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60"/>
  </p:normalViewPr>
  <p:slideViewPr>
    <p:cSldViewPr>
      <p:cViewPr varScale="1">
        <p:scale>
          <a:sx n="105" d="100"/>
          <a:sy n="105" d="100"/>
        </p:scale>
        <p:origin x="76" y="4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4715" y="221945"/>
            <a:ext cx="8511285" cy="17595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611370" y="1748104"/>
            <a:ext cx="4179570" cy="4299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7/4/2025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26" Type="http://schemas.openxmlformats.org/officeDocument/2006/relationships/image" Target="../media/image67.png"/><Relationship Id="rId3" Type="http://schemas.openxmlformats.org/officeDocument/2006/relationships/image" Target="../media/image44.png"/><Relationship Id="rId21" Type="http://schemas.openxmlformats.org/officeDocument/2006/relationships/image" Target="../media/image62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24" Type="http://schemas.openxmlformats.org/officeDocument/2006/relationships/image" Target="../media/image65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pl/" TargetMode="External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lendarzrolnikow.pl/" TargetMode="Externa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524" y="4823459"/>
            <a:ext cx="9133840" cy="2034539"/>
          </a:xfrm>
          <a:custGeom>
            <a:avLst/>
            <a:gdLst/>
            <a:ahLst/>
            <a:cxnLst/>
            <a:rect l="l" t="t" r="r" b="b"/>
            <a:pathLst>
              <a:path w="9133840" h="2034540">
                <a:moveTo>
                  <a:pt x="9133332" y="0"/>
                </a:moveTo>
                <a:lnTo>
                  <a:pt x="8981567" y="0"/>
                </a:lnTo>
                <a:lnTo>
                  <a:pt x="8981567" y="1863090"/>
                </a:lnTo>
                <a:lnTo>
                  <a:pt x="160324" y="1863090"/>
                </a:lnTo>
                <a:lnTo>
                  <a:pt x="160324" y="0"/>
                </a:lnTo>
                <a:lnTo>
                  <a:pt x="0" y="0"/>
                </a:lnTo>
                <a:lnTo>
                  <a:pt x="0" y="1863090"/>
                </a:lnTo>
                <a:lnTo>
                  <a:pt x="0" y="2034540"/>
                </a:lnTo>
                <a:lnTo>
                  <a:pt x="9133332" y="2034540"/>
                </a:lnTo>
                <a:lnTo>
                  <a:pt x="9133332" y="1863090"/>
                </a:lnTo>
                <a:lnTo>
                  <a:pt x="9133332" y="0"/>
                </a:lnTo>
                <a:close/>
              </a:path>
            </a:pathLst>
          </a:custGeom>
          <a:solidFill>
            <a:srgbClr val="0068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560"/>
            <a:ext cx="160655" cy="1946910"/>
          </a:xfrm>
          <a:custGeom>
            <a:avLst/>
            <a:gdLst/>
            <a:ahLst/>
            <a:cxnLst/>
            <a:rect l="l" t="t" r="r" b="b"/>
            <a:pathLst>
              <a:path w="160655" h="1946910">
                <a:moveTo>
                  <a:pt x="0" y="1946910"/>
                </a:moveTo>
                <a:lnTo>
                  <a:pt x="160324" y="1946910"/>
                </a:lnTo>
                <a:lnTo>
                  <a:pt x="160324" y="0"/>
                </a:lnTo>
                <a:lnTo>
                  <a:pt x="0" y="0"/>
                </a:lnTo>
                <a:lnTo>
                  <a:pt x="0" y="1946910"/>
                </a:lnTo>
                <a:close/>
              </a:path>
            </a:pathLst>
          </a:custGeom>
          <a:solidFill>
            <a:srgbClr val="92C3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33840" cy="2109470"/>
          </a:xfrm>
          <a:custGeom>
            <a:avLst/>
            <a:gdLst/>
            <a:ahLst/>
            <a:cxnLst/>
            <a:rect l="l" t="t" r="r" b="b"/>
            <a:pathLst>
              <a:path w="9133840" h="2109470">
                <a:moveTo>
                  <a:pt x="9133332" y="0"/>
                </a:moveTo>
                <a:lnTo>
                  <a:pt x="0" y="0"/>
                </a:lnTo>
                <a:lnTo>
                  <a:pt x="0" y="162560"/>
                </a:lnTo>
                <a:lnTo>
                  <a:pt x="8981567" y="162560"/>
                </a:lnTo>
                <a:lnTo>
                  <a:pt x="8981567" y="2109470"/>
                </a:lnTo>
                <a:lnTo>
                  <a:pt x="9133332" y="2109470"/>
                </a:lnTo>
                <a:lnTo>
                  <a:pt x="9133332" y="162560"/>
                </a:lnTo>
                <a:lnTo>
                  <a:pt x="9133332" y="0"/>
                </a:lnTo>
                <a:close/>
              </a:path>
            </a:pathLst>
          </a:custGeom>
          <a:solidFill>
            <a:srgbClr val="92C3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110297" y="2985289"/>
            <a:ext cx="691324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0683D"/>
                </a:solidFill>
                <a:latin typeface="Arial"/>
                <a:cs typeface="Arial"/>
              </a:rPr>
              <a:t>Kształtowanie</a:t>
            </a:r>
            <a:r>
              <a:rPr sz="2800" b="1" spc="-40" dirty="0">
                <a:solidFill>
                  <a:srgbClr val="00683D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83D"/>
                </a:solidFill>
                <a:latin typeface="Arial"/>
                <a:cs typeface="Arial"/>
              </a:rPr>
              <a:t>retencji</a:t>
            </a:r>
            <a:r>
              <a:rPr sz="2800" b="1" spc="-20" dirty="0">
                <a:solidFill>
                  <a:srgbClr val="00683D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83D"/>
                </a:solidFill>
                <a:latin typeface="Arial"/>
                <a:cs typeface="Arial"/>
              </a:rPr>
              <a:t>wody</a:t>
            </a:r>
            <a:r>
              <a:rPr sz="2800" b="1" spc="-40" dirty="0">
                <a:solidFill>
                  <a:srgbClr val="00683D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0683D"/>
                </a:solidFill>
                <a:latin typeface="Arial"/>
                <a:cs typeface="Arial"/>
              </a:rPr>
              <a:t>w</a:t>
            </a:r>
            <a:r>
              <a:rPr sz="2800" b="1" spc="-30" dirty="0">
                <a:solidFill>
                  <a:srgbClr val="00683D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0683D"/>
                </a:solidFill>
                <a:latin typeface="Arial"/>
                <a:cs typeface="Arial"/>
              </a:rPr>
              <a:t>glebach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14400" y="3581400"/>
            <a:ext cx="6913245" cy="0"/>
          </a:xfrm>
          <a:custGeom>
            <a:avLst/>
            <a:gdLst/>
            <a:ahLst/>
            <a:cxnLst/>
            <a:rect l="l" t="t" r="r" b="b"/>
            <a:pathLst>
              <a:path w="6913245">
                <a:moveTo>
                  <a:pt x="0" y="0"/>
                </a:moveTo>
                <a:lnTo>
                  <a:pt x="6912737" y="0"/>
                </a:lnTo>
              </a:path>
            </a:pathLst>
          </a:custGeom>
          <a:ln w="19812">
            <a:solidFill>
              <a:srgbClr val="0068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7A717543-B664-4E77-A57D-01A8D23A82B7}"/>
              </a:ext>
            </a:extLst>
          </p:cNvPr>
          <p:cNvSpPr/>
          <p:nvPr/>
        </p:nvSpPr>
        <p:spPr>
          <a:xfrm>
            <a:off x="160655" y="162560"/>
            <a:ext cx="8754745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sz="1600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sz="1600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820EDC8-525F-4C9F-8262-36A36EB1212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747" y="5804258"/>
            <a:ext cx="5750560" cy="793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098" y="1295401"/>
            <a:ext cx="8908701" cy="503669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498472" y="638683"/>
            <a:ext cx="60890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Poziom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stosowania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nawozów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azotowych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wapniowych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Polsce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2664" y="807522"/>
            <a:ext cx="7015826" cy="487878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99515" y="494791"/>
            <a:ext cx="20148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Ryzyko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erozji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wodnej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85800" y="2057400"/>
            <a:ext cx="7519670" cy="2494915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800" b="1" spc="-10" dirty="0">
                <a:latin typeface="Calibri"/>
                <a:cs typeface="Calibri"/>
              </a:rPr>
              <a:t>Zagrożenia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środowiskowe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związane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erozją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ograniczają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jedynie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do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Calibri"/>
                <a:cs typeface="Calibri"/>
              </a:rPr>
              <a:t>miejsca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powstania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samej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Materiał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wyerodowany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wyniku</a:t>
            </a:r>
            <a:endParaRPr sz="18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85"/>
              </a:spcBef>
            </a:pPr>
            <a:r>
              <a:rPr sz="1800" dirty="0">
                <a:latin typeface="Calibri"/>
                <a:cs typeface="Calibri"/>
              </a:rPr>
              <a:t>erozji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przemieszczany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poza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pole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dostaje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wód</a:t>
            </a:r>
            <a:endParaRPr sz="1800" dirty="0">
              <a:latin typeface="Calibri"/>
              <a:cs typeface="Calibri"/>
            </a:endParaRPr>
          </a:p>
          <a:p>
            <a:pPr marL="12700" marR="5080">
              <a:lnSpc>
                <a:spcPct val="150000"/>
              </a:lnSpc>
            </a:pPr>
            <a:r>
              <a:rPr sz="1800" spc="-10" dirty="0">
                <a:latin typeface="Calibri"/>
                <a:cs typeface="Calibri"/>
              </a:rPr>
              <a:t>powierzchniowych,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powodując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ich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zanieczyszczenie,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wszystkim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związkami </a:t>
            </a:r>
            <a:r>
              <a:rPr sz="1800" dirty="0">
                <a:latin typeface="Calibri"/>
                <a:cs typeface="Calibri"/>
              </a:rPr>
              <a:t>azotu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fosforu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środkami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ochrony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roślin.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Innym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ważnym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elementem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jest </a:t>
            </a:r>
            <a:r>
              <a:rPr sz="1800" dirty="0">
                <a:latin typeface="Calibri"/>
                <a:cs typeface="Calibri"/>
              </a:rPr>
              <a:t>zamulanie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dróg,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poboczy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cieków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wodnych.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9600" y="1143000"/>
            <a:ext cx="7510145" cy="4965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700" algn="just">
              <a:lnSpc>
                <a:spcPct val="1501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Zagęszczenie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gleby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efektem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mechanicznego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ugniatania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ciężki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sprzęt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podczas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wypasu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zwierząt,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szczególnie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warunkach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nadmiernego</a:t>
            </a: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Calibri"/>
                <a:cs typeface="Calibri"/>
              </a:rPr>
              <a:t>uwilgotnienia.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Można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wyróżnić:</a:t>
            </a:r>
            <a:endParaRPr sz="18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powierzchniowych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warstw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</a:t>
            </a:r>
            <a:endParaRPr sz="18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podglebia.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25"/>
              </a:spcBef>
            </a:pPr>
            <a:endParaRPr sz="1800" dirty="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Powierzchniowe</a:t>
            </a:r>
            <a:r>
              <a:rPr sz="1800" b="1" spc="-9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zagęszczenie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może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dość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łatwo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usunięte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poprzez</a:t>
            </a:r>
            <a:endParaRPr sz="1800" dirty="0">
              <a:latin typeface="Calibri"/>
              <a:cs typeface="Calibri"/>
            </a:endParaRPr>
          </a:p>
          <a:p>
            <a:pPr marL="12700" marR="5080" algn="just">
              <a:lnSpc>
                <a:spcPct val="150000"/>
              </a:lnSpc>
            </a:pPr>
            <a:r>
              <a:rPr sz="1800" spc="-10" dirty="0">
                <a:latin typeface="Calibri"/>
                <a:cs typeface="Calibri"/>
              </a:rPr>
              <a:t>zastosowanie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zabiegów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spulchniających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glebę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(orka,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kultywatorowanie,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itp.)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nie </a:t>
            </a:r>
            <a:r>
              <a:rPr sz="1800" spc="-10" dirty="0">
                <a:latin typeface="Calibri"/>
                <a:cs typeface="Calibri"/>
              </a:rPr>
              <a:t>stanowi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trwałego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zagrożenia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środowiska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żyzności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kolei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zagęszczenie </a:t>
            </a:r>
            <a:r>
              <a:rPr sz="1800" b="1" dirty="0">
                <a:latin typeface="Calibri"/>
                <a:cs typeface="Calibri"/>
              </a:rPr>
              <a:t>podglebia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trudniejsze </a:t>
            </a:r>
            <a:r>
              <a:rPr sz="1800" dirty="0">
                <a:latin typeface="Calibri"/>
                <a:cs typeface="Calibri"/>
              </a:rPr>
              <a:t>i </a:t>
            </a:r>
            <a:r>
              <a:rPr sz="1800" spc="-20" dirty="0">
                <a:latin typeface="Calibri"/>
                <a:cs typeface="Calibri"/>
              </a:rPr>
              <a:t>kosztowniejsze </a:t>
            </a:r>
            <a:r>
              <a:rPr sz="1800" dirty="0">
                <a:latin typeface="Calibri"/>
                <a:cs typeface="Calibri"/>
              </a:rPr>
              <a:t>do </a:t>
            </a:r>
            <a:r>
              <a:rPr sz="1800" spc="-10" dirty="0">
                <a:latin typeface="Calibri"/>
                <a:cs typeface="Calibri"/>
              </a:rPr>
              <a:t>wyeliminowania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wymaga</a:t>
            </a:r>
            <a:endParaRPr sz="1800" dirty="0">
              <a:latin typeface="Calibri"/>
              <a:cs typeface="Calibri"/>
            </a:endParaRPr>
          </a:p>
          <a:p>
            <a:pPr marL="12700" marR="95885" algn="just">
              <a:lnSpc>
                <a:spcPct val="15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zabiegów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głęboszowania.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Najbardziej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narażone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ciężkie, gliniaste.</a:t>
            </a:r>
            <a:endParaRPr sz="1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4715" y="333756"/>
            <a:ext cx="7274559" cy="523240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2159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70"/>
              </a:spcBef>
            </a:pPr>
            <a:r>
              <a:rPr sz="2800" spc="-10" dirty="0"/>
              <a:t>Zagęszczenie</a:t>
            </a:r>
            <a:r>
              <a:rPr sz="2800" spc="-145" dirty="0"/>
              <a:t> </a:t>
            </a:r>
            <a:r>
              <a:rPr sz="2800" dirty="0"/>
              <a:t>warstw</a:t>
            </a:r>
            <a:r>
              <a:rPr sz="2800" spc="-140" dirty="0"/>
              <a:t> </a:t>
            </a:r>
            <a:r>
              <a:rPr sz="2800" spc="-10" dirty="0"/>
              <a:t>powierzchniowych</a:t>
            </a:r>
            <a:endParaRPr sz="2800"/>
          </a:p>
        </p:txBody>
      </p:sp>
      <p:grpSp>
        <p:nvGrpSpPr>
          <p:cNvPr id="3" name="object 3"/>
          <p:cNvGrpSpPr/>
          <p:nvPr/>
        </p:nvGrpSpPr>
        <p:grpSpPr>
          <a:xfrm>
            <a:off x="685800" y="1479803"/>
            <a:ext cx="1524000" cy="1074420"/>
            <a:chOff x="685800" y="1479803"/>
            <a:chExt cx="1524000" cy="1074420"/>
          </a:xfrm>
        </p:grpSpPr>
        <p:sp>
          <p:nvSpPr>
            <p:cNvPr id="4" name="object 4"/>
            <p:cNvSpPr/>
            <p:nvPr/>
          </p:nvSpPr>
          <p:spPr>
            <a:xfrm>
              <a:off x="691895" y="1485899"/>
              <a:ext cx="1511935" cy="1062355"/>
            </a:xfrm>
            <a:custGeom>
              <a:avLst/>
              <a:gdLst/>
              <a:ahLst/>
              <a:cxnLst/>
              <a:rect l="l" t="t" r="r" b="b"/>
              <a:pathLst>
                <a:path w="1511935" h="1062355">
                  <a:moveTo>
                    <a:pt x="933576" y="0"/>
                  </a:moveTo>
                  <a:lnTo>
                    <a:pt x="755904" y="127380"/>
                  </a:lnTo>
                  <a:lnTo>
                    <a:pt x="578231" y="0"/>
                  </a:lnTo>
                  <a:lnTo>
                    <a:pt x="578231" y="519938"/>
                  </a:lnTo>
                  <a:lnTo>
                    <a:pt x="0" y="519938"/>
                  </a:lnTo>
                  <a:lnTo>
                    <a:pt x="755904" y="1062227"/>
                  </a:lnTo>
                  <a:lnTo>
                    <a:pt x="1511808" y="519938"/>
                  </a:lnTo>
                  <a:lnTo>
                    <a:pt x="933576" y="519938"/>
                  </a:lnTo>
                  <a:lnTo>
                    <a:pt x="933576" y="0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91895" y="1485899"/>
              <a:ext cx="1511935" cy="1062355"/>
            </a:xfrm>
            <a:custGeom>
              <a:avLst/>
              <a:gdLst/>
              <a:ahLst/>
              <a:cxnLst/>
              <a:rect l="l" t="t" r="r" b="b"/>
              <a:pathLst>
                <a:path w="1511935" h="1062355">
                  <a:moveTo>
                    <a:pt x="933576" y="0"/>
                  </a:moveTo>
                  <a:lnTo>
                    <a:pt x="933576" y="519938"/>
                  </a:lnTo>
                  <a:lnTo>
                    <a:pt x="1511808" y="519938"/>
                  </a:lnTo>
                  <a:lnTo>
                    <a:pt x="755904" y="1062227"/>
                  </a:lnTo>
                  <a:lnTo>
                    <a:pt x="0" y="519938"/>
                  </a:lnTo>
                  <a:lnTo>
                    <a:pt x="578231" y="519938"/>
                  </a:lnTo>
                  <a:lnTo>
                    <a:pt x="578231" y="0"/>
                  </a:lnTo>
                  <a:lnTo>
                    <a:pt x="755904" y="127380"/>
                  </a:lnTo>
                  <a:lnTo>
                    <a:pt x="933576" y="0"/>
                  </a:lnTo>
                  <a:close/>
                </a:path>
              </a:pathLst>
            </a:custGeom>
            <a:ln w="121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88036" y="2659379"/>
            <a:ext cx="2482850" cy="1918970"/>
            <a:chOff x="288036" y="2659379"/>
            <a:chExt cx="2482850" cy="1918970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6992" y="2688335"/>
              <a:ext cx="2424684" cy="186080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2514" y="2673857"/>
              <a:ext cx="2453640" cy="1889760"/>
            </a:xfrm>
            <a:custGeom>
              <a:avLst/>
              <a:gdLst/>
              <a:ahLst/>
              <a:cxnLst/>
              <a:rect l="l" t="t" r="r" b="b"/>
              <a:pathLst>
                <a:path w="2453640" h="1889760">
                  <a:moveTo>
                    <a:pt x="0" y="1889760"/>
                  </a:moveTo>
                  <a:lnTo>
                    <a:pt x="2453640" y="1889760"/>
                  </a:lnTo>
                  <a:lnTo>
                    <a:pt x="2453640" y="0"/>
                  </a:lnTo>
                  <a:lnTo>
                    <a:pt x="0" y="0"/>
                  </a:lnTo>
                  <a:lnTo>
                    <a:pt x="0" y="1889760"/>
                  </a:lnTo>
                  <a:close/>
                </a:path>
              </a:pathLst>
            </a:custGeom>
            <a:ln w="28956">
              <a:solidFill>
                <a:srgbClr val="CC009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082539" y="1936978"/>
            <a:ext cx="3289300" cy="1501775"/>
            <a:chOff x="5082539" y="1936978"/>
            <a:chExt cx="3289300" cy="1501775"/>
          </a:xfrm>
        </p:grpSpPr>
        <p:sp>
          <p:nvSpPr>
            <p:cNvPr id="10" name="object 10"/>
            <p:cNvSpPr/>
            <p:nvPr/>
          </p:nvSpPr>
          <p:spPr>
            <a:xfrm>
              <a:off x="5090871" y="1942540"/>
              <a:ext cx="3272154" cy="1490345"/>
            </a:xfrm>
            <a:custGeom>
              <a:avLst/>
              <a:gdLst/>
              <a:ahLst/>
              <a:cxnLst/>
              <a:rect l="l" t="t" r="r" b="b"/>
              <a:pathLst>
                <a:path w="3272154" h="1490345">
                  <a:moveTo>
                    <a:pt x="3335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3350" y="1490091"/>
                  </a:lnTo>
                  <a:lnTo>
                    <a:pt x="33350" y="0"/>
                  </a:lnTo>
                  <a:close/>
                </a:path>
                <a:path w="3272154" h="1490345">
                  <a:moveTo>
                    <a:pt x="3272015" y="0"/>
                  </a:moveTo>
                  <a:lnTo>
                    <a:pt x="3238652" y="0"/>
                  </a:lnTo>
                  <a:lnTo>
                    <a:pt x="3238652" y="1490091"/>
                  </a:lnTo>
                  <a:lnTo>
                    <a:pt x="3272015" y="1490091"/>
                  </a:lnTo>
                  <a:lnTo>
                    <a:pt x="3272015" y="0"/>
                  </a:lnTo>
                  <a:close/>
                </a:path>
              </a:pathLst>
            </a:custGeom>
            <a:solidFill>
              <a:srgbClr val="009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120894" y="1942540"/>
              <a:ext cx="3212465" cy="1490345"/>
            </a:xfrm>
            <a:custGeom>
              <a:avLst/>
              <a:gdLst/>
              <a:ahLst/>
              <a:cxnLst/>
              <a:rect l="l" t="t" r="r" b="b"/>
              <a:pathLst>
                <a:path w="3212465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3212465" h="1490345">
                  <a:moveTo>
                    <a:pt x="3211969" y="0"/>
                  </a:moveTo>
                  <a:lnTo>
                    <a:pt x="3175279" y="0"/>
                  </a:lnTo>
                  <a:lnTo>
                    <a:pt x="3175279" y="1490091"/>
                  </a:lnTo>
                  <a:lnTo>
                    <a:pt x="3211969" y="1490091"/>
                  </a:lnTo>
                  <a:lnTo>
                    <a:pt x="3211969" y="0"/>
                  </a:lnTo>
                  <a:close/>
                </a:path>
              </a:pathLst>
            </a:custGeom>
            <a:solidFill>
              <a:srgbClr val="089C3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154244" y="1942540"/>
              <a:ext cx="3145790" cy="1490345"/>
            </a:xfrm>
            <a:custGeom>
              <a:avLst/>
              <a:gdLst/>
              <a:ahLst/>
              <a:cxnLst/>
              <a:rect l="l" t="t" r="r" b="b"/>
              <a:pathLst>
                <a:path w="3145790" h="1490345">
                  <a:moveTo>
                    <a:pt x="35026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5026" y="1490091"/>
                  </a:lnTo>
                  <a:lnTo>
                    <a:pt x="35026" y="0"/>
                  </a:lnTo>
                  <a:close/>
                </a:path>
                <a:path w="3145790" h="1490345">
                  <a:moveTo>
                    <a:pt x="3145269" y="0"/>
                  </a:moveTo>
                  <a:lnTo>
                    <a:pt x="3110242" y="0"/>
                  </a:lnTo>
                  <a:lnTo>
                    <a:pt x="3110242" y="1490091"/>
                  </a:lnTo>
                  <a:lnTo>
                    <a:pt x="3145269" y="1490091"/>
                  </a:lnTo>
                  <a:lnTo>
                    <a:pt x="3145269" y="0"/>
                  </a:lnTo>
                  <a:close/>
                </a:path>
              </a:pathLst>
            </a:custGeom>
            <a:solidFill>
              <a:srgbClr val="15A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85931" y="1942540"/>
              <a:ext cx="3082290" cy="1490345"/>
            </a:xfrm>
            <a:custGeom>
              <a:avLst/>
              <a:gdLst/>
              <a:ahLst/>
              <a:cxnLst/>
              <a:rect l="l" t="t" r="r" b="b"/>
              <a:pathLst>
                <a:path w="3082290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3082290" h="1490345">
                  <a:moveTo>
                    <a:pt x="3081883" y="0"/>
                  </a:moveTo>
                  <a:lnTo>
                    <a:pt x="3045193" y="0"/>
                  </a:lnTo>
                  <a:lnTo>
                    <a:pt x="3045193" y="1490091"/>
                  </a:lnTo>
                  <a:lnTo>
                    <a:pt x="3081883" y="1490091"/>
                  </a:lnTo>
                  <a:lnTo>
                    <a:pt x="3081883" y="0"/>
                  </a:lnTo>
                  <a:close/>
                </a:path>
              </a:pathLst>
            </a:custGeom>
            <a:solidFill>
              <a:srgbClr val="1CA24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219281" y="1942540"/>
              <a:ext cx="3015615" cy="1490345"/>
            </a:xfrm>
            <a:custGeom>
              <a:avLst/>
              <a:gdLst/>
              <a:ahLst/>
              <a:cxnLst/>
              <a:rect l="l" t="t" r="r" b="b"/>
              <a:pathLst>
                <a:path w="3015615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3015615" h="1490345">
                  <a:moveTo>
                    <a:pt x="3015183" y="0"/>
                  </a:moveTo>
                  <a:lnTo>
                    <a:pt x="2978493" y="0"/>
                  </a:lnTo>
                  <a:lnTo>
                    <a:pt x="2978493" y="1490091"/>
                  </a:lnTo>
                  <a:lnTo>
                    <a:pt x="3015183" y="1490091"/>
                  </a:lnTo>
                  <a:lnTo>
                    <a:pt x="3015183" y="0"/>
                  </a:lnTo>
                  <a:close/>
                </a:path>
              </a:pathLst>
            </a:custGeom>
            <a:solidFill>
              <a:srgbClr val="25A84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252644" y="1942540"/>
              <a:ext cx="2948940" cy="1490345"/>
            </a:xfrm>
            <a:custGeom>
              <a:avLst/>
              <a:gdLst/>
              <a:ahLst/>
              <a:cxnLst/>
              <a:rect l="l" t="t" r="r" b="b"/>
              <a:pathLst>
                <a:path w="2948940" h="1490345">
                  <a:moveTo>
                    <a:pt x="35013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5013" y="1490091"/>
                  </a:lnTo>
                  <a:lnTo>
                    <a:pt x="35013" y="0"/>
                  </a:lnTo>
                  <a:close/>
                </a:path>
                <a:path w="2948940" h="1490345">
                  <a:moveTo>
                    <a:pt x="2948470" y="0"/>
                  </a:moveTo>
                  <a:lnTo>
                    <a:pt x="2913443" y="0"/>
                  </a:lnTo>
                  <a:lnTo>
                    <a:pt x="2913443" y="1490091"/>
                  </a:lnTo>
                  <a:lnTo>
                    <a:pt x="2948470" y="1490091"/>
                  </a:lnTo>
                  <a:lnTo>
                    <a:pt x="2948470" y="0"/>
                  </a:lnTo>
                  <a:close/>
                </a:path>
              </a:pathLst>
            </a:custGeom>
            <a:solidFill>
              <a:srgbClr val="30AB4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284330" y="1942540"/>
              <a:ext cx="2885440" cy="1490345"/>
            </a:xfrm>
            <a:custGeom>
              <a:avLst/>
              <a:gdLst/>
              <a:ahLst/>
              <a:cxnLst/>
              <a:rect l="l" t="t" r="r" b="b"/>
              <a:pathLst>
                <a:path w="2885440" h="1490345">
                  <a:moveTo>
                    <a:pt x="36677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77" y="1490091"/>
                  </a:lnTo>
                  <a:lnTo>
                    <a:pt x="36677" y="0"/>
                  </a:lnTo>
                  <a:close/>
                </a:path>
                <a:path w="2885440" h="1490345">
                  <a:moveTo>
                    <a:pt x="2885084" y="0"/>
                  </a:moveTo>
                  <a:lnTo>
                    <a:pt x="2848394" y="0"/>
                  </a:lnTo>
                  <a:lnTo>
                    <a:pt x="2848394" y="1490091"/>
                  </a:lnTo>
                  <a:lnTo>
                    <a:pt x="2885084" y="1490091"/>
                  </a:lnTo>
                  <a:lnTo>
                    <a:pt x="2885084" y="0"/>
                  </a:lnTo>
                  <a:close/>
                </a:path>
              </a:pathLst>
            </a:custGeom>
            <a:solidFill>
              <a:srgbClr val="3AAF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17680" y="1942540"/>
              <a:ext cx="2818765" cy="1490345"/>
            </a:xfrm>
            <a:custGeom>
              <a:avLst/>
              <a:gdLst/>
              <a:ahLst/>
              <a:cxnLst/>
              <a:rect l="l" t="t" r="r" b="b"/>
              <a:pathLst>
                <a:path w="2818765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2818765" h="1490345">
                  <a:moveTo>
                    <a:pt x="2818384" y="0"/>
                  </a:moveTo>
                  <a:lnTo>
                    <a:pt x="2781693" y="0"/>
                  </a:lnTo>
                  <a:lnTo>
                    <a:pt x="2781693" y="1490091"/>
                  </a:lnTo>
                  <a:lnTo>
                    <a:pt x="2818384" y="1490091"/>
                  </a:lnTo>
                  <a:lnTo>
                    <a:pt x="2818384" y="0"/>
                  </a:lnTo>
                  <a:close/>
                </a:path>
              </a:pathLst>
            </a:custGeom>
            <a:solidFill>
              <a:srgbClr val="45B5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51031" y="1942540"/>
              <a:ext cx="2752090" cy="1490345"/>
            </a:xfrm>
            <a:custGeom>
              <a:avLst/>
              <a:gdLst/>
              <a:ahLst/>
              <a:cxnLst/>
              <a:rect l="l" t="t" r="r" b="b"/>
              <a:pathLst>
                <a:path w="2752090" h="1490345">
                  <a:moveTo>
                    <a:pt x="35026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5026" y="1490091"/>
                  </a:lnTo>
                  <a:lnTo>
                    <a:pt x="35026" y="0"/>
                  </a:lnTo>
                  <a:close/>
                </a:path>
                <a:path w="2752090" h="1490345">
                  <a:moveTo>
                    <a:pt x="2751683" y="1490091"/>
                  </a:moveTo>
                  <a:lnTo>
                    <a:pt x="2751671" y="0"/>
                  </a:lnTo>
                  <a:lnTo>
                    <a:pt x="2716657" y="0"/>
                  </a:lnTo>
                  <a:lnTo>
                    <a:pt x="2716657" y="1490091"/>
                  </a:lnTo>
                  <a:lnTo>
                    <a:pt x="2751683" y="1490091"/>
                  </a:lnTo>
                  <a:close/>
                </a:path>
              </a:pathLst>
            </a:custGeom>
            <a:solidFill>
              <a:srgbClr val="4DB8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82717" y="1942540"/>
              <a:ext cx="2688590" cy="1490345"/>
            </a:xfrm>
            <a:custGeom>
              <a:avLst/>
              <a:gdLst/>
              <a:ahLst/>
              <a:cxnLst/>
              <a:rect l="l" t="t" r="r" b="b"/>
              <a:pathLst>
                <a:path w="2688590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2688590" h="1490345">
                  <a:moveTo>
                    <a:pt x="2688298" y="0"/>
                  </a:moveTo>
                  <a:lnTo>
                    <a:pt x="2651607" y="0"/>
                  </a:lnTo>
                  <a:lnTo>
                    <a:pt x="2651607" y="1490091"/>
                  </a:lnTo>
                  <a:lnTo>
                    <a:pt x="2688298" y="1490091"/>
                  </a:lnTo>
                  <a:lnTo>
                    <a:pt x="2688298" y="0"/>
                  </a:lnTo>
                  <a:close/>
                </a:path>
              </a:pathLst>
            </a:custGeom>
            <a:solidFill>
              <a:srgbClr val="5ABC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416067" y="1942540"/>
              <a:ext cx="2621915" cy="1490345"/>
            </a:xfrm>
            <a:custGeom>
              <a:avLst/>
              <a:gdLst/>
              <a:ahLst/>
              <a:cxnLst/>
              <a:rect l="l" t="t" r="r" b="b"/>
              <a:pathLst>
                <a:path w="2621915" h="1490345">
                  <a:moveTo>
                    <a:pt x="35026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5026" y="1490091"/>
                  </a:lnTo>
                  <a:lnTo>
                    <a:pt x="35026" y="0"/>
                  </a:lnTo>
                  <a:close/>
                </a:path>
                <a:path w="2621915" h="1490345">
                  <a:moveTo>
                    <a:pt x="2621597" y="0"/>
                  </a:moveTo>
                  <a:lnTo>
                    <a:pt x="2586571" y="0"/>
                  </a:lnTo>
                  <a:lnTo>
                    <a:pt x="2586571" y="1490091"/>
                  </a:lnTo>
                  <a:lnTo>
                    <a:pt x="2621597" y="1490091"/>
                  </a:lnTo>
                  <a:lnTo>
                    <a:pt x="2621597" y="0"/>
                  </a:lnTo>
                  <a:close/>
                </a:path>
              </a:pathLst>
            </a:custGeom>
            <a:solidFill>
              <a:srgbClr val="60BE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447766" y="1942540"/>
              <a:ext cx="2558415" cy="1490345"/>
            </a:xfrm>
            <a:custGeom>
              <a:avLst/>
              <a:gdLst/>
              <a:ahLst/>
              <a:cxnLst/>
              <a:rect l="l" t="t" r="r" b="b"/>
              <a:pathLst>
                <a:path w="2558415" h="1490345">
                  <a:moveTo>
                    <a:pt x="36677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77" y="1490091"/>
                  </a:lnTo>
                  <a:lnTo>
                    <a:pt x="36677" y="0"/>
                  </a:lnTo>
                  <a:close/>
                </a:path>
                <a:path w="2558415" h="1490345">
                  <a:moveTo>
                    <a:pt x="2558211" y="0"/>
                  </a:moveTo>
                  <a:lnTo>
                    <a:pt x="2521521" y="0"/>
                  </a:lnTo>
                  <a:lnTo>
                    <a:pt x="2521521" y="1490091"/>
                  </a:lnTo>
                  <a:lnTo>
                    <a:pt x="2558211" y="1490091"/>
                  </a:lnTo>
                  <a:lnTo>
                    <a:pt x="2558211" y="0"/>
                  </a:lnTo>
                  <a:close/>
                </a:path>
              </a:pathLst>
            </a:custGeom>
            <a:solidFill>
              <a:srgbClr val="6BC4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481117" y="1942540"/>
              <a:ext cx="2491740" cy="1490345"/>
            </a:xfrm>
            <a:custGeom>
              <a:avLst/>
              <a:gdLst/>
              <a:ahLst/>
              <a:cxnLst/>
              <a:rect l="l" t="t" r="r" b="b"/>
              <a:pathLst>
                <a:path w="2491740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2491740" h="1490345">
                  <a:moveTo>
                    <a:pt x="2491498" y="0"/>
                  </a:moveTo>
                  <a:lnTo>
                    <a:pt x="2454859" y="0"/>
                  </a:lnTo>
                  <a:lnTo>
                    <a:pt x="2454859" y="1490091"/>
                  </a:lnTo>
                  <a:lnTo>
                    <a:pt x="2491498" y="1490091"/>
                  </a:lnTo>
                  <a:lnTo>
                    <a:pt x="2491498" y="0"/>
                  </a:lnTo>
                  <a:close/>
                </a:path>
              </a:pathLst>
            </a:custGeom>
            <a:solidFill>
              <a:srgbClr val="73C6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514467" y="1942540"/>
              <a:ext cx="2425065" cy="1490345"/>
            </a:xfrm>
            <a:custGeom>
              <a:avLst/>
              <a:gdLst/>
              <a:ahLst/>
              <a:cxnLst/>
              <a:rect l="l" t="t" r="r" b="b"/>
              <a:pathLst>
                <a:path w="2425065" h="1490345">
                  <a:moveTo>
                    <a:pt x="35013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5013" y="1490091"/>
                  </a:lnTo>
                  <a:lnTo>
                    <a:pt x="35013" y="0"/>
                  </a:lnTo>
                  <a:close/>
                </a:path>
                <a:path w="2425065" h="1490345">
                  <a:moveTo>
                    <a:pt x="2424849" y="0"/>
                  </a:moveTo>
                  <a:lnTo>
                    <a:pt x="2389822" y="0"/>
                  </a:lnTo>
                  <a:lnTo>
                    <a:pt x="2389822" y="1490091"/>
                  </a:lnTo>
                  <a:lnTo>
                    <a:pt x="2424849" y="1490091"/>
                  </a:lnTo>
                  <a:lnTo>
                    <a:pt x="2424849" y="0"/>
                  </a:lnTo>
                  <a:close/>
                </a:path>
              </a:pathLst>
            </a:custGeom>
            <a:solidFill>
              <a:srgbClr val="7ECC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546153" y="1942540"/>
              <a:ext cx="2361565" cy="1490345"/>
            </a:xfrm>
            <a:custGeom>
              <a:avLst/>
              <a:gdLst/>
              <a:ahLst/>
              <a:cxnLst/>
              <a:rect l="l" t="t" r="r" b="b"/>
              <a:pathLst>
                <a:path w="2361565" h="1490345">
                  <a:moveTo>
                    <a:pt x="36690" y="0"/>
                  </a:moveTo>
                  <a:lnTo>
                    <a:pt x="0" y="0"/>
                  </a:lnTo>
                  <a:lnTo>
                    <a:pt x="0" y="1490091"/>
                  </a:lnTo>
                  <a:lnTo>
                    <a:pt x="36690" y="1490091"/>
                  </a:lnTo>
                  <a:lnTo>
                    <a:pt x="36690" y="0"/>
                  </a:lnTo>
                  <a:close/>
                </a:path>
                <a:path w="2361565" h="1490345">
                  <a:moveTo>
                    <a:pt x="2361476" y="0"/>
                  </a:moveTo>
                  <a:lnTo>
                    <a:pt x="2324785" y="0"/>
                  </a:lnTo>
                  <a:lnTo>
                    <a:pt x="2324785" y="1490091"/>
                  </a:lnTo>
                  <a:lnTo>
                    <a:pt x="2361476" y="1490091"/>
                  </a:lnTo>
                  <a:lnTo>
                    <a:pt x="2361476" y="0"/>
                  </a:lnTo>
                  <a:close/>
                </a:path>
              </a:pathLst>
            </a:custGeom>
            <a:solidFill>
              <a:srgbClr val="82CC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579512" y="1942538"/>
              <a:ext cx="2294890" cy="1490345"/>
            </a:xfrm>
            <a:custGeom>
              <a:avLst/>
              <a:gdLst/>
              <a:ahLst/>
              <a:cxnLst/>
              <a:rect l="l" t="t" r="r" b="b"/>
              <a:pathLst>
                <a:path w="2294890" h="1490345">
                  <a:moveTo>
                    <a:pt x="26663" y="0"/>
                  </a:moveTo>
                  <a:lnTo>
                    <a:pt x="0" y="0"/>
                  </a:lnTo>
                  <a:lnTo>
                    <a:pt x="0" y="1490086"/>
                  </a:lnTo>
                  <a:lnTo>
                    <a:pt x="2294765" y="1490086"/>
                  </a:lnTo>
                  <a:lnTo>
                    <a:pt x="2294765" y="1484535"/>
                  </a:lnTo>
                  <a:lnTo>
                    <a:pt x="36671" y="1484535"/>
                  </a:lnTo>
                  <a:lnTo>
                    <a:pt x="36670" y="5525"/>
                  </a:lnTo>
                  <a:lnTo>
                    <a:pt x="26663" y="0"/>
                  </a:lnTo>
                  <a:close/>
                </a:path>
                <a:path w="2294890" h="1490345">
                  <a:moveTo>
                    <a:pt x="2294765" y="0"/>
                  </a:moveTo>
                  <a:lnTo>
                    <a:pt x="26663" y="0"/>
                  </a:lnTo>
                  <a:lnTo>
                    <a:pt x="36670" y="5525"/>
                  </a:lnTo>
                  <a:lnTo>
                    <a:pt x="2258073" y="5525"/>
                  </a:lnTo>
                  <a:lnTo>
                    <a:pt x="2258074" y="1484535"/>
                  </a:lnTo>
                  <a:lnTo>
                    <a:pt x="2294765" y="1484535"/>
                  </a:lnTo>
                  <a:lnTo>
                    <a:pt x="2294765" y="0"/>
                  </a:lnTo>
                  <a:close/>
                </a:path>
              </a:pathLst>
            </a:custGeom>
            <a:solidFill>
              <a:srgbClr val="87CF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612841" y="1945881"/>
              <a:ext cx="2228215" cy="1483995"/>
            </a:xfrm>
            <a:custGeom>
              <a:avLst/>
              <a:gdLst/>
              <a:ahLst/>
              <a:cxnLst/>
              <a:rect l="l" t="t" r="r" b="b"/>
              <a:pathLst>
                <a:path w="2228215" h="1483995">
                  <a:moveTo>
                    <a:pt x="2228075" y="0"/>
                  </a:moveTo>
                  <a:lnTo>
                    <a:pt x="2159698" y="0"/>
                  </a:lnTo>
                  <a:lnTo>
                    <a:pt x="2159698" y="45516"/>
                  </a:lnTo>
                  <a:lnTo>
                    <a:pt x="2159698" y="1437894"/>
                  </a:lnTo>
                  <a:lnTo>
                    <a:pt x="68376" y="1437894"/>
                  </a:lnTo>
                  <a:lnTo>
                    <a:pt x="68376" y="45516"/>
                  </a:lnTo>
                  <a:lnTo>
                    <a:pt x="2159698" y="45516"/>
                  </a:lnTo>
                  <a:lnTo>
                    <a:pt x="2159698" y="0"/>
                  </a:lnTo>
                  <a:lnTo>
                    <a:pt x="0" y="0"/>
                  </a:lnTo>
                  <a:lnTo>
                    <a:pt x="0" y="1483423"/>
                  </a:lnTo>
                  <a:lnTo>
                    <a:pt x="2228075" y="1483423"/>
                  </a:lnTo>
                  <a:lnTo>
                    <a:pt x="2228075" y="1460106"/>
                  </a:lnTo>
                  <a:lnTo>
                    <a:pt x="2228075" y="0"/>
                  </a:lnTo>
                  <a:close/>
                </a:path>
              </a:pathLst>
            </a:custGeom>
            <a:solidFill>
              <a:srgbClr val="8BD1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677891" y="1989172"/>
              <a:ext cx="2098040" cy="1397000"/>
            </a:xfrm>
            <a:custGeom>
              <a:avLst/>
              <a:gdLst/>
              <a:ahLst/>
              <a:cxnLst/>
              <a:rect l="l" t="t" r="r" b="b"/>
              <a:pathLst>
                <a:path w="2098040" h="1397000">
                  <a:moveTo>
                    <a:pt x="0" y="0"/>
                  </a:moveTo>
                  <a:lnTo>
                    <a:pt x="0" y="1396818"/>
                  </a:lnTo>
                  <a:lnTo>
                    <a:pt x="2097986" y="1396818"/>
                  </a:lnTo>
                  <a:lnTo>
                    <a:pt x="2097986" y="1372389"/>
                  </a:lnTo>
                  <a:lnTo>
                    <a:pt x="35024" y="1372389"/>
                  </a:lnTo>
                  <a:lnTo>
                    <a:pt x="35023" y="24429"/>
                  </a:lnTo>
                  <a:lnTo>
                    <a:pt x="0" y="0"/>
                  </a:lnTo>
                  <a:close/>
                </a:path>
                <a:path w="2098040" h="1397000">
                  <a:moveTo>
                    <a:pt x="2097986" y="0"/>
                  </a:moveTo>
                  <a:lnTo>
                    <a:pt x="0" y="0"/>
                  </a:lnTo>
                  <a:lnTo>
                    <a:pt x="35023" y="24429"/>
                  </a:lnTo>
                  <a:lnTo>
                    <a:pt x="2062962" y="24429"/>
                  </a:lnTo>
                  <a:lnTo>
                    <a:pt x="2062962" y="1372389"/>
                  </a:lnTo>
                  <a:lnTo>
                    <a:pt x="2097986" y="1372389"/>
                  </a:lnTo>
                  <a:lnTo>
                    <a:pt x="2097986" y="0"/>
                  </a:lnTo>
                  <a:close/>
                </a:path>
              </a:pathLst>
            </a:custGeom>
            <a:solidFill>
              <a:srgbClr val="92D3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709579" y="2011378"/>
              <a:ext cx="2035175" cy="1352550"/>
            </a:xfrm>
            <a:custGeom>
              <a:avLst/>
              <a:gdLst/>
              <a:ahLst/>
              <a:cxnLst/>
              <a:rect l="l" t="t" r="r" b="b"/>
              <a:pathLst>
                <a:path w="2035175" h="1352550">
                  <a:moveTo>
                    <a:pt x="0" y="0"/>
                  </a:moveTo>
                  <a:lnTo>
                    <a:pt x="0" y="1352404"/>
                  </a:lnTo>
                  <a:lnTo>
                    <a:pt x="2034610" y="1352404"/>
                  </a:lnTo>
                  <a:lnTo>
                    <a:pt x="2034610" y="1329087"/>
                  </a:lnTo>
                  <a:lnTo>
                    <a:pt x="36691" y="1329087"/>
                  </a:lnTo>
                  <a:lnTo>
                    <a:pt x="36691" y="23317"/>
                  </a:lnTo>
                  <a:lnTo>
                    <a:pt x="0" y="0"/>
                  </a:lnTo>
                  <a:close/>
                </a:path>
                <a:path w="2035175" h="1352550">
                  <a:moveTo>
                    <a:pt x="2034609" y="0"/>
                  </a:moveTo>
                  <a:lnTo>
                    <a:pt x="0" y="0"/>
                  </a:lnTo>
                  <a:lnTo>
                    <a:pt x="36691" y="23317"/>
                  </a:lnTo>
                  <a:lnTo>
                    <a:pt x="1997918" y="23317"/>
                  </a:lnTo>
                  <a:lnTo>
                    <a:pt x="1997918" y="1329087"/>
                  </a:lnTo>
                  <a:lnTo>
                    <a:pt x="2034610" y="1329087"/>
                  </a:lnTo>
                  <a:lnTo>
                    <a:pt x="2034609" y="0"/>
                  </a:lnTo>
                  <a:close/>
                </a:path>
              </a:pathLst>
            </a:custGeom>
            <a:solidFill>
              <a:srgbClr val="93D3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742927" y="2032482"/>
              <a:ext cx="1968500" cy="1310640"/>
            </a:xfrm>
            <a:custGeom>
              <a:avLst/>
              <a:gdLst/>
              <a:ahLst/>
              <a:cxnLst/>
              <a:rect l="l" t="t" r="r" b="b"/>
              <a:pathLst>
                <a:path w="1968500" h="1310639">
                  <a:moveTo>
                    <a:pt x="1967903" y="0"/>
                  </a:moveTo>
                  <a:lnTo>
                    <a:pt x="1899526" y="0"/>
                  </a:lnTo>
                  <a:lnTo>
                    <a:pt x="1899526" y="45516"/>
                  </a:lnTo>
                  <a:lnTo>
                    <a:pt x="1899526" y="1264691"/>
                  </a:lnTo>
                  <a:lnTo>
                    <a:pt x="68376" y="1264691"/>
                  </a:lnTo>
                  <a:lnTo>
                    <a:pt x="68376" y="45516"/>
                  </a:lnTo>
                  <a:lnTo>
                    <a:pt x="1899526" y="45516"/>
                  </a:lnTo>
                  <a:lnTo>
                    <a:pt x="1899526" y="0"/>
                  </a:lnTo>
                  <a:lnTo>
                    <a:pt x="0" y="0"/>
                  </a:lnTo>
                  <a:lnTo>
                    <a:pt x="0" y="1310208"/>
                  </a:lnTo>
                  <a:lnTo>
                    <a:pt x="1967903" y="1310208"/>
                  </a:lnTo>
                  <a:lnTo>
                    <a:pt x="1967903" y="1285786"/>
                  </a:lnTo>
                  <a:lnTo>
                    <a:pt x="1967903" y="0"/>
                  </a:lnTo>
                  <a:close/>
                </a:path>
              </a:pathLst>
            </a:custGeom>
            <a:solidFill>
              <a:srgbClr val="99D5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807977" y="2075776"/>
              <a:ext cx="1838325" cy="1223645"/>
            </a:xfrm>
            <a:custGeom>
              <a:avLst/>
              <a:gdLst/>
              <a:ahLst/>
              <a:cxnLst/>
              <a:rect l="l" t="t" r="r" b="b"/>
              <a:pathLst>
                <a:path w="1838325" h="1223645">
                  <a:moveTo>
                    <a:pt x="1837804" y="0"/>
                  </a:moveTo>
                  <a:lnTo>
                    <a:pt x="1767763" y="0"/>
                  </a:lnTo>
                  <a:lnTo>
                    <a:pt x="1767763" y="46634"/>
                  </a:lnTo>
                  <a:lnTo>
                    <a:pt x="1767763" y="1176972"/>
                  </a:lnTo>
                  <a:lnTo>
                    <a:pt x="70040" y="1176972"/>
                  </a:lnTo>
                  <a:lnTo>
                    <a:pt x="70040" y="46634"/>
                  </a:lnTo>
                  <a:lnTo>
                    <a:pt x="1767763" y="46634"/>
                  </a:lnTo>
                  <a:lnTo>
                    <a:pt x="1767763" y="0"/>
                  </a:lnTo>
                  <a:lnTo>
                    <a:pt x="0" y="0"/>
                  </a:lnTo>
                  <a:lnTo>
                    <a:pt x="0" y="1223619"/>
                  </a:lnTo>
                  <a:lnTo>
                    <a:pt x="1837804" y="1223619"/>
                  </a:lnTo>
                  <a:lnTo>
                    <a:pt x="1837804" y="1199184"/>
                  </a:lnTo>
                  <a:lnTo>
                    <a:pt x="1837804" y="0"/>
                  </a:lnTo>
                  <a:close/>
                </a:path>
              </a:pathLst>
            </a:custGeom>
            <a:solidFill>
              <a:srgbClr val="A0D9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874691" y="2120180"/>
              <a:ext cx="1704975" cy="1135380"/>
            </a:xfrm>
            <a:custGeom>
              <a:avLst/>
              <a:gdLst/>
              <a:ahLst/>
              <a:cxnLst/>
              <a:rect l="l" t="t" r="r" b="b"/>
              <a:pathLst>
                <a:path w="1704975" h="1135379">
                  <a:moveTo>
                    <a:pt x="0" y="0"/>
                  </a:moveTo>
                  <a:lnTo>
                    <a:pt x="0" y="1134789"/>
                  </a:lnTo>
                  <a:lnTo>
                    <a:pt x="1704386" y="1134789"/>
                  </a:lnTo>
                  <a:lnTo>
                    <a:pt x="1704386" y="1111468"/>
                  </a:lnTo>
                  <a:lnTo>
                    <a:pt x="35024" y="1111468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1704975" h="1135379">
                  <a:moveTo>
                    <a:pt x="1704385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1669361" y="23317"/>
                  </a:lnTo>
                  <a:lnTo>
                    <a:pt x="1669362" y="1111468"/>
                  </a:lnTo>
                  <a:lnTo>
                    <a:pt x="1704386" y="1111468"/>
                  </a:lnTo>
                  <a:lnTo>
                    <a:pt x="1704385" y="0"/>
                  </a:lnTo>
                  <a:close/>
                </a:path>
              </a:pathLst>
            </a:custGeom>
            <a:solidFill>
              <a:srgbClr val="A4DB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906380" y="2141273"/>
              <a:ext cx="1641475" cy="1092835"/>
            </a:xfrm>
            <a:custGeom>
              <a:avLst/>
              <a:gdLst/>
              <a:ahLst/>
              <a:cxnLst/>
              <a:rect l="l" t="t" r="r" b="b"/>
              <a:pathLst>
                <a:path w="1641475" h="1092835">
                  <a:moveTo>
                    <a:pt x="0" y="0"/>
                  </a:moveTo>
                  <a:lnTo>
                    <a:pt x="0" y="1092599"/>
                  </a:lnTo>
                  <a:lnTo>
                    <a:pt x="1641009" y="1092599"/>
                  </a:lnTo>
                  <a:lnTo>
                    <a:pt x="1641009" y="1068170"/>
                  </a:lnTo>
                  <a:lnTo>
                    <a:pt x="36691" y="1068170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1641475" h="1092835">
                  <a:moveTo>
                    <a:pt x="1641009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1604317" y="24429"/>
                  </a:lnTo>
                  <a:lnTo>
                    <a:pt x="1604318" y="1068170"/>
                  </a:lnTo>
                  <a:lnTo>
                    <a:pt x="1641009" y="1068170"/>
                  </a:lnTo>
                  <a:lnTo>
                    <a:pt x="1641009" y="0"/>
                  </a:lnTo>
                  <a:close/>
                </a:path>
              </a:pathLst>
            </a:custGeom>
            <a:solidFill>
              <a:srgbClr val="ABDE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939736" y="2163478"/>
              <a:ext cx="1574800" cy="1048385"/>
            </a:xfrm>
            <a:custGeom>
              <a:avLst/>
              <a:gdLst/>
              <a:ahLst/>
              <a:cxnLst/>
              <a:rect l="l" t="t" r="r" b="b"/>
              <a:pathLst>
                <a:path w="1574800" h="1048385">
                  <a:moveTo>
                    <a:pt x="0" y="0"/>
                  </a:moveTo>
                  <a:lnTo>
                    <a:pt x="0" y="1048185"/>
                  </a:lnTo>
                  <a:lnTo>
                    <a:pt x="1574297" y="1048185"/>
                  </a:lnTo>
                  <a:lnTo>
                    <a:pt x="1574297" y="1023756"/>
                  </a:lnTo>
                  <a:lnTo>
                    <a:pt x="36691" y="1023756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1574800" h="1048385">
                  <a:moveTo>
                    <a:pt x="1574297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1537605" y="24429"/>
                  </a:lnTo>
                  <a:lnTo>
                    <a:pt x="1537606" y="1023756"/>
                  </a:lnTo>
                  <a:lnTo>
                    <a:pt x="1574297" y="1023756"/>
                  </a:lnTo>
                  <a:lnTo>
                    <a:pt x="1574297" y="0"/>
                  </a:lnTo>
                  <a:close/>
                </a:path>
              </a:pathLst>
            </a:custGeom>
            <a:solidFill>
              <a:srgbClr val="ADD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973092" y="2185684"/>
              <a:ext cx="1508125" cy="1003935"/>
            </a:xfrm>
            <a:custGeom>
              <a:avLst/>
              <a:gdLst/>
              <a:ahLst/>
              <a:cxnLst/>
              <a:rect l="l" t="t" r="r" b="b"/>
              <a:pathLst>
                <a:path w="1508125" h="1003935">
                  <a:moveTo>
                    <a:pt x="0" y="0"/>
                  </a:moveTo>
                  <a:lnTo>
                    <a:pt x="0" y="1003771"/>
                  </a:lnTo>
                  <a:lnTo>
                    <a:pt x="1507585" y="1003771"/>
                  </a:lnTo>
                  <a:lnTo>
                    <a:pt x="1507585" y="980454"/>
                  </a:lnTo>
                  <a:lnTo>
                    <a:pt x="35023" y="980454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1508125" h="1003935">
                  <a:moveTo>
                    <a:pt x="1507585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1472561" y="23317"/>
                  </a:lnTo>
                  <a:lnTo>
                    <a:pt x="1472561" y="980454"/>
                  </a:lnTo>
                  <a:lnTo>
                    <a:pt x="1507585" y="980454"/>
                  </a:lnTo>
                  <a:lnTo>
                    <a:pt x="1507585" y="0"/>
                  </a:lnTo>
                  <a:close/>
                </a:path>
              </a:pathLst>
            </a:custGeom>
            <a:solidFill>
              <a:srgbClr val="AFDE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004780" y="2206777"/>
              <a:ext cx="1444625" cy="962025"/>
            </a:xfrm>
            <a:custGeom>
              <a:avLst/>
              <a:gdLst/>
              <a:ahLst/>
              <a:cxnLst/>
              <a:rect l="l" t="t" r="r" b="b"/>
              <a:pathLst>
                <a:path w="1444625" h="962025">
                  <a:moveTo>
                    <a:pt x="0" y="0"/>
                  </a:moveTo>
                  <a:lnTo>
                    <a:pt x="0" y="961581"/>
                  </a:lnTo>
                  <a:lnTo>
                    <a:pt x="1444209" y="961581"/>
                  </a:lnTo>
                  <a:lnTo>
                    <a:pt x="1444209" y="937155"/>
                  </a:lnTo>
                  <a:lnTo>
                    <a:pt x="36691" y="937155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1444625" h="962025">
                  <a:moveTo>
                    <a:pt x="1444209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1407517" y="24429"/>
                  </a:lnTo>
                  <a:lnTo>
                    <a:pt x="1407517" y="937155"/>
                  </a:lnTo>
                  <a:lnTo>
                    <a:pt x="1444209" y="937155"/>
                  </a:lnTo>
                  <a:lnTo>
                    <a:pt x="1444209" y="0"/>
                  </a:lnTo>
                  <a:close/>
                </a:path>
              </a:pathLst>
            </a:custGeom>
            <a:solidFill>
              <a:srgbClr val="B1DF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038126" y="2228989"/>
              <a:ext cx="1377950" cy="917575"/>
            </a:xfrm>
            <a:custGeom>
              <a:avLst/>
              <a:gdLst/>
              <a:ahLst/>
              <a:cxnLst/>
              <a:rect l="l" t="t" r="r" b="b"/>
              <a:pathLst>
                <a:path w="1377950" h="917575">
                  <a:moveTo>
                    <a:pt x="1377505" y="0"/>
                  </a:moveTo>
                  <a:lnTo>
                    <a:pt x="1309116" y="0"/>
                  </a:lnTo>
                  <a:lnTo>
                    <a:pt x="1309116" y="45554"/>
                  </a:lnTo>
                  <a:lnTo>
                    <a:pt x="1309116" y="871639"/>
                  </a:lnTo>
                  <a:lnTo>
                    <a:pt x="68389" y="871639"/>
                  </a:lnTo>
                  <a:lnTo>
                    <a:pt x="68389" y="45554"/>
                  </a:lnTo>
                  <a:lnTo>
                    <a:pt x="1309116" y="45554"/>
                  </a:lnTo>
                  <a:lnTo>
                    <a:pt x="1309116" y="0"/>
                  </a:lnTo>
                  <a:lnTo>
                    <a:pt x="0" y="0"/>
                  </a:lnTo>
                  <a:lnTo>
                    <a:pt x="0" y="917168"/>
                  </a:lnTo>
                  <a:lnTo>
                    <a:pt x="1377505" y="917168"/>
                  </a:lnTo>
                  <a:lnTo>
                    <a:pt x="1377505" y="893851"/>
                  </a:lnTo>
                  <a:lnTo>
                    <a:pt x="1377505" y="0"/>
                  </a:lnTo>
                  <a:close/>
                </a:path>
              </a:pathLst>
            </a:custGeom>
            <a:solidFill>
              <a:srgbClr val="B9E2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103180" y="2272315"/>
              <a:ext cx="1247775" cy="830580"/>
            </a:xfrm>
            <a:custGeom>
              <a:avLst/>
              <a:gdLst/>
              <a:ahLst/>
              <a:cxnLst/>
              <a:rect l="l" t="t" r="r" b="b"/>
              <a:pathLst>
                <a:path w="1247775" h="830580">
                  <a:moveTo>
                    <a:pt x="0" y="0"/>
                  </a:moveTo>
                  <a:lnTo>
                    <a:pt x="0" y="830532"/>
                  </a:lnTo>
                  <a:lnTo>
                    <a:pt x="1247409" y="830532"/>
                  </a:lnTo>
                  <a:lnTo>
                    <a:pt x="1247409" y="806096"/>
                  </a:lnTo>
                  <a:lnTo>
                    <a:pt x="36691" y="806095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1247775" h="830580">
                  <a:moveTo>
                    <a:pt x="1247408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1210717" y="24429"/>
                  </a:lnTo>
                  <a:lnTo>
                    <a:pt x="1210717" y="806096"/>
                  </a:lnTo>
                  <a:lnTo>
                    <a:pt x="1247409" y="806096"/>
                  </a:lnTo>
                  <a:lnTo>
                    <a:pt x="1247408" y="0"/>
                  </a:lnTo>
                  <a:close/>
                </a:path>
              </a:pathLst>
            </a:custGeom>
            <a:solidFill>
              <a:srgbClr val="BEE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6136536" y="2294521"/>
              <a:ext cx="1181100" cy="786130"/>
            </a:xfrm>
            <a:custGeom>
              <a:avLst/>
              <a:gdLst/>
              <a:ahLst/>
              <a:cxnLst/>
              <a:rect l="l" t="t" r="r" b="b"/>
              <a:pathLst>
                <a:path w="1181100" h="786130">
                  <a:moveTo>
                    <a:pt x="0" y="0"/>
                  </a:moveTo>
                  <a:lnTo>
                    <a:pt x="0" y="786114"/>
                  </a:lnTo>
                  <a:lnTo>
                    <a:pt x="1180697" y="786114"/>
                  </a:lnTo>
                  <a:lnTo>
                    <a:pt x="1180697" y="762797"/>
                  </a:lnTo>
                  <a:lnTo>
                    <a:pt x="35023" y="762797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1181100" h="786130">
                  <a:moveTo>
                    <a:pt x="1180697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1145673" y="23317"/>
                  </a:lnTo>
                  <a:lnTo>
                    <a:pt x="1145673" y="762797"/>
                  </a:lnTo>
                  <a:lnTo>
                    <a:pt x="1180697" y="762797"/>
                  </a:lnTo>
                  <a:lnTo>
                    <a:pt x="1180697" y="0"/>
                  </a:lnTo>
                  <a:close/>
                </a:path>
              </a:pathLst>
            </a:custGeom>
            <a:solidFill>
              <a:srgbClr val="C1E4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6168212" y="2315616"/>
              <a:ext cx="1117600" cy="744220"/>
            </a:xfrm>
            <a:custGeom>
              <a:avLst/>
              <a:gdLst/>
              <a:ahLst/>
              <a:cxnLst/>
              <a:rect l="l" t="t" r="r" b="b"/>
              <a:pathLst>
                <a:path w="1117600" h="744219">
                  <a:moveTo>
                    <a:pt x="1117320" y="0"/>
                  </a:moveTo>
                  <a:lnTo>
                    <a:pt x="1047280" y="0"/>
                  </a:lnTo>
                  <a:lnTo>
                    <a:pt x="1047280" y="46634"/>
                  </a:lnTo>
                  <a:lnTo>
                    <a:pt x="1047280" y="697293"/>
                  </a:lnTo>
                  <a:lnTo>
                    <a:pt x="70053" y="697293"/>
                  </a:lnTo>
                  <a:lnTo>
                    <a:pt x="70053" y="46634"/>
                  </a:lnTo>
                  <a:lnTo>
                    <a:pt x="1047280" y="46634"/>
                  </a:lnTo>
                  <a:lnTo>
                    <a:pt x="1047280" y="0"/>
                  </a:lnTo>
                  <a:lnTo>
                    <a:pt x="0" y="0"/>
                  </a:lnTo>
                  <a:lnTo>
                    <a:pt x="0" y="743927"/>
                  </a:lnTo>
                  <a:lnTo>
                    <a:pt x="1117320" y="743927"/>
                  </a:lnTo>
                  <a:lnTo>
                    <a:pt x="1117320" y="719505"/>
                  </a:lnTo>
                  <a:lnTo>
                    <a:pt x="1117320" y="0"/>
                  </a:lnTo>
                  <a:close/>
                </a:path>
              </a:pathLst>
            </a:custGeom>
            <a:solidFill>
              <a:srgbClr val="C6E8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234936" y="2360024"/>
              <a:ext cx="984250" cy="655320"/>
            </a:xfrm>
            <a:custGeom>
              <a:avLst/>
              <a:gdLst/>
              <a:ahLst/>
              <a:cxnLst/>
              <a:rect l="l" t="t" r="r" b="b"/>
              <a:pathLst>
                <a:path w="984250" h="655319">
                  <a:moveTo>
                    <a:pt x="0" y="0"/>
                  </a:moveTo>
                  <a:lnTo>
                    <a:pt x="0" y="655107"/>
                  </a:lnTo>
                  <a:lnTo>
                    <a:pt x="983896" y="655107"/>
                  </a:lnTo>
                  <a:lnTo>
                    <a:pt x="983896" y="631790"/>
                  </a:lnTo>
                  <a:lnTo>
                    <a:pt x="35023" y="631789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984250" h="655319">
                  <a:moveTo>
                    <a:pt x="983896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948873" y="23317"/>
                  </a:lnTo>
                  <a:lnTo>
                    <a:pt x="948873" y="631790"/>
                  </a:lnTo>
                  <a:lnTo>
                    <a:pt x="983896" y="631790"/>
                  </a:lnTo>
                  <a:lnTo>
                    <a:pt x="983896" y="0"/>
                  </a:lnTo>
                  <a:close/>
                </a:path>
              </a:pathLst>
            </a:custGeom>
            <a:solidFill>
              <a:srgbClr val="CCEB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266624" y="2381118"/>
              <a:ext cx="920750" cy="613410"/>
            </a:xfrm>
            <a:custGeom>
              <a:avLst/>
              <a:gdLst/>
              <a:ahLst/>
              <a:cxnLst/>
              <a:rect l="l" t="t" r="r" b="b"/>
              <a:pathLst>
                <a:path w="920750" h="613410">
                  <a:moveTo>
                    <a:pt x="0" y="0"/>
                  </a:moveTo>
                  <a:lnTo>
                    <a:pt x="0" y="612920"/>
                  </a:lnTo>
                  <a:lnTo>
                    <a:pt x="920520" y="612920"/>
                  </a:lnTo>
                  <a:lnTo>
                    <a:pt x="920520" y="588491"/>
                  </a:lnTo>
                  <a:lnTo>
                    <a:pt x="36691" y="588491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920750" h="613410">
                  <a:moveTo>
                    <a:pt x="920520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883828" y="24429"/>
                  </a:lnTo>
                  <a:lnTo>
                    <a:pt x="883829" y="588491"/>
                  </a:lnTo>
                  <a:lnTo>
                    <a:pt x="920520" y="588491"/>
                  </a:lnTo>
                  <a:lnTo>
                    <a:pt x="920520" y="0"/>
                  </a:lnTo>
                  <a:close/>
                </a:path>
              </a:pathLst>
            </a:custGeom>
            <a:solidFill>
              <a:srgbClr val="D1EC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299980" y="2403323"/>
              <a:ext cx="854075" cy="568960"/>
            </a:xfrm>
            <a:custGeom>
              <a:avLst/>
              <a:gdLst/>
              <a:ahLst/>
              <a:cxnLst/>
              <a:rect l="l" t="t" r="r" b="b"/>
              <a:pathLst>
                <a:path w="854075" h="568960">
                  <a:moveTo>
                    <a:pt x="0" y="0"/>
                  </a:moveTo>
                  <a:lnTo>
                    <a:pt x="0" y="568510"/>
                  </a:lnTo>
                  <a:lnTo>
                    <a:pt x="853808" y="568510"/>
                  </a:lnTo>
                  <a:lnTo>
                    <a:pt x="853808" y="545192"/>
                  </a:lnTo>
                  <a:lnTo>
                    <a:pt x="34971" y="545192"/>
                  </a:lnTo>
                  <a:lnTo>
                    <a:pt x="34971" y="23317"/>
                  </a:lnTo>
                  <a:lnTo>
                    <a:pt x="0" y="0"/>
                  </a:lnTo>
                  <a:close/>
                </a:path>
                <a:path w="854075" h="568960">
                  <a:moveTo>
                    <a:pt x="853808" y="0"/>
                  </a:moveTo>
                  <a:lnTo>
                    <a:pt x="0" y="0"/>
                  </a:lnTo>
                  <a:lnTo>
                    <a:pt x="34971" y="23317"/>
                  </a:lnTo>
                  <a:lnTo>
                    <a:pt x="818836" y="23317"/>
                  </a:lnTo>
                  <a:lnTo>
                    <a:pt x="818837" y="545192"/>
                  </a:lnTo>
                  <a:lnTo>
                    <a:pt x="853808" y="545192"/>
                  </a:lnTo>
                  <a:lnTo>
                    <a:pt x="853808" y="0"/>
                  </a:lnTo>
                  <a:close/>
                </a:path>
              </a:pathLst>
            </a:custGeom>
            <a:solidFill>
              <a:srgbClr val="D2EC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331616" y="2424416"/>
              <a:ext cx="790575" cy="526415"/>
            </a:xfrm>
            <a:custGeom>
              <a:avLst/>
              <a:gdLst/>
              <a:ahLst/>
              <a:cxnLst/>
              <a:rect l="l" t="t" r="r" b="b"/>
              <a:pathLst>
                <a:path w="790575" h="526414">
                  <a:moveTo>
                    <a:pt x="0" y="0"/>
                  </a:moveTo>
                  <a:lnTo>
                    <a:pt x="0" y="526323"/>
                  </a:lnTo>
                  <a:lnTo>
                    <a:pt x="790536" y="526323"/>
                  </a:lnTo>
                  <a:lnTo>
                    <a:pt x="790536" y="501894"/>
                  </a:lnTo>
                  <a:lnTo>
                    <a:pt x="36691" y="501894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790575" h="526414">
                  <a:moveTo>
                    <a:pt x="790536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753844" y="24429"/>
                  </a:lnTo>
                  <a:lnTo>
                    <a:pt x="753845" y="501894"/>
                  </a:lnTo>
                  <a:lnTo>
                    <a:pt x="790536" y="501894"/>
                  </a:lnTo>
                  <a:lnTo>
                    <a:pt x="790536" y="0"/>
                  </a:lnTo>
                  <a:close/>
                </a:path>
              </a:pathLst>
            </a:custGeom>
            <a:solidFill>
              <a:srgbClr val="D9E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364972" y="2446622"/>
              <a:ext cx="723900" cy="481965"/>
            </a:xfrm>
            <a:custGeom>
              <a:avLst/>
              <a:gdLst/>
              <a:ahLst/>
              <a:cxnLst/>
              <a:rect l="l" t="t" r="r" b="b"/>
              <a:pathLst>
                <a:path w="723900" h="481964">
                  <a:moveTo>
                    <a:pt x="0" y="0"/>
                  </a:moveTo>
                  <a:lnTo>
                    <a:pt x="0" y="481913"/>
                  </a:lnTo>
                  <a:lnTo>
                    <a:pt x="723824" y="481913"/>
                  </a:lnTo>
                  <a:lnTo>
                    <a:pt x="723824" y="457483"/>
                  </a:lnTo>
                  <a:lnTo>
                    <a:pt x="36691" y="457483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723900" h="481964">
                  <a:moveTo>
                    <a:pt x="723824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687132" y="24429"/>
                  </a:lnTo>
                  <a:lnTo>
                    <a:pt x="687133" y="457483"/>
                  </a:lnTo>
                  <a:lnTo>
                    <a:pt x="723824" y="457483"/>
                  </a:lnTo>
                  <a:lnTo>
                    <a:pt x="723824" y="0"/>
                  </a:lnTo>
                  <a:close/>
                </a:path>
              </a:pathLst>
            </a:custGeom>
            <a:solidFill>
              <a:srgbClr val="DCEF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98328" y="2468827"/>
              <a:ext cx="657225" cy="437515"/>
            </a:xfrm>
            <a:custGeom>
              <a:avLst/>
              <a:gdLst/>
              <a:ahLst/>
              <a:cxnLst/>
              <a:rect l="l" t="t" r="r" b="b"/>
              <a:pathLst>
                <a:path w="657225" h="437514">
                  <a:moveTo>
                    <a:pt x="0" y="0"/>
                  </a:moveTo>
                  <a:lnTo>
                    <a:pt x="0" y="437502"/>
                  </a:lnTo>
                  <a:lnTo>
                    <a:pt x="657112" y="437502"/>
                  </a:lnTo>
                  <a:lnTo>
                    <a:pt x="657112" y="414185"/>
                  </a:lnTo>
                  <a:lnTo>
                    <a:pt x="35023" y="414185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657225" h="437514">
                  <a:moveTo>
                    <a:pt x="657112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622088" y="23317"/>
                  </a:lnTo>
                  <a:lnTo>
                    <a:pt x="622088" y="414185"/>
                  </a:lnTo>
                  <a:lnTo>
                    <a:pt x="657112" y="414185"/>
                  </a:lnTo>
                  <a:lnTo>
                    <a:pt x="657112" y="0"/>
                  </a:lnTo>
                  <a:close/>
                </a:path>
              </a:pathLst>
            </a:custGeom>
            <a:solidFill>
              <a:srgbClr val="DFF1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430016" y="2489920"/>
              <a:ext cx="594360" cy="395605"/>
            </a:xfrm>
            <a:custGeom>
              <a:avLst/>
              <a:gdLst/>
              <a:ahLst/>
              <a:cxnLst/>
              <a:rect l="l" t="t" r="r" b="b"/>
              <a:pathLst>
                <a:path w="594359" h="395605">
                  <a:moveTo>
                    <a:pt x="0" y="0"/>
                  </a:moveTo>
                  <a:lnTo>
                    <a:pt x="0" y="395316"/>
                  </a:lnTo>
                  <a:lnTo>
                    <a:pt x="593736" y="395316"/>
                  </a:lnTo>
                  <a:lnTo>
                    <a:pt x="593736" y="370886"/>
                  </a:lnTo>
                  <a:lnTo>
                    <a:pt x="36691" y="370886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594359" h="395605">
                  <a:moveTo>
                    <a:pt x="593736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557044" y="24429"/>
                  </a:lnTo>
                  <a:lnTo>
                    <a:pt x="557044" y="370886"/>
                  </a:lnTo>
                  <a:lnTo>
                    <a:pt x="593736" y="370886"/>
                  </a:lnTo>
                  <a:lnTo>
                    <a:pt x="593736" y="0"/>
                  </a:lnTo>
                  <a:close/>
                </a:path>
              </a:pathLst>
            </a:custGeom>
            <a:solidFill>
              <a:srgbClr val="DFF1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463372" y="2512125"/>
              <a:ext cx="527050" cy="351155"/>
            </a:xfrm>
            <a:custGeom>
              <a:avLst/>
              <a:gdLst/>
              <a:ahLst/>
              <a:cxnLst/>
              <a:rect l="l" t="t" r="r" b="b"/>
              <a:pathLst>
                <a:path w="527050" h="351155">
                  <a:moveTo>
                    <a:pt x="0" y="0"/>
                  </a:moveTo>
                  <a:lnTo>
                    <a:pt x="0" y="350870"/>
                  </a:lnTo>
                  <a:lnTo>
                    <a:pt x="527024" y="350870"/>
                  </a:lnTo>
                  <a:lnTo>
                    <a:pt x="527024" y="326476"/>
                  </a:lnTo>
                  <a:lnTo>
                    <a:pt x="36691" y="326476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527050" h="351155">
                  <a:moveTo>
                    <a:pt x="527024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490332" y="24429"/>
                  </a:lnTo>
                  <a:lnTo>
                    <a:pt x="490332" y="326476"/>
                  </a:lnTo>
                  <a:lnTo>
                    <a:pt x="527024" y="326476"/>
                  </a:lnTo>
                  <a:lnTo>
                    <a:pt x="527024" y="0"/>
                  </a:lnTo>
                  <a:close/>
                </a:path>
              </a:pathLst>
            </a:custGeom>
            <a:solidFill>
              <a:srgbClr val="E6F5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496728" y="2534331"/>
              <a:ext cx="460375" cy="306705"/>
            </a:xfrm>
            <a:custGeom>
              <a:avLst/>
              <a:gdLst/>
              <a:ahLst/>
              <a:cxnLst/>
              <a:rect l="l" t="t" r="r" b="b"/>
              <a:pathLst>
                <a:path w="460375" h="306705">
                  <a:moveTo>
                    <a:pt x="0" y="0"/>
                  </a:moveTo>
                  <a:lnTo>
                    <a:pt x="0" y="306460"/>
                  </a:lnTo>
                  <a:lnTo>
                    <a:pt x="460312" y="306460"/>
                  </a:lnTo>
                  <a:lnTo>
                    <a:pt x="460312" y="283143"/>
                  </a:lnTo>
                  <a:lnTo>
                    <a:pt x="35023" y="283143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460375" h="306705">
                  <a:moveTo>
                    <a:pt x="460312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425288" y="23317"/>
                  </a:lnTo>
                  <a:lnTo>
                    <a:pt x="425288" y="283143"/>
                  </a:lnTo>
                  <a:lnTo>
                    <a:pt x="460312" y="283143"/>
                  </a:lnTo>
                  <a:lnTo>
                    <a:pt x="460312" y="0"/>
                  </a:lnTo>
                  <a:close/>
                </a:path>
              </a:pathLst>
            </a:custGeom>
            <a:solidFill>
              <a:srgbClr val="E8F5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528416" y="2555459"/>
              <a:ext cx="397510" cy="264795"/>
            </a:xfrm>
            <a:custGeom>
              <a:avLst/>
              <a:gdLst/>
              <a:ahLst/>
              <a:cxnLst/>
              <a:rect l="l" t="t" r="r" b="b"/>
              <a:pathLst>
                <a:path w="397509" h="264794">
                  <a:moveTo>
                    <a:pt x="0" y="0"/>
                  </a:moveTo>
                  <a:lnTo>
                    <a:pt x="0" y="264239"/>
                  </a:lnTo>
                  <a:lnTo>
                    <a:pt x="396936" y="264239"/>
                  </a:lnTo>
                  <a:lnTo>
                    <a:pt x="396936" y="239809"/>
                  </a:lnTo>
                  <a:lnTo>
                    <a:pt x="36691" y="239809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397509" h="264794">
                  <a:moveTo>
                    <a:pt x="396936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360244" y="24429"/>
                  </a:lnTo>
                  <a:lnTo>
                    <a:pt x="360244" y="239809"/>
                  </a:lnTo>
                  <a:lnTo>
                    <a:pt x="396936" y="239809"/>
                  </a:lnTo>
                  <a:lnTo>
                    <a:pt x="396936" y="0"/>
                  </a:lnTo>
                  <a:close/>
                </a:path>
              </a:pathLst>
            </a:custGeom>
            <a:solidFill>
              <a:srgbClr val="ECF7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561772" y="2577664"/>
              <a:ext cx="330835" cy="220345"/>
            </a:xfrm>
            <a:custGeom>
              <a:avLst/>
              <a:gdLst/>
              <a:ahLst/>
              <a:cxnLst/>
              <a:rect l="l" t="t" r="r" b="b"/>
              <a:pathLst>
                <a:path w="330834" h="220344">
                  <a:moveTo>
                    <a:pt x="0" y="0"/>
                  </a:moveTo>
                  <a:lnTo>
                    <a:pt x="0" y="219828"/>
                  </a:lnTo>
                  <a:lnTo>
                    <a:pt x="330224" y="219828"/>
                  </a:lnTo>
                  <a:lnTo>
                    <a:pt x="330224" y="196511"/>
                  </a:lnTo>
                  <a:lnTo>
                    <a:pt x="35023" y="196511"/>
                  </a:lnTo>
                  <a:lnTo>
                    <a:pt x="35023" y="23317"/>
                  </a:lnTo>
                  <a:lnTo>
                    <a:pt x="0" y="0"/>
                  </a:lnTo>
                  <a:close/>
                </a:path>
                <a:path w="330834" h="220344">
                  <a:moveTo>
                    <a:pt x="330224" y="0"/>
                  </a:moveTo>
                  <a:lnTo>
                    <a:pt x="0" y="0"/>
                  </a:lnTo>
                  <a:lnTo>
                    <a:pt x="35023" y="23317"/>
                  </a:lnTo>
                  <a:lnTo>
                    <a:pt x="295200" y="23317"/>
                  </a:lnTo>
                  <a:lnTo>
                    <a:pt x="295200" y="196511"/>
                  </a:lnTo>
                  <a:lnTo>
                    <a:pt x="330224" y="196511"/>
                  </a:lnTo>
                  <a:lnTo>
                    <a:pt x="330224" y="0"/>
                  </a:lnTo>
                  <a:close/>
                </a:path>
              </a:pathLst>
            </a:custGeom>
            <a:solidFill>
              <a:srgbClr val="EFF9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593461" y="2598757"/>
              <a:ext cx="267335" cy="177800"/>
            </a:xfrm>
            <a:custGeom>
              <a:avLst/>
              <a:gdLst/>
              <a:ahLst/>
              <a:cxnLst/>
              <a:rect l="l" t="t" r="r" b="b"/>
              <a:pathLst>
                <a:path w="267334" h="177800">
                  <a:moveTo>
                    <a:pt x="0" y="0"/>
                  </a:moveTo>
                  <a:lnTo>
                    <a:pt x="0" y="177642"/>
                  </a:lnTo>
                  <a:lnTo>
                    <a:pt x="266847" y="177642"/>
                  </a:lnTo>
                  <a:lnTo>
                    <a:pt x="266847" y="153212"/>
                  </a:lnTo>
                  <a:lnTo>
                    <a:pt x="36691" y="153212"/>
                  </a:lnTo>
                  <a:lnTo>
                    <a:pt x="36691" y="24429"/>
                  </a:lnTo>
                  <a:lnTo>
                    <a:pt x="0" y="0"/>
                  </a:lnTo>
                  <a:close/>
                </a:path>
                <a:path w="267334" h="177800">
                  <a:moveTo>
                    <a:pt x="266847" y="0"/>
                  </a:moveTo>
                  <a:lnTo>
                    <a:pt x="0" y="0"/>
                  </a:lnTo>
                  <a:lnTo>
                    <a:pt x="36691" y="24429"/>
                  </a:lnTo>
                  <a:lnTo>
                    <a:pt x="230156" y="24429"/>
                  </a:lnTo>
                  <a:lnTo>
                    <a:pt x="230156" y="153212"/>
                  </a:lnTo>
                  <a:lnTo>
                    <a:pt x="266847" y="153212"/>
                  </a:lnTo>
                  <a:lnTo>
                    <a:pt x="266847" y="0"/>
                  </a:lnTo>
                  <a:close/>
                </a:path>
              </a:pathLst>
            </a:custGeom>
            <a:solidFill>
              <a:srgbClr val="F5F9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26817" y="2620962"/>
              <a:ext cx="200135" cy="133231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5082527" y="1936978"/>
              <a:ext cx="3289300" cy="1501775"/>
            </a:xfrm>
            <a:custGeom>
              <a:avLst/>
              <a:gdLst/>
              <a:ahLst/>
              <a:cxnLst/>
              <a:rect l="l" t="t" r="r" b="b"/>
              <a:pathLst>
                <a:path w="3289300" h="1501775">
                  <a:moveTo>
                    <a:pt x="3288804" y="0"/>
                  </a:moveTo>
                  <a:lnTo>
                    <a:pt x="3253676" y="0"/>
                  </a:lnTo>
                  <a:lnTo>
                    <a:pt x="3253676" y="23317"/>
                  </a:lnTo>
                  <a:lnTo>
                    <a:pt x="3253676" y="1477886"/>
                  </a:lnTo>
                  <a:lnTo>
                    <a:pt x="35026" y="1477886"/>
                  </a:lnTo>
                  <a:lnTo>
                    <a:pt x="35026" y="23317"/>
                  </a:lnTo>
                  <a:lnTo>
                    <a:pt x="3253676" y="23317"/>
                  </a:lnTo>
                  <a:lnTo>
                    <a:pt x="3253676" y="0"/>
                  </a:lnTo>
                  <a:lnTo>
                    <a:pt x="8343" y="0"/>
                  </a:lnTo>
                  <a:lnTo>
                    <a:pt x="0" y="0"/>
                  </a:lnTo>
                  <a:lnTo>
                    <a:pt x="0" y="1495653"/>
                  </a:lnTo>
                  <a:lnTo>
                    <a:pt x="0" y="1501165"/>
                  </a:lnTo>
                  <a:lnTo>
                    <a:pt x="3280359" y="1501178"/>
                  </a:lnTo>
                  <a:lnTo>
                    <a:pt x="3288804" y="1501178"/>
                  </a:lnTo>
                  <a:lnTo>
                    <a:pt x="3288804" y="1477886"/>
                  </a:lnTo>
                  <a:lnTo>
                    <a:pt x="3288804" y="5562"/>
                  </a:lnTo>
                  <a:lnTo>
                    <a:pt x="3288804" y="0"/>
                  </a:lnTo>
                  <a:close/>
                </a:path>
              </a:pathLst>
            </a:custGeom>
            <a:solidFill>
              <a:srgbClr val="00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4" name="object 5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29483" y="2273427"/>
              <a:ext cx="2760023" cy="816104"/>
            </a:xfrm>
            <a:prstGeom prst="rect">
              <a:avLst/>
            </a:prstGeom>
          </p:spPr>
        </p:pic>
      </p:grpSp>
      <p:sp>
        <p:nvSpPr>
          <p:cNvPr id="55" name="object 55"/>
          <p:cNvSpPr txBox="1"/>
          <p:nvPr/>
        </p:nvSpPr>
        <p:spPr>
          <a:xfrm>
            <a:off x="5286502" y="1854784"/>
            <a:ext cx="2695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F487C"/>
                </a:solidFill>
                <a:latin typeface="Calibri"/>
                <a:cs typeface="Calibri"/>
              </a:rPr>
              <a:t>-</a:t>
            </a:r>
            <a:r>
              <a:rPr sz="2400" spc="-6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F487C"/>
                </a:solidFill>
                <a:latin typeface="Calibri"/>
                <a:cs typeface="Calibri"/>
              </a:rPr>
              <a:t>Struktura</a:t>
            </a:r>
            <a:r>
              <a:rPr sz="2400" spc="-75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F487C"/>
                </a:solidFill>
                <a:latin typeface="Calibri"/>
                <a:cs typeface="Calibri"/>
              </a:rPr>
              <a:t>płytkowa</a:t>
            </a:r>
            <a:r>
              <a:rPr sz="2400" spc="-70" dirty="0">
                <a:solidFill>
                  <a:srgbClr val="1F487C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1F487C"/>
                </a:solidFill>
                <a:latin typeface="Calibri"/>
                <a:cs typeface="Calibri"/>
              </a:rPr>
              <a:t>-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4422647" y="3348228"/>
            <a:ext cx="4508500" cy="3005455"/>
            <a:chOff x="4422647" y="3348228"/>
            <a:chExt cx="4508500" cy="3005455"/>
          </a:xfrm>
        </p:grpSpPr>
        <p:pic>
          <p:nvPicPr>
            <p:cNvPr id="57" name="object 5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51603" y="3377184"/>
              <a:ext cx="4450080" cy="2947416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4437125" y="3362706"/>
              <a:ext cx="4479290" cy="2976880"/>
            </a:xfrm>
            <a:custGeom>
              <a:avLst/>
              <a:gdLst/>
              <a:ahLst/>
              <a:cxnLst/>
              <a:rect l="l" t="t" r="r" b="b"/>
              <a:pathLst>
                <a:path w="4479290" h="2976879">
                  <a:moveTo>
                    <a:pt x="0" y="2976372"/>
                  </a:moveTo>
                  <a:lnTo>
                    <a:pt x="4479035" y="2976372"/>
                  </a:lnTo>
                  <a:lnTo>
                    <a:pt x="4479035" y="0"/>
                  </a:lnTo>
                  <a:lnTo>
                    <a:pt x="0" y="0"/>
                  </a:lnTo>
                  <a:lnTo>
                    <a:pt x="0" y="2976372"/>
                  </a:lnTo>
                  <a:close/>
                </a:path>
              </a:pathLst>
            </a:custGeom>
            <a:ln w="28956">
              <a:solidFill>
                <a:srgbClr val="800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292223" y="1852930"/>
            <a:ext cx="110617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solidFill>
                  <a:srgbClr val="EAEAEA"/>
                </a:solidFill>
                <a:latin typeface="Arial"/>
                <a:cs typeface="Arial"/>
              </a:rPr>
              <a:t>zagęszczenie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951988" y="3287267"/>
            <a:ext cx="1262380" cy="544195"/>
            <a:chOff x="2951988" y="3287267"/>
            <a:chExt cx="1262380" cy="544195"/>
          </a:xfrm>
        </p:grpSpPr>
        <p:sp>
          <p:nvSpPr>
            <p:cNvPr id="61" name="object 61"/>
            <p:cNvSpPr/>
            <p:nvPr/>
          </p:nvSpPr>
          <p:spPr>
            <a:xfrm>
              <a:off x="2958084" y="3293363"/>
              <a:ext cx="1249680" cy="532130"/>
            </a:xfrm>
            <a:custGeom>
              <a:avLst/>
              <a:gdLst/>
              <a:ahLst/>
              <a:cxnLst/>
              <a:rect l="l" t="t" r="r" b="b"/>
              <a:pathLst>
                <a:path w="1249679" h="532129">
                  <a:moveTo>
                    <a:pt x="39039" y="132969"/>
                  </a:moveTo>
                  <a:lnTo>
                    <a:pt x="0" y="132969"/>
                  </a:lnTo>
                  <a:lnTo>
                    <a:pt x="0" y="398907"/>
                  </a:lnTo>
                  <a:lnTo>
                    <a:pt x="39039" y="398907"/>
                  </a:lnTo>
                  <a:lnTo>
                    <a:pt x="39039" y="132969"/>
                  </a:lnTo>
                  <a:close/>
                </a:path>
                <a:path w="1249679" h="532129">
                  <a:moveTo>
                    <a:pt x="156210" y="132969"/>
                  </a:moveTo>
                  <a:lnTo>
                    <a:pt x="78105" y="132969"/>
                  </a:lnTo>
                  <a:lnTo>
                    <a:pt x="78105" y="398907"/>
                  </a:lnTo>
                  <a:lnTo>
                    <a:pt x="156210" y="398907"/>
                  </a:lnTo>
                  <a:lnTo>
                    <a:pt x="156210" y="132969"/>
                  </a:lnTo>
                  <a:close/>
                </a:path>
                <a:path w="1249679" h="532129">
                  <a:moveTo>
                    <a:pt x="1249680" y="265938"/>
                  </a:moveTo>
                  <a:lnTo>
                    <a:pt x="937260" y="0"/>
                  </a:lnTo>
                  <a:lnTo>
                    <a:pt x="937260" y="132969"/>
                  </a:lnTo>
                  <a:lnTo>
                    <a:pt x="195199" y="132969"/>
                  </a:lnTo>
                  <a:lnTo>
                    <a:pt x="195199" y="398907"/>
                  </a:lnTo>
                  <a:lnTo>
                    <a:pt x="937260" y="398907"/>
                  </a:lnTo>
                  <a:lnTo>
                    <a:pt x="937260" y="531876"/>
                  </a:lnTo>
                  <a:lnTo>
                    <a:pt x="1249680" y="265938"/>
                  </a:lnTo>
                  <a:close/>
                </a:path>
              </a:pathLst>
            </a:custGeom>
            <a:solidFill>
              <a:srgbClr val="1F48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958084" y="3293363"/>
              <a:ext cx="1249680" cy="532130"/>
            </a:xfrm>
            <a:custGeom>
              <a:avLst/>
              <a:gdLst/>
              <a:ahLst/>
              <a:cxnLst/>
              <a:rect l="l" t="t" r="r" b="b"/>
              <a:pathLst>
                <a:path w="1249679" h="532129">
                  <a:moveTo>
                    <a:pt x="937260" y="0"/>
                  </a:moveTo>
                  <a:lnTo>
                    <a:pt x="937260" y="132969"/>
                  </a:lnTo>
                  <a:lnTo>
                    <a:pt x="195199" y="132969"/>
                  </a:lnTo>
                  <a:lnTo>
                    <a:pt x="195199" y="398906"/>
                  </a:lnTo>
                  <a:lnTo>
                    <a:pt x="937260" y="398906"/>
                  </a:lnTo>
                  <a:lnTo>
                    <a:pt x="937260" y="531876"/>
                  </a:lnTo>
                  <a:lnTo>
                    <a:pt x="1249680" y="265938"/>
                  </a:lnTo>
                  <a:lnTo>
                    <a:pt x="937260" y="0"/>
                  </a:lnTo>
                  <a:close/>
                </a:path>
                <a:path w="1249679" h="532129">
                  <a:moveTo>
                    <a:pt x="78105" y="398906"/>
                  </a:moveTo>
                  <a:lnTo>
                    <a:pt x="156210" y="398906"/>
                  </a:lnTo>
                  <a:lnTo>
                    <a:pt x="156210" y="132968"/>
                  </a:lnTo>
                  <a:lnTo>
                    <a:pt x="78105" y="132968"/>
                  </a:lnTo>
                  <a:lnTo>
                    <a:pt x="78105" y="398906"/>
                  </a:lnTo>
                  <a:close/>
                </a:path>
                <a:path w="1249679" h="532129">
                  <a:moveTo>
                    <a:pt x="0" y="398906"/>
                  </a:moveTo>
                  <a:lnTo>
                    <a:pt x="39052" y="398906"/>
                  </a:lnTo>
                  <a:lnTo>
                    <a:pt x="39052" y="132968"/>
                  </a:lnTo>
                  <a:lnTo>
                    <a:pt x="0" y="132968"/>
                  </a:lnTo>
                  <a:lnTo>
                    <a:pt x="0" y="398906"/>
                  </a:lnTo>
                  <a:close/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3" name="object 6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4740" y="4674870"/>
            <a:ext cx="3433673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3587" y="513587"/>
            <a:ext cx="3850004" cy="2935605"/>
            <a:chOff x="513587" y="513587"/>
            <a:chExt cx="3850004" cy="29356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3399" y="533399"/>
              <a:ext cx="3810000" cy="28956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23493" y="523493"/>
              <a:ext cx="3830320" cy="2915920"/>
            </a:xfrm>
            <a:custGeom>
              <a:avLst/>
              <a:gdLst/>
              <a:ahLst/>
              <a:cxnLst/>
              <a:rect l="l" t="t" r="r" b="b"/>
              <a:pathLst>
                <a:path w="3830320" h="2915920">
                  <a:moveTo>
                    <a:pt x="0" y="2915412"/>
                  </a:moveTo>
                  <a:lnTo>
                    <a:pt x="3829811" y="2915412"/>
                  </a:lnTo>
                  <a:lnTo>
                    <a:pt x="3829811" y="0"/>
                  </a:lnTo>
                  <a:lnTo>
                    <a:pt x="0" y="0"/>
                  </a:lnTo>
                  <a:lnTo>
                    <a:pt x="0" y="2915412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" name="object 5"/>
          <p:cNvGrpSpPr/>
          <p:nvPr/>
        </p:nvGrpSpPr>
        <p:grpSpPr>
          <a:xfrm>
            <a:off x="4780788" y="3485388"/>
            <a:ext cx="3926204" cy="2955290"/>
            <a:chOff x="4780788" y="3485388"/>
            <a:chExt cx="3926204" cy="295529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0600" y="3505200"/>
              <a:ext cx="3886200" cy="2915412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4790694" y="3495294"/>
              <a:ext cx="3906520" cy="2935605"/>
            </a:xfrm>
            <a:custGeom>
              <a:avLst/>
              <a:gdLst/>
              <a:ahLst/>
              <a:cxnLst/>
              <a:rect l="l" t="t" r="r" b="b"/>
              <a:pathLst>
                <a:path w="3906520" h="2935604">
                  <a:moveTo>
                    <a:pt x="0" y="2935223"/>
                  </a:moveTo>
                  <a:lnTo>
                    <a:pt x="3906011" y="2935223"/>
                  </a:lnTo>
                  <a:lnTo>
                    <a:pt x="3906011" y="0"/>
                  </a:lnTo>
                  <a:lnTo>
                    <a:pt x="0" y="0"/>
                  </a:lnTo>
                  <a:lnTo>
                    <a:pt x="0" y="2935223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4880228" y="561847"/>
            <a:ext cx="2933065" cy="200088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b="1" spc="-10" dirty="0">
                <a:latin typeface="Calibri"/>
                <a:cs typeface="Calibri"/>
              </a:rPr>
              <a:t>Zagęszczenie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gleby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wpływa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na:</a:t>
            </a:r>
            <a:endParaRPr sz="1800">
              <a:latin typeface="Calibri"/>
              <a:cs typeface="Calibri"/>
            </a:endParaRPr>
          </a:p>
          <a:p>
            <a:pPr marL="1049020" indent="-121920">
              <a:lnSpc>
                <a:spcPct val="100000"/>
              </a:lnSpc>
              <a:spcBef>
                <a:spcPts val="434"/>
              </a:spcBef>
              <a:buChar char="-"/>
              <a:tabLst>
                <a:tab pos="1049020" algn="l"/>
              </a:tabLst>
            </a:pPr>
            <a:r>
              <a:rPr sz="1800" b="1" spc="-10" dirty="0">
                <a:latin typeface="Calibri"/>
                <a:cs typeface="Calibri"/>
              </a:rPr>
              <a:t>strukturę</a:t>
            </a:r>
            <a:endParaRPr sz="1800">
              <a:latin typeface="Calibri"/>
              <a:cs typeface="Calibri"/>
            </a:endParaRPr>
          </a:p>
          <a:p>
            <a:pPr marL="1049020" indent="-121920">
              <a:lnSpc>
                <a:spcPct val="100000"/>
              </a:lnSpc>
              <a:spcBef>
                <a:spcPts val="430"/>
              </a:spcBef>
              <a:buChar char="-"/>
              <a:tabLst>
                <a:tab pos="1049020" algn="l"/>
              </a:tabLst>
            </a:pPr>
            <a:r>
              <a:rPr sz="1800" b="1" spc="-10" dirty="0">
                <a:latin typeface="Calibri"/>
                <a:cs typeface="Calibri"/>
              </a:rPr>
              <a:t>porowatość</a:t>
            </a:r>
            <a:endParaRPr sz="1800">
              <a:latin typeface="Calibri"/>
              <a:cs typeface="Calibri"/>
            </a:endParaRPr>
          </a:p>
          <a:p>
            <a:pPr marL="1049020" indent="-121920">
              <a:lnSpc>
                <a:spcPct val="100000"/>
              </a:lnSpc>
              <a:spcBef>
                <a:spcPts val="434"/>
              </a:spcBef>
              <a:buChar char="-"/>
              <a:tabLst>
                <a:tab pos="1049020" algn="l"/>
              </a:tabLst>
            </a:pPr>
            <a:r>
              <a:rPr sz="1800" b="1" spc="-10" dirty="0">
                <a:latin typeface="Calibri"/>
                <a:cs typeface="Calibri"/>
              </a:rPr>
              <a:t>aerację</a:t>
            </a:r>
            <a:endParaRPr sz="1800">
              <a:latin typeface="Calibri"/>
              <a:cs typeface="Calibri"/>
            </a:endParaRPr>
          </a:p>
          <a:p>
            <a:pPr marL="1049020" indent="-121920">
              <a:lnSpc>
                <a:spcPct val="100000"/>
              </a:lnSpc>
              <a:spcBef>
                <a:spcPts val="430"/>
              </a:spcBef>
              <a:buChar char="-"/>
              <a:tabLst>
                <a:tab pos="1049020" algn="l"/>
              </a:tabLst>
            </a:pPr>
            <a:r>
              <a:rPr sz="1800" b="1" spc="-10" dirty="0">
                <a:latin typeface="Calibri"/>
                <a:cs typeface="Calibri"/>
              </a:rPr>
              <a:t>zwięzłość</a:t>
            </a:r>
            <a:endParaRPr sz="1800">
              <a:latin typeface="Calibri"/>
              <a:cs typeface="Calibri"/>
            </a:endParaRPr>
          </a:p>
          <a:p>
            <a:pPr marL="745490">
              <a:lnSpc>
                <a:spcPct val="100000"/>
              </a:lnSpc>
              <a:spcBef>
                <a:spcPts val="434"/>
              </a:spcBef>
            </a:pPr>
            <a:r>
              <a:rPr sz="1800" b="1" dirty="0">
                <a:latin typeface="Calibri"/>
                <a:cs typeface="Calibri"/>
              </a:rPr>
              <a:t>-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wzrost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rozwój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roślin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868" y="1700783"/>
            <a:ext cx="3529443" cy="262088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92851" y="2564892"/>
            <a:ext cx="3095214" cy="394430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9092" rIns="0" bIns="0" rtlCol="0">
            <a:spAutoFit/>
          </a:bodyPr>
          <a:lstStyle/>
          <a:p>
            <a:pPr marL="2649855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Skutki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nadmiernego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zagęszczenia</a:t>
            </a:r>
            <a:r>
              <a:rPr sz="2400" b="1" spc="-9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gleb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3400" y="1628186"/>
            <a:ext cx="7755230" cy="3601627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5"/>
              </a:spcBef>
            </a:pPr>
            <a:r>
              <a:rPr sz="2000" dirty="0">
                <a:latin typeface="Calibri"/>
                <a:cs typeface="Calibri"/>
              </a:rPr>
              <a:t>Do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praktyk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sprzyjających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zagęszczeniu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gleby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należą:</a:t>
            </a:r>
            <a:endParaRPr sz="20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2000" spc="-10" dirty="0">
                <a:latin typeface="Calibri"/>
                <a:cs typeface="Calibri"/>
              </a:rPr>
              <a:t>prowadzenie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prac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agrotechnicznych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przy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nadmiernej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wilgotności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gleby,</a:t>
            </a:r>
            <a:endParaRPr sz="20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Calibri"/>
                <a:cs typeface="Calibri"/>
              </a:rPr>
              <a:t>nadmierna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liczba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zabiegów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z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udziałem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sprzętu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ciężkiego,</a:t>
            </a:r>
            <a:endParaRPr sz="20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2000" spc="-10" dirty="0">
                <a:latin typeface="Calibri"/>
                <a:cs typeface="Calibri"/>
              </a:rPr>
              <a:t>niedostosowanie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wielkości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sprzętu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ciśnienia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ogumieniu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do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warunków</a:t>
            </a:r>
            <a:endParaRPr sz="2000" dirty="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085"/>
              </a:spcBef>
            </a:pPr>
            <a:r>
              <a:rPr sz="2000" spc="-10" dirty="0">
                <a:latin typeface="Calibri"/>
                <a:cs typeface="Calibri"/>
              </a:rPr>
              <a:t>glebowych,</a:t>
            </a:r>
            <a:endParaRPr sz="20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Calibri"/>
                <a:cs typeface="Calibri"/>
              </a:rPr>
              <a:t>brak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dbałości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poziom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materii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organicznej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glebie</a:t>
            </a:r>
            <a:endParaRPr sz="2000" dirty="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Calibri"/>
                <a:cs typeface="Calibri"/>
              </a:rPr>
              <a:t>wielokrotne,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ciągłe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wykonywanie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orki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na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tej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samej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głębokości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(tworzy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się</a:t>
            </a:r>
            <a:endParaRPr sz="2000" dirty="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080"/>
              </a:spcBef>
            </a:pPr>
            <a:r>
              <a:rPr sz="2000" spc="-10" dirty="0">
                <a:latin typeface="Calibri"/>
                <a:cs typeface="Calibri"/>
              </a:rPr>
              <a:t>„podeszwa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płużna”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podglebiu).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18540" y="313690"/>
            <a:ext cx="16529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Calibri"/>
                <a:cs typeface="Calibri"/>
              </a:rPr>
              <a:t>Zasklepianie</a:t>
            </a:r>
            <a:r>
              <a:rPr b="1" spc="-100" dirty="0">
                <a:latin typeface="Calibri"/>
                <a:cs typeface="Calibri"/>
              </a:rPr>
              <a:t> </a:t>
            </a:r>
            <a:r>
              <a:rPr b="1" spc="-20" dirty="0">
                <a:latin typeface="Calibri"/>
                <a:cs typeface="Calibri"/>
              </a:rPr>
              <a:t>gleb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34467" y="841629"/>
            <a:ext cx="5416550" cy="24644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Calibri"/>
                <a:cs typeface="Calibri"/>
              </a:rPr>
              <a:t>Okres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1990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2000,</a:t>
            </a:r>
            <a:r>
              <a:rPr sz="1600" b="1" spc="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EU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urbanizowano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około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000</a:t>
            </a:r>
            <a:r>
              <a:rPr sz="1600" b="1" spc="-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km²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rocznie</a:t>
            </a:r>
            <a:r>
              <a:rPr sz="1600" b="1" spc="50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i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zabudowa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wzrosła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prawie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6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%.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okresie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2000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-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2006,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tempo </a:t>
            </a:r>
            <a:r>
              <a:rPr sz="1600" b="1" dirty="0">
                <a:latin typeface="Calibri"/>
                <a:cs typeface="Calibri"/>
              </a:rPr>
              <a:t>urbanizacji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920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km²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rocznie.</a:t>
            </a:r>
            <a:endParaRPr sz="16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Pomiędzy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1990</a:t>
            </a:r>
            <a:r>
              <a:rPr sz="1600" b="1" spc="-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a</a:t>
            </a:r>
            <a:r>
              <a:rPr sz="1600" b="1" spc="-6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2006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przybyło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9%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obszarów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przejętych </a:t>
            </a:r>
            <a:r>
              <a:rPr sz="1600" b="1" spc="-25" dirty="0">
                <a:latin typeface="Calibri"/>
                <a:cs typeface="Calibri"/>
              </a:rPr>
              <a:t>pod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spc="-10" dirty="0">
                <a:latin typeface="Calibri"/>
                <a:cs typeface="Calibri"/>
              </a:rPr>
              <a:t>zabudowę.</a:t>
            </a:r>
            <a:endParaRPr sz="1600">
              <a:latin typeface="Calibri"/>
              <a:cs typeface="Calibri"/>
            </a:endParaRPr>
          </a:p>
          <a:p>
            <a:pPr marL="12700" marR="1566545">
              <a:lnSpc>
                <a:spcPct val="200000"/>
              </a:lnSpc>
            </a:pPr>
            <a:r>
              <a:rPr sz="1600" b="1" spc="-10" dirty="0">
                <a:latin typeface="Calibri"/>
                <a:cs typeface="Calibri"/>
              </a:rPr>
              <a:t>Rocznie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znika</a:t>
            </a:r>
            <a:r>
              <a:rPr sz="1600" b="1" spc="-4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Europie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powierzchnia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Berlina </a:t>
            </a:r>
            <a:r>
              <a:rPr sz="1600" b="1" dirty="0">
                <a:latin typeface="Calibri"/>
                <a:cs typeface="Calibri"/>
              </a:rPr>
              <a:t>Polska</a:t>
            </a:r>
            <a:r>
              <a:rPr sz="1600" b="1" spc="-4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5-</a:t>
            </a:r>
            <a:r>
              <a:rPr sz="1600" b="1" dirty="0">
                <a:latin typeface="Calibri"/>
                <a:cs typeface="Calibri"/>
              </a:rPr>
              <a:t>10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ha</a:t>
            </a:r>
            <a:r>
              <a:rPr sz="1600" b="1" spc="-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dziennie</a:t>
            </a:r>
            <a:endParaRPr sz="16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1" dirty="0">
                <a:latin typeface="Calibri"/>
                <a:cs typeface="Calibri"/>
              </a:rPr>
              <a:t>Znaczny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udział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gleb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klas</a:t>
            </a:r>
            <a:r>
              <a:rPr sz="1600" b="1" spc="-5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I-III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w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puli</a:t>
            </a:r>
            <a:r>
              <a:rPr sz="1600" b="1" spc="-2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gleb</a:t>
            </a:r>
            <a:r>
              <a:rPr sz="1600" b="1" spc="-30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odralnianych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6110" y="6126801"/>
            <a:ext cx="1349271" cy="518367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067811" y="36221"/>
            <a:ext cx="5528945" cy="6682105"/>
            <a:chOff x="3067811" y="36221"/>
            <a:chExt cx="5528945" cy="6682105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7318" y="6159025"/>
              <a:ext cx="639051" cy="50682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13209" y="36221"/>
              <a:ext cx="1967633" cy="380321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71844" y="188975"/>
              <a:ext cx="1470659" cy="331165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67811" y="3811524"/>
              <a:ext cx="4968240" cy="29062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1090" y="310972"/>
            <a:ext cx="6958965" cy="575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Calibri"/>
                <a:cs typeface="Calibri"/>
              </a:rPr>
              <a:t>Dbałość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o</a:t>
            </a:r>
            <a:r>
              <a:rPr b="1" spc="-2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gleby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w</a:t>
            </a:r>
            <a:r>
              <a:rPr b="1" spc="-2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kontekście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przeciwdziałania</a:t>
            </a:r>
            <a:r>
              <a:rPr b="1" spc="-6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suszy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oraz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osiągania</a:t>
            </a:r>
            <a:r>
              <a:rPr b="1" spc="-45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celów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b="1" dirty="0">
                <a:latin typeface="Calibri"/>
                <a:cs typeface="Calibri"/>
              </a:rPr>
              <a:t>Zielonego</a:t>
            </a:r>
            <a:r>
              <a:rPr b="1" spc="-8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Ładu,</a:t>
            </a:r>
            <a:r>
              <a:rPr b="1" spc="-5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Farm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to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Fork,</a:t>
            </a:r>
            <a:r>
              <a:rPr b="1" spc="-4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Biodiversity</a:t>
            </a:r>
            <a:r>
              <a:rPr b="1" spc="-7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Strategy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78276" y="2094991"/>
            <a:ext cx="8578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mulczowanie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724592" y="2912300"/>
            <a:ext cx="940435" cy="588645"/>
            <a:chOff x="3724592" y="2912300"/>
            <a:chExt cx="940435" cy="588645"/>
          </a:xfrm>
        </p:grpSpPr>
        <p:sp>
          <p:nvSpPr>
            <p:cNvPr id="5" name="object 5"/>
            <p:cNvSpPr/>
            <p:nvPr/>
          </p:nvSpPr>
          <p:spPr>
            <a:xfrm>
              <a:off x="3737609" y="2925318"/>
              <a:ext cx="914400" cy="562610"/>
            </a:xfrm>
            <a:custGeom>
              <a:avLst/>
              <a:gdLst/>
              <a:ahLst/>
              <a:cxnLst/>
              <a:rect l="l" t="t" r="r" b="b"/>
              <a:pathLst>
                <a:path w="914400" h="562610">
                  <a:moveTo>
                    <a:pt x="815339" y="0"/>
                  </a:moveTo>
                  <a:lnTo>
                    <a:pt x="99060" y="0"/>
                  </a:lnTo>
                  <a:lnTo>
                    <a:pt x="60489" y="7358"/>
                  </a:lnTo>
                  <a:lnTo>
                    <a:pt x="29003" y="27431"/>
                  </a:lnTo>
                  <a:lnTo>
                    <a:pt x="7780" y="57221"/>
                  </a:lnTo>
                  <a:lnTo>
                    <a:pt x="0" y="93726"/>
                  </a:lnTo>
                  <a:lnTo>
                    <a:pt x="0" y="468630"/>
                  </a:lnTo>
                  <a:lnTo>
                    <a:pt x="7780" y="505134"/>
                  </a:lnTo>
                  <a:lnTo>
                    <a:pt x="29003" y="534924"/>
                  </a:lnTo>
                  <a:lnTo>
                    <a:pt x="60489" y="554997"/>
                  </a:lnTo>
                  <a:lnTo>
                    <a:pt x="99060" y="562356"/>
                  </a:lnTo>
                  <a:lnTo>
                    <a:pt x="815339" y="562356"/>
                  </a:lnTo>
                  <a:lnTo>
                    <a:pt x="853910" y="554997"/>
                  </a:lnTo>
                  <a:lnTo>
                    <a:pt x="885396" y="534924"/>
                  </a:lnTo>
                  <a:lnTo>
                    <a:pt x="906619" y="505134"/>
                  </a:lnTo>
                  <a:lnTo>
                    <a:pt x="914400" y="468630"/>
                  </a:lnTo>
                  <a:lnTo>
                    <a:pt x="914400" y="93726"/>
                  </a:lnTo>
                  <a:lnTo>
                    <a:pt x="906619" y="57221"/>
                  </a:lnTo>
                  <a:lnTo>
                    <a:pt x="885396" y="27432"/>
                  </a:lnTo>
                  <a:lnTo>
                    <a:pt x="853910" y="7358"/>
                  </a:lnTo>
                  <a:lnTo>
                    <a:pt x="815339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737609" y="2925318"/>
              <a:ext cx="914400" cy="562610"/>
            </a:xfrm>
            <a:custGeom>
              <a:avLst/>
              <a:gdLst/>
              <a:ahLst/>
              <a:cxnLst/>
              <a:rect l="l" t="t" r="r" b="b"/>
              <a:pathLst>
                <a:path w="914400" h="562610">
                  <a:moveTo>
                    <a:pt x="0" y="93726"/>
                  </a:moveTo>
                  <a:lnTo>
                    <a:pt x="7780" y="57221"/>
                  </a:lnTo>
                  <a:lnTo>
                    <a:pt x="29003" y="27431"/>
                  </a:lnTo>
                  <a:lnTo>
                    <a:pt x="60489" y="7358"/>
                  </a:lnTo>
                  <a:lnTo>
                    <a:pt x="99060" y="0"/>
                  </a:lnTo>
                  <a:lnTo>
                    <a:pt x="815339" y="0"/>
                  </a:lnTo>
                  <a:lnTo>
                    <a:pt x="853910" y="7358"/>
                  </a:lnTo>
                  <a:lnTo>
                    <a:pt x="885396" y="27432"/>
                  </a:lnTo>
                  <a:lnTo>
                    <a:pt x="906619" y="57221"/>
                  </a:lnTo>
                  <a:lnTo>
                    <a:pt x="914400" y="93726"/>
                  </a:lnTo>
                  <a:lnTo>
                    <a:pt x="914400" y="468630"/>
                  </a:lnTo>
                  <a:lnTo>
                    <a:pt x="906619" y="505134"/>
                  </a:lnTo>
                  <a:lnTo>
                    <a:pt x="885396" y="534924"/>
                  </a:lnTo>
                  <a:lnTo>
                    <a:pt x="853910" y="554997"/>
                  </a:lnTo>
                  <a:lnTo>
                    <a:pt x="815339" y="562356"/>
                  </a:lnTo>
                  <a:lnTo>
                    <a:pt x="99060" y="562356"/>
                  </a:lnTo>
                  <a:lnTo>
                    <a:pt x="60489" y="554997"/>
                  </a:lnTo>
                  <a:lnTo>
                    <a:pt x="29003" y="534924"/>
                  </a:lnTo>
                  <a:lnTo>
                    <a:pt x="7780" y="505134"/>
                  </a:lnTo>
                  <a:lnTo>
                    <a:pt x="0" y="468630"/>
                  </a:lnTo>
                  <a:lnTo>
                    <a:pt x="0" y="9372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796410" y="3001771"/>
            <a:ext cx="798195" cy="37338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 indent="114300">
              <a:lnSpc>
                <a:spcPts val="1300"/>
              </a:lnSpc>
              <a:spcBef>
                <a:spcPts val="26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Ochrona </a:t>
            </a: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przed</a:t>
            </a:r>
            <a:r>
              <a:rPr sz="12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erozją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635627" y="3121786"/>
            <a:ext cx="305435" cy="252729"/>
          </a:xfrm>
          <a:custGeom>
            <a:avLst/>
            <a:gdLst/>
            <a:ahLst/>
            <a:cxnLst/>
            <a:rect l="l" t="t" r="r" b="b"/>
            <a:pathLst>
              <a:path w="305435" h="252729">
                <a:moveTo>
                  <a:pt x="211200" y="209041"/>
                </a:moveTo>
                <a:lnTo>
                  <a:pt x="207645" y="210947"/>
                </a:lnTo>
                <a:lnTo>
                  <a:pt x="206501" y="214249"/>
                </a:lnTo>
                <a:lnTo>
                  <a:pt x="205486" y="217550"/>
                </a:lnTo>
                <a:lnTo>
                  <a:pt x="207263" y="221107"/>
                </a:lnTo>
                <a:lnTo>
                  <a:pt x="210565" y="222250"/>
                </a:lnTo>
                <a:lnTo>
                  <a:pt x="304926" y="252602"/>
                </a:lnTo>
                <a:lnTo>
                  <a:pt x="303883" y="247523"/>
                </a:lnTo>
                <a:lnTo>
                  <a:pt x="291719" y="247523"/>
                </a:lnTo>
                <a:lnTo>
                  <a:pt x="276125" y="230042"/>
                </a:lnTo>
                <a:lnTo>
                  <a:pt x="214502" y="210185"/>
                </a:lnTo>
                <a:lnTo>
                  <a:pt x="211200" y="209041"/>
                </a:lnTo>
                <a:close/>
              </a:path>
              <a:path w="305435" h="252729">
                <a:moveTo>
                  <a:pt x="276125" y="230042"/>
                </a:moveTo>
                <a:lnTo>
                  <a:pt x="291719" y="247523"/>
                </a:lnTo>
                <a:lnTo>
                  <a:pt x="294988" y="244601"/>
                </a:lnTo>
                <a:lnTo>
                  <a:pt x="290322" y="244601"/>
                </a:lnTo>
                <a:lnTo>
                  <a:pt x="288123" y="233908"/>
                </a:lnTo>
                <a:lnTo>
                  <a:pt x="276125" y="230042"/>
                </a:lnTo>
                <a:close/>
              </a:path>
              <a:path w="305435" h="252729">
                <a:moveTo>
                  <a:pt x="280924" y="149987"/>
                </a:moveTo>
                <a:lnTo>
                  <a:pt x="277495" y="150622"/>
                </a:lnTo>
                <a:lnTo>
                  <a:pt x="274065" y="151384"/>
                </a:lnTo>
                <a:lnTo>
                  <a:pt x="271780" y="154686"/>
                </a:lnTo>
                <a:lnTo>
                  <a:pt x="272542" y="158114"/>
                </a:lnTo>
                <a:lnTo>
                  <a:pt x="285491" y="221107"/>
                </a:lnTo>
                <a:lnTo>
                  <a:pt x="285590" y="221584"/>
                </a:lnTo>
                <a:lnTo>
                  <a:pt x="301244" y="239013"/>
                </a:lnTo>
                <a:lnTo>
                  <a:pt x="291719" y="247523"/>
                </a:lnTo>
                <a:lnTo>
                  <a:pt x="303883" y="247523"/>
                </a:lnTo>
                <a:lnTo>
                  <a:pt x="284988" y="155575"/>
                </a:lnTo>
                <a:lnTo>
                  <a:pt x="284282" y="152400"/>
                </a:lnTo>
                <a:lnTo>
                  <a:pt x="284225" y="152146"/>
                </a:lnTo>
                <a:lnTo>
                  <a:pt x="280924" y="149987"/>
                </a:lnTo>
                <a:close/>
              </a:path>
              <a:path w="305435" h="252729">
                <a:moveTo>
                  <a:pt x="288123" y="233908"/>
                </a:moveTo>
                <a:lnTo>
                  <a:pt x="290322" y="244601"/>
                </a:lnTo>
                <a:lnTo>
                  <a:pt x="298450" y="237236"/>
                </a:lnTo>
                <a:lnTo>
                  <a:pt x="288123" y="233908"/>
                </a:lnTo>
                <a:close/>
              </a:path>
              <a:path w="305435" h="252729">
                <a:moveTo>
                  <a:pt x="285590" y="221584"/>
                </a:moveTo>
                <a:lnTo>
                  <a:pt x="288123" y="233908"/>
                </a:lnTo>
                <a:lnTo>
                  <a:pt x="298450" y="237236"/>
                </a:lnTo>
                <a:lnTo>
                  <a:pt x="290322" y="244601"/>
                </a:lnTo>
                <a:lnTo>
                  <a:pt x="294988" y="244601"/>
                </a:lnTo>
                <a:lnTo>
                  <a:pt x="301244" y="239013"/>
                </a:lnTo>
                <a:lnTo>
                  <a:pt x="285590" y="221584"/>
                </a:lnTo>
                <a:close/>
              </a:path>
              <a:path w="305435" h="252729">
                <a:moveTo>
                  <a:pt x="6476" y="0"/>
                </a:moveTo>
                <a:lnTo>
                  <a:pt x="0" y="10922"/>
                </a:lnTo>
                <a:lnTo>
                  <a:pt x="42290" y="35940"/>
                </a:lnTo>
                <a:lnTo>
                  <a:pt x="83185" y="62357"/>
                </a:lnTo>
                <a:lnTo>
                  <a:pt x="122682" y="90677"/>
                </a:lnTo>
                <a:lnTo>
                  <a:pt x="161036" y="120776"/>
                </a:lnTo>
                <a:lnTo>
                  <a:pt x="197993" y="152400"/>
                </a:lnTo>
                <a:lnTo>
                  <a:pt x="233552" y="185674"/>
                </a:lnTo>
                <a:lnTo>
                  <a:pt x="267588" y="220472"/>
                </a:lnTo>
                <a:lnTo>
                  <a:pt x="276125" y="230042"/>
                </a:lnTo>
                <a:lnTo>
                  <a:pt x="288123" y="233908"/>
                </a:lnTo>
                <a:lnTo>
                  <a:pt x="242188" y="176402"/>
                </a:lnTo>
                <a:lnTo>
                  <a:pt x="206248" y="142748"/>
                </a:lnTo>
                <a:lnTo>
                  <a:pt x="168910" y="110743"/>
                </a:lnTo>
                <a:lnTo>
                  <a:pt x="130048" y="80390"/>
                </a:lnTo>
                <a:lnTo>
                  <a:pt x="90043" y="51815"/>
                </a:lnTo>
                <a:lnTo>
                  <a:pt x="48768" y="24891"/>
                </a:lnTo>
                <a:lnTo>
                  <a:pt x="6476" y="0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4325048" y="3593528"/>
            <a:ext cx="1160145" cy="730250"/>
            <a:chOff x="4325048" y="3593528"/>
            <a:chExt cx="1160145" cy="730250"/>
          </a:xfrm>
        </p:grpSpPr>
        <p:sp>
          <p:nvSpPr>
            <p:cNvPr id="10" name="object 10"/>
            <p:cNvSpPr/>
            <p:nvPr/>
          </p:nvSpPr>
          <p:spPr>
            <a:xfrm>
              <a:off x="4338065" y="3606545"/>
              <a:ext cx="1134110" cy="704215"/>
            </a:xfrm>
            <a:custGeom>
              <a:avLst/>
              <a:gdLst/>
              <a:ahLst/>
              <a:cxnLst/>
              <a:rect l="l" t="t" r="r" b="b"/>
              <a:pathLst>
                <a:path w="1134110" h="704214">
                  <a:moveTo>
                    <a:pt x="1011047" y="0"/>
                  </a:moveTo>
                  <a:lnTo>
                    <a:pt x="122809" y="0"/>
                  </a:lnTo>
                  <a:lnTo>
                    <a:pt x="75009" y="9227"/>
                  </a:lnTo>
                  <a:lnTo>
                    <a:pt x="35972" y="34385"/>
                  </a:lnTo>
                  <a:lnTo>
                    <a:pt x="9651" y="71687"/>
                  </a:lnTo>
                  <a:lnTo>
                    <a:pt x="0" y="117347"/>
                  </a:lnTo>
                  <a:lnTo>
                    <a:pt x="0" y="586739"/>
                  </a:lnTo>
                  <a:lnTo>
                    <a:pt x="9651" y="632400"/>
                  </a:lnTo>
                  <a:lnTo>
                    <a:pt x="35972" y="669702"/>
                  </a:lnTo>
                  <a:lnTo>
                    <a:pt x="75009" y="694860"/>
                  </a:lnTo>
                  <a:lnTo>
                    <a:pt x="122809" y="704087"/>
                  </a:lnTo>
                  <a:lnTo>
                    <a:pt x="1011047" y="704087"/>
                  </a:lnTo>
                  <a:lnTo>
                    <a:pt x="1058846" y="694860"/>
                  </a:lnTo>
                  <a:lnTo>
                    <a:pt x="1097883" y="669702"/>
                  </a:lnTo>
                  <a:lnTo>
                    <a:pt x="1124204" y="632400"/>
                  </a:lnTo>
                  <a:lnTo>
                    <a:pt x="1133856" y="586739"/>
                  </a:lnTo>
                  <a:lnTo>
                    <a:pt x="1133856" y="117347"/>
                  </a:lnTo>
                  <a:lnTo>
                    <a:pt x="1124204" y="71687"/>
                  </a:lnTo>
                  <a:lnTo>
                    <a:pt x="1097883" y="34385"/>
                  </a:lnTo>
                  <a:lnTo>
                    <a:pt x="1058846" y="9227"/>
                  </a:lnTo>
                  <a:lnTo>
                    <a:pt x="101104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338065" y="3606545"/>
              <a:ext cx="1134110" cy="704215"/>
            </a:xfrm>
            <a:custGeom>
              <a:avLst/>
              <a:gdLst/>
              <a:ahLst/>
              <a:cxnLst/>
              <a:rect l="l" t="t" r="r" b="b"/>
              <a:pathLst>
                <a:path w="1134110" h="704214">
                  <a:moveTo>
                    <a:pt x="0" y="117347"/>
                  </a:moveTo>
                  <a:lnTo>
                    <a:pt x="9651" y="71687"/>
                  </a:lnTo>
                  <a:lnTo>
                    <a:pt x="35972" y="34385"/>
                  </a:lnTo>
                  <a:lnTo>
                    <a:pt x="75009" y="9227"/>
                  </a:lnTo>
                  <a:lnTo>
                    <a:pt x="122809" y="0"/>
                  </a:lnTo>
                  <a:lnTo>
                    <a:pt x="1011047" y="0"/>
                  </a:lnTo>
                  <a:lnTo>
                    <a:pt x="1058846" y="9227"/>
                  </a:lnTo>
                  <a:lnTo>
                    <a:pt x="1097883" y="34385"/>
                  </a:lnTo>
                  <a:lnTo>
                    <a:pt x="1124204" y="71687"/>
                  </a:lnTo>
                  <a:lnTo>
                    <a:pt x="1133856" y="117347"/>
                  </a:lnTo>
                  <a:lnTo>
                    <a:pt x="1133856" y="586739"/>
                  </a:lnTo>
                  <a:lnTo>
                    <a:pt x="1124204" y="632400"/>
                  </a:lnTo>
                  <a:lnTo>
                    <a:pt x="1097883" y="669702"/>
                  </a:lnTo>
                  <a:lnTo>
                    <a:pt x="1058846" y="694860"/>
                  </a:lnTo>
                  <a:lnTo>
                    <a:pt x="1011047" y="704087"/>
                  </a:lnTo>
                  <a:lnTo>
                    <a:pt x="122809" y="704087"/>
                  </a:lnTo>
                  <a:lnTo>
                    <a:pt x="75009" y="694860"/>
                  </a:lnTo>
                  <a:lnTo>
                    <a:pt x="35972" y="669702"/>
                  </a:lnTo>
                  <a:lnTo>
                    <a:pt x="9651" y="632400"/>
                  </a:lnTo>
                  <a:lnTo>
                    <a:pt x="0" y="586739"/>
                  </a:lnTo>
                  <a:lnTo>
                    <a:pt x="0" y="117347"/>
                  </a:lnTo>
                  <a:close/>
                </a:path>
              </a:pathLst>
            </a:custGeom>
            <a:ln w="2590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4550409" y="3754373"/>
            <a:ext cx="706755" cy="37338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 indent="89535">
              <a:lnSpc>
                <a:spcPts val="1300"/>
              </a:lnSpc>
              <a:spcBef>
                <a:spcPts val="259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Materia organiczna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398200" y="4360926"/>
            <a:ext cx="990600" cy="974725"/>
            <a:chOff x="4398200" y="4360926"/>
            <a:chExt cx="990600" cy="974725"/>
          </a:xfrm>
        </p:grpSpPr>
        <p:sp>
          <p:nvSpPr>
            <p:cNvPr id="14" name="object 14"/>
            <p:cNvSpPr/>
            <p:nvPr/>
          </p:nvSpPr>
          <p:spPr>
            <a:xfrm>
              <a:off x="5259197" y="4360926"/>
              <a:ext cx="129539" cy="422275"/>
            </a:xfrm>
            <a:custGeom>
              <a:avLst/>
              <a:gdLst/>
              <a:ahLst/>
              <a:cxnLst/>
              <a:rect l="l" t="t" r="r" b="b"/>
              <a:pathLst>
                <a:path w="129539" h="422275">
                  <a:moveTo>
                    <a:pt x="9525" y="316230"/>
                  </a:moveTo>
                  <a:lnTo>
                    <a:pt x="6095" y="316484"/>
                  </a:lnTo>
                  <a:lnTo>
                    <a:pt x="2539" y="316865"/>
                  </a:lnTo>
                  <a:lnTo>
                    <a:pt x="0" y="319913"/>
                  </a:lnTo>
                  <a:lnTo>
                    <a:pt x="7874" y="422148"/>
                  </a:lnTo>
                  <a:lnTo>
                    <a:pt x="20529" y="413638"/>
                  </a:lnTo>
                  <a:lnTo>
                    <a:pt x="19050" y="413638"/>
                  </a:lnTo>
                  <a:lnTo>
                    <a:pt x="7619" y="408050"/>
                  </a:lnTo>
                  <a:lnTo>
                    <a:pt x="14097" y="394716"/>
                  </a:lnTo>
                  <a:lnTo>
                    <a:pt x="17830" y="386493"/>
                  </a:lnTo>
                  <a:lnTo>
                    <a:pt x="12652" y="319913"/>
                  </a:lnTo>
                  <a:lnTo>
                    <a:pt x="12573" y="318897"/>
                  </a:lnTo>
                  <a:lnTo>
                    <a:pt x="9525" y="316230"/>
                  </a:lnTo>
                  <a:close/>
                </a:path>
                <a:path w="129539" h="422275">
                  <a:moveTo>
                    <a:pt x="17830" y="386493"/>
                  </a:moveTo>
                  <a:lnTo>
                    <a:pt x="14097" y="394716"/>
                  </a:lnTo>
                  <a:lnTo>
                    <a:pt x="7619" y="408050"/>
                  </a:lnTo>
                  <a:lnTo>
                    <a:pt x="19050" y="413638"/>
                  </a:lnTo>
                  <a:lnTo>
                    <a:pt x="20654" y="410337"/>
                  </a:lnTo>
                  <a:lnTo>
                    <a:pt x="19685" y="410337"/>
                  </a:lnTo>
                  <a:lnTo>
                    <a:pt x="9778" y="405511"/>
                  </a:lnTo>
                  <a:lnTo>
                    <a:pt x="18837" y="399435"/>
                  </a:lnTo>
                  <a:lnTo>
                    <a:pt x="17830" y="386493"/>
                  </a:lnTo>
                  <a:close/>
                </a:path>
                <a:path w="129539" h="422275">
                  <a:moveTo>
                    <a:pt x="85978" y="354456"/>
                  </a:moveTo>
                  <a:lnTo>
                    <a:pt x="83057" y="356362"/>
                  </a:lnTo>
                  <a:lnTo>
                    <a:pt x="29021" y="392605"/>
                  </a:lnTo>
                  <a:lnTo>
                    <a:pt x="25653" y="400050"/>
                  </a:lnTo>
                  <a:lnTo>
                    <a:pt x="19050" y="413638"/>
                  </a:lnTo>
                  <a:lnTo>
                    <a:pt x="20529" y="413638"/>
                  </a:lnTo>
                  <a:lnTo>
                    <a:pt x="90042" y="366903"/>
                  </a:lnTo>
                  <a:lnTo>
                    <a:pt x="92963" y="364998"/>
                  </a:lnTo>
                  <a:lnTo>
                    <a:pt x="93725" y="361061"/>
                  </a:lnTo>
                  <a:lnTo>
                    <a:pt x="89915" y="355219"/>
                  </a:lnTo>
                  <a:lnTo>
                    <a:pt x="85978" y="354456"/>
                  </a:lnTo>
                  <a:close/>
                </a:path>
                <a:path w="129539" h="422275">
                  <a:moveTo>
                    <a:pt x="18837" y="399435"/>
                  </a:moveTo>
                  <a:lnTo>
                    <a:pt x="9778" y="405511"/>
                  </a:lnTo>
                  <a:lnTo>
                    <a:pt x="19685" y="410337"/>
                  </a:lnTo>
                  <a:lnTo>
                    <a:pt x="18884" y="400050"/>
                  </a:lnTo>
                  <a:lnTo>
                    <a:pt x="18837" y="399435"/>
                  </a:lnTo>
                  <a:close/>
                </a:path>
                <a:path w="129539" h="422275">
                  <a:moveTo>
                    <a:pt x="29021" y="392605"/>
                  </a:moveTo>
                  <a:lnTo>
                    <a:pt x="18837" y="399435"/>
                  </a:lnTo>
                  <a:lnTo>
                    <a:pt x="19685" y="410337"/>
                  </a:lnTo>
                  <a:lnTo>
                    <a:pt x="20654" y="410337"/>
                  </a:lnTo>
                  <a:lnTo>
                    <a:pt x="25653" y="400050"/>
                  </a:lnTo>
                  <a:lnTo>
                    <a:pt x="29021" y="392605"/>
                  </a:lnTo>
                  <a:close/>
                </a:path>
                <a:path w="129539" h="422275">
                  <a:moveTo>
                    <a:pt x="116839" y="0"/>
                  </a:moveTo>
                  <a:lnTo>
                    <a:pt x="111760" y="54737"/>
                  </a:lnTo>
                  <a:lnTo>
                    <a:pt x="103886" y="108838"/>
                  </a:lnTo>
                  <a:lnTo>
                    <a:pt x="93344" y="162432"/>
                  </a:lnTo>
                  <a:lnTo>
                    <a:pt x="80263" y="215519"/>
                  </a:lnTo>
                  <a:lnTo>
                    <a:pt x="64515" y="267716"/>
                  </a:lnTo>
                  <a:lnTo>
                    <a:pt x="46227" y="319278"/>
                  </a:lnTo>
                  <a:lnTo>
                    <a:pt x="25400" y="369824"/>
                  </a:lnTo>
                  <a:lnTo>
                    <a:pt x="17830" y="386493"/>
                  </a:lnTo>
                  <a:lnTo>
                    <a:pt x="18837" y="399435"/>
                  </a:lnTo>
                  <a:lnTo>
                    <a:pt x="48005" y="349376"/>
                  </a:lnTo>
                  <a:lnTo>
                    <a:pt x="67817" y="297688"/>
                  </a:lnTo>
                  <a:lnTo>
                    <a:pt x="84962" y="245237"/>
                  </a:lnTo>
                  <a:lnTo>
                    <a:pt x="99567" y="191897"/>
                  </a:lnTo>
                  <a:lnTo>
                    <a:pt x="111378" y="138049"/>
                  </a:lnTo>
                  <a:lnTo>
                    <a:pt x="120776" y="83566"/>
                  </a:lnTo>
                  <a:lnTo>
                    <a:pt x="127253" y="28575"/>
                  </a:lnTo>
                  <a:lnTo>
                    <a:pt x="129539" y="1143"/>
                  </a:lnTo>
                  <a:lnTo>
                    <a:pt x="116839" y="0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411218" y="4699254"/>
              <a:ext cx="904240" cy="623570"/>
            </a:xfrm>
            <a:custGeom>
              <a:avLst/>
              <a:gdLst/>
              <a:ahLst/>
              <a:cxnLst/>
              <a:rect l="l" t="t" r="r" b="b"/>
              <a:pathLst>
                <a:path w="904239" h="623570">
                  <a:moveTo>
                    <a:pt x="805815" y="0"/>
                  </a:moveTo>
                  <a:lnTo>
                    <a:pt x="97917" y="0"/>
                  </a:lnTo>
                  <a:lnTo>
                    <a:pt x="59793" y="8159"/>
                  </a:lnTo>
                  <a:lnTo>
                    <a:pt x="28670" y="30416"/>
                  </a:lnTo>
                  <a:lnTo>
                    <a:pt x="7691" y="63436"/>
                  </a:lnTo>
                  <a:lnTo>
                    <a:pt x="0" y="103886"/>
                  </a:lnTo>
                  <a:lnTo>
                    <a:pt x="0" y="519430"/>
                  </a:lnTo>
                  <a:lnTo>
                    <a:pt x="7691" y="559879"/>
                  </a:lnTo>
                  <a:lnTo>
                    <a:pt x="28670" y="592899"/>
                  </a:lnTo>
                  <a:lnTo>
                    <a:pt x="59793" y="615156"/>
                  </a:lnTo>
                  <a:lnTo>
                    <a:pt x="97917" y="623316"/>
                  </a:lnTo>
                  <a:lnTo>
                    <a:pt x="805815" y="623316"/>
                  </a:lnTo>
                  <a:lnTo>
                    <a:pt x="843938" y="615156"/>
                  </a:lnTo>
                  <a:lnTo>
                    <a:pt x="875061" y="592899"/>
                  </a:lnTo>
                  <a:lnTo>
                    <a:pt x="896040" y="559879"/>
                  </a:lnTo>
                  <a:lnTo>
                    <a:pt x="903732" y="519430"/>
                  </a:lnTo>
                  <a:lnTo>
                    <a:pt x="903732" y="103886"/>
                  </a:lnTo>
                  <a:lnTo>
                    <a:pt x="896040" y="63436"/>
                  </a:lnTo>
                  <a:lnTo>
                    <a:pt x="875061" y="30416"/>
                  </a:lnTo>
                  <a:lnTo>
                    <a:pt x="843938" y="8159"/>
                  </a:lnTo>
                  <a:lnTo>
                    <a:pt x="80581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11218" y="4699254"/>
              <a:ext cx="904240" cy="623570"/>
            </a:xfrm>
            <a:custGeom>
              <a:avLst/>
              <a:gdLst/>
              <a:ahLst/>
              <a:cxnLst/>
              <a:rect l="l" t="t" r="r" b="b"/>
              <a:pathLst>
                <a:path w="904239" h="623570">
                  <a:moveTo>
                    <a:pt x="0" y="103886"/>
                  </a:moveTo>
                  <a:lnTo>
                    <a:pt x="7691" y="63436"/>
                  </a:lnTo>
                  <a:lnTo>
                    <a:pt x="28670" y="30416"/>
                  </a:lnTo>
                  <a:lnTo>
                    <a:pt x="59793" y="8159"/>
                  </a:lnTo>
                  <a:lnTo>
                    <a:pt x="97917" y="0"/>
                  </a:lnTo>
                  <a:lnTo>
                    <a:pt x="805815" y="0"/>
                  </a:lnTo>
                  <a:lnTo>
                    <a:pt x="843938" y="8159"/>
                  </a:lnTo>
                  <a:lnTo>
                    <a:pt x="875061" y="30416"/>
                  </a:lnTo>
                  <a:lnTo>
                    <a:pt x="896040" y="63436"/>
                  </a:lnTo>
                  <a:lnTo>
                    <a:pt x="903732" y="103886"/>
                  </a:lnTo>
                  <a:lnTo>
                    <a:pt x="903732" y="519430"/>
                  </a:lnTo>
                  <a:lnTo>
                    <a:pt x="896040" y="559879"/>
                  </a:lnTo>
                  <a:lnTo>
                    <a:pt x="875061" y="592899"/>
                  </a:lnTo>
                  <a:lnTo>
                    <a:pt x="843938" y="615156"/>
                  </a:lnTo>
                  <a:lnTo>
                    <a:pt x="805815" y="623316"/>
                  </a:lnTo>
                  <a:lnTo>
                    <a:pt x="97917" y="623316"/>
                  </a:lnTo>
                  <a:lnTo>
                    <a:pt x="59793" y="615156"/>
                  </a:lnTo>
                  <a:lnTo>
                    <a:pt x="28670" y="592899"/>
                  </a:lnTo>
                  <a:lnTo>
                    <a:pt x="7691" y="559879"/>
                  </a:lnTo>
                  <a:lnTo>
                    <a:pt x="0" y="519430"/>
                  </a:lnTo>
                  <a:lnTo>
                    <a:pt x="0" y="103886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546472" y="4806822"/>
            <a:ext cx="630555" cy="373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7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Regulacja</a:t>
            </a:r>
            <a:endParaRPr sz="1200">
              <a:latin typeface="Calibri"/>
              <a:cs typeface="Calibri"/>
            </a:endParaRPr>
          </a:p>
          <a:p>
            <a:pPr marL="53340">
              <a:lnSpc>
                <a:spcPts val="1370"/>
              </a:lnSpc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odczynu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135628" y="5346827"/>
            <a:ext cx="273685" cy="102870"/>
          </a:xfrm>
          <a:custGeom>
            <a:avLst/>
            <a:gdLst/>
            <a:ahLst/>
            <a:cxnLst/>
            <a:rect l="l" t="t" r="r" b="b"/>
            <a:pathLst>
              <a:path w="273685" h="102870">
                <a:moveTo>
                  <a:pt x="93599" y="0"/>
                </a:moveTo>
                <a:lnTo>
                  <a:pt x="0" y="42037"/>
                </a:lnTo>
                <a:lnTo>
                  <a:pt x="79883" y="100711"/>
                </a:lnTo>
                <a:lnTo>
                  <a:pt x="82676" y="102870"/>
                </a:lnTo>
                <a:lnTo>
                  <a:pt x="86613" y="102235"/>
                </a:lnTo>
                <a:lnTo>
                  <a:pt x="88773" y="99441"/>
                </a:lnTo>
                <a:lnTo>
                  <a:pt x="90805" y="96520"/>
                </a:lnTo>
                <a:lnTo>
                  <a:pt x="90170" y="92583"/>
                </a:lnTo>
                <a:lnTo>
                  <a:pt x="35060" y="52061"/>
                </a:lnTo>
                <a:lnTo>
                  <a:pt x="34656" y="52061"/>
                </a:lnTo>
                <a:lnTo>
                  <a:pt x="11811" y="49657"/>
                </a:lnTo>
                <a:lnTo>
                  <a:pt x="12936" y="39530"/>
                </a:lnTo>
                <a:lnTo>
                  <a:pt x="12954" y="39370"/>
                </a:lnTo>
                <a:lnTo>
                  <a:pt x="13081" y="38227"/>
                </a:lnTo>
                <a:lnTo>
                  <a:pt x="13208" y="37084"/>
                </a:lnTo>
                <a:lnTo>
                  <a:pt x="42046" y="37084"/>
                </a:lnTo>
                <a:lnTo>
                  <a:pt x="95631" y="13081"/>
                </a:lnTo>
                <a:lnTo>
                  <a:pt x="98806" y="11557"/>
                </a:lnTo>
                <a:lnTo>
                  <a:pt x="100202" y="7874"/>
                </a:lnTo>
                <a:lnTo>
                  <a:pt x="98806" y="4572"/>
                </a:lnTo>
                <a:lnTo>
                  <a:pt x="97409" y="1397"/>
                </a:lnTo>
                <a:lnTo>
                  <a:pt x="93599" y="0"/>
                </a:lnTo>
                <a:close/>
              </a:path>
              <a:path w="273685" h="102870">
                <a:moveTo>
                  <a:pt x="36585" y="39530"/>
                </a:moveTo>
                <a:lnTo>
                  <a:pt x="25050" y="44697"/>
                </a:lnTo>
                <a:lnTo>
                  <a:pt x="35060" y="52061"/>
                </a:lnTo>
                <a:lnTo>
                  <a:pt x="67945" y="54610"/>
                </a:lnTo>
                <a:lnTo>
                  <a:pt x="102235" y="56134"/>
                </a:lnTo>
                <a:lnTo>
                  <a:pt x="136651" y="56769"/>
                </a:lnTo>
                <a:lnTo>
                  <a:pt x="170942" y="56134"/>
                </a:lnTo>
                <a:lnTo>
                  <a:pt x="205359" y="54610"/>
                </a:lnTo>
                <a:lnTo>
                  <a:pt x="238122" y="52061"/>
                </a:lnTo>
                <a:lnTo>
                  <a:pt x="238512" y="52061"/>
                </a:lnTo>
                <a:lnTo>
                  <a:pt x="273685" y="48387"/>
                </a:lnTo>
                <a:lnTo>
                  <a:pt x="273279" y="44697"/>
                </a:lnTo>
                <a:lnTo>
                  <a:pt x="273210" y="44069"/>
                </a:lnTo>
                <a:lnTo>
                  <a:pt x="136398" y="44069"/>
                </a:lnTo>
                <a:lnTo>
                  <a:pt x="102488" y="43561"/>
                </a:lnTo>
                <a:lnTo>
                  <a:pt x="68452" y="42037"/>
                </a:lnTo>
                <a:lnTo>
                  <a:pt x="36585" y="39530"/>
                </a:lnTo>
                <a:close/>
              </a:path>
              <a:path w="273685" h="102870">
                <a:moveTo>
                  <a:pt x="13208" y="37084"/>
                </a:moveTo>
                <a:lnTo>
                  <a:pt x="11952" y="48387"/>
                </a:lnTo>
                <a:lnTo>
                  <a:pt x="11867" y="49149"/>
                </a:lnTo>
                <a:lnTo>
                  <a:pt x="11811" y="49657"/>
                </a:lnTo>
                <a:lnTo>
                  <a:pt x="34656" y="52061"/>
                </a:lnTo>
                <a:lnTo>
                  <a:pt x="35060" y="52061"/>
                </a:lnTo>
                <a:lnTo>
                  <a:pt x="31101" y="49149"/>
                </a:lnTo>
                <a:lnTo>
                  <a:pt x="15112" y="49149"/>
                </a:lnTo>
                <a:lnTo>
                  <a:pt x="16119" y="39530"/>
                </a:lnTo>
                <a:lnTo>
                  <a:pt x="16136" y="39370"/>
                </a:lnTo>
                <a:lnTo>
                  <a:pt x="16256" y="38227"/>
                </a:lnTo>
                <a:lnTo>
                  <a:pt x="23875" y="38227"/>
                </a:lnTo>
                <a:lnTo>
                  <a:pt x="13208" y="37084"/>
                </a:lnTo>
                <a:close/>
              </a:path>
              <a:path w="273685" h="102870">
                <a:moveTo>
                  <a:pt x="16256" y="38227"/>
                </a:moveTo>
                <a:lnTo>
                  <a:pt x="15192" y="48387"/>
                </a:lnTo>
                <a:lnTo>
                  <a:pt x="15112" y="49149"/>
                </a:lnTo>
                <a:lnTo>
                  <a:pt x="25050" y="44697"/>
                </a:lnTo>
                <a:lnTo>
                  <a:pt x="16256" y="38227"/>
                </a:lnTo>
                <a:close/>
              </a:path>
              <a:path w="273685" h="102870">
                <a:moveTo>
                  <a:pt x="25050" y="44697"/>
                </a:moveTo>
                <a:lnTo>
                  <a:pt x="15112" y="49149"/>
                </a:lnTo>
                <a:lnTo>
                  <a:pt x="31101" y="49149"/>
                </a:lnTo>
                <a:lnTo>
                  <a:pt x="25050" y="44697"/>
                </a:lnTo>
                <a:close/>
              </a:path>
              <a:path w="273685" h="102870">
                <a:moveTo>
                  <a:pt x="23875" y="38227"/>
                </a:moveTo>
                <a:lnTo>
                  <a:pt x="16256" y="38227"/>
                </a:lnTo>
                <a:lnTo>
                  <a:pt x="25050" y="44697"/>
                </a:lnTo>
                <a:lnTo>
                  <a:pt x="36585" y="39530"/>
                </a:lnTo>
                <a:lnTo>
                  <a:pt x="34544" y="39370"/>
                </a:lnTo>
                <a:lnTo>
                  <a:pt x="23875" y="38227"/>
                </a:lnTo>
                <a:close/>
              </a:path>
              <a:path w="273685" h="102870">
                <a:moveTo>
                  <a:pt x="272288" y="35687"/>
                </a:moveTo>
                <a:lnTo>
                  <a:pt x="238379" y="39370"/>
                </a:lnTo>
                <a:lnTo>
                  <a:pt x="204343" y="42037"/>
                </a:lnTo>
                <a:lnTo>
                  <a:pt x="170434" y="43561"/>
                </a:lnTo>
                <a:lnTo>
                  <a:pt x="136398" y="44069"/>
                </a:lnTo>
                <a:lnTo>
                  <a:pt x="273210" y="44069"/>
                </a:lnTo>
                <a:lnTo>
                  <a:pt x="272288" y="35687"/>
                </a:lnTo>
                <a:close/>
              </a:path>
              <a:path w="273685" h="102870">
                <a:moveTo>
                  <a:pt x="42046" y="37084"/>
                </a:moveTo>
                <a:lnTo>
                  <a:pt x="13208" y="37084"/>
                </a:lnTo>
                <a:lnTo>
                  <a:pt x="34544" y="39370"/>
                </a:lnTo>
                <a:lnTo>
                  <a:pt x="36585" y="39530"/>
                </a:lnTo>
                <a:lnTo>
                  <a:pt x="42046" y="37084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9" name="object 19"/>
          <p:cNvGrpSpPr/>
          <p:nvPr/>
        </p:nvGrpSpPr>
        <p:grpSpPr>
          <a:xfrm>
            <a:off x="2819400" y="4727447"/>
            <a:ext cx="1161415" cy="711835"/>
            <a:chOff x="2819400" y="4727447"/>
            <a:chExt cx="1161415" cy="711835"/>
          </a:xfrm>
        </p:grpSpPr>
        <p:sp>
          <p:nvSpPr>
            <p:cNvPr id="20" name="object 20"/>
            <p:cNvSpPr/>
            <p:nvPr/>
          </p:nvSpPr>
          <p:spPr>
            <a:xfrm>
              <a:off x="2832353" y="4740401"/>
              <a:ext cx="1135380" cy="685800"/>
            </a:xfrm>
            <a:custGeom>
              <a:avLst/>
              <a:gdLst/>
              <a:ahLst/>
              <a:cxnLst/>
              <a:rect l="l" t="t" r="r" b="b"/>
              <a:pathLst>
                <a:path w="1135379" h="685800">
                  <a:moveTo>
                    <a:pt x="1012317" y="0"/>
                  </a:moveTo>
                  <a:lnTo>
                    <a:pt x="123062" y="0"/>
                  </a:lnTo>
                  <a:lnTo>
                    <a:pt x="75170" y="8983"/>
                  </a:lnTo>
                  <a:lnTo>
                    <a:pt x="36052" y="33480"/>
                  </a:lnTo>
                  <a:lnTo>
                    <a:pt x="9673" y="69812"/>
                  </a:lnTo>
                  <a:lnTo>
                    <a:pt x="0" y="114300"/>
                  </a:lnTo>
                  <a:lnTo>
                    <a:pt x="0" y="571500"/>
                  </a:lnTo>
                  <a:lnTo>
                    <a:pt x="9673" y="615987"/>
                  </a:lnTo>
                  <a:lnTo>
                    <a:pt x="36052" y="652319"/>
                  </a:lnTo>
                  <a:lnTo>
                    <a:pt x="75170" y="676816"/>
                  </a:lnTo>
                  <a:lnTo>
                    <a:pt x="123062" y="685800"/>
                  </a:lnTo>
                  <a:lnTo>
                    <a:pt x="1012317" y="685800"/>
                  </a:lnTo>
                  <a:lnTo>
                    <a:pt x="1060209" y="676816"/>
                  </a:lnTo>
                  <a:lnTo>
                    <a:pt x="1099327" y="652319"/>
                  </a:lnTo>
                  <a:lnTo>
                    <a:pt x="1125706" y="615987"/>
                  </a:lnTo>
                  <a:lnTo>
                    <a:pt x="1135380" y="571500"/>
                  </a:lnTo>
                  <a:lnTo>
                    <a:pt x="1135380" y="114300"/>
                  </a:lnTo>
                  <a:lnTo>
                    <a:pt x="1125706" y="69812"/>
                  </a:lnTo>
                  <a:lnTo>
                    <a:pt x="1099327" y="33480"/>
                  </a:lnTo>
                  <a:lnTo>
                    <a:pt x="1060209" y="8983"/>
                  </a:lnTo>
                  <a:lnTo>
                    <a:pt x="101231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32353" y="4740401"/>
              <a:ext cx="1135380" cy="685800"/>
            </a:xfrm>
            <a:custGeom>
              <a:avLst/>
              <a:gdLst/>
              <a:ahLst/>
              <a:cxnLst/>
              <a:rect l="l" t="t" r="r" b="b"/>
              <a:pathLst>
                <a:path w="1135379" h="685800">
                  <a:moveTo>
                    <a:pt x="0" y="114300"/>
                  </a:moveTo>
                  <a:lnTo>
                    <a:pt x="9673" y="69812"/>
                  </a:lnTo>
                  <a:lnTo>
                    <a:pt x="36052" y="33480"/>
                  </a:lnTo>
                  <a:lnTo>
                    <a:pt x="75170" y="8983"/>
                  </a:lnTo>
                  <a:lnTo>
                    <a:pt x="123062" y="0"/>
                  </a:lnTo>
                  <a:lnTo>
                    <a:pt x="1012317" y="0"/>
                  </a:lnTo>
                  <a:lnTo>
                    <a:pt x="1060209" y="8983"/>
                  </a:lnTo>
                  <a:lnTo>
                    <a:pt x="1099327" y="33480"/>
                  </a:lnTo>
                  <a:lnTo>
                    <a:pt x="1125706" y="69812"/>
                  </a:lnTo>
                  <a:lnTo>
                    <a:pt x="1135380" y="114300"/>
                  </a:lnTo>
                  <a:lnTo>
                    <a:pt x="1135380" y="571500"/>
                  </a:lnTo>
                  <a:lnTo>
                    <a:pt x="1125706" y="615987"/>
                  </a:lnTo>
                  <a:lnTo>
                    <a:pt x="1099327" y="652319"/>
                  </a:lnTo>
                  <a:lnTo>
                    <a:pt x="1060209" y="676816"/>
                  </a:lnTo>
                  <a:lnTo>
                    <a:pt x="1012317" y="685800"/>
                  </a:lnTo>
                  <a:lnTo>
                    <a:pt x="123062" y="685800"/>
                  </a:lnTo>
                  <a:lnTo>
                    <a:pt x="75170" y="676816"/>
                  </a:lnTo>
                  <a:lnTo>
                    <a:pt x="36052" y="652319"/>
                  </a:lnTo>
                  <a:lnTo>
                    <a:pt x="9673" y="615987"/>
                  </a:lnTo>
                  <a:lnTo>
                    <a:pt x="0" y="571500"/>
                  </a:lnTo>
                  <a:lnTo>
                    <a:pt x="0" y="114300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963417" y="4878704"/>
            <a:ext cx="871855" cy="373380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 marR="5080" indent="124460">
              <a:lnSpc>
                <a:spcPts val="1300"/>
              </a:lnSpc>
              <a:spcBef>
                <a:spcPts val="259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Struktura 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gruzełkowata</a:t>
            </a:r>
            <a:endParaRPr sz="12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831592" y="3593591"/>
            <a:ext cx="1141730" cy="974725"/>
            <a:chOff x="2831592" y="3593591"/>
            <a:chExt cx="1141730" cy="974725"/>
          </a:xfrm>
        </p:grpSpPr>
        <p:sp>
          <p:nvSpPr>
            <p:cNvPr id="24" name="object 24"/>
            <p:cNvSpPr/>
            <p:nvPr/>
          </p:nvSpPr>
          <p:spPr>
            <a:xfrm>
              <a:off x="2861818" y="4143501"/>
              <a:ext cx="165735" cy="424815"/>
            </a:xfrm>
            <a:custGeom>
              <a:avLst/>
              <a:gdLst/>
              <a:ahLst/>
              <a:cxnLst/>
              <a:rect l="l" t="t" r="r" b="b"/>
              <a:pathLst>
                <a:path w="165735" h="424814">
                  <a:moveTo>
                    <a:pt x="46252" y="25165"/>
                  </a:moveTo>
                  <a:lnTo>
                    <a:pt x="40982" y="36215"/>
                  </a:lnTo>
                  <a:lnTo>
                    <a:pt x="43052" y="55753"/>
                  </a:lnTo>
                  <a:lnTo>
                    <a:pt x="46608" y="83185"/>
                  </a:lnTo>
                  <a:lnTo>
                    <a:pt x="56006" y="137668"/>
                  </a:lnTo>
                  <a:lnTo>
                    <a:pt x="67818" y="191643"/>
                  </a:lnTo>
                  <a:lnTo>
                    <a:pt x="82423" y="244856"/>
                  </a:lnTo>
                  <a:lnTo>
                    <a:pt x="99694" y="297306"/>
                  </a:lnTo>
                  <a:lnTo>
                    <a:pt x="119380" y="348996"/>
                  </a:lnTo>
                  <a:lnTo>
                    <a:pt x="141731" y="399669"/>
                  </a:lnTo>
                  <a:lnTo>
                    <a:pt x="153796" y="424434"/>
                  </a:lnTo>
                  <a:lnTo>
                    <a:pt x="165226" y="418846"/>
                  </a:lnTo>
                  <a:lnTo>
                    <a:pt x="153162" y="394081"/>
                  </a:lnTo>
                  <a:lnTo>
                    <a:pt x="141731" y="369189"/>
                  </a:lnTo>
                  <a:lnTo>
                    <a:pt x="120904" y="318643"/>
                  </a:lnTo>
                  <a:lnTo>
                    <a:pt x="102743" y="267081"/>
                  </a:lnTo>
                  <a:lnTo>
                    <a:pt x="86994" y="214884"/>
                  </a:lnTo>
                  <a:lnTo>
                    <a:pt x="73913" y="161798"/>
                  </a:lnTo>
                  <a:lnTo>
                    <a:pt x="63500" y="108204"/>
                  </a:lnTo>
                  <a:lnTo>
                    <a:pt x="55625" y="54102"/>
                  </a:lnTo>
                  <a:lnTo>
                    <a:pt x="53660" y="35729"/>
                  </a:lnTo>
                  <a:lnTo>
                    <a:pt x="46252" y="25165"/>
                  </a:lnTo>
                  <a:close/>
                </a:path>
                <a:path w="165735" h="424814">
                  <a:moveTo>
                    <a:pt x="44195" y="0"/>
                  </a:moveTo>
                  <a:lnTo>
                    <a:pt x="0" y="92710"/>
                  </a:lnTo>
                  <a:lnTo>
                    <a:pt x="1396" y="96393"/>
                  </a:lnTo>
                  <a:lnTo>
                    <a:pt x="4444" y="97917"/>
                  </a:lnTo>
                  <a:lnTo>
                    <a:pt x="7619" y="99441"/>
                  </a:lnTo>
                  <a:lnTo>
                    <a:pt x="11430" y="98171"/>
                  </a:lnTo>
                  <a:lnTo>
                    <a:pt x="40982" y="36215"/>
                  </a:lnTo>
                  <a:lnTo>
                    <a:pt x="40131" y="28193"/>
                  </a:lnTo>
                  <a:lnTo>
                    <a:pt x="38862" y="13081"/>
                  </a:lnTo>
                  <a:lnTo>
                    <a:pt x="51562" y="12065"/>
                  </a:lnTo>
                  <a:lnTo>
                    <a:pt x="52654" y="12065"/>
                  </a:lnTo>
                  <a:lnTo>
                    <a:pt x="44195" y="0"/>
                  </a:lnTo>
                  <a:close/>
                </a:path>
                <a:path w="165735" h="424814">
                  <a:moveTo>
                    <a:pt x="52654" y="12065"/>
                  </a:moveTo>
                  <a:lnTo>
                    <a:pt x="51562" y="12065"/>
                  </a:lnTo>
                  <a:lnTo>
                    <a:pt x="52578" y="25165"/>
                  </a:lnTo>
                  <a:lnTo>
                    <a:pt x="52705" y="26797"/>
                  </a:lnTo>
                  <a:lnTo>
                    <a:pt x="53660" y="35729"/>
                  </a:lnTo>
                  <a:lnTo>
                    <a:pt x="90677" y="88518"/>
                  </a:lnTo>
                  <a:lnTo>
                    <a:pt x="92582" y="91312"/>
                  </a:lnTo>
                  <a:lnTo>
                    <a:pt x="96646" y="92075"/>
                  </a:lnTo>
                  <a:lnTo>
                    <a:pt x="99440" y="90043"/>
                  </a:lnTo>
                  <a:lnTo>
                    <a:pt x="102362" y="88011"/>
                  </a:lnTo>
                  <a:lnTo>
                    <a:pt x="102996" y="84074"/>
                  </a:lnTo>
                  <a:lnTo>
                    <a:pt x="101092" y="81153"/>
                  </a:lnTo>
                  <a:lnTo>
                    <a:pt x="52654" y="12065"/>
                  </a:lnTo>
                  <a:close/>
                </a:path>
                <a:path w="165735" h="424814">
                  <a:moveTo>
                    <a:pt x="51562" y="12065"/>
                  </a:moveTo>
                  <a:lnTo>
                    <a:pt x="38862" y="13081"/>
                  </a:lnTo>
                  <a:lnTo>
                    <a:pt x="40014" y="26797"/>
                  </a:lnTo>
                  <a:lnTo>
                    <a:pt x="40131" y="28193"/>
                  </a:lnTo>
                  <a:lnTo>
                    <a:pt x="40930" y="35729"/>
                  </a:lnTo>
                  <a:lnTo>
                    <a:pt x="40982" y="36215"/>
                  </a:lnTo>
                  <a:lnTo>
                    <a:pt x="46252" y="25165"/>
                  </a:lnTo>
                  <a:lnTo>
                    <a:pt x="40005" y="16256"/>
                  </a:lnTo>
                  <a:lnTo>
                    <a:pt x="50926" y="15367"/>
                  </a:lnTo>
                  <a:lnTo>
                    <a:pt x="51818" y="15367"/>
                  </a:lnTo>
                  <a:lnTo>
                    <a:pt x="51640" y="13081"/>
                  </a:lnTo>
                  <a:lnTo>
                    <a:pt x="51562" y="12065"/>
                  </a:lnTo>
                  <a:close/>
                </a:path>
                <a:path w="165735" h="424814">
                  <a:moveTo>
                    <a:pt x="51818" y="15367"/>
                  </a:moveTo>
                  <a:lnTo>
                    <a:pt x="50926" y="15367"/>
                  </a:lnTo>
                  <a:lnTo>
                    <a:pt x="46252" y="25165"/>
                  </a:lnTo>
                  <a:lnTo>
                    <a:pt x="53660" y="35729"/>
                  </a:lnTo>
                  <a:lnTo>
                    <a:pt x="52705" y="26797"/>
                  </a:lnTo>
                  <a:lnTo>
                    <a:pt x="51887" y="16256"/>
                  </a:lnTo>
                  <a:lnTo>
                    <a:pt x="51818" y="15367"/>
                  </a:lnTo>
                  <a:close/>
                </a:path>
                <a:path w="165735" h="424814">
                  <a:moveTo>
                    <a:pt x="50926" y="15367"/>
                  </a:moveTo>
                  <a:lnTo>
                    <a:pt x="40005" y="16256"/>
                  </a:lnTo>
                  <a:lnTo>
                    <a:pt x="46252" y="25165"/>
                  </a:lnTo>
                  <a:lnTo>
                    <a:pt x="50926" y="15367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844546" y="3606545"/>
              <a:ext cx="1115695" cy="647700"/>
            </a:xfrm>
            <a:custGeom>
              <a:avLst/>
              <a:gdLst/>
              <a:ahLst/>
              <a:cxnLst/>
              <a:rect l="l" t="t" r="r" b="b"/>
              <a:pathLst>
                <a:path w="1115695" h="647700">
                  <a:moveTo>
                    <a:pt x="994664" y="0"/>
                  </a:moveTo>
                  <a:lnTo>
                    <a:pt x="120904" y="0"/>
                  </a:lnTo>
                  <a:lnTo>
                    <a:pt x="73830" y="8491"/>
                  </a:lnTo>
                  <a:lnTo>
                    <a:pt x="35401" y="31638"/>
                  </a:lnTo>
                  <a:lnTo>
                    <a:pt x="9497" y="65954"/>
                  </a:lnTo>
                  <a:lnTo>
                    <a:pt x="0" y="107949"/>
                  </a:lnTo>
                  <a:lnTo>
                    <a:pt x="0" y="539749"/>
                  </a:lnTo>
                  <a:lnTo>
                    <a:pt x="9497" y="581745"/>
                  </a:lnTo>
                  <a:lnTo>
                    <a:pt x="35401" y="616061"/>
                  </a:lnTo>
                  <a:lnTo>
                    <a:pt x="73830" y="639208"/>
                  </a:lnTo>
                  <a:lnTo>
                    <a:pt x="120904" y="647699"/>
                  </a:lnTo>
                  <a:lnTo>
                    <a:pt x="994664" y="647699"/>
                  </a:lnTo>
                  <a:lnTo>
                    <a:pt x="1041737" y="639208"/>
                  </a:lnTo>
                  <a:lnTo>
                    <a:pt x="1080166" y="616061"/>
                  </a:lnTo>
                  <a:lnTo>
                    <a:pt x="1106070" y="581745"/>
                  </a:lnTo>
                  <a:lnTo>
                    <a:pt x="1115568" y="539749"/>
                  </a:lnTo>
                  <a:lnTo>
                    <a:pt x="1115568" y="107949"/>
                  </a:lnTo>
                  <a:lnTo>
                    <a:pt x="1106070" y="65954"/>
                  </a:lnTo>
                  <a:lnTo>
                    <a:pt x="1080166" y="31638"/>
                  </a:lnTo>
                  <a:lnTo>
                    <a:pt x="1041737" y="8491"/>
                  </a:lnTo>
                  <a:lnTo>
                    <a:pt x="99466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844546" y="3606545"/>
              <a:ext cx="1115695" cy="647700"/>
            </a:xfrm>
            <a:custGeom>
              <a:avLst/>
              <a:gdLst/>
              <a:ahLst/>
              <a:cxnLst/>
              <a:rect l="l" t="t" r="r" b="b"/>
              <a:pathLst>
                <a:path w="1115695" h="647700">
                  <a:moveTo>
                    <a:pt x="0" y="107949"/>
                  </a:moveTo>
                  <a:lnTo>
                    <a:pt x="9497" y="65954"/>
                  </a:lnTo>
                  <a:lnTo>
                    <a:pt x="35401" y="31638"/>
                  </a:lnTo>
                  <a:lnTo>
                    <a:pt x="73830" y="8491"/>
                  </a:lnTo>
                  <a:lnTo>
                    <a:pt x="120904" y="0"/>
                  </a:lnTo>
                  <a:lnTo>
                    <a:pt x="994664" y="0"/>
                  </a:lnTo>
                  <a:lnTo>
                    <a:pt x="1041737" y="8491"/>
                  </a:lnTo>
                  <a:lnTo>
                    <a:pt x="1080166" y="31638"/>
                  </a:lnTo>
                  <a:lnTo>
                    <a:pt x="1106070" y="65954"/>
                  </a:lnTo>
                  <a:lnTo>
                    <a:pt x="1115568" y="107949"/>
                  </a:lnTo>
                  <a:lnTo>
                    <a:pt x="1115568" y="539749"/>
                  </a:lnTo>
                  <a:lnTo>
                    <a:pt x="1106070" y="581745"/>
                  </a:lnTo>
                  <a:lnTo>
                    <a:pt x="1080166" y="616061"/>
                  </a:lnTo>
                  <a:lnTo>
                    <a:pt x="1041737" y="639208"/>
                  </a:lnTo>
                  <a:lnTo>
                    <a:pt x="994664" y="647699"/>
                  </a:lnTo>
                  <a:lnTo>
                    <a:pt x="120904" y="647699"/>
                  </a:lnTo>
                  <a:lnTo>
                    <a:pt x="73830" y="639208"/>
                  </a:lnTo>
                  <a:lnTo>
                    <a:pt x="35401" y="616061"/>
                  </a:lnTo>
                  <a:lnTo>
                    <a:pt x="9497" y="581745"/>
                  </a:lnTo>
                  <a:lnTo>
                    <a:pt x="0" y="539749"/>
                  </a:lnTo>
                  <a:lnTo>
                    <a:pt x="0" y="107949"/>
                  </a:lnTo>
                  <a:close/>
                </a:path>
              </a:pathLst>
            </a:custGeom>
            <a:ln w="2590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980689" y="3725926"/>
            <a:ext cx="842644" cy="373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37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Ograniczanie</a:t>
            </a:r>
            <a:endParaRPr sz="1200" dirty="0">
              <a:latin typeface="Calibri"/>
              <a:cs typeface="Calibri"/>
            </a:endParaRPr>
          </a:p>
          <a:p>
            <a:pPr marL="24765">
              <a:lnSpc>
                <a:spcPts val="1370"/>
              </a:lnSpc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zagęszczenia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218052" y="3281171"/>
            <a:ext cx="306705" cy="251460"/>
          </a:xfrm>
          <a:custGeom>
            <a:avLst/>
            <a:gdLst/>
            <a:ahLst/>
            <a:cxnLst/>
            <a:rect l="l" t="t" r="r" b="b"/>
            <a:pathLst>
              <a:path w="306704" h="251460">
                <a:moveTo>
                  <a:pt x="292481" y="888"/>
                </a:moveTo>
                <a:lnTo>
                  <a:pt x="219329" y="46481"/>
                </a:lnTo>
                <a:lnTo>
                  <a:pt x="179324" y="75056"/>
                </a:lnTo>
                <a:lnTo>
                  <a:pt x="140462" y="105537"/>
                </a:lnTo>
                <a:lnTo>
                  <a:pt x="103124" y="137413"/>
                </a:lnTo>
                <a:lnTo>
                  <a:pt x="67310" y="171068"/>
                </a:lnTo>
                <a:lnTo>
                  <a:pt x="32766" y="206375"/>
                </a:lnTo>
                <a:lnTo>
                  <a:pt x="0" y="242950"/>
                </a:lnTo>
                <a:lnTo>
                  <a:pt x="9398" y="251460"/>
                </a:lnTo>
                <a:lnTo>
                  <a:pt x="42163" y="214883"/>
                </a:lnTo>
                <a:lnTo>
                  <a:pt x="76326" y="179958"/>
                </a:lnTo>
                <a:lnTo>
                  <a:pt x="111887" y="146812"/>
                </a:lnTo>
                <a:lnTo>
                  <a:pt x="148844" y="115062"/>
                </a:lnTo>
                <a:lnTo>
                  <a:pt x="187198" y="85089"/>
                </a:lnTo>
                <a:lnTo>
                  <a:pt x="226695" y="56768"/>
                </a:lnTo>
                <a:lnTo>
                  <a:pt x="267588" y="30225"/>
                </a:lnTo>
                <a:lnTo>
                  <a:pt x="278655" y="23703"/>
                </a:lnTo>
                <a:lnTo>
                  <a:pt x="290068" y="3301"/>
                </a:lnTo>
                <a:lnTo>
                  <a:pt x="293883" y="3301"/>
                </a:lnTo>
                <a:lnTo>
                  <a:pt x="292481" y="888"/>
                </a:lnTo>
                <a:close/>
              </a:path>
              <a:path w="306704" h="251460">
                <a:moveTo>
                  <a:pt x="305954" y="888"/>
                </a:moveTo>
                <a:lnTo>
                  <a:pt x="292481" y="888"/>
                </a:lnTo>
                <a:lnTo>
                  <a:pt x="298831" y="11811"/>
                </a:lnTo>
                <a:lnTo>
                  <a:pt x="278655" y="23703"/>
                </a:lnTo>
                <a:lnTo>
                  <a:pt x="247014" y="80263"/>
                </a:lnTo>
                <a:lnTo>
                  <a:pt x="245363" y="83312"/>
                </a:lnTo>
                <a:lnTo>
                  <a:pt x="246507" y="87249"/>
                </a:lnTo>
                <a:lnTo>
                  <a:pt x="249555" y="88900"/>
                </a:lnTo>
                <a:lnTo>
                  <a:pt x="252602" y="90677"/>
                </a:lnTo>
                <a:lnTo>
                  <a:pt x="256412" y="89535"/>
                </a:lnTo>
                <a:lnTo>
                  <a:pt x="258191" y="86487"/>
                </a:lnTo>
                <a:lnTo>
                  <a:pt x="305954" y="888"/>
                </a:lnTo>
                <a:close/>
              </a:path>
              <a:path w="306704" h="251460">
                <a:moveTo>
                  <a:pt x="290068" y="3301"/>
                </a:moveTo>
                <a:lnTo>
                  <a:pt x="278655" y="23703"/>
                </a:lnTo>
                <a:lnTo>
                  <a:pt x="297094" y="12834"/>
                </a:lnTo>
                <a:lnTo>
                  <a:pt x="295736" y="12834"/>
                </a:lnTo>
                <a:lnTo>
                  <a:pt x="290068" y="3301"/>
                </a:lnTo>
                <a:close/>
              </a:path>
              <a:path w="306704" h="251460">
                <a:moveTo>
                  <a:pt x="306450" y="0"/>
                </a:moveTo>
                <a:lnTo>
                  <a:pt x="207391" y="507"/>
                </a:lnTo>
                <a:lnTo>
                  <a:pt x="203962" y="507"/>
                </a:lnTo>
                <a:lnTo>
                  <a:pt x="201041" y="3301"/>
                </a:lnTo>
                <a:lnTo>
                  <a:pt x="201168" y="10413"/>
                </a:lnTo>
                <a:lnTo>
                  <a:pt x="203962" y="13207"/>
                </a:lnTo>
                <a:lnTo>
                  <a:pt x="207518" y="13207"/>
                </a:lnTo>
                <a:lnTo>
                  <a:pt x="272302" y="12834"/>
                </a:lnTo>
                <a:lnTo>
                  <a:pt x="292481" y="888"/>
                </a:lnTo>
                <a:lnTo>
                  <a:pt x="305954" y="888"/>
                </a:lnTo>
                <a:lnTo>
                  <a:pt x="306450" y="0"/>
                </a:lnTo>
                <a:close/>
              </a:path>
              <a:path w="306704" h="251460">
                <a:moveTo>
                  <a:pt x="293883" y="3301"/>
                </a:moveTo>
                <a:lnTo>
                  <a:pt x="290068" y="3301"/>
                </a:lnTo>
                <a:lnTo>
                  <a:pt x="295736" y="12834"/>
                </a:lnTo>
                <a:lnTo>
                  <a:pt x="297094" y="12834"/>
                </a:lnTo>
                <a:lnTo>
                  <a:pt x="298831" y="11811"/>
                </a:lnTo>
                <a:lnTo>
                  <a:pt x="293883" y="3301"/>
                </a:lnTo>
                <a:close/>
              </a:path>
            </a:pathLst>
          </a:custGeom>
          <a:solidFill>
            <a:srgbClr val="497D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5475223" y="5170678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wapnowanie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69002" y="5505703"/>
            <a:ext cx="6280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20" dirty="0">
                <a:latin typeface="Calibri"/>
                <a:cs typeface="Calibri"/>
              </a:rPr>
              <a:t>dobór </a:t>
            </a:r>
            <a:r>
              <a:rPr sz="1200" b="1" spc="-25" dirty="0">
                <a:latin typeface="Calibri"/>
                <a:cs typeface="Calibri"/>
              </a:rPr>
              <a:t>nawozów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883909" y="3189223"/>
            <a:ext cx="8864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przyorywanie słomy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731890" y="3726307"/>
            <a:ext cx="1175385" cy="10763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40385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nawozy naturalne</a:t>
            </a:r>
            <a:endParaRPr sz="1200">
              <a:latin typeface="Calibri"/>
              <a:cs typeface="Calibri"/>
            </a:endParaRPr>
          </a:p>
          <a:p>
            <a:pPr marL="144780">
              <a:lnSpc>
                <a:spcPct val="100000"/>
              </a:lnSpc>
              <a:spcBef>
                <a:spcPts val="575"/>
              </a:spcBef>
            </a:pPr>
            <a:r>
              <a:rPr sz="1200" b="1" spc="-10" dirty="0">
                <a:latin typeface="Calibri"/>
                <a:cs typeface="Calibri"/>
              </a:rPr>
              <a:t>poplony</a:t>
            </a:r>
            <a:endParaRPr sz="1200">
              <a:latin typeface="Calibri"/>
              <a:cs typeface="Calibri"/>
            </a:endParaRPr>
          </a:p>
          <a:p>
            <a:pPr marL="351155" marR="5080">
              <a:lnSpc>
                <a:spcPct val="100000"/>
              </a:lnSpc>
              <a:spcBef>
                <a:spcPts val="495"/>
              </a:spcBef>
            </a:pPr>
            <a:r>
              <a:rPr sz="1200" b="1" spc="-10" dirty="0">
                <a:latin typeface="Calibri"/>
                <a:cs typeface="Calibri"/>
              </a:rPr>
              <a:t>uproszczenia </a:t>
            </a:r>
            <a:r>
              <a:rPr sz="1200" b="1" dirty="0">
                <a:latin typeface="Calibri"/>
                <a:cs typeface="Calibri"/>
              </a:rPr>
              <a:t>w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uprawie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342513" y="5623052"/>
            <a:ext cx="4730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mulczo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wanie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783585" y="5940958"/>
            <a:ext cx="62166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terminy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spc="-10" dirty="0">
                <a:latin typeface="Calibri"/>
                <a:cs typeface="Calibri"/>
              </a:rPr>
              <a:t>zabiegów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927605" y="3175253"/>
            <a:ext cx="6216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terminy </a:t>
            </a:r>
            <a:r>
              <a:rPr sz="1200" b="1" spc="-20" dirty="0">
                <a:latin typeface="Calibri"/>
                <a:cs typeface="Calibri"/>
              </a:rPr>
              <a:t>zabiegów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584452" y="3723894"/>
            <a:ext cx="982980" cy="1025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uproszczenia </a:t>
            </a:r>
            <a:r>
              <a:rPr sz="1200" b="1" spc="-50" dirty="0">
                <a:latin typeface="Calibri"/>
                <a:cs typeface="Calibri"/>
              </a:rPr>
              <a:t>w </a:t>
            </a:r>
            <a:r>
              <a:rPr sz="1200" b="1" spc="-10" dirty="0">
                <a:latin typeface="Calibri"/>
                <a:cs typeface="Calibri"/>
              </a:rPr>
              <a:t>uprawie</a:t>
            </a:r>
            <a:endParaRPr sz="1200">
              <a:latin typeface="Calibri"/>
              <a:cs typeface="Calibri"/>
            </a:endParaRPr>
          </a:p>
          <a:p>
            <a:pPr marL="81915" marR="98425">
              <a:lnSpc>
                <a:spcPct val="100000"/>
              </a:lnSpc>
              <a:spcBef>
                <a:spcPts val="670"/>
              </a:spcBef>
            </a:pPr>
            <a:r>
              <a:rPr sz="1200" b="1" spc="-10" dirty="0">
                <a:latin typeface="Calibri"/>
                <a:cs typeface="Calibri"/>
              </a:rPr>
              <a:t>ograniczenia liczby przejazdów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90977" y="5423103"/>
            <a:ext cx="544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poplony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15334" y="2244344"/>
            <a:ext cx="544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poplony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79365" y="2258059"/>
            <a:ext cx="5816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kierunek uprawy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04391" y="1100454"/>
            <a:ext cx="44113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Gleba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jako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naczyń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(cech)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połączonych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0200" y="237490"/>
            <a:ext cx="7633970" cy="5787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0">
              <a:lnSpc>
                <a:spcPct val="15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Skład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granulometryczny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</a:t>
            </a:r>
            <a:r>
              <a:rPr sz="1800" dirty="0">
                <a:latin typeface="Calibri"/>
                <a:cs typeface="Calibri"/>
              </a:rPr>
              <a:t>,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zwany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również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teksturą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uziarnieniem</a:t>
            </a:r>
            <a:r>
              <a:rPr sz="1800" dirty="0">
                <a:latin typeface="Calibri"/>
                <a:cs typeface="Calibri"/>
              </a:rPr>
              <a:t>,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wynika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z </a:t>
            </a:r>
            <a:r>
              <a:rPr sz="1800" dirty="0">
                <a:latin typeface="Calibri"/>
                <a:cs typeface="Calibri"/>
              </a:rPr>
              <a:t>rodzaju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skały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macierzystej.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Calibri"/>
                <a:cs typeface="Calibri"/>
              </a:rPr>
              <a:t>Uziarnienie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istotny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na: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Symbol"/>
              <a:buChar char="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potencjał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produkcyjny</a:t>
            </a:r>
            <a:r>
              <a:rPr sz="1800" spc="-9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rolnictwa,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Symbol"/>
              <a:buChar char=""/>
              <a:tabLst>
                <a:tab pos="355600" algn="l"/>
              </a:tabLst>
            </a:pPr>
            <a:r>
              <a:rPr sz="1800" spc="-10" dirty="0">
                <a:latin typeface="Calibri"/>
                <a:cs typeface="Calibri"/>
              </a:rPr>
              <a:t>występowanie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suszy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rolniczej,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Symbol"/>
              <a:buChar char="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procesy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migracji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biogenów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zanieczyszczeń.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25"/>
              </a:spcBef>
            </a:pP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Wytworzone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piasków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lekkie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dużej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przepuszczalności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małej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retencji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stają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Calibri"/>
                <a:cs typeface="Calibri"/>
              </a:rPr>
              <a:t>się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bardzo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podatne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suszę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glebową.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5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Słabe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zdolności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retencyjne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lekkich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niższe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plony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wiążą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występowaniem </a:t>
            </a:r>
            <a:r>
              <a:rPr sz="1800" dirty="0">
                <a:latin typeface="Calibri"/>
                <a:cs typeface="Calibri"/>
              </a:rPr>
              <a:t>ryzyka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wymywania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nawozowych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wód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gruntowych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spływów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wód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powierzchniowych.</a:t>
            </a:r>
            <a:endParaRPr sz="1800">
              <a:latin typeface="Calibri"/>
              <a:cs typeface="Calibri"/>
            </a:endParaRPr>
          </a:p>
          <a:p>
            <a:pPr marL="12700" marR="48260">
              <a:lnSpc>
                <a:spcPct val="150000"/>
              </a:lnSpc>
            </a:pPr>
            <a:r>
              <a:rPr sz="1800" dirty="0">
                <a:latin typeface="Calibri"/>
                <a:cs typeface="Calibri"/>
              </a:rPr>
              <a:t>Rolnik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uziarnienie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powinien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jednak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dostosowywać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swoje </a:t>
            </a:r>
            <a:r>
              <a:rPr sz="1800" dirty="0">
                <a:latin typeface="Calibri"/>
                <a:cs typeface="Calibri"/>
              </a:rPr>
              <a:t>praktyki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sposób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produkcji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uziarnienia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13177" y="221945"/>
            <a:ext cx="4014470" cy="758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Powody</a:t>
            </a:r>
            <a:r>
              <a:rPr sz="2400" b="1" spc="-7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AF50"/>
                </a:solidFill>
                <a:latin typeface="Calibri"/>
                <a:cs typeface="Calibri"/>
              </a:rPr>
              <a:t>i</a:t>
            </a:r>
            <a:r>
              <a:rPr sz="2400" b="1" spc="-3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AF50"/>
                </a:solidFill>
                <a:latin typeface="Calibri"/>
                <a:cs typeface="Calibri"/>
              </a:rPr>
              <a:t>konsekwencje</a:t>
            </a:r>
            <a:r>
              <a:rPr sz="2400" b="1" spc="-4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AF50"/>
                </a:solidFill>
                <a:latin typeface="Calibri"/>
                <a:cs typeface="Calibri"/>
              </a:rPr>
              <a:t>spadku</a:t>
            </a:r>
            <a:endParaRPr sz="24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b="1" spc="-30" dirty="0">
                <a:solidFill>
                  <a:srgbClr val="00AF50"/>
                </a:solidFill>
                <a:latin typeface="Calibri"/>
                <a:cs typeface="Calibri"/>
              </a:rPr>
              <a:t>zaw.</a:t>
            </a:r>
            <a:r>
              <a:rPr sz="2400" b="1" spc="-10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AF50"/>
                </a:solidFill>
                <a:latin typeface="Calibri"/>
                <a:cs typeface="Calibri"/>
              </a:rPr>
              <a:t>próchnicy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668" y="1137833"/>
            <a:ext cx="8250555" cy="458343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393700" indent="-342900">
              <a:lnSpc>
                <a:spcPct val="100000"/>
              </a:lnSpc>
              <a:spcBef>
                <a:spcPts val="495"/>
              </a:spcBef>
              <a:buClr>
                <a:srgbClr val="00AF50"/>
              </a:buClr>
              <a:buFont typeface="Wingdings"/>
              <a:buChar char=""/>
              <a:tabLst>
                <a:tab pos="393700" algn="l"/>
              </a:tabLst>
            </a:pPr>
            <a:r>
              <a:rPr sz="22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Czynniki:</a:t>
            </a:r>
            <a:endParaRPr sz="2200">
              <a:latin typeface="Calibri"/>
              <a:cs typeface="Calibri"/>
            </a:endParaRPr>
          </a:p>
          <a:p>
            <a:pPr marL="393700" indent="-342900">
              <a:lnSpc>
                <a:spcPts val="2485"/>
              </a:lnSpc>
              <a:spcBef>
                <a:spcPts val="415"/>
              </a:spcBef>
              <a:buChar char="-"/>
              <a:tabLst>
                <a:tab pos="393700" algn="l"/>
              </a:tabLst>
            </a:pPr>
            <a:r>
              <a:rPr sz="2300" spc="-10" dirty="0">
                <a:latin typeface="Calibri"/>
                <a:cs typeface="Calibri"/>
              </a:rPr>
              <a:t>Zwiększona</a:t>
            </a:r>
            <a:r>
              <a:rPr sz="2300" spc="-110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mineralizacja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Mniej</a:t>
            </a:r>
            <a:r>
              <a:rPr sz="2300" spc="-5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resztek</a:t>
            </a:r>
            <a:r>
              <a:rPr sz="2300" spc="-40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pożniwnych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Niewłaściwy </a:t>
            </a:r>
            <a:r>
              <a:rPr sz="2300" spc="-10" dirty="0">
                <a:latin typeface="Calibri"/>
                <a:cs typeface="Calibri"/>
              </a:rPr>
              <a:t>odczyn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Zmiany</a:t>
            </a:r>
            <a:r>
              <a:rPr sz="2300" spc="-45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w</a:t>
            </a:r>
            <a:r>
              <a:rPr sz="2300" spc="-50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agrotechnice</a:t>
            </a:r>
            <a:r>
              <a:rPr sz="2300" spc="-45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–</a:t>
            </a:r>
            <a:r>
              <a:rPr sz="2300" spc="-35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degradacja</a:t>
            </a:r>
            <a:r>
              <a:rPr sz="2300" spc="-50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struktury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485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Specjalizacja</a:t>
            </a:r>
            <a:r>
              <a:rPr sz="2300" spc="-5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produkcji</a:t>
            </a:r>
            <a:r>
              <a:rPr sz="2300" spc="-55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rolniczej,</a:t>
            </a:r>
            <a:r>
              <a:rPr sz="2300" spc="-50" dirty="0">
                <a:latin typeface="Calibri"/>
                <a:cs typeface="Calibri"/>
              </a:rPr>
              <a:t> </a:t>
            </a:r>
            <a:r>
              <a:rPr sz="2300" spc="-20" dirty="0">
                <a:latin typeface="Calibri"/>
                <a:cs typeface="Calibri"/>
              </a:rPr>
              <a:t>koncentracja</a:t>
            </a:r>
            <a:r>
              <a:rPr sz="2300" spc="-5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produkcji</a:t>
            </a:r>
            <a:r>
              <a:rPr sz="2300" spc="-5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zwierzęcej</a:t>
            </a:r>
            <a:endParaRPr sz="2300">
              <a:latin typeface="Calibri"/>
              <a:cs typeface="Calibri"/>
            </a:endParaRPr>
          </a:p>
          <a:p>
            <a:pPr marL="393065" indent="-342265">
              <a:lnSpc>
                <a:spcPct val="100000"/>
              </a:lnSpc>
              <a:spcBef>
                <a:spcPts val="1420"/>
              </a:spcBef>
              <a:buClr>
                <a:srgbClr val="00AF50"/>
              </a:buClr>
              <a:buFont typeface="Wingdings"/>
              <a:buChar char=""/>
              <a:tabLst>
                <a:tab pos="393065" algn="l"/>
              </a:tabLst>
            </a:pPr>
            <a:r>
              <a:rPr sz="25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Konsekwencje</a:t>
            </a:r>
            <a:r>
              <a:rPr sz="2500" b="1" u="sng" spc="-8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5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spadku</a:t>
            </a:r>
            <a:r>
              <a:rPr sz="2500" b="1" u="sng" spc="-10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25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zawartości</a:t>
            </a:r>
            <a:endParaRPr sz="2500">
              <a:latin typeface="Calibri"/>
              <a:cs typeface="Calibri"/>
            </a:endParaRPr>
          </a:p>
          <a:p>
            <a:pPr marL="393700" indent="-342900">
              <a:lnSpc>
                <a:spcPts val="2485"/>
              </a:lnSpc>
              <a:spcBef>
                <a:spcPts val="405"/>
              </a:spcBef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Emisja</a:t>
            </a:r>
            <a:r>
              <a:rPr sz="2300" spc="-25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CO</a:t>
            </a:r>
            <a:r>
              <a:rPr sz="2250" baseline="-20370" dirty="0">
                <a:latin typeface="Calibri"/>
                <a:cs typeface="Calibri"/>
              </a:rPr>
              <a:t>2</a:t>
            </a:r>
            <a:r>
              <a:rPr sz="2250" spc="-7" baseline="-20370" dirty="0">
                <a:latin typeface="Calibri"/>
                <a:cs typeface="Calibri"/>
              </a:rPr>
              <a:t> </a:t>
            </a:r>
            <a:r>
              <a:rPr sz="2300" dirty="0">
                <a:latin typeface="Calibri"/>
                <a:cs typeface="Calibri"/>
              </a:rPr>
              <a:t>(GHG</a:t>
            </a:r>
            <a:r>
              <a:rPr sz="2300" spc="-10" dirty="0">
                <a:latin typeface="Calibri"/>
                <a:cs typeface="Calibri"/>
              </a:rPr>
              <a:t> effect)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Erozja</a:t>
            </a:r>
            <a:r>
              <a:rPr sz="2300" spc="-85" dirty="0">
                <a:latin typeface="Calibri"/>
                <a:cs typeface="Calibri"/>
              </a:rPr>
              <a:t> </a:t>
            </a:r>
            <a:r>
              <a:rPr sz="2300" spc="-20" dirty="0">
                <a:latin typeface="Calibri"/>
                <a:cs typeface="Calibri"/>
              </a:rPr>
              <a:t>gleb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spc="-20" dirty="0">
                <a:latin typeface="Calibri"/>
                <a:cs typeface="Calibri"/>
              </a:rPr>
              <a:t>Zagęszczenie</a:t>
            </a:r>
            <a:r>
              <a:rPr sz="2300" spc="-5" dirty="0">
                <a:latin typeface="Calibri"/>
                <a:cs typeface="Calibri"/>
              </a:rPr>
              <a:t> </a:t>
            </a:r>
            <a:r>
              <a:rPr sz="2300" spc="-20" dirty="0">
                <a:latin typeface="Calibri"/>
                <a:cs typeface="Calibri"/>
              </a:rPr>
              <a:t>gleb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spc="-10" dirty="0">
                <a:latin typeface="Calibri"/>
                <a:cs typeface="Calibri"/>
              </a:rPr>
              <a:t>Wymywanie</a:t>
            </a:r>
            <a:r>
              <a:rPr sz="2300" spc="-9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składników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Spadek</a:t>
            </a:r>
            <a:r>
              <a:rPr sz="2300" spc="-65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bioróżnorodności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210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Spadek</a:t>
            </a:r>
            <a:r>
              <a:rPr sz="2300" spc="-70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produktywności</a:t>
            </a:r>
            <a:endParaRPr sz="2300">
              <a:latin typeface="Calibri"/>
              <a:cs typeface="Calibri"/>
            </a:endParaRPr>
          </a:p>
          <a:p>
            <a:pPr marL="393700" indent="-342900">
              <a:lnSpc>
                <a:spcPts val="2485"/>
              </a:lnSpc>
              <a:buChar char="-"/>
              <a:tabLst>
                <a:tab pos="393700" algn="l"/>
              </a:tabLst>
            </a:pPr>
            <a:r>
              <a:rPr sz="2300" dirty="0">
                <a:latin typeface="Calibri"/>
                <a:cs typeface="Calibri"/>
              </a:rPr>
              <a:t>Koszty</a:t>
            </a:r>
            <a:r>
              <a:rPr sz="2300" spc="-114" dirty="0">
                <a:latin typeface="Calibri"/>
                <a:cs typeface="Calibri"/>
              </a:rPr>
              <a:t> </a:t>
            </a:r>
            <a:r>
              <a:rPr sz="2300" spc="-10" dirty="0">
                <a:latin typeface="Calibri"/>
                <a:cs typeface="Calibri"/>
              </a:rPr>
              <a:t>rekultywacji</a:t>
            </a:r>
            <a:endParaRPr sz="2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55520" y="1597152"/>
            <a:ext cx="3944620" cy="370840"/>
          </a:xfrm>
          <a:prstGeom prst="rect">
            <a:avLst/>
          </a:prstGeom>
          <a:ln w="15240">
            <a:solidFill>
              <a:srgbClr val="000000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310"/>
              </a:spcBef>
            </a:pPr>
            <a:r>
              <a:rPr b="1" dirty="0">
                <a:latin typeface="Arial"/>
                <a:cs typeface="Arial"/>
              </a:rPr>
              <a:t>Materia organiczna</a:t>
            </a:r>
            <a:r>
              <a:rPr b="1" spc="-15" dirty="0">
                <a:latin typeface="Arial"/>
                <a:cs typeface="Arial"/>
              </a:rPr>
              <a:t> </a:t>
            </a:r>
            <a:r>
              <a:rPr b="1" spc="-10" dirty="0">
                <a:latin typeface="Arial"/>
                <a:cs typeface="Arial"/>
              </a:rPr>
              <a:t>gleby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44296" y="2781300"/>
            <a:ext cx="1285240" cy="523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20"/>
              </a:spcBef>
            </a:pPr>
            <a:r>
              <a:rPr sz="1400" b="1" spc="-10" dirty="0">
                <a:latin typeface="Arial"/>
                <a:cs typeface="Arial"/>
              </a:rPr>
              <a:t>Struktura</a:t>
            </a:r>
            <a:endParaRPr sz="14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gleby</a:t>
            </a:r>
            <a:endParaRPr sz="1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52472" y="2798064"/>
            <a:ext cx="1188720" cy="523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075" marR="346710">
              <a:lnSpc>
                <a:spcPct val="100000"/>
              </a:lnSpc>
              <a:spcBef>
                <a:spcPts val="325"/>
              </a:spcBef>
            </a:pPr>
            <a:r>
              <a:rPr sz="1400" b="1" spc="-10" dirty="0">
                <a:latin typeface="Arial"/>
                <a:cs typeface="Arial"/>
              </a:rPr>
              <a:t>Retencja </a:t>
            </a:r>
            <a:r>
              <a:rPr sz="1400" b="1" spc="-20" dirty="0">
                <a:latin typeface="Arial"/>
                <a:cs typeface="Arial"/>
              </a:rPr>
              <a:t>wody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53967" y="2798064"/>
            <a:ext cx="1217930" cy="52324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710" marR="168910">
              <a:lnSpc>
                <a:spcPct val="100000"/>
              </a:lnSpc>
              <a:spcBef>
                <a:spcPts val="325"/>
              </a:spcBef>
            </a:pPr>
            <a:r>
              <a:rPr sz="1400" b="1" spc="-10" dirty="0">
                <a:latin typeface="Arial"/>
                <a:cs typeface="Arial"/>
              </a:rPr>
              <a:t>Odporność </a:t>
            </a:r>
            <a:r>
              <a:rPr sz="1400" b="1" dirty="0">
                <a:latin typeface="Arial"/>
                <a:cs typeface="Arial"/>
              </a:rPr>
              <a:t>na</a:t>
            </a:r>
            <a:r>
              <a:rPr sz="1400" b="1" spc="-3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erozję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24984" y="2787395"/>
            <a:ext cx="1187450" cy="52451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20"/>
              </a:spcBef>
            </a:pPr>
            <a:r>
              <a:rPr sz="1400" b="1" spc="-10" dirty="0">
                <a:latin typeface="Arial"/>
                <a:cs typeface="Arial"/>
              </a:rPr>
              <a:t>Aktywność</a:t>
            </a:r>
            <a:endParaRPr sz="1400">
              <a:latin typeface="Arial"/>
              <a:cs typeface="Arial"/>
            </a:endParaRPr>
          </a:p>
          <a:p>
            <a:pPr marL="91440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biologiczna</a:t>
            </a:r>
            <a:endParaRPr sz="14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85332" y="2781300"/>
            <a:ext cx="1348740" cy="73787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 marR="180340">
              <a:lnSpc>
                <a:spcPct val="100000"/>
              </a:lnSpc>
              <a:spcBef>
                <a:spcPts val="320"/>
              </a:spcBef>
            </a:pPr>
            <a:r>
              <a:rPr sz="1400" b="1" spc="-10" dirty="0">
                <a:latin typeface="Arial"/>
                <a:cs typeface="Arial"/>
              </a:rPr>
              <a:t>Odporność </a:t>
            </a:r>
            <a:r>
              <a:rPr sz="1400" b="1" spc="-25" dirty="0">
                <a:latin typeface="Arial"/>
                <a:cs typeface="Arial"/>
              </a:rPr>
              <a:t>na </a:t>
            </a:r>
            <a:r>
              <a:rPr sz="1400" b="1" spc="-10" dirty="0">
                <a:latin typeface="Arial"/>
                <a:cs typeface="Arial"/>
              </a:rPr>
              <a:t>zakwaszenie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59196" y="4113276"/>
            <a:ext cx="1511935" cy="52451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400" b="1" spc="-10" dirty="0">
                <a:latin typeface="Arial"/>
                <a:cs typeface="Arial"/>
              </a:rPr>
              <a:t>Ograniczenie</a:t>
            </a:r>
            <a:endParaRPr sz="1400">
              <a:latin typeface="Arial"/>
              <a:cs typeface="Arial"/>
            </a:endParaRPr>
          </a:p>
          <a:p>
            <a:pPr marL="92075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emisji</a:t>
            </a:r>
            <a:r>
              <a:rPr sz="1400" b="1" spc="-40" dirty="0">
                <a:latin typeface="Arial"/>
                <a:cs typeface="Arial"/>
              </a:rPr>
              <a:t> </a:t>
            </a:r>
            <a:r>
              <a:rPr sz="1400" b="1" spc="-25" dirty="0">
                <a:latin typeface="Arial"/>
                <a:cs typeface="Arial"/>
              </a:rPr>
              <a:t>CO2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150364" y="2229611"/>
            <a:ext cx="166370" cy="349250"/>
            <a:chOff x="2150364" y="2229611"/>
            <a:chExt cx="166370" cy="349250"/>
          </a:xfrm>
        </p:grpSpPr>
        <p:sp>
          <p:nvSpPr>
            <p:cNvPr id="10" name="object 10"/>
            <p:cNvSpPr/>
            <p:nvPr/>
          </p:nvSpPr>
          <p:spPr>
            <a:xfrm>
              <a:off x="2163318" y="2242565"/>
              <a:ext cx="140335" cy="323215"/>
            </a:xfrm>
            <a:custGeom>
              <a:avLst/>
              <a:gdLst/>
              <a:ahLst/>
              <a:cxnLst/>
              <a:rect l="l" t="t" r="r" b="b"/>
              <a:pathLst>
                <a:path w="140335" h="323214">
                  <a:moveTo>
                    <a:pt x="105156" y="0"/>
                  </a:moveTo>
                  <a:lnTo>
                    <a:pt x="35051" y="0"/>
                  </a:lnTo>
                  <a:lnTo>
                    <a:pt x="35051" y="252984"/>
                  </a:lnTo>
                  <a:lnTo>
                    <a:pt x="0" y="252984"/>
                  </a:lnTo>
                  <a:lnTo>
                    <a:pt x="70104" y="323088"/>
                  </a:lnTo>
                  <a:lnTo>
                    <a:pt x="140207" y="252984"/>
                  </a:lnTo>
                  <a:lnTo>
                    <a:pt x="105156" y="252984"/>
                  </a:lnTo>
                  <a:lnTo>
                    <a:pt x="10515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63318" y="2242565"/>
              <a:ext cx="140335" cy="323215"/>
            </a:xfrm>
            <a:custGeom>
              <a:avLst/>
              <a:gdLst/>
              <a:ahLst/>
              <a:cxnLst/>
              <a:rect l="l" t="t" r="r" b="b"/>
              <a:pathLst>
                <a:path w="140335" h="323214">
                  <a:moveTo>
                    <a:pt x="0" y="252984"/>
                  </a:moveTo>
                  <a:lnTo>
                    <a:pt x="35051" y="252984"/>
                  </a:lnTo>
                  <a:lnTo>
                    <a:pt x="35051" y="0"/>
                  </a:lnTo>
                  <a:lnTo>
                    <a:pt x="105156" y="0"/>
                  </a:lnTo>
                  <a:lnTo>
                    <a:pt x="105156" y="252984"/>
                  </a:lnTo>
                  <a:lnTo>
                    <a:pt x="140207" y="252984"/>
                  </a:lnTo>
                  <a:lnTo>
                    <a:pt x="70104" y="323088"/>
                  </a:lnTo>
                  <a:lnTo>
                    <a:pt x="0" y="252984"/>
                  </a:lnTo>
                  <a:close/>
                </a:path>
              </a:pathLst>
            </a:custGeom>
            <a:ln w="25908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59607" y="2270760"/>
            <a:ext cx="178307" cy="34290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46258" y="2289048"/>
            <a:ext cx="179793" cy="34290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99342" y="2253995"/>
            <a:ext cx="179793" cy="34290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18276" y="2253995"/>
            <a:ext cx="178307" cy="34290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318260" y="4113276"/>
            <a:ext cx="1967864" cy="52451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20"/>
              </a:spcBef>
            </a:pPr>
            <a:r>
              <a:rPr sz="1400" b="1" spc="-10" dirty="0">
                <a:latin typeface="Arial"/>
                <a:cs typeface="Arial"/>
              </a:rPr>
              <a:t>Przeciwdziałanie</a:t>
            </a:r>
            <a:endParaRPr sz="1400">
              <a:latin typeface="Arial"/>
              <a:cs typeface="Arial"/>
            </a:endParaRPr>
          </a:p>
          <a:p>
            <a:pPr marL="90805">
              <a:lnSpc>
                <a:spcPct val="100000"/>
              </a:lnSpc>
            </a:pPr>
            <a:r>
              <a:rPr sz="1400" b="1" spc="-10" dirty="0">
                <a:latin typeface="Arial"/>
                <a:cs typeface="Arial"/>
              </a:rPr>
              <a:t>suszy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55491" y="4069079"/>
            <a:ext cx="1836420" cy="737870"/>
          </a:xfrm>
          <a:prstGeom prst="rect">
            <a:avLst/>
          </a:prstGeom>
          <a:ln w="9144">
            <a:solidFill>
              <a:srgbClr val="000000"/>
            </a:solidFill>
          </a:ln>
        </p:spPr>
        <p:txBody>
          <a:bodyPr vert="horz" wrap="square" lIns="0" tIns="40640" rIns="0" bIns="0" rtlCol="0">
            <a:spAutoFit/>
          </a:bodyPr>
          <a:lstStyle/>
          <a:p>
            <a:pPr marL="92710" marR="187960">
              <a:lnSpc>
                <a:spcPct val="100000"/>
              </a:lnSpc>
              <a:spcBef>
                <a:spcPts val="320"/>
              </a:spcBef>
            </a:pPr>
            <a:r>
              <a:rPr sz="1400" b="1" dirty="0">
                <a:latin typeface="Arial"/>
                <a:cs typeface="Arial"/>
              </a:rPr>
              <a:t>Ograniczanie</a:t>
            </a:r>
            <a:r>
              <a:rPr sz="1400" b="1" spc="-90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strat składników nawozowych</a:t>
            </a:r>
            <a:endParaRPr sz="1400">
              <a:latin typeface="Arial"/>
              <a:cs typeface="Aria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75239" y="3590544"/>
            <a:ext cx="322440" cy="342899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438912" y="813816"/>
            <a:ext cx="8074659" cy="320040"/>
          </a:xfrm>
          <a:custGeom>
            <a:avLst/>
            <a:gdLst/>
            <a:ahLst/>
            <a:cxnLst/>
            <a:rect l="l" t="t" r="r" b="b"/>
            <a:pathLst>
              <a:path w="8074659" h="320040">
                <a:moveTo>
                  <a:pt x="8074152" y="0"/>
                </a:moveTo>
                <a:lnTo>
                  <a:pt x="0" y="0"/>
                </a:lnTo>
                <a:lnTo>
                  <a:pt x="0" y="320039"/>
                </a:lnTo>
                <a:lnTo>
                  <a:pt x="8074152" y="320039"/>
                </a:lnTo>
                <a:lnTo>
                  <a:pt x="8074152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23950" y="431672"/>
            <a:ext cx="5442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Trebuchet MS"/>
                <a:cs typeface="Trebuchet MS"/>
              </a:rPr>
              <a:t>Rola</a:t>
            </a:r>
            <a:r>
              <a:rPr b="1" spc="-70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materii</a:t>
            </a:r>
            <a:r>
              <a:rPr b="1" spc="-4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organicznej</a:t>
            </a:r>
            <a:r>
              <a:rPr b="1" spc="-60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w</a:t>
            </a:r>
            <a:r>
              <a:rPr b="1" spc="-65" dirty="0">
                <a:latin typeface="Trebuchet MS"/>
                <a:cs typeface="Trebuchet MS"/>
              </a:rPr>
              <a:t> </a:t>
            </a:r>
            <a:r>
              <a:rPr b="1" dirty="0">
                <a:latin typeface="Trebuchet MS"/>
                <a:cs typeface="Trebuchet MS"/>
              </a:rPr>
              <a:t>przeciwdziałaniu</a:t>
            </a:r>
            <a:r>
              <a:rPr b="1" spc="-50" dirty="0">
                <a:latin typeface="Trebuchet MS"/>
                <a:cs typeface="Trebuchet MS"/>
              </a:rPr>
              <a:t> </a:t>
            </a:r>
            <a:r>
              <a:rPr b="1" spc="-10" dirty="0">
                <a:latin typeface="Trebuchet MS"/>
                <a:cs typeface="Trebuchet MS"/>
              </a:rPr>
              <a:t>suszy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23950" y="1676400"/>
            <a:ext cx="6213475" cy="4140835"/>
          </a:xfrm>
          <a:prstGeom prst="rect">
            <a:avLst/>
          </a:prstGeom>
        </p:spPr>
        <p:txBody>
          <a:bodyPr vert="horz" wrap="square" lIns="0" tIns="14922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175"/>
              </a:spcBef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Trebuchet MS"/>
                <a:cs typeface="Trebuchet MS"/>
              </a:rPr>
              <a:t>Właściwości</a:t>
            </a:r>
            <a:r>
              <a:rPr sz="1800" spc="-114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retencyjne</a:t>
            </a:r>
            <a:r>
              <a:rPr sz="1800" spc="-6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samej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materii</a:t>
            </a:r>
            <a:r>
              <a:rPr sz="1800" spc="-9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organicznej</a:t>
            </a:r>
            <a:endParaRPr sz="1800" dirty="0">
              <a:latin typeface="Trebuchet MS"/>
              <a:cs typeface="Trebuchet MS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Trebuchet MS"/>
                <a:cs typeface="Trebuchet MS"/>
              </a:rPr>
              <a:t>Dodatni</a:t>
            </a:r>
            <a:r>
              <a:rPr sz="1800" spc="-4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wpływ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na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strukturę</a:t>
            </a:r>
            <a:r>
              <a:rPr sz="1800" spc="-3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gleby</a:t>
            </a:r>
            <a:endParaRPr sz="1800" dirty="0">
              <a:latin typeface="Trebuchet MS"/>
              <a:cs typeface="Trebuchet MS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Trebuchet MS"/>
                <a:cs typeface="Trebuchet MS"/>
              </a:rPr>
              <a:t>Większa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odporność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na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zagęszczenie</a:t>
            </a:r>
            <a:endParaRPr sz="1800" dirty="0">
              <a:latin typeface="Trebuchet MS"/>
              <a:cs typeface="Trebuchet MS"/>
            </a:endParaRPr>
          </a:p>
          <a:p>
            <a:pPr marL="299085" indent="-286385">
              <a:lnSpc>
                <a:spcPct val="100000"/>
              </a:lnSpc>
              <a:spcBef>
                <a:spcPts val="1080"/>
              </a:spcBef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Trebuchet MS"/>
                <a:cs typeface="Trebuchet MS"/>
              </a:rPr>
              <a:t>Dodatni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wpływ</a:t>
            </a:r>
            <a:r>
              <a:rPr sz="1800" spc="-6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na</a:t>
            </a:r>
            <a:r>
              <a:rPr sz="1800" spc="-3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aktywność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mikroorganizmów</a:t>
            </a:r>
            <a:endParaRPr sz="1800" dirty="0">
              <a:latin typeface="Trebuchet MS"/>
              <a:cs typeface="Trebuchet MS"/>
            </a:endParaRPr>
          </a:p>
          <a:p>
            <a:pPr marL="299085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Trebuchet MS"/>
                <a:cs typeface="Trebuchet MS"/>
              </a:rPr>
              <a:t>wspomagających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rośliny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w</a:t>
            </a:r>
            <a:r>
              <a:rPr sz="1800" spc="-7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okresach</a:t>
            </a:r>
            <a:r>
              <a:rPr sz="1800" spc="-6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suszy</a:t>
            </a:r>
            <a:endParaRPr sz="1800" dirty="0">
              <a:latin typeface="Trebuchet MS"/>
              <a:cs typeface="Trebuchet MS"/>
            </a:endParaRPr>
          </a:p>
          <a:p>
            <a:pPr marL="756285" marR="5080" lvl="1" indent="-287020">
              <a:lnSpc>
                <a:spcPct val="150000"/>
              </a:lnSpc>
              <a:spcBef>
                <a:spcPts val="5"/>
              </a:spcBef>
              <a:buFont typeface="Arial"/>
              <a:buChar char="•"/>
              <a:tabLst>
                <a:tab pos="756285" algn="l"/>
              </a:tabLst>
            </a:pPr>
            <a:r>
              <a:rPr sz="1800" dirty="0">
                <a:latin typeface="Trebuchet MS"/>
                <a:cs typeface="Trebuchet MS"/>
              </a:rPr>
              <a:t>mikroorganizmy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mogą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wspomagać</a:t>
            </a:r>
            <a:r>
              <a:rPr sz="1800" spc="-11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odporność</a:t>
            </a:r>
            <a:r>
              <a:rPr sz="1800" spc="-100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roślin </a:t>
            </a:r>
            <a:r>
              <a:rPr sz="1800" dirty="0">
                <a:latin typeface="Trebuchet MS"/>
                <a:cs typeface="Trebuchet MS"/>
              </a:rPr>
              <a:t>na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suszę</a:t>
            </a:r>
            <a:r>
              <a:rPr sz="1800" spc="-5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poprzez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np.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produkcję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polisacharydów, </a:t>
            </a:r>
            <a:r>
              <a:rPr sz="1800" dirty="0">
                <a:latin typeface="Trebuchet MS"/>
                <a:cs typeface="Trebuchet MS"/>
              </a:rPr>
              <a:t>poprawiających</a:t>
            </a:r>
            <a:r>
              <a:rPr sz="1800" spc="-8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strukturę</a:t>
            </a:r>
            <a:r>
              <a:rPr sz="1800" spc="-45" dirty="0">
                <a:latin typeface="Trebuchet MS"/>
                <a:cs typeface="Trebuchet MS"/>
              </a:rPr>
              <a:t> </a:t>
            </a:r>
            <a:r>
              <a:rPr sz="1800" spc="-30" dirty="0">
                <a:latin typeface="Trebuchet MS"/>
                <a:cs typeface="Trebuchet MS"/>
              </a:rPr>
              <a:t>gleby,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syntezę</a:t>
            </a:r>
            <a:r>
              <a:rPr sz="1800" spc="-5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deaminaz, </a:t>
            </a:r>
            <a:r>
              <a:rPr sz="1800" dirty="0">
                <a:latin typeface="Trebuchet MS"/>
                <a:cs typeface="Trebuchet MS"/>
              </a:rPr>
              <a:t>produkcję</a:t>
            </a:r>
            <a:r>
              <a:rPr sz="1800" spc="-6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kwasu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indolilooctowego</a:t>
            </a:r>
            <a:r>
              <a:rPr sz="1800" spc="-8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i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proliny,</a:t>
            </a:r>
            <a:r>
              <a:rPr sz="1800" spc="-75" dirty="0">
                <a:latin typeface="Trebuchet MS"/>
                <a:cs typeface="Trebuchet MS"/>
              </a:rPr>
              <a:t> </a:t>
            </a:r>
            <a:r>
              <a:rPr sz="1800" spc="-10" dirty="0">
                <a:latin typeface="Trebuchet MS"/>
                <a:cs typeface="Trebuchet MS"/>
              </a:rPr>
              <a:t>poprawę </a:t>
            </a:r>
            <a:r>
              <a:rPr sz="1800" dirty="0">
                <a:latin typeface="Trebuchet MS"/>
                <a:cs typeface="Trebuchet MS"/>
              </a:rPr>
              <a:t>cyrkulacji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wody</a:t>
            </a:r>
            <a:r>
              <a:rPr sz="1800" spc="-55" dirty="0">
                <a:latin typeface="Trebuchet MS"/>
                <a:cs typeface="Trebuchet MS"/>
              </a:rPr>
              <a:t> </a:t>
            </a:r>
            <a:r>
              <a:rPr sz="1800" dirty="0">
                <a:latin typeface="Trebuchet MS"/>
                <a:cs typeface="Trebuchet MS"/>
              </a:rPr>
              <a:t>przez</a:t>
            </a:r>
            <a:r>
              <a:rPr sz="1800" spc="-50" dirty="0">
                <a:latin typeface="Trebuchet MS"/>
                <a:cs typeface="Trebuchet MS"/>
              </a:rPr>
              <a:t> </a:t>
            </a:r>
            <a:r>
              <a:rPr sz="1800" spc="-25" dirty="0">
                <a:latin typeface="Trebuchet MS"/>
                <a:cs typeface="Trebuchet MS"/>
              </a:rPr>
              <a:t>grzyby,</a:t>
            </a:r>
            <a:r>
              <a:rPr sz="1800" spc="-60" dirty="0">
                <a:latin typeface="Trebuchet MS"/>
                <a:cs typeface="Trebuchet MS"/>
              </a:rPr>
              <a:t> </a:t>
            </a:r>
            <a:r>
              <a:rPr sz="1800" spc="-20" dirty="0">
                <a:latin typeface="Trebuchet MS"/>
                <a:cs typeface="Trebuchet MS"/>
              </a:rPr>
              <a:t>itd.</a:t>
            </a:r>
            <a:endParaRPr sz="1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1000" y="964543"/>
            <a:ext cx="8519364" cy="492891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Lista</a:t>
            </a:r>
            <a:r>
              <a:rPr sz="1600" b="1" spc="195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najbardziej</a:t>
            </a:r>
            <a:r>
              <a:rPr sz="1600" b="1" spc="220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korzystnych</a:t>
            </a:r>
            <a:r>
              <a:rPr sz="1600" b="1" spc="210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praktyk</a:t>
            </a:r>
            <a:r>
              <a:rPr sz="1600" b="1" spc="204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(uprawa</a:t>
            </a:r>
            <a:r>
              <a:rPr sz="1600" b="1" spc="200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roli,</a:t>
            </a:r>
            <a:r>
              <a:rPr sz="1600" b="1" spc="204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zmianowanie,</a:t>
            </a:r>
            <a:r>
              <a:rPr sz="1600" b="1" spc="195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00AF50"/>
                </a:solidFill>
                <a:latin typeface="Trebuchet MS"/>
                <a:cs typeface="Trebuchet MS"/>
              </a:rPr>
              <a:t>egzogenna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materia</a:t>
            </a:r>
            <a:r>
              <a:rPr sz="1600" b="1" spc="385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organiczna)</a:t>
            </a:r>
            <a:r>
              <a:rPr sz="1600" b="1" spc="400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sprzyjających</a:t>
            </a:r>
            <a:r>
              <a:rPr sz="1600" b="1" spc="395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ochronie</a:t>
            </a:r>
            <a:r>
              <a:rPr sz="1600" b="1" spc="395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lub</a:t>
            </a:r>
            <a:r>
              <a:rPr sz="1600" b="1" spc="390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gromadzeniu</a:t>
            </a:r>
            <a:r>
              <a:rPr sz="1600" b="1" spc="400" dirty="0">
                <a:solidFill>
                  <a:srgbClr val="00AF50"/>
                </a:solidFill>
                <a:latin typeface="Trebuchet MS"/>
                <a:cs typeface="Trebuchet MS"/>
              </a:rPr>
              <a:t>  </a:t>
            </a:r>
            <a:r>
              <a:rPr sz="1600" b="1" spc="-10" dirty="0">
                <a:solidFill>
                  <a:srgbClr val="00AF50"/>
                </a:solidFill>
                <a:latin typeface="Trebuchet MS"/>
                <a:cs typeface="Trebuchet MS"/>
              </a:rPr>
              <a:t>materii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organicznej</a:t>
            </a:r>
            <a:r>
              <a:rPr sz="1600" b="1" spc="-30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w</a:t>
            </a:r>
            <a:r>
              <a:rPr sz="1600" b="1" spc="-55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00AF50"/>
                </a:solidFill>
                <a:latin typeface="Trebuchet MS"/>
                <a:cs typeface="Trebuchet MS"/>
              </a:rPr>
              <a:t>glebach</a:t>
            </a:r>
            <a:r>
              <a:rPr sz="1600" b="1" spc="-30" dirty="0">
                <a:solidFill>
                  <a:srgbClr val="00AF5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00AF50"/>
                </a:solidFill>
                <a:latin typeface="Trebuchet MS"/>
                <a:cs typeface="Trebuchet MS"/>
              </a:rPr>
              <a:t>obejmuje: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spc="-10" dirty="0">
                <a:latin typeface="Trebuchet MS"/>
                <a:cs typeface="Trebuchet MS"/>
              </a:rPr>
              <a:t>Dywersyfikacja</a:t>
            </a:r>
            <a:r>
              <a:rPr sz="1600" spc="-3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rotacji</a:t>
            </a:r>
            <a:r>
              <a:rPr sz="1600" spc="-3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roślin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spcBef>
                <a:spcPts val="5"/>
              </a:spcBef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Rotacja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z</a:t>
            </a:r>
            <a:r>
              <a:rPr sz="1600" spc="-4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bobowatymi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Stosowanie</a:t>
            </a:r>
            <a:r>
              <a:rPr sz="1600" spc="-9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wsiewek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Rotacja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z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międzyplonem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Rotacja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z</a:t>
            </a:r>
            <a:r>
              <a:rPr sz="1600" spc="-6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zielonymi</a:t>
            </a:r>
            <a:r>
              <a:rPr sz="1600" spc="-5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nawozami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spc="-20" dirty="0">
                <a:latin typeface="Trebuchet MS"/>
                <a:cs typeface="Trebuchet MS"/>
              </a:rPr>
              <a:t>Trwałe</a:t>
            </a:r>
            <a:r>
              <a:rPr sz="1600" spc="-8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użytki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zielone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Stosowanie</a:t>
            </a:r>
            <a:r>
              <a:rPr sz="1600" spc="-8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biokompostu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Stosowanie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nawozów</a:t>
            </a:r>
            <a:r>
              <a:rPr sz="1600" spc="-6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naturalnych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spc="-10" dirty="0">
                <a:latin typeface="Trebuchet MS"/>
                <a:cs typeface="Trebuchet MS"/>
              </a:rPr>
              <a:t>Przyorywanie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resztek</a:t>
            </a:r>
            <a:r>
              <a:rPr sz="1600" spc="-25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pozbiorowych</a:t>
            </a:r>
            <a:endParaRPr sz="1600" dirty="0">
              <a:latin typeface="Trebuchet MS"/>
              <a:cs typeface="Trebuchet MS"/>
            </a:endParaRPr>
          </a:p>
          <a:p>
            <a:pPr marL="298450" indent="-285750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8450" algn="l"/>
              </a:tabLst>
            </a:pPr>
            <a:r>
              <a:rPr sz="1600" dirty="0">
                <a:latin typeface="Trebuchet MS"/>
                <a:cs typeface="Trebuchet MS"/>
              </a:rPr>
              <a:t>Uprawa</a:t>
            </a:r>
            <a:r>
              <a:rPr sz="1600" spc="-55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bezorkowa</a:t>
            </a:r>
            <a:r>
              <a:rPr sz="1600" spc="-30" dirty="0">
                <a:latin typeface="Trebuchet MS"/>
                <a:cs typeface="Trebuchet MS"/>
              </a:rPr>
              <a:t> </a:t>
            </a:r>
            <a:r>
              <a:rPr sz="1600" dirty="0">
                <a:latin typeface="Trebuchet MS"/>
                <a:cs typeface="Trebuchet MS"/>
              </a:rPr>
              <a:t>i</a:t>
            </a:r>
            <a:r>
              <a:rPr sz="1600" spc="-60" dirty="0">
                <a:latin typeface="Trebuchet MS"/>
                <a:cs typeface="Trebuchet MS"/>
              </a:rPr>
              <a:t> </a:t>
            </a:r>
            <a:r>
              <a:rPr sz="1600" spc="-10" dirty="0">
                <a:latin typeface="Trebuchet MS"/>
                <a:cs typeface="Trebuchet MS"/>
              </a:rPr>
              <a:t>uproszczona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50"/>
              </a:spcBef>
            </a:pPr>
            <a:endParaRPr sz="1600" dirty="0">
              <a:latin typeface="Trebuchet MS"/>
              <a:cs typeface="Trebuchet MS"/>
            </a:endParaRPr>
          </a:p>
          <a:p>
            <a:pPr marL="192405">
              <a:lnSpc>
                <a:spcPct val="100000"/>
              </a:lnSpc>
            </a:pPr>
            <a:r>
              <a:rPr sz="1800" b="1" i="1" dirty="0">
                <a:latin typeface="Trebuchet MS"/>
                <a:cs typeface="Trebuchet MS"/>
              </a:rPr>
              <a:t>Prof.</a:t>
            </a:r>
            <a:r>
              <a:rPr sz="1800" b="1" i="1" spc="-3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Kuś:</a:t>
            </a:r>
            <a:r>
              <a:rPr sz="1800" b="1" i="1" spc="-2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w</a:t>
            </a:r>
            <a:r>
              <a:rPr sz="1800" b="1" i="1" spc="-3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celu</a:t>
            </a:r>
            <a:r>
              <a:rPr sz="1800" b="1" i="1" spc="-3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zrównoważenia</a:t>
            </a:r>
            <a:r>
              <a:rPr sz="1800" b="1" i="1" spc="-4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bilansu</a:t>
            </a:r>
            <a:r>
              <a:rPr sz="1800" b="1" i="1" spc="-4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glebowej</a:t>
            </a:r>
            <a:r>
              <a:rPr sz="1800" b="1" i="1" spc="-50" dirty="0">
                <a:latin typeface="Trebuchet MS"/>
                <a:cs typeface="Trebuchet MS"/>
              </a:rPr>
              <a:t> </a:t>
            </a:r>
            <a:r>
              <a:rPr sz="1800" b="1" i="1" spc="-10" dirty="0">
                <a:latin typeface="Trebuchet MS"/>
                <a:cs typeface="Trebuchet MS"/>
              </a:rPr>
              <a:t>materii</a:t>
            </a:r>
            <a:endParaRPr sz="1800" dirty="0">
              <a:latin typeface="Trebuchet MS"/>
              <a:cs typeface="Trebuchet MS"/>
            </a:endParaRPr>
          </a:p>
          <a:p>
            <a:pPr marL="192405" marR="203835">
              <a:lnSpc>
                <a:spcPct val="100000"/>
              </a:lnSpc>
              <a:spcBef>
                <a:spcPts val="5"/>
              </a:spcBef>
            </a:pPr>
            <a:r>
              <a:rPr sz="1800" b="1" i="1" dirty="0">
                <a:latin typeface="Trebuchet MS"/>
                <a:cs typeface="Trebuchet MS"/>
              </a:rPr>
              <a:t>organicznej</a:t>
            </a:r>
            <a:r>
              <a:rPr sz="1800" b="1" i="1" spc="-2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na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każdy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hektar</a:t>
            </a:r>
            <a:r>
              <a:rPr sz="1800" b="1" i="1" spc="-4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gruntów</a:t>
            </a:r>
            <a:r>
              <a:rPr sz="1800" b="1" i="1" spc="-4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pod</a:t>
            </a:r>
            <a:r>
              <a:rPr sz="1800" b="1" i="1" spc="-4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zasiewami</a:t>
            </a:r>
            <a:r>
              <a:rPr sz="1800" b="1" i="1" spc="-5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powinno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spc="-25" dirty="0">
                <a:latin typeface="Trebuchet MS"/>
                <a:cs typeface="Trebuchet MS"/>
              </a:rPr>
              <a:t>się </a:t>
            </a:r>
            <a:r>
              <a:rPr sz="1800" b="1" i="1" dirty="0">
                <a:latin typeface="Trebuchet MS"/>
                <a:cs typeface="Trebuchet MS"/>
              </a:rPr>
              <a:t>przeznaczać</a:t>
            </a:r>
            <a:r>
              <a:rPr sz="1800" b="1" i="1" spc="-4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na</a:t>
            </a:r>
            <a:r>
              <a:rPr sz="1800" b="1" i="1" spc="-2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cele</a:t>
            </a:r>
            <a:r>
              <a:rPr sz="1800" b="1" i="1" spc="-4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nawozowe</a:t>
            </a:r>
            <a:r>
              <a:rPr sz="1800" b="1" i="1" spc="-1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około</a:t>
            </a:r>
            <a:r>
              <a:rPr sz="1800" b="1" i="1" spc="-1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1</a:t>
            </a:r>
            <a:r>
              <a:rPr sz="1800" b="1" i="1" spc="-2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t</a:t>
            </a:r>
            <a:r>
              <a:rPr sz="1800" b="1" i="1" spc="-20" dirty="0">
                <a:latin typeface="Trebuchet MS"/>
                <a:cs typeface="Trebuchet MS"/>
              </a:rPr>
              <a:t> </a:t>
            </a:r>
            <a:r>
              <a:rPr sz="1800" b="1" i="1" spc="-25" dirty="0">
                <a:latin typeface="Trebuchet MS"/>
                <a:cs typeface="Trebuchet MS"/>
              </a:rPr>
              <a:t>słomy,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czyli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w</a:t>
            </a:r>
            <a:r>
              <a:rPr sz="1800" b="1" i="1" spc="-2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skali</a:t>
            </a:r>
            <a:r>
              <a:rPr sz="1800" b="1" i="1" spc="-25" dirty="0">
                <a:latin typeface="Trebuchet MS"/>
                <a:cs typeface="Trebuchet MS"/>
              </a:rPr>
              <a:t> </a:t>
            </a:r>
            <a:r>
              <a:rPr sz="1800" b="1" i="1" spc="-10" dirty="0">
                <a:latin typeface="Trebuchet MS"/>
                <a:cs typeface="Trebuchet MS"/>
              </a:rPr>
              <a:t>kraju </a:t>
            </a:r>
            <a:r>
              <a:rPr sz="1800" b="1" i="1" dirty="0">
                <a:latin typeface="Trebuchet MS"/>
                <a:cs typeface="Trebuchet MS"/>
              </a:rPr>
              <a:t>około</a:t>
            </a:r>
            <a:r>
              <a:rPr sz="1800" b="1" i="1" spc="-25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10</a:t>
            </a:r>
            <a:r>
              <a:rPr sz="1800" b="1" i="1" spc="-40" dirty="0">
                <a:latin typeface="Trebuchet MS"/>
                <a:cs typeface="Trebuchet MS"/>
              </a:rPr>
              <a:t> </a:t>
            </a:r>
            <a:r>
              <a:rPr sz="1800" b="1" i="1" dirty="0">
                <a:latin typeface="Trebuchet MS"/>
                <a:cs typeface="Trebuchet MS"/>
              </a:rPr>
              <a:t>mln</a:t>
            </a:r>
            <a:r>
              <a:rPr sz="1800" b="1" i="1" spc="-30" dirty="0">
                <a:latin typeface="Trebuchet MS"/>
                <a:cs typeface="Trebuchet MS"/>
              </a:rPr>
              <a:t> </a:t>
            </a:r>
            <a:r>
              <a:rPr sz="1800" b="1" i="1" spc="-20" dirty="0">
                <a:latin typeface="Trebuchet MS"/>
                <a:cs typeface="Trebuchet MS"/>
              </a:rPr>
              <a:t>ton.</a:t>
            </a:r>
            <a:endParaRPr sz="1800" dirty="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4339" y="309499"/>
            <a:ext cx="746760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49580">
              <a:lnSpc>
                <a:spcPct val="150000"/>
              </a:lnSpc>
              <a:spcBef>
                <a:spcPts val="100"/>
              </a:spcBef>
            </a:pPr>
            <a:r>
              <a:rPr b="1" dirty="0">
                <a:latin typeface="Calibri"/>
                <a:cs typeface="Calibri"/>
              </a:rPr>
              <a:t>Odczyn</a:t>
            </a:r>
            <a:r>
              <a:rPr b="1" spc="-6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gleby</a:t>
            </a:r>
            <a:r>
              <a:rPr b="1" spc="345" dirty="0">
                <a:latin typeface="Calibri"/>
                <a:cs typeface="Calibri"/>
              </a:rPr>
              <a:t> </a:t>
            </a:r>
            <a:r>
              <a:rPr dirty="0"/>
              <a:t>jest</a:t>
            </a:r>
            <a:r>
              <a:rPr spc="-40" dirty="0"/>
              <a:t> </a:t>
            </a:r>
            <a:r>
              <a:rPr dirty="0"/>
              <a:t>jednym</a:t>
            </a:r>
            <a:r>
              <a:rPr spc="-20" dirty="0"/>
              <a:t> </a:t>
            </a:r>
            <a:r>
              <a:rPr dirty="0"/>
              <a:t>z</a:t>
            </a:r>
            <a:r>
              <a:rPr spc="-15" dirty="0"/>
              <a:t> </a:t>
            </a:r>
            <a:r>
              <a:rPr spc="-10" dirty="0"/>
              <a:t>podstawowych parametrów</a:t>
            </a:r>
            <a:r>
              <a:rPr spc="-25" dirty="0"/>
              <a:t> </a:t>
            </a:r>
            <a:r>
              <a:rPr spc="-10" dirty="0"/>
              <a:t>fizykochemicznych </a:t>
            </a:r>
            <a:r>
              <a:rPr dirty="0"/>
              <a:t>gleby.</a:t>
            </a:r>
            <a:r>
              <a:rPr spc="305" dirty="0"/>
              <a:t> </a:t>
            </a:r>
            <a:r>
              <a:rPr dirty="0"/>
              <a:t>Decyduje</a:t>
            </a:r>
            <a:r>
              <a:rPr spc="-45" dirty="0"/>
              <a:t> </a:t>
            </a:r>
            <a:r>
              <a:rPr dirty="0"/>
              <a:t>o</a:t>
            </a:r>
            <a:r>
              <a:rPr spc="-45" dirty="0"/>
              <a:t> </a:t>
            </a:r>
            <a:r>
              <a:rPr spc="-10" dirty="0"/>
              <a:t>przebiegu</a:t>
            </a:r>
            <a:r>
              <a:rPr spc="-50" dirty="0"/>
              <a:t> </a:t>
            </a:r>
            <a:r>
              <a:rPr dirty="0"/>
              <a:t>wielu</a:t>
            </a:r>
            <a:r>
              <a:rPr spc="-45" dirty="0"/>
              <a:t> </a:t>
            </a:r>
            <a:r>
              <a:rPr spc="-10" dirty="0"/>
              <a:t>procesów</a:t>
            </a:r>
            <a:r>
              <a:rPr spc="-50" dirty="0"/>
              <a:t> </a:t>
            </a:r>
            <a:r>
              <a:rPr spc="-10" dirty="0"/>
              <a:t>glebowych,</a:t>
            </a:r>
            <a:r>
              <a:rPr spc="-30" dirty="0"/>
              <a:t> </a:t>
            </a:r>
            <a:r>
              <a:rPr dirty="0"/>
              <a:t>wpływa</a:t>
            </a:r>
            <a:r>
              <a:rPr spc="-50" dirty="0"/>
              <a:t> </a:t>
            </a:r>
            <a:r>
              <a:rPr spc="-25" dirty="0"/>
              <a:t>na </a:t>
            </a:r>
            <a:r>
              <a:rPr spc="-10" dirty="0"/>
              <a:t>przyswajalność</a:t>
            </a:r>
            <a:r>
              <a:rPr spc="-50" dirty="0"/>
              <a:t> </a:t>
            </a:r>
            <a:r>
              <a:rPr spc="-10" dirty="0"/>
              <a:t>składników</a:t>
            </a:r>
            <a:r>
              <a:rPr spc="-30" dirty="0"/>
              <a:t> </a:t>
            </a:r>
            <a:r>
              <a:rPr spc="-10" dirty="0"/>
              <a:t>pokarmowych </a:t>
            </a:r>
            <a:r>
              <a:rPr dirty="0"/>
              <a:t>dla</a:t>
            </a:r>
            <a:r>
              <a:rPr spc="-30" dirty="0"/>
              <a:t> </a:t>
            </a:r>
            <a:r>
              <a:rPr dirty="0"/>
              <a:t>roślin</a:t>
            </a:r>
            <a:r>
              <a:rPr spc="-40" dirty="0"/>
              <a:t> </a:t>
            </a:r>
            <a:r>
              <a:rPr dirty="0"/>
              <a:t>i</a:t>
            </a:r>
            <a:r>
              <a:rPr spc="-30" dirty="0"/>
              <a:t> </a:t>
            </a:r>
            <a:r>
              <a:rPr dirty="0"/>
              <a:t>bezpośrednio</a:t>
            </a:r>
            <a:r>
              <a:rPr spc="-35" dirty="0"/>
              <a:t> </a:t>
            </a:r>
            <a:r>
              <a:rPr spc="-10" dirty="0"/>
              <a:t>oddziałuje</a:t>
            </a:r>
            <a:r>
              <a:rPr spc="500" dirty="0"/>
              <a:t>  </a:t>
            </a:r>
            <a:r>
              <a:rPr dirty="0"/>
              <a:t>na</a:t>
            </a:r>
            <a:r>
              <a:rPr spc="-25" dirty="0"/>
              <a:t> </a:t>
            </a:r>
            <a:r>
              <a:rPr dirty="0"/>
              <a:t>ich</a:t>
            </a:r>
            <a:r>
              <a:rPr spc="-5" dirty="0"/>
              <a:t> </a:t>
            </a:r>
            <a:r>
              <a:rPr spc="-10" dirty="0"/>
              <a:t>rozwój.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4339" y="2367534"/>
            <a:ext cx="7210425" cy="294767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 b="1" spc="-10" dirty="0">
                <a:latin typeface="Calibri"/>
                <a:cs typeface="Calibri"/>
              </a:rPr>
              <a:t>Naturalna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wartość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odczynu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gleby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warunkowana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takimi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czynnikami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jak:</a:t>
            </a:r>
            <a:endParaRPr sz="1800">
              <a:latin typeface="Calibri"/>
              <a:cs typeface="Calibri"/>
            </a:endParaRPr>
          </a:p>
          <a:p>
            <a:pPr marL="355600" marR="727075" indent="-343535">
              <a:lnSpc>
                <a:spcPct val="150000"/>
              </a:lnSpc>
              <a:buFont typeface="Symbol"/>
              <a:buChar char="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rodzaj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skały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macierzystej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skład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mineralogiczny </a:t>
            </a:r>
            <a:r>
              <a:rPr sz="1800" dirty="0">
                <a:latin typeface="Calibri"/>
                <a:cs typeface="Calibri"/>
              </a:rPr>
              <a:t>(kwaśnym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bądź </a:t>
            </a:r>
            <a:r>
              <a:rPr sz="1800" dirty="0">
                <a:latin typeface="Calibri"/>
                <a:cs typeface="Calibri"/>
              </a:rPr>
              <a:t>zasadowym</a:t>
            </a:r>
            <a:r>
              <a:rPr sz="1800" spc="-10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charakterem),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Symbol"/>
              <a:buChar char="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rodzaj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zawartość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endParaRPr sz="18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80"/>
              </a:spcBef>
              <a:buFont typeface="Symbol"/>
              <a:buChar char="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warunki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klimatyczne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decydującymi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wymyciu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zasadowych.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25"/>
              </a:spcBef>
            </a:pPr>
            <a:r>
              <a:rPr sz="1800" dirty="0">
                <a:latin typeface="Calibri"/>
                <a:cs typeface="Calibri"/>
              </a:rPr>
              <a:t>Utworami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macierzystymi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Polski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głównie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polodowcowe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skały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osadowe, stosunkowo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łatwo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przepuszczalne,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których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zachodzą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wymywania kationów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zasadowych.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246466" y="2054479"/>
          <a:ext cx="6552565" cy="21932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08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3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Odczyn</a:t>
                      </a:r>
                      <a:r>
                        <a:rPr sz="16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0" dirty="0">
                          <a:latin typeface="Calibri"/>
                          <a:cs typeface="Calibri"/>
                        </a:rPr>
                        <a:t>gleby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pH</a:t>
                      </a:r>
                      <a:r>
                        <a:rPr sz="16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roztworze</a:t>
                      </a:r>
                      <a:r>
                        <a:rPr sz="16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6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16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KCl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Bardzo</a:t>
                      </a:r>
                      <a:r>
                        <a:rPr sz="16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kwaśny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&lt;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4,5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Kwaśny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4,6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5,5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Lekko</a:t>
                      </a:r>
                      <a:r>
                        <a:rPr sz="16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kwaśny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5,6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6,5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Obojętny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6,6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dirty="0">
                          <a:latin typeface="Calibri"/>
                          <a:cs typeface="Calibri"/>
                        </a:rPr>
                        <a:t>–</a:t>
                      </a:r>
                      <a:r>
                        <a:rPr sz="16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7,2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17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Zasadowy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sz="1600" dirty="0">
                          <a:latin typeface="Calibri"/>
                          <a:cs typeface="Calibri"/>
                        </a:rPr>
                        <a:t>&gt;</a:t>
                      </a:r>
                      <a:r>
                        <a:rPr sz="16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spc="-25" dirty="0">
                          <a:latin typeface="Calibri"/>
                          <a:cs typeface="Calibri"/>
                        </a:rPr>
                        <a:t>7,2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723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1338452" y="1287017"/>
            <a:ext cx="56064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Zakresy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wartości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wykorzystywane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ocenie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odczynu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2437" y="1287017"/>
            <a:ext cx="8124825" cy="3867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715" indent="-342900" algn="just">
              <a:lnSpc>
                <a:spcPct val="100000"/>
              </a:lnSpc>
              <a:spcBef>
                <a:spcPts val="100"/>
              </a:spcBef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Odczyn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użytkowanych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rolniczo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(pH)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mierzony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1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M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roztworze</a:t>
            </a:r>
            <a:r>
              <a:rPr sz="1800" spc="1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KCl</a:t>
            </a:r>
            <a:r>
              <a:rPr sz="1800" spc="105" dirty="0">
                <a:latin typeface="Calibri"/>
                <a:cs typeface="Calibri"/>
              </a:rPr>
              <a:t> 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spc="-10" dirty="0">
                <a:latin typeface="Calibri"/>
                <a:cs typeface="Calibri"/>
              </a:rPr>
              <a:t>naturalnych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warunkach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reguły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zawiera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przedziale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4,0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7,2.</a:t>
            </a:r>
            <a:endParaRPr sz="1800">
              <a:latin typeface="Calibri"/>
              <a:cs typeface="Calibri"/>
            </a:endParaRPr>
          </a:p>
          <a:p>
            <a:pPr marL="355600" marR="5080" indent="-34290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Jako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kwaśne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traktuje</a:t>
            </a:r>
            <a:r>
              <a:rPr sz="1800" spc="2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2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przedziale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4,5-</a:t>
            </a:r>
            <a:r>
              <a:rPr sz="1800" dirty="0">
                <a:latin typeface="Calibri"/>
                <a:cs typeface="Calibri"/>
              </a:rPr>
              <a:t>5,5,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natomiast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jako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bardzo </a:t>
            </a:r>
            <a:r>
              <a:rPr sz="1800" dirty="0">
                <a:latin typeface="Calibri"/>
                <a:cs typeface="Calibri"/>
              </a:rPr>
              <a:t>kwaśne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poniżej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4,5.</a:t>
            </a:r>
            <a:endParaRPr sz="1800">
              <a:latin typeface="Calibri"/>
              <a:cs typeface="Calibri"/>
            </a:endParaRPr>
          </a:p>
          <a:p>
            <a:pPr marL="355600" marR="5080" indent="-34290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Optymalna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wartość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odczynu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 przebiegu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procesów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biologicznych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 glebie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i </a:t>
            </a:r>
            <a:r>
              <a:rPr sz="1800" spc="-10" dirty="0">
                <a:latin typeface="Calibri"/>
                <a:cs typeface="Calibri"/>
              </a:rPr>
              <a:t>prawidłowego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wzrostu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zawiera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zakresie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5,5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7,2.</a:t>
            </a:r>
            <a:endParaRPr sz="1800">
              <a:latin typeface="Calibri"/>
              <a:cs typeface="Calibri"/>
            </a:endParaRPr>
          </a:p>
          <a:p>
            <a:pPr marL="355600" marR="5715" indent="-34290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2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warunkach</a:t>
            </a:r>
            <a:r>
              <a:rPr sz="1800" spc="2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zbyt</a:t>
            </a:r>
            <a:r>
              <a:rPr sz="1800" spc="2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kwaśnego</a:t>
            </a:r>
            <a:r>
              <a:rPr sz="1800" spc="2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odczynu</a:t>
            </a:r>
            <a:r>
              <a:rPr sz="1800" spc="2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zmniejsza</a:t>
            </a:r>
            <a:r>
              <a:rPr sz="1800" spc="2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2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pobranie</a:t>
            </a:r>
            <a:r>
              <a:rPr sz="1800" spc="26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składników </a:t>
            </a:r>
            <a:r>
              <a:rPr sz="1800" dirty="0">
                <a:latin typeface="Calibri"/>
                <a:cs typeface="Calibri"/>
              </a:rPr>
              <a:t>nawozowych</a:t>
            </a:r>
            <a:r>
              <a:rPr sz="1800" spc="3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3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rośliny,</a:t>
            </a:r>
            <a:r>
              <a:rPr sz="1800" spc="3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które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wyniku</a:t>
            </a:r>
            <a:r>
              <a:rPr sz="1800" spc="3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wymywania</a:t>
            </a:r>
            <a:r>
              <a:rPr sz="1800" spc="3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przedostają</a:t>
            </a:r>
            <a:r>
              <a:rPr sz="1800" spc="3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3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31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wód </a:t>
            </a:r>
            <a:r>
              <a:rPr sz="1800" spc="-10" dirty="0">
                <a:latin typeface="Calibri"/>
                <a:cs typeface="Calibri"/>
              </a:rPr>
              <a:t>gruntowych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(azot)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ulegają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uwstecznieniu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(fosfor).</a:t>
            </a:r>
            <a:endParaRPr sz="1800">
              <a:latin typeface="Calibri"/>
              <a:cs typeface="Calibri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"/>
              </a:spcBef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wrażliwe</a:t>
            </a:r>
            <a:r>
              <a:rPr sz="1800" spc="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zakwaszenie,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których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należą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pszenica</a:t>
            </a:r>
            <a:r>
              <a:rPr sz="1800" spc="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burak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cukrowy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będą </a:t>
            </a:r>
            <a:r>
              <a:rPr sz="1800" spc="-10" dirty="0">
                <a:latin typeface="Calibri"/>
                <a:cs typeface="Calibri"/>
              </a:rPr>
              <a:t>reagować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znacznym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spadkiem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plonu.</a:t>
            </a:r>
            <a:endParaRPr sz="1800">
              <a:latin typeface="Calibri"/>
              <a:cs typeface="Calibri"/>
            </a:endParaRPr>
          </a:p>
          <a:p>
            <a:pPr marL="355600" marR="5080" indent="-34290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355600" algn="l"/>
              </a:tabLst>
            </a:pPr>
            <a:r>
              <a:rPr sz="1800" dirty="0">
                <a:latin typeface="Calibri"/>
                <a:cs typeface="Calibri"/>
              </a:rPr>
              <a:t>Nieco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bardziej</a:t>
            </a:r>
            <a:r>
              <a:rPr sz="1800" spc="3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odporne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3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zakwaszenie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3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takie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3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3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żyto,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owies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i </a:t>
            </a:r>
            <a:r>
              <a:rPr sz="1800" dirty="0">
                <a:latin typeface="Calibri"/>
                <a:cs typeface="Calibri"/>
              </a:rPr>
              <a:t>ziemniaki,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jednak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również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one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plonują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optymalnie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odczynie </a:t>
            </a:r>
            <a:r>
              <a:rPr sz="1800" dirty="0">
                <a:latin typeface="Calibri"/>
                <a:cs typeface="Calibri"/>
              </a:rPr>
              <a:t>obojętnym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lekko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kwaśnym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(pH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powyżej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5,5)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0473" y="493268"/>
            <a:ext cx="142176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Odczyn</a:t>
            </a:r>
            <a:r>
              <a:rPr sz="2000" b="1" spc="-6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gleby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566673"/>
            <a:ext cx="8053705" cy="4141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7815" marR="5715" indent="-285750" algn="just">
              <a:lnSpc>
                <a:spcPct val="100000"/>
              </a:lnSpc>
              <a:spcBef>
                <a:spcPts val="100"/>
              </a:spcBef>
              <a:buClr>
                <a:srgbClr val="00AF50"/>
              </a:buClr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Gleby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kwaśne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zwapnować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2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poprawy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warunków</a:t>
            </a:r>
            <a:r>
              <a:rPr sz="1800" spc="2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229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oraz 	</a:t>
            </a:r>
            <a:r>
              <a:rPr sz="1800" spc="-10" dirty="0">
                <a:latin typeface="Calibri"/>
                <a:cs typeface="Calibri"/>
              </a:rPr>
              <a:t>ograniczenia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degradacji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tych</a:t>
            </a:r>
            <a:r>
              <a:rPr sz="1800" spc="-20" dirty="0">
                <a:latin typeface="Calibri"/>
                <a:cs typeface="Calibri"/>
              </a:rPr>
              <a:t> gleb.</a:t>
            </a:r>
            <a:endParaRPr sz="1800">
              <a:latin typeface="Calibri"/>
              <a:cs typeface="Calibri"/>
            </a:endParaRPr>
          </a:p>
          <a:p>
            <a:pPr marL="297815" marR="7620" indent="-28575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Do</a:t>
            </a:r>
            <a:r>
              <a:rPr sz="1800" spc="1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wapnowania</a:t>
            </a:r>
            <a:r>
              <a:rPr sz="1800" spc="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1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stosuje</a:t>
            </a:r>
            <a:r>
              <a:rPr sz="1800" spc="1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najczęściej</a:t>
            </a:r>
            <a:r>
              <a:rPr sz="1800" spc="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skały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węglanowe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wapniowe</a:t>
            </a:r>
            <a:r>
              <a:rPr sz="1800" spc="1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(wapień) 	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225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wapniowo-</a:t>
            </a:r>
            <a:r>
              <a:rPr sz="1800" dirty="0">
                <a:latin typeface="Calibri"/>
                <a:cs typeface="Calibri"/>
              </a:rPr>
              <a:t>magnezowe</a:t>
            </a:r>
            <a:r>
              <a:rPr sz="1800" spc="22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(dolomit).</a:t>
            </a:r>
            <a:r>
              <a:rPr sz="1800" spc="22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Nieco</a:t>
            </a:r>
            <a:r>
              <a:rPr sz="1800" spc="22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rzadziej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stosowane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22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wapno 	tlenkowe.</a:t>
            </a:r>
            <a:endParaRPr sz="1800">
              <a:latin typeface="Calibri"/>
              <a:cs typeface="Calibri"/>
            </a:endParaRPr>
          </a:p>
          <a:p>
            <a:pPr marL="297815" marR="5080" indent="-28575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Wapno</a:t>
            </a:r>
            <a:r>
              <a:rPr sz="1800" spc="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węglanowe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może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być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stosowane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wszystkie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niezależnie</a:t>
            </a:r>
            <a:r>
              <a:rPr sz="1800" spc="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9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składu 	</a:t>
            </a:r>
            <a:r>
              <a:rPr sz="1800" dirty="0">
                <a:latin typeface="Calibri"/>
                <a:cs typeface="Calibri"/>
              </a:rPr>
              <a:t>granulometrycznego.</a:t>
            </a:r>
            <a:r>
              <a:rPr sz="1800" spc="1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Wapno</a:t>
            </a:r>
            <a:r>
              <a:rPr sz="1800" spc="1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17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formie</a:t>
            </a:r>
            <a:r>
              <a:rPr sz="1800" spc="1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węglanowej</a:t>
            </a:r>
            <a:r>
              <a:rPr sz="1800" spc="1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powoli</a:t>
            </a:r>
            <a:r>
              <a:rPr sz="1800" spc="18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odkwasza</a:t>
            </a:r>
            <a:r>
              <a:rPr sz="1800" spc="175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glebę. 	</a:t>
            </a:r>
            <a:r>
              <a:rPr sz="1800" dirty="0">
                <a:latin typeface="Calibri"/>
                <a:cs typeface="Calibri"/>
              </a:rPr>
              <a:t>Pełnego</a:t>
            </a:r>
            <a:r>
              <a:rPr sz="1800" spc="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efektu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zastosowania</a:t>
            </a:r>
            <a:r>
              <a:rPr sz="1800" spc="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wapna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węglanowego</a:t>
            </a:r>
            <a:r>
              <a:rPr sz="1800" spc="7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6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spodziewać</a:t>
            </a:r>
            <a:r>
              <a:rPr sz="1800" spc="6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75" dirty="0">
                <a:latin typeface="Calibri"/>
                <a:cs typeface="Calibri"/>
              </a:rPr>
              <a:t>  </a:t>
            </a:r>
            <a:r>
              <a:rPr sz="1800" spc="-25" dirty="0">
                <a:latin typeface="Calibri"/>
                <a:cs typeface="Calibri"/>
              </a:rPr>
              <a:t>nie 	</a:t>
            </a:r>
            <a:r>
              <a:rPr sz="1800" spc="-10" dirty="0">
                <a:latin typeface="Calibri"/>
                <a:cs typeface="Calibri"/>
              </a:rPr>
              <a:t>wcześniej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drugim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roku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zastosowaniu.</a:t>
            </a:r>
            <a:endParaRPr sz="1800">
              <a:latin typeface="Calibri"/>
              <a:cs typeface="Calibri"/>
            </a:endParaRPr>
          </a:p>
          <a:p>
            <a:pPr marL="297815" marR="6350" indent="-285750" algn="just">
              <a:lnSpc>
                <a:spcPct val="100000"/>
              </a:lnSpc>
              <a:spcBef>
                <a:spcPts val="5"/>
              </a:spcBef>
              <a:buClr>
                <a:srgbClr val="00AF50"/>
              </a:buClr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Wapno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tlenkowe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działa</a:t>
            </a:r>
            <a:r>
              <a:rPr sz="1800" spc="3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znacznie</a:t>
            </a:r>
            <a:r>
              <a:rPr sz="1800" spc="3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szybciej,</a:t>
            </a:r>
            <a:r>
              <a:rPr sz="1800" spc="3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dlatego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stosować</a:t>
            </a:r>
            <a:r>
              <a:rPr sz="1800" spc="3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3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 	</a:t>
            </a:r>
            <a:r>
              <a:rPr sz="1800" dirty="0">
                <a:latin typeface="Calibri"/>
                <a:cs typeface="Calibri"/>
              </a:rPr>
              <a:t>cięższe,</a:t>
            </a:r>
            <a:r>
              <a:rPr sz="1800" spc="4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43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lepszych</a:t>
            </a:r>
            <a:r>
              <a:rPr sz="1800" spc="4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zdolnościach</a:t>
            </a:r>
            <a:r>
              <a:rPr sz="1800" spc="4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buforowych,</a:t>
            </a:r>
            <a:r>
              <a:rPr sz="1800" spc="4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4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uniknąć</a:t>
            </a:r>
            <a:r>
              <a:rPr sz="1800" spc="4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gwałtownych</a:t>
            </a:r>
            <a:r>
              <a:rPr sz="1800" spc="4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zmian 	</a:t>
            </a:r>
            <a:r>
              <a:rPr sz="1800" dirty="0">
                <a:latin typeface="Calibri"/>
                <a:cs typeface="Calibri"/>
              </a:rPr>
              <a:t>odczynu,</a:t>
            </a:r>
            <a:r>
              <a:rPr sz="1800" spc="-20" dirty="0">
                <a:latin typeface="Calibri"/>
                <a:cs typeface="Calibri"/>
              </a:rPr>
              <a:t> niekorzystnych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mikroorganizmów.</a:t>
            </a:r>
            <a:endParaRPr sz="1800">
              <a:latin typeface="Calibri"/>
              <a:cs typeface="Calibri"/>
            </a:endParaRPr>
          </a:p>
          <a:p>
            <a:pPr marL="297815" marR="7620" indent="-285750" algn="just">
              <a:lnSpc>
                <a:spcPct val="100000"/>
              </a:lnSpc>
              <a:buClr>
                <a:srgbClr val="00AF50"/>
              </a:buClr>
              <a:buFont typeface="Wingdings"/>
              <a:buChar char="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Ilość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niezbędna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neutralizacji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zależy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stopnia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zakwaszenia</a:t>
            </a:r>
            <a:r>
              <a:rPr sz="1800" spc="-20" dirty="0">
                <a:latin typeface="Calibri"/>
                <a:cs typeface="Calibri"/>
              </a:rPr>
              <a:t> oraz 	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właściwości</a:t>
            </a:r>
            <a:r>
              <a:rPr sz="1800" spc="9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buforowych</a:t>
            </a:r>
            <a:r>
              <a:rPr sz="1800" spc="1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związanych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pojemnością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sorpcyjną.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uproszczeniu, 	</a:t>
            </a:r>
            <a:r>
              <a:rPr sz="1800" dirty="0">
                <a:latin typeface="Calibri"/>
                <a:cs typeface="Calibri"/>
              </a:rPr>
              <a:t>im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cięższa,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większa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dawka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wymagana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odkwaszenia.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8540" y="769111"/>
            <a:ext cx="8214995" cy="5728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44170">
              <a:lnSpc>
                <a:spcPct val="1072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Gleba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bez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struktury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gruzełkowatej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trudna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uprawie,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zbryla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łatwiej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podlega </a:t>
            </a:r>
            <a:r>
              <a:rPr sz="1800" dirty="0">
                <a:latin typeface="Calibri"/>
                <a:cs typeface="Calibri"/>
              </a:rPr>
              <a:t>erozji.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stosunki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wodno-</a:t>
            </a:r>
            <a:r>
              <a:rPr sz="1800" dirty="0">
                <a:latin typeface="Calibri"/>
                <a:cs typeface="Calibri"/>
              </a:rPr>
              <a:t>powietrzne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glebie.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7000"/>
              </a:lnSpc>
              <a:spcBef>
                <a:spcPts val="795"/>
              </a:spcBef>
            </a:pPr>
            <a:r>
              <a:rPr sz="1800" dirty="0">
                <a:latin typeface="Calibri"/>
                <a:cs typeface="Calibri"/>
              </a:rPr>
              <a:t>Czynniki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naturalne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-</a:t>
            </a:r>
            <a:r>
              <a:rPr sz="1800" spc="29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uziarnienie</a:t>
            </a:r>
            <a:r>
              <a:rPr sz="1800" spc="-20" dirty="0">
                <a:latin typeface="Calibri"/>
                <a:cs typeface="Calibri"/>
              </a:rPr>
              <a:t> gleby,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poziom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intensywność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opadów,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rodzaj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skały macierzystej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gleby.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niszczona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nadmierne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uwilgotnienie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przez </a:t>
            </a:r>
            <a:r>
              <a:rPr sz="1800" b="1" dirty="0">
                <a:latin typeface="Calibri"/>
                <a:cs typeface="Calibri"/>
              </a:rPr>
              <a:t>silne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deszcze</a:t>
            </a:r>
            <a:r>
              <a:rPr sz="1800" spc="-10" dirty="0">
                <a:latin typeface="Calibri"/>
                <a:cs typeface="Calibri"/>
              </a:rPr>
              <a:t>,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których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krople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rozmywają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agregaty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glebowe.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1800" dirty="0">
                <a:latin typeface="Calibri"/>
                <a:cs typeface="Calibri"/>
              </a:rPr>
              <a:t>Im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mniej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intensywna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jest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uprawa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roli,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lepszy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stan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gleby. </a:t>
            </a:r>
            <a:r>
              <a:rPr sz="1800" dirty="0">
                <a:latin typeface="Calibri"/>
                <a:cs typeface="Calibri"/>
              </a:rPr>
              <a:t>Im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bogatszy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1800" spc="-10" dirty="0">
                <a:latin typeface="Calibri"/>
                <a:cs typeface="Calibri"/>
              </a:rPr>
              <a:t>system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korzeniowy,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korzystniejsza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800" dirty="0">
                <a:latin typeface="Calibri"/>
                <a:cs typeface="Calibri"/>
              </a:rPr>
              <a:t>Na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można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wpływać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poprzez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regulację</a:t>
            </a:r>
            <a:r>
              <a:rPr sz="1800" b="1" spc="-10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odczynu</a:t>
            </a:r>
            <a:r>
              <a:rPr sz="1800" spc="-1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 marR="216535">
              <a:lnSpc>
                <a:spcPct val="106700"/>
              </a:lnSpc>
              <a:spcBef>
                <a:spcPts val="800"/>
              </a:spcBef>
            </a:pPr>
            <a:r>
              <a:rPr sz="1800" spc="-10" dirty="0">
                <a:latin typeface="Calibri"/>
                <a:cs typeface="Calibri"/>
              </a:rPr>
              <a:t>Korzystnie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odpowiednie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zmianowanie,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udziałem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roślin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strukturo-twórczych</a:t>
            </a:r>
            <a:r>
              <a:rPr sz="1800" spc="-10" dirty="0">
                <a:latin typeface="Calibri"/>
                <a:cs typeface="Calibri"/>
              </a:rPr>
              <a:t>. </a:t>
            </a:r>
            <a:r>
              <a:rPr sz="1800" dirty="0">
                <a:latin typeface="Calibri"/>
                <a:cs typeface="Calibri"/>
              </a:rPr>
              <a:t>Należą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bobowate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(np.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groch,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łubin,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koniczyny,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lucerna,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seradela).</a:t>
            </a:r>
            <a:endParaRPr sz="1800">
              <a:latin typeface="Calibri"/>
              <a:cs typeface="Calibri"/>
            </a:endParaRPr>
          </a:p>
          <a:p>
            <a:pPr marL="12700" marR="427990">
              <a:lnSpc>
                <a:spcPct val="106900"/>
              </a:lnSpc>
              <a:spcBef>
                <a:spcPts val="815"/>
              </a:spcBef>
            </a:pPr>
            <a:r>
              <a:rPr sz="1800" spc="-10" dirty="0">
                <a:latin typeface="Calibri"/>
                <a:cs typeface="Calibri"/>
              </a:rPr>
              <a:t>Uprawę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przeprowadzić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podczas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takiej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wilgotności,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której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zachodzi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dobra </a:t>
            </a:r>
            <a:r>
              <a:rPr sz="1800" dirty="0">
                <a:latin typeface="Calibri"/>
                <a:cs typeface="Calibri"/>
              </a:rPr>
              <a:t>agregacja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warstwy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uprawnej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spulchnienie.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zbyt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suchej</a:t>
            </a:r>
            <a:r>
              <a:rPr sz="1800" b="1" spc="-85" dirty="0"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lub </a:t>
            </a:r>
            <a:r>
              <a:rPr sz="1800" b="1" dirty="0">
                <a:latin typeface="Calibri"/>
                <a:cs typeface="Calibri"/>
              </a:rPr>
              <a:t>nadmiernie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uwilgotnionej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degraduje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944"/>
              </a:spcBef>
            </a:pPr>
            <a:r>
              <a:rPr sz="1800" spc="-10" dirty="0">
                <a:latin typeface="Calibri"/>
                <a:cs typeface="Calibri"/>
              </a:rPr>
              <a:t>Korzystnie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dbałość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poziom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materii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organicznej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glebie.</a:t>
            </a:r>
            <a:endParaRPr sz="1800">
              <a:latin typeface="Calibri"/>
              <a:cs typeface="Calibri"/>
            </a:endParaRPr>
          </a:p>
          <a:p>
            <a:pPr marL="12700" marR="300990" algn="just">
              <a:lnSpc>
                <a:spcPct val="106900"/>
              </a:lnSpc>
              <a:spcBef>
                <a:spcPts val="805"/>
              </a:spcBef>
            </a:pPr>
            <a:r>
              <a:rPr sz="1800" spc="-10" dirty="0">
                <a:latin typeface="Calibri"/>
                <a:cs typeface="Calibri"/>
              </a:rPr>
              <a:t>Zastosowanie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okrywy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glebowej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postaci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poplonów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mulczu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największą </a:t>
            </a:r>
            <a:r>
              <a:rPr sz="1800" dirty="0">
                <a:latin typeface="Calibri"/>
                <a:cs typeface="Calibri"/>
              </a:rPr>
              <a:t>część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roku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przeciwdziała degradującym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wpływom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intensywnych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opadów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strukturę gleby.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429127" y="204977"/>
            <a:ext cx="16395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Calibri"/>
                <a:cs typeface="Calibri"/>
              </a:rPr>
              <a:t>Struktura</a:t>
            </a:r>
            <a:r>
              <a:rPr sz="2000" b="1" spc="-9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gleby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86927" y="533400"/>
            <a:ext cx="49701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Gleba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osiąganiu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Celów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Zrównoważonego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Rozwoju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4940" y="1335024"/>
            <a:ext cx="2095500" cy="20955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57600" y="1333500"/>
            <a:ext cx="2095500" cy="20955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90260" y="1333500"/>
            <a:ext cx="2095499" cy="20955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24940" y="3614929"/>
            <a:ext cx="2095500" cy="20955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57600" y="3614929"/>
            <a:ext cx="2095500" cy="20955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19216" y="3614929"/>
            <a:ext cx="2095499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4488" y="565150"/>
            <a:ext cx="63138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Rola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regulacji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odczynu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w</a:t>
            </a:r>
            <a:r>
              <a:rPr sz="2000" b="1" spc="-2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kształtowaniu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odporności</a:t>
            </a:r>
            <a:r>
              <a:rPr sz="2000" b="1" spc="-5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na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suszę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8509" y="1598097"/>
            <a:ext cx="6518275" cy="3227705"/>
          </a:xfrm>
          <a:prstGeom prst="rect">
            <a:avLst/>
          </a:prstGeom>
        </p:spPr>
        <p:txBody>
          <a:bodyPr vert="horz" wrap="square" lIns="0" tIns="16573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305"/>
              </a:spcBef>
              <a:buFont typeface="Arial"/>
              <a:buChar char="•"/>
              <a:tabLst>
                <a:tab pos="299085" algn="l"/>
              </a:tabLst>
            </a:pPr>
            <a:r>
              <a:rPr sz="2000" spc="-10" dirty="0">
                <a:latin typeface="Calibri"/>
                <a:cs typeface="Calibri"/>
              </a:rPr>
              <a:t>Lepsze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warunki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akumulacji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materii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organicznej</a:t>
            </a:r>
            <a:r>
              <a:rPr sz="2000" spc="-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większa</a:t>
            </a:r>
            <a:endParaRPr sz="20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200"/>
              </a:spcBef>
            </a:pPr>
            <a:r>
              <a:rPr sz="2000" spc="-10" dirty="0">
                <a:latin typeface="Calibri"/>
                <a:cs typeface="Calibri"/>
              </a:rPr>
              <a:t>retencja</a:t>
            </a:r>
            <a:endParaRPr sz="2000">
              <a:latin typeface="Calibri"/>
              <a:cs typeface="Calibri"/>
            </a:endParaRPr>
          </a:p>
          <a:p>
            <a:pPr marL="299085" marR="5080" indent="-287020">
              <a:lnSpc>
                <a:spcPts val="3600"/>
              </a:lnSpc>
              <a:spcBef>
                <a:spcPts val="320"/>
              </a:spcBef>
              <a:buFont typeface="Arial"/>
              <a:buChar char="•"/>
              <a:tabLst>
                <a:tab pos="299085" algn="l"/>
              </a:tabLst>
            </a:pPr>
            <a:r>
              <a:rPr sz="2000" spc="-10" dirty="0">
                <a:latin typeface="Calibri"/>
                <a:cs typeface="Calibri"/>
              </a:rPr>
              <a:t>Poprawa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struktury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gleby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(odczyn</a:t>
            </a:r>
            <a:r>
              <a:rPr sz="2000" spc="-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plus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wapń)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–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optymalizacja </a:t>
            </a:r>
            <a:r>
              <a:rPr sz="2000" spc="-20" dirty="0">
                <a:latin typeface="Calibri"/>
                <a:cs typeface="Calibri"/>
              </a:rPr>
              <a:t>przepuszczalności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retencji</a:t>
            </a:r>
            <a:endParaRPr sz="20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299085" algn="l"/>
              </a:tabLst>
            </a:pPr>
            <a:r>
              <a:rPr sz="2000" dirty="0">
                <a:latin typeface="Calibri"/>
                <a:cs typeface="Calibri"/>
              </a:rPr>
              <a:t>Większa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odporność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roślin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na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stres</a:t>
            </a:r>
            <a:endParaRPr sz="20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sz="2000" spc="-10" dirty="0">
                <a:latin typeface="Calibri"/>
                <a:cs typeface="Calibri"/>
              </a:rPr>
              <a:t>Większa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aktywność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biologiczna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wspierająca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efektywność</a:t>
            </a:r>
            <a:endParaRPr sz="20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1200"/>
              </a:spcBef>
            </a:pPr>
            <a:r>
              <a:rPr sz="2000" spc="-20" dirty="0">
                <a:latin typeface="Calibri"/>
                <a:cs typeface="Calibri"/>
              </a:rPr>
              <a:t>wykorzystania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wody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przez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rośliny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24192" y="304800"/>
            <a:ext cx="8095615" cy="289560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90805">
              <a:lnSpc>
                <a:spcPts val="2280"/>
              </a:lnSpc>
            </a:pPr>
            <a:r>
              <a:rPr sz="2200" b="1" dirty="0">
                <a:latin typeface="Calibri"/>
                <a:cs typeface="Calibri"/>
              </a:rPr>
              <a:t>Materia</a:t>
            </a:r>
            <a:r>
              <a:rPr sz="2200" b="1" spc="-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organiczna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gleb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w</a:t>
            </a:r>
            <a:r>
              <a:rPr sz="2200" b="1" spc="-6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Polsce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10325" y="2492095"/>
            <a:ext cx="1808480" cy="1283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100" b="1" dirty="0">
                <a:latin typeface="Calibri"/>
                <a:cs typeface="Calibri"/>
              </a:rPr>
              <a:t>Gleby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mineralne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(&lt;5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%),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w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spc="-25" dirty="0">
                <a:latin typeface="Calibri"/>
                <a:cs typeface="Calibri"/>
              </a:rPr>
              <a:t>tym </a:t>
            </a:r>
            <a:r>
              <a:rPr sz="1100" b="1" dirty="0">
                <a:latin typeface="Calibri"/>
                <a:cs typeface="Calibri"/>
              </a:rPr>
              <a:t>niska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(&lt;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1</a:t>
            </a:r>
            <a:r>
              <a:rPr sz="1100" b="1" spc="-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% </a:t>
            </a:r>
            <a:r>
              <a:rPr sz="1100" b="1" spc="-50" dirty="0">
                <a:latin typeface="Calibri"/>
                <a:cs typeface="Calibri"/>
              </a:rPr>
              <a:t>)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100" b="1" dirty="0">
                <a:latin typeface="Calibri"/>
                <a:cs typeface="Calibri"/>
              </a:rPr>
              <a:t>średnia</a:t>
            </a:r>
            <a:r>
              <a:rPr sz="1100" b="1" spc="-3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(1–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2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spc="-25" dirty="0">
                <a:latin typeface="Calibri"/>
                <a:cs typeface="Calibri"/>
              </a:rPr>
              <a:t>%)</a:t>
            </a:r>
            <a:endParaRPr sz="1100">
              <a:latin typeface="Calibri"/>
              <a:cs typeface="Calibri"/>
            </a:endParaRPr>
          </a:p>
          <a:p>
            <a:pPr marL="12700" marR="389890">
              <a:lnSpc>
                <a:spcPct val="150000"/>
              </a:lnSpc>
            </a:pPr>
            <a:r>
              <a:rPr sz="1100" b="1" dirty="0">
                <a:latin typeface="Calibri"/>
                <a:cs typeface="Calibri"/>
              </a:rPr>
              <a:t>wysoka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(2–</a:t>
            </a:r>
            <a:r>
              <a:rPr sz="1100" b="1" spc="-2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3,5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spc="-25" dirty="0">
                <a:latin typeface="Calibri"/>
                <a:cs typeface="Calibri"/>
              </a:rPr>
              <a:t>%) </a:t>
            </a:r>
            <a:r>
              <a:rPr sz="1100" b="1" dirty="0">
                <a:latin typeface="Calibri"/>
                <a:cs typeface="Calibri"/>
              </a:rPr>
              <a:t>bardzo</a:t>
            </a:r>
            <a:r>
              <a:rPr sz="1100" b="1" spc="-4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wysoka</a:t>
            </a:r>
            <a:r>
              <a:rPr sz="1100" b="1" spc="-2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(&gt;</a:t>
            </a:r>
            <a:r>
              <a:rPr sz="1100" b="1" spc="-3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3,5 </a:t>
            </a:r>
            <a:r>
              <a:rPr sz="1100" b="1" spc="-25" dirty="0">
                <a:latin typeface="Calibri"/>
                <a:cs typeface="Calibri"/>
              </a:rPr>
              <a:t>%)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6999" y="1196192"/>
            <a:ext cx="5318597" cy="48443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666184"/>
              </p:ext>
            </p:extLst>
          </p:nvPr>
        </p:nvGraphicFramePr>
        <p:xfrm>
          <a:off x="533196" y="326262"/>
          <a:ext cx="8306003" cy="61507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3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9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02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1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153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328">
                <a:tc rowSpan="2"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Województwo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95350">
                        <a:lnSpc>
                          <a:spcPts val="1860"/>
                        </a:lnSpc>
                      </a:pP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Grunty</a:t>
                      </a:r>
                      <a:r>
                        <a:rPr sz="1600" b="1" spc="-4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orne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74040">
                        <a:lnSpc>
                          <a:spcPts val="1860"/>
                        </a:lnSpc>
                      </a:pPr>
                      <a:r>
                        <a:rPr sz="1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Trwałe</a:t>
                      </a:r>
                      <a:r>
                        <a:rPr sz="16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użytki</a:t>
                      </a:r>
                      <a:r>
                        <a:rPr sz="16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zielone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37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855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Średnia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68580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zawartość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406400">
                        <a:lnSpc>
                          <a:spcPts val="1855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Mediana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359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zawartości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855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Średnia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3175" algn="ctr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zawartość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363855">
                        <a:lnSpc>
                          <a:spcPts val="1855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Mediana</a:t>
                      </a:r>
                      <a:endParaRPr sz="1600">
                        <a:latin typeface="Calibri"/>
                        <a:cs typeface="Calibri"/>
                      </a:endParaRPr>
                    </a:p>
                    <a:p>
                      <a:pPr marL="29400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zawartości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dolnośląskie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2,54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5,03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3,48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812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kujawsko-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pomorskie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1,95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1,64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20,96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23,13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4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lubelskie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1,84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1,69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27,86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6,73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lubuskie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3,14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2,53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19,58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8,30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4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łódzkie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b="1" spc="-20" dirty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1,87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b="1" spc="-20" dirty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1,69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24,89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21,86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małopolskie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2,84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2,42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5,33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3,70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604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mazowieckie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2,00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1,78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21,71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6,70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opolskie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2,07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1,91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4,85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2,57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podkarpackie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2,62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9,22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3,51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podlaskie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2,22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1,99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44,38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51,10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4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pomorskie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3,11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2,72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29,69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30,16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śląskie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2,08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7,09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690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3,32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604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świętokrzyskie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2,12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13,10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4,28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15496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warmińsko-</a:t>
                      </a: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mazurskie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2,78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2,34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32,07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27,47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wielkopolskie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1,65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1,40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17,48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12,46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0539">
                <a:tc>
                  <a:txBody>
                    <a:bodyPr/>
                    <a:lstStyle/>
                    <a:p>
                      <a:pPr marL="68580">
                        <a:lnSpc>
                          <a:spcPts val="1864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zachodniopomorskie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2,38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2,13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37,09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64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39,68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5328">
                <a:tc>
                  <a:txBody>
                    <a:bodyPr/>
                    <a:lstStyle/>
                    <a:p>
                      <a:pPr marL="68580">
                        <a:lnSpc>
                          <a:spcPts val="1870"/>
                        </a:lnSpc>
                      </a:pPr>
                      <a:r>
                        <a:rPr sz="1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Polska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R="60325" algn="r">
                        <a:lnSpc>
                          <a:spcPts val="187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2,26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70"/>
                        </a:lnSpc>
                      </a:pPr>
                      <a:r>
                        <a:rPr sz="1600" spc="-20" dirty="0">
                          <a:latin typeface="Calibri"/>
                          <a:cs typeface="Calibri"/>
                        </a:rPr>
                        <a:t>1,98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7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22,27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tc>
                  <a:txBody>
                    <a:bodyPr/>
                    <a:lstStyle/>
                    <a:p>
                      <a:pPr marR="59055" algn="r">
                        <a:lnSpc>
                          <a:spcPts val="1870"/>
                        </a:lnSpc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16,99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EC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6155" y="691895"/>
            <a:ext cx="8095615" cy="289560"/>
          </a:xfrm>
          <a:custGeom>
            <a:avLst/>
            <a:gdLst/>
            <a:ahLst/>
            <a:cxnLst/>
            <a:rect l="l" t="t" r="r" b="b"/>
            <a:pathLst>
              <a:path w="8095615" h="289559">
                <a:moveTo>
                  <a:pt x="8095488" y="0"/>
                </a:moveTo>
                <a:lnTo>
                  <a:pt x="0" y="0"/>
                </a:lnTo>
                <a:lnTo>
                  <a:pt x="0" y="289560"/>
                </a:lnTo>
                <a:lnTo>
                  <a:pt x="8095488" y="289560"/>
                </a:lnTo>
                <a:lnTo>
                  <a:pt x="8095488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29945" rIns="0" bIns="0" rtlCol="0">
            <a:spAutoFit/>
          </a:bodyPr>
          <a:lstStyle/>
          <a:p>
            <a:pPr marL="182245">
              <a:lnSpc>
                <a:spcPct val="100000"/>
              </a:lnSpc>
              <a:spcBef>
                <a:spcPts val="95"/>
              </a:spcBef>
            </a:pPr>
            <a:r>
              <a:rPr sz="2200" b="1" dirty="0">
                <a:latin typeface="Calibri"/>
                <a:cs typeface="Calibri"/>
              </a:rPr>
              <a:t>Materia</a:t>
            </a:r>
            <a:r>
              <a:rPr sz="2200" b="1" spc="-4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organiczna</a:t>
            </a:r>
            <a:r>
              <a:rPr sz="2200" b="1" spc="-6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w</a:t>
            </a:r>
            <a:r>
              <a:rPr sz="2200" b="1" spc="-7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glebach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Polski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46632" y="1752600"/>
            <a:ext cx="6324600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50265" y="1278762"/>
            <a:ext cx="7940040" cy="1183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900" dirty="0">
                <a:latin typeface="Calibri"/>
                <a:cs typeface="Calibri"/>
              </a:rPr>
              <a:t>Wapń</a:t>
            </a:r>
            <a:r>
              <a:rPr sz="1900" spc="484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wytrąca</a:t>
            </a:r>
            <a:r>
              <a:rPr sz="1900" spc="490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część</a:t>
            </a:r>
            <a:r>
              <a:rPr sz="1900" spc="484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powstających</a:t>
            </a:r>
            <a:r>
              <a:rPr sz="1900" spc="484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z</a:t>
            </a:r>
            <a:r>
              <a:rPr sz="1900" spc="475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materii</a:t>
            </a:r>
            <a:r>
              <a:rPr sz="1900" spc="484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organicznych</a:t>
            </a:r>
            <a:r>
              <a:rPr sz="1900" spc="484" dirty="0">
                <a:latin typeface="Calibri"/>
                <a:cs typeface="Calibri"/>
              </a:rPr>
              <a:t>  </a:t>
            </a:r>
            <a:r>
              <a:rPr sz="1900" spc="-10" dirty="0">
                <a:latin typeface="Calibri"/>
                <a:cs typeface="Calibri"/>
              </a:rPr>
              <a:t>związków </a:t>
            </a:r>
            <a:r>
              <a:rPr sz="1900" dirty="0">
                <a:latin typeface="Calibri"/>
                <a:cs typeface="Calibri"/>
              </a:rPr>
              <a:t>organicznych,</a:t>
            </a:r>
            <a:r>
              <a:rPr sz="1900" spc="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co</a:t>
            </a:r>
            <a:r>
              <a:rPr sz="1900" spc="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utrudnia</a:t>
            </a:r>
            <a:r>
              <a:rPr sz="1900" spc="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ich</a:t>
            </a:r>
            <a:r>
              <a:rPr sz="1900" spc="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wymywanie</a:t>
            </a:r>
            <a:r>
              <a:rPr sz="1900" spc="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</a:t>
            </a:r>
            <a:r>
              <a:rPr sz="1900" spc="8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mineralizację.</a:t>
            </a:r>
            <a:r>
              <a:rPr sz="1900" spc="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Zabieg</a:t>
            </a:r>
            <a:r>
              <a:rPr sz="1900" spc="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ten</a:t>
            </a:r>
            <a:r>
              <a:rPr sz="1900" spc="7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przyczynia </a:t>
            </a:r>
            <a:r>
              <a:rPr sz="1900" dirty="0">
                <a:latin typeface="Calibri"/>
                <a:cs typeface="Calibri"/>
              </a:rPr>
              <a:t>się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do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stabilizacji</a:t>
            </a:r>
            <a:r>
              <a:rPr sz="1900" spc="3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związków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próchnicy</a:t>
            </a:r>
            <a:r>
              <a:rPr sz="1900" spc="3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wzrostu</a:t>
            </a:r>
            <a:r>
              <a:rPr sz="1900" spc="36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ich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zawartości.</a:t>
            </a:r>
            <a:r>
              <a:rPr sz="1900" spc="36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Uregulowany </a:t>
            </a:r>
            <a:r>
              <a:rPr sz="1900" dirty="0">
                <a:latin typeface="Calibri"/>
                <a:cs typeface="Calibri"/>
              </a:rPr>
              <a:t>odczyn</a:t>
            </a:r>
            <a:r>
              <a:rPr sz="1900" spc="-6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zwiększa</a:t>
            </a:r>
            <a:r>
              <a:rPr sz="1900" spc="-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ilość</a:t>
            </a:r>
            <a:r>
              <a:rPr sz="1900" spc="-7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resztek</a:t>
            </a:r>
            <a:r>
              <a:rPr sz="1900" spc="-7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pożniwnych</a:t>
            </a:r>
            <a:r>
              <a:rPr sz="1900" spc="-3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</a:t>
            </a:r>
            <a:r>
              <a:rPr sz="1900" spc="-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aktywność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biologiczną</a:t>
            </a:r>
            <a:r>
              <a:rPr sz="1900" spc="-2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gleby.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0969" y="415925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4975" indent="-342900">
              <a:lnSpc>
                <a:spcPts val="2650"/>
              </a:lnSpc>
              <a:buFont typeface="Arial"/>
              <a:buChar char="•"/>
              <a:tabLst>
                <a:tab pos="434975" algn="l"/>
              </a:tabLst>
            </a:pPr>
            <a:r>
              <a:rPr sz="2400" b="1" dirty="0">
                <a:latin typeface="Calibri"/>
                <a:cs typeface="Calibri"/>
              </a:rPr>
              <a:t>Regulacja</a:t>
            </a:r>
            <a:r>
              <a:rPr sz="2400" b="1" spc="-6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odczynu</a:t>
            </a:r>
            <a:r>
              <a:rPr sz="2400" b="1" spc="-85" dirty="0">
                <a:latin typeface="Calibri"/>
                <a:cs typeface="Calibri"/>
              </a:rPr>
              <a:t> </a:t>
            </a:r>
            <a:r>
              <a:rPr sz="2400" b="1" dirty="0">
                <a:latin typeface="Calibri"/>
                <a:cs typeface="Calibri"/>
              </a:rPr>
              <a:t>gleb</a:t>
            </a:r>
            <a:r>
              <a:rPr sz="2400" b="1" spc="-7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(wapnowanie)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31975" y="2795016"/>
            <a:ext cx="5977128" cy="330098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655445" y="6094577"/>
            <a:ext cx="42068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Doświadczenie</a:t>
            </a:r>
            <a:r>
              <a:rPr sz="1600" spc="-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mikropoletkowe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założone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1997r.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1550" y="327161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ts val="2550"/>
              </a:lnSpc>
            </a:pPr>
            <a:r>
              <a:rPr sz="2200" b="1" dirty="0">
                <a:latin typeface="Calibri"/>
                <a:cs typeface="Calibri"/>
              </a:rPr>
              <a:t>Regulacja</a:t>
            </a:r>
            <a:r>
              <a:rPr sz="2200" b="1" spc="-4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odczynu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gleb</a:t>
            </a:r>
            <a:r>
              <a:rPr sz="2200" b="1" spc="-6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(wapnowanie)</a:t>
            </a:r>
            <a:endParaRPr sz="22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105400" y="3116579"/>
            <a:ext cx="3645535" cy="1164590"/>
            <a:chOff x="5105400" y="3116579"/>
            <a:chExt cx="3645535" cy="1164590"/>
          </a:xfrm>
        </p:grpSpPr>
        <p:sp>
          <p:nvSpPr>
            <p:cNvPr id="6" name="object 6"/>
            <p:cNvSpPr/>
            <p:nvPr/>
          </p:nvSpPr>
          <p:spPr>
            <a:xfrm>
              <a:off x="5140451" y="3121151"/>
              <a:ext cx="3606165" cy="803275"/>
            </a:xfrm>
            <a:custGeom>
              <a:avLst/>
              <a:gdLst/>
              <a:ahLst/>
              <a:cxnLst/>
              <a:rect l="l" t="t" r="r" b="b"/>
              <a:pathLst>
                <a:path w="3606165" h="803275">
                  <a:moveTo>
                    <a:pt x="0" y="803148"/>
                  </a:moveTo>
                  <a:lnTo>
                    <a:pt x="3605783" y="803148"/>
                  </a:lnTo>
                </a:path>
                <a:path w="3606165" h="803275">
                  <a:moveTo>
                    <a:pt x="0" y="643128"/>
                  </a:moveTo>
                  <a:lnTo>
                    <a:pt x="3605783" y="643128"/>
                  </a:lnTo>
                </a:path>
                <a:path w="3606165" h="803275">
                  <a:moveTo>
                    <a:pt x="0" y="481584"/>
                  </a:moveTo>
                  <a:lnTo>
                    <a:pt x="3605783" y="481584"/>
                  </a:lnTo>
                </a:path>
                <a:path w="3606165" h="803275">
                  <a:moveTo>
                    <a:pt x="0" y="321563"/>
                  </a:moveTo>
                  <a:lnTo>
                    <a:pt x="3605783" y="321563"/>
                  </a:lnTo>
                </a:path>
                <a:path w="3606165" h="803275">
                  <a:moveTo>
                    <a:pt x="0" y="160020"/>
                  </a:moveTo>
                  <a:lnTo>
                    <a:pt x="3605783" y="160020"/>
                  </a:lnTo>
                </a:path>
                <a:path w="3606165" h="803275">
                  <a:moveTo>
                    <a:pt x="0" y="0"/>
                  </a:moveTo>
                  <a:lnTo>
                    <a:pt x="3605783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05400" y="3121151"/>
              <a:ext cx="3641090" cy="1160145"/>
            </a:xfrm>
            <a:custGeom>
              <a:avLst/>
              <a:gdLst/>
              <a:ahLst/>
              <a:cxnLst/>
              <a:rect l="l" t="t" r="r" b="b"/>
              <a:pathLst>
                <a:path w="3641090" h="1160145">
                  <a:moveTo>
                    <a:pt x="35051" y="1124712"/>
                  </a:moveTo>
                  <a:lnTo>
                    <a:pt x="35051" y="0"/>
                  </a:lnTo>
                </a:path>
                <a:path w="3641090" h="1160145">
                  <a:moveTo>
                    <a:pt x="0" y="1124712"/>
                  </a:moveTo>
                  <a:lnTo>
                    <a:pt x="68579" y="1124712"/>
                  </a:lnTo>
                </a:path>
                <a:path w="3641090" h="1160145">
                  <a:moveTo>
                    <a:pt x="0" y="964692"/>
                  </a:moveTo>
                  <a:lnTo>
                    <a:pt x="68579" y="964692"/>
                  </a:lnTo>
                </a:path>
                <a:path w="3641090" h="1160145">
                  <a:moveTo>
                    <a:pt x="0" y="803148"/>
                  </a:moveTo>
                  <a:lnTo>
                    <a:pt x="68579" y="803148"/>
                  </a:lnTo>
                </a:path>
                <a:path w="3641090" h="1160145">
                  <a:moveTo>
                    <a:pt x="0" y="643128"/>
                  </a:moveTo>
                  <a:lnTo>
                    <a:pt x="68579" y="643128"/>
                  </a:lnTo>
                </a:path>
                <a:path w="3641090" h="1160145">
                  <a:moveTo>
                    <a:pt x="0" y="481584"/>
                  </a:moveTo>
                  <a:lnTo>
                    <a:pt x="68579" y="481584"/>
                  </a:lnTo>
                </a:path>
                <a:path w="3641090" h="1160145">
                  <a:moveTo>
                    <a:pt x="0" y="321563"/>
                  </a:moveTo>
                  <a:lnTo>
                    <a:pt x="68579" y="321563"/>
                  </a:lnTo>
                </a:path>
                <a:path w="3641090" h="1160145">
                  <a:moveTo>
                    <a:pt x="0" y="160020"/>
                  </a:moveTo>
                  <a:lnTo>
                    <a:pt x="68579" y="160020"/>
                  </a:lnTo>
                </a:path>
                <a:path w="3641090" h="1160145">
                  <a:moveTo>
                    <a:pt x="0" y="0"/>
                  </a:moveTo>
                  <a:lnTo>
                    <a:pt x="68579" y="0"/>
                  </a:lnTo>
                </a:path>
                <a:path w="3641090" h="1160145">
                  <a:moveTo>
                    <a:pt x="35051" y="1124712"/>
                  </a:moveTo>
                  <a:lnTo>
                    <a:pt x="3640835" y="1124712"/>
                  </a:lnTo>
                </a:path>
                <a:path w="3641090" h="1160145">
                  <a:moveTo>
                    <a:pt x="35051" y="1091184"/>
                  </a:moveTo>
                  <a:lnTo>
                    <a:pt x="35051" y="1159764"/>
                  </a:lnTo>
                </a:path>
                <a:path w="3641090" h="1160145">
                  <a:moveTo>
                    <a:pt x="755903" y="1091184"/>
                  </a:moveTo>
                  <a:lnTo>
                    <a:pt x="755903" y="1159764"/>
                  </a:lnTo>
                </a:path>
                <a:path w="3641090" h="1160145">
                  <a:moveTo>
                    <a:pt x="1476755" y="1091184"/>
                  </a:moveTo>
                  <a:lnTo>
                    <a:pt x="1476755" y="1159764"/>
                  </a:lnTo>
                </a:path>
                <a:path w="3641090" h="1160145">
                  <a:moveTo>
                    <a:pt x="2197607" y="1091184"/>
                  </a:moveTo>
                  <a:lnTo>
                    <a:pt x="2197607" y="1159764"/>
                  </a:lnTo>
                </a:path>
                <a:path w="3641090" h="1160145">
                  <a:moveTo>
                    <a:pt x="2919983" y="1091184"/>
                  </a:moveTo>
                  <a:lnTo>
                    <a:pt x="2919983" y="1159764"/>
                  </a:lnTo>
                </a:path>
                <a:path w="3641090" h="1160145">
                  <a:moveTo>
                    <a:pt x="3640835" y="1091184"/>
                  </a:moveTo>
                  <a:lnTo>
                    <a:pt x="3640835" y="1159764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37454" y="3865879"/>
              <a:ext cx="73152" cy="7315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80709" y="3967987"/>
              <a:ext cx="73151" cy="7315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25490" y="3660139"/>
              <a:ext cx="73152" cy="73152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5973317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4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973317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18097" y="372109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18097" y="372109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262877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4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262877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401561" y="3361435"/>
              <a:ext cx="73151" cy="7315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550913" y="371043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550913" y="371043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695694" y="3655567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695694" y="3655567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34377" y="3594607"/>
              <a:ext cx="73151" cy="7315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979157" y="3696715"/>
              <a:ext cx="73152" cy="7315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23938" y="3669283"/>
              <a:ext cx="73152" cy="73152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67194" y="3445255"/>
              <a:ext cx="73151" cy="7315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416545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416545" y="377596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56754" y="3576319"/>
              <a:ext cx="73151" cy="73152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00010" y="3612895"/>
              <a:ext cx="73152" cy="7315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994142" y="358089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994142" y="358089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32826" y="3590035"/>
              <a:ext cx="73151" cy="7315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7605" y="3567175"/>
              <a:ext cx="73151" cy="7315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20861" y="3829303"/>
              <a:ext cx="73152" cy="7315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7454" y="3734815"/>
              <a:ext cx="73152" cy="7315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680709" y="3696715"/>
              <a:ext cx="73151" cy="7315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825490" y="3137407"/>
              <a:ext cx="73152" cy="73152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5973317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4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973317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3"/>
                  </a:lnTo>
                  <a:close/>
                </a:path>
              </a:pathLst>
            </a:custGeom>
            <a:ln w="9143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118097" y="376681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118097" y="376681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262877" y="3701287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4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262877" y="3701287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4"/>
                  </a:lnTo>
                  <a:close/>
                </a:path>
              </a:pathLst>
            </a:custGeom>
            <a:ln w="9143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4" name="object 4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01561" y="3771391"/>
              <a:ext cx="73151" cy="73152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6550913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550913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695694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695694" y="3692143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9" name="object 4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834377" y="3705859"/>
              <a:ext cx="73151" cy="73152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979157" y="3865879"/>
              <a:ext cx="73152" cy="73152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23938" y="3780535"/>
              <a:ext cx="73152" cy="73152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67194" y="3669283"/>
              <a:ext cx="73151" cy="73152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7416545" y="376681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3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416545" y="3766819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3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5" name="object 5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556754" y="3669283"/>
              <a:ext cx="73151" cy="73152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700010" y="3771391"/>
              <a:ext cx="73152" cy="73152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7994142" y="367233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02" y="2518"/>
                  </a:lnTo>
                  <a:lnTo>
                    <a:pt x="9334" y="9382"/>
                  </a:lnTo>
                  <a:lnTo>
                    <a:pt x="2500" y="19556"/>
                  </a:lnTo>
                  <a:lnTo>
                    <a:pt x="0" y="32004"/>
                  </a:lnTo>
                  <a:lnTo>
                    <a:pt x="2500" y="44451"/>
                  </a:lnTo>
                  <a:lnTo>
                    <a:pt x="9334" y="54625"/>
                  </a:lnTo>
                  <a:lnTo>
                    <a:pt x="19502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994142" y="3672331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02" y="61489"/>
                  </a:lnTo>
                  <a:lnTo>
                    <a:pt x="9334" y="54625"/>
                  </a:lnTo>
                  <a:lnTo>
                    <a:pt x="2500" y="44451"/>
                  </a:lnTo>
                  <a:lnTo>
                    <a:pt x="0" y="32004"/>
                  </a:lnTo>
                  <a:lnTo>
                    <a:pt x="2500" y="19556"/>
                  </a:lnTo>
                  <a:lnTo>
                    <a:pt x="9334" y="9382"/>
                  </a:lnTo>
                  <a:lnTo>
                    <a:pt x="19502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32826" y="3838447"/>
              <a:ext cx="73151" cy="73152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277605" y="3762247"/>
              <a:ext cx="73151" cy="7315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420861" y="3974083"/>
              <a:ext cx="73152" cy="73152"/>
            </a:xfrm>
            <a:prstGeom prst="rect">
              <a:avLst/>
            </a:prstGeom>
          </p:spPr>
        </p:pic>
        <p:sp>
          <p:nvSpPr>
            <p:cNvPr id="62" name="object 62"/>
            <p:cNvSpPr/>
            <p:nvPr/>
          </p:nvSpPr>
          <p:spPr>
            <a:xfrm>
              <a:off x="5572505" y="3618737"/>
              <a:ext cx="2885440" cy="170815"/>
            </a:xfrm>
            <a:custGeom>
              <a:avLst/>
              <a:gdLst/>
              <a:ahLst/>
              <a:cxnLst/>
              <a:rect l="l" t="t" r="r" b="b"/>
              <a:pathLst>
                <a:path w="2885440" h="170814">
                  <a:moveTo>
                    <a:pt x="0" y="170687"/>
                  </a:moveTo>
                  <a:lnTo>
                    <a:pt x="2884932" y="0"/>
                  </a:lnTo>
                </a:path>
                <a:path w="2885440" h="170814">
                  <a:moveTo>
                    <a:pt x="0" y="170687"/>
                  </a:moveTo>
                  <a:lnTo>
                    <a:pt x="2884932" y="0"/>
                  </a:lnTo>
                </a:path>
              </a:pathLst>
            </a:custGeom>
            <a:ln w="19812">
              <a:solidFill>
                <a:srgbClr val="4F81BC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572505" y="3643121"/>
              <a:ext cx="2885440" cy="228600"/>
            </a:xfrm>
            <a:custGeom>
              <a:avLst/>
              <a:gdLst/>
              <a:ahLst/>
              <a:cxnLst/>
              <a:rect l="l" t="t" r="r" b="b"/>
              <a:pathLst>
                <a:path w="2885440" h="228600">
                  <a:moveTo>
                    <a:pt x="0" y="0"/>
                  </a:moveTo>
                  <a:lnTo>
                    <a:pt x="2884932" y="228600"/>
                  </a:lnTo>
                </a:path>
                <a:path w="2885440" h="228600">
                  <a:moveTo>
                    <a:pt x="0" y="0"/>
                  </a:moveTo>
                  <a:lnTo>
                    <a:pt x="2884932" y="228600"/>
                  </a:lnTo>
                </a:path>
              </a:pathLst>
            </a:custGeom>
            <a:ln w="19812">
              <a:solidFill>
                <a:srgbClr val="C0504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7409180" y="3253232"/>
            <a:ext cx="957580" cy="29527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41300" marR="5080" indent="-228600">
              <a:lnSpc>
                <a:spcPts val="1040"/>
              </a:lnSpc>
              <a:spcBef>
                <a:spcPts val="165"/>
              </a:spcBef>
            </a:pPr>
            <a:r>
              <a:rPr sz="900" b="1" dirty="0">
                <a:latin typeface="Arial"/>
                <a:cs typeface="Arial"/>
              </a:rPr>
              <a:t>y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0,05x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-</a:t>
            </a:r>
            <a:r>
              <a:rPr sz="900" b="1" spc="-10" dirty="0">
                <a:latin typeface="Arial"/>
                <a:cs typeface="Arial"/>
              </a:rPr>
              <a:t> 90,224 </a:t>
            </a: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20" dirty="0">
                <a:latin typeface="Arial"/>
                <a:cs typeface="Arial"/>
              </a:rPr>
              <a:t>0,14</a:t>
            </a:r>
            <a:endParaRPr sz="9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127752" y="3923792"/>
            <a:ext cx="363156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21230" algn="l"/>
                <a:tab pos="3618229" algn="l"/>
              </a:tabLst>
            </a:pPr>
            <a:r>
              <a:rPr sz="900" b="1" u="sng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	y =</a:t>
            </a:r>
            <a:r>
              <a:rPr sz="900" b="1" u="sng" spc="-10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 -</a:t>
            </a:r>
            <a:r>
              <a:rPr sz="900" b="1" u="sng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0,07x</a:t>
            </a:r>
            <a:r>
              <a:rPr sz="900" b="1" u="sng" spc="-5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 </a:t>
            </a:r>
            <a:r>
              <a:rPr sz="900" b="1" u="sng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+</a:t>
            </a:r>
            <a:r>
              <a:rPr sz="900" b="1" u="sng" spc="-10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 159,12</a:t>
            </a:r>
            <a:r>
              <a:rPr sz="900" b="1" u="sng" dirty="0">
                <a:uFill>
                  <a:solidFill>
                    <a:srgbClr val="D9D9D9"/>
                  </a:solidFill>
                </a:uFill>
                <a:latin typeface="Arial"/>
                <a:cs typeface="Arial"/>
              </a:rPr>
              <a:t>	</a:t>
            </a:r>
            <a:endParaRPr sz="9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599044" y="4056379"/>
            <a:ext cx="5010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20" dirty="0">
                <a:latin typeface="Arial"/>
                <a:cs typeface="Arial"/>
              </a:rPr>
              <a:t>0,21</a:t>
            </a:r>
            <a:endParaRPr sz="9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807077" y="3006979"/>
            <a:ext cx="247650" cy="131254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900" b="1" spc="-20" dirty="0">
                <a:latin typeface="Arial"/>
                <a:cs typeface="Arial"/>
              </a:rPr>
              <a:t>20.0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900" b="1" spc="-20" dirty="0">
                <a:latin typeface="Arial"/>
                <a:cs typeface="Arial"/>
              </a:rPr>
              <a:t>19.0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900" b="1" spc="-20" dirty="0">
                <a:latin typeface="Arial"/>
                <a:cs typeface="Arial"/>
              </a:rPr>
              <a:t>18.0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900" b="1" spc="-20" dirty="0">
                <a:latin typeface="Arial"/>
                <a:cs typeface="Arial"/>
              </a:rPr>
              <a:t>17.0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900" b="1" spc="-20" dirty="0">
                <a:latin typeface="Arial"/>
                <a:cs typeface="Arial"/>
              </a:rPr>
              <a:t>16.0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900" b="1" spc="-20" dirty="0">
                <a:latin typeface="Arial"/>
                <a:cs typeface="Arial"/>
              </a:rPr>
              <a:t>15.0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900" b="1" spc="-20" dirty="0">
                <a:latin typeface="Arial"/>
                <a:cs typeface="Arial"/>
              </a:rPr>
              <a:t>14.0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z="900" b="1" spc="-20" dirty="0">
                <a:latin typeface="Arial"/>
                <a:cs typeface="Arial"/>
              </a:rPr>
              <a:t>13.0</a:t>
            </a:r>
            <a:endParaRPr sz="9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001005" y="4292549"/>
            <a:ext cx="3164840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33425" algn="l"/>
                <a:tab pos="1454785" algn="l"/>
                <a:tab pos="2176145" algn="l"/>
                <a:tab pos="2897505" algn="l"/>
              </a:tabLst>
            </a:pPr>
            <a:r>
              <a:rPr sz="900" b="1" spc="-20" dirty="0">
                <a:latin typeface="Arial"/>
                <a:cs typeface="Arial"/>
              </a:rPr>
              <a:t>1995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0" dirty="0">
                <a:latin typeface="Arial"/>
                <a:cs typeface="Arial"/>
              </a:rPr>
              <a:t>2000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0" dirty="0">
                <a:latin typeface="Arial"/>
                <a:cs typeface="Arial"/>
              </a:rPr>
              <a:t>2005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0" dirty="0">
                <a:latin typeface="Arial"/>
                <a:cs typeface="Arial"/>
              </a:rPr>
              <a:t>2010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0" dirty="0">
                <a:latin typeface="Arial"/>
                <a:cs typeface="Arial"/>
              </a:rPr>
              <a:t>2015</a:t>
            </a:r>
            <a:endParaRPr sz="9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8607679" y="4292549"/>
            <a:ext cx="28003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Arial"/>
                <a:cs typeface="Arial"/>
              </a:rPr>
              <a:t>2020</a:t>
            </a:r>
            <a:endParaRPr sz="9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627415" y="3316582"/>
            <a:ext cx="167005" cy="73723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latin typeface="Arial"/>
                <a:cs typeface="Arial"/>
              </a:rPr>
              <a:t>Corg</a:t>
            </a:r>
            <a:r>
              <a:rPr sz="1000" b="1" spc="260" dirty="0">
                <a:latin typeface="Arial"/>
                <a:cs typeface="Arial"/>
              </a:rPr>
              <a:t> </a:t>
            </a:r>
            <a:r>
              <a:rPr sz="1000" b="1" spc="-10" dirty="0">
                <a:latin typeface="Arial"/>
                <a:cs typeface="Arial"/>
              </a:rPr>
              <a:t>[g/kg]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71" name="object 7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672071" y="4684776"/>
            <a:ext cx="73151" cy="73152"/>
          </a:xfrm>
          <a:prstGeom prst="rect">
            <a:avLst/>
          </a:prstGeom>
        </p:spPr>
      </p:pic>
      <p:pic>
        <p:nvPicPr>
          <p:cNvPr id="72" name="object 7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982968" y="4684776"/>
            <a:ext cx="73151" cy="73152"/>
          </a:xfrm>
          <a:prstGeom prst="rect">
            <a:avLst/>
          </a:prstGeom>
        </p:spPr>
      </p:pic>
      <p:sp>
        <p:nvSpPr>
          <p:cNvPr id="73" name="object 73"/>
          <p:cNvSpPr txBox="1"/>
          <p:nvPr/>
        </p:nvSpPr>
        <p:spPr>
          <a:xfrm>
            <a:off x="5175630" y="4440569"/>
            <a:ext cx="3393440" cy="603885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637664">
              <a:lnSpc>
                <a:spcPct val="100000"/>
              </a:lnSpc>
              <a:spcBef>
                <a:spcPts val="260"/>
              </a:spcBef>
            </a:pPr>
            <a:r>
              <a:rPr sz="1000" b="1" spc="-20" dirty="0">
                <a:latin typeface="Arial"/>
                <a:cs typeface="Arial"/>
              </a:rPr>
              <a:t>Lata</a:t>
            </a:r>
            <a:endParaRPr sz="1000">
              <a:latin typeface="Arial"/>
              <a:cs typeface="Arial"/>
            </a:endParaRPr>
          </a:p>
          <a:p>
            <a:pPr marL="1588135">
              <a:lnSpc>
                <a:spcPct val="100000"/>
              </a:lnSpc>
              <a:spcBef>
                <a:spcPts val="150"/>
              </a:spcBef>
              <a:tabLst>
                <a:tab pos="1898014" algn="l"/>
              </a:tabLst>
            </a:pPr>
            <a:r>
              <a:rPr sz="900" b="1" spc="-25" dirty="0">
                <a:latin typeface="Arial"/>
                <a:cs typeface="Arial"/>
              </a:rPr>
              <a:t>SB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5" dirty="0">
                <a:latin typeface="Arial"/>
                <a:cs typeface="Arial"/>
              </a:rPr>
              <a:t>SP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sz="1300" b="1" dirty="0">
                <a:latin typeface="Calibri"/>
                <a:cs typeface="Calibri"/>
              </a:rPr>
              <a:t>Wyk.</a:t>
            </a:r>
            <a:r>
              <a:rPr sz="1300" b="1" spc="-35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3.</a:t>
            </a:r>
            <a:r>
              <a:rPr sz="1300" b="1" spc="-40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Zmiany</a:t>
            </a:r>
            <a:r>
              <a:rPr sz="1300" b="1" spc="-30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zawartości</a:t>
            </a:r>
            <a:r>
              <a:rPr sz="1300" b="1" spc="-5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Corg</a:t>
            </a:r>
            <a:r>
              <a:rPr sz="1300" b="1" spc="-25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na</a:t>
            </a:r>
            <a:r>
              <a:rPr sz="1300" b="1" spc="-35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przestrzeni</a:t>
            </a:r>
            <a:r>
              <a:rPr sz="1300" b="1" spc="-5" dirty="0">
                <a:latin typeface="Calibri"/>
                <a:cs typeface="Calibri"/>
              </a:rPr>
              <a:t> </a:t>
            </a:r>
            <a:r>
              <a:rPr sz="1300" b="1" spc="-25" dirty="0">
                <a:latin typeface="Calibri"/>
                <a:cs typeface="Calibri"/>
              </a:rPr>
              <a:t>lat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74" name="object 74"/>
          <p:cNvGrpSpPr/>
          <p:nvPr/>
        </p:nvGrpSpPr>
        <p:grpSpPr>
          <a:xfrm>
            <a:off x="630936" y="4518659"/>
            <a:ext cx="4029710" cy="1135380"/>
            <a:chOff x="630936" y="4518659"/>
            <a:chExt cx="4029710" cy="1135380"/>
          </a:xfrm>
        </p:grpSpPr>
        <p:sp>
          <p:nvSpPr>
            <p:cNvPr id="75" name="object 75"/>
            <p:cNvSpPr/>
            <p:nvPr/>
          </p:nvSpPr>
          <p:spPr>
            <a:xfrm>
              <a:off x="667512" y="4523231"/>
              <a:ext cx="3988435" cy="939165"/>
            </a:xfrm>
            <a:custGeom>
              <a:avLst/>
              <a:gdLst/>
              <a:ahLst/>
              <a:cxnLst/>
              <a:rect l="l" t="t" r="r" b="b"/>
              <a:pathLst>
                <a:path w="3988435" h="939164">
                  <a:moveTo>
                    <a:pt x="0" y="938784"/>
                  </a:moveTo>
                  <a:lnTo>
                    <a:pt x="3988308" y="938784"/>
                  </a:lnTo>
                </a:path>
                <a:path w="3988435" h="939164">
                  <a:moveTo>
                    <a:pt x="0" y="781812"/>
                  </a:moveTo>
                  <a:lnTo>
                    <a:pt x="3988308" y="781812"/>
                  </a:lnTo>
                </a:path>
                <a:path w="3988435" h="939164">
                  <a:moveTo>
                    <a:pt x="0" y="624840"/>
                  </a:moveTo>
                  <a:lnTo>
                    <a:pt x="3988308" y="624840"/>
                  </a:lnTo>
                </a:path>
                <a:path w="3988435" h="939164">
                  <a:moveTo>
                    <a:pt x="0" y="469392"/>
                  </a:moveTo>
                  <a:lnTo>
                    <a:pt x="3988308" y="469392"/>
                  </a:lnTo>
                </a:path>
                <a:path w="3988435" h="939164">
                  <a:moveTo>
                    <a:pt x="0" y="312420"/>
                  </a:moveTo>
                  <a:lnTo>
                    <a:pt x="3988308" y="312420"/>
                  </a:lnTo>
                </a:path>
                <a:path w="3988435" h="939164">
                  <a:moveTo>
                    <a:pt x="0" y="155448"/>
                  </a:moveTo>
                  <a:lnTo>
                    <a:pt x="3988308" y="155448"/>
                  </a:lnTo>
                </a:path>
                <a:path w="3988435" h="939164">
                  <a:moveTo>
                    <a:pt x="0" y="0"/>
                  </a:moveTo>
                  <a:lnTo>
                    <a:pt x="3988308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630936" y="4523231"/>
              <a:ext cx="4025265" cy="1130935"/>
            </a:xfrm>
            <a:custGeom>
              <a:avLst/>
              <a:gdLst/>
              <a:ahLst/>
              <a:cxnLst/>
              <a:rect l="l" t="t" r="r" b="b"/>
              <a:pathLst>
                <a:path w="4025265" h="1130935">
                  <a:moveTo>
                    <a:pt x="36576" y="1095756"/>
                  </a:moveTo>
                  <a:lnTo>
                    <a:pt x="36576" y="0"/>
                  </a:lnTo>
                </a:path>
                <a:path w="4025265" h="1130935">
                  <a:moveTo>
                    <a:pt x="0" y="1095756"/>
                  </a:moveTo>
                  <a:lnTo>
                    <a:pt x="71628" y="1095756"/>
                  </a:lnTo>
                </a:path>
                <a:path w="4025265" h="1130935">
                  <a:moveTo>
                    <a:pt x="0" y="938784"/>
                  </a:moveTo>
                  <a:lnTo>
                    <a:pt x="71628" y="938784"/>
                  </a:lnTo>
                </a:path>
                <a:path w="4025265" h="1130935">
                  <a:moveTo>
                    <a:pt x="0" y="781812"/>
                  </a:moveTo>
                  <a:lnTo>
                    <a:pt x="71628" y="781812"/>
                  </a:lnTo>
                </a:path>
                <a:path w="4025265" h="1130935">
                  <a:moveTo>
                    <a:pt x="0" y="624840"/>
                  </a:moveTo>
                  <a:lnTo>
                    <a:pt x="71628" y="624840"/>
                  </a:lnTo>
                </a:path>
                <a:path w="4025265" h="1130935">
                  <a:moveTo>
                    <a:pt x="0" y="469392"/>
                  </a:moveTo>
                  <a:lnTo>
                    <a:pt x="71628" y="469392"/>
                  </a:lnTo>
                </a:path>
                <a:path w="4025265" h="1130935">
                  <a:moveTo>
                    <a:pt x="0" y="312420"/>
                  </a:moveTo>
                  <a:lnTo>
                    <a:pt x="71628" y="312420"/>
                  </a:lnTo>
                </a:path>
                <a:path w="4025265" h="1130935">
                  <a:moveTo>
                    <a:pt x="0" y="155448"/>
                  </a:moveTo>
                  <a:lnTo>
                    <a:pt x="71628" y="155448"/>
                  </a:lnTo>
                </a:path>
                <a:path w="4025265" h="1130935">
                  <a:moveTo>
                    <a:pt x="0" y="0"/>
                  </a:moveTo>
                  <a:lnTo>
                    <a:pt x="71628" y="0"/>
                  </a:lnTo>
                </a:path>
                <a:path w="4025265" h="1130935">
                  <a:moveTo>
                    <a:pt x="36576" y="1095756"/>
                  </a:moveTo>
                  <a:lnTo>
                    <a:pt x="4024884" y="1095756"/>
                  </a:lnTo>
                </a:path>
                <a:path w="4025265" h="1130935">
                  <a:moveTo>
                    <a:pt x="36576" y="1059180"/>
                  </a:moveTo>
                  <a:lnTo>
                    <a:pt x="36576" y="1130808"/>
                  </a:lnTo>
                </a:path>
                <a:path w="4025265" h="1130935">
                  <a:moveTo>
                    <a:pt x="833627" y="1059180"/>
                  </a:moveTo>
                  <a:lnTo>
                    <a:pt x="833627" y="1130808"/>
                  </a:lnTo>
                </a:path>
                <a:path w="4025265" h="1130935">
                  <a:moveTo>
                    <a:pt x="1630680" y="1059180"/>
                  </a:moveTo>
                  <a:lnTo>
                    <a:pt x="1630680" y="1130808"/>
                  </a:lnTo>
                </a:path>
                <a:path w="4025265" h="1130935">
                  <a:moveTo>
                    <a:pt x="2429256" y="1059180"/>
                  </a:moveTo>
                  <a:lnTo>
                    <a:pt x="2429256" y="1130808"/>
                  </a:lnTo>
                </a:path>
                <a:path w="4025265" h="1130935">
                  <a:moveTo>
                    <a:pt x="3226308" y="1059180"/>
                  </a:moveTo>
                  <a:lnTo>
                    <a:pt x="3226308" y="1130808"/>
                  </a:lnTo>
                </a:path>
                <a:path w="4025265" h="1130935">
                  <a:moveTo>
                    <a:pt x="4024884" y="1059180"/>
                  </a:moveTo>
                  <a:lnTo>
                    <a:pt x="4024884" y="1130808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1113447" y="513245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45" y="2518"/>
                  </a:lnTo>
                  <a:lnTo>
                    <a:pt x="9372" y="9382"/>
                  </a:lnTo>
                  <a:lnTo>
                    <a:pt x="2514" y="19556"/>
                  </a:lnTo>
                  <a:lnTo>
                    <a:pt x="0" y="32004"/>
                  </a:lnTo>
                  <a:lnTo>
                    <a:pt x="2514" y="44451"/>
                  </a:lnTo>
                  <a:lnTo>
                    <a:pt x="9372" y="54625"/>
                  </a:lnTo>
                  <a:lnTo>
                    <a:pt x="19545" y="61489"/>
                  </a:lnTo>
                  <a:lnTo>
                    <a:pt x="32003" y="64007"/>
                  </a:lnTo>
                  <a:lnTo>
                    <a:pt x="44462" y="61489"/>
                  </a:lnTo>
                  <a:lnTo>
                    <a:pt x="54635" y="54625"/>
                  </a:lnTo>
                  <a:lnTo>
                    <a:pt x="61493" y="44451"/>
                  </a:lnTo>
                  <a:lnTo>
                    <a:pt x="64007" y="32004"/>
                  </a:lnTo>
                  <a:lnTo>
                    <a:pt x="61493" y="19556"/>
                  </a:lnTo>
                  <a:lnTo>
                    <a:pt x="54635" y="9382"/>
                  </a:lnTo>
                  <a:lnTo>
                    <a:pt x="44462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1113447" y="513245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93" y="44451"/>
                  </a:lnTo>
                  <a:lnTo>
                    <a:pt x="54635" y="54625"/>
                  </a:lnTo>
                  <a:lnTo>
                    <a:pt x="44462" y="61489"/>
                  </a:lnTo>
                  <a:lnTo>
                    <a:pt x="32003" y="64007"/>
                  </a:lnTo>
                  <a:lnTo>
                    <a:pt x="19545" y="61489"/>
                  </a:lnTo>
                  <a:lnTo>
                    <a:pt x="9372" y="54625"/>
                  </a:lnTo>
                  <a:lnTo>
                    <a:pt x="2514" y="44451"/>
                  </a:lnTo>
                  <a:lnTo>
                    <a:pt x="0" y="32004"/>
                  </a:lnTo>
                  <a:lnTo>
                    <a:pt x="2514" y="19556"/>
                  </a:lnTo>
                  <a:lnTo>
                    <a:pt x="9372" y="9382"/>
                  </a:lnTo>
                  <a:lnTo>
                    <a:pt x="19545" y="2518"/>
                  </a:lnTo>
                  <a:lnTo>
                    <a:pt x="32003" y="0"/>
                  </a:lnTo>
                  <a:lnTo>
                    <a:pt x="44462" y="2518"/>
                  </a:lnTo>
                  <a:lnTo>
                    <a:pt x="54635" y="9382"/>
                  </a:lnTo>
                  <a:lnTo>
                    <a:pt x="61493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1271905" y="503796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1271905" y="503796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1" name="object 8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27352" y="4652390"/>
              <a:ext cx="73152" cy="73152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587372" y="4909946"/>
              <a:ext cx="73152" cy="73152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1750441" y="499224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750441" y="499224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910461" y="508673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910461" y="508673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2070480" y="50151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4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2070480" y="50151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3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9" name="object 8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224405" y="4756022"/>
              <a:ext cx="73152" cy="73152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2388996" y="479717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388996" y="479717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3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549016" y="482917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549016" y="482917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4" name="object 9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04465" y="4824602"/>
              <a:ext cx="73152" cy="73152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62961" y="4760594"/>
              <a:ext cx="73152" cy="73152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022981" y="4792598"/>
              <a:ext cx="73152" cy="73152"/>
            </a:xfrm>
            <a:prstGeom prst="rect">
              <a:avLst/>
            </a:prstGeom>
          </p:spPr>
        </p:pic>
        <p:pic>
          <p:nvPicPr>
            <p:cNvPr id="97" name="object 9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183000" y="4987670"/>
              <a:ext cx="73151" cy="73152"/>
            </a:xfrm>
            <a:prstGeom prst="rect">
              <a:avLst/>
            </a:prstGeom>
          </p:spPr>
        </p:pic>
        <p:sp>
          <p:nvSpPr>
            <p:cNvPr id="98" name="object 98"/>
            <p:cNvSpPr/>
            <p:nvPr/>
          </p:nvSpPr>
          <p:spPr>
            <a:xfrm>
              <a:off x="3346068" y="503339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346068" y="503339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0" name="object 10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501516" y="4969382"/>
              <a:ext cx="73152" cy="73152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3824605" y="503491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4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824605" y="503491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3" name="object 10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980052" y="5030342"/>
              <a:ext cx="73152" cy="73152"/>
            </a:xfrm>
            <a:prstGeom prst="rect">
              <a:avLst/>
            </a:prstGeom>
          </p:spPr>
        </p:pic>
        <p:pic>
          <p:nvPicPr>
            <p:cNvPr id="104" name="object 10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140072" y="4944998"/>
              <a:ext cx="73151" cy="73152"/>
            </a:xfrm>
            <a:prstGeom prst="rect">
              <a:avLst/>
            </a:prstGeom>
          </p:spPr>
        </p:pic>
        <p:pic>
          <p:nvPicPr>
            <p:cNvPr id="105" name="object 10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300093" y="5158358"/>
              <a:ext cx="73152" cy="73152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1113447" y="51415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45" y="2518"/>
                  </a:lnTo>
                  <a:lnTo>
                    <a:pt x="9372" y="9382"/>
                  </a:lnTo>
                  <a:lnTo>
                    <a:pt x="2514" y="19556"/>
                  </a:lnTo>
                  <a:lnTo>
                    <a:pt x="0" y="32003"/>
                  </a:lnTo>
                  <a:lnTo>
                    <a:pt x="2514" y="44451"/>
                  </a:lnTo>
                  <a:lnTo>
                    <a:pt x="9372" y="54625"/>
                  </a:lnTo>
                  <a:lnTo>
                    <a:pt x="19545" y="61489"/>
                  </a:lnTo>
                  <a:lnTo>
                    <a:pt x="32003" y="64007"/>
                  </a:lnTo>
                  <a:lnTo>
                    <a:pt x="44462" y="61489"/>
                  </a:lnTo>
                  <a:lnTo>
                    <a:pt x="54635" y="54625"/>
                  </a:lnTo>
                  <a:lnTo>
                    <a:pt x="61493" y="44451"/>
                  </a:lnTo>
                  <a:lnTo>
                    <a:pt x="64007" y="32003"/>
                  </a:lnTo>
                  <a:lnTo>
                    <a:pt x="61493" y="19556"/>
                  </a:lnTo>
                  <a:lnTo>
                    <a:pt x="54635" y="9382"/>
                  </a:lnTo>
                  <a:lnTo>
                    <a:pt x="44462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13447" y="51415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93" y="44451"/>
                  </a:lnTo>
                  <a:lnTo>
                    <a:pt x="54635" y="54625"/>
                  </a:lnTo>
                  <a:lnTo>
                    <a:pt x="44462" y="61489"/>
                  </a:lnTo>
                  <a:lnTo>
                    <a:pt x="32003" y="64007"/>
                  </a:lnTo>
                  <a:lnTo>
                    <a:pt x="19545" y="61489"/>
                  </a:lnTo>
                  <a:lnTo>
                    <a:pt x="9372" y="54625"/>
                  </a:lnTo>
                  <a:lnTo>
                    <a:pt x="2514" y="44451"/>
                  </a:lnTo>
                  <a:lnTo>
                    <a:pt x="0" y="32003"/>
                  </a:lnTo>
                  <a:lnTo>
                    <a:pt x="2514" y="19556"/>
                  </a:lnTo>
                  <a:lnTo>
                    <a:pt x="9372" y="9382"/>
                  </a:lnTo>
                  <a:lnTo>
                    <a:pt x="19545" y="2518"/>
                  </a:lnTo>
                  <a:lnTo>
                    <a:pt x="32003" y="0"/>
                  </a:lnTo>
                  <a:lnTo>
                    <a:pt x="44462" y="2518"/>
                  </a:lnTo>
                  <a:lnTo>
                    <a:pt x="54635" y="9382"/>
                  </a:lnTo>
                  <a:lnTo>
                    <a:pt x="61493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271905" y="50653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271905" y="50653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427352" y="4905374"/>
              <a:ext cx="73152" cy="73152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87372" y="5137022"/>
              <a:ext cx="73152" cy="73152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1750441" y="50653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1750441" y="506539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1910461" y="501053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4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8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4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1910461" y="5010530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4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4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4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2070480" y="492823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4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2070480" y="4928234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8" name="object 1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224405" y="4941950"/>
              <a:ext cx="73152" cy="73152"/>
            </a:xfrm>
            <a:prstGeom prst="rect">
              <a:avLst/>
            </a:prstGeom>
          </p:spPr>
        </p:pic>
        <p:sp>
          <p:nvSpPr>
            <p:cNvPr id="119" name="object 119"/>
            <p:cNvSpPr/>
            <p:nvPr/>
          </p:nvSpPr>
          <p:spPr>
            <a:xfrm>
              <a:off x="2388996" y="487794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2388996" y="487794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549016" y="48383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2549016" y="48383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3" name="object 1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04465" y="4978526"/>
              <a:ext cx="73152" cy="73152"/>
            </a:xfrm>
            <a:prstGeom prst="rect">
              <a:avLst/>
            </a:prstGeom>
          </p:spPr>
        </p:pic>
        <p:pic>
          <p:nvPicPr>
            <p:cNvPr id="124" name="object 1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62961" y="5137022"/>
              <a:ext cx="73152" cy="73152"/>
            </a:xfrm>
            <a:prstGeom prst="rect">
              <a:avLst/>
            </a:prstGeom>
          </p:spPr>
        </p:pic>
        <p:pic>
          <p:nvPicPr>
            <p:cNvPr id="125" name="object 1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022981" y="4946522"/>
              <a:ext cx="73152" cy="73152"/>
            </a:xfrm>
            <a:prstGeom prst="rect">
              <a:avLst/>
            </a:prstGeom>
          </p:spPr>
        </p:pic>
        <p:pic>
          <p:nvPicPr>
            <p:cNvPr id="126" name="object 12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183000" y="5141594"/>
              <a:ext cx="73151" cy="73152"/>
            </a:xfrm>
            <a:prstGeom prst="rect">
              <a:avLst/>
            </a:prstGeom>
          </p:spPr>
        </p:pic>
        <p:sp>
          <p:nvSpPr>
            <p:cNvPr id="127" name="object 127"/>
            <p:cNvSpPr/>
            <p:nvPr/>
          </p:nvSpPr>
          <p:spPr>
            <a:xfrm>
              <a:off x="3346068" y="5105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7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3346068" y="5105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7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3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7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9" name="object 1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501516" y="5123306"/>
              <a:ext cx="73152" cy="73152"/>
            </a:xfrm>
            <a:prstGeom prst="rect">
              <a:avLst/>
            </a:prstGeom>
          </p:spPr>
        </p:pic>
        <p:sp>
          <p:nvSpPr>
            <p:cNvPr id="130" name="object 130"/>
            <p:cNvSpPr/>
            <p:nvPr/>
          </p:nvSpPr>
          <p:spPr>
            <a:xfrm>
              <a:off x="3824605" y="5105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4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4" y="64007"/>
                  </a:lnTo>
                  <a:lnTo>
                    <a:pt x="44451" y="61489"/>
                  </a:lnTo>
                  <a:lnTo>
                    <a:pt x="54625" y="54625"/>
                  </a:lnTo>
                  <a:lnTo>
                    <a:pt x="61489" y="44451"/>
                  </a:lnTo>
                  <a:lnTo>
                    <a:pt x="64008" y="32003"/>
                  </a:lnTo>
                  <a:lnTo>
                    <a:pt x="61489" y="19556"/>
                  </a:lnTo>
                  <a:lnTo>
                    <a:pt x="54625" y="9382"/>
                  </a:lnTo>
                  <a:lnTo>
                    <a:pt x="44451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3824605" y="5105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3"/>
                  </a:moveTo>
                  <a:lnTo>
                    <a:pt x="61489" y="44451"/>
                  </a:lnTo>
                  <a:lnTo>
                    <a:pt x="54625" y="54625"/>
                  </a:lnTo>
                  <a:lnTo>
                    <a:pt x="44451" y="61489"/>
                  </a:lnTo>
                  <a:lnTo>
                    <a:pt x="32004" y="64007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4" y="0"/>
                  </a:lnTo>
                  <a:lnTo>
                    <a:pt x="44451" y="2518"/>
                  </a:lnTo>
                  <a:lnTo>
                    <a:pt x="54625" y="9382"/>
                  </a:lnTo>
                  <a:lnTo>
                    <a:pt x="61489" y="19556"/>
                  </a:lnTo>
                  <a:lnTo>
                    <a:pt x="64008" y="32003"/>
                  </a:lnTo>
                  <a:close/>
                </a:path>
              </a:pathLst>
            </a:custGeom>
            <a:ln w="9143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2" name="object 1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80052" y="5172074"/>
              <a:ext cx="73152" cy="73152"/>
            </a:xfrm>
            <a:prstGeom prst="rect">
              <a:avLst/>
            </a:prstGeom>
          </p:spPr>
        </p:pic>
        <p:pic>
          <p:nvPicPr>
            <p:cNvPr id="133" name="object 1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140072" y="5272658"/>
              <a:ext cx="73151" cy="73151"/>
            </a:xfrm>
            <a:prstGeom prst="rect">
              <a:avLst/>
            </a:prstGeom>
          </p:spPr>
        </p:pic>
        <p:pic>
          <p:nvPicPr>
            <p:cNvPr id="134" name="object 1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300093" y="5443346"/>
              <a:ext cx="73152" cy="73152"/>
            </a:xfrm>
            <a:prstGeom prst="rect">
              <a:avLst/>
            </a:prstGeom>
          </p:spPr>
        </p:pic>
        <p:sp>
          <p:nvSpPr>
            <p:cNvPr id="135" name="object 135"/>
            <p:cNvSpPr/>
            <p:nvPr/>
          </p:nvSpPr>
          <p:spPr>
            <a:xfrm>
              <a:off x="1145286" y="4929377"/>
              <a:ext cx="3191510" cy="88900"/>
            </a:xfrm>
            <a:custGeom>
              <a:avLst/>
              <a:gdLst/>
              <a:ahLst/>
              <a:cxnLst/>
              <a:rect l="l" t="t" r="r" b="b"/>
              <a:pathLst>
                <a:path w="3191510" h="88900">
                  <a:moveTo>
                    <a:pt x="0" y="0"/>
                  </a:moveTo>
                  <a:lnTo>
                    <a:pt x="3191255" y="88392"/>
                  </a:lnTo>
                </a:path>
                <a:path w="3191510" h="88900">
                  <a:moveTo>
                    <a:pt x="0" y="0"/>
                  </a:moveTo>
                  <a:lnTo>
                    <a:pt x="3191255" y="88392"/>
                  </a:lnTo>
                </a:path>
              </a:pathLst>
            </a:custGeom>
            <a:ln w="19812">
              <a:solidFill>
                <a:srgbClr val="4F81BC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1145286" y="4979669"/>
              <a:ext cx="3191510" cy="251460"/>
            </a:xfrm>
            <a:custGeom>
              <a:avLst/>
              <a:gdLst/>
              <a:ahLst/>
              <a:cxnLst/>
              <a:rect l="l" t="t" r="r" b="b"/>
              <a:pathLst>
                <a:path w="3191510" h="251460">
                  <a:moveTo>
                    <a:pt x="0" y="0"/>
                  </a:moveTo>
                  <a:lnTo>
                    <a:pt x="3191255" y="251459"/>
                  </a:lnTo>
                </a:path>
                <a:path w="3191510" h="251460">
                  <a:moveTo>
                    <a:pt x="0" y="0"/>
                  </a:moveTo>
                  <a:lnTo>
                    <a:pt x="3191255" y="251459"/>
                  </a:lnTo>
                </a:path>
              </a:pathLst>
            </a:custGeom>
            <a:ln w="19812">
              <a:solidFill>
                <a:srgbClr val="C0504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7" name="object 137"/>
          <p:cNvSpPr txBox="1"/>
          <p:nvPr/>
        </p:nvSpPr>
        <p:spPr>
          <a:xfrm>
            <a:off x="3377946" y="4737354"/>
            <a:ext cx="102425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y 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-</a:t>
            </a:r>
            <a:r>
              <a:rPr sz="900" b="1" dirty="0">
                <a:latin typeface="Arial"/>
                <a:cs typeface="Arial"/>
              </a:rPr>
              <a:t>0,06x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+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150,49</a:t>
            </a:r>
            <a:endParaRPr sz="900">
              <a:latin typeface="Arial"/>
              <a:cs typeface="Aria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3640073" y="4869942"/>
            <a:ext cx="5010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20" dirty="0">
                <a:latin typeface="Arial"/>
                <a:cs typeface="Arial"/>
              </a:rPr>
              <a:t>0,04</a:t>
            </a:r>
            <a:endParaRPr sz="900">
              <a:latin typeface="Arial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919222" y="5215890"/>
            <a:ext cx="102425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y 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-</a:t>
            </a:r>
            <a:r>
              <a:rPr sz="900" b="1" dirty="0">
                <a:latin typeface="Arial"/>
                <a:cs typeface="Arial"/>
              </a:rPr>
              <a:t>0,17x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+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10" dirty="0">
                <a:latin typeface="Arial"/>
                <a:cs typeface="Arial"/>
              </a:rPr>
              <a:t>359,51</a:t>
            </a:r>
            <a:endParaRPr sz="900">
              <a:latin typeface="Arial"/>
              <a:cs typeface="Arial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3181350" y="5348173"/>
            <a:ext cx="50101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 </a:t>
            </a:r>
            <a:r>
              <a:rPr sz="900" b="1" spc="-20" dirty="0">
                <a:latin typeface="Arial"/>
                <a:cs typeface="Arial"/>
              </a:rPr>
              <a:t>0,29</a:t>
            </a:r>
            <a:endParaRPr sz="900">
              <a:latin typeface="Arial"/>
              <a:cs typeface="Arial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343915" y="4409439"/>
            <a:ext cx="229870" cy="127825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900" b="1" spc="-20" dirty="0">
                <a:latin typeface="Calibri"/>
                <a:cs typeface="Calibri"/>
              </a:rPr>
              <a:t>44.0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900" b="1" spc="-20" dirty="0">
                <a:latin typeface="Calibri"/>
                <a:cs typeface="Calibri"/>
              </a:rPr>
              <a:t>42.0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900" b="1" spc="-20" dirty="0">
                <a:latin typeface="Calibri"/>
                <a:cs typeface="Calibri"/>
              </a:rPr>
              <a:t>40.0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900" b="1" spc="-20" dirty="0">
                <a:latin typeface="Calibri"/>
                <a:cs typeface="Calibri"/>
              </a:rPr>
              <a:t>38.0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900" b="1" spc="-20" dirty="0">
                <a:latin typeface="Calibri"/>
                <a:cs typeface="Calibri"/>
              </a:rPr>
              <a:t>36.0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900" b="1" spc="-20" dirty="0">
                <a:latin typeface="Calibri"/>
                <a:cs typeface="Calibri"/>
              </a:rPr>
              <a:t>34.0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900" b="1" spc="-20" dirty="0">
                <a:latin typeface="Calibri"/>
                <a:cs typeface="Calibri"/>
              </a:rPr>
              <a:t>32.0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0"/>
              </a:spcBef>
            </a:pPr>
            <a:r>
              <a:rPr sz="900" b="1" spc="-20" dirty="0">
                <a:latin typeface="Calibri"/>
                <a:cs typeface="Calibri"/>
              </a:rPr>
              <a:t>30.0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538378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1995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1336294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2000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2134361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2005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2931922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2010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3729990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2015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4527930" y="5673344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2020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164178" y="5120681"/>
            <a:ext cx="167005" cy="3206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20" dirty="0">
                <a:latin typeface="Arial"/>
                <a:cs typeface="Arial"/>
              </a:rPr>
              <a:t>Corg</a:t>
            </a:r>
            <a:endParaRPr sz="1000">
              <a:latin typeface="Arial"/>
              <a:cs typeface="Arial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164178" y="4704057"/>
            <a:ext cx="167005" cy="37020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10" dirty="0">
                <a:latin typeface="Arial"/>
                <a:cs typeface="Arial"/>
              </a:rPr>
              <a:t>[g/kg]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853846" y="6310985"/>
            <a:ext cx="365760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Wyk.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4.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Zmiany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zawartości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Corg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na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przestrzeni</a:t>
            </a:r>
            <a:r>
              <a:rPr sz="1400" b="1" spc="-25" dirty="0">
                <a:latin typeface="Calibri"/>
                <a:cs typeface="Calibri"/>
              </a:rPr>
              <a:t> lat</a:t>
            </a:r>
            <a:endParaRPr sz="1400">
              <a:latin typeface="Calibri"/>
              <a:cs typeface="Calibri"/>
            </a:endParaRPr>
          </a:p>
        </p:txBody>
      </p:sp>
      <p:pic>
        <p:nvPicPr>
          <p:cNvPr id="151" name="object 151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395727" y="6097523"/>
            <a:ext cx="73152" cy="73152"/>
          </a:xfrm>
          <a:prstGeom prst="rect">
            <a:avLst/>
          </a:prstGeom>
        </p:spPr>
      </p:pic>
      <p:pic>
        <p:nvPicPr>
          <p:cNvPr id="152" name="object 152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2741676" y="6097523"/>
            <a:ext cx="73152" cy="73152"/>
          </a:xfrm>
          <a:prstGeom prst="rect">
            <a:avLst/>
          </a:prstGeom>
        </p:spPr>
      </p:pic>
      <p:sp>
        <p:nvSpPr>
          <p:cNvPr id="153" name="object 153"/>
          <p:cNvSpPr txBox="1"/>
          <p:nvPr/>
        </p:nvSpPr>
        <p:spPr>
          <a:xfrm>
            <a:off x="2473198" y="5800270"/>
            <a:ext cx="556260" cy="40830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57150">
              <a:lnSpc>
                <a:spcPct val="100000"/>
              </a:lnSpc>
              <a:spcBef>
                <a:spcPts val="480"/>
              </a:spcBef>
            </a:pPr>
            <a:r>
              <a:rPr sz="1000" b="1" spc="-20" dirty="0">
                <a:latin typeface="Arial"/>
                <a:cs typeface="Arial"/>
              </a:rPr>
              <a:t>Lata</a:t>
            </a:r>
            <a:endParaRPr sz="1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  <a:tabLst>
                <a:tab pos="358140" algn="l"/>
              </a:tabLst>
            </a:pPr>
            <a:r>
              <a:rPr sz="900" b="1" spc="-25" dirty="0">
                <a:latin typeface="Arial"/>
                <a:cs typeface="Arial"/>
              </a:rPr>
              <a:t>WB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5" dirty="0">
                <a:latin typeface="Arial"/>
                <a:cs typeface="Arial"/>
              </a:rPr>
              <a:t>WP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54" name="object 154"/>
          <p:cNvGrpSpPr/>
          <p:nvPr/>
        </p:nvGrpSpPr>
        <p:grpSpPr>
          <a:xfrm>
            <a:off x="643127" y="1482852"/>
            <a:ext cx="3870960" cy="1341120"/>
            <a:chOff x="643127" y="1482852"/>
            <a:chExt cx="3870960" cy="1341120"/>
          </a:xfrm>
        </p:grpSpPr>
        <p:sp>
          <p:nvSpPr>
            <p:cNvPr id="155" name="object 155"/>
            <p:cNvSpPr/>
            <p:nvPr/>
          </p:nvSpPr>
          <p:spPr>
            <a:xfrm>
              <a:off x="679703" y="1487424"/>
              <a:ext cx="3830320" cy="1083945"/>
            </a:xfrm>
            <a:custGeom>
              <a:avLst/>
              <a:gdLst/>
              <a:ahLst/>
              <a:cxnLst/>
              <a:rect l="l" t="t" r="r" b="b"/>
              <a:pathLst>
                <a:path w="3830320" h="1083945">
                  <a:moveTo>
                    <a:pt x="0" y="1083564"/>
                  </a:moveTo>
                  <a:lnTo>
                    <a:pt x="3829812" y="1083564"/>
                  </a:lnTo>
                </a:path>
                <a:path w="3830320" h="1083945">
                  <a:moveTo>
                    <a:pt x="0" y="865631"/>
                  </a:moveTo>
                  <a:lnTo>
                    <a:pt x="3829812" y="865631"/>
                  </a:lnTo>
                </a:path>
                <a:path w="3830320" h="1083945">
                  <a:moveTo>
                    <a:pt x="0" y="649224"/>
                  </a:moveTo>
                  <a:lnTo>
                    <a:pt x="3829812" y="649224"/>
                  </a:lnTo>
                </a:path>
                <a:path w="3830320" h="1083945">
                  <a:moveTo>
                    <a:pt x="0" y="432815"/>
                  </a:moveTo>
                  <a:lnTo>
                    <a:pt x="3829812" y="432815"/>
                  </a:lnTo>
                </a:path>
                <a:path w="3830320" h="1083945">
                  <a:moveTo>
                    <a:pt x="0" y="216408"/>
                  </a:moveTo>
                  <a:lnTo>
                    <a:pt x="3829812" y="216408"/>
                  </a:lnTo>
                </a:path>
                <a:path w="3830320" h="1083945">
                  <a:moveTo>
                    <a:pt x="0" y="0"/>
                  </a:moveTo>
                  <a:lnTo>
                    <a:pt x="3829812" y="0"/>
                  </a:lnTo>
                </a:path>
              </a:pathLst>
            </a:custGeom>
            <a:ln w="9144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643127" y="1487424"/>
              <a:ext cx="3866515" cy="1336675"/>
            </a:xfrm>
            <a:custGeom>
              <a:avLst/>
              <a:gdLst/>
              <a:ahLst/>
              <a:cxnLst/>
              <a:rect l="l" t="t" r="r" b="b"/>
              <a:pathLst>
                <a:path w="3866515" h="1336675">
                  <a:moveTo>
                    <a:pt x="36576" y="1299972"/>
                  </a:moveTo>
                  <a:lnTo>
                    <a:pt x="36576" y="0"/>
                  </a:lnTo>
                </a:path>
                <a:path w="3866515" h="1336675">
                  <a:moveTo>
                    <a:pt x="0" y="1299972"/>
                  </a:moveTo>
                  <a:lnTo>
                    <a:pt x="73151" y="1299972"/>
                  </a:lnTo>
                </a:path>
                <a:path w="3866515" h="1336675">
                  <a:moveTo>
                    <a:pt x="0" y="1083564"/>
                  </a:moveTo>
                  <a:lnTo>
                    <a:pt x="73151" y="1083564"/>
                  </a:lnTo>
                </a:path>
                <a:path w="3866515" h="1336675">
                  <a:moveTo>
                    <a:pt x="0" y="865631"/>
                  </a:moveTo>
                  <a:lnTo>
                    <a:pt x="73151" y="865631"/>
                  </a:lnTo>
                </a:path>
                <a:path w="3866515" h="1336675">
                  <a:moveTo>
                    <a:pt x="0" y="649224"/>
                  </a:moveTo>
                  <a:lnTo>
                    <a:pt x="73151" y="649224"/>
                  </a:lnTo>
                </a:path>
                <a:path w="3866515" h="1336675">
                  <a:moveTo>
                    <a:pt x="0" y="432815"/>
                  </a:moveTo>
                  <a:lnTo>
                    <a:pt x="73151" y="432815"/>
                  </a:lnTo>
                </a:path>
                <a:path w="3866515" h="1336675">
                  <a:moveTo>
                    <a:pt x="0" y="216408"/>
                  </a:moveTo>
                  <a:lnTo>
                    <a:pt x="73151" y="216408"/>
                  </a:lnTo>
                </a:path>
                <a:path w="3866515" h="1336675">
                  <a:moveTo>
                    <a:pt x="0" y="0"/>
                  </a:moveTo>
                  <a:lnTo>
                    <a:pt x="73151" y="0"/>
                  </a:lnTo>
                </a:path>
                <a:path w="3866515" h="1336675">
                  <a:moveTo>
                    <a:pt x="36576" y="1299972"/>
                  </a:moveTo>
                  <a:lnTo>
                    <a:pt x="3866388" y="1299972"/>
                  </a:lnTo>
                </a:path>
                <a:path w="3866515" h="1336675">
                  <a:moveTo>
                    <a:pt x="36576" y="1263396"/>
                  </a:moveTo>
                  <a:lnTo>
                    <a:pt x="36576" y="1336548"/>
                  </a:lnTo>
                </a:path>
                <a:path w="3866515" h="1336675">
                  <a:moveTo>
                    <a:pt x="803147" y="1263396"/>
                  </a:moveTo>
                  <a:lnTo>
                    <a:pt x="803147" y="1336548"/>
                  </a:lnTo>
                </a:path>
                <a:path w="3866515" h="1336675">
                  <a:moveTo>
                    <a:pt x="1568196" y="1263396"/>
                  </a:moveTo>
                  <a:lnTo>
                    <a:pt x="1568196" y="1336548"/>
                  </a:lnTo>
                </a:path>
                <a:path w="3866515" h="1336675">
                  <a:moveTo>
                    <a:pt x="2334767" y="1263396"/>
                  </a:moveTo>
                  <a:lnTo>
                    <a:pt x="2334767" y="1336548"/>
                  </a:lnTo>
                </a:path>
                <a:path w="3866515" h="1336675">
                  <a:moveTo>
                    <a:pt x="3101340" y="1263396"/>
                  </a:moveTo>
                  <a:lnTo>
                    <a:pt x="3101340" y="1336548"/>
                  </a:lnTo>
                </a:path>
                <a:path w="3866515" h="1336675">
                  <a:moveTo>
                    <a:pt x="3866388" y="1263396"/>
                  </a:moveTo>
                  <a:lnTo>
                    <a:pt x="3866388" y="1336548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1105712" y="2303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4" y="0"/>
                  </a:moveTo>
                  <a:lnTo>
                    <a:pt x="19550" y="2518"/>
                  </a:lnTo>
                  <a:lnTo>
                    <a:pt x="9377" y="9382"/>
                  </a:lnTo>
                  <a:lnTo>
                    <a:pt x="2516" y="19556"/>
                  </a:lnTo>
                  <a:lnTo>
                    <a:pt x="0" y="32004"/>
                  </a:lnTo>
                  <a:lnTo>
                    <a:pt x="2516" y="44451"/>
                  </a:lnTo>
                  <a:lnTo>
                    <a:pt x="9377" y="54625"/>
                  </a:lnTo>
                  <a:lnTo>
                    <a:pt x="19550" y="61489"/>
                  </a:lnTo>
                  <a:lnTo>
                    <a:pt x="32004" y="64008"/>
                  </a:lnTo>
                  <a:lnTo>
                    <a:pt x="44462" y="61489"/>
                  </a:lnTo>
                  <a:lnTo>
                    <a:pt x="54635" y="54625"/>
                  </a:lnTo>
                  <a:lnTo>
                    <a:pt x="61493" y="44451"/>
                  </a:lnTo>
                  <a:lnTo>
                    <a:pt x="64008" y="32004"/>
                  </a:lnTo>
                  <a:lnTo>
                    <a:pt x="61493" y="19556"/>
                  </a:lnTo>
                  <a:lnTo>
                    <a:pt x="54635" y="9382"/>
                  </a:lnTo>
                  <a:lnTo>
                    <a:pt x="44462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1105712" y="2303018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8" y="32004"/>
                  </a:moveTo>
                  <a:lnTo>
                    <a:pt x="61493" y="44451"/>
                  </a:lnTo>
                  <a:lnTo>
                    <a:pt x="54635" y="54625"/>
                  </a:lnTo>
                  <a:lnTo>
                    <a:pt x="44462" y="61489"/>
                  </a:lnTo>
                  <a:lnTo>
                    <a:pt x="32004" y="64008"/>
                  </a:lnTo>
                  <a:lnTo>
                    <a:pt x="19550" y="61489"/>
                  </a:lnTo>
                  <a:lnTo>
                    <a:pt x="9377" y="54625"/>
                  </a:lnTo>
                  <a:lnTo>
                    <a:pt x="2516" y="44451"/>
                  </a:lnTo>
                  <a:lnTo>
                    <a:pt x="0" y="32004"/>
                  </a:lnTo>
                  <a:lnTo>
                    <a:pt x="2516" y="19556"/>
                  </a:lnTo>
                  <a:lnTo>
                    <a:pt x="9377" y="9382"/>
                  </a:lnTo>
                  <a:lnTo>
                    <a:pt x="19550" y="2518"/>
                  </a:lnTo>
                  <a:lnTo>
                    <a:pt x="32004" y="0"/>
                  </a:lnTo>
                  <a:lnTo>
                    <a:pt x="44462" y="2518"/>
                  </a:lnTo>
                  <a:lnTo>
                    <a:pt x="54635" y="9382"/>
                  </a:lnTo>
                  <a:lnTo>
                    <a:pt x="61493" y="19556"/>
                  </a:lnTo>
                  <a:lnTo>
                    <a:pt x="64008" y="32004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1259636" y="23274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1953" y="0"/>
                  </a:moveTo>
                  <a:lnTo>
                    <a:pt x="19513" y="2518"/>
                  </a:lnTo>
                  <a:lnTo>
                    <a:pt x="9356" y="9382"/>
                  </a:lnTo>
                  <a:lnTo>
                    <a:pt x="2510" y="19556"/>
                  </a:lnTo>
                  <a:lnTo>
                    <a:pt x="0" y="32003"/>
                  </a:lnTo>
                  <a:lnTo>
                    <a:pt x="2510" y="44451"/>
                  </a:lnTo>
                  <a:lnTo>
                    <a:pt x="9356" y="54625"/>
                  </a:lnTo>
                  <a:lnTo>
                    <a:pt x="19513" y="61489"/>
                  </a:lnTo>
                  <a:lnTo>
                    <a:pt x="31953" y="64008"/>
                  </a:lnTo>
                  <a:lnTo>
                    <a:pt x="44454" y="61489"/>
                  </a:lnTo>
                  <a:lnTo>
                    <a:pt x="54622" y="54625"/>
                  </a:lnTo>
                  <a:lnTo>
                    <a:pt x="61456" y="44451"/>
                  </a:lnTo>
                  <a:lnTo>
                    <a:pt x="63957" y="32003"/>
                  </a:lnTo>
                  <a:lnTo>
                    <a:pt x="61456" y="19556"/>
                  </a:lnTo>
                  <a:lnTo>
                    <a:pt x="54622" y="9382"/>
                  </a:lnTo>
                  <a:lnTo>
                    <a:pt x="44454" y="2518"/>
                  </a:lnTo>
                  <a:lnTo>
                    <a:pt x="3195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1259636" y="23274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3957" y="32003"/>
                  </a:moveTo>
                  <a:lnTo>
                    <a:pt x="61456" y="44451"/>
                  </a:lnTo>
                  <a:lnTo>
                    <a:pt x="54622" y="54625"/>
                  </a:lnTo>
                  <a:lnTo>
                    <a:pt x="44454" y="61489"/>
                  </a:lnTo>
                  <a:lnTo>
                    <a:pt x="31953" y="64008"/>
                  </a:lnTo>
                  <a:lnTo>
                    <a:pt x="19513" y="61489"/>
                  </a:lnTo>
                  <a:lnTo>
                    <a:pt x="9356" y="54625"/>
                  </a:lnTo>
                  <a:lnTo>
                    <a:pt x="2510" y="44451"/>
                  </a:lnTo>
                  <a:lnTo>
                    <a:pt x="0" y="32003"/>
                  </a:lnTo>
                  <a:lnTo>
                    <a:pt x="2510" y="19556"/>
                  </a:lnTo>
                  <a:lnTo>
                    <a:pt x="9356" y="9382"/>
                  </a:lnTo>
                  <a:lnTo>
                    <a:pt x="19513" y="2518"/>
                  </a:lnTo>
                  <a:lnTo>
                    <a:pt x="31953" y="0"/>
                  </a:lnTo>
                  <a:lnTo>
                    <a:pt x="44454" y="2518"/>
                  </a:lnTo>
                  <a:lnTo>
                    <a:pt x="54622" y="9382"/>
                  </a:lnTo>
                  <a:lnTo>
                    <a:pt x="61456" y="19556"/>
                  </a:lnTo>
                  <a:lnTo>
                    <a:pt x="63957" y="32003"/>
                  </a:lnTo>
                  <a:close/>
                </a:path>
              </a:pathLst>
            </a:custGeom>
            <a:ln w="9143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1" name="object 16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408937" y="2135378"/>
              <a:ext cx="73152" cy="73152"/>
            </a:xfrm>
            <a:prstGeom prst="rect">
              <a:avLst/>
            </a:prstGeom>
          </p:spPr>
        </p:pic>
        <p:sp>
          <p:nvSpPr>
            <p:cNvPr id="162" name="object 162"/>
            <p:cNvSpPr/>
            <p:nvPr/>
          </p:nvSpPr>
          <p:spPr>
            <a:xfrm>
              <a:off x="1565910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8"/>
                  </a:lnTo>
                  <a:lnTo>
                    <a:pt x="44505" y="61489"/>
                  </a:lnTo>
                  <a:lnTo>
                    <a:pt x="54673" y="54625"/>
                  </a:lnTo>
                  <a:lnTo>
                    <a:pt x="61507" y="44451"/>
                  </a:lnTo>
                  <a:lnTo>
                    <a:pt x="64008" y="32003"/>
                  </a:lnTo>
                  <a:lnTo>
                    <a:pt x="61507" y="19556"/>
                  </a:lnTo>
                  <a:lnTo>
                    <a:pt x="54673" y="9382"/>
                  </a:lnTo>
                  <a:lnTo>
                    <a:pt x="44505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1565910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3"/>
                  </a:moveTo>
                  <a:lnTo>
                    <a:pt x="61507" y="44451"/>
                  </a:lnTo>
                  <a:lnTo>
                    <a:pt x="54673" y="54625"/>
                  </a:lnTo>
                  <a:lnTo>
                    <a:pt x="44505" y="61489"/>
                  </a:lnTo>
                  <a:lnTo>
                    <a:pt x="32003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505" y="2518"/>
                  </a:lnTo>
                  <a:lnTo>
                    <a:pt x="54673" y="9382"/>
                  </a:lnTo>
                  <a:lnTo>
                    <a:pt x="61507" y="19556"/>
                  </a:lnTo>
                  <a:lnTo>
                    <a:pt x="64008" y="32003"/>
                  </a:lnTo>
                  <a:close/>
                </a:path>
              </a:pathLst>
            </a:custGeom>
            <a:ln w="9144">
              <a:solidFill>
                <a:srgbClr val="4F81B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4" name="object 16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715261" y="2210054"/>
              <a:ext cx="73152" cy="73152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67661" y="2248154"/>
              <a:ext cx="73152" cy="73152"/>
            </a:xfrm>
            <a:prstGeom prst="rect">
              <a:avLst/>
            </a:prstGeom>
          </p:spPr>
        </p:pic>
        <p:pic>
          <p:nvPicPr>
            <p:cNvPr id="166" name="object 16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021586" y="2034794"/>
              <a:ext cx="73152" cy="73152"/>
            </a:xfrm>
            <a:prstGeom prst="rect">
              <a:avLst/>
            </a:prstGeom>
          </p:spPr>
        </p:pic>
        <p:pic>
          <p:nvPicPr>
            <p:cNvPr id="167" name="object 16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173986" y="1946402"/>
              <a:ext cx="73152" cy="73152"/>
            </a:xfrm>
            <a:prstGeom prst="rect">
              <a:avLst/>
            </a:prstGeom>
          </p:spPr>
        </p:pic>
        <p:pic>
          <p:nvPicPr>
            <p:cNvPr id="168" name="object 16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27910" y="1934210"/>
              <a:ext cx="73152" cy="73151"/>
            </a:xfrm>
            <a:prstGeom prst="rect">
              <a:avLst/>
            </a:prstGeom>
          </p:spPr>
        </p:pic>
        <p:pic>
          <p:nvPicPr>
            <p:cNvPr id="169" name="object 16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480310" y="1996694"/>
              <a:ext cx="73152" cy="73152"/>
            </a:xfrm>
            <a:prstGeom prst="rect">
              <a:avLst/>
            </a:prstGeom>
          </p:spPr>
        </p:pic>
        <p:pic>
          <p:nvPicPr>
            <p:cNvPr id="170" name="object 170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634233" y="1946402"/>
              <a:ext cx="73152" cy="73152"/>
            </a:xfrm>
            <a:prstGeom prst="rect">
              <a:avLst/>
            </a:prstGeom>
          </p:spPr>
        </p:pic>
        <p:pic>
          <p:nvPicPr>
            <p:cNvPr id="171" name="object 17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86633" y="1833626"/>
              <a:ext cx="73152" cy="73151"/>
            </a:xfrm>
            <a:prstGeom prst="rect">
              <a:avLst/>
            </a:prstGeom>
          </p:spPr>
        </p:pic>
        <p:pic>
          <p:nvPicPr>
            <p:cNvPr id="172" name="object 17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940557" y="1783334"/>
              <a:ext cx="73152" cy="73152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094482" y="1984502"/>
              <a:ext cx="73152" cy="73152"/>
            </a:xfrm>
            <a:prstGeom prst="rect">
              <a:avLst/>
            </a:prstGeom>
          </p:spPr>
        </p:pic>
        <p:pic>
          <p:nvPicPr>
            <p:cNvPr id="174" name="object 17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246882" y="1819910"/>
              <a:ext cx="73152" cy="73151"/>
            </a:xfrm>
            <a:prstGeom prst="rect">
              <a:avLst/>
            </a:prstGeom>
          </p:spPr>
        </p:pic>
        <p:pic>
          <p:nvPicPr>
            <p:cNvPr id="175" name="object 175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400805" y="1845818"/>
              <a:ext cx="73152" cy="73152"/>
            </a:xfrm>
            <a:prstGeom prst="rect">
              <a:avLst/>
            </a:prstGeom>
          </p:spPr>
        </p:pic>
        <p:pic>
          <p:nvPicPr>
            <p:cNvPr id="176" name="object 17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3707129" y="1815338"/>
              <a:ext cx="73152" cy="73151"/>
            </a:xfrm>
            <a:prstGeom prst="rect">
              <a:avLst/>
            </a:prstGeom>
          </p:spPr>
        </p:pic>
        <p:pic>
          <p:nvPicPr>
            <p:cNvPr id="177" name="object 177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3859529" y="1705610"/>
              <a:ext cx="73152" cy="73151"/>
            </a:xfrm>
            <a:prstGeom prst="rect">
              <a:avLst/>
            </a:prstGeom>
          </p:spPr>
        </p:pic>
        <p:pic>
          <p:nvPicPr>
            <p:cNvPr id="178" name="object 17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4013454" y="1783334"/>
              <a:ext cx="73152" cy="73152"/>
            </a:xfrm>
            <a:prstGeom prst="rect">
              <a:avLst/>
            </a:prstGeom>
          </p:spPr>
        </p:pic>
        <p:pic>
          <p:nvPicPr>
            <p:cNvPr id="179" name="object 17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165854" y="1736090"/>
              <a:ext cx="73152" cy="73152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1105712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2004" y="0"/>
                  </a:moveTo>
                  <a:lnTo>
                    <a:pt x="19550" y="2518"/>
                  </a:lnTo>
                  <a:lnTo>
                    <a:pt x="9377" y="9382"/>
                  </a:lnTo>
                  <a:lnTo>
                    <a:pt x="2516" y="19556"/>
                  </a:lnTo>
                  <a:lnTo>
                    <a:pt x="0" y="32003"/>
                  </a:lnTo>
                  <a:lnTo>
                    <a:pt x="2516" y="44451"/>
                  </a:lnTo>
                  <a:lnTo>
                    <a:pt x="9377" y="54625"/>
                  </a:lnTo>
                  <a:lnTo>
                    <a:pt x="19550" y="61489"/>
                  </a:lnTo>
                  <a:lnTo>
                    <a:pt x="32004" y="64008"/>
                  </a:lnTo>
                  <a:lnTo>
                    <a:pt x="44462" y="61489"/>
                  </a:lnTo>
                  <a:lnTo>
                    <a:pt x="54635" y="54625"/>
                  </a:lnTo>
                  <a:lnTo>
                    <a:pt x="61493" y="44451"/>
                  </a:lnTo>
                  <a:lnTo>
                    <a:pt x="64008" y="32003"/>
                  </a:lnTo>
                  <a:lnTo>
                    <a:pt x="61493" y="19556"/>
                  </a:lnTo>
                  <a:lnTo>
                    <a:pt x="54635" y="9382"/>
                  </a:lnTo>
                  <a:lnTo>
                    <a:pt x="44462" y="2518"/>
                  </a:lnTo>
                  <a:lnTo>
                    <a:pt x="3200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1105712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4008" y="32003"/>
                  </a:moveTo>
                  <a:lnTo>
                    <a:pt x="61493" y="44451"/>
                  </a:lnTo>
                  <a:lnTo>
                    <a:pt x="54635" y="54625"/>
                  </a:lnTo>
                  <a:lnTo>
                    <a:pt x="44462" y="61489"/>
                  </a:lnTo>
                  <a:lnTo>
                    <a:pt x="32004" y="64008"/>
                  </a:lnTo>
                  <a:lnTo>
                    <a:pt x="19550" y="61489"/>
                  </a:lnTo>
                  <a:lnTo>
                    <a:pt x="9377" y="54625"/>
                  </a:lnTo>
                  <a:lnTo>
                    <a:pt x="2516" y="44451"/>
                  </a:lnTo>
                  <a:lnTo>
                    <a:pt x="0" y="32003"/>
                  </a:lnTo>
                  <a:lnTo>
                    <a:pt x="2516" y="19556"/>
                  </a:lnTo>
                  <a:lnTo>
                    <a:pt x="9377" y="9382"/>
                  </a:lnTo>
                  <a:lnTo>
                    <a:pt x="19550" y="2518"/>
                  </a:lnTo>
                  <a:lnTo>
                    <a:pt x="32004" y="0"/>
                  </a:lnTo>
                  <a:lnTo>
                    <a:pt x="44462" y="2518"/>
                  </a:lnTo>
                  <a:lnTo>
                    <a:pt x="54635" y="9382"/>
                  </a:lnTo>
                  <a:lnTo>
                    <a:pt x="61493" y="19556"/>
                  </a:lnTo>
                  <a:lnTo>
                    <a:pt x="64008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1259636" y="23274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31953" y="0"/>
                  </a:moveTo>
                  <a:lnTo>
                    <a:pt x="19513" y="2518"/>
                  </a:lnTo>
                  <a:lnTo>
                    <a:pt x="9356" y="9382"/>
                  </a:lnTo>
                  <a:lnTo>
                    <a:pt x="2510" y="19556"/>
                  </a:lnTo>
                  <a:lnTo>
                    <a:pt x="0" y="32003"/>
                  </a:lnTo>
                  <a:lnTo>
                    <a:pt x="2510" y="44451"/>
                  </a:lnTo>
                  <a:lnTo>
                    <a:pt x="9356" y="54625"/>
                  </a:lnTo>
                  <a:lnTo>
                    <a:pt x="19513" y="61489"/>
                  </a:lnTo>
                  <a:lnTo>
                    <a:pt x="31953" y="64008"/>
                  </a:lnTo>
                  <a:lnTo>
                    <a:pt x="44454" y="61489"/>
                  </a:lnTo>
                  <a:lnTo>
                    <a:pt x="54622" y="54625"/>
                  </a:lnTo>
                  <a:lnTo>
                    <a:pt x="61456" y="44451"/>
                  </a:lnTo>
                  <a:lnTo>
                    <a:pt x="63957" y="32003"/>
                  </a:lnTo>
                  <a:lnTo>
                    <a:pt x="61456" y="19556"/>
                  </a:lnTo>
                  <a:lnTo>
                    <a:pt x="54622" y="9382"/>
                  </a:lnTo>
                  <a:lnTo>
                    <a:pt x="44454" y="2518"/>
                  </a:lnTo>
                  <a:lnTo>
                    <a:pt x="3195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1259636" y="23274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4" h="64135">
                  <a:moveTo>
                    <a:pt x="63957" y="32003"/>
                  </a:moveTo>
                  <a:lnTo>
                    <a:pt x="61456" y="44451"/>
                  </a:lnTo>
                  <a:lnTo>
                    <a:pt x="54622" y="54625"/>
                  </a:lnTo>
                  <a:lnTo>
                    <a:pt x="44454" y="61489"/>
                  </a:lnTo>
                  <a:lnTo>
                    <a:pt x="31953" y="64008"/>
                  </a:lnTo>
                  <a:lnTo>
                    <a:pt x="19513" y="61489"/>
                  </a:lnTo>
                  <a:lnTo>
                    <a:pt x="9356" y="54625"/>
                  </a:lnTo>
                  <a:lnTo>
                    <a:pt x="2510" y="44451"/>
                  </a:lnTo>
                  <a:lnTo>
                    <a:pt x="0" y="32003"/>
                  </a:lnTo>
                  <a:lnTo>
                    <a:pt x="2510" y="19556"/>
                  </a:lnTo>
                  <a:lnTo>
                    <a:pt x="9356" y="9382"/>
                  </a:lnTo>
                  <a:lnTo>
                    <a:pt x="19513" y="2518"/>
                  </a:lnTo>
                  <a:lnTo>
                    <a:pt x="31953" y="0"/>
                  </a:lnTo>
                  <a:lnTo>
                    <a:pt x="44454" y="2518"/>
                  </a:lnTo>
                  <a:lnTo>
                    <a:pt x="54622" y="9382"/>
                  </a:lnTo>
                  <a:lnTo>
                    <a:pt x="61456" y="19556"/>
                  </a:lnTo>
                  <a:lnTo>
                    <a:pt x="63957" y="32003"/>
                  </a:lnTo>
                  <a:close/>
                </a:path>
              </a:pathLst>
            </a:custGeom>
            <a:ln w="9143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4" name="object 18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408937" y="2322830"/>
              <a:ext cx="73152" cy="73152"/>
            </a:xfrm>
            <a:prstGeom prst="rect">
              <a:avLst/>
            </a:prstGeom>
          </p:spPr>
        </p:pic>
        <p:sp>
          <p:nvSpPr>
            <p:cNvPr id="185" name="object 185"/>
            <p:cNvSpPr/>
            <p:nvPr/>
          </p:nvSpPr>
          <p:spPr>
            <a:xfrm>
              <a:off x="1565910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32003" y="0"/>
                  </a:moveTo>
                  <a:lnTo>
                    <a:pt x="19556" y="2518"/>
                  </a:lnTo>
                  <a:lnTo>
                    <a:pt x="9382" y="9382"/>
                  </a:lnTo>
                  <a:lnTo>
                    <a:pt x="2518" y="19556"/>
                  </a:lnTo>
                  <a:lnTo>
                    <a:pt x="0" y="32003"/>
                  </a:lnTo>
                  <a:lnTo>
                    <a:pt x="2518" y="44451"/>
                  </a:lnTo>
                  <a:lnTo>
                    <a:pt x="9382" y="54625"/>
                  </a:lnTo>
                  <a:lnTo>
                    <a:pt x="19556" y="61489"/>
                  </a:lnTo>
                  <a:lnTo>
                    <a:pt x="32003" y="64008"/>
                  </a:lnTo>
                  <a:lnTo>
                    <a:pt x="44505" y="61489"/>
                  </a:lnTo>
                  <a:lnTo>
                    <a:pt x="54673" y="54625"/>
                  </a:lnTo>
                  <a:lnTo>
                    <a:pt x="61507" y="44451"/>
                  </a:lnTo>
                  <a:lnTo>
                    <a:pt x="64008" y="32003"/>
                  </a:lnTo>
                  <a:lnTo>
                    <a:pt x="61507" y="19556"/>
                  </a:lnTo>
                  <a:lnTo>
                    <a:pt x="54673" y="9382"/>
                  </a:lnTo>
                  <a:lnTo>
                    <a:pt x="44505" y="2518"/>
                  </a:lnTo>
                  <a:lnTo>
                    <a:pt x="3200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1565910" y="2365502"/>
              <a:ext cx="64135" cy="64135"/>
            </a:xfrm>
            <a:custGeom>
              <a:avLst/>
              <a:gdLst/>
              <a:ahLst/>
              <a:cxnLst/>
              <a:rect l="l" t="t" r="r" b="b"/>
              <a:pathLst>
                <a:path w="64135" h="64135">
                  <a:moveTo>
                    <a:pt x="64008" y="32003"/>
                  </a:moveTo>
                  <a:lnTo>
                    <a:pt x="61507" y="44451"/>
                  </a:lnTo>
                  <a:lnTo>
                    <a:pt x="54673" y="54625"/>
                  </a:lnTo>
                  <a:lnTo>
                    <a:pt x="44505" y="61489"/>
                  </a:lnTo>
                  <a:lnTo>
                    <a:pt x="32003" y="64008"/>
                  </a:lnTo>
                  <a:lnTo>
                    <a:pt x="19556" y="61489"/>
                  </a:lnTo>
                  <a:lnTo>
                    <a:pt x="9382" y="54625"/>
                  </a:lnTo>
                  <a:lnTo>
                    <a:pt x="2518" y="44451"/>
                  </a:lnTo>
                  <a:lnTo>
                    <a:pt x="0" y="32003"/>
                  </a:lnTo>
                  <a:lnTo>
                    <a:pt x="2518" y="19556"/>
                  </a:lnTo>
                  <a:lnTo>
                    <a:pt x="9382" y="9382"/>
                  </a:lnTo>
                  <a:lnTo>
                    <a:pt x="19556" y="2518"/>
                  </a:lnTo>
                  <a:lnTo>
                    <a:pt x="32003" y="0"/>
                  </a:lnTo>
                  <a:lnTo>
                    <a:pt x="44505" y="2518"/>
                  </a:lnTo>
                  <a:lnTo>
                    <a:pt x="54673" y="9382"/>
                  </a:lnTo>
                  <a:lnTo>
                    <a:pt x="61507" y="19556"/>
                  </a:lnTo>
                  <a:lnTo>
                    <a:pt x="64008" y="32003"/>
                  </a:lnTo>
                  <a:close/>
                </a:path>
              </a:pathLst>
            </a:custGeom>
            <a:ln w="9144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7" name="object 18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15261" y="2399030"/>
              <a:ext cx="73152" cy="73152"/>
            </a:xfrm>
            <a:prstGeom prst="rect">
              <a:avLst/>
            </a:prstGeom>
          </p:spPr>
        </p:pic>
        <p:pic>
          <p:nvPicPr>
            <p:cNvPr id="188" name="object 18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867661" y="2373122"/>
              <a:ext cx="73152" cy="73151"/>
            </a:xfrm>
            <a:prstGeom prst="rect">
              <a:avLst/>
            </a:prstGeom>
          </p:spPr>
        </p:pic>
        <p:pic>
          <p:nvPicPr>
            <p:cNvPr id="189" name="object 189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021586" y="2197862"/>
              <a:ext cx="73152" cy="73151"/>
            </a:xfrm>
            <a:prstGeom prst="rect">
              <a:avLst/>
            </a:prstGeom>
          </p:spPr>
        </p:pic>
        <p:pic>
          <p:nvPicPr>
            <p:cNvPr id="190" name="object 19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173986" y="2248154"/>
              <a:ext cx="73152" cy="73152"/>
            </a:xfrm>
            <a:prstGeom prst="rect">
              <a:avLst/>
            </a:prstGeom>
          </p:spPr>
        </p:pic>
        <p:pic>
          <p:nvPicPr>
            <p:cNvPr id="191" name="object 191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327910" y="2222246"/>
              <a:ext cx="73152" cy="73152"/>
            </a:xfrm>
            <a:prstGeom prst="rect">
              <a:avLst/>
            </a:prstGeom>
          </p:spPr>
        </p:pic>
        <p:pic>
          <p:nvPicPr>
            <p:cNvPr id="192" name="object 19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480310" y="2235962"/>
              <a:ext cx="73152" cy="73151"/>
            </a:xfrm>
            <a:prstGeom prst="rect">
              <a:avLst/>
            </a:prstGeom>
          </p:spPr>
        </p:pic>
        <p:pic>
          <p:nvPicPr>
            <p:cNvPr id="193" name="object 193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2634233" y="2197862"/>
              <a:ext cx="73152" cy="73151"/>
            </a:xfrm>
            <a:prstGeom prst="rect">
              <a:avLst/>
            </a:prstGeom>
          </p:spPr>
        </p:pic>
        <p:pic>
          <p:nvPicPr>
            <p:cNvPr id="194" name="object 19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786633" y="2185670"/>
              <a:ext cx="73152" cy="73152"/>
            </a:xfrm>
            <a:prstGeom prst="rect">
              <a:avLst/>
            </a:prstGeom>
          </p:spPr>
        </p:pic>
        <p:pic>
          <p:nvPicPr>
            <p:cNvPr id="195" name="object 19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940557" y="2197862"/>
              <a:ext cx="73152" cy="73151"/>
            </a:xfrm>
            <a:prstGeom prst="rect">
              <a:avLst/>
            </a:prstGeom>
          </p:spPr>
        </p:pic>
        <p:pic>
          <p:nvPicPr>
            <p:cNvPr id="196" name="object 19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094482" y="2097278"/>
              <a:ext cx="73152" cy="73152"/>
            </a:xfrm>
            <a:prstGeom prst="rect">
              <a:avLst/>
            </a:prstGeom>
          </p:spPr>
        </p:pic>
        <p:pic>
          <p:nvPicPr>
            <p:cNvPr id="197" name="object 19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246882" y="2135378"/>
              <a:ext cx="73152" cy="73152"/>
            </a:xfrm>
            <a:prstGeom prst="rect">
              <a:avLst/>
            </a:prstGeom>
          </p:spPr>
        </p:pic>
        <p:pic>
          <p:nvPicPr>
            <p:cNvPr id="198" name="object 19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400805" y="2097278"/>
              <a:ext cx="73152" cy="73152"/>
            </a:xfrm>
            <a:prstGeom prst="rect">
              <a:avLst/>
            </a:prstGeom>
          </p:spPr>
        </p:pic>
        <p:pic>
          <p:nvPicPr>
            <p:cNvPr id="199" name="object 19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707129" y="2132330"/>
              <a:ext cx="73152" cy="73152"/>
            </a:xfrm>
            <a:prstGeom prst="rect">
              <a:avLst/>
            </a:prstGeom>
          </p:spPr>
        </p:pic>
        <p:pic>
          <p:nvPicPr>
            <p:cNvPr id="200" name="object 20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859529" y="2021078"/>
              <a:ext cx="73152" cy="73152"/>
            </a:xfrm>
            <a:prstGeom prst="rect">
              <a:avLst/>
            </a:prstGeom>
          </p:spPr>
        </p:pic>
        <p:pic>
          <p:nvPicPr>
            <p:cNvPr id="201" name="object 20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013454" y="2077466"/>
              <a:ext cx="73152" cy="73152"/>
            </a:xfrm>
            <a:prstGeom prst="rect">
              <a:avLst/>
            </a:prstGeom>
          </p:spPr>
        </p:pic>
        <p:pic>
          <p:nvPicPr>
            <p:cNvPr id="202" name="object 202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165854" y="2013458"/>
              <a:ext cx="73152" cy="73152"/>
            </a:xfrm>
            <a:prstGeom prst="rect">
              <a:avLst/>
            </a:prstGeom>
          </p:spPr>
        </p:pic>
        <p:sp>
          <p:nvSpPr>
            <p:cNvPr id="203" name="object 203"/>
            <p:cNvSpPr/>
            <p:nvPr/>
          </p:nvSpPr>
          <p:spPr>
            <a:xfrm>
              <a:off x="1139190" y="1710690"/>
              <a:ext cx="3065145" cy="608330"/>
            </a:xfrm>
            <a:custGeom>
              <a:avLst/>
              <a:gdLst/>
              <a:ahLst/>
              <a:cxnLst/>
              <a:rect l="l" t="t" r="r" b="b"/>
              <a:pathLst>
                <a:path w="3065145" h="608330">
                  <a:moveTo>
                    <a:pt x="0" y="608076"/>
                  </a:moveTo>
                  <a:lnTo>
                    <a:pt x="3064764" y="0"/>
                  </a:lnTo>
                </a:path>
              </a:pathLst>
            </a:custGeom>
            <a:ln w="19812">
              <a:solidFill>
                <a:srgbClr val="4F81BC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1139190" y="2062734"/>
              <a:ext cx="3065145" cy="356870"/>
            </a:xfrm>
            <a:custGeom>
              <a:avLst/>
              <a:gdLst/>
              <a:ahLst/>
              <a:cxnLst/>
              <a:rect l="l" t="t" r="r" b="b"/>
              <a:pathLst>
                <a:path w="3065145" h="356869">
                  <a:moveTo>
                    <a:pt x="0" y="356615"/>
                  </a:moveTo>
                  <a:lnTo>
                    <a:pt x="3064764" y="0"/>
                  </a:lnTo>
                </a:path>
              </a:pathLst>
            </a:custGeom>
            <a:ln w="19812">
              <a:solidFill>
                <a:srgbClr val="C0504D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5" name="object 205"/>
          <p:cNvSpPr txBox="1"/>
          <p:nvPr/>
        </p:nvSpPr>
        <p:spPr>
          <a:xfrm>
            <a:off x="2552445" y="1487804"/>
            <a:ext cx="957580" cy="295275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41300" marR="5080" indent="-228600">
              <a:lnSpc>
                <a:spcPts val="1040"/>
              </a:lnSpc>
              <a:spcBef>
                <a:spcPts val="165"/>
              </a:spcBef>
            </a:pPr>
            <a:r>
              <a:rPr sz="900" b="1" dirty="0">
                <a:latin typeface="Arial"/>
                <a:cs typeface="Arial"/>
              </a:rPr>
              <a:t>y =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0,14x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-</a:t>
            </a:r>
            <a:r>
              <a:rPr sz="900" b="1" spc="-10" dirty="0">
                <a:latin typeface="Arial"/>
                <a:cs typeface="Arial"/>
              </a:rPr>
              <a:t> 278,34 </a:t>
            </a: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20" dirty="0">
                <a:latin typeface="Arial"/>
                <a:cs typeface="Arial"/>
              </a:rPr>
              <a:t>0,82</a:t>
            </a:r>
            <a:endParaRPr sz="900">
              <a:latin typeface="Arial"/>
              <a:cs typeface="Arial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3056635" y="2246452"/>
            <a:ext cx="1021715" cy="163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y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0,082x</a:t>
            </a:r>
            <a:r>
              <a:rPr sz="900" b="1" spc="-1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- </a:t>
            </a:r>
            <a:r>
              <a:rPr sz="900" b="1" spc="-10" dirty="0">
                <a:latin typeface="Arial"/>
                <a:cs typeface="Arial"/>
              </a:rPr>
              <a:t>162,21</a:t>
            </a:r>
            <a:endParaRPr sz="900">
              <a:latin typeface="Arial"/>
              <a:cs typeface="Arial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3317240" y="2379726"/>
            <a:ext cx="50038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latin typeface="Arial"/>
                <a:cs typeface="Arial"/>
              </a:rPr>
              <a:t>R²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=</a:t>
            </a:r>
            <a:r>
              <a:rPr sz="900" b="1" spc="-5" dirty="0">
                <a:latin typeface="Arial"/>
                <a:cs typeface="Arial"/>
              </a:rPr>
              <a:t> </a:t>
            </a:r>
            <a:r>
              <a:rPr sz="900" b="1" spc="-20" dirty="0">
                <a:latin typeface="Arial"/>
                <a:cs typeface="Arial"/>
              </a:rPr>
              <a:t>0,87</a:t>
            </a:r>
            <a:endParaRPr sz="900">
              <a:latin typeface="Arial"/>
              <a:cs typeface="Arial"/>
            </a:endParaRPr>
          </a:p>
        </p:txBody>
      </p:sp>
      <p:sp>
        <p:nvSpPr>
          <p:cNvPr id="208" name="object 208"/>
          <p:cNvSpPr txBox="1"/>
          <p:nvPr/>
        </p:nvSpPr>
        <p:spPr>
          <a:xfrm>
            <a:off x="414324" y="2179827"/>
            <a:ext cx="172085" cy="67564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900" b="1" spc="-25" dirty="0">
                <a:latin typeface="Calibri"/>
                <a:cs typeface="Calibri"/>
              </a:rPr>
              <a:t>2.0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900" b="1" spc="-25" dirty="0">
                <a:latin typeface="Calibri"/>
                <a:cs typeface="Calibri"/>
              </a:rPr>
              <a:t>1.0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900" b="1" spc="-25" dirty="0">
                <a:latin typeface="Calibri"/>
                <a:cs typeface="Calibri"/>
              </a:rPr>
              <a:t>0.0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9" name="object 209"/>
          <p:cNvSpPr txBox="1"/>
          <p:nvPr/>
        </p:nvSpPr>
        <p:spPr>
          <a:xfrm>
            <a:off x="414324" y="1746376"/>
            <a:ext cx="172085" cy="459105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sz="900" b="1" spc="-25" dirty="0">
                <a:latin typeface="Calibri"/>
                <a:cs typeface="Calibri"/>
              </a:rPr>
              <a:t>4.0</a:t>
            </a:r>
            <a:endParaRPr sz="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900" b="1" spc="-25" dirty="0">
                <a:latin typeface="Calibri"/>
                <a:cs typeface="Calibri"/>
              </a:rPr>
              <a:t>3.0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0" name="object 210"/>
          <p:cNvSpPr txBox="1"/>
          <p:nvPr/>
        </p:nvSpPr>
        <p:spPr>
          <a:xfrm>
            <a:off x="414324" y="1609090"/>
            <a:ext cx="1720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5" dirty="0">
                <a:latin typeface="Calibri"/>
                <a:cs typeface="Calibri"/>
              </a:rPr>
              <a:t>5.0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1" name="object 211"/>
          <p:cNvSpPr txBox="1"/>
          <p:nvPr/>
        </p:nvSpPr>
        <p:spPr>
          <a:xfrm>
            <a:off x="414324" y="1392428"/>
            <a:ext cx="17208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5" dirty="0">
                <a:latin typeface="Calibri"/>
                <a:cs typeface="Calibri"/>
              </a:rPr>
              <a:t>6.0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2" name="object 212"/>
          <p:cNvSpPr txBox="1"/>
          <p:nvPr/>
        </p:nvSpPr>
        <p:spPr>
          <a:xfrm>
            <a:off x="4382515" y="2841497"/>
            <a:ext cx="25717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20" dirty="0">
                <a:latin typeface="Calibri"/>
                <a:cs typeface="Calibri"/>
              </a:rPr>
              <a:t>2020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13" name="object 213"/>
          <p:cNvSpPr txBox="1"/>
          <p:nvPr/>
        </p:nvSpPr>
        <p:spPr>
          <a:xfrm>
            <a:off x="234587" y="2186981"/>
            <a:ext cx="167005" cy="32067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20" dirty="0">
                <a:latin typeface="Arial"/>
                <a:cs typeface="Arial"/>
              </a:rPr>
              <a:t>Corg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4" name="object 214"/>
          <p:cNvSpPr txBox="1"/>
          <p:nvPr/>
        </p:nvSpPr>
        <p:spPr>
          <a:xfrm>
            <a:off x="234587" y="1770357"/>
            <a:ext cx="167005" cy="37020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spc="-10" dirty="0">
                <a:latin typeface="Arial"/>
                <a:cs typeface="Arial"/>
              </a:rPr>
              <a:t>[g/kg]</a:t>
            </a:r>
            <a:endParaRPr sz="1000">
              <a:latin typeface="Arial"/>
              <a:cs typeface="Arial"/>
            </a:endParaRPr>
          </a:p>
        </p:txBody>
      </p:sp>
      <p:pic>
        <p:nvPicPr>
          <p:cNvPr id="215" name="object 2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2258567" y="3278123"/>
            <a:ext cx="73152" cy="73151"/>
          </a:xfrm>
          <a:prstGeom prst="rect">
            <a:avLst/>
          </a:prstGeom>
        </p:spPr>
      </p:pic>
      <p:pic>
        <p:nvPicPr>
          <p:cNvPr id="216" name="object 216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575560" y="3278123"/>
            <a:ext cx="73152" cy="73151"/>
          </a:xfrm>
          <a:prstGeom prst="rect">
            <a:avLst/>
          </a:prstGeom>
        </p:spPr>
      </p:pic>
      <p:sp>
        <p:nvSpPr>
          <p:cNvPr id="217" name="object 217"/>
          <p:cNvSpPr txBox="1"/>
          <p:nvPr/>
        </p:nvSpPr>
        <p:spPr>
          <a:xfrm>
            <a:off x="536244" y="2806266"/>
            <a:ext cx="3606165" cy="84772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375"/>
              </a:spcBef>
              <a:tabLst>
                <a:tab pos="793115" algn="l"/>
                <a:tab pos="1559560" algn="l"/>
                <a:tab pos="2326005" algn="l"/>
                <a:tab pos="3091815" algn="l"/>
              </a:tabLst>
            </a:pPr>
            <a:r>
              <a:rPr sz="900" b="1" spc="-20" dirty="0">
                <a:latin typeface="Calibri"/>
                <a:cs typeface="Calibri"/>
              </a:rPr>
              <a:t>1995</a:t>
            </a:r>
            <a:r>
              <a:rPr sz="900" b="1" dirty="0">
                <a:latin typeface="Calibri"/>
                <a:cs typeface="Calibri"/>
              </a:rPr>
              <a:t>	</a:t>
            </a:r>
            <a:r>
              <a:rPr sz="900" b="1" spc="-20" dirty="0">
                <a:latin typeface="Calibri"/>
                <a:cs typeface="Calibri"/>
              </a:rPr>
              <a:t>2000</a:t>
            </a:r>
            <a:r>
              <a:rPr sz="900" b="1" dirty="0">
                <a:latin typeface="Calibri"/>
                <a:cs typeface="Calibri"/>
              </a:rPr>
              <a:t>	</a:t>
            </a:r>
            <a:r>
              <a:rPr sz="900" b="1" spc="-20" dirty="0">
                <a:latin typeface="Calibri"/>
                <a:cs typeface="Calibri"/>
              </a:rPr>
              <a:t>2005</a:t>
            </a:r>
            <a:r>
              <a:rPr sz="900" b="1" dirty="0">
                <a:latin typeface="Calibri"/>
                <a:cs typeface="Calibri"/>
              </a:rPr>
              <a:t>	</a:t>
            </a:r>
            <a:r>
              <a:rPr sz="900" b="1" spc="-20" dirty="0">
                <a:latin typeface="Calibri"/>
                <a:cs typeface="Calibri"/>
              </a:rPr>
              <a:t>2010</a:t>
            </a:r>
            <a:r>
              <a:rPr sz="900" b="1" dirty="0">
                <a:latin typeface="Calibri"/>
                <a:cs typeface="Calibri"/>
              </a:rPr>
              <a:t>	</a:t>
            </a:r>
            <a:r>
              <a:rPr sz="900" b="1" spc="-20" dirty="0">
                <a:latin typeface="Calibri"/>
                <a:cs typeface="Calibri"/>
              </a:rPr>
              <a:t>2015</a:t>
            </a:r>
            <a:endParaRPr sz="900">
              <a:latin typeface="Calibri"/>
              <a:cs typeface="Calibri"/>
            </a:endParaRPr>
          </a:p>
          <a:p>
            <a:pPr marL="511175" algn="ctr">
              <a:lnSpc>
                <a:spcPct val="100000"/>
              </a:lnSpc>
              <a:spcBef>
                <a:spcPts val="305"/>
              </a:spcBef>
            </a:pPr>
            <a:r>
              <a:rPr sz="1000" b="1" spc="-20" dirty="0">
                <a:latin typeface="Arial"/>
                <a:cs typeface="Arial"/>
              </a:rPr>
              <a:t>Lata</a:t>
            </a:r>
            <a:endParaRPr sz="1000">
              <a:latin typeface="Arial"/>
              <a:cs typeface="Arial"/>
            </a:endParaRPr>
          </a:p>
          <a:p>
            <a:pPr marL="493395" algn="ctr">
              <a:lnSpc>
                <a:spcPct val="100000"/>
              </a:lnSpc>
              <a:spcBef>
                <a:spcPts val="445"/>
              </a:spcBef>
              <a:tabLst>
                <a:tab pos="810260" algn="l"/>
              </a:tabLst>
            </a:pPr>
            <a:r>
              <a:rPr sz="900" b="1" spc="-25" dirty="0">
                <a:latin typeface="Arial"/>
                <a:cs typeface="Arial"/>
              </a:rPr>
              <a:t>NB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-25" dirty="0">
                <a:latin typeface="Arial"/>
                <a:cs typeface="Arial"/>
              </a:rPr>
              <a:t>NP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sz="1400" b="1" dirty="0">
                <a:latin typeface="Calibri"/>
                <a:cs typeface="Calibri"/>
              </a:rPr>
              <a:t>Wyk.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2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Zmiany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zawartości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Corg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na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przestrzeni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lat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18" name="object 218"/>
          <p:cNvSpPr txBox="1"/>
          <p:nvPr/>
        </p:nvSpPr>
        <p:spPr>
          <a:xfrm>
            <a:off x="7460360" y="5479491"/>
            <a:ext cx="995044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N -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niska</a:t>
            </a:r>
            <a:endParaRPr sz="1200">
              <a:latin typeface="Calibri"/>
              <a:cs typeface="Calibri"/>
            </a:endParaRPr>
          </a:p>
          <a:p>
            <a:pPr marL="12700" marR="21336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latin typeface="Calibri"/>
                <a:cs typeface="Calibri"/>
              </a:rPr>
              <a:t>S -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średnia </a:t>
            </a:r>
            <a:r>
              <a:rPr sz="1200" b="1" dirty="0">
                <a:latin typeface="Calibri"/>
                <a:cs typeface="Calibri"/>
              </a:rPr>
              <a:t>W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-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wysoka </a:t>
            </a:r>
            <a:r>
              <a:rPr sz="1200" b="1" dirty="0">
                <a:latin typeface="Calibri"/>
                <a:cs typeface="Calibri"/>
              </a:rPr>
              <a:t>B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-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jęczmień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P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– </a:t>
            </a:r>
            <a:r>
              <a:rPr sz="1200" b="1" spc="-10" dirty="0">
                <a:latin typeface="Calibri"/>
                <a:cs typeface="Calibri"/>
              </a:rPr>
              <a:t>groch/łubin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3963" y="763523"/>
            <a:ext cx="8097520" cy="299085"/>
          </a:xfrm>
          <a:custGeom>
            <a:avLst/>
            <a:gdLst/>
            <a:ahLst/>
            <a:cxnLst/>
            <a:rect l="l" t="t" r="r" b="b"/>
            <a:pathLst>
              <a:path w="8097520" h="299084">
                <a:moveTo>
                  <a:pt x="8097011" y="0"/>
                </a:moveTo>
                <a:lnTo>
                  <a:pt x="0" y="0"/>
                </a:lnTo>
                <a:lnTo>
                  <a:pt x="0" y="298703"/>
                </a:lnTo>
                <a:lnTo>
                  <a:pt x="8097011" y="298703"/>
                </a:lnTo>
                <a:lnTo>
                  <a:pt x="8097011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63299" y="1905265"/>
            <a:ext cx="5076481" cy="2819979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34339" y="3525773"/>
            <a:ext cx="80772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Calibri"/>
                <a:cs typeface="Calibri"/>
              </a:rPr>
              <a:t>Zaw.</a:t>
            </a:r>
            <a:r>
              <a:rPr sz="1200" b="1" spc="-6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materii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latin typeface="Calibri"/>
                <a:cs typeface="Calibri"/>
              </a:rPr>
              <a:t>organicznej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L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-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niska</a:t>
            </a:r>
            <a:endParaRPr sz="1200">
              <a:latin typeface="Calibri"/>
              <a:cs typeface="Calibri"/>
            </a:endParaRPr>
          </a:p>
          <a:p>
            <a:pPr marL="12700" marR="68580">
              <a:lnSpc>
                <a:spcPct val="100000"/>
              </a:lnSpc>
            </a:pPr>
            <a:r>
              <a:rPr sz="1200" b="1" dirty="0">
                <a:latin typeface="Calibri"/>
                <a:cs typeface="Calibri"/>
              </a:rPr>
              <a:t>M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- </a:t>
            </a:r>
            <a:r>
              <a:rPr sz="1200" b="1" spc="-10" dirty="0">
                <a:latin typeface="Calibri"/>
                <a:cs typeface="Calibri"/>
              </a:rPr>
              <a:t>średnia </a:t>
            </a:r>
            <a:r>
              <a:rPr sz="1200" b="1" dirty="0">
                <a:latin typeface="Calibri"/>
                <a:cs typeface="Calibri"/>
              </a:rPr>
              <a:t>H -</a:t>
            </a:r>
            <a:r>
              <a:rPr sz="1200" b="1" spc="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duża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15923" rIns="0" bIns="0" rtlCol="0">
            <a:spAutoFit/>
          </a:bodyPr>
          <a:lstStyle/>
          <a:p>
            <a:pPr marL="318897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Calibri"/>
                <a:cs typeface="Calibri"/>
              </a:rPr>
              <a:t>RDC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–</a:t>
            </a:r>
            <a:r>
              <a:rPr sz="2000" b="1" spc="-1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ił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łatwodyspergujący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01395" y="701040"/>
            <a:ext cx="8097520" cy="347980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2555"/>
              </a:lnSpc>
            </a:pPr>
            <a:r>
              <a:rPr sz="2200" b="1" spc="-10" dirty="0">
                <a:latin typeface="Calibri"/>
                <a:cs typeface="Calibri"/>
              </a:rPr>
              <a:t>Stosowanie</a:t>
            </a:r>
            <a:r>
              <a:rPr sz="2200" b="1" spc="-7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nawozów</a:t>
            </a:r>
            <a:r>
              <a:rPr sz="2200" b="1" spc="-7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naturalnych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8488" y="1107947"/>
            <a:ext cx="5808725" cy="491261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591108" y="6024168"/>
            <a:ext cx="79756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Zmiany</a:t>
            </a:r>
            <a:r>
              <a:rPr sz="1200" spc="-25" dirty="0">
                <a:latin typeface="Calibri"/>
                <a:cs typeface="Calibri"/>
              </a:rPr>
              <a:t> zaw.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węgla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organicznego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</a:t>
            </a:r>
            <a:r>
              <a:rPr sz="1200" spc="-10" dirty="0">
                <a:latin typeface="Calibri"/>
                <a:cs typeface="Calibri"/>
              </a:rPr>
              <a:t> warstwie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ornej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(0-</a:t>
            </a:r>
            <a:r>
              <a:rPr sz="1200" dirty="0">
                <a:latin typeface="Calibri"/>
                <a:cs typeface="Calibri"/>
              </a:rPr>
              <a:t>23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cm) pod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wpływem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zabiegów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nawozowych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wieloletnim doświadczeniu (1843-</a:t>
            </a:r>
            <a:r>
              <a:rPr sz="1200" dirty="0">
                <a:latin typeface="Calibri"/>
                <a:cs typeface="Calibri"/>
              </a:rPr>
              <a:t>2010)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Broadbalk,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Wielka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Brytania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(Wademekum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klasyfikatora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gleb.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Praca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zbiorowa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pod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redakcję </a:t>
            </a:r>
            <a:r>
              <a:rPr sz="1200" spc="-60" dirty="0">
                <a:latin typeface="Calibri"/>
                <a:cs typeface="Calibri"/>
              </a:rPr>
              <a:t>F.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Wocha)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964" y="1285113"/>
            <a:ext cx="7943850" cy="2338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9370" marR="5080">
              <a:lnSpc>
                <a:spcPct val="100000"/>
              </a:lnSpc>
              <a:spcBef>
                <a:spcPts val="105"/>
              </a:spcBef>
              <a:tabLst>
                <a:tab pos="622935" algn="l"/>
                <a:tab pos="1035050" algn="l"/>
                <a:tab pos="1805939" algn="l"/>
                <a:tab pos="2098675" algn="l"/>
                <a:tab pos="3475354" algn="l"/>
                <a:tab pos="4438650" algn="l"/>
                <a:tab pos="6241415" algn="l"/>
                <a:tab pos="7194550" algn="l"/>
              </a:tabLst>
            </a:pPr>
            <a:r>
              <a:rPr sz="2000" spc="-20" dirty="0">
                <a:latin typeface="Calibri"/>
                <a:cs typeface="Calibri"/>
              </a:rPr>
              <a:t>Jest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25" dirty="0">
                <a:latin typeface="Calibri"/>
                <a:cs typeface="Calibri"/>
              </a:rPr>
              <a:t>to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10" dirty="0">
                <a:latin typeface="Calibri"/>
                <a:cs typeface="Calibri"/>
              </a:rPr>
              <a:t>jedna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50" dirty="0">
                <a:latin typeface="Calibri"/>
                <a:cs typeface="Calibri"/>
              </a:rPr>
              <a:t>z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10" dirty="0">
                <a:latin typeface="Calibri"/>
                <a:cs typeface="Calibri"/>
              </a:rPr>
              <a:t>najlepszych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10" dirty="0">
                <a:latin typeface="Calibri"/>
                <a:cs typeface="Calibri"/>
              </a:rPr>
              <a:t>praktyk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10" dirty="0">
                <a:latin typeface="Calibri"/>
                <a:cs typeface="Calibri"/>
              </a:rPr>
              <a:t>poprawiających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10" dirty="0">
                <a:latin typeface="Calibri"/>
                <a:cs typeface="Calibri"/>
              </a:rPr>
              <a:t>poziom</a:t>
            </a:r>
            <a:r>
              <a:rPr sz="2000" dirty="0">
                <a:latin typeface="Calibri"/>
                <a:cs typeface="Calibri"/>
              </a:rPr>
              <a:t>	</a:t>
            </a:r>
            <a:r>
              <a:rPr sz="2000" spc="-20" dirty="0">
                <a:latin typeface="Calibri"/>
                <a:cs typeface="Calibri"/>
              </a:rPr>
              <a:t>materii </a:t>
            </a:r>
            <a:r>
              <a:rPr sz="2000" spc="-10" dirty="0">
                <a:latin typeface="Calibri"/>
                <a:cs typeface="Calibri"/>
              </a:rPr>
              <a:t>organicznej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 </a:t>
            </a:r>
            <a:r>
              <a:rPr sz="2000" spc="-10" dirty="0">
                <a:latin typeface="Calibri"/>
                <a:cs typeface="Calibri"/>
              </a:rPr>
              <a:t>glebie.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84"/>
              </a:spcBef>
            </a:pPr>
            <a:endParaRPr sz="2000">
              <a:latin typeface="Calibri"/>
              <a:cs typeface="Calibri"/>
            </a:endParaRPr>
          </a:p>
          <a:p>
            <a:pPr marL="39370">
              <a:lnSpc>
                <a:spcPct val="100000"/>
              </a:lnSpc>
            </a:pPr>
            <a:r>
              <a:rPr sz="1900" b="1" spc="-10" dirty="0">
                <a:latin typeface="Calibri"/>
                <a:cs typeface="Calibri"/>
              </a:rPr>
              <a:t>Korzyści</a:t>
            </a:r>
            <a:r>
              <a:rPr sz="1900" b="1" spc="-55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z</a:t>
            </a:r>
            <a:r>
              <a:rPr sz="1900" b="1" spc="-6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uprawy</a:t>
            </a:r>
            <a:r>
              <a:rPr sz="1900" b="1" spc="-65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roślin</a:t>
            </a:r>
            <a:r>
              <a:rPr sz="1900" b="1" spc="-55" dirty="0">
                <a:latin typeface="Calibri"/>
                <a:cs typeface="Calibri"/>
              </a:rPr>
              <a:t> </a:t>
            </a:r>
            <a:r>
              <a:rPr sz="1900" b="1" spc="-10" dirty="0">
                <a:latin typeface="Calibri"/>
                <a:cs typeface="Calibri"/>
              </a:rPr>
              <a:t>okrywowych</a:t>
            </a:r>
            <a:r>
              <a:rPr sz="1800" b="1" spc="-10" dirty="0">
                <a:latin typeface="Calibri"/>
                <a:cs typeface="Calibri"/>
              </a:rPr>
              <a:t>: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760"/>
              </a:spcBef>
              <a:buFont typeface="Wingdings"/>
              <a:buChar char=""/>
              <a:tabLst>
                <a:tab pos="299085" algn="l"/>
              </a:tabLst>
            </a:pPr>
            <a:r>
              <a:rPr sz="1900" dirty="0">
                <a:latin typeface="Calibri"/>
                <a:cs typeface="Calibri"/>
              </a:rPr>
              <a:t>dostarczają</a:t>
            </a:r>
            <a:r>
              <a:rPr sz="1900" spc="21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do</a:t>
            </a:r>
            <a:r>
              <a:rPr sz="1900" spc="21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gleby</a:t>
            </a:r>
            <a:r>
              <a:rPr sz="1900" spc="21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materiał</a:t>
            </a:r>
            <a:r>
              <a:rPr sz="1900" spc="21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roślinny</a:t>
            </a:r>
            <a:r>
              <a:rPr sz="1900" spc="22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</a:t>
            </a:r>
            <a:r>
              <a:rPr sz="1900" spc="204" dirty="0">
                <a:latin typeface="Calibri"/>
                <a:cs typeface="Calibri"/>
              </a:rPr>
              <a:t> </a:t>
            </a:r>
            <a:r>
              <a:rPr sz="1900" spc="-25" dirty="0">
                <a:latin typeface="Calibri"/>
                <a:cs typeface="Calibri"/>
              </a:rPr>
              <a:t>tym</a:t>
            </a:r>
            <a:endParaRPr sz="19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</a:pPr>
            <a:r>
              <a:rPr sz="1900" dirty="0">
                <a:latin typeface="Calibri"/>
                <a:cs typeface="Calibri"/>
              </a:rPr>
              <a:t>samym</a:t>
            </a:r>
            <a:r>
              <a:rPr sz="1900" spc="-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uzupełniają</a:t>
            </a:r>
            <a:r>
              <a:rPr sz="1900" spc="-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materię</a:t>
            </a:r>
            <a:r>
              <a:rPr sz="1900" spc="-7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organiczną</a:t>
            </a:r>
            <a:endParaRPr sz="19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Font typeface="Wingdings"/>
              <a:buChar char=""/>
              <a:tabLst>
                <a:tab pos="299085" algn="l"/>
              </a:tabLst>
            </a:pPr>
            <a:r>
              <a:rPr sz="1900" dirty="0">
                <a:latin typeface="Calibri"/>
                <a:cs typeface="Calibri"/>
              </a:rPr>
              <a:t>wiążą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azot</a:t>
            </a:r>
            <a:r>
              <a:rPr sz="1900" spc="-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</a:t>
            </a:r>
            <a:r>
              <a:rPr sz="1900" spc="-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glebie</a:t>
            </a:r>
            <a:r>
              <a:rPr sz="1900" spc="-2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(bobowate)</a:t>
            </a:r>
            <a:endParaRPr sz="19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6382511"/>
            <a:ext cx="8075676" cy="25603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02919" y="784859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4340" indent="-342900">
              <a:lnSpc>
                <a:spcPts val="2545"/>
              </a:lnSpc>
              <a:buFont typeface="Arial"/>
              <a:buChar char="•"/>
              <a:tabLst>
                <a:tab pos="434340" algn="l"/>
              </a:tabLst>
            </a:pPr>
            <a:r>
              <a:rPr sz="2200" b="1" spc="-10" dirty="0">
                <a:latin typeface="Calibri"/>
                <a:cs typeface="Calibri"/>
              </a:rPr>
              <a:t>Uprawa</a:t>
            </a:r>
            <a:r>
              <a:rPr sz="2200" b="1" spc="-6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roślin</a:t>
            </a:r>
            <a:r>
              <a:rPr sz="2200" b="1" spc="-7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okrywowych/międzyplonów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81964" y="3675126"/>
            <a:ext cx="4775200" cy="1625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95"/>
              </a:spcBef>
              <a:buFont typeface="Wingdings"/>
              <a:buChar char=""/>
              <a:tabLst>
                <a:tab pos="299085" algn="l"/>
                <a:tab pos="1136015" algn="l"/>
                <a:tab pos="2235200" algn="l"/>
                <a:tab pos="3604895" algn="l"/>
              </a:tabLst>
            </a:pPr>
            <a:r>
              <a:rPr sz="1900" spc="-10" dirty="0">
                <a:latin typeface="Calibri"/>
                <a:cs typeface="Calibri"/>
              </a:rPr>
              <a:t>wiążą</a:t>
            </a:r>
            <a:r>
              <a:rPr sz="1900" dirty="0">
                <a:latin typeface="Calibri"/>
                <a:cs typeface="Calibri"/>
              </a:rPr>
              <a:t>	</a:t>
            </a:r>
            <a:r>
              <a:rPr sz="1900" spc="-10" dirty="0">
                <a:latin typeface="Calibri"/>
                <a:cs typeface="Calibri"/>
              </a:rPr>
              <a:t>nadmiar</a:t>
            </a:r>
            <a:r>
              <a:rPr sz="1900" dirty="0">
                <a:latin typeface="Calibri"/>
                <a:cs typeface="Calibri"/>
              </a:rPr>
              <a:t>	</a:t>
            </a:r>
            <a:r>
              <a:rPr sz="1900" spc="-10" dirty="0">
                <a:latin typeface="Calibri"/>
                <a:cs typeface="Calibri"/>
              </a:rPr>
              <a:t>składników</a:t>
            </a:r>
            <a:r>
              <a:rPr sz="1900" dirty="0">
                <a:latin typeface="Calibri"/>
                <a:cs typeface="Calibri"/>
              </a:rPr>
              <a:t>	</a:t>
            </a:r>
            <a:r>
              <a:rPr sz="1900" spc="-20" dirty="0">
                <a:latin typeface="Calibri"/>
                <a:cs typeface="Calibri"/>
              </a:rPr>
              <a:t>odżywczych </a:t>
            </a:r>
            <a:r>
              <a:rPr sz="1900" spc="-10" dirty="0">
                <a:latin typeface="Calibri"/>
                <a:cs typeface="Calibri"/>
              </a:rPr>
              <a:t>zapobiegając</a:t>
            </a:r>
            <a:r>
              <a:rPr sz="1900" spc="-2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ich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wymywaniu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(żyto)</a:t>
            </a:r>
            <a:endParaRPr sz="1900">
              <a:latin typeface="Calibri"/>
              <a:cs typeface="Calibri"/>
            </a:endParaRPr>
          </a:p>
          <a:p>
            <a:pPr marL="299085" marR="5715" indent="-287020">
              <a:lnSpc>
                <a:spcPct val="100000"/>
              </a:lnSpc>
              <a:spcBef>
                <a:spcPts val="600"/>
              </a:spcBef>
              <a:buFont typeface="Wingdings"/>
              <a:buChar char=""/>
              <a:tabLst>
                <a:tab pos="299085" algn="l"/>
              </a:tabLst>
            </a:pPr>
            <a:r>
              <a:rPr sz="1900" dirty="0">
                <a:latin typeface="Calibri"/>
                <a:cs typeface="Calibri"/>
              </a:rPr>
              <a:t>zapobiegają</a:t>
            </a:r>
            <a:r>
              <a:rPr sz="1900" spc="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erozji</a:t>
            </a:r>
            <a:r>
              <a:rPr sz="1900" spc="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(zmniejszają</a:t>
            </a:r>
            <a:r>
              <a:rPr sz="1900" spc="8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wpływ</a:t>
            </a:r>
            <a:r>
              <a:rPr sz="1900" spc="8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kropel deszczu)</a:t>
            </a:r>
            <a:endParaRPr sz="19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600"/>
              </a:spcBef>
              <a:buFont typeface="Wingdings"/>
              <a:buChar char=""/>
              <a:tabLst>
                <a:tab pos="299085" algn="l"/>
              </a:tabLst>
            </a:pPr>
            <a:r>
              <a:rPr sz="1900" dirty="0">
                <a:latin typeface="Calibri"/>
                <a:cs typeface="Calibri"/>
              </a:rPr>
              <a:t>stymulują</a:t>
            </a:r>
            <a:r>
              <a:rPr sz="1900" spc="-7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rozwój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</a:t>
            </a:r>
            <a:r>
              <a:rPr sz="1900" spc="-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aktywność</a:t>
            </a:r>
            <a:r>
              <a:rPr sz="1900" spc="-7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fauny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glebowej</a:t>
            </a:r>
            <a:endParaRPr sz="19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24144" y="2634995"/>
            <a:ext cx="2951988" cy="216407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6136004" y="4806822"/>
            <a:ext cx="15792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Łubin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żółty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(hrsmolice.pl)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86155" y="765048"/>
            <a:ext cx="8095615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3705" indent="-342900">
              <a:lnSpc>
                <a:spcPts val="2550"/>
              </a:lnSpc>
              <a:buFont typeface="Arial"/>
              <a:buChar char="•"/>
              <a:tabLst>
                <a:tab pos="433705" algn="l"/>
              </a:tabLst>
            </a:pPr>
            <a:r>
              <a:rPr sz="2200" b="1" spc="-10" dirty="0">
                <a:latin typeface="Calibri"/>
                <a:cs typeface="Calibri"/>
              </a:rPr>
              <a:t>Przyorywanie</a:t>
            </a:r>
            <a:r>
              <a:rPr sz="2200" b="1" spc="-7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resztek</a:t>
            </a:r>
            <a:r>
              <a:rPr sz="2200" b="1" spc="-7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pozbiorowych</a:t>
            </a:r>
            <a:endParaRPr sz="2200">
              <a:latin typeface="Calibri"/>
              <a:cs typeface="Calibri"/>
            </a:endParaRPr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973326" y="5046598"/>
          <a:ext cx="5108575" cy="886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4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7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190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65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1600" b="1" spc="-10" dirty="0">
                          <a:latin typeface="Calibri"/>
                          <a:cs typeface="Calibri"/>
                        </a:rPr>
                        <a:t>Nawóz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187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35"/>
                        </a:spcBef>
                      </a:pPr>
                      <a:r>
                        <a:rPr sz="1600" b="1" spc="-10" dirty="0">
                          <a:latin typeface="Calibri"/>
                          <a:cs typeface="Calibri"/>
                        </a:rPr>
                        <a:t>Jednostka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1187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551815" marR="74930" indent="-467995">
                        <a:lnSpc>
                          <a:spcPts val="1920"/>
                        </a:lnSpc>
                      </a:pPr>
                      <a:r>
                        <a:rPr sz="1600" b="1" spc="-10" dirty="0">
                          <a:latin typeface="Calibri"/>
                          <a:cs typeface="Calibri"/>
                        </a:rPr>
                        <a:t>Współczynnik</a:t>
                      </a:r>
                      <a:r>
                        <a:rPr sz="16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latin typeface="Calibri"/>
                          <a:cs typeface="Calibri"/>
                        </a:rPr>
                        <a:t>reprodukcji </a:t>
                      </a:r>
                      <a:r>
                        <a:rPr sz="1600" b="1" dirty="0">
                          <a:latin typeface="Calibri"/>
                          <a:cs typeface="Calibri"/>
                        </a:rPr>
                        <a:t>(+)</a:t>
                      </a:r>
                      <a:r>
                        <a:rPr sz="16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5" dirty="0">
                          <a:latin typeface="Calibri"/>
                          <a:cs typeface="Calibri"/>
                        </a:rPr>
                        <a:t>lub </a:t>
                      </a:r>
                      <a:r>
                        <a:rPr sz="1600" b="1" spc="-10" dirty="0">
                          <a:latin typeface="Calibri"/>
                          <a:cs typeface="Calibri"/>
                        </a:rPr>
                        <a:t>degradacji</a:t>
                      </a:r>
                      <a:r>
                        <a:rPr sz="16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10" dirty="0">
                          <a:latin typeface="Calibri"/>
                          <a:cs typeface="Calibri"/>
                        </a:rPr>
                        <a:t>(-</a:t>
                      </a:r>
                      <a:r>
                        <a:rPr sz="1600" b="1" dirty="0">
                          <a:latin typeface="Calibri"/>
                          <a:cs typeface="Calibri"/>
                        </a:rPr>
                        <a:t>)</a:t>
                      </a:r>
                      <a:r>
                        <a:rPr sz="16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dirty="0">
                          <a:latin typeface="Calibri"/>
                          <a:cs typeface="Calibri"/>
                        </a:rPr>
                        <a:t>dla</a:t>
                      </a:r>
                      <a:r>
                        <a:rPr sz="16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20" dirty="0">
                          <a:latin typeface="Calibri"/>
                          <a:cs typeface="Calibri"/>
                        </a:rPr>
                        <a:t>gleb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600" b="1" spc="-10" dirty="0">
                          <a:latin typeface="Calibri"/>
                          <a:cs typeface="Calibri"/>
                        </a:rPr>
                        <a:t>Słoma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654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600" b="1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6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600" b="1" spc="-50" dirty="0">
                          <a:latin typeface="Calibri"/>
                          <a:cs typeface="Calibri"/>
                        </a:rPr>
                        <a:t>t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654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600" b="1" spc="-10" dirty="0">
                          <a:latin typeface="Calibri"/>
                          <a:cs typeface="Calibri"/>
                        </a:rPr>
                        <a:t>+1,80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654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2145029" y="5999175"/>
            <a:ext cx="44843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6160" marR="5080" indent="-1014094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Calibri"/>
                <a:cs typeface="Calibri"/>
              </a:rPr>
              <a:t>Współczynniki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reprodukcji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(+)</a:t>
            </a:r>
            <a:r>
              <a:rPr sz="1200" spc="2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glebowej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substancji</a:t>
            </a:r>
            <a:r>
              <a:rPr sz="1200" spc="-1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organicznej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dla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słomy (Kodeks </a:t>
            </a:r>
            <a:r>
              <a:rPr sz="1200" dirty="0">
                <a:latin typeface="Calibri"/>
                <a:cs typeface="Calibri"/>
              </a:rPr>
              <a:t>dobrej</a:t>
            </a:r>
            <a:r>
              <a:rPr sz="1200" spc="-4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praktyki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rolniczej,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2004)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4591" y="1310385"/>
            <a:ext cx="7940675" cy="33737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4935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Regularne</a:t>
            </a:r>
            <a:r>
              <a:rPr sz="1800" spc="26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przyorywanie</a:t>
            </a:r>
            <a:r>
              <a:rPr sz="1800" spc="2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słomy</a:t>
            </a:r>
            <a:r>
              <a:rPr sz="1800" spc="27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zbóż</a:t>
            </a:r>
            <a:r>
              <a:rPr sz="1800" spc="26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i</a:t>
            </a:r>
            <a:r>
              <a:rPr sz="1800" spc="2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bobowatych</a:t>
            </a:r>
            <a:r>
              <a:rPr sz="1800" spc="2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zapewnia</a:t>
            </a:r>
            <a:r>
              <a:rPr sz="1800" spc="26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utrzymanie</a:t>
            </a:r>
            <a:r>
              <a:rPr sz="1800" spc="2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żyzności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gleby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poprzez</a:t>
            </a:r>
            <a:r>
              <a:rPr sz="1800" spc="150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przyrost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ilości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próchnicy,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a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także</a:t>
            </a:r>
            <a:r>
              <a:rPr sz="1800" spc="160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zapewnia</a:t>
            </a:r>
            <a:r>
              <a:rPr sz="1800" spc="160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powrót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do</a:t>
            </a:r>
            <a:r>
              <a:rPr sz="1800" spc="155" dirty="0">
                <a:solidFill>
                  <a:srgbClr val="212121"/>
                </a:solidFill>
                <a:latin typeface="Calibri"/>
                <a:cs typeface="Calibri"/>
              </a:rPr>
              <a:t> 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gleby składników</a:t>
            </a:r>
            <a:r>
              <a:rPr sz="1800" spc="-5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mineralnych</a:t>
            </a:r>
            <a:r>
              <a:rPr sz="1800" spc="-45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niezbędnych</a:t>
            </a:r>
            <a:r>
              <a:rPr sz="1800" spc="-4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212121"/>
                </a:solidFill>
                <a:latin typeface="Calibri"/>
                <a:cs typeface="Calibri"/>
              </a:rPr>
              <a:t>dla</a:t>
            </a:r>
            <a:r>
              <a:rPr sz="1800" spc="-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rozwoju</a:t>
            </a:r>
            <a:r>
              <a:rPr sz="1800" spc="-60" dirty="0">
                <a:solidFill>
                  <a:srgbClr val="212121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212121"/>
                </a:solidFill>
                <a:latin typeface="Calibri"/>
                <a:cs typeface="Calibri"/>
              </a:rPr>
              <a:t>roślin.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70"/>
              </a:spcBef>
            </a:pPr>
            <a:endParaRPr sz="1800">
              <a:latin typeface="Calibri"/>
              <a:cs typeface="Calibri"/>
            </a:endParaRPr>
          </a:p>
          <a:p>
            <a:pPr marL="2171700" marR="495934" indent="-1800225">
              <a:lnSpc>
                <a:spcPct val="1074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Pod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względem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zawartości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mineralnych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1,55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suchej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masy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słomy </a:t>
            </a:r>
            <a:r>
              <a:rPr sz="1800" b="1" dirty="0">
                <a:latin typeface="Calibri"/>
                <a:cs typeface="Calibri"/>
              </a:rPr>
              <a:t>odpowiada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1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 suchej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masy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obornika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endParaRPr sz="18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</a:pPr>
            <a:r>
              <a:rPr sz="1800" b="1" i="1" dirty="0">
                <a:latin typeface="Calibri"/>
                <a:cs typeface="Calibri"/>
              </a:rPr>
              <a:t>Prof.</a:t>
            </a:r>
            <a:r>
              <a:rPr sz="1800" b="1" i="1" spc="21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Kuś:</a:t>
            </a:r>
            <a:r>
              <a:rPr sz="1800" b="1" i="1" spc="20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w</a:t>
            </a:r>
            <a:r>
              <a:rPr sz="1800" b="1" i="1" spc="22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celu</a:t>
            </a:r>
            <a:r>
              <a:rPr sz="1800" b="1" i="1" spc="204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zrównoważenia</a:t>
            </a:r>
            <a:r>
              <a:rPr sz="1800" b="1" i="1" spc="21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bilansu</a:t>
            </a:r>
            <a:r>
              <a:rPr sz="1800" b="1" i="1" spc="204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glebowej</a:t>
            </a:r>
            <a:r>
              <a:rPr sz="1800" b="1" i="1" spc="21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materii</a:t>
            </a:r>
            <a:r>
              <a:rPr sz="1800" b="1" i="1" spc="21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organicznej,</a:t>
            </a:r>
            <a:r>
              <a:rPr sz="1800" b="1" i="1" spc="21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na</a:t>
            </a:r>
            <a:r>
              <a:rPr sz="1800" b="1" i="1" spc="204" dirty="0">
                <a:latin typeface="Calibri"/>
                <a:cs typeface="Calibri"/>
              </a:rPr>
              <a:t> </a:t>
            </a:r>
            <a:r>
              <a:rPr sz="1800" b="1" i="1" spc="-10" dirty="0">
                <a:latin typeface="Calibri"/>
                <a:cs typeface="Calibri"/>
              </a:rPr>
              <a:t>każdy </a:t>
            </a:r>
            <a:r>
              <a:rPr sz="1800" b="1" i="1" dirty="0">
                <a:latin typeface="Calibri"/>
                <a:cs typeface="Calibri"/>
              </a:rPr>
              <a:t>hektar</a:t>
            </a:r>
            <a:r>
              <a:rPr sz="1800" b="1" i="1" spc="13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gruntów</a:t>
            </a:r>
            <a:r>
              <a:rPr sz="1800" b="1" i="1" spc="114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pod</a:t>
            </a:r>
            <a:r>
              <a:rPr sz="1800" b="1" i="1" spc="13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zasiewami</a:t>
            </a:r>
            <a:r>
              <a:rPr sz="1800" b="1" i="1" spc="114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powinno</a:t>
            </a:r>
            <a:r>
              <a:rPr sz="1800" b="1" i="1" spc="14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się</a:t>
            </a:r>
            <a:r>
              <a:rPr sz="1800" b="1" i="1" spc="1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przeznaczać</a:t>
            </a:r>
            <a:r>
              <a:rPr sz="1800" b="1" i="1" spc="12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na</a:t>
            </a:r>
            <a:r>
              <a:rPr sz="1800" b="1" i="1" spc="12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cele</a:t>
            </a:r>
            <a:r>
              <a:rPr sz="1800" b="1" i="1" spc="13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nawozowe</a:t>
            </a:r>
            <a:r>
              <a:rPr sz="1800" b="1" i="1" spc="135" dirty="0">
                <a:latin typeface="Calibri"/>
                <a:cs typeface="Calibri"/>
              </a:rPr>
              <a:t> </a:t>
            </a:r>
            <a:r>
              <a:rPr sz="1800" b="1" i="1" spc="-10" dirty="0">
                <a:latin typeface="Calibri"/>
                <a:cs typeface="Calibri"/>
              </a:rPr>
              <a:t>około </a:t>
            </a:r>
            <a:r>
              <a:rPr sz="1800" b="1" i="1" dirty="0">
                <a:latin typeface="Calibri"/>
                <a:cs typeface="Calibri"/>
              </a:rPr>
              <a:t>1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t</a:t>
            </a:r>
            <a:r>
              <a:rPr sz="1800" b="1" i="1" spc="-20" dirty="0">
                <a:latin typeface="Calibri"/>
                <a:cs typeface="Calibri"/>
              </a:rPr>
              <a:t> słomy,</a:t>
            </a:r>
            <a:r>
              <a:rPr sz="1800" b="1" i="1" spc="-4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czyli</a:t>
            </a:r>
            <a:r>
              <a:rPr sz="1800" b="1" i="1" spc="-4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w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skali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kraju</a:t>
            </a:r>
            <a:r>
              <a:rPr sz="1800" b="1" i="1" spc="-15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około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10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dirty="0">
                <a:latin typeface="Calibri"/>
                <a:cs typeface="Calibri"/>
              </a:rPr>
              <a:t>mln</a:t>
            </a:r>
            <a:r>
              <a:rPr sz="1800" b="1" i="1" spc="-30" dirty="0">
                <a:latin typeface="Calibri"/>
                <a:cs typeface="Calibri"/>
              </a:rPr>
              <a:t> </a:t>
            </a:r>
            <a:r>
              <a:rPr sz="1800" b="1" i="1" spc="-20" dirty="0">
                <a:latin typeface="Calibri"/>
                <a:cs typeface="Calibri"/>
              </a:rPr>
              <a:t>ton.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206502"/>
            <a:ext cx="78486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dotychczasowym,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powszechnym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rozumieniu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była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ograniczona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funkcji produkcyjnej</a:t>
            </a:r>
            <a:r>
              <a:rPr sz="1800" spc="-10" dirty="0">
                <a:latin typeface="Calibri"/>
                <a:cs typeface="Calibri"/>
              </a:rPr>
              <a:t>,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ściśle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związanej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rolnictwem.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Funkcja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uwagi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stałą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konieczność zapewnienia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bezpieczeństwa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żywnościowego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nadal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traci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znaczenia.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30351" y="1763267"/>
            <a:ext cx="4338955" cy="3068320"/>
            <a:chOff x="530351" y="1763267"/>
            <a:chExt cx="4338955" cy="30683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4346" y="1847297"/>
              <a:ext cx="4170838" cy="289559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34923" y="1767839"/>
              <a:ext cx="4330065" cy="3058795"/>
            </a:xfrm>
            <a:custGeom>
              <a:avLst/>
              <a:gdLst/>
              <a:ahLst/>
              <a:cxnLst/>
              <a:rect l="l" t="t" r="r" b="b"/>
              <a:pathLst>
                <a:path w="4330065" h="3058795">
                  <a:moveTo>
                    <a:pt x="0" y="3058668"/>
                  </a:moveTo>
                  <a:lnTo>
                    <a:pt x="4329684" y="3058668"/>
                  </a:lnTo>
                  <a:lnTo>
                    <a:pt x="4329684" y="0"/>
                  </a:lnTo>
                  <a:lnTo>
                    <a:pt x="0" y="0"/>
                  </a:lnTo>
                  <a:lnTo>
                    <a:pt x="0" y="3058668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994147" y="3415284"/>
            <a:ext cx="3942715" cy="2788920"/>
            <a:chOff x="4994147" y="3415284"/>
            <a:chExt cx="3942715" cy="278892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73962" y="3495043"/>
              <a:ext cx="3782958" cy="2625246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998719" y="3419856"/>
              <a:ext cx="3933825" cy="2780030"/>
            </a:xfrm>
            <a:custGeom>
              <a:avLst/>
              <a:gdLst/>
              <a:ahLst/>
              <a:cxnLst/>
              <a:rect l="l" t="t" r="r" b="b"/>
              <a:pathLst>
                <a:path w="3933825" h="2780029">
                  <a:moveTo>
                    <a:pt x="0" y="2779776"/>
                  </a:moveTo>
                  <a:lnTo>
                    <a:pt x="3933444" y="2779776"/>
                  </a:lnTo>
                  <a:lnTo>
                    <a:pt x="3933444" y="0"/>
                  </a:lnTo>
                  <a:lnTo>
                    <a:pt x="0" y="0"/>
                  </a:lnTo>
                  <a:lnTo>
                    <a:pt x="0" y="2779776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87375" y="998600"/>
          <a:ext cx="7920355" cy="27908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61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5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8305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Year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7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Plon</a:t>
                      </a:r>
                      <a:r>
                        <a:rPr sz="1700" b="1" spc="-3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zbóż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7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 z </a:t>
                      </a:r>
                      <a:r>
                        <a:rPr sz="17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resztkami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00"/>
                        </a:spcBef>
                      </a:pPr>
                      <a:r>
                        <a:rPr sz="17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17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7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z </a:t>
                      </a:r>
                      <a:r>
                        <a:rPr sz="17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obornikiem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81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6350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381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dirty="0">
                          <a:latin typeface="Calibri"/>
                          <a:cs typeface="Calibri"/>
                        </a:rPr>
                        <a:t>Mg</a:t>
                      </a:r>
                      <a:r>
                        <a:rPr sz="17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700" dirty="0">
                          <a:latin typeface="Calibri"/>
                          <a:cs typeface="Calibri"/>
                        </a:rPr>
                        <a:t>ha</a:t>
                      </a:r>
                      <a:r>
                        <a:rPr sz="1650" baseline="25252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1650" spc="-75" baseline="25252" dirty="0">
                          <a:latin typeface="Calibri"/>
                          <a:cs typeface="Calibri"/>
                        </a:rPr>
                        <a:t>1</a:t>
                      </a:r>
                      <a:endParaRPr sz="1650" baseline="25252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1960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2.15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0.71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0.34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1969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2.84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0.81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0.44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1979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4.03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0.81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0.55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1989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4.08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0.95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0.36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25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1996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3.97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1.28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0.19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2002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4.30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1.56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0.12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6E3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78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2010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BBA5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5.16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1.78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0"/>
                        </a:spcBef>
                      </a:pPr>
                      <a:r>
                        <a:rPr sz="1700" spc="-20" dirty="0">
                          <a:latin typeface="Calibri"/>
                          <a:cs typeface="Calibri"/>
                        </a:rPr>
                        <a:t>0.07</a:t>
                      </a:r>
                      <a:endParaRPr sz="1700">
                        <a:latin typeface="Calibri"/>
                        <a:cs typeface="Calibri"/>
                      </a:endParaRPr>
                    </a:p>
                  </a:txBody>
                  <a:tcPr marL="0" marR="0" marT="889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3" name="object 3"/>
          <p:cNvGrpSpPr/>
          <p:nvPr/>
        </p:nvGrpSpPr>
        <p:grpSpPr>
          <a:xfrm>
            <a:off x="3767328" y="3851147"/>
            <a:ext cx="4772025" cy="2807335"/>
            <a:chOff x="3767328" y="3851147"/>
            <a:chExt cx="4772025" cy="28073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76471" y="3860228"/>
              <a:ext cx="4753219" cy="27888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771900" y="3855719"/>
              <a:ext cx="4762500" cy="2798445"/>
            </a:xfrm>
            <a:custGeom>
              <a:avLst/>
              <a:gdLst/>
              <a:ahLst/>
              <a:cxnLst/>
              <a:rect l="l" t="t" r="r" b="b"/>
              <a:pathLst>
                <a:path w="4762500" h="2798445">
                  <a:moveTo>
                    <a:pt x="0" y="2798064"/>
                  </a:moveTo>
                  <a:lnTo>
                    <a:pt x="4762500" y="2798064"/>
                  </a:lnTo>
                  <a:lnTo>
                    <a:pt x="4762500" y="0"/>
                  </a:lnTo>
                  <a:lnTo>
                    <a:pt x="0" y="0"/>
                  </a:lnTo>
                  <a:lnTo>
                    <a:pt x="0" y="2798064"/>
                  </a:lnTo>
                  <a:close/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356108" y="4455921"/>
            <a:ext cx="3100705" cy="17697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Zmiany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zawartości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spc="-50" dirty="0">
                <a:latin typeface="Calibri"/>
                <a:cs typeface="Calibri"/>
              </a:rPr>
              <a:t>C</a:t>
            </a:r>
            <a:endParaRPr sz="18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zależności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od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zawartości</a:t>
            </a:r>
            <a:endParaRPr sz="1800">
              <a:latin typeface="Calibri"/>
              <a:cs typeface="Calibri"/>
            </a:endParaRPr>
          </a:p>
          <a:p>
            <a:pPr marL="108585" marR="99695" indent="194945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początkowej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–</a:t>
            </a:r>
            <a:r>
              <a:rPr sz="1800" b="1" spc="-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akumulacja</a:t>
            </a:r>
            <a:r>
              <a:rPr sz="1800" b="1" spc="50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glebach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niskiej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wyjściowej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zawartości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(</a:t>
            </a:r>
            <a:r>
              <a:rPr sz="1200" spc="-10" dirty="0">
                <a:latin typeface="Calibri"/>
                <a:cs typeface="Calibri"/>
              </a:rPr>
              <a:t>Modelling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soil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carbon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trends</a:t>
            </a:r>
            <a:r>
              <a:rPr sz="1200" spc="-5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for</a:t>
            </a:r>
            <a:endParaRPr sz="1200">
              <a:latin typeface="Calibri"/>
              <a:cs typeface="Calibri"/>
            </a:endParaRPr>
          </a:p>
          <a:p>
            <a:pPr marL="131445" marR="127000" algn="ctr">
              <a:lnSpc>
                <a:spcPct val="100000"/>
              </a:lnSpc>
              <a:spcBef>
                <a:spcPts val="50"/>
              </a:spcBef>
            </a:pPr>
            <a:r>
              <a:rPr sz="1200" spc="-10" dirty="0">
                <a:latin typeface="Calibri"/>
                <a:cs typeface="Calibri"/>
              </a:rPr>
              <a:t>agriculture</a:t>
            </a:r>
            <a:r>
              <a:rPr sz="1200" spc="-2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development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scenarios</a:t>
            </a:r>
            <a:r>
              <a:rPr sz="1200" spc="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at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regional </a:t>
            </a:r>
            <a:r>
              <a:rPr sz="1200" dirty="0">
                <a:latin typeface="Calibri"/>
                <a:cs typeface="Calibri"/>
              </a:rPr>
              <a:t>level.</a:t>
            </a:r>
            <a:r>
              <a:rPr sz="1200" spc="-4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2017.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Kaczyński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i</a:t>
            </a:r>
            <a:r>
              <a:rPr sz="1200" spc="-30" dirty="0">
                <a:latin typeface="Calibri"/>
                <a:cs typeface="Calibri"/>
              </a:rPr>
              <a:t> </a:t>
            </a:r>
            <a:r>
              <a:rPr sz="1200" spc="-20" dirty="0">
                <a:latin typeface="Calibri"/>
                <a:cs typeface="Calibri"/>
              </a:rPr>
              <a:t>in.)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11123" y="626363"/>
            <a:ext cx="7920355" cy="295910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800735">
              <a:lnSpc>
                <a:spcPts val="2240"/>
              </a:lnSpc>
            </a:pPr>
            <a:r>
              <a:rPr sz="2000" b="1" dirty="0">
                <a:latin typeface="Calibri"/>
                <a:cs typeface="Calibri"/>
              </a:rPr>
              <a:t>Plony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i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dopływ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węgla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w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woj.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Dolnośląskim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na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przestrzeni</a:t>
            </a:r>
            <a:r>
              <a:rPr sz="2000" b="1" spc="-15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lat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53618" y="1364361"/>
            <a:ext cx="7943850" cy="4853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900" dirty="0">
                <a:latin typeface="Calibri"/>
                <a:cs typeface="Calibri"/>
              </a:rPr>
              <a:t>Termin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odnosi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się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do</a:t>
            </a:r>
            <a:r>
              <a:rPr sz="1900" spc="3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roślin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uprawianych</a:t>
            </a:r>
            <a:r>
              <a:rPr sz="1900" spc="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celu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włączenia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nierozłożonej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materii </a:t>
            </a:r>
            <a:r>
              <a:rPr sz="1900" dirty="0">
                <a:latin typeface="Calibri"/>
                <a:cs typeface="Calibri"/>
              </a:rPr>
              <a:t>do</a:t>
            </a:r>
            <a:r>
              <a:rPr sz="1900" spc="1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gleby.</a:t>
            </a:r>
            <a:r>
              <a:rPr sz="1900" spc="1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Po</a:t>
            </a:r>
            <a:r>
              <a:rPr sz="1900" spc="1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przyoraniu,</a:t>
            </a:r>
            <a:r>
              <a:rPr sz="1900" spc="1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część</a:t>
            </a:r>
            <a:r>
              <a:rPr sz="1900" spc="18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biomasy</a:t>
            </a:r>
            <a:r>
              <a:rPr sz="1900" spc="1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ulega</a:t>
            </a:r>
            <a:r>
              <a:rPr sz="1900" spc="1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procesowi</a:t>
            </a:r>
            <a:r>
              <a:rPr sz="1900" spc="1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humifikacji,</a:t>
            </a:r>
            <a:r>
              <a:rPr sz="1900" spc="1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</a:t>
            </a:r>
            <a:r>
              <a:rPr sz="1900" spc="17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wyniku </a:t>
            </a:r>
            <a:r>
              <a:rPr sz="1900" dirty="0">
                <a:latin typeface="Calibri"/>
                <a:cs typeface="Calibri"/>
              </a:rPr>
              <a:t>którego</a:t>
            </a:r>
            <a:r>
              <a:rPr sz="1900" spc="1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powstaje</a:t>
            </a:r>
            <a:r>
              <a:rPr sz="1900" spc="21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próchnica.</a:t>
            </a:r>
            <a:r>
              <a:rPr sz="1900" spc="19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Z</a:t>
            </a:r>
            <a:r>
              <a:rPr sz="1900" spc="20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powodu</a:t>
            </a:r>
            <a:r>
              <a:rPr sz="1900" spc="20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ograniczonej</a:t>
            </a:r>
            <a:r>
              <a:rPr sz="1900" spc="20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dostępności</a:t>
            </a:r>
            <a:r>
              <a:rPr sz="1900" spc="1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do</a:t>
            </a:r>
            <a:r>
              <a:rPr sz="1900" spc="20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nawozów </a:t>
            </a:r>
            <a:r>
              <a:rPr sz="1900" dirty="0">
                <a:latin typeface="Calibri"/>
                <a:cs typeface="Calibri"/>
              </a:rPr>
              <a:t>naturalnych,</a:t>
            </a:r>
            <a:r>
              <a:rPr sz="1900" spc="3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rośliny</a:t>
            </a:r>
            <a:r>
              <a:rPr sz="1900" spc="39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na</a:t>
            </a:r>
            <a:r>
              <a:rPr sz="1900" spc="37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nawóz</a:t>
            </a:r>
            <a:r>
              <a:rPr sz="1900" spc="3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zielony</a:t>
            </a:r>
            <a:r>
              <a:rPr sz="1900" spc="3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są</a:t>
            </a:r>
            <a:r>
              <a:rPr sz="1900" spc="38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coraz</a:t>
            </a:r>
            <a:r>
              <a:rPr sz="1900" spc="37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bardziej</a:t>
            </a:r>
            <a:r>
              <a:rPr sz="1900" spc="38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istotnym</a:t>
            </a:r>
            <a:r>
              <a:rPr sz="1900" spc="38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czynnikiem wpływającym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na</a:t>
            </a:r>
            <a:r>
              <a:rPr sz="1900" spc="-3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wzrost</a:t>
            </a:r>
            <a:r>
              <a:rPr sz="1900" spc="-3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żyzności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gleb</a:t>
            </a:r>
            <a:r>
              <a:rPr sz="1900" spc="-3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Polsce.</a:t>
            </a:r>
            <a:endParaRPr sz="19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894"/>
              </a:spcBef>
            </a:pPr>
            <a:endParaRPr sz="1900">
              <a:latin typeface="Calibri"/>
              <a:cs typeface="Calibri"/>
            </a:endParaRPr>
          </a:p>
          <a:p>
            <a:pPr marL="180340">
              <a:lnSpc>
                <a:spcPct val="100000"/>
              </a:lnSpc>
            </a:pPr>
            <a:r>
              <a:rPr sz="1900" b="1" spc="-10" dirty="0">
                <a:latin typeface="Calibri"/>
                <a:cs typeface="Calibri"/>
              </a:rPr>
              <a:t>Rośliny</a:t>
            </a:r>
            <a:r>
              <a:rPr sz="1900" b="1" spc="-50" dirty="0">
                <a:latin typeface="Calibri"/>
                <a:cs typeface="Calibri"/>
              </a:rPr>
              <a:t> </a:t>
            </a:r>
            <a:r>
              <a:rPr sz="1900" b="1" spc="-10" dirty="0">
                <a:latin typeface="Calibri"/>
                <a:cs typeface="Calibri"/>
              </a:rPr>
              <a:t>zalecane</a:t>
            </a:r>
            <a:r>
              <a:rPr sz="1900" b="1" spc="-5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do</a:t>
            </a:r>
            <a:r>
              <a:rPr sz="1900" b="1" spc="-5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uprawy</a:t>
            </a:r>
            <a:r>
              <a:rPr sz="1900" b="1" spc="-60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na</a:t>
            </a:r>
            <a:r>
              <a:rPr sz="1900" b="1" spc="-55" dirty="0">
                <a:latin typeface="Calibri"/>
                <a:cs typeface="Calibri"/>
              </a:rPr>
              <a:t> </a:t>
            </a:r>
            <a:r>
              <a:rPr sz="1900" b="1" dirty="0">
                <a:latin typeface="Calibri"/>
                <a:cs typeface="Calibri"/>
              </a:rPr>
              <a:t>zielony</a:t>
            </a:r>
            <a:r>
              <a:rPr sz="1900" b="1" spc="-65" dirty="0">
                <a:latin typeface="Calibri"/>
                <a:cs typeface="Calibri"/>
              </a:rPr>
              <a:t> </a:t>
            </a:r>
            <a:r>
              <a:rPr sz="1900" b="1" spc="-10" dirty="0">
                <a:latin typeface="Calibri"/>
                <a:cs typeface="Calibri"/>
              </a:rPr>
              <a:t>nawóz:</a:t>
            </a:r>
            <a:endParaRPr sz="1900">
              <a:latin typeface="Calibri"/>
              <a:cs typeface="Calibri"/>
            </a:endParaRPr>
          </a:p>
          <a:p>
            <a:pPr marL="523240" marR="179070" indent="-342900" algn="just">
              <a:lnSpc>
                <a:spcPct val="100000"/>
              </a:lnSpc>
              <a:spcBef>
                <a:spcPts val="1200"/>
              </a:spcBef>
              <a:buFont typeface="Wingdings"/>
              <a:buChar char=""/>
              <a:tabLst>
                <a:tab pos="523240" algn="l"/>
              </a:tabLst>
            </a:pPr>
            <a:r>
              <a:rPr sz="1900" b="1" dirty="0">
                <a:latin typeface="Calibri"/>
                <a:cs typeface="Calibri"/>
              </a:rPr>
              <a:t>bobowate</a:t>
            </a:r>
            <a:r>
              <a:rPr sz="1900" b="1" spc="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(łubin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żółty,</a:t>
            </a:r>
            <a:r>
              <a:rPr sz="1900" spc="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wyka</a:t>
            </a:r>
            <a:r>
              <a:rPr sz="1900" spc="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jara,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wyka</a:t>
            </a:r>
            <a:r>
              <a:rPr sz="1900" spc="5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ozima,</a:t>
            </a:r>
            <a:r>
              <a:rPr sz="1900" spc="5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peluszka,</a:t>
            </a:r>
            <a:r>
              <a:rPr sz="1900" spc="4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seradela,</a:t>
            </a:r>
            <a:r>
              <a:rPr sz="1900" spc="4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bobik, </a:t>
            </a:r>
            <a:r>
              <a:rPr sz="1900" dirty="0">
                <a:latin typeface="Calibri"/>
                <a:cs typeface="Calibri"/>
              </a:rPr>
              <a:t>koniczyna</a:t>
            </a:r>
            <a:r>
              <a:rPr sz="1900" spc="305" dirty="0">
                <a:latin typeface="Calibri"/>
                <a:cs typeface="Calibri"/>
              </a:rPr>
              <a:t>  </a:t>
            </a:r>
            <a:r>
              <a:rPr sz="1900" dirty="0">
                <a:latin typeface="Calibri"/>
                <a:cs typeface="Calibri"/>
              </a:rPr>
              <a:t>biała).</a:t>
            </a:r>
            <a:r>
              <a:rPr sz="1900" spc="30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Ze</a:t>
            </a:r>
            <a:r>
              <a:rPr sz="2000" spc="29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względu</a:t>
            </a:r>
            <a:r>
              <a:rPr sz="2000" spc="30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na</a:t>
            </a:r>
            <a:r>
              <a:rPr sz="2000" spc="30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symbiozę</a:t>
            </a:r>
            <a:r>
              <a:rPr sz="2000" spc="30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korzeni</a:t>
            </a:r>
            <a:r>
              <a:rPr sz="2000" spc="30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tych</a:t>
            </a:r>
            <a:r>
              <a:rPr sz="2000" spc="310" dirty="0">
                <a:latin typeface="Calibri"/>
                <a:cs typeface="Calibri"/>
              </a:rPr>
              <a:t>  </a:t>
            </a:r>
            <a:r>
              <a:rPr sz="2000" spc="-10" dirty="0">
                <a:latin typeface="Calibri"/>
                <a:cs typeface="Calibri"/>
              </a:rPr>
              <a:t>roślin </a:t>
            </a:r>
            <a:r>
              <a:rPr sz="2000" dirty="0">
                <a:latin typeface="Calibri"/>
                <a:cs typeface="Calibri"/>
              </a:rPr>
              <a:t>z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bakteriami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brodawkowymi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wiązanie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przez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nie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wolnego</a:t>
            </a:r>
            <a:r>
              <a:rPr sz="2000" spc="55" dirty="0">
                <a:latin typeface="Calibri"/>
                <a:cs typeface="Calibri"/>
              </a:rPr>
              <a:t>  </a:t>
            </a:r>
            <a:r>
              <a:rPr sz="2000" spc="-10" dirty="0">
                <a:latin typeface="Calibri"/>
                <a:cs typeface="Calibri"/>
              </a:rPr>
              <a:t>azotu, </a:t>
            </a:r>
            <a:r>
              <a:rPr sz="2000" dirty="0">
                <a:latin typeface="Calibri"/>
                <a:cs typeface="Calibri"/>
              </a:rPr>
              <a:t>można</a:t>
            </a:r>
            <a:r>
              <a:rPr sz="2000" spc="14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zminimalizować</a:t>
            </a:r>
            <a:r>
              <a:rPr sz="2000" spc="14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nawożenie</a:t>
            </a:r>
            <a:r>
              <a:rPr sz="2000" spc="14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mineralne</a:t>
            </a:r>
            <a:r>
              <a:rPr sz="2000" spc="15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azotem.</a:t>
            </a:r>
            <a:r>
              <a:rPr sz="2000" spc="15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Łubin</a:t>
            </a:r>
            <a:r>
              <a:rPr sz="2000" spc="145" dirty="0">
                <a:latin typeface="Calibri"/>
                <a:cs typeface="Calibri"/>
              </a:rPr>
              <a:t>  </a:t>
            </a:r>
            <a:r>
              <a:rPr sz="2000" spc="-20" dirty="0">
                <a:latin typeface="Calibri"/>
                <a:cs typeface="Calibri"/>
              </a:rPr>
              <a:t>jest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stanie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pobrać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nawet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90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kg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N/ha,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z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którego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będą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mogły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korzystać.</a:t>
            </a:r>
            <a:endParaRPr sz="2000">
              <a:latin typeface="Calibri"/>
              <a:cs typeface="Calibri"/>
            </a:endParaRPr>
          </a:p>
          <a:p>
            <a:pPr marL="522605" indent="-342265" algn="just">
              <a:lnSpc>
                <a:spcPct val="100000"/>
              </a:lnSpc>
              <a:spcBef>
                <a:spcPts val="605"/>
              </a:spcBef>
              <a:buFont typeface="Wingdings"/>
              <a:buChar char=""/>
              <a:tabLst>
                <a:tab pos="522605" algn="l"/>
              </a:tabLst>
            </a:pPr>
            <a:r>
              <a:rPr sz="1900" b="1" spc="-20" dirty="0">
                <a:latin typeface="Calibri"/>
                <a:cs typeface="Calibri"/>
              </a:rPr>
              <a:t>kapustowate</a:t>
            </a:r>
            <a:r>
              <a:rPr sz="1900" b="1" spc="-3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(gorczyca,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rzodkiew</a:t>
            </a:r>
            <a:r>
              <a:rPr sz="1900" spc="-4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oleista,</a:t>
            </a:r>
            <a:r>
              <a:rPr sz="1900" spc="-5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rzepik)</a:t>
            </a:r>
            <a:endParaRPr sz="1900">
              <a:latin typeface="Calibri"/>
              <a:cs typeface="Calibri"/>
            </a:endParaRPr>
          </a:p>
          <a:p>
            <a:pPr marL="522605" indent="-342265" algn="just">
              <a:lnSpc>
                <a:spcPct val="100000"/>
              </a:lnSpc>
              <a:spcBef>
                <a:spcPts val="600"/>
              </a:spcBef>
              <a:buFont typeface="Wingdings"/>
              <a:buChar char=""/>
              <a:tabLst>
                <a:tab pos="522605" algn="l"/>
              </a:tabLst>
            </a:pPr>
            <a:r>
              <a:rPr sz="1900" b="1" dirty="0">
                <a:latin typeface="Calibri"/>
                <a:cs typeface="Calibri"/>
              </a:rPr>
              <a:t>trawy</a:t>
            </a:r>
            <a:r>
              <a:rPr sz="1900" b="1" spc="-85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(żyto)</a:t>
            </a:r>
            <a:endParaRPr sz="1900">
              <a:latin typeface="Calibri"/>
              <a:cs typeface="Calibri"/>
            </a:endParaRPr>
          </a:p>
          <a:p>
            <a:pPr marL="522605" indent="-342265" algn="just">
              <a:lnSpc>
                <a:spcPct val="100000"/>
              </a:lnSpc>
              <a:buFont typeface="Wingdings"/>
              <a:buChar char=""/>
              <a:tabLst>
                <a:tab pos="522605" algn="l"/>
              </a:tabLst>
            </a:pPr>
            <a:r>
              <a:rPr sz="1900" b="1" dirty="0">
                <a:latin typeface="Calibri"/>
                <a:cs typeface="Calibri"/>
              </a:rPr>
              <a:t>inne</a:t>
            </a:r>
            <a:r>
              <a:rPr sz="1900" b="1" spc="-65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(facelia,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gryka,</a:t>
            </a:r>
            <a:r>
              <a:rPr sz="1900" spc="-60" dirty="0">
                <a:latin typeface="Calibri"/>
                <a:cs typeface="Calibri"/>
              </a:rPr>
              <a:t> </a:t>
            </a:r>
            <a:r>
              <a:rPr sz="1900" dirty="0">
                <a:latin typeface="Calibri"/>
                <a:cs typeface="Calibri"/>
              </a:rPr>
              <a:t>słonecznik</a:t>
            </a:r>
            <a:r>
              <a:rPr sz="1900" spc="-70" dirty="0">
                <a:latin typeface="Calibri"/>
                <a:cs typeface="Calibri"/>
              </a:rPr>
              <a:t> </a:t>
            </a:r>
            <a:r>
              <a:rPr sz="1900" spc="-10" dirty="0">
                <a:latin typeface="Calibri"/>
                <a:cs typeface="Calibri"/>
              </a:rPr>
              <a:t>pastewny)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963" y="763523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4975" indent="-342900">
              <a:lnSpc>
                <a:spcPts val="2550"/>
              </a:lnSpc>
              <a:buFont typeface="Arial"/>
              <a:buChar char="•"/>
              <a:tabLst>
                <a:tab pos="434975" algn="l"/>
              </a:tabLst>
            </a:pPr>
            <a:r>
              <a:rPr sz="2200" b="1" spc="-10" dirty="0">
                <a:latin typeface="Calibri"/>
                <a:cs typeface="Calibri"/>
              </a:rPr>
              <a:t>Stosowanie</a:t>
            </a:r>
            <a:r>
              <a:rPr sz="2200" b="1" spc="-3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„zielonych</a:t>
            </a:r>
            <a:r>
              <a:rPr sz="2200" b="1" spc="-6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nawozów”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53618" y="1277238"/>
            <a:ext cx="7943850" cy="15506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Kompostowanie</a:t>
            </a:r>
            <a:r>
              <a:rPr sz="2000" spc="1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to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technologia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recyklingu</a:t>
            </a:r>
            <a:r>
              <a:rPr sz="2000" spc="1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materiałów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organicznych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15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celu </a:t>
            </a:r>
            <a:r>
              <a:rPr sz="2000" dirty="0">
                <a:latin typeface="Calibri"/>
                <a:cs typeface="Calibri"/>
              </a:rPr>
              <a:t>zwiększenia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produkcji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rolniczej,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przebiegająca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kontrolowanych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warunkach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3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hałdach</a:t>
            </a:r>
            <a:r>
              <a:rPr sz="2000" spc="3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lub</a:t>
            </a:r>
            <a:r>
              <a:rPr sz="2000" spc="3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</a:t>
            </a:r>
            <a:r>
              <a:rPr sz="2000" spc="2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dołach</a:t>
            </a:r>
            <a:r>
              <a:rPr sz="2000" spc="3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kompostowych.</a:t>
            </a:r>
            <a:r>
              <a:rPr sz="2000" spc="2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Kompost</a:t>
            </a:r>
            <a:r>
              <a:rPr sz="2000" spc="3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polepsza</a:t>
            </a:r>
            <a:r>
              <a:rPr sz="2000" spc="3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żyzność</a:t>
            </a:r>
            <a:r>
              <a:rPr sz="2000" spc="3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gleby </a:t>
            </a:r>
            <a:r>
              <a:rPr sz="2000" dirty="0">
                <a:latin typeface="Calibri"/>
                <a:cs typeface="Calibri"/>
              </a:rPr>
              <a:t>oraz</a:t>
            </a:r>
            <a:r>
              <a:rPr sz="2000" spc="4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jej</a:t>
            </a:r>
            <a:r>
              <a:rPr sz="2000" spc="4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właściwości</a:t>
            </a:r>
            <a:r>
              <a:rPr sz="2000" spc="43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fizyczne,</a:t>
            </a:r>
            <a:r>
              <a:rPr sz="2000" spc="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chemiczne</a:t>
            </a:r>
            <a:r>
              <a:rPr sz="2000" spc="4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43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biologiczne,</a:t>
            </a:r>
            <a:r>
              <a:rPr sz="2000" spc="4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dlatego</a:t>
            </a:r>
            <a:r>
              <a:rPr sz="2000" spc="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może</a:t>
            </a:r>
            <a:r>
              <a:rPr sz="2000" spc="42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być </a:t>
            </a:r>
            <a:r>
              <a:rPr sz="2000" dirty="0">
                <a:latin typeface="Calibri"/>
                <a:cs typeface="Calibri"/>
              </a:rPr>
              <a:t>ważną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metodą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zrównoważonego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i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produktywnego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rolnictwa.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3963" y="763523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4975" indent="-342900">
              <a:lnSpc>
                <a:spcPts val="2550"/>
              </a:lnSpc>
              <a:buFont typeface="Arial"/>
              <a:buChar char="•"/>
              <a:tabLst>
                <a:tab pos="434975" algn="l"/>
              </a:tabLst>
            </a:pPr>
            <a:r>
              <a:rPr sz="2200" b="1" spc="-10" dirty="0">
                <a:latin typeface="Calibri"/>
                <a:cs typeface="Calibri"/>
              </a:rPr>
              <a:t>Stosowanie</a:t>
            </a:r>
            <a:r>
              <a:rPr sz="2200" b="1" spc="-5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kompostu</a:t>
            </a:r>
            <a:r>
              <a:rPr sz="2200" b="1" spc="-7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i</a:t>
            </a:r>
            <a:r>
              <a:rPr sz="2200" b="1" spc="-80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innych</a:t>
            </a:r>
            <a:r>
              <a:rPr sz="2200" b="1" spc="-8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rodzajów</a:t>
            </a:r>
            <a:r>
              <a:rPr sz="2200" b="1" spc="-6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materii</a:t>
            </a:r>
            <a:r>
              <a:rPr sz="2200" b="1" spc="-6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organicznej</a:t>
            </a:r>
            <a:endParaRPr sz="22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80260" y="3358896"/>
            <a:ext cx="4320540" cy="2947416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166620" y="6054648"/>
            <a:ext cx="22225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Fot.6..</a:t>
            </a:r>
            <a:r>
              <a:rPr sz="1200" spc="-3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Kompost</a:t>
            </a:r>
            <a:r>
              <a:rPr sz="1200" spc="-25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  <a:hlinkClick r:id="rId3"/>
              </a:rPr>
              <a:t>(www.wikipedia.pl)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831" y="1484375"/>
            <a:ext cx="4896612" cy="450494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94021" y="507873"/>
            <a:ext cx="441198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72920" marR="5080" indent="-1760855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Calibri"/>
                <a:cs typeface="Calibri"/>
              </a:rPr>
              <a:t>Potencjalne</a:t>
            </a:r>
            <a:r>
              <a:rPr sz="2800" b="1" spc="-12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egzogenne</a:t>
            </a:r>
            <a:r>
              <a:rPr sz="2800" b="1" spc="-10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źródła </a:t>
            </a:r>
            <a:r>
              <a:rPr sz="2800" b="1" spc="-20" dirty="0">
                <a:latin typeface="Calibri"/>
                <a:cs typeface="Calibri"/>
              </a:rPr>
              <a:t>węgla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04035" indent="-342265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1804035" algn="l"/>
              </a:tabLst>
            </a:pPr>
            <a:r>
              <a:rPr spc="-10" dirty="0"/>
              <a:t>Obornik</a:t>
            </a:r>
          </a:p>
          <a:p>
            <a:pPr marL="1363980" indent="-342265">
              <a:lnSpc>
                <a:spcPct val="100000"/>
              </a:lnSpc>
              <a:spcBef>
                <a:spcPts val="1805"/>
              </a:spcBef>
              <a:buFont typeface="Wingdings"/>
              <a:buChar char=""/>
              <a:tabLst>
                <a:tab pos="1363980" algn="l"/>
              </a:tabLst>
            </a:pPr>
            <a:r>
              <a:rPr dirty="0"/>
              <a:t>Osady</a:t>
            </a:r>
            <a:r>
              <a:rPr spc="-50" dirty="0"/>
              <a:t> </a:t>
            </a:r>
            <a:r>
              <a:rPr spc="-10" dirty="0"/>
              <a:t>ściekowe</a:t>
            </a:r>
          </a:p>
          <a:p>
            <a:pPr marL="1696085" lvl="1" indent="-342265">
              <a:lnSpc>
                <a:spcPct val="100000"/>
              </a:lnSpc>
              <a:spcBef>
                <a:spcPts val="1800"/>
              </a:spcBef>
              <a:buFont typeface="Wingdings"/>
              <a:buChar char=""/>
              <a:tabLst>
                <a:tab pos="1696085" algn="l"/>
              </a:tabLst>
            </a:pPr>
            <a:r>
              <a:rPr sz="2200" spc="-10" dirty="0">
                <a:latin typeface="Calibri"/>
                <a:cs typeface="Calibri"/>
              </a:rPr>
              <a:t>Komposty</a:t>
            </a:r>
            <a:endParaRPr sz="2200">
              <a:latin typeface="Calibri"/>
              <a:cs typeface="Calibri"/>
            </a:endParaRPr>
          </a:p>
          <a:p>
            <a:pPr marL="1712595" lvl="1" indent="-342265">
              <a:lnSpc>
                <a:spcPct val="100000"/>
              </a:lnSpc>
              <a:spcBef>
                <a:spcPts val="1800"/>
              </a:spcBef>
              <a:buFont typeface="Wingdings"/>
              <a:buChar char=""/>
              <a:tabLst>
                <a:tab pos="1712595" algn="l"/>
              </a:tabLst>
            </a:pPr>
            <a:r>
              <a:rPr sz="2200" spc="-10" dirty="0">
                <a:latin typeface="Calibri"/>
                <a:cs typeface="Calibri"/>
              </a:rPr>
              <a:t>Biowęgiel</a:t>
            </a:r>
            <a:endParaRPr sz="2200">
              <a:latin typeface="Calibri"/>
              <a:cs typeface="Calibri"/>
            </a:endParaRPr>
          </a:p>
          <a:p>
            <a:pPr marL="1124585" indent="-342265">
              <a:lnSpc>
                <a:spcPct val="100000"/>
              </a:lnSpc>
              <a:spcBef>
                <a:spcPts val="1800"/>
              </a:spcBef>
              <a:buFont typeface="Wingdings"/>
              <a:buChar char=""/>
              <a:tabLst>
                <a:tab pos="1124585" algn="l"/>
              </a:tabLst>
            </a:pPr>
            <a:r>
              <a:rPr dirty="0"/>
              <a:t>Odpad</a:t>
            </a:r>
            <a:r>
              <a:rPr spc="-15" dirty="0"/>
              <a:t> </a:t>
            </a:r>
            <a:r>
              <a:rPr dirty="0"/>
              <a:t>z</a:t>
            </a:r>
            <a:r>
              <a:rPr spc="-20" dirty="0"/>
              <a:t> </a:t>
            </a:r>
            <a:r>
              <a:rPr spc="-10" dirty="0"/>
              <a:t>biogazowni</a:t>
            </a:r>
          </a:p>
          <a:p>
            <a:pPr marL="355600" indent="-342900">
              <a:lnSpc>
                <a:spcPct val="100000"/>
              </a:lnSpc>
              <a:spcBef>
                <a:spcPts val="1805"/>
              </a:spcBef>
              <a:buFont typeface="Wingdings"/>
              <a:buChar char=""/>
              <a:tabLst>
                <a:tab pos="355600" algn="l"/>
              </a:tabLst>
            </a:pPr>
            <a:r>
              <a:rPr dirty="0"/>
              <a:t>Odpady</a:t>
            </a:r>
            <a:r>
              <a:rPr spc="-65" dirty="0"/>
              <a:t> </a:t>
            </a:r>
            <a:r>
              <a:rPr dirty="0"/>
              <a:t>z</a:t>
            </a:r>
            <a:r>
              <a:rPr spc="-70" dirty="0"/>
              <a:t> </a:t>
            </a:r>
            <a:r>
              <a:rPr spc="-10" dirty="0"/>
              <a:t>przemysłu</a:t>
            </a:r>
            <a:r>
              <a:rPr spc="-40" dirty="0"/>
              <a:t> </a:t>
            </a:r>
            <a:r>
              <a:rPr spc="-10" dirty="0"/>
              <a:t>spożywczego</a:t>
            </a:r>
          </a:p>
          <a:p>
            <a:pPr>
              <a:lnSpc>
                <a:spcPct val="100000"/>
              </a:lnSpc>
              <a:spcBef>
                <a:spcPts val="1800"/>
              </a:spcBef>
            </a:pPr>
            <a:endParaRPr spc="-10" dirty="0"/>
          </a:p>
          <a:p>
            <a:pPr marL="1205230">
              <a:lnSpc>
                <a:spcPct val="100000"/>
              </a:lnSpc>
            </a:pPr>
            <a:r>
              <a:rPr sz="1800" dirty="0">
                <a:latin typeface="Arial"/>
                <a:cs typeface="Arial"/>
              </a:rPr>
              <a:t>Brak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obornika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w</a:t>
            </a:r>
            <a:r>
              <a:rPr sz="1800" spc="-20" dirty="0">
                <a:latin typeface="Arial"/>
                <a:cs typeface="Arial"/>
              </a:rPr>
              <a:t> wielu</a:t>
            </a:r>
            <a:endParaRPr sz="1800">
              <a:latin typeface="Arial"/>
              <a:cs typeface="Arial"/>
            </a:endParaRPr>
          </a:p>
          <a:p>
            <a:pPr marL="1205230">
              <a:lnSpc>
                <a:spcPct val="100000"/>
              </a:lnSpc>
            </a:pPr>
            <a:r>
              <a:rPr sz="1800" spc="-10" dirty="0">
                <a:latin typeface="Arial"/>
                <a:cs typeface="Arial"/>
              </a:rPr>
              <a:t>regionach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" y="765048"/>
            <a:ext cx="7259425" cy="383937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69391" y="4959807"/>
            <a:ext cx="706120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Symulacja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dostępności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obornika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zwierząt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ornych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2742" y="432053"/>
            <a:ext cx="83737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Interreg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Południowy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Bałtyk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–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badania</a:t>
            </a:r>
            <a:r>
              <a:rPr sz="1800" b="1" spc="-3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polowe</a:t>
            </a:r>
            <a:r>
              <a:rPr sz="1800" b="1" spc="-5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kompostu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z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osadu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ściekowego</a:t>
            </a:r>
            <a:endParaRPr sz="18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2416" y="981455"/>
            <a:ext cx="7144511" cy="535686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058670" y="4241672"/>
            <a:ext cx="115316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5" dirty="0">
                <a:latin typeface="Arial"/>
                <a:cs typeface="Arial"/>
              </a:rPr>
              <a:t>RSM</a:t>
            </a:r>
            <a:endParaRPr sz="4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72480" y="4169740"/>
            <a:ext cx="2222500" cy="12452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Arial"/>
                <a:cs typeface="Arial"/>
              </a:rPr>
              <a:t>Kompost </a:t>
            </a:r>
            <a:r>
              <a:rPr sz="4000" b="1" spc="-20" dirty="0">
                <a:latin typeface="Arial"/>
                <a:cs typeface="Arial"/>
              </a:rPr>
              <a:t>GWIK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6155" y="6414515"/>
            <a:ext cx="8098790" cy="216535"/>
          </a:xfrm>
          <a:custGeom>
            <a:avLst/>
            <a:gdLst/>
            <a:ahLst/>
            <a:cxnLst/>
            <a:rect l="l" t="t" r="r" b="b"/>
            <a:pathLst>
              <a:path w="8098790" h="216534">
                <a:moveTo>
                  <a:pt x="8098535" y="0"/>
                </a:moveTo>
                <a:lnTo>
                  <a:pt x="0" y="0"/>
                </a:lnTo>
                <a:lnTo>
                  <a:pt x="0" y="216408"/>
                </a:lnTo>
                <a:lnTo>
                  <a:pt x="8098535" y="216408"/>
                </a:lnTo>
                <a:lnTo>
                  <a:pt x="8098535" y="0"/>
                </a:lnTo>
                <a:close/>
              </a:path>
            </a:pathLst>
          </a:custGeom>
          <a:solidFill>
            <a:srgbClr val="C8D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73963" y="763523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434975" indent="-342900">
              <a:lnSpc>
                <a:spcPts val="2550"/>
              </a:lnSpc>
              <a:buFont typeface="Arial"/>
              <a:buChar char="•"/>
              <a:tabLst>
                <a:tab pos="434975" algn="l"/>
              </a:tabLst>
            </a:pPr>
            <a:r>
              <a:rPr sz="2200" b="1" dirty="0">
                <a:latin typeface="Calibri"/>
                <a:cs typeface="Calibri"/>
              </a:rPr>
              <a:t>Uprawy</a:t>
            </a:r>
            <a:r>
              <a:rPr sz="2200" b="1" spc="-1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uproszczone: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267705" y="5050663"/>
            <a:ext cx="8102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warstwę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1893" y="4501642"/>
            <a:ext cx="541909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</a:tabLst>
            </a:pPr>
            <a:r>
              <a:rPr sz="1800" spc="-10" dirty="0">
                <a:latin typeface="Calibri"/>
                <a:cs typeface="Calibri"/>
              </a:rPr>
              <a:t>polepszają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porowatość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lepiej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zatrzymują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wierzchnich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warstwach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</a:t>
            </a:r>
            <a:endParaRPr sz="1800">
              <a:latin typeface="Calibri"/>
              <a:cs typeface="Calibri"/>
            </a:endParaRPr>
          </a:p>
          <a:p>
            <a:pPr marL="299085" marR="987425" indent="-287020">
              <a:lnSpc>
                <a:spcPct val="100000"/>
              </a:lnSpc>
              <a:buFont typeface="Arial"/>
              <a:buChar char="•"/>
              <a:tabLst>
                <a:tab pos="299085" algn="l"/>
                <a:tab pos="1816735" algn="l"/>
                <a:tab pos="2650490" algn="l"/>
                <a:tab pos="3784600" algn="l"/>
              </a:tabLst>
            </a:pPr>
            <a:r>
              <a:rPr sz="1800" spc="-10" dirty="0">
                <a:latin typeface="Calibri"/>
                <a:cs typeface="Calibri"/>
              </a:rPr>
              <a:t>pozostawione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resztki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pożniwne</a:t>
            </a:r>
            <a:r>
              <a:rPr sz="1800" dirty="0">
                <a:latin typeface="Calibri"/>
                <a:cs typeface="Calibri"/>
              </a:rPr>
              <a:t>	</a:t>
            </a:r>
            <a:r>
              <a:rPr sz="1800" spc="-10" dirty="0">
                <a:latin typeface="Calibri"/>
                <a:cs typeface="Calibri"/>
              </a:rPr>
              <a:t>tworzą </a:t>
            </a:r>
            <a:r>
              <a:rPr sz="1800" dirty="0">
                <a:latin typeface="Calibri"/>
                <a:cs typeface="Calibri"/>
              </a:rPr>
              <a:t>ochronną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sprzyjają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rozkładowi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substancji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spc="-10" dirty="0">
                <a:latin typeface="Calibri"/>
                <a:cs typeface="Calibri"/>
              </a:rPr>
              <a:t>ograniczają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erozję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64591" y="1306779"/>
            <a:ext cx="7927975" cy="3220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Ograniczają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liczbę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zabiegów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uprawowych,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215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niekiedy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część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204" dirty="0">
                <a:latin typeface="Calibri"/>
                <a:cs typeface="Calibri"/>
              </a:rPr>
              <a:t>  </a:t>
            </a:r>
            <a:r>
              <a:rPr sz="1800" dirty="0">
                <a:latin typeface="Calibri"/>
                <a:cs typeface="Calibri"/>
              </a:rPr>
              <a:t>nich</a:t>
            </a:r>
            <a:r>
              <a:rPr sz="1800" spc="210" dirty="0">
                <a:latin typeface="Calibri"/>
                <a:cs typeface="Calibri"/>
              </a:rPr>
              <a:t>  </a:t>
            </a:r>
            <a:r>
              <a:rPr sz="1800" spc="-10" dirty="0">
                <a:latin typeface="Calibri"/>
                <a:cs typeface="Calibri"/>
              </a:rPr>
              <a:t>eliminują </a:t>
            </a:r>
            <a:r>
              <a:rPr sz="1800" dirty="0">
                <a:latin typeface="Calibri"/>
                <a:cs typeface="Calibri"/>
              </a:rPr>
              <a:t>(w</a:t>
            </a:r>
            <a:r>
              <a:rPr sz="1800" spc="1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porównaniu</a:t>
            </a:r>
            <a:r>
              <a:rPr sz="1800" spc="1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systemów</a:t>
            </a:r>
            <a:r>
              <a:rPr sz="1800" spc="10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płużnych).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Bezpłużny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system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spulchnia</a:t>
            </a:r>
            <a:r>
              <a:rPr sz="1800" spc="1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14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miesza</a:t>
            </a:r>
            <a:r>
              <a:rPr sz="1800" spc="10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glebę </a:t>
            </a:r>
            <a:r>
              <a:rPr sz="1800" dirty="0">
                <a:latin typeface="Calibri"/>
                <a:cs typeface="Calibri"/>
              </a:rPr>
              <a:t>bez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konieczności</a:t>
            </a:r>
            <a:r>
              <a:rPr sz="1800" spc="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odwracania,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pracę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pługa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wykonują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dżdżownice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inne</a:t>
            </a:r>
            <a:r>
              <a:rPr sz="1800" spc="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organizmy </a:t>
            </a:r>
            <a:r>
              <a:rPr sz="1800" dirty="0">
                <a:latin typeface="Calibri"/>
                <a:cs typeface="Calibri"/>
              </a:rPr>
              <a:t>bytujące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5"/>
              </a:spcBef>
            </a:pPr>
            <a:endParaRPr sz="1800">
              <a:latin typeface="Calibri"/>
              <a:cs typeface="Calibri"/>
            </a:endParaRPr>
          </a:p>
          <a:p>
            <a:pPr marL="14097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Systemu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uproszczonych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metod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uprawowych:</a:t>
            </a:r>
            <a:endParaRPr sz="1800">
              <a:latin typeface="Calibri"/>
              <a:cs typeface="Calibri"/>
            </a:endParaRPr>
          </a:p>
          <a:p>
            <a:pPr marL="427355" indent="-286385">
              <a:lnSpc>
                <a:spcPct val="100000"/>
              </a:lnSpc>
              <a:buFont typeface="Arial"/>
              <a:buChar char="•"/>
              <a:tabLst>
                <a:tab pos="427355" algn="l"/>
              </a:tabLst>
            </a:pPr>
            <a:r>
              <a:rPr sz="1800" dirty="0">
                <a:latin typeface="Calibri"/>
                <a:cs typeface="Calibri"/>
              </a:rPr>
              <a:t>uprawa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zerowa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(siew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bezpośredni)</a:t>
            </a:r>
            <a:endParaRPr sz="1800">
              <a:latin typeface="Calibri"/>
              <a:cs typeface="Calibri"/>
            </a:endParaRPr>
          </a:p>
          <a:p>
            <a:pPr marL="427355" indent="-28638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427355" algn="l"/>
              </a:tabLst>
            </a:pP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bezorkowa</a:t>
            </a:r>
            <a:endParaRPr sz="1800">
              <a:latin typeface="Calibri"/>
              <a:cs typeface="Calibri"/>
            </a:endParaRPr>
          </a:p>
          <a:p>
            <a:pPr marL="427355" indent="-286385">
              <a:lnSpc>
                <a:spcPct val="100000"/>
              </a:lnSpc>
              <a:buFont typeface="Arial"/>
              <a:buChar char="•"/>
              <a:tabLst>
                <a:tab pos="427355" algn="l"/>
              </a:tabLst>
            </a:pP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pasowa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(strip-</a:t>
            </a:r>
            <a:r>
              <a:rPr sz="1800" spc="-20" dirty="0">
                <a:latin typeface="Calibri"/>
                <a:cs typeface="Calibri"/>
              </a:rPr>
              <a:t>till)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250"/>
              </a:spcBef>
            </a:pPr>
            <a:endParaRPr sz="1800">
              <a:latin typeface="Calibri"/>
              <a:cs typeface="Calibri"/>
            </a:endParaRPr>
          </a:p>
          <a:p>
            <a:pPr marL="6985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Zalety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upraw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uproszczonych: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48071" y="2321051"/>
            <a:ext cx="3715512" cy="237744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5312155" y="4447794"/>
            <a:ext cx="34474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FFFF"/>
                </a:solidFill>
                <a:latin typeface="Calibri"/>
                <a:cs typeface="Calibri"/>
              </a:rPr>
              <a:t>Fot.7.</a:t>
            </a:r>
            <a:r>
              <a:rPr sz="12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Uprawa</a:t>
            </a:r>
            <a:r>
              <a:rPr sz="12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</a:rPr>
              <a:t>uproszczona</a:t>
            </a:r>
            <a:r>
              <a:rPr sz="12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(www.kalendarzrolnikow.pl)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13283" rIns="0" bIns="0" rtlCol="0">
            <a:spAutoFit/>
          </a:bodyPr>
          <a:lstStyle/>
          <a:p>
            <a:pPr marL="838200">
              <a:lnSpc>
                <a:spcPct val="100000"/>
              </a:lnSpc>
              <a:spcBef>
                <a:spcPts val="100"/>
              </a:spcBef>
            </a:pPr>
            <a:r>
              <a:rPr dirty="0"/>
              <a:t>Stymulacja</a:t>
            </a:r>
            <a:r>
              <a:rPr spc="-60" dirty="0"/>
              <a:t> </a:t>
            </a:r>
            <a:r>
              <a:rPr dirty="0"/>
              <a:t>aktywności</a:t>
            </a:r>
            <a:r>
              <a:rPr spc="-65" dirty="0"/>
              <a:t> </a:t>
            </a:r>
            <a:r>
              <a:rPr dirty="0"/>
              <a:t>biologicznej</a:t>
            </a:r>
            <a:r>
              <a:rPr spc="-25" dirty="0"/>
              <a:t> </a:t>
            </a:r>
            <a:r>
              <a:rPr dirty="0"/>
              <a:t>gleby</a:t>
            </a:r>
            <a:r>
              <a:rPr spc="-50" dirty="0"/>
              <a:t> </a:t>
            </a:r>
            <a:r>
              <a:rPr dirty="0"/>
              <a:t>i</a:t>
            </a:r>
            <a:r>
              <a:rPr spc="-50" dirty="0"/>
              <a:t> </a:t>
            </a:r>
            <a:r>
              <a:rPr dirty="0"/>
              <a:t>rola</a:t>
            </a:r>
            <a:r>
              <a:rPr spc="-50" dirty="0"/>
              <a:t> </a:t>
            </a:r>
            <a:r>
              <a:rPr dirty="0"/>
              <a:t>materii</a:t>
            </a:r>
            <a:r>
              <a:rPr spc="-55" dirty="0"/>
              <a:t> </a:t>
            </a:r>
            <a:r>
              <a:rPr spc="-10" dirty="0"/>
              <a:t>organicznej</a:t>
            </a:r>
          </a:p>
          <a:p>
            <a:pPr marL="838200">
              <a:lnSpc>
                <a:spcPct val="100000"/>
              </a:lnSpc>
            </a:pPr>
            <a:r>
              <a:rPr dirty="0"/>
              <a:t>przy</a:t>
            </a:r>
            <a:r>
              <a:rPr spc="-65" dirty="0"/>
              <a:t> </a:t>
            </a:r>
            <a:r>
              <a:rPr spc="-10" dirty="0"/>
              <a:t>ograniczonych</a:t>
            </a:r>
            <a:r>
              <a:rPr spc="-30" dirty="0"/>
              <a:t> </a:t>
            </a:r>
            <a:r>
              <a:rPr dirty="0"/>
              <a:t>zasobach</a:t>
            </a:r>
            <a:r>
              <a:rPr spc="-65" dirty="0"/>
              <a:t> </a:t>
            </a:r>
            <a:r>
              <a:rPr spc="-10" dirty="0"/>
              <a:t>wodnych</a:t>
            </a:r>
            <a:r>
              <a:rPr spc="-45" dirty="0"/>
              <a:t> </a:t>
            </a:r>
            <a:r>
              <a:rPr dirty="0"/>
              <a:t>w</a:t>
            </a:r>
            <a:r>
              <a:rPr spc="-60" dirty="0"/>
              <a:t> </a:t>
            </a:r>
            <a:r>
              <a:rPr dirty="0"/>
              <a:t>okresie</a:t>
            </a:r>
            <a:r>
              <a:rPr spc="-60" dirty="0"/>
              <a:t> </a:t>
            </a:r>
            <a:r>
              <a:rPr spc="-10" dirty="0"/>
              <a:t>wegetacji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904" y="1772411"/>
            <a:ext cx="7682483" cy="280873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942592" y="4891278"/>
            <a:ext cx="55994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Aktywność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enzymatyczna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mikroorganizmów</a:t>
            </a:r>
            <a:r>
              <a:rPr sz="1600" dirty="0">
                <a:latin typeface="Calibri"/>
                <a:cs typeface="Calibri"/>
              </a:rPr>
              <a:t> (Siebielec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S.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in.,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2020)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524" y="4823459"/>
            <a:ext cx="9133840" cy="2034539"/>
          </a:xfrm>
          <a:custGeom>
            <a:avLst/>
            <a:gdLst/>
            <a:ahLst/>
            <a:cxnLst/>
            <a:rect l="l" t="t" r="r" b="b"/>
            <a:pathLst>
              <a:path w="9133840" h="2034540">
                <a:moveTo>
                  <a:pt x="9133332" y="0"/>
                </a:moveTo>
                <a:lnTo>
                  <a:pt x="8981567" y="0"/>
                </a:lnTo>
                <a:lnTo>
                  <a:pt x="8981567" y="1863090"/>
                </a:lnTo>
                <a:lnTo>
                  <a:pt x="160324" y="1863090"/>
                </a:lnTo>
                <a:lnTo>
                  <a:pt x="160324" y="0"/>
                </a:lnTo>
                <a:lnTo>
                  <a:pt x="0" y="0"/>
                </a:lnTo>
                <a:lnTo>
                  <a:pt x="0" y="1863090"/>
                </a:lnTo>
                <a:lnTo>
                  <a:pt x="0" y="2034540"/>
                </a:lnTo>
                <a:lnTo>
                  <a:pt x="9133332" y="2034540"/>
                </a:lnTo>
                <a:lnTo>
                  <a:pt x="9133332" y="1863090"/>
                </a:lnTo>
                <a:lnTo>
                  <a:pt x="9133332" y="0"/>
                </a:lnTo>
                <a:close/>
              </a:path>
            </a:pathLst>
          </a:custGeom>
          <a:solidFill>
            <a:srgbClr val="00683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62560"/>
            <a:ext cx="160655" cy="1946910"/>
          </a:xfrm>
          <a:custGeom>
            <a:avLst/>
            <a:gdLst/>
            <a:ahLst/>
            <a:cxnLst/>
            <a:rect l="l" t="t" r="r" b="b"/>
            <a:pathLst>
              <a:path w="160655" h="1946910">
                <a:moveTo>
                  <a:pt x="0" y="1946910"/>
                </a:moveTo>
                <a:lnTo>
                  <a:pt x="160324" y="1946910"/>
                </a:lnTo>
                <a:lnTo>
                  <a:pt x="160324" y="0"/>
                </a:lnTo>
                <a:lnTo>
                  <a:pt x="0" y="0"/>
                </a:lnTo>
                <a:lnTo>
                  <a:pt x="0" y="1946910"/>
                </a:lnTo>
                <a:close/>
              </a:path>
            </a:pathLst>
          </a:custGeom>
          <a:solidFill>
            <a:srgbClr val="92C3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9133840" cy="2109470"/>
          </a:xfrm>
          <a:custGeom>
            <a:avLst/>
            <a:gdLst/>
            <a:ahLst/>
            <a:cxnLst/>
            <a:rect l="l" t="t" r="r" b="b"/>
            <a:pathLst>
              <a:path w="9133840" h="2109470">
                <a:moveTo>
                  <a:pt x="9133332" y="0"/>
                </a:moveTo>
                <a:lnTo>
                  <a:pt x="0" y="0"/>
                </a:lnTo>
                <a:lnTo>
                  <a:pt x="0" y="162560"/>
                </a:lnTo>
                <a:lnTo>
                  <a:pt x="8981567" y="162560"/>
                </a:lnTo>
                <a:lnTo>
                  <a:pt x="8981567" y="2109470"/>
                </a:lnTo>
                <a:lnTo>
                  <a:pt x="9133332" y="2109470"/>
                </a:lnTo>
                <a:lnTo>
                  <a:pt x="9133332" y="162560"/>
                </a:lnTo>
                <a:lnTo>
                  <a:pt x="9133332" y="0"/>
                </a:lnTo>
                <a:close/>
              </a:path>
            </a:pathLst>
          </a:custGeom>
          <a:solidFill>
            <a:srgbClr val="92C35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48334" y="2708686"/>
            <a:ext cx="4695190" cy="159639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470"/>
              </a:spcBef>
              <a:buClr>
                <a:srgbClr val="21A952"/>
              </a:buClr>
              <a:buChar char="•"/>
              <a:tabLst>
                <a:tab pos="354965" algn="l"/>
              </a:tabLst>
            </a:pPr>
            <a:r>
              <a:rPr sz="1600" dirty="0">
                <a:latin typeface="Arial"/>
                <a:cs typeface="Arial"/>
              </a:rPr>
              <a:t>Kształtowanie</a:t>
            </a:r>
            <a:r>
              <a:rPr sz="1600" spc="-6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retencji</a:t>
            </a:r>
            <a:r>
              <a:rPr sz="1600" spc="-4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wody</a:t>
            </a:r>
            <a:r>
              <a:rPr sz="1600" spc="-30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w</a:t>
            </a:r>
            <a:r>
              <a:rPr sz="1600" spc="-2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glebie</a:t>
            </a:r>
            <a:r>
              <a:rPr sz="1600" spc="-55" dirty="0">
                <a:latin typeface="Arial"/>
                <a:cs typeface="Arial"/>
              </a:rPr>
              <a:t> </a:t>
            </a:r>
            <a:r>
              <a:rPr sz="1600" spc="-25" dirty="0">
                <a:latin typeface="Arial"/>
                <a:cs typeface="Arial"/>
              </a:rPr>
              <a:t>to:</a:t>
            </a:r>
            <a:endParaRPr sz="1600">
              <a:latin typeface="Arial"/>
              <a:cs typeface="Arial"/>
            </a:endParaRPr>
          </a:p>
          <a:p>
            <a:pPr marL="756285" lvl="1" indent="-342900">
              <a:lnSpc>
                <a:spcPct val="100000"/>
              </a:lnSpc>
              <a:spcBef>
                <a:spcPts val="330"/>
              </a:spcBef>
              <a:buClr>
                <a:srgbClr val="21A952"/>
              </a:buClr>
              <a:buChar char="•"/>
              <a:tabLst>
                <a:tab pos="756285" algn="l"/>
              </a:tabLst>
            </a:pPr>
            <a:r>
              <a:rPr sz="1400" dirty="0">
                <a:latin typeface="Arial"/>
                <a:cs typeface="Arial"/>
              </a:rPr>
              <a:t>Dbałość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poziom</a:t>
            </a:r>
            <a:r>
              <a:rPr sz="1400" spc="-5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materii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organicznej</a:t>
            </a:r>
            <a:endParaRPr sz="1400">
              <a:latin typeface="Arial"/>
              <a:cs typeface="Arial"/>
            </a:endParaRPr>
          </a:p>
          <a:p>
            <a:pPr marL="756285" lvl="1" indent="-342900">
              <a:lnSpc>
                <a:spcPct val="100000"/>
              </a:lnSpc>
              <a:spcBef>
                <a:spcPts val="335"/>
              </a:spcBef>
              <a:buClr>
                <a:srgbClr val="21A952"/>
              </a:buClr>
              <a:buChar char="•"/>
              <a:tabLst>
                <a:tab pos="756285" algn="l"/>
              </a:tabLst>
            </a:pPr>
            <a:r>
              <a:rPr sz="1400" dirty="0">
                <a:latin typeface="Arial"/>
                <a:cs typeface="Arial"/>
              </a:rPr>
              <a:t>Regulacja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odczynu</a:t>
            </a:r>
            <a:endParaRPr sz="1400">
              <a:latin typeface="Arial"/>
              <a:cs typeface="Arial"/>
            </a:endParaRPr>
          </a:p>
          <a:p>
            <a:pPr marL="756285" lvl="1" indent="-342900">
              <a:lnSpc>
                <a:spcPct val="100000"/>
              </a:lnSpc>
              <a:spcBef>
                <a:spcPts val="340"/>
              </a:spcBef>
              <a:buClr>
                <a:srgbClr val="21A952"/>
              </a:buClr>
              <a:buChar char="•"/>
              <a:tabLst>
                <a:tab pos="756285" algn="l"/>
              </a:tabLst>
            </a:pPr>
            <a:r>
              <a:rPr sz="1400" spc="-10" dirty="0">
                <a:latin typeface="Arial"/>
                <a:cs typeface="Arial"/>
              </a:rPr>
              <a:t>Zapobieganie</a:t>
            </a:r>
            <a:r>
              <a:rPr sz="1400" spc="-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erozji</a:t>
            </a:r>
            <a:r>
              <a:rPr sz="1400" spc="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gleby</a:t>
            </a:r>
            <a:endParaRPr sz="1400">
              <a:latin typeface="Arial"/>
              <a:cs typeface="Arial"/>
            </a:endParaRPr>
          </a:p>
          <a:p>
            <a:pPr marL="756285" lvl="1" indent="-342900">
              <a:lnSpc>
                <a:spcPct val="100000"/>
              </a:lnSpc>
              <a:spcBef>
                <a:spcPts val="335"/>
              </a:spcBef>
              <a:buClr>
                <a:srgbClr val="21A952"/>
              </a:buClr>
              <a:buChar char="•"/>
              <a:tabLst>
                <a:tab pos="756285" algn="l"/>
              </a:tabLst>
            </a:pPr>
            <a:r>
              <a:rPr sz="1400" dirty="0">
                <a:latin typeface="Arial"/>
                <a:cs typeface="Arial"/>
              </a:rPr>
              <a:t>Dbałość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o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strukturę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gleby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i</a:t>
            </a:r>
            <a:r>
              <a:rPr sz="1400" spc="-10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unikanie</a:t>
            </a:r>
            <a:r>
              <a:rPr sz="1400" spc="-4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zagęszczenia</a:t>
            </a:r>
            <a:endParaRPr sz="1400">
              <a:latin typeface="Arial"/>
              <a:cs typeface="Arial"/>
            </a:endParaRPr>
          </a:p>
          <a:p>
            <a:pPr marL="756285" lvl="1" indent="-342900">
              <a:lnSpc>
                <a:spcPct val="100000"/>
              </a:lnSpc>
              <a:spcBef>
                <a:spcPts val="335"/>
              </a:spcBef>
              <a:buClr>
                <a:srgbClr val="21A952"/>
              </a:buClr>
              <a:buChar char="•"/>
              <a:tabLst>
                <a:tab pos="756285" algn="l"/>
              </a:tabLst>
            </a:pPr>
            <a:r>
              <a:rPr sz="1400" dirty="0">
                <a:latin typeface="Arial"/>
                <a:cs typeface="Arial"/>
              </a:rPr>
              <a:t>Stymulacja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aktywności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biologicznej</a:t>
            </a:r>
            <a:r>
              <a:rPr sz="1400" spc="-65" dirty="0">
                <a:latin typeface="Arial"/>
                <a:cs typeface="Arial"/>
              </a:rPr>
              <a:t> </a:t>
            </a:r>
            <a:r>
              <a:rPr sz="1400" spc="-20" dirty="0">
                <a:latin typeface="Arial"/>
                <a:cs typeface="Arial"/>
              </a:rPr>
              <a:t>gleby</a:t>
            </a:r>
            <a:endParaRPr sz="140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906576" y="1942846"/>
            <a:ext cx="22625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00683D"/>
                </a:solidFill>
                <a:latin typeface="Arial"/>
                <a:cs typeface="Arial"/>
              </a:rPr>
              <a:t>Podsumowanie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31925" y="2565654"/>
            <a:ext cx="6913245" cy="0"/>
          </a:xfrm>
          <a:custGeom>
            <a:avLst/>
            <a:gdLst/>
            <a:ahLst/>
            <a:cxnLst/>
            <a:rect l="l" t="t" r="r" b="b"/>
            <a:pathLst>
              <a:path w="6913245">
                <a:moveTo>
                  <a:pt x="0" y="0"/>
                </a:moveTo>
                <a:lnTo>
                  <a:pt x="6912737" y="0"/>
                </a:lnTo>
              </a:path>
            </a:pathLst>
          </a:custGeom>
          <a:ln w="19812">
            <a:solidFill>
              <a:srgbClr val="00683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0473" y="950721"/>
            <a:ext cx="7451090" cy="35928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Dbałość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 odczyn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gleby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125"/>
              </a:spcBef>
            </a:pP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Odczyn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decyduje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wielu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procesach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zachodzących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warunkach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50000"/>
              </a:lnSpc>
            </a:pPr>
            <a:r>
              <a:rPr sz="1800" dirty="0">
                <a:latin typeface="Calibri"/>
                <a:cs typeface="Calibri"/>
              </a:rPr>
              <a:t>kwaśnego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odczynu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niewłaściwa,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korzenie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słabo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się </a:t>
            </a:r>
            <a:r>
              <a:rPr sz="1800" spc="-10" dirty="0">
                <a:latin typeface="Calibri"/>
                <a:cs typeface="Calibri"/>
              </a:rPr>
              <a:t>rozwijają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wykorzystują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pełni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opadowej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gruntowej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10" dirty="0">
                <a:latin typeface="Calibri"/>
                <a:cs typeface="Calibri"/>
              </a:rPr>
              <a:t> składników </a:t>
            </a:r>
            <a:r>
              <a:rPr sz="1800" dirty="0">
                <a:latin typeface="Calibri"/>
                <a:cs typeface="Calibri"/>
              </a:rPr>
              <a:t>pokarmowych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zwłaszcza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fosforu.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prawidłowo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ustalić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dawkę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nawozu wapniowego,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oprócz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znać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kategorię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agronomiczną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to </a:t>
            </a:r>
            <a:r>
              <a:rPr sz="1800" dirty="0">
                <a:latin typeface="Calibri"/>
                <a:cs typeface="Calibri"/>
              </a:rPr>
              <a:t>bardzo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ważne,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ponieważ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takim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samym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ciężkich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stosuje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się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Calibri"/>
                <a:cs typeface="Calibri"/>
              </a:rPr>
              <a:t>większą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ilość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niż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lekkich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8540" y="206502"/>
            <a:ext cx="609981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Bezpieczeństwo</a:t>
            </a:r>
            <a:r>
              <a:rPr sz="1800" spc="-20" dirty="0">
                <a:latin typeface="Calibri"/>
                <a:cs typeface="Calibri"/>
              </a:rPr>
              <a:t> środowiskowe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uzależnione </a:t>
            </a:r>
            <a:r>
              <a:rPr sz="1800" spc="-25" dirty="0">
                <a:latin typeface="Calibri"/>
                <a:cs typeface="Calibri"/>
              </a:rPr>
              <a:t>od:</a:t>
            </a:r>
            <a:endParaRPr sz="1800">
              <a:latin typeface="Calibri"/>
              <a:cs typeface="Calibri"/>
            </a:endParaRPr>
          </a:p>
          <a:p>
            <a:pPr marL="299085" marR="5080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b="1" dirty="0">
                <a:latin typeface="Calibri"/>
                <a:cs typeface="Calibri"/>
              </a:rPr>
              <a:t>funkcji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retencyjnej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(magazynowanie</a:t>
            </a:r>
            <a:r>
              <a:rPr sz="1800" spc="-20" dirty="0">
                <a:latin typeface="Calibri"/>
                <a:cs typeface="Calibri"/>
              </a:rPr>
              <a:t> wody,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zapobieganie </a:t>
            </a:r>
            <a:r>
              <a:rPr sz="1800" dirty="0">
                <a:latin typeface="Calibri"/>
                <a:cs typeface="Calibri"/>
              </a:rPr>
              <a:t>powodziom,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ograniczanie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suszy),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b="1" dirty="0">
                <a:latin typeface="Calibri"/>
                <a:cs typeface="Calibri"/>
              </a:rPr>
              <a:t>filtracyjnej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(unieszkodliwianie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zanieczyszczeń),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b="1" dirty="0">
                <a:latin typeface="Calibri"/>
                <a:cs typeface="Calibri"/>
              </a:rPr>
              <a:t>zapewnienia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bioróżnorodności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zwierząt</a:t>
            </a:r>
            <a:endParaRPr sz="18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latin typeface="Calibri"/>
                <a:cs typeface="Calibri"/>
              </a:rPr>
              <a:t>oraz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funkcji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sekwestracji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węgla</a:t>
            </a:r>
            <a:r>
              <a:rPr sz="1800" spc="-1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240" y="2125979"/>
            <a:ext cx="3311652" cy="203911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51612" y="2125979"/>
            <a:ext cx="3956295" cy="173888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18540" y="4851654"/>
            <a:ext cx="34213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Funkcje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miastach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wpływ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spc="-25" dirty="0">
                <a:latin typeface="Calibri"/>
                <a:cs typeface="Calibri"/>
              </a:rPr>
              <a:t>na </a:t>
            </a:r>
            <a:r>
              <a:rPr sz="1800" b="1" spc="-10" dirty="0">
                <a:latin typeface="Calibri"/>
                <a:cs typeface="Calibri"/>
              </a:rPr>
              <a:t>temperatury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jakość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powietrza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51755" y="4232653"/>
            <a:ext cx="3587329" cy="211362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2437" y="422528"/>
            <a:ext cx="8152765" cy="2494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Dbałość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materię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organiczną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glebie</a:t>
            </a:r>
            <a:endParaRPr sz="1800">
              <a:latin typeface="Calibri"/>
              <a:cs typeface="Calibri"/>
            </a:endParaRPr>
          </a:p>
          <a:p>
            <a:pPr marL="12700" marR="70104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Glebowa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spełnia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wiele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funkcji,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niezmiernie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ważne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dirty="0">
                <a:latin typeface="Calibri"/>
                <a:cs typeface="Calibri"/>
              </a:rPr>
              <a:t>rolnictwie.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wszystkim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źródłem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pokarmowych,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poprawia</a:t>
            </a:r>
            <a:endParaRPr sz="1800">
              <a:latin typeface="Calibri"/>
              <a:cs typeface="Calibri"/>
            </a:endParaRPr>
          </a:p>
          <a:p>
            <a:pPr marL="12700" marR="75565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gleby,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erozję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dużym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stopniu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kształtuje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poziom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retencji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wody </a:t>
            </a:r>
            <a:r>
              <a:rPr sz="1800" dirty="0">
                <a:latin typeface="Calibri"/>
                <a:cs typeface="Calibri"/>
              </a:rPr>
              <a:t>opadowej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glebie,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kolei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warunkuje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dostępność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uprawnych.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W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związku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ważne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jest,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utrzymywać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równowagę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pomiędzy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tempem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rozkładu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(mineralizacją)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dopływem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postaci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resztek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nawozów organicznych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naturalnych.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następujące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praktyki: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2437" y="2892044"/>
            <a:ext cx="1397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16863" y="2892044"/>
            <a:ext cx="6823709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07530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przyorywanie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słomy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zielonego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nawozu, </a:t>
            </a:r>
            <a:r>
              <a:rPr sz="1800" dirty="0">
                <a:latin typeface="Calibri"/>
                <a:cs typeface="Calibri"/>
              </a:rPr>
              <a:t>uprawa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poplonów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międzyplonów, uprawa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strączkowych,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stosowanie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naturalnych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(obornik)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(np.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kompost).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437" y="4263897"/>
            <a:ext cx="8144509" cy="1397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Również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zamiana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tradycyjnego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sposobu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ograniczoną </a:t>
            </a:r>
            <a:r>
              <a:rPr sz="1800" dirty="0">
                <a:latin typeface="Calibri"/>
                <a:cs typeface="Calibri"/>
              </a:rPr>
              <a:t>liczbą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zabiegów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uprawowych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pozwala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zwiększyć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zasoby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organicznej.</a:t>
            </a:r>
            <a:endParaRPr sz="1800">
              <a:latin typeface="Calibri"/>
              <a:cs typeface="Calibri"/>
            </a:endParaRPr>
          </a:p>
          <a:p>
            <a:pPr marL="12700" marR="52069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Uproszczenia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ograniczają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napowietrzanie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gleby,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dzięki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czemu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zmniejszają również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rozpad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jednak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pamiętać,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zwiększoną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akumulację </a:t>
            </a:r>
            <a:r>
              <a:rPr sz="1800" dirty="0">
                <a:latin typeface="Calibri"/>
                <a:cs typeface="Calibri"/>
              </a:rPr>
              <a:t>próchnicy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obserwuje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dopiero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wieloletnim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zabiegów.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153415"/>
            <a:ext cx="7992745" cy="6336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Dbałość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strukturę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gleby</a:t>
            </a:r>
            <a:endParaRPr sz="1800">
              <a:latin typeface="Calibri"/>
              <a:cs typeface="Calibri"/>
            </a:endParaRPr>
          </a:p>
          <a:p>
            <a:pPr marL="12700" marR="33655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Struktura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gruzełkowata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zmniejsza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ryzyko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strat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opadowej,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lepsze wykorzystanie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nawozowych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rośliny,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zmniejsza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ryzyko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wystąpienia </a:t>
            </a:r>
            <a:r>
              <a:rPr sz="1800" dirty="0">
                <a:latin typeface="Calibri"/>
                <a:cs typeface="Calibri"/>
              </a:rPr>
              <a:t>zjawiska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erozji,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zapewnia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najlepsze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stosunki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wodno-</a:t>
            </a:r>
            <a:r>
              <a:rPr sz="1800" dirty="0">
                <a:latin typeface="Calibri"/>
                <a:cs typeface="Calibri"/>
              </a:rPr>
              <a:t>powietrzne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Calibri"/>
                <a:cs typeface="Calibri"/>
              </a:rPr>
              <a:t>Na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rolnik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może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wpływać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poprzez: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Zabiegi</a:t>
            </a:r>
            <a:r>
              <a:rPr sz="1800" b="1" spc="-9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agrotechniczne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9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podczas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wykonywania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każdego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zabiegu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uprawowego</a:t>
            </a:r>
            <a:endParaRPr sz="1800">
              <a:latin typeface="Calibri"/>
              <a:cs typeface="Calibri"/>
            </a:endParaRPr>
          </a:p>
          <a:p>
            <a:pPr marL="12700" marR="28321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dochodzi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zniszczenia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pewnej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liczby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agregatów,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dlatego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im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mniej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intensywna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jest </a:t>
            </a:r>
            <a:r>
              <a:rPr sz="1800" spc="-10" dirty="0">
                <a:latin typeface="Calibri"/>
                <a:cs typeface="Calibri"/>
              </a:rPr>
              <a:t>uprawa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roli,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lepszy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stan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 marR="231775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Regulację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odczynu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−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związki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wapnia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połączeniu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próchnicą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cementują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gruzełki </a:t>
            </a:r>
            <a:r>
              <a:rPr sz="1800" spc="-20" dirty="0">
                <a:latin typeface="Calibri"/>
                <a:cs typeface="Calibri"/>
              </a:rPr>
              <a:t>gleby.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Dzięki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gruzełki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bardziej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odporne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niszczące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działanie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wody,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gleba </a:t>
            </a:r>
            <a:r>
              <a:rPr sz="1800" dirty="0">
                <a:latin typeface="Calibri"/>
                <a:cs typeface="Calibri"/>
              </a:rPr>
              <a:t>mniej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podatna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zlepianie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−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jeśli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wilgotna,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zaskorupianie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wysuszeniu.</a:t>
            </a:r>
            <a:endParaRPr sz="1800">
              <a:latin typeface="Calibri"/>
              <a:cs typeface="Calibri"/>
            </a:endParaRPr>
          </a:p>
          <a:p>
            <a:pPr marL="12700" marR="7620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Zmianowanie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z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udziałem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roślin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strukturotwórczych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bogatszy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korzeniowy,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korzystniejsza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struktura.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Wykonywanie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mechanicznej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uprawy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podczas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odpowiedniej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wilgotności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gleby</a:t>
            </a:r>
            <a:r>
              <a:rPr sz="1800" spc="-1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Aby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zmniejszyć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ryzyko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niszczenia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lekkich,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należy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nich</a:t>
            </a:r>
            <a:endParaRPr sz="1800">
              <a:latin typeface="Calibri"/>
              <a:cs typeface="Calibri"/>
            </a:endParaRPr>
          </a:p>
          <a:p>
            <a:pPr marL="12700" marR="511809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ograniczać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wiosenne.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Dzięki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zostanie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zachowany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odpowiedni </a:t>
            </a:r>
            <a:r>
              <a:rPr sz="1800" dirty="0">
                <a:latin typeface="Calibri"/>
                <a:cs typeface="Calibri"/>
              </a:rPr>
              <a:t>poziom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wilgotności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 marR="65405">
              <a:lnSpc>
                <a:spcPct val="100000"/>
              </a:lnSpc>
            </a:pPr>
            <a:r>
              <a:rPr sz="1800" b="1" dirty="0">
                <a:latin typeface="Calibri"/>
                <a:cs typeface="Calibri"/>
              </a:rPr>
              <a:t>Dbałość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poziom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materii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organicznej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glebie</a:t>
            </a:r>
            <a:r>
              <a:rPr sz="1800" b="1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materia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organiczna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skleja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cząsteczki </a:t>
            </a:r>
            <a:r>
              <a:rPr sz="1800" spc="-20" dirty="0">
                <a:latin typeface="Calibri"/>
                <a:cs typeface="Calibri"/>
              </a:rPr>
              <a:t>gleby,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oznacza,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bierze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udział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tworzeniu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agregatów.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Zastosowanie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okrywy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glebowej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postaci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poplonów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mulczu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największą </a:t>
            </a:r>
            <a:r>
              <a:rPr sz="1800" dirty="0">
                <a:latin typeface="Calibri"/>
                <a:cs typeface="Calibri"/>
              </a:rPr>
              <a:t>część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roku,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chroni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gruzełki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rozmyciem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zaskorupieniem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46303" y="422528"/>
            <a:ext cx="8031480" cy="5508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274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Przeciwdziałanie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erozji</a:t>
            </a:r>
            <a:r>
              <a:rPr sz="1800" b="1" spc="-8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wodnej</a:t>
            </a:r>
            <a:r>
              <a:rPr sz="1800" b="1" spc="-8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gleb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125"/>
              </a:spcBef>
            </a:pPr>
            <a:r>
              <a:rPr sz="1800" spc="-10" dirty="0">
                <a:latin typeface="Calibri"/>
                <a:cs typeface="Calibri"/>
              </a:rPr>
              <a:t>Pomimo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zjawiskiem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naturalnym,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znacznym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stopniu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przyspieszany</a:t>
            </a:r>
            <a:r>
              <a:rPr sz="1800" spc="-8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działalność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człowieka,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głównie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poprzez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stosowanie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niewłaściwych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praktyk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rolniczych.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zatem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ograniczyć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erozję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wodną,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to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również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straty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składników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nawozowych,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dużym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nachyleniu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należy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alibri"/>
                <a:cs typeface="Calibri"/>
              </a:rPr>
              <a:t>stosować:</a:t>
            </a:r>
            <a:endParaRPr sz="1800">
              <a:latin typeface="Calibri"/>
              <a:cs typeface="Calibri"/>
            </a:endParaRPr>
          </a:p>
          <a:p>
            <a:pPr marL="12700" marR="300355" indent="914400">
              <a:lnSpc>
                <a:spcPct val="100000"/>
              </a:lnSpc>
              <a:spcBef>
                <a:spcPts val="5"/>
              </a:spcBef>
              <a:buChar char="•"/>
              <a:tabLst>
                <a:tab pos="927100" algn="l"/>
              </a:tabLst>
            </a:pPr>
            <a:r>
              <a:rPr sz="1800" dirty="0">
                <a:latin typeface="Calibri"/>
                <a:cs typeface="Calibri"/>
              </a:rPr>
              <a:t>taką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uprawę,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była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cały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pokryta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roślinnością.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 korzeniowy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stabilizuje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agregaty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glebowe,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dzięki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czemu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zwiększona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zostaje </a:t>
            </a:r>
            <a:r>
              <a:rPr sz="1800" dirty="0">
                <a:latin typeface="Calibri"/>
                <a:cs typeface="Calibri"/>
              </a:rPr>
              <a:t>infiltracja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głąb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profilu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glebowego,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wskutek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czego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ograniczony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zostaje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spływ powierzchniowy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wodna,</a:t>
            </a:r>
            <a:endParaRPr sz="1800">
              <a:latin typeface="Calibri"/>
              <a:cs typeface="Calibri"/>
            </a:endParaRPr>
          </a:p>
          <a:p>
            <a:pPr marL="927100" indent="-914400">
              <a:lnSpc>
                <a:spcPct val="100000"/>
              </a:lnSpc>
              <a:buChar char="•"/>
              <a:tabLst>
                <a:tab pos="927100" algn="l"/>
              </a:tabLst>
            </a:pPr>
            <a:r>
              <a:rPr sz="1800" dirty="0">
                <a:latin typeface="Calibri"/>
                <a:cs typeface="Calibri"/>
              </a:rPr>
              <a:t>odpowiedni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kierunek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międzyrzędzi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zboczach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−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prostopadły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do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kierunku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zbocza,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ograniczyć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ruch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wody,</a:t>
            </a:r>
            <a:endParaRPr sz="1800">
              <a:latin typeface="Calibri"/>
              <a:cs typeface="Calibri"/>
            </a:endParaRPr>
          </a:p>
          <a:p>
            <a:pPr marL="12700" marR="68580" indent="914400">
              <a:lnSpc>
                <a:spcPct val="100000"/>
              </a:lnSpc>
              <a:buChar char="•"/>
              <a:tabLst>
                <a:tab pos="927100" algn="l"/>
              </a:tabLst>
            </a:pPr>
            <a:r>
              <a:rPr sz="1800" spc="-10" dirty="0">
                <a:latin typeface="Calibri"/>
                <a:cs typeface="Calibri"/>
              </a:rPr>
              <a:t>mulczowanie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(ściółkowanie)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celu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pokrycia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resztkami roślinnymi;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tylko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skutecznie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chroni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glebę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erozją,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ale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pomaga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za-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trzymać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wodę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glebie,</a:t>
            </a:r>
            <a:endParaRPr sz="1800">
              <a:latin typeface="Calibri"/>
              <a:cs typeface="Calibri"/>
            </a:endParaRPr>
          </a:p>
          <a:p>
            <a:pPr marL="12700" marR="5080" indent="914400">
              <a:lnSpc>
                <a:spcPct val="100000"/>
              </a:lnSpc>
              <a:spcBef>
                <a:spcPts val="5"/>
              </a:spcBef>
              <a:buChar char="•"/>
              <a:tabLst>
                <a:tab pos="927100" algn="l"/>
              </a:tabLst>
            </a:pPr>
            <a:r>
              <a:rPr sz="1800" spc="-10" dirty="0">
                <a:latin typeface="Calibri"/>
                <a:cs typeface="Calibri"/>
              </a:rPr>
              <a:t>uproszczenia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roli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−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wśród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systemów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agrotechnice </a:t>
            </a:r>
            <a:r>
              <a:rPr sz="1800" spc="-20" dirty="0">
                <a:latin typeface="Calibri"/>
                <a:cs typeface="Calibri"/>
              </a:rPr>
              <a:t>przeci-</a:t>
            </a:r>
            <a:r>
              <a:rPr sz="1800" spc="-10" dirty="0">
                <a:latin typeface="Calibri"/>
                <a:cs typeface="Calibri"/>
              </a:rPr>
              <a:t>werozyjnej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wskazane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przede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wszystkim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stosowanie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systemu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bezorkowego </a:t>
            </a:r>
            <a:r>
              <a:rPr sz="1800" dirty="0">
                <a:latin typeface="Calibri"/>
                <a:cs typeface="Calibri"/>
              </a:rPr>
              <a:t>wraz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mulczowaniem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siew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bezpośredni.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Takie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sposoby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uprawy poprawią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zarówno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wsiąkanie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opadowej,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ograniczą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jej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spływ.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0200" y="278638"/>
            <a:ext cx="8191500" cy="5685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Oddziaływanie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przepuszczalność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gleb</a:t>
            </a:r>
            <a:endParaRPr sz="1800">
              <a:latin typeface="Calibri"/>
              <a:cs typeface="Calibri"/>
            </a:endParaRPr>
          </a:p>
          <a:p>
            <a:pPr marL="12700" marR="754380" algn="just">
              <a:lnSpc>
                <a:spcPct val="100000"/>
              </a:lnSpc>
              <a:spcBef>
                <a:spcPts val="1350"/>
              </a:spcBef>
            </a:pPr>
            <a:r>
              <a:rPr sz="1800" dirty="0">
                <a:latin typeface="Calibri"/>
                <a:cs typeface="Calibri"/>
              </a:rPr>
              <a:t>Warto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pamiętać,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że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pokrycie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potrzeb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wodnych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wpływ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także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tempo przemieszczania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profilu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glebowym,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czyli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tzw.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przepuszczalność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 algn="just">
              <a:lnSpc>
                <a:spcPct val="100000"/>
              </a:lnSpc>
              <a:spcBef>
                <a:spcPts val="2165"/>
              </a:spcBef>
            </a:pPr>
            <a:r>
              <a:rPr sz="1800" dirty="0">
                <a:latin typeface="Calibri"/>
                <a:cs typeface="Calibri"/>
              </a:rPr>
              <a:t>Na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glebach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piaszczystych</a:t>
            </a:r>
            <a:r>
              <a:rPr sz="1800" spc="-10" dirty="0">
                <a:latin typeface="Calibri"/>
                <a:cs typeface="Calibri"/>
              </a:rPr>
              <a:t>,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gdzie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szybkim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tempie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przemieszcza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głąb</a:t>
            </a:r>
            <a:endParaRPr sz="18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profilu,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ważne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jest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zastosowanie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praktyk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sprzyjających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gromadzeniu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wody.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Bardzo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dobry </a:t>
            </a:r>
            <a:r>
              <a:rPr sz="1800" dirty="0">
                <a:latin typeface="Calibri"/>
                <a:cs typeface="Calibri"/>
              </a:rPr>
              <a:t>wpływ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tu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wprowadzenie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głęboko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korzeniących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nawożenie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organiczne, </a:t>
            </a:r>
            <a:r>
              <a:rPr sz="1800" dirty="0">
                <a:latin typeface="Calibri"/>
                <a:cs typeface="Calibri"/>
              </a:rPr>
              <a:t>które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spowalnia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przemieszczanie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głąb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profilu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gleby.</a:t>
            </a:r>
            <a:endParaRPr sz="1800">
              <a:latin typeface="Calibri"/>
              <a:cs typeface="Calibri"/>
            </a:endParaRPr>
          </a:p>
          <a:p>
            <a:pPr marL="12700" marR="62865" indent="51435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kolei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gleby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gliniaste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charakteryzują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zbyt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niską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przepuszczalnością,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która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powoduje pozostawanie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powierzchni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gleby,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tworząc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tzw.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zastoiska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wodne,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lub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50" dirty="0">
                <a:latin typeface="Calibri"/>
                <a:cs typeface="Calibri"/>
              </a:rPr>
              <a:t>w </a:t>
            </a:r>
            <a:r>
              <a:rPr sz="1800" spc="-10" dirty="0">
                <a:latin typeface="Calibri"/>
                <a:cs typeface="Calibri"/>
              </a:rPr>
              <a:t>przypadku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terenów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falistych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−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spływ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pól.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glebach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gliniastych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niezwykle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istotne </a:t>
            </a:r>
            <a:r>
              <a:rPr sz="1800" dirty="0">
                <a:latin typeface="Calibri"/>
                <a:cs typeface="Calibri"/>
              </a:rPr>
              <a:t>jest,</a:t>
            </a:r>
            <a:r>
              <a:rPr sz="1800" spc="-8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aby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prac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polowych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nie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wykonywać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przy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nadmiernej</a:t>
            </a:r>
            <a:r>
              <a:rPr sz="1800" spc="-7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wilgotności,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gdyż</a:t>
            </a:r>
            <a:r>
              <a:rPr sz="1800" spc="-7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skutkuje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to </a:t>
            </a:r>
            <a:r>
              <a:rPr sz="1800" spc="-20" dirty="0">
                <a:latin typeface="Calibri"/>
                <a:cs typeface="Calibri"/>
              </a:rPr>
              <a:t>zagęszczeniem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konsekwencji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dodatkową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utratą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przepuszczalności.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Nadmierne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–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jak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sobie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tym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poradzić?</a:t>
            </a:r>
            <a:endParaRPr sz="1800">
              <a:latin typeface="Calibri"/>
              <a:cs typeface="Calibri"/>
            </a:endParaRPr>
          </a:p>
          <a:p>
            <a:pPr marL="927100" indent="-914400">
              <a:lnSpc>
                <a:spcPct val="100000"/>
              </a:lnSpc>
              <a:buChar char="•"/>
              <a:tabLst>
                <a:tab pos="927100" algn="l"/>
              </a:tabLst>
            </a:pPr>
            <a:r>
              <a:rPr sz="1800" dirty="0">
                <a:latin typeface="Calibri"/>
                <a:cs typeface="Calibri"/>
              </a:rPr>
              <a:t>stosować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sprzęt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z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oponami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niskociśnieniowymi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oraz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agregatowanie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maszyn,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alibri"/>
                <a:cs typeface="Calibri"/>
              </a:rPr>
              <a:t>ograniczające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liczbę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przejazdów,</a:t>
            </a:r>
            <a:endParaRPr sz="1800">
              <a:latin typeface="Calibri"/>
              <a:cs typeface="Calibri"/>
            </a:endParaRPr>
          </a:p>
          <a:p>
            <a:pPr marL="12700" marR="728345" indent="914400">
              <a:lnSpc>
                <a:spcPct val="100000"/>
              </a:lnSpc>
              <a:buChar char="•"/>
              <a:tabLst>
                <a:tab pos="927100" algn="l"/>
              </a:tabLst>
            </a:pPr>
            <a:r>
              <a:rPr sz="1800" spc="-10" dirty="0">
                <a:latin typeface="Calibri"/>
                <a:cs typeface="Calibri"/>
              </a:rPr>
              <a:t>poprawić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odporność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gleby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zagęszczenie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(np.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uprawy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bezorkowe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lub </a:t>
            </a:r>
            <a:r>
              <a:rPr sz="1800" spc="-10" dirty="0">
                <a:latin typeface="Calibri"/>
                <a:cs typeface="Calibri"/>
              </a:rPr>
              <a:t>uproszczenia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uprawie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roli),</a:t>
            </a:r>
            <a:endParaRPr sz="1800">
              <a:latin typeface="Calibri"/>
              <a:cs typeface="Calibri"/>
            </a:endParaRPr>
          </a:p>
          <a:p>
            <a:pPr marL="927100" indent="-914400">
              <a:lnSpc>
                <a:spcPct val="100000"/>
              </a:lnSpc>
              <a:buChar char="•"/>
              <a:tabLst>
                <a:tab pos="927100" algn="l"/>
              </a:tabLst>
            </a:pPr>
            <a:r>
              <a:rPr sz="1800" dirty="0">
                <a:latin typeface="Calibri"/>
                <a:cs typeface="Calibri"/>
              </a:rPr>
              <a:t>stosować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płodozmianie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rośliny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głęboko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korzeniące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się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(np.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bobowate),</a:t>
            </a:r>
            <a:r>
              <a:rPr sz="1800" spc="-20" dirty="0">
                <a:latin typeface="Calibri"/>
                <a:cs typeface="Calibri"/>
              </a:rPr>
              <a:t> któ-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rych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silny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system</a:t>
            </a:r>
            <a:r>
              <a:rPr sz="1800" spc="-6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korzeniowy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działa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rozluźniająco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glebę,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5938215"/>
            <a:ext cx="1397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spc="-50" dirty="0">
                <a:latin typeface="Calibri"/>
                <a:cs typeface="Calibri"/>
              </a:rPr>
              <a:t>•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44904" y="5938215"/>
            <a:ext cx="4724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dbać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strukturę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gleby,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dbać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dodatni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bilans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materii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organicznej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glebie.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762000" y="4876800"/>
            <a:ext cx="66814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5"/>
              </a:spcBef>
              <a:buClr>
                <a:srgbClr val="21A952"/>
              </a:buClr>
              <a:buChar char="•"/>
              <a:tabLst>
                <a:tab pos="354965" algn="l"/>
              </a:tabLst>
            </a:pPr>
            <a:r>
              <a:rPr lang="pl-PL" sz="1600" dirty="0">
                <a:latin typeface="Arial"/>
                <a:cs typeface="Arial"/>
              </a:rPr>
              <a:t>Źródło: </a:t>
            </a:r>
            <a:r>
              <a:rPr sz="1600" spc="-10" dirty="0" err="1">
                <a:latin typeface="Arial"/>
                <a:cs typeface="Arial"/>
              </a:rPr>
              <a:t>Siebielec</a:t>
            </a:r>
            <a:r>
              <a:rPr lang="pl-PL" sz="1600" spc="-10" dirty="0">
                <a:latin typeface="Arial"/>
                <a:cs typeface="Arial"/>
              </a:rPr>
              <a:t> G., 2021: Kształtowanie retencji wody w glebach 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A717543-B664-4E77-A57D-01A8D23A82B7}"/>
              </a:ext>
            </a:extLst>
          </p:cNvPr>
          <p:cNvSpPr/>
          <p:nvPr/>
        </p:nvSpPr>
        <p:spPr>
          <a:xfrm>
            <a:off x="107504" y="152400"/>
            <a:ext cx="8928992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sz="1600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sz="1600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sz="1600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sz="1600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DF7B2B7-6C95-46CE-B046-B86EF4167240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64885"/>
            <a:ext cx="5750560" cy="793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2170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7841" y="1702473"/>
            <a:ext cx="4029097" cy="343136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862548" y="2131376"/>
            <a:ext cx="78295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latin typeface="Arial"/>
                <a:cs typeface="Arial"/>
              </a:rPr>
              <a:t>warmińsko-</a:t>
            </a:r>
            <a:r>
              <a:rPr sz="600" spc="-10" dirty="0">
                <a:latin typeface="Arial"/>
                <a:cs typeface="Arial"/>
              </a:rPr>
              <a:t>mazurskie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09383" y="3010564"/>
            <a:ext cx="48704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wielkopolskie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27848" y="2569273"/>
            <a:ext cx="73469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dirty="0">
                <a:latin typeface="Arial"/>
                <a:cs typeface="Arial"/>
              </a:rPr>
              <a:t>kujawsko-</a:t>
            </a:r>
            <a:r>
              <a:rPr sz="600" spc="-10" dirty="0">
                <a:latin typeface="Arial"/>
                <a:cs typeface="Arial"/>
              </a:rPr>
              <a:t>pomorskie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27217" y="3479882"/>
            <a:ext cx="269240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łódzkie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17448" y="3662404"/>
            <a:ext cx="33083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lubelskie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89304" y="4230825"/>
            <a:ext cx="26479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śląskie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22710" y="3949200"/>
            <a:ext cx="313055" cy="12001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opolskie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39802" y="3870951"/>
            <a:ext cx="456565" cy="26924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dolnośląskie</a:t>
            </a:r>
            <a:endParaRPr sz="600">
              <a:latin typeface="Arial"/>
              <a:cs typeface="Arial"/>
            </a:endParaRPr>
          </a:p>
          <a:p>
            <a:pPr marL="140970">
              <a:lnSpc>
                <a:spcPct val="100000"/>
              </a:lnSpc>
              <a:spcBef>
                <a:spcPts val="40"/>
              </a:spcBef>
            </a:pPr>
            <a:r>
              <a:rPr sz="950" b="1" spc="-20" dirty="0">
                <a:latin typeface="Arial"/>
                <a:cs typeface="Arial"/>
              </a:rPr>
              <a:t>74,9</a:t>
            </a:r>
            <a:endParaRPr sz="9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57401" y="2855041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71,0</a:t>
            </a:r>
            <a:endParaRPr sz="9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58116" y="3871926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74,1</a:t>
            </a:r>
            <a:endParaRPr sz="95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6510" y="3070802"/>
            <a:ext cx="313055" cy="312420"/>
          </a:xfrm>
          <a:prstGeom prst="rect">
            <a:avLst/>
          </a:prstGeom>
        </p:spPr>
        <p:txBody>
          <a:bodyPr vert="horz" wrap="square" lIns="0" tIns="3238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sz="600" spc="-10" dirty="0">
                <a:latin typeface="Arial"/>
                <a:cs typeface="Arial"/>
              </a:rPr>
              <a:t>lubuskie</a:t>
            </a:r>
            <a:endParaRPr sz="600">
              <a:latin typeface="Arial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235"/>
              </a:spcBef>
            </a:pPr>
            <a:r>
              <a:rPr sz="950" b="1" spc="-20" dirty="0">
                <a:latin typeface="Arial"/>
                <a:cs typeface="Arial"/>
              </a:rPr>
              <a:t>62,3</a:t>
            </a:r>
            <a:endParaRPr sz="95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83268" y="3574772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61,9</a:t>
            </a:r>
            <a:endParaRPr sz="9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83793" y="4483121"/>
            <a:ext cx="439420" cy="301625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25"/>
              </a:spcBef>
            </a:pPr>
            <a:r>
              <a:rPr sz="600" spc="-10" dirty="0">
                <a:latin typeface="Arial"/>
                <a:cs typeface="Arial"/>
              </a:rPr>
              <a:t>małopolskie</a:t>
            </a:r>
            <a:endParaRPr sz="600">
              <a:latin typeface="Arial"/>
              <a:cs typeface="Arial"/>
            </a:endParaRPr>
          </a:p>
          <a:p>
            <a:pPr marL="27305" algn="ctr">
              <a:lnSpc>
                <a:spcPct val="100000"/>
              </a:lnSpc>
              <a:spcBef>
                <a:spcPts val="185"/>
              </a:spcBef>
            </a:pPr>
            <a:r>
              <a:rPr sz="950" b="1" spc="-20" dirty="0">
                <a:latin typeface="Arial"/>
                <a:cs typeface="Arial"/>
              </a:rPr>
              <a:t>69,3</a:t>
            </a:r>
            <a:endParaRPr sz="95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65235" y="4182936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81,4</a:t>
            </a:r>
            <a:endParaRPr sz="95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01161" y="4496949"/>
            <a:ext cx="535305" cy="25590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56515">
              <a:lnSpc>
                <a:spcPts val="685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podkarpackie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ts val="1105"/>
              </a:lnSpc>
            </a:pPr>
            <a:r>
              <a:rPr sz="950" b="1" spc="-20" dirty="0">
                <a:latin typeface="Arial"/>
                <a:cs typeface="Arial"/>
              </a:rPr>
              <a:t>70,4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09900" y="2503067"/>
            <a:ext cx="437515" cy="36131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sz="950" b="1" spc="-20" dirty="0">
                <a:latin typeface="Arial"/>
                <a:cs typeface="Arial"/>
              </a:rPr>
              <a:t>55,0</a:t>
            </a:r>
            <a:endParaRPr sz="950">
              <a:latin typeface="Arial"/>
              <a:cs typeface="Arial"/>
            </a:endParaRPr>
          </a:p>
          <a:p>
            <a:pPr marL="92710">
              <a:lnSpc>
                <a:spcPct val="100000"/>
              </a:lnSpc>
              <a:spcBef>
                <a:spcPts val="315"/>
              </a:spcBef>
            </a:pPr>
            <a:r>
              <a:rPr sz="600" spc="-10" dirty="0">
                <a:latin typeface="Arial"/>
                <a:cs typeface="Arial"/>
              </a:rPr>
              <a:t>podlaskie</a:t>
            </a:r>
            <a:endParaRPr sz="6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22710" y="1993679"/>
            <a:ext cx="387350" cy="26098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705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pomorskie</a:t>
            </a:r>
            <a:endParaRPr sz="600">
              <a:latin typeface="Arial"/>
              <a:cs typeface="Arial"/>
            </a:endParaRPr>
          </a:p>
          <a:p>
            <a:pPr marL="18415">
              <a:lnSpc>
                <a:spcPts val="1125"/>
              </a:lnSpc>
            </a:pPr>
            <a:r>
              <a:rPr sz="950" b="1" spc="-20" dirty="0">
                <a:latin typeface="Arial"/>
                <a:cs typeface="Arial"/>
              </a:rPr>
              <a:t>66,2</a:t>
            </a:r>
            <a:endParaRPr sz="9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50008" y="3926533"/>
            <a:ext cx="576580" cy="32448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59690">
              <a:lnSpc>
                <a:spcPct val="100000"/>
              </a:lnSpc>
              <a:spcBef>
                <a:spcPts val="295"/>
              </a:spcBef>
            </a:pPr>
            <a:r>
              <a:rPr sz="600" spc="-10" dirty="0">
                <a:latin typeface="Arial"/>
                <a:cs typeface="Arial"/>
              </a:rPr>
              <a:t>świętokrzyskie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95"/>
              </a:spcBef>
            </a:pPr>
            <a:r>
              <a:rPr sz="950" b="1" spc="-20" dirty="0">
                <a:latin typeface="Arial"/>
                <a:cs typeface="Arial"/>
              </a:rPr>
              <a:t>69,3</a:t>
            </a:r>
            <a:endParaRPr sz="9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66874" y="2299206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66,0</a:t>
            </a:r>
            <a:endParaRPr sz="9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66134" y="3246197"/>
            <a:ext cx="264160" cy="1720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64,8</a:t>
            </a:r>
            <a:endParaRPr sz="9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63897" y="2335658"/>
            <a:ext cx="743585" cy="25590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ts val="685"/>
              </a:lnSpc>
              <a:spcBef>
                <a:spcPts val="114"/>
              </a:spcBef>
            </a:pPr>
            <a:r>
              <a:rPr sz="600" spc="-10" dirty="0">
                <a:latin typeface="Arial"/>
                <a:cs typeface="Arial"/>
              </a:rPr>
              <a:t>zachodniopomorskie</a:t>
            </a:r>
            <a:endParaRPr sz="600">
              <a:latin typeface="Arial"/>
              <a:cs typeface="Arial"/>
            </a:endParaRPr>
          </a:p>
          <a:p>
            <a:pPr marL="301625">
              <a:lnSpc>
                <a:spcPts val="1105"/>
              </a:lnSpc>
            </a:pPr>
            <a:r>
              <a:rPr sz="950" b="1" spc="-20" dirty="0">
                <a:latin typeface="Arial"/>
                <a:cs typeface="Arial"/>
              </a:rPr>
              <a:t>67,5</a:t>
            </a:r>
            <a:endParaRPr sz="9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52624" y="3074094"/>
            <a:ext cx="531495" cy="30353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69850">
              <a:lnSpc>
                <a:spcPct val="100000"/>
              </a:lnSpc>
              <a:spcBef>
                <a:spcPts val="229"/>
              </a:spcBef>
            </a:pPr>
            <a:r>
              <a:rPr sz="600" spc="-10" dirty="0">
                <a:latin typeface="Arial"/>
                <a:cs typeface="Arial"/>
              </a:rPr>
              <a:t>mazowieckie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sz="950" b="1" spc="-20" dirty="0">
                <a:latin typeface="Arial"/>
                <a:cs typeface="Arial"/>
              </a:rPr>
              <a:t>59,9</a:t>
            </a:r>
            <a:endParaRPr sz="95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30325" y="4419727"/>
            <a:ext cx="1316355" cy="3835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1435" algn="r">
              <a:lnSpc>
                <a:spcPts val="1135"/>
              </a:lnSpc>
              <a:spcBef>
                <a:spcPts val="110"/>
              </a:spcBef>
            </a:pPr>
            <a:r>
              <a:rPr sz="950" b="1" spc="-20" dirty="0">
                <a:latin typeface="Arial"/>
                <a:cs typeface="Arial"/>
              </a:rPr>
              <a:t>64,2</a:t>
            </a:r>
            <a:endParaRPr sz="950">
              <a:latin typeface="Arial"/>
              <a:cs typeface="Arial"/>
            </a:endParaRPr>
          </a:p>
          <a:p>
            <a:pPr marL="12700">
              <a:lnSpc>
                <a:spcPts val="1675"/>
              </a:lnSpc>
            </a:pPr>
            <a:r>
              <a:rPr sz="1400" b="1" dirty="0">
                <a:latin typeface="Times New Roman"/>
                <a:cs typeface="Times New Roman"/>
              </a:rPr>
              <a:t>Polska</a:t>
            </a:r>
            <a:r>
              <a:rPr sz="1400" b="1" spc="-25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–</a:t>
            </a:r>
            <a:r>
              <a:rPr sz="1400" b="1" spc="-10" dirty="0">
                <a:latin typeface="Times New Roman"/>
                <a:cs typeface="Times New Roman"/>
              </a:rPr>
              <a:t> </a:t>
            </a:r>
            <a:r>
              <a:rPr sz="1400" b="1" dirty="0">
                <a:latin typeface="Times New Roman"/>
                <a:cs typeface="Times New Roman"/>
              </a:rPr>
              <a:t>66,6</a:t>
            </a:r>
            <a:r>
              <a:rPr sz="1400" b="1" spc="-35" dirty="0">
                <a:latin typeface="Times New Roman"/>
                <a:cs typeface="Times New Roman"/>
              </a:rPr>
              <a:t> </a:t>
            </a:r>
            <a:r>
              <a:rPr sz="1400" b="1" spc="-25" dirty="0">
                <a:latin typeface="Times New Roman"/>
                <a:cs typeface="Times New Roman"/>
              </a:rPr>
              <a:t>pkt</a:t>
            </a:r>
            <a:endParaRPr sz="1400">
              <a:latin typeface="Times New Roman"/>
              <a:cs typeface="Times New Roman"/>
            </a:endParaRPr>
          </a:p>
        </p:txBody>
      </p:sp>
      <p:pic>
        <p:nvPicPr>
          <p:cNvPr id="26" name="object 2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22379" y="1726692"/>
            <a:ext cx="3865282" cy="3659542"/>
          </a:xfrm>
          <a:prstGeom prst="rect">
            <a:avLst/>
          </a:prstGeom>
        </p:spPr>
      </p:pic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073400" marR="5080" indent="-24130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Calibri"/>
                <a:cs typeface="Calibri"/>
              </a:rPr>
              <a:t>Duża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zmienność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potencjału</a:t>
            </a:r>
            <a:r>
              <a:rPr b="1" spc="-5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gleb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do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wypełniania</a:t>
            </a:r>
            <a:r>
              <a:rPr b="1" spc="-5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ich</a:t>
            </a:r>
            <a:r>
              <a:rPr b="1" spc="-3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funkcji</a:t>
            </a:r>
            <a:r>
              <a:rPr b="1" spc="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–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to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jakie</a:t>
            </a:r>
            <a:r>
              <a:rPr b="1" spc="-3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gleby chronimy</a:t>
            </a:r>
            <a:r>
              <a:rPr b="1" spc="-4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ma</a:t>
            </a:r>
            <a:r>
              <a:rPr b="1" spc="1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znaczenie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3443985" y="5418835"/>
            <a:ext cx="16256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Waloryzacja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gleb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58516" y="278638"/>
            <a:ext cx="2362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u="sng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Calibri"/>
                <a:cs typeface="Calibri"/>
              </a:rPr>
              <a:t>Przejawy</a:t>
            </a:r>
            <a:r>
              <a:rPr b="1" u="sng" spc="-3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Calibri"/>
                <a:cs typeface="Calibri"/>
              </a:rPr>
              <a:t> </a:t>
            </a:r>
            <a:r>
              <a:rPr b="1" u="sng" spc="-1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Calibri"/>
                <a:cs typeface="Calibri"/>
              </a:rPr>
              <a:t>degradacji</a:t>
            </a:r>
            <a:r>
              <a:rPr b="1" u="sng" spc="-55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Calibri"/>
                <a:cs typeface="Calibri"/>
              </a:rPr>
              <a:t> </a:t>
            </a:r>
            <a:r>
              <a:rPr b="1" u="sng" spc="-20" dirty="0">
                <a:solidFill>
                  <a:srgbClr val="00AF50"/>
                </a:solidFill>
                <a:uFill>
                  <a:solidFill>
                    <a:srgbClr val="00AF50"/>
                  </a:solidFill>
                </a:uFill>
                <a:latin typeface="Calibri"/>
                <a:cs typeface="Calibri"/>
              </a:rPr>
              <a:t>gleb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34388" y="857758"/>
            <a:ext cx="4411980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76755" indent="-120650">
              <a:lnSpc>
                <a:spcPct val="100000"/>
              </a:lnSpc>
              <a:spcBef>
                <a:spcPts val="100"/>
              </a:spcBef>
              <a:buSzPct val="94444"/>
              <a:buFont typeface="Calibri"/>
              <a:buChar char="•"/>
              <a:tabLst>
                <a:tab pos="1976755" algn="l"/>
              </a:tabLst>
            </a:pPr>
            <a:r>
              <a:rPr sz="1800" b="1" spc="-10" dirty="0">
                <a:latin typeface="Calibri"/>
                <a:cs typeface="Calibri"/>
              </a:rPr>
              <a:t>Erozja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800">
              <a:latin typeface="Calibri"/>
              <a:cs typeface="Calibri"/>
            </a:endParaRPr>
          </a:p>
          <a:p>
            <a:pPr marL="989965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989965" algn="l"/>
              </a:tabLst>
            </a:pPr>
            <a:r>
              <a:rPr sz="1800" b="1" dirty="0">
                <a:latin typeface="Calibri"/>
                <a:cs typeface="Calibri"/>
              </a:rPr>
              <a:t>Ubytek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materii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organicznej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0"/>
              </a:spcBef>
              <a:buFont typeface="Calibri"/>
              <a:buChar char="•"/>
            </a:pPr>
            <a:endParaRPr sz="1800">
              <a:latin typeface="Calibri"/>
              <a:cs typeface="Calibri"/>
            </a:endParaRPr>
          </a:p>
          <a:p>
            <a:pPr marL="1664335" lvl="1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1664335" algn="l"/>
              </a:tabLst>
            </a:pPr>
            <a:r>
              <a:rPr sz="1800" b="1" spc="-10" dirty="0">
                <a:latin typeface="Calibri"/>
                <a:cs typeface="Calibri"/>
              </a:rPr>
              <a:t>Zakwaszenie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800">
              <a:latin typeface="Calibri"/>
              <a:cs typeface="Calibri"/>
            </a:endParaRPr>
          </a:p>
          <a:p>
            <a:pPr marL="126364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126364" algn="l"/>
              </a:tabLst>
            </a:pPr>
            <a:r>
              <a:rPr sz="1800" b="1" dirty="0">
                <a:latin typeface="Calibri"/>
                <a:cs typeface="Calibri"/>
              </a:rPr>
              <a:t>Zasklepianie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(przejmowanie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na cele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nierolne)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88619" y="3753688"/>
            <a:ext cx="6501765" cy="2312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23490" indent="-120650">
              <a:lnSpc>
                <a:spcPct val="100000"/>
              </a:lnSpc>
              <a:spcBef>
                <a:spcPts val="100"/>
              </a:spcBef>
              <a:buSzPct val="94444"/>
              <a:buFont typeface="Calibri"/>
              <a:buChar char="•"/>
              <a:tabLst>
                <a:tab pos="2523490" algn="l"/>
              </a:tabLst>
            </a:pPr>
            <a:r>
              <a:rPr sz="1800" b="1" spc="-10" dirty="0">
                <a:latin typeface="Calibri"/>
                <a:cs typeface="Calibri"/>
              </a:rPr>
              <a:t>Zanieczyszczenia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4"/>
              </a:spcBef>
              <a:buFont typeface="Calibri"/>
              <a:buChar char="•"/>
            </a:pPr>
            <a:endParaRPr sz="1800">
              <a:latin typeface="Calibri"/>
              <a:cs typeface="Calibri"/>
            </a:endParaRPr>
          </a:p>
          <a:p>
            <a:pPr marL="2703830" lvl="1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2703830" algn="l"/>
              </a:tabLst>
            </a:pPr>
            <a:r>
              <a:rPr sz="1800" b="1" spc="-10" dirty="0">
                <a:latin typeface="Calibri"/>
                <a:cs typeface="Calibri"/>
              </a:rPr>
              <a:t>Zagęszczenie</a:t>
            </a:r>
            <a:endParaRPr sz="1800">
              <a:latin typeface="Calibri"/>
              <a:cs typeface="Calibri"/>
            </a:endParaRPr>
          </a:p>
          <a:p>
            <a:pPr lvl="1">
              <a:lnSpc>
                <a:spcPct val="100000"/>
              </a:lnSpc>
              <a:spcBef>
                <a:spcPts val="204"/>
              </a:spcBef>
              <a:buFont typeface="Calibri"/>
              <a:buChar char="•"/>
            </a:pPr>
            <a:endParaRPr sz="1800">
              <a:latin typeface="Calibri"/>
              <a:cs typeface="Calibri"/>
            </a:endParaRPr>
          </a:p>
          <a:p>
            <a:pPr marL="2857500" lvl="2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2857500" algn="l"/>
              </a:tabLst>
            </a:pPr>
            <a:r>
              <a:rPr sz="1800" b="1" spc="-10" dirty="0">
                <a:latin typeface="Calibri"/>
                <a:cs typeface="Calibri"/>
              </a:rPr>
              <a:t>Zasolenie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1800">
              <a:latin typeface="Calibri"/>
              <a:cs typeface="Calibri"/>
            </a:endParaRPr>
          </a:p>
          <a:p>
            <a:pPr marL="125730" marR="5080" indent="-120650">
              <a:lnSpc>
                <a:spcPct val="100000"/>
              </a:lnSpc>
              <a:buSzPct val="94444"/>
              <a:buFont typeface="Calibri"/>
              <a:buChar char="•"/>
              <a:tabLst>
                <a:tab pos="1573530" algn="l"/>
              </a:tabLst>
            </a:pPr>
            <a:r>
              <a:rPr sz="1800" b="1" spc="-10" dirty="0">
                <a:latin typeface="Calibri"/>
                <a:cs typeface="Calibri"/>
              </a:rPr>
              <a:t>Zagrożenia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mniej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rozpoznane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–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środki</a:t>
            </a:r>
            <a:r>
              <a:rPr sz="1800" b="1" spc="-7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ochrony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roślin,</a:t>
            </a:r>
            <a:r>
              <a:rPr sz="1800" b="1" spc="-7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farmaceutyki, 	</a:t>
            </a:r>
            <a:r>
              <a:rPr sz="1800" b="1" dirty="0">
                <a:latin typeface="Calibri"/>
                <a:cs typeface="Calibri"/>
              </a:rPr>
              <a:t>mikroplastiki,</a:t>
            </a:r>
            <a:r>
              <a:rPr sz="1800" b="1" spc="-8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antybiotykooporność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20774" y="3501390"/>
            <a:ext cx="5760720" cy="0"/>
          </a:xfrm>
          <a:custGeom>
            <a:avLst/>
            <a:gdLst/>
            <a:ahLst/>
            <a:cxnLst/>
            <a:rect l="l" t="t" r="r" b="b"/>
            <a:pathLst>
              <a:path w="5760720">
                <a:moveTo>
                  <a:pt x="0" y="0"/>
                </a:moveTo>
                <a:lnTo>
                  <a:pt x="5760593" y="0"/>
                </a:lnTo>
              </a:path>
            </a:pathLst>
          </a:custGeom>
          <a:ln w="25908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6503" y="309006"/>
            <a:ext cx="8097520" cy="346075"/>
          </a:xfrm>
          <a:prstGeom prst="rect">
            <a:avLst/>
          </a:prstGeom>
          <a:solidFill>
            <a:srgbClr val="C8D21F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>
              <a:lnSpc>
                <a:spcPts val="2545"/>
              </a:lnSpc>
            </a:pPr>
            <a:r>
              <a:rPr sz="2200" b="1" dirty="0">
                <a:latin typeface="Calibri"/>
                <a:cs typeface="Calibri"/>
              </a:rPr>
              <a:t>Materia</a:t>
            </a:r>
            <a:r>
              <a:rPr sz="2200" b="1" spc="-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organiczna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gleb</a:t>
            </a:r>
            <a:r>
              <a:rPr sz="2200" b="1" spc="-55" dirty="0">
                <a:latin typeface="Calibri"/>
                <a:cs typeface="Calibri"/>
              </a:rPr>
              <a:t> </a:t>
            </a:r>
            <a:r>
              <a:rPr sz="2200" b="1" dirty="0">
                <a:latin typeface="Calibri"/>
                <a:cs typeface="Calibri"/>
              </a:rPr>
              <a:t>w</a:t>
            </a:r>
            <a:r>
              <a:rPr sz="2200" b="1" spc="-6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Polsce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93242" y="5933947"/>
            <a:ext cx="380936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Calibri"/>
                <a:cs typeface="Calibri"/>
              </a:rPr>
              <a:t>Przestrzenna</a:t>
            </a:r>
            <a:r>
              <a:rPr sz="1200" dirty="0">
                <a:latin typeface="Calibri"/>
                <a:cs typeface="Calibri"/>
              </a:rPr>
              <a:t> zmienność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zawartości</a:t>
            </a:r>
            <a:r>
              <a:rPr sz="1200" spc="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</a:t>
            </a:r>
            <a:r>
              <a:rPr sz="1200" spc="-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(%)</a:t>
            </a:r>
            <a:r>
              <a:rPr sz="1200" spc="-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materii </a:t>
            </a:r>
            <a:r>
              <a:rPr sz="1200" spc="-10" dirty="0">
                <a:latin typeface="Calibri"/>
                <a:cs typeface="Calibri"/>
              </a:rPr>
              <a:t>organicznej </a:t>
            </a:r>
            <a:r>
              <a:rPr sz="1200" dirty="0">
                <a:latin typeface="Calibri"/>
                <a:cs typeface="Calibri"/>
              </a:rPr>
              <a:t>w glebach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Polski</a:t>
            </a:r>
            <a:r>
              <a:rPr sz="1200" spc="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na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podstawie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statystyk</a:t>
            </a:r>
            <a:r>
              <a:rPr sz="1200" spc="1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dla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województw</a:t>
            </a:r>
            <a:r>
              <a:rPr sz="1200" spc="20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wg </a:t>
            </a:r>
            <a:r>
              <a:rPr sz="1200" dirty="0">
                <a:latin typeface="Calibri"/>
                <a:cs typeface="Calibri"/>
              </a:rPr>
              <a:t>danych</a:t>
            </a:r>
            <a:r>
              <a:rPr sz="1200" spc="16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Monitoringu</a:t>
            </a:r>
            <a:r>
              <a:rPr sz="1200" spc="1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Chemizmu</a:t>
            </a:r>
            <a:r>
              <a:rPr sz="1200" spc="19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Gleb</a:t>
            </a:r>
            <a:r>
              <a:rPr sz="1200" spc="18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Ornych</a:t>
            </a:r>
            <a:r>
              <a:rPr sz="1200" spc="19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</a:t>
            </a:r>
            <a:r>
              <a:rPr sz="1200" spc="18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Polsce,</a:t>
            </a:r>
            <a:r>
              <a:rPr sz="1200" spc="185" dirty="0">
                <a:latin typeface="Calibri"/>
                <a:cs typeface="Calibri"/>
              </a:rPr>
              <a:t> </a:t>
            </a:r>
            <a:r>
              <a:rPr sz="1200" spc="-25" dirty="0">
                <a:latin typeface="Calibri"/>
                <a:cs typeface="Calibri"/>
              </a:rPr>
              <a:t>rok </a:t>
            </a:r>
            <a:r>
              <a:rPr sz="1200" spc="-20" dirty="0">
                <a:latin typeface="Calibri"/>
                <a:cs typeface="Calibri"/>
              </a:rPr>
              <a:t>2015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5634" y="1274063"/>
            <a:ext cx="3466237" cy="444850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4828032" y="1430326"/>
            <a:ext cx="3672840" cy="4106545"/>
            <a:chOff x="4828032" y="1430326"/>
            <a:chExt cx="3672840" cy="410654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35767" y="1430326"/>
              <a:ext cx="3365093" cy="30515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9220" y="4308347"/>
              <a:ext cx="1424940" cy="122834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28032" y="3326891"/>
              <a:ext cx="557784" cy="96621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081778" y="5921451"/>
            <a:ext cx="35064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Calibri"/>
                <a:cs typeface="Calibri"/>
              </a:rPr>
              <a:t>Średni</a:t>
            </a:r>
            <a:r>
              <a:rPr sz="1200" spc="31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roczny</a:t>
            </a:r>
            <a:r>
              <a:rPr sz="1200" spc="3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Klimatyczny</a:t>
            </a:r>
            <a:r>
              <a:rPr sz="1200" spc="325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Bilans</a:t>
            </a:r>
            <a:r>
              <a:rPr sz="1200" spc="32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Wodny</a:t>
            </a:r>
            <a:r>
              <a:rPr sz="1200" spc="300" dirty="0">
                <a:latin typeface="Calibri"/>
                <a:cs typeface="Calibri"/>
              </a:rPr>
              <a:t> </a:t>
            </a:r>
            <a:r>
              <a:rPr sz="1200" dirty="0">
                <a:latin typeface="Calibri"/>
                <a:cs typeface="Calibri"/>
              </a:rPr>
              <a:t>dla</a:t>
            </a:r>
            <a:r>
              <a:rPr sz="1200" spc="330" dirty="0">
                <a:latin typeface="Calibri"/>
                <a:cs typeface="Calibri"/>
              </a:rPr>
              <a:t> </a:t>
            </a:r>
            <a:r>
              <a:rPr sz="1200" spc="-10" dirty="0">
                <a:latin typeface="Calibri"/>
                <a:cs typeface="Calibri"/>
              </a:rPr>
              <a:t>obszaru Polski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4935" y="6426809"/>
            <a:ext cx="102870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solidFill>
                  <a:srgbClr val="888888"/>
                </a:solidFill>
                <a:latin typeface="Calibri"/>
                <a:cs typeface="Calibri"/>
              </a:rPr>
              <a:t>9</a:t>
            </a:r>
            <a:endParaRPr sz="12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11397" y="1378635"/>
            <a:ext cx="4437888" cy="282549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8001" y="1158588"/>
            <a:ext cx="3762664" cy="501361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34890" y="4978985"/>
            <a:ext cx="427291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Arial"/>
                <a:cs typeface="Arial"/>
              </a:rPr>
              <a:t>W</a:t>
            </a:r>
            <a:r>
              <a:rPr sz="1600" b="1" spc="-2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roku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2015</a:t>
            </a:r>
            <a:r>
              <a:rPr sz="1600" b="1" spc="-3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dawka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wapna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niezbędna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spc="-25" dirty="0">
                <a:latin typeface="Arial"/>
                <a:cs typeface="Arial"/>
              </a:rPr>
              <a:t>do </a:t>
            </a:r>
            <a:r>
              <a:rPr sz="1600" b="1" dirty="0">
                <a:latin typeface="Arial"/>
                <a:cs typeface="Arial"/>
              </a:rPr>
              <a:t>neutralizacji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zakwaszenia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wynosiła</a:t>
            </a:r>
            <a:r>
              <a:rPr sz="1600" b="1" spc="-5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od</a:t>
            </a:r>
            <a:r>
              <a:rPr sz="1600" b="1" spc="-70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0,38 </a:t>
            </a:r>
            <a:r>
              <a:rPr sz="1600" b="1" dirty="0">
                <a:latin typeface="Arial"/>
                <a:cs typeface="Arial"/>
              </a:rPr>
              <a:t>do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aż</a:t>
            </a:r>
            <a:r>
              <a:rPr sz="1600" b="1" spc="-3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7,12</a:t>
            </a:r>
            <a:r>
              <a:rPr sz="1600" b="1" spc="-2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tony</a:t>
            </a:r>
            <a:r>
              <a:rPr sz="1600" b="1" spc="-1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CaO</a:t>
            </a:r>
            <a:r>
              <a:rPr sz="1600" b="1" spc="-30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na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hektar,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przy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średniej </a:t>
            </a:r>
            <a:r>
              <a:rPr sz="1600" b="1" dirty="0">
                <a:latin typeface="Arial"/>
                <a:cs typeface="Arial"/>
              </a:rPr>
              <a:t>2,48</a:t>
            </a:r>
            <a:r>
              <a:rPr sz="1600" b="1" spc="-25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tony.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56154" y="185566"/>
            <a:ext cx="3110485" cy="585595"/>
          </a:xfrm>
          <a:prstGeom prst="rect">
            <a:avLst/>
          </a:prstGeom>
        </p:spPr>
        <p:txBody>
          <a:bodyPr vert="horz" wrap="square" lIns="0" tIns="305612" rIns="0" bIns="0" rtlCol="0">
            <a:spAutoFit/>
          </a:bodyPr>
          <a:lstStyle/>
          <a:p>
            <a:pPr marL="989330">
              <a:lnSpc>
                <a:spcPct val="100000"/>
              </a:lnSpc>
              <a:spcBef>
                <a:spcPts val="100"/>
              </a:spcBef>
            </a:pPr>
            <a:r>
              <a:rPr b="1" dirty="0">
                <a:latin typeface="Calibri"/>
                <a:cs typeface="Calibri"/>
              </a:rPr>
              <a:t>Odczyn</a:t>
            </a:r>
            <a:r>
              <a:rPr b="1" spc="-40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gleb</a:t>
            </a:r>
            <a:r>
              <a:rPr b="1" spc="-25" dirty="0">
                <a:latin typeface="Calibri"/>
                <a:cs typeface="Calibri"/>
              </a:rPr>
              <a:t> </a:t>
            </a:r>
            <a:r>
              <a:rPr b="1" dirty="0">
                <a:latin typeface="Calibri"/>
                <a:cs typeface="Calibri"/>
              </a:rPr>
              <a:t>w</a:t>
            </a:r>
            <a:r>
              <a:rPr b="1" spc="-5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Polsce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9882BE-127D-4351-8CDE-EA6B96A6A0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11C10F-7150-4C9D-9EFC-71EB00FCB3B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BCF2F95-D072-44C3-B6C8-C4E5DA17CA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3700</Words>
  <Application>Microsoft Office PowerPoint</Application>
  <PresentationFormat>Pokaz na ekranie (4:3)</PresentationFormat>
  <Paragraphs>587</Paragraphs>
  <Slides>54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54</vt:i4>
      </vt:variant>
    </vt:vector>
  </HeadingPairs>
  <TitlesOfParts>
    <vt:vector size="62" baseType="lpstr">
      <vt:lpstr>Arial</vt:lpstr>
      <vt:lpstr>BundesSerif Regular</vt:lpstr>
      <vt:lpstr>Calibri</vt:lpstr>
      <vt:lpstr>Symbol</vt:lpstr>
      <vt:lpstr>Times New Roman</vt:lpstr>
      <vt:lpstr>Trebuchet MS</vt:lpstr>
      <vt:lpstr>Wingdings</vt:lpstr>
      <vt:lpstr>Office Theme</vt:lpstr>
      <vt:lpstr>Kształtowanie retencji wody w glebach</vt:lpstr>
      <vt:lpstr>Prezentacja programu PowerPoint</vt:lpstr>
      <vt:lpstr>Prezentacja programu PowerPoint</vt:lpstr>
      <vt:lpstr>Prezentacja programu PowerPoint</vt:lpstr>
      <vt:lpstr>Prezentacja programu PowerPoint</vt:lpstr>
      <vt:lpstr>Duża zmienność potencjału gleb do wypełniania ich funkcji – to jakie gleby chronimy ma znaczenie</vt:lpstr>
      <vt:lpstr>Przejawy degradacji gleb</vt:lpstr>
      <vt:lpstr>Materia organiczna gleb w Polsce</vt:lpstr>
      <vt:lpstr>Odczyn gleb w Polsce</vt:lpstr>
      <vt:lpstr>Prezentacja programu PowerPoint</vt:lpstr>
      <vt:lpstr>Prezentacja programu PowerPoint</vt:lpstr>
      <vt:lpstr>Prezentacja programu PowerPoint</vt:lpstr>
      <vt:lpstr>Prezentacja programu PowerPoint</vt:lpstr>
      <vt:lpstr>Zagęszczenie warstw powierzchniowych</vt:lpstr>
      <vt:lpstr>Prezentacja programu PowerPoint</vt:lpstr>
      <vt:lpstr>Skutki nadmiernego zagęszczenia gleb</vt:lpstr>
      <vt:lpstr>Prezentacja programu PowerPoint</vt:lpstr>
      <vt:lpstr>Zasklepianie gleb</vt:lpstr>
      <vt:lpstr>Dbałość o gleby w kontekście przeciwdziałania suszy oraz osiągania celów Zielonego Ładu, Farm to Fork, Biodiversity Strategy</vt:lpstr>
      <vt:lpstr>Prezentacja programu PowerPoint</vt:lpstr>
      <vt:lpstr>Powody i konsekwencje spadku zaw. próchnicy</vt:lpstr>
      <vt:lpstr>Materia organiczna gleby</vt:lpstr>
      <vt:lpstr>Rola materii organicznej w przeciwdziałaniu suszy</vt:lpstr>
      <vt:lpstr>Prezentacja programu PowerPoint</vt:lpstr>
      <vt:lpstr>Odczyn gleby jest jednym z podstawowych parametrów fizykochemicznych gleby. Decyduje o przebiegu wielu procesów glebowych, wpływa na przyswajalność składników pokarmowych dla roślin i bezpośrednio oddziałuje  na ich rozwój.</vt:lpstr>
      <vt:lpstr>Prezentacja programu PowerPoint</vt:lpstr>
      <vt:lpstr>Odczyn gleby</vt:lpstr>
      <vt:lpstr>Prezentacja programu PowerPoint</vt:lpstr>
      <vt:lpstr>Struktura gleby</vt:lpstr>
      <vt:lpstr>Rola regulacji odczynu w kształtowaniu odporności na suszę</vt:lpstr>
      <vt:lpstr>Materia organiczna gleb w Polsce</vt:lpstr>
      <vt:lpstr>Prezentacja programu PowerPoint</vt:lpstr>
      <vt:lpstr>Materia organiczna w glebach Polski</vt:lpstr>
      <vt:lpstr>Prezentacja programu PowerPoint</vt:lpstr>
      <vt:lpstr>Regulacja odczynu gleb (wapnowanie)</vt:lpstr>
      <vt:lpstr>RDC – ił łatwodyspergujący</vt:lpstr>
      <vt:lpstr>Stosowanie nawozów naturalnych</vt:lpstr>
      <vt:lpstr>Prezentacja programu PowerPoint</vt:lpstr>
      <vt:lpstr>Prezentacja programu PowerPoint</vt:lpstr>
      <vt:lpstr>Plony i dopływ węgla w woj. Dolnośląskim na przestrzeni lat</vt:lpstr>
      <vt:lpstr>Prezentacja programu PowerPoint</vt:lpstr>
      <vt:lpstr>Prezentacja programu PowerPoint</vt:lpstr>
      <vt:lpstr>Potencjalne egzogenne źródła węgla</vt:lpstr>
      <vt:lpstr>Prezentacja programu PowerPoint</vt:lpstr>
      <vt:lpstr>Prezentacja programu PowerPoint</vt:lpstr>
      <vt:lpstr>Prezentacja programu PowerPoint</vt:lpstr>
      <vt:lpstr>Stymulacja aktywności biologicznej gleby i rola materii organicznej przy ograniczonych zasobach wodnych w okresie wegetacji</vt:lpstr>
      <vt:lpstr>Podsumowanie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Katarzyna</dc:creator>
  <cp:lastModifiedBy>Piotr Ponichtera</cp:lastModifiedBy>
  <cp:revision>2</cp:revision>
  <dcterms:created xsi:type="dcterms:W3CDTF">2025-02-20T18:12:49Z</dcterms:created>
  <dcterms:modified xsi:type="dcterms:W3CDTF">2025-07-04T08:15:40Z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2021-11-18T00:00:00Z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2025-02-20T00:00:00Z</vt:filetime>
  </property>
  <property fmtid="{D5CDD505-2E9C-101B-9397-08002B2CF9AE}" pid="5" name="Producer">
    <vt:lpwstr>3-Heights(TM) PDF Security Shell 4.8.25.2 (http://www.pdf-tools.com)</vt:lpwstr>
  </property>
  <property fmtid="{D5CDD505-2E9C-101B-9397-08002B2CF9AE}" pid="6" name="ContentTypeId">
    <vt:lpwstr>0x010100B4865FE6A2BB0D41BD550639028B4892</vt:lpwstr>
  </property>
</Properties>
</file>