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83"/>
  </p:notesMasterIdLst>
  <p:sldIdLst>
    <p:sldId id="256" r:id="rId5"/>
    <p:sldId id="313" r:id="rId6"/>
    <p:sldId id="314" r:id="rId7"/>
    <p:sldId id="315" r:id="rId8"/>
    <p:sldId id="316" r:id="rId9"/>
    <p:sldId id="308" r:id="rId10"/>
    <p:sldId id="309" r:id="rId11"/>
    <p:sldId id="310" r:id="rId12"/>
    <p:sldId id="311" r:id="rId13"/>
    <p:sldId id="312" r:id="rId14"/>
    <p:sldId id="304" r:id="rId15"/>
    <p:sldId id="305" r:id="rId16"/>
    <p:sldId id="306" r:id="rId17"/>
    <p:sldId id="307" r:id="rId18"/>
    <p:sldId id="300" r:id="rId19"/>
    <p:sldId id="301" r:id="rId20"/>
    <p:sldId id="302" r:id="rId21"/>
    <p:sldId id="303" r:id="rId22"/>
    <p:sldId id="299" r:id="rId23"/>
    <p:sldId id="298" r:id="rId24"/>
    <p:sldId id="297" r:id="rId25"/>
    <p:sldId id="296" r:id="rId26"/>
    <p:sldId id="295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57" r:id="rId41"/>
    <p:sldId id="258" r:id="rId42"/>
    <p:sldId id="259" r:id="rId43"/>
    <p:sldId id="260" r:id="rId44"/>
    <p:sldId id="261" r:id="rId45"/>
    <p:sldId id="262" r:id="rId46"/>
    <p:sldId id="263" r:id="rId47"/>
    <p:sldId id="264" r:id="rId48"/>
    <p:sldId id="265" r:id="rId49"/>
    <p:sldId id="266" r:id="rId50"/>
    <p:sldId id="267" r:id="rId51"/>
    <p:sldId id="268" r:id="rId52"/>
    <p:sldId id="269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7" r:id="rId64"/>
    <p:sldId id="328" r:id="rId65"/>
    <p:sldId id="329" r:id="rId66"/>
    <p:sldId id="270" r:id="rId67"/>
    <p:sldId id="271" r:id="rId68"/>
    <p:sldId id="272" r:id="rId69"/>
    <p:sldId id="273" r:id="rId70"/>
    <p:sldId id="274" r:id="rId71"/>
    <p:sldId id="275" r:id="rId72"/>
    <p:sldId id="276" r:id="rId73"/>
    <p:sldId id="277" r:id="rId74"/>
    <p:sldId id="278" r:id="rId75"/>
    <p:sldId id="279" r:id="rId76"/>
    <p:sldId id="280" r:id="rId77"/>
    <p:sldId id="330" r:id="rId78"/>
    <p:sldId id="331" r:id="rId79"/>
    <p:sldId id="332" r:id="rId80"/>
    <p:sldId id="333" r:id="rId81"/>
    <p:sldId id="294" r:id="rId82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03" autoAdjust="0"/>
    <p:restoredTop sz="94660"/>
  </p:normalViewPr>
  <p:slideViewPr>
    <p:cSldViewPr>
      <p:cViewPr varScale="1">
        <p:scale>
          <a:sx n="110" d="100"/>
          <a:sy n="110" d="100"/>
        </p:scale>
        <p:origin x="84" y="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presProps" Target="pres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tableStyles" Target="tableStyles.xml"/><Relationship Id="rId61" Type="http://schemas.openxmlformats.org/officeDocument/2006/relationships/slide" Target="slides/slide57.xml"/><Relationship Id="rId82" Type="http://schemas.openxmlformats.org/officeDocument/2006/relationships/slide" Target="slides/slide7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30D22-8510-4579-9704-D04F1B6B6A63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0B513-C811-4A7E-B24E-6582EF8D68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557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0B513-C811-4A7E-B24E-6582EF8D6823}" type="slidenum">
              <a:rPr lang="pl-PL" smtClean="0"/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18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4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2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861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12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2358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38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34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70302" y="946861"/>
            <a:ext cx="4803394" cy="96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0033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0" dirty="0">
                <a:solidFill>
                  <a:srgbClr val="003366"/>
                </a:solidFill>
              </a:rPr>
              <a:t>‹#›</a:t>
            </a:fld>
            <a:endParaRPr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44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0" dirty="0">
                <a:solidFill>
                  <a:srgbClr val="003366"/>
                </a:solidFill>
              </a:rPr>
              <a:t>‹#›</a:t>
            </a:fld>
            <a:endParaRPr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7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8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6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7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6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9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83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12192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lang="pl-PL" spc="-50" smtClean="0">
                <a:solidFill>
                  <a:srgbClr val="003366"/>
                </a:solidFill>
              </a:rPr>
              <a:t>‹#›</a:t>
            </a:fld>
            <a:endParaRPr lang="pl-PL" spc="-5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5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ctrTitle" idx="4294967295"/>
          </p:nvPr>
        </p:nvSpPr>
        <p:spPr>
          <a:xfrm>
            <a:off x="1981200" y="2743200"/>
            <a:ext cx="632460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OCHRONA</a:t>
            </a:r>
            <a:r>
              <a:rPr sz="4800" b="1" spc="-9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48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ROŚLIN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F6CD52C-1D02-445C-BA67-289364B5D774}"/>
              </a:ext>
            </a:extLst>
          </p:cNvPr>
          <p:cNvSpPr/>
          <p:nvPr/>
        </p:nvSpPr>
        <p:spPr>
          <a:xfrm>
            <a:off x="685800" y="2286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6B902A8-F949-4054-A797-DCD3D7A5301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20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object 76"/>
          <p:cNvSpPr txBox="1"/>
          <p:nvPr/>
        </p:nvSpPr>
        <p:spPr>
          <a:xfrm>
            <a:off x="254001" y="1060257"/>
            <a:ext cx="8074659" cy="43103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2300" algn="l"/>
                <a:tab pos="1651000" algn="l"/>
                <a:tab pos="2404110" algn="l"/>
                <a:tab pos="3992245" algn="l"/>
                <a:tab pos="4733290" algn="l"/>
                <a:tab pos="6096000" algn="l"/>
                <a:tab pos="6292215" algn="l"/>
                <a:tab pos="674941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Badanie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stanu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zdrowotnego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uprawnych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przetworów</a:t>
            </a:r>
            <a:endParaRPr sz="2000" dirty="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120"/>
              </a:spcBef>
              <a:tabLst>
                <a:tab pos="2529205" algn="l"/>
                <a:tab pos="2951480" algn="l"/>
                <a:tab pos="4003040" algn="l"/>
                <a:tab pos="4917440" algn="l"/>
                <a:tab pos="5176520" algn="l"/>
                <a:tab pos="689927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przeznaczonych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eksport,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łącznie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wystawianiem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świadectw</a:t>
            </a:r>
            <a:endParaRPr sz="2000" dirty="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12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fitosanitarnych.</a:t>
            </a:r>
            <a:endParaRPr sz="2000" dirty="0">
              <a:latin typeface="Tahoma"/>
              <a:cs typeface="Tahoma"/>
            </a:endParaRPr>
          </a:p>
          <a:p>
            <a:pPr marL="622300" marR="5080" indent="-610235" algn="just">
              <a:lnSpc>
                <a:spcPct val="105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23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Szkolenie</a:t>
            </a:r>
            <a:r>
              <a:rPr sz="2000" spc="4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terenowych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inspektoratów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roślin,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służb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agrotechnicznych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współdziałających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wypełnianiu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zadań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ochrony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wszystkich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osób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bezpośrednio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związanych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ze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stosowaniem,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magazynowaniem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sprzedażą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ochrony roślin.</a:t>
            </a:r>
            <a:endParaRPr sz="2000" dirty="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132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23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Prowadzenie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powszechnego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poradnictwa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zakresie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kwarantanny</a:t>
            </a:r>
            <a:endParaRPr sz="2000" dirty="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12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roślin.</a:t>
            </a:r>
            <a:endParaRPr sz="2000" dirty="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13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2300" algn="l"/>
                <a:tab pos="2189480" algn="l"/>
                <a:tab pos="3844290" algn="l"/>
                <a:tab pos="4057650" algn="l"/>
                <a:tab pos="5662930" algn="l"/>
                <a:tab pos="7152005" algn="l"/>
                <a:tab pos="755142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Prowadzenie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dokumentacji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sporządzanie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sprawozdań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ze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swej</a:t>
            </a:r>
            <a:endParaRPr sz="2000" dirty="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12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działalności.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80" name="object 80"/>
          <p:cNvSpPr txBox="1">
            <a:spLocks noGrp="1"/>
          </p:cNvSpPr>
          <p:nvPr>
            <p:ph type="title" idx="4294967295"/>
          </p:nvPr>
        </p:nvSpPr>
        <p:spPr>
          <a:xfrm>
            <a:off x="0" y="250825"/>
            <a:ext cx="6589713" cy="1281113"/>
          </a:xfrm>
          <a:prstGeom prst="rect">
            <a:avLst/>
          </a:prstGeom>
        </p:spPr>
        <p:txBody>
          <a:bodyPr vert="horz" wrap="square" lIns="0" tIns="223697" rIns="0" bIns="0" rtlCol="0">
            <a:spAutoFit/>
          </a:bodyPr>
          <a:lstStyle/>
          <a:p>
            <a:pPr marL="3275329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Zadania</a:t>
            </a:r>
            <a:r>
              <a:rPr sz="2400" spc="-95" dirty="0"/>
              <a:t> </a:t>
            </a:r>
            <a:r>
              <a:rPr sz="2400" spc="-10" dirty="0"/>
              <a:t>PIORiN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093389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9405" y="423877"/>
            <a:ext cx="5912842" cy="498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42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529382" y="3505200"/>
            <a:ext cx="8070850" cy="86741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3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1498600" algn="l"/>
                <a:tab pos="2051685" algn="l"/>
                <a:tab pos="3296920" algn="l"/>
                <a:tab pos="3954145" algn="l"/>
                <a:tab pos="5727065" algn="l"/>
                <a:tab pos="7007225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nazwą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tą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określa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organizmy,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których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życiowa</a:t>
            </a:r>
            <a:endParaRPr sz="24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działalność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przynosi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straty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gospodarki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człowieka.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 idx="4294967295"/>
          </p:nvPr>
        </p:nvSpPr>
        <p:spPr>
          <a:xfrm>
            <a:off x="0" y="1989138"/>
            <a:ext cx="6589713" cy="1281112"/>
          </a:xfrm>
          <a:prstGeom prst="rect">
            <a:avLst/>
          </a:prstGeom>
        </p:spPr>
        <p:txBody>
          <a:bodyPr vert="horz" wrap="square" lIns="0" tIns="138988" rIns="0" bIns="0" rtlCol="0">
            <a:spAutoFit/>
          </a:bodyPr>
          <a:lstStyle/>
          <a:p>
            <a:pPr marL="3411854">
              <a:lnSpc>
                <a:spcPct val="100000"/>
              </a:lnSpc>
              <a:spcBef>
                <a:spcPts val="105"/>
              </a:spcBef>
            </a:pPr>
            <a:r>
              <a:rPr sz="3500" spc="-10" dirty="0"/>
              <a:t>Szkodniki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431121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381000"/>
            <a:ext cx="8713806" cy="604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22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object 82"/>
          <p:cNvSpPr txBox="1"/>
          <p:nvPr/>
        </p:nvSpPr>
        <p:spPr>
          <a:xfrm>
            <a:off x="535622" y="1157511"/>
            <a:ext cx="8072755" cy="4418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14999"/>
              </a:lnSpc>
              <a:spcBef>
                <a:spcPts val="100"/>
              </a:spcBef>
            </a:pP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Szacuje</a:t>
            </a:r>
            <a:r>
              <a:rPr sz="2200" spc="4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się,</a:t>
            </a:r>
            <a:r>
              <a:rPr sz="2200" spc="4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że</a:t>
            </a:r>
            <a:r>
              <a:rPr sz="2200" spc="4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straty</a:t>
            </a:r>
            <a:r>
              <a:rPr sz="2200" spc="409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spowodowane</a:t>
            </a:r>
            <a:r>
              <a:rPr sz="2200" spc="4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200" spc="4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r>
              <a:rPr sz="2200" spc="4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uprawianych</a:t>
            </a:r>
            <a:r>
              <a:rPr sz="22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roślinach</a:t>
            </a:r>
            <a:r>
              <a:rPr sz="22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sięgają</a:t>
            </a:r>
            <a:r>
              <a:rPr sz="22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około</a:t>
            </a:r>
            <a:r>
              <a:rPr sz="22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b="1" spc="-20" dirty="0">
                <a:solidFill>
                  <a:srgbClr val="003366"/>
                </a:solidFill>
                <a:latin typeface="Tahoma"/>
                <a:cs typeface="Tahoma"/>
              </a:rPr>
              <a:t>10-</a:t>
            </a:r>
            <a:r>
              <a:rPr sz="2200" b="1" dirty="0">
                <a:solidFill>
                  <a:srgbClr val="003366"/>
                </a:solidFill>
                <a:latin typeface="Tahoma"/>
                <a:cs typeface="Tahoma"/>
              </a:rPr>
              <a:t>15%</a:t>
            </a:r>
            <a:r>
              <a:rPr sz="2200" b="1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wartości</a:t>
            </a:r>
            <a:r>
              <a:rPr sz="22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całego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plonu</a:t>
            </a:r>
            <a:r>
              <a:rPr sz="22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2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światowej</a:t>
            </a:r>
            <a:r>
              <a:rPr sz="22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skali.</a:t>
            </a:r>
            <a:endParaRPr sz="22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4999"/>
              </a:lnSpc>
              <a:spcBef>
                <a:spcPts val="1185"/>
              </a:spcBef>
            </a:pP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200" spc="3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2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należą</a:t>
            </a:r>
            <a:r>
              <a:rPr sz="2200" spc="3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zwierzęta</a:t>
            </a:r>
            <a:r>
              <a:rPr sz="2200" spc="3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uszkadzające</a:t>
            </a:r>
            <a:r>
              <a:rPr sz="22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rośliny</a:t>
            </a:r>
            <a:r>
              <a:rPr sz="22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uprawne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2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zbiory</a:t>
            </a:r>
            <a:r>
              <a:rPr sz="2200" spc="2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tych</a:t>
            </a:r>
            <a:r>
              <a:rPr sz="2200" spc="2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2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przechowywane</a:t>
            </a:r>
            <a:r>
              <a:rPr sz="2200" spc="2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200" spc="2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magazynach,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spichrzach,</a:t>
            </a:r>
            <a:r>
              <a:rPr sz="2200" spc="-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zakładach</a:t>
            </a:r>
            <a:r>
              <a:rPr sz="2200" spc="-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przetwórczych,</a:t>
            </a:r>
            <a:r>
              <a:rPr sz="2200" spc="-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uszkadzające</a:t>
            </a:r>
            <a:r>
              <a:rPr sz="22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drzewa,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krzewy</a:t>
            </a:r>
            <a:r>
              <a:rPr sz="2200" spc="1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leśne</a:t>
            </a:r>
            <a:r>
              <a:rPr sz="2200" spc="16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200" spc="1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parkowe,</a:t>
            </a:r>
            <a:r>
              <a:rPr sz="2200" spc="16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materiały</a:t>
            </a:r>
            <a:r>
              <a:rPr sz="2200" spc="1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drewnopochodne,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materiały</a:t>
            </a:r>
            <a:r>
              <a:rPr sz="2200" spc="1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tekstylne,</a:t>
            </a:r>
            <a:r>
              <a:rPr sz="2200" spc="1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książki</a:t>
            </a:r>
            <a:r>
              <a:rPr sz="2200" spc="1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200" spc="1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całe</a:t>
            </a:r>
            <a:r>
              <a:rPr sz="2200" spc="1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księgozbiory,</a:t>
            </a:r>
            <a:r>
              <a:rPr sz="2200" spc="1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produkty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spożywcze</a:t>
            </a:r>
            <a:r>
              <a:rPr sz="22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itd.</a:t>
            </a:r>
            <a:r>
              <a:rPr sz="2200" spc="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2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2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należą</a:t>
            </a:r>
            <a:r>
              <a:rPr sz="22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niektóre</a:t>
            </a:r>
            <a:r>
              <a:rPr sz="22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gatunki</a:t>
            </a:r>
            <a:r>
              <a:rPr sz="22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nicieni,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ślimaków,</a:t>
            </a:r>
            <a:r>
              <a:rPr sz="22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wijów,</a:t>
            </a:r>
            <a:r>
              <a:rPr sz="22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roztoczy</a:t>
            </a:r>
            <a:r>
              <a:rPr sz="22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2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owadów</a:t>
            </a:r>
            <a:r>
              <a:rPr sz="22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(grupa</a:t>
            </a:r>
            <a:r>
              <a:rPr sz="22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najliczniejsza)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2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2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kręgowców</a:t>
            </a:r>
            <a:r>
              <a:rPr sz="22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66"/>
                </a:solidFill>
                <a:latin typeface="Tahoma"/>
                <a:cs typeface="Tahoma"/>
              </a:rPr>
              <a:t>głównie</a:t>
            </a:r>
            <a:r>
              <a:rPr sz="22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Tahoma"/>
                <a:cs typeface="Tahoma"/>
              </a:rPr>
              <a:t>gryzonie.</a:t>
            </a:r>
            <a:endParaRPr sz="2200" dirty="0">
              <a:latin typeface="Tahoma"/>
              <a:cs typeface="Tahoma"/>
            </a:endParaRPr>
          </a:p>
        </p:txBody>
      </p:sp>
      <p:sp>
        <p:nvSpPr>
          <p:cNvPr id="87" name="object 87"/>
          <p:cNvSpPr txBox="1">
            <a:spLocks noGrp="1"/>
          </p:cNvSpPr>
          <p:nvPr>
            <p:ph type="title" idx="4294967295"/>
          </p:nvPr>
        </p:nvSpPr>
        <p:spPr>
          <a:xfrm>
            <a:off x="0" y="228600"/>
            <a:ext cx="7162800" cy="679450"/>
          </a:xfrm>
          <a:prstGeom prst="rect">
            <a:avLst/>
          </a:prstGeom>
        </p:spPr>
        <p:txBody>
          <a:bodyPr vert="horz" wrap="square" lIns="0" tIns="138988" rIns="0" bIns="0" rtlCol="0">
            <a:spAutoFit/>
          </a:bodyPr>
          <a:lstStyle/>
          <a:p>
            <a:pPr marL="3411854">
              <a:lnSpc>
                <a:spcPct val="100000"/>
              </a:lnSpc>
              <a:spcBef>
                <a:spcPts val="105"/>
              </a:spcBef>
            </a:pPr>
            <a:r>
              <a:rPr sz="3500" spc="-10" dirty="0"/>
              <a:t>Szkodniki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1439920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39"/>
          <p:cNvSpPr txBox="1"/>
          <p:nvPr/>
        </p:nvSpPr>
        <p:spPr>
          <a:xfrm>
            <a:off x="381000" y="2455862"/>
            <a:ext cx="8073390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5000"/>
              </a:lnSpc>
              <a:spcBef>
                <a:spcPts val="100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r>
              <a:rPr sz="2400" spc="2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powodują</a:t>
            </a:r>
            <a:r>
              <a:rPr sz="2400" spc="2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szkody</a:t>
            </a:r>
            <a:r>
              <a:rPr sz="2400" spc="2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ilościowe</a:t>
            </a:r>
            <a:r>
              <a:rPr sz="2400" spc="2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2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jakościowe</a:t>
            </a:r>
            <a:r>
              <a:rPr sz="2400" spc="28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roślinnej,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znacznym</a:t>
            </a:r>
            <a:r>
              <a:rPr sz="2400" spc="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stopniu</a:t>
            </a:r>
            <a:r>
              <a:rPr sz="24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ograniczając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wierność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plonowania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uprawnych.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efekcie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ich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żerowania</a:t>
            </a:r>
            <a:r>
              <a:rPr sz="2400" spc="2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następuje</a:t>
            </a:r>
            <a:r>
              <a:rPr sz="2400" spc="2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spadek</a:t>
            </a:r>
            <a:r>
              <a:rPr sz="2400" spc="229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wartości</a:t>
            </a:r>
            <a:r>
              <a:rPr sz="2400" spc="2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2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opłacalności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hamowanie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wzrostu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jej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intensywności.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44" name="object 44"/>
          <p:cNvSpPr txBox="1">
            <a:spLocks noGrp="1"/>
          </p:cNvSpPr>
          <p:nvPr>
            <p:ph type="title" idx="4294967295"/>
          </p:nvPr>
        </p:nvSpPr>
        <p:spPr>
          <a:xfrm>
            <a:off x="0" y="527050"/>
            <a:ext cx="6589713" cy="1281113"/>
          </a:xfrm>
          <a:prstGeom prst="rect">
            <a:avLst/>
          </a:prstGeom>
        </p:spPr>
        <p:txBody>
          <a:bodyPr vert="horz" wrap="square" lIns="0" tIns="138988" rIns="0" bIns="0" rtlCol="0">
            <a:spAutoFit/>
          </a:bodyPr>
          <a:lstStyle/>
          <a:p>
            <a:pPr marL="3411854">
              <a:lnSpc>
                <a:spcPct val="100000"/>
              </a:lnSpc>
              <a:spcBef>
                <a:spcPts val="105"/>
              </a:spcBef>
            </a:pPr>
            <a:r>
              <a:rPr sz="3500" spc="-10" dirty="0"/>
              <a:t>Szkodniki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3962327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 vert="horz" wrap="square" lIns="0" tIns="233679" rIns="0" bIns="0" rtlCol="0">
            <a:spAutoFit/>
          </a:bodyPr>
          <a:lstStyle/>
          <a:p>
            <a:pPr marL="919480">
              <a:lnSpc>
                <a:spcPct val="100000"/>
              </a:lnSpc>
              <a:spcBef>
                <a:spcPts val="1839"/>
              </a:spcBef>
            </a:pPr>
            <a:r>
              <a:rPr sz="4400" b="0" dirty="0">
                <a:latin typeface="Tahoma"/>
                <a:cs typeface="Tahoma"/>
              </a:rPr>
              <a:t>Straty</a:t>
            </a:r>
            <a:r>
              <a:rPr sz="4400" b="0" spc="-25" dirty="0">
                <a:latin typeface="Tahoma"/>
                <a:cs typeface="Tahoma"/>
              </a:rPr>
              <a:t> </a:t>
            </a:r>
            <a:r>
              <a:rPr sz="4400" b="0" dirty="0">
                <a:latin typeface="Tahoma"/>
                <a:cs typeface="Tahoma"/>
              </a:rPr>
              <a:t>można</a:t>
            </a:r>
            <a:r>
              <a:rPr sz="4400" b="0" spc="-40" dirty="0">
                <a:latin typeface="Tahoma"/>
                <a:cs typeface="Tahoma"/>
              </a:rPr>
              <a:t> </a:t>
            </a:r>
            <a:r>
              <a:rPr sz="4400" b="0" dirty="0">
                <a:latin typeface="Tahoma"/>
                <a:cs typeface="Tahoma"/>
              </a:rPr>
              <a:t>ocenić</a:t>
            </a:r>
            <a:r>
              <a:rPr sz="4400" b="0" spc="-70" dirty="0">
                <a:latin typeface="Tahoma"/>
                <a:cs typeface="Tahoma"/>
              </a:rPr>
              <a:t> </a:t>
            </a:r>
            <a:r>
              <a:rPr sz="4400" b="0" spc="-10" dirty="0">
                <a:latin typeface="Tahoma"/>
                <a:cs typeface="Tahoma"/>
              </a:rPr>
              <a:t>jako: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47658" y="1645869"/>
            <a:ext cx="8070850" cy="775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1414780" algn="l"/>
                <a:tab pos="2359660" algn="l"/>
                <a:tab pos="4474210" algn="l"/>
                <a:tab pos="5385435" algn="l"/>
                <a:tab pos="6866890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Zniżkę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plonu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spowodowaną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agrofaga,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wówczas</a:t>
            </a:r>
            <a:endParaRPr sz="24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145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gdy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zabieg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ochronny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24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był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przeprowadzony,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35940" y="2531490"/>
            <a:ext cx="807148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1614170" algn="l"/>
                <a:tab pos="2978785" algn="l"/>
                <a:tab pos="3449320" algn="l"/>
                <a:tab pos="4796790" algn="l"/>
                <a:tab pos="6828790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Zniżkę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plonów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spadek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opłacalności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35940" y="2750792"/>
            <a:ext cx="8072755" cy="2531745"/>
          </a:xfrm>
          <a:prstGeom prst="rect">
            <a:avLst/>
          </a:prstGeom>
        </p:spPr>
        <p:txBody>
          <a:bodyPr vert="horz" wrap="square" lIns="0" tIns="1778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400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spowodowane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agrofaga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mimo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zwalczania.</a:t>
            </a:r>
            <a:endParaRPr sz="24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95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Rozróżnia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straty</a:t>
            </a:r>
            <a:endParaRPr sz="2400" dirty="0">
              <a:latin typeface="Tahoma"/>
              <a:cs typeface="Tahoma"/>
            </a:endParaRPr>
          </a:p>
          <a:p>
            <a:pPr marL="355600" marR="5080" indent="-343535">
              <a:lnSpc>
                <a:spcPct val="105100"/>
              </a:lnSpc>
              <a:spcBef>
                <a:spcPts val="115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2352040" algn="l"/>
                <a:tab pos="2731770" algn="l"/>
                <a:tab pos="3513454" algn="l"/>
                <a:tab pos="4676775" algn="l"/>
                <a:tab pos="5832475" algn="l"/>
                <a:tab pos="7316470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Bezpośrednie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różnicę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między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wartością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plonu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porażonych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porażonych,</a:t>
            </a:r>
            <a:endParaRPr sz="24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Pośrednie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będące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następstwem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szkód</a:t>
            </a:r>
            <a:endParaRPr sz="24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86102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>
            <a:spLocks noGrp="1"/>
          </p:cNvSpPr>
          <p:nvPr>
            <p:ph type="title" idx="4294967295"/>
          </p:nvPr>
        </p:nvSpPr>
        <p:spPr>
          <a:xfrm>
            <a:off x="592138" y="914400"/>
            <a:ext cx="8551862" cy="7508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22985" algn="l"/>
                <a:tab pos="1532255" algn="l"/>
                <a:tab pos="2722880" algn="l"/>
                <a:tab pos="4363720" algn="l"/>
                <a:tab pos="5857875" algn="l"/>
                <a:tab pos="6896100" algn="l"/>
                <a:tab pos="7612380" algn="l"/>
                <a:tab pos="8711565" algn="l"/>
              </a:tabLst>
            </a:pPr>
            <a:r>
              <a:rPr sz="2400" b="0" spc="-10" dirty="0">
                <a:latin typeface="Tahoma"/>
                <a:cs typeface="Tahoma"/>
              </a:rPr>
              <a:t>Straty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25" dirty="0">
                <a:latin typeface="Tahoma"/>
                <a:cs typeface="Tahoma"/>
              </a:rPr>
              <a:t>są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10" dirty="0">
                <a:latin typeface="Tahoma"/>
                <a:cs typeface="Tahoma"/>
              </a:rPr>
              <a:t>funkcją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10" dirty="0">
                <a:latin typeface="Tahoma"/>
                <a:cs typeface="Tahoma"/>
              </a:rPr>
              <a:t>liczebności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10" dirty="0" err="1">
                <a:latin typeface="Tahoma"/>
                <a:cs typeface="Tahoma"/>
              </a:rPr>
              <a:t>agrofaga</a:t>
            </a:r>
            <a:r>
              <a:rPr sz="2400" b="0" spc="-10" dirty="0">
                <a:latin typeface="Tahoma"/>
                <a:cs typeface="Tahoma"/>
              </a:rPr>
              <a:t>.</a:t>
            </a:r>
            <a:br>
              <a:rPr lang="pl-PL" sz="2400" spc="-10" dirty="0">
                <a:latin typeface="Tahoma"/>
                <a:cs typeface="Tahoma"/>
              </a:rPr>
            </a:br>
            <a:r>
              <a:rPr sz="2400" b="0" spc="-10" dirty="0" err="1">
                <a:latin typeface="Tahoma"/>
                <a:cs typeface="Tahoma"/>
              </a:rPr>
              <a:t>Biorąc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25" dirty="0">
                <a:latin typeface="Tahoma"/>
                <a:cs typeface="Tahoma"/>
              </a:rPr>
              <a:t>pod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10" dirty="0">
                <a:latin typeface="Tahoma"/>
                <a:cs typeface="Tahoma"/>
              </a:rPr>
              <a:t>uwagę</a:t>
            </a:r>
            <a:r>
              <a:rPr sz="2400" b="0" dirty="0">
                <a:latin typeface="Tahoma"/>
                <a:cs typeface="Tahoma"/>
              </a:rPr>
              <a:t>	</a:t>
            </a:r>
            <a:r>
              <a:rPr sz="2400" b="0" spc="-25" dirty="0" err="1">
                <a:latin typeface="Tahoma"/>
                <a:cs typeface="Tahoma"/>
              </a:rPr>
              <a:t>tę</a:t>
            </a:r>
            <a:r>
              <a:rPr lang="pl-PL" sz="2400" spc="-25" dirty="0">
                <a:latin typeface="Tahoma"/>
                <a:cs typeface="Tahoma"/>
              </a:rPr>
              <a:t> </a:t>
            </a:r>
            <a:r>
              <a:rPr sz="2400" b="0" dirty="0" err="1">
                <a:latin typeface="Tahoma"/>
                <a:cs typeface="Tahoma"/>
              </a:rPr>
              <a:t>liczebność</a:t>
            </a:r>
            <a:r>
              <a:rPr sz="2400" b="0" spc="-90" dirty="0">
                <a:latin typeface="Tahoma"/>
                <a:cs typeface="Tahoma"/>
              </a:rPr>
              <a:t> </a:t>
            </a:r>
            <a:r>
              <a:rPr sz="2400" b="0" spc="-10" dirty="0">
                <a:latin typeface="Tahoma"/>
                <a:cs typeface="Tahoma"/>
              </a:rPr>
              <a:t>rozróżniamy: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85800" y="2362200"/>
            <a:ext cx="8075295" cy="35032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5600" marR="5080" indent="-343535" algn="just">
              <a:lnSpc>
                <a:spcPts val="2520"/>
              </a:lnSpc>
              <a:spcBef>
                <a:spcPts val="8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Próg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zagrożenia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najniższą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liczebność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populacji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agrofaga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grożącą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dalszym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wzroście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stratami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wyższymi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niż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strata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tolerowana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danej</a:t>
            </a:r>
            <a:r>
              <a:rPr sz="2000" spc="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uprawy.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Próg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ten jest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zmienny,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gdyż</a:t>
            </a:r>
            <a:r>
              <a:rPr sz="2000" spc="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zależy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endParaRPr sz="2000" dirty="0">
              <a:latin typeface="Tahoma"/>
              <a:cs typeface="Tahoma"/>
            </a:endParaRPr>
          </a:p>
          <a:p>
            <a:pPr marL="355600" marR="5715" algn="just">
              <a:lnSpc>
                <a:spcPts val="2520"/>
              </a:lnSpc>
              <a:spcBef>
                <a:spcPts val="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wielu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czynników,</a:t>
            </a:r>
            <a:r>
              <a:rPr sz="2000" spc="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takich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faza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rośliny,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obfitość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kwitnienia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plonowania,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głównie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strat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tolerowanych,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zmieniają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się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zależności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roku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rejonu;</a:t>
            </a:r>
            <a:endParaRPr sz="2000" dirty="0">
              <a:latin typeface="Tahoma"/>
              <a:cs typeface="Tahoma"/>
            </a:endParaRPr>
          </a:p>
          <a:p>
            <a:pPr marL="355600" marR="6350" indent="-343535" algn="just">
              <a:lnSpc>
                <a:spcPct val="105100"/>
              </a:lnSpc>
              <a:spcBef>
                <a:spcPts val="85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Próg</a:t>
            </a:r>
            <a:r>
              <a:rPr sz="2000" spc="1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szkodliwości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1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takie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nasilenie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agrofaga,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</a:t>
            </a:r>
            <a:r>
              <a:rPr sz="2000" spc="1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przekroczeniu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którego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następuje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istotna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zniżka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plonu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rośliny;</a:t>
            </a:r>
            <a:endParaRPr sz="2000" dirty="0">
              <a:latin typeface="Tahoma"/>
              <a:cs typeface="Tahoma"/>
            </a:endParaRPr>
          </a:p>
          <a:p>
            <a:pPr marL="355600" marR="6985" indent="-343535" algn="just">
              <a:lnSpc>
                <a:spcPct val="120500"/>
              </a:lnSpc>
              <a:spcBef>
                <a:spcPts val="59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Próg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opłacalności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najniższe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nasilenie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agrofaga,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którym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opłaca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go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zwalczać;</a:t>
            </a:r>
            <a:endParaRPr sz="20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69920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092" y="1809384"/>
            <a:ext cx="645558" cy="30233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96142" y="1818545"/>
            <a:ext cx="337672" cy="29317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57804" y="1777318"/>
            <a:ext cx="1589877" cy="3343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54005" y="1800222"/>
            <a:ext cx="1637959" cy="37104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30467" y="1809384"/>
            <a:ext cx="1266443" cy="37104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36496" y="1777318"/>
            <a:ext cx="895122" cy="403111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681227" y="2029967"/>
            <a:ext cx="8092440" cy="1219200"/>
            <a:chOff x="681227" y="2029967"/>
            <a:chExt cx="8092440" cy="121920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1227" y="2029967"/>
              <a:ext cx="3122676" cy="79247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49039" y="2029967"/>
              <a:ext cx="1677924" cy="79247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372099" y="2029967"/>
              <a:ext cx="1037844" cy="79247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55080" y="2029967"/>
              <a:ext cx="2418587" cy="79247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81227" y="2456687"/>
              <a:ext cx="2590800" cy="792479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4034790" y="1705101"/>
            <a:ext cx="16617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szkodnika,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97955" y="1705101"/>
            <a:ext cx="13023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powyżej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04506" y="1705101"/>
            <a:ext cx="9296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której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8590" y="2131898"/>
            <a:ext cx="4573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35760" algn="l"/>
                <a:tab pos="2618740" algn="l"/>
              </a:tabLst>
            </a:pP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zabiegu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800" spc="-2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uzasadnione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7217" y="1705101"/>
            <a:ext cx="318516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95"/>
              </a:spcBef>
              <a:tabLst>
                <a:tab pos="951230" algn="l"/>
                <a:tab pos="1590040" algn="l"/>
              </a:tabLst>
            </a:pPr>
            <a:r>
              <a:rPr sz="2800" spc="-2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800" spc="-25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liczebność przeprowadzenie ekonomicznie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 idx="4294967295"/>
          </p:nvPr>
        </p:nvSpPr>
        <p:spPr>
          <a:xfrm>
            <a:off x="0" y="542925"/>
            <a:ext cx="6588125" cy="1281113"/>
          </a:xfrm>
          <a:prstGeom prst="rect">
            <a:avLst/>
          </a:prstGeom>
        </p:spPr>
        <p:txBody>
          <a:bodyPr vert="horz" wrap="square" lIns="0" tIns="164464" rIns="0" bIns="0" rtlCol="0">
            <a:spAutoFit/>
          </a:bodyPr>
          <a:lstStyle/>
          <a:p>
            <a:pPr marL="3250565">
              <a:lnSpc>
                <a:spcPct val="100000"/>
              </a:lnSpc>
              <a:spcBef>
                <a:spcPts val="95"/>
              </a:spcBef>
            </a:pPr>
            <a:r>
              <a:rPr sz="2800" b="0" dirty="0">
                <a:latin typeface="Tahoma"/>
                <a:cs typeface="Tahoma"/>
              </a:rPr>
              <a:t>Próg</a:t>
            </a:r>
            <a:r>
              <a:rPr sz="2800" b="0" spc="-50" dirty="0">
                <a:latin typeface="Tahoma"/>
                <a:cs typeface="Tahoma"/>
              </a:rPr>
              <a:t> </a:t>
            </a:r>
            <a:r>
              <a:rPr sz="2800" b="0" spc="-10" dirty="0">
                <a:latin typeface="Tahoma"/>
                <a:cs typeface="Tahoma"/>
              </a:rPr>
              <a:t>zwalczania</a:t>
            </a:r>
            <a:endParaRPr sz="28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52108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410" y="517652"/>
            <a:ext cx="8548795" cy="459473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325308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 txBox="1"/>
          <p:nvPr/>
        </p:nvSpPr>
        <p:spPr>
          <a:xfrm>
            <a:off x="685800" y="2743200"/>
            <a:ext cx="7985125" cy="315341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373380" marR="5080" algn="just">
              <a:lnSpc>
                <a:spcPct val="106500"/>
              </a:lnSpc>
              <a:spcBef>
                <a:spcPts val="254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dział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roślinnej,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którego celem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zapobieganie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obniżaniu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plonów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agrofagi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zabezpieczenie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ziemiopłodów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magazynach.</a:t>
            </a:r>
            <a:endParaRPr sz="20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05"/>
              </a:spcBef>
            </a:pPr>
            <a:endParaRPr sz="20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Wspomagana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endParaRPr sz="2000" dirty="0">
              <a:latin typeface="Tahoma"/>
              <a:cs typeface="Tahoma"/>
            </a:endParaRPr>
          </a:p>
          <a:p>
            <a:pPr marL="373380" indent="-360680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7338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fitopatologię,</a:t>
            </a:r>
            <a:endParaRPr sz="2000" dirty="0">
              <a:latin typeface="Tahoma"/>
              <a:cs typeface="Tahoma"/>
            </a:endParaRPr>
          </a:p>
          <a:p>
            <a:pPr marL="373380" indent="-360680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7338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entomologię</a:t>
            </a:r>
            <a:endParaRPr sz="2000" dirty="0">
              <a:latin typeface="Tahoma"/>
              <a:cs typeface="Tahoma"/>
            </a:endParaRPr>
          </a:p>
          <a:p>
            <a:pPr marL="373380" indent="-360680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7338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herbologię.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 idx="4294967295"/>
          </p:nvPr>
        </p:nvSpPr>
        <p:spPr>
          <a:xfrm>
            <a:off x="0" y="1295400"/>
            <a:ext cx="6589713" cy="1281113"/>
          </a:xfrm>
          <a:prstGeom prst="rect">
            <a:avLst/>
          </a:prstGeom>
        </p:spPr>
        <p:txBody>
          <a:bodyPr vert="horz" wrap="square" lIns="0" tIns="138988" rIns="0" bIns="0" rtlCol="0">
            <a:spAutoFit/>
          </a:bodyPr>
          <a:lstStyle/>
          <a:p>
            <a:pPr marL="2863215">
              <a:lnSpc>
                <a:spcPct val="100000"/>
              </a:lnSpc>
              <a:spcBef>
                <a:spcPts val="105"/>
              </a:spcBef>
            </a:pPr>
            <a:r>
              <a:rPr sz="3500" dirty="0"/>
              <a:t>Ochrona </a:t>
            </a:r>
            <a:r>
              <a:rPr sz="3500" spc="-10" dirty="0"/>
              <a:t>roślin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125957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33393" y="6512052"/>
            <a:ext cx="168484" cy="1371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8815" y="381635"/>
            <a:ext cx="8426628" cy="454511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25" dirty="0"/>
              <a:t>20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3492278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object 79"/>
          <p:cNvSpPr txBox="1"/>
          <p:nvPr/>
        </p:nvSpPr>
        <p:spPr>
          <a:xfrm>
            <a:off x="381000" y="1768948"/>
            <a:ext cx="8074025" cy="39744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indent="-342265" algn="just">
              <a:lnSpc>
                <a:spcPct val="10000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działania</a:t>
            </a:r>
            <a:r>
              <a:rPr sz="2000" b="1" spc="4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pośrednie</a:t>
            </a:r>
            <a:r>
              <a:rPr sz="2000" b="1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b="1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opracowanie</a:t>
            </a:r>
            <a:r>
              <a:rPr sz="2000" spc="4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prawidłowego</a:t>
            </a:r>
            <a:r>
              <a:rPr sz="2000" spc="4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płodozmianu,</a:t>
            </a:r>
            <a:endParaRPr sz="2000" dirty="0">
              <a:latin typeface="Tahoma"/>
              <a:cs typeface="Tahoma"/>
            </a:endParaRPr>
          </a:p>
          <a:p>
            <a:pPr marL="354965" marR="5715" algn="just">
              <a:lnSpc>
                <a:spcPct val="105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wykorzystanie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największym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zakresie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odmian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odpornych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tolerancyjnych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patogeny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szkodniki,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mieszanin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wewnątrz-</a:t>
            </a:r>
            <a:r>
              <a:rPr sz="2000" spc="285" dirty="0">
                <a:solidFill>
                  <a:srgbClr val="003366"/>
                </a:solidFill>
                <a:latin typeface="Tahoma"/>
                <a:cs typeface="Tahoma"/>
              </a:rPr>
              <a:t> 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285" dirty="0">
                <a:solidFill>
                  <a:srgbClr val="003366"/>
                </a:solidFill>
                <a:latin typeface="Tahoma"/>
                <a:cs typeface="Tahoma"/>
              </a:rPr>
              <a:t> 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międzygatunkowych,</a:t>
            </a:r>
            <a:r>
              <a:rPr sz="2000" spc="285" dirty="0">
                <a:solidFill>
                  <a:srgbClr val="003366"/>
                </a:solidFill>
                <a:latin typeface="Tahoma"/>
                <a:cs typeface="Tahoma"/>
              </a:rPr>
              <a:t> 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ochrona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organizmów pożytecznych.</a:t>
            </a:r>
            <a:endParaRPr sz="20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05000"/>
              </a:lnSpc>
              <a:spcBef>
                <a:spcPts val="9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działania</a:t>
            </a:r>
            <a:r>
              <a:rPr sz="2000" b="1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bezpośrednie</a:t>
            </a:r>
            <a:r>
              <a:rPr sz="2000" b="1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b="1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dobór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ekologicznie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bezpiecznych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metod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agrofagów,</a:t>
            </a:r>
            <a:r>
              <a:rPr sz="2000" spc="2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chemicznej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wybór</a:t>
            </a:r>
            <a:r>
              <a:rPr sz="2000" spc="2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technik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wykonywania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możliwie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najmniejszym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zagrożeniu</a:t>
            </a:r>
            <a:r>
              <a:rPr sz="2000" spc="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otoczenia,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wykonywanie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chemicznych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tylko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po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przekroczeniu</a:t>
            </a:r>
            <a:r>
              <a:rPr sz="2000" spc="1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ekonomicznych</a:t>
            </a:r>
            <a:r>
              <a:rPr sz="2000" spc="1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progów</a:t>
            </a:r>
            <a:r>
              <a:rPr sz="2000" spc="1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zagrożenia</a:t>
            </a:r>
            <a:r>
              <a:rPr sz="2000" spc="1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(szkodliwości),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selektywnych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pestycydów,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pestycydów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ograniczonej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powierzchni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niższych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dawkach.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82" name="object 82"/>
          <p:cNvSpPr txBox="1">
            <a:spLocks noGrp="1"/>
          </p:cNvSpPr>
          <p:nvPr>
            <p:ph type="title" idx="4294967295"/>
          </p:nvPr>
        </p:nvSpPr>
        <p:spPr>
          <a:xfrm>
            <a:off x="2554288" y="623888"/>
            <a:ext cx="6589712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1594">
              <a:lnSpc>
                <a:spcPct val="100000"/>
              </a:lnSpc>
              <a:spcBef>
                <a:spcPts val="95"/>
              </a:spcBef>
            </a:pPr>
            <a:r>
              <a:rPr sz="2800" b="0" dirty="0">
                <a:latin typeface="Tahoma"/>
                <a:cs typeface="Tahoma"/>
              </a:rPr>
              <a:t>Wyróżnia</a:t>
            </a:r>
            <a:r>
              <a:rPr sz="2800" b="0" spc="-90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się</a:t>
            </a:r>
            <a:r>
              <a:rPr sz="2800" b="0" spc="-105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dwa</a:t>
            </a:r>
            <a:r>
              <a:rPr sz="2800" b="0" spc="-105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rodzaje</a:t>
            </a:r>
            <a:r>
              <a:rPr sz="2800" b="0" spc="-90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działań</a:t>
            </a:r>
            <a:r>
              <a:rPr sz="2800" b="0" spc="-90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w</a:t>
            </a:r>
            <a:r>
              <a:rPr sz="2800" b="0" spc="-100" dirty="0">
                <a:latin typeface="Tahoma"/>
                <a:cs typeface="Tahoma"/>
              </a:rPr>
              <a:t> </a:t>
            </a:r>
            <a:r>
              <a:rPr sz="2800" b="0" dirty="0">
                <a:latin typeface="Tahoma"/>
                <a:cs typeface="Tahoma"/>
              </a:rPr>
              <a:t>zwalczaniu</a:t>
            </a:r>
            <a:r>
              <a:rPr sz="2800" b="0" spc="-85" dirty="0">
                <a:latin typeface="Tahoma"/>
                <a:cs typeface="Tahoma"/>
              </a:rPr>
              <a:t> </a:t>
            </a:r>
            <a:r>
              <a:rPr sz="2800" b="0" spc="-10" dirty="0">
                <a:latin typeface="Tahoma"/>
                <a:cs typeface="Tahoma"/>
              </a:rPr>
              <a:t>agrofaga</a:t>
            </a:r>
            <a:endParaRPr sz="28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29367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bject 59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6818313" cy="33178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Pośród</a:t>
            </a:r>
            <a:r>
              <a:rPr sz="2000" b="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metod</a:t>
            </a:r>
            <a:r>
              <a:rPr sz="2000" b="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b="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b="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przed</a:t>
            </a:r>
            <a:r>
              <a:rPr sz="2000" b="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agrofagami</a:t>
            </a:r>
            <a:r>
              <a:rPr sz="2000" b="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0" dirty="0">
                <a:solidFill>
                  <a:srgbClr val="003366"/>
                </a:solidFill>
                <a:latin typeface="Tahoma"/>
                <a:cs typeface="Tahoma"/>
              </a:rPr>
              <a:t>wyróżnia</a:t>
            </a:r>
            <a:r>
              <a:rPr sz="2000" b="0" spc="-20" dirty="0">
                <a:solidFill>
                  <a:srgbClr val="003366"/>
                </a:solidFill>
                <a:latin typeface="Tahoma"/>
                <a:cs typeface="Tahoma"/>
              </a:rPr>
              <a:t> się: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383526" y="1956307"/>
            <a:ext cx="12369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właściwym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85800" y="1446790"/>
            <a:ext cx="6513195" cy="4175567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1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profilaktykę:</a:t>
            </a:r>
            <a:endParaRPr sz="2000" dirty="0">
              <a:latin typeface="Tahoma"/>
              <a:cs typeface="Tahoma"/>
            </a:endParaRPr>
          </a:p>
          <a:p>
            <a:pPr marL="756285" marR="5080" indent="-287020">
              <a:lnSpc>
                <a:spcPct val="105000"/>
              </a:lnSpc>
              <a:spcBef>
                <a:spcPts val="960"/>
              </a:spcBef>
              <a:tabLst>
                <a:tab pos="756285" algn="l"/>
                <a:tab pos="2516505" algn="l"/>
                <a:tab pos="4309110" algn="l"/>
                <a:tab pos="4848860" algn="l"/>
                <a:tab pos="6386830" algn="l"/>
              </a:tabLst>
            </a:pPr>
            <a:r>
              <a:rPr sz="2000" spc="-50" dirty="0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sz="20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odpowiednią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agrotechnikę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połączeniu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z </a:t>
            </a:r>
            <a:r>
              <a:rPr sz="2000" spc="-10" dirty="0" err="1">
                <a:solidFill>
                  <a:srgbClr val="003366"/>
                </a:solidFill>
                <a:latin typeface="Tahoma"/>
                <a:cs typeface="Tahoma"/>
              </a:rPr>
              <a:t>płodozmianem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,</a:t>
            </a:r>
            <a:endParaRPr lang="pl-PL" sz="2000" spc="-10" dirty="0">
              <a:solidFill>
                <a:srgbClr val="003366"/>
              </a:solidFill>
              <a:latin typeface="Tahoma"/>
              <a:cs typeface="Tahoma"/>
            </a:endParaRPr>
          </a:p>
          <a:p>
            <a:pPr marL="756285" marR="5080" indent="-287020">
              <a:lnSpc>
                <a:spcPct val="105000"/>
              </a:lnSpc>
              <a:spcBef>
                <a:spcPts val="960"/>
              </a:spcBef>
              <a:tabLst>
                <a:tab pos="756285" algn="l"/>
                <a:tab pos="2516505" algn="l"/>
                <a:tab pos="4309110" algn="l"/>
                <a:tab pos="4848860" algn="l"/>
                <a:tab pos="6386830" algn="l"/>
              </a:tabLst>
            </a:pP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Niszczenie chwastów i resztek pożniwnych np. poprzez wprowadzanie ich do gleby za pomocą orki,</a:t>
            </a:r>
          </a:p>
          <a:p>
            <a:pPr marL="756285" marR="5080" indent="-287020">
              <a:lnSpc>
                <a:spcPct val="105000"/>
              </a:lnSpc>
              <a:spcBef>
                <a:spcPts val="960"/>
              </a:spcBef>
              <a:tabLst>
                <a:tab pos="756285" algn="l"/>
                <a:tab pos="2516505" algn="l"/>
                <a:tab pos="4309110" algn="l"/>
                <a:tab pos="4848860" algn="l"/>
                <a:tab pos="6386830" algn="l"/>
              </a:tabLst>
            </a:pP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Przestrzeganie optymalnych terminów siewu oraz sprzętu roślin, stosowanie </a:t>
            </a:r>
            <a:r>
              <a:rPr lang="pl-PL" sz="2000" spc="-10" dirty="0" err="1">
                <a:solidFill>
                  <a:srgbClr val="003366"/>
                </a:solidFill>
                <a:latin typeface="Tahoma"/>
                <a:cs typeface="Tahoma"/>
              </a:rPr>
              <a:t>spacjalnych</a:t>
            </a: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, odpornych odmian roślin;</a:t>
            </a:r>
          </a:p>
          <a:p>
            <a:pPr marL="756285" marR="5080" indent="-287020">
              <a:lnSpc>
                <a:spcPct val="105000"/>
              </a:lnSpc>
              <a:spcBef>
                <a:spcPts val="960"/>
              </a:spcBef>
              <a:tabLst>
                <a:tab pos="756285" algn="l"/>
                <a:tab pos="2516505" algn="l"/>
                <a:tab pos="4309110" algn="l"/>
                <a:tab pos="4848860" algn="l"/>
                <a:tab pos="6386830" algn="l"/>
              </a:tabLst>
            </a:pP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Bezpośrednie zwalczanie </a:t>
            </a:r>
            <a:r>
              <a:rPr lang="pl-PL" sz="2000" spc="-10" dirty="0" err="1">
                <a:solidFill>
                  <a:srgbClr val="003366"/>
                </a:solidFill>
                <a:latin typeface="Tahoma"/>
                <a:cs typeface="Tahoma"/>
              </a:rPr>
              <a:t>agrofagów</a:t>
            </a: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 przy użyciu różnych metod</a:t>
            </a:r>
            <a:endParaRPr sz="20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65938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02741" y="1770062"/>
            <a:ext cx="807402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620" indent="-342900" algn="just">
              <a:lnSpc>
                <a:spcPct val="114999"/>
              </a:lnSpc>
              <a:spcBef>
                <a:spcPts val="10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polega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3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łączeniu</a:t>
            </a:r>
            <a:r>
              <a:rPr sz="2000" spc="3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efektywnych,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środowiskowo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bezpiecznych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społecznie</a:t>
            </a:r>
            <a:r>
              <a:rPr sz="2000" spc="1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akceptowanych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metod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biologicznych,</a:t>
            </a:r>
            <a:r>
              <a:rPr sz="2000" spc="1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agrotechnicznych</a:t>
            </a:r>
            <a:r>
              <a:rPr sz="20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chemicznych,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utrzymują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populację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poniżej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progów szkodliwości.</a:t>
            </a:r>
            <a:endParaRPr sz="20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4999"/>
              </a:lnSpc>
              <a:spcBef>
                <a:spcPts val="10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punktu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widzenia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najniższym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poziomem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szczegółowości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 pojedynczy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organizm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,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taki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bakteria,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chwast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owad.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Następnym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poziomem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populacja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,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charakteryzowana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jako</a:t>
            </a:r>
            <a:r>
              <a:rPr sz="2000" spc="4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grupa</a:t>
            </a:r>
            <a:r>
              <a:rPr sz="2000" spc="4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spc="4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jednego</a:t>
            </a:r>
            <a:r>
              <a:rPr sz="2000" spc="4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gatunku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egzystujących</a:t>
            </a:r>
            <a:r>
              <a:rPr sz="2000" spc="4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określonej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przestrzeni,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zwanej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siedliskiem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0" y="457200"/>
            <a:ext cx="7543800" cy="5667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218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  <p:extLst>
      <p:ext uri="{BB962C8B-B14F-4D97-AF65-F5344CB8AC3E}">
        <p14:creationId xmlns:p14="http://schemas.microsoft.com/office/powerpoint/2010/main" val="669243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357630" y="2926156"/>
            <a:ext cx="64268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Integrowana</a:t>
            </a:r>
            <a:r>
              <a:rPr sz="3600" b="1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ochrona</a:t>
            </a:r>
            <a:r>
              <a:rPr sz="36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FFFFFF"/>
                </a:solidFill>
                <a:latin typeface="Tahoma"/>
                <a:cs typeface="Tahoma"/>
              </a:rPr>
              <a:t>roślin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7697" y="2590800"/>
            <a:ext cx="7888605" cy="383667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3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Obowiązek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zasad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endParaRPr sz="2000" dirty="0">
              <a:latin typeface="Tahoma"/>
              <a:cs typeface="Tahoma"/>
            </a:endParaRPr>
          </a:p>
          <a:p>
            <a:pPr marL="355600" marR="5080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wszystkich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profesjonalnych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użytkowników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począwszy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1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stycznia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2014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r.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wynika 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postanowień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art.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14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dyrektywy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2009/128/WE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rozporządzenia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nr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1107/2009.</a:t>
            </a:r>
            <a:endParaRPr sz="2000" dirty="0">
              <a:latin typeface="Tahoma"/>
              <a:cs typeface="Tahoma"/>
            </a:endParaRPr>
          </a:p>
          <a:p>
            <a:pPr marL="355600" marR="462280" indent="-342900">
              <a:lnSpc>
                <a:spcPct val="1101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Artykuł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55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rozporządzenia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nr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1107/2009/WE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stanowi,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środki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muszą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być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właściwie.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Właściwe</a:t>
            </a:r>
            <a:r>
              <a:rPr sz="20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obejmuje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m.in.</a:t>
            </a:r>
            <a:endParaRPr sz="2000" dirty="0">
              <a:latin typeface="Tahoma"/>
              <a:cs typeface="Tahoma"/>
            </a:endParaRPr>
          </a:p>
          <a:p>
            <a:pPr marL="355600" marR="27940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zgodność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postanowieniami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dyrektywy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2009/128/WE,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dnia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1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stycznia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2014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r.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zgodność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ogólnymi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zasadami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integrowanej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których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mowa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art.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14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załączniku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III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tej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dyrektywy.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12192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8200" y="2819400"/>
            <a:ext cx="7606030" cy="2144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2900" marR="753745" indent="-342900" algn="r">
              <a:lnSpc>
                <a:spcPts val="228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429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Zgodnie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ogólnymi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zasadami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endParaRPr sz="2000" dirty="0">
              <a:latin typeface="Tahoma"/>
              <a:cs typeface="Tahoma"/>
            </a:endParaRPr>
          </a:p>
          <a:p>
            <a:pPr marR="750570" algn="r">
              <a:lnSpc>
                <a:spcPts val="228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określonymi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załączniku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III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dyrektywy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2009/128/WE:</a:t>
            </a:r>
            <a:endParaRPr sz="20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65"/>
              </a:spcBef>
            </a:pP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ts val="228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Nad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szkodliwych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ts val="216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przedkładać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biologiczne,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fizyczne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ts val="228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niechemiczne,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jeżeli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zapewniają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one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ochronę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przed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organizmami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11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szkodliwymi;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12192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85800" y="3048000"/>
            <a:ext cx="8025765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Pozwala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ograniczyć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niezbędnego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minimum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ten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sposób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ograniczyć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presję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środowisko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chroni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bioróżnorodność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środowiska rolniczego.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1173163"/>
            <a:ext cx="6589712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4294967295"/>
          </p:nvPr>
        </p:nvSpPr>
        <p:spPr>
          <a:xfrm>
            <a:off x="2552700" y="2209800"/>
            <a:ext cx="6591300" cy="377825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dirty="0"/>
              <a:t>Zapobieganie</a:t>
            </a:r>
            <a:r>
              <a:rPr spc="-70" dirty="0"/>
              <a:t> </a:t>
            </a:r>
            <a:r>
              <a:rPr dirty="0"/>
              <a:t>występowaniu</a:t>
            </a:r>
            <a:r>
              <a:rPr spc="-60" dirty="0"/>
              <a:t> </a:t>
            </a:r>
            <a:r>
              <a:rPr dirty="0"/>
              <a:t>organizmów</a:t>
            </a:r>
            <a:r>
              <a:rPr spc="-50" dirty="0"/>
              <a:t> </a:t>
            </a:r>
            <a:r>
              <a:rPr dirty="0"/>
              <a:t>szkodliwych</a:t>
            </a:r>
            <a:r>
              <a:rPr spc="-50" dirty="0"/>
              <a:t> </a:t>
            </a:r>
            <a:r>
              <a:rPr dirty="0"/>
              <a:t>powinno</a:t>
            </a:r>
            <a:r>
              <a:rPr spc="-40" dirty="0"/>
              <a:t> </a:t>
            </a:r>
            <a:r>
              <a:rPr spc="-25" dirty="0"/>
              <a:t>być</a:t>
            </a:r>
          </a:p>
          <a:p>
            <a:pPr marL="355600" marR="1057910">
              <a:lnSpc>
                <a:spcPct val="120000"/>
              </a:lnSpc>
            </a:pPr>
            <a:r>
              <a:rPr dirty="0"/>
              <a:t>osiągane</a:t>
            </a:r>
            <a:r>
              <a:rPr spc="-50" dirty="0"/>
              <a:t> </a:t>
            </a:r>
            <a:r>
              <a:rPr dirty="0"/>
              <a:t>m.in.</a:t>
            </a:r>
            <a:r>
              <a:rPr spc="-35" dirty="0"/>
              <a:t> </a:t>
            </a:r>
            <a:r>
              <a:rPr dirty="0"/>
              <a:t>przez:</a:t>
            </a:r>
            <a:r>
              <a:rPr spc="-10" dirty="0"/>
              <a:t> </a:t>
            </a:r>
            <a:r>
              <a:rPr dirty="0"/>
              <a:t>stosowanie</a:t>
            </a:r>
            <a:r>
              <a:rPr spc="-55" dirty="0"/>
              <a:t> </a:t>
            </a:r>
            <a:r>
              <a:rPr dirty="0"/>
              <a:t>płodozmianu,</a:t>
            </a:r>
            <a:r>
              <a:rPr spc="-60" dirty="0"/>
              <a:t> </a:t>
            </a:r>
            <a:r>
              <a:rPr spc="-10" dirty="0"/>
              <a:t>stosowanie </a:t>
            </a:r>
            <a:r>
              <a:rPr dirty="0"/>
              <a:t>właściwej</a:t>
            </a:r>
            <a:r>
              <a:rPr spc="-50" dirty="0"/>
              <a:t> </a:t>
            </a:r>
            <a:r>
              <a:rPr dirty="0"/>
              <a:t>agrotechniki,</a:t>
            </a:r>
            <a:r>
              <a:rPr spc="-35" dirty="0"/>
              <a:t> </a:t>
            </a:r>
            <a:r>
              <a:rPr dirty="0"/>
              <a:t>stosowanie</a:t>
            </a:r>
            <a:r>
              <a:rPr spc="-65" dirty="0"/>
              <a:t> </a:t>
            </a:r>
            <a:r>
              <a:rPr dirty="0"/>
              <a:t>odmian</a:t>
            </a:r>
            <a:r>
              <a:rPr spc="-35" dirty="0"/>
              <a:t> </a:t>
            </a:r>
            <a:r>
              <a:rPr dirty="0"/>
              <a:t>odpornych</a:t>
            </a:r>
            <a:r>
              <a:rPr spc="-35" dirty="0"/>
              <a:t> </a:t>
            </a:r>
            <a:r>
              <a:rPr spc="-25" dirty="0"/>
              <a:t>lub </a:t>
            </a:r>
            <a:r>
              <a:rPr dirty="0"/>
              <a:t>tolerancyjnych</a:t>
            </a:r>
            <a:r>
              <a:rPr spc="-25" dirty="0"/>
              <a:t> </a:t>
            </a:r>
            <a:r>
              <a:rPr dirty="0"/>
              <a:t>oraz</a:t>
            </a:r>
            <a:r>
              <a:rPr spc="-40" dirty="0"/>
              <a:t> </a:t>
            </a:r>
            <a:r>
              <a:rPr dirty="0"/>
              <a:t>materiału</a:t>
            </a:r>
            <a:r>
              <a:rPr spc="-40" dirty="0"/>
              <a:t> </a:t>
            </a:r>
            <a:r>
              <a:rPr dirty="0"/>
              <a:t>siewnego</a:t>
            </a:r>
            <a:r>
              <a:rPr spc="-55" dirty="0"/>
              <a:t> </a:t>
            </a:r>
            <a:r>
              <a:rPr dirty="0"/>
              <a:t>i</a:t>
            </a:r>
            <a:r>
              <a:rPr spc="-30" dirty="0"/>
              <a:t> </a:t>
            </a:r>
            <a:r>
              <a:rPr spc="-10" dirty="0"/>
              <a:t>nasadzeniowego</a:t>
            </a:r>
          </a:p>
          <a:p>
            <a:pPr marL="355600" marR="5080">
              <a:lnSpc>
                <a:spcPct val="120000"/>
              </a:lnSpc>
            </a:pPr>
            <a:r>
              <a:rPr dirty="0"/>
              <a:t>poddanego</a:t>
            </a:r>
            <a:r>
              <a:rPr spc="-60" dirty="0"/>
              <a:t> </a:t>
            </a:r>
            <a:r>
              <a:rPr dirty="0"/>
              <a:t>ocenie</a:t>
            </a:r>
            <a:r>
              <a:rPr spc="-30" dirty="0"/>
              <a:t> </a:t>
            </a:r>
            <a:r>
              <a:rPr dirty="0"/>
              <a:t>zgodnie</a:t>
            </a:r>
            <a:r>
              <a:rPr spc="-30" dirty="0"/>
              <a:t> </a:t>
            </a:r>
            <a:r>
              <a:rPr dirty="0"/>
              <a:t>z</a:t>
            </a:r>
            <a:r>
              <a:rPr spc="-15" dirty="0"/>
              <a:t> </a:t>
            </a:r>
            <a:r>
              <a:rPr dirty="0"/>
              <a:t>przepisami</a:t>
            </a:r>
            <a:r>
              <a:rPr spc="-40" dirty="0"/>
              <a:t> </a:t>
            </a:r>
            <a:r>
              <a:rPr dirty="0"/>
              <a:t>o</a:t>
            </a:r>
            <a:r>
              <a:rPr spc="-15" dirty="0"/>
              <a:t> </a:t>
            </a:r>
            <a:r>
              <a:rPr dirty="0"/>
              <a:t>nasiennictwie,</a:t>
            </a:r>
            <a:r>
              <a:rPr spc="-45" dirty="0"/>
              <a:t> </a:t>
            </a:r>
            <a:r>
              <a:rPr spc="-10" dirty="0"/>
              <a:t>stosowanie </a:t>
            </a:r>
            <a:r>
              <a:rPr dirty="0"/>
              <a:t>zrównoważonego</a:t>
            </a:r>
            <a:r>
              <a:rPr spc="-50" dirty="0"/>
              <a:t> </a:t>
            </a:r>
            <a:r>
              <a:rPr dirty="0"/>
              <a:t>nawożenia,</a:t>
            </a:r>
            <a:r>
              <a:rPr spc="-45" dirty="0"/>
              <a:t> </a:t>
            </a:r>
            <a:r>
              <a:rPr dirty="0"/>
              <a:t>wapnowania,</a:t>
            </a:r>
            <a:r>
              <a:rPr spc="-45" dirty="0"/>
              <a:t> </a:t>
            </a:r>
            <a:r>
              <a:rPr dirty="0"/>
              <a:t>nawadniania</a:t>
            </a:r>
            <a:r>
              <a:rPr spc="-45" dirty="0"/>
              <a:t> </a:t>
            </a:r>
            <a:r>
              <a:rPr dirty="0"/>
              <a:t>i</a:t>
            </a:r>
            <a:r>
              <a:rPr spc="-15" dirty="0"/>
              <a:t> </a:t>
            </a:r>
            <a:r>
              <a:rPr spc="-10" dirty="0"/>
              <a:t>melioracji,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8382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4294967295"/>
          </p:nvPr>
        </p:nvSpPr>
        <p:spPr>
          <a:xfrm>
            <a:off x="2552700" y="2236788"/>
            <a:ext cx="6591300" cy="3778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17525" indent="-343535">
              <a:lnSpc>
                <a:spcPct val="120000"/>
              </a:lnSpc>
              <a:spcBef>
                <a:spcPts val="1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dirty="0"/>
              <a:t>stosowanie</a:t>
            </a:r>
            <a:r>
              <a:rPr spc="-75" dirty="0"/>
              <a:t> </a:t>
            </a:r>
            <a:r>
              <a:rPr dirty="0"/>
              <a:t>środków</a:t>
            </a:r>
            <a:r>
              <a:rPr spc="-60" dirty="0"/>
              <a:t> </a:t>
            </a:r>
            <a:r>
              <a:rPr dirty="0"/>
              <a:t>zapobiegających</a:t>
            </a:r>
            <a:r>
              <a:rPr spc="-70" dirty="0"/>
              <a:t> </a:t>
            </a:r>
            <a:r>
              <a:rPr dirty="0"/>
              <a:t>introdukcji</a:t>
            </a:r>
            <a:r>
              <a:rPr spc="-30" dirty="0"/>
              <a:t> </a:t>
            </a:r>
            <a:r>
              <a:rPr spc="-10" dirty="0"/>
              <a:t>organizmów </a:t>
            </a:r>
            <a:r>
              <a:rPr dirty="0"/>
              <a:t>szkodliwych,</a:t>
            </a:r>
            <a:r>
              <a:rPr spc="-45" dirty="0"/>
              <a:t> </a:t>
            </a:r>
            <a:r>
              <a:rPr dirty="0"/>
              <a:t>ochronę</a:t>
            </a:r>
            <a:r>
              <a:rPr spc="-40" dirty="0"/>
              <a:t> </a:t>
            </a:r>
            <a:r>
              <a:rPr dirty="0"/>
              <a:t>i</a:t>
            </a:r>
            <a:r>
              <a:rPr spc="-30" dirty="0"/>
              <a:t> </a:t>
            </a:r>
            <a:r>
              <a:rPr dirty="0"/>
              <a:t>stwarzanie</a:t>
            </a:r>
            <a:r>
              <a:rPr spc="-50" dirty="0"/>
              <a:t> </a:t>
            </a:r>
            <a:r>
              <a:rPr dirty="0"/>
              <a:t>warunków</a:t>
            </a:r>
            <a:r>
              <a:rPr spc="-40" dirty="0"/>
              <a:t> </a:t>
            </a:r>
            <a:r>
              <a:rPr spc="-10" dirty="0"/>
              <a:t>sprzyjających </a:t>
            </a:r>
            <a:r>
              <a:rPr dirty="0"/>
              <a:t>występowaniu</a:t>
            </a:r>
            <a:r>
              <a:rPr spc="-55" dirty="0"/>
              <a:t> </a:t>
            </a:r>
            <a:r>
              <a:rPr dirty="0"/>
              <a:t>organizmów</a:t>
            </a:r>
            <a:r>
              <a:rPr spc="-40" dirty="0"/>
              <a:t> </a:t>
            </a:r>
            <a:r>
              <a:rPr dirty="0"/>
              <a:t>pożytecznych,</a:t>
            </a:r>
            <a:r>
              <a:rPr spc="-25" dirty="0"/>
              <a:t> </a:t>
            </a:r>
            <a:r>
              <a:rPr dirty="0"/>
              <a:t>stosowanie</a:t>
            </a:r>
            <a:r>
              <a:rPr spc="-55" dirty="0"/>
              <a:t> </a:t>
            </a:r>
            <a:r>
              <a:rPr spc="-10" dirty="0"/>
              <a:t>środków </a:t>
            </a:r>
            <a:r>
              <a:rPr dirty="0"/>
              <a:t>higieny</a:t>
            </a:r>
            <a:r>
              <a:rPr spc="-45" dirty="0"/>
              <a:t> </a:t>
            </a:r>
            <a:r>
              <a:rPr dirty="0"/>
              <a:t>fitosanitarnej</a:t>
            </a:r>
            <a:r>
              <a:rPr spc="-40" dirty="0"/>
              <a:t> </a:t>
            </a:r>
            <a:r>
              <a:rPr dirty="0"/>
              <a:t>(takich</a:t>
            </a:r>
            <a:r>
              <a:rPr spc="-40" dirty="0"/>
              <a:t> </a:t>
            </a:r>
            <a:r>
              <a:rPr dirty="0"/>
              <a:t>jak</a:t>
            </a:r>
            <a:r>
              <a:rPr spc="-30" dirty="0"/>
              <a:t> </a:t>
            </a:r>
            <a:r>
              <a:rPr dirty="0"/>
              <a:t>regularne</a:t>
            </a:r>
            <a:r>
              <a:rPr spc="-45" dirty="0"/>
              <a:t> </a:t>
            </a:r>
            <a:r>
              <a:rPr dirty="0"/>
              <a:t>czyszczenie</a:t>
            </a:r>
            <a:r>
              <a:rPr spc="-60" dirty="0"/>
              <a:t> </a:t>
            </a:r>
            <a:r>
              <a:rPr dirty="0"/>
              <a:t>maszyn</a:t>
            </a:r>
            <a:r>
              <a:rPr spc="-65" dirty="0"/>
              <a:t> </a:t>
            </a:r>
            <a:r>
              <a:rPr spc="-50" dirty="0"/>
              <a:t>i </a:t>
            </a:r>
            <a:r>
              <a:rPr dirty="0"/>
              <a:t>sprzętu</a:t>
            </a:r>
            <a:r>
              <a:rPr spc="-60" dirty="0"/>
              <a:t> </a:t>
            </a:r>
            <a:r>
              <a:rPr dirty="0"/>
              <a:t>wykorzystywanego</a:t>
            </a:r>
            <a:r>
              <a:rPr spc="-75" dirty="0"/>
              <a:t> </a:t>
            </a:r>
            <a:r>
              <a:rPr dirty="0"/>
              <a:t>w</a:t>
            </a:r>
            <a:r>
              <a:rPr spc="-45" dirty="0"/>
              <a:t> </a:t>
            </a:r>
            <a:r>
              <a:rPr dirty="0"/>
              <a:t>uprawie</a:t>
            </a:r>
            <a:r>
              <a:rPr spc="-45" dirty="0"/>
              <a:t> </a:t>
            </a:r>
            <a:r>
              <a:rPr dirty="0"/>
              <a:t>roślin),</a:t>
            </a:r>
            <a:r>
              <a:rPr spc="-65" dirty="0"/>
              <a:t> </a:t>
            </a:r>
            <a:r>
              <a:rPr dirty="0"/>
              <a:t>aby</a:t>
            </a:r>
            <a:r>
              <a:rPr spc="-50" dirty="0"/>
              <a:t> </a:t>
            </a:r>
            <a:r>
              <a:rPr spc="-10" dirty="0"/>
              <a:t>zapobiec</a:t>
            </a:r>
          </a:p>
          <a:p>
            <a:pPr marL="355600" marR="5080">
              <a:lnSpc>
                <a:spcPct val="120000"/>
              </a:lnSpc>
            </a:pPr>
            <a:r>
              <a:rPr dirty="0"/>
              <a:t>rozprzestrzenianiu</a:t>
            </a:r>
            <a:r>
              <a:rPr spc="-55" dirty="0"/>
              <a:t> </a:t>
            </a:r>
            <a:r>
              <a:rPr dirty="0"/>
              <a:t>się</a:t>
            </a:r>
            <a:r>
              <a:rPr spc="-20" dirty="0"/>
              <a:t> </a:t>
            </a:r>
            <a:r>
              <a:rPr dirty="0"/>
              <a:t>organizmów</a:t>
            </a:r>
            <a:r>
              <a:rPr spc="-45" dirty="0"/>
              <a:t> </a:t>
            </a:r>
            <a:r>
              <a:rPr dirty="0"/>
              <a:t>szkodliwych,</a:t>
            </a:r>
            <a:r>
              <a:rPr spc="-35" dirty="0"/>
              <a:t> </a:t>
            </a:r>
            <a:r>
              <a:rPr dirty="0"/>
              <a:t>stosowanie</a:t>
            </a:r>
            <a:r>
              <a:rPr spc="-65" dirty="0"/>
              <a:t> </a:t>
            </a:r>
            <a:r>
              <a:rPr spc="-10" dirty="0"/>
              <a:t>środków </a:t>
            </a:r>
            <a:r>
              <a:rPr dirty="0"/>
              <a:t>ochrony</a:t>
            </a:r>
            <a:r>
              <a:rPr spc="-35" dirty="0"/>
              <a:t> </a:t>
            </a:r>
            <a:r>
              <a:rPr dirty="0"/>
              <a:t>roślin</a:t>
            </a:r>
            <a:r>
              <a:rPr spc="-45" dirty="0"/>
              <a:t> </a:t>
            </a:r>
            <a:r>
              <a:rPr dirty="0"/>
              <a:t>w</a:t>
            </a:r>
            <a:r>
              <a:rPr spc="-30" dirty="0"/>
              <a:t> </a:t>
            </a:r>
            <a:r>
              <a:rPr dirty="0"/>
              <a:t>sposób</a:t>
            </a:r>
            <a:r>
              <a:rPr spc="-70" dirty="0"/>
              <a:t> </a:t>
            </a:r>
            <a:r>
              <a:rPr dirty="0"/>
              <a:t>ograniczający</a:t>
            </a:r>
            <a:r>
              <a:rPr spc="-50" dirty="0"/>
              <a:t> </a:t>
            </a:r>
            <a:r>
              <a:rPr dirty="0"/>
              <a:t>ryzyko</a:t>
            </a:r>
            <a:r>
              <a:rPr spc="-20" dirty="0"/>
              <a:t> </a:t>
            </a:r>
            <a:r>
              <a:rPr dirty="0"/>
              <a:t>powstania</a:t>
            </a:r>
            <a:r>
              <a:rPr spc="-60" dirty="0"/>
              <a:t> </a:t>
            </a:r>
            <a:r>
              <a:rPr spc="-10" dirty="0"/>
              <a:t>odporności</a:t>
            </a:r>
          </a:p>
          <a:p>
            <a:pPr marL="355600">
              <a:lnSpc>
                <a:spcPct val="100000"/>
              </a:lnSpc>
              <a:spcBef>
                <a:spcPts val="484"/>
              </a:spcBef>
            </a:pPr>
            <a:r>
              <a:rPr dirty="0"/>
              <a:t>u</a:t>
            </a:r>
            <a:r>
              <a:rPr spc="-25" dirty="0"/>
              <a:t> </a:t>
            </a:r>
            <a:r>
              <a:rPr dirty="0"/>
              <a:t>organizmów</a:t>
            </a:r>
            <a:r>
              <a:rPr spc="-45" dirty="0"/>
              <a:t> </a:t>
            </a:r>
            <a:r>
              <a:rPr spc="-10" dirty="0"/>
              <a:t>szkodliwych.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852488"/>
            <a:ext cx="6589712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27733" y="2491486"/>
            <a:ext cx="58781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>
                <a:solidFill>
                  <a:srgbClr val="FFFFFF"/>
                </a:solidFill>
                <a:latin typeface="Tahoma"/>
                <a:cs typeface="Tahoma"/>
              </a:rPr>
              <a:t>Elementy</a:t>
            </a:r>
            <a:r>
              <a:rPr sz="4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000" dirty="0">
                <a:solidFill>
                  <a:srgbClr val="FFFFFF"/>
                </a:solidFill>
                <a:latin typeface="Tahoma"/>
                <a:cs typeface="Tahoma"/>
              </a:rPr>
              <a:t>ekonomiki</a:t>
            </a:r>
            <a:r>
              <a:rPr sz="4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Tahoma"/>
                <a:cs typeface="Tahoma"/>
              </a:rPr>
              <a:t>roślin</a:t>
            </a:r>
            <a:endParaRPr sz="4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096488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62000" y="2286000"/>
            <a:ext cx="7877809" cy="33794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Decyzje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wykonaniu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być</a:t>
            </a:r>
            <a:endParaRPr sz="2000" dirty="0">
              <a:latin typeface="Tahoma"/>
              <a:cs typeface="Tahoma"/>
            </a:endParaRPr>
          </a:p>
          <a:p>
            <a:pPr marL="355600" marR="5080">
              <a:lnSpc>
                <a:spcPct val="12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podejmowane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oparciu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monitoring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występowania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organizmów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szkodliwych,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uwzględnieniem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progów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ekonomicznej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szkodliwości.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Dokonując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wyboru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brać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uwagę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selektywność.</a:t>
            </a:r>
            <a:endParaRPr sz="2000" dirty="0">
              <a:latin typeface="Tahoma"/>
              <a:cs typeface="Tahoma"/>
            </a:endParaRPr>
          </a:p>
          <a:p>
            <a:pPr marL="355600" marR="335280" indent="-343535">
              <a:lnSpc>
                <a:spcPct val="1201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Ponadto,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powinno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być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ograniczone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niezbędnego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minimum,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szczególności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poprzez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zredukowanie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dawek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ograniczenie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ilości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wykonywanych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zabiegów.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9144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8200" y="2438400"/>
            <a:ext cx="7729855" cy="30746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ogólnych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zasad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endParaRPr sz="2000" dirty="0">
              <a:latin typeface="Tahoma"/>
              <a:cs typeface="Tahoma"/>
            </a:endParaRPr>
          </a:p>
          <a:p>
            <a:pPr marL="355600" marR="136525">
              <a:lnSpc>
                <a:spcPct val="12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profesjonalnych</a:t>
            </a:r>
            <a:r>
              <a:rPr sz="2000" spc="-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użytkowników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zostało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Polsce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uregulowane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zostało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przepisami</a:t>
            </a:r>
            <a:endParaRPr sz="2000" dirty="0">
              <a:latin typeface="Tahoma"/>
              <a:cs typeface="Tahoma"/>
            </a:endParaRPr>
          </a:p>
          <a:p>
            <a:pPr marL="355600" marR="150495" indent="-343535">
              <a:lnSpc>
                <a:spcPct val="1201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ustawy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8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marca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2013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r.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środkach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(Dz.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U.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455)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rozporządzenia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Ministra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Rolnictwa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dnia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18</a:t>
            </a:r>
            <a:endParaRPr sz="2000" dirty="0">
              <a:latin typeface="Tahoma"/>
              <a:cs typeface="Tahoma"/>
            </a:endParaRPr>
          </a:p>
          <a:p>
            <a:pPr marL="355600" marR="5080">
              <a:lnSpc>
                <a:spcPts val="2880"/>
              </a:lnSpc>
              <a:spcBef>
                <a:spcPts val="10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kwietnia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2013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sprawie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wymagań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(Dz.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poz.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505).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Wyszczególnione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akty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prawne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dostępne.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10668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5019" y="6464300"/>
            <a:ext cx="193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10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492500" y="2133600"/>
            <a:ext cx="2087880" cy="2087880"/>
          </a:xfrm>
          <a:custGeom>
            <a:avLst/>
            <a:gdLst/>
            <a:ahLst/>
            <a:cxnLst/>
            <a:rect l="l" t="t" r="r" b="b"/>
            <a:pathLst>
              <a:path w="2087879" h="2087879">
                <a:moveTo>
                  <a:pt x="2087626" y="0"/>
                </a:moveTo>
                <a:lnTo>
                  <a:pt x="0" y="0"/>
                </a:lnTo>
                <a:lnTo>
                  <a:pt x="0" y="2087626"/>
                </a:lnTo>
                <a:lnTo>
                  <a:pt x="2087626" y="2087626"/>
                </a:lnTo>
                <a:lnTo>
                  <a:pt x="2087626" y="0"/>
                </a:lnTo>
                <a:close/>
              </a:path>
            </a:pathLst>
          </a:custGeom>
          <a:solidFill>
            <a:srgbClr val="A8DE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45763" y="3850004"/>
            <a:ext cx="11817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ahoma"/>
                <a:cs typeface="Tahoma"/>
              </a:rPr>
              <a:t>Płodozmian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841686" y="393636"/>
            <a:ext cx="1388110" cy="2076450"/>
            <a:chOff x="3841686" y="393636"/>
            <a:chExt cx="1388110" cy="2076450"/>
          </a:xfrm>
        </p:grpSpPr>
        <p:sp>
          <p:nvSpPr>
            <p:cNvPr id="6" name="object 6"/>
            <p:cNvSpPr/>
            <p:nvPr/>
          </p:nvSpPr>
          <p:spPr>
            <a:xfrm>
              <a:off x="4521199" y="1771649"/>
              <a:ext cx="28575" cy="684530"/>
            </a:xfrm>
            <a:custGeom>
              <a:avLst/>
              <a:gdLst/>
              <a:ahLst/>
              <a:cxnLst/>
              <a:rect l="l" t="t" r="r" b="b"/>
              <a:pathLst>
                <a:path w="28575" h="684530">
                  <a:moveTo>
                    <a:pt x="28575" y="684149"/>
                  </a:moveTo>
                  <a:lnTo>
                    <a:pt x="28575" y="0"/>
                  </a:lnTo>
                  <a:lnTo>
                    <a:pt x="0" y="0"/>
                  </a:lnTo>
                  <a:lnTo>
                    <a:pt x="0" y="684149"/>
                  </a:lnTo>
                  <a:lnTo>
                    <a:pt x="28575" y="68414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51274" y="403225"/>
              <a:ext cx="1368425" cy="1368425"/>
            </a:xfrm>
            <a:custGeom>
              <a:avLst/>
              <a:gdLst/>
              <a:ahLst/>
              <a:cxnLst/>
              <a:rect l="l" t="t" r="r" b="b"/>
              <a:pathLst>
                <a:path w="1368425" h="1368425">
                  <a:moveTo>
                    <a:pt x="684276" y="0"/>
                  </a:moveTo>
                  <a:lnTo>
                    <a:pt x="635403" y="1717"/>
                  </a:lnTo>
                  <a:lnTo>
                    <a:pt x="587458" y="6794"/>
                  </a:lnTo>
                  <a:lnTo>
                    <a:pt x="540558" y="15113"/>
                  </a:lnTo>
                  <a:lnTo>
                    <a:pt x="494817" y="26560"/>
                  </a:lnTo>
                  <a:lnTo>
                    <a:pt x="450351" y="41018"/>
                  </a:lnTo>
                  <a:lnTo>
                    <a:pt x="407277" y="58372"/>
                  </a:lnTo>
                  <a:lnTo>
                    <a:pt x="365709" y="78505"/>
                  </a:lnTo>
                  <a:lnTo>
                    <a:pt x="325764" y="101303"/>
                  </a:lnTo>
                  <a:lnTo>
                    <a:pt x="287558" y="126650"/>
                  </a:lnTo>
                  <a:lnTo>
                    <a:pt x="251205" y="154429"/>
                  </a:lnTo>
                  <a:lnTo>
                    <a:pt x="216822" y="184525"/>
                  </a:lnTo>
                  <a:lnTo>
                    <a:pt x="184525" y="216822"/>
                  </a:lnTo>
                  <a:lnTo>
                    <a:pt x="154429" y="251205"/>
                  </a:lnTo>
                  <a:lnTo>
                    <a:pt x="126650" y="287558"/>
                  </a:lnTo>
                  <a:lnTo>
                    <a:pt x="101303" y="325764"/>
                  </a:lnTo>
                  <a:lnTo>
                    <a:pt x="78505" y="365709"/>
                  </a:lnTo>
                  <a:lnTo>
                    <a:pt x="58372" y="407277"/>
                  </a:lnTo>
                  <a:lnTo>
                    <a:pt x="41018" y="450351"/>
                  </a:lnTo>
                  <a:lnTo>
                    <a:pt x="26560" y="494817"/>
                  </a:lnTo>
                  <a:lnTo>
                    <a:pt x="15113" y="540558"/>
                  </a:lnTo>
                  <a:lnTo>
                    <a:pt x="6794" y="587458"/>
                  </a:lnTo>
                  <a:lnTo>
                    <a:pt x="1717" y="635403"/>
                  </a:lnTo>
                  <a:lnTo>
                    <a:pt x="0" y="684276"/>
                  </a:lnTo>
                  <a:lnTo>
                    <a:pt x="1717" y="733132"/>
                  </a:lnTo>
                  <a:lnTo>
                    <a:pt x="6794" y="781062"/>
                  </a:lnTo>
                  <a:lnTo>
                    <a:pt x="15113" y="827950"/>
                  </a:lnTo>
                  <a:lnTo>
                    <a:pt x="26560" y="873679"/>
                  </a:lnTo>
                  <a:lnTo>
                    <a:pt x="41018" y="918133"/>
                  </a:lnTo>
                  <a:lnTo>
                    <a:pt x="58372" y="961198"/>
                  </a:lnTo>
                  <a:lnTo>
                    <a:pt x="78505" y="1002757"/>
                  </a:lnTo>
                  <a:lnTo>
                    <a:pt x="101303" y="1042695"/>
                  </a:lnTo>
                  <a:lnTo>
                    <a:pt x="126650" y="1080895"/>
                  </a:lnTo>
                  <a:lnTo>
                    <a:pt x="154429" y="1117242"/>
                  </a:lnTo>
                  <a:lnTo>
                    <a:pt x="184525" y="1151620"/>
                  </a:lnTo>
                  <a:lnTo>
                    <a:pt x="216822" y="1183913"/>
                  </a:lnTo>
                  <a:lnTo>
                    <a:pt x="251205" y="1214006"/>
                  </a:lnTo>
                  <a:lnTo>
                    <a:pt x="287558" y="1241782"/>
                  </a:lnTo>
                  <a:lnTo>
                    <a:pt x="325764" y="1267126"/>
                  </a:lnTo>
                  <a:lnTo>
                    <a:pt x="365709" y="1289922"/>
                  </a:lnTo>
                  <a:lnTo>
                    <a:pt x="407277" y="1310055"/>
                  </a:lnTo>
                  <a:lnTo>
                    <a:pt x="450351" y="1327407"/>
                  </a:lnTo>
                  <a:lnTo>
                    <a:pt x="494817" y="1341865"/>
                  </a:lnTo>
                  <a:lnTo>
                    <a:pt x="540558" y="1353311"/>
                  </a:lnTo>
                  <a:lnTo>
                    <a:pt x="587458" y="1361630"/>
                  </a:lnTo>
                  <a:lnTo>
                    <a:pt x="635403" y="1366707"/>
                  </a:lnTo>
                  <a:lnTo>
                    <a:pt x="684276" y="1368425"/>
                  </a:lnTo>
                  <a:lnTo>
                    <a:pt x="733132" y="1366707"/>
                  </a:lnTo>
                  <a:lnTo>
                    <a:pt x="781062" y="1361630"/>
                  </a:lnTo>
                  <a:lnTo>
                    <a:pt x="827950" y="1353311"/>
                  </a:lnTo>
                  <a:lnTo>
                    <a:pt x="873679" y="1341865"/>
                  </a:lnTo>
                  <a:lnTo>
                    <a:pt x="918133" y="1327407"/>
                  </a:lnTo>
                  <a:lnTo>
                    <a:pt x="961198" y="1310055"/>
                  </a:lnTo>
                  <a:lnTo>
                    <a:pt x="1002757" y="1289922"/>
                  </a:lnTo>
                  <a:lnTo>
                    <a:pt x="1042695" y="1267126"/>
                  </a:lnTo>
                  <a:lnTo>
                    <a:pt x="1080895" y="1241782"/>
                  </a:lnTo>
                  <a:lnTo>
                    <a:pt x="1117242" y="1214006"/>
                  </a:lnTo>
                  <a:lnTo>
                    <a:pt x="1151620" y="1183913"/>
                  </a:lnTo>
                  <a:lnTo>
                    <a:pt x="1183913" y="1151620"/>
                  </a:lnTo>
                  <a:lnTo>
                    <a:pt x="1214006" y="1117242"/>
                  </a:lnTo>
                  <a:lnTo>
                    <a:pt x="1241782" y="1080895"/>
                  </a:lnTo>
                  <a:lnTo>
                    <a:pt x="1267126" y="1042695"/>
                  </a:lnTo>
                  <a:lnTo>
                    <a:pt x="1289922" y="1002757"/>
                  </a:lnTo>
                  <a:lnTo>
                    <a:pt x="1310055" y="961198"/>
                  </a:lnTo>
                  <a:lnTo>
                    <a:pt x="1327407" y="918133"/>
                  </a:lnTo>
                  <a:lnTo>
                    <a:pt x="1341865" y="873679"/>
                  </a:lnTo>
                  <a:lnTo>
                    <a:pt x="1353311" y="827950"/>
                  </a:lnTo>
                  <a:lnTo>
                    <a:pt x="1361630" y="781062"/>
                  </a:lnTo>
                  <a:lnTo>
                    <a:pt x="1366707" y="733132"/>
                  </a:lnTo>
                  <a:lnTo>
                    <a:pt x="1368425" y="684276"/>
                  </a:lnTo>
                  <a:lnTo>
                    <a:pt x="1366707" y="635403"/>
                  </a:lnTo>
                  <a:lnTo>
                    <a:pt x="1361630" y="587458"/>
                  </a:lnTo>
                  <a:lnTo>
                    <a:pt x="1353311" y="540558"/>
                  </a:lnTo>
                  <a:lnTo>
                    <a:pt x="1341865" y="494817"/>
                  </a:lnTo>
                  <a:lnTo>
                    <a:pt x="1327407" y="450351"/>
                  </a:lnTo>
                  <a:lnTo>
                    <a:pt x="1310055" y="407277"/>
                  </a:lnTo>
                  <a:lnTo>
                    <a:pt x="1289922" y="365709"/>
                  </a:lnTo>
                  <a:lnTo>
                    <a:pt x="1267126" y="325764"/>
                  </a:lnTo>
                  <a:lnTo>
                    <a:pt x="1241782" y="287558"/>
                  </a:lnTo>
                  <a:lnTo>
                    <a:pt x="1214006" y="251205"/>
                  </a:lnTo>
                  <a:lnTo>
                    <a:pt x="1183913" y="216822"/>
                  </a:lnTo>
                  <a:lnTo>
                    <a:pt x="1151620" y="184525"/>
                  </a:lnTo>
                  <a:lnTo>
                    <a:pt x="1117242" y="154429"/>
                  </a:lnTo>
                  <a:lnTo>
                    <a:pt x="1080895" y="126650"/>
                  </a:lnTo>
                  <a:lnTo>
                    <a:pt x="1042695" y="101303"/>
                  </a:lnTo>
                  <a:lnTo>
                    <a:pt x="1002757" y="78505"/>
                  </a:lnTo>
                  <a:lnTo>
                    <a:pt x="961198" y="58372"/>
                  </a:lnTo>
                  <a:lnTo>
                    <a:pt x="918133" y="41018"/>
                  </a:lnTo>
                  <a:lnTo>
                    <a:pt x="873679" y="26560"/>
                  </a:lnTo>
                  <a:lnTo>
                    <a:pt x="827950" y="15113"/>
                  </a:lnTo>
                  <a:lnTo>
                    <a:pt x="781062" y="6794"/>
                  </a:lnTo>
                  <a:lnTo>
                    <a:pt x="733132" y="1717"/>
                  </a:lnTo>
                  <a:lnTo>
                    <a:pt x="684276" y="0"/>
                  </a:lnTo>
                  <a:close/>
                </a:path>
              </a:pathLst>
            </a:custGeom>
            <a:solidFill>
              <a:srgbClr val="79C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846448" y="398399"/>
              <a:ext cx="1378585" cy="1378585"/>
            </a:xfrm>
            <a:custGeom>
              <a:avLst/>
              <a:gdLst/>
              <a:ahLst/>
              <a:cxnLst/>
              <a:rect l="l" t="t" r="r" b="b"/>
              <a:pathLst>
                <a:path w="1378585" h="1378585">
                  <a:moveTo>
                    <a:pt x="688975" y="0"/>
                  </a:moveTo>
                  <a:lnTo>
                    <a:pt x="759333" y="3683"/>
                  </a:lnTo>
                  <a:lnTo>
                    <a:pt x="828166" y="14097"/>
                  </a:lnTo>
                  <a:lnTo>
                    <a:pt x="894079" y="31241"/>
                  </a:lnTo>
                  <a:lnTo>
                    <a:pt x="957199" y="54355"/>
                  </a:lnTo>
                  <a:lnTo>
                    <a:pt x="1017524" y="83185"/>
                  </a:lnTo>
                  <a:lnTo>
                    <a:pt x="1074292" y="117601"/>
                  </a:lnTo>
                  <a:lnTo>
                    <a:pt x="1127505" y="157479"/>
                  </a:lnTo>
                  <a:lnTo>
                    <a:pt x="1176147" y="201929"/>
                  </a:lnTo>
                  <a:lnTo>
                    <a:pt x="1220977" y="250571"/>
                  </a:lnTo>
                  <a:lnTo>
                    <a:pt x="1260475" y="303784"/>
                  </a:lnTo>
                  <a:lnTo>
                    <a:pt x="1294891" y="360552"/>
                  </a:lnTo>
                  <a:lnTo>
                    <a:pt x="1324102" y="420877"/>
                  </a:lnTo>
                  <a:lnTo>
                    <a:pt x="1347215" y="483997"/>
                  </a:lnTo>
                  <a:lnTo>
                    <a:pt x="1363979" y="550417"/>
                  </a:lnTo>
                  <a:lnTo>
                    <a:pt x="1374393" y="618743"/>
                  </a:lnTo>
                  <a:lnTo>
                    <a:pt x="1378077" y="688975"/>
                  </a:lnTo>
                  <a:lnTo>
                    <a:pt x="1374393" y="759333"/>
                  </a:lnTo>
                  <a:lnTo>
                    <a:pt x="1363979" y="828039"/>
                  </a:lnTo>
                  <a:lnTo>
                    <a:pt x="1347215" y="894079"/>
                  </a:lnTo>
                  <a:lnTo>
                    <a:pt x="1324102" y="957199"/>
                  </a:lnTo>
                  <a:lnTo>
                    <a:pt x="1294891" y="1017524"/>
                  </a:lnTo>
                  <a:lnTo>
                    <a:pt x="1260475" y="1074292"/>
                  </a:lnTo>
                  <a:lnTo>
                    <a:pt x="1220977" y="1127505"/>
                  </a:lnTo>
                  <a:lnTo>
                    <a:pt x="1176147" y="1176147"/>
                  </a:lnTo>
                  <a:lnTo>
                    <a:pt x="1127505" y="1220977"/>
                  </a:lnTo>
                  <a:lnTo>
                    <a:pt x="1074292" y="1260475"/>
                  </a:lnTo>
                  <a:lnTo>
                    <a:pt x="1017524" y="1294891"/>
                  </a:lnTo>
                  <a:lnTo>
                    <a:pt x="957199" y="1324102"/>
                  </a:lnTo>
                  <a:lnTo>
                    <a:pt x="894079" y="1347215"/>
                  </a:lnTo>
                  <a:lnTo>
                    <a:pt x="828039" y="1363979"/>
                  </a:lnTo>
                  <a:lnTo>
                    <a:pt x="759333" y="1374393"/>
                  </a:lnTo>
                  <a:lnTo>
                    <a:pt x="688975" y="1378077"/>
                  </a:lnTo>
                  <a:lnTo>
                    <a:pt x="618743" y="1374393"/>
                  </a:lnTo>
                  <a:lnTo>
                    <a:pt x="550417" y="1363979"/>
                  </a:lnTo>
                  <a:lnTo>
                    <a:pt x="483997" y="1347215"/>
                  </a:lnTo>
                  <a:lnTo>
                    <a:pt x="420877" y="1324102"/>
                  </a:lnTo>
                  <a:lnTo>
                    <a:pt x="360552" y="1294891"/>
                  </a:lnTo>
                  <a:lnTo>
                    <a:pt x="303784" y="1260475"/>
                  </a:lnTo>
                  <a:lnTo>
                    <a:pt x="250571" y="1220977"/>
                  </a:lnTo>
                  <a:lnTo>
                    <a:pt x="201929" y="1176147"/>
                  </a:lnTo>
                  <a:lnTo>
                    <a:pt x="157479" y="1127505"/>
                  </a:lnTo>
                  <a:lnTo>
                    <a:pt x="117601" y="1074292"/>
                  </a:lnTo>
                  <a:lnTo>
                    <a:pt x="83185" y="1017524"/>
                  </a:lnTo>
                  <a:lnTo>
                    <a:pt x="54355" y="957199"/>
                  </a:lnTo>
                  <a:lnTo>
                    <a:pt x="31241" y="894079"/>
                  </a:lnTo>
                  <a:lnTo>
                    <a:pt x="14097" y="828166"/>
                  </a:lnTo>
                  <a:lnTo>
                    <a:pt x="3683" y="759333"/>
                  </a:lnTo>
                  <a:lnTo>
                    <a:pt x="0" y="688975"/>
                  </a:lnTo>
                  <a:lnTo>
                    <a:pt x="3683" y="618743"/>
                  </a:lnTo>
                  <a:lnTo>
                    <a:pt x="14097" y="550417"/>
                  </a:lnTo>
                  <a:lnTo>
                    <a:pt x="31241" y="483997"/>
                  </a:lnTo>
                  <a:lnTo>
                    <a:pt x="54355" y="420877"/>
                  </a:lnTo>
                  <a:lnTo>
                    <a:pt x="83185" y="360552"/>
                  </a:lnTo>
                  <a:lnTo>
                    <a:pt x="117601" y="303784"/>
                  </a:lnTo>
                  <a:lnTo>
                    <a:pt x="157479" y="250571"/>
                  </a:lnTo>
                  <a:lnTo>
                    <a:pt x="201929" y="201929"/>
                  </a:lnTo>
                  <a:lnTo>
                    <a:pt x="250571" y="157479"/>
                  </a:lnTo>
                  <a:lnTo>
                    <a:pt x="303784" y="117601"/>
                  </a:lnTo>
                  <a:lnTo>
                    <a:pt x="360552" y="83185"/>
                  </a:lnTo>
                  <a:lnTo>
                    <a:pt x="420877" y="54355"/>
                  </a:lnTo>
                  <a:lnTo>
                    <a:pt x="483997" y="31241"/>
                  </a:lnTo>
                  <a:lnTo>
                    <a:pt x="550417" y="14097"/>
                  </a:lnTo>
                  <a:lnTo>
                    <a:pt x="618743" y="3683"/>
                  </a:lnTo>
                  <a:lnTo>
                    <a:pt x="688975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090161" y="890473"/>
            <a:ext cx="8915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Zabiegi</a:t>
            </a:r>
            <a:endParaRPr sz="12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mechaniczne</a:t>
            </a:r>
            <a:endParaRPr sz="1200" dirty="0">
              <a:latin typeface="Tahoma"/>
              <a:cs typeface="Tahom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106225" y="3454717"/>
            <a:ext cx="1899920" cy="1404620"/>
            <a:chOff x="5106225" y="3454717"/>
            <a:chExt cx="1899920" cy="1404620"/>
          </a:xfrm>
        </p:grpSpPr>
        <p:sp>
          <p:nvSpPr>
            <p:cNvPr id="11" name="object 11"/>
            <p:cNvSpPr/>
            <p:nvPr/>
          </p:nvSpPr>
          <p:spPr>
            <a:xfrm>
              <a:off x="5120513" y="3469004"/>
              <a:ext cx="606425" cy="367665"/>
            </a:xfrm>
            <a:custGeom>
              <a:avLst/>
              <a:gdLst/>
              <a:ahLst/>
              <a:cxnLst/>
              <a:rect l="l" t="t" r="r" b="b"/>
              <a:pathLst>
                <a:path w="606425" h="367664">
                  <a:moveTo>
                    <a:pt x="14224" y="0"/>
                  </a:moveTo>
                  <a:lnTo>
                    <a:pt x="606425" y="342900"/>
                  </a:lnTo>
                  <a:lnTo>
                    <a:pt x="592074" y="367665"/>
                  </a:lnTo>
                  <a:lnTo>
                    <a:pt x="0" y="24765"/>
                  </a:lnTo>
                  <a:lnTo>
                    <a:pt x="14224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627751" y="3481323"/>
              <a:ext cx="1368425" cy="1369060"/>
            </a:xfrm>
            <a:custGeom>
              <a:avLst/>
              <a:gdLst/>
              <a:ahLst/>
              <a:cxnLst/>
              <a:rect l="l" t="t" r="r" b="b"/>
              <a:pathLst>
                <a:path w="1368425" h="1369060">
                  <a:moveTo>
                    <a:pt x="684149" y="0"/>
                  </a:moveTo>
                  <a:lnTo>
                    <a:pt x="635292" y="1718"/>
                  </a:lnTo>
                  <a:lnTo>
                    <a:pt x="587362" y="6797"/>
                  </a:lnTo>
                  <a:lnTo>
                    <a:pt x="540474" y="15119"/>
                  </a:lnTo>
                  <a:lnTo>
                    <a:pt x="494745" y="26569"/>
                  </a:lnTo>
                  <a:lnTo>
                    <a:pt x="450291" y="41032"/>
                  </a:lnTo>
                  <a:lnTo>
                    <a:pt x="407226" y="58391"/>
                  </a:lnTo>
                  <a:lnTo>
                    <a:pt x="365667" y="78530"/>
                  </a:lnTo>
                  <a:lnTo>
                    <a:pt x="325729" y="101333"/>
                  </a:lnTo>
                  <a:lnTo>
                    <a:pt x="287529" y="126685"/>
                  </a:lnTo>
                  <a:lnTo>
                    <a:pt x="251182" y="154469"/>
                  </a:lnTo>
                  <a:lnTo>
                    <a:pt x="216804" y="184570"/>
                  </a:lnTo>
                  <a:lnTo>
                    <a:pt x="184511" y="216872"/>
                  </a:lnTo>
                  <a:lnTo>
                    <a:pt x="154418" y="251258"/>
                  </a:lnTo>
                  <a:lnTo>
                    <a:pt x="126642" y="287613"/>
                  </a:lnTo>
                  <a:lnTo>
                    <a:pt x="101298" y="325821"/>
                  </a:lnTo>
                  <a:lnTo>
                    <a:pt x="78502" y="365766"/>
                  </a:lnTo>
                  <a:lnTo>
                    <a:pt x="58369" y="407331"/>
                  </a:lnTo>
                  <a:lnTo>
                    <a:pt x="41017" y="450402"/>
                  </a:lnTo>
                  <a:lnTo>
                    <a:pt x="26559" y="494862"/>
                  </a:lnTo>
                  <a:lnTo>
                    <a:pt x="15113" y="540596"/>
                  </a:lnTo>
                  <a:lnTo>
                    <a:pt x="6794" y="587486"/>
                  </a:lnTo>
                  <a:lnTo>
                    <a:pt x="1717" y="635418"/>
                  </a:lnTo>
                  <a:lnTo>
                    <a:pt x="0" y="684276"/>
                  </a:lnTo>
                  <a:lnTo>
                    <a:pt x="1717" y="733133"/>
                  </a:lnTo>
                  <a:lnTo>
                    <a:pt x="6794" y="781065"/>
                  </a:lnTo>
                  <a:lnTo>
                    <a:pt x="15113" y="827955"/>
                  </a:lnTo>
                  <a:lnTo>
                    <a:pt x="26559" y="873689"/>
                  </a:lnTo>
                  <a:lnTo>
                    <a:pt x="41017" y="918149"/>
                  </a:lnTo>
                  <a:lnTo>
                    <a:pt x="58369" y="961220"/>
                  </a:lnTo>
                  <a:lnTo>
                    <a:pt x="78502" y="1002785"/>
                  </a:lnTo>
                  <a:lnTo>
                    <a:pt x="101298" y="1042730"/>
                  </a:lnTo>
                  <a:lnTo>
                    <a:pt x="126642" y="1080938"/>
                  </a:lnTo>
                  <a:lnTo>
                    <a:pt x="154418" y="1117293"/>
                  </a:lnTo>
                  <a:lnTo>
                    <a:pt x="184511" y="1151679"/>
                  </a:lnTo>
                  <a:lnTo>
                    <a:pt x="216804" y="1183981"/>
                  </a:lnTo>
                  <a:lnTo>
                    <a:pt x="251182" y="1214082"/>
                  </a:lnTo>
                  <a:lnTo>
                    <a:pt x="287529" y="1241866"/>
                  </a:lnTo>
                  <a:lnTo>
                    <a:pt x="325729" y="1267218"/>
                  </a:lnTo>
                  <a:lnTo>
                    <a:pt x="365667" y="1290021"/>
                  </a:lnTo>
                  <a:lnTo>
                    <a:pt x="407226" y="1310160"/>
                  </a:lnTo>
                  <a:lnTo>
                    <a:pt x="450291" y="1327519"/>
                  </a:lnTo>
                  <a:lnTo>
                    <a:pt x="494745" y="1341982"/>
                  </a:lnTo>
                  <a:lnTo>
                    <a:pt x="540474" y="1353432"/>
                  </a:lnTo>
                  <a:lnTo>
                    <a:pt x="587362" y="1361754"/>
                  </a:lnTo>
                  <a:lnTo>
                    <a:pt x="635292" y="1366833"/>
                  </a:lnTo>
                  <a:lnTo>
                    <a:pt x="684149" y="1368552"/>
                  </a:lnTo>
                  <a:lnTo>
                    <a:pt x="733006" y="1366833"/>
                  </a:lnTo>
                  <a:lnTo>
                    <a:pt x="780938" y="1361754"/>
                  </a:lnTo>
                  <a:lnTo>
                    <a:pt x="827828" y="1353432"/>
                  </a:lnTo>
                  <a:lnTo>
                    <a:pt x="873562" y="1341982"/>
                  </a:lnTo>
                  <a:lnTo>
                    <a:pt x="918022" y="1327519"/>
                  </a:lnTo>
                  <a:lnTo>
                    <a:pt x="961093" y="1310160"/>
                  </a:lnTo>
                  <a:lnTo>
                    <a:pt x="1002658" y="1290021"/>
                  </a:lnTo>
                  <a:lnTo>
                    <a:pt x="1042603" y="1267218"/>
                  </a:lnTo>
                  <a:lnTo>
                    <a:pt x="1080811" y="1241866"/>
                  </a:lnTo>
                  <a:lnTo>
                    <a:pt x="1117166" y="1214082"/>
                  </a:lnTo>
                  <a:lnTo>
                    <a:pt x="1151552" y="1183981"/>
                  </a:lnTo>
                  <a:lnTo>
                    <a:pt x="1183854" y="1151679"/>
                  </a:lnTo>
                  <a:lnTo>
                    <a:pt x="1213955" y="1117293"/>
                  </a:lnTo>
                  <a:lnTo>
                    <a:pt x="1241739" y="1080938"/>
                  </a:lnTo>
                  <a:lnTo>
                    <a:pt x="1267091" y="1042730"/>
                  </a:lnTo>
                  <a:lnTo>
                    <a:pt x="1289894" y="1002785"/>
                  </a:lnTo>
                  <a:lnTo>
                    <a:pt x="1310033" y="961220"/>
                  </a:lnTo>
                  <a:lnTo>
                    <a:pt x="1327392" y="918149"/>
                  </a:lnTo>
                  <a:lnTo>
                    <a:pt x="1341855" y="873689"/>
                  </a:lnTo>
                  <a:lnTo>
                    <a:pt x="1353305" y="827955"/>
                  </a:lnTo>
                  <a:lnTo>
                    <a:pt x="1361627" y="781065"/>
                  </a:lnTo>
                  <a:lnTo>
                    <a:pt x="1366706" y="733133"/>
                  </a:lnTo>
                  <a:lnTo>
                    <a:pt x="1368425" y="684276"/>
                  </a:lnTo>
                  <a:lnTo>
                    <a:pt x="1366706" y="635418"/>
                  </a:lnTo>
                  <a:lnTo>
                    <a:pt x="1361627" y="587486"/>
                  </a:lnTo>
                  <a:lnTo>
                    <a:pt x="1353305" y="540596"/>
                  </a:lnTo>
                  <a:lnTo>
                    <a:pt x="1341855" y="494862"/>
                  </a:lnTo>
                  <a:lnTo>
                    <a:pt x="1327392" y="450402"/>
                  </a:lnTo>
                  <a:lnTo>
                    <a:pt x="1310033" y="407331"/>
                  </a:lnTo>
                  <a:lnTo>
                    <a:pt x="1289894" y="365766"/>
                  </a:lnTo>
                  <a:lnTo>
                    <a:pt x="1267091" y="325821"/>
                  </a:lnTo>
                  <a:lnTo>
                    <a:pt x="1241739" y="287613"/>
                  </a:lnTo>
                  <a:lnTo>
                    <a:pt x="1213955" y="251258"/>
                  </a:lnTo>
                  <a:lnTo>
                    <a:pt x="1183854" y="216872"/>
                  </a:lnTo>
                  <a:lnTo>
                    <a:pt x="1151552" y="184570"/>
                  </a:lnTo>
                  <a:lnTo>
                    <a:pt x="1117166" y="154469"/>
                  </a:lnTo>
                  <a:lnTo>
                    <a:pt x="1080811" y="126685"/>
                  </a:lnTo>
                  <a:lnTo>
                    <a:pt x="1042603" y="101333"/>
                  </a:lnTo>
                  <a:lnTo>
                    <a:pt x="1002658" y="78530"/>
                  </a:lnTo>
                  <a:lnTo>
                    <a:pt x="961093" y="58391"/>
                  </a:lnTo>
                  <a:lnTo>
                    <a:pt x="918022" y="41032"/>
                  </a:lnTo>
                  <a:lnTo>
                    <a:pt x="873562" y="26569"/>
                  </a:lnTo>
                  <a:lnTo>
                    <a:pt x="827828" y="15119"/>
                  </a:lnTo>
                  <a:lnTo>
                    <a:pt x="780938" y="6797"/>
                  </a:lnTo>
                  <a:lnTo>
                    <a:pt x="733006" y="1718"/>
                  </a:lnTo>
                  <a:lnTo>
                    <a:pt x="684149" y="0"/>
                  </a:lnTo>
                  <a:close/>
                </a:path>
              </a:pathLst>
            </a:custGeom>
            <a:solidFill>
              <a:srgbClr val="79C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622925" y="3476624"/>
              <a:ext cx="1377950" cy="1377950"/>
            </a:xfrm>
            <a:custGeom>
              <a:avLst/>
              <a:gdLst/>
              <a:ahLst/>
              <a:cxnLst/>
              <a:rect l="l" t="t" r="r" b="b"/>
              <a:pathLst>
                <a:path w="1377950" h="1377950">
                  <a:moveTo>
                    <a:pt x="688975" y="0"/>
                  </a:moveTo>
                  <a:lnTo>
                    <a:pt x="759333" y="3555"/>
                  </a:lnTo>
                  <a:lnTo>
                    <a:pt x="828039" y="13970"/>
                  </a:lnTo>
                  <a:lnTo>
                    <a:pt x="893952" y="31114"/>
                  </a:lnTo>
                  <a:lnTo>
                    <a:pt x="957072" y="54355"/>
                  </a:lnTo>
                  <a:lnTo>
                    <a:pt x="1017524" y="83058"/>
                  </a:lnTo>
                  <a:lnTo>
                    <a:pt x="1074293" y="117475"/>
                  </a:lnTo>
                  <a:lnTo>
                    <a:pt x="1127378" y="157480"/>
                  </a:lnTo>
                  <a:lnTo>
                    <a:pt x="1176147" y="201802"/>
                  </a:lnTo>
                  <a:lnTo>
                    <a:pt x="1220851" y="250570"/>
                  </a:lnTo>
                  <a:lnTo>
                    <a:pt x="1260475" y="303783"/>
                  </a:lnTo>
                  <a:lnTo>
                    <a:pt x="1294765" y="360425"/>
                  </a:lnTo>
                  <a:lnTo>
                    <a:pt x="1323975" y="420750"/>
                  </a:lnTo>
                  <a:lnTo>
                    <a:pt x="1347216" y="483997"/>
                  </a:lnTo>
                  <a:lnTo>
                    <a:pt x="1363979" y="550291"/>
                  </a:lnTo>
                  <a:lnTo>
                    <a:pt x="1374394" y="618617"/>
                  </a:lnTo>
                  <a:lnTo>
                    <a:pt x="1377950" y="688975"/>
                  </a:lnTo>
                  <a:lnTo>
                    <a:pt x="1374394" y="759332"/>
                  </a:lnTo>
                  <a:lnTo>
                    <a:pt x="1363979" y="828039"/>
                  </a:lnTo>
                  <a:lnTo>
                    <a:pt x="1347216" y="893952"/>
                  </a:lnTo>
                  <a:lnTo>
                    <a:pt x="1323975" y="957199"/>
                  </a:lnTo>
                  <a:lnTo>
                    <a:pt x="1294765" y="1017524"/>
                  </a:lnTo>
                  <a:lnTo>
                    <a:pt x="1260475" y="1074166"/>
                  </a:lnTo>
                  <a:lnTo>
                    <a:pt x="1220851" y="1127379"/>
                  </a:lnTo>
                  <a:lnTo>
                    <a:pt x="1176147" y="1176147"/>
                  </a:lnTo>
                  <a:lnTo>
                    <a:pt x="1127378" y="1220851"/>
                  </a:lnTo>
                  <a:lnTo>
                    <a:pt x="1074166" y="1260475"/>
                  </a:lnTo>
                  <a:lnTo>
                    <a:pt x="1017524" y="1294764"/>
                  </a:lnTo>
                  <a:lnTo>
                    <a:pt x="957199" y="1323975"/>
                  </a:lnTo>
                  <a:lnTo>
                    <a:pt x="893952" y="1347216"/>
                  </a:lnTo>
                  <a:lnTo>
                    <a:pt x="828039" y="1363980"/>
                  </a:lnTo>
                  <a:lnTo>
                    <a:pt x="759333" y="1374394"/>
                  </a:lnTo>
                  <a:lnTo>
                    <a:pt x="688975" y="1377950"/>
                  </a:lnTo>
                  <a:lnTo>
                    <a:pt x="618616" y="1374394"/>
                  </a:lnTo>
                  <a:lnTo>
                    <a:pt x="550290" y="1363980"/>
                  </a:lnTo>
                  <a:lnTo>
                    <a:pt x="483997" y="1347216"/>
                  </a:lnTo>
                  <a:lnTo>
                    <a:pt x="420750" y="1323975"/>
                  </a:lnTo>
                  <a:lnTo>
                    <a:pt x="360425" y="1294764"/>
                  </a:lnTo>
                  <a:lnTo>
                    <a:pt x="303784" y="1260475"/>
                  </a:lnTo>
                  <a:lnTo>
                    <a:pt x="250571" y="1220851"/>
                  </a:lnTo>
                  <a:lnTo>
                    <a:pt x="201802" y="1176147"/>
                  </a:lnTo>
                  <a:lnTo>
                    <a:pt x="157479" y="1127379"/>
                  </a:lnTo>
                  <a:lnTo>
                    <a:pt x="117475" y="1074293"/>
                  </a:lnTo>
                  <a:lnTo>
                    <a:pt x="83058" y="1017524"/>
                  </a:lnTo>
                  <a:lnTo>
                    <a:pt x="54355" y="957072"/>
                  </a:lnTo>
                  <a:lnTo>
                    <a:pt x="31114" y="893952"/>
                  </a:lnTo>
                  <a:lnTo>
                    <a:pt x="13970" y="828039"/>
                  </a:lnTo>
                  <a:lnTo>
                    <a:pt x="3555" y="759332"/>
                  </a:lnTo>
                  <a:lnTo>
                    <a:pt x="0" y="688975"/>
                  </a:lnTo>
                  <a:lnTo>
                    <a:pt x="3555" y="618617"/>
                  </a:lnTo>
                  <a:lnTo>
                    <a:pt x="13970" y="550291"/>
                  </a:lnTo>
                  <a:lnTo>
                    <a:pt x="31114" y="483997"/>
                  </a:lnTo>
                  <a:lnTo>
                    <a:pt x="54355" y="420877"/>
                  </a:lnTo>
                  <a:lnTo>
                    <a:pt x="83058" y="360425"/>
                  </a:lnTo>
                  <a:lnTo>
                    <a:pt x="117475" y="303656"/>
                  </a:lnTo>
                  <a:lnTo>
                    <a:pt x="157479" y="250570"/>
                  </a:lnTo>
                  <a:lnTo>
                    <a:pt x="201802" y="201802"/>
                  </a:lnTo>
                  <a:lnTo>
                    <a:pt x="250571" y="157480"/>
                  </a:lnTo>
                  <a:lnTo>
                    <a:pt x="303657" y="117475"/>
                  </a:lnTo>
                  <a:lnTo>
                    <a:pt x="360425" y="83058"/>
                  </a:lnTo>
                  <a:lnTo>
                    <a:pt x="420877" y="54355"/>
                  </a:lnTo>
                  <a:lnTo>
                    <a:pt x="483997" y="31114"/>
                  </a:lnTo>
                  <a:lnTo>
                    <a:pt x="550290" y="13970"/>
                  </a:lnTo>
                  <a:lnTo>
                    <a:pt x="618616" y="3555"/>
                  </a:lnTo>
                  <a:lnTo>
                    <a:pt x="688975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930900" y="3969511"/>
            <a:ext cx="7651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636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Ochrona biologiczna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065337" y="3454717"/>
            <a:ext cx="1899920" cy="1404620"/>
            <a:chOff x="2065337" y="3454717"/>
            <a:chExt cx="1899920" cy="1404620"/>
          </a:xfrm>
        </p:grpSpPr>
        <p:sp>
          <p:nvSpPr>
            <p:cNvPr id="16" name="object 16"/>
            <p:cNvSpPr/>
            <p:nvPr/>
          </p:nvSpPr>
          <p:spPr>
            <a:xfrm>
              <a:off x="3342513" y="3469004"/>
              <a:ext cx="608330" cy="366395"/>
            </a:xfrm>
            <a:custGeom>
              <a:avLst/>
              <a:gdLst/>
              <a:ahLst/>
              <a:cxnLst/>
              <a:rect l="l" t="t" r="r" b="b"/>
              <a:pathLst>
                <a:path w="608329" h="366395">
                  <a:moveTo>
                    <a:pt x="593725" y="0"/>
                  </a:moveTo>
                  <a:lnTo>
                    <a:pt x="0" y="341249"/>
                  </a:lnTo>
                  <a:lnTo>
                    <a:pt x="14224" y="366141"/>
                  </a:lnTo>
                  <a:lnTo>
                    <a:pt x="607949" y="24765"/>
                  </a:lnTo>
                  <a:lnTo>
                    <a:pt x="593725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74925" y="3500373"/>
              <a:ext cx="1368425" cy="1350010"/>
            </a:xfrm>
            <a:custGeom>
              <a:avLst/>
              <a:gdLst/>
              <a:ahLst/>
              <a:cxnLst/>
              <a:rect l="l" t="t" r="r" b="b"/>
              <a:pathLst>
                <a:path w="1368425" h="1350010">
                  <a:moveTo>
                    <a:pt x="684149" y="0"/>
                  </a:moveTo>
                  <a:lnTo>
                    <a:pt x="635292" y="1694"/>
                  </a:lnTo>
                  <a:lnTo>
                    <a:pt x="587362" y="6701"/>
                  </a:lnTo>
                  <a:lnTo>
                    <a:pt x="540474" y="14906"/>
                  </a:lnTo>
                  <a:lnTo>
                    <a:pt x="494745" y="26196"/>
                  </a:lnTo>
                  <a:lnTo>
                    <a:pt x="450291" y="40455"/>
                  </a:lnTo>
                  <a:lnTo>
                    <a:pt x="407226" y="57570"/>
                  </a:lnTo>
                  <a:lnTo>
                    <a:pt x="365667" y="77427"/>
                  </a:lnTo>
                  <a:lnTo>
                    <a:pt x="325729" y="99910"/>
                  </a:lnTo>
                  <a:lnTo>
                    <a:pt x="287529" y="124907"/>
                  </a:lnTo>
                  <a:lnTo>
                    <a:pt x="251182" y="152302"/>
                  </a:lnTo>
                  <a:lnTo>
                    <a:pt x="216804" y="181982"/>
                  </a:lnTo>
                  <a:lnTo>
                    <a:pt x="184511" y="213832"/>
                  </a:lnTo>
                  <a:lnTo>
                    <a:pt x="154418" y="247739"/>
                  </a:lnTo>
                  <a:lnTo>
                    <a:pt x="126642" y="283587"/>
                  </a:lnTo>
                  <a:lnTo>
                    <a:pt x="101298" y="321262"/>
                  </a:lnTo>
                  <a:lnTo>
                    <a:pt x="78502" y="360651"/>
                  </a:lnTo>
                  <a:lnTo>
                    <a:pt x="58369" y="401639"/>
                  </a:lnTo>
                  <a:lnTo>
                    <a:pt x="41017" y="444112"/>
                  </a:lnTo>
                  <a:lnTo>
                    <a:pt x="26559" y="487955"/>
                  </a:lnTo>
                  <a:lnTo>
                    <a:pt x="15113" y="533055"/>
                  </a:lnTo>
                  <a:lnTo>
                    <a:pt x="6794" y="579297"/>
                  </a:lnTo>
                  <a:lnTo>
                    <a:pt x="1717" y="626567"/>
                  </a:lnTo>
                  <a:lnTo>
                    <a:pt x="0" y="674751"/>
                  </a:lnTo>
                  <a:lnTo>
                    <a:pt x="1717" y="722934"/>
                  </a:lnTo>
                  <a:lnTo>
                    <a:pt x="6794" y="770204"/>
                  </a:lnTo>
                  <a:lnTo>
                    <a:pt x="15113" y="816446"/>
                  </a:lnTo>
                  <a:lnTo>
                    <a:pt x="26559" y="861546"/>
                  </a:lnTo>
                  <a:lnTo>
                    <a:pt x="41017" y="905389"/>
                  </a:lnTo>
                  <a:lnTo>
                    <a:pt x="58369" y="947862"/>
                  </a:lnTo>
                  <a:lnTo>
                    <a:pt x="78502" y="988850"/>
                  </a:lnTo>
                  <a:lnTo>
                    <a:pt x="101298" y="1028239"/>
                  </a:lnTo>
                  <a:lnTo>
                    <a:pt x="126642" y="1065914"/>
                  </a:lnTo>
                  <a:lnTo>
                    <a:pt x="154418" y="1101762"/>
                  </a:lnTo>
                  <a:lnTo>
                    <a:pt x="184511" y="1135669"/>
                  </a:lnTo>
                  <a:lnTo>
                    <a:pt x="216804" y="1167519"/>
                  </a:lnTo>
                  <a:lnTo>
                    <a:pt x="251182" y="1197199"/>
                  </a:lnTo>
                  <a:lnTo>
                    <a:pt x="287529" y="1224594"/>
                  </a:lnTo>
                  <a:lnTo>
                    <a:pt x="325729" y="1249591"/>
                  </a:lnTo>
                  <a:lnTo>
                    <a:pt x="365667" y="1272074"/>
                  </a:lnTo>
                  <a:lnTo>
                    <a:pt x="407226" y="1291931"/>
                  </a:lnTo>
                  <a:lnTo>
                    <a:pt x="450291" y="1309046"/>
                  </a:lnTo>
                  <a:lnTo>
                    <a:pt x="494745" y="1323305"/>
                  </a:lnTo>
                  <a:lnTo>
                    <a:pt x="540474" y="1334595"/>
                  </a:lnTo>
                  <a:lnTo>
                    <a:pt x="587362" y="1342800"/>
                  </a:lnTo>
                  <a:lnTo>
                    <a:pt x="635292" y="1347807"/>
                  </a:lnTo>
                  <a:lnTo>
                    <a:pt x="684149" y="1349502"/>
                  </a:lnTo>
                  <a:lnTo>
                    <a:pt x="733006" y="1347807"/>
                  </a:lnTo>
                  <a:lnTo>
                    <a:pt x="780938" y="1342800"/>
                  </a:lnTo>
                  <a:lnTo>
                    <a:pt x="827828" y="1334595"/>
                  </a:lnTo>
                  <a:lnTo>
                    <a:pt x="873562" y="1323305"/>
                  </a:lnTo>
                  <a:lnTo>
                    <a:pt x="918022" y="1309046"/>
                  </a:lnTo>
                  <a:lnTo>
                    <a:pt x="961093" y="1291931"/>
                  </a:lnTo>
                  <a:lnTo>
                    <a:pt x="1002658" y="1272074"/>
                  </a:lnTo>
                  <a:lnTo>
                    <a:pt x="1042603" y="1249591"/>
                  </a:lnTo>
                  <a:lnTo>
                    <a:pt x="1080811" y="1224594"/>
                  </a:lnTo>
                  <a:lnTo>
                    <a:pt x="1117166" y="1197199"/>
                  </a:lnTo>
                  <a:lnTo>
                    <a:pt x="1151552" y="1167519"/>
                  </a:lnTo>
                  <a:lnTo>
                    <a:pt x="1183854" y="1135669"/>
                  </a:lnTo>
                  <a:lnTo>
                    <a:pt x="1213955" y="1101762"/>
                  </a:lnTo>
                  <a:lnTo>
                    <a:pt x="1241739" y="1065914"/>
                  </a:lnTo>
                  <a:lnTo>
                    <a:pt x="1267091" y="1028239"/>
                  </a:lnTo>
                  <a:lnTo>
                    <a:pt x="1289894" y="988850"/>
                  </a:lnTo>
                  <a:lnTo>
                    <a:pt x="1310033" y="947862"/>
                  </a:lnTo>
                  <a:lnTo>
                    <a:pt x="1327392" y="905389"/>
                  </a:lnTo>
                  <a:lnTo>
                    <a:pt x="1341855" y="861546"/>
                  </a:lnTo>
                  <a:lnTo>
                    <a:pt x="1353305" y="816446"/>
                  </a:lnTo>
                  <a:lnTo>
                    <a:pt x="1361627" y="770204"/>
                  </a:lnTo>
                  <a:lnTo>
                    <a:pt x="1366706" y="722934"/>
                  </a:lnTo>
                  <a:lnTo>
                    <a:pt x="1368425" y="674751"/>
                  </a:lnTo>
                  <a:lnTo>
                    <a:pt x="1366706" y="626567"/>
                  </a:lnTo>
                  <a:lnTo>
                    <a:pt x="1361627" y="579297"/>
                  </a:lnTo>
                  <a:lnTo>
                    <a:pt x="1353305" y="533055"/>
                  </a:lnTo>
                  <a:lnTo>
                    <a:pt x="1341855" y="487955"/>
                  </a:lnTo>
                  <a:lnTo>
                    <a:pt x="1327392" y="444112"/>
                  </a:lnTo>
                  <a:lnTo>
                    <a:pt x="1310033" y="401639"/>
                  </a:lnTo>
                  <a:lnTo>
                    <a:pt x="1289894" y="360651"/>
                  </a:lnTo>
                  <a:lnTo>
                    <a:pt x="1267091" y="321262"/>
                  </a:lnTo>
                  <a:lnTo>
                    <a:pt x="1241739" y="283587"/>
                  </a:lnTo>
                  <a:lnTo>
                    <a:pt x="1213955" y="247739"/>
                  </a:lnTo>
                  <a:lnTo>
                    <a:pt x="1183854" y="213832"/>
                  </a:lnTo>
                  <a:lnTo>
                    <a:pt x="1151552" y="181982"/>
                  </a:lnTo>
                  <a:lnTo>
                    <a:pt x="1117166" y="152302"/>
                  </a:lnTo>
                  <a:lnTo>
                    <a:pt x="1080811" y="124907"/>
                  </a:lnTo>
                  <a:lnTo>
                    <a:pt x="1042603" y="99910"/>
                  </a:lnTo>
                  <a:lnTo>
                    <a:pt x="1002658" y="77427"/>
                  </a:lnTo>
                  <a:lnTo>
                    <a:pt x="961093" y="57570"/>
                  </a:lnTo>
                  <a:lnTo>
                    <a:pt x="918022" y="40455"/>
                  </a:lnTo>
                  <a:lnTo>
                    <a:pt x="873562" y="26196"/>
                  </a:lnTo>
                  <a:lnTo>
                    <a:pt x="827828" y="14906"/>
                  </a:lnTo>
                  <a:lnTo>
                    <a:pt x="780938" y="6701"/>
                  </a:lnTo>
                  <a:lnTo>
                    <a:pt x="733006" y="1694"/>
                  </a:lnTo>
                  <a:lnTo>
                    <a:pt x="684149" y="0"/>
                  </a:lnTo>
                  <a:close/>
                </a:path>
              </a:pathLst>
            </a:custGeom>
            <a:solidFill>
              <a:srgbClr val="79C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70100" y="3495674"/>
              <a:ext cx="1377950" cy="1358900"/>
            </a:xfrm>
            <a:custGeom>
              <a:avLst/>
              <a:gdLst/>
              <a:ahLst/>
              <a:cxnLst/>
              <a:rect l="l" t="t" r="r" b="b"/>
              <a:pathLst>
                <a:path w="1377950" h="1358900">
                  <a:moveTo>
                    <a:pt x="688975" y="0"/>
                  </a:moveTo>
                  <a:lnTo>
                    <a:pt x="759332" y="3555"/>
                  </a:lnTo>
                  <a:lnTo>
                    <a:pt x="828039" y="13970"/>
                  </a:lnTo>
                  <a:lnTo>
                    <a:pt x="893952" y="30734"/>
                  </a:lnTo>
                  <a:lnTo>
                    <a:pt x="957072" y="53594"/>
                  </a:lnTo>
                  <a:lnTo>
                    <a:pt x="1017397" y="81914"/>
                  </a:lnTo>
                  <a:lnTo>
                    <a:pt x="1074166" y="116331"/>
                  </a:lnTo>
                  <a:lnTo>
                    <a:pt x="1127379" y="155067"/>
                  </a:lnTo>
                  <a:lnTo>
                    <a:pt x="1176147" y="199008"/>
                  </a:lnTo>
                  <a:lnTo>
                    <a:pt x="1220851" y="247395"/>
                  </a:lnTo>
                  <a:lnTo>
                    <a:pt x="1260475" y="299719"/>
                  </a:lnTo>
                  <a:lnTo>
                    <a:pt x="1294764" y="355726"/>
                  </a:lnTo>
                  <a:lnTo>
                    <a:pt x="1323975" y="415289"/>
                  </a:lnTo>
                  <a:lnTo>
                    <a:pt x="1347215" y="477647"/>
                  </a:lnTo>
                  <a:lnTo>
                    <a:pt x="1363979" y="542798"/>
                  </a:lnTo>
                  <a:lnTo>
                    <a:pt x="1374394" y="609854"/>
                  </a:lnTo>
                  <a:lnTo>
                    <a:pt x="1377950" y="679450"/>
                  </a:lnTo>
                  <a:lnTo>
                    <a:pt x="1374394" y="749045"/>
                  </a:lnTo>
                  <a:lnTo>
                    <a:pt x="1363979" y="816482"/>
                  </a:lnTo>
                  <a:lnTo>
                    <a:pt x="1347215" y="881633"/>
                  </a:lnTo>
                  <a:lnTo>
                    <a:pt x="1323975" y="944118"/>
                  </a:lnTo>
                  <a:lnTo>
                    <a:pt x="1294764" y="1003173"/>
                  </a:lnTo>
                  <a:lnTo>
                    <a:pt x="1260475" y="1059561"/>
                  </a:lnTo>
                  <a:lnTo>
                    <a:pt x="1220851" y="1111504"/>
                  </a:lnTo>
                  <a:lnTo>
                    <a:pt x="1176147" y="1159891"/>
                  </a:lnTo>
                  <a:lnTo>
                    <a:pt x="1127379" y="1203833"/>
                  </a:lnTo>
                  <a:lnTo>
                    <a:pt x="1074166" y="1243076"/>
                  </a:lnTo>
                  <a:lnTo>
                    <a:pt x="1017397" y="1276985"/>
                  </a:lnTo>
                  <a:lnTo>
                    <a:pt x="957072" y="1305306"/>
                  </a:lnTo>
                  <a:lnTo>
                    <a:pt x="893952" y="1328547"/>
                  </a:lnTo>
                  <a:lnTo>
                    <a:pt x="828039" y="1344930"/>
                  </a:lnTo>
                  <a:lnTo>
                    <a:pt x="759332" y="1355344"/>
                  </a:lnTo>
                  <a:lnTo>
                    <a:pt x="688975" y="1358900"/>
                  </a:lnTo>
                  <a:lnTo>
                    <a:pt x="618617" y="1355344"/>
                  </a:lnTo>
                  <a:lnTo>
                    <a:pt x="550291" y="1344930"/>
                  </a:lnTo>
                  <a:lnTo>
                    <a:pt x="483997" y="1328547"/>
                  </a:lnTo>
                  <a:lnTo>
                    <a:pt x="420877" y="1305306"/>
                  </a:lnTo>
                  <a:lnTo>
                    <a:pt x="360552" y="1276985"/>
                  </a:lnTo>
                  <a:lnTo>
                    <a:pt x="303783" y="1243076"/>
                  </a:lnTo>
                  <a:lnTo>
                    <a:pt x="250570" y="1203833"/>
                  </a:lnTo>
                  <a:lnTo>
                    <a:pt x="201802" y="1159891"/>
                  </a:lnTo>
                  <a:lnTo>
                    <a:pt x="157480" y="1111504"/>
                  </a:lnTo>
                  <a:lnTo>
                    <a:pt x="117475" y="1059561"/>
                  </a:lnTo>
                  <a:lnTo>
                    <a:pt x="83185" y="1003173"/>
                  </a:lnTo>
                  <a:lnTo>
                    <a:pt x="54356" y="944118"/>
                  </a:lnTo>
                  <a:lnTo>
                    <a:pt x="31114" y="881761"/>
                  </a:lnTo>
                  <a:lnTo>
                    <a:pt x="13969" y="816610"/>
                  </a:lnTo>
                  <a:lnTo>
                    <a:pt x="3556" y="749045"/>
                  </a:lnTo>
                  <a:lnTo>
                    <a:pt x="0" y="679450"/>
                  </a:lnTo>
                  <a:lnTo>
                    <a:pt x="3556" y="609854"/>
                  </a:lnTo>
                  <a:lnTo>
                    <a:pt x="13969" y="542798"/>
                  </a:lnTo>
                  <a:lnTo>
                    <a:pt x="31114" y="477647"/>
                  </a:lnTo>
                  <a:lnTo>
                    <a:pt x="54356" y="415289"/>
                  </a:lnTo>
                  <a:lnTo>
                    <a:pt x="83185" y="355726"/>
                  </a:lnTo>
                  <a:lnTo>
                    <a:pt x="117475" y="299719"/>
                  </a:lnTo>
                  <a:lnTo>
                    <a:pt x="157480" y="247395"/>
                  </a:lnTo>
                  <a:lnTo>
                    <a:pt x="201802" y="199008"/>
                  </a:lnTo>
                  <a:lnTo>
                    <a:pt x="250570" y="155067"/>
                  </a:lnTo>
                  <a:lnTo>
                    <a:pt x="303783" y="116331"/>
                  </a:lnTo>
                  <a:lnTo>
                    <a:pt x="360552" y="81914"/>
                  </a:lnTo>
                  <a:lnTo>
                    <a:pt x="420877" y="53594"/>
                  </a:lnTo>
                  <a:lnTo>
                    <a:pt x="483997" y="30352"/>
                  </a:lnTo>
                  <a:lnTo>
                    <a:pt x="550291" y="13970"/>
                  </a:lnTo>
                  <a:lnTo>
                    <a:pt x="618617" y="3555"/>
                  </a:lnTo>
                  <a:lnTo>
                    <a:pt x="688975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2395854" y="3978909"/>
            <a:ext cx="726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858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Ochrona chemiczna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841686" y="2446337"/>
            <a:ext cx="1388110" cy="1387475"/>
            <a:chOff x="3841686" y="2446337"/>
            <a:chExt cx="1388110" cy="1387475"/>
          </a:xfrm>
        </p:grpSpPr>
        <p:sp>
          <p:nvSpPr>
            <p:cNvPr id="21" name="object 21"/>
            <p:cNvSpPr/>
            <p:nvPr/>
          </p:nvSpPr>
          <p:spPr>
            <a:xfrm>
              <a:off x="3851274" y="2455799"/>
              <a:ext cx="1368425" cy="1369060"/>
            </a:xfrm>
            <a:custGeom>
              <a:avLst/>
              <a:gdLst/>
              <a:ahLst/>
              <a:cxnLst/>
              <a:rect l="l" t="t" r="r" b="b"/>
              <a:pathLst>
                <a:path w="1368425" h="1369060">
                  <a:moveTo>
                    <a:pt x="684276" y="0"/>
                  </a:moveTo>
                  <a:lnTo>
                    <a:pt x="635403" y="1718"/>
                  </a:lnTo>
                  <a:lnTo>
                    <a:pt x="587458" y="6797"/>
                  </a:lnTo>
                  <a:lnTo>
                    <a:pt x="540558" y="15119"/>
                  </a:lnTo>
                  <a:lnTo>
                    <a:pt x="494817" y="26569"/>
                  </a:lnTo>
                  <a:lnTo>
                    <a:pt x="450351" y="41032"/>
                  </a:lnTo>
                  <a:lnTo>
                    <a:pt x="407277" y="58391"/>
                  </a:lnTo>
                  <a:lnTo>
                    <a:pt x="365709" y="78530"/>
                  </a:lnTo>
                  <a:lnTo>
                    <a:pt x="325764" y="101333"/>
                  </a:lnTo>
                  <a:lnTo>
                    <a:pt x="287558" y="126685"/>
                  </a:lnTo>
                  <a:lnTo>
                    <a:pt x="251205" y="154469"/>
                  </a:lnTo>
                  <a:lnTo>
                    <a:pt x="216822" y="184570"/>
                  </a:lnTo>
                  <a:lnTo>
                    <a:pt x="184525" y="216872"/>
                  </a:lnTo>
                  <a:lnTo>
                    <a:pt x="154429" y="251258"/>
                  </a:lnTo>
                  <a:lnTo>
                    <a:pt x="126650" y="287613"/>
                  </a:lnTo>
                  <a:lnTo>
                    <a:pt x="101303" y="325821"/>
                  </a:lnTo>
                  <a:lnTo>
                    <a:pt x="78505" y="365766"/>
                  </a:lnTo>
                  <a:lnTo>
                    <a:pt x="58372" y="407331"/>
                  </a:lnTo>
                  <a:lnTo>
                    <a:pt x="41018" y="450402"/>
                  </a:lnTo>
                  <a:lnTo>
                    <a:pt x="26560" y="494862"/>
                  </a:lnTo>
                  <a:lnTo>
                    <a:pt x="15113" y="540596"/>
                  </a:lnTo>
                  <a:lnTo>
                    <a:pt x="6794" y="587486"/>
                  </a:lnTo>
                  <a:lnTo>
                    <a:pt x="1717" y="635418"/>
                  </a:lnTo>
                  <a:lnTo>
                    <a:pt x="0" y="684276"/>
                  </a:lnTo>
                  <a:lnTo>
                    <a:pt x="1717" y="733133"/>
                  </a:lnTo>
                  <a:lnTo>
                    <a:pt x="6794" y="781065"/>
                  </a:lnTo>
                  <a:lnTo>
                    <a:pt x="15113" y="827955"/>
                  </a:lnTo>
                  <a:lnTo>
                    <a:pt x="26560" y="873689"/>
                  </a:lnTo>
                  <a:lnTo>
                    <a:pt x="41018" y="918149"/>
                  </a:lnTo>
                  <a:lnTo>
                    <a:pt x="58372" y="961220"/>
                  </a:lnTo>
                  <a:lnTo>
                    <a:pt x="78505" y="1002785"/>
                  </a:lnTo>
                  <a:lnTo>
                    <a:pt x="101303" y="1042730"/>
                  </a:lnTo>
                  <a:lnTo>
                    <a:pt x="126650" y="1080938"/>
                  </a:lnTo>
                  <a:lnTo>
                    <a:pt x="154429" y="1117293"/>
                  </a:lnTo>
                  <a:lnTo>
                    <a:pt x="184525" y="1151679"/>
                  </a:lnTo>
                  <a:lnTo>
                    <a:pt x="216822" y="1183981"/>
                  </a:lnTo>
                  <a:lnTo>
                    <a:pt x="251205" y="1214082"/>
                  </a:lnTo>
                  <a:lnTo>
                    <a:pt x="287558" y="1241866"/>
                  </a:lnTo>
                  <a:lnTo>
                    <a:pt x="325764" y="1267218"/>
                  </a:lnTo>
                  <a:lnTo>
                    <a:pt x="365709" y="1290021"/>
                  </a:lnTo>
                  <a:lnTo>
                    <a:pt x="407277" y="1310160"/>
                  </a:lnTo>
                  <a:lnTo>
                    <a:pt x="450351" y="1327519"/>
                  </a:lnTo>
                  <a:lnTo>
                    <a:pt x="494817" y="1341982"/>
                  </a:lnTo>
                  <a:lnTo>
                    <a:pt x="540558" y="1353432"/>
                  </a:lnTo>
                  <a:lnTo>
                    <a:pt x="587458" y="1361754"/>
                  </a:lnTo>
                  <a:lnTo>
                    <a:pt x="635403" y="1366833"/>
                  </a:lnTo>
                  <a:lnTo>
                    <a:pt x="684276" y="1368552"/>
                  </a:lnTo>
                  <a:lnTo>
                    <a:pt x="733132" y="1366833"/>
                  </a:lnTo>
                  <a:lnTo>
                    <a:pt x="781062" y="1361754"/>
                  </a:lnTo>
                  <a:lnTo>
                    <a:pt x="827950" y="1353432"/>
                  </a:lnTo>
                  <a:lnTo>
                    <a:pt x="873679" y="1341982"/>
                  </a:lnTo>
                  <a:lnTo>
                    <a:pt x="918133" y="1327519"/>
                  </a:lnTo>
                  <a:lnTo>
                    <a:pt x="961198" y="1310160"/>
                  </a:lnTo>
                  <a:lnTo>
                    <a:pt x="1002757" y="1290021"/>
                  </a:lnTo>
                  <a:lnTo>
                    <a:pt x="1042695" y="1267218"/>
                  </a:lnTo>
                  <a:lnTo>
                    <a:pt x="1080895" y="1241866"/>
                  </a:lnTo>
                  <a:lnTo>
                    <a:pt x="1117242" y="1214082"/>
                  </a:lnTo>
                  <a:lnTo>
                    <a:pt x="1151620" y="1183981"/>
                  </a:lnTo>
                  <a:lnTo>
                    <a:pt x="1183913" y="1151679"/>
                  </a:lnTo>
                  <a:lnTo>
                    <a:pt x="1214006" y="1117293"/>
                  </a:lnTo>
                  <a:lnTo>
                    <a:pt x="1241782" y="1080938"/>
                  </a:lnTo>
                  <a:lnTo>
                    <a:pt x="1267126" y="1042730"/>
                  </a:lnTo>
                  <a:lnTo>
                    <a:pt x="1289922" y="1002785"/>
                  </a:lnTo>
                  <a:lnTo>
                    <a:pt x="1310055" y="961220"/>
                  </a:lnTo>
                  <a:lnTo>
                    <a:pt x="1327407" y="918149"/>
                  </a:lnTo>
                  <a:lnTo>
                    <a:pt x="1341865" y="873689"/>
                  </a:lnTo>
                  <a:lnTo>
                    <a:pt x="1353311" y="827955"/>
                  </a:lnTo>
                  <a:lnTo>
                    <a:pt x="1361630" y="781065"/>
                  </a:lnTo>
                  <a:lnTo>
                    <a:pt x="1366707" y="733133"/>
                  </a:lnTo>
                  <a:lnTo>
                    <a:pt x="1368425" y="684276"/>
                  </a:lnTo>
                  <a:lnTo>
                    <a:pt x="1366707" y="635418"/>
                  </a:lnTo>
                  <a:lnTo>
                    <a:pt x="1361630" y="587486"/>
                  </a:lnTo>
                  <a:lnTo>
                    <a:pt x="1353311" y="540596"/>
                  </a:lnTo>
                  <a:lnTo>
                    <a:pt x="1341865" y="494862"/>
                  </a:lnTo>
                  <a:lnTo>
                    <a:pt x="1327407" y="450402"/>
                  </a:lnTo>
                  <a:lnTo>
                    <a:pt x="1310055" y="407331"/>
                  </a:lnTo>
                  <a:lnTo>
                    <a:pt x="1289922" y="365766"/>
                  </a:lnTo>
                  <a:lnTo>
                    <a:pt x="1267126" y="325821"/>
                  </a:lnTo>
                  <a:lnTo>
                    <a:pt x="1241782" y="287613"/>
                  </a:lnTo>
                  <a:lnTo>
                    <a:pt x="1214006" y="251258"/>
                  </a:lnTo>
                  <a:lnTo>
                    <a:pt x="1183913" y="216872"/>
                  </a:lnTo>
                  <a:lnTo>
                    <a:pt x="1151620" y="184570"/>
                  </a:lnTo>
                  <a:lnTo>
                    <a:pt x="1117242" y="154469"/>
                  </a:lnTo>
                  <a:lnTo>
                    <a:pt x="1080895" y="126685"/>
                  </a:lnTo>
                  <a:lnTo>
                    <a:pt x="1042695" y="101333"/>
                  </a:lnTo>
                  <a:lnTo>
                    <a:pt x="1002757" y="78530"/>
                  </a:lnTo>
                  <a:lnTo>
                    <a:pt x="961198" y="58391"/>
                  </a:lnTo>
                  <a:lnTo>
                    <a:pt x="918133" y="41032"/>
                  </a:lnTo>
                  <a:lnTo>
                    <a:pt x="873679" y="26569"/>
                  </a:lnTo>
                  <a:lnTo>
                    <a:pt x="827950" y="15119"/>
                  </a:lnTo>
                  <a:lnTo>
                    <a:pt x="781062" y="6797"/>
                  </a:lnTo>
                  <a:lnTo>
                    <a:pt x="733132" y="1718"/>
                  </a:lnTo>
                  <a:lnTo>
                    <a:pt x="684276" y="0"/>
                  </a:lnTo>
                  <a:close/>
                </a:path>
              </a:pathLst>
            </a:custGeom>
            <a:solidFill>
              <a:srgbClr val="79C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46448" y="2451100"/>
              <a:ext cx="1378585" cy="1377950"/>
            </a:xfrm>
            <a:custGeom>
              <a:avLst/>
              <a:gdLst/>
              <a:ahLst/>
              <a:cxnLst/>
              <a:rect l="l" t="t" r="r" b="b"/>
              <a:pathLst>
                <a:path w="1378585" h="1377950">
                  <a:moveTo>
                    <a:pt x="688975" y="0"/>
                  </a:moveTo>
                  <a:lnTo>
                    <a:pt x="759333" y="3555"/>
                  </a:lnTo>
                  <a:lnTo>
                    <a:pt x="828166" y="13970"/>
                  </a:lnTo>
                  <a:lnTo>
                    <a:pt x="894079" y="31114"/>
                  </a:lnTo>
                  <a:lnTo>
                    <a:pt x="957199" y="54355"/>
                  </a:lnTo>
                  <a:lnTo>
                    <a:pt x="1017524" y="83058"/>
                  </a:lnTo>
                  <a:lnTo>
                    <a:pt x="1074292" y="117475"/>
                  </a:lnTo>
                  <a:lnTo>
                    <a:pt x="1127505" y="157479"/>
                  </a:lnTo>
                  <a:lnTo>
                    <a:pt x="1176147" y="201802"/>
                  </a:lnTo>
                  <a:lnTo>
                    <a:pt x="1220977" y="250571"/>
                  </a:lnTo>
                  <a:lnTo>
                    <a:pt x="1260475" y="303784"/>
                  </a:lnTo>
                  <a:lnTo>
                    <a:pt x="1294891" y="360425"/>
                  </a:lnTo>
                  <a:lnTo>
                    <a:pt x="1324102" y="420750"/>
                  </a:lnTo>
                  <a:lnTo>
                    <a:pt x="1347215" y="483997"/>
                  </a:lnTo>
                  <a:lnTo>
                    <a:pt x="1363979" y="550290"/>
                  </a:lnTo>
                  <a:lnTo>
                    <a:pt x="1374393" y="618616"/>
                  </a:lnTo>
                  <a:lnTo>
                    <a:pt x="1378077" y="688975"/>
                  </a:lnTo>
                  <a:lnTo>
                    <a:pt x="1374393" y="759333"/>
                  </a:lnTo>
                  <a:lnTo>
                    <a:pt x="1363979" y="828039"/>
                  </a:lnTo>
                  <a:lnTo>
                    <a:pt x="1347215" y="893952"/>
                  </a:lnTo>
                  <a:lnTo>
                    <a:pt x="1324102" y="957199"/>
                  </a:lnTo>
                  <a:lnTo>
                    <a:pt x="1294891" y="1017524"/>
                  </a:lnTo>
                  <a:lnTo>
                    <a:pt x="1260475" y="1074165"/>
                  </a:lnTo>
                  <a:lnTo>
                    <a:pt x="1220977" y="1127378"/>
                  </a:lnTo>
                  <a:lnTo>
                    <a:pt x="1176147" y="1176147"/>
                  </a:lnTo>
                  <a:lnTo>
                    <a:pt x="1127505" y="1220851"/>
                  </a:lnTo>
                  <a:lnTo>
                    <a:pt x="1074292" y="1260475"/>
                  </a:lnTo>
                  <a:lnTo>
                    <a:pt x="1017524" y="1294764"/>
                  </a:lnTo>
                  <a:lnTo>
                    <a:pt x="957199" y="1323975"/>
                  </a:lnTo>
                  <a:lnTo>
                    <a:pt x="894079" y="1347216"/>
                  </a:lnTo>
                  <a:lnTo>
                    <a:pt x="828039" y="1363980"/>
                  </a:lnTo>
                  <a:lnTo>
                    <a:pt x="759333" y="1374394"/>
                  </a:lnTo>
                  <a:lnTo>
                    <a:pt x="688975" y="1377950"/>
                  </a:lnTo>
                  <a:lnTo>
                    <a:pt x="618743" y="1374394"/>
                  </a:lnTo>
                  <a:lnTo>
                    <a:pt x="550417" y="1363980"/>
                  </a:lnTo>
                  <a:lnTo>
                    <a:pt x="483997" y="1347216"/>
                  </a:lnTo>
                  <a:lnTo>
                    <a:pt x="420877" y="1323975"/>
                  </a:lnTo>
                  <a:lnTo>
                    <a:pt x="360552" y="1294764"/>
                  </a:lnTo>
                  <a:lnTo>
                    <a:pt x="303784" y="1260475"/>
                  </a:lnTo>
                  <a:lnTo>
                    <a:pt x="250571" y="1220851"/>
                  </a:lnTo>
                  <a:lnTo>
                    <a:pt x="201929" y="1176147"/>
                  </a:lnTo>
                  <a:lnTo>
                    <a:pt x="157479" y="1127378"/>
                  </a:lnTo>
                  <a:lnTo>
                    <a:pt x="117601" y="1074292"/>
                  </a:lnTo>
                  <a:lnTo>
                    <a:pt x="83185" y="1017524"/>
                  </a:lnTo>
                  <a:lnTo>
                    <a:pt x="54355" y="957072"/>
                  </a:lnTo>
                  <a:lnTo>
                    <a:pt x="31241" y="893952"/>
                  </a:lnTo>
                  <a:lnTo>
                    <a:pt x="14097" y="828039"/>
                  </a:lnTo>
                  <a:lnTo>
                    <a:pt x="3683" y="759333"/>
                  </a:lnTo>
                  <a:lnTo>
                    <a:pt x="0" y="688975"/>
                  </a:lnTo>
                  <a:lnTo>
                    <a:pt x="3683" y="618616"/>
                  </a:lnTo>
                  <a:lnTo>
                    <a:pt x="14097" y="550290"/>
                  </a:lnTo>
                  <a:lnTo>
                    <a:pt x="31241" y="483997"/>
                  </a:lnTo>
                  <a:lnTo>
                    <a:pt x="54355" y="420877"/>
                  </a:lnTo>
                  <a:lnTo>
                    <a:pt x="83185" y="360425"/>
                  </a:lnTo>
                  <a:lnTo>
                    <a:pt x="117601" y="303657"/>
                  </a:lnTo>
                  <a:lnTo>
                    <a:pt x="157479" y="250571"/>
                  </a:lnTo>
                  <a:lnTo>
                    <a:pt x="201929" y="201802"/>
                  </a:lnTo>
                  <a:lnTo>
                    <a:pt x="250571" y="157479"/>
                  </a:lnTo>
                  <a:lnTo>
                    <a:pt x="303784" y="117475"/>
                  </a:lnTo>
                  <a:lnTo>
                    <a:pt x="360552" y="83058"/>
                  </a:lnTo>
                  <a:lnTo>
                    <a:pt x="420877" y="54355"/>
                  </a:lnTo>
                  <a:lnTo>
                    <a:pt x="483997" y="31114"/>
                  </a:lnTo>
                  <a:lnTo>
                    <a:pt x="550417" y="13970"/>
                  </a:lnTo>
                  <a:lnTo>
                    <a:pt x="618743" y="3555"/>
                  </a:lnTo>
                  <a:lnTo>
                    <a:pt x="688975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4283709" y="3035300"/>
            <a:ext cx="5060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Roślina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1160145" y="2021143"/>
            <a:ext cx="7983855" cy="3108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844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przestrzeganiu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terminów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siewu,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pielęgnacyjnych,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zbioru,</a:t>
            </a:r>
            <a:endParaRPr sz="2000" dirty="0">
              <a:latin typeface="Tahoma"/>
              <a:cs typeface="Tahoma"/>
            </a:endParaRPr>
          </a:p>
          <a:p>
            <a:pPr marL="182880" indent="-170180">
              <a:lnSpc>
                <a:spcPct val="100000"/>
              </a:lnSpc>
              <a:spcBef>
                <a:spcPts val="1820"/>
              </a:spcBef>
              <a:buChar char="-"/>
              <a:tabLst>
                <a:tab pos="18288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zwalczaniu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chwastów,</a:t>
            </a:r>
            <a:endParaRPr sz="2000" dirty="0">
              <a:latin typeface="Tahoma"/>
              <a:cs typeface="Tahoma"/>
            </a:endParaRPr>
          </a:p>
          <a:p>
            <a:pPr marL="182880" indent="-170180">
              <a:lnSpc>
                <a:spcPct val="100000"/>
              </a:lnSpc>
              <a:spcBef>
                <a:spcPts val="1565"/>
              </a:spcBef>
              <a:buChar char="-"/>
              <a:tabLst>
                <a:tab pos="18288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stosowaniu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odpowiedniego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zabiegu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chemicznego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jedynie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wtedy,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gdy</a:t>
            </a:r>
            <a:endParaRPr sz="2000" dirty="0">
              <a:latin typeface="Tahoma"/>
              <a:cs typeface="Tahoma"/>
            </a:endParaRPr>
          </a:p>
          <a:p>
            <a:pPr marL="266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liczebność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przekracza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próg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opłacalności,</a:t>
            </a:r>
            <a:endParaRPr sz="2000" dirty="0">
              <a:latin typeface="Tahoma"/>
              <a:cs typeface="Tahoma"/>
            </a:endParaRPr>
          </a:p>
          <a:p>
            <a:pPr marL="182880" indent="-170180">
              <a:lnSpc>
                <a:spcPct val="100000"/>
              </a:lnSpc>
              <a:spcBef>
                <a:spcPts val="1560"/>
              </a:spcBef>
              <a:buChar char="-"/>
              <a:tabLst>
                <a:tab pos="18288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doborze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odpowiednich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nasion,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sadzonek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zaprawieniu,</a:t>
            </a:r>
            <a:endParaRPr sz="2000" dirty="0">
              <a:latin typeface="Tahoma"/>
              <a:cs typeface="Tahoma"/>
            </a:endParaRPr>
          </a:p>
          <a:p>
            <a:pPr marL="182880" indent="-170180">
              <a:lnSpc>
                <a:spcPct val="100000"/>
              </a:lnSpc>
              <a:spcBef>
                <a:spcPts val="1560"/>
              </a:spcBef>
              <a:buChar char="-"/>
              <a:tabLst>
                <a:tab pos="18288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wykonywaniu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odpowiednim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terminie,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według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sygnalizacji</a:t>
            </a:r>
            <a:endParaRPr sz="2000" dirty="0">
              <a:latin typeface="Tahoma"/>
              <a:cs typeface="Tahoma"/>
            </a:endParaRPr>
          </a:p>
          <a:p>
            <a:pPr marL="266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służby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prognoz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sygnalizacji.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 idx="4294967295"/>
          </p:nvPr>
        </p:nvSpPr>
        <p:spPr>
          <a:xfrm>
            <a:off x="2554288" y="747713"/>
            <a:ext cx="6589712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bject 66"/>
          <p:cNvSpPr txBox="1"/>
          <p:nvPr/>
        </p:nvSpPr>
        <p:spPr>
          <a:xfrm>
            <a:off x="838200" y="1905000"/>
            <a:ext cx="8074025" cy="3258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potencjalnie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szkodliwy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staje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12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agrofagiem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jeżeli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spełnionych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pięć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warunków: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obecna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żywicielska,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  <a:tab pos="1780539" algn="l"/>
                <a:tab pos="2359660" algn="l"/>
                <a:tab pos="3608070" algn="l"/>
                <a:tab pos="4729480" algn="l"/>
                <a:tab pos="5238750" algn="l"/>
                <a:tab pos="6144260" algn="l"/>
                <a:tab pos="6653530" algn="l"/>
                <a:tab pos="688848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korzystne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zarówno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rośliny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organizmu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12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szkodliwego,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czas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sprzyja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interakcji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między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organizmem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szkodliwym,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człowiek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konkurują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stosunku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rośliny,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2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stopień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uszkodzenia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obniża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ilość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jakość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plonu.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9" name="object 69"/>
          <p:cNvSpPr txBox="1">
            <a:spLocks noGrp="1"/>
          </p:cNvSpPr>
          <p:nvPr>
            <p:ph type="title" idx="4294967295"/>
          </p:nvPr>
        </p:nvSpPr>
        <p:spPr>
          <a:xfrm>
            <a:off x="2554288" y="701675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ject 62"/>
          <p:cNvSpPr txBox="1"/>
          <p:nvPr/>
        </p:nvSpPr>
        <p:spPr>
          <a:xfrm>
            <a:off x="457200" y="1447800"/>
            <a:ext cx="8524875" cy="48723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15415" marR="5080" indent="-94234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003366"/>
                </a:solidFill>
                <a:latin typeface="Tahoma"/>
                <a:cs typeface="Tahoma"/>
              </a:rPr>
              <a:t>Elementy</a:t>
            </a:r>
            <a:r>
              <a:rPr sz="2800" b="1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003366"/>
                </a:solidFill>
                <a:latin typeface="Tahoma"/>
                <a:cs typeface="Tahoma"/>
              </a:rPr>
              <a:t>wykorzystywane</a:t>
            </a:r>
            <a:r>
              <a:rPr sz="2800" b="1" spc="-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800" b="1" spc="-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003366"/>
                </a:solidFill>
                <a:latin typeface="Tahoma"/>
                <a:cs typeface="Tahoma"/>
              </a:rPr>
              <a:t>realizowaniu </a:t>
            </a:r>
            <a:r>
              <a:rPr sz="2800" b="1" dirty="0">
                <a:solidFill>
                  <a:srgbClr val="003366"/>
                </a:solidFill>
                <a:latin typeface="Tahoma"/>
                <a:cs typeface="Tahoma"/>
              </a:rPr>
              <a:t>zasad</a:t>
            </a:r>
            <a:r>
              <a:rPr sz="2800" b="1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800" b="1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800" b="1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endParaRPr sz="28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2039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Biologia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agrofagów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Biologia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wrogów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naturalnych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antagonistów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Biologia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chronionej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rośliny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9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Współzależność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między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powyższymi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elementami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środowiskiem</a:t>
            </a:r>
            <a:endParaRPr sz="2000" dirty="0">
              <a:latin typeface="Tahoma"/>
              <a:cs typeface="Tahoma"/>
            </a:endParaRPr>
          </a:p>
          <a:p>
            <a:pPr marL="355600" marR="115570" indent="-342900">
              <a:lnSpc>
                <a:spcPts val="2280"/>
              </a:lnSpc>
              <a:spcBef>
                <a:spcPts val="113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Przewidywanie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pojawy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agrofagów,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nasilenia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wyrządzania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niego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szkód</a:t>
            </a:r>
            <a:endParaRPr sz="2000" dirty="0">
              <a:latin typeface="Tahoma"/>
              <a:cs typeface="Tahoma"/>
            </a:endParaRPr>
          </a:p>
          <a:p>
            <a:pPr marL="355600" marR="116839" indent="-342900">
              <a:lnSpc>
                <a:spcPts val="2280"/>
              </a:lnSpc>
              <a:spcBef>
                <a:spcPts val="10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  <a:tab pos="2204085" algn="l"/>
                <a:tab pos="3326129" algn="l"/>
                <a:tab pos="4973955" algn="l"/>
                <a:tab pos="6365875" algn="l"/>
                <a:tab pos="6897370" algn="l"/>
                <a:tab pos="834072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Przewidywanie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skutków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chemicznego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zdrowia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ludzi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ts val="2340"/>
              </a:lnSpc>
              <a:spcBef>
                <a:spcPts val="9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  <a:tab pos="1275715" algn="l"/>
                <a:tab pos="2807970" algn="l"/>
                <a:tab pos="3032125" algn="l"/>
                <a:tab pos="4022725" algn="l"/>
                <a:tab pos="4463415" algn="l"/>
                <a:tab pos="5370195" algn="l"/>
                <a:tab pos="653351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Wpływ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agrotechniki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pogody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rozwój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populacji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 err="1">
                <a:solidFill>
                  <a:srgbClr val="003366"/>
                </a:solidFill>
                <a:latin typeface="Tahoma"/>
                <a:cs typeface="Tahoma"/>
              </a:rPr>
              <a:t>agrofaga</a:t>
            </a:r>
            <a:r>
              <a:rPr lang="pl-PL" sz="2000" spc="-10" dirty="0">
                <a:solidFill>
                  <a:srgbClr val="003366"/>
                </a:solidFill>
                <a:latin typeface="Tahoma"/>
                <a:cs typeface="Tahoma"/>
              </a:rPr>
              <a:t> i jego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ts val="234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wrogów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naturalnych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5" name="object 65"/>
          <p:cNvSpPr txBox="1">
            <a:spLocks noGrp="1"/>
          </p:cNvSpPr>
          <p:nvPr>
            <p:ph type="title" idx="4294967295"/>
          </p:nvPr>
        </p:nvSpPr>
        <p:spPr>
          <a:xfrm>
            <a:off x="2554288" y="5334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2362200"/>
            <a:ext cx="8404225" cy="3501390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5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Metodyki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integrowanej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poszczególnych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upraw,</a:t>
            </a:r>
            <a:endParaRPr sz="2000" dirty="0">
              <a:latin typeface="Tahoma"/>
              <a:cs typeface="Tahoma"/>
            </a:endParaRPr>
          </a:p>
          <a:p>
            <a:pPr marL="355600" marR="5080" indent="-342900">
              <a:lnSpc>
                <a:spcPct val="12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ekonomicznej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szkodliwości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patogenów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określają,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kiedy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staje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ekonomicznie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opłacalne,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tzn.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jakiej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liczebności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szkodliwego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straty,</a:t>
            </a:r>
            <a:r>
              <a:rPr sz="2000" spc="5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spowodować,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przewyższają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koszty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chemicznego zwalczania,</a:t>
            </a:r>
            <a:endParaRPr sz="2000" dirty="0">
              <a:latin typeface="Tahoma"/>
              <a:cs typeface="Tahoma"/>
            </a:endParaRPr>
          </a:p>
          <a:p>
            <a:pPr marL="355600" marR="13335" indent="-342900">
              <a:lnSpc>
                <a:spcPct val="12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Systemy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wspomagania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decyzji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systemy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te,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bazujące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znajomości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szkodliwych,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wskazują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optymalny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wykonania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chemicznych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roślin.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2554288" y="914400"/>
            <a:ext cx="6589712" cy="12811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dirty="0"/>
              <a:t>Integrowana</a:t>
            </a:r>
            <a:r>
              <a:rPr spc="-180" dirty="0"/>
              <a:t> </a:t>
            </a:r>
            <a:r>
              <a:rPr dirty="0"/>
              <a:t>ochrona</a:t>
            </a:r>
            <a:r>
              <a:rPr spc="-175" dirty="0"/>
              <a:t> </a:t>
            </a:r>
            <a:r>
              <a:rPr spc="-10" dirty="0"/>
              <a:t>roślin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269872" y="2837751"/>
            <a:ext cx="6601459" cy="1343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5255">
              <a:lnSpc>
                <a:spcPct val="12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Metody</a:t>
            </a: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hodowlane,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10" dirty="0">
                <a:solidFill>
                  <a:srgbClr val="FFFFFF"/>
                </a:solidFill>
                <a:latin typeface="Tahoma"/>
                <a:cs typeface="Tahoma"/>
              </a:rPr>
              <a:t>biologiczne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600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mikrobiologiczne</a:t>
            </a:r>
            <a:r>
              <a:rPr sz="3600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ochrony</a:t>
            </a:r>
            <a:r>
              <a:rPr sz="3600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10" dirty="0">
                <a:solidFill>
                  <a:srgbClr val="FFFFFF"/>
                </a:solidFill>
                <a:latin typeface="Tahoma"/>
                <a:cs typeface="Tahoma"/>
              </a:rPr>
              <a:t>roślin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676400" y="2133600"/>
            <a:ext cx="4676140" cy="2769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polegają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wykorzystaniu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43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chorobotwórczych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mikroorganizmów,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44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drapieżnych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pasożytniczych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owadów,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4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owadożernych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ptaków</a:t>
            </a:r>
            <a:endParaRPr sz="2000" dirty="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14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innych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zwierząt</a:t>
            </a:r>
            <a:endParaRPr sz="20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44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agrofagów.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059623" y="762000"/>
            <a:ext cx="7646988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61920" algn="l"/>
              </a:tabLst>
            </a:pPr>
            <a:r>
              <a:rPr sz="4000" b="0" spc="-10" dirty="0">
                <a:latin typeface="Tahoma"/>
                <a:cs typeface="Tahoma"/>
              </a:rPr>
              <a:t>Biologiczne</a:t>
            </a:r>
            <a:r>
              <a:rPr sz="4000" b="0" dirty="0">
                <a:latin typeface="Tahoma"/>
                <a:cs typeface="Tahoma"/>
              </a:rPr>
              <a:t>	metody</a:t>
            </a:r>
            <a:r>
              <a:rPr sz="4000" b="0" spc="-100" dirty="0">
                <a:latin typeface="Tahoma"/>
                <a:cs typeface="Tahoma"/>
              </a:rPr>
              <a:t> </a:t>
            </a:r>
            <a:r>
              <a:rPr sz="4000" b="0" dirty="0">
                <a:latin typeface="Tahoma"/>
                <a:cs typeface="Tahoma"/>
              </a:rPr>
              <a:t>ochrony</a:t>
            </a:r>
            <a:r>
              <a:rPr sz="4000" b="0" spc="-100" dirty="0">
                <a:latin typeface="Tahoma"/>
                <a:cs typeface="Tahoma"/>
              </a:rPr>
              <a:t> </a:t>
            </a:r>
            <a:r>
              <a:rPr sz="4000" b="0" spc="-10" dirty="0">
                <a:latin typeface="Tahoma"/>
                <a:cs typeface="Tahoma"/>
              </a:rPr>
              <a:t>roślin</a:t>
            </a:r>
            <a:endParaRPr sz="40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0365" y="2012056"/>
            <a:ext cx="855853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  <a:tab pos="1301750" algn="l"/>
                <a:tab pos="1884045" algn="l"/>
                <a:tab pos="3191510" algn="l"/>
                <a:tab pos="5033010" algn="l"/>
                <a:tab pos="6162675" algn="l"/>
                <a:tab pos="771715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trwałe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okresowe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wprowadzanie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wrogów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naturalnych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danego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2286000"/>
            <a:ext cx="8559165" cy="16109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130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plantację,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głównie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sadownictwie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szklarniach,</a:t>
            </a:r>
            <a:endParaRPr sz="20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stwarzanie</a:t>
            </a:r>
            <a:r>
              <a:rPr sz="20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optymalnych</a:t>
            </a:r>
            <a:r>
              <a:rPr sz="2000" spc="1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warunków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2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2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1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ochrona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pożytecznych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organizmów,</a:t>
            </a:r>
            <a:r>
              <a:rPr sz="2000" spc="1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występujących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naturalnym</a:t>
            </a:r>
            <a:r>
              <a:rPr sz="2000" spc="1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krajobrazie</a:t>
            </a:r>
            <a:r>
              <a:rPr sz="2000" spc="1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</a:t>
            </a:r>
            <a:r>
              <a:rPr sz="2000" spc="1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polowych.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Miejscem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występowania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miedze,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zadrzewienia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zakrzaczenia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1000" y="4038600"/>
            <a:ext cx="8557895" cy="2159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algn="just">
              <a:lnSpc>
                <a:spcPct val="110100"/>
              </a:lnSpc>
              <a:spcBef>
                <a:spcPts val="9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śródpolne,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uprawy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miodo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nektarodajnych.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Sprzymierzeńcem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rolnika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również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ptaki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2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niektóre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ssaki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owadożerne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(nietoperze,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jeże, krety),</a:t>
            </a:r>
            <a:endParaRPr sz="20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07300"/>
              </a:lnSpc>
              <a:spcBef>
                <a:spcPts val="102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wykorzystywanie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biopreparatów</a:t>
            </a:r>
            <a:r>
              <a:rPr sz="2000" spc="3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opartych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głównie</a:t>
            </a:r>
            <a:r>
              <a:rPr sz="2000" spc="3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3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szczepie</a:t>
            </a:r>
            <a:r>
              <a:rPr sz="20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bakterii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Bacillus</a:t>
            </a:r>
            <a:r>
              <a:rPr sz="21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thuringiensis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,</a:t>
            </a:r>
            <a:r>
              <a:rPr sz="2000" spc="4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stosowanych</a:t>
            </a:r>
            <a:r>
              <a:rPr sz="2000" spc="4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4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40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larw,</a:t>
            </a:r>
            <a:r>
              <a:rPr sz="20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gąsienic</a:t>
            </a:r>
            <a:r>
              <a:rPr sz="2000" spc="4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(np.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stosowany</a:t>
            </a:r>
            <a:r>
              <a:rPr sz="20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rolnictwie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ekologicznym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Novodor),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457200" y="219327"/>
            <a:ext cx="8534400" cy="1315540"/>
          </a:xfrm>
          <a:prstGeom prst="rect">
            <a:avLst/>
          </a:prstGeom>
        </p:spPr>
        <p:txBody>
          <a:bodyPr vert="horz" wrap="square" lIns="0" tIns="83617" rIns="0" bIns="0" rtlCol="0">
            <a:spAutoFit/>
          </a:bodyPr>
          <a:lstStyle/>
          <a:p>
            <a:pPr marL="201803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/>
          <p:nvPr/>
        </p:nvSpPr>
        <p:spPr>
          <a:xfrm>
            <a:off x="1219200" y="2438400"/>
            <a:ext cx="4242435" cy="3679190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stosuje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metody: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chemiczne,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agrotechniczne,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mechaniczne,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fizyczne,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biologiczne,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hodowlane,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integrowane,</a:t>
            </a:r>
            <a:endParaRPr sz="20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139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kwarantannę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 idx="4294967295"/>
          </p:nvPr>
        </p:nvSpPr>
        <p:spPr>
          <a:xfrm>
            <a:off x="0" y="838200"/>
            <a:ext cx="6589713" cy="1281113"/>
          </a:xfrm>
          <a:prstGeom prst="rect">
            <a:avLst/>
          </a:prstGeom>
        </p:spPr>
        <p:txBody>
          <a:bodyPr vert="horz" wrap="square" lIns="0" tIns="138988" rIns="0" bIns="0" rtlCol="0">
            <a:spAutoFit/>
          </a:bodyPr>
          <a:lstStyle/>
          <a:p>
            <a:pPr marL="2863215">
              <a:lnSpc>
                <a:spcPct val="100000"/>
              </a:lnSpc>
              <a:spcBef>
                <a:spcPts val="105"/>
              </a:spcBef>
            </a:pPr>
            <a:r>
              <a:rPr sz="3500" dirty="0"/>
              <a:t>Ochrona </a:t>
            </a:r>
            <a:r>
              <a:rPr sz="3500" spc="-10" dirty="0"/>
              <a:t>roślin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24111482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/>
          <p:nvPr/>
        </p:nvSpPr>
        <p:spPr>
          <a:xfrm>
            <a:off x="92594" y="1752600"/>
            <a:ext cx="8988425" cy="513207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354965" indent="-342265" algn="just">
              <a:lnSpc>
                <a:spcPct val="100000"/>
              </a:lnSpc>
              <a:spcBef>
                <a:spcPts val="3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Entomofag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najlepiej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nadający</a:t>
            </a:r>
            <a:r>
              <a:rPr sz="2000" spc="3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3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biologicznego</a:t>
            </a:r>
            <a:r>
              <a:rPr sz="2000" spc="3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3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powinien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mieć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następujące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cechy:</a:t>
            </a:r>
            <a:endParaRPr sz="20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14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upodobania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środowiskowe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podobne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ofiary</a:t>
            </a:r>
            <a:endParaRPr sz="20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14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ruchliwość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łatwość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odszukiwania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zwalczanego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endParaRPr sz="20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rozmnażanie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4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tempie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porze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odpowiedniej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liczebności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etapów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endParaRPr sz="20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144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powinien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szkodzić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organizmom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pożytecznym</a:t>
            </a:r>
            <a:endParaRPr sz="20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dobrze</a:t>
            </a:r>
            <a:r>
              <a:rPr sz="20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gdy</a:t>
            </a:r>
            <a:r>
              <a:rPr sz="2000" spc="40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</a:t>
            </a:r>
            <a:r>
              <a:rPr sz="20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żywiciela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obocznego</a:t>
            </a:r>
            <a:r>
              <a:rPr sz="2000" spc="40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pozwalającego</a:t>
            </a:r>
            <a:r>
              <a:rPr sz="2000" spc="4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mu</a:t>
            </a:r>
            <a:r>
              <a:rPr sz="20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przetrwać</a:t>
            </a:r>
            <a:r>
              <a:rPr sz="2000" spc="4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okresy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braku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przeciwnym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wypadku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powinna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istnieć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możliwość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karmienia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pokarmem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zastępczym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(sztuczną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pożywką)</a:t>
            </a:r>
            <a:endParaRPr sz="2000" dirty="0">
              <a:latin typeface="Tahoma"/>
              <a:cs typeface="Tahoma"/>
            </a:endParaRPr>
          </a:p>
          <a:p>
            <a:pPr marL="355600" marR="5080" indent="-342900" algn="just">
              <a:lnSpc>
                <a:spcPct val="11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dobrze</a:t>
            </a:r>
            <a:r>
              <a:rPr sz="2000" spc="3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gdy</a:t>
            </a:r>
            <a:r>
              <a:rPr sz="20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można</a:t>
            </a:r>
            <a:r>
              <a:rPr sz="2000" spc="3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aktywność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postaci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dorosłej</a:t>
            </a:r>
            <a:r>
              <a:rPr sz="20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któregoś</a:t>
            </a:r>
            <a:r>
              <a:rPr sz="20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stadium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rozwojowego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zahamować,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gromadzić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przechowywać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zapasie.</a:t>
            </a:r>
            <a:endParaRPr sz="2000" dirty="0">
              <a:latin typeface="Tahoma"/>
              <a:cs typeface="Tahoma"/>
            </a:endParaRPr>
          </a:p>
          <a:p>
            <a:pPr marR="464184" algn="r">
              <a:lnSpc>
                <a:spcPts val="1320"/>
              </a:lnSpc>
            </a:pPr>
            <a:r>
              <a:rPr sz="1200" spc="-50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97" name="object 97"/>
          <p:cNvSpPr txBox="1">
            <a:spLocks noGrp="1"/>
          </p:cNvSpPr>
          <p:nvPr>
            <p:ph type="title" idx="4294967295"/>
          </p:nvPr>
        </p:nvSpPr>
        <p:spPr>
          <a:xfrm>
            <a:off x="532764" y="174707"/>
            <a:ext cx="8534400" cy="1315540"/>
          </a:xfrm>
          <a:prstGeom prst="rect">
            <a:avLst/>
          </a:prstGeom>
        </p:spPr>
        <p:txBody>
          <a:bodyPr vert="horz" wrap="square" lIns="0" tIns="83617" rIns="0" bIns="0" rtlCol="0">
            <a:spAutoFit/>
          </a:bodyPr>
          <a:lstStyle/>
          <a:p>
            <a:pPr marL="201803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ject 51"/>
          <p:cNvSpPr txBox="1"/>
          <p:nvPr/>
        </p:nvSpPr>
        <p:spPr>
          <a:xfrm>
            <a:off x="762000" y="2024951"/>
            <a:ext cx="8072755" cy="3208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8255" indent="-342900" algn="just">
              <a:lnSpc>
                <a:spcPct val="11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Etap</a:t>
            </a:r>
            <a:r>
              <a:rPr sz="2400" b="1" spc="5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b="1" spc="5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poznanie</a:t>
            </a:r>
            <a:r>
              <a:rPr sz="2400" spc="48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wszystkich</a:t>
            </a:r>
            <a:r>
              <a:rPr sz="2400" spc="5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wrogów</a:t>
            </a:r>
            <a:r>
              <a:rPr sz="2400" spc="484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naturalnych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badanego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tj.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choroby,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pasożyty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drapieżce,</a:t>
            </a:r>
            <a:endParaRPr sz="24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173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Etap</a:t>
            </a:r>
            <a:r>
              <a:rPr sz="2400" b="1" spc="1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II</a:t>
            </a:r>
            <a:r>
              <a:rPr sz="2400" b="1" spc="1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zbadanie</a:t>
            </a:r>
            <a:r>
              <a:rPr sz="2400" spc="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400" spc="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biologii,</a:t>
            </a:r>
            <a:r>
              <a:rPr sz="2400" spc="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ekologii</a:t>
            </a:r>
            <a:r>
              <a:rPr sz="24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efektywności</a:t>
            </a:r>
            <a:endParaRPr sz="2400" dirty="0">
              <a:latin typeface="Tahoma"/>
              <a:cs typeface="Tahoma"/>
            </a:endParaRPr>
          </a:p>
          <a:p>
            <a:pPr marL="354965" algn="just">
              <a:lnSpc>
                <a:spcPct val="100000"/>
              </a:lnSpc>
              <a:spcBef>
                <a:spcPts val="285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ograniczeniu</a:t>
            </a:r>
            <a:r>
              <a:rPr sz="2400" spc="-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liczebności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szkodnika,</a:t>
            </a:r>
            <a:endParaRPr sz="24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10100"/>
              </a:lnSpc>
              <a:spcBef>
                <a:spcPts val="144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Etap</a:t>
            </a:r>
            <a:r>
              <a:rPr sz="2400" b="1" spc="-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III</a:t>
            </a:r>
            <a:r>
              <a:rPr sz="2400" b="1" spc="-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opracowanie</a:t>
            </a:r>
            <a:r>
              <a:rPr sz="2400" spc="5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metod</a:t>
            </a:r>
            <a:r>
              <a:rPr sz="2400" spc="5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masowego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rozmnażania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(produkcji)</a:t>
            </a:r>
            <a:r>
              <a:rPr sz="2400" spc="1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wybranego</a:t>
            </a:r>
            <a:r>
              <a:rPr sz="2400" spc="1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wroga</a:t>
            </a:r>
            <a:r>
              <a:rPr sz="2400" spc="14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naturalnego</a:t>
            </a:r>
            <a:r>
              <a:rPr sz="2400" spc="1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1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jego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zwalczaniu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title" idx="4294967295"/>
          </p:nvPr>
        </p:nvSpPr>
        <p:spPr>
          <a:xfrm>
            <a:off x="344487" y="185421"/>
            <a:ext cx="8799513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1676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12480" y="6425183"/>
            <a:ext cx="294131" cy="34747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42265" y="4882260"/>
            <a:ext cx="127000" cy="24765"/>
          </a:xfrm>
          <a:custGeom>
            <a:avLst/>
            <a:gdLst/>
            <a:ahLst/>
            <a:cxnLst/>
            <a:rect l="l" t="t" r="r" b="b"/>
            <a:pathLst>
              <a:path w="127000" h="24764">
                <a:moveTo>
                  <a:pt x="126491" y="0"/>
                </a:moveTo>
                <a:lnTo>
                  <a:pt x="0" y="0"/>
                </a:lnTo>
                <a:lnTo>
                  <a:pt x="0" y="24383"/>
                </a:lnTo>
                <a:lnTo>
                  <a:pt x="126491" y="24383"/>
                </a:lnTo>
                <a:lnTo>
                  <a:pt x="126491" y="0"/>
                </a:lnTo>
                <a:close/>
              </a:path>
            </a:pathLst>
          </a:custGeom>
          <a:solidFill>
            <a:srgbClr val="A8DE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95400" y="5923661"/>
            <a:ext cx="349631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Gąsienicznik</a:t>
            </a:r>
            <a:r>
              <a:rPr sz="1800" b="1" spc="-7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03366"/>
                </a:solidFill>
                <a:latin typeface="Arial"/>
                <a:cs typeface="Arial"/>
              </a:rPr>
              <a:t>Diapetimorpha </a:t>
            </a:r>
            <a:r>
              <a:rPr sz="1800" b="1" i="1" dirty="0">
                <a:solidFill>
                  <a:srgbClr val="003366"/>
                </a:solidFill>
                <a:latin typeface="Arial"/>
                <a:cs typeface="Arial"/>
              </a:rPr>
              <a:t>introita</a:t>
            </a:r>
            <a:r>
              <a:rPr sz="1800" b="1" i="1" spc="-2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składa</a:t>
            </a:r>
            <a:r>
              <a:rPr sz="1800" b="1" spc="-1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jaja</a:t>
            </a:r>
            <a:r>
              <a:rPr sz="1800" b="1" spc="-2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w</a:t>
            </a:r>
            <a:r>
              <a:rPr sz="1800" b="1" spc="-2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3366"/>
                </a:solidFill>
                <a:latin typeface="Arial"/>
                <a:cs typeface="Arial"/>
              </a:rPr>
              <a:t>poczwarce </a:t>
            </a: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ukrytej</a:t>
            </a:r>
            <a:r>
              <a:rPr sz="1800" b="1" spc="-1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w</a:t>
            </a:r>
            <a:r>
              <a:rPr sz="1800" b="1" spc="1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003366"/>
                </a:solidFill>
                <a:latin typeface="Arial"/>
                <a:cs typeface="Arial"/>
              </a:rPr>
              <a:t>ziemi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476454" y="1603756"/>
            <a:ext cx="7362746" cy="4289425"/>
            <a:chOff x="1111480" y="1637967"/>
            <a:chExt cx="7362746" cy="428942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1480" y="1637967"/>
              <a:ext cx="2944749" cy="428942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19015" y="3830066"/>
              <a:ext cx="127000" cy="24765"/>
            </a:xfrm>
            <a:custGeom>
              <a:avLst/>
              <a:gdLst/>
              <a:ahLst/>
              <a:cxnLst/>
              <a:rect l="l" t="t" r="r" b="b"/>
              <a:pathLst>
                <a:path w="127000" h="24764">
                  <a:moveTo>
                    <a:pt x="126491" y="0"/>
                  </a:moveTo>
                  <a:lnTo>
                    <a:pt x="0" y="0"/>
                  </a:lnTo>
                  <a:lnTo>
                    <a:pt x="0" y="24383"/>
                  </a:lnTo>
                  <a:lnTo>
                    <a:pt x="126491" y="24383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A8D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08801" y="1744230"/>
              <a:ext cx="2765425" cy="414807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6400800" y="5923661"/>
            <a:ext cx="17786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3366"/>
                </a:solidFill>
                <a:latin typeface="Arial"/>
                <a:cs typeface="Arial"/>
              </a:rPr>
              <a:t>Larwa</a:t>
            </a:r>
            <a:r>
              <a:rPr sz="1800" b="1" spc="-10" dirty="0">
                <a:solidFill>
                  <a:srgbClr val="003366"/>
                </a:solidFill>
                <a:latin typeface="Arial"/>
                <a:cs typeface="Arial"/>
              </a:rPr>
              <a:t> biedronki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 idx="4294967295"/>
          </p:nvPr>
        </p:nvSpPr>
        <p:spPr>
          <a:xfrm>
            <a:off x="405765" y="165203"/>
            <a:ext cx="9067800" cy="1315540"/>
          </a:xfrm>
          <a:prstGeom prst="rect">
            <a:avLst/>
          </a:prstGeom>
        </p:spPr>
        <p:txBody>
          <a:bodyPr vert="horz" wrap="square" lIns="0" tIns="83617" rIns="0" bIns="0" rtlCol="0">
            <a:spAutoFit/>
          </a:bodyPr>
          <a:lstStyle/>
          <a:p>
            <a:pPr marL="201803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object 69"/>
          <p:cNvSpPr txBox="1"/>
          <p:nvPr/>
        </p:nvSpPr>
        <p:spPr>
          <a:xfrm>
            <a:off x="550125" y="2057400"/>
            <a:ext cx="8073390" cy="3378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1665" marR="5080" indent="-609600" algn="just">
              <a:lnSpc>
                <a:spcPct val="110000"/>
              </a:lnSpc>
              <a:spcBef>
                <a:spcPts val="1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Introdukcja</a:t>
            </a:r>
            <a:r>
              <a:rPr sz="2000" b="1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trwałe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osiedlanie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nowych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terenach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wrogów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naturalnych</a:t>
            </a:r>
            <a:r>
              <a:rPr sz="2000" spc="22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sprowadzonych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innych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kontynentów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(np.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introdukcja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ośca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korówkowego</a:t>
            </a:r>
            <a:r>
              <a:rPr sz="2000" spc="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Polski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1928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r.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zwalczania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bawełnicy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korówki).</a:t>
            </a:r>
            <a:endParaRPr sz="2000" dirty="0">
              <a:latin typeface="Tahoma"/>
              <a:cs typeface="Tahoma"/>
            </a:endParaRPr>
          </a:p>
          <a:p>
            <a:pPr marL="621665" marR="6350" indent="-609600" algn="just">
              <a:lnSpc>
                <a:spcPct val="110000"/>
              </a:lnSpc>
              <a:spcBef>
                <a:spcPts val="13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Okresowa</a:t>
            </a:r>
            <a:r>
              <a:rPr sz="2000" b="1" spc="4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kolonizacja</a:t>
            </a:r>
            <a:r>
              <a:rPr sz="2000" b="1" spc="4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4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okresowe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wprowadzanie</a:t>
            </a:r>
            <a:r>
              <a:rPr sz="2000" spc="4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wrogów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naturalnych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danego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agrofaga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plantację,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której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nie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występują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one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wcale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występują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małej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ilości.</a:t>
            </a:r>
            <a:endParaRPr sz="2000" dirty="0">
              <a:latin typeface="Tahoma"/>
              <a:cs typeface="Tahoma"/>
            </a:endParaRPr>
          </a:p>
          <a:p>
            <a:pPr marL="621665" marR="5080" indent="-609600" algn="just">
              <a:lnSpc>
                <a:spcPct val="110000"/>
              </a:lnSpc>
              <a:spcBef>
                <a:spcPts val="13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Ochrona</a:t>
            </a:r>
            <a:r>
              <a:rPr sz="2000" b="1" spc="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pożytecznych</a:t>
            </a:r>
            <a:r>
              <a:rPr sz="2000" b="1" spc="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b="1" spc="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dokonywanie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korzystnych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nich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zmian.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2" name="object 72"/>
          <p:cNvSpPr txBox="1">
            <a:spLocks noGrp="1"/>
          </p:cNvSpPr>
          <p:nvPr>
            <p:ph type="title" idx="4294967295"/>
          </p:nvPr>
        </p:nvSpPr>
        <p:spPr>
          <a:xfrm>
            <a:off x="304800" y="96144"/>
            <a:ext cx="8915400" cy="1301177"/>
          </a:xfrm>
          <a:prstGeom prst="rect">
            <a:avLst/>
          </a:prstGeom>
        </p:spPr>
        <p:txBody>
          <a:bodyPr vert="horz" wrap="square" lIns="0" tIns="69393" rIns="0" bIns="0" rtlCol="0">
            <a:spAutoFit/>
          </a:bodyPr>
          <a:lstStyle/>
          <a:p>
            <a:pPr marL="201803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41"/>
          <p:cNvSpPr txBox="1"/>
          <p:nvPr/>
        </p:nvSpPr>
        <p:spPr>
          <a:xfrm>
            <a:off x="929259" y="2362200"/>
            <a:ext cx="8071484" cy="2970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Odporność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endParaRPr sz="24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15100"/>
              </a:lnSpc>
              <a:spcBef>
                <a:spcPts val="187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Ekologiczna</a:t>
            </a:r>
            <a:r>
              <a:rPr sz="2400" spc="4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400" spc="4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może</a:t>
            </a:r>
            <a:r>
              <a:rPr sz="2400" spc="4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wynikać</a:t>
            </a:r>
            <a:r>
              <a:rPr sz="2400" spc="459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400" spc="4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niezgodności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fenologicznej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endParaRPr sz="24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14999"/>
              </a:lnSpc>
              <a:spcBef>
                <a:spcPts val="187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Genetyczna</a:t>
            </a:r>
            <a:r>
              <a:rPr sz="24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4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wynika</a:t>
            </a:r>
            <a:r>
              <a:rPr sz="24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400" spc="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cech</a:t>
            </a:r>
            <a:r>
              <a:rPr sz="24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dziedzicznych,</a:t>
            </a:r>
            <a:r>
              <a:rPr sz="24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4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tylko</a:t>
            </a:r>
            <a:r>
              <a:rPr sz="24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ograniczonym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stopniu</a:t>
            </a:r>
            <a:r>
              <a:rPr sz="24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podlegają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wpływowi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czynników środowiska.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44" name="object 44"/>
          <p:cNvSpPr txBox="1">
            <a:spLocks noGrp="1"/>
          </p:cNvSpPr>
          <p:nvPr>
            <p:ph type="title" idx="4294967295"/>
          </p:nvPr>
        </p:nvSpPr>
        <p:spPr>
          <a:xfrm>
            <a:off x="542543" y="249823"/>
            <a:ext cx="8458200" cy="1315540"/>
          </a:xfrm>
          <a:prstGeom prst="rect">
            <a:avLst/>
          </a:prstGeom>
        </p:spPr>
        <p:txBody>
          <a:bodyPr vert="horz" wrap="square" lIns="0" tIns="83617" rIns="0" bIns="0" rtlCol="0">
            <a:spAutoFit/>
          </a:bodyPr>
          <a:lstStyle/>
          <a:p>
            <a:pPr marL="201803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40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0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35" dirty="0"/>
              <a:t> </a:t>
            </a:r>
            <a:r>
              <a:rPr sz="4000" spc="-10" dirty="0"/>
              <a:t>szkodnikami</a:t>
            </a:r>
            <a:endParaRPr sz="4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bject 55"/>
          <p:cNvSpPr txBox="1"/>
          <p:nvPr/>
        </p:nvSpPr>
        <p:spPr>
          <a:xfrm>
            <a:off x="533400" y="2133600"/>
            <a:ext cx="8279130" cy="316865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10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wykorzystanie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b="1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antagonistycznych</a:t>
            </a:r>
            <a:r>
              <a:rPr sz="2000" b="1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stosunku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endParaRPr sz="2000" dirty="0">
              <a:latin typeface="Tahoma"/>
              <a:cs typeface="Tahoma"/>
            </a:endParaRPr>
          </a:p>
          <a:p>
            <a:pPr marL="355600" algn="just">
              <a:lnSpc>
                <a:spcPct val="100000"/>
              </a:lnSpc>
              <a:spcBef>
                <a:spcPts val="96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patogenów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roślin;</a:t>
            </a:r>
            <a:endParaRPr sz="2000" dirty="0">
              <a:latin typeface="Tahoma"/>
              <a:cs typeface="Tahoma"/>
            </a:endParaRPr>
          </a:p>
          <a:p>
            <a:pPr marL="355600" marR="5080" indent="-343535" algn="just">
              <a:lnSpc>
                <a:spcPct val="134000"/>
              </a:lnSpc>
              <a:spcBef>
                <a:spcPts val="134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organizmy</a:t>
            </a:r>
            <a:r>
              <a:rPr sz="2000" spc="29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antagonistyczne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wprowadzane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3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powierzchnię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chronionych  roślin  przez  opryskiwanie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100" spc="-50" dirty="0">
                <a:solidFill>
                  <a:srgbClr val="003366"/>
                </a:solidFill>
                <a:latin typeface="Tahoma"/>
                <a:cs typeface="Tahoma"/>
              </a:rPr>
              <a:t>(Pseudomonas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Jluorescens</a:t>
            </a:r>
            <a:r>
              <a:rPr sz="2100" spc="2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inne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gatunki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fluoryzujących</a:t>
            </a:r>
            <a:r>
              <a:rPr sz="2000" spc="2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bakterii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tego</a:t>
            </a:r>
            <a:r>
              <a:rPr sz="20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rodzaju,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grzyby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drożdżoidalne,</a:t>
            </a:r>
            <a:r>
              <a:rPr sz="2000" spc="3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grzyby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rodzajów</a:t>
            </a:r>
            <a:r>
              <a:rPr sz="2000" spc="3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Gliocladiam</a:t>
            </a:r>
            <a:r>
              <a:rPr sz="2100" spc="3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100" spc="3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40" dirty="0">
                <a:solidFill>
                  <a:srgbClr val="003366"/>
                </a:solidFill>
                <a:latin typeface="Tahoma"/>
                <a:cs typeface="Tahoma"/>
              </a:rPr>
              <a:t>Trichoderma </a:t>
            </a:r>
            <a:r>
              <a:rPr sz="2100" spc="-35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1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niepatogeniczne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rodzaju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Fusarium);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title" idx="4294967295"/>
          </p:nvPr>
        </p:nvSpPr>
        <p:spPr>
          <a:xfrm>
            <a:off x="457200" y="353119"/>
            <a:ext cx="8608060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63140" marR="5080" indent="-224980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Biologiczne</a:t>
            </a:r>
            <a:r>
              <a:rPr sz="4000" spc="-135" dirty="0"/>
              <a:t> </a:t>
            </a:r>
            <a:r>
              <a:rPr sz="4000" dirty="0"/>
              <a:t>metody</a:t>
            </a:r>
            <a:r>
              <a:rPr sz="4000" spc="-180" dirty="0"/>
              <a:t> </a:t>
            </a:r>
            <a:r>
              <a:rPr sz="4000" dirty="0"/>
              <a:t>ochrony</a:t>
            </a:r>
            <a:r>
              <a:rPr sz="4000" spc="-165" dirty="0"/>
              <a:t> </a:t>
            </a:r>
            <a:r>
              <a:rPr sz="4000" spc="-10" dirty="0"/>
              <a:t>roślin </a:t>
            </a:r>
            <a:r>
              <a:rPr sz="4000" dirty="0"/>
              <a:t>przed</a:t>
            </a:r>
            <a:r>
              <a:rPr sz="4000" spc="-150" dirty="0"/>
              <a:t> </a:t>
            </a:r>
            <a:r>
              <a:rPr sz="4000" spc="-10" dirty="0"/>
              <a:t>chorobami</a:t>
            </a:r>
            <a:endParaRPr sz="4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ject 65"/>
          <p:cNvSpPr txBox="1">
            <a:spLocks noGrp="1"/>
          </p:cNvSpPr>
          <p:nvPr>
            <p:ph type="body" idx="4294967295"/>
          </p:nvPr>
        </p:nvSpPr>
        <p:spPr>
          <a:xfrm>
            <a:off x="685800" y="2057400"/>
            <a:ext cx="7924800" cy="2988703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55600" marR="5080" indent="-343535" algn="just">
              <a:lnSpc>
                <a:spcPct val="108200"/>
              </a:lnSpc>
              <a:spcBef>
                <a:spcPts val="14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dirty="0"/>
              <a:t>redukcja</a:t>
            </a:r>
            <a:r>
              <a:rPr spc="365" dirty="0"/>
              <a:t> </a:t>
            </a:r>
            <a:r>
              <a:rPr dirty="0"/>
              <a:t>rozwoju,</a:t>
            </a:r>
            <a:r>
              <a:rPr spc="375" dirty="0"/>
              <a:t> </a:t>
            </a:r>
            <a:r>
              <a:rPr dirty="0"/>
              <a:t>a</a:t>
            </a:r>
            <a:r>
              <a:rPr spc="370" dirty="0"/>
              <a:t> </a:t>
            </a:r>
            <a:r>
              <a:rPr dirty="0"/>
              <a:t>przede</a:t>
            </a:r>
            <a:r>
              <a:rPr spc="370" dirty="0"/>
              <a:t> </a:t>
            </a:r>
            <a:r>
              <a:rPr dirty="0"/>
              <a:t>wszystkim</a:t>
            </a:r>
            <a:r>
              <a:rPr spc="355" dirty="0"/>
              <a:t> </a:t>
            </a:r>
            <a:r>
              <a:rPr dirty="0"/>
              <a:t>zarodnikowania</a:t>
            </a:r>
            <a:r>
              <a:rPr spc="380" dirty="0"/>
              <a:t> </a:t>
            </a:r>
            <a:r>
              <a:rPr spc="-10" dirty="0"/>
              <a:t>patogenów </a:t>
            </a:r>
            <a:r>
              <a:rPr dirty="0"/>
              <a:t>policyklicznych</a:t>
            </a:r>
            <a:r>
              <a:rPr spc="250" dirty="0"/>
              <a:t>  </a:t>
            </a:r>
            <a:r>
              <a:rPr dirty="0"/>
              <a:t>przez</a:t>
            </a:r>
            <a:r>
              <a:rPr spc="240" dirty="0"/>
              <a:t>  </a:t>
            </a:r>
            <a:r>
              <a:rPr b="1" dirty="0">
                <a:latin typeface="Tahoma"/>
                <a:cs typeface="Tahoma"/>
              </a:rPr>
              <a:t>nadpasożyty</a:t>
            </a:r>
            <a:r>
              <a:rPr b="1" spc="275" dirty="0">
                <a:latin typeface="Tahoma"/>
                <a:cs typeface="Tahoma"/>
              </a:rPr>
              <a:t>  </a:t>
            </a:r>
            <a:r>
              <a:rPr dirty="0"/>
              <a:t>(przede</a:t>
            </a:r>
            <a:r>
              <a:rPr spc="250" dirty="0"/>
              <a:t>  </a:t>
            </a:r>
            <a:r>
              <a:rPr dirty="0"/>
              <a:t>wszystkim</a:t>
            </a:r>
            <a:r>
              <a:rPr spc="245" dirty="0"/>
              <a:t>  </a:t>
            </a:r>
            <a:r>
              <a:rPr spc="-10" dirty="0"/>
              <a:t>grzyby </a:t>
            </a:r>
            <a:r>
              <a:rPr sz="2100" dirty="0"/>
              <a:t>Yerticillium</a:t>
            </a:r>
            <a:r>
              <a:rPr sz="2100" spc="295" dirty="0"/>
              <a:t> </a:t>
            </a:r>
            <a:r>
              <a:rPr sz="2100" dirty="0"/>
              <a:t>lecanii</a:t>
            </a:r>
            <a:r>
              <a:rPr dirty="0"/>
              <a:t>,</a:t>
            </a:r>
            <a:r>
              <a:rPr spc="340" dirty="0"/>
              <a:t> </a:t>
            </a:r>
            <a:r>
              <a:rPr sz="2100" dirty="0"/>
              <a:t>Darluca</a:t>
            </a:r>
            <a:r>
              <a:rPr sz="2100" spc="300" dirty="0"/>
              <a:t> </a:t>
            </a:r>
            <a:r>
              <a:rPr dirty="0"/>
              <a:t>spp.</a:t>
            </a:r>
            <a:r>
              <a:rPr spc="340" dirty="0"/>
              <a:t> </a:t>
            </a:r>
            <a:r>
              <a:rPr dirty="0"/>
              <a:t>i</a:t>
            </a:r>
            <a:r>
              <a:rPr spc="340" dirty="0"/>
              <a:t> </a:t>
            </a:r>
            <a:r>
              <a:rPr dirty="0"/>
              <a:t>inne</a:t>
            </a:r>
            <a:r>
              <a:rPr spc="330" dirty="0"/>
              <a:t> </a:t>
            </a:r>
            <a:r>
              <a:rPr dirty="0"/>
              <a:t>pasożytujące</a:t>
            </a:r>
            <a:r>
              <a:rPr spc="340" dirty="0"/>
              <a:t> </a:t>
            </a:r>
            <a:r>
              <a:rPr dirty="0"/>
              <a:t>na</a:t>
            </a:r>
            <a:r>
              <a:rPr spc="335" dirty="0"/>
              <a:t> </a:t>
            </a:r>
            <a:r>
              <a:rPr dirty="0"/>
              <a:t>grzybni</a:t>
            </a:r>
            <a:r>
              <a:rPr spc="335" dirty="0"/>
              <a:t> </a:t>
            </a:r>
            <a:r>
              <a:rPr spc="-50" dirty="0"/>
              <a:t>i </a:t>
            </a:r>
            <a:r>
              <a:rPr dirty="0"/>
              <a:t>zarodnikach</a:t>
            </a:r>
            <a:r>
              <a:rPr spc="-55" dirty="0"/>
              <a:t> </a:t>
            </a:r>
            <a:r>
              <a:rPr dirty="0"/>
              <a:t>mączniaków</a:t>
            </a:r>
            <a:r>
              <a:rPr spc="-50" dirty="0"/>
              <a:t> </a:t>
            </a:r>
            <a:r>
              <a:rPr dirty="0"/>
              <a:t>prawdziwych</a:t>
            </a:r>
            <a:r>
              <a:rPr spc="-45" dirty="0"/>
              <a:t> </a:t>
            </a:r>
            <a:r>
              <a:rPr dirty="0"/>
              <a:t>i</a:t>
            </a:r>
            <a:r>
              <a:rPr spc="-30" dirty="0"/>
              <a:t> </a:t>
            </a:r>
            <a:r>
              <a:rPr spc="-10" dirty="0"/>
              <a:t>rdzy);</a:t>
            </a:r>
            <a:endParaRPr sz="2100" dirty="0">
              <a:latin typeface="Tahoma"/>
              <a:cs typeface="Tahoma"/>
            </a:endParaRPr>
          </a:p>
          <a:p>
            <a:pPr marL="355600" marR="5715" indent="-343535" algn="just">
              <a:lnSpc>
                <a:spcPct val="106900"/>
              </a:lnSpc>
              <a:spcBef>
                <a:spcPts val="127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dirty="0"/>
              <a:t>obniżanie</a:t>
            </a:r>
            <a:r>
              <a:rPr spc="235" dirty="0"/>
              <a:t> </a:t>
            </a:r>
            <a:r>
              <a:rPr dirty="0"/>
              <a:t>zdolności</a:t>
            </a:r>
            <a:r>
              <a:rPr spc="229" dirty="0"/>
              <a:t> </a:t>
            </a:r>
            <a:r>
              <a:rPr dirty="0"/>
              <a:t>patogenów</a:t>
            </a:r>
            <a:r>
              <a:rPr spc="240" dirty="0"/>
              <a:t> </a:t>
            </a:r>
            <a:r>
              <a:rPr dirty="0"/>
              <a:t>roślin</a:t>
            </a:r>
            <a:r>
              <a:rPr spc="229" dirty="0"/>
              <a:t> </a:t>
            </a:r>
            <a:r>
              <a:rPr dirty="0"/>
              <a:t>do</a:t>
            </a:r>
            <a:r>
              <a:rPr spc="229" dirty="0"/>
              <a:t> </a:t>
            </a:r>
            <a:r>
              <a:rPr dirty="0"/>
              <a:t>przetrwania</a:t>
            </a:r>
            <a:r>
              <a:rPr spc="240" dirty="0"/>
              <a:t> </a:t>
            </a:r>
            <a:r>
              <a:rPr dirty="0"/>
              <a:t>przez</a:t>
            </a:r>
            <a:r>
              <a:rPr spc="229" dirty="0"/>
              <a:t> </a:t>
            </a:r>
            <a:r>
              <a:rPr spc="-10" dirty="0"/>
              <a:t>kolejne </a:t>
            </a:r>
            <a:r>
              <a:rPr dirty="0"/>
              <a:t>lata</a:t>
            </a:r>
            <a:r>
              <a:rPr spc="325" dirty="0"/>
              <a:t> </a:t>
            </a:r>
            <a:r>
              <a:rPr dirty="0"/>
              <a:t>przez</a:t>
            </a:r>
            <a:r>
              <a:rPr spc="305" dirty="0"/>
              <a:t> </a:t>
            </a:r>
            <a:r>
              <a:rPr b="1" dirty="0">
                <a:latin typeface="Tahoma"/>
                <a:cs typeface="Tahoma"/>
              </a:rPr>
              <a:t>hamowanie</a:t>
            </a:r>
            <a:r>
              <a:rPr b="1" spc="345" dirty="0">
                <a:latin typeface="Tahoma"/>
                <a:cs typeface="Tahoma"/>
              </a:rPr>
              <a:t> </a:t>
            </a:r>
            <a:r>
              <a:rPr b="1" dirty="0">
                <a:latin typeface="Tahoma"/>
                <a:cs typeface="Tahoma"/>
              </a:rPr>
              <a:t>wytwarzania</a:t>
            </a:r>
            <a:r>
              <a:rPr b="1" spc="355" dirty="0">
                <a:latin typeface="Tahoma"/>
                <a:cs typeface="Tahoma"/>
              </a:rPr>
              <a:t> </a:t>
            </a:r>
            <a:r>
              <a:rPr b="1" dirty="0">
                <a:latin typeface="Tahoma"/>
                <a:cs typeface="Tahoma"/>
              </a:rPr>
              <a:t>form</a:t>
            </a:r>
            <a:r>
              <a:rPr b="1" spc="350" dirty="0">
                <a:latin typeface="Tahoma"/>
                <a:cs typeface="Tahoma"/>
              </a:rPr>
              <a:t> </a:t>
            </a:r>
            <a:r>
              <a:rPr b="1" dirty="0">
                <a:latin typeface="Tahoma"/>
                <a:cs typeface="Tahoma"/>
              </a:rPr>
              <a:t>przetrwalnych</a:t>
            </a:r>
            <a:r>
              <a:rPr b="1" spc="350" dirty="0">
                <a:latin typeface="Tahoma"/>
                <a:cs typeface="Tahoma"/>
              </a:rPr>
              <a:t> </a:t>
            </a:r>
            <a:r>
              <a:rPr b="1" spc="-25" dirty="0">
                <a:latin typeface="Tahoma"/>
                <a:cs typeface="Tahoma"/>
              </a:rPr>
              <a:t>lub </a:t>
            </a:r>
            <a:r>
              <a:rPr b="1" dirty="0">
                <a:latin typeface="Tahoma"/>
                <a:cs typeface="Tahoma"/>
              </a:rPr>
              <a:t>ich</a:t>
            </a:r>
            <a:r>
              <a:rPr b="1" spc="355" dirty="0">
                <a:latin typeface="Tahoma"/>
                <a:cs typeface="Tahoma"/>
              </a:rPr>
              <a:t> </a:t>
            </a:r>
            <a:r>
              <a:rPr b="1" dirty="0">
                <a:latin typeface="Tahoma"/>
                <a:cs typeface="Tahoma"/>
              </a:rPr>
              <a:t>niszczenie</a:t>
            </a:r>
            <a:r>
              <a:rPr b="1" spc="355" dirty="0">
                <a:latin typeface="Tahoma"/>
                <a:cs typeface="Tahoma"/>
              </a:rPr>
              <a:t> </a:t>
            </a:r>
            <a:r>
              <a:rPr dirty="0"/>
              <a:t>(np.</a:t>
            </a:r>
            <a:r>
              <a:rPr spc="320" dirty="0"/>
              <a:t> </a:t>
            </a:r>
            <a:r>
              <a:rPr sz="2100" dirty="0"/>
              <a:t>Trichoderma</a:t>
            </a:r>
            <a:r>
              <a:rPr sz="2100" spc="295" dirty="0"/>
              <a:t> </a:t>
            </a:r>
            <a:r>
              <a:rPr sz="2100" dirty="0"/>
              <a:t>aurouiridae</a:t>
            </a:r>
            <a:r>
              <a:rPr sz="2100" spc="310" dirty="0"/>
              <a:t> </a:t>
            </a:r>
            <a:r>
              <a:rPr dirty="0"/>
              <a:t>kolonizuje</a:t>
            </a:r>
            <a:r>
              <a:rPr spc="335" dirty="0"/>
              <a:t> </a:t>
            </a:r>
            <a:r>
              <a:rPr spc="-10" dirty="0"/>
              <a:t>oospory </a:t>
            </a:r>
            <a:r>
              <a:rPr sz="2100" spc="-50" dirty="0"/>
              <a:t>Phytophthora</a:t>
            </a:r>
            <a:r>
              <a:rPr sz="2100" spc="-65" dirty="0"/>
              <a:t> </a:t>
            </a:r>
            <a:r>
              <a:rPr sz="2100" spc="-55" dirty="0"/>
              <a:t>cinna-</a:t>
            </a:r>
            <a:r>
              <a:rPr spc="-10" dirty="0"/>
              <a:t>momi).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title" idx="4294967295"/>
          </p:nvPr>
        </p:nvSpPr>
        <p:spPr>
          <a:xfrm>
            <a:off x="157942" y="457200"/>
            <a:ext cx="8991600" cy="1180836"/>
          </a:xfrm>
          <a:prstGeom prst="rect">
            <a:avLst/>
          </a:prstGeom>
        </p:spPr>
        <p:txBody>
          <a:bodyPr vert="horz" wrap="square" lIns="0" tIns="72136" rIns="0" bIns="0" rtlCol="0">
            <a:spAutoFit/>
          </a:bodyPr>
          <a:lstStyle/>
          <a:p>
            <a:pPr marL="2477770" marR="5080" indent="-2023110">
              <a:lnSpc>
                <a:spcPct val="100000"/>
              </a:lnSpc>
              <a:spcBef>
                <a:spcPts val="100"/>
              </a:spcBef>
            </a:pPr>
            <a:r>
              <a:rPr dirty="0"/>
              <a:t>Biologiczne</a:t>
            </a:r>
            <a:r>
              <a:rPr spc="-85" dirty="0"/>
              <a:t> </a:t>
            </a:r>
            <a:r>
              <a:rPr dirty="0"/>
              <a:t>metody</a:t>
            </a:r>
            <a:r>
              <a:rPr spc="-70" dirty="0"/>
              <a:t> </a:t>
            </a:r>
            <a:r>
              <a:rPr dirty="0"/>
              <a:t>ochrony</a:t>
            </a:r>
            <a:r>
              <a:rPr spc="-65" dirty="0"/>
              <a:t> </a:t>
            </a:r>
            <a:r>
              <a:rPr spc="-10" dirty="0"/>
              <a:t>roślin </a:t>
            </a:r>
            <a:r>
              <a:rPr dirty="0"/>
              <a:t>przed</a:t>
            </a:r>
            <a:r>
              <a:rPr spc="-40" dirty="0"/>
              <a:t> </a:t>
            </a:r>
            <a:r>
              <a:rPr spc="-10" dirty="0"/>
              <a:t>chorobami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object 4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11140" y="2520049"/>
            <a:ext cx="100584" cy="68397"/>
          </a:xfrm>
          <a:prstGeom prst="rect">
            <a:avLst/>
          </a:prstGeom>
        </p:spPr>
      </p:pic>
      <p:sp>
        <p:nvSpPr>
          <p:cNvPr id="42" name="object 42"/>
          <p:cNvSpPr txBox="1"/>
          <p:nvPr/>
        </p:nvSpPr>
        <p:spPr>
          <a:xfrm>
            <a:off x="762000" y="2240280"/>
            <a:ext cx="807402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25000"/>
              </a:lnSpc>
              <a:spcBef>
                <a:spcPts val="1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  <a:tab pos="1524635" algn="l"/>
                <a:tab pos="3172460" algn="l"/>
                <a:tab pos="4539615" algn="l"/>
                <a:tab pos="4902200" algn="l"/>
                <a:tab pos="5946775" algn="l"/>
                <a:tab pos="6507480" algn="l"/>
              </a:tabLst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Metoda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sztucznych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epizoocji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50" dirty="0">
                <a:solidFill>
                  <a:srgbClr val="003366"/>
                </a:solidFill>
                <a:latin typeface="Arial"/>
                <a:cs typeface="Arial"/>
              </a:rPr>
              <a:t>-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polega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zmasowanym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wprowadzaniu</a:t>
            </a:r>
            <a:r>
              <a:rPr sz="2000" spc="1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patogena</a:t>
            </a:r>
            <a:r>
              <a:rPr sz="2000" spc="12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spc="12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zagrożone</a:t>
            </a:r>
            <a:r>
              <a:rPr sz="2000" spc="114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obszary.</a:t>
            </a:r>
            <a:r>
              <a:rPr sz="2000" spc="114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Mikroorganizmy</a:t>
            </a:r>
            <a:r>
              <a:rPr sz="2000" spc="1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są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96510" y="3028162"/>
            <a:ext cx="4239260" cy="788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4295">
              <a:lnSpc>
                <a:spcPct val="125099"/>
              </a:lnSpc>
              <a:spcBef>
                <a:spcPts val="100"/>
              </a:spcBef>
              <a:tabLst>
                <a:tab pos="1529080" algn="l"/>
                <a:tab pos="1896110" algn="l"/>
                <a:tab pos="361886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pożywkach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laboratoriach,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gdzie biopreparaty,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277736" y="3485515"/>
            <a:ext cx="25577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60755" algn="l"/>
                <a:tab pos="148653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dające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się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stosować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05916" y="3028162"/>
            <a:ext cx="3404870" cy="1169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99"/>
              </a:lnSpc>
              <a:spcBef>
                <a:spcPts val="100"/>
              </a:spcBef>
              <a:tabLst>
                <a:tab pos="1329055" algn="l"/>
                <a:tab pos="1370330" algn="l"/>
                <a:tab pos="1837055" algn="l"/>
                <a:tab pos="2183130" algn="l"/>
                <a:tab pos="285051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hodowane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odpowiednich produkuje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się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40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nich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tzw.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podobnie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jak</a:t>
            </a:r>
            <a:r>
              <a:rPr sz="20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pestycydy.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title" idx="4294967295"/>
          </p:nvPr>
        </p:nvSpPr>
        <p:spPr>
          <a:xfrm>
            <a:off x="-280417" y="240799"/>
            <a:ext cx="9448800" cy="626838"/>
          </a:xfrm>
          <a:prstGeom prst="rect">
            <a:avLst/>
          </a:prstGeom>
        </p:spPr>
        <p:txBody>
          <a:bodyPr vert="horz" wrap="square" lIns="0" tIns="72136" rIns="0" bIns="0" rtlCol="0">
            <a:spAutoFit/>
          </a:bodyPr>
          <a:lstStyle/>
          <a:p>
            <a:pPr marL="3760470" marR="5080" indent="-3235960">
              <a:lnSpc>
                <a:spcPct val="100000"/>
              </a:lnSpc>
              <a:spcBef>
                <a:spcPts val="100"/>
              </a:spcBef>
            </a:pPr>
            <a:r>
              <a:rPr dirty="0"/>
              <a:t>Mikrobiologiczne</a:t>
            </a:r>
            <a:r>
              <a:rPr spc="-90" dirty="0"/>
              <a:t> </a:t>
            </a:r>
            <a:r>
              <a:rPr dirty="0"/>
              <a:t>metody</a:t>
            </a:r>
            <a:r>
              <a:rPr spc="-70" dirty="0"/>
              <a:t> </a:t>
            </a:r>
            <a:r>
              <a:rPr spc="-10" dirty="0"/>
              <a:t>ochrony roślin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bject 72"/>
          <p:cNvSpPr txBox="1"/>
          <p:nvPr/>
        </p:nvSpPr>
        <p:spPr>
          <a:xfrm>
            <a:off x="534987" y="1447800"/>
            <a:ext cx="8074025" cy="75755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  <a:tab pos="1466215" algn="l"/>
                <a:tab pos="2884170" algn="l"/>
                <a:tab pos="4502785" algn="l"/>
                <a:tab pos="4807585" algn="l"/>
                <a:tab pos="5792470" algn="l"/>
                <a:tab pos="6295390" algn="l"/>
              </a:tabLst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Metoda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otwartych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insektariów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b="1" spc="-50" dirty="0">
                <a:solidFill>
                  <a:srgbClr val="003366"/>
                </a:solidFill>
                <a:latin typeface="Arial"/>
                <a:cs typeface="Arial"/>
              </a:rPr>
              <a:t>-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polega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przegęszczaniu</a:t>
            </a:r>
            <a:endParaRPr sz="2000" dirty="0">
              <a:latin typeface="Microsoft Sans Serif"/>
              <a:cs typeface="Microsoft Sans Serif"/>
            </a:endParaRPr>
          </a:p>
          <a:p>
            <a:pPr marL="3556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populacji</a:t>
            </a:r>
            <a:r>
              <a:rPr sz="2000" spc="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szkodnika.</a:t>
            </a:r>
            <a:r>
              <a:rPr sz="2000" spc="5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Opiera</a:t>
            </a:r>
            <a:r>
              <a:rPr sz="2000" spc="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się</a:t>
            </a:r>
            <a:r>
              <a:rPr sz="2000" spc="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spc="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założeniu,</a:t>
            </a:r>
            <a:r>
              <a:rPr sz="2000" spc="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że</a:t>
            </a:r>
            <a:r>
              <a:rPr sz="2000" spc="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epizoocja</a:t>
            </a:r>
            <a:r>
              <a:rPr sz="2000" spc="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wybucha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355850" y="2324836"/>
            <a:ext cx="62534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 marR="5080" indent="-5080">
              <a:lnSpc>
                <a:spcPct val="120000"/>
              </a:lnSpc>
              <a:spcBef>
                <a:spcPts val="100"/>
              </a:spcBef>
              <a:tabLst>
                <a:tab pos="363220" algn="l"/>
                <a:tab pos="1257935" algn="l"/>
                <a:tab pos="1277620" algn="l"/>
                <a:tab pos="1979930" algn="l"/>
                <a:tab pos="2908300" algn="l"/>
                <a:tab pos="3164840" algn="l"/>
                <a:tab pos="4304665" algn="l"/>
                <a:tab pos="4632325" algn="l"/>
                <a:tab pos="5758815" algn="l"/>
                <a:tab pos="6055995" algn="l"/>
              </a:tabLst>
            </a:pP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z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reguły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przy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wysokiej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liczebności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szkodnika,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w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częstych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wzajemnych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kontaktów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osobników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jego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79144" y="2324836"/>
            <a:ext cx="128397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  <a:spcBef>
                <a:spcPts val="100"/>
              </a:spcBef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34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naturze warunkach nadmiernie pasożyty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140966" y="3056610"/>
            <a:ext cx="64681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3360">
              <a:lnSpc>
                <a:spcPct val="120000"/>
              </a:lnSpc>
              <a:spcBef>
                <a:spcPts val="100"/>
              </a:spcBef>
              <a:tabLst>
                <a:tab pos="327660" algn="l"/>
                <a:tab pos="1943735" algn="l"/>
                <a:tab pos="1983105" algn="l"/>
                <a:tab pos="2698115" algn="l"/>
                <a:tab pos="3275965" algn="l"/>
                <a:tab pos="4103370" algn="l"/>
                <a:tab pos="4203065" algn="l"/>
                <a:tab pos="5835015" algn="l"/>
                <a:tab pos="612965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zagęszczonej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populacji,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licznie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nawiedzanej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przez </a:t>
            </a: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drapieżców,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oraz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osłabionej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pogarszającymi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się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57200" y="3855374"/>
            <a:ext cx="8072120" cy="1550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warunkami</a:t>
            </a:r>
            <a:r>
              <a:rPr sz="2000" spc="-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pokarmowymi.</a:t>
            </a:r>
            <a:endParaRPr sz="2000" dirty="0">
              <a:latin typeface="Microsoft Sans Serif"/>
              <a:cs typeface="Microsoft Sans Serif"/>
            </a:endParaRPr>
          </a:p>
          <a:p>
            <a:pPr marL="354330" marR="5080" indent="-342265" algn="just">
              <a:lnSpc>
                <a:spcPct val="120000"/>
              </a:lnSpc>
              <a:spcBef>
                <a:spcPts val="9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Sztuczne</a:t>
            </a:r>
            <a:r>
              <a:rPr sz="2000" spc="35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zmasowanie</a:t>
            </a:r>
            <a:r>
              <a:rPr sz="2000" spc="35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szkodnika</a:t>
            </a:r>
            <a:r>
              <a:rPr sz="2000" spc="35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000" spc="35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ograniczonej</a:t>
            </a:r>
            <a:r>
              <a:rPr sz="2000" spc="35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przestrzeni 	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stwarza</a:t>
            </a:r>
            <a:r>
              <a:rPr sz="2000" spc="27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warunki,</a:t>
            </a:r>
            <a:r>
              <a:rPr sz="2000" spc="2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2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jakich</a:t>
            </a:r>
            <a:r>
              <a:rPr sz="2000" spc="2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znajduje</a:t>
            </a:r>
            <a:r>
              <a:rPr sz="2000" spc="2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się</a:t>
            </a:r>
            <a:r>
              <a:rPr sz="2000" spc="2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on</a:t>
            </a:r>
            <a:r>
              <a:rPr sz="2000" spc="2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27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zaawansowanej</a:t>
            </a:r>
            <a:r>
              <a:rPr sz="2000" spc="2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fazie 	gradacji.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78" name="object 78"/>
          <p:cNvSpPr txBox="1">
            <a:spLocks noGrp="1"/>
          </p:cNvSpPr>
          <p:nvPr>
            <p:ph type="title" idx="4294967295"/>
          </p:nvPr>
        </p:nvSpPr>
        <p:spPr>
          <a:xfrm>
            <a:off x="-265939" y="220527"/>
            <a:ext cx="9448800" cy="626838"/>
          </a:xfrm>
          <a:prstGeom prst="rect">
            <a:avLst/>
          </a:prstGeom>
        </p:spPr>
        <p:txBody>
          <a:bodyPr vert="horz" wrap="square" lIns="0" tIns="72136" rIns="0" bIns="0" rtlCol="0">
            <a:spAutoFit/>
          </a:bodyPr>
          <a:lstStyle/>
          <a:p>
            <a:pPr marL="3760470" marR="5080" indent="-3235960">
              <a:lnSpc>
                <a:spcPct val="100000"/>
              </a:lnSpc>
              <a:spcBef>
                <a:spcPts val="100"/>
              </a:spcBef>
            </a:pPr>
            <a:r>
              <a:rPr dirty="0"/>
              <a:t>Mikrobiologiczne</a:t>
            </a:r>
            <a:r>
              <a:rPr spc="-90" dirty="0"/>
              <a:t> </a:t>
            </a:r>
            <a:r>
              <a:rPr dirty="0"/>
              <a:t>metody</a:t>
            </a:r>
            <a:r>
              <a:rPr spc="-70" dirty="0"/>
              <a:t> </a:t>
            </a:r>
            <a:r>
              <a:rPr spc="-10" dirty="0"/>
              <a:t>ochrony roślin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ject 51"/>
          <p:cNvSpPr txBox="1"/>
          <p:nvPr/>
        </p:nvSpPr>
        <p:spPr>
          <a:xfrm>
            <a:off x="534544" y="1365205"/>
            <a:ext cx="8074659" cy="1076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 algn="just">
              <a:lnSpc>
                <a:spcPct val="114999"/>
              </a:lnSpc>
              <a:spcBef>
                <a:spcPts val="1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Metoda</a:t>
            </a:r>
            <a:r>
              <a:rPr sz="2000" b="1" spc="114" dirty="0">
                <a:solidFill>
                  <a:srgbClr val="003366"/>
                </a:solidFill>
                <a:latin typeface="Arial"/>
                <a:cs typeface="Arial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kombinowana</a:t>
            </a:r>
            <a:r>
              <a:rPr sz="2000" b="1" spc="114" dirty="0">
                <a:solidFill>
                  <a:srgbClr val="003366"/>
                </a:solidFill>
                <a:latin typeface="Arial"/>
                <a:cs typeface="Arial"/>
              </a:rPr>
              <a:t> 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-</a:t>
            </a:r>
            <a:r>
              <a:rPr sz="2000" b="1" spc="114" dirty="0">
                <a:solidFill>
                  <a:srgbClr val="003366"/>
                </a:solidFill>
                <a:latin typeface="Arial"/>
                <a:cs typeface="Arial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jest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to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forma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łączenia</a:t>
            </a:r>
            <a:r>
              <a:rPr sz="2000" spc="14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we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wspólnym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zabiegu</a:t>
            </a:r>
            <a:r>
              <a:rPr sz="2000" spc="13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mikroorganizmów</a:t>
            </a:r>
            <a:r>
              <a:rPr sz="2000" spc="13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chorobotwórczych</a:t>
            </a:r>
            <a:r>
              <a:rPr sz="2000" spc="13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</a:t>
            </a:r>
            <a:r>
              <a:rPr sz="2000" spc="13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insektycydami</a:t>
            </a:r>
            <a:r>
              <a:rPr sz="2000" spc="12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w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dawkach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subletalnych</a:t>
            </a:r>
            <a:r>
              <a:rPr sz="2000" spc="15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(ilość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trucizny</a:t>
            </a:r>
            <a:r>
              <a:rPr sz="2000" spc="1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odniesieniu</a:t>
            </a:r>
            <a:r>
              <a:rPr sz="2000" spc="1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do</a:t>
            </a:r>
            <a:r>
              <a:rPr sz="2000" spc="1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ciężaru</a:t>
            </a:r>
            <a:r>
              <a:rPr sz="2000" spc="13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ciała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79144" y="2461952"/>
            <a:ext cx="7730490" cy="72707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459"/>
              </a:spcBef>
              <a:tabLst>
                <a:tab pos="1453515" algn="l"/>
                <a:tab pos="3009900" algn="l"/>
                <a:tab pos="4537075" algn="l"/>
                <a:tab pos="5937885" algn="l"/>
                <a:tab pos="6617970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organizmu,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powodująca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przejściowe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zakłócenie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jego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procesów</a:t>
            </a:r>
            <a:endParaRPr sz="2000" dirty="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360"/>
              </a:spcBef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populację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79144" y="2812770"/>
            <a:ext cx="510984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  <a:tabLst>
                <a:tab pos="1450975" algn="l"/>
                <a:tab pos="2126615" algn="l"/>
                <a:tab pos="2988945" algn="l"/>
                <a:tab pos="3138170" algn="l"/>
                <a:tab pos="3708400" algn="l"/>
                <a:tab pos="4109720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fizjologicznych).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Niskie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dawki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trucizny szkodnika,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ograniczają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jego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fizjologiczną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169533" y="2812770"/>
            <a:ext cx="2439670" cy="72644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osłabiają</a:t>
            </a:r>
            <a:endParaRPr sz="2000">
              <a:latin typeface="Microsoft Sans Serif"/>
              <a:cs typeface="Microsoft Sans Serif"/>
            </a:endParaRPr>
          </a:p>
          <a:p>
            <a:pPr marL="44450">
              <a:lnSpc>
                <a:spcPct val="100000"/>
              </a:lnSpc>
              <a:spcBef>
                <a:spcPts val="359"/>
              </a:spcBef>
              <a:tabLst>
                <a:tab pos="1537970" algn="l"/>
                <a:tab pos="1917700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odporność,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więc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79144" y="3558997"/>
            <a:ext cx="508698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ułatwiają,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przyspieszają</a:t>
            </a:r>
            <a:r>
              <a:rPr sz="2000" spc="-3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i</a:t>
            </a:r>
            <a:r>
              <a:rPr sz="20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potęgują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 epizoocję.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58" name="object 58"/>
          <p:cNvSpPr txBox="1">
            <a:spLocks noGrp="1"/>
          </p:cNvSpPr>
          <p:nvPr>
            <p:ph type="title" idx="4294967295"/>
          </p:nvPr>
        </p:nvSpPr>
        <p:spPr>
          <a:xfrm>
            <a:off x="228599" y="299037"/>
            <a:ext cx="92964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48025" marR="5080" indent="-3235960">
              <a:lnSpc>
                <a:spcPct val="100000"/>
              </a:lnSpc>
              <a:spcBef>
                <a:spcPts val="100"/>
              </a:spcBef>
            </a:pPr>
            <a:r>
              <a:rPr dirty="0"/>
              <a:t>Mikrobiologiczne</a:t>
            </a:r>
            <a:r>
              <a:rPr spc="-90" dirty="0"/>
              <a:t> </a:t>
            </a:r>
            <a:r>
              <a:rPr dirty="0"/>
              <a:t>metody</a:t>
            </a:r>
            <a:r>
              <a:rPr spc="-70" dirty="0"/>
              <a:t> </a:t>
            </a:r>
            <a:r>
              <a:rPr spc="-10" dirty="0"/>
              <a:t>ochrony roślin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 txBox="1"/>
          <p:nvPr/>
        </p:nvSpPr>
        <p:spPr>
          <a:xfrm>
            <a:off x="633221" y="4676774"/>
            <a:ext cx="8073390" cy="110871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4965" marR="5080" indent="-342900">
              <a:lnSpc>
                <a:spcPts val="2520"/>
              </a:lnSpc>
              <a:spcBef>
                <a:spcPts val="8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odnosi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produktu,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którego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roślina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uprawiana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określa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się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procentowym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wagowym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ubytkiem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plonu.</a:t>
            </a:r>
            <a:endParaRPr sz="20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wyrządzane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Polsce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wynoszą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około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spc="-25" dirty="0">
                <a:solidFill>
                  <a:srgbClr val="003366"/>
                </a:solidFill>
                <a:latin typeface="Tahoma"/>
                <a:cs typeface="Tahoma"/>
              </a:rPr>
              <a:t>20%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 idx="4294967295"/>
          </p:nvPr>
        </p:nvSpPr>
        <p:spPr>
          <a:xfrm>
            <a:off x="0" y="514350"/>
            <a:ext cx="6588125" cy="1281113"/>
          </a:xfrm>
          <a:prstGeom prst="rect">
            <a:avLst/>
          </a:prstGeom>
        </p:spPr>
        <p:txBody>
          <a:bodyPr vert="horz" wrap="square" lIns="0" tIns="161848" rIns="0" bIns="0" rtlCol="0">
            <a:spAutoFit/>
          </a:bodyPr>
          <a:lstStyle/>
          <a:p>
            <a:pPr marL="3213735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Uszkodzenie</a:t>
            </a:r>
            <a:endParaRPr sz="3200" dirty="0"/>
          </a:p>
        </p:txBody>
      </p:sp>
      <p:sp>
        <p:nvSpPr>
          <p:cNvPr id="43" name="object 43"/>
          <p:cNvSpPr txBox="1"/>
          <p:nvPr/>
        </p:nvSpPr>
        <p:spPr>
          <a:xfrm>
            <a:off x="3826002" y="3096209"/>
            <a:ext cx="149415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FFFFFF"/>
                </a:solidFill>
                <a:latin typeface="Tahoma"/>
                <a:cs typeface="Tahoma"/>
              </a:rPr>
              <a:t>Szkoda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85800" y="1666240"/>
            <a:ext cx="7502525" cy="10312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wynik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oddziaływania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agrofaga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roślinę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postaci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np:.</a:t>
            </a:r>
            <a:endParaRPr sz="2000" dirty="0">
              <a:latin typeface="Tahoma"/>
              <a:cs typeface="Tahoma"/>
            </a:endParaRPr>
          </a:p>
          <a:p>
            <a:pPr marL="12700" marR="5080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ubytku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masy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liścia,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pokrycia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nalotem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grzyba,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zniszczenie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tkanki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liściowej lub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deformacji.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0" name="object 39">
            <a:extLst>
              <a:ext uri="{FF2B5EF4-FFF2-40B4-BE49-F238E27FC236}">
                <a16:creationId xmlns:a16="http://schemas.microsoft.com/office/drawing/2014/main" id="{1B56CA0D-A0E0-439B-95B6-C58EBD1B506E}"/>
              </a:ext>
            </a:extLst>
          </p:cNvPr>
          <p:cNvSpPr txBox="1">
            <a:spLocks/>
          </p:cNvSpPr>
          <p:nvPr/>
        </p:nvSpPr>
        <p:spPr>
          <a:xfrm>
            <a:off x="228600" y="3368843"/>
            <a:ext cx="6589199" cy="655871"/>
          </a:xfrm>
          <a:prstGeom prst="rect">
            <a:avLst/>
          </a:prstGeom>
        </p:spPr>
        <p:txBody>
          <a:bodyPr vert="horz" wrap="square" lIns="0" tIns="161848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13735">
              <a:spcBef>
                <a:spcPts val="105"/>
              </a:spcBef>
            </a:pPr>
            <a:r>
              <a:rPr lang="pl-PL" sz="3200" spc="-10" dirty="0"/>
              <a:t>Szkoda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167631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653920" y="2947491"/>
            <a:ext cx="6181090" cy="1672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811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Metody</a:t>
            </a:r>
            <a:r>
              <a:rPr sz="3600" b="1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FFFFFF"/>
                </a:solidFill>
                <a:latin typeface="Tahoma"/>
                <a:cs typeface="Tahoma"/>
              </a:rPr>
              <a:t>agrotechniczne,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chemiczne,</a:t>
            </a:r>
            <a:r>
              <a:rPr sz="3600" b="1" spc="-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biotechniczne</a:t>
            </a:r>
            <a:r>
              <a:rPr sz="3600" b="1" spc="-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5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endParaRPr sz="3600">
              <a:latin typeface="Tahoma"/>
              <a:cs typeface="Tahoma"/>
            </a:endParaRPr>
          </a:p>
          <a:p>
            <a:pPr marL="457200">
              <a:lnSpc>
                <a:spcPct val="100000"/>
              </a:lnSpc>
              <a:spcBef>
                <a:spcPts val="5"/>
              </a:spcBef>
            </a:pP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fizyczne</a:t>
            </a:r>
            <a:r>
              <a:rPr sz="36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ochrony</a:t>
            </a:r>
            <a:r>
              <a:rPr sz="3600" b="1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FFFFFF"/>
                </a:solidFill>
                <a:latin typeface="Tahoma"/>
                <a:cs typeface="Tahoma"/>
              </a:rPr>
              <a:t>roślin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DFF1C13F-43B4-4387-8CE5-8BC682AE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609600" y="1600200"/>
            <a:ext cx="8074025" cy="293751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4965" marR="5080" indent="-342900" algn="just">
              <a:lnSpc>
                <a:spcPts val="2520"/>
              </a:lnSpc>
              <a:spcBef>
                <a:spcPts val="8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zaliczane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najstarszych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technik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agrofagów,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ich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charakter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klasyfikuje</a:t>
            </a:r>
            <a:r>
              <a:rPr sz="2000" spc="3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grupy</a:t>
            </a:r>
            <a:r>
              <a:rPr sz="2000" b="1" spc="3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b="1" spc="3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Tahoma"/>
                <a:cs typeface="Tahoma"/>
              </a:rPr>
              <a:t>profilaktycznych.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agrotechniczne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polegają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na:</a:t>
            </a:r>
            <a:endParaRPr sz="20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9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właściwej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konstrukcji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płodozmianu,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zmianowania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nawożenia,</a:t>
            </a:r>
            <a:endParaRPr sz="2000" dirty="0">
              <a:latin typeface="Tahoma"/>
              <a:cs typeface="Tahoma"/>
            </a:endParaRPr>
          </a:p>
          <a:p>
            <a:pPr marL="354965" indent="-342265" algn="just">
              <a:lnSpc>
                <a:spcPct val="100000"/>
              </a:lnSpc>
              <a:spcBef>
                <a:spcPts val="10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doborze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odmian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odpornych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agrofagi,</a:t>
            </a:r>
            <a:endParaRPr sz="2000" dirty="0">
              <a:latin typeface="Tahoma"/>
              <a:cs typeface="Tahoma"/>
            </a:endParaRPr>
          </a:p>
          <a:p>
            <a:pPr marL="354965" marR="5715" indent="-342900" algn="just">
              <a:lnSpc>
                <a:spcPct val="105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stosowaniu</a:t>
            </a:r>
            <a:r>
              <a:rPr sz="2000" spc="20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normy</a:t>
            </a:r>
            <a:r>
              <a:rPr sz="2000" spc="20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wysiewu,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terminu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rozstawy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rzędów,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uwzględniających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biologię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agrofagów,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szczególności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chwastów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sposób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mechanicznej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pielęgnacji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381000" y="208788"/>
            <a:ext cx="8839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40" y="1542415"/>
            <a:ext cx="8039100" cy="4516365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60"/>
              </a:spcBef>
              <a:buClr>
                <a:srgbClr val="A8DE0D"/>
              </a:buClr>
              <a:buSzPct val="80555"/>
              <a:buFont typeface="Wingdings"/>
              <a:buChar char=""/>
              <a:tabLst>
                <a:tab pos="355600" algn="l"/>
              </a:tabLst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Lokalizacja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plantacji</a:t>
            </a:r>
            <a:endParaRPr sz="1800" dirty="0">
              <a:latin typeface="Tahoma"/>
              <a:cs typeface="Tahoma"/>
            </a:endParaRPr>
          </a:p>
          <a:p>
            <a:pPr marL="355600" marR="906780" indent="-343535">
              <a:lnSpc>
                <a:spcPct val="120000"/>
              </a:lnSpc>
              <a:spcBef>
                <a:spcPts val="434"/>
              </a:spcBef>
              <a:buClr>
                <a:srgbClr val="A8DE0D"/>
              </a:buClr>
              <a:buSzPct val="80555"/>
              <a:buFont typeface="Wingdings"/>
              <a:buChar char=""/>
              <a:tabLst>
                <a:tab pos="355600" algn="l"/>
              </a:tabLst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Zachowanie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izolacji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przestrzennej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unikać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bezpośredniego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sąsiedztwa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upraw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zasiedlanych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te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same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gatunki</a:t>
            </a:r>
            <a:endParaRPr sz="1800" dirty="0">
              <a:latin typeface="Tahoma"/>
              <a:cs typeface="Tahoma"/>
            </a:endParaRPr>
          </a:p>
          <a:p>
            <a:pPr marL="355600" marR="5080">
              <a:lnSpc>
                <a:spcPct val="120000"/>
              </a:lnSpc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szkodników,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unikać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sąsiedztwie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wieloletnich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plantacji</a:t>
            </a:r>
            <a:r>
              <a:rPr sz="18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koniczyną,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lucerną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innych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nektarodajnych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upraw,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także</a:t>
            </a:r>
            <a:r>
              <a:rPr sz="18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jednorocznych,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ponieważ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nich</a:t>
            </a:r>
            <a:r>
              <a:rPr sz="18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koncentrują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przywabione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kolorem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kwiatów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nektarem,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pokarmu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(nektaru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wody),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schronienie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20" dirty="0">
                <a:solidFill>
                  <a:srgbClr val="003366"/>
                </a:solidFill>
                <a:latin typeface="Tahoma"/>
                <a:cs typeface="Tahoma"/>
              </a:rPr>
              <a:t>bazę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pokarmową.</a:t>
            </a:r>
            <a:endParaRPr sz="18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Clr>
                <a:srgbClr val="A8DE0D"/>
              </a:buClr>
              <a:buSzPct val="80555"/>
              <a:buFont typeface="Wingdings"/>
              <a:buChar char=""/>
              <a:tabLst>
                <a:tab pos="355600" algn="l"/>
              </a:tabLst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Uwzględnienie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zależności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między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roślinami</a:t>
            </a:r>
            <a:r>
              <a:rPr sz="18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żywicielskimi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endParaRPr sz="18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roślinami</a:t>
            </a:r>
            <a:r>
              <a:rPr sz="18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18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żywicielskimi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określonych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gatunków</a:t>
            </a:r>
            <a:r>
              <a:rPr sz="18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endParaRPr sz="180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Clr>
                <a:srgbClr val="A8DE0D"/>
              </a:buClr>
              <a:buSzPct val="80555"/>
              <a:buFont typeface="Wingdings"/>
              <a:buChar char=""/>
              <a:tabLst>
                <a:tab pos="355600" algn="l"/>
              </a:tabLst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Współrzędna</a:t>
            </a:r>
            <a:r>
              <a:rPr sz="18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uprawa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prowadzona</a:t>
            </a:r>
            <a:r>
              <a:rPr sz="18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systemem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pasowym</a:t>
            </a:r>
            <a:r>
              <a:rPr sz="18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endParaRPr sz="18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znacznym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stopniu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wpływa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obecność</a:t>
            </a:r>
            <a:r>
              <a:rPr sz="18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entomofagów.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Dobre</a:t>
            </a:r>
            <a:endParaRPr sz="1800" dirty="0">
              <a:latin typeface="Tahoma"/>
              <a:cs typeface="Tahoma"/>
            </a:endParaRPr>
          </a:p>
          <a:p>
            <a:pPr marL="355600" marR="1145540">
              <a:lnSpc>
                <a:spcPct val="120000"/>
              </a:lnSpc>
            </a:pP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efekty</a:t>
            </a:r>
            <a:r>
              <a:rPr sz="18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18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ograniczaniu</a:t>
            </a:r>
            <a:r>
              <a:rPr sz="18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liczebności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18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mają</a:t>
            </a:r>
            <a:r>
              <a:rPr sz="18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zioła </a:t>
            </a:r>
            <a:r>
              <a:rPr sz="1800" dirty="0">
                <a:solidFill>
                  <a:srgbClr val="003366"/>
                </a:solidFill>
                <a:latin typeface="Tahoma"/>
                <a:cs typeface="Tahoma"/>
              </a:rPr>
              <a:t>(majeranek,</a:t>
            </a:r>
            <a:r>
              <a:rPr sz="18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Tahoma"/>
                <a:cs typeface="Tahoma"/>
              </a:rPr>
              <a:t>szałwia).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86868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41020" y="1905000"/>
            <a:ext cx="8061959" cy="37992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A8DE0D"/>
              </a:buClr>
              <a:buSzPct val="80357"/>
              <a:buFont typeface="Wingdings"/>
              <a:buChar char=""/>
              <a:tabLst>
                <a:tab pos="355600" algn="l"/>
              </a:tabLst>
            </a:pP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Płodozmian</a:t>
            </a:r>
            <a:endParaRPr sz="2800" dirty="0">
              <a:latin typeface="Tahoma"/>
              <a:cs typeface="Tahoma"/>
            </a:endParaRPr>
          </a:p>
          <a:p>
            <a:pPr marL="355600" marR="5080">
              <a:lnSpc>
                <a:spcPct val="118900"/>
              </a:lnSpc>
              <a:spcBef>
                <a:spcPts val="114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Zmianowanie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ważnym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elementem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płodozmianu,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którego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jedną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zasad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zachowanie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zdrowotności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unikanie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uprawy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bezpośrednio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sobie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spokrewnionych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atakowanych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same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szkodniki.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przed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szkodnikami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płodozmian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endParaRPr sz="20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36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podstawowym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elementem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obniżania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liczebności,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przede</a:t>
            </a:r>
            <a:endParaRPr sz="2000" dirty="0">
              <a:latin typeface="Tahoma"/>
              <a:cs typeface="Tahoma"/>
            </a:endParaRPr>
          </a:p>
          <a:p>
            <a:pPr marL="355600" marR="166370">
              <a:lnSpc>
                <a:spcPts val="2760"/>
              </a:lnSpc>
              <a:spcBef>
                <a:spcPts val="15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wszystkim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nicieni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glebowych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(pędraki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drutowce).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Ma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również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wpływ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owady,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przechodzą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swój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cykl</a:t>
            </a:r>
            <a:endParaRPr sz="2000" dirty="0">
              <a:latin typeface="Tahoma"/>
              <a:cs typeface="Tahoma"/>
            </a:endParaRPr>
          </a:p>
          <a:p>
            <a:pPr marL="355600" marR="1207770">
              <a:lnSpc>
                <a:spcPts val="276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rozwojowy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miejscu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bezpośrednim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sąsiedztwie,</a:t>
            </a:r>
            <a:r>
              <a:rPr sz="20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m.in.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wciornastki,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chowacze.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331124" y="199715"/>
            <a:ext cx="8839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30502"/>
            <a:ext cx="7776209" cy="33204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21793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32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3200" dirty="0">
                <a:solidFill>
                  <a:srgbClr val="003366"/>
                </a:solidFill>
                <a:latin typeface="Tahoma"/>
                <a:cs typeface="Tahoma"/>
              </a:rPr>
              <a:t>zmianowaniu</a:t>
            </a:r>
            <a:r>
              <a:rPr sz="32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3200" dirty="0">
                <a:solidFill>
                  <a:srgbClr val="003366"/>
                </a:solidFill>
                <a:latin typeface="Tahoma"/>
                <a:cs typeface="Tahoma"/>
              </a:rPr>
              <a:t>należy</a:t>
            </a:r>
            <a:r>
              <a:rPr sz="32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3200" spc="-10" dirty="0">
                <a:solidFill>
                  <a:srgbClr val="003366"/>
                </a:solidFill>
                <a:latin typeface="Tahoma"/>
                <a:cs typeface="Tahoma"/>
              </a:rPr>
              <a:t>uwzględnić </a:t>
            </a:r>
            <a:r>
              <a:rPr sz="3200" dirty="0">
                <a:solidFill>
                  <a:srgbClr val="003366"/>
                </a:solidFill>
                <a:latin typeface="Tahoma"/>
                <a:cs typeface="Tahoma"/>
              </a:rPr>
              <a:t>następujące</a:t>
            </a:r>
            <a:r>
              <a:rPr sz="32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3200" spc="-10" dirty="0">
                <a:solidFill>
                  <a:srgbClr val="003366"/>
                </a:solidFill>
                <a:latin typeface="Tahoma"/>
                <a:cs typeface="Tahoma"/>
              </a:rPr>
              <a:t>czynniki:</a:t>
            </a:r>
            <a:endParaRPr sz="32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9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przerwa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żywicielskich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sobie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minimum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4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lata;</a:t>
            </a:r>
            <a:endParaRPr sz="2000">
              <a:latin typeface="Tahoma"/>
              <a:cs typeface="Tahoma"/>
            </a:endParaRPr>
          </a:p>
          <a:p>
            <a:pPr marL="355600" marR="153670" indent="-343535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niewskazana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wieloletnich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roślinach motylkowatych,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względu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ryzyko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występowania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wielożernych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(rolnice,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pędraki);</a:t>
            </a:r>
            <a:endParaRPr sz="2000">
              <a:latin typeface="Tahoma"/>
              <a:cs typeface="Tahoma"/>
            </a:endParaRPr>
          </a:p>
          <a:p>
            <a:pPr marL="355600" marR="10160" indent="-343535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dużej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liczebności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pędraków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drutowców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uwzględnić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płodozmianie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mało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atrakcyjne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względem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pokarmowym,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np.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gorczyca,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gryka,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rzepak,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len,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groch,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fasola.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228600"/>
            <a:ext cx="91440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46134"/>
            <a:ext cx="7905115" cy="425767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775"/>
              </a:spcBef>
            </a:pP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Uprawa</a:t>
            </a:r>
            <a:r>
              <a:rPr sz="2800" spc="-1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mechaniczna</a:t>
            </a:r>
            <a:r>
              <a:rPr sz="2800" spc="-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spc="-1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endParaRPr sz="2800">
              <a:latin typeface="Tahoma"/>
              <a:cs typeface="Tahoma"/>
            </a:endParaRPr>
          </a:p>
          <a:p>
            <a:pPr marL="355600" marR="257810" indent="-343535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Terminowe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wykonywanie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agrotechnicznych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(m.in.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orki,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kultywatorowania,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bronowania,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obsypywania).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Każdy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nich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ma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wpływ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liczebność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endParaRPr sz="2000">
              <a:latin typeface="Tahoma"/>
              <a:cs typeface="Tahoma"/>
            </a:endParaRPr>
          </a:p>
          <a:p>
            <a:pPr marL="355600" marR="257175" indent="-343535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Orka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głęboka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niszczy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znaczny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procent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pędraków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drutowców,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gąsienic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rolnic,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piętnówki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kapustnicy,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larw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pchełek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bobówek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śmietki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kapuścianej.</a:t>
            </a:r>
            <a:endParaRPr sz="2000">
              <a:latin typeface="Tahoma"/>
              <a:cs typeface="Tahoma"/>
            </a:endParaRPr>
          </a:p>
          <a:p>
            <a:pPr marL="355600" marR="311150" indent="-343535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Głębokie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przyoranie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resztek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pożniwnych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utrudnia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wyjście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ziemi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szkodnikom,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zimują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resztkach.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Ugniatanie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ciężkimi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maszynami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sprzyja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porażeniu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ts val="2395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mątwika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burakowego,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który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dodatkowo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przenoszony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kołach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ts val="3354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maszyn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sąsiednie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pola</a:t>
            </a:r>
            <a:r>
              <a:rPr sz="2800" spc="-20" dirty="0">
                <a:solidFill>
                  <a:srgbClr val="003366"/>
                </a:solidFill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380937" y="282774"/>
            <a:ext cx="87630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48103"/>
            <a:ext cx="7825105" cy="3409950"/>
          </a:xfrm>
          <a:prstGeom prst="rect">
            <a:avLst/>
          </a:prstGeom>
        </p:spPr>
        <p:txBody>
          <a:bodyPr vert="horz" wrap="square" lIns="0" tIns="1778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400"/>
              </a:spcBef>
            </a:pPr>
            <a:r>
              <a:rPr sz="2400" b="1" spc="-10" dirty="0">
                <a:solidFill>
                  <a:srgbClr val="003366"/>
                </a:solidFill>
                <a:latin typeface="Tahoma"/>
                <a:cs typeface="Tahoma"/>
              </a:rPr>
              <a:t>Nawożenie</a:t>
            </a:r>
            <a:endParaRPr sz="2400">
              <a:latin typeface="Tahoma"/>
              <a:cs typeface="Tahoma"/>
            </a:endParaRPr>
          </a:p>
          <a:p>
            <a:pPr marL="355600" marR="44450" indent="-343535">
              <a:lnSpc>
                <a:spcPct val="120000"/>
              </a:lnSpc>
              <a:spcBef>
                <a:spcPts val="72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Właściwe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nawożenie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ma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wpływ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zdrowotność</a:t>
            </a:r>
            <a:r>
              <a:rPr sz="2400" spc="-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zwiększa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jej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potencjał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obronny</a:t>
            </a:r>
            <a:r>
              <a:rPr sz="24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zdolności regeneracyjne.</a:t>
            </a:r>
            <a:endParaRPr sz="2400">
              <a:latin typeface="Tahoma"/>
              <a:cs typeface="Tahoma"/>
            </a:endParaRPr>
          </a:p>
          <a:p>
            <a:pPr marL="355600" marR="5080" indent="-343535">
              <a:lnSpc>
                <a:spcPct val="127600"/>
              </a:lnSpc>
              <a:spcBef>
                <a:spcPts val="35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Korzystny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wpływ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ma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obornik,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ponieważ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razem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nim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wprowadzane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gleby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drapieżne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nicienie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roztocze,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odżywiają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nicieniami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roślinożernymi.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623888"/>
            <a:ext cx="8839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46740"/>
            <a:ext cx="7940675" cy="3510915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930"/>
              </a:spcBef>
            </a:pPr>
            <a:r>
              <a:rPr sz="1800" b="1" spc="-10" dirty="0">
                <a:solidFill>
                  <a:srgbClr val="003366"/>
                </a:solidFill>
                <a:latin typeface="Tahoma"/>
                <a:cs typeface="Tahoma"/>
              </a:rPr>
              <a:t>Nawożenie</a:t>
            </a:r>
            <a:endParaRPr sz="1800">
              <a:latin typeface="Tahoma"/>
              <a:cs typeface="Tahoma"/>
            </a:endParaRPr>
          </a:p>
          <a:p>
            <a:pPr marL="355600" marR="198120" indent="-343535">
              <a:lnSpc>
                <a:spcPct val="120000"/>
              </a:lnSpc>
              <a:spcBef>
                <a:spcPts val="44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Nadmierne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nawożenie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azotem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prowadzi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słabego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wykształcenia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tkanki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mechanicznej,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powoduje,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soczysta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tkanka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chętniej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atakowana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(np.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mszyce).</a:t>
            </a:r>
            <a:endParaRPr sz="2000">
              <a:latin typeface="Tahoma"/>
              <a:cs typeface="Tahoma"/>
            </a:endParaRPr>
          </a:p>
          <a:p>
            <a:pPr marL="355600" marR="133350" indent="-343535">
              <a:lnSpc>
                <a:spcPct val="12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Nawożenie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fosforowe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potasowe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sprzyja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silnemu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rozwojowi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tkanki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mechanicznej,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co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utrudnia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szkodnikom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(np.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mszyce).</a:t>
            </a:r>
            <a:endParaRPr sz="2000">
              <a:latin typeface="Tahoma"/>
              <a:cs typeface="Tahoma"/>
            </a:endParaRPr>
          </a:p>
          <a:p>
            <a:pPr marL="355600" marR="5080" indent="-343535">
              <a:lnSpc>
                <a:spcPct val="120100"/>
              </a:lnSpc>
              <a:spcBef>
                <a:spcPts val="47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nawozów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zielonych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niedokładnie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przykryty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obornik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sprzyjają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pojawom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śmietki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kapuścianej,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śmietek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glebowych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drutowców.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24196" y="283683"/>
            <a:ext cx="8839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59020"/>
            <a:ext cx="7726045" cy="284353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675"/>
              </a:spcBef>
            </a:pPr>
            <a:r>
              <a:rPr sz="2400" b="1" spc="-10" dirty="0">
                <a:solidFill>
                  <a:srgbClr val="003366"/>
                </a:solidFill>
                <a:latin typeface="Tahoma"/>
                <a:cs typeface="Tahoma"/>
              </a:rPr>
              <a:t>Zachwaszczenie</a:t>
            </a:r>
            <a:endParaRPr sz="24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Sprzyja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pojawom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wielu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szkodników.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Pogarsza,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nawet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niweczy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powinniśmy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uzyskać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stosując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prawidłowe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zmianowanie,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ponieważ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chwasty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również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roślinami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żywicielskimi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wielu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zoofagów.</a:t>
            </a:r>
            <a:endParaRPr sz="2000">
              <a:latin typeface="Tahoma"/>
              <a:cs typeface="Tahoma"/>
            </a:endParaRPr>
          </a:p>
          <a:p>
            <a:pPr marL="355600" marR="114935" indent="-343535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Zachwaszczone</a:t>
            </a:r>
            <a:r>
              <a:rPr sz="20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plantacje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silniej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atakowane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niż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plantacje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odchwaszczone.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Kwitnące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chwasty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źródłem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nektaru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osobników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dorosłych.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302103"/>
            <a:ext cx="86868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29590" y="1380871"/>
            <a:ext cx="8173720" cy="3258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70"/>
              </a:lnSpc>
              <a:spcBef>
                <a:spcPts val="100"/>
              </a:spcBef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Mechaniczne</a:t>
            </a:r>
            <a:r>
              <a:rPr sz="21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zabiegi</a:t>
            </a:r>
            <a:r>
              <a:rPr sz="21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pielęgnacyjne,</a:t>
            </a:r>
            <a:r>
              <a:rPr sz="21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wykonywane</a:t>
            </a:r>
            <a:r>
              <a:rPr sz="21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r>
              <a:rPr sz="21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pomocy</a:t>
            </a:r>
            <a:r>
              <a:rPr sz="21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brony</a:t>
            </a:r>
            <a:endParaRPr sz="2100">
              <a:latin typeface="Tahoma"/>
              <a:cs typeface="Tahoma"/>
            </a:endParaRPr>
          </a:p>
          <a:p>
            <a:pPr marL="355600" marR="5080">
              <a:lnSpc>
                <a:spcPct val="80000"/>
              </a:lnSpc>
              <a:spcBef>
                <a:spcPts val="250"/>
              </a:spcBef>
              <a:tabLst>
                <a:tab pos="593090" algn="l"/>
                <a:tab pos="2378075" algn="l"/>
                <a:tab pos="2893060" algn="l"/>
                <a:tab pos="4102100" algn="l"/>
                <a:tab pos="6400800" algn="l"/>
                <a:tab pos="7252334" algn="l"/>
                <a:tab pos="7684134" algn="l"/>
              </a:tabLst>
            </a:pPr>
            <a:r>
              <a:rPr sz="2100" spc="-5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chwastownika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25" dirty="0">
                <a:solidFill>
                  <a:srgbClr val="003366"/>
                </a:solidFill>
                <a:latin typeface="Tahoma"/>
                <a:cs typeface="Tahoma"/>
              </a:rPr>
              <a:t>czy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opielaczy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międzyrzędowych,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zależy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25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100" spc="-20" dirty="0">
                <a:solidFill>
                  <a:srgbClr val="003366"/>
                </a:solidFill>
                <a:latin typeface="Tahoma"/>
                <a:cs typeface="Tahoma"/>
              </a:rPr>
              <a:t>fazy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rozwojowej</a:t>
            </a:r>
            <a:r>
              <a:rPr sz="21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chwastów.</a:t>
            </a:r>
            <a:endParaRPr sz="2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1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1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mechanicznych</a:t>
            </a:r>
            <a:r>
              <a:rPr sz="21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zaliczymy:</a:t>
            </a:r>
            <a:endParaRPr sz="210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630"/>
              </a:spcBef>
              <a:buClr>
                <a:srgbClr val="A8DE0D"/>
              </a:buClr>
              <a:buSzPct val="78571"/>
              <a:buFont typeface="Wingdings"/>
              <a:buChar char=""/>
              <a:tabLst>
                <a:tab pos="354965" algn="l"/>
              </a:tabLst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Ustawianie</a:t>
            </a:r>
            <a:r>
              <a:rPr sz="21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ogrodzeń</a:t>
            </a:r>
            <a:r>
              <a:rPr sz="21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(płoty,</a:t>
            </a:r>
            <a:r>
              <a:rPr sz="21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siatki,</a:t>
            </a:r>
            <a:r>
              <a:rPr sz="21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opaski</a:t>
            </a:r>
            <a:r>
              <a:rPr sz="21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1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pniach</a:t>
            </a:r>
            <a:r>
              <a:rPr sz="21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drzew),</a:t>
            </a:r>
            <a:endParaRPr sz="210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635"/>
              </a:spcBef>
              <a:buClr>
                <a:srgbClr val="A8DE0D"/>
              </a:buClr>
              <a:buSzPct val="78571"/>
              <a:buFont typeface="Wingdings"/>
              <a:buChar char=""/>
              <a:tabLst>
                <a:tab pos="354965" algn="l"/>
              </a:tabLst>
            </a:pP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Odstraszanie,</a:t>
            </a:r>
            <a:endParaRPr sz="210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A8DE0D"/>
              </a:buClr>
              <a:buSzPct val="78571"/>
              <a:buFont typeface="Wingdings"/>
              <a:buChar char=""/>
              <a:tabLst>
                <a:tab pos="354965" algn="l"/>
              </a:tabLst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Zbieranie</a:t>
            </a:r>
            <a:r>
              <a:rPr sz="21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1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zabijanie</a:t>
            </a:r>
            <a:r>
              <a:rPr sz="21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szkodników,</a:t>
            </a:r>
            <a:endParaRPr sz="210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635"/>
              </a:spcBef>
              <a:buClr>
                <a:srgbClr val="A8DE0D"/>
              </a:buClr>
              <a:buSzPct val="78571"/>
              <a:buFont typeface="Wingdings"/>
              <a:buChar char=""/>
              <a:tabLst>
                <a:tab pos="354965" algn="l"/>
              </a:tabLst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Niszczenie</a:t>
            </a:r>
            <a:r>
              <a:rPr sz="2100" spc="-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żywicieli</a:t>
            </a:r>
            <a:r>
              <a:rPr sz="21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pośrednich,</a:t>
            </a:r>
            <a:endParaRPr sz="2100">
              <a:latin typeface="Tahoma"/>
              <a:cs typeface="Tahoma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A8DE0D"/>
              </a:buClr>
              <a:buSzPct val="78571"/>
              <a:buFont typeface="Wingdings"/>
              <a:buChar char=""/>
              <a:tabLst>
                <a:tab pos="354965" algn="l"/>
              </a:tabLst>
            </a:pP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100" spc="-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pułapek</a:t>
            </a:r>
            <a:r>
              <a:rPr sz="21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mechanicznych</a:t>
            </a:r>
            <a:r>
              <a:rPr sz="21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1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3366"/>
                </a:solidFill>
                <a:latin typeface="Tahoma"/>
                <a:cs typeface="Tahoma"/>
              </a:rPr>
              <a:t>zawierających</a:t>
            </a:r>
            <a:r>
              <a:rPr sz="2100" spc="-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10" dirty="0">
                <a:solidFill>
                  <a:srgbClr val="003366"/>
                </a:solidFill>
                <a:latin typeface="Tahoma"/>
                <a:cs typeface="Tahoma"/>
              </a:rPr>
              <a:t>przynęty.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304800" y="219873"/>
            <a:ext cx="87630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7624" y="4105275"/>
            <a:ext cx="3810000" cy="2752725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485520" y="974471"/>
            <a:ext cx="8074025" cy="304546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54965" marR="5080" indent="-342900" algn="just">
              <a:lnSpc>
                <a:spcPct val="124500"/>
              </a:lnSpc>
              <a:spcBef>
                <a:spcPts val="185"/>
              </a:spcBef>
            </a:pP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800" spc="6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800" spc="6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wszystkie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żywe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organizmy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(</a:t>
            </a:r>
            <a:r>
              <a:rPr sz="2400" dirty="0">
                <a:solidFill>
                  <a:srgbClr val="6B00D5"/>
                </a:solidFill>
                <a:latin typeface="Tahoma"/>
                <a:cs typeface="Tahoma"/>
              </a:rPr>
              <a:t>patogeny,</a:t>
            </a:r>
            <a:r>
              <a:rPr sz="2400" spc="-65" dirty="0">
                <a:solidFill>
                  <a:srgbClr val="6B00D5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6B00D5"/>
                </a:solidFill>
                <a:latin typeface="Tahoma"/>
                <a:cs typeface="Tahoma"/>
              </a:rPr>
              <a:t>szkodniki</a:t>
            </a:r>
            <a:r>
              <a:rPr sz="2400" spc="-70" dirty="0">
                <a:solidFill>
                  <a:srgbClr val="6B00D5"/>
                </a:solidFill>
                <a:latin typeface="Tahoma"/>
                <a:cs typeface="Tahoma"/>
              </a:rPr>
              <a:t>  </a:t>
            </a:r>
            <a:r>
              <a:rPr sz="2400" spc="-50" dirty="0">
                <a:solidFill>
                  <a:srgbClr val="6B00D5"/>
                </a:solidFill>
                <a:latin typeface="Tahoma"/>
                <a:cs typeface="Tahoma"/>
              </a:rPr>
              <a:t>i </a:t>
            </a:r>
            <a:r>
              <a:rPr sz="2400" dirty="0">
                <a:solidFill>
                  <a:srgbClr val="6B00D5"/>
                </a:solidFill>
                <a:latin typeface="Tahoma"/>
                <a:cs typeface="Tahoma"/>
              </a:rPr>
              <a:t>chwasty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),</a:t>
            </a:r>
            <a:r>
              <a:rPr sz="2400" spc="48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których</a:t>
            </a:r>
            <a:r>
              <a:rPr sz="2400" spc="47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populacja</a:t>
            </a:r>
            <a:r>
              <a:rPr sz="2400" spc="48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powoduje</a:t>
            </a:r>
            <a:r>
              <a:rPr sz="2400" spc="48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szkody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gospodarcze</a:t>
            </a:r>
            <a:r>
              <a:rPr sz="2400" spc="1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(w</a:t>
            </a:r>
            <a:r>
              <a:rPr sz="2400" spc="1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r>
              <a:rPr sz="2400" spc="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zwierzęcej,</a:t>
            </a:r>
            <a:r>
              <a:rPr sz="2400" spc="1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1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uprawach</a:t>
            </a:r>
            <a:r>
              <a:rPr sz="2400" spc="1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400" spc="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produktach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przechowywanych).</a:t>
            </a:r>
            <a:endParaRPr sz="24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25000"/>
              </a:lnSpc>
              <a:spcBef>
                <a:spcPts val="1440"/>
              </a:spcBef>
            </a:pP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Agrofagi</a:t>
            </a:r>
            <a:r>
              <a:rPr sz="2400" spc="4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są</a:t>
            </a:r>
            <a:r>
              <a:rPr sz="2400" spc="4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szkodliwe</a:t>
            </a:r>
            <a:r>
              <a:rPr sz="2400" spc="48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ze</a:t>
            </a:r>
            <a:r>
              <a:rPr sz="2400" spc="4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względu</a:t>
            </a:r>
            <a:r>
              <a:rPr sz="2400" spc="47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na</a:t>
            </a:r>
            <a:r>
              <a:rPr sz="2400" spc="4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to,</a:t>
            </a:r>
            <a:r>
              <a:rPr sz="2400" spc="4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że</a:t>
            </a:r>
            <a:r>
              <a:rPr sz="2400" spc="459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konkurują</a:t>
            </a:r>
            <a:r>
              <a:rPr sz="2400" spc="47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z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człowiekiem</a:t>
            </a:r>
            <a:r>
              <a:rPr sz="24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o</a:t>
            </a:r>
            <a:r>
              <a:rPr sz="2400" spc="-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pokarm,</a:t>
            </a:r>
            <a:r>
              <a:rPr sz="2400" spc="-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zmniejszając</a:t>
            </a:r>
            <a:r>
              <a:rPr sz="2400" spc="-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ilość</a:t>
            </a:r>
            <a:r>
              <a:rPr sz="2400" spc="-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i</a:t>
            </a:r>
            <a:r>
              <a:rPr sz="2400" spc="-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3366"/>
                </a:solidFill>
                <a:latin typeface="Microsoft Sans Serif"/>
                <a:cs typeface="Microsoft Sans Serif"/>
              </a:rPr>
              <a:t>jakość</a:t>
            </a:r>
            <a:r>
              <a:rPr sz="2400" spc="-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plonu</a:t>
            </a:r>
            <a:endParaRPr sz="2400" dirty="0">
              <a:latin typeface="Microsoft Sans Serif"/>
              <a:cs typeface="Microsoft Sans Serif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title" idx="4294967295"/>
          </p:nvPr>
        </p:nvSpPr>
        <p:spPr>
          <a:xfrm>
            <a:off x="0" y="431800"/>
            <a:ext cx="15176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0" spc="-10" dirty="0">
                <a:latin typeface="Tahoma"/>
                <a:cs typeface="Tahoma"/>
              </a:rPr>
              <a:t>Agrofagi</a:t>
            </a:r>
            <a:endParaRPr sz="32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9713638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39624"/>
            <a:ext cx="8044815" cy="356235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819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Zbieranie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odławianie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być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wykorzystywana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uprawianych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endParaRPr sz="2000">
              <a:latin typeface="Tahoma"/>
              <a:cs typeface="Tahoma"/>
            </a:endParaRPr>
          </a:p>
          <a:p>
            <a:pPr marL="355600" marR="348615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niewielkich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areałach.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najczęstszych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czynności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zbieranie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odławianie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otoczenia.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celu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ograniczania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szkód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wyrządzanych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drutowce,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rolnice,</a:t>
            </a:r>
            <a:endParaRPr sz="2000">
              <a:latin typeface="Tahoma"/>
              <a:cs typeface="Tahoma"/>
            </a:endParaRPr>
          </a:p>
          <a:p>
            <a:pPr marL="355600" marR="5080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pędraki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ślimaki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zaleca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rozkładanie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przynęt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pokarmowych.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Larwy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komarnic,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leni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innych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glebowych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odsiewa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24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torfu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ziemi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przeznaczonych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podłoże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produkcji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rozsady</a:t>
            </a:r>
            <a:endParaRPr sz="2000">
              <a:latin typeface="Tahoma"/>
              <a:cs typeface="Tahoma"/>
            </a:endParaRPr>
          </a:p>
          <a:p>
            <a:pPr marL="355600" marR="412115">
              <a:lnSpc>
                <a:spcPct val="11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kapusty.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Usuwanie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pierwotnych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żywicielskich,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czyli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miejsca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zimowania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wiosennych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pokoleń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81000" y="228600"/>
            <a:ext cx="8580755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4294967295"/>
          </p:nvPr>
        </p:nvSpPr>
        <p:spPr>
          <a:xfrm>
            <a:off x="2552700" y="2133600"/>
            <a:ext cx="6591300" cy="377825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417195">
              <a:lnSpc>
                <a:spcPct val="100000"/>
              </a:lnSpc>
              <a:spcBef>
                <a:spcPts val="580"/>
              </a:spcBef>
            </a:pPr>
            <a:r>
              <a:rPr sz="2000" dirty="0"/>
              <a:t>Zbieranie</a:t>
            </a:r>
            <a:r>
              <a:rPr sz="2000" spc="-40" dirty="0"/>
              <a:t> </a:t>
            </a:r>
            <a:r>
              <a:rPr sz="2000" dirty="0"/>
              <a:t>lub</a:t>
            </a:r>
            <a:r>
              <a:rPr sz="2000" spc="-30" dirty="0"/>
              <a:t> </a:t>
            </a:r>
            <a:r>
              <a:rPr sz="2000" spc="-10" dirty="0"/>
              <a:t>odławianie</a:t>
            </a:r>
            <a:endParaRPr sz="2000"/>
          </a:p>
          <a:p>
            <a:pPr marL="417195" marR="5080" indent="-343535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417195" algn="l"/>
              </a:tabLst>
            </a:pPr>
            <a:r>
              <a:rPr sz="2000" dirty="0"/>
              <a:t>Do</a:t>
            </a:r>
            <a:r>
              <a:rPr sz="2000" spc="-30" dirty="0"/>
              <a:t> </a:t>
            </a:r>
            <a:r>
              <a:rPr sz="2000" dirty="0"/>
              <a:t>odławiania</a:t>
            </a:r>
            <a:r>
              <a:rPr sz="2000" spc="-40" dirty="0"/>
              <a:t> </a:t>
            </a:r>
            <a:r>
              <a:rPr sz="2000" dirty="0"/>
              <a:t>motyli</a:t>
            </a:r>
            <a:r>
              <a:rPr sz="2000" spc="-30" dirty="0"/>
              <a:t> </a:t>
            </a:r>
            <a:r>
              <a:rPr sz="2000" dirty="0"/>
              <a:t>z</a:t>
            </a:r>
            <a:r>
              <a:rPr sz="2000" spc="-25" dirty="0"/>
              <a:t> </a:t>
            </a:r>
            <a:r>
              <a:rPr sz="2000" dirty="0"/>
              <a:t>rodziny</a:t>
            </a:r>
            <a:r>
              <a:rPr sz="2000" spc="-40" dirty="0"/>
              <a:t> </a:t>
            </a:r>
            <a:r>
              <a:rPr sz="2000" dirty="0"/>
              <a:t>sówkowatych</a:t>
            </a:r>
            <a:r>
              <a:rPr sz="2000" spc="-55" dirty="0"/>
              <a:t> </a:t>
            </a:r>
            <a:r>
              <a:rPr sz="2000" dirty="0"/>
              <a:t>(Noctuidae)</a:t>
            </a:r>
            <a:r>
              <a:rPr sz="2000" spc="-35" dirty="0"/>
              <a:t> </a:t>
            </a:r>
            <a:r>
              <a:rPr sz="2000" dirty="0"/>
              <a:t>stosuje</a:t>
            </a:r>
            <a:r>
              <a:rPr sz="2000" spc="-65" dirty="0"/>
              <a:t> </a:t>
            </a:r>
            <a:r>
              <a:rPr sz="2000" spc="-25" dirty="0"/>
              <a:t>się </a:t>
            </a:r>
            <a:r>
              <a:rPr sz="2000" dirty="0"/>
              <a:t>pułapki</a:t>
            </a:r>
            <a:r>
              <a:rPr sz="2000" spc="-30" dirty="0"/>
              <a:t> </a:t>
            </a:r>
            <a:r>
              <a:rPr sz="2000" dirty="0"/>
              <a:t>chwytne,</a:t>
            </a:r>
            <a:r>
              <a:rPr sz="2000" spc="-25" dirty="0"/>
              <a:t> </a:t>
            </a:r>
            <a:r>
              <a:rPr sz="2000" spc="-10" dirty="0"/>
              <a:t>samołówki.</a:t>
            </a:r>
            <a:endParaRPr sz="2000"/>
          </a:p>
          <a:p>
            <a:pPr marL="417195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417195" algn="l"/>
              </a:tabLst>
            </a:pPr>
            <a:r>
              <a:rPr sz="2000" dirty="0"/>
              <a:t>Przed</a:t>
            </a:r>
            <a:r>
              <a:rPr sz="2000" spc="-45" dirty="0"/>
              <a:t> </a:t>
            </a:r>
            <a:r>
              <a:rPr sz="2000" dirty="0"/>
              <a:t>zwierzyną</a:t>
            </a:r>
            <a:r>
              <a:rPr sz="2000" spc="-20" dirty="0"/>
              <a:t> </a:t>
            </a:r>
            <a:r>
              <a:rPr sz="2000" dirty="0"/>
              <a:t>płową,</a:t>
            </a:r>
            <a:r>
              <a:rPr sz="2000" spc="-40" dirty="0"/>
              <a:t> </a:t>
            </a:r>
            <a:r>
              <a:rPr sz="2000" dirty="0"/>
              <a:t>rośliny</a:t>
            </a:r>
            <a:r>
              <a:rPr sz="2000" spc="-25" dirty="0"/>
              <a:t> </a:t>
            </a:r>
            <a:r>
              <a:rPr sz="2000" dirty="0"/>
              <a:t>(zwłaszcza</a:t>
            </a:r>
            <a:r>
              <a:rPr sz="2000" spc="-60" dirty="0"/>
              <a:t> </a:t>
            </a:r>
            <a:r>
              <a:rPr sz="2000" dirty="0"/>
              <a:t>uprawiane</a:t>
            </a:r>
            <a:r>
              <a:rPr sz="2000" spc="-35" dirty="0"/>
              <a:t> </a:t>
            </a:r>
            <a:r>
              <a:rPr sz="2000" dirty="0"/>
              <a:t>w</a:t>
            </a:r>
            <a:r>
              <a:rPr sz="2000" spc="-25" dirty="0"/>
              <a:t> </a:t>
            </a:r>
            <a:r>
              <a:rPr sz="2000" spc="-10" dirty="0"/>
              <a:t>cyklu</a:t>
            </a:r>
            <a:endParaRPr sz="2000"/>
          </a:p>
          <a:p>
            <a:pPr marL="417195">
              <a:lnSpc>
                <a:spcPct val="100000"/>
              </a:lnSpc>
            </a:pPr>
            <a:r>
              <a:rPr sz="2000" dirty="0"/>
              <a:t>wiosennym).</a:t>
            </a:r>
            <a:r>
              <a:rPr sz="2000" spc="-40" dirty="0"/>
              <a:t> </a:t>
            </a:r>
            <a:r>
              <a:rPr sz="2000" dirty="0"/>
              <a:t>chroni</a:t>
            </a:r>
            <a:r>
              <a:rPr sz="2000" spc="-60" dirty="0"/>
              <a:t> </a:t>
            </a:r>
            <a:r>
              <a:rPr sz="2000" dirty="0"/>
              <a:t>się</a:t>
            </a:r>
            <a:r>
              <a:rPr sz="2000" spc="-40" dirty="0"/>
              <a:t> </a:t>
            </a:r>
            <a:r>
              <a:rPr sz="2000" dirty="0"/>
              <a:t>stawiając</a:t>
            </a:r>
            <a:r>
              <a:rPr sz="2000" spc="-50" dirty="0"/>
              <a:t> </a:t>
            </a:r>
            <a:r>
              <a:rPr sz="2000" dirty="0"/>
              <a:t>ogrodzenia,</a:t>
            </a:r>
            <a:r>
              <a:rPr sz="2000" spc="-60" dirty="0"/>
              <a:t> </a:t>
            </a:r>
            <a:r>
              <a:rPr sz="2000" dirty="0"/>
              <a:t>siatki,</a:t>
            </a:r>
            <a:r>
              <a:rPr sz="2000" spc="-25" dirty="0"/>
              <a:t> </a:t>
            </a:r>
            <a:r>
              <a:rPr sz="2000" spc="-10" dirty="0"/>
              <a:t>osłony.</a:t>
            </a:r>
            <a:endParaRPr sz="2000"/>
          </a:p>
          <a:p>
            <a:pPr marL="417195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417195" algn="l"/>
              </a:tabLst>
            </a:pPr>
            <a:r>
              <a:rPr sz="2000" dirty="0"/>
              <a:t>Osłony</a:t>
            </a:r>
            <a:r>
              <a:rPr sz="2000" spc="-55" dirty="0"/>
              <a:t> </a:t>
            </a:r>
            <a:r>
              <a:rPr sz="2000" dirty="0"/>
              <a:t>z</a:t>
            </a:r>
            <a:r>
              <a:rPr sz="2000" spc="-20" dirty="0"/>
              <a:t> </a:t>
            </a:r>
            <a:r>
              <a:rPr sz="2000" dirty="0"/>
              <a:t>włókniny</a:t>
            </a:r>
            <a:r>
              <a:rPr sz="2000" spc="-20" dirty="0"/>
              <a:t> </a:t>
            </a:r>
            <a:r>
              <a:rPr sz="2000" dirty="0"/>
              <a:t>i</a:t>
            </a:r>
            <a:r>
              <a:rPr sz="2000" spc="-25" dirty="0"/>
              <a:t> </a:t>
            </a:r>
            <a:r>
              <a:rPr sz="2000" dirty="0"/>
              <a:t>siatek</a:t>
            </a:r>
            <a:r>
              <a:rPr sz="2000" spc="-30" dirty="0"/>
              <a:t> </a:t>
            </a:r>
            <a:r>
              <a:rPr sz="2000" spc="-10" dirty="0"/>
              <a:t>entomologicznych</a:t>
            </a:r>
            <a:endParaRPr sz="2000"/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304800"/>
            <a:ext cx="86106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58898"/>
            <a:ext cx="7862570" cy="386715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39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Monitoring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szkodników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uprawach</a:t>
            </a:r>
            <a:endParaRPr sz="2400">
              <a:latin typeface="Tahoma"/>
              <a:cs typeface="Tahoma"/>
            </a:endParaRPr>
          </a:p>
          <a:p>
            <a:pPr marL="354965" indent="-342265" algn="just">
              <a:lnSpc>
                <a:spcPts val="2735"/>
              </a:lnSpc>
              <a:spcBef>
                <a:spcPts val="28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sygnalizacji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zagrożeń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upraw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ze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strony</a:t>
            </a:r>
            <a:endParaRPr sz="2400">
              <a:latin typeface="Tahoma"/>
              <a:cs typeface="Tahoma"/>
            </a:endParaRPr>
          </a:p>
          <a:p>
            <a:pPr marL="355600" marR="894715" algn="just">
              <a:lnSpc>
                <a:spcPts val="2590"/>
              </a:lnSpc>
              <a:spcBef>
                <a:spcPts val="185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Często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pracochłonne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wymagające</a:t>
            </a:r>
            <a:r>
              <a:rPr sz="2400" spc="-1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posiadania</a:t>
            </a:r>
            <a:r>
              <a:rPr sz="2400" spc="-1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specjalistycznej</a:t>
            </a:r>
            <a:r>
              <a:rPr sz="2400" spc="-1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wiedzy</a:t>
            </a:r>
            <a:r>
              <a:rPr sz="2400" spc="-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z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zakresu</a:t>
            </a:r>
            <a:r>
              <a:rPr sz="24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biologii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owadów.</a:t>
            </a:r>
            <a:endParaRPr sz="2400">
              <a:latin typeface="Tahoma"/>
              <a:cs typeface="Tahoma"/>
            </a:endParaRPr>
          </a:p>
          <a:p>
            <a:pPr marL="354330" marR="793115" indent="-342265" algn="just">
              <a:lnSpc>
                <a:spcPts val="2590"/>
              </a:lnSpc>
              <a:spcBef>
                <a:spcPts val="58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Dotyczy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przede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wszystkim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metody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hodowlanej, 	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polegającej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zbieraniu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form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przetrwalnikowych</a:t>
            </a:r>
            <a:endParaRPr sz="2400">
              <a:latin typeface="Tahoma"/>
              <a:cs typeface="Tahoma"/>
            </a:endParaRPr>
          </a:p>
          <a:p>
            <a:pPr marL="355600" marR="5080">
              <a:lnSpc>
                <a:spcPts val="2590"/>
              </a:lnSpc>
              <a:spcBef>
                <a:spcPts val="5"/>
              </a:spcBef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r>
              <a:rPr sz="24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(bobówki,</a:t>
            </a:r>
            <a:r>
              <a:rPr sz="24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poczwarki)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umieszczeniu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izolatorach</a:t>
            </a:r>
            <a:r>
              <a:rPr sz="24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prowadzeniu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obserwacji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nad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ich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rozwojem.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Termin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rozpoczęcia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ochronnych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ustalany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jest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podstawie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wylotu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osobników</a:t>
            </a:r>
            <a:r>
              <a:rPr sz="24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dorosłych.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152400"/>
            <a:ext cx="86868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32026"/>
            <a:ext cx="7721600" cy="2780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Inną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metodą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okresowe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odławianie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owadów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przy</a:t>
            </a:r>
            <a:endParaRPr sz="24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użyciu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siatki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entomologicznej,</a:t>
            </a:r>
            <a:r>
              <a:rPr sz="2400" spc="-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pułapek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świetlnych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3366"/>
                </a:solidFill>
                <a:latin typeface="Tahoma"/>
                <a:cs typeface="Tahoma"/>
              </a:rPr>
              <a:t>itp.</a:t>
            </a:r>
            <a:endParaRPr sz="2400" dirty="0">
              <a:latin typeface="Tahoma"/>
              <a:cs typeface="Tahoma"/>
            </a:endParaRPr>
          </a:p>
          <a:p>
            <a:pPr marL="355600" marR="5080" indent="-343535">
              <a:lnSpc>
                <a:spcPct val="100000"/>
              </a:lnSpc>
              <a:spcBef>
                <a:spcPts val="57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Obecnie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uprawach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warzyw,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odławiania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owadów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używa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różnego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rodzaju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pułapki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chwytne,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których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wykorzystuje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zdolność</a:t>
            </a:r>
            <a:r>
              <a:rPr sz="2400" spc="-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owadów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reagowania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na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długość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fal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świetlnych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reagowanie</a:t>
            </a:r>
            <a:r>
              <a:rPr sz="24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różnego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rodzaju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 zapachy</a:t>
            </a:r>
            <a:r>
              <a:rPr sz="3200" spc="-10" dirty="0">
                <a:solidFill>
                  <a:srgbClr val="003366"/>
                </a:solidFill>
                <a:latin typeface="Tahoma"/>
                <a:cs typeface="Tahoma"/>
              </a:rPr>
              <a:t>.</a:t>
            </a:r>
            <a:endParaRPr sz="32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228600"/>
            <a:ext cx="87630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95" dirty="0"/>
              <a:t> </a:t>
            </a:r>
            <a:r>
              <a:rPr sz="3600" dirty="0"/>
              <a:t>agrotechniczne</a:t>
            </a:r>
            <a:r>
              <a:rPr sz="3600" spc="-120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body" idx="4294967295"/>
          </p:nvPr>
        </p:nvSpPr>
        <p:spPr>
          <a:xfrm>
            <a:off x="1066800" y="2133600"/>
            <a:ext cx="6591300" cy="23796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10000"/>
              </a:lnSpc>
              <a:spcBef>
                <a:spcPts val="100"/>
              </a:spcBef>
            </a:pPr>
            <a:r>
              <a:rPr dirty="0"/>
              <a:t>Chemiczne</a:t>
            </a:r>
            <a:r>
              <a:rPr spc="295" dirty="0"/>
              <a:t>   </a:t>
            </a:r>
            <a:r>
              <a:rPr dirty="0"/>
              <a:t>środki</a:t>
            </a:r>
            <a:r>
              <a:rPr spc="285" dirty="0"/>
              <a:t>   </a:t>
            </a:r>
            <a:r>
              <a:rPr dirty="0"/>
              <a:t>do</a:t>
            </a:r>
            <a:r>
              <a:rPr spc="295" dirty="0"/>
              <a:t>   </a:t>
            </a:r>
            <a:r>
              <a:rPr dirty="0"/>
              <a:t>ochrony</a:t>
            </a:r>
            <a:r>
              <a:rPr spc="290" dirty="0"/>
              <a:t>   </a:t>
            </a:r>
            <a:r>
              <a:rPr dirty="0"/>
              <a:t>roślin,</a:t>
            </a:r>
            <a:r>
              <a:rPr spc="295" dirty="0"/>
              <a:t>   </a:t>
            </a:r>
            <a:r>
              <a:rPr spc="-10" dirty="0"/>
              <a:t>wywołujące </a:t>
            </a:r>
            <a:r>
              <a:rPr dirty="0"/>
              <a:t>największe</a:t>
            </a:r>
            <a:r>
              <a:rPr spc="290" dirty="0"/>
              <a:t> </a:t>
            </a:r>
            <a:r>
              <a:rPr dirty="0"/>
              <a:t>zmiany</a:t>
            </a:r>
            <a:r>
              <a:rPr spc="290" dirty="0"/>
              <a:t> </a:t>
            </a:r>
            <a:r>
              <a:rPr dirty="0"/>
              <a:t>w</a:t>
            </a:r>
            <a:r>
              <a:rPr spc="275" dirty="0"/>
              <a:t> </a:t>
            </a:r>
            <a:r>
              <a:rPr dirty="0"/>
              <a:t>środowisku,</a:t>
            </a:r>
            <a:r>
              <a:rPr spc="280" dirty="0"/>
              <a:t> </a:t>
            </a:r>
            <a:r>
              <a:rPr dirty="0"/>
              <a:t>należy</a:t>
            </a:r>
            <a:r>
              <a:rPr spc="270" dirty="0"/>
              <a:t> </a:t>
            </a:r>
            <a:r>
              <a:rPr dirty="0"/>
              <a:t>stosować</a:t>
            </a:r>
            <a:r>
              <a:rPr spc="270" dirty="0"/>
              <a:t> </a:t>
            </a:r>
            <a:r>
              <a:rPr spc="-20" dirty="0"/>
              <a:t>jako </a:t>
            </a:r>
            <a:r>
              <a:rPr dirty="0"/>
              <a:t>uzupełnienie</a:t>
            </a:r>
            <a:r>
              <a:rPr spc="95" dirty="0"/>
              <a:t>  </a:t>
            </a:r>
            <a:r>
              <a:rPr dirty="0"/>
              <a:t>metod</a:t>
            </a:r>
            <a:r>
              <a:rPr spc="90" dirty="0"/>
              <a:t>  </a:t>
            </a:r>
            <a:r>
              <a:rPr dirty="0"/>
              <a:t>agrotechnicznych</a:t>
            </a:r>
            <a:r>
              <a:rPr spc="95" dirty="0"/>
              <a:t>  </a:t>
            </a:r>
            <a:r>
              <a:rPr dirty="0"/>
              <a:t>i</a:t>
            </a:r>
            <a:r>
              <a:rPr spc="90" dirty="0"/>
              <a:t>  </a:t>
            </a:r>
            <a:r>
              <a:rPr spc="-10" dirty="0"/>
              <a:t>biologicznych, </a:t>
            </a:r>
            <a:r>
              <a:rPr dirty="0"/>
              <a:t>kiedy</a:t>
            </a:r>
            <a:r>
              <a:rPr spc="425" dirty="0"/>
              <a:t>  </a:t>
            </a:r>
            <a:r>
              <a:rPr dirty="0"/>
              <a:t>występowanie</a:t>
            </a:r>
            <a:r>
              <a:rPr spc="425" dirty="0"/>
              <a:t>  </a:t>
            </a:r>
            <a:r>
              <a:rPr dirty="0"/>
              <a:t>agrofaga</a:t>
            </a:r>
            <a:r>
              <a:rPr spc="420" dirty="0"/>
              <a:t>  </a:t>
            </a:r>
            <a:r>
              <a:rPr dirty="0"/>
              <a:t>(szkodnika,</a:t>
            </a:r>
            <a:r>
              <a:rPr spc="430" dirty="0"/>
              <a:t>  </a:t>
            </a:r>
            <a:r>
              <a:rPr spc="-10" dirty="0"/>
              <a:t>choroby, </a:t>
            </a:r>
            <a:r>
              <a:rPr dirty="0"/>
              <a:t>chwastów)</a:t>
            </a:r>
            <a:r>
              <a:rPr spc="-65" dirty="0"/>
              <a:t> </a:t>
            </a:r>
            <a:r>
              <a:rPr dirty="0"/>
              <a:t>przekracza</a:t>
            </a:r>
            <a:r>
              <a:rPr spc="-65" dirty="0"/>
              <a:t> </a:t>
            </a:r>
            <a:r>
              <a:rPr dirty="0"/>
              <a:t>próg</a:t>
            </a:r>
            <a:r>
              <a:rPr spc="-95" dirty="0"/>
              <a:t> </a:t>
            </a:r>
            <a:r>
              <a:rPr dirty="0"/>
              <a:t>szkodliwości</a:t>
            </a:r>
            <a:r>
              <a:rPr spc="-75" dirty="0"/>
              <a:t> </a:t>
            </a:r>
            <a:r>
              <a:rPr spc="-10" dirty="0"/>
              <a:t>ekonomicznej.</a:t>
            </a:r>
          </a:p>
          <a:p>
            <a:pPr marL="143510" algn="ctr">
              <a:lnSpc>
                <a:spcPts val="3235"/>
              </a:lnSpc>
            </a:pP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Zabiegi</a:t>
            </a:r>
            <a:r>
              <a:rPr sz="2800" b="1" spc="-9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Arial"/>
                <a:cs typeface="Arial"/>
              </a:rPr>
              <a:t>chemiczne</a:t>
            </a:r>
            <a:endParaRPr sz="28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381000" y="381000"/>
            <a:ext cx="8458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57531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105" dirty="0"/>
              <a:t> </a:t>
            </a:r>
            <a:r>
              <a:rPr sz="3600" dirty="0"/>
              <a:t>chemiczne</a:t>
            </a:r>
            <a:r>
              <a:rPr sz="3600" spc="-114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876170"/>
            <a:ext cx="8074025" cy="350139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55600" marR="5080" indent="-343535" algn="just">
              <a:lnSpc>
                <a:spcPts val="1920"/>
              </a:lnSpc>
              <a:spcBef>
                <a:spcPts val="5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Pestycydy</a:t>
            </a:r>
            <a:r>
              <a:rPr sz="2000" spc="9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(inne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terminy: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środki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biobójcze,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przeciwpasożytnicze,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środki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roślin)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należą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grupy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związków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chemicznych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o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dużej</a:t>
            </a:r>
            <a:r>
              <a:rPr sz="2000" spc="4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sile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działania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toksycznego,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które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świadomie,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chociaż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pod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kontrolą,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wprowadzane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życia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człowieka.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34"/>
              </a:spcBef>
              <a:buClr>
                <a:srgbClr val="A8DE0D"/>
              </a:buClr>
              <a:buFont typeface="Wingdings"/>
              <a:buChar char=""/>
            </a:pPr>
            <a:endParaRPr sz="2000">
              <a:latin typeface="Tahoma"/>
              <a:cs typeface="Tahoma"/>
            </a:endParaRPr>
          </a:p>
          <a:p>
            <a:pPr marL="355600" marR="5080" indent="-343535" algn="just">
              <a:lnSpc>
                <a:spcPct val="7890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Nazwa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„pestycydy”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pochodzi</a:t>
            </a:r>
            <a:r>
              <a:rPr sz="2000" spc="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słów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100" spc="-55" dirty="0">
                <a:solidFill>
                  <a:srgbClr val="003366"/>
                </a:solidFill>
                <a:latin typeface="Tahoma"/>
                <a:cs typeface="Tahoma"/>
              </a:rPr>
              <a:t>pestis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szkodniki,zaraza,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pomór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100" spc="-55" dirty="0">
                <a:solidFill>
                  <a:srgbClr val="003366"/>
                </a:solidFill>
                <a:latin typeface="Tahoma"/>
                <a:cs typeface="Tahoma"/>
              </a:rPr>
              <a:t>cedeo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niszczyć.  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definicji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Amerykańskiej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Agencji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ds.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Ochrony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r>
              <a:rPr sz="2000" spc="1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(EPA)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000" spc="1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substancja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mieszanina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substancji</a:t>
            </a:r>
            <a:r>
              <a:rPr sz="2000" spc="4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wykazująca</a:t>
            </a:r>
            <a:r>
              <a:rPr sz="2000" spc="4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zdolność</a:t>
            </a:r>
            <a:r>
              <a:rPr sz="2000" spc="4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niszczenia,</a:t>
            </a:r>
            <a:r>
              <a:rPr sz="2000" spc="4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odstraszania</a:t>
            </a:r>
            <a:r>
              <a:rPr sz="2000" spc="4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lub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hamowania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65"/>
              </a:spcBef>
              <a:buClr>
                <a:srgbClr val="A8DE0D"/>
              </a:buClr>
              <a:buFont typeface="Wingdings"/>
              <a:buChar char=""/>
            </a:pPr>
            <a:endParaRPr sz="2000">
              <a:latin typeface="Tahoma"/>
              <a:cs typeface="Tahoma"/>
            </a:endParaRPr>
          </a:p>
          <a:p>
            <a:pPr marL="355600" marR="7620" indent="-343535" algn="just">
              <a:lnSpc>
                <a:spcPct val="80000"/>
              </a:lnSpc>
              <a:spcBef>
                <a:spcPts val="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Pestycydy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1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zatem</a:t>
            </a:r>
            <a:r>
              <a:rPr sz="2000" spc="1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1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pochodzenia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naturalnego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syntetycznego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rolnictwie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304800" y="228600"/>
            <a:ext cx="89154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57531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105" dirty="0"/>
              <a:t> </a:t>
            </a:r>
            <a:r>
              <a:rPr sz="3600" dirty="0"/>
              <a:t>chemiczne</a:t>
            </a:r>
            <a:r>
              <a:rPr sz="3600" spc="-114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2104707"/>
            <a:ext cx="8074025" cy="264858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marR="5715" indent="-343535" algn="just">
              <a:lnSpc>
                <a:spcPct val="80000"/>
              </a:lnSpc>
              <a:spcBef>
                <a:spcPts val="58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Przykładem</a:t>
            </a:r>
            <a:r>
              <a:rPr sz="2000" spc="4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pestycydu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stosowanego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masowo</a:t>
            </a:r>
            <a:r>
              <a:rPr sz="2000" spc="4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latach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60-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tych</a:t>
            </a:r>
            <a:r>
              <a:rPr sz="2000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Polsce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głównie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stonki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ziemniaczanej,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0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Azji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do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komarów</a:t>
            </a:r>
            <a:r>
              <a:rPr sz="2000" spc="3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roznoszących</a:t>
            </a:r>
            <a:r>
              <a:rPr sz="2000" spc="3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malarię</a:t>
            </a:r>
            <a:r>
              <a:rPr sz="2000" spc="3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spc="3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000" spc="3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DDT-</a:t>
            </a:r>
            <a:r>
              <a:rPr sz="2000" spc="3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pestycyd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grupy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chloroorganicznych.</a:t>
            </a:r>
            <a:endParaRPr sz="20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65"/>
              </a:spcBef>
              <a:buClr>
                <a:srgbClr val="A8DE0D"/>
              </a:buClr>
              <a:buFont typeface="Wingdings"/>
              <a:buChar char=""/>
            </a:pPr>
            <a:endParaRPr sz="2000" dirty="0">
              <a:latin typeface="Tahoma"/>
              <a:cs typeface="Tahoma"/>
            </a:endParaRPr>
          </a:p>
          <a:p>
            <a:pPr marL="355600" marR="5080" indent="-343535" algn="just">
              <a:lnSpc>
                <a:spcPct val="80000"/>
              </a:lnSpc>
              <a:spcBef>
                <a:spcPts val="5"/>
              </a:spcBef>
              <a:buSzPct val="80000"/>
              <a:buFont typeface="Wingdings"/>
              <a:buChar char=""/>
              <a:tabLst>
                <a:tab pos="355600" algn="l"/>
                <a:tab pos="433705" algn="l"/>
              </a:tabLst>
            </a:pPr>
            <a:r>
              <a:rPr sz="2000" dirty="0">
                <a:solidFill>
                  <a:srgbClr val="A8DE0D"/>
                </a:solidFill>
                <a:latin typeface="Tahoma"/>
                <a:cs typeface="Tahoma"/>
              </a:rPr>
              <a:t>	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Okazało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się,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zarówno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DDT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(Azotox)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produkty</a:t>
            </a:r>
            <a:r>
              <a:rPr sz="2000" spc="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rozkładu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(DDE,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DDD)</a:t>
            </a:r>
            <a:r>
              <a:rPr sz="2000" spc="1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bardzo  trwałe.</a:t>
            </a:r>
            <a:r>
              <a:rPr sz="2000" spc="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Kumulują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  glebie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tkance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tłuszczowej</a:t>
            </a:r>
            <a:r>
              <a:rPr sz="2000" spc="2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zwierząt.</a:t>
            </a:r>
            <a:r>
              <a:rPr sz="2000" spc="2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Mimo,</a:t>
            </a:r>
            <a:r>
              <a:rPr sz="2000" spc="2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</a:t>
            </a:r>
            <a:r>
              <a:rPr sz="2000" spc="2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2000" spc="2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stosuje</a:t>
            </a:r>
            <a:r>
              <a:rPr sz="2000" spc="2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2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go</a:t>
            </a:r>
            <a:r>
              <a:rPr sz="2000" spc="2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już</a:t>
            </a:r>
            <a:r>
              <a:rPr sz="2000" spc="2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2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lat,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nadal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znajduje</a:t>
            </a:r>
            <a:r>
              <a:rPr sz="2000" spc="1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1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2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łańcuchu</a:t>
            </a:r>
            <a:r>
              <a:rPr sz="2000" spc="2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pokarmowym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ślady</a:t>
            </a:r>
            <a:r>
              <a:rPr sz="20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2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produktów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rozkładu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wykrywa się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nadal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środkach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spożywczych.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228600" y="319601"/>
            <a:ext cx="88392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57531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105" dirty="0"/>
              <a:t> </a:t>
            </a:r>
            <a:r>
              <a:rPr sz="3600" dirty="0"/>
              <a:t>chemiczne</a:t>
            </a:r>
            <a:r>
              <a:rPr sz="3600" spc="-114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70685"/>
            <a:ext cx="7889240" cy="41122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Postulaty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techniki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stosowania</a:t>
            </a:r>
            <a:r>
              <a:rPr sz="20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endParaRPr sz="2000">
              <a:latin typeface="Tahoma"/>
              <a:cs typeface="Tahoma"/>
            </a:endParaRPr>
          </a:p>
          <a:p>
            <a:pPr marL="355600" marR="278765" indent="-343535">
              <a:lnSpc>
                <a:spcPts val="1920"/>
              </a:lnSpc>
              <a:spcBef>
                <a:spcPts val="4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ograniczenie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niezbędnego minimum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redukcja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dawek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ograniczenie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liczby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ukierunkowanie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osiągnięcie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danego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celu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minimalizacja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skutków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ubocznych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ludzi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endParaRPr sz="2000">
              <a:latin typeface="Tahoma"/>
              <a:cs typeface="Tahoma"/>
            </a:endParaRPr>
          </a:p>
          <a:p>
            <a:pPr marL="355600" marR="790575" indent="-343535">
              <a:lnSpc>
                <a:spcPts val="1920"/>
              </a:lnSpc>
              <a:spcBef>
                <a:spcPts val="46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przyznawanie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pierwszeństwa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najefektywniejszym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technikom ochrony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1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stosowanie</a:t>
            </a:r>
            <a:r>
              <a:rPr sz="20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urządzeń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antyznoszeniowych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ochrona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wód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niebędących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celem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zachowanie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stref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buforowych</a:t>
            </a:r>
            <a:endParaRPr sz="2000">
              <a:latin typeface="Tahoma"/>
              <a:cs typeface="Tahoma"/>
            </a:endParaRPr>
          </a:p>
          <a:p>
            <a:pPr marL="355600" marR="892810" indent="-343535">
              <a:lnSpc>
                <a:spcPct val="8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minimalizacja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zagrożeń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zdrowia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ludzi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zwierząt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bezpieczne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postępowanie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środkami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682289"/>
          </a:xfrm>
          <a:prstGeom prst="rect">
            <a:avLst/>
          </a:prstGeom>
        </p:spPr>
        <p:txBody>
          <a:bodyPr vert="horz" wrap="square" lIns="0" tIns="127050" rIns="0" bIns="0" rtlCol="0">
            <a:spAutoFit/>
          </a:bodyPr>
          <a:lstStyle/>
          <a:p>
            <a:pPr marL="57531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Metody</a:t>
            </a:r>
            <a:r>
              <a:rPr sz="3600" spc="-105" dirty="0"/>
              <a:t> </a:t>
            </a:r>
            <a:r>
              <a:rPr sz="3600" dirty="0"/>
              <a:t>chemiczne</a:t>
            </a:r>
            <a:r>
              <a:rPr sz="3600" spc="-114" dirty="0"/>
              <a:t> </a:t>
            </a:r>
            <a:r>
              <a:rPr sz="3600" dirty="0"/>
              <a:t>ochrony</a:t>
            </a:r>
            <a:r>
              <a:rPr sz="3600" spc="-90" dirty="0"/>
              <a:t> </a:t>
            </a:r>
            <a:r>
              <a:rPr sz="3600" spc="-10" dirty="0"/>
              <a:t>roślin</a:t>
            </a:r>
            <a:endParaRPr sz="36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33393" y="6512052"/>
            <a:ext cx="173038" cy="1371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415019" y="6464300"/>
            <a:ext cx="193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20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2554314" y="234154"/>
            <a:ext cx="514188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/>
                <a:cs typeface="Arial"/>
              </a:rPr>
              <a:t>Metody</a:t>
            </a:r>
            <a:r>
              <a:rPr spc="-8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biotechniczne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535622" y="788716"/>
            <a:ext cx="8072755" cy="1392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 algn="just">
              <a:lnSpc>
                <a:spcPct val="114999"/>
              </a:lnSpc>
              <a:spcBef>
                <a:spcPts val="100"/>
              </a:spcBef>
            </a:pPr>
            <a:r>
              <a:rPr lang="pl-PL"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dirty="0" err="1">
                <a:solidFill>
                  <a:srgbClr val="003366"/>
                </a:solidFill>
                <a:latin typeface="Tahoma"/>
                <a:cs typeface="Tahoma"/>
              </a:rPr>
              <a:t>Podstawą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biotechnicznych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reakcje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behawioralne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zwierząt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różnego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rodzaju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bodźce</a:t>
            </a:r>
            <a:r>
              <a:rPr sz="2000" spc="3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zaliczane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atraktantów,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repelentów,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deterentów,</a:t>
            </a:r>
            <a:r>
              <a:rPr sz="2000" spc="3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arestantów,</a:t>
            </a:r>
            <a:r>
              <a:rPr sz="2000" spc="3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3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wzrostowe,</a:t>
            </a:r>
            <a:r>
              <a:rPr sz="2000" spc="3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antyfidantów</a:t>
            </a:r>
            <a:r>
              <a:rPr sz="2000" spc="3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79144" y="2120576"/>
            <a:ext cx="6356985" cy="72707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  <a:tabLst>
                <a:tab pos="1775460" algn="l"/>
                <a:tab pos="3620135" algn="l"/>
                <a:tab pos="48895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chemicznych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informatorów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owadów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(feromony,</a:t>
            </a:r>
            <a:endParaRPr sz="20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  <a:tabLst>
                <a:tab pos="1216025" algn="l"/>
                <a:tab pos="1519555" algn="l"/>
                <a:tab pos="3220720" algn="l"/>
                <a:tab pos="413829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hormony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zastosowanie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kwasu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α-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naftylooctowyego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338821" y="2120576"/>
            <a:ext cx="1271270" cy="72707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kairomony,</a:t>
            </a:r>
            <a:endParaRPr sz="2000">
              <a:latin typeface="Tahoma"/>
              <a:cs typeface="Tahoma"/>
            </a:endParaRPr>
          </a:p>
          <a:p>
            <a:pPr marL="96520">
              <a:lnSpc>
                <a:spcPct val="100000"/>
              </a:lnSpc>
              <a:spcBef>
                <a:spcPts val="360"/>
              </a:spcBef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pochodnej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32406" y="2901155"/>
            <a:ext cx="8074025" cy="1520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auksyny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selektywnego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ognichy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owsie).</a:t>
            </a:r>
            <a:endParaRPr sz="2000" dirty="0">
              <a:latin typeface="Tahoma"/>
              <a:cs typeface="Tahoma"/>
            </a:endParaRPr>
          </a:p>
          <a:p>
            <a:pPr marL="355600" marR="5080" indent="-343535" algn="just">
              <a:lnSpc>
                <a:spcPct val="114999"/>
              </a:lnSpc>
              <a:spcBef>
                <a:spcPts val="1080"/>
              </a:spcBef>
            </a:pPr>
            <a:r>
              <a:rPr lang="pl-PL"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dirty="0" err="1">
                <a:solidFill>
                  <a:srgbClr val="003366"/>
                </a:solidFill>
                <a:latin typeface="Tahoma"/>
                <a:cs typeface="Tahoma"/>
              </a:rPr>
              <a:t>Metoda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ta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pozwala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całkowite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wyniszczenie</a:t>
            </a:r>
            <a:r>
              <a:rPr sz="2000" spc="2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szkodnika,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ale</a:t>
            </a:r>
            <a:r>
              <a:rPr sz="2000" spc="22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daje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możliwość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utrzymania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niskim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kosztem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-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populacji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poniżej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progu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szkodliwości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gospodarczej.</a:t>
            </a:r>
            <a:endParaRPr sz="20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32026"/>
            <a:ext cx="7863205" cy="4050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Polega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odstraszaniu,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przywabianiu,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zniechęcaniu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składania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jaj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monitorowaniu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szkodników.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Wykorzystywane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są: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atraktanty,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arestanty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(zatrzymują</a:t>
            </a:r>
            <a:r>
              <a:rPr sz="20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obrębie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rośliny),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repelenty,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antyfidanty,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stymulatory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informatory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owadów: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feromony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(informatory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wewnątrzgatunkowe).</a:t>
            </a:r>
            <a:endParaRPr sz="2000">
              <a:latin typeface="Tahoma"/>
              <a:cs typeface="Tahoma"/>
            </a:endParaRPr>
          </a:p>
          <a:p>
            <a:pPr marL="355600" marR="191770" indent="-343535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kairomony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(substancje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korzystne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odbiorcy,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niekorzystne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emitującego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je),</a:t>
            </a:r>
            <a:endParaRPr sz="2000">
              <a:latin typeface="Tahoma"/>
              <a:cs typeface="Tahoma"/>
            </a:endParaRPr>
          </a:p>
          <a:p>
            <a:pPr marL="355600" marR="113030" indent="-343535">
              <a:lnSpc>
                <a:spcPct val="100000"/>
              </a:lnSpc>
              <a:spcBef>
                <a:spcPts val="484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allomony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(substancje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korzystne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emitującego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pełnią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funkcje obronne),</a:t>
            </a:r>
            <a:endParaRPr sz="20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hormony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(substancje</a:t>
            </a:r>
            <a:r>
              <a:rPr sz="20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endogenne:</a:t>
            </a:r>
            <a:r>
              <a:rPr sz="20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juwenilne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linienia,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wpływające</a:t>
            </a:r>
            <a:endParaRPr sz="20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rozwój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organizmu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zachowanie).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52400" y="304800"/>
            <a:ext cx="79248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5999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biotechniczne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 txBox="1"/>
          <p:nvPr/>
        </p:nvSpPr>
        <p:spPr>
          <a:xfrm>
            <a:off x="1257387" y="1273569"/>
            <a:ext cx="6418580" cy="551307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29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patogeny:</a:t>
            </a:r>
            <a:endParaRPr sz="2000" dirty="0">
              <a:latin typeface="Arial"/>
              <a:cs typeface="Arial"/>
            </a:endParaRPr>
          </a:p>
          <a:p>
            <a:pPr marL="756285" marR="3684270">
              <a:lnSpc>
                <a:spcPct val="150000"/>
              </a:lnSpc>
              <a:spcBef>
                <a:spcPts val="5"/>
              </a:spcBef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wirusy</a:t>
            </a:r>
            <a:r>
              <a:rPr sz="2000" b="1" spc="-3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i</a:t>
            </a:r>
            <a:r>
              <a:rPr sz="2000" b="1" spc="-2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wiroidy, fitoplazmy, bakterie,</a:t>
            </a:r>
            <a:r>
              <a:rPr sz="2000" b="1" spc="50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grzyby,</a:t>
            </a:r>
            <a:endParaRPr sz="2000" dirty="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00"/>
              </a:spcBef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pasożytnicze</a:t>
            </a:r>
            <a:r>
              <a:rPr sz="2000" b="1" spc="-4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rośliny</a:t>
            </a:r>
            <a:r>
              <a:rPr sz="2000" b="1" spc="-4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nasienne,</a:t>
            </a:r>
            <a:endParaRPr sz="2000" dirty="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szkodniki:</a:t>
            </a:r>
            <a:endParaRPr sz="2000" dirty="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00"/>
              </a:spcBef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nicienie,</a:t>
            </a:r>
            <a:endParaRPr sz="2000" dirty="0">
              <a:latin typeface="Arial"/>
              <a:cs typeface="Arial"/>
            </a:endParaRPr>
          </a:p>
          <a:p>
            <a:pPr marL="756285" marR="5080">
              <a:lnSpc>
                <a:spcPts val="3600"/>
              </a:lnSpc>
              <a:spcBef>
                <a:spcPts val="320"/>
              </a:spcBef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stawonogi</a:t>
            </a:r>
            <a:r>
              <a:rPr sz="2000" b="1" spc="-5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(skorupiaki,</a:t>
            </a:r>
            <a:r>
              <a:rPr sz="2000" b="1" spc="-5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wije,</a:t>
            </a:r>
            <a:r>
              <a:rPr sz="2000" b="1" spc="-6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pajęczaki,</a:t>
            </a:r>
            <a:r>
              <a:rPr sz="2000" b="1" spc="-4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owady), ślimaki,</a:t>
            </a:r>
            <a:endParaRPr sz="2000" dirty="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885"/>
              </a:spcBef>
              <a:tabLst>
                <a:tab pos="756285" algn="l"/>
              </a:tabLst>
            </a:pPr>
            <a:r>
              <a:rPr sz="2000" spc="470" dirty="0">
                <a:solidFill>
                  <a:srgbClr val="FFFFFF"/>
                </a:solidFill>
                <a:latin typeface="Microsoft Sans Serif"/>
                <a:cs typeface="Microsoft Sans Serif"/>
              </a:rPr>
              <a:t>–</a:t>
            </a:r>
            <a:r>
              <a:rPr sz="2000" dirty="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kręgowce,</a:t>
            </a:r>
            <a:endParaRPr sz="2000" dirty="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120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4965" algn="l"/>
              </a:tabLst>
            </a:pP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chwasty.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32" name="object 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025" y="1700148"/>
            <a:ext cx="1809750" cy="1362075"/>
          </a:xfrm>
          <a:prstGeom prst="rect">
            <a:avLst/>
          </a:prstGeom>
        </p:spPr>
      </p:pic>
      <p:sp>
        <p:nvSpPr>
          <p:cNvPr id="36" name="object 36"/>
          <p:cNvSpPr txBox="1">
            <a:spLocks noGrp="1"/>
          </p:cNvSpPr>
          <p:nvPr>
            <p:ph type="title" idx="4294967295"/>
          </p:nvPr>
        </p:nvSpPr>
        <p:spPr>
          <a:xfrm>
            <a:off x="0" y="431800"/>
            <a:ext cx="15176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0" spc="-10" dirty="0">
                <a:latin typeface="Tahoma"/>
                <a:cs typeface="Tahoma"/>
              </a:rPr>
              <a:t>Agrofagi</a:t>
            </a:r>
            <a:endParaRPr sz="32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8769529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bject 54"/>
          <p:cNvSpPr txBox="1"/>
          <p:nvPr/>
        </p:nvSpPr>
        <p:spPr>
          <a:xfrm>
            <a:off x="762000" y="2057400"/>
            <a:ext cx="8073390" cy="30206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5080" indent="-342900" algn="just">
              <a:lnSpc>
                <a:spcPct val="137500"/>
              </a:lnSpc>
              <a:spcBef>
                <a:spcPts val="95"/>
              </a:spcBef>
            </a:pPr>
            <a:r>
              <a:rPr lang="pl-PL" sz="2000" b="1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b="1" dirty="0" err="1">
                <a:solidFill>
                  <a:srgbClr val="003366"/>
                </a:solidFill>
                <a:latin typeface="Tahoma"/>
                <a:cs typeface="Tahoma"/>
              </a:rPr>
              <a:t>Antyfidanty</a:t>
            </a:r>
            <a:r>
              <a:rPr sz="2000" b="1" spc="46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związki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wstrzymujące</a:t>
            </a:r>
            <a:r>
              <a:rPr sz="2000" spc="43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żerowanie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owadów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roślinożernych.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zawarte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roślinach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kontakcie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ze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szkodnikami</a:t>
            </a:r>
            <a:r>
              <a:rPr sz="2000" spc="4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mogą</a:t>
            </a:r>
            <a:r>
              <a:rPr sz="2000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działać</a:t>
            </a:r>
            <a:r>
              <a:rPr sz="2000" spc="4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jako</a:t>
            </a:r>
            <a:r>
              <a:rPr sz="2000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deterenty</a:t>
            </a:r>
            <a:r>
              <a:rPr sz="2000" spc="4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(hamują</a:t>
            </a:r>
            <a:r>
              <a:rPr sz="2000" spc="45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żerowanie</a:t>
            </a:r>
            <a:r>
              <a:rPr sz="2000" spc="4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lub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rozwój)</a:t>
            </a:r>
            <a:r>
              <a:rPr sz="2000" spc="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albo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jako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repelenty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(odstraszają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</a:t>
            </a:r>
            <a:r>
              <a:rPr sz="2000" spc="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żerowania</a:t>
            </a:r>
            <a:r>
              <a:rPr sz="2000" spc="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składania jaj).</a:t>
            </a:r>
            <a:endParaRPr sz="2000" dirty="0">
              <a:latin typeface="Tahoma"/>
              <a:cs typeface="Tahoma"/>
            </a:endParaRPr>
          </a:p>
          <a:p>
            <a:pPr marL="354965" marR="5715" indent="-342900" algn="just">
              <a:lnSpc>
                <a:spcPct val="137500"/>
              </a:lnSpc>
              <a:spcBef>
                <a:spcPts val="480"/>
              </a:spcBef>
            </a:pPr>
            <a:r>
              <a:rPr lang="pl-PL"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dirty="0" err="1">
                <a:solidFill>
                  <a:srgbClr val="003366"/>
                </a:solidFill>
                <a:latin typeface="Tahoma"/>
                <a:cs typeface="Tahoma"/>
              </a:rPr>
              <a:t>Antyfidanty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charakterze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deterentów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to: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glikozydy,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chinony,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fenole,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terpeny,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kumaryny,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alkaloidy,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saponiny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inne.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61" name="object 61"/>
          <p:cNvSpPr txBox="1">
            <a:spLocks noGrp="1"/>
          </p:cNvSpPr>
          <p:nvPr>
            <p:ph type="title" idx="4294967295"/>
          </p:nvPr>
        </p:nvSpPr>
        <p:spPr>
          <a:xfrm>
            <a:off x="2725738" y="403225"/>
            <a:ext cx="6418262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Metody</a:t>
            </a:r>
            <a:r>
              <a:rPr spc="-135" dirty="0"/>
              <a:t> </a:t>
            </a:r>
            <a:r>
              <a:rPr dirty="0"/>
              <a:t>biotechniczne</a:t>
            </a:r>
            <a:r>
              <a:rPr spc="-95" dirty="0"/>
              <a:t> </a:t>
            </a:r>
            <a:r>
              <a:rPr sz="3200" spc="-10" dirty="0">
                <a:solidFill>
                  <a:srgbClr val="003366"/>
                </a:solidFill>
              </a:rPr>
              <a:t>Antyfidanty</a:t>
            </a:r>
            <a:endParaRPr sz="3200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bject 70"/>
          <p:cNvSpPr txBox="1"/>
          <p:nvPr/>
        </p:nvSpPr>
        <p:spPr>
          <a:xfrm>
            <a:off x="609600" y="1747271"/>
            <a:ext cx="8131175" cy="417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 marR="5080" indent="-186055" algn="just">
              <a:lnSpc>
                <a:spcPct val="120000"/>
              </a:lnSpc>
              <a:spcBef>
                <a:spcPts val="10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Informatory</a:t>
            </a:r>
            <a:r>
              <a:rPr sz="2000" spc="2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są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2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pomocą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których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zwierzęta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porozumiewają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należą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-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nich:</a:t>
            </a:r>
            <a:endParaRPr sz="2000" dirty="0">
              <a:latin typeface="Tahoma"/>
              <a:cs typeface="Tahoma"/>
            </a:endParaRPr>
          </a:p>
          <a:p>
            <a:pPr marL="198120" marR="5715" indent="-186055" algn="just">
              <a:lnSpc>
                <a:spcPct val="12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19812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Feromony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wydzielane</a:t>
            </a:r>
            <a:r>
              <a:rPr sz="2000" spc="2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związki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chemiczne,</a:t>
            </a:r>
            <a:r>
              <a:rPr sz="2000" spc="2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2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które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osobnik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tego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samego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gatunku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reagują</a:t>
            </a:r>
            <a:r>
              <a:rPr sz="2000" spc="2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określonym</a:t>
            </a:r>
            <a:r>
              <a:rPr sz="2000" spc="2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zachowaniem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lub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rozwojem.</a:t>
            </a:r>
            <a:endParaRPr sz="2000" dirty="0">
              <a:latin typeface="Tahoma"/>
              <a:cs typeface="Tahoma"/>
            </a:endParaRPr>
          </a:p>
          <a:p>
            <a:pPr marL="198120" indent="-185420">
              <a:lnSpc>
                <a:spcPct val="100000"/>
              </a:lnSpc>
              <a:spcBef>
                <a:spcPts val="144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19812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Mogą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one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mieć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charakter:</a:t>
            </a:r>
            <a:endParaRPr sz="2000" dirty="0">
              <a:latin typeface="Tahoma"/>
              <a:cs typeface="Tahoma"/>
            </a:endParaRPr>
          </a:p>
          <a:p>
            <a:pPr marL="198120" marR="5080" indent="-186055">
              <a:lnSpc>
                <a:spcPct val="120000"/>
              </a:lnSpc>
              <a:spcBef>
                <a:spcPts val="960"/>
              </a:spcBef>
              <a:buClr>
                <a:srgbClr val="A8DE0D"/>
              </a:buClr>
              <a:buSzPct val="80000"/>
              <a:buChar char="•"/>
              <a:tabLst>
                <a:tab pos="19812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Feromonów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płciowych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wydzielanych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jedną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płeć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do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wabienia</a:t>
            </a:r>
            <a:r>
              <a:rPr sz="20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płci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przeciwnej,</a:t>
            </a:r>
            <a:endParaRPr sz="2000" dirty="0">
              <a:latin typeface="Tahoma"/>
              <a:cs typeface="Tahoma"/>
            </a:endParaRPr>
          </a:p>
          <a:p>
            <a:pPr marL="198120" marR="5715" indent="-186055">
              <a:lnSpc>
                <a:spcPct val="120000"/>
              </a:lnSpc>
              <a:spcBef>
                <a:spcPts val="965"/>
              </a:spcBef>
              <a:buClr>
                <a:srgbClr val="A8DE0D"/>
              </a:buClr>
              <a:buSzPct val="80000"/>
              <a:buChar char="•"/>
              <a:tabLst>
                <a:tab pos="198120" algn="l"/>
                <a:tab pos="1689100" algn="l"/>
                <a:tab pos="2823210" algn="l"/>
                <a:tab pos="3135630" algn="l"/>
                <a:tab pos="4967605" algn="l"/>
                <a:tab pos="6057900" algn="l"/>
                <a:tab pos="6731000" algn="l"/>
                <a:tab pos="7776845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Feromonów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alarmów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ostrzegających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osobniki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tego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samego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lub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pokrewnych</a:t>
            </a:r>
            <a:r>
              <a:rPr sz="2000" spc="-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gatunków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 niebezpieczeństwie,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5" name="object 75"/>
          <p:cNvSpPr txBox="1">
            <a:spLocks noGrp="1"/>
          </p:cNvSpPr>
          <p:nvPr>
            <p:ph type="title" idx="4294967295"/>
          </p:nvPr>
        </p:nvSpPr>
        <p:spPr>
          <a:xfrm>
            <a:off x="762000" y="208788"/>
            <a:ext cx="8813800" cy="10599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Metody</a:t>
            </a:r>
            <a:r>
              <a:rPr spc="-90" dirty="0"/>
              <a:t> </a:t>
            </a:r>
            <a:r>
              <a:rPr dirty="0" err="1"/>
              <a:t>biotechniczne</a:t>
            </a:r>
            <a:r>
              <a:rPr spc="-50" dirty="0"/>
              <a:t> </a:t>
            </a:r>
            <a:br>
              <a:rPr lang="pl-PL" spc="-50" dirty="0"/>
            </a:br>
            <a:r>
              <a:rPr sz="3200" dirty="0">
                <a:solidFill>
                  <a:srgbClr val="003366"/>
                </a:solidFill>
              </a:rPr>
              <a:t>Informatory</a:t>
            </a:r>
            <a:r>
              <a:rPr sz="3200" spc="-140" dirty="0">
                <a:solidFill>
                  <a:srgbClr val="003366"/>
                </a:solidFill>
              </a:rPr>
              <a:t> </a:t>
            </a:r>
            <a:r>
              <a:rPr sz="3200" spc="-10" dirty="0">
                <a:solidFill>
                  <a:srgbClr val="003366"/>
                </a:solidFill>
              </a:rPr>
              <a:t>chemiczne</a:t>
            </a:r>
            <a:endParaRPr sz="32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33393" y="6512052"/>
            <a:ext cx="177591" cy="1371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415019" y="6464300"/>
            <a:ext cx="193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24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09600" y="2057400"/>
            <a:ext cx="8131175" cy="2464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 marR="5080" indent="-186055">
              <a:lnSpc>
                <a:spcPct val="120000"/>
              </a:lnSpc>
              <a:spcBef>
                <a:spcPts val="100"/>
              </a:spcBef>
              <a:buClr>
                <a:srgbClr val="A8DE0D"/>
              </a:buClr>
              <a:buSzPct val="80000"/>
              <a:buChar char="•"/>
              <a:tabLst>
                <a:tab pos="198120" algn="l"/>
                <a:tab pos="1815464" algn="l"/>
                <a:tab pos="3733165" algn="l"/>
                <a:tab pos="4175125" algn="l"/>
                <a:tab pos="6072505" algn="l"/>
                <a:tab pos="781177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Feromonów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agregacyjnych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powodujących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gromadzenie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się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osobników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celu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wspólnego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żerowania,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zimowania,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snu,</a:t>
            </a:r>
            <a:endParaRPr sz="2000" dirty="0">
              <a:latin typeface="Tahoma"/>
              <a:cs typeface="Tahoma"/>
            </a:endParaRPr>
          </a:p>
          <a:p>
            <a:pPr marL="198120" marR="7620" indent="-186055">
              <a:lnSpc>
                <a:spcPct val="120000"/>
              </a:lnSpc>
              <a:spcBef>
                <a:spcPts val="960"/>
              </a:spcBef>
              <a:buClr>
                <a:srgbClr val="A8DE0D"/>
              </a:buClr>
              <a:buSzPct val="80000"/>
              <a:buChar char="•"/>
              <a:tabLst>
                <a:tab pos="198120" algn="l"/>
                <a:tab pos="1508760" algn="l"/>
                <a:tab pos="3107690" algn="l"/>
                <a:tab pos="3441700" algn="l"/>
                <a:tab pos="3883660" algn="l"/>
                <a:tab pos="4958080" algn="l"/>
                <a:tab pos="5981065" algn="l"/>
                <a:tab pos="7223759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Feromony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znacznikowe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za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pomocą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których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robotnice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mrówek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pozostawiają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ślad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podłożu,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którym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podążają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inne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osobniki,</a:t>
            </a:r>
            <a:endParaRPr sz="2000" dirty="0">
              <a:latin typeface="Tahoma"/>
              <a:cs typeface="Tahoma"/>
            </a:endParaRPr>
          </a:p>
          <a:p>
            <a:pPr marL="198120" indent="-185420">
              <a:lnSpc>
                <a:spcPct val="100000"/>
              </a:lnSpc>
              <a:spcBef>
                <a:spcPts val="1445"/>
              </a:spcBef>
              <a:buClr>
                <a:srgbClr val="A8DE0D"/>
              </a:buClr>
              <a:buSzPct val="80000"/>
              <a:buChar char="•"/>
              <a:tabLst>
                <a:tab pos="19812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Feromony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terytorialne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25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wpływające</a:t>
            </a:r>
            <a:r>
              <a:rPr sz="2000" spc="2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2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przestrzenne</a:t>
            </a:r>
            <a:r>
              <a:rPr sz="2000" spc="2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rozmieszczenie</a:t>
            </a:r>
            <a:endParaRPr sz="2000" dirty="0">
              <a:latin typeface="Tahoma"/>
              <a:cs typeface="Tahoma"/>
            </a:endParaRPr>
          </a:p>
          <a:p>
            <a:pPr marL="19812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osobników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siedlisku.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0" name="object 50"/>
          <p:cNvSpPr txBox="1">
            <a:spLocks noGrp="1"/>
          </p:cNvSpPr>
          <p:nvPr>
            <p:ph type="title" idx="4294967295"/>
          </p:nvPr>
        </p:nvSpPr>
        <p:spPr>
          <a:xfrm>
            <a:off x="2554288" y="623888"/>
            <a:ext cx="6589712" cy="128111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5"/>
              </a:spcBef>
            </a:pPr>
            <a:r>
              <a:rPr dirty="0"/>
              <a:t>Metody</a:t>
            </a:r>
            <a:r>
              <a:rPr spc="-90" dirty="0"/>
              <a:t> </a:t>
            </a:r>
            <a:r>
              <a:rPr dirty="0"/>
              <a:t>biotechniczne</a:t>
            </a:r>
            <a:r>
              <a:rPr spc="-50" dirty="0"/>
              <a:t> </a:t>
            </a:r>
            <a:r>
              <a:rPr sz="3200" dirty="0">
                <a:solidFill>
                  <a:srgbClr val="003366"/>
                </a:solidFill>
              </a:rPr>
              <a:t>Informatory</a:t>
            </a:r>
            <a:r>
              <a:rPr sz="3200" spc="-140" dirty="0">
                <a:solidFill>
                  <a:srgbClr val="003366"/>
                </a:solidFill>
              </a:rPr>
              <a:t> </a:t>
            </a:r>
            <a:r>
              <a:rPr sz="3200" spc="-10" dirty="0">
                <a:solidFill>
                  <a:srgbClr val="003366"/>
                </a:solidFill>
              </a:rPr>
              <a:t>chemiczne</a:t>
            </a:r>
            <a:endParaRPr sz="32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object 68"/>
          <p:cNvSpPr txBox="1"/>
          <p:nvPr/>
        </p:nvSpPr>
        <p:spPr>
          <a:xfrm>
            <a:off x="685800" y="1752600"/>
            <a:ext cx="8073390" cy="3562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lnSpc>
                <a:spcPct val="120100"/>
              </a:lnSpc>
              <a:spcBef>
                <a:spcPts val="9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Kairomony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4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korzystne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odbiorcy,</a:t>
            </a:r>
            <a:r>
              <a:rPr sz="2000" spc="48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niekorzystne</a:t>
            </a:r>
            <a:r>
              <a:rPr sz="2000" spc="4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dla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organizmu</a:t>
            </a:r>
            <a:r>
              <a:rPr sz="2000" spc="40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emitującego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je.</a:t>
            </a:r>
            <a:r>
              <a:rPr sz="2000" spc="4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Mogą</a:t>
            </a:r>
            <a:r>
              <a:rPr sz="2000" spc="4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one</a:t>
            </a:r>
            <a:r>
              <a:rPr sz="2000" spc="4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mieć</a:t>
            </a:r>
            <a:r>
              <a:rPr sz="2000" spc="4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charakter</a:t>
            </a:r>
            <a:r>
              <a:rPr sz="2000" spc="4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stymulatora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atraktantów,</a:t>
            </a:r>
            <a:endParaRPr sz="2000" dirty="0">
              <a:latin typeface="Tahoma"/>
              <a:cs typeface="Tahoma"/>
            </a:endParaRPr>
          </a:p>
          <a:p>
            <a:pPr marL="355600" marR="5080" indent="-343535" algn="just">
              <a:lnSpc>
                <a:spcPct val="12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Allomony</a:t>
            </a:r>
            <a:r>
              <a:rPr sz="2000" spc="3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3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3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korzystne</a:t>
            </a:r>
            <a:r>
              <a:rPr sz="2000" spc="3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dla</a:t>
            </a:r>
            <a:r>
              <a:rPr sz="2000" spc="3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organizmu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wytwarzającego</a:t>
            </a:r>
            <a:r>
              <a:rPr sz="2000" spc="35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emitującego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je.</a:t>
            </a:r>
            <a:r>
              <a:rPr sz="2000" spc="1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Mogą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mieć</a:t>
            </a:r>
            <a:r>
              <a:rPr sz="2000" spc="155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charakter</a:t>
            </a:r>
            <a:r>
              <a:rPr sz="2000" spc="15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repelentów,</a:t>
            </a:r>
            <a:r>
              <a:rPr sz="2000" spc="1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jadów,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supresantów</a:t>
            </a:r>
            <a:r>
              <a:rPr sz="2000" spc="-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atraktantów,</a:t>
            </a:r>
            <a:endParaRPr sz="2000" dirty="0">
              <a:latin typeface="Tahoma"/>
              <a:cs typeface="Tahoma"/>
            </a:endParaRPr>
          </a:p>
          <a:p>
            <a:pPr marL="355600" marR="5080" indent="-343535" algn="just">
              <a:lnSpc>
                <a:spcPct val="120000"/>
              </a:lnSpc>
              <a:spcBef>
                <a:spcPts val="96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355600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Hormony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–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substancje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endogenne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wpływające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jego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rozwój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zachowanie.</a:t>
            </a:r>
            <a:r>
              <a:rPr sz="2000" spc="1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Dzielimy</a:t>
            </a:r>
            <a:r>
              <a:rPr sz="2000" spc="1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1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hormony</a:t>
            </a:r>
            <a:r>
              <a:rPr sz="2000" spc="1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juwenilne</a:t>
            </a:r>
            <a:r>
              <a:rPr sz="2000" spc="1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wpływające</a:t>
            </a:r>
            <a:r>
              <a:rPr sz="2000" spc="1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000" spc="1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proces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metamorfozy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linienia.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2" name="object 72"/>
          <p:cNvSpPr txBox="1">
            <a:spLocks noGrp="1"/>
          </p:cNvSpPr>
          <p:nvPr>
            <p:ph type="title" idx="4294967295"/>
          </p:nvPr>
        </p:nvSpPr>
        <p:spPr>
          <a:xfrm>
            <a:off x="0" y="609600"/>
            <a:ext cx="85344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5999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biotechniczne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bject 53"/>
          <p:cNvSpPr txBox="1"/>
          <p:nvPr/>
        </p:nvSpPr>
        <p:spPr>
          <a:xfrm>
            <a:off x="685800" y="1882794"/>
            <a:ext cx="8073390" cy="2952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17780" algn="just">
              <a:lnSpc>
                <a:spcPct val="110100"/>
              </a:lnSpc>
              <a:spcBef>
                <a:spcPts val="95"/>
              </a:spcBef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Metody</a:t>
            </a:r>
            <a:r>
              <a:rPr sz="2000" b="1" spc="10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fizyczne</a:t>
            </a:r>
            <a:r>
              <a:rPr sz="2000" b="1" spc="13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-</a:t>
            </a:r>
            <a:r>
              <a:rPr sz="2000" spc="1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jest</a:t>
            </a:r>
            <a:r>
              <a:rPr sz="2000" spc="1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to</a:t>
            </a:r>
            <a:r>
              <a:rPr sz="2000" spc="1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grupa</a:t>
            </a:r>
            <a:r>
              <a:rPr sz="2000" spc="1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metod,</a:t>
            </a:r>
            <a:r>
              <a:rPr sz="2000" spc="1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których</a:t>
            </a:r>
            <a:r>
              <a:rPr sz="2000" spc="15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stosowanie</a:t>
            </a:r>
            <a:r>
              <a:rPr sz="2000" spc="1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polega</a:t>
            </a:r>
            <a:r>
              <a:rPr sz="2000" spc="15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na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niszczeniu</a:t>
            </a:r>
            <a:r>
              <a:rPr sz="2000" spc="1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czynnikami</a:t>
            </a:r>
            <a:r>
              <a:rPr sz="2000" spc="1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fizycznymi</a:t>
            </a:r>
            <a:r>
              <a:rPr sz="2000" spc="1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patogenów</a:t>
            </a:r>
            <a:r>
              <a:rPr sz="2000" spc="10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obecnych</a:t>
            </a:r>
            <a:r>
              <a:rPr sz="2000" spc="1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15" dirty="0">
                <a:solidFill>
                  <a:srgbClr val="003366"/>
                </a:solidFill>
                <a:latin typeface="Microsoft Sans Serif"/>
                <a:cs typeface="Microsoft Sans Serif"/>
              </a:rPr>
              <a:t> 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materiale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roślinnym</a:t>
            </a:r>
            <a:r>
              <a:rPr sz="2000" spc="-3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lub w</a:t>
            </a:r>
            <a:r>
              <a:rPr sz="2000" spc="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podłożu,</a:t>
            </a:r>
            <a:r>
              <a:rPr sz="2000" spc="-3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spc="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którym</a:t>
            </a:r>
            <a:r>
              <a:rPr sz="2000" spc="-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mają być</a:t>
            </a:r>
            <a:r>
              <a:rPr sz="20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uprawiane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rośliny.</a:t>
            </a:r>
            <a:endParaRPr sz="2000" dirty="0">
              <a:latin typeface="Microsoft Sans Serif"/>
              <a:cs typeface="Microsoft Sans Serif"/>
            </a:endParaRPr>
          </a:p>
          <a:p>
            <a:pPr marL="12700" marR="5080" indent="17780" algn="just">
              <a:lnSpc>
                <a:spcPct val="110000"/>
              </a:lnSpc>
              <a:spcBef>
                <a:spcPts val="1200"/>
              </a:spcBef>
            </a:pP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Do</a:t>
            </a:r>
            <a:r>
              <a:rPr sz="20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zniszczenia</a:t>
            </a:r>
            <a:r>
              <a:rPr sz="2000" spc="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lub</a:t>
            </a:r>
            <a:r>
              <a:rPr sz="20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zahamowania</a:t>
            </a:r>
            <a:r>
              <a:rPr sz="20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rozwoju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szkodników wykorzystuje 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się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zmiany takich parametrów,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jak:</a:t>
            </a:r>
            <a:endParaRPr sz="2000" dirty="0">
              <a:latin typeface="Microsoft Sans Serif"/>
              <a:cs typeface="Microsoft Sans Serif"/>
            </a:endParaRPr>
          </a:p>
          <a:p>
            <a:pPr marL="194945" indent="-182245">
              <a:lnSpc>
                <a:spcPct val="100000"/>
              </a:lnSpc>
              <a:spcBef>
                <a:spcPts val="965"/>
              </a:spcBef>
              <a:buClr>
                <a:srgbClr val="A8DE0D"/>
              </a:buClr>
              <a:buSzPct val="80000"/>
              <a:buChar char="–"/>
              <a:tabLst>
                <a:tab pos="19494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Wilgotność</a:t>
            </a:r>
            <a:endParaRPr sz="2000" dirty="0">
              <a:latin typeface="Microsoft Sans Serif"/>
              <a:cs typeface="Microsoft Sans Serif"/>
            </a:endParaRPr>
          </a:p>
          <a:p>
            <a:pPr marL="194945" indent="-182245">
              <a:lnSpc>
                <a:spcPct val="100000"/>
              </a:lnSpc>
              <a:spcBef>
                <a:spcPts val="240"/>
              </a:spcBef>
              <a:buClr>
                <a:srgbClr val="A8DE0D"/>
              </a:buClr>
              <a:buSzPct val="80000"/>
              <a:buChar char="–"/>
              <a:tabLst>
                <a:tab pos="19494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Ciśnienie</a:t>
            </a:r>
            <a:endParaRPr sz="2000" dirty="0">
              <a:latin typeface="Microsoft Sans Serif"/>
              <a:cs typeface="Microsoft Sans Serif"/>
            </a:endParaRPr>
          </a:p>
          <a:p>
            <a:pPr marL="194945" indent="-182245">
              <a:lnSpc>
                <a:spcPct val="100000"/>
              </a:lnSpc>
              <a:spcBef>
                <a:spcPts val="240"/>
              </a:spcBef>
              <a:buClr>
                <a:srgbClr val="A8DE0D"/>
              </a:buClr>
              <a:buSzPct val="80000"/>
              <a:buChar char="–"/>
              <a:tabLst>
                <a:tab pos="19494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Promieniowanie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title" idx="4294967295"/>
          </p:nvPr>
        </p:nvSpPr>
        <p:spPr>
          <a:xfrm>
            <a:off x="157856" y="553930"/>
            <a:ext cx="6589712" cy="12811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053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fizyczne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61"/>
          <p:cNvSpPr txBox="1"/>
          <p:nvPr/>
        </p:nvSpPr>
        <p:spPr>
          <a:xfrm>
            <a:off x="609600" y="1896427"/>
            <a:ext cx="8072755" cy="3065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tabLst>
                <a:tab pos="524510" algn="l"/>
                <a:tab pos="1265555" algn="l"/>
                <a:tab pos="2795905" algn="l"/>
                <a:tab pos="4239260" algn="l"/>
                <a:tab pos="5642610" algn="l"/>
                <a:tab pos="6676390" algn="l"/>
              </a:tabLst>
            </a:pPr>
            <a:r>
              <a:rPr sz="2000" spc="-50" dirty="0">
                <a:solidFill>
                  <a:srgbClr val="003366"/>
                </a:solidFill>
                <a:latin typeface="Microsoft Sans Serif"/>
                <a:cs typeface="Microsoft Sans Serif"/>
              </a:rPr>
              <a:t>W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celu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dezynfekcji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produktów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rolniczych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można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wykorzystać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promieniowanie</a:t>
            </a:r>
            <a:r>
              <a:rPr sz="2000" spc="-3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jonizujące,</a:t>
            </a:r>
            <a:r>
              <a:rPr sz="2000" spc="-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czyli:</a:t>
            </a:r>
            <a:endParaRPr sz="2000" dirty="0">
              <a:latin typeface="Microsoft Sans Serif"/>
              <a:cs typeface="Microsoft Sans Serif"/>
            </a:endParaRPr>
          </a:p>
          <a:p>
            <a:pPr marL="756285" marR="1482090">
              <a:lnSpc>
                <a:spcPct val="120000"/>
              </a:lnSpc>
              <a:spcBef>
                <a:spcPts val="15"/>
              </a:spcBef>
            </a:pP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Promieniowanie</a:t>
            </a:r>
            <a:r>
              <a:rPr sz="1600" spc="-3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gamma emitowane</a:t>
            </a:r>
            <a:r>
              <a:rPr sz="16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przez</a:t>
            </a:r>
            <a:r>
              <a:rPr sz="16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izotopy</a:t>
            </a:r>
            <a:r>
              <a:rPr sz="16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kobaltu</a:t>
            </a:r>
            <a:r>
              <a:rPr sz="1600" spc="-3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i</a:t>
            </a:r>
            <a:r>
              <a:rPr sz="16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cezu; Promieniowanie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X</a:t>
            </a:r>
            <a:r>
              <a:rPr sz="1600" spc="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o</a:t>
            </a:r>
            <a:r>
              <a:rPr sz="1600" spc="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energii 5</a:t>
            </a:r>
            <a:r>
              <a:rPr sz="1600" spc="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MeV;</a:t>
            </a:r>
            <a:endParaRPr sz="1600" dirty="0">
              <a:latin typeface="Microsoft Sans Serif"/>
              <a:cs typeface="Microsoft Sans Serif"/>
            </a:endParaRPr>
          </a:p>
          <a:p>
            <a:pPr marL="756285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Przyśpieszone</a:t>
            </a:r>
            <a:r>
              <a:rPr sz="1600" spc="-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elektrony</a:t>
            </a:r>
            <a:r>
              <a:rPr sz="1600" spc="-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(akceleratory).</a:t>
            </a:r>
            <a:endParaRPr sz="16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  <a:tabLst>
                <a:tab pos="840105" algn="l"/>
                <a:tab pos="2459990" algn="l"/>
                <a:tab pos="3246755" algn="l"/>
                <a:tab pos="5161280" algn="l"/>
                <a:tab pos="6017895" algn="l"/>
                <a:tab pos="6435725" algn="l"/>
              </a:tabLst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Dobór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odpowiedniej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dawki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promieniowania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zależy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od</a:t>
            </a:r>
            <a:r>
              <a:rPr sz="2000" dirty="0">
                <a:solidFill>
                  <a:srgbClr val="003366"/>
                </a:solidFill>
                <a:latin typeface="Microsoft Sans Serif"/>
                <a:cs typeface="Microsoft Sans Serif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następujących</a:t>
            </a:r>
            <a:endParaRPr sz="2000" dirty="0">
              <a:latin typeface="Microsoft Sans Serif"/>
              <a:cs typeface="Microsoft Sans Serif"/>
            </a:endParaRPr>
          </a:p>
          <a:p>
            <a:pPr marL="355600">
              <a:lnSpc>
                <a:spcPct val="100000"/>
              </a:lnSpc>
            </a:pPr>
            <a:r>
              <a:rPr sz="20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czynników:</a:t>
            </a:r>
            <a:endParaRPr sz="2000" dirty="0">
              <a:latin typeface="Microsoft Sans Serif"/>
              <a:cs typeface="Microsoft Sans Serif"/>
            </a:endParaRPr>
          </a:p>
          <a:p>
            <a:pPr marL="756285">
              <a:lnSpc>
                <a:spcPct val="100000"/>
              </a:lnSpc>
              <a:spcBef>
                <a:spcPts val="400"/>
              </a:spcBef>
            </a:pP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Wrażliwości</a:t>
            </a:r>
            <a:r>
              <a:rPr sz="1600" spc="-9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szkodnika;</a:t>
            </a:r>
            <a:endParaRPr sz="1600" dirty="0">
              <a:latin typeface="Microsoft Sans Serif"/>
              <a:cs typeface="Microsoft Sans Serif"/>
            </a:endParaRPr>
          </a:p>
          <a:p>
            <a:pPr marL="756285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Rodzaju</a:t>
            </a:r>
            <a:r>
              <a:rPr sz="16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produktu</a:t>
            </a:r>
            <a:r>
              <a:rPr sz="16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oraz jego</a:t>
            </a:r>
            <a:r>
              <a:rPr sz="16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wilgotności;</a:t>
            </a:r>
            <a:endParaRPr sz="1600" dirty="0">
              <a:latin typeface="Microsoft Sans Serif"/>
              <a:cs typeface="Microsoft Sans Serif"/>
            </a:endParaRPr>
          </a:p>
          <a:p>
            <a:pPr marL="756285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solidFill>
                  <a:srgbClr val="003366"/>
                </a:solidFill>
                <a:latin typeface="Microsoft Sans Serif"/>
                <a:cs typeface="Microsoft Sans Serif"/>
              </a:rPr>
              <a:t>Rodzaju</a:t>
            </a:r>
            <a:r>
              <a:rPr sz="16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promieniowania</a:t>
            </a:r>
            <a:r>
              <a:rPr sz="16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.</a:t>
            </a:r>
            <a:endParaRPr sz="1600" dirty="0">
              <a:latin typeface="Microsoft Sans Serif"/>
              <a:cs typeface="Microsoft Sans Serif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title" idx="4294967295"/>
          </p:nvPr>
        </p:nvSpPr>
        <p:spPr>
          <a:xfrm>
            <a:off x="188208" y="511810"/>
            <a:ext cx="704053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053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fizyczne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450621" y="1182429"/>
            <a:ext cx="8049895" cy="1002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Clr>
                <a:srgbClr val="A8DE0D"/>
              </a:buClr>
              <a:buSzPct val="79545"/>
              <a:buChar char="–"/>
              <a:tabLst>
                <a:tab pos="354965" algn="l"/>
              </a:tabLst>
            </a:pP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Światło</a:t>
            </a:r>
            <a:r>
              <a:rPr sz="22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-</a:t>
            </a:r>
            <a:r>
              <a:rPr sz="2200" spc="-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długości</a:t>
            </a:r>
            <a:r>
              <a:rPr sz="22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fali</a:t>
            </a:r>
            <a:r>
              <a:rPr sz="22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3600-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4200</a:t>
            </a:r>
            <a:r>
              <a:rPr sz="2200" spc="-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spc="-25" dirty="0">
                <a:solidFill>
                  <a:srgbClr val="003366"/>
                </a:solidFill>
                <a:latin typeface="Microsoft Sans Serif"/>
                <a:cs typeface="Microsoft Sans Serif"/>
              </a:rPr>
              <a:t>nm</a:t>
            </a:r>
            <a:endParaRPr sz="2200" dirty="0">
              <a:latin typeface="Microsoft Sans Serif"/>
              <a:cs typeface="Microsoft Sans Serif"/>
            </a:endParaRPr>
          </a:p>
          <a:p>
            <a:pPr marL="354965" indent="-342265">
              <a:lnSpc>
                <a:spcPct val="100000"/>
              </a:lnSpc>
              <a:buClr>
                <a:srgbClr val="A8DE0D"/>
              </a:buClr>
              <a:buSzPct val="79545"/>
              <a:buChar char="–"/>
              <a:tabLst>
                <a:tab pos="354965" algn="l"/>
              </a:tabLst>
            </a:pPr>
            <a:r>
              <a:rPr sz="22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Temperatura</a:t>
            </a:r>
            <a:endParaRPr sz="2200" dirty="0">
              <a:latin typeface="Microsoft Sans Serif"/>
              <a:cs typeface="Microsoft Sans Serif"/>
            </a:endParaRPr>
          </a:p>
          <a:p>
            <a:pPr marL="29209">
              <a:lnSpc>
                <a:spcPct val="100000"/>
              </a:lnSpc>
              <a:spcBef>
                <a:spcPts val="10"/>
              </a:spcBef>
            </a:pP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Wykaz</a:t>
            </a:r>
            <a:r>
              <a:rPr sz="2000" b="1" spc="-4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temperatur</a:t>
            </a:r>
            <a:r>
              <a:rPr sz="2000" b="1" spc="-10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letalnych</a:t>
            </a:r>
            <a:r>
              <a:rPr sz="2000" b="1" spc="-4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dla</a:t>
            </a:r>
            <a:r>
              <a:rPr sz="2000" b="1" spc="-6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wybranych</a:t>
            </a:r>
            <a:r>
              <a:rPr sz="2000" b="1" spc="-4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66"/>
                </a:solidFill>
                <a:latin typeface="Arial"/>
                <a:cs typeface="Arial"/>
              </a:rPr>
              <a:t>gatunków</a:t>
            </a:r>
            <a:r>
              <a:rPr sz="2000" b="1" spc="-5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66"/>
                </a:solidFill>
                <a:latin typeface="Arial"/>
                <a:cs typeface="Arial"/>
              </a:rPr>
              <a:t>szkodliwych</a:t>
            </a:r>
            <a:endParaRPr sz="2000" dirty="0">
              <a:latin typeface="Arial"/>
              <a:cs typeface="Arial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604837" y="2630423"/>
          <a:ext cx="7858125" cy="2061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9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Gatunek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9C90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Temp.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°C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9C901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Czas,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po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którym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ginie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223520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100%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osobników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(h)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9C9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7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1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Roztocze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60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5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1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Strąkowce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65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0,5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1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Strąkowce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60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spc="-5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6EB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57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Owady</a:t>
                      </a:r>
                      <a:r>
                        <a:rPr sz="1600" spc="-4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żyjące</a:t>
                      </a: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w</a:t>
                      </a:r>
                      <a:r>
                        <a:rPr sz="1600" spc="-3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2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mące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spc="-2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50-</a:t>
                      </a:r>
                      <a:r>
                        <a:rPr sz="1600" spc="-25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55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spc="-2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1-</a:t>
                      </a:r>
                      <a:r>
                        <a:rPr sz="1600" spc="-50" dirty="0">
                          <a:solidFill>
                            <a:srgbClr val="397400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title" idx="4294967295"/>
          </p:nvPr>
        </p:nvSpPr>
        <p:spPr>
          <a:xfrm>
            <a:off x="261217" y="248136"/>
            <a:ext cx="82296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053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fizyczne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 txBox="1"/>
          <p:nvPr/>
        </p:nvSpPr>
        <p:spPr>
          <a:xfrm>
            <a:off x="762000" y="1752600"/>
            <a:ext cx="8054340" cy="298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A8DE0D"/>
              </a:buClr>
              <a:buSzPct val="79545"/>
              <a:buChar char="–"/>
              <a:tabLst>
                <a:tab pos="355600" algn="l"/>
              </a:tabLst>
            </a:pP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Kontrolowana</a:t>
            </a:r>
            <a:r>
              <a:rPr sz="2200" spc="-13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atmosfera</a:t>
            </a:r>
            <a:endParaRPr sz="2200" dirty="0">
              <a:latin typeface="Microsoft Sans Serif"/>
              <a:cs typeface="Microsoft Sans Serif"/>
            </a:endParaRPr>
          </a:p>
          <a:p>
            <a:pPr marL="355600" indent="-342900">
              <a:lnSpc>
                <a:spcPct val="100000"/>
              </a:lnSpc>
              <a:buClr>
                <a:srgbClr val="A8DE0D"/>
              </a:buClr>
              <a:buSzPct val="79545"/>
              <a:buChar char="–"/>
              <a:tabLst>
                <a:tab pos="355600" algn="l"/>
              </a:tabLst>
            </a:pP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Dodatek</a:t>
            </a:r>
            <a:r>
              <a:rPr sz="2200" spc="-8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obojętnych</a:t>
            </a:r>
            <a:r>
              <a:rPr sz="2200" spc="-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spc="-20" dirty="0">
                <a:solidFill>
                  <a:srgbClr val="003366"/>
                </a:solidFill>
                <a:latin typeface="Microsoft Sans Serif"/>
                <a:cs typeface="Microsoft Sans Serif"/>
              </a:rPr>
              <a:t>pyłów</a:t>
            </a:r>
            <a:endParaRPr sz="2200" dirty="0">
              <a:latin typeface="Microsoft Sans Serif"/>
              <a:cs typeface="Microsoft Sans Serif"/>
            </a:endParaRPr>
          </a:p>
          <a:p>
            <a:pPr marL="355600">
              <a:lnSpc>
                <a:spcPct val="100000"/>
              </a:lnSpc>
            </a:pP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Do</a:t>
            </a:r>
            <a:r>
              <a:rPr sz="2200" spc="-7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najważniejszych</a:t>
            </a:r>
            <a:r>
              <a:rPr sz="2200" spc="-6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typów</a:t>
            </a:r>
            <a:r>
              <a:rPr sz="2200" spc="-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obojętnych</a:t>
            </a:r>
            <a:r>
              <a:rPr sz="2200" spc="-6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dirty="0">
                <a:solidFill>
                  <a:srgbClr val="003366"/>
                </a:solidFill>
                <a:latin typeface="Microsoft Sans Serif"/>
                <a:cs typeface="Microsoft Sans Serif"/>
              </a:rPr>
              <a:t>pyłów</a:t>
            </a:r>
            <a:r>
              <a:rPr sz="2200" spc="-5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22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należą:</a:t>
            </a:r>
            <a:endParaRPr sz="2200" dirty="0">
              <a:latin typeface="Microsoft Sans Serif"/>
              <a:cs typeface="Microsoft Sans Serif"/>
            </a:endParaRPr>
          </a:p>
          <a:p>
            <a:pPr marL="756285" marR="5263515" algn="just">
              <a:lnSpc>
                <a:spcPct val="100000"/>
              </a:lnSpc>
              <a:spcBef>
                <a:spcPts val="20"/>
              </a:spcBef>
            </a:pPr>
            <a:r>
              <a:rPr sz="1800" dirty="0">
                <a:solidFill>
                  <a:srgbClr val="003366"/>
                </a:solidFill>
                <a:latin typeface="Microsoft Sans Serif"/>
                <a:cs typeface="Microsoft Sans Serif"/>
              </a:rPr>
              <a:t>Ziemia</a:t>
            </a:r>
            <a:r>
              <a:rPr sz="1800" spc="-4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okrzemkowa </a:t>
            </a:r>
            <a:r>
              <a:rPr sz="1800" dirty="0">
                <a:solidFill>
                  <a:srgbClr val="003366"/>
                </a:solidFill>
                <a:latin typeface="Microsoft Sans Serif"/>
                <a:cs typeface="Microsoft Sans Serif"/>
              </a:rPr>
              <a:t>Aerożele</a:t>
            </a:r>
            <a:r>
              <a:rPr sz="1800" spc="-40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krzemowe </a:t>
            </a:r>
            <a:r>
              <a:rPr sz="1800" dirty="0">
                <a:solidFill>
                  <a:srgbClr val="003366"/>
                </a:solidFill>
                <a:latin typeface="Microsoft Sans Serif"/>
                <a:cs typeface="Microsoft Sans Serif"/>
              </a:rPr>
              <a:t>Fosfaty,</a:t>
            </a:r>
            <a:r>
              <a:rPr sz="1800" spc="15" dirty="0">
                <a:solidFill>
                  <a:srgbClr val="00336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fosforany</a:t>
            </a:r>
            <a:endParaRPr sz="1800" dirty="0">
              <a:latin typeface="Microsoft Sans Serif"/>
              <a:cs typeface="Microsoft Sans Serif"/>
            </a:endParaRPr>
          </a:p>
          <a:p>
            <a:pPr marL="355600" indent="-342900">
              <a:lnSpc>
                <a:spcPts val="2625"/>
              </a:lnSpc>
              <a:buClr>
                <a:srgbClr val="A8DE0D"/>
              </a:buClr>
              <a:buSzPct val="79545"/>
              <a:buChar char="–"/>
              <a:tabLst>
                <a:tab pos="355600" algn="l"/>
              </a:tabLst>
            </a:pPr>
            <a:r>
              <a:rPr sz="2200" spc="-10" dirty="0">
                <a:solidFill>
                  <a:srgbClr val="003366"/>
                </a:solidFill>
                <a:latin typeface="Microsoft Sans Serif"/>
                <a:cs typeface="Microsoft Sans Serif"/>
              </a:rPr>
              <a:t>Dźwięk.</a:t>
            </a:r>
            <a:endParaRPr sz="2200" dirty="0">
              <a:latin typeface="Microsoft Sans Serif"/>
              <a:cs typeface="Microsoft Sans Serif"/>
            </a:endParaRPr>
          </a:p>
          <a:p>
            <a:pPr marL="21590">
              <a:lnSpc>
                <a:spcPct val="100000"/>
              </a:lnSpc>
              <a:spcBef>
                <a:spcPts val="960"/>
              </a:spcBef>
            </a:pP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Metody</a:t>
            </a:r>
            <a:r>
              <a:rPr sz="2200" b="1" spc="-4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fizyczne</a:t>
            </a:r>
            <a:r>
              <a:rPr sz="2200" b="1" spc="-4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zastosowanie</a:t>
            </a:r>
            <a:r>
              <a:rPr sz="2200" b="1" spc="-6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mają</a:t>
            </a:r>
            <a:r>
              <a:rPr sz="2200" b="1" spc="-7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w</a:t>
            </a:r>
            <a:r>
              <a:rPr sz="2200" b="1" spc="-6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walce</a:t>
            </a:r>
            <a:r>
              <a:rPr sz="2200" b="1" spc="-80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3366"/>
                </a:solidFill>
                <a:latin typeface="Arial"/>
                <a:cs typeface="Arial"/>
              </a:rPr>
              <a:t>ze</a:t>
            </a:r>
            <a:r>
              <a:rPr sz="2200" b="1" spc="-65" dirty="0">
                <a:solidFill>
                  <a:srgbClr val="003366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003366"/>
                </a:solidFill>
                <a:latin typeface="Arial"/>
                <a:cs typeface="Arial"/>
              </a:rPr>
              <a:t>szkodnikami</a:t>
            </a:r>
            <a:endParaRPr sz="2200" dirty="0">
              <a:latin typeface="Arial"/>
              <a:cs typeface="Arial"/>
            </a:endParaRPr>
          </a:p>
          <a:p>
            <a:pPr marL="358140" algn="ctr">
              <a:lnSpc>
                <a:spcPct val="100000"/>
              </a:lnSpc>
            </a:pPr>
            <a:r>
              <a:rPr sz="2200" b="1" spc="-10" dirty="0">
                <a:solidFill>
                  <a:srgbClr val="003366"/>
                </a:solidFill>
                <a:latin typeface="Arial"/>
                <a:cs typeface="Arial"/>
              </a:rPr>
              <a:t>magazynowymi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title" idx="4294967295"/>
          </p:nvPr>
        </p:nvSpPr>
        <p:spPr>
          <a:xfrm>
            <a:off x="158496" y="378119"/>
            <a:ext cx="83820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0530">
              <a:lnSpc>
                <a:spcPct val="100000"/>
              </a:lnSpc>
              <a:spcBef>
                <a:spcPts val="95"/>
              </a:spcBef>
            </a:pPr>
            <a:r>
              <a:rPr dirty="0"/>
              <a:t>Metody</a:t>
            </a:r>
            <a:r>
              <a:rPr spc="-120" dirty="0"/>
              <a:t> </a:t>
            </a:r>
            <a:r>
              <a:rPr spc="-10" dirty="0"/>
              <a:t>fizyczne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0" y="1447800"/>
            <a:ext cx="20637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solidFill>
                  <a:srgbClr val="003366"/>
                </a:solidFill>
              </a:rPr>
              <a:t>Literatura</a:t>
            </a:r>
            <a:endParaRPr sz="3200" dirty="0"/>
          </a:p>
        </p:txBody>
      </p:sp>
      <p:sp>
        <p:nvSpPr>
          <p:cNvPr id="58" name="object 58"/>
          <p:cNvSpPr txBox="1"/>
          <p:nvPr/>
        </p:nvSpPr>
        <p:spPr>
          <a:xfrm>
            <a:off x="535940" y="2743200"/>
            <a:ext cx="8072120" cy="2367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</a:tabLst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Boczek</a:t>
            </a:r>
            <a:r>
              <a:rPr sz="24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J.</a:t>
            </a:r>
            <a:r>
              <a:rPr sz="2400" spc="1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2001.</a:t>
            </a:r>
            <a:r>
              <a:rPr sz="24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Nauka</a:t>
            </a:r>
            <a:r>
              <a:rPr sz="2400" spc="20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</a:t>
            </a:r>
            <a:r>
              <a:rPr sz="24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szkodnikach</a:t>
            </a:r>
            <a:r>
              <a:rPr sz="24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1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uprawnych.</a:t>
            </a:r>
            <a:endParaRPr sz="2400" dirty="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Wydawnictwo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SGGW,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Warszawa.</a:t>
            </a:r>
            <a:endParaRPr sz="2400" dirty="0">
              <a:latin typeface="Tahoma"/>
              <a:cs typeface="Tahoma"/>
            </a:endParaRPr>
          </a:p>
          <a:p>
            <a:pPr marL="355600" marR="6985" indent="-343535">
              <a:lnSpc>
                <a:spcPct val="100000"/>
              </a:lnSpc>
              <a:spcBef>
                <a:spcPts val="575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1793875" algn="l"/>
                <a:tab pos="2428240" algn="l"/>
                <a:tab pos="3545840" algn="l"/>
                <a:tab pos="5028565" algn="l"/>
                <a:tab pos="6200775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Falińska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K.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2004.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Ekologia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roślin.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Wydawnictwo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Naukowe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PWN</a:t>
            </a:r>
            <a:r>
              <a:rPr sz="24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SA,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Warszawa.</a:t>
            </a:r>
            <a:endParaRPr sz="2400" dirty="0">
              <a:latin typeface="Tahoma"/>
              <a:cs typeface="Tahoma"/>
            </a:endParaRPr>
          </a:p>
          <a:p>
            <a:pPr marL="355600" marR="5080" indent="-343535">
              <a:lnSpc>
                <a:spcPct val="100000"/>
              </a:lnSpc>
              <a:spcBef>
                <a:spcPts val="58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5600" algn="l"/>
                <a:tab pos="1923414" algn="l"/>
                <a:tab pos="2506345" algn="l"/>
                <a:tab pos="4011929" algn="l"/>
                <a:tab pos="4471035" algn="l"/>
                <a:tab pos="5389880" algn="l"/>
                <a:tab pos="6600190" algn="l"/>
              </a:tabLst>
            </a:pP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Kozłowska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M.,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Konieczny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G.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2003.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Biologia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odporności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400" spc="-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patogeny</a:t>
            </a:r>
            <a:r>
              <a:rPr sz="2400" spc="-6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szkodniki.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Wydawnictwo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AR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Poznań.</a:t>
            </a:r>
            <a:endParaRPr sz="2400" dirty="0">
              <a:latin typeface="Tahoma"/>
              <a:cs typeface="Tahoma"/>
            </a:endParaRPr>
          </a:p>
        </p:txBody>
      </p:sp>
      <p:pic>
        <p:nvPicPr>
          <p:cNvPr id="59" name="object 5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13588" y="6512052"/>
            <a:ext cx="91916" cy="137160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ECE1B676-B97F-4379-AA85-AEE758E0DCC3}"/>
              </a:ext>
            </a:extLst>
          </p:cNvPr>
          <p:cNvSpPr/>
          <p:nvPr/>
        </p:nvSpPr>
        <p:spPr>
          <a:xfrm>
            <a:off x="457200" y="1524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3585C0B-DDDB-4C8A-A563-B0B5DE1891C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537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49"/>
          <p:cNvSpPr txBox="1"/>
          <p:nvPr/>
        </p:nvSpPr>
        <p:spPr>
          <a:xfrm>
            <a:off x="613756" y="1828800"/>
            <a:ext cx="8073390" cy="3610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6350" indent="-342900" algn="just">
              <a:lnSpc>
                <a:spcPct val="110000"/>
              </a:lnSpc>
              <a:spcBef>
                <a:spcPts val="100"/>
              </a:spcBef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długoterminowa</a:t>
            </a:r>
            <a:r>
              <a:rPr sz="2400" b="1" spc="-3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polega</a:t>
            </a:r>
            <a:r>
              <a:rPr sz="2400" spc="5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5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przewidywaniu</a:t>
            </a:r>
            <a:r>
              <a:rPr sz="2400" spc="-7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5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okres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wegetacyjny,</a:t>
            </a:r>
            <a:r>
              <a:rPr sz="2400" spc="409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rok</a:t>
            </a:r>
            <a:r>
              <a:rPr sz="2400" spc="4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400" spc="3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kilka</a:t>
            </a:r>
            <a:r>
              <a:rPr sz="24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lat</a:t>
            </a:r>
            <a:r>
              <a:rPr sz="2400" spc="39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naprzód</a:t>
            </a:r>
            <a:r>
              <a:rPr sz="2400" spc="3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gdzie</a:t>
            </a:r>
            <a:r>
              <a:rPr sz="2400" spc="4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400" spc="4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40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jakim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nasileniu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pojawi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się</a:t>
            </a:r>
            <a:r>
              <a:rPr sz="24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choroba</a:t>
            </a:r>
            <a:r>
              <a:rPr sz="24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4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szkodnik.</a:t>
            </a:r>
            <a:endParaRPr sz="2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buClr>
                <a:srgbClr val="A8DE0D"/>
              </a:buClr>
              <a:buFont typeface="Wingdings"/>
              <a:buChar char=""/>
            </a:pPr>
            <a:endParaRPr sz="2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54"/>
              </a:spcBef>
              <a:buClr>
                <a:srgbClr val="A8DE0D"/>
              </a:buClr>
              <a:buFont typeface="Wingdings"/>
              <a:buChar char=""/>
            </a:pPr>
            <a:endParaRPr sz="2400" dirty="0">
              <a:latin typeface="Tahoma"/>
              <a:cs typeface="Tahoma"/>
            </a:endParaRPr>
          </a:p>
          <a:p>
            <a:pPr marL="354965" marR="5080" indent="-342900" algn="just">
              <a:lnSpc>
                <a:spcPct val="110000"/>
              </a:lnSpc>
              <a:buClr>
                <a:srgbClr val="A8DE0D"/>
              </a:buClr>
              <a:buSzPct val="79166"/>
              <a:buFont typeface="Wingdings"/>
              <a:buChar char=""/>
              <a:tabLst>
                <a:tab pos="354965" algn="l"/>
              </a:tabLst>
            </a:pPr>
            <a:r>
              <a:rPr sz="2400" b="1" dirty="0">
                <a:solidFill>
                  <a:srgbClr val="003366"/>
                </a:solidFill>
                <a:latin typeface="Tahoma"/>
                <a:cs typeface="Tahoma"/>
              </a:rPr>
              <a:t>krótkoterminowa</a:t>
            </a:r>
            <a:r>
              <a:rPr sz="2400" b="1" spc="10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jest</a:t>
            </a:r>
            <a:r>
              <a:rPr sz="2400" spc="60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to</a:t>
            </a:r>
            <a:r>
              <a:rPr sz="24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przewidywanie</a:t>
            </a:r>
            <a:r>
              <a:rPr sz="2400" spc="6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na</a:t>
            </a:r>
            <a:r>
              <a:rPr sz="2400" spc="55" dirty="0">
                <a:solidFill>
                  <a:srgbClr val="003366"/>
                </a:solidFill>
                <a:latin typeface="Tahoma"/>
                <a:cs typeface="Tahoma"/>
              </a:rPr>
              <a:t> 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bardzo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krótki</a:t>
            </a:r>
            <a:r>
              <a:rPr sz="2400" spc="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okres</a:t>
            </a:r>
            <a:r>
              <a:rPr sz="24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zmian</a:t>
            </a:r>
            <a:r>
              <a:rPr sz="24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400" spc="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rozwoju</a:t>
            </a:r>
            <a:r>
              <a:rPr sz="2400" spc="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patogenów</a:t>
            </a:r>
            <a:r>
              <a:rPr sz="24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lub</a:t>
            </a:r>
            <a:r>
              <a:rPr sz="2400" spc="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szkodników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400" spc="25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przewidywanie</a:t>
            </a:r>
            <a:r>
              <a:rPr sz="2400" spc="2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warunków</a:t>
            </a:r>
            <a:r>
              <a:rPr sz="2400" spc="254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dirty="0">
                <a:solidFill>
                  <a:srgbClr val="003366"/>
                </a:solidFill>
                <a:latin typeface="Tahoma"/>
                <a:cs typeface="Tahoma"/>
              </a:rPr>
              <a:t>sprzyjających</a:t>
            </a:r>
            <a:r>
              <a:rPr sz="2400" spc="260" dirty="0">
                <a:solidFill>
                  <a:srgbClr val="003366"/>
                </a:solidFill>
                <a:latin typeface="Tahoma"/>
                <a:cs typeface="Tahoma"/>
              </a:rPr>
              <a:t>   </a:t>
            </a:r>
            <a:r>
              <a:rPr sz="2400" spc="-25" dirty="0">
                <a:solidFill>
                  <a:srgbClr val="003366"/>
                </a:solidFill>
                <a:latin typeface="Tahoma"/>
                <a:cs typeface="Tahoma"/>
              </a:rPr>
              <a:t>ich </a:t>
            </a:r>
            <a:r>
              <a:rPr sz="2400" spc="-10" dirty="0">
                <a:solidFill>
                  <a:srgbClr val="003366"/>
                </a:solidFill>
                <a:latin typeface="Tahoma"/>
                <a:cs typeface="Tahoma"/>
              </a:rPr>
              <a:t>występowanie.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title" idx="4294967295"/>
          </p:nvPr>
        </p:nvSpPr>
        <p:spPr>
          <a:xfrm>
            <a:off x="0" y="609600"/>
            <a:ext cx="6589713" cy="1281113"/>
          </a:xfrm>
          <a:prstGeom prst="rect">
            <a:avLst/>
          </a:prstGeom>
        </p:spPr>
        <p:txBody>
          <a:bodyPr vert="horz" wrap="square" lIns="0" tIns="161848" rIns="0" bIns="0" rtlCol="0">
            <a:spAutoFit/>
          </a:bodyPr>
          <a:lstStyle/>
          <a:p>
            <a:pPr marL="3532504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Prognoza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200959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bject 78"/>
          <p:cNvSpPr txBox="1"/>
          <p:nvPr/>
        </p:nvSpPr>
        <p:spPr>
          <a:xfrm>
            <a:off x="512061" y="1157600"/>
            <a:ext cx="8073390" cy="159639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621665" marR="5080" indent="-609600">
              <a:lnSpc>
                <a:spcPts val="2520"/>
              </a:lnSpc>
              <a:spcBef>
                <a:spcPts val="8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Opracowanie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prognozy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oceny</a:t>
            </a:r>
            <a:r>
              <a:rPr sz="2000" spc="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zagrożenia</a:t>
            </a:r>
            <a:r>
              <a:rPr sz="2000" spc="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uprawnych</a:t>
            </a:r>
            <a:r>
              <a:rPr sz="2000" spc="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przez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choroby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oraz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szkodniki.</a:t>
            </a:r>
            <a:endParaRPr sz="2000" dirty="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121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Prowadzenie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rejestracji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ogólnej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szczegółowej.</a:t>
            </a:r>
            <a:endParaRPr sz="2000" dirty="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132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Sygnalizowanie</a:t>
            </a:r>
            <a:r>
              <a:rPr sz="2000" spc="1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producentom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rolnym,</a:t>
            </a:r>
            <a:r>
              <a:rPr sz="2000" spc="1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urzędom</a:t>
            </a:r>
            <a:r>
              <a:rPr sz="2000" spc="1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gmin,</a:t>
            </a:r>
            <a:r>
              <a:rPr sz="2000" spc="1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jednostkom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156817" y="2873501"/>
            <a:ext cx="74625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43380" algn="l"/>
                <a:tab pos="3790950" algn="l"/>
                <a:tab pos="5002530" algn="l"/>
                <a:tab pos="6055995" algn="l"/>
                <a:tab pos="7391400" algn="l"/>
              </a:tabLst>
            </a:pP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usługowym,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specjalistycznym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służbom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rolnym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terminów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	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45312" y="3328071"/>
            <a:ext cx="8074025" cy="2083435"/>
          </a:xfrm>
          <a:prstGeom prst="rect">
            <a:avLst/>
          </a:prstGeom>
        </p:spPr>
        <p:txBody>
          <a:bodyPr vert="horz" wrap="square" lIns="0" tIns="179705" rIns="0" bIns="0" rtlCol="0">
            <a:spAutoFit/>
          </a:bodyPr>
          <a:lstStyle/>
          <a:p>
            <a:pPr marL="621665">
              <a:lnSpc>
                <a:spcPct val="100000"/>
              </a:lnSpc>
              <a:spcBef>
                <a:spcPts val="1415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sposobów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zwalczania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agrofagów.</a:t>
            </a:r>
            <a:endParaRPr sz="2000" dirty="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1325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Nadzorowanie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poprawności</a:t>
            </a:r>
            <a:r>
              <a:rPr sz="2000" spc="7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stosowanych</a:t>
            </a:r>
            <a:r>
              <a:rPr sz="2000" spc="8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zabiegów</a:t>
            </a:r>
            <a:r>
              <a:rPr sz="2000" spc="6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8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roślin</a:t>
            </a:r>
            <a:endParaRPr sz="2000" dirty="0">
              <a:latin typeface="Tahoma"/>
              <a:cs typeface="Tahoma"/>
            </a:endParaRPr>
          </a:p>
          <a:p>
            <a:pPr marL="621665">
              <a:lnSpc>
                <a:spcPct val="100000"/>
              </a:lnSpc>
              <a:spcBef>
                <a:spcPts val="12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z</a:t>
            </a:r>
            <a:r>
              <a:rPr sz="2000" spc="-3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uwzględnieniem</a:t>
            </a:r>
            <a:r>
              <a:rPr sz="2000" spc="-5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ochrony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środowiska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przepisów</a:t>
            </a:r>
            <a:r>
              <a:rPr sz="2000" spc="-4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3366"/>
                </a:solidFill>
                <a:latin typeface="Tahoma"/>
                <a:cs typeface="Tahoma"/>
              </a:rPr>
              <a:t>BHP.</a:t>
            </a:r>
            <a:endParaRPr sz="2000" dirty="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1320"/>
              </a:spcBef>
              <a:buClr>
                <a:srgbClr val="A8DE0D"/>
              </a:buClr>
              <a:buSzPct val="80000"/>
              <a:buFont typeface="Wingdings"/>
              <a:buChar char=""/>
              <a:tabLst>
                <a:tab pos="621665" algn="l"/>
              </a:tabLst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Ocena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szkód,</a:t>
            </a:r>
            <a:r>
              <a:rPr sz="2000" spc="9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a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w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miarę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możliwości</a:t>
            </a:r>
            <a:r>
              <a:rPr sz="2000" spc="10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również</a:t>
            </a:r>
            <a:r>
              <a:rPr sz="2000" spc="110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strat</a:t>
            </a:r>
            <a:r>
              <a:rPr sz="2000" spc="114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powodowanych</a:t>
            </a:r>
            <a:endParaRPr sz="2000" dirty="0">
              <a:latin typeface="Tahoma"/>
              <a:cs typeface="Tahoma"/>
            </a:endParaRPr>
          </a:p>
          <a:p>
            <a:pPr marL="621665">
              <a:lnSpc>
                <a:spcPct val="100000"/>
              </a:lnSpc>
              <a:spcBef>
                <a:spcPts val="120"/>
              </a:spcBef>
            </a:pP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przez</a:t>
            </a:r>
            <a:r>
              <a:rPr sz="2000" spc="-3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choroby,</a:t>
            </a:r>
            <a:r>
              <a:rPr sz="2000" spc="-4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szkodniki</a:t>
            </a:r>
            <a:r>
              <a:rPr sz="2000" spc="-2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003366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003366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3366"/>
                </a:solidFill>
                <a:latin typeface="Tahoma"/>
                <a:cs typeface="Tahoma"/>
              </a:rPr>
              <a:t>chwasty.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84" name="object 84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6589713" cy="1281113"/>
          </a:xfrm>
          <a:prstGeom prst="rect">
            <a:avLst/>
          </a:prstGeom>
        </p:spPr>
        <p:txBody>
          <a:bodyPr vert="horz" wrap="square" lIns="0" tIns="223697" rIns="0" bIns="0" rtlCol="0">
            <a:spAutoFit/>
          </a:bodyPr>
          <a:lstStyle/>
          <a:p>
            <a:pPr marL="3275329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Zadania</a:t>
            </a:r>
            <a:r>
              <a:rPr sz="2400" spc="-95" dirty="0"/>
              <a:t> </a:t>
            </a:r>
            <a:r>
              <a:rPr sz="2400" spc="-10" dirty="0"/>
              <a:t>PIORiN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019417005"/>
      </p:ext>
    </p:extLst>
  </p:cSld>
  <p:clrMapOvr>
    <a:masterClrMapping/>
  </p:clrMapOvr>
</p:sld>
</file>

<file path=ppt/theme/theme1.xml><?xml version="1.0" encoding="utf-8"?>
<a:theme xmlns:a="http://schemas.openxmlformats.org/drawingml/2006/main" name="Smuga">
  <a:themeElements>
    <a:clrScheme name="Smug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mug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mu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CC0ACC-7567-493C-82F5-03054C6859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87132D-48FF-44BF-A6FA-7537E0D2DD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991818-AEAE-4DA1-AD0A-AD26551CF60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</TotalTime>
  <Words>4469</Words>
  <Application>Microsoft Office PowerPoint</Application>
  <PresentationFormat>Pokaz na ekranie (4:3)</PresentationFormat>
  <Paragraphs>452</Paragraphs>
  <Slides>78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78</vt:i4>
      </vt:variant>
    </vt:vector>
  </HeadingPairs>
  <TitlesOfParts>
    <vt:vector size="88" baseType="lpstr">
      <vt:lpstr>Arial</vt:lpstr>
      <vt:lpstr>BundesSerif Regular</vt:lpstr>
      <vt:lpstr>Calibri</vt:lpstr>
      <vt:lpstr>Century Gothic</vt:lpstr>
      <vt:lpstr>Microsoft Sans Serif</vt:lpstr>
      <vt:lpstr>Tahoma</vt:lpstr>
      <vt:lpstr>Times New Roman</vt:lpstr>
      <vt:lpstr>Wingdings</vt:lpstr>
      <vt:lpstr>Wingdings 3</vt:lpstr>
      <vt:lpstr>Smuga</vt:lpstr>
      <vt:lpstr>OCHRONA ROŚLIN</vt:lpstr>
      <vt:lpstr>Ochrona roślin</vt:lpstr>
      <vt:lpstr>Prezentacja programu PowerPoint</vt:lpstr>
      <vt:lpstr>Ochrona roślin</vt:lpstr>
      <vt:lpstr>Uszkodzenie</vt:lpstr>
      <vt:lpstr>Agrofagi</vt:lpstr>
      <vt:lpstr>Agrofagi</vt:lpstr>
      <vt:lpstr>Prognoza</vt:lpstr>
      <vt:lpstr>Zadania PIORiN</vt:lpstr>
      <vt:lpstr>Zadania PIORiN</vt:lpstr>
      <vt:lpstr>Prezentacja programu PowerPoint</vt:lpstr>
      <vt:lpstr>Szkodniki</vt:lpstr>
      <vt:lpstr>Prezentacja programu PowerPoint</vt:lpstr>
      <vt:lpstr>Szkodniki</vt:lpstr>
      <vt:lpstr>Szkodniki</vt:lpstr>
      <vt:lpstr>Straty można ocenić jako:</vt:lpstr>
      <vt:lpstr>Straty są funkcją liczebności agrofaga. Biorąc pod uwagę tę liczebność rozróżniamy:</vt:lpstr>
      <vt:lpstr>Próg zwalczania</vt:lpstr>
      <vt:lpstr>Prezentacja programu PowerPoint</vt:lpstr>
      <vt:lpstr>Prezentacja programu PowerPoint</vt:lpstr>
      <vt:lpstr>Wyróżnia się dwa rodzaje działań w zwalczaniu agrofaga</vt:lpstr>
      <vt:lpstr>Pośród metod ochrony roślin przed agrofagami wyróżnia się:</vt:lpstr>
      <vt:lpstr>Integrowana ochrona roślin</vt:lpstr>
      <vt:lpstr>Prezentacja programu PowerPoint</vt:lpstr>
      <vt:lpstr>Integrowana ochrona roślin</vt:lpstr>
      <vt:lpstr>Integrowana ochrona roślin</vt:lpstr>
      <vt:lpstr>Integrowana ochrona roślin</vt:lpstr>
      <vt:lpstr>Integrowana ochrona roślin</vt:lpstr>
      <vt:lpstr>Integrowana ochrona roślin</vt:lpstr>
      <vt:lpstr>Integrowana ochrona roślin</vt:lpstr>
      <vt:lpstr>Integrowana ochrona roślin</vt:lpstr>
      <vt:lpstr>Prezentacja programu PowerPoint</vt:lpstr>
      <vt:lpstr>Integrowana ochrona roślin</vt:lpstr>
      <vt:lpstr>Integrowana ochrona roślin</vt:lpstr>
      <vt:lpstr>Integrowana ochrona roślin</vt:lpstr>
      <vt:lpstr>Integrowana ochrona roślin</vt:lpstr>
      <vt:lpstr>Prezentacja programu PowerPoint</vt:lpstr>
      <vt:lpstr>Biologiczne metody ochrony roślin</vt:lpstr>
      <vt:lpstr>Biologiczne metody ochrony roślin przed szkodnikami</vt:lpstr>
      <vt:lpstr>Biologiczne metody ochrony roślin przed szkodnikami</vt:lpstr>
      <vt:lpstr>Biologiczne metody ochrony roślin przed szkodnikami</vt:lpstr>
      <vt:lpstr>Biologiczne metody ochrony roślin przed szkodnikami</vt:lpstr>
      <vt:lpstr>Biologiczne metody ochrony roślin przed szkodnikami</vt:lpstr>
      <vt:lpstr>Biologiczne metody ochrony roślin przed szkodnikami</vt:lpstr>
      <vt:lpstr>Biologiczne metody ochrony roślin przed chorobami</vt:lpstr>
      <vt:lpstr>Biologiczne metody ochrony roślin przed chorobami</vt:lpstr>
      <vt:lpstr>Mikrobiologiczne metody ochrony roślin</vt:lpstr>
      <vt:lpstr>Mikrobiologiczne metody ochrony roślin</vt:lpstr>
      <vt:lpstr>Mikrobiologiczne metody ochrony roślin</vt:lpstr>
      <vt:lpstr>Prezentacja programu PowerPoint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agrotechniczne ochrony roślin</vt:lpstr>
      <vt:lpstr>Metody chemiczne ochrony roślin</vt:lpstr>
      <vt:lpstr>Metody chemiczne ochrony roślin</vt:lpstr>
      <vt:lpstr>Metody chemiczne ochrony roślin</vt:lpstr>
      <vt:lpstr>Metody chemiczne ochrony roślin</vt:lpstr>
      <vt:lpstr>Metody biotechniczne</vt:lpstr>
      <vt:lpstr>Metody biotechniczne</vt:lpstr>
      <vt:lpstr>Metody biotechniczne Antyfidanty</vt:lpstr>
      <vt:lpstr>Metody biotechniczne  Informatory chemiczne</vt:lpstr>
      <vt:lpstr>Metody biotechniczne Informatory chemiczne</vt:lpstr>
      <vt:lpstr>Metody biotechniczne</vt:lpstr>
      <vt:lpstr>Metody fizyczne</vt:lpstr>
      <vt:lpstr>Metody fizyczne</vt:lpstr>
      <vt:lpstr>Metody fizyczne</vt:lpstr>
      <vt:lpstr>Metody fizyczne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Elementy ekonomiki ochrony roślin</dc:title>
  <dc:creator>Ela</dc:creator>
  <cp:lastModifiedBy>Piotr Ponichtera</cp:lastModifiedBy>
  <cp:revision>10</cp:revision>
  <dcterms:created xsi:type="dcterms:W3CDTF">2025-02-20T19:09:02Z</dcterms:created>
  <dcterms:modified xsi:type="dcterms:W3CDTF">2025-07-04T08:00:18Z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2020-04-17T00:00:00Z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2025-02-20T00:00:00Z</vt:filetime>
  </property>
  <property fmtid="{D5CDD505-2E9C-101B-9397-08002B2CF9AE}" pid="5" name="Producer">
    <vt:lpwstr>Microsoft® PowerPoint® 2010</vt:lpwstr>
  </property>
  <property fmtid="{D5CDD505-2E9C-101B-9397-08002B2CF9AE}" pid="6" name="ContentTypeId">
    <vt:lpwstr>0x010100B4865FE6A2BB0D41BD550639028B4892</vt:lpwstr>
  </property>
</Properties>
</file>