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sldIdLst>
    <p:sldId id="256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</p:sldIdLst>
  <p:sldSz cx="9156700" cy="6864350"/>
  <p:notesSz cx="9156700" cy="68643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60" y="5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57378" cy="686435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4604" y="1813541"/>
            <a:ext cx="5316239" cy="1516936"/>
          </a:xfrm>
        </p:spPr>
        <p:txBody>
          <a:bodyPr anchor="b">
            <a:noAutofit/>
          </a:bodyPr>
          <a:lstStyle>
            <a:lvl1pPr algn="ctr">
              <a:defRPr sz="4804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4604" y="3601659"/>
            <a:ext cx="5316239" cy="1378927"/>
          </a:xfrm>
        </p:spPr>
        <p:txBody>
          <a:bodyPr anchor="t">
            <a:normAutofit/>
          </a:bodyPr>
          <a:lstStyle>
            <a:lvl1pPr marL="0" indent="0" algn="ctr">
              <a:buNone/>
              <a:defRPr sz="2002">
                <a:solidFill>
                  <a:schemeClr val="tx1"/>
                </a:solidFill>
              </a:defRPr>
            </a:lvl1pPr>
            <a:lvl2pPr marL="457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5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8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3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0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73841" y="5059282"/>
            <a:ext cx="674211" cy="279659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4603" y="5059282"/>
            <a:ext cx="4070506" cy="279659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26786" y="5059282"/>
            <a:ext cx="414057" cy="279659"/>
          </a:xfrm>
        </p:spPr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22631" y="3474543"/>
            <a:ext cx="512018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00" y="4819874"/>
            <a:ext cx="6808177" cy="567263"/>
          </a:xfrm>
        </p:spPr>
        <p:txBody>
          <a:bodyPr anchor="b">
            <a:normAutofit/>
          </a:bodyPr>
          <a:lstStyle>
            <a:lvl1pPr algn="ctr">
              <a:defRPr sz="2402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7686" y="1033890"/>
            <a:ext cx="7101331" cy="3364381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1"/>
            </a:lvl1pPr>
            <a:lvl2pPr marL="457611" indent="0">
              <a:buNone/>
              <a:defRPr sz="1601"/>
            </a:lvl2pPr>
            <a:lvl3pPr marL="915223" indent="0">
              <a:buNone/>
              <a:defRPr sz="1601"/>
            </a:lvl3pPr>
            <a:lvl4pPr marL="1372834" indent="0">
              <a:buNone/>
              <a:defRPr sz="1601"/>
            </a:lvl4pPr>
            <a:lvl5pPr marL="1830446" indent="0">
              <a:buNone/>
              <a:defRPr sz="1601"/>
            </a:lvl5pPr>
            <a:lvl6pPr marL="2288057" indent="0">
              <a:buNone/>
              <a:defRPr sz="1601"/>
            </a:lvl6pPr>
            <a:lvl7pPr marL="2745669" indent="0">
              <a:buNone/>
              <a:defRPr sz="1601"/>
            </a:lvl7pPr>
            <a:lvl8pPr marL="3203280" indent="0">
              <a:buNone/>
              <a:defRPr sz="1601"/>
            </a:lvl8pPr>
            <a:lvl9pPr marL="3660892" indent="0">
              <a:buNone/>
              <a:defRPr sz="1601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8500" y="5387137"/>
            <a:ext cx="6808177" cy="49416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1"/>
            </a:lvl1pPr>
            <a:lvl2pPr marL="457611" indent="0">
              <a:buNone/>
              <a:defRPr sz="1201"/>
            </a:lvl2pPr>
            <a:lvl3pPr marL="915223" indent="0">
              <a:buNone/>
              <a:defRPr sz="1001"/>
            </a:lvl3pPr>
            <a:lvl4pPr marL="1372834" indent="0">
              <a:buNone/>
              <a:defRPr sz="901"/>
            </a:lvl4pPr>
            <a:lvl5pPr marL="1830446" indent="0">
              <a:buNone/>
              <a:defRPr sz="901"/>
            </a:lvl5pPr>
            <a:lvl6pPr marL="2288057" indent="0">
              <a:buNone/>
              <a:defRPr sz="901"/>
            </a:lvl6pPr>
            <a:lvl7pPr marL="2745669" indent="0">
              <a:buNone/>
              <a:defRPr sz="901"/>
            </a:lvl7pPr>
            <a:lvl8pPr marL="3203280" indent="0">
              <a:buNone/>
              <a:defRPr sz="901"/>
            </a:lvl8pPr>
            <a:lvl9pPr marL="3660892" indent="0">
              <a:buNone/>
              <a:defRPr sz="90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09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00" y="907713"/>
            <a:ext cx="6808177" cy="3100728"/>
          </a:xfrm>
        </p:spPr>
        <p:txBody>
          <a:bodyPr anchor="ctr">
            <a:normAutofit/>
          </a:bodyPr>
          <a:lstStyle>
            <a:lvl1pPr algn="ctr">
              <a:defRPr sz="3203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499" y="4279625"/>
            <a:ext cx="6808179" cy="160168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2">
                <a:solidFill>
                  <a:schemeClr val="tx1"/>
                </a:solidFill>
              </a:defRPr>
            </a:lvl1pPr>
            <a:lvl2pPr marL="457611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80241" y="4144033"/>
            <a:ext cx="661560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916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186" y="983041"/>
            <a:ext cx="6409139" cy="2372863"/>
          </a:xfrm>
        </p:spPr>
        <p:txBody>
          <a:bodyPr anchor="ctr">
            <a:normAutofit/>
          </a:bodyPr>
          <a:lstStyle>
            <a:lvl1pPr algn="ctr">
              <a:defRPr sz="3203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2423" y="3355904"/>
            <a:ext cx="5900982" cy="652537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2"/>
            </a:lvl1pPr>
            <a:lvl2pPr marL="457611" indent="0">
              <a:buFontTx/>
              <a:buNone/>
              <a:defRPr/>
            </a:lvl2pPr>
            <a:lvl3pPr marL="915223" indent="0">
              <a:buFontTx/>
              <a:buNone/>
              <a:defRPr/>
            </a:lvl3pPr>
            <a:lvl4pPr marL="1372834" indent="0">
              <a:buFontTx/>
              <a:buNone/>
              <a:defRPr/>
            </a:lvl4pPr>
            <a:lvl5pPr marL="1830446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497" y="4347422"/>
            <a:ext cx="6808181" cy="15338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2">
                <a:solidFill>
                  <a:schemeClr val="tx1"/>
                </a:solidFill>
              </a:defRPr>
            </a:lvl1pPr>
            <a:lvl2pPr marL="457611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851150" y="906201"/>
            <a:ext cx="457954" cy="585317"/>
          </a:xfrm>
          <a:prstGeom prst="rect">
            <a:avLst/>
          </a:prstGeom>
        </p:spPr>
        <p:txBody>
          <a:bodyPr vert="horz" lIns="91525" tIns="45762" rIns="91525" bIns="45762" rtlCol="0" anchor="ctr">
            <a:noAutofit/>
          </a:bodyPr>
          <a:lstStyle/>
          <a:p>
            <a:pPr lvl="0"/>
            <a:r>
              <a:rPr lang="en-US" sz="7206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44106" y="2830489"/>
            <a:ext cx="457954" cy="585317"/>
          </a:xfrm>
          <a:prstGeom prst="rect">
            <a:avLst/>
          </a:prstGeom>
        </p:spPr>
        <p:txBody>
          <a:bodyPr vert="horz" lIns="91525" tIns="45762" rIns="91525" bIns="45762" rtlCol="0" anchor="ctr">
            <a:noAutofit/>
          </a:bodyPr>
          <a:lstStyle/>
          <a:p>
            <a:pPr lvl="0" algn="r"/>
            <a:r>
              <a:rPr lang="en-US" sz="7206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80242" y="4144033"/>
            <a:ext cx="66046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03" y="3311645"/>
            <a:ext cx="6808171" cy="1470160"/>
          </a:xfrm>
        </p:spPr>
        <p:txBody>
          <a:bodyPr anchor="b">
            <a:normAutofit/>
          </a:bodyPr>
          <a:lstStyle>
            <a:lvl1pPr algn="l">
              <a:defRPr sz="3203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502" y="4781804"/>
            <a:ext cx="6808173" cy="861197"/>
          </a:xfrm>
        </p:spPr>
        <p:txBody>
          <a:bodyPr anchor="t">
            <a:normAutofit/>
          </a:bodyPr>
          <a:lstStyle>
            <a:lvl1pPr marL="0" indent="0" algn="l">
              <a:buNone/>
              <a:defRPr sz="1802">
                <a:solidFill>
                  <a:schemeClr val="tx1"/>
                </a:solidFill>
              </a:defRPr>
            </a:lvl1pPr>
            <a:lvl2pPr marL="457611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864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374" y="983042"/>
            <a:ext cx="6333953" cy="2245745"/>
          </a:xfrm>
        </p:spPr>
        <p:txBody>
          <a:bodyPr anchor="ctr">
            <a:normAutofit/>
          </a:bodyPr>
          <a:lstStyle>
            <a:lvl1pPr algn="ctr">
              <a:defRPr sz="3203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8502" y="3642682"/>
            <a:ext cx="6808173" cy="88778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2">
                <a:solidFill>
                  <a:schemeClr val="tx1"/>
                </a:solidFill>
              </a:defRPr>
            </a:lvl1pPr>
            <a:lvl2pPr marL="457611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499" y="4533861"/>
            <a:ext cx="6808179" cy="1347446"/>
          </a:xfrm>
        </p:spPr>
        <p:txBody>
          <a:bodyPr anchor="t">
            <a:normAutofit/>
          </a:bodyPr>
          <a:lstStyle>
            <a:lvl1pPr marL="0" indent="0" algn="l">
              <a:buNone/>
              <a:defRPr sz="1601">
                <a:solidFill>
                  <a:schemeClr val="tx1"/>
                </a:solidFill>
              </a:defRPr>
            </a:lvl1pPr>
            <a:lvl2pPr marL="457611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879280" y="897726"/>
            <a:ext cx="457954" cy="585317"/>
          </a:xfrm>
          <a:prstGeom prst="rect">
            <a:avLst/>
          </a:prstGeom>
        </p:spPr>
        <p:txBody>
          <a:bodyPr vert="horz" lIns="91525" tIns="45762" rIns="91525" bIns="45762" rtlCol="0" anchor="ctr">
            <a:noAutofit/>
          </a:bodyPr>
          <a:lstStyle/>
          <a:p>
            <a:pPr lvl="0"/>
            <a:r>
              <a:rPr lang="en-US" sz="8007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60421" y="2610143"/>
            <a:ext cx="457954" cy="585317"/>
          </a:xfrm>
          <a:prstGeom prst="rect">
            <a:avLst/>
          </a:prstGeom>
        </p:spPr>
        <p:txBody>
          <a:bodyPr vert="horz" lIns="91525" tIns="45762" rIns="91525" bIns="45762" rtlCol="0" anchor="ctr">
            <a:noAutofit/>
          </a:bodyPr>
          <a:lstStyle/>
          <a:p>
            <a:pPr lvl="0" algn="r"/>
            <a:r>
              <a:rPr lang="en-US" sz="8007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80242" y="3432175"/>
            <a:ext cx="66046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923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499" y="983041"/>
            <a:ext cx="6808177" cy="229659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3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8502" y="3569462"/>
            <a:ext cx="6808173" cy="906094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2">
                <a:solidFill>
                  <a:schemeClr val="tx1"/>
                </a:solidFill>
              </a:defRPr>
            </a:lvl1pPr>
            <a:lvl2pPr marL="457611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500" y="4474540"/>
            <a:ext cx="6808177" cy="1406768"/>
          </a:xfrm>
        </p:spPr>
        <p:txBody>
          <a:bodyPr anchor="t">
            <a:normAutofit/>
          </a:bodyPr>
          <a:lstStyle>
            <a:lvl1pPr marL="0" indent="0" algn="l">
              <a:buNone/>
              <a:defRPr sz="1601">
                <a:solidFill>
                  <a:schemeClr val="tx1"/>
                </a:solidFill>
              </a:defRPr>
            </a:lvl1pPr>
            <a:lvl2pPr marL="457611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80245" y="3432175"/>
            <a:ext cx="6615597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97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8499" y="2492441"/>
            <a:ext cx="6808179" cy="3388868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80241" y="2356850"/>
            <a:ext cx="661560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404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5495" y="907713"/>
            <a:ext cx="1621179" cy="4973596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8502" y="907713"/>
            <a:ext cx="4922336" cy="4973594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54186" y="907713"/>
            <a:ext cx="0" cy="4973594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646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005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80241" y="2358442"/>
            <a:ext cx="66046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886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241" y="1642933"/>
            <a:ext cx="6604694" cy="1824202"/>
          </a:xfrm>
        </p:spPr>
        <p:txBody>
          <a:bodyPr anchor="b">
            <a:normAutofit/>
          </a:bodyPr>
          <a:lstStyle>
            <a:lvl1pPr algn="ctr">
              <a:defRPr sz="4004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241" y="3738318"/>
            <a:ext cx="6604694" cy="1091024"/>
          </a:xfrm>
        </p:spPr>
        <p:txBody>
          <a:bodyPr anchor="t">
            <a:normAutofit/>
          </a:bodyPr>
          <a:lstStyle>
            <a:lvl1pPr marL="0" indent="0" algn="ctr">
              <a:buNone/>
              <a:defRPr sz="2402">
                <a:solidFill>
                  <a:schemeClr val="tx1"/>
                </a:solidFill>
              </a:defRPr>
            </a:lvl1pPr>
            <a:lvl2pPr marL="457611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80242" y="3602725"/>
            <a:ext cx="660469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47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80241" y="2358442"/>
            <a:ext cx="66046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00" y="916185"/>
            <a:ext cx="6808177" cy="130507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8500" y="2489471"/>
            <a:ext cx="3342196" cy="345048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2489471"/>
            <a:ext cx="3342196" cy="345048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95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502" y="2660994"/>
            <a:ext cx="3342196" cy="576796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/>
                </a:solidFill>
              </a:defRPr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8502" y="3246266"/>
            <a:ext cx="3342196" cy="270913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79" y="2660994"/>
            <a:ext cx="3342196" cy="576796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/>
                </a:solidFill>
              </a:defRPr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79" y="3246266"/>
            <a:ext cx="3342196" cy="270913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80242" y="2356850"/>
            <a:ext cx="66046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14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00" y="916185"/>
            <a:ext cx="6808178" cy="130507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80242" y="2356850"/>
            <a:ext cx="66046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723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350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00" y="1389820"/>
            <a:ext cx="2540321" cy="1372870"/>
          </a:xfrm>
        </p:spPr>
        <p:txBody>
          <a:bodyPr anchor="b">
            <a:normAutofit/>
          </a:bodyPr>
          <a:lstStyle>
            <a:lvl1pPr algn="ctr">
              <a:defRPr sz="2402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5785" y="983042"/>
            <a:ext cx="3860894" cy="4898266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8500" y="3033871"/>
            <a:ext cx="2540321" cy="244066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1"/>
            </a:lvl1pPr>
            <a:lvl2pPr marL="457611" indent="0">
              <a:buNone/>
              <a:defRPr sz="1201"/>
            </a:lvl2pPr>
            <a:lvl3pPr marL="915223" indent="0">
              <a:buNone/>
              <a:defRPr sz="1001"/>
            </a:lvl3pPr>
            <a:lvl4pPr marL="1372834" indent="0">
              <a:buNone/>
              <a:defRPr sz="901"/>
            </a:lvl4pPr>
            <a:lvl5pPr marL="1830446" indent="0">
              <a:buNone/>
              <a:defRPr sz="901"/>
            </a:lvl5pPr>
            <a:lvl6pPr marL="2288057" indent="0">
              <a:buNone/>
              <a:defRPr sz="901"/>
            </a:lvl6pPr>
            <a:lvl7pPr marL="2745669" indent="0">
              <a:buNone/>
              <a:defRPr sz="901"/>
            </a:lvl7pPr>
            <a:lvl8pPr marL="3203280" indent="0">
              <a:buNone/>
              <a:defRPr sz="901"/>
            </a:lvl8pPr>
            <a:lvl9pPr marL="3660892" indent="0">
              <a:buNone/>
              <a:defRPr sz="90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80242" y="2915230"/>
            <a:ext cx="233683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87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499" y="1885576"/>
            <a:ext cx="3637247" cy="1372870"/>
          </a:xfrm>
        </p:spPr>
        <p:txBody>
          <a:bodyPr anchor="b">
            <a:normAutofit/>
          </a:bodyPr>
          <a:lstStyle>
            <a:lvl1pPr algn="ctr">
              <a:defRPr sz="2402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90268" y="1033890"/>
            <a:ext cx="2933532" cy="4796573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1"/>
            </a:lvl1pPr>
            <a:lvl2pPr marL="457611" indent="0">
              <a:buNone/>
              <a:defRPr sz="1601"/>
            </a:lvl2pPr>
            <a:lvl3pPr marL="915223" indent="0">
              <a:buNone/>
              <a:defRPr sz="1601"/>
            </a:lvl3pPr>
            <a:lvl4pPr marL="1372834" indent="0">
              <a:buNone/>
              <a:defRPr sz="1601"/>
            </a:lvl4pPr>
            <a:lvl5pPr marL="1830446" indent="0">
              <a:buNone/>
              <a:defRPr sz="1601"/>
            </a:lvl5pPr>
            <a:lvl6pPr marL="2288057" indent="0">
              <a:buNone/>
              <a:defRPr sz="1601"/>
            </a:lvl6pPr>
            <a:lvl7pPr marL="2745669" indent="0">
              <a:buNone/>
              <a:defRPr sz="1601"/>
            </a:lvl7pPr>
            <a:lvl8pPr marL="3203280" indent="0">
              <a:buNone/>
              <a:defRPr sz="1601"/>
            </a:lvl8pPr>
            <a:lvl9pPr marL="3660892" indent="0">
              <a:buNone/>
              <a:defRPr sz="1601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8500" y="3258446"/>
            <a:ext cx="3637246" cy="1830493"/>
          </a:xfrm>
        </p:spPr>
        <p:txBody>
          <a:bodyPr anchor="t">
            <a:normAutofit/>
          </a:bodyPr>
          <a:lstStyle>
            <a:lvl1pPr marL="0" indent="0" algn="ctr">
              <a:buNone/>
              <a:defRPr sz="1601"/>
            </a:lvl1pPr>
            <a:lvl2pPr marL="457611" indent="0">
              <a:buNone/>
              <a:defRPr sz="1201"/>
            </a:lvl2pPr>
            <a:lvl3pPr marL="915223" indent="0">
              <a:buNone/>
              <a:defRPr sz="1001"/>
            </a:lvl3pPr>
            <a:lvl4pPr marL="1372834" indent="0">
              <a:buNone/>
              <a:defRPr sz="901"/>
            </a:lvl4pPr>
            <a:lvl5pPr marL="1830446" indent="0">
              <a:buNone/>
              <a:defRPr sz="901"/>
            </a:lvl5pPr>
            <a:lvl6pPr marL="2288057" indent="0">
              <a:buNone/>
              <a:defRPr sz="901"/>
            </a:lvl6pPr>
            <a:lvl7pPr marL="2745669" indent="0">
              <a:buNone/>
              <a:defRPr sz="901"/>
            </a:lvl7pPr>
            <a:lvl8pPr marL="3203280" indent="0">
              <a:buNone/>
              <a:defRPr sz="901"/>
            </a:lvl8pPr>
            <a:lvl9pPr marL="3660892" indent="0">
              <a:buNone/>
              <a:defRPr sz="90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842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65179" cy="686435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8500" y="916185"/>
            <a:ext cx="6808177" cy="130507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499" y="2492441"/>
            <a:ext cx="6808179" cy="34481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5499" y="5966052"/>
            <a:ext cx="1149878" cy="279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1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8500" y="5966052"/>
            <a:ext cx="5111757" cy="279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1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90619" y="5966052"/>
            <a:ext cx="396059" cy="279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1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570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ctr" defTabSz="457611" rtl="0" eaLnBrk="1" latinLnBrk="0" hangingPunct="1">
        <a:spcBef>
          <a:spcPct val="0"/>
        </a:spcBef>
        <a:buNone/>
        <a:defRPr sz="4004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6007" indent="-286007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2402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3619" indent="-286007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2002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1230" indent="-286007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802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4439" indent="-171604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6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2050" indent="-171604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6863" indent="-228806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4475" indent="-228806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32086" indent="-228806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9698" indent="-228806" algn="l" defTabSz="457611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457611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" name="Group 7">
            <a:extLst>
              <a:ext uri="{FF2B5EF4-FFF2-40B4-BE49-F238E27FC236}">
                <a16:creationId xmlns:a16="http://schemas.microsoft.com/office/drawing/2014/main" id="{7575D7A7-3C36-4508-9BC6-70A93BD3C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2718" y="0"/>
            <a:ext cx="9186110" cy="6862562"/>
            <a:chOff x="-16934" y="0"/>
            <a:chExt cx="12231160" cy="6856214"/>
          </a:xfrm>
        </p:grpSpPr>
        <p:pic>
          <p:nvPicPr>
            <p:cNvPr id="278" name="Picture 8">
              <a:extLst>
                <a:ext uri="{FF2B5EF4-FFF2-40B4-BE49-F238E27FC236}">
                  <a16:creationId xmlns:a16="http://schemas.microsoft.com/office/drawing/2014/main" id="{BC964A0D-06B7-4C16-AC9F-20ADDA805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703F5C-55DF-45CD-BC3F-3BE8F1033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pic>
          <p:nvPicPr>
            <p:cNvPr id="279" name="Picture 10">
              <a:extLst>
                <a:ext uri="{FF2B5EF4-FFF2-40B4-BE49-F238E27FC236}">
                  <a16:creationId xmlns:a16="http://schemas.microsoft.com/office/drawing/2014/main" id="{A8C7134F-70F9-4826-A97E-9B39AEA08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80" name="Picture 11">
              <a:extLst>
                <a:ext uri="{FF2B5EF4-FFF2-40B4-BE49-F238E27FC236}">
                  <a16:creationId xmlns:a16="http://schemas.microsoft.com/office/drawing/2014/main" id="{39351E73-B6DD-4B56-8EE9-C16B5711C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281" name="Straight Connector 13">
            <a:extLst>
              <a:ext uri="{FF2B5EF4-FFF2-40B4-BE49-F238E27FC236}">
                <a16:creationId xmlns:a16="http://schemas.microsoft.com/office/drawing/2014/main" id="{AE446D0E-6531-40B7-A182-FB86024397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22103" y="3525392"/>
            <a:ext cx="51188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82" name="Rectangle 15">
            <a:extLst>
              <a:ext uri="{FF2B5EF4-FFF2-40B4-BE49-F238E27FC236}">
                <a16:creationId xmlns:a16="http://schemas.microsoft.com/office/drawing/2014/main" id="{C8BABCA7-C1E0-41BA-A822-5F61251AA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56700" cy="6864350"/>
          </a:xfrm>
          <a:prstGeom prst="rect">
            <a:avLst/>
          </a:prstGeom>
          <a:blipFill>
            <a:blip r:embed="rId5"/>
            <a:stretch/>
          </a:blipFill>
          <a:ln w="15875" cap="flat" cmpd="sng" algn="ctr">
            <a:solidFill>
              <a:srgbClr val="B15E2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283" name="Group 17">
            <a:extLst>
              <a:ext uri="{FF2B5EF4-FFF2-40B4-BE49-F238E27FC236}">
                <a16:creationId xmlns:a16="http://schemas.microsoft.com/office/drawing/2014/main" id="{2E5D6EB5-6FDB-477A-98F5-7409CD537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54315" cy="6878589"/>
            <a:chOff x="0" y="0"/>
            <a:chExt cx="12188825" cy="6872226"/>
          </a:xfrm>
        </p:grpSpPr>
        <p:pic>
          <p:nvPicPr>
            <p:cNvPr id="284" name="Picture 18">
              <a:extLst>
                <a:ext uri="{FF2B5EF4-FFF2-40B4-BE49-F238E27FC236}">
                  <a16:creationId xmlns:a16="http://schemas.microsoft.com/office/drawing/2014/main" id="{5BB75167-5757-4E5F-869B-5A350BF43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85" name="Rectangle 19">
              <a:extLst>
                <a:ext uri="{FF2B5EF4-FFF2-40B4-BE49-F238E27FC236}">
                  <a16:creationId xmlns:a16="http://schemas.microsoft.com/office/drawing/2014/main" id="{C8338DAE-FFCB-472B-A9EE-77E42FDBD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pic>
          <p:nvPicPr>
            <p:cNvPr id="286" name="Picture 20">
              <a:extLst>
                <a:ext uri="{FF2B5EF4-FFF2-40B4-BE49-F238E27FC236}">
                  <a16:creationId xmlns:a16="http://schemas.microsoft.com/office/drawing/2014/main" id="{52B2E0A0-4D94-4C05-97C1-32B5D88A2E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287" name="Picture 21">
              <a:extLst>
                <a:ext uri="{FF2B5EF4-FFF2-40B4-BE49-F238E27FC236}">
                  <a16:creationId xmlns:a16="http://schemas.microsoft.com/office/drawing/2014/main" id="{A91E75C9-3350-4F0B-993E-89D3DBD76C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22103" y="1872863"/>
            <a:ext cx="5118851" cy="15169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2098675" marR="5080" indent="-2086610" defTabSz="457200">
              <a:lnSpc>
                <a:spcPct val="90000"/>
              </a:lnSpc>
            </a:pPr>
            <a:r>
              <a:rPr lang="en-US" sz="4200" spc="-225"/>
              <a:t>Rolnictwo</a:t>
            </a:r>
            <a:r>
              <a:rPr lang="en-US" sz="4200" spc="-155"/>
              <a:t> </a:t>
            </a:r>
            <a:r>
              <a:rPr lang="en-US" sz="4200" spc="-315"/>
              <a:t>zrównoważone</a:t>
            </a:r>
            <a:endParaRPr lang="en-US" sz="4200"/>
          </a:p>
        </p:txBody>
      </p:sp>
      <p:cxnSp>
        <p:nvCxnSpPr>
          <p:cNvPr id="288" name="Straight Connector 23">
            <a:extLst>
              <a:ext uri="{FF2B5EF4-FFF2-40B4-BE49-F238E27FC236}">
                <a16:creationId xmlns:a16="http://schemas.microsoft.com/office/drawing/2014/main" id="{889FB2CC-C7A1-4A53-A088-636FB487F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22103" y="3525392"/>
            <a:ext cx="511885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Prostokąt 1">
            <a:extLst>
              <a:ext uri="{FF2B5EF4-FFF2-40B4-BE49-F238E27FC236}">
                <a16:creationId xmlns:a16="http://schemas.microsoft.com/office/drawing/2014/main" id="{06D984CA-D956-46E5-8F58-D59EBF247658}"/>
              </a:ext>
            </a:extLst>
          </p:cNvPr>
          <p:cNvSpPr/>
          <p:nvPr/>
        </p:nvSpPr>
        <p:spPr>
          <a:xfrm>
            <a:off x="188098" y="92081"/>
            <a:ext cx="893446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245E8AE2-9BB1-47B5-BA05-ABCAAEB9812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674" y="6087446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74057" y="496795"/>
            <a:ext cx="66643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95" dirty="0"/>
              <a:t>Udział</a:t>
            </a:r>
            <a:r>
              <a:rPr sz="2800" spc="-90" dirty="0"/>
              <a:t> </a:t>
            </a:r>
            <a:r>
              <a:rPr sz="2800" spc="-280" dirty="0"/>
              <a:t>(%)</a:t>
            </a:r>
            <a:r>
              <a:rPr sz="2800" spc="-85" dirty="0"/>
              <a:t> </a:t>
            </a:r>
            <a:r>
              <a:rPr sz="2800" spc="-385" dirty="0"/>
              <a:t>UR</a:t>
            </a:r>
            <a:r>
              <a:rPr sz="2800" spc="-85" dirty="0"/>
              <a:t> </a:t>
            </a:r>
            <a:r>
              <a:rPr sz="2800" spc="-250" dirty="0"/>
              <a:t>w</a:t>
            </a:r>
            <a:r>
              <a:rPr sz="2800" spc="-90" dirty="0"/>
              <a:t> </a:t>
            </a:r>
            <a:r>
              <a:rPr sz="2800" spc="-170" dirty="0"/>
              <a:t>gospodarstwach</a:t>
            </a:r>
            <a:r>
              <a:rPr sz="2800" spc="-85" dirty="0"/>
              <a:t> </a:t>
            </a:r>
            <a:r>
              <a:rPr sz="2800" spc="-190" dirty="0"/>
              <a:t>powyżej</a:t>
            </a:r>
            <a:r>
              <a:rPr sz="2800" spc="-95" dirty="0"/>
              <a:t> </a:t>
            </a:r>
            <a:r>
              <a:rPr sz="2800" spc="-300" dirty="0"/>
              <a:t>20</a:t>
            </a:r>
            <a:r>
              <a:rPr sz="2800" spc="-90" dirty="0"/>
              <a:t> </a:t>
            </a:r>
            <a:r>
              <a:rPr sz="2800" spc="-40" dirty="0"/>
              <a:t>ha</a:t>
            </a:r>
            <a:endParaRPr sz="28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5148" y="928656"/>
            <a:ext cx="6489939" cy="527059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311401" y="1393687"/>
            <a:ext cx="604520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pomorskie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72788" y="1724394"/>
            <a:ext cx="1243330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dirty="0">
                <a:latin typeface="Arial"/>
                <a:cs typeface="Arial"/>
              </a:rPr>
              <a:t>warmińsko-</a:t>
            </a:r>
            <a:r>
              <a:rPr sz="950" spc="-10" dirty="0">
                <a:latin typeface="Arial"/>
                <a:cs typeface="Arial"/>
              </a:rPr>
              <a:t>mazurskie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33449" y="3076182"/>
            <a:ext cx="766445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wielkopolskie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45513" y="2398002"/>
            <a:ext cx="1165225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dirty="0">
                <a:latin typeface="Arial"/>
                <a:cs typeface="Arial"/>
              </a:rPr>
              <a:t>kujawsko-</a:t>
            </a:r>
            <a:r>
              <a:rPr sz="950" spc="-10" dirty="0">
                <a:latin typeface="Arial"/>
                <a:cs typeface="Arial"/>
              </a:rPr>
              <a:t>pomorskie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71748" y="3797034"/>
            <a:ext cx="415925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łódzkie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50483" y="4077449"/>
            <a:ext cx="514984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lubelskie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60112" y="5359133"/>
            <a:ext cx="772160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podkarpackie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89224" y="4949177"/>
            <a:ext cx="408305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śląskie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37893" y="4517885"/>
            <a:ext cx="485775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opolskie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76021" y="4397490"/>
            <a:ext cx="717550" cy="393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dolnośląskie</a:t>
            </a:r>
            <a:endParaRPr sz="950">
              <a:latin typeface="Arial"/>
              <a:cs typeface="Arial"/>
            </a:endParaRPr>
          </a:p>
          <a:p>
            <a:pPr marL="219710">
              <a:lnSpc>
                <a:spcPct val="100000"/>
              </a:lnSpc>
              <a:spcBef>
                <a:spcPts val="15"/>
              </a:spcBef>
            </a:pPr>
            <a:r>
              <a:rPr sz="1450" spc="-25" dirty="0">
                <a:latin typeface="Arial"/>
                <a:cs typeface="Arial"/>
              </a:rPr>
              <a:t>68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15850" y="2832116"/>
            <a:ext cx="238125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61</a:t>
            </a:r>
            <a:endParaRPr sz="14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16025" y="4392691"/>
            <a:ext cx="240029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29</a:t>
            </a:r>
            <a:endParaRPr sz="1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71578" y="3172893"/>
            <a:ext cx="485775" cy="45529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950" spc="-10" dirty="0">
                <a:latin typeface="Arial"/>
                <a:cs typeface="Arial"/>
              </a:rPr>
              <a:t>lubuskie</a:t>
            </a:r>
            <a:endParaRPr sz="950">
              <a:latin typeface="Arial"/>
              <a:cs typeface="Arial"/>
            </a:endParaRPr>
          </a:p>
          <a:p>
            <a:pPr marL="34925">
              <a:lnSpc>
                <a:spcPct val="100000"/>
              </a:lnSpc>
              <a:spcBef>
                <a:spcPts val="315"/>
              </a:spcBef>
            </a:pPr>
            <a:r>
              <a:rPr sz="1450" spc="-25" dirty="0">
                <a:latin typeface="Arial"/>
                <a:cs typeface="Arial"/>
              </a:rPr>
              <a:t>76</a:t>
            </a:r>
            <a:endParaRPr sz="14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340104" y="3937015"/>
            <a:ext cx="240029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24</a:t>
            </a:r>
            <a:endParaRPr sz="14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24732" y="5342287"/>
            <a:ext cx="688340" cy="4381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950" spc="-10" dirty="0">
                <a:latin typeface="Arial"/>
                <a:cs typeface="Arial"/>
              </a:rPr>
              <a:t>małopolskie</a:t>
            </a:r>
            <a:endParaRPr sz="950">
              <a:latin typeface="Arial"/>
              <a:cs typeface="Arial"/>
            </a:endParaRPr>
          </a:p>
          <a:p>
            <a:pPr marL="175260">
              <a:lnSpc>
                <a:spcPct val="100000"/>
              </a:lnSpc>
              <a:spcBef>
                <a:spcPts val="235"/>
              </a:spcBef>
            </a:pPr>
            <a:r>
              <a:rPr sz="1450" spc="-25" dirty="0">
                <a:latin typeface="Arial"/>
                <a:cs typeface="Arial"/>
              </a:rPr>
              <a:t>17</a:t>
            </a:r>
            <a:endParaRPr sz="14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44935" y="4869703"/>
            <a:ext cx="240029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72</a:t>
            </a:r>
            <a:endParaRPr sz="14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85100" y="5595127"/>
            <a:ext cx="240029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27</a:t>
            </a:r>
            <a:endParaRPr sz="14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476769" y="2283055"/>
            <a:ext cx="687070" cy="553085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sz="1450" spc="-25" dirty="0">
                <a:latin typeface="Arial"/>
                <a:cs typeface="Arial"/>
              </a:rPr>
              <a:t>45</a:t>
            </a:r>
            <a:endParaRPr sz="1450">
              <a:latin typeface="Arial"/>
              <a:cs typeface="Arial"/>
            </a:endParaRPr>
          </a:p>
          <a:p>
            <a:pPr marL="141605">
              <a:lnSpc>
                <a:spcPct val="100000"/>
              </a:lnSpc>
              <a:spcBef>
                <a:spcPts val="484"/>
              </a:spcBef>
            </a:pPr>
            <a:r>
              <a:rPr sz="950" spc="-10" dirty="0">
                <a:latin typeface="Arial"/>
                <a:cs typeface="Arial"/>
              </a:rPr>
              <a:t>podlaskie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447054" y="1643397"/>
            <a:ext cx="240029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69</a:t>
            </a:r>
            <a:endParaRPr sz="14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42355" y="5233939"/>
            <a:ext cx="238125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37</a:t>
            </a:r>
            <a:endParaRPr sz="14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52992" y="4487362"/>
            <a:ext cx="911225" cy="47307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88265">
              <a:lnSpc>
                <a:spcPct val="100000"/>
              </a:lnSpc>
              <a:spcBef>
                <a:spcPts val="335"/>
              </a:spcBef>
            </a:pPr>
            <a:r>
              <a:rPr sz="950" spc="-10" dirty="0">
                <a:latin typeface="Arial"/>
                <a:cs typeface="Arial"/>
              </a:rPr>
              <a:t>świętokrzyskie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450" spc="-25" dirty="0">
                <a:latin typeface="Arial"/>
                <a:cs typeface="Arial"/>
              </a:rPr>
              <a:t>15</a:t>
            </a:r>
            <a:endParaRPr sz="14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441968" y="1977152"/>
            <a:ext cx="238125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76</a:t>
            </a:r>
            <a:endParaRPr sz="14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84925" y="3431048"/>
            <a:ext cx="240029" cy="2508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50" spc="-25" dirty="0">
                <a:latin typeface="Arial"/>
                <a:cs typeface="Arial"/>
              </a:rPr>
              <a:t>58</a:t>
            </a:r>
            <a:endParaRPr sz="14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70994" y="2039862"/>
            <a:ext cx="1180465" cy="3721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065"/>
              </a:lnSpc>
              <a:spcBef>
                <a:spcPts val="95"/>
              </a:spcBef>
            </a:pPr>
            <a:r>
              <a:rPr sz="950" spc="-10" dirty="0">
                <a:latin typeface="Arial"/>
                <a:cs typeface="Arial"/>
              </a:rPr>
              <a:t>zachodniopomorskie</a:t>
            </a:r>
            <a:endParaRPr sz="950">
              <a:latin typeface="Arial"/>
              <a:cs typeface="Arial"/>
            </a:endParaRPr>
          </a:p>
          <a:p>
            <a:pPr marR="3175" algn="ctr">
              <a:lnSpc>
                <a:spcPts val="1664"/>
              </a:lnSpc>
            </a:pPr>
            <a:r>
              <a:rPr sz="1450" spc="-25" dirty="0">
                <a:latin typeface="Arial"/>
                <a:cs typeface="Arial"/>
              </a:rPr>
              <a:t>84</a:t>
            </a:r>
            <a:endParaRPr sz="14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40683" y="3178755"/>
            <a:ext cx="837565" cy="44069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05410">
              <a:lnSpc>
                <a:spcPct val="100000"/>
              </a:lnSpc>
              <a:spcBef>
                <a:spcPts val="235"/>
              </a:spcBef>
            </a:pPr>
            <a:r>
              <a:rPr sz="950" spc="-10" dirty="0">
                <a:latin typeface="Arial"/>
                <a:cs typeface="Arial"/>
              </a:rPr>
              <a:t>mazowieckie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450" spc="-25" dirty="0">
                <a:latin typeface="Arial"/>
                <a:cs typeface="Arial"/>
              </a:rPr>
              <a:t>32</a:t>
            </a:r>
            <a:endParaRPr sz="14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56796" y="5680735"/>
            <a:ext cx="1778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Polska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48,9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%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6613907" y="6552181"/>
            <a:ext cx="2452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solidFill>
                  <a:srgbClr val="1E487C"/>
                </a:solidFill>
                <a:latin typeface="Times New Roman"/>
                <a:cs typeface="Times New Roman"/>
              </a:rPr>
              <a:t>Ź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ródło:</a:t>
            </a:r>
            <a:r>
              <a:rPr sz="1600" b="1" i="1" spc="-2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Opracowanie</a:t>
            </a:r>
            <a:r>
              <a:rPr sz="1600" b="1" i="1" spc="-2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własne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253" y="438216"/>
            <a:ext cx="7570854" cy="829201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597535" marR="5080" indent="-585470">
              <a:lnSpc>
                <a:spcPts val="2860"/>
              </a:lnSpc>
              <a:spcBef>
                <a:spcPts val="605"/>
              </a:spcBef>
            </a:pPr>
            <a:r>
              <a:rPr sz="2800" spc="-250" dirty="0"/>
              <a:t>Obsada</a:t>
            </a:r>
            <a:r>
              <a:rPr sz="2800" spc="-100" dirty="0"/>
              <a:t> </a:t>
            </a:r>
            <a:r>
              <a:rPr sz="2800" spc="-190" dirty="0"/>
              <a:t>zwierząt</a:t>
            </a:r>
            <a:r>
              <a:rPr sz="2800" spc="-85" dirty="0"/>
              <a:t> </a:t>
            </a:r>
            <a:r>
              <a:rPr sz="2800" spc="-250" dirty="0"/>
              <a:t>w</a:t>
            </a:r>
            <a:r>
              <a:rPr sz="2800" spc="-90" dirty="0"/>
              <a:t> </a:t>
            </a:r>
            <a:r>
              <a:rPr sz="2800" spc="-270" dirty="0"/>
              <a:t>DJP/100</a:t>
            </a:r>
            <a:r>
              <a:rPr sz="2800" spc="-95" dirty="0"/>
              <a:t> </a:t>
            </a:r>
            <a:r>
              <a:rPr sz="2800" spc="-240" dirty="0"/>
              <a:t>ha</a:t>
            </a:r>
            <a:r>
              <a:rPr sz="2800" spc="-80" dirty="0"/>
              <a:t> </a:t>
            </a:r>
            <a:r>
              <a:rPr sz="2800" spc="-380" dirty="0"/>
              <a:t>UR</a:t>
            </a:r>
            <a:r>
              <a:rPr sz="2800" spc="-90" dirty="0"/>
              <a:t> </a:t>
            </a:r>
            <a:r>
              <a:rPr sz="2800" spc="-250" dirty="0"/>
              <a:t>w</a:t>
            </a:r>
            <a:r>
              <a:rPr sz="2800" spc="-75" dirty="0"/>
              <a:t> </a:t>
            </a:r>
            <a:r>
              <a:rPr sz="2800" spc="-150" dirty="0"/>
              <a:t>Polsce </a:t>
            </a:r>
            <a:r>
              <a:rPr sz="2800" spc="-250" dirty="0"/>
              <a:t>w</a:t>
            </a:r>
            <a:r>
              <a:rPr sz="2800" spc="-90" dirty="0"/>
              <a:t> </a:t>
            </a:r>
            <a:r>
              <a:rPr sz="2800" spc="-160" dirty="0"/>
              <a:t>latach</a:t>
            </a:r>
            <a:r>
              <a:rPr sz="2800" spc="-85" dirty="0"/>
              <a:t> </a:t>
            </a:r>
            <a:r>
              <a:rPr sz="2800" spc="-280" dirty="0"/>
              <a:t>2009-</a:t>
            </a:r>
            <a:r>
              <a:rPr sz="2800" spc="-305" dirty="0"/>
              <a:t>2011</a:t>
            </a:r>
            <a:r>
              <a:rPr sz="2800" spc="-90" dirty="0"/>
              <a:t> </a:t>
            </a:r>
            <a:r>
              <a:rPr sz="2800" spc="-215" dirty="0"/>
              <a:t>wg</a:t>
            </a:r>
            <a:r>
              <a:rPr sz="2800" spc="-70" dirty="0"/>
              <a:t> </a:t>
            </a:r>
            <a:r>
              <a:rPr sz="2800" spc="-75" dirty="0"/>
              <a:t>województw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4548" y="5708747"/>
            <a:ext cx="298590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/>
                <a:cs typeface="Times New Roman"/>
              </a:rPr>
              <a:t>Polska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44,8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DJP/100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UR</a:t>
            </a:r>
            <a:endParaRPr sz="20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9648" y="1422167"/>
            <a:ext cx="5864309" cy="500020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814064" y="2053650"/>
            <a:ext cx="112839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warmińsko-mazurskie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00277" y="3335334"/>
            <a:ext cx="698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wielkopolskie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63573" y="2693730"/>
            <a:ext cx="105854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kujawsko-pomorskie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81605" y="4019609"/>
            <a:ext cx="38036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łódzkie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59172" y="4286309"/>
            <a:ext cx="4699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lubelskie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34133" y="5112317"/>
            <a:ext cx="37592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śląskie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55953" y="4703885"/>
            <a:ext cx="444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16001" y="4589585"/>
            <a:ext cx="654685" cy="374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75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dolnośląskie</a:t>
            </a:r>
            <a:endParaRPr sz="900">
              <a:latin typeface="Arial"/>
              <a:cs typeface="Arial"/>
            </a:endParaRPr>
          </a:p>
          <a:p>
            <a:pPr marL="200025">
              <a:lnSpc>
                <a:spcPts val="1675"/>
              </a:lnSpc>
            </a:pPr>
            <a:r>
              <a:rPr sz="1400" spc="-20" dirty="0">
                <a:latin typeface="Arial"/>
                <a:cs typeface="Arial"/>
              </a:rPr>
              <a:t>16,7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97329" y="3105382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54,1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18616" y="4585185"/>
            <a:ext cx="3714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30,5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60326" y="3426812"/>
            <a:ext cx="444500" cy="43434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900" spc="-10" dirty="0">
                <a:latin typeface="Arial"/>
                <a:cs typeface="Arial"/>
              </a:rPr>
              <a:t>lubuskie</a:t>
            </a:r>
            <a:endParaRPr sz="900">
              <a:latin typeface="Arial"/>
              <a:cs typeface="Arial"/>
            </a:endParaRPr>
          </a:p>
          <a:p>
            <a:pPr marL="33655">
              <a:lnSpc>
                <a:spcPct val="100000"/>
              </a:lnSpc>
              <a:spcBef>
                <a:spcPts val="280"/>
              </a:spcBef>
            </a:pPr>
            <a:r>
              <a:rPr sz="1400" spc="-20" dirty="0">
                <a:latin typeface="Arial"/>
                <a:cs typeface="Arial"/>
              </a:rPr>
              <a:t>28,3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71297" y="4152369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53,6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08680" y="5483976"/>
            <a:ext cx="628650" cy="41910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sz="900" spc="-10" dirty="0">
                <a:latin typeface="Arial"/>
                <a:cs typeface="Arial"/>
              </a:rPr>
              <a:t>małopolskie</a:t>
            </a:r>
            <a:endParaRPr sz="900">
              <a:latin typeface="Arial"/>
              <a:cs typeface="Arial"/>
            </a:endParaRPr>
          </a:p>
          <a:p>
            <a:pPr marL="40005" algn="ctr">
              <a:lnSpc>
                <a:spcPct val="100000"/>
              </a:lnSpc>
              <a:spcBef>
                <a:spcPts val="209"/>
              </a:spcBef>
            </a:pPr>
            <a:r>
              <a:rPr sz="1400" spc="-20" dirty="0">
                <a:latin typeface="Arial"/>
                <a:cs typeface="Arial"/>
              </a:rPr>
              <a:t>37,5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72131" y="5037813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33,2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98940" y="5500937"/>
            <a:ext cx="768985" cy="354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>
              <a:lnSpc>
                <a:spcPts val="1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podkarpackie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1600"/>
              </a:lnSpc>
            </a:pPr>
            <a:r>
              <a:rPr sz="1400" spc="-20" dirty="0">
                <a:latin typeface="Arial"/>
                <a:cs typeface="Arial"/>
              </a:rPr>
              <a:t>25,0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02216" y="2581674"/>
            <a:ext cx="625475" cy="527685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sz="1400" spc="-20" dirty="0">
                <a:latin typeface="Arial"/>
                <a:cs typeface="Arial"/>
              </a:rPr>
              <a:t>74,3</a:t>
            </a:r>
            <a:endParaRPr sz="1400">
              <a:latin typeface="Arial"/>
              <a:cs typeface="Arial"/>
            </a:endParaRPr>
          </a:p>
          <a:p>
            <a:pPr marL="129539">
              <a:lnSpc>
                <a:spcPct val="100000"/>
              </a:lnSpc>
              <a:spcBef>
                <a:spcPts val="465"/>
              </a:spcBef>
            </a:pPr>
            <a:r>
              <a:rPr sz="900" spc="-10" dirty="0">
                <a:latin typeface="Arial"/>
                <a:cs typeface="Arial"/>
              </a:rPr>
              <a:t>podlaskie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55953" y="1854006"/>
            <a:ext cx="552450" cy="3625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3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pomorskie</a:t>
            </a:r>
            <a:endParaRPr sz="900">
              <a:latin typeface="Arial"/>
              <a:cs typeface="Arial"/>
            </a:endParaRPr>
          </a:p>
          <a:p>
            <a:pPr marL="21590">
              <a:lnSpc>
                <a:spcPts val="1630"/>
              </a:lnSpc>
            </a:pPr>
            <a:r>
              <a:rPr sz="1400" spc="-20" dirty="0">
                <a:latin typeface="Arial"/>
                <a:cs typeface="Arial"/>
              </a:rPr>
              <a:t>35,4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11637" y="5383761"/>
            <a:ext cx="3714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39,3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97314" y="4675202"/>
            <a:ext cx="828040" cy="44958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320"/>
              </a:spcBef>
            </a:pPr>
            <a:r>
              <a:rPr sz="900" spc="-10" dirty="0">
                <a:latin typeface="Arial"/>
                <a:cs typeface="Arial"/>
              </a:rPr>
              <a:t>świętokrzyskie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sz="1400" spc="-20" dirty="0">
                <a:latin typeface="Arial"/>
                <a:cs typeface="Arial"/>
              </a:rPr>
              <a:t>37,3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66479" y="2293090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53,7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27362" y="3673833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69,8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68886" y="2352354"/>
            <a:ext cx="1071880" cy="354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zachodniopomorskie</a:t>
            </a:r>
            <a:endParaRPr sz="900">
              <a:latin typeface="Arial"/>
              <a:cs typeface="Arial"/>
            </a:endParaRPr>
          </a:p>
          <a:p>
            <a:pPr marL="433070">
              <a:lnSpc>
                <a:spcPts val="1600"/>
              </a:lnSpc>
            </a:pPr>
            <a:r>
              <a:rPr sz="1400" spc="-20" dirty="0">
                <a:latin typeface="Arial"/>
                <a:cs typeface="Arial"/>
              </a:rPr>
              <a:t>17,0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237755" y="3431696"/>
            <a:ext cx="761365" cy="42164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94615">
              <a:lnSpc>
                <a:spcPct val="100000"/>
              </a:lnSpc>
              <a:spcBef>
                <a:spcPts val="235"/>
              </a:spcBef>
            </a:pPr>
            <a:r>
              <a:rPr sz="900" spc="-10" dirty="0">
                <a:latin typeface="Arial"/>
                <a:cs typeface="Arial"/>
              </a:rPr>
              <a:t>mazowieckie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400" spc="-20" dirty="0">
                <a:latin typeface="Arial"/>
                <a:cs typeface="Arial"/>
              </a:rPr>
              <a:t>52,8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28" name="object 2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12473" y="2943420"/>
            <a:ext cx="1371690" cy="1993585"/>
          </a:xfrm>
          <a:prstGeom prst="rect">
            <a:avLst/>
          </a:prstGeom>
        </p:spPr>
      </p:pic>
      <p:sp>
        <p:nvSpPr>
          <p:cNvPr id="237" name="object 237"/>
          <p:cNvSpPr txBox="1"/>
          <p:nvPr/>
        </p:nvSpPr>
        <p:spPr>
          <a:xfrm>
            <a:off x="6613907" y="6552181"/>
            <a:ext cx="2452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solidFill>
                  <a:srgbClr val="1E487C"/>
                </a:solidFill>
                <a:latin typeface="Times New Roman"/>
                <a:cs typeface="Times New Roman"/>
              </a:rPr>
              <a:t>Ź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ródło:</a:t>
            </a:r>
            <a:r>
              <a:rPr sz="1600" b="1" i="1" spc="-2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Opracowanie</a:t>
            </a:r>
            <a:r>
              <a:rPr sz="1600" b="1" i="1" spc="-2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własne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578" y="1422081"/>
            <a:ext cx="5964231" cy="509860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446780" y="2063902"/>
            <a:ext cx="114808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latin typeface="Arial"/>
                <a:cs typeface="Arial"/>
              </a:rPr>
              <a:t>warmińsko-</a:t>
            </a:r>
            <a:r>
              <a:rPr sz="900" spc="-10" dirty="0">
                <a:latin typeface="Arial"/>
                <a:cs typeface="Arial"/>
              </a:rPr>
              <a:t>mazurskie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96417" y="3368445"/>
            <a:ext cx="70866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wielkopolskie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67333" y="2714650"/>
            <a:ext cx="107632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latin typeface="Arial"/>
                <a:cs typeface="Arial"/>
              </a:rPr>
              <a:t>kujawsko-</a:t>
            </a:r>
            <a:r>
              <a:rPr sz="900" spc="-10" dirty="0">
                <a:latin typeface="Arial"/>
                <a:cs typeface="Arial"/>
              </a:rPr>
              <a:t>pomorskie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61892" y="3484269"/>
            <a:ext cx="68897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mazowieckie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02129" y="4064913"/>
            <a:ext cx="38735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łódzkie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11700" y="4334661"/>
            <a:ext cx="47879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lubelskie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09364" y="5570625"/>
            <a:ext cx="71501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podkarpackie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33777" y="5570625"/>
            <a:ext cx="63881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małopolskie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59713" y="4759857"/>
            <a:ext cx="451484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99950" y="4644033"/>
            <a:ext cx="666115" cy="4730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ts val="985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dolnośląskie</a:t>
            </a:r>
            <a:endParaRPr sz="900">
              <a:latin typeface="Arial"/>
              <a:cs typeface="Arial"/>
            </a:endParaRPr>
          </a:p>
          <a:p>
            <a:pPr marR="20320" algn="r">
              <a:lnSpc>
                <a:spcPts val="1215"/>
              </a:lnSpc>
            </a:pPr>
            <a:r>
              <a:rPr sz="1100" b="1" spc="-20" dirty="0">
                <a:latin typeface="Arial"/>
                <a:cs typeface="Arial"/>
              </a:rPr>
              <a:t>89,1</a:t>
            </a:r>
            <a:endParaRPr sz="1100">
              <a:latin typeface="Arial"/>
              <a:cs typeface="Arial"/>
            </a:endParaRPr>
          </a:p>
          <a:p>
            <a:pPr marR="20320" algn="r">
              <a:lnSpc>
                <a:spcPts val="1310"/>
              </a:lnSpc>
            </a:pPr>
            <a:r>
              <a:rPr sz="1100" spc="-20" dirty="0">
                <a:latin typeface="Arial"/>
                <a:cs typeface="Arial"/>
              </a:rPr>
              <a:t>83,3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23009" y="3017555"/>
            <a:ext cx="302895" cy="3606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80,5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10"/>
              </a:lnSpc>
            </a:pPr>
            <a:r>
              <a:rPr sz="1100" spc="-20" dirty="0">
                <a:latin typeface="Arial"/>
                <a:cs typeface="Arial"/>
              </a:rPr>
              <a:t>77,7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72660" y="4640614"/>
            <a:ext cx="302895" cy="3606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83,8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10"/>
              </a:lnSpc>
            </a:pPr>
            <a:r>
              <a:rPr sz="1100" spc="-20" dirty="0">
                <a:latin typeface="Arial"/>
                <a:cs typeface="Arial"/>
              </a:rPr>
              <a:t>74,5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36654" y="3453860"/>
            <a:ext cx="451484" cy="56769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900" spc="-10" dirty="0">
                <a:latin typeface="Arial"/>
                <a:cs typeface="Arial"/>
              </a:rPr>
              <a:t>lubuskie</a:t>
            </a:r>
            <a:endParaRPr sz="900">
              <a:latin typeface="Arial"/>
              <a:cs typeface="Arial"/>
            </a:endParaRPr>
          </a:p>
          <a:p>
            <a:pPr marL="33655">
              <a:lnSpc>
                <a:spcPts val="1310"/>
              </a:lnSpc>
              <a:spcBef>
                <a:spcPts val="315"/>
              </a:spcBef>
            </a:pPr>
            <a:r>
              <a:rPr sz="1100" b="1" spc="-20" dirty="0">
                <a:latin typeface="Arial"/>
                <a:cs typeface="Arial"/>
              </a:rPr>
              <a:t>87,8</a:t>
            </a:r>
            <a:endParaRPr sz="1100">
              <a:latin typeface="Arial"/>
              <a:cs typeface="Arial"/>
            </a:endParaRPr>
          </a:p>
          <a:p>
            <a:pPr marL="33655">
              <a:lnSpc>
                <a:spcPts val="1310"/>
              </a:lnSpc>
            </a:pPr>
            <a:r>
              <a:rPr sz="1100" spc="-20" dirty="0">
                <a:latin typeface="Arial"/>
                <a:cs typeface="Arial"/>
              </a:rPr>
              <a:t>84,7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70481" y="4293142"/>
            <a:ext cx="302895" cy="3594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0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82,2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70,2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43889" y="4988086"/>
            <a:ext cx="302895" cy="3606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90,7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10"/>
              </a:lnSpc>
            </a:pPr>
            <a:r>
              <a:rPr sz="1100" spc="-20" dirty="0">
                <a:latin typeface="Arial"/>
                <a:cs typeface="Arial"/>
              </a:rPr>
              <a:t>84,7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93540" y="5800378"/>
            <a:ext cx="302895" cy="3594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0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79,0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60,9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56836" y="2554259"/>
            <a:ext cx="532130" cy="5842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0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77,3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78,4</a:t>
            </a:r>
            <a:endParaRPr sz="1100">
              <a:latin typeface="Arial"/>
              <a:cs typeface="Arial"/>
            </a:endParaRPr>
          </a:p>
          <a:p>
            <a:pPr marL="27305">
              <a:lnSpc>
                <a:spcPct val="100000"/>
              </a:lnSpc>
              <a:spcBef>
                <a:spcPts val="690"/>
              </a:spcBef>
            </a:pPr>
            <a:r>
              <a:rPr sz="900" spc="-10" dirty="0">
                <a:latin typeface="Arial"/>
                <a:cs typeface="Arial"/>
              </a:rPr>
              <a:t>podlaskie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59713" y="1861210"/>
            <a:ext cx="561340" cy="4870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1045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pomorskie</a:t>
            </a:r>
            <a:endParaRPr sz="900">
              <a:latin typeface="Arial"/>
              <a:cs typeface="Arial"/>
            </a:endParaRPr>
          </a:p>
          <a:p>
            <a:pPr marL="21590">
              <a:lnSpc>
                <a:spcPts val="1270"/>
              </a:lnSpc>
            </a:pPr>
            <a:r>
              <a:rPr sz="1100" b="1" spc="-20" dirty="0">
                <a:latin typeface="Arial"/>
                <a:cs typeface="Arial"/>
              </a:rPr>
              <a:t>84,5</a:t>
            </a:r>
            <a:endParaRPr sz="1100">
              <a:latin typeface="Arial"/>
              <a:cs typeface="Arial"/>
            </a:endParaRPr>
          </a:p>
          <a:p>
            <a:pPr marL="2159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79,9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64157" y="5110712"/>
            <a:ext cx="567055" cy="64516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98120">
              <a:lnSpc>
                <a:spcPct val="100000"/>
              </a:lnSpc>
              <a:spcBef>
                <a:spcPts val="625"/>
              </a:spcBef>
            </a:pPr>
            <a:r>
              <a:rPr sz="900" spc="-10" dirty="0">
                <a:latin typeface="Arial"/>
                <a:cs typeface="Arial"/>
              </a:rPr>
              <a:t>śląskie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1310"/>
              </a:lnSpc>
              <a:spcBef>
                <a:spcPts val="650"/>
              </a:spcBef>
            </a:pPr>
            <a:r>
              <a:rPr sz="1100" b="1" spc="-20" dirty="0">
                <a:latin typeface="Arial"/>
                <a:cs typeface="Arial"/>
              </a:rPr>
              <a:t>87,4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10"/>
              </a:lnSpc>
            </a:pPr>
            <a:r>
              <a:rPr sz="1100" spc="-20" dirty="0">
                <a:latin typeface="Arial"/>
                <a:cs typeface="Arial"/>
              </a:rPr>
              <a:t>74,1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28492" y="4720750"/>
            <a:ext cx="843280" cy="5854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420"/>
              </a:spcBef>
            </a:pPr>
            <a:r>
              <a:rPr sz="900" spc="-10" dirty="0">
                <a:latin typeface="Arial"/>
                <a:cs typeface="Arial"/>
              </a:rPr>
              <a:t>świętokrzyskie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  <a:spcBef>
                <a:spcPts val="400"/>
              </a:spcBef>
            </a:pPr>
            <a:r>
              <a:rPr sz="1100" b="1" spc="-20" dirty="0">
                <a:latin typeface="Arial"/>
                <a:cs typeface="Arial"/>
              </a:rPr>
              <a:t>77,3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65,5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00704" y="2310419"/>
            <a:ext cx="302895" cy="3594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0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84,4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80,9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12241" y="3714023"/>
            <a:ext cx="301625" cy="3594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0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83,1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80,8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43690" y="2368702"/>
            <a:ext cx="1089660" cy="4806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101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zachodniopomorskie</a:t>
            </a:r>
            <a:endParaRPr sz="900">
              <a:latin typeface="Arial"/>
              <a:cs typeface="Arial"/>
            </a:endParaRPr>
          </a:p>
          <a:p>
            <a:pPr marL="69215" algn="ctr">
              <a:lnSpc>
                <a:spcPts val="1245"/>
              </a:lnSpc>
            </a:pPr>
            <a:r>
              <a:rPr sz="1100" b="1" spc="-20" dirty="0">
                <a:latin typeface="Arial"/>
                <a:cs typeface="Arial"/>
              </a:rPr>
              <a:t>82,3</a:t>
            </a:r>
            <a:endParaRPr sz="1100">
              <a:latin typeface="Arial"/>
              <a:cs typeface="Arial"/>
            </a:endParaRPr>
          </a:p>
          <a:p>
            <a:pPr marL="69215" algn="ctr">
              <a:lnSpc>
                <a:spcPts val="1315"/>
              </a:lnSpc>
            </a:pPr>
            <a:r>
              <a:rPr sz="1100" spc="-20" dirty="0">
                <a:latin typeface="Arial"/>
                <a:cs typeface="Arial"/>
              </a:rPr>
              <a:t>86,5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61892" y="3714023"/>
            <a:ext cx="301625" cy="3594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300"/>
              </a:lnSpc>
              <a:spcBef>
                <a:spcPts val="120"/>
              </a:spcBef>
            </a:pPr>
            <a:r>
              <a:rPr sz="1100" b="1" spc="-20" dirty="0">
                <a:latin typeface="Arial"/>
                <a:cs typeface="Arial"/>
              </a:rPr>
              <a:t>80,8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00"/>
              </a:lnSpc>
            </a:pPr>
            <a:r>
              <a:rPr sz="1100" spc="-20" dirty="0">
                <a:latin typeface="Arial"/>
                <a:cs typeface="Arial"/>
              </a:rPr>
              <a:t>71,5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973901" y="559307"/>
            <a:ext cx="7062601" cy="8356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 indent="144780">
              <a:lnSpc>
                <a:spcPts val="3020"/>
              </a:lnSpc>
              <a:spcBef>
                <a:spcPts val="480"/>
              </a:spcBef>
            </a:pPr>
            <a:r>
              <a:rPr sz="2800" spc="-195" dirty="0"/>
              <a:t>Udział</a:t>
            </a:r>
            <a:r>
              <a:rPr sz="2800" spc="-65" dirty="0"/>
              <a:t> </a:t>
            </a:r>
            <a:r>
              <a:rPr sz="2800" spc="-95" dirty="0"/>
              <a:t>roślin</a:t>
            </a:r>
            <a:r>
              <a:rPr sz="2800" spc="-65" dirty="0"/>
              <a:t> </a:t>
            </a:r>
            <a:r>
              <a:rPr sz="2800" spc="-150" dirty="0"/>
              <a:t>technologicznie</a:t>
            </a:r>
            <a:r>
              <a:rPr sz="2800" spc="-65" dirty="0"/>
              <a:t> </a:t>
            </a:r>
            <a:r>
              <a:rPr sz="2800" spc="-35" dirty="0"/>
              <a:t>podobnych </a:t>
            </a:r>
            <a:r>
              <a:rPr sz="2800" spc="-220" dirty="0"/>
              <a:t>(zboża,</a:t>
            </a:r>
            <a:r>
              <a:rPr sz="2800" spc="-70" dirty="0"/>
              <a:t> </a:t>
            </a:r>
            <a:r>
              <a:rPr sz="2800" spc="-210" dirty="0"/>
              <a:t>rzepak)</a:t>
            </a:r>
            <a:r>
              <a:rPr sz="2800" spc="-60" dirty="0"/>
              <a:t> </a:t>
            </a:r>
            <a:r>
              <a:rPr sz="2800" spc="-250" dirty="0"/>
              <a:t>w</a:t>
            </a:r>
            <a:r>
              <a:rPr sz="2800" spc="-70" dirty="0"/>
              <a:t> </a:t>
            </a:r>
            <a:r>
              <a:rPr sz="2800" spc="-140" dirty="0"/>
              <a:t>strukturze</a:t>
            </a:r>
            <a:r>
              <a:rPr sz="2800" spc="-75" dirty="0"/>
              <a:t> </a:t>
            </a:r>
            <a:r>
              <a:rPr sz="2800" spc="-215" dirty="0"/>
              <a:t>zasiewów</a:t>
            </a:r>
            <a:r>
              <a:rPr sz="2800" spc="-65" dirty="0"/>
              <a:t> </a:t>
            </a:r>
            <a:r>
              <a:rPr sz="2800" spc="-250" dirty="0"/>
              <a:t>w</a:t>
            </a:r>
            <a:r>
              <a:rPr sz="2800" spc="-70" dirty="0"/>
              <a:t> </a:t>
            </a:r>
            <a:r>
              <a:rPr sz="2800" spc="-525" dirty="0"/>
              <a:t>%</a:t>
            </a:r>
            <a:endParaRPr sz="2800" dirty="0"/>
          </a:p>
        </p:txBody>
      </p:sp>
      <p:sp>
        <p:nvSpPr>
          <p:cNvPr id="28" name="object 28"/>
          <p:cNvSpPr txBox="1"/>
          <p:nvPr/>
        </p:nvSpPr>
        <p:spPr>
          <a:xfrm>
            <a:off x="674882" y="5572249"/>
            <a:ext cx="9963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Arial"/>
                <a:cs typeface="Arial"/>
              </a:rPr>
              <a:t>Polska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w</a:t>
            </a:r>
            <a:r>
              <a:rPr sz="1400" b="1" spc="20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%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983492" y="5782899"/>
          <a:ext cx="3521710" cy="5676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0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9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367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085"/>
                        </a:lnSpc>
                      </a:pPr>
                      <a:r>
                        <a:rPr sz="1100" b="1" spc="-20" dirty="0">
                          <a:latin typeface="Arial"/>
                          <a:cs typeface="Arial"/>
                        </a:rPr>
                        <a:t>71,2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629">
                <a:tc>
                  <a:txBody>
                    <a:bodyPr/>
                    <a:lstStyle/>
                    <a:p>
                      <a:pPr marL="31750">
                        <a:lnSpc>
                          <a:spcPts val="1365"/>
                        </a:lnSpc>
                      </a:pPr>
                      <a:r>
                        <a:rPr sz="1300" spc="-20" dirty="0">
                          <a:latin typeface="Times New Roman"/>
                          <a:cs typeface="Times New Roman"/>
                        </a:rPr>
                        <a:t>2010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ts val="1375"/>
                        </a:lnSpc>
                      </a:pPr>
                      <a:r>
                        <a:rPr sz="1300" spc="-10" dirty="0">
                          <a:latin typeface="Times New Roman"/>
                          <a:cs typeface="Times New Roman"/>
                        </a:rPr>
                        <a:t>82</a:t>
                      </a:r>
                      <a:r>
                        <a:rPr sz="1300" spc="-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00" spc="-25" dirty="0">
                          <a:latin typeface="Times New Roman"/>
                          <a:cs typeface="Times New Roman"/>
                        </a:rPr>
                        <a:t>,7%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18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56,3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marL="31750">
                        <a:lnSpc>
                          <a:spcPts val="1475"/>
                        </a:lnSpc>
                      </a:pPr>
                      <a:r>
                        <a:rPr sz="1300" spc="-20" dirty="0">
                          <a:latin typeface="Times New Roman"/>
                          <a:cs typeface="Times New Roman"/>
                        </a:rPr>
                        <a:t>2000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ts val="1475"/>
                        </a:lnSpc>
                      </a:pPr>
                      <a:r>
                        <a:rPr sz="1300" spc="-10" dirty="0"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1300" spc="-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00" spc="-25" dirty="0">
                          <a:latin typeface="Times New Roman"/>
                          <a:cs typeface="Times New Roman"/>
                        </a:rPr>
                        <a:t>,8%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0" name="object 3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34939" y="2733191"/>
            <a:ext cx="1584959" cy="1684020"/>
          </a:xfrm>
          <a:prstGeom prst="rect">
            <a:avLst/>
          </a:prstGeom>
        </p:spPr>
      </p:pic>
      <p:sp>
        <p:nvSpPr>
          <p:cNvPr id="241" name="object 241"/>
          <p:cNvSpPr txBox="1"/>
          <p:nvPr/>
        </p:nvSpPr>
        <p:spPr>
          <a:xfrm>
            <a:off x="6613907" y="6552181"/>
            <a:ext cx="2452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solidFill>
                  <a:srgbClr val="1E487C"/>
                </a:solidFill>
                <a:latin typeface="Times New Roman"/>
                <a:cs typeface="Times New Roman"/>
              </a:rPr>
              <a:t>Ź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ródło:</a:t>
            </a:r>
            <a:r>
              <a:rPr sz="1600" b="1" i="1" spc="-2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Opracowanie</a:t>
            </a:r>
            <a:r>
              <a:rPr sz="1600" b="1" i="1" spc="-2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własne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5950" y="1374775"/>
            <a:ext cx="8001000" cy="45377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201930">
              <a:lnSpc>
                <a:spcPct val="99800"/>
              </a:lnSpc>
              <a:spcBef>
                <a:spcPts val="105"/>
              </a:spcBef>
            </a:pP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wietle bada</a:t>
            </a:r>
            <a:r>
              <a:rPr sz="2400" dirty="0">
                <a:latin typeface="Times New Roman"/>
                <a:cs typeface="Times New Roman"/>
              </a:rPr>
              <a:t>ń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IUNG </a:t>
            </a:r>
            <a:r>
              <a:rPr sz="2400" b="1" spc="-10" dirty="0">
                <a:latin typeface="Times New Roman"/>
                <a:cs typeface="Times New Roman"/>
              </a:rPr>
              <a:t>(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rodowiskowych,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agrotechnicznych) </a:t>
            </a:r>
            <a:r>
              <a:rPr sz="2400" b="1" dirty="0">
                <a:latin typeface="Times New Roman"/>
                <a:cs typeface="Times New Roman"/>
              </a:rPr>
              <a:t>cechy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rolnictwa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onego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nale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y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rozpatrywa</a:t>
            </a:r>
            <a:r>
              <a:rPr sz="2400" dirty="0">
                <a:latin typeface="Times New Roman"/>
                <a:cs typeface="Times New Roman"/>
              </a:rPr>
              <a:t>ć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na </a:t>
            </a:r>
            <a:r>
              <a:rPr sz="2400" b="1" spc="-10" dirty="0">
                <a:latin typeface="Times New Roman"/>
                <a:cs typeface="Times New Roman"/>
              </a:rPr>
              <a:t>poziomie: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b="1" spc="390" dirty="0">
                <a:solidFill>
                  <a:srgbClr val="007F00"/>
                </a:solidFill>
                <a:latin typeface="Arial"/>
                <a:cs typeface="Arial"/>
              </a:rPr>
              <a:t>-</a:t>
            </a:r>
            <a:r>
              <a:rPr sz="2400" b="1" spc="-80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kraju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(regionu),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2400" b="1" spc="390" dirty="0">
                <a:solidFill>
                  <a:srgbClr val="007F00"/>
                </a:solidFill>
                <a:latin typeface="Arial"/>
                <a:cs typeface="Arial"/>
              </a:rPr>
              <a:t>-</a:t>
            </a:r>
            <a:r>
              <a:rPr sz="2400" b="1" spc="-110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gospodarstwa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rolniczego.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6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812800" marR="772795" algn="ctr">
              <a:lnSpc>
                <a:spcPts val="2590"/>
              </a:lnSpc>
            </a:pPr>
            <a:r>
              <a:rPr sz="2400" b="1" dirty="0">
                <a:latin typeface="Times New Roman"/>
                <a:cs typeface="Times New Roman"/>
              </a:rPr>
              <a:t>Integrowany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system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gospodarowania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prowadzi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do </a:t>
            </a: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onego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rozwoju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rolnictwa</a:t>
            </a:r>
            <a:endParaRPr sz="2400" dirty="0">
              <a:latin typeface="Times New Roman"/>
              <a:cs typeface="Times New Roman"/>
            </a:endParaRPr>
          </a:p>
          <a:p>
            <a:pPr marL="30480" algn="ctr">
              <a:lnSpc>
                <a:spcPts val="2545"/>
              </a:lnSpc>
            </a:pPr>
            <a:r>
              <a:rPr sz="2400" b="1" dirty="0">
                <a:latin typeface="Times New Roman"/>
                <a:cs typeface="Times New Roman"/>
              </a:rPr>
              <a:t>(jest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jego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podstaw</a:t>
            </a:r>
            <a:r>
              <a:rPr sz="2400" spc="-10" dirty="0">
                <a:latin typeface="Times New Roman"/>
                <a:cs typeface="Times New Roman"/>
              </a:rPr>
              <a:t>ą</a:t>
            </a:r>
            <a:r>
              <a:rPr sz="2400" b="1" spc="-10" dirty="0">
                <a:latin typeface="Times New Roman"/>
                <a:cs typeface="Times New Roman"/>
              </a:rPr>
              <a:t>).</a:t>
            </a:r>
            <a:endParaRPr sz="2400" dirty="0">
              <a:latin typeface="Times New Roman"/>
              <a:cs typeface="Times New Roman"/>
            </a:endParaRPr>
          </a:p>
          <a:p>
            <a:pPr marL="44450" marR="5080" algn="ctr">
              <a:lnSpc>
                <a:spcPts val="2590"/>
              </a:lnSpc>
              <a:spcBef>
                <a:spcPts val="2465"/>
              </a:spcBef>
            </a:pPr>
            <a:r>
              <a:rPr sz="2400" b="1" dirty="0">
                <a:latin typeface="Times New Roman"/>
                <a:cs typeface="Times New Roman"/>
              </a:rPr>
              <a:t>O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stopniu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enia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gospodarstw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decyduj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jako</a:t>
            </a:r>
            <a:r>
              <a:rPr sz="2400" dirty="0">
                <a:latin typeface="Times New Roman"/>
                <a:cs typeface="Times New Roman"/>
              </a:rPr>
              <a:t>ść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gleb, </a:t>
            </a:r>
            <a:r>
              <a:rPr sz="2400" b="1" dirty="0">
                <a:latin typeface="Times New Roman"/>
                <a:cs typeface="Times New Roman"/>
              </a:rPr>
              <a:t>obszar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gospodarstwa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kierunek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produkcji.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9605" y="688975"/>
            <a:ext cx="7857490" cy="44996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735" algn="ctr">
              <a:lnSpc>
                <a:spcPct val="100000"/>
              </a:lnSpc>
              <a:spcBef>
                <a:spcPts val="95"/>
              </a:spcBef>
            </a:pPr>
            <a:r>
              <a:rPr sz="2800" spc="-130" dirty="0">
                <a:solidFill>
                  <a:srgbClr val="006500"/>
                </a:solidFill>
                <a:latin typeface="Microsoft Sans Serif"/>
                <a:cs typeface="Microsoft Sans Serif"/>
              </a:rPr>
              <a:t>Uwarunkowania</a:t>
            </a:r>
            <a:endParaRPr sz="28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810"/>
              </a:spcBef>
            </a:pPr>
            <a:endParaRPr sz="28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Aktualny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stan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polskiego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rolnictwa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decyduje</a:t>
            </a:r>
            <a:endParaRPr sz="2800" dirty="0">
              <a:latin typeface="Times New Roman"/>
              <a:cs typeface="Times New Roman"/>
            </a:endParaRPr>
          </a:p>
          <a:p>
            <a:pPr marL="12700" marR="5080" indent="-635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o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mo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liwo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ciach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zrównowa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onego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rozwoju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tego </a:t>
            </a:r>
            <a:r>
              <a:rPr sz="2800" b="1" dirty="0">
                <a:latin typeface="Times New Roman"/>
                <a:cs typeface="Times New Roman"/>
              </a:rPr>
              <a:t>sektora.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Jednocze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nie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wywiera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on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wpływ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na </a:t>
            </a:r>
            <a:r>
              <a:rPr sz="2800" b="1" dirty="0">
                <a:latin typeface="Times New Roman"/>
                <a:cs typeface="Times New Roman"/>
              </a:rPr>
              <a:t>mo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liwo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ci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kształtowania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głównych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cech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rolnictwa zrównowa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onego,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decyduj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b="1" dirty="0">
                <a:latin typeface="Times New Roman"/>
                <a:cs typeface="Times New Roman"/>
              </a:rPr>
              <a:t>cych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stopniu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realizacji</a:t>
            </a:r>
            <a:endParaRPr sz="2800" dirty="0">
              <a:latin typeface="Times New Roman"/>
              <a:cs typeface="Times New Roman"/>
            </a:endParaRPr>
          </a:p>
          <a:p>
            <a:pPr marL="12700" marR="102870">
              <a:lnSpc>
                <a:spcPct val="100000"/>
              </a:lnSpc>
              <a:spcBef>
                <a:spcPts val="10"/>
              </a:spcBef>
            </a:pPr>
            <a:r>
              <a:rPr sz="2800" b="1" dirty="0">
                <a:latin typeface="Times New Roman"/>
                <a:cs typeface="Times New Roman"/>
              </a:rPr>
              <a:t>poszczególnych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celów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(produkcyjnych, </a:t>
            </a:r>
            <a:r>
              <a:rPr sz="2800" b="1" dirty="0">
                <a:latin typeface="Times New Roman"/>
                <a:cs typeface="Times New Roman"/>
              </a:rPr>
              <a:t>ekonomicznych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ekologicznych)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na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poziomie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kraju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gospodarstwa.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60016" y="536575"/>
            <a:ext cx="6836667" cy="450893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155065" marR="5080" indent="-1143000">
              <a:lnSpc>
                <a:spcPts val="3020"/>
              </a:lnSpc>
              <a:spcBef>
                <a:spcPts val="480"/>
              </a:spcBef>
            </a:pPr>
            <a:r>
              <a:rPr sz="2800" spc="-229" dirty="0"/>
              <a:t>Cechy</a:t>
            </a:r>
            <a:r>
              <a:rPr sz="2800" spc="-60" dirty="0"/>
              <a:t> </a:t>
            </a:r>
            <a:r>
              <a:rPr sz="2800" spc="-130" dirty="0"/>
              <a:t>rolnictwa</a:t>
            </a:r>
            <a:r>
              <a:rPr sz="2800" spc="-60" dirty="0"/>
              <a:t> </a:t>
            </a:r>
            <a:r>
              <a:rPr sz="2800" spc="-195" dirty="0"/>
              <a:t>zrównoważonego </a:t>
            </a:r>
            <a:r>
              <a:rPr sz="2800" spc="-240" dirty="0"/>
              <a:t>na</a:t>
            </a:r>
            <a:r>
              <a:rPr sz="2800" spc="-75" dirty="0"/>
              <a:t> </a:t>
            </a:r>
            <a:r>
              <a:rPr sz="2800" spc="-185" dirty="0"/>
              <a:t>poziomie</a:t>
            </a:r>
            <a:r>
              <a:rPr sz="2800" spc="-70" dirty="0"/>
              <a:t> </a:t>
            </a:r>
            <a:r>
              <a:rPr sz="2800" spc="-10" dirty="0"/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92150" y="1146175"/>
            <a:ext cx="8229600" cy="505460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67665" marR="603885" indent="-355600">
              <a:lnSpc>
                <a:spcPts val="2400"/>
              </a:lnSpc>
              <a:spcBef>
                <a:spcPts val="675"/>
              </a:spcBef>
              <a:buClr>
                <a:srgbClr val="006500"/>
              </a:buClr>
              <a:buAutoNum type="arabicPeriod"/>
              <a:tabLst>
                <a:tab pos="368935" algn="l"/>
              </a:tabLst>
            </a:pPr>
            <a:r>
              <a:rPr sz="2500" b="1" dirty="0">
                <a:latin typeface="Times New Roman"/>
                <a:cs typeface="Times New Roman"/>
              </a:rPr>
              <a:t>Racjonalne</a:t>
            </a:r>
            <a:r>
              <a:rPr sz="2500" b="1" spc="-10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wykorzystanie</a:t>
            </a:r>
            <a:r>
              <a:rPr sz="2500" b="1" spc="-9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rolniczej</a:t>
            </a:r>
            <a:r>
              <a:rPr sz="2500" b="1" spc="-95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przestrzeni 	</a:t>
            </a:r>
            <a:r>
              <a:rPr sz="2500" b="1" dirty="0">
                <a:latin typeface="Times New Roman"/>
                <a:cs typeface="Times New Roman"/>
              </a:rPr>
              <a:t>produkcyjnej</a:t>
            </a:r>
            <a:r>
              <a:rPr sz="2500" b="1" spc="-6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i</a:t>
            </a:r>
            <a:r>
              <a:rPr sz="2500" b="1" spc="-6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utrzymanie</a:t>
            </a:r>
            <a:r>
              <a:rPr sz="2500" b="1" spc="-7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potencjału</a:t>
            </a:r>
            <a:r>
              <a:rPr sz="2500" b="1" spc="-65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produkcyjnego 	gleb;</a:t>
            </a:r>
            <a:endParaRPr sz="2500" dirty="0">
              <a:latin typeface="Times New Roman"/>
              <a:cs typeface="Times New Roman"/>
            </a:endParaRPr>
          </a:p>
          <a:p>
            <a:pPr marL="367665" marR="456565" indent="-355600">
              <a:lnSpc>
                <a:spcPts val="2400"/>
              </a:lnSpc>
              <a:spcBef>
                <a:spcPts val="600"/>
              </a:spcBef>
              <a:buClr>
                <a:srgbClr val="006500"/>
              </a:buClr>
              <a:buAutoNum type="arabicPeriod"/>
              <a:tabLst>
                <a:tab pos="368935" algn="l"/>
              </a:tabLst>
            </a:pPr>
            <a:r>
              <a:rPr sz="2500" b="1" dirty="0">
                <a:latin typeface="Times New Roman"/>
                <a:cs typeface="Times New Roman"/>
              </a:rPr>
              <a:t>Zapewnienie</a:t>
            </a:r>
            <a:r>
              <a:rPr sz="2500" b="1" spc="-75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samowystarczalno</a:t>
            </a:r>
            <a:r>
              <a:rPr sz="2500" spc="-10" dirty="0">
                <a:latin typeface="Times New Roman"/>
                <a:cs typeface="Times New Roman"/>
              </a:rPr>
              <a:t>ś</a:t>
            </a:r>
            <a:r>
              <a:rPr sz="2500" b="1" spc="-10" dirty="0">
                <a:latin typeface="Times New Roman"/>
                <a:cs typeface="Times New Roman"/>
              </a:rPr>
              <a:t>ci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dirty="0">
                <a:latin typeface="Times New Roman"/>
                <a:cs typeface="Times New Roman"/>
              </a:rPr>
              <a:t>ż</a:t>
            </a:r>
            <a:r>
              <a:rPr sz="2500" b="1" dirty="0">
                <a:latin typeface="Times New Roman"/>
                <a:cs typeface="Times New Roman"/>
              </a:rPr>
              <a:t>ywno</a:t>
            </a:r>
            <a:r>
              <a:rPr sz="2500" dirty="0">
                <a:latin typeface="Times New Roman"/>
                <a:cs typeface="Times New Roman"/>
              </a:rPr>
              <a:t>ś</a:t>
            </a:r>
            <a:r>
              <a:rPr sz="2500" b="1" dirty="0">
                <a:latin typeface="Times New Roman"/>
                <a:cs typeface="Times New Roman"/>
              </a:rPr>
              <a:t>ciowej</a:t>
            </a:r>
            <a:r>
              <a:rPr sz="2500" b="1" spc="-60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kraju 	(netto);</a:t>
            </a:r>
            <a:endParaRPr sz="2500" dirty="0">
              <a:latin typeface="Times New Roman"/>
              <a:cs typeface="Times New Roman"/>
            </a:endParaRPr>
          </a:p>
          <a:p>
            <a:pPr marL="368300" indent="-355600">
              <a:lnSpc>
                <a:spcPct val="100000"/>
              </a:lnSpc>
              <a:spcBef>
                <a:spcPts val="20"/>
              </a:spcBef>
              <a:buClr>
                <a:srgbClr val="006500"/>
              </a:buClr>
              <a:buAutoNum type="arabicPeriod"/>
              <a:tabLst>
                <a:tab pos="368300" algn="l"/>
              </a:tabLst>
            </a:pPr>
            <a:r>
              <a:rPr sz="2500" b="1" dirty="0">
                <a:latin typeface="Times New Roman"/>
                <a:cs typeface="Times New Roman"/>
              </a:rPr>
              <a:t>Produkcja</a:t>
            </a:r>
            <a:r>
              <a:rPr sz="2500" b="1" spc="-7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bezpiecznej</a:t>
            </a:r>
            <a:r>
              <a:rPr sz="2500" b="1" spc="-70" dirty="0">
                <a:latin typeface="Times New Roman"/>
                <a:cs typeface="Times New Roman"/>
              </a:rPr>
              <a:t> </a:t>
            </a:r>
            <a:r>
              <a:rPr sz="2500" spc="-10" dirty="0">
                <a:latin typeface="Times New Roman"/>
                <a:cs typeface="Times New Roman"/>
              </a:rPr>
              <a:t>ż</a:t>
            </a:r>
            <a:r>
              <a:rPr sz="2500" b="1" spc="-10" dirty="0">
                <a:latin typeface="Times New Roman"/>
                <a:cs typeface="Times New Roman"/>
              </a:rPr>
              <a:t>ywno</a:t>
            </a:r>
            <a:r>
              <a:rPr sz="2500" spc="-10" dirty="0">
                <a:latin typeface="Times New Roman"/>
                <a:cs typeface="Times New Roman"/>
              </a:rPr>
              <a:t>ś</a:t>
            </a:r>
            <a:r>
              <a:rPr sz="2500" b="1" spc="-10" dirty="0">
                <a:latin typeface="Times New Roman"/>
                <a:cs typeface="Times New Roman"/>
              </a:rPr>
              <a:t>ci;</a:t>
            </a:r>
            <a:endParaRPr sz="2500" dirty="0">
              <a:latin typeface="Times New Roman"/>
              <a:cs typeface="Times New Roman"/>
            </a:endParaRPr>
          </a:p>
          <a:p>
            <a:pPr marL="367665" marR="203835" indent="-355600">
              <a:lnSpc>
                <a:spcPts val="2400"/>
              </a:lnSpc>
              <a:spcBef>
                <a:spcPts val="580"/>
              </a:spcBef>
              <a:buClr>
                <a:srgbClr val="006500"/>
              </a:buClr>
              <a:buAutoNum type="arabicPeriod"/>
              <a:tabLst>
                <a:tab pos="368935" algn="l"/>
              </a:tabLst>
            </a:pPr>
            <a:r>
              <a:rPr sz="2500" b="1" dirty="0">
                <a:latin typeface="Times New Roman"/>
                <a:cs typeface="Times New Roman"/>
              </a:rPr>
              <a:t>Produkcja</a:t>
            </a:r>
            <a:r>
              <a:rPr sz="2500" b="1" spc="-3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surowców</a:t>
            </a:r>
            <a:r>
              <a:rPr sz="2500" b="1" spc="-4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o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po</a:t>
            </a:r>
            <a:r>
              <a:rPr sz="2500" dirty="0">
                <a:latin typeface="Times New Roman"/>
                <a:cs typeface="Times New Roman"/>
              </a:rPr>
              <a:t>żą</a:t>
            </a:r>
            <a:r>
              <a:rPr sz="2500" b="1" dirty="0">
                <a:latin typeface="Times New Roman"/>
                <a:cs typeface="Times New Roman"/>
              </a:rPr>
              <a:t>danych,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oczekiwanych</a:t>
            </a:r>
            <a:r>
              <a:rPr sz="2500" b="1" spc="-45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przez 	</a:t>
            </a:r>
            <a:r>
              <a:rPr sz="2500" b="1" dirty="0">
                <a:latin typeface="Times New Roman"/>
                <a:cs typeface="Times New Roman"/>
              </a:rPr>
              <a:t>konsumentów</a:t>
            </a:r>
            <a:r>
              <a:rPr sz="2500" b="1" spc="-8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i</a:t>
            </a:r>
            <a:r>
              <a:rPr sz="2500" b="1" spc="-7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przemysł,</a:t>
            </a:r>
            <a:r>
              <a:rPr sz="2500" b="1" spc="-7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parametrach</a:t>
            </a:r>
            <a:r>
              <a:rPr sz="2500" b="1" spc="-60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jako</a:t>
            </a:r>
            <a:r>
              <a:rPr sz="2500" spc="-10" dirty="0">
                <a:latin typeface="Times New Roman"/>
                <a:cs typeface="Times New Roman"/>
              </a:rPr>
              <a:t>ś</a:t>
            </a:r>
            <a:r>
              <a:rPr sz="2500" b="1" spc="-10" dirty="0">
                <a:latin typeface="Times New Roman"/>
                <a:cs typeface="Times New Roman"/>
              </a:rPr>
              <a:t>ciowych;</a:t>
            </a:r>
            <a:endParaRPr sz="2500" dirty="0">
              <a:latin typeface="Times New Roman"/>
              <a:cs typeface="Times New Roman"/>
            </a:endParaRPr>
          </a:p>
          <a:p>
            <a:pPr marL="367665" marR="646430" indent="-355600">
              <a:lnSpc>
                <a:spcPct val="80000"/>
              </a:lnSpc>
              <a:spcBef>
                <a:spcPts val="620"/>
              </a:spcBef>
              <a:buClr>
                <a:srgbClr val="006500"/>
              </a:buClr>
              <a:buAutoNum type="arabicPeriod"/>
              <a:tabLst>
                <a:tab pos="368935" algn="l"/>
              </a:tabLst>
            </a:pPr>
            <a:r>
              <a:rPr sz="2500" b="1" dirty="0">
                <a:latin typeface="Times New Roman"/>
                <a:cs typeface="Times New Roman"/>
              </a:rPr>
              <a:t>Ograniczenie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lub</a:t>
            </a:r>
            <a:r>
              <a:rPr sz="2500" b="1" spc="-3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eliminacja</a:t>
            </a:r>
            <a:r>
              <a:rPr sz="2500" b="1" spc="-1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zagro</a:t>
            </a:r>
            <a:r>
              <a:rPr sz="2500" dirty="0">
                <a:latin typeface="Times New Roman"/>
                <a:cs typeface="Times New Roman"/>
              </a:rPr>
              <a:t>ż</a:t>
            </a:r>
            <a:r>
              <a:rPr sz="2500" b="1" dirty="0">
                <a:latin typeface="Times New Roman"/>
                <a:cs typeface="Times New Roman"/>
              </a:rPr>
              <a:t>e</a:t>
            </a:r>
            <a:r>
              <a:rPr sz="2500" dirty="0">
                <a:latin typeface="Times New Roman"/>
                <a:cs typeface="Times New Roman"/>
              </a:rPr>
              <a:t>ń</a:t>
            </a:r>
            <a:r>
              <a:rPr sz="2500" spc="-4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dla</a:t>
            </a:r>
            <a:r>
              <a:rPr sz="2500" b="1" spc="-25" dirty="0">
                <a:latin typeface="Times New Roman"/>
                <a:cs typeface="Times New Roman"/>
              </a:rPr>
              <a:t> </a:t>
            </a:r>
            <a:r>
              <a:rPr sz="2500" spc="-10" dirty="0">
                <a:latin typeface="Times New Roman"/>
                <a:cs typeface="Times New Roman"/>
              </a:rPr>
              <a:t>ś</a:t>
            </a:r>
            <a:r>
              <a:rPr sz="2500" b="1" spc="-10" dirty="0">
                <a:latin typeface="Times New Roman"/>
                <a:cs typeface="Times New Roman"/>
              </a:rPr>
              <a:t>rodowiska 	</a:t>
            </a:r>
            <a:r>
              <a:rPr sz="2500" b="1" dirty="0">
                <a:latin typeface="Times New Roman"/>
                <a:cs typeface="Times New Roman"/>
              </a:rPr>
              <a:t>przyrodniczego</a:t>
            </a:r>
            <a:r>
              <a:rPr sz="2500" b="1" spc="-6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oraz</a:t>
            </a:r>
            <a:r>
              <a:rPr sz="2500" b="1" spc="-7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troska</a:t>
            </a:r>
            <a:r>
              <a:rPr sz="2500" b="1" spc="-6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o</a:t>
            </a:r>
            <a:r>
              <a:rPr sz="2500" b="1" spc="-40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zachowanie 	bioró</a:t>
            </a:r>
            <a:r>
              <a:rPr sz="2500" spc="-10" dirty="0">
                <a:latin typeface="Times New Roman"/>
                <a:cs typeface="Times New Roman"/>
              </a:rPr>
              <a:t>ż</a:t>
            </a:r>
            <a:r>
              <a:rPr sz="2500" b="1" spc="-10" dirty="0">
                <a:latin typeface="Times New Roman"/>
                <a:cs typeface="Times New Roman"/>
              </a:rPr>
              <a:t>norodno</a:t>
            </a:r>
            <a:r>
              <a:rPr sz="2500" spc="-10" dirty="0">
                <a:latin typeface="Times New Roman"/>
                <a:cs typeface="Times New Roman"/>
              </a:rPr>
              <a:t>ś</a:t>
            </a:r>
            <a:r>
              <a:rPr sz="2500" b="1" spc="-10" dirty="0">
                <a:latin typeface="Times New Roman"/>
                <a:cs typeface="Times New Roman"/>
              </a:rPr>
              <a:t>ci;</a:t>
            </a:r>
            <a:endParaRPr sz="2500" dirty="0">
              <a:latin typeface="Times New Roman"/>
              <a:cs typeface="Times New Roman"/>
            </a:endParaRPr>
          </a:p>
          <a:p>
            <a:pPr marL="367665" marR="5080" indent="-355600">
              <a:lnSpc>
                <a:spcPct val="80000"/>
              </a:lnSpc>
              <a:spcBef>
                <a:spcPts val="600"/>
              </a:spcBef>
              <a:buClr>
                <a:srgbClr val="006500"/>
              </a:buClr>
              <a:buAutoNum type="arabicPeriod"/>
              <a:tabLst>
                <a:tab pos="368935" algn="l"/>
              </a:tabLst>
            </a:pPr>
            <a:r>
              <a:rPr sz="2500" b="1" dirty="0">
                <a:latin typeface="Times New Roman"/>
                <a:cs typeface="Times New Roman"/>
              </a:rPr>
              <a:t>Uzyskiwanie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w</a:t>
            </a:r>
            <a:r>
              <a:rPr sz="2500" b="1" spc="-3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rolnictwie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dochodów</a:t>
            </a:r>
            <a:r>
              <a:rPr sz="2500" b="1" spc="-4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pozwalaj</a:t>
            </a:r>
            <a:r>
              <a:rPr sz="2500" dirty="0">
                <a:latin typeface="Times New Roman"/>
                <a:cs typeface="Times New Roman"/>
              </a:rPr>
              <a:t>ą</a:t>
            </a:r>
            <a:r>
              <a:rPr sz="2500" b="1" dirty="0">
                <a:latin typeface="Times New Roman"/>
                <a:cs typeface="Times New Roman"/>
              </a:rPr>
              <a:t>cych</a:t>
            </a:r>
            <a:r>
              <a:rPr sz="2500" b="1" spc="-40" dirty="0">
                <a:latin typeface="Times New Roman"/>
                <a:cs typeface="Times New Roman"/>
              </a:rPr>
              <a:t> </a:t>
            </a:r>
            <a:r>
              <a:rPr sz="2500" b="1" spc="-25" dirty="0">
                <a:latin typeface="Times New Roman"/>
                <a:cs typeface="Times New Roman"/>
              </a:rPr>
              <a:t>na 	</a:t>
            </a:r>
            <a:r>
              <a:rPr sz="2500" b="1" dirty="0">
                <a:latin typeface="Times New Roman"/>
                <a:cs typeface="Times New Roman"/>
              </a:rPr>
              <a:t>porównywaln</a:t>
            </a:r>
            <a:r>
              <a:rPr sz="2500" dirty="0">
                <a:latin typeface="Times New Roman"/>
                <a:cs typeface="Times New Roman"/>
              </a:rPr>
              <a:t>ą</a:t>
            </a:r>
            <a:r>
              <a:rPr sz="2500" spc="-3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z</a:t>
            </a:r>
            <a:r>
              <a:rPr sz="2500" b="1" spc="-5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innymi</a:t>
            </a:r>
            <a:r>
              <a:rPr sz="2500" b="1" spc="-4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działami</a:t>
            </a:r>
            <a:r>
              <a:rPr sz="2500" b="1" spc="-3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gospodarki</a:t>
            </a:r>
            <a:r>
              <a:rPr sz="2500" b="1" spc="-3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opłat</a:t>
            </a:r>
            <a:r>
              <a:rPr sz="2500" dirty="0">
                <a:latin typeface="Times New Roman"/>
                <a:cs typeface="Times New Roman"/>
              </a:rPr>
              <a:t>ę</a:t>
            </a:r>
            <a:r>
              <a:rPr sz="2500" spc="-50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pracy 	</a:t>
            </a:r>
            <a:r>
              <a:rPr sz="2500" b="1" dirty="0">
                <a:latin typeface="Times New Roman"/>
                <a:cs typeface="Times New Roman"/>
              </a:rPr>
              <a:t>i</a:t>
            </a:r>
            <a:r>
              <a:rPr sz="2500" b="1" spc="-4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zapewnienie</a:t>
            </a:r>
            <a:r>
              <a:rPr sz="2500" b="1" spc="-60" dirty="0">
                <a:latin typeface="Times New Roman"/>
                <a:cs typeface="Times New Roman"/>
              </a:rPr>
              <a:t> </a:t>
            </a:r>
            <a:r>
              <a:rPr sz="2500" dirty="0">
                <a:latin typeface="Times New Roman"/>
                <a:cs typeface="Times New Roman"/>
              </a:rPr>
              <a:t>ś</a:t>
            </a:r>
            <a:r>
              <a:rPr sz="2500" b="1" dirty="0">
                <a:latin typeface="Times New Roman"/>
                <a:cs typeface="Times New Roman"/>
              </a:rPr>
              <a:t>rodków</a:t>
            </a:r>
            <a:r>
              <a:rPr sz="2500" b="1" spc="-55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finansowych</a:t>
            </a:r>
            <a:r>
              <a:rPr sz="2500" b="1" spc="-50" dirty="0">
                <a:latin typeface="Times New Roman"/>
                <a:cs typeface="Times New Roman"/>
              </a:rPr>
              <a:t> </a:t>
            </a:r>
            <a:r>
              <a:rPr sz="2500" b="1" dirty="0">
                <a:latin typeface="Times New Roman"/>
                <a:cs typeface="Times New Roman"/>
              </a:rPr>
              <a:t>na</a:t>
            </a:r>
            <a:r>
              <a:rPr sz="2500" b="1" spc="-55" dirty="0">
                <a:latin typeface="Times New Roman"/>
                <a:cs typeface="Times New Roman"/>
              </a:rPr>
              <a:t> </a:t>
            </a:r>
            <a:r>
              <a:rPr sz="2500" b="1" spc="-10" dirty="0">
                <a:latin typeface="Times New Roman"/>
                <a:cs typeface="Times New Roman"/>
              </a:rPr>
              <a:t>modernizacj</a:t>
            </a:r>
            <a:r>
              <a:rPr sz="2500" spc="-10" dirty="0">
                <a:latin typeface="Times New Roman"/>
                <a:cs typeface="Times New Roman"/>
              </a:rPr>
              <a:t>ę</a:t>
            </a:r>
            <a:endParaRPr sz="2500" dirty="0">
              <a:latin typeface="Times New Roman"/>
              <a:cs typeface="Times New Roman"/>
            </a:endParaRPr>
          </a:p>
          <a:p>
            <a:pPr marL="368935">
              <a:lnSpc>
                <a:spcPts val="2400"/>
              </a:lnSpc>
            </a:pPr>
            <a:r>
              <a:rPr sz="2500" b="1" dirty="0">
                <a:latin typeface="Times New Roman"/>
                <a:cs typeface="Times New Roman"/>
              </a:rPr>
              <a:t>i</a:t>
            </a:r>
            <a:r>
              <a:rPr sz="2500" b="1" spc="-10" dirty="0">
                <a:latin typeface="Times New Roman"/>
                <a:cs typeface="Times New Roman"/>
              </a:rPr>
              <a:t> rozwój.</a:t>
            </a:r>
            <a:endParaRPr sz="25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7440" y="460375"/>
            <a:ext cx="499922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784" marR="5080" indent="-426720">
              <a:lnSpc>
                <a:spcPct val="100000"/>
              </a:lnSpc>
              <a:spcBef>
                <a:spcPts val="95"/>
              </a:spcBef>
              <a:tabLst>
                <a:tab pos="810895" algn="l"/>
                <a:tab pos="1069975" algn="l"/>
              </a:tabLst>
            </a:pPr>
            <a:r>
              <a:rPr sz="2800" spc="-140" dirty="0"/>
              <a:t>Kierunki</a:t>
            </a:r>
            <a:r>
              <a:rPr sz="2800" spc="-80" dirty="0"/>
              <a:t> </a:t>
            </a:r>
            <a:r>
              <a:rPr sz="2800" spc="-160" dirty="0"/>
              <a:t>(sposoby)</a:t>
            </a:r>
            <a:r>
              <a:rPr sz="2800" spc="-70" dirty="0"/>
              <a:t> </a:t>
            </a:r>
            <a:r>
              <a:rPr sz="2800" spc="-130" dirty="0" err="1"/>
              <a:t>realizacji</a:t>
            </a:r>
            <a:r>
              <a:rPr sz="2800" spc="-130" dirty="0"/>
              <a:t> </a:t>
            </a:r>
            <a:br>
              <a:rPr lang="pl-PL" sz="2800" spc="-130" dirty="0"/>
            </a:b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A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-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240" dirty="0">
                <a:uFill>
                  <a:solidFill>
                    <a:srgbClr val="006500"/>
                  </a:solidFill>
                </a:uFill>
              </a:rPr>
              <a:t>na</a:t>
            </a:r>
            <a:r>
              <a:rPr sz="2800" u="heavy" spc="-11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75" dirty="0">
                <a:uFill>
                  <a:solidFill>
                    <a:srgbClr val="006500"/>
                  </a:solidFill>
                </a:uFill>
              </a:rPr>
              <a:t>poziomie</a:t>
            </a:r>
            <a:r>
              <a:rPr sz="2800" u="heavy" spc="-10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0" dirty="0">
                <a:uFill>
                  <a:solidFill>
                    <a:srgbClr val="006500"/>
                  </a:solidFill>
                </a:uFill>
              </a:rPr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5950" y="1222375"/>
            <a:ext cx="7638415" cy="507047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88620" marR="47625" indent="-376555">
              <a:lnSpc>
                <a:spcPts val="3020"/>
              </a:lnSpc>
              <a:spcBef>
                <a:spcPts val="480"/>
              </a:spcBef>
              <a:buClr>
                <a:srgbClr val="006500"/>
              </a:buClr>
              <a:buAutoNum type="arabicPeriod"/>
              <a:tabLst>
                <a:tab pos="388620" algn="l"/>
              </a:tabLst>
            </a:pPr>
            <a:r>
              <a:rPr sz="2400" b="1" dirty="0">
                <a:latin typeface="Times New Roman"/>
                <a:cs typeface="Times New Roman"/>
              </a:rPr>
              <a:t>Racjonalne</a:t>
            </a:r>
            <a:r>
              <a:rPr sz="2400" b="1" spc="-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wykorzystanie</a:t>
            </a:r>
            <a:r>
              <a:rPr sz="2400" b="1" spc="-114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rolniczej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przestrzeni </a:t>
            </a:r>
            <a:r>
              <a:rPr sz="2400" b="1" dirty="0">
                <a:latin typeface="Times New Roman"/>
                <a:cs typeface="Times New Roman"/>
              </a:rPr>
              <a:t>produkcyjnej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utrzymanie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potencjału </a:t>
            </a:r>
            <a:r>
              <a:rPr sz="2400" b="1" dirty="0">
                <a:latin typeface="Times New Roman"/>
                <a:cs typeface="Times New Roman"/>
              </a:rPr>
              <a:t>produkcyjnego</a:t>
            </a:r>
            <a:r>
              <a:rPr sz="2400" b="1" spc="-15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gleb.</a:t>
            </a:r>
            <a:endParaRPr sz="2400" dirty="0">
              <a:latin typeface="Times New Roman"/>
              <a:cs typeface="Times New Roman"/>
            </a:endParaRPr>
          </a:p>
          <a:p>
            <a:pPr marL="962660" marR="584835" lvl="1" indent="-384175">
              <a:lnSpc>
                <a:spcPts val="2810"/>
              </a:lnSpc>
              <a:spcBef>
                <a:spcPts val="320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400" b="1" dirty="0">
                <a:latin typeface="Times New Roman"/>
                <a:cs typeface="Times New Roman"/>
              </a:rPr>
              <a:t>wył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czanie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gruntów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najsłabszych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(gruntów 	</a:t>
            </a:r>
            <a:r>
              <a:rPr sz="2400" b="1" dirty="0">
                <a:latin typeface="Times New Roman"/>
                <a:cs typeface="Times New Roman"/>
              </a:rPr>
              <a:t>marginalnych)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ska</a:t>
            </a:r>
            <a:r>
              <a:rPr sz="2400" spc="-10" dirty="0">
                <a:latin typeface="Times New Roman"/>
                <a:cs typeface="Times New Roman"/>
              </a:rPr>
              <a:t>ż</a:t>
            </a:r>
            <a:r>
              <a:rPr sz="2400" b="1" spc="-10" dirty="0">
                <a:latin typeface="Times New Roman"/>
                <a:cs typeface="Times New Roman"/>
              </a:rPr>
              <a:t>onych,</a:t>
            </a:r>
            <a:endParaRPr sz="2400" dirty="0">
              <a:latin typeface="Times New Roman"/>
              <a:cs typeface="Times New Roman"/>
            </a:endParaRPr>
          </a:p>
          <a:p>
            <a:pPr marL="962660" marR="133985" lvl="1" indent="-384175">
              <a:lnSpc>
                <a:spcPts val="2810"/>
              </a:lnSpc>
              <a:spcBef>
                <a:spcPts val="320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400" b="1" dirty="0">
                <a:latin typeface="Times New Roman"/>
                <a:cs typeface="Times New Roman"/>
              </a:rPr>
              <a:t>utrzymanie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optymalnego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odczynu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zasobno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ci 	</a:t>
            </a:r>
            <a:r>
              <a:rPr sz="2400" b="1" dirty="0">
                <a:latin typeface="Times New Roman"/>
                <a:cs typeface="Times New Roman"/>
              </a:rPr>
              <a:t>gleb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składniki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pokarmowe,</a:t>
            </a:r>
            <a:endParaRPr sz="24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ts val="3075"/>
              </a:lnSpc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400" b="1" dirty="0">
                <a:latin typeface="Times New Roman"/>
                <a:cs typeface="Times New Roman"/>
              </a:rPr>
              <a:t>racjonalna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struktura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UR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(transformacja)</a:t>
            </a:r>
            <a:endParaRPr sz="24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ct val="100000"/>
              </a:lnSpc>
              <a:spcBef>
                <a:spcPts val="15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400" b="1" dirty="0">
                <a:latin typeface="Times New Roman"/>
                <a:cs typeface="Times New Roman"/>
              </a:rPr>
              <a:t>racjonalna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struktura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zasiewów,</a:t>
            </a:r>
            <a:endParaRPr sz="24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ct val="100000"/>
              </a:lnSpc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400" b="1" dirty="0">
                <a:latin typeface="Times New Roman"/>
                <a:cs typeface="Times New Roman"/>
              </a:rPr>
              <a:t>wspieranie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ró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nych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systemów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gospodarowania,</a:t>
            </a:r>
            <a:endParaRPr sz="2400" dirty="0">
              <a:latin typeface="Times New Roman"/>
              <a:cs typeface="Times New Roman"/>
            </a:endParaRPr>
          </a:p>
          <a:p>
            <a:pPr marL="963294" marR="695325" lvl="1" indent="-384175">
              <a:lnSpc>
                <a:spcPts val="2810"/>
              </a:lnSpc>
              <a:spcBef>
                <a:spcPts val="365"/>
              </a:spcBef>
              <a:buClr>
                <a:srgbClr val="006500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400" b="1" dirty="0">
                <a:latin typeface="Times New Roman"/>
                <a:cs typeface="Times New Roman"/>
              </a:rPr>
              <a:t>utrzymanie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ugorów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odłogów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gotowo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ci 	produkcyjnej,</a:t>
            </a:r>
            <a:endParaRPr sz="24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ts val="3090"/>
              </a:lnSpc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400" b="1" dirty="0">
                <a:latin typeface="Times New Roman"/>
                <a:cs typeface="Times New Roman"/>
              </a:rPr>
              <a:t>kontrola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stanu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agrochemicznego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gleb.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8350" y="993775"/>
            <a:ext cx="7125465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784" marR="5080" indent="-426720">
              <a:lnSpc>
                <a:spcPct val="100000"/>
              </a:lnSpc>
              <a:spcBef>
                <a:spcPts val="95"/>
              </a:spcBef>
              <a:tabLst>
                <a:tab pos="810895" algn="l"/>
                <a:tab pos="1069975" algn="l"/>
              </a:tabLst>
            </a:pPr>
            <a:r>
              <a:rPr sz="2800" spc="-140" dirty="0"/>
              <a:t>Kierunki</a:t>
            </a:r>
            <a:r>
              <a:rPr sz="2800" spc="-80" dirty="0"/>
              <a:t> </a:t>
            </a:r>
            <a:r>
              <a:rPr sz="2800" spc="-160" dirty="0"/>
              <a:t>(sposoby)</a:t>
            </a:r>
            <a:r>
              <a:rPr sz="2800" spc="-70" dirty="0"/>
              <a:t> </a:t>
            </a:r>
            <a:r>
              <a:rPr sz="2800" spc="-130" dirty="0" err="1"/>
              <a:t>realizacji</a:t>
            </a:r>
            <a:r>
              <a:rPr sz="2800" spc="-130" dirty="0"/>
              <a:t> </a:t>
            </a:r>
            <a:br>
              <a:rPr lang="pl-PL" sz="2800" spc="-130" dirty="0"/>
            </a:b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A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-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240" dirty="0">
                <a:uFill>
                  <a:solidFill>
                    <a:srgbClr val="006500"/>
                  </a:solidFill>
                </a:uFill>
              </a:rPr>
              <a:t>na</a:t>
            </a:r>
            <a:r>
              <a:rPr sz="2800" u="heavy" spc="-11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75" dirty="0">
                <a:uFill>
                  <a:solidFill>
                    <a:srgbClr val="006500"/>
                  </a:solidFill>
                </a:uFill>
              </a:rPr>
              <a:t>poziomie</a:t>
            </a:r>
            <a:r>
              <a:rPr sz="2800" u="heavy" spc="-10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0" dirty="0">
                <a:uFill>
                  <a:solidFill>
                    <a:srgbClr val="006500"/>
                  </a:solidFill>
                </a:uFill>
              </a:rPr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576896" y="2365375"/>
            <a:ext cx="8002905" cy="171323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88620" marR="241935" indent="-376555">
              <a:lnSpc>
                <a:spcPct val="100400"/>
              </a:lnSpc>
              <a:spcBef>
                <a:spcPts val="80"/>
              </a:spcBef>
              <a:buClr>
                <a:srgbClr val="006500"/>
              </a:buClr>
              <a:buAutoNum type="arabicPeriod" startAt="2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Zapewnienie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samowystarczalno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ywno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ciowej </a:t>
            </a:r>
            <a:r>
              <a:rPr sz="2800" b="1" dirty="0">
                <a:latin typeface="Times New Roman"/>
                <a:cs typeface="Times New Roman"/>
              </a:rPr>
              <a:t>kraju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(netto).</a:t>
            </a:r>
            <a:endParaRPr sz="2800" dirty="0">
              <a:latin typeface="Times New Roman"/>
              <a:cs typeface="Times New Roman"/>
            </a:endParaRPr>
          </a:p>
          <a:p>
            <a:pPr marL="963294" marR="5080" lvl="1" indent="-374650">
              <a:lnSpc>
                <a:spcPct val="100400"/>
              </a:lnSpc>
              <a:spcBef>
                <a:spcPts val="295"/>
              </a:spcBef>
              <a:buClr>
                <a:srgbClr val="006500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600" b="1" dirty="0">
                <a:latin typeface="Times New Roman"/>
                <a:cs typeface="Times New Roman"/>
              </a:rPr>
              <a:t>dostosowanie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intensywno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poziomu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produkcji 	</a:t>
            </a:r>
            <a:r>
              <a:rPr sz="2600" b="1" dirty="0">
                <a:latin typeface="Times New Roman"/>
                <a:cs typeface="Times New Roman"/>
              </a:rPr>
              <a:t>do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potrzeb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krajowych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mo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liwo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eksportowych.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44750" y="841375"/>
            <a:ext cx="39712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784" marR="5080" indent="-426720">
              <a:lnSpc>
                <a:spcPct val="100000"/>
              </a:lnSpc>
              <a:spcBef>
                <a:spcPts val="95"/>
              </a:spcBef>
              <a:tabLst>
                <a:tab pos="810895" algn="l"/>
                <a:tab pos="1069975" algn="l"/>
              </a:tabLst>
            </a:pPr>
            <a:r>
              <a:rPr sz="2800" spc="-140" dirty="0"/>
              <a:t>Kierunki</a:t>
            </a:r>
            <a:r>
              <a:rPr sz="2800" spc="-80" dirty="0"/>
              <a:t> </a:t>
            </a:r>
            <a:r>
              <a:rPr sz="2800" spc="-160" dirty="0"/>
              <a:t>(sposoby)</a:t>
            </a:r>
            <a:r>
              <a:rPr sz="2800" spc="-70" dirty="0"/>
              <a:t> </a:t>
            </a:r>
            <a:r>
              <a:rPr sz="2800" spc="-130" dirty="0" err="1"/>
              <a:t>realizacji</a:t>
            </a:r>
            <a:r>
              <a:rPr sz="2800" spc="-130" dirty="0"/>
              <a:t> </a:t>
            </a:r>
            <a:br>
              <a:rPr lang="pl-PL" sz="2800" spc="-130" dirty="0"/>
            </a:b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A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-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240" dirty="0">
                <a:uFill>
                  <a:solidFill>
                    <a:srgbClr val="006500"/>
                  </a:solidFill>
                </a:uFill>
              </a:rPr>
              <a:t>na</a:t>
            </a:r>
            <a:r>
              <a:rPr sz="2800" u="heavy" spc="-11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75" dirty="0">
                <a:uFill>
                  <a:solidFill>
                    <a:srgbClr val="006500"/>
                  </a:solidFill>
                </a:uFill>
              </a:rPr>
              <a:t>poziomie</a:t>
            </a:r>
            <a:r>
              <a:rPr sz="2800" u="heavy" spc="-10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0" dirty="0">
                <a:uFill>
                  <a:solidFill>
                    <a:srgbClr val="006500"/>
                  </a:solidFill>
                </a:uFill>
              </a:rPr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521970" y="2212975"/>
            <a:ext cx="8112759" cy="21621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8620" indent="-375920">
              <a:lnSpc>
                <a:spcPct val="100000"/>
              </a:lnSpc>
              <a:spcBef>
                <a:spcPts val="434"/>
              </a:spcBef>
              <a:buClr>
                <a:srgbClr val="006500"/>
              </a:buClr>
              <a:buAutoNum type="arabicPeriod" startAt="3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Produkcja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bezpiecznej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ywno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ci.</a:t>
            </a:r>
            <a:endParaRPr sz="28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000"/>
              </a:lnSpc>
              <a:spcBef>
                <a:spcPts val="320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stosowanie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efektywnych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bezpiecznych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technologii 	produkcji,</a:t>
            </a:r>
            <a:endParaRPr sz="2600" dirty="0">
              <a:latin typeface="Times New Roman"/>
              <a:cs typeface="Times New Roman"/>
            </a:endParaRPr>
          </a:p>
          <a:p>
            <a:pPr marL="962660" marR="382270" lvl="1" indent="-374650">
              <a:lnSpc>
                <a:spcPct val="100000"/>
              </a:lnSpc>
              <a:spcBef>
                <a:spcPts val="325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wdra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anie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integrowanych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metod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produkcji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ich 	</a:t>
            </a:r>
            <a:r>
              <a:rPr sz="2600" b="1" spc="-10" dirty="0">
                <a:latin typeface="Times New Roman"/>
                <a:cs typeface="Times New Roman"/>
              </a:rPr>
              <a:t>wspieranie.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2705" y="841375"/>
            <a:ext cx="39712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784" marR="5080" indent="-426720">
              <a:lnSpc>
                <a:spcPct val="100000"/>
              </a:lnSpc>
              <a:spcBef>
                <a:spcPts val="95"/>
              </a:spcBef>
              <a:tabLst>
                <a:tab pos="810895" algn="l"/>
                <a:tab pos="1069975" algn="l"/>
              </a:tabLst>
            </a:pPr>
            <a:r>
              <a:rPr sz="2800" spc="-140" dirty="0"/>
              <a:t>Kierunki</a:t>
            </a:r>
            <a:r>
              <a:rPr sz="2800" spc="-80" dirty="0"/>
              <a:t> </a:t>
            </a:r>
            <a:r>
              <a:rPr sz="2800" spc="-160" dirty="0"/>
              <a:t>(sposoby)</a:t>
            </a:r>
            <a:r>
              <a:rPr sz="2800" spc="-70" dirty="0"/>
              <a:t> </a:t>
            </a:r>
            <a:r>
              <a:rPr sz="2800" spc="-130" dirty="0" err="1"/>
              <a:t>realizacji</a:t>
            </a:r>
            <a:r>
              <a:rPr sz="2800" spc="-130" dirty="0"/>
              <a:t> </a:t>
            </a:r>
            <a:br>
              <a:rPr lang="pl-PL" sz="2800" spc="-130" dirty="0"/>
            </a:b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A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-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240" dirty="0">
                <a:uFill>
                  <a:solidFill>
                    <a:srgbClr val="006500"/>
                  </a:solidFill>
                </a:uFill>
              </a:rPr>
              <a:t>na</a:t>
            </a:r>
            <a:r>
              <a:rPr sz="2800" u="heavy" spc="-11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75" dirty="0">
                <a:uFill>
                  <a:solidFill>
                    <a:srgbClr val="006500"/>
                  </a:solidFill>
                </a:uFill>
              </a:rPr>
              <a:t>poziomie</a:t>
            </a:r>
            <a:r>
              <a:rPr sz="2800" u="heavy" spc="-10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0" dirty="0">
                <a:uFill>
                  <a:solidFill>
                    <a:srgbClr val="006500"/>
                  </a:solidFill>
                </a:uFill>
              </a:rPr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5950" y="2060575"/>
            <a:ext cx="8076565" cy="34093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8620" marR="5080" indent="-376555">
              <a:lnSpc>
                <a:spcPct val="100200"/>
              </a:lnSpc>
              <a:spcBef>
                <a:spcPts val="90"/>
              </a:spcBef>
              <a:buClr>
                <a:srgbClr val="006500"/>
              </a:buClr>
              <a:buAutoNum type="arabicPeriod" startAt="4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Produkcja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surowców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</a:t>
            </a:r>
            <a:r>
              <a:rPr sz="2800" dirty="0">
                <a:latin typeface="Times New Roman"/>
                <a:cs typeface="Times New Roman"/>
              </a:rPr>
              <a:t>żą</a:t>
            </a:r>
            <a:r>
              <a:rPr sz="2800" b="1" dirty="0">
                <a:latin typeface="Times New Roman"/>
                <a:cs typeface="Times New Roman"/>
              </a:rPr>
              <a:t>danych,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oczekiwanych </a:t>
            </a:r>
            <a:r>
              <a:rPr sz="2800" b="1" dirty="0">
                <a:latin typeface="Times New Roman"/>
                <a:cs typeface="Times New Roman"/>
              </a:rPr>
              <a:t>przez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konsumentów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przemysł,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parametrach jako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ciowych.</a:t>
            </a:r>
            <a:endParaRPr sz="2800" dirty="0">
              <a:latin typeface="Times New Roman"/>
              <a:cs typeface="Times New Roman"/>
            </a:endParaRPr>
          </a:p>
          <a:p>
            <a:pPr marL="963294" marR="636905" lvl="1" indent="-374650">
              <a:lnSpc>
                <a:spcPct val="100400"/>
              </a:lnSpc>
              <a:spcBef>
                <a:spcPts val="295"/>
              </a:spcBef>
              <a:buClr>
                <a:srgbClr val="006500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10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substancji</a:t>
            </a:r>
            <a:r>
              <a:rPr sz="2600" b="1" spc="-10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specyficznych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</a:t>
            </a:r>
            <a:r>
              <a:rPr sz="2600" spc="-10" dirty="0">
                <a:latin typeface="Times New Roman"/>
                <a:cs typeface="Times New Roman"/>
              </a:rPr>
              <a:t>ś</a:t>
            </a:r>
            <a:r>
              <a:rPr sz="2600" b="1" spc="-10" dirty="0">
                <a:latin typeface="Times New Roman"/>
                <a:cs typeface="Times New Roman"/>
              </a:rPr>
              <a:t>lin 	</a:t>
            </a:r>
            <a:r>
              <a:rPr sz="2600" b="1" dirty="0">
                <a:latin typeface="Times New Roman"/>
                <a:cs typeface="Times New Roman"/>
              </a:rPr>
              <a:t>zamiast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syntetyków,</a:t>
            </a:r>
            <a:endParaRPr sz="2600" dirty="0">
              <a:latin typeface="Times New Roman"/>
              <a:cs typeface="Times New Roman"/>
            </a:endParaRPr>
          </a:p>
          <a:p>
            <a:pPr marL="962660" marR="1681480" lvl="1" indent="-374650">
              <a:lnSpc>
                <a:spcPct val="100400"/>
              </a:lnSpc>
              <a:spcBef>
                <a:spcPts val="300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podnoszenie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poziomu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wiedzy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fachowej 	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doradztwo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technologiczne,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10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przestrzeganie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zasad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Kodeksu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20" dirty="0">
                <a:latin typeface="Times New Roman"/>
                <a:cs typeface="Times New Roman"/>
              </a:rPr>
              <a:t>DPR.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879585" y="5296916"/>
            <a:ext cx="1996439" cy="1324610"/>
            <a:chOff x="6879585" y="5296916"/>
            <a:chExt cx="1996439" cy="1324610"/>
          </a:xfrm>
        </p:grpSpPr>
        <p:sp>
          <p:nvSpPr>
            <p:cNvPr id="3" name="object 3"/>
            <p:cNvSpPr/>
            <p:nvPr/>
          </p:nvSpPr>
          <p:spPr>
            <a:xfrm>
              <a:off x="6879577" y="5978156"/>
              <a:ext cx="1996439" cy="356870"/>
            </a:xfrm>
            <a:custGeom>
              <a:avLst/>
              <a:gdLst/>
              <a:ahLst/>
              <a:cxnLst/>
              <a:rect l="l" t="t" r="r" b="b"/>
              <a:pathLst>
                <a:path w="1996440" h="356870">
                  <a:moveTo>
                    <a:pt x="1953768" y="321564"/>
                  </a:moveTo>
                  <a:lnTo>
                    <a:pt x="1670304" y="289560"/>
                  </a:lnTo>
                  <a:lnTo>
                    <a:pt x="1417320" y="257556"/>
                  </a:lnTo>
                  <a:lnTo>
                    <a:pt x="1199388" y="242316"/>
                  </a:lnTo>
                  <a:lnTo>
                    <a:pt x="1053084" y="217932"/>
                  </a:lnTo>
                  <a:lnTo>
                    <a:pt x="816864" y="199644"/>
                  </a:lnTo>
                  <a:lnTo>
                    <a:pt x="595884" y="175260"/>
                  </a:lnTo>
                  <a:lnTo>
                    <a:pt x="406908" y="149352"/>
                  </a:lnTo>
                  <a:lnTo>
                    <a:pt x="224028" y="132588"/>
                  </a:lnTo>
                  <a:lnTo>
                    <a:pt x="48768" y="124968"/>
                  </a:lnTo>
                  <a:lnTo>
                    <a:pt x="0" y="132588"/>
                  </a:lnTo>
                  <a:lnTo>
                    <a:pt x="9144" y="170688"/>
                  </a:lnTo>
                  <a:lnTo>
                    <a:pt x="105156" y="167640"/>
                  </a:lnTo>
                  <a:lnTo>
                    <a:pt x="224028" y="178308"/>
                  </a:lnTo>
                  <a:lnTo>
                    <a:pt x="367284" y="192024"/>
                  </a:lnTo>
                  <a:lnTo>
                    <a:pt x="537972" y="210312"/>
                  </a:lnTo>
                  <a:lnTo>
                    <a:pt x="699516" y="228600"/>
                  </a:lnTo>
                  <a:lnTo>
                    <a:pt x="862584" y="242316"/>
                  </a:lnTo>
                  <a:lnTo>
                    <a:pt x="1077468" y="271272"/>
                  </a:lnTo>
                  <a:lnTo>
                    <a:pt x="1309116" y="292608"/>
                  </a:lnTo>
                  <a:lnTo>
                    <a:pt x="1496568" y="310896"/>
                  </a:lnTo>
                  <a:lnTo>
                    <a:pt x="1516380" y="335280"/>
                  </a:lnTo>
                  <a:lnTo>
                    <a:pt x="1560576" y="332232"/>
                  </a:lnTo>
                  <a:lnTo>
                    <a:pt x="1606296" y="321564"/>
                  </a:lnTo>
                  <a:lnTo>
                    <a:pt x="1927860" y="356616"/>
                  </a:lnTo>
                  <a:lnTo>
                    <a:pt x="1953768" y="321564"/>
                  </a:lnTo>
                  <a:close/>
                </a:path>
                <a:path w="1996440" h="356870">
                  <a:moveTo>
                    <a:pt x="1996440" y="185928"/>
                  </a:moveTo>
                  <a:lnTo>
                    <a:pt x="1784604" y="153924"/>
                  </a:lnTo>
                  <a:lnTo>
                    <a:pt x="1391412" y="106680"/>
                  </a:lnTo>
                  <a:lnTo>
                    <a:pt x="1156716" y="79248"/>
                  </a:lnTo>
                  <a:lnTo>
                    <a:pt x="720852" y="59436"/>
                  </a:lnTo>
                  <a:lnTo>
                    <a:pt x="667512" y="32004"/>
                  </a:lnTo>
                  <a:lnTo>
                    <a:pt x="420624" y="24384"/>
                  </a:lnTo>
                  <a:lnTo>
                    <a:pt x="91440" y="0"/>
                  </a:lnTo>
                  <a:lnTo>
                    <a:pt x="30480" y="35052"/>
                  </a:lnTo>
                  <a:lnTo>
                    <a:pt x="256032" y="48768"/>
                  </a:lnTo>
                  <a:lnTo>
                    <a:pt x="452628" y="59436"/>
                  </a:lnTo>
                  <a:lnTo>
                    <a:pt x="591312" y="71628"/>
                  </a:lnTo>
                  <a:lnTo>
                    <a:pt x="667512" y="99060"/>
                  </a:lnTo>
                  <a:lnTo>
                    <a:pt x="838200" y="109728"/>
                  </a:lnTo>
                  <a:lnTo>
                    <a:pt x="1092708" y="132588"/>
                  </a:lnTo>
                  <a:lnTo>
                    <a:pt x="1345692" y="143256"/>
                  </a:lnTo>
                  <a:lnTo>
                    <a:pt x="1563624" y="160020"/>
                  </a:lnTo>
                  <a:lnTo>
                    <a:pt x="1743456" y="196596"/>
                  </a:lnTo>
                  <a:lnTo>
                    <a:pt x="1946148" y="220980"/>
                  </a:lnTo>
                  <a:lnTo>
                    <a:pt x="1996440" y="185928"/>
                  </a:lnTo>
                  <a:close/>
                </a:path>
              </a:pathLst>
            </a:custGeom>
            <a:solidFill>
              <a:srgbClr val="D3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301733" y="6488684"/>
              <a:ext cx="1355090" cy="132715"/>
            </a:xfrm>
            <a:custGeom>
              <a:avLst/>
              <a:gdLst/>
              <a:ahLst/>
              <a:cxnLst/>
              <a:rect l="l" t="t" r="r" b="b"/>
              <a:pathLst>
                <a:path w="1355090" h="132715">
                  <a:moveTo>
                    <a:pt x="1354836" y="25908"/>
                  </a:moveTo>
                  <a:lnTo>
                    <a:pt x="274320" y="0"/>
                  </a:lnTo>
                  <a:lnTo>
                    <a:pt x="0" y="105156"/>
                  </a:lnTo>
                  <a:lnTo>
                    <a:pt x="1027176" y="132588"/>
                  </a:lnTo>
                  <a:lnTo>
                    <a:pt x="1354836" y="25908"/>
                  </a:lnTo>
                  <a:close/>
                </a:path>
              </a:pathLst>
            </a:custGeom>
            <a:solidFill>
              <a:srgbClr val="D8F2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91293" y="5296916"/>
              <a:ext cx="762000" cy="220979"/>
            </a:xfrm>
            <a:custGeom>
              <a:avLst/>
              <a:gdLst/>
              <a:ahLst/>
              <a:cxnLst/>
              <a:rect l="l" t="t" r="r" b="b"/>
              <a:pathLst>
                <a:path w="762000" h="220979">
                  <a:moveTo>
                    <a:pt x="385572" y="97536"/>
                  </a:moveTo>
                  <a:lnTo>
                    <a:pt x="371856" y="74676"/>
                  </a:lnTo>
                  <a:lnTo>
                    <a:pt x="329184" y="76200"/>
                  </a:lnTo>
                  <a:lnTo>
                    <a:pt x="300228" y="155448"/>
                  </a:lnTo>
                  <a:lnTo>
                    <a:pt x="251460" y="170688"/>
                  </a:lnTo>
                  <a:lnTo>
                    <a:pt x="195072" y="123444"/>
                  </a:lnTo>
                  <a:lnTo>
                    <a:pt x="146304" y="91440"/>
                  </a:lnTo>
                  <a:lnTo>
                    <a:pt x="60960" y="0"/>
                  </a:lnTo>
                  <a:lnTo>
                    <a:pt x="0" y="74676"/>
                  </a:lnTo>
                  <a:lnTo>
                    <a:pt x="44196" y="77724"/>
                  </a:lnTo>
                  <a:lnTo>
                    <a:pt x="99060" y="112776"/>
                  </a:lnTo>
                  <a:lnTo>
                    <a:pt x="117348" y="163068"/>
                  </a:lnTo>
                  <a:lnTo>
                    <a:pt x="205740" y="220980"/>
                  </a:lnTo>
                  <a:lnTo>
                    <a:pt x="368808" y="213430"/>
                  </a:lnTo>
                  <a:lnTo>
                    <a:pt x="368808" y="143256"/>
                  </a:lnTo>
                  <a:lnTo>
                    <a:pt x="385572" y="97536"/>
                  </a:lnTo>
                  <a:close/>
                </a:path>
                <a:path w="762000" h="220979">
                  <a:moveTo>
                    <a:pt x="762000" y="73152"/>
                  </a:moveTo>
                  <a:lnTo>
                    <a:pt x="746760" y="25908"/>
                  </a:lnTo>
                  <a:lnTo>
                    <a:pt x="682752" y="102108"/>
                  </a:lnTo>
                  <a:lnTo>
                    <a:pt x="638556" y="105156"/>
                  </a:lnTo>
                  <a:lnTo>
                    <a:pt x="460248" y="152400"/>
                  </a:lnTo>
                  <a:lnTo>
                    <a:pt x="370332" y="173736"/>
                  </a:lnTo>
                  <a:lnTo>
                    <a:pt x="368808" y="143256"/>
                  </a:lnTo>
                  <a:lnTo>
                    <a:pt x="368808" y="213430"/>
                  </a:lnTo>
                  <a:lnTo>
                    <a:pt x="370332" y="213360"/>
                  </a:lnTo>
                  <a:lnTo>
                    <a:pt x="675132" y="141732"/>
                  </a:lnTo>
                  <a:lnTo>
                    <a:pt x="754380" y="115824"/>
                  </a:lnTo>
                  <a:lnTo>
                    <a:pt x="762000" y="73152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83089" y="5365496"/>
              <a:ext cx="821690" cy="460375"/>
            </a:xfrm>
            <a:custGeom>
              <a:avLst/>
              <a:gdLst/>
              <a:ahLst/>
              <a:cxnLst/>
              <a:rect l="l" t="t" r="r" b="b"/>
              <a:pathLst>
                <a:path w="821690" h="460375">
                  <a:moveTo>
                    <a:pt x="227076" y="459813"/>
                  </a:moveTo>
                  <a:lnTo>
                    <a:pt x="227076" y="169164"/>
                  </a:lnTo>
                  <a:lnTo>
                    <a:pt x="59436" y="280416"/>
                  </a:lnTo>
                  <a:lnTo>
                    <a:pt x="0" y="292608"/>
                  </a:lnTo>
                  <a:lnTo>
                    <a:pt x="181356" y="460248"/>
                  </a:lnTo>
                  <a:lnTo>
                    <a:pt x="227076" y="459813"/>
                  </a:lnTo>
                  <a:close/>
                </a:path>
                <a:path w="821690" h="460375">
                  <a:moveTo>
                    <a:pt x="821436" y="50292"/>
                  </a:moveTo>
                  <a:lnTo>
                    <a:pt x="769620" y="25908"/>
                  </a:lnTo>
                  <a:lnTo>
                    <a:pt x="550164" y="92964"/>
                  </a:lnTo>
                  <a:lnTo>
                    <a:pt x="454152" y="97536"/>
                  </a:lnTo>
                  <a:lnTo>
                    <a:pt x="385572" y="70104"/>
                  </a:lnTo>
                  <a:lnTo>
                    <a:pt x="336804" y="47244"/>
                  </a:lnTo>
                  <a:lnTo>
                    <a:pt x="259080" y="7620"/>
                  </a:lnTo>
                  <a:lnTo>
                    <a:pt x="236220" y="0"/>
                  </a:lnTo>
                  <a:lnTo>
                    <a:pt x="195072" y="22860"/>
                  </a:lnTo>
                  <a:lnTo>
                    <a:pt x="207264" y="108204"/>
                  </a:lnTo>
                  <a:lnTo>
                    <a:pt x="227076" y="169164"/>
                  </a:lnTo>
                  <a:lnTo>
                    <a:pt x="227076" y="459813"/>
                  </a:lnTo>
                  <a:lnTo>
                    <a:pt x="658368" y="455719"/>
                  </a:lnTo>
                  <a:lnTo>
                    <a:pt x="658368" y="249936"/>
                  </a:lnTo>
                  <a:lnTo>
                    <a:pt x="729996" y="192024"/>
                  </a:lnTo>
                  <a:lnTo>
                    <a:pt x="775716" y="124968"/>
                  </a:lnTo>
                  <a:lnTo>
                    <a:pt x="821436" y="50292"/>
                  </a:lnTo>
                  <a:close/>
                </a:path>
                <a:path w="821690" h="460375">
                  <a:moveTo>
                    <a:pt x="818388" y="300228"/>
                  </a:moveTo>
                  <a:lnTo>
                    <a:pt x="768096" y="271272"/>
                  </a:lnTo>
                  <a:lnTo>
                    <a:pt x="719328" y="263652"/>
                  </a:lnTo>
                  <a:lnTo>
                    <a:pt x="658368" y="249936"/>
                  </a:lnTo>
                  <a:lnTo>
                    <a:pt x="658368" y="455719"/>
                  </a:lnTo>
                  <a:lnTo>
                    <a:pt x="662940" y="455676"/>
                  </a:lnTo>
                  <a:lnTo>
                    <a:pt x="746760" y="422148"/>
                  </a:lnTo>
                  <a:lnTo>
                    <a:pt x="792480" y="364236"/>
                  </a:lnTo>
                  <a:lnTo>
                    <a:pt x="818388" y="300228"/>
                  </a:lnTo>
                  <a:close/>
                </a:path>
              </a:pathLst>
            </a:custGeom>
            <a:solidFill>
              <a:srgbClr val="9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428225" y="5633720"/>
              <a:ext cx="879475" cy="515620"/>
            </a:xfrm>
            <a:custGeom>
              <a:avLst/>
              <a:gdLst/>
              <a:ahLst/>
              <a:cxnLst/>
              <a:rect l="l" t="t" r="r" b="b"/>
              <a:pathLst>
                <a:path w="879475" h="515620">
                  <a:moveTo>
                    <a:pt x="879348" y="324612"/>
                  </a:moveTo>
                  <a:lnTo>
                    <a:pt x="853440" y="288036"/>
                  </a:lnTo>
                  <a:lnTo>
                    <a:pt x="813816" y="196596"/>
                  </a:lnTo>
                  <a:lnTo>
                    <a:pt x="769620" y="118872"/>
                  </a:lnTo>
                  <a:lnTo>
                    <a:pt x="696468" y="68580"/>
                  </a:lnTo>
                  <a:lnTo>
                    <a:pt x="623316" y="126492"/>
                  </a:lnTo>
                  <a:lnTo>
                    <a:pt x="437388" y="129540"/>
                  </a:lnTo>
                  <a:lnTo>
                    <a:pt x="295656" y="92964"/>
                  </a:lnTo>
                  <a:lnTo>
                    <a:pt x="205740" y="0"/>
                  </a:lnTo>
                  <a:lnTo>
                    <a:pt x="50292" y="163068"/>
                  </a:lnTo>
                  <a:lnTo>
                    <a:pt x="0" y="237744"/>
                  </a:lnTo>
                  <a:lnTo>
                    <a:pt x="15240" y="292608"/>
                  </a:lnTo>
                  <a:lnTo>
                    <a:pt x="53340" y="335280"/>
                  </a:lnTo>
                  <a:lnTo>
                    <a:pt x="67056" y="414528"/>
                  </a:lnTo>
                  <a:lnTo>
                    <a:pt x="67056" y="476859"/>
                  </a:lnTo>
                  <a:lnTo>
                    <a:pt x="94488" y="448056"/>
                  </a:lnTo>
                  <a:lnTo>
                    <a:pt x="195072" y="356616"/>
                  </a:lnTo>
                  <a:lnTo>
                    <a:pt x="242316" y="298704"/>
                  </a:lnTo>
                  <a:lnTo>
                    <a:pt x="350520" y="252984"/>
                  </a:lnTo>
                  <a:lnTo>
                    <a:pt x="463296" y="284988"/>
                  </a:lnTo>
                  <a:lnTo>
                    <a:pt x="623316" y="342900"/>
                  </a:lnTo>
                  <a:lnTo>
                    <a:pt x="670560" y="374904"/>
                  </a:lnTo>
                  <a:lnTo>
                    <a:pt x="670560" y="470653"/>
                  </a:lnTo>
                  <a:lnTo>
                    <a:pt x="711708" y="487680"/>
                  </a:lnTo>
                  <a:lnTo>
                    <a:pt x="752856" y="515112"/>
                  </a:lnTo>
                  <a:lnTo>
                    <a:pt x="765048" y="510722"/>
                  </a:lnTo>
                  <a:lnTo>
                    <a:pt x="765048" y="451104"/>
                  </a:lnTo>
                  <a:lnTo>
                    <a:pt x="838200" y="393192"/>
                  </a:lnTo>
                  <a:lnTo>
                    <a:pt x="861060" y="356616"/>
                  </a:lnTo>
                  <a:lnTo>
                    <a:pt x="879348" y="324612"/>
                  </a:lnTo>
                  <a:close/>
                </a:path>
                <a:path w="879475" h="515620">
                  <a:moveTo>
                    <a:pt x="67056" y="476859"/>
                  </a:moveTo>
                  <a:lnTo>
                    <a:pt x="67056" y="414528"/>
                  </a:lnTo>
                  <a:lnTo>
                    <a:pt x="48768" y="458724"/>
                  </a:lnTo>
                  <a:lnTo>
                    <a:pt x="64008" y="480060"/>
                  </a:lnTo>
                  <a:lnTo>
                    <a:pt x="67056" y="476859"/>
                  </a:lnTo>
                  <a:close/>
                </a:path>
                <a:path w="879475" h="515620">
                  <a:moveTo>
                    <a:pt x="670560" y="470653"/>
                  </a:moveTo>
                  <a:lnTo>
                    <a:pt x="670560" y="374904"/>
                  </a:lnTo>
                  <a:lnTo>
                    <a:pt x="667512" y="469392"/>
                  </a:lnTo>
                  <a:lnTo>
                    <a:pt x="670560" y="470653"/>
                  </a:lnTo>
                  <a:close/>
                </a:path>
                <a:path w="879475" h="515620">
                  <a:moveTo>
                    <a:pt x="790956" y="501396"/>
                  </a:moveTo>
                  <a:lnTo>
                    <a:pt x="765048" y="451104"/>
                  </a:lnTo>
                  <a:lnTo>
                    <a:pt x="765048" y="510722"/>
                  </a:lnTo>
                  <a:lnTo>
                    <a:pt x="790956" y="501396"/>
                  </a:lnTo>
                  <a:close/>
                </a:path>
              </a:pathLst>
            </a:custGeom>
            <a:solidFill>
              <a:srgbClr val="8C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637013" y="6196076"/>
              <a:ext cx="325120" cy="361315"/>
            </a:xfrm>
            <a:custGeom>
              <a:avLst/>
              <a:gdLst/>
              <a:ahLst/>
              <a:cxnLst/>
              <a:rect l="l" t="t" r="r" b="b"/>
              <a:pathLst>
                <a:path w="325120" h="361315">
                  <a:moveTo>
                    <a:pt x="324612" y="336804"/>
                  </a:moveTo>
                  <a:lnTo>
                    <a:pt x="312420" y="307848"/>
                  </a:lnTo>
                  <a:lnTo>
                    <a:pt x="291084" y="228600"/>
                  </a:lnTo>
                  <a:lnTo>
                    <a:pt x="246888" y="94488"/>
                  </a:lnTo>
                  <a:lnTo>
                    <a:pt x="208788" y="18288"/>
                  </a:lnTo>
                  <a:lnTo>
                    <a:pt x="172212" y="0"/>
                  </a:lnTo>
                  <a:lnTo>
                    <a:pt x="138684" y="39624"/>
                  </a:lnTo>
                  <a:lnTo>
                    <a:pt x="64008" y="198120"/>
                  </a:lnTo>
                  <a:lnTo>
                    <a:pt x="0" y="342900"/>
                  </a:lnTo>
                  <a:lnTo>
                    <a:pt x="138684" y="361188"/>
                  </a:lnTo>
                  <a:lnTo>
                    <a:pt x="324612" y="336804"/>
                  </a:lnTo>
                  <a:close/>
                </a:path>
              </a:pathLst>
            </a:custGeom>
            <a:solidFill>
              <a:srgbClr val="FFD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627869" y="5449316"/>
              <a:ext cx="506095" cy="317500"/>
            </a:xfrm>
            <a:custGeom>
              <a:avLst/>
              <a:gdLst/>
              <a:ahLst/>
              <a:cxnLst/>
              <a:rect l="l" t="t" r="r" b="b"/>
              <a:pathLst>
                <a:path w="506095" h="317500">
                  <a:moveTo>
                    <a:pt x="505968" y="245364"/>
                  </a:moveTo>
                  <a:lnTo>
                    <a:pt x="432816" y="121920"/>
                  </a:lnTo>
                  <a:lnTo>
                    <a:pt x="358140" y="32004"/>
                  </a:lnTo>
                  <a:lnTo>
                    <a:pt x="286512" y="6096"/>
                  </a:lnTo>
                  <a:lnTo>
                    <a:pt x="243840" y="0"/>
                  </a:lnTo>
                  <a:lnTo>
                    <a:pt x="169164" y="35052"/>
                  </a:lnTo>
                  <a:lnTo>
                    <a:pt x="100584" y="85344"/>
                  </a:lnTo>
                  <a:lnTo>
                    <a:pt x="0" y="201168"/>
                  </a:lnTo>
                  <a:lnTo>
                    <a:pt x="48768" y="246888"/>
                  </a:lnTo>
                  <a:lnTo>
                    <a:pt x="150876" y="294132"/>
                  </a:lnTo>
                  <a:lnTo>
                    <a:pt x="286512" y="316992"/>
                  </a:lnTo>
                  <a:lnTo>
                    <a:pt x="426720" y="307848"/>
                  </a:lnTo>
                  <a:lnTo>
                    <a:pt x="505968" y="245364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501377" y="5455412"/>
              <a:ext cx="434340" cy="175260"/>
            </a:xfrm>
            <a:custGeom>
              <a:avLst/>
              <a:gdLst/>
              <a:ahLst/>
              <a:cxnLst/>
              <a:rect l="l" t="t" r="r" b="b"/>
              <a:pathLst>
                <a:path w="434340" h="175260">
                  <a:moveTo>
                    <a:pt x="434340" y="16764"/>
                  </a:moveTo>
                  <a:lnTo>
                    <a:pt x="422148" y="0"/>
                  </a:lnTo>
                  <a:lnTo>
                    <a:pt x="394716" y="51816"/>
                  </a:lnTo>
                  <a:lnTo>
                    <a:pt x="350520" y="85344"/>
                  </a:lnTo>
                  <a:lnTo>
                    <a:pt x="281940" y="100584"/>
                  </a:lnTo>
                  <a:lnTo>
                    <a:pt x="199644" y="103632"/>
                  </a:lnTo>
                  <a:lnTo>
                    <a:pt x="141732" y="102108"/>
                  </a:lnTo>
                  <a:lnTo>
                    <a:pt x="73152" y="96012"/>
                  </a:lnTo>
                  <a:lnTo>
                    <a:pt x="39624" y="112776"/>
                  </a:lnTo>
                  <a:lnTo>
                    <a:pt x="18288" y="150876"/>
                  </a:lnTo>
                  <a:lnTo>
                    <a:pt x="0" y="175260"/>
                  </a:lnTo>
                  <a:lnTo>
                    <a:pt x="39624" y="173736"/>
                  </a:lnTo>
                  <a:lnTo>
                    <a:pt x="76200" y="158496"/>
                  </a:lnTo>
                  <a:lnTo>
                    <a:pt x="128016" y="153924"/>
                  </a:lnTo>
                  <a:lnTo>
                    <a:pt x="193548" y="140208"/>
                  </a:lnTo>
                  <a:lnTo>
                    <a:pt x="309372" y="118872"/>
                  </a:lnTo>
                  <a:lnTo>
                    <a:pt x="355092" y="106680"/>
                  </a:lnTo>
                  <a:lnTo>
                    <a:pt x="384048" y="91440"/>
                  </a:lnTo>
                  <a:lnTo>
                    <a:pt x="403860" y="71628"/>
                  </a:lnTo>
                  <a:lnTo>
                    <a:pt x="434340" y="16764"/>
                  </a:lnTo>
                  <a:close/>
                </a:path>
              </a:pathLst>
            </a:custGeom>
            <a:solidFill>
              <a:srgbClr val="FFD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888721" y="5993396"/>
              <a:ext cx="1289685" cy="234950"/>
            </a:xfrm>
            <a:custGeom>
              <a:avLst/>
              <a:gdLst/>
              <a:ahLst/>
              <a:cxnLst/>
              <a:rect l="l" t="t" r="r" b="b"/>
              <a:pathLst>
                <a:path w="1289684" h="234950">
                  <a:moveTo>
                    <a:pt x="640080" y="50292"/>
                  </a:moveTo>
                  <a:lnTo>
                    <a:pt x="629412" y="19812"/>
                  </a:lnTo>
                  <a:lnTo>
                    <a:pt x="509016" y="27432"/>
                  </a:lnTo>
                  <a:lnTo>
                    <a:pt x="300228" y="13716"/>
                  </a:lnTo>
                  <a:lnTo>
                    <a:pt x="79248" y="0"/>
                  </a:lnTo>
                  <a:lnTo>
                    <a:pt x="54864" y="16764"/>
                  </a:lnTo>
                  <a:lnTo>
                    <a:pt x="134112" y="24384"/>
                  </a:lnTo>
                  <a:lnTo>
                    <a:pt x="362712" y="33528"/>
                  </a:lnTo>
                  <a:lnTo>
                    <a:pt x="640080" y="50292"/>
                  </a:lnTo>
                  <a:close/>
                </a:path>
                <a:path w="1289684" h="234950">
                  <a:moveTo>
                    <a:pt x="925068" y="234696"/>
                  </a:moveTo>
                  <a:lnTo>
                    <a:pt x="922020" y="213360"/>
                  </a:lnTo>
                  <a:lnTo>
                    <a:pt x="757428" y="201168"/>
                  </a:lnTo>
                  <a:lnTo>
                    <a:pt x="588264" y="181356"/>
                  </a:lnTo>
                  <a:lnTo>
                    <a:pt x="411480" y="150876"/>
                  </a:lnTo>
                  <a:lnTo>
                    <a:pt x="292608" y="138684"/>
                  </a:lnTo>
                  <a:lnTo>
                    <a:pt x="0" y="124968"/>
                  </a:lnTo>
                  <a:lnTo>
                    <a:pt x="10668" y="141732"/>
                  </a:lnTo>
                  <a:lnTo>
                    <a:pt x="188976" y="150876"/>
                  </a:lnTo>
                  <a:lnTo>
                    <a:pt x="281940" y="164592"/>
                  </a:lnTo>
                  <a:lnTo>
                    <a:pt x="438912" y="178308"/>
                  </a:lnTo>
                  <a:lnTo>
                    <a:pt x="653796" y="208788"/>
                  </a:lnTo>
                  <a:lnTo>
                    <a:pt x="925068" y="234696"/>
                  </a:lnTo>
                  <a:close/>
                </a:path>
                <a:path w="1289684" h="234950">
                  <a:moveTo>
                    <a:pt x="1289304" y="99060"/>
                  </a:moveTo>
                  <a:lnTo>
                    <a:pt x="1175004" y="83820"/>
                  </a:lnTo>
                  <a:lnTo>
                    <a:pt x="958596" y="70104"/>
                  </a:lnTo>
                  <a:lnTo>
                    <a:pt x="678180" y="60960"/>
                  </a:lnTo>
                  <a:lnTo>
                    <a:pt x="650748" y="83820"/>
                  </a:lnTo>
                  <a:lnTo>
                    <a:pt x="733044" y="80772"/>
                  </a:lnTo>
                  <a:lnTo>
                    <a:pt x="947928" y="94488"/>
                  </a:lnTo>
                  <a:lnTo>
                    <a:pt x="1249680" y="108204"/>
                  </a:lnTo>
                  <a:lnTo>
                    <a:pt x="1289304" y="990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78645" y="5996432"/>
              <a:ext cx="345948" cy="14782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44405" y="6034531"/>
              <a:ext cx="166115" cy="132587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580618" y="6063500"/>
              <a:ext cx="1271270" cy="524510"/>
            </a:xfrm>
            <a:custGeom>
              <a:avLst/>
              <a:gdLst/>
              <a:ahLst/>
              <a:cxnLst/>
              <a:rect l="l" t="t" r="r" b="b"/>
              <a:pathLst>
                <a:path w="1271270" h="524509">
                  <a:moveTo>
                    <a:pt x="128016" y="7620"/>
                  </a:moveTo>
                  <a:lnTo>
                    <a:pt x="103632" y="0"/>
                  </a:lnTo>
                  <a:lnTo>
                    <a:pt x="0" y="103632"/>
                  </a:lnTo>
                  <a:lnTo>
                    <a:pt x="13716" y="114300"/>
                  </a:lnTo>
                  <a:lnTo>
                    <a:pt x="128016" y="7620"/>
                  </a:lnTo>
                  <a:close/>
                </a:path>
                <a:path w="1271270" h="524509">
                  <a:moveTo>
                    <a:pt x="348996" y="21336"/>
                  </a:moveTo>
                  <a:lnTo>
                    <a:pt x="326136" y="13716"/>
                  </a:lnTo>
                  <a:lnTo>
                    <a:pt x="228600" y="114300"/>
                  </a:lnTo>
                  <a:lnTo>
                    <a:pt x="245364" y="128016"/>
                  </a:lnTo>
                  <a:lnTo>
                    <a:pt x="348996" y="21336"/>
                  </a:lnTo>
                  <a:close/>
                </a:path>
                <a:path w="1271270" h="524509">
                  <a:moveTo>
                    <a:pt x="1271016" y="106680"/>
                  </a:moveTo>
                  <a:lnTo>
                    <a:pt x="1165860" y="88392"/>
                  </a:lnTo>
                  <a:lnTo>
                    <a:pt x="1135976" y="84937"/>
                  </a:lnTo>
                  <a:lnTo>
                    <a:pt x="1135976" y="108318"/>
                  </a:lnTo>
                  <a:lnTo>
                    <a:pt x="1026414" y="225704"/>
                  </a:lnTo>
                  <a:lnTo>
                    <a:pt x="1024128" y="225552"/>
                  </a:lnTo>
                  <a:lnTo>
                    <a:pt x="880618" y="207365"/>
                  </a:lnTo>
                  <a:lnTo>
                    <a:pt x="984656" y="88036"/>
                  </a:lnTo>
                  <a:lnTo>
                    <a:pt x="1051560" y="99060"/>
                  </a:lnTo>
                  <a:lnTo>
                    <a:pt x="1135976" y="108318"/>
                  </a:lnTo>
                  <a:lnTo>
                    <a:pt x="1135976" y="84937"/>
                  </a:lnTo>
                  <a:lnTo>
                    <a:pt x="1021080" y="71628"/>
                  </a:lnTo>
                  <a:lnTo>
                    <a:pt x="961186" y="64477"/>
                  </a:lnTo>
                  <a:lnTo>
                    <a:pt x="961186" y="84162"/>
                  </a:lnTo>
                  <a:lnTo>
                    <a:pt x="854710" y="204089"/>
                  </a:lnTo>
                  <a:lnTo>
                    <a:pt x="807720" y="198120"/>
                  </a:lnTo>
                  <a:lnTo>
                    <a:pt x="704088" y="179832"/>
                  </a:lnTo>
                  <a:lnTo>
                    <a:pt x="646887" y="176758"/>
                  </a:lnTo>
                  <a:lnTo>
                    <a:pt x="752182" y="58623"/>
                  </a:lnTo>
                  <a:lnTo>
                    <a:pt x="903732" y="74676"/>
                  </a:lnTo>
                  <a:lnTo>
                    <a:pt x="961186" y="84162"/>
                  </a:lnTo>
                  <a:lnTo>
                    <a:pt x="961186" y="64477"/>
                  </a:lnTo>
                  <a:lnTo>
                    <a:pt x="816864" y="47244"/>
                  </a:lnTo>
                  <a:lnTo>
                    <a:pt x="601980" y="27432"/>
                  </a:lnTo>
                  <a:lnTo>
                    <a:pt x="591312" y="47244"/>
                  </a:lnTo>
                  <a:lnTo>
                    <a:pt x="673608" y="50292"/>
                  </a:lnTo>
                  <a:lnTo>
                    <a:pt x="723900" y="55626"/>
                  </a:lnTo>
                  <a:lnTo>
                    <a:pt x="611047" y="174828"/>
                  </a:lnTo>
                  <a:lnTo>
                    <a:pt x="505968" y="169164"/>
                  </a:lnTo>
                  <a:lnTo>
                    <a:pt x="423278" y="157899"/>
                  </a:lnTo>
                  <a:lnTo>
                    <a:pt x="560832" y="30480"/>
                  </a:lnTo>
                  <a:lnTo>
                    <a:pt x="533400" y="33528"/>
                  </a:lnTo>
                  <a:lnTo>
                    <a:pt x="399834" y="154825"/>
                  </a:lnTo>
                  <a:lnTo>
                    <a:pt x="283464" y="141732"/>
                  </a:lnTo>
                  <a:lnTo>
                    <a:pt x="249542" y="146685"/>
                  </a:lnTo>
                  <a:lnTo>
                    <a:pt x="239268" y="124968"/>
                  </a:lnTo>
                  <a:lnTo>
                    <a:pt x="214884" y="128016"/>
                  </a:lnTo>
                  <a:lnTo>
                    <a:pt x="141732" y="278892"/>
                  </a:lnTo>
                  <a:lnTo>
                    <a:pt x="89916" y="390144"/>
                  </a:lnTo>
                  <a:lnTo>
                    <a:pt x="38100" y="510540"/>
                  </a:lnTo>
                  <a:lnTo>
                    <a:pt x="65532" y="510540"/>
                  </a:lnTo>
                  <a:lnTo>
                    <a:pt x="65684" y="510133"/>
                  </a:lnTo>
                  <a:lnTo>
                    <a:pt x="82296" y="513588"/>
                  </a:lnTo>
                  <a:lnTo>
                    <a:pt x="163068" y="524256"/>
                  </a:lnTo>
                  <a:lnTo>
                    <a:pt x="262128" y="524256"/>
                  </a:lnTo>
                  <a:lnTo>
                    <a:pt x="356616" y="515112"/>
                  </a:lnTo>
                  <a:lnTo>
                    <a:pt x="470916" y="501396"/>
                  </a:lnTo>
                  <a:lnTo>
                    <a:pt x="588264" y="493776"/>
                  </a:lnTo>
                  <a:lnTo>
                    <a:pt x="702564" y="493776"/>
                  </a:lnTo>
                  <a:lnTo>
                    <a:pt x="827532" y="495300"/>
                  </a:lnTo>
                  <a:lnTo>
                    <a:pt x="836676" y="481584"/>
                  </a:lnTo>
                  <a:lnTo>
                    <a:pt x="748284" y="472440"/>
                  </a:lnTo>
                  <a:lnTo>
                    <a:pt x="655320" y="455676"/>
                  </a:lnTo>
                  <a:lnTo>
                    <a:pt x="568452" y="445008"/>
                  </a:lnTo>
                  <a:lnTo>
                    <a:pt x="484632" y="437388"/>
                  </a:lnTo>
                  <a:lnTo>
                    <a:pt x="408432" y="434340"/>
                  </a:lnTo>
                  <a:lnTo>
                    <a:pt x="381406" y="437349"/>
                  </a:lnTo>
                  <a:lnTo>
                    <a:pt x="348996" y="402336"/>
                  </a:lnTo>
                  <a:lnTo>
                    <a:pt x="348399" y="400621"/>
                  </a:lnTo>
                  <a:lnTo>
                    <a:pt x="348399" y="444169"/>
                  </a:lnTo>
                  <a:lnTo>
                    <a:pt x="326136" y="460248"/>
                  </a:lnTo>
                  <a:lnTo>
                    <a:pt x="214884" y="470916"/>
                  </a:lnTo>
                  <a:lnTo>
                    <a:pt x="114300" y="473964"/>
                  </a:lnTo>
                  <a:lnTo>
                    <a:pt x="81711" y="469900"/>
                  </a:lnTo>
                  <a:lnTo>
                    <a:pt x="131064" y="345948"/>
                  </a:lnTo>
                  <a:lnTo>
                    <a:pt x="182880" y="242316"/>
                  </a:lnTo>
                  <a:lnTo>
                    <a:pt x="216408" y="260604"/>
                  </a:lnTo>
                  <a:lnTo>
                    <a:pt x="256032" y="278892"/>
                  </a:lnTo>
                  <a:lnTo>
                    <a:pt x="286512" y="289560"/>
                  </a:lnTo>
                  <a:lnTo>
                    <a:pt x="315468" y="370332"/>
                  </a:lnTo>
                  <a:lnTo>
                    <a:pt x="330708" y="419100"/>
                  </a:lnTo>
                  <a:lnTo>
                    <a:pt x="348399" y="444169"/>
                  </a:lnTo>
                  <a:lnTo>
                    <a:pt x="348399" y="400621"/>
                  </a:lnTo>
                  <a:lnTo>
                    <a:pt x="321564" y="323088"/>
                  </a:lnTo>
                  <a:lnTo>
                    <a:pt x="280416" y="211836"/>
                  </a:lnTo>
                  <a:lnTo>
                    <a:pt x="258203" y="164960"/>
                  </a:lnTo>
                  <a:lnTo>
                    <a:pt x="397764" y="178308"/>
                  </a:lnTo>
                  <a:lnTo>
                    <a:pt x="601980" y="199644"/>
                  </a:lnTo>
                  <a:lnTo>
                    <a:pt x="795528" y="214884"/>
                  </a:lnTo>
                  <a:lnTo>
                    <a:pt x="839978" y="220675"/>
                  </a:lnTo>
                  <a:lnTo>
                    <a:pt x="827532" y="234696"/>
                  </a:lnTo>
                  <a:lnTo>
                    <a:pt x="838200" y="256032"/>
                  </a:lnTo>
                  <a:lnTo>
                    <a:pt x="866076" y="224066"/>
                  </a:lnTo>
                  <a:lnTo>
                    <a:pt x="947928" y="234696"/>
                  </a:lnTo>
                  <a:lnTo>
                    <a:pt x="1107948" y="252984"/>
                  </a:lnTo>
                  <a:lnTo>
                    <a:pt x="1211580" y="265176"/>
                  </a:lnTo>
                  <a:lnTo>
                    <a:pt x="1225296" y="246888"/>
                  </a:lnTo>
                  <a:lnTo>
                    <a:pt x="1120140" y="231648"/>
                  </a:lnTo>
                  <a:lnTo>
                    <a:pt x="1046962" y="227012"/>
                  </a:lnTo>
                  <a:lnTo>
                    <a:pt x="1157859" y="110718"/>
                  </a:lnTo>
                  <a:lnTo>
                    <a:pt x="1162812" y="111252"/>
                  </a:lnTo>
                  <a:lnTo>
                    <a:pt x="1263396" y="129540"/>
                  </a:lnTo>
                  <a:lnTo>
                    <a:pt x="1271016" y="1066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75925" y="6004052"/>
              <a:ext cx="134112" cy="13411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7632434" y="5641352"/>
              <a:ext cx="661670" cy="463550"/>
            </a:xfrm>
            <a:custGeom>
              <a:avLst/>
              <a:gdLst/>
              <a:ahLst/>
              <a:cxnLst/>
              <a:rect l="l" t="t" r="r" b="b"/>
              <a:pathLst>
                <a:path w="661670" h="463550">
                  <a:moveTo>
                    <a:pt x="509016" y="83820"/>
                  </a:moveTo>
                  <a:lnTo>
                    <a:pt x="490728" y="39624"/>
                  </a:lnTo>
                  <a:lnTo>
                    <a:pt x="454152" y="83820"/>
                  </a:lnTo>
                  <a:lnTo>
                    <a:pt x="411480" y="103632"/>
                  </a:lnTo>
                  <a:lnTo>
                    <a:pt x="332232" y="114300"/>
                  </a:lnTo>
                  <a:lnTo>
                    <a:pt x="259080" y="109728"/>
                  </a:lnTo>
                  <a:lnTo>
                    <a:pt x="173736" y="97536"/>
                  </a:lnTo>
                  <a:lnTo>
                    <a:pt x="111252" y="77724"/>
                  </a:lnTo>
                  <a:lnTo>
                    <a:pt x="54864" y="47244"/>
                  </a:lnTo>
                  <a:lnTo>
                    <a:pt x="21336" y="0"/>
                  </a:lnTo>
                  <a:lnTo>
                    <a:pt x="0" y="16764"/>
                  </a:lnTo>
                  <a:lnTo>
                    <a:pt x="30480" y="59436"/>
                  </a:lnTo>
                  <a:lnTo>
                    <a:pt x="92964" y="97536"/>
                  </a:lnTo>
                  <a:lnTo>
                    <a:pt x="152400" y="117348"/>
                  </a:lnTo>
                  <a:lnTo>
                    <a:pt x="214884" y="131064"/>
                  </a:lnTo>
                  <a:lnTo>
                    <a:pt x="288036" y="140208"/>
                  </a:lnTo>
                  <a:lnTo>
                    <a:pt x="364236" y="137160"/>
                  </a:lnTo>
                  <a:lnTo>
                    <a:pt x="411480" y="131064"/>
                  </a:lnTo>
                  <a:lnTo>
                    <a:pt x="460248" y="117348"/>
                  </a:lnTo>
                  <a:lnTo>
                    <a:pt x="509016" y="83820"/>
                  </a:lnTo>
                  <a:close/>
                </a:path>
                <a:path w="661670" h="463550">
                  <a:moveTo>
                    <a:pt x="661416" y="326123"/>
                  </a:moveTo>
                  <a:lnTo>
                    <a:pt x="643128" y="304787"/>
                  </a:lnTo>
                  <a:lnTo>
                    <a:pt x="629412" y="265163"/>
                  </a:lnTo>
                  <a:lnTo>
                    <a:pt x="606552" y="211823"/>
                  </a:lnTo>
                  <a:lnTo>
                    <a:pt x="582168" y="181343"/>
                  </a:lnTo>
                  <a:lnTo>
                    <a:pt x="574548" y="153911"/>
                  </a:lnTo>
                  <a:lnTo>
                    <a:pt x="539496" y="153911"/>
                  </a:lnTo>
                  <a:lnTo>
                    <a:pt x="550164" y="201155"/>
                  </a:lnTo>
                  <a:lnTo>
                    <a:pt x="577596" y="234683"/>
                  </a:lnTo>
                  <a:lnTo>
                    <a:pt x="601980" y="259067"/>
                  </a:lnTo>
                  <a:lnTo>
                    <a:pt x="615696" y="301739"/>
                  </a:lnTo>
                  <a:lnTo>
                    <a:pt x="615696" y="332219"/>
                  </a:lnTo>
                  <a:lnTo>
                    <a:pt x="571500" y="393179"/>
                  </a:lnTo>
                  <a:lnTo>
                    <a:pt x="509016" y="452615"/>
                  </a:lnTo>
                  <a:lnTo>
                    <a:pt x="536448" y="463283"/>
                  </a:lnTo>
                  <a:lnTo>
                    <a:pt x="626364" y="376415"/>
                  </a:lnTo>
                  <a:lnTo>
                    <a:pt x="638556" y="350507"/>
                  </a:lnTo>
                  <a:lnTo>
                    <a:pt x="661416" y="3261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63277" y="5932424"/>
              <a:ext cx="217932" cy="181356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444982" y="5443232"/>
              <a:ext cx="844550" cy="600710"/>
            </a:xfrm>
            <a:custGeom>
              <a:avLst/>
              <a:gdLst/>
              <a:ahLst/>
              <a:cxnLst/>
              <a:rect l="l" t="t" r="r" b="b"/>
              <a:pathLst>
                <a:path w="844550" h="600710">
                  <a:moveTo>
                    <a:pt x="731520" y="600456"/>
                  </a:moveTo>
                  <a:lnTo>
                    <a:pt x="726948" y="583692"/>
                  </a:lnTo>
                  <a:lnTo>
                    <a:pt x="665988" y="562356"/>
                  </a:lnTo>
                  <a:lnTo>
                    <a:pt x="627888" y="527304"/>
                  </a:lnTo>
                  <a:lnTo>
                    <a:pt x="454152" y="460248"/>
                  </a:lnTo>
                  <a:lnTo>
                    <a:pt x="377952" y="435864"/>
                  </a:lnTo>
                  <a:lnTo>
                    <a:pt x="321564" y="432816"/>
                  </a:lnTo>
                  <a:lnTo>
                    <a:pt x="284988" y="449580"/>
                  </a:lnTo>
                  <a:lnTo>
                    <a:pt x="207264" y="490728"/>
                  </a:lnTo>
                  <a:lnTo>
                    <a:pt x="211836" y="524256"/>
                  </a:lnTo>
                  <a:lnTo>
                    <a:pt x="266700" y="489204"/>
                  </a:lnTo>
                  <a:lnTo>
                    <a:pt x="301752" y="473964"/>
                  </a:lnTo>
                  <a:lnTo>
                    <a:pt x="329184" y="463296"/>
                  </a:lnTo>
                  <a:lnTo>
                    <a:pt x="364236" y="460248"/>
                  </a:lnTo>
                  <a:lnTo>
                    <a:pt x="406908" y="475488"/>
                  </a:lnTo>
                  <a:lnTo>
                    <a:pt x="451104" y="495300"/>
                  </a:lnTo>
                  <a:lnTo>
                    <a:pt x="507492" y="513588"/>
                  </a:lnTo>
                  <a:lnTo>
                    <a:pt x="568452" y="536448"/>
                  </a:lnTo>
                  <a:lnTo>
                    <a:pt x="650748" y="580644"/>
                  </a:lnTo>
                  <a:lnTo>
                    <a:pt x="693420" y="591312"/>
                  </a:lnTo>
                  <a:lnTo>
                    <a:pt x="731520" y="600456"/>
                  </a:lnTo>
                  <a:close/>
                </a:path>
                <a:path w="844550" h="600710">
                  <a:moveTo>
                    <a:pt x="844296" y="214884"/>
                  </a:moveTo>
                  <a:lnTo>
                    <a:pt x="813816" y="220980"/>
                  </a:lnTo>
                  <a:lnTo>
                    <a:pt x="754380" y="207264"/>
                  </a:lnTo>
                  <a:lnTo>
                    <a:pt x="704088" y="187452"/>
                  </a:lnTo>
                  <a:lnTo>
                    <a:pt x="685800" y="170688"/>
                  </a:lnTo>
                  <a:lnTo>
                    <a:pt x="717804" y="137160"/>
                  </a:lnTo>
                  <a:lnTo>
                    <a:pt x="758952" y="112776"/>
                  </a:lnTo>
                  <a:lnTo>
                    <a:pt x="783336" y="80772"/>
                  </a:lnTo>
                  <a:lnTo>
                    <a:pt x="800100" y="27432"/>
                  </a:lnTo>
                  <a:lnTo>
                    <a:pt x="731520" y="100584"/>
                  </a:lnTo>
                  <a:lnTo>
                    <a:pt x="682752" y="141732"/>
                  </a:lnTo>
                  <a:lnTo>
                    <a:pt x="650748" y="161544"/>
                  </a:lnTo>
                  <a:lnTo>
                    <a:pt x="627888" y="126492"/>
                  </a:lnTo>
                  <a:lnTo>
                    <a:pt x="606552" y="100584"/>
                  </a:lnTo>
                  <a:lnTo>
                    <a:pt x="579120" y="70104"/>
                  </a:lnTo>
                  <a:lnTo>
                    <a:pt x="547116" y="33528"/>
                  </a:lnTo>
                  <a:lnTo>
                    <a:pt x="508838" y="22771"/>
                  </a:lnTo>
                  <a:lnTo>
                    <a:pt x="467868" y="0"/>
                  </a:lnTo>
                  <a:lnTo>
                    <a:pt x="465759" y="228"/>
                  </a:lnTo>
                  <a:lnTo>
                    <a:pt x="465759" y="31356"/>
                  </a:lnTo>
                  <a:lnTo>
                    <a:pt x="461772" y="42659"/>
                  </a:lnTo>
                  <a:lnTo>
                    <a:pt x="432816" y="80759"/>
                  </a:lnTo>
                  <a:lnTo>
                    <a:pt x="397764" y="97523"/>
                  </a:lnTo>
                  <a:lnTo>
                    <a:pt x="342900" y="111239"/>
                  </a:lnTo>
                  <a:lnTo>
                    <a:pt x="303657" y="116471"/>
                  </a:lnTo>
                  <a:lnTo>
                    <a:pt x="309372" y="103632"/>
                  </a:lnTo>
                  <a:lnTo>
                    <a:pt x="332232" y="83820"/>
                  </a:lnTo>
                  <a:lnTo>
                    <a:pt x="384048" y="47244"/>
                  </a:lnTo>
                  <a:lnTo>
                    <a:pt x="437388" y="27432"/>
                  </a:lnTo>
                  <a:lnTo>
                    <a:pt x="465759" y="31356"/>
                  </a:lnTo>
                  <a:lnTo>
                    <a:pt x="465759" y="228"/>
                  </a:lnTo>
                  <a:lnTo>
                    <a:pt x="408432" y="6096"/>
                  </a:lnTo>
                  <a:lnTo>
                    <a:pt x="367284" y="27432"/>
                  </a:lnTo>
                  <a:lnTo>
                    <a:pt x="312420" y="60960"/>
                  </a:lnTo>
                  <a:lnTo>
                    <a:pt x="256032" y="117348"/>
                  </a:lnTo>
                  <a:lnTo>
                    <a:pt x="248513" y="121716"/>
                  </a:lnTo>
                  <a:lnTo>
                    <a:pt x="214884" y="123431"/>
                  </a:lnTo>
                  <a:lnTo>
                    <a:pt x="155448" y="120383"/>
                  </a:lnTo>
                  <a:lnTo>
                    <a:pt x="118872" y="117335"/>
                  </a:lnTo>
                  <a:lnTo>
                    <a:pt x="86868" y="144767"/>
                  </a:lnTo>
                  <a:lnTo>
                    <a:pt x="65532" y="173723"/>
                  </a:lnTo>
                  <a:lnTo>
                    <a:pt x="89916" y="184391"/>
                  </a:lnTo>
                  <a:lnTo>
                    <a:pt x="114300" y="170675"/>
                  </a:lnTo>
                  <a:lnTo>
                    <a:pt x="146304" y="153911"/>
                  </a:lnTo>
                  <a:lnTo>
                    <a:pt x="121920" y="153911"/>
                  </a:lnTo>
                  <a:lnTo>
                    <a:pt x="94488" y="170675"/>
                  </a:lnTo>
                  <a:lnTo>
                    <a:pt x="111252" y="141719"/>
                  </a:lnTo>
                  <a:lnTo>
                    <a:pt x="132588" y="134099"/>
                  </a:lnTo>
                  <a:lnTo>
                    <a:pt x="195072" y="137147"/>
                  </a:lnTo>
                  <a:lnTo>
                    <a:pt x="219621" y="138468"/>
                  </a:lnTo>
                  <a:lnTo>
                    <a:pt x="179832" y="161544"/>
                  </a:lnTo>
                  <a:lnTo>
                    <a:pt x="138684" y="187452"/>
                  </a:lnTo>
                  <a:lnTo>
                    <a:pt x="103632" y="214884"/>
                  </a:lnTo>
                  <a:lnTo>
                    <a:pt x="65532" y="214884"/>
                  </a:lnTo>
                  <a:lnTo>
                    <a:pt x="76200" y="237744"/>
                  </a:lnTo>
                  <a:lnTo>
                    <a:pt x="111252" y="254508"/>
                  </a:lnTo>
                  <a:lnTo>
                    <a:pt x="125958" y="276580"/>
                  </a:lnTo>
                  <a:lnTo>
                    <a:pt x="108204" y="295656"/>
                  </a:lnTo>
                  <a:lnTo>
                    <a:pt x="59436" y="342900"/>
                  </a:lnTo>
                  <a:lnTo>
                    <a:pt x="10668" y="406908"/>
                  </a:lnTo>
                  <a:lnTo>
                    <a:pt x="3048" y="429768"/>
                  </a:lnTo>
                  <a:lnTo>
                    <a:pt x="0" y="473964"/>
                  </a:lnTo>
                  <a:lnTo>
                    <a:pt x="18288" y="486156"/>
                  </a:lnTo>
                  <a:lnTo>
                    <a:pt x="35052" y="507784"/>
                  </a:lnTo>
                  <a:lnTo>
                    <a:pt x="65532" y="547116"/>
                  </a:lnTo>
                  <a:lnTo>
                    <a:pt x="83820" y="519684"/>
                  </a:lnTo>
                  <a:lnTo>
                    <a:pt x="48768" y="480060"/>
                  </a:lnTo>
                  <a:lnTo>
                    <a:pt x="35052" y="452628"/>
                  </a:lnTo>
                  <a:lnTo>
                    <a:pt x="70104" y="379476"/>
                  </a:lnTo>
                  <a:lnTo>
                    <a:pt x="118872" y="329184"/>
                  </a:lnTo>
                  <a:lnTo>
                    <a:pt x="173736" y="275844"/>
                  </a:lnTo>
                  <a:lnTo>
                    <a:pt x="222504" y="242316"/>
                  </a:lnTo>
                  <a:lnTo>
                    <a:pt x="213817" y="232816"/>
                  </a:lnTo>
                  <a:lnTo>
                    <a:pt x="228600" y="222504"/>
                  </a:lnTo>
                  <a:lnTo>
                    <a:pt x="262128" y="182880"/>
                  </a:lnTo>
                  <a:lnTo>
                    <a:pt x="291084" y="144780"/>
                  </a:lnTo>
                  <a:lnTo>
                    <a:pt x="293484" y="139382"/>
                  </a:lnTo>
                  <a:lnTo>
                    <a:pt x="339852" y="131051"/>
                  </a:lnTo>
                  <a:lnTo>
                    <a:pt x="384048" y="120383"/>
                  </a:lnTo>
                  <a:lnTo>
                    <a:pt x="446532" y="89903"/>
                  </a:lnTo>
                  <a:lnTo>
                    <a:pt x="486054" y="33274"/>
                  </a:lnTo>
                  <a:lnTo>
                    <a:pt x="505968" y="39624"/>
                  </a:lnTo>
                  <a:lnTo>
                    <a:pt x="533400" y="53340"/>
                  </a:lnTo>
                  <a:lnTo>
                    <a:pt x="565404" y="85344"/>
                  </a:lnTo>
                  <a:lnTo>
                    <a:pt x="598932" y="117348"/>
                  </a:lnTo>
                  <a:lnTo>
                    <a:pt x="609600" y="150876"/>
                  </a:lnTo>
                  <a:lnTo>
                    <a:pt x="617220" y="187452"/>
                  </a:lnTo>
                  <a:lnTo>
                    <a:pt x="609600" y="228600"/>
                  </a:lnTo>
                  <a:lnTo>
                    <a:pt x="617220" y="233387"/>
                  </a:lnTo>
                  <a:lnTo>
                    <a:pt x="650748" y="254508"/>
                  </a:lnTo>
                  <a:lnTo>
                    <a:pt x="685800" y="298704"/>
                  </a:lnTo>
                  <a:lnTo>
                    <a:pt x="717804" y="345948"/>
                  </a:lnTo>
                  <a:lnTo>
                    <a:pt x="734568" y="368808"/>
                  </a:lnTo>
                  <a:lnTo>
                    <a:pt x="765048" y="345948"/>
                  </a:lnTo>
                  <a:lnTo>
                    <a:pt x="816864" y="284988"/>
                  </a:lnTo>
                  <a:lnTo>
                    <a:pt x="844296" y="242316"/>
                  </a:lnTo>
                  <a:lnTo>
                    <a:pt x="844296" y="2148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72065" y="5380736"/>
              <a:ext cx="85344" cy="16916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614146" y="5306072"/>
              <a:ext cx="736600" cy="201295"/>
            </a:xfrm>
            <a:custGeom>
              <a:avLst/>
              <a:gdLst/>
              <a:ahLst/>
              <a:cxnLst/>
              <a:rect l="l" t="t" r="r" b="b"/>
              <a:pathLst>
                <a:path w="736600" h="201295">
                  <a:moveTo>
                    <a:pt x="99060" y="56388"/>
                  </a:moveTo>
                  <a:lnTo>
                    <a:pt x="53340" y="0"/>
                  </a:lnTo>
                  <a:lnTo>
                    <a:pt x="32004" y="13716"/>
                  </a:lnTo>
                  <a:lnTo>
                    <a:pt x="0" y="59436"/>
                  </a:lnTo>
                  <a:lnTo>
                    <a:pt x="32004" y="64008"/>
                  </a:lnTo>
                  <a:lnTo>
                    <a:pt x="48768" y="75831"/>
                  </a:lnTo>
                  <a:lnTo>
                    <a:pt x="83820" y="100584"/>
                  </a:lnTo>
                  <a:lnTo>
                    <a:pt x="48768" y="53340"/>
                  </a:lnTo>
                  <a:lnTo>
                    <a:pt x="53340" y="28956"/>
                  </a:lnTo>
                  <a:lnTo>
                    <a:pt x="97536" y="70104"/>
                  </a:lnTo>
                  <a:lnTo>
                    <a:pt x="99060" y="56388"/>
                  </a:lnTo>
                  <a:close/>
                </a:path>
                <a:path w="736600" h="201295">
                  <a:moveTo>
                    <a:pt x="249936" y="147828"/>
                  </a:moveTo>
                  <a:lnTo>
                    <a:pt x="208788" y="123444"/>
                  </a:lnTo>
                  <a:lnTo>
                    <a:pt x="160020" y="89916"/>
                  </a:lnTo>
                  <a:lnTo>
                    <a:pt x="120396" y="79248"/>
                  </a:lnTo>
                  <a:lnTo>
                    <a:pt x="108204" y="67056"/>
                  </a:lnTo>
                  <a:lnTo>
                    <a:pt x="70104" y="79248"/>
                  </a:lnTo>
                  <a:lnTo>
                    <a:pt x="100584" y="89916"/>
                  </a:lnTo>
                  <a:lnTo>
                    <a:pt x="135636" y="109728"/>
                  </a:lnTo>
                  <a:lnTo>
                    <a:pt x="176784" y="126492"/>
                  </a:lnTo>
                  <a:lnTo>
                    <a:pt x="228600" y="164592"/>
                  </a:lnTo>
                  <a:lnTo>
                    <a:pt x="249936" y="147828"/>
                  </a:lnTo>
                  <a:close/>
                </a:path>
                <a:path w="736600" h="201295">
                  <a:moveTo>
                    <a:pt x="736092" y="79248"/>
                  </a:moveTo>
                  <a:lnTo>
                    <a:pt x="723900" y="39014"/>
                  </a:lnTo>
                  <a:lnTo>
                    <a:pt x="723900" y="77724"/>
                  </a:lnTo>
                  <a:lnTo>
                    <a:pt x="710184" y="100584"/>
                  </a:lnTo>
                  <a:lnTo>
                    <a:pt x="676998" y="114414"/>
                  </a:lnTo>
                  <a:lnTo>
                    <a:pt x="680123" y="101955"/>
                  </a:lnTo>
                  <a:lnTo>
                    <a:pt x="681228" y="102108"/>
                  </a:lnTo>
                  <a:lnTo>
                    <a:pt x="710184" y="62484"/>
                  </a:lnTo>
                  <a:lnTo>
                    <a:pt x="723900" y="77724"/>
                  </a:lnTo>
                  <a:lnTo>
                    <a:pt x="723900" y="39014"/>
                  </a:lnTo>
                  <a:lnTo>
                    <a:pt x="720852" y="28956"/>
                  </a:lnTo>
                  <a:lnTo>
                    <a:pt x="670369" y="87007"/>
                  </a:lnTo>
                  <a:lnTo>
                    <a:pt x="618718" y="93179"/>
                  </a:lnTo>
                  <a:lnTo>
                    <a:pt x="620268" y="79248"/>
                  </a:lnTo>
                  <a:lnTo>
                    <a:pt x="589788" y="92964"/>
                  </a:lnTo>
                  <a:lnTo>
                    <a:pt x="516636" y="109728"/>
                  </a:lnTo>
                  <a:lnTo>
                    <a:pt x="437388" y="134112"/>
                  </a:lnTo>
                  <a:lnTo>
                    <a:pt x="358140" y="140208"/>
                  </a:lnTo>
                  <a:lnTo>
                    <a:pt x="353568" y="156972"/>
                  </a:lnTo>
                  <a:lnTo>
                    <a:pt x="385572" y="160020"/>
                  </a:lnTo>
                  <a:lnTo>
                    <a:pt x="413004" y="179832"/>
                  </a:lnTo>
                  <a:lnTo>
                    <a:pt x="449580" y="166116"/>
                  </a:lnTo>
                  <a:lnTo>
                    <a:pt x="484632" y="147828"/>
                  </a:lnTo>
                  <a:lnTo>
                    <a:pt x="544068" y="143256"/>
                  </a:lnTo>
                  <a:lnTo>
                    <a:pt x="595884" y="129540"/>
                  </a:lnTo>
                  <a:lnTo>
                    <a:pt x="605536" y="119189"/>
                  </a:lnTo>
                  <a:lnTo>
                    <a:pt x="644652" y="114300"/>
                  </a:lnTo>
                  <a:lnTo>
                    <a:pt x="620268" y="141732"/>
                  </a:lnTo>
                  <a:lnTo>
                    <a:pt x="605028" y="170688"/>
                  </a:lnTo>
                  <a:lnTo>
                    <a:pt x="603504" y="201168"/>
                  </a:lnTo>
                  <a:lnTo>
                    <a:pt x="644652" y="160934"/>
                  </a:lnTo>
                  <a:lnTo>
                    <a:pt x="672084" y="134112"/>
                  </a:lnTo>
                  <a:lnTo>
                    <a:pt x="672592" y="132080"/>
                  </a:lnTo>
                  <a:lnTo>
                    <a:pt x="723900" y="110363"/>
                  </a:lnTo>
                  <a:lnTo>
                    <a:pt x="725424" y="109728"/>
                  </a:lnTo>
                  <a:lnTo>
                    <a:pt x="736092" y="792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99141" y="5373116"/>
              <a:ext cx="76200" cy="100584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741539" y="942225"/>
            <a:ext cx="7705725" cy="54777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3230" algn="ctr">
              <a:lnSpc>
                <a:spcPct val="100000"/>
              </a:lnSpc>
              <a:spcBef>
                <a:spcPts val="95"/>
              </a:spcBef>
            </a:pPr>
            <a:r>
              <a:rPr sz="2800" spc="-145" dirty="0">
                <a:solidFill>
                  <a:srgbClr val="006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Rolnictwo</a:t>
            </a:r>
            <a:r>
              <a:rPr sz="2800" spc="-105" dirty="0">
                <a:solidFill>
                  <a:srgbClr val="006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120" dirty="0">
                <a:solidFill>
                  <a:srgbClr val="006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zrównoważone: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670"/>
              </a:spcBef>
            </a:pP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7495" marR="1209040" indent="-265430">
              <a:lnSpc>
                <a:spcPct val="100000"/>
              </a:lnSpc>
              <a:buFont typeface="Times New Roman"/>
              <a:buChar char="•"/>
              <a:tabLst>
                <a:tab pos="277495" algn="l"/>
              </a:tabLst>
            </a:pP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realizuje</a:t>
            </a:r>
            <a:r>
              <a:rPr sz="2800" b="1"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jednocze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ś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nie</a:t>
            </a:r>
            <a:r>
              <a:rPr sz="2800" b="1"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800" b="1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harmonijnie</a:t>
            </a:r>
            <a:r>
              <a:rPr sz="2800" b="1"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20" dirty="0">
                <a:latin typeface="Calibri" panose="020F0502020204030204" pitchFamily="34" charset="0"/>
                <a:cs typeface="Calibri" panose="020F0502020204030204" pitchFamily="34" charset="0"/>
              </a:rPr>
              <a:t>cele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produkcyjne,</a:t>
            </a:r>
            <a:r>
              <a:rPr sz="2800" b="1"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ekonomiczne</a:t>
            </a:r>
            <a:r>
              <a:rPr sz="2800" b="1"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800" b="1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ekologiczne,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825"/>
              </a:spcBef>
              <a:buFont typeface="Times New Roman"/>
              <a:buChar char="•"/>
            </a:pP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7495" marR="5080" indent="-265430">
              <a:lnSpc>
                <a:spcPct val="100000"/>
              </a:lnSpc>
              <a:buFont typeface="Times New Roman"/>
              <a:buChar char="•"/>
              <a:tabLst>
                <a:tab pos="277495" algn="l"/>
              </a:tabLst>
            </a:pP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charakteryzuje si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ę</a:t>
            </a:r>
            <a:r>
              <a:rPr sz="28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okre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ś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lon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ą</a:t>
            </a:r>
            <a:r>
              <a:rPr sz="28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specyfik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ą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800" b="1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wymaga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wsparcia</a:t>
            </a:r>
            <a:r>
              <a:rPr sz="2800" b="1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ze</a:t>
            </a:r>
            <a:r>
              <a:rPr sz="2800" b="1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strony</a:t>
            </a:r>
            <a:r>
              <a:rPr sz="2800" b="1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nauki.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844"/>
              </a:spcBef>
            </a:pP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154305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Wspieranie</a:t>
            </a:r>
            <a:r>
              <a:rPr sz="2800" b="1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decyzji</a:t>
            </a:r>
            <a:r>
              <a:rPr sz="2800" b="1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dotycz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ą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cych</a:t>
            </a:r>
            <a:r>
              <a:rPr sz="2800" b="1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zrównowa</a:t>
            </a:r>
            <a:r>
              <a:rPr sz="2800" spc="-10" dirty="0">
                <a:latin typeface="Calibri" panose="020F0502020204030204" pitchFamily="34" charset="0"/>
                <a:cs typeface="Calibri" panose="020F0502020204030204" pitchFamily="34" charset="0"/>
              </a:rPr>
              <a:t>ż</a:t>
            </a:r>
            <a:r>
              <a:rPr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onego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rozwoju</a:t>
            </a:r>
            <a:r>
              <a:rPr sz="2800" b="1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z="2800" b="1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musi</a:t>
            </a:r>
            <a:r>
              <a:rPr sz="2800" b="1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ć</a:t>
            </a:r>
            <a:r>
              <a:rPr sz="28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dostosowane</a:t>
            </a:r>
            <a:r>
              <a:rPr sz="2800" b="1"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35" dirty="0"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warunków</a:t>
            </a:r>
            <a:r>
              <a:rPr sz="2800" b="1" spc="-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przyrodniczych</a:t>
            </a:r>
            <a:r>
              <a:rPr sz="2800" b="1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800" b="1"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organizacyjno- ekonomicznych.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8550" y="841375"/>
            <a:ext cx="39712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784" marR="5080" indent="-426720">
              <a:lnSpc>
                <a:spcPct val="100000"/>
              </a:lnSpc>
              <a:spcBef>
                <a:spcPts val="95"/>
              </a:spcBef>
              <a:tabLst>
                <a:tab pos="810895" algn="l"/>
                <a:tab pos="1069975" algn="l"/>
              </a:tabLst>
            </a:pPr>
            <a:r>
              <a:rPr sz="2800" spc="-140" dirty="0"/>
              <a:t>Kierunki</a:t>
            </a:r>
            <a:r>
              <a:rPr sz="2800" spc="-80" dirty="0"/>
              <a:t> </a:t>
            </a:r>
            <a:r>
              <a:rPr sz="2800" spc="-160" dirty="0"/>
              <a:t>(sposoby)</a:t>
            </a:r>
            <a:r>
              <a:rPr sz="2800" spc="-70" dirty="0"/>
              <a:t> </a:t>
            </a:r>
            <a:r>
              <a:rPr sz="2800" spc="-130" dirty="0" err="1"/>
              <a:t>realizacji</a:t>
            </a:r>
            <a:r>
              <a:rPr sz="2800" spc="-130" dirty="0"/>
              <a:t> </a:t>
            </a:r>
            <a:br>
              <a:rPr lang="pl-PL" sz="2800" spc="-130" dirty="0"/>
            </a:b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A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-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240" dirty="0">
                <a:uFill>
                  <a:solidFill>
                    <a:srgbClr val="006500"/>
                  </a:solidFill>
                </a:uFill>
              </a:rPr>
              <a:t>na</a:t>
            </a:r>
            <a:r>
              <a:rPr sz="2800" u="heavy" spc="-11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75" dirty="0">
                <a:uFill>
                  <a:solidFill>
                    <a:srgbClr val="006500"/>
                  </a:solidFill>
                </a:uFill>
              </a:rPr>
              <a:t>poziomie</a:t>
            </a:r>
            <a:r>
              <a:rPr sz="2800" u="heavy" spc="-10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0" dirty="0">
                <a:uFill>
                  <a:solidFill>
                    <a:srgbClr val="006500"/>
                  </a:solidFill>
                </a:uFill>
              </a:rPr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768350" y="2139632"/>
            <a:ext cx="6845300" cy="25850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8620" indent="-375920">
              <a:lnSpc>
                <a:spcPct val="100000"/>
              </a:lnSpc>
              <a:spcBef>
                <a:spcPts val="95"/>
              </a:spcBef>
              <a:buClr>
                <a:srgbClr val="006500"/>
              </a:buClr>
              <a:buAutoNum type="arabicPeriod" startAt="5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Ograniczanie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lub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eliminacja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zagro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e</a:t>
            </a:r>
            <a:r>
              <a:rPr sz="2800" dirty="0">
                <a:latin typeface="Times New Roman"/>
                <a:cs typeface="Times New Roman"/>
              </a:rPr>
              <a:t>ń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dla</a:t>
            </a:r>
            <a:endParaRPr sz="2800" dirty="0">
              <a:latin typeface="Times New Roman"/>
              <a:cs typeface="Times New Roman"/>
            </a:endParaRPr>
          </a:p>
          <a:p>
            <a:pPr marL="388620">
              <a:lnSpc>
                <a:spcPct val="100000"/>
              </a:lnSpc>
              <a:spcBef>
                <a:spcPts val="10"/>
              </a:spcBef>
            </a:pP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rodowiska</a:t>
            </a:r>
            <a:r>
              <a:rPr sz="2800" b="1" spc="-11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przyrodniczego.</a:t>
            </a:r>
            <a:endParaRPr sz="28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10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rozpoznanie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ź</a:t>
            </a:r>
            <a:r>
              <a:rPr sz="2600" b="1" dirty="0">
                <a:latin typeface="Times New Roman"/>
                <a:cs typeface="Times New Roman"/>
              </a:rPr>
              <a:t>ródeł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zagro</a:t>
            </a:r>
            <a:r>
              <a:rPr sz="2600" spc="-10" dirty="0">
                <a:latin typeface="Times New Roman"/>
                <a:cs typeface="Times New Roman"/>
              </a:rPr>
              <a:t>ż</a:t>
            </a:r>
            <a:r>
              <a:rPr sz="2600" b="1" spc="-10" dirty="0">
                <a:latin typeface="Times New Roman"/>
                <a:cs typeface="Times New Roman"/>
              </a:rPr>
              <a:t>e</a:t>
            </a:r>
            <a:r>
              <a:rPr sz="2600" spc="-10" dirty="0">
                <a:latin typeface="Times New Roman"/>
                <a:cs typeface="Times New Roman"/>
              </a:rPr>
              <a:t>ń</a:t>
            </a:r>
            <a:r>
              <a:rPr sz="2600" b="1" spc="-10" dirty="0">
                <a:latin typeface="Times New Roman"/>
                <a:cs typeface="Times New Roman"/>
              </a:rPr>
              <a:t>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25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zapobieganie</a:t>
            </a:r>
            <a:r>
              <a:rPr sz="2600" b="1" spc="-1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powstawaniu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zagro</a:t>
            </a:r>
            <a:r>
              <a:rPr sz="2600" spc="-10" dirty="0">
                <a:latin typeface="Times New Roman"/>
                <a:cs typeface="Times New Roman"/>
              </a:rPr>
              <a:t>ż</a:t>
            </a:r>
            <a:r>
              <a:rPr sz="2600" b="1" spc="-10" dirty="0">
                <a:latin typeface="Times New Roman"/>
                <a:cs typeface="Times New Roman"/>
              </a:rPr>
              <a:t>e</a:t>
            </a:r>
            <a:r>
              <a:rPr sz="2600" spc="-10" dirty="0">
                <a:latin typeface="Times New Roman"/>
                <a:cs typeface="Times New Roman"/>
              </a:rPr>
              <a:t>ń</a:t>
            </a:r>
            <a:r>
              <a:rPr sz="2600" b="1" spc="-10" dirty="0">
                <a:latin typeface="Times New Roman"/>
                <a:cs typeface="Times New Roman"/>
              </a:rPr>
              <a:t>,</a:t>
            </a:r>
            <a:endParaRPr sz="26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000"/>
              </a:lnSpc>
              <a:spcBef>
                <a:spcPts val="310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rekultywacja</a:t>
            </a:r>
            <a:r>
              <a:rPr sz="2600" b="1" spc="-1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(zagospodarowanie</a:t>
            </a:r>
            <a:r>
              <a:rPr sz="2600" b="1" spc="-114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terenów 	ska</a:t>
            </a:r>
            <a:r>
              <a:rPr sz="2600" spc="-10" dirty="0">
                <a:latin typeface="Times New Roman"/>
                <a:cs typeface="Times New Roman"/>
              </a:rPr>
              <a:t>ż</a:t>
            </a:r>
            <a:r>
              <a:rPr sz="2600" b="1" spc="-10" dirty="0">
                <a:latin typeface="Times New Roman"/>
                <a:cs typeface="Times New Roman"/>
              </a:rPr>
              <a:t>onych).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07615" y="716915"/>
            <a:ext cx="39712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784" marR="5080" indent="-426720">
              <a:lnSpc>
                <a:spcPct val="100000"/>
              </a:lnSpc>
              <a:spcBef>
                <a:spcPts val="95"/>
              </a:spcBef>
              <a:tabLst>
                <a:tab pos="810895" algn="l"/>
                <a:tab pos="1069975" algn="l"/>
              </a:tabLst>
            </a:pPr>
            <a:r>
              <a:rPr sz="2800" spc="-140" dirty="0"/>
              <a:t>Kierunki</a:t>
            </a:r>
            <a:r>
              <a:rPr sz="2800" spc="-80" dirty="0"/>
              <a:t> </a:t>
            </a:r>
            <a:r>
              <a:rPr sz="2800" spc="-160" dirty="0"/>
              <a:t>(sposoby)</a:t>
            </a:r>
            <a:r>
              <a:rPr sz="2800" spc="-70" dirty="0"/>
              <a:t> </a:t>
            </a:r>
            <a:r>
              <a:rPr sz="2800" spc="-130" dirty="0" err="1"/>
              <a:t>realizacji</a:t>
            </a:r>
            <a:r>
              <a:rPr sz="2800" spc="-130" dirty="0"/>
              <a:t> </a:t>
            </a:r>
            <a:br>
              <a:rPr lang="pl-PL" sz="2800" spc="-130" dirty="0"/>
            </a:b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A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50" dirty="0">
                <a:uFill>
                  <a:solidFill>
                    <a:srgbClr val="006500"/>
                  </a:solidFill>
                </a:uFill>
              </a:rPr>
              <a:t>-</a:t>
            </a:r>
            <a:r>
              <a:rPr sz="2800" u="heavy" dirty="0">
                <a:uFill>
                  <a:solidFill>
                    <a:srgbClr val="006500"/>
                  </a:solidFill>
                </a:uFill>
              </a:rPr>
              <a:t>	</a:t>
            </a:r>
            <a:r>
              <a:rPr sz="2800" u="heavy" spc="-240" dirty="0">
                <a:uFill>
                  <a:solidFill>
                    <a:srgbClr val="006500"/>
                  </a:solidFill>
                </a:uFill>
              </a:rPr>
              <a:t>na</a:t>
            </a:r>
            <a:r>
              <a:rPr sz="2800" u="heavy" spc="-11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75" dirty="0">
                <a:uFill>
                  <a:solidFill>
                    <a:srgbClr val="006500"/>
                  </a:solidFill>
                </a:uFill>
              </a:rPr>
              <a:t>poziomie</a:t>
            </a:r>
            <a:r>
              <a:rPr sz="2800" u="heavy" spc="-10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0" dirty="0">
                <a:uFill>
                  <a:solidFill>
                    <a:srgbClr val="006500"/>
                  </a:solidFill>
                </a:uFill>
              </a:rPr>
              <a:t>kraju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92150" y="1831975"/>
            <a:ext cx="7602220" cy="38760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8620" marR="5080" indent="-376555">
              <a:lnSpc>
                <a:spcPct val="100099"/>
              </a:lnSpc>
              <a:spcBef>
                <a:spcPts val="90"/>
              </a:spcBef>
              <a:buClr>
                <a:srgbClr val="006500"/>
              </a:buClr>
              <a:buAutoNum type="arabicPeriod" startAt="6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Uzyskiwanie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rolnictwie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dochodów </a:t>
            </a:r>
            <a:r>
              <a:rPr sz="2800" b="1" dirty="0">
                <a:latin typeface="Times New Roman"/>
                <a:cs typeface="Times New Roman"/>
              </a:rPr>
              <a:t>pozwalaj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b="1" dirty="0">
                <a:latin typeface="Times New Roman"/>
                <a:cs typeface="Times New Roman"/>
              </a:rPr>
              <a:t>cych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na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porównywaln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innymi </a:t>
            </a:r>
            <a:r>
              <a:rPr sz="2800" b="1" dirty="0">
                <a:latin typeface="Times New Roman"/>
                <a:cs typeface="Times New Roman"/>
              </a:rPr>
              <a:t>działami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gospodarki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opłat</a:t>
            </a:r>
            <a:r>
              <a:rPr sz="2800" dirty="0">
                <a:latin typeface="Times New Roman"/>
                <a:cs typeface="Times New Roman"/>
              </a:rPr>
              <a:t>ę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pracy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zapewnienie 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rodków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na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modernizacj</a:t>
            </a:r>
            <a:r>
              <a:rPr sz="2800" dirty="0">
                <a:latin typeface="Times New Roman"/>
                <a:cs typeface="Times New Roman"/>
              </a:rPr>
              <a:t>ę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rozwój.</a:t>
            </a:r>
            <a:endParaRPr sz="28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ct val="100000"/>
              </a:lnSpc>
              <a:spcBef>
                <a:spcPts val="320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spc="-10" dirty="0">
                <a:latin typeface="Times New Roman"/>
                <a:cs typeface="Times New Roman"/>
              </a:rPr>
              <a:t>specjalizacja,</a:t>
            </a:r>
            <a:endParaRPr sz="2600" dirty="0">
              <a:latin typeface="Times New Roman"/>
              <a:cs typeface="Times New Roman"/>
            </a:endParaRPr>
          </a:p>
          <a:p>
            <a:pPr marL="962660" marR="705485" lvl="1" indent="-384175">
              <a:lnSpc>
                <a:spcPct val="100000"/>
              </a:lnSpc>
              <a:spcBef>
                <a:spcPts val="315"/>
              </a:spcBef>
              <a:buClr>
                <a:srgbClr val="006500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optymalizacja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wykorzystania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ziemi,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pracy 	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kapitału,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ct val="100000"/>
              </a:lnSpc>
              <a:spcBef>
                <a:spcPts val="320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obni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anie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kosztów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produkcji,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84175">
              <a:lnSpc>
                <a:spcPct val="100000"/>
              </a:lnSpc>
              <a:spcBef>
                <a:spcPts val="315"/>
              </a:spcBef>
              <a:buClr>
                <a:srgbClr val="006500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rozwój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alternatywnych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ź</a:t>
            </a:r>
            <a:r>
              <a:rPr sz="2600" b="1" dirty="0">
                <a:latin typeface="Times New Roman"/>
                <a:cs typeface="Times New Roman"/>
              </a:rPr>
              <a:t>ródeł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dochodów.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802" y="903487"/>
            <a:ext cx="48183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u="he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My</a:t>
            </a:r>
            <a:r>
              <a:rPr sz="2800" u="he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ś</a:t>
            </a:r>
            <a:r>
              <a:rPr sz="2800" b="1" u="he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</a:t>
            </a:r>
            <a:r>
              <a:rPr sz="2800" b="1" u="heavy" spc="-1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przewodnia</a:t>
            </a:r>
            <a:r>
              <a:rPr sz="2800" b="1" u="heavy" spc="-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bada</a:t>
            </a:r>
            <a:r>
              <a:rPr sz="2800" u="he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ń</a:t>
            </a:r>
            <a:r>
              <a:rPr sz="2800" u="heavy" spc="-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1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IUNG: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45" y="1555889"/>
            <a:ext cx="7951725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b="1" dirty="0">
                <a:latin typeface="Times New Roman"/>
                <a:cs typeface="Times New Roman"/>
              </a:rPr>
              <a:t>Realizacja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idei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rozwoju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zrównowa</a:t>
            </a:r>
            <a:r>
              <a:rPr sz="2400" spc="-10" dirty="0">
                <a:latin typeface="Times New Roman"/>
                <a:cs typeface="Times New Roman"/>
              </a:rPr>
              <a:t>ż</a:t>
            </a:r>
            <a:r>
              <a:rPr sz="2400" b="1" spc="-10" dirty="0">
                <a:latin typeface="Times New Roman"/>
                <a:cs typeface="Times New Roman"/>
              </a:rPr>
              <a:t>onego</a:t>
            </a:r>
            <a:endParaRPr sz="24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gospodarstwie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rolniczym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wymaga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gospodarowania </a:t>
            </a:r>
            <a:r>
              <a:rPr sz="2400" b="1" dirty="0">
                <a:latin typeface="Times New Roman"/>
                <a:cs typeface="Times New Roman"/>
              </a:rPr>
              <a:t>opartego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wiedzy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oraz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podej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cia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systemowego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400" b="1" spc="-10" dirty="0">
                <a:latin typeface="Times New Roman"/>
                <a:cs typeface="Times New Roman"/>
              </a:rPr>
              <a:t>(organicznego).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9801" y="4423897"/>
            <a:ext cx="7827751" cy="15664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59765">
              <a:lnSpc>
                <a:spcPct val="100000"/>
              </a:lnSpc>
              <a:spcBef>
                <a:spcPts val="95"/>
              </a:spcBef>
            </a:pPr>
            <a:r>
              <a:rPr sz="2400" b="1" dirty="0">
                <a:latin typeface="Times New Roman"/>
                <a:cs typeface="Times New Roman"/>
              </a:rPr>
              <a:t>„Ogólne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poj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cie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rolnictwa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zrównowa</a:t>
            </a:r>
            <a:r>
              <a:rPr sz="2400" spc="-10" dirty="0">
                <a:latin typeface="Times New Roman"/>
                <a:cs typeface="Times New Roman"/>
              </a:rPr>
              <a:t>ż</a:t>
            </a:r>
            <a:r>
              <a:rPr sz="2400" b="1" spc="-10" dirty="0">
                <a:latin typeface="Times New Roman"/>
                <a:cs typeface="Times New Roman"/>
              </a:rPr>
              <a:t>onego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musi </a:t>
            </a:r>
            <a:r>
              <a:rPr sz="2400" b="1" dirty="0">
                <a:latin typeface="Times New Roman"/>
                <a:cs typeface="Times New Roman"/>
              </a:rPr>
              <a:t>znale</a:t>
            </a:r>
            <a:r>
              <a:rPr sz="2400" dirty="0">
                <a:latin typeface="Times New Roman"/>
                <a:cs typeface="Times New Roman"/>
              </a:rPr>
              <a:t>źć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odniesienie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do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podstawowej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jednostki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rolnictwie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jak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jest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gospodarstwo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rolne.”</a:t>
            </a:r>
            <a:endParaRPr sz="240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565"/>
              </a:spcBef>
            </a:pPr>
            <a:r>
              <a:rPr sz="2400" b="1" dirty="0">
                <a:latin typeface="Times New Roman"/>
                <a:cs typeface="Times New Roman"/>
              </a:rPr>
              <a:t>(Fotyma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2000)</a:t>
            </a:r>
            <a:endParaRPr sz="2400" dirty="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949950" y="2765277"/>
            <a:ext cx="2498090" cy="1658620"/>
            <a:chOff x="6099297" y="3292855"/>
            <a:chExt cx="2498090" cy="1658620"/>
          </a:xfrm>
        </p:grpSpPr>
        <p:sp>
          <p:nvSpPr>
            <p:cNvPr id="6" name="object 6"/>
            <p:cNvSpPr/>
            <p:nvPr/>
          </p:nvSpPr>
          <p:spPr>
            <a:xfrm>
              <a:off x="6099289" y="4146308"/>
              <a:ext cx="2498090" cy="447040"/>
            </a:xfrm>
            <a:custGeom>
              <a:avLst/>
              <a:gdLst/>
              <a:ahLst/>
              <a:cxnLst/>
              <a:rect l="l" t="t" r="r" b="b"/>
              <a:pathLst>
                <a:path w="2498090" h="447039">
                  <a:moveTo>
                    <a:pt x="2442972" y="402336"/>
                  </a:moveTo>
                  <a:lnTo>
                    <a:pt x="2089404" y="361188"/>
                  </a:lnTo>
                  <a:lnTo>
                    <a:pt x="1772412" y="321564"/>
                  </a:lnTo>
                  <a:lnTo>
                    <a:pt x="1501140" y="303276"/>
                  </a:lnTo>
                  <a:lnTo>
                    <a:pt x="1316736" y="271272"/>
                  </a:lnTo>
                  <a:lnTo>
                    <a:pt x="1022604" y="249936"/>
                  </a:lnTo>
                  <a:lnTo>
                    <a:pt x="745236" y="217932"/>
                  </a:lnTo>
                  <a:lnTo>
                    <a:pt x="509016" y="187452"/>
                  </a:lnTo>
                  <a:lnTo>
                    <a:pt x="280416" y="164592"/>
                  </a:lnTo>
                  <a:lnTo>
                    <a:pt x="60960" y="155448"/>
                  </a:lnTo>
                  <a:lnTo>
                    <a:pt x="0" y="164592"/>
                  </a:lnTo>
                  <a:lnTo>
                    <a:pt x="12192" y="213360"/>
                  </a:lnTo>
                  <a:lnTo>
                    <a:pt x="132588" y="210312"/>
                  </a:lnTo>
                  <a:lnTo>
                    <a:pt x="280416" y="222504"/>
                  </a:lnTo>
                  <a:lnTo>
                    <a:pt x="458724" y="240792"/>
                  </a:lnTo>
                  <a:lnTo>
                    <a:pt x="673608" y="262128"/>
                  </a:lnTo>
                  <a:lnTo>
                    <a:pt x="874776" y="286512"/>
                  </a:lnTo>
                  <a:lnTo>
                    <a:pt x="1080516" y="303276"/>
                  </a:lnTo>
                  <a:lnTo>
                    <a:pt x="1348740" y="338328"/>
                  </a:lnTo>
                  <a:lnTo>
                    <a:pt x="1638300" y="365760"/>
                  </a:lnTo>
                  <a:lnTo>
                    <a:pt x="1871472" y="388620"/>
                  </a:lnTo>
                  <a:lnTo>
                    <a:pt x="1897380" y="420624"/>
                  </a:lnTo>
                  <a:lnTo>
                    <a:pt x="1952244" y="414528"/>
                  </a:lnTo>
                  <a:lnTo>
                    <a:pt x="2010156" y="402336"/>
                  </a:lnTo>
                  <a:lnTo>
                    <a:pt x="2412492" y="446532"/>
                  </a:lnTo>
                  <a:lnTo>
                    <a:pt x="2442972" y="402336"/>
                  </a:lnTo>
                  <a:close/>
                </a:path>
                <a:path w="2498090" h="447039">
                  <a:moveTo>
                    <a:pt x="2497836" y="231648"/>
                  </a:moveTo>
                  <a:lnTo>
                    <a:pt x="2232660" y="192024"/>
                  </a:lnTo>
                  <a:lnTo>
                    <a:pt x="1741932" y="134112"/>
                  </a:lnTo>
                  <a:lnTo>
                    <a:pt x="1446276" y="97536"/>
                  </a:lnTo>
                  <a:lnTo>
                    <a:pt x="902208" y="74676"/>
                  </a:lnTo>
                  <a:lnTo>
                    <a:pt x="835152" y="39624"/>
                  </a:lnTo>
                  <a:lnTo>
                    <a:pt x="525780" y="30480"/>
                  </a:lnTo>
                  <a:lnTo>
                    <a:pt x="115824" y="0"/>
                  </a:lnTo>
                  <a:lnTo>
                    <a:pt x="39624" y="44196"/>
                  </a:lnTo>
                  <a:lnTo>
                    <a:pt x="320040" y="60960"/>
                  </a:lnTo>
                  <a:lnTo>
                    <a:pt x="566928" y="74676"/>
                  </a:lnTo>
                  <a:lnTo>
                    <a:pt x="740664" y="88392"/>
                  </a:lnTo>
                  <a:lnTo>
                    <a:pt x="835152" y="124968"/>
                  </a:lnTo>
                  <a:lnTo>
                    <a:pt x="1048512" y="137160"/>
                  </a:lnTo>
                  <a:lnTo>
                    <a:pt x="1367028" y="164592"/>
                  </a:lnTo>
                  <a:lnTo>
                    <a:pt x="1684020" y="178308"/>
                  </a:lnTo>
                  <a:lnTo>
                    <a:pt x="1956816" y="201168"/>
                  </a:lnTo>
                  <a:lnTo>
                    <a:pt x="2180844" y="245364"/>
                  </a:lnTo>
                  <a:lnTo>
                    <a:pt x="2433828" y="277368"/>
                  </a:lnTo>
                  <a:lnTo>
                    <a:pt x="2497836" y="231648"/>
                  </a:lnTo>
                  <a:close/>
                </a:path>
              </a:pathLst>
            </a:custGeom>
            <a:solidFill>
              <a:srgbClr val="D3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626601" y="4783327"/>
              <a:ext cx="1694814" cy="167640"/>
            </a:xfrm>
            <a:custGeom>
              <a:avLst/>
              <a:gdLst/>
              <a:ahLst/>
              <a:cxnLst/>
              <a:rect l="l" t="t" r="r" b="b"/>
              <a:pathLst>
                <a:path w="1694815" h="167639">
                  <a:moveTo>
                    <a:pt x="1694688" y="33528"/>
                  </a:moveTo>
                  <a:lnTo>
                    <a:pt x="344424" y="0"/>
                  </a:lnTo>
                  <a:lnTo>
                    <a:pt x="0" y="134112"/>
                  </a:lnTo>
                  <a:lnTo>
                    <a:pt x="1284732" y="167640"/>
                  </a:lnTo>
                  <a:lnTo>
                    <a:pt x="1694688" y="33528"/>
                  </a:lnTo>
                  <a:close/>
                </a:path>
              </a:pathLst>
            </a:custGeom>
            <a:solidFill>
              <a:srgbClr val="D8F2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989313" y="3292855"/>
              <a:ext cx="952500" cy="276225"/>
            </a:xfrm>
            <a:custGeom>
              <a:avLst/>
              <a:gdLst/>
              <a:ahLst/>
              <a:cxnLst/>
              <a:rect l="l" t="t" r="r" b="b"/>
              <a:pathLst>
                <a:path w="952500" h="276225">
                  <a:moveTo>
                    <a:pt x="481584" y="123444"/>
                  </a:moveTo>
                  <a:lnTo>
                    <a:pt x="464820" y="92964"/>
                  </a:lnTo>
                  <a:lnTo>
                    <a:pt x="413004" y="96012"/>
                  </a:lnTo>
                  <a:lnTo>
                    <a:pt x="374904" y="195072"/>
                  </a:lnTo>
                  <a:lnTo>
                    <a:pt x="315468" y="213360"/>
                  </a:lnTo>
                  <a:lnTo>
                    <a:pt x="243840" y="153924"/>
                  </a:lnTo>
                  <a:lnTo>
                    <a:pt x="184404" y="114300"/>
                  </a:lnTo>
                  <a:lnTo>
                    <a:pt x="77724" y="0"/>
                  </a:lnTo>
                  <a:lnTo>
                    <a:pt x="0" y="92964"/>
                  </a:lnTo>
                  <a:lnTo>
                    <a:pt x="56388" y="99060"/>
                  </a:lnTo>
                  <a:lnTo>
                    <a:pt x="123444" y="140208"/>
                  </a:lnTo>
                  <a:lnTo>
                    <a:pt x="146304" y="204216"/>
                  </a:lnTo>
                  <a:lnTo>
                    <a:pt x="259080" y="275844"/>
                  </a:lnTo>
                  <a:lnTo>
                    <a:pt x="461772" y="266768"/>
                  </a:lnTo>
                  <a:lnTo>
                    <a:pt x="461772" y="179832"/>
                  </a:lnTo>
                  <a:lnTo>
                    <a:pt x="481584" y="123444"/>
                  </a:lnTo>
                  <a:close/>
                </a:path>
                <a:path w="952500" h="276225">
                  <a:moveTo>
                    <a:pt x="952500" y="91440"/>
                  </a:moveTo>
                  <a:lnTo>
                    <a:pt x="934212" y="32004"/>
                  </a:lnTo>
                  <a:lnTo>
                    <a:pt x="854964" y="128016"/>
                  </a:lnTo>
                  <a:lnTo>
                    <a:pt x="798576" y="132588"/>
                  </a:lnTo>
                  <a:lnTo>
                    <a:pt x="576072" y="190500"/>
                  </a:lnTo>
                  <a:lnTo>
                    <a:pt x="463296" y="217932"/>
                  </a:lnTo>
                  <a:lnTo>
                    <a:pt x="461772" y="179832"/>
                  </a:lnTo>
                  <a:lnTo>
                    <a:pt x="461772" y="266768"/>
                  </a:lnTo>
                  <a:lnTo>
                    <a:pt x="463296" y="266700"/>
                  </a:lnTo>
                  <a:lnTo>
                    <a:pt x="845820" y="176784"/>
                  </a:lnTo>
                  <a:lnTo>
                    <a:pt x="943356" y="144780"/>
                  </a:lnTo>
                  <a:lnTo>
                    <a:pt x="952500" y="9144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855201" y="3379723"/>
              <a:ext cx="1026160" cy="576580"/>
            </a:xfrm>
            <a:custGeom>
              <a:avLst/>
              <a:gdLst/>
              <a:ahLst/>
              <a:cxnLst/>
              <a:rect l="l" t="t" r="r" b="b"/>
              <a:pathLst>
                <a:path w="1026159" h="576579">
                  <a:moveTo>
                    <a:pt x="283464" y="575485"/>
                  </a:moveTo>
                  <a:lnTo>
                    <a:pt x="283464" y="211836"/>
                  </a:lnTo>
                  <a:lnTo>
                    <a:pt x="73152" y="348996"/>
                  </a:lnTo>
                  <a:lnTo>
                    <a:pt x="0" y="365760"/>
                  </a:lnTo>
                  <a:lnTo>
                    <a:pt x="225552" y="576072"/>
                  </a:lnTo>
                  <a:lnTo>
                    <a:pt x="283464" y="575485"/>
                  </a:lnTo>
                  <a:close/>
                </a:path>
                <a:path w="1026159" h="576579">
                  <a:moveTo>
                    <a:pt x="1025652" y="62484"/>
                  </a:moveTo>
                  <a:lnTo>
                    <a:pt x="961644" y="32004"/>
                  </a:lnTo>
                  <a:lnTo>
                    <a:pt x="688848" y="114300"/>
                  </a:lnTo>
                  <a:lnTo>
                    <a:pt x="566928" y="121920"/>
                  </a:lnTo>
                  <a:lnTo>
                    <a:pt x="481584" y="85344"/>
                  </a:lnTo>
                  <a:lnTo>
                    <a:pt x="420624" y="57912"/>
                  </a:lnTo>
                  <a:lnTo>
                    <a:pt x="323088" y="9144"/>
                  </a:lnTo>
                  <a:lnTo>
                    <a:pt x="295656" y="0"/>
                  </a:lnTo>
                  <a:lnTo>
                    <a:pt x="243840" y="27432"/>
                  </a:lnTo>
                  <a:lnTo>
                    <a:pt x="259080" y="134112"/>
                  </a:lnTo>
                  <a:lnTo>
                    <a:pt x="283464" y="211836"/>
                  </a:lnTo>
                  <a:lnTo>
                    <a:pt x="283464" y="575485"/>
                  </a:lnTo>
                  <a:lnTo>
                    <a:pt x="822960" y="570022"/>
                  </a:lnTo>
                  <a:lnTo>
                    <a:pt x="822960" y="312420"/>
                  </a:lnTo>
                  <a:lnTo>
                    <a:pt x="912876" y="239268"/>
                  </a:lnTo>
                  <a:lnTo>
                    <a:pt x="969264" y="155448"/>
                  </a:lnTo>
                  <a:lnTo>
                    <a:pt x="1025652" y="62484"/>
                  </a:lnTo>
                  <a:close/>
                </a:path>
                <a:path w="1026159" h="576579">
                  <a:moveTo>
                    <a:pt x="1022604" y="376428"/>
                  </a:moveTo>
                  <a:lnTo>
                    <a:pt x="960120" y="338328"/>
                  </a:lnTo>
                  <a:lnTo>
                    <a:pt x="899160" y="329184"/>
                  </a:lnTo>
                  <a:lnTo>
                    <a:pt x="822960" y="312420"/>
                  </a:lnTo>
                  <a:lnTo>
                    <a:pt x="822960" y="570022"/>
                  </a:lnTo>
                  <a:lnTo>
                    <a:pt x="827532" y="569976"/>
                  </a:lnTo>
                  <a:lnTo>
                    <a:pt x="932688" y="528828"/>
                  </a:lnTo>
                  <a:lnTo>
                    <a:pt x="990600" y="454152"/>
                  </a:lnTo>
                  <a:lnTo>
                    <a:pt x="1022604" y="376428"/>
                  </a:lnTo>
                  <a:close/>
                </a:path>
              </a:pathLst>
            </a:custGeom>
            <a:solidFill>
              <a:srgbClr val="9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786621" y="3713480"/>
              <a:ext cx="1100455" cy="646430"/>
            </a:xfrm>
            <a:custGeom>
              <a:avLst/>
              <a:gdLst/>
              <a:ahLst/>
              <a:cxnLst/>
              <a:rect l="l" t="t" r="r" b="b"/>
              <a:pathLst>
                <a:path w="1100454" h="646429">
                  <a:moveTo>
                    <a:pt x="1100328" y="406908"/>
                  </a:moveTo>
                  <a:lnTo>
                    <a:pt x="1066800" y="361188"/>
                  </a:lnTo>
                  <a:lnTo>
                    <a:pt x="1016508" y="246888"/>
                  </a:lnTo>
                  <a:lnTo>
                    <a:pt x="961644" y="149352"/>
                  </a:lnTo>
                  <a:lnTo>
                    <a:pt x="871728" y="86868"/>
                  </a:lnTo>
                  <a:lnTo>
                    <a:pt x="778764" y="158496"/>
                  </a:lnTo>
                  <a:lnTo>
                    <a:pt x="545592" y="163068"/>
                  </a:lnTo>
                  <a:lnTo>
                    <a:pt x="368808" y="118872"/>
                  </a:lnTo>
                  <a:lnTo>
                    <a:pt x="256032" y="0"/>
                  </a:lnTo>
                  <a:lnTo>
                    <a:pt x="62484" y="204216"/>
                  </a:lnTo>
                  <a:lnTo>
                    <a:pt x="0" y="298704"/>
                  </a:lnTo>
                  <a:lnTo>
                    <a:pt x="19812" y="367284"/>
                  </a:lnTo>
                  <a:lnTo>
                    <a:pt x="65532" y="420624"/>
                  </a:lnTo>
                  <a:lnTo>
                    <a:pt x="83820" y="519684"/>
                  </a:lnTo>
                  <a:lnTo>
                    <a:pt x="83820" y="597042"/>
                  </a:lnTo>
                  <a:lnTo>
                    <a:pt x="117348" y="560832"/>
                  </a:lnTo>
                  <a:lnTo>
                    <a:pt x="242316" y="448056"/>
                  </a:lnTo>
                  <a:lnTo>
                    <a:pt x="303276" y="376428"/>
                  </a:lnTo>
                  <a:lnTo>
                    <a:pt x="437388" y="316992"/>
                  </a:lnTo>
                  <a:lnTo>
                    <a:pt x="577596" y="358140"/>
                  </a:lnTo>
                  <a:lnTo>
                    <a:pt x="778764" y="429768"/>
                  </a:lnTo>
                  <a:lnTo>
                    <a:pt x="838200" y="470916"/>
                  </a:lnTo>
                  <a:lnTo>
                    <a:pt x="838200" y="590117"/>
                  </a:lnTo>
                  <a:lnTo>
                    <a:pt x="890016" y="611124"/>
                  </a:lnTo>
                  <a:lnTo>
                    <a:pt x="941832" y="646176"/>
                  </a:lnTo>
                  <a:lnTo>
                    <a:pt x="955548" y="640689"/>
                  </a:lnTo>
                  <a:lnTo>
                    <a:pt x="955548" y="565404"/>
                  </a:lnTo>
                  <a:lnTo>
                    <a:pt x="1048512" y="493776"/>
                  </a:lnTo>
                  <a:lnTo>
                    <a:pt x="1100328" y="406908"/>
                  </a:lnTo>
                  <a:close/>
                </a:path>
                <a:path w="1100454" h="646429">
                  <a:moveTo>
                    <a:pt x="83820" y="597042"/>
                  </a:moveTo>
                  <a:lnTo>
                    <a:pt x="83820" y="519684"/>
                  </a:lnTo>
                  <a:lnTo>
                    <a:pt x="60960" y="574548"/>
                  </a:lnTo>
                  <a:lnTo>
                    <a:pt x="79248" y="601980"/>
                  </a:lnTo>
                  <a:lnTo>
                    <a:pt x="83820" y="597042"/>
                  </a:lnTo>
                  <a:close/>
                </a:path>
                <a:path w="1100454" h="646429">
                  <a:moveTo>
                    <a:pt x="838200" y="590117"/>
                  </a:moveTo>
                  <a:lnTo>
                    <a:pt x="838200" y="470916"/>
                  </a:lnTo>
                  <a:lnTo>
                    <a:pt x="833628" y="588264"/>
                  </a:lnTo>
                  <a:lnTo>
                    <a:pt x="838200" y="590117"/>
                  </a:lnTo>
                  <a:close/>
                </a:path>
                <a:path w="1100454" h="646429">
                  <a:moveTo>
                    <a:pt x="987552" y="627888"/>
                  </a:moveTo>
                  <a:lnTo>
                    <a:pt x="955548" y="565404"/>
                  </a:lnTo>
                  <a:lnTo>
                    <a:pt x="955548" y="640689"/>
                  </a:lnTo>
                  <a:lnTo>
                    <a:pt x="987552" y="627888"/>
                  </a:lnTo>
                  <a:close/>
                </a:path>
              </a:pathLst>
            </a:custGeom>
            <a:solidFill>
              <a:srgbClr val="8C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047225" y="4419091"/>
              <a:ext cx="405765" cy="452755"/>
            </a:xfrm>
            <a:custGeom>
              <a:avLst/>
              <a:gdLst/>
              <a:ahLst/>
              <a:cxnLst/>
              <a:rect l="l" t="t" r="r" b="b"/>
              <a:pathLst>
                <a:path w="405765" h="452754">
                  <a:moveTo>
                    <a:pt x="405384" y="420624"/>
                  </a:moveTo>
                  <a:lnTo>
                    <a:pt x="391668" y="384048"/>
                  </a:lnTo>
                  <a:lnTo>
                    <a:pt x="364236" y="286512"/>
                  </a:lnTo>
                  <a:lnTo>
                    <a:pt x="307848" y="117348"/>
                  </a:lnTo>
                  <a:lnTo>
                    <a:pt x="260604" y="22860"/>
                  </a:lnTo>
                  <a:lnTo>
                    <a:pt x="214884" y="0"/>
                  </a:lnTo>
                  <a:lnTo>
                    <a:pt x="172212" y="48768"/>
                  </a:lnTo>
                  <a:lnTo>
                    <a:pt x="79248" y="248412"/>
                  </a:lnTo>
                  <a:lnTo>
                    <a:pt x="0" y="429768"/>
                  </a:lnTo>
                  <a:lnTo>
                    <a:pt x="172212" y="452628"/>
                  </a:lnTo>
                  <a:lnTo>
                    <a:pt x="405384" y="420624"/>
                  </a:lnTo>
                  <a:close/>
                </a:path>
              </a:pathLst>
            </a:custGeom>
            <a:solidFill>
              <a:srgbClr val="FFD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036557" y="3483355"/>
              <a:ext cx="632460" cy="398145"/>
            </a:xfrm>
            <a:custGeom>
              <a:avLst/>
              <a:gdLst/>
              <a:ahLst/>
              <a:cxnLst/>
              <a:rect l="l" t="t" r="r" b="b"/>
              <a:pathLst>
                <a:path w="632459" h="398145">
                  <a:moveTo>
                    <a:pt x="632460" y="307848"/>
                  </a:moveTo>
                  <a:lnTo>
                    <a:pt x="539496" y="153924"/>
                  </a:lnTo>
                  <a:lnTo>
                    <a:pt x="446532" y="41148"/>
                  </a:lnTo>
                  <a:lnTo>
                    <a:pt x="358140" y="9144"/>
                  </a:lnTo>
                  <a:lnTo>
                    <a:pt x="304800" y="0"/>
                  </a:lnTo>
                  <a:lnTo>
                    <a:pt x="211836" y="45720"/>
                  </a:lnTo>
                  <a:lnTo>
                    <a:pt x="124968" y="106680"/>
                  </a:lnTo>
                  <a:lnTo>
                    <a:pt x="0" y="252984"/>
                  </a:lnTo>
                  <a:lnTo>
                    <a:pt x="59436" y="309372"/>
                  </a:lnTo>
                  <a:lnTo>
                    <a:pt x="187452" y="368808"/>
                  </a:lnTo>
                  <a:lnTo>
                    <a:pt x="358140" y="397764"/>
                  </a:lnTo>
                  <a:lnTo>
                    <a:pt x="531876" y="387096"/>
                  </a:lnTo>
                  <a:lnTo>
                    <a:pt x="632460" y="307848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878061" y="3492499"/>
              <a:ext cx="542925" cy="219710"/>
            </a:xfrm>
            <a:custGeom>
              <a:avLst/>
              <a:gdLst/>
              <a:ahLst/>
              <a:cxnLst/>
              <a:rect l="l" t="t" r="r" b="b"/>
              <a:pathLst>
                <a:path w="542925" h="219710">
                  <a:moveTo>
                    <a:pt x="542544" y="19812"/>
                  </a:moveTo>
                  <a:lnTo>
                    <a:pt x="527304" y="0"/>
                  </a:lnTo>
                  <a:lnTo>
                    <a:pt x="493776" y="64008"/>
                  </a:lnTo>
                  <a:lnTo>
                    <a:pt x="437388" y="106680"/>
                  </a:lnTo>
                  <a:lnTo>
                    <a:pt x="352044" y="124968"/>
                  </a:lnTo>
                  <a:lnTo>
                    <a:pt x="248412" y="129540"/>
                  </a:lnTo>
                  <a:lnTo>
                    <a:pt x="176784" y="126492"/>
                  </a:lnTo>
                  <a:lnTo>
                    <a:pt x="91440" y="120396"/>
                  </a:lnTo>
                  <a:lnTo>
                    <a:pt x="48768" y="140208"/>
                  </a:lnTo>
                  <a:lnTo>
                    <a:pt x="22860" y="187452"/>
                  </a:lnTo>
                  <a:lnTo>
                    <a:pt x="0" y="219456"/>
                  </a:lnTo>
                  <a:lnTo>
                    <a:pt x="48768" y="216408"/>
                  </a:lnTo>
                  <a:lnTo>
                    <a:pt x="94488" y="196596"/>
                  </a:lnTo>
                  <a:lnTo>
                    <a:pt x="160020" y="192024"/>
                  </a:lnTo>
                  <a:lnTo>
                    <a:pt x="242316" y="173736"/>
                  </a:lnTo>
                  <a:lnTo>
                    <a:pt x="313944" y="160020"/>
                  </a:lnTo>
                  <a:lnTo>
                    <a:pt x="385572" y="147828"/>
                  </a:lnTo>
                  <a:lnTo>
                    <a:pt x="445008" y="132588"/>
                  </a:lnTo>
                  <a:lnTo>
                    <a:pt x="478536" y="112776"/>
                  </a:lnTo>
                  <a:lnTo>
                    <a:pt x="504444" y="88392"/>
                  </a:lnTo>
                  <a:lnTo>
                    <a:pt x="542544" y="19812"/>
                  </a:lnTo>
                  <a:close/>
                </a:path>
              </a:pathLst>
            </a:custGeom>
            <a:solidFill>
              <a:srgbClr val="FFD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109957" y="4166120"/>
              <a:ext cx="1612900" cy="292735"/>
            </a:xfrm>
            <a:custGeom>
              <a:avLst/>
              <a:gdLst/>
              <a:ahLst/>
              <a:cxnLst/>
              <a:rect l="l" t="t" r="r" b="b"/>
              <a:pathLst>
                <a:path w="1612900" h="292735">
                  <a:moveTo>
                    <a:pt x="801624" y="62484"/>
                  </a:moveTo>
                  <a:lnTo>
                    <a:pt x="787908" y="24384"/>
                  </a:lnTo>
                  <a:lnTo>
                    <a:pt x="637032" y="32004"/>
                  </a:lnTo>
                  <a:lnTo>
                    <a:pt x="376428" y="15240"/>
                  </a:lnTo>
                  <a:lnTo>
                    <a:pt x="99060" y="0"/>
                  </a:lnTo>
                  <a:lnTo>
                    <a:pt x="68580" y="19812"/>
                  </a:lnTo>
                  <a:lnTo>
                    <a:pt x="169164" y="28956"/>
                  </a:lnTo>
                  <a:lnTo>
                    <a:pt x="454152" y="41148"/>
                  </a:lnTo>
                  <a:lnTo>
                    <a:pt x="801624" y="62484"/>
                  </a:lnTo>
                  <a:close/>
                </a:path>
                <a:path w="1612900" h="292735">
                  <a:moveTo>
                    <a:pt x="1158240" y="292608"/>
                  </a:moveTo>
                  <a:lnTo>
                    <a:pt x="1153668" y="266700"/>
                  </a:lnTo>
                  <a:lnTo>
                    <a:pt x="947928" y="249936"/>
                  </a:lnTo>
                  <a:lnTo>
                    <a:pt x="736092" y="225552"/>
                  </a:lnTo>
                  <a:lnTo>
                    <a:pt x="515112" y="187452"/>
                  </a:lnTo>
                  <a:lnTo>
                    <a:pt x="367284" y="172212"/>
                  </a:lnTo>
                  <a:lnTo>
                    <a:pt x="0" y="155448"/>
                  </a:lnTo>
                  <a:lnTo>
                    <a:pt x="13716" y="175260"/>
                  </a:lnTo>
                  <a:lnTo>
                    <a:pt x="237744" y="187452"/>
                  </a:lnTo>
                  <a:lnTo>
                    <a:pt x="353568" y="204216"/>
                  </a:lnTo>
                  <a:lnTo>
                    <a:pt x="550164" y="222504"/>
                  </a:lnTo>
                  <a:lnTo>
                    <a:pt x="818388" y="259080"/>
                  </a:lnTo>
                  <a:lnTo>
                    <a:pt x="1158240" y="292608"/>
                  </a:lnTo>
                  <a:close/>
                </a:path>
                <a:path w="1612900" h="292735">
                  <a:moveTo>
                    <a:pt x="1612392" y="123444"/>
                  </a:moveTo>
                  <a:lnTo>
                    <a:pt x="1469136" y="105156"/>
                  </a:lnTo>
                  <a:lnTo>
                    <a:pt x="1199388" y="86868"/>
                  </a:lnTo>
                  <a:lnTo>
                    <a:pt x="848868" y="74676"/>
                  </a:lnTo>
                  <a:lnTo>
                    <a:pt x="813816" y="105156"/>
                  </a:lnTo>
                  <a:lnTo>
                    <a:pt x="918972" y="99060"/>
                  </a:lnTo>
                  <a:lnTo>
                    <a:pt x="1187196" y="117348"/>
                  </a:lnTo>
                  <a:lnTo>
                    <a:pt x="1563624" y="134112"/>
                  </a:lnTo>
                  <a:lnTo>
                    <a:pt x="1612392" y="1234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22741" y="4169155"/>
              <a:ext cx="432816" cy="18440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81464" y="4216399"/>
              <a:ext cx="207263" cy="166115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975589" y="4252988"/>
              <a:ext cx="1591310" cy="655320"/>
            </a:xfrm>
            <a:custGeom>
              <a:avLst/>
              <a:gdLst/>
              <a:ahLst/>
              <a:cxnLst/>
              <a:rect l="l" t="t" r="r" b="b"/>
              <a:pathLst>
                <a:path w="1591309" h="655320">
                  <a:moveTo>
                    <a:pt x="160020" y="9144"/>
                  </a:moveTo>
                  <a:lnTo>
                    <a:pt x="131064" y="0"/>
                  </a:lnTo>
                  <a:lnTo>
                    <a:pt x="0" y="129540"/>
                  </a:lnTo>
                  <a:lnTo>
                    <a:pt x="18288" y="143256"/>
                  </a:lnTo>
                  <a:lnTo>
                    <a:pt x="160020" y="9144"/>
                  </a:lnTo>
                  <a:close/>
                </a:path>
                <a:path w="1591309" h="655320">
                  <a:moveTo>
                    <a:pt x="437388" y="25908"/>
                  </a:moveTo>
                  <a:lnTo>
                    <a:pt x="408432" y="18288"/>
                  </a:lnTo>
                  <a:lnTo>
                    <a:pt x="286512" y="143256"/>
                  </a:lnTo>
                  <a:lnTo>
                    <a:pt x="307848" y="160020"/>
                  </a:lnTo>
                  <a:lnTo>
                    <a:pt x="437388" y="25908"/>
                  </a:lnTo>
                  <a:close/>
                </a:path>
                <a:path w="1591309" h="655320">
                  <a:moveTo>
                    <a:pt x="1591056" y="132588"/>
                  </a:moveTo>
                  <a:lnTo>
                    <a:pt x="1458468" y="109728"/>
                  </a:lnTo>
                  <a:lnTo>
                    <a:pt x="1421472" y="105346"/>
                  </a:lnTo>
                  <a:lnTo>
                    <a:pt x="1421472" y="135483"/>
                  </a:lnTo>
                  <a:lnTo>
                    <a:pt x="1285163" y="282168"/>
                  </a:lnTo>
                  <a:lnTo>
                    <a:pt x="1281684" y="281940"/>
                  </a:lnTo>
                  <a:lnTo>
                    <a:pt x="1101534" y="259562"/>
                  </a:lnTo>
                  <a:lnTo>
                    <a:pt x="1232166" y="110566"/>
                  </a:lnTo>
                  <a:lnTo>
                    <a:pt x="1315212" y="124968"/>
                  </a:lnTo>
                  <a:lnTo>
                    <a:pt x="1421472" y="135483"/>
                  </a:lnTo>
                  <a:lnTo>
                    <a:pt x="1421472" y="105346"/>
                  </a:lnTo>
                  <a:lnTo>
                    <a:pt x="1278636" y="88392"/>
                  </a:lnTo>
                  <a:lnTo>
                    <a:pt x="1202651" y="79806"/>
                  </a:lnTo>
                  <a:lnTo>
                    <a:pt x="1202651" y="105435"/>
                  </a:lnTo>
                  <a:lnTo>
                    <a:pt x="1070229" y="255663"/>
                  </a:lnTo>
                  <a:lnTo>
                    <a:pt x="1011936" y="248412"/>
                  </a:lnTo>
                  <a:lnTo>
                    <a:pt x="880872" y="225552"/>
                  </a:lnTo>
                  <a:lnTo>
                    <a:pt x="810780" y="221234"/>
                  </a:lnTo>
                  <a:lnTo>
                    <a:pt x="941285" y="72809"/>
                  </a:lnTo>
                  <a:lnTo>
                    <a:pt x="1130808" y="92964"/>
                  </a:lnTo>
                  <a:lnTo>
                    <a:pt x="1202651" y="105435"/>
                  </a:lnTo>
                  <a:lnTo>
                    <a:pt x="1202651" y="79806"/>
                  </a:lnTo>
                  <a:lnTo>
                    <a:pt x="1022604" y="59436"/>
                  </a:lnTo>
                  <a:lnTo>
                    <a:pt x="754380" y="33528"/>
                  </a:lnTo>
                  <a:lnTo>
                    <a:pt x="740664" y="59436"/>
                  </a:lnTo>
                  <a:lnTo>
                    <a:pt x="844296" y="62484"/>
                  </a:lnTo>
                  <a:lnTo>
                    <a:pt x="906043" y="69062"/>
                  </a:lnTo>
                  <a:lnTo>
                    <a:pt x="766635" y="218503"/>
                  </a:lnTo>
                  <a:lnTo>
                    <a:pt x="633984" y="210312"/>
                  </a:lnTo>
                  <a:lnTo>
                    <a:pt x="531012" y="196672"/>
                  </a:lnTo>
                  <a:lnTo>
                    <a:pt x="702564" y="38100"/>
                  </a:lnTo>
                  <a:lnTo>
                    <a:pt x="667512" y="42672"/>
                  </a:lnTo>
                  <a:lnTo>
                    <a:pt x="500976" y="192836"/>
                  </a:lnTo>
                  <a:lnTo>
                    <a:pt x="356616" y="176784"/>
                  </a:lnTo>
                  <a:lnTo>
                    <a:pt x="313359" y="183273"/>
                  </a:lnTo>
                  <a:lnTo>
                    <a:pt x="300228" y="155448"/>
                  </a:lnTo>
                  <a:lnTo>
                    <a:pt x="268224" y="160020"/>
                  </a:lnTo>
                  <a:lnTo>
                    <a:pt x="112776" y="487680"/>
                  </a:lnTo>
                  <a:lnTo>
                    <a:pt x="47244" y="638556"/>
                  </a:lnTo>
                  <a:lnTo>
                    <a:pt x="82296" y="638556"/>
                  </a:lnTo>
                  <a:lnTo>
                    <a:pt x="82435" y="638187"/>
                  </a:lnTo>
                  <a:lnTo>
                    <a:pt x="103632" y="643128"/>
                  </a:lnTo>
                  <a:lnTo>
                    <a:pt x="204216" y="655320"/>
                  </a:lnTo>
                  <a:lnTo>
                    <a:pt x="329184" y="655320"/>
                  </a:lnTo>
                  <a:lnTo>
                    <a:pt x="446532" y="643128"/>
                  </a:lnTo>
                  <a:lnTo>
                    <a:pt x="589788" y="626364"/>
                  </a:lnTo>
                  <a:lnTo>
                    <a:pt x="736092" y="618744"/>
                  </a:lnTo>
                  <a:lnTo>
                    <a:pt x="1036320" y="618744"/>
                  </a:lnTo>
                  <a:lnTo>
                    <a:pt x="1046988" y="603504"/>
                  </a:lnTo>
                  <a:lnTo>
                    <a:pt x="937260" y="591312"/>
                  </a:lnTo>
                  <a:lnTo>
                    <a:pt x="819912" y="571500"/>
                  </a:lnTo>
                  <a:lnTo>
                    <a:pt x="711708" y="556260"/>
                  </a:lnTo>
                  <a:lnTo>
                    <a:pt x="606552" y="547116"/>
                  </a:lnTo>
                  <a:lnTo>
                    <a:pt x="512064" y="542544"/>
                  </a:lnTo>
                  <a:lnTo>
                    <a:pt x="478002" y="546328"/>
                  </a:lnTo>
                  <a:lnTo>
                    <a:pt x="437388" y="504444"/>
                  </a:lnTo>
                  <a:lnTo>
                    <a:pt x="436156" y="500913"/>
                  </a:lnTo>
                  <a:lnTo>
                    <a:pt x="436156" y="555586"/>
                  </a:lnTo>
                  <a:lnTo>
                    <a:pt x="408432" y="576072"/>
                  </a:lnTo>
                  <a:lnTo>
                    <a:pt x="268224" y="588264"/>
                  </a:lnTo>
                  <a:lnTo>
                    <a:pt x="143256" y="592836"/>
                  </a:lnTo>
                  <a:lnTo>
                    <a:pt x="102819" y="587794"/>
                  </a:lnTo>
                  <a:lnTo>
                    <a:pt x="166116" y="431292"/>
                  </a:lnTo>
                  <a:lnTo>
                    <a:pt x="230124" y="303276"/>
                  </a:lnTo>
                  <a:lnTo>
                    <a:pt x="271272" y="326136"/>
                  </a:lnTo>
                  <a:lnTo>
                    <a:pt x="321564" y="348996"/>
                  </a:lnTo>
                  <a:lnTo>
                    <a:pt x="359664" y="362712"/>
                  </a:lnTo>
                  <a:lnTo>
                    <a:pt x="394716" y="461772"/>
                  </a:lnTo>
                  <a:lnTo>
                    <a:pt x="414528" y="524256"/>
                  </a:lnTo>
                  <a:lnTo>
                    <a:pt x="436156" y="555586"/>
                  </a:lnTo>
                  <a:lnTo>
                    <a:pt x="436156" y="500913"/>
                  </a:lnTo>
                  <a:lnTo>
                    <a:pt x="402336" y="403860"/>
                  </a:lnTo>
                  <a:lnTo>
                    <a:pt x="352044" y="265176"/>
                  </a:lnTo>
                  <a:lnTo>
                    <a:pt x="323824" y="205422"/>
                  </a:lnTo>
                  <a:lnTo>
                    <a:pt x="498348" y="222504"/>
                  </a:lnTo>
                  <a:lnTo>
                    <a:pt x="754380" y="248412"/>
                  </a:lnTo>
                  <a:lnTo>
                    <a:pt x="996696" y="269748"/>
                  </a:lnTo>
                  <a:lnTo>
                    <a:pt x="1051610" y="276783"/>
                  </a:lnTo>
                  <a:lnTo>
                    <a:pt x="1036320" y="294132"/>
                  </a:lnTo>
                  <a:lnTo>
                    <a:pt x="1048512" y="320040"/>
                  </a:lnTo>
                  <a:lnTo>
                    <a:pt x="1082916" y="280797"/>
                  </a:lnTo>
                  <a:lnTo>
                    <a:pt x="1187196" y="294132"/>
                  </a:lnTo>
                  <a:lnTo>
                    <a:pt x="1386840" y="316992"/>
                  </a:lnTo>
                  <a:lnTo>
                    <a:pt x="1516380" y="330708"/>
                  </a:lnTo>
                  <a:lnTo>
                    <a:pt x="1533144" y="307848"/>
                  </a:lnTo>
                  <a:lnTo>
                    <a:pt x="1402080" y="289560"/>
                  </a:lnTo>
                  <a:lnTo>
                    <a:pt x="1311630" y="283845"/>
                  </a:lnTo>
                  <a:lnTo>
                    <a:pt x="1449158" y="138226"/>
                  </a:lnTo>
                  <a:lnTo>
                    <a:pt x="1453896" y="138684"/>
                  </a:lnTo>
                  <a:lnTo>
                    <a:pt x="1581912" y="161544"/>
                  </a:lnTo>
                  <a:lnTo>
                    <a:pt x="1591056" y="1325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95865" y="4178300"/>
              <a:ext cx="169164" cy="16764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807949" y="3475748"/>
              <a:ext cx="1061085" cy="840105"/>
            </a:xfrm>
            <a:custGeom>
              <a:avLst/>
              <a:gdLst/>
              <a:ahLst/>
              <a:cxnLst/>
              <a:rect l="l" t="t" r="r" b="b"/>
              <a:pathLst>
                <a:path w="1061084" h="840104">
                  <a:moveTo>
                    <a:pt x="1060704" y="655307"/>
                  </a:moveTo>
                  <a:lnTo>
                    <a:pt x="1037844" y="630923"/>
                  </a:lnTo>
                  <a:lnTo>
                    <a:pt x="1021080" y="580631"/>
                  </a:lnTo>
                  <a:lnTo>
                    <a:pt x="990600" y="513575"/>
                  </a:lnTo>
                  <a:lnTo>
                    <a:pt x="960120" y="475475"/>
                  </a:lnTo>
                  <a:lnTo>
                    <a:pt x="952500" y="441947"/>
                  </a:lnTo>
                  <a:lnTo>
                    <a:pt x="945197" y="441947"/>
                  </a:lnTo>
                  <a:lnTo>
                    <a:pt x="957072" y="432816"/>
                  </a:lnTo>
                  <a:lnTo>
                    <a:pt x="1021080" y="358140"/>
                  </a:lnTo>
                  <a:lnTo>
                    <a:pt x="1056132" y="303276"/>
                  </a:lnTo>
                  <a:lnTo>
                    <a:pt x="1056132" y="269748"/>
                  </a:lnTo>
                  <a:lnTo>
                    <a:pt x="1016508" y="277368"/>
                  </a:lnTo>
                  <a:lnTo>
                    <a:pt x="943356" y="260604"/>
                  </a:lnTo>
                  <a:lnTo>
                    <a:pt x="879348" y="236220"/>
                  </a:lnTo>
                  <a:lnTo>
                    <a:pt x="856488" y="214884"/>
                  </a:lnTo>
                  <a:lnTo>
                    <a:pt x="896112" y="173736"/>
                  </a:lnTo>
                  <a:lnTo>
                    <a:pt x="947928" y="140208"/>
                  </a:lnTo>
                  <a:lnTo>
                    <a:pt x="978408" y="100584"/>
                  </a:lnTo>
                  <a:lnTo>
                    <a:pt x="999744" y="33528"/>
                  </a:lnTo>
                  <a:lnTo>
                    <a:pt x="912876" y="126492"/>
                  </a:lnTo>
                  <a:lnTo>
                    <a:pt x="851916" y="176784"/>
                  </a:lnTo>
                  <a:lnTo>
                    <a:pt x="821410" y="197535"/>
                  </a:lnTo>
                  <a:lnTo>
                    <a:pt x="821410" y="329819"/>
                  </a:lnTo>
                  <a:lnTo>
                    <a:pt x="801624" y="353568"/>
                  </a:lnTo>
                  <a:lnTo>
                    <a:pt x="748284" y="377952"/>
                  </a:lnTo>
                  <a:lnTo>
                    <a:pt x="649224" y="391668"/>
                  </a:lnTo>
                  <a:lnTo>
                    <a:pt x="557784" y="387096"/>
                  </a:lnTo>
                  <a:lnTo>
                    <a:pt x="449580" y="370332"/>
                  </a:lnTo>
                  <a:lnTo>
                    <a:pt x="371856" y="345948"/>
                  </a:lnTo>
                  <a:lnTo>
                    <a:pt x="301752" y="307848"/>
                  </a:lnTo>
                  <a:lnTo>
                    <a:pt x="282524" y="281076"/>
                  </a:lnTo>
                  <a:lnTo>
                    <a:pt x="283464" y="280416"/>
                  </a:lnTo>
                  <a:lnTo>
                    <a:pt x="327660" y="228600"/>
                  </a:lnTo>
                  <a:lnTo>
                    <a:pt x="362712" y="181356"/>
                  </a:lnTo>
                  <a:lnTo>
                    <a:pt x="365963" y="174205"/>
                  </a:lnTo>
                  <a:lnTo>
                    <a:pt x="423672" y="164579"/>
                  </a:lnTo>
                  <a:lnTo>
                    <a:pt x="480060" y="150863"/>
                  </a:lnTo>
                  <a:lnTo>
                    <a:pt x="524256" y="138671"/>
                  </a:lnTo>
                  <a:lnTo>
                    <a:pt x="557784" y="112763"/>
                  </a:lnTo>
                  <a:lnTo>
                    <a:pt x="583692" y="83807"/>
                  </a:lnTo>
                  <a:lnTo>
                    <a:pt x="606780" y="41478"/>
                  </a:lnTo>
                  <a:lnTo>
                    <a:pt x="632460" y="50292"/>
                  </a:lnTo>
                  <a:lnTo>
                    <a:pt x="665988" y="67056"/>
                  </a:lnTo>
                  <a:lnTo>
                    <a:pt x="705612" y="108204"/>
                  </a:lnTo>
                  <a:lnTo>
                    <a:pt x="748284" y="147828"/>
                  </a:lnTo>
                  <a:lnTo>
                    <a:pt x="762000" y="188976"/>
                  </a:lnTo>
                  <a:lnTo>
                    <a:pt x="769620" y="236220"/>
                  </a:lnTo>
                  <a:lnTo>
                    <a:pt x="762000" y="286512"/>
                  </a:lnTo>
                  <a:lnTo>
                    <a:pt x="769620" y="291439"/>
                  </a:lnTo>
                  <a:lnTo>
                    <a:pt x="813816" y="320040"/>
                  </a:lnTo>
                  <a:lnTo>
                    <a:pt x="821410" y="329819"/>
                  </a:lnTo>
                  <a:lnTo>
                    <a:pt x="821410" y="197535"/>
                  </a:lnTo>
                  <a:lnTo>
                    <a:pt x="813816" y="202692"/>
                  </a:lnTo>
                  <a:lnTo>
                    <a:pt x="783336" y="160020"/>
                  </a:lnTo>
                  <a:lnTo>
                    <a:pt x="757428" y="126492"/>
                  </a:lnTo>
                  <a:lnTo>
                    <a:pt x="722376" y="88392"/>
                  </a:lnTo>
                  <a:lnTo>
                    <a:pt x="682752" y="42672"/>
                  </a:lnTo>
                  <a:lnTo>
                    <a:pt x="634936" y="29197"/>
                  </a:lnTo>
                  <a:lnTo>
                    <a:pt x="635508" y="28956"/>
                  </a:lnTo>
                  <a:lnTo>
                    <a:pt x="583692" y="0"/>
                  </a:lnTo>
                  <a:lnTo>
                    <a:pt x="581685" y="254"/>
                  </a:lnTo>
                  <a:lnTo>
                    <a:pt x="581685" y="39395"/>
                  </a:lnTo>
                  <a:lnTo>
                    <a:pt x="576072" y="54851"/>
                  </a:lnTo>
                  <a:lnTo>
                    <a:pt x="541020" y="100571"/>
                  </a:lnTo>
                  <a:lnTo>
                    <a:pt x="496824" y="121907"/>
                  </a:lnTo>
                  <a:lnTo>
                    <a:pt x="428244" y="138671"/>
                  </a:lnTo>
                  <a:lnTo>
                    <a:pt x="378968" y="145592"/>
                  </a:lnTo>
                  <a:lnTo>
                    <a:pt x="385572" y="131064"/>
                  </a:lnTo>
                  <a:lnTo>
                    <a:pt x="414528" y="105156"/>
                  </a:lnTo>
                  <a:lnTo>
                    <a:pt x="480060" y="59436"/>
                  </a:lnTo>
                  <a:lnTo>
                    <a:pt x="545592" y="33528"/>
                  </a:lnTo>
                  <a:lnTo>
                    <a:pt x="581685" y="39395"/>
                  </a:lnTo>
                  <a:lnTo>
                    <a:pt x="581685" y="254"/>
                  </a:lnTo>
                  <a:lnTo>
                    <a:pt x="510540" y="9144"/>
                  </a:lnTo>
                  <a:lnTo>
                    <a:pt x="458724" y="33528"/>
                  </a:lnTo>
                  <a:lnTo>
                    <a:pt x="388620" y="76200"/>
                  </a:lnTo>
                  <a:lnTo>
                    <a:pt x="320040" y="147828"/>
                  </a:lnTo>
                  <a:lnTo>
                    <a:pt x="311454" y="152742"/>
                  </a:lnTo>
                  <a:lnTo>
                    <a:pt x="268224" y="155435"/>
                  </a:lnTo>
                  <a:lnTo>
                    <a:pt x="193548" y="150863"/>
                  </a:lnTo>
                  <a:lnTo>
                    <a:pt x="146304" y="147815"/>
                  </a:lnTo>
                  <a:lnTo>
                    <a:pt x="108204" y="181343"/>
                  </a:lnTo>
                  <a:lnTo>
                    <a:pt x="80772" y="217919"/>
                  </a:lnTo>
                  <a:lnTo>
                    <a:pt x="111252" y="231635"/>
                  </a:lnTo>
                  <a:lnTo>
                    <a:pt x="143256" y="214871"/>
                  </a:lnTo>
                  <a:lnTo>
                    <a:pt x="181356" y="193535"/>
                  </a:lnTo>
                  <a:lnTo>
                    <a:pt x="150876" y="193535"/>
                  </a:lnTo>
                  <a:lnTo>
                    <a:pt x="115824" y="214871"/>
                  </a:lnTo>
                  <a:lnTo>
                    <a:pt x="137160" y="176771"/>
                  </a:lnTo>
                  <a:lnTo>
                    <a:pt x="164592" y="169151"/>
                  </a:lnTo>
                  <a:lnTo>
                    <a:pt x="242316" y="173723"/>
                  </a:lnTo>
                  <a:lnTo>
                    <a:pt x="273189" y="174599"/>
                  </a:lnTo>
                  <a:lnTo>
                    <a:pt x="224028" y="202692"/>
                  </a:lnTo>
                  <a:lnTo>
                    <a:pt x="172212" y="236220"/>
                  </a:lnTo>
                  <a:lnTo>
                    <a:pt x="129540" y="269748"/>
                  </a:lnTo>
                  <a:lnTo>
                    <a:pt x="80772" y="269748"/>
                  </a:lnTo>
                  <a:lnTo>
                    <a:pt x="94488" y="298704"/>
                  </a:lnTo>
                  <a:lnTo>
                    <a:pt x="137160" y="320040"/>
                  </a:lnTo>
                  <a:lnTo>
                    <a:pt x="156032" y="347129"/>
                  </a:lnTo>
                  <a:lnTo>
                    <a:pt x="134112" y="370332"/>
                  </a:lnTo>
                  <a:lnTo>
                    <a:pt x="73152" y="428244"/>
                  </a:lnTo>
                  <a:lnTo>
                    <a:pt x="12192" y="509016"/>
                  </a:lnTo>
                  <a:lnTo>
                    <a:pt x="3048" y="537972"/>
                  </a:lnTo>
                  <a:lnTo>
                    <a:pt x="0" y="592836"/>
                  </a:lnTo>
                  <a:lnTo>
                    <a:pt x="21336" y="609600"/>
                  </a:lnTo>
                  <a:lnTo>
                    <a:pt x="32473" y="623887"/>
                  </a:lnTo>
                  <a:lnTo>
                    <a:pt x="21336" y="643128"/>
                  </a:lnTo>
                  <a:lnTo>
                    <a:pt x="64008" y="681228"/>
                  </a:lnTo>
                  <a:lnTo>
                    <a:pt x="86868" y="740664"/>
                  </a:lnTo>
                  <a:lnTo>
                    <a:pt x="80772" y="777240"/>
                  </a:lnTo>
                  <a:lnTo>
                    <a:pt x="59436" y="803148"/>
                  </a:lnTo>
                  <a:lnTo>
                    <a:pt x="77724" y="839724"/>
                  </a:lnTo>
                  <a:lnTo>
                    <a:pt x="86868" y="834072"/>
                  </a:lnTo>
                  <a:lnTo>
                    <a:pt x="129540" y="807720"/>
                  </a:lnTo>
                  <a:lnTo>
                    <a:pt x="172212" y="757428"/>
                  </a:lnTo>
                  <a:lnTo>
                    <a:pt x="245364" y="693420"/>
                  </a:lnTo>
                  <a:lnTo>
                    <a:pt x="294132" y="638556"/>
                  </a:lnTo>
                  <a:lnTo>
                    <a:pt x="293916" y="638429"/>
                  </a:lnTo>
                  <a:lnTo>
                    <a:pt x="333756" y="614172"/>
                  </a:lnTo>
                  <a:lnTo>
                    <a:pt x="376428" y="592836"/>
                  </a:lnTo>
                  <a:lnTo>
                    <a:pt x="411480" y="580644"/>
                  </a:lnTo>
                  <a:lnTo>
                    <a:pt x="454152" y="576072"/>
                  </a:lnTo>
                  <a:lnTo>
                    <a:pt x="507492" y="595884"/>
                  </a:lnTo>
                  <a:lnTo>
                    <a:pt x="563880" y="620268"/>
                  </a:lnTo>
                  <a:lnTo>
                    <a:pt x="633984" y="644652"/>
                  </a:lnTo>
                  <a:lnTo>
                    <a:pt x="710184" y="672084"/>
                  </a:lnTo>
                  <a:lnTo>
                    <a:pt x="813816" y="726948"/>
                  </a:lnTo>
                  <a:lnTo>
                    <a:pt x="865632" y="740664"/>
                  </a:lnTo>
                  <a:lnTo>
                    <a:pt x="912876" y="752856"/>
                  </a:lnTo>
                  <a:lnTo>
                    <a:pt x="908304" y="731520"/>
                  </a:lnTo>
                  <a:lnTo>
                    <a:pt x="832104" y="704088"/>
                  </a:lnTo>
                  <a:lnTo>
                    <a:pt x="783336" y="659892"/>
                  </a:lnTo>
                  <a:lnTo>
                    <a:pt x="566928" y="576072"/>
                  </a:lnTo>
                  <a:lnTo>
                    <a:pt x="470916" y="547116"/>
                  </a:lnTo>
                  <a:lnTo>
                    <a:pt x="402336" y="542544"/>
                  </a:lnTo>
                  <a:lnTo>
                    <a:pt x="355092" y="562356"/>
                  </a:lnTo>
                  <a:lnTo>
                    <a:pt x="259080" y="615696"/>
                  </a:lnTo>
                  <a:lnTo>
                    <a:pt x="190500" y="705612"/>
                  </a:lnTo>
                  <a:lnTo>
                    <a:pt x="111252" y="781812"/>
                  </a:lnTo>
                  <a:lnTo>
                    <a:pt x="111252" y="740664"/>
                  </a:lnTo>
                  <a:lnTo>
                    <a:pt x="103632" y="690372"/>
                  </a:lnTo>
                  <a:lnTo>
                    <a:pt x="89141" y="673531"/>
                  </a:lnTo>
                  <a:lnTo>
                    <a:pt x="103632" y="652272"/>
                  </a:lnTo>
                  <a:lnTo>
                    <a:pt x="59436" y="600456"/>
                  </a:lnTo>
                  <a:lnTo>
                    <a:pt x="42672" y="566928"/>
                  </a:lnTo>
                  <a:lnTo>
                    <a:pt x="47244" y="521208"/>
                  </a:lnTo>
                  <a:lnTo>
                    <a:pt x="86868" y="475488"/>
                  </a:lnTo>
                  <a:lnTo>
                    <a:pt x="146304" y="413004"/>
                  </a:lnTo>
                  <a:lnTo>
                    <a:pt x="214884" y="345948"/>
                  </a:lnTo>
                  <a:lnTo>
                    <a:pt x="263753" y="312572"/>
                  </a:lnTo>
                  <a:lnTo>
                    <a:pt x="271272" y="323088"/>
                  </a:lnTo>
                  <a:lnTo>
                    <a:pt x="350520" y="370332"/>
                  </a:lnTo>
                  <a:lnTo>
                    <a:pt x="423672" y="394716"/>
                  </a:lnTo>
                  <a:lnTo>
                    <a:pt x="501396" y="413004"/>
                  </a:lnTo>
                  <a:lnTo>
                    <a:pt x="594360" y="423672"/>
                  </a:lnTo>
                  <a:lnTo>
                    <a:pt x="688848" y="420624"/>
                  </a:lnTo>
                  <a:lnTo>
                    <a:pt x="748284" y="413004"/>
                  </a:lnTo>
                  <a:lnTo>
                    <a:pt x="809244" y="394716"/>
                  </a:lnTo>
                  <a:lnTo>
                    <a:pt x="850315" y="366991"/>
                  </a:lnTo>
                  <a:lnTo>
                    <a:pt x="856488" y="374904"/>
                  </a:lnTo>
                  <a:lnTo>
                    <a:pt x="896112" y="432816"/>
                  </a:lnTo>
                  <a:lnTo>
                    <a:pt x="911263" y="454482"/>
                  </a:lnTo>
                  <a:lnTo>
                    <a:pt x="922020" y="499859"/>
                  </a:lnTo>
                  <a:lnTo>
                    <a:pt x="957072" y="542531"/>
                  </a:lnTo>
                  <a:lnTo>
                    <a:pt x="987552" y="571487"/>
                  </a:lnTo>
                  <a:lnTo>
                    <a:pt x="1004316" y="626351"/>
                  </a:lnTo>
                  <a:lnTo>
                    <a:pt x="1004316" y="664451"/>
                  </a:lnTo>
                  <a:lnTo>
                    <a:pt x="947928" y="740651"/>
                  </a:lnTo>
                  <a:lnTo>
                    <a:pt x="870204" y="815327"/>
                  </a:lnTo>
                  <a:lnTo>
                    <a:pt x="903732" y="827519"/>
                  </a:lnTo>
                  <a:lnTo>
                    <a:pt x="1016508" y="719315"/>
                  </a:lnTo>
                  <a:lnTo>
                    <a:pt x="1033272" y="685787"/>
                  </a:lnTo>
                  <a:lnTo>
                    <a:pt x="1060704" y="65530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91421" y="3398011"/>
              <a:ext cx="105156" cy="21336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019785" y="3303536"/>
              <a:ext cx="919480" cy="253365"/>
            </a:xfrm>
            <a:custGeom>
              <a:avLst/>
              <a:gdLst/>
              <a:ahLst/>
              <a:cxnLst/>
              <a:rect l="l" t="t" r="r" b="b"/>
              <a:pathLst>
                <a:path w="919479" h="253364">
                  <a:moveTo>
                    <a:pt x="312420" y="185928"/>
                  </a:moveTo>
                  <a:lnTo>
                    <a:pt x="259080" y="155448"/>
                  </a:lnTo>
                  <a:lnTo>
                    <a:pt x="199644" y="112776"/>
                  </a:lnTo>
                  <a:lnTo>
                    <a:pt x="147828" y="100584"/>
                  </a:lnTo>
                  <a:lnTo>
                    <a:pt x="134112" y="83820"/>
                  </a:lnTo>
                  <a:lnTo>
                    <a:pt x="121932" y="88138"/>
                  </a:lnTo>
                  <a:lnTo>
                    <a:pt x="123444" y="71628"/>
                  </a:lnTo>
                  <a:lnTo>
                    <a:pt x="65532" y="0"/>
                  </a:lnTo>
                  <a:lnTo>
                    <a:pt x="38100" y="16764"/>
                  </a:lnTo>
                  <a:lnTo>
                    <a:pt x="0" y="76200"/>
                  </a:lnTo>
                  <a:lnTo>
                    <a:pt x="38100" y="80772"/>
                  </a:lnTo>
                  <a:lnTo>
                    <a:pt x="59436" y="95656"/>
                  </a:lnTo>
                  <a:lnTo>
                    <a:pt x="103632" y="126492"/>
                  </a:lnTo>
                  <a:lnTo>
                    <a:pt x="59436" y="67056"/>
                  </a:lnTo>
                  <a:lnTo>
                    <a:pt x="65532" y="38100"/>
                  </a:lnTo>
                  <a:lnTo>
                    <a:pt x="121716" y="88226"/>
                  </a:lnTo>
                  <a:lnTo>
                    <a:pt x="86868" y="100584"/>
                  </a:lnTo>
                  <a:lnTo>
                    <a:pt x="124968" y="112776"/>
                  </a:lnTo>
                  <a:lnTo>
                    <a:pt x="169164" y="138684"/>
                  </a:lnTo>
                  <a:lnTo>
                    <a:pt x="220980" y="160020"/>
                  </a:lnTo>
                  <a:lnTo>
                    <a:pt x="284988" y="205740"/>
                  </a:lnTo>
                  <a:lnTo>
                    <a:pt x="312420" y="185928"/>
                  </a:lnTo>
                  <a:close/>
                </a:path>
                <a:path w="919479" h="253364">
                  <a:moveTo>
                    <a:pt x="918972" y="100584"/>
                  </a:moveTo>
                  <a:lnTo>
                    <a:pt x="905256" y="52578"/>
                  </a:lnTo>
                  <a:lnTo>
                    <a:pt x="905256" y="97536"/>
                  </a:lnTo>
                  <a:lnTo>
                    <a:pt x="886968" y="126492"/>
                  </a:lnTo>
                  <a:lnTo>
                    <a:pt x="845947" y="144272"/>
                  </a:lnTo>
                  <a:lnTo>
                    <a:pt x="850011" y="127977"/>
                  </a:lnTo>
                  <a:lnTo>
                    <a:pt x="850392" y="128016"/>
                  </a:lnTo>
                  <a:lnTo>
                    <a:pt x="886968" y="79248"/>
                  </a:lnTo>
                  <a:lnTo>
                    <a:pt x="905256" y="97536"/>
                  </a:lnTo>
                  <a:lnTo>
                    <a:pt x="905256" y="52578"/>
                  </a:lnTo>
                  <a:lnTo>
                    <a:pt x="900684" y="36576"/>
                  </a:lnTo>
                  <a:lnTo>
                    <a:pt x="835901" y="110248"/>
                  </a:lnTo>
                  <a:lnTo>
                    <a:pt x="772718" y="117017"/>
                  </a:lnTo>
                  <a:lnTo>
                    <a:pt x="775716" y="100584"/>
                  </a:lnTo>
                  <a:lnTo>
                    <a:pt x="736092" y="117348"/>
                  </a:lnTo>
                  <a:lnTo>
                    <a:pt x="644652" y="138684"/>
                  </a:lnTo>
                  <a:lnTo>
                    <a:pt x="545592" y="169164"/>
                  </a:lnTo>
                  <a:lnTo>
                    <a:pt x="446532" y="176784"/>
                  </a:lnTo>
                  <a:lnTo>
                    <a:pt x="441960" y="198120"/>
                  </a:lnTo>
                  <a:lnTo>
                    <a:pt x="480060" y="201168"/>
                  </a:lnTo>
                  <a:lnTo>
                    <a:pt x="515112" y="227076"/>
                  </a:lnTo>
                  <a:lnTo>
                    <a:pt x="562356" y="208788"/>
                  </a:lnTo>
                  <a:lnTo>
                    <a:pt x="605028" y="185928"/>
                  </a:lnTo>
                  <a:lnTo>
                    <a:pt x="679704" y="181356"/>
                  </a:lnTo>
                  <a:lnTo>
                    <a:pt x="745236" y="164592"/>
                  </a:lnTo>
                  <a:lnTo>
                    <a:pt x="757148" y="149707"/>
                  </a:lnTo>
                  <a:lnTo>
                    <a:pt x="804672" y="143256"/>
                  </a:lnTo>
                  <a:lnTo>
                    <a:pt x="774192" y="178308"/>
                  </a:lnTo>
                  <a:lnTo>
                    <a:pt x="755904" y="214884"/>
                  </a:lnTo>
                  <a:lnTo>
                    <a:pt x="752856" y="252984"/>
                  </a:lnTo>
                  <a:lnTo>
                    <a:pt x="804672" y="202984"/>
                  </a:lnTo>
                  <a:lnTo>
                    <a:pt x="839724" y="169164"/>
                  </a:lnTo>
                  <a:lnTo>
                    <a:pt x="840562" y="165773"/>
                  </a:lnTo>
                  <a:lnTo>
                    <a:pt x="905256" y="139306"/>
                  </a:lnTo>
                  <a:lnTo>
                    <a:pt x="906780" y="138684"/>
                  </a:lnTo>
                  <a:lnTo>
                    <a:pt x="918972" y="1005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74885" y="3387343"/>
              <a:ext cx="94488" cy="12649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5450" y="2365375"/>
            <a:ext cx="8305800" cy="2133600"/>
          </a:xfrm>
          <a:prstGeom prst="rect">
            <a:avLst/>
          </a:prstGeom>
          <a:solidFill>
            <a:srgbClr val="CCFFCC"/>
          </a:solidFill>
          <a:ln w="25399">
            <a:solidFill>
              <a:srgbClr val="0065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434340" marR="907415" indent="-166370">
              <a:lnSpc>
                <a:spcPct val="85300"/>
              </a:lnSpc>
              <a:spcBef>
                <a:spcPts val="1185"/>
              </a:spcBef>
            </a:pP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Cechy</a:t>
            </a:r>
            <a:r>
              <a:rPr sz="28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rolnictwa</a:t>
            </a:r>
            <a:r>
              <a:rPr sz="2800" b="1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zrównowa</a:t>
            </a:r>
            <a:r>
              <a:rPr sz="2800" dirty="0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onego</a:t>
            </a:r>
            <a:r>
              <a:rPr sz="28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na</a:t>
            </a:r>
            <a:r>
              <a:rPr sz="2800" b="1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poziomie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gospodarstwa</a:t>
            </a:r>
            <a:r>
              <a:rPr sz="2800" b="1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charakteryzuj</a:t>
            </a:r>
            <a:r>
              <a:rPr sz="280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80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stan</a:t>
            </a:r>
            <a:r>
              <a:rPr sz="2800" b="1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do</a:t>
            </a:r>
            <a:r>
              <a:rPr sz="28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którego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zmierza</a:t>
            </a:r>
            <a:r>
              <a:rPr sz="2800" dirty="0">
                <a:solidFill>
                  <a:srgbClr val="000000"/>
                </a:solidFill>
                <a:latin typeface="Times New Roman"/>
                <a:cs typeface="Times New Roman"/>
              </a:rPr>
              <a:t>ć</a:t>
            </a:r>
            <a:r>
              <a:rPr sz="2800" spc="-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powinno</a:t>
            </a:r>
            <a:r>
              <a:rPr sz="2800" b="1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gospodarstwo</a:t>
            </a:r>
            <a:r>
              <a:rPr sz="2800" b="1" spc="-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rolnicze</a:t>
            </a:r>
            <a:r>
              <a:rPr sz="2800" b="1" spc="-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aby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realizowa</a:t>
            </a:r>
            <a:r>
              <a:rPr sz="2800" dirty="0">
                <a:solidFill>
                  <a:srgbClr val="000000"/>
                </a:solidFill>
                <a:latin typeface="Times New Roman"/>
                <a:cs typeface="Times New Roman"/>
              </a:rPr>
              <a:t>ć</a:t>
            </a:r>
            <a:r>
              <a:rPr sz="2800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harmonijnie</a:t>
            </a:r>
            <a:r>
              <a:rPr sz="28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cele</a:t>
            </a:r>
            <a:r>
              <a:rPr sz="2800" b="1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produkcyjne,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ekonomiczne</a:t>
            </a:r>
            <a:r>
              <a:rPr sz="2800" b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8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ekologiczne.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8350" y="917575"/>
            <a:ext cx="7914640" cy="53803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35735" marR="1196340" indent="264795" algn="ctr">
              <a:lnSpc>
                <a:spcPct val="100000"/>
              </a:lnSpc>
              <a:spcBef>
                <a:spcPts val="95"/>
              </a:spcBef>
            </a:pPr>
            <a:r>
              <a:rPr sz="2400" spc="-229" dirty="0">
                <a:solidFill>
                  <a:srgbClr val="006500"/>
                </a:solidFill>
                <a:latin typeface="Microsoft Sans Serif"/>
                <a:cs typeface="Microsoft Sans Serif"/>
              </a:rPr>
              <a:t>Cechy</a:t>
            </a:r>
            <a:r>
              <a:rPr sz="2400" spc="-6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30" dirty="0">
                <a:solidFill>
                  <a:srgbClr val="006500"/>
                </a:solidFill>
                <a:latin typeface="Microsoft Sans Serif"/>
                <a:cs typeface="Microsoft Sans Serif"/>
              </a:rPr>
              <a:t>rolnictwa</a:t>
            </a:r>
            <a:r>
              <a:rPr sz="2400" spc="-6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30" dirty="0" err="1">
                <a:solidFill>
                  <a:srgbClr val="006500"/>
                </a:solidFill>
                <a:latin typeface="Microsoft Sans Serif"/>
                <a:cs typeface="Microsoft Sans Serif"/>
              </a:rPr>
              <a:t>zrównoważonego</a:t>
            </a:r>
            <a:r>
              <a:rPr sz="2400" spc="-13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240" dirty="0" err="1">
                <a:solidFill>
                  <a:srgbClr val="006500"/>
                </a:solidFill>
                <a:latin typeface="Microsoft Sans Serif"/>
                <a:cs typeface="Microsoft Sans Serif"/>
              </a:rPr>
              <a:t>na</a:t>
            </a:r>
            <a:r>
              <a:rPr lang="pl-PL" sz="2400" spc="-5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85" dirty="0" err="1">
                <a:solidFill>
                  <a:srgbClr val="006500"/>
                </a:solidFill>
                <a:latin typeface="Microsoft Sans Serif"/>
                <a:cs typeface="Microsoft Sans Serif"/>
              </a:rPr>
              <a:t>poziomie</a:t>
            </a:r>
            <a:r>
              <a:rPr sz="2400" spc="-45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80" dirty="0">
                <a:solidFill>
                  <a:srgbClr val="006500"/>
                </a:solidFill>
                <a:latin typeface="Microsoft Sans Serif"/>
                <a:cs typeface="Microsoft Sans Serif"/>
              </a:rPr>
              <a:t>gospodarstwa</a:t>
            </a:r>
            <a:r>
              <a:rPr sz="2400" spc="-5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25" dirty="0">
                <a:solidFill>
                  <a:srgbClr val="006500"/>
                </a:solidFill>
                <a:latin typeface="Microsoft Sans Serif"/>
                <a:cs typeface="Microsoft Sans Serif"/>
              </a:rPr>
              <a:t>rolniczego</a:t>
            </a:r>
            <a:endParaRPr sz="24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2400" dirty="0">
              <a:latin typeface="Microsoft Sans Serif"/>
              <a:cs typeface="Microsoft Sans Serif"/>
            </a:endParaRPr>
          </a:p>
          <a:p>
            <a:pPr marL="460375" indent="-447675">
              <a:lnSpc>
                <a:spcPct val="100000"/>
              </a:lnSpc>
              <a:buClr>
                <a:srgbClr val="006500"/>
              </a:buClr>
              <a:buAutoNum type="arabicPeriod"/>
              <a:tabLst>
                <a:tab pos="460375" algn="l"/>
              </a:tabLst>
            </a:pPr>
            <a:r>
              <a:rPr sz="2400" b="1" dirty="0">
                <a:latin typeface="Times New Roman"/>
                <a:cs typeface="Times New Roman"/>
              </a:rPr>
              <a:t>Zapewnienie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trwałej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yzno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ci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gleby.</a:t>
            </a:r>
            <a:endParaRPr sz="2400" dirty="0">
              <a:latin typeface="Times New Roman"/>
              <a:cs typeface="Times New Roman"/>
            </a:endParaRPr>
          </a:p>
          <a:p>
            <a:pPr marL="460375" marR="88900" indent="-448309">
              <a:lnSpc>
                <a:spcPct val="100200"/>
              </a:lnSpc>
              <a:spcBef>
                <a:spcPts val="1350"/>
              </a:spcBef>
              <a:buClr>
                <a:srgbClr val="006500"/>
              </a:buClr>
              <a:buAutoNum type="arabicPeriod"/>
              <a:tabLst>
                <a:tab pos="460375" algn="l"/>
              </a:tabLst>
            </a:pPr>
            <a:r>
              <a:rPr sz="2400" b="1" dirty="0">
                <a:latin typeface="Times New Roman"/>
                <a:cs typeface="Times New Roman"/>
              </a:rPr>
              <a:t>Dostosowanie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gał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zi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kierunków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produkcji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oraz </a:t>
            </a:r>
            <a:r>
              <a:rPr sz="2400" b="1" dirty="0">
                <a:latin typeface="Times New Roman"/>
                <a:cs typeface="Times New Roman"/>
              </a:rPr>
              <a:t>odmian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lin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ras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zwierz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t do </a:t>
            </a:r>
            <a:r>
              <a:rPr sz="2400" b="1" spc="-10" dirty="0">
                <a:latin typeface="Times New Roman"/>
                <a:cs typeface="Times New Roman"/>
              </a:rPr>
              <a:t>warunków </a:t>
            </a:r>
            <a:r>
              <a:rPr sz="2400" b="1" dirty="0">
                <a:latin typeface="Times New Roman"/>
                <a:cs typeface="Times New Roman"/>
              </a:rPr>
              <a:t>przyrodniczych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ekonomiczno-</a:t>
            </a:r>
            <a:r>
              <a:rPr sz="2400" b="1" spc="-10" dirty="0">
                <a:latin typeface="Times New Roman"/>
                <a:cs typeface="Times New Roman"/>
              </a:rPr>
              <a:t>organizacyjnych.</a:t>
            </a:r>
            <a:endParaRPr sz="2400" dirty="0">
              <a:latin typeface="Times New Roman"/>
              <a:cs typeface="Times New Roman"/>
            </a:endParaRPr>
          </a:p>
          <a:p>
            <a:pPr marL="460375" indent="-447675">
              <a:lnSpc>
                <a:spcPct val="100000"/>
              </a:lnSpc>
              <a:spcBef>
                <a:spcPts val="1345"/>
              </a:spcBef>
              <a:buClr>
                <a:srgbClr val="006500"/>
              </a:buClr>
              <a:buAutoNum type="arabicPeriod"/>
              <a:tabLst>
                <a:tab pos="460375" algn="l"/>
              </a:tabLst>
            </a:pP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ony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bilans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substancji</a:t>
            </a:r>
            <a:r>
              <a:rPr sz="2400" b="1" spc="-10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organicznej.</a:t>
            </a:r>
            <a:endParaRPr sz="2400" dirty="0">
              <a:latin typeface="Times New Roman"/>
              <a:cs typeface="Times New Roman"/>
            </a:endParaRPr>
          </a:p>
          <a:p>
            <a:pPr marL="460375" marR="5080" indent="-448309">
              <a:lnSpc>
                <a:spcPct val="100000"/>
              </a:lnSpc>
              <a:spcBef>
                <a:spcPts val="1355"/>
              </a:spcBef>
              <a:buClr>
                <a:srgbClr val="006500"/>
              </a:buClr>
              <a:buAutoNum type="arabicPeriod"/>
              <a:tabLst>
                <a:tab pos="460375" algn="l"/>
              </a:tabLst>
            </a:pP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ony</a:t>
            </a:r>
            <a:r>
              <a:rPr sz="2400" b="1" spc="-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bilans</a:t>
            </a:r>
            <a:r>
              <a:rPr sz="2400" b="1" spc="-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składników</a:t>
            </a:r>
            <a:r>
              <a:rPr sz="2400" b="1" spc="-1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pokarmowych (nawozowych).</a:t>
            </a:r>
            <a:endParaRPr sz="2400" dirty="0">
              <a:latin typeface="Times New Roman"/>
              <a:cs typeface="Times New Roman"/>
            </a:endParaRPr>
          </a:p>
          <a:p>
            <a:pPr marL="460375" indent="-447675">
              <a:lnSpc>
                <a:spcPct val="100000"/>
              </a:lnSpc>
              <a:spcBef>
                <a:spcPts val="1355"/>
              </a:spcBef>
              <a:buClr>
                <a:srgbClr val="006500"/>
              </a:buClr>
              <a:buAutoNum type="arabicPeriod"/>
              <a:tabLst>
                <a:tab pos="460375" algn="l"/>
              </a:tabLst>
            </a:pPr>
            <a:r>
              <a:rPr sz="2400" b="1" dirty="0">
                <a:latin typeface="Times New Roman"/>
                <a:cs typeface="Times New Roman"/>
              </a:rPr>
              <a:t>Wysoki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indeks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pokrycia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gleby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linno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ci</a:t>
            </a:r>
            <a:r>
              <a:rPr sz="2400" spc="-10" dirty="0">
                <a:latin typeface="Times New Roman"/>
                <a:cs typeface="Times New Roman"/>
              </a:rPr>
              <a:t>ą</a:t>
            </a:r>
            <a:r>
              <a:rPr sz="2400" b="1" spc="-10" dirty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L="460375" indent="-447675">
              <a:lnSpc>
                <a:spcPct val="100000"/>
              </a:lnSpc>
              <a:spcBef>
                <a:spcPts val="1355"/>
              </a:spcBef>
              <a:buClr>
                <a:srgbClr val="006500"/>
              </a:buClr>
              <a:buAutoNum type="arabicPeriod"/>
              <a:tabLst>
                <a:tab pos="460375" algn="l"/>
              </a:tabLst>
            </a:pPr>
            <a:r>
              <a:rPr sz="2400" b="1" dirty="0">
                <a:latin typeface="Times New Roman"/>
                <a:cs typeface="Times New Roman"/>
              </a:rPr>
              <a:t>Integrowana</a:t>
            </a:r>
            <a:r>
              <a:rPr sz="2400" b="1" spc="-1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ochrona</a:t>
            </a:r>
            <a:r>
              <a:rPr sz="2400" b="1" spc="-1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lin.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8350" y="831783"/>
            <a:ext cx="7752080" cy="520078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35735" marR="1033780" indent="264795" algn="ctr">
              <a:lnSpc>
                <a:spcPct val="100000"/>
              </a:lnSpc>
              <a:spcBef>
                <a:spcPts val="95"/>
              </a:spcBef>
            </a:pPr>
            <a:r>
              <a:rPr sz="2400" spc="-229" dirty="0">
                <a:solidFill>
                  <a:srgbClr val="006500"/>
                </a:solidFill>
                <a:latin typeface="Microsoft Sans Serif"/>
                <a:cs typeface="Microsoft Sans Serif"/>
              </a:rPr>
              <a:t>Cechy</a:t>
            </a:r>
            <a:r>
              <a:rPr sz="2400" spc="-6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30" dirty="0">
                <a:solidFill>
                  <a:srgbClr val="006500"/>
                </a:solidFill>
                <a:latin typeface="Microsoft Sans Serif"/>
                <a:cs typeface="Microsoft Sans Serif"/>
              </a:rPr>
              <a:t>rolnictwa</a:t>
            </a:r>
            <a:r>
              <a:rPr sz="2400" spc="-6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30" dirty="0">
                <a:solidFill>
                  <a:srgbClr val="006500"/>
                </a:solidFill>
                <a:latin typeface="Microsoft Sans Serif"/>
                <a:cs typeface="Microsoft Sans Serif"/>
              </a:rPr>
              <a:t>zrównoważonego </a:t>
            </a:r>
            <a:r>
              <a:rPr sz="2400" spc="-240" dirty="0">
                <a:solidFill>
                  <a:srgbClr val="006500"/>
                </a:solidFill>
                <a:latin typeface="Microsoft Sans Serif"/>
                <a:cs typeface="Microsoft Sans Serif"/>
              </a:rPr>
              <a:t>na</a:t>
            </a:r>
            <a:r>
              <a:rPr sz="2400" spc="-5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85" dirty="0">
                <a:solidFill>
                  <a:srgbClr val="006500"/>
                </a:solidFill>
                <a:latin typeface="Microsoft Sans Serif"/>
                <a:cs typeface="Microsoft Sans Serif"/>
              </a:rPr>
              <a:t>poziomie</a:t>
            </a:r>
            <a:r>
              <a:rPr sz="2400" spc="-45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80" dirty="0">
                <a:solidFill>
                  <a:srgbClr val="006500"/>
                </a:solidFill>
                <a:latin typeface="Microsoft Sans Serif"/>
                <a:cs typeface="Microsoft Sans Serif"/>
              </a:rPr>
              <a:t>gospodarstwa</a:t>
            </a:r>
            <a:r>
              <a:rPr sz="2400" spc="-50" dirty="0">
                <a:solidFill>
                  <a:srgbClr val="006500"/>
                </a:solidFill>
                <a:latin typeface="Microsoft Sans Serif"/>
                <a:cs typeface="Microsoft Sans Serif"/>
              </a:rPr>
              <a:t> </a:t>
            </a:r>
            <a:r>
              <a:rPr sz="2400" spc="-125" dirty="0">
                <a:solidFill>
                  <a:srgbClr val="006500"/>
                </a:solidFill>
                <a:latin typeface="Microsoft Sans Serif"/>
                <a:cs typeface="Microsoft Sans Serif"/>
              </a:rPr>
              <a:t>rolniczego</a:t>
            </a:r>
            <a:endParaRPr sz="24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sz="2400" dirty="0">
              <a:latin typeface="Microsoft Sans Serif"/>
              <a:cs typeface="Microsoft Sans Serif"/>
            </a:endParaRPr>
          </a:p>
          <a:p>
            <a:pPr marL="551815" marR="36830" indent="-539750">
              <a:lnSpc>
                <a:spcPct val="100400"/>
              </a:lnSpc>
              <a:buClr>
                <a:srgbClr val="006500"/>
              </a:buClr>
              <a:buAutoNum type="arabicPeriod" startAt="7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Przestrzeganie</a:t>
            </a:r>
            <a:r>
              <a:rPr sz="2400" b="1" spc="-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zasad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prawidłowej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agrotechniki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zootechniki.</a:t>
            </a:r>
            <a:endParaRPr sz="2400" dirty="0">
              <a:latin typeface="Times New Roman"/>
              <a:cs typeface="Times New Roman"/>
            </a:endParaRPr>
          </a:p>
          <a:p>
            <a:pPr marL="551815" indent="-539115">
              <a:lnSpc>
                <a:spcPct val="100000"/>
              </a:lnSpc>
              <a:spcBef>
                <a:spcPts val="1345"/>
              </a:spcBef>
              <a:buClr>
                <a:srgbClr val="006500"/>
              </a:buClr>
              <a:buAutoNum type="arabicPeriod" startAt="7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Troska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zachowanie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bioró</a:t>
            </a:r>
            <a:r>
              <a:rPr sz="2400" spc="-10" dirty="0">
                <a:latin typeface="Times New Roman"/>
                <a:cs typeface="Times New Roman"/>
              </a:rPr>
              <a:t>ż</a:t>
            </a:r>
            <a:r>
              <a:rPr sz="2400" b="1" spc="-10" dirty="0">
                <a:latin typeface="Times New Roman"/>
                <a:cs typeface="Times New Roman"/>
              </a:rPr>
              <a:t>norodno</a:t>
            </a:r>
            <a:r>
              <a:rPr sz="2400" spc="-10" dirty="0">
                <a:latin typeface="Times New Roman"/>
                <a:cs typeface="Times New Roman"/>
              </a:rPr>
              <a:t>ś</a:t>
            </a:r>
            <a:r>
              <a:rPr sz="2400" b="1" spc="-10" dirty="0">
                <a:latin typeface="Times New Roman"/>
                <a:cs typeface="Times New Roman"/>
              </a:rPr>
              <a:t>ci.</a:t>
            </a:r>
            <a:endParaRPr sz="2400" dirty="0">
              <a:latin typeface="Times New Roman"/>
              <a:cs typeface="Times New Roman"/>
            </a:endParaRPr>
          </a:p>
          <a:p>
            <a:pPr marL="551815" marR="736600" indent="-539750">
              <a:lnSpc>
                <a:spcPct val="100000"/>
              </a:lnSpc>
              <a:spcBef>
                <a:spcPts val="1355"/>
              </a:spcBef>
              <a:buClr>
                <a:srgbClr val="006500"/>
              </a:buClr>
              <a:buAutoNum type="arabicPeriod" startAt="7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Dostosowana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do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potencjału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absorpcyjnego </a:t>
            </a:r>
            <a:r>
              <a:rPr sz="2400" b="1" dirty="0">
                <a:latin typeface="Times New Roman"/>
                <a:cs typeface="Times New Roman"/>
              </a:rPr>
              <a:t>ekosystemu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obsada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zwierz</a:t>
            </a:r>
            <a:r>
              <a:rPr sz="2400" spc="-10" dirty="0">
                <a:latin typeface="Times New Roman"/>
                <a:cs typeface="Times New Roman"/>
              </a:rPr>
              <a:t>ą</a:t>
            </a:r>
            <a:r>
              <a:rPr sz="2400" b="1" spc="-10" dirty="0">
                <a:latin typeface="Times New Roman"/>
                <a:cs typeface="Times New Roman"/>
              </a:rPr>
              <a:t>t.</a:t>
            </a:r>
            <a:endParaRPr sz="2400" dirty="0">
              <a:latin typeface="Times New Roman"/>
              <a:cs typeface="Times New Roman"/>
            </a:endParaRPr>
          </a:p>
          <a:p>
            <a:pPr marL="551815" marR="1303655" indent="-539750">
              <a:lnSpc>
                <a:spcPct val="100000"/>
              </a:lnSpc>
              <a:spcBef>
                <a:spcPts val="1355"/>
              </a:spcBef>
              <a:buClr>
                <a:srgbClr val="006500"/>
              </a:buClr>
              <a:buAutoNum type="arabicPeriod" startAt="7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Racjonalne</a:t>
            </a:r>
            <a:r>
              <a:rPr sz="2400" b="1" spc="-1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wyposa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enie</a:t>
            </a:r>
            <a:r>
              <a:rPr sz="2400" b="1" spc="-1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gospodarstwa </a:t>
            </a: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zakresie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infrastruktury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technicznej.</a:t>
            </a:r>
            <a:endParaRPr sz="2400" dirty="0">
              <a:latin typeface="Times New Roman"/>
              <a:cs typeface="Times New Roman"/>
            </a:endParaRPr>
          </a:p>
          <a:p>
            <a:pPr marL="551815" marR="5080" indent="-539750">
              <a:lnSpc>
                <a:spcPct val="100000"/>
              </a:lnSpc>
              <a:spcBef>
                <a:spcPts val="1360"/>
              </a:spcBef>
              <a:buClr>
                <a:srgbClr val="006500"/>
              </a:buClr>
              <a:buAutoNum type="arabicPeriod" startAt="7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Przestrzeganie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zasad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Kodeksu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Dobrej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Praktyki Rolniczej.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33401" y="589931"/>
            <a:ext cx="529971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64795">
              <a:lnSpc>
                <a:spcPct val="100000"/>
              </a:lnSpc>
              <a:spcBef>
                <a:spcPts val="95"/>
              </a:spcBef>
            </a:pPr>
            <a:r>
              <a:rPr sz="2800" spc="-229" dirty="0"/>
              <a:t>Cechy</a:t>
            </a:r>
            <a:r>
              <a:rPr sz="2800" spc="-60" dirty="0"/>
              <a:t> </a:t>
            </a:r>
            <a:r>
              <a:rPr sz="2800" spc="-130" dirty="0"/>
              <a:t>rolnictwa</a:t>
            </a:r>
            <a:r>
              <a:rPr sz="2800" spc="-60" dirty="0"/>
              <a:t> </a:t>
            </a:r>
            <a:r>
              <a:rPr sz="2800" spc="-130" dirty="0"/>
              <a:t>zrównoważonego </a:t>
            </a:r>
            <a:r>
              <a:rPr sz="2800" spc="-240" dirty="0"/>
              <a:t>na</a:t>
            </a:r>
            <a:r>
              <a:rPr sz="2800" spc="-50" dirty="0"/>
              <a:t> </a:t>
            </a:r>
            <a:r>
              <a:rPr sz="2800" spc="-185" dirty="0"/>
              <a:t>poziomie</a:t>
            </a:r>
            <a:r>
              <a:rPr sz="2800" spc="-45" dirty="0"/>
              <a:t> </a:t>
            </a:r>
            <a:r>
              <a:rPr sz="2800" spc="-180" dirty="0"/>
              <a:t>gospodarstwa</a:t>
            </a:r>
            <a:r>
              <a:rPr sz="2800" spc="-50" dirty="0"/>
              <a:t> </a:t>
            </a:r>
            <a:r>
              <a:rPr sz="2800" spc="-125" dirty="0"/>
              <a:t>rolniczego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767846" y="1908175"/>
            <a:ext cx="7830820" cy="415370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51815" marR="5080" indent="-539750">
              <a:lnSpc>
                <a:spcPct val="100200"/>
              </a:lnSpc>
              <a:spcBef>
                <a:spcPts val="90"/>
              </a:spcBef>
              <a:buClr>
                <a:srgbClr val="006500"/>
              </a:buClr>
              <a:buAutoNum type="arabicPeriod" startAt="12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Racjonalna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organizacja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pracy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racjonalne </a:t>
            </a:r>
            <a:r>
              <a:rPr sz="2400" b="1" dirty="0">
                <a:latin typeface="Times New Roman"/>
                <a:cs typeface="Times New Roman"/>
              </a:rPr>
              <a:t>wykorzystanie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techniki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rolniczej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oraz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umiej</a:t>
            </a:r>
            <a:r>
              <a:rPr sz="2400" spc="-10" dirty="0">
                <a:latin typeface="Times New Roman"/>
                <a:cs typeface="Times New Roman"/>
              </a:rPr>
              <a:t>ę</a:t>
            </a:r>
            <a:r>
              <a:rPr sz="2400" b="1" spc="-10" dirty="0">
                <a:latin typeface="Times New Roman"/>
                <a:cs typeface="Times New Roman"/>
              </a:rPr>
              <a:t>tne </a:t>
            </a:r>
            <a:r>
              <a:rPr sz="2400" b="1" dirty="0">
                <a:latin typeface="Times New Roman"/>
                <a:cs typeface="Times New Roman"/>
              </a:rPr>
              <a:t>zarz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dzanie</a:t>
            </a:r>
            <a:r>
              <a:rPr sz="2400" b="1" spc="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gospodarstwem.</a:t>
            </a:r>
            <a:endParaRPr sz="2400" dirty="0">
              <a:latin typeface="Times New Roman"/>
              <a:cs typeface="Times New Roman"/>
            </a:endParaRPr>
          </a:p>
          <a:p>
            <a:pPr marL="551815" marR="419100" indent="-539750">
              <a:lnSpc>
                <a:spcPct val="100000"/>
              </a:lnSpc>
              <a:spcBef>
                <a:spcPts val="1355"/>
              </a:spcBef>
              <a:buClr>
                <a:srgbClr val="006500"/>
              </a:buClr>
              <a:buAutoNum type="arabicPeriod" startAt="12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Postrzeganie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gospodarstwa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jego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zwi</a:t>
            </a:r>
            <a:r>
              <a:rPr sz="2400" spc="-10" dirty="0">
                <a:latin typeface="Times New Roman"/>
                <a:cs typeface="Times New Roman"/>
              </a:rPr>
              <a:t>ą</a:t>
            </a:r>
            <a:r>
              <a:rPr sz="2400" b="1" spc="-10" dirty="0">
                <a:latin typeface="Times New Roman"/>
                <a:cs typeface="Times New Roman"/>
              </a:rPr>
              <a:t>zkach </a:t>
            </a:r>
            <a:r>
              <a:rPr sz="2400" b="1" dirty="0">
                <a:latin typeface="Times New Roman"/>
                <a:cs typeface="Times New Roman"/>
              </a:rPr>
              <a:t>z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otoczeniem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(obszarami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wiejskimi).</a:t>
            </a:r>
            <a:endParaRPr sz="2400" dirty="0">
              <a:latin typeface="Times New Roman"/>
              <a:cs typeface="Times New Roman"/>
            </a:endParaRPr>
          </a:p>
          <a:p>
            <a:pPr marL="551815" marR="775970" indent="-539750">
              <a:lnSpc>
                <a:spcPct val="100099"/>
              </a:lnSpc>
              <a:spcBef>
                <a:spcPts val="1340"/>
              </a:spcBef>
              <a:buClr>
                <a:srgbClr val="006500"/>
              </a:buClr>
              <a:buAutoNum type="arabicPeriod" startAt="12"/>
              <a:tabLst>
                <a:tab pos="551815" algn="l"/>
              </a:tabLst>
            </a:pPr>
            <a:r>
              <a:rPr sz="2400" b="1" dirty="0">
                <a:latin typeface="Times New Roman"/>
                <a:cs typeface="Times New Roman"/>
              </a:rPr>
              <a:t>Uzyskiwanie</a:t>
            </a:r>
            <a:r>
              <a:rPr sz="2400" b="1" spc="-114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dochodów</a:t>
            </a:r>
            <a:r>
              <a:rPr sz="2400" b="1" spc="-1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zapewniaj</a:t>
            </a:r>
            <a:r>
              <a:rPr sz="2400" spc="-10" dirty="0">
                <a:latin typeface="Times New Roman"/>
                <a:cs typeface="Times New Roman"/>
              </a:rPr>
              <a:t>ą</a:t>
            </a:r>
            <a:r>
              <a:rPr sz="2400" b="1" spc="-10" dirty="0">
                <a:latin typeface="Times New Roman"/>
                <a:cs typeface="Times New Roman"/>
              </a:rPr>
              <a:t>cych </a:t>
            </a:r>
            <a:r>
              <a:rPr sz="2400" b="1" dirty="0">
                <a:latin typeface="Times New Roman"/>
                <a:cs typeface="Times New Roman"/>
              </a:rPr>
              <a:t>porównywalne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prac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poza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rolnictwem </a:t>
            </a:r>
            <a:r>
              <a:rPr sz="2400" b="1" dirty="0">
                <a:latin typeface="Times New Roman"/>
                <a:cs typeface="Times New Roman"/>
              </a:rPr>
              <a:t>wynagrodzenie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prac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rodki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rozwój (inwestycje).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600" dirty="0">
                <a:latin typeface="Times New Roman"/>
                <a:cs typeface="Times New Roman"/>
              </a:rPr>
              <a:t>Ź</a:t>
            </a:r>
            <a:r>
              <a:rPr sz="1600" b="1" dirty="0">
                <a:latin typeface="Times New Roman"/>
                <a:cs typeface="Times New Roman"/>
              </a:rPr>
              <a:t>ródło: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opracowanie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własne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oraz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H.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Runowski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(2000)</a:t>
            </a:r>
            <a:endParaRPr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822450" y="529393"/>
            <a:ext cx="952500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70885" marR="5080" indent="-3258820">
              <a:lnSpc>
                <a:spcPct val="100000"/>
              </a:lnSpc>
              <a:spcBef>
                <a:spcPts val="95"/>
              </a:spcBef>
            </a:pPr>
            <a:r>
              <a:rPr lang="pl-PL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                                               </a:t>
            </a:r>
            <a:r>
              <a:rPr sz="20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Wybrane</a:t>
            </a:r>
            <a:r>
              <a:rPr sz="20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wska</a:t>
            </a: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ź</a:t>
            </a:r>
            <a:r>
              <a:rPr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niki</a:t>
            </a:r>
            <a:r>
              <a:rPr sz="2000" b="1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 err="1">
                <a:solidFill>
                  <a:srgbClr val="000000"/>
                </a:solidFill>
                <a:latin typeface="Times New Roman"/>
                <a:cs typeface="Times New Roman"/>
              </a:rPr>
              <a:t>agro-</a:t>
            </a:r>
            <a:r>
              <a:rPr sz="2000" dirty="0" err="1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0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rodowiskowe</a:t>
            </a:r>
            <a:r>
              <a:rPr sz="20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br>
              <a:rPr lang="pl-PL" sz="2000" b="1" spc="-9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sz="20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oceny</a:t>
            </a:r>
            <a:r>
              <a:rPr lang="pl-PL" sz="2000" b="1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zrównowa</a:t>
            </a:r>
            <a:r>
              <a:rPr sz="2000" dirty="0" err="1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0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enia</a:t>
            </a:r>
            <a:r>
              <a:rPr sz="2000" b="1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badanych </a:t>
            </a:r>
            <a:r>
              <a:rPr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grup</a:t>
            </a:r>
            <a:r>
              <a:rPr sz="2000" b="1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gospodarstw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13907" y="6552181"/>
            <a:ext cx="2452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solidFill>
                  <a:srgbClr val="1E487C"/>
                </a:solidFill>
                <a:latin typeface="Times New Roman"/>
                <a:cs typeface="Times New Roman"/>
              </a:rPr>
              <a:t>Ź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ródło:</a:t>
            </a:r>
            <a:r>
              <a:rPr sz="1600" b="1" i="1" spc="-2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Opracowanie</a:t>
            </a:r>
            <a:r>
              <a:rPr sz="1600" b="1" i="1" spc="-2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własne</a:t>
            </a:r>
            <a:endParaRPr sz="16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745557"/>
              </p:ext>
            </p:extLst>
          </p:nvPr>
        </p:nvGraphicFramePr>
        <p:xfrm>
          <a:off x="0" y="1321331"/>
          <a:ext cx="9150346" cy="4262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1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0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7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9151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89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Wyszczególnienie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40029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CC9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7490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Wielokierunk.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006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98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Produkcja</a:t>
                      </a:r>
                      <a:r>
                        <a:rPr sz="18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mleka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006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61290" marR="150495" indent="263525">
                        <a:lnSpc>
                          <a:spcPct val="100600"/>
                        </a:lnSpc>
                        <a:spcBef>
                          <a:spcPts val="49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Produkcja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trzody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chlewnej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98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2875" marR="135255" indent="129539">
                        <a:lnSpc>
                          <a:spcPct val="100600"/>
                        </a:lnSpc>
                        <a:spcBef>
                          <a:spcPts val="49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Prod. ro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linna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2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0029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CC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r.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2009-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2010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zmiana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r.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2009-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2010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zmiana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r.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2009-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2010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zmiana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*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r.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2009-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2010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FF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38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kg/ha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UR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79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32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-28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103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147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71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79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kg/ha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UR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98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-17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98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-17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34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98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kg/ha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UR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1239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-13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98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-68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98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29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-41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95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16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8510">
                <a:tc>
                  <a:txBody>
                    <a:bodyPr/>
                    <a:lstStyle/>
                    <a:p>
                      <a:pPr marL="90805" marR="85090" algn="just">
                        <a:lnSpc>
                          <a:spcPct val="80000"/>
                        </a:lnSpc>
                        <a:spcBef>
                          <a:spcPts val="49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bilansu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glebowej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substancji</a:t>
                      </a:r>
                      <a:r>
                        <a:rPr sz="18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organicznej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s.m./ha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GO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0,74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0,38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1,88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0,06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2,91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1,35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3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0,0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12700">
                      <a:solidFill>
                        <a:srgbClr val="000000"/>
                      </a:solidFill>
                      <a:prstDash val="sysDash"/>
                    </a:lnB>
                    <a:solidFill>
                      <a:srgbClr val="FF98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445">
                <a:tc>
                  <a:txBody>
                    <a:bodyPr/>
                    <a:lstStyle/>
                    <a:p>
                      <a:pPr marL="90805" marR="16446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Indeks</a:t>
                      </a:r>
                      <a:r>
                        <a:rPr sz="18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pokrycia</a:t>
                      </a:r>
                      <a:r>
                        <a:rPr sz="18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gleby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linno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ci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ą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41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46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56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32CC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12700">
                      <a:solidFill>
                        <a:srgbClr val="000000"/>
                      </a:solidFill>
                      <a:prstDash val="sysDot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59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2700">
                      <a:solidFill>
                        <a:srgbClr val="000000"/>
                      </a:solidFill>
                      <a:prstDash val="sysDot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ysDash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32CC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2038" y="5691121"/>
            <a:ext cx="5267960" cy="51435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85"/>
              </a:spcBef>
              <a:tabLst>
                <a:tab pos="265430" algn="l"/>
              </a:tabLst>
            </a:pPr>
            <a:r>
              <a:rPr sz="1600" b="1" spc="-50" dirty="0">
                <a:latin typeface="Times New Roman"/>
                <a:cs typeface="Times New Roman"/>
              </a:rPr>
              <a:t>*</a:t>
            </a:r>
            <a:r>
              <a:rPr sz="1600" b="1" dirty="0">
                <a:latin typeface="Times New Roman"/>
                <a:cs typeface="Times New Roman"/>
              </a:rPr>
              <a:t>	-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zmiana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(przyrost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lub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spadek)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w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liczbach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bezwzgl</a:t>
            </a:r>
            <a:r>
              <a:rPr sz="1600" spc="-10" dirty="0">
                <a:latin typeface="Times New Roman"/>
                <a:cs typeface="Times New Roman"/>
              </a:rPr>
              <a:t>ę</a:t>
            </a:r>
            <a:r>
              <a:rPr sz="1600" b="1" spc="-10" dirty="0">
                <a:latin typeface="Times New Roman"/>
                <a:cs typeface="Times New Roman"/>
              </a:rPr>
              <a:t>dnych </a:t>
            </a:r>
            <a:r>
              <a:rPr sz="1600" b="1" dirty="0">
                <a:latin typeface="Times New Roman"/>
                <a:cs typeface="Times New Roman"/>
              </a:rPr>
              <a:t>w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odniesieniu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do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lat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2003-</a:t>
            </a:r>
            <a:r>
              <a:rPr sz="1600" b="1" spc="-20" dirty="0">
                <a:latin typeface="Times New Roman"/>
                <a:cs typeface="Times New Roman"/>
              </a:rPr>
              <a:t>2004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58732" y="1198879"/>
            <a:ext cx="1945005" cy="866140"/>
          </a:xfrm>
          <a:custGeom>
            <a:avLst/>
            <a:gdLst/>
            <a:ahLst/>
            <a:cxnLst/>
            <a:rect l="l" t="t" r="r" b="b"/>
            <a:pathLst>
              <a:path w="1945004" h="866139">
                <a:moveTo>
                  <a:pt x="972311" y="0"/>
                </a:moveTo>
                <a:lnTo>
                  <a:pt x="908273" y="919"/>
                </a:lnTo>
                <a:lnTo>
                  <a:pt x="845357" y="3640"/>
                </a:lnTo>
                <a:lnTo>
                  <a:pt x="783690" y="8105"/>
                </a:lnTo>
                <a:lnTo>
                  <a:pt x="723398" y="14258"/>
                </a:lnTo>
                <a:lnTo>
                  <a:pt x="664610" y="22043"/>
                </a:lnTo>
                <a:lnTo>
                  <a:pt x="607451" y="31401"/>
                </a:lnTo>
                <a:lnTo>
                  <a:pt x="552049" y="42277"/>
                </a:lnTo>
                <a:lnTo>
                  <a:pt x="498531" y="54613"/>
                </a:lnTo>
                <a:lnTo>
                  <a:pt x="447023" y="68354"/>
                </a:lnTo>
                <a:lnTo>
                  <a:pt x="397654" y="83442"/>
                </a:lnTo>
                <a:lnTo>
                  <a:pt x="350549" y="99820"/>
                </a:lnTo>
                <a:lnTo>
                  <a:pt x="305836" y="117431"/>
                </a:lnTo>
                <a:lnTo>
                  <a:pt x="263642" y="136220"/>
                </a:lnTo>
                <a:lnTo>
                  <a:pt x="224093" y="156128"/>
                </a:lnTo>
                <a:lnTo>
                  <a:pt x="187317" y="177100"/>
                </a:lnTo>
                <a:lnTo>
                  <a:pt x="153441" y="199079"/>
                </a:lnTo>
                <a:lnTo>
                  <a:pt x="122592" y="222007"/>
                </a:lnTo>
                <a:lnTo>
                  <a:pt x="70482" y="270487"/>
                </a:lnTo>
                <a:lnTo>
                  <a:pt x="32002" y="322084"/>
                </a:lnTo>
                <a:lnTo>
                  <a:pt x="8170" y="376345"/>
                </a:lnTo>
                <a:lnTo>
                  <a:pt x="0" y="432815"/>
                </a:lnTo>
                <a:lnTo>
                  <a:pt x="2063" y="461299"/>
                </a:lnTo>
                <a:lnTo>
                  <a:pt x="18192" y="516721"/>
                </a:lnTo>
                <a:lnTo>
                  <a:pt x="49475" y="569707"/>
                </a:lnTo>
                <a:lnTo>
                  <a:pt x="94897" y="619802"/>
                </a:lnTo>
                <a:lnTo>
                  <a:pt x="153441" y="666552"/>
                </a:lnTo>
                <a:lnTo>
                  <a:pt x="187317" y="688530"/>
                </a:lnTo>
                <a:lnTo>
                  <a:pt x="224093" y="709502"/>
                </a:lnTo>
                <a:lnTo>
                  <a:pt x="263642" y="729411"/>
                </a:lnTo>
                <a:lnTo>
                  <a:pt x="305836" y="748200"/>
                </a:lnTo>
                <a:lnTo>
                  <a:pt x="350549" y="765811"/>
                </a:lnTo>
                <a:lnTo>
                  <a:pt x="397654" y="782189"/>
                </a:lnTo>
                <a:lnTo>
                  <a:pt x="447023" y="797277"/>
                </a:lnTo>
                <a:lnTo>
                  <a:pt x="498531" y="811018"/>
                </a:lnTo>
                <a:lnTo>
                  <a:pt x="552049" y="823354"/>
                </a:lnTo>
                <a:lnTo>
                  <a:pt x="607451" y="834230"/>
                </a:lnTo>
                <a:lnTo>
                  <a:pt x="664610" y="843588"/>
                </a:lnTo>
                <a:lnTo>
                  <a:pt x="723398" y="851372"/>
                </a:lnTo>
                <a:lnTo>
                  <a:pt x="783690" y="857526"/>
                </a:lnTo>
                <a:lnTo>
                  <a:pt x="845357" y="861991"/>
                </a:lnTo>
                <a:lnTo>
                  <a:pt x="908273" y="864712"/>
                </a:lnTo>
                <a:lnTo>
                  <a:pt x="972311" y="865631"/>
                </a:lnTo>
                <a:lnTo>
                  <a:pt x="1036181" y="864712"/>
                </a:lnTo>
                <a:lnTo>
                  <a:pt x="1098956" y="861991"/>
                </a:lnTo>
                <a:lnTo>
                  <a:pt x="1160508" y="857526"/>
                </a:lnTo>
                <a:lnTo>
                  <a:pt x="1220708" y="851372"/>
                </a:lnTo>
                <a:lnTo>
                  <a:pt x="1279428" y="843588"/>
                </a:lnTo>
                <a:lnTo>
                  <a:pt x="1336538" y="834230"/>
                </a:lnTo>
                <a:lnTo>
                  <a:pt x="1391910" y="823354"/>
                </a:lnTo>
                <a:lnTo>
                  <a:pt x="1445416" y="811018"/>
                </a:lnTo>
                <a:lnTo>
                  <a:pt x="1496925" y="797277"/>
                </a:lnTo>
                <a:lnTo>
                  <a:pt x="1546311" y="782189"/>
                </a:lnTo>
                <a:lnTo>
                  <a:pt x="1593443" y="765811"/>
                </a:lnTo>
                <a:lnTo>
                  <a:pt x="1638194" y="748200"/>
                </a:lnTo>
                <a:lnTo>
                  <a:pt x="1680434" y="729411"/>
                </a:lnTo>
                <a:lnTo>
                  <a:pt x="1720034" y="709502"/>
                </a:lnTo>
                <a:lnTo>
                  <a:pt x="1756867" y="688530"/>
                </a:lnTo>
                <a:lnTo>
                  <a:pt x="1790802" y="666552"/>
                </a:lnTo>
                <a:lnTo>
                  <a:pt x="1821712" y="643624"/>
                </a:lnTo>
                <a:lnTo>
                  <a:pt x="1873941" y="595144"/>
                </a:lnTo>
                <a:lnTo>
                  <a:pt x="1912522" y="543547"/>
                </a:lnTo>
                <a:lnTo>
                  <a:pt x="1936427" y="489286"/>
                </a:lnTo>
                <a:lnTo>
                  <a:pt x="1944623" y="432815"/>
                </a:lnTo>
                <a:lnTo>
                  <a:pt x="1942553" y="404332"/>
                </a:lnTo>
                <a:lnTo>
                  <a:pt x="1926373" y="348910"/>
                </a:lnTo>
                <a:lnTo>
                  <a:pt x="1895002" y="295924"/>
                </a:lnTo>
                <a:lnTo>
                  <a:pt x="1849468" y="245829"/>
                </a:lnTo>
                <a:lnTo>
                  <a:pt x="1790802" y="199079"/>
                </a:lnTo>
                <a:lnTo>
                  <a:pt x="1756867" y="177100"/>
                </a:lnTo>
                <a:lnTo>
                  <a:pt x="1720034" y="156128"/>
                </a:lnTo>
                <a:lnTo>
                  <a:pt x="1680434" y="136220"/>
                </a:lnTo>
                <a:lnTo>
                  <a:pt x="1638194" y="117431"/>
                </a:lnTo>
                <a:lnTo>
                  <a:pt x="1593443" y="99820"/>
                </a:lnTo>
                <a:lnTo>
                  <a:pt x="1546311" y="83442"/>
                </a:lnTo>
                <a:lnTo>
                  <a:pt x="1496925" y="68354"/>
                </a:lnTo>
                <a:lnTo>
                  <a:pt x="1445416" y="54613"/>
                </a:lnTo>
                <a:lnTo>
                  <a:pt x="1391910" y="42277"/>
                </a:lnTo>
                <a:lnTo>
                  <a:pt x="1336538" y="31401"/>
                </a:lnTo>
                <a:lnTo>
                  <a:pt x="1279428" y="22043"/>
                </a:lnTo>
                <a:lnTo>
                  <a:pt x="1220708" y="14258"/>
                </a:lnTo>
                <a:lnTo>
                  <a:pt x="1160508" y="8105"/>
                </a:lnTo>
                <a:lnTo>
                  <a:pt x="1098956" y="3640"/>
                </a:lnTo>
                <a:lnTo>
                  <a:pt x="1036181" y="919"/>
                </a:lnTo>
                <a:lnTo>
                  <a:pt x="972311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43738" y="740149"/>
            <a:ext cx="8330565" cy="5672455"/>
            <a:chOff x="443738" y="740149"/>
            <a:chExt cx="8330565" cy="5672455"/>
          </a:xfrm>
        </p:grpSpPr>
        <p:sp>
          <p:nvSpPr>
            <p:cNvPr id="4" name="object 4"/>
            <p:cNvSpPr/>
            <p:nvPr/>
          </p:nvSpPr>
          <p:spPr>
            <a:xfrm>
              <a:off x="443738" y="740149"/>
              <a:ext cx="8330565" cy="5672455"/>
            </a:xfrm>
            <a:custGeom>
              <a:avLst/>
              <a:gdLst/>
              <a:ahLst/>
              <a:cxnLst/>
              <a:rect l="l" t="t" r="r" b="b"/>
              <a:pathLst>
                <a:path w="8330565" h="5672455">
                  <a:moveTo>
                    <a:pt x="8330183" y="5672327"/>
                  </a:moveTo>
                  <a:lnTo>
                    <a:pt x="8330183" y="0"/>
                  </a:lnTo>
                  <a:lnTo>
                    <a:pt x="0" y="0"/>
                  </a:lnTo>
                  <a:lnTo>
                    <a:pt x="0" y="5672327"/>
                  </a:lnTo>
                  <a:lnTo>
                    <a:pt x="8330183" y="56723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8840" y="1393951"/>
              <a:ext cx="6982967" cy="443636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687316" y="5512561"/>
              <a:ext cx="469900" cy="0"/>
            </a:xfrm>
            <a:custGeom>
              <a:avLst/>
              <a:gdLst/>
              <a:ahLst/>
              <a:cxnLst/>
              <a:rect l="l" t="t" r="r" b="b"/>
              <a:pathLst>
                <a:path w="469900">
                  <a:moveTo>
                    <a:pt x="0" y="0"/>
                  </a:moveTo>
                  <a:lnTo>
                    <a:pt x="469391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94801" y="5507227"/>
              <a:ext cx="753110" cy="10795"/>
            </a:xfrm>
            <a:custGeom>
              <a:avLst/>
              <a:gdLst/>
              <a:ahLst/>
              <a:cxnLst/>
              <a:rect l="l" t="t" r="r" b="b"/>
              <a:pathLst>
                <a:path w="753110" h="10795">
                  <a:moveTo>
                    <a:pt x="9144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9144" y="10668"/>
                  </a:lnTo>
                  <a:lnTo>
                    <a:pt x="9144" y="0"/>
                  </a:lnTo>
                  <a:close/>
                </a:path>
                <a:path w="753110" h="10795">
                  <a:moveTo>
                    <a:pt x="752856" y="0"/>
                  </a:moveTo>
                  <a:lnTo>
                    <a:pt x="734568" y="0"/>
                  </a:lnTo>
                  <a:lnTo>
                    <a:pt x="734568" y="10668"/>
                  </a:lnTo>
                  <a:lnTo>
                    <a:pt x="752856" y="10668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985764" y="5512561"/>
              <a:ext cx="922019" cy="0"/>
            </a:xfrm>
            <a:custGeom>
              <a:avLst/>
              <a:gdLst/>
              <a:ahLst/>
              <a:cxnLst/>
              <a:rect l="l" t="t" r="r" b="b"/>
              <a:pathLst>
                <a:path w="922020">
                  <a:moveTo>
                    <a:pt x="0" y="0"/>
                  </a:moveTo>
                  <a:lnTo>
                    <a:pt x="922019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45877" y="5507227"/>
              <a:ext cx="753110" cy="10795"/>
            </a:xfrm>
            <a:custGeom>
              <a:avLst/>
              <a:gdLst/>
              <a:ahLst/>
              <a:cxnLst/>
              <a:rect l="l" t="t" r="r" b="b"/>
              <a:pathLst>
                <a:path w="753110" h="10795">
                  <a:moveTo>
                    <a:pt x="9144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9144" y="10668"/>
                  </a:lnTo>
                  <a:lnTo>
                    <a:pt x="9144" y="0"/>
                  </a:lnTo>
                  <a:close/>
                </a:path>
                <a:path w="753110" h="10795">
                  <a:moveTo>
                    <a:pt x="752856" y="0"/>
                  </a:moveTo>
                  <a:lnTo>
                    <a:pt x="733044" y="0"/>
                  </a:lnTo>
                  <a:lnTo>
                    <a:pt x="733044" y="10668"/>
                  </a:lnTo>
                  <a:lnTo>
                    <a:pt x="752856" y="10668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735316" y="5512561"/>
              <a:ext cx="923925" cy="0"/>
            </a:xfrm>
            <a:custGeom>
              <a:avLst/>
              <a:gdLst/>
              <a:ahLst/>
              <a:cxnLst/>
              <a:rect l="l" t="t" r="r" b="b"/>
              <a:pathLst>
                <a:path w="923925">
                  <a:moveTo>
                    <a:pt x="0" y="0"/>
                  </a:moveTo>
                  <a:lnTo>
                    <a:pt x="923543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430004" y="5512561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978407" y="0"/>
                  </a:lnTo>
                </a:path>
                <a:path w="2220595">
                  <a:moveTo>
                    <a:pt x="1751075" y="0"/>
                  </a:moveTo>
                  <a:lnTo>
                    <a:pt x="2220467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87316" y="5200903"/>
              <a:ext cx="469900" cy="0"/>
            </a:xfrm>
            <a:custGeom>
              <a:avLst/>
              <a:gdLst/>
              <a:ahLst/>
              <a:cxnLst/>
              <a:rect l="l" t="t" r="r" b="b"/>
              <a:pathLst>
                <a:path w="469900">
                  <a:moveTo>
                    <a:pt x="0" y="0"/>
                  </a:moveTo>
                  <a:lnTo>
                    <a:pt x="469391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194801" y="5196332"/>
              <a:ext cx="753110" cy="9525"/>
            </a:xfrm>
            <a:custGeom>
              <a:avLst/>
              <a:gdLst/>
              <a:ahLst/>
              <a:cxnLst/>
              <a:rect l="l" t="t" r="r" b="b"/>
              <a:pathLst>
                <a:path w="753110" h="9525">
                  <a:moveTo>
                    <a:pt x="9144" y="0"/>
                  </a:moveTo>
                  <a:lnTo>
                    <a:pt x="0" y="0"/>
                  </a:lnTo>
                  <a:lnTo>
                    <a:pt x="0" y="9144"/>
                  </a:lnTo>
                  <a:lnTo>
                    <a:pt x="9144" y="9144"/>
                  </a:lnTo>
                  <a:lnTo>
                    <a:pt x="9144" y="0"/>
                  </a:lnTo>
                  <a:close/>
                </a:path>
                <a:path w="753110" h="9525">
                  <a:moveTo>
                    <a:pt x="752856" y="0"/>
                  </a:moveTo>
                  <a:lnTo>
                    <a:pt x="734568" y="0"/>
                  </a:lnTo>
                  <a:lnTo>
                    <a:pt x="734568" y="9144"/>
                  </a:lnTo>
                  <a:lnTo>
                    <a:pt x="752856" y="9144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985764" y="5200903"/>
              <a:ext cx="922019" cy="0"/>
            </a:xfrm>
            <a:custGeom>
              <a:avLst/>
              <a:gdLst/>
              <a:ahLst/>
              <a:cxnLst/>
              <a:rect l="l" t="t" r="r" b="b"/>
              <a:pathLst>
                <a:path w="922020">
                  <a:moveTo>
                    <a:pt x="0" y="0"/>
                  </a:moveTo>
                  <a:lnTo>
                    <a:pt x="922019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945877" y="5196332"/>
              <a:ext cx="753110" cy="9525"/>
            </a:xfrm>
            <a:custGeom>
              <a:avLst/>
              <a:gdLst/>
              <a:ahLst/>
              <a:cxnLst/>
              <a:rect l="l" t="t" r="r" b="b"/>
              <a:pathLst>
                <a:path w="753110" h="9525">
                  <a:moveTo>
                    <a:pt x="9144" y="0"/>
                  </a:moveTo>
                  <a:lnTo>
                    <a:pt x="0" y="0"/>
                  </a:lnTo>
                  <a:lnTo>
                    <a:pt x="0" y="9144"/>
                  </a:lnTo>
                  <a:lnTo>
                    <a:pt x="9144" y="9144"/>
                  </a:lnTo>
                  <a:lnTo>
                    <a:pt x="9144" y="0"/>
                  </a:lnTo>
                  <a:close/>
                </a:path>
                <a:path w="753110" h="9525">
                  <a:moveTo>
                    <a:pt x="752856" y="0"/>
                  </a:moveTo>
                  <a:lnTo>
                    <a:pt x="733044" y="0"/>
                  </a:lnTo>
                  <a:lnTo>
                    <a:pt x="733044" y="9144"/>
                  </a:lnTo>
                  <a:lnTo>
                    <a:pt x="752856" y="9144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735316" y="5200903"/>
              <a:ext cx="923925" cy="0"/>
            </a:xfrm>
            <a:custGeom>
              <a:avLst/>
              <a:gdLst/>
              <a:ahLst/>
              <a:cxnLst/>
              <a:rect l="l" t="t" r="r" b="b"/>
              <a:pathLst>
                <a:path w="923925">
                  <a:moveTo>
                    <a:pt x="0" y="0"/>
                  </a:moveTo>
                  <a:lnTo>
                    <a:pt x="923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430004" y="5200903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978407" y="0"/>
                  </a:lnTo>
                </a:path>
                <a:path w="2220595">
                  <a:moveTo>
                    <a:pt x="1751075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687316" y="4880101"/>
              <a:ext cx="469900" cy="0"/>
            </a:xfrm>
            <a:custGeom>
              <a:avLst/>
              <a:gdLst/>
              <a:ahLst/>
              <a:cxnLst/>
              <a:rect l="l" t="t" r="r" b="b"/>
              <a:pathLst>
                <a:path w="469900">
                  <a:moveTo>
                    <a:pt x="0" y="0"/>
                  </a:moveTo>
                  <a:lnTo>
                    <a:pt x="469391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194801" y="4874768"/>
              <a:ext cx="753110" cy="10795"/>
            </a:xfrm>
            <a:custGeom>
              <a:avLst/>
              <a:gdLst/>
              <a:ahLst/>
              <a:cxnLst/>
              <a:rect l="l" t="t" r="r" b="b"/>
              <a:pathLst>
                <a:path w="753110" h="10795">
                  <a:moveTo>
                    <a:pt x="9144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9144" y="10668"/>
                  </a:lnTo>
                  <a:lnTo>
                    <a:pt x="9144" y="0"/>
                  </a:lnTo>
                  <a:close/>
                </a:path>
                <a:path w="753110" h="10795">
                  <a:moveTo>
                    <a:pt x="752856" y="0"/>
                  </a:moveTo>
                  <a:lnTo>
                    <a:pt x="734568" y="0"/>
                  </a:lnTo>
                  <a:lnTo>
                    <a:pt x="734568" y="10668"/>
                  </a:lnTo>
                  <a:lnTo>
                    <a:pt x="752856" y="10668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985764" y="4880101"/>
              <a:ext cx="922019" cy="0"/>
            </a:xfrm>
            <a:custGeom>
              <a:avLst/>
              <a:gdLst/>
              <a:ahLst/>
              <a:cxnLst/>
              <a:rect l="l" t="t" r="r" b="b"/>
              <a:pathLst>
                <a:path w="922020">
                  <a:moveTo>
                    <a:pt x="0" y="0"/>
                  </a:moveTo>
                  <a:lnTo>
                    <a:pt x="922019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945877" y="4874768"/>
              <a:ext cx="753110" cy="10795"/>
            </a:xfrm>
            <a:custGeom>
              <a:avLst/>
              <a:gdLst/>
              <a:ahLst/>
              <a:cxnLst/>
              <a:rect l="l" t="t" r="r" b="b"/>
              <a:pathLst>
                <a:path w="753110" h="10795">
                  <a:moveTo>
                    <a:pt x="9144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9144" y="10668"/>
                  </a:lnTo>
                  <a:lnTo>
                    <a:pt x="9144" y="0"/>
                  </a:lnTo>
                  <a:close/>
                </a:path>
                <a:path w="753110" h="10795">
                  <a:moveTo>
                    <a:pt x="752856" y="0"/>
                  </a:moveTo>
                  <a:lnTo>
                    <a:pt x="733044" y="0"/>
                  </a:lnTo>
                  <a:lnTo>
                    <a:pt x="733044" y="10668"/>
                  </a:lnTo>
                  <a:lnTo>
                    <a:pt x="752856" y="10668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735316" y="4880101"/>
              <a:ext cx="923925" cy="0"/>
            </a:xfrm>
            <a:custGeom>
              <a:avLst/>
              <a:gdLst/>
              <a:ahLst/>
              <a:cxnLst/>
              <a:rect l="l" t="t" r="r" b="b"/>
              <a:pathLst>
                <a:path w="923925">
                  <a:moveTo>
                    <a:pt x="0" y="0"/>
                  </a:moveTo>
                  <a:lnTo>
                    <a:pt x="923543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687316" y="4569206"/>
              <a:ext cx="6963409" cy="311150"/>
            </a:xfrm>
            <a:custGeom>
              <a:avLst/>
              <a:gdLst/>
              <a:ahLst/>
              <a:cxnLst/>
              <a:rect l="l" t="t" r="r" b="b"/>
              <a:pathLst>
                <a:path w="6963409" h="311150">
                  <a:moveTo>
                    <a:pt x="4742687" y="310895"/>
                  </a:moveTo>
                  <a:lnTo>
                    <a:pt x="5721095" y="310895"/>
                  </a:lnTo>
                </a:path>
                <a:path w="6963409" h="311150">
                  <a:moveTo>
                    <a:pt x="6493763" y="310895"/>
                  </a:moveTo>
                  <a:lnTo>
                    <a:pt x="6963155" y="310895"/>
                  </a:lnTo>
                </a:path>
                <a:path w="6963409" h="311150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45877" y="4563871"/>
              <a:ext cx="753110" cy="10795"/>
            </a:xfrm>
            <a:custGeom>
              <a:avLst/>
              <a:gdLst/>
              <a:ahLst/>
              <a:cxnLst/>
              <a:rect l="l" t="t" r="r" b="b"/>
              <a:pathLst>
                <a:path w="753110" h="10795">
                  <a:moveTo>
                    <a:pt x="9144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9144" y="10668"/>
                  </a:lnTo>
                  <a:lnTo>
                    <a:pt x="9144" y="0"/>
                  </a:lnTo>
                  <a:close/>
                </a:path>
                <a:path w="753110" h="10795">
                  <a:moveTo>
                    <a:pt x="752856" y="0"/>
                  </a:moveTo>
                  <a:lnTo>
                    <a:pt x="733044" y="0"/>
                  </a:lnTo>
                  <a:lnTo>
                    <a:pt x="733044" y="10668"/>
                  </a:lnTo>
                  <a:lnTo>
                    <a:pt x="752856" y="10668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735316" y="4569206"/>
              <a:ext cx="923925" cy="0"/>
            </a:xfrm>
            <a:custGeom>
              <a:avLst/>
              <a:gdLst/>
              <a:ahLst/>
              <a:cxnLst/>
              <a:rect l="l" t="t" r="r" b="b"/>
              <a:pathLst>
                <a:path w="923925">
                  <a:moveTo>
                    <a:pt x="0" y="0"/>
                  </a:moveTo>
                  <a:lnTo>
                    <a:pt x="923543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687316" y="4247641"/>
              <a:ext cx="6963409" cy="321945"/>
            </a:xfrm>
            <a:custGeom>
              <a:avLst/>
              <a:gdLst/>
              <a:ahLst/>
              <a:cxnLst/>
              <a:rect l="l" t="t" r="r" b="b"/>
              <a:pathLst>
                <a:path w="6963409" h="321945">
                  <a:moveTo>
                    <a:pt x="4742687" y="321563"/>
                  </a:moveTo>
                  <a:lnTo>
                    <a:pt x="5721095" y="321563"/>
                  </a:lnTo>
                </a:path>
                <a:path w="6963409" h="321945">
                  <a:moveTo>
                    <a:pt x="6493763" y="321563"/>
                  </a:moveTo>
                  <a:lnTo>
                    <a:pt x="6963155" y="321563"/>
                  </a:lnTo>
                </a:path>
                <a:path w="6963409" h="321945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945877" y="4242307"/>
              <a:ext cx="753110" cy="10795"/>
            </a:xfrm>
            <a:custGeom>
              <a:avLst/>
              <a:gdLst/>
              <a:ahLst/>
              <a:cxnLst/>
              <a:rect l="l" t="t" r="r" b="b"/>
              <a:pathLst>
                <a:path w="753110" h="10795">
                  <a:moveTo>
                    <a:pt x="9144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9144" y="10668"/>
                  </a:lnTo>
                  <a:lnTo>
                    <a:pt x="9144" y="0"/>
                  </a:lnTo>
                  <a:close/>
                </a:path>
                <a:path w="753110" h="10795">
                  <a:moveTo>
                    <a:pt x="752856" y="0"/>
                  </a:moveTo>
                  <a:lnTo>
                    <a:pt x="733044" y="0"/>
                  </a:lnTo>
                  <a:lnTo>
                    <a:pt x="733044" y="10668"/>
                  </a:lnTo>
                  <a:lnTo>
                    <a:pt x="752856" y="10668"/>
                  </a:lnTo>
                  <a:lnTo>
                    <a:pt x="7528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735316" y="4247641"/>
              <a:ext cx="923925" cy="0"/>
            </a:xfrm>
            <a:custGeom>
              <a:avLst/>
              <a:gdLst/>
              <a:ahLst/>
              <a:cxnLst/>
              <a:rect l="l" t="t" r="r" b="b"/>
              <a:pathLst>
                <a:path w="923925">
                  <a:moveTo>
                    <a:pt x="0" y="0"/>
                  </a:moveTo>
                  <a:lnTo>
                    <a:pt x="923543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430004" y="4247641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978407" y="0"/>
                  </a:lnTo>
                </a:path>
                <a:path w="2220595">
                  <a:moveTo>
                    <a:pt x="1751075" y="0"/>
                  </a:moveTo>
                  <a:lnTo>
                    <a:pt x="2220467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687316" y="3936745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430004" y="3936745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978407" y="0"/>
                  </a:lnTo>
                </a:path>
                <a:path w="2220595">
                  <a:moveTo>
                    <a:pt x="1751075" y="0"/>
                  </a:moveTo>
                  <a:lnTo>
                    <a:pt x="2220467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687316" y="3615943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430004" y="3615943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978407" y="0"/>
                  </a:lnTo>
                </a:path>
                <a:path w="2220595">
                  <a:moveTo>
                    <a:pt x="1751075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687316" y="3294379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430004" y="3294379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687316" y="2983483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687316" y="2661919"/>
              <a:ext cx="6963409" cy="321945"/>
            </a:xfrm>
            <a:custGeom>
              <a:avLst/>
              <a:gdLst/>
              <a:ahLst/>
              <a:cxnLst/>
              <a:rect l="l" t="t" r="r" b="b"/>
              <a:pathLst>
                <a:path w="6963409" h="321944">
                  <a:moveTo>
                    <a:pt x="4742687" y="321563"/>
                  </a:moveTo>
                  <a:lnTo>
                    <a:pt x="6963155" y="321563"/>
                  </a:lnTo>
                </a:path>
                <a:path w="6963409" h="321944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430004" y="2661919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687316" y="2351023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430004" y="2351023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687316" y="2029459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430004" y="2029459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687316" y="1718563"/>
              <a:ext cx="3971925" cy="0"/>
            </a:xfrm>
            <a:custGeom>
              <a:avLst/>
              <a:gdLst/>
              <a:ahLst/>
              <a:cxnLst/>
              <a:rect l="l" t="t" r="r" b="b"/>
              <a:pathLst>
                <a:path w="3971925">
                  <a:moveTo>
                    <a:pt x="0" y="0"/>
                  </a:moveTo>
                  <a:lnTo>
                    <a:pt x="3971543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430004" y="1718563"/>
              <a:ext cx="2220595" cy="0"/>
            </a:xfrm>
            <a:custGeom>
              <a:avLst/>
              <a:gdLst/>
              <a:ahLst/>
              <a:cxnLst/>
              <a:rect l="l" t="t" r="r" b="b"/>
              <a:pathLst>
                <a:path w="2220595">
                  <a:moveTo>
                    <a:pt x="0" y="0"/>
                  </a:moveTo>
                  <a:lnTo>
                    <a:pt x="2220467" y="0"/>
                  </a:lnTo>
                </a:path>
              </a:pathLst>
            </a:custGeom>
            <a:ln w="91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687316" y="1397761"/>
              <a:ext cx="6963409" cy="0"/>
            </a:xfrm>
            <a:custGeom>
              <a:avLst/>
              <a:gdLst/>
              <a:ahLst/>
              <a:cxnLst/>
              <a:rect l="l" t="t" r="r" b="b"/>
              <a:pathLst>
                <a:path w="6963409">
                  <a:moveTo>
                    <a:pt x="0" y="0"/>
                  </a:moveTo>
                  <a:lnTo>
                    <a:pt x="6963155" y="0"/>
                  </a:lnTo>
                </a:path>
              </a:pathLst>
            </a:custGeom>
            <a:ln w="1066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687317" y="1392432"/>
              <a:ext cx="6983095" cy="4436745"/>
            </a:xfrm>
            <a:custGeom>
              <a:avLst/>
              <a:gdLst/>
              <a:ahLst/>
              <a:cxnLst/>
              <a:rect l="l" t="t" r="r" b="b"/>
              <a:pathLst>
                <a:path w="6983095" h="4436745">
                  <a:moveTo>
                    <a:pt x="0" y="0"/>
                  </a:moveTo>
                  <a:lnTo>
                    <a:pt x="6982981" y="0"/>
                  </a:lnTo>
                </a:path>
                <a:path w="6983095" h="4436745">
                  <a:moveTo>
                    <a:pt x="6982981" y="0"/>
                  </a:moveTo>
                  <a:lnTo>
                    <a:pt x="6982981" y="4436371"/>
                  </a:lnTo>
                </a:path>
                <a:path w="6983095" h="4436745">
                  <a:moveTo>
                    <a:pt x="6982981" y="4436371"/>
                  </a:moveTo>
                  <a:lnTo>
                    <a:pt x="0" y="4436371"/>
                  </a:lnTo>
                </a:path>
                <a:path w="6983095" h="4436745">
                  <a:moveTo>
                    <a:pt x="0" y="4436371"/>
                  </a:moveTo>
                  <a:lnTo>
                    <a:pt x="0" y="0"/>
                  </a:lnTo>
                </a:path>
              </a:pathLst>
            </a:custGeom>
            <a:ln w="95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203952" y="5458459"/>
              <a:ext cx="706120" cy="370840"/>
            </a:xfrm>
            <a:custGeom>
              <a:avLst/>
              <a:gdLst/>
              <a:ahLst/>
              <a:cxnLst/>
              <a:rect l="l" t="t" r="r" b="b"/>
              <a:pathLst>
                <a:path w="706119" h="370839">
                  <a:moveTo>
                    <a:pt x="705611" y="370331"/>
                  </a:moveTo>
                  <a:lnTo>
                    <a:pt x="705611" y="0"/>
                  </a:lnTo>
                  <a:lnTo>
                    <a:pt x="0" y="0"/>
                  </a:lnTo>
                  <a:lnTo>
                    <a:pt x="0" y="370331"/>
                  </a:lnTo>
                  <a:lnTo>
                    <a:pt x="705611" y="370331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203961" y="5458476"/>
              <a:ext cx="706120" cy="370840"/>
            </a:xfrm>
            <a:custGeom>
              <a:avLst/>
              <a:gdLst/>
              <a:ahLst/>
              <a:cxnLst/>
              <a:rect l="l" t="t" r="r" b="b"/>
              <a:pathLst>
                <a:path w="706119" h="370839">
                  <a:moveTo>
                    <a:pt x="0" y="0"/>
                  </a:moveTo>
                  <a:lnTo>
                    <a:pt x="705605" y="0"/>
                  </a:lnTo>
                  <a:lnTo>
                    <a:pt x="705605" y="370327"/>
                  </a:lnTo>
                  <a:lnTo>
                    <a:pt x="0" y="370327"/>
                  </a:lnTo>
                  <a:lnTo>
                    <a:pt x="0" y="0"/>
                  </a:lnTo>
                  <a:close/>
                </a:path>
              </a:pathLst>
            </a:custGeom>
            <a:ln w="96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955028" y="5478271"/>
              <a:ext cx="696595" cy="350520"/>
            </a:xfrm>
            <a:custGeom>
              <a:avLst/>
              <a:gdLst/>
              <a:ahLst/>
              <a:cxnLst/>
              <a:rect l="l" t="t" r="r" b="b"/>
              <a:pathLst>
                <a:path w="696595" h="350520">
                  <a:moveTo>
                    <a:pt x="696467" y="350519"/>
                  </a:moveTo>
                  <a:lnTo>
                    <a:pt x="696467" y="0"/>
                  </a:lnTo>
                  <a:lnTo>
                    <a:pt x="0" y="0"/>
                  </a:lnTo>
                  <a:lnTo>
                    <a:pt x="0" y="350519"/>
                  </a:lnTo>
                  <a:lnTo>
                    <a:pt x="696467" y="350519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955037" y="5478296"/>
              <a:ext cx="696595" cy="350520"/>
            </a:xfrm>
            <a:custGeom>
              <a:avLst/>
              <a:gdLst/>
              <a:ahLst/>
              <a:cxnLst/>
              <a:rect l="l" t="t" r="r" b="b"/>
              <a:pathLst>
                <a:path w="696595" h="350520">
                  <a:moveTo>
                    <a:pt x="0" y="0"/>
                  </a:moveTo>
                  <a:lnTo>
                    <a:pt x="696465" y="0"/>
                  </a:lnTo>
                  <a:lnTo>
                    <a:pt x="696465" y="350508"/>
                  </a:lnTo>
                  <a:lnTo>
                    <a:pt x="0" y="350508"/>
                  </a:lnTo>
                  <a:lnTo>
                    <a:pt x="0" y="0"/>
                  </a:lnTo>
                  <a:close/>
                </a:path>
              </a:pathLst>
            </a:custGeom>
            <a:ln w="96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695436" y="5371591"/>
              <a:ext cx="706120" cy="457200"/>
            </a:xfrm>
            <a:custGeom>
              <a:avLst/>
              <a:gdLst/>
              <a:ahLst/>
              <a:cxnLst/>
              <a:rect l="l" t="t" r="r" b="b"/>
              <a:pathLst>
                <a:path w="706120" h="457200">
                  <a:moveTo>
                    <a:pt x="705611" y="457199"/>
                  </a:moveTo>
                  <a:lnTo>
                    <a:pt x="705611" y="0"/>
                  </a:lnTo>
                  <a:lnTo>
                    <a:pt x="0" y="0"/>
                  </a:lnTo>
                  <a:lnTo>
                    <a:pt x="0" y="457199"/>
                  </a:lnTo>
                  <a:lnTo>
                    <a:pt x="705611" y="457199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695443" y="5371604"/>
              <a:ext cx="706120" cy="457200"/>
            </a:xfrm>
            <a:custGeom>
              <a:avLst/>
              <a:gdLst/>
              <a:ahLst/>
              <a:cxnLst/>
              <a:rect l="l" t="t" r="r" b="b"/>
              <a:pathLst>
                <a:path w="706120" h="457200">
                  <a:moveTo>
                    <a:pt x="0" y="0"/>
                  </a:moveTo>
                  <a:lnTo>
                    <a:pt x="705605" y="0"/>
                  </a:lnTo>
                  <a:lnTo>
                    <a:pt x="705605" y="457199"/>
                  </a:lnTo>
                  <a:lnTo>
                    <a:pt x="0" y="457199"/>
                  </a:lnTo>
                  <a:lnTo>
                    <a:pt x="0" y="0"/>
                  </a:lnTo>
                  <a:close/>
                </a:path>
              </a:pathLst>
            </a:custGeom>
            <a:ln w="96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7446513" y="5331968"/>
              <a:ext cx="696595" cy="497205"/>
            </a:xfrm>
            <a:custGeom>
              <a:avLst/>
              <a:gdLst/>
              <a:ahLst/>
              <a:cxnLst/>
              <a:rect l="l" t="t" r="r" b="b"/>
              <a:pathLst>
                <a:path w="696595" h="497204">
                  <a:moveTo>
                    <a:pt x="696467" y="496823"/>
                  </a:moveTo>
                  <a:lnTo>
                    <a:pt x="696467" y="0"/>
                  </a:lnTo>
                  <a:lnTo>
                    <a:pt x="0" y="0"/>
                  </a:lnTo>
                  <a:lnTo>
                    <a:pt x="0" y="496823"/>
                  </a:lnTo>
                  <a:lnTo>
                    <a:pt x="696467" y="496823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7446520" y="5331981"/>
              <a:ext cx="696595" cy="497205"/>
            </a:xfrm>
            <a:custGeom>
              <a:avLst/>
              <a:gdLst/>
              <a:ahLst/>
              <a:cxnLst/>
              <a:rect l="l" t="t" r="r" b="b"/>
              <a:pathLst>
                <a:path w="696595" h="497204">
                  <a:moveTo>
                    <a:pt x="0" y="0"/>
                  </a:moveTo>
                  <a:lnTo>
                    <a:pt x="696465" y="0"/>
                  </a:lnTo>
                  <a:lnTo>
                    <a:pt x="696465" y="496823"/>
                  </a:lnTo>
                  <a:lnTo>
                    <a:pt x="0" y="496823"/>
                  </a:lnTo>
                  <a:lnTo>
                    <a:pt x="0" y="0"/>
                  </a:lnTo>
                  <a:close/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203952" y="5176519"/>
              <a:ext cx="706120" cy="281940"/>
            </a:xfrm>
            <a:custGeom>
              <a:avLst/>
              <a:gdLst/>
              <a:ahLst/>
              <a:cxnLst/>
              <a:rect l="l" t="t" r="r" b="b"/>
              <a:pathLst>
                <a:path w="706119" h="281939">
                  <a:moveTo>
                    <a:pt x="705611" y="281939"/>
                  </a:moveTo>
                  <a:lnTo>
                    <a:pt x="705611" y="0"/>
                  </a:lnTo>
                  <a:lnTo>
                    <a:pt x="0" y="0"/>
                  </a:lnTo>
                  <a:lnTo>
                    <a:pt x="0" y="281939"/>
                  </a:lnTo>
                  <a:lnTo>
                    <a:pt x="705611" y="281939"/>
                  </a:lnTo>
                  <a:close/>
                </a:path>
              </a:pathLst>
            </a:custGeom>
            <a:solidFill>
              <a:srgbClr val="326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203961" y="5176538"/>
              <a:ext cx="706120" cy="281940"/>
            </a:xfrm>
            <a:custGeom>
              <a:avLst/>
              <a:gdLst/>
              <a:ahLst/>
              <a:cxnLst/>
              <a:rect l="l" t="t" r="r" b="b"/>
              <a:pathLst>
                <a:path w="706119" h="281939">
                  <a:moveTo>
                    <a:pt x="0" y="0"/>
                  </a:moveTo>
                  <a:lnTo>
                    <a:pt x="705605" y="0"/>
                  </a:lnTo>
                  <a:lnTo>
                    <a:pt x="705605" y="281937"/>
                  </a:lnTo>
                  <a:lnTo>
                    <a:pt x="0" y="281937"/>
                  </a:lnTo>
                  <a:lnTo>
                    <a:pt x="0" y="0"/>
                  </a:lnTo>
                  <a:close/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955028" y="4952491"/>
              <a:ext cx="696595" cy="525780"/>
            </a:xfrm>
            <a:custGeom>
              <a:avLst/>
              <a:gdLst/>
              <a:ahLst/>
              <a:cxnLst/>
              <a:rect l="l" t="t" r="r" b="b"/>
              <a:pathLst>
                <a:path w="696595" h="525779">
                  <a:moveTo>
                    <a:pt x="696467" y="525779"/>
                  </a:moveTo>
                  <a:lnTo>
                    <a:pt x="696467" y="0"/>
                  </a:lnTo>
                  <a:lnTo>
                    <a:pt x="0" y="0"/>
                  </a:lnTo>
                  <a:lnTo>
                    <a:pt x="0" y="525779"/>
                  </a:lnTo>
                  <a:lnTo>
                    <a:pt x="696467" y="525779"/>
                  </a:lnTo>
                  <a:close/>
                </a:path>
              </a:pathLst>
            </a:custGeom>
            <a:solidFill>
              <a:srgbClr val="326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955037" y="4952510"/>
              <a:ext cx="696595" cy="525780"/>
            </a:xfrm>
            <a:custGeom>
              <a:avLst/>
              <a:gdLst/>
              <a:ahLst/>
              <a:cxnLst/>
              <a:rect l="l" t="t" r="r" b="b"/>
              <a:pathLst>
                <a:path w="696595" h="525779">
                  <a:moveTo>
                    <a:pt x="0" y="0"/>
                  </a:moveTo>
                  <a:lnTo>
                    <a:pt x="696465" y="0"/>
                  </a:lnTo>
                  <a:lnTo>
                    <a:pt x="696465" y="525785"/>
                  </a:lnTo>
                  <a:lnTo>
                    <a:pt x="0" y="525785"/>
                  </a:lnTo>
                  <a:lnTo>
                    <a:pt x="0" y="0"/>
                  </a:lnTo>
                  <a:close/>
                </a:path>
              </a:pathLst>
            </a:custGeom>
            <a:ln w="9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695436" y="2861563"/>
              <a:ext cx="706120" cy="2510155"/>
            </a:xfrm>
            <a:custGeom>
              <a:avLst/>
              <a:gdLst/>
              <a:ahLst/>
              <a:cxnLst/>
              <a:rect l="l" t="t" r="r" b="b"/>
              <a:pathLst>
                <a:path w="706120" h="2510154">
                  <a:moveTo>
                    <a:pt x="705611" y="2510027"/>
                  </a:moveTo>
                  <a:lnTo>
                    <a:pt x="705611" y="0"/>
                  </a:lnTo>
                  <a:lnTo>
                    <a:pt x="0" y="0"/>
                  </a:lnTo>
                  <a:lnTo>
                    <a:pt x="0" y="2510027"/>
                  </a:lnTo>
                  <a:lnTo>
                    <a:pt x="705611" y="2510027"/>
                  </a:lnTo>
                  <a:close/>
                </a:path>
              </a:pathLst>
            </a:custGeom>
            <a:solidFill>
              <a:srgbClr val="326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5695443" y="2861563"/>
              <a:ext cx="706120" cy="2510155"/>
            </a:xfrm>
            <a:custGeom>
              <a:avLst/>
              <a:gdLst/>
              <a:ahLst/>
              <a:cxnLst/>
              <a:rect l="l" t="t" r="r" b="b"/>
              <a:pathLst>
                <a:path w="706120" h="2510154">
                  <a:moveTo>
                    <a:pt x="0" y="0"/>
                  </a:moveTo>
                  <a:lnTo>
                    <a:pt x="705605" y="0"/>
                  </a:lnTo>
                  <a:lnTo>
                    <a:pt x="705605" y="2510040"/>
                  </a:lnTo>
                  <a:lnTo>
                    <a:pt x="0" y="2510040"/>
                  </a:lnTo>
                  <a:lnTo>
                    <a:pt x="0" y="0"/>
                  </a:lnTo>
                  <a:close/>
                </a:path>
              </a:pathLst>
            </a:custGeom>
            <a:ln w="9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446513" y="4748275"/>
              <a:ext cx="696595" cy="584200"/>
            </a:xfrm>
            <a:custGeom>
              <a:avLst/>
              <a:gdLst/>
              <a:ahLst/>
              <a:cxnLst/>
              <a:rect l="l" t="t" r="r" b="b"/>
              <a:pathLst>
                <a:path w="696595" h="584200">
                  <a:moveTo>
                    <a:pt x="696467" y="583691"/>
                  </a:moveTo>
                  <a:lnTo>
                    <a:pt x="696467" y="0"/>
                  </a:lnTo>
                  <a:lnTo>
                    <a:pt x="0" y="0"/>
                  </a:lnTo>
                  <a:lnTo>
                    <a:pt x="0" y="583691"/>
                  </a:lnTo>
                  <a:lnTo>
                    <a:pt x="696467" y="583691"/>
                  </a:lnTo>
                  <a:close/>
                </a:path>
              </a:pathLst>
            </a:custGeom>
            <a:solidFill>
              <a:srgbClr val="326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446520" y="4748286"/>
              <a:ext cx="696595" cy="584200"/>
            </a:xfrm>
            <a:custGeom>
              <a:avLst/>
              <a:gdLst/>
              <a:ahLst/>
              <a:cxnLst/>
              <a:rect l="l" t="t" r="r" b="b"/>
              <a:pathLst>
                <a:path w="696595" h="584200">
                  <a:moveTo>
                    <a:pt x="0" y="0"/>
                  </a:moveTo>
                  <a:lnTo>
                    <a:pt x="696465" y="0"/>
                  </a:lnTo>
                  <a:lnTo>
                    <a:pt x="696465" y="583694"/>
                  </a:lnTo>
                  <a:lnTo>
                    <a:pt x="0" y="583694"/>
                  </a:lnTo>
                  <a:lnTo>
                    <a:pt x="0" y="0"/>
                  </a:lnTo>
                  <a:close/>
                </a:path>
              </a:pathLst>
            </a:custGeom>
            <a:ln w="95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203952" y="4825999"/>
              <a:ext cx="706120" cy="350520"/>
            </a:xfrm>
            <a:custGeom>
              <a:avLst/>
              <a:gdLst/>
              <a:ahLst/>
              <a:cxnLst/>
              <a:rect l="l" t="t" r="r" b="b"/>
              <a:pathLst>
                <a:path w="706119" h="350520">
                  <a:moveTo>
                    <a:pt x="705611" y="350519"/>
                  </a:moveTo>
                  <a:lnTo>
                    <a:pt x="705611" y="0"/>
                  </a:lnTo>
                  <a:lnTo>
                    <a:pt x="0" y="0"/>
                  </a:lnTo>
                  <a:lnTo>
                    <a:pt x="0" y="350519"/>
                  </a:lnTo>
                  <a:lnTo>
                    <a:pt x="705611" y="350519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203961" y="4826015"/>
              <a:ext cx="706120" cy="350520"/>
            </a:xfrm>
            <a:custGeom>
              <a:avLst/>
              <a:gdLst/>
              <a:ahLst/>
              <a:cxnLst/>
              <a:rect l="l" t="t" r="r" b="b"/>
              <a:pathLst>
                <a:path w="706119" h="350520">
                  <a:moveTo>
                    <a:pt x="0" y="0"/>
                  </a:moveTo>
                  <a:lnTo>
                    <a:pt x="705605" y="0"/>
                  </a:lnTo>
                  <a:lnTo>
                    <a:pt x="705605" y="350523"/>
                  </a:lnTo>
                  <a:lnTo>
                    <a:pt x="0" y="350523"/>
                  </a:lnTo>
                  <a:lnTo>
                    <a:pt x="0" y="0"/>
                  </a:lnTo>
                  <a:close/>
                </a:path>
              </a:pathLst>
            </a:custGeom>
            <a:ln w="96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955028" y="3980179"/>
              <a:ext cx="696595" cy="972819"/>
            </a:xfrm>
            <a:custGeom>
              <a:avLst/>
              <a:gdLst/>
              <a:ahLst/>
              <a:cxnLst/>
              <a:rect l="l" t="t" r="r" b="b"/>
              <a:pathLst>
                <a:path w="696595" h="972820">
                  <a:moveTo>
                    <a:pt x="696467" y="972311"/>
                  </a:moveTo>
                  <a:lnTo>
                    <a:pt x="696467" y="0"/>
                  </a:lnTo>
                  <a:lnTo>
                    <a:pt x="0" y="0"/>
                  </a:lnTo>
                  <a:lnTo>
                    <a:pt x="0" y="972311"/>
                  </a:lnTo>
                  <a:lnTo>
                    <a:pt x="696467" y="972311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955037" y="3980186"/>
              <a:ext cx="696595" cy="972819"/>
            </a:xfrm>
            <a:custGeom>
              <a:avLst/>
              <a:gdLst/>
              <a:ahLst/>
              <a:cxnLst/>
              <a:rect l="l" t="t" r="r" b="b"/>
              <a:pathLst>
                <a:path w="696595" h="972820">
                  <a:moveTo>
                    <a:pt x="0" y="0"/>
                  </a:moveTo>
                  <a:lnTo>
                    <a:pt x="696465" y="0"/>
                  </a:lnTo>
                  <a:lnTo>
                    <a:pt x="696465" y="972323"/>
                  </a:lnTo>
                  <a:lnTo>
                    <a:pt x="0" y="972323"/>
                  </a:lnTo>
                  <a:lnTo>
                    <a:pt x="0" y="0"/>
                  </a:lnTo>
                  <a:close/>
                </a:path>
              </a:pathLst>
            </a:custGeom>
            <a:ln w="9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5695436" y="1518919"/>
              <a:ext cx="706120" cy="1343025"/>
            </a:xfrm>
            <a:custGeom>
              <a:avLst/>
              <a:gdLst/>
              <a:ahLst/>
              <a:cxnLst/>
              <a:rect l="l" t="t" r="r" b="b"/>
              <a:pathLst>
                <a:path w="706120" h="1343025">
                  <a:moveTo>
                    <a:pt x="705611" y="1342643"/>
                  </a:moveTo>
                  <a:lnTo>
                    <a:pt x="705611" y="0"/>
                  </a:lnTo>
                  <a:lnTo>
                    <a:pt x="0" y="0"/>
                  </a:lnTo>
                  <a:lnTo>
                    <a:pt x="0" y="1342643"/>
                  </a:lnTo>
                  <a:lnTo>
                    <a:pt x="705611" y="1342643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5695443" y="1518928"/>
              <a:ext cx="706120" cy="1343025"/>
            </a:xfrm>
            <a:custGeom>
              <a:avLst/>
              <a:gdLst/>
              <a:ahLst/>
              <a:cxnLst/>
              <a:rect l="l" t="t" r="r" b="b"/>
              <a:pathLst>
                <a:path w="706120" h="1343025">
                  <a:moveTo>
                    <a:pt x="0" y="0"/>
                  </a:moveTo>
                  <a:lnTo>
                    <a:pt x="705605" y="0"/>
                  </a:lnTo>
                  <a:lnTo>
                    <a:pt x="705605" y="1342635"/>
                  </a:lnTo>
                  <a:lnTo>
                    <a:pt x="0" y="1342635"/>
                  </a:lnTo>
                  <a:lnTo>
                    <a:pt x="0" y="0"/>
                  </a:lnTo>
                  <a:close/>
                </a:path>
              </a:pathLst>
            </a:custGeom>
            <a:ln w="94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7446513" y="3571747"/>
              <a:ext cx="696595" cy="1176655"/>
            </a:xfrm>
            <a:custGeom>
              <a:avLst/>
              <a:gdLst/>
              <a:ahLst/>
              <a:cxnLst/>
              <a:rect l="l" t="t" r="r" b="b"/>
              <a:pathLst>
                <a:path w="696595" h="1176654">
                  <a:moveTo>
                    <a:pt x="696467" y="1176527"/>
                  </a:moveTo>
                  <a:lnTo>
                    <a:pt x="696467" y="0"/>
                  </a:lnTo>
                  <a:lnTo>
                    <a:pt x="0" y="0"/>
                  </a:lnTo>
                  <a:lnTo>
                    <a:pt x="0" y="1176527"/>
                  </a:lnTo>
                  <a:lnTo>
                    <a:pt x="696467" y="1176527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611124" y="1392432"/>
              <a:ext cx="7059295" cy="4494530"/>
            </a:xfrm>
            <a:custGeom>
              <a:avLst/>
              <a:gdLst/>
              <a:ahLst/>
              <a:cxnLst/>
              <a:rect l="l" t="t" r="r" b="b"/>
              <a:pathLst>
                <a:path w="7059295" h="4494530">
                  <a:moveTo>
                    <a:pt x="5835395" y="2179321"/>
                  </a:moveTo>
                  <a:lnTo>
                    <a:pt x="6531861" y="2179321"/>
                  </a:lnTo>
                  <a:lnTo>
                    <a:pt x="6531861" y="3355853"/>
                  </a:lnTo>
                  <a:lnTo>
                    <a:pt x="5835395" y="3355853"/>
                  </a:lnTo>
                  <a:lnTo>
                    <a:pt x="5835395" y="2179321"/>
                  </a:lnTo>
                  <a:close/>
                </a:path>
                <a:path w="7059295" h="4494530">
                  <a:moveTo>
                    <a:pt x="76193" y="0"/>
                  </a:moveTo>
                  <a:lnTo>
                    <a:pt x="76193" y="4436371"/>
                  </a:lnTo>
                </a:path>
                <a:path w="7059295" h="4494530">
                  <a:moveTo>
                    <a:pt x="0" y="4436371"/>
                  </a:moveTo>
                  <a:lnTo>
                    <a:pt x="76193" y="4436371"/>
                  </a:lnTo>
                </a:path>
                <a:path w="7059295" h="4494530">
                  <a:moveTo>
                    <a:pt x="0" y="4114810"/>
                  </a:moveTo>
                  <a:lnTo>
                    <a:pt x="76193" y="4114810"/>
                  </a:lnTo>
                </a:path>
                <a:path w="7059295" h="4494530">
                  <a:moveTo>
                    <a:pt x="0" y="3803910"/>
                  </a:moveTo>
                  <a:lnTo>
                    <a:pt x="76193" y="3803910"/>
                  </a:lnTo>
                </a:path>
                <a:path w="7059295" h="4494530">
                  <a:moveTo>
                    <a:pt x="0" y="3482348"/>
                  </a:moveTo>
                  <a:lnTo>
                    <a:pt x="76193" y="3482348"/>
                  </a:lnTo>
                </a:path>
                <a:path w="7059295" h="4494530">
                  <a:moveTo>
                    <a:pt x="0" y="3171449"/>
                  </a:moveTo>
                  <a:lnTo>
                    <a:pt x="76193" y="3171449"/>
                  </a:lnTo>
                </a:path>
                <a:path w="7059295" h="4494530">
                  <a:moveTo>
                    <a:pt x="0" y="2849887"/>
                  </a:moveTo>
                  <a:lnTo>
                    <a:pt x="76193" y="2849887"/>
                  </a:lnTo>
                </a:path>
                <a:path w="7059295" h="4494530">
                  <a:moveTo>
                    <a:pt x="0" y="2538987"/>
                  </a:moveTo>
                  <a:lnTo>
                    <a:pt x="76193" y="2538987"/>
                  </a:lnTo>
                </a:path>
                <a:path w="7059295" h="4494530">
                  <a:moveTo>
                    <a:pt x="0" y="2218945"/>
                  </a:moveTo>
                  <a:lnTo>
                    <a:pt x="76193" y="2218945"/>
                  </a:lnTo>
                </a:path>
                <a:path w="7059295" h="4494530">
                  <a:moveTo>
                    <a:pt x="0" y="1897383"/>
                  </a:moveTo>
                  <a:lnTo>
                    <a:pt x="76193" y="1897383"/>
                  </a:lnTo>
                </a:path>
                <a:path w="7059295" h="4494530">
                  <a:moveTo>
                    <a:pt x="0" y="1586483"/>
                  </a:moveTo>
                  <a:lnTo>
                    <a:pt x="76193" y="1586483"/>
                  </a:lnTo>
                </a:path>
                <a:path w="7059295" h="4494530">
                  <a:moveTo>
                    <a:pt x="0" y="1264922"/>
                  </a:moveTo>
                  <a:lnTo>
                    <a:pt x="76193" y="1264922"/>
                  </a:lnTo>
                </a:path>
                <a:path w="7059295" h="4494530">
                  <a:moveTo>
                    <a:pt x="0" y="954022"/>
                  </a:moveTo>
                  <a:lnTo>
                    <a:pt x="76193" y="954022"/>
                  </a:lnTo>
                </a:path>
                <a:path w="7059295" h="4494530">
                  <a:moveTo>
                    <a:pt x="0" y="632461"/>
                  </a:moveTo>
                  <a:lnTo>
                    <a:pt x="76193" y="632461"/>
                  </a:lnTo>
                </a:path>
                <a:path w="7059295" h="4494530">
                  <a:moveTo>
                    <a:pt x="0" y="321561"/>
                  </a:moveTo>
                  <a:lnTo>
                    <a:pt x="76193" y="321561"/>
                  </a:lnTo>
                </a:path>
                <a:path w="7059295" h="4494530">
                  <a:moveTo>
                    <a:pt x="0" y="0"/>
                  </a:moveTo>
                  <a:lnTo>
                    <a:pt x="76193" y="0"/>
                  </a:lnTo>
                </a:path>
                <a:path w="7059295" h="4494530">
                  <a:moveTo>
                    <a:pt x="76193" y="4436371"/>
                  </a:moveTo>
                  <a:lnTo>
                    <a:pt x="7059174" y="4436371"/>
                  </a:lnTo>
                </a:path>
                <a:path w="7059295" h="4494530">
                  <a:moveTo>
                    <a:pt x="76193" y="4494296"/>
                  </a:moveTo>
                  <a:lnTo>
                    <a:pt x="76193" y="4436371"/>
                  </a:lnTo>
                </a:path>
                <a:path w="7059295" h="4494530">
                  <a:moveTo>
                    <a:pt x="1825755" y="4494296"/>
                  </a:moveTo>
                  <a:lnTo>
                    <a:pt x="1825755" y="4436371"/>
                  </a:lnTo>
                </a:path>
                <a:path w="7059295" h="4494530">
                  <a:moveTo>
                    <a:pt x="3567676" y="4494296"/>
                  </a:moveTo>
                  <a:lnTo>
                    <a:pt x="3567676" y="4436371"/>
                  </a:lnTo>
                </a:path>
                <a:path w="7059295" h="4494530">
                  <a:moveTo>
                    <a:pt x="5317238" y="4494296"/>
                  </a:moveTo>
                  <a:lnTo>
                    <a:pt x="5317238" y="4436371"/>
                  </a:lnTo>
                </a:path>
                <a:path w="7059295" h="4494530">
                  <a:moveTo>
                    <a:pt x="7059174" y="4494296"/>
                  </a:moveTo>
                  <a:lnTo>
                    <a:pt x="7059174" y="4436371"/>
                  </a:lnTo>
                </a:path>
              </a:pathLst>
            </a:custGeom>
            <a:ln w="95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 txBox="1"/>
          <p:nvPr/>
        </p:nvSpPr>
        <p:spPr>
          <a:xfrm>
            <a:off x="2361949" y="4866560"/>
            <a:ext cx="379095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20" dirty="0">
                <a:latin typeface="Times New Roman"/>
                <a:cs typeface="Times New Roman"/>
              </a:rPr>
              <a:t>54,1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065777" y="4331636"/>
            <a:ext cx="480695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latin typeface="Times New Roman"/>
                <a:cs typeface="Times New Roman"/>
              </a:rPr>
              <a:t>153,6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806180" y="2054781"/>
            <a:ext cx="482600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latin typeface="Times New Roman"/>
                <a:cs typeface="Times New Roman"/>
              </a:rPr>
              <a:t>211,7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7557254" y="4019216"/>
            <a:ext cx="480695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latin typeface="Times New Roman"/>
                <a:cs typeface="Times New Roman"/>
              </a:rPr>
              <a:t>185,3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119890" y="1193672"/>
            <a:ext cx="386715" cy="4783455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50"/>
              </a:spcBef>
            </a:pPr>
            <a:r>
              <a:rPr sz="1900" b="1" spc="-25" dirty="0">
                <a:latin typeface="Times New Roman"/>
                <a:cs typeface="Times New Roman"/>
              </a:rPr>
              <a:t>700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50"/>
              </a:spcBef>
            </a:pPr>
            <a:r>
              <a:rPr sz="1900" b="1" spc="-25" dirty="0">
                <a:latin typeface="Times New Roman"/>
                <a:cs typeface="Times New Roman"/>
              </a:rPr>
              <a:t>650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70"/>
              </a:spcBef>
            </a:pPr>
            <a:r>
              <a:rPr sz="1900" b="1" spc="-25" dirty="0">
                <a:latin typeface="Times New Roman"/>
                <a:cs typeface="Times New Roman"/>
              </a:rPr>
              <a:t>600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50"/>
              </a:spcBef>
            </a:pPr>
            <a:r>
              <a:rPr sz="1900" b="1" spc="-25" dirty="0">
                <a:latin typeface="Times New Roman"/>
                <a:cs typeface="Times New Roman"/>
              </a:rPr>
              <a:t>550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65"/>
              </a:spcBef>
            </a:pPr>
            <a:r>
              <a:rPr sz="1900" b="1" spc="-25" dirty="0">
                <a:latin typeface="Times New Roman"/>
                <a:cs typeface="Times New Roman"/>
              </a:rPr>
              <a:t>500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900" b="1" spc="-25" dirty="0">
                <a:latin typeface="Times New Roman"/>
                <a:cs typeface="Times New Roman"/>
              </a:rPr>
              <a:t>450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65"/>
              </a:spcBef>
            </a:pPr>
            <a:r>
              <a:rPr sz="1900" b="1" spc="-25" dirty="0">
                <a:latin typeface="Times New Roman"/>
                <a:cs typeface="Times New Roman"/>
              </a:rPr>
              <a:t>400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900" b="1" spc="-25" dirty="0">
                <a:latin typeface="Times New Roman"/>
                <a:cs typeface="Times New Roman"/>
              </a:rPr>
              <a:t>350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40"/>
              </a:spcBef>
            </a:pPr>
            <a:r>
              <a:rPr sz="1900" b="1" spc="-25" dirty="0">
                <a:latin typeface="Times New Roman"/>
                <a:cs typeface="Times New Roman"/>
              </a:rPr>
              <a:t>300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900" b="1" spc="-25" dirty="0">
                <a:latin typeface="Times New Roman"/>
                <a:cs typeface="Times New Roman"/>
              </a:rPr>
              <a:t>250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40"/>
              </a:spcBef>
            </a:pPr>
            <a:r>
              <a:rPr sz="1900" b="1" spc="-25" dirty="0">
                <a:latin typeface="Times New Roman"/>
                <a:cs typeface="Times New Roman"/>
              </a:rPr>
              <a:t>200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900" b="1" spc="-25" dirty="0">
                <a:latin typeface="Times New Roman"/>
                <a:cs typeface="Times New Roman"/>
              </a:rPr>
              <a:t>150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40"/>
              </a:spcBef>
            </a:pPr>
            <a:r>
              <a:rPr sz="1900" b="1" spc="-25" dirty="0">
                <a:latin typeface="Times New Roman"/>
                <a:cs typeface="Times New Roman"/>
              </a:rPr>
              <a:t>100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65"/>
              </a:spcBef>
            </a:pPr>
            <a:r>
              <a:rPr sz="1900" b="1" spc="-25" dirty="0">
                <a:latin typeface="Times New Roman"/>
                <a:cs typeface="Times New Roman"/>
              </a:rPr>
              <a:t>50</a:t>
            </a:r>
            <a:endParaRPr sz="1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900" b="1" spc="-50" dirty="0">
                <a:latin typeface="Times New Roman"/>
                <a:cs typeface="Times New Roman"/>
              </a:rPr>
              <a:t>0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825501" y="5974507"/>
            <a:ext cx="1468120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55" dirty="0">
                <a:latin typeface="Times New Roman"/>
                <a:cs typeface="Times New Roman"/>
              </a:rPr>
              <a:t>Wielokierunkowe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782316" y="5974507"/>
            <a:ext cx="1036955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25" dirty="0">
                <a:latin typeface="Times New Roman"/>
                <a:cs typeface="Times New Roman"/>
              </a:rPr>
              <a:t>Prod.</a:t>
            </a:r>
            <a:r>
              <a:rPr sz="1600" b="1" spc="-75" dirty="0">
                <a:latin typeface="Times New Roman"/>
                <a:cs typeface="Times New Roman"/>
              </a:rPr>
              <a:t> </a:t>
            </a:r>
            <a:r>
              <a:rPr sz="1600" b="1" spc="-40" dirty="0">
                <a:latin typeface="Times New Roman"/>
                <a:cs typeface="Times New Roman"/>
              </a:rPr>
              <a:t>mleka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637022" y="5974507"/>
            <a:ext cx="850265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55" dirty="0">
                <a:latin typeface="Times New Roman"/>
                <a:cs typeface="Times New Roman"/>
              </a:rPr>
              <a:t>Tucz</a:t>
            </a:r>
            <a:r>
              <a:rPr sz="1600" b="1" spc="-4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ś</a:t>
            </a:r>
            <a:r>
              <a:rPr sz="1600" b="1" spc="-20" dirty="0">
                <a:latin typeface="Times New Roman"/>
                <a:cs typeface="Times New Roman"/>
              </a:rPr>
              <a:t>wi</a:t>
            </a:r>
            <a:r>
              <a:rPr sz="1600" spc="-20" dirty="0">
                <a:latin typeface="Times New Roman"/>
                <a:cs typeface="Times New Roman"/>
              </a:rPr>
              <a:t>ń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7199124" y="5974507"/>
            <a:ext cx="1188085" cy="27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25" dirty="0">
                <a:latin typeface="Times New Roman"/>
                <a:cs typeface="Times New Roman"/>
              </a:rPr>
              <a:t>Prod.</a:t>
            </a:r>
            <a:r>
              <a:rPr sz="1600" b="1" spc="-75" dirty="0">
                <a:latin typeface="Times New Roman"/>
                <a:cs typeface="Times New Roman"/>
              </a:rPr>
              <a:t> </a:t>
            </a:r>
            <a:r>
              <a:rPr sz="1600" b="1" spc="-55" dirty="0">
                <a:latin typeface="Times New Roman"/>
                <a:cs typeface="Times New Roman"/>
              </a:rPr>
              <a:t>ro</a:t>
            </a:r>
            <a:r>
              <a:rPr sz="1600" spc="-55" dirty="0">
                <a:latin typeface="Times New Roman"/>
                <a:cs typeface="Times New Roman"/>
              </a:rPr>
              <a:t>ś</a:t>
            </a:r>
            <a:r>
              <a:rPr sz="1600" b="1" spc="-55" dirty="0">
                <a:latin typeface="Times New Roman"/>
                <a:cs typeface="Times New Roman"/>
              </a:rPr>
              <a:t>linna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2218689" y="881379"/>
            <a:ext cx="4291330" cy="137160"/>
            <a:chOff x="2218689" y="881379"/>
            <a:chExt cx="4291330" cy="137160"/>
          </a:xfrm>
        </p:grpSpPr>
        <p:sp>
          <p:nvSpPr>
            <p:cNvPr id="81" name="object 81"/>
            <p:cNvSpPr/>
            <p:nvPr/>
          </p:nvSpPr>
          <p:spPr>
            <a:xfrm>
              <a:off x="2223764" y="886453"/>
              <a:ext cx="121920" cy="127000"/>
            </a:xfrm>
            <a:custGeom>
              <a:avLst/>
              <a:gdLst/>
              <a:ahLst/>
              <a:cxnLst/>
              <a:rect l="l" t="t" r="r" b="b"/>
              <a:pathLst>
                <a:path w="121919" h="127000">
                  <a:moveTo>
                    <a:pt x="121919" y="126491"/>
                  </a:moveTo>
                  <a:lnTo>
                    <a:pt x="121919" y="0"/>
                  </a:lnTo>
                  <a:lnTo>
                    <a:pt x="0" y="0"/>
                  </a:lnTo>
                  <a:lnTo>
                    <a:pt x="0" y="126491"/>
                  </a:lnTo>
                  <a:lnTo>
                    <a:pt x="121919" y="126491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223769" y="886459"/>
              <a:ext cx="121920" cy="127000"/>
            </a:xfrm>
            <a:custGeom>
              <a:avLst/>
              <a:gdLst/>
              <a:ahLst/>
              <a:cxnLst/>
              <a:rect l="l" t="t" r="r" b="b"/>
              <a:pathLst>
                <a:path w="121919" h="127000">
                  <a:moveTo>
                    <a:pt x="0" y="0"/>
                  </a:moveTo>
                  <a:lnTo>
                    <a:pt x="121923" y="0"/>
                  </a:lnTo>
                  <a:lnTo>
                    <a:pt x="121923" y="126492"/>
                  </a:lnTo>
                  <a:lnTo>
                    <a:pt x="0" y="126492"/>
                  </a:lnTo>
                  <a:lnTo>
                    <a:pt x="0" y="0"/>
                  </a:lnTo>
                  <a:close/>
                </a:path>
              </a:pathLst>
            </a:custGeom>
            <a:ln w="95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265924" y="886453"/>
              <a:ext cx="121920" cy="127000"/>
            </a:xfrm>
            <a:custGeom>
              <a:avLst/>
              <a:gdLst/>
              <a:ahLst/>
              <a:cxnLst/>
              <a:rect l="l" t="t" r="r" b="b"/>
              <a:pathLst>
                <a:path w="121920" h="127000">
                  <a:moveTo>
                    <a:pt x="121919" y="126491"/>
                  </a:moveTo>
                  <a:lnTo>
                    <a:pt x="121919" y="0"/>
                  </a:lnTo>
                  <a:lnTo>
                    <a:pt x="0" y="0"/>
                  </a:lnTo>
                  <a:lnTo>
                    <a:pt x="0" y="126491"/>
                  </a:lnTo>
                  <a:lnTo>
                    <a:pt x="121919" y="126491"/>
                  </a:lnTo>
                  <a:close/>
                </a:path>
              </a:pathLst>
            </a:custGeom>
            <a:solidFill>
              <a:srgbClr val="326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265937" y="886459"/>
              <a:ext cx="121920" cy="127000"/>
            </a:xfrm>
            <a:custGeom>
              <a:avLst/>
              <a:gdLst/>
              <a:ahLst/>
              <a:cxnLst/>
              <a:rect l="l" t="t" r="r" b="b"/>
              <a:pathLst>
                <a:path w="121920" h="127000">
                  <a:moveTo>
                    <a:pt x="0" y="0"/>
                  </a:moveTo>
                  <a:lnTo>
                    <a:pt x="121908" y="0"/>
                  </a:lnTo>
                  <a:lnTo>
                    <a:pt x="121908" y="126492"/>
                  </a:lnTo>
                  <a:lnTo>
                    <a:pt x="0" y="126492"/>
                  </a:lnTo>
                  <a:lnTo>
                    <a:pt x="0" y="0"/>
                  </a:lnTo>
                  <a:close/>
                </a:path>
              </a:pathLst>
            </a:custGeom>
            <a:ln w="95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382760" y="886453"/>
              <a:ext cx="121920" cy="127000"/>
            </a:xfrm>
            <a:custGeom>
              <a:avLst/>
              <a:gdLst/>
              <a:ahLst/>
              <a:cxnLst/>
              <a:rect l="l" t="t" r="r" b="b"/>
              <a:pathLst>
                <a:path w="121920" h="127000">
                  <a:moveTo>
                    <a:pt x="121919" y="126491"/>
                  </a:moveTo>
                  <a:lnTo>
                    <a:pt x="121919" y="0"/>
                  </a:lnTo>
                  <a:lnTo>
                    <a:pt x="0" y="0"/>
                  </a:lnTo>
                  <a:lnTo>
                    <a:pt x="0" y="126491"/>
                  </a:lnTo>
                  <a:lnTo>
                    <a:pt x="121919" y="126491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382769" y="886459"/>
              <a:ext cx="121920" cy="127000"/>
            </a:xfrm>
            <a:custGeom>
              <a:avLst/>
              <a:gdLst/>
              <a:ahLst/>
              <a:cxnLst/>
              <a:rect l="l" t="t" r="r" b="b"/>
              <a:pathLst>
                <a:path w="121920" h="127000">
                  <a:moveTo>
                    <a:pt x="0" y="0"/>
                  </a:moveTo>
                  <a:lnTo>
                    <a:pt x="121923" y="0"/>
                  </a:lnTo>
                  <a:lnTo>
                    <a:pt x="121923" y="126492"/>
                  </a:lnTo>
                  <a:lnTo>
                    <a:pt x="0" y="126492"/>
                  </a:lnTo>
                  <a:lnTo>
                    <a:pt x="0" y="0"/>
                  </a:lnTo>
                  <a:close/>
                </a:path>
              </a:pathLst>
            </a:custGeom>
            <a:ln w="95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" name="object 87"/>
          <p:cNvSpPr txBox="1"/>
          <p:nvPr/>
        </p:nvSpPr>
        <p:spPr>
          <a:xfrm>
            <a:off x="6559043" y="777443"/>
            <a:ext cx="2115185" cy="3060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800" b="1" spc="-20" dirty="0">
                <a:latin typeface="Times New Roman"/>
                <a:cs typeface="Times New Roman"/>
              </a:rPr>
              <a:t>Dochód</a:t>
            </a:r>
            <a:r>
              <a:rPr sz="1800" b="1" spc="-95" dirty="0">
                <a:latin typeface="Times New Roman"/>
                <a:cs typeface="Times New Roman"/>
              </a:rPr>
              <a:t> </a:t>
            </a:r>
            <a:r>
              <a:rPr sz="1800" b="1" spc="-25" dirty="0">
                <a:latin typeface="Times New Roman"/>
                <a:cs typeface="Times New Roman"/>
              </a:rPr>
              <a:t>z</a:t>
            </a:r>
            <a:r>
              <a:rPr sz="1800" b="1" spc="-12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gosp.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brutto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>
            <a:spLocks noGrp="1"/>
          </p:cNvSpPr>
          <p:nvPr>
            <p:ph type="title"/>
          </p:nvPr>
        </p:nvSpPr>
        <p:spPr>
          <a:xfrm>
            <a:off x="406654" y="-43694"/>
            <a:ext cx="781367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1" dirty="0">
                <a:solidFill>
                  <a:srgbClr val="000000"/>
                </a:solidFill>
                <a:latin typeface="Times New Roman"/>
                <a:cs typeface="Times New Roman"/>
              </a:rPr>
              <a:t>Wyniki</a:t>
            </a:r>
            <a:r>
              <a:rPr sz="2200" b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000000"/>
                </a:solidFill>
                <a:latin typeface="Times New Roman"/>
                <a:cs typeface="Times New Roman"/>
              </a:rPr>
              <a:t>ekonomiczne,</a:t>
            </a:r>
            <a:r>
              <a:rPr sz="22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000000"/>
                </a:solidFill>
                <a:latin typeface="Times New Roman"/>
                <a:cs typeface="Times New Roman"/>
              </a:rPr>
              <a:t>przychody</a:t>
            </a:r>
            <a:r>
              <a:rPr sz="22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000000"/>
                </a:solidFill>
                <a:latin typeface="Times New Roman"/>
                <a:cs typeface="Times New Roman"/>
              </a:rPr>
              <a:t>(P)</a:t>
            </a:r>
            <a:r>
              <a:rPr sz="22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000000"/>
                </a:solidFill>
                <a:latin typeface="Times New Roman"/>
                <a:cs typeface="Times New Roman"/>
              </a:rPr>
              <a:t>badanych</a:t>
            </a:r>
            <a:r>
              <a:rPr sz="2200" b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000000"/>
                </a:solidFill>
                <a:latin typeface="Times New Roman"/>
                <a:cs typeface="Times New Roman"/>
              </a:rPr>
              <a:t>grup</a:t>
            </a:r>
            <a:r>
              <a:rPr sz="22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gospodarstw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06654" y="291585"/>
            <a:ext cx="230949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1" dirty="0">
                <a:latin typeface="Times New Roman"/>
                <a:cs typeface="Times New Roman"/>
              </a:rPr>
              <a:t>w</a:t>
            </a:r>
            <a:r>
              <a:rPr sz="2200" b="1" spc="-3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latach</a:t>
            </a:r>
            <a:r>
              <a:rPr sz="2200" b="1" spc="-2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2009-</a:t>
            </a:r>
            <a:r>
              <a:rPr sz="2200" b="1" spc="-20" dirty="0">
                <a:latin typeface="Times New Roman"/>
                <a:cs typeface="Times New Roman"/>
              </a:rPr>
              <a:t>2010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6613907" y="6552181"/>
            <a:ext cx="2452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solidFill>
                  <a:srgbClr val="1E487C"/>
                </a:solidFill>
                <a:latin typeface="Times New Roman"/>
                <a:cs typeface="Times New Roman"/>
              </a:rPr>
              <a:t>Ź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ródło:</a:t>
            </a:r>
            <a:r>
              <a:rPr sz="1600" b="1" i="1" spc="-2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dirty="0">
                <a:solidFill>
                  <a:srgbClr val="1E487C"/>
                </a:solidFill>
                <a:latin typeface="Times New Roman"/>
                <a:cs typeface="Times New Roman"/>
              </a:rPr>
              <a:t>Opracowanie</a:t>
            </a:r>
            <a:r>
              <a:rPr sz="1600" b="1" i="1" spc="-2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6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własne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24" name="object 324"/>
          <p:cNvSpPr txBox="1"/>
          <p:nvPr/>
        </p:nvSpPr>
        <p:spPr>
          <a:xfrm>
            <a:off x="3718309" y="361689"/>
            <a:ext cx="51358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CC0000"/>
                </a:solidFill>
                <a:latin typeface="Times New Roman"/>
                <a:cs typeface="Times New Roman"/>
              </a:rPr>
              <a:t>Efektywno</a:t>
            </a:r>
            <a:r>
              <a:rPr sz="1800" dirty="0">
                <a:solidFill>
                  <a:srgbClr val="CC0000"/>
                </a:solidFill>
                <a:latin typeface="Times New Roman"/>
                <a:cs typeface="Times New Roman"/>
              </a:rPr>
              <a:t>ść</a:t>
            </a:r>
            <a:r>
              <a:rPr sz="1800" spc="-8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CC0000"/>
                </a:solidFill>
                <a:latin typeface="Times New Roman"/>
                <a:cs typeface="Times New Roman"/>
              </a:rPr>
              <a:t>ekonomiczna</a:t>
            </a:r>
            <a:r>
              <a:rPr sz="1800" b="1" spc="-7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(Ee=Przychody/Nakłady)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25" name="object 325"/>
          <p:cNvSpPr txBox="1"/>
          <p:nvPr/>
        </p:nvSpPr>
        <p:spPr>
          <a:xfrm>
            <a:off x="1702054" y="4548115"/>
            <a:ext cx="926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CC0000"/>
                </a:solidFill>
                <a:latin typeface="Times New Roman"/>
                <a:cs typeface="Times New Roman"/>
              </a:rPr>
              <a:t>Ee =</a:t>
            </a:r>
            <a:r>
              <a:rPr sz="18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CC0000"/>
                </a:solidFill>
                <a:latin typeface="Times New Roman"/>
                <a:cs typeface="Times New Roman"/>
              </a:rPr>
              <a:t>1,52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26" name="object 326"/>
          <p:cNvSpPr txBox="1"/>
          <p:nvPr/>
        </p:nvSpPr>
        <p:spPr>
          <a:xfrm>
            <a:off x="3443990" y="3638288"/>
            <a:ext cx="926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CC0000"/>
                </a:solidFill>
                <a:latin typeface="Times New Roman"/>
                <a:cs typeface="Times New Roman"/>
              </a:rPr>
              <a:t>Ee =</a:t>
            </a:r>
            <a:r>
              <a:rPr sz="18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CC0000"/>
                </a:solidFill>
                <a:latin typeface="Times New Roman"/>
                <a:cs typeface="Times New Roman"/>
              </a:rPr>
              <a:t>2,12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27" name="object 327"/>
          <p:cNvSpPr txBox="1"/>
          <p:nvPr/>
        </p:nvSpPr>
        <p:spPr>
          <a:xfrm>
            <a:off x="1665482" y="777443"/>
            <a:ext cx="4524375" cy="96456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746760">
              <a:lnSpc>
                <a:spcPct val="100000"/>
              </a:lnSpc>
              <a:spcBef>
                <a:spcPts val="135"/>
              </a:spcBef>
              <a:tabLst>
                <a:tab pos="2788920" algn="l"/>
              </a:tabLst>
            </a:pPr>
            <a:r>
              <a:rPr sz="1800" b="1" spc="-30" dirty="0">
                <a:latin typeface="Times New Roman"/>
                <a:cs typeface="Times New Roman"/>
              </a:rPr>
              <a:t>Koszty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po</a:t>
            </a:r>
            <a:r>
              <a:rPr sz="1800" spc="-10" dirty="0">
                <a:latin typeface="Times New Roman"/>
                <a:cs typeface="Times New Roman"/>
              </a:rPr>
              <a:t>ś</a:t>
            </a:r>
            <a:r>
              <a:rPr sz="1800" b="1" spc="-10" dirty="0">
                <a:latin typeface="Times New Roman"/>
                <a:cs typeface="Times New Roman"/>
              </a:rPr>
              <a:t>rednie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30" dirty="0">
                <a:latin typeface="Times New Roman"/>
                <a:cs typeface="Times New Roman"/>
              </a:rPr>
              <a:t>Koszty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bezpo</a:t>
            </a:r>
            <a:r>
              <a:rPr sz="1800" spc="-20" dirty="0">
                <a:latin typeface="Times New Roman"/>
                <a:cs typeface="Times New Roman"/>
              </a:rPr>
              <a:t>ś</a:t>
            </a:r>
            <a:r>
              <a:rPr sz="1800" b="1" spc="-20" dirty="0">
                <a:latin typeface="Times New Roman"/>
                <a:cs typeface="Times New Roman"/>
              </a:rPr>
              <a:t>red.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50" b="1" dirty="0">
                <a:latin typeface="Times New Roman"/>
                <a:cs typeface="Times New Roman"/>
              </a:rPr>
              <a:t>tys.</a:t>
            </a:r>
            <a:r>
              <a:rPr sz="1650" b="1" spc="-40" dirty="0">
                <a:latin typeface="Times New Roman"/>
                <a:cs typeface="Times New Roman"/>
              </a:rPr>
              <a:t> </a:t>
            </a:r>
            <a:r>
              <a:rPr sz="1650" b="1" spc="-10" dirty="0">
                <a:latin typeface="Times New Roman"/>
                <a:cs typeface="Times New Roman"/>
              </a:rPr>
              <a:t>zł/gosp.</a:t>
            </a:r>
            <a:endParaRPr sz="1650">
              <a:latin typeface="Times New Roman"/>
              <a:cs typeface="Times New Roman"/>
            </a:endParaRPr>
          </a:p>
          <a:p>
            <a:pPr marL="3077210">
              <a:lnSpc>
                <a:spcPct val="100000"/>
              </a:lnSpc>
              <a:spcBef>
                <a:spcPts val="920"/>
              </a:spcBef>
            </a:pPr>
            <a:r>
              <a:rPr sz="1800" b="1" dirty="0">
                <a:solidFill>
                  <a:srgbClr val="CC0000"/>
                </a:solidFill>
                <a:latin typeface="Times New Roman"/>
                <a:cs typeface="Times New Roman"/>
              </a:rPr>
              <a:t>Ee =</a:t>
            </a:r>
            <a:r>
              <a:rPr sz="18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CC0000"/>
                </a:solidFill>
                <a:latin typeface="Times New Roman"/>
                <a:cs typeface="Times New Roman"/>
              </a:rPr>
              <a:t>1,45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28" name="object 328"/>
          <p:cNvSpPr txBox="1"/>
          <p:nvPr/>
        </p:nvSpPr>
        <p:spPr>
          <a:xfrm>
            <a:off x="7176285" y="3242048"/>
            <a:ext cx="926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CC0000"/>
                </a:solidFill>
                <a:latin typeface="Times New Roman"/>
                <a:cs typeface="Times New Roman"/>
              </a:rPr>
              <a:t>Ee =</a:t>
            </a:r>
            <a:r>
              <a:rPr sz="18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CC0000"/>
                </a:solidFill>
                <a:latin typeface="Times New Roman"/>
                <a:cs typeface="Times New Roman"/>
              </a:rPr>
              <a:t>2,08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29" name="object 329"/>
          <p:cNvSpPr txBox="1"/>
          <p:nvPr/>
        </p:nvSpPr>
        <p:spPr>
          <a:xfrm>
            <a:off x="3187957" y="5189725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Times New Roman"/>
                <a:cs typeface="Times New Roman"/>
              </a:rPr>
              <a:t>P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330" name="object 330"/>
          <p:cNvGrpSpPr/>
          <p:nvPr/>
        </p:nvGrpSpPr>
        <p:grpSpPr>
          <a:xfrm>
            <a:off x="2915787" y="1556892"/>
            <a:ext cx="5478780" cy="4282440"/>
            <a:chOff x="2915787" y="1556892"/>
            <a:chExt cx="5478780" cy="4282440"/>
          </a:xfrm>
        </p:grpSpPr>
        <p:sp>
          <p:nvSpPr>
            <p:cNvPr id="331" name="object 331"/>
            <p:cNvSpPr/>
            <p:nvPr/>
          </p:nvSpPr>
          <p:spPr>
            <a:xfrm>
              <a:off x="2920232" y="4827523"/>
              <a:ext cx="215265" cy="1007744"/>
            </a:xfrm>
            <a:custGeom>
              <a:avLst/>
              <a:gdLst/>
              <a:ahLst/>
              <a:cxnLst/>
              <a:rect l="l" t="t" r="r" b="b"/>
              <a:pathLst>
                <a:path w="215264" h="1007745">
                  <a:moveTo>
                    <a:pt x="0" y="0"/>
                  </a:moveTo>
                  <a:lnTo>
                    <a:pt x="41743" y="1333"/>
                  </a:lnTo>
                  <a:lnTo>
                    <a:pt x="75628" y="4952"/>
                  </a:lnTo>
                  <a:lnTo>
                    <a:pt x="98369" y="10286"/>
                  </a:lnTo>
                  <a:lnTo>
                    <a:pt x="106679" y="16763"/>
                  </a:lnTo>
                  <a:lnTo>
                    <a:pt x="106679" y="486155"/>
                  </a:lnTo>
                  <a:lnTo>
                    <a:pt x="115228" y="492632"/>
                  </a:lnTo>
                  <a:lnTo>
                    <a:pt x="138493" y="497966"/>
                  </a:lnTo>
                  <a:lnTo>
                    <a:pt x="172902" y="501586"/>
                  </a:lnTo>
                  <a:lnTo>
                    <a:pt x="214883" y="502919"/>
                  </a:lnTo>
                  <a:lnTo>
                    <a:pt x="172902" y="504491"/>
                  </a:lnTo>
                  <a:lnTo>
                    <a:pt x="138493" y="508634"/>
                  </a:lnTo>
                  <a:lnTo>
                    <a:pt x="115228" y="514492"/>
                  </a:lnTo>
                  <a:lnTo>
                    <a:pt x="106679" y="521207"/>
                  </a:lnTo>
                  <a:lnTo>
                    <a:pt x="106679" y="989075"/>
                  </a:lnTo>
                  <a:lnTo>
                    <a:pt x="98369" y="996434"/>
                  </a:lnTo>
                  <a:lnTo>
                    <a:pt x="75628" y="1002220"/>
                  </a:lnTo>
                  <a:lnTo>
                    <a:pt x="41743" y="1006006"/>
                  </a:lnTo>
                  <a:lnTo>
                    <a:pt x="0" y="1007363"/>
                  </a:lnTo>
                </a:path>
              </a:pathLst>
            </a:custGeom>
            <a:ln w="88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4651496" y="3972559"/>
              <a:ext cx="303530" cy="1853564"/>
            </a:xfrm>
            <a:custGeom>
              <a:avLst/>
              <a:gdLst/>
              <a:ahLst/>
              <a:cxnLst/>
              <a:rect l="l" t="t" r="r" b="b"/>
              <a:pathLst>
                <a:path w="303529" h="1853564">
                  <a:moveTo>
                    <a:pt x="0" y="0"/>
                  </a:moveTo>
                  <a:lnTo>
                    <a:pt x="58935" y="2119"/>
                  </a:lnTo>
                  <a:lnTo>
                    <a:pt x="106870" y="7810"/>
                  </a:lnTo>
                  <a:lnTo>
                    <a:pt x="139088" y="16073"/>
                  </a:lnTo>
                  <a:lnTo>
                    <a:pt x="150875" y="25907"/>
                  </a:lnTo>
                  <a:lnTo>
                    <a:pt x="150875" y="900683"/>
                  </a:lnTo>
                  <a:lnTo>
                    <a:pt x="162901" y="911161"/>
                  </a:lnTo>
                  <a:lnTo>
                    <a:pt x="195643" y="919352"/>
                  </a:lnTo>
                  <a:lnTo>
                    <a:pt x="244101" y="924686"/>
                  </a:lnTo>
                  <a:lnTo>
                    <a:pt x="303275" y="926591"/>
                  </a:lnTo>
                  <a:lnTo>
                    <a:pt x="244101" y="928496"/>
                  </a:lnTo>
                  <a:lnTo>
                    <a:pt x="195643" y="933830"/>
                  </a:lnTo>
                  <a:lnTo>
                    <a:pt x="162901" y="942022"/>
                  </a:lnTo>
                  <a:lnTo>
                    <a:pt x="150875" y="952499"/>
                  </a:lnTo>
                  <a:lnTo>
                    <a:pt x="150875" y="1827275"/>
                  </a:lnTo>
                  <a:lnTo>
                    <a:pt x="139088" y="1837110"/>
                  </a:lnTo>
                  <a:lnTo>
                    <a:pt x="106870" y="1845373"/>
                  </a:lnTo>
                  <a:lnTo>
                    <a:pt x="58935" y="1851064"/>
                  </a:lnTo>
                  <a:lnTo>
                    <a:pt x="0" y="1853183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6420860" y="1560067"/>
              <a:ext cx="1971039" cy="4274820"/>
            </a:xfrm>
            <a:custGeom>
              <a:avLst/>
              <a:gdLst/>
              <a:ahLst/>
              <a:cxnLst/>
              <a:rect l="l" t="t" r="r" b="b"/>
              <a:pathLst>
                <a:path w="1971040" h="4274820">
                  <a:moveTo>
                    <a:pt x="0" y="0"/>
                  </a:moveTo>
                  <a:lnTo>
                    <a:pt x="42624" y="1357"/>
                  </a:lnTo>
                  <a:lnTo>
                    <a:pt x="76961" y="5143"/>
                  </a:lnTo>
                  <a:lnTo>
                    <a:pt x="99869" y="10929"/>
                  </a:lnTo>
                  <a:lnTo>
                    <a:pt x="108203" y="18287"/>
                  </a:lnTo>
                  <a:lnTo>
                    <a:pt x="108203" y="2119883"/>
                  </a:lnTo>
                  <a:lnTo>
                    <a:pt x="116752" y="2126360"/>
                  </a:lnTo>
                  <a:lnTo>
                    <a:pt x="140017" y="2131694"/>
                  </a:lnTo>
                  <a:lnTo>
                    <a:pt x="174426" y="2135314"/>
                  </a:lnTo>
                  <a:lnTo>
                    <a:pt x="216407" y="2136647"/>
                  </a:lnTo>
                  <a:lnTo>
                    <a:pt x="174426" y="2138219"/>
                  </a:lnTo>
                  <a:lnTo>
                    <a:pt x="140017" y="2142362"/>
                  </a:lnTo>
                  <a:lnTo>
                    <a:pt x="116752" y="2148220"/>
                  </a:lnTo>
                  <a:lnTo>
                    <a:pt x="108203" y="2154935"/>
                  </a:lnTo>
                  <a:lnTo>
                    <a:pt x="108203" y="4256531"/>
                  </a:lnTo>
                  <a:lnTo>
                    <a:pt x="99869" y="4263889"/>
                  </a:lnTo>
                  <a:lnTo>
                    <a:pt x="76961" y="4269676"/>
                  </a:lnTo>
                  <a:lnTo>
                    <a:pt x="42624" y="4273462"/>
                  </a:lnTo>
                  <a:lnTo>
                    <a:pt x="0" y="4274819"/>
                  </a:lnTo>
                </a:path>
                <a:path w="1971040" h="4274820">
                  <a:moveTo>
                    <a:pt x="1754123" y="2022347"/>
                  </a:moveTo>
                  <a:lnTo>
                    <a:pt x="1796748" y="2023705"/>
                  </a:lnTo>
                  <a:lnTo>
                    <a:pt x="1831085" y="2027491"/>
                  </a:lnTo>
                  <a:lnTo>
                    <a:pt x="1853993" y="2033277"/>
                  </a:lnTo>
                  <a:lnTo>
                    <a:pt x="1862327" y="2040635"/>
                  </a:lnTo>
                  <a:lnTo>
                    <a:pt x="1862327" y="3130295"/>
                  </a:lnTo>
                  <a:lnTo>
                    <a:pt x="1870876" y="3137653"/>
                  </a:lnTo>
                  <a:lnTo>
                    <a:pt x="1894141" y="3143440"/>
                  </a:lnTo>
                  <a:lnTo>
                    <a:pt x="1928550" y="3147226"/>
                  </a:lnTo>
                  <a:lnTo>
                    <a:pt x="1970531" y="3148583"/>
                  </a:lnTo>
                  <a:lnTo>
                    <a:pt x="1928550" y="3149941"/>
                  </a:lnTo>
                  <a:lnTo>
                    <a:pt x="1894141" y="3153727"/>
                  </a:lnTo>
                  <a:lnTo>
                    <a:pt x="1870876" y="3159513"/>
                  </a:lnTo>
                  <a:lnTo>
                    <a:pt x="1862327" y="3166871"/>
                  </a:lnTo>
                  <a:lnTo>
                    <a:pt x="1862327" y="4256531"/>
                  </a:lnTo>
                  <a:lnTo>
                    <a:pt x="1853993" y="4263889"/>
                  </a:lnTo>
                  <a:lnTo>
                    <a:pt x="1831085" y="4269676"/>
                  </a:lnTo>
                  <a:lnTo>
                    <a:pt x="1796748" y="4273462"/>
                  </a:lnTo>
                  <a:lnTo>
                    <a:pt x="1754123" y="4274819"/>
                  </a:lnTo>
                </a:path>
              </a:pathLst>
            </a:custGeom>
            <a:ln w="6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4" name="object 334"/>
          <p:cNvSpPr txBox="1"/>
          <p:nvPr/>
        </p:nvSpPr>
        <p:spPr>
          <a:xfrm>
            <a:off x="5038092" y="4758433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Times New Roman"/>
                <a:cs typeface="Times New Roman"/>
              </a:rPr>
              <a:t>P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6748024" y="3555998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Times New Roman"/>
                <a:cs typeface="Times New Roman"/>
              </a:rPr>
              <a:t>P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36" name="object 336"/>
          <p:cNvSpPr txBox="1"/>
          <p:nvPr/>
        </p:nvSpPr>
        <p:spPr>
          <a:xfrm>
            <a:off x="8447295" y="4587745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Times New Roman"/>
                <a:cs typeface="Times New Roman"/>
              </a:rPr>
              <a:t>P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5950" y="993775"/>
            <a:ext cx="8123555" cy="3440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99"/>
              </a:lnSpc>
              <a:spcBef>
                <a:spcPts val="90"/>
              </a:spcBef>
            </a:pPr>
            <a:r>
              <a:rPr sz="2800" b="1" dirty="0">
                <a:latin typeface="Times New Roman"/>
                <a:cs typeface="Times New Roman"/>
              </a:rPr>
              <a:t>Troska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zachowanie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bioró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norodno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ci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powinna </a:t>
            </a:r>
            <a:r>
              <a:rPr sz="2800" b="1" dirty="0">
                <a:latin typeface="Times New Roman"/>
                <a:cs typeface="Times New Roman"/>
              </a:rPr>
              <a:t>towarzyszy</a:t>
            </a:r>
            <a:r>
              <a:rPr sz="2800" dirty="0">
                <a:latin typeface="Times New Roman"/>
                <a:cs typeface="Times New Roman"/>
              </a:rPr>
              <a:t>ć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działaniom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rolnika,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ale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napotyka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ona </a:t>
            </a:r>
            <a:r>
              <a:rPr sz="2800" b="1" dirty="0">
                <a:latin typeface="Times New Roman"/>
                <a:cs typeface="Times New Roman"/>
              </a:rPr>
              <a:t>szereg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ogranicze</a:t>
            </a:r>
            <a:r>
              <a:rPr sz="2800" dirty="0">
                <a:latin typeface="Times New Roman"/>
                <a:cs typeface="Times New Roman"/>
              </a:rPr>
              <a:t>ń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postaci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kolizji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ró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nych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celów. </a:t>
            </a:r>
            <a:r>
              <a:rPr sz="2800" b="1" dirty="0">
                <a:latin typeface="Times New Roman"/>
                <a:cs typeface="Times New Roman"/>
              </a:rPr>
              <a:t>Według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Fabera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[2001]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koncepcja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wielofunkcyjnego </a:t>
            </a:r>
            <a:r>
              <a:rPr sz="2800" b="1" dirty="0">
                <a:latin typeface="Times New Roman"/>
                <a:cs typeface="Times New Roman"/>
              </a:rPr>
              <a:t>rozwoju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obszarów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wiejskich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</a:t>
            </a:r>
            <a:r>
              <a:rPr sz="2800" dirty="0">
                <a:latin typeface="Times New Roman"/>
                <a:cs typeface="Times New Roman"/>
              </a:rPr>
              <a:t>ę</a:t>
            </a:r>
            <a:r>
              <a:rPr sz="2800" b="1" dirty="0">
                <a:latin typeface="Times New Roman"/>
                <a:cs typeface="Times New Roman"/>
              </a:rPr>
              <a:t>dzie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stanie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pogodzi</a:t>
            </a:r>
            <a:r>
              <a:rPr sz="2800" spc="-10" dirty="0">
                <a:latin typeface="Times New Roman"/>
                <a:cs typeface="Times New Roman"/>
              </a:rPr>
              <a:t>ć </a:t>
            </a:r>
            <a:r>
              <a:rPr sz="2800" b="1" dirty="0">
                <a:latin typeface="Times New Roman"/>
                <a:cs typeface="Times New Roman"/>
              </a:rPr>
              <a:t>pozostaj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b="1" dirty="0">
                <a:latin typeface="Times New Roman"/>
                <a:cs typeface="Times New Roman"/>
              </a:rPr>
              <a:t>ce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konflikcie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potrzeby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produkcji</a:t>
            </a:r>
            <a:r>
              <a:rPr sz="2800" b="1" spc="7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ywno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ci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ochrony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przyrody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–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zachowania bioró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norodno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ci.</a:t>
            </a:r>
            <a:endParaRPr sz="28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64150" y="4041775"/>
            <a:ext cx="3383264" cy="22555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083" y="830719"/>
            <a:ext cx="8090534" cy="3043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„Rozwój</a:t>
            </a:r>
            <a:r>
              <a:rPr sz="2400" b="1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zrównowa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ony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polega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na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takim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wykorzystaniu</a:t>
            </a:r>
            <a:endParaRPr sz="2400" dirty="0">
              <a:latin typeface="Times New Roman"/>
              <a:cs typeface="Times New Roman"/>
            </a:endParaRPr>
          </a:p>
          <a:p>
            <a:pPr marL="12700" marR="5080">
              <a:lnSpc>
                <a:spcPct val="89800"/>
              </a:lnSpc>
              <a:spcBef>
                <a:spcPts val="150"/>
              </a:spcBef>
            </a:pP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konserwacji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zasobów</a:t>
            </a:r>
            <a:r>
              <a:rPr sz="2400" b="1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naturalnych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takim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zorientowaniu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technologii</a:t>
            </a:r>
            <a:r>
              <a:rPr sz="2400" b="1" spc="-1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instytucji</a:t>
            </a:r>
            <a:r>
              <a:rPr sz="2400" b="1" spc="-1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aby</a:t>
            </a:r>
            <a:r>
              <a:rPr sz="2400" b="1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osi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gn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ąć</a:t>
            </a:r>
            <a:r>
              <a:rPr sz="2400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 utrzyma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ć</a:t>
            </a:r>
            <a:r>
              <a:rPr sz="2400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zaspokajanie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ludzkich</a:t>
            </a:r>
            <a:r>
              <a:rPr sz="2400" b="1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potrzeb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obecnego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przyszłych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pokole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ń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Taki</a:t>
            </a:r>
            <a:r>
              <a:rPr sz="2400" b="1" spc="-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rodzaj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rozwoju</a:t>
            </a:r>
            <a:r>
              <a:rPr sz="24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(w</a:t>
            </a:r>
            <a:r>
              <a:rPr sz="24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rolnictwie,</a:t>
            </a:r>
            <a:r>
              <a:rPr sz="2400" b="1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le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nictwie</a:t>
            </a:r>
            <a:r>
              <a:rPr sz="2400" b="1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rybołówstwie)</a:t>
            </a:r>
            <a:r>
              <a:rPr sz="24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konserwuj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c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gleb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ę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zasoby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wodne,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ro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liny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oraz</a:t>
            </a:r>
            <a:r>
              <a:rPr sz="24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genetyczne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zasoby</a:t>
            </a:r>
            <a:r>
              <a:rPr sz="2400" b="1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zwierz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t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nie</a:t>
            </a:r>
            <a:r>
              <a:rPr sz="2400" b="1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degraduje</a:t>
            </a:r>
            <a:r>
              <a:rPr sz="2400" b="1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rodowiska,</a:t>
            </a:r>
            <a:r>
              <a:rPr sz="2400" b="1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wykorzystuje</a:t>
            </a:r>
            <a:r>
              <a:rPr sz="2400" b="1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odpowiednie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technologie,</a:t>
            </a:r>
            <a:r>
              <a:rPr sz="24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jest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ywotny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ekologicznie</a:t>
            </a:r>
            <a:r>
              <a:rPr sz="2400" b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 err="1">
                <a:solidFill>
                  <a:srgbClr val="000000"/>
                </a:solidFill>
                <a:latin typeface="Times New Roman"/>
                <a:cs typeface="Times New Roman"/>
              </a:rPr>
              <a:t>akceptowany</a:t>
            </a:r>
            <a:r>
              <a:rPr lang="pl-PL"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 społecznie”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11950" y="3877804"/>
            <a:ext cx="16573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/J.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Wilkin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2004</a:t>
            </a:r>
            <a:r>
              <a:rPr sz="1800" b="1" spc="229" dirty="0">
                <a:latin typeface="Times New Roman"/>
                <a:cs typeface="Times New Roman"/>
              </a:rPr>
              <a:t> </a:t>
            </a:r>
            <a:r>
              <a:rPr sz="1800" b="1" spc="-50" dirty="0">
                <a:latin typeface="Times New Roman"/>
                <a:cs typeface="Times New Roman"/>
              </a:rPr>
              <a:t>/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2616" y="4498975"/>
            <a:ext cx="7931467" cy="1797672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164465" algn="just">
              <a:lnSpc>
                <a:spcPct val="89800"/>
              </a:lnSpc>
              <a:spcBef>
                <a:spcPts val="390"/>
              </a:spcBef>
            </a:pPr>
            <a:r>
              <a:rPr sz="2400" b="1" dirty="0">
                <a:latin typeface="Times New Roman"/>
                <a:cs typeface="Times New Roman"/>
              </a:rPr>
              <a:t>Zainteresowanie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rolnictwem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onym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ekologicznym </a:t>
            </a: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rozwini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tych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gospodarczo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krajach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Europy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Zachodniej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było </a:t>
            </a:r>
            <a:r>
              <a:rPr sz="2400" b="1" dirty="0">
                <a:latin typeface="Times New Roman"/>
                <a:cs typeface="Times New Roman"/>
              </a:rPr>
              <a:t>konsekwencj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krytycznej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oceny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rolnictwa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industrialnego.</a:t>
            </a:r>
            <a:endParaRPr sz="240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20"/>
              </a:spcBef>
            </a:pPr>
            <a:r>
              <a:rPr sz="1800" b="1" dirty="0">
                <a:latin typeface="Times New Roman"/>
                <a:cs typeface="Times New Roman"/>
              </a:rPr>
              <a:t>/Wo</a:t>
            </a:r>
            <a:r>
              <a:rPr sz="1800" dirty="0">
                <a:latin typeface="Times New Roman"/>
                <a:cs typeface="Times New Roman"/>
              </a:rPr>
              <a:t>ś</a:t>
            </a:r>
            <a:r>
              <a:rPr sz="1800" b="1" dirty="0">
                <a:latin typeface="Times New Roman"/>
                <a:cs typeface="Times New Roman"/>
              </a:rPr>
              <a:t>,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Zegar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2002/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5950" y="335802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766322" y="1397599"/>
            <a:ext cx="7873365" cy="382587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388620" indent="-375920">
              <a:lnSpc>
                <a:spcPct val="100000"/>
              </a:lnSpc>
              <a:spcBef>
                <a:spcPts val="420"/>
              </a:spcBef>
              <a:buClr>
                <a:srgbClr val="3232CC"/>
              </a:buClr>
              <a:buAutoNum type="arabicPeriod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Zapewnienie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trwałej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yzno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ci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gleby.</a:t>
            </a:r>
            <a:endParaRPr sz="28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stosowanie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wielostronnych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płodozmianów</a:t>
            </a:r>
            <a:endParaRPr sz="2600" dirty="0">
              <a:latin typeface="Times New Roman"/>
              <a:cs typeface="Times New Roman"/>
            </a:endParaRPr>
          </a:p>
          <a:p>
            <a:pPr marL="964565" marR="357505">
              <a:lnSpc>
                <a:spcPts val="3130"/>
              </a:lnSpc>
              <a:spcBef>
                <a:spcPts val="95"/>
              </a:spcBef>
            </a:pP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udziałem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lin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motylkowych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oraz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poplonów </a:t>
            </a:r>
            <a:r>
              <a:rPr sz="2600" b="1" dirty="0">
                <a:latin typeface="Times New Roman"/>
                <a:cs typeface="Times New Roman"/>
              </a:rPr>
              <a:t>na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zielony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nawóz,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210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stosowanie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nawo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enia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organicznego,</a:t>
            </a:r>
            <a:endParaRPr sz="26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resztek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niwnych,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wzmacnianie 	</a:t>
            </a:r>
            <a:r>
              <a:rPr sz="2600" b="1" dirty="0">
                <a:latin typeface="Times New Roman"/>
                <a:cs typeface="Times New Roman"/>
              </a:rPr>
              <a:t>aktywno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biologicznej,</a:t>
            </a:r>
            <a:endParaRPr sz="2600" dirty="0">
              <a:latin typeface="Times New Roman"/>
              <a:cs typeface="Times New Roman"/>
            </a:endParaRPr>
          </a:p>
          <a:p>
            <a:pPr marL="962660" marR="477520" lvl="1" indent="-374650">
              <a:lnSpc>
                <a:spcPct val="100000"/>
              </a:lnSpc>
              <a:spcBef>
                <a:spcPts val="32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ograniczenie</a:t>
            </a:r>
            <a:r>
              <a:rPr sz="2600" b="1" spc="-10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liczby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mechanicznych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zabiegów 	</a:t>
            </a:r>
            <a:r>
              <a:rPr sz="2600" b="1" dirty="0">
                <a:latin typeface="Times New Roman"/>
                <a:cs typeface="Times New Roman"/>
              </a:rPr>
              <a:t>uprawowych</a:t>
            </a:r>
            <a:r>
              <a:rPr sz="2600" b="1" spc="-10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(zmniejszenie</a:t>
            </a:r>
            <a:r>
              <a:rPr sz="2600" b="1" spc="-10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ugniatania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gleby).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8350" y="303668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23570" y="1429937"/>
            <a:ext cx="7909559" cy="26142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8620" marR="155575" indent="-376555">
              <a:lnSpc>
                <a:spcPct val="100000"/>
              </a:lnSpc>
              <a:spcBef>
                <a:spcPts val="95"/>
              </a:spcBef>
              <a:buClr>
                <a:srgbClr val="3232CC"/>
              </a:buClr>
              <a:buAutoNum type="arabicPeriod" startAt="2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Dostosowanie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gał</a:t>
            </a:r>
            <a:r>
              <a:rPr sz="2800" dirty="0">
                <a:latin typeface="Times New Roman"/>
                <a:cs typeface="Times New Roman"/>
              </a:rPr>
              <a:t>ę</a:t>
            </a:r>
            <a:r>
              <a:rPr sz="2800" b="1" dirty="0">
                <a:latin typeface="Times New Roman"/>
                <a:cs typeface="Times New Roman"/>
              </a:rPr>
              <a:t>zi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kierunków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produkcji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oraz </a:t>
            </a:r>
            <a:r>
              <a:rPr sz="2800" b="1" dirty="0">
                <a:latin typeface="Times New Roman"/>
                <a:cs typeface="Times New Roman"/>
              </a:rPr>
              <a:t>odmian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ro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lin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ras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zwierz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b="1" dirty="0">
                <a:latin typeface="Times New Roman"/>
                <a:cs typeface="Times New Roman"/>
              </a:rPr>
              <a:t>t do </a:t>
            </a:r>
            <a:r>
              <a:rPr sz="2800" b="1" spc="-10" dirty="0">
                <a:latin typeface="Times New Roman"/>
                <a:cs typeface="Times New Roman"/>
              </a:rPr>
              <a:t>warunków </a:t>
            </a:r>
            <a:r>
              <a:rPr sz="2800" b="1" dirty="0">
                <a:latin typeface="Times New Roman"/>
                <a:cs typeface="Times New Roman"/>
              </a:rPr>
              <a:t>przyrodniczych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ekonomiczno-</a:t>
            </a:r>
            <a:r>
              <a:rPr sz="2800" b="1" spc="-10" dirty="0">
                <a:latin typeface="Times New Roman"/>
                <a:cs typeface="Times New Roman"/>
              </a:rPr>
              <a:t>organizacyjnych.</a:t>
            </a:r>
            <a:endParaRPr sz="28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rejonizacji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(lokalizacji)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produkcji,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analiza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rynku,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15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wsparcie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ze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strony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doradztwa.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73750" y="4185823"/>
            <a:ext cx="2258817" cy="1880489"/>
            <a:chOff x="3508497" y="4080764"/>
            <a:chExt cx="3328670" cy="2755900"/>
          </a:xfrm>
        </p:grpSpPr>
        <p:sp>
          <p:nvSpPr>
            <p:cNvPr id="5" name="object 5"/>
            <p:cNvSpPr/>
            <p:nvPr/>
          </p:nvSpPr>
          <p:spPr>
            <a:xfrm>
              <a:off x="3508497" y="4652264"/>
              <a:ext cx="2194560" cy="1426845"/>
            </a:xfrm>
            <a:custGeom>
              <a:avLst/>
              <a:gdLst/>
              <a:ahLst/>
              <a:cxnLst/>
              <a:rect l="l" t="t" r="r" b="b"/>
              <a:pathLst>
                <a:path w="2194560" h="1426845">
                  <a:moveTo>
                    <a:pt x="2194560" y="1211580"/>
                  </a:moveTo>
                  <a:lnTo>
                    <a:pt x="2037588" y="0"/>
                  </a:lnTo>
                  <a:lnTo>
                    <a:pt x="0" y="115824"/>
                  </a:lnTo>
                  <a:lnTo>
                    <a:pt x="583692" y="1426464"/>
                  </a:lnTo>
                  <a:lnTo>
                    <a:pt x="2194560" y="1211580"/>
                  </a:lnTo>
                  <a:close/>
                </a:path>
              </a:pathLst>
            </a:custGeom>
            <a:solidFill>
              <a:srgbClr val="FFF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079485" y="4932680"/>
              <a:ext cx="289560" cy="264160"/>
            </a:xfrm>
            <a:custGeom>
              <a:avLst/>
              <a:gdLst/>
              <a:ahLst/>
              <a:cxnLst/>
              <a:rect l="l" t="t" r="r" b="b"/>
              <a:pathLst>
                <a:path w="289560" h="264160">
                  <a:moveTo>
                    <a:pt x="289560" y="0"/>
                  </a:moveTo>
                  <a:lnTo>
                    <a:pt x="50292" y="12192"/>
                  </a:lnTo>
                  <a:lnTo>
                    <a:pt x="0" y="263652"/>
                  </a:lnTo>
                  <a:lnTo>
                    <a:pt x="156972" y="118872"/>
                  </a:lnTo>
                  <a:lnTo>
                    <a:pt x="289560" y="0"/>
                  </a:lnTo>
                  <a:close/>
                </a:path>
              </a:pathLst>
            </a:custGeom>
            <a:solidFill>
              <a:srgbClr val="FF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823453" y="6069584"/>
              <a:ext cx="845819" cy="414655"/>
            </a:xfrm>
            <a:custGeom>
              <a:avLst/>
              <a:gdLst/>
              <a:ahLst/>
              <a:cxnLst/>
              <a:rect l="l" t="t" r="r" b="b"/>
              <a:pathLst>
                <a:path w="845820" h="414654">
                  <a:moveTo>
                    <a:pt x="845820" y="124968"/>
                  </a:moveTo>
                  <a:lnTo>
                    <a:pt x="394716" y="0"/>
                  </a:lnTo>
                  <a:lnTo>
                    <a:pt x="0" y="414528"/>
                  </a:lnTo>
                  <a:lnTo>
                    <a:pt x="370332" y="327660"/>
                  </a:lnTo>
                  <a:lnTo>
                    <a:pt x="670560" y="156972"/>
                  </a:lnTo>
                  <a:lnTo>
                    <a:pt x="845820" y="124968"/>
                  </a:lnTo>
                  <a:close/>
                </a:path>
              </a:pathLst>
            </a:custGeom>
            <a:solidFill>
              <a:srgbClr val="F2D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767065" y="5699252"/>
              <a:ext cx="1035050" cy="830580"/>
            </a:xfrm>
            <a:custGeom>
              <a:avLst/>
              <a:gdLst/>
              <a:ahLst/>
              <a:cxnLst/>
              <a:rect l="l" t="t" r="r" b="b"/>
              <a:pathLst>
                <a:path w="1035050" h="830579">
                  <a:moveTo>
                    <a:pt x="1034796" y="18288"/>
                  </a:moveTo>
                  <a:lnTo>
                    <a:pt x="620268" y="0"/>
                  </a:lnTo>
                  <a:lnTo>
                    <a:pt x="420624" y="132588"/>
                  </a:lnTo>
                  <a:lnTo>
                    <a:pt x="0" y="830580"/>
                  </a:lnTo>
                  <a:lnTo>
                    <a:pt x="294132" y="589788"/>
                  </a:lnTo>
                  <a:lnTo>
                    <a:pt x="489204" y="313944"/>
                  </a:lnTo>
                  <a:lnTo>
                    <a:pt x="720852" y="138684"/>
                  </a:lnTo>
                  <a:lnTo>
                    <a:pt x="1034796" y="18288"/>
                  </a:lnTo>
                  <a:close/>
                </a:path>
              </a:pathLst>
            </a:custGeom>
            <a:solidFill>
              <a:srgbClr val="FFF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925817" y="5447792"/>
              <a:ext cx="1900555" cy="1056640"/>
            </a:xfrm>
            <a:custGeom>
              <a:avLst/>
              <a:gdLst/>
              <a:ahLst/>
              <a:cxnLst/>
              <a:rect l="l" t="t" r="r" b="b"/>
              <a:pathLst>
                <a:path w="1900554" h="1056640">
                  <a:moveTo>
                    <a:pt x="1900428" y="38100"/>
                  </a:moveTo>
                  <a:lnTo>
                    <a:pt x="1336548" y="0"/>
                  </a:lnTo>
                  <a:lnTo>
                    <a:pt x="1028700" y="32004"/>
                  </a:lnTo>
                  <a:lnTo>
                    <a:pt x="702564" y="156972"/>
                  </a:lnTo>
                  <a:lnTo>
                    <a:pt x="281940" y="390144"/>
                  </a:lnTo>
                  <a:lnTo>
                    <a:pt x="0" y="653796"/>
                  </a:lnTo>
                  <a:lnTo>
                    <a:pt x="658368" y="1018032"/>
                  </a:lnTo>
                  <a:lnTo>
                    <a:pt x="853440" y="1056132"/>
                  </a:lnTo>
                  <a:lnTo>
                    <a:pt x="941832" y="1011936"/>
                  </a:lnTo>
                  <a:lnTo>
                    <a:pt x="1179576" y="609600"/>
                  </a:lnTo>
                  <a:lnTo>
                    <a:pt x="1392936" y="320040"/>
                  </a:lnTo>
                  <a:lnTo>
                    <a:pt x="1612392" y="163068"/>
                  </a:lnTo>
                  <a:lnTo>
                    <a:pt x="1795272" y="100584"/>
                  </a:lnTo>
                  <a:lnTo>
                    <a:pt x="1900428" y="3810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834633" y="6314948"/>
              <a:ext cx="1969135" cy="471170"/>
            </a:xfrm>
            <a:custGeom>
              <a:avLst/>
              <a:gdLst/>
              <a:ahLst/>
              <a:cxnLst/>
              <a:rect l="l" t="t" r="r" b="b"/>
              <a:pathLst>
                <a:path w="1969135" h="471170">
                  <a:moveTo>
                    <a:pt x="1969008" y="207264"/>
                  </a:moveTo>
                  <a:lnTo>
                    <a:pt x="1505712" y="118872"/>
                  </a:lnTo>
                  <a:lnTo>
                    <a:pt x="809244" y="0"/>
                  </a:lnTo>
                  <a:lnTo>
                    <a:pt x="201168" y="56388"/>
                  </a:lnTo>
                  <a:lnTo>
                    <a:pt x="0" y="188976"/>
                  </a:lnTo>
                  <a:lnTo>
                    <a:pt x="219456" y="195072"/>
                  </a:lnTo>
                  <a:lnTo>
                    <a:pt x="851916" y="470916"/>
                  </a:lnTo>
                  <a:lnTo>
                    <a:pt x="1324356" y="295656"/>
                  </a:lnTo>
                  <a:lnTo>
                    <a:pt x="1969008" y="207264"/>
                  </a:lnTo>
                  <a:close/>
                </a:path>
              </a:pathLst>
            </a:custGeom>
            <a:solidFill>
              <a:srgbClr val="FFE5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715761" y="6121400"/>
              <a:ext cx="1769745" cy="408940"/>
            </a:xfrm>
            <a:custGeom>
              <a:avLst/>
              <a:gdLst/>
              <a:ahLst/>
              <a:cxnLst/>
              <a:rect l="l" t="t" r="r" b="b"/>
              <a:pathLst>
                <a:path w="1769745" h="408940">
                  <a:moveTo>
                    <a:pt x="1769364" y="368808"/>
                  </a:moveTo>
                  <a:lnTo>
                    <a:pt x="1542288" y="249936"/>
                  </a:lnTo>
                  <a:lnTo>
                    <a:pt x="883920" y="0"/>
                  </a:lnTo>
                  <a:lnTo>
                    <a:pt x="201168" y="28956"/>
                  </a:lnTo>
                  <a:lnTo>
                    <a:pt x="0" y="193548"/>
                  </a:lnTo>
                  <a:lnTo>
                    <a:pt x="150876" y="205740"/>
                  </a:lnTo>
                  <a:lnTo>
                    <a:pt x="608076" y="350520"/>
                  </a:lnTo>
                  <a:lnTo>
                    <a:pt x="783336" y="408432"/>
                  </a:lnTo>
                  <a:lnTo>
                    <a:pt x="922020" y="330708"/>
                  </a:lnTo>
                  <a:lnTo>
                    <a:pt x="1147572" y="281940"/>
                  </a:lnTo>
                  <a:lnTo>
                    <a:pt x="1322832" y="275844"/>
                  </a:lnTo>
                  <a:lnTo>
                    <a:pt x="1769364" y="368808"/>
                  </a:lnTo>
                  <a:close/>
                </a:path>
              </a:pathLst>
            </a:custGeom>
            <a:solidFill>
              <a:srgbClr val="FFF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695949" y="5918708"/>
              <a:ext cx="1969135" cy="571500"/>
            </a:xfrm>
            <a:custGeom>
              <a:avLst/>
              <a:gdLst/>
              <a:ahLst/>
              <a:cxnLst/>
              <a:rect l="l" t="t" r="r" b="b"/>
              <a:pathLst>
                <a:path w="1969135" h="571500">
                  <a:moveTo>
                    <a:pt x="1969008" y="571500"/>
                  </a:moveTo>
                  <a:lnTo>
                    <a:pt x="1581912" y="370332"/>
                  </a:lnTo>
                  <a:lnTo>
                    <a:pt x="1330452" y="219456"/>
                  </a:lnTo>
                  <a:lnTo>
                    <a:pt x="734568" y="76200"/>
                  </a:lnTo>
                  <a:lnTo>
                    <a:pt x="420624" y="0"/>
                  </a:lnTo>
                  <a:lnTo>
                    <a:pt x="170688" y="70104"/>
                  </a:lnTo>
                  <a:lnTo>
                    <a:pt x="0" y="195072"/>
                  </a:lnTo>
                  <a:lnTo>
                    <a:pt x="269748" y="245364"/>
                  </a:lnTo>
                  <a:lnTo>
                    <a:pt x="702564" y="402336"/>
                  </a:lnTo>
                  <a:lnTo>
                    <a:pt x="815340" y="382524"/>
                  </a:lnTo>
                  <a:lnTo>
                    <a:pt x="1004316" y="289560"/>
                  </a:lnTo>
                  <a:lnTo>
                    <a:pt x="1129284" y="301752"/>
                  </a:lnTo>
                  <a:lnTo>
                    <a:pt x="1306068" y="345948"/>
                  </a:lnTo>
                  <a:lnTo>
                    <a:pt x="1795272" y="565404"/>
                  </a:lnTo>
                  <a:lnTo>
                    <a:pt x="1969008" y="571500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20689" y="4080764"/>
              <a:ext cx="3316224" cy="275539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3550" y="951258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04344" y="2221259"/>
            <a:ext cx="7411720" cy="215900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388620" indent="-375920">
              <a:lnSpc>
                <a:spcPct val="100000"/>
              </a:lnSpc>
              <a:spcBef>
                <a:spcPts val="420"/>
              </a:spcBef>
              <a:buClr>
                <a:srgbClr val="3232CC"/>
              </a:buClr>
              <a:buAutoNum type="arabicPeriod" startAt="3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Zrównowa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ony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bilans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substancji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organicznej.</a:t>
            </a:r>
            <a:endParaRPr sz="2800" dirty="0">
              <a:latin typeface="Times New Roman"/>
              <a:cs typeface="Times New Roman"/>
            </a:endParaRPr>
          </a:p>
          <a:p>
            <a:pPr marL="962660" marR="1137920" lvl="1" indent="-37465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lin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wzbogacaj</a:t>
            </a:r>
            <a:r>
              <a:rPr sz="2600" spc="-10" dirty="0">
                <a:latin typeface="Times New Roman"/>
                <a:cs typeface="Times New Roman"/>
              </a:rPr>
              <a:t>ą</a:t>
            </a:r>
            <a:r>
              <a:rPr sz="2600" b="1" spc="-10" dirty="0">
                <a:latin typeface="Times New Roman"/>
                <a:cs typeface="Times New Roman"/>
              </a:rPr>
              <a:t>cych 	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degraduj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cych</a:t>
            </a:r>
            <a:r>
              <a:rPr sz="2600" b="1" spc="2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gleb</a:t>
            </a:r>
            <a:r>
              <a:rPr sz="2600" spc="-10" dirty="0">
                <a:latin typeface="Times New Roman"/>
                <a:cs typeface="Times New Roman"/>
              </a:rPr>
              <a:t>ę</a:t>
            </a:r>
            <a:r>
              <a:rPr sz="2600" b="1" spc="-10" dirty="0">
                <a:latin typeface="Times New Roman"/>
                <a:cs typeface="Times New Roman"/>
              </a:rPr>
              <a:t>,</a:t>
            </a:r>
            <a:endParaRPr sz="26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sporz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dzanie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bilansów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substancji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organicznej 	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uwzgl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dnieniem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współczynników.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530" y="465571"/>
            <a:ext cx="848296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Zmiany</a:t>
            </a:r>
            <a:r>
              <a:rPr sz="240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bilansu</a:t>
            </a:r>
            <a:r>
              <a:rPr sz="240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materii</a:t>
            </a:r>
            <a:r>
              <a:rPr sz="2400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organicznej</a:t>
            </a:r>
            <a:r>
              <a:rPr sz="240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gleby</a:t>
            </a:r>
            <a:r>
              <a:rPr sz="2400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(MOG)</a:t>
            </a:r>
            <a:r>
              <a:rPr sz="2400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w</a:t>
            </a:r>
            <a:r>
              <a:rPr sz="240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Polsce</a:t>
            </a:r>
            <a:endParaRPr sz="2400" dirty="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25425" y="1049267"/>
          <a:ext cx="7921625" cy="5204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3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13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9100">
                <a:tc rowSpan="2"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020"/>
                        </a:spcBef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Wyszczególnienie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56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Lata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4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6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1980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1990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2000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2009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1B1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545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Degradacja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MOG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[t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∙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800" b="1" spc="-15" baseline="23148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37" baseline="23148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]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58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2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0,41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2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0,42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2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0,52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2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0,50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450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Obsada</a:t>
                      </a:r>
                      <a:r>
                        <a:rPr sz="18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zwierz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ą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[DJP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∙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800" b="1" spc="-15" baseline="23148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37" baseline="23148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]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0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0,75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0,68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0,41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0,42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0720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Dawka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obornika</a:t>
                      </a:r>
                      <a:r>
                        <a:rPr sz="18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[t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s.m.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∙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800" b="1" spc="-15" baseline="23148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37" baseline="23148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]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0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1,85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1,70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1,03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1,04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0720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Reprodukcja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MOG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8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obornika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[t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∙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800" b="1" spc="-15" baseline="23148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37" baseline="23148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]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0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0,65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0,54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0,36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4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0,36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6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pPr marL="92710" marR="505459">
                        <a:lnSpc>
                          <a:spcPct val="156100"/>
                        </a:lnSpc>
                        <a:spcBef>
                          <a:spcPts val="13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bilansu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MOG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bez</a:t>
                      </a:r>
                      <a:r>
                        <a:rPr sz="18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przyoranej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ł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omy</a:t>
                      </a:r>
                      <a:r>
                        <a:rPr sz="1800" b="1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[t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∙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800" b="1" spc="-15" baseline="23148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37" baseline="23148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]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0,24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0,16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0,14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9450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ł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oma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niezb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ę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dna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przyorania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[t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∙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800" b="1" spc="-15" baseline="23148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b="1" spc="-37" baseline="23148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]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60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-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-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0,89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3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0,78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4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4294380" y="6570469"/>
            <a:ext cx="44227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Ź</a:t>
            </a:r>
            <a:r>
              <a:rPr sz="1400" i="1" dirty="0">
                <a:solidFill>
                  <a:srgbClr val="6565FF"/>
                </a:solidFill>
                <a:latin typeface="Arial"/>
                <a:cs typeface="Arial"/>
              </a:rPr>
              <a:t>ródło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:</a:t>
            </a:r>
            <a:r>
              <a:rPr sz="1400" spc="-45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Opracowanie</a:t>
            </a:r>
            <a:r>
              <a:rPr sz="1400" spc="-40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własne</a:t>
            </a:r>
            <a:r>
              <a:rPr sz="1400" spc="-55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na</a:t>
            </a:r>
            <a:r>
              <a:rPr sz="1400" spc="-55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podstawie</a:t>
            </a:r>
            <a:r>
              <a:rPr sz="1400" spc="-40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danych</a:t>
            </a:r>
            <a:r>
              <a:rPr sz="1400" spc="-50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6565FF"/>
                </a:solidFill>
                <a:latin typeface="Arial"/>
                <a:cs typeface="Arial"/>
              </a:rPr>
              <a:t>GUS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628" y="560911"/>
            <a:ext cx="762944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2235">
              <a:lnSpc>
                <a:spcPct val="100000"/>
              </a:lnSpc>
              <a:spcBef>
                <a:spcPts val="95"/>
              </a:spcBef>
            </a:pP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Saldo</a:t>
            </a:r>
            <a:r>
              <a:rPr sz="240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bilansu</a:t>
            </a:r>
            <a:r>
              <a:rPr sz="240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MOG</a:t>
            </a:r>
            <a:r>
              <a:rPr sz="240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t/ha</a:t>
            </a:r>
            <a:r>
              <a:rPr sz="2400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UR</a:t>
            </a:r>
            <a:r>
              <a:rPr sz="2400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(średnio</a:t>
            </a:r>
            <a:r>
              <a:rPr sz="240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w</a:t>
            </a:r>
            <a:r>
              <a:rPr sz="2400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latach</a:t>
            </a:r>
            <a:r>
              <a:rPr sz="240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000000"/>
                </a:solidFill>
                <a:latin typeface="Times New Roman"/>
                <a:cs typeface="Times New Roman"/>
              </a:rPr>
              <a:t>2007-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2009)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9678" y="1001471"/>
            <a:ext cx="5955890" cy="506434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403596" y="1640681"/>
            <a:ext cx="1146175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latin typeface="Arial"/>
                <a:cs typeface="Arial"/>
              </a:rPr>
              <a:t>warmińsko-</a:t>
            </a:r>
            <a:r>
              <a:rPr sz="900" spc="-10" dirty="0">
                <a:latin typeface="Arial"/>
                <a:cs typeface="Arial"/>
              </a:rPr>
              <a:t>mazurskie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54756" y="2939129"/>
            <a:ext cx="70866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wielkopolskie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25672" y="2288381"/>
            <a:ext cx="107442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latin typeface="Arial"/>
                <a:cs typeface="Arial"/>
              </a:rPr>
              <a:t>kujawsko-</a:t>
            </a:r>
            <a:r>
              <a:rPr sz="900" spc="-10" dirty="0">
                <a:latin typeface="Arial"/>
                <a:cs typeface="Arial"/>
              </a:rPr>
              <a:t>pomorskie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60468" y="3632548"/>
            <a:ext cx="385445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łódzkie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66991" y="3900772"/>
            <a:ext cx="476884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lubelskie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08424" y="4740496"/>
            <a:ext cx="37973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śląskie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18052" y="4324444"/>
            <a:ext cx="45085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opolskie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61337" y="4208620"/>
            <a:ext cx="676275" cy="3860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dolnośląskie</a:t>
            </a:r>
            <a:endParaRPr sz="900">
              <a:latin typeface="Arial"/>
              <a:cs typeface="Arial"/>
            </a:endParaRPr>
          </a:p>
          <a:p>
            <a:pPr marL="201295">
              <a:lnSpc>
                <a:spcPct val="100000"/>
              </a:lnSpc>
              <a:spcBef>
                <a:spcPts val="60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0,45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65524" y="2709868"/>
            <a:ext cx="487045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0,05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27951" y="4211008"/>
            <a:ext cx="487045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0,23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98041" y="3028925"/>
            <a:ext cx="508634" cy="44704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900" spc="-10" dirty="0">
                <a:latin typeface="Arial"/>
                <a:cs typeface="Arial"/>
              </a:rPr>
              <a:t>lubuskie</a:t>
            </a:r>
            <a:endParaRPr sz="900">
              <a:latin typeface="Arial"/>
              <a:cs typeface="Arial"/>
            </a:endParaRPr>
          </a:p>
          <a:p>
            <a:pPr marL="33655">
              <a:lnSpc>
                <a:spcPct val="100000"/>
              </a:lnSpc>
              <a:spcBef>
                <a:spcPts val="340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0,32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47108" y="3772096"/>
            <a:ext cx="487045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0,08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992116" y="5113522"/>
            <a:ext cx="636905" cy="43180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sz="900" spc="-10" dirty="0">
                <a:latin typeface="Arial"/>
                <a:cs typeface="Arial"/>
              </a:rPr>
              <a:t>małopolskie</a:t>
            </a:r>
            <a:endParaRPr sz="900">
              <a:latin typeface="Arial"/>
              <a:cs typeface="Arial"/>
            </a:endParaRPr>
          </a:p>
          <a:p>
            <a:pPr marL="38735" algn="ctr">
              <a:lnSpc>
                <a:spcPct val="100000"/>
              </a:lnSpc>
              <a:spcBef>
                <a:spcPts val="270"/>
              </a:spcBef>
            </a:pPr>
            <a:r>
              <a:rPr sz="1400" b="1" spc="-20" dirty="0">
                <a:latin typeface="Arial"/>
                <a:cs typeface="Arial"/>
              </a:rPr>
              <a:t>0,03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32704" y="4669732"/>
            <a:ext cx="487045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0,34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199124" y="5133688"/>
            <a:ext cx="780415" cy="3644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78105">
              <a:lnSpc>
                <a:spcPts val="103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podkarpackie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0,25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08495" y="2190916"/>
            <a:ext cx="633730" cy="51943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1400" b="1" spc="-20" dirty="0">
                <a:latin typeface="Arial"/>
                <a:cs typeface="Arial"/>
              </a:rPr>
              <a:t>0,25</a:t>
            </a:r>
            <a:endParaRPr sz="1400">
              <a:latin typeface="Arial"/>
              <a:cs typeface="Arial"/>
            </a:endParaRPr>
          </a:p>
          <a:p>
            <a:pPr marL="131445">
              <a:lnSpc>
                <a:spcPct val="100000"/>
              </a:lnSpc>
              <a:spcBef>
                <a:spcPts val="439"/>
              </a:spcBef>
            </a:pPr>
            <a:r>
              <a:rPr sz="900" spc="-10" dirty="0">
                <a:latin typeface="Arial"/>
                <a:cs typeface="Arial"/>
              </a:rPr>
              <a:t>podlaskie</a:t>
            </a:r>
            <a:endParaRPr sz="9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18052" y="1437989"/>
            <a:ext cx="560705" cy="37211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106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pomorskie</a:t>
            </a:r>
            <a:endParaRPr sz="900">
              <a:latin typeface="Arial"/>
              <a:cs typeface="Arial"/>
            </a:endParaRPr>
          </a:p>
          <a:p>
            <a:pPr marL="21590">
              <a:lnSpc>
                <a:spcPts val="1660"/>
              </a:lnSpc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0,17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81348" y="5018728"/>
            <a:ext cx="487045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0,15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385308" y="4290602"/>
            <a:ext cx="841375" cy="467359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375"/>
              </a:spcBef>
            </a:pPr>
            <a:r>
              <a:rPr sz="900" spc="-10" dirty="0">
                <a:latin typeface="Arial"/>
                <a:cs typeface="Arial"/>
              </a:rPr>
              <a:t>świętokrzyskie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0,16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57519" y="1888432"/>
            <a:ext cx="377190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-20" dirty="0">
                <a:latin typeface="Arial"/>
                <a:cs typeface="Arial"/>
              </a:rPr>
              <a:t>0,14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86397" y="3287464"/>
            <a:ext cx="377190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-20" dirty="0">
                <a:latin typeface="Arial"/>
                <a:cs typeface="Arial"/>
              </a:rPr>
              <a:t>0,02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05077" y="1942433"/>
            <a:ext cx="1088390" cy="3644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1030"/>
              </a:lnSpc>
              <a:spcBef>
                <a:spcPts val="110"/>
              </a:spcBef>
            </a:pPr>
            <a:r>
              <a:rPr sz="900" spc="-10" dirty="0">
                <a:latin typeface="Arial"/>
                <a:cs typeface="Arial"/>
              </a:rPr>
              <a:t>zachodniopomorskie</a:t>
            </a:r>
            <a:endParaRPr sz="900">
              <a:latin typeface="Arial"/>
              <a:cs typeface="Arial"/>
            </a:endParaRPr>
          </a:p>
          <a:p>
            <a:pPr marL="440690">
              <a:lnSpc>
                <a:spcPts val="1630"/>
              </a:lnSpc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0,35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831845" y="3033810"/>
            <a:ext cx="774065" cy="43434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97790">
              <a:lnSpc>
                <a:spcPct val="100000"/>
              </a:lnSpc>
              <a:spcBef>
                <a:spcPts val="275"/>
              </a:spcBef>
            </a:pPr>
            <a:r>
              <a:rPr sz="900" spc="-10" dirty="0">
                <a:latin typeface="Arial"/>
                <a:cs typeface="Arial"/>
              </a:rPr>
              <a:t>mazowieckie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1400" b="1" dirty="0">
                <a:latin typeface="Arial"/>
                <a:cs typeface="Arial"/>
              </a:rPr>
              <a:t>-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0,05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27" name="object 27"/>
          <p:cNvGraphicFramePr>
            <a:graphicFrameLocks noGrp="1"/>
          </p:cNvGraphicFramePr>
          <p:nvPr/>
        </p:nvGraphicFramePr>
        <p:xfrm>
          <a:off x="383731" y="4569396"/>
          <a:ext cx="2160905" cy="1410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6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8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0,2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0,2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0,1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9800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0,1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0,0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86532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&gt;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" name="object 28"/>
          <p:cNvSpPr txBox="1"/>
          <p:nvPr/>
        </p:nvSpPr>
        <p:spPr>
          <a:xfrm>
            <a:off x="1718822" y="4292090"/>
            <a:ext cx="11938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latin typeface="Times New Roman"/>
                <a:cs typeface="Times New Roman"/>
              </a:rPr>
              <a:t>-</a:t>
            </a:r>
            <a:r>
              <a:rPr sz="900" spc="-50" dirty="0">
                <a:latin typeface="Times New Roman"/>
                <a:cs typeface="Times New Roman"/>
              </a:rPr>
              <a:t>1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48490" y="4278374"/>
            <a:ext cx="7918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1334" algn="l"/>
              </a:tabLst>
            </a:pPr>
            <a:r>
              <a:rPr sz="1400" dirty="0">
                <a:latin typeface="Times New Roman"/>
                <a:cs typeface="Times New Roman"/>
              </a:rPr>
              <a:t>t •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ha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25" dirty="0">
                <a:latin typeface="Times New Roman"/>
                <a:cs typeface="Times New Roman"/>
              </a:rPr>
              <a:t>GO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82654" y="6082789"/>
            <a:ext cx="8210550" cy="738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6500"/>
                </a:solidFill>
                <a:latin typeface="Times New Roman"/>
                <a:cs typeface="Times New Roman"/>
              </a:rPr>
              <a:t>Polska</a:t>
            </a:r>
            <a:r>
              <a:rPr sz="2000" spc="-15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6500"/>
                </a:solidFill>
                <a:latin typeface="Times New Roman"/>
                <a:cs typeface="Times New Roman"/>
              </a:rPr>
              <a:t>–</a:t>
            </a:r>
            <a:r>
              <a:rPr sz="2000" spc="484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6500"/>
                </a:solidFill>
                <a:latin typeface="Times New Roman"/>
                <a:cs typeface="Times New Roman"/>
              </a:rPr>
              <a:t>-0,11</a:t>
            </a:r>
            <a:r>
              <a:rPr sz="2000" spc="-5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2000" spc="-45" dirty="0">
                <a:solidFill>
                  <a:srgbClr val="006500"/>
                </a:solidFill>
                <a:latin typeface="Times New Roman"/>
                <a:cs typeface="Times New Roman"/>
              </a:rPr>
              <a:t>t·ha</a:t>
            </a:r>
            <a:r>
              <a:rPr sz="1950" spc="-67" baseline="25641" dirty="0">
                <a:solidFill>
                  <a:srgbClr val="006500"/>
                </a:solidFill>
                <a:latin typeface="Times New Roman"/>
                <a:cs typeface="Times New Roman"/>
              </a:rPr>
              <a:t>-</a:t>
            </a:r>
            <a:r>
              <a:rPr sz="1950" baseline="25641" dirty="0">
                <a:solidFill>
                  <a:srgbClr val="006500"/>
                </a:solidFill>
                <a:latin typeface="Times New Roman"/>
                <a:cs typeface="Times New Roman"/>
              </a:rPr>
              <a:t>1</a:t>
            </a:r>
            <a:r>
              <a:rPr sz="1950" spc="270" baseline="25641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2000" spc="-25" dirty="0">
                <a:solidFill>
                  <a:srgbClr val="006500"/>
                </a:solidFill>
                <a:latin typeface="Times New Roman"/>
                <a:cs typeface="Times New Roman"/>
              </a:rPr>
              <a:t>GO</a:t>
            </a:r>
            <a:endParaRPr sz="2000">
              <a:latin typeface="Times New Roman"/>
              <a:cs typeface="Times New Roman"/>
            </a:endParaRPr>
          </a:p>
          <a:p>
            <a:pPr marL="2494280">
              <a:lnSpc>
                <a:spcPct val="100000"/>
              </a:lnSpc>
              <a:spcBef>
                <a:spcPts val="1290"/>
              </a:spcBef>
            </a:pPr>
            <a:r>
              <a:rPr sz="1600" spc="-10" dirty="0">
                <a:solidFill>
                  <a:srgbClr val="0000FF"/>
                </a:solidFill>
                <a:latin typeface="Times New Roman"/>
                <a:cs typeface="Times New Roman"/>
              </a:rPr>
              <a:t>Ź</a:t>
            </a:r>
            <a:r>
              <a:rPr sz="1600" i="1" spc="-10" dirty="0">
                <a:solidFill>
                  <a:srgbClr val="0000FF"/>
                </a:solidFill>
                <a:latin typeface="Times New Roman"/>
                <a:cs typeface="Times New Roman"/>
              </a:rPr>
              <a:t>ródło:</a:t>
            </a:r>
            <a:r>
              <a:rPr sz="1600" i="1" spc="-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dirty="0">
                <a:solidFill>
                  <a:srgbClr val="0000FF"/>
                </a:solidFill>
                <a:latin typeface="Times New Roman"/>
                <a:cs typeface="Times New Roman"/>
              </a:rPr>
              <a:t>Opracowanie</a:t>
            </a:r>
            <a:r>
              <a:rPr sz="1600" i="1" spc="-4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dirty="0">
                <a:solidFill>
                  <a:srgbClr val="0000FF"/>
                </a:solidFill>
                <a:latin typeface="Times New Roman"/>
                <a:cs typeface="Times New Roman"/>
              </a:rPr>
              <a:t>własne</a:t>
            </a:r>
            <a:r>
              <a:rPr sz="1600" i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dirty="0">
                <a:solidFill>
                  <a:srgbClr val="0000FF"/>
                </a:solidFill>
                <a:latin typeface="Times New Roman"/>
                <a:cs typeface="Times New Roman"/>
              </a:rPr>
              <a:t>na</a:t>
            </a:r>
            <a:r>
              <a:rPr sz="1600" i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dirty="0">
                <a:solidFill>
                  <a:srgbClr val="0000FF"/>
                </a:solidFill>
                <a:latin typeface="Times New Roman"/>
                <a:cs typeface="Times New Roman"/>
              </a:rPr>
              <a:t>podstawie</a:t>
            </a:r>
            <a:r>
              <a:rPr sz="1600" i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dirty="0">
                <a:solidFill>
                  <a:srgbClr val="0000FF"/>
                </a:solidFill>
                <a:latin typeface="Times New Roman"/>
                <a:cs typeface="Times New Roman"/>
              </a:rPr>
              <a:t>danych</a:t>
            </a:r>
            <a:r>
              <a:rPr sz="1600" i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dirty="0">
                <a:solidFill>
                  <a:srgbClr val="0000FF"/>
                </a:solidFill>
                <a:latin typeface="Times New Roman"/>
                <a:cs typeface="Times New Roman"/>
              </a:rPr>
              <a:t>GUS</a:t>
            </a:r>
            <a:r>
              <a:rPr sz="1600" i="1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00" i="1" spc="-10" dirty="0">
                <a:solidFill>
                  <a:srgbClr val="0000FF"/>
                </a:solidFill>
                <a:latin typeface="Times New Roman"/>
                <a:cs typeface="Times New Roman"/>
              </a:rPr>
              <a:t>(2008-2010)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7830" y="231775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57830" y="1374775"/>
            <a:ext cx="7871459" cy="46088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8620" marR="33020" indent="-376555">
              <a:lnSpc>
                <a:spcPct val="100000"/>
              </a:lnSpc>
              <a:spcBef>
                <a:spcPts val="95"/>
              </a:spcBef>
              <a:buClr>
                <a:srgbClr val="3232CC"/>
              </a:buClr>
              <a:buAutoNum type="arabicPeriod" startAt="4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Zrównowa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ony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bilans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składników</a:t>
            </a:r>
            <a:r>
              <a:rPr sz="2800" b="1" spc="-12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pokarmowych (nawozowych).</a:t>
            </a:r>
            <a:endParaRPr sz="2800" dirty="0">
              <a:latin typeface="Times New Roman"/>
              <a:cs typeface="Times New Roman"/>
            </a:endParaRPr>
          </a:p>
          <a:p>
            <a:pPr marL="962660" marR="938530" lvl="1" indent="-374650">
              <a:lnSpc>
                <a:spcPct val="100400"/>
              </a:lnSpc>
              <a:spcBef>
                <a:spcPts val="29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uwzgl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dnienie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wszystkich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form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rodzajów 	</a:t>
            </a:r>
            <a:r>
              <a:rPr sz="2600" b="1" dirty="0">
                <a:latin typeface="Times New Roman"/>
                <a:cs typeface="Times New Roman"/>
              </a:rPr>
              <a:t>nawo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enia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organicznego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mineralnego,</a:t>
            </a:r>
            <a:endParaRPr sz="2600" dirty="0">
              <a:latin typeface="Times New Roman"/>
              <a:cs typeface="Times New Roman"/>
            </a:endParaRPr>
          </a:p>
          <a:p>
            <a:pPr marL="962660" marR="1009650" lvl="1" indent="-374650">
              <a:lnSpc>
                <a:spcPct val="1002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bilansowanie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dawek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NPK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(w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nawozach 	</a:t>
            </a:r>
            <a:r>
              <a:rPr sz="2600" b="1" dirty="0">
                <a:latin typeface="Times New Roman"/>
                <a:cs typeface="Times New Roman"/>
              </a:rPr>
              <a:t>mineralnych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organicznych)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pobraniem 	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plonem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</a:t>
            </a:r>
            <a:r>
              <a:rPr sz="2600" spc="-10" dirty="0">
                <a:latin typeface="Times New Roman"/>
                <a:cs typeface="Times New Roman"/>
              </a:rPr>
              <a:t>ś</a:t>
            </a:r>
            <a:r>
              <a:rPr sz="2600" b="1" spc="-10" dirty="0">
                <a:latin typeface="Times New Roman"/>
                <a:cs typeface="Times New Roman"/>
              </a:rPr>
              <a:t>lin,</a:t>
            </a:r>
            <a:endParaRPr sz="2600" dirty="0">
              <a:latin typeface="Times New Roman"/>
              <a:cs typeface="Times New Roman"/>
            </a:endParaRPr>
          </a:p>
          <a:p>
            <a:pPr marL="962660" marR="1060450" lvl="1" indent="-374650">
              <a:lnSpc>
                <a:spcPct val="100400"/>
              </a:lnSpc>
              <a:spcBef>
                <a:spcPts val="30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uwzgl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dnianie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wymogów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siedliska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stanu 	</a:t>
            </a:r>
            <a:r>
              <a:rPr sz="2600" b="1" dirty="0">
                <a:latin typeface="Times New Roman"/>
                <a:cs typeface="Times New Roman"/>
              </a:rPr>
              <a:t>agrochemicznego</a:t>
            </a:r>
            <a:r>
              <a:rPr sz="2600" b="1" spc="-12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gleb,</a:t>
            </a:r>
            <a:endParaRPr sz="26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400"/>
              </a:lnSpc>
              <a:spcBef>
                <a:spcPts val="30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korzystanie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systemów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komputerowego 	</a:t>
            </a:r>
            <a:r>
              <a:rPr sz="2600" b="1" dirty="0">
                <a:latin typeface="Times New Roman"/>
                <a:cs typeface="Times New Roman"/>
              </a:rPr>
              <a:t>doradztwa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nawozowego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20" dirty="0">
                <a:latin typeface="Times New Roman"/>
                <a:cs typeface="Times New Roman"/>
              </a:rPr>
              <a:t>(NAW-</a:t>
            </a:r>
            <a:r>
              <a:rPr sz="2600" b="1" dirty="0">
                <a:latin typeface="Times New Roman"/>
                <a:cs typeface="Times New Roman"/>
              </a:rPr>
              <a:t>3;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MAKROBIL).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3443" y="5591462"/>
            <a:ext cx="8446135" cy="835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Times New Roman"/>
                <a:cs typeface="Times New Roman"/>
              </a:rPr>
              <a:t>Nadwy</a:t>
            </a:r>
            <a:r>
              <a:rPr sz="2000" dirty="0">
                <a:latin typeface="Times New Roman"/>
                <a:cs typeface="Times New Roman"/>
              </a:rPr>
              <a:t>ż</a:t>
            </a:r>
            <a:r>
              <a:rPr sz="2000" b="1" dirty="0">
                <a:latin typeface="Times New Roman"/>
                <a:cs typeface="Times New Roman"/>
              </a:rPr>
              <a:t>ki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bilansowe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azotu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brutto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(N)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w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województwach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Polski,</a:t>
            </a:r>
            <a:endParaRPr sz="2000" dirty="0">
              <a:latin typeface="Times New Roman"/>
              <a:cs typeface="Times New Roman"/>
            </a:endParaRPr>
          </a:p>
          <a:p>
            <a:pPr marL="12700">
              <a:lnSpc>
                <a:spcPts val="2345"/>
              </a:lnSpc>
            </a:pPr>
            <a:r>
              <a:rPr sz="2000" dirty="0">
                <a:latin typeface="Times New Roman"/>
                <a:cs typeface="Times New Roman"/>
              </a:rPr>
              <a:t>ś</a:t>
            </a:r>
            <a:r>
              <a:rPr sz="2000" b="1" dirty="0">
                <a:latin typeface="Times New Roman"/>
                <a:cs typeface="Times New Roman"/>
              </a:rPr>
              <a:t>rednia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dla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lat</a:t>
            </a:r>
            <a:r>
              <a:rPr sz="2000" b="1" spc="-10" dirty="0">
                <a:latin typeface="Times New Roman"/>
                <a:cs typeface="Times New Roman"/>
              </a:rPr>
              <a:t> 2008-</a:t>
            </a:r>
            <a:r>
              <a:rPr sz="2000" b="1" spc="-20" dirty="0">
                <a:latin typeface="Times New Roman"/>
                <a:cs typeface="Times New Roman"/>
              </a:rPr>
              <a:t>2010</a:t>
            </a:r>
            <a:endParaRPr sz="2000" dirty="0">
              <a:latin typeface="Times New Roman"/>
              <a:cs typeface="Times New Roman"/>
            </a:endParaRPr>
          </a:p>
          <a:p>
            <a:pPr marR="5080" algn="r">
              <a:lnSpc>
                <a:spcPts val="1625"/>
              </a:lnSpc>
            </a:pP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Ź</a:t>
            </a:r>
            <a:r>
              <a:rPr sz="1400" i="1" dirty="0">
                <a:solidFill>
                  <a:srgbClr val="6565FF"/>
                </a:solidFill>
                <a:latin typeface="Arial"/>
                <a:cs typeface="Arial"/>
              </a:rPr>
              <a:t>ródło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:</a:t>
            </a:r>
            <a:r>
              <a:rPr sz="1400" spc="-60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6565FF"/>
                </a:solidFill>
                <a:latin typeface="Arial"/>
                <a:cs typeface="Arial"/>
              </a:rPr>
              <a:t>Opracowanie</a:t>
            </a:r>
            <a:r>
              <a:rPr sz="1400" spc="-50" dirty="0">
                <a:solidFill>
                  <a:srgbClr val="6565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6565FF"/>
                </a:solidFill>
                <a:latin typeface="Arial"/>
                <a:cs typeface="Arial"/>
              </a:rPr>
              <a:t>własne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52046" y="4221986"/>
            <a:ext cx="12122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imes New Roman"/>
                <a:cs typeface="Times New Roman"/>
              </a:rPr>
              <a:t>kg </a:t>
            </a:r>
            <a:r>
              <a:rPr sz="1600" b="1" spc="-35" dirty="0">
                <a:latin typeface="Times New Roman"/>
                <a:cs typeface="Times New Roman"/>
              </a:rPr>
              <a:t>N·ha</a:t>
            </a:r>
            <a:r>
              <a:rPr sz="1650" b="1" spc="-52" baseline="25252" dirty="0">
                <a:latin typeface="Times New Roman"/>
                <a:cs typeface="Times New Roman"/>
              </a:rPr>
              <a:t>-</a:t>
            </a:r>
            <a:r>
              <a:rPr sz="1650" b="1" baseline="25252" dirty="0">
                <a:latin typeface="Times New Roman"/>
                <a:cs typeface="Times New Roman"/>
              </a:rPr>
              <a:t>1</a:t>
            </a:r>
            <a:r>
              <a:rPr sz="1650" b="1" spc="179" baseline="25252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UR</a:t>
            </a:r>
            <a:endParaRPr sz="16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07851" y="4525581"/>
          <a:ext cx="2162810" cy="1111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4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400" b="1" spc="3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&lt; 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30)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(30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50)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5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(51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70)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400" b="1" spc="3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&gt; 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70)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22599" y="245294"/>
            <a:ext cx="5867841" cy="535750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072133" y="1243888"/>
            <a:ext cx="107823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25" dirty="0">
                <a:latin typeface="Arial"/>
                <a:cs typeface="Arial"/>
              </a:rPr>
              <a:t>zachodniopomorskie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20360" y="922324"/>
            <a:ext cx="113284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40" dirty="0">
                <a:latin typeface="Arial"/>
                <a:cs typeface="Arial"/>
              </a:rPr>
              <a:t>warmińsko-</a:t>
            </a:r>
            <a:r>
              <a:rPr sz="950" spc="-10" dirty="0">
                <a:latin typeface="Arial"/>
                <a:cs typeface="Arial"/>
              </a:rPr>
              <a:t>mazurskie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8344" y="1608124"/>
            <a:ext cx="106299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35" dirty="0">
                <a:latin typeface="Arial"/>
                <a:cs typeface="Arial"/>
              </a:rPr>
              <a:t>kujawsko-</a:t>
            </a:r>
            <a:r>
              <a:rPr sz="950" spc="-10" dirty="0">
                <a:latin typeface="Arial"/>
                <a:cs typeface="Arial"/>
              </a:rPr>
              <a:t>pomorskie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86376" y="3030016"/>
            <a:ext cx="38481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10" dirty="0">
                <a:latin typeface="Arial"/>
                <a:cs typeface="Arial"/>
              </a:rPr>
              <a:t>łódzkie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38904" y="4200447"/>
            <a:ext cx="38036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10" dirty="0">
                <a:latin typeface="Arial"/>
                <a:cs typeface="Arial"/>
              </a:rPr>
              <a:t>śląskie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60724" y="3763059"/>
            <a:ext cx="4489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20" dirty="0">
                <a:latin typeface="Arial"/>
                <a:cs typeface="Arial"/>
              </a:rPr>
              <a:t>opolskie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19249" y="3641139"/>
            <a:ext cx="660400" cy="4038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-20" dirty="0">
                <a:latin typeface="Arial"/>
                <a:cs typeface="Arial"/>
              </a:rPr>
              <a:t>dolnośląskie</a:t>
            </a:r>
            <a:endParaRPr sz="950">
              <a:latin typeface="Arial"/>
              <a:cs typeface="Arial"/>
            </a:endParaRPr>
          </a:p>
          <a:p>
            <a:pPr marL="200025">
              <a:lnSpc>
                <a:spcPct val="100000"/>
              </a:lnSpc>
              <a:spcBef>
                <a:spcPts val="25"/>
              </a:spcBef>
            </a:pPr>
            <a:r>
              <a:rPr sz="1500" b="1" spc="-20" dirty="0">
                <a:latin typeface="Arial"/>
                <a:cs typeface="Arial"/>
              </a:rPr>
              <a:t>54,0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45712" y="1859769"/>
            <a:ext cx="38036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30" dirty="0">
                <a:latin typeface="Arial"/>
                <a:cs typeface="Arial"/>
              </a:rPr>
              <a:t>84,4</a:t>
            </a:r>
            <a:endParaRPr sz="15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48120" y="3289642"/>
            <a:ext cx="591820" cy="46609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9539">
              <a:lnSpc>
                <a:spcPct val="100000"/>
              </a:lnSpc>
              <a:spcBef>
                <a:spcPts val="310"/>
              </a:spcBef>
            </a:pPr>
            <a:r>
              <a:rPr sz="950" spc="-20" dirty="0">
                <a:latin typeface="Arial"/>
                <a:cs typeface="Arial"/>
              </a:rPr>
              <a:t>lubelskie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500" b="1" spc="-20" dirty="0">
                <a:latin typeface="Arial"/>
                <a:cs typeface="Arial"/>
              </a:rPr>
              <a:t>44,7</a:t>
            </a:r>
            <a:endParaRPr sz="15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63573" y="2391576"/>
            <a:ext cx="450215" cy="470534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950" spc="-10" dirty="0">
                <a:latin typeface="Arial"/>
                <a:cs typeface="Arial"/>
              </a:rPr>
              <a:t>lubuskie</a:t>
            </a:r>
            <a:endParaRPr sz="950">
              <a:latin typeface="Arial"/>
              <a:cs typeface="Arial"/>
            </a:endParaRPr>
          </a:p>
          <a:p>
            <a:pPr marL="33655">
              <a:lnSpc>
                <a:spcPct val="100000"/>
              </a:lnSpc>
              <a:spcBef>
                <a:spcPts val="340"/>
              </a:spcBef>
            </a:pPr>
            <a:r>
              <a:rPr sz="1500" b="1" spc="-20" dirty="0">
                <a:latin typeface="Arial"/>
                <a:cs typeface="Arial"/>
              </a:rPr>
              <a:t>61,7</a:t>
            </a:r>
            <a:endParaRPr sz="15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57776" y="3274040"/>
            <a:ext cx="38036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30" dirty="0">
                <a:latin typeface="Arial"/>
                <a:cs typeface="Arial"/>
              </a:rPr>
              <a:t>71,0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13452" y="4597545"/>
            <a:ext cx="633095" cy="45339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0"/>
              </a:spcBef>
            </a:pPr>
            <a:r>
              <a:rPr sz="950" spc="-10" dirty="0">
                <a:latin typeface="Arial"/>
                <a:cs typeface="Arial"/>
              </a:rPr>
              <a:t>małopolskie</a:t>
            </a:r>
            <a:endParaRPr sz="950">
              <a:latin typeface="Arial"/>
              <a:cs typeface="Arial"/>
            </a:endParaRPr>
          </a:p>
          <a:p>
            <a:pPr marL="42545" algn="ctr">
              <a:lnSpc>
                <a:spcPct val="100000"/>
              </a:lnSpc>
              <a:spcBef>
                <a:spcPts val="254"/>
              </a:spcBef>
            </a:pPr>
            <a:r>
              <a:rPr sz="1500" b="1" spc="-20" dirty="0">
                <a:latin typeface="Arial"/>
                <a:cs typeface="Arial"/>
              </a:rPr>
              <a:t>22,6</a:t>
            </a:r>
            <a:endParaRPr sz="15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76904" y="4125956"/>
            <a:ext cx="378460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30" dirty="0">
                <a:latin typeface="Arial"/>
                <a:cs typeface="Arial"/>
              </a:rPr>
              <a:t>57,7</a:t>
            </a:r>
            <a:endParaRPr sz="15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203697" y="4618023"/>
            <a:ext cx="773430" cy="3822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76200">
              <a:lnSpc>
                <a:spcPts val="1070"/>
              </a:lnSpc>
              <a:spcBef>
                <a:spcPts val="110"/>
              </a:spcBef>
            </a:pPr>
            <a:r>
              <a:rPr sz="950" spc="-25" dirty="0">
                <a:latin typeface="Arial"/>
                <a:cs typeface="Arial"/>
              </a:rPr>
              <a:t>podkarpackie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ts val="1730"/>
              </a:lnSpc>
            </a:pPr>
            <a:r>
              <a:rPr sz="1500" b="1" spc="-20" dirty="0">
                <a:latin typeface="Arial"/>
                <a:cs typeface="Arial"/>
              </a:rPr>
              <a:t>22,1</a:t>
            </a:r>
            <a:endParaRPr sz="15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08498" y="1500667"/>
            <a:ext cx="629920" cy="552450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sz="1500" b="1" spc="-20" dirty="0">
                <a:latin typeface="Arial"/>
                <a:cs typeface="Arial"/>
              </a:rPr>
              <a:t>46,9</a:t>
            </a:r>
            <a:endParaRPr sz="1500">
              <a:latin typeface="Arial"/>
              <a:cs typeface="Arial"/>
            </a:endParaRPr>
          </a:p>
          <a:p>
            <a:pPr marL="129539">
              <a:lnSpc>
                <a:spcPct val="100000"/>
              </a:lnSpc>
              <a:spcBef>
                <a:spcPts val="480"/>
              </a:spcBef>
            </a:pPr>
            <a:r>
              <a:rPr sz="950" spc="-20" dirty="0">
                <a:latin typeface="Arial"/>
                <a:cs typeface="Arial"/>
              </a:rPr>
              <a:t>podlaskie</a:t>
            </a:r>
            <a:endParaRPr sz="9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60724" y="708958"/>
            <a:ext cx="556895" cy="3917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1105"/>
              </a:lnSpc>
              <a:spcBef>
                <a:spcPts val="110"/>
              </a:spcBef>
            </a:pPr>
            <a:r>
              <a:rPr sz="950" spc="-20" dirty="0">
                <a:latin typeface="Arial"/>
                <a:cs typeface="Arial"/>
              </a:rPr>
              <a:t>pomorskie</a:t>
            </a:r>
            <a:endParaRPr sz="950">
              <a:latin typeface="Arial"/>
              <a:cs typeface="Arial"/>
            </a:endParaRPr>
          </a:p>
          <a:p>
            <a:pPr marL="21590">
              <a:lnSpc>
                <a:spcPts val="1764"/>
              </a:lnSpc>
            </a:pPr>
            <a:r>
              <a:rPr sz="1500" b="1" spc="-20" dirty="0">
                <a:latin typeface="Arial"/>
                <a:cs typeface="Arial"/>
              </a:rPr>
              <a:t>60,1</a:t>
            </a:r>
            <a:endParaRPr sz="15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216404" y="4494764"/>
            <a:ext cx="378460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30" dirty="0">
                <a:latin typeface="Arial"/>
                <a:cs typeface="Arial"/>
              </a:rPr>
              <a:t>52,1</a:t>
            </a:r>
            <a:endParaRPr sz="15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402075" y="3728905"/>
            <a:ext cx="834390" cy="48831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380"/>
              </a:spcBef>
            </a:pPr>
            <a:r>
              <a:rPr sz="950" spc="-25" dirty="0">
                <a:latin typeface="Arial"/>
                <a:cs typeface="Arial"/>
              </a:rPr>
              <a:t>świętokrzyskie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1500" b="1" spc="-20" dirty="0">
                <a:latin typeface="Arial"/>
                <a:cs typeface="Arial"/>
              </a:rPr>
              <a:t>45,3</a:t>
            </a:r>
            <a:endParaRPr sz="15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71238" y="1184637"/>
            <a:ext cx="38036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30" dirty="0">
                <a:latin typeface="Arial"/>
                <a:cs typeface="Arial"/>
              </a:rPr>
              <a:t>60,2</a:t>
            </a:r>
            <a:endParaRPr sz="15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03524" y="2273564"/>
            <a:ext cx="702945" cy="461009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950" spc="-25" dirty="0">
                <a:latin typeface="Arial"/>
                <a:cs typeface="Arial"/>
              </a:rPr>
              <a:t>wielkopolskie</a:t>
            </a:r>
            <a:endParaRPr sz="950">
              <a:latin typeface="Arial"/>
              <a:cs typeface="Arial"/>
            </a:endParaRPr>
          </a:p>
          <a:p>
            <a:pPr marL="71755">
              <a:lnSpc>
                <a:spcPct val="100000"/>
              </a:lnSpc>
              <a:spcBef>
                <a:spcPts val="290"/>
              </a:spcBef>
            </a:pPr>
            <a:r>
              <a:rPr sz="1500" b="1" spc="-20" dirty="0">
                <a:latin typeface="Arial"/>
                <a:cs typeface="Arial"/>
              </a:rPr>
              <a:t>90,4</a:t>
            </a:r>
            <a:endParaRPr sz="15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63581" y="1442193"/>
            <a:ext cx="38036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30" dirty="0">
                <a:latin typeface="Arial"/>
                <a:cs typeface="Arial"/>
              </a:rPr>
              <a:t>50,8</a:t>
            </a:r>
            <a:endParaRPr sz="15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842514" y="2396460"/>
            <a:ext cx="767080" cy="45847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95885">
              <a:lnSpc>
                <a:spcPct val="100000"/>
              </a:lnSpc>
              <a:spcBef>
                <a:spcPts val="285"/>
              </a:spcBef>
            </a:pPr>
            <a:r>
              <a:rPr sz="950" spc="-25" dirty="0">
                <a:latin typeface="Arial"/>
                <a:cs typeface="Arial"/>
              </a:rPr>
              <a:t>mazowieckie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1500" b="1" spc="-20" dirty="0">
                <a:latin typeface="Arial"/>
                <a:cs typeface="Arial"/>
              </a:rPr>
              <a:t>58,0</a:t>
            </a:r>
            <a:endParaRPr sz="15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1798" y="3353306"/>
            <a:ext cx="26231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006500"/>
                </a:solidFill>
                <a:latin typeface="Times New Roman"/>
                <a:cs typeface="Times New Roman"/>
              </a:rPr>
              <a:t>Polska</a:t>
            </a:r>
            <a:r>
              <a:rPr sz="1600" b="1" spc="-30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6500"/>
                </a:solidFill>
                <a:latin typeface="Times New Roman"/>
                <a:cs typeface="Times New Roman"/>
              </a:rPr>
              <a:t>–</a:t>
            </a:r>
            <a:r>
              <a:rPr sz="1600" b="1" spc="-30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6500"/>
                </a:solidFill>
                <a:latin typeface="Times New Roman"/>
                <a:cs typeface="Times New Roman"/>
              </a:rPr>
              <a:t>58,4</a:t>
            </a:r>
            <a:r>
              <a:rPr sz="1600" b="1" spc="-20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6500"/>
                </a:solidFill>
                <a:latin typeface="Times New Roman"/>
                <a:cs typeface="Times New Roman"/>
              </a:rPr>
              <a:t>kg</a:t>
            </a:r>
            <a:r>
              <a:rPr sz="1600" b="1" spc="-20" dirty="0">
                <a:solidFill>
                  <a:srgbClr val="006500"/>
                </a:solidFill>
                <a:latin typeface="Times New Roman"/>
                <a:cs typeface="Times New Roman"/>
              </a:rPr>
              <a:t> N</a:t>
            </a:r>
            <a:r>
              <a:rPr sz="1600" spc="-20" dirty="0">
                <a:solidFill>
                  <a:srgbClr val="006500"/>
                </a:solidFill>
                <a:latin typeface="Times New Roman"/>
                <a:cs typeface="Times New Roman"/>
              </a:rPr>
              <a:t>·</a:t>
            </a:r>
            <a:r>
              <a:rPr sz="1600" b="1" spc="-20" dirty="0">
                <a:solidFill>
                  <a:srgbClr val="006500"/>
                </a:solidFill>
                <a:latin typeface="Times New Roman"/>
                <a:cs typeface="Times New Roman"/>
              </a:rPr>
              <a:t>ha</a:t>
            </a:r>
            <a:r>
              <a:rPr sz="1600" b="1" spc="-30" dirty="0">
                <a:solidFill>
                  <a:srgbClr val="0065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6500"/>
                </a:solidFill>
                <a:latin typeface="Times New Roman"/>
                <a:cs typeface="Times New Roman"/>
              </a:rPr>
              <a:t>URdk</a:t>
            </a:r>
            <a:r>
              <a:rPr sz="1650" b="1" spc="-15" baseline="25252" dirty="0">
                <a:solidFill>
                  <a:srgbClr val="006500"/>
                </a:solidFill>
                <a:latin typeface="Times New Roman"/>
                <a:cs typeface="Times New Roman"/>
              </a:rPr>
              <a:t>-</a:t>
            </a:r>
            <a:r>
              <a:rPr sz="1650" b="1" spc="-75" baseline="25252" dirty="0">
                <a:solidFill>
                  <a:srgbClr val="006500"/>
                </a:solidFill>
                <a:latin typeface="Times New Roman"/>
                <a:cs typeface="Times New Roman"/>
              </a:rPr>
              <a:t>1</a:t>
            </a:r>
            <a:endParaRPr sz="1650" baseline="25252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750" y="374501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94690" y="1450975"/>
            <a:ext cx="7767320" cy="458025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545465" indent="-532765">
              <a:lnSpc>
                <a:spcPct val="100000"/>
              </a:lnSpc>
              <a:spcBef>
                <a:spcPts val="420"/>
              </a:spcBef>
              <a:buClr>
                <a:srgbClr val="3232CC"/>
              </a:buClr>
              <a:buAutoNum type="arabicPeriod" startAt="5"/>
              <a:tabLst>
                <a:tab pos="545465" algn="l"/>
              </a:tabLst>
            </a:pPr>
            <a:r>
              <a:rPr sz="2800" b="1" dirty="0">
                <a:latin typeface="Times New Roman"/>
                <a:cs typeface="Times New Roman"/>
              </a:rPr>
              <a:t>Wysoki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indeks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pokrycia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gleby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linno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</a:t>
            </a:r>
            <a:r>
              <a:rPr sz="2800" spc="-10" dirty="0">
                <a:latin typeface="Times New Roman"/>
                <a:cs typeface="Times New Roman"/>
              </a:rPr>
              <a:t>ą</a:t>
            </a:r>
            <a:endParaRPr sz="2800" dirty="0">
              <a:latin typeface="Times New Roman"/>
              <a:cs typeface="Times New Roman"/>
            </a:endParaRPr>
          </a:p>
          <a:p>
            <a:pPr marL="1083945" marR="741045" lvl="1" indent="-49530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1083945" algn="l"/>
              </a:tabLst>
            </a:pPr>
            <a:r>
              <a:rPr sz="2600" b="1" dirty="0">
                <a:latin typeface="Times New Roman"/>
                <a:cs typeface="Times New Roman"/>
              </a:rPr>
              <a:t>zwi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kszony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udział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zbó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ozimych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rzepaku </a:t>
            </a:r>
            <a:r>
              <a:rPr sz="2600" b="1" dirty="0">
                <a:latin typeface="Times New Roman"/>
                <a:cs typeface="Times New Roman"/>
              </a:rPr>
              <a:t>ozimego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strukturze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zasiewów,</a:t>
            </a:r>
            <a:endParaRPr sz="2600" dirty="0">
              <a:latin typeface="Times New Roman"/>
              <a:cs typeface="Times New Roman"/>
            </a:endParaRPr>
          </a:p>
          <a:p>
            <a:pPr marL="1083945" marR="266700" lvl="1" indent="-495300">
              <a:lnSpc>
                <a:spcPct val="100200"/>
              </a:lnSpc>
              <a:spcBef>
                <a:spcPts val="320"/>
              </a:spcBef>
              <a:buClr>
                <a:srgbClr val="3232CC"/>
              </a:buClr>
              <a:buFont typeface="BIZ UDPGothic"/>
              <a:buChar char="✓"/>
              <a:tabLst>
                <a:tab pos="1083945" algn="l"/>
              </a:tabLst>
            </a:pPr>
            <a:r>
              <a:rPr sz="2600" b="1" dirty="0">
                <a:latin typeface="Times New Roman"/>
                <a:cs typeface="Times New Roman"/>
              </a:rPr>
              <a:t>w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gospodarstwach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mlecznych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produkcja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na </a:t>
            </a:r>
            <a:r>
              <a:rPr sz="2600" b="1" dirty="0">
                <a:latin typeface="Times New Roman"/>
                <a:cs typeface="Times New Roman"/>
              </a:rPr>
              <a:t>gruntach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ornych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pasz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obj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to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ciowych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</a:t>
            </a:r>
            <a:r>
              <a:rPr sz="2600" spc="-10" dirty="0">
                <a:latin typeface="Times New Roman"/>
                <a:cs typeface="Times New Roman"/>
              </a:rPr>
              <a:t>ś</a:t>
            </a:r>
            <a:r>
              <a:rPr sz="2600" b="1" spc="-10" dirty="0">
                <a:latin typeface="Times New Roman"/>
                <a:cs typeface="Times New Roman"/>
              </a:rPr>
              <a:t>lin wieloletnich,</a:t>
            </a:r>
            <a:endParaRPr sz="2600" dirty="0">
              <a:latin typeface="Times New Roman"/>
              <a:cs typeface="Times New Roman"/>
            </a:endParaRPr>
          </a:p>
          <a:p>
            <a:pPr marL="1083945" marR="5080" lvl="1" indent="-495300">
              <a:lnSpc>
                <a:spcPct val="1002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1083945" algn="l"/>
              </a:tabLst>
            </a:pPr>
            <a:r>
              <a:rPr sz="2600" b="1" dirty="0">
                <a:latin typeface="Times New Roman"/>
                <a:cs typeface="Times New Roman"/>
              </a:rPr>
              <a:t>udział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PROW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pakietach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uwzgl</a:t>
            </a:r>
            <a:r>
              <a:rPr sz="2600" spc="-10" dirty="0">
                <a:latin typeface="Times New Roman"/>
                <a:cs typeface="Times New Roman"/>
              </a:rPr>
              <a:t>ę</a:t>
            </a:r>
            <a:r>
              <a:rPr sz="2600" b="1" spc="-10" dirty="0">
                <a:latin typeface="Times New Roman"/>
                <a:cs typeface="Times New Roman"/>
              </a:rPr>
              <a:t>dniaj</a:t>
            </a:r>
            <a:r>
              <a:rPr sz="2600" spc="-10" dirty="0">
                <a:latin typeface="Times New Roman"/>
                <a:cs typeface="Times New Roman"/>
              </a:rPr>
              <a:t>ą</a:t>
            </a:r>
            <a:r>
              <a:rPr sz="2600" b="1" spc="-10" dirty="0">
                <a:latin typeface="Times New Roman"/>
                <a:cs typeface="Times New Roman"/>
              </a:rPr>
              <a:t>cych </a:t>
            </a:r>
            <a:r>
              <a:rPr sz="2600" b="1" dirty="0">
                <a:latin typeface="Times New Roman"/>
                <a:cs typeface="Times New Roman"/>
              </a:rPr>
              <a:t>ochron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gleb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wód,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a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dotycz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cych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wsiewek </a:t>
            </a:r>
            <a:r>
              <a:rPr sz="2600" b="1" dirty="0">
                <a:latin typeface="Times New Roman"/>
                <a:cs typeface="Times New Roman"/>
              </a:rPr>
              <a:t>poplonowych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mi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dzyplonów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ozimych </a:t>
            </a:r>
            <a:r>
              <a:rPr sz="2600" b="1" dirty="0">
                <a:latin typeface="Times New Roman"/>
                <a:cs typeface="Times New Roman"/>
              </a:rPr>
              <a:t>(</a:t>
            </a:r>
            <a:r>
              <a:rPr sz="2600" dirty="0">
                <a:latin typeface="Times New Roman"/>
                <a:cs typeface="Times New Roman"/>
              </a:rPr>
              <a:t>utrzymanie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okrywy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roślinnej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zimie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na </a:t>
            </a:r>
            <a:r>
              <a:rPr sz="2600" dirty="0">
                <a:latin typeface="Times New Roman"/>
                <a:cs typeface="Times New Roman"/>
              </a:rPr>
              <a:t>powierzchni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co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najmniej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33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%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gruntów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ornych</a:t>
            </a:r>
            <a:r>
              <a:rPr sz="2600" b="1" spc="-10" dirty="0">
                <a:latin typeface="Times New Roman"/>
                <a:cs typeface="Times New Roman"/>
              </a:rPr>
              <a:t>).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6950" y="263648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724535" y="1450975"/>
            <a:ext cx="7707630" cy="422211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388620" indent="-375920">
              <a:lnSpc>
                <a:spcPct val="100000"/>
              </a:lnSpc>
              <a:spcBef>
                <a:spcPts val="420"/>
              </a:spcBef>
              <a:buClr>
                <a:srgbClr val="3232CC"/>
              </a:buClr>
              <a:buAutoNum type="arabicPeriod" startAt="6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Integrowana</a:t>
            </a:r>
            <a:r>
              <a:rPr sz="2800" b="1" spc="-11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ochrona</a:t>
            </a:r>
            <a:r>
              <a:rPr sz="2800" b="1" spc="-11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lin.</a:t>
            </a:r>
            <a:endParaRPr sz="28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stosowanie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wła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ciwego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nast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pstwa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</a:t>
            </a:r>
            <a:r>
              <a:rPr sz="2600" spc="-10" dirty="0">
                <a:latin typeface="Times New Roman"/>
                <a:cs typeface="Times New Roman"/>
              </a:rPr>
              <a:t>ś</a:t>
            </a:r>
            <a:r>
              <a:rPr sz="2600" b="1" spc="-10" dirty="0">
                <a:latin typeface="Times New Roman"/>
                <a:cs typeface="Times New Roman"/>
              </a:rPr>
              <a:t>lin,</a:t>
            </a:r>
            <a:endParaRPr sz="2600" dirty="0">
              <a:latin typeface="Times New Roman"/>
              <a:cs typeface="Times New Roman"/>
            </a:endParaRPr>
          </a:p>
          <a:p>
            <a:pPr marL="963294" marR="603885" lvl="1" indent="-374650">
              <a:lnSpc>
                <a:spcPct val="100400"/>
              </a:lnSpc>
              <a:spcBef>
                <a:spcPts val="300"/>
              </a:spcBef>
              <a:buClr>
                <a:srgbClr val="3232CC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600" b="1" dirty="0">
                <a:latin typeface="Times New Roman"/>
                <a:cs typeface="Times New Roman"/>
              </a:rPr>
              <a:t>dobór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do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uprawy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gatunków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odmian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</a:t>
            </a:r>
            <a:r>
              <a:rPr sz="2600" spc="-10" dirty="0">
                <a:latin typeface="Times New Roman"/>
                <a:cs typeface="Times New Roman"/>
              </a:rPr>
              <a:t>ś</a:t>
            </a:r>
            <a:r>
              <a:rPr sz="2600" b="1" spc="-10" dirty="0">
                <a:latin typeface="Times New Roman"/>
                <a:cs typeface="Times New Roman"/>
              </a:rPr>
              <a:t>lin 	</a:t>
            </a:r>
            <a:r>
              <a:rPr sz="2600" b="1" dirty="0">
                <a:latin typeface="Times New Roman"/>
                <a:cs typeface="Times New Roman"/>
              </a:rPr>
              <a:t>odpornych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na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choroby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szkodniki,</a:t>
            </a:r>
            <a:endParaRPr sz="2600" dirty="0">
              <a:latin typeface="Times New Roman"/>
              <a:cs typeface="Times New Roman"/>
            </a:endParaRPr>
          </a:p>
          <a:p>
            <a:pPr marL="962660" marR="1324610" lvl="1" indent="-374650">
              <a:lnSpc>
                <a:spcPct val="100400"/>
              </a:lnSpc>
              <a:spcBef>
                <a:spcPts val="30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przestrzeganie</a:t>
            </a:r>
            <a:r>
              <a:rPr sz="2600" b="1" spc="-1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optymalnych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terminów 	agrotechnicznych,</a:t>
            </a:r>
            <a:endParaRPr sz="26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099"/>
              </a:lnSpc>
              <a:spcBef>
                <a:spcPts val="309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stosowanie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metod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biologicznej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mechanicznej 	</a:t>
            </a:r>
            <a:r>
              <a:rPr sz="2600" b="1" dirty="0">
                <a:latin typeface="Times New Roman"/>
                <a:cs typeface="Times New Roman"/>
              </a:rPr>
              <a:t>ochrony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lin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przy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jednoczesnym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ograniczeniu 	</a:t>
            </a:r>
            <a:r>
              <a:rPr sz="2600" b="1" dirty="0">
                <a:latin typeface="Times New Roman"/>
                <a:cs typeface="Times New Roman"/>
              </a:rPr>
              <a:t>ochrony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chemicznej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przekroczeniu 	</a:t>
            </a:r>
            <a:r>
              <a:rPr sz="2600" b="1" dirty="0">
                <a:latin typeface="Times New Roman"/>
                <a:cs typeface="Times New Roman"/>
              </a:rPr>
              <a:t>ekonomicznych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progów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szkodliwo</a:t>
            </a:r>
            <a:r>
              <a:rPr sz="2600" spc="-10" dirty="0">
                <a:latin typeface="Times New Roman"/>
                <a:cs typeface="Times New Roman"/>
              </a:rPr>
              <a:t>ś</a:t>
            </a:r>
            <a:r>
              <a:rPr sz="2600" b="1" spc="-10" dirty="0">
                <a:latin typeface="Times New Roman"/>
                <a:cs typeface="Times New Roman"/>
              </a:rPr>
              <a:t>ci.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2614" y="284140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5950" y="1483773"/>
            <a:ext cx="7762875" cy="2981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8620" marR="210185" indent="-376555" algn="just">
              <a:lnSpc>
                <a:spcPct val="100000"/>
              </a:lnSpc>
              <a:spcBef>
                <a:spcPts val="95"/>
              </a:spcBef>
              <a:buClr>
                <a:srgbClr val="3232CC"/>
              </a:buClr>
              <a:buAutoNum type="arabicPeriod" startAt="7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Przestrzeganie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zasad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prawidłowej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agrotechniki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1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zootechniki.</a:t>
            </a:r>
            <a:endParaRPr sz="2800" dirty="0">
              <a:latin typeface="Times New Roman"/>
              <a:cs typeface="Times New Roman"/>
            </a:endParaRPr>
          </a:p>
          <a:p>
            <a:pPr marL="963294" lvl="1" indent="-374650" algn="just">
              <a:lnSpc>
                <a:spcPct val="1000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korzystanie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doradztwa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technologicznego,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 algn="just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podnoszenie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poziomu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wiedzy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fachowej,</a:t>
            </a:r>
            <a:endParaRPr sz="2600" dirty="0">
              <a:latin typeface="Times New Roman"/>
              <a:cs typeface="Times New Roman"/>
            </a:endParaRPr>
          </a:p>
          <a:p>
            <a:pPr marL="962660" marR="5080" lvl="1" indent="-374650" algn="just">
              <a:lnSpc>
                <a:spcPct val="1002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samoreguluj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cych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mechanizmów 	</a:t>
            </a:r>
            <a:r>
              <a:rPr sz="2600" b="1" dirty="0">
                <a:latin typeface="Times New Roman"/>
                <a:cs typeface="Times New Roman"/>
              </a:rPr>
              <a:t>ekosystemów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tzw.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beznakładowych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czynników 	produkcji.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026150" y="4117975"/>
            <a:ext cx="1955800" cy="2060575"/>
            <a:chOff x="4880096" y="4015232"/>
            <a:chExt cx="3022600" cy="2819400"/>
          </a:xfrm>
        </p:grpSpPr>
        <p:sp>
          <p:nvSpPr>
            <p:cNvPr id="5" name="object 5"/>
            <p:cNvSpPr/>
            <p:nvPr/>
          </p:nvSpPr>
          <p:spPr>
            <a:xfrm>
              <a:off x="5716772" y="6377432"/>
              <a:ext cx="2185670" cy="457200"/>
            </a:xfrm>
            <a:custGeom>
              <a:avLst/>
              <a:gdLst/>
              <a:ahLst/>
              <a:cxnLst/>
              <a:rect l="l" t="t" r="r" b="b"/>
              <a:pathLst>
                <a:path w="2185670" h="457200">
                  <a:moveTo>
                    <a:pt x="2185415" y="147827"/>
                  </a:moveTo>
                  <a:lnTo>
                    <a:pt x="1470659" y="0"/>
                  </a:lnTo>
                  <a:lnTo>
                    <a:pt x="0" y="141731"/>
                  </a:lnTo>
                  <a:lnTo>
                    <a:pt x="463295" y="457199"/>
                  </a:lnTo>
                  <a:lnTo>
                    <a:pt x="2185415" y="147827"/>
                  </a:lnTo>
                  <a:close/>
                </a:path>
              </a:pathLst>
            </a:custGeom>
            <a:solidFill>
              <a:srgbClr val="BAD9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55000" y="4993640"/>
              <a:ext cx="2524125" cy="1316990"/>
            </a:xfrm>
            <a:custGeom>
              <a:avLst/>
              <a:gdLst/>
              <a:ahLst/>
              <a:cxnLst/>
              <a:rect l="l" t="t" r="r" b="b"/>
              <a:pathLst>
                <a:path w="2524125" h="1316989">
                  <a:moveTo>
                    <a:pt x="2523743" y="201167"/>
                  </a:moveTo>
                  <a:lnTo>
                    <a:pt x="518159" y="0"/>
                  </a:lnTo>
                  <a:lnTo>
                    <a:pt x="0" y="1158239"/>
                  </a:lnTo>
                  <a:lnTo>
                    <a:pt x="1982723" y="1316735"/>
                  </a:lnTo>
                  <a:lnTo>
                    <a:pt x="2523743" y="201167"/>
                  </a:lnTo>
                  <a:close/>
                </a:path>
              </a:pathLst>
            </a:custGeom>
            <a:solidFill>
              <a:srgbClr val="D3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07528" y="4071620"/>
              <a:ext cx="2734310" cy="2369820"/>
            </a:xfrm>
            <a:custGeom>
              <a:avLst/>
              <a:gdLst/>
              <a:ahLst/>
              <a:cxnLst/>
              <a:rect l="l" t="t" r="r" b="b"/>
              <a:pathLst>
                <a:path w="2734309" h="2369820">
                  <a:moveTo>
                    <a:pt x="2734055" y="1732787"/>
                  </a:moveTo>
                  <a:lnTo>
                    <a:pt x="2705099" y="1325879"/>
                  </a:lnTo>
                  <a:lnTo>
                    <a:pt x="2549651" y="716279"/>
                  </a:lnTo>
                  <a:lnTo>
                    <a:pt x="2461259" y="195071"/>
                  </a:lnTo>
                  <a:lnTo>
                    <a:pt x="2415539" y="19811"/>
                  </a:lnTo>
                  <a:lnTo>
                    <a:pt x="2218943" y="0"/>
                  </a:lnTo>
                  <a:lnTo>
                    <a:pt x="1793747" y="94487"/>
                  </a:lnTo>
                  <a:lnTo>
                    <a:pt x="1624583" y="149351"/>
                  </a:lnTo>
                  <a:lnTo>
                    <a:pt x="1446275" y="230123"/>
                  </a:lnTo>
                  <a:lnTo>
                    <a:pt x="1367027" y="149351"/>
                  </a:lnTo>
                  <a:lnTo>
                    <a:pt x="1021079" y="431291"/>
                  </a:lnTo>
                  <a:lnTo>
                    <a:pt x="844295" y="534923"/>
                  </a:lnTo>
                  <a:lnTo>
                    <a:pt x="134111" y="1191767"/>
                  </a:lnTo>
                  <a:lnTo>
                    <a:pt x="0" y="1339595"/>
                  </a:lnTo>
                  <a:lnTo>
                    <a:pt x="431291" y="1760219"/>
                  </a:lnTo>
                  <a:lnTo>
                    <a:pt x="810767" y="2200655"/>
                  </a:lnTo>
                  <a:lnTo>
                    <a:pt x="920495" y="2369819"/>
                  </a:lnTo>
                  <a:lnTo>
                    <a:pt x="1028699" y="2336291"/>
                  </a:lnTo>
                  <a:lnTo>
                    <a:pt x="1394459" y="2045207"/>
                  </a:lnTo>
                  <a:lnTo>
                    <a:pt x="1603247" y="1801367"/>
                  </a:lnTo>
                  <a:lnTo>
                    <a:pt x="1853183" y="1694687"/>
                  </a:lnTo>
                  <a:lnTo>
                    <a:pt x="2075687" y="1712975"/>
                  </a:lnTo>
                  <a:lnTo>
                    <a:pt x="2490215" y="1801367"/>
                  </a:lnTo>
                  <a:lnTo>
                    <a:pt x="2653283" y="1787651"/>
                  </a:lnTo>
                  <a:lnTo>
                    <a:pt x="2734055" y="1732787"/>
                  </a:lnTo>
                  <a:close/>
                </a:path>
              </a:pathLst>
            </a:custGeom>
            <a:solidFill>
              <a:srgbClr val="FFE5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07528" y="4187444"/>
              <a:ext cx="1728470" cy="2094230"/>
            </a:xfrm>
            <a:custGeom>
              <a:avLst/>
              <a:gdLst/>
              <a:ahLst/>
              <a:cxnLst/>
              <a:rect l="l" t="t" r="r" b="b"/>
              <a:pathLst>
                <a:path w="1728470" h="2094229">
                  <a:moveTo>
                    <a:pt x="1728215" y="0"/>
                  </a:moveTo>
                  <a:lnTo>
                    <a:pt x="1383791" y="144779"/>
                  </a:lnTo>
                  <a:lnTo>
                    <a:pt x="903731" y="396239"/>
                  </a:lnTo>
                  <a:lnTo>
                    <a:pt x="0" y="877823"/>
                  </a:lnTo>
                  <a:lnTo>
                    <a:pt x="243839" y="1210055"/>
                  </a:lnTo>
                  <a:lnTo>
                    <a:pt x="608075" y="1700783"/>
                  </a:lnTo>
                  <a:lnTo>
                    <a:pt x="865631" y="2093975"/>
                  </a:lnTo>
                  <a:lnTo>
                    <a:pt x="771143" y="1822703"/>
                  </a:lnTo>
                  <a:lnTo>
                    <a:pt x="566927" y="1571243"/>
                  </a:lnTo>
                  <a:lnTo>
                    <a:pt x="352043" y="1237487"/>
                  </a:lnTo>
                  <a:lnTo>
                    <a:pt x="164591" y="922019"/>
                  </a:lnTo>
                  <a:lnTo>
                    <a:pt x="544067" y="697991"/>
                  </a:lnTo>
                  <a:lnTo>
                    <a:pt x="816863" y="597407"/>
                  </a:lnTo>
                  <a:lnTo>
                    <a:pt x="1435607" y="352043"/>
                  </a:lnTo>
                  <a:lnTo>
                    <a:pt x="1670303" y="195071"/>
                  </a:lnTo>
                  <a:lnTo>
                    <a:pt x="1728215" y="0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80096" y="4015232"/>
              <a:ext cx="2848355" cy="26441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578" y="2494279"/>
            <a:ext cx="8459717" cy="129692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75564" y="919214"/>
            <a:ext cx="8269986" cy="4997394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278765" marR="5080" indent="-273685">
              <a:lnSpc>
                <a:spcPct val="85200"/>
              </a:lnSpc>
              <a:spcBef>
                <a:spcPts val="525"/>
              </a:spcBef>
              <a:buSzPct val="85416"/>
              <a:buFont typeface="BIZ UDPGothic"/>
              <a:buChar char="■"/>
              <a:tabLst>
                <a:tab pos="278765" algn="l"/>
              </a:tabLst>
            </a:pPr>
            <a:r>
              <a:rPr sz="2400" b="1" dirty="0">
                <a:latin typeface="Times New Roman"/>
                <a:cs typeface="Times New Roman"/>
              </a:rPr>
              <a:t>zasoby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naturalne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powinny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by</a:t>
            </a:r>
            <a:r>
              <a:rPr sz="2400" dirty="0">
                <a:latin typeface="Times New Roman"/>
                <a:cs typeface="Times New Roman"/>
              </a:rPr>
              <a:t>ć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wykorzystywane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taki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sposób </a:t>
            </a:r>
            <a:r>
              <a:rPr sz="2400" b="1" dirty="0">
                <a:latin typeface="Times New Roman"/>
                <a:cs typeface="Times New Roman"/>
              </a:rPr>
              <a:t>aby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nie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została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zdławiona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ich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zdolno</a:t>
            </a:r>
            <a:r>
              <a:rPr sz="2400" dirty="0">
                <a:latin typeface="Times New Roman"/>
                <a:cs typeface="Times New Roman"/>
              </a:rPr>
              <a:t>ść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do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samoodnowienia</a:t>
            </a:r>
            <a:r>
              <a:rPr sz="2400" b="1" spc="6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si</a:t>
            </a:r>
            <a:r>
              <a:rPr sz="2400" spc="-20" dirty="0">
                <a:latin typeface="Times New Roman"/>
                <a:cs typeface="Times New Roman"/>
              </a:rPr>
              <a:t>ę</a:t>
            </a:r>
            <a:r>
              <a:rPr sz="2400" b="1" spc="-20" dirty="0">
                <a:latin typeface="Times New Roman"/>
                <a:cs typeface="Times New Roman"/>
              </a:rPr>
              <a:t>;</a:t>
            </a:r>
            <a:endParaRPr sz="2400" dirty="0">
              <a:latin typeface="Times New Roman"/>
              <a:cs typeface="Times New Roman"/>
            </a:endParaRPr>
          </a:p>
          <a:p>
            <a:pPr marL="278765" marR="74930" indent="-273685">
              <a:lnSpc>
                <a:spcPts val="2450"/>
              </a:lnSpc>
              <a:spcBef>
                <a:spcPts val="869"/>
              </a:spcBef>
              <a:buSzPct val="85416"/>
              <a:buFont typeface="BIZ UDPGothic"/>
              <a:buChar char="■"/>
              <a:tabLst>
                <a:tab pos="278765" algn="l"/>
              </a:tabLst>
            </a:pPr>
            <a:r>
              <a:rPr sz="2400" b="1" dirty="0">
                <a:latin typeface="Times New Roman"/>
                <a:cs typeface="Times New Roman"/>
              </a:rPr>
              <a:t>przyrost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produkcji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ywno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ci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mo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nast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powa</a:t>
            </a:r>
            <a:r>
              <a:rPr sz="2400" dirty="0">
                <a:latin typeface="Times New Roman"/>
                <a:cs typeface="Times New Roman"/>
              </a:rPr>
              <a:t>ć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tylko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drog</a:t>
            </a:r>
            <a:r>
              <a:rPr sz="2400" spc="-10" dirty="0">
                <a:latin typeface="Times New Roman"/>
                <a:cs typeface="Times New Roman"/>
              </a:rPr>
              <a:t>ą </a:t>
            </a:r>
            <a:r>
              <a:rPr sz="2400" b="1" dirty="0">
                <a:latin typeface="Times New Roman"/>
                <a:cs typeface="Times New Roman"/>
              </a:rPr>
              <a:t>wzrostu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produkcyjno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ci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zasobów,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wi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c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poprzez </a:t>
            </a:r>
            <a:r>
              <a:rPr sz="2400" b="1" dirty="0">
                <a:latin typeface="Times New Roman"/>
                <a:cs typeface="Times New Roman"/>
              </a:rPr>
              <a:t>wprowadzenie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technologii,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które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jednocze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nie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chroni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zasoby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zachowuj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ich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wysok</a:t>
            </a:r>
            <a:r>
              <a:rPr sz="2400" dirty="0">
                <a:latin typeface="Times New Roman"/>
                <a:cs typeface="Times New Roman"/>
              </a:rPr>
              <a:t>ą </a:t>
            </a:r>
            <a:r>
              <a:rPr sz="2400" b="1" dirty="0">
                <a:latin typeface="Times New Roman"/>
                <a:cs typeface="Times New Roman"/>
              </a:rPr>
              <a:t>jako</a:t>
            </a:r>
            <a:r>
              <a:rPr sz="2400" dirty="0">
                <a:latin typeface="Times New Roman"/>
                <a:cs typeface="Times New Roman"/>
              </a:rPr>
              <a:t>ść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dla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przyszłych</a:t>
            </a:r>
            <a:r>
              <a:rPr sz="2400" b="1" spc="-10" dirty="0">
                <a:latin typeface="Times New Roman"/>
                <a:cs typeface="Times New Roman"/>
              </a:rPr>
              <a:t> pokole</a:t>
            </a:r>
            <a:r>
              <a:rPr sz="2400" spc="-10" dirty="0">
                <a:latin typeface="Times New Roman"/>
                <a:cs typeface="Times New Roman"/>
              </a:rPr>
              <a:t>ń</a:t>
            </a:r>
            <a:r>
              <a:rPr sz="2400" b="1" spc="-10" dirty="0">
                <a:latin typeface="Times New Roman"/>
                <a:cs typeface="Times New Roman"/>
              </a:rPr>
              <a:t>;</a:t>
            </a:r>
            <a:endParaRPr sz="2400" dirty="0">
              <a:latin typeface="Times New Roman"/>
              <a:cs typeface="Times New Roman"/>
            </a:endParaRPr>
          </a:p>
          <a:p>
            <a:pPr marL="278765" marR="1083945" indent="-273685">
              <a:lnSpc>
                <a:spcPts val="2460"/>
              </a:lnSpc>
              <a:spcBef>
                <a:spcPts val="850"/>
              </a:spcBef>
              <a:buSzPct val="85416"/>
              <a:buFont typeface="BIZ UDPGothic"/>
              <a:buChar char="■"/>
              <a:tabLst>
                <a:tab pos="278765" algn="l"/>
              </a:tabLst>
            </a:pPr>
            <a:r>
              <a:rPr sz="2400" b="1" dirty="0">
                <a:latin typeface="Times New Roman"/>
                <a:cs typeface="Times New Roman"/>
              </a:rPr>
              <a:t>rolnictwo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takie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wykazuje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mał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podatno</a:t>
            </a:r>
            <a:r>
              <a:rPr sz="2400" dirty="0">
                <a:latin typeface="Times New Roman"/>
                <a:cs typeface="Times New Roman"/>
              </a:rPr>
              <a:t>ść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wahania </a:t>
            </a:r>
            <a:r>
              <a:rPr sz="2400" b="1" dirty="0">
                <a:latin typeface="Times New Roman"/>
                <a:cs typeface="Times New Roman"/>
              </a:rPr>
              <a:t>i </a:t>
            </a:r>
            <a:r>
              <a:rPr sz="2400" b="1" spc="-10" dirty="0">
                <a:latin typeface="Times New Roman"/>
                <a:cs typeface="Times New Roman"/>
              </a:rPr>
              <a:t>wstrz</a:t>
            </a:r>
            <a:r>
              <a:rPr sz="2400" spc="-10" dirty="0">
                <a:latin typeface="Times New Roman"/>
                <a:cs typeface="Times New Roman"/>
              </a:rPr>
              <a:t>ą</a:t>
            </a:r>
            <a:r>
              <a:rPr sz="2400" b="1" spc="-10" dirty="0">
                <a:latin typeface="Times New Roman"/>
                <a:cs typeface="Times New Roman"/>
              </a:rPr>
              <a:t>sy;</a:t>
            </a:r>
            <a:endParaRPr sz="2400" dirty="0">
              <a:latin typeface="Times New Roman"/>
              <a:cs typeface="Times New Roman"/>
            </a:endParaRPr>
          </a:p>
          <a:p>
            <a:pPr marL="278765" marR="485775" indent="-273685">
              <a:lnSpc>
                <a:spcPts val="2450"/>
              </a:lnSpc>
              <a:spcBef>
                <a:spcPts val="860"/>
              </a:spcBef>
              <a:buSzPct val="85416"/>
              <a:buFont typeface="BIZ UDPGothic"/>
              <a:buChar char="■"/>
              <a:tabLst>
                <a:tab pos="278765" algn="l"/>
              </a:tabLst>
            </a:pPr>
            <a:r>
              <a:rPr sz="2400" b="1" dirty="0">
                <a:latin typeface="Times New Roman"/>
                <a:cs typeface="Times New Roman"/>
              </a:rPr>
              <a:t>zrównowa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one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systemy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rolnicze zakładaj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pełn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symbioz</a:t>
            </a:r>
            <a:r>
              <a:rPr sz="2400" spc="-10" dirty="0">
                <a:latin typeface="Times New Roman"/>
                <a:cs typeface="Times New Roman"/>
              </a:rPr>
              <a:t>ę </a:t>
            </a:r>
            <a:r>
              <a:rPr sz="2400" b="1" dirty="0">
                <a:latin typeface="Times New Roman"/>
                <a:cs typeface="Times New Roman"/>
              </a:rPr>
              <a:t>celów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produkcyjnych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ekologicznych;</a:t>
            </a:r>
            <a:endParaRPr sz="2400" dirty="0">
              <a:latin typeface="Times New Roman"/>
              <a:cs typeface="Times New Roman"/>
            </a:endParaRPr>
          </a:p>
          <a:p>
            <a:pPr marL="278765" marR="259715" indent="-273685" algn="just">
              <a:lnSpc>
                <a:spcPts val="2450"/>
              </a:lnSpc>
              <a:spcBef>
                <a:spcPts val="860"/>
              </a:spcBef>
              <a:buSzPct val="85416"/>
              <a:buFont typeface="BIZ UDPGothic"/>
              <a:buChar char="■"/>
              <a:tabLst>
                <a:tab pos="278765" algn="l"/>
              </a:tabLst>
            </a:pPr>
            <a:r>
              <a:rPr sz="2400" b="1" dirty="0">
                <a:latin typeface="Times New Roman"/>
                <a:cs typeface="Times New Roman"/>
              </a:rPr>
              <a:t>zarz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dzanie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zasobami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naturalnymi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umo</a:t>
            </a:r>
            <a:r>
              <a:rPr sz="2400" dirty="0">
                <a:latin typeface="Times New Roman"/>
                <a:cs typeface="Times New Roman"/>
              </a:rPr>
              <a:t>ż</a:t>
            </a:r>
            <a:r>
              <a:rPr sz="2400" b="1" dirty="0">
                <a:latin typeface="Times New Roman"/>
                <a:cs typeface="Times New Roman"/>
              </a:rPr>
              <a:t>liwia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zaspokajanie </a:t>
            </a:r>
            <a:r>
              <a:rPr sz="2400" b="1" dirty="0">
                <a:latin typeface="Times New Roman"/>
                <a:cs typeface="Times New Roman"/>
              </a:rPr>
              <a:t>zmieniaj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cych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si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potrzeb,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zachowuj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c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jednocze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nie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wysok</a:t>
            </a:r>
            <a:r>
              <a:rPr sz="2400" spc="-10" dirty="0">
                <a:latin typeface="Times New Roman"/>
                <a:cs typeface="Times New Roman"/>
              </a:rPr>
              <a:t>ą </a:t>
            </a:r>
            <a:r>
              <a:rPr sz="2400" b="1" dirty="0">
                <a:latin typeface="Times New Roman"/>
                <a:cs typeface="Times New Roman"/>
              </a:rPr>
              <a:t>jako</a:t>
            </a:r>
            <a:r>
              <a:rPr sz="2400" dirty="0">
                <a:latin typeface="Times New Roman"/>
                <a:cs typeface="Times New Roman"/>
              </a:rPr>
              <a:t>ść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rodowiska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naturalnego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chroni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c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jego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zasoby.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7578" y="460375"/>
            <a:ext cx="72091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29" dirty="0">
                <a:latin typeface="Calibri" panose="020F0502020204030204" pitchFamily="34" charset="0"/>
                <a:cs typeface="Calibri" panose="020F0502020204030204" pitchFamily="34" charset="0"/>
              </a:rPr>
              <a:t>Cechy</a:t>
            </a:r>
            <a:r>
              <a:rPr sz="28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130" dirty="0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z="28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210" dirty="0">
                <a:latin typeface="Calibri" panose="020F0502020204030204" pitchFamily="34" charset="0"/>
                <a:cs typeface="Calibri" panose="020F0502020204030204" pitchFamily="34" charset="0"/>
              </a:rPr>
              <a:t>zrównoważonego</a:t>
            </a:r>
            <a:r>
              <a:rPr sz="28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215" dirty="0">
                <a:latin typeface="Calibri" panose="020F0502020204030204" pitchFamily="34" charset="0"/>
                <a:cs typeface="Calibri" panose="020F0502020204030204" pitchFamily="34" charset="0"/>
              </a:rPr>
              <a:t>wg</a:t>
            </a:r>
            <a:r>
              <a:rPr sz="28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225" dirty="0">
                <a:latin typeface="Calibri" panose="020F0502020204030204" pitchFamily="34" charset="0"/>
                <a:cs typeface="Calibri" panose="020F0502020204030204" pitchFamily="34" charset="0"/>
              </a:rPr>
              <a:t>Wosia</a:t>
            </a:r>
            <a:r>
              <a:rPr sz="28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170" dirty="0">
                <a:latin typeface="Calibri" panose="020F0502020204030204" pitchFamily="34" charset="0"/>
                <a:cs typeface="Calibri" panose="020F0502020204030204" pitchFamily="34" charset="0"/>
              </a:rPr>
              <a:t>(1998):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750" y="185906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507683" y="1490980"/>
            <a:ext cx="8141334" cy="331279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545465" indent="-532765">
              <a:lnSpc>
                <a:spcPct val="100000"/>
              </a:lnSpc>
              <a:spcBef>
                <a:spcPts val="434"/>
              </a:spcBef>
              <a:buClr>
                <a:srgbClr val="3232CC"/>
              </a:buClr>
              <a:buAutoNum type="arabicPeriod" startAt="8"/>
              <a:tabLst>
                <a:tab pos="545465" algn="l"/>
              </a:tabLst>
            </a:pPr>
            <a:r>
              <a:rPr sz="2800" b="1" dirty="0">
                <a:latin typeface="Times New Roman"/>
                <a:cs typeface="Times New Roman"/>
              </a:rPr>
              <a:t>Troska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zachowanie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bioró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norodno</a:t>
            </a:r>
            <a:r>
              <a:rPr sz="2800" spc="-10" dirty="0">
                <a:latin typeface="Times New Roman"/>
                <a:cs typeface="Times New Roman"/>
              </a:rPr>
              <a:t>ś</a:t>
            </a:r>
            <a:r>
              <a:rPr sz="2800" b="1" spc="-10" dirty="0">
                <a:latin typeface="Times New Roman"/>
                <a:cs typeface="Times New Roman"/>
              </a:rPr>
              <a:t>ci.</a:t>
            </a:r>
            <a:endParaRPr sz="2800" dirty="0">
              <a:latin typeface="Times New Roman"/>
              <a:cs typeface="Times New Roman"/>
            </a:endParaRPr>
          </a:p>
          <a:p>
            <a:pPr marL="1083945" marR="5080" lvl="1" indent="-495300">
              <a:lnSpc>
                <a:spcPct val="100099"/>
              </a:lnSpc>
              <a:spcBef>
                <a:spcPts val="315"/>
              </a:spcBef>
              <a:buClr>
                <a:srgbClr val="3232CC"/>
              </a:buClr>
              <a:buFont typeface="BIZ UDPGothic"/>
              <a:buChar char="✓"/>
              <a:tabLst>
                <a:tab pos="1083945" algn="l"/>
              </a:tabLst>
            </a:pPr>
            <a:r>
              <a:rPr sz="2600" b="1" dirty="0">
                <a:latin typeface="Times New Roman"/>
                <a:cs typeface="Times New Roman"/>
              </a:rPr>
              <a:t>udział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PROW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-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pakiet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rolnictwo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zrównowa</a:t>
            </a:r>
            <a:r>
              <a:rPr sz="2600" spc="-10" dirty="0">
                <a:latin typeface="Times New Roman"/>
                <a:cs typeface="Times New Roman"/>
              </a:rPr>
              <a:t>ż</a:t>
            </a:r>
            <a:r>
              <a:rPr sz="2600" b="1" spc="-10" dirty="0">
                <a:latin typeface="Times New Roman"/>
                <a:cs typeface="Times New Roman"/>
              </a:rPr>
              <a:t>one </a:t>
            </a:r>
            <a:r>
              <a:rPr sz="2600" b="1" dirty="0">
                <a:latin typeface="Times New Roman"/>
                <a:cs typeface="Times New Roman"/>
              </a:rPr>
              <a:t>(</a:t>
            </a:r>
            <a:r>
              <a:rPr sz="2600" dirty="0">
                <a:latin typeface="Times New Roman"/>
                <a:cs typeface="Times New Roman"/>
              </a:rPr>
              <a:t>zachowanie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całym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gospodarstwie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powierzchni </a:t>
            </a:r>
            <a:r>
              <a:rPr sz="2600" dirty="0">
                <a:latin typeface="Times New Roman"/>
                <a:cs typeface="Times New Roman"/>
              </a:rPr>
              <a:t>trwałych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użytków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zielonych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wszystkich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elementów </a:t>
            </a:r>
            <a:r>
              <a:rPr sz="2600" dirty="0">
                <a:latin typeface="Times New Roman"/>
                <a:cs typeface="Times New Roman"/>
              </a:rPr>
              <a:t>krajobrazu,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które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tworzą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ostoje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dzikiej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przyrody </a:t>
            </a:r>
            <a:r>
              <a:rPr sz="2600" dirty="0">
                <a:latin typeface="Times New Roman"/>
                <a:cs typeface="Times New Roman"/>
              </a:rPr>
              <a:t>(naturalne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zbiorniki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wodne,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śródpolne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śródleśne </a:t>
            </a:r>
            <a:r>
              <a:rPr sz="2600" dirty="0">
                <a:latin typeface="Times New Roman"/>
                <a:cs typeface="Times New Roman"/>
              </a:rPr>
              <a:t>oczka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wodne,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bagna,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kępy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drzew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krzewów,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miedze, </a:t>
            </a:r>
            <a:r>
              <a:rPr sz="2600" dirty="0">
                <a:latin typeface="Times New Roman"/>
                <a:cs typeface="Times New Roman"/>
              </a:rPr>
              <a:t>torfowiska,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źródliska,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itp.</a:t>
            </a:r>
            <a:r>
              <a:rPr sz="2600" b="1" spc="-10" dirty="0">
                <a:latin typeface="Times New Roman"/>
                <a:cs typeface="Times New Roman"/>
              </a:rPr>
              <a:t>).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4550" y="307975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756786" y="1527175"/>
            <a:ext cx="7489825" cy="214947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88620" marR="637540" indent="-376555">
              <a:lnSpc>
                <a:spcPct val="100400"/>
              </a:lnSpc>
              <a:spcBef>
                <a:spcPts val="80"/>
              </a:spcBef>
              <a:buClr>
                <a:srgbClr val="3232CC"/>
              </a:buClr>
              <a:buAutoNum type="arabicPeriod" startAt="9"/>
              <a:tabLst>
                <a:tab pos="388620" algn="l"/>
              </a:tabLst>
            </a:pPr>
            <a:r>
              <a:rPr sz="2800" b="1" dirty="0">
                <a:latin typeface="Times New Roman"/>
                <a:cs typeface="Times New Roman"/>
              </a:rPr>
              <a:t>Dostosowana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do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potencjału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absorpcyjnego </a:t>
            </a:r>
            <a:r>
              <a:rPr sz="2800" b="1" dirty="0">
                <a:latin typeface="Times New Roman"/>
                <a:cs typeface="Times New Roman"/>
              </a:rPr>
              <a:t>ekosystemu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obsada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zwierz</a:t>
            </a:r>
            <a:r>
              <a:rPr sz="2800" spc="-10" dirty="0">
                <a:latin typeface="Times New Roman"/>
                <a:cs typeface="Times New Roman"/>
              </a:rPr>
              <a:t>ą</a:t>
            </a:r>
            <a:r>
              <a:rPr sz="2800" b="1" spc="-10" dirty="0">
                <a:latin typeface="Times New Roman"/>
                <a:cs typeface="Times New Roman"/>
              </a:rPr>
              <a:t>t.</a:t>
            </a:r>
            <a:endParaRPr sz="2800" dirty="0">
              <a:latin typeface="Times New Roman"/>
              <a:cs typeface="Times New Roman"/>
            </a:endParaRPr>
          </a:p>
          <a:p>
            <a:pPr marL="962660" marR="5080" lvl="1" indent="-374650">
              <a:lnSpc>
                <a:spcPct val="100400"/>
              </a:lnSpc>
              <a:spcBef>
                <a:spcPts val="29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uwzgl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dnienie zwi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zków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sprz</a:t>
            </a:r>
            <a:r>
              <a:rPr sz="2600" dirty="0">
                <a:latin typeface="Times New Roman"/>
                <a:cs typeface="Times New Roman"/>
              </a:rPr>
              <a:t>ęż</a:t>
            </a:r>
            <a:r>
              <a:rPr sz="2600" b="1" dirty="0">
                <a:latin typeface="Times New Roman"/>
                <a:cs typeface="Times New Roman"/>
              </a:rPr>
              <a:t>e</a:t>
            </a:r>
            <a:r>
              <a:rPr sz="2600" dirty="0">
                <a:latin typeface="Times New Roman"/>
                <a:cs typeface="Times New Roman"/>
              </a:rPr>
              <a:t>ń</a:t>
            </a:r>
            <a:r>
              <a:rPr sz="2600" spc="1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zwrotnych 	</a:t>
            </a:r>
            <a:r>
              <a:rPr sz="2600" b="1" dirty="0">
                <a:latin typeface="Times New Roman"/>
                <a:cs typeface="Times New Roman"/>
              </a:rPr>
              <a:t>mi</a:t>
            </a:r>
            <a:r>
              <a:rPr sz="2600" dirty="0">
                <a:latin typeface="Times New Roman"/>
                <a:cs typeface="Times New Roman"/>
              </a:rPr>
              <a:t>ę</a:t>
            </a:r>
            <a:r>
              <a:rPr sz="2600" b="1" dirty="0">
                <a:latin typeface="Times New Roman"/>
                <a:cs typeface="Times New Roman"/>
              </a:rPr>
              <a:t>dzy</a:t>
            </a:r>
            <a:r>
              <a:rPr sz="2600" b="1" spc="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produkcj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spc="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linn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spc="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1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zwierz</a:t>
            </a:r>
            <a:r>
              <a:rPr sz="2600" spc="-10" dirty="0">
                <a:latin typeface="Times New Roman"/>
                <a:cs typeface="Times New Roman"/>
              </a:rPr>
              <a:t>ę</a:t>
            </a:r>
            <a:r>
              <a:rPr sz="2600" b="1" spc="-10" dirty="0">
                <a:latin typeface="Times New Roman"/>
                <a:cs typeface="Times New Roman"/>
              </a:rPr>
              <a:t>c</a:t>
            </a:r>
            <a:r>
              <a:rPr sz="2600" spc="-10" dirty="0">
                <a:latin typeface="Times New Roman"/>
                <a:cs typeface="Times New Roman"/>
              </a:rPr>
              <a:t>ą</a:t>
            </a:r>
            <a:r>
              <a:rPr sz="2600" b="1" spc="-10" dirty="0">
                <a:latin typeface="Times New Roman"/>
                <a:cs typeface="Times New Roman"/>
              </a:rPr>
              <a:t>,</a:t>
            </a:r>
            <a:endParaRPr sz="2600" dirty="0">
              <a:latin typeface="Times New Roman"/>
              <a:cs typeface="Times New Roman"/>
            </a:endParaRPr>
          </a:p>
          <a:p>
            <a:pPr marL="963294" lvl="1" indent="-374650">
              <a:lnSpc>
                <a:spcPct val="100000"/>
              </a:lnSpc>
              <a:spcBef>
                <a:spcPts val="315"/>
              </a:spcBef>
              <a:buClr>
                <a:srgbClr val="3232CC"/>
              </a:buClr>
              <a:buFont typeface="BIZ UDPGothic"/>
              <a:buChar char="✓"/>
              <a:tabLst>
                <a:tab pos="963294" algn="l"/>
              </a:tabLst>
            </a:pPr>
            <a:r>
              <a:rPr sz="2600" b="1" dirty="0">
                <a:latin typeface="Times New Roman"/>
                <a:cs typeface="Times New Roman"/>
              </a:rPr>
              <a:t>sporz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dzanie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bilansów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pasz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podstawowych.</a:t>
            </a:r>
            <a:endParaRPr sz="26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68950" y="3821112"/>
            <a:ext cx="2601461" cy="214947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8626" y="369750"/>
            <a:ext cx="6808177" cy="13050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536258" y="1423182"/>
            <a:ext cx="8084184" cy="298259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488315" marR="20320" indent="-476250">
              <a:lnSpc>
                <a:spcPct val="100400"/>
              </a:lnSpc>
              <a:spcBef>
                <a:spcPts val="80"/>
              </a:spcBef>
              <a:buClr>
                <a:srgbClr val="3232CC"/>
              </a:buClr>
              <a:buAutoNum type="arabicPeriod" startAt="10"/>
              <a:tabLst>
                <a:tab pos="489584" algn="l"/>
              </a:tabLst>
            </a:pPr>
            <a:r>
              <a:rPr sz="2800" b="1" dirty="0">
                <a:latin typeface="Times New Roman"/>
                <a:cs typeface="Times New Roman"/>
              </a:rPr>
              <a:t>Racjonalne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wyposa</a:t>
            </a:r>
            <a:r>
              <a:rPr sz="2800" dirty="0">
                <a:latin typeface="Times New Roman"/>
                <a:cs typeface="Times New Roman"/>
              </a:rPr>
              <a:t>ż</a:t>
            </a:r>
            <a:r>
              <a:rPr sz="2800" b="1" dirty="0">
                <a:latin typeface="Times New Roman"/>
                <a:cs typeface="Times New Roman"/>
              </a:rPr>
              <a:t>enie</a:t>
            </a:r>
            <a:r>
              <a:rPr sz="2800" b="1" spc="-10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gospodarstwa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zakresie 	</a:t>
            </a:r>
            <a:r>
              <a:rPr sz="2800" b="1" dirty="0">
                <a:latin typeface="Times New Roman"/>
                <a:cs typeface="Times New Roman"/>
              </a:rPr>
              <a:t>infrastruktury</a:t>
            </a:r>
            <a:r>
              <a:rPr sz="2800" b="1" spc="-14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technicznej.</a:t>
            </a:r>
            <a:endParaRPr sz="28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rozpoznanie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likwidacja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zaniedba</a:t>
            </a:r>
            <a:r>
              <a:rPr sz="2600" spc="-10" dirty="0">
                <a:latin typeface="Times New Roman"/>
                <a:cs typeface="Times New Roman"/>
              </a:rPr>
              <a:t>ń</a:t>
            </a:r>
            <a:r>
              <a:rPr sz="2600" b="1" spc="-10" dirty="0">
                <a:latin typeface="Times New Roman"/>
                <a:cs typeface="Times New Roman"/>
              </a:rPr>
              <a:t>,</a:t>
            </a:r>
            <a:endParaRPr sz="2600" dirty="0">
              <a:latin typeface="Times New Roman"/>
              <a:cs typeface="Times New Roman"/>
            </a:endParaRPr>
          </a:p>
          <a:p>
            <a:pPr marL="964565" marR="5080" lvl="1" indent="-343535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istniej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cej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infrastruktury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obszarów wiejskich,</a:t>
            </a:r>
            <a:endParaRPr sz="2600" dirty="0">
              <a:latin typeface="Times New Roman"/>
              <a:cs typeface="Times New Roman"/>
            </a:endParaRPr>
          </a:p>
          <a:p>
            <a:pPr marL="965200" marR="791210" lvl="1" indent="-343535">
              <a:lnSpc>
                <a:spcPct val="100400"/>
              </a:lnSpc>
              <a:spcBef>
                <a:spcPts val="300"/>
              </a:spcBef>
              <a:buClr>
                <a:srgbClr val="3232CC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600" b="1" dirty="0">
                <a:latin typeface="Times New Roman"/>
                <a:cs typeface="Times New Roman"/>
              </a:rPr>
              <a:t>unowocze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nienie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rozbudowa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infrastruktury </a:t>
            </a:r>
            <a:r>
              <a:rPr sz="2600" b="1" dirty="0">
                <a:latin typeface="Times New Roman"/>
                <a:cs typeface="Times New Roman"/>
              </a:rPr>
              <a:t>technicznej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wewn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trz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gospodarstwa.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829669" y="4270375"/>
            <a:ext cx="1414267" cy="1880362"/>
            <a:chOff x="5946897" y="4137152"/>
            <a:chExt cx="2331720" cy="2699385"/>
          </a:xfrm>
        </p:grpSpPr>
        <p:sp>
          <p:nvSpPr>
            <p:cNvPr id="5" name="object 5"/>
            <p:cNvSpPr/>
            <p:nvPr/>
          </p:nvSpPr>
          <p:spPr>
            <a:xfrm>
              <a:off x="5946897" y="5754116"/>
              <a:ext cx="2283460" cy="1082040"/>
            </a:xfrm>
            <a:custGeom>
              <a:avLst/>
              <a:gdLst/>
              <a:ahLst/>
              <a:cxnLst/>
              <a:rect l="l" t="t" r="r" b="b"/>
              <a:pathLst>
                <a:path w="2283459" h="1082040">
                  <a:moveTo>
                    <a:pt x="2282952" y="649224"/>
                  </a:moveTo>
                  <a:lnTo>
                    <a:pt x="829056" y="0"/>
                  </a:lnTo>
                  <a:lnTo>
                    <a:pt x="0" y="216408"/>
                  </a:lnTo>
                  <a:lnTo>
                    <a:pt x="1135380" y="1082040"/>
                  </a:lnTo>
                  <a:lnTo>
                    <a:pt x="2282952" y="649224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9109" y="4137152"/>
              <a:ext cx="2159508" cy="25024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3895" y="172721"/>
            <a:ext cx="6808177" cy="1305074"/>
          </a:xfrm>
          <a:prstGeom prst="rect">
            <a:avLst/>
          </a:prstGeom>
        </p:spPr>
        <p:txBody>
          <a:bodyPr vert="horz" wrap="square" lIns="0" tIns="144653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730371" y="1522457"/>
            <a:ext cx="7689850" cy="218884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488315" marR="5080" indent="-476250">
              <a:lnSpc>
                <a:spcPct val="100400"/>
              </a:lnSpc>
              <a:spcBef>
                <a:spcPts val="80"/>
              </a:spcBef>
              <a:buClr>
                <a:srgbClr val="3232CC"/>
              </a:buClr>
              <a:buAutoNum type="arabicPeriod" startAt="11"/>
              <a:tabLst>
                <a:tab pos="489584" algn="l"/>
              </a:tabLst>
            </a:pPr>
            <a:r>
              <a:rPr sz="2800" b="1" dirty="0">
                <a:latin typeface="Times New Roman"/>
                <a:cs typeface="Times New Roman"/>
              </a:rPr>
              <a:t>Przestrzeganie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zasad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Kodeksu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Dobrej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Praktyki 	Rolniczej.</a:t>
            </a:r>
            <a:endParaRPr sz="28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kształtowanie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wiadomo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ekologicznej,</a:t>
            </a:r>
            <a:endParaRPr sz="26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gospodarowanie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oparte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na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wiedzy,</a:t>
            </a:r>
            <a:endParaRPr sz="26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systemowe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podej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cie</a:t>
            </a:r>
            <a:r>
              <a:rPr sz="2600" b="1" spc="-7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do</a:t>
            </a:r>
            <a:r>
              <a:rPr sz="2600" b="1" spc="-5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gospodarstwa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rolnego.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21350" y="3889375"/>
            <a:ext cx="2252466" cy="2104516"/>
            <a:chOff x="4575296" y="3702811"/>
            <a:chExt cx="3169920" cy="3129280"/>
          </a:xfrm>
        </p:grpSpPr>
        <p:sp>
          <p:nvSpPr>
            <p:cNvPr id="5" name="object 5"/>
            <p:cNvSpPr/>
            <p:nvPr/>
          </p:nvSpPr>
          <p:spPr>
            <a:xfrm>
              <a:off x="4727696" y="5130799"/>
              <a:ext cx="2170430" cy="1560830"/>
            </a:xfrm>
            <a:custGeom>
              <a:avLst/>
              <a:gdLst/>
              <a:ahLst/>
              <a:cxnLst/>
              <a:rect l="l" t="t" r="r" b="b"/>
              <a:pathLst>
                <a:path w="2170429" h="1560829">
                  <a:moveTo>
                    <a:pt x="2170175" y="1214627"/>
                  </a:moveTo>
                  <a:lnTo>
                    <a:pt x="1205483" y="0"/>
                  </a:lnTo>
                  <a:lnTo>
                    <a:pt x="0" y="725423"/>
                  </a:lnTo>
                  <a:lnTo>
                    <a:pt x="438911" y="1560575"/>
                  </a:lnTo>
                  <a:lnTo>
                    <a:pt x="2170175" y="1214627"/>
                  </a:lnTo>
                  <a:close/>
                </a:path>
              </a:pathLst>
            </a:custGeom>
            <a:solidFill>
              <a:srgbClr val="D3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5296" y="3702811"/>
              <a:ext cx="3169919" cy="312877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4193" y="241120"/>
            <a:ext cx="6808177" cy="1305074"/>
          </a:xfrm>
          <a:prstGeom prst="rect">
            <a:avLst/>
          </a:prstGeom>
        </p:spPr>
        <p:txBody>
          <a:bodyPr vert="horz" wrap="square" lIns="0" tIns="144653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3410" y="1462277"/>
            <a:ext cx="7929880" cy="30206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8315" marR="1090930" indent="-476250">
              <a:lnSpc>
                <a:spcPct val="100000"/>
              </a:lnSpc>
              <a:spcBef>
                <a:spcPts val="95"/>
              </a:spcBef>
              <a:buClr>
                <a:srgbClr val="3232CC"/>
              </a:buClr>
              <a:buAutoNum type="arabicPeriod" startAt="12"/>
              <a:tabLst>
                <a:tab pos="489584" algn="l"/>
              </a:tabLst>
            </a:pPr>
            <a:r>
              <a:rPr sz="2800" b="1" dirty="0">
                <a:latin typeface="Times New Roman"/>
                <a:cs typeface="Times New Roman"/>
              </a:rPr>
              <a:t>Racjonalna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organizacja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pracy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umiej</a:t>
            </a:r>
            <a:r>
              <a:rPr sz="2800" spc="-10" dirty="0">
                <a:latin typeface="Times New Roman"/>
                <a:cs typeface="Times New Roman"/>
              </a:rPr>
              <a:t>ę</a:t>
            </a:r>
            <a:r>
              <a:rPr sz="2800" b="1" spc="-10" dirty="0">
                <a:latin typeface="Times New Roman"/>
                <a:cs typeface="Times New Roman"/>
              </a:rPr>
              <a:t>tne 	</a:t>
            </a:r>
            <a:r>
              <a:rPr sz="2800" b="1" dirty="0">
                <a:latin typeface="Times New Roman"/>
                <a:cs typeface="Times New Roman"/>
              </a:rPr>
              <a:t>zarz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b="1" dirty="0">
                <a:latin typeface="Times New Roman"/>
                <a:cs typeface="Times New Roman"/>
              </a:rPr>
              <a:t>dzanie</a:t>
            </a:r>
            <a:r>
              <a:rPr sz="2800" b="1" spc="7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gospodarstwem.</a:t>
            </a:r>
            <a:endParaRPr sz="28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rozpoznanie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istniej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cych</a:t>
            </a:r>
            <a:r>
              <a:rPr sz="2600" b="1" spc="-10" dirty="0">
                <a:latin typeface="Times New Roman"/>
                <a:cs typeface="Times New Roman"/>
              </a:rPr>
              <a:t> zasobów,</a:t>
            </a:r>
            <a:endParaRPr sz="2600" dirty="0">
              <a:latin typeface="Times New Roman"/>
              <a:cs typeface="Times New Roman"/>
            </a:endParaRPr>
          </a:p>
          <a:p>
            <a:pPr marL="965200" marR="1313180" lvl="1" indent="-343535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600" b="1" dirty="0">
                <a:latin typeface="Times New Roman"/>
                <a:cs typeface="Times New Roman"/>
              </a:rPr>
              <a:t>prowadzenie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rachunkowo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ci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rachunku ekonomicznego,</a:t>
            </a:r>
            <a:endParaRPr sz="26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optymalizacja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wykorzystania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zasobów,</a:t>
            </a:r>
            <a:endParaRPr sz="26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1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istniej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cych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atutów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gospodarstwa.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254750" y="4727575"/>
            <a:ext cx="1999863" cy="1500631"/>
            <a:chOff x="5151368" y="4380991"/>
            <a:chExt cx="2874645" cy="2456815"/>
          </a:xfrm>
        </p:grpSpPr>
        <p:sp>
          <p:nvSpPr>
            <p:cNvPr id="5" name="object 5"/>
            <p:cNvSpPr/>
            <p:nvPr/>
          </p:nvSpPr>
          <p:spPr>
            <a:xfrm>
              <a:off x="5194040" y="5141467"/>
              <a:ext cx="1423670" cy="1592580"/>
            </a:xfrm>
            <a:custGeom>
              <a:avLst/>
              <a:gdLst/>
              <a:ahLst/>
              <a:cxnLst/>
              <a:rect l="l" t="t" r="r" b="b"/>
              <a:pathLst>
                <a:path w="1423670" h="1592579">
                  <a:moveTo>
                    <a:pt x="1423415" y="998219"/>
                  </a:moveTo>
                  <a:lnTo>
                    <a:pt x="667511" y="0"/>
                  </a:lnTo>
                  <a:lnTo>
                    <a:pt x="0" y="754379"/>
                  </a:lnTo>
                  <a:lnTo>
                    <a:pt x="611123" y="1592579"/>
                  </a:lnTo>
                  <a:lnTo>
                    <a:pt x="1423415" y="998219"/>
                  </a:lnTo>
                  <a:close/>
                </a:path>
              </a:pathLst>
            </a:custGeom>
            <a:solidFill>
              <a:srgbClr val="D3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843264" y="5748019"/>
              <a:ext cx="251460" cy="243840"/>
            </a:xfrm>
            <a:custGeom>
              <a:avLst/>
              <a:gdLst/>
              <a:ahLst/>
              <a:cxnLst/>
              <a:rect l="l" t="t" r="r" b="b"/>
              <a:pathLst>
                <a:path w="251460" h="243839">
                  <a:moveTo>
                    <a:pt x="251459" y="147827"/>
                  </a:moveTo>
                  <a:lnTo>
                    <a:pt x="137159" y="0"/>
                  </a:lnTo>
                  <a:lnTo>
                    <a:pt x="0" y="108203"/>
                  </a:lnTo>
                  <a:lnTo>
                    <a:pt x="59435" y="243839"/>
                  </a:lnTo>
                  <a:lnTo>
                    <a:pt x="155447" y="239267"/>
                  </a:lnTo>
                  <a:lnTo>
                    <a:pt x="251459" y="147827"/>
                  </a:lnTo>
                  <a:close/>
                </a:path>
              </a:pathLst>
            </a:custGeom>
            <a:solidFill>
              <a:srgbClr val="F2E5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523224" y="5891275"/>
              <a:ext cx="731520" cy="940435"/>
            </a:xfrm>
            <a:custGeom>
              <a:avLst/>
              <a:gdLst/>
              <a:ahLst/>
              <a:cxnLst/>
              <a:rect l="l" t="t" r="r" b="b"/>
              <a:pathLst>
                <a:path w="731520" h="940434">
                  <a:moveTo>
                    <a:pt x="731519" y="272795"/>
                  </a:moveTo>
                  <a:lnTo>
                    <a:pt x="659891" y="111251"/>
                  </a:lnTo>
                  <a:lnTo>
                    <a:pt x="576071" y="0"/>
                  </a:lnTo>
                  <a:lnTo>
                    <a:pt x="446531" y="94487"/>
                  </a:lnTo>
                  <a:lnTo>
                    <a:pt x="393191" y="99059"/>
                  </a:lnTo>
                  <a:lnTo>
                    <a:pt x="344423" y="283463"/>
                  </a:lnTo>
                  <a:lnTo>
                    <a:pt x="256031" y="391667"/>
                  </a:lnTo>
                  <a:lnTo>
                    <a:pt x="160019" y="374903"/>
                  </a:lnTo>
                  <a:lnTo>
                    <a:pt x="83819" y="534923"/>
                  </a:lnTo>
                  <a:lnTo>
                    <a:pt x="0" y="617219"/>
                  </a:lnTo>
                  <a:lnTo>
                    <a:pt x="16763" y="737615"/>
                  </a:lnTo>
                  <a:lnTo>
                    <a:pt x="65531" y="672083"/>
                  </a:lnTo>
                  <a:lnTo>
                    <a:pt x="309371" y="569975"/>
                  </a:lnTo>
                  <a:lnTo>
                    <a:pt x="428243" y="473963"/>
                  </a:lnTo>
                  <a:lnTo>
                    <a:pt x="469391" y="635507"/>
                  </a:lnTo>
                  <a:lnTo>
                    <a:pt x="440435" y="766571"/>
                  </a:lnTo>
                  <a:lnTo>
                    <a:pt x="547115" y="940307"/>
                  </a:lnTo>
                  <a:lnTo>
                    <a:pt x="559307" y="813815"/>
                  </a:lnTo>
                  <a:lnTo>
                    <a:pt x="702563" y="528827"/>
                  </a:lnTo>
                  <a:lnTo>
                    <a:pt x="731519" y="272795"/>
                  </a:lnTo>
                  <a:close/>
                </a:path>
              </a:pathLst>
            </a:custGeom>
            <a:solidFill>
              <a:srgbClr val="6598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343392" y="4400803"/>
              <a:ext cx="1941830" cy="2026920"/>
            </a:xfrm>
            <a:custGeom>
              <a:avLst/>
              <a:gdLst/>
              <a:ahLst/>
              <a:cxnLst/>
              <a:rect l="l" t="t" r="r" b="b"/>
              <a:pathLst>
                <a:path w="1941829" h="2026920">
                  <a:moveTo>
                    <a:pt x="1941575" y="542543"/>
                  </a:moveTo>
                  <a:lnTo>
                    <a:pt x="1757171" y="376427"/>
                  </a:lnTo>
                  <a:lnTo>
                    <a:pt x="1476755" y="181355"/>
                  </a:lnTo>
                  <a:lnTo>
                    <a:pt x="1351787" y="0"/>
                  </a:lnTo>
                  <a:lnTo>
                    <a:pt x="1255775" y="19811"/>
                  </a:lnTo>
                  <a:lnTo>
                    <a:pt x="899159" y="192023"/>
                  </a:lnTo>
                  <a:lnTo>
                    <a:pt x="577595" y="376427"/>
                  </a:lnTo>
                  <a:lnTo>
                    <a:pt x="190499" y="573023"/>
                  </a:lnTo>
                  <a:lnTo>
                    <a:pt x="0" y="669035"/>
                  </a:lnTo>
                  <a:lnTo>
                    <a:pt x="83819" y="810767"/>
                  </a:lnTo>
                  <a:lnTo>
                    <a:pt x="262127" y="1001267"/>
                  </a:lnTo>
                  <a:lnTo>
                    <a:pt x="512063" y="1240535"/>
                  </a:lnTo>
                  <a:lnTo>
                    <a:pt x="714755" y="1447799"/>
                  </a:lnTo>
                  <a:lnTo>
                    <a:pt x="858011" y="1616963"/>
                  </a:lnTo>
                  <a:lnTo>
                    <a:pt x="1077467" y="2026919"/>
                  </a:lnTo>
                  <a:lnTo>
                    <a:pt x="1042415" y="1395983"/>
                  </a:lnTo>
                  <a:lnTo>
                    <a:pt x="1018031" y="978407"/>
                  </a:lnTo>
                  <a:lnTo>
                    <a:pt x="1310639" y="787907"/>
                  </a:lnTo>
                  <a:lnTo>
                    <a:pt x="1941575" y="542543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237980" y="4502911"/>
              <a:ext cx="1762125" cy="2251075"/>
            </a:xfrm>
            <a:custGeom>
              <a:avLst/>
              <a:gdLst/>
              <a:ahLst/>
              <a:cxnLst/>
              <a:rect l="l" t="t" r="r" b="b"/>
              <a:pathLst>
                <a:path w="1762125" h="2251075">
                  <a:moveTo>
                    <a:pt x="1761743" y="530351"/>
                  </a:moveTo>
                  <a:lnTo>
                    <a:pt x="1743455" y="30479"/>
                  </a:lnTo>
                  <a:lnTo>
                    <a:pt x="1696211" y="0"/>
                  </a:lnTo>
                  <a:lnTo>
                    <a:pt x="1350263" y="143255"/>
                  </a:lnTo>
                  <a:lnTo>
                    <a:pt x="1303019" y="18287"/>
                  </a:lnTo>
                  <a:lnTo>
                    <a:pt x="809243" y="220979"/>
                  </a:lnTo>
                  <a:lnTo>
                    <a:pt x="1046987" y="435863"/>
                  </a:lnTo>
                  <a:lnTo>
                    <a:pt x="522731" y="632459"/>
                  </a:lnTo>
                  <a:lnTo>
                    <a:pt x="118871" y="882395"/>
                  </a:lnTo>
                  <a:lnTo>
                    <a:pt x="182879" y="1906523"/>
                  </a:lnTo>
                  <a:lnTo>
                    <a:pt x="0" y="1554479"/>
                  </a:lnTo>
                  <a:lnTo>
                    <a:pt x="4571" y="1888235"/>
                  </a:lnTo>
                  <a:lnTo>
                    <a:pt x="131063" y="2250947"/>
                  </a:lnTo>
                  <a:lnTo>
                    <a:pt x="249935" y="2221991"/>
                  </a:lnTo>
                  <a:lnTo>
                    <a:pt x="576071" y="2037587"/>
                  </a:lnTo>
                  <a:lnTo>
                    <a:pt x="1075943" y="1822703"/>
                  </a:lnTo>
                  <a:lnTo>
                    <a:pt x="1540763" y="1680971"/>
                  </a:lnTo>
                  <a:lnTo>
                    <a:pt x="1629155" y="1601723"/>
                  </a:lnTo>
                  <a:lnTo>
                    <a:pt x="1677923" y="1190243"/>
                  </a:lnTo>
                  <a:lnTo>
                    <a:pt x="1761743" y="530351"/>
                  </a:lnTo>
                  <a:close/>
                </a:path>
              </a:pathLst>
            </a:custGeom>
            <a:solidFill>
              <a:srgbClr val="FFE5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171180" y="5659627"/>
              <a:ext cx="96520" cy="62865"/>
            </a:xfrm>
            <a:custGeom>
              <a:avLst/>
              <a:gdLst/>
              <a:ahLst/>
              <a:cxnLst/>
              <a:rect l="l" t="t" r="r" b="b"/>
              <a:pathLst>
                <a:path w="96520" h="62864">
                  <a:moveTo>
                    <a:pt x="96011" y="39623"/>
                  </a:moveTo>
                  <a:lnTo>
                    <a:pt x="96011" y="9143"/>
                  </a:lnTo>
                  <a:lnTo>
                    <a:pt x="73151" y="0"/>
                  </a:lnTo>
                  <a:lnTo>
                    <a:pt x="19811" y="15239"/>
                  </a:lnTo>
                  <a:lnTo>
                    <a:pt x="0" y="47243"/>
                  </a:lnTo>
                  <a:lnTo>
                    <a:pt x="25907" y="62483"/>
                  </a:lnTo>
                  <a:lnTo>
                    <a:pt x="57911" y="50291"/>
                  </a:lnTo>
                  <a:lnTo>
                    <a:pt x="96011" y="396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51368" y="4380991"/>
              <a:ext cx="2874263" cy="24566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8350" y="384175"/>
            <a:ext cx="6808177" cy="1305074"/>
          </a:xfrm>
          <a:prstGeom prst="rect">
            <a:avLst/>
          </a:prstGeom>
        </p:spPr>
        <p:txBody>
          <a:bodyPr vert="horz" wrap="square" lIns="0" tIns="182759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44842" y="2226206"/>
            <a:ext cx="7867015" cy="2543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8315" marR="518159" indent="-476250">
              <a:lnSpc>
                <a:spcPct val="100000"/>
              </a:lnSpc>
              <a:spcBef>
                <a:spcPts val="95"/>
              </a:spcBef>
              <a:buClr>
                <a:srgbClr val="3232CC"/>
              </a:buClr>
              <a:buAutoNum type="arabicPeriod" startAt="13"/>
              <a:tabLst>
                <a:tab pos="489584" algn="l"/>
              </a:tabLst>
            </a:pPr>
            <a:r>
              <a:rPr sz="2800" b="1" dirty="0">
                <a:latin typeface="Times New Roman"/>
                <a:cs typeface="Times New Roman"/>
              </a:rPr>
              <a:t>Postrzeganie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gospodarstwa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w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jego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zwi</a:t>
            </a:r>
            <a:r>
              <a:rPr sz="2800" spc="-10" dirty="0">
                <a:latin typeface="Times New Roman"/>
                <a:cs typeface="Times New Roman"/>
              </a:rPr>
              <a:t>ą</a:t>
            </a:r>
            <a:r>
              <a:rPr sz="2800" b="1" spc="-10" dirty="0">
                <a:latin typeface="Times New Roman"/>
                <a:cs typeface="Times New Roman"/>
              </a:rPr>
              <a:t>zkach 	</a:t>
            </a:r>
            <a:r>
              <a:rPr sz="2800" b="1" dirty="0">
                <a:latin typeface="Times New Roman"/>
                <a:cs typeface="Times New Roman"/>
              </a:rPr>
              <a:t>z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otoczeniem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(obszarami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wiejskimi).</a:t>
            </a:r>
            <a:endParaRPr sz="28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0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analiza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zwi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zków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z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otoczeniem,</a:t>
            </a:r>
            <a:endParaRPr sz="2600" dirty="0">
              <a:latin typeface="Times New Roman"/>
              <a:cs typeface="Times New Roman"/>
            </a:endParaRPr>
          </a:p>
          <a:p>
            <a:pPr marL="964565" marR="5080" lvl="1" indent="-343535">
              <a:lnSpc>
                <a:spcPct val="100000"/>
              </a:lnSpc>
              <a:spcBef>
                <a:spcPts val="32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d</a:t>
            </a:r>
            <a:r>
              <a:rPr sz="2600" dirty="0">
                <a:latin typeface="Times New Roman"/>
                <a:cs typeface="Times New Roman"/>
              </a:rPr>
              <a:t>ąż</a:t>
            </a:r>
            <a:r>
              <a:rPr sz="2600" b="1" dirty="0">
                <a:latin typeface="Times New Roman"/>
                <a:cs typeface="Times New Roman"/>
              </a:rPr>
              <a:t>enie do wykorzystania</a:t>
            </a:r>
            <a:r>
              <a:rPr sz="2600" b="1" spc="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istniej</a:t>
            </a:r>
            <a:r>
              <a:rPr sz="2600" dirty="0">
                <a:latin typeface="Times New Roman"/>
                <a:cs typeface="Times New Roman"/>
              </a:rPr>
              <a:t>ą</a:t>
            </a:r>
            <a:r>
              <a:rPr sz="2600" b="1" dirty="0">
                <a:latin typeface="Times New Roman"/>
                <a:cs typeface="Times New Roman"/>
              </a:rPr>
              <a:t>cych</a:t>
            </a:r>
            <a:r>
              <a:rPr sz="2600" b="1" spc="1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powi</a:t>
            </a:r>
            <a:r>
              <a:rPr sz="2600" spc="-10" dirty="0">
                <a:latin typeface="Times New Roman"/>
                <a:cs typeface="Times New Roman"/>
              </a:rPr>
              <a:t>ą</a:t>
            </a:r>
            <a:r>
              <a:rPr sz="2600" b="1" spc="-10" dirty="0">
                <a:latin typeface="Times New Roman"/>
                <a:cs typeface="Times New Roman"/>
              </a:rPr>
              <a:t>za</a:t>
            </a:r>
            <a:r>
              <a:rPr sz="2600" spc="-10" dirty="0">
                <a:latin typeface="Times New Roman"/>
                <a:cs typeface="Times New Roman"/>
              </a:rPr>
              <a:t>ń</a:t>
            </a:r>
            <a:r>
              <a:rPr sz="2600" b="1" spc="-10" dirty="0">
                <a:latin typeface="Times New Roman"/>
                <a:cs typeface="Times New Roman"/>
              </a:rPr>
              <a:t>, </a:t>
            </a:r>
            <a:r>
              <a:rPr sz="2600" b="1" dirty="0">
                <a:latin typeface="Times New Roman"/>
                <a:cs typeface="Times New Roman"/>
              </a:rPr>
              <a:t>ograniczenie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oddziaływa</a:t>
            </a:r>
            <a:r>
              <a:rPr sz="2600" dirty="0">
                <a:latin typeface="Times New Roman"/>
                <a:cs typeface="Times New Roman"/>
              </a:rPr>
              <a:t>ń</a:t>
            </a:r>
            <a:r>
              <a:rPr sz="2600" spc="-1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negatywnych, </a:t>
            </a:r>
            <a:r>
              <a:rPr sz="2600" b="1" dirty="0">
                <a:latin typeface="Times New Roman"/>
                <a:cs typeface="Times New Roman"/>
              </a:rPr>
              <a:t>wykorzystanie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atutów.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4550" y="232975"/>
            <a:ext cx="6808177" cy="1305074"/>
          </a:xfrm>
          <a:prstGeom prst="rect">
            <a:avLst/>
          </a:prstGeom>
        </p:spPr>
        <p:txBody>
          <a:bodyPr vert="horz" wrap="square" lIns="0" tIns="144653" rIns="0" bIns="0" rtlCol="0">
            <a:spAutoFit/>
          </a:bodyPr>
          <a:lstStyle/>
          <a:p>
            <a:pPr marL="1582420">
              <a:lnSpc>
                <a:spcPct val="100000"/>
              </a:lnSpc>
              <a:spcBef>
                <a:spcPts val="95"/>
              </a:spcBef>
            </a:pPr>
            <a:r>
              <a:rPr sz="2800" u="heavy" spc="-195" dirty="0">
                <a:uFill>
                  <a:solidFill>
                    <a:srgbClr val="006500"/>
                  </a:solidFill>
                </a:uFill>
              </a:rPr>
              <a:t>Działania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210" dirty="0">
                <a:uFill>
                  <a:solidFill>
                    <a:srgbClr val="006500"/>
                  </a:solidFill>
                </a:uFill>
              </a:rPr>
              <a:t>prowadzące</a:t>
            </a:r>
            <a:r>
              <a:rPr sz="2800" u="heavy" spc="-10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80" dirty="0">
                <a:uFill>
                  <a:solidFill>
                    <a:srgbClr val="006500"/>
                  </a:solidFill>
                </a:uFill>
              </a:rPr>
              <a:t>do</a:t>
            </a:r>
            <a:r>
              <a:rPr sz="2800" u="heavy" spc="-90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65" dirty="0">
                <a:uFill>
                  <a:solidFill>
                    <a:srgbClr val="006500"/>
                  </a:solidFill>
                </a:uFill>
              </a:rPr>
              <a:t>stanu</a:t>
            </a:r>
            <a:r>
              <a:rPr sz="2800" u="heavy" spc="-95" dirty="0">
                <a:uFill>
                  <a:solidFill>
                    <a:srgbClr val="006500"/>
                  </a:solidFill>
                </a:uFill>
              </a:rPr>
              <a:t> </a:t>
            </a:r>
            <a:r>
              <a:rPr sz="2800" u="heavy" spc="-135" dirty="0">
                <a:uFill>
                  <a:solidFill>
                    <a:srgbClr val="006500"/>
                  </a:solidFill>
                </a:uFill>
              </a:rPr>
              <a:t>równowagi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597129" y="1394587"/>
            <a:ext cx="7817484" cy="3439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88315" marR="824865" indent="-476250">
              <a:lnSpc>
                <a:spcPct val="100099"/>
              </a:lnSpc>
              <a:spcBef>
                <a:spcPts val="90"/>
              </a:spcBef>
              <a:buClr>
                <a:srgbClr val="3232CC"/>
              </a:buClr>
              <a:buAutoNum type="arabicPeriod" startAt="14"/>
              <a:tabLst>
                <a:tab pos="489584" algn="l"/>
              </a:tabLst>
            </a:pPr>
            <a:r>
              <a:rPr sz="2800" b="1" dirty="0">
                <a:latin typeface="Times New Roman"/>
                <a:cs typeface="Times New Roman"/>
              </a:rPr>
              <a:t>Uzyskiwanie</a:t>
            </a:r>
            <a:r>
              <a:rPr sz="2800" b="1" spc="-114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dochodów</a:t>
            </a:r>
            <a:r>
              <a:rPr sz="2800" b="1" spc="-11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zapewniaj</a:t>
            </a:r>
            <a:r>
              <a:rPr sz="2800" spc="-10" dirty="0">
                <a:latin typeface="Times New Roman"/>
                <a:cs typeface="Times New Roman"/>
              </a:rPr>
              <a:t>ą</a:t>
            </a:r>
            <a:r>
              <a:rPr sz="2800" b="1" spc="-10" dirty="0">
                <a:latin typeface="Times New Roman"/>
                <a:cs typeface="Times New Roman"/>
              </a:rPr>
              <a:t>cych 	</a:t>
            </a:r>
            <a:r>
              <a:rPr sz="2800" b="1" dirty="0">
                <a:latin typeface="Times New Roman"/>
                <a:cs typeface="Times New Roman"/>
              </a:rPr>
              <a:t>porównywalne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prac</a:t>
            </a:r>
            <a:r>
              <a:rPr sz="2800" dirty="0">
                <a:latin typeface="Times New Roman"/>
                <a:cs typeface="Times New Roman"/>
              </a:rPr>
              <a:t>ą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poza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rolnictwem 	</a:t>
            </a:r>
            <a:r>
              <a:rPr sz="2800" b="1" dirty="0">
                <a:latin typeface="Times New Roman"/>
                <a:cs typeface="Times New Roman"/>
              </a:rPr>
              <a:t>wynagrodzenie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za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prac</a:t>
            </a:r>
            <a:r>
              <a:rPr sz="2800" dirty="0">
                <a:latin typeface="Times New Roman"/>
                <a:cs typeface="Times New Roman"/>
              </a:rPr>
              <a:t>ę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ś</a:t>
            </a:r>
            <a:r>
              <a:rPr sz="2800" b="1" dirty="0">
                <a:latin typeface="Times New Roman"/>
                <a:cs typeface="Times New Roman"/>
              </a:rPr>
              <a:t>rodki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na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rozwój 	(inwestycje).</a:t>
            </a:r>
            <a:endParaRPr sz="2800" dirty="0">
              <a:latin typeface="Times New Roman"/>
              <a:cs typeface="Times New Roman"/>
            </a:endParaRPr>
          </a:p>
          <a:p>
            <a:pPr marL="965200" marR="5080" lvl="1" indent="-343535">
              <a:lnSpc>
                <a:spcPct val="100000"/>
              </a:lnSpc>
              <a:spcBef>
                <a:spcPts val="320"/>
              </a:spcBef>
              <a:buClr>
                <a:srgbClr val="3232CC"/>
              </a:buClr>
              <a:buFont typeface="BIZ UDPGothic"/>
              <a:buChar char="✓"/>
              <a:tabLst>
                <a:tab pos="965200" algn="l"/>
              </a:tabLst>
            </a:pPr>
            <a:r>
              <a:rPr sz="2600" b="1" dirty="0">
                <a:latin typeface="Times New Roman"/>
                <a:cs typeface="Times New Roman"/>
              </a:rPr>
              <a:t>rozwój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„ekonomicznego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my</a:t>
            </a:r>
            <a:r>
              <a:rPr sz="2600" dirty="0">
                <a:latin typeface="Times New Roman"/>
                <a:cs typeface="Times New Roman"/>
              </a:rPr>
              <a:t>ś</a:t>
            </a:r>
            <a:r>
              <a:rPr sz="2600" b="1" dirty="0">
                <a:latin typeface="Times New Roman"/>
                <a:cs typeface="Times New Roman"/>
              </a:rPr>
              <a:t>lenia”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skutecznego marketingu,</a:t>
            </a:r>
            <a:endParaRPr sz="26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15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obni</a:t>
            </a:r>
            <a:r>
              <a:rPr sz="2600" dirty="0">
                <a:latin typeface="Times New Roman"/>
                <a:cs typeface="Times New Roman"/>
              </a:rPr>
              <a:t>ż</a:t>
            </a:r>
            <a:r>
              <a:rPr sz="2600" b="1" dirty="0">
                <a:latin typeface="Times New Roman"/>
                <a:cs typeface="Times New Roman"/>
              </a:rPr>
              <a:t>anie</a:t>
            </a:r>
            <a:r>
              <a:rPr sz="2600" b="1" spc="-7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kosztów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produkcji,</a:t>
            </a:r>
            <a:endParaRPr sz="2600" dirty="0">
              <a:latin typeface="Times New Roman"/>
              <a:cs typeface="Times New Roman"/>
            </a:endParaRPr>
          </a:p>
          <a:p>
            <a:pPr marL="964565" lvl="1" indent="-342900">
              <a:lnSpc>
                <a:spcPct val="100000"/>
              </a:lnSpc>
              <a:spcBef>
                <a:spcPts val="320"/>
              </a:spcBef>
              <a:buClr>
                <a:srgbClr val="3232CC"/>
              </a:buClr>
              <a:buFont typeface="BIZ UDPGothic"/>
              <a:buChar char="✓"/>
              <a:tabLst>
                <a:tab pos="964565" algn="l"/>
              </a:tabLst>
            </a:pPr>
            <a:r>
              <a:rPr sz="2600" b="1" dirty="0">
                <a:latin typeface="Times New Roman"/>
                <a:cs typeface="Times New Roman"/>
              </a:rPr>
              <a:t>poszukiwanie</a:t>
            </a:r>
            <a:r>
              <a:rPr sz="2600" b="1" spc="-1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alternatywnych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ź</a:t>
            </a:r>
            <a:r>
              <a:rPr sz="2600" b="1" dirty="0">
                <a:latin typeface="Times New Roman"/>
                <a:cs typeface="Times New Roman"/>
              </a:rPr>
              <a:t>ródeł</a:t>
            </a:r>
            <a:r>
              <a:rPr sz="2600" b="1" spc="-9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dochodów.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71621" y="4680648"/>
            <a:ext cx="2642992" cy="1578229"/>
            <a:chOff x="5337297" y="4789424"/>
            <a:chExt cx="3103245" cy="2049780"/>
          </a:xfrm>
        </p:grpSpPr>
        <p:sp>
          <p:nvSpPr>
            <p:cNvPr id="5" name="object 5"/>
            <p:cNvSpPr/>
            <p:nvPr/>
          </p:nvSpPr>
          <p:spPr>
            <a:xfrm>
              <a:off x="5681721" y="4789424"/>
              <a:ext cx="2284730" cy="1769745"/>
            </a:xfrm>
            <a:custGeom>
              <a:avLst/>
              <a:gdLst/>
              <a:ahLst/>
              <a:cxnLst/>
              <a:rect l="l" t="t" r="r" b="b"/>
              <a:pathLst>
                <a:path w="2284729" h="1769745">
                  <a:moveTo>
                    <a:pt x="2284476" y="690372"/>
                  </a:moveTo>
                  <a:lnTo>
                    <a:pt x="1466088" y="0"/>
                  </a:lnTo>
                  <a:lnTo>
                    <a:pt x="0" y="1132332"/>
                  </a:lnTo>
                  <a:lnTo>
                    <a:pt x="1033272" y="1769364"/>
                  </a:lnTo>
                  <a:lnTo>
                    <a:pt x="2284476" y="690372"/>
                  </a:lnTo>
                  <a:close/>
                </a:path>
              </a:pathLst>
            </a:custGeom>
            <a:solidFill>
              <a:srgbClr val="FFF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37297" y="4879340"/>
              <a:ext cx="3102864" cy="195986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984250" y="536575"/>
            <a:ext cx="680817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77640">
              <a:lnSpc>
                <a:spcPct val="100000"/>
              </a:lnSpc>
              <a:spcBef>
                <a:spcPts val="95"/>
              </a:spcBef>
            </a:pPr>
            <a:r>
              <a:rPr sz="2800" spc="-150" dirty="0">
                <a:latin typeface="Calibri" panose="020F0502020204030204" pitchFamily="34" charset="0"/>
                <a:cs typeface="Calibri" panose="020F0502020204030204" pitchFamily="34" charset="0"/>
              </a:rPr>
              <a:t>Wnioski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996950" y="1298575"/>
            <a:ext cx="7696200" cy="4801827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545465" marR="549910" indent="-533400">
              <a:lnSpc>
                <a:spcPct val="88400"/>
              </a:lnSpc>
              <a:spcBef>
                <a:spcPts val="525"/>
              </a:spcBef>
              <a:buClr>
                <a:srgbClr val="006500"/>
              </a:buClr>
              <a:buSzPct val="129166"/>
              <a:buAutoNum type="arabicPeriod"/>
              <a:tabLst>
                <a:tab pos="545465" algn="l"/>
              </a:tabLst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ż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liwo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ś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ciach</a:t>
            </a:r>
            <a:r>
              <a:rPr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realizacji</a:t>
            </a:r>
            <a:r>
              <a:rPr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koncepcji</a:t>
            </a:r>
            <a:r>
              <a:rPr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zrównowa</a:t>
            </a:r>
            <a:r>
              <a:rPr b="0" spc="-10" dirty="0">
                <a:latin typeface="Calibri" panose="020F0502020204030204" pitchFamily="34" charset="0"/>
                <a:cs typeface="Calibri" panose="020F0502020204030204" pitchFamily="34" charset="0"/>
              </a:rPr>
              <a:t>ż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onego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rozwoju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Polsce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decyduj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ą</a:t>
            </a:r>
            <a:r>
              <a:rPr b="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warunki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przyrodnicze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ekonomiczno-organizacyjne,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odzwierciedlaj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specyfik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ę</a:t>
            </a:r>
            <a:r>
              <a:rPr b="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kraju.</a:t>
            </a:r>
          </a:p>
          <a:p>
            <a:pPr marL="545465" indent="-532765">
              <a:buClr>
                <a:srgbClr val="006500"/>
              </a:buClr>
              <a:buSzPct val="129166"/>
              <a:buAutoNum type="arabicPeriod"/>
              <a:tabLst>
                <a:tab pos="545465" algn="l"/>
              </a:tabLst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Realizacja</a:t>
            </a:r>
            <a:r>
              <a:rPr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koncepcji</a:t>
            </a:r>
            <a:r>
              <a:rPr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 err="1">
                <a:latin typeface="Calibri" panose="020F0502020204030204" pitchFamily="34" charset="0"/>
                <a:cs typeface="Calibri" panose="020F0502020204030204" pitchFamily="34" charset="0"/>
              </a:rPr>
              <a:t>zrównowa</a:t>
            </a:r>
            <a:r>
              <a:rPr b="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ż</a:t>
            </a:r>
            <a:r>
              <a:rPr spc="-10" dirty="0" err="1">
                <a:latin typeface="Calibri" panose="020F0502020204030204" pitchFamily="34" charset="0"/>
                <a:cs typeface="Calibri" panose="020F0502020204030204" pitchFamily="34" charset="0"/>
              </a:rPr>
              <a:t>onego</a:t>
            </a:r>
            <a:r>
              <a:rPr lang="pl-PL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olsce</a:t>
            </a:r>
            <a:r>
              <a:rPr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wymaga</a:t>
            </a:r>
            <a:r>
              <a:rPr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zdecydowanego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wdra</a:t>
            </a:r>
            <a:r>
              <a:rPr b="0" dirty="0" err="1">
                <a:latin typeface="Calibri" panose="020F0502020204030204" pitchFamily="34" charset="0"/>
                <a:cs typeface="Calibri" panose="020F0502020204030204" pitchFamily="34" charset="0"/>
              </a:rPr>
              <a:t>ż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ania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 err="1">
                <a:latin typeface="Calibri" panose="020F0502020204030204" pitchFamily="34" charset="0"/>
                <a:cs typeface="Calibri" panose="020F0502020204030204" pitchFamily="34" charset="0"/>
              </a:rPr>
              <a:t>post</a:t>
            </a:r>
            <a:r>
              <a:rPr b="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ę</a:t>
            </a:r>
            <a:r>
              <a:rPr spc="-10" dirty="0" err="1">
                <a:latin typeface="Calibri" panose="020F0502020204030204" pitchFamily="34" charset="0"/>
                <a:cs typeface="Calibri" panose="020F0502020204030204" pitchFamily="34" charset="0"/>
              </a:rPr>
              <a:t>pu</a:t>
            </a:r>
            <a:r>
              <a:rPr lang="pl-PL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technologicznego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pc="-1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pewnej</a:t>
            </a:r>
            <a:r>
              <a:rPr spc="-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umiarkowanej,</a:t>
            </a:r>
            <a:r>
              <a:rPr spc="-1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 err="1">
                <a:latin typeface="Calibri" panose="020F0502020204030204" pitchFamily="34" charset="0"/>
                <a:cs typeface="Calibri" panose="020F0502020204030204" pitchFamily="34" charset="0"/>
              </a:rPr>
              <a:t>racjonalnie</a:t>
            </a:r>
            <a:r>
              <a:rPr lang="pl-PL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ekonomicznie</a:t>
            </a:r>
            <a:r>
              <a:rPr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uzasadnionej,</a:t>
            </a:r>
            <a:r>
              <a:rPr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intensyfikacji</a:t>
            </a:r>
            <a:r>
              <a:rPr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produkcji</a:t>
            </a:r>
            <a:r>
              <a:rPr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0" dirty="0" err="1">
                <a:latin typeface="Calibri" panose="020F0502020204030204" pitchFamily="34" charset="0"/>
                <a:cs typeface="Calibri" panose="020F0502020204030204" pitchFamily="34" charset="0"/>
              </a:rPr>
              <a:t>oraz</a:t>
            </a:r>
            <a:r>
              <a:rPr lang="pl-PL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ograniczenia</a:t>
            </a:r>
            <a:r>
              <a:rPr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degradacji</a:t>
            </a:r>
            <a:r>
              <a:rPr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potencjału</a:t>
            </a:r>
            <a:r>
              <a:rPr spc="-10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produkcyjnego</a:t>
            </a:r>
            <a:r>
              <a:rPr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gleb.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Niezb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ę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dna</a:t>
            </a:r>
            <a:r>
              <a:rPr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jest</a:t>
            </a:r>
            <a:r>
              <a:rPr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równie</a:t>
            </a:r>
            <a:r>
              <a:rPr b="0" dirty="0">
                <a:latin typeface="Calibri" panose="020F0502020204030204" pitchFamily="34" charset="0"/>
                <a:cs typeface="Calibri" panose="020F0502020204030204" pitchFamily="34" charset="0"/>
              </a:rPr>
              <a:t>ż</a:t>
            </a:r>
            <a:r>
              <a:rPr b="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rozbudowa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modernizacja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infrastruktury</a:t>
            </a:r>
            <a:r>
              <a:rPr spc="-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technicznej</a:t>
            </a:r>
            <a:r>
              <a:rPr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obszarów</a:t>
            </a:r>
            <a:r>
              <a:rPr spc="-10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 err="1">
                <a:latin typeface="Calibri" panose="020F0502020204030204" pitchFamily="34" charset="0"/>
                <a:cs typeface="Calibri" panose="020F0502020204030204" pitchFamily="34" charset="0"/>
              </a:rPr>
              <a:t>wiejskich</a:t>
            </a:r>
            <a:r>
              <a:rPr lang="pl-PL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samych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gospodarstw.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841375"/>
            <a:ext cx="500852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77640">
              <a:lnSpc>
                <a:spcPct val="100000"/>
              </a:lnSpc>
              <a:spcBef>
                <a:spcPts val="95"/>
              </a:spcBef>
            </a:pPr>
            <a:r>
              <a:rPr sz="2800" spc="-150" dirty="0"/>
              <a:t>Wnioski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5950" y="2441575"/>
            <a:ext cx="8153400" cy="2460161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545465" marR="5080" indent="-533400">
              <a:lnSpc>
                <a:spcPct val="89200"/>
              </a:lnSpc>
              <a:spcBef>
                <a:spcPts val="495"/>
              </a:spcBef>
              <a:tabLst>
                <a:tab pos="545465" algn="l"/>
              </a:tabLst>
            </a:pPr>
            <a:r>
              <a:rPr sz="3100" spc="-25" dirty="0">
                <a:solidFill>
                  <a:srgbClr val="006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</a:t>
            </a:r>
            <a:r>
              <a:rPr sz="3100" dirty="0">
                <a:solidFill>
                  <a:srgbClr val="006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Duża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skala</a:t>
            </a:r>
            <a:r>
              <a:rPr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występujących</a:t>
            </a:r>
            <a:r>
              <a:rPr sz="24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zaniedbań,</a:t>
            </a:r>
            <a:r>
              <a:rPr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stwarzających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zagrożenia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dla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ekosystemów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oraz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niekorzystna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sytuacja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ekonomiczna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wskazują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konieczność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wsparcia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finansowego</a:t>
            </a:r>
            <a:r>
              <a:rPr sz="2400"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wszelkich</a:t>
            </a:r>
            <a:r>
              <a:rPr sz="2400"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przedsięwzięć</a:t>
            </a:r>
            <a:r>
              <a:rPr sz="2400" spc="-9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warunkujących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realizację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rozwoju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zrównoważonego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przebudowę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struktury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agrarnej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wsi,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także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zmiany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funkcji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obszarów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wiejskich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kierunku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nadania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im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charakteru wielofunkcyjnego.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702187"/>
            <a:ext cx="516092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77640">
              <a:lnSpc>
                <a:spcPct val="100000"/>
              </a:lnSpc>
              <a:spcBef>
                <a:spcPts val="95"/>
              </a:spcBef>
            </a:pPr>
            <a:r>
              <a:rPr sz="2800" spc="-150" dirty="0"/>
              <a:t>Wnioski</a:t>
            </a:r>
            <a:endParaRPr sz="2800" dirty="0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1073150" y="1413095"/>
            <a:ext cx="6808179" cy="4714111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3335" marR="13970" indent="0">
              <a:spcBef>
                <a:spcPts val="495"/>
              </a:spcBef>
              <a:buNone/>
              <a:tabLst>
                <a:tab pos="546735" algn="l"/>
              </a:tabLst>
            </a:pPr>
            <a:r>
              <a:rPr sz="3100" spc="-25" dirty="0">
                <a:solidFill>
                  <a:srgbClr val="006500"/>
                </a:solidFill>
              </a:rPr>
              <a:t>4.</a:t>
            </a:r>
            <a:r>
              <a:rPr sz="3100" dirty="0">
                <a:solidFill>
                  <a:srgbClr val="006500"/>
                </a:solidFill>
              </a:rPr>
              <a:t>	</a:t>
            </a:r>
            <a:r>
              <a:rPr dirty="0"/>
              <a:t>Działania</a:t>
            </a:r>
            <a:r>
              <a:rPr spc="-70" dirty="0"/>
              <a:t> </a:t>
            </a:r>
            <a:r>
              <a:rPr dirty="0"/>
              <a:t>te</a:t>
            </a:r>
            <a:r>
              <a:rPr spc="-80" dirty="0"/>
              <a:t> </a:t>
            </a:r>
            <a:r>
              <a:rPr dirty="0"/>
              <a:t>obok</a:t>
            </a:r>
            <a:r>
              <a:rPr spc="-60" dirty="0"/>
              <a:t> </a:t>
            </a:r>
            <a:r>
              <a:rPr dirty="0"/>
              <a:t>konieczno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ci</a:t>
            </a:r>
            <a:r>
              <a:rPr spc="-60" dirty="0"/>
              <a:t> </a:t>
            </a:r>
            <a:r>
              <a:rPr dirty="0"/>
              <a:t>podnoszenia</a:t>
            </a:r>
            <a:r>
              <a:rPr spc="-70" dirty="0"/>
              <a:t> </a:t>
            </a:r>
            <a:r>
              <a:rPr spc="-10" dirty="0"/>
              <a:t>poziomu </a:t>
            </a:r>
            <a:r>
              <a:rPr dirty="0"/>
              <a:t>wykształcenia</a:t>
            </a:r>
            <a:r>
              <a:rPr spc="-65" dirty="0"/>
              <a:t> </a:t>
            </a:r>
            <a:r>
              <a:rPr dirty="0"/>
              <a:t>i</a:t>
            </a:r>
            <a:r>
              <a:rPr spc="-55" dirty="0"/>
              <a:t> </a:t>
            </a:r>
            <a:r>
              <a:rPr dirty="0"/>
              <a:t>wiedzy</a:t>
            </a:r>
            <a:r>
              <a:rPr spc="-45" dirty="0"/>
              <a:t> </a:t>
            </a:r>
            <a:r>
              <a:rPr dirty="0"/>
              <a:t>fachowej</a:t>
            </a:r>
            <a:r>
              <a:rPr spc="-55" dirty="0"/>
              <a:t> </a:t>
            </a:r>
            <a:r>
              <a:rPr dirty="0"/>
              <a:t>rolników</a:t>
            </a:r>
            <a:r>
              <a:rPr spc="-75" dirty="0"/>
              <a:t> </a:t>
            </a:r>
            <a:r>
              <a:rPr dirty="0"/>
              <a:t>oraz</a:t>
            </a:r>
            <a:r>
              <a:rPr spc="-70" dirty="0"/>
              <a:t> </a:t>
            </a:r>
            <a:r>
              <a:rPr spc="-10" dirty="0"/>
              <a:t>poziomu 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wiadomo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ci</a:t>
            </a:r>
            <a:r>
              <a:rPr spc="-45" dirty="0"/>
              <a:t> </a:t>
            </a:r>
            <a:r>
              <a:rPr dirty="0"/>
              <a:t>ekologicznej</a:t>
            </a:r>
            <a:r>
              <a:rPr spc="-45" dirty="0"/>
              <a:t> </a:t>
            </a:r>
            <a:r>
              <a:rPr dirty="0"/>
              <a:t>wymagaj</a:t>
            </a:r>
            <a:r>
              <a:rPr b="0" dirty="0">
                <a:latin typeface="Times New Roman"/>
                <a:cs typeface="Times New Roman"/>
              </a:rPr>
              <a:t>ą</a:t>
            </a:r>
            <a:r>
              <a:rPr b="0" spc="-35" dirty="0">
                <a:latin typeface="Times New Roman"/>
                <a:cs typeface="Times New Roman"/>
              </a:rPr>
              <a:t> </a:t>
            </a:r>
            <a:r>
              <a:rPr dirty="0"/>
              <a:t>wsparcia</a:t>
            </a:r>
            <a:r>
              <a:rPr spc="-50" dirty="0"/>
              <a:t> </a:t>
            </a:r>
            <a:r>
              <a:rPr spc="-10" dirty="0"/>
              <a:t>finansowego </a:t>
            </a:r>
            <a:r>
              <a:rPr dirty="0"/>
              <a:t>z</a:t>
            </a:r>
            <a:r>
              <a:rPr spc="-50" dirty="0"/>
              <a:t> </a:t>
            </a:r>
            <a:r>
              <a:rPr dirty="0"/>
              <a:t>wykorzystaniem</a:t>
            </a:r>
            <a:r>
              <a:rPr spc="-45" dirty="0"/>
              <a:t> </a:t>
            </a:r>
            <a:r>
              <a:rPr dirty="0"/>
              <a:t>w</a:t>
            </a:r>
            <a:r>
              <a:rPr spc="-65" dirty="0"/>
              <a:t> </a:t>
            </a:r>
            <a:r>
              <a:rPr dirty="0"/>
              <a:t>tym</a:t>
            </a:r>
            <a:r>
              <a:rPr spc="-45" dirty="0"/>
              <a:t> </a:t>
            </a:r>
            <a:r>
              <a:rPr dirty="0"/>
              <a:t>celu</a:t>
            </a:r>
            <a:r>
              <a:rPr spc="-50" dirty="0"/>
              <a:t> 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rodków</a:t>
            </a:r>
            <a:r>
              <a:rPr spc="-65" dirty="0"/>
              <a:t> </a:t>
            </a:r>
            <a:r>
              <a:rPr dirty="0"/>
              <a:t>finansowych</a:t>
            </a:r>
            <a:r>
              <a:rPr spc="-40" dirty="0"/>
              <a:t> </a:t>
            </a:r>
            <a:r>
              <a:rPr spc="-50" dirty="0"/>
              <a:t>z </a:t>
            </a:r>
            <a:r>
              <a:rPr dirty="0"/>
              <a:t>bud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dirty="0"/>
              <a:t>etu</a:t>
            </a:r>
            <a:r>
              <a:rPr spc="-30" dirty="0"/>
              <a:t> </a:t>
            </a:r>
            <a:r>
              <a:rPr dirty="0"/>
              <a:t>pa</a:t>
            </a:r>
            <a:r>
              <a:rPr b="0" dirty="0">
                <a:latin typeface="Times New Roman"/>
                <a:cs typeface="Times New Roman"/>
              </a:rPr>
              <a:t>ń</a:t>
            </a:r>
            <a:r>
              <a:rPr dirty="0"/>
              <a:t>stwa</a:t>
            </a:r>
            <a:r>
              <a:rPr spc="-30" dirty="0"/>
              <a:t> </a:t>
            </a:r>
            <a:r>
              <a:rPr dirty="0"/>
              <a:t>oraz</a:t>
            </a:r>
            <a:r>
              <a:rPr spc="-40" dirty="0"/>
              <a:t> </a:t>
            </a:r>
            <a:r>
              <a:rPr dirty="0"/>
              <a:t>przyznawanych</a:t>
            </a:r>
            <a:r>
              <a:rPr spc="-20" dirty="0"/>
              <a:t> </a:t>
            </a:r>
            <a:r>
              <a:rPr dirty="0"/>
              <a:t>w</a:t>
            </a:r>
            <a:r>
              <a:rPr spc="-45" dirty="0"/>
              <a:t> </a:t>
            </a:r>
            <a:r>
              <a:rPr dirty="0"/>
              <a:t>ramach</a:t>
            </a:r>
            <a:r>
              <a:rPr spc="-25" dirty="0"/>
              <a:t> </a:t>
            </a:r>
            <a:r>
              <a:rPr spc="-10" dirty="0"/>
              <a:t>funduszy </a:t>
            </a:r>
            <a:r>
              <a:rPr dirty="0"/>
              <a:t>Unii</a:t>
            </a:r>
            <a:r>
              <a:rPr spc="-70" dirty="0"/>
              <a:t> </a:t>
            </a:r>
            <a:r>
              <a:rPr dirty="0"/>
              <a:t>Europejskiej.</a:t>
            </a:r>
            <a:r>
              <a:rPr spc="-75" dirty="0"/>
              <a:t> </a:t>
            </a:r>
            <a:r>
              <a:rPr dirty="0"/>
              <a:t>Niezb</a:t>
            </a:r>
            <a:r>
              <a:rPr b="0" dirty="0">
                <a:latin typeface="Times New Roman"/>
                <a:cs typeface="Times New Roman"/>
              </a:rPr>
              <a:t>ę</a:t>
            </a:r>
            <a:r>
              <a:rPr dirty="0"/>
              <a:t>dna</a:t>
            </a:r>
            <a:r>
              <a:rPr spc="-75" dirty="0"/>
              <a:t> </a:t>
            </a:r>
            <a:r>
              <a:rPr dirty="0"/>
              <a:t>jest</a:t>
            </a:r>
            <a:r>
              <a:rPr spc="-70" dirty="0"/>
              <a:t> </a:t>
            </a:r>
            <a:r>
              <a:rPr dirty="0"/>
              <a:t>równie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b="0" spc="-75" dirty="0">
                <a:latin typeface="Times New Roman"/>
                <a:cs typeface="Times New Roman"/>
              </a:rPr>
              <a:t> </a:t>
            </a:r>
            <a:r>
              <a:rPr spc="-10" dirty="0"/>
              <a:t>poprawa </a:t>
            </a:r>
            <a:r>
              <a:rPr dirty="0"/>
              <a:t>sytuacji</a:t>
            </a:r>
            <a:r>
              <a:rPr spc="-60" dirty="0"/>
              <a:t> </a:t>
            </a:r>
            <a:r>
              <a:rPr dirty="0"/>
              <a:t>dochodowej</a:t>
            </a:r>
            <a:r>
              <a:rPr spc="-55" dirty="0"/>
              <a:t> </a:t>
            </a:r>
            <a:r>
              <a:rPr dirty="0"/>
              <a:t>rolnictwa,</a:t>
            </a:r>
            <a:r>
              <a:rPr spc="-55" dirty="0"/>
              <a:t> </a:t>
            </a:r>
            <a:r>
              <a:rPr dirty="0"/>
              <a:t>gdy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b="0" spc="-65" dirty="0">
                <a:latin typeface="Times New Roman"/>
                <a:cs typeface="Times New Roman"/>
              </a:rPr>
              <a:t> </a:t>
            </a:r>
            <a:r>
              <a:rPr dirty="0"/>
              <a:t>ona</a:t>
            </a:r>
            <a:r>
              <a:rPr spc="-45" dirty="0"/>
              <a:t> </a:t>
            </a:r>
            <a:r>
              <a:rPr dirty="0"/>
              <a:t>wła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nie</a:t>
            </a:r>
            <a:r>
              <a:rPr spc="-55" dirty="0"/>
              <a:t> </a:t>
            </a:r>
            <a:r>
              <a:rPr spc="-10" dirty="0"/>
              <a:t>ogranicza </a:t>
            </a:r>
            <a:r>
              <a:rPr dirty="0"/>
              <a:t>mo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dirty="0"/>
              <a:t>liwo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ci</a:t>
            </a:r>
            <a:r>
              <a:rPr spc="-90" dirty="0"/>
              <a:t> </a:t>
            </a:r>
            <a:r>
              <a:rPr dirty="0" err="1"/>
              <a:t>reprodukcji</a:t>
            </a:r>
            <a:r>
              <a:rPr spc="-85" dirty="0"/>
              <a:t> </a:t>
            </a:r>
            <a:r>
              <a:rPr spc="-10" dirty="0" err="1"/>
              <a:t>rozszerzonej</a:t>
            </a:r>
            <a:r>
              <a:rPr lang="pl-PL" sz="3100" spc="-10" dirty="0">
                <a:latin typeface="Times New Roman"/>
                <a:cs typeface="Times New Roman"/>
              </a:rPr>
              <a:t> </a:t>
            </a:r>
            <a:r>
              <a:rPr dirty="0" err="1"/>
              <a:t>i</a:t>
            </a:r>
            <a:r>
              <a:rPr spc="-75" dirty="0"/>
              <a:t> </a:t>
            </a:r>
            <a:r>
              <a:rPr dirty="0"/>
              <a:t>uniemo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dirty="0"/>
              <a:t>liwia</a:t>
            </a:r>
            <a:r>
              <a:rPr spc="-80" dirty="0"/>
              <a:t> </a:t>
            </a:r>
            <a:r>
              <a:rPr dirty="0"/>
              <a:t>prowadzenie</a:t>
            </a:r>
            <a:r>
              <a:rPr spc="-75" dirty="0"/>
              <a:t> </a:t>
            </a:r>
            <a:r>
              <a:rPr dirty="0" err="1"/>
              <a:t>działalno</a:t>
            </a:r>
            <a:r>
              <a:rPr b="0" dirty="0" err="1">
                <a:latin typeface="Times New Roman"/>
                <a:cs typeface="Times New Roman"/>
              </a:rPr>
              <a:t>ś</a:t>
            </a:r>
            <a:r>
              <a:rPr dirty="0" err="1"/>
              <a:t>ci</a:t>
            </a:r>
            <a:r>
              <a:rPr spc="-80" dirty="0"/>
              <a:t> </a:t>
            </a:r>
            <a:r>
              <a:rPr spc="-10" dirty="0" err="1"/>
              <a:t>inwestycyjnej</a:t>
            </a:r>
            <a:r>
              <a:rPr lang="pl-PL" spc="-10" dirty="0"/>
              <a:t> </a:t>
            </a:r>
            <a:r>
              <a:rPr dirty="0" err="1"/>
              <a:t>i</a:t>
            </a:r>
            <a:r>
              <a:rPr spc="-65" dirty="0"/>
              <a:t> </a:t>
            </a:r>
            <a:r>
              <a:rPr dirty="0"/>
              <a:t>proekologicznej.</a:t>
            </a:r>
            <a:r>
              <a:rPr spc="-65" dirty="0"/>
              <a:t> </a:t>
            </a:r>
            <a:r>
              <a:rPr dirty="0"/>
              <a:t>Ogranicza</a:t>
            </a:r>
            <a:r>
              <a:rPr spc="-70" dirty="0"/>
              <a:t> </a:t>
            </a:r>
            <a:r>
              <a:rPr dirty="0"/>
              <a:t>tak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dirty="0"/>
              <a:t>e</a:t>
            </a:r>
            <a:r>
              <a:rPr spc="-50" dirty="0"/>
              <a:t> </a:t>
            </a:r>
            <a:r>
              <a:rPr dirty="0"/>
              <a:t>mo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dirty="0"/>
              <a:t>liwo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ci</a:t>
            </a:r>
            <a:r>
              <a:rPr spc="-70" dirty="0"/>
              <a:t> </a:t>
            </a:r>
            <a:r>
              <a:rPr spc="-10" dirty="0"/>
              <a:t>zapewnienia </a:t>
            </a:r>
            <a:r>
              <a:rPr dirty="0"/>
              <a:t>bezpiecze</a:t>
            </a:r>
            <a:r>
              <a:rPr b="0" dirty="0">
                <a:latin typeface="Times New Roman"/>
                <a:cs typeface="Times New Roman"/>
              </a:rPr>
              <a:t>ń</a:t>
            </a:r>
            <a:r>
              <a:rPr dirty="0"/>
              <a:t>stwa</a:t>
            </a:r>
            <a:r>
              <a:rPr spc="-40" dirty="0"/>
              <a:t> </a:t>
            </a:r>
            <a:r>
              <a:rPr b="0" dirty="0">
                <a:latin typeface="Times New Roman"/>
                <a:cs typeface="Times New Roman"/>
              </a:rPr>
              <a:t>ż</a:t>
            </a:r>
            <a:r>
              <a:rPr dirty="0"/>
              <a:t>ywno</a:t>
            </a:r>
            <a:r>
              <a:rPr b="0" dirty="0">
                <a:latin typeface="Times New Roman"/>
                <a:cs typeface="Times New Roman"/>
              </a:rPr>
              <a:t>ś</a:t>
            </a:r>
            <a:r>
              <a:rPr dirty="0"/>
              <a:t>ciowego</a:t>
            </a:r>
            <a:r>
              <a:rPr spc="-50" dirty="0"/>
              <a:t> </a:t>
            </a:r>
            <a:r>
              <a:rPr spc="-10" dirty="0"/>
              <a:t>kraju.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750" y="431793"/>
            <a:ext cx="7696200" cy="79311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2490470" marR="5080" indent="-2478405">
              <a:lnSpc>
                <a:spcPct val="80000"/>
              </a:lnSpc>
              <a:spcBef>
                <a:spcPts val="765"/>
              </a:spcBef>
            </a:pP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Schemat</a:t>
            </a:r>
            <a:r>
              <a:rPr sz="2800" b="1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oceny</a:t>
            </a:r>
            <a:r>
              <a:rPr sz="2800" b="1" spc="-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stopnia</a:t>
            </a:r>
            <a:r>
              <a:rPr sz="28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zrównowa</a:t>
            </a:r>
            <a:r>
              <a:rPr sz="2800" dirty="0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enia</a:t>
            </a:r>
            <a:r>
              <a:rPr sz="2800" b="1" spc="-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 err="1">
                <a:solidFill>
                  <a:srgbClr val="000000"/>
                </a:solidFill>
                <a:latin typeface="Times New Roman"/>
                <a:cs typeface="Times New Roman"/>
              </a:rPr>
              <a:t>gospodarstw</a:t>
            </a:r>
            <a:r>
              <a:rPr sz="28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w</a:t>
            </a:r>
            <a:r>
              <a:rPr lang="pl-PL" sz="2800" b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badaniach</a:t>
            </a:r>
            <a:r>
              <a:rPr sz="28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000000"/>
                </a:solidFill>
                <a:latin typeface="Times New Roman"/>
                <a:cs typeface="Times New Roman"/>
              </a:rPr>
              <a:t>IUNG</a:t>
            </a:r>
            <a:endParaRPr sz="2800" dirty="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12075"/>
              </p:ext>
            </p:extLst>
          </p:nvPr>
        </p:nvGraphicFramePr>
        <p:xfrm>
          <a:off x="539750" y="1209100"/>
          <a:ext cx="8001000" cy="51358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6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3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7235">
                <a:tc>
                  <a:txBody>
                    <a:bodyPr/>
                    <a:lstStyle/>
                    <a:p>
                      <a:pPr marL="530225" marR="272415" indent="-253365">
                        <a:lnSpc>
                          <a:spcPts val="1839"/>
                        </a:lnSpc>
                        <a:spcBef>
                          <a:spcPts val="1070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Stosowane</a:t>
                      </a:r>
                      <a:r>
                        <a:rPr sz="1700" b="1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wska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ź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niki</a:t>
                      </a:r>
                      <a:r>
                        <a:rPr sz="17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oceny</a:t>
                      </a:r>
                      <a:r>
                        <a:rPr sz="17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stopnia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zrównowa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ż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enia</a:t>
                      </a:r>
                      <a:r>
                        <a:rPr sz="1700" b="1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gospodarstwa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1358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 marR="19050" algn="ctr">
                        <a:lnSpc>
                          <a:spcPts val="1839"/>
                        </a:lnSpc>
                        <a:spcBef>
                          <a:spcPts val="160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Czynniki</a:t>
                      </a:r>
                      <a:r>
                        <a:rPr sz="1700" b="1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ró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ż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nicuj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ą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ce stopie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ń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zrównowa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ż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enia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884">
                        <a:lnSpc>
                          <a:spcPct val="100000"/>
                        </a:lnSpc>
                        <a:spcBef>
                          <a:spcPts val="1764"/>
                        </a:spcBef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Ź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ródła</a:t>
                      </a:r>
                      <a:r>
                        <a:rPr sz="1700" b="1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danych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22415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17780">
                        <a:lnSpc>
                          <a:spcPts val="197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bilansu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N,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P,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50" dirty="0">
                          <a:latin typeface="Times New Roman"/>
                          <a:cs typeface="Times New Roman"/>
                        </a:rPr>
                        <a:t>K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97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powierzchnia</a:t>
                      </a:r>
                      <a:r>
                        <a:rPr sz="1700" b="1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gosp.,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0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73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grupy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obszarowe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0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73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UR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17780">
                        <a:lnSpc>
                          <a:spcPts val="196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Saldo</a:t>
                      </a:r>
                      <a:r>
                        <a:rPr sz="17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bilansu</a:t>
                      </a:r>
                      <a:r>
                        <a:rPr sz="17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glebowej</a:t>
                      </a:r>
                      <a:r>
                        <a:rPr sz="17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substancji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11">
                  <a:txBody>
                    <a:bodyPr/>
                    <a:lstStyle/>
                    <a:p>
                      <a:pPr marL="19685" marR="61594">
                        <a:lnSpc>
                          <a:spcPct val="90300"/>
                        </a:lnSpc>
                        <a:spcBef>
                          <a:spcPts val="114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wska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ź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nik</a:t>
                      </a:r>
                      <a:r>
                        <a:rPr sz="17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bonitacji,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jako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ść</a:t>
                      </a:r>
                      <a:r>
                        <a:rPr sz="1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gleb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(warunki przyrodnicze)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9685" marR="35560">
                        <a:lnSpc>
                          <a:spcPct val="90100"/>
                        </a:lnSpc>
                        <a:spcBef>
                          <a:spcPts val="405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kierunek</a:t>
                      </a:r>
                      <a:r>
                        <a:rPr sz="1700" b="1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produkcji (specjalizacja) gospodarstwa: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produkcja</a:t>
                      </a:r>
                      <a:r>
                        <a:rPr sz="1700" b="1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mleka,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tucz</a:t>
                      </a:r>
                      <a:r>
                        <a:rPr sz="17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trzody</a:t>
                      </a:r>
                      <a:r>
                        <a:rPr sz="17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chlewnej,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towarowa</a:t>
                      </a:r>
                      <a:r>
                        <a:rPr sz="17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produkcja ro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linna, gospodarstwo wielokierunkowe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17780">
                        <a:lnSpc>
                          <a:spcPts val="1735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organicznej</a:t>
                      </a:r>
                      <a:r>
                        <a:rPr sz="17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suchej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masy na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 GO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marL="17780">
                        <a:lnSpc>
                          <a:spcPts val="197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Indeks</a:t>
                      </a:r>
                      <a:r>
                        <a:rPr sz="17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pokrycia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gleby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linno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ś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ci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ą</a:t>
                      </a:r>
                      <a:r>
                        <a:rPr sz="17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50" dirty="0">
                          <a:latin typeface="Times New Roman"/>
                          <a:cs typeface="Times New Roman"/>
                        </a:rPr>
                        <a:t>%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96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gosp.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prowadz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ą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ce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 marL="17780">
                        <a:lnSpc>
                          <a:spcPts val="197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Dochód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rolniczy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netto</a:t>
                      </a:r>
                      <a:r>
                        <a:rPr sz="17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zł</a:t>
                      </a:r>
                      <a:r>
                        <a:rPr sz="17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na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2005"/>
                        </a:lnSpc>
                        <a:spcBef>
                          <a:spcPts val="15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rachunkowo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ść</a:t>
                      </a:r>
                      <a:r>
                        <a:rPr sz="17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roln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ą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17780">
                        <a:lnSpc>
                          <a:spcPts val="1685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gospodarstwo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oraz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na</a:t>
                      </a:r>
                      <a:r>
                        <a:rPr sz="17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ha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UR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610"/>
                        </a:lnSpc>
                        <a:spcBef>
                          <a:spcPts val="135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IERiG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Ż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(dane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17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marL="17780" marR="88265">
                        <a:lnSpc>
                          <a:spcPts val="1839"/>
                        </a:lnSpc>
                        <a:spcBef>
                          <a:spcPts val="20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Relacja</a:t>
                      </a:r>
                      <a:r>
                        <a:rPr sz="17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dochodu</a:t>
                      </a:r>
                      <a:r>
                        <a:rPr sz="17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rolniczego</a:t>
                      </a:r>
                      <a:r>
                        <a:rPr sz="17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netto</a:t>
                      </a:r>
                      <a:r>
                        <a:rPr sz="17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na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osob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ę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pełnozatrudnion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ą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przeci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ę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tnego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wynagrodzenia</a:t>
                      </a:r>
                      <a:r>
                        <a:rPr sz="1700" b="1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rocznego</a:t>
                      </a:r>
                      <a:r>
                        <a:rPr sz="1700" b="1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50" dirty="0">
                          <a:latin typeface="Times New Roman"/>
                          <a:cs typeface="Times New Roman"/>
                        </a:rPr>
                        <a:t>w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publikowane)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968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gosp.</a:t>
                      </a:r>
                      <a:r>
                        <a:rPr sz="17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współpracuj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ą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ce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7780">
                        <a:lnSpc>
                          <a:spcPts val="1839"/>
                        </a:lnSpc>
                      </a:pP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pozarolniczych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działach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gospodarki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814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7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IUNG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(dane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ź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ródłowe)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395">
                <a:tc>
                  <a:txBody>
                    <a:bodyPr/>
                    <a:lstStyle/>
                    <a:p>
                      <a:pPr marL="17780">
                        <a:lnSpc>
                          <a:spcPts val="1735"/>
                        </a:lnSpc>
                      </a:pP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narodowej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7205">
                <a:tc>
                  <a:txBody>
                    <a:bodyPr/>
                    <a:lstStyle/>
                    <a:p>
                      <a:pPr marL="17780" marR="631825">
                        <a:lnSpc>
                          <a:spcPts val="1839"/>
                        </a:lnSpc>
                        <a:spcBef>
                          <a:spcPts val="135"/>
                        </a:spcBef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Liczba</a:t>
                      </a:r>
                      <a:r>
                        <a:rPr sz="17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osób,</a:t>
                      </a:r>
                      <a:r>
                        <a:rPr sz="17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która</a:t>
                      </a:r>
                      <a:r>
                        <a:rPr sz="17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mo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ż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otrzyma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ć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wynagrodzenie</a:t>
                      </a:r>
                      <a:r>
                        <a:rPr sz="17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za</a:t>
                      </a:r>
                      <a:r>
                        <a:rPr sz="17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prac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ę</a:t>
                      </a:r>
                      <a:r>
                        <a:rPr sz="1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50" dirty="0">
                          <a:latin typeface="Times New Roman"/>
                          <a:cs typeface="Times New Roman"/>
                        </a:rPr>
                        <a:t>w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1714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045">
                <a:tc>
                  <a:txBody>
                    <a:bodyPr/>
                    <a:lstStyle/>
                    <a:p>
                      <a:pPr marL="17780">
                        <a:lnSpc>
                          <a:spcPts val="1730"/>
                        </a:lnSpc>
                      </a:pPr>
                      <a:r>
                        <a:rPr sz="1700" b="1" dirty="0">
                          <a:latin typeface="Times New Roman"/>
                          <a:cs typeface="Times New Roman"/>
                        </a:rPr>
                        <a:t>gospodarstwie</a:t>
                      </a:r>
                      <a:r>
                        <a:rPr sz="17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porównywalna</a:t>
                      </a:r>
                      <a:r>
                        <a:rPr sz="1700" b="1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7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działami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0029">
                <a:tc>
                  <a:txBody>
                    <a:bodyPr/>
                    <a:lstStyle/>
                    <a:p>
                      <a:pPr marL="17780">
                        <a:lnSpc>
                          <a:spcPts val="1730"/>
                        </a:lnSpc>
                      </a:pPr>
                      <a:r>
                        <a:rPr sz="1700" b="1" spc="-10" dirty="0">
                          <a:latin typeface="Times New Roman"/>
                          <a:cs typeface="Times New Roman"/>
                        </a:rPr>
                        <a:t>pozarolniczymi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339844" y="6532369"/>
            <a:ext cx="24885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Ź</a:t>
            </a:r>
            <a:r>
              <a:rPr sz="1600" b="1" dirty="0">
                <a:latin typeface="Times New Roman"/>
                <a:cs typeface="Times New Roman"/>
              </a:rPr>
              <a:t>ródło: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opracowanie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własne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738" y="536575"/>
            <a:ext cx="538952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77640">
              <a:lnSpc>
                <a:spcPct val="100000"/>
              </a:lnSpc>
              <a:spcBef>
                <a:spcPts val="95"/>
              </a:spcBef>
            </a:pPr>
            <a:r>
              <a:rPr sz="2800" spc="-150" dirty="0"/>
              <a:t>Wnioski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15950" y="1146175"/>
            <a:ext cx="8101330" cy="5293995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545465" marR="5080" indent="-533400">
              <a:lnSpc>
                <a:spcPct val="84500"/>
              </a:lnSpc>
              <a:spcBef>
                <a:spcPts val="670"/>
              </a:spcBef>
              <a:buSzPct val="129166"/>
              <a:buAutoNum type="arabicPeriod" startAt="5"/>
              <a:tabLst>
                <a:tab pos="545465" algn="l"/>
              </a:tabLst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Sposoby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realizacji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koncepcji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rozwoju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zrównoważonego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poziomie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gospodarstwa</a:t>
            </a:r>
            <a:r>
              <a:rPr sz="24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rolniczego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wynikają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analizy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różnych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aspektów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równowagi.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Wskazano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podstawie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badań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środowiskowych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agrotechnicznych IUNG,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respektując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jednak</a:t>
            </a:r>
            <a:r>
              <a:rPr sz="24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znaczenie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siłę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oddziaływania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uwarunkowań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ekonomicznych.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Jednocześnie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60" dirty="0">
                <a:latin typeface="Calibri" panose="020F0502020204030204" pitchFamily="34" charset="0"/>
                <a:cs typeface="Calibri" panose="020F0502020204030204" pitchFamily="34" charset="0"/>
              </a:rPr>
              <a:t>są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one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wyznacznikami</a:t>
            </a:r>
            <a:r>
              <a:rPr sz="2400" spc="-8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kierunków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działalności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IUNG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zakresie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wspierania</a:t>
            </a:r>
            <a:r>
              <a:rPr sz="2400"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rozwoju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zrównoważonego.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5465" marR="531495" indent="-533400">
              <a:lnSpc>
                <a:spcPct val="84200"/>
              </a:lnSpc>
              <a:spcBef>
                <a:spcPts val="610"/>
              </a:spcBef>
              <a:buSzPct val="129166"/>
              <a:buAutoNum type="arabicPeriod" startAt="5"/>
              <a:tabLst>
                <a:tab pos="545465" algn="l"/>
              </a:tabLst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Badania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nad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rozwojem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zrównoważonym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gospodarstw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rolniczych,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ocenianym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ze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względu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kryteria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produkcyjne,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ekonomiczne,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społeczne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ekologiczne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powinny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mieć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charakter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interdyscyplinarny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być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prowadzone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dłuższym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okresie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czasu.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Niektóre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oddziaływania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mogące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mieć</a:t>
            </a:r>
            <a:r>
              <a:rPr sz="24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wpływ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równowagę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5465" marR="158750">
              <a:lnSpc>
                <a:spcPts val="2450"/>
              </a:lnSpc>
              <a:spcBef>
                <a:spcPts val="20"/>
              </a:spcBef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rolnictwie,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będą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się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bowiem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ujawniać</a:t>
            </a:r>
            <a:r>
              <a:rPr sz="24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lub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stabilizować,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po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wielu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latach.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841375"/>
            <a:ext cx="500852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77640">
              <a:lnSpc>
                <a:spcPct val="100000"/>
              </a:lnSpc>
              <a:spcBef>
                <a:spcPts val="95"/>
              </a:spcBef>
            </a:pPr>
            <a:r>
              <a:rPr sz="2800" spc="-150" dirty="0"/>
              <a:t>Wnioski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547370" y="1603375"/>
            <a:ext cx="8061959" cy="4564135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545465" marR="5080" indent="-533400">
              <a:lnSpc>
                <a:spcPct val="84500"/>
              </a:lnSpc>
              <a:spcBef>
                <a:spcPts val="670"/>
              </a:spcBef>
              <a:buSzPct val="129166"/>
              <a:buAutoNum type="arabicPeriod" startAt="7"/>
              <a:tabLst>
                <a:tab pos="545465" algn="l"/>
              </a:tabLst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świetle badań</a:t>
            </a:r>
            <a:r>
              <a:rPr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IUNG-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PIB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  <a:r>
              <a:rPr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rozwoju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zrównoważonego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rolnictwa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nie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jest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prostym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powrotem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organicznej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teorii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gospodarstwa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rolniczego.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Świadczy</a:t>
            </a:r>
            <a:r>
              <a:rPr sz="2400" spc="-8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tym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szeroki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zestaw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cech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wskaźników.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Wyspecyfikowano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uwzględniając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założenie,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że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dla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uzyskania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pełnej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realizacji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wszystkich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grup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celów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rolnictwa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zrównoważonego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nie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wystarczy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dążenie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do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zapewnienia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równowagi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wewnątrz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gospodarstwa.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5465" marR="352425" indent="-533400">
              <a:lnSpc>
                <a:spcPct val="83600"/>
              </a:lnSpc>
              <a:spcBef>
                <a:spcPts val="630"/>
              </a:spcBef>
              <a:buSzPct val="129166"/>
              <a:buAutoNum type="arabicPeriod" startAt="7"/>
              <a:tabLst>
                <a:tab pos="545465" algn="l"/>
              </a:tabLst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Niezbędne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jest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dążenie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do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równowagi</a:t>
            </a:r>
            <a:r>
              <a:rPr sz="24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układzie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gospodarstwo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rolnicze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otoczenie.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Takie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podejście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metodyczne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jest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jednym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wyznaczników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badań</a:t>
            </a:r>
            <a:r>
              <a:rPr sz="24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IUNG,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które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60" dirty="0">
                <a:latin typeface="Calibri" panose="020F0502020204030204" pitchFamily="34" charset="0"/>
                <a:cs typeface="Calibri" panose="020F0502020204030204" pitchFamily="34" charset="0"/>
              </a:rPr>
              <a:t>są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kontynuowane.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Stanowiło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ono</a:t>
            </a:r>
            <a:r>
              <a:rPr sz="24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też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jedną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5465" marR="92075">
              <a:lnSpc>
                <a:spcPts val="2450"/>
              </a:lnSpc>
              <a:spcBef>
                <a:spcPts val="10"/>
              </a:spcBef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sz="2400" spc="-7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podwalin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konstrukcji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Kodeksu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Dobrej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Praktyki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Rolniczej,</a:t>
            </a:r>
            <a:r>
              <a:rPr sz="24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jako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zbioru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zasad</a:t>
            </a:r>
            <a:r>
              <a:rPr sz="24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umożliwiających</a:t>
            </a:r>
            <a:r>
              <a:rPr sz="24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osiągnięcie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5465">
              <a:lnSpc>
                <a:spcPts val="2450"/>
              </a:lnSpc>
            </a:pP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stanu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zrównoważenia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realizację</a:t>
            </a:r>
            <a:r>
              <a:rPr sz="2400" spc="-5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wszystkich</a:t>
            </a:r>
            <a:r>
              <a:rPr sz="24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grup</a:t>
            </a:r>
            <a:r>
              <a:rPr sz="2400" spc="-6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celów.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ytuł 216">
            <a:extLst>
              <a:ext uri="{FF2B5EF4-FFF2-40B4-BE49-F238E27FC236}">
                <a16:creationId xmlns:a16="http://schemas.microsoft.com/office/drawing/2014/main" id="{25C7EA96-D228-A8BA-5168-D2289E642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950" y="2779638"/>
            <a:ext cx="8229600" cy="1305074"/>
          </a:xfrm>
        </p:spPr>
        <p:txBody>
          <a:bodyPr>
            <a:normAutofit fontScale="90000"/>
          </a:bodyPr>
          <a:lstStyle/>
          <a:p>
            <a:pPr algn="l"/>
            <a:r>
              <a:rPr lang="pl-PL" sz="2400" dirty="0"/>
              <a:t>Źródło: </a:t>
            </a:r>
            <a:r>
              <a:rPr lang="pl-PL" sz="2400" dirty="0" err="1"/>
              <a:t>Krasowicz</a:t>
            </a:r>
            <a:r>
              <a:rPr lang="pl-PL" sz="2400" dirty="0"/>
              <a:t> S., Kopiński J., 2012: Rolnictwo zrównoważone w świetle badań IUNG-PIB, Wspólne warsztaty </a:t>
            </a:r>
            <a:r>
              <a:rPr lang="pl-PL" sz="2400" dirty="0" err="1"/>
              <a:t>IERiGŻ</a:t>
            </a:r>
            <a:r>
              <a:rPr lang="pl-PL" sz="2400" dirty="0"/>
              <a:t>-PIB i IUNG-PIB: Rozwój produkcji rolniczej a kwestia zrównoważonego rolnictwa, Puławy</a:t>
            </a:r>
            <a:br>
              <a:rPr lang="pl-PL" sz="2400" dirty="0"/>
            </a:br>
            <a:endParaRPr lang="pl-PL" sz="2400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9CE0B81E-504F-40BC-90E3-744DBA32215E}"/>
              </a:ext>
            </a:extLst>
          </p:cNvPr>
          <p:cNvSpPr/>
          <p:nvPr/>
        </p:nvSpPr>
        <p:spPr>
          <a:xfrm>
            <a:off x="111116" y="79375"/>
            <a:ext cx="893446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„UPSKILLING -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wsparcie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studentów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i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pracowników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prowadzących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kształcenie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na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wybranych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kierunkach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studiów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Międzynarodowej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Akademii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Nauk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Stosowanych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 w </a:t>
            </a:r>
            <a:r>
              <a:rPr lang="de-DE" dirty="0" err="1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Łomży</a:t>
            </a: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” 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dirty="0">
                <a:latin typeface="BundesSerif Regular"/>
                <a:ea typeface="Times New Roman" panose="02020603050405020304" pitchFamily="18" charset="0"/>
                <a:cs typeface="Calibri" panose="020F0502020204030204" pitchFamily="34" charset="0"/>
              </a:rPr>
              <a:t>Nr.  FERS.01.05-IP.08-0278/23 </a:t>
            </a:r>
            <a:endParaRPr lang="pl-PL" dirty="0">
              <a:latin typeface="BundesSerif 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E2A269E5-272C-4564-B0C6-D03717C8ADD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69" y="6036310"/>
            <a:ext cx="5750560" cy="79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7578" y="1415287"/>
            <a:ext cx="8305800" cy="2125980"/>
          </a:xfrm>
          <a:prstGeom prst="rect">
            <a:avLst/>
          </a:prstGeom>
          <a:solidFill>
            <a:srgbClr val="CCFFCC"/>
          </a:solidFill>
          <a:ln w="19049">
            <a:solidFill>
              <a:srgbClr val="00650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315"/>
              </a:spcBef>
            </a:pPr>
            <a:r>
              <a:rPr sz="3200" b="1" u="heavy" dirty="0">
                <a:solidFill>
                  <a:srgbClr val="006500"/>
                </a:solidFill>
                <a:uFill>
                  <a:solidFill>
                    <a:srgbClr val="006500"/>
                  </a:solidFill>
                </a:uFill>
                <a:latin typeface="Times New Roman"/>
                <a:cs typeface="Times New Roman"/>
              </a:rPr>
              <a:t>Cel</a:t>
            </a:r>
            <a:r>
              <a:rPr sz="3200" b="1" u="heavy" spc="-30" dirty="0">
                <a:solidFill>
                  <a:srgbClr val="006500"/>
                </a:solidFill>
                <a:uFill>
                  <a:solidFill>
                    <a:srgbClr val="0065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heavy" spc="-10" dirty="0">
                <a:solidFill>
                  <a:srgbClr val="006500"/>
                </a:solidFill>
                <a:uFill>
                  <a:solidFill>
                    <a:srgbClr val="006500"/>
                  </a:solidFill>
                </a:uFill>
                <a:latin typeface="Times New Roman"/>
                <a:cs typeface="Times New Roman"/>
              </a:rPr>
              <a:t>opracowania:</a:t>
            </a:r>
            <a:endParaRPr sz="3200">
              <a:latin typeface="Times New Roman"/>
              <a:cs typeface="Times New Roman"/>
            </a:endParaRPr>
          </a:p>
          <a:p>
            <a:pPr marL="101600" marR="455930">
              <a:lnSpc>
                <a:spcPts val="3020"/>
              </a:lnSpc>
              <a:spcBef>
                <a:spcPts val="819"/>
              </a:spcBef>
            </a:pPr>
            <a:r>
              <a:rPr sz="2800" b="1" dirty="0">
                <a:latin typeface="Times New Roman"/>
                <a:cs typeface="Times New Roman"/>
              </a:rPr>
              <a:t>Przedstawienie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cech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rolnictwa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zrównowa</a:t>
            </a:r>
            <a:r>
              <a:rPr sz="2800" spc="-10" dirty="0">
                <a:latin typeface="Times New Roman"/>
                <a:cs typeface="Times New Roman"/>
              </a:rPr>
              <a:t>ż</a:t>
            </a:r>
            <a:r>
              <a:rPr sz="2800" b="1" spc="-10" dirty="0">
                <a:latin typeface="Times New Roman"/>
                <a:cs typeface="Times New Roman"/>
              </a:rPr>
              <a:t>onego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na </a:t>
            </a:r>
            <a:r>
              <a:rPr sz="2800" b="1" dirty="0">
                <a:latin typeface="Times New Roman"/>
                <a:cs typeface="Times New Roman"/>
              </a:rPr>
              <a:t>podstawie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bada</a:t>
            </a:r>
            <a:r>
              <a:rPr sz="2800" dirty="0">
                <a:latin typeface="Times New Roman"/>
                <a:cs typeface="Times New Roman"/>
              </a:rPr>
              <a:t>ń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naukowych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IUNG-</a:t>
            </a:r>
            <a:r>
              <a:rPr sz="2800" b="1" spc="-20" dirty="0">
                <a:latin typeface="Times New Roman"/>
                <a:cs typeface="Times New Roman"/>
              </a:rPr>
              <a:t>PIB.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6316" y="3793672"/>
            <a:ext cx="4041775" cy="1866900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sz="2800" dirty="0">
                <a:latin typeface="Times New Roman"/>
                <a:cs typeface="Times New Roman"/>
              </a:rPr>
              <a:t>Ź</a:t>
            </a:r>
            <a:r>
              <a:rPr sz="2800" b="1" dirty="0">
                <a:latin typeface="Times New Roman"/>
                <a:cs typeface="Times New Roman"/>
              </a:rPr>
              <a:t>ródła</a:t>
            </a:r>
            <a:r>
              <a:rPr sz="2800" b="1" spc="7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informacji:</a:t>
            </a:r>
            <a:endParaRPr sz="2800">
              <a:latin typeface="Times New Roman"/>
              <a:cs typeface="Times New Roman"/>
            </a:endParaRPr>
          </a:p>
          <a:p>
            <a:pPr marL="194945" indent="-182245">
              <a:lnSpc>
                <a:spcPct val="100000"/>
              </a:lnSpc>
              <a:spcBef>
                <a:spcPts val="630"/>
              </a:spcBef>
              <a:buChar char="•"/>
              <a:tabLst>
                <a:tab pos="194945" algn="l"/>
              </a:tabLst>
            </a:pPr>
            <a:r>
              <a:rPr sz="2400" dirty="0">
                <a:latin typeface="Times New Roman"/>
                <a:cs typeface="Times New Roman"/>
              </a:rPr>
              <a:t>Dane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statystyczne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GUS;</a:t>
            </a:r>
            <a:endParaRPr sz="2400">
              <a:latin typeface="Times New Roman"/>
              <a:cs typeface="Times New Roman"/>
            </a:endParaRPr>
          </a:p>
          <a:p>
            <a:pPr marL="194945" indent="-182245">
              <a:lnSpc>
                <a:spcPct val="100000"/>
              </a:lnSpc>
              <a:spcBef>
                <a:spcPts val="575"/>
              </a:spcBef>
              <a:buChar char="•"/>
              <a:tabLst>
                <a:tab pos="194945" algn="l"/>
              </a:tabLst>
            </a:pPr>
            <a:r>
              <a:rPr sz="2400" dirty="0">
                <a:latin typeface="Times New Roman"/>
                <a:cs typeface="Times New Roman"/>
              </a:rPr>
              <a:t>Wyniki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badań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IUNG-PIB</a:t>
            </a:r>
            <a:endParaRPr sz="2400">
              <a:latin typeface="Times New Roman"/>
              <a:cs typeface="Times New Roman"/>
            </a:endParaRPr>
          </a:p>
          <a:p>
            <a:pPr marL="194945" indent="-182245">
              <a:lnSpc>
                <a:spcPct val="100000"/>
              </a:lnSpc>
              <a:spcBef>
                <a:spcPts val="565"/>
              </a:spcBef>
              <a:buChar char="•"/>
              <a:tabLst>
                <a:tab pos="194945" algn="l"/>
              </a:tabLst>
            </a:pPr>
            <a:r>
              <a:rPr sz="2400" dirty="0">
                <a:latin typeface="Times New Roman"/>
                <a:cs typeface="Times New Roman"/>
              </a:rPr>
              <a:t>Opracowania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różnych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autorów.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5950" y="1069975"/>
            <a:ext cx="7714615" cy="1450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05"/>
              </a:spcBef>
            </a:pP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Rozumienie</a:t>
            </a:r>
            <a:r>
              <a:rPr sz="2400" b="1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poj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ę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cia</a:t>
            </a:r>
            <a:r>
              <a:rPr sz="24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zrównowa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onego</a:t>
            </a:r>
            <a:r>
              <a:rPr sz="2400" b="1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rozwoju</a:t>
            </a:r>
            <a:r>
              <a:rPr sz="24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jest</a:t>
            </a:r>
            <a:r>
              <a:rPr sz="2400" b="1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silnie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powi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zane ze</a:t>
            </a:r>
            <a:r>
              <a:rPr sz="2400" b="1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stanem</a:t>
            </a:r>
            <a:r>
              <a:rPr sz="2400" b="1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gospodarki,</a:t>
            </a:r>
            <a:r>
              <a:rPr sz="24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intensywno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ci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400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rolnictwa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2400" b="1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poziomem</a:t>
            </a:r>
            <a:r>
              <a:rPr sz="24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konsumpcji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oraz</a:t>
            </a:r>
            <a:r>
              <a:rPr sz="24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samowystarczalno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ci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ts val="2590"/>
              </a:lnSpc>
            </a:pP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ż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ywno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ś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ciow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r>
              <a:rPr sz="240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kraju</a:t>
            </a:r>
            <a:r>
              <a:rPr sz="24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netto,</a:t>
            </a:r>
            <a:r>
              <a:rPr sz="2400" b="1" spc="-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2400" b="1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wiec</a:t>
            </a:r>
            <a:r>
              <a:rPr sz="2400" b="1" spc="-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kryteriami,</a:t>
            </a:r>
            <a:r>
              <a:rPr sz="2400" b="1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które</a:t>
            </a:r>
            <a:r>
              <a:rPr sz="24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dotycz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ą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5950" y="2500439"/>
            <a:ext cx="47453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człowieka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czy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szerzej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społecze</a:t>
            </a:r>
            <a:r>
              <a:rPr sz="2400" spc="-10" dirty="0">
                <a:latin typeface="Times New Roman"/>
                <a:cs typeface="Times New Roman"/>
              </a:rPr>
              <a:t>ń</a:t>
            </a:r>
            <a:r>
              <a:rPr sz="2400" b="1" spc="-10" dirty="0">
                <a:latin typeface="Times New Roman"/>
                <a:cs typeface="Times New Roman"/>
              </a:rPr>
              <a:t>stwa.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92545" y="2923040"/>
            <a:ext cx="19380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/H.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Runowski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2000/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3565" y="3674892"/>
            <a:ext cx="8160384" cy="221742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2400" b="1" dirty="0">
                <a:latin typeface="Times New Roman"/>
                <a:cs typeface="Times New Roman"/>
              </a:rPr>
              <a:t>Wg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IUNG-PIB: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400" b="1" dirty="0">
                <a:latin typeface="Times New Roman"/>
                <a:cs typeface="Times New Roman"/>
              </a:rPr>
              <a:t>W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Polsce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niezb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dne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jest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wprowadzenie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post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b="1" dirty="0">
                <a:latin typeface="Times New Roman"/>
                <a:cs typeface="Times New Roman"/>
              </a:rPr>
              <a:t>pu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technicznego</a:t>
            </a:r>
            <a:endParaRPr sz="2400" dirty="0">
              <a:latin typeface="Times New Roman"/>
              <a:cs typeface="Times New Roman"/>
            </a:endParaRPr>
          </a:p>
          <a:p>
            <a:pPr marL="12700" marR="5080">
              <a:lnSpc>
                <a:spcPct val="89900"/>
              </a:lnSpc>
              <a:spcBef>
                <a:spcPts val="565"/>
              </a:spcBef>
            </a:pP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technologicznego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powoduj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cego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umiarkowan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b="1" dirty="0">
                <a:latin typeface="Times New Roman"/>
                <a:cs typeface="Times New Roman"/>
              </a:rPr>
              <a:t>,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ekonomicznie </a:t>
            </a:r>
            <a:r>
              <a:rPr sz="2400" b="1" dirty="0">
                <a:latin typeface="Times New Roman"/>
                <a:cs typeface="Times New Roman"/>
              </a:rPr>
              <a:t>uzasadnion</a:t>
            </a:r>
            <a:r>
              <a:rPr sz="2400" dirty="0">
                <a:latin typeface="Times New Roman"/>
                <a:cs typeface="Times New Roman"/>
              </a:rPr>
              <a:t>ą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intensyfikacj</a:t>
            </a:r>
            <a:r>
              <a:rPr sz="2400" dirty="0">
                <a:latin typeface="Times New Roman"/>
                <a:cs typeface="Times New Roman"/>
              </a:rPr>
              <a:t>ę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produkcji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lepsze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wykorzystanie </a:t>
            </a:r>
            <a:r>
              <a:rPr sz="2400" b="1" dirty="0">
                <a:latin typeface="Times New Roman"/>
                <a:cs typeface="Times New Roman"/>
              </a:rPr>
              <a:t>potencjału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produkcyjnego.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Takie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podej</a:t>
            </a:r>
            <a:r>
              <a:rPr sz="2400" dirty="0">
                <a:latin typeface="Times New Roman"/>
                <a:cs typeface="Times New Roman"/>
              </a:rPr>
              <a:t>ś</a:t>
            </a:r>
            <a:r>
              <a:rPr sz="2400" b="1" dirty="0">
                <a:latin typeface="Times New Roman"/>
                <a:cs typeface="Times New Roman"/>
              </a:rPr>
              <a:t>cie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jest </a:t>
            </a:r>
            <a:r>
              <a:rPr sz="2400" b="1" dirty="0">
                <a:latin typeface="Times New Roman"/>
                <a:cs typeface="Times New Roman"/>
              </a:rPr>
              <a:t>zdeterminowane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przez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stan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aktualny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polskiego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rolnictwa.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0388" y="2710687"/>
            <a:ext cx="4216907" cy="381457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3550" y="405405"/>
            <a:ext cx="7827927" cy="510780"/>
          </a:xfrm>
          <a:prstGeom prst="rect">
            <a:avLst/>
          </a:prstGeom>
        </p:spPr>
        <p:txBody>
          <a:bodyPr vert="horz" wrap="square" lIns="0" tIns="79120" rIns="0" bIns="0" rtlCol="0">
            <a:spAutoFit/>
          </a:bodyPr>
          <a:lstStyle/>
          <a:p>
            <a:pPr marL="1554480">
              <a:lnSpc>
                <a:spcPct val="100000"/>
              </a:lnSpc>
              <a:spcBef>
                <a:spcPts val="95"/>
              </a:spcBef>
            </a:pPr>
            <a:r>
              <a:rPr sz="2800" spc="-220" dirty="0"/>
              <a:t>Główne</a:t>
            </a:r>
            <a:r>
              <a:rPr sz="2800" spc="-70" dirty="0"/>
              <a:t> </a:t>
            </a:r>
            <a:r>
              <a:rPr sz="2800" spc="-190" dirty="0"/>
              <a:t>uwarunkowania</a:t>
            </a:r>
            <a:r>
              <a:rPr sz="2800" spc="-65" dirty="0"/>
              <a:t> </a:t>
            </a:r>
            <a:r>
              <a:rPr sz="2800" spc="-150" dirty="0"/>
              <a:t>polskiego</a:t>
            </a:r>
            <a:r>
              <a:rPr sz="2800" spc="-65" dirty="0"/>
              <a:t> </a:t>
            </a:r>
            <a:r>
              <a:rPr sz="2800" spc="-90" dirty="0"/>
              <a:t>rolnictwa</a:t>
            </a:r>
            <a:endParaRPr sz="2800" dirty="0"/>
          </a:p>
        </p:txBody>
      </p:sp>
      <p:sp>
        <p:nvSpPr>
          <p:cNvPr id="4" name="object 4"/>
          <p:cNvSpPr txBox="1"/>
          <p:nvPr/>
        </p:nvSpPr>
        <p:spPr>
          <a:xfrm>
            <a:off x="849822" y="1069975"/>
            <a:ext cx="6599555" cy="423577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27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przyrodnicze:</a:t>
            </a:r>
            <a:endParaRPr sz="27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gleby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ponad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30%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gleby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słabe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bardzo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słabe,</a:t>
            </a:r>
            <a:endParaRPr sz="2400" dirty="0">
              <a:latin typeface="Times New Roman"/>
              <a:cs typeface="Times New Roman"/>
            </a:endParaRPr>
          </a:p>
          <a:p>
            <a:pPr marL="276225" marR="5080" indent="-264160">
              <a:lnSpc>
                <a:spcPts val="2450"/>
              </a:lnSpc>
              <a:spcBef>
                <a:spcPts val="725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agroklimat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różnica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Suwałki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Opole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ponad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15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pkt </a:t>
            </a:r>
            <a:r>
              <a:rPr sz="2400" dirty="0">
                <a:latin typeface="Times New Roman"/>
                <a:cs typeface="Times New Roman"/>
              </a:rPr>
              <a:t>(w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skali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100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pkt),</a:t>
            </a:r>
            <a:endParaRPr sz="2400" dirty="0">
              <a:latin typeface="Times New Roman"/>
              <a:cs typeface="Times New Roman"/>
            </a:endParaRPr>
          </a:p>
          <a:p>
            <a:pPr marL="276225" marR="3288665" indent="-264160">
              <a:lnSpc>
                <a:spcPts val="2450"/>
              </a:lnSpc>
              <a:spcBef>
                <a:spcPts val="73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zagrożenia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erozją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wodną </a:t>
            </a:r>
            <a:r>
              <a:rPr sz="2400" dirty="0">
                <a:latin typeface="Times New Roman"/>
                <a:cs typeface="Times New Roman"/>
              </a:rPr>
              <a:t>około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28,5%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kraju,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ONW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53%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powierzchni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UR,</a:t>
            </a:r>
            <a:endParaRPr sz="2400" dirty="0">
              <a:latin typeface="Times New Roman"/>
              <a:cs typeface="Times New Roman"/>
            </a:endParaRPr>
          </a:p>
          <a:p>
            <a:pPr marL="276225" marR="2933700" indent="-264160">
              <a:lnSpc>
                <a:spcPts val="2460"/>
              </a:lnSpc>
              <a:spcBef>
                <a:spcPts val="72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zmniejszanie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się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zawartości próchnicy,</a:t>
            </a:r>
            <a:endParaRPr sz="2400" dirty="0">
              <a:latin typeface="Times New Roman"/>
              <a:cs typeface="Times New Roman"/>
            </a:endParaRPr>
          </a:p>
          <a:p>
            <a:pPr marL="276225" marR="3125470" indent="-264160">
              <a:lnSpc>
                <a:spcPts val="2450"/>
              </a:lnSpc>
              <a:spcBef>
                <a:spcPts val="715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32,5%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powierzchni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objęte </a:t>
            </a:r>
            <a:r>
              <a:rPr sz="2400" dirty="0">
                <a:latin typeface="Times New Roman"/>
                <a:cs typeface="Times New Roman"/>
              </a:rPr>
              <a:t>ochroną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przyrody.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4149600" y="6550657"/>
            <a:ext cx="49066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solidFill>
                  <a:srgbClr val="1E487C"/>
                </a:solidFill>
                <a:latin typeface="Times New Roman"/>
                <a:cs typeface="Times New Roman"/>
              </a:rPr>
              <a:t>Ź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ródło:</a:t>
            </a:r>
            <a:r>
              <a:rPr sz="14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T.</a:t>
            </a:r>
            <a:r>
              <a:rPr sz="1400" b="1" i="1" spc="-1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Stuczy</a:t>
            </a:r>
            <a:r>
              <a:rPr sz="1400" i="1" dirty="0">
                <a:solidFill>
                  <a:srgbClr val="1E487C"/>
                </a:solidFill>
                <a:latin typeface="Times New Roman"/>
                <a:cs typeface="Times New Roman"/>
              </a:rPr>
              <a:t>ń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ski</a:t>
            </a:r>
            <a:r>
              <a:rPr sz="1400" b="1" i="1" spc="-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i</a:t>
            </a:r>
            <a:r>
              <a:rPr sz="1400" b="1" i="1" spc="-1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in.</a:t>
            </a:r>
            <a:r>
              <a:rPr sz="14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Studia</a:t>
            </a:r>
            <a:r>
              <a:rPr sz="1400" b="1" i="1" spc="-1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i</a:t>
            </a:r>
            <a:r>
              <a:rPr sz="1400" b="1" i="1" spc="-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Raporty</a:t>
            </a:r>
            <a:r>
              <a:rPr sz="14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 IUNG-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PIB,</a:t>
            </a:r>
            <a:r>
              <a:rPr sz="1400" b="1" i="1" spc="-1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2007,</a:t>
            </a:r>
            <a:r>
              <a:rPr sz="1400" b="1" i="1" spc="-1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1E487C"/>
                </a:solidFill>
                <a:latin typeface="Times New Roman"/>
                <a:cs typeface="Times New Roman"/>
              </a:rPr>
              <a:t>nr.</a:t>
            </a:r>
            <a:r>
              <a:rPr sz="1400" b="1" i="1" spc="-15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1400" b="1" i="1" spc="-50" dirty="0">
                <a:solidFill>
                  <a:srgbClr val="1E487C"/>
                </a:solidFill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8350" y="522280"/>
            <a:ext cx="7399020" cy="510780"/>
          </a:xfrm>
          <a:prstGeom prst="rect">
            <a:avLst/>
          </a:prstGeom>
        </p:spPr>
        <p:txBody>
          <a:bodyPr vert="horz" wrap="square" lIns="0" tIns="79120" rIns="0" bIns="0" rtlCol="0">
            <a:spAutoFit/>
          </a:bodyPr>
          <a:lstStyle/>
          <a:p>
            <a:pPr marL="1554480">
              <a:lnSpc>
                <a:spcPct val="100000"/>
              </a:lnSpc>
              <a:spcBef>
                <a:spcPts val="95"/>
              </a:spcBef>
            </a:pPr>
            <a:r>
              <a:rPr sz="2800" spc="-220" dirty="0"/>
              <a:t>Główne</a:t>
            </a:r>
            <a:r>
              <a:rPr sz="2800" spc="-70" dirty="0"/>
              <a:t> </a:t>
            </a:r>
            <a:r>
              <a:rPr sz="2800" spc="-190" dirty="0"/>
              <a:t>uwarunkowania</a:t>
            </a:r>
            <a:r>
              <a:rPr sz="2800" spc="-65" dirty="0"/>
              <a:t> </a:t>
            </a:r>
            <a:r>
              <a:rPr sz="2800" spc="-150" dirty="0"/>
              <a:t>polskiego</a:t>
            </a:r>
            <a:r>
              <a:rPr sz="2800" spc="-65" dirty="0"/>
              <a:t> </a:t>
            </a:r>
            <a:r>
              <a:rPr sz="2800" spc="-90" dirty="0"/>
              <a:t>rolnictwa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692150" y="1088707"/>
            <a:ext cx="7399020" cy="4766048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27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organizacyjno-ekonomiczne:</a:t>
            </a:r>
            <a:endParaRPr sz="2700" dirty="0">
              <a:latin typeface="Times New Roman"/>
              <a:cs typeface="Times New Roman"/>
            </a:endParaRPr>
          </a:p>
          <a:p>
            <a:pPr marL="12700">
              <a:lnSpc>
                <a:spcPts val="2665"/>
              </a:lnSpc>
              <a:spcBef>
                <a:spcPts val="43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2,2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mln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gospodarstw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(2011)</a:t>
            </a:r>
            <a:endParaRPr sz="2400" dirty="0">
              <a:latin typeface="Times New Roman"/>
              <a:cs typeface="Times New Roman"/>
            </a:endParaRPr>
          </a:p>
          <a:p>
            <a:pPr marL="276225">
              <a:lnSpc>
                <a:spcPts val="2665"/>
              </a:lnSpc>
            </a:pPr>
            <a:r>
              <a:rPr sz="2400" dirty="0">
                <a:latin typeface="Times New Roman"/>
                <a:cs typeface="Times New Roman"/>
              </a:rPr>
              <a:t>w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tym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powyżej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1,563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mln,</a:t>
            </a:r>
            <a:endParaRPr sz="2400" dirty="0">
              <a:latin typeface="Times New Roman"/>
              <a:cs typeface="Times New Roman"/>
            </a:endParaRPr>
          </a:p>
          <a:p>
            <a:pPr marL="276225" marR="394335" indent="-264160">
              <a:lnSpc>
                <a:spcPts val="2450"/>
              </a:lnSpc>
              <a:spcBef>
                <a:spcPts val="875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średnia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pow.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ogólna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gospodarstwa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rolnego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6,8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UR </a:t>
            </a:r>
            <a:r>
              <a:rPr sz="2400" dirty="0">
                <a:latin typeface="Times New Roman"/>
                <a:cs typeface="Times New Roman"/>
              </a:rPr>
              <a:t>w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tym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gosp.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powyżej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9,8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</a:t>
            </a:r>
            <a:r>
              <a:rPr sz="2400" spc="-25" dirty="0">
                <a:latin typeface="Times New Roman"/>
                <a:cs typeface="Times New Roman"/>
              </a:rPr>
              <a:t> UR,</a:t>
            </a:r>
            <a:endParaRPr sz="2400" dirty="0">
              <a:latin typeface="Times New Roman"/>
              <a:cs typeface="Times New Roman"/>
            </a:endParaRPr>
          </a:p>
          <a:p>
            <a:pPr marL="276225" marR="831215" indent="-264160">
              <a:lnSpc>
                <a:spcPts val="2450"/>
              </a:lnSpc>
              <a:spcBef>
                <a:spcPts val="86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70%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zatrudnionych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pracuje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niepełnym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wymiarze </a:t>
            </a:r>
            <a:r>
              <a:rPr sz="2400" dirty="0">
                <a:latin typeface="Times New Roman"/>
                <a:cs typeface="Times New Roman"/>
              </a:rPr>
              <a:t>czasu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pracy,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gospodarstwa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rodzinne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wielokierunkowe,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rozproszenie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mała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skala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produkcji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rolniczej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(towarowej),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poziom</a:t>
            </a:r>
            <a:r>
              <a:rPr sz="2400" u="heavy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kultury</a:t>
            </a:r>
            <a:r>
              <a:rPr sz="2400" u="heavy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rolnej</a:t>
            </a:r>
            <a:r>
              <a:rPr sz="2400" u="heavy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</a:t>
            </a:r>
            <a:r>
              <a:rPr sz="2400" u="heavy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intensywności</a:t>
            </a:r>
            <a:r>
              <a:rPr sz="2400" u="heavy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rolnictwa,</a:t>
            </a:r>
            <a:endParaRPr sz="2400" dirty="0">
              <a:latin typeface="Times New Roman"/>
              <a:cs typeface="Times New Roman"/>
            </a:endParaRPr>
          </a:p>
          <a:p>
            <a:pPr marL="276225" marR="624840" indent="-264160">
              <a:lnSpc>
                <a:spcPts val="2450"/>
              </a:lnSpc>
              <a:spcBef>
                <a:spcPts val="875"/>
              </a:spcBef>
              <a:tabLst>
                <a:tab pos="276225" algn="l"/>
              </a:tabLst>
            </a:pPr>
            <a:r>
              <a:rPr lang="pl-PL" sz="1200" dirty="0">
                <a:latin typeface="BIZ UDPGothic"/>
                <a:cs typeface="BIZ UDPGothic"/>
              </a:rPr>
              <a:t>-</a:t>
            </a:r>
            <a:r>
              <a:rPr sz="1200" dirty="0">
                <a:latin typeface="BIZ UDPGothic"/>
                <a:cs typeface="BIZ UDPGothic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niższe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dopłaty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dla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rolników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porównaniu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innych </a:t>
            </a:r>
            <a:r>
              <a:rPr sz="2400" dirty="0">
                <a:latin typeface="Times New Roman"/>
                <a:cs typeface="Times New Roman"/>
              </a:rPr>
              <a:t>krajów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UE.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zny">
  <a:themeElements>
    <a:clrScheme name="Organiczny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zny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zny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65FE6A2BB0D41BD550639028B4892" ma:contentTypeVersion="4" ma:contentTypeDescription="Utwórz nowy dokument." ma:contentTypeScope="" ma:versionID="12a3e1ee61b39551febca0ce369e62a2">
  <xsd:schema xmlns:xsd="http://www.w3.org/2001/XMLSchema" xmlns:xs="http://www.w3.org/2001/XMLSchema" xmlns:p="http://schemas.microsoft.com/office/2006/metadata/properties" xmlns:ns2="9b54b6bc-d050-4f62-93d0-d8d494cbc3d6" targetNamespace="http://schemas.microsoft.com/office/2006/metadata/properties" ma:root="true" ma:fieldsID="419063ad1ee9e4c6ce0f5f483f15fba6" ns2:_="">
    <xsd:import namespace="9b54b6bc-d050-4f62-93d0-d8d494cbc3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4b6bc-d050-4f62-93d0-d8d494cbc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C761B8-CADD-4381-ADA5-3CC10D0CE6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54b6bc-d050-4f62-93d0-d8d494cbc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C5199F-1F69-4CA9-88C9-D677A73950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028162-9FAC-46D3-92F1-8B38ADC6578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</TotalTime>
  <Words>3184</Words>
  <Application>Microsoft Office PowerPoint</Application>
  <PresentationFormat>Niestandardowy</PresentationFormat>
  <Paragraphs>609</Paragraphs>
  <Slides>52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52</vt:i4>
      </vt:variant>
    </vt:vector>
  </HeadingPairs>
  <TitlesOfParts>
    <vt:vector size="60" baseType="lpstr">
      <vt:lpstr>Arial</vt:lpstr>
      <vt:lpstr>BIZ UDPGothic</vt:lpstr>
      <vt:lpstr>BundesSerif Regular</vt:lpstr>
      <vt:lpstr>Calibri</vt:lpstr>
      <vt:lpstr>Garamond</vt:lpstr>
      <vt:lpstr>Microsoft Sans Serif</vt:lpstr>
      <vt:lpstr>Times New Roman</vt:lpstr>
      <vt:lpstr>Organiczny</vt:lpstr>
      <vt:lpstr>Rolnictwo zrównoważone</vt:lpstr>
      <vt:lpstr>Prezentacja programu PowerPoint</vt:lpstr>
      <vt:lpstr>„Rozwój zrównoważony polega na takim wykorzystaniu i konserwacji zasobów naturalnych i takim zorientowaniu technologii i instytucji aby osiągnąć i utrzymać zaspokajanie ludzkich potrzeb obecnego i przyszłych pokoleń. Taki rodzaj rozwoju (w rolnictwie, leśnictwie i rybołówstwie) konserwując glebę, zasoby wodne, rośliny oraz genetyczne zasoby zwierząt nie degraduje środowiska, wykorzystuje odpowiednie technologie, jest żywotny ekologicznie i akceptowany społecznie”</vt:lpstr>
      <vt:lpstr>Cechy rolnictwa zrównoważonego wg Wosia (1998):</vt:lpstr>
      <vt:lpstr>Schemat oceny stopnia zrównoważenia gospodarstw w badaniach IUNG</vt:lpstr>
      <vt:lpstr>Prezentacja programu PowerPoint</vt:lpstr>
      <vt:lpstr>Rozumienie pojęcia zrównoważonego rozwoju jest silnie powiązane ze stanem gospodarki, intensywnością rolnictwa i poziomem konsumpcji oraz samowystarczalnością żywnościową kraju netto, a wiec kryteriami, które dotyczą</vt:lpstr>
      <vt:lpstr>Główne uwarunkowania polskiego rolnictwa</vt:lpstr>
      <vt:lpstr>Główne uwarunkowania polskiego rolnictwa</vt:lpstr>
      <vt:lpstr>Udział (%) UR w gospodarstwach powyżej 20 ha</vt:lpstr>
      <vt:lpstr>Obsada zwierząt w DJP/100 ha UR w Polsce w latach 2009-2011 wg województw</vt:lpstr>
      <vt:lpstr>Udział roślin technologicznie podobnych (zboża, rzepak) w strukturze zasiewów w %</vt:lpstr>
      <vt:lpstr>Prezentacja programu PowerPoint</vt:lpstr>
      <vt:lpstr>Prezentacja programu PowerPoint</vt:lpstr>
      <vt:lpstr>Cechy rolnictwa zrównoważonego na poziomie kraju</vt:lpstr>
      <vt:lpstr>Kierunki (sposoby) realizacji  A - na poziomie kraju</vt:lpstr>
      <vt:lpstr>Kierunki (sposoby) realizacji  A - na poziomie kraju</vt:lpstr>
      <vt:lpstr>Kierunki (sposoby) realizacji  A - na poziomie kraju</vt:lpstr>
      <vt:lpstr>Kierunki (sposoby) realizacji  A - na poziomie kraju</vt:lpstr>
      <vt:lpstr>Kierunki (sposoby) realizacji  A - na poziomie kraju</vt:lpstr>
      <vt:lpstr>Kierunki (sposoby) realizacji  A - na poziomie kraju</vt:lpstr>
      <vt:lpstr>Myśl przewodnia badań IUNG:</vt:lpstr>
      <vt:lpstr>Cechy rolnictwa zrównoważonego na poziomie gospodarstwa charakteryzują stan do którego zmierzać powinno gospodarstwo rolnicze aby realizować harmonijnie cele produkcyjne, ekonomiczne i ekologiczne.</vt:lpstr>
      <vt:lpstr>Prezentacja programu PowerPoint</vt:lpstr>
      <vt:lpstr>Prezentacja programu PowerPoint</vt:lpstr>
      <vt:lpstr>Cechy rolnictwa zrównoważonego na poziomie gospodarstwa rolniczego</vt:lpstr>
      <vt:lpstr>                                               Wybrane wskaźniki agro-środowiskowe  oceny zrównoważenia badanych grup gospodarstw</vt:lpstr>
      <vt:lpstr>Wyniki ekonomiczne, przychody (P) badanych grup gospodarstw</vt:lpstr>
      <vt:lpstr>Prezentacja programu PowerPoint</vt:lpstr>
      <vt:lpstr>Działania prowadzące do stanu równowagi</vt:lpstr>
      <vt:lpstr>Działania prowadzące do stanu równowagi</vt:lpstr>
      <vt:lpstr>Działania prowadzące do stanu równowagi</vt:lpstr>
      <vt:lpstr>Zmiany bilansu materii organicznej gleby (MOG) w Polsce</vt:lpstr>
      <vt:lpstr>Saldo bilansu MOG t/ha UR (średnio w latach 2007-2009)</vt:lpstr>
      <vt:lpstr>Działania prowadzące do stanu równowagi</vt:lpstr>
      <vt:lpstr>Prezentacja programu PowerPoint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Działania prowadzące do stanu równowagi</vt:lpstr>
      <vt:lpstr>Wnioski</vt:lpstr>
      <vt:lpstr>Wnioski</vt:lpstr>
      <vt:lpstr>Wnioski</vt:lpstr>
      <vt:lpstr>Wnioski</vt:lpstr>
      <vt:lpstr>Wnioski</vt:lpstr>
      <vt:lpstr>Źródło: Krasowicz S., Kopiński J., 2012: Rolnictwo zrównoważone w świetle badań IUNG-PIB, Wspólne warsztaty IERiGŻ-PIB i IUNG-PIB: Rozwój produkcji rolniczej a kwestia zrównoważonego rolnictwa, Puławy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(Microsoft PowerPoint - Cechy rolnictwa zr\363wnowa\277onego w \234wietle bada\361 naukowych_2012_SK_JK.ppt)</dc:title>
  <dc:creator>(Czes\263aw Pietruch)</dc:creator>
  <cp:lastModifiedBy>Piotr Ponichtera</cp:lastModifiedBy>
  <cp:revision>3</cp:revision>
  <dcterms:created xsi:type="dcterms:W3CDTF">2025-02-09T21:09:23Z</dcterms:created>
  <dcterms:modified xsi:type="dcterms:W3CDTF">2025-07-04T08:42:22Z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2014-11-24T00:00:00Z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2025-02-09T00:00:00Z</vt:filetime>
  </property>
  <property fmtid="{D5CDD505-2E9C-101B-9397-08002B2CF9AE}" pid="5" name="Producer">
    <vt:lpwstr>GPL Ghostscript 8.15</vt:lpwstr>
  </property>
  <property fmtid="{D5CDD505-2E9C-101B-9397-08002B2CF9AE}" pid="6" name="ContentTypeId">
    <vt:lpwstr>0x010100B4865FE6A2BB0D41BD550639028B4892</vt:lpwstr>
  </property>
</Properties>
</file>