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80" y="5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71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2990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411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4499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1165" y="292049"/>
            <a:ext cx="7018020" cy="360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06600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dirty="0"/>
              <a:t>A.Cieszewska</a:t>
            </a:r>
            <a:r>
              <a:rPr spc="315" dirty="0"/>
              <a:t> </a:t>
            </a:r>
            <a:r>
              <a:rPr dirty="0"/>
              <a:t>Zielona</a:t>
            </a:r>
            <a:r>
              <a:rPr spc="-65" dirty="0"/>
              <a:t> </a:t>
            </a:r>
            <a:r>
              <a:rPr spc="-10" dirty="0"/>
              <a:t>infrastruktura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spc="-10" dirty="0"/>
              <a:t>Katedra</a:t>
            </a:r>
            <a:r>
              <a:rPr spc="-110" dirty="0"/>
              <a:t> </a:t>
            </a:r>
            <a:r>
              <a:rPr dirty="0"/>
              <a:t>Architektury</a:t>
            </a:r>
            <a:r>
              <a:rPr spc="-25" dirty="0"/>
              <a:t> </a:t>
            </a:r>
            <a:r>
              <a:rPr dirty="0"/>
              <a:t>Krajobrazu</a:t>
            </a:r>
            <a:r>
              <a:rPr spc="-40" dirty="0"/>
              <a:t> </a:t>
            </a:r>
            <a:r>
              <a:rPr spc="-20" dirty="0"/>
              <a:t>SGGW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8910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dirty="0"/>
              <a:t>A.Cieszewska</a:t>
            </a:r>
            <a:r>
              <a:rPr spc="315" dirty="0"/>
              <a:t> </a:t>
            </a:r>
            <a:r>
              <a:rPr dirty="0"/>
              <a:t>Zielona</a:t>
            </a:r>
            <a:r>
              <a:rPr spc="-65" dirty="0"/>
              <a:t> </a:t>
            </a:r>
            <a:r>
              <a:rPr spc="-10" dirty="0"/>
              <a:t>infrastruktura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spc="-10" dirty="0"/>
              <a:t>Katedra</a:t>
            </a:r>
            <a:r>
              <a:rPr spc="-110" dirty="0"/>
              <a:t> </a:t>
            </a:r>
            <a:r>
              <a:rPr dirty="0"/>
              <a:t>Architektury</a:t>
            </a:r>
            <a:r>
              <a:rPr spc="-25" dirty="0"/>
              <a:t> </a:t>
            </a:r>
            <a:r>
              <a:rPr dirty="0"/>
              <a:t>Krajobrazu</a:t>
            </a:r>
            <a:r>
              <a:rPr spc="-40" dirty="0"/>
              <a:t> </a:t>
            </a:r>
            <a:r>
              <a:rPr spc="-20" dirty="0"/>
              <a:t>SGGW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1985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dirty="0"/>
              <a:t>A.Cieszewska</a:t>
            </a:r>
            <a:r>
              <a:rPr spc="315" dirty="0"/>
              <a:t> </a:t>
            </a:r>
            <a:r>
              <a:rPr dirty="0"/>
              <a:t>Zielona</a:t>
            </a:r>
            <a:r>
              <a:rPr spc="-65" dirty="0"/>
              <a:t> </a:t>
            </a:r>
            <a:r>
              <a:rPr spc="-10" dirty="0"/>
              <a:t>infrastruktura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spc="-10" dirty="0"/>
              <a:t>Katedra</a:t>
            </a:r>
            <a:r>
              <a:rPr spc="-110" dirty="0"/>
              <a:t> </a:t>
            </a:r>
            <a:r>
              <a:rPr dirty="0"/>
              <a:t>Architektury</a:t>
            </a:r>
            <a:r>
              <a:rPr spc="-25" dirty="0"/>
              <a:t> </a:t>
            </a:r>
            <a:r>
              <a:rPr dirty="0"/>
              <a:t>Krajobrazu</a:t>
            </a:r>
            <a:r>
              <a:rPr spc="-40" dirty="0"/>
              <a:t> </a:t>
            </a:r>
            <a:r>
              <a:rPr spc="-20" dirty="0"/>
              <a:t>SGGW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33327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83565" y="1254328"/>
            <a:ext cx="3244850" cy="4787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1" i="0">
                <a:solidFill>
                  <a:srgbClr val="585858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50866" y="1413065"/>
            <a:ext cx="3975989" cy="46599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dirty="0"/>
              <a:t>A.Cieszewska</a:t>
            </a:r>
            <a:r>
              <a:rPr spc="315" dirty="0"/>
              <a:t> </a:t>
            </a:r>
            <a:r>
              <a:rPr dirty="0"/>
              <a:t>Zielona</a:t>
            </a:r>
            <a:r>
              <a:rPr spc="-65" dirty="0"/>
              <a:t> </a:t>
            </a:r>
            <a:r>
              <a:rPr spc="-10" dirty="0"/>
              <a:t>infrastruktura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400" b="0" i="0">
                <a:solidFill>
                  <a:srgbClr val="CCFF99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50"/>
              </a:lnSpc>
            </a:pPr>
            <a:r>
              <a:rPr spc="-10" dirty="0"/>
              <a:t>Katedra</a:t>
            </a:r>
            <a:r>
              <a:rPr spc="-110" dirty="0"/>
              <a:t> </a:t>
            </a:r>
            <a:r>
              <a:rPr dirty="0"/>
              <a:t>Architektury</a:t>
            </a:r>
            <a:r>
              <a:rPr spc="-25" dirty="0"/>
              <a:t> </a:t>
            </a:r>
            <a:r>
              <a:rPr dirty="0"/>
              <a:t>Krajobrazu</a:t>
            </a:r>
            <a:r>
              <a:rPr spc="-40" dirty="0"/>
              <a:t> </a:t>
            </a:r>
            <a:r>
              <a:rPr spc="-20" dirty="0"/>
              <a:t>SGGW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260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5388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5874495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1336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2546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7230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2546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6889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3778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 spc="-10"/>
              <a:t>Katedra</a:t>
            </a:r>
            <a:r>
              <a:rPr lang="pl-PL" spc="-110"/>
              <a:t> </a:t>
            </a:r>
            <a:r>
              <a:rPr lang="pl-PL"/>
              <a:t>Architektury</a:t>
            </a:r>
            <a:r>
              <a:rPr lang="pl-PL" spc="-25"/>
              <a:t> </a:t>
            </a:r>
            <a:r>
              <a:rPr lang="pl-PL"/>
              <a:t>Krajobrazu</a:t>
            </a:r>
            <a:r>
              <a:rPr lang="pl-PL" spc="-40"/>
              <a:t> </a:t>
            </a:r>
            <a:r>
              <a:rPr lang="pl-PL" spc="-20"/>
              <a:t>SGGW</a:t>
            </a:r>
            <a:endParaRPr lang="pl-PL" spc="-2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 marL="12700">
              <a:lnSpc>
                <a:spcPts val="1650"/>
              </a:lnSpc>
            </a:pPr>
            <a:r>
              <a:rPr lang="pl-PL"/>
              <a:t>A.Cieszewska</a:t>
            </a:r>
            <a:r>
              <a:rPr lang="pl-PL" spc="315"/>
              <a:t> </a:t>
            </a:r>
            <a:r>
              <a:rPr lang="pl-PL"/>
              <a:t>Zielona</a:t>
            </a:r>
            <a:r>
              <a:rPr lang="pl-PL" spc="-65"/>
              <a:t> </a:t>
            </a:r>
            <a:r>
              <a:rPr lang="pl-PL" spc="-10"/>
              <a:t>infrastruktura</a:t>
            </a:r>
            <a:endParaRPr lang="pl-PL" spc="-1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0287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ortlandoregon.gov/bes/article/409923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hyperlink" Target="http://segip.org/wp-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yc.gov/html/dep/pdf/green_infra" TargetMode="External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rseyforest.org.uk/liverpool_technical_final.pdf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rseyforest.org.uk/liverpool_technical_final.pdf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hyperlink" Target="http://adaptcity.pl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nterest.com/slowottawa/urban-hydrology/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jp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n.wikipedia.org/wiki/Thomas_Heatherwick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pomiary.gdanskiewody.pl/sm_retention/map" TargetMode="Externa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2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://www.portlandoregon.gov/bes/article/409923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38109" y="2443462"/>
            <a:ext cx="8920566" cy="111068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indent="1885314">
              <a:lnSpc>
                <a:spcPct val="100699"/>
              </a:lnSpc>
              <a:spcBef>
                <a:spcPts val="75"/>
              </a:spcBef>
            </a:pPr>
            <a:r>
              <a:rPr lang="pl-PL" sz="3600" spc="-10" dirty="0">
                <a:solidFill>
                  <a:srgbClr val="006600"/>
                </a:solidFill>
                <a:latin typeface="Carlito"/>
                <a:cs typeface="Carlito"/>
              </a:rPr>
              <a:t>Kształtowaniu</a:t>
            </a:r>
            <a:r>
              <a:rPr lang="pl-PL" sz="3600" spc="-12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lang="pl-PL" sz="3600" spc="-10" dirty="0">
                <a:solidFill>
                  <a:srgbClr val="006600"/>
                </a:solidFill>
                <a:latin typeface="Carlito"/>
                <a:cs typeface="Carlito"/>
              </a:rPr>
              <a:t>środowiska</a:t>
            </a:r>
            <a:r>
              <a:rPr lang="pl-PL" sz="3600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lang="pl-PL" sz="3600" spc="-10" dirty="0">
                <a:solidFill>
                  <a:srgbClr val="006600"/>
                </a:solidFill>
                <a:latin typeface="Carlito"/>
                <a:cs typeface="Carlito"/>
              </a:rPr>
              <a:t>miejskiego</a:t>
            </a:r>
            <a:r>
              <a:rPr lang="pl-PL" sz="3600" spc="-10" dirty="0">
                <a:latin typeface="Carlito"/>
                <a:cs typeface="Carlito"/>
              </a:rPr>
              <a:t> </a:t>
            </a:r>
            <a:r>
              <a:rPr lang="pl-PL" sz="3600" dirty="0">
                <a:solidFill>
                  <a:srgbClr val="006600"/>
                </a:solidFill>
                <a:latin typeface="Carlito"/>
                <a:cs typeface="Carlito"/>
              </a:rPr>
              <a:t>z wykorzystaniem</a:t>
            </a:r>
            <a:r>
              <a:rPr sz="3600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3600" dirty="0">
                <a:solidFill>
                  <a:srgbClr val="006600"/>
                </a:solidFill>
                <a:latin typeface="Carlito"/>
                <a:cs typeface="Carlito"/>
              </a:rPr>
              <a:t>zielonej</a:t>
            </a:r>
            <a:r>
              <a:rPr sz="3600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3600" spc="-10" dirty="0" err="1">
                <a:solidFill>
                  <a:srgbClr val="006600"/>
                </a:solidFill>
                <a:latin typeface="Carlito"/>
                <a:cs typeface="Carlito"/>
              </a:rPr>
              <a:t>infrastruktury</a:t>
            </a:r>
            <a:r>
              <a:rPr sz="3600" spc="-1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endParaRPr lang="pl-PL" sz="3600" dirty="0">
              <a:solidFill>
                <a:srgbClr val="006600"/>
              </a:solidFill>
              <a:latin typeface="Carlito"/>
              <a:cs typeface="Carlito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9784" y="4683100"/>
            <a:ext cx="1954276" cy="130289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16928" y="4685640"/>
            <a:ext cx="1958085" cy="130035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38210" y="4648200"/>
            <a:ext cx="1993518" cy="132905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47171" y="4635272"/>
            <a:ext cx="2376297" cy="1358392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3C9AA87-B719-42FD-9717-D4B4F0A5A8B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437" y="6064885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89F04C15-F3FA-439F-B4FC-AFE8E6FCE15B}"/>
              </a:ext>
            </a:extLst>
          </p:cNvPr>
          <p:cNvSpPr/>
          <p:nvPr/>
        </p:nvSpPr>
        <p:spPr>
          <a:xfrm>
            <a:off x="169859" y="120089"/>
            <a:ext cx="8804281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8272" y="1556804"/>
            <a:ext cx="8384540" cy="4980305"/>
            <a:chOff x="398272" y="1556804"/>
            <a:chExt cx="8384540" cy="49803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272" y="1556804"/>
              <a:ext cx="8062214" cy="49797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4368" y="2348877"/>
              <a:ext cx="1201000" cy="38699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495793" y="2320302"/>
              <a:ext cx="1258570" cy="3927475"/>
            </a:xfrm>
            <a:custGeom>
              <a:avLst/>
              <a:gdLst/>
              <a:ahLst/>
              <a:cxnLst/>
              <a:rect l="l" t="t" r="r" b="b"/>
              <a:pathLst>
                <a:path w="1258570" h="3927475">
                  <a:moveTo>
                    <a:pt x="0" y="3927094"/>
                  </a:moveTo>
                  <a:lnTo>
                    <a:pt x="1258150" y="3927094"/>
                  </a:lnTo>
                  <a:lnTo>
                    <a:pt x="1258150" y="0"/>
                  </a:lnTo>
                  <a:lnTo>
                    <a:pt x="0" y="0"/>
                  </a:lnTo>
                  <a:lnTo>
                    <a:pt x="0" y="3927094"/>
                  </a:lnTo>
                  <a:close/>
                </a:path>
              </a:pathLst>
            </a:custGeom>
            <a:ln w="57150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932044" y="2348865"/>
              <a:ext cx="2592705" cy="3870325"/>
            </a:xfrm>
            <a:custGeom>
              <a:avLst/>
              <a:gdLst/>
              <a:ahLst/>
              <a:cxnLst/>
              <a:rect l="l" t="t" r="r" b="b"/>
              <a:pathLst>
                <a:path w="2592704" h="3870325">
                  <a:moveTo>
                    <a:pt x="0" y="576072"/>
                  </a:moveTo>
                  <a:lnTo>
                    <a:pt x="2592324" y="0"/>
                  </a:lnTo>
                </a:path>
                <a:path w="2592704" h="3870325">
                  <a:moveTo>
                    <a:pt x="0" y="1152144"/>
                  </a:moveTo>
                  <a:lnTo>
                    <a:pt x="2592324" y="3869956"/>
                  </a:lnTo>
                </a:path>
              </a:pathLst>
            </a:custGeom>
            <a:ln w="57150">
              <a:solidFill>
                <a:srgbClr val="497D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788026" y="2924949"/>
              <a:ext cx="144145" cy="576580"/>
            </a:xfrm>
            <a:custGeom>
              <a:avLst/>
              <a:gdLst/>
              <a:ahLst/>
              <a:cxnLst/>
              <a:rect l="l" t="t" r="r" b="b"/>
              <a:pathLst>
                <a:path w="144145" h="576579">
                  <a:moveTo>
                    <a:pt x="0" y="576059"/>
                  </a:moveTo>
                  <a:lnTo>
                    <a:pt x="144017" y="576059"/>
                  </a:lnTo>
                  <a:lnTo>
                    <a:pt x="144017" y="0"/>
                  </a:lnTo>
                  <a:lnTo>
                    <a:pt x="0" y="0"/>
                  </a:lnTo>
                  <a:lnTo>
                    <a:pt x="0" y="57605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044188" y="6540804"/>
            <a:ext cx="44481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rlito"/>
                <a:cs typeface="Carlito"/>
                <a:hlinkClick r:id="rId4"/>
              </a:rPr>
              <a:t>http://www.portlandoregon.gov/bes/article/4099230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7951" y="976121"/>
            <a:ext cx="71113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Portland</a:t>
            </a:r>
            <a:r>
              <a:rPr sz="3000" spc="-6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interaktywna</a:t>
            </a:r>
            <a:r>
              <a:rPr sz="3000" spc="-6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mapa</a:t>
            </a:r>
            <a:r>
              <a:rPr sz="3000" spc="-3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zielonych</a:t>
            </a:r>
            <a:r>
              <a:rPr sz="3000" spc="-5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244060"/>
                </a:solidFill>
                <a:latin typeface="Arial"/>
                <a:cs typeface="Arial"/>
              </a:rPr>
              <a:t>ulic</a:t>
            </a:r>
            <a:endParaRPr sz="300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88416" y="0"/>
            <a:ext cx="7200900" cy="1485900"/>
          </a:xfrm>
          <a:prstGeom prst="rect">
            <a:avLst/>
          </a:prstGeom>
        </p:spPr>
        <p:txBody>
          <a:bodyPr vert="horz" wrap="square" lIns="0" tIns="236296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4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2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jako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gospodarowanie</a:t>
            </a:r>
            <a:r>
              <a:rPr sz="2200" spc="-8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20" dirty="0">
                <a:solidFill>
                  <a:srgbClr val="2F6778"/>
                </a:solidFill>
                <a:latin typeface="Verdana"/>
                <a:cs typeface="Verdana"/>
              </a:rPr>
              <a:t>wodą</a:t>
            </a:r>
            <a:endParaRPr sz="2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1089" y="1988832"/>
            <a:ext cx="1201000" cy="386994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79676" y="1556766"/>
            <a:ext cx="3415284" cy="227685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79676" y="3885400"/>
            <a:ext cx="3419855" cy="22799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12205" y="3946080"/>
            <a:ext cx="3247898" cy="2216531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740155" y="3068827"/>
            <a:ext cx="3112135" cy="2009775"/>
          </a:xfrm>
          <a:custGeom>
            <a:avLst/>
            <a:gdLst/>
            <a:ahLst/>
            <a:cxnLst/>
            <a:rect l="l" t="t" r="r" b="b"/>
            <a:pathLst>
              <a:path w="3112135" h="2009775">
                <a:moveTo>
                  <a:pt x="3016428" y="61251"/>
                </a:moveTo>
                <a:lnTo>
                  <a:pt x="2959806" y="63643"/>
                </a:lnTo>
                <a:lnTo>
                  <a:pt x="0" y="1961515"/>
                </a:lnTo>
                <a:lnTo>
                  <a:pt x="30848" y="2009648"/>
                </a:lnTo>
                <a:lnTo>
                  <a:pt x="2990545" y="111854"/>
                </a:lnTo>
                <a:lnTo>
                  <a:pt x="3016428" y="61251"/>
                </a:lnTo>
                <a:close/>
              </a:path>
              <a:path w="3112135" h="2009775">
                <a:moveTo>
                  <a:pt x="3108506" y="6604"/>
                </a:moveTo>
                <a:lnTo>
                  <a:pt x="3048761" y="6604"/>
                </a:lnTo>
                <a:lnTo>
                  <a:pt x="3079622" y="54737"/>
                </a:lnTo>
                <a:lnTo>
                  <a:pt x="2990545" y="111854"/>
                </a:lnTo>
                <a:lnTo>
                  <a:pt x="2948305" y="194437"/>
                </a:lnTo>
                <a:lnTo>
                  <a:pt x="2945284" y="205323"/>
                </a:lnTo>
                <a:lnTo>
                  <a:pt x="2946622" y="216185"/>
                </a:lnTo>
                <a:lnTo>
                  <a:pt x="2951912" y="225762"/>
                </a:lnTo>
                <a:lnTo>
                  <a:pt x="2960751" y="232791"/>
                </a:lnTo>
                <a:lnTo>
                  <a:pt x="2971692" y="235884"/>
                </a:lnTo>
                <a:lnTo>
                  <a:pt x="2982563" y="234584"/>
                </a:lnTo>
                <a:lnTo>
                  <a:pt x="2992147" y="229308"/>
                </a:lnTo>
                <a:lnTo>
                  <a:pt x="2999232" y="220472"/>
                </a:lnTo>
                <a:lnTo>
                  <a:pt x="3108506" y="6604"/>
                </a:lnTo>
                <a:close/>
              </a:path>
              <a:path w="3112135" h="2009775">
                <a:moveTo>
                  <a:pt x="3055846" y="17652"/>
                </a:moveTo>
                <a:lnTo>
                  <a:pt x="3038729" y="17652"/>
                </a:lnTo>
                <a:lnTo>
                  <a:pt x="3065398" y="59182"/>
                </a:lnTo>
                <a:lnTo>
                  <a:pt x="3016428" y="61251"/>
                </a:lnTo>
                <a:lnTo>
                  <a:pt x="2990545" y="111854"/>
                </a:lnTo>
                <a:lnTo>
                  <a:pt x="3079622" y="54737"/>
                </a:lnTo>
                <a:lnTo>
                  <a:pt x="3055846" y="17652"/>
                </a:lnTo>
                <a:close/>
              </a:path>
              <a:path w="3112135" h="2009775">
                <a:moveTo>
                  <a:pt x="3111881" y="0"/>
                </a:moveTo>
                <a:lnTo>
                  <a:pt x="2864611" y="10413"/>
                </a:lnTo>
                <a:lnTo>
                  <a:pt x="2837307" y="40259"/>
                </a:lnTo>
                <a:lnTo>
                  <a:pt x="2840003" y="51258"/>
                </a:lnTo>
                <a:lnTo>
                  <a:pt x="2846498" y="60055"/>
                </a:lnTo>
                <a:lnTo>
                  <a:pt x="2855827" y="65780"/>
                </a:lnTo>
                <a:lnTo>
                  <a:pt x="2867024" y="67563"/>
                </a:lnTo>
                <a:lnTo>
                  <a:pt x="2959806" y="63643"/>
                </a:lnTo>
                <a:lnTo>
                  <a:pt x="3048761" y="6604"/>
                </a:lnTo>
                <a:lnTo>
                  <a:pt x="3108506" y="6604"/>
                </a:lnTo>
                <a:lnTo>
                  <a:pt x="3111881" y="0"/>
                </a:lnTo>
                <a:close/>
              </a:path>
              <a:path w="3112135" h="2009775">
                <a:moveTo>
                  <a:pt x="3048761" y="6604"/>
                </a:moveTo>
                <a:lnTo>
                  <a:pt x="2959806" y="63643"/>
                </a:lnTo>
                <a:lnTo>
                  <a:pt x="3016428" y="61251"/>
                </a:lnTo>
                <a:lnTo>
                  <a:pt x="3038729" y="17652"/>
                </a:lnTo>
                <a:lnTo>
                  <a:pt x="3055846" y="17652"/>
                </a:lnTo>
                <a:lnTo>
                  <a:pt x="3048761" y="6604"/>
                </a:lnTo>
                <a:close/>
              </a:path>
              <a:path w="3112135" h="2009775">
                <a:moveTo>
                  <a:pt x="3038729" y="17652"/>
                </a:moveTo>
                <a:lnTo>
                  <a:pt x="3016428" y="61251"/>
                </a:lnTo>
                <a:lnTo>
                  <a:pt x="3065398" y="59182"/>
                </a:lnTo>
                <a:lnTo>
                  <a:pt x="3038729" y="17652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712205" y="1556892"/>
            <a:ext cx="3165475" cy="219354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77951" y="976121"/>
            <a:ext cx="71113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Portland</a:t>
            </a:r>
            <a:r>
              <a:rPr sz="3000" spc="-6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interaktywna</a:t>
            </a:r>
            <a:r>
              <a:rPr sz="3000" spc="-6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mapa</a:t>
            </a:r>
            <a:r>
              <a:rPr sz="3000" spc="-3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zielonych</a:t>
            </a:r>
            <a:r>
              <a:rPr sz="3000" spc="-5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244060"/>
                </a:solidFill>
                <a:latin typeface="Arial"/>
                <a:cs typeface="Arial"/>
              </a:rPr>
              <a:t>ulic</a:t>
            </a:r>
            <a:endParaRPr sz="300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4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2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jako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gospodarowanie</a:t>
            </a:r>
            <a:r>
              <a:rPr sz="2200" spc="-8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20" dirty="0">
                <a:solidFill>
                  <a:srgbClr val="2F6778"/>
                </a:solidFill>
                <a:latin typeface="Verdana"/>
                <a:cs typeface="Verdana"/>
              </a:rPr>
              <a:t>wodą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-92762"/>
            <a:ext cx="505904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003300"/>
                </a:solidFill>
                <a:latin typeface="Arial"/>
                <a:cs typeface="Arial"/>
              </a:rPr>
              <a:t>Ujęcie</a:t>
            </a:r>
            <a:r>
              <a:rPr sz="4400" spc="-6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4400" spc="-10" dirty="0">
                <a:solidFill>
                  <a:srgbClr val="003300"/>
                </a:solidFill>
                <a:latin typeface="Arial"/>
                <a:cs typeface="Arial"/>
              </a:rPr>
              <a:t>zintegrowane</a:t>
            </a:r>
            <a:endParaRPr sz="44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918" y="694918"/>
            <a:ext cx="7281266" cy="5732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2284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powiązane</a:t>
            </a:r>
            <a:r>
              <a:rPr sz="2400" spc="-13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przestrzennie</a:t>
            </a:r>
            <a:r>
              <a:rPr sz="2400" spc="-16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50" dirty="0">
                <a:solidFill>
                  <a:srgbClr val="003300"/>
                </a:solidFill>
                <a:latin typeface="Arial"/>
                <a:cs typeface="Arial"/>
              </a:rPr>
              <a:t>i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funkcjonalnie</a:t>
            </a:r>
            <a:r>
              <a:rPr sz="2400" spc="-6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obszary</a:t>
            </a:r>
            <a:endParaRPr sz="2400" dirty="0">
              <a:latin typeface="Arial"/>
              <a:cs typeface="Arial"/>
            </a:endParaRPr>
          </a:p>
          <a:p>
            <a:pPr marL="354965" marR="691515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pokryte</a:t>
            </a:r>
            <a:r>
              <a:rPr sz="2400" spc="-114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roślinnością</a:t>
            </a:r>
            <a:r>
              <a:rPr sz="2400" spc="-7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lub/i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wodami</a:t>
            </a:r>
            <a:r>
              <a:rPr sz="2400" spc="-6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oraz</a:t>
            </a:r>
            <a:r>
              <a:rPr sz="2400" spc="-7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struktury</a:t>
            </a:r>
            <a:endParaRPr sz="2400" dirty="0">
              <a:latin typeface="Arial"/>
              <a:cs typeface="Arial"/>
            </a:endParaRPr>
          </a:p>
          <a:p>
            <a:pPr marL="354965" indent="-342265">
              <a:lnSpc>
                <a:spcPct val="100000"/>
              </a:lnSpc>
              <a:spcBef>
                <a:spcPts val="580"/>
              </a:spcBef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(np.</a:t>
            </a:r>
            <a:r>
              <a:rPr sz="2400" spc="-5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zielone</a:t>
            </a:r>
            <a:r>
              <a:rPr sz="2400" spc="-2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dachy),</a:t>
            </a:r>
            <a:endParaRPr sz="2400" dirty="0">
              <a:latin typeface="Arial"/>
              <a:cs typeface="Arial"/>
            </a:endParaRPr>
          </a:p>
          <a:p>
            <a:pPr marL="354965">
              <a:lnSpc>
                <a:spcPct val="100000"/>
              </a:lnSpc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pełniące</a:t>
            </a:r>
            <a:r>
              <a:rPr sz="2400" spc="-8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ważne</a:t>
            </a:r>
            <a:r>
              <a:rPr sz="2400" spc="-10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funkcje</a:t>
            </a:r>
            <a:endParaRPr sz="2400" dirty="0">
              <a:latin typeface="Arial"/>
              <a:cs typeface="Arial"/>
            </a:endParaRPr>
          </a:p>
          <a:p>
            <a:pPr marL="354965" marR="725170" indent="-342900">
              <a:lnSpc>
                <a:spcPct val="100000"/>
              </a:lnSpc>
              <a:spcBef>
                <a:spcPts val="575"/>
              </a:spcBef>
              <a:buChar char="•"/>
              <a:tabLst>
                <a:tab pos="354965" algn="l"/>
              </a:tabLst>
            </a:pP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klimatyczne, hydrologiczne,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biologiczne,</a:t>
            </a:r>
            <a:r>
              <a:rPr sz="2400" spc="-13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ekologiczne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i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 społeczne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95"/>
              </a:spcBef>
            </a:pPr>
            <a:endParaRPr lang="pl-PL"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95"/>
              </a:spcBef>
            </a:pPr>
            <a:endParaRPr lang="pl-PL"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95"/>
              </a:spcBef>
            </a:pPr>
            <a:endParaRPr lang="pl-PL"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95"/>
              </a:spcBef>
            </a:pPr>
            <a:endParaRPr sz="24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1800" u="sng" spc="-10" dirty="0">
                <a:latin typeface="Carlito"/>
                <a:cs typeface="Carli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http://segip.org/wp-</a:t>
            </a:r>
            <a:r>
              <a:rPr sz="1800" u="sng" spc="-10" dirty="0">
                <a:latin typeface="Carlito"/>
                <a:cs typeface="Carlito"/>
              </a:rPr>
              <a:t> content/uploads/2010/01/SEGIFramework.fina ljul09.pdf</a:t>
            </a:r>
            <a:endParaRPr sz="1800" u="sng" dirty="0">
              <a:latin typeface="Carlito"/>
              <a:cs typeface="Carlito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34000" y="3561087"/>
            <a:ext cx="3581400" cy="244416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488" y="764755"/>
            <a:ext cx="4111371" cy="532853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02658" y="1012062"/>
            <a:ext cx="4411345" cy="5111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13296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404040"/>
                </a:solidFill>
                <a:latin typeface="Verdana"/>
                <a:cs typeface="Verdana"/>
              </a:rPr>
              <a:t>Plan</a:t>
            </a:r>
            <a:r>
              <a:rPr sz="2200" b="1" spc="-70" dirty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Verdana"/>
                <a:cs typeface="Verdana"/>
              </a:rPr>
              <a:t>Zielonej Infrastruktury</a:t>
            </a:r>
            <a:endParaRPr sz="2200" dirty="0">
              <a:latin typeface="Verdana"/>
              <a:cs typeface="Verdana"/>
            </a:endParaRPr>
          </a:p>
          <a:p>
            <a:pPr marL="440690" marR="923925" indent="-342900">
              <a:lnSpc>
                <a:spcPct val="100000"/>
              </a:lnSpc>
              <a:spcBef>
                <a:spcPts val="1360"/>
              </a:spcBef>
              <a:buFont typeface="Arial"/>
              <a:buChar char="•"/>
              <a:tabLst>
                <a:tab pos="440690" algn="l"/>
              </a:tabLst>
            </a:pP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Zrównoważone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gospodarowanie</a:t>
            </a:r>
            <a:r>
              <a:rPr sz="2000" b="1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wodami opadowymi</a:t>
            </a:r>
            <a:endParaRPr sz="2000" dirty="0">
              <a:latin typeface="Arial"/>
              <a:cs typeface="Arial"/>
            </a:endParaRPr>
          </a:p>
          <a:p>
            <a:pPr marL="44069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440690" algn="l"/>
              </a:tabLst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Rekreacja</a:t>
            </a:r>
            <a:r>
              <a:rPr sz="2000" b="1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i</a:t>
            </a:r>
            <a:r>
              <a:rPr sz="2000" b="1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wypoczynek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65"/>
              </a:spcBef>
              <a:buClr>
                <a:srgbClr val="404040"/>
              </a:buClr>
              <a:buFont typeface="Arial"/>
              <a:buChar char="•"/>
            </a:pPr>
            <a:endParaRPr sz="2000" dirty="0">
              <a:latin typeface="Arial"/>
              <a:cs typeface="Arial"/>
            </a:endParaRPr>
          </a:p>
          <a:p>
            <a:pPr marL="440690" indent="-342900">
              <a:lnSpc>
                <a:spcPct val="100000"/>
              </a:lnSpc>
              <a:buFont typeface="Arial"/>
              <a:buChar char="•"/>
              <a:tabLst>
                <a:tab pos="440690" algn="l"/>
              </a:tabLst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Kształtowanie</a:t>
            </a:r>
            <a:r>
              <a:rPr sz="2000" b="1" spc="-8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powiązań</a:t>
            </a:r>
            <a:endParaRPr sz="2000" dirty="0">
              <a:latin typeface="Arial"/>
              <a:cs typeface="Arial"/>
            </a:endParaRPr>
          </a:p>
          <a:p>
            <a:pPr marL="440690">
              <a:lnSpc>
                <a:spcPct val="100000"/>
              </a:lnSpc>
            </a:pP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przyrodniczych</a:t>
            </a:r>
            <a:endParaRPr sz="2000" dirty="0">
              <a:latin typeface="Arial"/>
              <a:cs typeface="Arial"/>
            </a:endParaRPr>
          </a:p>
          <a:p>
            <a:pPr marL="440690" indent="-342900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440690" algn="l"/>
              </a:tabLst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Ochrona</a:t>
            </a:r>
            <a:r>
              <a:rPr sz="20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przyrody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25"/>
              </a:spcBef>
            </a:pPr>
            <a:endParaRPr sz="2000" dirty="0">
              <a:latin typeface="Arial"/>
              <a:cs typeface="Arial"/>
            </a:endParaRPr>
          </a:p>
          <a:p>
            <a:pPr marL="17145" marR="5080" algn="just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rlito"/>
                <a:cs typeface="Carli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http://www.nyc.gov/html/dep/pdf/green_infra</a:t>
            </a:r>
            <a:r>
              <a:rPr sz="1800" spc="-10" dirty="0">
                <a:latin typeface="Carlito"/>
                <a:cs typeface="Carlito"/>
              </a:rPr>
              <a:t> </a:t>
            </a:r>
            <a:r>
              <a:rPr sz="1800" u="sng" spc="-10" dirty="0">
                <a:latin typeface="Carlito"/>
                <a:cs typeface="Carlito"/>
              </a:rPr>
              <a:t>structure/NYCGreenInfrastructurePlan_Executi veSummary.pdf</a:t>
            </a:r>
            <a:endParaRPr sz="1800" u="sng" dirty="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971550" y="27122"/>
            <a:ext cx="7200900" cy="1485900"/>
          </a:xfrm>
          <a:prstGeom prst="rect">
            <a:avLst/>
          </a:prstGeom>
        </p:spPr>
        <p:txBody>
          <a:bodyPr vert="horz" wrap="square" lIns="0" tIns="236296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003300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003300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003300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003300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003300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003300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003300"/>
                </a:solidFill>
                <a:latin typeface="Verdana"/>
                <a:cs typeface="Verdana"/>
              </a:rPr>
              <a:t>zintegrowane</a:t>
            </a:r>
            <a:endParaRPr sz="2200" dirty="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496" y="836688"/>
            <a:ext cx="9108440" cy="554431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0"/>
            <a:ext cx="7200900" cy="1485900"/>
          </a:xfrm>
          <a:prstGeom prst="rect">
            <a:avLst/>
          </a:prstGeom>
        </p:spPr>
        <p:txBody>
          <a:bodyPr vert="horz" wrap="square" lIns="0" tIns="236296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 dirty="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5673" y="1012393"/>
            <a:ext cx="3812540" cy="4832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Brooklyn</a:t>
            </a:r>
            <a:r>
              <a:rPr sz="3000" spc="-6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Sponge</a:t>
            </a:r>
            <a:r>
              <a:rPr sz="3000" spc="-6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244060"/>
                </a:solidFill>
                <a:latin typeface="Arial"/>
                <a:cs typeface="Arial"/>
              </a:rPr>
              <a:t>Park</a:t>
            </a:r>
            <a:endParaRPr sz="30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41" y="1628800"/>
            <a:ext cx="8260080" cy="46462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351" y="1124711"/>
            <a:ext cx="8618093" cy="553326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515616" y="1165605"/>
            <a:ext cx="3811904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Brooklyn</a:t>
            </a:r>
            <a:r>
              <a:rPr sz="3000" spc="-4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Sponge</a:t>
            </a:r>
            <a:r>
              <a:rPr sz="3000" spc="-5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20" dirty="0">
                <a:solidFill>
                  <a:srgbClr val="244060"/>
                </a:solidFill>
                <a:latin typeface="Arial"/>
                <a:cs typeface="Arial"/>
              </a:rPr>
              <a:t>Park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04964" y="2348864"/>
            <a:ext cx="1296670" cy="107759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1275" rIns="0" bIns="0" rtlCol="0">
            <a:spAutoFit/>
          </a:bodyPr>
          <a:lstStyle/>
          <a:p>
            <a:pPr marL="92075" marR="270510">
              <a:lnSpc>
                <a:spcPct val="100000"/>
              </a:lnSpc>
              <a:spcBef>
                <a:spcPts val="325"/>
              </a:spcBef>
            </a:pPr>
            <a:r>
              <a:rPr sz="1600" spc="-10" dirty="0">
                <a:latin typeface="Arial"/>
                <a:cs typeface="Arial"/>
              </a:rPr>
              <a:t>Teren </a:t>
            </a:r>
            <a:r>
              <a:rPr sz="1600" dirty="0">
                <a:latin typeface="Arial"/>
                <a:cs typeface="Arial"/>
              </a:rPr>
              <a:t>otwarty</a:t>
            </a:r>
            <a:r>
              <a:rPr sz="1600" spc="-45" dirty="0">
                <a:latin typeface="Arial"/>
                <a:cs typeface="Arial"/>
              </a:rPr>
              <a:t> </a:t>
            </a:r>
            <a:r>
              <a:rPr sz="1600" spc="-50" dirty="0">
                <a:latin typeface="Arial"/>
                <a:cs typeface="Arial"/>
              </a:rPr>
              <a:t>o </a:t>
            </a:r>
            <a:r>
              <a:rPr sz="1600" spc="-10" dirty="0">
                <a:latin typeface="Arial"/>
                <a:cs typeface="Arial"/>
              </a:rPr>
              <a:t>znaczeniu </a:t>
            </a:r>
            <a:r>
              <a:rPr sz="1600" dirty="0">
                <a:latin typeface="Arial"/>
                <a:cs typeface="Arial"/>
              </a:rPr>
              <a:t>dla</a:t>
            </a:r>
            <a:r>
              <a:rPr sz="1600" spc="-10" dirty="0">
                <a:latin typeface="Arial"/>
                <a:cs typeface="Arial"/>
              </a:rPr>
              <a:t> kultury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88027" y="5445196"/>
            <a:ext cx="1296670" cy="132397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1910" rIns="0" bIns="0" rtlCol="0">
            <a:spAutoFit/>
          </a:bodyPr>
          <a:lstStyle/>
          <a:p>
            <a:pPr marL="92075" marR="282575">
              <a:lnSpc>
                <a:spcPct val="100000"/>
              </a:lnSpc>
              <a:spcBef>
                <a:spcPts val="330"/>
              </a:spcBef>
            </a:pPr>
            <a:r>
              <a:rPr sz="1600" spc="-10" dirty="0">
                <a:latin typeface="Arial"/>
                <a:cs typeface="Arial"/>
              </a:rPr>
              <a:t>Teren podmokłe podczysz- czające </a:t>
            </a:r>
            <a:r>
              <a:rPr sz="1600" spc="-20" dirty="0">
                <a:latin typeface="Arial"/>
                <a:cs typeface="Arial"/>
              </a:rPr>
              <a:t>wody</a:t>
            </a:r>
            <a:endParaRPr sz="1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99766" y="5329377"/>
            <a:ext cx="1296670" cy="83121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1910" rIns="0" bIns="0" rtlCol="0">
            <a:spAutoFit/>
          </a:bodyPr>
          <a:lstStyle/>
          <a:p>
            <a:pPr marL="91440" marR="316230">
              <a:lnSpc>
                <a:spcPct val="100000"/>
              </a:lnSpc>
              <a:spcBef>
                <a:spcPts val="330"/>
              </a:spcBef>
            </a:pPr>
            <a:r>
              <a:rPr sz="1600" spc="-10" dirty="0">
                <a:latin typeface="Arial"/>
                <a:cs typeface="Arial"/>
              </a:rPr>
              <a:t>Teren podmokłe edukacja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0" y="3306635"/>
            <a:ext cx="1286510" cy="58483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1275" rIns="0" bIns="0" rtlCol="0">
            <a:spAutoFit/>
          </a:bodyPr>
          <a:lstStyle/>
          <a:p>
            <a:pPr marL="80645" marR="542925">
              <a:lnSpc>
                <a:spcPct val="100000"/>
              </a:lnSpc>
              <a:spcBef>
                <a:spcPts val="325"/>
              </a:spcBef>
            </a:pPr>
            <a:r>
              <a:rPr sz="1600" spc="-20" dirty="0">
                <a:latin typeface="Arial"/>
                <a:cs typeface="Arial"/>
              </a:rPr>
              <a:t>Park </a:t>
            </a:r>
            <a:r>
              <a:rPr sz="1600" spc="-10" dirty="0">
                <a:latin typeface="Arial"/>
                <a:cs typeface="Arial"/>
              </a:rPr>
              <a:t>gminny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99351" y="200026"/>
            <a:ext cx="7200900" cy="1485900"/>
          </a:xfrm>
          <a:prstGeom prst="rect">
            <a:avLst/>
          </a:prstGeom>
        </p:spPr>
        <p:txBody>
          <a:bodyPr vert="horz" wrap="square" lIns="0" tIns="236296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14" y="917828"/>
            <a:ext cx="4680458" cy="541985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66664" y="913002"/>
            <a:ext cx="3319145" cy="7397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715" algn="r">
              <a:lnSpc>
                <a:spcPts val="2810"/>
              </a:lnSpc>
              <a:spcBef>
                <a:spcPts val="105"/>
              </a:spcBef>
            </a:pPr>
            <a:r>
              <a:rPr dirty="0">
                <a:solidFill>
                  <a:srgbClr val="244060"/>
                </a:solidFill>
                <a:latin typeface="Arial"/>
                <a:cs typeface="Arial"/>
              </a:rPr>
              <a:t>Brooklyn</a:t>
            </a:r>
            <a:r>
              <a:rPr spc="-8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244060"/>
                </a:solidFill>
                <a:latin typeface="Arial"/>
                <a:cs typeface="Arial"/>
              </a:rPr>
              <a:t>Sponge</a:t>
            </a:r>
            <a:r>
              <a:rPr spc="-5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pc="-20" dirty="0">
                <a:solidFill>
                  <a:srgbClr val="244060"/>
                </a:solidFill>
                <a:latin typeface="Arial"/>
                <a:cs typeface="Arial"/>
              </a:rPr>
              <a:t>Park</a:t>
            </a:r>
          </a:p>
          <a:p>
            <a:pPr marR="5080" algn="r">
              <a:lnSpc>
                <a:spcPts val="2810"/>
              </a:lnSpc>
            </a:pPr>
            <a:r>
              <a:rPr dirty="0">
                <a:solidFill>
                  <a:srgbClr val="244060"/>
                </a:solidFill>
                <a:latin typeface="Arial"/>
                <a:cs typeface="Arial"/>
              </a:rPr>
              <a:t>–</a:t>
            </a:r>
            <a:r>
              <a:rPr spc="-1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244060"/>
                </a:solidFill>
                <a:latin typeface="Arial"/>
                <a:cs typeface="Arial"/>
              </a:rPr>
              <a:t>rewitalizacja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1165" y="292049"/>
            <a:ext cx="60026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1165" y="292049"/>
            <a:ext cx="6309360" cy="840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Brooklyn</a:t>
            </a:r>
            <a:r>
              <a:rPr sz="3000" spc="-3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Sponge</a:t>
            </a:r>
            <a:r>
              <a:rPr sz="3000" spc="-4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Park</a:t>
            </a:r>
            <a:r>
              <a:rPr sz="3000" spc="-2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–</a:t>
            </a:r>
            <a:r>
              <a:rPr sz="3000" spc="-2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10" dirty="0">
                <a:solidFill>
                  <a:srgbClr val="244060"/>
                </a:solidFill>
                <a:latin typeface="Arial"/>
                <a:cs typeface="Arial"/>
              </a:rPr>
              <a:t>rewitalizacja</a:t>
            </a:r>
            <a:endParaRPr sz="30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3" y="1484845"/>
            <a:ext cx="8704961" cy="489648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9107" y="1268793"/>
            <a:ext cx="8635365" cy="485736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1165" y="292049"/>
            <a:ext cx="6309360" cy="8401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ujęcie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zintegrowane</a:t>
            </a:r>
            <a:endParaRPr sz="2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Brooklyn</a:t>
            </a:r>
            <a:r>
              <a:rPr sz="3000" spc="-40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Sponge</a:t>
            </a:r>
            <a:r>
              <a:rPr sz="3000" spc="-4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Park</a:t>
            </a:r>
            <a:r>
              <a:rPr sz="3000" spc="-1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244060"/>
                </a:solidFill>
                <a:latin typeface="Arial"/>
                <a:cs typeface="Arial"/>
              </a:rPr>
              <a:t>–</a:t>
            </a:r>
            <a:r>
              <a:rPr sz="3000" spc="-25" dirty="0">
                <a:solidFill>
                  <a:srgbClr val="244060"/>
                </a:solidFill>
                <a:latin typeface="Arial"/>
                <a:cs typeface="Arial"/>
              </a:rPr>
              <a:t> </a:t>
            </a:r>
            <a:r>
              <a:rPr sz="3000" spc="-10" dirty="0">
                <a:solidFill>
                  <a:srgbClr val="244060"/>
                </a:solidFill>
                <a:latin typeface="Arial"/>
                <a:cs typeface="Arial"/>
              </a:rPr>
              <a:t>rewitalizacja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7535" y="1295400"/>
            <a:ext cx="7200900" cy="148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latin typeface="Arial"/>
                <a:cs typeface="Arial"/>
              </a:rPr>
              <a:t>Jak</a:t>
            </a:r>
            <a:r>
              <a:rPr sz="2200" spc="-8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rozumieć</a:t>
            </a:r>
            <a:r>
              <a:rPr sz="2200" spc="-6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zieloną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infrastrukturę?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2243454"/>
            <a:ext cx="7735570" cy="35801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98145" indent="-343535">
              <a:lnSpc>
                <a:spcPct val="10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Arial"/>
                <a:cs typeface="Arial"/>
              </a:rPr>
              <a:t>Zielona</a:t>
            </a:r>
            <a:r>
              <a:rPr sz="2200" spc="-12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infrastruktura:</a:t>
            </a:r>
            <a:r>
              <a:rPr sz="2200" spc="-100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strategicznie</a:t>
            </a:r>
            <a:r>
              <a:rPr sz="2200" spc="-14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zaplanowana</a:t>
            </a:r>
            <a:r>
              <a:rPr sz="2200" spc="-12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20" dirty="0">
                <a:solidFill>
                  <a:srgbClr val="006600"/>
                </a:solidFill>
                <a:latin typeface="Arial"/>
                <a:cs typeface="Arial"/>
              </a:rPr>
              <a:t>sieć </a:t>
            </a:r>
            <a:r>
              <a:rPr sz="2200" dirty="0">
                <a:latin typeface="Arial"/>
                <a:cs typeface="Arial"/>
              </a:rPr>
              <a:t>obszarów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naturalnych</a:t>
            </a:r>
            <a:r>
              <a:rPr sz="2200" spc="-4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i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półnaturalnych</a:t>
            </a:r>
            <a:r>
              <a:rPr sz="2200" spc="-5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z</a:t>
            </a:r>
            <a:r>
              <a:rPr sz="2200" spc="-6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innymi</a:t>
            </a:r>
            <a:r>
              <a:rPr sz="2200" spc="-50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cechami środowiskowymi,</a:t>
            </a:r>
            <a:endParaRPr sz="2200">
              <a:latin typeface="Arial"/>
              <a:cs typeface="Arial"/>
            </a:endParaRPr>
          </a:p>
          <a:p>
            <a:pPr marL="355600" marR="285750" indent="-343535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2200" spc="-10" dirty="0">
                <a:solidFill>
                  <a:srgbClr val="006600"/>
                </a:solidFill>
                <a:latin typeface="Arial"/>
                <a:cs typeface="Arial"/>
              </a:rPr>
              <a:t>zaprojektowana</a:t>
            </a:r>
            <a:r>
              <a:rPr sz="2200" spc="-6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i</a:t>
            </a:r>
            <a:r>
              <a:rPr sz="2200" spc="-4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zarządzana</a:t>
            </a:r>
            <a:r>
              <a:rPr sz="2200" spc="-2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w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sposób</a:t>
            </a:r>
            <a:r>
              <a:rPr sz="2200" spc="-40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mający</a:t>
            </a:r>
            <a:r>
              <a:rPr sz="2200" spc="-5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Arial"/>
                <a:cs typeface="Arial"/>
              </a:rPr>
              <a:t>zapewnić </a:t>
            </a:r>
            <a:r>
              <a:rPr sz="2200" dirty="0">
                <a:latin typeface="Arial"/>
                <a:cs typeface="Arial"/>
              </a:rPr>
              <a:t>szeroką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gamę</a:t>
            </a:r>
            <a:r>
              <a:rPr sz="2200" spc="-50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usług</a:t>
            </a:r>
            <a:r>
              <a:rPr sz="2200" spc="-7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Arial"/>
                <a:cs typeface="Arial"/>
              </a:rPr>
              <a:t>ekosystemowych</a:t>
            </a:r>
            <a:endParaRPr sz="2200">
              <a:latin typeface="Arial"/>
              <a:cs typeface="Arial"/>
            </a:endParaRPr>
          </a:p>
          <a:p>
            <a:pPr marL="355600" marR="5080" indent="-343535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Arial"/>
                <a:cs typeface="Arial"/>
              </a:rPr>
              <a:t>obejmuje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obszary</a:t>
            </a:r>
            <a:r>
              <a:rPr sz="2200" spc="-6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zielone</a:t>
            </a:r>
            <a:r>
              <a:rPr sz="2200" spc="-6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(lub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niebieskie</a:t>
            </a:r>
            <a:r>
              <a:rPr sz="2200" spc="-8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w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przypadku </a:t>
            </a:r>
            <a:r>
              <a:rPr sz="2200" dirty="0">
                <a:latin typeface="Arial"/>
                <a:cs typeface="Arial"/>
              </a:rPr>
              <a:t>ekosystemów</a:t>
            </a:r>
            <a:r>
              <a:rPr sz="2200" spc="-7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wodnych)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oraz</a:t>
            </a:r>
            <a:r>
              <a:rPr sz="2200" spc="-60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inne</a:t>
            </a:r>
            <a:r>
              <a:rPr sz="2200" spc="-8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cechy</a:t>
            </a:r>
            <a:r>
              <a:rPr sz="2200" spc="-9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fizyczne</a:t>
            </a:r>
            <a:r>
              <a:rPr sz="2200" spc="-6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obszarów </a:t>
            </a:r>
            <a:r>
              <a:rPr sz="2200" dirty="0">
                <a:latin typeface="Arial"/>
                <a:cs typeface="Arial"/>
              </a:rPr>
              <a:t>lądowych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(w</a:t>
            </a:r>
            <a:r>
              <a:rPr sz="2200" spc="-8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tym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przybrzeżnych)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oraz</a:t>
            </a:r>
            <a:r>
              <a:rPr sz="2200" spc="-80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morskich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Arial"/>
                <a:cs typeface="Arial"/>
              </a:rPr>
              <a:t>na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lądzie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zielona</a:t>
            </a:r>
            <a:r>
              <a:rPr sz="2200" spc="-6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infrastruktura</a:t>
            </a:r>
            <a:r>
              <a:rPr sz="2200" spc="-50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jest</a:t>
            </a:r>
            <a:r>
              <a:rPr sz="2200" spc="-75" dirty="0">
                <a:latin typeface="Arial"/>
                <a:cs typeface="Arial"/>
              </a:rPr>
              <a:t> </a:t>
            </a:r>
            <a:r>
              <a:rPr sz="2200" dirty="0">
                <a:latin typeface="Arial"/>
                <a:cs typeface="Arial"/>
              </a:rPr>
              <a:t>obecna</a:t>
            </a:r>
            <a:r>
              <a:rPr sz="2200" spc="-20" dirty="0"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na</a:t>
            </a:r>
            <a:r>
              <a:rPr sz="2200" spc="-6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Arial"/>
                <a:cs typeface="Arial"/>
              </a:rPr>
              <a:t>obszarach</a:t>
            </a:r>
            <a:endParaRPr sz="2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wiejskich</a:t>
            </a:r>
            <a:r>
              <a:rPr sz="2200" spc="-6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i</a:t>
            </a:r>
            <a:r>
              <a:rPr sz="2200" spc="-5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w</a:t>
            </a:r>
            <a:r>
              <a:rPr sz="2200" spc="-5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006600"/>
                </a:solidFill>
                <a:latin typeface="Arial"/>
                <a:cs typeface="Arial"/>
              </a:rPr>
              <a:t>środowisku</a:t>
            </a:r>
            <a:r>
              <a:rPr sz="2200" spc="-4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Arial"/>
                <a:cs typeface="Arial"/>
              </a:rPr>
              <a:t>miejskim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9905973F-8D4C-41B9-AA14-679719065BBE}"/>
              </a:ext>
            </a:extLst>
          </p:cNvPr>
          <p:cNvSpPr/>
          <p:nvPr/>
        </p:nvSpPr>
        <p:spPr>
          <a:xfrm>
            <a:off x="285750" y="44421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Komunikat Komisji do Parlamentu Europejskiego, Rady, Europejskiego Komitetu Ekonomiczno-Społecznego i Komitetu Regionów Bruksela 6. 05. 2013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438639"/>
            <a:ext cx="810636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0"/>
                </a:solidFill>
                <a:latin typeface="Arial"/>
                <a:cs typeface="Arial"/>
              </a:rPr>
              <a:t>Skala</a:t>
            </a:r>
            <a:r>
              <a:rPr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404040"/>
                </a:solidFill>
                <a:latin typeface="Arial"/>
                <a:cs typeface="Arial"/>
              </a:rPr>
              <a:t>Zielonej</a:t>
            </a:r>
            <a:r>
              <a:rPr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404040"/>
                </a:solidFill>
                <a:latin typeface="Arial"/>
                <a:cs typeface="Arial"/>
              </a:rPr>
              <a:t>Infrastruktury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8522" y="4541647"/>
            <a:ext cx="218059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339966"/>
                </a:solidFill>
                <a:latin typeface="Verdana"/>
                <a:cs typeface="Verdana"/>
              </a:rPr>
              <a:t>Skala</a:t>
            </a:r>
            <a:r>
              <a:rPr sz="2200" b="1" spc="-55" dirty="0">
                <a:solidFill>
                  <a:srgbClr val="339966"/>
                </a:solidFill>
                <a:latin typeface="Verdana"/>
                <a:cs typeface="Verdana"/>
              </a:rPr>
              <a:t> </a:t>
            </a:r>
            <a:r>
              <a:rPr sz="2200" b="1" spc="-10" dirty="0">
                <a:solidFill>
                  <a:srgbClr val="339966"/>
                </a:solidFill>
                <a:latin typeface="Verdana"/>
                <a:cs typeface="Verdana"/>
              </a:rPr>
              <a:t>regionu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47184" y="4541647"/>
            <a:ext cx="203327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CC6600"/>
                </a:solidFill>
                <a:latin typeface="Verdana"/>
                <a:cs typeface="Verdana"/>
              </a:rPr>
              <a:t>Skala</a:t>
            </a:r>
            <a:r>
              <a:rPr sz="2200" b="1" spc="-55" dirty="0">
                <a:solidFill>
                  <a:srgbClr val="CC6600"/>
                </a:solidFill>
                <a:latin typeface="Verdana"/>
                <a:cs typeface="Verdana"/>
              </a:rPr>
              <a:t> </a:t>
            </a:r>
            <a:r>
              <a:rPr sz="2200" b="1" spc="-10" dirty="0">
                <a:solidFill>
                  <a:srgbClr val="CC6600"/>
                </a:solidFill>
                <a:latin typeface="Verdana"/>
                <a:cs typeface="Verdana"/>
              </a:rPr>
              <a:t>miasta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715506" y="4541647"/>
            <a:ext cx="21831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585858"/>
                </a:solidFill>
                <a:latin typeface="Verdana"/>
                <a:cs typeface="Verdana"/>
              </a:rPr>
              <a:t>Skala</a:t>
            </a:r>
            <a:r>
              <a:rPr sz="2200" b="1" spc="-5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Verdana"/>
                <a:cs typeface="Verdana"/>
              </a:rPr>
              <a:t>miejsca</a:t>
            </a:r>
            <a:endParaRPr sz="22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13118" y="2241595"/>
            <a:ext cx="2128649" cy="205151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284" y="1456486"/>
            <a:ext cx="3915517" cy="290863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46810" y="2640457"/>
            <a:ext cx="2089620" cy="1238224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2111120"/>
            <a:ext cx="8376284" cy="3244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706755" indent="-342900">
              <a:lnSpc>
                <a:spcPct val="100000"/>
              </a:lnSpc>
              <a:spcBef>
                <a:spcPts val="95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Carlito"/>
                <a:cs typeface="Carlito"/>
              </a:rPr>
              <a:t>Zielona</a:t>
            </a:r>
            <a:r>
              <a:rPr sz="2200" spc="-6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infrastruktura:</a:t>
            </a:r>
            <a:r>
              <a:rPr sz="2200" spc="-45" dirty="0"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strategicznie</a:t>
            </a:r>
            <a:r>
              <a:rPr sz="2200" spc="-2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zaplanowana</a:t>
            </a:r>
            <a:r>
              <a:rPr sz="2200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sieć</a:t>
            </a:r>
            <a:r>
              <a:rPr sz="2200" spc="-3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obszarów </a:t>
            </a:r>
            <a:r>
              <a:rPr sz="2200" dirty="0">
                <a:latin typeface="Carlito"/>
                <a:cs typeface="Carlito"/>
              </a:rPr>
              <a:t>naturalnych</a:t>
            </a:r>
            <a:r>
              <a:rPr sz="2200" spc="-4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i</a:t>
            </a:r>
            <a:r>
              <a:rPr sz="2200" spc="-2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półnaturalnych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z</a:t>
            </a:r>
            <a:r>
              <a:rPr sz="2200" spc="-1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innymi</a:t>
            </a:r>
            <a:r>
              <a:rPr sz="2200" spc="-2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cechami</a:t>
            </a:r>
            <a:r>
              <a:rPr sz="2200" spc="-2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środowiskowymi,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25"/>
              </a:spcBef>
              <a:buChar char="•"/>
              <a:tabLst>
                <a:tab pos="354965" algn="l"/>
              </a:tabLst>
            </a:pPr>
            <a:r>
              <a:rPr sz="2200" spc="-10" dirty="0">
                <a:solidFill>
                  <a:srgbClr val="006600"/>
                </a:solidFill>
                <a:latin typeface="Carlito"/>
                <a:cs typeface="Carlito"/>
              </a:rPr>
              <a:t>zaprojektowana</a:t>
            </a:r>
            <a:r>
              <a:rPr sz="2200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i</a:t>
            </a:r>
            <a:r>
              <a:rPr sz="2200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zarządzana</a:t>
            </a:r>
            <a:r>
              <a:rPr sz="2200" spc="-2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w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sposób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mający</a:t>
            </a:r>
            <a:r>
              <a:rPr sz="2200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zapewnić</a:t>
            </a:r>
            <a:r>
              <a:rPr sz="2200" spc="-3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szeroką</a:t>
            </a:r>
            <a:r>
              <a:rPr sz="2200" spc="-25" dirty="0">
                <a:latin typeface="Carlito"/>
                <a:cs typeface="Carlito"/>
              </a:rPr>
              <a:t> </a:t>
            </a:r>
            <a:r>
              <a:rPr sz="2200" spc="-20" dirty="0">
                <a:latin typeface="Carlito"/>
                <a:cs typeface="Carlito"/>
              </a:rPr>
              <a:t>gamę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200" u="sng" dirty="0">
                <a:solidFill>
                  <a:srgbClr val="006600"/>
                </a:solidFill>
                <a:uFill>
                  <a:solidFill>
                    <a:srgbClr val="006600"/>
                  </a:solidFill>
                </a:uFill>
                <a:latin typeface="Carlito"/>
                <a:cs typeface="Carlito"/>
              </a:rPr>
              <a:t>usług</a:t>
            </a:r>
            <a:r>
              <a:rPr sz="2200" u="sng" spc="-20" dirty="0">
                <a:solidFill>
                  <a:srgbClr val="006600"/>
                </a:solidFill>
                <a:uFill>
                  <a:solidFill>
                    <a:srgbClr val="006600"/>
                  </a:solidFill>
                </a:uFill>
                <a:latin typeface="Carlito"/>
                <a:cs typeface="Carlito"/>
              </a:rPr>
              <a:t> </a:t>
            </a:r>
            <a:r>
              <a:rPr sz="2200" u="sng" spc="-10" dirty="0">
                <a:solidFill>
                  <a:srgbClr val="006600"/>
                </a:solidFill>
                <a:uFill>
                  <a:solidFill>
                    <a:srgbClr val="006600"/>
                  </a:solidFill>
                </a:uFill>
                <a:latin typeface="Carlito"/>
                <a:cs typeface="Carlito"/>
              </a:rPr>
              <a:t>ekosystemowych</a:t>
            </a:r>
            <a:endParaRPr sz="2200">
              <a:latin typeface="Carlito"/>
              <a:cs typeface="Carlito"/>
            </a:endParaRPr>
          </a:p>
          <a:p>
            <a:pPr marL="355600" marR="292735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Carlito"/>
                <a:cs typeface="Carlito"/>
              </a:rPr>
              <a:t>obejmuje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obszary</a:t>
            </a:r>
            <a:r>
              <a:rPr sz="2200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zielone</a:t>
            </a:r>
            <a:r>
              <a:rPr sz="2200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(lub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niebieskie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w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przypadku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ekosystemów </a:t>
            </a:r>
            <a:r>
              <a:rPr sz="2200" dirty="0">
                <a:latin typeface="Carlito"/>
                <a:cs typeface="Carlito"/>
              </a:rPr>
              <a:t>wodnych)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oraz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inne</a:t>
            </a:r>
            <a:r>
              <a:rPr sz="2200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cechy</a:t>
            </a:r>
            <a:r>
              <a:rPr sz="2200" spc="-2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fizyczne</a:t>
            </a:r>
            <a:r>
              <a:rPr sz="2200" spc="-1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obszarów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lądowych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(w</a:t>
            </a:r>
            <a:r>
              <a:rPr sz="2200" spc="-30" dirty="0">
                <a:latin typeface="Carlito"/>
                <a:cs typeface="Carlito"/>
              </a:rPr>
              <a:t> </a:t>
            </a:r>
            <a:r>
              <a:rPr sz="2200" spc="-25" dirty="0">
                <a:latin typeface="Carlito"/>
                <a:cs typeface="Carlito"/>
              </a:rPr>
              <a:t>tym </a:t>
            </a:r>
            <a:r>
              <a:rPr sz="2200" dirty="0">
                <a:latin typeface="Carlito"/>
                <a:cs typeface="Carlito"/>
              </a:rPr>
              <a:t>przybrzeżnych)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oraz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morskich</a:t>
            </a:r>
            <a:endParaRPr sz="2200">
              <a:latin typeface="Carlito"/>
              <a:cs typeface="Carlito"/>
            </a:endParaRPr>
          </a:p>
          <a:p>
            <a:pPr marL="355600" marR="111125" indent="-342900">
              <a:lnSpc>
                <a:spcPct val="100000"/>
              </a:lnSpc>
              <a:spcBef>
                <a:spcPts val="530"/>
              </a:spcBef>
              <a:buChar char="•"/>
              <a:tabLst>
                <a:tab pos="355600" algn="l"/>
              </a:tabLst>
            </a:pPr>
            <a:r>
              <a:rPr sz="2200" dirty="0">
                <a:latin typeface="Carlito"/>
                <a:cs typeface="Carlito"/>
              </a:rPr>
              <a:t>na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lądzie</a:t>
            </a:r>
            <a:r>
              <a:rPr sz="2200" spc="-4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zielona</a:t>
            </a:r>
            <a:r>
              <a:rPr sz="2200" spc="-2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infrastruktura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jest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obecna</a:t>
            </a:r>
            <a:r>
              <a:rPr sz="2200" spc="-25" dirty="0"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na</a:t>
            </a:r>
            <a:r>
              <a:rPr sz="2200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obszarach</a:t>
            </a:r>
            <a:r>
              <a:rPr sz="2200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Carlito"/>
                <a:cs typeface="Carlito"/>
              </a:rPr>
              <a:t>wiejskich</a:t>
            </a:r>
            <a:r>
              <a:rPr sz="2200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i</a:t>
            </a:r>
            <a:r>
              <a:rPr sz="2200" spc="-3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spc="-50" dirty="0">
                <a:solidFill>
                  <a:srgbClr val="006600"/>
                </a:solidFill>
                <a:latin typeface="Carlito"/>
                <a:cs typeface="Carlito"/>
              </a:rPr>
              <a:t>w </a:t>
            </a:r>
            <a:r>
              <a:rPr sz="2200" dirty="0">
                <a:solidFill>
                  <a:srgbClr val="006600"/>
                </a:solidFill>
                <a:latin typeface="Carlito"/>
                <a:cs typeface="Carlito"/>
              </a:rPr>
              <a:t>środowisku</a:t>
            </a:r>
            <a:r>
              <a:rPr sz="2200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6600"/>
                </a:solidFill>
                <a:latin typeface="Carlito"/>
                <a:cs typeface="Carlito"/>
              </a:rPr>
              <a:t>miejskim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0825" y="5661025"/>
            <a:ext cx="8642350" cy="586105"/>
          </a:xfrm>
          <a:prstGeom prst="rect">
            <a:avLst/>
          </a:prstGeom>
          <a:ln w="9525">
            <a:solidFill>
              <a:srgbClr val="C00000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 marL="91440" marR="367665">
              <a:lnSpc>
                <a:spcPct val="100000"/>
              </a:lnSpc>
              <a:spcBef>
                <a:spcPts val="350"/>
              </a:spcBef>
            </a:pP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Komunikat</a:t>
            </a:r>
            <a:r>
              <a:rPr sz="1600" spc="-80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Komisji</a:t>
            </a:r>
            <a:r>
              <a:rPr sz="1600" spc="-80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do</a:t>
            </a:r>
            <a:r>
              <a:rPr sz="1600" spc="-10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Parlamentu</a:t>
            </a:r>
            <a:r>
              <a:rPr sz="1600" spc="-90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Europejskiego,</a:t>
            </a:r>
            <a:r>
              <a:rPr sz="1600" spc="-6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spc="-25" dirty="0">
                <a:solidFill>
                  <a:srgbClr val="585858"/>
                </a:solidFill>
                <a:latin typeface="Verdana"/>
                <a:cs typeface="Verdana"/>
              </a:rPr>
              <a:t>Rady,</a:t>
            </a:r>
            <a:r>
              <a:rPr sz="1600" spc="-10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Europejskiego</a:t>
            </a:r>
            <a:r>
              <a:rPr sz="1600" spc="-8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spc="-10" dirty="0">
                <a:solidFill>
                  <a:srgbClr val="585858"/>
                </a:solidFill>
                <a:latin typeface="Verdana"/>
                <a:cs typeface="Verdana"/>
              </a:rPr>
              <a:t>Komitetu </a:t>
            </a:r>
            <a:r>
              <a:rPr sz="1600" spc="-20" dirty="0">
                <a:solidFill>
                  <a:srgbClr val="585858"/>
                </a:solidFill>
                <a:latin typeface="Verdana"/>
                <a:cs typeface="Verdana"/>
              </a:rPr>
              <a:t>Ekonomiczno-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Społecznego</a:t>
            </a:r>
            <a:r>
              <a:rPr sz="1600" spc="-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i</a:t>
            </a:r>
            <a:r>
              <a:rPr sz="1600" spc="-60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Komitetu</a:t>
            </a:r>
            <a:r>
              <a:rPr sz="1600" spc="-1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Regionów</a:t>
            </a:r>
            <a:r>
              <a:rPr sz="1600" spc="-30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Bruksela</a:t>
            </a:r>
            <a:r>
              <a:rPr sz="1600" spc="-2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6.</a:t>
            </a:r>
            <a:r>
              <a:rPr sz="1600" spc="-6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dirty="0">
                <a:solidFill>
                  <a:srgbClr val="585858"/>
                </a:solidFill>
                <a:latin typeface="Verdana"/>
                <a:cs typeface="Verdana"/>
              </a:rPr>
              <a:t>05.</a:t>
            </a:r>
            <a:r>
              <a:rPr sz="1600" spc="-65" dirty="0">
                <a:solidFill>
                  <a:srgbClr val="585858"/>
                </a:solidFill>
                <a:latin typeface="Verdana"/>
                <a:cs typeface="Verdana"/>
              </a:rPr>
              <a:t> </a:t>
            </a:r>
            <a:r>
              <a:rPr sz="1600" spc="-20" dirty="0">
                <a:solidFill>
                  <a:srgbClr val="585858"/>
                </a:solidFill>
                <a:latin typeface="Verdana"/>
                <a:cs typeface="Verdana"/>
              </a:rPr>
              <a:t>2013</a:t>
            </a:r>
            <a:endParaRPr sz="16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19700" y="115951"/>
            <a:ext cx="3841750" cy="144145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4642" y="40004"/>
            <a:ext cx="296418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404040"/>
                </a:solidFill>
                <a:latin typeface="Arial"/>
                <a:cs typeface="Arial"/>
              </a:rPr>
              <a:t>Czy </a:t>
            </a:r>
            <a:r>
              <a:rPr sz="3000" spc="-10" dirty="0">
                <a:solidFill>
                  <a:srgbClr val="404040"/>
                </a:solidFill>
                <a:latin typeface="Arial"/>
                <a:cs typeface="Arial"/>
              </a:rPr>
              <a:t>Zielona </a:t>
            </a:r>
            <a:r>
              <a:rPr sz="3000" dirty="0">
                <a:solidFill>
                  <a:srgbClr val="404040"/>
                </a:solidFill>
                <a:latin typeface="Arial"/>
                <a:cs typeface="Arial"/>
              </a:rPr>
              <a:t>Infrastruktura</a:t>
            </a:r>
            <a:r>
              <a:rPr sz="3000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000" spc="-25" dirty="0">
                <a:solidFill>
                  <a:srgbClr val="404040"/>
                </a:solidFill>
                <a:latin typeface="Arial"/>
                <a:cs typeface="Arial"/>
              </a:rPr>
              <a:t>to </a:t>
            </a:r>
            <a:r>
              <a:rPr sz="3000" dirty="0">
                <a:solidFill>
                  <a:srgbClr val="404040"/>
                </a:solidFill>
                <a:latin typeface="Arial"/>
                <a:cs typeface="Arial"/>
              </a:rPr>
              <a:t>nowe</a:t>
            </a:r>
            <a:r>
              <a:rPr sz="3000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000" dirty="0">
                <a:solidFill>
                  <a:srgbClr val="404040"/>
                </a:solidFill>
                <a:latin typeface="Arial"/>
                <a:cs typeface="Arial"/>
              </a:rPr>
              <a:t>podejście</a:t>
            </a:r>
            <a:r>
              <a:rPr sz="3000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000" spc="-50" dirty="0">
                <a:solidFill>
                  <a:srgbClr val="404040"/>
                </a:solidFill>
                <a:latin typeface="Arial"/>
                <a:cs typeface="Arial"/>
              </a:rPr>
              <a:t>?</a:t>
            </a:r>
            <a:endParaRPr sz="3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7504" y="6525348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9590" y="2669539"/>
            <a:ext cx="4756150" cy="3553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404040"/>
                </a:solidFill>
                <a:latin typeface="Arial"/>
                <a:cs typeface="Arial"/>
              </a:rPr>
              <a:t>Brzmi</a:t>
            </a:r>
            <a:r>
              <a:rPr sz="3200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spc="-10" dirty="0">
                <a:solidFill>
                  <a:srgbClr val="404040"/>
                </a:solidFill>
                <a:latin typeface="Arial"/>
                <a:cs typeface="Arial"/>
              </a:rPr>
              <a:t>znajomo:</a:t>
            </a:r>
            <a:endParaRPr sz="3200">
              <a:latin typeface="Arial"/>
              <a:cs typeface="Arial"/>
            </a:endParaRPr>
          </a:p>
          <a:p>
            <a:pPr marL="100330" indent="-97155">
              <a:lnSpc>
                <a:spcPct val="100000"/>
              </a:lnSpc>
              <a:spcBef>
                <a:spcPts val="2565"/>
              </a:spcBef>
              <a:buSzPct val="95000"/>
              <a:buChar char="•"/>
              <a:tabLst>
                <a:tab pos="100330" algn="l"/>
              </a:tabLst>
            </a:pPr>
            <a:r>
              <a:rPr sz="2000" dirty="0">
                <a:latin typeface="Arial"/>
                <a:cs typeface="Arial"/>
              </a:rPr>
              <a:t>Sieci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ekologiczne</a:t>
            </a:r>
            <a:r>
              <a:rPr sz="2000" spc="-7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/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ESOCh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/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Natura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2000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sz="2000" dirty="0">
                <a:latin typeface="Arial"/>
                <a:cs typeface="Arial"/>
              </a:rPr>
              <a:t>/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System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obszarów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chronionych</a:t>
            </a:r>
            <a:endParaRPr sz="2000">
              <a:latin typeface="Arial"/>
              <a:cs typeface="Arial"/>
            </a:endParaRPr>
          </a:p>
          <a:p>
            <a:pPr marL="12700" marR="182880" indent="-9525">
              <a:lnSpc>
                <a:spcPct val="150100"/>
              </a:lnSpc>
              <a:spcBef>
                <a:spcPts val="475"/>
              </a:spcBef>
              <a:buSzPct val="95000"/>
              <a:buChar char="•"/>
              <a:tabLst>
                <a:tab pos="100330" algn="l"/>
              </a:tabLst>
            </a:pPr>
            <a:r>
              <a:rPr sz="2000" dirty="0">
                <a:latin typeface="Arial"/>
                <a:cs typeface="Arial"/>
              </a:rPr>
              <a:t>	System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funkcjonowania</a:t>
            </a:r>
            <a:r>
              <a:rPr sz="2000" spc="-8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przyrodniczego </a:t>
            </a:r>
            <a:r>
              <a:rPr sz="2000" dirty="0">
                <a:latin typeface="Arial"/>
                <a:cs typeface="Arial"/>
              </a:rPr>
              <a:t>miasta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/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gminy</a:t>
            </a:r>
            <a:endParaRPr sz="2000">
              <a:latin typeface="Arial"/>
              <a:cs typeface="Arial"/>
            </a:endParaRPr>
          </a:p>
          <a:p>
            <a:pPr marL="12700" marR="401320" indent="-9525">
              <a:lnSpc>
                <a:spcPct val="150000"/>
              </a:lnSpc>
              <a:spcBef>
                <a:spcPts val="480"/>
              </a:spcBef>
              <a:buSzPct val="95000"/>
              <a:buChar char="•"/>
              <a:tabLst>
                <a:tab pos="100330" algn="l"/>
              </a:tabLst>
            </a:pPr>
            <a:r>
              <a:rPr sz="2000" dirty="0">
                <a:latin typeface="Arial"/>
                <a:cs typeface="Arial"/>
              </a:rPr>
              <a:t>	System</a:t>
            </a:r>
            <a:r>
              <a:rPr sz="2000" spc="-3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przyrodniczy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miasta</a:t>
            </a:r>
            <a:r>
              <a:rPr sz="2000" spc="-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/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osnowa </a:t>
            </a:r>
            <a:r>
              <a:rPr sz="2000" dirty="0">
                <a:latin typeface="Arial"/>
                <a:cs typeface="Arial"/>
              </a:rPr>
              <a:t>ekologiczna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miasta</a:t>
            </a:r>
            <a:r>
              <a:rPr sz="2000" spc="-50" dirty="0">
                <a:latin typeface="Arial"/>
                <a:cs typeface="Arial"/>
              </a:rPr>
              <a:t> /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940425" y="3462401"/>
            <a:ext cx="2952750" cy="1784350"/>
          </a:xfrm>
          <a:prstGeom prst="rect">
            <a:avLst/>
          </a:prstGeom>
          <a:ln w="57150">
            <a:solidFill>
              <a:srgbClr val="943735"/>
            </a:solidFill>
          </a:ln>
        </p:spPr>
        <p:txBody>
          <a:bodyPr vert="horz" wrap="square" lIns="0" tIns="749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90"/>
              </a:spcBef>
            </a:pPr>
            <a:endParaRPr sz="2200">
              <a:latin typeface="Times New Roman"/>
              <a:cs typeface="Times New Roman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sz="2200" dirty="0">
                <a:latin typeface="Carlito"/>
                <a:cs typeface="Carlito"/>
              </a:rPr>
              <a:t>Ujęcie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sieciowe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270"/>
              </a:spcBef>
            </a:pPr>
            <a:endParaRPr sz="2200">
              <a:latin typeface="Carlito"/>
              <a:cs typeface="Carlito"/>
            </a:endParaRPr>
          </a:p>
          <a:p>
            <a:pPr marL="92075">
              <a:lnSpc>
                <a:spcPct val="100000"/>
              </a:lnSpc>
            </a:pPr>
            <a:r>
              <a:rPr sz="2200" dirty="0">
                <a:latin typeface="Carlito"/>
                <a:cs typeface="Carlito"/>
              </a:rPr>
              <a:t>Ujęcie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zintegrowane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0614" y="1565605"/>
            <a:ext cx="8632825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006600"/>
                </a:solidFill>
                <a:latin typeface="Arial"/>
                <a:cs typeface="Arial"/>
              </a:rPr>
              <a:t>ZI</a:t>
            </a:r>
            <a:r>
              <a:rPr sz="2000" b="1" spc="-3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6600"/>
                </a:solidFill>
                <a:latin typeface="Arial"/>
                <a:cs typeface="Arial"/>
              </a:rPr>
              <a:t>-</a:t>
            </a:r>
            <a:r>
              <a:rPr sz="2000" b="1" spc="-2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6600"/>
                </a:solidFill>
                <a:latin typeface="Arial"/>
                <a:cs typeface="Arial"/>
              </a:rPr>
              <a:t>strategicznie</a:t>
            </a:r>
            <a:r>
              <a:rPr sz="2000" b="1" spc="-6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6600"/>
                </a:solidFill>
                <a:latin typeface="Arial"/>
                <a:cs typeface="Arial"/>
              </a:rPr>
              <a:t>zaplanowana</a:t>
            </a:r>
            <a:r>
              <a:rPr sz="2000" b="1" spc="-5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6600"/>
                </a:solidFill>
                <a:latin typeface="Arial"/>
                <a:cs typeface="Arial"/>
              </a:rPr>
              <a:t>sieć</a:t>
            </a:r>
            <a:r>
              <a:rPr sz="2000" b="1" spc="-3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obszarów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naturalnych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i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półnaturalnych</a:t>
            </a:r>
            <a:endParaRPr sz="2000">
              <a:latin typeface="Arial"/>
              <a:cs typeface="Arial"/>
            </a:endParaRPr>
          </a:p>
          <a:p>
            <a:pPr marL="441452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z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innymi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cechami</a:t>
            </a:r>
            <a:r>
              <a:rPr sz="2000" spc="-5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środowiskowymi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1872" y="3733444"/>
            <a:ext cx="1371600" cy="260985"/>
          </a:xfrm>
          <a:custGeom>
            <a:avLst/>
            <a:gdLst/>
            <a:ahLst/>
            <a:cxnLst/>
            <a:rect l="l" t="t" r="r" b="b"/>
            <a:pathLst>
              <a:path w="1371600" h="260985">
                <a:moveTo>
                  <a:pt x="164334" y="93764"/>
                </a:moveTo>
                <a:lnTo>
                  <a:pt x="112915" y="117803"/>
                </a:lnTo>
                <a:lnTo>
                  <a:pt x="159015" y="150649"/>
                </a:lnTo>
                <a:lnTo>
                  <a:pt x="1366012" y="260578"/>
                </a:lnTo>
                <a:lnTo>
                  <a:pt x="1371091" y="203682"/>
                </a:lnTo>
                <a:lnTo>
                  <a:pt x="164334" y="93764"/>
                </a:lnTo>
                <a:close/>
              </a:path>
              <a:path w="1371600" h="260985">
                <a:moveTo>
                  <a:pt x="235213" y="0"/>
                </a:moveTo>
                <a:lnTo>
                  <a:pt x="224154" y="2641"/>
                </a:lnTo>
                <a:lnTo>
                  <a:pt x="0" y="107543"/>
                </a:lnTo>
                <a:lnTo>
                  <a:pt x="201549" y="251053"/>
                </a:lnTo>
                <a:lnTo>
                  <a:pt x="211905" y="255680"/>
                </a:lnTo>
                <a:lnTo>
                  <a:pt x="222869" y="255974"/>
                </a:lnTo>
                <a:lnTo>
                  <a:pt x="233142" y="252124"/>
                </a:lnTo>
                <a:lnTo>
                  <a:pt x="241426" y="244322"/>
                </a:lnTo>
                <a:lnTo>
                  <a:pt x="246036" y="233985"/>
                </a:lnTo>
                <a:lnTo>
                  <a:pt x="246300" y="223065"/>
                </a:lnTo>
                <a:lnTo>
                  <a:pt x="242444" y="212836"/>
                </a:lnTo>
                <a:lnTo>
                  <a:pt x="234696" y="204571"/>
                </a:lnTo>
                <a:lnTo>
                  <a:pt x="159015" y="150649"/>
                </a:lnTo>
                <a:lnTo>
                  <a:pt x="53848" y="141071"/>
                </a:lnTo>
                <a:lnTo>
                  <a:pt x="59054" y="84175"/>
                </a:lnTo>
                <a:lnTo>
                  <a:pt x="184846" y="84175"/>
                </a:lnTo>
                <a:lnTo>
                  <a:pt x="248412" y="54457"/>
                </a:lnTo>
                <a:lnTo>
                  <a:pt x="257502" y="47755"/>
                </a:lnTo>
                <a:lnTo>
                  <a:pt x="263128" y="38375"/>
                </a:lnTo>
                <a:lnTo>
                  <a:pt x="264824" y="27543"/>
                </a:lnTo>
                <a:lnTo>
                  <a:pt x="262127" y="16484"/>
                </a:lnTo>
                <a:lnTo>
                  <a:pt x="255426" y="7338"/>
                </a:lnTo>
                <a:lnTo>
                  <a:pt x="246046" y="1704"/>
                </a:lnTo>
                <a:lnTo>
                  <a:pt x="235213" y="0"/>
                </a:lnTo>
                <a:close/>
              </a:path>
              <a:path w="1371600" h="260985">
                <a:moveTo>
                  <a:pt x="59054" y="84175"/>
                </a:moveTo>
                <a:lnTo>
                  <a:pt x="53848" y="141071"/>
                </a:lnTo>
                <a:lnTo>
                  <a:pt x="159015" y="150649"/>
                </a:lnTo>
                <a:lnTo>
                  <a:pt x="142007" y="138531"/>
                </a:lnTo>
                <a:lnTo>
                  <a:pt x="68579" y="138531"/>
                </a:lnTo>
                <a:lnTo>
                  <a:pt x="73025" y="89382"/>
                </a:lnTo>
                <a:lnTo>
                  <a:pt x="116221" y="89382"/>
                </a:lnTo>
                <a:lnTo>
                  <a:pt x="59054" y="84175"/>
                </a:lnTo>
                <a:close/>
              </a:path>
              <a:path w="1371600" h="260985">
                <a:moveTo>
                  <a:pt x="73025" y="89382"/>
                </a:moveTo>
                <a:lnTo>
                  <a:pt x="68579" y="138531"/>
                </a:lnTo>
                <a:lnTo>
                  <a:pt x="112915" y="117803"/>
                </a:lnTo>
                <a:lnTo>
                  <a:pt x="73025" y="89382"/>
                </a:lnTo>
                <a:close/>
              </a:path>
              <a:path w="1371600" h="260985">
                <a:moveTo>
                  <a:pt x="112915" y="117803"/>
                </a:moveTo>
                <a:lnTo>
                  <a:pt x="68579" y="138531"/>
                </a:lnTo>
                <a:lnTo>
                  <a:pt x="142007" y="138531"/>
                </a:lnTo>
                <a:lnTo>
                  <a:pt x="112915" y="117803"/>
                </a:lnTo>
                <a:close/>
              </a:path>
              <a:path w="1371600" h="260985">
                <a:moveTo>
                  <a:pt x="116221" y="89382"/>
                </a:moveTo>
                <a:lnTo>
                  <a:pt x="73025" y="89382"/>
                </a:lnTo>
                <a:lnTo>
                  <a:pt x="112915" y="117803"/>
                </a:lnTo>
                <a:lnTo>
                  <a:pt x="164334" y="93764"/>
                </a:lnTo>
                <a:lnTo>
                  <a:pt x="116221" y="89382"/>
                </a:lnTo>
                <a:close/>
              </a:path>
              <a:path w="1371600" h="260985">
                <a:moveTo>
                  <a:pt x="184846" y="84175"/>
                </a:moveTo>
                <a:lnTo>
                  <a:pt x="59054" y="84175"/>
                </a:lnTo>
                <a:lnTo>
                  <a:pt x="164334" y="93764"/>
                </a:lnTo>
                <a:lnTo>
                  <a:pt x="184846" y="84175"/>
                </a:lnTo>
                <a:close/>
              </a:path>
            </a:pathLst>
          </a:custGeom>
          <a:solidFill>
            <a:srgbClr val="9437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49647" y="4641024"/>
            <a:ext cx="1392555" cy="256540"/>
          </a:xfrm>
          <a:custGeom>
            <a:avLst/>
            <a:gdLst/>
            <a:ahLst/>
            <a:cxnLst/>
            <a:rect l="l" t="t" r="r" b="b"/>
            <a:pathLst>
              <a:path w="1392554" h="256539">
                <a:moveTo>
                  <a:pt x="230778" y="0"/>
                </a:moveTo>
                <a:lnTo>
                  <a:pt x="219837" y="3111"/>
                </a:lnTo>
                <a:lnTo>
                  <a:pt x="0" y="116649"/>
                </a:lnTo>
                <a:lnTo>
                  <a:pt x="207137" y="252158"/>
                </a:lnTo>
                <a:lnTo>
                  <a:pt x="217666" y="256369"/>
                </a:lnTo>
                <a:lnTo>
                  <a:pt x="228599" y="256222"/>
                </a:lnTo>
                <a:lnTo>
                  <a:pt x="238676" y="251979"/>
                </a:lnTo>
                <a:lnTo>
                  <a:pt x="246634" y="243903"/>
                </a:lnTo>
                <a:lnTo>
                  <a:pt x="250844" y="233374"/>
                </a:lnTo>
                <a:lnTo>
                  <a:pt x="250698" y="222440"/>
                </a:lnTo>
                <a:lnTo>
                  <a:pt x="246455" y="212363"/>
                </a:lnTo>
                <a:lnTo>
                  <a:pt x="238378" y="204406"/>
                </a:lnTo>
                <a:lnTo>
                  <a:pt x="160703" y="153573"/>
                </a:lnTo>
                <a:lnTo>
                  <a:pt x="55117" y="148145"/>
                </a:lnTo>
                <a:lnTo>
                  <a:pt x="58038" y="91122"/>
                </a:lnTo>
                <a:lnTo>
                  <a:pt x="174039" y="91122"/>
                </a:lnTo>
                <a:lnTo>
                  <a:pt x="246125" y="53911"/>
                </a:lnTo>
                <a:lnTo>
                  <a:pt x="254942" y="46809"/>
                </a:lnTo>
                <a:lnTo>
                  <a:pt x="260175" y="37195"/>
                </a:lnTo>
                <a:lnTo>
                  <a:pt x="261431" y="26318"/>
                </a:lnTo>
                <a:lnTo>
                  <a:pt x="258317" y="15430"/>
                </a:lnTo>
                <a:lnTo>
                  <a:pt x="251233" y="6540"/>
                </a:lnTo>
                <a:lnTo>
                  <a:pt x="241649" y="1269"/>
                </a:lnTo>
                <a:lnTo>
                  <a:pt x="230778" y="0"/>
                </a:lnTo>
                <a:close/>
              </a:path>
              <a:path w="1392554" h="256539">
                <a:moveTo>
                  <a:pt x="163552" y="96535"/>
                </a:moveTo>
                <a:lnTo>
                  <a:pt x="113236" y="122508"/>
                </a:lnTo>
                <a:lnTo>
                  <a:pt x="160703" y="153573"/>
                </a:lnTo>
                <a:lnTo>
                  <a:pt x="1389252" y="216725"/>
                </a:lnTo>
                <a:lnTo>
                  <a:pt x="1392301" y="159575"/>
                </a:lnTo>
                <a:lnTo>
                  <a:pt x="163552" y="96535"/>
                </a:lnTo>
                <a:close/>
              </a:path>
              <a:path w="1392554" h="256539">
                <a:moveTo>
                  <a:pt x="58038" y="91122"/>
                </a:moveTo>
                <a:lnTo>
                  <a:pt x="55117" y="148145"/>
                </a:lnTo>
                <a:lnTo>
                  <a:pt x="160703" y="153573"/>
                </a:lnTo>
                <a:lnTo>
                  <a:pt x="147558" y="144970"/>
                </a:lnTo>
                <a:lnTo>
                  <a:pt x="69723" y="144970"/>
                </a:lnTo>
                <a:lnTo>
                  <a:pt x="72262" y="95694"/>
                </a:lnTo>
                <a:lnTo>
                  <a:pt x="147154" y="95694"/>
                </a:lnTo>
                <a:lnTo>
                  <a:pt x="58038" y="91122"/>
                </a:lnTo>
                <a:close/>
              </a:path>
              <a:path w="1392554" h="256539">
                <a:moveTo>
                  <a:pt x="72262" y="95694"/>
                </a:moveTo>
                <a:lnTo>
                  <a:pt x="69723" y="144970"/>
                </a:lnTo>
                <a:lnTo>
                  <a:pt x="113236" y="122508"/>
                </a:lnTo>
                <a:lnTo>
                  <a:pt x="72262" y="95694"/>
                </a:lnTo>
                <a:close/>
              </a:path>
              <a:path w="1392554" h="256539">
                <a:moveTo>
                  <a:pt x="113236" y="122508"/>
                </a:moveTo>
                <a:lnTo>
                  <a:pt x="69723" y="144970"/>
                </a:lnTo>
                <a:lnTo>
                  <a:pt x="147558" y="144970"/>
                </a:lnTo>
                <a:lnTo>
                  <a:pt x="113236" y="122508"/>
                </a:lnTo>
                <a:close/>
              </a:path>
              <a:path w="1392554" h="256539">
                <a:moveTo>
                  <a:pt x="147154" y="95694"/>
                </a:moveTo>
                <a:lnTo>
                  <a:pt x="72262" y="95694"/>
                </a:lnTo>
                <a:lnTo>
                  <a:pt x="113236" y="122508"/>
                </a:lnTo>
                <a:lnTo>
                  <a:pt x="163552" y="96535"/>
                </a:lnTo>
                <a:lnTo>
                  <a:pt x="147154" y="95694"/>
                </a:lnTo>
                <a:close/>
              </a:path>
              <a:path w="1392554" h="256539">
                <a:moveTo>
                  <a:pt x="174039" y="91122"/>
                </a:moveTo>
                <a:lnTo>
                  <a:pt x="58038" y="91122"/>
                </a:lnTo>
                <a:lnTo>
                  <a:pt x="163552" y="96535"/>
                </a:lnTo>
                <a:lnTo>
                  <a:pt x="174039" y="91122"/>
                </a:lnTo>
                <a:close/>
              </a:path>
            </a:pathLst>
          </a:custGeom>
          <a:solidFill>
            <a:srgbClr val="9437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76697" y="4958207"/>
            <a:ext cx="880744" cy="631825"/>
          </a:xfrm>
          <a:custGeom>
            <a:avLst/>
            <a:gdLst/>
            <a:ahLst/>
            <a:cxnLst/>
            <a:rect l="l" t="t" r="r" b="b"/>
            <a:pathLst>
              <a:path w="880745" h="631825">
                <a:moveTo>
                  <a:pt x="129803" y="389755"/>
                </a:moveTo>
                <a:lnTo>
                  <a:pt x="119014" y="391541"/>
                </a:lnTo>
                <a:lnTo>
                  <a:pt x="109678" y="397232"/>
                </a:lnTo>
                <a:lnTo>
                  <a:pt x="102997" y="406400"/>
                </a:lnTo>
                <a:lnTo>
                  <a:pt x="0" y="631456"/>
                </a:lnTo>
                <a:lnTo>
                  <a:pt x="108542" y="622173"/>
                </a:lnTo>
                <a:lnTo>
                  <a:pt x="62864" y="622173"/>
                </a:lnTo>
                <a:lnTo>
                  <a:pt x="29972" y="575437"/>
                </a:lnTo>
                <a:lnTo>
                  <a:pt x="116365" y="514605"/>
                </a:lnTo>
                <a:lnTo>
                  <a:pt x="154939" y="430276"/>
                </a:lnTo>
                <a:lnTo>
                  <a:pt x="157541" y="419217"/>
                </a:lnTo>
                <a:lnTo>
                  <a:pt x="155749" y="408384"/>
                </a:lnTo>
                <a:lnTo>
                  <a:pt x="150028" y="399004"/>
                </a:lnTo>
                <a:lnTo>
                  <a:pt x="140842" y="392303"/>
                </a:lnTo>
                <a:lnTo>
                  <a:pt x="129803" y="389755"/>
                </a:lnTo>
                <a:close/>
              </a:path>
              <a:path w="880745" h="631825">
                <a:moveTo>
                  <a:pt x="116365" y="514605"/>
                </a:moveTo>
                <a:lnTo>
                  <a:pt x="29972" y="575437"/>
                </a:lnTo>
                <a:lnTo>
                  <a:pt x="62864" y="622173"/>
                </a:lnTo>
                <a:lnTo>
                  <a:pt x="79100" y="610743"/>
                </a:lnTo>
                <a:lnTo>
                  <a:pt x="72389" y="610743"/>
                </a:lnTo>
                <a:lnTo>
                  <a:pt x="43941" y="570357"/>
                </a:lnTo>
                <a:lnTo>
                  <a:pt x="92771" y="566185"/>
                </a:lnTo>
                <a:lnTo>
                  <a:pt x="116365" y="514605"/>
                </a:lnTo>
                <a:close/>
              </a:path>
              <a:path w="880745" h="631825">
                <a:moveTo>
                  <a:pt x="241680" y="553466"/>
                </a:moveTo>
                <a:lnTo>
                  <a:pt x="149243" y="561362"/>
                </a:lnTo>
                <a:lnTo>
                  <a:pt x="62864" y="622173"/>
                </a:lnTo>
                <a:lnTo>
                  <a:pt x="108542" y="622173"/>
                </a:lnTo>
                <a:lnTo>
                  <a:pt x="246634" y="610362"/>
                </a:lnTo>
                <a:lnTo>
                  <a:pt x="272668" y="579501"/>
                </a:lnTo>
                <a:lnTo>
                  <a:pt x="269452" y="568592"/>
                </a:lnTo>
                <a:lnTo>
                  <a:pt x="262556" y="560054"/>
                </a:lnTo>
                <a:lnTo>
                  <a:pt x="252970" y="554730"/>
                </a:lnTo>
                <a:lnTo>
                  <a:pt x="241680" y="553466"/>
                </a:lnTo>
                <a:close/>
              </a:path>
              <a:path w="880745" h="631825">
                <a:moveTo>
                  <a:pt x="92771" y="566185"/>
                </a:moveTo>
                <a:lnTo>
                  <a:pt x="43941" y="570357"/>
                </a:lnTo>
                <a:lnTo>
                  <a:pt x="72389" y="610743"/>
                </a:lnTo>
                <a:lnTo>
                  <a:pt x="92771" y="566185"/>
                </a:lnTo>
                <a:close/>
              </a:path>
              <a:path w="880745" h="631825">
                <a:moveTo>
                  <a:pt x="149243" y="561362"/>
                </a:moveTo>
                <a:lnTo>
                  <a:pt x="92771" y="566185"/>
                </a:lnTo>
                <a:lnTo>
                  <a:pt x="72389" y="610743"/>
                </a:lnTo>
                <a:lnTo>
                  <a:pt x="79100" y="610743"/>
                </a:lnTo>
                <a:lnTo>
                  <a:pt x="149243" y="561362"/>
                </a:lnTo>
                <a:close/>
              </a:path>
              <a:path w="880745" h="631825">
                <a:moveTo>
                  <a:pt x="847216" y="0"/>
                </a:moveTo>
                <a:lnTo>
                  <a:pt x="116365" y="514605"/>
                </a:lnTo>
                <a:lnTo>
                  <a:pt x="92771" y="566185"/>
                </a:lnTo>
                <a:lnTo>
                  <a:pt x="149243" y="561362"/>
                </a:lnTo>
                <a:lnTo>
                  <a:pt x="880237" y="46736"/>
                </a:lnTo>
                <a:lnTo>
                  <a:pt x="847216" y="0"/>
                </a:lnTo>
                <a:close/>
              </a:path>
            </a:pathLst>
          </a:custGeom>
          <a:solidFill>
            <a:srgbClr val="94373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00443" y="2499232"/>
            <a:ext cx="1437385" cy="788924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6642100" y="22225"/>
            <a:ext cx="2470150" cy="1543050"/>
            <a:chOff x="6642100" y="22225"/>
            <a:chExt cx="2470150" cy="154305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718300" y="98425"/>
              <a:ext cx="2317750" cy="139065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680200" y="60325"/>
              <a:ext cx="2393950" cy="1466850"/>
            </a:xfrm>
            <a:custGeom>
              <a:avLst/>
              <a:gdLst/>
              <a:ahLst/>
              <a:cxnLst/>
              <a:rect l="l" t="t" r="r" b="b"/>
              <a:pathLst>
                <a:path w="2393950" h="1466850">
                  <a:moveTo>
                    <a:pt x="0" y="1466850"/>
                  </a:moveTo>
                  <a:lnTo>
                    <a:pt x="2393950" y="1466850"/>
                  </a:lnTo>
                  <a:lnTo>
                    <a:pt x="2393950" y="0"/>
                  </a:lnTo>
                  <a:lnTo>
                    <a:pt x="0" y="0"/>
                  </a:lnTo>
                  <a:lnTo>
                    <a:pt x="0" y="1466850"/>
                  </a:lnTo>
                  <a:close/>
                </a:path>
              </a:pathLst>
            </a:custGeom>
            <a:ln w="762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03800" y="111125"/>
            <a:ext cx="1592199" cy="1377950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2600" y="2911348"/>
            <a:ext cx="3386962" cy="341325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496" y="2366772"/>
            <a:ext cx="2715387" cy="395782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86583" y="3107563"/>
            <a:ext cx="2599817" cy="321703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99618" y="1945435"/>
            <a:ext cx="477393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94635" algn="l"/>
              </a:tabLst>
            </a:pPr>
            <a:r>
              <a:rPr sz="2000" spc="-10" dirty="0" err="1">
                <a:latin typeface="Arial"/>
                <a:cs typeface="Arial"/>
              </a:rPr>
              <a:t>ESOCh</a:t>
            </a:r>
            <a:r>
              <a:rPr lang="pl-PL" sz="2000" spc="-10" dirty="0">
                <a:latin typeface="Arial"/>
                <a:cs typeface="Arial"/>
              </a:rPr>
              <a:t>                         </a:t>
            </a:r>
            <a:r>
              <a:rPr sz="2000" dirty="0" err="1">
                <a:latin typeface="Arial"/>
                <a:cs typeface="Arial"/>
              </a:rPr>
              <a:t>Sieć</a:t>
            </a:r>
            <a:r>
              <a:rPr sz="2000" spc="-4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Natura</a:t>
            </a:r>
            <a:r>
              <a:rPr sz="2000" spc="-75" dirty="0">
                <a:latin typeface="Arial"/>
                <a:cs typeface="Arial"/>
              </a:rPr>
              <a:t> </a:t>
            </a:r>
            <a:r>
              <a:rPr sz="2000" spc="-20" dirty="0">
                <a:latin typeface="Arial"/>
                <a:cs typeface="Arial"/>
              </a:rPr>
              <a:t>2000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86194" y="1945434"/>
            <a:ext cx="347091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"/>
                <a:cs typeface="Arial"/>
              </a:rPr>
              <a:t>System</a:t>
            </a:r>
            <a:r>
              <a:rPr sz="2000" spc="-3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obszarów</a:t>
            </a:r>
            <a:r>
              <a:rPr sz="2000" spc="-6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chronionych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07504" y="44421"/>
            <a:ext cx="8655496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006600"/>
                </a:solidFill>
                <a:latin typeface="Arial"/>
                <a:cs typeface="Arial"/>
              </a:rPr>
              <a:t>?</a:t>
            </a:r>
            <a:r>
              <a:rPr b="1" spc="-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006600"/>
                </a:solidFill>
                <a:latin typeface="Arial"/>
                <a:cs typeface="Arial"/>
              </a:rPr>
              <a:t>Zielona</a:t>
            </a:r>
            <a:r>
              <a:rPr b="1" spc="-2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b="1" spc="-10" dirty="0">
                <a:solidFill>
                  <a:srgbClr val="006600"/>
                </a:solidFill>
                <a:latin typeface="Arial"/>
                <a:cs typeface="Arial"/>
              </a:rPr>
              <a:t>Infrastruktura</a:t>
            </a:r>
          </a:p>
          <a:p>
            <a:pPr marL="288290">
              <a:lnSpc>
                <a:spcPct val="100000"/>
              </a:lnSpc>
            </a:pPr>
            <a:r>
              <a:rPr dirty="0">
                <a:solidFill>
                  <a:srgbClr val="404040"/>
                </a:solidFill>
                <a:latin typeface="Arial"/>
                <a:cs typeface="Arial"/>
              </a:rPr>
              <a:t>Ujęcie</a:t>
            </a:r>
            <a:r>
              <a:rPr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404040"/>
                </a:solidFill>
                <a:latin typeface="Arial"/>
                <a:cs typeface="Arial"/>
              </a:rPr>
              <a:t>sieciowe</a:t>
            </a:r>
          </a:p>
        </p:txBody>
      </p:sp>
      <p:sp>
        <p:nvSpPr>
          <p:cNvPr id="8" name="object 8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7504" y="1412824"/>
            <a:ext cx="5665470" cy="1108075"/>
          </a:xfrm>
          <a:prstGeom prst="rect">
            <a:avLst/>
          </a:prstGeom>
          <a:ln w="57150">
            <a:solidFill>
              <a:srgbClr val="943735"/>
            </a:solidFill>
          </a:ln>
        </p:spPr>
        <p:txBody>
          <a:bodyPr vert="horz" wrap="square" lIns="0" tIns="285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25"/>
              </a:spcBef>
            </a:pPr>
            <a:r>
              <a:rPr sz="2200" b="1" spc="-10" dirty="0">
                <a:latin typeface="Carlito"/>
                <a:cs typeface="Carlito"/>
              </a:rPr>
              <a:t>System</a:t>
            </a:r>
            <a:r>
              <a:rPr sz="2200" b="1" spc="-7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Przyrodniczy</a:t>
            </a:r>
            <a:r>
              <a:rPr sz="2200" b="1" spc="-80" dirty="0">
                <a:latin typeface="Carlito"/>
                <a:cs typeface="Carlito"/>
              </a:rPr>
              <a:t> </a:t>
            </a:r>
            <a:r>
              <a:rPr sz="2200" b="1" spc="-10" dirty="0">
                <a:latin typeface="Carlito"/>
                <a:cs typeface="Carlito"/>
              </a:rPr>
              <a:t>Miasta</a:t>
            </a:r>
            <a:endParaRPr sz="2200">
              <a:latin typeface="Carlito"/>
              <a:cs typeface="Carlito"/>
            </a:endParaRPr>
          </a:p>
          <a:p>
            <a:pPr marL="91440" marR="266700">
              <a:lnSpc>
                <a:spcPct val="100000"/>
              </a:lnSpc>
            </a:pPr>
            <a:r>
              <a:rPr sz="2200" spc="-10" dirty="0">
                <a:latin typeface="Carlito"/>
                <a:cs typeface="Carlito"/>
              </a:rPr>
              <a:t>Zaprojektowana</a:t>
            </a:r>
            <a:r>
              <a:rPr sz="2200" spc="-8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struktura</a:t>
            </a:r>
            <a:r>
              <a:rPr sz="2200" spc="-8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terenów</a:t>
            </a:r>
            <a:r>
              <a:rPr sz="2200" spc="-6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kluczowych </a:t>
            </a:r>
            <a:r>
              <a:rPr sz="2200" dirty="0">
                <a:latin typeface="Carlito"/>
                <a:cs typeface="Carlito"/>
              </a:rPr>
              <a:t>dla</a:t>
            </a:r>
            <a:r>
              <a:rPr sz="2200" spc="-1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funkcjonowania</a:t>
            </a:r>
            <a:r>
              <a:rPr sz="2200" spc="-2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przyrodniczego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4401" y="212597"/>
            <a:ext cx="6667399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8290" marR="5080" indent="-276225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006600"/>
                </a:solidFill>
                <a:latin typeface="Arial"/>
                <a:cs typeface="Arial"/>
              </a:rPr>
              <a:t>?</a:t>
            </a:r>
            <a:r>
              <a:rPr sz="3200" b="1" spc="-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006600"/>
                </a:solidFill>
                <a:latin typeface="Arial"/>
                <a:cs typeface="Arial"/>
              </a:rPr>
              <a:t>Zielona</a:t>
            </a:r>
            <a:r>
              <a:rPr sz="3200" b="1" spc="-2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3200" b="1" spc="-10" dirty="0" err="1">
                <a:solidFill>
                  <a:srgbClr val="006600"/>
                </a:solidFill>
                <a:latin typeface="Arial"/>
                <a:cs typeface="Arial"/>
              </a:rPr>
              <a:t>Infrastruktura</a:t>
            </a:r>
            <a:r>
              <a:rPr sz="3200" b="1" spc="-1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br>
              <a:rPr lang="pl-PL" sz="3200" b="1" spc="-10" dirty="0">
                <a:solidFill>
                  <a:srgbClr val="006600"/>
                </a:solidFill>
                <a:latin typeface="Arial"/>
                <a:cs typeface="Arial"/>
              </a:rPr>
            </a:br>
            <a:r>
              <a:rPr sz="3200" b="1" dirty="0" err="1">
                <a:solidFill>
                  <a:srgbClr val="404040"/>
                </a:solidFill>
                <a:latin typeface="Arial"/>
                <a:cs typeface="Arial"/>
              </a:rPr>
              <a:t>Ujęcie</a:t>
            </a:r>
            <a:r>
              <a:rPr sz="32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404040"/>
                </a:solidFill>
                <a:latin typeface="Arial"/>
                <a:cs typeface="Arial"/>
              </a:rPr>
              <a:t>zintegrowane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9908" y="2964307"/>
            <a:ext cx="1819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CC6600"/>
                </a:solidFill>
                <a:latin typeface="Arial"/>
                <a:cs typeface="Arial"/>
              </a:rPr>
              <a:t>Funkcjonowanie klimatyczne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67278" y="2952750"/>
            <a:ext cx="1819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7375E"/>
                </a:solidFill>
                <a:latin typeface="Arial"/>
                <a:cs typeface="Arial"/>
              </a:rPr>
              <a:t>Funkcjonowanie hydrologiczne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23990" y="2974594"/>
            <a:ext cx="18199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336600"/>
                </a:solidFill>
                <a:latin typeface="Arial"/>
                <a:cs typeface="Arial"/>
              </a:rPr>
              <a:t>Funkcjonowanie biologiczne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394" y="3750241"/>
            <a:ext cx="1791988" cy="249647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87776" y="3597549"/>
            <a:ext cx="1997515" cy="276027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12357" y="3623495"/>
            <a:ext cx="2027446" cy="281234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62140" y="88473"/>
            <a:ext cx="1926248" cy="2625090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6278" y="2523535"/>
            <a:ext cx="2664332" cy="214491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6542" y="2425826"/>
            <a:ext cx="1991024" cy="208763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81000" y="4873993"/>
            <a:ext cx="2286000" cy="1200785"/>
          </a:xfrm>
          <a:prstGeom prst="rect">
            <a:avLst/>
          </a:prstGeom>
          <a:ln w="9525">
            <a:solidFill>
              <a:srgbClr val="943735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91440" marR="676275">
              <a:lnSpc>
                <a:spcPct val="100000"/>
              </a:lnSpc>
              <a:spcBef>
                <a:spcPts val="250"/>
              </a:spcBef>
            </a:pPr>
            <a:r>
              <a:rPr sz="1800" spc="-10" dirty="0">
                <a:latin typeface="Carlito"/>
                <a:cs typeface="Carlito"/>
              </a:rPr>
              <a:t>System</a:t>
            </a:r>
            <a:r>
              <a:rPr sz="1800" spc="-6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klinowo- pierścieniowy</a:t>
            </a:r>
            <a:endParaRPr sz="1800">
              <a:latin typeface="Carlito"/>
              <a:cs typeface="Carlito"/>
            </a:endParaRPr>
          </a:p>
          <a:p>
            <a:pPr marL="91440" marR="122555">
              <a:lnSpc>
                <a:spcPct val="100000"/>
              </a:lnSpc>
            </a:pPr>
            <a:r>
              <a:rPr sz="1800" spc="-10" dirty="0">
                <a:latin typeface="Carlito"/>
                <a:cs typeface="Carlito"/>
              </a:rPr>
              <a:t>Poznańskiego</a:t>
            </a:r>
            <a:r>
              <a:rPr sz="1800" spc="-6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Obszaru Metropolitalnego</a:t>
            </a:r>
            <a:endParaRPr sz="1800">
              <a:latin typeface="Carlito"/>
              <a:cs typeface="Carlito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59810" y="2461767"/>
            <a:ext cx="2952368" cy="210718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275838" y="4892967"/>
            <a:ext cx="2547620" cy="1200785"/>
          </a:xfrm>
          <a:prstGeom prst="rect">
            <a:avLst/>
          </a:prstGeom>
          <a:ln w="9525">
            <a:solidFill>
              <a:srgbClr val="943735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0"/>
              </a:spcBef>
            </a:pPr>
            <a:r>
              <a:rPr sz="1800" dirty="0">
                <a:latin typeface="Carlito"/>
                <a:cs typeface="Carlito"/>
              </a:rPr>
              <a:t>Krąg</a:t>
            </a:r>
            <a:r>
              <a:rPr sz="1800" spc="-6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kulturowo</a:t>
            </a:r>
            <a:endParaRPr sz="1800">
              <a:latin typeface="Carlito"/>
              <a:cs typeface="Carlito"/>
            </a:endParaRPr>
          </a:p>
          <a:p>
            <a:pPr marL="91440" marR="298450">
              <a:lnSpc>
                <a:spcPct val="100000"/>
              </a:lnSpc>
            </a:pPr>
            <a:r>
              <a:rPr sz="1800" spc="-10" dirty="0">
                <a:latin typeface="Carlito"/>
                <a:cs typeface="Carlito"/>
              </a:rPr>
              <a:t>przyrodniczy</a:t>
            </a:r>
            <a:r>
              <a:rPr sz="1800" spc="-20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Łódzkiego Obszaru Metropolitalnego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00215" y="4892967"/>
            <a:ext cx="2664460" cy="1200785"/>
          </a:xfrm>
          <a:prstGeom prst="rect">
            <a:avLst/>
          </a:prstGeom>
          <a:ln w="9525">
            <a:solidFill>
              <a:srgbClr val="943735"/>
            </a:solidFill>
          </a:ln>
        </p:spPr>
        <p:txBody>
          <a:bodyPr vert="horz" wrap="square" lIns="0" tIns="31750" rIns="0" bIns="0" rtlCol="0">
            <a:spAutoFit/>
          </a:bodyPr>
          <a:lstStyle/>
          <a:p>
            <a:pPr marL="92075" marR="347980">
              <a:lnSpc>
                <a:spcPct val="100000"/>
              </a:lnSpc>
              <a:spcBef>
                <a:spcPts val="250"/>
              </a:spcBef>
            </a:pPr>
            <a:r>
              <a:rPr sz="1800" dirty="0">
                <a:latin typeface="Carlito"/>
                <a:cs typeface="Carlito"/>
              </a:rPr>
              <a:t>Model</a:t>
            </a:r>
            <a:r>
              <a:rPr sz="1800" spc="-4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kształtowania </a:t>
            </a:r>
            <a:r>
              <a:rPr sz="1800" dirty="0">
                <a:latin typeface="Carlito"/>
                <a:cs typeface="Carlito"/>
              </a:rPr>
              <a:t>układu</a:t>
            </a:r>
            <a:r>
              <a:rPr sz="1800" spc="-6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przyrodniczego </a:t>
            </a:r>
            <a:r>
              <a:rPr sz="1800" spc="-20" dirty="0">
                <a:latin typeface="Carlito"/>
                <a:cs typeface="Carlito"/>
              </a:rPr>
              <a:t>Warszawskiego</a:t>
            </a:r>
            <a:r>
              <a:rPr sz="1800" spc="1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Obszaru Metropolitalnego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-36414" y="260240"/>
            <a:ext cx="9379814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8290" marR="5080" indent="-276225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?</a:t>
            </a:r>
            <a:r>
              <a:rPr sz="2800" b="1" spc="-1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Zielona</a:t>
            </a:r>
            <a:r>
              <a:rPr sz="2800" b="1" spc="-4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Infrastruktura</a:t>
            </a:r>
            <a:r>
              <a:rPr sz="2800" b="1" spc="-2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w</a:t>
            </a:r>
            <a:r>
              <a:rPr sz="2800" b="1" spc="-2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600"/>
                </a:solidFill>
                <a:latin typeface="Arial"/>
                <a:cs typeface="Arial"/>
              </a:rPr>
              <a:t>obszarach</a:t>
            </a:r>
            <a:r>
              <a:rPr sz="2800" b="1" spc="-3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800" b="1" spc="-10" dirty="0" err="1">
                <a:solidFill>
                  <a:srgbClr val="006600"/>
                </a:solidFill>
                <a:latin typeface="Arial"/>
                <a:cs typeface="Arial"/>
              </a:rPr>
              <a:t>metropolitalnych</a:t>
            </a:r>
            <a:r>
              <a:rPr sz="2800" b="1" spc="-1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br>
              <a:rPr lang="pl-PL" sz="2800" b="1" spc="-10" dirty="0">
                <a:solidFill>
                  <a:srgbClr val="006600"/>
                </a:solidFill>
                <a:latin typeface="Arial"/>
                <a:cs typeface="Arial"/>
              </a:rPr>
            </a:br>
            <a:r>
              <a:rPr sz="2800" b="1" dirty="0" err="1">
                <a:solidFill>
                  <a:srgbClr val="404040"/>
                </a:solidFill>
                <a:latin typeface="Arial"/>
                <a:cs typeface="Arial"/>
              </a:rPr>
              <a:t>Ujęcie</a:t>
            </a:r>
            <a:r>
              <a:rPr sz="28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404040"/>
                </a:solidFill>
                <a:latin typeface="Arial"/>
                <a:cs typeface="Arial"/>
              </a:rPr>
              <a:t>zintegrowane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0962" y="1340764"/>
            <a:ext cx="5853430" cy="431165"/>
          </a:xfrm>
          <a:prstGeom prst="rect">
            <a:avLst/>
          </a:prstGeom>
          <a:ln w="28575">
            <a:solidFill>
              <a:srgbClr val="943735"/>
            </a:solidFill>
          </a:ln>
        </p:spPr>
        <p:txBody>
          <a:bodyPr vert="horz" wrap="square" lIns="0" tIns="285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25"/>
              </a:spcBef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System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Przyrodniczy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Obszarów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metropolitalnych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42113"/>
            <a:ext cx="5840730" cy="4283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ZI</a:t>
            </a:r>
            <a:r>
              <a:rPr sz="2400" b="1" spc="-6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-</a:t>
            </a:r>
            <a:r>
              <a:rPr sz="2400" b="1" spc="-4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strategicznie</a:t>
            </a:r>
            <a:r>
              <a:rPr sz="2400" b="1" spc="-5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zaplanowana</a:t>
            </a:r>
            <a:r>
              <a:rPr sz="2400" b="1" spc="-7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006600"/>
                </a:solidFill>
                <a:latin typeface="Arial"/>
                <a:cs typeface="Arial"/>
              </a:rPr>
              <a:t>sieć </a:t>
            </a:r>
            <a:r>
              <a:rPr sz="2400" dirty="0">
                <a:latin typeface="Arial"/>
                <a:cs typeface="Arial"/>
              </a:rPr>
              <a:t>obszarów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naturalnych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</a:t>
            </a:r>
            <a:r>
              <a:rPr sz="2400" spc="-10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półnaturalnych </a:t>
            </a:r>
            <a:r>
              <a:rPr sz="2400" dirty="0">
                <a:latin typeface="Arial"/>
                <a:cs typeface="Arial"/>
              </a:rPr>
              <a:t>z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innymi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cechami</a:t>
            </a:r>
            <a:r>
              <a:rPr sz="2400" spc="-5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środowiskowymi</a:t>
            </a:r>
            <a:endParaRPr sz="2400">
              <a:latin typeface="Arial"/>
              <a:cs typeface="Arial"/>
            </a:endParaRPr>
          </a:p>
          <a:p>
            <a:pPr marL="668655" marR="5080" indent="-253365">
              <a:lnSpc>
                <a:spcPct val="100000"/>
              </a:lnSpc>
              <a:spcBef>
                <a:spcPts val="1839"/>
              </a:spcBef>
              <a:tabLst>
                <a:tab pos="2696845" algn="l"/>
              </a:tabLst>
            </a:pP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?</a:t>
            </a:r>
            <a:r>
              <a:rPr sz="2400" b="1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Co</a:t>
            </a:r>
            <a:r>
              <a:rPr sz="2400" b="1" spc="-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Arial"/>
                <a:cs typeface="Arial"/>
              </a:rPr>
              <a:t>odróżnia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	Zieloną</a:t>
            </a:r>
            <a:r>
              <a:rPr sz="2400" b="1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Arial"/>
                <a:cs typeface="Arial"/>
              </a:rPr>
              <a:t>Infrastrukturę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od</a:t>
            </a:r>
            <a:r>
              <a:rPr sz="2400" b="1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wcześniejszych</a:t>
            </a:r>
            <a:r>
              <a:rPr sz="2400" b="1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404040"/>
                </a:solidFill>
                <a:latin typeface="Arial"/>
                <a:cs typeface="Arial"/>
              </a:rPr>
              <a:t>ujęć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</a:pPr>
            <a:endParaRPr sz="2400">
              <a:latin typeface="Arial"/>
              <a:cs typeface="Arial"/>
            </a:endParaRPr>
          </a:p>
          <a:p>
            <a:pPr marL="702310" indent="-286385">
              <a:lnSpc>
                <a:spcPct val="100000"/>
              </a:lnSpc>
              <a:buFont typeface="Arial"/>
              <a:buChar char="-"/>
              <a:tabLst>
                <a:tab pos="702310" algn="l"/>
              </a:tabLst>
            </a:pP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korzyści</a:t>
            </a:r>
            <a:r>
              <a:rPr sz="2400" b="1" spc="-5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dla</a:t>
            </a:r>
            <a:r>
              <a:rPr sz="2400" b="1" spc="-8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społeczeństwa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  <a:buClr>
                <a:srgbClr val="C00000"/>
              </a:buClr>
              <a:buFont typeface="Arial"/>
              <a:buChar char="-"/>
            </a:pPr>
            <a:endParaRPr sz="2400">
              <a:latin typeface="Arial"/>
              <a:cs typeface="Arial"/>
            </a:endParaRPr>
          </a:p>
          <a:p>
            <a:pPr marL="702310" indent="-286385">
              <a:lnSpc>
                <a:spcPct val="100000"/>
              </a:lnSpc>
              <a:buFont typeface="Arial"/>
              <a:buChar char="-"/>
              <a:tabLst>
                <a:tab pos="702310" algn="l"/>
              </a:tabLst>
            </a:pP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wielofunkcyjność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  <a:buClr>
                <a:srgbClr val="C00000"/>
              </a:buClr>
              <a:buFont typeface="Arial"/>
              <a:buChar char="-"/>
            </a:pPr>
            <a:endParaRPr sz="2400">
              <a:latin typeface="Arial"/>
              <a:cs typeface="Arial"/>
            </a:endParaRPr>
          </a:p>
          <a:p>
            <a:pPr marL="702310" indent="-286385">
              <a:lnSpc>
                <a:spcPct val="100000"/>
              </a:lnSpc>
              <a:buFont typeface="Arial"/>
              <a:buChar char="-"/>
              <a:tabLst>
                <a:tab pos="702310" algn="l"/>
              </a:tabLst>
            </a:pP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sposób</a:t>
            </a:r>
            <a:r>
              <a:rPr sz="2400" b="1" spc="-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myślenia</a:t>
            </a:r>
            <a:r>
              <a:rPr sz="2400" b="1" spc="-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i</a:t>
            </a:r>
            <a:r>
              <a:rPr sz="2400" b="1" spc="-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zarządzania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215507" y="3272282"/>
            <a:ext cx="601980" cy="1033780"/>
            <a:chOff x="6215507" y="3272282"/>
            <a:chExt cx="601980" cy="1033780"/>
          </a:xfrm>
        </p:grpSpPr>
        <p:sp>
          <p:nvSpPr>
            <p:cNvPr id="4" name="object 4"/>
            <p:cNvSpPr/>
            <p:nvPr/>
          </p:nvSpPr>
          <p:spPr>
            <a:xfrm>
              <a:off x="6228207" y="3284982"/>
              <a:ext cx="576580" cy="1008380"/>
            </a:xfrm>
            <a:custGeom>
              <a:avLst/>
              <a:gdLst/>
              <a:ahLst/>
              <a:cxnLst/>
              <a:rect l="l" t="t" r="r" b="b"/>
              <a:pathLst>
                <a:path w="576579" h="1008379">
                  <a:moveTo>
                    <a:pt x="432053" y="0"/>
                  </a:moveTo>
                  <a:lnTo>
                    <a:pt x="144017" y="0"/>
                  </a:lnTo>
                  <a:lnTo>
                    <a:pt x="144017" y="720089"/>
                  </a:lnTo>
                  <a:lnTo>
                    <a:pt x="0" y="720089"/>
                  </a:lnTo>
                  <a:lnTo>
                    <a:pt x="288036" y="1008125"/>
                  </a:lnTo>
                  <a:lnTo>
                    <a:pt x="576071" y="720089"/>
                  </a:lnTo>
                  <a:lnTo>
                    <a:pt x="432053" y="720089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006600">
                <a:alpha val="4117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228207" y="3284982"/>
              <a:ext cx="576580" cy="1008380"/>
            </a:xfrm>
            <a:custGeom>
              <a:avLst/>
              <a:gdLst/>
              <a:ahLst/>
              <a:cxnLst/>
              <a:rect l="l" t="t" r="r" b="b"/>
              <a:pathLst>
                <a:path w="576579" h="1008379">
                  <a:moveTo>
                    <a:pt x="0" y="720089"/>
                  </a:moveTo>
                  <a:lnTo>
                    <a:pt x="144017" y="720089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720089"/>
                  </a:lnTo>
                  <a:lnTo>
                    <a:pt x="576071" y="720089"/>
                  </a:lnTo>
                  <a:lnTo>
                    <a:pt x="288036" y="1008125"/>
                  </a:lnTo>
                  <a:lnTo>
                    <a:pt x="0" y="72008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1990" y="1473453"/>
            <a:ext cx="5437505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5430" marR="5080" indent="-253365">
              <a:lnSpc>
                <a:spcPct val="100000"/>
              </a:lnSpc>
              <a:spcBef>
                <a:spcPts val="100"/>
              </a:spcBef>
              <a:tabLst>
                <a:tab pos="2293620" algn="l"/>
              </a:tabLst>
            </a:pP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?</a:t>
            </a:r>
            <a:r>
              <a:rPr sz="2400" b="1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Co</a:t>
            </a:r>
            <a:r>
              <a:rPr sz="2400" b="1" spc="-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Arial"/>
                <a:cs typeface="Arial"/>
              </a:rPr>
              <a:t>odróżnia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	Zieloną</a:t>
            </a:r>
            <a:r>
              <a:rPr sz="2400" b="1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404040"/>
                </a:solidFill>
                <a:latin typeface="Arial"/>
                <a:cs typeface="Arial"/>
              </a:rPr>
              <a:t>Infrastrukturę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od</a:t>
            </a:r>
            <a:r>
              <a:rPr sz="2400" b="1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404040"/>
                </a:solidFill>
                <a:latin typeface="Arial"/>
                <a:cs typeface="Arial"/>
              </a:rPr>
              <a:t>wcześniejszych</a:t>
            </a:r>
            <a:r>
              <a:rPr sz="2400" b="1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404040"/>
                </a:solidFill>
                <a:latin typeface="Arial"/>
                <a:cs typeface="Arial"/>
              </a:rPr>
              <a:t>ujęć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endParaRPr sz="24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Arial"/>
              <a:buChar char="-"/>
              <a:tabLst>
                <a:tab pos="299085" algn="l"/>
              </a:tabLst>
            </a:pP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korzyści</a:t>
            </a:r>
            <a:r>
              <a:rPr sz="2400" b="1" spc="-5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dla</a:t>
            </a:r>
            <a:r>
              <a:rPr sz="2400" b="1" spc="-8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społeczeństwa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5"/>
              </a:spcBef>
              <a:buClr>
                <a:srgbClr val="C00000"/>
              </a:buClr>
              <a:buFont typeface="Arial"/>
              <a:buChar char="-"/>
            </a:pPr>
            <a:endParaRPr sz="24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Arial"/>
              <a:buChar char="-"/>
              <a:tabLst>
                <a:tab pos="299085" algn="l"/>
              </a:tabLst>
            </a:pP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wielofunkcyjność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20"/>
              </a:spcBef>
              <a:buClr>
                <a:srgbClr val="C00000"/>
              </a:buClr>
              <a:buFont typeface="Arial"/>
              <a:buChar char="-"/>
            </a:pPr>
            <a:endParaRPr sz="2400">
              <a:latin typeface="Arial"/>
              <a:cs typeface="Arial"/>
            </a:endParaRPr>
          </a:p>
          <a:p>
            <a:pPr marL="299085" indent="-286385">
              <a:lnSpc>
                <a:spcPct val="100000"/>
              </a:lnSpc>
              <a:buFont typeface="Arial"/>
              <a:buChar char="-"/>
              <a:tabLst>
                <a:tab pos="299085" algn="l"/>
              </a:tabLst>
            </a:pP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sposób</a:t>
            </a:r>
            <a:r>
              <a:rPr sz="2400" b="1" spc="-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myślenia</a:t>
            </a:r>
            <a:r>
              <a:rPr sz="2400" b="1" spc="-3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i</a:t>
            </a:r>
            <a:r>
              <a:rPr sz="2400" b="1" spc="-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zarządzania</a:t>
            </a:r>
            <a:endParaRPr sz="24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8739" y="142113"/>
            <a:ext cx="52101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ZI</a:t>
            </a:r>
            <a:r>
              <a:rPr sz="2400" b="1" spc="-6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-</a:t>
            </a:r>
            <a:r>
              <a:rPr sz="2400" b="1" spc="-4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strategicznie</a:t>
            </a:r>
            <a:r>
              <a:rPr sz="2400" b="1" spc="-5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6600"/>
                </a:solidFill>
                <a:latin typeface="Arial"/>
                <a:cs typeface="Arial"/>
              </a:rPr>
              <a:t>zaplanowana</a:t>
            </a:r>
            <a:r>
              <a:rPr sz="2400" b="1" spc="-7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006600"/>
                </a:solidFill>
                <a:latin typeface="Arial"/>
                <a:cs typeface="Arial"/>
              </a:rPr>
              <a:t>sieć </a:t>
            </a:r>
            <a:r>
              <a:rPr sz="2400" dirty="0">
                <a:latin typeface="Arial"/>
                <a:cs typeface="Arial"/>
              </a:rPr>
              <a:t>obszarów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naturalnych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</a:t>
            </a:r>
            <a:r>
              <a:rPr sz="2400" spc="-105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półnaturalnych </a:t>
            </a:r>
            <a:r>
              <a:rPr sz="2400" dirty="0">
                <a:latin typeface="Arial"/>
                <a:cs typeface="Arial"/>
              </a:rPr>
              <a:t>z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innymi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cechami</a:t>
            </a:r>
            <a:r>
              <a:rPr sz="2400" spc="-5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środowiskowymi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8312" y="4873612"/>
            <a:ext cx="7704455" cy="1323975"/>
          </a:xfrm>
          <a:prstGeom prst="rect">
            <a:avLst/>
          </a:prstGeom>
          <a:ln w="38100">
            <a:solidFill>
              <a:srgbClr val="585858"/>
            </a:solidFill>
          </a:ln>
        </p:spPr>
        <p:txBody>
          <a:bodyPr vert="horz" wrap="square" lIns="0" tIns="2501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970"/>
              </a:spcBef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Usługi</a:t>
            </a:r>
            <a:r>
              <a:rPr sz="200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/</a:t>
            </a:r>
            <a:r>
              <a:rPr sz="2000" b="1" spc="-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Świadczenia</a:t>
            </a:r>
            <a:r>
              <a:rPr sz="2000" b="1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ekosystemów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0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–</a:t>
            </a:r>
            <a:r>
              <a:rPr sz="2000" b="1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korzyści</a:t>
            </a:r>
            <a:r>
              <a:rPr sz="2000" b="1" spc="-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jakie</a:t>
            </a:r>
            <a:r>
              <a:rPr sz="2000" b="1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społeczeństwo</a:t>
            </a:r>
            <a:r>
              <a:rPr sz="2000" b="1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czerpie</a:t>
            </a:r>
            <a:r>
              <a:rPr sz="2000" b="1" spc="-5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ze</a:t>
            </a:r>
            <a:r>
              <a:rPr sz="200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środowiska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215507" y="3272282"/>
            <a:ext cx="601980" cy="1033780"/>
            <a:chOff x="6215507" y="3272282"/>
            <a:chExt cx="601980" cy="1033780"/>
          </a:xfrm>
        </p:grpSpPr>
        <p:sp>
          <p:nvSpPr>
            <p:cNvPr id="6" name="object 6"/>
            <p:cNvSpPr/>
            <p:nvPr/>
          </p:nvSpPr>
          <p:spPr>
            <a:xfrm>
              <a:off x="6228207" y="3284982"/>
              <a:ext cx="576580" cy="1008380"/>
            </a:xfrm>
            <a:custGeom>
              <a:avLst/>
              <a:gdLst/>
              <a:ahLst/>
              <a:cxnLst/>
              <a:rect l="l" t="t" r="r" b="b"/>
              <a:pathLst>
                <a:path w="576579" h="1008379">
                  <a:moveTo>
                    <a:pt x="432053" y="0"/>
                  </a:moveTo>
                  <a:lnTo>
                    <a:pt x="144017" y="0"/>
                  </a:lnTo>
                  <a:lnTo>
                    <a:pt x="144017" y="720089"/>
                  </a:lnTo>
                  <a:lnTo>
                    <a:pt x="0" y="720089"/>
                  </a:lnTo>
                  <a:lnTo>
                    <a:pt x="288036" y="1008125"/>
                  </a:lnTo>
                  <a:lnTo>
                    <a:pt x="576071" y="720089"/>
                  </a:lnTo>
                  <a:lnTo>
                    <a:pt x="432053" y="720089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006600">
                <a:alpha val="4117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28207" y="3284982"/>
              <a:ext cx="576580" cy="1008380"/>
            </a:xfrm>
            <a:custGeom>
              <a:avLst/>
              <a:gdLst/>
              <a:ahLst/>
              <a:cxnLst/>
              <a:rect l="l" t="t" r="r" b="b"/>
              <a:pathLst>
                <a:path w="576579" h="1008379">
                  <a:moveTo>
                    <a:pt x="0" y="720089"/>
                  </a:moveTo>
                  <a:lnTo>
                    <a:pt x="144017" y="720089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720089"/>
                  </a:lnTo>
                  <a:lnTo>
                    <a:pt x="576071" y="720089"/>
                  </a:lnTo>
                  <a:lnTo>
                    <a:pt x="288036" y="1008125"/>
                  </a:lnTo>
                  <a:lnTo>
                    <a:pt x="0" y="72008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162" y="44421"/>
            <a:ext cx="8773159" cy="714760"/>
          </a:xfrm>
          <a:prstGeom prst="rect">
            <a:avLst/>
          </a:prstGeom>
        </p:spPr>
        <p:txBody>
          <a:bodyPr vert="horz" wrap="square" lIns="0" tIns="250647" rIns="0" bIns="0" rtlCol="0">
            <a:spAutoFit/>
          </a:bodyPr>
          <a:lstStyle/>
          <a:p>
            <a:pPr marL="30988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CO</a:t>
            </a:r>
            <a:r>
              <a:rPr sz="3000" b="1" spc="-6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JEST</a:t>
            </a:r>
            <a:r>
              <a:rPr sz="3000"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NOWE</a:t>
            </a:r>
            <a:r>
              <a:rPr sz="3000" b="1" spc="-7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W</a:t>
            </a:r>
            <a:r>
              <a:rPr sz="3000" b="1" spc="-6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sz="30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7E7E7E"/>
                </a:solidFill>
                <a:latin typeface="Carlito"/>
                <a:cs typeface="Carlito"/>
              </a:rPr>
              <a:t>INFRASTRUKTURZE?</a:t>
            </a:r>
            <a:endParaRPr sz="3000" dirty="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8985" y="833840"/>
            <a:ext cx="8773160" cy="52749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27685" indent="-514984">
              <a:lnSpc>
                <a:spcPct val="100000"/>
              </a:lnSpc>
              <a:spcBef>
                <a:spcPts val="95"/>
              </a:spcBef>
              <a:buAutoNum type="arabicParenBoth"/>
              <a:tabLst>
                <a:tab pos="527685" algn="l"/>
              </a:tabLst>
            </a:pP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Integracja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współpraca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innymi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sektorami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(transport,</a:t>
            </a:r>
            <a:endParaRPr sz="2200" dirty="0">
              <a:latin typeface="Carlito"/>
              <a:cs typeface="Carlito"/>
            </a:endParaRPr>
          </a:p>
          <a:p>
            <a:pPr marL="527685">
              <a:lnSpc>
                <a:spcPct val="100000"/>
              </a:lnSpc>
            </a:pP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gospodarowanie</a:t>
            </a:r>
            <a:r>
              <a:rPr sz="2200" b="1" spc="-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404040"/>
                </a:solidFill>
                <a:latin typeface="Carlito"/>
                <a:cs typeface="Carlito"/>
              </a:rPr>
              <a:t>wodą)</a:t>
            </a:r>
            <a:endParaRPr sz="2200" dirty="0">
              <a:latin typeface="Carlito"/>
              <a:cs typeface="Carlito"/>
            </a:endParaRPr>
          </a:p>
          <a:p>
            <a:pPr marL="527685" indent="-514984">
              <a:lnSpc>
                <a:spcPct val="100000"/>
              </a:lnSpc>
              <a:spcBef>
                <a:spcPts val="1800"/>
              </a:spcBef>
              <a:buAutoNum type="arabicParenBoth" startAt="2"/>
              <a:tabLst>
                <a:tab pos="527685" algn="l"/>
              </a:tabLst>
            </a:pPr>
            <a:r>
              <a:rPr sz="2200" b="1" spc="-10" dirty="0">
                <a:solidFill>
                  <a:srgbClr val="C00000"/>
                </a:solidFill>
                <a:latin typeface="Carlito"/>
                <a:cs typeface="Carlito"/>
              </a:rPr>
              <a:t>Wielofunkcyjność</a:t>
            </a:r>
            <a:r>
              <a:rPr sz="2200" b="1" spc="-5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C00000"/>
                </a:solidFill>
                <a:latin typeface="Carlito"/>
                <a:cs typeface="Carlito"/>
              </a:rPr>
              <a:t>(przyrodnicze,</a:t>
            </a:r>
            <a:r>
              <a:rPr sz="2200" b="1" spc="-7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społeczne,</a:t>
            </a:r>
            <a:r>
              <a:rPr sz="2200" b="1" spc="-5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C00000"/>
                </a:solidFill>
                <a:latin typeface="Carlito"/>
                <a:cs typeface="Carlito"/>
              </a:rPr>
              <a:t>gospodarcze)</a:t>
            </a:r>
            <a:endParaRPr sz="2200" dirty="0">
              <a:latin typeface="Carlito"/>
              <a:cs typeface="Carlito"/>
            </a:endParaRPr>
          </a:p>
          <a:p>
            <a:pPr marL="518159" indent="-505459">
              <a:lnSpc>
                <a:spcPct val="100000"/>
              </a:lnSpc>
              <a:spcBef>
                <a:spcPts val="1805"/>
              </a:spcBef>
              <a:buAutoNum type="arabicParenBoth" startAt="2"/>
              <a:tabLst>
                <a:tab pos="518159" algn="l"/>
              </a:tabLst>
            </a:pP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Spójność</a:t>
            </a:r>
            <a:r>
              <a:rPr sz="2200" b="1" spc="-6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C00000"/>
                </a:solidFill>
                <a:latin typeface="Carlito"/>
                <a:cs typeface="Carlito"/>
              </a:rPr>
              <a:t>(przestrzenna)</a:t>
            </a:r>
            <a:endParaRPr sz="2200" dirty="0">
              <a:latin typeface="Carlito"/>
              <a:cs typeface="Carlito"/>
            </a:endParaRPr>
          </a:p>
          <a:p>
            <a:pPr marL="518159" indent="-505459">
              <a:lnSpc>
                <a:spcPct val="100000"/>
              </a:lnSpc>
              <a:spcBef>
                <a:spcPts val="1800"/>
              </a:spcBef>
              <a:buClr>
                <a:srgbClr val="7E7E7E"/>
              </a:buClr>
              <a:buAutoNum type="arabicParenBoth" startAt="2"/>
              <a:tabLst>
                <a:tab pos="518159" algn="l"/>
              </a:tabLst>
            </a:pP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Podejście</a:t>
            </a:r>
            <a:r>
              <a:rPr sz="2200" b="1" spc="-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hierarchiczne</a:t>
            </a:r>
            <a:r>
              <a:rPr sz="2200" b="1" spc="-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(wielo-skalowe)</a:t>
            </a:r>
            <a:endParaRPr sz="2200" dirty="0">
              <a:latin typeface="Carlito"/>
              <a:cs typeface="Carlito"/>
            </a:endParaRPr>
          </a:p>
          <a:p>
            <a:pPr marL="527685" indent="-514984">
              <a:lnSpc>
                <a:spcPct val="100000"/>
              </a:lnSpc>
              <a:spcBef>
                <a:spcPts val="1800"/>
              </a:spcBef>
              <a:buAutoNum type="arabicParenBoth" startAt="2"/>
              <a:tabLst>
                <a:tab pos="527685" algn="l"/>
              </a:tabLst>
            </a:pP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Podejście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wieloobiektowe</a:t>
            </a:r>
            <a:r>
              <a:rPr sz="22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(elementy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dotychczas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uwzględniane</a:t>
            </a:r>
            <a:endParaRPr sz="2200" dirty="0">
              <a:latin typeface="Carlito"/>
              <a:cs typeface="Carlito"/>
            </a:endParaRPr>
          </a:p>
          <a:p>
            <a:pPr marL="710565">
              <a:lnSpc>
                <a:spcPct val="100000"/>
              </a:lnSpc>
              <a:spcBef>
                <a:spcPts val="1800"/>
              </a:spcBef>
            </a:pP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klasyfikacji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terenów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zieleni)</a:t>
            </a:r>
            <a:endParaRPr sz="2200" dirty="0">
              <a:latin typeface="Carlito"/>
              <a:cs typeface="Carlito"/>
            </a:endParaRPr>
          </a:p>
          <a:p>
            <a:pPr marL="391795" indent="-379095">
              <a:lnSpc>
                <a:spcPct val="100000"/>
              </a:lnSpc>
              <a:spcBef>
                <a:spcPts val="1800"/>
              </a:spcBef>
              <a:buClr>
                <a:srgbClr val="404040"/>
              </a:buClr>
              <a:buAutoNum type="arabicParenBoth" startAt="6"/>
              <a:tabLst>
                <a:tab pos="391795" algn="l"/>
              </a:tabLst>
            </a:pPr>
            <a:r>
              <a:rPr sz="2200" b="1" spc="-10" dirty="0">
                <a:solidFill>
                  <a:srgbClr val="C00000"/>
                </a:solidFill>
                <a:latin typeface="Carlito"/>
                <a:cs typeface="Carlito"/>
              </a:rPr>
              <a:t>Włączenie</a:t>
            </a:r>
            <a:r>
              <a:rPr sz="2200" b="1" spc="-7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społeczności</a:t>
            </a:r>
            <a:r>
              <a:rPr sz="2200" b="1" spc="-7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252525"/>
                </a:solidFill>
                <a:latin typeface="Carlito"/>
                <a:cs typeface="Carlito"/>
              </a:rPr>
              <a:t>(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planowanie,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zarządzanie)</a:t>
            </a:r>
            <a:endParaRPr sz="2200" dirty="0">
              <a:latin typeface="Carlito"/>
              <a:cs typeface="Carlito"/>
            </a:endParaRPr>
          </a:p>
          <a:p>
            <a:pPr marL="391795" indent="-379095">
              <a:lnSpc>
                <a:spcPct val="100000"/>
              </a:lnSpc>
              <a:spcBef>
                <a:spcPts val="1805"/>
              </a:spcBef>
              <a:buClr>
                <a:srgbClr val="404040"/>
              </a:buClr>
              <a:buAutoNum type="arabicParenBoth" startAt="6"/>
              <a:tabLst>
                <a:tab pos="391795" algn="l"/>
              </a:tabLst>
            </a:pP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Wzmacnianie</a:t>
            </a:r>
            <a:r>
              <a:rPr sz="2200" b="1" spc="-8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odporności</a:t>
            </a:r>
            <a:r>
              <a:rPr sz="2200" b="1" spc="-7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(wobec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zmian</a:t>
            </a:r>
            <a:r>
              <a:rPr sz="2200" b="1" spc="-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klimatu)</a:t>
            </a:r>
            <a:endParaRPr sz="22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325"/>
              </a:spcBef>
            </a:pP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Hansen,</a:t>
            </a:r>
            <a:r>
              <a:rPr sz="2200" spc="-3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R.</a:t>
            </a:r>
            <a:r>
              <a:rPr sz="2200" spc="-4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&amp;</a:t>
            </a:r>
            <a:r>
              <a:rPr sz="2200" spc="-2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Pauleit</a:t>
            </a:r>
            <a:r>
              <a:rPr sz="2200" spc="-4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S.</a:t>
            </a:r>
            <a:r>
              <a:rPr sz="2200" spc="-4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(2014).</a:t>
            </a:r>
            <a:r>
              <a:rPr sz="2200" spc="-5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From</a:t>
            </a:r>
            <a:r>
              <a:rPr sz="2200" spc="-3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Multifunctionality</a:t>
            </a:r>
            <a:r>
              <a:rPr sz="2200" spc="-5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to</a:t>
            </a:r>
            <a:r>
              <a:rPr sz="2200" spc="-3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Multiple</a:t>
            </a:r>
            <a:r>
              <a:rPr sz="2200" spc="-4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252525"/>
                </a:solidFill>
                <a:latin typeface="Carlito"/>
                <a:cs typeface="Carlito"/>
              </a:rPr>
              <a:t>Ecosystem</a:t>
            </a:r>
            <a:endParaRPr sz="2200" dirty="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8985" y="6183445"/>
            <a:ext cx="7486015" cy="279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90"/>
              </a:lnSpc>
            </a:pP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Services?</a:t>
            </a:r>
            <a:r>
              <a:rPr sz="2200" spc="-5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A</a:t>
            </a:r>
            <a:r>
              <a:rPr sz="2200" spc="-5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 err="1">
                <a:solidFill>
                  <a:srgbClr val="252525"/>
                </a:solidFill>
                <a:latin typeface="Carlito"/>
                <a:cs typeface="Carlito"/>
              </a:rPr>
              <a:t>Coneptual</a:t>
            </a:r>
            <a:r>
              <a:rPr sz="2200" spc="-5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Framework</a:t>
            </a:r>
            <a:r>
              <a:rPr sz="2200" spc="-2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for</a:t>
            </a:r>
            <a:r>
              <a:rPr sz="2200" spc="-5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Multifunctionality</a:t>
            </a:r>
            <a:r>
              <a:rPr sz="2200" spc="-60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252525"/>
                </a:solidFill>
                <a:latin typeface="Carlito"/>
                <a:cs typeface="Carlito"/>
              </a:rPr>
              <a:t>in</a:t>
            </a:r>
            <a:r>
              <a:rPr sz="2200" spc="-65" dirty="0">
                <a:solidFill>
                  <a:srgbClr val="252525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252525"/>
                </a:solidFill>
                <a:latin typeface="Carlito"/>
                <a:cs typeface="Carlito"/>
              </a:rPr>
              <a:t>Green</a:t>
            </a:r>
            <a:endParaRPr sz="2200" dirty="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0512" y="26288"/>
            <a:ext cx="7548880" cy="814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3100"/>
              </a:lnSpc>
              <a:spcBef>
                <a:spcPts val="100"/>
              </a:spcBef>
            </a:pP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FUNKCJE</a:t>
            </a:r>
            <a:r>
              <a:rPr b="1" spc="-12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b="1" spc="-9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INFRASTRUKTURY</a:t>
            </a:r>
          </a:p>
          <a:p>
            <a:pPr algn="ctr">
              <a:lnSpc>
                <a:spcPts val="3100"/>
              </a:lnSpc>
            </a:pP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(wg.Green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infrastructure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and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territorial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cohesion</a:t>
            </a:r>
            <a:r>
              <a:rPr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2011</a:t>
            </a:r>
            <a:r>
              <a:rPr spc="-10" dirty="0">
                <a:solidFill>
                  <a:srgbClr val="7E7E7E"/>
                </a:solidFill>
              </a:rPr>
              <a:t>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606425" y="1705038"/>
            <a:ext cx="3190240" cy="2089150"/>
            <a:chOff x="606425" y="1705038"/>
            <a:chExt cx="3190240" cy="2089150"/>
          </a:xfrm>
        </p:grpSpPr>
        <p:sp>
          <p:nvSpPr>
            <p:cNvPr id="4" name="object 4"/>
            <p:cNvSpPr/>
            <p:nvPr/>
          </p:nvSpPr>
          <p:spPr>
            <a:xfrm>
              <a:off x="611187" y="1709801"/>
              <a:ext cx="3180715" cy="2079625"/>
            </a:xfrm>
            <a:custGeom>
              <a:avLst/>
              <a:gdLst/>
              <a:ahLst/>
              <a:cxnLst/>
              <a:rect l="l" t="t" r="r" b="b"/>
              <a:pathLst>
                <a:path w="3180715" h="2079625">
                  <a:moveTo>
                    <a:pt x="3180206" y="0"/>
                  </a:moveTo>
                  <a:lnTo>
                    <a:pt x="0" y="0"/>
                  </a:lnTo>
                  <a:lnTo>
                    <a:pt x="0" y="2079498"/>
                  </a:lnTo>
                  <a:lnTo>
                    <a:pt x="3180206" y="2079498"/>
                  </a:lnTo>
                  <a:lnTo>
                    <a:pt x="3180206" y="0"/>
                  </a:lnTo>
                  <a:close/>
                </a:path>
              </a:pathLst>
            </a:custGeom>
            <a:solidFill>
              <a:srgbClr val="00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1187" y="1709801"/>
              <a:ext cx="3180715" cy="2079625"/>
            </a:xfrm>
            <a:custGeom>
              <a:avLst/>
              <a:gdLst/>
              <a:ahLst/>
              <a:cxnLst/>
              <a:rect l="l" t="t" r="r" b="b"/>
              <a:pathLst>
                <a:path w="3180715" h="2079625">
                  <a:moveTo>
                    <a:pt x="0" y="2079498"/>
                  </a:moveTo>
                  <a:lnTo>
                    <a:pt x="3180206" y="2079498"/>
                  </a:lnTo>
                  <a:lnTo>
                    <a:pt x="3180206" y="0"/>
                  </a:lnTo>
                  <a:lnTo>
                    <a:pt x="0" y="0"/>
                  </a:lnTo>
                  <a:lnTo>
                    <a:pt x="0" y="2079498"/>
                  </a:lnTo>
                  <a:close/>
                </a:path>
              </a:pathLst>
            </a:custGeom>
            <a:ln w="9524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02868" y="1686814"/>
            <a:ext cx="2644775" cy="2043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2735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Bioróżnorodność</a:t>
            </a:r>
            <a:endParaRPr sz="2400">
              <a:latin typeface="Carlito"/>
              <a:cs typeface="Carlito"/>
            </a:endParaRPr>
          </a:p>
          <a:p>
            <a:pPr>
              <a:lnSpc>
                <a:spcPts val="2735"/>
              </a:lnSpc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/ochrona</a:t>
            </a:r>
            <a:r>
              <a:rPr sz="24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gatunków</a:t>
            </a:r>
            <a:endParaRPr sz="2400">
              <a:latin typeface="Carlito"/>
              <a:cs typeface="Carlito"/>
            </a:endParaRPr>
          </a:p>
          <a:p>
            <a:pPr marL="398780" indent="-398780">
              <a:lnSpc>
                <a:spcPct val="100000"/>
              </a:lnSpc>
              <a:spcBef>
                <a:spcPts val="905"/>
              </a:spcBef>
              <a:buClr>
                <a:srgbClr val="CCFF33"/>
              </a:buClr>
              <a:buSzPct val="90909"/>
              <a:buFont typeface="Wingdings"/>
              <a:buChar char=""/>
              <a:tabLst>
                <a:tab pos="39878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Siedliska</a:t>
            </a:r>
            <a:endParaRPr sz="2200">
              <a:latin typeface="Carlito"/>
              <a:cs typeface="Carlito"/>
            </a:endParaRPr>
          </a:p>
          <a:p>
            <a:pPr marL="406400" indent="-406400">
              <a:lnSpc>
                <a:spcPct val="100000"/>
              </a:lnSpc>
              <a:spcBef>
                <a:spcPts val="795"/>
              </a:spcBef>
              <a:buClr>
                <a:srgbClr val="CCFF33"/>
              </a:buClr>
              <a:buFont typeface="Wingdings"/>
              <a:buChar char=""/>
              <a:tabLst>
                <a:tab pos="406400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Drogi</a:t>
            </a:r>
            <a:r>
              <a:rPr sz="22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migracji</a:t>
            </a:r>
            <a:endParaRPr sz="2200">
              <a:latin typeface="Carlito"/>
              <a:cs typeface="Carlito"/>
            </a:endParaRPr>
          </a:p>
          <a:p>
            <a:pPr marL="406400" indent="-406400">
              <a:lnSpc>
                <a:spcPct val="100000"/>
              </a:lnSpc>
              <a:spcBef>
                <a:spcPts val="795"/>
              </a:spcBef>
              <a:buClr>
                <a:srgbClr val="CCFF33"/>
              </a:buClr>
              <a:buFont typeface="Wingdings"/>
              <a:buChar char=""/>
              <a:tabLst>
                <a:tab pos="40640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Powiązania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siedlisk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076825" y="1709877"/>
            <a:ext cx="3331210" cy="4007485"/>
          </a:xfrm>
          <a:custGeom>
            <a:avLst/>
            <a:gdLst/>
            <a:ahLst/>
            <a:cxnLst/>
            <a:rect l="l" t="t" r="r" b="b"/>
            <a:pathLst>
              <a:path w="3331209" h="4007485">
                <a:moveTo>
                  <a:pt x="3331209" y="0"/>
                </a:moveTo>
                <a:lnTo>
                  <a:pt x="0" y="0"/>
                </a:lnTo>
                <a:lnTo>
                  <a:pt x="0" y="4006977"/>
                </a:lnTo>
                <a:lnTo>
                  <a:pt x="3331209" y="4006977"/>
                </a:lnTo>
                <a:lnTo>
                  <a:pt x="3331209" y="0"/>
                </a:lnTo>
                <a:close/>
              </a:path>
            </a:pathLst>
          </a:custGeom>
          <a:solidFill>
            <a:srgbClr val="17375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69153" y="1723390"/>
            <a:ext cx="2989580" cy="338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900" marR="4826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Gospodarowanie 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wodą</a:t>
            </a:r>
            <a:endParaRPr sz="2400">
              <a:latin typeface="Carlito"/>
              <a:cs typeface="Carlito"/>
            </a:endParaRPr>
          </a:p>
          <a:p>
            <a:pPr marL="342900" marR="5080" indent="-342900" algn="just">
              <a:lnSpc>
                <a:spcPct val="100000"/>
              </a:lnSpc>
              <a:spcBef>
                <a:spcPts val="1700"/>
              </a:spcBef>
              <a:buClr>
                <a:srgbClr val="CCFF33"/>
              </a:buClr>
              <a:buFont typeface="Wingdings"/>
              <a:buChar char=""/>
              <a:tabLst>
                <a:tab pos="342900" algn="l"/>
              </a:tabLst>
            </a:pP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Zrównoważony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system gospodarowania</a:t>
            </a:r>
            <a:r>
              <a:rPr sz="22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wodą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opadową</a:t>
            </a:r>
            <a:endParaRPr sz="2200">
              <a:latin typeface="Carlito"/>
              <a:cs typeface="Carlito"/>
            </a:endParaRPr>
          </a:p>
          <a:p>
            <a:pPr marL="406400" indent="-406400">
              <a:lnSpc>
                <a:spcPct val="100000"/>
              </a:lnSpc>
              <a:spcBef>
                <a:spcPts val="1585"/>
              </a:spcBef>
              <a:buClr>
                <a:srgbClr val="CCFF33"/>
              </a:buClr>
              <a:buFont typeface="Wingdings"/>
              <a:buChar char=""/>
              <a:tabLst>
                <a:tab pos="406400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Zapewnianie</a:t>
            </a:r>
            <a:r>
              <a:rPr sz="2200" b="1" spc="-10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infiltracji</a:t>
            </a:r>
            <a:endParaRPr sz="2200">
              <a:latin typeface="Carlito"/>
              <a:cs typeface="Carlito"/>
            </a:endParaRPr>
          </a:p>
          <a:p>
            <a:pPr marL="406400" indent="-406400">
              <a:lnSpc>
                <a:spcPct val="100000"/>
              </a:lnSpc>
              <a:spcBef>
                <a:spcPts val="1585"/>
              </a:spcBef>
              <a:buClr>
                <a:srgbClr val="CCFF33"/>
              </a:buClr>
              <a:buFont typeface="Wingdings"/>
              <a:buChar char=""/>
              <a:tabLst>
                <a:tab pos="40640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Usuwanie</a:t>
            </a:r>
            <a:endParaRPr sz="2200">
              <a:latin typeface="Carlito"/>
              <a:cs typeface="Carlito"/>
            </a:endParaRPr>
          </a:p>
          <a:p>
            <a:pPr marL="342900">
              <a:lnSpc>
                <a:spcPct val="100000"/>
              </a:lnSpc>
              <a:spcBef>
                <a:spcPts val="5"/>
              </a:spcBef>
            </a:pP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zanieczyszczeń</a:t>
            </a:r>
            <a:r>
              <a:rPr sz="22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z</a:t>
            </a:r>
            <a:r>
              <a:rPr sz="2200" b="1" spc="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wód</a:t>
            </a:r>
            <a:endParaRPr sz="2200">
              <a:latin typeface="Carlito"/>
              <a:cs typeface="Carlito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6978" y="4032402"/>
            <a:ext cx="3168650" cy="2111375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297" y="186893"/>
            <a:ext cx="6051703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Dlaczego</a:t>
            </a:r>
            <a:r>
              <a:rPr sz="4400" spc="-195" dirty="0"/>
              <a:t> </a:t>
            </a:r>
            <a:r>
              <a:rPr sz="4400" spc="-10" dirty="0"/>
              <a:t>infrastruktura</a:t>
            </a:r>
            <a:r>
              <a:rPr sz="4400" spc="-210" dirty="0"/>
              <a:t> </a:t>
            </a:r>
            <a:r>
              <a:rPr sz="4400" spc="-50" dirty="0"/>
              <a:t>?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4939665" y="1805432"/>
            <a:ext cx="3613785" cy="3903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Podstawowe</a:t>
            </a:r>
            <a:r>
              <a:rPr sz="2400" b="1" spc="-9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Arial"/>
                <a:cs typeface="Arial"/>
              </a:rPr>
              <a:t>urządzenia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i</a:t>
            </a:r>
            <a:r>
              <a:rPr sz="2400" b="1" spc="-3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obiekty</a:t>
            </a:r>
            <a:r>
              <a:rPr sz="2400" b="1" spc="-2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niezbędne</a:t>
            </a:r>
            <a:r>
              <a:rPr sz="2400" b="1" spc="-25" dirty="0">
                <a:solidFill>
                  <a:srgbClr val="7E7E7E"/>
                </a:solidFill>
                <a:latin typeface="Arial"/>
                <a:cs typeface="Arial"/>
              </a:rPr>
              <a:t> do </a:t>
            </a:r>
            <a:r>
              <a:rPr sz="2400" b="1" spc="-10" dirty="0">
                <a:solidFill>
                  <a:srgbClr val="7E7E7E"/>
                </a:solidFill>
                <a:latin typeface="Arial"/>
                <a:cs typeface="Arial"/>
              </a:rPr>
              <a:t>funkcjonowania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(podtrzymania</a:t>
            </a:r>
            <a:r>
              <a:rPr sz="2400" b="1" spc="-14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Arial"/>
                <a:cs typeface="Arial"/>
              </a:rPr>
              <a:t>procesów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związanych</a:t>
            </a:r>
            <a:r>
              <a:rPr sz="2400" b="1" spc="-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z</a:t>
            </a:r>
            <a:r>
              <a:rPr sz="2400" b="1" spc="-4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Arial"/>
                <a:cs typeface="Arial"/>
              </a:rPr>
              <a:t>rozwojem) </a:t>
            </a:r>
            <a:r>
              <a:rPr sz="2400" b="1" dirty="0">
                <a:solidFill>
                  <a:srgbClr val="7E7E7E"/>
                </a:solidFill>
                <a:latin typeface="Arial"/>
                <a:cs typeface="Arial"/>
              </a:rPr>
              <a:t>społeczeństwa</a:t>
            </a:r>
            <a:r>
              <a:rPr sz="2400" b="1" spc="-15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2400" b="1" spc="-50" dirty="0">
                <a:solidFill>
                  <a:srgbClr val="7E7E7E"/>
                </a:solidFill>
                <a:latin typeface="Arial"/>
                <a:cs typeface="Arial"/>
              </a:rPr>
              <a:t>i </a:t>
            </a:r>
            <a:r>
              <a:rPr sz="2400" b="1" spc="-10" dirty="0">
                <a:solidFill>
                  <a:srgbClr val="7E7E7E"/>
                </a:solidFill>
                <a:latin typeface="Arial"/>
                <a:cs typeface="Arial"/>
              </a:rPr>
              <a:t>gospodarki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sz="2400">
              <a:latin typeface="Arial"/>
              <a:cs typeface="Arial"/>
            </a:endParaRPr>
          </a:p>
          <a:p>
            <a:pPr marL="181610" marR="1746885">
              <a:lnSpc>
                <a:spcPct val="120000"/>
              </a:lnSpc>
            </a:pP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must</a:t>
            </a:r>
            <a:r>
              <a:rPr sz="2400" b="1" spc="-6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003300"/>
                </a:solidFill>
                <a:latin typeface="Arial"/>
                <a:cs typeface="Arial"/>
              </a:rPr>
              <a:t>have </a:t>
            </a:r>
            <a:r>
              <a:rPr sz="2400" b="1" dirty="0">
                <a:solidFill>
                  <a:srgbClr val="1B5136"/>
                </a:solidFill>
                <a:latin typeface="Arial"/>
                <a:cs typeface="Arial"/>
              </a:rPr>
              <a:t>trzeba</a:t>
            </a:r>
            <a:r>
              <a:rPr sz="2400" b="1" spc="-105" dirty="0">
                <a:solidFill>
                  <a:srgbClr val="1B5136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1B5136"/>
                </a:solidFill>
                <a:latin typeface="Arial"/>
                <a:cs typeface="Arial"/>
              </a:rPr>
              <a:t>mieć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41" y="1873427"/>
            <a:ext cx="4304665" cy="4067937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0512" y="26288"/>
            <a:ext cx="7548880" cy="814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3100"/>
              </a:lnSpc>
              <a:spcBef>
                <a:spcPts val="100"/>
              </a:spcBef>
            </a:pP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FUNKCJE</a:t>
            </a:r>
            <a:r>
              <a:rPr b="1" spc="-12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b="1" spc="-9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INFRASTRUKTURY</a:t>
            </a:r>
          </a:p>
          <a:p>
            <a:pPr algn="ctr">
              <a:lnSpc>
                <a:spcPts val="3100"/>
              </a:lnSpc>
            </a:pP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(wg.Green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infrastructure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and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territorial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cohesion</a:t>
            </a:r>
            <a:r>
              <a:rPr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2011</a:t>
            </a:r>
            <a:r>
              <a:rPr spc="-10" dirty="0">
                <a:solidFill>
                  <a:srgbClr val="7E7E7E"/>
                </a:solidFill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50866" y="1413065"/>
            <a:ext cx="3961129" cy="4526280"/>
          </a:xfrm>
          <a:prstGeom prst="rect">
            <a:avLst/>
          </a:prstGeom>
          <a:solidFill>
            <a:srgbClr val="375F92"/>
          </a:solidFill>
        </p:spPr>
        <p:txBody>
          <a:bodyPr vert="horz" wrap="square" lIns="0" tIns="60960" rIns="0" bIns="0" rtlCol="0">
            <a:spAutoFit/>
          </a:bodyPr>
          <a:lstStyle/>
          <a:p>
            <a:pPr marL="434975" marR="149860">
              <a:lnSpc>
                <a:spcPts val="2700"/>
              </a:lnSpc>
              <a:spcBef>
                <a:spcPts val="480"/>
              </a:spcBef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Łagodzenie</a:t>
            </a:r>
            <a:r>
              <a:rPr sz="2400" b="1" spc="-1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skutków</a:t>
            </a:r>
            <a:r>
              <a:rPr sz="2400" b="1" spc="-8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zmian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klimatu</a:t>
            </a:r>
            <a:endParaRPr sz="2400">
              <a:latin typeface="Carlito"/>
              <a:cs typeface="Carlito"/>
            </a:endParaRPr>
          </a:p>
          <a:p>
            <a:pPr marL="434975" marR="137160" indent="-342900">
              <a:lnSpc>
                <a:spcPts val="2380"/>
              </a:lnSpc>
              <a:spcBef>
                <a:spcPts val="1280"/>
              </a:spcBef>
              <a:buFont typeface="Wingdings"/>
              <a:buChar char=""/>
              <a:tabLst>
                <a:tab pos="434975" algn="l"/>
                <a:tab pos="490855" algn="l"/>
              </a:tabLst>
            </a:pPr>
            <a:r>
              <a:rPr sz="2000" dirty="0">
                <a:solidFill>
                  <a:srgbClr val="CCFF33"/>
                </a:solidFill>
                <a:latin typeface="Times New Roman"/>
                <a:cs typeface="Times New Roman"/>
              </a:rPr>
              <a:t>	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Zmniejszanie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„wyspy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ciepła”, ewapotranspiracja,</a:t>
            </a:r>
            <a:endParaRPr sz="2200">
              <a:latin typeface="Carlito"/>
              <a:cs typeface="Carlito"/>
            </a:endParaRPr>
          </a:p>
          <a:p>
            <a:pPr marL="434975">
              <a:lnSpc>
                <a:spcPts val="2205"/>
              </a:lnSpc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zacienianie,</a:t>
            </a:r>
            <a:r>
              <a:rPr sz="2200" b="1" spc="-9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przepływ</a:t>
            </a:r>
            <a:r>
              <a:rPr sz="2200" b="1" spc="-10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mas</a:t>
            </a:r>
            <a:endParaRPr sz="2200">
              <a:latin typeface="Carlito"/>
              <a:cs typeface="Carlito"/>
            </a:endParaRPr>
          </a:p>
          <a:p>
            <a:pPr marL="434975">
              <a:lnSpc>
                <a:spcPts val="251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powietrza</a:t>
            </a:r>
            <a:endParaRPr sz="2200">
              <a:latin typeface="Carlito"/>
              <a:cs typeface="Carlito"/>
            </a:endParaRPr>
          </a:p>
          <a:p>
            <a:pPr marL="434975" marR="701040" indent="-342900" algn="just">
              <a:lnSpc>
                <a:spcPts val="2380"/>
              </a:lnSpc>
              <a:spcBef>
                <a:spcPts val="1220"/>
              </a:spcBef>
              <a:buFont typeface="Wingdings"/>
              <a:buChar char=""/>
              <a:tabLst>
                <a:tab pos="434975" algn="l"/>
                <a:tab pos="497840" algn="l"/>
              </a:tabLst>
            </a:pPr>
            <a:r>
              <a:rPr sz="2200" dirty="0">
                <a:solidFill>
                  <a:srgbClr val="CCFF33"/>
                </a:solidFill>
                <a:latin typeface="Carlito"/>
                <a:cs typeface="Carlito"/>
              </a:rPr>
              <a:t>	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Zwiększanie</a:t>
            </a:r>
            <a:r>
              <a:rPr sz="22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odporności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ekosystemów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na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zmiany klimatyczne</a:t>
            </a:r>
            <a:endParaRPr sz="2200">
              <a:latin typeface="Carlito"/>
              <a:cs typeface="Carlito"/>
            </a:endParaRPr>
          </a:p>
          <a:p>
            <a:pPr marL="434975" marR="686435" indent="-342900">
              <a:lnSpc>
                <a:spcPts val="2380"/>
              </a:lnSpc>
              <a:spcBef>
                <a:spcPts val="1180"/>
              </a:spcBef>
              <a:buFont typeface="Wingdings"/>
              <a:buChar char=""/>
              <a:tabLst>
                <a:tab pos="434975" algn="l"/>
                <a:tab pos="498475" algn="l"/>
              </a:tabLst>
            </a:pPr>
            <a:r>
              <a:rPr sz="2200" dirty="0">
                <a:solidFill>
                  <a:srgbClr val="CCFF33"/>
                </a:solidFill>
                <a:latin typeface="Times New Roman"/>
                <a:cs typeface="Times New Roman"/>
              </a:rPr>
              <a:t>	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Zatrzymywanie</a:t>
            </a:r>
            <a:r>
              <a:rPr sz="2200" b="1" spc="-10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wody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opadowej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2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zmniejszanie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ryzyka</a:t>
            </a:r>
            <a:r>
              <a:rPr sz="2200" b="1" spc="-8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powodzi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8640" y="1402676"/>
            <a:ext cx="3816350" cy="4546600"/>
          </a:xfrm>
          <a:prstGeom prst="rect">
            <a:avLst/>
          </a:prstGeom>
          <a:solidFill>
            <a:srgbClr val="4D4D4D"/>
          </a:solidFill>
        </p:spPr>
        <p:txBody>
          <a:bodyPr vert="horz" wrap="square" lIns="0" tIns="26034" rIns="0" bIns="0" rtlCol="0">
            <a:spAutoFit/>
          </a:bodyPr>
          <a:lstStyle/>
          <a:p>
            <a:pPr marL="434340" marR="1176655">
              <a:lnSpc>
                <a:spcPct val="100000"/>
              </a:lnSpc>
              <a:spcBef>
                <a:spcPts val="204"/>
              </a:spcBef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Przeciwdziałanie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zmianom</a:t>
            </a:r>
            <a:r>
              <a:rPr sz="24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klimatu</a:t>
            </a:r>
            <a:endParaRPr sz="2400">
              <a:latin typeface="Carlito"/>
              <a:cs typeface="Carlito"/>
            </a:endParaRPr>
          </a:p>
          <a:p>
            <a:pPr marL="490220" indent="-398780">
              <a:lnSpc>
                <a:spcPct val="100000"/>
              </a:lnSpc>
              <a:spcBef>
                <a:spcPts val="550"/>
              </a:spcBef>
              <a:buClr>
                <a:srgbClr val="CCFF33"/>
              </a:buClr>
              <a:buSzPct val="90909"/>
              <a:buFont typeface="Wingdings"/>
              <a:buChar char=""/>
              <a:tabLst>
                <a:tab pos="49022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Sekwestracja</a:t>
            </a:r>
            <a:r>
              <a:rPr sz="22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węgla</a:t>
            </a:r>
            <a:endParaRPr sz="2200">
              <a:latin typeface="Carlito"/>
              <a:cs typeface="Carlito"/>
            </a:endParaRPr>
          </a:p>
          <a:p>
            <a:pPr marL="497840" indent="-406400">
              <a:lnSpc>
                <a:spcPct val="100000"/>
              </a:lnSpc>
              <a:spcBef>
                <a:spcPts val="530"/>
              </a:spcBef>
              <a:buClr>
                <a:srgbClr val="CCFF33"/>
              </a:buClr>
              <a:buFont typeface="Wingdings"/>
              <a:buChar char=""/>
              <a:tabLst>
                <a:tab pos="49784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Zachęcanie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do</a:t>
            </a:r>
            <a:endParaRPr sz="2200">
              <a:latin typeface="Carlito"/>
              <a:cs typeface="Carlito"/>
            </a:endParaRPr>
          </a:p>
          <a:p>
            <a:pPr marL="434340">
              <a:lnSpc>
                <a:spcPct val="100000"/>
              </a:lnSpc>
            </a:pP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„zrównoważonych”</a:t>
            </a:r>
            <a:r>
              <a:rPr sz="22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podróży</a:t>
            </a:r>
            <a:endParaRPr sz="2200">
              <a:latin typeface="Carlito"/>
              <a:cs typeface="Carlito"/>
            </a:endParaRPr>
          </a:p>
          <a:p>
            <a:pPr marL="434340" marR="930910" indent="-342900">
              <a:lnSpc>
                <a:spcPct val="100000"/>
              </a:lnSpc>
              <a:spcBef>
                <a:spcPts val="530"/>
              </a:spcBef>
              <a:buFont typeface="Wingdings"/>
              <a:buChar char=""/>
              <a:tabLst>
                <a:tab pos="434340" algn="l"/>
                <a:tab pos="497840" algn="l"/>
              </a:tabLst>
            </a:pPr>
            <a:r>
              <a:rPr sz="2200" dirty="0">
                <a:solidFill>
                  <a:srgbClr val="CCFF33"/>
                </a:solidFill>
                <a:latin typeface="Times New Roman"/>
                <a:cs typeface="Times New Roman"/>
              </a:rPr>
              <a:t>	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Oszczędzanie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energii potrzebnej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do</a:t>
            </a:r>
            <a:endParaRPr sz="2200">
              <a:latin typeface="Carlito"/>
              <a:cs typeface="Carlito"/>
            </a:endParaRPr>
          </a:p>
          <a:p>
            <a:pPr marL="434340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ogrzewania/chłodzenia</a:t>
            </a:r>
            <a:endParaRPr sz="2200">
              <a:latin typeface="Carlito"/>
              <a:cs typeface="Carlito"/>
            </a:endParaRPr>
          </a:p>
          <a:p>
            <a:pPr marL="434340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budynków</a:t>
            </a:r>
            <a:endParaRPr sz="2200">
              <a:latin typeface="Carlito"/>
              <a:cs typeface="Carlito"/>
            </a:endParaRPr>
          </a:p>
          <a:p>
            <a:pPr marL="434340" marR="894715" indent="-342900">
              <a:lnSpc>
                <a:spcPct val="100000"/>
              </a:lnSpc>
              <a:spcBef>
                <a:spcPts val="530"/>
              </a:spcBef>
              <a:buFont typeface="Wingdings"/>
              <a:buChar char=""/>
              <a:tabLst>
                <a:tab pos="434340" algn="l"/>
                <a:tab pos="497840" algn="l"/>
              </a:tabLst>
            </a:pPr>
            <a:r>
              <a:rPr sz="2200" dirty="0">
                <a:solidFill>
                  <a:srgbClr val="CCFF33"/>
                </a:solidFill>
                <a:latin typeface="Times New Roman"/>
                <a:cs typeface="Times New Roman"/>
              </a:rPr>
              <a:t>	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„Miejsce”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dla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energii odnawialnej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0512" y="26288"/>
            <a:ext cx="7548880" cy="814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3100"/>
              </a:lnSpc>
              <a:spcBef>
                <a:spcPts val="100"/>
              </a:spcBef>
            </a:pP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FUNKCJE</a:t>
            </a:r>
            <a:r>
              <a:rPr b="1" spc="-12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b="1" spc="-9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INFRASTRUKTURY</a:t>
            </a:r>
          </a:p>
          <a:p>
            <a:pPr algn="ctr">
              <a:lnSpc>
                <a:spcPts val="3100"/>
              </a:lnSpc>
            </a:pP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(wg.Green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infrastructure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and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territorial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cohesion</a:t>
            </a:r>
            <a:r>
              <a:rPr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2011</a:t>
            </a:r>
            <a:r>
              <a:rPr spc="-10" dirty="0">
                <a:solidFill>
                  <a:srgbClr val="7E7E7E"/>
                </a:solidFill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665726" y="1546758"/>
            <a:ext cx="3961129" cy="4526280"/>
          </a:xfrm>
          <a:prstGeom prst="rect">
            <a:avLst/>
          </a:prstGeom>
          <a:solidFill>
            <a:srgbClr val="D0751A"/>
          </a:solidFill>
        </p:spPr>
        <p:txBody>
          <a:bodyPr vert="horz" wrap="square" lIns="0" tIns="60960" rIns="0" bIns="0" rtlCol="0">
            <a:spAutoFit/>
          </a:bodyPr>
          <a:lstStyle/>
          <a:p>
            <a:pPr marL="434975" marR="598805">
              <a:lnSpc>
                <a:spcPts val="2700"/>
              </a:lnSpc>
              <a:spcBef>
                <a:spcPts val="480"/>
              </a:spcBef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Rekreacja,</a:t>
            </a:r>
            <a:r>
              <a:rPr sz="2400" b="1" spc="-1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jakość</a:t>
            </a:r>
            <a:r>
              <a:rPr sz="2400" b="1" spc="-1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życia, zdrowie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425"/>
              </a:spcBef>
            </a:pPr>
            <a:endParaRPr sz="2400">
              <a:latin typeface="Carlito"/>
              <a:cs typeface="Carlito"/>
            </a:endParaRPr>
          </a:p>
          <a:p>
            <a:pPr marL="490855" indent="-398780">
              <a:lnSpc>
                <a:spcPct val="100000"/>
              </a:lnSpc>
              <a:buClr>
                <a:srgbClr val="CCFF33"/>
              </a:buClr>
              <a:buSzPct val="90909"/>
              <a:buFont typeface="Wingdings"/>
              <a:buChar char=""/>
              <a:tabLst>
                <a:tab pos="49085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Rekreacja</a:t>
            </a:r>
            <a:endParaRPr sz="2200">
              <a:latin typeface="Carlito"/>
              <a:cs typeface="Carlito"/>
            </a:endParaRPr>
          </a:p>
          <a:p>
            <a:pPr marL="498475" indent="-406400">
              <a:lnSpc>
                <a:spcPct val="100000"/>
              </a:lnSpc>
              <a:spcBef>
                <a:spcPts val="1060"/>
              </a:spcBef>
              <a:buClr>
                <a:srgbClr val="CCFF33"/>
              </a:buClr>
              <a:buFont typeface="Wingdings"/>
              <a:buChar char=""/>
              <a:tabLst>
                <a:tab pos="49847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Obcowanie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z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przestrzenią</a:t>
            </a:r>
            <a:endParaRPr sz="2200">
              <a:latin typeface="Carlito"/>
              <a:cs typeface="Carlito"/>
            </a:endParaRPr>
          </a:p>
          <a:p>
            <a:pPr marL="434975">
              <a:lnSpc>
                <a:spcPct val="100000"/>
              </a:lnSpc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 przyrodą</a:t>
            </a:r>
            <a:endParaRPr sz="2200">
              <a:latin typeface="Carlito"/>
              <a:cs typeface="Carlito"/>
            </a:endParaRPr>
          </a:p>
          <a:p>
            <a:pPr marL="434975" indent="-342900">
              <a:lnSpc>
                <a:spcPct val="100000"/>
              </a:lnSpc>
              <a:spcBef>
                <a:spcPts val="1055"/>
              </a:spcBef>
              <a:buClr>
                <a:srgbClr val="CCFF33"/>
              </a:buClr>
              <a:buFont typeface="Wingdings"/>
              <a:buChar char=""/>
              <a:tabLst>
                <a:tab pos="434975" algn="l"/>
              </a:tabLst>
            </a:pP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Poprawa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jakości</a:t>
            </a:r>
            <a:r>
              <a:rPr sz="22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powietrza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9107" y="1546694"/>
            <a:ext cx="3791585" cy="4546600"/>
          </a:xfrm>
          <a:prstGeom prst="rect">
            <a:avLst/>
          </a:prstGeom>
          <a:solidFill>
            <a:srgbClr val="938953"/>
          </a:solidFill>
        </p:spPr>
        <p:txBody>
          <a:bodyPr vert="horz" wrap="square" lIns="0" tIns="26034" rIns="0" bIns="0" rtlCol="0">
            <a:spAutoFit/>
          </a:bodyPr>
          <a:lstStyle/>
          <a:p>
            <a:pPr marL="434340" marR="753110">
              <a:lnSpc>
                <a:spcPct val="100000"/>
              </a:lnSpc>
              <a:spcBef>
                <a:spcPts val="204"/>
              </a:spcBef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Produkcja</a:t>
            </a:r>
            <a:r>
              <a:rPr sz="2400" b="1" spc="-114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żywności/ bezpieczeństwo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605"/>
              </a:spcBef>
            </a:pPr>
            <a:endParaRPr sz="2400">
              <a:latin typeface="Carlito"/>
              <a:cs typeface="Carlito"/>
            </a:endParaRPr>
          </a:p>
          <a:p>
            <a:pPr marL="516255" marR="415925" indent="-342900">
              <a:lnSpc>
                <a:spcPct val="100000"/>
              </a:lnSpc>
              <a:buClr>
                <a:srgbClr val="CCFF33"/>
              </a:buClr>
              <a:buFont typeface="Wingdings"/>
              <a:buChar char=""/>
              <a:tabLst>
                <a:tab pos="51625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Bezpośrednia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produkcja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żywności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oraz</a:t>
            </a:r>
            <a:r>
              <a:rPr sz="22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surowców</a:t>
            </a:r>
            <a:endParaRPr sz="2200">
              <a:latin typeface="Carlito"/>
              <a:cs typeface="Carlito"/>
            </a:endParaRPr>
          </a:p>
          <a:p>
            <a:pPr marL="516255" indent="-342900">
              <a:lnSpc>
                <a:spcPct val="100000"/>
              </a:lnSpc>
              <a:spcBef>
                <a:spcPts val="1060"/>
              </a:spcBef>
              <a:buClr>
                <a:srgbClr val="CCFF33"/>
              </a:buClr>
              <a:buFont typeface="Wingdings"/>
              <a:buChar char=""/>
              <a:tabLst>
                <a:tab pos="51625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Utrzymywanie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zasobów</a:t>
            </a:r>
            <a:endParaRPr sz="2200">
              <a:latin typeface="Carlito"/>
              <a:cs typeface="Carlito"/>
            </a:endParaRPr>
          </a:p>
          <a:p>
            <a:pPr marL="516255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glebowych</a:t>
            </a:r>
            <a:endParaRPr sz="2200">
              <a:latin typeface="Carlito"/>
              <a:cs typeface="Carlito"/>
            </a:endParaRPr>
          </a:p>
          <a:p>
            <a:pPr marL="516255" indent="-342900">
              <a:lnSpc>
                <a:spcPct val="100000"/>
              </a:lnSpc>
              <a:spcBef>
                <a:spcPts val="1055"/>
              </a:spcBef>
              <a:buClr>
                <a:srgbClr val="CCFF33"/>
              </a:buClr>
              <a:buFont typeface="Wingdings"/>
              <a:buChar char=""/>
              <a:tabLst>
                <a:tab pos="51625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Przeciwdziałanie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erozji</a:t>
            </a:r>
            <a:r>
              <a:rPr sz="22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gleb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0512" y="26288"/>
            <a:ext cx="7548880" cy="814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ts val="3100"/>
              </a:lnSpc>
              <a:spcBef>
                <a:spcPts val="100"/>
              </a:spcBef>
            </a:pP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FUNKCJE</a:t>
            </a:r>
            <a:r>
              <a:rPr b="1" spc="-12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b="1" spc="-9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INFRASTRUKTURY</a:t>
            </a:r>
          </a:p>
          <a:p>
            <a:pPr algn="ctr">
              <a:lnSpc>
                <a:spcPts val="3100"/>
              </a:lnSpc>
            </a:pP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(wg.Green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infrastructure</a:t>
            </a:r>
            <a:r>
              <a:rPr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and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territorial</a:t>
            </a:r>
            <a:r>
              <a:rPr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7E7E7E"/>
                </a:solidFill>
                <a:latin typeface="Carlito"/>
                <a:cs typeface="Carlito"/>
              </a:rPr>
              <a:t>cohesion</a:t>
            </a:r>
            <a:r>
              <a:rPr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7E7E7E"/>
                </a:solidFill>
                <a:latin typeface="Carlito"/>
                <a:cs typeface="Carlito"/>
              </a:rPr>
              <a:t>2011</a:t>
            </a:r>
            <a:r>
              <a:rPr spc="-10" dirty="0">
                <a:solidFill>
                  <a:srgbClr val="7E7E7E"/>
                </a:solidFill>
              </a:rPr>
              <a:t>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717796" y="979462"/>
            <a:ext cx="3961129" cy="4949190"/>
          </a:xfrm>
          <a:prstGeom prst="rect">
            <a:avLst/>
          </a:prstGeom>
          <a:solidFill>
            <a:srgbClr val="5F497A"/>
          </a:solidFill>
        </p:spPr>
        <p:txBody>
          <a:bodyPr vert="horz" wrap="square" lIns="0" tIns="26034" rIns="0" bIns="0" rtlCol="0">
            <a:spAutoFit/>
          </a:bodyPr>
          <a:lstStyle/>
          <a:p>
            <a:pPr marL="434975" marR="800100">
              <a:lnSpc>
                <a:spcPct val="100000"/>
              </a:lnSpc>
              <a:spcBef>
                <a:spcPts val="204"/>
              </a:spcBef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Kultura</a:t>
            </a:r>
            <a:r>
              <a:rPr sz="24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4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społeczności lokalne</a:t>
            </a:r>
            <a:endParaRPr sz="2400">
              <a:latin typeface="Carlito"/>
              <a:cs typeface="Carlito"/>
            </a:endParaRPr>
          </a:p>
          <a:p>
            <a:pPr marL="434975" indent="-342900">
              <a:lnSpc>
                <a:spcPct val="100000"/>
              </a:lnSpc>
              <a:spcBef>
                <a:spcPts val="1180"/>
              </a:spcBef>
              <a:buClr>
                <a:srgbClr val="CCFF33"/>
              </a:buClr>
              <a:buFont typeface="Wingdings"/>
              <a:buChar char=""/>
              <a:tabLst>
                <a:tab pos="434975" algn="l"/>
              </a:tabLst>
            </a:pP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Tożsamość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miejsca</a:t>
            </a:r>
            <a:endParaRPr sz="2000">
              <a:latin typeface="Carlito"/>
              <a:cs typeface="Carlito"/>
            </a:endParaRPr>
          </a:p>
          <a:p>
            <a:pPr marL="434975" indent="-342900">
              <a:lnSpc>
                <a:spcPct val="100000"/>
              </a:lnSpc>
              <a:spcBef>
                <a:spcPts val="960"/>
              </a:spcBef>
              <a:buClr>
                <a:srgbClr val="CCFF33"/>
              </a:buClr>
              <a:buFont typeface="Wingdings"/>
              <a:buChar char=""/>
              <a:tabLst>
                <a:tab pos="434975" algn="l"/>
              </a:tabLst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Możliwości</a:t>
            </a:r>
            <a:r>
              <a:rPr sz="20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/</a:t>
            </a:r>
            <a:r>
              <a:rPr sz="20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miejsce</a:t>
            </a:r>
            <a:r>
              <a:rPr sz="20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edukacji,</a:t>
            </a:r>
            <a:endParaRPr sz="2000">
              <a:latin typeface="Carlito"/>
              <a:cs typeface="Carlito"/>
            </a:endParaRPr>
          </a:p>
          <a:p>
            <a:pPr marL="434975">
              <a:lnSpc>
                <a:spcPct val="100000"/>
              </a:lnSpc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ćwiczeń</a:t>
            </a:r>
            <a:r>
              <a:rPr sz="20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fizycznych</a:t>
            </a:r>
            <a:r>
              <a:rPr sz="20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oraz</a:t>
            </a:r>
            <a:endParaRPr sz="2000">
              <a:latin typeface="Carlito"/>
              <a:cs typeface="Carlito"/>
            </a:endParaRPr>
          </a:p>
          <a:p>
            <a:pPr marL="434975">
              <a:lnSpc>
                <a:spcPct val="100000"/>
              </a:lnSpc>
              <a:spcBef>
                <a:spcPts val="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nawiązywania</a:t>
            </a:r>
            <a:r>
              <a:rPr sz="20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więzi</a:t>
            </a:r>
            <a:r>
              <a:rPr sz="20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społecznych</a:t>
            </a:r>
            <a:endParaRPr sz="2000">
              <a:latin typeface="Carlito"/>
              <a:cs typeface="Carlito"/>
            </a:endParaRPr>
          </a:p>
          <a:p>
            <a:pPr marL="434975" indent="-342900">
              <a:lnSpc>
                <a:spcPct val="100000"/>
              </a:lnSpc>
              <a:spcBef>
                <a:spcPts val="960"/>
              </a:spcBef>
              <a:buClr>
                <a:srgbClr val="CCFF33"/>
              </a:buClr>
              <a:buFont typeface="Wingdings"/>
              <a:buChar char=""/>
              <a:tabLst>
                <a:tab pos="434975" algn="l"/>
              </a:tabLst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Możliwości</a:t>
            </a:r>
            <a:r>
              <a:rPr sz="20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rozwoju</a:t>
            </a:r>
            <a:r>
              <a:rPr sz="20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turystyki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6806" y="979424"/>
            <a:ext cx="3783965" cy="1729105"/>
          </a:xfrm>
          <a:prstGeom prst="rect">
            <a:avLst/>
          </a:prstGeom>
          <a:solidFill>
            <a:srgbClr val="808000"/>
          </a:solidFill>
        </p:spPr>
        <p:txBody>
          <a:bodyPr vert="horz" wrap="square" lIns="0" tIns="2603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04"/>
              </a:spcBef>
            </a:pP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Wartość</a:t>
            </a:r>
            <a:r>
              <a:rPr sz="2400" b="1" spc="-114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nieruchomości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2400">
              <a:latin typeface="Carlito"/>
              <a:cs typeface="Carlito"/>
            </a:endParaRPr>
          </a:p>
          <a:p>
            <a:pPr marL="434340" marR="236854" indent="-342900">
              <a:lnSpc>
                <a:spcPct val="100000"/>
              </a:lnSpc>
              <a:buClr>
                <a:srgbClr val="CCFF33"/>
              </a:buClr>
              <a:buFont typeface="Wingdings"/>
              <a:buChar char=""/>
              <a:tabLst>
                <a:tab pos="434340" algn="l"/>
              </a:tabLst>
            </a:pP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Pozytywny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wpływ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na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wartość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ziemi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nieruchomości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312" y="3335947"/>
            <a:ext cx="3671824" cy="2592324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705053"/>
            <a:ext cx="7590155" cy="45250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160"/>
              </a:lnSpc>
              <a:spcBef>
                <a:spcPts val="105"/>
              </a:spcBef>
            </a:pP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NATURE</a:t>
            </a:r>
            <a:r>
              <a:rPr sz="2000" b="1" spc="3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spc="-55" dirty="0">
                <a:solidFill>
                  <a:srgbClr val="006600"/>
                </a:solidFill>
                <a:latin typeface="Carlito"/>
                <a:cs typeface="Carlito"/>
              </a:rPr>
              <a:t>AT</a:t>
            </a:r>
            <a:r>
              <a:rPr sz="20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WORK.</a:t>
            </a:r>
            <a:r>
              <a:rPr sz="2000" b="1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LIVERPOOL</a:t>
            </a:r>
            <a:r>
              <a:rPr sz="20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CITY</a:t>
            </a:r>
            <a:r>
              <a:rPr sz="20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REGION</a:t>
            </a:r>
            <a:r>
              <a:rPr sz="20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AND</a:t>
            </a:r>
            <a:r>
              <a:rPr sz="20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006600"/>
                </a:solidFill>
                <a:latin typeface="Carlito"/>
                <a:cs typeface="Carlito"/>
              </a:rPr>
              <a:t>WARRINGTON</a:t>
            </a:r>
            <a:r>
              <a:rPr sz="20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6600"/>
                </a:solidFill>
                <a:latin typeface="Carlito"/>
                <a:cs typeface="Carlito"/>
              </a:rPr>
              <a:t>GREEN</a:t>
            </a:r>
            <a:endParaRPr sz="2000">
              <a:latin typeface="Carlito"/>
              <a:cs typeface="Carlito"/>
            </a:endParaRPr>
          </a:p>
          <a:p>
            <a:pPr marL="12700">
              <a:lnSpc>
                <a:spcPts val="2160"/>
              </a:lnSpc>
            </a:pP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INFRASTRUCTURE</a:t>
            </a:r>
            <a:r>
              <a:rPr sz="2000" b="1" spc="-9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FRAMEWORK.</a:t>
            </a:r>
            <a:r>
              <a:rPr sz="20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ACTION</a:t>
            </a:r>
            <a:r>
              <a:rPr sz="20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006600"/>
                </a:solidFill>
                <a:latin typeface="Carlito"/>
                <a:cs typeface="Carlito"/>
              </a:rPr>
              <a:t>PLAN</a:t>
            </a:r>
            <a:r>
              <a:rPr sz="20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006600"/>
                </a:solidFill>
                <a:latin typeface="Carlito"/>
                <a:cs typeface="Carlito"/>
              </a:rPr>
              <a:t>(2014)</a:t>
            </a:r>
            <a:endParaRPr sz="20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endParaRPr sz="20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Jednostka</a:t>
            </a:r>
            <a:r>
              <a:rPr sz="2200" b="1" spc="-10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opracowująca</a:t>
            </a:r>
            <a:r>
              <a:rPr sz="2200" b="1" spc="-10" dirty="0">
                <a:solidFill>
                  <a:srgbClr val="7E7E7E"/>
                </a:solidFill>
                <a:latin typeface="Carlito"/>
                <a:cs typeface="Carlito"/>
              </a:rPr>
              <a:t>:</a:t>
            </a:r>
            <a:r>
              <a:rPr sz="2200" b="1" spc="-5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sz="2200" b="1" spc="-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Mersey</a:t>
            </a:r>
            <a:r>
              <a:rPr sz="2200" b="1" spc="-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Forest</a:t>
            </a:r>
            <a:endParaRPr sz="2200">
              <a:latin typeface="Carlito"/>
              <a:cs typeface="Carlito"/>
            </a:endParaRPr>
          </a:p>
          <a:p>
            <a:pPr marL="355600" marR="24130">
              <a:lnSpc>
                <a:spcPct val="100000"/>
              </a:lnSpc>
              <a:tabLst>
                <a:tab pos="5835015" algn="l"/>
              </a:tabLst>
            </a:pP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(organizacja</a:t>
            </a:r>
            <a:r>
              <a:rPr sz="22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2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404040"/>
                </a:solidFill>
                <a:latin typeface="Carlito"/>
                <a:cs typeface="Carlito"/>
              </a:rPr>
              <a:t>charakterze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fundacji</a:t>
            </a:r>
            <a:r>
              <a:rPr sz="22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zrzeszająca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	władze</a:t>
            </a:r>
            <a:r>
              <a:rPr sz="2200" b="1" spc="-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lokalne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7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miast,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właścicieli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404040"/>
                </a:solidFill>
                <a:latin typeface="Carlito"/>
                <a:cs typeface="Carlito"/>
              </a:rPr>
              <a:t>gruntów,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Komisję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Leśną,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Natural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England,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Agencję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Środowiska</a:t>
            </a:r>
            <a:r>
              <a:rPr sz="2200" b="1" spc="-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oraz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biznes)</a:t>
            </a:r>
            <a:endParaRPr sz="2200">
              <a:latin typeface="Carlito"/>
              <a:cs typeface="Carlito"/>
            </a:endParaRPr>
          </a:p>
          <a:p>
            <a:pPr marL="355600" marR="17907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Interpretacja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zielonej</a:t>
            </a:r>
            <a:r>
              <a:rPr sz="22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infrastruktury</a:t>
            </a:r>
            <a:r>
              <a:rPr sz="2200" b="1" spc="-10" dirty="0">
                <a:solidFill>
                  <a:srgbClr val="7E7E7E"/>
                </a:solidFill>
                <a:latin typeface="Carlito"/>
                <a:cs typeface="Carlito"/>
              </a:rPr>
              <a:t>:</a:t>
            </a:r>
            <a:r>
              <a:rPr sz="2200" b="1" spc="-6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„ujęcie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zintegrowane”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404040"/>
                </a:solidFill>
                <a:latin typeface="Carlito"/>
                <a:cs typeface="Carlito"/>
              </a:rPr>
              <a:t>–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200" b="1" spc="-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200" b="1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system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podtrzymujący</a:t>
            </a:r>
            <a:r>
              <a:rPr sz="22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życie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z="2200" b="1" spc="-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zielone</a:t>
            </a:r>
            <a:r>
              <a:rPr sz="2200" b="1" spc="-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płuca</a:t>
            </a:r>
            <a:r>
              <a:rPr sz="2200" b="1" spc="-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200" b="1" spc="-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arterie stworzone</a:t>
            </a:r>
            <a:r>
              <a:rPr sz="2200" b="1" spc="-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przez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nasze</a:t>
            </a:r>
            <a:r>
              <a:rPr sz="2200" b="1" spc="-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404040"/>
                </a:solidFill>
                <a:latin typeface="Carlito"/>
                <a:cs typeface="Carlito"/>
              </a:rPr>
              <a:t>lasy,</a:t>
            </a:r>
            <a:r>
              <a:rPr sz="2200" b="1" spc="-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30" dirty="0">
                <a:solidFill>
                  <a:srgbClr val="404040"/>
                </a:solidFill>
                <a:latin typeface="Carlito"/>
                <a:cs typeface="Carlito"/>
              </a:rPr>
              <a:t>farmy,</a:t>
            </a:r>
            <a:r>
              <a:rPr sz="2200" b="1" spc="-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drzewa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przyuliczne,</a:t>
            </a:r>
            <a:r>
              <a:rPr sz="2200" b="1" spc="-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parki,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rzeki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kanały;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stanowiący</a:t>
            </a:r>
            <a:r>
              <a:rPr sz="22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80%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obszaru</a:t>
            </a:r>
            <a:r>
              <a:rPr sz="2200" b="1" spc="-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regionu,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dostarczająca</a:t>
            </a:r>
            <a:r>
              <a:rPr sz="22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8,000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miejsc</a:t>
            </a:r>
            <a:r>
              <a:rPr sz="2200" b="1" spc="-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pracy…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Skala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:</a:t>
            </a:r>
            <a:r>
              <a:rPr sz="22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sub-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regionalna,</a:t>
            </a:r>
            <a:r>
              <a:rPr sz="2200" b="1" spc="-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obszar</a:t>
            </a:r>
            <a:r>
              <a:rPr sz="2200" b="1" spc="-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404040"/>
                </a:solidFill>
                <a:latin typeface="Carlito"/>
                <a:cs typeface="Carlito"/>
              </a:rPr>
              <a:t>metropolitalny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5998" y="10160"/>
            <a:ext cx="296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JAK</a:t>
            </a:r>
            <a:r>
              <a:rPr sz="2800"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TO</a:t>
            </a:r>
            <a:r>
              <a:rPr sz="28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ROBIĄ</a:t>
            </a:r>
            <a:r>
              <a:rPr sz="28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spc="-20" dirty="0">
                <a:solidFill>
                  <a:srgbClr val="7E7E7E"/>
                </a:solidFill>
                <a:latin typeface="Carlito"/>
                <a:cs typeface="Carlito"/>
              </a:rPr>
              <a:t>INNI?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46303" y="5809513"/>
            <a:ext cx="5872480" cy="528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Dokument</a:t>
            </a:r>
            <a:r>
              <a:rPr sz="18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dostępny</a:t>
            </a:r>
            <a:r>
              <a:rPr sz="18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18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stronie:</a:t>
            </a:r>
            <a:endParaRPr sz="18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http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  <a:hlinkClick r:id="rId2"/>
              </a:rPr>
              <a:t>s://www.merseyforest.org.uk/liverpool_technical_final.pdf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85998" y="10160"/>
            <a:ext cx="296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JAK</a:t>
            </a:r>
            <a:r>
              <a:rPr sz="2800"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TO</a:t>
            </a:r>
            <a:r>
              <a:rPr sz="28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7E7E7E"/>
                </a:solidFill>
                <a:latin typeface="Carlito"/>
                <a:cs typeface="Carlito"/>
              </a:rPr>
              <a:t>ROBIĄ</a:t>
            </a:r>
            <a:r>
              <a:rPr sz="28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800" b="1" spc="-20" dirty="0">
                <a:solidFill>
                  <a:srgbClr val="7E7E7E"/>
                </a:solidFill>
                <a:latin typeface="Carlito"/>
                <a:cs typeface="Carlito"/>
              </a:rPr>
              <a:t>INNI?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idx="1"/>
          </p:nvPr>
        </p:nvSpPr>
        <p:spPr>
          <a:xfrm>
            <a:off x="546303" y="905478"/>
            <a:ext cx="7200900" cy="44608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0" marR="204470" indent="0">
              <a:lnSpc>
                <a:spcPct val="100000"/>
              </a:lnSpc>
              <a:spcBef>
                <a:spcPts val="105"/>
              </a:spcBef>
              <a:buNone/>
            </a:pPr>
            <a:r>
              <a:rPr dirty="0"/>
              <a:t>NATURE</a:t>
            </a:r>
            <a:r>
              <a:rPr spc="345" dirty="0"/>
              <a:t> </a:t>
            </a:r>
            <a:r>
              <a:rPr spc="-50" dirty="0"/>
              <a:t>AT</a:t>
            </a:r>
            <a:r>
              <a:rPr spc="-40" dirty="0"/>
              <a:t> </a:t>
            </a:r>
            <a:r>
              <a:rPr dirty="0"/>
              <a:t>WORK.</a:t>
            </a:r>
            <a:r>
              <a:rPr spc="-45" dirty="0"/>
              <a:t> </a:t>
            </a:r>
            <a:r>
              <a:rPr dirty="0"/>
              <a:t>LIVERPOOL</a:t>
            </a:r>
            <a:r>
              <a:rPr spc="-60" dirty="0"/>
              <a:t> </a:t>
            </a:r>
            <a:r>
              <a:rPr dirty="0"/>
              <a:t>CITY</a:t>
            </a:r>
            <a:r>
              <a:rPr spc="-45" dirty="0"/>
              <a:t> </a:t>
            </a:r>
            <a:r>
              <a:rPr dirty="0"/>
              <a:t>REGION</a:t>
            </a:r>
            <a:r>
              <a:rPr spc="-55" dirty="0"/>
              <a:t> </a:t>
            </a:r>
            <a:r>
              <a:rPr dirty="0"/>
              <a:t>AND</a:t>
            </a:r>
            <a:r>
              <a:rPr spc="-50" dirty="0"/>
              <a:t> </a:t>
            </a:r>
            <a:r>
              <a:rPr spc="-20" dirty="0"/>
              <a:t>WARRINGTON</a:t>
            </a:r>
            <a:r>
              <a:rPr spc="-65" dirty="0"/>
              <a:t> </a:t>
            </a:r>
            <a:r>
              <a:rPr spc="-10" dirty="0"/>
              <a:t>GREEN </a:t>
            </a:r>
            <a:r>
              <a:rPr dirty="0"/>
              <a:t>INFRASTRUCTURE</a:t>
            </a:r>
            <a:r>
              <a:rPr spc="-90" dirty="0"/>
              <a:t> </a:t>
            </a:r>
            <a:r>
              <a:rPr dirty="0"/>
              <a:t>FRAMEWORK.</a:t>
            </a:r>
            <a:r>
              <a:rPr spc="-40" dirty="0"/>
              <a:t> </a:t>
            </a:r>
            <a:r>
              <a:rPr dirty="0"/>
              <a:t>ACTION</a:t>
            </a:r>
            <a:r>
              <a:rPr spc="-70" dirty="0"/>
              <a:t> </a:t>
            </a:r>
            <a:r>
              <a:rPr dirty="0"/>
              <a:t>PLAN</a:t>
            </a:r>
            <a:r>
              <a:rPr spc="-55" dirty="0"/>
              <a:t> </a:t>
            </a:r>
            <a:r>
              <a:rPr spc="-10" dirty="0"/>
              <a:t>(2014)</a:t>
            </a:r>
          </a:p>
          <a:p>
            <a:pPr marL="0" indent="0">
              <a:lnSpc>
                <a:spcPct val="100000"/>
              </a:lnSpc>
              <a:spcBef>
                <a:spcPts val="1939"/>
              </a:spcBef>
              <a:buNone/>
            </a:pPr>
            <a:r>
              <a:rPr sz="3000" dirty="0">
                <a:solidFill>
                  <a:srgbClr val="7E7E7E"/>
                </a:solidFill>
              </a:rPr>
              <a:t>CEL</a:t>
            </a:r>
            <a:r>
              <a:rPr sz="3000" spc="-10" dirty="0">
                <a:solidFill>
                  <a:srgbClr val="7E7E7E"/>
                </a:solidFill>
              </a:rPr>
              <a:t> PLANU</a:t>
            </a:r>
            <a:endParaRPr sz="3000" dirty="0"/>
          </a:p>
          <a:p>
            <a:pPr marL="0" indent="0">
              <a:lnSpc>
                <a:spcPct val="100000"/>
              </a:lnSpc>
              <a:spcBef>
                <a:spcPts val="1975"/>
              </a:spcBef>
              <a:buNone/>
            </a:pPr>
            <a:r>
              <a:rPr sz="2200" dirty="0">
                <a:solidFill>
                  <a:srgbClr val="585858"/>
                </a:solidFill>
              </a:rPr>
              <a:t>Ustalenie</a:t>
            </a:r>
            <a:r>
              <a:rPr sz="2200" spc="-50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w</a:t>
            </a:r>
            <a:r>
              <a:rPr sz="2200" spc="-8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jakim</a:t>
            </a:r>
            <a:r>
              <a:rPr sz="2200" spc="-8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stopniu</a:t>
            </a:r>
            <a:r>
              <a:rPr sz="2200" spc="-70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realizacja</a:t>
            </a:r>
            <a:r>
              <a:rPr sz="2200" spc="-5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zielonej</a:t>
            </a:r>
            <a:r>
              <a:rPr sz="2200" spc="-75" dirty="0">
                <a:solidFill>
                  <a:srgbClr val="585858"/>
                </a:solidFill>
              </a:rPr>
              <a:t> </a:t>
            </a:r>
            <a:r>
              <a:rPr sz="2200" spc="-10" dirty="0" err="1">
                <a:solidFill>
                  <a:srgbClr val="585858"/>
                </a:solidFill>
              </a:rPr>
              <a:t>infrastruktury</a:t>
            </a:r>
            <a:r>
              <a:rPr sz="2200" spc="-50" dirty="0">
                <a:solidFill>
                  <a:srgbClr val="585858"/>
                </a:solidFill>
              </a:rPr>
              <a:t> </a:t>
            </a:r>
            <a:r>
              <a:rPr sz="2200" spc="-20" dirty="0" err="1">
                <a:solidFill>
                  <a:srgbClr val="585858"/>
                </a:solidFill>
              </a:rPr>
              <a:t>może</a:t>
            </a:r>
            <a:r>
              <a:rPr lang="pl-PL" sz="2200" dirty="0"/>
              <a:t> </a:t>
            </a:r>
            <a:r>
              <a:rPr sz="2200" spc="-10" dirty="0" err="1">
                <a:solidFill>
                  <a:srgbClr val="585858"/>
                </a:solidFill>
              </a:rPr>
              <a:t>przyczynić</a:t>
            </a:r>
            <a:r>
              <a:rPr sz="2200" spc="-70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się</a:t>
            </a:r>
            <a:r>
              <a:rPr sz="2200" spc="-45" dirty="0">
                <a:solidFill>
                  <a:srgbClr val="585858"/>
                </a:solidFill>
              </a:rPr>
              <a:t> </a:t>
            </a:r>
            <a:r>
              <a:rPr sz="2200" spc="-25" dirty="0">
                <a:solidFill>
                  <a:srgbClr val="585858"/>
                </a:solidFill>
              </a:rPr>
              <a:t>do:</a:t>
            </a:r>
            <a:endParaRPr sz="2200" dirty="0"/>
          </a:p>
          <a:p>
            <a:pPr marL="723900" indent="-4064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723900" algn="l"/>
              </a:tabLst>
            </a:pPr>
            <a:r>
              <a:rPr sz="2200" spc="-10" dirty="0">
                <a:solidFill>
                  <a:srgbClr val="585858"/>
                </a:solidFill>
              </a:rPr>
              <a:t>stworzenia</a:t>
            </a:r>
            <a:r>
              <a:rPr sz="2200" spc="-70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nowych</a:t>
            </a:r>
            <a:r>
              <a:rPr sz="2200" spc="-8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miejsc</a:t>
            </a:r>
            <a:r>
              <a:rPr sz="2200" spc="-8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pracy,</a:t>
            </a:r>
            <a:endParaRPr sz="2200" dirty="0"/>
          </a:p>
          <a:p>
            <a:pPr marL="723900" indent="-406400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723900" algn="l"/>
              </a:tabLst>
            </a:pPr>
            <a:r>
              <a:rPr sz="2200" spc="-10" dirty="0">
                <a:solidFill>
                  <a:srgbClr val="585858"/>
                </a:solidFill>
              </a:rPr>
              <a:t>przyciągania</a:t>
            </a:r>
            <a:r>
              <a:rPr sz="2200" spc="-10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inwestorów,</a:t>
            </a:r>
            <a:endParaRPr sz="2200" dirty="0"/>
          </a:p>
          <a:p>
            <a:pPr marL="723900" indent="-406400">
              <a:lnSpc>
                <a:spcPct val="100000"/>
              </a:lnSpc>
              <a:spcBef>
                <a:spcPts val="535"/>
              </a:spcBef>
              <a:buFont typeface="Arial"/>
              <a:buChar char="•"/>
              <a:tabLst>
                <a:tab pos="723900" algn="l"/>
              </a:tabLst>
            </a:pPr>
            <a:r>
              <a:rPr sz="2200" spc="-10" dirty="0">
                <a:solidFill>
                  <a:srgbClr val="585858"/>
                </a:solidFill>
              </a:rPr>
              <a:t>wzrostu</a:t>
            </a:r>
            <a:r>
              <a:rPr sz="2200" spc="-6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produkcji,</a:t>
            </a:r>
            <a:endParaRPr sz="2200" dirty="0"/>
          </a:p>
          <a:p>
            <a:pPr marL="723900" indent="-406400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723900" algn="l"/>
              </a:tabLst>
            </a:pPr>
            <a:r>
              <a:rPr sz="2200" spc="-10" dirty="0">
                <a:solidFill>
                  <a:srgbClr val="585858"/>
                </a:solidFill>
              </a:rPr>
              <a:t>poprawy</a:t>
            </a:r>
            <a:r>
              <a:rPr sz="2200" spc="-60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zdrowia</a:t>
            </a:r>
            <a:r>
              <a:rPr sz="2200" spc="-60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i</a:t>
            </a:r>
            <a:r>
              <a:rPr sz="2200" spc="-6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warunków</a:t>
            </a:r>
            <a:r>
              <a:rPr sz="2200" spc="-6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życia,</a:t>
            </a:r>
            <a:endParaRPr sz="2200" dirty="0"/>
          </a:p>
          <a:p>
            <a:pPr marL="723900" indent="-4064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723900" algn="l"/>
              </a:tabLst>
            </a:pPr>
            <a:r>
              <a:rPr sz="2200" spc="-10" dirty="0">
                <a:solidFill>
                  <a:srgbClr val="585858"/>
                </a:solidFill>
              </a:rPr>
              <a:t>stworzenia</a:t>
            </a:r>
            <a:r>
              <a:rPr sz="2200" spc="-25" dirty="0">
                <a:solidFill>
                  <a:srgbClr val="585858"/>
                </a:solidFill>
              </a:rPr>
              <a:t> </a:t>
            </a:r>
            <a:r>
              <a:rPr sz="2200" spc="-20" dirty="0">
                <a:solidFill>
                  <a:srgbClr val="585858"/>
                </a:solidFill>
              </a:rPr>
              <a:t>atrakcyjnego</a:t>
            </a:r>
            <a:r>
              <a:rPr sz="2200" spc="-3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miejsca</a:t>
            </a:r>
            <a:r>
              <a:rPr sz="2200" spc="-4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zamieszkania</a:t>
            </a:r>
            <a:r>
              <a:rPr sz="2200" spc="-55" dirty="0">
                <a:solidFill>
                  <a:srgbClr val="585858"/>
                </a:solidFill>
              </a:rPr>
              <a:t> </a:t>
            </a:r>
            <a:r>
              <a:rPr sz="2200" dirty="0">
                <a:solidFill>
                  <a:srgbClr val="585858"/>
                </a:solidFill>
              </a:rPr>
              <a:t>i</a:t>
            </a:r>
            <a:r>
              <a:rPr sz="2200" spc="-55" dirty="0">
                <a:solidFill>
                  <a:srgbClr val="585858"/>
                </a:solidFill>
              </a:rPr>
              <a:t> </a:t>
            </a:r>
            <a:r>
              <a:rPr sz="2200" spc="-10" dirty="0">
                <a:solidFill>
                  <a:srgbClr val="585858"/>
                </a:solidFill>
              </a:rPr>
              <a:t>pracy</a:t>
            </a:r>
            <a:endParaRPr sz="2200" dirty="0"/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46303" y="5809513"/>
            <a:ext cx="5872480" cy="528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810"/>
              </a:lnSpc>
            </a:pP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Dokument</a:t>
            </a:r>
            <a:r>
              <a:rPr sz="18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dostępny</a:t>
            </a:r>
            <a:r>
              <a:rPr sz="18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18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stronie:</a:t>
            </a:r>
            <a:endParaRPr sz="18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http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  <a:hlinkClick r:id="rId2"/>
              </a:rPr>
              <a:t>s://www.merseyforest.org.uk/liverpool_technical_final.pdf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7820" y="-69341"/>
            <a:ext cx="1706245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b="1" spc="-10" dirty="0">
                <a:solidFill>
                  <a:srgbClr val="7E7E7E"/>
                </a:solidFill>
                <a:latin typeface="Carlito"/>
                <a:cs typeface="Carlito"/>
              </a:rPr>
              <a:t>Typologia</a:t>
            </a:r>
            <a:endParaRPr sz="33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3811" y="947026"/>
            <a:ext cx="3984625" cy="5267960"/>
          </a:xfrm>
          <a:custGeom>
            <a:avLst/>
            <a:gdLst/>
            <a:ahLst/>
            <a:cxnLst/>
            <a:rect l="l" t="t" r="r" b="b"/>
            <a:pathLst>
              <a:path w="3984625" h="5267960">
                <a:moveTo>
                  <a:pt x="3984244" y="0"/>
                </a:moveTo>
                <a:lnTo>
                  <a:pt x="0" y="0"/>
                </a:lnTo>
                <a:lnTo>
                  <a:pt x="0" y="5267706"/>
                </a:lnTo>
                <a:lnTo>
                  <a:pt x="3984244" y="5267706"/>
                </a:lnTo>
                <a:lnTo>
                  <a:pt x="3984244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52755" y="963548"/>
            <a:ext cx="3787775" cy="5256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7023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45" dirty="0">
                <a:solidFill>
                  <a:srgbClr val="B3A1C6"/>
                </a:solidFill>
                <a:latin typeface="Carlito"/>
                <a:cs typeface="Carlito"/>
              </a:rPr>
              <a:t>Tereny</a:t>
            </a:r>
            <a:r>
              <a:rPr sz="2200" b="1" spc="-55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B3A1C6"/>
                </a:solidFill>
                <a:latin typeface="Carlito"/>
                <a:cs typeface="Carlito"/>
              </a:rPr>
              <a:t>rolne</a:t>
            </a:r>
            <a:r>
              <a:rPr sz="2200" b="1" spc="-55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B3A1C6"/>
                </a:solidFill>
                <a:latin typeface="Carlito"/>
                <a:cs typeface="Carlito"/>
              </a:rPr>
              <a:t>26.72%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powierzchni</a:t>
            </a:r>
            <a:r>
              <a:rPr sz="22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sub-regionu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B3A1C6"/>
                </a:solidFill>
                <a:latin typeface="Carlito"/>
                <a:cs typeface="Carlito"/>
              </a:rPr>
              <a:t>Prywatne</a:t>
            </a:r>
            <a:r>
              <a:rPr sz="2200" b="1" spc="-90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B3A1C6"/>
                </a:solidFill>
                <a:latin typeface="Carlito"/>
                <a:cs typeface="Carlito"/>
              </a:rPr>
              <a:t>ogrody</a:t>
            </a:r>
            <a:r>
              <a:rPr sz="2200" b="1" spc="-95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B3A1C6"/>
                </a:solidFill>
                <a:latin typeface="Carlito"/>
                <a:cs typeface="Carlito"/>
              </a:rPr>
              <a:t>14.91%</a:t>
            </a:r>
            <a:endParaRPr sz="2200">
              <a:latin typeface="Carlito"/>
              <a:cs typeface="Carlito"/>
            </a:endParaRPr>
          </a:p>
          <a:p>
            <a:pPr marL="355600" marR="508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Siedliska</a:t>
            </a:r>
            <a:r>
              <a:rPr sz="2200" b="1" spc="-8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wybrzeża</a:t>
            </a:r>
            <a:r>
              <a:rPr sz="22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morskiego 14.72%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Obszary</a:t>
            </a:r>
            <a:r>
              <a:rPr sz="2200" b="1" spc="-9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trawiaste,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wrzosowiska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13.43%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45" dirty="0">
                <a:solidFill>
                  <a:srgbClr val="B3A1C6"/>
                </a:solidFill>
                <a:latin typeface="Carlito"/>
                <a:cs typeface="Carlito"/>
              </a:rPr>
              <a:t>Tereny</a:t>
            </a:r>
            <a:r>
              <a:rPr sz="2200" b="1" spc="-90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B3A1C6"/>
                </a:solidFill>
                <a:latin typeface="Carlito"/>
                <a:cs typeface="Carlito"/>
              </a:rPr>
              <a:t>sportowe</a:t>
            </a:r>
            <a:r>
              <a:rPr sz="2200" b="1" spc="-70" dirty="0">
                <a:solidFill>
                  <a:srgbClr val="B3A1C6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6.82%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Zadrzewienia</a:t>
            </a:r>
            <a:r>
              <a:rPr sz="22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6.66%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Cieki</a:t>
            </a:r>
            <a:r>
              <a:rPr sz="22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4.73%</a:t>
            </a:r>
            <a:endParaRPr sz="2200">
              <a:latin typeface="Carlito"/>
              <a:cs typeface="Carlito"/>
            </a:endParaRPr>
          </a:p>
          <a:p>
            <a:pPr marL="355600" marR="69469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Ogólnodostępne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tereny rekreacyjne</a:t>
            </a:r>
            <a:r>
              <a:rPr sz="22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4.35%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Parki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2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ogrody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publiczne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2.11%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06340" y="947102"/>
            <a:ext cx="3886200" cy="5229860"/>
          </a:xfrm>
          <a:custGeom>
            <a:avLst/>
            <a:gdLst/>
            <a:ahLst/>
            <a:cxnLst/>
            <a:rect l="l" t="t" r="r" b="b"/>
            <a:pathLst>
              <a:path w="3886200" h="5229860">
                <a:moveTo>
                  <a:pt x="3886200" y="0"/>
                </a:moveTo>
                <a:lnTo>
                  <a:pt x="0" y="0"/>
                </a:lnTo>
                <a:lnTo>
                  <a:pt x="0" y="5229860"/>
                </a:lnTo>
                <a:lnTo>
                  <a:pt x="3886200" y="5229860"/>
                </a:lnTo>
                <a:lnTo>
                  <a:pt x="3886200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085715" y="902588"/>
            <a:ext cx="3546475" cy="486537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241300" marR="996315" indent="-228600">
              <a:lnSpc>
                <a:spcPct val="80000"/>
              </a:lnSpc>
              <a:spcBef>
                <a:spcPts val="620"/>
              </a:spcBef>
              <a:buFont typeface="Arial"/>
              <a:buChar char="•"/>
              <a:tabLst>
                <a:tab pos="241300" algn="l"/>
              </a:tabLst>
            </a:pPr>
            <a:r>
              <a:rPr sz="2200" b="1" dirty="0">
                <a:solidFill>
                  <a:srgbClr val="FFD966"/>
                </a:solidFill>
                <a:latin typeface="Carlito"/>
                <a:cs typeface="Carlito"/>
              </a:rPr>
              <a:t>Zieleń</a:t>
            </a:r>
            <a:r>
              <a:rPr sz="2200" b="1" spc="-60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D966"/>
                </a:solidFill>
                <a:latin typeface="Carlito"/>
                <a:cs typeface="Carlito"/>
              </a:rPr>
              <a:t>towarzysząca </a:t>
            </a:r>
            <a:r>
              <a:rPr sz="2200" b="1" dirty="0">
                <a:solidFill>
                  <a:srgbClr val="FFD966"/>
                </a:solidFill>
                <a:latin typeface="Carlito"/>
                <a:cs typeface="Carlito"/>
              </a:rPr>
              <a:t>instytucjom</a:t>
            </a:r>
            <a:r>
              <a:rPr sz="2200" b="1" spc="-7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2.03%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7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Tereny</a:t>
            </a:r>
            <a:r>
              <a:rPr sz="2200" b="1" spc="-8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podmokłe</a:t>
            </a:r>
            <a:r>
              <a:rPr sz="2200" b="1" spc="-10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1.18%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D966"/>
                </a:solidFill>
                <a:latin typeface="Carlito"/>
                <a:cs typeface="Carlito"/>
              </a:rPr>
              <a:t>Zbiorniki</a:t>
            </a:r>
            <a:r>
              <a:rPr sz="2200" b="1" spc="-7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D966"/>
                </a:solidFill>
                <a:latin typeface="Carlito"/>
                <a:cs typeface="Carlito"/>
              </a:rPr>
              <a:t>wodne</a:t>
            </a:r>
            <a:r>
              <a:rPr sz="2200" b="1" spc="-4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0.91%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spc="-45" dirty="0">
                <a:solidFill>
                  <a:srgbClr val="FFD966"/>
                </a:solidFill>
                <a:latin typeface="Carlito"/>
                <a:cs typeface="Carlito"/>
              </a:rPr>
              <a:t>Tereny</a:t>
            </a:r>
            <a:r>
              <a:rPr sz="2200" b="1" spc="-40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D966"/>
                </a:solidFill>
                <a:latin typeface="Carlito"/>
                <a:cs typeface="Carlito"/>
              </a:rPr>
              <a:t>zdegradowane</a:t>
            </a:r>
            <a:r>
              <a:rPr sz="2200" b="1" spc="-1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0.43%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ts val="2375"/>
              </a:lnSpc>
              <a:spcBef>
                <a:spcPts val="470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Ogrody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działkowe,</a:t>
            </a:r>
            <a:endParaRPr sz="2200">
              <a:latin typeface="Carlito"/>
              <a:cs typeface="Carlito"/>
            </a:endParaRPr>
          </a:p>
          <a:p>
            <a:pPr marL="241300" marR="539750">
              <a:lnSpc>
                <a:spcPct val="80000"/>
              </a:lnSpc>
              <a:spcBef>
                <a:spcPts val="265"/>
              </a:spcBef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społecznościowe,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farmy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miejskie</a:t>
            </a:r>
            <a:r>
              <a:rPr sz="2200" b="1" spc="-8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0.41%</a:t>
            </a:r>
            <a:endParaRPr sz="2200">
              <a:latin typeface="Carlito"/>
              <a:cs typeface="Carlito"/>
            </a:endParaRPr>
          </a:p>
          <a:p>
            <a:pPr marL="241300" marR="518159" indent="-228600">
              <a:lnSpc>
                <a:spcPct val="80000"/>
              </a:lnSpc>
              <a:spcBef>
                <a:spcPts val="1010"/>
              </a:spcBef>
              <a:buFont typeface="Arial"/>
              <a:buChar char="•"/>
              <a:tabLst>
                <a:tab pos="241300" algn="l"/>
              </a:tabLst>
            </a:pPr>
            <a:r>
              <a:rPr sz="2200" b="1" spc="-10" dirty="0">
                <a:solidFill>
                  <a:srgbClr val="FFD966"/>
                </a:solidFill>
                <a:latin typeface="Carlito"/>
                <a:cs typeface="Carlito"/>
              </a:rPr>
              <a:t>Cmentarze</a:t>
            </a:r>
            <a:r>
              <a:rPr sz="2200" b="1" spc="-2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tereny towarzyszące</a:t>
            </a:r>
            <a:r>
              <a:rPr sz="2200" b="1" spc="-8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kościołom 0.42%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6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Drzewa</a:t>
            </a:r>
            <a:r>
              <a:rPr sz="2200" b="1" spc="-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przyuliczne</a:t>
            </a:r>
            <a:r>
              <a:rPr sz="2200" b="1" spc="-10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0.13%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70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D966"/>
                </a:solidFill>
                <a:latin typeface="Carlito"/>
                <a:cs typeface="Carlito"/>
              </a:rPr>
              <a:t>Sady</a:t>
            </a:r>
            <a:r>
              <a:rPr sz="2200" b="1" spc="-5" dirty="0">
                <a:solidFill>
                  <a:srgbClr val="FFD966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0.02%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ct val="100000"/>
              </a:lnSpc>
              <a:spcBef>
                <a:spcPts val="480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Zielone</a:t>
            </a: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dachy</a:t>
            </a:r>
            <a:r>
              <a:rPr sz="2200" b="1" spc="39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0.00%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8267" y="938860"/>
            <a:ext cx="8651240" cy="4988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13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rodzajów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działań,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niezbędnych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dla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realizacji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tego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priorytetu,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a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wśród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nich:</a:t>
            </a:r>
            <a:endParaRPr sz="22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015"/>
              </a:spcBef>
            </a:pPr>
            <a:endParaRPr sz="2200">
              <a:latin typeface="Carlito"/>
              <a:cs typeface="Carlito"/>
            </a:endParaRPr>
          </a:p>
          <a:p>
            <a:pPr marL="355600" marR="745490" indent="-342900">
              <a:lnSpc>
                <a:spcPct val="100000"/>
              </a:lnSpc>
              <a:buFont typeface="Arial"/>
              <a:buChar char="•"/>
              <a:tabLst>
                <a:tab pos="355600" algn="l"/>
                <a:tab pos="3048000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ustalenie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obszarów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największym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potencjałem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wykorzystania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zielonej</a:t>
            </a:r>
            <a:r>
              <a:rPr sz="2200" b="1" spc="-10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infrastruktury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jako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czynnika</a:t>
            </a:r>
            <a:r>
              <a:rPr sz="2200" b="1" spc="-10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wspomagającego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realizację inwestycji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1)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wykorzystanie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mapy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zielonej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infrastruktury,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wskazującej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obszary</a:t>
            </a:r>
            <a:endParaRPr sz="2200">
              <a:latin typeface="Carlito"/>
              <a:cs typeface="Carlito"/>
            </a:endParaRPr>
          </a:p>
          <a:p>
            <a:pPr marL="355600" marR="5080">
              <a:lnSpc>
                <a:spcPct val="100000"/>
              </a:lnSpc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największych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potrzebach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problemach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do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ustalenia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priorytetowych programów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inwestycyjnych,</a:t>
            </a:r>
            <a:r>
              <a:rPr sz="2200" b="1" spc="-9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związanych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ograniczeniem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zanieczyszczeń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cieków</a:t>
            </a:r>
            <a:r>
              <a:rPr sz="2200" b="1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oraz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zmniejszeniem</a:t>
            </a:r>
            <a:r>
              <a:rPr sz="2200" b="1" spc="-9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ryzyka</a:t>
            </a:r>
            <a:r>
              <a:rPr sz="2200" b="1" spc="-9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powodzi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5)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zachęcanie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inwestorów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oraz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wspomaganie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kreowania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większej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liczby</a:t>
            </a:r>
            <a:endParaRPr sz="2200">
              <a:latin typeface="Carlito"/>
              <a:cs typeface="Carlito"/>
            </a:endParaRPr>
          </a:p>
          <a:p>
            <a:pPr marL="355600" marR="1086485">
              <a:lnSpc>
                <a:spcPct val="100000"/>
              </a:lnSpc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miejsc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pracy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dla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projektantów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i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006600"/>
                </a:solidFill>
                <a:latin typeface="Carlito"/>
                <a:cs typeface="Carlito"/>
              </a:rPr>
              <a:t>inżynierów</a:t>
            </a:r>
            <a:r>
              <a:rPr sz="2200" b="1" spc="-25" dirty="0">
                <a:solidFill>
                  <a:srgbClr val="7E7E7E"/>
                </a:solidFill>
                <a:latin typeface="Carlito"/>
                <a:cs typeface="Carlito"/>
              </a:rPr>
              <a:t>,</a:t>
            </a:r>
            <a:r>
              <a:rPr sz="2200" b="1" spc="-6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zajmujących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się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projektowaniem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realizacją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elementów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zielonej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infrastruktury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12)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8267" y="63794"/>
            <a:ext cx="7200900" cy="1485900"/>
          </a:xfrm>
          <a:prstGeom prst="rect">
            <a:avLst/>
          </a:prstGeom>
        </p:spPr>
        <p:txBody>
          <a:bodyPr vert="horz" wrap="square" lIns="0" tIns="147396" rIns="0" bIns="0" rtlCol="0">
            <a:spAutoFit/>
          </a:bodyPr>
          <a:lstStyle/>
          <a:p>
            <a:pPr marL="1261110">
              <a:lnSpc>
                <a:spcPct val="100000"/>
              </a:lnSpc>
              <a:spcBef>
                <a:spcPts val="105"/>
              </a:spcBef>
            </a:pPr>
            <a:r>
              <a:rPr sz="29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2900" b="1" spc="-9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900" b="1" dirty="0">
                <a:solidFill>
                  <a:srgbClr val="585858"/>
                </a:solidFill>
                <a:latin typeface="Carlito"/>
                <a:cs typeface="Carlito"/>
              </a:rPr>
              <a:t>1.</a:t>
            </a:r>
            <a:r>
              <a:rPr sz="29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900" b="1" spc="-10" dirty="0">
                <a:solidFill>
                  <a:srgbClr val="585858"/>
                </a:solidFill>
                <a:latin typeface="Carlito"/>
                <a:cs typeface="Carlito"/>
              </a:rPr>
              <a:t>„rozwój</a:t>
            </a:r>
            <a:r>
              <a:rPr sz="29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900" b="1" spc="-10" dirty="0">
                <a:solidFill>
                  <a:srgbClr val="585858"/>
                </a:solidFill>
                <a:latin typeface="Carlito"/>
                <a:cs typeface="Carlito"/>
              </a:rPr>
              <a:t>niskowęglowy”</a:t>
            </a:r>
            <a:endParaRPr sz="2900" dirty="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4538" y="1043774"/>
            <a:ext cx="8161655" cy="519049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5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sposobów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wspomagania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kontaktów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ludzi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przyrodą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1469390" algn="l"/>
                <a:tab pos="7121525" algn="l"/>
              </a:tabLst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„połącz”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	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–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pobudzanie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potrzeby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kontaktu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mieszkańców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z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przyrodą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  <a:tab pos="6689725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„zauważ”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–</a:t>
            </a:r>
            <a:r>
              <a:rPr sz="2200" b="1" spc="-6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wykorzystanie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środowiska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przyrodniczego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jako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inspiracji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działań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artystycznych</a:t>
            </a:r>
            <a:endParaRPr sz="2200">
              <a:latin typeface="Carlito"/>
              <a:cs typeface="Carlito"/>
            </a:endParaRPr>
          </a:p>
          <a:p>
            <a:pPr marL="355600" marR="120650" indent="-342900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„poświęć</a:t>
            </a:r>
            <a:r>
              <a:rPr sz="2200" b="1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czas”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–</a:t>
            </a:r>
            <a:r>
              <a:rPr sz="2200" b="1" spc="-5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promowanie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udziału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pracach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rzecz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poprawy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jakości</a:t>
            </a:r>
            <a:r>
              <a:rPr sz="2200" b="1" spc="-1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środowiska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„bądź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aktywny”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–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wykorzystanie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zielonej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infrastruktury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jako</a:t>
            </a:r>
            <a:endParaRPr sz="2200">
              <a:latin typeface="Carlito"/>
              <a:cs typeface="Carlito"/>
            </a:endParaRPr>
          </a:p>
          <a:p>
            <a:pPr marL="355600" marR="434340">
              <a:lnSpc>
                <a:spcPct val="100000"/>
              </a:lnSpc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miejsca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różnego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rodzaju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aktywności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fizycznych</a:t>
            </a:r>
            <a:r>
              <a:rPr sz="2200" b="1" spc="-9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(np.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gimnastyka,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biegi),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a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szczególnie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spacerów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(tworzenie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„społeczeństwa chodzącego”)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„zdobywaj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wiedzę”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–</a:t>
            </a:r>
            <a:r>
              <a:rPr sz="2200" b="1" spc="-6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rozwijanie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nowych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umiejętności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zdobywanie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nowych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informacji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odwiedzanych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miejscach.</a:t>
            </a:r>
            <a:endParaRPr sz="2200">
              <a:latin typeface="Carlito"/>
              <a:cs typeface="Carlito"/>
            </a:endParaRPr>
          </a:p>
          <a:p>
            <a:pPr marL="12700" marR="959485">
              <a:lnSpc>
                <a:spcPct val="100000"/>
              </a:lnSpc>
              <a:spcBef>
                <a:spcPts val="530"/>
              </a:spcBef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Koncentrowanie</a:t>
            </a:r>
            <a:r>
              <a:rPr sz="2200" b="1" spc="-2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działań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na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obszarach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najbardziej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zagrożonych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punktu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widzenia</a:t>
            </a:r>
            <a:r>
              <a:rPr sz="22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stanu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zdrowia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mieszkańców.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54100" y="53466"/>
            <a:ext cx="72294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10765" algn="l"/>
              </a:tabLst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3000" b="1" spc="-1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25" dirty="0">
                <a:solidFill>
                  <a:srgbClr val="585858"/>
                </a:solidFill>
                <a:latin typeface="Carlito"/>
                <a:cs typeface="Carlito"/>
              </a:rPr>
              <a:t>2.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	</a:t>
            </a:r>
            <a:r>
              <a:rPr sz="3000" b="1" spc="-20" dirty="0">
                <a:solidFill>
                  <a:srgbClr val="585858"/>
                </a:solidFill>
                <a:latin typeface="Carlito"/>
                <a:cs typeface="Carlito"/>
              </a:rPr>
              <a:t>poprawa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zdrowia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30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jakości</a:t>
            </a:r>
            <a:r>
              <a:rPr sz="30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życia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7060" y="853186"/>
            <a:ext cx="8643620" cy="5323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3345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szkolenia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interesariuszy,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dotyczące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roli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zielonej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infrastruktury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w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minimalizowaniu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skutków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zmian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klimatu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16)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zbieranie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regularne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aktualizowanie</a:t>
            </a:r>
            <a:r>
              <a:rPr sz="2200" b="1" spc="-1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danych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GIS,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odnoszących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się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endParaRPr sz="2200">
              <a:latin typeface="Carlito"/>
              <a:cs typeface="Carlito"/>
            </a:endParaRPr>
          </a:p>
          <a:p>
            <a:pPr marL="355600" marR="76835">
              <a:lnSpc>
                <a:spcPct val="100000"/>
              </a:lnSpc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elementów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miejskiej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wiejskiej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zielonej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infrastruktury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obejmujące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ich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powierzchnię,</a:t>
            </a:r>
            <a:r>
              <a:rPr sz="2200" b="1" spc="-1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typ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funkcje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18)</a:t>
            </a:r>
            <a:endParaRPr sz="2200">
              <a:latin typeface="Carlito"/>
              <a:cs typeface="Carlito"/>
            </a:endParaRPr>
          </a:p>
          <a:p>
            <a:pPr marL="355600" marR="508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ograniczenie</a:t>
            </a:r>
            <a:r>
              <a:rPr sz="2200" b="1" spc="-6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inwestowania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na</a:t>
            </a:r>
            <a:r>
              <a:rPr sz="2200" b="1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obszarach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gleb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potorfowych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oraz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ograniczanie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form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gospodarowania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powodujących</a:t>
            </a:r>
            <a:r>
              <a:rPr sz="22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uwalniania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się</a:t>
            </a:r>
            <a:r>
              <a:rPr sz="2200" b="1" spc="-9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węgla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do</a:t>
            </a:r>
            <a:r>
              <a:rPr sz="2200" b="1" spc="-8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atmosfery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(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działanie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20)</a:t>
            </a:r>
            <a:endParaRPr sz="2200">
              <a:latin typeface="Carlito"/>
              <a:cs typeface="Carlito"/>
            </a:endParaRPr>
          </a:p>
          <a:p>
            <a:pPr marL="355600" marR="109855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promowanie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sposobów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użytkowania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ziemi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oraz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zasad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gospodarowania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(w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tym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praktyk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rolniczych)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górnych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częściach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zlewni,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sprzyjających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minimalizowaniu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ryzyka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wystąpienia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powodzi,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fali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powodziowej, zmniejszania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erozji</a:t>
            </a:r>
            <a:r>
              <a:rPr sz="2200" b="1" spc="-3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gleby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utrzymywanie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nienaruszalnych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przepływów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rzek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21)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tworzenie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warunków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wykorzystywania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energii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ze</a:t>
            </a:r>
            <a:r>
              <a:rPr sz="2200" b="1" spc="-8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źródeł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odnawialnych,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zwłaszcza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upraw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energetycznych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(działanie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24);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86508" y="53466"/>
            <a:ext cx="46469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3000" b="1" spc="-9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3.</a:t>
            </a:r>
            <a:r>
              <a:rPr sz="3000" b="1" spc="-11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zmiany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klimatu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905" y="8635"/>
            <a:ext cx="7484109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3000" b="1" spc="-11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4.</a:t>
            </a:r>
            <a:r>
              <a:rPr sz="3000" b="1" spc="-10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rekreacja,</a:t>
            </a:r>
            <a:r>
              <a:rPr sz="3000" b="1" spc="-1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wypoczynek,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turystyka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sz="half" idx="2"/>
          </p:nvPr>
        </p:nvSpPr>
        <p:spPr>
          <a:xfrm>
            <a:off x="283565" y="1254328"/>
            <a:ext cx="3244850" cy="48417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229235" indent="-287020">
              <a:lnSpc>
                <a:spcPct val="100000"/>
              </a:lnSpc>
              <a:spcBef>
                <a:spcPts val="95"/>
              </a:spcBef>
              <a:buFont typeface="Arial"/>
              <a:buChar char="–"/>
              <a:tabLst>
                <a:tab pos="299085" algn="l"/>
              </a:tabLst>
            </a:pPr>
            <a:r>
              <a:rPr dirty="0"/>
              <a:t>identyfikacja</a:t>
            </a:r>
            <a:r>
              <a:rPr spc="-110" dirty="0"/>
              <a:t> </a:t>
            </a:r>
            <a:r>
              <a:rPr spc="-35" dirty="0"/>
              <a:t>obszarów, </a:t>
            </a:r>
            <a:r>
              <a:rPr spc="-10" dirty="0"/>
              <a:t>kluczowych</a:t>
            </a:r>
            <a:r>
              <a:rPr spc="-25" dirty="0"/>
              <a:t> </a:t>
            </a:r>
            <a:r>
              <a:rPr dirty="0"/>
              <a:t>z</a:t>
            </a:r>
            <a:r>
              <a:rPr spc="-15" dirty="0"/>
              <a:t> </a:t>
            </a:r>
            <a:r>
              <a:rPr spc="-10" dirty="0"/>
              <a:t>punktu </a:t>
            </a:r>
            <a:r>
              <a:rPr dirty="0" err="1"/>
              <a:t>widzenia</a:t>
            </a:r>
            <a:r>
              <a:rPr spc="-105" dirty="0"/>
              <a:t> </a:t>
            </a:r>
            <a:r>
              <a:rPr spc="-10" dirty="0" err="1">
                <a:solidFill>
                  <a:srgbClr val="006600"/>
                </a:solidFill>
              </a:rPr>
              <a:t>spełniania</a:t>
            </a:r>
            <a:r>
              <a:rPr lang="pl-PL" spc="-10" dirty="0">
                <a:solidFill>
                  <a:srgbClr val="006600"/>
                </a:solidFill>
              </a:rPr>
              <a:t> </a:t>
            </a:r>
            <a:r>
              <a:rPr spc="-10" dirty="0" err="1">
                <a:solidFill>
                  <a:srgbClr val="006600"/>
                </a:solidFill>
              </a:rPr>
              <a:t>standardu</a:t>
            </a:r>
            <a:r>
              <a:rPr spc="-60" dirty="0">
                <a:solidFill>
                  <a:srgbClr val="006600"/>
                </a:solidFill>
              </a:rPr>
              <a:t> </a:t>
            </a:r>
            <a:r>
              <a:rPr spc="-10" dirty="0">
                <a:solidFill>
                  <a:srgbClr val="006600"/>
                </a:solidFill>
              </a:rPr>
              <a:t>dostępności </a:t>
            </a:r>
            <a:r>
              <a:rPr dirty="0"/>
              <a:t>(Access</a:t>
            </a:r>
            <a:r>
              <a:rPr spc="-6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spc="-10" dirty="0"/>
              <a:t>Natural Greenspace</a:t>
            </a:r>
            <a:r>
              <a:rPr spc="-30" dirty="0"/>
              <a:t> </a:t>
            </a:r>
            <a:r>
              <a:rPr spc="-10" dirty="0"/>
              <a:t>Standard) </a:t>
            </a:r>
            <a:r>
              <a:rPr dirty="0"/>
              <a:t>(działanie</a:t>
            </a:r>
            <a:r>
              <a:rPr spc="-30" dirty="0"/>
              <a:t> </a:t>
            </a:r>
            <a:r>
              <a:rPr spc="-20" dirty="0"/>
              <a:t>29);</a:t>
            </a:r>
          </a:p>
          <a:p>
            <a:pPr marL="299085" indent="-286385">
              <a:lnSpc>
                <a:spcPct val="100000"/>
              </a:lnSpc>
              <a:spcBef>
                <a:spcPts val="535"/>
              </a:spcBef>
              <a:buFont typeface="Arial"/>
              <a:buChar char="–"/>
              <a:tabLst>
                <a:tab pos="299085" algn="l"/>
              </a:tabLst>
            </a:pPr>
            <a:r>
              <a:rPr spc="-10" dirty="0" err="1"/>
              <a:t>rozwijanie</a:t>
            </a:r>
            <a:r>
              <a:rPr spc="-60" dirty="0"/>
              <a:t> </a:t>
            </a:r>
            <a:r>
              <a:rPr spc="-10" dirty="0" err="1"/>
              <a:t>dalszej</a:t>
            </a:r>
            <a:r>
              <a:rPr lang="pl-PL" spc="-10" dirty="0"/>
              <a:t> </a:t>
            </a:r>
            <a:r>
              <a:rPr spc="-10" dirty="0" err="1"/>
              <a:t>współpracy</a:t>
            </a:r>
            <a:r>
              <a:rPr spc="-65" dirty="0"/>
              <a:t> </a:t>
            </a:r>
            <a:r>
              <a:rPr dirty="0"/>
              <a:t>między</a:t>
            </a:r>
            <a:r>
              <a:rPr spc="-85" dirty="0"/>
              <a:t> </a:t>
            </a:r>
            <a:r>
              <a:rPr spc="-10" dirty="0"/>
              <a:t>firmą Sustrans</a:t>
            </a:r>
            <a:r>
              <a:rPr spc="-25" dirty="0"/>
              <a:t> </a:t>
            </a:r>
            <a:r>
              <a:rPr dirty="0"/>
              <a:t>i</a:t>
            </a:r>
            <a:r>
              <a:rPr spc="-25" dirty="0"/>
              <a:t> </a:t>
            </a:r>
            <a:r>
              <a:rPr spc="-10" dirty="0"/>
              <a:t>władzami </a:t>
            </a:r>
            <a:r>
              <a:rPr dirty="0"/>
              <a:t>lokalnymi</a:t>
            </a:r>
            <a:r>
              <a:rPr spc="-65" dirty="0"/>
              <a:t> </a:t>
            </a:r>
            <a:r>
              <a:rPr dirty="0"/>
              <a:t>w</a:t>
            </a:r>
            <a:r>
              <a:rPr spc="-65" dirty="0"/>
              <a:t> </a:t>
            </a:r>
            <a:r>
              <a:rPr spc="-20" dirty="0"/>
              <a:t>celu </a:t>
            </a:r>
            <a:r>
              <a:rPr spc="-10" dirty="0" err="1">
                <a:solidFill>
                  <a:srgbClr val="006600"/>
                </a:solidFill>
              </a:rPr>
              <a:t>optymalizacji</a:t>
            </a:r>
            <a:r>
              <a:rPr spc="-55" dirty="0">
                <a:solidFill>
                  <a:srgbClr val="006600"/>
                </a:solidFill>
              </a:rPr>
              <a:t> </a:t>
            </a:r>
            <a:r>
              <a:rPr spc="-10" dirty="0" err="1">
                <a:solidFill>
                  <a:srgbClr val="006600"/>
                </a:solidFill>
              </a:rPr>
              <a:t>sieci</a:t>
            </a:r>
            <a:r>
              <a:rPr lang="pl-PL" spc="-10" dirty="0">
                <a:solidFill>
                  <a:srgbClr val="006600"/>
                </a:solidFill>
              </a:rPr>
              <a:t> </a:t>
            </a:r>
            <a:r>
              <a:rPr spc="-10" dirty="0" err="1">
                <a:solidFill>
                  <a:srgbClr val="006600"/>
                </a:solidFill>
              </a:rPr>
              <a:t>zielonych</a:t>
            </a:r>
            <a:r>
              <a:rPr spc="-55" dirty="0">
                <a:solidFill>
                  <a:srgbClr val="006600"/>
                </a:solidFill>
              </a:rPr>
              <a:t> </a:t>
            </a:r>
            <a:r>
              <a:rPr spc="-10" dirty="0">
                <a:solidFill>
                  <a:srgbClr val="006600"/>
                </a:solidFill>
              </a:rPr>
              <a:t>szlaków greenways</a:t>
            </a:r>
            <a:r>
              <a:rPr spc="-70" dirty="0">
                <a:solidFill>
                  <a:srgbClr val="006600"/>
                </a:solidFill>
              </a:rPr>
              <a:t> </a:t>
            </a:r>
            <a:r>
              <a:rPr dirty="0"/>
              <a:t>(działanie</a:t>
            </a:r>
            <a:r>
              <a:rPr spc="-65" dirty="0"/>
              <a:t> </a:t>
            </a:r>
            <a:r>
              <a:rPr spc="-20" dirty="0"/>
              <a:t>31).</a:t>
            </a:r>
          </a:p>
        </p:txBody>
      </p:sp>
      <p:sp>
        <p:nvSpPr>
          <p:cNvPr id="4" name="object 4"/>
          <p:cNvSpPr/>
          <p:nvPr/>
        </p:nvSpPr>
        <p:spPr>
          <a:xfrm>
            <a:off x="4300601" y="1134236"/>
            <a:ext cx="4679950" cy="4351655"/>
          </a:xfrm>
          <a:custGeom>
            <a:avLst/>
            <a:gdLst/>
            <a:ahLst/>
            <a:cxnLst/>
            <a:rect l="l" t="t" r="r" b="b"/>
            <a:pathLst>
              <a:path w="4679950" h="4351655">
                <a:moveTo>
                  <a:pt x="4679569" y="0"/>
                </a:moveTo>
                <a:lnTo>
                  <a:pt x="0" y="0"/>
                </a:lnTo>
                <a:lnTo>
                  <a:pt x="0" y="4351401"/>
                </a:lnTo>
                <a:lnTo>
                  <a:pt x="4679569" y="4351401"/>
                </a:lnTo>
                <a:lnTo>
                  <a:pt x="4679569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80103" y="1023797"/>
            <a:ext cx="3948429" cy="440817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Standard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dostępności:</a:t>
            </a:r>
            <a:endParaRPr sz="2200">
              <a:latin typeface="Carlito"/>
              <a:cs typeface="Carlito"/>
            </a:endParaRPr>
          </a:p>
          <a:p>
            <a:pPr marL="304800" indent="-292100">
              <a:lnSpc>
                <a:spcPts val="2510"/>
              </a:lnSpc>
              <a:spcBef>
                <a:spcPts val="735"/>
              </a:spcBef>
              <a:buFont typeface="Arial"/>
              <a:buChar char="•"/>
              <a:tabLst>
                <a:tab pos="304800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300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m.,</a:t>
            </a:r>
            <a:r>
              <a:rPr sz="22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to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jest</a:t>
            </a:r>
            <a:r>
              <a:rPr sz="22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5</a:t>
            </a: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minut</a:t>
            </a: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drogi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od</a:t>
            </a:r>
            <a:endParaRPr sz="2200">
              <a:latin typeface="Carlito"/>
              <a:cs typeface="Carlito"/>
            </a:endParaRPr>
          </a:p>
          <a:p>
            <a:pPr marL="241300" marR="509905">
              <a:lnSpc>
                <a:spcPts val="2380"/>
              </a:lnSpc>
              <a:spcBef>
                <a:spcPts val="165"/>
              </a:spcBef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domu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obszar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nie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mniejszy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niż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2</a:t>
            </a:r>
            <a:r>
              <a:rPr sz="22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hektary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ts val="2510"/>
              </a:lnSpc>
              <a:spcBef>
                <a:spcPts val="69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2</a:t>
            </a:r>
            <a:r>
              <a:rPr sz="22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kilometry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od</a:t>
            </a:r>
            <a:r>
              <a:rPr sz="22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domu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endParaRPr sz="2200">
              <a:latin typeface="Carlito"/>
              <a:cs typeface="Carlito"/>
            </a:endParaRPr>
          </a:p>
          <a:p>
            <a:pPr marL="241300">
              <a:lnSpc>
                <a:spcPts val="2510"/>
              </a:lnSpc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obszar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około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20</a:t>
            </a:r>
            <a:r>
              <a:rPr sz="2200" b="1" spc="-8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hektarów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ts val="2510"/>
              </a:lnSpc>
              <a:spcBef>
                <a:spcPts val="740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5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kilometrów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od</a:t>
            </a: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domu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endParaRPr sz="2200">
              <a:latin typeface="Carlito"/>
              <a:cs typeface="Carlito"/>
            </a:endParaRPr>
          </a:p>
          <a:p>
            <a:pPr marL="241300">
              <a:lnSpc>
                <a:spcPts val="2510"/>
              </a:lnSpc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obszar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około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100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hektarów</a:t>
            </a:r>
            <a:endParaRPr sz="2200">
              <a:latin typeface="Carlito"/>
              <a:cs typeface="Carlito"/>
            </a:endParaRPr>
          </a:p>
          <a:p>
            <a:pPr marL="240665" indent="-227965">
              <a:lnSpc>
                <a:spcPts val="2510"/>
              </a:lnSpc>
              <a:spcBef>
                <a:spcPts val="735"/>
              </a:spcBef>
              <a:buFont typeface="Arial"/>
              <a:buChar char="•"/>
              <a:tabLst>
                <a:tab pos="240665" algn="l"/>
              </a:tabLst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10</a:t>
            </a:r>
            <a:r>
              <a:rPr sz="22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kilometrów</a:t>
            </a:r>
            <a:r>
              <a:rPr sz="22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od</a:t>
            </a:r>
            <a:r>
              <a:rPr sz="22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domu</a:t>
            </a:r>
            <a:r>
              <a:rPr sz="22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FFFFFF"/>
                </a:solidFill>
                <a:latin typeface="Carlito"/>
                <a:cs typeface="Carlito"/>
              </a:rPr>
              <a:t>–</a:t>
            </a:r>
            <a:endParaRPr sz="2200">
              <a:latin typeface="Carlito"/>
              <a:cs typeface="Carlito"/>
            </a:endParaRPr>
          </a:p>
          <a:p>
            <a:pPr marL="241300">
              <a:lnSpc>
                <a:spcPts val="2510"/>
              </a:lnSpc>
            </a:pP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obszar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około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500</a:t>
            </a:r>
            <a:r>
              <a:rPr sz="22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hektarów</a:t>
            </a:r>
            <a:endParaRPr sz="2200">
              <a:latin typeface="Carlito"/>
              <a:cs typeface="Carlito"/>
            </a:endParaRPr>
          </a:p>
          <a:p>
            <a:pPr marL="241300" marR="97155" indent="-228600">
              <a:lnSpc>
                <a:spcPts val="2380"/>
              </a:lnSpc>
              <a:spcBef>
                <a:spcPts val="1030"/>
              </a:spcBef>
              <a:buFont typeface="Arial"/>
              <a:buChar char="•"/>
              <a:tabLst>
                <a:tab pos="241300" algn="l"/>
              </a:tabLst>
            </a:pP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dodatkowo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1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hektar</a:t>
            </a:r>
            <a:r>
              <a:rPr sz="22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na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rlito"/>
                <a:cs typeface="Carlito"/>
              </a:rPr>
              <a:t>1000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mieszkańców</a:t>
            </a:r>
            <a:r>
              <a:rPr sz="22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FFFFFF"/>
                </a:solidFill>
                <a:latin typeface="Carlito"/>
                <a:cs typeface="Carlito"/>
              </a:rPr>
              <a:t>tzw.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FFFFFF"/>
                </a:solidFill>
                <a:latin typeface="Carlito"/>
                <a:cs typeface="Carlito"/>
              </a:rPr>
              <a:t>Local</a:t>
            </a:r>
            <a:r>
              <a:rPr sz="22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rlito"/>
                <a:cs typeface="Carlito"/>
              </a:rPr>
              <a:t>Nature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16984" y="5784900"/>
            <a:ext cx="458089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</a:rPr>
              <a:t>http://webarchive.nationalarchives.gov.uk/20140605111422/</a:t>
            </a:r>
            <a:r>
              <a:rPr lang="pl-PL" sz="12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</a:rPr>
              <a:t>http://www.</a:t>
            </a:r>
            <a:endParaRPr sz="1200" dirty="0">
              <a:latin typeface="Carlito"/>
              <a:cs typeface="Carlito"/>
            </a:endParaRPr>
          </a:p>
          <a:p>
            <a:pPr marL="12700" marR="59690">
              <a:lnSpc>
                <a:spcPct val="100000"/>
              </a:lnSpc>
            </a:pPr>
            <a:r>
              <a:rPr sz="12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</a:rPr>
              <a:t>naturalengland.org.uk/regions/east_of_england/ourwork/gi/accessiblen</a:t>
            </a:r>
            <a:r>
              <a:rPr sz="1200" u="none" spc="-10" dirty="0">
                <a:solidFill>
                  <a:srgbClr val="0000FF"/>
                </a:solidFill>
                <a:latin typeface="Carlito"/>
                <a:cs typeface="Carlito"/>
              </a:rPr>
              <a:t> </a:t>
            </a:r>
            <a:r>
              <a:rPr sz="12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</a:rPr>
              <a:t>aturalgreenspacestandardangst.aspx</a:t>
            </a:r>
            <a:endParaRPr sz="1200" dirty="0">
              <a:latin typeface="Carlito"/>
              <a:cs typeface="Carli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152400"/>
            <a:ext cx="7810500" cy="802783"/>
          </a:xfrm>
          <a:prstGeom prst="rect">
            <a:avLst/>
          </a:prstGeom>
        </p:spPr>
        <p:txBody>
          <a:bodyPr vert="horz" wrap="square" lIns="0" tIns="12445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4400" spc="-10" dirty="0"/>
              <a:t>Dlaczego</a:t>
            </a:r>
            <a:r>
              <a:rPr sz="4400" spc="-155" dirty="0"/>
              <a:t> </a:t>
            </a:r>
            <a:r>
              <a:rPr sz="4400" dirty="0"/>
              <a:t>zielona</a:t>
            </a:r>
            <a:r>
              <a:rPr sz="4400" spc="-150" dirty="0"/>
              <a:t> </a:t>
            </a:r>
            <a:r>
              <a:rPr sz="4400" spc="-20" dirty="0"/>
              <a:t>infrastruktura</a:t>
            </a:r>
            <a:r>
              <a:rPr sz="4400" spc="-170" dirty="0"/>
              <a:t> </a:t>
            </a:r>
            <a:r>
              <a:rPr sz="4400" spc="-50" dirty="0"/>
              <a:t>?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4939665" y="2065146"/>
            <a:ext cx="352869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Podstawowe</a:t>
            </a:r>
            <a:r>
              <a:rPr sz="2400" b="1" spc="-9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003300"/>
                </a:solidFill>
                <a:latin typeface="Arial"/>
                <a:cs typeface="Arial"/>
              </a:rPr>
              <a:t>urządzenia </a:t>
            </a: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i</a:t>
            </a:r>
            <a:r>
              <a:rPr sz="2400" b="1" spc="-3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obiekty</a:t>
            </a:r>
            <a:r>
              <a:rPr sz="2400" b="1" spc="-2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niezbędne</a:t>
            </a:r>
            <a:r>
              <a:rPr sz="2400" b="1" spc="-25" dirty="0">
                <a:solidFill>
                  <a:srgbClr val="003300"/>
                </a:solidFill>
                <a:latin typeface="Arial"/>
                <a:cs typeface="Arial"/>
              </a:rPr>
              <a:t> do </a:t>
            </a:r>
            <a:r>
              <a:rPr sz="2400" b="1" spc="-10" dirty="0">
                <a:solidFill>
                  <a:srgbClr val="003300"/>
                </a:solidFill>
                <a:latin typeface="Arial"/>
                <a:cs typeface="Arial"/>
              </a:rPr>
              <a:t>funkcjonowania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społeczeństwa</a:t>
            </a:r>
            <a:r>
              <a:rPr sz="2400" b="1" spc="-50" dirty="0">
                <a:solidFill>
                  <a:srgbClr val="003300"/>
                </a:solidFill>
                <a:latin typeface="Arial"/>
                <a:cs typeface="Arial"/>
              </a:rPr>
              <a:t> i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b="1" spc="-10" dirty="0">
                <a:solidFill>
                  <a:srgbClr val="003300"/>
                </a:solidFill>
                <a:latin typeface="Arial"/>
                <a:cs typeface="Arial"/>
              </a:rPr>
              <a:t>gospodarki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39665" y="4845557"/>
            <a:ext cx="323977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ale</a:t>
            </a:r>
            <a:r>
              <a:rPr sz="2400" b="1" spc="-5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003300"/>
                </a:solidFill>
                <a:latin typeface="Arial"/>
                <a:cs typeface="Arial"/>
              </a:rPr>
              <a:t>przy</a:t>
            </a:r>
            <a:r>
              <a:rPr sz="2400" b="1" spc="-4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003300"/>
                </a:solidFill>
                <a:latin typeface="Arial"/>
                <a:cs typeface="Arial"/>
              </a:rPr>
              <a:t>podtrzymaniu procesów przyrodniczych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60829"/>
            <a:ext cx="4397989" cy="3511296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9026" y="753262"/>
            <a:ext cx="8202295" cy="5458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20345">
              <a:lnSpc>
                <a:spcPct val="120000"/>
              </a:lnSpc>
              <a:spcBef>
                <a:spcPts val="100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Punk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wyjścia: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przypadku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mapa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obszarów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węzłowych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(core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areas), stanowiących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główne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rezerwuary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różnorodności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biologicznej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regionu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oraz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powiazań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między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nimi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(sieć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dolin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rzecznych).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Przewidziano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tu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8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działań,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a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wśród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nich</a:t>
            </a:r>
            <a:r>
              <a:rPr sz="2200" b="1" spc="-10" dirty="0">
                <a:solidFill>
                  <a:srgbClr val="7E7E7E"/>
                </a:solidFill>
                <a:latin typeface="Carlito"/>
                <a:cs typeface="Carlito"/>
              </a:rPr>
              <a:t>:</a:t>
            </a:r>
            <a:endParaRPr sz="2200">
              <a:latin typeface="Carlito"/>
              <a:cs typeface="Carlito"/>
            </a:endParaRPr>
          </a:p>
          <a:p>
            <a:pPr marL="354965" marR="210820" indent="-342900">
              <a:lnSpc>
                <a:spcPct val="120000"/>
              </a:lnSpc>
              <a:spcBef>
                <a:spcPts val="525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ochrona</a:t>
            </a:r>
            <a:r>
              <a:rPr sz="22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integralności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obszarów</a:t>
            </a:r>
            <a:r>
              <a:rPr sz="2200" b="1" spc="-7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węzłowych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ramach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planowania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strategicznego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szczeblu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lokalnym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31);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zapewnienie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dodatkowych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powiązań</a:t>
            </a:r>
            <a:r>
              <a:rPr sz="2200" b="1" dirty="0">
                <a:solidFill>
                  <a:srgbClr val="7E7E7E"/>
                </a:solidFill>
                <a:latin typeface="Carlito"/>
                <a:cs typeface="Carlito"/>
              </a:rPr>
              <a:t>,</a:t>
            </a:r>
            <a:r>
              <a:rPr sz="2200" b="1" spc="-8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poprawa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jakości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siedlisk</a:t>
            </a:r>
            <a:r>
              <a:rPr sz="2200" b="1" spc="-10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jako</a:t>
            </a:r>
            <a:endParaRPr sz="2200">
              <a:latin typeface="Carlito"/>
              <a:cs typeface="Carlito"/>
            </a:endParaRPr>
          </a:p>
          <a:p>
            <a:pPr marL="354965">
              <a:lnSpc>
                <a:spcPct val="100000"/>
              </a:lnSpc>
              <a:spcBef>
                <a:spcPts val="530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zasada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przy</a:t>
            </a:r>
            <a:r>
              <a:rPr sz="2200" b="1" spc="-9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planowaniu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projektowaniu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zagospodarowania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endParaRPr sz="2200">
              <a:latin typeface="Carlito"/>
              <a:cs typeface="Carlito"/>
            </a:endParaRPr>
          </a:p>
          <a:p>
            <a:pPr marL="354965">
              <a:lnSpc>
                <a:spcPct val="100000"/>
              </a:lnSpc>
              <a:spcBef>
                <a:spcPts val="525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obrębie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głównych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obszarów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różnorodności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biologicznej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wokół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nich</a:t>
            </a:r>
            <a:endParaRPr sz="2200">
              <a:latin typeface="Carlito"/>
              <a:cs typeface="Carlito"/>
            </a:endParaRPr>
          </a:p>
          <a:p>
            <a:pPr marL="354965">
              <a:lnSpc>
                <a:spcPct val="100000"/>
              </a:lnSpc>
              <a:spcBef>
                <a:spcPts val="530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34);</a:t>
            </a:r>
            <a:endParaRPr sz="2200">
              <a:latin typeface="Carlito"/>
              <a:cs typeface="Carlito"/>
            </a:endParaRPr>
          </a:p>
          <a:p>
            <a:pPr marL="354965" marR="812800" indent="-342900" algn="just">
              <a:lnSpc>
                <a:spcPct val="12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współpraca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organizacjami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turystycznymi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regionie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oraz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na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poziomie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lokalnym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celu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promowania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obszarów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o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większej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odporności</a:t>
            </a:r>
            <a:r>
              <a:rPr sz="2200" b="1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200" b="1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zagrożenie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presją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turystyczną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38).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71217" y="-6350"/>
            <a:ext cx="47656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30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5.</a:t>
            </a:r>
            <a:r>
              <a:rPr sz="30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sieć</a:t>
            </a:r>
            <a:r>
              <a:rPr sz="30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ekologiczna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7542" y="1088903"/>
            <a:ext cx="7719695" cy="5190490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42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powiązanie</a:t>
            </a:r>
            <a:r>
              <a:rPr sz="2200" b="1" spc="-3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działań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rzecz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zielonej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infrastruktury</a:t>
            </a:r>
            <a:r>
              <a:rPr sz="2200" b="1" spc="-2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z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  <a:spcBef>
                <a:spcPts val="1320"/>
              </a:spcBef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rozwijaniem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nowoczesnej,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opartej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wiedzy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gospodarki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rolnej</a:t>
            </a:r>
            <a:endParaRPr sz="2200">
              <a:latin typeface="Carlito"/>
              <a:cs typeface="Carlito"/>
            </a:endParaRPr>
          </a:p>
          <a:p>
            <a:pPr marL="355600" marR="5080" indent="-342900">
              <a:lnSpc>
                <a:spcPct val="15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  <a:tab pos="317055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„obszary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współpracy”: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zmniejszenia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emisji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dwutlenku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węgla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i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magazynowania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 węgla,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pozyskiwanie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funduszy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UE,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zwiększanie wykorzystania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lokalnych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produktów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rolnych,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rozwiązywanie problemów</a:t>
            </a:r>
            <a:r>
              <a:rPr sz="22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obszarów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zagrożonych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utratą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zasobów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glebowych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185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zgłaszanie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006600"/>
                </a:solidFill>
                <a:latin typeface="Carlito"/>
                <a:cs typeface="Carlito"/>
              </a:rPr>
              <a:t>zintegrowanych</a:t>
            </a:r>
            <a:r>
              <a:rPr sz="2200" b="1" spc="-7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rozwiązań</a:t>
            </a:r>
            <a:r>
              <a:rPr sz="2200" b="1" spc="-10" dirty="0">
                <a:solidFill>
                  <a:srgbClr val="7E7E7E"/>
                </a:solidFill>
                <a:latin typeface="Carlito"/>
                <a:cs typeface="Carlito"/>
              </a:rPr>
              <a:t>,</a:t>
            </a:r>
            <a:r>
              <a:rPr sz="2200" b="1" spc="-6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które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poprawiają</a:t>
            </a:r>
            <a:endParaRPr sz="2200">
              <a:latin typeface="Carlito"/>
              <a:cs typeface="Carlito"/>
            </a:endParaRPr>
          </a:p>
          <a:p>
            <a:pPr marL="355600" marR="227965">
              <a:lnSpc>
                <a:spcPct val="150000"/>
              </a:lnSpc>
            </a:pP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konkurencyjność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przedsiębiorstw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wiejskich,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także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pomagają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rozwiązaniu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szerszych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"problemów",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które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mają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wpływ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na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zrównoważony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rozwój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regionu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(działanie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44).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1778" y="70865"/>
            <a:ext cx="699960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4139" marR="5080" indent="-92075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PRIORYTET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6.</a:t>
            </a:r>
            <a:r>
              <a:rPr sz="30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gospodarowanie</a:t>
            </a:r>
            <a:r>
              <a:rPr sz="30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30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obszarach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wiejskich</a:t>
            </a:r>
            <a:r>
              <a:rPr sz="30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(8%</a:t>
            </a:r>
            <a:r>
              <a:rPr sz="30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20" dirty="0">
                <a:solidFill>
                  <a:srgbClr val="585858"/>
                </a:solidFill>
                <a:latin typeface="Carlito"/>
                <a:cs typeface="Carlito"/>
              </a:rPr>
              <a:t>zagrożonych</a:t>
            </a:r>
            <a:r>
              <a:rPr sz="30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utratą</a:t>
            </a:r>
            <a:r>
              <a:rPr sz="3000" b="1" spc="-11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zasobów)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2437" y="770026"/>
            <a:ext cx="8298180" cy="5391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901700" indent="-342900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Gmina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–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kluczowa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rola</a:t>
            </a:r>
            <a:r>
              <a:rPr sz="2200" b="1" spc="-2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kształtowaniu</a:t>
            </a:r>
            <a:r>
              <a:rPr sz="2200" b="1" spc="-1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i</a:t>
            </a:r>
            <a:r>
              <a:rPr sz="2200" b="1" spc="-4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utrzymaniu</a:t>
            </a:r>
            <a:r>
              <a:rPr sz="2200" b="1" spc="-4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zielonej infrastruktury</a:t>
            </a:r>
            <a:r>
              <a:rPr sz="2200" b="1" spc="-3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w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skali</a:t>
            </a:r>
            <a:r>
              <a:rPr sz="2200" b="1" spc="-6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regionu,</a:t>
            </a:r>
            <a:r>
              <a:rPr sz="2200" b="1" spc="-50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006600"/>
                </a:solidFill>
                <a:latin typeface="Carlito"/>
                <a:cs typeface="Carlito"/>
              </a:rPr>
              <a:t>kraju,</a:t>
            </a:r>
            <a:r>
              <a:rPr sz="2200" b="1" spc="-5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Carlito"/>
                <a:cs typeface="Carlito"/>
              </a:rPr>
              <a:t>kontynentu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…</a:t>
            </a:r>
            <a:endParaRPr sz="2200">
              <a:latin typeface="Carlito"/>
              <a:cs typeface="Carlito"/>
            </a:endParaRPr>
          </a:p>
          <a:p>
            <a:pPr marL="354965" indent="-342265">
              <a:lnSpc>
                <a:spcPct val="100000"/>
              </a:lnSpc>
              <a:spcBef>
                <a:spcPts val="1850"/>
              </a:spcBef>
              <a:buFont typeface="Arial"/>
              <a:buChar char="•"/>
              <a:tabLst>
                <a:tab pos="35496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Wypełnienie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tej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roli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wymaga:</a:t>
            </a:r>
            <a:endParaRPr sz="2200">
              <a:latin typeface="Carlito"/>
              <a:cs typeface="Carlito"/>
            </a:endParaRPr>
          </a:p>
          <a:p>
            <a:pPr marL="756285" marR="838200" lvl="1" indent="-287020">
              <a:lnSpc>
                <a:spcPct val="150000"/>
              </a:lnSpc>
              <a:spcBef>
                <a:spcPts val="525"/>
              </a:spcBef>
              <a:buFont typeface="Arial"/>
              <a:buChar char="–"/>
              <a:tabLst>
                <a:tab pos="756285" algn="l"/>
                <a:tab pos="3782060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Podjęcia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decyzji: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C00000"/>
                </a:solidFill>
                <a:latin typeface="Carlito"/>
                <a:cs typeface="Carlito"/>
              </a:rPr>
              <a:t>tak</a:t>
            </a:r>
            <a:r>
              <a:rPr sz="2200" b="1" spc="-6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oraz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(jaką</a:t>
            </a:r>
            <a:r>
              <a:rPr sz="2200" b="1" spc="-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koncepcję</a:t>
            </a:r>
            <a:r>
              <a:rPr sz="2200" b="1" spc="-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gmina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zamierza realizować)</a:t>
            </a:r>
            <a:endParaRPr sz="2200">
              <a:latin typeface="Carlito"/>
              <a:cs typeface="Carlito"/>
            </a:endParaRPr>
          </a:p>
          <a:p>
            <a:pPr marL="756285" marR="586740" lvl="1" indent="-287020">
              <a:lnSpc>
                <a:spcPct val="150000"/>
              </a:lnSpc>
              <a:spcBef>
                <a:spcPts val="535"/>
              </a:spcBef>
              <a:buFont typeface="Arial"/>
              <a:buChar char="–"/>
              <a:tabLst>
                <a:tab pos="75628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Opracowania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strategii/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planu</a:t>
            </a:r>
            <a:r>
              <a:rPr sz="2200" b="1" spc="-10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/programu</a:t>
            </a:r>
            <a:r>
              <a:rPr sz="22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dostosowanego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25" dirty="0">
                <a:solidFill>
                  <a:srgbClr val="585858"/>
                </a:solidFill>
                <a:latin typeface="Carlito"/>
                <a:cs typeface="Carlito"/>
              </a:rPr>
              <a:t>do 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zasobów,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możliwości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ograniczeń</a:t>
            </a:r>
            <a:endParaRPr sz="22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1850"/>
              </a:spcBef>
              <a:buFont typeface="Arial"/>
              <a:buChar char="–"/>
              <a:tabLst>
                <a:tab pos="756285" algn="l"/>
                <a:tab pos="5955030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Wsparcia</a:t>
            </a:r>
            <a:r>
              <a:rPr sz="22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władz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–</a:t>
            </a:r>
            <a:r>
              <a:rPr sz="22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rządowych,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regionalnych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(także</a:t>
            </a:r>
            <a:r>
              <a:rPr sz="2200" b="1" spc="-10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finansowego)</a:t>
            </a:r>
            <a:endParaRPr sz="2200">
              <a:latin typeface="Carlito"/>
              <a:cs typeface="Carlito"/>
            </a:endParaRPr>
          </a:p>
          <a:p>
            <a:pPr marL="756285" lvl="1" indent="-286385">
              <a:lnSpc>
                <a:spcPct val="100000"/>
              </a:lnSpc>
              <a:spcBef>
                <a:spcPts val="1845"/>
              </a:spcBef>
              <a:buFont typeface="Arial"/>
              <a:buChar char="–"/>
              <a:tabLst>
                <a:tab pos="756285" algn="l"/>
                <a:tab pos="542099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Wielu</a:t>
            </a:r>
            <a:r>
              <a:rPr sz="22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lat</a:t>
            </a:r>
            <a:r>
              <a:rPr sz="2200" b="1" spc="39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ciężkiej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pracy</a:t>
            </a:r>
            <a:r>
              <a:rPr sz="22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konsekwencji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	(co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nie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oznacza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braku</a:t>
            </a:r>
            <a:endParaRPr sz="2200">
              <a:latin typeface="Carlito"/>
              <a:cs typeface="Carlito"/>
            </a:endParaRPr>
          </a:p>
          <a:p>
            <a:pPr marL="756285">
              <a:lnSpc>
                <a:spcPct val="100000"/>
              </a:lnSpc>
              <a:spcBef>
                <a:spcPts val="1325"/>
              </a:spcBef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refleksji</a:t>
            </a:r>
            <a:r>
              <a:rPr sz="22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wprowadzania</a:t>
            </a:r>
            <a:r>
              <a:rPr sz="22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zmian)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3410" y="70865"/>
            <a:ext cx="14535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30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585858"/>
                </a:solidFill>
                <a:latin typeface="Carlito"/>
                <a:cs typeface="Carlito"/>
              </a:rPr>
              <a:t>Polsce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4065" y="174701"/>
            <a:ext cx="767016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Dokumenty</a:t>
            </a:r>
            <a:r>
              <a:rPr sz="3200" b="1" spc="-8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związane</a:t>
            </a:r>
            <a:r>
              <a:rPr sz="3200" b="1" spc="-8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z</a:t>
            </a:r>
            <a:r>
              <a:rPr sz="3200" b="1" spc="-4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ochroną</a:t>
            </a:r>
            <a:r>
              <a:rPr sz="3200" b="1" spc="-7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4D4D4D"/>
                </a:solidFill>
                <a:latin typeface="Arial"/>
                <a:cs typeface="Arial"/>
              </a:rPr>
              <a:t>klimatu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Miejskie</a:t>
            </a:r>
            <a:r>
              <a:rPr sz="3200" b="1" spc="-5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Plany</a:t>
            </a:r>
            <a:r>
              <a:rPr sz="3200" b="1" spc="-2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4D4D4D"/>
                </a:solidFill>
                <a:latin typeface="Arial"/>
                <a:cs typeface="Arial"/>
              </a:rPr>
              <a:t>Adaptacji</a:t>
            </a:r>
            <a:endParaRPr sz="3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1522831"/>
            <a:ext cx="325691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2000" dirty="0">
                <a:latin typeface="Arial"/>
                <a:cs typeface="Arial"/>
              </a:rPr>
              <a:t>Instytut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na</a:t>
            </a:r>
            <a:r>
              <a:rPr sz="2000" spc="-1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rzecz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Ekorozwoju </a:t>
            </a:r>
            <a:r>
              <a:rPr sz="2000" spc="-10" dirty="0">
                <a:solidFill>
                  <a:srgbClr val="000099"/>
                </a:solidFill>
                <a:latin typeface="Arial"/>
                <a:cs typeface="Arial"/>
                <a:hlinkClick r:id="rId2"/>
              </a:rPr>
              <a:t>http://adaptcity.pl/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9925" y="1171575"/>
            <a:ext cx="1800225" cy="147802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0050" y="2651125"/>
            <a:ext cx="6332474" cy="3803650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4065" y="174701"/>
            <a:ext cx="7670165" cy="1002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Dokumenty</a:t>
            </a:r>
            <a:r>
              <a:rPr sz="3200" b="1" spc="-8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związane</a:t>
            </a:r>
            <a:r>
              <a:rPr sz="3200" b="1" spc="-8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z</a:t>
            </a:r>
            <a:r>
              <a:rPr sz="3200" b="1" spc="-4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ochroną</a:t>
            </a:r>
            <a:r>
              <a:rPr sz="3200" b="1" spc="-7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spc="-10" dirty="0">
                <a:solidFill>
                  <a:srgbClr val="4D4D4D"/>
                </a:solidFill>
                <a:latin typeface="Arial"/>
                <a:cs typeface="Arial"/>
              </a:rPr>
              <a:t>klimatu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Miejskie</a:t>
            </a:r>
            <a:r>
              <a:rPr sz="3200" b="1" spc="-50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Plany</a:t>
            </a:r>
            <a:r>
              <a:rPr sz="3200" b="1" spc="-2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4D4D4D"/>
                </a:solidFill>
                <a:latin typeface="Arial"/>
                <a:cs typeface="Arial"/>
              </a:rPr>
              <a:t>Adaptacji</a:t>
            </a:r>
            <a:r>
              <a:rPr sz="3200" b="1" spc="-55" dirty="0">
                <a:solidFill>
                  <a:srgbClr val="4D4D4D"/>
                </a:solidFill>
                <a:latin typeface="Arial"/>
                <a:cs typeface="Arial"/>
              </a:rPr>
              <a:t> </a:t>
            </a:r>
            <a:r>
              <a:rPr sz="3200" b="1" spc="-20" dirty="0">
                <a:solidFill>
                  <a:srgbClr val="4D4D4D"/>
                </a:solidFill>
                <a:latin typeface="Arial"/>
                <a:cs typeface="Arial"/>
              </a:rPr>
              <a:t>(44)</a:t>
            </a:r>
            <a:endParaRPr sz="32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5900" y="1844738"/>
            <a:ext cx="8712200" cy="4322699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4054" y="54496"/>
            <a:ext cx="8534400" cy="810812"/>
          </a:xfrm>
          <a:prstGeom prst="rect">
            <a:avLst/>
          </a:prstGeom>
        </p:spPr>
        <p:txBody>
          <a:bodyPr vert="horz" wrap="square" lIns="0" tIns="132410" rIns="0" bIns="0" rtlCol="0">
            <a:spAutoFit/>
          </a:bodyPr>
          <a:lstStyle/>
          <a:p>
            <a:pPr marL="3683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solidFill>
                  <a:srgbClr val="404040"/>
                </a:solidFill>
              </a:rPr>
              <a:t>Czy</a:t>
            </a:r>
            <a:r>
              <a:rPr sz="4400" spc="-114" dirty="0">
                <a:solidFill>
                  <a:srgbClr val="404040"/>
                </a:solidFill>
              </a:rPr>
              <a:t> </a:t>
            </a:r>
            <a:r>
              <a:rPr sz="4400" dirty="0">
                <a:solidFill>
                  <a:srgbClr val="404040"/>
                </a:solidFill>
              </a:rPr>
              <a:t>mamy</a:t>
            </a:r>
            <a:r>
              <a:rPr sz="4400" spc="-95" dirty="0">
                <a:solidFill>
                  <a:srgbClr val="404040"/>
                </a:solidFill>
              </a:rPr>
              <a:t> </a:t>
            </a:r>
            <a:r>
              <a:rPr sz="4400" spc="-30" dirty="0">
                <a:solidFill>
                  <a:srgbClr val="404040"/>
                </a:solidFill>
              </a:rPr>
              <a:t>rozwiązania</a:t>
            </a:r>
            <a:r>
              <a:rPr sz="4400" spc="-95" dirty="0">
                <a:solidFill>
                  <a:srgbClr val="404040"/>
                </a:solidFill>
              </a:rPr>
              <a:t> </a:t>
            </a:r>
            <a:r>
              <a:rPr sz="4400" spc="-10" dirty="0">
                <a:solidFill>
                  <a:srgbClr val="404040"/>
                </a:solidFill>
              </a:rPr>
              <a:t>praktyczne?</a:t>
            </a:r>
            <a:endParaRPr sz="44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474" y="1340764"/>
            <a:ext cx="6738239" cy="483298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976998" y="1791080"/>
            <a:ext cx="184150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6364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solidFill>
                  <a:srgbClr val="404040"/>
                </a:solidFill>
                <a:latin typeface="Carlito"/>
                <a:cs typeface="Carlito"/>
              </a:rPr>
              <a:t>MPA</a:t>
            </a:r>
            <a:r>
              <a:rPr sz="1800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z="18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zawierają przykładowe</a:t>
            </a:r>
            <a:endParaRPr sz="18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rozwiązania</a:t>
            </a:r>
            <a:r>
              <a:rPr sz="1800" spc="-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20" dirty="0">
                <a:solidFill>
                  <a:srgbClr val="404040"/>
                </a:solidFill>
                <a:latin typeface="Carlito"/>
                <a:cs typeface="Carlito"/>
              </a:rPr>
              <a:t>które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chcemy</a:t>
            </a:r>
            <a:r>
              <a:rPr sz="1800" spc="-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zastosować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18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404040"/>
                </a:solidFill>
                <a:latin typeface="Carlito"/>
                <a:cs typeface="Carlito"/>
              </a:rPr>
              <a:t>naszym</a:t>
            </a:r>
            <a:r>
              <a:rPr sz="1800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rlito"/>
                <a:cs typeface="Carlito"/>
              </a:rPr>
              <a:t>mieście?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3919" y="53847"/>
            <a:ext cx="5220080" cy="680414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3039" y="4607719"/>
            <a:ext cx="3257613" cy="2061634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79514" y="188595"/>
            <a:ext cx="3601085" cy="4280535"/>
            <a:chOff x="179514" y="188595"/>
            <a:chExt cx="3601085" cy="4280535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6557" y="2471546"/>
              <a:ext cx="3433699" cy="199758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9514" y="188595"/>
              <a:ext cx="3422904" cy="234365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145" y="911554"/>
            <a:ext cx="7237117" cy="552768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14401" y="58038"/>
            <a:ext cx="42278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dirty="0">
                <a:latin typeface="Carlito"/>
                <a:cs typeface="Carlito"/>
              </a:rPr>
              <a:t>Atlas</a:t>
            </a:r>
            <a:r>
              <a:rPr sz="2500" spc="-125" dirty="0">
                <a:latin typeface="Carlito"/>
                <a:cs typeface="Carlito"/>
              </a:rPr>
              <a:t> </a:t>
            </a:r>
            <a:r>
              <a:rPr sz="2500" spc="-10" dirty="0">
                <a:latin typeface="Carlito"/>
                <a:cs typeface="Carlito"/>
              </a:rPr>
              <a:t>Ekofizjograficzny</a:t>
            </a:r>
            <a:r>
              <a:rPr sz="2500" spc="-100" dirty="0">
                <a:latin typeface="Carlito"/>
                <a:cs typeface="Carlito"/>
              </a:rPr>
              <a:t> </a:t>
            </a:r>
            <a:r>
              <a:rPr sz="2500" spc="-10" dirty="0">
                <a:latin typeface="Carlito"/>
                <a:cs typeface="Carlito"/>
              </a:rPr>
              <a:t>Warszawy</a:t>
            </a:r>
            <a:endParaRPr sz="250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795520" y="58038"/>
            <a:ext cx="36703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25" dirty="0"/>
              <a:t>Wskazania</a:t>
            </a:r>
            <a:r>
              <a:rPr sz="2500" spc="-65" dirty="0"/>
              <a:t> </a:t>
            </a:r>
            <a:r>
              <a:rPr sz="2500" dirty="0"/>
              <a:t>dla</a:t>
            </a:r>
            <a:r>
              <a:rPr sz="2500" spc="-50" dirty="0"/>
              <a:t> </a:t>
            </a:r>
            <a:r>
              <a:rPr sz="2500" dirty="0"/>
              <a:t>całego</a:t>
            </a:r>
            <a:r>
              <a:rPr sz="2500" spc="-80" dirty="0"/>
              <a:t> </a:t>
            </a:r>
            <a:r>
              <a:rPr sz="2500" spc="-10" dirty="0"/>
              <a:t>miasta</a:t>
            </a:r>
            <a:endParaRPr sz="2500"/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0900" y="300643"/>
            <a:ext cx="4317999" cy="80171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7504" y="1693263"/>
            <a:ext cx="8929370" cy="5120640"/>
            <a:chOff x="107504" y="1693263"/>
            <a:chExt cx="8929370" cy="512064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8541" y="1693263"/>
              <a:ext cx="7182000" cy="48471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7504" y="6505604"/>
              <a:ext cx="8929370" cy="307975"/>
            </a:xfrm>
            <a:custGeom>
              <a:avLst/>
              <a:gdLst/>
              <a:ahLst/>
              <a:cxnLst/>
              <a:rect l="l" t="t" r="r" b="b"/>
              <a:pathLst>
                <a:path w="8929370" h="307975">
                  <a:moveTo>
                    <a:pt x="8928989" y="0"/>
                  </a:moveTo>
                  <a:lnTo>
                    <a:pt x="0" y="0"/>
                  </a:lnTo>
                  <a:lnTo>
                    <a:pt x="0" y="307771"/>
                  </a:lnTo>
                  <a:lnTo>
                    <a:pt x="8928989" y="307771"/>
                  </a:lnTo>
                  <a:lnTo>
                    <a:pt x="8928989" y="0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9792" y="218987"/>
            <a:ext cx="7200900" cy="14859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dirty="0"/>
              <a:t>Atlas</a:t>
            </a:r>
            <a:r>
              <a:rPr sz="2500" spc="-125" dirty="0"/>
              <a:t> </a:t>
            </a:r>
            <a:r>
              <a:rPr sz="2500" spc="-10" dirty="0"/>
              <a:t>Ekofizjograficzny</a:t>
            </a:r>
            <a:r>
              <a:rPr sz="2500" spc="-100" dirty="0"/>
              <a:t> </a:t>
            </a:r>
            <a:r>
              <a:rPr sz="2500" spc="-10" dirty="0"/>
              <a:t>Warszawy</a:t>
            </a:r>
            <a:endParaRPr sz="25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676" y="107061"/>
            <a:ext cx="6730365" cy="78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500" b="1" spc="-20" dirty="0">
                <a:solidFill>
                  <a:srgbClr val="585858"/>
                </a:solidFill>
                <a:latin typeface="Carlito"/>
                <a:cs typeface="Carlito"/>
              </a:rPr>
              <a:t>Rotterdam</a:t>
            </a:r>
            <a:r>
              <a:rPr sz="2500" b="1" spc="-8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Climate</a:t>
            </a:r>
            <a:r>
              <a:rPr sz="25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20" dirty="0">
                <a:solidFill>
                  <a:srgbClr val="585858"/>
                </a:solidFill>
                <a:latin typeface="Carlito"/>
                <a:cs typeface="Carlito"/>
              </a:rPr>
              <a:t>Proof.</a:t>
            </a:r>
            <a:r>
              <a:rPr sz="2500" b="1" spc="-10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585858"/>
                </a:solidFill>
                <a:latin typeface="Carlito"/>
                <a:cs typeface="Carlito"/>
              </a:rPr>
              <a:t>Adaptation</a:t>
            </a:r>
            <a:r>
              <a:rPr sz="25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585858"/>
                </a:solidFill>
                <a:latin typeface="Carlito"/>
                <a:cs typeface="Carlito"/>
              </a:rPr>
              <a:t>Programme. </a:t>
            </a:r>
            <a:r>
              <a:rPr sz="2500" b="1" dirty="0">
                <a:solidFill>
                  <a:srgbClr val="C00000"/>
                </a:solidFill>
                <a:latin typeface="Carlito"/>
                <a:cs typeface="Carlito"/>
              </a:rPr>
              <a:t>Connecting</a:t>
            </a:r>
            <a:r>
              <a:rPr sz="2500" b="1" spc="-3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C00000"/>
                </a:solidFill>
                <a:latin typeface="Carlito"/>
                <a:cs typeface="Carlito"/>
              </a:rPr>
              <a:t>water</a:t>
            </a:r>
            <a:r>
              <a:rPr sz="2500" b="1" spc="-5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C00000"/>
                </a:solidFill>
                <a:latin typeface="Carlito"/>
                <a:cs typeface="Carlito"/>
              </a:rPr>
              <a:t>with</a:t>
            </a:r>
            <a:r>
              <a:rPr sz="2500" b="1" spc="-4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C00000"/>
                </a:solidFill>
                <a:latin typeface="Carlito"/>
                <a:cs typeface="Carlito"/>
              </a:rPr>
              <a:t>opportunities</a:t>
            </a:r>
            <a:r>
              <a:rPr sz="2500" b="1" spc="-5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(2008</a:t>
            </a:r>
            <a:r>
              <a:rPr sz="25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–</a:t>
            </a:r>
            <a:r>
              <a:rPr sz="25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585858"/>
                </a:solidFill>
                <a:latin typeface="Carlito"/>
                <a:cs typeface="Carlito"/>
              </a:rPr>
              <a:t>2025)</a:t>
            </a:r>
            <a:endParaRPr sz="25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38828" y="3549396"/>
            <a:ext cx="2895600" cy="158114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38828" y="1835404"/>
            <a:ext cx="2895600" cy="15811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82676" y="1287017"/>
            <a:ext cx="3446779" cy="52381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Wizja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miasta:</a:t>
            </a:r>
            <a:endParaRPr sz="190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/>
              <a:tabLst>
                <a:tab pos="251460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Chronionego</a:t>
            </a:r>
            <a:r>
              <a:rPr sz="19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przed</a:t>
            </a:r>
            <a:r>
              <a:rPr sz="19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powodziami</a:t>
            </a:r>
            <a:endParaRPr sz="1900">
              <a:latin typeface="Carlito"/>
              <a:cs typeface="Carlito"/>
            </a:endParaRPr>
          </a:p>
          <a:p>
            <a:pPr marL="190500" marR="178435" indent="-178435">
              <a:lnSpc>
                <a:spcPct val="100000"/>
              </a:lnSpc>
              <a:buClr>
                <a:srgbClr val="7E7E7E"/>
              </a:buClr>
              <a:buAutoNum type="arabicPeriod"/>
              <a:tabLst>
                <a:tab pos="190500" algn="l"/>
                <a:tab pos="251460" algn="l"/>
              </a:tabLst>
            </a:pPr>
            <a:r>
              <a:rPr sz="1900" b="1" spc="-10" dirty="0">
                <a:solidFill>
                  <a:srgbClr val="C00000"/>
                </a:solidFill>
                <a:latin typeface="Carlito"/>
                <a:cs typeface="Carlito"/>
              </a:rPr>
              <a:t>Wygodnego</a:t>
            </a:r>
            <a:r>
              <a:rPr sz="1900" b="1" spc="-3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C00000"/>
                </a:solidFill>
                <a:latin typeface="Carlito"/>
                <a:cs typeface="Carlito"/>
              </a:rPr>
              <a:t>i</a:t>
            </a:r>
            <a:r>
              <a:rPr sz="1900" b="1" spc="-8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C00000"/>
                </a:solidFill>
                <a:latin typeface="Carlito"/>
                <a:cs typeface="Carlito"/>
              </a:rPr>
              <a:t>atrakcyjnego</a:t>
            </a:r>
            <a:r>
              <a:rPr sz="1900" b="1" spc="-6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spc="-25" dirty="0">
                <a:solidFill>
                  <a:srgbClr val="585858"/>
                </a:solidFill>
                <a:latin typeface="Carlito"/>
                <a:cs typeface="Carlito"/>
              </a:rPr>
              <a:t>dla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mieszkańców</a:t>
            </a:r>
            <a:endParaRPr sz="1900">
              <a:latin typeface="Carlito"/>
              <a:cs typeface="Carlito"/>
            </a:endParaRPr>
          </a:p>
          <a:p>
            <a:pPr marL="190500" marR="50800" indent="-178435">
              <a:lnSpc>
                <a:spcPct val="100000"/>
              </a:lnSpc>
              <a:buAutoNum type="arabicPeriod"/>
              <a:tabLst>
                <a:tab pos="190500" algn="l"/>
                <a:tab pos="250825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Funkcjonującego</a:t>
            </a:r>
            <a:r>
              <a:rPr sz="19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jako</a:t>
            </a:r>
            <a:r>
              <a:rPr sz="19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dostępny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port</a:t>
            </a:r>
            <a:r>
              <a:rPr sz="1900" b="1" spc="-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o</a:t>
            </a:r>
            <a:r>
              <a:rPr sz="19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minimalnym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ryzyku zakłóceń</a:t>
            </a:r>
            <a:endParaRPr sz="1900">
              <a:latin typeface="Carlito"/>
              <a:cs typeface="Carlito"/>
            </a:endParaRPr>
          </a:p>
          <a:p>
            <a:pPr marL="190500" marR="17780" indent="-178435">
              <a:lnSpc>
                <a:spcPct val="100000"/>
              </a:lnSpc>
              <a:buAutoNum type="arabicPeriod"/>
              <a:tabLst>
                <a:tab pos="190500" algn="l"/>
                <a:tab pos="250825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minimalnym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stopniu narażonego</a:t>
            </a:r>
            <a:r>
              <a:rPr sz="1900" b="1" spc="-4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brak</a:t>
            </a:r>
            <a:r>
              <a:rPr sz="19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lub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nadmiar opadów</a:t>
            </a:r>
            <a:endParaRPr sz="1900">
              <a:latin typeface="Carlito"/>
              <a:cs typeface="Carlito"/>
            </a:endParaRPr>
          </a:p>
          <a:p>
            <a:pPr marL="190500" marR="118110" indent="-17843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190500" algn="l"/>
                <a:tab pos="250825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Świadomego</a:t>
            </a:r>
            <a:r>
              <a:rPr sz="1900" b="1" spc="-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konsekwencji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zmian</a:t>
            </a:r>
            <a:r>
              <a:rPr sz="19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klimatycznych</a:t>
            </a:r>
            <a:r>
              <a:rPr sz="19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19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zdolnego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do</a:t>
            </a:r>
            <a:r>
              <a:rPr sz="19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adaptacji</a:t>
            </a:r>
            <a:endParaRPr sz="1900">
              <a:latin typeface="Carlito"/>
              <a:cs typeface="Carlito"/>
            </a:endParaRPr>
          </a:p>
          <a:p>
            <a:pPr marL="190500" marR="87630" indent="-178435">
              <a:lnSpc>
                <a:spcPct val="100000"/>
              </a:lnSpc>
              <a:buClr>
                <a:srgbClr val="7E7E7E"/>
              </a:buClr>
              <a:buAutoNum type="arabicPeriod"/>
              <a:tabLst>
                <a:tab pos="190500" algn="l"/>
                <a:tab pos="251460" algn="l"/>
              </a:tabLst>
            </a:pPr>
            <a:r>
              <a:rPr sz="1900" b="1" spc="-20" dirty="0">
                <a:solidFill>
                  <a:srgbClr val="C00000"/>
                </a:solidFill>
                <a:latin typeface="Carlito"/>
                <a:cs typeface="Carlito"/>
              </a:rPr>
              <a:t>Wykorzystującego</a:t>
            </a:r>
            <a:r>
              <a:rPr sz="1900" b="1" spc="2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C00000"/>
                </a:solidFill>
                <a:latin typeface="Carlito"/>
                <a:cs typeface="Carlito"/>
              </a:rPr>
              <a:t>działania adaptacyjne</a:t>
            </a:r>
            <a:r>
              <a:rPr sz="1900" b="1" spc="10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C00000"/>
                </a:solidFill>
                <a:latin typeface="Carlito"/>
                <a:cs typeface="Carlito"/>
              </a:rPr>
              <a:t>do</a:t>
            </a:r>
            <a:r>
              <a:rPr sz="1900" b="1" spc="-3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C00000"/>
                </a:solidFill>
                <a:latin typeface="Carlito"/>
                <a:cs typeface="Carlito"/>
              </a:rPr>
              <a:t>ekonomicznego wzmocnienia</a:t>
            </a:r>
            <a:r>
              <a:rPr sz="1900" b="1" spc="-5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C00000"/>
                </a:solidFill>
                <a:latin typeface="Carlito"/>
                <a:cs typeface="Carlito"/>
              </a:rPr>
              <a:t>miasta</a:t>
            </a:r>
            <a:r>
              <a:rPr sz="1900" b="1" spc="-25" dirty="0">
                <a:solidFill>
                  <a:srgbClr val="C00000"/>
                </a:solidFill>
                <a:latin typeface="Carlito"/>
                <a:cs typeface="Carlito"/>
              </a:rPr>
              <a:t> 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i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uwydatnienia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jego</a:t>
            </a:r>
            <a:r>
              <a:rPr sz="19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wizerunku</a:t>
            </a:r>
            <a:endParaRPr sz="1900">
              <a:latin typeface="Carlito"/>
              <a:cs typeface="Carlito"/>
            </a:endParaRPr>
          </a:p>
          <a:p>
            <a:pPr marL="190500">
              <a:lnSpc>
                <a:spcPct val="100000"/>
              </a:lnSpc>
              <a:spcBef>
                <a:spcPts val="5"/>
              </a:spcBef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jako</a:t>
            </a:r>
            <a:r>
              <a:rPr sz="19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miasta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położonego</a:t>
            </a:r>
            <a:r>
              <a:rPr sz="19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19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delcie</a:t>
            </a:r>
            <a:endParaRPr sz="19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38828" y="5253011"/>
            <a:ext cx="2895600" cy="1200785"/>
          </a:xfrm>
          <a:prstGeom prst="rect">
            <a:avLst/>
          </a:prstGeom>
          <a:solidFill>
            <a:srgbClr val="006600"/>
          </a:solidFill>
        </p:spPr>
        <p:txBody>
          <a:bodyPr vert="horz" wrap="square" lIns="0" tIns="31750" rIns="0" bIns="0" rtlCol="0">
            <a:spAutoFit/>
          </a:bodyPr>
          <a:lstStyle/>
          <a:p>
            <a:pPr marL="378460" indent="-286385">
              <a:lnSpc>
                <a:spcPct val="100000"/>
              </a:lnSpc>
              <a:spcBef>
                <a:spcPts val="250"/>
              </a:spcBef>
              <a:buFont typeface="Wingdings"/>
              <a:buChar char=""/>
              <a:tabLst>
                <a:tab pos="378460" algn="l"/>
              </a:tabLst>
            </a:pPr>
            <a:r>
              <a:rPr sz="1800" b="1" dirty="0">
                <a:solidFill>
                  <a:srgbClr val="FFFFFF"/>
                </a:solidFill>
                <a:latin typeface="Carlito"/>
                <a:cs typeface="Carlito"/>
              </a:rPr>
              <a:t>Zielone</a:t>
            </a:r>
            <a:r>
              <a:rPr sz="18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rlito"/>
                <a:cs typeface="Carlito"/>
              </a:rPr>
              <a:t>dachy</a:t>
            </a:r>
            <a:endParaRPr sz="1800">
              <a:latin typeface="Carlito"/>
              <a:cs typeface="Carlito"/>
            </a:endParaRPr>
          </a:p>
          <a:p>
            <a:pPr marL="378460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Carlito"/>
                <a:cs typeface="Carlito"/>
              </a:rPr>
              <a:t>(130.000</a:t>
            </a:r>
            <a:r>
              <a:rPr sz="18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rlito"/>
                <a:cs typeface="Carlito"/>
              </a:rPr>
              <a:t>m</a:t>
            </a:r>
            <a:r>
              <a:rPr sz="1800" b="1" baseline="25462" dirty="0">
                <a:solidFill>
                  <a:srgbClr val="FFFFFF"/>
                </a:solidFill>
                <a:latin typeface="Carlito"/>
                <a:cs typeface="Carlito"/>
              </a:rPr>
              <a:t>2 </a:t>
            </a:r>
            <a:r>
              <a:rPr sz="18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1800" b="1" spc="-10" dirty="0">
                <a:solidFill>
                  <a:srgbClr val="FFFFFF"/>
                </a:solidFill>
                <a:latin typeface="Carlito"/>
                <a:cs typeface="Carlito"/>
              </a:rPr>
              <a:t> 2013)</a:t>
            </a:r>
            <a:endParaRPr sz="1800">
              <a:latin typeface="Carlito"/>
              <a:cs typeface="Carlito"/>
            </a:endParaRPr>
          </a:p>
          <a:p>
            <a:pPr marL="378460" marR="1028700" indent="-287020">
              <a:lnSpc>
                <a:spcPct val="100000"/>
              </a:lnSpc>
              <a:buFont typeface="Wingdings"/>
              <a:buChar char=""/>
              <a:tabLst>
                <a:tab pos="378460" algn="l"/>
              </a:tabLst>
            </a:pPr>
            <a:r>
              <a:rPr sz="1800" b="1" spc="-10" dirty="0">
                <a:solidFill>
                  <a:srgbClr val="FFFFFF"/>
                </a:solidFill>
                <a:latin typeface="Carlito"/>
                <a:cs typeface="Carlito"/>
              </a:rPr>
              <a:t>Wielofunkcyjne </a:t>
            </a:r>
            <a:r>
              <a:rPr sz="1800" b="1" dirty="0">
                <a:solidFill>
                  <a:srgbClr val="FFFFFF"/>
                </a:solidFill>
                <a:latin typeface="Carlito"/>
                <a:cs typeface="Carlito"/>
              </a:rPr>
              <a:t>place</a:t>
            </a:r>
            <a:r>
              <a:rPr sz="18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rlito"/>
                <a:cs typeface="Carlito"/>
              </a:rPr>
              <a:t>wodne</a:t>
            </a:r>
            <a:endParaRPr sz="1800">
              <a:latin typeface="Carlito"/>
              <a:cs typeface="Carlito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39457" y="1533804"/>
            <a:ext cx="2124963" cy="48086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181112"/>
            <a:ext cx="7944587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Dlaczego</a:t>
            </a:r>
            <a:r>
              <a:rPr sz="4400" spc="-120" dirty="0"/>
              <a:t> </a:t>
            </a:r>
            <a:r>
              <a:rPr sz="4400" dirty="0"/>
              <a:t>zielona</a:t>
            </a:r>
            <a:r>
              <a:rPr sz="4400" spc="-100" dirty="0"/>
              <a:t> </a:t>
            </a:r>
            <a:r>
              <a:rPr sz="4400" spc="-10" dirty="0"/>
              <a:t>infrastruktura</a:t>
            </a:r>
            <a:r>
              <a:rPr sz="4400" spc="-130" dirty="0"/>
              <a:t> </a:t>
            </a:r>
            <a:r>
              <a:rPr sz="4400" spc="-50" dirty="0"/>
              <a:t>?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4651375" y="2028570"/>
            <a:ext cx="4159250" cy="39820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20" dirty="0">
                <a:solidFill>
                  <a:srgbClr val="003300"/>
                </a:solidFill>
                <a:latin typeface="Arial"/>
                <a:cs typeface="Arial"/>
              </a:rPr>
              <a:t>Takie</a:t>
            </a:r>
            <a:r>
              <a:rPr sz="2200" b="1" spc="-114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funkcjonowanie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społeczno</a:t>
            </a:r>
            <a:r>
              <a:rPr sz="2200" b="1" spc="-3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–</a:t>
            </a:r>
            <a:r>
              <a:rPr sz="2200" b="1" spc="-6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gospodarcze,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które: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przynosi</a:t>
            </a:r>
            <a:r>
              <a:rPr sz="2200" b="1" spc="-10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długotrwałe</a:t>
            </a:r>
            <a:endParaRPr sz="2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korzyści</a:t>
            </a:r>
            <a:r>
              <a:rPr sz="2200" b="1" spc="-5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dla</a:t>
            </a:r>
            <a:r>
              <a:rPr sz="2200" b="1" spc="-6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środowiska,</a:t>
            </a:r>
            <a:endParaRPr sz="2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realizuje</a:t>
            </a:r>
            <a:r>
              <a:rPr sz="2200" b="1" spc="-9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potrzeby</a:t>
            </a:r>
            <a:endParaRPr sz="2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środowiskowe</a:t>
            </a:r>
            <a:endParaRPr sz="2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tabLst>
                <a:tab pos="2640965" algn="l"/>
              </a:tabLst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społeczeństwa</a:t>
            </a:r>
            <a:r>
              <a:rPr sz="2200" b="1" spc="-14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50" dirty="0">
                <a:solidFill>
                  <a:srgbClr val="003300"/>
                </a:solidFill>
                <a:latin typeface="Arial"/>
                <a:cs typeface="Arial"/>
              </a:rPr>
              <a:t>i</a:t>
            </a: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	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gospodarki</a:t>
            </a:r>
            <a:endParaRPr sz="2200">
              <a:latin typeface="Arial"/>
              <a:cs typeface="Arial"/>
            </a:endParaRPr>
          </a:p>
          <a:p>
            <a:pPr marL="355600" marR="704850" indent="-343535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55600" algn="l"/>
              </a:tabLst>
            </a:pP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rozwiązania</a:t>
            </a:r>
            <a:r>
              <a:rPr sz="2200" b="1" spc="-11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techniczne </a:t>
            </a:r>
            <a:r>
              <a:rPr sz="2200" b="1" dirty="0">
                <a:solidFill>
                  <a:srgbClr val="003300"/>
                </a:solidFill>
                <a:latin typeface="Arial"/>
                <a:cs typeface="Arial"/>
              </a:rPr>
              <a:t>wspierające</a:t>
            </a:r>
            <a:r>
              <a:rPr sz="2200" b="1" spc="-13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rozwój</a:t>
            </a:r>
            <a:endParaRPr sz="2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sz="2200" b="1" spc="-10" dirty="0">
                <a:solidFill>
                  <a:srgbClr val="003300"/>
                </a:solidFill>
                <a:latin typeface="Arial"/>
                <a:cs typeface="Arial"/>
              </a:rPr>
              <a:t>zrównoważony</a:t>
            </a:r>
            <a:endParaRPr sz="2200"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60829"/>
            <a:ext cx="4397989" cy="3511296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5854" y="129921"/>
            <a:ext cx="78130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Chicago</a:t>
            </a:r>
            <a:r>
              <a:rPr sz="25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Climate</a:t>
            </a:r>
            <a:r>
              <a:rPr sz="25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Action</a:t>
            </a:r>
            <a:r>
              <a:rPr sz="25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Plan.</a:t>
            </a:r>
            <a:r>
              <a:rPr sz="25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Our</a:t>
            </a:r>
            <a:r>
              <a:rPr sz="25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20" dirty="0">
                <a:solidFill>
                  <a:srgbClr val="585858"/>
                </a:solidFill>
                <a:latin typeface="Carlito"/>
                <a:cs typeface="Carlito"/>
              </a:rPr>
              <a:t>City.</a:t>
            </a:r>
            <a:r>
              <a:rPr sz="25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Our</a:t>
            </a:r>
            <a:r>
              <a:rPr sz="25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Future</a:t>
            </a:r>
            <a:r>
              <a:rPr sz="25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(do</a:t>
            </a:r>
            <a:r>
              <a:rPr sz="25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585858"/>
                </a:solidFill>
                <a:latin typeface="Carlito"/>
                <a:cs typeface="Carlito"/>
              </a:rPr>
              <a:t>2020)</a:t>
            </a:r>
            <a:endParaRPr sz="25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249420" y="2636354"/>
            <a:ext cx="4787265" cy="3601085"/>
          </a:xfrm>
          <a:custGeom>
            <a:avLst/>
            <a:gdLst/>
            <a:ahLst/>
            <a:cxnLst/>
            <a:rect l="l" t="t" r="r" b="b"/>
            <a:pathLst>
              <a:path w="4787265" h="3601085">
                <a:moveTo>
                  <a:pt x="4787137" y="0"/>
                </a:moveTo>
                <a:lnTo>
                  <a:pt x="0" y="0"/>
                </a:lnTo>
                <a:lnTo>
                  <a:pt x="0" y="3600958"/>
                </a:lnTo>
                <a:lnTo>
                  <a:pt x="4787137" y="3600958"/>
                </a:lnTo>
                <a:lnTo>
                  <a:pt x="4787137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30200" y="709041"/>
            <a:ext cx="8446770" cy="5447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0195" indent="-277495">
              <a:lnSpc>
                <a:spcPct val="100000"/>
              </a:lnSpc>
              <a:spcBef>
                <a:spcPts val="95"/>
              </a:spcBef>
              <a:buAutoNum type="arabicPeriod"/>
              <a:tabLst>
                <a:tab pos="290195" algn="l"/>
              </a:tabLst>
            </a:pPr>
            <a:r>
              <a:rPr sz="2200" b="1" spc="-20" dirty="0">
                <a:solidFill>
                  <a:srgbClr val="68A243"/>
                </a:solidFill>
                <a:latin typeface="Carlito"/>
                <a:cs typeface="Carlito"/>
              </a:rPr>
              <a:t>Energooszczędne</a:t>
            </a:r>
            <a:r>
              <a:rPr sz="2200" b="1" spc="25" dirty="0">
                <a:solidFill>
                  <a:srgbClr val="68A243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68A243"/>
                </a:solidFill>
                <a:latin typeface="Carlito"/>
                <a:cs typeface="Carlito"/>
              </a:rPr>
              <a:t>budynki</a:t>
            </a:r>
            <a:endParaRPr sz="2200">
              <a:latin typeface="Carlito"/>
              <a:cs typeface="Carlito"/>
            </a:endParaRPr>
          </a:p>
          <a:p>
            <a:pPr marL="291465" indent="-278765">
              <a:lnSpc>
                <a:spcPct val="100000"/>
              </a:lnSpc>
              <a:buClr>
                <a:srgbClr val="7E7E7E"/>
              </a:buClr>
              <a:buAutoNum type="arabicPeriod"/>
              <a:tabLst>
                <a:tab pos="291465" algn="l"/>
              </a:tabLst>
            </a:pP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Czyste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22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odnawialne</a:t>
            </a:r>
            <a:r>
              <a:rPr sz="22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585858"/>
                </a:solidFill>
                <a:latin typeface="Carlito"/>
                <a:cs typeface="Carlito"/>
              </a:rPr>
              <a:t>źródła</a:t>
            </a:r>
            <a:r>
              <a:rPr sz="22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energii</a:t>
            </a:r>
            <a:endParaRPr sz="2200">
              <a:latin typeface="Carlito"/>
              <a:cs typeface="Carlito"/>
            </a:endParaRPr>
          </a:p>
          <a:p>
            <a:pPr marL="290195" indent="-277495">
              <a:lnSpc>
                <a:spcPct val="100000"/>
              </a:lnSpc>
              <a:buAutoNum type="arabicPeriod"/>
              <a:tabLst>
                <a:tab pos="290195" algn="l"/>
              </a:tabLst>
            </a:pP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Innowacyjne</a:t>
            </a:r>
            <a:r>
              <a:rPr sz="22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rozwiązania</a:t>
            </a:r>
            <a:r>
              <a:rPr sz="22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585858"/>
                </a:solidFill>
                <a:latin typeface="Carlito"/>
                <a:cs typeface="Carlito"/>
              </a:rPr>
              <a:t>transportowe</a:t>
            </a:r>
            <a:endParaRPr sz="2200">
              <a:latin typeface="Carlito"/>
              <a:cs typeface="Carlito"/>
            </a:endParaRPr>
          </a:p>
          <a:p>
            <a:pPr marL="290195" indent="-277495">
              <a:lnSpc>
                <a:spcPct val="100000"/>
              </a:lnSpc>
              <a:buAutoNum type="arabicPeriod"/>
              <a:tabLst>
                <a:tab pos="290195" algn="l"/>
              </a:tabLst>
            </a:pPr>
            <a:r>
              <a:rPr sz="2200" b="1" spc="-10" dirty="0">
                <a:solidFill>
                  <a:srgbClr val="6F2F9F"/>
                </a:solidFill>
                <a:latin typeface="Carlito"/>
                <a:cs typeface="Carlito"/>
              </a:rPr>
              <a:t>Redukcja</a:t>
            </a:r>
            <a:r>
              <a:rPr sz="2200" b="1" spc="-35" dirty="0">
                <a:solidFill>
                  <a:srgbClr val="6F2F9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6F2F9F"/>
                </a:solidFill>
                <a:latin typeface="Carlito"/>
                <a:cs typeface="Carlito"/>
              </a:rPr>
              <a:t>odpadów</a:t>
            </a:r>
            <a:r>
              <a:rPr sz="2200" b="1" spc="-25" dirty="0">
                <a:solidFill>
                  <a:srgbClr val="6F2F9F"/>
                </a:solidFill>
                <a:latin typeface="Carlito"/>
                <a:cs typeface="Carlito"/>
              </a:rPr>
              <a:t> </a:t>
            </a:r>
            <a:r>
              <a:rPr sz="2200" b="1" dirty="0">
                <a:solidFill>
                  <a:srgbClr val="6F2F9F"/>
                </a:solidFill>
                <a:latin typeface="Carlito"/>
                <a:cs typeface="Carlito"/>
              </a:rPr>
              <a:t>i</a:t>
            </a:r>
            <a:r>
              <a:rPr sz="2200" b="1" spc="-45" dirty="0">
                <a:solidFill>
                  <a:srgbClr val="6F2F9F"/>
                </a:solidFill>
                <a:latin typeface="Carlito"/>
                <a:cs typeface="Carlito"/>
              </a:rPr>
              <a:t> </a:t>
            </a:r>
            <a:r>
              <a:rPr sz="2200" b="1" spc="-20" dirty="0">
                <a:solidFill>
                  <a:srgbClr val="6F2F9F"/>
                </a:solidFill>
                <a:latin typeface="Carlito"/>
                <a:cs typeface="Carlito"/>
              </a:rPr>
              <a:t>zanieczyszczeń</a:t>
            </a:r>
            <a:r>
              <a:rPr sz="2200" b="1" spc="-65" dirty="0">
                <a:solidFill>
                  <a:srgbClr val="6F2F9F"/>
                </a:solidFill>
                <a:latin typeface="Carlito"/>
                <a:cs typeface="Carlito"/>
              </a:rPr>
              <a:t> </a:t>
            </a:r>
            <a:r>
              <a:rPr sz="2200" b="1" spc="-10" dirty="0">
                <a:solidFill>
                  <a:srgbClr val="6F2F9F"/>
                </a:solidFill>
                <a:latin typeface="Carlito"/>
                <a:cs typeface="Carlito"/>
              </a:rPr>
              <a:t>przemysłowych</a:t>
            </a:r>
            <a:endParaRPr sz="2200">
              <a:latin typeface="Carlito"/>
              <a:cs typeface="Carlito"/>
            </a:endParaRPr>
          </a:p>
          <a:p>
            <a:pPr marL="290195" indent="-277495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90195" algn="l"/>
              </a:tabLst>
            </a:pPr>
            <a:r>
              <a:rPr sz="2200" b="1" spc="-10" dirty="0">
                <a:solidFill>
                  <a:srgbClr val="B88B00"/>
                </a:solidFill>
                <a:latin typeface="Carlito"/>
                <a:cs typeface="Carlito"/>
              </a:rPr>
              <a:t>Adaptacja</a:t>
            </a:r>
            <a:endParaRPr sz="2200">
              <a:latin typeface="Carlito"/>
              <a:cs typeface="Carlito"/>
            </a:endParaRPr>
          </a:p>
          <a:p>
            <a:pPr marL="4297680" lvl="1" indent="-286385">
              <a:lnSpc>
                <a:spcPct val="100000"/>
              </a:lnSpc>
              <a:spcBef>
                <a:spcPts val="212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dirty="0">
                <a:solidFill>
                  <a:srgbClr val="CDF9B4"/>
                </a:solidFill>
                <a:latin typeface="Carlito"/>
                <a:cs typeface="Carlito"/>
              </a:rPr>
              <a:t>Zielone</a:t>
            </a:r>
            <a:r>
              <a:rPr sz="1800" b="1" spc="-35" dirty="0">
                <a:solidFill>
                  <a:srgbClr val="CDF9B4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CDF9B4"/>
                </a:solidFill>
                <a:latin typeface="Carlito"/>
                <a:cs typeface="Carlito"/>
              </a:rPr>
              <a:t>dachy</a:t>
            </a:r>
            <a:endParaRPr sz="1800">
              <a:latin typeface="Carlito"/>
              <a:cs typeface="Carlito"/>
            </a:endParaRPr>
          </a:p>
          <a:p>
            <a:pPr marL="4297680" marR="252095" lvl="1" indent="-28702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dirty="0">
                <a:solidFill>
                  <a:srgbClr val="D9D9D9"/>
                </a:solidFill>
                <a:latin typeface="Carlito"/>
                <a:cs typeface="Carlito"/>
              </a:rPr>
              <a:t>Ogrody</a:t>
            </a:r>
            <a:r>
              <a:rPr sz="1800" b="1" spc="-5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deszczowe</a:t>
            </a:r>
            <a:r>
              <a:rPr sz="1800" b="1" spc="-3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(ograniczenie</a:t>
            </a:r>
            <a:r>
              <a:rPr sz="1800" b="1" spc="-7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spływu </a:t>
            </a:r>
            <a:r>
              <a:rPr sz="1800" b="1" spc="-20" dirty="0">
                <a:solidFill>
                  <a:srgbClr val="D9D9D9"/>
                </a:solidFill>
                <a:latin typeface="Carlito"/>
                <a:cs typeface="Carlito"/>
              </a:rPr>
              <a:t>wody,</a:t>
            </a:r>
            <a:r>
              <a:rPr sz="1800" b="1" spc="-6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D9D9D9"/>
                </a:solidFill>
                <a:latin typeface="Carlito"/>
                <a:cs typeface="Carlito"/>
              </a:rPr>
              <a:t>która</a:t>
            </a:r>
            <a:r>
              <a:rPr sz="1800" b="1" spc="-5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D9D9D9"/>
                </a:solidFill>
                <a:latin typeface="Carlito"/>
                <a:cs typeface="Carlito"/>
              </a:rPr>
              <a:t>wymaga</a:t>
            </a:r>
            <a:r>
              <a:rPr sz="1800" b="1" spc="-30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zagospodarowania</a:t>
            </a:r>
            <a:r>
              <a:rPr sz="1800" b="1" spc="-65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50" dirty="0">
                <a:solidFill>
                  <a:srgbClr val="D9D9D9"/>
                </a:solidFill>
                <a:latin typeface="Carlito"/>
                <a:cs typeface="Carlito"/>
              </a:rPr>
              <a:t>i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oczyszczenia)</a:t>
            </a:r>
            <a:endParaRPr sz="1800">
              <a:latin typeface="Carlito"/>
              <a:cs typeface="Carlito"/>
            </a:endParaRPr>
          </a:p>
          <a:p>
            <a:pPr marL="4297680" lvl="1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dirty="0">
                <a:solidFill>
                  <a:srgbClr val="D9D9D9"/>
                </a:solidFill>
                <a:latin typeface="Carlito"/>
                <a:cs typeface="Carlito"/>
              </a:rPr>
              <a:t>Niecki</a:t>
            </a:r>
            <a:r>
              <a:rPr sz="1800" b="1" spc="-35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retencyjne</a:t>
            </a:r>
            <a:endParaRPr sz="1800">
              <a:latin typeface="Carlito"/>
              <a:cs typeface="Carlito"/>
            </a:endParaRPr>
          </a:p>
          <a:p>
            <a:pPr marL="4297680" lvl="1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Przepuszczalne</a:t>
            </a:r>
            <a:r>
              <a:rPr sz="1800" b="1" spc="-55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nawierzchnie</a:t>
            </a:r>
            <a:endParaRPr sz="1800">
              <a:latin typeface="Carlito"/>
              <a:cs typeface="Carlito"/>
            </a:endParaRPr>
          </a:p>
          <a:p>
            <a:pPr marL="4297680" lvl="1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Systemy</a:t>
            </a:r>
            <a:r>
              <a:rPr sz="1800" b="1" spc="-65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zrównoważonego</a:t>
            </a:r>
            <a:r>
              <a:rPr sz="1800" b="1" spc="-75" dirty="0">
                <a:solidFill>
                  <a:srgbClr val="D9D9D9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D9D9D9"/>
                </a:solidFill>
                <a:latin typeface="Carlito"/>
                <a:cs typeface="Carlito"/>
              </a:rPr>
              <a:t>drenażu</a:t>
            </a:r>
            <a:endParaRPr sz="1800">
              <a:latin typeface="Carlito"/>
              <a:cs typeface="Carlito"/>
            </a:endParaRPr>
          </a:p>
          <a:p>
            <a:pPr marL="4297680" lvl="1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Zwiększenie</a:t>
            </a:r>
            <a:r>
              <a:rPr sz="1800" b="1" spc="-9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powierzchni</a:t>
            </a:r>
            <a:r>
              <a:rPr sz="1800" b="1" spc="-8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pokrytej</a:t>
            </a:r>
            <a:r>
              <a:rPr sz="1800" b="1" spc="-75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koronami</a:t>
            </a:r>
            <a:endParaRPr sz="1800">
              <a:latin typeface="Carlito"/>
              <a:cs typeface="Carlito"/>
            </a:endParaRPr>
          </a:p>
          <a:p>
            <a:pPr marL="429768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drzew</a:t>
            </a:r>
            <a:r>
              <a:rPr sz="1800" b="1" spc="-55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(zwłaszcza</a:t>
            </a:r>
            <a:r>
              <a:rPr sz="1800" b="1" spc="-55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liściastych)</a:t>
            </a:r>
            <a:endParaRPr sz="1800">
              <a:latin typeface="Carlito"/>
              <a:cs typeface="Carlito"/>
            </a:endParaRPr>
          </a:p>
          <a:p>
            <a:pPr marL="4297680" marR="346710" lvl="1" indent="-28702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4297680" algn="l"/>
              </a:tabLst>
            </a:pP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Stosowanie</a:t>
            </a:r>
            <a:r>
              <a:rPr sz="1800" b="1" spc="-5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30" dirty="0">
                <a:solidFill>
                  <a:srgbClr val="FFC000"/>
                </a:solidFill>
                <a:latin typeface="Carlito"/>
                <a:cs typeface="Carlito"/>
              </a:rPr>
              <a:t>gatunków,</a:t>
            </a:r>
            <a:r>
              <a:rPr sz="1800" b="1" spc="-7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przystosowanych </a:t>
            </a: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do</a:t>
            </a:r>
            <a:r>
              <a:rPr sz="1800" b="1" spc="-4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ocieplającego</a:t>
            </a:r>
            <a:r>
              <a:rPr sz="1800" b="1" spc="-4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dirty="0">
                <a:solidFill>
                  <a:srgbClr val="FFC000"/>
                </a:solidFill>
                <a:latin typeface="Carlito"/>
                <a:cs typeface="Carlito"/>
              </a:rPr>
              <a:t>się</a:t>
            </a:r>
            <a:r>
              <a:rPr sz="1800" b="1" spc="-40" dirty="0">
                <a:solidFill>
                  <a:srgbClr val="FFC000"/>
                </a:solidFill>
                <a:latin typeface="Carlito"/>
                <a:cs typeface="Carlito"/>
              </a:rPr>
              <a:t> </a:t>
            </a:r>
            <a:r>
              <a:rPr sz="1800" b="1" spc="-10" dirty="0">
                <a:solidFill>
                  <a:srgbClr val="FFC000"/>
                </a:solidFill>
                <a:latin typeface="Carlito"/>
                <a:cs typeface="Carlito"/>
              </a:rPr>
              <a:t>klimatu</a:t>
            </a:r>
            <a:endParaRPr sz="1800">
              <a:latin typeface="Carlito"/>
              <a:cs typeface="Carlito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569" y="2636342"/>
            <a:ext cx="3942841" cy="3188462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5027"/>
            <a:ext cx="7200900" cy="1485900"/>
          </a:xfrm>
          <a:prstGeom prst="rect">
            <a:avLst/>
          </a:prstGeom>
        </p:spPr>
        <p:txBody>
          <a:bodyPr vert="horz" wrap="square" lIns="0" tIns="146176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95"/>
              </a:spcBef>
            </a:pP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A</a:t>
            </a:r>
            <a:r>
              <a:rPr sz="2500" b="1" spc="-9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30" dirty="0">
                <a:solidFill>
                  <a:srgbClr val="585858"/>
                </a:solidFill>
                <a:latin typeface="Carlito"/>
                <a:cs typeface="Carlito"/>
              </a:rPr>
              <a:t>Stronger,</a:t>
            </a:r>
            <a:r>
              <a:rPr sz="2500" b="1" spc="-7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More</a:t>
            </a:r>
            <a:r>
              <a:rPr sz="25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Resilient</a:t>
            </a:r>
            <a:r>
              <a:rPr sz="2500" b="1" spc="-7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New</a:t>
            </a:r>
            <a:r>
              <a:rPr sz="25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35" dirty="0">
                <a:solidFill>
                  <a:srgbClr val="585858"/>
                </a:solidFill>
                <a:latin typeface="Carlito"/>
                <a:cs typeface="Carlito"/>
              </a:rPr>
              <a:t>York</a:t>
            </a:r>
            <a:r>
              <a:rPr sz="2500" b="1" spc="-6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dirty="0">
                <a:solidFill>
                  <a:srgbClr val="585858"/>
                </a:solidFill>
                <a:latin typeface="Carlito"/>
                <a:cs typeface="Carlito"/>
              </a:rPr>
              <a:t>(do</a:t>
            </a:r>
            <a:r>
              <a:rPr sz="25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2500" b="1" spc="-10" dirty="0">
                <a:solidFill>
                  <a:srgbClr val="585858"/>
                </a:solidFill>
                <a:latin typeface="Carlito"/>
                <a:cs typeface="Carlito"/>
              </a:rPr>
              <a:t>2020)</a:t>
            </a:r>
            <a:endParaRPr sz="2500" dirty="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72303" y="989456"/>
            <a:ext cx="4189729" cy="40798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2095" indent="-239395">
              <a:lnSpc>
                <a:spcPct val="100000"/>
              </a:lnSpc>
              <a:spcBef>
                <a:spcPts val="95"/>
              </a:spcBef>
              <a:buClr>
                <a:srgbClr val="7E7E7E"/>
              </a:buClr>
              <a:buAutoNum type="arabicPeriod"/>
              <a:tabLst>
                <a:tab pos="252095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Budynki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/>
              <a:tabLst>
                <a:tab pos="251460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Społeczna</a:t>
            </a:r>
            <a:r>
              <a:rPr sz="1900" b="1" spc="-3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ekonomiczna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regeneracja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251460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Ubezpieczenia</a:t>
            </a:r>
            <a:endParaRPr sz="1900" dirty="0">
              <a:latin typeface="Carlito"/>
              <a:cs typeface="Carlito"/>
            </a:endParaRPr>
          </a:p>
          <a:p>
            <a:pPr marL="250825" marR="5080" indent="-238760">
              <a:lnSpc>
                <a:spcPct val="100000"/>
              </a:lnSpc>
              <a:buAutoNum type="arabicPeriod"/>
              <a:tabLst>
                <a:tab pos="285115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Infrastruktura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techniczna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(zaopatrzenie 	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gaz,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elektryczność</a:t>
            </a:r>
            <a:r>
              <a:rPr sz="1900" b="1" spc="-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itp.)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/>
              <a:tabLst>
                <a:tab pos="251460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Paliwa</a:t>
            </a:r>
            <a:r>
              <a:rPr sz="1900" b="1" spc="-10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płynne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/>
              <a:tabLst>
                <a:tab pos="251460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Ochrona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zdrowia,</a:t>
            </a:r>
            <a:r>
              <a:rPr sz="19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organizacja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pomocy</a:t>
            </a:r>
            <a:endParaRPr sz="1900" dirty="0">
              <a:latin typeface="Carlito"/>
              <a:cs typeface="Carlito"/>
            </a:endParaRPr>
          </a:p>
          <a:p>
            <a:pPr marL="285115">
              <a:lnSpc>
                <a:spcPct val="100000"/>
              </a:lnSpc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medycznej</a:t>
            </a:r>
            <a:r>
              <a:rPr sz="1900" b="1" spc="-1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w</a:t>
            </a:r>
            <a:r>
              <a:rPr sz="1900" b="1" spc="-3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przypadku</a:t>
            </a:r>
            <a:r>
              <a:rPr sz="1900" b="1" spc="-1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zagrożenia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 startAt="7"/>
              <a:tabLst>
                <a:tab pos="251460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Gotowość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społeczna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1900" b="1" spc="-8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reagowanie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 startAt="7"/>
              <a:tabLst>
                <a:tab pos="251460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Telekomunikacja</a:t>
            </a:r>
            <a:endParaRPr sz="1900" dirty="0">
              <a:latin typeface="Carlito"/>
              <a:cs typeface="Carlito"/>
            </a:endParaRPr>
          </a:p>
          <a:p>
            <a:pPr marL="251460" indent="-238760">
              <a:lnSpc>
                <a:spcPct val="100000"/>
              </a:lnSpc>
              <a:buAutoNum type="arabicPeriod" startAt="7"/>
              <a:tabLst>
                <a:tab pos="251460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Transport</a:t>
            </a:r>
            <a:endParaRPr sz="1900" dirty="0">
              <a:latin typeface="Carlito"/>
              <a:cs typeface="Carlito"/>
            </a:endParaRPr>
          </a:p>
          <a:p>
            <a:pPr marL="374650" indent="-361950">
              <a:lnSpc>
                <a:spcPct val="100000"/>
              </a:lnSpc>
              <a:buAutoNum type="arabicPeriod" startAt="7"/>
              <a:tabLst>
                <a:tab pos="374650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Parki</a:t>
            </a:r>
            <a:endParaRPr sz="1900" dirty="0">
              <a:latin typeface="Carlito"/>
              <a:cs typeface="Carlito"/>
            </a:endParaRPr>
          </a:p>
          <a:p>
            <a:pPr marL="374015" indent="-361315">
              <a:lnSpc>
                <a:spcPct val="100000"/>
              </a:lnSpc>
              <a:buAutoNum type="arabicPeriod" startAt="7"/>
              <a:tabLst>
                <a:tab pos="374015" algn="l"/>
              </a:tabLst>
            </a:pP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Ochrona</a:t>
            </a:r>
            <a:r>
              <a:rPr sz="19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środowiska</a:t>
            </a:r>
            <a:r>
              <a:rPr sz="19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19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rekultywacja</a:t>
            </a:r>
            <a:endParaRPr sz="1900" dirty="0">
              <a:latin typeface="Carlito"/>
              <a:cs typeface="Carlito"/>
            </a:endParaRPr>
          </a:p>
          <a:p>
            <a:pPr marL="374015" indent="-361315">
              <a:lnSpc>
                <a:spcPct val="100000"/>
              </a:lnSpc>
              <a:buAutoNum type="arabicPeriod" startAt="7"/>
              <a:tabLst>
                <a:tab pos="374015" algn="l"/>
              </a:tabLst>
            </a:pP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Woda</a:t>
            </a:r>
            <a:r>
              <a:rPr sz="1900" b="1" spc="-4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dirty="0">
                <a:solidFill>
                  <a:srgbClr val="585858"/>
                </a:solidFill>
                <a:latin typeface="Carlito"/>
                <a:cs typeface="Carlito"/>
              </a:rPr>
              <a:t>i</a:t>
            </a:r>
            <a:r>
              <a:rPr sz="19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900" b="1" spc="-10" dirty="0">
                <a:solidFill>
                  <a:srgbClr val="585858"/>
                </a:solidFill>
                <a:latin typeface="Carlito"/>
                <a:cs typeface="Carlito"/>
              </a:rPr>
              <a:t>ścieki</a:t>
            </a:r>
            <a:endParaRPr sz="1900" dirty="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1000" y="908811"/>
            <a:ext cx="4572000" cy="4324350"/>
          </a:xfrm>
          <a:custGeom>
            <a:avLst/>
            <a:gdLst/>
            <a:ahLst/>
            <a:cxnLst/>
            <a:rect l="l" t="t" r="r" b="b"/>
            <a:pathLst>
              <a:path w="4572000" h="4324350">
                <a:moveTo>
                  <a:pt x="4572000" y="0"/>
                </a:moveTo>
                <a:lnTo>
                  <a:pt x="0" y="0"/>
                </a:lnTo>
                <a:lnTo>
                  <a:pt x="0" y="4324223"/>
                </a:lnTo>
                <a:lnTo>
                  <a:pt x="4572000" y="4324223"/>
                </a:lnTo>
                <a:lnTo>
                  <a:pt x="4572000" y="0"/>
                </a:lnTo>
                <a:close/>
              </a:path>
            </a:pathLst>
          </a:custGeom>
          <a:solidFill>
            <a:srgbClr val="00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09778" y="928243"/>
            <a:ext cx="4295140" cy="42183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Adaptacja:</a:t>
            </a:r>
            <a:endParaRPr sz="1700">
              <a:latin typeface="Carlito"/>
              <a:cs typeface="Carlito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"/>
              <a:tabLst>
                <a:tab pos="299085" algn="l"/>
                <a:tab pos="347345" algn="l"/>
              </a:tabLst>
            </a:pPr>
            <a:r>
              <a:rPr sz="17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Odtworzenie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ochrona</a:t>
            </a:r>
            <a:r>
              <a:rPr sz="17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istniejących</a:t>
            </a:r>
            <a:r>
              <a:rPr sz="17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terenów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podmokłych,</a:t>
            </a:r>
            <a:r>
              <a:rPr sz="17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bagiennych</a:t>
            </a:r>
            <a:r>
              <a:rPr sz="17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wzdłuż</a:t>
            </a:r>
            <a:r>
              <a:rPr sz="17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niektórych wybrzeży</a:t>
            </a:r>
            <a:endParaRPr sz="1700">
              <a:latin typeface="Carlito"/>
              <a:cs typeface="Carlito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299085" algn="l"/>
              </a:tabLst>
            </a:pP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Budowa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„zielonych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Carlito"/>
                <a:cs typeface="Carlito"/>
              </a:rPr>
              <a:t>ulic”</a:t>
            </a:r>
            <a:endParaRPr sz="1700">
              <a:latin typeface="Carlito"/>
              <a:cs typeface="Carlito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299085" algn="l"/>
              </a:tabLst>
            </a:pP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Odtworzenie</a:t>
            </a:r>
            <a:r>
              <a:rPr sz="17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cieków</a:t>
            </a:r>
            <a:r>
              <a:rPr sz="17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wodnych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17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niewielkich</a:t>
            </a:r>
            <a:endParaRPr sz="1700">
              <a:latin typeface="Carlito"/>
              <a:cs typeface="Carlito"/>
            </a:endParaRPr>
          </a:p>
          <a:p>
            <a:pPr marL="299085">
              <a:lnSpc>
                <a:spcPct val="100000"/>
              </a:lnSpc>
            </a:pP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terenów</a:t>
            </a:r>
            <a:r>
              <a:rPr sz="17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podmokłych</a:t>
            </a:r>
            <a:r>
              <a:rPr sz="17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służących</a:t>
            </a:r>
            <a:r>
              <a:rPr sz="17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do</a:t>
            </a:r>
            <a:endParaRPr sz="1700">
              <a:latin typeface="Carlito"/>
              <a:cs typeface="Carlito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gospodarowania</a:t>
            </a:r>
            <a:r>
              <a:rPr sz="17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wodą</a:t>
            </a:r>
            <a:r>
              <a:rPr sz="17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opadową</a:t>
            </a:r>
            <a:endParaRPr sz="1700">
              <a:latin typeface="Carlito"/>
              <a:cs typeface="Carlito"/>
            </a:endParaRPr>
          </a:p>
          <a:p>
            <a:pPr marL="299085" marR="1091565" indent="-287020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299085" algn="l"/>
              </a:tabLst>
            </a:pP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Zwiększenie</a:t>
            </a:r>
            <a:r>
              <a:rPr sz="17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udziału</a:t>
            </a:r>
            <a:r>
              <a:rPr sz="17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nawierzchni przepuszczalnych</a:t>
            </a:r>
            <a:endParaRPr sz="1700">
              <a:latin typeface="Carlito"/>
              <a:cs typeface="Carlito"/>
            </a:endParaRPr>
          </a:p>
          <a:p>
            <a:pPr marL="299085" marR="231140" indent="-287020">
              <a:lnSpc>
                <a:spcPct val="100000"/>
              </a:lnSpc>
              <a:spcBef>
                <a:spcPts val="595"/>
              </a:spcBef>
              <a:buFont typeface="Wingdings"/>
              <a:buChar char=""/>
              <a:tabLst>
                <a:tab pos="299085" algn="l"/>
              </a:tabLst>
            </a:pP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Przystosowanie</a:t>
            </a:r>
            <a:r>
              <a:rPr sz="17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istniejących</a:t>
            </a:r>
            <a:r>
              <a:rPr sz="17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parków</a:t>
            </a:r>
            <a:r>
              <a:rPr sz="1700" b="1" spc="-25" dirty="0">
                <a:solidFill>
                  <a:srgbClr val="FFFFFF"/>
                </a:solidFill>
                <a:latin typeface="Carlito"/>
                <a:cs typeface="Carlito"/>
              </a:rPr>
              <a:t> do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pogodowych</a:t>
            </a:r>
            <a:r>
              <a:rPr sz="17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sytuacji</a:t>
            </a:r>
            <a:r>
              <a:rPr sz="1700" b="1" spc="-7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ekstremalnych</a:t>
            </a:r>
            <a:r>
              <a:rPr sz="1700" b="1" spc="-7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20" dirty="0">
                <a:solidFill>
                  <a:srgbClr val="FFFFFF"/>
                </a:solidFill>
                <a:latin typeface="Carlito"/>
                <a:cs typeface="Carlito"/>
              </a:rPr>
              <a:t>(np.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umocnienie</a:t>
            </a:r>
            <a:r>
              <a:rPr sz="17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17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wyniesienie</a:t>
            </a:r>
            <a:r>
              <a:rPr sz="17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infrastruktury</a:t>
            </a:r>
            <a:r>
              <a:rPr sz="17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50" dirty="0">
                <a:solidFill>
                  <a:srgbClr val="FFFFFF"/>
                </a:solidFill>
                <a:latin typeface="Carlito"/>
                <a:cs typeface="Carlito"/>
              </a:rPr>
              <a:t>w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parkach</a:t>
            </a:r>
            <a:r>
              <a:rPr sz="17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położonych</a:t>
            </a:r>
            <a:r>
              <a:rPr sz="17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17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strefie</a:t>
            </a:r>
            <a:r>
              <a:rPr sz="17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zalewu,</a:t>
            </a:r>
            <a:endParaRPr sz="1700">
              <a:latin typeface="Carlito"/>
              <a:cs typeface="Carlito"/>
            </a:endParaRPr>
          </a:p>
          <a:p>
            <a:pPr marL="299085">
              <a:lnSpc>
                <a:spcPct val="100000"/>
              </a:lnSpc>
              <a:spcBef>
                <a:spcPts val="5"/>
              </a:spcBef>
            </a:pP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zakładanie</a:t>
            </a:r>
            <a:r>
              <a:rPr sz="1700" b="1" spc="-5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kolekcji</a:t>
            </a:r>
            <a:r>
              <a:rPr sz="1700" b="1" spc="-5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nasion</a:t>
            </a:r>
            <a:r>
              <a:rPr sz="1700" b="1" spc="-6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rlito"/>
                <a:cs typeface="Carlito"/>
              </a:rPr>
              <a:t>roślin</a:t>
            </a:r>
            <a:r>
              <a:rPr sz="1700" b="1" spc="-6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rlito"/>
                <a:cs typeface="Carlito"/>
              </a:rPr>
              <a:t>rodzimych)</a:t>
            </a:r>
            <a:endParaRPr sz="1700">
              <a:latin typeface="Carlito"/>
              <a:cs typeface="Carlito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5831" y="5533694"/>
            <a:ext cx="4482338" cy="123576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64972" y="6485635"/>
            <a:ext cx="36296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solidFill>
                  <a:srgbClr val="FFFF00"/>
                </a:solidFill>
                <a:latin typeface="Carlito"/>
                <a:cs typeface="Carlito"/>
              </a:rPr>
              <a:t>https://</a:t>
            </a:r>
            <a:r>
              <a:rPr sz="1200" spc="-20" dirty="0">
                <a:solidFill>
                  <a:srgbClr val="FFFF00"/>
                </a:solidFill>
                <a:latin typeface="Carlito"/>
                <a:cs typeface="Carlito"/>
                <a:hlinkClick r:id="rId3"/>
              </a:rPr>
              <a:t>www.pinterest.com/slowottawa/urban-</a:t>
            </a:r>
            <a:r>
              <a:rPr sz="1200" spc="-10" dirty="0">
                <a:solidFill>
                  <a:srgbClr val="FFFF00"/>
                </a:solidFill>
                <a:latin typeface="Carlito"/>
                <a:cs typeface="Carlito"/>
                <a:hlinkClick r:id="rId3"/>
              </a:rPr>
              <a:t>hydrology/</a:t>
            </a:r>
            <a:endParaRPr sz="1200">
              <a:latin typeface="Carlito"/>
              <a:cs typeface="Carlito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78603" y="5533694"/>
            <a:ext cx="3819652" cy="119683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158232" y="6478930"/>
            <a:ext cx="344995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FF00"/>
                </a:solidFill>
                <a:latin typeface="Carlito"/>
                <a:cs typeface="Carlito"/>
              </a:rPr>
              <a:t>https://i.ytimg.com/vi/TvRqvuRLKjM/maxresdefault.jpg</a:t>
            </a:r>
            <a:endParaRPr sz="1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6432" y="5217922"/>
            <a:ext cx="458914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585858"/>
                </a:solidFill>
                <a:latin typeface="Carlito"/>
                <a:cs typeface="Carlito"/>
              </a:rPr>
              <a:t>Sharon</a:t>
            </a:r>
            <a:r>
              <a:rPr sz="1400" b="1" spc="-5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arlito"/>
                <a:cs typeface="Carlito"/>
              </a:rPr>
              <a:t>School,</a:t>
            </a:r>
            <a:r>
              <a:rPr sz="1400" b="1" spc="-25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arlito"/>
                <a:cs typeface="Carlito"/>
              </a:rPr>
              <a:t>Sheffield:</a:t>
            </a:r>
            <a:r>
              <a:rPr sz="1400" b="1" spc="254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spc="-10" dirty="0">
                <a:solidFill>
                  <a:srgbClr val="585858"/>
                </a:solidFill>
                <a:latin typeface="Carlito"/>
                <a:cs typeface="Carlito"/>
              </a:rPr>
              <a:t>Lokalny</a:t>
            </a:r>
            <a:r>
              <a:rPr sz="14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spc="-10" dirty="0">
                <a:solidFill>
                  <a:srgbClr val="585858"/>
                </a:solidFill>
                <a:latin typeface="Carlito"/>
                <a:cs typeface="Carlito"/>
              </a:rPr>
              <a:t>rezerwat</a:t>
            </a:r>
            <a:r>
              <a:rPr sz="1400" b="1" spc="-6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arlito"/>
                <a:cs typeface="Carlito"/>
              </a:rPr>
              <a:t>przyrody</a:t>
            </a:r>
            <a:r>
              <a:rPr sz="1400" b="1" spc="-5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arlito"/>
                <a:cs typeface="Carlito"/>
              </a:rPr>
              <a:t>na</a:t>
            </a:r>
            <a:r>
              <a:rPr sz="1400" b="1" spc="-20" dirty="0">
                <a:solidFill>
                  <a:srgbClr val="585858"/>
                </a:solidFill>
                <a:latin typeface="Carlito"/>
                <a:cs typeface="Carlito"/>
              </a:rPr>
              <a:t> </a:t>
            </a:r>
            <a:r>
              <a:rPr sz="1400" b="1" spc="-10" dirty="0">
                <a:solidFill>
                  <a:srgbClr val="585858"/>
                </a:solidFill>
                <a:latin typeface="Carlito"/>
                <a:cs typeface="Carlito"/>
              </a:rPr>
              <a:t>dachu</a:t>
            </a:r>
            <a:endParaRPr sz="14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456" y="795401"/>
            <a:ext cx="5730621" cy="4296283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539865" y="1262634"/>
            <a:ext cx="2200910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Ochrona</a:t>
            </a:r>
            <a:endParaRPr sz="24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różnorodności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biologicznej</a:t>
            </a:r>
            <a:r>
              <a:rPr sz="2400" b="1" spc="-5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50" dirty="0">
                <a:solidFill>
                  <a:srgbClr val="7E7E7E"/>
                </a:solidFill>
                <a:latin typeface="Carlito"/>
                <a:cs typeface="Carlito"/>
              </a:rPr>
              <a:t>+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gospodarowanie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wodą</a:t>
            </a:r>
            <a:r>
              <a:rPr sz="2400" b="1" spc="-3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opadową</a:t>
            </a:r>
            <a:r>
              <a:rPr sz="2400" b="1" spc="-5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50" dirty="0">
                <a:solidFill>
                  <a:srgbClr val="7E7E7E"/>
                </a:solidFill>
                <a:latin typeface="Carlito"/>
                <a:cs typeface="Carlito"/>
              </a:rPr>
              <a:t>+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edukacja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50" y="223520"/>
            <a:ext cx="3463290" cy="615708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26738" y="3717010"/>
            <a:ext cx="4635119" cy="260731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806821" y="2633217"/>
            <a:ext cx="21075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High</a:t>
            </a:r>
            <a:r>
              <a:rPr sz="1600" b="1" spc="-5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Line</a:t>
            </a:r>
            <a:r>
              <a:rPr sz="16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Park,</a:t>
            </a:r>
            <a:r>
              <a:rPr sz="1600" b="1" spc="-5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NYC,</a:t>
            </a:r>
            <a:r>
              <a:rPr sz="1600" b="1" spc="-4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spc="-25" dirty="0">
                <a:solidFill>
                  <a:srgbClr val="7E7E7E"/>
                </a:solidFill>
                <a:latin typeface="Carlito"/>
                <a:cs typeface="Carlito"/>
              </a:rPr>
              <a:t>USA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595873" y="201929"/>
            <a:ext cx="287528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Odzyskiwanie utraconych</a:t>
            </a:r>
            <a:r>
              <a:rPr sz="2400" b="1" spc="-10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przestrzeni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rekreacja</a:t>
            </a:r>
            <a:r>
              <a:rPr sz="2400" b="1" spc="-6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wzrost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95873" y="1299464"/>
            <a:ext cx="304546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wartości</a:t>
            </a:r>
            <a:r>
              <a:rPr sz="2400" b="1" spc="-12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nieruchomości</a:t>
            </a:r>
            <a:endParaRPr sz="24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6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budowanie</a:t>
            </a:r>
            <a:r>
              <a:rPr sz="2400" b="1" spc="-7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wizerunku miasta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4328" y="1988781"/>
            <a:ext cx="7790180" cy="438200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209538" y="1467104"/>
            <a:ext cx="21069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High</a:t>
            </a:r>
            <a:r>
              <a:rPr sz="1600" b="1" spc="-5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Line</a:t>
            </a:r>
            <a:r>
              <a:rPr sz="16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Park,</a:t>
            </a:r>
            <a:r>
              <a:rPr sz="1600" b="1" spc="-5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dirty="0">
                <a:solidFill>
                  <a:srgbClr val="7E7E7E"/>
                </a:solidFill>
                <a:latin typeface="Carlito"/>
                <a:cs typeface="Carlito"/>
              </a:rPr>
              <a:t>NYC,</a:t>
            </a:r>
            <a:r>
              <a:rPr sz="1600" b="1" spc="-4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600" b="1" spc="-25" dirty="0">
                <a:solidFill>
                  <a:srgbClr val="7E7E7E"/>
                </a:solidFill>
                <a:latin typeface="Carlito"/>
                <a:cs typeface="Carlito"/>
              </a:rPr>
              <a:t>USA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499230" y="201929"/>
            <a:ext cx="49676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7945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Odzyskiwanie</a:t>
            </a:r>
            <a:r>
              <a:rPr sz="24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utraconych</a:t>
            </a:r>
            <a:r>
              <a:rPr sz="24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przestrzeni</a:t>
            </a:r>
            <a:r>
              <a:rPr sz="2400"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50" dirty="0">
                <a:solidFill>
                  <a:srgbClr val="7E7E7E"/>
                </a:solidFill>
                <a:latin typeface="Carlito"/>
                <a:cs typeface="Carlito"/>
              </a:rPr>
              <a:t>+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rekreacja</a:t>
            </a:r>
            <a:r>
              <a:rPr sz="24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7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wzrost</a:t>
            </a:r>
            <a:r>
              <a:rPr sz="24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wartości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nieruchomości</a:t>
            </a:r>
            <a:r>
              <a:rPr sz="2400" b="1" spc="-7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budowanie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wizerunku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99230" y="1299464"/>
            <a:ext cx="8712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miasta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504" y="543051"/>
            <a:ext cx="3312414" cy="588860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07504" y="1916899"/>
            <a:ext cx="8929370" cy="4896485"/>
            <a:chOff x="107504" y="1916899"/>
            <a:chExt cx="8929370" cy="489648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1865" y="1916899"/>
              <a:ext cx="3219577" cy="454437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7504" y="6505604"/>
              <a:ext cx="8929370" cy="307975"/>
            </a:xfrm>
            <a:custGeom>
              <a:avLst/>
              <a:gdLst/>
              <a:ahLst/>
              <a:cxnLst/>
              <a:rect l="l" t="t" r="r" b="b"/>
              <a:pathLst>
                <a:path w="8929370" h="307975">
                  <a:moveTo>
                    <a:pt x="8928989" y="0"/>
                  </a:moveTo>
                  <a:lnTo>
                    <a:pt x="0" y="0"/>
                  </a:lnTo>
                  <a:lnTo>
                    <a:pt x="0" y="307771"/>
                  </a:lnTo>
                  <a:lnTo>
                    <a:pt x="8928989" y="307771"/>
                  </a:lnTo>
                  <a:lnTo>
                    <a:pt x="8928989" y="0"/>
                  </a:lnTo>
                  <a:close/>
                </a:path>
              </a:pathLst>
            </a:custGeom>
            <a:solidFill>
              <a:srgbClr val="5858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989959" y="201929"/>
            <a:ext cx="496760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7945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Odzyskiwanie</a:t>
            </a:r>
            <a:r>
              <a:rPr sz="24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utraconych</a:t>
            </a:r>
            <a:r>
              <a:rPr sz="24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przestrzeni</a:t>
            </a:r>
            <a:r>
              <a:rPr sz="2400" b="1" spc="-8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50" dirty="0">
                <a:solidFill>
                  <a:srgbClr val="7E7E7E"/>
                </a:solidFill>
                <a:latin typeface="Carlito"/>
                <a:cs typeface="Carlito"/>
              </a:rPr>
              <a:t>+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rekreacja</a:t>
            </a:r>
            <a:r>
              <a:rPr sz="2400" b="1" spc="-9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7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wzrost</a:t>
            </a:r>
            <a:r>
              <a:rPr sz="2400" b="1" spc="-10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wartości</a:t>
            </a:r>
            <a:endParaRPr sz="2400">
              <a:latin typeface="Carlito"/>
              <a:cs typeface="Carlito"/>
            </a:endParaRPr>
          </a:p>
          <a:p>
            <a:pPr marL="12700" marR="5080">
              <a:lnSpc>
                <a:spcPct val="100000"/>
              </a:lnSpc>
            </a:pP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nieruchomości</a:t>
            </a:r>
            <a:r>
              <a:rPr sz="2400" b="1" spc="-7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+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7E7E7E"/>
                </a:solidFill>
                <a:latin typeface="Carlito"/>
                <a:cs typeface="Carlito"/>
              </a:rPr>
              <a:t>budowanie</a:t>
            </a:r>
            <a:r>
              <a:rPr sz="2400" b="1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7E7E7E"/>
                </a:solidFill>
                <a:latin typeface="Carlito"/>
                <a:cs typeface="Carlito"/>
              </a:rPr>
              <a:t>wizerunku miasta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55917" y="5055819"/>
            <a:ext cx="20402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rlito"/>
                <a:cs typeface="Carlito"/>
              </a:rPr>
              <a:t>Hudson</a:t>
            </a:r>
            <a:r>
              <a:rPr sz="1800" spc="-75" dirty="0">
                <a:latin typeface="Carlito"/>
                <a:cs typeface="Carlito"/>
              </a:rPr>
              <a:t> </a:t>
            </a:r>
            <a:r>
              <a:rPr sz="1800" spc="-20" dirty="0">
                <a:latin typeface="Carlito"/>
                <a:cs typeface="Carlito"/>
              </a:rPr>
              <a:t>Yard</a:t>
            </a:r>
            <a:endParaRPr sz="1800">
              <a:latin typeface="Carlito"/>
              <a:cs typeface="Carlito"/>
            </a:endParaRPr>
          </a:p>
          <a:p>
            <a:pPr marL="12700" marR="1439545">
              <a:lnSpc>
                <a:spcPct val="100000"/>
              </a:lnSpc>
            </a:pPr>
            <a:r>
              <a:rPr sz="1800" spc="-25" dirty="0">
                <a:latin typeface="Carlito"/>
                <a:cs typeface="Carlito"/>
              </a:rPr>
              <a:t>Vessel </a:t>
            </a:r>
            <a:r>
              <a:rPr sz="18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  <a:hlinkClick r:id="rId4"/>
              </a:rPr>
              <a:t>Arch.</a:t>
            </a:r>
            <a:endParaRPr sz="18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18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  <a:hlinkClick r:id="rId4"/>
              </a:rPr>
              <a:t>Thomas</a:t>
            </a:r>
            <a:r>
              <a:rPr sz="1800" u="sng" spc="-5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</a:rPr>
              <a:t> </a:t>
            </a:r>
            <a:r>
              <a:rPr sz="18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  <a:hlinkClick r:id="rId4"/>
              </a:rPr>
              <a:t>Heatherwick</a:t>
            </a:r>
            <a:r>
              <a:rPr sz="1800" u="none" spc="-10" dirty="0">
                <a:latin typeface="Carlito"/>
                <a:cs typeface="Carlito"/>
              </a:rPr>
              <a:t>,</a:t>
            </a:r>
            <a:endParaRPr sz="1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573" y="810182"/>
            <a:ext cx="7530951" cy="539046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62406" y="6328664"/>
            <a:ext cx="4926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u="sng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rlito"/>
                <a:cs typeface="Carlito"/>
                <a:hlinkClick r:id="rId3"/>
              </a:rPr>
              <a:t>https://pomiary.gdanskiewody.pl/sm_retention/map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52400" y="7749"/>
            <a:ext cx="8007427" cy="459612"/>
          </a:xfrm>
          <a:prstGeom prst="rect">
            <a:avLst/>
          </a:prstGeom>
        </p:spPr>
        <p:txBody>
          <a:bodyPr vert="horz" wrap="square" lIns="0" tIns="74167" rIns="0" bIns="0" rtlCol="0">
            <a:spAutoFit/>
          </a:bodyPr>
          <a:lstStyle/>
          <a:p>
            <a:pPr marL="660400">
              <a:lnSpc>
                <a:spcPct val="100000"/>
              </a:lnSpc>
              <a:spcBef>
                <a:spcPts val="95"/>
              </a:spcBef>
            </a:pPr>
            <a:r>
              <a:rPr sz="2500" spc="-20" dirty="0"/>
              <a:t>Rozwiązania</a:t>
            </a:r>
            <a:r>
              <a:rPr sz="2500" spc="-55" dirty="0"/>
              <a:t> </a:t>
            </a:r>
            <a:r>
              <a:rPr sz="2500" spc="-10" dirty="0"/>
              <a:t>błękitno-</a:t>
            </a:r>
            <a:r>
              <a:rPr sz="2500" dirty="0"/>
              <a:t>zielonej</a:t>
            </a:r>
            <a:r>
              <a:rPr sz="2500" spc="-55" dirty="0"/>
              <a:t> </a:t>
            </a:r>
            <a:r>
              <a:rPr sz="2500" spc="-10" dirty="0"/>
              <a:t>infrastruktury</a:t>
            </a:r>
            <a:r>
              <a:rPr sz="2500" spc="-45" dirty="0"/>
              <a:t> </a:t>
            </a:r>
            <a:r>
              <a:rPr sz="2500" dirty="0"/>
              <a:t>w</a:t>
            </a:r>
            <a:r>
              <a:rPr sz="2500" spc="-55" dirty="0"/>
              <a:t> </a:t>
            </a:r>
            <a:r>
              <a:rPr sz="2500" spc="-10" dirty="0"/>
              <a:t>Gdańsku</a:t>
            </a:r>
            <a:endParaRPr sz="25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74996" y="637159"/>
            <a:ext cx="3557270" cy="5725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0990" indent="-288290">
              <a:lnSpc>
                <a:spcPct val="100000"/>
              </a:lnSpc>
              <a:spcBef>
                <a:spcPts val="95"/>
              </a:spcBef>
              <a:buAutoNum type="arabicParenR"/>
              <a:tabLst>
                <a:tab pos="300990" algn="l"/>
              </a:tabLst>
            </a:pPr>
            <a:r>
              <a:rPr sz="2200" spc="-10" dirty="0">
                <a:latin typeface="Carlito"/>
                <a:cs typeface="Carlito"/>
              </a:rPr>
              <a:t>Wymiana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nawierzchni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spc="-25" dirty="0">
                <a:latin typeface="Carlito"/>
                <a:cs typeface="Carlito"/>
              </a:rPr>
              <a:t>na</a:t>
            </a:r>
            <a:endParaRPr sz="2200">
              <a:latin typeface="Carlito"/>
              <a:cs typeface="Carlito"/>
            </a:endParaRPr>
          </a:p>
          <a:p>
            <a:pPr marL="12700" marR="24130">
              <a:lnSpc>
                <a:spcPct val="100000"/>
              </a:lnSpc>
            </a:pPr>
            <a:r>
              <a:rPr sz="2200" spc="-10" dirty="0">
                <a:latin typeface="Carlito"/>
                <a:cs typeface="Carlito"/>
              </a:rPr>
              <a:t>utwardzoną,</a:t>
            </a:r>
            <a:r>
              <a:rPr sz="2200" spc="-8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nieprzepuszczalną </a:t>
            </a:r>
            <a:r>
              <a:rPr sz="2200" dirty="0">
                <a:latin typeface="Carlito"/>
                <a:cs typeface="Carlito"/>
              </a:rPr>
              <a:t>z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kostki</a:t>
            </a:r>
            <a:r>
              <a:rPr sz="2200" spc="-6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betonowej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oraz</a:t>
            </a:r>
            <a:r>
              <a:rPr sz="2200" spc="-65" dirty="0">
                <a:latin typeface="Carlito"/>
                <a:cs typeface="Carlito"/>
              </a:rPr>
              <a:t> </a:t>
            </a:r>
            <a:r>
              <a:rPr sz="2200" spc="-20" dirty="0">
                <a:latin typeface="Carlito"/>
                <a:cs typeface="Carlito"/>
              </a:rPr>
              <a:t>płyt </a:t>
            </a:r>
            <a:r>
              <a:rPr sz="2200" spc="-10" dirty="0">
                <a:latin typeface="Carlito"/>
                <a:cs typeface="Carlito"/>
              </a:rPr>
              <a:t>chodnikowych,</a:t>
            </a:r>
            <a:endParaRPr sz="2200">
              <a:latin typeface="Carlito"/>
              <a:cs typeface="Carlito"/>
            </a:endParaRPr>
          </a:p>
          <a:p>
            <a:pPr marL="300990" indent="-288290">
              <a:lnSpc>
                <a:spcPct val="100000"/>
              </a:lnSpc>
              <a:buAutoNum type="arabicParenR" startAt="2"/>
              <a:tabLst>
                <a:tab pos="300990" algn="l"/>
              </a:tabLst>
            </a:pP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Budowa</a:t>
            </a:r>
            <a:r>
              <a:rPr sz="2200" spc="-11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systemu</a:t>
            </a:r>
            <a:r>
              <a:rPr sz="2200" spc="-10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małej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retencji</a:t>
            </a:r>
            <a:r>
              <a:rPr sz="22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(w</a:t>
            </a:r>
            <a:r>
              <a:rPr sz="22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postaci</a:t>
            </a:r>
            <a:r>
              <a:rPr sz="2200" spc="-5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połączonych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ogrodów</a:t>
            </a:r>
            <a:r>
              <a:rPr sz="2200" spc="-8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deszczowych</a:t>
            </a:r>
            <a:r>
              <a:rPr sz="2200" spc="-7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oraz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zieleni</a:t>
            </a:r>
            <a:r>
              <a:rPr sz="2200" spc="-1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towarzyszącej)</a:t>
            </a:r>
            <a:r>
              <a:rPr sz="2200" spc="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wraz</a:t>
            </a:r>
            <a:endParaRPr sz="2200">
              <a:latin typeface="Carlito"/>
              <a:cs typeface="Carlito"/>
            </a:endParaRPr>
          </a:p>
          <a:p>
            <a:pPr marL="12700" marR="226695">
              <a:lnSpc>
                <a:spcPct val="100000"/>
              </a:lnSpc>
            </a:pP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z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podłączeniem</a:t>
            </a:r>
            <a:r>
              <a:rPr sz="2200" spc="-2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do</a:t>
            </a:r>
            <a:r>
              <a:rPr sz="2200" spc="-35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istniejącej </a:t>
            </a: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sieci</a:t>
            </a:r>
            <a:r>
              <a:rPr sz="2200" spc="-5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003399"/>
                </a:solidFill>
                <a:latin typeface="Carlito"/>
                <a:cs typeface="Carlito"/>
              </a:rPr>
              <a:t>kanalizacji</a:t>
            </a:r>
            <a:r>
              <a:rPr sz="2200" spc="-60" dirty="0">
                <a:solidFill>
                  <a:srgbClr val="003399"/>
                </a:solidFill>
                <a:latin typeface="Carlito"/>
                <a:cs typeface="Carlito"/>
              </a:rPr>
              <a:t> </a:t>
            </a:r>
            <a:r>
              <a:rPr sz="2200" spc="-10" dirty="0">
                <a:solidFill>
                  <a:srgbClr val="003399"/>
                </a:solidFill>
                <a:latin typeface="Carlito"/>
                <a:cs typeface="Carlito"/>
              </a:rPr>
              <a:t>deszczowej,</a:t>
            </a:r>
            <a:endParaRPr sz="2200">
              <a:latin typeface="Carlito"/>
              <a:cs typeface="Carlito"/>
            </a:endParaRPr>
          </a:p>
          <a:p>
            <a:pPr marL="12700" marR="5080" indent="288290">
              <a:lnSpc>
                <a:spcPct val="100000"/>
              </a:lnSpc>
              <a:buAutoNum type="arabicParenR" startAt="3"/>
              <a:tabLst>
                <a:tab pos="300990" algn="l"/>
              </a:tabLst>
            </a:pPr>
            <a:r>
              <a:rPr sz="2200" spc="-10" dirty="0">
                <a:latin typeface="Carlito"/>
                <a:cs typeface="Carlito"/>
              </a:rPr>
              <a:t>Stworzenie</a:t>
            </a:r>
            <a:r>
              <a:rPr sz="2200" spc="-6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miejsc </a:t>
            </a:r>
            <a:r>
              <a:rPr sz="2200" dirty="0">
                <a:latin typeface="Carlito"/>
                <a:cs typeface="Carlito"/>
              </a:rPr>
              <a:t>parkingowych</a:t>
            </a:r>
            <a:r>
              <a:rPr sz="2200" spc="-8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w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dirty="0">
                <a:latin typeface="Carlito"/>
                <a:cs typeface="Carlito"/>
              </a:rPr>
              <a:t>nawiązaniu</a:t>
            </a:r>
            <a:r>
              <a:rPr sz="2200" spc="-85" dirty="0">
                <a:latin typeface="Carlito"/>
                <a:cs typeface="Carlito"/>
              </a:rPr>
              <a:t> </a:t>
            </a:r>
            <a:r>
              <a:rPr sz="2200" spc="-25" dirty="0">
                <a:latin typeface="Carlito"/>
                <a:cs typeface="Carlito"/>
              </a:rPr>
              <a:t>do </a:t>
            </a:r>
            <a:r>
              <a:rPr sz="2200" spc="-10" dirty="0">
                <a:latin typeface="Carlito"/>
                <a:cs typeface="Carlito"/>
              </a:rPr>
              <a:t>istniejącego wewnętrznego</a:t>
            </a:r>
            <a:endParaRPr sz="22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200" dirty="0">
                <a:latin typeface="Carlito"/>
                <a:cs typeface="Carlito"/>
              </a:rPr>
              <a:t>układu</a:t>
            </a:r>
            <a:r>
              <a:rPr sz="2200" spc="-4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komunikacyjnego,</a:t>
            </a:r>
            <a:endParaRPr sz="2200">
              <a:latin typeface="Carlito"/>
              <a:cs typeface="Carlito"/>
            </a:endParaRPr>
          </a:p>
          <a:p>
            <a:pPr marL="300990" indent="-288290">
              <a:lnSpc>
                <a:spcPct val="100000"/>
              </a:lnSpc>
              <a:spcBef>
                <a:spcPts val="5"/>
              </a:spcBef>
              <a:buAutoNum type="arabicParenR" startAt="4"/>
              <a:tabLst>
                <a:tab pos="300990" algn="l"/>
              </a:tabLst>
            </a:pPr>
            <a:r>
              <a:rPr sz="2200" dirty="0">
                <a:latin typeface="Carlito"/>
                <a:cs typeface="Carlito"/>
              </a:rPr>
              <a:t>Budowa</a:t>
            </a:r>
            <a:r>
              <a:rPr sz="2200" spc="-9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nowych</a:t>
            </a:r>
            <a:endParaRPr sz="2200">
              <a:latin typeface="Carlito"/>
              <a:cs typeface="Carlito"/>
            </a:endParaRPr>
          </a:p>
          <a:p>
            <a:pPr marL="12700" marR="551815">
              <a:lnSpc>
                <a:spcPct val="100000"/>
              </a:lnSpc>
            </a:pPr>
            <a:r>
              <a:rPr sz="2200" dirty="0">
                <a:latin typeface="Carlito"/>
                <a:cs typeface="Carlito"/>
              </a:rPr>
              <a:t>i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przebudowie</a:t>
            </a:r>
            <a:r>
              <a:rPr sz="2200" spc="-3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istniejących chodników,</a:t>
            </a:r>
            <a:endParaRPr sz="2200">
              <a:latin typeface="Carlito"/>
              <a:cs typeface="Carlito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7299" y="1844865"/>
            <a:ext cx="4522517" cy="475778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62406" y="129921"/>
            <a:ext cx="7147559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20" dirty="0"/>
              <a:t>Rozwiązania</a:t>
            </a:r>
            <a:r>
              <a:rPr sz="2500" spc="-55" dirty="0"/>
              <a:t> </a:t>
            </a:r>
            <a:r>
              <a:rPr sz="2500" spc="-10" dirty="0"/>
              <a:t>błękitno-</a:t>
            </a:r>
            <a:r>
              <a:rPr sz="2500" dirty="0"/>
              <a:t>zielonej</a:t>
            </a:r>
            <a:r>
              <a:rPr sz="2500" spc="-55" dirty="0"/>
              <a:t> </a:t>
            </a:r>
            <a:r>
              <a:rPr sz="2500" spc="-10" dirty="0"/>
              <a:t>infrastruktury</a:t>
            </a:r>
            <a:r>
              <a:rPr sz="2500" spc="-45" dirty="0"/>
              <a:t> </a:t>
            </a:r>
            <a:r>
              <a:rPr sz="2500" dirty="0"/>
              <a:t>w</a:t>
            </a:r>
            <a:r>
              <a:rPr sz="2500" spc="-55" dirty="0"/>
              <a:t> </a:t>
            </a:r>
            <a:r>
              <a:rPr sz="2500" spc="-10" dirty="0"/>
              <a:t>Gdańsku</a:t>
            </a:r>
            <a:endParaRPr sz="25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2891" y="254861"/>
            <a:ext cx="3323976" cy="234142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928132" y="188595"/>
            <a:ext cx="6092825" cy="6363970"/>
            <a:chOff x="2928132" y="188595"/>
            <a:chExt cx="6092825" cy="636397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28132" y="2708926"/>
              <a:ext cx="6092670" cy="384305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67936" y="188595"/>
              <a:ext cx="4857876" cy="278498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2725" y="1459538"/>
            <a:ext cx="8198550" cy="536359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8739" y="291465"/>
            <a:ext cx="460883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Pierwsze</a:t>
            </a:r>
            <a:r>
              <a:rPr sz="2200" spc="-90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osiedle</a:t>
            </a:r>
            <a:r>
              <a:rPr sz="2200" spc="-9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212121"/>
                </a:solidFill>
                <a:latin typeface="Arial"/>
                <a:cs typeface="Arial"/>
              </a:rPr>
              <a:t>zrealizowane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przez</a:t>
            </a:r>
            <a:r>
              <a:rPr sz="2200" spc="-60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developera</a:t>
            </a:r>
            <a:r>
              <a:rPr sz="2200" spc="-50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z</a:t>
            </a:r>
            <a:r>
              <a:rPr sz="2200" spc="-6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retencją</a:t>
            </a:r>
            <a:r>
              <a:rPr sz="2200" spc="-60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w</a:t>
            </a:r>
            <a:r>
              <a:rPr sz="2200" spc="-5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212121"/>
                </a:solidFill>
                <a:latin typeface="Arial"/>
                <a:cs typeface="Arial"/>
              </a:rPr>
              <a:t>zieleni</a:t>
            </a:r>
            <a:endParaRPr sz="2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739" y="962405"/>
            <a:ext cx="620839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na</a:t>
            </a:r>
            <a:r>
              <a:rPr sz="2200" spc="-5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poziomie</a:t>
            </a:r>
            <a:r>
              <a:rPr sz="2200" spc="-4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45</a:t>
            </a:r>
            <a:r>
              <a:rPr sz="2200" spc="-5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mm</a:t>
            </a:r>
            <a:r>
              <a:rPr sz="2200" spc="-4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z</a:t>
            </a:r>
            <a:r>
              <a:rPr sz="2200" spc="-5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212121"/>
                </a:solidFill>
                <a:latin typeface="Arial"/>
                <a:cs typeface="Arial"/>
              </a:rPr>
              <a:t>powierzchni</a:t>
            </a:r>
            <a:r>
              <a:rPr sz="2200" spc="-55" dirty="0">
                <a:solidFill>
                  <a:srgbClr val="212121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212121"/>
                </a:solidFill>
                <a:latin typeface="Arial"/>
                <a:cs typeface="Arial"/>
              </a:rPr>
              <a:t>uszczelnionych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44109" y="71755"/>
            <a:ext cx="3656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054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6600"/>
                </a:solidFill>
                <a:latin typeface="Arial"/>
                <a:cs typeface="Arial"/>
              </a:rPr>
              <a:t>ZIELONY</a:t>
            </a:r>
            <a:r>
              <a:rPr sz="1800" spc="-7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6600"/>
                </a:solidFill>
                <a:latin typeface="Arial"/>
                <a:cs typeface="Arial"/>
              </a:rPr>
              <a:t>POŁUDNIK</a:t>
            </a:r>
            <a:r>
              <a:rPr sz="1800" spc="-1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6600"/>
                </a:solidFill>
                <a:latin typeface="Arial"/>
                <a:cs typeface="Arial"/>
              </a:rPr>
              <a:t>-</a:t>
            </a:r>
            <a:r>
              <a:rPr sz="1800" spc="-3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006600"/>
                </a:solidFill>
                <a:latin typeface="Arial"/>
                <a:cs typeface="Arial"/>
              </a:rPr>
              <a:t>NOWE </a:t>
            </a:r>
            <a:r>
              <a:rPr sz="1800" dirty="0">
                <a:solidFill>
                  <a:srgbClr val="006600"/>
                </a:solidFill>
                <a:latin typeface="Arial"/>
                <a:cs typeface="Arial"/>
              </a:rPr>
              <a:t>MIESZKANIA</a:t>
            </a:r>
            <a:r>
              <a:rPr sz="1800" spc="-120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6600"/>
                </a:solidFill>
                <a:latin typeface="Arial"/>
                <a:cs typeface="Arial"/>
              </a:rPr>
              <a:t>GDAŃSK</a:t>
            </a:r>
            <a:r>
              <a:rPr sz="1800" spc="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006600"/>
                </a:solidFill>
                <a:latin typeface="Arial"/>
                <a:cs typeface="Arial"/>
              </a:rPr>
              <a:t>POŁUDNIE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5580" rIns="0" bIns="0" rtlCol="0">
            <a:spAutoFit/>
          </a:bodyPr>
          <a:lstStyle/>
          <a:p>
            <a:pPr marL="227965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UJĘCIA</a:t>
            </a:r>
            <a:r>
              <a:rPr sz="3000" b="1" spc="-10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dirty="0">
                <a:solidFill>
                  <a:srgbClr val="7E7E7E"/>
                </a:solidFill>
                <a:latin typeface="Carlito"/>
                <a:cs typeface="Carlito"/>
              </a:rPr>
              <a:t>ZIELONEJ</a:t>
            </a:r>
            <a:r>
              <a:rPr sz="3000" b="1" spc="-13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3000" b="1" spc="-10" dirty="0">
                <a:solidFill>
                  <a:srgbClr val="7E7E7E"/>
                </a:solidFill>
                <a:latin typeface="Carlito"/>
                <a:cs typeface="Carlito"/>
              </a:rPr>
              <a:t>INFRASTRUKTURY</a:t>
            </a:r>
            <a:endParaRPr sz="3000" dirty="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xfrm>
            <a:off x="1028700" y="2286000"/>
            <a:ext cx="7200900" cy="3054426"/>
          </a:xfrm>
          <a:prstGeom prst="rect">
            <a:avLst/>
          </a:prstGeom>
        </p:spPr>
        <p:txBody>
          <a:bodyPr vert="horz" wrap="square" lIns="0" tIns="748792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Sieciowe</a:t>
            </a:r>
            <a:r>
              <a:rPr sz="2400" spc="-8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(sieć</a:t>
            </a:r>
            <a:r>
              <a:rPr sz="2400" spc="-3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ekologiczna)</a:t>
            </a:r>
            <a:endParaRPr sz="2400" dirty="0">
              <a:latin typeface="Arial"/>
              <a:cs typeface="Arial"/>
            </a:endParaRPr>
          </a:p>
          <a:p>
            <a:pPr marR="5080">
              <a:lnSpc>
                <a:spcPct val="240099"/>
              </a:lnSpc>
            </a:pP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Hydrologiczne</a:t>
            </a:r>
            <a:r>
              <a:rPr sz="2400" spc="-3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(gospodarowanie</a:t>
            </a:r>
            <a:r>
              <a:rPr sz="2400" spc="-7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wodą</a:t>
            </a:r>
            <a:r>
              <a:rPr sz="2400" spc="-90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 err="1">
                <a:solidFill>
                  <a:srgbClr val="003300"/>
                </a:solidFill>
                <a:latin typeface="Arial"/>
                <a:cs typeface="Arial"/>
              </a:rPr>
              <a:t>opadową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)</a:t>
            </a:r>
            <a:endParaRPr lang="pl-PL" sz="2400" spc="-10" dirty="0">
              <a:solidFill>
                <a:srgbClr val="003300"/>
              </a:solidFill>
              <a:latin typeface="Arial"/>
              <a:cs typeface="Arial"/>
            </a:endParaRPr>
          </a:p>
          <a:p>
            <a:pPr marR="5080">
              <a:lnSpc>
                <a:spcPct val="240099"/>
              </a:lnSpc>
            </a:pPr>
            <a:r>
              <a:rPr sz="2400" dirty="0" err="1">
                <a:solidFill>
                  <a:srgbClr val="003300"/>
                </a:solidFill>
                <a:latin typeface="Arial"/>
                <a:cs typeface="Arial"/>
              </a:rPr>
              <a:t>Zintegrowane</a:t>
            </a:r>
            <a:r>
              <a:rPr sz="2400" spc="-6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3300"/>
                </a:solidFill>
                <a:latin typeface="Arial"/>
                <a:cs typeface="Arial"/>
              </a:rPr>
              <a:t>(</a:t>
            </a:r>
            <a:r>
              <a:rPr sz="2400" spc="-25" dirty="0">
                <a:solidFill>
                  <a:srgbClr val="003300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003300"/>
                </a:solidFill>
                <a:latin typeface="Arial"/>
                <a:cs typeface="Arial"/>
              </a:rPr>
              <a:t>wielofunkcyjność)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2406" y="5598972"/>
            <a:ext cx="4068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rlito"/>
                <a:cs typeface="Carlito"/>
              </a:rPr>
              <a:t>Szulczewska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B.,</a:t>
            </a:r>
            <a:r>
              <a:rPr sz="1800" spc="-50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2018,</a:t>
            </a:r>
            <a:r>
              <a:rPr sz="1800" spc="-45" dirty="0">
                <a:latin typeface="Carlito"/>
                <a:cs typeface="Carlito"/>
              </a:rPr>
              <a:t> </a:t>
            </a:r>
            <a:r>
              <a:rPr sz="1800" dirty="0">
                <a:latin typeface="Carlito"/>
                <a:cs typeface="Carlito"/>
              </a:rPr>
              <a:t>Zielona</a:t>
            </a:r>
            <a:r>
              <a:rPr sz="1800" spc="-35" dirty="0">
                <a:latin typeface="Carlito"/>
                <a:cs typeface="Carlito"/>
              </a:rPr>
              <a:t> </a:t>
            </a:r>
            <a:r>
              <a:rPr sz="1800" spc="-10" dirty="0">
                <a:latin typeface="Carlito"/>
                <a:cs typeface="Carlito"/>
              </a:rPr>
              <a:t>Infrastruktura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35150" y="836612"/>
            <a:ext cx="7159625" cy="575945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2163" y="279019"/>
            <a:ext cx="2012314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solidFill>
                  <a:srgbClr val="006600"/>
                </a:solidFill>
                <a:latin typeface="Carlito"/>
                <a:cs typeface="Carlito"/>
              </a:rPr>
              <a:t>Austin,</a:t>
            </a:r>
            <a:r>
              <a:rPr sz="3000" spc="-105" dirty="0">
                <a:solidFill>
                  <a:srgbClr val="006600"/>
                </a:solidFill>
                <a:latin typeface="Carlito"/>
                <a:cs typeface="Carlito"/>
              </a:rPr>
              <a:t> </a:t>
            </a:r>
            <a:r>
              <a:rPr sz="3000" spc="-75" dirty="0">
                <a:solidFill>
                  <a:srgbClr val="006600"/>
                </a:solidFill>
                <a:latin typeface="Carlito"/>
                <a:cs typeface="Carlito"/>
              </a:rPr>
              <a:t>Texas </a:t>
            </a:r>
            <a:r>
              <a:rPr sz="3000" spc="-10" dirty="0">
                <a:solidFill>
                  <a:srgbClr val="006600"/>
                </a:solidFill>
                <a:latin typeface="Carlito"/>
                <a:cs typeface="Carlito"/>
              </a:rPr>
              <a:t>Ratusz</a:t>
            </a:r>
            <a:endParaRPr sz="3000">
              <a:latin typeface="Carlito"/>
              <a:cs typeface="Carlito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660005" y="129921"/>
            <a:ext cx="140525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006600"/>
                </a:solidFill>
              </a:rPr>
              <a:t>Informacja</a:t>
            </a:r>
            <a:endParaRPr sz="25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-76200" y="167059"/>
            <a:ext cx="7200900" cy="1485900"/>
          </a:xfrm>
          <a:prstGeom prst="rect">
            <a:avLst/>
          </a:prstGeom>
        </p:spPr>
        <p:txBody>
          <a:bodyPr vert="horz" wrap="square" lIns="0" tIns="65658" rIns="0" bIns="0" rtlCol="0">
            <a:spAutoFit/>
          </a:bodyPr>
          <a:lstStyle/>
          <a:p>
            <a:pPr marL="660400">
              <a:lnSpc>
                <a:spcPct val="100000"/>
              </a:lnSpc>
              <a:spcBef>
                <a:spcPts val="100"/>
              </a:spcBef>
            </a:pPr>
            <a:r>
              <a:rPr sz="3500" spc="-10" dirty="0"/>
              <a:t>Informacja</a:t>
            </a:r>
            <a:endParaRPr sz="35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8068" y="1124800"/>
            <a:ext cx="7668386" cy="4951222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05326" y="1412875"/>
            <a:ext cx="4808474" cy="51022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187" y="4076636"/>
            <a:ext cx="3103499" cy="240195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068426" y="457200"/>
            <a:ext cx="276733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dirty="0">
                <a:solidFill>
                  <a:srgbClr val="252525"/>
                </a:solidFill>
              </a:rPr>
              <a:t>Aktywność</a:t>
            </a:r>
            <a:r>
              <a:rPr sz="2500" spc="-114" dirty="0">
                <a:solidFill>
                  <a:srgbClr val="252525"/>
                </a:solidFill>
              </a:rPr>
              <a:t> </a:t>
            </a:r>
            <a:r>
              <a:rPr sz="2500" spc="-10" dirty="0">
                <a:solidFill>
                  <a:srgbClr val="252525"/>
                </a:solidFill>
              </a:rPr>
              <a:t>społeczna</a:t>
            </a:r>
            <a:endParaRPr sz="25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3850" y="0"/>
            <a:ext cx="8583930" cy="6689725"/>
            <a:chOff x="323850" y="0"/>
            <a:chExt cx="8583930" cy="66897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9700" y="0"/>
              <a:ext cx="3687826" cy="668972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194179" y="2032000"/>
              <a:ext cx="4610100" cy="362585"/>
            </a:xfrm>
            <a:custGeom>
              <a:avLst/>
              <a:gdLst/>
              <a:ahLst/>
              <a:cxnLst/>
              <a:rect l="l" t="t" r="r" b="b"/>
              <a:pathLst>
                <a:path w="4610100" h="362585">
                  <a:moveTo>
                    <a:pt x="4446385" y="265432"/>
                  </a:moveTo>
                  <a:lnTo>
                    <a:pt x="4364101" y="308355"/>
                  </a:lnTo>
                  <a:lnTo>
                    <a:pt x="4355304" y="315531"/>
                  </a:lnTo>
                  <a:lnTo>
                    <a:pt x="4350115" y="325183"/>
                  </a:lnTo>
                  <a:lnTo>
                    <a:pt x="4348902" y="336073"/>
                  </a:lnTo>
                  <a:lnTo>
                    <a:pt x="4352036" y="346963"/>
                  </a:lnTo>
                  <a:lnTo>
                    <a:pt x="4359211" y="355778"/>
                  </a:lnTo>
                  <a:lnTo>
                    <a:pt x="4368863" y="360997"/>
                  </a:lnTo>
                  <a:lnTo>
                    <a:pt x="4379753" y="362215"/>
                  </a:lnTo>
                  <a:lnTo>
                    <a:pt x="4390644" y="359028"/>
                  </a:lnTo>
                  <a:lnTo>
                    <a:pt x="4560368" y="270383"/>
                  </a:lnTo>
                  <a:lnTo>
                    <a:pt x="4552061" y="270383"/>
                  </a:lnTo>
                  <a:lnTo>
                    <a:pt x="4446385" y="265432"/>
                  </a:lnTo>
                  <a:close/>
                </a:path>
                <a:path w="4610100" h="362585">
                  <a:moveTo>
                    <a:pt x="4496722" y="239174"/>
                  </a:moveTo>
                  <a:lnTo>
                    <a:pt x="4446385" y="265432"/>
                  </a:lnTo>
                  <a:lnTo>
                    <a:pt x="4552061" y="270383"/>
                  </a:lnTo>
                  <a:lnTo>
                    <a:pt x="4552274" y="265811"/>
                  </a:lnTo>
                  <a:lnTo>
                    <a:pt x="4537837" y="265811"/>
                  </a:lnTo>
                  <a:lnTo>
                    <a:pt x="4496722" y="239174"/>
                  </a:lnTo>
                  <a:close/>
                </a:path>
                <a:path w="4610100" h="362585">
                  <a:moveTo>
                    <a:pt x="4391725" y="105791"/>
                  </a:moveTo>
                  <a:lnTo>
                    <a:pt x="4380753" y="105981"/>
                  </a:lnTo>
                  <a:lnTo>
                    <a:pt x="4370663" y="110267"/>
                  </a:lnTo>
                  <a:lnTo>
                    <a:pt x="4362704" y="118363"/>
                  </a:lnTo>
                  <a:lnTo>
                    <a:pt x="4358586" y="128910"/>
                  </a:lnTo>
                  <a:lnTo>
                    <a:pt x="4358814" y="139874"/>
                  </a:lnTo>
                  <a:lnTo>
                    <a:pt x="4363114" y="149957"/>
                  </a:lnTo>
                  <a:lnTo>
                    <a:pt x="4371213" y="157861"/>
                  </a:lnTo>
                  <a:lnTo>
                    <a:pt x="4449039" y="208282"/>
                  </a:lnTo>
                  <a:lnTo>
                    <a:pt x="4554728" y="213233"/>
                  </a:lnTo>
                  <a:lnTo>
                    <a:pt x="4552061" y="270383"/>
                  </a:lnTo>
                  <a:lnTo>
                    <a:pt x="4560368" y="270383"/>
                  </a:lnTo>
                  <a:lnTo>
                    <a:pt x="4609973" y="244475"/>
                  </a:lnTo>
                  <a:lnTo>
                    <a:pt x="4402328" y="109982"/>
                  </a:lnTo>
                  <a:lnTo>
                    <a:pt x="4391725" y="105791"/>
                  </a:lnTo>
                  <a:close/>
                </a:path>
                <a:path w="4610100" h="362585">
                  <a:moveTo>
                    <a:pt x="4540123" y="216535"/>
                  </a:moveTo>
                  <a:lnTo>
                    <a:pt x="4496722" y="239174"/>
                  </a:lnTo>
                  <a:lnTo>
                    <a:pt x="4537837" y="265811"/>
                  </a:lnTo>
                  <a:lnTo>
                    <a:pt x="4540123" y="216535"/>
                  </a:lnTo>
                  <a:close/>
                </a:path>
                <a:path w="4610100" h="362585">
                  <a:moveTo>
                    <a:pt x="4554573" y="216535"/>
                  </a:moveTo>
                  <a:lnTo>
                    <a:pt x="4540123" y="216535"/>
                  </a:lnTo>
                  <a:lnTo>
                    <a:pt x="4537837" y="265811"/>
                  </a:lnTo>
                  <a:lnTo>
                    <a:pt x="4552274" y="265811"/>
                  </a:lnTo>
                  <a:lnTo>
                    <a:pt x="4554573" y="216535"/>
                  </a:lnTo>
                  <a:close/>
                </a:path>
                <a:path w="4610100" h="362585">
                  <a:moveTo>
                    <a:pt x="2667" y="0"/>
                  </a:moveTo>
                  <a:lnTo>
                    <a:pt x="0" y="57150"/>
                  </a:lnTo>
                  <a:lnTo>
                    <a:pt x="4446385" y="265432"/>
                  </a:lnTo>
                  <a:lnTo>
                    <a:pt x="4496722" y="239174"/>
                  </a:lnTo>
                  <a:lnTo>
                    <a:pt x="4449039" y="208282"/>
                  </a:lnTo>
                  <a:lnTo>
                    <a:pt x="2667" y="0"/>
                  </a:lnTo>
                  <a:close/>
                </a:path>
                <a:path w="4610100" h="362585">
                  <a:moveTo>
                    <a:pt x="4449039" y="208282"/>
                  </a:moveTo>
                  <a:lnTo>
                    <a:pt x="4496722" y="239174"/>
                  </a:lnTo>
                  <a:lnTo>
                    <a:pt x="4540123" y="216535"/>
                  </a:lnTo>
                  <a:lnTo>
                    <a:pt x="4554573" y="216535"/>
                  </a:lnTo>
                  <a:lnTo>
                    <a:pt x="4554728" y="213233"/>
                  </a:lnTo>
                  <a:lnTo>
                    <a:pt x="4449039" y="208282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3850" y="4033901"/>
              <a:ext cx="3600450" cy="230339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2668270" y="3034410"/>
            <a:ext cx="14420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F6E6B"/>
                </a:solidFill>
                <a:latin typeface="Arial"/>
                <a:cs typeface="Arial"/>
              </a:rPr>
              <a:t>1991</a:t>
            </a:r>
            <a:r>
              <a:rPr sz="1800" spc="-25" dirty="0">
                <a:solidFill>
                  <a:srgbClr val="1F6E6B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1F6E6B"/>
                </a:solidFill>
                <a:latin typeface="Arial"/>
                <a:cs typeface="Arial"/>
              </a:rPr>
              <a:t>„big</a:t>
            </a:r>
            <a:r>
              <a:rPr sz="1800" spc="-15" dirty="0">
                <a:solidFill>
                  <a:srgbClr val="1F6E6B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1F6E6B"/>
                </a:solidFill>
                <a:latin typeface="Arial"/>
                <a:cs typeface="Arial"/>
              </a:rPr>
              <a:t>dig”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1F6E6B"/>
                </a:solidFill>
                <a:latin typeface="Arial"/>
                <a:cs typeface="Arial"/>
              </a:rPr>
              <a:t>2008</a:t>
            </a:r>
            <a:r>
              <a:rPr sz="1800" spc="-5" dirty="0">
                <a:solidFill>
                  <a:srgbClr val="1F6E6B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1F6E6B"/>
                </a:solidFill>
                <a:latin typeface="Arial"/>
                <a:cs typeface="Arial"/>
              </a:rPr>
              <a:t>otwarcie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44623" y="2878391"/>
            <a:ext cx="2991485" cy="3557270"/>
          </a:xfrm>
          <a:custGeom>
            <a:avLst/>
            <a:gdLst/>
            <a:ahLst/>
            <a:cxnLst/>
            <a:rect l="l" t="t" r="r" b="b"/>
            <a:pathLst>
              <a:path w="2991485" h="3557270">
                <a:moveTo>
                  <a:pt x="971677" y="99758"/>
                </a:moveTo>
                <a:lnTo>
                  <a:pt x="162394" y="99758"/>
                </a:lnTo>
                <a:lnTo>
                  <a:pt x="242570" y="53022"/>
                </a:lnTo>
                <a:lnTo>
                  <a:pt x="251015" y="45453"/>
                </a:lnTo>
                <a:lnTo>
                  <a:pt x="255752" y="35560"/>
                </a:lnTo>
                <a:lnTo>
                  <a:pt x="256476" y="24638"/>
                </a:lnTo>
                <a:lnTo>
                  <a:pt x="252857" y="13906"/>
                </a:lnTo>
                <a:lnTo>
                  <a:pt x="245275" y="5461"/>
                </a:lnTo>
                <a:lnTo>
                  <a:pt x="235394" y="723"/>
                </a:lnTo>
                <a:lnTo>
                  <a:pt x="224459" y="0"/>
                </a:lnTo>
                <a:lnTo>
                  <a:pt x="213741" y="3619"/>
                </a:lnTo>
                <a:lnTo>
                  <a:pt x="0" y="128333"/>
                </a:lnTo>
                <a:lnTo>
                  <a:pt x="213741" y="253047"/>
                </a:lnTo>
                <a:lnTo>
                  <a:pt x="224459" y="256679"/>
                </a:lnTo>
                <a:lnTo>
                  <a:pt x="235394" y="255955"/>
                </a:lnTo>
                <a:lnTo>
                  <a:pt x="245275" y="251218"/>
                </a:lnTo>
                <a:lnTo>
                  <a:pt x="252857" y="242760"/>
                </a:lnTo>
                <a:lnTo>
                  <a:pt x="256476" y="232041"/>
                </a:lnTo>
                <a:lnTo>
                  <a:pt x="255752" y="221107"/>
                </a:lnTo>
                <a:lnTo>
                  <a:pt x="251015" y="211226"/>
                </a:lnTo>
                <a:lnTo>
                  <a:pt x="242570" y="203644"/>
                </a:lnTo>
                <a:lnTo>
                  <a:pt x="162394" y="156908"/>
                </a:lnTo>
                <a:lnTo>
                  <a:pt x="971677" y="156908"/>
                </a:lnTo>
                <a:lnTo>
                  <a:pt x="971677" y="99758"/>
                </a:lnTo>
                <a:close/>
              </a:path>
              <a:path w="2991485" h="3557270">
                <a:moveTo>
                  <a:pt x="2991104" y="3428746"/>
                </a:moveTo>
                <a:lnTo>
                  <a:pt x="2942120" y="3400171"/>
                </a:lnTo>
                <a:lnTo>
                  <a:pt x="2777363" y="3304044"/>
                </a:lnTo>
                <a:lnTo>
                  <a:pt x="2766631" y="3300387"/>
                </a:lnTo>
                <a:lnTo>
                  <a:pt x="2755709" y="3301098"/>
                </a:lnTo>
                <a:lnTo>
                  <a:pt x="2745816" y="3305860"/>
                </a:lnTo>
                <a:lnTo>
                  <a:pt x="2738247" y="3314331"/>
                </a:lnTo>
                <a:lnTo>
                  <a:pt x="2734614" y="3325076"/>
                </a:lnTo>
                <a:lnTo>
                  <a:pt x="2735338" y="3336010"/>
                </a:lnTo>
                <a:lnTo>
                  <a:pt x="2740075" y="3345878"/>
                </a:lnTo>
                <a:lnTo>
                  <a:pt x="2748534" y="3353409"/>
                </a:lnTo>
                <a:lnTo>
                  <a:pt x="2828683" y="3400171"/>
                </a:lnTo>
                <a:lnTo>
                  <a:pt x="1811401" y="3400171"/>
                </a:lnTo>
                <a:lnTo>
                  <a:pt x="1811401" y="3457321"/>
                </a:lnTo>
                <a:lnTo>
                  <a:pt x="2828671" y="3457321"/>
                </a:lnTo>
                <a:lnTo>
                  <a:pt x="2748534" y="3504069"/>
                </a:lnTo>
                <a:lnTo>
                  <a:pt x="2740075" y="3511626"/>
                </a:lnTo>
                <a:lnTo>
                  <a:pt x="2735338" y="3521494"/>
                </a:lnTo>
                <a:lnTo>
                  <a:pt x="2734614" y="3532428"/>
                </a:lnTo>
                <a:lnTo>
                  <a:pt x="2738247" y="3543160"/>
                </a:lnTo>
                <a:lnTo>
                  <a:pt x="2745816" y="3551644"/>
                </a:lnTo>
                <a:lnTo>
                  <a:pt x="2755709" y="3556393"/>
                </a:lnTo>
                <a:lnTo>
                  <a:pt x="2766631" y="3557105"/>
                </a:lnTo>
                <a:lnTo>
                  <a:pt x="2777363" y="3553434"/>
                </a:lnTo>
                <a:lnTo>
                  <a:pt x="2942120" y="3457321"/>
                </a:lnTo>
                <a:lnTo>
                  <a:pt x="2991104" y="3428746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16788" y="354837"/>
            <a:ext cx="277876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solidFill>
                  <a:srgbClr val="1F6E6B"/>
                </a:solidFill>
              </a:rPr>
              <a:t>Boston</a:t>
            </a:r>
            <a:endParaRPr sz="2200"/>
          </a:p>
          <a:p>
            <a:pPr marL="12700" marR="5080">
              <a:lnSpc>
                <a:spcPct val="100000"/>
              </a:lnSpc>
            </a:pPr>
            <a:r>
              <a:rPr sz="2200" dirty="0">
                <a:solidFill>
                  <a:srgbClr val="1F6E6B"/>
                </a:solidFill>
              </a:rPr>
              <a:t>Rose</a:t>
            </a:r>
            <a:r>
              <a:rPr sz="2200" spc="-70" dirty="0">
                <a:solidFill>
                  <a:srgbClr val="1F6E6B"/>
                </a:solidFill>
              </a:rPr>
              <a:t> </a:t>
            </a:r>
            <a:r>
              <a:rPr sz="2200" spc="-10" dirty="0">
                <a:solidFill>
                  <a:srgbClr val="1F6E6B"/>
                </a:solidFill>
              </a:rPr>
              <a:t>Fitzgerald</a:t>
            </a:r>
            <a:r>
              <a:rPr sz="2200" spc="-55" dirty="0">
                <a:solidFill>
                  <a:srgbClr val="1F6E6B"/>
                </a:solidFill>
              </a:rPr>
              <a:t> </a:t>
            </a:r>
            <a:r>
              <a:rPr sz="2200" spc="-10" dirty="0">
                <a:solidFill>
                  <a:srgbClr val="1F6E6B"/>
                </a:solidFill>
              </a:rPr>
              <a:t>Kennedy Greenway</a:t>
            </a:r>
            <a:endParaRPr sz="2200"/>
          </a:p>
        </p:txBody>
      </p:sp>
      <p:sp>
        <p:nvSpPr>
          <p:cNvPr id="9" name="object 9"/>
          <p:cNvSpPr txBox="1"/>
          <p:nvPr/>
        </p:nvSpPr>
        <p:spPr>
          <a:xfrm>
            <a:off x="316788" y="1696338"/>
            <a:ext cx="174434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1F6E6B"/>
                </a:solidFill>
                <a:latin typeface="Carlito"/>
                <a:cs typeface="Carlito"/>
              </a:rPr>
              <a:t>North</a:t>
            </a:r>
            <a:r>
              <a:rPr sz="2200" spc="-25" dirty="0">
                <a:solidFill>
                  <a:srgbClr val="1F6E6B"/>
                </a:solidFill>
                <a:latin typeface="Carlito"/>
                <a:cs typeface="Carlito"/>
              </a:rPr>
              <a:t> </a:t>
            </a:r>
            <a:r>
              <a:rPr sz="2200" dirty="0">
                <a:solidFill>
                  <a:srgbClr val="1F6E6B"/>
                </a:solidFill>
                <a:latin typeface="Carlito"/>
                <a:cs typeface="Carlito"/>
              </a:rPr>
              <a:t>End</a:t>
            </a:r>
            <a:r>
              <a:rPr sz="2200" spc="-25" dirty="0">
                <a:solidFill>
                  <a:srgbClr val="1F6E6B"/>
                </a:solidFill>
                <a:latin typeface="Carlito"/>
                <a:cs typeface="Carlito"/>
              </a:rPr>
              <a:t> </a:t>
            </a:r>
            <a:r>
              <a:rPr sz="2200" spc="-20" dirty="0">
                <a:solidFill>
                  <a:srgbClr val="1F6E6B"/>
                </a:solidFill>
                <a:latin typeface="Carlito"/>
                <a:cs typeface="Carlito"/>
              </a:rPr>
              <a:t>Park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6788" y="2366898"/>
            <a:ext cx="165862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200" spc="-10" dirty="0">
                <a:solidFill>
                  <a:srgbClr val="1F6E6B"/>
                </a:solidFill>
                <a:latin typeface="Carlito"/>
                <a:cs typeface="Carlito"/>
              </a:rPr>
              <a:t>projekt Crosby, Schlessinger, </a:t>
            </a:r>
            <a:r>
              <a:rPr sz="2200" dirty="0">
                <a:solidFill>
                  <a:srgbClr val="1F6E6B"/>
                </a:solidFill>
                <a:latin typeface="Carlito"/>
                <a:cs typeface="Carlito"/>
              </a:rPr>
              <a:t>Smallridge</a:t>
            </a:r>
            <a:r>
              <a:rPr sz="2200" spc="-65" dirty="0">
                <a:solidFill>
                  <a:srgbClr val="1F6E6B"/>
                </a:solidFill>
                <a:latin typeface="Carlito"/>
                <a:cs typeface="Carlito"/>
              </a:rPr>
              <a:t> </a:t>
            </a:r>
            <a:r>
              <a:rPr sz="2200" spc="-25" dirty="0">
                <a:solidFill>
                  <a:srgbClr val="1F6E6B"/>
                </a:solidFill>
                <a:latin typeface="Carlito"/>
                <a:cs typeface="Carlito"/>
              </a:rPr>
              <a:t>LLC</a:t>
            </a:r>
            <a:endParaRPr sz="2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750" y="1125600"/>
            <a:ext cx="8885555" cy="5770880"/>
            <a:chOff x="31750" y="1125600"/>
            <a:chExt cx="8885555" cy="57708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7887" y="1125600"/>
              <a:ext cx="8039100" cy="49672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950" y="4622798"/>
              <a:ext cx="3332226" cy="22225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9850" y="4584698"/>
              <a:ext cx="3408679" cy="2273300"/>
            </a:xfrm>
            <a:custGeom>
              <a:avLst/>
              <a:gdLst/>
              <a:ahLst/>
              <a:cxnLst/>
              <a:rect l="l" t="t" r="r" b="b"/>
              <a:pathLst>
                <a:path w="3408679" h="2273300">
                  <a:moveTo>
                    <a:pt x="3408426" y="2273298"/>
                  </a:moveTo>
                  <a:lnTo>
                    <a:pt x="3408426" y="0"/>
                  </a:lnTo>
                  <a:lnTo>
                    <a:pt x="0" y="0"/>
                  </a:lnTo>
                  <a:lnTo>
                    <a:pt x="0" y="2273298"/>
                  </a:lnTo>
                </a:path>
              </a:pathLst>
            </a:custGeom>
            <a:ln w="762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2742" y="128981"/>
            <a:ext cx="4100829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85850" algn="l"/>
              </a:tabLst>
            </a:pPr>
            <a:r>
              <a:rPr sz="2400" spc="-10" dirty="0">
                <a:solidFill>
                  <a:srgbClr val="006600"/>
                </a:solidFill>
              </a:rPr>
              <a:t>Boston,</a:t>
            </a:r>
            <a:r>
              <a:rPr sz="2400" dirty="0">
                <a:solidFill>
                  <a:srgbClr val="006600"/>
                </a:solidFill>
              </a:rPr>
              <a:t>	Rose</a:t>
            </a:r>
            <a:r>
              <a:rPr sz="2400" spc="-55" dirty="0">
                <a:solidFill>
                  <a:srgbClr val="006600"/>
                </a:solidFill>
              </a:rPr>
              <a:t> </a:t>
            </a:r>
            <a:r>
              <a:rPr sz="2400" spc="-10" dirty="0">
                <a:solidFill>
                  <a:srgbClr val="006600"/>
                </a:solidFill>
              </a:rPr>
              <a:t>Fitzgerald</a:t>
            </a:r>
            <a:r>
              <a:rPr sz="2400" spc="-70" dirty="0">
                <a:solidFill>
                  <a:srgbClr val="006600"/>
                </a:solidFill>
              </a:rPr>
              <a:t> </a:t>
            </a:r>
            <a:r>
              <a:rPr sz="2400" spc="-10" dirty="0">
                <a:solidFill>
                  <a:srgbClr val="006600"/>
                </a:solidFill>
              </a:rPr>
              <a:t>Kennedy</a:t>
            </a:r>
            <a:endParaRPr sz="2400"/>
          </a:p>
          <a:p>
            <a:pPr marL="12700">
              <a:lnSpc>
                <a:spcPct val="100000"/>
              </a:lnSpc>
            </a:pPr>
            <a:r>
              <a:rPr sz="2400" spc="-10" dirty="0">
                <a:solidFill>
                  <a:srgbClr val="006600"/>
                </a:solidFill>
              </a:rPr>
              <a:t>Greenway</a:t>
            </a:r>
            <a:r>
              <a:rPr sz="2400" spc="-60" dirty="0">
                <a:solidFill>
                  <a:srgbClr val="006600"/>
                </a:solidFill>
              </a:rPr>
              <a:t> </a:t>
            </a:r>
            <a:r>
              <a:rPr sz="2400" dirty="0">
                <a:solidFill>
                  <a:srgbClr val="006600"/>
                </a:solidFill>
              </a:rPr>
              <a:t>–</a:t>
            </a:r>
            <a:r>
              <a:rPr sz="2400" spc="-45" dirty="0">
                <a:solidFill>
                  <a:srgbClr val="006600"/>
                </a:solidFill>
              </a:rPr>
              <a:t> </a:t>
            </a:r>
            <a:r>
              <a:rPr sz="2400" dirty="0">
                <a:solidFill>
                  <a:srgbClr val="006600"/>
                </a:solidFill>
              </a:rPr>
              <a:t>North</a:t>
            </a:r>
            <a:r>
              <a:rPr sz="2400" spc="-55" dirty="0">
                <a:solidFill>
                  <a:srgbClr val="006600"/>
                </a:solidFill>
              </a:rPr>
              <a:t> </a:t>
            </a:r>
            <a:r>
              <a:rPr sz="2400" dirty="0">
                <a:solidFill>
                  <a:srgbClr val="006600"/>
                </a:solidFill>
              </a:rPr>
              <a:t>End</a:t>
            </a:r>
            <a:r>
              <a:rPr sz="2400" spc="-50" dirty="0">
                <a:solidFill>
                  <a:srgbClr val="006600"/>
                </a:solidFill>
              </a:rPr>
              <a:t> </a:t>
            </a:r>
            <a:r>
              <a:rPr sz="2400" spc="-20" dirty="0">
                <a:solidFill>
                  <a:srgbClr val="006600"/>
                </a:solidFill>
              </a:rPr>
              <a:t>Park</a:t>
            </a:r>
            <a:endParaRPr sz="24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287" y="1989201"/>
            <a:ext cx="8640699" cy="431952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5101" rIns="0" bIns="0" rtlCol="0">
            <a:spAutoFit/>
          </a:bodyPr>
          <a:lstStyle/>
          <a:p>
            <a:pPr marL="516255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Ursynów</a:t>
            </a:r>
            <a:r>
              <a:rPr spc="-35" dirty="0"/>
              <a:t> </a:t>
            </a:r>
            <a:r>
              <a:rPr dirty="0"/>
              <a:t>–</a:t>
            </a:r>
            <a:r>
              <a:rPr spc="-35" dirty="0"/>
              <a:t> </a:t>
            </a:r>
            <a:r>
              <a:rPr dirty="0"/>
              <a:t>park</a:t>
            </a:r>
            <a:r>
              <a:rPr spc="-25" dirty="0"/>
              <a:t> </a:t>
            </a:r>
            <a:r>
              <a:rPr dirty="0"/>
              <a:t>nad</a:t>
            </a:r>
            <a:r>
              <a:rPr spc="-45" dirty="0"/>
              <a:t> </a:t>
            </a:r>
            <a:r>
              <a:rPr dirty="0"/>
              <a:t>tunelem</a:t>
            </a:r>
            <a:r>
              <a:rPr spc="-65" dirty="0"/>
              <a:t> </a:t>
            </a:r>
            <a:r>
              <a:rPr spc="-10" dirty="0"/>
              <a:t>autostrady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46303" y="464947"/>
            <a:ext cx="511048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006600"/>
                </a:solidFill>
                <a:latin typeface="Arial"/>
                <a:cs typeface="Arial"/>
              </a:rPr>
              <a:t>Zielona</a:t>
            </a:r>
            <a:r>
              <a:rPr sz="2200" b="1" spc="-9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b="1" dirty="0">
                <a:solidFill>
                  <a:srgbClr val="006600"/>
                </a:solidFill>
                <a:latin typeface="Arial"/>
                <a:cs typeface="Arial"/>
              </a:rPr>
              <a:t>infrastruktura</a:t>
            </a:r>
            <a:r>
              <a:rPr sz="2200" b="1" spc="-85" dirty="0">
                <a:solidFill>
                  <a:srgbClr val="006600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006600"/>
                </a:solidFill>
                <a:latin typeface="Arial"/>
                <a:cs typeface="Arial"/>
              </a:rPr>
              <a:t>podsumowanie:</a:t>
            </a:r>
            <a:endParaRPr sz="22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46303" y="799852"/>
            <a:ext cx="8526780" cy="5297170"/>
          </a:xfrm>
          <a:prstGeom prst="rect">
            <a:avLst/>
          </a:prstGeom>
        </p:spPr>
        <p:txBody>
          <a:bodyPr vert="horz" wrap="square" lIns="0" tIns="17970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415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Integracja</a:t>
            </a:r>
            <a:r>
              <a:rPr sz="2200" spc="-9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(działań,</a:t>
            </a:r>
            <a:r>
              <a:rPr sz="2200" spc="-8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polityk,</a:t>
            </a:r>
            <a:r>
              <a:rPr sz="2200" spc="-9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20" dirty="0">
                <a:solidFill>
                  <a:srgbClr val="404040"/>
                </a:solidFill>
                <a:latin typeface="Arial"/>
                <a:cs typeface="Arial"/>
              </a:rPr>
              <a:t>elementów,</a:t>
            </a:r>
            <a:r>
              <a:rPr sz="2200" spc="-7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funkcji)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5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Wielofunkcyjność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(społeczna,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środowiskowa,</a:t>
            </a:r>
            <a:r>
              <a:rPr sz="2200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ekonomiczna)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  <a:tab pos="3200400" algn="l"/>
              </a:tabLst>
            </a:pP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Powiązanie</a:t>
            </a:r>
            <a:r>
              <a:rPr sz="2200" spc="-7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/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łączność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	(składowych,</a:t>
            </a:r>
            <a:r>
              <a:rPr sz="2200" spc="-4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skal,</a:t>
            </a:r>
            <a:r>
              <a:rPr sz="2200" spc="-9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perspektyw)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spc="-20" dirty="0">
                <a:solidFill>
                  <a:srgbClr val="404040"/>
                </a:solidFill>
                <a:latin typeface="Arial"/>
                <a:cs typeface="Arial"/>
              </a:rPr>
              <a:t>Wielo-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skalowe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podejście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(wdrażanie</a:t>
            </a:r>
            <a:r>
              <a:rPr sz="2200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w</a:t>
            </a:r>
            <a:r>
              <a:rPr sz="2200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regionie,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skutek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w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miejscu)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Wieloobiektowe</a:t>
            </a:r>
            <a:r>
              <a:rPr sz="2200" spc="-7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podejście</a:t>
            </a:r>
            <a:r>
              <a:rPr sz="2200" spc="-8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(od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terenów</a:t>
            </a:r>
            <a:r>
              <a:rPr sz="2200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cennych</a:t>
            </a:r>
            <a:r>
              <a:rPr sz="2200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po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zabudowane)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Uwzględnienie</a:t>
            </a:r>
            <a:r>
              <a:rPr sz="2200" spc="-5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zarządzania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5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Ujęcie</a:t>
            </a:r>
            <a:r>
              <a:rPr sz="2200" spc="-8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strategiczne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–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długoterminowa</a:t>
            </a:r>
            <a:r>
              <a:rPr sz="2200" spc="-5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perspektywa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Wpływ</a:t>
            </a:r>
            <a:r>
              <a:rPr sz="2200" spc="-6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na</a:t>
            </a:r>
            <a:r>
              <a:rPr sz="2200" spc="-6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funkcje</a:t>
            </a:r>
            <a:r>
              <a:rPr sz="2200" spc="-7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społeczne</a:t>
            </a:r>
            <a:endParaRPr sz="2200">
              <a:latin typeface="Arial"/>
              <a:cs typeface="Arial"/>
            </a:endParaRPr>
          </a:p>
          <a:p>
            <a:pPr marL="298450" indent="-285750">
              <a:lnSpc>
                <a:spcPct val="100000"/>
              </a:lnSpc>
              <a:spcBef>
                <a:spcPts val="1320"/>
              </a:spcBef>
              <a:buFont typeface="Wingdings"/>
              <a:buChar char=""/>
              <a:tabLst>
                <a:tab pos="298450" algn="l"/>
              </a:tabLst>
            </a:pP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Inter</a:t>
            </a:r>
            <a:r>
              <a:rPr sz="2200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404040"/>
                </a:solidFill>
                <a:latin typeface="Arial"/>
                <a:cs typeface="Arial"/>
              </a:rPr>
              <a:t>i</a:t>
            </a:r>
            <a:r>
              <a:rPr sz="2200" spc="-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404040"/>
                </a:solidFill>
                <a:latin typeface="Arial"/>
                <a:cs typeface="Arial"/>
              </a:rPr>
              <a:t>wielodyscyplinarność</a:t>
            </a:r>
            <a:endParaRPr sz="2200">
              <a:latin typeface="Arial"/>
              <a:cs typeface="Arial"/>
            </a:endParaRPr>
          </a:p>
          <a:p>
            <a:pPr marL="4010025" marR="436880">
              <a:lnSpc>
                <a:spcPct val="100000"/>
              </a:lnSpc>
              <a:spcBef>
                <a:spcPts val="1540"/>
              </a:spcBef>
            </a:pP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Benedict</a:t>
            </a:r>
            <a:r>
              <a:rPr sz="1800" spc="-4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and</a:t>
            </a:r>
            <a:r>
              <a:rPr sz="1800" spc="-3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7E7E7E"/>
                </a:solidFill>
                <a:latin typeface="Carlito"/>
                <a:cs typeface="Carlito"/>
              </a:rPr>
              <a:t>McMahon2006;</a:t>
            </a:r>
            <a:r>
              <a:rPr sz="1800" spc="-1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7E7E7E"/>
                </a:solidFill>
                <a:latin typeface="Carlito"/>
                <a:cs typeface="Carlito"/>
              </a:rPr>
              <a:t>Kambites</a:t>
            </a:r>
            <a:r>
              <a:rPr sz="1800" spc="-3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spc="-25" dirty="0">
                <a:solidFill>
                  <a:srgbClr val="7E7E7E"/>
                </a:solidFill>
                <a:latin typeface="Carlito"/>
                <a:cs typeface="Carlito"/>
              </a:rPr>
              <a:t>and </a:t>
            </a: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Owen</a:t>
            </a:r>
            <a:r>
              <a:rPr sz="1800" spc="-5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2006;</a:t>
            </a:r>
            <a:r>
              <a:rPr sz="1800" spc="-3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Pauleit</a:t>
            </a:r>
            <a:r>
              <a:rPr sz="1800" spc="-45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dirty="0">
                <a:solidFill>
                  <a:srgbClr val="7E7E7E"/>
                </a:solidFill>
                <a:latin typeface="Carlito"/>
                <a:cs typeface="Carlito"/>
              </a:rPr>
              <a:t>et</a:t>
            </a:r>
            <a:r>
              <a:rPr sz="1800" spc="-60" dirty="0">
                <a:solidFill>
                  <a:srgbClr val="7E7E7E"/>
                </a:solidFill>
                <a:latin typeface="Carlito"/>
                <a:cs typeface="Carlito"/>
              </a:rPr>
              <a:t> </a:t>
            </a:r>
            <a:r>
              <a:rPr sz="1800" spc="-10" dirty="0">
                <a:solidFill>
                  <a:srgbClr val="7E7E7E"/>
                </a:solidFill>
                <a:latin typeface="Carlito"/>
                <a:cs typeface="Carlito"/>
              </a:rPr>
              <a:t>al.2011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079C42F5-CA58-46B0-8C2E-322E785FAB92}"/>
              </a:ext>
            </a:extLst>
          </p:cNvPr>
          <p:cNvSpPr/>
          <p:nvPr/>
        </p:nvSpPr>
        <p:spPr>
          <a:xfrm>
            <a:off x="762000" y="2057400"/>
            <a:ext cx="762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 err="1"/>
              <a:t>Żródło</a:t>
            </a:r>
            <a:r>
              <a:rPr lang="pl-PL" dirty="0"/>
              <a:t>: Ciszewska A. Rola zielonej infrastruktury w kształtowaniu środowiska miejskiego.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DBE940A-0250-4F13-BE91-D6B28BCF07A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21" y="6064885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B52A35A4-0E44-4980-A73D-3783A04A967D}"/>
              </a:ext>
            </a:extLst>
          </p:cNvPr>
          <p:cNvSpPr/>
          <p:nvPr/>
        </p:nvSpPr>
        <p:spPr>
          <a:xfrm>
            <a:off x="914400" y="152400"/>
            <a:ext cx="8077200" cy="120032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498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6928" y="765710"/>
            <a:ext cx="7813186" cy="5412877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b="1" spc="-7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b="1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b="1" spc="-6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b="1" dirty="0">
                <a:solidFill>
                  <a:srgbClr val="2F6778"/>
                </a:solidFill>
                <a:latin typeface="Verdana"/>
                <a:cs typeface="Verdana"/>
              </a:rPr>
              <a:t>jako</a:t>
            </a:r>
            <a:r>
              <a:rPr sz="2200" b="1" spc="-5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b="1" dirty="0">
                <a:solidFill>
                  <a:srgbClr val="2F6778"/>
                </a:solidFill>
                <a:latin typeface="Verdana"/>
                <a:cs typeface="Verdana"/>
              </a:rPr>
              <a:t>sieć</a:t>
            </a:r>
            <a:r>
              <a:rPr sz="2200" b="1" spc="-8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b="1" spc="-10" dirty="0">
                <a:solidFill>
                  <a:srgbClr val="2F6778"/>
                </a:solidFill>
                <a:latin typeface="Verdana"/>
                <a:cs typeface="Verdana"/>
              </a:rPr>
              <a:t>ekologiczna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0473" y="728853"/>
            <a:ext cx="4889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rlito"/>
                <a:cs typeface="Carlito"/>
              </a:rPr>
              <a:t>1997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342" y="111753"/>
            <a:ext cx="7200900" cy="1485900"/>
          </a:xfrm>
          <a:prstGeom prst="rect">
            <a:avLst/>
          </a:prstGeom>
        </p:spPr>
        <p:txBody>
          <a:bodyPr vert="horz" wrap="square" lIns="0" tIns="236296" rIns="0" bIns="0" rtlCol="0">
            <a:spAutoFit/>
          </a:bodyPr>
          <a:lstStyle/>
          <a:p>
            <a:pPr marL="29209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0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8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jako</a:t>
            </a:r>
            <a:r>
              <a:rPr sz="2200" spc="-7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sieć</a:t>
            </a:r>
            <a:r>
              <a:rPr sz="2200" spc="-8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ekologiczna</a:t>
            </a:r>
            <a:endParaRPr sz="2200" dirty="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7458" y="931672"/>
            <a:ext cx="3638550" cy="240982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98794" y="2276855"/>
            <a:ext cx="2715386" cy="395782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153658" y="1146809"/>
            <a:ext cx="2667000" cy="940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latin typeface="Arial"/>
                <a:cs typeface="Arial"/>
              </a:rPr>
              <a:t>ESOCh</a:t>
            </a:r>
            <a:endParaRPr sz="20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Ekologiczny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System </a:t>
            </a:r>
            <a:r>
              <a:rPr sz="2000" dirty="0">
                <a:latin typeface="Arial"/>
                <a:cs typeface="Arial"/>
              </a:rPr>
              <a:t>Obszarów</a:t>
            </a:r>
            <a:r>
              <a:rPr sz="2000" spc="-8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Chronionych</a:t>
            </a:r>
            <a:endParaRPr sz="20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47846" y="3715168"/>
            <a:ext cx="2549144" cy="254914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509071"/>
            <a:ext cx="3225673" cy="1768348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44188" y="5683402"/>
            <a:ext cx="44481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rlito"/>
                <a:cs typeface="Carlito"/>
                <a:hlinkClick r:id="rId2"/>
              </a:rPr>
              <a:t>http://www.portlandoregon.gov/bes/article/4099230</a:t>
            </a:r>
            <a:endParaRPr sz="16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8805" y="976121"/>
            <a:ext cx="14446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>
                <a:solidFill>
                  <a:srgbClr val="244060"/>
                </a:solidFill>
                <a:latin typeface="Arial"/>
                <a:cs typeface="Arial"/>
              </a:rPr>
              <a:t>Portland</a:t>
            </a:r>
            <a:endParaRPr sz="3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1165" y="292049"/>
            <a:ext cx="836803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Zielona</a:t>
            </a:r>
            <a:r>
              <a:rPr sz="2200" spc="-12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Infrastruktura</a:t>
            </a:r>
            <a:r>
              <a:rPr sz="2200" spc="-114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jako</a:t>
            </a:r>
            <a:r>
              <a:rPr sz="2200" spc="-90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gospodarowanie</a:t>
            </a:r>
            <a:r>
              <a:rPr sz="2200" spc="-7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dirty="0">
                <a:solidFill>
                  <a:srgbClr val="2F6778"/>
                </a:solidFill>
                <a:latin typeface="Verdana"/>
                <a:cs typeface="Verdana"/>
              </a:rPr>
              <a:t>wodą</a:t>
            </a:r>
            <a:r>
              <a:rPr sz="2200" spc="-105" dirty="0">
                <a:solidFill>
                  <a:srgbClr val="2F6778"/>
                </a:solidFill>
                <a:latin typeface="Verdana"/>
                <a:cs typeface="Verdana"/>
              </a:rPr>
              <a:t> </a:t>
            </a:r>
            <a:r>
              <a:rPr sz="2200" spc="-10" dirty="0">
                <a:solidFill>
                  <a:srgbClr val="2F6778"/>
                </a:solidFill>
                <a:latin typeface="Verdana"/>
                <a:cs typeface="Verdana"/>
              </a:rPr>
              <a:t>opadową</a:t>
            </a:r>
            <a:endParaRPr sz="2200">
              <a:latin typeface="Verdana"/>
              <a:cs typeface="Verdan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79014" y="934339"/>
            <a:ext cx="463359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Integracja</a:t>
            </a:r>
            <a:r>
              <a:rPr sz="2400" spc="-13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programów</a:t>
            </a:r>
            <a:r>
              <a:rPr sz="2400" spc="-114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związanych </a:t>
            </a:r>
            <a:r>
              <a:rPr sz="2400" dirty="0">
                <a:latin typeface="Arial"/>
                <a:cs typeface="Arial"/>
              </a:rPr>
              <a:t>z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10" dirty="0">
                <a:latin typeface="Arial"/>
                <a:cs typeface="Arial"/>
              </a:rPr>
              <a:t>gospodarowaniem </a:t>
            </a:r>
            <a:r>
              <a:rPr sz="2400" spc="-20" dirty="0">
                <a:latin typeface="Arial"/>
                <a:cs typeface="Arial"/>
              </a:rPr>
              <a:t>wodą</a:t>
            </a:r>
            <a:endParaRPr sz="240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8411" y="1988845"/>
            <a:ext cx="7620000" cy="3619500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107504" y="6505604"/>
            <a:ext cx="8929370" cy="307975"/>
          </a:xfrm>
          <a:custGeom>
            <a:avLst/>
            <a:gdLst/>
            <a:ahLst/>
            <a:cxnLst/>
            <a:rect l="l" t="t" r="r" b="b"/>
            <a:pathLst>
              <a:path w="8929370" h="307975">
                <a:moveTo>
                  <a:pt x="8928989" y="0"/>
                </a:moveTo>
                <a:lnTo>
                  <a:pt x="0" y="0"/>
                </a:lnTo>
                <a:lnTo>
                  <a:pt x="0" y="307771"/>
                </a:lnTo>
                <a:lnTo>
                  <a:pt x="8928989" y="307771"/>
                </a:lnTo>
                <a:lnTo>
                  <a:pt x="8928989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zycinanie">
  <a:themeElements>
    <a:clrScheme name="Przycinani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Przycinani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rzycinani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0BF2CE-E390-4579-9651-294928C1441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703885-E513-45F7-B502-B7A96303BCE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E45288F-464E-4788-8549-ACA935E6FD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TM10001105[[fn=Przycinanie]]</Template>
  <TotalTime>61</TotalTime>
  <Words>2767</Words>
  <Application>Microsoft Office PowerPoint</Application>
  <PresentationFormat>Pokaz na ekranie (4:3)</PresentationFormat>
  <Paragraphs>441</Paragraphs>
  <Slides>67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67</vt:i4>
      </vt:variant>
    </vt:vector>
  </HeadingPairs>
  <TitlesOfParts>
    <vt:vector size="76" baseType="lpstr">
      <vt:lpstr>Arial</vt:lpstr>
      <vt:lpstr>BundesSerif Regular</vt:lpstr>
      <vt:lpstr>Calibri</vt:lpstr>
      <vt:lpstr>Carlito</vt:lpstr>
      <vt:lpstr>Franklin Gothic Book</vt:lpstr>
      <vt:lpstr>Times New Roman</vt:lpstr>
      <vt:lpstr>Verdana</vt:lpstr>
      <vt:lpstr>Wingdings</vt:lpstr>
      <vt:lpstr>Przycinanie</vt:lpstr>
      <vt:lpstr>Prezentacja programu PowerPoint</vt:lpstr>
      <vt:lpstr>Jak rozumieć zieloną infrastrukturę?</vt:lpstr>
      <vt:lpstr>Dlaczego infrastruktura ?</vt:lpstr>
      <vt:lpstr>Dlaczego zielona infrastruktura ?</vt:lpstr>
      <vt:lpstr>Dlaczego zielona infrastruktura ?</vt:lpstr>
      <vt:lpstr>UJĘCIA ZIELONEJ INFRASTRUKTURY</vt:lpstr>
      <vt:lpstr>Zielona Infrastruktura jako sieć ekologiczna</vt:lpstr>
      <vt:lpstr>Zielona Infrastruktura jako sieć ekologiczna</vt:lpstr>
      <vt:lpstr>Integracja programów związanych z gospodarowaniem wodą</vt:lpstr>
      <vt:lpstr>Zielona Infrastruktura jako gospodarowanie wodą</vt:lpstr>
      <vt:lpstr>Zielona Infrastruktura jako gospodarowanie wodą</vt:lpstr>
      <vt:lpstr>Ujęcie zintegrowane</vt:lpstr>
      <vt:lpstr>Zielona Infrastruktura ujęcie zintegrowane</vt:lpstr>
      <vt:lpstr>Zielona Infrastruktura ujęcie zintegrowane</vt:lpstr>
      <vt:lpstr>Zielona Infrastruktura ujęcie zintegrowane</vt:lpstr>
      <vt:lpstr>Zielona Infrastruktura ujęcie zintegrowane</vt:lpstr>
      <vt:lpstr>Brooklyn Sponge Park – rewitalizacja</vt:lpstr>
      <vt:lpstr>Zielona Infrastruktura ujęcie zintegrowane Brooklyn Sponge Park – rewitalizacja</vt:lpstr>
      <vt:lpstr>Zielona Infrastruktura ujęcie zintegrowane Brooklyn Sponge Park – rewitalizacja</vt:lpstr>
      <vt:lpstr>Skala Zielonej Infrastruktury</vt:lpstr>
      <vt:lpstr>Czy Zielona Infrastruktura to nowe podejście ?</vt:lpstr>
      <vt:lpstr>Prezentacja programu PowerPoint</vt:lpstr>
      <vt:lpstr>? Zielona Infrastruktura Ujęcie sieciowe</vt:lpstr>
      <vt:lpstr>? Zielona Infrastruktura  Ujęcie zintegrowane</vt:lpstr>
      <vt:lpstr>? Zielona Infrastruktura w obszarach metropolitalnych  Ujęcie zintegrowane</vt:lpstr>
      <vt:lpstr>Prezentacja programu PowerPoint</vt:lpstr>
      <vt:lpstr>ZI - strategicznie zaplanowana sieć obszarów naturalnych i półnaturalnych z innymi cechami środowiskowymi</vt:lpstr>
      <vt:lpstr>CO JEST NOWE W ZIELONEJ INFRASTRUKTURZE?</vt:lpstr>
      <vt:lpstr>FUNKCJE ZIELONEJ INFRASTRUKTURY (wg.Green infrastructure and territorial cohesion 2011)</vt:lpstr>
      <vt:lpstr>FUNKCJE ZIELONEJ INFRASTRUKTURY (wg.Green infrastructure and territorial cohesion 2011)</vt:lpstr>
      <vt:lpstr>FUNKCJE ZIELONEJ INFRASTRUKTURY (wg.Green infrastructure and territorial cohesion 2011)</vt:lpstr>
      <vt:lpstr>FUNKCJE ZIELONEJ INFRASTRUKTURY (wg.Green infrastructure and territorial cohesion 2011)</vt:lpstr>
      <vt:lpstr>JAK TO ROBIĄ INNI?</vt:lpstr>
      <vt:lpstr>JAK TO ROBIĄ INNI?</vt:lpstr>
      <vt:lpstr>Typologia</vt:lpstr>
      <vt:lpstr>PRIORYTET 1. „rozwój niskowęglowy”</vt:lpstr>
      <vt:lpstr>PRIORYTET 2. poprawa zdrowia i jakości życia</vt:lpstr>
      <vt:lpstr>PRIORYTET 3. zmiany klimatu</vt:lpstr>
      <vt:lpstr>PRIORYTET 4. rekreacja, wypoczynek, turystyka</vt:lpstr>
      <vt:lpstr>PRIORYTET 5. sieć ekologiczna</vt:lpstr>
      <vt:lpstr>PRIORYTET 6. gospodarowanie na obszarach wiejskich (8% zagrożonych utratą zasobów)</vt:lpstr>
      <vt:lpstr>W Polsce</vt:lpstr>
      <vt:lpstr>Prezentacja programu PowerPoint</vt:lpstr>
      <vt:lpstr>Dokumenty związane z ochroną klimatu Miejskie Plany Adaptacji (44)</vt:lpstr>
      <vt:lpstr>Czy mamy rozwiązania praktyczne?</vt:lpstr>
      <vt:lpstr>Prezentacja programu PowerPoint</vt:lpstr>
      <vt:lpstr>Wskazania dla całego miasta</vt:lpstr>
      <vt:lpstr>Atlas Ekofizjograficzny Warszawy</vt:lpstr>
      <vt:lpstr>Rotterdam Climate Proof. Adaptation Programme. Connecting water with opportunities (2008 – 2025)</vt:lpstr>
      <vt:lpstr>Chicago Climate Action Plan. Our City. Our Future (do 2020)</vt:lpstr>
      <vt:lpstr>A Stronger, More Resilient New York (do 2020)</vt:lpstr>
      <vt:lpstr>Ochrona różnorodności biologicznej + gospodarowanie wodą opadową + edukacja</vt:lpstr>
      <vt:lpstr>Odzyskiwanie utraconych przestrzeni + rekreacja + wzrost</vt:lpstr>
      <vt:lpstr>Odzyskiwanie utraconych przestrzeni + rekreacja + wzrost wartości nieruchomości + budowanie wizerunku</vt:lpstr>
      <vt:lpstr>Odzyskiwanie utraconych przestrzeni + rekreacja + wzrost wartości nieruchomości + budowanie wizerunku miasta</vt:lpstr>
      <vt:lpstr>Rozwiązania błękitno-zielonej infrastruktury w Gdańsku</vt:lpstr>
      <vt:lpstr>Rozwiązania błękitno-zielonej infrastruktury w Gdańsku</vt:lpstr>
      <vt:lpstr>Prezentacja programu PowerPoint</vt:lpstr>
      <vt:lpstr>Prezentacja programu PowerPoint</vt:lpstr>
      <vt:lpstr>Informacja</vt:lpstr>
      <vt:lpstr>Informacja</vt:lpstr>
      <vt:lpstr>Aktywność społeczna</vt:lpstr>
      <vt:lpstr>Boston Rose Fitzgerald Kennedy Greenway</vt:lpstr>
      <vt:lpstr>Boston, Rose Fitzgerald Kennedy Greenway – North End Park</vt:lpstr>
      <vt:lpstr>Ursynów – park nad tunelem autostrady</vt:lpstr>
      <vt:lpstr>Zielona infrastruktura podsumowanie: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</dc:creator>
  <cp:lastModifiedBy>Piotr Ponichtera</cp:lastModifiedBy>
  <cp:revision>8</cp:revision>
  <dcterms:created xsi:type="dcterms:W3CDTF">2024-12-16T10:04:10Z</dcterms:created>
  <dcterms:modified xsi:type="dcterms:W3CDTF">2025-07-04T08:48:13Z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2019-11-12T00:00:00Z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2024-12-16T00:00:00Z</vt:filetime>
  </property>
  <property fmtid="{D5CDD505-2E9C-101B-9397-08002B2CF9AE}" pid="5" name="Producer">
    <vt:lpwstr>3-Heights(TM) PDF Security Shell 4.8.25.2 (http://www.pdf-tools.com)</vt:lpwstr>
  </property>
  <property fmtid="{D5CDD505-2E9C-101B-9397-08002B2CF9AE}" pid="6" name="ContentTypeId">
    <vt:lpwstr>0x010100B4865FE6A2BB0D41BD550639028B4892</vt:lpwstr>
  </property>
</Properties>
</file>