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</p:sldIdLst>
  <p:sldSz cx="12192000" cy="6858000"/>
  <p:notesSz cx="12192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4" y="11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1152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8784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7564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4585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132826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49533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umna obraz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244594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5592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79821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2065"/>
              </a:lnSpc>
            </a:pPr>
            <a:r>
              <a:rPr dirty="0"/>
              <a:t>Minikowo,</a:t>
            </a:r>
            <a:r>
              <a:rPr spc="-30" dirty="0"/>
              <a:t> </a:t>
            </a:r>
            <a:r>
              <a:rPr spc="-10" dirty="0"/>
              <a:t>04.11.2021</a:t>
            </a:r>
            <a:r>
              <a:rPr spc="-15" dirty="0"/>
              <a:t> </a:t>
            </a:r>
            <a:r>
              <a:rPr spc="-45" dirty="0"/>
              <a:t>r.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913790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12700">
              <a:lnSpc>
                <a:spcPts val="2065"/>
              </a:lnSpc>
            </a:pPr>
            <a:r>
              <a:rPr dirty="0"/>
              <a:t>Minikowo,</a:t>
            </a:r>
            <a:r>
              <a:rPr spc="-30" dirty="0"/>
              <a:t> </a:t>
            </a:r>
            <a:r>
              <a:rPr spc="-10" dirty="0"/>
              <a:t>04.11.2021</a:t>
            </a:r>
            <a:r>
              <a:rPr spc="-15" dirty="0"/>
              <a:t> </a:t>
            </a:r>
            <a:r>
              <a:rPr spc="-45" dirty="0"/>
              <a:t>r.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2863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93390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93748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74073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53196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25510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89560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87613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13058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1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7/4/2025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pPr marL="12700">
              <a:lnSpc>
                <a:spcPts val="2065"/>
              </a:lnSpc>
            </a:pPr>
            <a:r>
              <a:rPr lang="pl-PL"/>
              <a:t>Minikowo,</a:t>
            </a:r>
            <a:r>
              <a:rPr lang="pl-PL" spc="-30"/>
              <a:t> </a:t>
            </a:r>
            <a:r>
              <a:rPr lang="pl-PL" spc="-10"/>
              <a:t>04.11.2021</a:t>
            </a:r>
            <a:r>
              <a:rPr lang="pl-PL" spc="-15"/>
              <a:t> </a:t>
            </a:r>
            <a:r>
              <a:rPr lang="pl-PL" spc="-45"/>
              <a:t>r.</a:t>
            </a:r>
            <a:endParaRPr lang="pl-PL" spc="-45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88092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  <p:sldLayoutId id="2147483685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21" Type="http://schemas.openxmlformats.org/officeDocument/2006/relationships/image" Target="../media/image42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17" Type="http://schemas.openxmlformats.org/officeDocument/2006/relationships/image" Target="../media/image38.jpg"/><Relationship Id="rId2" Type="http://schemas.openxmlformats.org/officeDocument/2006/relationships/image" Target="../media/image23.png"/><Relationship Id="rId16" Type="http://schemas.openxmlformats.org/officeDocument/2006/relationships/image" Target="../media/image37.png"/><Relationship Id="rId20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jpg"/><Relationship Id="rId10" Type="http://schemas.openxmlformats.org/officeDocument/2006/relationships/image" Target="../media/image31.png"/><Relationship Id="rId19" Type="http://schemas.openxmlformats.org/officeDocument/2006/relationships/image" Target="../media/image40.jpg"/><Relationship Id="rId4" Type="http://schemas.openxmlformats.org/officeDocument/2006/relationships/image" Target="../media/image25.png"/><Relationship Id="rId9" Type="http://schemas.openxmlformats.org/officeDocument/2006/relationships/image" Target="../media/image30.jpg"/><Relationship Id="rId14" Type="http://schemas.openxmlformats.org/officeDocument/2006/relationships/image" Target="../media/image35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3.jpg"/><Relationship Id="rId5" Type="http://schemas.openxmlformats.org/officeDocument/2006/relationships/hyperlink" Target="http://www.lifehelpsoil.eu/" TargetMode="External"/><Relationship Id="rId4" Type="http://schemas.openxmlformats.org/officeDocument/2006/relationships/image" Target="../media/image52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g"/><Relationship Id="rId3" Type="http://schemas.openxmlformats.org/officeDocument/2006/relationships/image" Target="../media/image56.jpg"/><Relationship Id="rId7" Type="http://schemas.openxmlformats.org/officeDocument/2006/relationships/image" Target="../media/image60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9.jpg"/><Relationship Id="rId5" Type="http://schemas.openxmlformats.org/officeDocument/2006/relationships/image" Target="../media/image58.jpg"/><Relationship Id="rId10" Type="http://schemas.openxmlformats.org/officeDocument/2006/relationships/image" Target="../media/image63.jpg"/><Relationship Id="rId4" Type="http://schemas.openxmlformats.org/officeDocument/2006/relationships/image" Target="../media/image57.jpg"/><Relationship Id="rId9" Type="http://schemas.openxmlformats.org/officeDocument/2006/relationships/image" Target="../media/image62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g"/><Relationship Id="rId3" Type="http://schemas.openxmlformats.org/officeDocument/2006/relationships/image" Target="../media/image65.jpg"/><Relationship Id="rId7" Type="http://schemas.openxmlformats.org/officeDocument/2006/relationships/image" Target="../media/image69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8.jpg"/><Relationship Id="rId5" Type="http://schemas.openxmlformats.org/officeDocument/2006/relationships/image" Target="../media/image67.jpg"/><Relationship Id="rId4" Type="http://schemas.openxmlformats.org/officeDocument/2006/relationships/image" Target="../media/image6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rolmax.net.pl/" TargetMode="External"/><Relationship Id="rId4" Type="http://schemas.openxmlformats.org/officeDocument/2006/relationships/image" Target="../media/image8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6503EB0F-2257-4A3E-A73B-E1DE769B45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7012B2A-0D78-433A-8C68-8889D3DCDD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pl-PL"/>
            </a:p>
          </p:txBody>
        </p:sp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119D0202-ED3F-47CC-90E9-4E963BCDAB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670D6F2B-93AF-47D6-9378-5E54BE0AC6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pl-PL"/>
          </a:p>
        </p:txBody>
      </p:sp>
      <p:pic>
        <p:nvPicPr>
          <p:cNvPr id="30" name="Picture 29" descr="Rośliny w polu">
            <a:extLst>
              <a:ext uri="{FF2B5EF4-FFF2-40B4-BE49-F238E27FC236}">
                <a16:creationId xmlns:a16="http://schemas.microsoft.com/office/drawing/2014/main" id="{B58F7CD7-E839-E679-131B-212CFB8D6F5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0546" r="-1" b="7765"/>
          <a:stretch/>
        </p:blipFill>
        <p:spPr>
          <a:xfrm>
            <a:off x="1" y="-5"/>
            <a:ext cx="12191695" cy="5020241"/>
          </a:xfrm>
          <a:custGeom>
            <a:avLst/>
            <a:gdLst/>
            <a:ahLst/>
            <a:cxnLst/>
            <a:rect l="l" t="t" r="r" b="b"/>
            <a:pathLst>
              <a:path w="12191695" h="5020241">
                <a:moveTo>
                  <a:pt x="0" y="0"/>
                </a:moveTo>
                <a:lnTo>
                  <a:pt x="12191695" y="0"/>
                </a:lnTo>
                <a:lnTo>
                  <a:pt x="12191695" y="4057991"/>
                </a:lnTo>
                <a:lnTo>
                  <a:pt x="11914945" y="4110187"/>
                </a:lnTo>
                <a:lnTo>
                  <a:pt x="11639412" y="4159931"/>
                </a:lnTo>
                <a:lnTo>
                  <a:pt x="11362661" y="4208624"/>
                </a:lnTo>
                <a:lnTo>
                  <a:pt x="11084690" y="4250310"/>
                </a:lnTo>
                <a:lnTo>
                  <a:pt x="10807939" y="4292347"/>
                </a:lnTo>
                <a:lnTo>
                  <a:pt x="10529968" y="4331582"/>
                </a:lnTo>
                <a:lnTo>
                  <a:pt x="10255655" y="4365211"/>
                </a:lnTo>
                <a:lnTo>
                  <a:pt x="9977684" y="4397089"/>
                </a:lnTo>
                <a:lnTo>
                  <a:pt x="9700933" y="4426165"/>
                </a:lnTo>
                <a:lnTo>
                  <a:pt x="9429058" y="4451387"/>
                </a:lnTo>
                <a:lnTo>
                  <a:pt x="9153526" y="4476609"/>
                </a:lnTo>
                <a:lnTo>
                  <a:pt x="8881651" y="4497628"/>
                </a:lnTo>
                <a:lnTo>
                  <a:pt x="8609776" y="4514092"/>
                </a:lnTo>
                <a:lnTo>
                  <a:pt x="8339121" y="4531258"/>
                </a:lnTo>
                <a:lnTo>
                  <a:pt x="8070903" y="4545620"/>
                </a:lnTo>
                <a:lnTo>
                  <a:pt x="7805124" y="4555779"/>
                </a:lnTo>
                <a:lnTo>
                  <a:pt x="7539345" y="4564537"/>
                </a:lnTo>
                <a:lnTo>
                  <a:pt x="7276005" y="4572944"/>
                </a:lnTo>
                <a:lnTo>
                  <a:pt x="7016322" y="4576798"/>
                </a:lnTo>
                <a:lnTo>
                  <a:pt x="6756639" y="4581001"/>
                </a:lnTo>
                <a:lnTo>
                  <a:pt x="6500613" y="4583103"/>
                </a:lnTo>
                <a:lnTo>
                  <a:pt x="6247026" y="4581001"/>
                </a:lnTo>
                <a:lnTo>
                  <a:pt x="5995877" y="4581001"/>
                </a:lnTo>
                <a:lnTo>
                  <a:pt x="5747167" y="4576798"/>
                </a:lnTo>
                <a:lnTo>
                  <a:pt x="5503333" y="4570492"/>
                </a:lnTo>
                <a:lnTo>
                  <a:pt x="5261938" y="4564537"/>
                </a:lnTo>
                <a:lnTo>
                  <a:pt x="5025418" y="4557881"/>
                </a:lnTo>
                <a:lnTo>
                  <a:pt x="4790118" y="4547722"/>
                </a:lnTo>
                <a:lnTo>
                  <a:pt x="4558477" y="4536862"/>
                </a:lnTo>
                <a:lnTo>
                  <a:pt x="4331710" y="4527054"/>
                </a:lnTo>
                <a:lnTo>
                  <a:pt x="3889152" y="4499379"/>
                </a:lnTo>
                <a:lnTo>
                  <a:pt x="3464881" y="4469954"/>
                </a:lnTo>
                <a:lnTo>
                  <a:pt x="3057678" y="4439126"/>
                </a:lnTo>
                <a:lnTo>
                  <a:pt x="2672421" y="4405147"/>
                </a:lnTo>
                <a:lnTo>
                  <a:pt x="2304232" y="4369765"/>
                </a:lnTo>
                <a:lnTo>
                  <a:pt x="1962864" y="4331582"/>
                </a:lnTo>
                <a:lnTo>
                  <a:pt x="1642223" y="4294099"/>
                </a:lnTo>
                <a:lnTo>
                  <a:pt x="1347183" y="4256616"/>
                </a:lnTo>
                <a:lnTo>
                  <a:pt x="1076528" y="4221235"/>
                </a:lnTo>
                <a:lnTo>
                  <a:pt x="836351" y="4187605"/>
                </a:lnTo>
                <a:lnTo>
                  <a:pt x="619339" y="4155727"/>
                </a:lnTo>
                <a:lnTo>
                  <a:pt x="436464" y="4129104"/>
                </a:lnTo>
                <a:lnTo>
                  <a:pt x="282848" y="4103881"/>
                </a:lnTo>
                <a:lnTo>
                  <a:pt x="71932" y="4067800"/>
                </a:lnTo>
                <a:lnTo>
                  <a:pt x="1" y="4055539"/>
                </a:lnTo>
                <a:lnTo>
                  <a:pt x="1" y="5020241"/>
                </a:lnTo>
                <a:lnTo>
                  <a:pt x="0" y="5020241"/>
                </a:lnTo>
                <a:close/>
              </a:path>
            </a:pathLst>
          </a:cu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D36F3EEA-55D4-4677-80E7-92D00B8F34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55533"/>
            <a:ext cx="12192000" cy="2802467"/>
          </a:xfrm>
          <a:custGeom>
            <a:avLst/>
            <a:gdLst>
              <a:gd name="connsiteX0" fmla="*/ 1 w 12192000"/>
              <a:gd name="connsiteY0" fmla="*/ 0 h 2802467"/>
              <a:gd name="connsiteX1" fmla="*/ 71932 w 12192000"/>
              <a:gd name="connsiteY1" fmla="*/ 12261 h 2802467"/>
              <a:gd name="connsiteX2" fmla="*/ 282848 w 12192000"/>
              <a:gd name="connsiteY2" fmla="*/ 48342 h 2802467"/>
              <a:gd name="connsiteX3" fmla="*/ 436464 w 12192000"/>
              <a:gd name="connsiteY3" fmla="*/ 73565 h 2802467"/>
              <a:gd name="connsiteX4" fmla="*/ 619339 w 12192000"/>
              <a:gd name="connsiteY4" fmla="*/ 100188 h 2802467"/>
              <a:gd name="connsiteX5" fmla="*/ 836351 w 12192000"/>
              <a:gd name="connsiteY5" fmla="*/ 132066 h 2802467"/>
              <a:gd name="connsiteX6" fmla="*/ 1076528 w 12192000"/>
              <a:gd name="connsiteY6" fmla="*/ 165696 h 2802467"/>
              <a:gd name="connsiteX7" fmla="*/ 1347183 w 12192000"/>
              <a:gd name="connsiteY7" fmla="*/ 201077 h 2802467"/>
              <a:gd name="connsiteX8" fmla="*/ 1642223 w 12192000"/>
              <a:gd name="connsiteY8" fmla="*/ 238560 h 2802467"/>
              <a:gd name="connsiteX9" fmla="*/ 1962864 w 12192000"/>
              <a:gd name="connsiteY9" fmla="*/ 276043 h 2802467"/>
              <a:gd name="connsiteX10" fmla="*/ 2304232 w 12192000"/>
              <a:gd name="connsiteY10" fmla="*/ 314226 h 2802467"/>
              <a:gd name="connsiteX11" fmla="*/ 2672421 w 12192000"/>
              <a:gd name="connsiteY11" fmla="*/ 349608 h 2802467"/>
              <a:gd name="connsiteX12" fmla="*/ 3057678 w 12192000"/>
              <a:gd name="connsiteY12" fmla="*/ 383587 h 2802467"/>
              <a:gd name="connsiteX13" fmla="*/ 3464881 w 12192000"/>
              <a:gd name="connsiteY13" fmla="*/ 414415 h 2802467"/>
              <a:gd name="connsiteX14" fmla="*/ 3889152 w 12192000"/>
              <a:gd name="connsiteY14" fmla="*/ 443840 h 2802467"/>
              <a:gd name="connsiteX15" fmla="*/ 4331710 w 12192000"/>
              <a:gd name="connsiteY15" fmla="*/ 471515 h 2802467"/>
              <a:gd name="connsiteX16" fmla="*/ 4558476 w 12192000"/>
              <a:gd name="connsiteY16" fmla="*/ 481323 h 2802467"/>
              <a:gd name="connsiteX17" fmla="*/ 4790118 w 12192000"/>
              <a:gd name="connsiteY17" fmla="*/ 492183 h 2802467"/>
              <a:gd name="connsiteX18" fmla="*/ 5025418 w 12192000"/>
              <a:gd name="connsiteY18" fmla="*/ 502342 h 2802467"/>
              <a:gd name="connsiteX19" fmla="*/ 5261937 w 12192000"/>
              <a:gd name="connsiteY19" fmla="*/ 508998 h 2802467"/>
              <a:gd name="connsiteX20" fmla="*/ 5503332 w 12192000"/>
              <a:gd name="connsiteY20" fmla="*/ 514953 h 2802467"/>
              <a:gd name="connsiteX21" fmla="*/ 5747166 w 12192000"/>
              <a:gd name="connsiteY21" fmla="*/ 521259 h 2802467"/>
              <a:gd name="connsiteX22" fmla="*/ 5995877 w 12192000"/>
              <a:gd name="connsiteY22" fmla="*/ 525462 h 2802467"/>
              <a:gd name="connsiteX23" fmla="*/ 6247026 w 12192000"/>
              <a:gd name="connsiteY23" fmla="*/ 525462 h 2802467"/>
              <a:gd name="connsiteX24" fmla="*/ 6500613 w 12192000"/>
              <a:gd name="connsiteY24" fmla="*/ 527564 h 2802467"/>
              <a:gd name="connsiteX25" fmla="*/ 6756639 w 12192000"/>
              <a:gd name="connsiteY25" fmla="*/ 525462 h 2802467"/>
              <a:gd name="connsiteX26" fmla="*/ 7016322 w 12192000"/>
              <a:gd name="connsiteY26" fmla="*/ 521259 h 2802467"/>
              <a:gd name="connsiteX27" fmla="*/ 7276005 w 12192000"/>
              <a:gd name="connsiteY27" fmla="*/ 517405 h 2802467"/>
              <a:gd name="connsiteX28" fmla="*/ 7539345 w 12192000"/>
              <a:gd name="connsiteY28" fmla="*/ 508998 h 2802467"/>
              <a:gd name="connsiteX29" fmla="*/ 7805124 w 12192000"/>
              <a:gd name="connsiteY29" fmla="*/ 500240 h 2802467"/>
              <a:gd name="connsiteX30" fmla="*/ 8070903 w 12192000"/>
              <a:gd name="connsiteY30" fmla="*/ 490081 h 2802467"/>
              <a:gd name="connsiteX31" fmla="*/ 8339121 w 12192000"/>
              <a:gd name="connsiteY31" fmla="*/ 475719 h 2802467"/>
              <a:gd name="connsiteX32" fmla="*/ 8609776 w 12192000"/>
              <a:gd name="connsiteY32" fmla="*/ 458553 h 2802467"/>
              <a:gd name="connsiteX33" fmla="*/ 8881651 w 12192000"/>
              <a:gd name="connsiteY33" fmla="*/ 442089 h 2802467"/>
              <a:gd name="connsiteX34" fmla="*/ 9153526 w 12192000"/>
              <a:gd name="connsiteY34" fmla="*/ 421070 h 2802467"/>
              <a:gd name="connsiteX35" fmla="*/ 9429058 w 12192000"/>
              <a:gd name="connsiteY35" fmla="*/ 395848 h 2802467"/>
              <a:gd name="connsiteX36" fmla="*/ 9700933 w 12192000"/>
              <a:gd name="connsiteY36" fmla="*/ 370626 h 2802467"/>
              <a:gd name="connsiteX37" fmla="*/ 9977684 w 12192000"/>
              <a:gd name="connsiteY37" fmla="*/ 341550 h 2802467"/>
              <a:gd name="connsiteX38" fmla="*/ 10255655 w 12192000"/>
              <a:gd name="connsiteY38" fmla="*/ 309672 h 2802467"/>
              <a:gd name="connsiteX39" fmla="*/ 10529968 w 12192000"/>
              <a:gd name="connsiteY39" fmla="*/ 276043 h 2802467"/>
              <a:gd name="connsiteX40" fmla="*/ 10807939 w 12192000"/>
              <a:gd name="connsiteY40" fmla="*/ 236808 h 2802467"/>
              <a:gd name="connsiteX41" fmla="*/ 11084690 w 12192000"/>
              <a:gd name="connsiteY41" fmla="*/ 194771 h 2802467"/>
              <a:gd name="connsiteX42" fmla="*/ 11362661 w 12192000"/>
              <a:gd name="connsiteY42" fmla="*/ 153085 h 2802467"/>
              <a:gd name="connsiteX43" fmla="*/ 11639412 w 12192000"/>
              <a:gd name="connsiteY43" fmla="*/ 104392 h 2802467"/>
              <a:gd name="connsiteX44" fmla="*/ 11914945 w 12192000"/>
              <a:gd name="connsiteY44" fmla="*/ 54648 h 2802467"/>
              <a:gd name="connsiteX45" fmla="*/ 12191696 w 12192000"/>
              <a:gd name="connsiteY45" fmla="*/ 2452 h 2802467"/>
              <a:gd name="connsiteX46" fmla="*/ 12191696 w 12192000"/>
              <a:gd name="connsiteY46" fmla="*/ 2236410 h 2802467"/>
              <a:gd name="connsiteX47" fmla="*/ 12192000 w 12192000"/>
              <a:gd name="connsiteY47" fmla="*/ 2236410 h 2802467"/>
              <a:gd name="connsiteX48" fmla="*/ 12192000 w 12192000"/>
              <a:gd name="connsiteY48" fmla="*/ 2802467 h 2802467"/>
              <a:gd name="connsiteX49" fmla="*/ 12191696 w 12192000"/>
              <a:gd name="connsiteY49" fmla="*/ 2802467 h 2802467"/>
              <a:gd name="connsiteX50" fmla="*/ 0 w 12192000"/>
              <a:gd name="connsiteY50" fmla="*/ 2802467 h 2802467"/>
              <a:gd name="connsiteX51" fmla="*/ 0 w 12192000"/>
              <a:gd name="connsiteY51" fmla="*/ 2236410 h 2802467"/>
              <a:gd name="connsiteX52" fmla="*/ 1 w 12192000"/>
              <a:gd name="connsiteY52" fmla="*/ 2236410 h 280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2192000" h="2802467">
                <a:moveTo>
                  <a:pt x="1" y="0"/>
                </a:moveTo>
                <a:lnTo>
                  <a:pt x="71932" y="12261"/>
                </a:lnTo>
                <a:lnTo>
                  <a:pt x="282848" y="48342"/>
                </a:lnTo>
                <a:lnTo>
                  <a:pt x="436464" y="73565"/>
                </a:lnTo>
                <a:lnTo>
                  <a:pt x="619339" y="100188"/>
                </a:lnTo>
                <a:lnTo>
                  <a:pt x="836351" y="132066"/>
                </a:lnTo>
                <a:lnTo>
                  <a:pt x="1076528" y="165696"/>
                </a:lnTo>
                <a:lnTo>
                  <a:pt x="1347183" y="201077"/>
                </a:lnTo>
                <a:lnTo>
                  <a:pt x="1642223" y="238560"/>
                </a:lnTo>
                <a:lnTo>
                  <a:pt x="1962864" y="276043"/>
                </a:lnTo>
                <a:lnTo>
                  <a:pt x="2304232" y="314226"/>
                </a:lnTo>
                <a:lnTo>
                  <a:pt x="2672421" y="349608"/>
                </a:lnTo>
                <a:lnTo>
                  <a:pt x="3057678" y="383587"/>
                </a:lnTo>
                <a:lnTo>
                  <a:pt x="3464881" y="414415"/>
                </a:lnTo>
                <a:lnTo>
                  <a:pt x="3889152" y="443840"/>
                </a:lnTo>
                <a:lnTo>
                  <a:pt x="4331710" y="471515"/>
                </a:lnTo>
                <a:lnTo>
                  <a:pt x="4558476" y="481323"/>
                </a:lnTo>
                <a:lnTo>
                  <a:pt x="4790118" y="492183"/>
                </a:lnTo>
                <a:lnTo>
                  <a:pt x="5025418" y="502342"/>
                </a:lnTo>
                <a:lnTo>
                  <a:pt x="5261937" y="508998"/>
                </a:lnTo>
                <a:lnTo>
                  <a:pt x="5503332" y="514953"/>
                </a:lnTo>
                <a:lnTo>
                  <a:pt x="5747166" y="521259"/>
                </a:lnTo>
                <a:lnTo>
                  <a:pt x="5995877" y="525462"/>
                </a:lnTo>
                <a:lnTo>
                  <a:pt x="6247026" y="525462"/>
                </a:lnTo>
                <a:lnTo>
                  <a:pt x="6500613" y="527564"/>
                </a:lnTo>
                <a:lnTo>
                  <a:pt x="6756639" y="525462"/>
                </a:lnTo>
                <a:lnTo>
                  <a:pt x="7016322" y="521259"/>
                </a:lnTo>
                <a:lnTo>
                  <a:pt x="7276005" y="517405"/>
                </a:lnTo>
                <a:lnTo>
                  <a:pt x="7539345" y="508998"/>
                </a:lnTo>
                <a:lnTo>
                  <a:pt x="7805124" y="500240"/>
                </a:lnTo>
                <a:lnTo>
                  <a:pt x="8070903" y="490081"/>
                </a:lnTo>
                <a:lnTo>
                  <a:pt x="8339121" y="475719"/>
                </a:lnTo>
                <a:lnTo>
                  <a:pt x="8609776" y="458553"/>
                </a:lnTo>
                <a:lnTo>
                  <a:pt x="8881651" y="442089"/>
                </a:lnTo>
                <a:lnTo>
                  <a:pt x="9153526" y="421070"/>
                </a:lnTo>
                <a:lnTo>
                  <a:pt x="9429058" y="395848"/>
                </a:lnTo>
                <a:lnTo>
                  <a:pt x="9700933" y="370626"/>
                </a:lnTo>
                <a:lnTo>
                  <a:pt x="9977684" y="341550"/>
                </a:lnTo>
                <a:lnTo>
                  <a:pt x="10255655" y="309672"/>
                </a:lnTo>
                <a:lnTo>
                  <a:pt x="10529968" y="276043"/>
                </a:lnTo>
                <a:lnTo>
                  <a:pt x="10807939" y="236808"/>
                </a:lnTo>
                <a:lnTo>
                  <a:pt x="11084690" y="194771"/>
                </a:lnTo>
                <a:lnTo>
                  <a:pt x="11362661" y="153085"/>
                </a:lnTo>
                <a:lnTo>
                  <a:pt x="11639412" y="104392"/>
                </a:lnTo>
                <a:lnTo>
                  <a:pt x="11914945" y="54648"/>
                </a:lnTo>
                <a:lnTo>
                  <a:pt x="12191696" y="2452"/>
                </a:lnTo>
                <a:lnTo>
                  <a:pt x="12191696" y="2236410"/>
                </a:lnTo>
                <a:lnTo>
                  <a:pt x="12192000" y="2236410"/>
                </a:lnTo>
                <a:lnTo>
                  <a:pt x="12192000" y="2802467"/>
                </a:lnTo>
                <a:lnTo>
                  <a:pt x="12191696" y="2802467"/>
                </a:lnTo>
                <a:lnTo>
                  <a:pt x="0" y="2802467"/>
                </a:lnTo>
                <a:lnTo>
                  <a:pt x="0" y="2236410"/>
                </a:lnTo>
                <a:lnTo>
                  <a:pt x="1" y="223641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5">
            <a:extLst>
              <a:ext uri="{FF2B5EF4-FFF2-40B4-BE49-F238E27FC236}">
                <a16:creationId xmlns:a16="http://schemas.microsoft.com/office/drawing/2014/main" id="{C91E93A7-6C7F-4F77-9CB0-280D958EF4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587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pl-PL"/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4E598228-20CD-5F98-8D90-799968242DC6}"/>
              </a:ext>
            </a:extLst>
          </p:cNvPr>
          <p:cNvSpPr txBox="1"/>
          <p:nvPr/>
        </p:nvSpPr>
        <p:spPr>
          <a:xfrm>
            <a:off x="892199" y="4854346"/>
            <a:ext cx="10407602" cy="86802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Rolnictwo</a:t>
            </a:r>
            <a:r>
              <a:rPr lang="en-US" sz="24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regeneratywne</a:t>
            </a:r>
            <a:r>
              <a:rPr lang="en-US" sz="24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 – </a:t>
            </a:r>
            <a:r>
              <a:rPr lang="en-US" sz="2400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potencjalne</a:t>
            </a:r>
            <a:r>
              <a:rPr lang="en-US" sz="24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możliwości</a:t>
            </a:r>
            <a:r>
              <a:rPr lang="en-US" sz="24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finansowania</a:t>
            </a:r>
            <a:endParaRPr lang="en-US" sz="2400" dirty="0">
              <a:solidFill>
                <a:srgbClr val="EBEBEB"/>
              </a:solidFill>
              <a:latin typeface="+mj-lt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w </a:t>
            </a:r>
            <a:r>
              <a:rPr lang="en-US" sz="2400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nowej</a:t>
            </a:r>
            <a:r>
              <a:rPr lang="en-US" sz="24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Wspólnej</a:t>
            </a:r>
            <a:r>
              <a:rPr lang="en-US" sz="24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Polityce</a:t>
            </a:r>
            <a:r>
              <a:rPr lang="en-US" sz="2400" dirty="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dirty="0" err="1">
                <a:solidFill>
                  <a:srgbClr val="EBEBEB"/>
                </a:solidFill>
                <a:latin typeface="+mj-lt"/>
                <a:ea typeface="+mj-ea"/>
                <a:cs typeface="+mj-cs"/>
              </a:rPr>
              <a:t>Rolnej</a:t>
            </a:r>
            <a:endParaRPr lang="en-US" sz="2400" dirty="0">
              <a:solidFill>
                <a:srgbClr val="EBEBEB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4" name="Freeform 16">
            <a:extLst>
              <a:ext uri="{FF2B5EF4-FFF2-40B4-BE49-F238E27FC236}">
                <a16:creationId xmlns:a16="http://schemas.microsoft.com/office/drawing/2014/main" id="{E4F17063-EDA4-417B-946F-BA357F3B3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42856" y="3785499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tx2">
              <a:alpha val="4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FC2DE3DE-42A8-47B6-B8D4-86EC14C38D3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5992406"/>
            <a:ext cx="5750560" cy="79311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F999F914-F200-4A0F-857D-9D14E37D9C73}"/>
              </a:ext>
            </a:extLst>
          </p:cNvPr>
          <p:cNvSpPr/>
          <p:nvPr/>
        </p:nvSpPr>
        <p:spPr>
          <a:xfrm>
            <a:off x="1068388" y="72479"/>
            <a:ext cx="10286999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„UPSKILLING -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wsparcie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studentów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i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pracowników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prowadzących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kształcenie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na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wybranych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kierunkach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studiów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Międzynarodowej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Akademii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Nauk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Stosowanych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Łomży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”  </a:t>
            </a:r>
            <a:endParaRPr lang="pl-PL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Nr.  FERS.01.05-IP.08-0278/23 </a:t>
            </a:r>
            <a:endParaRPr lang="pl-PL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3280" y="308257"/>
            <a:ext cx="7192645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10" dirty="0">
                <a:solidFill>
                  <a:schemeClr val="tx1"/>
                </a:solidFill>
              </a:rPr>
              <a:t>Organizacje</a:t>
            </a:r>
            <a:r>
              <a:rPr sz="2800" spc="-100" dirty="0">
                <a:solidFill>
                  <a:schemeClr val="tx1"/>
                </a:solidFill>
              </a:rPr>
              <a:t> </a:t>
            </a:r>
            <a:r>
              <a:rPr sz="2800" spc="-10" dirty="0">
                <a:solidFill>
                  <a:schemeClr val="tx1"/>
                </a:solidFill>
              </a:rPr>
              <a:t>promujące</a:t>
            </a:r>
            <a:r>
              <a:rPr sz="2800" spc="-110" dirty="0">
                <a:solidFill>
                  <a:schemeClr val="tx1"/>
                </a:solidFill>
              </a:rPr>
              <a:t> </a:t>
            </a:r>
            <a:r>
              <a:rPr sz="2800" spc="-20" dirty="0">
                <a:solidFill>
                  <a:schemeClr val="tx1"/>
                </a:solidFill>
              </a:rPr>
              <a:t>regeneratywne</a:t>
            </a:r>
            <a:r>
              <a:rPr sz="2800" spc="-65" dirty="0">
                <a:solidFill>
                  <a:schemeClr val="tx1"/>
                </a:solidFill>
              </a:rPr>
              <a:t> </a:t>
            </a:r>
            <a:r>
              <a:rPr sz="2800" spc="-10" dirty="0">
                <a:solidFill>
                  <a:schemeClr val="tx1"/>
                </a:solidFill>
              </a:rPr>
              <a:t>rolnictwo</a:t>
            </a:r>
            <a:endParaRPr sz="2800" dirty="0">
              <a:solidFill>
                <a:schemeClr val="tx1"/>
              </a:solidFill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89915" y="1467252"/>
            <a:ext cx="7187565" cy="3357879"/>
            <a:chOff x="89915" y="1467252"/>
            <a:chExt cx="7187565" cy="3357879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1859" y="1467252"/>
              <a:ext cx="2992093" cy="73376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915" y="2165603"/>
              <a:ext cx="1447800" cy="14478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89176" y="2165603"/>
              <a:ext cx="2333244" cy="15803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85643" y="3712463"/>
              <a:ext cx="2407920" cy="111252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459224" y="2633472"/>
              <a:ext cx="2817876" cy="696467"/>
            </a:xfrm>
            <a:prstGeom prst="rect">
              <a:avLst/>
            </a:prstGeom>
          </p:spPr>
        </p:pic>
      </p:grpSp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079276" y="1316221"/>
            <a:ext cx="3296689" cy="77132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50336" y="3796365"/>
            <a:ext cx="2152210" cy="829657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9085833" y="699642"/>
            <a:ext cx="2510790" cy="121983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 marR="5080" algn="ctr">
              <a:lnSpc>
                <a:spcPts val="3020"/>
              </a:lnSpc>
              <a:spcBef>
                <a:spcPts val="480"/>
              </a:spcBef>
            </a:pPr>
            <a:r>
              <a:rPr sz="2800" b="1" dirty="0">
                <a:latin typeface="Calibri"/>
                <a:cs typeface="Calibri"/>
              </a:rPr>
              <a:t>Firmy</a:t>
            </a:r>
            <a:r>
              <a:rPr sz="2800" b="1" spc="-12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promujące regeneratywne rolnictwo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331209" y="4936523"/>
            <a:ext cx="8786495" cy="1892935"/>
            <a:chOff x="3331209" y="4936523"/>
            <a:chExt cx="8786495" cy="1892935"/>
          </a:xfrm>
        </p:grpSpPr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919459" y="5564022"/>
              <a:ext cx="933094" cy="333247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905528" y="4936523"/>
              <a:ext cx="3667982" cy="70380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835296" y="5717514"/>
              <a:ext cx="705037" cy="778017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917745" y="6119305"/>
              <a:ext cx="1561993" cy="48719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757275" y="5734037"/>
              <a:ext cx="686236" cy="68430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828593" y="5710427"/>
              <a:ext cx="597667" cy="73152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829543" y="6027418"/>
              <a:ext cx="1281683" cy="63334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710427" y="5622036"/>
              <a:ext cx="1478279" cy="36880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038343" y="5980175"/>
              <a:ext cx="713231" cy="714756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421379" y="6155436"/>
              <a:ext cx="1456820" cy="486023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337559" y="5545836"/>
              <a:ext cx="8773795" cy="1277620"/>
            </a:xfrm>
            <a:custGeom>
              <a:avLst/>
              <a:gdLst/>
              <a:ahLst/>
              <a:cxnLst/>
              <a:rect l="l" t="t" r="r" b="b"/>
              <a:pathLst>
                <a:path w="8773795" h="1277620">
                  <a:moveTo>
                    <a:pt x="0" y="212851"/>
                  </a:moveTo>
                  <a:lnTo>
                    <a:pt x="5619" y="164048"/>
                  </a:lnTo>
                  <a:lnTo>
                    <a:pt x="21626" y="119246"/>
                  </a:lnTo>
                  <a:lnTo>
                    <a:pt x="46746" y="79725"/>
                  </a:lnTo>
                  <a:lnTo>
                    <a:pt x="79704" y="46762"/>
                  </a:lnTo>
                  <a:lnTo>
                    <a:pt x="119224" y="21635"/>
                  </a:lnTo>
                  <a:lnTo>
                    <a:pt x="164032" y="5621"/>
                  </a:lnTo>
                  <a:lnTo>
                    <a:pt x="212851" y="0"/>
                  </a:lnTo>
                  <a:lnTo>
                    <a:pt x="8560816" y="0"/>
                  </a:lnTo>
                  <a:lnTo>
                    <a:pt x="8609635" y="5621"/>
                  </a:lnTo>
                  <a:lnTo>
                    <a:pt x="8654443" y="21635"/>
                  </a:lnTo>
                  <a:lnTo>
                    <a:pt x="8693963" y="46762"/>
                  </a:lnTo>
                  <a:lnTo>
                    <a:pt x="8726921" y="79725"/>
                  </a:lnTo>
                  <a:lnTo>
                    <a:pt x="8752041" y="119246"/>
                  </a:lnTo>
                  <a:lnTo>
                    <a:pt x="8768048" y="164048"/>
                  </a:lnTo>
                  <a:lnTo>
                    <a:pt x="8773667" y="212851"/>
                  </a:lnTo>
                  <a:lnTo>
                    <a:pt x="8773667" y="1064260"/>
                  </a:lnTo>
                  <a:lnTo>
                    <a:pt x="8768048" y="1113063"/>
                  </a:lnTo>
                  <a:lnTo>
                    <a:pt x="8752041" y="1157865"/>
                  </a:lnTo>
                  <a:lnTo>
                    <a:pt x="8726921" y="1197386"/>
                  </a:lnTo>
                  <a:lnTo>
                    <a:pt x="8693963" y="1230348"/>
                  </a:lnTo>
                  <a:lnTo>
                    <a:pt x="8654443" y="1255475"/>
                  </a:lnTo>
                  <a:lnTo>
                    <a:pt x="8609635" y="1271489"/>
                  </a:lnTo>
                  <a:lnTo>
                    <a:pt x="8560816" y="1277110"/>
                  </a:lnTo>
                  <a:lnTo>
                    <a:pt x="212851" y="1277110"/>
                  </a:lnTo>
                  <a:lnTo>
                    <a:pt x="164032" y="1271489"/>
                  </a:lnTo>
                  <a:lnTo>
                    <a:pt x="119224" y="1255475"/>
                  </a:lnTo>
                  <a:lnTo>
                    <a:pt x="79704" y="1230348"/>
                  </a:lnTo>
                  <a:lnTo>
                    <a:pt x="46746" y="1197386"/>
                  </a:lnTo>
                  <a:lnTo>
                    <a:pt x="21626" y="1157865"/>
                  </a:lnTo>
                  <a:lnTo>
                    <a:pt x="5619" y="1113063"/>
                  </a:lnTo>
                  <a:lnTo>
                    <a:pt x="0" y="1064260"/>
                  </a:lnTo>
                  <a:lnTo>
                    <a:pt x="0" y="212851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8612251" y="4544948"/>
            <a:ext cx="18681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Koalicja</a:t>
            </a:r>
            <a:r>
              <a:rPr sz="1800" b="1" spc="-9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koncernów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8327135" y="2052827"/>
            <a:ext cx="3858895" cy="2606040"/>
            <a:chOff x="8327135" y="2052827"/>
            <a:chExt cx="3858895" cy="2606040"/>
          </a:xfrm>
        </p:grpSpPr>
        <p:pic>
          <p:nvPicPr>
            <p:cNvPr id="26" name="object 26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755379" y="2938272"/>
              <a:ext cx="2996183" cy="1720595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9482327" y="2180843"/>
              <a:ext cx="2703576" cy="141884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327135" y="2052827"/>
              <a:ext cx="2141220" cy="94488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37945" y="2525649"/>
            <a:ext cx="986790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b="0" dirty="0">
                <a:latin typeface="Calibri Light"/>
                <a:cs typeface="Calibri Light"/>
              </a:rPr>
              <a:t>Jakie</a:t>
            </a:r>
            <a:r>
              <a:rPr sz="4400" b="0" spc="-85" dirty="0">
                <a:latin typeface="Calibri Light"/>
                <a:cs typeface="Calibri Light"/>
              </a:rPr>
              <a:t> </a:t>
            </a:r>
            <a:r>
              <a:rPr sz="4400" b="0" dirty="0">
                <a:latin typeface="Calibri Light"/>
                <a:cs typeface="Calibri Light"/>
              </a:rPr>
              <a:t>są</a:t>
            </a:r>
            <a:r>
              <a:rPr sz="4400" b="0" spc="-80" dirty="0">
                <a:latin typeface="Calibri Light"/>
                <a:cs typeface="Calibri Light"/>
              </a:rPr>
              <a:t> </a:t>
            </a:r>
            <a:r>
              <a:rPr sz="4400" b="0" dirty="0">
                <a:latin typeface="Calibri Light"/>
                <a:cs typeface="Calibri Light"/>
              </a:rPr>
              <a:t>zasady</a:t>
            </a:r>
            <a:r>
              <a:rPr sz="4400" b="0" spc="-85" dirty="0">
                <a:latin typeface="Calibri Light"/>
                <a:cs typeface="Calibri Light"/>
              </a:rPr>
              <a:t> </a:t>
            </a:r>
            <a:r>
              <a:rPr sz="4400" b="0" spc="-10" dirty="0">
                <a:latin typeface="Calibri Light"/>
                <a:cs typeface="Calibri Light"/>
              </a:rPr>
              <a:t>rolnictwa</a:t>
            </a:r>
            <a:r>
              <a:rPr sz="4400" b="0" spc="-80" dirty="0">
                <a:latin typeface="Calibri Light"/>
                <a:cs typeface="Calibri Light"/>
              </a:rPr>
              <a:t> </a:t>
            </a:r>
            <a:r>
              <a:rPr sz="4400" b="0" spc="-10" dirty="0">
                <a:latin typeface="Calibri Light"/>
                <a:cs typeface="Calibri Light"/>
              </a:rPr>
              <a:t>regeneratywnego?</a:t>
            </a:r>
            <a:endParaRPr sz="4400">
              <a:latin typeface="Calibri Light"/>
              <a:cs typeface="Calibri L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3928" y="150996"/>
            <a:ext cx="10145472" cy="13670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dirty="0">
                <a:solidFill>
                  <a:schemeClr val="tx1"/>
                </a:solidFill>
              </a:rPr>
              <a:t>Złota</a:t>
            </a:r>
            <a:r>
              <a:rPr sz="4400" spc="-90" dirty="0">
                <a:solidFill>
                  <a:schemeClr val="tx1"/>
                </a:solidFill>
              </a:rPr>
              <a:t> </a:t>
            </a:r>
            <a:r>
              <a:rPr sz="4400" dirty="0">
                <a:solidFill>
                  <a:schemeClr val="tx1"/>
                </a:solidFill>
              </a:rPr>
              <a:t>zasada</a:t>
            </a:r>
            <a:r>
              <a:rPr sz="4400" spc="-80" dirty="0">
                <a:solidFill>
                  <a:schemeClr val="tx1"/>
                </a:solidFill>
              </a:rPr>
              <a:t> </a:t>
            </a:r>
            <a:r>
              <a:rPr sz="4400" spc="-50" dirty="0">
                <a:solidFill>
                  <a:schemeClr val="tx1"/>
                </a:solidFill>
              </a:rPr>
              <a:t>–</a:t>
            </a:r>
            <a:endParaRPr sz="4400" dirty="0">
              <a:solidFill>
                <a:schemeClr val="tx1"/>
              </a:solidFill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4400" dirty="0">
                <a:solidFill>
                  <a:schemeClr val="tx1"/>
                </a:solidFill>
              </a:rPr>
              <a:t>Brak</a:t>
            </a:r>
            <a:r>
              <a:rPr sz="4400" spc="-80" dirty="0">
                <a:solidFill>
                  <a:schemeClr val="tx1"/>
                </a:solidFill>
              </a:rPr>
              <a:t> </a:t>
            </a:r>
            <a:r>
              <a:rPr sz="4400" dirty="0">
                <a:solidFill>
                  <a:schemeClr val="tx1"/>
                </a:solidFill>
              </a:rPr>
              <a:t>okrycia</a:t>
            </a:r>
            <a:r>
              <a:rPr sz="4400" spc="-90" dirty="0">
                <a:solidFill>
                  <a:schemeClr val="tx1"/>
                </a:solidFill>
              </a:rPr>
              <a:t> </a:t>
            </a:r>
            <a:r>
              <a:rPr sz="4400" dirty="0">
                <a:solidFill>
                  <a:schemeClr val="tx1"/>
                </a:solidFill>
              </a:rPr>
              <a:t>to</a:t>
            </a:r>
            <a:r>
              <a:rPr sz="4400" spc="-80" dirty="0">
                <a:solidFill>
                  <a:schemeClr val="tx1"/>
                </a:solidFill>
              </a:rPr>
              <a:t> </a:t>
            </a:r>
            <a:r>
              <a:rPr sz="4400" dirty="0">
                <a:solidFill>
                  <a:schemeClr val="tx1"/>
                </a:solidFill>
              </a:rPr>
              <a:t>nie</a:t>
            </a:r>
            <a:r>
              <a:rPr sz="4400" spc="-80" dirty="0">
                <a:solidFill>
                  <a:schemeClr val="tx1"/>
                </a:solidFill>
              </a:rPr>
              <a:t> </a:t>
            </a:r>
            <a:r>
              <a:rPr sz="4400" dirty="0">
                <a:solidFill>
                  <a:schemeClr val="tx1"/>
                </a:solidFill>
              </a:rPr>
              <a:t>jest</a:t>
            </a:r>
            <a:r>
              <a:rPr sz="4400" spc="-95" dirty="0">
                <a:solidFill>
                  <a:schemeClr val="tx1"/>
                </a:solidFill>
              </a:rPr>
              <a:t> </a:t>
            </a:r>
            <a:r>
              <a:rPr sz="4400" dirty="0">
                <a:solidFill>
                  <a:schemeClr val="tx1"/>
                </a:solidFill>
              </a:rPr>
              <a:t>dobra</a:t>
            </a:r>
            <a:r>
              <a:rPr sz="4400" spc="-80" dirty="0">
                <a:solidFill>
                  <a:schemeClr val="tx1"/>
                </a:solidFill>
              </a:rPr>
              <a:t> </a:t>
            </a:r>
            <a:r>
              <a:rPr sz="4400" spc="-10" dirty="0">
                <a:solidFill>
                  <a:schemeClr val="tx1"/>
                </a:solidFill>
              </a:rPr>
              <a:t>rzecz!</a:t>
            </a:r>
            <a:endParaRPr sz="4400" dirty="0">
              <a:solidFill>
                <a:schemeClr val="tx1"/>
              </a:solidFill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065"/>
              </a:lnSpc>
            </a:pPr>
            <a:r>
              <a:rPr dirty="0"/>
              <a:t>Minikowo,</a:t>
            </a:r>
            <a:r>
              <a:rPr spc="-30" dirty="0"/>
              <a:t> </a:t>
            </a:r>
            <a:r>
              <a:rPr spc="-10" dirty="0"/>
              <a:t>04.11.2021</a:t>
            </a:r>
            <a:r>
              <a:rPr spc="-15" dirty="0"/>
              <a:t> </a:t>
            </a:r>
            <a:r>
              <a:rPr spc="-45" dirty="0"/>
              <a:t>r.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6992" y="1629154"/>
            <a:ext cx="5023104" cy="5155690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5701284" y="2217420"/>
            <a:ext cx="6233160" cy="4326635"/>
            <a:chOff x="5701284" y="2217420"/>
            <a:chExt cx="6233160" cy="432663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01284" y="2706624"/>
              <a:ext cx="6233160" cy="383743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509004" y="2217420"/>
              <a:ext cx="485140" cy="978535"/>
            </a:xfrm>
            <a:custGeom>
              <a:avLst/>
              <a:gdLst/>
              <a:ahLst/>
              <a:cxnLst/>
              <a:rect l="l" t="t" r="r" b="b"/>
              <a:pathLst>
                <a:path w="485140" h="978535">
                  <a:moveTo>
                    <a:pt x="363474" y="0"/>
                  </a:moveTo>
                  <a:lnTo>
                    <a:pt x="121157" y="0"/>
                  </a:lnTo>
                  <a:lnTo>
                    <a:pt x="121157" y="736091"/>
                  </a:lnTo>
                  <a:lnTo>
                    <a:pt x="0" y="736091"/>
                  </a:lnTo>
                  <a:lnTo>
                    <a:pt x="242316" y="978407"/>
                  </a:lnTo>
                  <a:lnTo>
                    <a:pt x="484631" y="736091"/>
                  </a:lnTo>
                  <a:lnTo>
                    <a:pt x="363474" y="736091"/>
                  </a:lnTo>
                  <a:lnTo>
                    <a:pt x="363474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509004" y="2217420"/>
              <a:ext cx="485140" cy="978535"/>
            </a:xfrm>
            <a:custGeom>
              <a:avLst/>
              <a:gdLst/>
              <a:ahLst/>
              <a:cxnLst/>
              <a:rect l="l" t="t" r="r" b="b"/>
              <a:pathLst>
                <a:path w="485140" h="978535">
                  <a:moveTo>
                    <a:pt x="0" y="736091"/>
                  </a:moveTo>
                  <a:lnTo>
                    <a:pt x="121157" y="736091"/>
                  </a:lnTo>
                  <a:lnTo>
                    <a:pt x="121157" y="0"/>
                  </a:lnTo>
                  <a:lnTo>
                    <a:pt x="363474" y="0"/>
                  </a:lnTo>
                  <a:lnTo>
                    <a:pt x="363474" y="736091"/>
                  </a:lnTo>
                  <a:lnTo>
                    <a:pt x="484631" y="736091"/>
                  </a:lnTo>
                  <a:lnTo>
                    <a:pt x="242316" y="978407"/>
                  </a:lnTo>
                  <a:lnTo>
                    <a:pt x="0" y="736091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363200" y="2226564"/>
              <a:ext cx="485140" cy="978535"/>
            </a:xfrm>
            <a:custGeom>
              <a:avLst/>
              <a:gdLst/>
              <a:ahLst/>
              <a:cxnLst/>
              <a:rect l="l" t="t" r="r" b="b"/>
              <a:pathLst>
                <a:path w="485140" h="978535">
                  <a:moveTo>
                    <a:pt x="363474" y="0"/>
                  </a:moveTo>
                  <a:lnTo>
                    <a:pt x="121157" y="0"/>
                  </a:lnTo>
                  <a:lnTo>
                    <a:pt x="121157" y="736091"/>
                  </a:lnTo>
                  <a:lnTo>
                    <a:pt x="0" y="736091"/>
                  </a:lnTo>
                  <a:lnTo>
                    <a:pt x="242316" y="978408"/>
                  </a:lnTo>
                  <a:lnTo>
                    <a:pt x="484631" y="736091"/>
                  </a:lnTo>
                  <a:lnTo>
                    <a:pt x="363474" y="736091"/>
                  </a:lnTo>
                  <a:lnTo>
                    <a:pt x="363474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0363200" y="2226564"/>
              <a:ext cx="485140" cy="978535"/>
            </a:xfrm>
            <a:custGeom>
              <a:avLst/>
              <a:gdLst/>
              <a:ahLst/>
              <a:cxnLst/>
              <a:rect l="l" t="t" r="r" b="b"/>
              <a:pathLst>
                <a:path w="485140" h="978535">
                  <a:moveTo>
                    <a:pt x="0" y="736091"/>
                  </a:moveTo>
                  <a:lnTo>
                    <a:pt x="121157" y="736091"/>
                  </a:lnTo>
                  <a:lnTo>
                    <a:pt x="121157" y="0"/>
                  </a:lnTo>
                  <a:lnTo>
                    <a:pt x="363474" y="0"/>
                  </a:lnTo>
                  <a:lnTo>
                    <a:pt x="363474" y="736091"/>
                  </a:lnTo>
                  <a:lnTo>
                    <a:pt x="484631" y="736091"/>
                  </a:lnTo>
                  <a:lnTo>
                    <a:pt x="242316" y="978408"/>
                  </a:lnTo>
                  <a:lnTo>
                    <a:pt x="0" y="736091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243316" y="2217420"/>
              <a:ext cx="485140" cy="978535"/>
            </a:xfrm>
            <a:custGeom>
              <a:avLst/>
              <a:gdLst/>
              <a:ahLst/>
              <a:cxnLst/>
              <a:rect l="l" t="t" r="r" b="b"/>
              <a:pathLst>
                <a:path w="485140" h="978535">
                  <a:moveTo>
                    <a:pt x="363474" y="0"/>
                  </a:moveTo>
                  <a:lnTo>
                    <a:pt x="121157" y="0"/>
                  </a:lnTo>
                  <a:lnTo>
                    <a:pt x="121157" y="736091"/>
                  </a:lnTo>
                  <a:lnTo>
                    <a:pt x="0" y="736091"/>
                  </a:lnTo>
                  <a:lnTo>
                    <a:pt x="242315" y="978407"/>
                  </a:lnTo>
                  <a:lnTo>
                    <a:pt x="484631" y="736091"/>
                  </a:lnTo>
                  <a:lnTo>
                    <a:pt x="363474" y="736091"/>
                  </a:lnTo>
                  <a:lnTo>
                    <a:pt x="363474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243316" y="2217420"/>
              <a:ext cx="485140" cy="978535"/>
            </a:xfrm>
            <a:custGeom>
              <a:avLst/>
              <a:gdLst/>
              <a:ahLst/>
              <a:cxnLst/>
              <a:rect l="l" t="t" r="r" b="b"/>
              <a:pathLst>
                <a:path w="485140" h="978535">
                  <a:moveTo>
                    <a:pt x="0" y="736091"/>
                  </a:moveTo>
                  <a:lnTo>
                    <a:pt x="121157" y="736091"/>
                  </a:lnTo>
                  <a:lnTo>
                    <a:pt x="121157" y="0"/>
                  </a:lnTo>
                  <a:lnTo>
                    <a:pt x="363474" y="0"/>
                  </a:lnTo>
                  <a:lnTo>
                    <a:pt x="363474" y="736091"/>
                  </a:lnTo>
                  <a:lnTo>
                    <a:pt x="484631" y="736091"/>
                  </a:lnTo>
                  <a:lnTo>
                    <a:pt x="242315" y="978407"/>
                  </a:lnTo>
                  <a:lnTo>
                    <a:pt x="0" y="736091"/>
                  </a:lnTo>
                  <a:close/>
                </a:path>
              </a:pathLst>
            </a:custGeom>
            <a:ln w="12700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6477761" y="1875485"/>
            <a:ext cx="238252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732914" algn="l"/>
              </a:tabLst>
            </a:pPr>
            <a:r>
              <a:rPr sz="2700" spc="-30" baseline="1543" dirty="0">
                <a:latin typeface="Calibri"/>
                <a:cs typeface="Calibri"/>
              </a:rPr>
              <a:t>Woda</a:t>
            </a:r>
            <a:r>
              <a:rPr sz="2700" baseline="1543" dirty="0">
                <a:latin typeface="Calibri"/>
                <a:cs typeface="Calibri"/>
              </a:rPr>
              <a:t>	</a:t>
            </a:r>
            <a:r>
              <a:rPr sz="1800" spc="-10" dirty="0">
                <a:latin typeface="Calibri"/>
                <a:cs typeface="Calibri"/>
              </a:rPr>
              <a:t>Węgiel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624186" y="1867027"/>
            <a:ext cx="1942464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Wartość</a:t>
            </a:r>
            <a:r>
              <a:rPr sz="1800" spc="-9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pokarmowa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952356" y="1453337"/>
            <a:ext cx="52705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25" dirty="0">
                <a:latin typeface="Calibri"/>
                <a:cs typeface="Calibri"/>
              </a:rPr>
              <a:t>3W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3255" y="74676"/>
            <a:ext cx="3870960" cy="386791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3255" y="4105655"/>
            <a:ext cx="3892296" cy="257556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901565" y="311277"/>
            <a:ext cx="649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0" spc="-10" dirty="0">
                <a:solidFill>
                  <a:schemeClr val="tx1"/>
                </a:solidFill>
                <a:latin typeface="Calibri"/>
                <a:cs typeface="Calibri"/>
              </a:rPr>
              <a:t>Porównanie</a:t>
            </a:r>
            <a:r>
              <a:rPr sz="1800" b="0" spc="-4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1800" b="0" dirty="0">
                <a:solidFill>
                  <a:schemeClr val="tx1"/>
                </a:solidFill>
                <a:latin typeface="Calibri"/>
                <a:cs typeface="Calibri"/>
              </a:rPr>
              <a:t>gleby</a:t>
            </a:r>
            <a:r>
              <a:rPr sz="1800" b="0" spc="-5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1800" b="0" dirty="0">
                <a:solidFill>
                  <a:schemeClr val="tx1"/>
                </a:solidFill>
                <a:latin typeface="Calibri"/>
                <a:cs typeface="Calibri"/>
              </a:rPr>
              <a:t>w</a:t>
            </a:r>
            <a:r>
              <a:rPr sz="1800" b="0" spc="-45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1800" b="0" spc="-10" dirty="0">
                <a:solidFill>
                  <a:schemeClr val="tx1"/>
                </a:solidFill>
                <a:latin typeface="Calibri"/>
                <a:cs typeface="Calibri"/>
              </a:rPr>
              <a:t>systemie</a:t>
            </a:r>
            <a:r>
              <a:rPr sz="1800" b="0" spc="-5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1800" b="0" dirty="0">
                <a:solidFill>
                  <a:schemeClr val="tx1"/>
                </a:solidFill>
                <a:latin typeface="Calibri"/>
                <a:cs typeface="Calibri"/>
              </a:rPr>
              <a:t>uprawy</a:t>
            </a:r>
            <a:r>
              <a:rPr sz="1800" b="0" spc="-5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1800" b="0" spc="-10" dirty="0">
                <a:solidFill>
                  <a:schemeClr val="tx1"/>
                </a:solidFill>
                <a:latin typeface="Calibri"/>
                <a:cs typeface="Calibri"/>
              </a:rPr>
              <a:t>uproszczonej</a:t>
            </a:r>
            <a:r>
              <a:rPr sz="1800" b="0" spc="-55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1800" b="0" dirty="0">
                <a:solidFill>
                  <a:schemeClr val="tx1"/>
                </a:solidFill>
                <a:latin typeface="Calibri"/>
                <a:cs typeface="Calibri"/>
              </a:rPr>
              <a:t>i</a:t>
            </a:r>
            <a:r>
              <a:rPr sz="1800" b="0" spc="-45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1800" b="0" spc="-10" dirty="0">
                <a:solidFill>
                  <a:schemeClr val="tx1"/>
                </a:solidFill>
                <a:latin typeface="Calibri"/>
                <a:cs typeface="Calibri"/>
              </a:rPr>
              <a:t>konwencjonalnej</a:t>
            </a:r>
            <a:endParaRPr sz="1800" dirty="0">
              <a:solidFill>
                <a:schemeClr val="tx1"/>
              </a:solidFill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901565" y="859916"/>
            <a:ext cx="523367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43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lata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bezorkowej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(po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lewej)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23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lata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konwencjonalnej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kukurydzy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(po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prawej)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Stan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Ohio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(USA).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Źródło: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nimss.umd.edu,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pinterest.com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62144" y="1844039"/>
            <a:ext cx="5865876" cy="4399788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7164451" y="6305194"/>
            <a:ext cx="139954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10" dirty="0">
                <a:latin typeface="Calibri"/>
                <a:cs typeface="Calibri"/>
              </a:rPr>
              <a:t>https://pl.pinterest.com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24944" cy="6681216"/>
            <a:chOff x="0" y="0"/>
            <a:chExt cx="12124944" cy="6681216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6039611" cy="452932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1292" y="1110996"/>
              <a:ext cx="7883652" cy="557022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903220" y="4709159"/>
              <a:ext cx="977265" cy="1004569"/>
            </a:xfrm>
            <a:custGeom>
              <a:avLst/>
              <a:gdLst/>
              <a:ahLst/>
              <a:cxnLst/>
              <a:rect l="l" t="t" r="r" b="b"/>
              <a:pathLst>
                <a:path w="977264" h="1004570">
                  <a:moveTo>
                    <a:pt x="244221" y="0"/>
                  </a:moveTo>
                  <a:lnTo>
                    <a:pt x="0" y="0"/>
                  </a:lnTo>
                  <a:lnTo>
                    <a:pt x="0" y="454787"/>
                  </a:lnTo>
                  <a:lnTo>
                    <a:pt x="2508" y="501365"/>
                  </a:lnTo>
                  <a:lnTo>
                    <a:pt x="9859" y="546489"/>
                  </a:lnTo>
                  <a:lnTo>
                    <a:pt x="21792" y="589898"/>
                  </a:lnTo>
                  <a:lnTo>
                    <a:pt x="38045" y="631331"/>
                  </a:lnTo>
                  <a:lnTo>
                    <a:pt x="58358" y="670529"/>
                  </a:lnTo>
                  <a:lnTo>
                    <a:pt x="82470" y="707230"/>
                  </a:lnTo>
                  <a:lnTo>
                    <a:pt x="110120" y="741174"/>
                  </a:lnTo>
                  <a:lnTo>
                    <a:pt x="141046" y="772100"/>
                  </a:lnTo>
                  <a:lnTo>
                    <a:pt x="174988" y="799748"/>
                  </a:lnTo>
                  <a:lnTo>
                    <a:pt x="211685" y="823858"/>
                  </a:lnTo>
                  <a:lnTo>
                    <a:pt x="250875" y="844168"/>
                  </a:lnTo>
                  <a:lnTo>
                    <a:pt x="292299" y="860418"/>
                  </a:lnTo>
                  <a:lnTo>
                    <a:pt x="335694" y="872348"/>
                  </a:lnTo>
                  <a:lnTo>
                    <a:pt x="380799" y="879697"/>
                  </a:lnTo>
                  <a:lnTo>
                    <a:pt x="427355" y="882205"/>
                  </a:lnTo>
                  <a:lnTo>
                    <a:pt x="732663" y="882205"/>
                  </a:lnTo>
                  <a:lnTo>
                    <a:pt x="732663" y="1004315"/>
                  </a:lnTo>
                  <a:lnTo>
                    <a:pt x="976883" y="760094"/>
                  </a:lnTo>
                  <a:lnTo>
                    <a:pt x="732663" y="515873"/>
                  </a:lnTo>
                  <a:lnTo>
                    <a:pt x="732663" y="637920"/>
                  </a:lnTo>
                  <a:lnTo>
                    <a:pt x="427355" y="637920"/>
                  </a:lnTo>
                  <a:lnTo>
                    <a:pt x="378688" y="631384"/>
                  </a:lnTo>
                  <a:lnTo>
                    <a:pt x="334946" y="612934"/>
                  </a:lnTo>
                  <a:lnTo>
                    <a:pt x="297878" y="584311"/>
                  </a:lnTo>
                  <a:lnTo>
                    <a:pt x="269235" y="547252"/>
                  </a:lnTo>
                  <a:lnTo>
                    <a:pt x="250766" y="503497"/>
                  </a:lnTo>
                  <a:lnTo>
                    <a:pt x="244221" y="454787"/>
                  </a:lnTo>
                  <a:lnTo>
                    <a:pt x="244221" y="0"/>
                  </a:lnTo>
                  <a:close/>
                </a:path>
              </a:pathLst>
            </a:custGeom>
            <a:solidFill>
              <a:srgbClr val="5382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903220" y="4709159"/>
              <a:ext cx="977265" cy="1004569"/>
            </a:xfrm>
            <a:custGeom>
              <a:avLst/>
              <a:gdLst/>
              <a:ahLst/>
              <a:cxnLst/>
              <a:rect l="l" t="t" r="r" b="b"/>
              <a:pathLst>
                <a:path w="977264" h="1004570">
                  <a:moveTo>
                    <a:pt x="0" y="0"/>
                  </a:moveTo>
                  <a:lnTo>
                    <a:pt x="0" y="454787"/>
                  </a:lnTo>
                  <a:lnTo>
                    <a:pt x="2508" y="501365"/>
                  </a:lnTo>
                  <a:lnTo>
                    <a:pt x="9859" y="546489"/>
                  </a:lnTo>
                  <a:lnTo>
                    <a:pt x="21792" y="589898"/>
                  </a:lnTo>
                  <a:lnTo>
                    <a:pt x="38045" y="631331"/>
                  </a:lnTo>
                  <a:lnTo>
                    <a:pt x="58358" y="670529"/>
                  </a:lnTo>
                  <a:lnTo>
                    <a:pt x="82470" y="707230"/>
                  </a:lnTo>
                  <a:lnTo>
                    <a:pt x="110120" y="741174"/>
                  </a:lnTo>
                  <a:lnTo>
                    <a:pt x="141046" y="772100"/>
                  </a:lnTo>
                  <a:lnTo>
                    <a:pt x="174988" y="799748"/>
                  </a:lnTo>
                  <a:lnTo>
                    <a:pt x="211685" y="823858"/>
                  </a:lnTo>
                  <a:lnTo>
                    <a:pt x="250875" y="844168"/>
                  </a:lnTo>
                  <a:lnTo>
                    <a:pt x="292299" y="860418"/>
                  </a:lnTo>
                  <a:lnTo>
                    <a:pt x="335694" y="872348"/>
                  </a:lnTo>
                  <a:lnTo>
                    <a:pt x="380799" y="879697"/>
                  </a:lnTo>
                  <a:lnTo>
                    <a:pt x="427355" y="882205"/>
                  </a:lnTo>
                  <a:lnTo>
                    <a:pt x="732663" y="882205"/>
                  </a:lnTo>
                  <a:lnTo>
                    <a:pt x="732663" y="1004315"/>
                  </a:lnTo>
                  <a:lnTo>
                    <a:pt x="976883" y="760094"/>
                  </a:lnTo>
                  <a:lnTo>
                    <a:pt x="732663" y="515873"/>
                  </a:lnTo>
                  <a:lnTo>
                    <a:pt x="732663" y="637920"/>
                  </a:lnTo>
                  <a:lnTo>
                    <a:pt x="427355" y="637920"/>
                  </a:lnTo>
                  <a:lnTo>
                    <a:pt x="378688" y="631384"/>
                  </a:lnTo>
                  <a:lnTo>
                    <a:pt x="334946" y="612934"/>
                  </a:lnTo>
                  <a:lnTo>
                    <a:pt x="297878" y="584311"/>
                  </a:lnTo>
                  <a:lnTo>
                    <a:pt x="269235" y="547252"/>
                  </a:lnTo>
                  <a:lnTo>
                    <a:pt x="250766" y="503497"/>
                  </a:lnTo>
                  <a:lnTo>
                    <a:pt x="244221" y="454787"/>
                  </a:lnTo>
                  <a:lnTo>
                    <a:pt x="244221" y="0"/>
                  </a:lnTo>
                  <a:lnTo>
                    <a:pt x="0" y="0"/>
                  </a:lnTo>
                  <a:close/>
                </a:path>
              </a:pathLst>
            </a:custGeom>
            <a:ln w="12699">
              <a:solidFill>
                <a:srgbClr val="2E528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6575297" y="337184"/>
            <a:ext cx="36664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Calibri"/>
                <a:cs typeface="Calibri"/>
              </a:rPr>
              <a:t>Wzbogacenie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płodozmianu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latin typeface="Calibri"/>
                <a:cs typeface="Calibri"/>
              </a:rPr>
              <a:t>oraz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wprowadzenie</a:t>
            </a:r>
            <a:r>
              <a:rPr sz="1800" b="1" spc="-7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roślin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bobowatych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18804" y="-1"/>
            <a:ext cx="3319272" cy="68580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4300" y="3710940"/>
            <a:ext cx="3799332" cy="253288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856102" y="144221"/>
            <a:ext cx="2448560" cy="575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26034" algn="r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Obecność</a:t>
            </a:r>
            <a:r>
              <a:rPr sz="1800" b="1" spc="-7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żywych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korzeni</a:t>
            </a:r>
            <a:endParaRPr sz="180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latin typeface="Calibri"/>
                <a:cs typeface="Calibri"/>
              </a:rPr>
              <a:t>w</a:t>
            </a:r>
            <a:r>
              <a:rPr sz="1800" b="1" spc="-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glebie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439155" y="0"/>
            <a:ext cx="3139440" cy="685799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445378" y="3453206"/>
            <a:ext cx="166497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Calibri"/>
                <a:cs typeface="Calibri"/>
                <a:hlinkClick r:id="rId5"/>
              </a:rPr>
              <a:t>http://www.lifehelpsoil.eu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9060" y="772668"/>
            <a:ext cx="3752088" cy="274472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229104" y="6323482"/>
            <a:ext cx="165798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latin typeface="Calibri"/>
                <a:cs typeface="Calibri"/>
              </a:rPr>
              <a:t>https://aces.nmsu.edu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7852" y="373761"/>
            <a:ext cx="11440160" cy="1183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4560"/>
              </a:lnSpc>
              <a:spcBef>
                <a:spcPts val="95"/>
              </a:spcBef>
            </a:pPr>
            <a:r>
              <a:rPr sz="4000" b="0" dirty="0">
                <a:solidFill>
                  <a:schemeClr val="tx1"/>
                </a:solidFill>
                <a:latin typeface="Calibri Light"/>
                <a:cs typeface="Calibri Light"/>
              </a:rPr>
              <a:t>Wypas</a:t>
            </a:r>
            <a:r>
              <a:rPr sz="4000" b="0" spc="-225" dirty="0">
                <a:solidFill>
                  <a:schemeClr val="tx1"/>
                </a:solidFill>
                <a:latin typeface="Calibri Light"/>
                <a:cs typeface="Calibri Light"/>
              </a:rPr>
              <a:t> </a:t>
            </a:r>
            <a:r>
              <a:rPr sz="4000" b="0" spc="-10" dirty="0">
                <a:solidFill>
                  <a:schemeClr val="tx1"/>
                </a:solidFill>
                <a:latin typeface="Calibri Light"/>
                <a:cs typeface="Calibri Light"/>
              </a:rPr>
              <a:t>regeneratywny</a:t>
            </a:r>
            <a:endParaRPr sz="4000" dirty="0">
              <a:solidFill>
                <a:schemeClr val="tx1"/>
              </a:solidFill>
              <a:latin typeface="Calibri Light"/>
              <a:cs typeface="Calibri Light"/>
            </a:endParaRPr>
          </a:p>
          <a:p>
            <a:pPr algn="ctr">
              <a:lnSpc>
                <a:spcPts val="4560"/>
              </a:lnSpc>
            </a:pPr>
            <a:r>
              <a:rPr sz="4000" b="0" spc="-10" dirty="0">
                <a:solidFill>
                  <a:schemeClr val="tx1"/>
                </a:solidFill>
                <a:latin typeface="Calibri Light"/>
                <a:cs typeface="Calibri Light"/>
              </a:rPr>
              <a:t>Dynamiczny</a:t>
            </a:r>
            <a:r>
              <a:rPr sz="4000" b="0" spc="-130" dirty="0">
                <a:solidFill>
                  <a:schemeClr val="tx1"/>
                </a:solidFill>
                <a:latin typeface="Calibri Light"/>
                <a:cs typeface="Calibri Light"/>
              </a:rPr>
              <a:t> </a:t>
            </a:r>
            <a:r>
              <a:rPr sz="4000" b="0" spc="-25" dirty="0">
                <a:solidFill>
                  <a:schemeClr val="tx1"/>
                </a:solidFill>
                <a:latin typeface="Calibri Light"/>
                <a:cs typeface="Calibri Light"/>
              </a:rPr>
              <a:t>(intensywny</a:t>
            </a:r>
            <a:r>
              <a:rPr sz="4000" b="0" spc="-145" dirty="0">
                <a:solidFill>
                  <a:schemeClr val="tx1"/>
                </a:solidFill>
                <a:latin typeface="Calibri Light"/>
                <a:cs typeface="Calibri Light"/>
              </a:rPr>
              <a:t> </a:t>
            </a:r>
            <a:r>
              <a:rPr sz="4000" b="0" spc="-35" dirty="0">
                <a:solidFill>
                  <a:schemeClr val="tx1"/>
                </a:solidFill>
                <a:latin typeface="Calibri Light"/>
                <a:cs typeface="Calibri Light"/>
              </a:rPr>
              <a:t>kontrolowany)</a:t>
            </a:r>
            <a:r>
              <a:rPr sz="4000" b="0" spc="-125" dirty="0">
                <a:solidFill>
                  <a:schemeClr val="tx1"/>
                </a:solidFill>
                <a:latin typeface="Calibri Light"/>
                <a:cs typeface="Calibri Light"/>
              </a:rPr>
              <a:t> </a:t>
            </a:r>
            <a:r>
              <a:rPr sz="4000" b="0" dirty="0">
                <a:solidFill>
                  <a:schemeClr val="tx1"/>
                </a:solidFill>
                <a:latin typeface="Calibri Light"/>
                <a:cs typeface="Calibri Light"/>
              </a:rPr>
              <a:t>wypas</a:t>
            </a:r>
            <a:r>
              <a:rPr sz="4000" b="0" spc="-120" dirty="0">
                <a:solidFill>
                  <a:schemeClr val="tx1"/>
                </a:solidFill>
                <a:latin typeface="Calibri Light"/>
                <a:cs typeface="Calibri Light"/>
              </a:rPr>
              <a:t> </a:t>
            </a:r>
            <a:r>
              <a:rPr sz="4000" b="0" spc="-10" dirty="0">
                <a:solidFill>
                  <a:schemeClr val="tx1"/>
                </a:solidFill>
                <a:latin typeface="Calibri Light"/>
                <a:cs typeface="Calibri Light"/>
              </a:rPr>
              <a:t>rotacyjny</a:t>
            </a:r>
            <a:endParaRPr sz="4000" dirty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8643" y="1829330"/>
            <a:ext cx="5537200" cy="309372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240029" indent="-227329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240029" algn="l"/>
              </a:tabLst>
            </a:pPr>
            <a:r>
              <a:rPr sz="2800" spc="-10" dirty="0">
                <a:latin typeface="Calibri"/>
                <a:cs typeface="Calibri"/>
              </a:rPr>
              <a:t>Dopasowanie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do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kształtu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kwatery</a:t>
            </a:r>
            <a:endParaRPr sz="2800">
              <a:latin typeface="Calibri"/>
              <a:cs typeface="Calibri"/>
            </a:endParaRPr>
          </a:p>
          <a:p>
            <a:pPr marL="240029" indent="-227329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0029" algn="l"/>
              </a:tabLst>
            </a:pPr>
            <a:r>
              <a:rPr sz="2800" dirty="0">
                <a:latin typeface="Calibri"/>
                <a:cs typeface="Calibri"/>
              </a:rPr>
              <a:t>Dopasowanie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do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wielkości</a:t>
            </a:r>
            <a:r>
              <a:rPr sz="2800" spc="-9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kwater</a:t>
            </a:r>
            <a:endParaRPr sz="2800">
              <a:latin typeface="Calibri"/>
              <a:cs typeface="Calibri"/>
            </a:endParaRPr>
          </a:p>
          <a:p>
            <a:pPr marL="240029" indent="-227329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0029" algn="l"/>
              </a:tabLst>
            </a:pPr>
            <a:r>
              <a:rPr sz="2800" spc="-10" dirty="0">
                <a:latin typeface="Calibri"/>
                <a:cs typeface="Calibri"/>
              </a:rPr>
              <a:t>Dostosowanie</a:t>
            </a:r>
            <a:r>
              <a:rPr sz="2800" spc="-9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obsady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zwierząt</a:t>
            </a:r>
            <a:endParaRPr sz="2800">
              <a:latin typeface="Calibri"/>
              <a:cs typeface="Calibri"/>
            </a:endParaRPr>
          </a:p>
          <a:p>
            <a:pPr marL="240029" indent="-227329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0029" algn="l"/>
              </a:tabLst>
            </a:pPr>
            <a:r>
              <a:rPr sz="2800" spc="-10" dirty="0">
                <a:latin typeface="Calibri"/>
                <a:cs typeface="Calibri"/>
              </a:rPr>
              <a:t>Dostosowanie</a:t>
            </a:r>
            <a:r>
              <a:rPr sz="2800" spc="-10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długości</a:t>
            </a:r>
            <a:r>
              <a:rPr sz="2800" spc="-9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wypasu</a:t>
            </a:r>
            <a:endParaRPr sz="2800">
              <a:latin typeface="Calibri"/>
              <a:cs typeface="Calibri"/>
            </a:endParaRPr>
          </a:p>
          <a:p>
            <a:pPr marL="240029" indent="-227329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240029" algn="l"/>
              </a:tabLst>
            </a:pPr>
            <a:r>
              <a:rPr sz="2800" spc="-10" dirty="0">
                <a:latin typeface="Calibri"/>
                <a:cs typeface="Calibri"/>
              </a:rPr>
              <a:t>Dostosowanie</a:t>
            </a:r>
            <a:r>
              <a:rPr sz="2800" spc="-10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częstotliwości</a:t>
            </a:r>
            <a:r>
              <a:rPr sz="2800" spc="-12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wypasu</a:t>
            </a:r>
            <a:endParaRPr sz="2800">
              <a:latin typeface="Calibri"/>
              <a:cs typeface="Calibri"/>
            </a:endParaRPr>
          </a:p>
          <a:p>
            <a:pPr marL="240029" indent="-227329">
              <a:lnSpc>
                <a:spcPct val="100000"/>
              </a:lnSpc>
              <a:spcBef>
                <a:spcPts val="660"/>
              </a:spcBef>
              <a:buFont typeface="Arial"/>
              <a:buChar char="•"/>
              <a:tabLst>
                <a:tab pos="240029" algn="l"/>
              </a:tabLst>
            </a:pPr>
            <a:r>
              <a:rPr sz="2800" spc="-10" dirty="0">
                <a:latin typeface="Calibri"/>
                <a:cs typeface="Calibri"/>
              </a:rPr>
              <a:t>Dostosowanie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do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pory</a:t>
            </a:r>
            <a:r>
              <a:rPr sz="2800" spc="-4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roku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32932" y="2151888"/>
            <a:ext cx="6060948" cy="289712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0591927" y="5212841"/>
            <a:ext cx="14560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Fot.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Agrofakt.pl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93160" y="147573"/>
            <a:ext cx="8834755" cy="8610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85165">
              <a:lnSpc>
                <a:spcPts val="2810"/>
              </a:lnSpc>
              <a:spcBef>
                <a:spcPts val="100"/>
              </a:spcBef>
            </a:pPr>
            <a:r>
              <a:rPr spc="-20" dirty="0">
                <a:solidFill>
                  <a:srgbClr val="FF0000"/>
                </a:solidFill>
              </a:rPr>
              <a:t>„Właściwe</a:t>
            </a:r>
            <a:r>
              <a:rPr spc="-45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drzewo</a:t>
            </a:r>
            <a:r>
              <a:rPr spc="-65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we</a:t>
            </a:r>
            <a:r>
              <a:rPr spc="-60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właściwym</a:t>
            </a:r>
            <a:r>
              <a:rPr spc="-65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miejscu</a:t>
            </a:r>
            <a:r>
              <a:rPr spc="-70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we</a:t>
            </a:r>
            <a:r>
              <a:rPr spc="-55" dirty="0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właściwym</a:t>
            </a:r>
            <a:r>
              <a:rPr spc="-70" dirty="0">
                <a:solidFill>
                  <a:srgbClr val="FF0000"/>
                </a:solidFill>
              </a:rPr>
              <a:t> </a:t>
            </a:r>
            <a:r>
              <a:rPr spc="-10" dirty="0">
                <a:solidFill>
                  <a:srgbClr val="FF0000"/>
                </a:solidFill>
              </a:rPr>
              <a:t>czasie”</a:t>
            </a:r>
          </a:p>
          <a:p>
            <a:pPr marL="12700">
              <a:lnSpc>
                <a:spcPts val="3770"/>
              </a:lnSpc>
            </a:pPr>
            <a:r>
              <a:rPr sz="3200" b="0" spc="-35" dirty="0">
                <a:latin typeface="Calibri Light"/>
                <a:cs typeface="Calibri Light"/>
              </a:rPr>
              <a:t>Agroleśnictwo</a:t>
            </a:r>
            <a:r>
              <a:rPr sz="3200" b="0" spc="-45" dirty="0">
                <a:latin typeface="Calibri Light"/>
                <a:cs typeface="Calibri Light"/>
              </a:rPr>
              <a:t> </a:t>
            </a:r>
            <a:r>
              <a:rPr sz="3200" b="0" spc="-60" dirty="0">
                <a:latin typeface="Calibri Light"/>
                <a:cs typeface="Calibri Light"/>
              </a:rPr>
              <a:t>(systemy</a:t>
            </a:r>
            <a:r>
              <a:rPr sz="3200" b="0" spc="-50" dirty="0">
                <a:latin typeface="Calibri Light"/>
                <a:cs typeface="Calibri Light"/>
              </a:rPr>
              <a:t> </a:t>
            </a:r>
            <a:r>
              <a:rPr sz="3200" b="0" spc="-45" dirty="0">
                <a:latin typeface="Calibri Light"/>
                <a:cs typeface="Calibri Light"/>
              </a:rPr>
              <a:t>rolno-</a:t>
            </a:r>
            <a:r>
              <a:rPr sz="3200" b="0" spc="-10" dirty="0">
                <a:latin typeface="Calibri Light"/>
                <a:cs typeface="Calibri Light"/>
              </a:rPr>
              <a:t>leśne)</a:t>
            </a:r>
            <a:endParaRPr sz="3200">
              <a:latin typeface="Calibri Light"/>
              <a:cs typeface="Calibri Ligh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872995" y="1232916"/>
            <a:ext cx="8991600" cy="5625465"/>
            <a:chOff x="1872995" y="1232916"/>
            <a:chExt cx="8991600" cy="562546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523231" y="1232916"/>
              <a:ext cx="3374135" cy="189737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2995" y="3177539"/>
              <a:ext cx="2971800" cy="21991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25383" y="1274064"/>
              <a:ext cx="2484120" cy="186385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44795" y="3139439"/>
              <a:ext cx="3528059" cy="198272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72995" y="5420866"/>
              <a:ext cx="3945635" cy="138531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33943" y="3172978"/>
              <a:ext cx="2930652" cy="167323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976616" y="4863083"/>
              <a:ext cx="2845307" cy="199491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954523" y="5166358"/>
              <a:ext cx="2979420" cy="1676398"/>
            </a:xfrm>
            <a:prstGeom prst="rect">
              <a:avLst/>
            </a:prstGeom>
          </p:spPr>
        </p:pic>
      </p:grpSp>
      <p:pic>
        <p:nvPicPr>
          <p:cNvPr id="12" name="object 1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872995" y="1232916"/>
            <a:ext cx="2516123" cy="187909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36591" y="32003"/>
            <a:ext cx="7455408" cy="559308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795015" cy="208787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620" y="2418588"/>
            <a:ext cx="2778251" cy="178460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229600" y="5251703"/>
            <a:ext cx="2749296" cy="154380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042030" y="880363"/>
            <a:ext cx="113601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20" dirty="0">
                <a:latin typeface="Calibri"/>
                <a:cs typeface="Calibri"/>
              </a:rPr>
              <a:t>Topole, </a:t>
            </a:r>
            <a:r>
              <a:rPr sz="1400" b="1" spc="-10" dirty="0">
                <a:latin typeface="Calibri"/>
                <a:cs typeface="Calibri"/>
              </a:rPr>
              <a:t>Francja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42030" y="3012135"/>
            <a:ext cx="127000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latin typeface="Calibri"/>
                <a:cs typeface="Calibri"/>
              </a:rPr>
              <a:t>Orzechy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włoskie,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400" b="1" spc="-10" dirty="0">
                <a:latin typeface="Calibri"/>
                <a:cs typeface="Calibri"/>
              </a:rPr>
              <a:t>Belgia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140567" y="6125057"/>
            <a:ext cx="77597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7785" marR="5080" indent="-4572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Calibri"/>
                <a:cs typeface="Calibri"/>
              </a:rPr>
              <a:t>Wierzba, Niemcy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2671" y="4381500"/>
            <a:ext cx="3102864" cy="2327148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3207257" y="5605678"/>
            <a:ext cx="1629410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3175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Calibri"/>
                <a:cs typeface="Calibri"/>
              </a:rPr>
              <a:t>Jabłonie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(po</a:t>
            </a:r>
            <a:r>
              <a:rPr sz="1400" b="1" spc="-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lewej),</a:t>
            </a:r>
            <a:endParaRPr sz="1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400" b="1" spc="-10" dirty="0">
                <a:latin typeface="Calibri"/>
                <a:cs typeface="Calibri"/>
              </a:rPr>
              <a:t>Leszczyna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(po</a:t>
            </a:r>
            <a:r>
              <a:rPr sz="1400" b="1" spc="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prawej)</a:t>
            </a:r>
            <a:endParaRPr sz="1400">
              <a:latin typeface="Calibri"/>
              <a:cs typeface="Calibri"/>
            </a:endParaRPr>
          </a:p>
          <a:p>
            <a:pPr marL="22860" marR="57785" algn="ctr">
              <a:lnSpc>
                <a:spcPct val="100000"/>
              </a:lnSpc>
            </a:pPr>
            <a:r>
              <a:rPr sz="1400" b="1" dirty="0">
                <a:latin typeface="Calibri"/>
                <a:cs typeface="Calibri"/>
              </a:rPr>
              <a:t>-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system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ekologiczny, </a:t>
            </a:r>
            <a:r>
              <a:rPr sz="1400" b="1" dirty="0">
                <a:latin typeface="Calibri"/>
                <a:cs typeface="Calibri"/>
              </a:rPr>
              <a:t>Wielka</a:t>
            </a:r>
            <a:r>
              <a:rPr sz="1400" b="1" spc="-7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Brytania</a:t>
            </a:r>
            <a:endParaRPr sz="14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899659" y="5187696"/>
            <a:ext cx="2526791" cy="1607817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173223" y="1338072"/>
            <a:ext cx="2747772" cy="96469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14069">
              <a:lnSpc>
                <a:spcPct val="100000"/>
              </a:lnSpc>
              <a:spcBef>
                <a:spcPts val="100"/>
              </a:spcBef>
            </a:pPr>
            <a:r>
              <a:rPr dirty="0"/>
              <a:t>Co</a:t>
            </a:r>
            <a:r>
              <a:rPr spc="-45" dirty="0"/>
              <a:t> </a:t>
            </a:r>
            <a:r>
              <a:rPr dirty="0"/>
              <a:t>mówi</a:t>
            </a:r>
            <a:r>
              <a:rPr spc="-60" dirty="0"/>
              <a:t> </a:t>
            </a:r>
            <a:r>
              <a:rPr spc="-10" dirty="0"/>
              <a:t>Strategia</a:t>
            </a:r>
            <a:r>
              <a:rPr spc="-30" dirty="0"/>
              <a:t> </a:t>
            </a:r>
            <a:r>
              <a:rPr dirty="0"/>
              <a:t>Od</a:t>
            </a:r>
            <a:r>
              <a:rPr spc="-35" dirty="0"/>
              <a:t> </a:t>
            </a:r>
            <a:r>
              <a:rPr dirty="0"/>
              <a:t>Pola</a:t>
            </a:r>
            <a:r>
              <a:rPr spc="-45" dirty="0"/>
              <a:t> </a:t>
            </a:r>
            <a:r>
              <a:rPr dirty="0"/>
              <a:t>Do</a:t>
            </a:r>
            <a:r>
              <a:rPr spc="-45" dirty="0"/>
              <a:t> </a:t>
            </a:r>
            <a:r>
              <a:rPr spc="-10" dirty="0"/>
              <a:t>Stołu?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91452" y="510776"/>
            <a:ext cx="11652316" cy="6310720"/>
            <a:chOff x="254695" y="505968"/>
            <a:chExt cx="11652316" cy="63107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4695" y="2272659"/>
              <a:ext cx="7847368" cy="454402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82396" y="3319272"/>
              <a:ext cx="5466715" cy="1508760"/>
            </a:xfrm>
            <a:custGeom>
              <a:avLst/>
              <a:gdLst/>
              <a:ahLst/>
              <a:cxnLst/>
              <a:rect l="l" t="t" r="r" b="b"/>
              <a:pathLst>
                <a:path w="5466715" h="1508760">
                  <a:moveTo>
                    <a:pt x="879474" y="0"/>
                  </a:moveTo>
                  <a:lnTo>
                    <a:pt x="4587113" y="0"/>
                  </a:lnTo>
                  <a:lnTo>
                    <a:pt x="4638794" y="1280"/>
                  </a:lnTo>
                  <a:lnTo>
                    <a:pt x="4689688" y="5074"/>
                  </a:lnTo>
                  <a:lnTo>
                    <a:pt x="4739713" y="11311"/>
                  </a:lnTo>
                  <a:lnTo>
                    <a:pt x="4788785" y="19920"/>
                  </a:lnTo>
                  <a:lnTo>
                    <a:pt x="4836823" y="30831"/>
                  </a:lnTo>
                  <a:lnTo>
                    <a:pt x="4883745" y="43973"/>
                  </a:lnTo>
                  <a:lnTo>
                    <a:pt x="4929467" y="59275"/>
                  </a:lnTo>
                  <a:lnTo>
                    <a:pt x="4973907" y="76666"/>
                  </a:lnTo>
                  <a:lnTo>
                    <a:pt x="5016983" y="96076"/>
                  </a:lnTo>
                  <a:lnTo>
                    <a:pt x="5058613" y="117434"/>
                  </a:lnTo>
                  <a:lnTo>
                    <a:pt x="5098713" y="140669"/>
                  </a:lnTo>
                  <a:lnTo>
                    <a:pt x="5137202" y="165711"/>
                  </a:lnTo>
                  <a:lnTo>
                    <a:pt x="5173997" y="192489"/>
                  </a:lnTo>
                  <a:lnTo>
                    <a:pt x="5209016" y="220932"/>
                  </a:lnTo>
                  <a:lnTo>
                    <a:pt x="5242175" y="250969"/>
                  </a:lnTo>
                  <a:lnTo>
                    <a:pt x="5273394" y="282530"/>
                  </a:lnTo>
                  <a:lnTo>
                    <a:pt x="5302589" y="315545"/>
                  </a:lnTo>
                  <a:lnTo>
                    <a:pt x="5329677" y="349941"/>
                  </a:lnTo>
                  <a:lnTo>
                    <a:pt x="5354577" y="385649"/>
                  </a:lnTo>
                  <a:lnTo>
                    <a:pt x="5377206" y="422598"/>
                  </a:lnTo>
                  <a:lnTo>
                    <a:pt x="5397482" y="460718"/>
                  </a:lnTo>
                  <a:lnTo>
                    <a:pt x="5415321" y="499937"/>
                  </a:lnTo>
                  <a:lnTo>
                    <a:pt x="5430642" y="540184"/>
                  </a:lnTo>
                  <a:lnTo>
                    <a:pt x="5443363" y="581390"/>
                  </a:lnTo>
                  <a:lnTo>
                    <a:pt x="5453400" y="623483"/>
                  </a:lnTo>
                  <a:lnTo>
                    <a:pt x="5460671" y="666393"/>
                  </a:lnTo>
                  <a:lnTo>
                    <a:pt x="5465095" y="710049"/>
                  </a:lnTo>
                  <a:lnTo>
                    <a:pt x="5466588" y="754379"/>
                  </a:lnTo>
                  <a:lnTo>
                    <a:pt x="5465095" y="798710"/>
                  </a:lnTo>
                  <a:lnTo>
                    <a:pt x="5460671" y="842366"/>
                  </a:lnTo>
                  <a:lnTo>
                    <a:pt x="5453400" y="885276"/>
                  </a:lnTo>
                  <a:lnTo>
                    <a:pt x="5443363" y="927369"/>
                  </a:lnTo>
                  <a:lnTo>
                    <a:pt x="5430642" y="968575"/>
                  </a:lnTo>
                  <a:lnTo>
                    <a:pt x="5415321" y="1008822"/>
                  </a:lnTo>
                  <a:lnTo>
                    <a:pt x="5397482" y="1048041"/>
                  </a:lnTo>
                  <a:lnTo>
                    <a:pt x="5377206" y="1086161"/>
                  </a:lnTo>
                  <a:lnTo>
                    <a:pt x="5354577" y="1123110"/>
                  </a:lnTo>
                  <a:lnTo>
                    <a:pt x="5329677" y="1158818"/>
                  </a:lnTo>
                  <a:lnTo>
                    <a:pt x="5302589" y="1193214"/>
                  </a:lnTo>
                  <a:lnTo>
                    <a:pt x="5273394" y="1226229"/>
                  </a:lnTo>
                  <a:lnTo>
                    <a:pt x="5242175" y="1257790"/>
                  </a:lnTo>
                  <a:lnTo>
                    <a:pt x="5209016" y="1287827"/>
                  </a:lnTo>
                  <a:lnTo>
                    <a:pt x="5173997" y="1316270"/>
                  </a:lnTo>
                  <a:lnTo>
                    <a:pt x="5137202" y="1343048"/>
                  </a:lnTo>
                  <a:lnTo>
                    <a:pt x="5098713" y="1368090"/>
                  </a:lnTo>
                  <a:lnTo>
                    <a:pt x="5058613" y="1391325"/>
                  </a:lnTo>
                  <a:lnTo>
                    <a:pt x="5016983" y="1412683"/>
                  </a:lnTo>
                  <a:lnTo>
                    <a:pt x="4973907" y="1432093"/>
                  </a:lnTo>
                  <a:lnTo>
                    <a:pt x="4929467" y="1449484"/>
                  </a:lnTo>
                  <a:lnTo>
                    <a:pt x="4883745" y="1464786"/>
                  </a:lnTo>
                  <a:lnTo>
                    <a:pt x="4836823" y="1477928"/>
                  </a:lnTo>
                  <a:lnTo>
                    <a:pt x="4788785" y="1488839"/>
                  </a:lnTo>
                  <a:lnTo>
                    <a:pt x="4739713" y="1497448"/>
                  </a:lnTo>
                  <a:lnTo>
                    <a:pt x="4689688" y="1503685"/>
                  </a:lnTo>
                  <a:lnTo>
                    <a:pt x="4638794" y="1507479"/>
                  </a:lnTo>
                  <a:lnTo>
                    <a:pt x="4587113" y="1508759"/>
                  </a:lnTo>
                  <a:lnTo>
                    <a:pt x="879474" y="1508759"/>
                  </a:lnTo>
                  <a:lnTo>
                    <a:pt x="827793" y="1507479"/>
                  </a:lnTo>
                  <a:lnTo>
                    <a:pt x="776899" y="1503685"/>
                  </a:lnTo>
                  <a:lnTo>
                    <a:pt x="726874" y="1497448"/>
                  </a:lnTo>
                  <a:lnTo>
                    <a:pt x="677802" y="1488839"/>
                  </a:lnTo>
                  <a:lnTo>
                    <a:pt x="629764" y="1477928"/>
                  </a:lnTo>
                  <a:lnTo>
                    <a:pt x="582842" y="1464786"/>
                  </a:lnTo>
                  <a:lnTo>
                    <a:pt x="537120" y="1449484"/>
                  </a:lnTo>
                  <a:lnTo>
                    <a:pt x="492680" y="1432093"/>
                  </a:lnTo>
                  <a:lnTo>
                    <a:pt x="449604" y="1412683"/>
                  </a:lnTo>
                  <a:lnTo>
                    <a:pt x="407974" y="1391325"/>
                  </a:lnTo>
                  <a:lnTo>
                    <a:pt x="367874" y="1368090"/>
                  </a:lnTo>
                  <a:lnTo>
                    <a:pt x="329385" y="1343048"/>
                  </a:lnTo>
                  <a:lnTo>
                    <a:pt x="292590" y="1316270"/>
                  </a:lnTo>
                  <a:lnTo>
                    <a:pt x="257571" y="1287827"/>
                  </a:lnTo>
                  <a:lnTo>
                    <a:pt x="224412" y="1257790"/>
                  </a:lnTo>
                  <a:lnTo>
                    <a:pt x="193193" y="1226229"/>
                  </a:lnTo>
                  <a:lnTo>
                    <a:pt x="163998" y="1193214"/>
                  </a:lnTo>
                  <a:lnTo>
                    <a:pt x="136910" y="1158818"/>
                  </a:lnTo>
                  <a:lnTo>
                    <a:pt x="112010" y="1123110"/>
                  </a:lnTo>
                  <a:lnTo>
                    <a:pt x="89381" y="1086161"/>
                  </a:lnTo>
                  <a:lnTo>
                    <a:pt x="69105" y="1048041"/>
                  </a:lnTo>
                  <a:lnTo>
                    <a:pt x="51266" y="1008822"/>
                  </a:lnTo>
                  <a:lnTo>
                    <a:pt x="35945" y="968575"/>
                  </a:lnTo>
                  <a:lnTo>
                    <a:pt x="23224" y="927369"/>
                  </a:lnTo>
                  <a:lnTo>
                    <a:pt x="13187" y="885276"/>
                  </a:lnTo>
                  <a:lnTo>
                    <a:pt x="5916" y="842366"/>
                  </a:lnTo>
                  <a:lnTo>
                    <a:pt x="1492" y="798710"/>
                  </a:lnTo>
                  <a:lnTo>
                    <a:pt x="0" y="754379"/>
                  </a:lnTo>
                  <a:lnTo>
                    <a:pt x="1492" y="710049"/>
                  </a:lnTo>
                  <a:lnTo>
                    <a:pt x="5916" y="666393"/>
                  </a:lnTo>
                  <a:lnTo>
                    <a:pt x="13187" y="623483"/>
                  </a:lnTo>
                  <a:lnTo>
                    <a:pt x="23224" y="581390"/>
                  </a:lnTo>
                  <a:lnTo>
                    <a:pt x="35945" y="540184"/>
                  </a:lnTo>
                  <a:lnTo>
                    <a:pt x="51266" y="499937"/>
                  </a:lnTo>
                  <a:lnTo>
                    <a:pt x="69105" y="460718"/>
                  </a:lnTo>
                  <a:lnTo>
                    <a:pt x="89381" y="422598"/>
                  </a:lnTo>
                  <a:lnTo>
                    <a:pt x="112010" y="385649"/>
                  </a:lnTo>
                  <a:lnTo>
                    <a:pt x="136910" y="349941"/>
                  </a:lnTo>
                  <a:lnTo>
                    <a:pt x="163998" y="315545"/>
                  </a:lnTo>
                  <a:lnTo>
                    <a:pt x="193193" y="282530"/>
                  </a:lnTo>
                  <a:lnTo>
                    <a:pt x="224412" y="250969"/>
                  </a:lnTo>
                  <a:lnTo>
                    <a:pt x="257571" y="220932"/>
                  </a:lnTo>
                  <a:lnTo>
                    <a:pt x="292590" y="192489"/>
                  </a:lnTo>
                  <a:lnTo>
                    <a:pt x="329385" y="165711"/>
                  </a:lnTo>
                  <a:lnTo>
                    <a:pt x="367874" y="140669"/>
                  </a:lnTo>
                  <a:lnTo>
                    <a:pt x="407974" y="117434"/>
                  </a:lnTo>
                  <a:lnTo>
                    <a:pt x="449604" y="96076"/>
                  </a:lnTo>
                  <a:lnTo>
                    <a:pt x="492680" y="76666"/>
                  </a:lnTo>
                  <a:lnTo>
                    <a:pt x="537120" y="59275"/>
                  </a:lnTo>
                  <a:lnTo>
                    <a:pt x="582842" y="43973"/>
                  </a:lnTo>
                  <a:lnTo>
                    <a:pt x="629764" y="30831"/>
                  </a:lnTo>
                  <a:lnTo>
                    <a:pt x="677802" y="19920"/>
                  </a:lnTo>
                  <a:lnTo>
                    <a:pt x="726874" y="11311"/>
                  </a:lnTo>
                  <a:lnTo>
                    <a:pt x="776899" y="5074"/>
                  </a:lnTo>
                  <a:lnTo>
                    <a:pt x="827793" y="1280"/>
                  </a:lnTo>
                  <a:lnTo>
                    <a:pt x="879474" y="0"/>
                  </a:lnTo>
                  <a:close/>
                </a:path>
              </a:pathLst>
            </a:custGeom>
            <a:ln w="5715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96428" y="510540"/>
              <a:ext cx="3910583" cy="33329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27175" y="505968"/>
              <a:ext cx="6237709" cy="167487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2212" y="1508189"/>
            <a:ext cx="5869837" cy="270567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476617" y="876109"/>
            <a:ext cx="3187065" cy="4145915"/>
            <a:chOff x="7476617" y="876109"/>
            <a:chExt cx="3187065" cy="4145915"/>
          </a:xfrm>
        </p:grpSpPr>
        <p:sp>
          <p:nvSpPr>
            <p:cNvPr id="4" name="object 4"/>
            <p:cNvSpPr/>
            <p:nvPr/>
          </p:nvSpPr>
          <p:spPr>
            <a:xfrm>
              <a:off x="7479792" y="2380488"/>
              <a:ext cx="707390" cy="2641600"/>
            </a:xfrm>
            <a:custGeom>
              <a:avLst/>
              <a:gdLst/>
              <a:ahLst/>
              <a:cxnLst/>
              <a:rect l="l" t="t" r="r" b="b"/>
              <a:pathLst>
                <a:path w="707390" h="2641600">
                  <a:moveTo>
                    <a:pt x="707389" y="0"/>
                  </a:moveTo>
                  <a:lnTo>
                    <a:pt x="0" y="741934"/>
                  </a:lnTo>
                </a:path>
                <a:path w="707390" h="2641600">
                  <a:moveTo>
                    <a:pt x="0" y="734567"/>
                  </a:moveTo>
                  <a:lnTo>
                    <a:pt x="0" y="2641346"/>
                  </a:lnTo>
                </a:path>
              </a:pathLst>
            </a:custGeom>
            <a:ln w="63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075801" y="1522730"/>
              <a:ext cx="1229995" cy="2197100"/>
            </a:xfrm>
            <a:custGeom>
              <a:avLst/>
              <a:gdLst/>
              <a:ahLst/>
              <a:cxnLst/>
              <a:rect l="l" t="t" r="r" b="b"/>
              <a:pathLst>
                <a:path w="1229995" h="2197100">
                  <a:moveTo>
                    <a:pt x="0" y="0"/>
                  </a:moveTo>
                  <a:lnTo>
                    <a:pt x="0" y="1229360"/>
                  </a:lnTo>
                  <a:lnTo>
                    <a:pt x="758951" y="2196592"/>
                  </a:lnTo>
                  <a:lnTo>
                    <a:pt x="796993" y="2165502"/>
                  </a:lnTo>
                  <a:lnTo>
                    <a:pt x="833608" y="2133062"/>
                  </a:lnTo>
                  <a:lnTo>
                    <a:pt x="868772" y="2099321"/>
                  </a:lnTo>
                  <a:lnTo>
                    <a:pt x="902461" y="2064330"/>
                  </a:lnTo>
                  <a:lnTo>
                    <a:pt x="934649" y="2028140"/>
                  </a:lnTo>
                  <a:lnTo>
                    <a:pt x="965314" y="1990802"/>
                  </a:lnTo>
                  <a:lnTo>
                    <a:pt x="994429" y="1952366"/>
                  </a:lnTo>
                  <a:lnTo>
                    <a:pt x="1021970" y="1912882"/>
                  </a:lnTo>
                  <a:lnTo>
                    <a:pt x="1047912" y="1872402"/>
                  </a:lnTo>
                  <a:lnTo>
                    <a:pt x="1072232" y="1830976"/>
                  </a:lnTo>
                  <a:lnTo>
                    <a:pt x="1094904" y="1788654"/>
                  </a:lnTo>
                  <a:lnTo>
                    <a:pt x="1115903" y="1745487"/>
                  </a:lnTo>
                  <a:lnTo>
                    <a:pt x="1135206" y="1701526"/>
                  </a:lnTo>
                  <a:lnTo>
                    <a:pt x="1152787" y="1656821"/>
                  </a:lnTo>
                  <a:lnTo>
                    <a:pt x="1168622" y="1611423"/>
                  </a:lnTo>
                  <a:lnTo>
                    <a:pt x="1182686" y="1565382"/>
                  </a:lnTo>
                  <a:lnTo>
                    <a:pt x="1194955" y="1518750"/>
                  </a:lnTo>
                  <a:lnTo>
                    <a:pt x="1205404" y="1471576"/>
                  </a:lnTo>
                  <a:lnTo>
                    <a:pt x="1214008" y="1423912"/>
                  </a:lnTo>
                  <a:lnTo>
                    <a:pt x="1220743" y="1375807"/>
                  </a:lnTo>
                  <a:lnTo>
                    <a:pt x="1225584" y="1327313"/>
                  </a:lnTo>
                  <a:lnTo>
                    <a:pt x="1228507" y="1278481"/>
                  </a:lnTo>
                  <a:lnTo>
                    <a:pt x="1229487" y="1229360"/>
                  </a:lnTo>
                  <a:lnTo>
                    <a:pt x="1228556" y="1181088"/>
                  </a:lnTo>
                  <a:lnTo>
                    <a:pt x="1225788" y="1133288"/>
                  </a:lnTo>
                  <a:lnTo>
                    <a:pt x="1221215" y="1085993"/>
                  </a:lnTo>
                  <a:lnTo>
                    <a:pt x="1214873" y="1039238"/>
                  </a:lnTo>
                  <a:lnTo>
                    <a:pt x="1206796" y="993056"/>
                  </a:lnTo>
                  <a:lnTo>
                    <a:pt x="1197017" y="947483"/>
                  </a:lnTo>
                  <a:lnTo>
                    <a:pt x="1185571" y="902552"/>
                  </a:lnTo>
                  <a:lnTo>
                    <a:pt x="1172492" y="858297"/>
                  </a:lnTo>
                  <a:lnTo>
                    <a:pt x="1157814" y="814753"/>
                  </a:lnTo>
                  <a:lnTo>
                    <a:pt x="1141571" y="771953"/>
                  </a:lnTo>
                  <a:lnTo>
                    <a:pt x="1123797" y="729932"/>
                  </a:lnTo>
                  <a:lnTo>
                    <a:pt x="1104527" y="688725"/>
                  </a:lnTo>
                  <a:lnTo>
                    <a:pt x="1083795" y="648364"/>
                  </a:lnTo>
                  <a:lnTo>
                    <a:pt x="1061635" y="608885"/>
                  </a:lnTo>
                  <a:lnTo>
                    <a:pt x="1038081" y="570321"/>
                  </a:lnTo>
                  <a:lnTo>
                    <a:pt x="1013166" y="532706"/>
                  </a:lnTo>
                  <a:lnTo>
                    <a:pt x="986927" y="496076"/>
                  </a:lnTo>
                  <a:lnTo>
                    <a:pt x="959395" y="460464"/>
                  </a:lnTo>
                  <a:lnTo>
                    <a:pt x="930607" y="425904"/>
                  </a:lnTo>
                  <a:lnTo>
                    <a:pt x="900595" y="392430"/>
                  </a:lnTo>
                  <a:lnTo>
                    <a:pt x="869394" y="360076"/>
                  </a:lnTo>
                  <a:lnTo>
                    <a:pt x="837038" y="328878"/>
                  </a:lnTo>
                  <a:lnTo>
                    <a:pt x="803562" y="298868"/>
                  </a:lnTo>
                  <a:lnTo>
                    <a:pt x="768999" y="270081"/>
                  </a:lnTo>
                  <a:lnTo>
                    <a:pt x="733383" y="242551"/>
                  </a:lnTo>
                  <a:lnTo>
                    <a:pt x="696749" y="216313"/>
                  </a:lnTo>
                  <a:lnTo>
                    <a:pt x="659132" y="191400"/>
                  </a:lnTo>
                  <a:lnTo>
                    <a:pt x="620564" y="167846"/>
                  </a:lnTo>
                  <a:lnTo>
                    <a:pt x="581080" y="145687"/>
                  </a:lnTo>
                  <a:lnTo>
                    <a:pt x="540715" y="124956"/>
                  </a:lnTo>
                  <a:lnTo>
                    <a:pt x="499503" y="105686"/>
                  </a:lnTo>
                  <a:lnTo>
                    <a:pt x="457477" y="87914"/>
                  </a:lnTo>
                  <a:lnTo>
                    <a:pt x="414671" y="71671"/>
                  </a:lnTo>
                  <a:lnTo>
                    <a:pt x="371121" y="56993"/>
                  </a:lnTo>
                  <a:lnTo>
                    <a:pt x="326860" y="43914"/>
                  </a:lnTo>
                  <a:lnTo>
                    <a:pt x="281923" y="32469"/>
                  </a:lnTo>
                  <a:lnTo>
                    <a:pt x="236343" y="22690"/>
                  </a:lnTo>
                  <a:lnTo>
                    <a:pt x="190154" y="14612"/>
                  </a:lnTo>
                  <a:lnTo>
                    <a:pt x="143391" y="8271"/>
                  </a:lnTo>
                  <a:lnTo>
                    <a:pt x="96089" y="3698"/>
                  </a:lnTo>
                  <a:lnTo>
                    <a:pt x="48280" y="9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023858" y="2752089"/>
              <a:ext cx="810895" cy="1229995"/>
            </a:xfrm>
            <a:custGeom>
              <a:avLst/>
              <a:gdLst/>
              <a:ahLst/>
              <a:cxnLst/>
              <a:rect l="l" t="t" r="r" b="b"/>
              <a:pathLst>
                <a:path w="810895" h="1229995">
                  <a:moveTo>
                    <a:pt x="51943" y="0"/>
                  </a:moveTo>
                  <a:lnTo>
                    <a:pt x="0" y="1228344"/>
                  </a:lnTo>
                  <a:lnTo>
                    <a:pt x="51595" y="1229452"/>
                  </a:lnTo>
                  <a:lnTo>
                    <a:pt x="103022" y="1228398"/>
                  </a:lnTo>
                  <a:lnTo>
                    <a:pt x="154216" y="1225202"/>
                  </a:lnTo>
                  <a:lnTo>
                    <a:pt x="205114" y="1219885"/>
                  </a:lnTo>
                  <a:lnTo>
                    <a:pt x="255652" y="1212469"/>
                  </a:lnTo>
                  <a:lnTo>
                    <a:pt x="305767" y="1202973"/>
                  </a:lnTo>
                  <a:lnTo>
                    <a:pt x="355394" y="1191418"/>
                  </a:lnTo>
                  <a:lnTo>
                    <a:pt x="404471" y="1177826"/>
                  </a:lnTo>
                  <a:lnTo>
                    <a:pt x="452934" y="1162217"/>
                  </a:lnTo>
                  <a:lnTo>
                    <a:pt x="500719" y="1144612"/>
                  </a:lnTo>
                  <a:lnTo>
                    <a:pt x="547763" y="1125032"/>
                  </a:lnTo>
                  <a:lnTo>
                    <a:pt x="594001" y="1103497"/>
                  </a:lnTo>
                  <a:lnTo>
                    <a:pt x="639371" y="1080028"/>
                  </a:lnTo>
                  <a:lnTo>
                    <a:pt x="683809" y="1054647"/>
                  </a:lnTo>
                  <a:lnTo>
                    <a:pt x="727252" y="1027373"/>
                  </a:lnTo>
                  <a:lnTo>
                    <a:pt x="769634" y="998227"/>
                  </a:lnTo>
                  <a:lnTo>
                    <a:pt x="810895" y="967232"/>
                  </a:lnTo>
                  <a:lnTo>
                    <a:pt x="51943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9023858" y="2752089"/>
              <a:ext cx="810895" cy="1229995"/>
            </a:xfrm>
            <a:custGeom>
              <a:avLst/>
              <a:gdLst/>
              <a:ahLst/>
              <a:cxnLst/>
              <a:rect l="l" t="t" r="r" b="b"/>
              <a:pathLst>
                <a:path w="810895" h="1229995">
                  <a:moveTo>
                    <a:pt x="810895" y="967232"/>
                  </a:moveTo>
                  <a:lnTo>
                    <a:pt x="769634" y="998227"/>
                  </a:lnTo>
                  <a:lnTo>
                    <a:pt x="727252" y="1027373"/>
                  </a:lnTo>
                  <a:lnTo>
                    <a:pt x="683809" y="1054647"/>
                  </a:lnTo>
                  <a:lnTo>
                    <a:pt x="639371" y="1080028"/>
                  </a:lnTo>
                  <a:lnTo>
                    <a:pt x="594001" y="1103497"/>
                  </a:lnTo>
                  <a:lnTo>
                    <a:pt x="547763" y="1125032"/>
                  </a:lnTo>
                  <a:lnTo>
                    <a:pt x="500719" y="1144612"/>
                  </a:lnTo>
                  <a:lnTo>
                    <a:pt x="452934" y="1162217"/>
                  </a:lnTo>
                  <a:lnTo>
                    <a:pt x="404471" y="1177826"/>
                  </a:lnTo>
                  <a:lnTo>
                    <a:pt x="355394" y="1191418"/>
                  </a:lnTo>
                  <a:lnTo>
                    <a:pt x="305767" y="1202973"/>
                  </a:lnTo>
                  <a:lnTo>
                    <a:pt x="255652" y="1212469"/>
                  </a:lnTo>
                  <a:lnTo>
                    <a:pt x="205114" y="1219885"/>
                  </a:lnTo>
                  <a:lnTo>
                    <a:pt x="154216" y="1225202"/>
                  </a:lnTo>
                  <a:lnTo>
                    <a:pt x="103022" y="1228398"/>
                  </a:lnTo>
                  <a:lnTo>
                    <a:pt x="51595" y="1229452"/>
                  </a:lnTo>
                  <a:lnTo>
                    <a:pt x="0" y="1228344"/>
                  </a:lnTo>
                  <a:lnTo>
                    <a:pt x="51943" y="0"/>
                  </a:lnTo>
                  <a:lnTo>
                    <a:pt x="810895" y="967232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846464" y="1543684"/>
              <a:ext cx="1229360" cy="2437130"/>
            </a:xfrm>
            <a:custGeom>
              <a:avLst/>
              <a:gdLst/>
              <a:ahLst/>
              <a:cxnLst/>
              <a:rect l="l" t="t" r="r" b="b"/>
              <a:pathLst>
                <a:path w="1229359" h="2437129">
                  <a:moveTo>
                    <a:pt x="1003022" y="0"/>
                  </a:moveTo>
                  <a:lnTo>
                    <a:pt x="955186" y="9944"/>
                  </a:lnTo>
                  <a:lnTo>
                    <a:pt x="908104" y="21680"/>
                  </a:lnTo>
                  <a:lnTo>
                    <a:pt x="861809" y="35168"/>
                  </a:lnTo>
                  <a:lnTo>
                    <a:pt x="816337" y="50370"/>
                  </a:lnTo>
                  <a:lnTo>
                    <a:pt x="771721" y="67246"/>
                  </a:lnTo>
                  <a:lnTo>
                    <a:pt x="727996" y="85756"/>
                  </a:lnTo>
                  <a:lnTo>
                    <a:pt x="685196" y="105861"/>
                  </a:lnTo>
                  <a:lnTo>
                    <a:pt x="643355" y="127521"/>
                  </a:lnTo>
                  <a:lnTo>
                    <a:pt x="602507" y="150698"/>
                  </a:lnTo>
                  <a:lnTo>
                    <a:pt x="562687" y="175351"/>
                  </a:lnTo>
                  <a:lnTo>
                    <a:pt x="523928" y="201442"/>
                  </a:lnTo>
                  <a:lnTo>
                    <a:pt x="486266" y="228931"/>
                  </a:lnTo>
                  <a:lnTo>
                    <a:pt x="449733" y="257779"/>
                  </a:lnTo>
                  <a:lnTo>
                    <a:pt x="414364" y="287946"/>
                  </a:lnTo>
                  <a:lnTo>
                    <a:pt x="380194" y="319393"/>
                  </a:lnTo>
                  <a:lnTo>
                    <a:pt x="347257" y="352080"/>
                  </a:lnTo>
                  <a:lnTo>
                    <a:pt x="315586" y="385969"/>
                  </a:lnTo>
                  <a:lnTo>
                    <a:pt x="285216" y="421019"/>
                  </a:lnTo>
                  <a:lnTo>
                    <a:pt x="256182" y="457192"/>
                  </a:lnTo>
                  <a:lnTo>
                    <a:pt x="228516" y="494448"/>
                  </a:lnTo>
                  <a:lnTo>
                    <a:pt x="202255" y="532747"/>
                  </a:lnTo>
                  <a:lnTo>
                    <a:pt x="177431" y="572051"/>
                  </a:lnTo>
                  <a:lnTo>
                    <a:pt x="154079" y="612319"/>
                  </a:lnTo>
                  <a:lnTo>
                    <a:pt x="132234" y="653513"/>
                  </a:lnTo>
                  <a:lnTo>
                    <a:pt x="111929" y="695593"/>
                  </a:lnTo>
                  <a:lnTo>
                    <a:pt x="93198" y="738520"/>
                  </a:lnTo>
                  <a:lnTo>
                    <a:pt x="76076" y="782253"/>
                  </a:lnTo>
                  <a:lnTo>
                    <a:pt x="60597" y="826755"/>
                  </a:lnTo>
                  <a:lnTo>
                    <a:pt x="46795" y="871986"/>
                  </a:lnTo>
                  <a:lnTo>
                    <a:pt x="34705" y="917905"/>
                  </a:lnTo>
                  <a:lnTo>
                    <a:pt x="24360" y="964474"/>
                  </a:lnTo>
                  <a:lnTo>
                    <a:pt x="15795" y="1011654"/>
                  </a:lnTo>
                  <a:lnTo>
                    <a:pt x="9043" y="1059405"/>
                  </a:lnTo>
                  <a:lnTo>
                    <a:pt x="4140" y="1107687"/>
                  </a:lnTo>
                  <a:lnTo>
                    <a:pt x="1119" y="1156462"/>
                  </a:lnTo>
                  <a:lnTo>
                    <a:pt x="0" y="1204727"/>
                  </a:lnTo>
                  <a:lnTo>
                    <a:pt x="736" y="1252601"/>
                  </a:lnTo>
                  <a:lnTo>
                    <a:pt x="3297" y="1300045"/>
                  </a:lnTo>
                  <a:lnTo>
                    <a:pt x="7649" y="1347026"/>
                  </a:lnTo>
                  <a:lnTo>
                    <a:pt x="13760" y="1393507"/>
                  </a:lnTo>
                  <a:lnTo>
                    <a:pt x="21597" y="1439453"/>
                  </a:lnTo>
                  <a:lnTo>
                    <a:pt x="31127" y="1484828"/>
                  </a:lnTo>
                  <a:lnTo>
                    <a:pt x="42318" y="1529596"/>
                  </a:lnTo>
                  <a:lnTo>
                    <a:pt x="55137" y="1573723"/>
                  </a:lnTo>
                  <a:lnTo>
                    <a:pt x="69550" y="1617172"/>
                  </a:lnTo>
                  <a:lnTo>
                    <a:pt x="85527" y="1659907"/>
                  </a:lnTo>
                  <a:lnTo>
                    <a:pt x="103033" y="1701894"/>
                  </a:lnTo>
                  <a:lnTo>
                    <a:pt x="122036" y="1743097"/>
                  </a:lnTo>
                  <a:lnTo>
                    <a:pt x="142503" y="1783479"/>
                  </a:lnTo>
                  <a:lnTo>
                    <a:pt x="164403" y="1823006"/>
                  </a:lnTo>
                  <a:lnTo>
                    <a:pt x="187701" y="1861642"/>
                  </a:lnTo>
                  <a:lnTo>
                    <a:pt x="212365" y="1899351"/>
                  </a:lnTo>
                  <a:lnTo>
                    <a:pt x="238364" y="1936097"/>
                  </a:lnTo>
                  <a:lnTo>
                    <a:pt x="265663" y="1971846"/>
                  </a:lnTo>
                  <a:lnTo>
                    <a:pt x="294230" y="2006561"/>
                  </a:lnTo>
                  <a:lnTo>
                    <a:pt x="324033" y="2040207"/>
                  </a:lnTo>
                  <a:lnTo>
                    <a:pt x="355038" y="2072748"/>
                  </a:lnTo>
                  <a:lnTo>
                    <a:pt x="387214" y="2104149"/>
                  </a:lnTo>
                  <a:lnTo>
                    <a:pt x="420527" y="2134373"/>
                  </a:lnTo>
                  <a:lnTo>
                    <a:pt x="454945" y="2163387"/>
                  </a:lnTo>
                  <a:lnTo>
                    <a:pt x="490435" y="2191153"/>
                  </a:lnTo>
                  <a:lnTo>
                    <a:pt x="526965" y="2217636"/>
                  </a:lnTo>
                  <a:lnTo>
                    <a:pt x="564501" y="2242801"/>
                  </a:lnTo>
                  <a:lnTo>
                    <a:pt x="603011" y="2266612"/>
                  </a:lnTo>
                  <a:lnTo>
                    <a:pt x="642462" y="2289033"/>
                  </a:lnTo>
                  <a:lnTo>
                    <a:pt x="682822" y="2310029"/>
                  </a:lnTo>
                  <a:lnTo>
                    <a:pt x="724057" y="2329565"/>
                  </a:lnTo>
                  <a:lnTo>
                    <a:pt x="766136" y="2347604"/>
                  </a:lnTo>
                  <a:lnTo>
                    <a:pt x="809026" y="2364111"/>
                  </a:lnTo>
                  <a:lnTo>
                    <a:pt x="852693" y="2379051"/>
                  </a:lnTo>
                  <a:lnTo>
                    <a:pt x="897105" y="2392388"/>
                  </a:lnTo>
                  <a:lnTo>
                    <a:pt x="942229" y="2404086"/>
                  </a:lnTo>
                  <a:lnTo>
                    <a:pt x="988034" y="2414109"/>
                  </a:lnTo>
                  <a:lnTo>
                    <a:pt x="1034485" y="2422423"/>
                  </a:lnTo>
                  <a:lnTo>
                    <a:pt x="1081550" y="2428991"/>
                  </a:lnTo>
                  <a:lnTo>
                    <a:pt x="1129197" y="2433778"/>
                  </a:lnTo>
                  <a:lnTo>
                    <a:pt x="1177393" y="2436748"/>
                  </a:lnTo>
                  <a:lnTo>
                    <a:pt x="1229336" y="1208404"/>
                  </a:lnTo>
                  <a:lnTo>
                    <a:pt x="1003022" y="0"/>
                  </a:lnTo>
                  <a:close/>
                </a:path>
              </a:pathLst>
            </a:custGeom>
            <a:solidFill>
              <a:srgbClr val="A4A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846464" y="1543684"/>
              <a:ext cx="1229360" cy="2437130"/>
            </a:xfrm>
            <a:custGeom>
              <a:avLst/>
              <a:gdLst/>
              <a:ahLst/>
              <a:cxnLst/>
              <a:rect l="l" t="t" r="r" b="b"/>
              <a:pathLst>
                <a:path w="1229359" h="2437129">
                  <a:moveTo>
                    <a:pt x="1177393" y="2436748"/>
                  </a:moveTo>
                  <a:lnTo>
                    <a:pt x="1129197" y="2433778"/>
                  </a:lnTo>
                  <a:lnTo>
                    <a:pt x="1081550" y="2428991"/>
                  </a:lnTo>
                  <a:lnTo>
                    <a:pt x="1034485" y="2422423"/>
                  </a:lnTo>
                  <a:lnTo>
                    <a:pt x="988034" y="2414109"/>
                  </a:lnTo>
                  <a:lnTo>
                    <a:pt x="942229" y="2404086"/>
                  </a:lnTo>
                  <a:lnTo>
                    <a:pt x="897105" y="2392388"/>
                  </a:lnTo>
                  <a:lnTo>
                    <a:pt x="852693" y="2379051"/>
                  </a:lnTo>
                  <a:lnTo>
                    <a:pt x="809026" y="2364111"/>
                  </a:lnTo>
                  <a:lnTo>
                    <a:pt x="766136" y="2347604"/>
                  </a:lnTo>
                  <a:lnTo>
                    <a:pt x="724057" y="2329565"/>
                  </a:lnTo>
                  <a:lnTo>
                    <a:pt x="682822" y="2310029"/>
                  </a:lnTo>
                  <a:lnTo>
                    <a:pt x="642462" y="2289033"/>
                  </a:lnTo>
                  <a:lnTo>
                    <a:pt x="603011" y="2266612"/>
                  </a:lnTo>
                  <a:lnTo>
                    <a:pt x="564501" y="2242801"/>
                  </a:lnTo>
                  <a:lnTo>
                    <a:pt x="526965" y="2217636"/>
                  </a:lnTo>
                  <a:lnTo>
                    <a:pt x="490435" y="2191153"/>
                  </a:lnTo>
                  <a:lnTo>
                    <a:pt x="454945" y="2163387"/>
                  </a:lnTo>
                  <a:lnTo>
                    <a:pt x="420527" y="2134373"/>
                  </a:lnTo>
                  <a:lnTo>
                    <a:pt x="387214" y="2104149"/>
                  </a:lnTo>
                  <a:lnTo>
                    <a:pt x="355038" y="2072748"/>
                  </a:lnTo>
                  <a:lnTo>
                    <a:pt x="324033" y="2040207"/>
                  </a:lnTo>
                  <a:lnTo>
                    <a:pt x="294230" y="2006561"/>
                  </a:lnTo>
                  <a:lnTo>
                    <a:pt x="265663" y="1971846"/>
                  </a:lnTo>
                  <a:lnTo>
                    <a:pt x="238364" y="1936097"/>
                  </a:lnTo>
                  <a:lnTo>
                    <a:pt x="212365" y="1899351"/>
                  </a:lnTo>
                  <a:lnTo>
                    <a:pt x="187701" y="1861642"/>
                  </a:lnTo>
                  <a:lnTo>
                    <a:pt x="164403" y="1823006"/>
                  </a:lnTo>
                  <a:lnTo>
                    <a:pt x="142503" y="1783479"/>
                  </a:lnTo>
                  <a:lnTo>
                    <a:pt x="122036" y="1743097"/>
                  </a:lnTo>
                  <a:lnTo>
                    <a:pt x="103033" y="1701894"/>
                  </a:lnTo>
                  <a:lnTo>
                    <a:pt x="85527" y="1659907"/>
                  </a:lnTo>
                  <a:lnTo>
                    <a:pt x="69550" y="1617172"/>
                  </a:lnTo>
                  <a:lnTo>
                    <a:pt x="55137" y="1573723"/>
                  </a:lnTo>
                  <a:lnTo>
                    <a:pt x="42318" y="1529596"/>
                  </a:lnTo>
                  <a:lnTo>
                    <a:pt x="31127" y="1484828"/>
                  </a:lnTo>
                  <a:lnTo>
                    <a:pt x="21597" y="1439453"/>
                  </a:lnTo>
                  <a:lnTo>
                    <a:pt x="13760" y="1393507"/>
                  </a:lnTo>
                  <a:lnTo>
                    <a:pt x="7649" y="1347026"/>
                  </a:lnTo>
                  <a:lnTo>
                    <a:pt x="3297" y="1300045"/>
                  </a:lnTo>
                  <a:lnTo>
                    <a:pt x="736" y="1252601"/>
                  </a:lnTo>
                  <a:lnTo>
                    <a:pt x="0" y="1204727"/>
                  </a:lnTo>
                  <a:lnTo>
                    <a:pt x="1119" y="1156462"/>
                  </a:lnTo>
                  <a:lnTo>
                    <a:pt x="4140" y="1107687"/>
                  </a:lnTo>
                  <a:lnTo>
                    <a:pt x="9043" y="1059405"/>
                  </a:lnTo>
                  <a:lnTo>
                    <a:pt x="15795" y="1011654"/>
                  </a:lnTo>
                  <a:lnTo>
                    <a:pt x="24360" y="964474"/>
                  </a:lnTo>
                  <a:lnTo>
                    <a:pt x="34705" y="917905"/>
                  </a:lnTo>
                  <a:lnTo>
                    <a:pt x="46795" y="871986"/>
                  </a:lnTo>
                  <a:lnTo>
                    <a:pt x="60597" y="826755"/>
                  </a:lnTo>
                  <a:lnTo>
                    <a:pt x="76076" y="782253"/>
                  </a:lnTo>
                  <a:lnTo>
                    <a:pt x="93198" y="738520"/>
                  </a:lnTo>
                  <a:lnTo>
                    <a:pt x="111929" y="695593"/>
                  </a:lnTo>
                  <a:lnTo>
                    <a:pt x="132234" y="653513"/>
                  </a:lnTo>
                  <a:lnTo>
                    <a:pt x="154079" y="612319"/>
                  </a:lnTo>
                  <a:lnTo>
                    <a:pt x="177431" y="572051"/>
                  </a:lnTo>
                  <a:lnTo>
                    <a:pt x="202255" y="532747"/>
                  </a:lnTo>
                  <a:lnTo>
                    <a:pt x="228516" y="494448"/>
                  </a:lnTo>
                  <a:lnTo>
                    <a:pt x="256182" y="457192"/>
                  </a:lnTo>
                  <a:lnTo>
                    <a:pt x="285216" y="421019"/>
                  </a:lnTo>
                  <a:lnTo>
                    <a:pt x="315586" y="385969"/>
                  </a:lnTo>
                  <a:lnTo>
                    <a:pt x="347257" y="352080"/>
                  </a:lnTo>
                  <a:lnTo>
                    <a:pt x="380194" y="319393"/>
                  </a:lnTo>
                  <a:lnTo>
                    <a:pt x="414364" y="287946"/>
                  </a:lnTo>
                  <a:lnTo>
                    <a:pt x="449733" y="257779"/>
                  </a:lnTo>
                  <a:lnTo>
                    <a:pt x="486266" y="228931"/>
                  </a:lnTo>
                  <a:lnTo>
                    <a:pt x="523928" y="201442"/>
                  </a:lnTo>
                  <a:lnTo>
                    <a:pt x="562687" y="175351"/>
                  </a:lnTo>
                  <a:lnTo>
                    <a:pt x="602507" y="150698"/>
                  </a:lnTo>
                  <a:lnTo>
                    <a:pt x="643355" y="127521"/>
                  </a:lnTo>
                  <a:lnTo>
                    <a:pt x="685196" y="105861"/>
                  </a:lnTo>
                  <a:lnTo>
                    <a:pt x="727996" y="85756"/>
                  </a:lnTo>
                  <a:lnTo>
                    <a:pt x="771721" y="67246"/>
                  </a:lnTo>
                  <a:lnTo>
                    <a:pt x="816337" y="50370"/>
                  </a:lnTo>
                  <a:lnTo>
                    <a:pt x="861809" y="35168"/>
                  </a:lnTo>
                  <a:lnTo>
                    <a:pt x="908104" y="21680"/>
                  </a:lnTo>
                  <a:lnTo>
                    <a:pt x="955186" y="9944"/>
                  </a:lnTo>
                  <a:lnTo>
                    <a:pt x="1003022" y="0"/>
                  </a:lnTo>
                  <a:lnTo>
                    <a:pt x="1229336" y="1208404"/>
                  </a:lnTo>
                  <a:lnTo>
                    <a:pt x="1177393" y="243674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849487" y="1542161"/>
              <a:ext cx="226695" cy="1210310"/>
            </a:xfrm>
            <a:custGeom>
              <a:avLst/>
              <a:gdLst/>
              <a:ahLst/>
              <a:cxnLst/>
              <a:rect l="l" t="t" r="r" b="b"/>
              <a:pathLst>
                <a:path w="226695" h="1210310">
                  <a:moveTo>
                    <a:pt x="8382" y="0"/>
                  </a:moveTo>
                  <a:lnTo>
                    <a:pt x="0" y="1524"/>
                  </a:lnTo>
                  <a:lnTo>
                    <a:pt x="226314" y="1209928"/>
                  </a:lnTo>
                  <a:lnTo>
                    <a:pt x="8382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849487" y="1542161"/>
              <a:ext cx="226695" cy="1210310"/>
            </a:xfrm>
            <a:custGeom>
              <a:avLst/>
              <a:gdLst/>
              <a:ahLst/>
              <a:cxnLst/>
              <a:rect l="l" t="t" r="r" b="b"/>
              <a:pathLst>
                <a:path w="226695" h="1210310">
                  <a:moveTo>
                    <a:pt x="0" y="1524"/>
                  </a:moveTo>
                  <a:lnTo>
                    <a:pt x="2794" y="1015"/>
                  </a:lnTo>
                  <a:lnTo>
                    <a:pt x="5588" y="508"/>
                  </a:lnTo>
                  <a:lnTo>
                    <a:pt x="8382" y="0"/>
                  </a:lnTo>
                  <a:lnTo>
                    <a:pt x="226314" y="1209928"/>
                  </a:lnTo>
                  <a:lnTo>
                    <a:pt x="0" y="1524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857869" y="1526413"/>
              <a:ext cx="218440" cy="1226185"/>
            </a:xfrm>
            <a:custGeom>
              <a:avLst/>
              <a:gdLst/>
              <a:ahLst/>
              <a:cxnLst/>
              <a:rect l="l" t="t" r="r" b="b"/>
              <a:pathLst>
                <a:path w="218440" h="1226185">
                  <a:moveTo>
                    <a:pt x="121792" y="0"/>
                  </a:moveTo>
                  <a:lnTo>
                    <a:pt x="91243" y="2835"/>
                  </a:lnTo>
                  <a:lnTo>
                    <a:pt x="60753" y="6397"/>
                  </a:lnTo>
                  <a:lnTo>
                    <a:pt x="30335" y="10697"/>
                  </a:lnTo>
                  <a:lnTo>
                    <a:pt x="0" y="15748"/>
                  </a:lnTo>
                  <a:lnTo>
                    <a:pt x="217931" y="1225677"/>
                  </a:lnTo>
                  <a:lnTo>
                    <a:pt x="121792" y="0"/>
                  </a:lnTo>
                  <a:close/>
                </a:path>
              </a:pathLst>
            </a:custGeom>
            <a:solidFill>
              <a:srgbClr val="5B9B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857869" y="1526413"/>
              <a:ext cx="218440" cy="1226185"/>
            </a:xfrm>
            <a:custGeom>
              <a:avLst/>
              <a:gdLst/>
              <a:ahLst/>
              <a:cxnLst/>
              <a:rect l="l" t="t" r="r" b="b"/>
              <a:pathLst>
                <a:path w="218440" h="1226185">
                  <a:moveTo>
                    <a:pt x="0" y="15748"/>
                  </a:moveTo>
                  <a:lnTo>
                    <a:pt x="30335" y="10697"/>
                  </a:lnTo>
                  <a:lnTo>
                    <a:pt x="60753" y="6397"/>
                  </a:lnTo>
                  <a:lnTo>
                    <a:pt x="91243" y="2835"/>
                  </a:lnTo>
                  <a:lnTo>
                    <a:pt x="121792" y="0"/>
                  </a:lnTo>
                  <a:lnTo>
                    <a:pt x="217931" y="1225677"/>
                  </a:lnTo>
                  <a:lnTo>
                    <a:pt x="0" y="15748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979662" y="1522730"/>
              <a:ext cx="96520" cy="1229360"/>
            </a:xfrm>
            <a:custGeom>
              <a:avLst/>
              <a:gdLst/>
              <a:ahLst/>
              <a:cxnLst/>
              <a:rect l="l" t="t" r="r" b="b"/>
              <a:pathLst>
                <a:path w="96520" h="1229360">
                  <a:moveTo>
                    <a:pt x="96139" y="0"/>
                  </a:moveTo>
                  <a:lnTo>
                    <a:pt x="72116" y="236"/>
                  </a:lnTo>
                  <a:lnTo>
                    <a:pt x="48069" y="936"/>
                  </a:lnTo>
                  <a:lnTo>
                    <a:pt x="24022" y="2089"/>
                  </a:lnTo>
                  <a:lnTo>
                    <a:pt x="0" y="3683"/>
                  </a:lnTo>
                  <a:lnTo>
                    <a:pt x="96139" y="1229360"/>
                  </a:lnTo>
                  <a:lnTo>
                    <a:pt x="96139" y="0"/>
                  </a:lnTo>
                  <a:close/>
                </a:path>
              </a:pathLst>
            </a:custGeom>
            <a:solidFill>
              <a:srgbClr val="6FAC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979662" y="1522730"/>
              <a:ext cx="96520" cy="1229360"/>
            </a:xfrm>
            <a:custGeom>
              <a:avLst/>
              <a:gdLst/>
              <a:ahLst/>
              <a:cxnLst/>
              <a:rect l="l" t="t" r="r" b="b"/>
              <a:pathLst>
                <a:path w="96520" h="1229360">
                  <a:moveTo>
                    <a:pt x="0" y="3683"/>
                  </a:moveTo>
                  <a:lnTo>
                    <a:pt x="24022" y="2089"/>
                  </a:lnTo>
                  <a:lnTo>
                    <a:pt x="48069" y="936"/>
                  </a:lnTo>
                  <a:lnTo>
                    <a:pt x="72116" y="236"/>
                  </a:lnTo>
                  <a:lnTo>
                    <a:pt x="96139" y="0"/>
                  </a:lnTo>
                  <a:lnTo>
                    <a:pt x="96139" y="1229360"/>
                  </a:lnTo>
                  <a:lnTo>
                    <a:pt x="0" y="3683"/>
                  </a:lnTo>
                  <a:close/>
                </a:path>
              </a:pathLst>
            </a:custGeom>
            <a:ln w="190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115300" y="880872"/>
              <a:ext cx="2543810" cy="3042285"/>
            </a:xfrm>
            <a:custGeom>
              <a:avLst/>
              <a:gdLst/>
              <a:ahLst/>
              <a:cxnLst/>
              <a:rect l="l" t="t" r="r" b="b"/>
              <a:pathLst>
                <a:path w="2543809" h="3042285">
                  <a:moveTo>
                    <a:pt x="2122931" y="1469136"/>
                  </a:moveTo>
                  <a:lnTo>
                    <a:pt x="2485644" y="1132331"/>
                  </a:lnTo>
                  <a:lnTo>
                    <a:pt x="2543555" y="1132331"/>
                  </a:lnTo>
                </a:path>
                <a:path w="2543809" h="3042285">
                  <a:moveTo>
                    <a:pt x="1338072" y="3041904"/>
                  </a:moveTo>
                  <a:lnTo>
                    <a:pt x="1644396" y="2993135"/>
                  </a:lnTo>
                  <a:lnTo>
                    <a:pt x="1702307" y="2993135"/>
                  </a:lnTo>
                </a:path>
                <a:path w="2543809" h="3042285">
                  <a:moveTo>
                    <a:pt x="739140" y="661415"/>
                  </a:moveTo>
                  <a:lnTo>
                    <a:pt x="57911" y="150875"/>
                  </a:lnTo>
                  <a:lnTo>
                    <a:pt x="0" y="150875"/>
                  </a:lnTo>
                </a:path>
                <a:path w="2543809" h="3042285">
                  <a:moveTo>
                    <a:pt x="803148" y="652272"/>
                  </a:moveTo>
                  <a:lnTo>
                    <a:pt x="803148" y="106679"/>
                  </a:lnTo>
                  <a:lnTo>
                    <a:pt x="803148" y="48767"/>
                  </a:lnTo>
                </a:path>
                <a:path w="2543809" h="3042285">
                  <a:moveTo>
                    <a:pt x="912876" y="643127"/>
                  </a:moveTo>
                  <a:lnTo>
                    <a:pt x="2247900" y="0"/>
                  </a:lnTo>
                  <a:lnTo>
                    <a:pt x="2305811" y="0"/>
                  </a:lnTo>
                </a:path>
              </a:pathLst>
            </a:custGeom>
            <a:ln w="9525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6997954" y="5079872"/>
            <a:ext cx="415162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Rolnictwo </a:t>
            </a:r>
            <a:r>
              <a:rPr sz="1200" b="1" dirty="0">
                <a:latin typeface="Calibri"/>
                <a:cs typeface="Calibri"/>
              </a:rPr>
              <a:t>(33%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emisji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GHG)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w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gospodarce </a:t>
            </a:r>
            <a:r>
              <a:rPr sz="1200" b="1" dirty="0">
                <a:latin typeface="Calibri"/>
                <a:cs typeface="Calibri"/>
              </a:rPr>
              <a:t>(źródło: </a:t>
            </a:r>
            <a:r>
              <a:rPr sz="1200" b="1" spc="-10" dirty="0">
                <a:latin typeface="Calibri"/>
                <a:cs typeface="Calibri"/>
              </a:rPr>
              <a:t>KOBiZE,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2020)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50342" y="5255767"/>
            <a:ext cx="299466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Calibri"/>
                <a:cs typeface="Calibri"/>
              </a:rPr>
              <a:t>Źródło: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https://klimatyczneabc.uw.edu.pl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1375853" y="494791"/>
            <a:ext cx="4380738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chemeClr val="tx1"/>
                </a:solidFill>
              </a:rPr>
              <a:t>Zmiana</a:t>
            </a:r>
            <a:r>
              <a:rPr sz="3600" spc="-114" dirty="0">
                <a:solidFill>
                  <a:schemeClr val="tx1"/>
                </a:solidFill>
              </a:rPr>
              <a:t> </a:t>
            </a:r>
            <a:r>
              <a:rPr sz="3600" spc="-10" dirty="0">
                <a:solidFill>
                  <a:schemeClr val="tx1"/>
                </a:solidFill>
              </a:rPr>
              <a:t>klimatu</a:t>
            </a:r>
            <a:endParaRPr sz="3600" dirty="0">
              <a:solidFill>
                <a:schemeClr val="tx1"/>
              </a:solidFill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528807" y="1661616"/>
            <a:ext cx="810895" cy="58102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ctr">
              <a:lnSpc>
                <a:spcPct val="101699"/>
              </a:lnSpc>
              <a:spcBef>
                <a:spcPts val="75"/>
              </a:spcBef>
            </a:pPr>
            <a:r>
              <a:rPr sz="1200" b="1" spc="-10" dirty="0">
                <a:solidFill>
                  <a:srgbClr val="FF0000"/>
                </a:solidFill>
                <a:latin typeface="Calibri"/>
                <a:cs typeface="Calibri"/>
              </a:rPr>
              <a:t>Fermentacja jelitowa</a:t>
            </a:r>
            <a:r>
              <a:rPr sz="1200" b="1" spc="5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b="1" spc="-25" dirty="0">
                <a:solidFill>
                  <a:srgbClr val="FF0000"/>
                </a:solidFill>
                <a:latin typeface="Calibri"/>
                <a:cs typeface="Calibri"/>
              </a:rPr>
              <a:t>40%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823195" y="3709238"/>
            <a:ext cx="777240" cy="58102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ctr">
              <a:lnSpc>
                <a:spcPct val="101699"/>
              </a:lnSpc>
              <a:spcBef>
                <a:spcPts val="75"/>
              </a:spcBef>
            </a:pPr>
            <a:r>
              <a:rPr sz="1200" b="1" spc="-10" dirty="0">
                <a:solidFill>
                  <a:srgbClr val="FF0000"/>
                </a:solidFill>
                <a:latin typeface="Calibri"/>
                <a:cs typeface="Calibri"/>
              </a:rPr>
              <a:t>Zarządzanie obornikiem </a:t>
            </a:r>
            <a:r>
              <a:rPr sz="1200" b="1" spc="-25" dirty="0">
                <a:solidFill>
                  <a:srgbClr val="FF0000"/>
                </a:solidFill>
                <a:latin typeface="Calibri"/>
                <a:cs typeface="Calibri"/>
              </a:rPr>
              <a:t>11%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595109" y="2675635"/>
            <a:ext cx="1307465" cy="394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94130" algn="l"/>
              </a:tabLst>
            </a:pPr>
            <a:r>
              <a:rPr sz="1200" b="1" spc="-10" dirty="0">
                <a:solidFill>
                  <a:srgbClr val="FF0000"/>
                </a:solidFill>
                <a:latin typeface="Calibri"/>
                <a:cs typeface="Calibri"/>
              </a:rPr>
              <a:t>Nawożenie</a:t>
            </a:r>
            <a:r>
              <a:rPr sz="1200" b="1" spc="-2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FF0000"/>
                </a:solidFill>
                <a:latin typeface="Calibri"/>
                <a:cs typeface="Calibri"/>
              </a:rPr>
              <a:t>gleb</a:t>
            </a:r>
            <a:r>
              <a:rPr sz="1200" b="1" spc="-8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200" u="sng" dirty="0">
                <a:solidFill>
                  <a:srgbClr val="FF0000"/>
                </a:solidFill>
                <a:uFill>
                  <a:solidFill>
                    <a:srgbClr val="A6A6A6"/>
                  </a:solidFill>
                </a:uFill>
                <a:latin typeface="Times New Roman"/>
                <a:cs typeface="Times New Roman"/>
              </a:rPr>
              <a:t>	</a:t>
            </a:r>
            <a:endParaRPr sz="1200">
              <a:latin typeface="Times New Roman"/>
              <a:cs typeface="Times New Roman"/>
            </a:endParaRPr>
          </a:p>
          <a:p>
            <a:pPr marL="378460">
              <a:lnSpc>
                <a:spcPct val="100000"/>
              </a:lnSpc>
              <a:spcBef>
                <a:spcPts val="25"/>
              </a:spcBef>
            </a:pPr>
            <a:r>
              <a:rPr sz="1200" b="1" spc="-25" dirty="0">
                <a:solidFill>
                  <a:srgbClr val="FF0000"/>
                </a:solidFill>
                <a:latin typeface="Calibri"/>
                <a:cs typeface="Calibri"/>
              </a:rPr>
              <a:t>46%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332344" y="494791"/>
            <a:ext cx="779145" cy="76644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0650" marR="111760" algn="ctr">
              <a:lnSpc>
                <a:spcPct val="101699"/>
              </a:lnSpc>
              <a:spcBef>
                <a:spcPts val="75"/>
              </a:spcBef>
            </a:pPr>
            <a:r>
              <a:rPr sz="1200" b="1" spc="-10" dirty="0">
                <a:solidFill>
                  <a:srgbClr val="404040"/>
                </a:solidFill>
                <a:latin typeface="Calibri"/>
                <a:cs typeface="Calibri"/>
              </a:rPr>
              <a:t>Spalanie resztek</a:t>
            </a:r>
            <a:endParaRPr sz="1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1200" b="1" spc="-10" dirty="0">
                <a:solidFill>
                  <a:srgbClr val="404040"/>
                </a:solidFill>
                <a:latin typeface="Calibri"/>
                <a:cs typeface="Calibri"/>
              </a:rPr>
              <a:t>pożniwnych</a:t>
            </a:r>
            <a:endParaRPr sz="12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20"/>
              </a:spcBef>
            </a:pPr>
            <a:r>
              <a:rPr sz="1200" b="1" spc="-20" dirty="0">
                <a:solidFill>
                  <a:srgbClr val="404040"/>
                </a:solidFill>
                <a:latin typeface="Calibri"/>
                <a:cs typeface="Calibri"/>
              </a:rPr>
              <a:t>0.1%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485758" y="537413"/>
            <a:ext cx="864235" cy="394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404040"/>
                </a:solidFill>
                <a:latin typeface="Calibri"/>
                <a:cs typeface="Calibri"/>
              </a:rPr>
              <a:t>Wapnowanie</a:t>
            </a:r>
            <a:endParaRPr sz="12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30"/>
              </a:spcBef>
            </a:pPr>
            <a:r>
              <a:rPr sz="1200" b="1" spc="-25" dirty="0">
                <a:solidFill>
                  <a:srgbClr val="404040"/>
                </a:solidFill>
                <a:latin typeface="Calibri"/>
                <a:cs typeface="Calibri"/>
              </a:rPr>
              <a:t>2%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0427589" y="528650"/>
            <a:ext cx="622935" cy="58102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ctr">
              <a:lnSpc>
                <a:spcPct val="101699"/>
              </a:lnSpc>
              <a:spcBef>
                <a:spcPts val="75"/>
              </a:spcBef>
            </a:pPr>
            <a:r>
              <a:rPr sz="1200" b="1" spc="-10" dirty="0">
                <a:solidFill>
                  <a:srgbClr val="404040"/>
                </a:solidFill>
                <a:latin typeface="Calibri"/>
                <a:cs typeface="Calibri"/>
              </a:rPr>
              <a:t>Aplikacja mocznika </a:t>
            </a:r>
            <a:r>
              <a:rPr sz="1200" b="1" spc="-25" dirty="0">
                <a:solidFill>
                  <a:srgbClr val="404040"/>
                </a:solidFill>
                <a:latin typeface="Calibri"/>
                <a:cs typeface="Calibri"/>
              </a:rPr>
              <a:t>1%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608826" y="1837182"/>
            <a:ext cx="116332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585858"/>
                </a:solidFill>
                <a:latin typeface="Calibri"/>
                <a:cs typeface="Calibri"/>
              </a:rPr>
              <a:t>Emisja</a:t>
            </a:r>
            <a:r>
              <a:rPr sz="1400" b="1" spc="-40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585858"/>
                </a:solidFill>
                <a:latin typeface="Calibri"/>
                <a:cs typeface="Calibri"/>
              </a:rPr>
              <a:t>GHG</a:t>
            </a:r>
            <a:r>
              <a:rPr sz="1400" b="1" spc="-55" dirty="0">
                <a:solidFill>
                  <a:srgbClr val="585858"/>
                </a:solidFill>
                <a:latin typeface="Calibri"/>
                <a:cs typeface="Calibri"/>
              </a:rPr>
              <a:t> </a:t>
            </a:r>
            <a:r>
              <a:rPr sz="1400" b="1" spc="-25" dirty="0">
                <a:solidFill>
                  <a:srgbClr val="585858"/>
                </a:solidFill>
                <a:latin typeface="Calibri"/>
                <a:cs typeface="Calibri"/>
              </a:rPr>
              <a:t>(%)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400" y="457200"/>
            <a:ext cx="11887199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chemeClr val="tx1"/>
                </a:solidFill>
              </a:rPr>
              <a:t>Zasady</a:t>
            </a:r>
            <a:r>
              <a:rPr spc="-40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warunkowości</a:t>
            </a:r>
            <a:r>
              <a:rPr spc="-70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(obowiązkowe)</a:t>
            </a:r>
            <a:r>
              <a:rPr spc="-7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–</a:t>
            </a:r>
            <a:r>
              <a:rPr spc="-4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GAEC</a:t>
            </a:r>
            <a:r>
              <a:rPr spc="-45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(DKR)</a:t>
            </a: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pc="-10" dirty="0">
                <a:solidFill>
                  <a:schemeClr val="tx1"/>
                </a:solidFill>
              </a:rPr>
              <a:t>Projekt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065"/>
              </a:lnSpc>
            </a:pPr>
            <a:r>
              <a:rPr dirty="0"/>
              <a:t>Minikowo,</a:t>
            </a:r>
            <a:r>
              <a:rPr spc="-30" dirty="0"/>
              <a:t> </a:t>
            </a:r>
            <a:r>
              <a:rPr spc="-10" dirty="0"/>
              <a:t>04.11.2021</a:t>
            </a:r>
            <a:r>
              <a:rPr spc="-15" dirty="0"/>
              <a:t> </a:t>
            </a:r>
            <a:r>
              <a:rPr spc="-45" dirty="0"/>
              <a:t>r.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13663" y="1846529"/>
            <a:ext cx="10633075" cy="3044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DKR</a:t>
            </a:r>
            <a:r>
              <a:rPr sz="1800" b="1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1</a:t>
            </a:r>
            <a:r>
              <a:rPr sz="1800" b="1" dirty="0">
                <a:latin typeface="Calibri"/>
                <a:cs typeface="Calibri"/>
              </a:rPr>
              <a:t>: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Utrzymanie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TUZ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oparciu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stosunek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pow. </a:t>
            </a:r>
            <a:r>
              <a:rPr sz="1800" spc="-10" dirty="0">
                <a:latin typeface="Calibri"/>
                <a:cs typeface="Calibri"/>
              </a:rPr>
              <a:t>TUZ/pow.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UR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DKR</a:t>
            </a:r>
            <a:r>
              <a:rPr sz="1800" b="1" spc="-4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2</a:t>
            </a:r>
            <a:r>
              <a:rPr sz="1800" dirty="0">
                <a:latin typeface="Calibri"/>
                <a:cs typeface="Calibri"/>
              </a:rPr>
              <a:t>: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Ochrona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terenów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podmokłych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torfowisk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DKR</a:t>
            </a:r>
            <a:r>
              <a:rPr sz="1800" b="1" spc="-5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3</a:t>
            </a:r>
            <a:r>
              <a:rPr sz="1800" dirty="0">
                <a:latin typeface="Calibri"/>
                <a:cs typeface="Calibri"/>
              </a:rPr>
              <a:t>: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Zakaz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wypalania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rżysk,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chyba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że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służy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ono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zdrowiu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roślin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DKR</a:t>
            </a:r>
            <a:r>
              <a:rPr sz="1800" b="1" spc="-6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4</a:t>
            </a:r>
            <a:r>
              <a:rPr sz="1800" dirty="0">
                <a:latin typeface="Calibri"/>
                <a:cs typeface="Calibri"/>
              </a:rPr>
              <a:t>: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Ustanowienie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stref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buforowych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wzdłuż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cieków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wodnych</a:t>
            </a:r>
            <a:endParaRPr sz="18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2160"/>
              </a:spcBef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DKR</a:t>
            </a:r>
            <a:r>
              <a:rPr sz="1800" b="1" spc="-5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6</a:t>
            </a:r>
            <a:r>
              <a:rPr sz="1800" dirty="0">
                <a:latin typeface="Calibri"/>
                <a:cs typeface="Calibri"/>
              </a:rPr>
              <a:t>: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Zarządzanie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orką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inne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odpowiednie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techniki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celu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zmniejszenia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ryzyka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degradacji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gleby,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biorąc </a:t>
            </a:r>
            <a:r>
              <a:rPr sz="1800" dirty="0">
                <a:latin typeface="Calibri"/>
                <a:cs typeface="Calibri"/>
              </a:rPr>
              <a:t>pod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uwagę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nachylenie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terenu:</a:t>
            </a:r>
            <a:endParaRPr sz="1800">
              <a:latin typeface="Calibri"/>
              <a:cs typeface="Calibri"/>
            </a:endParaRPr>
          </a:p>
          <a:p>
            <a:pPr marL="12700" marR="178435" indent="51435">
              <a:lnSpc>
                <a:spcPct val="100000"/>
              </a:lnSpc>
            </a:pPr>
            <a:r>
              <a:rPr sz="1800" b="1" dirty="0">
                <a:latin typeface="Calibri"/>
                <a:cs typeface="Calibri"/>
              </a:rPr>
              <a:t>-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GO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na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stokach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≥20%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-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bez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redlin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wzdłuż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stoku,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okrywa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glebowa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1.11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15.02;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okrywa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mulcz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uprawie wieloletnich;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DKR</a:t>
            </a:r>
            <a:r>
              <a:rPr sz="1800" b="1" spc="-5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7</a:t>
            </a:r>
            <a:r>
              <a:rPr sz="1800" dirty="0">
                <a:latin typeface="Calibri"/>
                <a:cs typeface="Calibri"/>
              </a:rPr>
              <a:t>: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Minimalna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pokrywa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glebowa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najbardziej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newralgicznych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okresach: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-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≥30%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GO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z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okrywą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gleb</a:t>
            </a:r>
            <a:r>
              <a:rPr sz="1800" dirty="0">
                <a:latin typeface="Calibri"/>
                <a:cs typeface="Calibri"/>
              </a:rPr>
              <a:t>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1.11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15.02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10" dirty="0">
                <a:latin typeface="Calibri"/>
                <a:cs typeface="Calibri"/>
              </a:rPr>
              <a:t> system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bezorkowej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pasowej.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3672" y="61060"/>
            <a:ext cx="11975291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chemeClr val="tx1"/>
                </a:solidFill>
              </a:rPr>
              <a:t>Zasady</a:t>
            </a:r>
            <a:r>
              <a:rPr spc="-40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warunkowości</a:t>
            </a:r>
            <a:r>
              <a:rPr spc="-70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(obowiązkowe)</a:t>
            </a:r>
            <a:r>
              <a:rPr spc="-7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–</a:t>
            </a:r>
            <a:r>
              <a:rPr spc="-4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GAEC</a:t>
            </a:r>
            <a:r>
              <a:rPr spc="-45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(DKR)</a:t>
            </a: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pc="-10" dirty="0">
                <a:solidFill>
                  <a:schemeClr val="tx1"/>
                </a:solidFill>
              </a:rPr>
              <a:t>Projekt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16189" y="1676400"/>
            <a:ext cx="10930255" cy="4964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Nowe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normy: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160"/>
              </a:spcBef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DKR</a:t>
            </a:r>
            <a:r>
              <a:rPr sz="1800" b="1" spc="-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8</a:t>
            </a:r>
            <a:r>
              <a:rPr sz="1800" dirty="0">
                <a:latin typeface="Calibri"/>
                <a:cs typeface="Calibri"/>
              </a:rPr>
              <a:t>: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Zmianowanie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inne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praktyki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mające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celu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zachowanie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potencjału</a:t>
            </a:r>
            <a:r>
              <a:rPr sz="1800" spc="-20" dirty="0">
                <a:latin typeface="Calibri"/>
                <a:cs typeface="Calibri"/>
              </a:rPr>
              <a:t> gleby,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tym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dywersyfikacja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upraw</a:t>
            </a:r>
            <a:endParaRPr sz="1800" dirty="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2160"/>
              </a:spcBef>
            </a:pPr>
            <a:r>
              <a:rPr sz="1800" b="1" spc="-10" dirty="0">
                <a:latin typeface="Calibri"/>
                <a:cs typeface="Calibri"/>
              </a:rPr>
              <a:t>Gospodarstwa</a:t>
            </a:r>
            <a:r>
              <a:rPr sz="1800" b="1" spc="-7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pow.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10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ha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GO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wprowadzenie </a:t>
            </a:r>
            <a:r>
              <a:rPr sz="1800" dirty="0">
                <a:latin typeface="Calibri"/>
                <a:cs typeface="Calibri"/>
              </a:rPr>
              <a:t>co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najmniej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3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różnych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gruntach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ornych,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przy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czym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uprawa </a:t>
            </a:r>
            <a:r>
              <a:rPr sz="1800" dirty="0">
                <a:latin typeface="Calibri"/>
                <a:cs typeface="Calibri"/>
              </a:rPr>
              <a:t>główna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może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zajmować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więcej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niż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65%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gruntów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ornych,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dwie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główne łącznie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mogą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zajmować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więcej </a:t>
            </a:r>
            <a:r>
              <a:rPr sz="1800" dirty="0">
                <a:latin typeface="Calibri"/>
                <a:cs typeface="Calibri"/>
              </a:rPr>
              <a:t>niż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90%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gruntów.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Calibri"/>
                <a:cs typeface="Calibri"/>
              </a:rPr>
              <a:t>Za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odrębną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uprawę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uznaje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się:</a:t>
            </a:r>
            <a:endParaRPr sz="1800" dirty="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dirty="0">
                <a:latin typeface="Calibri"/>
                <a:cs typeface="Calibri"/>
              </a:rPr>
              <a:t>rodzaj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klasyfikacji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botanicznej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upraw,</a:t>
            </a:r>
            <a:endParaRPr sz="1800" dirty="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spc="-10" dirty="0">
                <a:latin typeface="Calibri"/>
                <a:cs typeface="Calibri"/>
              </a:rPr>
              <a:t>pszenicę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orkisz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Triticum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spelta,</a:t>
            </a:r>
            <a:endParaRPr sz="1800" dirty="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dirty="0">
                <a:latin typeface="Calibri"/>
                <a:cs typeface="Calibri"/>
              </a:rPr>
              <a:t>formę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ozimą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jarą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tego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samego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rodzaju,</a:t>
            </a:r>
            <a:endParaRPr sz="1800" dirty="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dirty="0">
                <a:latin typeface="Calibri"/>
                <a:cs typeface="Calibri"/>
              </a:rPr>
              <a:t>gatunek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rodzin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kapustowatych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(Brassicaceae),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psiankowatych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(Solanaceae)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dyniowatych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(Cucurbitaceae),</a:t>
            </a:r>
            <a:endParaRPr sz="1800" dirty="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dirty="0">
                <a:latin typeface="Calibri"/>
                <a:cs typeface="Calibri"/>
              </a:rPr>
              <a:t>grunt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ugorowany,</a:t>
            </a:r>
            <a:endParaRPr sz="1800" dirty="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spc="-10" dirty="0">
                <a:latin typeface="Calibri"/>
                <a:cs typeface="Calibri"/>
              </a:rPr>
              <a:t>trawę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inne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pastewne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rośliny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zielne.</a:t>
            </a:r>
            <a:endParaRPr sz="1800" dirty="0">
              <a:latin typeface="Calibri"/>
              <a:cs typeface="Calibri"/>
            </a:endParaRPr>
          </a:p>
          <a:p>
            <a:pPr marL="12700" marR="79375">
              <a:lnSpc>
                <a:spcPct val="100000"/>
              </a:lnSpc>
              <a:spcBef>
                <a:spcPts val="2160"/>
              </a:spcBef>
            </a:pPr>
            <a:r>
              <a:rPr sz="1800" b="1" dirty="0">
                <a:latin typeface="Calibri"/>
                <a:cs typeface="Calibri"/>
              </a:rPr>
              <a:t>Z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wdrażania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normy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wyłączone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są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gospodarstwa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których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więcej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niż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75%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przeznaczana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trawy, </a:t>
            </a:r>
            <a:r>
              <a:rPr sz="1800" dirty="0">
                <a:latin typeface="Calibri"/>
                <a:cs typeface="Calibri"/>
              </a:rPr>
              <a:t>inne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zielne pastewne,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strączkowe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ugorowane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więcej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niż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75%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UR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stanowią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TUZ,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trawy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inne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zielne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pastewne.</a:t>
            </a:r>
            <a:endParaRPr sz="18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100" y="609600"/>
            <a:ext cx="12115799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chemeClr val="tx1"/>
                </a:solidFill>
              </a:rPr>
              <a:t>Zasady</a:t>
            </a:r>
            <a:r>
              <a:rPr spc="-40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warunkowości</a:t>
            </a:r>
            <a:r>
              <a:rPr spc="-70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(obowiązkowe)</a:t>
            </a:r>
            <a:r>
              <a:rPr spc="-7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–</a:t>
            </a:r>
            <a:r>
              <a:rPr spc="-4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GAEC</a:t>
            </a:r>
            <a:r>
              <a:rPr spc="-45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(DKR)</a:t>
            </a: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pc="-10" dirty="0">
                <a:solidFill>
                  <a:schemeClr val="tx1"/>
                </a:solidFill>
              </a:rPr>
              <a:t>Projekt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57200" y="2514600"/>
            <a:ext cx="10441940" cy="3317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Nowe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normy:</a:t>
            </a:r>
            <a:endParaRPr sz="1800" dirty="0">
              <a:latin typeface="Calibri"/>
              <a:cs typeface="Calibri"/>
            </a:endParaRPr>
          </a:p>
          <a:p>
            <a:pPr marL="12700" marR="97155">
              <a:lnSpc>
                <a:spcPct val="100000"/>
              </a:lnSpc>
              <a:spcBef>
                <a:spcPts val="2160"/>
              </a:spcBef>
            </a:pP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DKR</a:t>
            </a:r>
            <a:r>
              <a:rPr sz="1800" b="1" spc="-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0000"/>
                </a:solidFill>
                <a:latin typeface="Calibri"/>
                <a:cs typeface="Calibri"/>
              </a:rPr>
              <a:t>9</a:t>
            </a:r>
            <a:r>
              <a:rPr sz="1800" dirty="0">
                <a:latin typeface="Calibri"/>
                <a:cs typeface="Calibri"/>
              </a:rPr>
              <a:t>: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Minimalny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udział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4%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powierzchni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gruntów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ornych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gospodarstwie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wykorzystanych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obszary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obiekty nieprodukcyjne,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włączając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grunty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ugorowane.</a:t>
            </a:r>
            <a:endParaRPr sz="1800" dirty="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2160"/>
              </a:spcBef>
            </a:pPr>
            <a:r>
              <a:rPr sz="1800" dirty="0">
                <a:latin typeface="Calibri"/>
                <a:cs typeface="Calibri"/>
              </a:rPr>
              <a:t>Minimalny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udział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7%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powierzchni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gruntów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ornych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gospodarstwie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w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przypadku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jeśli</a:t>
            </a:r>
            <a:r>
              <a:rPr sz="1800" u="sng" spc="-5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do</a:t>
            </a:r>
            <a:r>
              <a:rPr sz="1800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wypełnienia</a:t>
            </a:r>
            <a:r>
              <a:rPr sz="1800" u="sng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obowiązku</a:t>
            </a:r>
            <a:r>
              <a:rPr sz="1800" u="none" spc="-10" dirty="0"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wykorzystywane</a:t>
            </a:r>
            <a:r>
              <a:rPr sz="1800" u="sng" spc="-5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są</a:t>
            </a:r>
            <a:r>
              <a:rPr sz="1800" u="sng" spc="-5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międzyplony</a:t>
            </a:r>
            <a:r>
              <a:rPr sz="1800" u="sng" spc="-3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lub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uprawy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wiążące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azot</a:t>
            </a:r>
            <a:r>
              <a:rPr sz="1800" u="none" dirty="0">
                <a:latin typeface="Calibri"/>
                <a:cs typeface="Calibri"/>
              </a:rPr>
              <a:t>,</a:t>
            </a:r>
            <a:r>
              <a:rPr sz="1800" u="none" spc="-45" dirty="0">
                <a:latin typeface="Calibri"/>
                <a:cs typeface="Calibri"/>
              </a:rPr>
              <a:t> </a:t>
            </a:r>
            <a:r>
              <a:rPr sz="1800" u="none" spc="-10" dirty="0">
                <a:latin typeface="Calibri"/>
                <a:cs typeface="Calibri"/>
              </a:rPr>
              <a:t>uprawiane</a:t>
            </a:r>
            <a:r>
              <a:rPr sz="1800" u="none" spc="-35" dirty="0">
                <a:latin typeface="Calibri"/>
                <a:cs typeface="Calibri"/>
              </a:rPr>
              <a:t> </a:t>
            </a:r>
            <a:r>
              <a:rPr sz="1800" u="none" dirty="0">
                <a:latin typeface="Calibri"/>
                <a:cs typeface="Calibri"/>
              </a:rPr>
              <a:t>bez</a:t>
            </a:r>
            <a:r>
              <a:rPr sz="1800" u="none" spc="-40" dirty="0">
                <a:latin typeface="Calibri"/>
                <a:cs typeface="Calibri"/>
              </a:rPr>
              <a:t> </a:t>
            </a:r>
            <a:r>
              <a:rPr sz="1800" u="none" spc="-10" dirty="0">
                <a:latin typeface="Calibri"/>
                <a:cs typeface="Calibri"/>
              </a:rPr>
              <a:t>środków</a:t>
            </a:r>
            <a:r>
              <a:rPr sz="1800" u="none" spc="-60" dirty="0">
                <a:latin typeface="Calibri"/>
                <a:cs typeface="Calibri"/>
              </a:rPr>
              <a:t> </a:t>
            </a:r>
            <a:r>
              <a:rPr sz="1800" u="none" spc="-10" dirty="0">
                <a:latin typeface="Calibri"/>
                <a:cs typeface="Calibri"/>
              </a:rPr>
              <a:t>ochrony</a:t>
            </a:r>
            <a:r>
              <a:rPr sz="1800" u="none" spc="-40" dirty="0">
                <a:latin typeface="Calibri"/>
                <a:cs typeface="Calibri"/>
              </a:rPr>
              <a:t> </a:t>
            </a:r>
            <a:r>
              <a:rPr sz="1800" u="none" dirty="0">
                <a:latin typeface="Calibri"/>
                <a:cs typeface="Calibri"/>
              </a:rPr>
              <a:t>roślin,</a:t>
            </a:r>
            <a:r>
              <a:rPr sz="1800" u="none" spc="-45" dirty="0">
                <a:latin typeface="Calibri"/>
                <a:cs typeface="Calibri"/>
              </a:rPr>
              <a:t> </a:t>
            </a:r>
            <a:r>
              <a:rPr sz="1800" u="none" dirty="0">
                <a:latin typeface="Calibri"/>
                <a:cs typeface="Calibri"/>
              </a:rPr>
              <a:t>przy</a:t>
            </a:r>
            <a:r>
              <a:rPr sz="1800" u="none" spc="-40" dirty="0">
                <a:latin typeface="Calibri"/>
                <a:cs typeface="Calibri"/>
              </a:rPr>
              <a:t> </a:t>
            </a:r>
            <a:r>
              <a:rPr sz="1800" u="none" dirty="0">
                <a:latin typeface="Calibri"/>
                <a:cs typeface="Calibri"/>
              </a:rPr>
              <a:t>czym</a:t>
            </a:r>
            <a:r>
              <a:rPr sz="1800" u="none" spc="-50" dirty="0">
                <a:latin typeface="Calibri"/>
                <a:cs typeface="Calibri"/>
              </a:rPr>
              <a:t> </a:t>
            </a:r>
            <a:r>
              <a:rPr sz="1800" u="none" spc="-25" dirty="0">
                <a:latin typeface="Calibri"/>
                <a:cs typeface="Calibri"/>
              </a:rPr>
              <a:t>co </a:t>
            </a:r>
            <a:r>
              <a:rPr sz="1800" u="none" dirty="0">
                <a:latin typeface="Calibri"/>
                <a:cs typeface="Calibri"/>
              </a:rPr>
              <a:t>najmniej</a:t>
            </a:r>
            <a:r>
              <a:rPr sz="1800" u="none" spc="-55" dirty="0">
                <a:latin typeface="Calibri"/>
                <a:cs typeface="Calibri"/>
              </a:rPr>
              <a:t> </a:t>
            </a:r>
            <a:r>
              <a:rPr sz="1800" u="none" dirty="0">
                <a:latin typeface="Calibri"/>
                <a:cs typeface="Calibri"/>
              </a:rPr>
              <a:t>3</a:t>
            </a:r>
            <a:r>
              <a:rPr sz="1800" u="none" spc="-50" dirty="0">
                <a:latin typeface="Calibri"/>
                <a:cs typeface="Calibri"/>
              </a:rPr>
              <a:t> </a:t>
            </a:r>
            <a:r>
              <a:rPr sz="1800" u="none" dirty="0">
                <a:latin typeface="Calibri"/>
                <a:cs typeface="Calibri"/>
              </a:rPr>
              <a:t>%</a:t>
            </a:r>
            <a:r>
              <a:rPr sz="1800" u="none" spc="-35" dirty="0">
                <a:latin typeface="Calibri"/>
                <a:cs typeface="Calibri"/>
              </a:rPr>
              <a:t> </a:t>
            </a:r>
            <a:r>
              <a:rPr sz="1800" u="none" spc="-10" dirty="0">
                <a:latin typeface="Calibri"/>
                <a:cs typeface="Calibri"/>
              </a:rPr>
              <a:t>powierzchni</a:t>
            </a:r>
            <a:r>
              <a:rPr sz="1800" u="none" spc="-20" dirty="0">
                <a:latin typeface="Calibri"/>
                <a:cs typeface="Calibri"/>
              </a:rPr>
              <a:t> </a:t>
            </a:r>
            <a:r>
              <a:rPr sz="1800" u="none" dirty="0">
                <a:latin typeface="Calibri"/>
                <a:cs typeface="Calibri"/>
              </a:rPr>
              <a:t>gruntów</a:t>
            </a:r>
            <a:r>
              <a:rPr sz="1800" u="none" spc="-40" dirty="0">
                <a:latin typeface="Calibri"/>
                <a:cs typeface="Calibri"/>
              </a:rPr>
              <a:t> </a:t>
            </a:r>
            <a:r>
              <a:rPr sz="1800" u="none" spc="-10" dirty="0">
                <a:latin typeface="Calibri"/>
                <a:cs typeface="Calibri"/>
              </a:rPr>
              <a:t>ornych</a:t>
            </a:r>
            <a:r>
              <a:rPr sz="1800" u="none" spc="-45" dirty="0">
                <a:latin typeface="Calibri"/>
                <a:cs typeface="Calibri"/>
              </a:rPr>
              <a:t> </a:t>
            </a:r>
            <a:r>
              <a:rPr sz="1800" u="none" spc="-10" dirty="0">
                <a:latin typeface="Calibri"/>
                <a:cs typeface="Calibri"/>
              </a:rPr>
              <a:t>stanowią</a:t>
            </a:r>
            <a:r>
              <a:rPr sz="1800" u="none" spc="-40" dirty="0">
                <a:latin typeface="Calibri"/>
                <a:cs typeface="Calibri"/>
              </a:rPr>
              <a:t> </a:t>
            </a:r>
            <a:r>
              <a:rPr sz="1800" u="none" dirty="0">
                <a:latin typeface="Calibri"/>
                <a:cs typeface="Calibri"/>
              </a:rPr>
              <a:t>obszary</a:t>
            </a:r>
            <a:r>
              <a:rPr sz="1800" u="none" spc="-50" dirty="0">
                <a:latin typeface="Calibri"/>
                <a:cs typeface="Calibri"/>
              </a:rPr>
              <a:t> </a:t>
            </a:r>
            <a:r>
              <a:rPr sz="1800" u="none" dirty="0">
                <a:latin typeface="Calibri"/>
                <a:cs typeface="Calibri"/>
              </a:rPr>
              <a:t>lub</a:t>
            </a:r>
            <a:r>
              <a:rPr sz="1800" u="none" spc="-35" dirty="0">
                <a:latin typeface="Calibri"/>
                <a:cs typeface="Calibri"/>
              </a:rPr>
              <a:t> </a:t>
            </a:r>
            <a:r>
              <a:rPr sz="1800" u="none" dirty="0">
                <a:latin typeface="Calibri"/>
                <a:cs typeface="Calibri"/>
              </a:rPr>
              <a:t>obiekty</a:t>
            </a:r>
            <a:r>
              <a:rPr sz="1800" u="none" spc="-45" dirty="0">
                <a:latin typeface="Calibri"/>
                <a:cs typeface="Calibri"/>
              </a:rPr>
              <a:t> </a:t>
            </a:r>
            <a:r>
              <a:rPr sz="1800" u="none" spc="-10" dirty="0">
                <a:latin typeface="Calibri"/>
                <a:cs typeface="Calibri"/>
              </a:rPr>
              <a:t>nieprodukcyjne</a:t>
            </a:r>
            <a:r>
              <a:rPr sz="1800" u="none" spc="-50" dirty="0">
                <a:latin typeface="Calibri"/>
                <a:cs typeface="Calibri"/>
              </a:rPr>
              <a:t> </a:t>
            </a:r>
            <a:r>
              <a:rPr sz="1800" u="none" dirty="0">
                <a:latin typeface="Calibri"/>
                <a:cs typeface="Calibri"/>
              </a:rPr>
              <a:t>lub</a:t>
            </a:r>
            <a:r>
              <a:rPr sz="1800" u="none" spc="-35" dirty="0">
                <a:latin typeface="Calibri"/>
                <a:cs typeface="Calibri"/>
              </a:rPr>
              <a:t> </a:t>
            </a:r>
            <a:r>
              <a:rPr sz="1800" u="none" dirty="0">
                <a:latin typeface="Calibri"/>
                <a:cs typeface="Calibri"/>
              </a:rPr>
              <a:t>grunty</a:t>
            </a:r>
            <a:r>
              <a:rPr sz="1800" u="none" spc="-50" dirty="0">
                <a:latin typeface="Calibri"/>
                <a:cs typeface="Calibri"/>
              </a:rPr>
              <a:t> </a:t>
            </a:r>
            <a:r>
              <a:rPr sz="1800" u="none" spc="-10" dirty="0">
                <a:latin typeface="Calibri"/>
                <a:cs typeface="Calibri"/>
              </a:rPr>
              <a:t>ugorowane.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Calibri"/>
                <a:cs typeface="Calibri"/>
              </a:rPr>
              <a:t>Dla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międzyplonów </a:t>
            </a:r>
            <a:r>
              <a:rPr sz="1800" dirty="0">
                <a:latin typeface="Calibri"/>
                <a:cs typeface="Calibri"/>
              </a:rPr>
              <a:t>należy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stosować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współczynnik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ważenia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0,3.</a:t>
            </a:r>
            <a:endParaRPr sz="1800" dirty="0">
              <a:latin typeface="Calibri"/>
              <a:cs typeface="Calibri"/>
            </a:endParaRPr>
          </a:p>
          <a:p>
            <a:pPr marL="12700" marR="10033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przypadku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jeśli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rolnik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podejmie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ramach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ekoschematów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zobowiązanie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dotyczące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przeznaczenia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najmniej </a:t>
            </a:r>
            <a:r>
              <a:rPr sz="1800" dirty="0">
                <a:latin typeface="Calibri"/>
                <a:cs typeface="Calibri"/>
              </a:rPr>
              <a:t>7%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gruntów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ornych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gospodarstwie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obszary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obiekty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nieprodukcyjne,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minimalny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udział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gruntów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ornych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w </a:t>
            </a:r>
            <a:r>
              <a:rPr sz="1800" spc="-10" dirty="0">
                <a:latin typeface="Calibri"/>
                <a:cs typeface="Calibri"/>
              </a:rPr>
              <a:t>gospodarstwie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obszary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obiekty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nieprodukcyjne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ramach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normy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DKR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9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może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zostać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obniżony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3%.</a:t>
            </a:r>
            <a:endParaRPr sz="18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0" y="0"/>
            <a:ext cx="11506199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  <a:tabLst>
                <a:tab pos="4831715" algn="l"/>
                <a:tab pos="5128895" algn="l"/>
              </a:tabLst>
            </a:pPr>
            <a:r>
              <a:rPr spc="-10" dirty="0">
                <a:solidFill>
                  <a:schemeClr val="tx1"/>
                </a:solidFill>
              </a:rPr>
              <a:t>Wybrane</a:t>
            </a:r>
            <a:r>
              <a:rPr spc="-114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ekoschematy</a:t>
            </a:r>
            <a:r>
              <a:rPr spc="-105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(dobrowolne)</a:t>
            </a:r>
            <a:r>
              <a:rPr dirty="0">
                <a:solidFill>
                  <a:schemeClr val="tx1"/>
                </a:solidFill>
              </a:rPr>
              <a:t>	</a:t>
            </a:r>
            <a:r>
              <a:rPr spc="-50" dirty="0">
                <a:solidFill>
                  <a:schemeClr val="tx1"/>
                </a:solidFill>
              </a:rPr>
              <a:t>-</a:t>
            </a:r>
            <a:r>
              <a:rPr dirty="0">
                <a:solidFill>
                  <a:schemeClr val="tx1"/>
                </a:solidFill>
              </a:rPr>
              <a:t>	wsparcie</a:t>
            </a:r>
            <a:r>
              <a:rPr spc="-60" dirty="0">
                <a:solidFill>
                  <a:schemeClr val="tx1"/>
                </a:solidFill>
              </a:rPr>
              <a:t> </a:t>
            </a:r>
            <a:r>
              <a:rPr dirty="0">
                <a:solidFill>
                  <a:schemeClr val="tx1"/>
                </a:solidFill>
              </a:rPr>
              <a:t>na</a:t>
            </a:r>
            <a:r>
              <a:rPr spc="-30" dirty="0">
                <a:solidFill>
                  <a:schemeClr val="tx1"/>
                </a:solidFill>
              </a:rPr>
              <a:t> </a:t>
            </a:r>
            <a:r>
              <a:rPr spc="-10" dirty="0">
                <a:solidFill>
                  <a:schemeClr val="tx1"/>
                </a:solidFill>
              </a:rPr>
              <a:t>rok/ha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28600" y="1144507"/>
            <a:ext cx="9476105" cy="56343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Calibri"/>
                <a:cs typeface="Calibri"/>
              </a:rPr>
              <a:t>Praktyki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polegające</a:t>
            </a:r>
            <a:r>
              <a:rPr sz="1600" b="1" spc="-4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na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ekonomicznym </a:t>
            </a:r>
            <a:r>
              <a:rPr sz="1600" b="1" dirty="0">
                <a:latin typeface="Calibri"/>
                <a:cs typeface="Calibri"/>
              </a:rPr>
              <a:t>i</a:t>
            </a:r>
            <a:r>
              <a:rPr sz="1600" b="1" spc="-3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racjonalnym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nawożeniu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i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zapobiegające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eutrofizacji:</a:t>
            </a:r>
            <a:endParaRPr sz="1600" dirty="0">
              <a:latin typeface="Calibri"/>
              <a:cs typeface="Calibri"/>
            </a:endParaRPr>
          </a:p>
          <a:p>
            <a:pPr marL="298450" indent="-285750">
              <a:lnSpc>
                <a:spcPct val="100000"/>
              </a:lnSpc>
              <a:buFont typeface="Wingdings"/>
              <a:buChar char=""/>
              <a:tabLst>
                <a:tab pos="298450" algn="l"/>
              </a:tabLst>
            </a:pPr>
            <a:r>
              <a:rPr sz="1600" spc="-10" dirty="0">
                <a:latin typeface="Calibri"/>
                <a:cs typeface="Calibri"/>
              </a:rPr>
              <a:t>Opracowanie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przestrzeganie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planu</a:t>
            </a:r>
            <a:r>
              <a:rPr sz="1600" b="1" spc="-3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nawożenia</a:t>
            </a:r>
            <a:r>
              <a:rPr sz="1600" b="1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z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wykorzystaniem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narzędzia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(kalkulatora</a:t>
            </a:r>
            <a:r>
              <a:rPr sz="1600" spc="-6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FaST)</a:t>
            </a:r>
            <a:endParaRPr sz="1600" dirty="0">
              <a:latin typeface="Calibri"/>
              <a:cs typeface="Calibri"/>
            </a:endParaRPr>
          </a:p>
          <a:p>
            <a:pPr marL="298450" indent="-285750">
              <a:lnSpc>
                <a:spcPct val="100000"/>
              </a:lnSpc>
              <a:buFont typeface="Wingdings"/>
              <a:buChar char=""/>
              <a:tabLst>
                <a:tab pos="298450" algn="l"/>
              </a:tabLst>
            </a:pPr>
            <a:r>
              <a:rPr sz="1600" spc="-10" dirty="0">
                <a:latin typeface="Calibri"/>
                <a:cs typeface="Calibri"/>
              </a:rPr>
              <a:t>Ekstensywny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wypas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na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TUZ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z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obsadą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zwierząt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(0.5-</a:t>
            </a:r>
            <a:r>
              <a:rPr sz="1600" dirty="0">
                <a:latin typeface="Calibri"/>
                <a:cs typeface="Calibri"/>
              </a:rPr>
              <a:t>1.5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20" dirty="0">
                <a:latin typeface="Calibri"/>
                <a:cs typeface="Calibri"/>
              </a:rPr>
              <a:t>DJP)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920"/>
              </a:spcBef>
            </a:pPr>
            <a:r>
              <a:rPr sz="1600" b="1" dirty="0">
                <a:latin typeface="Calibri"/>
                <a:cs typeface="Calibri"/>
              </a:rPr>
              <a:t>Praktyki</a:t>
            </a:r>
            <a:r>
              <a:rPr sz="1600" b="1" spc="-4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związane</a:t>
            </a:r>
            <a:r>
              <a:rPr sz="1600" b="1" spc="-5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z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wzbogaceniem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gleby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w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materię</a:t>
            </a:r>
            <a:r>
              <a:rPr sz="1600" b="1" spc="-5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organiczną </a:t>
            </a:r>
            <a:r>
              <a:rPr sz="1600" b="1" dirty="0">
                <a:latin typeface="Calibri"/>
                <a:cs typeface="Calibri"/>
              </a:rPr>
              <a:t>lub</a:t>
            </a:r>
            <a:r>
              <a:rPr sz="1600" b="1" spc="-3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jej</a:t>
            </a:r>
            <a:r>
              <a:rPr sz="1600" b="1" spc="-4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ochroną</a:t>
            </a:r>
            <a:r>
              <a:rPr sz="1600" b="1" spc="-1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przed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erozją</a:t>
            </a:r>
            <a:r>
              <a:rPr sz="1600" spc="-10" dirty="0">
                <a:latin typeface="Calibri"/>
                <a:cs typeface="Calibri"/>
              </a:rPr>
              <a:t>:</a:t>
            </a:r>
            <a:endParaRPr sz="1600" dirty="0">
              <a:latin typeface="Calibri"/>
              <a:cs typeface="Calibri"/>
            </a:endParaRPr>
          </a:p>
          <a:p>
            <a:pPr marL="298450" indent="-285750">
              <a:lnSpc>
                <a:spcPct val="100000"/>
              </a:lnSpc>
              <a:buFont typeface="Wingdings"/>
              <a:buChar char=""/>
              <a:tabLst>
                <a:tab pos="298450" algn="l"/>
              </a:tabLst>
            </a:pPr>
            <a:r>
              <a:rPr sz="1600" spc="-10" dirty="0">
                <a:latin typeface="Calibri"/>
                <a:cs typeface="Calibri"/>
              </a:rPr>
              <a:t>Zróżnicowana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struktura</a:t>
            </a:r>
            <a:r>
              <a:rPr sz="1600" spc="-20" dirty="0">
                <a:latin typeface="Calibri"/>
                <a:cs typeface="Calibri"/>
              </a:rPr>
              <a:t> upraw</a:t>
            </a:r>
            <a:endParaRPr sz="1600" dirty="0">
              <a:latin typeface="Calibri"/>
              <a:cs typeface="Calibri"/>
            </a:endParaRPr>
          </a:p>
          <a:p>
            <a:pPr marL="298450" indent="-285750">
              <a:lnSpc>
                <a:spcPct val="100000"/>
              </a:lnSpc>
              <a:spcBef>
                <a:spcPts val="5"/>
              </a:spcBef>
              <a:buFont typeface="Wingdings"/>
              <a:buChar char=""/>
              <a:tabLst>
                <a:tab pos="298450" algn="l"/>
              </a:tabLst>
            </a:pPr>
            <a:r>
              <a:rPr sz="1600" spc="-10" dirty="0">
                <a:latin typeface="Calibri"/>
                <a:cs typeface="Calibri"/>
              </a:rPr>
              <a:t>Międzyplony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ozime/wsiewki</a:t>
            </a:r>
            <a:r>
              <a:rPr sz="1600" spc="1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śródplonowe</a:t>
            </a:r>
            <a:endParaRPr sz="1600" dirty="0">
              <a:latin typeface="Calibri"/>
              <a:cs typeface="Calibri"/>
            </a:endParaRPr>
          </a:p>
          <a:p>
            <a:pPr marL="298450" indent="-285750">
              <a:lnSpc>
                <a:spcPct val="100000"/>
              </a:lnSpc>
              <a:buFont typeface="Wingdings"/>
              <a:buChar char=""/>
              <a:tabLst>
                <a:tab pos="298450" algn="l"/>
              </a:tabLst>
            </a:pPr>
            <a:r>
              <a:rPr sz="1600" spc="-10" dirty="0">
                <a:latin typeface="Calibri"/>
                <a:cs typeface="Calibri"/>
              </a:rPr>
              <a:t>Uproszczone</a:t>
            </a:r>
            <a:r>
              <a:rPr sz="1600" spc="-20" dirty="0">
                <a:latin typeface="Calibri"/>
                <a:cs typeface="Calibri"/>
              </a:rPr>
              <a:t> systemy</a:t>
            </a:r>
            <a:r>
              <a:rPr sz="1600" spc="-6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uprawy</a:t>
            </a:r>
            <a:endParaRPr sz="1600" dirty="0">
              <a:latin typeface="Calibri"/>
              <a:cs typeface="Calibri"/>
            </a:endParaRPr>
          </a:p>
          <a:p>
            <a:pPr marL="298450" indent="-285750">
              <a:lnSpc>
                <a:spcPct val="100000"/>
              </a:lnSpc>
              <a:buFont typeface="Wingdings"/>
              <a:buChar char=""/>
              <a:tabLst>
                <a:tab pos="298450" algn="l"/>
              </a:tabLst>
            </a:pPr>
            <a:r>
              <a:rPr sz="1600" spc="-10" dirty="0">
                <a:latin typeface="Calibri"/>
                <a:cs typeface="Calibri"/>
              </a:rPr>
              <a:t>Zagospodarowanie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resztek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pożniwnych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w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formie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mulczu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(matowania)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914"/>
              </a:spcBef>
            </a:pPr>
            <a:r>
              <a:rPr sz="1600" b="1" dirty="0">
                <a:latin typeface="Calibri"/>
                <a:cs typeface="Calibri"/>
              </a:rPr>
              <a:t>Praktyki</a:t>
            </a:r>
            <a:r>
              <a:rPr sz="1600" b="1" spc="-7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na</a:t>
            </a:r>
            <a:r>
              <a:rPr sz="1600" b="1" spc="-7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rzecz</a:t>
            </a:r>
            <a:r>
              <a:rPr sz="1600" b="1" spc="-6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ochrony</a:t>
            </a:r>
            <a:r>
              <a:rPr sz="1600" b="1" spc="-4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powietrza: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latin typeface="Calibri"/>
                <a:cs typeface="Calibri"/>
              </a:rPr>
              <a:t>(Ograniczenie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emisji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amoniaku)</a:t>
            </a:r>
            <a:endParaRPr sz="1600" dirty="0">
              <a:latin typeface="Calibri"/>
              <a:cs typeface="Calibri"/>
            </a:endParaRPr>
          </a:p>
          <a:p>
            <a:pPr marL="298450" indent="-285750">
              <a:lnSpc>
                <a:spcPct val="100000"/>
              </a:lnSpc>
              <a:buFont typeface="Wingdings"/>
              <a:buChar char=""/>
              <a:tabLst>
                <a:tab pos="298450" algn="l"/>
              </a:tabLst>
            </a:pPr>
            <a:r>
              <a:rPr sz="1600" spc="-10" dirty="0">
                <a:latin typeface="Calibri"/>
                <a:cs typeface="Calibri"/>
              </a:rPr>
              <a:t>Wymieszanie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obornika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w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ciągu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12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h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od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aplikacji</a:t>
            </a:r>
            <a:endParaRPr sz="1600" dirty="0">
              <a:latin typeface="Calibri"/>
              <a:cs typeface="Calibri"/>
            </a:endParaRPr>
          </a:p>
          <a:p>
            <a:pPr marL="298450" indent="-285750">
              <a:lnSpc>
                <a:spcPct val="100000"/>
              </a:lnSpc>
              <a:buFont typeface="Wingdings"/>
              <a:buChar char=""/>
              <a:tabLst>
                <a:tab pos="298450" algn="l"/>
              </a:tabLst>
            </a:pPr>
            <a:r>
              <a:rPr sz="1600" spc="-10" dirty="0">
                <a:latin typeface="Calibri"/>
                <a:cs typeface="Calibri"/>
              </a:rPr>
              <a:t>Stosowanie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płynnych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nawozów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naturalnych</a:t>
            </a:r>
            <a:r>
              <a:rPr sz="1600" spc="-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innymi</a:t>
            </a:r>
            <a:r>
              <a:rPr sz="1600" spc="-7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metodami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niż</a:t>
            </a:r>
            <a:r>
              <a:rPr sz="1600" spc="-6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rozbryzgowo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tj.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w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formie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aplikacji</a:t>
            </a:r>
            <a:r>
              <a:rPr sz="1600" spc="-8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doglebowej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920"/>
              </a:spcBef>
            </a:pPr>
            <a:r>
              <a:rPr sz="1600" b="1" spc="-10" dirty="0">
                <a:latin typeface="Calibri"/>
                <a:cs typeface="Calibri"/>
              </a:rPr>
              <a:t>Rolnictwo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ekologiczne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Dobrostan</a:t>
            </a:r>
            <a:r>
              <a:rPr sz="1600" b="1" spc="-3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zwierząt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920"/>
              </a:spcBef>
            </a:pPr>
            <a:r>
              <a:rPr sz="1600" b="1" dirty="0">
                <a:latin typeface="Calibri"/>
                <a:cs typeface="Calibri"/>
              </a:rPr>
              <a:t>Biologiczna</a:t>
            </a:r>
            <a:r>
              <a:rPr sz="1600" b="1" spc="-9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ochrona</a:t>
            </a:r>
            <a:r>
              <a:rPr sz="1600" b="1" spc="-55" dirty="0">
                <a:latin typeface="Calibri"/>
                <a:cs typeface="Calibri"/>
              </a:rPr>
              <a:t> </a:t>
            </a:r>
            <a:r>
              <a:rPr sz="1600" b="1" spc="-20" dirty="0">
                <a:latin typeface="Calibri"/>
                <a:cs typeface="Calibri"/>
              </a:rPr>
              <a:t>upraw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Przeznaczenie</a:t>
            </a:r>
            <a:r>
              <a:rPr sz="1600" b="1" spc="-4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10%</a:t>
            </a:r>
            <a:r>
              <a:rPr sz="1600" b="1" spc="-10" dirty="0">
                <a:latin typeface="Calibri"/>
                <a:cs typeface="Calibri"/>
              </a:rPr>
              <a:t> powierzchni</a:t>
            </a:r>
            <a:r>
              <a:rPr sz="1600" b="1" spc="-2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UR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w</a:t>
            </a:r>
            <a:r>
              <a:rPr sz="1600" b="1" spc="-3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gospodarstwie</a:t>
            </a:r>
            <a:r>
              <a:rPr sz="1600" b="1" spc="-2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na</a:t>
            </a:r>
            <a:r>
              <a:rPr sz="1600" b="1" spc="-2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obszary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nieprodukcyjne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920"/>
              </a:spcBef>
            </a:pPr>
            <a:r>
              <a:rPr sz="1600" b="1" spc="-10" dirty="0">
                <a:latin typeface="Calibri"/>
                <a:cs typeface="Calibri"/>
              </a:rPr>
              <a:t>Utrzymanie zadrzewień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śródpolnych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Utrzymanie systemów</a:t>
            </a:r>
            <a:r>
              <a:rPr sz="1600" b="1" spc="-2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rolno-leśnych</a:t>
            </a:r>
            <a:endParaRPr sz="16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5938" y="331572"/>
            <a:ext cx="710145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0" spc="-10" dirty="0">
                <a:solidFill>
                  <a:schemeClr val="tx1"/>
                </a:solidFill>
                <a:latin typeface="Calibri"/>
                <a:cs typeface="Calibri"/>
              </a:rPr>
              <a:t>Ekoschemat</a:t>
            </a:r>
            <a:r>
              <a:rPr sz="2000" b="0" spc="-3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Ekstensywny</a:t>
            </a:r>
            <a:r>
              <a:rPr sz="2000" b="1" spc="-35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wypas</a:t>
            </a:r>
            <a:r>
              <a:rPr sz="2000" b="1" spc="-3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</a:t>
            </a:r>
            <a:r>
              <a:rPr sz="2000" b="1" spc="-5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TUZ</a:t>
            </a:r>
            <a:r>
              <a:rPr sz="2000" b="1" spc="-15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</a:t>
            </a:r>
            <a:r>
              <a:rPr sz="2000" b="1" spc="-5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obsadą</a:t>
            </a:r>
            <a:r>
              <a:rPr sz="2000" b="1" spc="-35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1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zwierząt</a:t>
            </a:r>
            <a:endParaRPr sz="2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25830" y="1148334"/>
            <a:ext cx="1062863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Obsada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zwierząt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trawożernych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gospodarstwie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wynosi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najmniej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0,3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DJP/ha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TUZ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maksymalnie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1,5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DJP/ha</a:t>
            </a:r>
            <a:r>
              <a:rPr sz="1800" spc="-20" dirty="0">
                <a:latin typeface="Calibri"/>
                <a:cs typeface="Calibri"/>
              </a:rPr>
              <a:t> TUZ. </a:t>
            </a:r>
            <a:r>
              <a:rPr sz="1800" dirty="0">
                <a:latin typeface="Calibri"/>
                <a:cs typeface="Calibri"/>
              </a:rPr>
              <a:t>Celem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ekoschematu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ochrona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bioróżnorodności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TUZ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niskiej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wartości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produkcyjnej,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utrzymanie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zamkniętego </a:t>
            </a:r>
            <a:r>
              <a:rPr sz="1800" dirty="0">
                <a:latin typeface="Calibri"/>
                <a:cs typeface="Calibri"/>
              </a:rPr>
              <a:t>obiegu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materii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gospodarstwie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oraz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wykorzystanie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potencjału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paszowego.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Szacowana</a:t>
            </a:r>
            <a:r>
              <a:rPr sz="1800" u="sng" spc="-3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stawka:</a:t>
            </a:r>
            <a:r>
              <a:rPr sz="1800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1</a:t>
            </a:r>
            <a:r>
              <a:rPr sz="1800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050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zł/ha.</a:t>
            </a:r>
            <a:endParaRPr sz="18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31408" y="2727960"/>
            <a:ext cx="5551932" cy="341985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3108" y="2727960"/>
            <a:ext cx="5236464" cy="3491484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95600" y="-152400"/>
            <a:ext cx="8761413" cy="681084"/>
          </a:xfrm>
          <a:prstGeom prst="rect">
            <a:avLst/>
          </a:prstGeom>
        </p:spPr>
        <p:txBody>
          <a:bodyPr vert="horz" wrap="square" lIns="0" tIns="369697" rIns="0" bIns="0" rtlCol="0">
            <a:spAutoFit/>
          </a:bodyPr>
          <a:lstStyle/>
          <a:p>
            <a:pPr marL="307975">
              <a:lnSpc>
                <a:spcPct val="100000"/>
              </a:lnSpc>
              <a:spcBef>
                <a:spcPts val="100"/>
              </a:spcBef>
            </a:pPr>
            <a:r>
              <a:rPr lang="pl-PL" sz="2000" b="0" spc="-1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Ek</a:t>
            </a:r>
            <a:r>
              <a:rPr sz="2000" b="0" spc="-1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oschemat</a:t>
            </a:r>
            <a:r>
              <a:rPr sz="2000" b="0" spc="-45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1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Międzyplony</a:t>
            </a:r>
            <a:r>
              <a:rPr sz="2000" b="1" spc="-65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ozime/wsiewki</a:t>
            </a:r>
            <a:r>
              <a:rPr sz="2000" b="1" spc="-4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1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śródplonowe</a:t>
            </a:r>
            <a:endParaRPr sz="2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1000" y="836735"/>
            <a:ext cx="10870565" cy="2494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Utrzymywanie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międzyplonów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postaci:</a:t>
            </a:r>
            <a:endParaRPr sz="1800" dirty="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dirty="0">
                <a:latin typeface="Calibri"/>
                <a:cs typeface="Calibri"/>
              </a:rPr>
              <a:t>wsiewek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bobowatych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drobnonasiennych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mieszanek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roślinami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bobowatymi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drobnonasiennymi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uprawę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główną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lub</a:t>
            </a:r>
            <a:endParaRPr sz="1800" dirty="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spc="-10" dirty="0">
                <a:latin typeface="Calibri"/>
                <a:cs typeface="Calibri"/>
              </a:rPr>
              <a:t>międzyplonów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ozimych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formie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mieszanek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utworzonych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najmniej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2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gatunków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roślin,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terminie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1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października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15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lutego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następnego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roku.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Zakaz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stosowania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środków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ochrony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roślin: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międzyplonach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ozimych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-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przez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okres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utrzymania,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przypadku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wsiewek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śródplonowych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-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momentu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zbioru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głównej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przez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najmniej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8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tygodni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do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momentu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wysiewu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kolejnej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głównej.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Szacowana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stawka: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786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zł/ha.</a:t>
            </a:r>
            <a:endParaRPr sz="18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817864" y="3467100"/>
            <a:ext cx="3061716" cy="270814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11040" y="3512820"/>
            <a:ext cx="3998975" cy="266547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8684" y="3549396"/>
            <a:ext cx="3934967" cy="263347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218033" y="5921451"/>
            <a:ext cx="93662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Fot.</a:t>
            </a:r>
            <a:r>
              <a:rPr sz="11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A.</a:t>
            </a:r>
            <a:r>
              <a:rPr sz="11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Nieróbca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619625" y="5933338"/>
            <a:ext cx="93662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Fot.</a:t>
            </a:r>
            <a:r>
              <a:rPr sz="11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A.</a:t>
            </a:r>
            <a:r>
              <a:rPr sz="11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Nieróbca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897873" y="5921451"/>
            <a:ext cx="59690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Fot.</a:t>
            </a:r>
            <a:r>
              <a:rPr sz="1100" spc="-20" dirty="0">
                <a:solidFill>
                  <a:srgbClr val="FFFFFF"/>
                </a:solidFill>
                <a:latin typeface="Calibri"/>
                <a:cs typeface="Calibri"/>
              </a:rPr>
              <a:t> USDA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67664" y="-12118"/>
            <a:ext cx="8761413" cy="681084"/>
          </a:xfrm>
          <a:prstGeom prst="rect">
            <a:avLst/>
          </a:prstGeom>
        </p:spPr>
        <p:txBody>
          <a:bodyPr vert="horz" wrap="square" lIns="0" tIns="369697" rIns="0" bIns="0" rtlCol="0">
            <a:spAutoFit/>
          </a:bodyPr>
          <a:lstStyle/>
          <a:p>
            <a:pPr marL="307975">
              <a:lnSpc>
                <a:spcPct val="100000"/>
              </a:lnSpc>
              <a:spcBef>
                <a:spcPts val="100"/>
              </a:spcBef>
            </a:pPr>
            <a:r>
              <a:rPr sz="2000" b="0" spc="-1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Ekoschemat</a:t>
            </a:r>
            <a:r>
              <a:rPr sz="2000" b="0" spc="-55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1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Zróżnicowana</a:t>
            </a:r>
            <a:r>
              <a:rPr sz="2000" b="1" spc="-75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struktura</a:t>
            </a:r>
            <a:r>
              <a:rPr sz="2000" b="1" spc="-5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1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upraw</a:t>
            </a:r>
            <a:endParaRPr sz="2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9533" y="880722"/>
            <a:ext cx="1078230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Uprawa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najmniej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3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różnych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gatunków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35" dirty="0">
                <a:latin typeface="Calibri"/>
                <a:cs typeface="Calibri"/>
              </a:rPr>
              <a:t>upraw,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czym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najmniej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20%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10" dirty="0">
                <a:latin typeface="Calibri"/>
                <a:cs typeface="Calibri"/>
              </a:rPr>
              <a:t> strukturze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zasiewów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stanowią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uprawy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gatunków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mających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pozytywny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wpływ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bilans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glebowej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materii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organicznej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(m.in.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bobowate),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oraz:</a:t>
            </a:r>
            <a:endParaRPr sz="1800" dirty="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dirty="0">
                <a:latin typeface="Calibri"/>
                <a:cs typeface="Calibri"/>
              </a:rPr>
              <a:t>udział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zbóż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tym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kukurydzy)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przekracza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65%,</a:t>
            </a:r>
            <a:endParaRPr sz="1800" dirty="0">
              <a:latin typeface="Calibri"/>
              <a:cs typeface="Calibri"/>
            </a:endParaRPr>
          </a:p>
          <a:p>
            <a:pPr marL="12700" marR="262255" indent="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dirty="0">
                <a:latin typeface="Calibri"/>
                <a:cs typeface="Calibri"/>
              </a:rPr>
              <a:t>udział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pozostałych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gatunków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mających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ujemny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wpływ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bilans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glebowej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materii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organicznej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(m.in. okopowe,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rzepak)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przekracza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30%.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Szacowana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stawka: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339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zł/ha.</a:t>
            </a:r>
            <a:endParaRPr sz="18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48371" y="2139695"/>
            <a:ext cx="4192524" cy="407060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5468" y="2726435"/>
            <a:ext cx="6982968" cy="3174491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711953" y="5648350"/>
            <a:ext cx="240093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Fot:</a:t>
            </a:r>
            <a:r>
              <a:rPr sz="12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Calibri"/>
                <a:cs typeface="Calibri"/>
              </a:rPr>
              <a:t>https://usfarmersandranchers.org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653521" y="5974181"/>
            <a:ext cx="93662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Fot.</a:t>
            </a:r>
            <a:r>
              <a:rPr sz="11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A.</a:t>
            </a:r>
            <a:r>
              <a:rPr sz="11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Nieróbca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76600" y="272550"/>
            <a:ext cx="8761413" cy="650306"/>
          </a:xfrm>
          <a:prstGeom prst="rect">
            <a:avLst/>
          </a:prstGeom>
        </p:spPr>
        <p:txBody>
          <a:bodyPr vert="horz" wrap="square" lIns="0" tIns="369697" rIns="0" bIns="0" rtlCol="0">
            <a:spAutoFit/>
          </a:bodyPr>
          <a:lstStyle/>
          <a:p>
            <a:pPr marL="307975">
              <a:lnSpc>
                <a:spcPct val="100000"/>
              </a:lnSpc>
              <a:spcBef>
                <a:spcPts val="100"/>
              </a:spcBef>
            </a:pPr>
            <a:r>
              <a:rPr sz="1800" b="0" spc="-1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Ekoschemat</a:t>
            </a:r>
            <a:r>
              <a:rPr sz="1800" b="0" spc="-6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b="1" spc="-1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Uproszczone</a:t>
            </a:r>
            <a:r>
              <a:rPr sz="1800" b="1" spc="-85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b="1" spc="-1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systemy</a:t>
            </a:r>
            <a:r>
              <a:rPr sz="1800" b="1" spc="-65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800" b="1" spc="-1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uprawy</a:t>
            </a:r>
            <a:endParaRPr sz="1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1110" y="1507992"/>
            <a:ext cx="1008316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Na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gruntach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ornych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prowadzona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uproszczona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formie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bezorkowej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pasowej. Ekoschemat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obejmuje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zerowej.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Szacowana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stawka: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601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zł/ha.</a:t>
            </a:r>
            <a:endParaRPr sz="18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3736" y="2913888"/>
            <a:ext cx="4575048" cy="2535936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4812791" y="2883407"/>
            <a:ext cx="7109459" cy="3595370"/>
            <a:chOff x="4812791" y="2883407"/>
            <a:chExt cx="7109459" cy="359537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12791" y="2883407"/>
              <a:ext cx="3183636" cy="359511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031479" y="2883407"/>
              <a:ext cx="3890772" cy="2598419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3725036" y="5146294"/>
            <a:ext cx="93662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Fot.</a:t>
            </a:r>
            <a:r>
              <a:rPr sz="11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A.</a:t>
            </a:r>
            <a:r>
              <a:rPr sz="11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Nieróbca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10709" y="6242100"/>
            <a:ext cx="93599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Fot.</a:t>
            </a:r>
            <a:r>
              <a:rPr sz="11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A.</a:t>
            </a:r>
            <a:r>
              <a:rPr sz="11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Nieróbca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130920" y="5245100"/>
            <a:ext cx="17532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Fot.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http://www.rolmax.net.pl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83282" y="379194"/>
            <a:ext cx="889431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0" spc="-1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Ekoschemat</a:t>
            </a:r>
            <a:r>
              <a:rPr sz="2000" b="0" spc="-45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1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Zagospodarowanie</a:t>
            </a:r>
            <a:r>
              <a:rPr sz="2000" b="1" spc="-65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resztek</a:t>
            </a:r>
            <a:r>
              <a:rPr sz="2000" b="1" spc="-45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1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pożniwnych</a:t>
            </a:r>
            <a:r>
              <a:rPr sz="2000" b="1" spc="-3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</a:t>
            </a:r>
            <a:r>
              <a:rPr sz="2000" b="1" spc="-55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formie mulczu</a:t>
            </a:r>
            <a:r>
              <a:rPr sz="2000" b="1" spc="-5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000" b="1" spc="-1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(matowania)</a:t>
            </a:r>
            <a:endParaRPr sz="2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618614" y="926084"/>
            <a:ext cx="8582660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Calibri"/>
                <a:cs typeface="Calibri"/>
              </a:rPr>
              <a:t>Pozostawienie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najmniej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15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lutego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formie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mulczu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(matowania)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resztek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pozbiorowych</a:t>
            </a:r>
            <a:endParaRPr sz="1800">
              <a:latin typeface="Calibri"/>
              <a:cs typeface="Calibri"/>
            </a:endParaRPr>
          </a:p>
          <a:p>
            <a:pPr marL="49530" algn="ctr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(po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uprawie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plonie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głównym).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800" spc="-20" dirty="0">
                <a:latin typeface="Calibri"/>
                <a:cs typeface="Calibri"/>
              </a:rPr>
              <a:t>Pozostawiona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biomasa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powinna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być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rozdrobniona</a:t>
            </a:r>
            <a:endParaRPr sz="1800">
              <a:latin typeface="Calibri"/>
              <a:cs typeface="Calibri"/>
            </a:endParaRPr>
          </a:p>
          <a:p>
            <a:pPr marL="49530" algn="ctr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i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miarę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możliwości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równomiernie </a:t>
            </a:r>
            <a:r>
              <a:rPr sz="1800" spc="-20" dirty="0">
                <a:latin typeface="Calibri"/>
                <a:cs typeface="Calibri"/>
              </a:rPr>
              <a:t>rozmieszczona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powierzchni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gleby.</a:t>
            </a:r>
            <a:endParaRPr sz="18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Szacowana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stawka: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382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zł/ha.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12607" y="2273807"/>
            <a:ext cx="4181855" cy="2574036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132587" y="2409444"/>
            <a:ext cx="7762240" cy="4328160"/>
            <a:chOff x="132587" y="2409444"/>
            <a:chExt cx="7762240" cy="432816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2587" y="2409444"/>
              <a:ext cx="4134612" cy="252679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67199" y="4960620"/>
              <a:ext cx="3627120" cy="1776981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3243198" y="4699761"/>
            <a:ext cx="8324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Fot.</a:t>
            </a:r>
            <a:r>
              <a:rPr sz="11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Top</a:t>
            </a:r>
            <a:r>
              <a:rPr sz="1100" spc="-20" dirty="0">
                <a:solidFill>
                  <a:srgbClr val="FFFFFF"/>
                </a:solidFill>
                <a:latin typeface="Calibri"/>
                <a:cs typeface="Calibri"/>
              </a:rPr>
              <a:t> Agrar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832472" y="6501180"/>
            <a:ext cx="84328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Fot.</a:t>
            </a:r>
            <a:r>
              <a:rPr sz="11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Wikipedia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071097" y="4569078"/>
            <a:ext cx="93662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Fot.</a:t>
            </a:r>
            <a:r>
              <a:rPr sz="11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A.</a:t>
            </a:r>
            <a:r>
              <a:rPr sz="11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Nieróbca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3663" y="389635"/>
            <a:ext cx="11140440" cy="2540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33395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Ekoschemat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Utrzymanie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zadrzewień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śródpolnych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Calibri"/>
                <a:cs typeface="Calibri"/>
              </a:rPr>
              <a:t>Utrzymanie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pielęgnacja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zadrzewień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śródpolnych,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założonych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ramach: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buChar char="-"/>
              <a:tabLst>
                <a:tab pos="299085" algn="l"/>
              </a:tabLst>
            </a:pPr>
            <a:r>
              <a:rPr sz="1800" dirty="0">
                <a:latin typeface="Calibri"/>
                <a:cs typeface="Calibri"/>
              </a:rPr>
              <a:t>art.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22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rozporządzenia</a:t>
            </a:r>
            <a:r>
              <a:rPr sz="1800" dirty="0">
                <a:latin typeface="Calibri"/>
                <a:cs typeface="Calibri"/>
              </a:rPr>
              <a:t> PE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Rady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(UE)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nr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1305/2013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dnia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17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grudnia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2013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dotyczy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zadrzewień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założonych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2022</a:t>
            </a:r>
            <a:endParaRPr sz="18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1800" b="1" spc="-60" dirty="0">
                <a:latin typeface="Calibri"/>
                <a:cs typeface="Calibri"/>
              </a:rPr>
              <a:t>r.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ramach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poddziałania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8.1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-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Zalesianie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tworzenie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terenów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zalesionych,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PROW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lata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2014-</a:t>
            </a:r>
            <a:r>
              <a:rPr sz="1800" dirty="0">
                <a:latin typeface="Calibri"/>
                <a:cs typeface="Calibri"/>
              </a:rPr>
              <a:t>2020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lub</a:t>
            </a:r>
            <a:endParaRPr sz="1800">
              <a:latin typeface="Calibri"/>
              <a:cs typeface="Calibri"/>
            </a:endParaRPr>
          </a:p>
          <a:p>
            <a:pPr marL="299085" marR="5080" indent="-287020">
              <a:lnSpc>
                <a:spcPct val="100000"/>
              </a:lnSpc>
              <a:buFont typeface="Calibri"/>
              <a:buChar char="-"/>
              <a:tabLst>
                <a:tab pos="299085" algn="l"/>
              </a:tabLst>
            </a:pPr>
            <a:r>
              <a:rPr sz="1800" b="1" dirty="0">
                <a:latin typeface="Calibri"/>
                <a:cs typeface="Calibri"/>
              </a:rPr>
              <a:t>interwencji</a:t>
            </a:r>
            <a:r>
              <a:rPr sz="1800" b="1" spc="-75" dirty="0">
                <a:latin typeface="Calibri"/>
                <a:cs typeface="Calibri"/>
              </a:rPr>
              <a:t> </a:t>
            </a:r>
            <a:r>
              <a:rPr sz="1800" b="1" spc="-30" dirty="0">
                <a:latin typeface="Calibri"/>
                <a:cs typeface="Calibri"/>
              </a:rPr>
              <a:t>„Tworzenie</a:t>
            </a:r>
            <a:r>
              <a:rPr sz="1800" b="1" spc="-7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zadrzewień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śródpolnych”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z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art.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68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projektu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rozporządzenia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Planach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Strategicznych </a:t>
            </a:r>
            <a:r>
              <a:rPr sz="1800" dirty="0">
                <a:latin typeface="Calibri"/>
                <a:cs typeface="Calibri"/>
              </a:rPr>
              <a:t>WPR,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w </a:t>
            </a:r>
            <a:r>
              <a:rPr sz="1800" dirty="0">
                <a:latin typeface="Calibri"/>
                <a:cs typeface="Calibri"/>
              </a:rPr>
              <a:t>celu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zapewnienia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przetrwania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posadzonych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formie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liniowej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pasowej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drzew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i/lub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krzewów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pod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względem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ich </a:t>
            </a:r>
            <a:r>
              <a:rPr sz="1800" dirty="0">
                <a:latin typeface="Calibri"/>
                <a:cs typeface="Calibri"/>
              </a:rPr>
              <a:t>ilości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jakości.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Szacowana</a:t>
            </a:r>
            <a:r>
              <a:rPr sz="1800" u="sng" spc="-3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stawka:</a:t>
            </a:r>
            <a:r>
              <a:rPr sz="1800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2</a:t>
            </a:r>
            <a:r>
              <a:rPr sz="1800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494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zł/ha.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4211" y="2979420"/>
            <a:ext cx="4428744" cy="320192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92367" y="2796539"/>
            <a:ext cx="5152644" cy="342442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3765" y="609600"/>
            <a:ext cx="236855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sz="4400" b="0" dirty="0">
                <a:solidFill>
                  <a:schemeClr val="tx1"/>
                </a:solidFill>
                <a:latin typeface="Calibri Light"/>
                <a:cs typeface="Calibri Light"/>
              </a:rPr>
              <a:t>Obieg </a:t>
            </a:r>
            <a:r>
              <a:rPr sz="4400" b="0" spc="-25" dirty="0">
                <a:solidFill>
                  <a:schemeClr val="tx1"/>
                </a:solidFill>
                <a:latin typeface="Calibri Light"/>
                <a:cs typeface="Calibri Light"/>
              </a:rPr>
              <a:t>CO</a:t>
            </a:r>
            <a:r>
              <a:rPr sz="4350" b="0" spc="-37" baseline="-21072" dirty="0">
                <a:solidFill>
                  <a:schemeClr val="tx1"/>
                </a:solidFill>
                <a:latin typeface="Calibri Light"/>
                <a:cs typeface="Calibri Light"/>
              </a:rPr>
              <a:t>2</a:t>
            </a:r>
            <a:endParaRPr sz="4350" baseline="-21072" dirty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33571" y="269746"/>
            <a:ext cx="6285635" cy="628711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779000" y="5725464"/>
            <a:ext cx="1435100" cy="44894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1650"/>
              </a:lnSpc>
              <a:spcBef>
                <a:spcPts val="180"/>
              </a:spcBef>
            </a:pPr>
            <a:r>
              <a:rPr sz="1400" b="1" dirty="0">
                <a:solidFill>
                  <a:srgbClr val="564318"/>
                </a:solidFill>
                <a:latin typeface="Arial"/>
                <a:cs typeface="Arial"/>
              </a:rPr>
              <a:t>Carbon</a:t>
            </a:r>
            <a:r>
              <a:rPr sz="1400" b="1" spc="-45" dirty="0">
                <a:solidFill>
                  <a:srgbClr val="564318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564318"/>
                </a:solidFill>
                <a:latin typeface="Arial"/>
                <a:cs typeface="Arial"/>
              </a:rPr>
              <a:t>Cycle </a:t>
            </a:r>
            <a:r>
              <a:rPr sz="1400" b="1" dirty="0">
                <a:solidFill>
                  <a:srgbClr val="564318"/>
                </a:solidFill>
                <a:latin typeface="Arial"/>
                <a:cs typeface="Arial"/>
              </a:rPr>
              <a:t>Institute</a:t>
            </a:r>
            <a:r>
              <a:rPr sz="1400" b="1" spc="-75" dirty="0">
                <a:solidFill>
                  <a:srgbClr val="564318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564318"/>
                </a:solidFill>
                <a:latin typeface="Arial"/>
                <a:cs typeface="Arial"/>
              </a:rPr>
              <a:t>Graphic</a:t>
            </a:r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8456" y="259791"/>
            <a:ext cx="11152505" cy="6108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37279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Ekoschemat</a:t>
            </a:r>
            <a:r>
              <a:rPr sz="1800" spc="-10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Rolnictwo</a:t>
            </a:r>
            <a:r>
              <a:rPr sz="1800" b="1" spc="-10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ekologiczne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25"/>
              </a:spcBef>
            </a:pP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Wsparciem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ramach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interwencji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objęte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są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powierzchnie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ramach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następujących</a:t>
            </a:r>
            <a:r>
              <a:rPr sz="1800" b="1" spc="-8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grup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upraw</a:t>
            </a:r>
            <a:r>
              <a:rPr sz="1800" spc="-10" dirty="0">
                <a:latin typeface="Calibri"/>
                <a:cs typeface="Calibri"/>
              </a:rPr>
              <a:t>: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rolnicze,</a:t>
            </a:r>
            <a:r>
              <a:rPr sz="1800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warzywne,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zielarskie,</a:t>
            </a:r>
            <a:r>
              <a:rPr sz="1800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sadownicze</a:t>
            </a:r>
            <a:r>
              <a:rPr sz="1800" u="sng" spc="-2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podstawowe,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jagodowe,</a:t>
            </a:r>
            <a:r>
              <a:rPr sz="1800" u="sng" spc="-3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sadownicze</a:t>
            </a:r>
            <a:r>
              <a:rPr sz="1800" u="sng" spc="-2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ekstensywne,</a:t>
            </a:r>
            <a:r>
              <a:rPr sz="1800" u="sng" spc="-5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paszowe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oraz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TUZ,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prowadzone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zgodnie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zasadami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rolnictwa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ekologicznego.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latin typeface="Calibri"/>
                <a:cs typeface="Calibri"/>
              </a:rPr>
              <a:t>Ponadto,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małe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gospodarstwa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uprawami ekologicznymi </a:t>
            </a:r>
            <a:r>
              <a:rPr sz="1800" dirty="0">
                <a:latin typeface="Calibri"/>
                <a:cs typeface="Calibri"/>
              </a:rPr>
              <a:t>tzn.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gospodarstwa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powierzchni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UR</a:t>
            </a:r>
            <a:r>
              <a:rPr sz="1800" b="1" spc="-1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nie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większej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niż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10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spc="-25" dirty="0">
                <a:latin typeface="Calibri"/>
                <a:cs typeface="Calibri"/>
              </a:rPr>
              <a:t>ha</a:t>
            </a:r>
            <a:endParaRPr sz="1800">
              <a:latin typeface="Calibri"/>
              <a:cs typeface="Calibri"/>
            </a:endParaRPr>
          </a:p>
          <a:p>
            <a:pPr marL="12700" marR="79883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mogą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otrzymać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wsparcie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ramach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interwencji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na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uproszczonych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zasadach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-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płatność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10" dirty="0">
                <a:latin typeface="Calibri"/>
                <a:cs typeface="Calibri"/>
              </a:rPr>
              <a:t> hektara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10" dirty="0">
                <a:latin typeface="Calibri"/>
                <a:cs typeface="Calibri"/>
              </a:rPr>
              <a:t> jednakowej </a:t>
            </a:r>
            <a:r>
              <a:rPr sz="1800" dirty="0">
                <a:latin typeface="Calibri"/>
                <a:cs typeface="Calibri"/>
              </a:rPr>
              <a:t>wysokości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niezależnie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grupy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upraw.</a:t>
            </a:r>
            <a:endParaRPr sz="1800">
              <a:latin typeface="Calibri"/>
              <a:cs typeface="Calibri"/>
            </a:endParaRPr>
          </a:p>
          <a:p>
            <a:pPr marL="12700" marR="45847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ramach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interwencji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rolnicy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mogą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również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otrzymać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każdego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hektara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zgłoszonego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płatności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ekologicznych </a:t>
            </a:r>
            <a:r>
              <a:rPr sz="1800" b="1" spc="-10" dirty="0">
                <a:latin typeface="Calibri"/>
                <a:cs typeface="Calibri"/>
              </a:rPr>
              <a:t>dodatkową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premię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za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prowadzenie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zrównoważonej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produkcji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roślinno-zwierzęcej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obsadzie</a:t>
            </a:r>
            <a:r>
              <a:rPr sz="1800" spc="-10" dirty="0">
                <a:latin typeface="Calibri"/>
                <a:cs typeface="Calibri"/>
              </a:rPr>
              <a:t> 0,5-</a:t>
            </a:r>
            <a:r>
              <a:rPr sz="1800" dirty="0">
                <a:latin typeface="Calibri"/>
                <a:cs typeface="Calibri"/>
              </a:rPr>
              <a:t>1,5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DJP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każdy </a:t>
            </a:r>
            <a:r>
              <a:rPr sz="1800" dirty="0">
                <a:latin typeface="Calibri"/>
                <a:cs typeface="Calibri"/>
              </a:rPr>
              <a:t>hektar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UR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(zarówno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przypadku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płatności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ekologicznych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powierzchni</a:t>
            </a:r>
            <a:r>
              <a:rPr sz="180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ww.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grup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35" dirty="0">
                <a:latin typeface="Calibri"/>
                <a:cs typeface="Calibri"/>
              </a:rPr>
              <a:t>upraw, </a:t>
            </a:r>
            <a:r>
              <a:rPr sz="1800" dirty="0">
                <a:latin typeface="Calibri"/>
                <a:cs typeface="Calibri"/>
              </a:rPr>
              <a:t>jak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przypadku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małych gospodarstw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uprawami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ekologicznymi).</a:t>
            </a:r>
            <a:endParaRPr sz="1800">
              <a:latin typeface="Calibri"/>
              <a:cs typeface="Calibri"/>
            </a:endParaRPr>
          </a:p>
          <a:p>
            <a:pPr marL="12700" marR="133985">
              <a:lnSpc>
                <a:spcPct val="100000"/>
              </a:lnSpc>
            </a:pPr>
            <a:r>
              <a:rPr sz="1800" b="1" dirty="0">
                <a:latin typeface="Calibri"/>
                <a:cs typeface="Calibri"/>
              </a:rPr>
              <a:t>Obowiązek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produkcji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ekologicznej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odpowiednie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przeznaczenie</a:t>
            </a:r>
            <a:r>
              <a:rPr sz="1800" b="1" spc="-7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zbioru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(m.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in.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przetwórstwa,</a:t>
            </a:r>
            <a:r>
              <a:rPr sz="1800" spc="-25" dirty="0">
                <a:latin typeface="Calibri"/>
                <a:cs typeface="Calibri"/>
              </a:rPr>
              <a:t> sprzedaży,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przekazania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innych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gospodarstw,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żywienia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zwierząt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utrzymywanych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gospodarstwie).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latin typeface="Calibri"/>
                <a:cs typeface="Calibri"/>
              </a:rPr>
              <a:t>Posiadanie</a:t>
            </a:r>
            <a:r>
              <a:rPr sz="1800" b="1" spc="-9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zwierząt</a:t>
            </a:r>
            <a:r>
              <a:rPr sz="1800" b="1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przypadku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płatności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paszowych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gruntach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ornych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oraz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trwałych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użytków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zielonych.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dirty="0">
                <a:latin typeface="Calibri"/>
                <a:cs typeface="Calibri"/>
              </a:rPr>
              <a:t>Zachowanie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trwałych</a:t>
            </a:r>
            <a:r>
              <a:rPr sz="1800" b="1" spc="-9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użytków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zielonych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(nie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dotyczy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pakietu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Małe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gospodarstwa).</a:t>
            </a:r>
            <a:endParaRPr sz="18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Szacowana</a:t>
            </a:r>
            <a:r>
              <a:rPr sz="1800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stawka: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upraw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rolniczych</a:t>
            </a:r>
            <a:r>
              <a:rPr sz="1800" u="sng" spc="-2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(1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629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</a:t>
            </a:r>
            <a:r>
              <a:rPr sz="1800" u="sng" spc="-3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w</a:t>
            </a:r>
            <a:r>
              <a:rPr sz="1800" u="sng" spc="-5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okresie</a:t>
            </a:r>
            <a:r>
              <a:rPr sz="1800" u="sng" spc="-5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konwersji,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1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503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po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okresie</a:t>
            </a:r>
            <a:r>
              <a:rPr sz="1800" u="sng" spc="-5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konwersji),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upraw</a:t>
            </a:r>
            <a:r>
              <a:rPr sz="1800" u="none" spc="-10" dirty="0"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warzywnych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(2</a:t>
            </a:r>
            <a:r>
              <a:rPr sz="1800" u="sng" spc="-3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603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zł/ha,</a:t>
            </a:r>
            <a:r>
              <a:rPr sz="1800" u="sng" spc="-3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2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000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zł/ha),</a:t>
            </a:r>
            <a:r>
              <a:rPr sz="1800" u="sng" spc="-2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zielarskich</a:t>
            </a:r>
            <a:r>
              <a:rPr sz="1800" u="sng" spc="-2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(1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793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zł/ha),</a:t>
            </a:r>
            <a:r>
              <a:rPr sz="1800" u="sng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podstawowych</a:t>
            </a:r>
            <a:r>
              <a:rPr sz="1800" u="sng" spc="-2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upraw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sadowniczych</a:t>
            </a:r>
            <a:r>
              <a:rPr sz="1800" u="sng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(3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056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zł/ha,</a:t>
            </a:r>
            <a:r>
              <a:rPr sz="1800" u="sng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1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2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912</a:t>
            </a:r>
            <a:r>
              <a:rPr sz="1800" u="none" spc="-25" dirty="0"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zł/ha),</a:t>
            </a:r>
            <a:r>
              <a:rPr sz="1800" u="sng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upraw</a:t>
            </a:r>
            <a:r>
              <a:rPr sz="1800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jagodowych</a:t>
            </a:r>
            <a:r>
              <a:rPr sz="1800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(2</a:t>
            </a:r>
            <a:r>
              <a:rPr sz="1800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430</a:t>
            </a:r>
            <a:r>
              <a:rPr sz="1800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zł/ha,</a:t>
            </a:r>
            <a:r>
              <a:rPr sz="1800" u="sng" spc="-2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2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148</a:t>
            </a:r>
            <a:r>
              <a:rPr sz="1800" u="sng" spc="-3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zł/ha),</a:t>
            </a:r>
            <a:r>
              <a:rPr sz="1800" u="sng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ekstensywnych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upraw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sadowniczych</a:t>
            </a:r>
            <a:r>
              <a:rPr sz="1800" u="sng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(1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7274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zł/ha),</a:t>
            </a:r>
            <a:r>
              <a:rPr sz="1800" u="sng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upraw</a:t>
            </a:r>
            <a:r>
              <a:rPr sz="1800" u="none" spc="-10" dirty="0"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paszowych</a:t>
            </a:r>
            <a:r>
              <a:rPr sz="1800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na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gruntach</a:t>
            </a:r>
            <a:r>
              <a:rPr sz="1800" u="sng" spc="-3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ornych</a:t>
            </a:r>
            <a:r>
              <a:rPr sz="1800" u="sng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(1</a:t>
            </a:r>
            <a:r>
              <a:rPr sz="1800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607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zł/ha,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1</a:t>
            </a:r>
            <a:r>
              <a:rPr sz="1800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473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zł/ha),</a:t>
            </a:r>
            <a:r>
              <a:rPr sz="1800" u="sng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TUZ</a:t>
            </a:r>
            <a:r>
              <a:rPr sz="1800" u="sng" spc="-5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(1</a:t>
            </a:r>
            <a:r>
              <a:rPr sz="1800" u="sng" spc="-3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009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zł/ha),</a:t>
            </a:r>
            <a:r>
              <a:rPr sz="1800" u="sng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małych</a:t>
            </a:r>
            <a:r>
              <a:rPr sz="1800" u="sng" spc="-3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gospodarstw</a:t>
            </a:r>
            <a:r>
              <a:rPr sz="1800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(1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577</a:t>
            </a:r>
            <a:r>
              <a:rPr sz="1800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zł/ha),</a:t>
            </a:r>
            <a:r>
              <a:rPr sz="1800" u="sng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premii</a:t>
            </a:r>
            <a:r>
              <a:rPr sz="1800" u="sng" spc="-2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za</a:t>
            </a:r>
            <a:r>
              <a:rPr sz="1800" u="none" spc="-25" dirty="0"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zróżnoważoną</a:t>
            </a:r>
            <a:r>
              <a:rPr sz="1800" u="sng" spc="-3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produkcję</a:t>
            </a:r>
            <a:r>
              <a:rPr sz="1800" u="sng" spc="-7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roślinno-zwierzęcą</a:t>
            </a:r>
            <a:r>
              <a:rPr sz="1800" u="sng" spc="-3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(551</a:t>
            </a:r>
            <a:r>
              <a:rPr sz="1800" u="sng" spc="-5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zł/ha).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4073" rIns="0" bIns="0" rtlCol="0">
            <a:spAutoFit/>
          </a:bodyPr>
          <a:lstStyle/>
          <a:p>
            <a:pPr marL="1767839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Interwencje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756" y="1044702"/>
            <a:ext cx="11646535" cy="4964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Interwencja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sektorze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owoców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i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warzyw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–</a:t>
            </a:r>
            <a:r>
              <a:rPr sz="1800" b="1" spc="-1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działania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na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rzecz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ochrony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środowiska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i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klimatu: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Beneficjent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-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Organizacje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producentów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zrzeszenia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organizacji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producentów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owoców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warzyw.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160"/>
              </a:spcBef>
            </a:pPr>
            <a:r>
              <a:rPr sz="1800" dirty="0">
                <a:latin typeface="Calibri"/>
                <a:cs typeface="Calibri"/>
              </a:rPr>
              <a:t>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ramach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interwencji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wspierane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będą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inwestycje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aktywa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materialne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niematerialne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dotyczące:</a:t>
            </a:r>
            <a:endParaRPr sz="180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spc="-10" dirty="0">
                <a:latin typeface="Calibri"/>
                <a:cs typeface="Calibri"/>
              </a:rPr>
              <a:t>systemów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przyczyniających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redukcji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emisji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gazów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cieplarnianych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zanieczyszczeń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emitowanych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atmosfery;</a:t>
            </a:r>
            <a:endParaRPr sz="1800">
              <a:latin typeface="Calibri"/>
              <a:cs typeface="Calibri"/>
            </a:endParaRPr>
          </a:p>
          <a:p>
            <a:pPr marL="179705" indent="-167005">
              <a:lnSpc>
                <a:spcPct val="100000"/>
              </a:lnSpc>
              <a:buChar char="-"/>
              <a:tabLst>
                <a:tab pos="179705" algn="l"/>
              </a:tabLst>
            </a:pPr>
            <a:r>
              <a:rPr sz="1800" dirty="0">
                <a:latin typeface="Calibri"/>
                <a:cs typeface="Calibri"/>
              </a:rPr>
              <a:t>instalacji</a:t>
            </a:r>
            <a:r>
              <a:rPr sz="1800" spc="25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produkujących</a:t>
            </a:r>
            <a:r>
              <a:rPr sz="1800" spc="25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energię</a:t>
            </a:r>
            <a:r>
              <a:rPr sz="1800" spc="2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2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odnawialnych</a:t>
            </a:r>
            <a:r>
              <a:rPr sz="1800" spc="2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źródeł</a:t>
            </a:r>
            <a:r>
              <a:rPr sz="1800" spc="2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energii</a:t>
            </a:r>
            <a:r>
              <a:rPr sz="1800" spc="2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wykorzystywaną</a:t>
            </a:r>
            <a:r>
              <a:rPr sz="1800" spc="2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dla</a:t>
            </a:r>
            <a:r>
              <a:rPr sz="1800" spc="2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potrzeb</a:t>
            </a:r>
            <a:r>
              <a:rPr sz="1800" spc="28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związanych</a:t>
            </a:r>
            <a:r>
              <a:rPr sz="1800" spc="2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2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działalnością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organizacji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producentów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zrzeszenia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organizacji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producentów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owoców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warzyw;</a:t>
            </a:r>
            <a:endParaRPr sz="180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dirty="0">
                <a:latin typeface="Calibri"/>
                <a:cs typeface="Calibri"/>
              </a:rPr>
              <a:t>infrastruktury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przyczyniającej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zmniejszenia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ilości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wody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zużywanej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przez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istniejące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systemy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nawadniania;</a:t>
            </a:r>
            <a:endParaRPr sz="180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spc="-10" dirty="0">
                <a:latin typeface="Calibri"/>
                <a:cs typeface="Calibri"/>
              </a:rPr>
              <a:t>instalacji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powtórnego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obiegu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wody,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instalacji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pozyskiwania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zagospodarowania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deszczowej;</a:t>
            </a:r>
            <a:endParaRPr sz="180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dirty="0">
                <a:latin typeface="Calibri"/>
                <a:cs typeface="Calibri"/>
              </a:rPr>
              <a:t>zbiorników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retencyjnych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gromadzących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wody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opadowe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roztopowe;</a:t>
            </a:r>
            <a:endParaRPr sz="1800">
              <a:latin typeface="Calibri"/>
              <a:cs typeface="Calibri"/>
            </a:endParaRPr>
          </a:p>
          <a:p>
            <a:pPr marL="149860" indent="-137160">
              <a:lnSpc>
                <a:spcPct val="100000"/>
              </a:lnSpc>
              <a:buChar char="-"/>
              <a:tabLst>
                <a:tab pos="149860" algn="l"/>
              </a:tabLst>
            </a:pPr>
            <a:r>
              <a:rPr sz="1800" dirty="0">
                <a:latin typeface="Calibri"/>
                <a:cs typeface="Calibri"/>
              </a:rPr>
              <a:t>infrastruktury</a:t>
            </a:r>
            <a:r>
              <a:rPr sz="1800" spc="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kompostowania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bioodpadów</a:t>
            </a:r>
            <a:r>
              <a:rPr sz="1800" spc="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wraz</a:t>
            </a:r>
            <a:r>
              <a:rPr sz="1800" spc="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infrastrukturą</a:t>
            </a:r>
            <a:r>
              <a:rPr sz="1800" spc="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zabezpieczającą</a:t>
            </a:r>
            <a:r>
              <a:rPr sz="1800" spc="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przed</a:t>
            </a:r>
            <a:r>
              <a:rPr sz="1800" spc="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przedostawaniem</a:t>
            </a:r>
            <a:r>
              <a:rPr sz="1800" spc="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odcieków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do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wód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gruntowych;</a:t>
            </a:r>
            <a:endParaRPr sz="180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dirty="0">
                <a:latin typeface="Calibri"/>
                <a:cs typeface="Calibri"/>
              </a:rPr>
              <a:t>stacji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meteorologicznych,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systemów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wspomagania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decyzji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ochronie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roślin,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tym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sprzętu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teleinformatycznego;</a:t>
            </a:r>
            <a:endParaRPr sz="180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spc="-10" dirty="0">
                <a:latin typeface="Calibri"/>
                <a:cs typeface="Calibri"/>
              </a:rPr>
              <a:t>stanowisk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napełniania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opryskiwaczy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oraz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konstrukcji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ich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mycia;</a:t>
            </a:r>
            <a:endParaRPr sz="180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spc="-10" dirty="0">
                <a:latin typeface="Calibri"/>
                <a:cs typeface="Calibri"/>
              </a:rPr>
              <a:t>systemu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oczyszczania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ścieków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płynnych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pozostałości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zabiegach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ochrony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roślin;</a:t>
            </a:r>
            <a:endParaRPr sz="180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spcBef>
                <a:spcPts val="5"/>
              </a:spcBef>
              <a:buChar char="-"/>
              <a:tabLst>
                <a:tab pos="134620" algn="l"/>
              </a:tabLst>
            </a:pPr>
            <a:r>
              <a:rPr sz="1800" dirty="0">
                <a:latin typeface="Calibri"/>
                <a:cs typeface="Calibri"/>
              </a:rPr>
              <a:t>urządzeń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niskoemisyjnej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aplikacji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35" dirty="0">
                <a:latin typeface="Calibri"/>
                <a:cs typeface="Calibri"/>
              </a:rPr>
              <a:t>nawozów,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precyzyjnego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stosowania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środków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ochrony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roślin,</a:t>
            </a:r>
            <a:endParaRPr sz="180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8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bezorkowej,</a:t>
            </a:r>
            <a:endParaRPr sz="180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spc="-10" dirty="0">
                <a:latin typeface="Calibri"/>
                <a:cs typeface="Calibri"/>
              </a:rPr>
              <a:t>mechanicznego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niszczenia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chwastów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szkodników.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67030" y="195397"/>
            <a:ext cx="8761413" cy="638892"/>
          </a:xfrm>
          <a:prstGeom prst="rect">
            <a:avLst/>
          </a:prstGeom>
        </p:spPr>
        <p:txBody>
          <a:bodyPr vert="horz" wrap="square" lIns="0" tIns="84073" rIns="0" bIns="0" rtlCol="0">
            <a:spAutoFit/>
          </a:bodyPr>
          <a:lstStyle/>
          <a:p>
            <a:pPr marL="1767839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solidFill>
                  <a:schemeClr val="tx1"/>
                </a:solidFill>
              </a:rPr>
              <a:t>Interwencje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2569" y="919083"/>
            <a:ext cx="11647170" cy="2769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Calibri"/>
                <a:cs typeface="Calibri"/>
              </a:rPr>
              <a:t>Ekstensywne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użytkowanie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łąk</a:t>
            </a:r>
            <a:r>
              <a:rPr sz="1800" b="1" spc="-1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i</a:t>
            </a:r>
            <a:r>
              <a:rPr sz="1800" b="1" spc="-1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pastwisk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na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obszarach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Natura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2000</a:t>
            </a:r>
            <a:endParaRPr sz="1800" dirty="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2160"/>
              </a:spcBef>
            </a:pPr>
            <a:r>
              <a:rPr sz="1800" dirty="0">
                <a:latin typeface="Calibri"/>
                <a:cs typeface="Calibri"/>
              </a:rPr>
              <a:t>W</a:t>
            </a:r>
            <a:r>
              <a:rPr sz="1800" spc="4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ramach</a:t>
            </a:r>
            <a:r>
              <a:rPr sz="1800" spc="4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tej</a:t>
            </a:r>
            <a:r>
              <a:rPr sz="1800" spc="4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interwencji</a:t>
            </a:r>
            <a:r>
              <a:rPr sz="1800" spc="4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beneficjenci</a:t>
            </a:r>
            <a:r>
              <a:rPr sz="1800" spc="43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zobowiązują</a:t>
            </a:r>
            <a:r>
              <a:rPr sz="1800" spc="43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4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43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realizacji</a:t>
            </a:r>
            <a:r>
              <a:rPr sz="1800" spc="4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wymogów</a:t>
            </a:r>
            <a:r>
              <a:rPr sz="1800" spc="43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związanych</a:t>
            </a:r>
            <a:r>
              <a:rPr sz="1800" spc="4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43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ekstensywnym</a:t>
            </a:r>
            <a:r>
              <a:rPr sz="1800" spc="4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rolniczym</a:t>
            </a:r>
            <a:endParaRPr sz="1800" dirty="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użytkowaniem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gruntu,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obejmujących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szczególności: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(i)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stosowanie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odpowiedniej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liczby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pokosów,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(ii)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ekstensywny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wypas</a:t>
            </a:r>
            <a:endParaRPr sz="1800" dirty="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zwierząt,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(ii)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dostosowanie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terminów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koszenia/wypasu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potrzeb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ochrony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przyrody.</a:t>
            </a:r>
            <a:endParaRPr sz="1800" dirty="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Interwencja</a:t>
            </a:r>
            <a:r>
              <a:rPr sz="1800" spc="7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może</a:t>
            </a:r>
            <a:r>
              <a:rPr sz="1800" spc="7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być</a:t>
            </a:r>
            <a:r>
              <a:rPr sz="1800" spc="6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realizowana</a:t>
            </a:r>
            <a:r>
              <a:rPr sz="1800" spc="7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tylko</a:t>
            </a:r>
            <a:r>
              <a:rPr sz="1800" spc="6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jeżeli</a:t>
            </a:r>
            <a:r>
              <a:rPr sz="1800" spc="6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plan</a:t>
            </a:r>
            <a:r>
              <a:rPr sz="1800" spc="7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ochrony</a:t>
            </a:r>
            <a:r>
              <a:rPr sz="1800" spc="7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nie</a:t>
            </a:r>
            <a:r>
              <a:rPr sz="1800" spc="6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wskazuje</a:t>
            </a:r>
            <a:r>
              <a:rPr sz="1800" spc="7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6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danej</a:t>
            </a:r>
            <a:r>
              <a:rPr sz="1800" spc="7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działce</a:t>
            </a:r>
            <a:r>
              <a:rPr sz="1800" spc="7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działań</a:t>
            </a:r>
            <a:r>
              <a:rPr sz="1800" spc="7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ochronnych</a:t>
            </a:r>
            <a:r>
              <a:rPr sz="1800" spc="70" dirty="0">
                <a:latin typeface="Calibri"/>
                <a:cs typeface="Calibri"/>
              </a:rPr>
              <a:t>  </a:t>
            </a:r>
            <a:r>
              <a:rPr sz="1800" spc="-25" dirty="0">
                <a:latin typeface="Calibri"/>
                <a:cs typeface="Calibri"/>
              </a:rPr>
              <a:t>dla </a:t>
            </a:r>
            <a:r>
              <a:rPr sz="1800" dirty="0">
                <a:latin typeface="Calibri"/>
                <a:cs typeface="Calibri"/>
              </a:rPr>
              <a:t>konkretnego</a:t>
            </a:r>
            <a:r>
              <a:rPr sz="1800" spc="4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siedliska</a:t>
            </a:r>
            <a:r>
              <a:rPr sz="1800" spc="4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objętego</a:t>
            </a:r>
            <a:r>
              <a:rPr sz="1800" spc="4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wsparciem</a:t>
            </a:r>
            <a:r>
              <a:rPr sz="1800" spc="48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48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ramach</a:t>
            </a:r>
            <a:r>
              <a:rPr sz="1800" spc="4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wariantów</a:t>
            </a:r>
            <a:r>
              <a:rPr sz="1800" spc="4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interwencji:</a:t>
            </a:r>
            <a:r>
              <a:rPr sz="1800" spc="4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Ochrona</a:t>
            </a:r>
            <a:r>
              <a:rPr sz="1800" spc="48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cennych</a:t>
            </a:r>
            <a:r>
              <a:rPr sz="1800" spc="4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siedlisk</a:t>
            </a:r>
            <a:r>
              <a:rPr sz="1800" spc="4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4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zagrożonych gatunków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obszarach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Natura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2000.</a:t>
            </a:r>
            <a:endParaRPr sz="1800" dirty="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2160"/>
              </a:spcBef>
            </a:pPr>
            <a:r>
              <a:rPr sz="1800" dirty="0">
                <a:latin typeface="Calibri"/>
                <a:cs typeface="Calibri"/>
              </a:rPr>
              <a:t>Stawka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płatności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-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836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zł/ha.</a:t>
            </a:r>
            <a:endParaRPr sz="1800" dirty="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69434" y="3674547"/>
            <a:ext cx="6356604" cy="3022092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056126" y="5954979"/>
            <a:ext cx="94869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Fot.</a:t>
            </a:r>
            <a:r>
              <a:rPr sz="1100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dirty="0">
                <a:solidFill>
                  <a:srgbClr val="FFFFFF"/>
                </a:solidFill>
                <a:latin typeface="Calibri"/>
                <a:cs typeface="Calibri"/>
              </a:rPr>
              <a:t>J.</a:t>
            </a:r>
            <a:r>
              <a:rPr sz="11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100" spc="-10" dirty="0">
                <a:solidFill>
                  <a:srgbClr val="FFFFFF"/>
                </a:solidFill>
                <a:latin typeface="Calibri"/>
                <a:cs typeface="Calibri"/>
              </a:rPr>
              <a:t>Zwolińska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91007" y="111764"/>
            <a:ext cx="8761413" cy="638892"/>
          </a:xfrm>
          <a:prstGeom prst="rect">
            <a:avLst/>
          </a:prstGeom>
        </p:spPr>
        <p:txBody>
          <a:bodyPr vert="horz" wrap="square" lIns="0" tIns="84073" rIns="0" bIns="0" rtlCol="0">
            <a:spAutoFit/>
          </a:bodyPr>
          <a:lstStyle/>
          <a:p>
            <a:pPr marL="1767839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solidFill>
                  <a:schemeClr val="tx1"/>
                </a:solidFill>
              </a:rPr>
              <a:t>Interwencje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72415" y="928253"/>
            <a:ext cx="11647170" cy="5238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2705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Interwencje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przyczyniające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się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do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ochrony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środowiska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i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klimatu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(do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65%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dla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indywidualnego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rolnika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max.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200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tys.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zł):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ramach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interwencji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wspierane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będą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inwestycje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materialne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niematerialne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związane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z:</a:t>
            </a:r>
            <a:endParaRPr sz="1800" dirty="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spc="-10" dirty="0">
                <a:latin typeface="Calibri"/>
                <a:cs typeface="Calibri"/>
              </a:rPr>
              <a:t>przechowywaniem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nawozów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naturalnych,</a:t>
            </a:r>
            <a:endParaRPr sz="1800" dirty="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spc="-10" dirty="0">
                <a:latin typeface="Calibri"/>
                <a:cs typeface="Calibri"/>
              </a:rPr>
              <a:t>pozyskiwaniem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zagospodarowaniem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wody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deszczowej,</a:t>
            </a:r>
            <a:endParaRPr sz="1800" dirty="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spc="-10" dirty="0">
                <a:latin typeface="Calibri"/>
                <a:cs typeface="Calibri"/>
              </a:rPr>
              <a:t>stosowaniem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nawozów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środków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ochrony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roślin,</a:t>
            </a:r>
            <a:endParaRPr sz="1800" dirty="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dirty="0">
                <a:latin typeface="Calibri"/>
                <a:cs typeface="Calibri"/>
              </a:rPr>
              <a:t>uprawą</a:t>
            </a:r>
            <a:r>
              <a:rPr sz="1800" spc="-10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gleby,</a:t>
            </a:r>
            <a:endParaRPr sz="1800" dirty="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buChar char="-"/>
              <a:tabLst>
                <a:tab pos="134620" algn="l"/>
              </a:tabLst>
            </a:pPr>
            <a:r>
              <a:rPr sz="1800" dirty="0">
                <a:latin typeface="Calibri"/>
                <a:cs typeface="Calibri"/>
              </a:rPr>
              <a:t>instalacjami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powtórnego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obiegu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wody,</a:t>
            </a:r>
            <a:endParaRPr sz="1800" dirty="0">
              <a:latin typeface="Calibri"/>
              <a:cs typeface="Calibri"/>
            </a:endParaRPr>
          </a:p>
          <a:p>
            <a:pPr marL="134620" indent="-121920">
              <a:lnSpc>
                <a:spcPct val="100000"/>
              </a:lnSpc>
              <a:spcBef>
                <a:spcPts val="5"/>
              </a:spcBef>
              <a:buChar char="-"/>
              <a:tabLst>
                <a:tab pos="134620" algn="l"/>
              </a:tabLst>
            </a:pPr>
            <a:r>
              <a:rPr sz="1800" spc="-10" dirty="0">
                <a:latin typeface="Calibri"/>
                <a:cs typeface="Calibri"/>
              </a:rPr>
              <a:t>infrastrukturą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techniczną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pod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kątem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adaptacji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niekorzystnych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warunków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pogodowych,</a:t>
            </a:r>
            <a:endParaRPr sz="1800" dirty="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buChar char="-"/>
              <a:tabLst>
                <a:tab pos="299085" algn="l"/>
              </a:tabLst>
            </a:pPr>
            <a:r>
              <a:rPr sz="1800" spc="-10" dirty="0">
                <a:latin typeface="Calibri"/>
                <a:cs typeface="Calibri"/>
              </a:rPr>
              <a:t>gospodarowaniem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trwałymi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użytkami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zielonymi.</a:t>
            </a:r>
            <a:endParaRPr sz="1800" dirty="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2160"/>
              </a:spcBef>
            </a:pPr>
            <a:r>
              <a:rPr sz="1800" dirty="0">
                <a:latin typeface="Calibri"/>
                <a:cs typeface="Calibri"/>
              </a:rPr>
              <a:t>Pomoc</a:t>
            </a:r>
            <a:r>
              <a:rPr sz="1800" spc="7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może</a:t>
            </a:r>
            <a:r>
              <a:rPr sz="1800" spc="9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być</a:t>
            </a:r>
            <a:r>
              <a:rPr sz="1800" spc="7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przyznana</a:t>
            </a:r>
            <a:r>
              <a:rPr sz="1800" spc="9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wyłącznie</a:t>
            </a:r>
            <a:r>
              <a:rPr sz="1800" spc="8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7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przypadku,</a:t>
            </a:r>
            <a:r>
              <a:rPr sz="1800" spc="7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gdy</a:t>
            </a:r>
            <a:r>
              <a:rPr sz="1800" spc="8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realizacja</a:t>
            </a:r>
            <a:r>
              <a:rPr sz="1800" spc="7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inwestycji</a:t>
            </a:r>
            <a:r>
              <a:rPr sz="1800" spc="8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7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uzasadniona</a:t>
            </a:r>
            <a:r>
              <a:rPr sz="1800" spc="8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wielkością</a:t>
            </a:r>
            <a:r>
              <a:rPr sz="1800" spc="80" dirty="0">
                <a:latin typeface="Calibri"/>
                <a:cs typeface="Calibri"/>
              </a:rPr>
              <a:t>  </a:t>
            </a:r>
            <a:r>
              <a:rPr sz="1800" spc="-10" dirty="0">
                <a:latin typeface="Calibri"/>
                <a:cs typeface="Calibri"/>
              </a:rPr>
              <a:t>produkcji </a:t>
            </a:r>
            <a:r>
              <a:rPr sz="1800" dirty="0">
                <a:latin typeface="Calibri"/>
                <a:cs typeface="Calibri"/>
              </a:rPr>
              <a:t>prowadzonej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gospodarstwie,</a:t>
            </a:r>
            <a:r>
              <a:rPr sz="1800" spc="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adekwatna</a:t>
            </a:r>
            <a:r>
              <a:rPr sz="1800" spc="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panujących</a:t>
            </a:r>
            <a:r>
              <a:rPr sz="1800" spc="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nim</a:t>
            </a:r>
            <a:r>
              <a:rPr sz="1800" spc="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warunków</a:t>
            </a:r>
            <a:r>
              <a:rPr sz="1800" spc="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gospodarowania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oraz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racjonalna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pod</a:t>
            </a:r>
            <a:r>
              <a:rPr sz="1800" spc="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względem kosztów.</a:t>
            </a:r>
            <a:endParaRPr sz="1800" dirty="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Inwestycje</a:t>
            </a:r>
            <a:r>
              <a:rPr sz="1800" spc="20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20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zakresie</a:t>
            </a:r>
            <a:r>
              <a:rPr sz="1800" spc="20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gospodarowania</a:t>
            </a:r>
            <a:r>
              <a:rPr sz="1800" spc="20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wodą</a:t>
            </a:r>
            <a:r>
              <a:rPr sz="1800" spc="204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muszą</a:t>
            </a:r>
            <a:r>
              <a:rPr sz="1800" spc="20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być</a:t>
            </a:r>
            <a:r>
              <a:rPr sz="1800" spc="19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zgodne</a:t>
            </a:r>
            <a:r>
              <a:rPr sz="1800" spc="204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204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przepisami</a:t>
            </a:r>
            <a:r>
              <a:rPr sz="1800" spc="19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prawa</a:t>
            </a:r>
            <a:r>
              <a:rPr sz="1800" spc="20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wodnego,</a:t>
            </a:r>
            <a:r>
              <a:rPr sz="1800" spc="204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20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tym</a:t>
            </a:r>
            <a:r>
              <a:rPr sz="1800" spc="200" dirty="0">
                <a:latin typeface="Calibri"/>
                <a:cs typeface="Calibri"/>
              </a:rPr>
              <a:t>  </a:t>
            </a:r>
            <a:r>
              <a:rPr sz="1800" spc="-10" dirty="0">
                <a:latin typeface="Calibri"/>
                <a:cs typeface="Calibri"/>
              </a:rPr>
              <a:t>planem</a:t>
            </a:r>
            <a:endParaRPr sz="1800" dirty="0">
              <a:latin typeface="Calibri"/>
              <a:cs typeface="Calibri"/>
            </a:endParaRPr>
          </a:p>
          <a:p>
            <a:pPr marL="12700" marR="2917825" algn="just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przeciwdziałania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skutkom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suszy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oraz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planami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gospodarowania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wodami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obszarach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dorzeczy. Inwestycje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mogą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negatywnie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oddziaływać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cele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ochrony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obszaru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Natura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2000.</a:t>
            </a:r>
            <a:endParaRPr sz="1800" dirty="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Beneficjent</a:t>
            </a:r>
            <a:r>
              <a:rPr sz="1800" spc="30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zobowiązuje</a:t>
            </a:r>
            <a:r>
              <a:rPr sz="1800" spc="3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30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3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udziału</a:t>
            </a:r>
            <a:r>
              <a:rPr sz="1800" spc="3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30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szkoleniu</a:t>
            </a:r>
            <a:r>
              <a:rPr sz="1800" spc="3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30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zakresu</a:t>
            </a:r>
            <a:r>
              <a:rPr sz="1800" spc="3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zrównoważonego</a:t>
            </a:r>
            <a:r>
              <a:rPr sz="1800" spc="30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gospodarowania</a:t>
            </a:r>
            <a:r>
              <a:rPr sz="1800" spc="3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zasobami</a:t>
            </a:r>
            <a:r>
              <a:rPr sz="1800" spc="30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naturalnymi, </a:t>
            </a:r>
            <a:r>
              <a:rPr sz="1800" dirty="0">
                <a:latin typeface="Calibri"/>
                <a:cs typeface="Calibri"/>
              </a:rPr>
              <a:t>takimi</a:t>
            </a:r>
            <a:r>
              <a:rPr sz="1800" spc="10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jak</a:t>
            </a:r>
            <a:r>
              <a:rPr sz="1800" spc="10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woda,</a:t>
            </a:r>
            <a:r>
              <a:rPr sz="1800" spc="10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gleba</a:t>
            </a:r>
            <a:r>
              <a:rPr sz="1800" spc="1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1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powietrze,</a:t>
            </a:r>
            <a:r>
              <a:rPr sz="1800" spc="1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114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ograniczenia</a:t>
            </a:r>
            <a:r>
              <a:rPr sz="1800" spc="1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ryzyka</a:t>
            </a:r>
            <a:r>
              <a:rPr sz="1800" spc="10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związanego</a:t>
            </a:r>
            <a:r>
              <a:rPr sz="1800" spc="1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ze</a:t>
            </a:r>
            <a:r>
              <a:rPr sz="1800" spc="10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zmianą</a:t>
            </a:r>
            <a:r>
              <a:rPr sz="1800" spc="1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klimatu</a:t>
            </a:r>
            <a:r>
              <a:rPr sz="1800" spc="10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10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produkcję</a:t>
            </a:r>
            <a:r>
              <a:rPr sz="1800" spc="10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rolną</a:t>
            </a:r>
            <a:r>
              <a:rPr sz="1800" spc="105" dirty="0">
                <a:latin typeface="Calibri"/>
                <a:cs typeface="Calibri"/>
              </a:rPr>
              <a:t>  </a:t>
            </a:r>
            <a:r>
              <a:rPr sz="1800" spc="-50" dirty="0">
                <a:latin typeface="Calibri"/>
                <a:cs typeface="Calibri"/>
              </a:rPr>
              <a:t>w </a:t>
            </a:r>
            <a:r>
              <a:rPr sz="1800" spc="-10" dirty="0">
                <a:latin typeface="Calibri"/>
                <a:cs typeface="Calibri"/>
              </a:rPr>
              <a:t>gospodarstwie.</a:t>
            </a:r>
            <a:endParaRPr sz="18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12630" y="236076"/>
            <a:ext cx="8761413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8555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solidFill>
                  <a:schemeClr val="tx1"/>
                </a:solidFill>
              </a:rPr>
              <a:t>Interwencje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4203" y="1388497"/>
            <a:ext cx="11518265" cy="33185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Calibri"/>
                <a:cs typeface="Calibri"/>
              </a:rPr>
              <a:t>Rozwój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usług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na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rzecz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rolnictwa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i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leśnictwa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(koszty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65%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-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max.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500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tys.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zł).</a:t>
            </a:r>
            <a:endParaRPr sz="1800" dirty="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2165"/>
              </a:spcBef>
            </a:pPr>
            <a:r>
              <a:rPr sz="1800" dirty="0">
                <a:latin typeface="Calibri"/>
                <a:cs typeface="Calibri"/>
              </a:rPr>
              <a:t>Celem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interwencji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wdrażanie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nowych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modeli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biznesu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organizacji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rynku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obszarach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wiejskich,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poprzez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wsparcie inwestycyjne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podmiotów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świadczących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usługi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rolnicze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dotyczące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ochrony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środowiska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wykorzystaniem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rozwiązań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Rolnictwa </a:t>
            </a:r>
            <a:r>
              <a:rPr sz="1800" spc="-20" dirty="0">
                <a:latin typeface="Calibri"/>
                <a:cs typeface="Calibri"/>
              </a:rPr>
              <a:t>4.0.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ramach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interwencji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wspierane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będą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materialne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niematerialne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inwestycje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wykorzystujące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technologie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cyfrowe</a:t>
            </a:r>
            <a:endParaRPr sz="1800" dirty="0">
              <a:latin typeface="Calibri"/>
              <a:cs typeface="Calibri"/>
            </a:endParaRPr>
          </a:p>
          <a:p>
            <a:pPr marL="12700" marR="427355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(Rolnictwo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4.0)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dotyczące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np.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aplikacji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nawozów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środków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ochrony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roślin,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gleby,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zarządzania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gospodarowaniem </a:t>
            </a:r>
            <a:r>
              <a:rPr sz="1800" dirty="0">
                <a:latin typeface="Calibri"/>
                <a:cs typeface="Calibri"/>
              </a:rPr>
              <a:t>wodą,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wspierania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procesu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podejmowania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decyzji.</a:t>
            </a:r>
            <a:endParaRPr sz="1800" dirty="0">
              <a:latin typeface="Calibri"/>
              <a:cs typeface="Calibri"/>
            </a:endParaRPr>
          </a:p>
          <a:p>
            <a:pPr marL="12700" marR="855980">
              <a:lnSpc>
                <a:spcPct val="100000"/>
              </a:lnSpc>
              <a:spcBef>
                <a:spcPts val="2160"/>
              </a:spcBef>
            </a:pPr>
            <a:r>
              <a:rPr sz="1800" b="1" spc="-10" dirty="0">
                <a:latin typeface="Calibri"/>
                <a:cs typeface="Calibri"/>
              </a:rPr>
              <a:t>Rozwój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usług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na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rzecz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rolnictwa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i</a:t>
            </a:r>
            <a:r>
              <a:rPr sz="1800" b="1" spc="-1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leśnictwa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(instrumenty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finansowe)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(gwarancja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80%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kwoty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kapitału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kredytu </a:t>
            </a:r>
            <a:r>
              <a:rPr sz="1800" spc="-20" dirty="0">
                <a:latin typeface="Calibri"/>
                <a:cs typeface="Calibri"/>
              </a:rPr>
              <a:t>pozostającego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spłaty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oraz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50%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dotacja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spłatę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odsetek,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przypadku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gdy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inwestycja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przyczynia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ochrony środowiska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10" dirty="0">
                <a:latin typeface="Calibri"/>
                <a:cs typeface="Calibri"/>
              </a:rPr>
              <a:t> klimatu).</a:t>
            </a:r>
            <a:endParaRPr sz="18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198" y="852571"/>
            <a:ext cx="8761413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8555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solidFill>
                  <a:schemeClr val="tx1"/>
                </a:solidFill>
              </a:rPr>
              <a:t>Interwencje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Tworzenie</a:t>
            </a:r>
            <a:r>
              <a:rPr spc="-40" dirty="0"/>
              <a:t> </a:t>
            </a:r>
            <a:r>
              <a:rPr spc="-10" dirty="0"/>
              <a:t>zadrzewień</a:t>
            </a:r>
            <a:r>
              <a:rPr spc="-35" dirty="0"/>
              <a:t> </a:t>
            </a:r>
            <a:r>
              <a:rPr spc="-10" dirty="0"/>
              <a:t>śródpolnych</a:t>
            </a:r>
          </a:p>
          <a:p>
            <a:pPr marL="12700">
              <a:lnSpc>
                <a:spcPct val="100000"/>
              </a:lnSpc>
              <a:spcBef>
                <a:spcPts val="2160"/>
              </a:spcBef>
            </a:pPr>
            <a:r>
              <a:rPr b="0" dirty="0">
                <a:latin typeface="Calibri"/>
                <a:cs typeface="Calibri"/>
              </a:rPr>
              <a:t>Płatność</a:t>
            </a:r>
            <a:r>
              <a:rPr b="0" spc="-20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do</a:t>
            </a:r>
            <a:r>
              <a:rPr b="0" spc="-30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max.</a:t>
            </a:r>
            <a:r>
              <a:rPr b="0" spc="-30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40</a:t>
            </a:r>
            <a:r>
              <a:rPr b="0" spc="-15" dirty="0">
                <a:latin typeface="Calibri"/>
                <a:cs typeface="Calibri"/>
              </a:rPr>
              <a:t> </a:t>
            </a:r>
            <a:r>
              <a:rPr b="0" spc="-25" dirty="0">
                <a:latin typeface="Calibri"/>
                <a:cs typeface="Calibri"/>
              </a:rPr>
              <a:t>ha.</a:t>
            </a:r>
          </a:p>
          <a:p>
            <a:pPr marL="12700">
              <a:lnSpc>
                <a:spcPct val="100000"/>
              </a:lnSpc>
              <a:spcBef>
                <a:spcPts val="2160"/>
              </a:spcBef>
            </a:pPr>
            <a:r>
              <a:rPr b="0" spc="-10" dirty="0">
                <a:latin typeface="Calibri"/>
                <a:cs typeface="Calibri"/>
              </a:rPr>
              <a:t>Ryczałt</a:t>
            </a:r>
            <a:r>
              <a:rPr b="0" spc="-30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na</a:t>
            </a:r>
            <a:r>
              <a:rPr b="0" spc="-35" dirty="0">
                <a:latin typeface="Calibri"/>
                <a:cs typeface="Calibri"/>
              </a:rPr>
              <a:t> </a:t>
            </a:r>
            <a:r>
              <a:rPr b="0" spc="-10" dirty="0">
                <a:latin typeface="Calibri"/>
                <a:cs typeface="Calibri"/>
              </a:rPr>
              <a:t>założenie </a:t>
            </a:r>
            <a:r>
              <a:rPr b="0" dirty="0">
                <a:latin typeface="Calibri"/>
                <a:cs typeface="Calibri"/>
              </a:rPr>
              <a:t>10</a:t>
            </a:r>
            <a:r>
              <a:rPr b="0" spc="-35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000</a:t>
            </a:r>
            <a:r>
              <a:rPr b="0" spc="-10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–</a:t>
            </a:r>
            <a:r>
              <a:rPr b="0" spc="-35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16</a:t>
            </a:r>
            <a:r>
              <a:rPr b="0" spc="-35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000</a:t>
            </a:r>
            <a:r>
              <a:rPr b="0" spc="-25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zł/ha</a:t>
            </a:r>
            <a:r>
              <a:rPr b="0" spc="-10" dirty="0">
                <a:latin typeface="Calibri"/>
                <a:cs typeface="Calibri"/>
              </a:rPr>
              <a:t> zadrzewienia</a:t>
            </a:r>
          </a:p>
          <a:p>
            <a:pPr marL="12700">
              <a:lnSpc>
                <a:spcPct val="100000"/>
              </a:lnSpc>
            </a:pPr>
            <a:r>
              <a:rPr b="0" dirty="0">
                <a:latin typeface="Calibri"/>
                <a:cs typeface="Calibri"/>
              </a:rPr>
              <a:t>(w</a:t>
            </a:r>
            <a:r>
              <a:rPr b="0" spc="-45" dirty="0">
                <a:latin typeface="Calibri"/>
                <a:cs typeface="Calibri"/>
              </a:rPr>
              <a:t> </a:t>
            </a:r>
            <a:r>
              <a:rPr b="0" spc="-10" dirty="0">
                <a:latin typeface="Calibri"/>
                <a:cs typeface="Calibri"/>
              </a:rPr>
              <a:t>zależności</a:t>
            </a:r>
            <a:r>
              <a:rPr b="0" spc="-45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od</a:t>
            </a:r>
            <a:r>
              <a:rPr b="0" spc="-35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rzeźby</a:t>
            </a:r>
            <a:r>
              <a:rPr b="0" spc="-35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terenu</a:t>
            </a:r>
            <a:r>
              <a:rPr b="0" spc="-35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i</a:t>
            </a:r>
            <a:r>
              <a:rPr b="0" spc="-40" dirty="0">
                <a:latin typeface="Calibri"/>
                <a:cs typeface="Calibri"/>
              </a:rPr>
              <a:t> </a:t>
            </a:r>
            <a:r>
              <a:rPr b="0" spc="-10" dirty="0">
                <a:latin typeface="Calibri"/>
                <a:cs typeface="Calibri"/>
              </a:rPr>
              <a:t>sadzonek).</a:t>
            </a:r>
          </a:p>
          <a:p>
            <a:pPr marL="12700">
              <a:lnSpc>
                <a:spcPct val="100000"/>
              </a:lnSpc>
            </a:pPr>
            <a:r>
              <a:rPr b="0" dirty="0">
                <a:latin typeface="Calibri"/>
                <a:cs typeface="Calibri"/>
              </a:rPr>
              <a:t>Rodzime,</a:t>
            </a:r>
            <a:r>
              <a:rPr b="0" spc="-50" dirty="0">
                <a:latin typeface="Calibri"/>
                <a:cs typeface="Calibri"/>
              </a:rPr>
              <a:t> </a:t>
            </a:r>
            <a:r>
              <a:rPr b="0" spc="-10" dirty="0">
                <a:latin typeface="Calibri"/>
                <a:cs typeface="Calibri"/>
              </a:rPr>
              <a:t>preferowane</a:t>
            </a:r>
            <a:r>
              <a:rPr b="0" spc="-45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liściaste,</a:t>
            </a:r>
            <a:r>
              <a:rPr b="0" spc="-45" dirty="0">
                <a:latin typeface="Calibri"/>
                <a:cs typeface="Calibri"/>
              </a:rPr>
              <a:t> </a:t>
            </a:r>
            <a:r>
              <a:rPr b="0" spc="-10" dirty="0">
                <a:latin typeface="Calibri"/>
                <a:cs typeface="Calibri"/>
              </a:rPr>
              <a:t>konsultacja</a:t>
            </a:r>
            <a:r>
              <a:rPr b="0" spc="-55" dirty="0">
                <a:latin typeface="Calibri"/>
                <a:cs typeface="Calibri"/>
              </a:rPr>
              <a:t> </a:t>
            </a:r>
            <a:r>
              <a:rPr b="0" dirty="0">
                <a:latin typeface="Calibri"/>
                <a:cs typeface="Calibri"/>
              </a:rPr>
              <a:t>z</a:t>
            </a:r>
            <a:r>
              <a:rPr b="0" spc="-55" dirty="0">
                <a:latin typeface="Calibri"/>
                <a:cs typeface="Calibri"/>
              </a:rPr>
              <a:t> </a:t>
            </a:r>
            <a:r>
              <a:rPr b="0" spc="-10" dirty="0">
                <a:latin typeface="Calibri"/>
                <a:cs typeface="Calibri"/>
              </a:rPr>
              <a:t>ekspertem-doradcą.</a:t>
            </a: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26580" y="3654552"/>
            <a:ext cx="4860035" cy="263042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26580" y="1005839"/>
            <a:ext cx="4860035" cy="238353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64021" y="231432"/>
            <a:ext cx="8761413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8555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solidFill>
                  <a:schemeClr val="tx1"/>
                </a:solidFill>
              </a:rPr>
              <a:t>Interwencje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62882" y="927943"/>
            <a:ext cx="8730615" cy="2890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066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Zakładanie </a:t>
            </a:r>
            <a:r>
              <a:rPr sz="1800" b="1" spc="-20" dirty="0">
                <a:latin typeface="Calibri"/>
                <a:cs typeface="Calibri"/>
              </a:rPr>
              <a:t>systemów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rolno-leśnych</a:t>
            </a:r>
            <a:endParaRPr sz="1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915"/>
              </a:spcBef>
            </a:pPr>
            <a:endParaRPr sz="18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Char char="-"/>
              <a:tabLst>
                <a:tab pos="354965" algn="l"/>
              </a:tabLst>
            </a:pPr>
            <a:r>
              <a:rPr sz="1800" spc="-10" dirty="0">
                <a:latin typeface="Calibri"/>
                <a:cs typeface="Calibri"/>
              </a:rPr>
              <a:t>Wsparcie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założenie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ochronę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TUZ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(z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wyłączeniem </a:t>
            </a:r>
            <a:r>
              <a:rPr sz="1800" dirty="0">
                <a:latin typeface="Calibri"/>
                <a:cs typeface="Calibri"/>
              </a:rPr>
              <a:t>Natura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2000)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min.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0.1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ha</a:t>
            </a:r>
            <a:endParaRPr sz="18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Char char="-"/>
              <a:tabLst>
                <a:tab pos="354965" algn="l"/>
              </a:tabLst>
            </a:pPr>
            <a:r>
              <a:rPr sz="1800" spc="-20" dirty="0">
                <a:latin typeface="Calibri"/>
                <a:cs typeface="Calibri"/>
              </a:rPr>
              <a:t>200-</a:t>
            </a:r>
            <a:r>
              <a:rPr sz="1800" dirty="0">
                <a:latin typeface="Calibri"/>
                <a:cs typeface="Calibri"/>
              </a:rPr>
              <a:t>250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szt./ha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(?)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przy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rozstawie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10-</a:t>
            </a:r>
            <a:r>
              <a:rPr sz="1800" dirty="0">
                <a:latin typeface="Calibri"/>
                <a:cs typeface="Calibri"/>
              </a:rPr>
              <a:t>40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m.,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5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latach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min.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80%</a:t>
            </a:r>
            <a:endParaRPr sz="18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Char char="-"/>
              <a:tabLst>
                <a:tab pos="354965" algn="l"/>
              </a:tabLst>
            </a:pPr>
            <a:r>
              <a:rPr sz="1800" spc="-10" dirty="0">
                <a:latin typeface="Calibri"/>
                <a:cs typeface="Calibri"/>
              </a:rPr>
              <a:t>Wsparcie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max.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40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ha</a:t>
            </a:r>
            <a:endParaRPr sz="18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Char char="-"/>
              <a:tabLst>
                <a:tab pos="354965" algn="l"/>
              </a:tabLst>
            </a:pPr>
            <a:r>
              <a:rPr sz="1800" dirty="0">
                <a:latin typeface="Calibri"/>
                <a:cs typeface="Calibri"/>
              </a:rPr>
              <a:t>3000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6000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zł/ha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(w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zależności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rzeźby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terenu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rodzaju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sadzonek)</a:t>
            </a:r>
            <a:endParaRPr sz="18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Char char="-"/>
              <a:tabLst>
                <a:tab pos="354965" algn="l"/>
              </a:tabLst>
            </a:pPr>
            <a:r>
              <a:rPr sz="1800" dirty="0">
                <a:latin typeface="Calibri"/>
                <a:cs typeface="Calibri"/>
              </a:rPr>
              <a:t>tylko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rodzime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gatunki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(min.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3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&gt;10%)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tym.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20%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udział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biocenotycznych/miododajnych</a:t>
            </a:r>
            <a:endParaRPr sz="18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Char char="-"/>
              <a:tabLst>
                <a:tab pos="354965" algn="l"/>
              </a:tabLst>
            </a:pPr>
            <a:r>
              <a:rPr sz="1800" spc="-10" dirty="0">
                <a:latin typeface="Calibri"/>
                <a:cs typeface="Calibri"/>
              </a:rPr>
              <a:t>Przewaga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gat.</a:t>
            </a:r>
            <a:r>
              <a:rPr sz="1800" spc="-8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liściastych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(min.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90%)</a:t>
            </a:r>
            <a:endParaRPr sz="18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Char char="-"/>
              <a:tabLst>
                <a:tab pos="354965" algn="l"/>
              </a:tabLst>
            </a:pPr>
            <a:r>
              <a:rPr sz="1800" dirty="0">
                <a:latin typeface="Calibri"/>
                <a:cs typeface="Calibri"/>
              </a:rPr>
              <a:t>Sadzonki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2-</a:t>
            </a:r>
            <a:r>
              <a:rPr sz="1800" dirty="0">
                <a:latin typeface="Calibri"/>
                <a:cs typeface="Calibri"/>
              </a:rPr>
              <a:t>4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letnie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(?)</a:t>
            </a:r>
            <a:endParaRPr sz="1800" dirty="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Char char="-"/>
              <a:tabLst>
                <a:tab pos="354965" algn="l"/>
              </a:tabLst>
            </a:pPr>
            <a:r>
              <a:rPr sz="1800" spc="-10" dirty="0">
                <a:latin typeface="Calibri"/>
                <a:cs typeface="Calibri"/>
              </a:rPr>
              <a:t>Dostosowanie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lokalnych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warunków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(konsultacja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ekspertem-doradcą)</a:t>
            </a:r>
            <a:endParaRPr sz="1800" dirty="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44028" y="3372611"/>
            <a:ext cx="4267200" cy="284835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875776" y="1175003"/>
            <a:ext cx="3256787" cy="2037588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059548" y="313182"/>
            <a:ext cx="320738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0" spc="-10" dirty="0">
                <a:solidFill>
                  <a:schemeClr val="tx1"/>
                </a:solidFill>
                <a:latin typeface="Calibri"/>
                <a:cs typeface="Calibri"/>
              </a:rPr>
              <a:t>System</a:t>
            </a:r>
            <a:r>
              <a:rPr sz="2000" b="0" spc="-5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2000" b="0" dirty="0">
                <a:solidFill>
                  <a:schemeClr val="tx1"/>
                </a:solidFill>
                <a:latin typeface="Calibri"/>
                <a:cs typeface="Calibri"/>
              </a:rPr>
              <a:t>wiedzy</a:t>
            </a:r>
            <a:r>
              <a:rPr sz="2000" b="0" spc="-65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2000" b="0" dirty="0">
                <a:solidFill>
                  <a:schemeClr val="tx1"/>
                </a:solidFill>
                <a:latin typeface="Calibri"/>
                <a:cs typeface="Calibri"/>
              </a:rPr>
              <a:t>i</a:t>
            </a:r>
            <a:r>
              <a:rPr sz="2000" b="0" spc="-5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2000" b="0" dirty="0">
                <a:solidFill>
                  <a:schemeClr val="tx1"/>
                </a:solidFill>
                <a:latin typeface="Calibri"/>
                <a:cs typeface="Calibri"/>
              </a:rPr>
              <a:t>innowacji</a:t>
            </a:r>
            <a:r>
              <a:rPr sz="2000" b="0" spc="-6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2000" b="0" spc="-20" dirty="0">
                <a:solidFill>
                  <a:schemeClr val="tx1"/>
                </a:solidFill>
                <a:latin typeface="Calibri"/>
                <a:cs typeface="Calibri"/>
              </a:rPr>
              <a:t>AKIS</a:t>
            </a:r>
            <a:endParaRPr sz="2000" dirty="0">
              <a:solidFill>
                <a:schemeClr val="tx1"/>
              </a:solidFill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73246" y="865781"/>
            <a:ext cx="6159375" cy="510669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267106" y="922985"/>
            <a:ext cx="5213350" cy="19469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Interwencje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ukierunkowane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podnoszenie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kwalifikacji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25" dirty="0">
                <a:latin typeface="Calibri"/>
                <a:cs typeface="Calibri"/>
              </a:rPr>
              <a:t>doradców,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rolników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przetwórców: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160"/>
              </a:spcBef>
            </a:pPr>
            <a:r>
              <a:rPr sz="1800" b="1" spc="-10" dirty="0">
                <a:latin typeface="Calibri"/>
                <a:cs typeface="Calibri"/>
              </a:rPr>
              <a:t>„Doskonalenie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zawodowe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rolników”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b="1" spc="-10" dirty="0">
                <a:latin typeface="Calibri"/>
                <a:cs typeface="Calibri"/>
              </a:rPr>
              <a:t>„Kompleksowe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doradztwo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rolnicze”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b="1" spc="-10" dirty="0">
                <a:latin typeface="Calibri"/>
                <a:cs typeface="Calibri"/>
              </a:rPr>
              <a:t>„Doskonalenie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zawodowe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kadr </a:t>
            </a:r>
            <a:r>
              <a:rPr sz="1800" b="1" spc="-10" dirty="0">
                <a:latin typeface="Calibri"/>
                <a:cs typeface="Calibri"/>
              </a:rPr>
              <a:t>rolniczych”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b="1" spc="-25" dirty="0">
                <a:latin typeface="Calibri"/>
                <a:cs typeface="Calibri"/>
              </a:rPr>
              <a:t>„Wsparcie</a:t>
            </a:r>
            <a:r>
              <a:rPr sz="1800" b="1" spc="-7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gospodarstw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demonstracyjnych”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5051"/>
            <a:ext cx="9447275" cy="629716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6471665" y="311277"/>
            <a:ext cx="54603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Na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wytworzenie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2-3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cm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gleby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potrzeba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nawet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do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1000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spc="-25" dirty="0">
                <a:latin typeface="Calibri"/>
                <a:cs typeface="Calibri"/>
              </a:rPr>
              <a:t>lat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FB6CEFCB-2D41-EF25-2781-05898684C30D}"/>
              </a:ext>
            </a:extLst>
          </p:cNvPr>
          <p:cNvSpPr txBox="1"/>
          <p:nvPr/>
        </p:nvSpPr>
        <p:spPr>
          <a:xfrm>
            <a:off x="1295400" y="3429000"/>
            <a:ext cx="104393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Źródło: Borek R., 2021: Rolnictwo </a:t>
            </a:r>
            <a:r>
              <a:rPr lang="pl-PL" dirty="0" err="1"/>
              <a:t>regeneratyne</a:t>
            </a:r>
            <a:r>
              <a:rPr lang="pl-PL" dirty="0"/>
              <a:t> – potencjalne możliwości finansowania w nowej Wspólnej Polityce Rolnej, IUNG-PIB Puławy, Zakład Gospodarki i Analiz Systemowych, Minikowo. 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F9B3B057-F972-4A80-9ADB-EDF0CFE233B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5943600"/>
            <a:ext cx="5750560" cy="79311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F58E280E-B8C2-4EBC-B957-AE37DF15BCDB}"/>
              </a:ext>
            </a:extLst>
          </p:cNvPr>
          <p:cNvSpPr/>
          <p:nvPr/>
        </p:nvSpPr>
        <p:spPr>
          <a:xfrm>
            <a:off x="1905000" y="609600"/>
            <a:ext cx="86867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dirty="0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„UPSKILLING - </a:t>
            </a:r>
            <a:r>
              <a:rPr lang="de-DE" dirty="0" err="1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wsparcie</a:t>
            </a:r>
            <a:r>
              <a:rPr lang="de-DE" dirty="0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studentów</a:t>
            </a:r>
            <a:r>
              <a:rPr lang="de-DE" dirty="0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i </a:t>
            </a:r>
            <a:r>
              <a:rPr lang="de-DE" dirty="0" err="1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pracowników</a:t>
            </a:r>
            <a:r>
              <a:rPr lang="de-DE" dirty="0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prowadzących</a:t>
            </a:r>
            <a:r>
              <a:rPr lang="de-DE" dirty="0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kształcenie</a:t>
            </a:r>
            <a:r>
              <a:rPr lang="de-DE" dirty="0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na </a:t>
            </a:r>
            <a:r>
              <a:rPr lang="de-DE" dirty="0" err="1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wybranych</a:t>
            </a:r>
            <a:r>
              <a:rPr lang="de-DE" dirty="0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kierunkach</a:t>
            </a:r>
            <a:r>
              <a:rPr lang="de-DE" dirty="0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studiów</a:t>
            </a:r>
            <a:r>
              <a:rPr lang="de-DE" dirty="0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dirty="0" err="1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Międzynarodowej</a:t>
            </a:r>
            <a:r>
              <a:rPr lang="de-DE" dirty="0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Akademii</a:t>
            </a:r>
            <a:r>
              <a:rPr lang="de-DE" dirty="0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Nauk</a:t>
            </a:r>
            <a:r>
              <a:rPr lang="de-DE" dirty="0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Stosowanych</a:t>
            </a:r>
            <a:r>
              <a:rPr lang="de-DE" dirty="0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dirty="0" err="1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Łomży</a:t>
            </a:r>
            <a:r>
              <a:rPr lang="de-DE" dirty="0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”  </a:t>
            </a:r>
            <a:endParaRPr lang="pl-PL" dirty="0">
              <a:solidFill>
                <a:schemeClr val="bg1"/>
              </a:solidFill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dirty="0">
                <a:solidFill>
                  <a:schemeClr val="bg1"/>
                </a:solidFill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Nr.  FERS.01.05-IP.08-0278/23 </a:t>
            </a:r>
            <a:endParaRPr lang="pl-PL" dirty="0">
              <a:solidFill>
                <a:schemeClr val="bg1"/>
              </a:solidFill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996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922764" y="0"/>
            <a:ext cx="2269490" cy="2609215"/>
            <a:chOff x="9922764" y="0"/>
            <a:chExt cx="2269490" cy="26092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251948" y="0"/>
              <a:ext cx="1940052" cy="260908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22764" y="0"/>
              <a:ext cx="2269235" cy="2269236"/>
            </a:xfrm>
            <a:prstGeom prst="rect">
              <a:avLst/>
            </a:prstGeom>
          </p:spPr>
        </p:pic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3900296" y="46685"/>
            <a:ext cx="4862704" cy="1123315"/>
          </a:xfrm>
          <a:prstGeom prst="rect">
            <a:avLst/>
          </a:prstGeom>
        </p:spPr>
        <p:txBody>
          <a:bodyPr vert="horz" wrap="square" lIns="0" tIns="130175" rIns="0" bIns="0" rtlCol="0">
            <a:spAutoFit/>
          </a:bodyPr>
          <a:lstStyle/>
          <a:p>
            <a:pPr marL="12700" marR="5080" indent="496570">
              <a:lnSpc>
                <a:spcPts val="3840"/>
              </a:lnSpc>
              <a:spcBef>
                <a:spcPts val="1025"/>
              </a:spcBef>
            </a:pPr>
            <a:r>
              <a:rPr sz="4000" b="0" dirty="0">
                <a:solidFill>
                  <a:schemeClr val="tx1"/>
                </a:solidFill>
                <a:latin typeface="Calibri Light"/>
                <a:cs typeface="Calibri Light"/>
              </a:rPr>
              <a:t>Carbon</a:t>
            </a:r>
            <a:r>
              <a:rPr sz="4000" b="0" spc="-15" dirty="0">
                <a:solidFill>
                  <a:schemeClr val="tx1"/>
                </a:solidFill>
                <a:latin typeface="Calibri Light"/>
                <a:cs typeface="Calibri Light"/>
              </a:rPr>
              <a:t> </a:t>
            </a:r>
            <a:r>
              <a:rPr sz="4000" b="0" spc="-10" dirty="0">
                <a:solidFill>
                  <a:schemeClr val="tx1"/>
                </a:solidFill>
                <a:latin typeface="Calibri Light"/>
                <a:cs typeface="Calibri Light"/>
              </a:rPr>
              <a:t>farming (rolnictwo</a:t>
            </a:r>
            <a:r>
              <a:rPr sz="4000" b="0" spc="-155" dirty="0">
                <a:solidFill>
                  <a:schemeClr val="tx1"/>
                </a:solidFill>
                <a:latin typeface="Calibri Light"/>
                <a:cs typeface="Calibri Light"/>
              </a:rPr>
              <a:t> </a:t>
            </a:r>
            <a:r>
              <a:rPr sz="4000" b="0" spc="-10" dirty="0">
                <a:solidFill>
                  <a:schemeClr val="tx1"/>
                </a:solidFill>
                <a:latin typeface="Calibri Light"/>
                <a:cs typeface="Calibri Light"/>
              </a:rPr>
              <a:t>węglowe)</a:t>
            </a:r>
            <a:endParaRPr sz="4000" dirty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idx="1"/>
          </p:nvPr>
        </p:nvSpPr>
        <p:spPr>
          <a:xfrm>
            <a:off x="1154954" y="2293282"/>
            <a:ext cx="10908729" cy="4414797"/>
          </a:xfrm>
          <a:prstGeom prst="rect">
            <a:avLst/>
          </a:prstGeom>
        </p:spPr>
        <p:txBody>
          <a:bodyPr vert="horz" wrap="square" lIns="0" tIns="140461" rIns="0" bIns="0" rtlCol="0">
            <a:spAutoFit/>
          </a:bodyPr>
          <a:lstStyle/>
          <a:p>
            <a:pPr marL="5113655" indent="0">
              <a:lnSpc>
                <a:spcPct val="100000"/>
              </a:lnSpc>
              <a:spcBef>
                <a:spcPts val="100"/>
              </a:spcBef>
              <a:buNone/>
            </a:pPr>
            <a:r>
              <a:rPr sz="2400" dirty="0"/>
              <a:t>Od</a:t>
            </a:r>
            <a:r>
              <a:rPr sz="2400" spc="-55" dirty="0"/>
              <a:t> </a:t>
            </a:r>
            <a:r>
              <a:rPr sz="2400" dirty="0"/>
              <a:t>2050</a:t>
            </a:r>
            <a:r>
              <a:rPr sz="2400" spc="-50" dirty="0"/>
              <a:t> </a:t>
            </a:r>
            <a:r>
              <a:rPr sz="2400" spc="-90" dirty="0"/>
              <a:t>r.</a:t>
            </a:r>
            <a:r>
              <a:rPr sz="2400" spc="-45" dirty="0"/>
              <a:t> </a:t>
            </a:r>
            <a:r>
              <a:rPr sz="2400" dirty="0"/>
              <a:t>–</a:t>
            </a:r>
            <a:r>
              <a:rPr sz="2400" spc="-55" dirty="0"/>
              <a:t> </a:t>
            </a:r>
            <a:r>
              <a:rPr sz="2400" dirty="0"/>
              <a:t>Neutralność</a:t>
            </a:r>
            <a:r>
              <a:rPr sz="2400" spc="-55" dirty="0"/>
              <a:t> </a:t>
            </a:r>
            <a:r>
              <a:rPr sz="2400" spc="-10" dirty="0"/>
              <a:t>klimatyczna</a:t>
            </a:r>
            <a:endParaRPr sz="2400" dirty="0"/>
          </a:p>
          <a:p>
            <a:pPr marL="5113655" indent="0">
              <a:lnSpc>
                <a:spcPct val="100000"/>
              </a:lnSpc>
              <a:spcBef>
                <a:spcPts val="45"/>
              </a:spcBef>
              <a:buNone/>
            </a:pPr>
            <a:r>
              <a:rPr sz="2400" spc="-10" dirty="0"/>
              <a:t>System</a:t>
            </a:r>
            <a:r>
              <a:rPr sz="2400" spc="-50" dirty="0"/>
              <a:t> </a:t>
            </a:r>
            <a:r>
              <a:rPr sz="2400" dirty="0"/>
              <a:t>certyfikacji</a:t>
            </a:r>
            <a:r>
              <a:rPr sz="2400" spc="-40" dirty="0"/>
              <a:t> </a:t>
            </a:r>
            <a:r>
              <a:rPr sz="2400" dirty="0"/>
              <a:t>po</a:t>
            </a:r>
            <a:r>
              <a:rPr sz="2400" spc="-50" dirty="0"/>
              <a:t> </a:t>
            </a:r>
            <a:r>
              <a:rPr sz="2400" dirty="0"/>
              <a:t>2023</a:t>
            </a:r>
            <a:r>
              <a:rPr sz="2400" spc="-40" dirty="0"/>
              <a:t> </a:t>
            </a:r>
            <a:r>
              <a:rPr sz="2400" spc="-100" dirty="0"/>
              <a:t>r.</a:t>
            </a:r>
            <a:r>
              <a:rPr sz="2400" spc="-35" dirty="0"/>
              <a:t> </a:t>
            </a:r>
            <a:r>
              <a:rPr sz="2400" spc="-50" dirty="0"/>
              <a:t>?</a:t>
            </a:r>
            <a:endParaRPr sz="2400" dirty="0"/>
          </a:p>
          <a:p>
            <a:pPr marL="5420360">
              <a:lnSpc>
                <a:spcPct val="100000"/>
              </a:lnSpc>
              <a:spcBef>
                <a:spcPts val="2420"/>
              </a:spcBef>
            </a:pPr>
            <a:endParaRPr sz="2400" dirty="0"/>
          </a:p>
          <a:p>
            <a:pPr marL="5719445" indent="-286385">
              <a:lnSpc>
                <a:spcPct val="100000"/>
              </a:lnSpc>
              <a:buChar char="-"/>
              <a:tabLst>
                <a:tab pos="5720080" algn="l"/>
              </a:tabLst>
            </a:pPr>
            <a:r>
              <a:rPr sz="2400" b="0" dirty="0">
                <a:latin typeface="Calibri"/>
                <a:cs typeface="Calibri"/>
              </a:rPr>
              <a:t>Akumulacja</a:t>
            </a:r>
            <a:r>
              <a:rPr sz="2400" b="0" spc="-80" dirty="0">
                <a:latin typeface="Calibri"/>
                <a:cs typeface="Calibri"/>
              </a:rPr>
              <a:t> </a:t>
            </a:r>
            <a:r>
              <a:rPr sz="2400" b="0" dirty="0">
                <a:latin typeface="Calibri"/>
                <a:cs typeface="Calibri"/>
              </a:rPr>
              <a:t>węgla</a:t>
            </a:r>
            <a:r>
              <a:rPr sz="2400" b="0" spc="-65" dirty="0">
                <a:latin typeface="Calibri"/>
                <a:cs typeface="Calibri"/>
              </a:rPr>
              <a:t> </a:t>
            </a:r>
            <a:r>
              <a:rPr sz="2400" b="0" dirty="0">
                <a:latin typeface="Calibri"/>
                <a:cs typeface="Calibri"/>
              </a:rPr>
              <a:t>w</a:t>
            </a:r>
            <a:r>
              <a:rPr sz="2400" b="0" spc="-55" dirty="0">
                <a:latin typeface="Calibri"/>
                <a:cs typeface="Calibri"/>
              </a:rPr>
              <a:t> </a:t>
            </a:r>
            <a:r>
              <a:rPr sz="2400" b="0" dirty="0">
                <a:latin typeface="Calibri"/>
                <a:cs typeface="Calibri"/>
              </a:rPr>
              <a:t>glebach</a:t>
            </a:r>
            <a:r>
              <a:rPr sz="2400" b="0" spc="-65" dirty="0">
                <a:latin typeface="Calibri"/>
                <a:cs typeface="Calibri"/>
              </a:rPr>
              <a:t> </a:t>
            </a:r>
            <a:r>
              <a:rPr sz="2400" b="0" spc="-10" dirty="0">
                <a:latin typeface="Calibri"/>
                <a:cs typeface="Calibri"/>
              </a:rPr>
              <a:t>organicznych</a:t>
            </a:r>
            <a:endParaRPr sz="2400" dirty="0">
              <a:latin typeface="Calibri"/>
              <a:cs typeface="Calibri"/>
            </a:endParaRPr>
          </a:p>
          <a:p>
            <a:pPr marL="5719445" indent="-286385">
              <a:lnSpc>
                <a:spcPct val="100000"/>
              </a:lnSpc>
              <a:buChar char="-"/>
              <a:tabLst>
                <a:tab pos="5720080" algn="l"/>
              </a:tabLst>
            </a:pPr>
            <a:r>
              <a:rPr sz="2400" b="0" spc="-20" dirty="0">
                <a:latin typeface="Calibri"/>
                <a:cs typeface="Calibri"/>
              </a:rPr>
              <a:t>Trwałe</a:t>
            </a:r>
            <a:r>
              <a:rPr sz="2400" b="0" spc="-75" dirty="0">
                <a:latin typeface="Calibri"/>
                <a:cs typeface="Calibri"/>
              </a:rPr>
              <a:t> </a:t>
            </a:r>
            <a:r>
              <a:rPr sz="2400" b="0" dirty="0">
                <a:latin typeface="Calibri"/>
                <a:cs typeface="Calibri"/>
              </a:rPr>
              <a:t>Użytki</a:t>
            </a:r>
            <a:r>
              <a:rPr sz="2400" b="0" spc="-60" dirty="0">
                <a:latin typeface="Calibri"/>
                <a:cs typeface="Calibri"/>
              </a:rPr>
              <a:t> </a:t>
            </a:r>
            <a:r>
              <a:rPr sz="2400" b="0" spc="-10" dirty="0">
                <a:latin typeface="Calibri"/>
                <a:cs typeface="Calibri"/>
              </a:rPr>
              <a:t>Zielone</a:t>
            </a:r>
            <a:endParaRPr sz="2400" dirty="0">
              <a:latin typeface="Calibri"/>
              <a:cs typeface="Calibri"/>
            </a:endParaRPr>
          </a:p>
          <a:p>
            <a:pPr marL="5719445" indent="-286385">
              <a:lnSpc>
                <a:spcPct val="100000"/>
              </a:lnSpc>
              <a:buChar char="-"/>
              <a:tabLst>
                <a:tab pos="5720080" algn="l"/>
              </a:tabLst>
            </a:pPr>
            <a:r>
              <a:rPr sz="2400" b="0" dirty="0">
                <a:latin typeface="Calibri"/>
                <a:cs typeface="Calibri"/>
              </a:rPr>
              <a:t>Akumulacja</a:t>
            </a:r>
            <a:r>
              <a:rPr sz="2400" b="0" spc="-80" dirty="0">
                <a:latin typeface="Calibri"/>
                <a:cs typeface="Calibri"/>
              </a:rPr>
              <a:t> </a:t>
            </a:r>
            <a:r>
              <a:rPr sz="2400" b="0" dirty="0">
                <a:latin typeface="Calibri"/>
                <a:cs typeface="Calibri"/>
              </a:rPr>
              <a:t>węgla</a:t>
            </a:r>
            <a:r>
              <a:rPr sz="2400" b="0" spc="-65" dirty="0">
                <a:latin typeface="Calibri"/>
                <a:cs typeface="Calibri"/>
              </a:rPr>
              <a:t> </a:t>
            </a:r>
            <a:r>
              <a:rPr sz="2400" b="0" dirty="0">
                <a:latin typeface="Calibri"/>
                <a:cs typeface="Calibri"/>
              </a:rPr>
              <a:t>w</a:t>
            </a:r>
            <a:r>
              <a:rPr sz="2400" b="0" spc="-55" dirty="0">
                <a:latin typeface="Calibri"/>
                <a:cs typeface="Calibri"/>
              </a:rPr>
              <a:t> </a:t>
            </a:r>
            <a:r>
              <a:rPr sz="2400" b="0" dirty="0">
                <a:latin typeface="Calibri"/>
                <a:cs typeface="Calibri"/>
              </a:rPr>
              <a:t>glebach</a:t>
            </a:r>
            <a:r>
              <a:rPr sz="2400" b="0" spc="-65" dirty="0">
                <a:latin typeface="Calibri"/>
                <a:cs typeface="Calibri"/>
              </a:rPr>
              <a:t> </a:t>
            </a:r>
            <a:r>
              <a:rPr sz="2400" b="0" spc="-10" dirty="0">
                <a:latin typeface="Calibri"/>
                <a:cs typeface="Calibri"/>
              </a:rPr>
              <a:t>mineralnych</a:t>
            </a:r>
            <a:endParaRPr sz="2400" dirty="0">
              <a:latin typeface="Calibri"/>
              <a:cs typeface="Calibri"/>
            </a:endParaRPr>
          </a:p>
          <a:p>
            <a:pPr marL="5719445" indent="-286385">
              <a:lnSpc>
                <a:spcPct val="100000"/>
              </a:lnSpc>
              <a:buChar char="-"/>
              <a:tabLst>
                <a:tab pos="5720080" algn="l"/>
              </a:tabLst>
            </a:pPr>
            <a:r>
              <a:rPr sz="2400" b="0" spc="-10" dirty="0">
                <a:latin typeface="Calibri"/>
                <a:cs typeface="Calibri"/>
              </a:rPr>
              <a:t>Agroleśnictwo</a:t>
            </a:r>
            <a:endParaRPr sz="2400" dirty="0">
              <a:latin typeface="Calibri"/>
              <a:cs typeface="Calibri"/>
            </a:endParaRPr>
          </a:p>
          <a:p>
            <a:pPr marL="5719445" indent="-286385">
              <a:lnSpc>
                <a:spcPct val="100000"/>
              </a:lnSpc>
              <a:buChar char="-"/>
              <a:tabLst>
                <a:tab pos="5720080" algn="l"/>
              </a:tabLst>
            </a:pPr>
            <a:r>
              <a:rPr sz="2400" b="0" dirty="0">
                <a:latin typeface="Calibri"/>
                <a:cs typeface="Calibri"/>
              </a:rPr>
              <a:t>Audyt</a:t>
            </a:r>
            <a:r>
              <a:rPr sz="2400" b="0" spc="-60" dirty="0">
                <a:latin typeface="Calibri"/>
                <a:cs typeface="Calibri"/>
              </a:rPr>
              <a:t> </a:t>
            </a:r>
            <a:r>
              <a:rPr sz="2400" b="0" spc="-10" dirty="0">
                <a:latin typeface="Calibri"/>
                <a:cs typeface="Calibri"/>
              </a:rPr>
              <a:t>klimatyczny</a:t>
            </a:r>
            <a:r>
              <a:rPr sz="2400" b="0" spc="-65" dirty="0">
                <a:latin typeface="Calibri"/>
                <a:cs typeface="Calibri"/>
              </a:rPr>
              <a:t> </a:t>
            </a:r>
            <a:r>
              <a:rPr sz="2400" b="0" spc="-10" dirty="0">
                <a:latin typeface="Calibri"/>
                <a:cs typeface="Calibri"/>
              </a:rPr>
              <a:t>gospodarstw</a:t>
            </a:r>
            <a:r>
              <a:rPr sz="2400" b="0" spc="-60" dirty="0">
                <a:latin typeface="Calibri"/>
                <a:cs typeface="Calibri"/>
              </a:rPr>
              <a:t> </a:t>
            </a:r>
            <a:r>
              <a:rPr sz="2400" b="0" spc="-10" dirty="0">
                <a:latin typeface="Calibri"/>
                <a:cs typeface="Calibri"/>
              </a:rPr>
              <a:t>inwentarzowych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1733" y="1491810"/>
            <a:ext cx="4832519" cy="474885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069717" y="1298194"/>
            <a:ext cx="647001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10" dirty="0">
                <a:latin typeface="Calibri"/>
                <a:cs typeface="Calibri"/>
              </a:rPr>
              <a:t>zbiorcza </a:t>
            </a:r>
            <a:r>
              <a:rPr sz="800" dirty="0">
                <a:latin typeface="Calibri"/>
                <a:cs typeface="Calibri"/>
              </a:rPr>
              <a:t>nazwa</a:t>
            </a:r>
            <a:r>
              <a:rPr sz="800" spc="-5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różnych</a:t>
            </a:r>
            <a:r>
              <a:rPr sz="800" spc="-5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technik </a:t>
            </a:r>
            <a:r>
              <a:rPr sz="800" spc="-10" dirty="0">
                <a:latin typeface="Calibri"/>
                <a:cs typeface="Calibri"/>
              </a:rPr>
              <a:t>rolniczych</a:t>
            </a:r>
            <a:r>
              <a:rPr sz="800" dirty="0">
                <a:latin typeface="Calibri"/>
                <a:cs typeface="Calibri"/>
              </a:rPr>
              <a:t> </a:t>
            </a:r>
            <a:r>
              <a:rPr sz="800" spc="-10" dirty="0">
                <a:latin typeface="Calibri"/>
                <a:cs typeface="Calibri"/>
              </a:rPr>
              <a:t>skupionych</a:t>
            </a:r>
            <a:r>
              <a:rPr sz="800" spc="20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na</a:t>
            </a:r>
            <a:r>
              <a:rPr sz="800" spc="-20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sekwestracji</a:t>
            </a:r>
            <a:r>
              <a:rPr sz="800" spc="-5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węgla</a:t>
            </a:r>
            <a:r>
              <a:rPr sz="800" spc="-20" dirty="0">
                <a:latin typeface="Calibri"/>
                <a:cs typeface="Calibri"/>
              </a:rPr>
              <a:t> </a:t>
            </a:r>
            <a:r>
              <a:rPr sz="800" spc="-10" dirty="0">
                <a:latin typeface="Calibri"/>
                <a:cs typeface="Calibri"/>
              </a:rPr>
              <a:t>atmosferycznego</a:t>
            </a:r>
            <a:r>
              <a:rPr sz="800" spc="5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w</a:t>
            </a:r>
            <a:r>
              <a:rPr sz="800" spc="-30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glebie, w</a:t>
            </a:r>
            <a:r>
              <a:rPr sz="800" spc="-30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korzeniach</a:t>
            </a:r>
            <a:r>
              <a:rPr sz="800" spc="20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roślin</a:t>
            </a:r>
            <a:r>
              <a:rPr sz="800" spc="-10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w</a:t>
            </a:r>
            <a:r>
              <a:rPr sz="800" spc="-15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drewnie</a:t>
            </a:r>
            <a:r>
              <a:rPr sz="800" spc="-5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i</a:t>
            </a:r>
            <a:r>
              <a:rPr sz="800" spc="-10" dirty="0">
                <a:latin typeface="Calibri"/>
                <a:cs typeface="Calibri"/>
              </a:rPr>
              <a:t> </a:t>
            </a:r>
            <a:r>
              <a:rPr sz="800" dirty="0">
                <a:latin typeface="Calibri"/>
                <a:cs typeface="Calibri"/>
              </a:rPr>
              <a:t>liściach</a:t>
            </a:r>
            <a:r>
              <a:rPr sz="800" spc="170" dirty="0">
                <a:latin typeface="Calibri"/>
                <a:cs typeface="Calibri"/>
              </a:rPr>
              <a:t> </a:t>
            </a:r>
            <a:r>
              <a:rPr sz="800" spc="-10" dirty="0">
                <a:latin typeface="Calibri"/>
                <a:cs typeface="Calibri"/>
              </a:rPr>
              <a:t>[Wikipedia]</a:t>
            </a:r>
            <a:endParaRPr sz="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08320" y="1080516"/>
            <a:ext cx="6246876" cy="494233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4568" y="1080516"/>
            <a:ext cx="4434839" cy="5260848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3093783" y="163154"/>
            <a:ext cx="8761413" cy="706964"/>
          </a:xfrm>
          <a:prstGeom prst="rect">
            <a:avLst/>
          </a:prstGeom>
        </p:spPr>
        <p:txBody>
          <a:bodyPr vert="horz" wrap="square" lIns="0" tIns="70992" rIns="0" bIns="0" rtlCol="0">
            <a:spAutoFit/>
          </a:bodyPr>
          <a:lstStyle/>
          <a:p>
            <a:pPr marL="868044">
              <a:lnSpc>
                <a:spcPct val="100000"/>
              </a:lnSpc>
              <a:spcBef>
                <a:spcPts val="95"/>
              </a:spcBef>
            </a:pPr>
            <a:r>
              <a:rPr sz="4000" b="0" spc="-10" dirty="0">
                <a:latin typeface="Calibri Light"/>
                <a:cs typeface="Calibri Light"/>
              </a:rPr>
              <a:t>Próchnica</a:t>
            </a:r>
            <a:r>
              <a:rPr sz="4000" b="0" spc="-215" dirty="0">
                <a:latin typeface="Calibri Light"/>
                <a:cs typeface="Calibri Light"/>
              </a:rPr>
              <a:t> </a:t>
            </a:r>
            <a:r>
              <a:rPr sz="4000" b="0" spc="-10" dirty="0">
                <a:latin typeface="Calibri Light"/>
                <a:cs typeface="Calibri Light"/>
              </a:rPr>
              <a:t>glebowa</a:t>
            </a:r>
            <a:endParaRPr sz="4000" dirty="0">
              <a:latin typeface="Calibri Light"/>
              <a:cs typeface="Calibri L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38732" y="155574"/>
            <a:ext cx="944308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0" spc="-20" dirty="0">
                <a:solidFill>
                  <a:schemeClr val="tx1"/>
                </a:solidFill>
                <a:latin typeface="Calibri"/>
                <a:cs typeface="Calibri"/>
              </a:rPr>
              <a:t>Ograniczony</a:t>
            </a:r>
            <a:r>
              <a:rPr sz="2800" b="0" spc="-85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2800" b="0" dirty="0">
                <a:solidFill>
                  <a:schemeClr val="tx1"/>
                </a:solidFill>
                <a:latin typeface="Calibri"/>
                <a:cs typeface="Calibri"/>
              </a:rPr>
              <a:t>potencjał</a:t>
            </a:r>
            <a:r>
              <a:rPr sz="2800" b="0" spc="-9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2800" b="0" spc="-10" dirty="0">
                <a:solidFill>
                  <a:schemeClr val="tx1"/>
                </a:solidFill>
                <a:latin typeface="Calibri"/>
                <a:cs typeface="Calibri"/>
              </a:rPr>
              <a:t>magazynowania</a:t>
            </a:r>
            <a:r>
              <a:rPr sz="2800" b="0" spc="-95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2800" b="0" dirty="0">
                <a:solidFill>
                  <a:schemeClr val="tx1"/>
                </a:solidFill>
                <a:latin typeface="Calibri"/>
                <a:cs typeface="Calibri"/>
              </a:rPr>
              <a:t>dwutlenku</a:t>
            </a:r>
            <a:r>
              <a:rPr sz="2800" b="0" spc="-5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2800" b="0" dirty="0">
                <a:solidFill>
                  <a:schemeClr val="tx1"/>
                </a:solidFill>
                <a:latin typeface="Calibri"/>
                <a:cs typeface="Calibri"/>
              </a:rPr>
              <a:t>węgla</a:t>
            </a:r>
            <a:r>
              <a:rPr sz="2800" b="0" spc="-11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2800" b="0" dirty="0">
                <a:solidFill>
                  <a:schemeClr val="tx1"/>
                </a:solidFill>
                <a:latin typeface="Calibri"/>
                <a:cs typeface="Calibri"/>
              </a:rPr>
              <a:t>w</a:t>
            </a:r>
            <a:r>
              <a:rPr sz="2800" b="0" spc="-85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sz="2800" b="0" spc="-10" dirty="0">
                <a:solidFill>
                  <a:schemeClr val="tx1"/>
                </a:solidFill>
                <a:latin typeface="Calibri"/>
                <a:cs typeface="Calibri"/>
              </a:rPr>
              <a:t>glebie</a:t>
            </a:r>
            <a:endParaRPr sz="2800" dirty="0">
              <a:solidFill>
                <a:schemeClr val="tx1"/>
              </a:solidFill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05516" y="1067878"/>
            <a:ext cx="5617489" cy="362802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4248150" y="4908930"/>
            <a:ext cx="5122545" cy="6769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Calibri"/>
                <a:cs typeface="Calibri"/>
              </a:rPr>
              <a:t>Akumulacja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węgla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w</a:t>
            </a:r>
            <a:r>
              <a:rPr sz="1400" spc="-4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glebie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ciężkiej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gliniastej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(Rothamsted,</a:t>
            </a:r>
            <a:r>
              <a:rPr sz="1400" spc="-25" dirty="0">
                <a:latin typeface="Calibri"/>
                <a:cs typeface="Calibri"/>
              </a:rPr>
              <a:t> UK)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latin typeface="Calibri"/>
                <a:cs typeface="Calibri"/>
              </a:rPr>
              <a:t>po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przekształceniu </a:t>
            </a:r>
            <a:r>
              <a:rPr sz="1400" dirty="0">
                <a:latin typeface="Calibri"/>
                <a:cs typeface="Calibri"/>
              </a:rPr>
              <a:t>gruntu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ornego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w</a:t>
            </a:r>
            <a:r>
              <a:rPr sz="1400" spc="-4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pastwisko</a:t>
            </a:r>
            <a:endParaRPr sz="1400">
              <a:latin typeface="Calibri"/>
              <a:cs typeface="Calibri"/>
            </a:endParaRPr>
          </a:p>
          <a:p>
            <a:pPr marL="3060700">
              <a:lnSpc>
                <a:spcPct val="100000"/>
              </a:lnSpc>
              <a:spcBef>
                <a:spcPts val="85"/>
              </a:spcBef>
            </a:pPr>
            <a:r>
              <a:rPr sz="1400" dirty="0">
                <a:latin typeface="Calibri"/>
                <a:cs typeface="Calibri"/>
              </a:rPr>
              <a:t>Źródło:</a:t>
            </a:r>
            <a:r>
              <a:rPr sz="1400" spc="-6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Freibauer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et</a:t>
            </a:r>
            <a:r>
              <a:rPr sz="1400" i="1" spc="-45" dirty="0">
                <a:latin typeface="Calibri"/>
                <a:cs typeface="Calibri"/>
              </a:rPr>
              <a:t> </a:t>
            </a:r>
            <a:r>
              <a:rPr sz="1400" i="1" dirty="0">
                <a:latin typeface="Calibri"/>
                <a:cs typeface="Calibri"/>
              </a:rPr>
              <a:t>al.</a:t>
            </a:r>
            <a:r>
              <a:rPr sz="1400" i="1" spc="-55" dirty="0">
                <a:latin typeface="Calibri"/>
                <a:cs typeface="Calibri"/>
              </a:rPr>
              <a:t> </a:t>
            </a:r>
            <a:r>
              <a:rPr sz="1400" spc="-20" dirty="0">
                <a:latin typeface="Calibri"/>
                <a:cs typeface="Calibri"/>
              </a:rPr>
              <a:t>2004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24200" y="162336"/>
            <a:ext cx="8761413" cy="7069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510">
              <a:lnSpc>
                <a:spcPct val="100000"/>
              </a:lnSpc>
              <a:spcBef>
                <a:spcPts val="100"/>
              </a:spcBef>
            </a:pPr>
            <a:r>
              <a:rPr sz="4400" b="0" spc="-10" dirty="0">
                <a:solidFill>
                  <a:schemeClr val="tx1"/>
                </a:solidFill>
                <a:latin typeface="Calibri Light"/>
                <a:cs typeface="Calibri Light"/>
              </a:rPr>
              <a:t>Rolnictwo</a:t>
            </a:r>
            <a:r>
              <a:rPr sz="4400" b="0" spc="-190" dirty="0">
                <a:solidFill>
                  <a:schemeClr val="tx1"/>
                </a:solidFill>
                <a:latin typeface="Calibri Light"/>
                <a:cs typeface="Calibri Light"/>
              </a:rPr>
              <a:t> </a:t>
            </a:r>
            <a:r>
              <a:rPr sz="4400" b="0" spc="-10" dirty="0">
                <a:solidFill>
                  <a:schemeClr val="tx1"/>
                </a:solidFill>
                <a:latin typeface="Calibri Light"/>
                <a:cs typeface="Calibri Light"/>
              </a:rPr>
              <a:t>regeneratywne</a:t>
            </a:r>
            <a:endParaRPr sz="4400" dirty="0">
              <a:solidFill>
                <a:schemeClr val="tx1"/>
              </a:solidFill>
              <a:latin typeface="Calibri Light"/>
              <a:cs typeface="Calibri Light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94103" y="1373124"/>
            <a:ext cx="8869680" cy="286816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8739" y="4244085"/>
            <a:ext cx="11502390" cy="2162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474075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999999"/>
                </a:solidFill>
                <a:latin typeface="Calibri"/>
                <a:cs typeface="Calibri"/>
              </a:rPr>
              <a:t>Beyond</a:t>
            </a:r>
            <a:r>
              <a:rPr sz="1400" spc="-45" dirty="0">
                <a:solidFill>
                  <a:srgbClr val="999999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999999"/>
                </a:solidFill>
                <a:latin typeface="Calibri"/>
                <a:cs typeface="Calibri"/>
              </a:rPr>
              <a:t>Sustainable:</a:t>
            </a:r>
            <a:r>
              <a:rPr sz="1400" spc="-20" dirty="0">
                <a:solidFill>
                  <a:srgbClr val="999999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999999"/>
                </a:solidFill>
                <a:latin typeface="Calibri"/>
                <a:cs typeface="Calibri"/>
              </a:rPr>
              <a:t>Think</a:t>
            </a:r>
            <a:r>
              <a:rPr sz="1400" spc="-25" dirty="0">
                <a:solidFill>
                  <a:srgbClr val="999999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999999"/>
                </a:solidFill>
                <a:latin typeface="Calibri"/>
                <a:cs typeface="Calibri"/>
              </a:rPr>
              <a:t>Regeneratively </a:t>
            </a:r>
            <a:r>
              <a:rPr sz="1400" dirty="0">
                <a:solidFill>
                  <a:srgbClr val="999999"/>
                </a:solidFill>
                <a:latin typeface="Calibri"/>
                <a:cs typeface="Calibri"/>
              </a:rPr>
              <a:t>Kiss</a:t>
            </a:r>
            <a:r>
              <a:rPr sz="1400" spc="-40" dirty="0">
                <a:solidFill>
                  <a:srgbClr val="999999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999999"/>
                </a:solidFill>
                <a:latin typeface="Calibri"/>
                <a:cs typeface="Calibri"/>
              </a:rPr>
              <a:t>the</a:t>
            </a:r>
            <a:r>
              <a:rPr sz="1400" spc="-10" dirty="0">
                <a:solidFill>
                  <a:srgbClr val="999999"/>
                </a:solidFill>
                <a:latin typeface="Calibri"/>
                <a:cs typeface="Calibri"/>
              </a:rPr>
              <a:t> Ground</a:t>
            </a:r>
            <a:endParaRPr sz="1400" dirty="0">
              <a:latin typeface="Calibri"/>
              <a:cs typeface="Calibri"/>
            </a:endParaRPr>
          </a:p>
          <a:p>
            <a:pPr marR="271780" algn="ctr">
              <a:lnSpc>
                <a:spcPct val="100000"/>
              </a:lnSpc>
              <a:spcBef>
                <a:spcPts val="735"/>
              </a:spcBef>
            </a:pPr>
            <a:r>
              <a:rPr sz="1800" b="1" dirty="0">
                <a:latin typeface="Calibri"/>
                <a:cs typeface="Calibri"/>
              </a:rPr>
              <a:t>System</a:t>
            </a:r>
            <a:r>
              <a:rPr sz="1800" b="1" spc="30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zasad</a:t>
            </a:r>
            <a:r>
              <a:rPr sz="1800" b="1" spc="30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i</a:t>
            </a:r>
            <a:r>
              <a:rPr sz="1800" b="1" spc="31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praktyk,</a:t>
            </a:r>
            <a:r>
              <a:rPr sz="1800" b="1" spc="32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który</a:t>
            </a:r>
            <a:r>
              <a:rPr sz="1800" b="1" spc="31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wytwarza</a:t>
            </a:r>
            <a:r>
              <a:rPr sz="1800" b="1" spc="30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produkty</a:t>
            </a:r>
            <a:r>
              <a:rPr sz="1800" b="1" spc="31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rolne,</a:t>
            </a:r>
            <a:r>
              <a:rPr sz="1800" b="1" spc="31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akumuluje</a:t>
            </a:r>
            <a:endParaRPr sz="1800" dirty="0">
              <a:latin typeface="Calibri"/>
              <a:cs typeface="Calibri"/>
            </a:endParaRPr>
          </a:p>
          <a:p>
            <a:pPr marR="288925" algn="ctr">
              <a:lnSpc>
                <a:spcPct val="100000"/>
              </a:lnSpc>
            </a:pPr>
            <a:r>
              <a:rPr sz="1800" b="1" dirty="0">
                <a:latin typeface="Calibri"/>
                <a:cs typeface="Calibri"/>
              </a:rPr>
              <a:t>węgiel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glebie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oraz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poprawia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bioróżnorodność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skali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gospodarstwa.</a:t>
            </a:r>
            <a:endParaRPr sz="1800" dirty="0">
              <a:latin typeface="Calibri"/>
              <a:cs typeface="Calibri"/>
            </a:endParaRPr>
          </a:p>
          <a:p>
            <a:pPr marL="7099934">
              <a:lnSpc>
                <a:spcPct val="100000"/>
              </a:lnSpc>
              <a:spcBef>
                <a:spcPts val="1025"/>
              </a:spcBef>
            </a:pPr>
            <a:r>
              <a:rPr sz="1200" dirty="0">
                <a:latin typeface="Calibri"/>
                <a:cs typeface="Calibri"/>
              </a:rPr>
              <a:t>Źródło: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Burgess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i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in.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2019</a:t>
            </a:r>
            <a:endParaRPr sz="1200" dirty="0">
              <a:latin typeface="Calibri"/>
              <a:cs typeface="Calibri"/>
            </a:endParaRPr>
          </a:p>
          <a:p>
            <a:pPr marL="410209">
              <a:lnSpc>
                <a:spcPct val="100000"/>
              </a:lnSpc>
              <a:spcBef>
                <a:spcPts val="1105"/>
              </a:spcBef>
            </a:pPr>
            <a:r>
              <a:rPr sz="1200" i="1" dirty="0">
                <a:latin typeface="Calibri"/>
                <a:cs typeface="Calibri"/>
              </a:rPr>
              <a:t>Rolnictwo</a:t>
            </a:r>
            <a:r>
              <a:rPr sz="1200" i="1" spc="260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regeneratywne</a:t>
            </a:r>
            <a:r>
              <a:rPr sz="1200" i="1" spc="270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ma</a:t>
            </a:r>
            <a:r>
              <a:rPr sz="1200" i="1" spc="254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na</a:t>
            </a:r>
            <a:r>
              <a:rPr sz="1200" i="1" spc="254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celu</a:t>
            </a:r>
            <a:r>
              <a:rPr sz="1200" i="1" spc="260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poprawę</a:t>
            </a:r>
            <a:r>
              <a:rPr sz="1200" i="1" spc="275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kondycji</a:t>
            </a:r>
            <a:r>
              <a:rPr sz="1200" i="1" spc="260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gleby,</a:t>
            </a:r>
            <a:r>
              <a:rPr sz="1200" i="1" spc="260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racjonalizację</a:t>
            </a:r>
            <a:r>
              <a:rPr sz="1200" i="1" spc="265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gospodarowania</a:t>
            </a:r>
            <a:r>
              <a:rPr sz="1200" i="1" spc="260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zasobami,</a:t>
            </a:r>
            <a:r>
              <a:rPr sz="1200" i="1" spc="260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łagodzenie</a:t>
            </a:r>
            <a:r>
              <a:rPr sz="1200" i="1" spc="245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zmian</a:t>
            </a:r>
            <a:r>
              <a:rPr sz="1200" i="1" spc="260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klimatu,</a:t>
            </a:r>
            <a:r>
              <a:rPr sz="1200" i="1" spc="260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poprawę</a:t>
            </a:r>
            <a:r>
              <a:rPr sz="1200" i="1" spc="265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wykorzystywania</a:t>
            </a:r>
            <a:r>
              <a:rPr sz="1200" i="1" spc="260" dirty="0">
                <a:latin typeface="Calibri"/>
                <a:cs typeface="Calibri"/>
              </a:rPr>
              <a:t> </a:t>
            </a:r>
            <a:r>
              <a:rPr sz="1200" i="1" spc="-10" dirty="0">
                <a:latin typeface="Calibri"/>
                <a:cs typeface="Calibri"/>
              </a:rPr>
              <a:t>składników</a:t>
            </a:r>
            <a:endParaRPr sz="1200" dirty="0">
              <a:latin typeface="Calibri"/>
              <a:cs typeface="Calibri"/>
            </a:endParaRPr>
          </a:p>
          <a:p>
            <a:pPr marL="410209">
              <a:lnSpc>
                <a:spcPct val="100000"/>
              </a:lnSpc>
            </a:pPr>
            <a:r>
              <a:rPr sz="1200" i="1" spc="-10" dirty="0">
                <a:latin typeface="Calibri"/>
                <a:cs typeface="Calibri"/>
              </a:rPr>
              <a:t>pokarmowych, </a:t>
            </a:r>
            <a:r>
              <a:rPr sz="1200" i="1" dirty="0">
                <a:latin typeface="Calibri"/>
                <a:cs typeface="Calibri"/>
              </a:rPr>
              <a:t>poprawę</a:t>
            </a:r>
            <a:r>
              <a:rPr sz="1200" i="1" spc="10" dirty="0">
                <a:latin typeface="Calibri"/>
                <a:cs typeface="Calibri"/>
              </a:rPr>
              <a:t> </a:t>
            </a:r>
            <a:r>
              <a:rPr sz="1200" i="1" spc="-10" dirty="0">
                <a:latin typeface="Calibri"/>
                <a:cs typeface="Calibri"/>
              </a:rPr>
              <a:t>dostępności</a:t>
            </a:r>
            <a:r>
              <a:rPr sz="1200" i="1" spc="-50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i</a:t>
            </a:r>
            <a:r>
              <a:rPr sz="1200" i="1" spc="-15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jakości</a:t>
            </a:r>
            <a:r>
              <a:rPr sz="1200" i="1" spc="-15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wody</a:t>
            </a:r>
            <a:r>
              <a:rPr sz="1200" i="1" spc="-20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a</a:t>
            </a:r>
            <a:r>
              <a:rPr sz="1200" i="1" spc="-25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także</a:t>
            </a:r>
            <a:r>
              <a:rPr sz="1200" i="1" spc="-25" dirty="0">
                <a:latin typeface="Calibri"/>
                <a:cs typeface="Calibri"/>
              </a:rPr>
              <a:t> </a:t>
            </a:r>
            <a:r>
              <a:rPr sz="1200" i="1" spc="-10" dirty="0">
                <a:latin typeface="Calibri"/>
                <a:cs typeface="Calibri"/>
              </a:rPr>
              <a:t>polepszenie</a:t>
            </a:r>
            <a:r>
              <a:rPr sz="1200" i="1" spc="-40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zdrowia</a:t>
            </a:r>
            <a:r>
              <a:rPr sz="1200" i="1" spc="-10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ludzkiego</a:t>
            </a:r>
            <a:r>
              <a:rPr sz="1200" i="1" spc="-20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i</a:t>
            </a:r>
            <a:r>
              <a:rPr sz="1200" i="1" spc="-20" dirty="0">
                <a:latin typeface="Calibri"/>
                <a:cs typeface="Calibri"/>
              </a:rPr>
              <a:t> </a:t>
            </a:r>
            <a:r>
              <a:rPr sz="1200" i="1" dirty="0">
                <a:latin typeface="Calibri"/>
                <a:cs typeface="Calibri"/>
              </a:rPr>
              <a:t>wzrost</a:t>
            </a:r>
            <a:r>
              <a:rPr sz="1200" i="1" spc="-20" dirty="0">
                <a:latin typeface="Calibri"/>
                <a:cs typeface="Calibri"/>
              </a:rPr>
              <a:t> </a:t>
            </a:r>
            <a:r>
              <a:rPr sz="1200" i="1" spc="-10" dirty="0">
                <a:latin typeface="Calibri"/>
                <a:cs typeface="Calibri"/>
              </a:rPr>
              <a:t>dochodów.</a:t>
            </a:r>
            <a:endParaRPr sz="1200" dirty="0">
              <a:latin typeface="Calibri"/>
              <a:cs typeface="Calibri"/>
            </a:endParaRPr>
          </a:p>
          <a:p>
            <a:pPr marL="7099934">
              <a:lnSpc>
                <a:spcPct val="100000"/>
              </a:lnSpc>
              <a:spcBef>
                <a:spcPts val="520"/>
              </a:spcBef>
            </a:pPr>
            <a:r>
              <a:rPr sz="1200" dirty="0">
                <a:latin typeface="Calibri"/>
                <a:cs typeface="Calibri"/>
              </a:rPr>
              <a:t>Źródło:</a:t>
            </a:r>
            <a:r>
              <a:rPr sz="1200" spc="-10" dirty="0">
                <a:latin typeface="Calibri"/>
                <a:cs typeface="Calibri"/>
              </a:rPr>
              <a:t> Schreefel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i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in.</a:t>
            </a:r>
            <a:r>
              <a:rPr sz="1200" spc="-20" dirty="0">
                <a:latin typeface="Calibri"/>
                <a:cs typeface="Calibri"/>
              </a:rPr>
              <a:t> 2020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33117" y="959865"/>
            <a:ext cx="52825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31515" algn="l"/>
              </a:tabLst>
            </a:pPr>
            <a:r>
              <a:rPr sz="1800" dirty="0">
                <a:latin typeface="Calibri"/>
                <a:cs typeface="Calibri"/>
              </a:rPr>
              <a:t>Model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degradujący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glebę</a:t>
            </a:r>
            <a:r>
              <a:rPr sz="1800" dirty="0">
                <a:latin typeface="Calibri"/>
                <a:cs typeface="Calibri"/>
              </a:rPr>
              <a:t>	Model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zrównoważony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60181" y="979170"/>
            <a:ext cx="20751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Model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regeneratywny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83822" y="322881"/>
            <a:ext cx="5583978" cy="45685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68529" rIns="0" bIns="0" rtlCol="0">
            <a:spAutoFit/>
          </a:bodyPr>
          <a:lstStyle/>
          <a:p>
            <a:pPr marL="234315">
              <a:lnSpc>
                <a:spcPct val="100000"/>
              </a:lnSpc>
              <a:spcBef>
                <a:spcPts val="100"/>
              </a:spcBef>
            </a:pPr>
            <a:r>
              <a:rPr sz="3600" spc="-155" dirty="0">
                <a:solidFill>
                  <a:srgbClr val="0D0D0D"/>
                </a:solidFill>
                <a:latin typeface="Arial"/>
                <a:cs typeface="Arial"/>
              </a:rPr>
              <a:t>Rolnictwo</a:t>
            </a:r>
            <a:r>
              <a:rPr sz="3600" spc="-35" dirty="0">
                <a:solidFill>
                  <a:srgbClr val="0D0D0D"/>
                </a:solidFill>
                <a:latin typeface="Arial"/>
                <a:cs typeface="Arial"/>
              </a:rPr>
              <a:t> </a:t>
            </a:r>
            <a:r>
              <a:rPr sz="3600" spc="-70" dirty="0">
                <a:solidFill>
                  <a:srgbClr val="0D0D0D"/>
                </a:solidFill>
                <a:latin typeface="Arial"/>
                <a:cs typeface="Arial"/>
              </a:rPr>
              <a:t>regeneratywne</a:t>
            </a:r>
            <a:endParaRPr sz="3600">
              <a:latin typeface="Arial"/>
              <a:cs typeface="Aria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43355" y="922018"/>
            <a:ext cx="10008235" cy="5824855"/>
            <a:chOff x="943355" y="922018"/>
            <a:chExt cx="10008235" cy="582485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43355" y="922018"/>
              <a:ext cx="10008108" cy="582472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278367" y="4034027"/>
              <a:ext cx="1988820" cy="157886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5849112" y="2004059"/>
              <a:ext cx="2054860" cy="4490085"/>
            </a:xfrm>
            <a:custGeom>
              <a:avLst/>
              <a:gdLst/>
              <a:ahLst/>
              <a:cxnLst/>
              <a:rect l="l" t="t" r="r" b="b"/>
              <a:pathLst>
                <a:path w="2054859" h="4490085">
                  <a:moveTo>
                    <a:pt x="1827276" y="2360676"/>
                  </a:moveTo>
                  <a:lnTo>
                    <a:pt x="1383792" y="2360676"/>
                  </a:lnTo>
                  <a:lnTo>
                    <a:pt x="1383792" y="3491865"/>
                  </a:lnTo>
                  <a:lnTo>
                    <a:pt x="1380172" y="3541026"/>
                  </a:lnTo>
                  <a:lnTo>
                    <a:pt x="1369695" y="3587927"/>
                  </a:lnTo>
                  <a:lnTo>
                    <a:pt x="1352867" y="3632085"/>
                  </a:lnTo>
                  <a:lnTo>
                    <a:pt x="1330185" y="3672979"/>
                  </a:lnTo>
                  <a:lnTo>
                    <a:pt x="1302181" y="3710089"/>
                  </a:lnTo>
                  <a:lnTo>
                    <a:pt x="1269365" y="3742893"/>
                  </a:lnTo>
                  <a:lnTo>
                    <a:pt x="1232255" y="3770896"/>
                  </a:lnTo>
                  <a:lnTo>
                    <a:pt x="1191374" y="3793566"/>
                  </a:lnTo>
                  <a:lnTo>
                    <a:pt x="1147216" y="3810406"/>
                  </a:lnTo>
                  <a:lnTo>
                    <a:pt x="1100315" y="3820884"/>
                  </a:lnTo>
                  <a:lnTo>
                    <a:pt x="1051179" y="3824478"/>
                  </a:lnTo>
                  <a:lnTo>
                    <a:pt x="496824" y="3824478"/>
                  </a:lnTo>
                  <a:lnTo>
                    <a:pt x="496824" y="3602736"/>
                  </a:lnTo>
                  <a:lnTo>
                    <a:pt x="53340" y="4046220"/>
                  </a:lnTo>
                  <a:lnTo>
                    <a:pt x="496824" y="4489704"/>
                  </a:lnTo>
                  <a:lnTo>
                    <a:pt x="496824" y="4267962"/>
                  </a:lnTo>
                  <a:lnTo>
                    <a:pt x="1051179" y="4267962"/>
                  </a:lnTo>
                  <a:lnTo>
                    <a:pt x="1098448" y="4266552"/>
                  </a:lnTo>
                  <a:lnTo>
                    <a:pt x="1144981" y="4262361"/>
                  </a:lnTo>
                  <a:lnTo>
                    <a:pt x="1190675" y="4255465"/>
                  </a:lnTo>
                  <a:lnTo>
                    <a:pt x="1235468" y="4245953"/>
                  </a:lnTo>
                  <a:lnTo>
                    <a:pt x="1279258" y="4233913"/>
                  </a:lnTo>
                  <a:lnTo>
                    <a:pt x="1321981" y="4219410"/>
                  </a:lnTo>
                  <a:lnTo>
                    <a:pt x="1363548" y="4202544"/>
                  </a:lnTo>
                  <a:lnTo>
                    <a:pt x="1403870" y="4183380"/>
                  </a:lnTo>
                  <a:lnTo>
                    <a:pt x="1442885" y="4162006"/>
                  </a:lnTo>
                  <a:lnTo>
                    <a:pt x="1480489" y="4138511"/>
                  </a:lnTo>
                  <a:lnTo>
                    <a:pt x="1516634" y="4112958"/>
                  </a:lnTo>
                  <a:lnTo>
                    <a:pt x="1551203" y="4085437"/>
                  </a:lnTo>
                  <a:lnTo>
                    <a:pt x="1584134" y="4056037"/>
                  </a:lnTo>
                  <a:lnTo>
                    <a:pt x="1615338" y="4024833"/>
                  </a:lnTo>
                  <a:lnTo>
                    <a:pt x="1644738" y="3991902"/>
                  </a:lnTo>
                  <a:lnTo>
                    <a:pt x="1672259" y="3957332"/>
                  </a:lnTo>
                  <a:lnTo>
                    <a:pt x="1697812" y="3921188"/>
                  </a:lnTo>
                  <a:lnTo>
                    <a:pt x="1721307" y="3883583"/>
                  </a:lnTo>
                  <a:lnTo>
                    <a:pt x="1742681" y="3844569"/>
                  </a:lnTo>
                  <a:lnTo>
                    <a:pt x="1761845" y="3804247"/>
                  </a:lnTo>
                  <a:lnTo>
                    <a:pt x="1778711" y="3762679"/>
                  </a:lnTo>
                  <a:lnTo>
                    <a:pt x="1793214" y="3719957"/>
                  </a:lnTo>
                  <a:lnTo>
                    <a:pt x="1805254" y="3676167"/>
                  </a:lnTo>
                  <a:lnTo>
                    <a:pt x="1814766" y="3631374"/>
                  </a:lnTo>
                  <a:lnTo>
                    <a:pt x="1821662" y="3585680"/>
                  </a:lnTo>
                  <a:lnTo>
                    <a:pt x="1825853" y="3539147"/>
                  </a:lnTo>
                  <a:lnTo>
                    <a:pt x="1827276" y="3491865"/>
                  </a:lnTo>
                  <a:lnTo>
                    <a:pt x="1827276" y="2360676"/>
                  </a:lnTo>
                  <a:close/>
                </a:path>
                <a:path w="2054859" h="4490085">
                  <a:moveTo>
                    <a:pt x="2054352" y="1348740"/>
                  </a:moveTo>
                  <a:lnTo>
                    <a:pt x="1829562" y="1348740"/>
                  </a:lnTo>
                  <a:lnTo>
                    <a:pt x="1829562" y="786765"/>
                  </a:lnTo>
                  <a:lnTo>
                    <a:pt x="1828114" y="738847"/>
                  </a:lnTo>
                  <a:lnTo>
                    <a:pt x="1823872" y="691680"/>
                  </a:lnTo>
                  <a:lnTo>
                    <a:pt x="1816874" y="645363"/>
                  </a:lnTo>
                  <a:lnTo>
                    <a:pt x="1807235" y="599960"/>
                  </a:lnTo>
                  <a:lnTo>
                    <a:pt x="1795030" y="555574"/>
                  </a:lnTo>
                  <a:lnTo>
                    <a:pt x="1780324" y="512267"/>
                  </a:lnTo>
                  <a:lnTo>
                    <a:pt x="1763217" y="470128"/>
                  </a:lnTo>
                  <a:lnTo>
                    <a:pt x="1743798" y="429247"/>
                  </a:lnTo>
                  <a:lnTo>
                    <a:pt x="1722132" y="389699"/>
                  </a:lnTo>
                  <a:lnTo>
                    <a:pt x="1698294" y="351574"/>
                  </a:lnTo>
                  <a:lnTo>
                    <a:pt x="1672399" y="314934"/>
                  </a:lnTo>
                  <a:lnTo>
                    <a:pt x="1644497" y="279895"/>
                  </a:lnTo>
                  <a:lnTo>
                    <a:pt x="1614690" y="246507"/>
                  </a:lnTo>
                  <a:lnTo>
                    <a:pt x="1583055" y="214871"/>
                  </a:lnTo>
                  <a:lnTo>
                    <a:pt x="1549666" y="185064"/>
                  </a:lnTo>
                  <a:lnTo>
                    <a:pt x="1514627" y="157162"/>
                  </a:lnTo>
                  <a:lnTo>
                    <a:pt x="1477987" y="131267"/>
                  </a:lnTo>
                  <a:lnTo>
                    <a:pt x="1439862" y="107429"/>
                  </a:lnTo>
                  <a:lnTo>
                    <a:pt x="1400314" y="85763"/>
                  </a:lnTo>
                  <a:lnTo>
                    <a:pt x="1359433" y="66344"/>
                  </a:lnTo>
                  <a:lnTo>
                    <a:pt x="1317294" y="49237"/>
                  </a:lnTo>
                  <a:lnTo>
                    <a:pt x="1273987" y="34531"/>
                  </a:lnTo>
                  <a:lnTo>
                    <a:pt x="1229601" y="22326"/>
                  </a:lnTo>
                  <a:lnTo>
                    <a:pt x="1184198" y="12687"/>
                  </a:lnTo>
                  <a:lnTo>
                    <a:pt x="1137881" y="5689"/>
                  </a:lnTo>
                  <a:lnTo>
                    <a:pt x="1090714" y="1447"/>
                  </a:lnTo>
                  <a:lnTo>
                    <a:pt x="1042797" y="0"/>
                  </a:lnTo>
                  <a:lnTo>
                    <a:pt x="0" y="0"/>
                  </a:lnTo>
                  <a:lnTo>
                    <a:pt x="0" y="449580"/>
                  </a:lnTo>
                  <a:lnTo>
                    <a:pt x="1042797" y="449580"/>
                  </a:lnTo>
                  <a:lnTo>
                    <a:pt x="1088542" y="452666"/>
                  </a:lnTo>
                  <a:lnTo>
                    <a:pt x="1132408" y="461632"/>
                  </a:lnTo>
                  <a:lnTo>
                    <a:pt x="1174026" y="476084"/>
                  </a:lnTo>
                  <a:lnTo>
                    <a:pt x="1212951" y="495630"/>
                  </a:lnTo>
                  <a:lnTo>
                    <a:pt x="1248816" y="519849"/>
                  </a:lnTo>
                  <a:lnTo>
                    <a:pt x="1281201" y="548360"/>
                  </a:lnTo>
                  <a:lnTo>
                    <a:pt x="1309712" y="580745"/>
                  </a:lnTo>
                  <a:lnTo>
                    <a:pt x="1333931" y="616610"/>
                  </a:lnTo>
                  <a:lnTo>
                    <a:pt x="1353477" y="655535"/>
                  </a:lnTo>
                  <a:lnTo>
                    <a:pt x="1367929" y="697153"/>
                  </a:lnTo>
                  <a:lnTo>
                    <a:pt x="1376895" y="741019"/>
                  </a:lnTo>
                  <a:lnTo>
                    <a:pt x="1379982" y="786765"/>
                  </a:lnTo>
                  <a:lnTo>
                    <a:pt x="1379982" y="1348740"/>
                  </a:lnTo>
                  <a:lnTo>
                    <a:pt x="1155192" y="1348740"/>
                  </a:lnTo>
                  <a:lnTo>
                    <a:pt x="1604772" y="1798320"/>
                  </a:lnTo>
                  <a:lnTo>
                    <a:pt x="2054352" y="1348740"/>
                  </a:lnTo>
                  <a:close/>
                </a:path>
              </a:pathLst>
            </a:custGeom>
            <a:solidFill>
              <a:srgbClr val="00AFE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800344" y="3887723"/>
              <a:ext cx="1784985" cy="399415"/>
            </a:xfrm>
            <a:custGeom>
              <a:avLst/>
              <a:gdLst/>
              <a:ahLst/>
              <a:cxnLst/>
              <a:rect l="l" t="t" r="r" b="b"/>
              <a:pathLst>
                <a:path w="1784984" h="399414">
                  <a:moveTo>
                    <a:pt x="1784603" y="0"/>
                  </a:moveTo>
                  <a:lnTo>
                    <a:pt x="0" y="0"/>
                  </a:lnTo>
                  <a:lnTo>
                    <a:pt x="0" y="399288"/>
                  </a:lnTo>
                  <a:lnTo>
                    <a:pt x="1784603" y="399288"/>
                  </a:lnTo>
                  <a:lnTo>
                    <a:pt x="1784603" y="0"/>
                  </a:lnTo>
                  <a:close/>
                </a:path>
              </a:pathLst>
            </a:custGeom>
            <a:solidFill>
              <a:srgbClr val="000000">
                <a:alpha val="36862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859526" y="3919854"/>
            <a:ext cx="166751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70" dirty="0">
                <a:solidFill>
                  <a:srgbClr val="FFFFFF"/>
                </a:solidFill>
                <a:latin typeface="Arial"/>
                <a:cs typeface="Arial"/>
              </a:rPr>
              <a:t>Agroleśnictwo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903464" y="3438144"/>
            <a:ext cx="2988945" cy="614680"/>
          </a:xfrm>
          <a:prstGeom prst="rect">
            <a:avLst/>
          </a:prstGeom>
          <a:solidFill>
            <a:srgbClr val="000000">
              <a:alpha val="36862"/>
            </a:srgbClr>
          </a:solidFill>
        </p:spPr>
        <p:txBody>
          <a:bodyPr vert="horz" wrap="square" lIns="0" tIns="4508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55"/>
              </a:spcBef>
            </a:pPr>
            <a:r>
              <a:rPr sz="1700" b="1" spc="-45" dirty="0">
                <a:solidFill>
                  <a:srgbClr val="FFFFFF"/>
                </a:solidFill>
                <a:latin typeface="Arial"/>
                <a:cs typeface="Arial"/>
              </a:rPr>
              <a:t>Integracja</a:t>
            </a:r>
            <a:r>
              <a:rPr sz="1700" b="1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Arial"/>
                <a:cs typeface="Arial"/>
              </a:rPr>
              <a:t>produkcji</a:t>
            </a:r>
            <a:endParaRPr sz="1700">
              <a:latin typeface="Arial"/>
              <a:cs typeface="Arial"/>
            </a:endParaRPr>
          </a:p>
          <a:p>
            <a:pPr marL="92075">
              <a:lnSpc>
                <a:spcPct val="100000"/>
              </a:lnSpc>
            </a:pPr>
            <a:r>
              <a:rPr sz="1700" b="1" spc="-45" dirty="0">
                <a:solidFill>
                  <a:srgbClr val="FFFFFF"/>
                </a:solidFill>
                <a:latin typeface="Arial"/>
                <a:cs typeface="Arial"/>
              </a:rPr>
              <a:t>roślinnej</a:t>
            </a:r>
            <a:r>
              <a:rPr sz="17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b="1" dirty="0">
                <a:solidFill>
                  <a:srgbClr val="FFFFFF"/>
                </a:solidFill>
                <a:latin typeface="Arial"/>
                <a:cs typeface="Arial"/>
              </a:rPr>
              <a:t>z</a:t>
            </a:r>
            <a:r>
              <a:rPr sz="1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b="1" spc="-80" dirty="0">
                <a:solidFill>
                  <a:srgbClr val="FFFFFF"/>
                </a:solidFill>
                <a:latin typeface="Arial"/>
                <a:cs typeface="Arial"/>
              </a:rPr>
              <a:t>hodowlą</a:t>
            </a:r>
            <a:r>
              <a:rPr sz="17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Arial"/>
                <a:cs typeface="Arial"/>
              </a:rPr>
              <a:t>zwierząt</a:t>
            </a:r>
            <a:endParaRPr sz="17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296656" y="5593079"/>
            <a:ext cx="2124710" cy="614680"/>
          </a:xfrm>
          <a:prstGeom prst="rect">
            <a:avLst/>
          </a:prstGeom>
          <a:solidFill>
            <a:srgbClr val="000000">
              <a:alpha val="36862"/>
            </a:srgbClr>
          </a:solidFill>
        </p:spPr>
        <p:txBody>
          <a:bodyPr vert="horz" wrap="square" lIns="0" tIns="46355" rIns="0" bIns="0" rtlCol="0">
            <a:spAutoFit/>
          </a:bodyPr>
          <a:lstStyle/>
          <a:p>
            <a:pPr marL="92710" marR="89535">
              <a:lnSpc>
                <a:spcPct val="100000"/>
              </a:lnSpc>
              <a:spcBef>
                <a:spcPts val="365"/>
              </a:spcBef>
            </a:pPr>
            <a:r>
              <a:rPr sz="1700" b="1" spc="-10" dirty="0">
                <a:solidFill>
                  <a:srgbClr val="FFFFFF"/>
                </a:solidFill>
                <a:latin typeface="Arial"/>
                <a:cs typeface="Arial"/>
              </a:rPr>
              <a:t>Optymalizacja </a:t>
            </a:r>
            <a:r>
              <a:rPr sz="1700" b="1" spc="-80" dirty="0">
                <a:solidFill>
                  <a:srgbClr val="FFFFFF"/>
                </a:solidFill>
                <a:latin typeface="Arial"/>
                <a:cs typeface="Arial"/>
              </a:rPr>
              <a:t>wypasu</a:t>
            </a:r>
            <a:r>
              <a:rPr sz="1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b="1" spc="-70" dirty="0">
                <a:solidFill>
                  <a:srgbClr val="FFFFFF"/>
                </a:solidFill>
                <a:latin typeface="Arial"/>
                <a:cs typeface="Arial"/>
              </a:rPr>
              <a:t>rotacyjnego</a:t>
            </a:r>
            <a:endParaRPr sz="17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016240" y="1589532"/>
            <a:ext cx="2484120" cy="614680"/>
          </a:xfrm>
          <a:prstGeom prst="rect">
            <a:avLst/>
          </a:prstGeom>
          <a:solidFill>
            <a:srgbClr val="000000">
              <a:alpha val="36862"/>
            </a:srgbClr>
          </a:solidFill>
        </p:spPr>
        <p:txBody>
          <a:bodyPr vert="horz" wrap="square" lIns="0" tIns="44450" rIns="0" bIns="0" rtlCol="0">
            <a:spAutoFit/>
          </a:bodyPr>
          <a:lstStyle/>
          <a:p>
            <a:pPr marL="92075" marR="93980">
              <a:lnSpc>
                <a:spcPct val="100000"/>
              </a:lnSpc>
              <a:spcBef>
                <a:spcPts val="350"/>
              </a:spcBef>
            </a:pPr>
            <a:r>
              <a:rPr sz="1700" b="1" spc="-75" dirty="0">
                <a:solidFill>
                  <a:srgbClr val="FFFFFF"/>
                </a:solidFill>
                <a:latin typeface="Arial"/>
                <a:cs typeface="Arial"/>
              </a:rPr>
              <a:t>Dostosowanie</a:t>
            </a:r>
            <a:r>
              <a:rPr sz="17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Arial"/>
                <a:cs typeface="Arial"/>
              </a:rPr>
              <a:t>upraw </a:t>
            </a:r>
            <a:r>
              <a:rPr sz="1700" b="1" spc="-125" dirty="0">
                <a:solidFill>
                  <a:srgbClr val="FFFFFF"/>
                </a:solidFill>
                <a:latin typeface="Arial"/>
                <a:cs typeface="Arial"/>
              </a:rPr>
              <a:t>do</a:t>
            </a:r>
            <a:r>
              <a:rPr sz="170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b="1" spc="-80" dirty="0">
                <a:solidFill>
                  <a:srgbClr val="FFFFFF"/>
                </a:solidFill>
                <a:latin typeface="Arial"/>
                <a:cs typeface="Arial"/>
              </a:rPr>
              <a:t>lokalnych</a:t>
            </a:r>
            <a:r>
              <a:rPr sz="17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b="1" spc="-40" dirty="0">
                <a:solidFill>
                  <a:srgbClr val="FFFFFF"/>
                </a:solidFill>
                <a:latin typeface="Arial"/>
                <a:cs typeface="Arial"/>
              </a:rPr>
              <a:t>warunków</a:t>
            </a:r>
            <a:endParaRPr sz="170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815327" y="836930"/>
            <a:ext cx="8964930" cy="5841365"/>
            <a:chOff x="815327" y="836930"/>
            <a:chExt cx="8964930" cy="5841365"/>
          </a:xfrm>
        </p:grpSpPr>
        <p:sp>
          <p:nvSpPr>
            <p:cNvPr id="14" name="object 14"/>
            <p:cNvSpPr/>
            <p:nvPr/>
          </p:nvSpPr>
          <p:spPr>
            <a:xfrm>
              <a:off x="8297417" y="849630"/>
              <a:ext cx="1470025" cy="740410"/>
            </a:xfrm>
            <a:custGeom>
              <a:avLst/>
              <a:gdLst/>
              <a:ahLst/>
              <a:cxnLst/>
              <a:rect l="l" t="t" r="r" b="b"/>
              <a:pathLst>
                <a:path w="1470025" h="740410">
                  <a:moveTo>
                    <a:pt x="1366265" y="73152"/>
                  </a:moveTo>
                  <a:lnTo>
                    <a:pt x="708659" y="740410"/>
                  </a:lnTo>
                </a:path>
                <a:path w="1470025" h="740410">
                  <a:moveTo>
                    <a:pt x="1470025" y="132587"/>
                  </a:moveTo>
                  <a:lnTo>
                    <a:pt x="1158239" y="739902"/>
                  </a:lnTo>
                </a:path>
                <a:path w="1470025" h="740410">
                  <a:moveTo>
                    <a:pt x="1263650" y="0"/>
                  </a:moveTo>
                  <a:lnTo>
                    <a:pt x="0" y="740029"/>
                  </a:lnTo>
                </a:path>
              </a:pathLst>
            </a:custGeom>
            <a:ln w="25400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34795" y="1862327"/>
              <a:ext cx="2421636" cy="236677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16477" y="1836419"/>
              <a:ext cx="2354326" cy="469694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03426" y="4183252"/>
              <a:ext cx="2348611" cy="2357643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988313" y="1811274"/>
              <a:ext cx="4680585" cy="4697095"/>
            </a:xfrm>
            <a:custGeom>
              <a:avLst/>
              <a:gdLst/>
              <a:ahLst/>
              <a:cxnLst/>
              <a:rect l="l" t="t" r="r" b="b"/>
              <a:pathLst>
                <a:path w="4680585" h="4697095">
                  <a:moveTo>
                    <a:pt x="2340102" y="0"/>
                  </a:moveTo>
                  <a:lnTo>
                    <a:pt x="2340102" y="4696968"/>
                  </a:lnTo>
                </a:path>
                <a:path w="4680585" h="4697095">
                  <a:moveTo>
                    <a:pt x="0" y="2348484"/>
                  </a:moveTo>
                  <a:lnTo>
                    <a:pt x="4680204" y="2348484"/>
                  </a:lnTo>
                </a:path>
              </a:pathLst>
            </a:custGeom>
            <a:ln w="11112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5327" y="1606296"/>
              <a:ext cx="5045468" cy="5071897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1668272" y="4244085"/>
            <a:ext cx="157543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70" dirty="0">
                <a:solidFill>
                  <a:srgbClr val="FFFFFF"/>
                </a:solidFill>
                <a:latin typeface="Arial"/>
                <a:cs typeface="Arial"/>
              </a:rPr>
              <a:t>Bioróżnorodność</a:t>
            </a:r>
            <a:endParaRPr sz="16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819148" y="3584194"/>
            <a:ext cx="142621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520700">
              <a:lnSpc>
                <a:spcPct val="100000"/>
              </a:lnSpc>
              <a:spcBef>
                <a:spcPts val="95"/>
              </a:spcBef>
            </a:pPr>
            <a:r>
              <a:rPr sz="1600" b="1" spc="-110" dirty="0">
                <a:solidFill>
                  <a:srgbClr val="FFFFFF"/>
                </a:solidFill>
                <a:latin typeface="Arial"/>
                <a:cs typeface="Arial"/>
              </a:rPr>
              <a:t>Obecność </a:t>
            </a:r>
            <a:r>
              <a:rPr sz="1600" b="1" spc="-75" dirty="0">
                <a:solidFill>
                  <a:srgbClr val="FFFFFF"/>
                </a:solidFill>
                <a:latin typeface="Arial"/>
                <a:cs typeface="Arial"/>
              </a:rPr>
              <a:t>żywych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0" dirty="0">
                <a:solidFill>
                  <a:srgbClr val="FFFFFF"/>
                </a:solidFill>
                <a:latin typeface="Arial"/>
                <a:cs typeface="Arial"/>
              </a:rPr>
              <a:t>korzeni</a:t>
            </a:r>
            <a:endParaRPr sz="16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405378" y="4236211"/>
            <a:ext cx="155702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Ciągłość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b="1" spc="-60" dirty="0">
                <a:solidFill>
                  <a:srgbClr val="FFFFFF"/>
                </a:solidFill>
                <a:latin typeface="Arial"/>
                <a:cs typeface="Arial"/>
              </a:rPr>
              <a:t>okrywy</a:t>
            </a:r>
            <a:r>
              <a:rPr sz="16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0" dirty="0">
                <a:solidFill>
                  <a:srgbClr val="FFFFFF"/>
                </a:solidFill>
                <a:latin typeface="Arial"/>
                <a:cs typeface="Arial"/>
              </a:rPr>
              <a:t>glebowej</a:t>
            </a:r>
            <a:endParaRPr sz="16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405378" y="3589401"/>
            <a:ext cx="157353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Minimalne </a:t>
            </a:r>
            <a:r>
              <a:rPr sz="1600" b="1" spc="-45" dirty="0">
                <a:solidFill>
                  <a:srgbClr val="FFFFFF"/>
                </a:solidFill>
                <a:latin typeface="Arial"/>
                <a:cs typeface="Arial"/>
              </a:rPr>
              <a:t>naruszanie</a:t>
            </a:r>
            <a:r>
              <a:rPr sz="16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75" dirty="0">
                <a:solidFill>
                  <a:srgbClr val="FFFFFF"/>
                </a:solidFill>
                <a:latin typeface="Arial"/>
                <a:cs typeface="Arial"/>
              </a:rPr>
              <a:t>gleby</a:t>
            </a:r>
            <a:endParaRPr sz="16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63879" y="6510019"/>
            <a:ext cx="19818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Calibri"/>
                <a:cs typeface="Calibri"/>
              </a:rPr>
              <a:t>©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M.Kozak, </a:t>
            </a:r>
            <a:r>
              <a:rPr sz="1200" dirty="0">
                <a:latin typeface="Calibri"/>
                <a:cs typeface="Calibri"/>
              </a:rPr>
              <a:t>A.Jędrejek,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R.Borek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022335" y="2686811"/>
            <a:ext cx="2870200" cy="401320"/>
          </a:xfrm>
          <a:prstGeom prst="rect">
            <a:avLst/>
          </a:prstGeom>
          <a:solidFill>
            <a:srgbClr val="000000">
              <a:alpha val="36862"/>
            </a:srgbClr>
          </a:solidFill>
        </p:spPr>
        <p:txBody>
          <a:bodyPr vert="horz" wrap="square" lIns="0" tIns="45085" rIns="0" bIns="0" rtlCol="0">
            <a:spAutoFit/>
          </a:bodyPr>
          <a:lstStyle/>
          <a:p>
            <a:pPr marL="92710">
              <a:lnSpc>
                <a:spcPct val="100000"/>
              </a:lnSpc>
              <a:spcBef>
                <a:spcPts val="355"/>
              </a:spcBef>
            </a:pPr>
            <a:r>
              <a:rPr sz="2000" b="1" spc="-85" dirty="0">
                <a:solidFill>
                  <a:srgbClr val="FFFFFF"/>
                </a:solidFill>
                <a:latin typeface="Arial"/>
                <a:cs typeface="Arial"/>
              </a:rPr>
              <a:t>Rolnictwo</a:t>
            </a:r>
            <a:r>
              <a:rPr sz="20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ekologiczne</a:t>
            </a:r>
            <a:endParaRPr sz="20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209288" y="6391655"/>
            <a:ext cx="4634865" cy="353695"/>
          </a:xfrm>
          <a:prstGeom prst="rect">
            <a:avLst/>
          </a:prstGeom>
          <a:solidFill>
            <a:srgbClr val="000000">
              <a:alpha val="36862"/>
            </a:srgbClr>
          </a:solidFill>
        </p:spPr>
        <p:txBody>
          <a:bodyPr vert="horz" wrap="square" lIns="0" tIns="45085" rIns="0" bIns="0" rtlCol="0">
            <a:spAutoFit/>
          </a:bodyPr>
          <a:lstStyle/>
          <a:p>
            <a:pPr marL="92710">
              <a:lnSpc>
                <a:spcPct val="100000"/>
              </a:lnSpc>
              <a:spcBef>
                <a:spcPts val="355"/>
              </a:spcBef>
            </a:pPr>
            <a:r>
              <a:rPr sz="1700" b="1" spc="-80" dirty="0">
                <a:solidFill>
                  <a:srgbClr val="FFFFFF"/>
                </a:solidFill>
                <a:latin typeface="Arial"/>
                <a:cs typeface="Arial"/>
              </a:rPr>
              <a:t>Ograniczenie</a:t>
            </a:r>
            <a:r>
              <a:rPr sz="17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b="1" spc="-65" dirty="0">
                <a:solidFill>
                  <a:srgbClr val="FFFFFF"/>
                </a:solidFill>
                <a:latin typeface="Arial"/>
                <a:cs typeface="Arial"/>
              </a:rPr>
              <a:t>zużycia</a:t>
            </a:r>
            <a:r>
              <a:rPr sz="17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b="1" spc="-55" dirty="0">
                <a:solidFill>
                  <a:srgbClr val="FFFFFF"/>
                </a:solidFill>
                <a:latin typeface="Arial"/>
                <a:cs typeface="Arial"/>
              </a:rPr>
              <a:t>nawozów</a:t>
            </a:r>
            <a:r>
              <a:rPr sz="17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b="1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Arial"/>
                <a:cs typeface="Arial"/>
              </a:rPr>
              <a:t>pestycydów</a:t>
            </a:r>
            <a:endParaRPr sz="17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387852" y="1595627"/>
            <a:ext cx="2845435" cy="399415"/>
          </a:xfrm>
          <a:prstGeom prst="rect">
            <a:avLst/>
          </a:prstGeom>
          <a:solidFill>
            <a:srgbClr val="000000">
              <a:alpha val="36862"/>
            </a:srgbClr>
          </a:solidFill>
        </p:spPr>
        <p:txBody>
          <a:bodyPr vert="horz" wrap="square" lIns="0" tIns="4445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50"/>
              </a:spcBef>
            </a:pPr>
            <a:r>
              <a:rPr sz="2000" b="1" spc="-60" dirty="0">
                <a:solidFill>
                  <a:srgbClr val="FFFFFF"/>
                </a:solidFill>
                <a:latin typeface="Arial"/>
                <a:cs typeface="Arial"/>
              </a:rPr>
              <a:t>Uprawa</a:t>
            </a:r>
            <a:r>
              <a:rPr sz="2000" b="1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konserwująca</a:t>
            </a:r>
            <a:endParaRPr sz="2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35368" y="190500"/>
            <a:ext cx="2446020" cy="3363467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7214361" y="3565397"/>
            <a:ext cx="3180715" cy="12287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68300" marR="977900" indent="-276225">
              <a:lnSpc>
                <a:spcPct val="100000"/>
              </a:lnSpc>
              <a:spcBef>
                <a:spcPts val="95"/>
              </a:spcBef>
            </a:pPr>
            <a:r>
              <a:rPr sz="2800" b="1" dirty="0">
                <a:latin typeface="Calibri"/>
                <a:cs typeface="Calibri"/>
              </a:rPr>
              <a:t>Robert</a:t>
            </a:r>
            <a:r>
              <a:rPr sz="2800" b="1" spc="-114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Rodale </a:t>
            </a:r>
            <a:r>
              <a:rPr sz="2800" b="1" spc="-25" dirty="0">
                <a:latin typeface="Calibri"/>
                <a:cs typeface="Calibri"/>
              </a:rPr>
              <a:t>1930-</a:t>
            </a:r>
            <a:r>
              <a:rPr sz="2800" b="1" spc="-20" dirty="0">
                <a:latin typeface="Calibri"/>
                <a:cs typeface="Calibri"/>
              </a:rPr>
              <a:t>1990</a:t>
            </a:r>
            <a:endParaRPr sz="2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sz="1800" dirty="0">
                <a:latin typeface="Calibri"/>
                <a:cs typeface="Calibri"/>
              </a:rPr>
              <a:t>Źródło: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https://rodaleinstitute.org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04888" y="4939284"/>
            <a:ext cx="5070348" cy="189585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78739" y="3767454"/>
            <a:ext cx="32715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A6A6A6"/>
                </a:solidFill>
                <a:latin typeface="Calibri"/>
                <a:cs typeface="Calibri"/>
              </a:rPr>
              <a:t>Rolnictwo</a:t>
            </a:r>
            <a:r>
              <a:rPr sz="2400" b="1" spc="-120" dirty="0">
                <a:solidFill>
                  <a:srgbClr val="A6A6A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A6A6A6"/>
                </a:solidFill>
                <a:latin typeface="Calibri"/>
                <a:cs typeface="Calibri"/>
              </a:rPr>
              <a:t>zrównoważone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99232" y="3518903"/>
            <a:ext cx="3531870" cy="117577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35355" y="1560703"/>
            <a:ext cx="5767705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4935">
              <a:lnSpc>
                <a:spcPct val="100000"/>
              </a:lnSpc>
              <a:spcBef>
                <a:spcPts val="100"/>
              </a:spcBef>
            </a:pPr>
            <a:r>
              <a:rPr sz="1800" i="1" dirty="0">
                <a:latin typeface="Calibri"/>
                <a:cs typeface="Calibri"/>
              </a:rPr>
              <a:t>Regeneratywne</a:t>
            </a:r>
            <a:r>
              <a:rPr sz="1800" i="1" spc="-40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rolnictwo</a:t>
            </a:r>
            <a:r>
              <a:rPr sz="1800" i="1" spc="-35" dirty="0">
                <a:latin typeface="Calibri"/>
                <a:cs typeface="Calibri"/>
              </a:rPr>
              <a:t> </a:t>
            </a:r>
            <a:r>
              <a:rPr sz="1800" i="1" spc="-10" dirty="0">
                <a:latin typeface="Calibri"/>
                <a:cs typeface="Calibri"/>
              </a:rPr>
              <a:t>ekologiczne</a:t>
            </a:r>
            <a:r>
              <a:rPr sz="1800" i="1" spc="-25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poprawia</a:t>
            </a:r>
            <a:r>
              <a:rPr sz="1800" i="1" spc="-40" dirty="0">
                <a:latin typeface="Calibri"/>
                <a:cs typeface="Calibri"/>
              </a:rPr>
              <a:t> </a:t>
            </a:r>
            <a:r>
              <a:rPr sz="1800" i="1" spc="-10" dirty="0">
                <a:latin typeface="Calibri"/>
                <a:cs typeface="Calibri"/>
              </a:rPr>
              <a:t>efektywność wykorzystania</a:t>
            </a:r>
            <a:r>
              <a:rPr sz="1800" i="1" spc="-35" dirty="0">
                <a:latin typeface="Calibri"/>
                <a:cs typeface="Calibri"/>
              </a:rPr>
              <a:t> </a:t>
            </a:r>
            <a:r>
              <a:rPr sz="1800" i="1" spc="-20" dirty="0">
                <a:latin typeface="Calibri"/>
                <a:cs typeface="Calibri"/>
              </a:rPr>
              <a:t>zasobów,</a:t>
            </a:r>
            <a:r>
              <a:rPr sz="1800" i="1" spc="-25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zamiast</a:t>
            </a:r>
            <a:r>
              <a:rPr sz="1800" i="1" spc="-40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je</a:t>
            </a:r>
            <a:r>
              <a:rPr sz="1800" i="1" spc="-55" dirty="0">
                <a:latin typeface="Calibri"/>
                <a:cs typeface="Calibri"/>
              </a:rPr>
              <a:t> </a:t>
            </a:r>
            <a:r>
              <a:rPr sz="1800" i="1" spc="-10" dirty="0">
                <a:latin typeface="Calibri"/>
                <a:cs typeface="Calibri"/>
              </a:rPr>
              <a:t>zubażać.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i="1" dirty="0">
                <a:latin typeface="Calibri"/>
                <a:cs typeface="Calibri"/>
              </a:rPr>
              <a:t>Jest</a:t>
            </a:r>
            <a:r>
              <a:rPr sz="1800" i="1" spc="-60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to</a:t>
            </a:r>
            <a:r>
              <a:rPr sz="1800" i="1" spc="-70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całościowe</a:t>
            </a:r>
            <a:r>
              <a:rPr sz="1800" i="1" spc="-20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podejście</a:t>
            </a:r>
            <a:r>
              <a:rPr sz="1800" i="1" spc="-55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do</a:t>
            </a:r>
            <a:r>
              <a:rPr sz="1800" i="1" spc="-65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rolnictwa,</a:t>
            </a:r>
            <a:r>
              <a:rPr sz="1800" i="1" spc="-40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które</a:t>
            </a:r>
            <a:r>
              <a:rPr sz="1800" i="1" spc="-55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zachęca</a:t>
            </a:r>
            <a:r>
              <a:rPr sz="1800" i="1" spc="-50" dirty="0">
                <a:latin typeface="Calibri"/>
                <a:cs typeface="Calibri"/>
              </a:rPr>
              <a:t> </a:t>
            </a:r>
            <a:r>
              <a:rPr sz="1800" i="1" spc="-25" dirty="0">
                <a:latin typeface="Calibri"/>
                <a:cs typeface="Calibri"/>
              </a:rPr>
              <a:t>do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i="1" dirty="0">
                <a:latin typeface="Calibri"/>
                <a:cs typeface="Calibri"/>
              </a:rPr>
              <a:t>ciągłego</a:t>
            </a:r>
            <a:r>
              <a:rPr sz="1800" i="1" spc="-55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wdrażania</a:t>
            </a:r>
            <a:r>
              <a:rPr sz="1800" i="1" spc="-50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innowacji</a:t>
            </a:r>
            <a:r>
              <a:rPr sz="1800" i="1" spc="-55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w</a:t>
            </a:r>
            <a:r>
              <a:rPr sz="1800" i="1" spc="-65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celu</a:t>
            </a:r>
            <a:r>
              <a:rPr sz="1800" i="1" spc="-65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odniesienia</a:t>
            </a:r>
            <a:r>
              <a:rPr sz="1800" i="1" spc="-55" dirty="0">
                <a:latin typeface="Calibri"/>
                <a:cs typeface="Calibri"/>
              </a:rPr>
              <a:t> </a:t>
            </a:r>
            <a:r>
              <a:rPr sz="1800" i="1" spc="-10" dirty="0">
                <a:latin typeface="Calibri"/>
                <a:cs typeface="Calibri"/>
              </a:rPr>
              <a:t>korzyści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i="1" spc="-10" dirty="0">
                <a:latin typeface="Calibri"/>
                <a:cs typeface="Calibri"/>
              </a:rPr>
              <a:t>środowiskowych,</a:t>
            </a:r>
            <a:r>
              <a:rPr sz="1800" i="1" spc="-45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społecznych,</a:t>
            </a:r>
            <a:r>
              <a:rPr sz="1800" i="1" spc="-35" dirty="0">
                <a:latin typeface="Calibri"/>
                <a:cs typeface="Calibri"/>
              </a:rPr>
              <a:t> </a:t>
            </a:r>
            <a:r>
              <a:rPr sz="1800" i="1" spc="-10" dirty="0">
                <a:latin typeface="Calibri"/>
                <a:cs typeface="Calibri"/>
              </a:rPr>
              <a:t>ekonomicznych</a:t>
            </a:r>
            <a:r>
              <a:rPr sz="1800" i="1" spc="-55" dirty="0">
                <a:latin typeface="Calibri"/>
                <a:cs typeface="Calibri"/>
              </a:rPr>
              <a:t> </a:t>
            </a:r>
            <a:r>
              <a:rPr sz="1800" i="1" dirty="0">
                <a:latin typeface="Calibri"/>
                <a:cs typeface="Calibri"/>
              </a:rPr>
              <a:t>oraz</a:t>
            </a:r>
            <a:r>
              <a:rPr sz="1800" i="1" spc="-65" dirty="0">
                <a:latin typeface="Calibri"/>
                <a:cs typeface="Calibri"/>
              </a:rPr>
              <a:t> </a:t>
            </a:r>
            <a:r>
              <a:rPr sz="1800" i="1" spc="-10" dirty="0">
                <a:latin typeface="Calibri"/>
                <a:cs typeface="Calibri"/>
              </a:rPr>
              <a:t>osobistego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i="1" spc="-10" dirty="0">
                <a:latin typeface="Calibri"/>
                <a:cs typeface="Calibri"/>
              </a:rPr>
              <a:t>komfortu.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Jon (sala konferencyjna)">
  <a:themeElements>
    <a:clrScheme name="Jon (sala konferencyjna)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Jon (sala konferencyjna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Jon (sala konferencyjna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4865FE6A2BB0D41BD550639028B4892" ma:contentTypeVersion="4" ma:contentTypeDescription="Utwórz nowy dokument." ma:contentTypeScope="" ma:versionID="12a3e1ee61b39551febca0ce369e62a2">
  <xsd:schema xmlns:xsd="http://www.w3.org/2001/XMLSchema" xmlns:xs="http://www.w3.org/2001/XMLSchema" xmlns:p="http://schemas.microsoft.com/office/2006/metadata/properties" xmlns:ns2="9b54b6bc-d050-4f62-93d0-d8d494cbc3d6" targetNamespace="http://schemas.microsoft.com/office/2006/metadata/properties" ma:root="true" ma:fieldsID="419063ad1ee9e4c6ce0f5f483f15fba6" ns2:_="">
    <xsd:import namespace="9b54b6bc-d050-4f62-93d0-d8d494cbc3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54b6bc-d050-4f62-93d0-d8d494cbc3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0C78230-95E2-40DC-8DF8-9415EE198C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54b6bc-d050-4f62-93d0-d8d494cbc3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097BB5-F989-443D-A0DC-3916B309B78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35CB9CA-8CDE-4206-A5CB-E6F33881FC1A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30</TotalTime>
  <Words>2843</Words>
  <Application>Microsoft Office PowerPoint</Application>
  <PresentationFormat>Panoramiczny</PresentationFormat>
  <Paragraphs>291</Paragraphs>
  <Slides>39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39</vt:i4>
      </vt:variant>
    </vt:vector>
  </HeadingPairs>
  <TitlesOfParts>
    <vt:vector size="48" baseType="lpstr">
      <vt:lpstr>Arial</vt:lpstr>
      <vt:lpstr>BundesSerif Regular</vt:lpstr>
      <vt:lpstr>Calibri</vt:lpstr>
      <vt:lpstr>Calibri Light</vt:lpstr>
      <vt:lpstr>Century Gothic</vt:lpstr>
      <vt:lpstr>Times New Roman</vt:lpstr>
      <vt:lpstr>Wingdings</vt:lpstr>
      <vt:lpstr>Wingdings 3</vt:lpstr>
      <vt:lpstr>Jon (sala konferencyjna)</vt:lpstr>
      <vt:lpstr>Prezentacja programu PowerPoint</vt:lpstr>
      <vt:lpstr>Zmiana klimatu</vt:lpstr>
      <vt:lpstr>Obieg CO2</vt:lpstr>
      <vt:lpstr>Carbon farming (rolnictwo węglowe)</vt:lpstr>
      <vt:lpstr>Próchnica glebowa</vt:lpstr>
      <vt:lpstr>Ograniczony potencjał magazynowania dwutlenku węgla w glebie</vt:lpstr>
      <vt:lpstr>Rolnictwo regeneratywne</vt:lpstr>
      <vt:lpstr>Rolnictwo regeneratywne</vt:lpstr>
      <vt:lpstr>Prezentacja programu PowerPoint</vt:lpstr>
      <vt:lpstr>Organizacje promujące regeneratywne rolnictwo</vt:lpstr>
      <vt:lpstr>Jakie są zasady rolnictwa regeneratywnego?</vt:lpstr>
      <vt:lpstr>Złota zasada – Brak okrycia to nie jest dobra rzecz!</vt:lpstr>
      <vt:lpstr>Porównanie gleby w systemie uprawy uproszczonej i konwencjonalnej</vt:lpstr>
      <vt:lpstr>Prezentacja programu PowerPoint</vt:lpstr>
      <vt:lpstr>Prezentacja programu PowerPoint</vt:lpstr>
      <vt:lpstr>Wypas regeneratywny Dynamiczny (intensywny kontrolowany) wypas rotacyjny</vt:lpstr>
      <vt:lpstr>„Właściwe drzewo we właściwym miejscu we właściwym czasie” Agroleśnictwo (systemy rolno-leśne)</vt:lpstr>
      <vt:lpstr>Prezentacja programu PowerPoint</vt:lpstr>
      <vt:lpstr>Co mówi Strategia Od Pola Do Stołu?</vt:lpstr>
      <vt:lpstr>Zasady warunkowości (obowiązkowe) – GAEC (DKR) Projekt</vt:lpstr>
      <vt:lpstr>Zasady warunkowości (obowiązkowe) – GAEC (DKR) Projekt</vt:lpstr>
      <vt:lpstr>Zasady warunkowości (obowiązkowe) – GAEC (DKR) Projekt</vt:lpstr>
      <vt:lpstr>Wybrane ekoschematy (dobrowolne) - wsparcie na rok/ha</vt:lpstr>
      <vt:lpstr>Ekoschemat Ekstensywny wypas na TUZ z obsadą zwierząt</vt:lpstr>
      <vt:lpstr>Ekoschemat Międzyplony ozime/wsiewki śródplonowe</vt:lpstr>
      <vt:lpstr>Ekoschemat Zróżnicowana struktura upraw</vt:lpstr>
      <vt:lpstr>Ekoschemat Uproszczone systemy uprawy</vt:lpstr>
      <vt:lpstr>Ekoschemat Zagospodarowanie resztek pożniwnych w formie mulczu (matowania)</vt:lpstr>
      <vt:lpstr>Prezentacja programu PowerPoint</vt:lpstr>
      <vt:lpstr>Prezentacja programu PowerPoint</vt:lpstr>
      <vt:lpstr>Interwencje</vt:lpstr>
      <vt:lpstr>Interwencje</vt:lpstr>
      <vt:lpstr>Interwencje</vt:lpstr>
      <vt:lpstr>Interwencje</vt:lpstr>
      <vt:lpstr>Interwencje</vt:lpstr>
      <vt:lpstr>Interwencje</vt:lpstr>
      <vt:lpstr>System wiedzy i innowacji AKIS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Katarzyna Ambryszewska</dc:creator>
  <cp:lastModifiedBy>Piotr Ponichtera</cp:lastModifiedBy>
  <cp:revision>2</cp:revision>
  <dcterms:created xsi:type="dcterms:W3CDTF">2025-02-09T20:33:12Z</dcterms:created>
  <dcterms:modified xsi:type="dcterms:W3CDTF">2025-07-04T08:40:37Z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2021-11-17T00:00:00Z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2025-02-09T00:00:00Z</vt:filetime>
  </property>
  <property fmtid="{D5CDD505-2E9C-101B-9397-08002B2CF9AE}" pid="5" name="Producer">
    <vt:lpwstr>Microsoft® PowerPoint® 2016</vt:lpwstr>
  </property>
  <property fmtid="{D5CDD505-2E9C-101B-9397-08002B2CF9AE}" pid="6" name="ContentTypeId">
    <vt:lpwstr>0x010100B4865FE6A2BB0D41BD550639028B4892</vt:lpwstr>
  </property>
</Properties>
</file>