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4"/>
  </p:sldMasterIdLst>
  <p:sldIdLst>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256"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3" r:id="rId71"/>
    <p:sldId id="324" r:id="rId72"/>
    <p:sldId id="325" r:id="rId73"/>
    <p:sldId id="326" r:id="rId74"/>
    <p:sldId id="327" r:id="rId75"/>
    <p:sldId id="328" r:id="rId76"/>
    <p:sldId id="329" r:id="rId77"/>
    <p:sldId id="330" r:id="rId78"/>
    <p:sldId id="331" r:id="rId79"/>
    <p:sldId id="332" r:id="rId80"/>
    <p:sldId id="333" r:id="rId81"/>
    <p:sldId id="334" r:id="rId82"/>
    <p:sldId id="335" r:id="rId83"/>
    <p:sldId id="336" r:id="rId84"/>
    <p:sldId id="337" r:id="rId85"/>
    <p:sldId id="338" r:id="rId86"/>
    <p:sldId id="339" r:id="rId87"/>
    <p:sldId id="340" r:id="rId88"/>
    <p:sldId id="341" r:id="rId89"/>
    <p:sldId id="342" r:id="rId90"/>
    <p:sldId id="343" r:id="rId91"/>
    <p:sldId id="344" r:id="rId92"/>
    <p:sldId id="345" r:id="rId93"/>
    <p:sldId id="346" r:id="rId94"/>
    <p:sldId id="347" r:id="rId95"/>
    <p:sldId id="348" r:id="rId96"/>
    <p:sldId id="349" r:id="rId97"/>
    <p:sldId id="350" r:id="rId98"/>
    <p:sldId id="351" r:id="rId99"/>
    <p:sldId id="352" r:id="rId100"/>
    <p:sldId id="353" r:id="rId101"/>
    <p:sldId id="354" r:id="rId102"/>
    <p:sldId id="355" r:id="rId103"/>
    <p:sldId id="356" r:id="rId104"/>
    <p:sldId id="357" r:id="rId105"/>
    <p:sldId id="358" r:id="rId106"/>
    <p:sldId id="359" r:id="rId107"/>
    <p:sldId id="360" r:id="rId108"/>
    <p:sldId id="361" r:id="rId109"/>
    <p:sldId id="362" r:id="rId110"/>
    <p:sldId id="363" r:id="rId111"/>
    <p:sldId id="364" r:id="rId112"/>
    <p:sldId id="365" r:id="rId113"/>
    <p:sldId id="385" r:id="rId114"/>
    <p:sldId id="367" r:id="rId115"/>
    <p:sldId id="368" r:id="rId116"/>
    <p:sldId id="369" r:id="rId117"/>
    <p:sldId id="370" r:id="rId118"/>
    <p:sldId id="371" r:id="rId119"/>
    <p:sldId id="372" r:id="rId120"/>
    <p:sldId id="373" r:id="rId121"/>
    <p:sldId id="374" r:id="rId122"/>
    <p:sldId id="375" r:id="rId123"/>
    <p:sldId id="376" r:id="rId124"/>
    <p:sldId id="377" r:id="rId125"/>
    <p:sldId id="378" r:id="rId126"/>
    <p:sldId id="379" r:id="rId127"/>
    <p:sldId id="380" r:id="rId128"/>
    <p:sldId id="381" r:id="rId129"/>
    <p:sldId id="382" r:id="rId130"/>
    <p:sldId id="383" r:id="rId131"/>
    <p:sldId id="384" r:id="rId132"/>
    <p:sldId id="423" r:id="rId133"/>
    <p:sldId id="387" r:id="rId134"/>
    <p:sldId id="388" r:id="rId135"/>
    <p:sldId id="389" r:id="rId136"/>
    <p:sldId id="390" r:id="rId137"/>
    <p:sldId id="391" r:id="rId138"/>
    <p:sldId id="392" r:id="rId139"/>
    <p:sldId id="393" r:id="rId140"/>
    <p:sldId id="424" r:id="rId141"/>
    <p:sldId id="395" r:id="rId142"/>
    <p:sldId id="396" r:id="rId143"/>
    <p:sldId id="397" r:id="rId144"/>
    <p:sldId id="398" r:id="rId145"/>
    <p:sldId id="399" r:id="rId146"/>
    <p:sldId id="400" r:id="rId147"/>
    <p:sldId id="401" r:id="rId148"/>
    <p:sldId id="402" r:id="rId149"/>
    <p:sldId id="403" r:id="rId150"/>
    <p:sldId id="404" r:id="rId151"/>
    <p:sldId id="405" r:id="rId152"/>
    <p:sldId id="406" r:id="rId153"/>
    <p:sldId id="407" r:id="rId154"/>
    <p:sldId id="408" r:id="rId155"/>
    <p:sldId id="409" r:id="rId156"/>
    <p:sldId id="410" r:id="rId157"/>
    <p:sldId id="411" r:id="rId158"/>
    <p:sldId id="412" r:id="rId159"/>
    <p:sldId id="413" r:id="rId160"/>
    <p:sldId id="414" r:id="rId161"/>
    <p:sldId id="415" r:id="rId162"/>
    <p:sldId id="416" r:id="rId163"/>
    <p:sldId id="417" r:id="rId164"/>
    <p:sldId id="418" r:id="rId165"/>
    <p:sldId id="419" r:id="rId166"/>
    <p:sldId id="420" r:id="rId167"/>
    <p:sldId id="421" r:id="rId168"/>
    <p:sldId id="422" r:id="rId169"/>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08" autoAdjust="0"/>
    <p:restoredTop sz="94660"/>
  </p:normalViewPr>
  <p:slideViewPr>
    <p:cSldViewPr>
      <p:cViewPr varScale="1">
        <p:scale>
          <a:sx n="109" d="100"/>
          <a:sy n="109" d="100"/>
        </p:scale>
        <p:origin x="52" y="41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presProps" Target="presProps.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viewProps" Target="viewProps.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2"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pl-PL"/>
              <a:t>Kliknij, aby edytować styl</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pl-PL"/>
              <a:t>Kliknij, aby edytować styl wzorca podtytułu</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7/4/2025</a:t>
            </a:fld>
            <a:endParaRPr lang="en-US"/>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3886689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pl-PL"/>
              <a:t>Kliknij, aby edytować styl</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pl-PL"/>
              <a:t>Kliknij ikonę, aby dodać obraz</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2854033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pl-PL"/>
              <a:t>Kliknij, aby edytować styl</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2041239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pl-PL"/>
              <a:t>Kliknij, aby edytować styl</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98613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pl-PL"/>
              <a:t>Kliknij, aby edytować styl</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11895320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umna">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pl-PL"/>
              <a:t>Kliknij, aby edytować styl</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pl-PL"/>
              <a:t>Edytuj style wzorca tekstu</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pl-PL"/>
              <a:t>Edytuj style wzorca tekstu</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3" name="Date Placeholder 2"/>
          <p:cNvSpPr>
            <a:spLocks noGrp="1"/>
          </p:cNvSpPr>
          <p:nvPr>
            <p:ph type="dt" sz="half" idx="10"/>
          </p:nvPr>
        </p:nvSpPr>
        <p:spPr/>
        <p:txBody>
          <a:bodyPr/>
          <a:lstStyle/>
          <a:p>
            <a:fld id="{1D8BD707-D9CF-40AE-B4C6-C98DA3205C09}" type="datetimeFigureOut">
              <a:rPr lang="en-US" smtClean="0"/>
              <a:t>7/4/2025</a:t>
            </a:fld>
            <a:endParaRPr lang="en-US"/>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1190321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kolumna obrazu">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pl-PL"/>
              <a:t>Kliknij, aby edytować styl</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pl-PL"/>
              <a:t>Kliknij ikonę, aby dodać obraz</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pl-PL"/>
              <a:t>Kliknij ikonę, aby dodać obraz</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pl-PL"/>
              <a:t>Kliknij ikonę, aby dodać obraz</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Edytuj style wzorca tekstu</a:t>
            </a:r>
          </a:p>
        </p:txBody>
      </p:sp>
      <p:sp>
        <p:nvSpPr>
          <p:cNvPr id="3" name="Date Placeholder 2"/>
          <p:cNvSpPr>
            <a:spLocks noGrp="1"/>
          </p:cNvSpPr>
          <p:nvPr>
            <p:ph type="dt" sz="half" idx="10"/>
          </p:nvPr>
        </p:nvSpPr>
        <p:spPr/>
        <p:txBody>
          <a:bodyPr/>
          <a:lstStyle/>
          <a:p>
            <a:fld id="{1D8BD707-D9CF-40AE-B4C6-C98DA3205C09}" type="datetimeFigureOut">
              <a:rPr lang="en-US" smtClean="0"/>
              <a:t>7/4/2025</a:t>
            </a:fld>
            <a:endParaRPr lang="en-US"/>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634458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7/4/2025</a:t>
            </a:fld>
            <a:endParaRPr lang="en-US"/>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804657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7/4/2025</a:t>
            </a:fld>
            <a:endParaRPr lang="en-US"/>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18014243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
  <p:cSld name="Title Slide">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ctrTitle"/>
          </p:nvPr>
        </p:nvSpPr>
        <p:spPr>
          <a:xfrm>
            <a:off x="3067050" y="933703"/>
            <a:ext cx="1734820" cy="391159"/>
          </a:xfrm>
          <a:prstGeom prst="rect">
            <a:avLst/>
          </a:prstGeom>
        </p:spPr>
        <p:txBody>
          <a:bodyPr wrap="square" lIns="0" tIns="0" rIns="0" bIns="0">
            <a:spAutoFit/>
          </a:bodyPr>
          <a:lstStyle>
            <a:lvl1pPr>
              <a:defRPr sz="3200" b="0" i="0">
                <a:solidFill>
                  <a:srgbClr val="F8F8F8"/>
                </a:solidFill>
                <a:latin typeface="Franklin Gothic Medium"/>
                <a:cs typeface="Franklin Gothic Medium"/>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800" b="0" i="0">
                <a:solidFill>
                  <a:srgbClr val="E6F0E2"/>
                </a:solidFill>
                <a:latin typeface="Microsoft Sans Serif"/>
                <a:cs typeface="Microsoft Sans Serif"/>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7/4/2025</a:t>
            </a:fld>
            <a:endParaRPr lang="en-US"/>
          </a:p>
        </p:txBody>
      </p:sp>
      <p:sp>
        <p:nvSpPr>
          <p:cNvPr id="6" name="Holder 6"/>
          <p:cNvSpPr>
            <a:spLocks noGrp="1"/>
          </p:cNvSpPr>
          <p:nvPr>
            <p:ph type="sldNum" sz="quarter" idx="7"/>
          </p:nvPr>
        </p:nvSpPr>
        <p:spPr/>
        <p:txBody>
          <a:bodyPr lIns="0" tIns="0" rIns="0" bIns="0"/>
          <a:lstStyle>
            <a:lvl1pPr>
              <a:defRPr sz="1600" b="0" i="0">
                <a:solidFill>
                  <a:srgbClr val="82BA74"/>
                </a:solidFill>
                <a:latin typeface="Verdana"/>
                <a:cs typeface="Verdana"/>
              </a:defRPr>
            </a:lvl1pPr>
          </a:lstStyle>
          <a:p>
            <a:pPr marL="101600">
              <a:lnSpc>
                <a:spcPct val="100000"/>
              </a:lnSpc>
              <a:spcBef>
                <a:spcPts val="105"/>
              </a:spcBef>
            </a:pPr>
            <a:fld id="{81D60167-4931-47E6-BA6A-407CBD079E47}" type="slidenum">
              <a:rPr spc="-50" dirty="0"/>
              <a:t>‹#›</a:t>
            </a:fld>
            <a:endParaRPr spc="-50" dirty="0"/>
          </a:p>
        </p:txBody>
      </p:sp>
    </p:spTree>
    <p:extLst>
      <p:ext uri="{BB962C8B-B14F-4D97-AF65-F5344CB8AC3E}">
        <p14:creationId xmlns:p14="http://schemas.microsoft.com/office/powerpoint/2010/main" val="27590729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7/4/2025</a:t>
            </a:fld>
            <a:endParaRPr lang="en-US"/>
          </a:p>
        </p:txBody>
      </p:sp>
      <p:sp>
        <p:nvSpPr>
          <p:cNvPr id="4" name="Holder 4"/>
          <p:cNvSpPr>
            <a:spLocks noGrp="1"/>
          </p:cNvSpPr>
          <p:nvPr>
            <p:ph type="sldNum" sz="quarter" idx="7"/>
          </p:nvPr>
        </p:nvSpPr>
        <p:spPr/>
        <p:txBody>
          <a:bodyPr lIns="0" tIns="0" rIns="0" bIns="0"/>
          <a:lstStyle>
            <a:lvl1pPr>
              <a:defRPr sz="1600" b="0" i="0">
                <a:solidFill>
                  <a:srgbClr val="82BA74"/>
                </a:solidFill>
                <a:latin typeface="Verdana"/>
                <a:cs typeface="Verdana"/>
              </a:defRPr>
            </a:lvl1pPr>
          </a:lstStyle>
          <a:p>
            <a:pPr marL="101600">
              <a:lnSpc>
                <a:spcPct val="100000"/>
              </a:lnSpc>
              <a:spcBef>
                <a:spcPts val="105"/>
              </a:spcBef>
            </a:pPr>
            <a:fld id="{81D60167-4931-47E6-BA6A-407CBD079E47}" type="slidenum">
              <a:rPr spc="-50" dirty="0"/>
              <a:t>‹#›</a:t>
            </a:fld>
            <a:endParaRPr spc="-50" dirty="0"/>
          </a:p>
        </p:txBody>
      </p:sp>
    </p:spTree>
    <p:extLst>
      <p:ext uri="{BB962C8B-B14F-4D97-AF65-F5344CB8AC3E}">
        <p14:creationId xmlns:p14="http://schemas.microsoft.com/office/powerpoint/2010/main" val="13773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7/4/2025</a:t>
            </a:fld>
            <a:endParaRPr lang="en-US"/>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6552577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cSld name="Two Content">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rgbClr val="F8F8F8"/>
                </a:solidFill>
                <a:latin typeface="Franklin Gothic Medium"/>
                <a:cs typeface="Franklin Gothic Medium"/>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7/4/2025</a:t>
            </a:fld>
            <a:endParaRPr lang="en-US"/>
          </a:p>
        </p:txBody>
      </p:sp>
      <p:sp>
        <p:nvSpPr>
          <p:cNvPr id="7" name="Holder 7"/>
          <p:cNvSpPr>
            <a:spLocks noGrp="1"/>
          </p:cNvSpPr>
          <p:nvPr>
            <p:ph type="sldNum" sz="quarter" idx="7"/>
          </p:nvPr>
        </p:nvSpPr>
        <p:spPr/>
        <p:txBody>
          <a:bodyPr lIns="0" tIns="0" rIns="0" bIns="0"/>
          <a:lstStyle>
            <a:lvl1pPr>
              <a:defRPr sz="1600" b="0" i="0">
                <a:solidFill>
                  <a:srgbClr val="82BA74"/>
                </a:solidFill>
                <a:latin typeface="Verdana"/>
                <a:cs typeface="Verdana"/>
              </a:defRPr>
            </a:lvl1pPr>
          </a:lstStyle>
          <a:p>
            <a:pPr marL="101600">
              <a:lnSpc>
                <a:spcPct val="100000"/>
              </a:lnSpc>
              <a:spcBef>
                <a:spcPts val="105"/>
              </a:spcBef>
            </a:pPr>
            <a:fld id="{81D60167-4931-47E6-BA6A-407CBD079E47}" type="slidenum">
              <a:rPr spc="-50" dirty="0"/>
              <a:t>‹#›</a:t>
            </a:fld>
            <a:endParaRPr spc="-50" dirty="0"/>
          </a:p>
        </p:txBody>
      </p:sp>
    </p:spTree>
    <p:extLst>
      <p:ext uri="{BB962C8B-B14F-4D97-AF65-F5344CB8AC3E}">
        <p14:creationId xmlns:p14="http://schemas.microsoft.com/office/powerpoint/2010/main" val="3408825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10668" y="10668"/>
            <a:ext cx="1213510" cy="24383"/>
          </a:xfrm>
          <a:prstGeom prst="rect">
            <a:avLst/>
          </a:prstGeom>
        </p:spPr>
      </p:pic>
      <p:sp>
        <p:nvSpPr>
          <p:cNvPr id="17" name="bg object 17"/>
          <p:cNvSpPr/>
          <p:nvPr/>
        </p:nvSpPr>
        <p:spPr>
          <a:xfrm>
            <a:off x="762" y="762"/>
            <a:ext cx="9142730" cy="6856730"/>
          </a:xfrm>
          <a:custGeom>
            <a:avLst/>
            <a:gdLst/>
            <a:ahLst/>
            <a:cxnLst/>
            <a:rect l="l" t="t" r="r" b="b"/>
            <a:pathLst>
              <a:path w="9142730" h="6856730">
                <a:moveTo>
                  <a:pt x="0" y="0"/>
                </a:moveTo>
                <a:lnTo>
                  <a:pt x="9142476" y="0"/>
                </a:lnTo>
              </a:path>
              <a:path w="9142730" h="6856730">
                <a:moveTo>
                  <a:pt x="0" y="0"/>
                </a:moveTo>
                <a:lnTo>
                  <a:pt x="0" y="6856475"/>
                </a:lnTo>
              </a:path>
              <a:path w="9142730" h="6856730">
                <a:moveTo>
                  <a:pt x="0" y="6856475"/>
                </a:moveTo>
                <a:lnTo>
                  <a:pt x="9142476" y="6856475"/>
                </a:lnTo>
              </a:path>
              <a:path w="9142730" h="6856730">
                <a:moveTo>
                  <a:pt x="9142476" y="6856475"/>
                </a:moveTo>
                <a:lnTo>
                  <a:pt x="9142476" y="0"/>
                </a:lnTo>
              </a:path>
            </a:pathLst>
          </a:custGeom>
          <a:ln w="3175">
            <a:solidFill>
              <a:srgbClr val="000000"/>
            </a:solidFill>
          </a:ln>
        </p:spPr>
        <p:txBody>
          <a:bodyPr wrap="square" lIns="0" tIns="0" rIns="0" bIns="0" rtlCol="0"/>
          <a:lstStyle/>
          <a:p>
            <a:endParaRPr/>
          </a:p>
        </p:txBody>
      </p:sp>
      <p:sp>
        <p:nvSpPr>
          <p:cNvPr id="18" name="bg object 18"/>
          <p:cNvSpPr/>
          <p:nvPr/>
        </p:nvSpPr>
        <p:spPr>
          <a:xfrm>
            <a:off x="0" y="968951"/>
            <a:ext cx="876300" cy="2558415"/>
          </a:xfrm>
          <a:custGeom>
            <a:avLst/>
            <a:gdLst/>
            <a:ahLst/>
            <a:cxnLst/>
            <a:rect l="l" t="t" r="r" b="b"/>
            <a:pathLst>
              <a:path w="876300" h="2558415">
                <a:moveTo>
                  <a:pt x="0" y="0"/>
                </a:moveTo>
                <a:lnTo>
                  <a:pt x="0" y="2557896"/>
                </a:lnTo>
                <a:lnTo>
                  <a:pt x="43344" y="2534251"/>
                </a:lnTo>
                <a:lnTo>
                  <a:pt x="90297" y="2507053"/>
                </a:lnTo>
                <a:lnTo>
                  <a:pt x="136061" y="2478933"/>
                </a:lnTo>
                <a:lnTo>
                  <a:pt x="180619" y="2449916"/>
                </a:lnTo>
                <a:lnTo>
                  <a:pt x="223955" y="2420024"/>
                </a:lnTo>
                <a:lnTo>
                  <a:pt x="266052" y="2389283"/>
                </a:lnTo>
                <a:lnTo>
                  <a:pt x="306895" y="2357714"/>
                </a:lnTo>
                <a:lnTo>
                  <a:pt x="346467" y="2325342"/>
                </a:lnTo>
                <a:lnTo>
                  <a:pt x="384753" y="2292190"/>
                </a:lnTo>
                <a:lnTo>
                  <a:pt x="421736" y="2258283"/>
                </a:lnTo>
                <a:lnTo>
                  <a:pt x="457399" y="2223642"/>
                </a:lnTo>
                <a:lnTo>
                  <a:pt x="491727" y="2188293"/>
                </a:lnTo>
                <a:lnTo>
                  <a:pt x="524703" y="2152258"/>
                </a:lnTo>
                <a:lnTo>
                  <a:pt x="556311" y="2115562"/>
                </a:lnTo>
                <a:lnTo>
                  <a:pt x="586536" y="2078227"/>
                </a:lnTo>
                <a:lnTo>
                  <a:pt x="615360" y="2040277"/>
                </a:lnTo>
                <a:lnTo>
                  <a:pt x="642768" y="2001737"/>
                </a:lnTo>
                <a:lnTo>
                  <a:pt x="668743" y="1962628"/>
                </a:lnTo>
                <a:lnTo>
                  <a:pt x="693270" y="1922976"/>
                </a:lnTo>
                <a:lnTo>
                  <a:pt x="716331" y="1882804"/>
                </a:lnTo>
                <a:lnTo>
                  <a:pt x="737911" y="1842134"/>
                </a:lnTo>
                <a:lnTo>
                  <a:pt x="757994" y="1800992"/>
                </a:lnTo>
                <a:lnTo>
                  <a:pt x="776564" y="1759399"/>
                </a:lnTo>
                <a:lnTo>
                  <a:pt x="793603" y="1717381"/>
                </a:lnTo>
                <a:lnTo>
                  <a:pt x="809097" y="1674960"/>
                </a:lnTo>
                <a:lnTo>
                  <a:pt x="823028" y="1632160"/>
                </a:lnTo>
                <a:lnTo>
                  <a:pt x="835382" y="1589005"/>
                </a:lnTo>
                <a:lnTo>
                  <a:pt x="846140" y="1545518"/>
                </a:lnTo>
                <a:lnTo>
                  <a:pt x="855288" y="1501722"/>
                </a:lnTo>
                <a:lnTo>
                  <a:pt x="862809" y="1457642"/>
                </a:lnTo>
                <a:lnTo>
                  <a:pt x="868687" y="1413301"/>
                </a:lnTo>
                <a:lnTo>
                  <a:pt x="872905" y="1368723"/>
                </a:lnTo>
                <a:lnTo>
                  <a:pt x="875448" y="1323931"/>
                </a:lnTo>
                <a:lnTo>
                  <a:pt x="876300" y="1278948"/>
                </a:lnTo>
                <a:lnTo>
                  <a:pt x="875448" y="1233955"/>
                </a:lnTo>
                <a:lnTo>
                  <a:pt x="872905" y="1189153"/>
                </a:lnTo>
                <a:lnTo>
                  <a:pt x="868687" y="1144566"/>
                </a:lnTo>
                <a:lnTo>
                  <a:pt x="862809" y="1100218"/>
                </a:lnTo>
                <a:lnTo>
                  <a:pt x="855288" y="1056133"/>
                </a:lnTo>
                <a:lnTo>
                  <a:pt x="846140" y="1012332"/>
                </a:lnTo>
                <a:lnTo>
                  <a:pt x="835382" y="968842"/>
                </a:lnTo>
                <a:lnTo>
                  <a:pt x="823028" y="925683"/>
                </a:lnTo>
                <a:lnTo>
                  <a:pt x="809097" y="882881"/>
                </a:lnTo>
                <a:lnTo>
                  <a:pt x="793603" y="840459"/>
                </a:lnTo>
                <a:lnTo>
                  <a:pt x="776564" y="798440"/>
                </a:lnTo>
                <a:lnTo>
                  <a:pt x="757994" y="756848"/>
                </a:lnTo>
                <a:lnTo>
                  <a:pt x="737911" y="715706"/>
                </a:lnTo>
                <a:lnTo>
                  <a:pt x="716331" y="675038"/>
                </a:lnTo>
                <a:lnTo>
                  <a:pt x="693270" y="634867"/>
                </a:lnTo>
                <a:lnTo>
                  <a:pt x="668743" y="595217"/>
                </a:lnTo>
                <a:lnTo>
                  <a:pt x="642768" y="556111"/>
                </a:lnTo>
                <a:lnTo>
                  <a:pt x="615360" y="517574"/>
                </a:lnTo>
                <a:lnTo>
                  <a:pt x="586536" y="479627"/>
                </a:lnTo>
                <a:lnTo>
                  <a:pt x="556311" y="442296"/>
                </a:lnTo>
                <a:lnTo>
                  <a:pt x="524703" y="405603"/>
                </a:lnTo>
                <a:lnTo>
                  <a:pt x="491727" y="369572"/>
                </a:lnTo>
                <a:lnTo>
                  <a:pt x="457399" y="334226"/>
                </a:lnTo>
                <a:lnTo>
                  <a:pt x="421736" y="299590"/>
                </a:lnTo>
                <a:lnTo>
                  <a:pt x="384753" y="265686"/>
                </a:lnTo>
                <a:lnTo>
                  <a:pt x="346467" y="232537"/>
                </a:lnTo>
                <a:lnTo>
                  <a:pt x="306895" y="200169"/>
                </a:lnTo>
                <a:lnTo>
                  <a:pt x="266052" y="168603"/>
                </a:lnTo>
                <a:lnTo>
                  <a:pt x="223955" y="137864"/>
                </a:lnTo>
                <a:lnTo>
                  <a:pt x="180619" y="107975"/>
                </a:lnTo>
                <a:lnTo>
                  <a:pt x="136061" y="78960"/>
                </a:lnTo>
                <a:lnTo>
                  <a:pt x="90297" y="50842"/>
                </a:lnTo>
                <a:lnTo>
                  <a:pt x="43344" y="23644"/>
                </a:lnTo>
                <a:lnTo>
                  <a:pt x="0" y="0"/>
                </a:lnTo>
                <a:close/>
              </a:path>
            </a:pathLst>
          </a:custGeom>
          <a:solidFill>
            <a:srgbClr val="99CC00"/>
          </a:solidFill>
        </p:spPr>
        <p:txBody>
          <a:bodyPr wrap="square" lIns="0" tIns="0" rIns="0" bIns="0" rtlCol="0"/>
          <a:lstStyle/>
          <a:p>
            <a:endParaRPr/>
          </a:p>
        </p:txBody>
      </p:sp>
      <p:sp>
        <p:nvSpPr>
          <p:cNvPr id="19" name="bg object 19"/>
          <p:cNvSpPr/>
          <p:nvPr/>
        </p:nvSpPr>
        <p:spPr>
          <a:xfrm>
            <a:off x="0" y="279154"/>
            <a:ext cx="668655" cy="2596515"/>
          </a:xfrm>
          <a:custGeom>
            <a:avLst/>
            <a:gdLst/>
            <a:ahLst/>
            <a:cxnLst/>
            <a:rect l="l" t="t" r="r" b="b"/>
            <a:pathLst>
              <a:path w="668655" h="2596515">
                <a:moveTo>
                  <a:pt x="0" y="0"/>
                </a:moveTo>
                <a:lnTo>
                  <a:pt x="0" y="2595990"/>
                </a:lnTo>
                <a:lnTo>
                  <a:pt x="35471" y="2570378"/>
                </a:lnTo>
                <a:lnTo>
                  <a:pt x="74629" y="2540157"/>
                </a:lnTo>
                <a:lnTo>
                  <a:pt x="112696" y="2508795"/>
                </a:lnTo>
                <a:lnTo>
                  <a:pt x="149656" y="2476326"/>
                </a:lnTo>
                <a:lnTo>
                  <a:pt x="185492" y="2442780"/>
                </a:lnTo>
                <a:lnTo>
                  <a:pt x="220188" y="2408190"/>
                </a:lnTo>
                <a:lnTo>
                  <a:pt x="253727" y="2372589"/>
                </a:lnTo>
                <a:lnTo>
                  <a:pt x="286093" y="2336007"/>
                </a:lnTo>
                <a:lnTo>
                  <a:pt x="317268" y="2298478"/>
                </a:lnTo>
                <a:lnTo>
                  <a:pt x="347236" y="2260034"/>
                </a:lnTo>
                <a:lnTo>
                  <a:pt x="375981" y="2220706"/>
                </a:lnTo>
                <a:lnTo>
                  <a:pt x="403485" y="2180527"/>
                </a:lnTo>
                <a:lnTo>
                  <a:pt x="429733" y="2139528"/>
                </a:lnTo>
                <a:lnTo>
                  <a:pt x="454707" y="2097742"/>
                </a:lnTo>
                <a:lnTo>
                  <a:pt x="478392" y="2055202"/>
                </a:lnTo>
                <a:lnTo>
                  <a:pt x="500770" y="2011938"/>
                </a:lnTo>
                <a:lnTo>
                  <a:pt x="521824" y="1967983"/>
                </a:lnTo>
                <a:lnTo>
                  <a:pt x="541539" y="1923370"/>
                </a:lnTo>
                <a:lnTo>
                  <a:pt x="559897" y="1878130"/>
                </a:lnTo>
                <a:lnTo>
                  <a:pt x="576882" y="1832296"/>
                </a:lnTo>
                <a:lnTo>
                  <a:pt x="592477" y="1785899"/>
                </a:lnTo>
                <a:lnTo>
                  <a:pt x="606666" y="1738972"/>
                </a:lnTo>
                <a:lnTo>
                  <a:pt x="619432" y="1691546"/>
                </a:lnTo>
                <a:lnTo>
                  <a:pt x="630758" y="1643655"/>
                </a:lnTo>
                <a:lnTo>
                  <a:pt x="640629" y="1595329"/>
                </a:lnTo>
                <a:lnTo>
                  <a:pt x="649026" y="1546601"/>
                </a:lnTo>
                <a:lnTo>
                  <a:pt x="655933" y="1497504"/>
                </a:lnTo>
                <a:lnTo>
                  <a:pt x="661335" y="1448069"/>
                </a:lnTo>
                <a:lnTo>
                  <a:pt x="665214" y="1398328"/>
                </a:lnTo>
                <a:lnTo>
                  <a:pt x="667553" y="1348314"/>
                </a:lnTo>
                <a:lnTo>
                  <a:pt x="668337" y="1298058"/>
                </a:lnTo>
                <a:lnTo>
                  <a:pt x="667553" y="1247802"/>
                </a:lnTo>
                <a:lnTo>
                  <a:pt x="665214" y="1197787"/>
                </a:lnTo>
                <a:lnTo>
                  <a:pt x="661335" y="1148044"/>
                </a:lnTo>
                <a:lnTo>
                  <a:pt x="655933" y="1098606"/>
                </a:lnTo>
                <a:lnTo>
                  <a:pt x="649026" y="1049506"/>
                </a:lnTo>
                <a:lnTo>
                  <a:pt x="640629" y="1000775"/>
                </a:lnTo>
                <a:lnTo>
                  <a:pt x="630758" y="952445"/>
                </a:lnTo>
                <a:lnTo>
                  <a:pt x="619432" y="904549"/>
                </a:lnTo>
                <a:lnTo>
                  <a:pt x="606666" y="857119"/>
                </a:lnTo>
                <a:lnTo>
                  <a:pt x="592477" y="810186"/>
                </a:lnTo>
                <a:lnTo>
                  <a:pt x="576882" y="763784"/>
                </a:lnTo>
                <a:lnTo>
                  <a:pt x="559897" y="717944"/>
                </a:lnTo>
                <a:lnTo>
                  <a:pt x="541539" y="672698"/>
                </a:lnTo>
                <a:lnTo>
                  <a:pt x="521824" y="628079"/>
                </a:lnTo>
                <a:lnTo>
                  <a:pt x="500770" y="584118"/>
                </a:lnTo>
                <a:lnTo>
                  <a:pt x="478392" y="540848"/>
                </a:lnTo>
                <a:lnTo>
                  <a:pt x="454707" y="498301"/>
                </a:lnTo>
                <a:lnTo>
                  <a:pt x="429733" y="456510"/>
                </a:lnTo>
                <a:lnTo>
                  <a:pt x="403485" y="415505"/>
                </a:lnTo>
                <a:lnTo>
                  <a:pt x="375981" y="375320"/>
                </a:lnTo>
                <a:lnTo>
                  <a:pt x="347236" y="335987"/>
                </a:lnTo>
                <a:lnTo>
                  <a:pt x="317268" y="297537"/>
                </a:lnTo>
                <a:lnTo>
                  <a:pt x="286093" y="260003"/>
                </a:lnTo>
                <a:lnTo>
                  <a:pt x="253727" y="223417"/>
                </a:lnTo>
                <a:lnTo>
                  <a:pt x="220188" y="187812"/>
                </a:lnTo>
                <a:lnTo>
                  <a:pt x="185492" y="153218"/>
                </a:lnTo>
                <a:lnTo>
                  <a:pt x="149656" y="119670"/>
                </a:lnTo>
                <a:lnTo>
                  <a:pt x="112696" y="87197"/>
                </a:lnTo>
                <a:lnTo>
                  <a:pt x="74629" y="55834"/>
                </a:lnTo>
                <a:lnTo>
                  <a:pt x="35471" y="25612"/>
                </a:lnTo>
                <a:lnTo>
                  <a:pt x="0" y="0"/>
                </a:lnTo>
                <a:close/>
              </a:path>
            </a:pathLst>
          </a:custGeom>
          <a:solidFill>
            <a:srgbClr val="336600"/>
          </a:solidFill>
        </p:spPr>
        <p:txBody>
          <a:bodyPr wrap="square" lIns="0" tIns="0" rIns="0" bIns="0" rtlCol="0"/>
          <a:lstStyle/>
          <a:p>
            <a:endParaRPr/>
          </a:p>
        </p:txBody>
      </p:sp>
      <p:pic>
        <p:nvPicPr>
          <p:cNvPr id="20" name="bg object 20"/>
          <p:cNvPicPr/>
          <p:nvPr/>
        </p:nvPicPr>
        <p:blipFill>
          <a:blip r:embed="rId3" cstate="print"/>
          <a:stretch>
            <a:fillRect/>
          </a:stretch>
        </p:blipFill>
        <p:spPr>
          <a:xfrm>
            <a:off x="1121490" y="1197038"/>
            <a:ext cx="2788521" cy="887412"/>
          </a:xfrm>
          <a:prstGeom prst="rect">
            <a:avLst/>
          </a:prstGeom>
        </p:spPr>
      </p:pic>
      <p:pic>
        <p:nvPicPr>
          <p:cNvPr id="21" name="bg object 21"/>
          <p:cNvPicPr/>
          <p:nvPr/>
        </p:nvPicPr>
        <p:blipFill>
          <a:blip r:embed="rId4" cstate="print"/>
          <a:stretch>
            <a:fillRect/>
          </a:stretch>
        </p:blipFill>
        <p:spPr>
          <a:xfrm>
            <a:off x="611187" y="2930524"/>
            <a:ext cx="3571875" cy="2438400"/>
          </a:xfrm>
          <a:prstGeom prst="rect">
            <a:avLst/>
          </a:prstGeom>
        </p:spPr>
      </p:pic>
      <p:sp>
        <p:nvSpPr>
          <p:cNvPr id="22" name="bg object 22"/>
          <p:cNvSpPr/>
          <p:nvPr/>
        </p:nvSpPr>
        <p:spPr>
          <a:xfrm>
            <a:off x="0" y="0"/>
            <a:ext cx="9144000" cy="895350"/>
          </a:xfrm>
          <a:custGeom>
            <a:avLst/>
            <a:gdLst/>
            <a:ahLst/>
            <a:cxnLst/>
            <a:rect l="l" t="t" r="r" b="b"/>
            <a:pathLst>
              <a:path w="9144000" h="895350">
                <a:moveTo>
                  <a:pt x="9144000" y="0"/>
                </a:moveTo>
                <a:lnTo>
                  <a:pt x="0" y="0"/>
                </a:lnTo>
                <a:lnTo>
                  <a:pt x="0" y="895350"/>
                </a:lnTo>
                <a:lnTo>
                  <a:pt x="9144000" y="895350"/>
                </a:lnTo>
                <a:lnTo>
                  <a:pt x="9144000" y="0"/>
                </a:lnTo>
                <a:close/>
              </a:path>
            </a:pathLst>
          </a:custGeom>
          <a:solidFill>
            <a:srgbClr val="CC0099"/>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400" b="0" i="0">
                <a:solidFill>
                  <a:schemeClr val="bg1"/>
                </a:solidFill>
                <a:latin typeface="Verdana"/>
                <a:cs typeface="Verdana"/>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7/4/2025</a:t>
            </a:fld>
            <a:endParaRPr lang="en-US"/>
          </a:p>
        </p:txBody>
      </p:sp>
      <p:sp>
        <p:nvSpPr>
          <p:cNvPr id="5" name="Holder 5"/>
          <p:cNvSpPr>
            <a:spLocks noGrp="1"/>
          </p:cNvSpPr>
          <p:nvPr>
            <p:ph type="sldNum" sz="quarter" idx="7"/>
          </p:nvPr>
        </p:nvSpPr>
        <p:spPr/>
        <p:txBody>
          <a:bodyPr lIns="0" tIns="0" rIns="0" bIns="0"/>
          <a:lstStyle>
            <a:lvl1pPr>
              <a:defRPr sz="1200" b="0" i="0">
                <a:solidFill>
                  <a:schemeClr val="bg1"/>
                </a:solidFill>
                <a:latin typeface="Verdana"/>
                <a:cs typeface="Verdana"/>
              </a:defRPr>
            </a:lvl1pPr>
          </a:lstStyle>
          <a:p>
            <a:pPr marL="135255">
              <a:lnSpc>
                <a:spcPct val="100000"/>
              </a:lnSpc>
              <a:spcBef>
                <a:spcPts val="105"/>
              </a:spcBef>
            </a:pPr>
            <a:fld id="{81D60167-4931-47E6-BA6A-407CBD079E47}" type="slidenum">
              <a:rPr spc="-50" dirty="0"/>
              <a:t>‹#›</a:t>
            </a:fld>
            <a:endParaRPr spc="-50" dirty="0"/>
          </a:p>
        </p:txBody>
      </p:sp>
    </p:spTree>
    <p:extLst>
      <p:ext uri="{BB962C8B-B14F-4D97-AF65-F5344CB8AC3E}">
        <p14:creationId xmlns:p14="http://schemas.microsoft.com/office/powerpoint/2010/main" val="1256166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pl-PL"/>
              <a:t>Kliknij, aby edytować styl</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7/4/2025</a:t>
            </a:fld>
            <a:endParaRPr lang="en-US"/>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4214114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326472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pl-PL"/>
              <a:t>Kliknij, aby edytować styl</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Edytuj style wzorca tekstu</a:t>
            </a:r>
          </a:p>
        </p:txBody>
      </p:sp>
      <p:sp>
        <p:nvSpPr>
          <p:cNvPr id="4" name="Content Placeholder 3"/>
          <p:cNvSpPr>
            <a:spLocks noGrp="1"/>
          </p:cNvSpPr>
          <p:nvPr>
            <p:ph sz="half" idx="2"/>
          </p:nvPr>
        </p:nvSpPr>
        <p:spPr>
          <a:xfrm>
            <a:off x="840000" y="2505075"/>
            <a:ext cx="3768912"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pl-PL"/>
              <a:t>Edytuj style wzorca tekstu</a:t>
            </a:r>
          </a:p>
        </p:txBody>
      </p:sp>
      <p:sp>
        <p:nvSpPr>
          <p:cNvPr id="6" name="Content Placeholder 5"/>
          <p:cNvSpPr>
            <a:spLocks noGrp="1"/>
          </p:cNvSpPr>
          <p:nvPr>
            <p:ph sz="quarter" idx="4"/>
          </p:nvPr>
        </p:nvSpPr>
        <p:spPr>
          <a:xfrm>
            <a:off x="4739880" y="2505075"/>
            <a:ext cx="3776661" cy="3684588"/>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7/4/2025</a:t>
            </a:fld>
            <a:endParaRPr lang="en-US"/>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3143726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7/4/2025</a:t>
            </a:fld>
            <a:endParaRPr lang="en-US"/>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3839752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7/4/2025</a:t>
            </a:fld>
            <a:endParaRPr lang="en-US"/>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4274048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pl-PL"/>
              <a:t>Kliknij, aby edytować styl</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4063017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pl-PL"/>
              <a:t>Kliknij, aby edytować styl</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pl-PL"/>
              <a:t>Kliknij ikonę, aby dodać obraz</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pl-PL"/>
              <a:t>Edytuj style wzorca tekstu</a:t>
            </a:r>
          </a:p>
        </p:txBody>
      </p:sp>
      <p:sp>
        <p:nvSpPr>
          <p:cNvPr id="5" name="Date Placeholder 4"/>
          <p:cNvSpPr>
            <a:spLocks noGrp="1"/>
          </p:cNvSpPr>
          <p:nvPr>
            <p:ph type="dt" sz="half" idx="10"/>
          </p:nvPr>
        </p:nvSpPr>
        <p:spPr/>
        <p:txBody>
          <a:bodyPr/>
          <a:lstStyle/>
          <a:p>
            <a:fld id="{1D8BD707-D9CF-40AE-B4C6-C98DA3205C09}" type="datetimeFigureOut">
              <a:rPr lang="en-US" smtClean="0"/>
              <a:t>7/4/2025</a:t>
            </a:fld>
            <a:endParaRPr lang="en-US"/>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684621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pl-PL"/>
              <a:t>Edytuj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1D8BD707-D9CF-40AE-B4C6-C98DA3205C09}" type="datetimeFigureOut">
              <a:rPr lang="en-US" smtClean="0"/>
              <a:t>7/4/2025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pl-PL"/>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pPr marL="101600">
              <a:lnSpc>
                <a:spcPct val="100000"/>
              </a:lnSpc>
              <a:spcBef>
                <a:spcPts val="105"/>
              </a:spcBef>
            </a:pPr>
            <a:fld id="{81D60167-4931-47E6-BA6A-407CBD079E47}" type="slidenum">
              <a:rPr lang="pl-PL" spc="-50" smtClean="0"/>
              <a:t>‹#›</a:t>
            </a:fld>
            <a:endParaRPr lang="pl-PL" spc="-50" dirty="0"/>
          </a:p>
        </p:txBody>
      </p:sp>
    </p:spTree>
    <p:extLst>
      <p:ext uri="{BB962C8B-B14F-4D97-AF65-F5344CB8AC3E}">
        <p14:creationId xmlns:p14="http://schemas.microsoft.com/office/powerpoint/2010/main" val="2646417581"/>
      </p:ext>
    </p:extLst>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5" r:id="rId18"/>
    <p:sldLayoutId id="2147483686" r:id="rId19"/>
    <p:sldLayoutId id="2147483687" r:id="rId20"/>
    <p:sldLayoutId id="2147483688" r:id="rId21"/>
  </p:sldLayoutIdLst>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5.png"/><Relationship Id="rId1" Type="http://schemas.openxmlformats.org/officeDocument/2006/relationships/slideLayout" Target="../slideLayouts/slideLayout19.xml"/><Relationship Id="rId4" Type="http://schemas.openxmlformats.org/officeDocument/2006/relationships/image" Target="../media/image3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image" Target="../media/image156.png"/><Relationship Id="rId1" Type="http://schemas.openxmlformats.org/officeDocument/2006/relationships/slideLayout" Target="../slideLayouts/slideLayout19.xml"/><Relationship Id="rId4" Type="http://schemas.openxmlformats.org/officeDocument/2006/relationships/image" Target="../media/image158.jpg"/></Relationships>
</file>

<file path=ppt/slides/_rels/slide102.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image" Target="../media/image159.png"/><Relationship Id="rId1" Type="http://schemas.openxmlformats.org/officeDocument/2006/relationships/slideLayout" Target="../slideLayouts/slideLayout2.xml"/><Relationship Id="rId5" Type="http://schemas.openxmlformats.org/officeDocument/2006/relationships/image" Target="../media/image162.jpg"/><Relationship Id="rId4" Type="http://schemas.openxmlformats.org/officeDocument/2006/relationships/image" Target="../media/image161.jp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2" Type="http://schemas.openxmlformats.org/officeDocument/2006/relationships/image" Target="../media/image163.jpg"/><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3" Type="http://schemas.openxmlformats.org/officeDocument/2006/relationships/image" Target="../media/image164.jpg"/><Relationship Id="rId7" Type="http://schemas.openxmlformats.org/officeDocument/2006/relationships/image" Target="../media/image166.jpg"/><Relationship Id="rId2" Type="http://schemas.openxmlformats.org/officeDocument/2006/relationships/hyperlink" Target="http://pl.wikipedia.org/w/index.php?title=Plik%3ATree_cancer_betula_verrucosa_2_beentree.jpg&amp;filetimestamp=20060625221310" TargetMode="External"/><Relationship Id="rId1" Type="http://schemas.openxmlformats.org/officeDocument/2006/relationships/slideLayout" Target="../slideLayouts/slideLayout19.xml"/><Relationship Id="rId6" Type="http://schemas.openxmlformats.org/officeDocument/2006/relationships/hyperlink" Target="http://pl.wikipedia.org/w/index.php?title=Plik%3ATree_cancer_picea_abies_beentree.jpg&amp;filetimestamp=20060625221640" TargetMode="External"/><Relationship Id="rId5" Type="http://schemas.openxmlformats.org/officeDocument/2006/relationships/image" Target="../media/image165.jpg"/><Relationship Id="rId4" Type="http://schemas.openxmlformats.org/officeDocument/2006/relationships/hyperlink" Target="http://pl.wikipedia.org/w/index.php?title=Plik%3ATree_cancer_betula_verrucosa_beentree.jpg&amp;filetimestamp=20060625221113"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2" Type="http://schemas.openxmlformats.org/officeDocument/2006/relationships/image" Target="../media/image167.jpg"/><Relationship Id="rId1" Type="http://schemas.openxmlformats.org/officeDocument/2006/relationships/slideLayout" Target="../slideLayouts/slideLayout1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image" Target="../media/image174.png"/><Relationship Id="rId2" Type="http://schemas.openxmlformats.org/officeDocument/2006/relationships/image" Target="../media/image169.png"/><Relationship Id="rId1" Type="http://schemas.openxmlformats.org/officeDocument/2006/relationships/slideLayout" Target="../slideLayouts/slideLayout19.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s>
</file>

<file path=ppt/slides/_rels/slide137.xml.rels><?xml version="1.0" encoding="UTF-8" standalone="yes"?>
<Relationships xmlns="http://schemas.openxmlformats.org/package/2006/relationships"><Relationship Id="rId2" Type="http://schemas.openxmlformats.org/officeDocument/2006/relationships/hyperlink" Target="http://erysiphales.fun/" TargetMode="External"/><Relationship Id="rId1" Type="http://schemas.openxmlformats.org/officeDocument/2006/relationships/slideLayout" Target="../slideLayouts/slideLayout19.xml"/></Relationships>
</file>

<file path=ppt/slides/_rels/slide138.xml.rels><?xml version="1.0" encoding="UTF-8" standalone="yes"?>
<Relationships xmlns="http://schemas.openxmlformats.org/package/2006/relationships"><Relationship Id="rId2" Type="http://schemas.openxmlformats.org/officeDocument/2006/relationships/image" Target="../media/image175.jpg"/><Relationship Id="rId1" Type="http://schemas.openxmlformats.org/officeDocument/2006/relationships/slideLayout" Target="../slideLayouts/slideLayout19.xml"/></Relationships>
</file>

<file path=ppt/slides/_rels/slide139.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140.xml.rels><?xml version="1.0" encoding="UTF-8" standalone="yes"?>
<Relationships xmlns="http://schemas.openxmlformats.org/package/2006/relationships"><Relationship Id="rId2" Type="http://schemas.openxmlformats.org/officeDocument/2006/relationships/image" Target="../media/image177.jpg"/><Relationship Id="rId1" Type="http://schemas.openxmlformats.org/officeDocument/2006/relationships/slideLayout" Target="../slideLayouts/slideLayout19.xml"/></Relationships>
</file>

<file path=ppt/slides/_rels/slide141.xml.rels><?xml version="1.0" encoding="UTF-8" standalone="yes"?>
<Relationships xmlns="http://schemas.openxmlformats.org/package/2006/relationships"><Relationship Id="rId3" Type="http://schemas.openxmlformats.org/officeDocument/2006/relationships/image" Target="../media/image179.jpg"/><Relationship Id="rId2" Type="http://schemas.openxmlformats.org/officeDocument/2006/relationships/image" Target="../media/image178.jpg"/><Relationship Id="rId1" Type="http://schemas.openxmlformats.org/officeDocument/2006/relationships/slideLayout" Target="../slideLayouts/slideLayout19.xml"/><Relationship Id="rId6" Type="http://schemas.openxmlformats.org/officeDocument/2006/relationships/image" Target="../media/image182.jpg"/><Relationship Id="rId5" Type="http://schemas.openxmlformats.org/officeDocument/2006/relationships/image" Target="../media/image181.jpg"/><Relationship Id="rId4" Type="http://schemas.openxmlformats.org/officeDocument/2006/relationships/image" Target="../media/image180.jpg"/></Relationships>
</file>

<file path=ppt/slides/_rels/slide142.xml.rels><?xml version="1.0" encoding="UTF-8" standalone="yes"?>
<Relationships xmlns="http://schemas.openxmlformats.org/package/2006/relationships"><Relationship Id="rId3" Type="http://schemas.openxmlformats.org/officeDocument/2006/relationships/image" Target="../media/image184.jpg"/><Relationship Id="rId2" Type="http://schemas.openxmlformats.org/officeDocument/2006/relationships/image" Target="../media/image183.jpg"/><Relationship Id="rId1" Type="http://schemas.openxmlformats.org/officeDocument/2006/relationships/slideLayout" Target="../slideLayouts/slideLayout2.xml"/><Relationship Id="rId5" Type="http://schemas.openxmlformats.org/officeDocument/2006/relationships/image" Target="../media/image186.jpg"/><Relationship Id="rId4" Type="http://schemas.openxmlformats.org/officeDocument/2006/relationships/image" Target="../media/image185.jpg"/></Relationships>
</file>

<file path=ppt/slides/_rels/slide143.xml.rels><?xml version="1.0" encoding="UTF-8" standalone="yes"?>
<Relationships xmlns="http://schemas.openxmlformats.org/package/2006/relationships"><Relationship Id="rId8" Type="http://schemas.openxmlformats.org/officeDocument/2006/relationships/image" Target="../media/image193.png"/><Relationship Id="rId13" Type="http://schemas.openxmlformats.org/officeDocument/2006/relationships/image" Target="../media/image198.png"/><Relationship Id="rId18" Type="http://schemas.openxmlformats.org/officeDocument/2006/relationships/image" Target="../media/image203.png"/><Relationship Id="rId3" Type="http://schemas.openxmlformats.org/officeDocument/2006/relationships/image" Target="../media/image188.png"/><Relationship Id="rId21" Type="http://schemas.openxmlformats.org/officeDocument/2006/relationships/image" Target="../media/image206.png"/><Relationship Id="rId7" Type="http://schemas.openxmlformats.org/officeDocument/2006/relationships/image" Target="../media/image192.png"/><Relationship Id="rId12" Type="http://schemas.openxmlformats.org/officeDocument/2006/relationships/image" Target="../media/image197.png"/><Relationship Id="rId17" Type="http://schemas.openxmlformats.org/officeDocument/2006/relationships/image" Target="../media/image202.png"/><Relationship Id="rId2" Type="http://schemas.openxmlformats.org/officeDocument/2006/relationships/image" Target="../media/image187.png"/><Relationship Id="rId16" Type="http://schemas.openxmlformats.org/officeDocument/2006/relationships/image" Target="../media/image201.png"/><Relationship Id="rId20" Type="http://schemas.openxmlformats.org/officeDocument/2006/relationships/image" Target="../media/image205.png"/><Relationship Id="rId1" Type="http://schemas.openxmlformats.org/officeDocument/2006/relationships/slideLayout" Target="../slideLayouts/slideLayout2.xml"/><Relationship Id="rId6" Type="http://schemas.openxmlformats.org/officeDocument/2006/relationships/image" Target="../media/image191.png"/><Relationship Id="rId11" Type="http://schemas.openxmlformats.org/officeDocument/2006/relationships/image" Target="../media/image196.png"/><Relationship Id="rId5" Type="http://schemas.openxmlformats.org/officeDocument/2006/relationships/image" Target="../media/image190.png"/><Relationship Id="rId15" Type="http://schemas.openxmlformats.org/officeDocument/2006/relationships/image" Target="../media/image200.png"/><Relationship Id="rId23" Type="http://schemas.openxmlformats.org/officeDocument/2006/relationships/image" Target="../media/image208.png"/><Relationship Id="rId10" Type="http://schemas.openxmlformats.org/officeDocument/2006/relationships/image" Target="../media/image195.png"/><Relationship Id="rId19" Type="http://schemas.openxmlformats.org/officeDocument/2006/relationships/image" Target="../media/image204.png"/><Relationship Id="rId4" Type="http://schemas.openxmlformats.org/officeDocument/2006/relationships/image" Target="../media/image189.png"/><Relationship Id="rId9" Type="http://schemas.openxmlformats.org/officeDocument/2006/relationships/image" Target="../media/image194.png"/><Relationship Id="rId14" Type="http://schemas.openxmlformats.org/officeDocument/2006/relationships/image" Target="../media/image199.png"/><Relationship Id="rId22" Type="http://schemas.openxmlformats.org/officeDocument/2006/relationships/image" Target="../media/image207.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image" Target="../media/image209.png"/><Relationship Id="rId1" Type="http://schemas.openxmlformats.org/officeDocument/2006/relationships/slideLayout" Target="../slideLayouts/slideLayout19.xml"/></Relationships>
</file>

<file path=ppt/slides/_rels/slide146.xml.rels><?xml version="1.0" encoding="UTF-8" standalone="yes"?>
<Relationships xmlns="http://schemas.openxmlformats.org/package/2006/relationships"><Relationship Id="rId3" Type="http://schemas.openxmlformats.org/officeDocument/2006/relationships/image" Target="../media/image211.jpg"/><Relationship Id="rId2" Type="http://schemas.openxmlformats.org/officeDocument/2006/relationships/hyperlink" Target="http://pl.wikipedia.org/wiki/Cibeba" TargetMode="External"/><Relationship Id="rId1" Type="http://schemas.openxmlformats.org/officeDocument/2006/relationships/slideLayout" Target="../slideLayouts/slideLayout2.xml"/><Relationship Id="rId6" Type="http://schemas.openxmlformats.org/officeDocument/2006/relationships/image" Target="../media/image214.jpg"/><Relationship Id="rId5" Type="http://schemas.openxmlformats.org/officeDocument/2006/relationships/image" Target="../media/image213.jpg"/><Relationship Id="rId4" Type="http://schemas.openxmlformats.org/officeDocument/2006/relationships/image" Target="../media/image212.jpg"/></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8.xml.rels><?xml version="1.0" encoding="UTF-8" standalone="yes"?>
<Relationships xmlns="http://schemas.openxmlformats.org/package/2006/relationships"><Relationship Id="rId3" Type="http://schemas.openxmlformats.org/officeDocument/2006/relationships/image" Target="../media/image216.jpg"/><Relationship Id="rId2" Type="http://schemas.openxmlformats.org/officeDocument/2006/relationships/image" Target="../media/image215.jpg"/><Relationship Id="rId1" Type="http://schemas.openxmlformats.org/officeDocument/2006/relationships/slideLayout" Target="../slideLayouts/slideLayout2.xml"/><Relationship Id="rId4" Type="http://schemas.openxmlformats.org/officeDocument/2006/relationships/image" Target="../media/image217.jpg"/></Relationships>
</file>

<file path=ppt/slides/_rels/slide149.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image" Target="../media/image218.png"/><Relationship Id="rId1" Type="http://schemas.openxmlformats.org/officeDocument/2006/relationships/slideLayout" Target="../slideLayouts/slideLayout19.xml"/><Relationship Id="rId5" Type="http://schemas.openxmlformats.org/officeDocument/2006/relationships/image" Target="../media/image221.png"/><Relationship Id="rId4" Type="http://schemas.openxmlformats.org/officeDocument/2006/relationships/image" Target="../media/image220.png"/></Relationships>
</file>

<file path=ppt/slides/_rels/slide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22.png"/><Relationship Id="rId1" Type="http://schemas.openxmlformats.org/officeDocument/2006/relationships/slideLayout" Target="../slideLayouts/slideLayout19.xml"/><Relationship Id="rId4" Type="http://schemas.openxmlformats.org/officeDocument/2006/relationships/image" Target="../media/image224.png"/></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19.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png"/><Relationship Id="rId1" Type="http://schemas.openxmlformats.org/officeDocument/2006/relationships/slideLayout" Target="../slideLayouts/slideLayout19.xml"/><Relationship Id="rId5" Type="http://schemas.openxmlformats.org/officeDocument/2006/relationships/image" Target="../media/image230.png"/><Relationship Id="rId4" Type="http://schemas.openxmlformats.org/officeDocument/2006/relationships/image" Target="../media/image229.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8" Type="http://schemas.openxmlformats.org/officeDocument/2006/relationships/image" Target="../media/image237.png"/><Relationship Id="rId3" Type="http://schemas.openxmlformats.org/officeDocument/2006/relationships/image" Target="../media/image232.png"/><Relationship Id="rId7" Type="http://schemas.openxmlformats.org/officeDocument/2006/relationships/image" Target="../media/image236.png"/><Relationship Id="rId2" Type="http://schemas.openxmlformats.org/officeDocument/2006/relationships/image" Target="../media/image231.png"/><Relationship Id="rId1" Type="http://schemas.openxmlformats.org/officeDocument/2006/relationships/slideLayout" Target="../slideLayouts/slideLayout19.xml"/><Relationship Id="rId6" Type="http://schemas.openxmlformats.org/officeDocument/2006/relationships/image" Target="../media/image235.png"/><Relationship Id="rId5" Type="http://schemas.openxmlformats.org/officeDocument/2006/relationships/image" Target="../media/image234.png"/><Relationship Id="rId4" Type="http://schemas.openxmlformats.org/officeDocument/2006/relationships/image" Target="../media/image233.png"/><Relationship Id="rId9" Type="http://schemas.openxmlformats.org/officeDocument/2006/relationships/image" Target="../media/image238.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slideLayout" Target="../slideLayouts/slideLayout1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9.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9.xml"/><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9.xml"/><Relationship Id="rId5" Type="http://schemas.openxmlformats.org/officeDocument/2006/relationships/image" Target="../media/image64.png"/><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19.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19.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2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19.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image" Target="../media/image8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moj-ogrodnik.pl/prace/Bakteryjna-kanciasta-plamistosc-ogorka-227-a/str0"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9.xml"/><Relationship Id="rId4" Type="http://schemas.openxmlformats.org/officeDocument/2006/relationships/image" Target="../media/image83.png"/></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image" Target="../media/image84.png"/><Relationship Id="rId1" Type="http://schemas.openxmlformats.org/officeDocument/2006/relationships/slideLayout" Target="../slideLayouts/slideLayout19.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image" Target="../media/image90.png"/><Relationship Id="rId1" Type="http://schemas.openxmlformats.org/officeDocument/2006/relationships/slideLayout" Target="../slideLayouts/slideLayout19.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png"/><Relationship Id="rId4" Type="http://schemas.openxmlformats.org/officeDocument/2006/relationships/image" Target="../media/image92.png"/><Relationship Id="rId9" Type="http://schemas.openxmlformats.org/officeDocument/2006/relationships/image" Target="../media/image9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9.xml"/><Relationship Id="rId5" Type="http://schemas.openxmlformats.org/officeDocument/2006/relationships/image" Target="../media/image104.png"/><Relationship Id="rId4" Type="http://schemas.openxmlformats.org/officeDocument/2006/relationships/image" Target="../media/image10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g"/><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19.xml"/><Relationship Id="rId4" Type="http://schemas.openxmlformats.org/officeDocument/2006/relationships/image" Target="../media/image111.jpg"/></Relationships>
</file>

<file path=ppt/slides/_rels/slide54.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image" Target="../media/image112.jpg"/><Relationship Id="rId1" Type="http://schemas.openxmlformats.org/officeDocument/2006/relationships/slideLayout" Target="../slideLayouts/slideLayout2.xml"/><Relationship Id="rId4" Type="http://schemas.openxmlformats.org/officeDocument/2006/relationships/image" Target="../media/image114.jpg"/></Relationships>
</file>

<file path=ppt/slides/_rels/slide5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image" Target="../media/image11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image" Target="../media/image118.jpg"/><Relationship Id="rId1" Type="http://schemas.openxmlformats.org/officeDocument/2006/relationships/slideLayout" Target="../slideLayouts/slideLayout2.xml"/><Relationship Id="rId4" Type="http://schemas.openxmlformats.org/officeDocument/2006/relationships/image" Target="../media/image120.jpg"/></Relationships>
</file>

<file path=ppt/slides/_rels/slide58.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image" Target="../media/image121.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image" Target="../media/image123.jpg"/><Relationship Id="rId1" Type="http://schemas.openxmlformats.org/officeDocument/2006/relationships/slideLayout" Target="../slideLayouts/slideLayout2.xml"/><Relationship Id="rId4" Type="http://schemas.openxmlformats.org/officeDocument/2006/relationships/image" Target="../media/image125.jp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hyperlink" Target="http://www.google.pl/imgres?imgurl=http%3A//www.szkolkarstwo.pl/images/article/2003/01/264/1.jpg&amp;imgrefurl=http%3A//www.szkolkarstwo.pl/article.php%3Fid%3D264&amp;usg=__tMIqCwFS4OXtkHT3XtmHSUa0nX8%3D&amp;h=300&amp;w=113&amp;sz=7&amp;hl=pl&amp;start=4&amp;zoom=1&amp;um=1&amp;itbs=1&amp;tbnid=lSITOrbFGdAoDM%3A&amp;tbnh=116&amp;tbnw=44&amp;prev=/images%3Fq%3DMiotlasto%25C5%259B%25C4%2587%26um%3D1%26hl%3Dpl%26sa%3DG%26tbs%3Disch%3A1" TargetMode="External"/><Relationship Id="rId1" Type="http://schemas.openxmlformats.org/officeDocument/2006/relationships/slideLayout" Target="../slideLayouts/slideLayout2.xml"/><Relationship Id="rId6" Type="http://schemas.openxmlformats.org/officeDocument/2006/relationships/image" Target="../media/image128.jpg"/><Relationship Id="rId5" Type="http://schemas.openxmlformats.org/officeDocument/2006/relationships/hyperlink" Target="http://pl.wikipedia.org/w/index.php?title=Plik%3ACzarcia_miot%C5%82a.jpg&amp;filetimestamp=20100504130737" TargetMode="External"/><Relationship Id="rId4" Type="http://schemas.openxmlformats.org/officeDocument/2006/relationships/image" Target="../media/image127.jpg"/></Relationships>
</file>

<file path=ppt/slides/_rels/slide6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32.jp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9.xml"/><Relationship Id="rId5" Type="http://schemas.openxmlformats.org/officeDocument/2006/relationships/image" Target="../media/image28.pn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image" Target="../media/image133.jpg"/><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3" Type="http://schemas.openxmlformats.org/officeDocument/2006/relationships/hyperlink" Target="http://pl.wikipedia.org/wiki/Bulwa_(botanika)" TargetMode="External"/><Relationship Id="rId2" Type="http://schemas.openxmlformats.org/officeDocument/2006/relationships/hyperlink" Target="http://pl.wikipedia.org/wiki/Nasiono" TargetMode="External"/><Relationship Id="rId1" Type="http://schemas.openxmlformats.org/officeDocument/2006/relationships/slideLayout" Target="../slideLayouts/slideLayout19.xml"/><Relationship Id="rId6" Type="http://schemas.openxmlformats.org/officeDocument/2006/relationships/hyperlink" Target="http://pl.wikipedia.org/wiki/Owady" TargetMode="External"/><Relationship Id="rId5" Type="http://schemas.openxmlformats.org/officeDocument/2006/relationships/hyperlink" Target="http://pl.wikipedia.org/wiki/Ro%C5%9Blina_wieloletnia" TargetMode="External"/><Relationship Id="rId4" Type="http://schemas.openxmlformats.org/officeDocument/2006/relationships/hyperlink" Target="http://pl.wikipedia.org/wiki/Cebula_(botanika)"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6.xml.rels><?xml version="1.0" encoding="UTF-8" standalone="yes"?>
<Relationships xmlns="http://schemas.openxmlformats.org/package/2006/relationships"><Relationship Id="rId2" Type="http://schemas.openxmlformats.org/officeDocument/2006/relationships/image" Target="../media/image134.jpg"/><Relationship Id="rId1" Type="http://schemas.openxmlformats.org/officeDocument/2006/relationships/slideLayout" Target="../slideLayouts/slideLayout19.xml"/></Relationships>
</file>

<file path=ppt/slides/_rels/slide77.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9.xml"/></Relationships>
</file>

<file path=ppt/slides/_rels/slide78.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9.xml"/></Relationships>
</file>

<file path=ppt/slides/_rels/slide7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image" Target="../media/image139.jpg"/><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85.xml.rels><?xml version="1.0" encoding="UTF-8" standalone="yes"?>
<Relationships xmlns="http://schemas.openxmlformats.org/package/2006/relationships"><Relationship Id="rId2" Type="http://schemas.openxmlformats.org/officeDocument/2006/relationships/image" Target="../media/image144.jpg"/><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9.xml"/></Relationships>
</file>

<file path=ppt/slides/_rels/slide87.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9.xml"/></Relationships>
</file>

<file path=ppt/slides/_rels/slide88.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2" Type="http://schemas.openxmlformats.org/officeDocument/2006/relationships/image" Target="../media/image148.jp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9.xml"/><Relationship Id="rId5" Type="http://schemas.openxmlformats.org/officeDocument/2006/relationships/image" Target="../media/image34.png"/><Relationship Id="rId4" Type="http://schemas.openxmlformats.org/officeDocument/2006/relationships/image" Target="../media/image33.png"/></Relationships>
</file>

<file path=ppt/slides/_rels/slide9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jpg"/><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7.xml.rels><?xml version="1.0" encoding="UTF-8" standalone="yes"?>
<Relationships xmlns="http://schemas.openxmlformats.org/package/2006/relationships"><Relationship Id="rId2" Type="http://schemas.openxmlformats.org/officeDocument/2006/relationships/image" Target="../media/image155.jpg"/><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4152" y="1371600"/>
            <a:ext cx="9128125" cy="1367155"/>
            <a:chOff x="15875" y="1457325"/>
            <a:chExt cx="9128125" cy="1367155"/>
          </a:xfrm>
        </p:grpSpPr>
        <p:sp>
          <p:nvSpPr>
            <p:cNvPr id="4" name="object 4"/>
            <p:cNvSpPr/>
            <p:nvPr/>
          </p:nvSpPr>
          <p:spPr>
            <a:xfrm>
              <a:off x="15875" y="1457325"/>
              <a:ext cx="9128125" cy="1367155"/>
            </a:xfrm>
            <a:custGeom>
              <a:avLst/>
              <a:gdLst/>
              <a:ahLst/>
              <a:cxnLst/>
              <a:rect l="l" t="t" r="r" b="b"/>
              <a:pathLst>
                <a:path w="9128125" h="1367155">
                  <a:moveTo>
                    <a:pt x="9128125" y="0"/>
                  </a:moveTo>
                  <a:lnTo>
                    <a:pt x="0" y="0"/>
                  </a:lnTo>
                  <a:lnTo>
                    <a:pt x="0" y="1366901"/>
                  </a:lnTo>
                  <a:lnTo>
                    <a:pt x="9128125" y="1366901"/>
                  </a:lnTo>
                  <a:lnTo>
                    <a:pt x="9128125" y="0"/>
                  </a:lnTo>
                  <a:close/>
                </a:path>
              </a:pathLst>
            </a:custGeom>
            <a:solidFill>
              <a:srgbClr val="CC0099"/>
            </a:solidFill>
          </p:spPr>
          <p:txBody>
            <a:bodyPr wrap="square" lIns="0" tIns="0" rIns="0" bIns="0" rtlCol="0"/>
            <a:lstStyle/>
            <a:p>
              <a:endParaRPr/>
            </a:p>
          </p:txBody>
        </p:sp>
        <p:pic>
          <p:nvPicPr>
            <p:cNvPr id="5" name="object 5"/>
            <p:cNvPicPr/>
            <p:nvPr/>
          </p:nvPicPr>
          <p:blipFill>
            <a:blip r:embed="rId2" cstate="print"/>
            <a:stretch>
              <a:fillRect/>
            </a:stretch>
          </p:blipFill>
          <p:spPr>
            <a:xfrm>
              <a:off x="726948" y="1665731"/>
              <a:ext cx="7755635" cy="1121664"/>
            </a:xfrm>
            <a:prstGeom prst="rect">
              <a:avLst/>
            </a:prstGeom>
          </p:spPr>
        </p:pic>
      </p:grpSp>
      <p:sp>
        <p:nvSpPr>
          <p:cNvPr id="6" name="object 6"/>
          <p:cNvSpPr txBox="1"/>
          <p:nvPr/>
        </p:nvSpPr>
        <p:spPr>
          <a:xfrm>
            <a:off x="1029716" y="1813051"/>
            <a:ext cx="7119620" cy="635000"/>
          </a:xfrm>
          <a:prstGeom prst="rect">
            <a:avLst/>
          </a:prstGeom>
        </p:spPr>
        <p:txBody>
          <a:bodyPr vert="horz" wrap="square" lIns="0" tIns="12065" rIns="0" bIns="0" rtlCol="0">
            <a:spAutoFit/>
          </a:bodyPr>
          <a:lstStyle/>
          <a:p>
            <a:pPr marL="12700">
              <a:lnSpc>
                <a:spcPct val="100000"/>
              </a:lnSpc>
              <a:spcBef>
                <a:spcPts val="95"/>
              </a:spcBef>
            </a:pPr>
            <a:r>
              <a:rPr sz="4000" b="1" dirty="0">
                <a:solidFill>
                  <a:srgbClr val="E6F1E2"/>
                </a:solidFill>
                <a:latin typeface="Tahoma"/>
                <a:cs typeface="Tahoma"/>
              </a:rPr>
              <a:t>Epidemiologia</a:t>
            </a:r>
            <a:r>
              <a:rPr sz="4000" b="1" spc="-170" dirty="0">
                <a:solidFill>
                  <a:srgbClr val="E6F1E2"/>
                </a:solidFill>
                <a:latin typeface="Tahoma"/>
                <a:cs typeface="Tahoma"/>
              </a:rPr>
              <a:t> </a:t>
            </a:r>
            <a:r>
              <a:rPr sz="4000" b="1" dirty="0">
                <a:solidFill>
                  <a:srgbClr val="E6F1E2"/>
                </a:solidFill>
                <a:latin typeface="Tahoma"/>
                <a:cs typeface="Tahoma"/>
              </a:rPr>
              <a:t>chorób</a:t>
            </a:r>
            <a:r>
              <a:rPr sz="4000" b="1" spc="-175" dirty="0">
                <a:solidFill>
                  <a:srgbClr val="E6F1E2"/>
                </a:solidFill>
                <a:latin typeface="Tahoma"/>
                <a:cs typeface="Tahoma"/>
              </a:rPr>
              <a:t> </a:t>
            </a:r>
            <a:r>
              <a:rPr sz="4000" b="1" spc="-10" dirty="0">
                <a:solidFill>
                  <a:srgbClr val="E6F1E2"/>
                </a:solidFill>
                <a:latin typeface="Tahoma"/>
                <a:cs typeface="Tahoma"/>
              </a:rPr>
              <a:t>roślin</a:t>
            </a:r>
            <a:endParaRPr sz="4000">
              <a:latin typeface="Tahoma"/>
              <a:cs typeface="Tahoma"/>
            </a:endParaRPr>
          </a:p>
        </p:txBody>
      </p:sp>
      <p:sp>
        <p:nvSpPr>
          <p:cNvPr id="2" name="Prostokąt 1">
            <a:extLst>
              <a:ext uri="{FF2B5EF4-FFF2-40B4-BE49-F238E27FC236}">
                <a16:creationId xmlns:a16="http://schemas.microsoft.com/office/drawing/2014/main" id="{2CE50306-20B3-450D-8212-AF291647442F}"/>
              </a:ext>
            </a:extLst>
          </p:cNvPr>
          <p:cNvSpPr/>
          <p:nvPr/>
        </p:nvSpPr>
        <p:spPr>
          <a:xfrm>
            <a:off x="152400" y="76200"/>
            <a:ext cx="9144000" cy="923330"/>
          </a:xfrm>
          <a:prstGeom prst="rect">
            <a:avLst/>
          </a:prstGeom>
        </p:spPr>
        <p:txBody>
          <a:bodyPr wrap="square">
            <a:spAutoFit/>
          </a:bodyPr>
          <a:lstStyle/>
          <a:p>
            <a:pPr algn="ctr">
              <a:spcAft>
                <a:spcPts val="0"/>
              </a:spcAft>
            </a:pPr>
            <a:r>
              <a:rPr lang="de-DE" dirty="0">
                <a:latin typeface="BundesSerif Regular"/>
                <a:ea typeface="Times New Roman" panose="02020603050405020304" pitchFamily="18" charset="0"/>
                <a:cs typeface="Calibri" panose="020F0502020204030204" pitchFamily="34" charset="0"/>
              </a:rPr>
              <a:t>„UPSKILLING - </a:t>
            </a:r>
            <a:r>
              <a:rPr lang="de-DE" dirty="0" err="1">
                <a:latin typeface="BundesSerif Regular"/>
                <a:ea typeface="Times New Roman" panose="02020603050405020304" pitchFamily="18" charset="0"/>
                <a:cs typeface="Calibri" panose="020F0502020204030204" pitchFamily="34" charset="0"/>
              </a:rPr>
              <a:t>wsparcie</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studentów</a:t>
            </a:r>
            <a:r>
              <a:rPr lang="de-DE" dirty="0">
                <a:latin typeface="BundesSerif Regular"/>
                <a:ea typeface="Times New Roman" panose="02020603050405020304" pitchFamily="18" charset="0"/>
                <a:cs typeface="Calibri" panose="020F0502020204030204" pitchFamily="34" charset="0"/>
              </a:rPr>
              <a:t> i </a:t>
            </a:r>
            <a:r>
              <a:rPr lang="de-DE" dirty="0" err="1">
                <a:latin typeface="BundesSerif Regular"/>
                <a:ea typeface="Times New Roman" panose="02020603050405020304" pitchFamily="18" charset="0"/>
                <a:cs typeface="Calibri" panose="020F0502020204030204" pitchFamily="34" charset="0"/>
              </a:rPr>
              <a:t>pracowników</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prowadzących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kształcenie</a:t>
            </a:r>
            <a:r>
              <a:rPr lang="de-DE" dirty="0">
                <a:latin typeface="BundesSerif Regular"/>
                <a:ea typeface="Times New Roman" panose="02020603050405020304" pitchFamily="18" charset="0"/>
                <a:cs typeface="Calibri" panose="020F0502020204030204" pitchFamily="34" charset="0"/>
              </a:rPr>
              <a:t> na </a:t>
            </a:r>
            <a:r>
              <a:rPr lang="de-DE" dirty="0" err="1">
                <a:latin typeface="BundesSerif Regular"/>
                <a:ea typeface="Times New Roman" panose="02020603050405020304" pitchFamily="18" charset="0"/>
                <a:cs typeface="Calibri" panose="020F0502020204030204" pitchFamily="34" charset="0"/>
              </a:rPr>
              <a:t>wybranych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kierunkach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studiów</a:t>
            </a:r>
            <a:r>
              <a:rPr lang="de-DE" dirty="0">
                <a:latin typeface="BundesSerif Regular"/>
                <a:ea typeface="Times New Roman" panose="02020603050405020304" pitchFamily="18" charset="0"/>
                <a:cs typeface="Calibri" panose="020F0502020204030204" pitchFamily="34" charset="0"/>
              </a:rPr>
              <a:t> w </a:t>
            </a:r>
            <a:r>
              <a:rPr lang="de-DE" dirty="0" err="1">
                <a:latin typeface="BundesSerif Regular"/>
                <a:ea typeface="Times New Roman" panose="02020603050405020304" pitchFamily="18" charset="0"/>
                <a:cs typeface="Calibri" panose="020F0502020204030204" pitchFamily="34" charset="0"/>
              </a:rPr>
              <a:t>Międzynarodowej</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Akademii</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Nauk</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Stosowanych</a:t>
            </a:r>
            <a:r>
              <a:rPr lang="de-DE" dirty="0">
                <a:latin typeface="BundesSerif Regular"/>
                <a:ea typeface="Times New Roman" panose="02020603050405020304" pitchFamily="18" charset="0"/>
                <a:cs typeface="Calibri" panose="020F0502020204030204" pitchFamily="34" charset="0"/>
              </a:rPr>
              <a:t> w </a:t>
            </a:r>
            <a:r>
              <a:rPr lang="de-DE" dirty="0" err="1">
                <a:latin typeface="BundesSerif Regular"/>
                <a:ea typeface="Times New Roman" panose="02020603050405020304" pitchFamily="18" charset="0"/>
                <a:cs typeface="Calibri" panose="020F0502020204030204" pitchFamily="34" charset="0"/>
              </a:rPr>
              <a:t>Łomży</a:t>
            </a:r>
            <a:r>
              <a:rPr lang="de-DE" dirty="0">
                <a:latin typeface="BundesSerif Regular"/>
                <a:ea typeface="Times New Roman" panose="02020603050405020304" pitchFamily="18" charset="0"/>
                <a:cs typeface="Calibri" panose="020F0502020204030204" pitchFamily="34" charset="0"/>
              </a:rPr>
              <a:t>”  </a:t>
            </a:r>
            <a:endParaRPr lang="pl-PL" dirty="0">
              <a:latin typeface="BundesSerif Regular"/>
              <a:ea typeface="Times New Roman" panose="02020603050405020304" pitchFamily="18" charset="0"/>
              <a:cs typeface="Times New Roman" panose="02020603050405020304" pitchFamily="18" charset="0"/>
            </a:endParaRPr>
          </a:p>
          <a:p>
            <a:pPr algn="ctr">
              <a:spcAft>
                <a:spcPts val="0"/>
              </a:spcAft>
            </a:pPr>
            <a:r>
              <a:rPr lang="de-DE" dirty="0">
                <a:latin typeface="BundesSerif Regular"/>
                <a:ea typeface="Times New Roman" panose="02020603050405020304" pitchFamily="18" charset="0"/>
                <a:cs typeface="Calibri" panose="020F0502020204030204" pitchFamily="34" charset="0"/>
              </a:rPr>
              <a:t>Nr.  FERS.01.05-IP.08-0278/23 </a:t>
            </a:r>
            <a:endParaRPr lang="pl-PL" dirty="0">
              <a:latin typeface="BundesSerif Regular"/>
              <a:ea typeface="Times New Roman" panose="02020603050405020304" pitchFamily="18" charset="0"/>
              <a:cs typeface="Times New Roman" panose="02020603050405020304" pitchFamily="18" charset="0"/>
            </a:endParaRPr>
          </a:p>
        </p:txBody>
      </p:sp>
      <p:pic>
        <p:nvPicPr>
          <p:cNvPr id="7" name="Obraz 6">
            <a:extLst>
              <a:ext uri="{FF2B5EF4-FFF2-40B4-BE49-F238E27FC236}">
                <a16:creationId xmlns:a16="http://schemas.microsoft.com/office/drawing/2014/main" id="{9BDB22BF-61C1-4E8E-AB69-41F3931B40C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5791200"/>
            <a:ext cx="5750560" cy="79311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483108" y="2033015"/>
            <a:ext cx="3136392" cy="2215895"/>
          </a:xfrm>
          <a:prstGeom prst="rect">
            <a:avLst/>
          </a:prstGeom>
        </p:spPr>
      </p:pic>
      <p:grpSp>
        <p:nvGrpSpPr>
          <p:cNvPr id="5" name="object 5"/>
          <p:cNvGrpSpPr/>
          <p:nvPr/>
        </p:nvGrpSpPr>
        <p:grpSpPr>
          <a:xfrm>
            <a:off x="-2" y="451180"/>
            <a:ext cx="9142730" cy="795655"/>
            <a:chOff x="-2" y="451180"/>
            <a:chExt cx="9142730" cy="795655"/>
          </a:xfrm>
        </p:grpSpPr>
        <p:sp>
          <p:nvSpPr>
            <p:cNvPr id="6" name="object 6"/>
            <p:cNvSpPr/>
            <p:nvPr/>
          </p:nvSpPr>
          <p:spPr>
            <a:xfrm>
              <a:off x="-2" y="451180"/>
              <a:ext cx="9142730" cy="627380"/>
            </a:xfrm>
            <a:custGeom>
              <a:avLst/>
              <a:gdLst/>
              <a:ahLst/>
              <a:cxnLst/>
              <a:rect l="l" t="t" r="r" b="b"/>
              <a:pathLst>
                <a:path w="9142730" h="627380">
                  <a:moveTo>
                    <a:pt x="9142476" y="0"/>
                  </a:moveTo>
                  <a:lnTo>
                    <a:pt x="0" y="0"/>
                  </a:lnTo>
                  <a:lnTo>
                    <a:pt x="0" y="627049"/>
                  </a:lnTo>
                  <a:lnTo>
                    <a:pt x="9142476" y="627049"/>
                  </a:lnTo>
                  <a:lnTo>
                    <a:pt x="9142476" y="0"/>
                  </a:lnTo>
                  <a:close/>
                </a:path>
              </a:pathLst>
            </a:custGeom>
            <a:solidFill>
              <a:srgbClr val="D50092"/>
            </a:solidFill>
          </p:spPr>
          <p:txBody>
            <a:bodyPr wrap="square" lIns="0" tIns="0" rIns="0" bIns="0" rtlCol="0"/>
            <a:lstStyle/>
            <a:p>
              <a:endParaRPr/>
            </a:p>
          </p:txBody>
        </p:sp>
        <p:pic>
          <p:nvPicPr>
            <p:cNvPr id="7" name="object 7"/>
            <p:cNvPicPr/>
            <p:nvPr/>
          </p:nvPicPr>
          <p:blipFill>
            <a:blip r:embed="rId3" cstate="print"/>
            <a:stretch>
              <a:fillRect/>
            </a:stretch>
          </p:blipFill>
          <p:spPr>
            <a:xfrm>
              <a:off x="1546225" y="675259"/>
              <a:ext cx="6078728" cy="353567"/>
            </a:xfrm>
            <a:prstGeom prst="rect">
              <a:avLst/>
            </a:prstGeom>
          </p:spPr>
        </p:pic>
        <p:pic>
          <p:nvPicPr>
            <p:cNvPr id="8" name="object 8"/>
            <p:cNvPicPr/>
            <p:nvPr/>
          </p:nvPicPr>
          <p:blipFill>
            <a:blip r:embed="rId4" cstate="print"/>
            <a:stretch>
              <a:fillRect/>
            </a:stretch>
          </p:blipFill>
          <p:spPr>
            <a:xfrm>
              <a:off x="1316736" y="496824"/>
              <a:ext cx="6507479" cy="749808"/>
            </a:xfrm>
            <a:prstGeom prst="rect">
              <a:avLst/>
            </a:prstGeom>
          </p:spPr>
        </p:pic>
      </p:grpSp>
      <p:grpSp>
        <p:nvGrpSpPr>
          <p:cNvPr id="9" name="object 9"/>
          <p:cNvGrpSpPr/>
          <p:nvPr/>
        </p:nvGrpSpPr>
        <p:grpSpPr>
          <a:xfrm>
            <a:off x="4235450" y="1831975"/>
            <a:ext cx="4921250" cy="3913504"/>
            <a:chOff x="4235450" y="1831975"/>
            <a:chExt cx="4921250" cy="3913504"/>
          </a:xfrm>
        </p:grpSpPr>
        <p:sp>
          <p:nvSpPr>
            <p:cNvPr id="10" name="object 10"/>
            <p:cNvSpPr/>
            <p:nvPr/>
          </p:nvSpPr>
          <p:spPr>
            <a:xfrm>
              <a:off x="4248150" y="1844675"/>
              <a:ext cx="4895850" cy="3888104"/>
            </a:xfrm>
            <a:custGeom>
              <a:avLst/>
              <a:gdLst/>
              <a:ahLst/>
              <a:cxnLst/>
              <a:rect l="l" t="t" r="r" b="b"/>
              <a:pathLst>
                <a:path w="4895850" h="3888104">
                  <a:moveTo>
                    <a:pt x="4247896" y="0"/>
                  </a:moveTo>
                  <a:lnTo>
                    <a:pt x="647953" y="0"/>
                  </a:lnTo>
                  <a:lnTo>
                    <a:pt x="599592" y="1777"/>
                  </a:lnTo>
                  <a:lnTo>
                    <a:pt x="552197" y="7024"/>
                  </a:lnTo>
                  <a:lnTo>
                    <a:pt x="505892" y="15617"/>
                  </a:lnTo>
                  <a:lnTo>
                    <a:pt x="460805" y="27431"/>
                  </a:lnTo>
                  <a:lnTo>
                    <a:pt x="417058" y="42339"/>
                  </a:lnTo>
                  <a:lnTo>
                    <a:pt x="374779" y="60217"/>
                  </a:lnTo>
                  <a:lnTo>
                    <a:pt x="334092" y="80939"/>
                  </a:lnTo>
                  <a:lnTo>
                    <a:pt x="295122" y="104381"/>
                  </a:lnTo>
                  <a:lnTo>
                    <a:pt x="257995" y="130417"/>
                  </a:lnTo>
                  <a:lnTo>
                    <a:pt x="222836" y="158921"/>
                  </a:lnTo>
                  <a:lnTo>
                    <a:pt x="189769" y="189769"/>
                  </a:lnTo>
                  <a:lnTo>
                    <a:pt x="158921" y="222836"/>
                  </a:lnTo>
                  <a:lnTo>
                    <a:pt x="130417" y="257995"/>
                  </a:lnTo>
                  <a:lnTo>
                    <a:pt x="104381" y="295122"/>
                  </a:lnTo>
                  <a:lnTo>
                    <a:pt x="80939" y="334092"/>
                  </a:lnTo>
                  <a:lnTo>
                    <a:pt x="60217" y="374779"/>
                  </a:lnTo>
                  <a:lnTo>
                    <a:pt x="42339" y="417058"/>
                  </a:lnTo>
                  <a:lnTo>
                    <a:pt x="27431" y="460805"/>
                  </a:lnTo>
                  <a:lnTo>
                    <a:pt x="15617" y="505892"/>
                  </a:lnTo>
                  <a:lnTo>
                    <a:pt x="7024" y="552197"/>
                  </a:lnTo>
                  <a:lnTo>
                    <a:pt x="1777" y="599592"/>
                  </a:lnTo>
                  <a:lnTo>
                    <a:pt x="0" y="647953"/>
                  </a:lnTo>
                  <a:lnTo>
                    <a:pt x="0" y="3239770"/>
                  </a:lnTo>
                  <a:lnTo>
                    <a:pt x="1777" y="3288131"/>
                  </a:lnTo>
                  <a:lnTo>
                    <a:pt x="7024" y="3335528"/>
                  </a:lnTo>
                  <a:lnTo>
                    <a:pt x="15617" y="3381834"/>
                  </a:lnTo>
                  <a:lnTo>
                    <a:pt x="27431" y="3426924"/>
                  </a:lnTo>
                  <a:lnTo>
                    <a:pt x="42339" y="3470673"/>
                  </a:lnTo>
                  <a:lnTo>
                    <a:pt x="60217" y="3512956"/>
                  </a:lnTo>
                  <a:lnTo>
                    <a:pt x="80939" y="3553646"/>
                  </a:lnTo>
                  <a:lnTo>
                    <a:pt x="104381" y="3592620"/>
                  </a:lnTo>
                  <a:lnTo>
                    <a:pt x="130417" y="3629751"/>
                  </a:lnTo>
                  <a:lnTo>
                    <a:pt x="158921" y="3664915"/>
                  </a:lnTo>
                  <a:lnTo>
                    <a:pt x="189769" y="3697985"/>
                  </a:lnTo>
                  <a:lnTo>
                    <a:pt x="222836" y="3728838"/>
                  </a:lnTo>
                  <a:lnTo>
                    <a:pt x="257995" y="3757347"/>
                  </a:lnTo>
                  <a:lnTo>
                    <a:pt x="295122" y="3783386"/>
                  </a:lnTo>
                  <a:lnTo>
                    <a:pt x="334092" y="3806832"/>
                  </a:lnTo>
                  <a:lnTo>
                    <a:pt x="374779" y="3827558"/>
                  </a:lnTo>
                  <a:lnTo>
                    <a:pt x="417058" y="3845439"/>
                  </a:lnTo>
                  <a:lnTo>
                    <a:pt x="460805" y="3860350"/>
                  </a:lnTo>
                  <a:lnTo>
                    <a:pt x="505892" y="3872166"/>
                  </a:lnTo>
                  <a:lnTo>
                    <a:pt x="552197" y="3880761"/>
                  </a:lnTo>
                  <a:lnTo>
                    <a:pt x="599592" y="3886010"/>
                  </a:lnTo>
                  <a:lnTo>
                    <a:pt x="647953" y="3887787"/>
                  </a:lnTo>
                  <a:lnTo>
                    <a:pt x="4247896" y="3887787"/>
                  </a:lnTo>
                  <a:lnTo>
                    <a:pt x="4296257" y="3886010"/>
                  </a:lnTo>
                  <a:lnTo>
                    <a:pt x="4343652" y="3880761"/>
                  </a:lnTo>
                  <a:lnTo>
                    <a:pt x="4389957" y="3872166"/>
                  </a:lnTo>
                  <a:lnTo>
                    <a:pt x="4435044" y="3860350"/>
                  </a:lnTo>
                  <a:lnTo>
                    <a:pt x="4478791" y="3845439"/>
                  </a:lnTo>
                  <a:lnTo>
                    <a:pt x="4521070" y="3827558"/>
                  </a:lnTo>
                  <a:lnTo>
                    <a:pt x="4561757" y="3806832"/>
                  </a:lnTo>
                  <a:lnTo>
                    <a:pt x="4600727" y="3783386"/>
                  </a:lnTo>
                  <a:lnTo>
                    <a:pt x="4637854" y="3757347"/>
                  </a:lnTo>
                  <a:lnTo>
                    <a:pt x="4673013" y="3728838"/>
                  </a:lnTo>
                  <a:lnTo>
                    <a:pt x="4706080" y="3697986"/>
                  </a:lnTo>
                  <a:lnTo>
                    <a:pt x="4736928" y="3664915"/>
                  </a:lnTo>
                  <a:lnTo>
                    <a:pt x="4765432" y="3629751"/>
                  </a:lnTo>
                  <a:lnTo>
                    <a:pt x="4791468" y="3592620"/>
                  </a:lnTo>
                  <a:lnTo>
                    <a:pt x="4814910" y="3553646"/>
                  </a:lnTo>
                  <a:lnTo>
                    <a:pt x="4835632" y="3512956"/>
                  </a:lnTo>
                  <a:lnTo>
                    <a:pt x="4853510" y="3470673"/>
                  </a:lnTo>
                  <a:lnTo>
                    <a:pt x="4868418" y="3426924"/>
                  </a:lnTo>
                  <a:lnTo>
                    <a:pt x="4880232" y="3381834"/>
                  </a:lnTo>
                  <a:lnTo>
                    <a:pt x="4888825" y="3335528"/>
                  </a:lnTo>
                  <a:lnTo>
                    <a:pt x="4894072" y="3288131"/>
                  </a:lnTo>
                  <a:lnTo>
                    <a:pt x="4895850" y="3239770"/>
                  </a:lnTo>
                  <a:lnTo>
                    <a:pt x="4895850" y="647953"/>
                  </a:lnTo>
                  <a:lnTo>
                    <a:pt x="4894072" y="599592"/>
                  </a:lnTo>
                  <a:lnTo>
                    <a:pt x="4888825" y="552197"/>
                  </a:lnTo>
                  <a:lnTo>
                    <a:pt x="4880232" y="505892"/>
                  </a:lnTo>
                  <a:lnTo>
                    <a:pt x="4868418" y="460805"/>
                  </a:lnTo>
                  <a:lnTo>
                    <a:pt x="4853510" y="417058"/>
                  </a:lnTo>
                  <a:lnTo>
                    <a:pt x="4835632" y="374779"/>
                  </a:lnTo>
                  <a:lnTo>
                    <a:pt x="4814910" y="334092"/>
                  </a:lnTo>
                  <a:lnTo>
                    <a:pt x="4791468" y="295122"/>
                  </a:lnTo>
                  <a:lnTo>
                    <a:pt x="4765432" y="257995"/>
                  </a:lnTo>
                  <a:lnTo>
                    <a:pt x="4736928" y="222836"/>
                  </a:lnTo>
                  <a:lnTo>
                    <a:pt x="4706080" y="189769"/>
                  </a:lnTo>
                  <a:lnTo>
                    <a:pt x="4673013" y="158921"/>
                  </a:lnTo>
                  <a:lnTo>
                    <a:pt x="4637854" y="130417"/>
                  </a:lnTo>
                  <a:lnTo>
                    <a:pt x="4600727" y="104381"/>
                  </a:lnTo>
                  <a:lnTo>
                    <a:pt x="4561757" y="80939"/>
                  </a:lnTo>
                  <a:lnTo>
                    <a:pt x="4521070" y="60217"/>
                  </a:lnTo>
                  <a:lnTo>
                    <a:pt x="4478791" y="42339"/>
                  </a:lnTo>
                  <a:lnTo>
                    <a:pt x="4435044" y="27431"/>
                  </a:lnTo>
                  <a:lnTo>
                    <a:pt x="4389957" y="15617"/>
                  </a:lnTo>
                  <a:lnTo>
                    <a:pt x="4343652" y="7024"/>
                  </a:lnTo>
                  <a:lnTo>
                    <a:pt x="4296257" y="1777"/>
                  </a:lnTo>
                  <a:lnTo>
                    <a:pt x="4247896" y="0"/>
                  </a:lnTo>
                  <a:close/>
                </a:path>
              </a:pathLst>
            </a:custGeom>
            <a:solidFill>
              <a:srgbClr val="5E9C4D"/>
            </a:solidFill>
          </p:spPr>
          <p:txBody>
            <a:bodyPr wrap="square" lIns="0" tIns="0" rIns="0" bIns="0" rtlCol="0"/>
            <a:lstStyle/>
            <a:p>
              <a:endParaRPr/>
            </a:p>
          </p:txBody>
        </p:sp>
        <p:sp>
          <p:nvSpPr>
            <p:cNvPr id="11" name="object 11"/>
            <p:cNvSpPr/>
            <p:nvPr/>
          </p:nvSpPr>
          <p:spPr>
            <a:xfrm>
              <a:off x="4248150" y="1844675"/>
              <a:ext cx="4895850" cy="3888104"/>
            </a:xfrm>
            <a:custGeom>
              <a:avLst/>
              <a:gdLst/>
              <a:ahLst/>
              <a:cxnLst/>
              <a:rect l="l" t="t" r="r" b="b"/>
              <a:pathLst>
                <a:path w="4895850" h="3888104">
                  <a:moveTo>
                    <a:pt x="0" y="647953"/>
                  </a:moveTo>
                  <a:lnTo>
                    <a:pt x="1777" y="599592"/>
                  </a:lnTo>
                  <a:lnTo>
                    <a:pt x="7024" y="552197"/>
                  </a:lnTo>
                  <a:lnTo>
                    <a:pt x="15617" y="505892"/>
                  </a:lnTo>
                  <a:lnTo>
                    <a:pt x="27431" y="460805"/>
                  </a:lnTo>
                  <a:lnTo>
                    <a:pt x="42339" y="417058"/>
                  </a:lnTo>
                  <a:lnTo>
                    <a:pt x="60217" y="374779"/>
                  </a:lnTo>
                  <a:lnTo>
                    <a:pt x="80939" y="334092"/>
                  </a:lnTo>
                  <a:lnTo>
                    <a:pt x="104381" y="295122"/>
                  </a:lnTo>
                  <a:lnTo>
                    <a:pt x="130417" y="257995"/>
                  </a:lnTo>
                  <a:lnTo>
                    <a:pt x="158921" y="222836"/>
                  </a:lnTo>
                  <a:lnTo>
                    <a:pt x="189769" y="189769"/>
                  </a:lnTo>
                  <a:lnTo>
                    <a:pt x="222836" y="158921"/>
                  </a:lnTo>
                  <a:lnTo>
                    <a:pt x="257995" y="130417"/>
                  </a:lnTo>
                  <a:lnTo>
                    <a:pt x="295122" y="104381"/>
                  </a:lnTo>
                  <a:lnTo>
                    <a:pt x="334092" y="80939"/>
                  </a:lnTo>
                  <a:lnTo>
                    <a:pt x="374779" y="60217"/>
                  </a:lnTo>
                  <a:lnTo>
                    <a:pt x="417058" y="42339"/>
                  </a:lnTo>
                  <a:lnTo>
                    <a:pt x="460805" y="27431"/>
                  </a:lnTo>
                  <a:lnTo>
                    <a:pt x="505892" y="15617"/>
                  </a:lnTo>
                  <a:lnTo>
                    <a:pt x="552197" y="7024"/>
                  </a:lnTo>
                  <a:lnTo>
                    <a:pt x="599592" y="1777"/>
                  </a:lnTo>
                  <a:lnTo>
                    <a:pt x="647953" y="0"/>
                  </a:lnTo>
                  <a:lnTo>
                    <a:pt x="4247896" y="0"/>
                  </a:lnTo>
                  <a:lnTo>
                    <a:pt x="4296257" y="1777"/>
                  </a:lnTo>
                  <a:lnTo>
                    <a:pt x="4343652" y="7024"/>
                  </a:lnTo>
                  <a:lnTo>
                    <a:pt x="4389957" y="15617"/>
                  </a:lnTo>
                  <a:lnTo>
                    <a:pt x="4435044" y="27431"/>
                  </a:lnTo>
                  <a:lnTo>
                    <a:pt x="4478791" y="42339"/>
                  </a:lnTo>
                  <a:lnTo>
                    <a:pt x="4521070" y="60217"/>
                  </a:lnTo>
                  <a:lnTo>
                    <a:pt x="4561757" y="80939"/>
                  </a:lnTo>
                  <a:lnTo>
                    <a:pt x="4600727" y="104381"/>
                  </a:lnTo>
                  <a:lnTo>
                    <a:pt x="4637854" y="130417"/>
                  </a:lnTo>
                  <a:lnTo>
                    <a:pt x="4673013" y="158921"/>
                  </a:lnTo>
                  <a:lnTo>
                    <a:pt x="4706080" y="189769"/>
                  </a:lnTo>
                  <a:lnTo>
                    <a:pt x="4736928" y="222836"/>
                  </a:lnTo>
                  <a:lnTo>
                    <a:pt x="4765432" y="257995"/>
                  </a:lnTo>
                  <a:lnTo>
                    <a:pt x="4791468" y="295122"/>
                  </a:lnTo>
                  <a:lnTo>
                    <a:pt x="4814910" y="334092"/>
                  </a:lnTo>
                  <a:lnTo>
                    <a:pt x="4835632" y="374779"/>
                  </a:lnTo>
                  <a:lnTo>
                    <a:pt x="4853510" y="417058"/>
                  </a:lnTo>
                  <a:lnTo>
                    <a:pt x="4868418" y="460805"/>
                  </a:lnTo>
                  <a:lnTo>
                    <a:pt x="4880232" y="505892"/>
                  </a:lnTo>
                  <a:lnTo>
                    <a:pt x="4888825" y="552197"/>
                  </a:lnTo>
                  <a:lnTo>
                    <a:pt x="4894072" y="599592"/>
                  </a:lnTo>
                  <a:lnTo>
                    <a:pt x="4895850" y="647953"/>
                  </a:lnTo>
                  <a:lnTo>
                    <a:pt x="4895850" y="3239770"/>
                  </a:lnTo>
                  <a:lnTo>
                    <a:pt x="4894072" y="3288131"/>
                  </a:lnTo>
                  <a:lnTo>
                    <a:pt x="4888825" y="3335528"/>
                  </a:lnTo>
                  <a:lnTo>
                    <a:pt x="4880232" y="3381834"/>
                  </a:lnTo>
                  <a:lnTo>
                    <a:pt x="4868418" y="3426924"/>
                  </a:lnTo>
                  <a:lnTo>
                    <a:pt x="4853510" y="3470673"/>
                  </a:lnTo>
                  <a:lnTo>
                    <a:pt x="4835632" y="3512956"/>
                  </a:lnTo>
                  <a:lnTo>
                    <a:pt x="4814910" y="3553646"/>
                  </a:lnTo>
                  <a:lnTo>
                    <a:pt x="4791468" y="3592620"/>
                  </a:lnTo>
                  <a:lnTo>
                    <a:pt x="4765432" y="3629751"/>
                  </a:lnTo>
                  <a:lnTo>
                    <a:pt x="4736928" y="3664915"/>
                  </a:lnTo>
                  <a:lnTo>
                    <a:pt x="4706080" y="3697986"/>
                  </a:lnTo>
                  <a:lnTo>
                    <a:pt x="4673013" y="3728838"/>
                  </a:lnTo>
                  <a:lnTo>
                    <a:pt x="4637854" y="3757347"/>
                  </a:lnTo>
                  <a:lnTo>
                    <a:pt x="4600727" y="3783386"/>
                  </a:lnTo>
                  <a:lnTo>
                    <a:pt x="4561757" y="3806832"/>
                  </a:lnTo>
                  <a:lnTo>
                    <a:pt x="4521070" y="3827558"/>
                  </a:lnTo>
                  <a:lnTo>
                    <a:pt x="4478791" y="3845439"/>
                  </a:lnTo>
                  <a:lnTo>
                    <a:pt x="4435044" y="3860350"/>
                  </a:lnTo>
                  <a:lnTo>
                    <a:pt x="4389957" y="3872166"/>
                  </a:lnTo>
                  <a:lnTo>
                    <a:pt x="4343652" y="3880761"/>
                  </a:lnTo>
                  <a:lnTo>
                    <a:pt x="4296257" y="3886010"/>
                  </a:lnTo>
                  <a:lnTo>
                    <a:pt x="4247896" y="3887787"/>
                  </a:lnTo>
                  <a:lnTo>
                    <a:pt x="647953" y="3887787"/>
                  </a:lnTo>
                  <a:lnTo>
                    <a:pt x="599592" y="3886010"/>
                  </a:lnTo>
                  <a:lnTo>
                    <a:pt x="552197" y="3880761"/>
                  </a:lnTo>
                  <a:lnTo>
                    <a:pt x="505892" y="3872166"/>
                  </a:lnTo>
                  <a:lnTo>
                    <a:pt x="460805" y="3860350"/>
                  </a:lnTo>
                  <a:lnTo>
                    <a:pt x="417058" y="3845439"/>
                  </a:lnTo>
                  <a:lnTo>
                    <a:pt x="374779" y="3827558"/>
                  </a:lnTo>
                  <a:lnTo>
                    <a:pt x="334092" y="3806832"/>
                  </a:lnTo>
                  <a:lnTo>
                    <a:pt x="295122" y="3783386"/>
                  </a:lnTo>
                  <a:lnTo>
                    <a:pt x="257995" y="3757347"/>
                  </a:lnTo>
                  <a:lnTo>
                    <a:pt x="222836" y="3728838"/>
                  </a:lnTo>
                  <a:lnTo>
                    <a:pt x="189769" y="3697985"/>
                  </a:lnTo>
                  <a:lnTo>
                    <a:pt x="158921" y="3664915"/>
                  </a:lnTo>
                  <a:lnTo>
                    <a:pt x="130417" y="3629751"/>
                  </a:lnTo>
                  <a:lnTo>
                    <a:pt x="104381" y="3592620"/>
                  </a:lnTo>
                  <a:lnTo>
                    <a:pt x="80939" y="3553646"/>
                  </a:lnTo>
                  <a:lnTo>
                    <a:pt x="60217" y="3512956"/>
                  </a:lnTo>
                  <a:lnTo>
                    <a:pt x="42339" y="3470673"/>
                  </a:lnTo>
                  <a:lnTo>
                    <a:pt x="27431" y="3426924"/>
                  </a:lnTo>
                  <a:lnTo>
                    <a:pt x="15617" y="3381834"/>
                  </a:lnTo>
                  <a:lnTo>
                    <a:pt x="7024" y="3335528"/>
                  </a:lnTo>
                  <a:lnTo>
                    <a:pt x="1777" y="3288131"/>
                  </a:lnTo>
                  <a:lnTo>
                    <a:pt x="0" y="3239770"/>
                  </a:lnTo>
                  <a:lnTo>
                    <a:pt x="0" y="647953"/>
                  </a:lnTo>
                  <a:close/>
                </a:path>
              </a:pathLst>
            </a:custGeom>
            <a:ln w="25400">
              <a:solidFill>
                <a:srgbClr val="437036"/>
              </a:solidFill>
            </a:ln>
          </p:spPr>
          <p:txBody>
            <a:bodyPr wrap="square" lIns="0" tIns="0" rIns="0" bIns="0" rtlCol="0"/>
            <a:lstStyle/>
            <a:p>
              <a:endParaRPr/>
            </a:p>
          </p:txBody>
        </p:sp>
      </p:grpSp>
      <p:sp>
        <p:nvSpPr>
          <p:cNvPr id="12" name="object 12"/>
          <p:cNvSpPr txBox="1"/>
          <p:nvPr/>
        </p:nvSpPr>
        <p:spPr>
          <a:xfrm>
            <a:off x="4517516" y="1896135"/>
            <a:ext cx="4357370" cy="758190"/>
          </a:xfrm>
          <a:prstGeom prst="rect">
            <a:avLst/>
          </a:prstGeom>
        </p:spPr>
        <p:txBody>
          <a:bodyPr vert="horz" wrap="square" lIns="0" tIns="12700" rIns="0" bIns="0" rtlCol="0">
            <a:spAutoFit/>
          </a:bodyPr>
          <a:lstStyle/>
          <a:p>
            <a:pPr marL="12700" marR="5080">
              <a:lnSpc>
                <a:spcPct val="150200"/>
              </a:lnSpc>
              <a:spcBef>
                <a:spcPts val="100"/>
              </a:spcBef>
              <a:tabLst>
                <a:tab pos="2764790" algn="l"/>
              </a:tabLst>
            </a:pPr>
            <a:r>
              <a:rPr sz="1600" dirty="0">
                <a:solidFill>
                  <a:srgbClr val="E6F0E2"/>
                </a:solidFill>
                <a:latin typeface="Franklin Gothic Medium"/>
                <a:cs typeface="Franklin Gothic Medium"/>
              </a:rPr>
              <a:t>I</a:t>
            </a:r>
            <a:r>
              <a:rPr sz="1600" spc="8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w</a:t>
            </a:r>
            <a:r>
              <a:rPr sz="1600" spc="9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tym</a:t>
            </a:r>
            <a:r>
              <a:rPr sz="1600" spc="9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przypadku</a:t>
            </a:r>
            <a:r>
              <a:rPr sz="1600" spc="9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same</a:t>
            </a:r>
            <a:r>
              <a:rPr sz="1600" spc="95"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patogeny</a:t>
            </a:r>
            <a:r>
              <a:rPr sz="1600" spc="9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zachowują</a:t>
            </a:r>
            <a:r>
              <a:rPr sz="1600" spc="90" dirty="0">
                <a:solidFill>
                  <a:srgbClr val="E6F0E2"/>
                </a:solidFill>
                <a:latin typeface="Franklin Gothic Medium"/>
                <a:cs typeface="Franklin Gothic Medium"/>
              </a:rPr>
              <a:t> </a:t>
            </a:r>
            <a:r>
              <a:rPr sz="1600" spc="-25" dirty="0">
                <a:solidFill>
                  <a:srgbClr val="E6F0E2"/>
                </a:solidFill>
                <a:latin typeface="Franklin Gothic Medium"/>
                <a:cs typeface="Franklin Gothic Medium"/>
              </a:rPr>
              <a:t>się </a:t>
            </a:r>
            <a:r>
              <a:rPr sz="1600" dirty="0">
                <a:solidFill>
                  <a:srgbClr val="E6F0E2"/>
                </a:solidFill>
                <a:latin typeface="Franklin Gothic Medium"/>
                <a:cs typeface="Franklin Gothic Medium"/>
              </a:rPr>
              <a:t>na</a:t>
            </a:r>
            <a:r>
              <a:rPr sz="1600" spc="6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ogół</a:t>
            </a:r>
            <a:r>
              <a:rPr sz="1600" spc="6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biernie,</a:t>
            </a:r>
            <a:r>
              <a:rPr sz="1600" spc="6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choć</a:t>
            </a:r>
            <a:r>
              <a:rPr sz="1600" spc="55"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rzęski</a:t>
            </a:r>
            <a:r>
              <a:rPr sz="1600" dirty="0">
                <a:solidFill>
                  <a:srgbClr val="E6F0E2"/>
                </a:solidFill>
                <a:latin typeface="Franklin Gothic Medium"/>
                <a:cs typeface="Franklin Gothic Medium"/>
              </a:rPr>
              <a:t>	bakterii</a:t>
            </a:r>
            <a:r>
              <a:rPr sz="1600" spc="459" dirty="0">
                <a:solidFill>
                  <a:srgbClr val="E6F0E2"/>
                </a:solidFill>
                <a:latin typeface="Franklin Gothic Medium"/>
                <a:cs typeface="Franklin Gothic Medium"/>
              </a:rPr>
              <a:t> </a:t>
            </a:r>
            <a:r>
              <a:rPr sz="1600" dirty="0">
                <a:solidFill>
                  <a:srgbClr val="E6F0E2"/>
                </a:solidFill>
                <a:latin typeface="Franklin Gothic Medium"/>
                <a:cs typeface="Franklin Gothic Medium"/>
              </a:rPr>
              <a:t>oraz</a:t>
            </a:r>
            <a:r>
              <a:rPr sz="1600" spc="450" dirty="0">
                <a:solidFill>
                  <a:srgbClr val="E6F0E2"/>
                </a:solidFill>
                <a:latin typeface="Franklin Gothic Medium"/>
                <a:cs typeface="Franklin Gothic Medium"/>
              </a:rPr>
              <a:t> </a:t>
            </a:r>
            <a:r>
              <a:rPr sz="1600" spc="-30" dirty="0">
                <a:solidFill>
                  <a:srgbClr val="E6F0E2"/>
                </a:solidFill>
                <a:latin typeface="Franklin Gothic Medium"/>
                <a:cs typeface="Franklin Gothic Medium"/>
              </a:rPr>
              <a:t>wici</a:t>
            </a:r>
            <a:endParaRPr sz="1600">
              <a:latin typeface="Franklin Gothic Medium"/>
              <a:cs typeface="Franklin Gothic Medium"/>
            </a:endParaRPr>
          </a:p>
        </p:txBody>
      </p:sp>
      <p:sp>
        <p:nvSpPr>
          <p:cNvPr id="13" name="object 13"/>
          <p:cNvSpPr txBox="1"/>
          <p:nvPr/>
        </p:nvSpPr>
        <p:spPr>
          <a:xfrm>
            <a:off x="4517516" y="2628417"/>
            <a:ext cx="1136015" cy="1123315"/>
          </a:xfrm>
          <a:prstGeom prst="rect">
            <a:avLst/>
          </a:prstGeom>
        </p:spPr>
        <p:txBody>
          <a:bodyPr vert="horz" wrap="square" lIns="0" tIns="12065" rIns="0" bIns="0" rtlCol="0">
            <a:spAutoFit/>
          </a:bodyPr>
          <a:lstStyle/>
          <a:p>
            <a:pPr marL="12700" marR="5080">
              <a:lnSpc>
                <a:spcPct val="150100"/>
              </a:lnSpc>
              <a:spcBef>
                <a:spcPts val="95"/>
              </a:spcBef>
            </a:pPr>
            <a:r>
              <a:rPr sz="1600" spc="-10" dirty="0">
                <a:solidFill>
                  <a:srgbClr val="E6F0E2"/>
                </a:solidFill>
                <a:latin typeface="Franklin Gothic Medium"/>
                <a:cs typeface="Franklin Gothic Medium"/>
              </a:rPr>
              <a:t>zarodników lęgniowców </a:t>
            </a:r>
            <a:r>
              <a:rPr sz="1600" spc="-40" dirty="0">
                <a:solidFill>
                  <a:srgbClr val="E6F0E2"/>
                </a:solidFill>
                <a:latin typeface="Franklin Gothic Medium"/>
                <a:cs typeface="Franklin Gothic Medium"/>
              </a:rPr>
              <a:t>pokonywanie</a:t>
            </a:r>
            <a:endParaRPr sz="1600">
              <a:latin typeface="Franklin Gothic Medium"/>
              <a:cs typeface="Franklin Gothic Medium"/>
            </a:endParaRPr>
          </a:p>
        </p:txBody>
      </p:sp>
      <p:sp>
        <p:nvSpPr>
          <p:cNvPr id="14" name="object 14"/>
          <p:cNvSpPr txBox="1"/>
          <p:nvPr/>
        </p:nvSpPr>
        <p:spPr>
          <a:xfrm>
            <a:off x="5658992" y="2628417"/>
            <a:ext cx="3217545" cy="1123315"/>
          </a:xfrm>
          <a:prstGeom prst="rect">
            <a:avLst/>
          </a:prstGeom>
        </p:spPr>
        <p:txBody>
          <a:bodyPr vert="horz" wrap="square" lIns="0" tIns="12065" rIns="0" bIns="0" rtlCol="0">
            <a:spAutoFit/>
          </a:bodyPr>
          <a:lstStyle/>
          <a:p>
            <a:pPr marL="12700" marR="5080" indent="372110" algn="r">
              <a:lnSpc>
                <a:spcPct val="150100"/>
              </a:lnSpc>
              <a:spcBef>
                <a:spcPts val="95"/>
              </a:spcBef>
              <a:tabLst>
                <a:tab pos="222885" algn="l"/>
                <a:tab pos="1073150" algn="l"/>
                <a:tab pos="1146810" algn="l"/>
                <a:tab pos="1922145" algn="l"/>
                <a:tab pos="2239645" algn="l"/>
                <a:tab pos="2614295" algn="l"/>
              </a:tabLst>
            </a:pPr>
            <a:r>
              <a:rPr sz="1600" spc="-10" dirty="0">
                <a:solidFill>
                  <a:srgbClr val="E6F0E2"/>
                </a:solidFill>
                <a:latin typeface="Franklin Gothic Medium"/>
                <a:cs typeface="Franklin Gothic Medium"/>
              </a:rPr>
              <a:t>pływkowych</a:t>
            </a:r>
            <a:r>
              <a:rPr sz="1600" dirty="0">
                <a:solidFill>
                  <a:srgbClr val="E6F0E2"/>
                </a:solidFill>
                <a:latin typeface="Franklin Gothic Medium"/>
                <a:cs typeface="Franklin Gothic Medium"/>
              </a:rPr>
              <a:t>	</a:t>
            </a:r>
            <a:r>
              <a:rPr sz="1600" spc="-30" dirty="0">
                <a:solidFill>
                  <a:srgbClr val="E6F0E2"/>
                </a:solidFill>
                <a:latin typeface="Franklin Gothic Medium"/>
                <a:cs typeface="Franklin Gothic Medium"/>
              </a:rPr>
              <a:t>pierwotniaków, </a:t>
            </a:r>
            <a:r>
              <a:rPr sz="1600" spc="-50" dirty="0">
                <a:solidFill>
                  <a:srgbClr val="E6F0E2"/>
                </a:solidFill>
                <a:latin typeface="Franklin Gothic Medium"/>
                <a:cs typeface="Franklin Gothic Medium"/>
              </a:rPr>
              <a:t>i</a:t>
            </a:r>
            <a:r>
              <a:rPr sz="160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grzybów</a:t>
            </a:r>
            <a:r>
              <a:rPr sz="160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umożliwiają</a:t>
            </a:r>
            <a:r>
              <a:rPr sz="1600" dirty="0">
                <a:solidFill>
                  <a:srgbClr val="E6F0E2"/>
                </a:solidFill>
                <a:latin typeface="Franklin Gothic Medium"/>
                <a:cs typeface="Franklin Gothic Medium"/>
              </a:rPr>
              <a:t>	</a:t>
            </a:r>
            <a:r>
              <a:rPr sz="1600" spc="-25" dirty="0">
                <a:solidFill>
                  <a:srgbClr val="E6F0E2"/>
                </a:solidFill>
                <a:latin typeface="Franklin Gothic Medium"/>
                <a:cs typeface="Franklin Gothic Medium"/>
              </a:rPr>
              <a:t>im</a:t>
            </a:r>
            <a:r>
              <a:rPr sz="1600" dirty="0">
                <a:solidFill>
                  <a:srgbClr val="E6F0E2"/>
                </a:solidFill>
                <a:latin typeface="Franklin Gothic Medium"/>
                <a:cs typeface="Franklin Gothic Medium"/>
              </a:rPr>
              <a:t>	</a:t>
            </a:r>
            <a:r>
              <a:rPr sz="1600" spc="-15" dirty="0">
                <a:solidFill>
                  <a:srgbClr val="E6F0E2"/>
                </a:solidFill>
                <a:latin typeface="Franklin Gothic Medium"/>
                <a:cs typeface="Franklin Gothic Medium"/>
              </a:rPr>
              <a:t>czynne </a:t>
            </a:r>
            <a:r>
              <a:rPr sz="1600" spc="-10" dirty="0">
                <a:solidFill>
                  <a:srgbClr val="E6F0E2"/>
                </a:solidFill>
                <a:latin typeface="Franklin Gothic Medium"/>
                <a:cs typeface="Franklin Gothic Medium"/>
              </a:rPr>
              <a:t>niewielkich</a:t>
            </a:r>
            <a:r>
              <a:rPr sz="160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odległości.</a:t>
            </a:r>
            <a:r>
              <a:rPr sz="1600" dirty="0">
                <a:solidFill>
                  <a:srgbClr val="E6F0E2"/>
                </a:solidFill>
                <a:latin typeface="Franklin Gothic Medium"/>
                <a:cs typeface="Franklin Gothic Medium"/>
              </a:rPr>
              <a:t>	</a:t>
            </a:r>
            <a:r>
              <a:rPr sz="1600" spc="-395"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Wiadomo</a:t>
            </a:r>
            <a:endParaRPr sz="1600">
              <a:latin typeface="Franklin Gothic Medium"/>
              <a:cs typeface="Franklin Gothic Medium"/>
            </a:endParaRPr>
          </a:p>
        </p:txBody>
      </p:sp>
      <p:sp>
        <p:nvSpPr>
          <p:cNvPr id="15" name="object 15"/>
          <p:cNvSpPr txBox="1"/>
          <p:nvPr/>
        </p:nvSpPr>
        <p:spPr>
          <a:xfrm>
            <a:off x="4517516" y="3725951"/>
            <a:ext cx="4358640" cy="1854835"/>
          </a:xfrm>
          <a:prstGeom prst="rect">
            <a:avLst/>
          </a:prstGeom>
        </p:spPr>
        <p:txBody>
          <a:bodyPr vert="horz" wrap="square" lIns="0" tIns="12700" rIns="0" bIns="0" rtlCol="0">
            <a:spAutoFit/>
          </a:bodyPr>
          <a:lstStyle/>
          <a:p>
            <a:pPr marL="12700" marR="5080" algn="just">
              <a:lnSpc>
                <a:spcPct val="150000"/>
              </a:lnSpc>
              <a:spcBef>
                <a:spcPts val="100"/>
              </a:spcBef>
            </a:pPr>
            <a:r>
              <a:rPr sz="1600" spc="-10" dirty="0">
                <a:solidFill>
                  <a:srgbClr val="E6F0E2"/>
                </a:solidFill>
                <a:latin typeface="Franklin Gothic Medium"/>
                <a:cs typeface="Franklin Gothic Medium"/>
              </a:rPr>
              <a:t>jednak</a:t>
            </a:r>
            <a:r>
              <a:rPr sz="1600" spc="-4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z</a:t>
            </a:r>
            <a:r>
              <a:rPr sz="1600" spc="-4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pewnością,</a:t>
            </a:r>
            <a:r>
              <a:rPr sz="1600" spc="-3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że</a:t>
            </a:r>
            <a:r>
              <a:rPr sz="1600" spc="-40" dirty="0">
                <a:solidFill>
                  <a:srgbClr val="E6F0E2"/>
                </a:solidFill>
                <a:latin typeface="Franklin Gothic Medium"/>
                <a:cs typeface="Franklin Gothic Medium"/>
              </a:rPr>
              <a:t> </a:t>
            </a:r>
            <a:r>
              <a:rPr sz="1600" spc="-35" dirty="0">
                <a:solidFill>
                  <a:srgbClr val="E6F0E2"/>
                </a:solidFill>
                <a:latin typeface="Franklin Gothic Medium"/>
                <a:cs typeface="Franklin Gothic Medium"/>
              </a:rPr>
              <a:t>komórki</a:t>
            </a:r>
            <a:r>
              <a:rPr sz="1600" spc="-20" dirty="0">
                <a:solidFill>
                  <a:srgbClr val="E6F0E2"/>
                </a:solidFill>
                <a:latin typeface="Franklin Gothic Medium"/>
                <a:cs typeface="Franklin Gothic Medium"/>
              </a:rPr>
              <a:t> bakterii</a:t>
            </a:r>
            <a:r>
              <a:rPr sz="1600" spc="-3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i</a:t>
            </a:r>
            <a:r>
              <a:rPr sz="1600" spc="-3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zarodniki </a:t>
            </a:r>
            <a:r>
              <a:rPr sz="1600" dirty="0">
                <a:solidFill>
                  <a:srgbClr val="E6F0E2"/>
                </a:solidFill>
                <a:latin typeface="Franklin Gothic Medium"/>
                <a:cs typeface="Franklin Gothic Medium"/>
              </a:rPr>
              <a:t>grzybów</a:t>
            </a:r>
            <a:r>
              <a:rPr sz="1600" spc="38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mogą</a:t>
            </a:r>
            <a:r>
              <a:rPr sz="1600" spc="38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być</a:t>
            </a:r>
            <a:r>
              <a:rPr sz="1600" spc="38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przenoszone</a:t>
            </a:r>
            <a:r>
              <a:rPr sz="1600" spc="39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w</a:t>
            </a:r>
            <a:r>
              <a:rPr sz="1600" spc="38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wodzie </a:t>
            </a:r>
            <a:r>
              <a:rPr sz="1600" dirty="0">
                <a:solidFill>
                  <a:srgbClr val="E6F0E2"/>
                </a:solidFill>
                <a:latin typeface="Franklin Gothic Medium"/>
                <a:cs typeface="Franklin Gothic Medium"/>
              </a:rPr>
              <a:t>glebowej.</a:t>
            </a:r>
            <a:r>
              <a:rPr sz="1600" spc="-1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W</a:t>
            </a:r>
            <a:r>
              <a:rPr sz="1600" spc="-1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przenoszeniu</a:t>
            </a:r>
            <a:r>
              <a:rPr sz="1600" spc="-10" dirty="0">
                <a:solidFill>
                  <a:srgbClr val="E6F0E2"/>
                </a:solidFill>
                <a:latin typeface="Franklin Gothic Medium"/>
                <a:cs typeface="Franklin Gothic Medium"/>
              </a:rPr>
              <a:t> patogenów</a:t>
            </a:r>
            <a:r>
              <a:rPr sz="1600"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atakujących </a:t>
            </a:r>
            <a:r>
              <a:rPr sz="1600" dirty="0">
                <a:solidFill>
                  <a:srgbClr val="E6F0E2"/>
                </a:solidFill>
                <a:latin typeface="Franklin Gothic Medium"/>
                <a:cs typeface="Franklin Gothic Medium"/>
              </a:rPr>
              <a:t>nadziemne</a:t>
            </a:r>
            <a:r>
              <a:rPr sz="1600" spc="20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części</a:t>
            </a:r>
            <a:r>
              <a:rPr sz="1600" spc="204" dirty="0">
                <a:solidFill>
                  <a:srgbClr val="E6F0E2"/>
                </a:solidFill>
                <a:latin typeface="Franklin Gothic Medium"/>
                <a:cs typeface="Franklin Gothic Medium"/>
              </a:rPr>
              <a:t> </a:t>
            </a:r>
            <a:r>
              <a:rPr sz="1600" dirty="0">
                <a:solidFill>
                  <a:srgbClr val="E6F0E2"/>
                </a:solidFill>
                <a:latin typeface="Franklin Gothic Medium"/>
                <a:cs typeface="Franklin Gothic Medium"/>
              </a:rPr>
              <a:t>roślin</a:t>
            </a:r>
            <a:r>
              <a:rPr sz="1600" spc="195" dirty="0">
                <a:solidFill>
                  <a:srgbClr val="E6F0E2"/>
                </a:solidFill>
                <a:latin typeface="Franklin Gothic Medium"/>
                <a:cs typeface="Franklin Gothic Medium"/>
              </a:rPr>
              <a:t> </a:t>
            </a:r>
            <a:r>
              <a:rPr sz="1600" dirty="0">
                <a:solidFill>
                  <a:srgbClr val="E6F0E2"/>
                </a:solidFill>
                <a:latin typeface="Franklin Gothic Medium"/>
                <a:cs typeface="Franklin Gothic Medium"/>
              </a:rPr>
              <a:t>dużą</a:t>
            </a:r>
            <a:r>
              <a:rPr sz="1600" spc="19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rolę</a:t>
            </a:r>
            <a:r>
              <a:rPr sz="1600" spc="210" dirty="0">
                <a:solidFill>
                  <a:srgbClr val="E6F0E2"/>
                </a:solidFill>
                <a:latin typeface="Franklin Gothic Medium"/>
                <a:cs typeface="Franklin Gothic Medium"/>
              </a:rPr>
              <a:t> </a:t>
            </a:r>
            <a:r>
              <a:rPr sz="1600" dirty="0">
                <a:solidFill>
                  <a:srgbClr val="E6F0E2"/>
                </a:solidFill>
                <a:latin typeface="Franklin Gothic Medium"/>
                <a:cs typeface="Franklin Gothic Medium"/>
              </a:rPr>
              <a:t>odgrywają</a:t>
            </a:r>
            <a:r>
              <a:rPr sz="1600" spc="204" dirty="0">
                <a:solidFill>
                  <a:srgbClr val="E6F0E2"/>
                </a:solidFill>
                <a:latin typeface="Franklin Gothic Medium"/>
                <a:cs typeface="Franklin Gothic Medium"/>
              </a:rPr>
              <a:t> </a:t>
            </a:r>
            <a:r>
              <a:rPr sz="1600" spc="-25" dirty="0">
                <a:solidFill>
                  <a:srgbClr val="E6F0E2"/>
                </a:solidFill>
                <a:latin typeface="Franklin Gothic Medium"/>
                <a:cs typeface="Franklin Gothic Medium"/>
              </a:rPr>
              <a:t>też </a:t>
            </a:r>
            <a:r>
              <a:rPr sz="1600" spc="-10" dirty="0">
                <a:solidFill>
                  <a:srgbClr val="E6F0E2"/>
                </a:solidFill>
                <a:latin typeface="Franklin Gothic Medium"/>
                <a:cs typeface="Franklin Gothic Medium"/>
              </a:rPr>
              <a:t>krople</a:t>
            </a:r>
            <a:r>
              <a:rPr sz="1600" spc="-85"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deszczu.</a:t>
            </a:r>
            <a:endParaRPr sz="1600">
              <a:latin typeface="Franklin Gothic Medium"/>
              <a:cs typeface="Franklin Gothic Medium"/>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5800" y="1981200"/>
            <a:ext cx="7486015" cy="3042884"/>
          </a:xfrm>
          <a:prstGeom prst="rect">
            <a:avLst/>
          </a:prstGeom>
        </p:spPr>
        <p:txBody>
          <a:bodyPr vert="horz" wrap="square" lIns="0" tIns="12700" rIns="0" bIns="0" rtlCol="0">
            <a:spAutoFit/>
          </a:bodyPr>
          <a:lstStyle/>
          <a:p>
            <a:pPr marL="286385" marR="5080" indent="-274320" algn="just">
              <a:lnSpc>
                <a:spcPct val="110000"/>
              </a:lnSpc>
              <a:spcBef>
                <a:spcPts val="100"/>
              </a:spcBef>
            </a:pPr>
            <a:r>
              <a:rPr sz="2000" b="1" dirty="0">
                <a:solidFill>
                  <a:schemeClr val="tx1">
                    <a:lumMod val="95000"/>
                  </a:schemeClr>
                </a:solidFill>
                <a:latin typeface="Symbol"/>
                <a:cs typeface="Symbol"/>
              </a:rPr>
              <a:t></a:t>
            </a:r>
            <a:r>
              <a:rPr sz="2000" b="1" spc="55" dirty="0">
                <a:solidFill>
                  <a:schemeClr val="tx1">
                    <a:lumMod val="95000"/>
                  </a:schemeClr>
                </a:solidFill>
                <a:latin typeface="Times New Roman"/>
                <a:cs typeface="Times New Roman"/>
              </a:rPr>
              <a:t>  </a:t>
            </a:r>
            <a:r>
              <a:rPr sz="2000" b="1" dirty="0">
                <a:solidFill>
                  <a:schemeClr val="tx1">
                    <a:lumMod val="95000"/>
                  </a:schemeClr>
                </a:solidFill>
                <a:latin typeface="Candara"/>
                <a:cs typeface="Candara"/>
              </a:rPr>
              <a:t>Więdnięcia</a:t>
            </a:r>
            <a:r>
              <a:rPr sz="2000" b="1" spc="80" dirty="0">
                <a:solidFill>
                  <a:schemeClr val="tx1">
                    <a:lumMod val="95000"/>
                  </a:schemeClr>
                </a:solidFill>
                <a:latin typeface="Candara"/>
                <a:cs typeface="Candara"/>
              </a:rPr>
              <a:t> </a:t>
            </a:r>
            <a:r>
              <a:rPr sz="2000" b="1" dirty="0">
                <a:solidFill>
                  <a:schemeClr val="tx1">
                    <a:lumMod val="95000"/>
                  </a:schemeClr>
                </a:solidFill>
                <a:latin typeface="Candara"/>
                <a:cs typeface="Candara"/>
              </a:rPr>
              <a:t>patologiczne</a:t>
            </a:r>
            <a:r>
              <a:rPr sz="2000" b="1" spc="65" dirty="0">
                <a:solidFill>
                  <a:schemeClr val="tx1">
                    <a:lumMod val="95000"/>
                  </a:schemeClr>
                </a:solidFill>
                <a:latin typeface="Candara"/>
                <a:cs typeface="Candara"/>
              </a:rPr>
              <a:t> </a:t>
            </a:r>
            <a:r>
              <a:rPr sz="2000" b="1" dirty="0">
                <a:solidFill>
                  <a:schemeClr val="tx1">
                    <a:lumMod val="95000"/>
                  </a:schemeClr>
                </a:solidFill>
                <a:latin typeface="Candara"/>
                <a:cs typeface="Candara"/>
              </a:rPr>
              <a:t>mogą</a:t>
            </a:r>
            <a:r>
              <a:rPr sz="2000" b="1" spc="65"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60" dirty="0">
                <a:solidFill>
                  <a:schemeClr val="tx1">
                    <a:lumMod val="95000"/>
                  </a:schemeClr>
                </a:solidFill>
                <a:latin typeface="Candara"/>
                <a:cs typeface="Candara"/>
              </a:rPr>
              <a:t> </a:t>
            </a:r>
            <a:r>
              <a:rPr sz="2000" b="1" dirty="0">
                <a:solidFill>
                  <a:schemeClr val="tx1">
                    <a:lumMod val="95000"/>
                  </a:schemeClr>
                </a:solidFill>
                <a:latin typeface="Candara"/>
                <a:cs typeface="Candara"/>
              </a:rPr>
              <a:t>spowodowane</a:t>
            </a:r>
            <a:r>
              <a:rPr sz="2000" b="1" spc="6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6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patogeny </a:t>
            </a:r>
            <a:r>
              <a:rPr sz="2000" b="1" dirty="0">
                <a:solidFill>
                  <a:schemeClr val="tx1">
                    <a:lumMod val="95000"/>
                  </a:schemeClr>
                </a:solidFill>
                <a:latin typeface="Candara"/>
                <a:cs typeface="Candara"/>
              </a:rPr>
              <a:t>porażające,</a:t>
            </a:r>
            <a:r>
              <a:rPr sz="2000" b="1" spc="425" dirty="0">
                <a:solidFill>
                  <a:schemeClr val="tx1">
                    <a:lumMod val="95000"/>
                  </a:schemeClr>
                </a:solidFill>
                <a:latin typeface="Candara"/>
                <a:cs typeface="Candara"/>
              </a:rPr>
              <a:t>  </a:t>
            </a:r>
            <a:r>
              <a:rPr sz="2000" b="1" dirty="0">
                <a:solidFill>
                  <a:schemeClr val="tx1">
                    <a:lumMod val="95000"/>
                  </a:schemeClr>
                </a:solidFill>
                <a:latin typeface="Candara"/>
                <a:cs typeface="Candara"/>
              </a:rPr>
              <a:t>zatykające</a:t>
            </a:r>
            <a:r>
              <a:rPr sz="2000" b="1" spc="430"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420" dirty="0">
                <a:solidFill>
                  <a:schemeClr val="tx1">
                    <a:lumMod val="95000"/>
                  </a:schemeClr>
                </a:solidFill>
                <a:latin typeface="Candara"/>
                <a:cs typeface="Candara"/>
              </a:rPr>
              <a:t>  </a:t>
            </a:r>
            <a:r>
              <a:rPr sz="2000" b="1" dirty="0">
                <a:solidFill>
                  <a:schemeClr val="tx1">
                    <a:lumMod val="95000"/>
                  </a:schemeClr>
                </a:solidFill>
                <a:latin typeface="Candara"/>
                <a:cs typeface="Candara"/>
              </a:rPr>
              <a:t>uszkadzające</a:t>
            </a:r>
            <a:r>
              <a:rPr sz="2000" b="1" spc="434" dirty="0">
                <a:solidFill>
                  <a:schemeClr val="tx1">
                    <a:lumMod val="95000"/>
                  </a:schemeClr>
                </a:solidFill>
                <a:latin typeface="Candara"/>
                <a:cs typeface="Candara"/>
              </a:rPr>
              <a:t>  </a:t>
            </a:r>
            <a:r>
              <a:rPr sz="2000" b="1" dirty="0">
                <a:solidFill>
                  <a:schemeClr val="tx1">
                    <a:lumMod val="95000"/>
                  </a:schemeClr>
                </a:solidFill>
                <a:latin typeface="Candara"/>
                <a:cs typeface="Candara"/>
              </a:rPr>
              <a:t>naczynia</a:t>
            </a:r>
            <a:r>
              <a:rPr sz="2000" b="1" spc="430" dirty="0">
                <a:solidFill>
                  <a:schemeClr val="tx1">
                    <a:lumMod val="95000"/>
                  </a:schemeClr>
                </a:solidFill>
                <a:latin typeface="Candara"/>
                <a:cs typeface="Candara"/>
              </a:rPr>
              <a:t>  </a:t>
            </a:r>
            <a:r>
              <a:rPr sz="2000" b="1" dirty="0">
                <a:solidFill>
                  <a:schemeClr val="tx1">
                    <a:lumMod val="95000"/>
                  </a:schemeClr>
                </a:solidFill>
                <a:latin typeface="Candara"/>
                <a:cs typeface="Candara"/>
              </a:rPr>
              <a:t>oraz</a:t>
            </a:r>
            <a:r>
              <a:rPr sz="2000" b="1" spc="42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cewki </a:t>
            </a:r>
            <a:r>
              <a:rPr sz="2000" b="1" dirty="0">
                <a:solidFill>
                  <a:schemeClr val="tx1">
                    <a:lumMod val="95000"/>
                  </a:schemeClr>
                </a:solidFill>
                <a:latin typeface="Candara"/>
                <a:cs typeface="Candara"/>
              </a:rPr>
              <a:t>(tracheomikozy,</a:t>
            </a:r>
            <a:r>
              <a:rPr sz="2000" b="1" spc="495" dirty="0">
                <a:solidFill>
                  <a:schemeClr val="tx1">
                    <a:lumMod val="95000"/>
                  </a:schemeClr>
                </a:solidFill>
                <a:latin typeface="Candara"/>
                <a:cs typeface="Candara"/>
              </a:rPr>
              <a:t>   </a:t>
            </a:r>
            <a:r>
              <a:rPr sz="2000" b="1" dirty="0">
                <a:solidFill>
                  <a:schemeClr val="tx1">
                    <a:lumMod val="95000"/>
                  </a:schemeClr>
                </a:solidFill>
                <a:latin typeface="Candara"/>
                <a:cs typeface="Candara"/>
              </a:rPr>
              <a:t>tracheobakteriozy)</a:t>
            </a:r>
            <a:r>
              <a:rPr sz="2000" b="1" spc="495"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26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26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patogeny </a:t>
            </a:r>
            <a:r>
              <a:rPr sz="2000" b="1" dirty="0">
                <a:solidFill>
                  <a:schemeClr val="tx1">
                    <a:lumMod val="95000"/>
                  </a:schemeClr>
                </a:solidFill>
                <a:latin typeface="Candara"/>
                <a:cs typeface="Candara"/>
              </a:rPr>
              <a:t>wydzielające</a:t>
            </a:r>
            <a:r>
              <a:rPr sz="2000" b="1" spc="200" dirty="0">
                <a:solidFill>
                  <a:schemeClr val="tx1">
                    <a:lumMod val="95000"/>
                  </a:schemeClr>
                </a:solidFill>
                <a:latin typeface="Candara"/>
                <a:cs typeface="Candara"/>
              </a:rPr>
              <a:t> </a:t>
            </a:r>
            <a:r>
              <a:rPr sz="2000" b="1" dirty="0">
                <a:solidFill>
                  <a:schemeClr val="tx1">
                    <a:lumMod val="95000"/>
                  </a:schemeClr>
                </a:solidFill>
                <a:latin typeface="Candara"/>
                <a:cs typeface="Candara"/>
              </a:rPr>
              <a:t>toksyny,</a:t>
            </a:r>
            <a:r>
              <a:rPr sz="2000" b="1" spc="195" dirty="0">
                <a:solidFill>
                  <a:schemeClr val="tx1">
                    <a:lumMod val="95000"/>
                  </a:schemeClr>
                </a:solidFill>
                <a:latin typeface="Candara"/>
                <a:cs typeface="Candara"/>
              </a:rPr>
              <a:t> </a:t>
            </a:r>
            <a:r>
              <a:rPr sz="2000" b="1" dirty="0">
                <a:solidFill>
                  <a:schemeClr val="tx1">
                    <a:lumMod val="95000"/>
                  </a:schemeClr>
                </a:solidFill>
                <a:latin typeface="Candara"/>
                <a:cs typeface="Candara"/>
              </a:rPr>
              <a:t>paraliżujące</a:t>
            </a:r>
            <a:r>
              <a:rPr sz="2000" b="1" spc="204" dirty="0">
                <a:solidFill>
                  <a:schemeClr val="tx1">
                    <a:lumMod val="95000"/>
                  </a:schemeClr>
                </a:solidFill>
                <a:latin typeface="Candara"/>
                <a:cs typeface="Candara"/>
              </a:rPr>
              <a:t> </a:t>
            </a:r>
            <a:r>
              <a:rPr sz="2000" b="1" dirty="0">
                <a:solidFill>
                  <a:schemeClr val="tx1">
                    <a:lumMod val="95000"/>
                  </a:schemeClr>
                </a:solidFill>
                <a:latin typeface="Candara"/>
                <a:cs typeface="Candara"/>
              </a:rPr>
              <a:t>półprzepuszczalność</a:t>
            </a:r>
            <a:r>
              <a:rPr sz="2000" b="1" spc="19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membran </a:t>
            </a:r>
            <a:r>
              <a:rPr sz="2000" b="1" dirty="0">
                <a:solidFill>
                  <a:schemeClr val="tx1">
                    <a:lumMod val="95000"/>
                  </a:schemeClr>
                </a:solidFill>
                <a:latin typeface="Candara"/>
                <a:cs typeface="Candara"/>
              </a:rPr>
              <a:t>komórkowych</a:t>
            </a:r>
            <a:r>
              <a:rPr sz="2000" b="1" spc="135" dirty="0">
                <a:solidFill>
                  <a:schemeClr val="tx1">
                    <a:lumMod val="95000"/>
                  </a:schemeClr>
                </a:solidFill>
                <a:latin typeface="Candara"/>
                <a:cs typeface="Candara"/>
              </a:rPr>
              <a:t> </a:t>
            </a:r>
            <a:r>
              <a:rPr sz="2000" b="1" dirty="0">
                <a:solidFill>
                  <a:schemeClr val="tx1">
                    <a:lumMod val="95000"/>
                  </a:schemeClr>
                </a:solidFill>
                <a:latin typeface="Candara"/>
                <a:cs typeface="Candara"/>
              </a:rPr>
              <a:t>(np.</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z</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rodzaju</a:t>
            </a:r>
            <a:r>
              <a:rPr sz="2000" b="1" spc="140" dirty="0">
                <a:solidFill>
                  <a:schemeClr val="tx1">
                    <a:lumMod val="95000"/>
                  </a:schemeClr>
                </a:solidFill>
                <a:latin typeface="Candara"/>
                <a:cs typeface="Candara"/>
              </a:rPr>
              <a:t> </a:t>
            </a:r>
            <a:r>
              <a:rPr sz="2000" b="1" i="1" dirty="0">
                <a:solidFill>
                  <a:schemeClr val="tx1">
                    <a:lumMod val="95000"/>
                  </a:schemeClr>
                </a:solidFill>
                <a:latin typeface="Candara"/>
                <a:cs typeface="Candara"/>
              </a:rPr>
              <a:t>Fusarium).</a:t>
            </a:r>
            <a:r>
              <a:rPr sz="2000" b="1" i="1" spc="170" dirty="0">
                <a:solidFill>
                  <a:schemeClr val="tx1">
                    <a:lumMod val="95000"/>
                  </a:schemeClr>
                </a:solidFill>
                <a:latin typeface="Candara"/>
                <a:cs typeface="Candara"/>
              </a:rPr>
              <a:t> </a:t>
            </a:r>
            <a:r>
              <a:rPr sz="2000" b="1" dirty="0">
                <a:solidFill>
                  <a:schemeClr val="tx1">
                    <a:lumMod val="95000"/>
                  </a:schemeClr>
                </a:solidFill>
                <a:latin typeface="Candara"/>
                <a:cs typeface="Candara"/>
              </a:rPr>
              <a:t>Ponadto</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korzenie</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15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tkanki </a:t>
            </a:r>
            <a:r>
              <a:rPr sz="2000" b="1" dirty="0">
                <a:solidFill>
                  <a:schemeClr val="tx1">
                    <a:lumMod val="95000"/>
                  </a:schemeClr>
                </a:solidFill>
                <a:latin typeface="Candara"/>
                <a:cs typeface="Candara"/>
              </a:rPr>
              <a:t>okrywające</a:t>
            </a:r>
            <a:r>
              <a:rPr sz="2000" b="1" spc="365" dirty="0">
                <a:solidFill>
                  <a:schemeClr val="tx1">
                    <a:lumMod val="95000"/>
                  </a:schemeClr>
                </a:solidFill>
                <a:latin typeface="Candara"/>
                <a:cs typeface="Candara"/>
              </a:rPr>
              <a:t> </a:t>
            </a:r>
            <a:r>
              <a:rPr sz="2000" b="1" dirty="0">
                <a:solidFill>
                  <a:schemeClr val="tx1">
                    <a:lumMod val="95000"/>
                  </a:schemeClr>
                </a:solidFill>
                <a:latin typeface="Candara"/>
                <a:cs typeface="Candara"/>
              </a:rPr>
              <a:t>mogą</a:t>
            </a:r>
            <a:r>
              <a:rPr sz="2000" b="1" spc="360"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365" dirty="0">
                <a:solidFill>
                  <a:schemeClr val="tx1">
                    <a:lumMod val="95000"/>
                  </a:schemeClr>
                </a:solidFill>
                <a:latin typeface="Candara"/>
                <a:cs typeface="Candara"/>
              </a:rPr>
              <a:t> </a:t>
            </a:r>
            <a:r>
              <a:rPr sz="2000" b="1" dirty="0">
                <a:solidFill>
                  <a:schemeClr val="tx1">
                    <a:lumMod val="95000"/>
                  </a:schemeClr>
                </a:solidFill>
                <a:latin typeface="Candara"/>
                <a:cs typeface="Candara"/>
              </a:rPr>
              <a:t>atakowane</a:t>
            </a:r>
            <a:r>
              <a:rPr sz="2000" b="1" spc="370" dirty="0">
                <a:solidFill>
                  <a:schemeClr val="tx1">
                    <a:lumMod val="95000"/>
                  </a:schemeClr>
                </a:solidFill>
                <a:latin typeface="Candara"/>
                <a:cs typeface="Candara"/>
              </a:rPr>
              <a:t> </a:t>
            </a:r>
            <a:r>
              <a:rPr sz="2000" b="1" dirty="0">
                <a:solidFill>
                  <a:schemeClr val="tx1">
                    <a:lumMod val="95000"/>
                  </a:schemeClr>
                </a:solidFill>
                <a:latin typeface="Candara"/>
                <a:cs typeface="Candara"/>
              </a:rPr>
              <a:t>zarówno</a:t>
            </a:r>
            <a:r>
              <a:rPr sz="2000" b="1" spc="36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380" dirty="0">
                <a:solidFill>
                  <a:schemeClr val="tx1">
                    <a:lumMod val="95000"/>
                  </a:schemeClr>
                </a:solidFill>
                <a:latin typeface="Candara"/>
                <a:cs typeface="Candara"/>
              </a:rPr>
              <a:t> </a:t>
            </a:r>
            <a:r>
              <a:rPr sz="2000" b="1" dirty="0">
                <a:solidFill>
                  <a:schemeClr val="tx1">
                    <a:lumMod val="95000"/>
                  </a:schemeClr>
                </a:solidFill>
                <a:latin typeface="Candara"/>
                <a:cs typeface="Candara"/>
              </a:rPr>
              <a:t>różne</a:t>
            </a:r>
            <a:r>
              <a:rPr sz="2000" b="1" spc="370" dirty="0">
                <a:solidFill>
                  <a:schemeClr val="tx1">
                    <a:lumMod val="95000"/>
                  </a:schemeClr>
                </a:solidFill>
                <a:latin typeface="Candara"/>
                <a:cs typeface="Candara"/>
              </a:rPr>
              <a:t> </a:t>
            </a:r>
            <a:r>
              <a:rPr sz="2000" b="1" dirty="0">
                <a:solidFill>
                  <a:schemeClr val="tx1">
                    <a:lumMod val="95000"/>
                  </a:schemeClr>
                </a:solidFill>
                <a:latin typeface="Candara"/>
                <a:cs typeface="Candara"/>
              </a:rPr>
              <a:t>grzyby</a:t>
            </a:r>
            <a:r>
              <a:rPr sz="2000" b="1" spc="370" dirty="0">
                <a:solidFill>
                  <a:schemeClr val="tx1">
                    <a:lumMod val="95000"/>
                  </a:schemeClr>
                </a:solidFill>
                <a:latin typeface="Candara"/>
                <a:cs typeface="Candara"/>
              </a:rPr>
              <a:t> </a:t>
            </a:r>
            <a:r>
              <a:rPr sz="2000" b="1" spc="-50" dirty="0">
                <a:solidFill>
                  <a:schemeClr val="tx1">
                    <a:lumMod val="95000"/>
                  </a:schemeClr>
                </a:solidFill>
                <a:latin typeface="Candara"/>
                <a:cs typeface="Candara"/>
              </a:rPr>
              <a:t>i </a:t>
            </a:r>
            <a:r>
              <a:rPr sz="2000" b="1" dirty="0">
                <a:solidFill>
                  <a:schemeClr val="tx1">
                    <a:lumMod val="95000"/>
                  </a:schemeClr>
                </a:solidFill>
                <a:latin typeface="Candara"/>
                <a:cs typeface="Candara"/>
              </a:rPr>
              <a:t>bakterie,</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jak</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39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395" dirty="0">
                <a:solidFill>
                  <a:schemeClr val="tx1">
                    <a:lumMod val="95000"/>
                  </a:schemeClr>
                </a:solidFill>
                <a:latin typeface="Candara"/>
                <a:cs typeface="Candara"/>
              </a:rPr>
              <a:t> </a:t>
            </a:r>
            <a:r>
              <a:rPr sz="2000" b="1" dirty="0">
                <a:solidFill>
                  <a:schemeClr val="tx1">
                    <a:lumMod val="95000"/>
                  </a:schemeClr>
                </a:solidFill>
                <a:latin typeface="Candara"/>
                <a:cs typeface="Candara"/>
              </a:rPr>
              <a:t>szkodniki</a:t>
            </a:r>
            <a:r>
              <a:rPr sz="2000" b="1" spc="395" dirty="0">
                <a:solidFill>
                  <a:schemeClr val="tx1">
                    <a:lumMod val="95000"/>
                  </a:schemeClr>
                </a:solidFill>
                <a:latin typeface="Candara"/>
                <a:cs typeface="Candara"/>
              </a:rPr>
              <a:t> </a:t>
            </a:r>
            <a:r>
              <a:rPr sz="2000" b="1" dirty="0">
                <a:solidFill>
                  <a:schemeClr val="tx1">
                    <a:lumMod val="95000"/>
                  </a:schemeClr>
                </a:solidFill>
                <a:latin typeface="Candara"/>
                <a:cs typeface="Candara"/>
              </a:rPr>
              <a:t>(gryzonie,</a:t>
            </a:r>
            <a:r>
              <a:rPr sz="2000" b="1" spc="385" dirty="0">
                <a:solidFill>
                  <a:schemeClr val="tx1">
                    <a:lumMod val="95000"/>
                  </a:schemeClr>
                </a:solidFill>
                <a:latin typeface="Candara"/>
                <a:cs typeface="Candara"/>
              </a:rPr>
              <a:t> </a:t>
            </a:r>
            <a:r>
              <a:rPr sz="2000" b="1" dirty="0">
                <a:solidFill>
                  <a:schemeClr val="tx1">
                    <a:lumMod val="95000"/>
                  </a:schemeClr>
                </a:solidFill>
                <a:latin typeface="Candara"/>
                <a:cs typeface="Candara"/>
              </a:rPr>
              <a:t>owady,</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nicienie),</a:t>
            </a:r>
            <a:r>
              <a:rPr sz="2000" b="1" spc="39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które </a:t>
            </a:r>
            <a:r>
              <a:rPr sz="2000" b="1" dirty="0">
                <a:solidFill>
                  <a:schemeClr val="tx1">
                    <a:lumMod val="95000"/>
                  </a:schemeClr>
                </a:solidFill>
                <a:latin typeface="Candara"/>
                <a:cs typeface="Candara"/>
              </a:rPr>
              <a:t>ograniczają</a:t>
            </a:r>
            <a:r>
              <a:rPr sz="2000" b="1" spc="-10" dirty="0">
                <a:solidFill>
                  <a:schemeClr val="tx1">
                    <a:lumMod val="95000"/>
                  </a:schemeClr>
                </a:solidFill>
                <a:latin typeface="Candara"/>
                <a:cs typeface="Candara"/>
              </a:rPr>
              <a:t> </a:t>
            </a:r>
            <a:r>
              <a:rPr sz="2000" b="1" dirty="0">
                <a:solidFill>
                  <a:schemeClr val="tx1">
                    <a:lumMod val="95000"/>
                  </a:schemeClr>
                </a:solidFill>
                <a:latin typeface="Candara"/>
                <a:cs typeface="Candara"/>
              </a:rPr>
              <a:t>sprawność</a:t>
            </a:r>
            <a:r>
              <a:rPr sz="2000" b="1" spc="-55" dirty="0">
                <a:solidFill>
                  <a:schemeClr val="tx1">
                    <a:lumMod val="95000"/>
                  </a:schemeClr>
                </a:solidFill>
                <a:latin typeface="Candara"/>
                <a:cs typeface="Candara"/>
              </a:rPr>
              <a:t> </a:t>
            </a:r>
            <a:r>
              <a:rPr sz="2000" b="1" dirty="0">
                <a:solidFill>
                  <a:schemeClr val="tx1">
                    <a:lumMod val="95000"/>
                  </a:schemeClr>
                </a:solidFill>
                <a:latin typeface="Candara"/>
                <a:cs typeface="Candara"/>
              </a:rPr>
              <a:t>pobierania</a:t>
            </a:r>
            <a:r>
              <a:rPr sz="2000" b="1" spc="-25" dirty="0">
                <a:solidFill>
                  <a:schemeClr val="tx1">
                    <a:lumMod val="95000"/>
                  </a:schemeClr>
                </a:solidFill>
                <a:latin typeface="Candara"/>
                <a:cs typeface="Candara"/>
              </a:rPr>
              <a:t> </a:t>
            </a:r>
            <a:r>
              <a:rPr sz="2000" b="1" dirty="0">
                <a:solidFill>
                  <a:schemeClr val="tx1">
                    <a:lumMod val="95000"/>
                  </a:schemeClr>
                </a:solidFill>
                <a:latin typeface="Candara"/>
                <a:cs typeface="Candara"/>
              </a:rPr>
              <a:t>wody</a:t>
            </a:r>
            <a:r>
              <a:rPr sz="2000" b="1" spc="-50" dirty="0">
                <a:solidFill>
                  <a:schemeClr val="tx1">
                    <a:lumMod val="95000"/>
                  </a:schemeClr>
                </a:solidFill>
                <a:latin typeface="Candara"/>
                <a:cs typeface="Candara"/>
              </a:rPr>
              <a:t> </a:t>
            </a:r>
            <a:r>
              <a:rPr sz="2000" b="1" dirty="0">
                <a:solidFill>
                  <a:schemeClr val="tx1">
                    <a:lumMod val="95000"/>
                  </a:schemeClr>
                </a:solidFill>
                <a:latin typeface="Candara"/>
                <a:cs typeface="Candara"/>
              </a:rPr>
              <a:t>oraz</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ułatwiają</a:t>
            </a:r>
            <a:r>
              <a:rPr sz="2000" b="1" spc="-25" dirty="0">
                <a:solidFill>
                  <a:schemeClr val="tx1">
                    <a:lumMod val="95000"/>
                  </a:schemeClr>
                </a:solidFill>
                <a:latin typeface="Candara"/>
                <a:cs typeface="Candara"/>
              </a:rPr>
              <a:t> </a:t>
            </a:r>
            <a:r>
              <a:rPr sz="2000" b="1" dirty="0">
                <a:solidFill>
                  <a:schemeClr val="tx1">
                    <a:lumMod val="95000"/>
                  </a:schemeClr>
                </a:solidFill>
                <a:latin typeface="Candara"/>
                <a:cs typeface="Candara"/>
              </a:rPr>
              <a:t>jej</a:t>
            </a:r>
            <a:r>
              <a:rPr sz="2000" b="1" spc="-4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utratę.</a:t>
            </a:r>
            <a:endParaRPr sz="2000" b="1" dirty="0">
              <a:solidFill>
                <a:schemeClr val="tx1">
                  <a:lumMod val="95000"/>
                </a:schemeClr>
              </a:solidFill>
              <a:latin typeface="Candara"/>
              <a:cs typeface="Candar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74773" y="1215390"/>
            <a:ext cx="3264027" cy="382156"/>
          </a:xfrm>
          <a:prstGeom prst="rect">
            <a:avLst/>
          </a:prstGeom>
        </p:spPr>
        <p:txBody>
          <a:bodyPr vert="horz" wrap="square" lIns="0" tIns="12700" rIns="0" bIns="0" rtlCol="0">
            <a:spAutoFit/>
          </a:bodyPr>
          <a:lstStyle/>
          <a:p>
            <a:pPr marL="12700">
              <a:lnSpc>
                <a:spcPct val="100000"/>
              </a:lnSpc>
              <a:spcBef>
                <a:spcPts val="100"/>
              </a:spcBef>
              <a:tabLst>
                <a:tab pos="1272540" algn="l"/>
                <a:tab pos="1539240" algn="l"/>
              </a:tabLst>
            </a:pPr>
            <a:r>
              <a:rPr sz="2400" b="1" spc="-10" dirty="0">
                <a:solidFill>
                  <a:schemeClr val="tx1">
                    <a:lumMod val="95000"/>
                  </a:schemeClr>
                </a:solidFill>
                <a:latin typeface="Candara"/>
                <a:cs typeface="Candara"/>
              </a:rPr>
              <a:t>Nekrozy</a:t>
            </a:r>
            <a:r>
              <a:rPr sz="2400" b="1" dirty="0">
                <a:solidFill>
                  <a:schemeClr val="tx1">
                    <a:lumMod val="95000"/>
                  </a:schemeClr>
                </a:solidFill>
                <a:latin typeface="Candara"/>
                <a:cs typeface="Candara"/>
              </a:rPr>
              <a:t>	</a:t>
            </a:r>
            <a:r>
              <a:rPr sz="2400" b="1" spc="-50" dirty="0">
                <a:solidFill>
                  <a:schemeClr val="tx1">
                    <a:lumMod val="95000"/>
                  </a:schemeClr>
                </a:solidFill>
                <a:latin typeface="Candara"/>
                <a:cs typeface="Candara"/>
              </a:rPr>
              <a:t>-</a:t>
            </a:r>
            <a:r>
              <a:rPr sz="2400" b="1"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określamy</a:t>
            </a:r>
            <a:endParaRPr sz="2400" b="1" dirty="0">
              <a:solidFill>
                <a:schemeClr val="tx1">
                  <a:lumMod val="95000"/>
                </a:schemeClr>
              </a:solidFill>
              <a:latin typeface="Candara"/>
              <a:cs typeface="Candara"/>
            </a:endParaRPr>
          </a:p>
        </p:txBody>
      </p:sp>
      <p:sp>
        <p:nvSpPr>
          <p:cNvPr id="3" name="object 3"/>
          <p:cNvSpPr txBox="1"/>
          <p:nvPr/>
        </p:nvSpPr>
        <p:spPr>
          <a:xfrm>
            <a:off x="5414009" y="1215390"/>
            <a:ext cx="3649979" cy="391160"/>
          </a:xfrm>
          <a:prstGeom prst="rect">
            <a:avLst/>
          </a:prstGeom>
        </p:spPr>
        <p:txBody>
          <a:bodyPr vert="horz" wrap="square" lIns="0" tIns="12700" rIns="0" bIns="0" rtlCol="0">
            <a:spAutoFit/>
          </a:bodyPr>
          <a:lstStyle/>
          <a:p>
            <a:pPr marL="12700">
              <a:lnSpc>
                <a:spcPct val="100000"/>
              </a:lnSpc>
              <a:spcBef>
                <a:spcPts val="100"/>
              </a:spcBef>
              <a:tabLst>
                <a:tab pos="1609725" algn="l"/>
                <a:tab pos="3030220" algn="l"/>
              </a:tabLst>
            </a:pPr>
            <a:r>
              <a:rPr sz="2400" b="1" spc="-10" dirty="0">
                <a:solidFill>
                  <a:schemeClr val="tx1">
                    <a:lumMod val="95000"/>
                  </a:schemeClr>
                </a:solidFill>
                <a:latin typeface="Candara"/>
                <a:cs typeface="Candara"/>
              </a:rPr>
              <a:t>zamieranie</a:t>
            </a:r>
            <a:r>
              <a:rPr sz="2400" b="1"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komórek,</a:t>
            </a:r>
            <a:r>
              <a:rPr sz="2400" b="1" dirty="0">
                <a:solidFill>
                  <a:schemeClr val="tx1">
                    <a:lumMod val="95000"/>
                  </a:schemeClr>
                </a:solidFill>
                <a:latin typeface="Candara"/>
                <a:cs typeface="Candara"/>
              </a:rPr>
              <a:t>	</a:t>
            </a:r>
            <a:r>
              <a:rPr sz="2400" b="1" spc="-20" dirty="0">
                <a:solidFill>
                  <a:schemeClr val="tx1">
                    <a:lumMod val="95000"/>
                  </a:schemeClr>
                </a:solidFill>
                <a:latin typeface="Candara"/>
                <a:cs typeface="Candara"/>
              </a:rPr>
              <a:t>grup</a:t>
            </a:r>
            <a:endParaRPr sz="2400" b="1" dirty="0">
              <a:solidFill>
                <a:schemeClr val="tx1">
                  <a:lumMod val="95000"/>
                </a:schemeClr>
              </a:solidFill>
              <a:latin typeface="Candara"/>
              <a:cs typeface="Candara"/>
            </a:endParaRPr>
          </a:p>
        </p:txBody>
      </p:sp>
      <p:sp>
        <p:nvSpPr>
          <p:cNvPr id="4" name="object 4"/>
          <p:cNvSpPr txBox="1"/>
          <p:nvPr/>
        </p:nvSpPr>
        <p:spPr>
          <a:xfrm>
            <a:off x="2133600" y="1580226"/>
            <a:ext cx="6692265" cy="3413755"/>
          </a:xfrm>
          <a:prstGeom prst="rect">
            <a:avLst/>
          </a:prstGeom>
        </p:spPr>
        <p:txBody>
          <a:bodyPr vert="horz" wrap="square" lIns="0" tIns="12700" rIns="0" bIns="0" rtlCol="0">
            <a:spAutoFit/>
          </a:bodyPr>
          <a:lstStyle/>
          <a:p>
            <a:pPr marL="286385" marR="6350" algn="just">
              <a:lnSpc>
                <a:spcPct val="100000"/>
              </a:lnSpc>
              <a:spcBef>
                <a:spcPts val="100"/>
              </a:spcBef>
            </a:pPr>
            <a:r>
              <a:rPr sz="2400" b="1" dirty="0">
                <a:solidFill>
                  <a:schemeClr val="tx1">
                    <a:lumMod val="95000"/>
                  </a:schemeClr>
                </a:solidFill>
                <a:latin typeface="Candara"/>
                <a:cs typeface="Candara"/>
              </a:rPr>
              <a:t>komórek</a:t>
            </a:r>
            <a:r>
              <a:rPr sz="2400" b="1" spc="165" dirty="0">
                <a:solidFill>
                  <a:schemeClr val="tx1">
                    <a:lumMod val="95000"/>
                  </a:schemeClr>
                </a:solidFill>
                <a:latin typeface="Candara"/>
                <a:cs typeface="Candara"/>
              </a:rPr>
              <a:t>  </a:t>
            </a:r>
            <a:r>
              <a:rPr sz="2400" b="1" dirty="0">
                <a:solidFill>
                  <a:schemeClr val="tx1">
                    <a:lumMod val="95000"/>
                  </a:schemeClr>
                </a:solidFill>
                <a:latin typeface="Candara"/>
                <a:cs typeface="Candara"/>
              </a:rPr>
              <a:t>lub</a:t>
            </a:r>
            <a:r>
              <a:rPr sz="2400" b="1" spc="165" dirty="0">
                <a:solidFill>
                  <a:schemeClr val="tx1">
                    <a:lumMod val="95000"/>
                  </a:schemeClr>
                </a:solidFill>
                <a:latin typeface="Candara"/>
                <a:cs typeface="Candara"/>
              </a:rPr>
              <a:t>  </a:t>
            </a:r>
            <a:r>
              <a:rPr sz="2400" b="1" dirty="0">
                <a:solidFill>
                  <a:schemeClr val="tx1">
                    <a:lumMod val="95000"/>
                  </a:schemeClr>
                </a:solidFill>
                <a:latin typeface="Candara"/>
                <a:cs typeface="Candara"/>
              </a:rPr>
              <a:t>całych</a:t>
            </a:r>
            <a:r>
              <a:rPr sz="2400" b="1" spc="165" dirty="0">
                <a:solidFill>
                  <a:schemeClr val="tx1">
                    <a:lumMod val="95000"/>
                  </a:schemeClr>
                </a:solidFill>
                <a:latin typeface="Candara"/>
                <a:cs typeface="Candara"/>
              </a:rPr>
              <a:t>  </a:t>
            </a:r>
            <a:r>
              <a:rPr sz="2400" b="1" dirty="0">
                <a:solidFill>
                  <a:schemeClr val="tx1">
                    <a:lumMod val="95000"/>
                  </a:schemeClr>
                </a:solidFill>
                <a:latin typeface="Candara"/>
                <a:cs typeface="Candara"/>
              </a:rPr>
              <a:t>tkanek.</a:t>
            </a:r>
            <a:r>
              <a:rPr sz="2400" b="1" spc="160" dirty="0">
                <a:solidFill>
                  <a:schemeClr val="tx1">
                    <a:lumMod val="95000"/>
                  </a:schemeClr>
                </a:solidFill>
                <a:latin typeface="Candara"/>
                <a:cs typeface="Candara"/>
              </a:rPr>
              <a:t>  </a:t>
            </a:r>
            <a:r>
              <a:rPr sz="2400" b="1" dirty="0">
                <a:solidFill>
                  <a:schemeClr val="tx1">
                    <a:lumMod val="95000"/>
                  </a:schemeClr>
                </a:solidFill>
                <a:latin typeface="Candara"/>
                <a:cs typeface="Candara"/>
              </a:rPr>
              <a:t>Objawia</a:t>
            </a:r>
            <a:r>
              <a:rPr sz="2400" b="1" spc="165" dirty="0">
                <a:solidFill>
                  <a:schemeClr val="tx1">
                    <a:lumMod val="95000"/>
                  </a:schemeClr>
                </a:solidFill>
                <a:latin typeface="Candara"/>
                <a:cs typeface="Candara"/>
              </a:rPr>
              <a:t>  </a:t>
            </a:r>
            <a:r>
              <a:rPr sz="2400" b="1" dirty="0">
                <a:solidFill>
                  <a:schemeClr val="tx1">
                    <a:lumMod val="95000"/>
                  </a:schemeClr>
                </a:solidFill>
                <a:latin typeface="Candara"/>
                <a:cs typeface="Candara"/>
              </a:rPr>
              <a:t>się</a:t>
            </a:r>
            <a:r>
              <a:rPr sz="2400" b="1" spc="160" dirty="0">
                <a:solidFill>
                  <a:schemeClr val="tx1">
                    <a:lumMod val="95000"/>
                  </a:schemeClr>
                </a:solidFill>
                <a:latin typeface="Candara"/>
                <a:cs typeface="Candara"/>
              </a:rPr>
              <a:t>  </a:t>
            </a:r>
            <a:r>
              <a:rPr sz="2400" b="1" dirty="0">
                <a:solidFill>
                  <a:schemeClr val="tx1">
                    <a:lumMod val="95000"/>
                  </a:schemeClr>
                </a:solidFill>
                <a:latin typeface="Candara"/>
                <a:cs typeface="Candara"/>
              </a:rPr>
              <a:t>to</a:t>
            </a:r>
            <a:r>
              <a:rPr sz="2400" b="1" spc="165" dirty="0">
                <a:solidFill>
                  <a:schemeClr val="tx1">
                    <a:lumMod val="95000"/>
                  </a:schemeClr>
                </a:solidFill>
                <a:latin typeface="Candara"/>
                <a:cs typeface="Candara"/>
              </a:rPr>
              <a:t>  </a:t>
            </a:r>
            <a:r>
              <a:rPr sz="2400" b="1" spc="-50" dirty="0">
                <a:solidFill>
                  <a:schemeClr val="tx1">
                    <a:lumMod val="95000"/>
                  </a:schemeClr>
                </a:solidFill>
                <a:latin typeface="Candara"/>
                <a:cs typeface="Candara"/>
              </a:rPr>
              <a:t>z </a:t>
            </a:r>
            <a:r>
              <a:rPr sz="2400" b="1" dirty="0">
                <a:solidFill>
                  <a:schemeClr val="tx1">
                    <a:lumMod val="95000"/>
                  </a:schemeClr>
                </a:solidFill>
                <a:latin typeface="Candara"/>
                <a:cs typeface="Candara"/>
              </a:rPr>
              <a:t>reguły</a:t>
            </a:r>
            <a:r>
              <a:rPr sz="2400" b="1" spc="225" dirty="0">
                <a:solidFill>
                  <a:schemeClr val="tx1">
                    <a:lumMod val="95000"/>
                  </a:schemeClr>
                </a:solidFill>
                <a:latin typeface="Candara"/>
                <a:cs typeface="Candara"/>
              </a:rPr>
              <a:t>   </a:t>
            </a:r>
            <a:r>
              <a:rPr sz="2400" b="1" dirty="0">
                <a:solidFill>
                  <a:schemeClr val="tx1">
                    <a:lumMod val="95000"/>
                  </a:schemeClr>
                </a:solidFill>
                <a:latin typeface="Candara"/>
                <a:cs typeface="Candara"/>
              </a:rPr>
              <a:t>brunatnieniem</a:t>
            </a:r>
            <a:r>
              <a:rPr sz="2400" b="1" spc="229"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235" dirty="0">
                <a:solidFill>
                  <a:schemeClr val="tx1">
                    <a:lumMod val="95000"/>
                  </a:schemeClr>
                </a:solidFill>
                <a:latin typeface="Candara"/>
                <a:cs typeface="Candara"/>
              </a:rPr>
              <a:t>   </a:t>
            </a:r>
            <a:r>
              <a:rPr sz="2400" b="1" dirty="0">
                <a:solidFill>
                  <a:schemeClr val="tx1">
                    <a:lumMod val="95000"/>
                  </a:schemeClr>
                </a:solidFill>
                <a:latin typeface="Candara"/>
                <a:cs typeface="Candara"/>
              </a:rPr>
              <a:t>zasychaniem</a:t>
            </a:r>
            <a:r>
              <a:rPr sz="2400" b="1" spc="229"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miejsc </a:t>
            </a:r>
            <a:r>
              <a:rPr sz="2400" b="1" dirty="0">
                <a:solidFill>
                  <a:schemeClr val="tx1">
                    <a:lumMod val="95000"/>
                  </a:schemeClr>
                </a:solidFill>
                <a:latin typeface="Candara"/>
                <a:cs typeface="Candara"/>
              </a:rPr>
              <a:t>ulegających</a:t>
            </a:r>
            <a:r>
              <a:rPr sz="2400" b="1" spc="-7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nekrozie.</a:t>
            </a:r>
            <a:endParaRPr sz="2400" b="1" dirty="0">
              <a:solidFill>
                <a:schemeClr val="tx1">
                  <a:lumMod val="95000"/>
                </a:schemeClr>
              </a:solidFill>
              <a:latin typeface="Candara"/>
              <a:cs typeface="Candara"/>
            </a:endParaRPr>
          </a:p>
          <a:p>
            <a:pPr marL="286385" marR="5080" indent="-274320" algn="just">
              <a:lnSpc>
                <a:spcPct val="100000"/>
              </a:lnSpc>
              <a:spcBef>
                <a:spcPts val="575"/>
              </a:spcBef>
            </a:pPr>
            <a:r>
              <a:rPr lang="pl-PL" sz="2400" b="1" dirty="0">
                <a:solidFill>
                  <a:schemeClr val="tx1">
                    <a:lumMod val="95000"/>
                  </a:schemeClr>
                </a:solidFill>
                <a:latin typeface="Candara"/>
                <a:cs typeface="Candara"/>
              </a:rPr>
              <a:t>	</a:t>
            </a:r>
            <a:r>
              <a:rPr sz="2400" b="1" dirty="0" err="1">
                <a:solidFill>
                  <a:schemeClr val="tx1">
                    <a:lumMod val="95000"/>
                  </a:schemeClr>
                </a:solidFill>
                <a:latin typeface="Candara"/>
                <a:cs typeface="Candara"/>
              </a:rPr>
              <a:t>Nekrozy</a:t>
            </a:r>
            <a:r>
              <a:rPr sz="2400" b="1" spc="235" dirty="0">
                <a:solidFill>
                  <a:schemeClr val="tx1">
                    <a:lumMod val="95000"/>
                  </a:schemeClr>
                </a:solidFill>
                <a:latin typeface="Candara"/>
                <a:cs typeface="Candara"/>
              </a:rPr>
              <a:t>  </a:t>
            </a:r>
            <a:r>
              <a:rPr sz="2400" b="1" dirty="0">
                <a:solidFill>
                  <a:schemeClr val="tx1">
                    <a:lumMod val="95000"/>
                  </a:schemeClr>
                </a:solidFill>
                <a:latin typeface="Candara"/>
                <a:cs typeface="Candara"/>
              </a:rPr>
              <a:t>mogą</a:t>
            </a:r>
            <a:r>
              <a:rPr sz="2400" b="1" spc="240" dirty="0">
                <a:solidFill>
                  <a:schemeClr val="tx1">
                    <a:lumMod val="95000"/>
                  </a:schemeClr>
                </a:solidFill>
                <a:latin typeface="Candara"/>
                <a:cs typeface="Candara"/>
              </a:rPr>
              <a:t>  </a:t>
            </a:r>
            <a:r>
              <a:rPr sz="2400" b="1" dirty="0">
                <a:solidFill>
                  <a:schemeClr val="tx1">
                    <a:lumMod val="95000"/>
                  </a:schemeClr>
                </a:solidFill>
                <a:latin typeface="Candara"/>
                <a:cs typeface="Candara"/>
              </a:rPr>
              <a:t>być</a:t>
            </a:r>
            <a:r>
              <a:rPr sz="2400" b="1" spc="240" dirty="0">
                <a:solidFill>
                  <a:schemeClr val="tx1">
                    <a:lumMod val="95000"/>
                  </a:schemeClr>
                </a:solidFill>
                <a:latin typeface="Candara"/>
                <a:cs typeface="Candara"/>
              </a:rPr>
              <a:t>  </a:t>
            </a:r>
            <a:r>
              <a:rPr sz="2400" b="1" dirty="0">
                <a:solidFill>
                  <a:schemeClr val="tx1">
                    <a:lumMod val="95000"/>
                  </a:schemeClr>
                </a:solidFill>
                <a:latin typeface="Candara"/>
                <a:cs typeface="Candara"/>
              </a:rPr>
              <a:t>powierzchniowe</a:t>
            </a:r>
            <a:r>
              <a:rPr sz="2400" b="1" spc="245"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24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wgłębne. </a:t>
            </a:r>
            <a:r>
              <a:rPr sz="2400" b="1" dirty="0">
                <a:solidFill>
                  <a:schemeClr val="tx1">
                    <a:lumMod val="95000"/>
                  </a:schemeClr>
                </a:solidFill>
                <a:latin typeface="Candara"/>
                <a:cs typeface="Candara"/>
              </a:rPr>
              <a:t>Obumarłe</a:t>
            </a:r>
            <a:r>
              <a:rPr sz="2400" b="1" spc="120" dirty="0">
                <a:solidFill>
                  <a:schemeClr val="tx1">
                    <a:lumMod val="95000"/>
                  </a:schemeClr>
                </a:solidFill>
                <a:latin typeface="Candara"/>
                <a:cs typeface="Candara"/>
              </a:rPr>
              <a:t>  </a:t>
            </a:r>
            <a:r>
              <a:rPr sz="2400" b="1" dirty="0">
                <a:solidFill>
                  <a:schemeClr val="tx1">
                    <a:lumMod val="95000"/>
                  </a:schemeClr>
                </a:solidFill>
                <a:latin typeface="Candara"/>
                <a:cs typeface="Candara"/>
              </a:rPr>
              <a:t>tkanki</a:t>
            </a:r>
            <a:r>
              <a:rPr sz="2400" b="1" spc="125" dirty="0">
                <a:solidFill>
                  <a:schemeClr val="tx1">
                    <a:lumMod val="95000"/>
                  </a:schemeClr>
                </a:solidFill>
                <a:latin typeface="Candara"/>
                <a:cs typeface="Candara"/>
              </a:rPr>
              <a:t>  </a:t>
            </a:r>
            <a:r>
              <a:rPr sz="2400" b="1" dirty="0">
                <a:solidFill>
                  <a:schemeClr val="tx1">
                    <a:lumMod val="95000"/>
                  </a:schemeClr>
                </a:solidFill>
                <a:latin typeface="Candara"/>
                <a:cs typeface="Candara"/>
              </a:rPr>
              <a:t>stają</a:t>
            </a:r>
            <a:r>
              <a:rPr sz="2400" b="1" spc="114" dirty="0">
                <a:solidFill>
                  <a:schemeClr val="tx1">
                    <a:lumMod val="95000"/>
                  </a:schemeClr>
                </a:solidFill>
                <a:latin typeface="Candara"/>
                <a:cs typeface="Candara"/>
              </a:rPr>
              <a:t>  </a:t>
            </a:r>
            <a:r>
              <a:rPr sz="2400" b="1" dirty="0">
                <a:solidFill>
                  <a:schemeClr val="tx1">
                    <a:lumMod val="95000"/>
                  </a:schemeClr>
                </a:solidFill>
                <a:latin typeface="Candara"/>
                <a:cs typeface="Candara"/>
              </a:rPr>
              <a:t>się</a:t>
            </a:r>
            <a:r>
              <a:rPr sz="2400" b="1" spc="125" dirty="0">
                <a:solidFill>
                  <a:schemeClr val="tx1">
                    <a:lumMod val="95000"/>
                  </a:schemeClr>
                </a:solidFill>
                <a:latin typeface="Candara"/>
                <a:cs typeface="Candara"/>
              </a:rPr>
              <a:t>  </a:t>
            </a:r>
            <a:r>
              <a:rPr sz="2400" b="1" dirty="0">
                <a:solidFill>
                  <a:schemeClr val="tx1">
                    <a:lumMod val="95000"/>
                  </a:schemeClr>
                </a:solidFill>
                <a:latin typeface="Candara"/>
                <a:cs typeface="Candara"/>
              </a:rPr>
              <a:t>szare,</a:t>
            </a:r>
            <a:r>
              <a:rPr sz="2400" b="1" spc="120" dirty="0">
                <a:solidFill>
                  <a:schemeClr val="tx1">
                    <a:lumMod val="95000"/>
                  </a:schemeClr>
                </a:solidFill>
                <a:latin typeface="Candara"/>
                <a:cs typeface="Candara"/>
              </a:rPr>
              <a:t>  </a:t>
            </a:r>
            <a:r>
              <a:rPr sz="2400" b="1" dirty="0">
                <a:solidFill>
                  <a:schemeClr val="tx1">
                    <a:lumMod val="95000"/>
                  </a:schemeClr>
                </a:solidFill>
                <a:latin typeface="Candara"/>
                <a:cs typeface="Candara"/>
              </a:rPr>
              <a:t>brunatne</a:t>
            </a:r>
            <a:r>
              <a:rPr sz="2400" b="1" spc="130" dirty="0">
                <a:solidFill>
                  <a:schemeClr val="tx1">
                    <a:lumMod val="95000"/>
                  </a:schemeClr>
                </a:solidFill>
                <a:latin typeface="Candara"/>
                <a:cs typeface="Candara"/>
              </a:rPr>
              <a:t>  </a:t>
            </a:r>
            <a:r>
              <a:rPr sz="2400" b="1" spc="-25" dirty="0">
                <a:solidFill>
                  <a:schemeClr val="tx1">
                    <a:lumMod val="95000"/>
                  </a:schemeClr>
                </a:solidFill>
                <a:latin typeface="Candara"/>
                <a:cs typeface="Candara"/>
              </a:rPr>
              <a:t>lub </a:t>
            </a:r>
            <a:r>
              <a:rPr sz="2400" b="1" dirty="0">
                <a:solidFill>
                  <a:schemeClr val="tx1">
                    <a:lumMod val="95000"/>
                  </a:schemeClr>
                </a:solidFill>
                <a:latin typeface="Candara"/>
                <a:cs typeface="Candara"/>
              </a:rPr>
              <a:t>czarne</a:t>
            </a:r>
            <a:r>
              <a:rPr sz="2400" b="1" spc="150" dirty="0">
                <a:solidFill>
                  <a:schemeClr val="tx1">
                    <a:lumMod val="95000"/>
                  </a:schemeClr>
                </a:solidFill>
                <a:latin typeface="Candara"/>
                <a:cs typeface="Candara"/>
              </a:rPr>
              <a:t> </a:t>
            </a:r>
            <a:r>
              <a:rPr sz="2400" b="1" dirty="0">
                <a:solidFill>
                  <a:schemeClr val="tx1">
                    <a:lumMod val="95000"/>
                  </a:schemeClr>
                </a:solidFill>
                <a:latin typeface="Candara"/>
                <a:cs typeface="Candara"/>
              </a:rPr>
              <a:t>na</a:t>
            </a:r>
            <a:r>
              <a:rPr sz="2400" b="1" spc="150" dirty="0">
                <a:solidFill>
                  <a:schemeClr val="tx1">
                    <a:lumMod val="95000"/>
                  </a:schemeClr>
                </a:solidFill>
                <a:latin typeface="Candara"/>
                <a:cs typeface="Candara"/>
              </a:rPr>
              <a:t> </a:t>
            </a:r>
            <a:r>
              <a:rPr sz="2400" b="1" dirty="0">
                <a:solidFill>
                  <a:schemeClr val="tx1">
                    <a:lumMod val="95000"/>
                  </a:schemeClr>
                </a:solidFill>
                <a:latin typeface="Candara"/>
                <a:cs typeface="Candara"/>
              </a:rPr>
              <a:t>skutek</a:t>
            </a:r>
            <a:r>
              <a:rPr sz="2400" b="1" spc="150" dirty="0">
                <a:solidFill>
                  <a:schemeClr val="tx1">
                    <a:lumMod val="95000"/>
                  </a:schemeClr>
                </a:solidFill>
                <a:latin typeface="Candara"/>
                <a:cs typeface="Candara"/>
              </a:rPr>
              <a:t> </a:t>
            </a:r>
            <a:r>
              <a:rPr sz="2400" b="1" dirty="0">
                <a:solidFill>
                  <a:schemeClr val="tx1">
                    <a:lumMod val="95000"/>
                  </a:schemeClr>
                </a:solidFill>
                <a:latin typeface="Candara"/>
                <a:cs typeface="Candara"/>
              </a:rPr>
              <a:t>zaistniałych</a:t>
            </a:r>
            <a:r>
              <a:rPr sz="2400" b="1" spc="145" dirty="0">
                <a:solidFill>
                  <a:schemeClr val="tx1">
                    <a:lumMod val="95000"/>
                  </a:schemeClr>
                </a:solidFill>
                <a:latin typeface="Candara"/>
                <a:cs typeface="Candara"/>
              </a:rPr>
              <a:t> </a:t>
            </a:r>
            <a:r>
              <a:rPr sz="2400" b="1" dirty="0">
                <a:solidFill>
                  <a:schemeClr val="tx1">
                    <a:lumMod val="95000"/>
                  </a:schemeClr>
                </a:solidFill>
                <a:latin typeface="Candara"/>
                <a:cs typeface="Candara"/>
              </a:rPr>
              <a:t>procesów</a:t>
            </a:r>
            <a:r>
              <a:rPr sz="2400" b="1" spc="15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rozkładu </a:t>
            </a:r>
            <a:r>
              <a:rPr sz="2400" b="1" dirty="0">
                <a:solidFill>
                  <a:schemeClr val="tx1">
                    <a:lumMod val="95000"/>
                  </a:schemeClr>
                </a:solidFill>
                <a:latin typeface="Candara"/>
                <a:cs typeface="Candara"/>
              </a:rPr>
              <a:t>i</a:t>
            </a:r>
            <a:r>
              <a:rPr sz="2400" b="1" spc="500" dirty="0">
                <a:solidFill>
                  <a:schemeClr val="tx1">
                    <a:lumMod val="95000"/>
                  </a:schemeClr>
                </a:solidFill>
                <a:latin typeface="Candara"/>
                <a:cs typeface="Candara"/>
              </a:rPr>
              <a:t> </a:t>
            </a:r>
            <a:r>
              <a:rPr sz="2400" b="1" dirty="0">
                <a:solidFill>
                  <a:schemeClr val="tx1">
                    <a:lumMod val="95000"/>
                  </a:schemeClr>
                </a:solidFill>
                <a:latin typeface="Candara"/>
                <a:cs typeface="Candara"/>
              </a:rPr>
              <a:t>tworzenia</a:t>
            </a:r>
            <a:r>
              <a:rPr sz="2400" b="1" spc="490" dirty="0">
                <a:solidFill>
                  <a:schemeClr val="tx1">
                    <a:lumMod val="95000"/>
                  </a:schemeClr>
                </a:solidFill>
                <a:latin typeface="Candara"/>
                <a:cs typeface="Candara"/>
              </a:rPr>
              <a:t> </a:t>
            </a:r>
            <a:r>
              <a:rPr sz="2400" b="1" dirty="0">
                <a:solidFill>
                  <a:schemeClr val="tx1">
                    <a:lumMod val="95000"/>
                  </a:schemeClr>
                </a:solidFill>
                <a:latin typeface="Candara"/>
                <a:cs typeface="Candara"/>
              </a:rPr>
              <a:t>się</a:t>
            </a:r>
            <a:r>
              <a:rPr sz="2400" b="1" spc="505" dirty="0">
                <a:solidFill>
                  <a:schemeClr val="tx1">
                    <a:lumMod val="95000"/>
                  </a:schemeClr>
                </a:solidFill>
                <a:latin typeface="Candara"/>
                <a:cs typeface="Candara"/>
              </a:rPr>
              <a:t> </a:t>
            </a:r>
            <a:r>
              <a:rPr sz="2400" b="1" dirty="0">
                <a:solidFill>
                  <a:schemeClr val="tx1">
                    <a:lumMod val="95000"/>
                  </a:schemeClr>
                </a:solidFill>
                <a:latin typeface="Candara"/>
                <a:cs typeface="Candara"/>
              </a:rPr>
              <a:t>melaniny.</a:t>
            </a:r>
            <a:r>
              <a:rPr sz="2400" b="1" spc="495" dirty="0">
                <a:solidFill>
                  <a:schemeClr val="tx1">
                    <a:lumMod val="95000"/>
                  </a:schemeClr>
                </a:solidFill>
                <a:latin typeface="Candara"/>
                <a:cs typeface="Candara"/>
              </a:rPr>
              <a:t> </a:t>
            </a:r>
            <a:r>
              <a:rPr sz="2400" b="1" dirty="0">
                <a:solidFill>
                  <a:schemeClr val="tx1">
                    <a:lumMod val="95000"/>
                  </a:schemeClr>
                </a:solidFill>
                <a:latin typeface="Candara"/>
                <a:cs typeface="Candara"/>
              </a:rPr>
              <a:t>Nekrozy</a:t>
            </a:r>
            <a:r>
              <a:rPr sz="2400" b="1" spc="505" dirty="0">
                <a:solidFill>
                  <a:schemeClr val="tx1">
                    <a:lumMod val="95000"/>
                  </a:schemeClr>
                </a:solidFill>
                <a:latin typeface="Candara"/>
                <a:cs typeface="Candara"/>
              </a:rPr>
              <a:t> </a:t>
            </a:r>
            <a:r>
              <a:rPr sz="2400" b="1" dirty="0">
                <a:solidFill>
                  <a:schemeClr val="tx1">
                    <a:lumMod val="95000"/>
                  </a:schemeClr>
                </a:solidFill>
                <a:latin typeface="Candara"/>
                <a:cs typeface="Candara"/>
              </a:rPr>
              <a:t>mogą</a:t>
            </a:r>
            <a:r>
              <a:rPr sz="2400" b="1" spc="50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ulegać </a:t>
            </a:r>
            <a:r>
              <a:rPr sz="2400" b="1" dirty="0">
                <a:solidFill>
                  <a:schemeClr val="tx1">
                    <a:lumMod val="95000"/>
                  </a:schemeClr>
                </a:solidFill>
                <a:latin typeface="Candara"/>
                <a:cs typeface="Candara"/>
              </a:rPr>
              <a:t>gniciu,</a:t>
            </a:r>
            <a:r>
              <a:rPr sz="2400" b="1" spc="-25" dirty="0">
                <a:solidFill>
                  <a:schemeClr val="tx1">
                    <a:lumMod val="95000"/>
                  </a:schemeClr>
                </a:solidFill>
                <a:latin typeface="Candara"/>
                <a:cs typeface="Candara"/>
              </a:rPr>
              <a:t> </a:t>
            </a:r>
            <a:r>
              <a:rPr sz="2400" b="1" dirty="0">
                <a:solidFill>
                  <a:schemeClr val="tx1">
                    <a:lumMod val="95000"/>
                  </a:schemeClr>
                </a:solidFill>
                <a:latin typeface="Candara"/>
                <a:cs typeface="Candara"/>
              </a:rPr>
              <a:t>wysychaniu</a:t>
            </a:r>
            <a:r>
              <a:rPr sz="2400" b="1" spc="-30"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3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wykruszaniu</a:t>
            </a:r>
            <a:endParaRPr sz="2400" b="1" dirty="0">
              <a:solidFill>
                <a:schemeClr val="tx1">
                  <a:lumMod val="95000"/>
                </a:schemeClr>
              </a:solidFill>
              <a:latin typeface="Candara"/>
              <a:cs typeface="Candara"/>
            </a:endParaRPr>
          </a:p>
        </p:txBody>
      </p:sp>
      <p:pic>
        <p:nvPicPr>
          <p:cNvPr id="5" name="object 5"/>
          <p:cNvPicPr/>
          <p:nvPr/>
        </p:nvPicPr>
        <p:blipFill>
          <a:blip r:embed="rId2" cstate="print"/>
          <a:stretch>
            <a:fillRect/>
          </a:stretch>
        </p:blipFill>
        <p:spPr>
          <a:xfrm>
            <a:off x="0" y="0"/>
            <a:ext cx="1601851" cy="3384550"/>
          </a:xfrm>
          <a:prstGeom prst="rect">
            <a:avLst/>
          </a:prstGeom>
        </p:spPr>
      </p:pic>
      <p:grpSp>
        <p:nvGrpSpPr>
          <p:cNvPr id="6" name="object 6"/>
          <p:cNvGrpSpPr/>
          <p:nvPr/>
        </p:nvGrpSpPr>
        <p:grpSpPr>
          <a:xfrm>
            <a:off x="0" y="3357498"/>
            <a:ext cx="1708150" cy="3500501"/>
            <a:chOff x="0" y="3357498"/>
            <a:chExt cx="1708150" cy="3500501"/>
          </a:xfrm>
        </p:grpSpPr>
        <p:pic>
          <p:nvPicPr>
            <p:cNvPr id="7" name="object 7"/>
            <p:cNvPicPr/>
            <p:nvPr/>
          </p:nvPicPr>
          <p:blipFill>
            <a:blip r:embed="rId3" cstate="print"/>
            <a:stretch>
              <a:fillRect/>
            </a:stretch>
          </p:blipFill>
          <p:spPr>
            <a:xfrm>
              <a:off x="0" y="3357498"/>
              <a:ext cx="1619250" cy="1193800"/>
            </a:xfrm>
            <a:prstGeom prst="rect">
              <a:avLst/>
            </a:prstGeom>
          </p:spPr>
        </p:pic>
        <p:pic>
          <p:nvPicPr>
            <p:cNvPr id="8" name="object 8"/>
            <p:cNvPicPr/>
            <p:nvPr/>
          </p:nvPicPr>
          <p:blipFill>
            <a:blip r:embed="rId4" cstate="print"/>
            <a:stretch>
              <a:fillRect/>
            </a:stretch>
          </p:blipFill>
          <p:spPr>
            <a:xfrm>
              <a:off x="0" y="4581524"/>
              <a:ext cx="1708150" cy="2276475"/>
            </a:xfrm>
            <a:prstGeom prst="rect">
              <a:avLst/>
            </a:prstGeom>
          </p:spPr>
        </p:pic>
      </p:grpSp>
      <p:sp>
        <p:nvSpPr>
          <p:cNvPr id="10" name="object 10"/>
          <p:cNvSpPr txBox="1"/>
          <p:nvPr/>
        </p:nvSpPr>
        <p:spPr>
          <a:xfrm>
            <a:off x="2362200" y="5867400"/>
            <a:ext cx="2749805" cy="269304"/>
          </a:xfrm>
          <a:prstGeom prst="rect">
            <a:avLst/>
          </a:prstGeom>
        </p:spPr>
        <p:txBody>
          <a:bodyPr vert="horz" wrap="square" lIns="0" tIns="0" rIns="0" bIns="0" rtlCol="0">
            <a:spAutoFit/>
          </a:bodyPr>
          <a:lstStyle/>
          <a:p>
            <a:pPr marL="12700">
              <a:lnSpc>
                <a:spcPts val="2090"/>
              </a:lnSpc>
            </a:pPr>
            <a:r>
              <a:rPr sz="1800" dirty="0">
                <a:latin typeface="Microsoft Sans Serif"/>
                <a:cs typeface="Microsoft Sans Serif"/>
              </a:rPr>
              <a:t>wykruszanie</a:t>
            </a:r>
            <a:r>
              <a:rPr sz="1800" spc="-20" dirty="0">
                <a:latin typeface="Microsoft Sans Serif"/>
                <a:cs typeface="Microsoft Sans Serif"/>
              </a:rPr>
              <a:t> </a:t>
            </a:r>
            <a:r>
              <a:rPr sz="1800" dirty="0">
                <a:latin typeface="Microsoft Sans Serif"/>
                <a:cs typeface="Microsoft Sans Serif"/>
              </a:rPr>
              <a:t>się</a:t>
            </a:r>
            <a:r>
              <a:rPr sz="1800" spc="-65" dirty="0">
                <a:latin typeface="Microsoft Sans Serif"/>
                <a:cs typeface="Microsoft Sans Serif"/>
              </a:rPr>
              <a:t> </a:t>
            </a:r>
            <a:r>
              <a:rPr sz="1800" spc="-50" dirty="0" err="1">
                <a:latin typeface="Microsoft Sans Serif"/>
                <a:cs typeface="Microsoft Sans Serif"/>
              </a:rPr>
              <a:t>tkanek</a:t>
            </a:r>
            <a:endParaRPr sz="1500" baseline="11111" dirty="0">
              <a:latin typeface="Microsoft Sans Serif"/>
              <a:cs typeface="Microsoft Sans Serif"/>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93619" y="1683511"/>
            <a:ext cx="1263650" cy="345440"/>
          </a:xfrm>
          <a:prstGeom prst="rect">
            <a:avLst/>
          </a:prstGeom>
        </p:spPr>
        <p:txBody>
          <a:bodyPr vert="horz" wrap="square" lIns="0" tIns="12700" rIns="0" bIns="0" rtlCol="0">
            <a:spAutoFit/>
          </a:bodyPr>
          <a:lstStyle/>
          <a:p>
            <a:pPr marL="12700">
              <a:lnSpc>
                <a:spcPct val="100000"/>
              </a:lnSpc>
              <a:spcBef>
                <a:spcPts val="100"/>
              </a:spcBef>
              <a:tabLst>
                <a:tab pos="1183005" algn="l"/>
              </a:tabLst>
            </a:pPr>
            <a:r>
              <a:rPr sz="2100" b="0" spc="-10" dirty="0" err="1">
                <a:solidFill>
                  <a:schemeClr val="tx1">
                    <a:lumMod val="95000"/>
                  </a:schemeClr>
                </a:solidFill>
                <a:latin typeface="Candara"/>
                <a:cs typeface="Candara"/>
              </a:rPr>
              <a:t>Zgnilizny</a:t>
            </a:r>
            <a:r>
              <a:rPr sz="2100" b="0" spc="-50" dirty="0">
                <a:solidFill>
                  <a:schemeClr val="tx1">
                    <a:lumMod val="95000"/>
                  </a:schemeClr>
                </a:solidFill>
                <a:latin typeface="Candara"/>
                <a:cs typeface="Candara"/>
              </a:rPr>
              <a:t>-</a:t>
            </a:r>
            <a:endParaRPr sz="2100" dirty="0">
              <a:solidFill>
                <a:schemeClr val="tx1">
                  <a:lumMod val="95000"/>
                </a:schemeClr>
              </a:solidFill>
              <a:latin typeface="Candara"/>
              <a:cs typeface="Candara"/>
            </a:endParaRPr>
          </a:p>
        </p:txBody>
      </p:sp>
      <p:sp>
        <p:nvSpPr>
          <p:cNvPr id="3" name="object 3"/>
          <p:cNvSpPr txBox="1"/>
          <p:nvPr/>
        </p:nvSpPr>
        <p:spPr>
          <a:xfrm>
            <a:off x="3935095" y="1683511"/>
            <a:ext cx="5132070" cy="345440"/>
          </a:xfrm>
          <a:prstGeom prst="rect">
            <a:avLst/>
          </a:prstGeom>
        </p:spPr>
        <p:txBody>
          <a:bodyPr vert="horz" wrap="square" lIns="0" tIns="12700" rIns="0" bIns="0" rtlCol="0">
            <a:spAutoFit/>
          </a:bodyPr>
          <a:lstStyle/>
          <a:p>
            <a:pPr marL="12700">
              <a:lnSpc>
                <a:spcPct val="100000"/>
              </a:lnSpc>
              <a:spcBef>
                <a:spcPts val="100"/>
              </a:spcBef>
              <a:tabLst>
                <a:tab pos="954405" algn="l"/>
                <a:tab pos="1791335" algn="l"/>
                <a:tab pos="2163445" algn="l"/>
                <a:tab pos="2593340" algn="l"/>
                <a:tab pos="4018279" algn="l"/>
              </a:tabLst>
            </a:pPr>
            <a:r>
              <a:rPr sz="2100" spc="-10" dirty="0">
                <a:solidFill>
                  <a:schemeClr val="tx1">
                    <a:lumMod val="95000"/>
                  </a:schemeClr>
                </a:solidFill>
                <a:latin typeface="Candara"/>
                <a:cs typeface="Candara"/>
              </a:rPr>
              <a:t>można</a:t>
            </a:r>
            <a:r>
              <a:rPr sz="2100" dirty="0">
                <a:solidFill>
                  <a:schemeClr val="tx1">
                    <a:lumMod val="95000"/>
                  </a:schemeClr>
                </a:solidFill>
                <a:latin typeface="Candara"/>
                <a:cs typeface="Candara"/>
              </a:rPr>
              <a:t>	</a:t>
            </a:r>
            <a:r>
              <a:rPr sz="2100" spc="-20" dirty="0">
                <a:solidFill>
                  <a:schemeClr val="tx1">
                    <a:lumMod val="95000"/>
                  </a:schemeClr>
                </a:solidFill>
                <a:latin typeface="Candara"/>
                <a:cs typeface="Candara"/>
              </a:rPr>
              <a:t>uznać</a:t>
            </a:r>
            <a:r>
              <a:rPr sz="2100" dirty="0">
                <a:solidFill>
                  <a:schemeClr val="tx1">
                    <a:lumMod val="95000"/>
                  </a:schemeClr>
                </a:solidFill>
                <a:latin typeface="Candara"/>
                <a:cs typeface="Candara"/>
              </a:rPr>
              <a:t>	</a:t>
            </a:r>
            <a:r>
              <a:rPr sz="2100" spc="-25" dirty="0">
                <a:solidFill>
                  <a:schemeClr val="tx1">
                    <a:lumMod val="95000"/>
                  </a:schemeClr>
                </a:solidFill>
                <a:latin typeface="Candara"/>
                <a:cs typeface="Candara"/>
              </a:rPr>
              <a:t>je</a:t>
            </a:r>
            <a:r>
              <a:rPr sz="2100" dirty="0">
                <a:solidFill>
                  <a:schemeClr val="tx1">
                    <a:lumMod val="95000"/>
                  </a:schemeClr>
                </a:solidFill>
                <a:latin typeface="Candara"/>
                <a:cs typeface="Candara"/>
              </a:rPr>
              <a:t>	</a:t>
            </a:r>
            <a:r>
              <a:rPr sz="2100" spc="-25" dirty="0">
                <a:solidFill>
                  <a:schemeClr val="tx1">
                    <a:lumMod val="95000"/>
                  </a:schemeClr>
                </a:solidFill>
                <a:latin typeface="Candara"/>
                <a:cs typeface="Candara"/>
              </a:rPr>
              <a:t>za</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szczególne</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przypadki</a:t>
            </a:r>
            <a:endParaRPr sz="2100" dirty="0">
              <a:solidFill>
                <a:schemeClr val="tx1">
                  <a:lumMod val="95000"/>
                </a:schemeClr>
              </a:solidFill>
              <a:latin typeface="Candara"/>
              <a:cs typeface="Candara"/>
            </a:endParaRPr>
          </a:p>
        </p:txBody>
      </p:sp>
      <p:sp>
        <p:nvSpPr>
          <p:cNvPr id="4" name="object 4"/>
          <p:cNvSpPr txBox="1"/>
          <p:nvPr/>
        </p:nvSpPr>
        <p:spPr>
          <a:xfrm>
            <a:off x="2793619" y="2003489"/>
            <a:ext cx="6273800" cy="794385"/>
          </a:xfrm>
          <a:prstGeom prst="rect">
            <a:avLst/>
          </a:prstGeom>
        </p:spPr>
        <p:txBody>
          <a:bodyPr vert="horz" wrap="square" lIns="0" tIns="76835" rIns="0" bIns="0" rtlCol="0">
            <a:spAutoFit/>
          </a:bodyPr>
          <a:lstStyle/>
          <a:p>
            <a:pPr marL="12700">
              <a:lnSpc>
                <a:spcPct val="100000"/>
              </a:lnSpc>
              <a:spcBef>
                <a:spcPts val="605"/>
              </a:spcBef>
            </a:pPr>
            <a:r>
              <a:rPr sz="2100" dirty="0">
                <a:solidFill>
                  <a:schemeClr val="tx1">
                    <a:lumMod val="95000"/>
                  </a:schemeClr>
                </a:solidFill>
                <a:latin typeface="Candara"/>
                <a:cs typeface="Candara"/>
              </a:rPr>
              <a:t>nekroz,</a:t>
            </a:r>
            <a:r>
              <a:rPr sz="2100" spc="140" dirty="0">
                <a:solidFill>
                  <a:schemeClr val="tx1">
                    <a:lumMod val="95000"/>
                  </a:schemeClr>
                </a:solidFill>
                <a:latin typeface="Candara"/>
                <a:cs typeface="Candara"/>
              </a:rPr>
              <a:t> </a:t>
            </a:r>
            <a:r>
              <a:rPr sz="2100" dirty="0">
                <a:solidFill>
                  <a:schemeClr val="tx1">
                    <a:lumMod val="95000"/>
                  </a:schemeClr>
                </a:solidFill>
                <a:latin typeface="Candara"/>
                <a:cs typeface="Candara"/>
              </a:rPr>
              <a:t>ponieważ</a:t>
            </a:r>
            <a:r>
              <a:rPr sz="2100" spc="150" dirty="0">
                <a:solidFill>
                  <a:schemeClr val="tx1">
                    <a:lumMod val="95000"/>
                  </a:schemeClr>
                </a:solidFill>
                <a:latin typeface="Candara"/>
                <a:cs typeface="Candara"/>
              </a:rPr>
              <a:t> </a:t>
            </a:r>
            <a:r>
              <a:rPr sz="2100" dirty="0">
                <a:solidFill>
                  <a:schemeClr val="tx1">
                    <a:lumMod val="95000"/>
                  </a:schemeClr>
                </a:solidFill>
                <a:latin typeface="Candara"/>
                <a:cs typeface="Candara"/>
              </a:rPr>
              <a:t>w</a:t>
            </a:r>
            <a:r>
              <a:rPr sz="2100" spc="145" dirty="0">
                <a:solidFill>
                  <a:schemeClr val="tx1">
                    <a:lumMod val="95000"/>
                  </a:schemeClr>
                </a:solidFill>
                <a:latin typeface="Candara"/>
                <a:cs typeface="Candara"/>
              </a:rPr>
              <a:t> </a:t>
            </a:r>
            <a:r>
              <a:rPr sz="2100" dirty="0">
                <a:solidFill>
                  <a:schemeClr val="tx1">
                    <a:lumMod val="95000"/>
                  </a:schemeClr>
                </a:solidFill>
                <a:latin typeface="Candara"/>
                <a:cs typeface="Candara"/>
              </a:rPr>
              <a:t>wyniku</a:t>
            </a:r>
            <a:r>
              <a:rPr sz="2100" spc="150" dirty="0">
                <a:solidFill>
                  <a:schemeClr val="tx1">
                    <a:lumMod val="95000"/>
                  </a:schemeClr>
                </a:solidFill>
                <a:latin typeface="Candara"/>
                <a:cs typeface="Candara"/>
              </a:rPr>
              <a:t> </a:t>
            </a:r>
            <a:r>
              <a:rPr sz="2100" dirty="0">
                <a:solidFill>
                  <a:schemeClr val="tx1">
                    <a:lumMod val="95000"/>
                  </a:schemeClr>
                </a:solidFill>
                <a:latin typeface="Candara"/>
                <a:cs typeface="Candara"/>
              </a:rPr>
              <a:t>procesu</a:t>
            </a:r>
            <a:r>
              <a:rPr sz="2100" spc="140" dirty="0">
                <a:solidFill>
                  <a:schemeClr val="tx1">
                    <a:lumMod val="95000"/>
                  </a:schemeClr>
                </a:solidFill>
                <a:latin typeface="Candara"/>
                <a:cs typeface="Candara"/>
              </a:rPr>
              <a:t> </a:t>
            </a:r>
            <a:r>
              <a:rPr sz="2100" dirty="0">
                <a:solidFill>
                  <a:schemeClr val="tx1">
                    <a:lumMod val="95000"/>
                  </a:schemeClr>
                </a:solidFill>
                <a:latin typeface="Candara"/>
                <a:cs typeface="Candara"/>
              </a:rPr>
              <a:t>gnilnego</a:t>
            </a:r>
            <a:r>
              <a:rPr sz="2100" spc="145" dirty="0">
                <a:solidFill>
                  <a:schemeClr val="tx1">
                    <a:lumMod val="95000"/>
                  </a:schemeClr>
                </a:solidFill>
                <a:latin typeface="Candara"/>
                <a:cs typeface="Candara"/>
              </a:rPr>
              <a:t> </a:t>
            </a:r>
            <a:r>
              <a:rPr sz="2100" spc="-10" dirty="0">
                <a:solidFill>
                  <a:schemeClr val="tx1">
                    <a:lumMod val="95000"/>
                  </a:schemeClr>
                </a:solidFill>
                <a:latin typeface="Candara"/>
                <a:cs typeface="Candara"/>
              </a:rPr>
              <a:t>komórki</a:t>
            </a:r>
            <a:endParaRPr sz="2100">
              <a:solidFill>
                <a:schemeClr val="tx1">
                  <a:lumMod val="95000"/>
                </a:schemeClr>
              </a:solidFill>
              <a:latin typeface="Candara"/>
              <a:cs typeface="Candara"/>
            </a:endParaRPr>
          </a:p>
          <a:p>
            <a:pPr marL="12700">
              <a:lnSpc>
                <a:spcPct val="100000"/>
              </a:lnSpc>
              <a:spcBef>
                <a:spcPts val="505"/>
              </a:spcBef>
              <a:tabLst>
                <a:tab pos="720725" algn="l"/>
                <a:tab pos="1766570" algn="l"/>
                <a:tab pos="2741930" algn="l"/>
                <a:tab pos="3897629" algn="l"/>
                <a:tab pos="4458335" algn="l"/>
                <a:tab pos="5502910" algn="l"/>
              </a:tabLst>
            </a:pPr>
            <a:r>
              <a:rPr sz="2100" spc="-25" dirty="0">
                <a:solidFill>
                  <a:schemeClr val="tx1">
                    <a:lumMod val="95000"/>
                  </a:schemeClr>
                </a:solidFill>
                <a:latin typeface="Candara"/>
                <a:cs typeface="Candara"/>
              </a:rPr>
              <a:t>lub</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tkanki</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roślin</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zostają</a:t>
            </a:r>
            <a:r>
              <a:rPr sz="2100" dirty="0">
                <a:solidFill>
                  <a:schemeClr val="tx1">
                    <a:lumMod val="95000"/>
                  </a:schemeClr>
                </a:solidFill>
                <a:latin typeface="Candara"/>
                <a:cs typeface="Candara"/>
              </a:rPr>
              <a:t>	</a:t>
            </a:r>
            <a:r>
              <a:rPr sz="2100" spc="-50" dirty="0">
                <a:solidFill>
                  <a:schemeClr val="tx1">
                    <a:lumMod val="95000"/>
                  </a:schemeClr>
                </a:solidFill>
                <a:latin typeface="Candara"/>
                <a:cs typeface="Candara"/>
              </a:rPr>
              <a:t>w</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końcu</a:t>
            </a:r>
            <a:r>
              <a:rPr sz="210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zabite.</a:t>
            </a:r>
            <a:endParaRPr sz="2100">
              <a:solidFill>
                <a:schemeClr val="tx1">
                  <a:lumMod val="95000"/>
                </a:schemeClr>
              </a:solidFill>
              <a:latin typeface="Candara"/>
              <a:cs typeface="Candara"/>
            </a:endParaRPr>
          </a:p>
        </p:txBody>
      </p:sp>
      <p:sp>
        <p:nvSpPr>
          <p:cNvPr id="5" name="object 5"/>
          <p:cNvSpPr txBox="1"/>
          <p:nvPr/>
        </p:nvSpPr>
        <p:spPr>
          <a:xfrm>
            <a:off x="2793619" y="2771898"/>
            <a:ext cx="6273800" cy="1946275"/>
          </a:xfrm>
          <a:prstGeom prst="rect">
            <a:avLst/>
          </a:prstGeom>
        </p:spPr>
        <p:txBody>
          <a:bodyPr vert="horz" wrap="square" lIns="0" tIns="12700" rIns="0" bIns="0" rtlCol="0">
            <a:spAutoFit/>
          </a:bodyPr>
          <a:lstStyle/>
          <a:p>
            <a:pPr marL="12700" marR="5080" algn="just">
              <a:lnSpc>
                <a:spcPct val="120000"/>
              </a:lnSpc>
              <a:spcBef>
                <a:spcPts val="100"/>
              </a:spcBef>
            </a:pPr>
            <a:r>
              <a:rPr sz="2100" dirty="0">
                <a:solidFill>
                  <a:schemeClr val="tx1">
                    <a:lumMod val="95000"/>
                  </a:schemeClr>
                </a:solidFill>
                <a:latin typeface="Candara"/>
                <a:cs typeface="Candara"/>
              </a:rPr>
              <a:t>Charakterystyczną</a:t>
            </a:r>
            <a:r>
              <a:rPr sz="2100" spc="235" dirty="0">
                <a:solidFill>
                  <a:schemeClr val="tx1">
                    <a:lumMod val="95000"/>
                  </a:schemeClr>
                </a:solidFill>
                <a:latin typeface="Candara"/>
                <a:cs typeface="Candara"/>
              </a:rPr>
              <a:t>  </a:t>
            </a:r>
            <a:r>
              <a:rPr sz="2100" dirty="0">
                <a:solidFill>
                  <a:schemeClr val="tx1">
                    <a:lumMod val="95000"/>
                  </a:schemeClr>
                </a:solidFill>
                <a:latin typeface="Candara"/>
                <a:cs typeface="Candara"/>
              </a:rPr>
              <a:t>cechą</a:t>
            </a:r>
            <a:r>
              <a:rPr sz="2100" spc="229" dirty="0">
                <a:solidFill>
                  <a:schemeClr val="tx1">
                    <a:lumMod val="95000"/>
                  </a:schemeClr>
                </a:solidFill>
                <a:latin typeface="Candara"/>
                <a:cs typeface="Candara"/>
              </a:rPr>
              <a:t>  </a:t>
            </a:r>
            <a:r>
              <a:rPr sz="2100" dirty="0">
                <a:solidFill>
                  <a:schemeClr val="tx1">
                    <a:lumMod val="95000"/>
                  </a:schemeClr>
                </a:solidFill>
                <a:latin typeface="Candara"/>
                <a:cs typeface="Candara"/>
              </a:rPr>
              <a:t>zgnilizn</a:t>
            </a:r>
            <a:r>
              <a:rPr sz="2100" spc="235" dirty="0">
                <a:solidFill>
                  <a:schemeClr val="tx1">
                    <a:lumMod val="95000"/>
                  </a:schemeClr>
                </a:solidFill>
                <a:latin typeface="Candara"/>
                <a:cs typeface="Candara"/>
              </a:rPr>
              <a:t>  </a:t>
            </a:r>
            <a:r>
              <a:rPr sz="2100" dirty="0">
                <a:solidFill>
                  <a:schemeClr val="tx1">
                    <a:lumMod val="95000"/>
                  </a:schemeClr>
                </a:solidFill>
                <a:latin typeface="Candara"/>
                <a:cs typeface="Candara"/>
              </a:rPr>
              <a:t>jest</a:t>
            </a:r>
            <a:r>
              <a:rPr sz="2100" spc="465" dirty="0">
                <a:solidFill>
                  <a:schemeClr val="tx1">
                    <a:lumMod val="95000"/>
                  </a:schemeClr>
                </a:solidFill>
                <a:latin typeface="Candara"/>
                <a:cs typeface="Candara"/>
              </a:rPr>
              <a:t>   </a:t>
            </a:r>
            <a:r>
              <a:rPr sz="2100" spc="-10" dirty="0">
                <a:solidFill>
                  <a:schemeClr val="tx1">
                    <a:lumMod val="95000"/>
                  </a:schemeClr>
                </a:solidFill>
                <a:latin typeface="Candara"/>
                <a:cs typeface="Candara"/>
              </a:rPr>
              <a:t>postępująca </a:t>
            </a:r>
            <a:r>
              <a:rPr sz="2100" dirty="0">
                <a:solidFill>
                  <a:schemeClr val="tx1">
                    <a:lumMod val="95000"/>
                  </a:schemeClr>
                </a:solidFill>
                <a:latin typeface="Candara"/>
                <a:cs typeface="Candara"/>
              </a:rPr>
              <a:t>enzymatyczna</a:t>
            </a:r>
            <a:r>
              <a:rPr sz="2100" spc="145" dirty="0">
                <a:solidFill>
                  <a:schemeClr val="tx1">
                    <a:lumMod val="95000"/>
                  </a:schemeClr>
                </a:solidFill>
                <a:latin typeface="Candara"/>
                <a:cs typeface="Candara"/>
              </a:rPr>
              <a:t>  </a:t>
            </a:r>
            <a:r>
              <a:rPr sz="2100" dirty="0">
                <a:solidFill>
                  <a:schemeClr val="tx1">
                    <a:lumMod val="95000"/>
                  </a:schemeClr>
                </a:solidFill>
                <a:latin typeface="Candara"/>
                <a:cs typeface="Candara"/>
              </a:rPr>
              <a:t>degradacja</a:t>
            </a:r>
            <a:r>
              <a:rPr sz="2100" spc="140" dirty="0">
                <a:solidFill>
                  <a:schemeClr val="tx1">
                    <a:lumMod val="95000"/>
                  </a:schemeClr>
                </a:solidFill>
                <a:latin typeface="Candara"/>
                <a:cs typeface="Candara"/>
              </a:rPr>
              <a:t>  </a:t>
            </a:r>
            <a:r>
              <a:rPr sz="2100" dirty="0">
                <a:solidFill>
                  <a:schemeClr val="tx1">
                    <a:lumMod val="95000"/>
                  </a:schemeClr>
                </a:solidFill>
                <a:latin typeface="Candara"/>
                <a:cs typeface="Candara"/>
              </a:rPr>
              <a:t>blaszki</a:t>
            </a:r>
            <a:r>
              <a:rPr sz="2100" spc="150" dirty="0">
                <a:solidFill>
                  <a:schemeClr val="tx1">
                    <a:lumMod val="95000"/>
                  </a:schemeClr>
                </a:solidFill>
                <a:latin typeface="Candara"/>
                <a:cs typeface="Candara"/>
              </a:rPr>
              <a:t>  </a:t>
            </a:r>
            <a:r>
              <a:rPr sz="2100" dirty="0">
                <a:solidFill>
                  <a:schemeClr val="tx1">
                    <a:lumMod val="95000"/>
                  </a:schemeClr>
                </a:solidFill>
                <a:latin typeface="Candara"/>
                <a:cs typeface="Candara"/>
              </a:rPr>
              <a:t>środkowej,</a:t>
            </a:r>
            <a:r>
              <a:rPr sz="2100" spc="145" dirty="0">
                <a:solidFill>
                  <a:schemeClr val="tx1">
                    <a:lumMod val="95000"/>
                  </a:schemeClr>
                </a:solidFill>
                <a:latin typeface="Candara"/>
                <a:cs typeface="Candara"/>
              </a:rPr>
              <a:t>  </a:t>
            </a:r>
            <a:r>
              <a:rPr sz="2100" spc="-10" dirty="0">
                <a:solidFill>
                  <a:schemeClr val="tx1">
                    <a:lumMod val="95000"/>
                  </a:schemeClr>
                </a:solidFill>
                <a:latin typeface="Candara"/>
                <a:cs typeface="Candara"/>
              </a:rPr>
              <a:t>potem </a:t>
            </a:r>
            <a:r>
              <a:rPr sz="2100" dirty="0">
                <a:solidFill>
                  <a:schemeClr val="tx1">
                    <a:lumMod val="95000"/>
                  </a:schemeClr>
                </a:solidFill>
                <a:latin typeface="Candara"/>
                <a:cs typeface="Candara"/>
              </a:rPr>
              <a:t>ścian</a:t>
            </a:r>
            <a:r>
              <a:rPr sz="2100" spc="340" dirty="0">
                <a:solidFill>
                  <a:schemeClr val="tx1">
                    <a:lumMod val="95000"/>
                  </a:schemeClr>
                </a:solidFill>
                <a:latin typeface="Candara"/>
                <a:cs typeface="Candara"/>
              </a:rPr>
              <a:t>    </a:t>
            </a:r>
            <a:r>
              <a:rPr sz="2100" dirty="0">
                <a:solidFill>
                  <a:schemeClr val="tx1">
                    <a:lumMod val="95000"/>
                  </a:schemeClr>
                </a:solidFill>
                <a:latin typeface="Candara"/>
                <a:cs typeface="Candara"/>
              </a:rPr>
              <a:t>komórkowych,</a:t>
            </a:r>
            <a:r>
              <a:rPr sz="2100" spc="345" dirty="0">
                <a:solidFill>
                  <a:schemeClr val="tx1">
                    <a:lumMod val="95000"/>
                  </a:schemeClr>
                </a:solidFill>
                <a:latin typeface="Candara"/>
                <a:cs typeface="Candara"/>
              </a:rPr>
              <a:t>    </a:t>
            </a:r>
            <a:r>
              <a:rPr sz="2100" dirty="0">
                <a:solidFill>
                  <a:schemeClr val="tx1">
                    <a:lumMod val="95000"/>
                  </a:schemeClr>
                </a:solidFill>
                <a:latin typeface="Candara"/>
                <a:cs typeface="Candara"/>
              </a:rPr>
              <a:t>a</a:t>
            </a:r>
            <a:r>
              <a:rPr sz="2100" spc="345" dirty="0">
                <a:solidFill>
                  <a:schemeClr val="tx1">
                    <a:lumMod val="95000"/>
                  </a:schemeClr>
                </a:solidFill>
                <a:latin typeface="Candara"/>
                <a:cs typeface="Candara"/>
              </a:rPr>
              <a:t>    </a:t>
            </a:r>
            <a:r>
              <a:rPr sz="2100" dirty="0">
                <a:solidFill>
                  <a:schemeClr val="tx1">
                    <a:lumMod val="95000"/>
                  </a:schemeClr>
                </a:solidFill>
                <a:latin typeface="Candara"/>
                <a:cs typeface="Candara"/>
              </a:rPr>
              <a:t>w</a:t>
            </a:r>
            <a:r>
              <a:rPr sz="2100" spc="340" dirty="0">
                <a:solidFill>
                  <a:schemeClr val="tx1">
                    <a:lumMod val="95000"/>
                  </a:schemeClr>
                </a:solidFill>
                <a:latin typeface="Candara"/>
                <a:cs typeface="Candara"/>
              </a:rPr>
              <a:t>    </a:t>
            </a:r>
            <a:r>
              <a:rPr sz="2100" dirty="0">
                <a:solidFill>
                  <a:schemeClr val="tx1">
                    <a:lumMod val="95000"/>
                  </a:schemeClr>
                </a:solidFill>
                <a:latin typeface="Candara"/>
                <a:cs typeface="Candara"/>
              </a:rPr>
              <a:t>końcu</a:t>
            </a:r>
            <a:r>
              <a:rPr sz="2100" spc="345" dirty="0">
                <a:solidFill>
                  <a:schemeClr val="tx1">
                    <a:lumMod val="95000"/>
                  </a:schemeClr>
                </a:solidFill>
                <a:latin typeface="Candara"/>
                <a:cs typeface="Candara"/>
              </a:rPr>
              <a:t>    </a:t>
            </a:r>
            <a:r>
              <a:rPr sz="2100" spc="-10" dirty="0">
                <a:solidFill>
                  <a:schemeClr val="tx1">
                    <a:lumMod val="95000"/>
                  </a:schemeClr>
                </a:solidFill>
                <a:latin typeface="Candara"/>
                <a:cs typeface="Candara"/>
              </a:rPr>
              <a:t>również </a:t>
            </a:r>
            <a:r>
              <a:rPr sz="2100" dirty="0">
                <a:solidFill>
                  <a:schemeClr val="tx1">
                    <a:lumMod val="95000"/>
                  </a:schemeClr>
                </a:solidFill>
                <a:latin typeface="Candara"/>
                <a:cs typeface="Candara"/>
              </a:rPr>
              <a:t>wydobywających</a:t>
            </a:r>
            <a:r>
              <a:rPr sz="2100" spc="245" dirty="0">
                <a:solidFill>
                  <a:schemeClr val="tx1">
                    <a:lumMod val="95000"/>
                  </a:schemeClr>
                </a:solidFill>
                <a:latin typeface="Candara"/>
                <a:cs typeface="Candara"/>
              </a:rPr>
              <a:t>  </a:t>
            </a:r>
            <a:r>
              <a:rPr sz="2100" dirty="0">
                <a:solidFill>
                  <a:schemeClr val="tx1">
                    <a:lumMod val="95000"/>
                  </a:schemeClr>
                </a:solidFill>
                <a:latin typeface="Candara"/>
                <a:cs typeface="Candara"/>
              </a:rPr>
              <a:t>się</a:t>
            </a:r>
            <a:r>
              <a:rPr sz="2100" spc="240" dirty="0">
                <a:solidFill>
                  <a:schemeClr val="tx1">
                    <a:lumMod val="95000"/>
                  </a:schemeClr>
                </a:solidFill>
                <a:latin typeface="Candara"/>
                <a:cs typeface="Candara"/>
              </a:rPr>
              <a:t>  </a:t>
            </a:r>
            <a:r>
              <a:rPr sz="2100" dirty="0">
                <a:solidFill>
                  <a:schemeClr val="tx1">
                    <a:lumMod val="95000"/>
                  </a:schemeClr>
                </a:solidFill>
                <a:latin typeface="Candara"/>
                <a:cs typeface="Candara"/>
              </a:rPr>
              <a:t>ze</a:t>
            </a:r>
            <a:r>
              <a:rPr sz="2100" spc="240" dirty="0">
                <a:solidFill>
                  <a:schemeClr val="tx1">
                    <a:lumMod val="95000"/>
                  </a:schemeClr>
                </a:solidFill>
                <a:latin typeface="Candara"/>
                <a:cs typeface="Candara"/>
              </a:rPr>
              <a:t>  </a:t>
            </a:r>
            <a:r>
              <a:rPr sz="2100" dirty="0">
                <a:solidFill>
                  <a:schemeClr val="tx1">
                    <a:lumMod val="95000"/>
                  </a:schemeClr>
                </a:solidFill>
                <a:latin typeface="Candara"/>
                <a:cs typeface="Candara"/>
              </a:rPr>
              <a:t>zniszczonych</a:t>
            </a:r>
            <a:r>
              <a:rPr sz="2100" spc="245" dirty="0">
                <a:solidFill>
                  <a:schemeClr val="tx1">
                    <a:lumMod val="95000"/>
                  </a:schemeClr>
                </a:solidFill>
                <a:latin typeface="Candara"/>
                <a:cs typeface="Candara"/>
              </a:rPr>
              <a:t>  </a:t>
            </a:r>
            <a:r>
              <a:rPr sz="2100" dirty="0">
                <a:solidFill>
                  <a:schemeClr val="tx1">
                    <a:lumMod val="95000"/>
                  </a:schemeClr>
                </a:solidFill>
                <a:latin typeface="Candara"/>
                <a:cs typeface="Candara"/>
              </a:rPr>
              <a:t>komórek</a:t>
            </a:r>
            <a:r>
              <a:rPr sz="2100" spc="245" dirty="0">
                <a:solidFill>
                  <a:schemeClr val="tx1">
                    <a:lumMod val="95000"/>
                  </a:schemeClr>
                </a:solidFill>
                <a:latin typeface="Candara"/>
                <a:cs typeface="Candara"/>
              </a:rPr>
              <a:t>  </a:t>
            </a:r>
            <a:r>
              <a:rPr sz="2100" spc="-25" dirty="0">
                <a:solidFill>
                  <a:schemeClr val="tx1">
                    <a:lumMod val="95000"/>
                  </a:schemeClr>
                </a:solidFill>
                <a:latin typeface="Candara"/>
                <a:cs typeface="Candara"/>
              </a:rPr>
              <a:t>ich </a:t>
            </a:r>
            <a:r>
              <a:rPr sz="2100" dirty="0">
                <a:solidFill>
                  <a:schemeClr val="tx1">
                    <a:lumMod val="95000"/>
                  </a:schemeClr>
                </a:solidFill>
                <a:latin typeface="Candara"/>
                <a:cs typeface="Candara"/>
              </a:rPr>
              <a:t>wewnętrznych</a:t>
            </a:r>
            <a:r>
              <a:rPr sz="2100" spc="-70" dirty="0">
                <a:solidFill>
                  <a:schemeClr val="tx1">
                    <a:lumMod val="95000"/>
                  </a:schemeClr>
                </a:solidFill>
                <a:latin typeface="Candara"/>
                <a:cs typeface="Candara"/>
              </a:rPr>
              <a:t> </a:t>
            </a:r>
            <a:r>
              <a:rPr sz="2100" spc="-10" dirty="0">
                <a:solidFill>
                  <a:schemeClr val="tx1">
                    <a:lumMod val="95000"/>
                  </a:schemeClr>
                </a:solidFill>
                <a:latin typeface="Candara"/>
                <a:cs typeface="Candara"/>
              </a:rPr>
              <a:t>składników.</a:t>
            </a:r>
            <a:endParaRPr sz="2100" dirty="0">
              <a:solidFill>
                <a:schemeClr val="tx1">
                  <a:lumMod val="95000"/>
                </a:schemeClr>
              </a:solidFill>
              <a:latin typeface="Candara"/>
              <a:cs typeface="Candara"/>
            </a:endParaRPr>
          </a:p>
        </p:txBody>
      </p:sp>
      <p:pic>
        <p:nvPicPr>
          <p:cNvPr id="6" name="object 6"/>
          <p:cNvPicPr/>
          <p:nvPr/>
        </p:nvPicPr>
        <p:blipFill>
          <a:blip r:embed="rId2" cstate="print"/>
          <a:stretch>
            <a:fillRect/>
          </a:stretch>
        </p:blipFill>
        <p:spPr>
          <a:xfrm>
            <a:off x="0" y="6722"/>
            <a:ext cx="1524000" cy="2514227"/>
          </a:xfrm>
          <a:prstGeom prst="rect">
            <a:avLst/>
          </a:prstGeom>
        </p:spPr>
      </p:pic>
      <p:sp>
        <p:nvSpPr>
          <p:cNvPr id="7" name="object 7"/>
          <p:cNvSpPr txBox="1"/>
          <p:nvPr/>
        </p:nvSpPr>
        <p:spPr>
          <a:xfrm>
            <a:off x="78739" y="2448814"/>
            <a:ext cx="2578100"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Arial"/>
                <a:cs typeface="Arial"/>
              </a:rPr>
              <a:t>zgnilizna</a:t>
            </a:r>
            <a:r>
              <a:rPr sz="1800" b="1" spc="-40" dirty="0">
                <a:latin typeface="Arial"/>
                <a:cs typeface="Arial"/>
              </a:rPr>
              <a:t> </a:t>
            </a:r>
            <a:r>
              <a:rPr sz="1800" b="1" dirty="0">
                <a:latin typeface="Arial"/>
                <a:cs typeface="Arial"/>
              </a:rPr>
              <a:t>owocu</a:t>
            </a:r>
            <a:r>
              <a:rPr sz="1800" b="1" spc="-45" dirty="0">
                <a:latin typeface="Arial"/>
                <a:cs typeface="Arial"/>
              </a:rPr>
              <a:t> </a:t>
            </a:r>
            <a:r>
              <a:rPr sz="1800" b="1" spc="-10" dirty="0">
                <a:latin typeface="Arial"/>
                <a:cs typeface="Arial"/>
              </a:rPr>
              <a:t>gruszy</a:t>
            </a:r>
            <a:endParaRPr sz="1800">
              <a:latin typeface="Arial"/>
              <a:cs typeface="Arial"/>
            </a:endParaRPr>
          </a:p>
        </p:txBody>
      </p:sp>
      <p:grpSp>
        <p:nvGrpSpPr>
          <p:cNvPr id="8" name="object 8"/>
          <p:cNvGrpSpPr/>
          <p:nvPr/>
        </p:nvGrpSpPr>
        <p:grpSpPr>
          <a:xfrm>
            <a:off x="0" y="2781300"/>
            <a:ext cx="2154301" cy="4076700"/>
            <a:chOff x="0" y="2781300"/>
            <a:chExt cx="2154301" cy="4076700"/>
          </a:xfrm>
        </p:grpSpPr>
        <p:pic>
          <p:nvPicPr>
            <p:cNvPr id="9" name="object 9"/>
            <p:cNvPicPr/>
            <p:nvPr/>
          </p:nvPicPr>
          <p:blipFill>
            <a:blip r:embed="rId3" cstate="print"/>
            <a:stretch>
              <a:fillRect/>
            </a:stretch>
          </p:blipFill>
          <p:spPr>
            <a:xfrm>
              <a:off x="0" y="3933825"/>
              <a:ext cx="2154301" cy="1493901"/>
            </a:xfrm>
            <a:prstGeom prst="rect">
              <a:avLst/>
            </a:prstGeom>
          </p:spPr>
        </p:pic>
        <p:pic>
          <p:nvPicPr>
            <p:cNvPr id="10" name="object 10"/>
            <p:cNvPicPr/>
            <p:nvPr/>
          </p:nvPicPr>
          <p:blipFill>
            <a:blip r:embed="rId4" cstate="print"/>
            <a:stretch>
              <a:fillRect/>
            </a:stretch>
          </p:blipFill>
          <p:spPr>
            <a:xfrm>
              <a:off x="0" y="2781300"/>
              <a:ext cx="2124075" cy="1423924"/>
            </a:xfrm>
            <a:prstGeom prst="rect">
              <a:avLst/>
            </a:prstGeom>
          </p:spPr>
        </p:pic>
        <p:pic>
          <p:nvPicPr>
            <p:cNvPr id="11" name="object 11"/>
            <p:cNvPicPr/>
            <p:nvPr/>
          </p:nvPicPr>
          <p:blipFill>
            <a:blip r:embed="rId5" cstate="print"/>
            <a:stretch>
              <a:fillRect/>
            </a:stretch>
          </p:blipFill>
          <p:spPr>
            <a:xfrm>
              <a:off x="0" y="5264150"/>
              <a:ext cx="2124075" cy="1593850"/>
            </a:xfrm>
            <a:prstGeom prst="rect">
              <a:avLst/>
            </a:prstGeom>
          </p:spPr>
        </p:pic>
      </p:grpSp>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47625">
              <a:lnSpc>
                <a:spcPct val="100000"/>
              </a:lnSpc>
            </a:pPr>
            <a:fld id="{81D60167-4931-47E6-BA6A-407CBD079E47}" type="slidenum">
              <a:rPr spc="-25" dirty="0"/>
              <a:t>102</a:t>
            </a:fld>
            <a:endParaRPr spc="-25"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5800" y="1828800"/>
            <a:ext cx="7457440" cy="3528851"/>
          </a:xfrm>
          <a:prstGeom prst="rect">
            <a:avLst/>
          </a:prstGeom>
        </p:spPr>
        <p:txBody>
          <a:bodyPr vert="horz" wrap="square" lIns="0" tIns="12700" rIns="0" bIns="0" rtlCol="0">
            <a:spAutoFit/>
          </a:bodyPr>
          <a:lstStyle/>
          <a:p>
            <a:pPr marL="286385" marR="5080" indent="-274320" algn="just">
              <a:lnSpc>
                <a:spcPct val="120000"/>
              </a:lnSpc>
              <a:spcBef>
                <a:spcPts val="100"/>
              </a:spcBef>
            </a:pPr>
            <a:r>
              <a:rPr lang="pl-PL" sz="2400" b="1" dirty="0">
                <a:solidFill>
                  <a:schemeClr val="tx1">
                    <a:lumMod val="95000"/>
                  </a:schemeClr>
                </a:solidFill>
                <a:latin typeface="Candara"/>
                <a:cs typeface="Candara"/>
              </a:rPr>
              <a:t>	</a:t>
            </a:r>
            <a:r>
              <a:rPr sz="2400" b="1" dirty="0" err="1">
                <a:solidFill>
                  <a:schemeClr val="tx1">
                    <a:lumMod val="95000"/>
                  </a:schemeClr>
                </a:solidFill>
                <a:latin typeface="Candara"/>
                <a:cs typeface="Candara"/>
              </a:rPr>
              <a:t>Bakterie</a:t>
            </a:r>
            <a:r>
              <a:rPr sz="2400" b="1" spc="515" dirty="0">
                <a:solidFill>
                  <a:schemeClr val="tx1">
                    <a:lumMod val="95000"/>
                  </a:schemeClr>
                </a:solidFill>
                <a:latin typeface="Candara"/>
                <a:cs typeface="Candara"/>
              </a:rPr>
              <a:t> </a:t>
            </a:r>
            <a:r>
              <a:rPr sz="2400" b="1" dirty="0">
                <a:solidFill>
                  <a:schemeClr val="tx1">
                    <a:lumMod val="95000"/>
                  </a:schemeClr>
                </a:solidFill>
                <a:latin typeface="Candara"/>
                <a:cs typeface="Candara"/>
              </a:rPr>
              <a:t>opanowują</a:t>
            </a:r>
            <a:r>
              <a:rPr sz="2400" b="1" spc="509" dirty="0">
                <a:solidFill>
                  <a:schemeClr val="tx1">
                    <a:lumMod val="95000"/>
                  </a:schemeClr>
                </a:solidFill>
                <a:latin typeface="Candara"/>
                <a:cs typeface="Candara"/>
              </a:rPr>
              <a:t> </a:t>
            </a:r>
            <a:r>
              <a:rPr sz="2400" b="1" dirty="0">
                <a:solidFill>
                  <a:schemeClr val="tx1">
                    <a:lumMod val="95000"/>
                  </a:schemeClr>
                </a:solidFill>
                <a:latin typeface="Candara"/>
                <a:cs typeface="Candara"/>
              </a:rPr>
              <a:t>głównie</a:t>
            </a:r>
            <a:r>
              <a:rPr sz="2400" b="1" spc="515" dirty="0">
                <a:solidFill>
                  <a:schemeClr val="tx1">
                    <a:lumMod val="95000"/>
                  </a:schemeClr>
                </a:solidFill>
                <a:latin typeface="Candara"/>
                <a:cs typeface="Candara"/>
              </a:rPr>
              <a:t> </a:t>
            </a:r>
            <a:r>
              <a:rPr sz="2400" b="1" dirty="0">
                <a:solidFill>
                  <a:schemeClr val="tx1">
                    <a:lumMod val="95000"/>
                  </a:schemeClr>
                </a:solidFill>
                <a:latin typeface="Candara"/>
                <a:cs typeface="Candara"/>
              </a:rPr>
              <a:t>tkankę</a:t>
            </a:r>
            <a:r>
              <a:rPr sz="2400" b="1" spc="52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parenchymatyczną </a:t>
            </a:r>
            <a:r>
              <a:rPr sz="2400" b="1" dirty="0">
                <a:solidFill>
                  <a:schemeClr val="tx1">
                    <a:lumMod val="95000"/>
                  </a:schemeClr>
                </a:solidFill>
                <a:latin typeface="Candara"/>
                <a:cs typeface="Candara"/>
              </a:rPr>
              <a:t>organów</a:t>
            </a:r>
            <a:r>
              <a:rPr sz="2400" b="1" spc="295" dirty="0">
                <a:solidFill>
                  <a:schemeClr val="tx1">
                    <a:lumMod val="95000"/>
                  </a:schemeClr>
                </a:solidFill>
                <a:latin typeface="Candara"/>
                <a:cs typeface="Candara"/>
              </a:rPr>
              <a:t>   </a:t>
            </a:r>
            <a:r>
              <a:rPr sz="2400" b="1" dirty="0">
                <a:solidFill>
                  <a:schemeClr val="tx1">
                    <a:lumMod val="95000"/>
                  </a:schemeClr>
                </a:solidFill>
                <a:latin typeface="Candara"/>
                <a:cs typeface="Candara"/>
              </a:rPr>
              <a:t>gromadzących</a:t>
            </a:r>
            <a:r>
              <a:rPr sz="2400" b="1" spc="290" dirty="0">
                <a:solidFill>
                  <a:schemeClr val="tx1">
                    <a:lumMod val="95000"/>
                  </a:schemeClr>
                </a:solidFill>
                <a:latin typeface="Candara"/>
                <a:cs typeface="Candara"/>
              </a:rPr>
              <a:t>   </a:t>
            </a:r>
            <a:r>
              <a:rPr sz="2400" b="1" dirty="0">
                <a:solidFill>
                  <a:schemeClr val="tx1">
                    <a:lumMod val="95000"/>
                  </a:schemeClr>
                </a:solidFill>
                <a:latin typeface="Candara"/>
                <a:cs typeface="Candara"/>
              </a:rPr>
              <a:t>substancje</a:t>
            </a:r>
            <a:r>
              <a:rPr sz="2400" b="1" spc="295" dirty="0">
                <a:solidFill>
                  <a:schemeClr val="tx1">
                    <a:lumMod val="95000"/>
                  </a:schemeClr>
                </a:solidFill>
                <a:latin typeface="Candara"/>
                <a:cs typeface="Candara"/>
              </a:rPr>
              <a:t>   </a:t>
            </a:r>
            <a:r>
              <a:rPr sz="2400" b="1" dirty="0">
                <a:solidFill>
                  <a:schemeClr val="tx1">
                    <a:lumMod val="95000"/>
                  </a:schemeClr>
                </a:solidFill>
                <a:latin typeface="Candara"/>
                <a:cs typeface="Candara"/>
              </a:rPr>
              <a:t>zapasów.</a:t>
            </a:r>
            <a:r>
              <a:rPr sz="2400" b="1" spc="295" dirty="0">
                <a:solidFill>
                  <a:schemeClr val="tx1">
                    <a:lumMod val="95000"/>
                  </a:schemeClr>
                </a:solidFill>
                <a:latin typeface="Candara"/>
                <a:cs typeface="Candara"/>
              </a:rPr>
              <a:t>   </a:t>
            </a:r>
            <a:r>
              <a:rPr sz="2400" b="1" spc="-50" dirty="0">
                <a:solidFill>
                  <a:schemeClr val="tx1">
                    <a:lumMod val="95000"/>
                  </a:schemeClr>
                </a:solidFill>
                <a:latin typeface="Candara"/>
                <a:cs typeface="Candara"/>
              </a:rPr>
              <a:t>W </a:t>
            </a:r>
            <a:r>
              <a:rPr sz="2400" b="1" dirty="0">
                <a:solidFill>
                  <a:schemeClr val="tx1">
                    <a:lumMod val="95000"/>
                  </a:schemeClr>
                </a:solidFill>
                <a:latin typeface="Candara"/>
                <a:cs typeface="Candara"/>
              </a:rPr>
              <a:t>przypadku</a:t>
            </a:r>
            <a:r>
              <a:rPr sz="2400" b="1" spc="250" dirty="0">
                <a:solidFill>
                  <a:schemeClr val="tx1">
                    <a:lumMod val="95000"/>
                  </a:schemeClr>
                </a:solidFill>
                <a:latin typeface="Candara"/>
                <a:cs typeface="Candara"/>
              </a:rPr>
              <a:t>  </a:t>
            </a:r>
            <a:r>
              <a:rPr sz="2400" b="1" dirty="0">
                <a:solidFill>
                  <a:schemeClr val="tx1">
                    <a:lumMod val="95000"/>
                  </a:schemeClr>
                </a:solidFill>
                <a:latin typeface="Candara"/>
                <a:cs typeface="Candara"/>
              </a:rPr>
              <a:t>miękkiej</a:t>
            </a:r>
            <a:r>
              <a:rPr sz="2400" b="1" spc="260" dirty="0">
                <a:solidFill>
                  <a:schemeClr val="tx1">
                    <a:lumMod val="95000"/>
                  </a:schemeClr>
                </a:solidFill>
                <a:latin typeface="Candara"/>
                <a:cs typeface="Candara"/>
              </a:rPr>
              <a:t>  </a:t>
            </a:r>
            <a:r>
              <a:rPr sz="2400" b="1" dirty="0">
                <a:solidFill>
                  <a:schemeClr val="tx1">
                    <a:lumMod val="95000"/>
                  </a:schemeClr>
                </a:solidFill>
                <a:latin typeface="Candara"/>
                <a:cs typeface="Candara"/>
              </a:rPr>
              <a:t>zgnilizny</a:t>
            </a:r>
            <a:r>
              <a:rPr sz="2400" b="1" spc="250" dirty="0">
                <a:solidFill>
                  <a:schemeClr val="tx1">
                    <a:lumMod val="95000"/>
                  </a:schemeClr>
                </a:solidFill>
                <a:latin typeface="Candara"/>
                <a:cs typeface="Candara"/>
              </a:rPr>
              <a:t>  </a:t>
            </a:r>
            <a:r>
              <a:rPr sz="2400" b="1" dirty="0">
                <a:solidFill>
                  <a:schemeClr val="tx1">
                    <a:lumMod val="95000"/>
                  </a:schemeClr>
                </a:solidFill>
                <a:latin typeface="Candara"/>
                <a:cs typeface="Candara"/>
              </a:rPr>
              <a:t>patogeniczna</a:t>
            </a:r>
            <a:r>
              <a:rPr sz="2400" b="1" spc="24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bakteria </a:t>
            </a:r>
            <a:r>
              <a:rPr sz="2400" b="1" dirty="0">
                <a:solidFill>
                  <a:schemeClr val="tx1">
                    <a:lumMod val="95000"/>
                  </a:schemeClr>
                </a:solidFill>
                <a:latin typeface="Candara"/>
                <a:cs typeface="Candara"/>
              </a:rPr>
              <a:t>wydziela</a:t>
            </a:r>
            <a:r>
              <a:rPr sz="2400" b="1" spc="450" dirty="0">
                <a:solidFill>
                  <a:schemeClr val="tx1">
                    <a:lumMod val="95000"/>
                  </a:schemeClr>
                </a:solidFill>
                <a:latin typeface="Candara"/>
                <a:cs typeface="Candara"/>
              </a:rPr>
              <a:t> </a:t>
            </a:r>
            <a:r>
              <a:rPr sz="2400" b="1" dirty="0">
                <a:solidFill>
                  <a:schemeClr val="tx1">
                    <a:lumMod val="95000"/>
                  </a:schemeClr>
                </a:solidFill>
                <a:latin typeface="Candara"/>
                <a:cs typeface="Candara"/>
              </a:rPr>
              <a:t>enzymy,</a:t>
            </a:r>
            <a:r>
              <a:rPr sz="2400" b="1" spc="450" dirty="0">
                <a:solidFill>
                  <a:schemeClr val="tx1">
                    <a:lumMod val="95000"/>
                  </a:schemeClr>
                </a:solidFill>
                <a:latin typeface="Candara"/>
                <a:cs typeface="Candara"/>
              </a:rPr>
              <a:t> </a:t>
            </a:r>
            <a:r>
              <a:rPr sz="2400" b="1" dirty="0">
                <a:solidFill>
                  <a:schemeClr val="tx1">
                    <a:lumMod val="95000"/>
                  </a:schemeClr>
                </a:solidFill>
                <a:latin typeface="Candara"/>
                <a:cs typeface="Candara"/>
              </a:rPr>
              <a:t>które</a:t>
            </a:r>
            <a:r>
              <a:rPr sz="2400" b="1" spc="465" dirty="0">
                <a:solidFill>
                  <a:schemeClr val="tx1">
                    <a:lumMod val="95000"/>
                  </a:schemeClr>
                </a:solidFill>
                <a:latin typeface="Candara"/>
                <a:cs typeface="Candara"/>
              </a:rPr>
              <a:t> </a:t>
            </a:r>
            <a:r>
              <a:rPr sz="2400" b="1" dirty="0">
                <a:solidFill>
                  <a:schemeClr val="tx1">
                    <a:lumMod val="95000"/>
                  </a:schemeClr>
                </a:solidFill>
                <a:latin typeface="Candara"/>
                <a:cs typeface="Candara"/>
              </a:rPr>
              <a:t>rozkładają</a:t>
            </a:r>
            <a:r>
              <a:rPr sz="2400" b="1" spc="465" dirty="0">
                <a:solidFill>
                  <a:schemeClr val="tx1">
                    <a:lumMod val="95000"/>
                  </a:schemeClr>
                </a:solidFill>
                <a:latin typeface="Candara"/>
                <a:cs typeface="Candara"/>
              </a:rPr>
              <a:t> </a:t>
            </a:r>
            <a:r>
              <a:rPr sz="2400" b="1" dirty="0">
                <a:solidFill>
                  <a:schemeClr val="tx1">
                    <a:lumMod val="95000"/>
                  </a:schemeClr>
                </a:solidFill>
                <a:latin typeface="Candara"/>
                <a:cs typeface="Candara"/>
              </a:rPr>
              <a:t>pektyny</a:t>
            </a:r>
            <a:r>
              <a:rPr sz="2400" b="1" spc="46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zlepiające </a:t>
            </a:r>
            <a:r>
              <a:rPr sz="2400" b="1" dirty="0">
                <a:solidFill>
                  <a:schemeClr val="tx1">
                    <a:lumMod val="95000"/>
                  </a:schemeClr>
                </a:solidFill>
                <a:latin typeface="Candara"/>
                <a:cs typeface="Candara"/>
              </a:rPr>
              <a:t>ścianki</a:t>
            </a:r>
            <a:r>
              <a:rPr sz="2400" b="1" spc="225" dirty="0">
                <a:solidFill>
                  <a:schemeClr val="tx1">
                    <a:lumMod val="95000"/>
                  </a:schemeClr>
                </a:solidFill>
                <a:latin typeface="Candara"/>
                <a:cs typeface="Candara"/>
              </a:rPr>
              <a:t> </a:t>
            </a:r>
            <a:r>
              <a:rPr sz="2400" b="1" dirty="0">
                <a:solidFill>
                  <a:schemeClr val="tx1">
                    <a:lumMod val="95000"/>
                  </a:schemeClr>
                </a:solidFill>
                <a:latin typeface="Candara"/>
                <a:cs typeface="Candara"/>
              </a:rPr>
              <a:t>komórkowe</a:t>
            </a:r>
            <a:r>
              <a:rPr sz="2400" b="1" spc="225" dirty="0">
                <a:solidFill>
                  <a:schemeClr val="tx1">
                    <a:lumMod val="95000"/>
                  </a:schemeClr>
                </a:solidFill>
                <a:latin typeface="Candara"/>
                <a:cs typeface="Candara"/>
              </a:rPr>
              <a:t> </a:t>
            </a:r>
            <a:r>
              <a:rPr sz="2400" b="1" dirty="0">
                <a:solidFill>
                  <a:schemeClr val="tx1">
                    <a:lumMod val="95000"/>
                  </a:schemeClr>
                </a:solidFill>
                <a:latin typeface="Candara"/>
                <a:cs typeface="Candara"/>
              </a:rPr>
              <a:t>roślin.</a:t>
            </a:r>
            <a:r>
              <a:rPr sz="2400" b="1" spc="215" dirty="0">
                <a:solidFill>
                  <a:schemeClr val="tx1">
                    <a:lumMod val="95000"/>
                  </a:schemeClr>
                </a:solidFill>
                <a:latin typeface="Candara"/>
                <a:cs typeface="Candara"/>
              </a:rPr>
              <a:t> </a:t>
            </a:r>
            <a:r>
              <a:rPr sz="2400" b="1" dirty="0">
                <a:solidFill>
                  <a:schemeClr val="tx1">
                    <a:lumMod val="95000"/>
                  </a:schemeClr>
                </a:solidFill>
                <a:latin typeface="Candara"/>
                <a:cs typeface="Candara"/>
              </a:rPr>
              <a:t>Zaatakowane</a:t>
            </a:r>
            <a:r>
              <a:rPr sz="2400" b="1" spc="240" dirty="0">
                <a:solidFill>
                  <a:schemeClr val="tx1">
                    <a:lumMod val="95000"/>
                  </a:schemeClr>
                </a:solidFill>
                <a:latin typeface="Candara"/>
                <a:cs typeface="Candara"/>
              </a:rPr>
              <a:t> </a:t>
            </a:r>
            <a:r>
              <a:rPr sz="2400" b="1" dirty="0">
                <a:solidFill>
                  <a:schemeClr val="tx1">
                    <a:lumMod val="95000"/>
                  </a:schemeClr>
                </a:solidFill>
                <a:latin typeface="Candara"/>
                <a:cs typeface="Candara"/>
              </a:rPr>
              <a:t>tkanki</a:t>
            </a:r>
            <a:r>
              <a:rPr sz="2400" b="1" spc="23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ulegają </a:t>
            </a:r>
            <a:r>
              <a:rPr sz="2400" b="1" dirty="0">
                <a:solidFill>
                  <a:schemeClr val="tx1">
                    <a:lumMod val="95000"/>
                  </a:schemeClr>
                </a:solidFill>
                <a:latin typeface="Candara"/>
                <a:cs typeface="Candara"/>
              </a:rPr>
              <a:t>maceracji</a:t>
            </a:r>
            <a:r>
              <a:rPr sz="2400" b="1" spc="114"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125" dirty="0">
                <a:solidFill>
                  <a:schemeClr val="tx1">
                    <a:lumMod val="95000"/>
                  </a:schemeClr>
                </a:solidFill>
                <a:latin typeface="Candara"/>
                <a:cs typeface="Candara"/>
              </a:rPr>
              <a:t> </a:t>
            </a:r>
            <a:r>
              <a:rPr sz="2400" b="1" dirty="0">
                <a:solidFill>
                  <a:schemeClr val="tx1">
                    <a:lumMod val="95000"/>
                  </a:schemeClr>
                </a:solidFill>
                <a:latin typeface="Candara"/>
                <a:cs typeface="Candara"/>
              </a:rPr>
              <a:t>stają</a:t>
            </a:r>
            <a:r>
              <a:rPr sz="2400" b="1" spc="110" dirty="0">
                <a:solidFill>
                  <a:schemeClr val="tx1">
                    <a:lumMod val="95000"/>
                  </a:schemeClr>
                </a:solidFill>
                <a:latin typeface="Candara"/>
                <a:cs typeface="Candara"/>
              </a:rPr>
              <a:t> </a:t>
            </a:r>
            <a:r>
              <a:rPr sz="2400" b="1" dirty="0">
                <a:solidFill>
                  <a:schemeClr val="tx1">
                    <a:lumMod val="95000"/>
                  </a:schemeClr>
                </a:solidFill>
                <a:latin typeface="Candara"/>
                <a:cs typeface="Candara"/>
              </a:rPr>
              <a:t>się</a:t>
            </a:r>
            <a:r>
              <a:rPr sz="2400" b="1" spc="120" dirty="0">
                <a:solidFill>
                  <a:schemeClr val="tx1">
                    <a:lumMod val="95000"/>
                  </a:schemeClr>
                </a:solidFill>
                <a:latin typeface="Candara"/>
                <a:cs typeface="Candara"/>
              </a:rPr>
              <a:t> </a:t>
            </a:r>
            <a:r>
              <a:rPr sz="2400" b="1" dirty="0">
                <a:solidFill>
                  <a:schemeClr val="tx1">
                    <a:lumMod val="95000"/>
                  </a:schemeClr>
                </a:solidFill>
                <a:latin typeface="Candara"/>
                <a:cs typeface="Candara"/>
              </a:rPr>
              <a:t>miękkie.</a:t>
            </a:r>
            <a:r>
              <a:rPr sz="2400" b="1" spc="110" dirty="0">
                <a:solidFill>
                  <a:schemeClr val="tx1">
                    <a:lumMod val="95000"/>
                  </a:schemeClr>
                </a:solidFill>
                <a:latin typeface="Candara"/>
                <a:cs typeface="Candara"/>
              </a:rPr>
              <a:t> </a:t>
            </a:r>
            <a:r>
              <a:rPr sz="2400" b="1" dirty="0">
                <a:solidFill>
                  <a:schemeClr val="tx1">
                    <a:lumMod val="95000"/>
                  </a:schemeClr>
                </a:solidFill>
                <a:latin typeface="Candara"/>
                <a:cs typeface="Candara"/>
              </a:rPr>
              <a:t>Typowym</a:t>
            </a:r>
            <a:r>
              <a:rPr sz="2400" b="1" spc="114" dirty="0">
                <a:solidFill>
                  <a:schemeClr val="tx1">
                    <a:lumMod val="95000"/>
                  </a:schemeClr>
                </a:solidFill>
                <a:latin typeface="Candara"/>
                <a:cs typeface="Candara"/>
              </a:rPr>
              <a:t> </a:t>
            </a:r>
            <a:r>
              <a:rPr sz="2400" b="1" dirty="0">
                <a:solidFill>
                  <a:schemeClr val="tx1">
                    <a:lumMod val="95000"/>
                  </a:schemeClr>
                </a:solidFill>
                <a:latin typeface="Candara"/>
                <a:cs typeface="Candara"/>
              </a:rPr>
              <a:t>przykładem</a:t>
            </a:r>
            <a:r>
              <a:rPr sz="2400" b="1" spc="114" dirty="0">
                <a:solidFill>
                  <a:schemeClr val="tx1">
                    <a:lumMod val="95000"/>
                  </a:schemeClr>
                </a:solidFill>
                <a:latin typeface="Candara"/>
                <a:cs typeface="Candara"/>
              </a:rPr>
              <a:t> </a:t>
            </a:r>
            <a:r>
              <a:rPr sz="2400" b="1" spc="-20" dirty="0">
                <a:solidFill>
                  <a:schemeClr val="tx1">
                    <a:lumMod val="95000"/>
                  </a:schemeClr>
                </a:solidFill>
                <a:latin typeface="Candara"/>
                <a:cs typeface="Candara"/>
              </a:rPr>
              <a:t>jest </a:t>
            </a:r>
            <a:r>
              <a:rPr sz="2400" b="1" dirty="0">
                <a:solidFill>
                  <a:schemeClr val="tx1">
                    <a:lumMod val="95000"/>
                  </a:schemeClr>
                </a:solidFill>
                <a:latin typeface="Candara"/>
                <a:cs typeface="Candara"/>
              </a:rPr>
              <a:t>miękka</a:t>
            </a:r>
            <a:r>
              <a:rPr sz="2400" b="1" spc="-40" dirty="0">
                <a:solidFill>
                  <a:schemeClr val="tx1">
                    <a:lumMod val="95000"/>
                  </a:schemeClr>
                </a:solidFill>
                <a:latin typeface="Candara"/>
                <a:cs typeface="Candara"/>
              </a:rPr>
              <a:t> </a:t>
            </a:r>
            <a:r>
              <a:rPr sz="2400" b="1" dirty="0">
                <a:solidFill>
                  <a:schemeClr val="tx1">
                    <a:lumMod val="95000"/>
                  </a:schemeClr>
                </a:solidFill>
                <a:latin typeface="Candara"/>
                <a:cs typeface="Candara"/>
              </a:rPr>
              <a:t>zgnilizna</a:t>
            </a:r>
            <a:r>
              <a:rPr sz="2400" b="1" spc="-40" dirty="0">
                <a:solidFill>
                  <a:schemeClr val="tx1">
                    <a:lumMod val="95000"/>
                  </a:schemeClr>
                </a:solidFill>
                <a:latin typeface="Candara"/>
                <a:cs typeface="Candara"/>
              </a:rPr>
              <a:t> </a:t>
            </a:r>
            <a:r>
              <a:rPr sz="2400" b="1" dirty="0">
                <a:solidFill>
                  <a:schemeClr val="tx1">
                    <a:lumMod val="95000"/>
                  </a:schemeClr>
                </a:solidFill>
                <a:latin typeface="Candara"/>
                <a:cs typeface="Candara"/>
              </a:rPr>
              <a:t>ogórków</a:t>
            </a:r>
            <a:r>
              <a:rPr sz="2400" b="1" spc="-35"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3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ziemniaków.</a:t>
            </a:r>
            <a:endParaRPr sz="2400" b="1" dirty="0">
              <a:solidFill>
                <a:schemeClr val="tx1">
                  <a:lumMod val="95000"/>
                </a:schemeClr>
              </a:solidFill>
              <a:latin typeface="Candara"/>
              <a:cs typeface="Candar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29969" y="1188186"/>
            <a:ext cx="6162675" cy="726866"/>
          </a:xfrm>
          <a:prstGeom prst="rect">
            <a:avLst/>
          </a:prstGeom>
        </p:spPr>
        <p:txBody>
          <a:bodyPr vert="horz" wrap="square" lIns="0" tIns="12700" rIns="0" bIns="0" rtlCol="0">
            <a:spAutoFit/>
          </a:bodyPr>
          <a:lstStyle/>
          <a:p>
            <a:pPr marL="287020" marR="5080" indent="-274955">
              <a:lnSpc>
                <a:spcPct val="120000"/>
              </a:lnSpc>
              <a:spcBef>
                <a:spcPts val="100"/>
              </a:spcBef>
              <a:tabLst>
                <a:tab pos="1664335" algn="l"/>
                <a:tab pos="1884045" algn="l"/>
                <a:tab pos="3281679" algn="l"/>
                <a:tab pos="3729990" algn="l"/>
                <a:tab pos="4167504" algn="l"/>
                <a:tab pos="5196205" algn="l"/>
              </a:tabLst>
            </a:pPr>
            <a:r>
              <a:rPr sz="2000" spc="-10" dirty="0">
                <a:solidFill>
                  <a:schemeClr val="tx1">
                    <a:lumMod val="95000"/>
                  </a:schemeClr>
                </a:solidFill>
                <a:latin typeface="Candara"/>
                <a:cs typeface="Candara"/>
              </a:rPr>
              <a:t>Zrakowacenia</a:t>
            </a:r>
            <a:r>
              <a:rPr sz="2000" dirty="0">
                <a:solidFill>
                  <a:schemeClr val="tx1">
                    <a:lumMod val="95000"/>
                  </a:schemeClr>
                </a:solidFill>
                <a:latin typeface="Candara"/>
                <a:cs typeface="Candara"/>
              </a:rPr>
              <a:t>	</a:t>
            </a:r>
            <a:r>
              <a:rPr sz="2000" spc="-50" dirty="0">
                <a:solidFill>
                  <a:schemeClr val="tx1">
                    <a:lumMod val="95000"/>
                  </a:schemeClr>
                </a:solidFill>
                <a:latin typeface="Candara"/>
                <a:cs typeface="Candara"/>
              </a:rPr>
              <a:t>-</a:t>
            </a:r>
            <a:r>
              <a:rPr sz="200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rozpoczyna</a:t>
            </a:r>
            <a:r>
              <a:rPr sz="2000" dirty="0">
                <a:solidFill>
                  <a:schemeClr val="tx1">
                    <a:lumMod val="95000"/>
                  </a:schemeClr>
                </a:solidFill>
                <a:latin typeface="Candara"/>
                <a:cs typeface="Candara"/>
              </a:rPr>
              <a:t>	</a:t>
            </a:r>
            <a:r>
              <a:rPr sz="2000" spc="-25" dirty="0">
                <a:solidFill>
                  <a:schemeClr val="tx1">
                    <a:lumMod val="95000"/>
                  </a:schemeClr>
                </a:solidFill>
                <a:latin typeface="Candara"/>
                <a:cs typeface="Candara"/>
              </a:rPr>
              <a:t>się</a:t>
            </a:r>
            <a:r>
              <a:rPr sz="2000" dirty="0">
                <a:solidFill>
                  <a:schemeClr val="tx1">
                    <a:lumMod val="95000"/>
                  </a:schemeClr>
                </a:solidFill>
                <a:latin typeface="Candara"/>
                <a:cs typeface="Candara"/>
              </a:rPr>
              <a:t>	</a:t>
            </a:r>
            <a:r>
              <a:rPr sz="2000" spc="-25" dirty="0">
                <a:solidFill>
                  <a:schemeClr val="tx1">
                    <a:lumMod val="95000"/>
                  </a:schemeClr>
                </a:solidFill>
                <a:latin typeface="Candara"/>
                <a:cs typeface="Candara"/>
              </a:rPr>
              <a:t>od</a:t>
            </a:r>
            <a:r>
              <a:rPr sz="200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typowej</a:t>
            </a:r>
            <a:r>
              <a:rPr sz="200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nekrozy </a:t>
            </a:r>
            <a:r>
              <a:rPr sz="2000" dirty="0">
                <a:solidFill>
                  <a:schemeClr val="tx1">
                    <a:lumMod val="95000"/>
                  </a:schemeClr>
                </a:solidFill>
                <a:latin typeface="Candara"/>
                <a:cs typeface="Candara"/>
              </a:rPr>
              <a:t>otoczone</a:t>
            </a:r>
            <a:r>
              <a:rPr sz="2000" spc="-35" dirty="0">
                <a:solidFill>
                  <a:schemeClr val="tx1">
                    <a:lumMod val="95000"/>
                  </a:schemeClr>
                </a:solidFill>
                <a:latin typeface="Candara"/>
                <a:cs typeface="Candara"/>
              </a:rPr>
              <a:t> </a:t>
            </a:r>
            <a:r>
              <a:rPr sz="2000" dirty="0">
                <a:solidFill>
                  <a:schemeClr val="tx1">
                    <a:lumMod val="95000"/>
                  </a:schemeClr>
                </a:solidFill>
                <a:latin typeface="Candara"/>
                <a:cs typeface="Candara"/>
              </a:rPr>
              <a:t>jest</a:t>
            </a:r>
            <a:r>
              <a:rPr sz="2000" spc="-25" dirty="0">
                <a:solidFill>
                  <a:schemeClr val="tx1">
                    <a:lumMod val="95000"/>
                  </a:schemeClr>
                </a:solidFill>
                <a:latin typeface="Candara"/>
                <a:cs typeface="Candara"/>
              </a:rPr>
              <a:t> </a:t>
            </a:r>
            <a:r>
              <a:rPr sz="2000" dirty="0">
                <a:solidFill>
                  <a:schemeClr val="tx1">
                    <a:lumMod val="95000"/>
                  </a:schemeClr>
                </a:solidFill>
                <a:latin typeface="Candara"/>
                <a:cs typeface="Candara"/>
              </a:rPr>
              <a:t>wałkiem</a:t>
            </a:r>
            <a:r>
              <a:rPr sz="2000" spc="-30" dirty="0">
                <a:solidFill>
                  <a:schemeClr val="tx1">
                    <a:lumMod val="95000"/>
                  </a:schemeClr>
                </a:solidFill>
                <a:latin typeface="Candara"/>
                <a:cs typeface="Candara"/>
              </a:rPr>
              <a:t> </a:t>
            </a:r>
            <a:r>
              <a:rPr sz="2000" dirty="0">
                <a:solidFill>
                  <a:schemeClr val="tx1">
                    <a:lumMod val="95000"/>
                  </a:schemeClr>
                </a:solidFill>
                <a:latin typeface="Candara"/>
                <a:cs typeface="Candara"/>
              </a:rPr>
              <a:t>kallusowym</a:t>
            </a:r>
            <a:r>
              <a:rPr sz="2000" spc="-15" dirty="0">
                <a:solidFill>
                  <a:schemeClr val="tx1">
                    <a:lumMod val="95000"/>
                  </a:schemeClr>
                </a:solidFill>
                <a:latin typeface="Candara"/>
                <a:cs typeface="Candara"/>
              </a:rPr>
              <a:t> </a:t>
            </a:r>
            <a:r>
              <a:rPr sz="2000" dirty="0">
                <a:solidFill>
                  <a:schemeClr val="tx1">
                    <a:lumMod val="95000"/>
                  </a:schemeClr>
                </a:solidFill>
                <a:latin typeface="Candara"/>
                <a:cs typeface="Candara"/>
              </a:rPr>
              <a:t>czyli</a:t>
            </a:r>
            <a:r>
              <a:rPr sz="2000" spc="-30" dirty="0">
                <a:solidFill>
                  <a:schemeClr val="tx1">
                    <a:lumMod val="95000"/>
                  </a:schemeClr>
                </a:solidFill>
                <a:latin typeface="Candara"/>
                <a:cs typeface="Candara"/>
              </a:rPr>
              <a:t> </a:t>
            </a:r>
            <a:r>
              <a:rPr sz="2000" dirty="0">
                <a:solidFill>
                  <a:schemeClr val="tx1">
                    <a:lumMod val="95000"/>
                  </a:schemeClr>
                </a:solidFill>
                <a:latin typeface="Candara"/>
                <a:cs typeface="Candara"/>
              </a:rPr>
              <a:t>tkanka</a:t>
            </a:r>
            <a:r>
              <a:rPr sz="2000" spc="-2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gojąca.</a:t>
            </a:r>
            <a:endParaRPr sz="2000" dirty="0">
              <a:solidFill>
                <a:schemeClr val="tx1">
                  <a:lumMod val="95000"/>
                </a:schemeClr>
              </a:solidFill>
              <a:latin typeface="Candara"/>
              <a:cs typeface="Candara"/>
            </a:endParaRPr>
          </a:p>
        </p:txBody>
      </p:sp>
      <p:sp>
        <p:nvSpPr>
          <p:cNvPr id="3" name="object 3"/>
          <p:cNvSpPr txBox="1"/>
          <p:nvPr/>
        </p:nvSpPr>
        <p:spPr>
          <a:xfrm>
            <a:off x="7427468" y="1248537"/>
            <a:ext cx="598170" cy="330835"/>
          </a:xfrm>
          <a:prstGeom prst="rect">
            <a:avLst/>
          </a:prstGeom>
        </p:spPr>
        <p:txBody>
          <a:bodyPr vert="horz" wrap="square" lIns="0" tIns="13335" rIns="0" bIns="0" rtlCol="0">
            <a:spAutoFit/>
          </a:bodyPr>
          <a:lstStyle/>
          <a:p>
            <a:pPr marL="12700">
              <a:lnSpc>
                <a:spcPct val="100000"/>
              </a:lnSpc>
              <a:spcBef>
                <a:spcPts val="105"/>
              </a:spcBef>
            </a:pPr>
            <a:r>
              <a:rPr sz="2000" spc="-10" dirty="0">
                <a:solidFill>
                  <a:schemeClr val="tx1">
                    <a:lumMod val="95000"/>
                  </a:schemeClr>
                </a:solidFill>
                <a:latin typeface="Candara"/>
                <a:cs typeface="Candara"/>
              </a:rPr>
              <a:t>która</a:t>
            </a:r>
            <a:endParaRPr sz="2000" dirty="0">
              <a:solidFill>
                <a:schemeClr val="tx1">
                  <a:lumMod val="95000"/>
                </a:schemeClr>
              </a:solidFill>
              <a:latin typeface="Candara"/>
              <a:cs typeface="Candara"/>
            </a:endParaRPr>
          </a:p>
        </p:txBody>
      </p:sp>
      <p:sp>
        <p:nvSpPr>
          <p:cNvPr id="4" name="object 4"/>
          <p:cNvSpPr txBox="1"/>
          <p:nvPr/>
        </p:nvSpPr>
        <p:spPr>
          <a:xfrm>
            <a:off x="8156193" y="1248537"/>
            <a:ext cx="909955" cy="330835"/>
          </a:xfrm>
          <a:prstGeom prst="rect">
            <a:avLst/>
          </a:prstGeom>
        </p:spPr>
        <p:txBody>
          <a:bodyPr vert="horz" wrap="square" lIns="0" tIns="13335" rIns="0" bIns="0" rtlCol="0">
            <a:spAutoFit/>
          </a:bodyPr>
          <a:lstStyle/>
          <a:p>
            <a:pPr marL="12700">
              <a:lnSpc>
                <a:spcPct val="100000"/>
              </a:lnSpc>
              <a:spcBef>
                <a:spcPts val="105"/>
              </a:spcBef>
            </a:pPr>
            <a:r>
              <a:rPr sz="2000" spc="-10" dirty="0">
                <a:solidFill>
                  <a:schemeClr val="tx1">
                    <a:lumMod val="95000"/>
                  </a:schemeClr>
                </a:solidFill>
                <a:latin typeface="Candara"/>
                <a:cs typeface="Candara"/>
              </a:rPr>
              <a:t>wkrótce</a:t>
            </a:r>
            <a:endParaRPr sz="2000">
              <a:solidFill>
                <a:schemeClr val="tx1">
                  <a:lumMod val="95000"/>
                </a:schemeClr>
              </a:solidFill>
              <a:latin typeface="Candara"/>
              <a:cs typeface="Candara"/>
            </a:endParaRPr>
          </a:p>
        </p:txBody>
      </p:sp>
      <p:sp>
        <p:nvSpPr>
          <p:cNvPr id="5" name="object 5"/>
          <p:cNvSpPr txBox="1"/>
          <p:nvPr/>
        </p:nvSpPr>
        <p:spPr>
          <a:xfrm>
            <a:off x="1229969" y="2057247"/>
            <a:ext cx="7837805" cy="3455035"/>
          </a:xfrm>
          <a:prstGeom prst="rect">
            <a:avLst/>
          </a:prstGeom>
        </p:spPr>
        <p:txBody>
          <a:bodyPr vert="horz" wrap="square" lIns="0" tIns="12700" rIns="0" bIns="0" rtlCol="0">
            <a:spAutoFit/>
          </a:bodyPr>
          <a:lstStyle/>
          <a:p>
            <a:pPr marL="287020" marR="5080" indent="-274955" algn="just">
              <a:lnSpc>
                <a:spcPct val="120000"/>
              </a:lnSpc>
              <a:spcBef>
                <a:spcPts val="100"/>
              </a:spcBef>
            </a:pPr>
            <a:r>
              <a:rPr sz="2000" dirty="0">
                <a:solidFill>
                  <a:schemeClr val="tx1">
                    <a:lumMod val="95000"/>
                  </a:schemeClr>
                </a:solidFill>
                <a:latin typeface="Candara"/>
                <a:cs typeface="Candara"/>
              </a:rPr>
              <a:t>Jeśli</a:t>
            </a:r>
            <a:r>
              <a:rPr sz="2000" spc="215" dirty="0">
                <a:solidFill>
                  <a:schemeClr val="tx1">
                    <a:lumMod val="95000"/>
                  </a:schemeClr>
                </a:solidFill>
                <a:latin typeface="Candara"/>
                <a:cs typeface="Candara"/>
              </a:rPr>
              <a:t>  </a:t>
            </a:r>
            <a:r>
              <a:rPr sz="2000" dirty="0">
                <a:solidFill>
                  <a:schemeClr val="tx1">
                    <a:lumMod val="95000"/>
                  </a:schemeClr>
                </a:solidFill>
                <a:latin typeface="Candara"/>
                <a:cs typeface="Candara"/>
              </a:rPr>
              <a:t>aktywność</a:t>
            </a:r>
            <a:r>
              <a:rPr sz="2000" spc="225" dirty="0">
                <a:solidFill>
                  <a:schemeClr val="tx1">
                    <a:lumMod val="95000"/>
                  </a:schemeClr>
                </a:solidFill>
                <a:latin typeface="Candara"/>
                <a:cs typeface="Candara"/>
              </a:rPr>
              <a:t>  </a:t>
            </a:r>
            <a:r>
              <a:rPr sz="2000" dirty="0">
                <a:solidFill>
                  <a:schemeClr val="tx1">
                    <a:lumMod val="95000"/>
                  </a:schemeClr>
                </a:solidFill>
                <a:latin typeface="Candara"/>
                <a:cs typeface="Candara"/>
              </a:rPr>
              <a:t>rośliny</a:t>
            </a:r>
            <a:r>
              <a:rPr sz="2000" spc="225" dirty="0">
                <a:solidFill>
                  <a:schemeClr val="tx1">
                    <a:lumMod val="95000"/>
                  </a:schemeClr>
                </a:solidFill>
                <a:latin typeface="Candara"/>
                <a:cs typeface="Candara"/>
              </a:rPr>
              <a:t>  </a:t>
            </a:r>
            <a:r>
              <a:rPr sz="2000" dirty="0">
                <a:solidFill>
                  <a:schemeClr val="tx1">
                    <a:lumMod val="95000"/>
                  </a:schemeClr>
                </a:solidFill>
                <a:latin typeface="Candara"/>
                <a:cs typeface="Candara"/>
              </a:rPr>
              <a:t>w</a:t>
            </a:r>
            <a:r>
              <a:rPr sz="2000" spc="229" dirty="0">
                <a:solidFill>
                  <a:schemeClr val="tx1">
                    <a:lumMod val="95000"/>
                  </a:schemeClr>
                </a:solidFill>
                <a:latin typeface="Candara"/>
                <a:cs typeface="Candara"/>
              </a:rPr>
              <a:t>  </a:t>
            </a:r>
            <a:r>
              <a:rPr sz="2000" dirty="0">
                <a:solidFill>
                  <a:schemeClr val="tx1">
                    <a:lumMod val="95000"/>
                  </a:schemeClr>
                </a:solidFill>
                <a:latin typeface="Candara"/>
                <a:cs typeface="Candara"/>
              </a:rPr>
              <a:t>tworzeniu</a:t>
            </a:r>
            <a:r>
              <a:rPr sz="2000" spc="215" dirty="0">
                <a:solidFill>
                  <a:schemeClr val="tx1">
                    <a:lumMod val="95000"/>
                  </a:schemeClr>
                </a:solidFill>
                <a:latin typeface="Candara"/>
                <a:cs typeface="Candara"/>
              </a:rPr>
              <a:t>  </a:t>
            </a:r>
            <a:r>
              <a:rPr sz="2000" dirty="0">
                <a:solidFill>
                  <a:schemeClr val="tx1">
                    <a:lumMod val="95000"/>
                  </a:schemeClr>
                </a:solidFill>
                <a:latin typeface="Candara"/>
                <a:cs typeface="Candara"/>
              </a:rPr>
              <a:t>kallusa</a:t>
            </a:r>
            <a:r>
              <a:rPr sz="2000" spc="235" dirty="0">
                <a:solidFill>
                  <a:schemeClr val="tx1">
                    <a:lumMod val="95000"/>
                  </a:schemeClr>
                </a:solidFill>
                <a:latin typeface="Candara"/>
                <a:cs typeface="Candara"/>
              </a:rPr>
              <a:t>  </a:t>
            </a:r>
            <a:r>
              <a:rPr sz="2000" dirty="0">
                <a:solidFill>
                  <a:schemeClr val="tx1">
                    <a:lumMod val="95000"/>
                  </a:schemeClr>
                </a:solidFill>
                <a:latin typeface="Candara"/>
                <a:cs typeface="Candara"/>
              </a:rPr>
              <a:t>jest</a:t>
            </a:r>
            <a:r>
              <a:rPr sz="2000" spc="220" dirty="0">
                <a:solidFill>
                  <a:schemeClr val="tx1">
                    <a:lumMod val="95000"/>
                  </a:schemeClr>
                </a:solidFill>
                <a:latin typeface="Candara"/>
                <a:cs typeface="Candara"/>
              </a:rPr>
              <a:t>  </a:t>
            </a:r>
            <a:r>
              <a:rPr sz="2000" dirty="0">
                <a:solidFill>
                  <a:schemeClr val="tx1">
                    <a:lumMod val="95000"/>
                  </a:schemeClr>
                </a:solidFill>
                <a:latin typeface="Candara"/>
                <a:cs typeface="Candara"/>
              </a:rPr>
              <a:t>duża,</a:t>
            </a:r>
            <a:r>
              <a:rPr sz="2000" spc="225" dirty="0">
                <a:solidFill>
                  <a:schemeClr val="tx1">
                    <a:lumMod val="95000"/>
                  </a:schemeClr>
                </a:solidFill>
                <a:latin typeface="Candara"/>
                <a:cs typeface="Candara"/>
              </a:rPr>
              <a:t>  </a:t>
            </a:r>
            <a:r>
              <a:rPr sz="2000" dirty="0">
                <a:solidFill>
                  <a:schemeClr val="tx1">
                    <a:lumMod val="95000"/>
                  </a:schemeClr>
                </a:solidFill>
                <a:latin typeface="Candara"/>
                <a:cs typeface="Candara"/>
              </a:rPr>
              <a:t>kallus</a:t>
            </a:r>
            <a:r>
              <a:rPr sz="2000" spc="225" dirty="0">
                <a:solidFill>
                  <a:schemeClr val="tx1">
                    <a:lumMod val="95000"/>
                  </a:schemeClr>
                </a:solidFill>
                <a:latin typeface="Candara"/>
                <a:cs typeface="Candara"/>
              </a:rPr>
              <a:t>  </a:t>
            </a:r>
            <a:r>
              <a:rPr sz="2000" spc="-25" dirty="0">
                <a:solidFill>
                  <a:schemeClr val="tx1">
                    <a:lumMod val="95000"/>
                  </a:schemeClr>
                </a:solidFill>
                <a:latin typeface="Candara"/>
                <a:cs typeface="Candara"/>
              </a:rPr>
              <a:t>ten </a:t>
            </a:r>
            <a:r>
              <a:rPr sz="2000" dirty="0">
                <a:solidFill>
                  <a:schemeClr val="tx1">
                    <a:lumMod val="95000"/>
                  </a:schemeClr>
                </a:solidFill>
                <a:latin typeface="Candara"/>
                <a:cs typeface="Candara"/>
              </a:rPr>
              <a:t>całkowicie</a:t>
            </a:r>
            <a:r>
              <a:rPr sz="2000" spc="335" dirty="0">
                <a:solidFill>
                  <a:schemeClr val="tx1">
                    <a:lumMod val="95000"/>
                  </a:schemeClr>
                </a:solidFill>
                <a:latin typeface="Candara"/>
                <a:cs typeface="Candara"/>
              </a:rPr>
              <a:t>   </a:t>
            </a:r>
            <a:r>
              <a:rPr sz="2000" dirty="0">
                <a:solidFill>
                  <a:schemeClr val="tx1">
                    <a:lumMod val="95000"/>
                  </a:schemeClr>
                </a:solidFill>
                <a:latin typeface="Candara"/>
                <a:cs typeface="Candara"/>
              </a:rPr>
              <a:t>zalewa</a:t>
            </a:r>
            <a:r>
              <a:rPr sz="2000" spc="345" dirty="0">
                <a:solidFill>
                  <a:schemeClr val="tx1">
                    <a:lumMod val="95000"/>
                  </a:schemeClr>
                </a:solidFill>
                <a:latin typeface="Candara"/>
                <a:cs typeface="Candara"/>
              </a:rPr>
              <a:t>   </a:t>
            </a:r>
            <a:r>
              <a:rPr sz="2000" dirty="0">
                <a:solidFill>
                  <a:schemeClr val="tx1">
                    <a:lumMod val="95000"/>
                  </a:schemeClr>
                </a:solidFill>
                <a:latin typeface="Candara"/>
                <a:cs typeface="Candara"/>
              </a:rPr>
              <a:t>zmartwiałe</a:t>
            </a:r>
            <a:r>
              <a:rPr sz="2000" spc="340" dirty="0">
                <a:solidFill>
                  <a:schemeClr val="tx1">
                    <a:lumMod val="95000"/>
                  </a:schemeClr>
                </a:solidFill>
                <a:latin typeface="Candara"/>
                <a:cs typeface="Candara"/>
              </a:rPr>
              <a:t>   </a:t>
            </a:r>
            <a:r>
              <a:rPr sz="2000" dirty="0">
                <a:solidFill>
                  <a:schemeClr val="tx1">
                    <a:lumMod val="95000"/>
                  </a:schemeClr>
                </a:solidFill>
                <a:latin typeface="Candara"/>
                <a:cs typeface="Candara"/>
              </a:rPr>
              <a:t>miejsce</a:t>
            </a:r>
            <a:r>
              <a:rPr sz="2000" spc="335" dirty="0">
                <a:solidFill>
                  <a:schemeClr val="tx1">
                    <a:lumMod val="95000"/>
                  </a:schemeClr>
                </a:solidFill>
                <a:latin typeface="Candara"/>
                <a:cs typeface="Candara"/>
              </a:rPr>
              <a:t>   </a:t>
            </a:r>
            <a:r>
              <a:rPr sz="2000" dirty="0">
                <a:solidFill>
                  <a:schemeClr val="tx1">
                    <a:lumMod val="95000"/>
                  </a:schemeClr>
                </a:solidFill>
                <a:latin typeface="Candara"/>
                <a:cs typeface="Candara"/>
              </a:rPr>
              <a:t>i</a:t>
            </a:r>
            <a:r>
              <a:rPr sz="2000" spc="340" dirty="0">
                <a:solidFill>
                  <a:schemeClr val="tx1">
                    <a:lumMod val="95000"/>
                  </a:schemeClr>
                </a:solidFill>
                <a:latin typeface="Candara"/>
                <a:cs typeface="Candara"/>
              </a:rPr>
              <a:t>   </a:t>
            </a:r>
            <a:r>
              <a:rPr sz="2000" dirty="0">
                <a:solidFill>
                  <a:schemeClr val="tx1">
                    <a:lumMod val="95000"/>
                  </a:schemeClr>
                </a:solidFill>
                <a:latin typeface="Candara"/>
                <a:cs typeface="Candara"/>
              </a:rPr>
              <a:t>powstaje</a:t>
            </a:r>
            <a:r>
              <a:rPr sz="2000" spc="34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typowe </a:t>
            </a:r>
            <a:r>
              <a:rPr sz="2000" b="1" dirty="0">
                <a:solidFill>
                  <a:schemeClr val="tx1">
                    <a:lumMod val="95000"/>
                  </a:schemeClr>
                </a:solidFill>
                <a:latin typeface="Candara"/>
                <a:cs typeface="Candara"/>
              </a:rPr>
              <a:t>zrakowacenie </a:t>
            </a:r>
            <a:r>
              <a:rPr sz="2000" b="1" spc="-10" dirty="0">
                <a:solidFill>
                  <a:schemeClr val="tx1">
                    <a:lumMod val="95000"/>
                  </a:schemeClr>
                </a:solidFill>
                <a:latin typeface="Candara"/>
                <a:cs typeface="Candara"/>
              </a:rPr>
              <a:t>zamknięte.</a:t>
            </a:r>
            <a:endParaRPr sz="2000" dirty="0">
              <a:solidFill>
                <a:schemeClr val="tx1">
                  <a:lumMod val="95000"/>
                </a:schemeClr>
              </a:solidFill>
              <a:latin typeface="Candara"/>
              <a:cs typeface="Candara"/>
            </a:endParaRPr>
          </a:p>
          <a:p>
            <a:pPr marL="287020" marR="5080" indent="-219710" algn="just">
              <a:lnSpc>
                <a:spcPct val="120000"/>
              </a:lnSpc>
              <a:spcBef>
                <a:spcPts val="1080"/>
              </a:spcBef>
            </a:pPr>
            <a:r>
              <a:rPr sz="2000" dirty="0">
                <a:solidFill>
                  <a:schemeClr val="tx1">
                    <a:lumMod val="95000"/>
                  </a:schemeClr>
                </a:solidFill>
                <a:latin typeface="Candara"/>
                <a:cs typeface="Candara"/>
              </a:rPr>
              <a:t>Czasem</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jednak</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szybsze</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są</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procesy</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nekrotyczne</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obejmujące</a:t>
            </a:r>
            <a:r>
              <a:rPr sz="2000" spc="4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również </a:t>
            </a:r>
            <a:r>
              <a:rPr sz="2000" dirty="0">
                <a:solidFill>
                  <a:schemeClr val="tx1">
                    <a:lumMod val="95000"/>
                  </a:schemeClr>
                </a:solidFill>
                <a:latin typeface="Candara"/>
                <a:cs typeface="Candara"/>
              </a:rPr>
              <a:t>sam</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wałek</a:t>
            </a:r>
            <a:r>
              <a:rPr sz="2000" spc="45" dirty="0">
                <a:solidFill>
                  <a:schemeClr val="tx1">
                    <a:lumMod val="95000"/>
                  </a:schemeClr>
                </a:solidFill>
                <a:latin typeface="Candara"/>
                <a:cs typeface="Candara"/>
              </a:rPr>
              <a:t> </a:t>
            </a:r>
            <a:r>
              <a:rPr sz="2000" dirty="0">
                <a:solidFill>
                  <a:schemeClr val="tx1">
                    <a:lumMod val="95000"/>
                  </a:schemeClr>
                </a:solidFill>
                <a:latin typeface="Candara"/>
                <a:cs typeface="Candara"/>
              </a:rPr>
              <a:t>kallusowy,</a:t>
            </a:r>
            <a:r>
              <a:rPr sz="2000" spc="35" dirty="0">
                <a:solidFill>
                  <a:schemeClr val="tx1">
                    <a:lumMod val="95000"/>
                  </a:schemeClr>
                </a:solidFill>
                <a:latin typeface="Candara"/>
                <a:cs typeface="Candara"/>
              </a:rPr>
              <a:t> </a:t>
            </a:r>
            <a:r>
              <a:rPr sz="2000" dirty="0">
                <a:solidFill>
                  <a:schemeClr val="tx1">
                    <a:lumMod val="95000"/>
                  </a:schemeClr>
                </a:solidFill>
                <a:latin typeface="Candara"/>
                <a:cs typeface="Candara"/>
              </a:rPr>
              <a:t>który</a:t>
            </a:r>
            <a:r>
              <a:rPr sz="2000" spc="45" dirty="0">
                <a:solidFill>
                  <a:schemeClr val="tx1">
                    <a:lumMod val="95000"/>
                  </a:schemeClr>
                </a:solidFill>
                <a:latin typeface="Candara"/>
                <a:cs typeface="Candara"/>
              </a:rPr>
              <a:t> </a:t>
            </a:r>
            <a:r>
              <a:rPr sz="2000" dirty="0">
                <a:solidFill>
                  <a:schemeClr val="tx1">
                    <a:lumMod val="95000"/>
                  </a:schemeClr>
                </a:solidFill>
                <a:latin typeface="Candara"/>
                <a:cs typeface="Candara"/>
              </a:rPr>
              <a:t>ulega</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zniszczeniu.</a:t>
            </a:r>
            <a:r>
              <a:rPr sz="2000" spc="35" dirty="0">
                <a:solidFill>
                  <a:schemeClr val="tx1">
                    <a:lumMod val="95000"/>
                  </a:schemeClr>
                </a:solidFill>
                <a:latin typeface="Candara"/>
                <a:cs typeface="Candara"/>
              </a:rPr>
              <a:t> </a:t>
            </a:r>
            <a:r>
              <a:rPr sz="2000" dirty="0">
                <a:solidFill>
                  <a:schemeClr val="tx1">
                    <a:lumMod val="95000"/>
                  </a:schemeClr>
                </a:solidFill>
                <a:latin typeface="Candara"/>
                <a:cs typeface="Candara"/>
              </a:rPr>
              <a:t>Nieco</a:t>
            </a:r>
            <a:r>
              <a:rPr sz="2000" spc="30" dirty="0">
                <a:solidFill>
                  <a:schemeClr val="tx1">
                    <a:lumMod val="95000"/>
                  </a:schemeClr>
                </a:solidFill>
                <a:latin typeface="Candara"/>
                <a:cs typeface="Candara"/>
              </a:rPr>
              <a:t> </a:t>
            </a:r>
            <a:r>
              <a:rPr sz="2000" dirty="0">
                <a:solidFill>
                  <a:schemeClr val="tx1">
                    <a:lumMod val="95000"/>
                  </a:schemeClr>
                </a:solidFill>
                <a:latin typeface="Candara"/>
                <a:cs typeface="Candara"/>
              </a:rPr>
              <a:t>dalej</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od</a:t>
            </a:r>
            <a:r>
              <a:rPr sz="2000" spc="4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centrum </a:t>
            </a:r>
            <a:r>
              <a:rPr sz="2000" dirty="0">
                <a:solidFill>
                  <a:schemeClr val="tx1">
                    <a:lumMod val="95000"/>
                  </a:schemeClr>
                </a:solidFill>
                <a:latin typeface="Candara"/>
                <a:cs typeface="Candara"/>
              </a:rPr>
              <a:t>nekrozy powstaje</a:t>
            </a:r>
            <a:r>
              <a:rPr sz="2000" spc="5" dirty="0">
                <a:solidFill>
                  <a:schemeClr val="tx1">
                    <a:lumMod val="95000"/>
                  </a:schemeClr>
                </a:solidFill>
                <a:latin typeface="Candara"/>
                <a:cs typeface="Candara"/>
              </a:rPr>
              <a:t> </a:t>
            </a:r>
            <a:r>
              <a:rPr sz="2000" dirty="0">
                <a:solidFill>
                  <a:schemeClr val="tx1">
                    <a:lumMod val="95000"/>
                  </a:schemeClr>
                </a:solidFill>
                <a:latin typeface="Candara"/>
                <a:cs typeface="Candara"/>
              </a:rPr>
              <a:t>kolejny wałek</a:t>
            </a:r>
            <a:r>
              <a:rPr sz="2000" spc="10" dirty="0">
                <a:solidFill>
                  <a:schemeClr val="tx1">
                    <a:lumMod val="95000"/>
                  </a:schemeClr>
                </a:solidFill>
                <a:latin typeface="Candara"/>
                <a:cs typeface="Candara"/>
              </a:rPr>
              <a:t> </a:t>
            </a:r>
            <a:r>
              <a:rPr sz="2000" dirty="0">
                <a:solidFill>
                  <a:schemeClr val="tx1">
                    <a:lumMod val="95000"/>
                  </a:schemeClr>
                </a:solidFill>
                <a:latin typeface="Candara"/>
                <a:cs typeface="Candara"/>
              </a:rPr>
              <a:t>kallusowy, który z kolei</a:t>
            </a:r>
            <a:r>
              <a:rPr sz="2000" spc="15" dirty="0">
                <a:solidFill>
                  <a:schemeClr val="tx1">
                    <a:lumMod val="95000"/>
                  </a:schemeClr>
                </a:solidFill>
                <a:latin typeface="Candara"/>
                <a:cs typeface="Candara"/>
              </a:rPr>
              <a:t> </a:t>
            </a:r>
            <a:r>
              <a:rPr sz="2000" dirty="0">
                <a:solidFill>
                  <a:schemeClr val="tx1">
                    <a:lumMod val="95000"/>
                  </a:schemeClr>
                </a:solidFill>
                <a:latin typeface="Candara"/>
                <a:cs typeface="Candara"/>
              </a:rPr>
              <a:t>też może</a:t>
            </a:r>
            <a:r>
              <a:rPr sz="2000" spc="5" dirty="0">
                <a:solidFill>
                  <a:schemeClr val="tx1">
                    <a:lumMod val="95000"/>
                  </a:schemeClr>
                </a:solidFill>
                <a:latin typeface="Candara"/>
                <a:cs typeface="Candara"/>
              </a:rPr>
              <a:t> </a:t>
            </a:r>
            <a:r>
              <a:rPr sz="2000" spc="-20" dirty="0">
                <a:solidFill>
                  <a:schemeClr val="tx1">
                    <a:lumMod val="95000"/>
                  </a:schemeClr>
                </a:solidFill>
                <a:latin typeface="Candara"/>
                <a:cs typeface="Candara"/>
              </a:rPr>
              <a:t>ulec </a:t>
            </a:r>
            <a:r>
              <a:rPr sz="2000" dirty="0">
                <a:solidFill>
                  <a:schemeClr val="tx1">
                    <a:lumMod val="95000"/>
                  </a:schemeClr>
                </a:solidFill>
                <a:latin typeface="Candara"/>
                <a:cs typeface="Candara"/>
              </a:rPr>
              <a:t>zniszczeniu.</a:t>
            </a:r>
            <a:r>
              <a:rPr sz="2000" spc="425" dirty="0">
                <a:solidFill>
                  <a:schemeClr val="tx1">
                    <a:lumMod val="95000"/>
                  </a:schemeClr>
                </a:solidFill>
                <a:latin typeface="Candara"/>
                <a:cs typeface="Candara"/>
              </a:rPr>
              <a:t>  </a:t>
            </a:r>
            <a:r>
              <a:rPr sz="2000" dirty="0">
                <a:solidFill>
                  <a:schemeClr val="tx1">
                    <a:lumMod val="95000"/>
                  </a:schemeClr>
                </a:solidFill>
                <a:latin typeface="Candara"/>
                <a:cs typeface="Candara"/>
              </a:rPr>
              <a:t>W</a:t>
            </a:r>
            <a:r>
              <a:rPr sz="2000" spc="415" dirty="0">
                <a:solidFill>
                  <a:schemeClr val="tx1">
                    <a:lumMod val="95000"/>
                  </a:schemeClr>
                </a:solidFill>
                <a:latin typeface="Candara"/>
                <a:cs typeface="Candara"/>
              </a:rPr>
              <a:t>  </a:t>
            </a:r>
            <a:r>
              <a:rPr sz="2000" dirty="0">
                <a:solidFill>
                  <a:schemeClr val="tx1">
                    <a:lumMod val="95000"/>
                  </a:schemeClr>
                </a:solidFill>
                <a:latin typeface="Candara"/>
                <a:cs typeface="Candara"/>
              </a:rPr>
              <a:t>ten</a:t>
            </a:r>
            <a:r>
              <a:rPr sz="2000" spc="420" dirty="0">
                <a:solidFill>
                  <a:schemeClr val="tx1">
                    <a:lumMod val="95000"/>
                  </a:schemeClr>
                </a:solidFill>
                <a:latin typeface="Candara"/>
                <a:cs typeface="Candara"/>
              </a:rPr>
              <a:t>  </a:t>
            </a:r>
            <a:r>
              <a:rPr sz="2000" dirty="0">
                <a:solidFill>
                  <a:schemeClr val="tx1">
                    <a:lumMod val="95000"/>
                  </a:schemeClr>
                </a:solidFill>
                <a:latin typeface="Candara"/>
                <a:cs typeface="Candara"/>
              </a:rPr>
              <a:t>sposób</a:t>
            </a:r>
            <a:r>
              <a:rPr sz="2000" spc="420" dirty="0">
                <a:solidFill>
                  <a:schemeClr val="tx1">
                    <a:lumMod val="95000"/>
                  </a:schemeClr>
                </a:solidFill>
                <a:latin typeface="Candara"/>
                <a:cs typeface="Candara"/>
              </a:rPr>
              <a:t>  </a:t>
            </a:r>
            <a:r>
              <a:rPr sz="2000" dirty="0">
                <a:solidFill>
                  <a:schemeClr val="tx1">
                    <a:lumMod val="95000"/>
                  </a:schemeClr>
                </a:solidFill>
                <a:latin typeface="Candara"/>
                <a:cs typeface="Candara"/>
              </a:rPr>
              <a:t>powstaje</a:t>
            </a:r>
            <a:r>
              <a:rPr sz="2000" spc="415" dirty="0">
                <a:solidFill>
                  <a:schemeClr val="tx1">
                    <a:lumMod val="95000"/>
                  </a:schemeClr>
                </a:solidFill>
                <a:latin typeface="Candara"/>
                <a:cs typeface="Candara"/>
              </a:rPr>
              <a:t>  </a:t>
            </a:r>
            <a:r>
              <a:rPr sz="2000" dirty="0">
                <a:solidFill>
                  <a:schemeClr val="tx1">
                    <a:lumMod val="95000"/>
                  </a:schemeClr>
                </a:solidFill>
                <a:latin typeface="Candara"/>
                <a:cs typeface="Candara"/>
              </a:rPr>
              <a:t>powiększające</a:t>
            </a:r>
            <a:r>
              <a:rPr sz="2000" spc="420" dirty="0">
                <a:solidFill>
                  <a:schemeClr val="tx1">
                    <a:lumMod val="95000"/>
                  </a:schemeClr>
                </a:solidFill>
                <a:latin typeface="Candara"/>
                <a:cs typeface="Candara"/>
              </a:rPr>
              <a:t>  </a:t>
            </a:r>
            <a:r>
              <a:rPr sz="2000" dirty="0">
                <a:solidFill>
                  <a:schemeClr val="tx1">
                    <a:lumMod val="95000"/>
                  </a:schemeClr>
                </a:solidFill>
                <a:latin typeface="Candara"/>
                <a:cs typeface="Candara"/>
              </a:rPr>
              <a:t>się</a:t>
            </a:r>
            <a:r>
              <a:rPr sz="2000" spc="42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stale </a:t>
            </a:r>
            <a:r>
              <a:rPr sz="2000" b="1" dirty="0">
                <a:solidFill>
                  <a:schemeClr val="tx1">
                    <a:lumMod val="95000"/>
                  </a:schemeClr>
                </a:solidFill>
                <a:latin typeface="Candara"/>
                <a:cs typeface="Candara"/>
              </a:rPr>
              <a:t>zrakowacenie</a:t>
            </a:r>
            <a:r>
              <a:rPr sz="2000" b="1" spc="320" dirty="0">
                <a:solidFill>
                  <a:schemeClr val="tx1">
                    <a:lumMod val="95000"/>
                  </a:schemeClr>
                </a:solidFill>
                <a:latin typeface="Candara"/>
                <a:cs typeface="Candara"/>
              </a:rPr>
              <a:t> </a:t>
            </a:r>
            <a:r>
              <a:rPr sz="2000" b="1" dirty="0">
                <a:solidFill>
                  <a:schemeClr val="tx1">
                    <a:lumMod val="95000"/>
                  </a:schemeClr>
                </a:solidFill>
                <a:latin typeface="Candara"/>
                <a:cs typeface="Candara"/>
              </a:rPr>
              <a:t>otwarte,</a:t>
            </a:r>
            <a:r>
              <a:rPr sz="2000" b="1" spc="325" dirty="0">
                <a:solidFill>
                  <a:schemeClr val="tx1">
                    <a:lumMod val="95000"/>
                  </a:schemeClr>
                </a:solidFill>
                <a:latin typeface="Candara"/>
                <a:cs typeface="Candara"/>
              </a:rPr>
              <a:t> </a:t>
            </a:r>
            <a:r>
              <a:rPr sz="2000" dirty="0">
                <a:solidFill>
                  <a:schemeClr val="tx1">
                    <a:lumMod val="95000"/>
                  </a:schemeClr>
                </a:solidFill>
                <a:latin typeface="Candara"/>
                <a:cs typeface="Candara"/>
              </a:rPr>
              <a:t>na</a:t>
            </a:r>
            <a:r>
              <a:rPr sz="2000" spc="355" dirty="0">
                <a:solidFill>
                  <a:schemeClr val="tx1">
                    <a:lumMod val="95000"/>
                  </a:schemeClr>
                </a:solidFill>
                <a:latin typeface="Candara"/>
                <a:cs typeface="Candara"/>
              </a:rPr>
              <a:t> </a:t>
            </a:r>
            <a:r>
              <a:rPr sz="2000" dirty="0">
                <a:solidFill>
                  <a:schemeClr val="tx1">
                    <a:lumMod val="95000"/>
                  </a:schemeClr>
                </a:solidFill>
                <a:latin typeface="Candara"/>
                <a:cs typeface="Candara"/>
              </a:rPr>
              <a:t>peryferiach</a:t>
            </a:r>
            <a:r>
              <a:rPr sz="2000" spc="330" dirty="0">
                <a:solidFill>
                  <a:schemeClr val="tx1">
                    <a:lumMod val="95000"/>
                  </a:schemeClr>
                </a:solidFill>
                <a:latin typeface="Candara"/>
                <a:cs typeface="Candara"/>
              </a:rPr>
              <a:t> </a:t>
            </a:r>
            <a:r>
              <a:rPr sz="2000" dirty="0">
                <a:solidFill>
                  <a:schemeClr val="tx1">
                    <a:lumMod val="95000"/>
                  </a:schemeClr>
                </a:solidFill>
                <a:latin typeface="Candara"/>
                <a:cs typeface="Candara"/>
              </a:rPr>
              <a:t>którego</a:t>
            </a:r>
            <a:r>
              <a:rPr sz="2000" spc="325" dirty="0">
                <a:solidFill>
                  <a:schemeClr val="tx1">
                    <a:lumMod val="95000"/>
                  </a:schemeClr>
                </a:solidFill>
                <a:latin typeface="Candara"/>
                <a:cs typeface="Candara"/>
              </a:rPr>
              <a:t> </a:t>
            </a:r>
            <a:r>
              <a:rPr sz="2000" dirty="0">
                <a:solidFill>
                  <a:schemeClr val="tx1">
                    <a:lumMod val="95000"/>
                  </a:schemeClr>
                </a:solidFill>
                <a:latin typeface="Candara"/>
                <a:cs typeface="Candara"/>
              </a:rPr>
              <a:t>widoczny</a:t>
            </a:r>
            <a:r>
              <a:rPr sz="2000" spc="325" dirty="0">
                <a:solidFill>
                  <a:schemeClr val="tx1">
                    <a:lumMod val="95000"/>
                  </a:schemeClr>
                </a:solidFill>
                <a:latin typeface="Candara"/>
                <a:cs typeface="Candara"/>
              </a:rPr>
              <a:t> </a:t>
            </a:r>
            <a:r>
              <a:rPr sz="2000" dirty="0">
                <a:solidFill>
                  <a:schemeClr val="tx1">
                    <a:lumMod val="95000"/>
                  </a:schemeClr>
                </a:solidFill>
                <a:latin typeface="Candara"/>
                <a:cs typeface="Candara"/>
              </a:rPr>
              <a:t>jest</a:t>
            </a:r>
            <a:r>
              <a:rPr sz="2000" spc="325" dirty="0">
                <a:solidFill>
                  <a:schemeClr val="tx1">
                    <a:lumMod val="95000"/>
                  </a:schemeClr>
                </a:solidFill>
                <a:latin typeface="Candara"/>
                <a:cs typeface="Candara"/>
              </a:rPr>
              <a:t> </a:t>
            </a:r>
            <a:r>
              <a:rPr sz="2000" spc="-10" dirty="0">
                <a:solidFill>
                  <a:schemeClr val="tx1">
                    <a:lumMod val="95000"/>
                  </a:schemeClr>
                </a:solidFill>
                <a:latin typeface="Candara"/>
                <a:cs typeface="Candara"/>
              </a:rPr>
              <a:t>wałek kallusa.</a:t>
            </a:r>
            <a:endParaRPr sz="2000" dirty="0">
              <a:solidFill>
                <a:schemeClr val="tx1">
                  <a:lumMod val="95000"/>
                </a:schemeClr>
              </a:solidFill>
              <a:latin typeface="Candara"/>
              <a:cs typeface="Candara"/>
            </a:endParaRPr>
          </a:p>
        </p:txBody>
      </p:sp>
      <p:pic>
        <p:nvPicPr>
          <p:cNvPr id="7" name="object 7"/>
          <p:cNvPicPr/>
          <p:nvPr/>
        </p:nvPicPr>
        <p:blipFill>
          <a:blip r:embed="rId2" cstate="print"/>
          <a:stretch>
            <a:fillRect/>
          </a:stretch>
        </p:blipFill>
        <p:spPr>
          <a:xfrm>
            <a:off x="0" y="4797425"/>
            <a:ext cx="1057275" cy="1162050"/>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a:hlinkClick r:id="rId2"/>
          </p:cNvPr>
          <p:cNvPicPr/>
          <p:nvPr/>
        </p:nvPicPr>
        <p:blipFill>
          <a:blip r:embed="rId3" cstate="print"/>
          <a:stretch>
            <a:fillRect/>
          </a:stretch>
        </p:blipFill>
        <p:spPr>
          <a:xfrm>
            <a:off x="468312" y="908050"/>
            <a:ext cx="2087499" cy="1566799"/>
          </a:xfrm>
          <a:prstGeom prst="rect">
            <a:avLst/>
          </a:prstGeom>
        </p:spPr>
      </p:pic>
      <p:pic>
        <p:nvPicPr>
          <p:cNvPr id="4" name="object 4">
            <a:hlinkClick r:id="rId4"/>
          </p:cNvPr>
          <p:cNvPicPr/>
          <p:nvPr/>
        </p:nvPicPr>
        <p:blipFill>
          <a:blip r:embed="rId5" cstate="print"/>
          <a:stretch>
            <a:fillRect/>
          </a:stretch>
        </p:blipFill>
        <p:spPr>
          <a:xfrm>
            <a:off x="2916301" y="908050"/>
            <a:ext cx="1181100" cy="1574800"/>
          </a:xfrm>
          <a:prstGeom prst="rect">
            <a:avLst/>
          </a:prstGeom>
        </p:spPr>
      </p:pic>
      <p:pic>
        <p:nvPicPr>
          <p:cNvPr id="5" name="object 5">
            <a:hlinkClick r:id="rId6"/>
          </p:cNvPr>
          <p:cNvPicPr/>
          <p:nvPr/>
        </p:nvPicPr>
        <p:blipFill>
          <a:blip r:embed="rId7" cstate="print"/>
          <a:stretch>
            <a:fillRect/>
          </a:stretch>
        </p:blipFill>
        <p:spPr>
          <a:xfrm>
            <a:off x="4716526" y="908050"/>
            <a:ext cx="1184275" cy="1579499"/>
          </a:xfrm>
          <a:prstGeom prst="rect">
            <a:avLst/>
          </a:prstGeom>
        </p:spPr>
      </p:pic>
      <p:sp>
        <p:nvSpPr>
          <p:cNvPr id="6" name="object 6"/>
          <p:cNvSpPr txBox="1"/>
          <p:nvPr/>
        </p:nvSpPr>
        <p:spPr>
          <a:xfrm>
            <a:off x="455777" y="2953892"/>
            <a:ext cx="8263890" cy="2475230"/>
          </a:xfrm>
          <a:prstGeom prst="rect">
            <a:avLst/>
          </a:prstGeom>
        </p:spPr>
        <p:txBody>
          <a:bodyPr vert="horz" wrap="square" lIns="0" tIns="12065" rIns="0" bIns="0" rtlCol="0">
            <a:spAutoFit/>
          </a:bodyPr>
          <a:lstStyle/>
          <a:p>
            <a:pPr marL="319405">
              <a:lnSpc>
                <a:spcPct val="100000"/>
              </a:lnSpc>
              <a:spcBef>
                <a:spcPts val="95"/>
              </a:spcBef>
            </a:pPr>
            <a:r>
              <a:rPr sz="1600" dirty="0">
                <a:latin typeface="Microsoft Sans Serif"/>
                <a:cs typeface="Microsoft Sans Serif"/>
              </a:rPr>
              <a:t>Rak</a:t>
            </a:r>
            <a:r>
              <a:rPr sz="1600" spc="-35" dirty="0">
                <a:latin typeface="Microsoft Sans Serif"/>
                <a:cs typeface="Microsoft Sans Serif"/>
              </a:rPr>
              <a:t> </a:t>
            </a:r>
            <a:r>
              <a:rPr sz="1600" dirty="0">
                <a:latin typeface="Microsoft Sans Serif"/>
                <a:cs typeface="Microsoft Sans Serif"/>
              </a:rPr>
              <a:t>powodowany</a:t>
            </a:r>
            <a:r>
              <a:rPr sz="1600" spc="-10" dirty="0">
                <a:latin typeface="Microsoft Sans Serif"/>
                <a:cs typeface="Microsoft Sans Serif"/>
              </a:rPr>
              <a:t> </a:t>
            </a:r>
            <a:r>
              <a:rPr sz="1600" dirty="0">
                <a:latin typeface="Microsoft Sans Serif"/>
                <a:cs typeface="Microsoft Sans Serif"/>
              </a:rPr>
              <a:t>jest</a:t>
            </a:r>
            <a:r>
              <a:rPr sz="1600" spc="-45" dirty="0">
                <a:latin typeface="Microsoft Sans Serif"/>
                <a:cs typeface="Microsoft Sans Serif"/>
              </a:rPr>
              <a:t> </a:t>
            </a:r>
            <a:r>
              <a:rPr sz="1600" dirty="0">
                <a:latin typeface="Microsoft Sans Serif"/>
                <a:cs typeface="Microsoft Sans Serif"/>
              </a:rPr>
              <a:t>przez</a:t>
            </a:r>
            <a:r>
              <a:rPr sz="1600" spc="-20" dirty="0">
                <a:latin typeface="Microsoft Sans Serif"/>
                <a:cs typeface="Microsoft Sans Serif"/>
              </a:rPr>
              <a:t> </a:t>
            </a:r>
            <a:r>
              <a:rPr sz="1600" dirty="0">
                <a:latin typeface="Microsoft Sans Serif"/>
                <a:cs typeface="Microsoft Sans Serif"/>
              </a:rPr>
              <a:t>grzyby</a:t>
            </a:r>
            <a:r>
              <a:rPr sz="1600" spc="-15" dirty="0">
                <a:latin typeface="Microsoft Sans Serif"/>
                <a:cs typeface="Microsoft Sans Serif"/>
              </a:rPr>
              <a:t> </a:t>
            </a:r>
            <a:r>
              <a:rPr sz="1600" dirty="0">
                <a:latin typeface="Microsoft Sans Serif"/>
                <a:cs typeface="Microsoft Sans Serif"/>
              </a:rPr>
              <a:t>pasożytnicze,</a:t>
            </a:r>
            <a:r>
              <a:rPr sz="1600" spc="-20" dirty="0">
                <a:latin typeface="Microsoft Sans Serif"/>
                <a:cs typeface="Microsoft Sans Serif"/>
              </a:rPr>
              <a:t> </a:t>
            </a:r>
            <a:r>
              <a:rPr sz="1600" dirty="0">
                <a:latin typeface="Microsoft Sans Serif"/>
                <a:cs typeface="Microsoft Sans Serif"/>
              </a:rPr>
              <a:t>bakterie</a:t>
            </a:r>
            <a:r>
              <a:rPr sz="1600" spc="-40" dirty="0">
                <a:latin typeface="Microsoft Sans Serif"/>
                <a:cs typeface="Microsoft Sans Serif"/>
              </a:rPr>
              <a:t> </a:t>
            </a:r>
            <a:r>
              <a:rPr sz="1600" dirty="0">
                <a:latin typeface="Microsoft Sans Serif"/>
                <a:cs typeface="Microsoft Sans Serif"/>
              </a:rPr>
              <a:t>i</a:t>
            </a:r>
            <a:r>
              <a:rPr sz="1600" spc="-25" dirty="0">
                <a:latin typeface="Microsoft Sans Serif"/>
                <a:cs typeface="Microsoft Sans Serif"/>
              </a:rPr>
              <a:t> </a:t>
            </a:r>
            <a:r>
              <a:rPr sz="1600" dirty="0">
                <a:latin typeface="Microsoft Sans Serif"/>
                <a:cs typeface="Microsoft Sans Serif"/>
              </a:rPr>
              <a:t>inne</a:t>
            </a:r>
            <a:r>
              <a:rPr sz="1600" spc="-40" dirty="0">
                <a:latin typeface="Microsoft Sans Serif"/>
                <a:cs typeface="Microsoft Sans Serif"/>
              </a:rPr>
              <a:t> </a:t>
            </a:r>
            <a:r>
              <a:rPr sz="1600" dirty="0">
                <a:latin typeface="Microsoft Sans Serif"/>
                <a:cs typeface="Microsoft Sans Serif"/>
              </a:rPr>
              <a:t>czynniki</a:t>
            </a:r>
            <a:r>
              <a:rPr sz="1600" spc="-40" dirty="0">
                <a:latin typeface="Microsoft Sans Serif"/>
                <a:cs typeface="Microsoft Sans Serif"/>
              </a:rPr>
              <a:t> </a:t>
            </a:r>
            <a:r>
              <a:rPr sz="1600" spc="-10" dirty="0">
                <a:latin typeface="Microsoft Sans Serif"/>
                <a:cs typeface="Microsoft Sans Serif"/>
              </a:rPr>
              <a:t>biotyczne.</a:t>
            </a:r>
            <a:endParaRPr sz="1600" dirty="0">
              <a:latin typeface="Microsoft Sans Serif"/>
              <a:cs typeface="Microsoft Sans Serif"/>
            </a:endParaRPr>
          </a:p>
          <a:p>
            <a:pPr marL="247015" marR="958215">
              <a:lnSpc>
                <a:spcPct val="100000"/>
              </a:lnSpc>
              <a:spcBef>
                <a:spcPts val="1500"/>
              </a:spcBef>
              <a:tabLst>
                <a:tab pos="1701800" algn="l"/>
                <a:tab pos="2040889" algn="l"/>
                <a:tab pos="2879090" algn="l"/>
                <a:tab pos="4029710" algn="l"/>
                <a:tab pos="4878705" algn="l"/>
                <a:tab pos="5851525" algn="l"/>
                <a:tab pos="6631940" algn="l"/>
              </a:tabLst>
            </a:pPr>
            <a:r>
              <a:rPr sz="1600" spc="-10" dirty="0">
                <a:latin typeface="Microsoft Sans Serif"/>
                <a:cs typeface="Microsoft Sans Serif"/>
              </a:rPr>
              <a:t>Zrakowacenia</a:t>
            </a:r>
            <a:r>
              <a:rPr sz="1600" dirty="0">
                <a:latin typeface="Microsoft Sans Serif"/>
                <a:cs typeface="Microsoft Sans Serif"/>
              </a:rPr>
              <a:t>	</a:t>
            </a:r>
            <a:r>
              <a:rPr sz="1600" spc="-50" dirty="0">
                <a:latin typeface="Microsoft Sans Serif"/>
                <a:cs typeface="Microsoft Sans Serif"/>
              </a:rPr>
              <a:t>w</a:t>
            </a:r>
            <a:r>
              <a:rPr sz="1600" dirty="0">
                <a:latin typeface="Microsoft Sans Serif"/>
                <a:cs typeface="Microsoft Sans Serif"/>
              </a:rPr>
              <a:t>	</a:t>
            </a:r>
            <a:r>
              <a:rPr sz="1600" spc="-10" dirty="0">
                <a:latin typeface="Microsoft Sans Serif"/>
                <a:cs typeface="Microsoft Sans Serif"/>
              </a:rPr>
              <a:t>postaci</a:t>
            </a:r>
            <a:r>
              <a:rPr sz="1600" dirty="0">
                <a:latin typeface="Microsoft Sans Serif"/>
                <a:cs typeface="Microsoft Sans Serif"/>
              </a:rPr>
              <a:t>	</a:t>
            </a:r>
            <a:r>
              <a:rPr sz="1600" spc="-10" dirty="0">
                <a:latin typeface="Microsoft Sans Serif"/>
                <a:cs typeface="Microsoft Sans Serif"/>
              </a:rPr>
              <a:t>wyraźnych</a:t>
            </a:r>
            <a:r>
              <a:rPr sz="1600" dirty="0">
                <a:latin typeface="Microsoft Sans Serif"/>
                <a:cs typeface="Microsoft Sans Serif"/>
              </a:rPr>
              <a:t>	</a:t>
            </a:r>
            <a:r>
              <a:rPr sz="1600" spc="-10" dirty="0">
                <a:latin typeface="Microsoft Sans Serif"/>
                <a:cs typeface="Microsoft Sans Serif"/>
              </a:rPr>
              <a:t>narośli,</a:t>
            </a:r>
            <a:r>
              <a:rPr sz="1600" dirty="0">
                <a:latin typeface="Microsoft Sans Serif"/>
                <a:cs typeface="Microsoft Sans Serif"/>
              </a:rPr>
              <a:t>	</a:t>
            </a:r>
            <a:r>
              <a:rPr sz="1600" spc="-10" dirty="0">
                <a:latin typeface="Microsoft Sans Serif"/>
                <a:cs typeface="Microsoft Sans Serif"/>
              </a:rPr>
              <a:t>zgrubień</a:t>
            </a:r>
            <a:r>
              <a:rPr sz="1600" dirty="0">
                <a:latin typeface="Microsoft Sans Serif"/>
                <a:cs typeface="Microsoft Sans Serif"/>
              </a:rPr>
              <a:t>	</a:t>
            </a:r>
            <a:r>
              <a:rPr sz="1600" spc="-10" dirty="0">
                <a:latin typeface="Microsoft Sans Serif"/>
                <a:cs typeface="Microsoft Sans Serif"/>
              </a:rPr>
              <a:t>często</a:t>
            </a:r>
            <a:r>
              <a:rPr sz="1600" dirty="0">
                <a:latin typeface="Microsoft Sans Serif"/>
                <a:cs typeface="Microsoft Sans Serif"/>
              </a:rPr>
              <a:t>	</a:t>
            </a:r>
            <a:r>
              <a:rPr sz="1600" spc="-10" dirty="0">
                <a:latin typeface="Microsoft Sans Serif"/>
                <a:cs typeface="Microsoft Sans Serif"/>
              </a:rPr>
              <a:t>pokryte </a:t>
            </a:r>
            <a:r>
              <a:rPr sz="1600" dirty="0">
                <a:latin typeface="Microsoft Sans Serif"/>
                <a:cs typeface="Microsoft Sans Serif"/>
              </a:rPr>
              <a:t>ukrywającą</a:t>
            </a:r>
            <a:r>
              <a:rPr sz="1600" spc="-15" dirty="0">
                <a:latin typeface="Microsoft Sans Serif"/>
                <a:cs typeface="Microsoft Sans Serif"/>
              </a:rPr>
              <a:t> </a:t>
            </a:r>
            <a:r>
              <a:rPr sz="1600" dirty="0">
                <a:latin typeface="Microsoft Sans Serif"/>
                <a:cs typeface="Microsoft Sans Serif"/>
              </a:rPr>
              <a:t>chorą</a:t>
            </a:r>
            <a:r>
              <a:rPr sz="1600" spc="-25" dirty="0">
                <a:latin typeface="Microsoft Sans Serif"/>
                <a:cs typeface="Microsoft Sans Serif"/>
              </a:rPr>
              <a:t> </a:t>
            </a:r>
            <a:r>
              <a:rPr sz="1600" dirty="0">
                <a:latin typeface="Microsoft Sans Serif"/>
                <a:cs typeface="Microsoft Sans Serif"/>
              </a:rPr>
              <a:t>tkankę</a:t>
            </a:r>
            <a:r>
              <a:rPr sz="1600" spc="-35" dirty="0">
                <a:latin typeface="Microsoft Sans Serif"/>
                <a:cs typeface="Microsoft Sans Serif"/>
              </a:rPr>
              <a:t> </a:t>
            </a:r>
            <a:r>
              <a:rPr sz="1600" dirty="0">
                <a:latin typeface="Microsoft Sans Serif"/>
                <a:cs typeface="Microsoft Sans Serif"/>
              </a:rPr>
              <a:t>drewna</a:t>
            </a:r>
            <a:r>
              <a:rPr sz="1600" spc="-15" dirty="0">
                <a:latin typeface="Microsoft Sans Serif"/>
                <a:cs typeface="Microsoft Sans Serif"/>
              </a:rPr>
              <a:t> </a:t>
            </a:r>
            <a:r>
              <a:rPr sz="1600" dirty="0">
                <a:latin typeface="Microsoft Sans Serif"/>
                <a:cs typeface="Microsoft Sans Serif"/>
              </a:rPr>
              <a:t>korowiną</a:t>
            </a:r>
            <a:r>
              <a:rPr sz="1600" spc="-25" dirty="0">
                <a:latin typeface="Microsoft Sans Serif"/>
                <a:cs typeface="Microsoft Sans Serif"/>
              </a:rPr>
              <a:t> </a:t>
            </a:r>
            <a:r>
              <a:rPr sz="1600" dirty="0">
                <a:latin typeface="Microsoft Sans Serif"/>
                <a:cs typeface="Microsoft Sans Serif"/>
              </a:rPr>
              <a:t>zwane</a:t>
            </a:r>
            <a:r>
              <a:rPr sz="1600" spc="-25" dirty="0">
                <a:latin typeface="Microsoft Sans Serif"/>
                <a:cs typeface="Microsoft Sans Serif"/>
              </a:rPr>
              <a:t> </a:t>
            </a:r>
            <a:r>
              <a:rPr sz="1600" dirty="0">
                <a:latin typeface="Microsoft Sans Serif"/>
                <a:cs typeface="Microsoft Sans Serif"/>
              </a:rPr>
              <a:t>są</a:t>
            </a:r>
            <a:r>
              <a:rPr sz="1600" spc="-35" dirty="0">
                <a:latin typeface="Microsoft Sans Serif"/>
                <a:cs typeface="Microsoft Sans Serif"/>
              </a:rPr>
              <a:t> </a:t>
            </a:r>
            <a:r>
              <a:rPr sz="1600" b="1" dirty="0">
                <a:latin typeface="Arial"/>
                <a:cs typeface="Arial"/>
              </a:rPr>
              <a:t>rakiem</a:t>
            </a:r>
            <a:r>
              <a:rPr sz="1600" b="1" spc="-40" dirty="0">
                <a:latin typeface="Arial"/>
                <a:cs typeface="Arial"/>
              </a:rPr>
              <a:t> </a:t>
            </a:r>
            <a:r>
              <a:rPr sz="1600" b="1" spc="-10" dirty="0">
                <a:latin typeface="Arial"/>
                <a:cs typeface="Arial"/>
              </a:rPr>
              <a:t>zamkniętym</a:t>
            </a:r>
            <a:r>
              <a:rPr sz="1600" spc="-10" dirty="0">
                <a:latin typeface="Microsoft Sans Serif"/>
                <a:cs typeface="Microsoft Sans Serif"/>
              </a:rPr>
              <a:t>.</a:t>
            </a:r>
            <a:endParaRPr sz="1600" dirty="0">
              <a:latin typeface="Microsoft Sans Serif"/>
              <a:cs typeface="Microsoft Sans Serif"/>
            </a:endParaRPr>
          </a:p>
          <a:p>
            <a:pPr>
              <a:lnSpc>
                <a:spcPct val="100000"/>
              </a:lnSpc>
              <a:spcBef>
                <a:spcPts val="615"/>
              </a:spcBef>
            </a:pPr>
            <a:endParaRPr sz="1600" dirty="0">
              <a:latin typeface="Microsoft Sans Serif"/>
              <a:cs typeface="Microsoft Sans Serif"/>
            </a:endParaRPr>
          </a:p>
          <a:p>
            <a:pPr marL="12700" marR="5080" algn="just">
              <a:lnSpc>
                <a:spcPct val="100000"/>
              </a:lnSpc>
              <a:spcBef>
                <a:spcPts val="5"/>
              </a:spcBef>
            </a:pPr>
            <a:r>
              <a:rPr sz="1600" dirty="0">
                <a:latin typeface="Microsoft Sans Serif"/>
                <a:cs typeface="Microsoft Sans Serif"/>
              </a:rPr>
              <a:t>Niektóre</a:t>
            </a:r>
            <a:r>
              <a:rPr sz="1600" spc="240" dirty="0">
                <a:latin typeface="Microsoft Sans Serif"/>
                <a:cs typeface="Microsoft Sans Serif"/>
              </a:rPr>
              <a:t>   </a:t>
            </a:r>
            <a:r>
              <a:rPr sz="1600" dirty="0">
                <a:latin typeface="Microsoft Sans Serif"/>
                <a:cs typeface="Microsoft Sans Serif"/>
              </a:rPr>
              <a:t>rodzaje</a:t>
            </a:r>
            <a:r>
              <a:rPr sz="1600" spc="240" dirty="0">
                <a:latin typeface="Microsoft Sans Serif"/>
                <a:cs typeface="Microsoft Sans Serif"/>
              </a:rPr>
              <a:t>   </a:t>
            </a:r>
            <a:r>
              <a:rPr sz="1600" dirty="0">
                <a:latin typeface="Microsoft Sans Serif"/>
                <a:cs typeface="Microsoft Sans Serif"/>
              </a:rPr>
              <a:t>zrakowaceń</a:t>
            </a:r>
            <a:r>
              <a:rPr sz="1600" spc="240" dirty="0">
                <a:latin typeface="Microsoft Sans Serif"/>
                <a:cs typeface="Microsoft Sans Serif"/>
              </a:rPr>
              <a:t>   </a:t>
            </a:r>
            <a:r>
              <a:rPr sz="1600" dirty="0">
                <a:latin typeface="Microsoft Sans Serif"/>
                <a:cs typeface="Microsoft Sans Serif"/>
              </a:rPr>
              <a:t>uniemożliwiają</a:t>
            </a:r>
            <a:r>
              <a:rPr sz="1600" spc="240" dirty="0">
                <a:latin typeface="Microsoft Sans Serif"/>
                <a:cs typeface="Microsoft Sans Serif"/>
              </a:rPr>
              <a:t>   </a:t>
            </a:r>
            <a:r>
              <a:rPr sz="1600" dirty="0">
                <a:latin typeface="Microsoft Sans Serif"/>
                <a:cs typeface="Microsoft Sans Serif"/>
              </a:rPr>
              <a:t>utworzenie</a:t>
            </a:r>
            <a:r>
              <a:rPr sz="1600" spc="245" dirty="0">
                <a:latin typeface="Microsoft Sans Serif"/>
                <a:cs typeface="Microsoft Sans Serif"/>
              </a:rPr>
              <a:t>   </a:t>
            </a:r>
            <a:r>
              <a:rPr sz="1600" dirty="0">
                <a:latin typeface="Microsoft Sans Serif"/>
                <a:cs typeface="Microsoft Sans Serif"/>
              </a:rPr>
              <a:t>odpowiednich</a:t>
            </a:r>
            <a:r>
              <a:rPr sz="1600" spc="240" dirty="0">
                <a:latin typeface="Microsoft Sans Serif"/>
                <a:cs typeface="Microsoft Sans Serif"/>
              </a:rPr>
              <a:t>   </a:t>
            </a:r>
            <a:r>
              <a:rPr sz="1600" spc="-10" dirty="0">
                <a:latin typeface="Microsoft Sans Serif"/>
                <a:cs typeface="Microsoft Sans Serif"/>
              </a:rPr>
              <a:t>tkanek </a:t>
            </a:r>
            <a:r>
              <a:rPr sz="1600" dirty="0">
                <a:latin typeface="Microsoft Sans Serif"/>
                <a:cs typeface="Microsoft Sans Serif"/>
              </a:rPr>
              <a:t>zabliźniających,</a:t>
            </a:r>
            <a:r>
              <a:rPr sz="1600" spc="285" dirty="0">
                <a:latin typeface="Microsoft Sans Serif"/>
                <a:cs typeface="Microsoft Sans Serif"/>
              </a:rPr>
              <a:t> </a:t>
            </a:r>
            <a:r>
              <a:rPr sz="1600" dirty="0">
                <a:latin typeface="Microsoft Sans Serif"/>
                <a:cs typeface="Microsoft Sans Serif"/>
              </a:rPr>
              <a:t>z</a:t>
            </a:r>
            <a:r>
              <a:rPr sz="1600" spc="265" dirty="0">
                <a:latin typeface="Microsoft Sans Serif"/>
                <a:cs typeface="Microsoft Sans Serif"/>
              </a:rPr>
              <a:t> </a:t>
            </a:r>
            <a:r>
              <a:rPr sz="1600" dirty="0">
                <a:latin typeface="Microsoft Sans Serif"/>
                <a:cs typeface="Microsoft Sans Serif"/>
              </a:rPr>
              <a:t>roku</a:t>
            </a:r>
            <a:r>
              <a:rPr sz="1600" spc="270" dirty="0">
                <a:latin typeface="Microsoft Sans Serif"/>
                <a:cs typeface="Microsoft Sans Serif"/>
              </a:rPr>
              <a:t> </a:t>
            </a:r>
            <a:r>
              <a:rPr sz="1600" dirty="0">
                <a:latin typeface="Microsoft Sans Serif"/>
                <a:cs typeface="Microsoft Sans Serif"/>
              </a:rPr>
              <a:t>na</a:t>
            </a:r>
            <a:r>
              <a:rPr sz="1600" spc="270" dirty="0">
                <a:latin typeface="Microsoft Sans Serif"/>
                <a:cs typeface="Microsoft Sans Serif"/>
              </a:rPr>
              <a:t> </a:t>
            </a:r>
            <a:r>
              <a:rPr sz="1600" dirty="0">
                <a:latin typeface="Microsoft Sans Serif"/>
                <a:cs typeface="Microsoft Sans Serif"/>
              </a:rPr>
              <a:t>rok</a:t>
            </a:r>
            <a:r>
              <a:rPr sz="1600" spc="270" dirty="0">
                <a:latin typeface="Microsoft Sans Serif"/>
                <a:cs typeface="Microsoft Sans Serif"/>
              </a:rPr>
              <a:t> </a:t>
            </a:r>
            <a:r>
              <a:rPr sz="1600" dirty="0">
                <a:latin typeface="Microsoft Sans Serif"/>
                <a:cs typeface="Microsoft Sans Serif"/>
              </a:rPr>
              <a:t>powiększając</a:t>
            </a:r>
            <a:r>
              <a:rPr sz="1600" spc="270" dirty="0">
                <a:latin typeface="Microsoft Sans Serif"/>
                <a:cs typeface="Microsoft Sans Serif"/>
              </a:rPr>
              <a:t> </a:t>
            </a:r>
            <a:r>
              <a:rPr sz="1600" dirty="0">
                <a:latin typeface="Microsoft Sans Serif"/>
                <a:cs typeface="Microsoft Sans Serif"/>
              </a:rPr>
              <a:t>swoją</a:t>
            </a:r>
            <a:r>
              <a:rPr sz="1600" spc="260" dirty="0">
                <a:latin typeface="Microsoft Sans Serif"/>
                <a:cs typeface="Microsoft Sans Serif"/>
              </a:rPr>
              <a:t> </a:t>
            </a:r>
            <a:r>
              <a:rPr sz="1600" dirty="0">
                <a:uFill>
                  <a:solidFill>
                    <a:srgbClr val="000000"/>
                  </a:solidFill>
                </a:uFill>
                <a:latin typeface="Arial"/>
                <a:cs typeface="Arial"/>
              </a:rPr>
              <a:t>powierzchnię</a:t>
            </a:r>
            <a:r>
              <a:rPr sz="1600" dirty="0">
                <a:latin typeface="Microsoft Sans Serif"/>
                <a:cs typeface="Microsoft Sans Serif"/>
              </a:rPr>
              <a:t>,</a:t>
            </a:r>
            <a:r>
              <a:rPr sz="1600" spc="270" dirty="0">
                <a:latin typeface="Microsoft Sans Serif"/>
                <a:cs typeface="Microsoft Sans Serif"/>
              </a:rPr>
              <a:t> </a:t>
            </a:r>
            <a:r>
              <a:rPr sz="1600" dirty="0">
                <a:latin typeface="Microsoft Sans Serif"/>
                <a:cs typeface="Microsoft Sans Serif"/>
              </a:rPr>
              <a:t>tworząc</a:t>
            </a:r>
            <a:r>
              <a:rPr sz="1600" spc="280" dirty="0">
                <a:latin typeface="Microsoft Sans Serif"/>
                <a:cs typeface="Microsoft Sans Serif"/>
              </a:rPr>
              <a:t> </a:t>
            </a:r>
            <a:r>
              <a:rPr sz="1600" spc="-10" dirty="0">
                <a:latin typeface="Microsoft Sans Serif"/>
                <a:cs typeface="Microsoft Sans Serif"/>
              </a:rPr>
              <a:t>jednocześnie </a:t>
            </a:r>
            <a:r>
              <a:rPr sz="1600" dirty="0">
                <a:latin typeface="Microsoft Sans Serif"/>
                <a:cs typeface="Microsoft Sans Serif"/>
              </a:rPr>
              <a:t>wydęcie</a:t>
            </a:r>
            <a:r>
              <a:rPr sz="1600" spc="165" dirty="0">
                <a:latin typeface="Microsoft Sans Serif"/>
                <a:cs typeface="Microsoft Sans Serif"/>
              </a:rPr>
              <a:t>  </a:t>
            </a:r>
            <a:r>
              <a:rPr sz="1600" dirty="0">
                <a:latin typeface="Microsoft Sans Serif"/>
                <a:cs typeface="Microsoft Sans Serif"/>
              </a:rPr>
              <a:t>po</a:t>
            </a:r>
            <a:r>
              <a:rPr sz="1600" spc="175" dirty="0">
                <a:latin typeface="Microsoft Sans Serif"/>
                <a:cs typeface="Microsoft Sans Serif"/>
              </a:rPr>
              <a:t>  </a:t>
            </a:r>
            <a:r>
              <a:rPr sz="1600" dirty="0">
                <a:latin typeface="Microsoft Sans Serif"/>
                <a:cs typeface="Microsoft Sans Serif"/>
              </a:rPr>
              <a:t>przeciwnej</a:t>
            </a:r>
            <a:r>
              <a:rPr sz="1600" spc="170" dirty="0">
                <a:latin typeface="Microsoft Sans Serif"/>
                <a:cs typeface="Microsoft Sans Serif"/>
              </a:rPr>
              <a:t>  </a:t>
            </a:r>
            <a:r>
              <a:rPr sz="1600" dirty="0">
                <a:latin typeface="Microsoft Sans Serif"/>
                <a:cs typeface="Microsoft Sans Serif"/>
              </a:rPr>
              <a:t>stronie</a:t>
            </a:r>
            <a:r>
              <a:rPr sz="1600" spc="175" dirty="0">
                <a:latin typeface="Microsoft Sans Serif"/>
                <a:cs typeface="Microsoft Sans Serif"/>
              </a:rPr>
              <a:t>  </a:t>
            </a:r>
            <a:r>
              <a:rPr sz="1600" dirty="0">
                <a:latin typeface="Microsoft Sans Serif"/>
                <a:cs typeface="Microsoft Sans Serif"/>
              </a:rPr>
              <a:t>pnia.</a:t>
            </a:r>
            <a:r>
              <a:rPr sz="1600" spc="170" dirty="0">
                <a:latin typeface="Microsoft Sans Serif"/>
                <a:cs typeface="Microsoft Sans Serif"/>
              </a:rPr>
              <a:t>  </a:t>
            </a:r>
            <a:r>
              <a:rPr sz="1600" dirty="0">
                <a:latin typeface="Microsoft Sans Serif"/>
                <a:cs typeface="Microsoft Sans Serif"/>
              </a:rPr>
              <a:t>Drewno</a:t>
            </a:r>
            <a:r>
              <a:rPr sz="1600" spc="180" dirty="0">
                <a:latin typeface="Microsoft Sans Serif"/>
                <a:cs typeface="Microsoft Sans Serif"/>
              </a:rPr>
              <a:t>  </a:t>
            </a:r>
            <a:r>
              <a:rPr sz="1600" dirty="0">
                <a:latin typeface="Microsoft Sans Serif"/>
                <a:cs typeface="Microsoft Sans Serif"/>
              </a:rPr>
              <a:t>raka</a:t>
            </a:r>
            <a:r>
              <a:rPr sz="1600" spc="170" dirty="0">
                <a:latin typeface="Microsoft Sans Serif"/>
                <a:cs typeface="Microsoft Sans Serif"/>
              </a:rPr>
              <a:t>  </a:t>
            </a:r>
            <a:r>
              <a:rPr sz="1600" dirty="0">
                <a:latin typeface="Microsoft Sans Serif"/>
                <a:cs typeface="Microsoft Sans Serif"/>
              </a:rPr>
              <a:t>zamkniętego</a:t>
            </a:r>
            <a:r>
              <a:rPr sz="1600" spc="175" dirty="0">
                <a:latin typeface="Microsoft Sans Serif"/>
                <a:cs typeface="Microsoft Sans Serif"/>
              </a:rPr>
              <a:t>  </a:t>
            </a:r>
            <a:r>
              <a:rPr sz="1600" dirty="0">
                <a:latin typeface="Microsoft Sans Serif"/>
                <a:cs typeface="Microsoft Sans Serif"/>
              </a:rPr>
              <a:t>z</a:t>
            </a:r>
            <a:r>
              <a:rPr sz="1600" spc="170" dirty="0">
                <a:latin typeface="Microsoft Sans Serif"/>
                <a:cs typeface="Microsoft Sans Serif"/>
              </a:rPr>
              <a:t>  </a:t>
            </a:r>
            <a:r>
              <a:rPr sz="1600" dirty="0">
                <a:latin typeface="Microsoft Sans Serif"/>
                <a:cs typeface="Microsoft Sans Serif"/>
              </a:rPr>
              <a:t>czasem</a:t>
            </a:r>
            <a:r>
              <a:rPr sz="1600" spc="175" dirty="0">
                <a:latin typeface="Microsoft Sans Serif"/>
                <a:cs typeface="Microsoft Sans Serif"/>
              </a:rPr>
              <a:t>  </a:t>
            </a:r>
            <a:r>
              <a:rPr sz="1600" spc="-10" dirty="0">
                <a:latin typeface="Microsoft Sans Serif"/>
                <a:cs typeface="Microsoft Sans Serif"/>
              </a:rPr>
              <a:t>zostaje </a:t>
            </a:r>
            <a:r>
              <a:rPr sz="1600" dirty="0">
                <a:latin typeface="Microsoft Sans Serif"/>
                <a:cs typeface="Microsoft Sans Serif"/>
              </a:rPr>
              <a:t>zaatakowane</a:t>
            </a:r>
            <a:r>
              <a:rPr sz="1600" spc="220" dirty="0">
                <a:latin typeface="Microsoft Sans Serif"/>
                <a:cs typeface="Microsoft Sans Serif"/>
              </a:rPr>
              <a:t> </a:t>
            </a:r>
            <a:r>
              <a:rPr sz="1600" dirty="0">
                <a:latin typeface="Microsoft Sans Serif"/>
                <a:cs typeface="Microsoft Sans Serif"/>
              </a:rPr>
              <a:t>przez</a:t>
            </a:r>
            <a:r>
              <a:rPr sz="1600" spc="235" dirty="0">
                <a:latin typeface="Microsoft Sans Serif"/>
                <a:cs typeface="Microsoft Sans Serif"/>
              </a:rPr>
              <a:t> </a:t>
            </a:r>
            <a:r>
              <a:rPr sz="1600" dirty="0">
                <a:latin typeface="Microsoft Sans Serif"/>
                <a:cs typeface="Microsoft Sans Serif"/>
              </a:rPr>
              <a:t>różne</a:t>
            </a:r>
            <a:r>
              <a:rPr sz="1600" spc="225" dirty="0">
                <a:latin typeface="Microsoft Sans Serif"/>
                <a:cs typeface="Microsoft Sans Serif"/>
              </a:rPr>
              <a:t> </a:t>
            </a:r>
            <a:r>
              <a:rPr sz="1600" dirty="0">
                <a:latin typeface="Microsoft Sans Serif"/>
                <a:cs typeface="Microsoft Sans Serif"/>
              </a:rPr>
              <a:t>(inne)</a:t>
            </a:r>
            <a:r>
              <a:rPr sz="1600" spc="235" dirty="0">
                <a:latin typeface="Microsoft Sans Serif"/>
                <a:cs typeface="Microsoft Sans Serif"/>
              </a:rPr>
              <a:t> </a:t>
            </a:r>
            <a:r>
              <a:rPr sz="1600" dirty="0">
                <a:latin typeface="Microsoft Sans Serif"/>
                <a:cs typeface="Microsoft Sans Serif"/>
              </a:rPr>
              <a:t>organizmy</a:t>
            </a:r>
            <a:r>
              <a:rPr sz="1600" spc="220" dirty="0">
                <a:latin typeface="Microsoft Sans Serif"/>
                <a:cs typeface="Microsoft Sans Serif"/>
              </a:rPr>
              <a:t> </a:t>
            </a:r>
            <a:r>
              <a:rPr sz="1600" dirty="0">
                <a:latin typeface="Microsoft Sans Serif"/>
                <a:cs typeface="Microsoft Sans Serif"/>
              </a:rPr>
              <a:t>patogenne,</a:t>
            </a:r>
            <a:r>
              <a:rPr sz="1600" spc="235" dirty="0">
                <a:latin typeface="Microsoft Sans Serif"/>
                <a:cs typeface="Microsoft Sans Serif"/>
              </a:rPr>
              <a:t> </a:t>
            </a:r>
            <a:r>
              <a:rPr sz="1600" dirty="0">
                <a:latin typeface="Microsoft Sans Serif"/>
                <a:cs typeface="Microsoft Sans Serif"/>
              </a:rPr>
              <a:t>w</a:t>
            </a:r>
            <a:r>
              <a:rPr sz="1600" spc="210" dirty="0">
                <a:latin typeface="Microsoft Sans Serif"/>
                <a:cs typeface="Microsoft Sans Serif"/>
              </a:rPr>
              <a:t> </a:t>
            </a:r>
            <a:r>
              <a:rPr sz="1600" dirty="0">
                <a:latin typeface="Microsoft Sans Serif"/>
                <a:cs typeface="Microsoft Sans Serif"/>
              </a:rPr>
              <a:t>efekcie</a:t>
            </a:r>
            <a:r>
              <a:rPr sz="1600" spc="229" dirty="0">
                <a:latin typeface="Microsoft Sans Serif"/>
                <a:cs typeface="Microsoft Sans Serif"/>
              </a:rPr>
              <a:t> </a:t>
            </a:r>
            <a:r>
              <a:rPr sz="1600" dirty="0">
                <a:latin typeface="Microsoft Sans Serif"/>
                <a:cs typeface="Microsoft Sans Serif"/>
              </a:rPr>
              <a:t>czego</a:t>
            </a:r>
            <a:r>
              <a:rPr sz="1600" spc="225" dirty="0">
                <a:latin typeface="Microsoft Sans Serif"/>
                <a:cs typeface="Microsoft Sans Serif"/>
              </a:rPr>
              <a:t> </a:t>
            </a:r>
            <a:r>
              <a:rPr sz="1600" dirty="0">
                <a:latin typeface="Microsoft Sans Serif"/>
                <a:cs typeface="Microsoft Sans Serif"/>
              </a:rPr>
              <a:t>również</a:t>
            </a:r>
            <a:r>
              <a:rPr sz="1600" spc="235" dirty="0">
                <a:latin typeface="Microsoft Sans Serif"/>
                <a:cs typeface="Microsoft Sans Serif"/>
              </a:rPr>
              <a:t> </a:t>
            </a:r>
            <a:r>
              <a:rPr sz="1600" spc="-10" dirty="0">
                <a:latin typeface="Microsoft Sans Serif"/>
                <a:cs typeface="Microsoft Sans Serif"/>
              </a:rPr>
              <a:t>zostaje </a:t>
            </a:r>
            <a:r>
              <a:rPr sz="1600" dirty="0">
                <a:latin typeface="Microsoft Sans Serif"/>
                <a:cs typeface="Microsoft Sans Serif"/>
              </a:rPr>
              <a:t>pozbawione</a:t>
            </a:r>
            <a:r>
              <a:rPr sz="1600" spc="-50" dirty="0">
                <a:latin typeface="Microsoft Sans Serif"/>
                <a:cs typeface="Microsoft Sans Serif"/>
              </a:rPr>
              <a:t> </a:t>
            </a:r>
            <a:r>
              <a:rPr sz="1600" spc="-10" dirty="0">
                <a:latin typeface="Microsoft Sans Serif"/>
                <a:cs typeface="Microsoft Sans Serif"/>
              </a:rPr>
              <a:t>korowiny.</a:t>
            </a:r>
            <a:r>
              <a:rPr sz="1600" spc="-20" dirty="0">
                <a:latin typeface="Microsoft Sans Serif"/>
                <a:cs typeface="Microsoft Sans Serif"/>
              </a:rPr>
              <a:t> </a:t>
            </a:r>
            <a:r>
              <a:rPr sz="1600" dirty="0">
                <a:latin typeface="Microsoft Sans Serif"/>
                <a:cs typeface="Microsoft Sans Serif"/>
              </a:rPr>
              <a:t>Zrakowacenie</a:t>
            </a:r>
            <a:r>
              <a:rPr sz="1600" spc="-35" dirty="0">
                <a:latin typeface="Microsoft Sans Serif"/>
                <a:cs typeface="Microsoft Sans Serif"/>
              </a:rPr>
              <a:t> </a:t>
            </a:r>
            <a:r>
              <a:rPr sz="1600" dirty="0">
                <a:latin typeface="Microsoft Sans Serif"/>
                <a:cs typeface="Microsoft Sans Serif"/>
              </a:rPr>
              <a:t>pozbawione</a:t>
            </a:r>
            <a:r>
              <a:rPr sz="1600" spc="-55" dirty="0">
                <a:latin typeface="Microsoft Sans Serif"/>
                <a:cs typeface="Microsoft Sans Serif"/>
              </a:rPr>
              <a:t> </a:t>
            </a:r>
            <a:r>
              <a:rPr sz="1600" dirty="0">
                <a:latin typeface="Microsoft Sans Serif"/>
                <a:cs typeface="Microsoft Sans Serif"/>
              </a:rPr>
              <a:t>korowiny</a:t>
            </a:r>
            <a:r>
              <a:rPr sz="1600" spc="-35" dirty="0">
                <a:latin typeface="Microsoft Sans Serif"/>
                <a:cs typeface="Microsoft Sans Serif"/>
              </a:rPr>
              <a:t> </a:t>
            </a:r>
            <a:r>
              <a:rPr sz="1600" dirty="0">
                <a:latin typeface="Microsoft Sans Serif"/>
                <a:cs typeface="Microsoft Sans Serif"/>
              </a:rPr>
              <a:t>zwane</a:t>
            </a:r>
            <a:r>
              <a:rPr sz="1600" spc="-35" dirty="0">
                <a:latin typeface="Microsoft Sans Serif"/>
                <a:cs typeface="Microsoft Sans Serif"/>
              </a:rPr>
              <a:t> </a:t>
            </a:r>
            <a:r>
              <a:rPr sz="1600" dirty="0">
                <a:latin typeface="Microsoft Sans Serif"/>
                <a:cs typeface="Microsoft Sans Serif"/>
              </a:rPr>
              <a:t>jest</a:t>
            </a:r>
            <a:r>
              <a:rPr sz="1600" spc="-45" dirty="0">
                <a:latin typeface="Microsoft Sans Serif"/>
                <a:cs typeface="Microsoft Sans Serif"/>
              </a:rPr>
              <a:t> </a:t>
            </a:r>
            <a:r>
              <a:rPr sz="1600" b="1" dirty="0">
                <a:latin typeface="Arial"/>
                <a:cs typeface="Arial"/>
              </a:rPr>
              <a:t>rakiem</a:t>
            </a:r>
            <a:r>
              <a:rPr sz="1600" b="1" spc="-65" dirty="0">
                <a:latin typeface="Arial"/>
                <a:cs typeface="Arial"/>
              </a:rPr>
              <a:t> </a:t>
            </a:r>
            <a:r>
              <a:rPr sz="1600" b="1" spc="-10" dirty="0">
                <a:latin typeface="Arial"/>
                <a:cs typeface="Arial"/>
              </a:rPr>
              <a:t>otwartym</a:t>
            </a:r>
            <a:r>
              <a:rPr sz="1600" spc="-10" dirty="0">
                <a:latin typeface="Microsoft Sans Serif"/>
                <a:cs typeface="Microsoft Sans Serif"/>
              </a:rPr>
              <a:t>.</a:t>
            </a:r>
            <a:endParaRPr sz="1600" dirty="0">
              <a:latin typeface="Microsoft Sans Serif"/>
              <a:cs typeface="Microsoft Sans Serif"/>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1752600"/>
            <a:ext cx="7268845" cy="2859405"/>
          </a:xfrm>
          <a:prstGeom prst="rect">
            <a:avLst/>
          </a:prstGeom>
        </p:spPr>
        <p:txBody>
          <a:bodyPr vert="horz" wrap="square" lIns="0" tIns="12700" rIns="0" bIns="0" rtlCol="0">
            <a:spAutoFit/>
          </a:bodyPr>
          <a:lstStyle/>
          <a:p>
            <a:pPr marL="286385" marR="5080" indent="-274320" algn="just">
              <a:lnSpc>
                <a:spcPct val="120000"/>
              </a:lnSpc>
              <a:spcBef>
                <a:spcPts val="100"/>
              </a:spcBef>
            </a:pPr>
            <a:r>
              <a:rPr lang="pl-PL" sz="2100" b="1" dirty="0">
                <a:solidFill>
                  <a:schemeClr val="tx1">
                    <a:lumMod val="95000"/>
                  </a:schemeClr>
                </a:solidFill>
                <a:latin typeface="Candara"/>
                <a:cs typeface="Candara"/>
              </a:rPr>
              <a:t>	</a:t>
            </a:r>
            <a:r>
              <a:rPr sz="2100" b="1" dirty="0" err="1">
                <a:solidFill>
                  <a:schemeClr val="tx1">
                    <a:lumMod val="95000"/>
                  </a:schemeClr>
                </a:solidFill>
                <a:latin typeface="Candara"/>
                <a:cs typeface="Candara"/>
              </a:rPr>
              <a:t>Są</a:t>
            </a:r>
            <a:r>
              <a:rPr sz="2100" b="1" spc="345" dirty="0">
                <a:solidFill>
                  <a:schemeClr val="tx1">
                    <a:lumMod val="95000"/>
                  </a:schemeClr>
                </a:solidFill>
                <a:latin typeface="Candara"/>
                <a:cs typeface="Candara"/>
              </a:rPr>
              <a:t> </a:t>
            </a:r>
            <a:r>
              <a:rPr sz="2100" b="1" dirty="0">
                <a:solidFill>
                  <a:schemeClr val="tx1">
                    <a:lumMod val="95000"/>
                  </a:schemeClr>
                </a:solidFill>
                <a:latin typeface="Candara"/>
                <a:cs typeface="Candara"/>
              </a:rPr>
              <a:t>to</a:t>
            </a:r>
            <a:r>
              <a:rPr sz="2100" b="1" spc="345" dirty="0">
                <a:solidFill>
                  <a:schemeClr val="tx1">
                    <a:lumMod val="95000"/>
                  </a:schemeClr>
                </a:solidFill>
                <a:latin typeface="Candara"/>
                <a:cs typeface="Candara"/>
              </a:rPr>
              <a:t> </a:t>
            </a:r>
            <a:r>
              <a:rPr sz="2100" b="1" dirty="0">
                <a:solidFill>
                  <a:schemeClr val="tx1">
                    <a:lumMod val="95000"/>
                  </a:schemeClr>
                </a:solidFill>
                <a:latin typeface="Candara"/>
                <a:cs typeface="Candara"/>
              </a:rPr>
              <a:t>wszelkie</a:t>
            </a:r>
            <a:r>
              <a:rPr sz="2100" b="1" spc="345" dirty="0">
                <a:solidFill>
                  <a:schemeClr val="tx1">
                    <a:lumMod val="95000"/>
                  </a:schemeClr>
                </a:solidFill>
                <a:latin typeface="Candara"/>
                <a:cs typeface="Candara"/>
              </a:rPr>
              <a:t> </a:t>
            </a:r>
            <a:r>
              <a:rPr sz="2100" b="1" dirty="0">
                <a:solidFill>
                  <a:schemeClr val="tx1">
                    <a:lumMod val="95000"/>
                  </a:schemeClr>
                </a:solidFill>
                <a:latin typeface="Candara"/>
                <a:cs typeface="Candara"/>
              </a:rPr>
              <a:t>odchylenia</a:t>
            </a:r>
            <a:r>
              <a:rPr sz="2100" b="1" spc="335" dirty="0">
                <a:solidFill>
                  <a:schemeClr val="tx1">
                    <a:lumMod val="95000"/>
                  </a:schemeClr>
                </a:solidFill>
                <a:latin typeface="Candara"/>
                <a:cs typeface="Candara"/>
              </a:rPr>
              <a:t> </a:t>
            </a:r>
            <a:r>
              <a:rPr sz="2100" b="1" dirty="0">
                <a:solidFill>
                  <a:schemeClr val="tx1">
                    <a:lumMod val="95000"/>
                  </a:schemeClr>
                </a:solidFill>
                <a:latin typeface="Candara"/>
                <a:cs typeface="Candara"/>
              </a:rPr>
              <a:t>od</a:t>
            </a:r>
            <a:r>
              <a:rPr sz="2100" b="1" spc="345" dirty="0">
                <a:solidFill>
                  <a:schemeClr val="tx1">
                    <a:lumMod val="95000"/>
                  </a:schemeClr>
                </a:solidFill>
                <a:latin typeface="Candara"/>
                <a:cs typeface="Candara"/>
              </a:rPr>
              <a:t> </a:t>
            </a:r>
            <a:r>
              <a:rPr sz="2100" b="1" dirty="0">
                <a:solidFill>
                  <a:schemeClr val="tx1">
                    <a:lumMod val="95000"/>
                  </a:schemeClr>
                </a:solidFill>
                <a:latin typeface="Candara"/>
                <a:cs typeface="Candara"/>
              </a:rPr>
              <a:t>typowej</a:t>
            </a:r>
            <a:r>
              <a:rPr sz="2100" b="1" spc="340" dirty="0">
                <a:solidFill>
                  <a:schemeClr val="tx1">
                    <a:lumMod val="95000"/>
                  </a:schemeClr>
                </a:solidFill>
                <a:latin typeface="Candara"/>
                <a:cs typeface="Candara"/>
              </a:rPr>
              <a:t> </a:t>
            </a:r>
            <a:r>
              <a:rPr sz="2100" b="1" dirty="0">
                <a:solidFill>
                  <a:schemeClr val="tx1">
                    <a:lumMod val="95000"/>
                  </a:schemeClr>
                </a:solidFill>
                <a:latin typeface="Candara"/>
                <a:cs typeface="Candara"/>
              </a:rPr>
              <a:t>dla</a:t>
            </a:r>
            <a:r>
              <a:rPr sz="2100" b="1" spc="340" dirty="0">
                <a:solidFill>
                  <a:schemeClr val="tx1">
                    <a:lumMod val="95000"/>
                  </a:schemeClr>
                </a:solidFill>
                <a:latin typeface="Candara"/>
                <a:cs typeface="Candara"/>
              </a:rPr>
              <a:t> </a:t>
            </a:r>
            <a:r>
              <a:rPr sz="2100" b="1" dirty="0">
                <a:solidFill>
                  <a:schemeClr val="tx1">
                    <a:lumMod val="95000"/>
                  </a:schemeClr>
                </a:solidFill>
                <a:latin typeface="Candara"/>
                <a:cs typeface="Candara"/>
              </a:rPr>
              <a:t>danej</a:t>
            </a:r>
            <a:r>
              <a:rPr sz="2100" b="1" spc="345" dirty="0">
                <a:solidFill>
                  <a:schemeClr val="tx1">
                    <a:lumMod val="95000"/>
                  </a:schemeClr>
                </a:solidFill>
                <a:latin typeface="Candara"/>
                <a:cs typeface="Candara"/>
              </a:rPr>
              <a:t> </a:t>
            </a:r>
            <a:r>
              <a:rPr sz="2100" b="1" dirty="0">
                <a:solidFill>
                  <a:schemeClr val="tx1">
                    <a:lumMod val="95000"/>
                  </a:schemeClr>
                </a:solidFill>
                <a:latin typeface="Candara"/>
                <a:cs typeface="Candara"/>
              </a:rPr>
              <a:t>rośliny</a:t>
            </a:r>
            <a:r>
              <a:rPr sz="2100" b="1" spc="35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barwy </a:t>
            </a:r>
            <a:r>
              <a:rPr sz="2100" b="1" dirty="0">
                <a:solidFill>
                  <a:schemeClr val="tx1">
                    <a:lumMod val="95000"/>
                  </a:schemeClr>
                </a:solidFill>
                <a:latin typeface="Candara"/>
                <a:cs typeface="Candara"/>
              </a:rPr>
              <a:t>liści,</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kwiatów</a:t>
            </a:r>
            <a:r>
              <a:rPr sz="2100" b="1" spc="95" dirty="0">
                <a:solidFill>
                  <a:schemeClr val="tx1">
                    <a:lumMod val="95000"/>
                  </a:schemeClr>
                </a:solidFill>
                <a:latin typeface="Candara"/>
                <a:cs typeface="Candara"/>
              </a:rPr>
              <a:t>  </a:t>
            </a:r>
            <a:r>
              <a:rPr sz="2100" b="1" dirty="0">
                <a:solidFill>
                  <a:schemeClr val="tx1">
                    <a:lumMod val="95000"/>
                  </a:schemeClr>
                </a:solidFill>
                <a:latin typeface="Candara"/>
                <a:cs typeface="Candara"/>
              </a:rPr>
              <a:t>czy</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owoców.</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Na</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ogół</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dochodzi</a:t>
            </a:r>
            <a:r>
              <a:rPr sz="2100" b="1" spc="90" dirty="0">
                <a:solidFill>
                  <a:schemeClr val="tx1">
                    <a:lumMod val="95000"/>
                  </a:schemeClr>
                </a:solidFill>
                <a:latin typeface="Candara"/>
                <a:cs typeface="Candara"/>
              </a:rPr>
              <a:t>  </a:t>
            </a:r>
            <a:r>
              <a:rPr sz="2100" b="1" dirty="0">
                <a:solidFill>
                  <a:schemeClr val="tx1">
                    <a:lumMod val="95000"/>
                  </a:schemeClr>
                </a:solidFill>
                <a:latin typeface="Candara"/>
                <a:cs typeface="Candara"/>
              </a:rPr>
              <a:t>do</a:t>
            </a:r>
            <a:r>
              <a:rPr sz="2100" b="1" spc="9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zmiany </a:t>
            </a:r>
            <a:r>
              <a:rPr sz="2100" b="1" dirty="0">
                <a:solidFill>
                  <a:schemeClr val="tx1">
                    <a:lumMod val="95000"/>
                  </a:schemeClr>
                </a:solidFill>
                <a:latin typeface="Candara"/>
                <a:cs typeface="Candara"/>
              </a:rPr>
              <a:t>odcienia</a:t>
            </a:r>
            <a:r>
              <a:rPr sz="2100" b="1" spc="190" dirty="0">
                <a:solidFill>
                  <a:schemeClr val="tx1">
                    <a:lumMod val="95000"/>
                  </a:schemeClr>
                </a:solidFill>
                <a:latin typeface="Candara"/>
                <a:cs typeface="Candara"/>
              </a:rPr>
              <a:t> </a:t>
            </a:r>
            <a:r>
              <a:rPr sz="2100" b="1" dirty="0">
                <a:solidFill>
                  <a:schemeClr val="tx1">
                    <a:lumMod val="95000"/>
                  </a:schemeClr>
                </a:solidFill>
                <a:latin typeface="Candara"/>
                <a:cs typeface="Candara"/>
              </a:rPr>
              <a:t>typowej</a:t>
            </a:r>
            <a:r>
              <a:rPr sz="2100" b="1" spc="195" dirty="0">
                <a:solidFill>
                  <a:schemeClr val="tx1">
                    <a:lumMod val="95000"/>
                  </a:schemeClr>
                </a:solidFill>
                <a:latin typeface="Candara"/>
                <a:cs typeface="Candara"/>
              </a:rPr>
              <a:t> </a:t>
            </a:r>
            <a:r>
              <a:rPr sz="2100" b="1" dirty="0">
                <a:solidFill>
                  <a:schemeClr val="tx1">
                    <a:lumMod val="95000"/>
                  </a:schemeClr>
                </a:solidFill>
                <a:latin typeface="Candara"/>
                <a:cs typeface="Candara"/>
              </a:rPr>
              <a:t>barwy,</a:t>
            </a:r>
            <a:r>
              <a:rPr sz="2100" b="1" spc="195" dirty="0">
                <a:solidFill>
                  <a:schemeClr val="tx1">
                    <a:lumMod val="95000"/>
                  </a:schemeClr>
                </a:solidFill>
                <a:latin typeface="Candara"/>
                <a:cs typeface="Candara"/>
              </a:rPr>
              <a:t> </a:t>
            </a:r>
            <a:r>
              <a:rPr sz="2100" b="1" dirty="0">
                <a:solidFill>
                  <a:schemeClr val="tx1">
                    <a:lumMod val="95000"/>
                  </a:schemeClr>
                </a:solidFill>
                <a:latin typeface="Candara"/>
                <a:cs typeface="Candara"/>
              </a:rPr>
              <a:t>czasem</a:t>
            </a:r>
            <a:r>
              <a:rPr sz="2100" b="1" spc="195" dirty="0">
                <a:solidFill>
                  <a:schemeClr val="tx1">
                    <a:lumMod val="95000"/>
                  </a:schemeClr>
                </a:solidFill>
                <a:latin typeface="Candara"/>
                <a:cs typeface="Candara"/>
              </a:rPr>
              <a:t> </a:t>
            </a:r>
            <a:r>
              <a:rPr sz="2100" b="1" dirty="0">
                <a:solidFill>
                  <a:schemeClr val="tx1">
                    <a:lumMod val="95000"/>
                  </a:schemeClr>
                </a:solidFill>
                <a:latin typeface="Candara"/>
                <a:cs typeface="Candara"/>
              </a:rPr>
              <a:t>jednak</a:t>
            </a:r>
            <a:r>
              <a:rPr sz="2100" b="1" spc="190" dirty="0">
                <a:solidFill>
                  <a:schemeClr val="tx1">
                    <a:lumMod val="95000"/>
                  </a:schemeClr>
                </a:solidFill>
                <a:latin typeface="Candara"/>
                <a:cs typeface="Candara"/>
              </a:rPr>
              <a:t> </a:t>
            </a:r>
            <a:r>
              <a:rPr sz="2100" b="1" dirty="0">
                <a:solidFill>
                  <a:schemeClr val="tx1">
                    <a:lumMod val="95000"/>
                  </a:schemeClr>
                </a:solidFill>
                <a:latin typeface="Candara"/>
                <a:cs typeface="Candara"/>
              </a:rPr>
              <a:t>pojawia</a:t>
            </a:r>
            <a:r>
              <a:rPr sz="2100" b="1" spc="200" dirty="0">
                <a:solidFill>
                  <a:schemeClr val="tx1">
                    <a:lumMod val="95000"/>
                  </a:schemeClr>
                </a:solidFill>
                <a:latin typeface="Candara"/>
                <a:cs typeface="Candara"/>
              </a:rPr>
              <a:t> </a:t>
            </a:r>
            <a:r>
              <a:rPr sz="2100" b="1" dirty="0">
                <a:solidFill>
                  <a:schemeClr val="tx1">
                    <a:lumMod val="95000"/>
                  </a:schemeClr>
                </a:solidFill>
                <a:latin typeface="Candara"/>
                <a:cs typeface="Candara"/>
              </a:rPr>
              <a:t>się</a:t>
            </a:r>
            <a:r>
              <a:rPr sz="2100" b="1" spc="17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zupełnie </a:t>
            </a:r>
            <a:r>
              <a:rPr sz="2100" b="1" dirty="0">
                <a:solidFill>
                  <a:schemeClr val="tx1">
                    <a:lumMod val="95000"/>
                  </a:schemeClr>
                </a:solidFill>
                <a:latin typeface="Candara"/>
                <a:cs typeface="Candara"/>
              </a:rPr>
              <a:t>inna</a:t>
            </a:r>
            <a:r>
              <a:rPr sz="2100" b="1" spc="-5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barwa.</a:t>
            </a:r>
            <a:endParaRPr sz="2100" b="1" dirty="0">
              <a:solidFill>
                <a:schemeClr val="tx1">
                  <a:lumMod val="95000"/>
                </a:schemeClr>
              </a:solidFill>
              <a:latin typeface="Candara"/>
              <a:cs typeface="Candara"/>
            </a:endParaRPr>
          </a:p>
          <a:p>
            <a:pPr marL="286385" marR="5080" indent="-216535" algn="just">
              <a:lnSpc>
                <a:spcPct val="120000"/>
              </a:lnSpc>
              <a:spcBef>
                <a:spcPts val="1145"/>
              </a:spcBef>
            </a:pPr>
            <a:r>
              <a:rPr lang="pl-PL" sz="2100" b="1" dirty="0">
                <a:solidFill>
                  <a:schemeClr val="tx1">
                    <a:lumMod val="95000"/>
                  </a:schemeClr>
                </a:solidFill>
                <a:latin typeface="Candara"/>
                <a:cs typeface="Candara"/>
              </a:rPr>
              <a:t>	</a:t>
            </a:r>
            <a:r>
              <a:rPr sz="2100" b="1" dirty="0" err="1">
                <a:solidFill>
                  <a:schemeClr val="tx1">
                    <a:lumMod val="95000"/>
                  </a:schemeClr>
                </a:solidFill>
                <a:latin typeface="Candara"/>
                <a:cs typeface="Candara"/>
              </a:rPr>
              <a:t>Zjawiska</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takie</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wywoływane</a:t>
            </a:r>
            <a:r>
              <a:rPr sz="2100" b="1" spc="125" dirty="0">
                <a:solidFill>
                  <a:schemeClr val="tx1">
                    <a:lumMod val="95000"/>
                  </a:schemeClr>
                </a:solidFill>
                <a:latin typeface="Candara"/>
                <a:cs typeface="Candara"/>
              </a:rPr>
              <a:t>  </a:t>
            </a:r>
            <a:r>
              <a:rPr sz="2100" b="1" dirty="0">
                <a:solidFill>
                  <a:schemeClr val="tx1">
                    <a:lumMod val="95000"/>
                  </a:schemeClr>
                </a:solidFill>
                <a:latin typeface="Candara"/>
                <a:cs typeface="Candara"/>
              </a:rPr>
              <a:t>są</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zawsze</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przez</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zakłócenia</a:t>
            </a:r>
            <a:r>
              <a:rPr sz="2100" b="1" spc="120" dirty="0">
                <a:solidFill>
                  <a:schemeClr val="tx1">
                    <a:lumMod val="95000"/>
                  </a:schemeClr>
                </a:solidFill>
                <a:latin typeface="Candara"/>
                <a:cs typeface="Candara"/>
              </a:rPr>
              <a:t>  </a:t>
            </a:r>
            <a:r>
              <a:rPr sz="2100" b="1" spc="-50" dirty="0">
                <a:solidFill>
                  <a:schemeClr val="tx1">
                    <a:lumMod val="95000"/>
                  </a:schemeClr>
                </a:solidFill>
                <a:latin typeface="Candara"/>
                <a:cs typeface="Candara"/>
              </a:rPr>
              <a:t>w </a:t>
            </a:r>
            <a:r>
              <a:rPr sz="2100" b="1" dirty="0">
                <a:solidFill>
                  <a:schemeClr val="tx1">
                    <a:lumMod val="95000"/>
                  </a:schemeClr>
                </a:solidFill>
                <a:latin typeface="Candara"/>
                <a:cs typeface="Candara"/>
              </a:rPr>
              <a:t>syntezie</a:t>
            </a:r>
            <a:r>
              <a:rPr sz="2100" b="1" spc="280" dirty="0">
                <a:solidFill>
                  <a:schemeClr val="tx1">
                    <a:lumMod val="95000"/>
                  </a:schemeClr>
                </a:solidFill>
                <a:latin typeface="Candara"/>
                <a:cs typeface="Candara"/>
              </a:rPr>
              <a:t> </a:t>
            </a:r>
            <a:r>
              <a:rPr sz="2100" b="1" dirty="0">
                <a:solidFill>
                  <a:schemeClr val="tx1">
                    <a:lumMod val="95000"/>
                  </a:schemeClr>
                </a:solidFill>
                <a:latin typeface="Candara"/>
                <a:cs typeface="Candara"/>
              </a:rPr>
              <a:t>barwników</a:t>
            </a:r>
            <a:r>
              <a:rPr sz="2100" b="1" spc="285" dirty="0">
                <a:solidFill>
                  <a:schemeClr val="tx1">
                    <a:lumMod val="95000"/>
                  </a:schemeClr>
                </a:solidFill>
                <a:latin typeface="Candara"/>
                <a:cs typeface="Candara"/>
              </a:rPr>
              <a:t> </a:t>
            </a:r>
            <a:r>
              <a:rPr sz="2100" b="1" dirty="0">
                <a:solidFill>
                  <a:schemeClr val="tx1">
                    <a:lumMod val="95000"/>
                  </a:schemeClr>
                </a:solidFill>
                <a:latin typeface="Candara"/>
                <a:cs typeface="Candara"/>
              </a:rPr>
              <a:t>roślinnych,</a:t>
            </a:r>
            <a:r>
              <a:rPr sz="2100" b="1" spc="275" dirty="0">
                <a:solidFill>
                  <a:schemeClr val="tx1">
                    <a:lumMod val="95000"/>
                  </a:schemeClr>
                </a:solidFill>
                <a:latin typeface="Candara"/>
                <a:cs typeface="Candara"/>
              </a:rPr>
              <a:t> </a:t>
            </a:r>
            <a:r>
              <a:rPr sz="2100" b="1" dirty="0">
                <a:solidFill>
                  <a:schemeClr val="tx1">
                    <a:lumMod val="95000"/>
                  </a:schemeClr>
                </a:solidFill>
                <a:latin typeface="Candara"/>
                <a:cs typeface="Candara"/>
              </a:rPr>
              <a:t>to</a:t>
            </a:r>
            <a:r>
              <a:rPr sz="2100" b="1" spc="275" dirty="0">
                <a:solidFill>
                  <a:schemeClr val="tx1">
                    <a:lumMod val="95000"/>
                  </a:schemeClr>
                </a:solidFill>
                <a:latin typeface="Candara"/>
                <a:cs typeface="Candara"/>
              </a:rPr>
              <a:t> </a:t>
            </a:r>
            <a:r>
              <a:rPr sz="2100" b="1" dirty="0">
                <a:solidFill>
                  <a:schemeClr val="tx1">
                    <a:lumMod val="95000"/>
                  </a:schemeClr>
                </a:solidFill>
                <a:latin typeface="Candara"/>
                <a:cs typeface="Candara"/>
              </a:rPr>
              <a:t>znaczy</a:t>
            </a:r>
            <a:r>
              <a:rPr sz="2100" b="1" spc="290" dirty="0">
                <a:solidFill>
                  <a:schemeClr val="tx1">
                    <a:lumMod val="95000"/>
                  </a:schemeClr>
                </a:solidFill>
                <a:latin typeface="Candara"/>
                <a:cs typeface="Candara"/>
              </a:rPr>
              <a:t> </a:t>
            </a:r>
            <a:r>
              <a:rPr sz="2100" b="1" dirty="0">
                <a:solidFill>
                  <a:schemeClr val="tx1">
                    <a:lumMod val="95000"/>
                  </a:schemeClr>
                </a:solidFill>
                <a:latin typeface="Candara"/>
                <a:cs typeface="Candara"/>
              </a:rPr>
              <a:t>przez</a:t>
            </a:r>
            <a:r>
              <a:rPr sz="2100" b="1" spc="27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hamowanie </a:t>
            </a:r>
            <a:r>
              <a:rPr sz="2100" b="1" dirty="0">
                <a:solidFill>
                  <a:schemeClr val="tx1">
                    <a:lumMod val="95000"/>
                  </a:schemeClr>
                </a:solidFill>
                <a:latin typeface="Candara"/>
                <a:cs typeface="Candara"/>
              </a:rPr>
              <a:t>lub</a:t>
            </a:r>
            <a:r>
              <a:rPr sz="2100" b="1" spc="-3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przyspieszanie</a:t>
            </a:r>
            <a:r>
              <a:rPr sz="2100" b="1" spc="-20" dirty="0">
                <a:solidFill>
                  <a:schemeClr val="tx1">
                    <a:lumMod val="95000"/>
                  </a:schemeClr>
                </a:solidFill>
                <a:latin typeface="Candara"/>
                <a:cs typeface="Candara"/>
              </a:rPr>
              <a:t> </a:t>
            </a:r>
            <a:r>
              <a:rPr sz="2100" b="1" dirty="0">
                <a:solidFill>
                  <a:schemeClr val="tx1">
                    <a:lumMod val="95000"/>
                  </a:schemeClr>
                </a:solidFill>
                <a:latin typeface="Candara"/>
                <a:cs typeface="Candara"/>
              </a:rPr>
              <a:t>ich</a:t>
            </a:r>
            <a:r>
              <a:rPr sz="2100" b="1" spc="-2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syntezy.</a:t>
            </a:r>
            <a:endParaRPr sz="2100" b="1" dirty="0">
              <a:solidFill>
                <a:schemeClr val="tx1">
                  <a:lumMod val="95000"/>
                </a:schemeClr>
              </a:solidFill>
              <a:latin typeface="Candara"/>
              <a:cs typeface="Candar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1828800"/>
            <a:ext cx="7557770" cy="3592829"/>
          </a:xfrm>
          <a:prstGeom prst="rect">
            <a:avLst/>
          </a:prstGeom>
        </p:spPr>
        <p:txBody>
          <a:bodyPr vert="horz" wrap="square" lIns="0" tIns="12700" rIns="0" bIns="0" rtlCol="0">
            <a:spAutoFit/>
          </a:bodyPr>
          <a:lstStyle/>
          <a:p>
            <a:pPr marL="287020" marR="6350" indent="-274320" algn="just">
              <a:lnSpc>
                <a:spcPct val="120000"/>
              </a:lnSpc>
              <a:spcBef>
                <a:spcPts val="100"/>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Najczęściej</a:t>
            </a:r>
            <a:r>
              <a:rPr sz="2000" b="1" spc="50" dirty="0">
                <a:solidFill>
                  <a:schemeClr val="tx1">
                    <a:lumMod val="95000"/>
                  </a:schemeClr>
                </a:solidFill>
                <a:latin typeface="Candara"/>
                <a:cs typeface="Candara"/>
              </a:rPr>
              <a:t>  </a:t>
            </a:r>
            <a:r>
              <a:rPr sz="2000" b="1" dirty="0">
                <a:solidFill>
                  <a:schemeClr val="tx1">
                    <a:lumMod val="95000"/>
                  </a:schemeClr>
                </a:solidFill>
                <a:latin typeface="Candara"/>
                <a:cs typeface="Candara"/>
              </a:rPr>
              <a:t>spotykaną</a:t>
            </a:r>
            <a:r>
              <a:rPr sz="2000" b="1" spc="55" dirty="0">
                <a:solidFill>
                  <a:schemeClr val="tx1">
                    <a:lumMod val="95000"/>
                  </a:schemeClr>
                </a:solidFill>
                <a:latin typeface="Candara"/>
                <a:cs typeface="Candara"/>
              </a:rPr>
              <a:t>  </a:t>
            </a:r>
            <a:r>
              <a:rPr sz="2000" b="1" dirty="0">
                <a:solidFill>
                  <a:schemeClr val="tx1">
                    <a:lumMod val="95000"/>
                  </a:schemeClr>
                </a:solidFill>
                <a:latin typeface="Candara"/>
                <a:cs typeface="Candara"/>
              </a:rPr>
              <a:t>formą</a:t>
            </a:r>
            <a:r>
              <a:rPr sz="2000" b="1" spc="55" dirty="0">
                <a:solidFill>
                  <a:schemeClr val="tx1">
                    <a:lumMod val="95000"/>
                  </a:schemeClr>
                </a:solidFill>
                <a:latin typeface="Candara"/>
                <a:cs typeface="Candara"/>
              </a:rPr>
              <a:t>  </a:t>
            </a:r>
            <a:r>
              <a:rPr sz="2000" b="1" dirty="0">
                <a:solidFill>
                  <a:schemeClr val="tx1">
                    <a:lumMod val="95000"/>
                  </a:schemeClr>
                </a:solidFill>
                <a:latin typeface="Candara"/>
                <a:cs typeface="Candara"/>
              </a:rPr>
              <a:t>zniekształceń</a:t>
            </a:r>
            <a:r>
              <a:rPr sz="2000" b="1" spc="55" dirty="0">
                <a:solidFill>
                  <a:schemeClr val="tx1">
                    <a:lumMod val="95000"/>
                  </a:schemeClr>
                </a:solidFill>
                <a:latin typeface="Candara"/>
                <a:cs typeface="Candara"/>
              </a:rPr>
              <a:t>  </a:t>
            </a:r>
            <a:r>
              <a:rPr sz="2000" b="1" dirty="0">
                <a:solidFill>
                  <a:schemeClr val="tx1">
                    <a:lumMod val="95000"/>
                  </a:schemeClr>
                </a:solidFill>
                <a:latin typeface="Candara"/>
                <a:cs typeface="Candara"/>
              </a:rPr>
              <a:t>jest</a:t>
            </a:r>
            <a:r>
              <a:rPr sz="2000" b="1" spc="60" dirty="0">
                <a:solidFill>
                  <a:schemeClr val="tx1">
                    <a:lumMod val="95000"/>
                  </a:schemeClr>
                </a:solidFill>
                <a:latin typeface="Candara"/>
                <a:cs typeface="Candara"/>
              </a:rPr>
              <a:t>  </a:t>
            </a:r>
            <a:r>
              <a:rPr sz="2000" b="1" dirty="0">
                <a:solidFill>
                  <a:schemeClr val="tx1">
                    <a:lumMod val="95000"/>
                  </a:schemeClr>
                </a:solidFill>
                <a:latin typeface="Candara"/>
                <a:cs typeface="Candara"/>
              </a:rPr>
              <a:t>osłabienie</a:t>
            </a:r>
            <a:r>
              <a:rPr sz="2000" b="1" spc="5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wzrostu </a:t>
            </a:r>
            <a:r>
              <a:rPr sz="2000" b="1" dirty="0">
                <a:solidFill>
                  <a:schemeClr val="tx1">
                    <a:lumMod val="95000"/>
                  </a:schemeClr>
                </a:solidFill>
                <a:latin typeface="Candara"/>
                <a:cs typeface="Candara"/>
              </a:rPr>
              <a:t>roślin,</a:t>
            </a:r>
            <a:r>
              <a:rPr sz="2000" b="1" spc="260" dirty="0">
                <a:solidFill>
                  <a:schemeClr val="tx1">
                    <a:lumMod val="95000"/>
                  </a:schemeClr>
                </a:solidFill>
                <a:latin typeface="Candara"/>
                <a:cs typeface="Candara"/>
              </a:rPr>
              <a:t>  </a:t>
            </a:r>
            <a:r>
              <a:rPr sz="2000" b="1" dirty="0">
                <a:solidFill>
                  <a:schemeClr val="tx1">
                    <a:lumMod val="95000"/>
                  </a:schemeClr>
                </a:solidFill>
                <a:latin typeface="Candara"/>
                <a:cs typeface="Candara"/>
              </a:rPr>
              <a:t>bo</a:t>
            </a:r>
            <a:r>
              <a:rPr sz="2000" b="1" spc="260" dirty="0">
                <a:solidFill>
                  <a:schemeClr val="tx1">
                    <a:lumMod val="95000"/>
                  </a:schemeClr>
                </a:solidFill>
                <a:latin typeface="Candara"/>
                <a:cs typeface="Candara"/>
              </a:rPr>
              <a:t>  </a:t>
            </a:r>
            <a:r>
              <a:rPr sz="2000" b="1" dirty="0">
                <a:solidFill>
                  <a:schemeClr val="tx1">
                    <a:lumMod val="95000"/>
                  </a:schemeClr>
                </a:solidFill>
                <a:latin typeface="Candara"/>
                <a:cs typeface="Candara"/>
              </a:rPr>
              <a:t>taki</a:t>
            </a:r>
            <a:r>
              <a:rPr sz="2000" b="1" spc="260" dirty="0">
                <a:solidFill>
                  <a:schemeClr val="tx1">
                    <a:lumMod val="95000"/>
                  </a:schemeClr>
                </a:solidFill>
                <a:latin typeface="Candara"/>
                <a:cs typeface="Candara"/>
              </a:rPr>
              <a:t>  </a:t>
            </a:r>
            <a:r>
              <a:rPr sz="2000" b="1" dirty="0">
                <a:solidFill>
                  <a:schemeClr val="tx1">
                    <a:lumMod val="95000"/>
                  </a:schemeClr>
                </a:solidFill>
                <a:latin typeface="Candara"/>
                <a:cs typeface="Candara"/>
              </a:rPr>
              <a:t>objaw</a:t>
            </a:r>
            <a:r>
              <a:rPr sz="2000" b="1" spc="265" dirty="0">
                <a:solidFill>
                  <a:schemeClr val="tx1">
                    <a:lumMod val="95000"/>
                  </a:schemeClr>
                </a:solidFill>
                <a:latin typeface="Candara"/>
                <a:cs typeface="Candara"/>
              </a:rPr>
              <a:t>  </a:t>
            </a:r>
            <a:r>
              <a:rPr sz="2000" b="1" dirty="0">
                <a:solidFill>
                  <a:schemeClr val="tx1">
                    <a:lumMod val="95000"/>
                  </a:schemeClr>
                </a:solidFill>
                <a:latin typeface="Candara"/>
                <a:cs typeface="Candara"/>
              </a:rPr>
              <a:t>powodują</a:t>
            </a:r>
            <a:r>
              <a:rPr sz="2000" b="1" spc="260" dirty="0">
                <a:solidFill>
                  <a:schemeClr val="tx1">
                    <a:lumMod val="95000"/>
                  </a:schemeClr>
                </a:solidFill>
                <a:latin typeface="Candara"/>
                <a:cs typeface="Candara"/>
              </a:rPr>
              <a:t>  </a:t>
            </a:r>
            <a:r>
              <a:rPr sz="2000" b="1" dirty="0">
                <a:solidFill>
                  <a:schemeClr val="tx1">
                    <a:lumMod val="95000"/>
                  </a:schemeClr>
                </a:solidFill>
                <a:latin typeface="Candara"/>
                <a:cs typeface="Candara"/>
              </a:rPr>
              <a:t>w</a:t>
            </a:r>
            <a:r>
              <a:rPr sz="2000" b="1" spc="265" dirty="0">
                <a:solidFill>
                  <a:schemeClr val="tx1">
                    <a:lumMod val="95000"/>
                  </a:schemeClr>
                </a:solidFill>
                <a:latin typeface="Candara"/>
                <a:cs typeface="Candara"/>
              </a:rPr>
              <a:t>  </a:t>
            </a:r>
            <a:r>
              <a:rPr sz="2000" b="1" dirty="0">
                <a:solidFill>
                  <a:schemeClr val="tx1">
                    <a:lumMod val="95000"/>
                  </a:schemeClr>
                </a:solidFill>
                <a:latin typeface="Candara"/>
                <a:cs typeface="Candara"/>
              </a:rPr>
              <a:t>efekcie</a:t>
            </a:r>
            <a:r>
              <a:rPr sz="2000" b="1" spc="265" dirty="0">
                <a:solidFill>
                  <a:schemeClr val="tx1">
                    <a:lumMod val="95000"/>
                  </a:schemeClr>
                </a:solidFill>
                <a:latin typeface="Candara"/>
                <a:cs typeface="Candara"/>
              </a:rPr>
              <a:t>  </a:t>
            </a:r>
            <a:r>
              <a:rPr sz="2000" b="1" dirty="0">
                <a:solidFill>
                  <a:schemeClr val="tx1">
                    <a:lumMod val="95000"/>
                  </a:schemeClr>
                </a:solidFill>
                <a:latin typeface="Candara"/>
                <a:cs typeface="Candara"/>
              </a:rPr>
              <a:t>prawie</a:t>
            </a:r>
            <a:r>
              <a:rPr sz="2000" b="1" spc="254"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wszystkie </a:t>
            </a:r>
            <a:r>
              <a:rPr sz="2000" b="1" dirty="0">
                <a:solidFill>
                  <a:schemeClr val="tx1">
                    <a:lumMod val="95000"/>
                  </a:schemeClr>
                </a:solidFill>
                <a:latin typeface="Candara"/>
                <a:cs typeface="Candara"/>
              </a:rPr>
              <a:t>choroby,</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choć</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nie</a:t>
            </a:r>
            <a:r>
              <a:rPr sz="2000" b="1" spc="-15" dirty="0">
                <a:solidFill>
                  <a:schemeClr val="tx1">
                    <a:lumMod val="95000"/>
                  </a:schemeClr>
                </a:solidFill>
                <a:latin typeface="Candara"/>
                <a:cs typeface="Candara"/>
              </a:rPr>
              <a:t> </a:t>
            </a:r>
            <a:r>
              <a:rPr sz="2000" b="1" dirty="0">
                <a:solidFill>
                  <a:schemeClr val="tx1">
                    <a:lumMod val="95000"/>
                  </a:schemeClr>
                </a:solidFill>
                <a:latin typeface="Candara"/>
                <a:cs typeface="Candara"/>
              </a:rPr>
              <a:t>musi</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to</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wyraźnie</a:t>
            </a:r>
            <a:r>
              <a:rPr sz="2000" b="1" spc="-1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widoczne.</a:t>
            </a:r>
            <a:endParaRPr sz="2000" b="1" dirty="0">
              <a:solidFill>
                <a:schemeClr val="tx1">
                  <a:lumMod val="95000"/>
                </a:schemeClr>
              </a:solidFill>
              <a:latin typeface="Candara"/>
              <a:cs typeface="Candara"/>
            </a:endParaRPr>
          </a:p>
          <a:p>
            <a:pPr marL="287020" marR="8255" indent="-274320" algn="just">
              <a:lnSpc>
                <a:spcPct val="120000"/>
              </a:lnSpc>
              <a:spcBef>
                <a:spcPts val="1080"/>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Typowymi</a:t>
            </a:r>
            <a:r>
              <a:rPr sz="2000" b="1" spc="229" dirty="0">
                <a:solidFill>
                  <a:schemeClr val="tx1">
                    <a:lumMod val="95000"/>
                  </a:schemeClr>
                </a:solidFill>
                <a:latin typeface="Candara"/>
                <a:cs typeface="Candara"/>
              </a:rPr>
              <a:t> </a:t>
            </a:r>
            <a:r>
              <a:rPr sz="2000" b="1" dirty="0">
                <a:solidFill>
                  <a:schemeClr val="tx1">
                    <a:lumMod val="95000"/>
                  </a:schemeClr>
                </a:solidFill>
                <a:latin typeface="Candara"/>
                <a:cs typeface="Candara"/>
              </a:rPr>
              <a:t>przykładami</a:t>
            </a:r>
            <a:r>
              <a:rPr sz="2000" b="1" spc="240" dirty="0">
                <a:solidFill>
                  <a:schemeClr val="tx1">
                    <a:lumMod val="95000"/>
                  </a:schemeClr>
                </a:solidFill>
                <a:latin typeface="Candara"/>
                <a:cs typeface="Candara"/>
              </a:rPr>
              <a:t> </a:t>
            </a:r>
            <a:r>
              <a:rPr sz="2000" b="1" dirty="0">
                <a:solidFill>
                  <a:schemeClr val="tx1">
                    <a:lumMod val="95000"/>
                  </a:schemeClr>
                </a:solidFill>
                <a:latin typeface="Candara"/>
                <a:cs typeface="Candara"/>
              </a:rPr>
              <a:t>mogą</a:t>
            </a:r>
            <a:r>
              <a:rPr sz="2000" b="1" spc="240"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240" dirty="0">
                <a:solidFill>
                  <a:schemeClr val="tx1">
                    <a:lumMod val="95000"/>
                  </a:schemeClr>
                </a:solidFill>
                <a:latin typeface="Candara"/>
                <a:cs typeface="Candara"/>
              </a:rPr>
              <a:t> </a:t>
            </a:r>
            <a:r>
              <a:rPr sz="2000" b="1" dirty="0">
                <a:solidFill>
                  <a:schemeClr val="tx1">
                    <a:lumMod val="95000"/>
                  </a:schemeClr>
                </a:solidFill>
                <a:latin typeface="Candara"/>
                <a:cs typeface="Candara"/>
              </a:rPr>
              <a:t>objawy</a:t>
            </a:r>
            <a:r>
              <a:rPr sz="2000" b="1" spc="250" dirty="0">
                <a:solidFill>
                  <a:schemeClr val="tx1">
                    <a:lumMod val="95000"/>
                  </a:schemeClr>
                </a:solidFill>
                <a:latin typeface="Candara"/>
                <a:cs typeface="Candara"/>
              </a:rPr>
              <a:t> </a:t>
            </a:r>
            <a:r>
              <a:rPr sz="2000" b="1" dirty="0">
                <a:solidFill>
                  <a:schemeClr val="tx1">
                    <a:lumMod val="95000"/>
                  </a:schemeClr>
                </a:solidFill>
                <a:latin typeface="Candara"/>
                <a:cs typeface="Candara"/>
              </a:rPr>
              <a:t>powodowane</a:t>
            </a:r>
            <a:r>
              <a:rPr sz="2000" b="1" spc="225" dirty="0">
                <a:solidFill>
                  <a:schemeClr val="tx1">
                    <a:lumMod val="95000"/>
                  </a:schemeClr>
                </a:solidFill>
                <a:latin typeface="Candara"/>
                <a:cs typeface="Candara"/>
              </a:rPr>
              <a:t> </a:t>
            </a:r>
            <a:r>
              <a:rPr sz="2000" b="1" dirty="0">
                <a:solidFill>
                  <a:schemeClr val="tx1">
                    <a:lumMod val="95000"/>
                  </a:schemeClr>
                </a:solidFill>
                <a:latin typeface="Candara"/>
                <a:cs typeface="Candara"/>
              </a:rPr>
              <a:t>na</a:t>
            </a:r>
            <a:r>
              <a:rPr sz="2000" b="1" spc="25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roślinach </a:t>
            </a:r>
            <a:r>
              <a:rPr sz="2000" b="1" dirty="0">
                <a:solidFill>
                  <a:schemeClr val="tx1">
                    <a:lumMod val="95000"/>
                  </a:schemeClr>
                </a:solidFill>
                <a:latin typeface="Candara"/>
                <a:cs typeface="Candara"/>
              </a:rPr>
              <a:t>chryzantem</a:t>
            </a:r>
            <a:r>
              <a:rPr sz="2000" b="1" spc="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5" dirty="0">
                <a:solidFill>
                  <a:schemeClr val="tx1">
                    <a:lumMod val="95000"/>
                  </a:schemeClr>
                </a:solidFill>
                <a:latin typeface="Candara"/>
                <a:cs typeface="Candara"/>
              </a:rPr>
              <a:t> </a:t>
            </a:r>
            <a:r>
              <a:rPr sz="2000" b="1" dirty="0">
                <a:solidFill>
                  <a:schemeClr val="tx1">
                    <a:lumMod val="95000"/>
                  </a:schemeClr>
                </a:solidFill>
                <a:latin typeface="Candara"/>
                <a:cs typeface="Candara"/>
              </a:rPr>
              <a:t>wiroid karłowatości</a:t>
            </a:r>
            <a:r>
              <a:rPr sz="2000" b="1" spc="-5" dirty="0">
                <a:solidFill>
                  <a:schemeClr val="tx1">
                    <a:lumMod val="95000"/>
                  </a:schemeClr>
                </a:solidFill>
                <a:latin typeface="Candara"/>
                <a:cs typeface="Candara"/>
              </a:rPr>
              <a:t> </a:t>
            </a:r>
            <a:r>
              <a:rPr sz="2000" b="1" dirty="0">
                <a:solidFill>
                  <a:schemeClr val="tx1">
                    <a:lumMod val="95000"/>
                  </a:schemeClr>
                </a:solidFill>
                <a:latin typeface="Candara"/>
                <a:cs typeface="Candara"/>
              </a:rPr>
              <a:t>chryzantemy</a:t>
            </a:r>
            <a:r>
              <a:rPr sz="2000" b="1" spc="15" dirty="0">
                <a:solidFill>
                  <a:schemeClr val="tx1">
                    <a:lumMod val="95000"/>
                  </a:schemeClr>
                </a:solidFill>
                <a:latin typeface="Candara"/>
                <a:cs typeface="Candara"/>
              </a:rPr>
              <a:t> </a:t>
            </a:r>
            <a:r>
              <a:rPr sz="2000" b="1" dirty="0">
                <a:solidFill>
                  <a:schemeClr val="tx1">
                    <a:lumMod val="95000"/>
                  </a:schemeClr>
                </a:solidFill>
                <a:latin typeface="Candara"/>
                <a:cs typeface="Candara"/>
              </a:rPr>
              <a:t>lub na</a:t>
            </a:r>
            <a:r>
              <a:rPr sz="2000" b="1" spc="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pszenicy </a:t>
            </a:r>
            <a:r>
              <a:rPr sz="2000" b="1" dirty="0">
                <a:solidFill>
                  <a:schemeClr val="tx1">
                    <a:lumMod val="95000"/>
                  </a:schemeClr>
                </a:solidFill>
                <a:latin typeface="Candara"/>
                <a:cs typeface="Candara"/>
              </a:rPr>
              <a:t>przez</a:t>
            </a:r>
            <a:r>
              <a:rPr sz="2000" b="1" spc="-25" dirty="0">
                <a:solidFill>
                  <a:schemeClr val="tx1">
                    <a:lumMod val="95000"/>
                  </a:schemeClr>
                </a:solidFill>
                <a:latin typeface="Candara"/>
                <a:cs typeface="Candara"/>
              </a:rPr>
              <a:t> </a:t>
            </a:r>
            <a:r>
              <a:rPr sz="2000" b="1" dirty="0">
                <a:solidFill>
                  <a:schemeClr val="tx1">
                    <a:lumMod val="95000"/>
                  </a:schemeClr>
                </a:solidFill>
                <a:latin typeface="Candara"/>
                <a:cs typeface="Candara"/>
              </a:rPr>
              <a:t>śnieć</a:t>
            </a:r>
            <a:r>
              <a:rPr sz="2000" b="1" spc="-10" dirty="0">
                <a:solidFill>
                  <a:schemeClr val="tx1">
                    <a:lumMod val="95000"/>
                  </a:schemeClr>
                </a:solidFill>
                <a:latin typeface="Candara"/>
                <a:cs typeface="Candara"/>
              </a:rPr>
              <a:t> karłową.</a:t>
            </a:r>
            <a:endParaRPr sz="2000" b="1" dirty="0">
              <a:solidFill>
                <a:schemeClr val="tx1">
                  <a:lumMod val="95000"/>
                </a:schemeClr>
              </a:solidFill>
              <a:latin typeface="Candara"/>
              <a:cs typeface="Candara"/>
            </a:endParaRPr>
          </a:p>
          <a:p>
            <a:pPr marL="287020" marR="5080" indent="-274320" algn="just">
              <a:lnSpc>
                <a:spcPct val="120000"/>
              </a:lnSpc>
              <a:spcBef>
                <a:spcPts val="1085"/>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Zmiana</a:t>
            </a:r>
            <a:r>
              <a:rPr sz="2000" b="1" spc="140" dirty="0">
                <a:solidFill>
                  <a:schemeClr val="tx1">
                    <a:lumMod val="95000"/>
                  </a:schemeClr>
                </a:solidFill>
                <a:latin typeface="Candara"/>
                <a:cs typeface="Candara"/>
              </a:rPr>
              <a:t> </a:t>
            </a:r>
            <a:r>
              <a:rPr sz="2000" b="1" dirty="0">
                <a:solidFill>
                  <a:schemeClr val="tx1">
                    <a:lumMod val="95000"/>
                  </a:schemeClr>
                </a:solidFill>
                <a:latin typeface="Candara"/>
                <a:cs typeface="Candara"/>
              </a:rPr>
              <a:t>wielkości</a:t>
            </a:r>
            <a:r>
              <a:rPr sz="2000" b="1" spc="140" dirty="0">
                <a:solidFill>
                  <a:schemeClr val="tx1">
                    <a:lumMod val="95000"/>
                  </a:schemeClr>
                </a:solidFill>
                <a:latin typeface="Candara"/>
                <a:cs typeface="Candara"/>
              </a:rPr>
              <a:t> </a:t>
            </a:r>
            <a:r>
              <a:rPr sz="2000" b="1" dirty="0">
                <a:solidFill>
                  <a:schemeClr val="tx1">
                    <a:lumMod val="95000"/>
                  </a:schemeClr>
                </a:solidFill>
                <a:latin typeface="Candara"/>
                <a:cs typeface="Candara"/>
              </a:rPr>
              <a:t>może</a:t>
            </a:r>
            <a:r>
              <a:rPr sz="2000" b="1" spc="145" dirty="0">
                <a:solidFill>
                  <a:schemeClr val="tx1">
                    <a:lumMod val="95000"/>
                  </a:schemeClr>
                </a:solidFill>
                <a:latin typeface="Candara"/>
                <a:cs typeface="Candara"/>
              </a:rPr>
              <a:t> </a:t>
            </a:r>
            <a:r>
              <a:rPr sz="2000" b="1" dirty="0">
                <a:solidFill>
                  <a:schemeClr val="tx1">
                    <a:lumMod val="95000"/>
                  </a:schemeClr>
                </a:solidFill>
                <a:latin typeface="Candara"/>
                <a:cs typeface="Candara"/>
              </a:rPr>
              <a:t>dotyczyć</a:t>
            </a:r>
            <a:r>
              <a:rPr sz="2000" b="1" spc="135" dirty="0">
                <a:solidFill>
                  <a:schemeClr val="tx1">
                    <a:lumMod val="95000"/>
                  </a:schemeClr>
                </a:solidFill>
                <a:latin typeface="Candara"/>
                <a:cs typeface="Candara"/>
              </a:rPr>
              <a:t> </a:t>
            </a:r>
            <a:r>
              <a:rPr sz="2000" b="1" dirty="0">
                <a:solidFill>
                  <a:schemeClr val="tx1">
                    <a:lumMod val="95000"/>
                  </a:schemeClr>
                </a:solidFill>
                <a:latin typeface="Candara"/>
                <a:cs typeface="Candara"/>
              </a:rPr>
              <a:t>tylko</a:t>
            </a:r>
            <a:r>
              <a:rPr sz="2000" b="1" spc="130" dirty="0">
                <a:solidFill>
                  <a:schemeClr val="tx1">
                    <a:lumMod val="95000"/>
                  </a:schemeClr>
                </a:solidFill>
                <a:latin typeface="Candara"/>
                <a:cs typeface="Candara"/>
              </a:rPr>
              <a:t> </a:t>
            </a:r>
            <a:r>
              <a:rPr sz="2000" b="1" dirty="0">
                <a:solidFill>
                  <a:schemeClr val="tx1">
                    <a:lumMod val="95000"/>
                  </a:schemeClr>
                </a:solidFill>
                <a:latin typeface="Candara"/>
                <a:cs typeface="Candara"/>
              </a:rPr>
              <a:t>niektórych</a:t>
            </a:r>
            <a:r>
              <a:rPr sz="2000" b="1" spc="135" dirty="0">
                <a:solidFill>
                  <a:schemeClr val="tx1">
                    <a:lumMod val="95000"/>
                  </a:schemeClr>
                </a:solidFill>
                <a:latin typeface="Candara"/>
                <a:cs typeface="Candara"/>
              </a:rPr>
              <a:t> </a:t>
            </a:r>
            <a:r>
              <a:rPr sz="2000" b="1" dirty="0">
                <a:solidFill>
                  <a:schemeClr val="tx1">
                    <a:lumMod val="95000"/>
                  </a:schemeClr>
                </a:solidFill>
                <a:latin typeface="Candara"/>
                <a:cs typeface="Candara"/>
              </a:rPr>
              <a:t>organów</a:t>
            </a:r>
            <a:r>
              <a:rPr sz="2000" b="1" spc="140" dirty="0">
                <a:solidFill>
                  <a:schemeClr val="tx1">
                    <a:lumMod val="95000"/>
                  </a:schemeClr>
                </a:solidFill>
                <a:latin typeface="Candara"/>
                <a:cs typeface="Candara"/>
              </a:rPr>
              <a:t> </a:t>
            </a:r>
            <a:r>
              <a:rPr sz="2000" b="1" dirty="0">
                <a:solidFill>
                  <a:schemeClr val="tx1">
                    <a:lumMod val="95000"/>
                  </a:schemeClr>
                </a:solidFill>
                <a:latin typeface="Candara"/>
                <a:cs typeface="Candara"/>
              </a:rPr>
              <a:t>roślin.</a:t>
            </a:r>
            <a:r>
              <a:rPr sz="2000" b="1" spc="140" dirty="0">
                <a:solidFill>
                  <a:schemeClr val="tx1">
                    <a:lumMod val="95000"/>
                  </a:schemeClr>
                </a:solidFill>
                <a:latin typeface="Candara"/>
                <a:cs typeface="Candara"/>
              </a:rPr>
              <a:t> </a:t>
            </a:r>
            <a:r>
              <a:rPr sz="2000" b="1" spc="-25" dirty="0">
                <a:solidFill>
                  <a:schemeClr val="tx1">
                    <a:lumMod val="95000"/>
                  </a:schemeClr>
                </a:solidFill>
                <a:latin typeface="Candara"/>
                <a:cs typeface="Candara"/>
              </a:rPr>
              <a:t>Na </a:t>
            </a:r>
            <a:r>
              <a:rPr sz="2000" b="1" dirty="0">
                <a:solidFill>
                  <a:schemeClr val="tx1">
                    <a:lumMod val="95000"/>
                  </a:schemeClr>
                </a:solidFill>
                <a:latin typeface="Candara"/>
                <a:cs typeface="Candara"/>
              </a:rPr>
              <a:t>przykład</a:t>
            </a:r>
            <a:r>
              <a:rPr sz="2000" b="1" spc="490" dirty="0">
                <a:solidFill>
                  <a:schemeClr val="tx1">
                    <a:lumMod val="95000"/>
                  </a:schemeClr>
                </a:solidFill>
                <a:latin typeface="Candara"/>
                <a:cs typeface="Candara"/>
              </a:rPr>
              <a:t>  </a:t>
            </a:r>
            <a:r>
              <a:rPr sz="2000" b="1" dirty="0">
                <a:solidFill>
                  <a:schemeClr val="tx1">
                    <a:lumMod val="95000"/>
                  </a:schemeClr>
                </a:solidFill>
                <a:latin typeface="Candara"/>
                <a:cs typeface="Candara"/>
              </a:rPr>
              <a:t>jabłonie</a:t>
            </a:r>
            <a:r>
              <a:rPr sz="2000" b="1" spc="484" dirty="0">
                <a:solidFill>
                  <a:schemeClr val="tx1">
                    <a:lumMod val="95000"/>
                  </a:schemeClr>
                </a:solidFill>
                <a:latin typeface="Candara"/>
                <a:cs typeface="Candara"/>
              </a:rPr>
              <a:t>  </a:t>
            </a:r>
            <a:r>
              <a:rPr sz="2000" b="1" dirty="0">
                <a:solidFill>
                  <a:schemeClr val="tx1">
                    <a:lumMod val="95000"/>
                  </a:schemeClr>
                </a:solidFill>
                <a:latin typeface="Candara"/>
                <a:cs typeface="Candara"/>
              </a:rPr>
              <a:t>porażone</a:t>
            </a:r>
            <a:r>
              <a:rPr sz="2000" b="1" spc="49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484" dirty="0">
                <a:solidFill>
                  <a:schemeClr val="tx1">
                    <a:lumMod val="95000"/>
                  </a:schemeClr>
                </a:solidFill>
                <a:latin typeface="Candara"/>
                <a:cs typeface="Candara"/>
              </a:rPr>
              <a:t>  </a:t>
            </a:r>
            <a:r>
              <a:rPr sz="2000" b="1" dirty="0">
                <a:solidFill>
                  <a:schemeClr val="tx1">
                    <a:lumMod val="95000"/>
                  </a:schemeClr>
                </a:solidFill>
                <a:latin typeface="Candara"/>
                <a:cs typeface="Candara"/>
              </a:rPr>
              <a:t>proliferację</a:t>
            </a:r>
            <a:r>
              <a:rPr sz="2000" b="1" spc="490" dirty="0">
                <a:solidFill>
                  <a:schemeClr val="tx1">
                    <a:lumMod val="95000"/>
                  </a:schemeClr>
                </a:solidFill>
                <a:latin typeface="Candara"/>
                <a:cs typeface="Candara"/>
              </a:rPr>
              <a:t>  </a:t>
            </a:r>
            <a:r>
              <a:rPr sz="2000" b="1" dirty="0">
                <a:solidFill>
                  <a:schemeClr val="tx1">
                    <a:lumMod val="95000"/>
                  </a:schemeClr>
                </a:solidFill>
                <a:latin typeface="Candara"/>
                <a:cs typeface="Candara"/>
              </a:rPr>
              <a:t>często</a:t>
            </a:r>
            <a:r>
              <a:rPr sz="2000" b="1" spc="490" dirty="0">
                <a:solidFill>
                  <a:schemeClr val="tx1">
                    <a:lumMod val="95000"/>
                  </a:schemeClr>
                </a:solidFill>
                <a:latin typeface="Candara"/>
                <a:cs typeface="Candara"/>
              </a:rPr>
              <a:t>  </a:t>
            </a:r>
            <a:r>
              <a:rPr sz="2000" b="1" spc="-20" dirty="0">
                <a:solidFill>
                  <a:schemeClr val="tx1">
                    <a:lumMod val="95000"/>
                  </a:schemeClr>
                </a:solidFill>
                <a:latin typeface="Candara"/>
                <a:cs typeface="Candara"/>
              </a:rPr>
              <a:t>mają </a:t>
            </a:r>
            <a:r>
              <a:rPr sz="2000" b="1" dirty="0">
                <a:solidFill>
                  <a:schemeClr val="tx1">
                    <a:lumMod val="95000"/>
                  </a:schemeClr>
                </a:solidFill>
                <a:latin typeface="Candara"/>
                <a:cs typeface="Candara"/>
              </a:rPr>
              <a:t>zdrobniałe</a:t>
            </a:r>
            <a:r>
              <a:rPr sz="2000" b="1" spc="-5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owoce.</a:t>
            </a:r>
            <a:endParaRPr sz="2000" b="1" dirty="0">
              <a:solidFill>
                <a:schemeClr val="tx1">
                  <a:lumMod val="95000"/>
                </a:schemeClr>
              </a:solidFill>
              <a:latin typeface="Candara"/>
              <a:cs typeface="Candar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1620520"/>
            <a:ext cx="7554595" cy="3964419"/>
          </a:xfrm>
          <a:prstGeom prst="rect">
            <a:avLst/>
          </a:prstGeom>
        </p:spPr>
        <p:txBody>
          <a:bodyPr vert="horz" wrap="square" lIns="0" tIns="12700" rIns="0" bIns="0" rtlCol="0">
            <a:spAutoFit/>
          </a:bodyPr>
          <a:lstStyle/>
          <a:p>
            <a:pPr marL="287020" marR="5080" indent="-274320" algn="just">
              <a:lnSpc>
                <a:spcPct val="120000"/>
              </a:lnSpc>
              <a:spcBef>
                <a:spcPts val="100"/>
              </a:spcBef>
            </a:pPr>
            <a:r>
              <a:rPr lang="pl-PL" sz="1900" b="1"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Narośl</a:t>
            </a:r>
            <a:r>
              <a:rPr sz="1900" b="1" spc="445" dirty="0">
                <a:solidFill>
                  <a:schemeClr val="tx1">
                    <a:lumMod val="95000"/>
                  </a:schemeClr>
                </a:solidFill>
                <a:latin typeface="Candara"/>
                <a:cs typeface="Candara"/>
              </a:rPr>
              <a:t> </a:t>
            </a:r>
            <a:r>
              <a:rPr sz="1900" b="1" dirty="0">
                <a:solidFill>
                  <a:schemeClr val="tx1">
                    <a:lumMod val="95000"/>
                  </a:schemeClr>
                </a:solidFill>
                <a:latin typeface="Candara"/>
                <a:cs typeface="Candara"/>
              </a:rPr>
              <a:t>-</a:t>
            </a:r>
            <a:r>
              <a:rPr sz="1900" b="1" spc="440" dirty="0">
                <a:solidFill>
                  <a:schemeClr val="tx1">
                    <a:lumMod val="95000"/>
                  </a:schemeClr>
                </a:solidFill>
                <a:latin typeface="Candara"/>
                <a:cs typeface="Candara"/>
              </a:rPr>
              <a:t> </a:t>
            </a:r>
            <a:r>
              <a:rPr sz="1900" b="1" dirty="0">
                <a:solidFill>
                  <a:schemeClr val="tx1">
                    <a:lumMod val="95000"/>
                  </a:schemeClr>
                </a:solidFill>
                <a:latin typeface="Candara"/>
                <a:cs typeface="Candara"/>
              </a:rPr>
              <a:t>powstaje</a:t>
            </a:r>
            <a:r>
              <a:rPr sz="1900" b="1" spc="434" dirty="0">
                <a:solidFill>
                  <a:schemeClr val="tx1">
                    <a:lumMod val="95000"/>
                  </a:schemeClr>
                </a:solidFill>
                <a:latin typeface="Candara"/>
                <a:cs typeface="Candara"/>
              </a:rPr>
              <a:t> </a:t>
            </a:r>
            <a:r>
              <a:rPr sz="1900" b="1" dirty="0">
                <a:solidFill>
                  <a:schemeClr val="tx1">
                    <a:lumMod val="95000"/>
                  </a:schemeClr>
                </a:solidFill>
                <a:latin typeface="Candara"/>
                <a:cs typeface="Candara"/>
              </a:rPr>
              <a:t>w</a:t>
            </a:r>
            <a:r>
              <a:rPr sz="1900" b="1" spc="450" dirty="0">
                <a:solidFill>
                  <a:schemeClr val="tx1">
                    <a:lumMod val="95000"/>
                  </a:schemeClr>
                </a:solidFill>
                <a:latin typeface="Candara"/>
                <a:cs typeface="Candara"/>
              </a:rPr>
              <a:t> </a:t>
            </a:r>
            <a:r>
              <a:rPr sz="1900" b="1" dirty="0">
                <a:solidFill>
                  <a:schemeClr val="tx1">
                    <a:lumMod val="95000"/>
                  </a:schemeClr>
                </a:solidFill>
                <a:latin typeface="Candara"/>
                <a:cs typeface="Candara"/>
              </a:rPr>
              <a:t>wyniku</a:t>
            </a:r>
            <a:r>
              <a:rPr sz="1900" b="1" spc="450" dirty="0">
                <a:solidFill>
                  <a:schemeClr val="tx1">
                    <a:lumMod val="95000"/>
                  </a:schemeClr>
                </a:solidFill>
                <a:latin typeface="Candara"/>
                <a:cs typeface="Candara"/>
              </a:rPr>
              <a:t> </a:t>
            </a:r>
            <a:r>
              <a:rPr sz="1900" b="1" dirty="0">
                <a:solidFill>
                  <a:schemeClr val="tx1">
                    <a:lumMod val="95000"/>
                  </a:schemeClr>
                </a:solidFill>
                <a:latin typeface="Candara"/>
                <a:cs typeface="Candara"/>
              </a:rPr>
              <a:t>zaburzeń</a:t>
            </a:r>
            <a:r>
              <a:rPr sz="1900" b="1" spc="445" dirty="0">
                <a:solidFill>
                  <a:schemeClr val="tx1">
                    <a:lumMod val="95000"/>
                  </a:schemeClr>
                </a:solidFill>
                <a:latin typeface="Candara"/>
                <a:cs typeface="Candara"/>
              </a:rPr>
              <a:t> </a:t>
            </a:r>
            <a:r>
              <a:rPr sz="1900" b="1" dirty="0">
                <a:solidFill>
                  <a:schemeClr val="tx1">
                    <a:lumMod val="95000"/>
                  </a:schemeClr>
                </a:solidFill>
                <a:latin typeface="Candara"/>
                <a:cs typeface="Candara"/>
              </a:rPr>
              <a:t>hormonalnych</a:t>
            </a:r>
            <a:r>
              <a:rPr sz="1900" b="1" spc="440" dirty="0">
                <a:solidFill>
                  <a:schemeClr val="tx1">
                    <a:lumMod val="95000"/>
                  </a:schemeClr>
                </a:solidFill>
                <a:latin typeface="Candara"/>
                <a:cs typeface="Candara"/>
              </a:rPr>
              <a:t> </a:t>
            </a:r>
            <a:r>
              <a:rPr sz="1900" b="1" dirty="0">
                <a:solidFill>
                  <a:schemeClr val="tx1">
                    <a:lumMod val="95000"/>
                  </a:schemeClr>
                </a:solidFill>
                <a:latin typeface="Candara"/>
                <a:cs typeface="Candara"/>
              </a:rPr>
              <a:t>występujących</a:t>
            </a:r>
            <a:r>
              <a:rPr sz="1900" b="1" spc="450" dirty="0">
                <a:solidFill>
                  <a:schemeClr val="tx1">
                    <a:lumMod val="95000"/>
                  </a:schemeClr>
                </a:solidFill>
                <a:latin typeface="Candara"/>
                <a:cs typeface="Candara"/>
              </a:rPr>
              <a:t> </a:t>
            </a:r>
            <a:r>
              <a:rPr sz="1900" b="1" spc="-50" dirty="0">
                <a:solidFill>
                  <a:schemeClr val="tx1">
                    <a:lumMod val="95000"/>
                  </a:schemeClr>
                </a:solidFill>
                <a:latin typeface="Candara"/>
                <a:cs typeface="Candara"/>
              </a:rPr>
              <a:t>u </a:t>
            </a:r>
            <a:r>
              <a:rPr sz="1900" b="1" dirty="0">
                <a:solidFill>
                  <a:schemeClr val="tx1">
                    <a:lumMod val="95000"/>
                  </a:schemeClr>
                </a:solidFill>
                <a:latin typeface="Candara"/>
                <a:cs typeface="Candara"/>
              </a:rPr>
              <a:t>chorych</a:t>
            </a:r>
            <a:r>
              <a:rPr sz="1900" b="1" spc="300" dirty="0">
                <a:solidFill>
                  <a:schemeClr val="tx1">
                    <a:lumMod val="95000"/>
                  </a:schemeClr>
                </a:solidFill>
                <a:latin typeface="Candara"/>
                <a:cs typeface="Candara"/>
              </a:rPr>
              <a:t>  </a:t>
            </a:r>
            <a:r>
              <a:rPr sz="1900" b="1" dirty="0">
                <a:solidFill>
                  <a:schemeClr val="tx1">
                    <a:lumMod val="95000"/>
                  </a:schemeClr>
                </a:solidFill>
                <a:latin typeface="Candara"/>
                <a:cs typeface="Candara"/>
              </a:rPr>
              <a:t>roślin.</a:t>
            </a:r>
            <a:r>
              <a:rPr sz="1900" b="1" spc="295" dirty="0">
                <a:solidFill>
                  <a:schemeClr val="tx1">
                    <a:lumMod val="95000"/>
                  </a:schemeClr>
                </a:solidFill>
                <a:latin typeface="Candara"/>
                <a:cs typeface="Candara"/>
              </a:rPr>
              <a:t>  </a:t>
            </a:r>
            <a:r>
              <a:rPr sz="1900" b="1" dirty="0">
                <a:solidFill>
                  <a:schemeClr val="tx1">
                    <a:lumMod val="95000"/>
                  </a:schemeClr>
                </a:solidFill>
                <a:latin typeface="Candara"/>
                <a:cs typeface="Candara"/>
              </a:rPr>
              <a:t>W</a:t>
            </a:r>
            <a:r>
              <a:rPr sz="1900" b="1" spc="295" dirty="0">
                <a:solidFill>
                  <a:schemeClr val="tx1">
                    <a:lumMod val="95000"/>
                  </a:schemeClr>
                </a:solidFill>
                <a:latin typeface="Candara"/>
                <a:cs typeface="Candara"/>
              </a:rPr>
              <a:t>  </a:t>
            </a:r>
            <a:r>
              <a:rPr sz="1900" b="1" dirty="0">
                <a:solidFill>
                  <a:schemeClr val="tx1">
                    <a:lumMod val="95000"/>
                  </a:schemeClr>
                </a:solidFill>
                <a:latin typeface="Candara"/>
                <a:cs typeface="Candara"/>
              </a:rPr>
              <a:t>rezultacie</a:t>
            </a:r>
            <a:r>
              <a:rPr sz="1900" b="1" spc="300" dirty="0">
                <a:solidFill>
                  <a:schemeClr val="tx1">
                    <a:lumMod val="95000"/>
                  </a:schemeClr>
                </a:solidFill>
                <a:latin typeface="Candara"/>
                <a:cs typeface="Candara"/>
              </a:rPr>
              <a:t>  </a:t>
            </a:r>
            <a:r>
              <a:rPr sz="1900" b="1" dirty="0">
                <a:solidFill>
                  <a:schemeClr val="tx1">
                    <a:lumMod val="95000"/>
                  </a:schemeClr>
                </a:solidFill>
                <a:latin typeface="Candara"/>
                <a:cs typeface="Candara"/>
              </a:rPr>
              <a:t>szybkiego</a:t>
            </a:r>
            <a:r>
              <a:rPr sz="1900" b="1" spc="300" dirty="0">
                <a:solidFill>
                  <a:schemeClr val="tx1">
                    <a:lumMod val="95000"/>
                  </a:schemeClr>
                </a:solidFill>
                <a:latin typeface="Candara"/>
                <a:cs typeface="Candara"/>
              </a:rPr>
              <a:t>  </a:t>
            </a:r>
            <a:r>
              <a:rPr sz="1900" b="1" dirty="0">
                <a:solidFill>
                  <a:schemeClr val="tx1">
                    <a:lumMod val="95000"/>
                  </a:schemeClr>
                </a:solidFill>
                <a:latin typeface="Candara"/>
                <a:cs typeface="Candara"/>
              </a:rPr>
              <a:t>podziału</a:t>
            </a:r>
            <a:r>
              <a:rPr sz="1900" b="1" spc="300" dirty="0">
                <a:solidFill>
                  <a:schemeClr val="tx1">
                    <a:lumMod val="95000"/>
                  </a:schemeClr>
                </a:solidFill>
                <a:latin typeface="Candara"/>
                <a:cs typeface="Candara"/>
              </a:rPr>
              <a:t>  </a:t>
            </a:r>
            <a:r>
              <a:rPr sz="1900" b="1" dirty="0">
                <a:solidFill>
                  <a:schemeClr val="tx1">
                    <a:lumMod val="95000"/>
                  </a:schemeClr>
                </a:solidFill>
                <a:latin typeface="Candara"/>
                <a:cs typeface="Candara"/>
              </a:rPr>
              <a:t>komórek,</a:t>
            </a:r>
            <a:r>
              <a:rPr sz="1900" b="1" spc="30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czyli </a:t>
            </a:r>
            <a:r>
              <a:rPr sz="1900" b="1" dirty="0">
                <a:solidFill>
                  <a:schemeClr val="tx1">
                    <a:lumMod val="95000"/>
                  </a:schemeClr>
                </a:solidFill>
                <a:latin typeface="Candara"/>
                <a:cs typeface="Candara"/>
              </a:rPr>
              <a:t>hiperplazji</a:t>
            </a:r>
            <a:r>
              <a:rPr sz="1900" b="1" spc="65" dirty="0">
                <a:solidFill>
                  <a:schemeClr val="tx1">
                    <a:lumMod val="95000"/>
                  </a:schemeClr>
                </a:solidFill>
                <a:latin typeface="Candara"/>
                <a:cs typeface="Candara"/>
              </a:rPr>
              <a:t>  </a:t>
            </a:r>
            <a:r>
              <a:rPr sz="1900" b="1" dirty="0">
                <a:solidFill>
                  <a:schemeClr val="tx1">
                    <a:lumMod val="95000"/>
                  </a:schemeClr>
                </a:solidFill>
                <a:latin typeface="Candara"/>
                <a:cs typeface="Candara"/>
              </a:rPr>
              <a:t>powstaje</a:t>
            </a:r>
            <a:r>
              <a:rPr sz="1900" b="1" spc="65" dirty="0">
                <a:solidFill>
                  <a:schemeClr val="tx1">
                    <a:lumMod val="95000"/>
                  </a:schemeClr>
                </a:solidFill>
                <a:latin typeface="Candara"/>
                <a:cs typeface="Candara"/>
              </a:rPr>
              <a:t>  </a:t>
            </a:r>
            <a:r>
              <a:rPr sz="1900" b="1" dirty="0">
                <a:solidFill>
                  <a:schemeClr val="tx1">
                    <a:lumMod val="95000"/>
                  </a:schemeClr>
                </a:solidFill>
                <a:latin typeface="Candara"/>
                <a:cs typeface="Candara"/>
              </a:rPr>
              <a:t>nadmierna</a:t>
            </a:r>
            <a:r>
              <a:rPr sz="1900" b="1" spc="80" dirty="0">
                <a:solidFill>
                  <a:schemeClr val="tx1">
                    <a:lumMod val="95000"/>
                  </a:schemeClr>
                </a:solidFill>
                <a:latin typeface="Candara"/>
                <a:cs typeface="Candara"/>
              </a:rPr>
              <a:t>  </a:t>
            </a:r>
            <a:r>
              <a:rPr sz="1900" b="1" dirty="0">
                <a:solidFill>
                  <a:schemeClr val="tx1">
                    <a:lumMod val="95000"/>
                  </a:schemeClr>
                </a:solidFill>
                <a:latin typeface="Candara"/>
                <a:cs typeface="Candara"/>
              </a:rPr>
              <a:t>ich</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liczba,</a:t>
            </a:r>
            <a:r>
              <a:rPr sz="1900" b="1" spc="75" dirty="0">
                <a:solidFill>
                  <a:schemeClr val="tx1">
                    <a:lumMod val="95000"/>
                  </a:schemeClr>
                </a:solidFill>
                <a:latin typeface="Candara"/>
                <a:cs typeface="Candara"/>
              </a:rPr>
              <a:t>  </a:t>
            </a:r>
            <a:r>
              <a:rPr sz="1900" b="1" dirty="0">
                <a:solidFill>
                  <a:schemeClr val="tx1">
                    <a:lumMod val="95000"/>
                  </a:schemeClr>
                </a:solidFill>
                <a:latin typeface="Candara"/>
                <a:cs typeface="Candara"/>
              </a:rPr>
              <a:t>co</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powoduje</a:t>
            </a:r>
            <a:r>
              <a:rPr sz="1900" b="1" spc="7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powstanie narośli.</a:t>
            </a:r>
            <a:endParaRPr sz="1900" b="1" dirty="0">
              <a:solidFill>
                <a:schemeClr val="tx1">
                  <a:lumMod val="95000"/>
                </a:schemeClr>
              </a:solidFill>
              <a:latin typeface="Candara"/>
              <a:cs typeface="Candara"/>
            </a:endParaRPr>
          </a:p>
          <a:p>
            <a:pPr marL="287020" marR="5715" indent="-274320" algn="just">
              <a:lnSpc>
                <a:spcPct val="120000"/>
              </a:lnSpc>
              <a:spcBef>
                <a:spcPts val="915"/>
              </a:spcBef>
            </a:pPr>
            <a:r>
              <a:rPr lang="pl-PL" sz="1900" b="1"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Również</a:t>
            </a:r>
            <a:r>
              <a:rPr sz="1900" b="1" spc="30" dirty="0">
                <a:solidFill>
                  <a:schemeClr val="tx1">
                    <a:lumMod val="95000"/>
                  </a:schemeClr>
                </a:solidFill>
                <a:latin typeface="Candara"/>
                <a:cs typeface="Candara"/>
              </a:rPr>
              <a:t> </a:t>
            </a:r>
            <a:r>
              <a:rPr sz="1900" b="1" dirty="0">
                <a:solidFill>
                  <a:schemeClr val="tx1">
                    <a:lumMod val="95000"/>
                  </a:schemeClr>
                </a:solidFill>
                <a:latin typeface="Candara"/>
                <a:cs typeface="Candara"/>
              </a:rPr>
              <a:t>nadmierne</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powiększanie</a:t>
            </a:r>
            <a:r>
              <a:rPr sz="1900" b="1" spc="30"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45" dirty="0">
                <a:solidFill>
                  <a:schemeClr val="tx1">
                    <a:lumMod val="95000"/>
                  </a:schemeClr>
                </a:solidFill>
                <a:latin typeface="Candara"/>
                <a:cs typeface="Candara"/>
              </a:rPr>
              <a:t> </a:t>
            </a:r>
            <a:r>
              <a:rPr sz="1900" b="1" dirty="0">
                <a:solidFill>
                  <a:schemeClr val="tx1">
                    <a:lumMod val="95000"/>
                  </a:schemeClr>
                </a:solidFill>
                <a:latin typeface="Candara"/>
                <a:cs typeface="Candara"/>
              </a:rPr>
              <a:t>komórek,</a:t>
            </a:r>
            <a:r>
              <a:rPr sz="1900" b="1" spc="40" dirty="0">
                <a:solidFill>
                  <a:schemeClr val="tx1">
                    <a:lumMod val="95000"/>
                  </a:schemeClr>
                </a:solidFill>
                <a:latin typeface="Candara"/>
                <a:cs typeface="Candara"/>
              </a:rPr>
              <a:t> </a:t>
            </a:r>
            <a:r>
              <a:rPr sz="1900" b="1" dirty="0">
                <a:solidFill>
                  <a:schemeClr val="tx1">
                    <a:lumMod val="95000"/>
                  </a:schemeClr>
                </a:solidFill>
                <a:latin typeface="Candara"/>
                <a:cs typeface="Candara"/>
              </a:rPr>
              <a:t>czyli</a:t>
            </a:r>
            <a:r>
              <a:rPr sz="1900" b="1" spc="45" dirty="0">
                <a:solidFill>
                  <a:schemeClr val="tx1">
                    <a:lumMod val="95000"/>
                  </a:schemeClr>
                </a:solidFill>
                <a:latin typeface="Candara"/>
                <a:cs typeface="Candara"/>
              </a:rPr>
              <a:t> </a:t>
            </a:r>
            <a:r>
              <a:rPr sz="1900" b="1" dirty="0">
                <a:solidFill>
                  <a:schemeClr val="tx1">
                    <a:lumMod val="95000"/>
                  </a:schemeClr>
                </a:solidFill>
                <a:latin typeface="Candara"/>
                <a:cs typeface="Candara"/>
              </a:rPr>
              <a:t>hipertrofia,</a:t>
            </a:r>
            <a:r>
              <a:rPr sz="1900" b="1" spc="5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powadzi </a:t>
            </a:r>
            <a:r>
              <a:rPr sz="1900" b="1" dirty="0">
                <a:solidFill>
                  <a:schemeClr val="tx1">
                    <a:lumMod val="95000"/>
                  </a:schemeClr>
                </a:solidFill>
                <a:latin typeface="Candara"/>
                <a:cs typeface="Candara"/>
              </a:rPr>
              <a:t>do</a:t>
            </a:r>
            <a:r>
              <a:rPr sz="1900" b="1" spc="15" dirty="0">
                <a:solidFill>
                  <a:schemeClr val="tx1">
                    <a:lumMod val="95000"/>
                  </a:schemeClr>
                </a:solidFill>
                <a:latin typeface="Candara"/>
                <a:cs typeface="Candara"/>
              </a:rPr>
              <a:t> </a:t>
            </a:r>
            <a:r>
              <a:rPr sz="1900" b="1" dirty="0">
                <a:solidFill>
                  <a:schemeClr val="tx1">
                    <a:lumMod val="95000"/>
                  </a:schemeClr>
                </a:solidFill>
                <a:latin typeface="Candara"/>
                <a:cs typeface="Candara"/>
              </a:rPr>
              <a:t>pojawiania</a:t>
            </a:r>
            <a:r>
              <a:rPr sz="1900" b="1" spc="35"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15" dirty="0">
                <a:solidFill>
                  <a:schemeClr val="tx1">
                    <a:lumMod val="95000"/>
                  </a:schemeClr>
                </a:solidFill>
                <a:latin typeface="Candara"/>
                <a:cs typeface="Candara"/>
              </a:rPr>
              <a:t> </a:t>
            </a:r>
            <a:r>
              <a:rPr sz="1900" b="1" dirty="0">
                <a:solidFill>
                  <a:schemeClr val="tx1">
                    <a:lumMod val="95000"/>
                  </a:schemeClr>
                </a:solidFill>
                <a:latin typeface="Candara"/>
                <a:cs typeface="Candara"/>
              </a:rPr>
              <a:t>narośli.</a:t>
            </a:r>
            <a:r>
              <a:rPr sz="1900" b="1" spc="20" dirty="0">
                <a:solidFill>
                  <a:schemeClr val="tx1">
                    <a:lumMod val="95000"/>
                  </a:schemeClr>
                </a:solidFill>
                <a:latin typeface="Candara"/>
                <a:cs typeface="Candara"/>
              </a:rPr>
              <a:t> </a:t>
            </a:r>
            <a:r>
              <a:rPr sz="1900" b="1" dirty="0">
                <a:solidFill>
                  <a:schemeClr val="tx1">
                    <a:lumMod val="95000"/>
                  </a:schemeClr>
                </a:solidFill>
                <a:latin typeface="Candara"/>
                <a:cs typeface="Candara"/>
              </a:rPr>
              <a:t>Czasem</a:t>
            </a:r>
            <a:r>
              <a:rPr sz="1900" b="1" spc="20" dirty="0">
                <a:solidFill>
                  <a:schemeClr val="tx1">
                    <a:lumMod val="95000"/>
                  </a:schemeClr>
                </a:solidFill>
                <a:latin typeface="Candara"/>
                <a:cs typeface="Candara"/>
              </a:rPr>
              <a:t> </a:t>
            </a:r>
            <a:r>
              <a:rPr sz="1900" b="1" dirty="0">
                <a:solidFill>
                  <a:schemeClr val="tx1">
                    <a:lumMod val="95000"/>
                  </a:schemeClr>
                </a:solidFill>
                <a:latin typeface="Candara"/>
                <a:cs typeface="Candara"/>
              </a:rPr>
              <a:t>narośle</a:t>
            </a:r>
            <a:r>
              <a:rPr sz="1900" b="1" spc="25" dirty="0">
                <a:solidFill>
                  <a:schemeClr val="tx1">
                    <a:lumMod val="95000"/>
                  </a:schemeClr>
                </a:solidFill>
                <a:latin typeface="Candara"/>
                <a:cs typeface="Candara"/>
              </a:rPr>
              <a:t> </a:t>
            </a:r>
            <a:r>
              <a:rPr sz="1900" b="1" dirty="0">
                <a:solidFill>
                  <a:schemeClr val="tx1">
                    <a:lumMod val="95000"/>
                  </a:schemeClr>
                </a:solidFill>
                <a:latin typeface="Candara"/>
                <a:cs typeface="Candara"/>
              </a:rPr>
              <a:t>mogą</a:t>
            </a:r>
            <a:r>
              <a:rPr sz="1900" b="1" spc="25" dirty="0">
                <a:solidFill>
                  <a:schemeClr val="tx1">
                    <a:lumMod val="95000"/>
                  </a:schemeClr>
                </a:solidFill>
                <a:latin typeface="Candara"/>
                <a:cs typeface="Candara"/>
              </a:rPr>
              <a:t> </a:t>
            </a:r>
            <a:r>
              <a:rPr sz="1900" b="1" dirty="0">
                <a:solidFill>
                  <a:schemeClr val="tx1">
                    <a:lumMod val="95000"/>
                  </a:schemeClr>
                </a:solidFill>
                <a:latin typeface="Candara"/>
                <a:cs typeface="Candara"/>
              </a:rPr>
              <a:t>być</a:t>
            </a:r>
            <a:r>
              <a:rPr sz="1900" b="1" spc="15" dirty="0">
                <a:solidFill>
                  <a:schemeClr val="tx1">
                    <a:lumMod val="95000"/>
                  </a:schemeClr>
                </a:solidFill>
                <a:latin typeface="Candara"/>
                <a:cs typeface="Candara"/>
              </a:rPr>
              <a:t> </a:t>
            </a:r>
            <a:r>
              <a:rPr sz="1900" b="1" dirty="0">
                <a:solidFill>
                  <a:schemeClr val="tx1">
                    <a:lumMod val="95000"/>
                  </a:schemeClr>
                </a:solidFill>
                <a:latin typeface="Candara"/>
                <a:cs typeface="Candara"/>
              </a:rPr>
              <a:t>wynikiem</a:t>
            </a:r>
            <a:r>
              <a:rPr sz="1900" b="1" spc="20" dirty="0">
                <a:solidFill>
                  <a:schemeClr val="tx1">
                    <a:lumMod val="95000"/>
                  </a:schemeClr>
                </a:solidFill>
                <a:latin typeface="Candara"/>
                <a:cs typeface="Candara"/>
              </a:rPr>
              <a:t> </a:t>
            </a:r>
            <a:r>
              <a:rPr sz="1900" b="1" dirty="0">
                <a:solidFill>
                  <a:schemeClr val="tx1">
                    <a:lumMod val="95000"/>
                  </a:schemeClr>
                </a:solidFill>
                <a:latin typeface="Candara"/>
                <a:cs typeface="Candara"/>
              </a:rPr>
              <a:t>obu</a:t>
            </a:r>
            <a:r>
              <a:rPr sz="1900" b="1" spc="25" dirty="0">
                <a:solidFill>
                  <a:schemeClr val="tx1">
                    <a:lumMod val="95000"/>
                  </a:schemeClr>
                </a:solidFill>
                <a:latin typeface="Candara"/>
                <a:cs typeface="Candara"/>
              </a:rPr>
              <a:t> </a:t>
            </a:r>
            <a:r>
              <a:rPr sz="1900" b="1" spc="-20" dirty="0">
                <a:solidFill>
                  <a:schemeClr val="tx1">
                    <a:lumMod val="95000"/>
                  </a:schemeClr>
                </a:solidFill>
                <a:latin typeface="Candara"/>
                <a:cs typeface="Candara"/>
              </a:rPr>
              <a:t>tych </a:t>
            </a:r>
            <a:r>
              <a:rPr sz="1900" b="1" dirty="0">
                <a:solidFill>
                  <a:schemeClr val="tx1">
                    <a:lumMod val="95000"/>
                  </a:schemeClr>
                </a:solidFill>
                <a:latin typeface="Candara"/>
                <a:cs typeface="Candara"/>
              </a:rPr>
              <a:t>procesów</a:t>
            </a:r>
            <a:r>
              <a:rPr sz="1900" b="1" spc="45" dirty="0">
                <a:solidFill>
                  <a:schemeClr val="tx1">
                    <a:lumMod val="95000"/>
                  </a:schemeClr>
                </a:solidFill>
                <a:latin typeface="Candara"/>
                <a:cs typeface="Candara"/>
              </a:rPr>
              <a:t>  </a:t>
            </a:r>
            <a:r>
              <a:rPr sz="1900" b="1" dirty="0">
                <a:solidFill>
                  <a:schemeClr val="tx1">
                    <a:lumMod val="95000"/>
                  </a:schemeClr>
                </a:solidFill>
                <a:latin typeface="Candara"/>
                <a:cs typeface="Candara"/>
              </a:rPr>
              <a:t>łącznie,</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a</a:t>
            </a:r>
            <a:r>
              <a:rPr sz="1900" b="1" spc="60" dirty="0">
                <a:solidFill>
                  <a:schemeClr val="tx1">
                    <a:lumMod val="95000"/>
                  </a:schemeClr>
                </a:solidFill>
                <a:latin typeface="Candara"/>
                <a:cs typeface="Candara"/>
              </a:rPr>
              <a:t>  </a:t>
            </a:r>
            <a:r>
              <a:rPr sz="1900" b="1" dirty="0">
                <a:solidFill>
                  <a:schemeClr val="tx1">
                    <a:lumMod val="95000"/>
                  </a:schemeClr>
                </a:solidFill>
                <a:latin typeface="Candara"/>
                <a:cs typeface="Candara"/>
              </a:rPr>
              <a:t>jeszcze</a:t>
            </a:r>
            <a:r>
              <a:rPr sz="1900" b="1" spc="55" dirty="0">
                <a:solidFill>
                  <a:schemeClr val="tx1">
                    <a:lumMod val="95000"/>
                  </a:schemeClr>
                </a:solidFill>
                <a:latin typeface="Candara"/>
                <a:cs typeface="Candara"/>
              </a:rPr>
              <a:t>  </a:t>
            </a:r>
            <a:r>
              <a:rPr sz="1900" b="1" dirty="0">
                <a:solidFill>
                  <a:schemeClr val="tx1">
                    <a:lumMod val="95000"/>
                  </a:schemeClr>
                </a:solidFill>
                <a:latin typeface="Candara"/>
                <a:cs typeface="Candara"/>
              </a:rPr>
              <a:t>inne</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powstają</a:t>
            </a:r>
            <a:r>
              <a:rPr sz="1900" b="1" spc="55" dirty="0">
                <a:solidFill>
                  <a:schemeClr val="tx1">
                    <a:lumMod val="95000"/>
                  </a:schemeClr>
                </a:solidFill>
                <a:latin typeface="Candara"/>
                <a:cs typeface="Candara"/>
              </a:rPr>
              <a:t>  </a:t>
            </a:r>
            <a:r>
              <a:rPr sz="1900" b="1" dirty="0">
                <a:solidFill>
                  <a:schemeClr val="tx1">
                    <a:lumMod val="95000"/>
                  </a:schemeClr>
                </a:solidFill>
                <a:latin typeface="Candara"/>
                <a:cs typeface="Candara"/>
              </a:rPr>
              <a:t>w</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wyniku</a:t>
            </a:r>
            <a:r>
              <a:rPr sz="1900" b="1" spc="4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nadmiernego </a:t>
            </a:r>
            <a:r>
              <a:rPr sz="1900" b="1" dirty="0">
                <a:solidFill>
                  <a:schemeClr val="tx1">
                    <a:lumMod val="95000"/>
                  </a:schemeClr>
                </a:solidFill>
                <a:latin typeface="Candara"/>
                <a:cs typeface="Candara"/>
              </a:rPr>
              <a:t>powiększania</a:t>
            </a:r>
            <a:r>
              <a:rPr sz="1900" b="1" spc="330"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330" dirty="0">
                <a:solidFill>
                  <a:schemeClr val="tx1">
                    <a:lumMod val="95000"/>
                  </a:schemeClr>
                </a:solidFill>
                <a:latin typeface="Candara"/>
                <a:cs typeface="Candara"/>
              </a:rPr>
              <a:t>   </a:t>
            </a:r>
            <a:r>
              <a:rPr sz="1900" b="1" dirty="0">
                <a:solidFill>
                  <a:schemeClr val="tx1">
                    <a:lumMod val="95000"/>
                  </a:schemeClr>
                </a:solidFill>
                <a:latin typeface="Candara"/>
                <a:cs typeface="Candara"/>
              </a:rPr>
              <a:t>przestrzeni</a:t>
            </a:r>
            <a:r>
              <a:rPr sz="1900" b="1" spc="330" dirty="0">
                <a:solidFill>
                  <a:schemeClr val="tx1">
                    <a:lumMod val="95000"/>
                  </a:schemeClr>
                </a:solidFill>
                <a:latin typeface="Candara"/>
                <a:cs typeface="Candara"/>
              </a:rPr>
              <a:t>   </a:t>
            </a:r>
            <a:r>
              <a:rPr sz="1900" b="1" dirty="0">
                <a:solidFill>
                  <a:schemeClr val="tx1">
                    <a:lumMod val="95000"/>
                  </a:schemeClr>
                </a:solidFill>
                <a:latin typeface="Candara"/>
                <a:cs typeface="Candara"/>
              </a:rPr>
              <a:t>międzykomórkowych.</a:t>
            </a:r>
            <a:r>
              <a:rPr sz="1900" b="1" spc="32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Typowymi </a:t>
            </a:r>
            <a:r>
              <a:rPr sz="1900" b="1" dirty="0">
                <a:solidFill>
                  <a:schemeClr val="tx1">
                    <a:lumMod val="95000"/>
                  </a:schemeClr>
                </a:solidFill>
                <a:latin typeface="Candara"/>
                <a:cs typeface="Candara"/>
              </a:rPr>
              <a:t>sprawcami</a:t>
            </a:r>
            <a:r>
              <a:rPr sz="1900" b="1" spc="185" dirty="0">
                <a:solidFill>
                  <a:schemeClr val="tx1">
                    <a:lumMod val="95000"/>
                  </a:schemeClr>
                </a:solidFill>
                <a:latin typeface="Candara"/>
                <a:cs typeface="Candara"/>
              </a:rPr>
              <a:t> </a:t>
            </a:r>
            <a:r>
              <a:rPr sz="1900" b="1" dirty="0">
                <a:solidFill>
                  <a:schemeClr val="tx1">
                    <a:lumMod val="95000"/>
                  </a:schemeClr>
                </a:solidFill>
                <a:latin typeface="Candara"/>
                <a:cs typeface="Candara"/>
              </a:rPr>
              <a:t>narośli</a:t>
            </a:r>
            <a:r>
              <a:rPr sz="1900" b="1" spc="195" dirty="0">
                <a:solidFill>
                  <a:schemeClr val="tx1">
                    <a:lumMod val="95000"/>
                  </a:schemeClr>
                </a:solidFill>
                <a:latin typeface="Candara"/>
                <a:cs typeface="Candara"/>
              </a:rPr>
              <a:t> </a:t>
            </a:r>
            <a:r>
              <a:rPr sz="1900" b="1" dirty="0">
                <a:solidFill>
                  <a:schemeClr val="tx1">
                    <a:lumMod val="95000"/>
                  </a:schemeClr>
                </a:solidFill>
                <a:latin typeface="Candara"/>
                <a:cs typeface="Candara"/>
              </a:rPr>
              <a:t>są</a:t>
            </a:r>
            <a:r>
              <a:rPr sz="1900" b="1" spc="200" dirty="0">
                <a:solidFill>
                  <a:schemeClr val="tx1">
                    <a:lumMod val="95000"/>
                  </a:schemeClr>
                </a:solidFill>
                <a:latin typeface="Candara"/>
                <a:cs typeface="Candara"/>
              </a:rPr>
              <a:t> </a:t>
            </a:r>
            <a:r>
              <a:rPr sz="1900" b="1" dirty="0">
                <a:solidFill>
                  <a:schemeClr val="tx1">
                    <a:lumMod val="95000"/>
                  </a:schemeClr>
                </a:solidFill>
                <a:latin typeface="Candara"/>
                <a:cs typeface="Candara"/>
              </a:rPr>
              <a:t>bakterie</a:t>
            </a:r>
            <a:r>
              <a:rPr sz="1900" b="1" spc="185" dirty="0">
                <a:solidFill>
                  <a:schemeClr val="tx1">
                    <a:lumMod val="95000"/>
                  </a:schemeClr>
                </a:solidFill>
                <a:latin typeface="Candara"/>
                <a:cs typeface="Candara"/>
              </a:rPr>
              <a:t> </a:t>
            </a:r>
            <a:r>
              <a:rPr sz="1900" b="1" i="1" dirty="0">
                <a:solidFill>
                  <a:schemeClr val="tx1">
                    <a:lumMod val="95000"/>
                  </a:schemeClr>
                </a:solidFill>
                <a:latin typeface="Candara"/>
                <a:cs typeface="Candara"/>
              </a:rPr>
              <a:t>Agrobacterium</a:t>
            </a:r>
            <a:r>
              <a:rPr sz="1900" b="1" i="1" spc="220" dirty="0">
                <a:solidFill>
                  <a:schemeClr val="tx1">
                    <a:lumMod val="95000"/>
                  </a:schemeClr>
                </a:solidFill>
                <a:latin typeface="Candara"/>
                <a:cs typeface="Candara"/>
              </a:rPr>
              <a:t> </a:t>
            </a:r>
            <a:r>
              <a:rPr sz="1900" b="1" i="1" dirty="0">
                <a:solidFill>
                  <a:schemeClr val="tx1">
                    <a:lumMod val="95000"/>
                  </a:schemeClr>
                </a:solidFill>
                <a:latin typeface="Candara"/>
                <a:cs typeface="Candara"/>
              </a:rPr>
              <a:t>tumefaciens</a:t>
            </a:r>
            <a:r>
              <a:rPr sz="1900" b="1" i="1" spc="215" dirty="0">
                <a:solidFill>
                  <a:schemeClr val="tx1">
                    <a:lumMod val="95000"/>
                  </a:schemeClr>
                </a:solidFill>
                <a:latin typeface="Candara"/>
                <a:cs typeface="Candara"/>
              </a:rPr>
              <a:t> </a:t>
            </a:r>
            <a:r>
              <a:rPr sz="1900" b="1" i="1" dirty="0">
                <a:solidFill>
                  <a:schemeClr val="tx1">
                    <a:lumMod val="95000"/>
                  </a:schemeClr>
                </a:solidFill>
                <a:latin typeface="Candara"/>
                <a:cs typeface="Candara"/>
              </a:rPr>
              <a:t>oraz</a:t>
            </a:r>
            <a:r>
              <a:rPr sz="1900" b="1" i="1" spc="21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grzyby powodujące</a:t>
            </a:r>
            <a:r>
              <a:rPr sz="1900" b="1" spc="-5" dirty="0">
                <a:solidFill>
                  <a:schemeClr val="tx1">
                    <a:lumMod val="95000"/>
                  </a:schemeClr>
                </a:solidFill>
                <a:latin typeface="Candara"/>
                <a:cs typeface="Candara"/>
              </a:rPr>
              <a:t> </a:t>
            </a:r>
            <a:r>
              <a:rPr sz="1900" b="1" dirty="0">
                <a:solidFill>
                  <a:schemeClr val="tx1">
                    <a:lumMod val="95000"/>
                  </a:schemeClr>
                </a:solidFill>
                <a:latin typeface="Candara"/>
                <a:cs typeface="Candara"/>
              </a:rPr>
              <a:t>kiłę</a:t>
            </a:r>
            <a:r>
              <a:rPr sz="1900" b="1" spc="-20" dirty="0">
                <a:solidFill>
                  <a:schemeClr val="tx1">
                    <a:lumMod val="95000"/>
                  </a:schemeClr>
                </a:solidFill>
                <a:latin typeface="Candara"/>
                <a:cs typeface="Candara"/>
              </a:rPr>
              <a:t> </a:t>
            </a:r>
            <a:r>
              <a:rPr sz="1900" b="1" dirty="0">
                <a:solidFill>
                  <a:schemeClr val="tx1">
                    <a:lumMod val="95000"/>
                  </a:schemeClr>
                </a:solidFill>
                <a:latin typeface="Candara"/>
                <a:cs typeface="Candara"/>
              </a:rPr>
              <a:t>kapusty</a:t>
            </a:r>
            <a:r>
              <a:rPr sz="1900" b="1" spc="-5" dirty="0">
                <a:solidFill>
                  <a:schemeClr val="tx1">
                    <a:lumMod val="95000"/>
                  </a:schemeClr>
                </a:solidFill>
                <a:latin typeface="Candara"/>
                <a:cs typeface="Candara"/>
              </a:rPr>
              <a:t> </a:t>
            </a:r>
            <a:r>
              <a:rPr sz="1900" b="1" dirty="0">
                <a:solidFill>
                  <a:schemeClr val="tx1">
                    <a:lumMod val="95000"/>
                  </a:schemeClr>
                </a:solidFill>
                <a:latin typeface="Candara"/>
                <a:cs typeface="Candara"/>
              </a:rPr>
              <a:t>i</a:t>
            </a:r>
            <a:r>
              <a:rPr sz="1900" b="1" spc="-35" dirty="0">
                <a:solidFill>
                  <a:schemeClr val="tx1">
                    <a:lumMod val="95000"/>
                  </a:schemeClr>
                </a:solidFill>
                <a:latin typeface="Candara"/>
                <a:cs typeface="Candara"/>
              </a:rPr>
              <a:t> </a:t>
            </a:r>
            <a:r>
              <a:rPr sz="1900" b="1" dirty="0">
                <a:solidFill>
                  <a:schemeClr val="tx1">
                    <a:lumMod val="95000"/>
                  </a:schemeClr>
                </a:solidFill>
                <a:latin typeface="Candara"/>
                <a:cs typeface="Candara"/>
              </a:rPr>
              <a:t>rak</a:t>
            </a:r>
            <a:r>
              <a:rPr sz="1900" b="1" spc="-10" dirty="0">
                <a:solidFill>
                  <a:schemeClr val="tx1">
                    <a:lumMod val="95000"/>
                  </a:schemeClr>
                </a:solidFill>
                <a:latin typeface="Candara"/>
                <a:cs typeface="Candara"/>
              </a:rPr>
              <a:t> ziemniaka.</a:t>
            </a:r>
            <a:endParaRPr sz="1900" b="1" dirty="0">
              <a:solidFill>
                <a:schemeClr val="tx1">
                  <a:lumMod val="95000"/>
                </a:schemeClr>
              </a:solidFill>
              <a:latin typeface="Candara"/>
              <a:cs typeface="Candar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1676400"/>
            <a:ext cx="7555865" cy="3364229"/>
          </a:xfrm>
          <a:prstGeom prst="rect">
            <a:avLst/>
          </a:prstGeom>
        </p:spPr>
        <p:txBody>
          <a:bodyPr vert="horz" wrap="square" lIns="0" tIns="12065" rIns="0" bIns="0" rtlCol="0">
            <a:spAutoFit/>
          </a:bodyPr>
          <a:lstStyle/>
          <a:p>
            <a:pPr marL="287020" marR="5080" indent="-274320" algn="just">
              <a:lnSpc>
                <a:spcPct val="150000"/>
              </a:lnSpc>
              <a:spcBef>
                <a:spcPts val="95"/>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Rany</a:t>
            </a:r>
            <a:r>
              <a:rPr sz="2000" b="1" spc="95" dirty="0">
                <a:solidFill>
                  <a:schemeClr val="tx1">
                    <a:lumMod val="95000"/>
                  </a:schemeClr>
                </a:solidFill>
                <a:latin typeface="Candara"/>
                <a:cs typeface="Candara"/>
              </a:rPr>
              <a:t>  </a:t>
            </a:r>
            <a:r>
              <a:rPr sz="2000" b="1" dirty="0">
                <a:solidFill>
                  <a:schemeClr val="tx1">
                    <a:lumMod val="95000"/>
                  </a:schemeClr>
                </a:solidFill>
                <a:latin typeface="Candara"/>
                <a:cs typeface="Candara"/>
              </a:rPr>
              <a:t>są</a:t>
            </a:r>
            <a:r>
              <a:rPr sz="2000" b="1" spc="90" dirty="0">
                <a:solidFill>
                  <a:schemeClr val="tx1">
                    <a:lumMod val="95000"/>
                  </a:schemeClr>
                </a:solidFill>
                <a:latin typeface="Candara"/>
                <a:cs typeface="Candara"/>
              </a:rPr>
              <a:t>  </a:t>
            </a:r>
            <a:r>
              <a:rPr sz="2000" b="1" dirty="0">
                <a:solidFill>
                  <a:schemeClr val="tx1">
                    <a:lumMod val="95000"/>
                  </a:schemeClr>
                </a:solidFill>
                <a:latin typeface="Candara"/>
                <a:cs typeface="Candara"/>
              </a:rPr>
              <a:t>objawami</a:t>
            </a:r>
            <a:r>
              <a:rPr sz="2000" b="1" spc="95" dirty="0">
                <a:solidFill>
                  <a:schemeClr val="tx1">
                    <a:lumMod val="95000"/>
                  </a:schemeClr>
                </a:solidFill>
                <a:latin typeface="Candara"/>
                <a:cs typeface="Candara"/>
              </a:rPr>
              <a:t>  </a:t>
            </a:r>
            <a:r>
              <a:rPr sz="2000" b="1" dirty="0">
                <a:solidFill>
                  <a:schemeClr val="tx1">
                    <a:lumMod val="95000"/>
                  </a:schemeClr>
                </a:solidFill>
                <a:latin typeface="Candara"/>
                <a:cs typeface="Candara"/>
              </a:rPr>
              <a:t>chorób,</a:t>
            </a:r>
            <a:r>
              <a:rPr sz="2000" b="1" spc="90" dirty="0">
                <a:solidFill>
                  <a:schemeClr val="tx1">
                    <a:lumMod val="95000"/>
                  </a:schemeClr>
                </a:solidFill>
                <a:latin typeface="Candara"/>
                <a:cs typeface="Candara"/>
              </a:rPr>
              <a:t>  </a:t>
            </a:r>
            <a:r>
              <a:rPr sz="2000" b="1" dirty="0">
                <a:solidFill>
                  <a:schemeClr val="tx1">
                    <a:lumMod val="95000"/>
                  </a:schemeClr>
                </a:solidFill>
                <a:latin typeface="Candara"/>
                <a:cs typeface="Candara"/>
              </a:rPr>
              <a:t>które</a:t>
            </a:r>
            <a:r>
              <a:rPr sz="2000" b="1" spc="95" dirty="0">
                <a:solidFill>
                  <a:schemeClr val="tx1">
                    <a:lumMod val="95000"/>
                  </a:schemeClr>
                </a:solidFill>
                <a:latin typeface="Candara"/>
                <a:cs typeface="Candara"/>
              </a:rPr>
              <a:t>  </a:t>
            </a:r>
            <a:r>
              <a:rPr sz="2000" b="1" dirty="0">
                <a:solidFill>
                  <a:schemeClr val="tx1">
                    <a:lumMod val="95000"/>
                  </a:schemeClr>
                </a:solidFill>
                <a:latin typeface="Candara"/>
                <a:cs typeface="Candara"/>
              </a:rPr>
              <a:t>polegają</a:t>
            </a:r>
            <a:r>
              <a:rPr sz="2000" b="1" spc="100" dirty="0">
                <a:solidFill>
                  <a:schemeClr val="tx1">
                    <a:lumMod val="95000"/>
                  </a:schemeClr>
                </a:solidFill>
                <a:latin typeface="Candara"/>
                <a:cs typeface="Candara"/>
              </a:rPr>
              <a:t>  </a:t>
            </a:r>
            <a:r>
              <a:rPr sz="2000" b="1" dirty="0">
                <a:solidFill>
                  <a:schemeClr val="tx1">
                    <a:lumMod val="95000"/>
                  </a:schemeClr>
                </a:solidFill>
                <a:latin typeface="Candara"/>
                <a:cs typeface="Candara"/>
              </a:rPr>
              <a:t>na</a:t>
            </a:r>
            <a:r>
              <a:rPr sz="2000" b="1" spc="100" dirty="0">
                <a:solidFill>
                  <a:schemeClr val="tx1">
                    <a:lumMod val="95000"/>
                  </a:schemeClr>
                </a:solidFill>
                <a:latin typeface="Candara"/>
                <a:cs typeface="Candara"/>
              </a:rPr>
              <a:t>  </a:t>
            </a:r>
            <a:r>
              <a:rPr sz="2000" b="1" dirty="0">
                <a:solidFill>
                  <a:schemeClr val="tx1">
                    <a:lumMod val="95000"/>
                  </a:schemeClr>
                </a:solidFill>
                <a:latin typeface="Candara"/>
                <a:cs typeface="Candara"/>
              </a:rPr>
              <a:t>nagłym</a:t>
            </a:r>
            <a:r>
              <a:rPr sz="2000" b="1" spc="10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przerwaniu </a:t>
            </a:r>
            <a:r>
              <a:rPr sz="2000" b="1" dirty="0">
                <a:solidFill>
                  <a:schemeClr val="tx1">
                    <a:lumMod val="95000"/>
                  </a:schemeClr>
                </a:solidFill>
                <a:latin typeface="Candara"/>
                <a:cs typeface="Candara"/>
              </a:rPr>
              <a:t>ciągłości</a:t>
            </a:r>
            <a:r>
              <a:rPr sz="2000" b="1" spc="295" dirty="0">
                <a:solidFill>
                  <a:schemeClr val="tx1">
                    <a:lumMod val="95000"/>
                  </a:schemeClr>
                </a:solidFill>
                <a:latin typeface="Candara"/>
                <a:cs typeface="Candara"/>
              </a:rPr>
              <a:t>  </a:t>
            </a:r>
            <a:r>
              <a:rPr sz="2000" b="1" dirty="0">
                <a:solidFill>
                  <a:schemeClr val="tx1">
                    <a:lumMod val="95000"/>
                  </a:schemeClr>
                </a:solidFill>
                <a:latin typeface="Candara"/>
                <a:cs typeface="Candara"/>
              </a:rPr>
              <a:t>tkanek</a:t>
            </a:r>
            <a:r>
              <a:rPr sz="2000" b="1" spc="300" dirty="0">
                <a:solidFill>
                  <a:schemeClr val="tx1">
                    <a:lumMod val="95000"/>
                  </a:schemeClr>
                </a:solidFill>
                <a:latin typeface="Candara"/>
                <a:cs typeface="Candara"/>
              </a:rPr>
              <a:t>  </a:t>
            </a:r>
            <a:r>
              <a:rPr sz="2000" b="1" dirty="0">
                <a:solidFill>
                  <a:schemeClr val="tx1">
                    <a:lumMod val="95000"/>
                  </a:schemeClr>
                </a:solidFill>
                <a:latin typeface="Candara"/>
                <a:cs typeface="Candara"/>
              </a:rPr>
              <a:t>okrywających,</a:t>
            </a:r>
            <a:r>
              <a:rPr sz="2000" b="1" spc="300" dirty="0">
                <a:solidFill>
                  <a:schemeClr val="tx1">
                    <a:lumMod val="95000"/>
                  </a:schemeClr>
                </a:solidFill>
                <a:latin typeface="Candara"/>
                <a:cs typeface="Candara"/>
              </a:rPr>
              <a:t>  </a:t>
            </a:r>
            <a:r>
              <a:rPr sz="2000" b="1" dirty="0">
                <a:solidFill>
                  <a:schemeClr val="tx1">
                    <a:lumMod val="95000"/>
                  </a:schemeClr>
                </a:solidFill>
                <a:latin typeface="Candara"/>
                <a:cs typeface="Candara"/>
              </a:rPr>
              <a:t>miękiszowych,</a:t>
            </a:r>
            <a:r>
              <a:rPr sz="2000" b="1" spc="29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przewodzących, magazynujących.</a:t>
            </a:r>
            <a:endParaRPr sz="2000" b="1" dirty="0">
              <a:solidFill>
                <a:schemeClr val="tx1">
                  <a:lumMod val="95000"/>
                </a:schemeClr>
              </a:solidFill>
              <a:latin typeface="Candara"/>
              <a:cs typeface="Candara"/>
            </a:endParaRPr>
          </a:p>
          <a:p>
            <a:pPr marL="287020" marR="5080" indent="-274320" algn="just">
              <a:lnSpc>
                <a:spcPct val="150000"/>
              </a:lnSpc>
              <a:spcBef>
                <a:spcPts val="1085"/>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Rany</a:t>
            </a:r>
            <a:r>
              <a:rPr sz="2000" b="1" spc="315" dirty="0">
                <a:solidFill>
                  <a:schemeClr val="tx1">
                    <a:lumMod val="95000"/>
                  </a:schemeClr>
                </a:solidFill>
                <a:latin typeface="Candara"/>
                <a:cs typeface="Candara"/>
              </a:rPr>
              <a:t> </a:t>
            </a:r>
            <a:r>
              <a:rPr sz="2000" b="1" dirty="0">
                <a:solidFill>
                  <a:schemeClr val="tx1">
                    <a:lumMod val="95000"/>
                  </a:schemeClr>
                </a:solidFill>
                <a:latin typeface="Candara"/>
                <a:cs typeface="Candara"/>
              </a:rPr>
              <a:t>mogą</a:t>
            </a:r>
            <a:r>
              <a:rPr sz="2000" b="1" spc="320"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315" dirty="0">
                <a:solidFill>
                  <a:schemeClr val="tx1">
                    <a:lumMod val="95000"/>
                  </a:schemeClr>
                </a:solidFill>
                <a:latin typeface="Candara"/>
                <a:cs typeface="Candara"/>
              </a:rPr>
              <a:t> </a:t>
            </a:r>
            <a:r>
              <a:rPr sz="2000" b="1" dirty="0">
                <a:solidFill>
                  <a:schemeClr val="tx1">
                    <a:lumMod val="95000"/>
                  </a:schemeClr>
                </a:solidFill>
                <a:latin typeface="Candara"/>
                <a:cs typeface="Candara"/>
              </a:rPr>
              <a:t>gładkie</a:t>
            </a:r>
            <a:r>
              <a:rPr sz="2000" b="1" spc="325"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310" dirty="0">
                <a:solidFill>
                  <a:schemeClr val="tx1">
                    <a:lumMod val="95000"/>
                  </a:schemeClr>
                </a:solidFill>
                <a:latin typeface="Candara"/>
                <a:cs typeface="Candara"/>
              </a:rPr>
              <a:t> </a:t>
            </a:r>
            <a:r>
              <a:rPr sz="2000" b="1" dirty="0">
                <a:solidFill>
                  <a:schemeClr val="tx1">
                    <a:lumMod val="95000"/>
                  </a:schemeClr>
                </a:solidFill>
                <a:latin typeface="Candara"/>
                <a:cs typeface="Candara"/>
              </a:rPr>
              <a:t>szarpane,</a:t>
            </a:r>
            <a:r>
              <a:rPr sz="2000" b="1" spc="325" dirty="0">
                <a:solidFill>
                  <a:schemeClr val="tx1">
                    <a:lumMod val="95000"/>
                  </a:schemeClr>
                </a:solidFill>
                <a:latin typeface="Candara"/>
                <a:cs typeface="Candara"/>
              </a:rPr>
              <a:t> </a:t>
            </a:r>
            <a:r>
              <a:rPr sz="2000" b="1" dirty="0">
                <a:solidFill>
                  <a:schemeClr val="tx1">
                    <a:lumMod val="95000"/>
                  </a:schemeClr>
                </a:solidFill>
                <a:latin typeface="Candara"/>
                <a:cs typeface="Candara"/>
              </a:rPr>
              <a:t>powierzchniowe</a:t>
            </a:r>
            <a:r>
              <a:rPr sz="2000" b="1" spc="330"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320" dirty="0">
                <a:solidFill>
                  <a:schemeClr val="tx1">
                    <a:lumMod val="95000"/>
                  </a:schemeClr>
                </a:solidFill>
                <a:latin typeface="Candara"/>
                <a:cs typeface="Candara"/>
              </a:rPr>
              <a:t> </a:t>
            </a:r>
            <a:r>
              <a:rPr sz="2000" b="1" dirty="0">
                <a:solidFill>
                  <a:schemeClr val="tx1">
                    <a:lumMod val="95000"/>
                  </a:schemeClr>
                </a:solidFill>
                <a:latin typeface="Candara"/>
                <a:cs typeface="Candara"/>
              </a:rPr>
              <a:t>głębokie,</a:t>
            </a:r>
            <a:r>
              <a:rPr sz="2000" b="1" spc="310" dirty="0">
                <a:solidFill>
                  <a:schemeClr val="tx1">
                    <a:lumMod val="95000"/>
                  </a:schemeClr>
                </a:solidFill>
                <a:latin typeface="Candara"/>
                <a:cs typeface="Candara"/>
              </a:rPr>
              <a:t> </a:t>
            </a:r>
            <a:r>
              <a:rPr sz="2000" b="1" spc="-50" dirty="0">
                <a:solidFill>
                  <a:schemeClr val="tx1">
                    <a:lumMod val="95000"/>
                  </a:schemeClr>
                </a:solidFill>
                <a:latin typeface="Candara"/>
                <a:cs typeface="Candara"/>
              </a:rPr>
              <a:t>a </a:t>
            </a:r>
            <a:r>
              <a:rPr sz="2000" b="1" dirty="0">
                <a:solidFill>
                  <a:schemeClr val="tx1">
                    <a:lumMod val="95000"/>
                  </a:schemeClr>
                </a:solidFill>
                <a:latin typeface="Candara"/>
                <a:cs typeface="Candara"/>
              </a:rPr>
              <a:t>powodują</a:t>
            </a:r>
            <a:r>
              <a:rPr sz="2000" b="1" spc="145" dirty="0">
                <a:solidFill>
                  <a:schemeClr val="tx1">
                    <a:lumMod val="95000"/>
                  </a:schemeClr>
                </a:solidFill>
                <a:latin typeface="Candara"/>
                <a:cs typeface="Candara"/>
              </a:rPr>
              <a:t>  </a:t>
            </a:r>
            <a:r>
              <a:rPr sz="2000" b="1" dirty="0">
                <a:solidFill>
                  <a:schemeClr val="tx1">
                    <a:lumMod val="95000"/>
                  </a:schemeClr>
                </a:solidFill>
                <a:latin typeface="Candara"/>
                <a:cs typeface="Candara"/>
              </a:rPr>
              <a:t>je</a:t>
            </a:r>
            <a:r>
              <a:rPr sz="2000" b="1" spc="160" dirty="0">
                <a:solidFill>
                  <a:schemeClr val="tx1">
                    <a:lumMod val="95000"/>
                  </a:schemeClr>
                </a:solidFill>
                <a:latin typeface="Candara"/>
                <a:cs typeface="Candara"/>
              </a:rPr>
              <a:t>  </a:t>
            </a:r>
            <a:r>
              <a:rPr sz="2000" b="1" dirty="0">
                <a:solidFill>
                  <a:schemeClr val="tx1">
                    <a:lumMod val="95000"/>
                  </a:schemeClr>
                </a:solidFill>
                <a:latin typeface="Candara"/>
                <a:cs typeface="Candara"/>
              </a:rPr>
              <a:t>czynniki</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biotyczne</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(człowiek,</a:t>
            </a:r>
            <a:r>
              <a:rPr sz="2000" b="1" spc="150" dirty="0">
                <a:solidFill>
                  <a:schemeClr val="tx1">
                    <a:lumMod val="95000"/>
                  </a:schemeClr>
                </a:solidFill>
                <a:latin typeface="Candara"/>
                <a:cs typeface="Candara"/>
              </a:rPr>
              <a:t>  </a:t>
            </a:r>
            <a:r>
              <a:rPr sz="2000" b="1" dirty="0">
                <a:solidFill>
                  <a:schemeClr val="tx1">
                    <a:lumMod val="95000"/>
                  </a:schemeClr>
                </a:solidFill>
                <a:latin typeface="Candara"/>
                <a:cs typeface="Candara"/>
              </a:rPr>
              <a:t>zwierzęta,</a:t>
            </a:r>
            <a:r>
              <a:rPr sz="2000" b="1" spc="15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pasożyty </a:t>
            </a:r>
            <a:r>
              <a:rPr sz="2000" b="1" dirty="0">
                <a:solidFill>
                  <a:schemeClr val="tx1">
                    <a:lumMod val="95000"/>
                  </a:schemeClr>
                </a:solidFill>
                <a:latin typeface="Candara"/>
                <a:cs typeface="Candara"/>
              </a:rPr>
              <a:t>roślinne)</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oraz</a:t>
            </a:r>
            <a:r>
              <a:rPr sz="2000" b="1" spc="40" dirty="0">
                <a:solidFill>
                  <a:schemeClr val="tx1">
                    <a:lumMod val="95000"/>
                  </a:schemeClr>
                </a:solidFill>
                <a:latin typeface="Candara"/>
                <a:cs typeface="Candara"/>
              </a:rPr>
              <a:t>  </a:t>
            </a:r>
            <a:r>
              <a:rPr sz="2000" b="1" dirty="0">
                <a:solidFill>
                  <a:schemeClr val="tx1">
                    <a:lumMod val="95000"/>
                  </a:schemeClr>
                </a:solidFill>
                <a:latin typeface="Candara"/>
                <a:cs typeface="Candara"/>
              </a:rPr>
              <a:t>abiotyczne</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(mrozy,</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wiatry,</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burze,</a:t>
            </a:r>
            <a:r>
              <a:rPr sz="2000" b="1" spc="35" dirty="0">
                <a:solidFill>
                  <a:schemeClr val="tx1">
                    <a:lumMod val="95000"/>
                  </a:schemeClr>
                </a:solidFill>
                <a:latin typeface="Candara"/>
                <a:cs typeface="Candara"/>
              </a:rPr>
              <a:t>  </a:t>
            </a:r>
            <a:r>
              <a:rPr sz="2000" b="1" dirty="0">
                <a:solidFill>
                  <a:schemeClr val="tx1">
                    <a:lumMod val="95000"/>
                  </a:schemeClr>
                </a:solidFill>
                <a:latin typeface="Candara"/>
                <a:cs typeface="Candara"/>
              </a:rPr>
              <a:t>opady,</a:t>
            </a:r>
            <a:r>
              <a:rPr sz="2000" b="1" spc="4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pioruny </a:t>
            </a:r>
            <a:r>
              <a:rPr sz="2000" b="1" dirty="0">
                <a:solidFill>
                  <a:schemeClr val="tx1">
                    <a:lumMod val="95000"/>
                  </a:schemeClr>
                </a:solidFill>
                <a:latin typeface="Candara"/>
                <a:cs typeface="Candara"/>
              </a:rPr>
              <a:t>oraz</a:t>
            </a:r>
            <a:r>
              <a:rPr sz="2000" b="1" spc="-10" dirty="0">
                <a:solidFill>
                  <a:schemeClr val="tx1">
                    <a:lumMod val="95000"/>
                  </a:schemeClr>
                </a:solidFill>
                <a:latin typeface="Candara"/>
                <a:cs typeface="Candara"/>
              </a:rPr>
              <a:t> </a:t>
            </a:r>
            <a:r>
              <a:rPr sz="2000" b="1" dirty="0">
                <a:solidFill>
                  <a:schemeClr val="tx1">
                    <a:lumMod val="95000"/>
                  </a:schemeClr>
                </a:solidFill>
                <a:latin typeface="Candara"/>
                <a:cs typeface="Candara"/>
              </a:rPr>
              <a:t>gazy</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5" dirty="0">
                <a:solidFill>
                  <a:schemeClr val="tx1">
                    <a:lumMod val="95000"/>
                  </a:schemeClr>
                </a:solidFill>
                <a:latin typeface="Candara"/>
                <a:cs typeface="Candara"/>
              </a:rPr>
              <a:t> </a:t>
            </a:r>
            <a:r>
              <a:rPr sz="2000" b="1" dirty="0">
                <a:solidFill>
                  <a:schemeClr val="tx1">
                    <a:lumMod val="95000"/>
                  </a:schemeClr>
                </a:solidFill>
                <a:latin typeface="Candara"/>
                <a:cs typeface="Candara"/>
              </a:rPr>
              <a:t>pyły</a:t>
            </a:r>
            <a:r>
              <a:rPr sz="2000" b="1" spc="-3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przemysłowe).</a:t>
            </a:r>
            <a:endParaRPr sz="2000" b="1" dirty="0">
              <a:solidFill>
                <a:schemeClr val="tx1">
                  <a:lumMod val="95000"/>
                </a:schemeClr>
              </a:solidFill>
              <a:latin typeface="Candara"/>
              <a:cs typeface="Candar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2" y="451180"/>
            <a:ext cx="9142730" cy="795655"/>
            <a:chOff x="-2" y="451180"/>
            <a:chExt cx="9142730" cy="795655"/>
          </a:xfrm>
        </p:grpSpPr>
        <p:sp>
          <p:nvSpPr>
            <p:cNvPr id="4" name="object 4"/>
            <p:cNvSpPr/>
            <p:nvPr/>
          </p:nvSpPr>
          <p:spPr>
            <a:xfrm>
              <a:off x="-2" y="451180"/>
              <a:ext cx="9142730" cy="627380"/>
            </a:xfrm>
            <a:custGeom>
              <a:avLst/>
              <a:gdLst/>
              <a:ahLst/>
              <a:cxnLst/>
              <a:rect l="l" t="t" r="r" b="b"/>
              <a:pathLst>
                <a:path w="9142730" h="627380">
                  <a:moveTo>
                    <a:pt x="9142476" y="0"/>
                  </a:moveTo>
                  <a:lnTo>
                    <a:pt x="0" y="0"/>
                  </a:lnTo>
                  <a:lnTo>
                    <a:pt x="0" y="627049"/>
                  </a:lnTo>
                  <a:lnTo>
                    <a:pt x="9142476" y="627049"/>
                  </a:lnTo>
                  <a:lnTo>
                    <a:pt x="9142476" y="0"/>
                  </a:lnTo>
                  <a:close/>
                </a:path>
              </a:pathLst>
            </a:custGeom>
            <a:solidFill>
              <a:srgbClr val="D50092"/>
            </a:solidFill>
          </p:spPr>
          <p:txBody>
            <a:bodyPr wrap="square" lIns="0" tIns="0" rIns="0" bIns="0" rtlCol="0"/>
            <a:lstStyle/>
            <a:p>
              <a:endParaRPr/>
            </a:p>
          </p:txBody>
        </p:sp>
        <p:pic>
          <p:nvPicPr>
            <p:cNvPr id="5" name="object 5"/>
            <p:cNvPicPr/>
            <p:nvPr/>
          </p:nvPicPr>
          <p:blipFill>
            <a:blip r:embed="rId2" cstate="print"/>
            <a:stretch>
              <a:fillRect/>
            </a:stretch>
          </p:blipFill>
          <p:spPr>
            <a:xfrm>
              <a:off x="1546225" y="675259"/>
              <a:ext cx="6078728" cy="353567"/>
            </a:xfrm>
            <a:prstGeom prst="rect">
              <a:avLst/>
            </a:prstGeom>
          </p:spPr>
        </p:pic>
        <p:pic>
          <p:nvPicPr>
            <p:cNvPr id="6" name="object 6"/>
            <p:cNvPicPr/>
            <p:nvPr/>
          </p:nvPicPr>
          <p:blipFill>
            <a:blip r:embed="rId3" cstate="print"/>
            <a:stretch>
              <a:fillRect/>
            </a:stretch>
          </p:blipFill>
          <p:spPr>
            <a:xfrm>
              <a:off x="1316736" y="496824"/>
              <a:ext cx="6507479" cy="749808"/>
            </a:xfrm>
            <a:prstGeom prst="rect">
              <a:avLst/>
            </a:prstGeom>
          </p:spPr>
        </p:pic>
      </p:grpSp>
      <p:pic>
        <p:nvPicPr>
          <p:cNvPr id="7" name="object 7"/>
          <p:cNvPicPr/>
          <p:nvPr/>
        </p:nvPicPr>
        <p:blipFill>
          <a:blip r:embed="rId4" cstate="print"/>
          <a:stretch>
            <a:fillRect/>
          </a:stretch>
        </p:blipFill>
        <p:spPr>
          <a:xfrm>
            <a:off x="411480" y="1970532"/>
            <a:ext cx="3136392" cy="2215896"/>
          </a:xfrm>
          <a:prstGeom prst="rect">
            <a:avLst/>
          </a:prstGeom>
        </p:spPr>
      </p:pic>
      <p:grpSp>
        <p:nvGrpSpPr>
          <p:cNvPr id="8" name="object 8"/>
          <p:cNvGrpSpPr/>
          <p:nvPr/>
        </p:nvGrpSpPr>
        <p:grpSpPr>
          <a:xfrm>
            <a:off x="4054475" y="1511300"/>
            <a:ext cx="4923155" cy="3914775"/>
            <a:chOff x="4054475" y="1511300"/>
            <a:chExt cx="4923155" cy="3914775"/>
          </a:xfrm>
        </p:grpSpPr>
        <p:sp>
          <p:nvSpPr>
            <p:cNvPr id="9" name="object 9"/>
            <p:cNvSpPr/>
            <p:nvPr/>
          </p:nvSpPr>
          <p:spPr>
            <a:xfrm>
              <a:off x="4067175" y="1524000"/>
              <a:ext cx="4897755" cy="3889375"/>
            </a:xfrm>
            <a:custGeom>
              <a:avLst/>
              <a:gdLst/>
              <a:ahLst/>
              <a:cxnLst/>
              <a:rect l="l" t="t" r="r" b="b"/>
              <a:pathLst>
                <a:path w="4897755" h="3889375">
                  <a:moveTo>
                    <a:pt x="4249166" y="0"/>
                  </a:moveTo>
                  <a:lnTo>
                    <a:pt x="648208" y="0"/>
                  </a:lnTo>
                  <a:lnTo>
                    <a:pt x="599829" y="1777"/>
                  </a:lnTo>
                  <a:lnTo>
                    <a:pt x="552416" y="7027"/>
                  </a:lnTo>
                  <a:lnTo>
                    <a:pt x="506095" y="15624"/>
                  </a:lnTo>
                  <a:lnTo>
                    <a:pt x="460990" y="27443"/>
                  </a:lnTo>
                  <a:lnTo>
                    <a:pt x="417227" y="42357"/>
                  </a:lnTo>
                  <a:lnTo>
                    <a:pt x="374932" y="60243"/>
                  </a:lnTo>
                  <a:lnTo>
                    <a:pt x="334229" y="80974"/>
                  </a:lnTo>
                  <a:lnTo>
                    <a:pt x="295244" y="104425"/>
                  </a:lnTo>
                  <a:lnTo>
                    <a:pt x="258102" y="130472"/>
                  </a:lnTo>
                  <a:lnTo>
                    <a:pt x="222928" y="158988"/>
                  </a:lnTo>
                  <a:lnTo>
                    <a:pt x="189849" y="189849"/>
                  </a:lnTo>
                  <a:lnTo>
                    <a:pt x="158988" y="222928"/>
                  </a:lnTo>
                  <a:lnTo>
                    <a:pt x="130472" y="258102"/>
                  </a:lnTo>
                  <a:lnTo>
                    <a:pt x="104425" y="295244"/>
                  </a:lnTo>
                  <a:lnTo>
                    <a:pt x="80974" y="334229"/>
                  </a:lnTo>
                  <a:lnTo>
                    <a:pt x="60243" y="374932"/>
                  </a:lnTo>
                  <a:lnTo>
                    <a:pt x="42357" y="417227"/>
                  </a:lnTo>
                  <a:lnTo>
                    <a:pt x="27443" y="460990"/>
                  </a:lnTo>
                  <a:lnTo>
                    <a:pt x="15624" y="506095"/>
                  </a:lnTo>
                  <a:lnTo>
                    <a:pt x="7027" y="552416"/>
                  </a:lnTo>
                  <a:lnTo>
                    <a:pt x="1777" y="599829"/>
                  </a:lnTo>
                  <a:lnTo>
                    <a:pt x="0" y="648208"/>
                  </a:lnTo>
                  <a:lnTo>
                    <a:pt x="0" y="3241167"/>
                  </a:lnTo>
                  <a:lnTo>
                    <a:pt x="1777" y="3289545"/>
                  </a:lnTo>
                  <a:lnTo>
                    <a:pt x="7027" y="3336958"/>
                  </a:lnTo>
                  <a:lnTo>
                    <a:pt x="15624" y="3383279"/>
                  </a:lnTo>
                  <a:lnTo>
                    <a:pt x="27443" y="3428384"/>
                  </a:lnTo>
                  <a:lnTo>
                    <a:pt x="42357" y="3472147"/>
                  </a:lnTo>
                  <a:lnTo>
                    <a:pt x="60243" y="3514442"/>
                  </a:lnTo>
                  <a:lnTo>
                    <a:pt x="80974" y="3555145"/>
                  </a:lnTo>
                  <a:lnTo>
                    <a:pt x="104425" y="3594130"/>
                  </a:lnTo>
                  <a:lnTo>
                    <a:pt x="130472" y="3631272"/>
                  </a:lnTo>
                  <a:lnTo>
                    <a:pt x="158988" y="3666446"/>
                  </a:lnTo>
                  <a:lnTo>
                    <a:pt x="189849" y="3699525"/>
                  </a:lnTo>
                  <a:lnTo>
                    <a:pt x="222928" y="3730386"/>
                  </a:lnTo>
                  <a:lnTo>
                    <a:pt x="258102" y="3758902"/>
                  </a:lnTo>
                  <a:lnTo>
                    <a:pt x="295244" y="3784949"/>
                  </a:lnTo>
                  <a:lnTo>
                    <a:pt x="334229" y="3808400"/>
                  </a:lnTo>
                  <a:lnTo>
                    <a:pt x="374932" y="3829131"/>
                  </a:lnTo>
                  <a:lnTo>
                    <a:pt x="417227" y="3847017"/>
                  </a:lnTo>
                  <a:lnTo>
                    <a:pt x="460990" y="3861931"/>
                  </a:lnTo>
                  <a:lnTo>
                    <a:pt x="506095" y="3873750"/>
                  </a:lnTo>
                  <a:lnTo>
                    <a:pt x="552416" y="3882347"/>
                  </a:lnTo>
                  <a:lnTo>
                    <a:pt x="599829" y="3887597"/>
                  </a:lnTo>
                  <a:lnTo>
                    <a:pt x="648208" y="3889375"/>
                  </a:lnTo>
                  <a:lnTo>
                    <a:pt x="4249166" y="3889375"/>
                  </a:lnTo>
                  <a:lnTo>
                    <a:pt x="4297545" y="3887597"/>
                  </a:lnTo>
                  <a:lnTo>
                    <a:pt x="4344960" y="3882347"/>
                  </a:lnTo>
                  <a:lnTo>
                    <a:pt x="4391285" y="3873750"/>
                  </a:lnTo>
                  <a:lnTo>
                    <a:pt x="4436394" y="3861931"/>
                  </a:lnTo>
                  <a:lnTo>
                    <a:pt x="4480162" y="3847017"/>
                  </a:lnTo>
                  <a:lnTo>
                    <a:pt x="4522464" y="3829131"/>
                  </a:lnTo>
                  <a:lnTo>
                    <a:pt x="4563175" y="3808400"/>
                  </a:lnTo>
                  <a:lnTo>
                    <a:pt x="4602167" y="3784949"/>
                  </a:lnTo>
                  <a:lnTo>
                    <a:pt x="4639318" y="3758902"/>
                  </a:lnTo>
                  <a:lnTo>
                    <a:pt x="4674500" y="3730386"/>
                  </a:lnTo>
                  <a:lnTo>
                    <a:pt x="4707588" y="3699525"/>
                  </a:lnTo>
                  <a:lnTo>
                    <a:pt x="4738457" y="3666446"/>
                  </a:lnTo>
                  <a:lnTo>
                    <a:pt x="4766982" y="3631272"/>
                  </a:lnTo>
                  <a:lnTo>
                    <a:pt x="4793036" y="3594130"/>
                  </a:lnTo>
                  <a:lnTo>
                    <a:pt x="4816496" y="3555145"/>
                  </a:lnTo>
                  <a:lnTo>
                    <a:pt x="4837234" y="3514442"/>
                  </a:lnTo>
                  <a:lnTo>
                    <a:pt x="4855126" y="3472147"/>
                  </a:lnTo>
                  <a:lnTo>
                    <a:pt x="4870046" y="3428384"/>
                  </a:lnTo>
                  <a:lnTo>
                    <a:pt x="4881869" y="3383279"/>
                  </a:lnTo>
                  <a:lnTo>
                    <a:pt x="4890470" y="3336958"/>
                  </a:lnTo>
                  <a:lnTo>
                    <a:pt x="4895722" y="3289545"/>
                  </a:lnTo>
                  <a:lnTo>
                    <a:pt x="4897501" y="3241167"/>
                  </a:lnTo>
                  <a:lnTo>
                    <a:pt x="4897501" y="648208"/>
                  </a:lnTo>
                  <a:lnTo>
                    <a:pt x="4895722" y="599829"/>
                  </a:lnTo>
                  <a:lnTo>
                    <a:pt x="4890470" y="552416"/>
                  </a:lnTo>
                  <a:lnTo>
                    <a:pt x="4881869" y="506095"/>
                  </a:lnTo>
                  <a:lnTo>
                    <a:pt x="4870046" y="460990"/>
                  </a:lnTo>
                  <a:lnTo>
                    <a:pt x="4855126" y="417227"/>
                  </a:lnTo>
                  <a:lnTo>
                    <a:pt x="4837234" y="374932"/>
                  </a:lnTo>
                  <a:lnTo>
                    <a:pt x="4816496" y="334229"/>
                  </a:lnTo>
                  <a:lnTo>
                    <a:pt x="4793036" y="295244"/>
                  </a:lnTo>
                  <a:lnTo>
                    <a:pt x="4766982" y="258102"/>
                  </a:lnTo>
                  <a:lnTo>
                    <a:pt x="4738457" y="222928"/>
                  </a:lnTo>
                  <a:lnTo>
                    <a:pt x="4707588" y="189849"/>
                  </a:lnTo>
                  <a:lnTo>
                    <a:pt x="4674500" y="158988"/>
                  </a:lnTo>
                  <a:lnTo>
                    <a:pt x="4639318" y="130472"/>
                  </a:lnTo>
                  <a:lnTo>
                    <a:pt x="4602167" y="104425"/>
                  </a:lnTo>
                  <a:lnTo>
                    <a:pt x="4563175" y="80974"/>
                  </a:lnTo>
                  <a:lnTo>
                    <a:pt x="4522464" y="60243"/>
                  </a:lnTo>
                  <a:lnTo>
                    <a:pt x="4480162" y="42357"/>
                  </a:lnTo>
                  <a:lnTo>
                    <a:pt x="4436394" y="27443"/>
                  </a:lnTo>
                  <a:lnTo>
                    <a:pt x="4391285" y="15624"/>
                  </a:lnTo>
                  <a:lnTo>
                    <a:pt x="4344960" y="7027"/>
                  </a:lnTo>
                  <a:lnTo>
                    <a:pt x="4297545" y="1777"/>
                  </a:lnTo>
                  <a:lnTo>
                    <a:pt x="4249166" y="0"/>
                  </a:lnTo>
                  <a:close/>
                </a:path>
              </a:pathLst>
            </a:custGeom>
            <a:solidFill>
              <a:srgbClr val="5E9C4D"/>
            </a:solidFill>
          </p:spPr>
          <p:txBody>
            <a:bodyPr wrap="square" lIns="0" tIns="0" rIns="0" bIns="0" rtlCol="0"/>
            <a:lstStyle/>
            <a:p>
              <a:endParaRPr/>
            </a:p>
          </p:txBody>
        </p:sp>
        <p:sp>
          <p:nvSpPr>
            <p:cNvPr id="10" name="object 10"/>
            <p:cNvSpPr/>
            <p:nvPr/>
          </p:nvSpPr>
          <p:spPr>
            <a:xfrm>
              <a:off x="4067175" y="1524000"/>
              <a:ext cx="4897755" cy="3889375"/>
            </a:xfrm>
            <a:custGeom>
              <a:avLst/>
              <a:gdLst/>
              <a:ahLst/>
              <a:cxnLst/>
              <a:rect l="l" t="t" r="r" b="b"/>
              <a:pathLst>
                <a:path w="4897755" h="3889375">
                  <a:moveTo>
                    <a:pt x="0" y="648208"/>
                  </a:moveTo>
                  <a:lnTo>
                    <a:pt x="1777" y="599829"/>
                  </a:lnTo>
                  <a:lnTo>
                    <a:pt x="7027" y="552416"/>
                  </a:lnTo>
                  <a:lnTo>
                    <a:pt x="15624" y="506095"/>
                  </a:lnTo>
                  <a:lnTo>
                    <a:pt x="27443" y="460990"/>
                  </a:lnTo>
                  <a:lnTo>
                    <a:pt x="42357" y="417227"/>
                  </a:lnTo>
                  <a:lnTo>
                    <a:pt x="60243" y="374932"/>
                  </a:lnTo>
                  <a:lnTo>
                    <a:pt x="80974" y="334229"/>
                  </a:lnTo>
                  <a:lnTo>
                    <a:pt x="104425" y="295244"/>
                  </a:lnTo>
                  <a:lnTo>
                    <a:pt x="130472" y="258102"/>
                  </a:lnTo>
                  <a:lnTo>
                    <a:pt x="158988" y="222928"/>
                  </a:lnTo>
                  <a:lnTo>
                    <a:pt x="189849" y="189849"/>
                  </a:lnTo>
                  <a:lnTo>
                    <a:pt x="222928" y="158988"/>
                  </a:lnTo>
                  <a:lnTo>
                    <a:pt x="258102" y="130472"/>
                  </a:lnTo>
                  <a:lnTo>
                    <a:pt x="295244" y="104425"/>
                  </a:lnTo>
                  <a:lnTo>
                    <a:pt x="334229" y="80974"/>
                  </a:lnTo>
                  <a:lnTo>
                    <a:pt x="374932" y="60243"/>
                  </a:lnTo>
                  <a:lnTo>
                    <a:pt x="417227" y="42357"/>
                  </a:lnTo>
                  <a:lnTo>
                    <a:pt x="460990" y="27443"/>
                  </a:lnTo>
                  <a:lnTo>
                    <a:pt x="506095" y="15624"/>
                  </a:lnTo>
                  <a:lnTo>
                    <a:pt x="552416" y="7027"/>
                  </a:lnTo>
                  <a:lnTo>
                    <a:pt x="599829" y="1777"/>
                  </a:lnTo>
                  <a:lnTo>
                    <a:pt x="648208" y="0"/>
                  </a:lnTo>
                  <a:lnTo>
                    <a:pt x="4249166" y="0"/>
                  </a:lnTo>
                  <a:lnTo>
                    <a:pt x="4297545" y="1777"/>
                  </a:lnTo>
                  <a:lnTo>
                    <a:pt x="4344960" y="7027"/>
                  </a:lnTo>
                  <a:lnTo>
                    <a:pt x="4391285" y="15624"/>
                  </a:lnTo>
                  <a:lnTo>
                    <a:pt x="4436394" y="27443"/>
                  </a:lnTo>
                  <a:lnTo>
                    <a:pt x="4480162" y="42357"/>
                  </a:lnTo>
                  <a:lnTo>
                    <a:pt x="4522464" y="60243"/>
                  </a:lnTo>
                  <a:lnTo>
                    <a:pt x="4563175" y="80974"/>
                  </a:lnTo>
                  <a:lnTo>
                    <a:pt x="4602167" y="104425"/>
                  </a:lnTo>
                  <a:lnTo>
                    <a:pt x="4639318" y="130472"/>
                  </a:lnTo>
                  <a:lnTo>
                    <a:pt x="4674500" y="158988"/>
                  </a:lnTo>
                  <a:lnTo>
                    <a:pt x="4707588" y="189849"/>
                  </a:lnTo>
                  <a:lnTo>
                    <a:pt x="4738457" y="222928"/>
                  </a:lnTo>
                  <a:lnTo>
                    <a:pt x="4766982" y="258102"/>
                  </a:lnTo>
                  <a:lnTo>
                    <a:pt x="4793036" y="295244"/>
                  </a:lnTo>
                  <a:lnTo>
                    <a:pt x="4816496" y="334229"/>
                  </a:lnTo>
                  <a:lnTo>
                    <a:pt x="4837234" y="374932"/>
                  </a:lnTo>
                  <a:lnTo>
                    <a:pt x="4855126" y="417227"/>
                  </a:lnTo>
                  <a:lnTo>
                    <a:pt x="4870046" y="460990"/>
                  </a:lnTo>
                  <a:lnTo>
                    <a:pt x="4881869" y="506095"/>
                  </a:lnTo>
                  <a:lnTo>
                    <a:pt x="4890470" y="552416"/>
                  </a:lnTo>
                  <a:lnTo>
                    <a:pt x="4895722" y="599829"/>
                  </a:lnTo>
                  <a:lnTo>
                    <a:pt x="4897501" y="648208"/>
                  </a:lnTo>
                  <a:lnTo>
                    <a:pt x="4897501" y="3241167"/>
                  </a:lnTo>
                  <a:lnTo>
                    <a:pt x="4895722" y="3289545"/>
                  </a:lnTo>
                  <a:lnTo>
                    <a:pt x="4890470" y="3336958"/>
                  </a:lnTo>
                  <a:lnTo>
                    <a:pt x="4881869" y="3383279"/>
                  </a:lnTo>
                  <a:lnTo>
                    <a:pt x="4870046" y="3428384"/>
                  </a:lnTo>
                  <a:lnTo>
                    <a:pt x="4855126" y="3472147"/>
                  </a:lnTo>
                  <a:lnTo>
                    <a:pt x="4837234" y="3514442"/>
                  </a:lnTo>
                  <a:lnTo>
                    <a:pt x="4816496" y="3555145"/>
                  </a:lnTo>
                  <a:lnTo>
                    <a:pt x="4793036" y="3594130"/>
                  </a:lnTo>
                  <a:lnTo>
                    <a:pt x="4766982" y="3631272"/>
                  </a:lnTo>
                  <a:lnTo>
                    <a:pt x="4738457" y="3666446"/>
                  </a:lnTo>
                  <a:lnTo>
                    <a:pt x="4707588" y="3699525"/>
                  </a:lnTo>
                  <a:lnTo>
                    <a:pt x="4674500" y="3730386"/>
                  </a:lnTo>
                  <a:lnTo>
                    <a:pt x="4639318" y="3758902"/>
                  </a:lnTo>
                  <a:lnTo>
                    <a:pt x="4602167" y="3784949"/>
                  </a:lnTo>
                  <a:lnTo>
                    <a:pt x="4563175" y="3808400"/>
                  </a:lnTo>
                  <a:lnTo>
                    <a:pt x="4522464" y="3829131"/>
                  </a:lnTo>
                  <a:lnTo>
                    <a:pt x="4480162" y="3847017"/>
                  </a:lnTo>
                  <a:lnTo>
                    <a:pt x="4436394" y="3861931"/>
                  </a:lnTo>
                  <a:lnTo>
                    <a:pt x="4391285" y="3873750"/>
                  </a:lnTo>
                  <a:lnTo>
                    <a:pt x="4344960" y="3882347"/>
                  </a:lnTo>
                  <a:lnTo>
                    <a:pt x="4297545" y="3887597"/>
                  </a:lnTo>
                  <a:lnTo>
                    <a:pt x="4249166" y="3889375"/>
                  </a:lnTo>
                  <a:lnTo>
                    <a:pt x="648208" y="3889375"/>
                  </a:lnTo>
                  <a:lnTo>
                    <a:pt x="599829" y="3887597"/>
                  </a:lnTo>
                  <a:lnTo>
                    <a:pt x="552416" y="3882347"/>
                  </a:lnTo>
                  <a:lnTo>
                    <a:pt x="506095" y="3873750"/>
                  </a:lnTo>
                  <a:lnTo>
                    <a:pt x="460990" y="3861931"/>
                  </a:lnTo>
                  <a:lnTo>
                    <a:pt x="417227" y="3847017"/>
                  </a:lnTo>
                  <a:lnTo>
                    <a:pt x="374932" y="3829131"/>
                  </a:lnTo>
                  <a:lnTo>
                    <a:pt x="334229" y="3808400"/>
                  </a:lnTo>
                  <a:lnTo>
                    <a:pt x="295244" y="3784949"/>
                  </a:lnTo>
                  <a:lnTo>
                    <a:pt x="258102" y="3758902"/>
                  </a:lnTo>
                  <a:lnTo>
                    <a:pt x="222928" y="3730386"/>
                  </a:lnTo>
                  <a:lnTo>
                    <a:pt x="189849" y="3699525"/>
                  </a:lnTo>
                  <a:lnTo>
                    <a:pt x="158988" y="3666446"/>
                  </a:lnTo>
                  <a:lnTo>
                    <a:pt x="130472" y="3631272"/>
                  </a:lnTo>
                  <a:lnTo>
                    <a:pt x="104425" y="3594130"/>
                  </a:lnTo>
                  <a:lnTo>
                    <a:pt x="80974" y="3555145"/>
                  </a:lnTo>
                  <a:lnTo>
                    <a:pt x="60243" y="3514442"/>
                  </a:lnTo>
                  <a:lnTo>
                    <a:pt x="42357" y="3472147"/>
                  </a:lnTo>
                  <a:lnTo>
                    <a:pt x="27443" y="3428384"/>
                  </a:lnTo>
                  <a:lnTo>
                    <a:pt x="15624" y="3383279"/>
                  </a:lnTo>
                  <a:lnTo>
                    <a:pt x="7027" y="3336958"/>
                  </a:lnTo>
                  <a:lnTo>
                    <a:pt x="1777" y="3289545"/>
                  </a:lnTo>
                  <a:lnTo>
                    <a:pt x="0" y="3241167"/>
                  </a:lnTo>
                  <a:lnTo>
                    <a:pt x="0" y="648208"/>
                  </a:lnTo>
                  <a:close/>
                </a:path>
              </a:pathLst>
            </a:custGeom>
            <a:ln w="25400">
              <a:solidFill>
                <a:srgbClr val="437036"/>
              </a:solidFill>
            </a:ln>
          </p:spPr>
          <p:txBody>
            <a:bodyPr wrap="square" lIns="0" tIns="0" rIns="0" bIns="0" rtlCol="0"/>
            <a:lstStyle/>
            <a:p>
              <a:endParaRPr/>
            </a:p>
          </p:txBody>
        </p:sp>
      </p:grpSp>
      <p:sp>
        <p:nvSpPr>
          <p:cNvPr id="11" name="object 11"/>
          <p:cNvSpPr txBox="1"/>
          <p:nvPr/>
        </p:nvSpPr>
        <p:spPr>
          <a:xfrm>
            <a:off x="4336541" y="1620748"/>
            <a:ext cx="4361815" cy="3610610"/>
          </a:xfrm>
          <a:prstGeom prst="rect">
            <a:avLst/>
          </a:prstGeom>
        </p:spPr>
        <p:txBody>
          <a:bodyPr vert="horz" wrap="square" lIns="0" tIns="12700" rIns="0" bIns="0" rtlCol="0">
            <a:spAutoFit/>
          </a:bodyPr>
          <a:lstStyle/>
          <a:p>
            <a:pPr marL="12700" marR="5080" algn="just">
              <a:lnSpc>
                <a:spcPct val="150000"/>
              </a:lnSpc>
              <a:spcBef>
                <a:spcPts val="100"/>
              </a:spcBef>
            </a:pPr>
            <a:r>
              <a:rPr sz="1400" dirty="0">
                <a:solidFill>
                  <a:srgbClr val="E6F0E2"/>
                </a:solidFill>
                <a:latin typeface="Franklin Gothic Medium"/>
                <a:cs typeface="Franklin Gothic Medium"/>
              </a:rPr>
              <a:t>Typowym</a:t>
            </a:r>
            <a:r>
              <a:rPr sz="1400" spc="26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zjawiskiem</a:t>
            </a:r>
            <a:r>
              <a:rPr sz="1400" spc="2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jest</a:t>
            </a:r>
            <a:r>
              <a:rPr sz="1400" spc="26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tu</a:t>
            </a:r>
            <a:r>
              <a:rPr sz="1400" spc="2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przenoszenie</a:t>
            </a:r>
            <a:r>
              <a:rPr sz="1400" spc="2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wirusów</a:t>
            </a:r>
            <a:r>
              <a:rPr sz="1400" spc="290"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lub </a:t>
            </a:r>
            <a:r>
              <a:rPr sz="1400" dirty="0">
                <a:solidFill>
                  <a:srgbClr val="E6F0E2"/>
                </a:solidFill>
                <a:latin typeface="Franklin Gothic Medium"/>
                <a:cs typeface="Franklin Gothic Medium"/>
              </a:rPr>
              <a:t>fitoplazm</a:t>
            </a:r>
            <a:r>
              <a:rPr sz="1400" spc="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przez</a:t>
            </a:r>
            <a:r>
              <a:rPr sz="1400" spc="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ich</a:t>
            </a:r>
            <a:r>
              <a:rPr sz="1400" spc="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wektory.</a:t>
            </a:r>
            <a:r>
              <a:rPr sz="1400" spc="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Zwierzęta</a:t>
            </a:r>
            <a:r>
              <a:rPr sz="1400" spc="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mogą</a:t>
            </a:r>
            <a:r>
              <a:rPr sz="1400" spc="8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jednak </a:t>
            </a:r>
            <a:r>
              <a:rPr sz="1400" dirty="0">
                <a:solidFill>
                  <a:srgbClr val="E6F0E2"/>
                </a:solidFill>
                <a:latin typeface="Franklin Gothic Medium"/>
                <a:cs typeface="Franklin Gothic Medium"/>
              </a:rPr>
              <a:t>przenosić</a:t>
            </a:r>
            <a:r>
              <a:rPr sz="1400" spc="4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również</a:t>
            </a:r>
            <a:r>
              <a:rPr sz="1400" spc="4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bakterie</a:t>
            </a:r>
            <a:r>
              <a:rPr sz="1400" spc="4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(np.</a:t>
            </a:r>
            <a:r>
              <a:rPr sz="1400" spc="455" dirty="0">
                <a:solidFill>
                  <a:srgbClr val="E6F0E2"/>
                </a:solidFill>
                <a:latin typeface="Franklin Gothic Medium"/>
                <a:cs typeface="Franklin Gothic Medium"/>
              </a:rPr>
              <a:t> </a:t>
            </a:r>
            <a:r>
              <a:rPr sz="1400" i="1" dirty="0">
                <a:solidFill>
                  <a:srgbClr val="E6F0E2"/>
                </a:solidFill>
                <a:latin typeface="Franklin Gothic Medium"/>
                <a:cs typeface="Franklin Gothic Medium"/>
              </a:rPr>
              <a:t>Erwinia</a:t>
            </a:r>
            <a:r>
              <a:rPr sz="1400" i="1" spc="450" dirty="0">
                <a:solidFill>
                  <a:srgbClr val="E6F0E2"/>
                </a:solidFill>
                <a:latin typeface="Franklin Gothic Medium"/>
                <a:cs typeface="Franklin Gothic Medium"/>
              </a:rPr>
              <a:t> </a:t>
            </a:r>
            <a:r>
              <a:rPr sz="1400" i="1" dirty="0">
                <a:solidFill>
                  <a:srgbClr val="E6F0E2"/>
                </a:solidFill>
                <a:latin typeface="Franklin Gothic Medium"/>
                <a:cs typeface="Franklin Gothic Medium"/>
              </a:rPr>
              <a:t>carotovora)</a:t>
            </a:r>
            <a:r>
              <a:rPr sz="1400" i="1" spc="440" dirty="0">
                <a:solidFill>
                  <a:srgbClr val="E6F0E2"/>
                </a:solidFill>
                <a:latin typeface="Franklin Gothic Medium"/>
                <a:cs typeface="Franklin Gothic Medium"/>
              </a:rPr>
              <a:t> </a:t>
            </a:r>
            <a:r>
              <a:rPr sz="1400" spc="-50" dirty="0">
                <a:solidFill>
                  <a:srgbClr val="E6F0E2"/>
                </a:solidFill>
                <a:latin typeface="Franklin Gothic Medium"/>
                <a:cs typeface="Franklin Gothic Medium"/>
              </a:rPr>
              <a:t>i </a:t>
            </a:r>
            <a:r>
              <a:rPr sz="1400" dirty="0">
                <a:solidFill>
                  <a:srgbClr val="E6F0E2"/>
                </a:solidFill>
                <a:latin typeface="Franklin Gothic Medium"/>
                <a:cs typeface="Franklin Gothic Medium"/>
              </a:rPr>
              <a:t>zarodniki</a:t>
            </a:r>
            <a:r>
              <a:rPr sz="1400" spc="32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grzybów.</a:t>
            </a:r>
            <a:r>
              <a:rPr sz="1400" spc="30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Efektywność</a:t>
            </a:r>
            <a:r>
              <a:rPr sz="1400" spc="32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przenoszenia</a:t>
            </a:r>
            <a:r>
              <a:rPr sz="1400" spc="29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zależy</a:t>
            </a:r>
            <a:r>
              <a:rPr sz="1400" spc="310" dirty="0">
                <a:solidFill>
                  <a:srgbClr val="E6F0E2"/>
                </a:solidFill>
                <a:latin typeface="Franklin Gothic Medium"/>
                <a:cs typeface="Franklin Gothic Medium"/>
              </a:rPr>
              <a:t> </a:t>
            </a:r>
            <a:r>
              <a:rPr sz="1400" spc="-50" dirty="0">
                <a:solidFill>
                  <a:srgbClr val="E6F0E2"/>
                </a:solidFill>
                <a:latin typeface="Franklin Gothic Medium"/>
                <a:cs typeface="Franklin Gothic Medium"/>
              </a:rPr>
              <a:t>w </a:t>
            </a:r>
            <a:r>
              <a:rPr sz="1400" dirty="0">
                <a:solidFill>
                  <a:srgbClr val="E6F0E2"/>
                </a:solidFill>
                <a:latin typeface="Franklin Gothic Medium"/>
                <a:cs typeface="Franklin Gothic Medium"/>
              </a:rPr>
              <a:t>tych</a:t>
            </a:r>
            <a:r>
              <a:rPr sz="1400" spc="23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przypadkach</a:t>
            </a:r>
            <a:r>
              <a:rPr sz="1400" spc="24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od</a:t>
            </a:r>
            <a:r>
              <a:rPr sz="1400" spc="24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aktywności</a:t>
            </a:r>
            <a:r>
              <a:rPr sz="1400" spc="23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i</a:t>
            </a:r>
            <a:r>
              <a:rPr sz="1400" spc="24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ruchliwości przenosicieli.</a:t>
            </a:r>
            <a:endParaRPr sz="1400">
              <a:latin typeface="Franklin Gothic Medium"/>
              <a:cs typeface="Franklin Gothic Medium"/>
            </a:endParaRPr>
          </a:p>
          <a:p>
            <a:pPr marL="12700" marR="5080" algn="just">
              <a:lnSpc>
                <a:spcPct val="150000"/>
              </a:lnSpc>
              <a:spcBef>
                <a:spcPts val="500"/>
              </a:spcBef>
            </a:pPr>
            <a:r>
              <a:rPr sz="1400" dirty="0">
                <a:solidFill>
                  <a:srgbClr val="E6F0E2"/>
                </a:solidFill>
                <a:latin typeface="Franklin Gothic Medium"/>
                <a:cs typeface="Franklin Gothic Medium"/>
              </a:rPr>
              <a:t>Szczególną</a:t>
            </a:r>
            <a:r>
              <a:rPr sz="1400" spc="2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rolę</a:t>
            </a:r>
            <a:r>
              <a:rPr sz="1400" spc="2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a:t>
            </a:r>
            <a:r>
              <a:rPr sz="1400" spc="2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przenoszeniu</a:t>
            </a:r>
            <a:r>
              <a:rPr sz="1400" spc="2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patogenów</a:t>
            </a:r>
            <a:r>
              <a:rPr sz="1400" spc="28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roślin </a:t>
            </a:r>
            <a:r>
              <a:rPr sz="1400" dirty="0">
                <a:solidFill>
                  <a:srgbClr val="E6F0E2"/>
                </a:solidFill>
                <a:latin typeface="Franklin Gothic Medium"/>
                <a:cs typeface="Franklin Gothic Medium"/>
              </a:rPr>
              <a:t>odgrywa</a:t>
            </a:r>
            <a:r>
              <a:rPr sz="1400" spc="2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człowiek.</a:t>
            </a:r>
            <a:r>
              <a:rPr sz="1400" spc="2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Przenoszenie</a:t>
            </a:r>
            <a:r>
              <a:rPr sz="1400" spc="2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takie</a:t>
            </a:r>
            <a:r>
              <a:rPr sz="1400" spc="2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nazywa</a:t>
            </a:r>
            <a:r>
              <a:rPr sz="1400" spc="280"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się </a:t>
            </a:r>
            <a:r>
              <a:rPr sz="1400" b="1" spc="-75" dirty="0">
                <a:solidFill>
                  <a:srgbClr val="E6F0E2"/>
                </a:solidFill>
                <a:latin typeface="Arial"/>
                <a:cs typeface="Arial"/>
              </a:rPr>
              <a:t>antropochorią.</a:t>
            </a:r>
            <a:r>
              <a:rPr sz="1400" b="1" spc="65" dirty="0">
                <a:solidFill>
                  <a:srgbClr val="E6F0E2"/>
                </a:solidFill>
                <a:latin typeface="Arial"/>
                <a:cs typeface="Arial"/>
              </a:rPr>
              <a:t> </a:t>
            </a:r>
            <a:r>
              <a:rPr sz="1400" dirty="0">
                <a:solidFill>
                  <a:srgbClr val="E6F0E2"/>
                </a:solidFill>
                <a:latin typeface="Franklin Gothic Medium"/>
                <a:cs typeface="Franklin Gothic Medium"/>
              </a:rPr>
              <a:t>Człowiek</a:t>
            </a:r>
            <a:r>
              <a:rPr sz="1400" spc="114" dirty="0">
                <a:solidFill>
                  <a:srgbClr val="E6F0E2"/>
                </a:solidFill>
                <a:latin typeface="Franklin Gothic Medium"/>
                <a:cs typeface="Franklin Gothic Medium"/>
              </a:rPr>
              <a:t> </a:t>
            </a:r>
            <a:r>
              <a:rPr sz="1400" dirty="0">
                <a:solidFill>
                  <a:srgbClr val="E6F0E2"/>
                </a:solidFill>
                <a:latin typeface="Franklin Gothic Medium"/>
                <a:cs typeface="Franklin Gothic Medium"/>
              </a:rPr>
              <a:t>może</a:t>
            </a:r>
            <a:r>
              <a:rPr sz="1400" spc="114"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przenosić</a:t>
            </a:r>
            <a:r>
              <a:rPr sz="1400" spc="12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różne</a:t>
            </a:r>
            <a:r>
              <a:rPr sz="1400" spc="11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patogeny </a:t>
            </a:r>
            <a:r>
              <a:rPr sz="1400" dirty="0">
                <a:solidFill>
                  <a:srgbClr val="E6F0E2"/>
                </a:solidFill>
                <a:latin typeface="Franklin Gothic Medium"/>
                <a:cs typeface="Franklin Gothic Medium"/>
              </a:rPr>
              <a:t>na</a:t>
            </a:r>
            <a:r>
              <a:rPr sz="1400" spc="1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rękach,</a:t>
            </a:r>
            <a:r>
              <a:rPr sz="1400" spc="1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narzędziach</a:t>
            </a:r>
            <a:r>
              <a:rPr sz="1400" spc="15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i</a:t>
            </a:r>
            <a:r>
              <a:rPr sz="1400" spc="1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ubraniu</a:t>
            </a:r>
            <a:r>
              <a:rPr sz="1400" spc="1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a:t>
            </a:r>
            <a:r>
              <a:rPr sz="1400" spc="14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czasie</a:t>
            </a:r>
            <a:r>
              <a:rPr sz="1400" spc="145"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wykonywania </a:t>
            </a:r>
            <a:r>
              <a:rPr sz="1400" spc="-20" dirty="0">
                <a:solidFill>
                  <a:srgbClr val="E6F0E2"/>
                </a:solidFill>
                <a:latin typeface="Franklin Gothic Medium"/>
                <a:cs typeface="Franklin Gothic Medium"/>
              </a:rPr>
              <a:t>zabiegów</a:t>
            </a:r>
            <a:r>
              <a:rPr sz="1400" spc="-35"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pielęgnacyjnych</a:t>
            </a:r>
            <a:r>
              <a:rPr sz="1400" spc="-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 </a:t>
            </a:r>
            <a:r>
              <a:rPr sz="1400" spc="-20" dirty="0">
                <a:solidFill>
                  <a:srgbClr val="E6F0E2"/>
                </a:solidFill>
                <a:latin typeface="Franklin Gothic Medium"/>
                <a:cs typeface="Franklin Gothic Medium"/>
              </a:rPr>
              <a:t>uprawach</a:t>
            </a:r>
            <a:r>
              <a:rPr sz="1400" spc="-3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roślin</a:t>
            </a:r>
            <a:endParaRPr sz="1400">
              <a:latin typeface="Franklin Gothic Medium"/>
              <a:cs typeface="Franklin Gothic Medium"/>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8B4FB6A6-CE5D-4DF1-AB56-61A71C0F08C3}"/>
              </a:ext>
            </a:extLst>
          </p:cNvPr>
          <p:cNvSpPr txBox="1">
            <a:spLocks/>
          </p:cNvSpPr>
          <p:nvPr/>
        </p:nvSpPr>
        <p:spPr>
          <a:xfrm>
            <a:off x="1371600" y="1830934"/>
            <a:ext cx="6019800" cy="3196131"/>
          </a:xfrm>
          <a:prstGeom prst="rect">
            <a:avLst/>
          </a:prstGeom>
        </p:spPr>
        <p:txBody>
          <a:bodyPr vert="horz" wrap="square" lIns="0" tIns="12065" rIns="0" bIns="0" rtlCol="0">
            <a:sp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287020" marR="5080" indent="-274320" algn="just">
              <a:lnSpc>
                <a:spcPct val="150100"/>
              </a:lnSpc>
              <a:spcBef>
                <a:spcPts val="95"/>
              </a:spcBef>
            </a:pPr>
            <a:r>
              <a:rPr lang="pl-PL" sz="2000" b="1" dirty="0">
                <a:solidFill>
                  <a:schemeClr val="tx1">
                    <a:lumMod val="95000"/>
                  </a:schemeClr>
                </a:solidFill>
                <a:latin typeface="Candara"/>
                <a:cs typeface="Candara"/>
              </a:rPr>
              <a:t>	Zranienia</a:t>
            </a:r>
            <a:r>
              <a:rPr lang="pl-PL" sz="2000" b="1" spc="22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mogą</a:t>
            </a:r>
            <a:r>
              <a:rPr lang="pl-PL" sz="2000" b="1" spc="2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być</a:t>
            </a:r>
            <a:r>
              <a:rPr lang="pl-PL" sz="2000" b="1" spc="2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bardzo</a:t>
            </a:r>
            <a:r>
              <a:rPr lang="pl-PL" sz="2000" b="1" spc="22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drobne</a:t>
            </a:r>
            <a:r>
              <a:rPr lang="pl-PL" sz="2000" b="1" spc="229"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(np.</a:t>
            </a:r>
            <a:r>
              <a:rPr lang="pl-PL" sz="2000" b="1" spc="21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nakłucia</a:t>
            </a:r>
            <a:r>
              <a:rPr lang="pl-PL" sz="2000" b="1" spc="2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owadów</a:t>
            </a:r>
            <a:r>
              <a:rPr lang="pl-PL" sz="2000" b="1" spc="2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o</a:t>
            </a:r>
            <a:r>
              <a:rPr lang="pl-PL" sz="2000" b="1" spc="220" dirty="0">
                <a:solidFill>
                  <a:schemeClr val="tx1">
                    <a:lumMod val="95000"/>
                  </a:schemeClr>
                </a:solidFill>
                <a:latin typeface="Candara"/>
                <a:cs typeface="Candara"/>
              </a:rPr>
              <a:t> </a:t>
            </a:r>
            <a:r>
              <a:rPr lang="pl-PL" sz="2000" b="1" spc="-10" dirty="0">
                <a:solidFill>
                  <a:schemeClr val="tx1">
                    <a:lumMod val="95000"/>
                  </a:schemeClr>
                </a:solidFill>
                <a:latin typeface="Candara"/>
                <a:cs typeface="Candara"/>
              </a:rPr>
              <a:t>kłująco- </a:t>
            </a:r>
            <a:r>
              <a:rPr lang="pl-PL" sz="2000" b="1" dirty="0">
                <a:solidFill>
                  <a:schemeClr val="tx1">
                    <a:lumMod val="95000"/>
                  </a:schemeClr>
                </a:solidFill>
                <a:latin typeface="Candara"/>
                <a:cs typeface="Candara"/>
              </a:rPr>
              <a:t>ssącym</a:t>
            </a:r>
            <a:r>
              <a:rPr lang="pl-PL" sz="2000" b="1" spc="40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typie</a:t>
            </a:r>
            <a:r>
              <a:rPr lang="pl-PL" sz="2000" b="1" spc="39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aparatu</a:t>
            </a:r>
            <a:r>
              <a:rPr lang="pl-PL" sz="2000" b="1" spc="39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gębowego)</a:t>
            </a:r>
            <a:r>
              <a:rPr lang="pl-PL" sz="2000" b="1" spc="40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lub</a:t>
            </a:r>
            <a:r>
              <a:rPr lang="pl-PL" sz="2000" b="1" spc="40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bardzo</a:t>
            </a:r>
            <a:r>
              <a:rPr lang="pl-PL" sz="2000" b="1" spc="40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rozległe.</a:t>
            </a:r>
            <a:r>
              <a:rPr lang="pl-PL" sz="2000" b="1" spc="38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Mogą</a:t>
            </a:r>
            <a:r>
              <a:rPr lang="pl-PL" sz="2000" b="1" spc="400" dirty="0">
                <a:solidFill>
                  <a:schemeClr val="tx1">
                    <a:lumMod val="95000"/>
                  </a:schemeClr>
                </a:solidFill>
                <a:latin typeface="Candara"/>
                <a:cs typeface="Candara"/>
              </a:rPr>
              <a:t> </a:t>
            </a:r>
            <a:r>
              <a:rPr lang="pl-PL" sz="2000" b="1" spc="-25" dirty="0">
                <a:solidFill>
                  <a:schemeClr val="tx1">
                    <a:lumMod val="95000"/>
                  </a:schemeClr>
                </a:solidFill>
                <a:latin typeface="Candara"/>
                <a:cs typeface="Candara"/>
              </a:rPr>
              <a:t>też </a:t>
            </a:r>
            <a:r>
              <a:rPr lang="pl-PL" sz="2000" b="1" dirty="0">
                <a:solidFill>
                  <a:schemeClr val="tx1">
                    <a:lumMod val="95000"/>
                  </a:schemeClr>
                </a:solidFill>
                <a:latin typeface="Candara"/>
                <a:cs typeface="Candara"/>
              </a:rPr>
              <a:t>ograniczać</a:t>
            </a:r>
            <a:r>
              <a:rPr lang="pl-PL" sz="2000" b="1" spc="5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się</a:t>
            </a:r>
            <a:r>
              <a:rPr lang="pl-PL" sz="2000" b="1" spc="4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do</a:t>
            </a:r>
            <a:r>
              <a:rPr lang="pl-PL" sz="2000" b="1" spc="4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uszkodzeń</a:t>
            </a:r>
            <a:r>
              <a:rPr lang="pl-PL" sz="2000" b="1" spc="4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powierzchni</a:t>
            </a:r>
            <a:r>
              <a:rPr lang="pl-PL" sz="2000" b="1" spc="4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roślin</a:t>
            </a:r>
            <a:r>
              <a:rPr lang="pl-PL" sz="2000" b="1" spc="5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lub</a:t>
            </a:r>
            <a:r>
              <a:rPr lang="pl-PL" sz="2000" b="1" spc="4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sięgać</a:t>
            </a:r>
            <a:r>
              <a:rPr lang="pl-PL" sz="2000" b="1" spc="35" dirty="0">
                <a:solidFill>
                  <a:schemeClr val="tx1">
                    <a:lumMod val="95000"/>
                  </a:schemeClr>
                </a:solidFill>
                <a:latin typeface="Candara"/>
                <a:cs typeface="Candara"/>
              </a:rPr>
              <a:t> </a:t>
            </a:r>
            <a:r>
              <a:rPr lang="pl-PL" sz="2000" b="1" spc="-10" dirty="0">
                <a:solidFill>
                  <a:schemeClr val="tx1">
                    <a:lumMod val="95000"/>
                  </a:schemeClr>
                </a:solidFill>
                <a:latin typeface="Candara"/>
                <a:cs typeface="Candara"/>
              </a:rPr>
              <a:t>głęboko. </a:t>
            </a:r>
            <a:r>
              <a:rPr lang="pl-PL" sz="2000" b="1" dirty="0">
                <a:solidFill>
                  <a:schemeClr val="tx1">
                    <a:lumMod val="95000"/>
                  </a:schemeClr>
                </a:solidFill>
                <a:latin typeface="Candara"/>
                <a:cs typeface="Candara"/>
              </a:rPr>
              <a:t>Ranami</a:t>
            </a:r>
            <a:r>
              <a:rPr lang="pl-PL" sz="2000" b="1" spc="21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są</a:t>
            </a:r>
            <a:r>
              <a:rPr lang="pl-PL" sz="2000" b="1" spc="22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również</a:t>
            </a:r>
            <a:r>
              <a:rPr lang="pl-PL" sz="2000" b="1" spc="204"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ślady</a:t>
            </a:r>
            <a:r>
              <a:rPr lang="pl-PL" sz="2000" b="1" spc="21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po</a:t>
            </a:r>
            <a:r>
              <a:rPr lang="pl-PL" sz="2000" b="1" spc="21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opadłych</a:t>
            </a:r>
            <a:r>
              <a:rPr lang="pl-PL" sz="2000" b="1" spc="19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liściach</a:t>
            </a:r>
            <a:r>
              <a:rPr lang="pl-PL" sz="2000" b="1" spc="2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lub</a:t>
            </a:r>
            <a:r>
              <a:rPr lang="pl-PL" sz="2000" b="1" spc="22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otwarte</a:t>
            </a:r>
            <a:r>
              <a:rPr lang="pl-PL" sz="2000" b="1" spc="210" dirty="0">
                <a:solidFill>
                  <a:schemeClr val="tx1">
                    <a:lumMod val="95000"/>
                  </a:schemeClr>
                </a:solidFill>
                <a:latin typeface="Candara"/>
                <a:cs typeface="Candara"/>
              </a:rPr>
              <a:t> </a:t>
            </a:r>
            <a:r>
              <a:rPr lang="pl-PL" sz="2000" b="1" spc="-10" dirty="0">
                <a:solidFill>
                  <a:schemeClr val="tx1">
                    <a:lumMod val="95000"/>
                  </a:schemeClr>
                </a:solidFill>
                <a:latin typeface="Candara"/>
                <a:cs typeface="Candara"/>
              </a:rPr>
              <a:t>miejsca </a:t>
            </a:r>
            <a:r>
              <a:rPr lang="pl-PL" sz="2000" b="1" dirty="0">
                <a:solidFill>
                  <a:schemeClr val="tx1">
                    <a:lumMod val="95000"/>
                  </a:schemeClr>
                </a:solidFill>
                <a:latin typeface="Candara"/>
                <a:cs typeface="Candara"/>
              </a:rPr>
              <a:t>po</a:t>
            </a:r>
            <a:r>
              <a:rPr lang="pl-PL" sz="2000" b="1" spc="-20"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obłamanych</a:t>
            </a:r>
            <a:r>
              <a:rPr lang="pl-PL" sz="2000" b="1" spc="-2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lub</a:t>
            </a:r>
            <a:r>
              <a:rPr lang="pl-PL" sz="2000" b="1" spc="-5" dirty="0">
                <a:solidFill>
                  <a:schemeClr val="tx1">
                    <a:lumMod val="95000"/>
                  </a:schemeClr>
                </a:solidFill>
                <a:latin typeface="Candara"/>
                <a:cs typeface="Candara"/>
              </a:rPr>
              <a:t> </a:t>
            </a:r>
            <a:r>
              <a:rPr lang="pl-PL" sz="2000" b="1" dirty="0">
                <a:solidFill>
                  <a:schemeClr val="tx1">
                    <a:lumMod val="95000"/>
                  </a:schemeClr>
                </a:solidFill>
                <a:latin typeface="Candara"/>
                <a:cs typeface="Candara"/>
              </a:rPr>
              <a:t>ściętych</a:t>
            </a:r>
            <a:r>
              <a:rPr lang="pl-PL" sz="2000" b="1" spc="-20" dirty="0">
                <a:solidFill>
                  <a:schemeClr val="tx1">
                    <a:lumMod val="95000"/>
                  </a:schemeClr>
                </a:solidFill>
                <a:latin typeface="Candara"/>
                <a:cs typeface="Candara"/>
              </a:rPr>
              <a:t> </a:t>
            </a:r>
            <a:r>
              <a:rPr lang="pl-PL" sz="2000" b="1" spc="-10" dirty="0">
                <a:solidFill>
                  <a:schemeClr val="tx1">
                    <a:lumMod val="95000"/>
                  </a:schemeClr>
                </a:solidFill>
                <a:latin typeface="Candara"/>
                <a:cs typeface="Candara"/>
              </a:rPr>
              <a:t>pędach.</a:t>
            </a:r>
            <a:endParaRPr lang="pl-PL" sz="2000" b="1" dirty="0">
              <a:solidFill>
                <a:schemeClr val="tx1">
                  <a:lumMod val="95000"/>
                </a:schemeClr>
              </a:solidFill>
              <a:latin typeface="Candara"/>
              <a:cs typeface="Candara"/>
            </a:endParaRPr>
          </a:p>
        </p:txBody>
      </p:sp>
    </p:spTree>
    <p:extLst>
      <p:ext uri="{BB962C8B-B14F-4D97-AF65-F5344CB8AC3E}">
        <p14:creationId xmlns:p14="http://schemas.microsoft.com/office/powerpoint/2010/main" val="210633587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8190" y="1447800"/>
            <a:ext cx="7627620" cy="4021870"/>
          </a:xfrm>
          <a:prstGeom prst="rect">
            <a:avLst/>
          </a:prstGeom>
        </p:spPr>
        <p:txBody>
          <a:bodyPr vert="horz" wrap="square" lIns="0" tIns="71120" rIns="0" bIns="0" rtlCol="0">
            <a:spAutoFit/>
          </a:bodyPr>
          <a:lstStyle/>
          <a:p>
            <a:pPr marL="12700" algn="just">
              <a:lnSpc>
                <a:spcPct val="100000"/>
              </a:lnSpc>
              <a:spcBef>
                <a:spcPts val="560"/>
              </a:spcBef>
            </a:pPr>
            <a:r>
              <a:rPr sz="1900" b="1" dirty="0" err="1">
                <a:solidFill>
                  <a:schemeClr val="tx1">
                    <a:lumMod val="95000"/>
                  </a:schemeClr>
                </a:solidFill>
                <a:latin typeface="Candara"/>
                <a:cs typeface="Candara"/>
              </a:rPr>
              <a:t>Obserwuje</a:t>
            </a:r>
            <a:r>
              <a:rPr sz="1900" b="1" spc="200"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215" dirty="0">
                <a:solidFill>
                  <a:schemeClr val="tx1">
                    <a:lumMod val="95000"/>
                  </a:schemeClr>
                </a:solidFill>
                <a:latin typeface="Candara"/>
                <a:cs typeface="Candara"/>
              </a:rPr>
              <a:t>  </a:t>
            </a:r>
            <a:r>
              <a:rPr sz="1900" b="1" dirty="0">
                <a:solidFill>
                  <a:schemeClr val="tx1">
                    <a:lumMod val="95000"/>
                  </a:schemeClr>
                </a:solidFill>
                <a:latin typeface="Candara"/>
                <a:cs typeface="Candara"/>
              </a:rPr>
              <a:t>je</a:t>
            </a:r>
            <a:r>
              <a:rPr sz="1900" b="1" spc="210" dirty="0">
                <a:solidFill>
                  <a:schemeClr val="tx1">
                    <a:lumMod val="95000"/>
                  </a:schemeClr>
                </a:solidFill>
                <a:latin typeface="Candara"/>
                <a:cs typeface="Candara"/>
              </a:rPr>
              <a:t>  </a:t>
            </a:r>
            <a:r>
              <a:rPr sz="1900" b="1" dirty="0">
                <a:solidFill>
                  <a:schemeClr val="tx1">
                    <a:lumMod val="95000"/>
                  </a:schemeClr>
                </a:solidFill>
                <a:latin typeface="Candara"/>
                <a:cs typeface="Candara"/>
              </a:rPr>
              <a:t>na</a:t>
            </a:r>
            <a:r>
              <a:rPr sz="1900" b="1" spc="210" dirty="0">
                <a:solidFill>
                  <a:schemeClr val="tx1">
                    <a:lumMod val="95000"/>
                  </a:schemeClr>
                </a:solidFill>
                <a:latin typeface="Candara"/>
                <a:cs typeface="Candara"/>
              </a:rPr>
              <a:t>  </a:t>
            </a:r>
            <a:r>
              <a:rPr sz="1900" b="1" dirty="0">
                <a:solidFill>
                  <a:schemeClr val="tx1">
                    <a:lumMod val="95000"/>
                  </a:schemeClr>
                </a:solidFill>
                <a:latin typeface="Candara"/>
                <a:cs typeface="Candara"/>
              </a:rPr>
              <a:t>różnych</a:t>
            </a:r>
            <a:r>
              <a:rPr sz="1900" b="1" spc="204" dirty="0">
                <a:solidFill>
                  <a:schemeClr val="tx1">
                    <a:lumMod val="95000"/>
                  </a:schemeClr>
                </a:solidFill>
                <a:latin typeface="Candara"/>
                <a:cs typeface="Candara"/>
              </a:rPr>
              <a:t>  </a:t>
            </a:r>
            <a:r>
              <a:rPr sz="1900" b="1" dirty="0">
                <a:solidFill>
                  <a:schemeClr val="tx1">
                    <a:lumMod val="95000"/>
                  </a:schemeClr>
                </a:solidFill>
                <a:latin typeface="Candara"/>
                <a:cs typeface="Candara"/>
              </a:rPr>
              <a:t>organach</a:t>
            </a:r>
            <a:r>
              <a:rPr sz="1900" b="1" spc="215" dirty="0">
                <a:solidFill>
                  <a:schemeClr val="tx1">
                    <a:lumMod val="95000"/>
                  </a:schemeClr>
                </a:solidFill>
                <a:latin typeface="Candara"/>
                <a:cs typeface="Candara"/>
              </a:rPr>
              <a:t>  </a:t>
            </a:r>
            <a:r>
              <a:rPr sz="1900" b="1" dirty="0">
                <a:solidFill>
                  <a:schemeClr val="tx1">
                    <a:lumMod val="95000"/>
                  </a:schemeClr>
                </a:solidFill>
                <a:latin typeface="Candara"/>
                <a:cs typeface="Candara"/>
              </a:rPr>
              <a:t>roślin</a:t>
            </a:r>
            <a:r>
              <a:rPr sz="1900" b="1" spc="204"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zaatakowanych</a:t>
            </a:r>
            <a:r>
              <a:rPr sz="1900" b="1" spc="210" dirty="0">
                <a:solidFill>
                  <a:schemeClr val="tx1">
                    <a:lumMod val="95000"/>
                  </a:schemeClr>
                </a:solidFill>
                <a:latin typeface="Candara"/>
                <a:cs typeface="Candara"/>
              </a:rPr>
              <a:t>  </a:t>
            </a:r>
            <a:r>
              <a:rPr sz="1900" b="1" spc="-10" dirty="0" err="1">
                <a:solidFill>
                  <a:schemeClr val="tx1">
                    <a:lumMod val="95000"/>
                  </a:schemeClr>
                </a:solidFill>
                <a:latin typeface="Candara"/>
                <a:cs typeface="Candara"/>
              </a:rPr>
              <a:t>przez</a:t>
            </a:r>
            <a:r>
              <a:rPr lang="pl-PL" sz="1900" b="1" spc="-10"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niektóre</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bakterie</a:t>
            </a:r>
            <a:r>
              <a:rPr sz="1900" b="1" spc="-60" dirty="0">
                <a:solidFill>
                  <a:schemeClr val="tx1">
                    <a:lumMod val="95000"/>
                  </a:schemeClr>
                </a:solidFill>
                <a:latin typeface="Candara"/>
                <a:cs typeface="Candara"/>
              </a:rPr>
              <a:t> </a:t>
            </a:r>
            <a:r>
              <a:rPr sz="1900" b="1" dirty="0">
                <a:solidFill>
                  <a:schemeClr val="tx1">
                    <a:lumMod val="95000"/>
                  </a:schemeClr>
                </a:solidFill>
                <a:latin typeface="Candara"/>
                <a:cs typeface="Candara"/>
              </a:rPr>
              <a:t>lub</a:t>
            </a:r>
            <a:r>
              <a:rPr sz="1900" b="1" spc="-6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grzyby.</a:t>
            </a:r>
            <a:endParaRPr sz="1900" b="1" dirty="0">
              <a:solidFill>
                <a:schemeClr val="tx1">
                  <a:lumMod val="95000"/>
                </a:schemeClr>
              </a:solidFill>
              <a:latin typeface="Candara"/>
              <a:cs typeface="Candara"/>
            </a:endParaRPr>
          </a:p>
          <a:p>
            <a:pPr marL="287020" marR="6350" indent="-274955" algn="just">
              <a:lnSpc>
                <a:spcPct val="120000"/>
              </a:lnSpc>
              <a:spcBef>
                <a:spcPts val="910"/>
              </a:spcBef>
            </a:pPr>
            <a:r>
              <a:rPr lang="pl-PL" sz="1900" b="1"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Mogą</a:t>
            </a:r>
            <a:r>
              <a:rPr sz="1900" b="1" spc="484" dirty="0">
                <a:solidFill>
                  <a:schemeClr val="tx1">
                    <a:lumMod val="95000"/>
                  </a:schemeClr>
                </a:solidFill>
                <a:latin typeface="Candara"/>
                <a:cs typeface="Candara"/>
              </a:rPr>
              <a:t> </a:t>
            </a:r>
            <a:r>
              <a:rPr sz="1900" b="1" dirty="0">
                <a:solidFill>
                  <a:schemeClr val="tx1">
                    <a:lumMod val="95000"/>
                  </a:schemeClr>
                </a:solidFill>
                <a:latin typeface="Candara"/>
                <a:cs typeface="Candara"/>
              </a:rPr>
              <a:t>to</a:t>
            </a:r>
            <a:r>
              <a:rPr sz="1900" b="1" spc="465" dirty="0">
                <a:solidFill>
                  <a:schemeClr val="tx1">
                    <a:lumMod val="95000"/>
                  </a:schemeClr>
                </a:solidFill>
                <a:latin typeface="Candara"/>
                <a:cs typeface="Candara"/>
              </a:rPr>
              <a:t> </a:t>
            </a:r>
            <a:r>
              <a:rPr sz="1900" b="1" dirty="0">
                <a:solidFill>
                  <a:schemeClr val="tx1">
                    <a:lumMod val="95000"/>
                  </a:schemeClr>
                </a:solidFill>
                <a:latin typeface="Candara"/>
                <a:cs typeface="Candara"/>
              </a:rPr>
              <a:t>być</a:t>
            </a:r>
            <a:r>
              <a:rPr sz="1900" b="1" spc="480" dirty="0">
                <a:solidFill>
                  <a:schemeClr val="tx1">
                    <a:lumMod val="95000"/>
                  </a:schemeClr>
                </a:solidFill>
                <a:latin typeface="Candara"/>
                <a:cs typeface="Candara"/>
              </a:rPr>
              <a:t> </a:t>
            </a:r>
            <a:r>
              <a:rPr sz="1900" b="1" dirty="0">
                <a:solidFill>
                  <a:schemeClr val="tx1">
                    <a:lumMod val="95000"/>
                  </a:schemeClr>
                </a:solidFill>
                <a:latin typeface="Candara"/>
                <a:cs typeface="Candara"/>
              </a:rPr>
              <a:t>mętne,</a:t>
            </a:r>
            <a:r>
              <a:rPr sz="1900" b="1" spc="475" dirty="0">
                <a:solidFill>
                  <a:schemeClr val="tx1">
                    <a:lumMod val="95000"/>
                  </a:schemeClr>
                </a:solidFill>
                <a:latin typeface="Candara"/>
                <a:cs typeface="Candara"/>
              </a:rPr>
              <a:t> </a:t>
            </a:r>
            <a:r>
              <a:rPr sz="1900" b="1" dirty="0">
                <a:solidFill>
                  <a:schemeClr val="tx1">
                    <a:lumMod val="95000"/>
                  </a:schemeClr>
                </a:solidFill>
                <a:latin typeface="Candara"/>
                <a:cs typeface="Candara"/>
              </a:rPr>
              <a:t>białe,</a:t>
            </a:r>
            <a:r>
              <a:rPr sz="1900" b="1" spc="470" dirty="0">
                <a:solidFill>
                  <a:schemeClr val="tx1">
                    <a:lumMod val="95000"/>
                  </a:schemeClr>
                </a:solidFill>
                <a:latin typeface="Candara"/>
                <a:cs typeface="Candara"/>
              </a:rPr>
              <a:t> </a:t>
            </a:r>
            <a:r>
              <a:rPr sz="1900" b="1" dirty="0">
                <a:solidFill>
                  <a:schemeClr val="tx1">
                    <a:lumMod val="95000"/>
                  </a:schemeClr>
                </a:solidFill>
                <a:latin typeface="Candara"/>
                <a:cs typeface="Candara"/>
              </a:rPr>
              <a:t>różowe</a:t>
            </a:r>
            <a:r>
              <a:rPr sz="1900" b="1" spc="480" dirty="0">
                <a:solidFill>
                  <a:schemeClr val="tx1">
                    <a:lumMod val="95000"/>
                  </a:schemeClr>
                </a:solidFill>
                <a:latin typeface="Candara"/>
                <a:cs typeface="Candara"/>
              </a:rPr>
              <a:t> </a:t>
            </a:r>
            <a:r>
              <a:rPr sz="1900" b="1" dirty="0">
                <a:solidFill>
                  <a:schemeClr val="tx1">
                    <a:lumMod val="95000"/>
                  </a:schemeClr>
                </a:solidFill>
                <a:latin typeface="Candara"/>
                <a:cs typeface="Candara"/>
              </a:rPr>
              <a:t>lub</a:t>
            </a:r>
            <a:r>
              <a:rPr sz="1900" b="1" spc="470" dirty="0">
                <a:solidFill>
                  <a:schemeClr val="tx1">
                    <a:lumMod val="95000"/>
                  </a:schemeClr>
                </a:solidFill>
                <a:latin typeface="Candara"/>
                <a:cs typeface="Candara"/>
              </a:rPr>
              <a:t> </a:t>
            </a:r>
            <a:r>
              <a:rPr sz="1900" b="1" dirty="0">
                <a:solidFill>
                  <a:schemeClr val="tx1">
                    <a:lumMod val="95000"/>
                  </a:schemeClr>
                </a:solidFill>
                <a:latin typeface="Candara"/>
                <a:cs typeface="Candara"/>
              </a:rPr>
              <a:t>brunatne,</a:t>
            </a:r>
            <a:r>
              <a:rPr sz="1900" b="1" spc="475" dirty="0">
                <a:solidFill>
                  <a:schemeClr val="tx1">
                    <a:lumMod val="95000"/>
                  </a:schemeClr>
                </a:solidFill>
                <a:latin typeface="Candara"/>
                <a:cs typeface="Candara"/>
              </a:rPr>
              <a:t> </a:t>
            </a:r>
            <a:r>
              <a:rPr sz="1900" b="1" dirty="0">
                <a:solidFill>
                  <a:schemeClr val="tx1">
                    <a:lumMod val="95000"/>
                  </a:schemeClr>
                </a:solidFill>
                <a:latin typeface="Candara"/>
                <a:cs typeface="Candara"/>
              </a:rPr>
              <a:t>niezestalające</a:t>
            </a:r>
            <a:r>
              <a:rPr sz="1900" b="1" spc="470"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465" dirty="0">
                <a:solidFill>
                  <a:schemeClr val="tx1">
                    <a:lumMod val="95000"/>
                  </a:schemeClr>
                </a:solidFill>
                <a:latin typeface="Candara"/>
                <a:cs typeface="Candara"/>
              </a:rPr>
              <a:t> </a:t>
            </a:r>
            <a:r>
              <a:rPr sz="1900" b="1" spc="-50" dirty="0">
                <a:solidFill>
                  <a:schemeClr val="tx1">
                    <a:lumMod val="95000"/>
                  </a:schemeClr>
                </a:solidFill>
                <a:latin typeface="Candara"/>
                <a:cs typeface="Candara"/>
              </a:rPr>
              <a:t>w </a:t>
            </a:r>
            <a:r>
              <a:rPr sz="1900" b="1" dirty="0">
                <a:solidFill>
                  <a:schemeClr val="tx1">
                    <a:lumMod val="95000"/>
                  </a:schemeClr>
                </a:solidFill>
                <a:latin typeface="Candara"/>
                <a:cs typeface="Candara"/>
              </a:rPr>
              <a:t>zetknięciu</a:t>
            </a:r>
            <a:r>
              <a:rPr sz="1900" b="1" spc="365" dirty="0">
                <a:solidFill>
                  <a:schemeClr val="tx1">
                    <a:lumMod val="95000"/>
                  </a:schemeClr>
                </a:solidFill>
                <a:latin typeface="Candara"/>
                <a:cs typeface="Candara"/>
              </a:rPr>
              <a:t> </a:t>
            </a:r>
            <a:r>
              <a:rPr sz="1900" b="1" dirty="0">
                <a:solidFill>
                  <a:schemeClr val="tx1">
                    <a:lumMod val="95000"/>
                  </a:schemeClr>
                </a:solidFill>
                <a:latin typeface="Candara"/>
                <a:cs typeface="Candara"/>
              </a:rPr>
              <a:t>z</a:t>
            </a:r>
            <a:r>
              <a:rPr sz="1900" b="1" spc="380" dirty="0">
                <a:solidFill>
                  <a:schemeClr val="tx1">
                    <a:lumMod val="95000"/>
                  </a:schemeClr>
                </a:solidFill>
                <a:latin typeface="Candara"/>
                <a:cs typeface="Candara"/>
              </a:rPr>
              <a:t> </a:t>
            </a:r>
            <a:r>
              <a:rPr sz="1900" b="1" dirty="0">
                <a:solidFill>
                  <a:schemeClr val="tx1">
                    <a:lumMod val="95000"/>
                  </a:schemeClr>
                </a:solidFill>
                <a:latin typeface="Candara"/>
                <a:cs typeface="Candara"/>
              </a:rPr>
              <a:t>powietrzem</a:t>
            </a:r>
            <a:r>
              <a:rPr sz="1900" b="1" spc="375" dirty="0">
                <a:solidFill>
                  <a:schemeClr val="tx1">
                    <a:lumMod val="95000"/>
                  </a:schemeClr>
                </a:solidFill>
                <a:latin typeface="Candara"/>
                <a:cs typeface="Candara"/>
              </a:rPr>
              <a:t> </a:t>
            </a:r>
            <a:r>
              <a:rPr sz="1900" b="1" dirty="0">
                <a:solidFill>
                  <a:schemeClr val="tx1">
                    <a:lumMod val="95000"/>
                  </a:schemeClr>
                </a:solidFill>
                <a:latin typeface="Candara"/>
                <a:cs typeface="Candara"/>
              </a:rPr>
              <a:t>wycieki</a:t>
            </a:r>
            <a:r>
              <a:rPr sz="1900" b="1" spc="395" dirty="0">
                <a:solidFill>
                  <a:schemeClr val="tx1">
                    <a:lumMod val="95000"/>
                  </a:schemeClr>
                </a:solidFill>
                <a:latin typeface="Candara"/>
                <a:cs typeface="Candara"/>
              </a:rPr>
              <a:t> </a:t>
            </a:r>
            <a:r>
              <a:rPr sz="1900" b="1" dirty="0">
                <a:solidFill>
                  <a:schemeClr val="tx1">
                    <a:lumMod val="95000"/>
                  </a:schemeClr>
                </a:solidFill>
                <a:latin typeface="Candara"/>
                <a:cs typeface="Candara"/>
              </a:rPr>
              <a:t>śluzowe</a:t>
            </a:r>
            <a:r>
              <a:rPr sz="1900" b="1" spc="390" dirty="0">
                <a:solidFill>
                  <a:schemeClr val="tx1">
                    <a:lumMod val="95000"/>
                  </a:schemeClr>
                </a:solidFill>
                <a:latin typeface="Candara"/>
                <a:cs typeface="Candara"/>
              </a:rPr>
              <a:t> </a:t>
            </a:r>
            <a:r>
              <a:rPr sz="1900" b="1" dirty="0">
                <a:solidFill>
                  <a:schemeClr val="tx1">
                    <a:lumMod val="95000"/>
                  </a:schemeClr>
                </a:solidFill>
                <a:latin typeface="Candara"/>
                <a:cs typeface="Candara"/>
              </a:rPr>
              <a:t>(np.</a:t>
            </a:r>
            <a:r>
              <a:rPr sz="1900" b="1" spc="380" dirty="0">
                <a:solidFill>
                  <a:schemeClr val="tx1">
                    <a:lumMod val="95000"/>
                  </a:schemeClr>
                </a:solidFill>
                <a:latin typeface="Candara"/>
                <a:cs typeface="Candara"/>
              </a:rPr>
              <a:t> </a:t>
            </a:r>
            <a:r>
              <a:rPr sz="1900" b="1" dirty="0">
                <a:solidFill>
                  <a:schemeClr val="tx1">
                    <a:lumMod val="95000"/>
                  </a:schemeClr>
                </a:solidFill>
                <a:latin typeface="Candara"/>
                <a:cs typeface="Candara"/>
              </a:rPr>
              <a:t>u</a:t>
            </a:r>
            <a:r>
              <a:rPr sz="1900" b="1" spc="385" dirty="0">
                <a:solidFill>
                  <a:schemeClr val="tx1">
                    <a:lumMod val="95000"/>
                  </a:schemeClr>
                </a:solidFill>
                <a:latin typeface="Candara"/>
                <a:cs typeface="Candara"/>
              </a:rPr>
              <a:t> </a:t>
            </a:r>
            <a:r>
              <a:rPr sz="1900" b="1" dirty="0">
                <a:solidFill>
                  <a:schemeClr val="tx1">
                    <a:lumMod val="95000"/>
                  </a:schemeClr>
                </a:solidFill>
                <a:latin typeface="Candara"/>
                <a:cs typeface="Candara"/>
              </a:rPr>
              <a:t>ogórka</a:t>
            </a:r>
            <a:r>
              <a:rPr sz="1900" b="1" spc="40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porażonego </a:t>
            </a:r>
            <a:r>
              <a:rPr sz="1900" b="1" dirty="0">
                <a:solidFill>
                  <a:schemeClr val="tx1">
                    <a:lumMod val="95000"/>
                  </a:schemeClr>
                </a:solidFill>
                <a:latin typeface="Candara"/>
                <a:cs typeface="Candara"/>
              </a:rPr>
              <a:t>przez</a:t>
            </a:r>
            <a:r>
              <a:rPr sz="1900" b="1" spc="45" dirty="0">
                <a:solidFill>
                  <a:schemeClr val="tx1">
                    <a:lumMod val="95000"/>
                  </a:schemeClr>
                </a:solidFill>
                <a:latin typeface="Candara"/>
                <a:cs typeface="Candara"/>
              </a:rPr>
              <a:t> </a:t>
            </a:r>
            <a:r>
              <a:rPr sz="1900" b="1" i="1" dirty="0">
                <a:solidFill>
                  <a:schemeClr val="tx1">
                    <a:lumMod val="95000"/>
                  </a:schemeClr>
                </a:solidFill>
                <a:latin typeface="Candara"/>
                <a:cs typeface="Candara"/>
              </a:rPr>
              <a:t>Pseudomonos</a:t>
            </a:r>
            <a:r>
              <a:rPr sz="1900" b="1" i="1" spc="85" dirty="0">
                <a:solidFill>
                  <a:schemeClr val="tx1">
                    <a:lumMod val="95000"/>
                  </a:schemeClr>
                </a:solidFill>
                <a:latin typeface="Candara"/>
                <a:cs typeface="Candara"/>
              </a:rPr>
              <a:t> </a:t>
            </a:r>
            <a:r>
              <a:rPr sz="1900" b="1" i="1" dirty="0">
                <a:solidFill>
                  <a:schemeClr val="tx1">
                    <a:lumMod val="95000"/>
                  </a:schemeClr>
                </a:solidFill>
                <a:latin typeface="Candara"/>
                <a:cs typeface="Candara"/>
              </a:rPr>
              <a:t>syringae</a:t>
            </a:r>
            <a:r>
              <a:rPr sz="1900" b="1" i="1" spc="80" dirty="0">
                <a:solidFill>
                  <a:schemeClr val="tx1">
                    <a:lumMod val="95000"/>
                  </a:schemeClr>
                </a:solidFill>
                <a:latin typeface="Candara"/>
                <a:cs typeface="Candara"/>
              </a:rPr>
              <a:t> </a:t>
            </a:r>
            <a:r>
              <a:rPr sz="1900" b="1" dirty="0">
                <a:solidFill>
                  <a:schemeClr val="tx1">
                    <a:lumMod val="95000"/>
                  </a:schemeClr>
                </a:solidFill>
                <a:latin typeface="Candara"/>
                <a:cs typeface="Candara"/>
              </a:rPr>
              <a:t>pv.</a:t>
            </a:r>
            <a:r>
              <a:rPr sz="1900" b="1" spc="50" dirty="0">
                <a:solidFill>
                  <a:schemeClr val="tx1">
                    <a:lumMod val="95000"/>
                  </a:schemeClr>
                </a:solidFill>
                <a:latin typeface="Candara"/>
                <a:cs typeface="Candara"/>
              </a:rPr>
              <a:t> </a:t>
            </a:r>
            <a:r>
              <a:rPr sz="1900" b="1" i="1" dirty="0">
                <a:solidFill>
                  <a:schemeClr val="tx1">
                    <a:lumMod val="95000"/>
                  </a:schemeClr>
                </a:solidFill>
                <a:latin typeface="Candara"/>
                <a:cs typeface="Candara"/>
              </a:rPr>
              <a:t>Lachrymans</a:t>
            </a:r>
            <a:r>
              <a:rPr sz="1900" b="1" i="1" spc="85" dirty="0">
                <a:solidFill>
                  <a:schemeClr val="tx1">
                    <a:lumMod val="95000"/>
                  </a:schemeClr>
                </a:solidFill>
                <a:latin typeface="Candara"/>
                <a:cs typeface="Candara"/>
              </a:rPr>
              <a:t> </a:t>
            </a:r>
            <a:r>
              <a:rPr sz="1900" b="1" dirty="0">
                <a:solidFill>
                  <a:schemeClr val="tx1">
                    <a:lumMod val="95000"/>
                  </a:schemeClr>
                </a:solidFill>
                <a:latin typeface="Candara"/>
                <a:cs typeface="Candara"/>
              </a:rPr>
              <a:t>lub</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rosa</a:t>
            </a:r>
            <a:r>
              <a:rPr sz="1900" b="1" spc="65" dirty="0">
                <a:solidFill>
                  <a:schemeClr val="tx1">
                    <a:lumMod val="95000"/>
                  </a:schemeClr>
                </a:solidFill>
                <a:latin typeface="Candara"/>
                <a:cs typeface="Candara"/>
              </a:rPr>
              <a:t> </a:t>
            </a:r>
            <a:r>
              <a:rPr sz="1900" b="1" dirty="0">
                <a:solidFill>
                  <a:schemeClr val="tx1">
                    <a:lumMod val="95000"/>
                  </a:schemeClr>
                </a:solidFill>
                <a:latin typeface="Candara"/>
                <a:cs typeface="Candara"/>
              </a:rPr>
              <a:t>miodowa</a:t>
            </a:r>
            <a:r>
              <a:rPr sz="1900" b="1" spc="50" dirty="0">
                <a:solidFill>
                  <a:schemeClr val="tx1">
                    <a:lumMod val="95000"/>
                  </a:schemeClr>
                </a:solidFill>
                <a:latin typeface="Candara"/>
                <a:cs typeface="Candara"/>
              </a:rPr>
              <a:t> </a:t>
            </a:r>
            <a:r>
              <a:rPr sz="1900" b="1" dirty="0">
                <a:solidFill>
                  <a:schemeClr val="tx1">
                    <a:lumMod val="95000"/>
                  </a:schemeClr>
                </a:solidFill>
                <a:latin typeface="Candara"/>
                <a:cs typeface="Candara"/>
              </a:rPr>
              <a:t>na</a:t>
            </a:r>
            <a:r>
              <a:rPr sz="1900" b="1" spc="5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życie </a:t>
            </a:r>
            <a:r>
              <a:rPr sz="1900" b="1" dirty="0">
                <a:solidFill>
                  <a:schemeClr val="tx1">
                    <a:lumMod val="95000"/>
                  </a:schemeClr>
                </a:solidFill>
                <a:latin typeface="Candara"/>
                <a:cs typeface="Candara"/>
              </a:rPr>
              <a:t>porażonym</a:t>
            </a:r>
            <a:r>
              <a:rPr sz="1900" b="1" spc="-45" dirty="0">
                <a:solidFill>
                  <a:schemeClr val="tx1">
                    <a:lumMod val="95000"/>
                  </a:schemeClr>
                </a:solidFill>
                <a:latin typeface="Candara"/>
                <a:cs typeface="Candara"/>
              </a:rPr>
              <a:t> </a:t>
            </a:r>
            <a:r>
              <a:rPr sz="1900" b="1" dirty="0">
                <a:solidFill>
                  <a:schemeClr val="tx1">
                    <a:lumMod val="95000"/>
                  </a:schemeClr>
                </a:solidFill>
                <a:latin typeface="Candara"/>
                <a:cs typeface="Candara"/>
              </a:rPr>
              <a:t>przez</a:t>
            </a:r>
            <a:r>
              <a:rPr sz="1900" b="1" spc="-55" dirty="0">
                <a:solidFill>
                  <a:schemeClr val="tx1">
                    <a:lumMod val="95000"/>
                  </a:schemeClr>
                </a:solidFill>
                <a:latin typeface="Candara"/>
                <a:cs typeface="Candara"/>
              </a:rPr>
              <a:t> </a:t>
            </a:r>
            <a:r>
              <a:rPr sz="1900" b="1" dirty="0">
                <a:solidFill>
                  <a:schemeClr val="tx1">
                    <a:lumMod val="95000"/>
                  </a:schemeClr>
                </a:solidFill>
                <a:latin typeface="Candara"/>
                <a:cs typeface="Candara"/>
              </a:rPr>
              <a:t>sporysz</a:t>
            </a:r>
            <a:r>
              <a:rPr sz="1900" b="1" spc="-30" dirty="0">
                <a:solidFill>
                  <a:schemeClr val="tx1">
                    <a:lumMod val="95000"/>
                  </a:schemeClr>
                </a:solidFill>
                <a:latin typeface="Candara"/>
                <a:cs typeface="Candara"/>
              </a:rPr>
              <a:t> </a:t>
            </a:r>
            <a:r>
              <a:rPr sz="1900" b="1" i="1" spc="-25" dirty="0">
                <a:solidFill>
                  <a:schemeClr val="tx1">
                    <a:lumMod val="95000"/>
                  </a:schemeClr>
                </a:solidFill>
                <a:latin typeface="Candara"/>
                <a:cs typeface="Candara"/>
              </a:rPr>
              <a:t>).</a:t>
            </a:r>
            <a:endParaRPr sz="1900" b="1" dirty="0">
              <a:solidFill>
                <a:schemeClr val="tx1">
                  <a:lumMod val="95000"/>
                </a:schemeClr>
              </a:solidFill>
              <a:latin typeface="Candara"/>
              <a:cs typeface="Candara"/>
            </a:endParaRPr>
          </a:p>
          <a:p>
            <a:pPr marL="287020" marR="5080" indent="-274955" algn="just">
              <a:lnSpc>
                <a:spcPct val="120000"/>
              </a:lnSpc>
              <a:spcBef>
                <a:spcPts val="915"/>
              </a:spcBef>
            </a:pPr>
            <a:r>
              <a:rPr lang="pl-PL" sz="1900" b="1" dirty="0">
                <a:solidFill>
                  <a:schemeClr val="tx1">
                    <a:lumMod val="95000"/>
                  </a:schemeClr>
                </a:solidFill>
                <a:latin typeface="Candara"/>
                <a:cs typeface="Candara"/>
              </a:rPr>
              <a:t>	</a:t>
            </a:r>
            <a:r>
              <a:rPr sz="1900" b="1" dirty="0" err="1">
                <a:solidFill>
                  <a:schemeClr val="tx1">
                    <a:lumMod val="95000"/>
                  </a:schemeClr>
                </a:solidFill>
                <a:latin typeface="Candara"/>
                <a:cs typeface="Candara"/>
              </a:rPr>
              <a:t>Krople</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takiego</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wycieku</a:t>
            </a:r>
            <a:r>
              <a:rPr sz="1900" b="1" spc="75" dirty="0">
                <a:solidFill>
                  <a:schemeClr val="tx1">
                    <a:lumMod val="95000"/>
                  </a:schemeClr>
                </a:solidFill>
                <a:latin typeface="Candara"/>
                <a:cs typeface="Candara"/>
              </a:rPr>
              <a:t>  </a:t>
            </a:r>
            <a:r>
              <a:rPr sz="1900" b="1" dirty="0">
                <a:solidFill>
                  <a:schemeClr val="tx1">
                    <a:lumMod val="95000"/>
                  </a:schemeClr>
                </a:solidFill>
                <a:latin typeface="Candara"/>
                <a:cs typeface="Candara"/>
              </a:rPr>
              <a:t>zawierają</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zazwyczaj</a:t>
            </a:r>
            <a:r>
              <a:rPr sz="1900" b="1" spc="80" dirty="0">
                <a:solidFill>
                  <a:schemeClr val="tx1">
                    <a:lumMod val="95000"/>
                  </a:schemeClr>
                </a:solidFill>
                <a:latin typeface="Candara"/>
                <a:cs typeface="Candara"/>
              </a:rPr>
              <a:t>  </a:t>
            </a:r>
            <a:r>
              <a:rPr sz="1900" b="1" dirty="0">
                <a:solidFill>
                  <a:schemeClr val="tx1">
                    <a:lumMod val="95000"/>
                  </a:schemeClr>
                </a:solidFill>
                <a:latin typeface="Candara"/>
                <a:cs typeface="Candara"/>
              </a:rPr>
              <a:t>olbrzymie</a:t>
            </a:r>
            <a:r>
              <a:rPr sz="1900" b="1" spc="70" dirty="0">
                <a:solidFill>
                  <a:schemeClr val="tx1">
                    <a:lumMod val="95000"/>
                  </a:schemeClr>
                </a:solidFill>
                <a:latin typeface="Candara"/>
                <a:cs typeface="Candara"/>
              </a:rPr>
              <a:t>  </a:t>
            </a:r>
            <a:r>
              <a:rPr sz="1900" b="1" dirty="0">
                <a:solidFill>
                  <a:schemeClr val="tx1">
                    <a:lumMod val="95000"/>
                  </a:schemeClr>
                </a:solidFill>
                <a:latin typeface="Candara"/>
                <a:cs typeface="Candara"/>
              </a:rPr>
              <a:t>ilości</a:t>
            </a:r>
            <a:r>
              <a:rPr sz="1900" b="1" spc="7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komórek </a:t>
            </a:r>
            <a:r>
              <a:rPr sz="1900" b="1" dirty="0">
                <a:solidFill>
                  <a:schemeClr val="tx1">
                    <a:lumMod val="95000"/>
                  </a:schemeClr>
                </a:solidFill>
                <a:latin typeface="Candara"/>
                <a:cs typeface="Candara"/>
              </a:rPr>
              <a:t>bakterii.</a:t>
            </a:r>
            <a:r>
              <a:rPr sz="1900" b="1" spc="315" dirty="0">
                <a:solidFill>
                  <a:schemeClr val="tx1">
                    <a:lumMod val="95000"/>
                  </a:schemeClr>
                </a:solidFill>
                <a:latin typeface="Candara"/>
                <a:cs typeface="Candara"/>
              </a:rPr>
              <a:t>  </a:t>
            </a:r>
            <a:r>
              <a:rPr sz="1900" b="1" dirty="0">
                <a:solidFill>
                  <a:schemeClr val="tx1">
                    <a:lumMod val="95000"/>
                  </a:schemeClr>
                </a:solidFill>
                <a:latin typeface="Candara"/>
                <a:cs typeface="Candara"/>
              </a:rPr>
              <a:t>Wycieki</a:t>
            </a:r>
            <a:r>
              <a:rPr sz="1900" b="1" spc="310" dirty="0">
                <a:solidFill>
                  <a:schemeClr val="tx1">
                    <a:lumMod val="95000"/>
                  </a:schemeClr>
                </a:solidFill>
                <a:latin typeface="Candara"/>
                <a:cs typeface="Candara"/>
              </a:rPr>
              <a:t>  </a:t>
            </a:r>
            <a:r>
              <a:rPr sz="1900" b="1" dirty="0">
                <a:solidFill>
                  <a:schemeClr val="tx1">
                    <a:lumMod val="95000"/>
                  </a:schemeClr>
                </a:solidFill>
                <a:latin typeface="Candara"/>
                <a:cs typeface="Candara"/>
              </a:rPr>
              <a:t>gumowe</a:t>
            </a:r>
            <a:r>
              <a:rPr sz="1900" b="1" spc="320" dirty="0">
                <a:solidFill>
                  <a:schemeClr val="tx1">
                    <a:lumMod val="95000"/>
                  </a:schemeClr>
                </a:solidFill>
                <a:latin typeface="Candara"/>
                <a:cs typeface="Candara"/>
              </a:rPr>
              <a:t>  </a:t>
            </a:r>
            <a:r>
              <a:rPr sz="1900" b="1" dirty="0">
                <a:solidFill>
                  <a:schemeClr val="tx1">
                    <a:lumMod val="95000"/>
                  </a:schemeClr>
                </a:solidFill>
                <a:latin typeface="Candara"/>
                <a:cs typeface="Candara"/>
              </a:rPr>
              <a:t>widoczne</a:t>
            </a:r>
            <a:r>
              <a:rPr sz="1900" b="1" spc="320" dirty="0">
                <a:solidFill>
                  <a:schemeClr val="tx1">
                    <a:lumMod val="95000"/>
                  </a:schemeClr>
                </a:solidFill>
                <a:latin typeface="Candara"/>
                <a:cs typeface="Candara"/>
              </a:rPr>
              <a:t>  </a:t>
            </a:r>
            <a:r>
              <a:rPr sz="1900" b="1" dirty="0">
                <a:solidFill>
                  <a:schemeClr val="tx1">
                    <a:lumMod val="95000"/>
                  </a:schemeClr>
                </a:solidFill>
                <a:latin typeface="Candara"/>
                <a:cs typeface="Candara"/>
              </a:rPr>
              <a:t>są</a:t>
            </a:r>
            <a:r>
              <a:rPr sz="1900" b="1" spc="315" dirty="0">
                <a:solidFill>
                  <a:schemeClr val="tx1">
                    <a:lumMod val="95000"/>
                  </a:schemeClr>
                </a:solidFill>
                <a:latin typeface="Candara"/>
                <a:cs typeface="Candara"/>
              </a:rPr>
              <a:t>  </a:t>
            </a:r>
            <a:r>
              <a:rPr sz="1900" b="1" dirty="0">
                <a:solidFill>
                  <a:schemeClr val="tx1">
                    <a:lumMod val="95000"/>
                  </a:schemeClr>
                </a:solidFill>
                <a:latin typeface="Candara"/>
                <a:cs typeface="Candara"/>
              </a:rPr>
              <a:t>na</a:t>
            </a:r>
            <a:r>
              <a:rPr sz="1900" b="1" spc="320" dirty="0">
                <a:solidFill>
                  <a:schemeClr val="tx1">
                    <a:lumMod val="95000"/>
                  </a:schemeClr>
                </a:solidFill>
                <a:latin typeface="Candara"/>
                <a:cs typeface="Candara"/>
              </a:rPr>
              <a:t>  </a:t>
            </a:r>
            <a:r>
              <a:rPr sz="1900" b="1" dirty="0">
                <a:solidFill>
                  <a:schemeClr val="tx1">
                    <a:lumMod val="95000"/>
                  </a:schemeClr>
                </a:solidFill>
                <a:latin typeface="Candara"/>
                <a:cs typeface="Candara"/>
              </a:rPr>
              <a:t>przykład</a:t>
            </a:r>
            <a:r>
              <a:rPr sz="1900" b="1" spc="320" dirty="0">
                <a:solidFill>
                  <a:schemeClr val="tx1">
                    <a:lumMod val="95000"/>
                  </a:schemeClr>
                </a:solidFill>
                <a:latin typeface="Candara"/>
                <a:cs typeface="Candara"/>
              </a:rPr>
              <a:t>  </a:t>
            </a:r>
            <a:r>
              <a:rPr sz="1900" b="1" dirty="0">
                <a:solidFill>
                  <a:schemeClr val="tx1">
                    <a:lumMod val="95000"/>
                  </a:schemeClr>
                </a:solidFill>
                <a:latin typeface="Candara"/>
                <a:cs typeface="Candara"/>
              </a:rPr>
              <a:t>u</a:t>
            </a:r>
            <a:r>
              <a:rPr sz="1900" b="1" spc="32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czereśni </a:t>
            </a:r>
            <a:r>
              <a:rPr sz="1900" b="1" dirty="0">
                <a:solidFill>
                  <a:schemeClr val="tx1">
                    <a:lumMod val="95000"/>
                  </a:schemeClr>
                </a:solidFill>
                <a:latin typeface="Candara"/>
                <a:cs typeface="Candara"/>
              </a:rPr>
              <a:t>porażonych</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przez</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rak</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bakteryjny.</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Zestalają</a:t>
            </a:r>
            <a:r>
              <a:rPr sz="1900" b="1" spc="155" dirty="0">
                <a:solidFill>
                  <a:schemeClr val="tx1">
                    <a:lumMod val="95000"/>
                  </a:schemeClr>
                </a:solidFill>
                <a:latin typeface="Candara"/>
                <a:cs typeface="Candara"/>
              </a:rPr>
              <a:t>  </a:t>
            </a:r>
            <a:r>
              <a:rPr sz="1900" b="1" dirty="0">
                <a:solidFill>
                  <a:schemeClr val="tx1">
                    <a:lumMod val="95000"/>
                  </a:schemeClr>
                </a:solidFill>
                <a:latin typeface="Candara"/>
                <a:cs typeface="Candara"/>
              </a:rPr>
              <a:t>się</a:t>
            </a:r>
            <a:r>
              <a:rPr sz="1900" b="1" spc="155" dirty="0">
                <a:solidFill>
                  <a:schemeClr val="tx1">
                    <a:lumMod val="95000"/>
                  </a:schemeClr>
                </a:solidFill>
                <a:latin typeface="Candara"/>
                <a:cs typeface="Candara"/>
              </a:rPr>
              <a:t>  </a:t>
            </a:r>
            <a:r>
              <a:rPr sz="1900" b="1" dirty="0">
                <a:solidFill>
                  <a:schemeClr val="tx1">
                    <a:lumMod val="95000"/>
                  </a:schemeClr>
                </a:solidFill>
                <a:latin typeface="Candara"/>
                <a:cs typeface="Candara"/>
              </a:rPr>
              <a:t>one</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na</a:t>
            </a:r>
            <a:r>
              <a:rPr sz="1900" b="1" spc="155"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powietrzu, </a:t>
            </a:r>
            <a:r>
              <a:rPr sz="1900" b="1" dirty="0">
                <a:solidFill>
                  <a:schemeClr val="tx1">
                    <a:lumMod val="95000"/>
                  </a:schemeClr>
                </a:solidFill>
                <a:latin typeface="Candara"/>
                <a:cs typeface="Candara"/>
              </a:rPr>
              <a:t>tworząc</a:t>
            </a:r>
            <a:r>
              <a:rPr sz="1900" b="1" spc="140" dirty="0">
                <a:solidFill>
                  <a:schemeClr val="tx1">
                    <a:lumMod val="95000"/>
                  </a:schemeClr>
                </a:solidFill>
                <a:latin typeface="Candara"/>
                <a:cs typeface="Candara"/>
              </a:rPr>
              <a:t>  </a:t>
            </a:r>
            <a:r>
              <a:rPr sz="1900" b="1" dirty="0">
                <a:solidFill>
                  <a:schemeClr val="tx1">
                    <a:lumMod val="95000"/>
                  </a:schemeClr>
                </a:solidFill>
                <a:latin typeface="Candara"/>
                <a:cs typeface="Candara"/>
              </a:rPr>
              <a:t>twarde,</a:t>
            </a:r>
            <a:r>
              <a:rPr sz="1900" b="1" spc="150" dirty="0">
                <a:solidFill>
                  <a:schemeClr val="tx1">
                    <a:lumMod val="95000"/>
                  </a:schemeClr>
                </a:solidFill>
                <a:latin typeface="Candara"/>
                <a:cs typeface="Candara"/>
              </a:rPr>
              <a:t>  </a:t>
            </a:r>
            <a:r>
              <a:rPr sz="1900" b="1" dirty="0">
                <a:solidFill>
                  <a:schemeClr val="tx1">
                    <a:lumMod val="95000"/>
                  </a:schemeClr>
                </a:solidFill>
                <a:latin typeface="Candara"/>
                <a:cs typeface="Candara"/>
              </a:rPr>
              <a:t>bursztynowego</a:t>
            </a:r>
            <a:r>
              <a:rPr sz="1900" b="1" spc="145" dirty="0">
                <a:solidFill>
                  <a:schemeClr val="tx1">
                    <a:lumMod val="95000"/>
                  </a:schemeClr>
                </a:solidFill>
                <a:latin typeface="Candara"/>
                <a:cs typeface="Candara"/>
              </a:rPr>
              <a:t>  </a:t>
            </a:r>
            <a:r>
              <a:rPr sz="1900" b="1" dirty="0">
                <a:solidFill>
                  <a:schemeClr val="tx1">
                    <a:lumMod val="95000"/>
                  </a:schemeClr>
                </a:solidFill>
                <a:latin typeface="Candara"/>
                <a:cs typeface="Candara"/>
              </a:rPr>
              <a:t>koloru</a:t>
            </a:r>
            <a:r>
              <a:rPr sz="1900" b="1" spc="155" dirty="0">
                <a:solidFill>
                  <a:schemeClr val="tx1">
                    <a:lumMod val="95000"/>
                  </a:schemeClr>
                </a:solidFill>
                <a:latin typeface="Candara"/>
                <a:cs typeface="Candara"/>
              </a:rPr>
              <a:t>  </a:t>
            </a:r>
            <a:r>
              <a:rPr sz="1900" b="1" dirty="0">
                <a:solidFill>
                  <a:schemeClr val="tx1">
                    <a:lumMod val="95000"/>
                  </a:schemeClr>
                </a:solidFill>
                <a:latin typeface="Candara"/>
                <a:cs typeface="Candara"/>
              </a:rPr>
              <a:t>gruzełki</a:t>
            </a:r>
            <a:r>
              <a:rPr sz="1900" b="1" spc="140" dirty="0">
                <a:solidFill>
                  <a:schemeClr val="tx1">
                    <a:lumMod val="95000"/>
                  </a:schemeClr>
                </a:solidFill>
                <a:latin typeface="Candara"/>
                <a:cs typeface="Candara"/>
              </a:rPr>
              <a:t>  </a:t>
            </a:r>
            <a:r>
              <a:rPr sz="1900" b="1" dirty="0">
                <a:solidFill>
                  <a:schemeClr val="tx1">
                    <a:lumMod val="95000"/>
                  </a:schemeClr>
                </a:solidFill>
                <a:latin typeface="Candara"/>
                <a:cs typeface="Candara"/>
              </a:rPr>
              <a:t>przypominające</a:t>
            </a:r>
            <a:r>
              <a:rPr sz="1900" b="1" spc="155" dirty="0">
                <a:solidFill>
                  <a:schemeClr val="tx1">
                    <a:lumMod val="95000"/>
                  </a:schemeClr>
                </a:solidFill>
                <a:latin typeface="Candara"/>
                <a:cs typeface="Candara"/>
              </a:rPr>
              <a:t>  </a:t>
            </a:r>
            <a:r>
              <a:rPr sz="1900" b="1" spc="-50" dirty="0">
                <a:solidFill>
                  <a:schemeClr val="tx1">
                    <a:lumMod val="95000"/>
                  </a:schemeClr>
                </a:solidFill>
                <a:latin typeface="Candara"/>
                <a:cs typeface="Candara"/>
              </a:rPr>
              <a:t>z </a:t>
            </a:r>
            <a:r>
              <a:rPr sz="1900" b="1" dirty="0">
                <a:solidFill>
                  <a:schemeClr val="tx1">
                    <a:lumMod val="95000"/>
                  </a:schemeClr>
                </a:solidFill>
                <a:latin typeface="Candara"/>
                <a:cs typeface="Candara"/>
              </a:rPr>
              <a:t>wyglądu</a:t>
            </a:r>
            <a:r>
              <a:rPr sz="1900" b="1" spc="-60" dirty="0">
                <a:solidFill>
                  <a:schemeClr val="tx1">
                    <a:lumMod val="95000"/>
                  </a:schemeClr>
                </a:solidFill>
                <a:latin typeface="Candara"/>
                <a:cs typeface="Candara"/>
              </a:rPr>
              <a:t> </a:t>
            </a:r>
            <a:r>
              <a:rPr sz="1900" b="1" spc="-10" dirty="0">
                <a:solidFill>
                  <a:schemeClr val="tx1">
                    <a:lumMod val="95000"/>
                  </a:schemeClr>
                </a:solidFill>
                <a:latin typeface="Candara"/>
                <a:cs typeface="Candara"/>
              </a:rPr>
              <a:t>żywicę.</a:t>
            </a:r>
            <a:endParaRPr sz="1900" b="1" dirty="0">
              <a:solidFill>
                <a:schemeClr val="tx1">
                  <a:lumMod val="95000"/>
                </a:schemeClr>
              </a:solidFill>
              <a:latin typeface="Candara"/>
              <a:cs typeface="Candar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2000" y="1905000"/>
            <a:ext cx="7485380" cy="2859405"/>
          </a:xfrm>
          <a:prstGeom prst="rect">
            <a:avLst/>
          </a:prstGeom>
        </p:spPr>
        <p:txBody>
          <a:bodyPr vert="horz" wrap="square" lIns="0" tIns="12700" rIns="0" bIns="0" rtlCol="0">
            <a:spAutoFit/>
          </a:bodyPr>
          <a:lstStyle/>
          <a:p>
            <a:pPr marL="286385" marR="5080" indent="-274320" algn="just">
              <a:lnSpc>
                <a:spcPct val="120000"/>
              </a:lnSpc>
              <a:spcBef>
                <a:spcPts val="100"/>
              </a:spcBef>
            </a:pPr>
            <a:r>
              <a:rPr lang="pl-PL" sz="2100" b="1" dirty="0">
                <a:solidFill>
                  <a:schemeClr val="tx1">
                    <a:lumMod val="95000"/>
                  </a:schemeClr>
                </a:solidFill>
                <a:latin typeface="Candara"/>
                <a:cs typeface="Candara"/>
              </a:rPr>
              <a:t>	</a:t>
            </a:r>
            <a:r>
              <a:rPr sz="2100" b="1" dirty="0" err="1">
                <a:solidFill>
                  <a:schemeClr val="tx1">
                    <a:lumMod val="95000"/>
                  </a:schemeClr>
                </a:solidFill>
                <a:latin typeface="Candara"/>
                <a:cs typeface="Candara"/>
              </a:rPr>
              <a:t>Etiologiczne</a:t>
            </a:r>
            <a:r>
              <a:rPr sz="2100" b="1" spc="175" dirty="0">
                <a:solidFill>
                  <a:schemeClr val="tx1">
                    <a:lumMod val="95000"/>
                  </a:schemeClr>
                </a:solidFill>
                <a:latin typeface="Candara"/>
                <a:cs typeface="Candara"/>
              </a:rPr>
              <a:t> </a:t>
            </a:r>
            <a:r>
              <a:rPr sz="2100" b="1" dirty="0">
                <a:solidFill>
                  <a:schemeClr val="tx1">
                    <a:lumMod val="95000"/>
                  </a:schemeClr>
                </a:solidFill>
                <a:latin typeface="Candara"/>
                <a:cs typeface="Candara"/>
              </a:rPr>
              <a:t>oznaki</a:t>
            </a:r>
            <a:r>
              <a:rPr sz="2100" b="1" spc="180" dirty="0">
                <a:solidFill>
                  <a:schemeClr val="tx1">
                    <a:lumMod val="95000"/>
                  </a:schemeClr>
                </a:solidFill>
                <a:latin typeface="Candara"/>
                <a:cs typeface="Candara"/>
              </a:rPr>
              <a:t> </a:t>
            </a:r>
            <a:r>
              <a:rPr sz="2100" b="1" dirty="0">
                <a:solidFill>
                  <a:schemeClr val="tx1">
                    <a:lumMod val="95000"/>
                  </a:schemeClr>
                </a:solidFill>
                <a:latin typeface="Candara"/>
                <a:cs typeface="Candara"/>
              </a:rPr>
              <a:t>są</a:t>
            </a:r>
            <a:r>
              <a:rPr sz="2100" b="1" spc="175" dirty="0">
                <a:solidFill>
                  <a:schemeClr val="tx1">
                    <a:lumMod val="95000"/>
                  </a:schemeClr>
                </a:solidFill>
                <a:latin typeface="Candara"/>
                <a:cs typeface="Candara"/>
              </a:rPr>
              <a:t> </a:t>
            </a:r>
            <a:r>
              <a:rPr sz="2100" b="1" dirty="0">
                <a:solidFill>
                  <a:schemeClr val="tx1">
                    <a:lumMod val="95000"/>
                  </a:schemeClr>
                </a:solidFill>
                <a:latin typeface="Candara"/>
                <a:cs typeface="Candara"/>
              </a:rPr>
              <a:t>pomocne</a:t>
            </a:r>
            <a:r>
              <a:rPr sz="2100" b="1" spc="180" dirty="0">
                <a:solidFill>
                  <a:schemeClr val="tx1">
                    <a:lumMod val="95000"/>
                  </a:schemeClr>
                </a:solidFill>
                <a:latin typeface="Candara"/>
                <a:cs typeface="Candara"/>
              </a:rPr>
              <a:t> </a:t>
            </a:r>
            <a:r>
              <a:rPr sz="2100" b="1" dirty="0">
                <a:solidFill>
                  <a:schemeClr val="tx1">
                    <a:lumMod val="95000"/>
                  </a:schemeClr>
                </a:solidFill>
                <a:latin typeface="Candara"/>
                <a:cs typeface="Candara"/>
              </a:rPr>
              <a:t>w</a:t>
            </a:r>
            <a:r>
              <a:rPr sz="2100" b="1" spc="185" dirty="0">
                <a:solidFill>
                  <a:schemeClr val="tx1">
                    <a:lumMod val="95000"/>
                  </a:schemeClr>
                </a:solidFill>
                <a:latin typeface="Candara"/>
                <a:cs typeface="Candara"/>
              </a:rPr>
              <a:t> </a:t>
            </a:r>
            <a:r>
              <a:rPr sz="2100" b="1" dirty="0">
                <a:solidFill>
                  <a:schemeClr val="tx1">
                    <a:lumMod val="95000"/>
                  </a:schemeClr>
                </a:solidFill>
                <a:latin typeface="Candara"/>
                <a:cs typeface="Candara"/>
              </a:rPr>
              <a:t>oznaczaniu</a:t>
            </a:r>
            <a:r>
              <a:rPr sz="2100" b="1" spc="175" dirty="0">
                <a:solidFill>
                  <a:schemeClr val="tx1">
                    <a:lumMod val="95000"/>
                  </a:schemeClr>
                </a:solidFill>
                <a:latin typeface="Candara"/>
                <a:cs typeface="Candara"/>
              </a:rPr>
              <a:t> </a:t>
            </a:r>
            <a:r>
              <a:rPr sz="2100" b="1" dirty="0">
                <a:solidFill>
                  <a:schemeClr val="tx1">
                    <a:lumMod val="95000"/>
                  </a:schemeClr>
                </a:solidFill>
                <a:latin typeface="Candara"/>
                <a:cs typeface="Candara"/>
              </a:rPr>
              <a:t>chorób,</a:t>
            </a:r>
            <a:r>
              <a:rPr sz="2100" b="1" spc="18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ponieważ </a:t>
            </a:r>
            <a:r>
              <a:rPr sz="2100" b="1" dirty="0">
                <a:solidFill>
                  <a:schemeClr val="tx1">
                    <a:lumMod val="95000"/>
                  </a:schemeClr>
                </a:solidFill>
                <a:latin typeface="Candara"/>
                <a:cs typeface="Candara"/>
              </a:rPr>
              <a:t>są</a:t>
            </a:r>
            <a:r>
              <a:rPr sz="2100" b="1" spc="135" dirty="0">
                <a:solidFill>
                  <a:schemeClr val="tx1">
                    <a:lumMod val="95000"/>
                  </a:schemeClr>
                </a:solidFill>
                <a:latin typeface="Candara"/>
                <a:cs typeface="Candara"/>
              </a:rPr>
              <a:t>  </a:t>
            </a:r>
            <a:r>
              <a:rPr sz="2100" b="1" dirty="0">
                <a:solidFill>
                  <a:schemeClr val="tx1">
                    <a:lumMod val="95000"/>
                  </a:schemeClr>
                </a:solidFill>
                <a:latin typeface="Candara"/>
                <a:cs typeface="Candara"/>
              </a:rPr>
              <a:t>to</a:t>
            </a:r>
            <a:r>
              <a:rPr sz="2100" b="1" spc="140" dirty="0">
                <a:solidFill>
                  <a:schemeClr val="tx1">
                    <a:lumMod val="95000"/>
                  </a:schemeClr>
                </a:solidFill>
                <a:latin typeface="Candara"/>
                <a:cs typeface="Candara"/>
              </a:rPr>
              <a:t>  </a:t>
            </a:r>
            <a:r>
              <a:rPr sz="2100" b="1" dirty="0">
                <a:solidFill>
                  <a:schemeClr val="tx1">
                    <a:lumMod val="95000"/>
                  </a:schemeClr>
                </a:solidFill>
                <a:latin typeface="Candara"/>
                <a:cs typeface="Candara"/>
              </a:rPr>
              <a:t>widoczne</a:t>
            </a:r>
            <a:r>
              <a:rPr sz="2100" b="1" spc="140" dirty="0">
                <a:solidFill>
                  <a:schemeClr val="tx1">
                    <a:lumMod val="95000"/>
                  </a:schemeClr>
                </a:solidFill>
                <a:latin typeface="Candara"/>
                <a:cs typeface="Candara"/>
              </a:rPr>
              <a:t>  </a:t>
            </a:r>
            <a:r>
              <a:rPr sz="2100" b="1" dirty="0">
                <a:solidFill>
                  <a:schemeClr val="tx1">
                    <a:lumMod val="95000"/>
                  </a:schemeClr>
                </a:solidFill>
                <a:latin typeface="Candara"/>
                <a:cs typeface="Candara"/>
              </a:rPr>
              <a:t>narządy</a:t>
            </a:r>
            <a:r>
              <a:rPr sz="2100" b="1" spc="135" dirty="0">
                <a:solidFill>
                  <a:schemeClr val="tx1">
                    <a:lumMod val="95000"/>
                  </a:schemeClr>
                </a:solidFill>
                <a:latin typeface="Candara"/>
                <a:cs typeface="Candara"/>
              </a:rPr>
              <a:t>  </a:t>
            </a:r>
            <a:r>
              <a:rPr sz="2100" b="1" dirty="0">
                <a:solidFill>
                  <a:schemeClr val="tx1">
                    <a:lumMod val="95000"/>
                  </a:schemeClr>
                </a:solidFill>
                <a:latin typeface="Candara"/>
                <a:cs typeface="Candara"/>
              </a:rPr>
              <a:t>lub</a:t>
            </a:r>
            <a:r>
              <a:rPr sz="2100" b="1" spc="135" dirty="0">
                <a:solidFill>
                  <a:schemeClr val="tx1">
                    <a:lumMod val="95000"/>
                  </a:schemeClr>
                </a:solidFill>
                <a:latin typeface="Candara"/>
                <a:cs typeface="Candara"/>
              </a:rPr>
              <a:t>  </a:t>
            </a:r>
            <a:r>
              <a:rPr sz="2100" b="1" dirty="0">
                <a:solidFill>
                  <a:schemeClr val="tx1">
                    <a:lumMod val="95000"/>
                  </a:schemeClr>
                </a:solidFill>
                <a:latin typeface="Candara"/>
                <a:cs typeface="Candara"/>
              </a:rPr>
              <a:t>skupienia</a:t>
            </a:r>
            <a:r>
              <a:rPr sz="2100" b="1" spc="140" dirty="0">
                <a:solidFill>
                  <a:schemeClr val="tx1">
                    <a:lumMod val="95000"/>
                  </a:schemeClr>
                </a:solidFill>
                <a:latin typeface="Candara"/>
                <a:cs typeface="Candara"/>
              </a:rPr>
              <a:t>  </a:t>
            </a:r>
            <a:r>
              <a:rPr sz="2100" b="1" dirty="0">
                <a:solidFill>
                  <a:schemeClr val="tx1">
                    <a:lumMod val="95000"/>
                  </a:schemeClr>
                </a:solidFill>
                <a:latin typeface="Candara"/>
                <a:cs typeface="Candara"/>
              </a:rPr>
              <a:t>patogena</a:t>
            </a:r>
            <a:r>
              <a:rPr sz="2100" b="1" spc="13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(grzybów, </a:t>
            </a:r>
            <a:r>
              <a:rPr sz="2100" b="1" dirty="0">
                <a:solidFill>
                  <a:schemeClr val="tx1">
                    <a:lumMod val="95000"/>
                  </a:schemeClr>
                </a:solidFill>
                <a:latin typeface="Candara"/>
                <a:cs typeface="Candara"/>
              </a:rPr>
              <a:t>bakterii,</a:t>
            </a:r>
            <a:r>
              <a:rPr sz="2100" b="1" spc="235" dirty="0">
                <a:solidFill>
                  <a:schemeClr val="tx1">
                    <a:lumMod val="95000"/>
                  </a:schemeClr>
                </a:solidFill>
                <a:latin typeface="Candara"/>
                <a:cs typeface="Candara"/>
              </a:rPr>
              <a:t> </a:t>
            </a:r>
            <a:r>
              <a:rPr sz="2100" b="1" dirty="0">
                <a:solidFill>
                  <a:schemeClr val="tx1">
                    <a:lumMod val="95000"/>
                  </a:schemeClr>
                </a:solidFill>
                <a:latin typeface="Candara"/>
                <a:cs typeface="Candara"/>
              </a:rPr>
              <a:t>szkodników)</a:t>
            </a:r>
            <a:r>
              <a:rPr sz="2100" b="1" spc="235" dirty="0">
                <a:solidFill>
                  <a:schemeClr val="tx1">
                    <a:lumMod val="95000"/>
                  </a:schemeClr>
                </a:solidFill>
                <a:latin typeface="Candara"/>
                <a:cs typeface="Candara"/>
              </a:rPr>
              <a:t> </a:t>
            </a:r>
            <a:r>
              <a:rPr sz="2100" b="1" dirty="0">
                <a:solidFill>
                  <a:schemeClr val="tx1">
                    <a:lumMod val="95000"/>
                  </a:schemeClr>
                </a:solidFill>
                <a:latin typeface="Candara"/>
                <a:cs typeface="Candara"/>
              </a:rPr>
              <a:t>występujące</a:t>
            </a:r>
            <a:r>
              <a:rPr sz="2100" b="1" spc="235" dirty="0">
                <a:solidFill>
                  <a:schemeClr val="tx1">
                    <a:lumMod val="95000"/>
                  </a:schemeClr>
                </a:solidFill>
                <a:latin typeface="Candara"/>
                <a:cs typeface="Candara"/>
              </a:rPr>
              <a:t> </a:t>
            </a:r>
            <a:r>
              <a:rPr sz="2100" b="1" dirty="0">
                <a:solidFill>
                  <a:schemeClr val="tx1">
                    <a:lumMod val="95000"/>
                  </a:schemeClr>
                </a:solidFill>
                <a:latin typeface="Candara"/>
                <a:cs typeface="Candara"/>
              </a:rPr>
              <a:t>na</a:t>
            </a:r>
            <a:r>
              <a:rPr sz="2100" b="1" spc="220" dirty="0">
                <a:solidFill>
                  <a:schemeClr val="tx1">
                    <a:lumMod val="95000"/>
                  </a:schemeClr>
                </a:solidFill>
                <a:latin typeface="Candara"/>
                <a:cs typeface="Candara"/>
              </a:rPr>
              <a:t> </a:t>
            </a:r>
            <a:r>
              <a:rPr sz="2100" b="1" spc="-20" dirty="0">
                <a:solidFill>
                  <a:schemeClr val="tx1">
                    <a:lumMod val="95000"/>
                  </a:schemeClr>
                </a:solidFill>
                <a:latin typeface="Candara"/>
                <a:cs typeface="Candara"/>
              </a:rPr>
              <a:t>roślinie-</a:t>
            </a:r>
            <a:r>
              <a:rPr sz="2100" b="1" dirty="0">
                <a:solidFill>
                  <a:schemeClr val="tx1">
                    <a:lumMod val="95000"/>
                  </a:schemeClr>
                </a:solidFill>
                <a:latin typeface="Candara"/>
                <a:cs typeface="Candara"/>
              </a:rPr>
              <a:t>gospodarzu</a:t>
            </a:r>
            <a:r>
              <a:rPr sz="2100" b="1" spc="240" dirty="0">
                <a:solidFill>
                  <a:schemeClr val="tx1">
                    <a:lumMod val="95000"/>
                  </a:schemeClr>
                </a:solidFill>
                <a:latin typeface="Candara"/>
                <a:cs typeface="Candara"/>
              </a:rPr>
              <a:t> </a:t>
            </a:r>
            <a:r>
              <a:rPr sz="2100" b="1" spc="-20" dirty="0">
                <a:solidFill>
                  <a:schemeClr val="tx1">
                    <a:lumMod val="95000"/>
                  </a:schemeClr>
                </a:solidFill>
                <a:latin typeface="Candara"/>
                <a:cs typeface="Candara"/>
              </a:rPr>
              <a:t>(np. </a:t>
            </a:r>
            <a:r>
              <a:rPr sz="2100" b="1" dirty="0">
                <a:solidFill>
                  <a:schemeClr val="tx1">
                    <a:lumMod val="95000"/>
                  </a:schemeClr>
                </a:solidFill>
                <a:latin typeface="Candara"/>
                <a:cs typeface="Candara"/>
              </a:rPr>
              <a:t>huby</a:t>
            </a:r>
            <a:r>
              <a:rPr sz="2100" b="1" spc="-15" dirty="0">
                <a:solidFill>
                  <a:schemeClr val="tx1">
                    <a:lumMod val="95000"/>
                  </a:schemeClr>
                </a:solidFill>
                <a:latin typeface="Candara"/>
                <a:cs typeface="Candara"/>
              </a:rPr>
              <a:t> </a:t>
            </a:r>
            <a:r>
              <a:rPr sz="2100" b="1" dirty="0">
                <a:solidFill>
                  <a:schemeClr val="tx1">
                    <a:lumMod val="95000"/>
                  </a:schemeClr>
                </a:solidFill>
                <a:latin typeface="Candara"/>
                <a:cs typeface="Candara"/>
              </a:rPr>
              <a:t>na</a:t>
            </a:r>
            <a:r>
              <a:rPr sz="2100" b="1" spc="-10" dirty="0">
                <a:solidFill>
                  <a:schemeClr val="tx1">
                    <a:lumMod val="95000"/>
                  </a:schemeClr>
                </a:solidFill>
                <a:latin typeface="Candara"/>
                <a:cs typeface="Candara"/>
              </a:rPr>
              <a:t> drzewach).</a:t>
            </a:r>
            <a:endParaRPr sz="2100" b="1" dirty="0">
              <a:solidFill>
                <a:schemeClr val="tx1">
                  <a:lumMod val="95000"/>
                </a:schemeClr>
              </a:solidFill>
              <a:latin typeface="Candara"/>
              <a:cs typeface="Candara"/>
            </a:endParaRPr>
          </a:p>
          <a:p>
            <a:pPr marL="286385" marR="5080" indent="-274320" algn="just">
              <a:lnSpc>
                <a:spcPct val="120000"/>
              </a:lnSpc>
              <a:spcBef>
                <a:spcPts val="1145"/>
              </a:spcBef>
            </a:pPr>
            <a:r>
              <a:rPr lang="pl-PL" sz="2100" b="1" dirty="0">
                <a:solidFill>
                  <a:schemeClr val="tx1">
                    <a:lumMod val="95000"/>
                  </a:schemeClr>
                </a:solidFill>
                <a:latin typeface="Candara"/>
                <a:cs typeface="Candara"/>
              </a:rPr>
              <a:t>	</a:t>
            </a:r>
            <a:r>
              <a:rPr sz="2100" b="1" dirty="0">
                <a:solidFill>
                  <a:schemeClr val="tx1">
                    <a:lumMod val="95000"/>
                  </a:schemeClr>
                </a:solidFill>
                <a:latin typeface="Candara"/>
                <a:cs typeface="Candara"/>
              </a:rPr>
              <a:t>W</a:t>
            </a:r>
            <a:r>
              <a:rPr sz="2100" b="1" spc="229" dirty="0">
                <a:solidFill>
                  <a:schemeClr val="tx1">
                    <a:lumMod val="95000"/>
                  </a:schemeClr>
                </a:solidFill>
                <a:latin typeface="Candara"/>
                <a:cs typeface="Candara"/>
              </a:rPr>
              <a:t>  </a:t>
            </a:r>
            <a:r>
              <a:rPr sz="2100" b="1" dirty="0">
                <a:solidFill>
                  <a:schemeClr val="tx1">
                    <a:lumMod val="95000"/>
                  </a:schemeClr>
                </a:solidFill>
                <a:latin typeface="Candara"/>
                <a:cs typeface="Candara"/>
              </a:rPr>
              <a:t>chorobach</a:t>
            </a:r>
            <a:r>
              <a:rPr sz="2100" b="1" spc="229" dirty="0">
                <a:solidFill>
                  <a:schemeClr val="tx1">
                    <a:lumMod val="95000"/>
                  </a:schemeClr>
                </a:solidFill>
                <a:latin typeface="Candara"/>
                <a:cs typeface="Candara"/>
              </a:rPr>
              <a:t>  </a:t>
            </a:r>
            <a:r>
              <a:rPr sz="2100" b="1" dirty="0">
                <a:solidFill>
                  <a:schemeClr val="tx1">
                    <a:lumMod val="95000"/>
                  </a:schemeClr>
                </a:solidFill>
                <a:latin typeface="Candara"/>
                <a:cs typeface="Candara"/>
              </a:rPr>
              <a:t>grzybowych</a:t>
            </a:r>
            <a:r>
              <a:rPr sz="2100" b="1" spc="235" dirty="0">
                <a:solidFill>
                  <a:schemeClr val="tx1">
                    <a:lumMod val="95000"/>
                  </a:schemeClr>
                </a:solidFill>
                <a:latin typeface="Candara"/>
                <a:cs typeface="Candara"/>
              </a:rPr>
              <a:t>  </a:t>
            </a:r>
            <a:r>
              <a:rPr sz="2100" b="1" dirty="0">
                <a:solidFill>
                  <a:schemeClr val="tx1">
                    <a:lumMod val="95000"/>
                  </a:schemeClr>
                </a:solidFill>
                <a:latin typeface="Candara"/>
                <a:cs typeface="Candara"/>
              </a:rPr>
              <a:t>mogą</a:t>
            </a:r>
            <a:r>
              <a:rPr sz="2100" b="1" spc="235" dirty="0">
                <a:solidFill>
                  <a:schemeClr val="tx1">
                    <a:lumMod val="95000"/>
                  </a:schemeClr>
                </a:solidFill>
                <a:latin typeface="Candara"/>
                <a:cs typeface="Candara"/>
              </a:rPr>
              <a:t>  </a:t>
            </a:r>
            <a:r>
              <a:rPr sz="2100" b="1" dirty="0">
                <a:solidFill>
                  <a:schemeClr val="tx1">
                    <a:lumMod val="95000"/>
                  </a:schemeClr>
                </a:solidFill>
                <a:latin typeface="Candara"/>
                <a:cs typeface="Candara"/>
              </a:rPr>
              <a:t>to</a:t>
            </a:r>
            <a:r>
              <a:rPr sz="2100" b="1" spc="225" dirty="0">
                <a:solidFill>
                  <a:schemeClr val="tx1">
                    <a:lumMod val="95000"/>
                  </a:schemeClr>
                </a:solidFill>
                <a:latin typeface="Candara"/>
                <a:cs typeface="Candara"/>
              </a:rPr>
              <a:t>  </a:t>
            </a:r>
            <a:r>
              <a:rPr sz="2100" b="1" dirty="0">
                <a:solidFill>
                  <a:schemeClr val="tx1">
                    <a:lumMod val="95000"/>
                  </a:schemeClr>
                </a:solidFill>
                <a:latin typeface="Candara"/>
                <a:cs typeface="Candara"/>
              </a:rPr>
              <a:t>być</a:t>
            </a:r>
            <a:r>
              <a:rPr sz="2100" b="1" spc="229" dirty="0">
                <a:solidFill>
                  <a:schemeClr val="tx1">
                    <a:lumMod val="95000"/>
                  </a:schemeClr>
                </a:solidFill>
                <a:latin typeface="Candara"/>
                <a:cs typeface="Candara"/>
              </a:rPr>
              <a:t>  </a:t>
            </a:r>
            <a:r>
              <a:rPr sz="2100" b="1" dirty="0">
                <a:solidFill>
                  <a:schemeClr val="tx1">
                    <a:lumMod val="95000"/>
                  </a:schemeClr>
                </a:solidFill>
                <a:latin typeface="Candara"/>
                <a:cs typeface="Candara"/>
              </a:rPr>
              <a:t>grzybnie,</a:t>
            </a:r>
            <a:r>
              <a:rPr sz="2100" b="1" spc="229"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skupienia </a:t>
            </a:r>
            <a:r>
              <a:rPr sz="2100" b="1" dirty="0">
                <a:solidFill>
                  <a:schemeClr val="tx1">
                    <a:lumMod val="95000"/>
                  </a:schemeClr>
                </a:solidFill>
                <a:latin typeface="Candara"/>
                <a:cs typeface="Candara"/>
              </a:rPr>
              <a:t>zarodników</a:t>
            </a:r>
            <a:r>
              <a:rPr sz="2100" b="1" spc="195" dirty="0">
                <a:solidFill>
                  <a:schemeClr val="tx1">
                    <a:lumMod val="95000"/>
                  </a:schemeClr>
                </a:solidFill>
                <a:latin typeface="Candara"/>
                <a:cs typeface="Candara"/>
              </a:rPr>
              <a:t> </a:t>
            </a:r>
            <a:r>
              <a:rPr sz="2100" b="1" dirty="0">
                <a:solidFill>
                  <a:schemeClr val="tx1">
                    <a:lumMod val="95000"/>
                  </a:schemeClr>
                </a:solidFill>
                <a:latin typeface="Candara"/>
                <a:cs typeface="Candara"/>
              </a:rPr>
              <a:t>i</a:t>
            </a:r>
            <a:r>
              <a:rPr sz="2100" b="1" spc="200" dirty="0">
                <a:solidFill>
                  <a:schemeClr val="tx1">
                    <a:lumMod val="95000"/>
                  </a:schemeClr>
                </a:solidFill>
                <a:latin typeface="Candara"/>
                <a:cs typeface="Candara"/>
              </a:rPr>
              <a:t> </a:t>
            </a:r>
            <a:r>
              <a:rPr sz="2100" b="1" dirty="0">
                <a:solidFill>
                  <a:schemeClr val="tx1">
                    <a:lumMod val="95000"/>
                  </a:schemeClr>
                </a:solidFill>
                <a:latin typeface="Candara"/>
                <a:cs typeface="Candara"/>
              </a:rPr>
              <a:t>owocniki,</a:t>
            </a:r>
            <a:r>
              <a:rPr sz="2100" b="1" spc="190" dirty="0">
                <a:solidFill>
                  <a:schemeClr val="tx1">
                    <a:lumMod val="95000"/>
                  </a:schemeClr>
                </a:solidFill>
                <a:latin typeface="Candara"/>
                <a:cs typeface="Candara"/>
              </a:rPr>
              <a:t> </a:t>
            </a:r>
            <a:r>
              <a:rPr sz="2100" b="1" dirty="0">
                <a:solidFill>
                  <a:schemeClr val="tx1">
                    <a:lumMod val="95000"/>
                  </a:schemeClr>
                </a:solidFill>
                <a:latin typeface="Candara"/>
                <a:cs typeface="Candara"/>
              </a:rPr>
              <a:t>a</a:t>
            </a:r>
            <a:r>
              <a:rPr sz="2100" b="1" spc="170" dirty="0">
                <a:solidFill>
                  <a:schemeClr val="tx1">
                    <a:lumMod val="95000"/>
                  </a:schemeClr>
                </a:solidFill>
                <a:latin typeface="Candara"/>
                <a:cs typeface="Candara"/>
              </a:rPr>
              <a:t> </a:t>
            </a:r>
            <a:r>
              <a:rPr sz="2100" b="1" dirty="0">
                <a:solidFill>
                  <a:schemeClr val="tx1">
                    <a:lumMod val="95000"/>
                  </a:schemeClr>
                </a:solidFill>
                <a:latin typeface="Candara"/>
                <a:cs typeface="Candara"/>
              </a:rPr>
              <a:t>w</a:t>
            </a:r>
            <a:r>
              <a:rPr sz="2100" b="1" spc="195" dirty="0">
                <a:solidFill>
                  <a:schemeClr val="tx1">
                    <a:lumMod val="95000"/>
                  </a:schemeClr>
                </a:solidFill>
                <a:latin typeface="Candara"/>
                <a:cs typeface="Candara"/>
              </a:rPr>
              <a:t> </a:t>
            </a:r>
            <a:r>
              <a:rPr sz="2100" b="1" dirty="0">
                <a:solidFill>
                  <a:schemeClr val="tx1">
                    <a:lumMod val="95000"/>
                  </a:schemeClr>
                </a:solidFill>
                <a:latin typeface="Candara"/>
                <a:cs typeface="Candara"/>
              </a:rPr>
              <a:t>chorobach</a:t>
            </a:r>
            <a:r>
              <a:rPr sz="2100" b="1" spc="180" dirty="0">
                <a:solidFill>
                  <a:schemeClr val="tx1">
                    <a:lumMod val="95000"/>
                  </a:schemeClr>
                </a:solidFill>
                <a:latin typeface="Candara"/>
                <a:cs typeface="Candara"/>
              </a:rPr>
              <a:t> </a:t>
            </a:r>
            <a:r>
              <a:rPr sz="2100" b="1" dirty="0">
                <a:solidFill>
                  <a:schemeClr val="tx1">
                    <a:lumMod val="95000"/>
                  </a:schemeClr>
                </a:solidFill>
                <a:latin typeface="Candara"/>
                <a:cs typeface="Candara"/>
              </a:rPr>
              <a:t>bakteryjnych</a:t>
            </a:r>
            <a:r>
              <a:rPr sz="2100" b="1" spc="190" dirty="0">
                <a:solidFill>
                  <a:schemeClr val="tx1">
                    <a:lumMod val="95000"/>
                  </a:schemeClr>
                </a:solidFill>
                <a:latin typeface="Candara"/>
                <a:cs typeface="Candara"/>
              </a:rPr>
              <a:t> </a:t>
            </a:r>
            <a:r>
              <a:rPr sz="2100" b="1" dirty="0">
                <a:solidFill>
                  <a:schemeClr val="tx1">
                    <a:lumMod val="95000"/>
                  </a:schemeClr>
                </a:solidFill>
                <a:latin typeface="Candara"/>
                <a:cs typeface="Candara"/>
              </a:rPr>
              <a:t>-</a:t>
            </a:r>
            <a:r>
              <a:rPr sz="2100" b="1" spc="18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roszenia </a:t>
            </a:r>
            <a:r>
              <a:rPr sz="2100" b="1" dirty="0">
                <a:solidFill>
                  <a:schemeClr val="tx1">
                    <a:lumMod val="95000"/>
                  </a:schemeClr>
                </a:solidFill>
                <a:latin typeface="Candara"/>
                <a:cs typeface="Candara"/>
              </a:rPr>
              <a:t>(mętne</a:t>
            </a:r>
            <a:r>
              <a:rPr sz="2100" b="1" spc="-45" dirty="0">
                <a:solidFill>
                  <a:schemeClr val="tx1">
                    <a:lumMod val="95000"/>
                  </a:schemeClr>
                </a:solidFill>
                <a:latin typeface="Candara"/>
                <a:cs typeface="Candara"/>
              </a:rPr>
              <a:t> </a:t>
            </a:r>
            <a:r>
              <a:rPr sz="2100" b="1" dirty="0">
                <a:solidFill>
                  <a:schemeClr val="tx1">
                    <a:lumMod val="95000"/>
                  </a:schemeClr>
                </a:solidFill>
                <a:latin typeface="Candara"/>
                <a:cs typeface="Candara"/>
              </a:rPr>
              <a:t>śluzowate</a:t>
            </a:r>
            <a:r>
              <a:rPr sz="2100" b="1" spc="-40" dirty="0">
                <a:solidFill>
                  <a:schemeClr val="tx1">
                    <a:lumMod val="95000"/>
                  </a:schemeClr>
                </a:solidFill>
                <a:latin typeface="Candara"/>
                <a:cs typeface="Candara"/>
              </a:rPr>
              <a:t> </a:t>
            </a:r>
            <a:r>
              <a:rPr sz="2100" b="1" dirty="0">
                <a:solidFill>
                  <a:schemeClr val="tx1">
                    <a:lumMod val="95000"/>
                  </a:schemeClr>
                </a:solidFill>
                <a:latin typeface="Candara"/>
                <a:cs typeface="Candara"/>
              </a:rPr>
              <a:t>krople</a:t>
            </a:r>
            <a:r>
              <a:rPr sz="2100" b="1" spc="-45" dirty="0">
                <a:solidFill>
                  <a:schemeClr val="tx1">
                    <a:lumMod val="95000"/>
                  </a:schemeClr>
                </a:solidFill>
                <a:latin typeface="Candara"/>
                <a:cs typeface="Candara"/>
              </a:rPr>
              <a:t> </a:t>
            </a:r>
            <a:r>
              <a:rPr sz="2100" b="1" dirty="0">
                <a:solidFill>
                  <a:schemeClr val="tx1">
                    <a:lumMod val="95000"/>
                  </a:schemeClr>
                </a:solidFill>
                <a:latin typeface="Candara"/>
                <a:cs typeface="Candara"/>
              </a:rPr>
              <a:t>z</a:t>
            </a:r>
            <a:r>
              <a:rPr sz="2100" b="1" spc="-35" dirty="0">
                <a:solidFill>
                  <a:schemeClr val="tx1">
                    <a:lumMod val="95000"/>
                  </a:schemeClr>
                </a:solidFill>
                <a:latin typeface="Candara"/>
                <a:cs typeface="Candara"/>
              </a:rPr>
              <a:t> </a:t>
            </a:r>
            <a:r>
              <a:rPr sz="2100" b="1" spc="-10" dirty="0" err="1">
                <a:solidFill>
                  <a:schemeClr val="tx1">
                    <a:lumMod val="95000"/>
                  </a:schemeClr>
                </a:solidFill>
                <a:latin typeface="Candara"/>
                <a:cs typeface="Candara"/>
              </a:rPr>
              <a:t>bakteriami</a:t>
            </a:r>
            <a:r>
              <a:rPr sz="2100" b="1" spc="-10" dirty="0">
                <a:solidFill>
                  <a:schemeClr val="tx1">
                    <a:lumMod val="95000"/>
                  </a:schemeClr>
                </a:solidFill>
                <a:latin typeface="Candara"/>
                <a:cs typeface="Candara"/>
              </a:rPr>
              <a:t>)</a:t>
            </a:r>
            <a:r>
              <a:rPr lang="pl-PL" sz="2100" b="1" spc="-10" dirty="0">
                <a:solidFill>
                  <a:schemeClr val="tx1">
                    <a:lumMod val="95000"/>
                  </a:schemeClr>
                </a:solidFill>
                <a:latin typeface="Candara"/>
                <a:cs typeface="Candara"/>
              </a:rPr>
              <a:t>.</a:t>
            </a:r>
            <a:endParaRPr sz="2100" b="1" dirty="0">
              <a:solidFill>
                <a:schemeClr val="tx1">
                  <a:lumMod val="95000"/>
                </a:schemeClr>
              </a:solidFill>
              <a:latin typeface="Candara"/>
              <a:cs typeface="Candar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39750" y="836612"/>
            <a:ext cx="7920355" cy="5545138"/>
            <a:chOff x="539750" y="836612"/>
            <a:chExt cx="7920355" cy="5545138"/>
          </a:xfrm>
        </p:grpSpPr>
        <p:pic>
          <p:nvPicPr>
            <p:cNvPr id="3" name="object 3"/>
            <p:cNvPicPr/>
            <p:nvPr/>
          </p:nvPicPr>
          <p:blipFill>
            <a:blip r:embed="rId2" cstate="print"/>
            <a:stretch>
              <a:fillRect/>
            </a:stretch>
          </p:blipFill>
          <p:spPr>
            <a:xfrm>
              <a:off x="1187450" y="836612"/>
              <a:ext cx="6623050" cy="5349875"/>
            </a:xfrm>
            <a:prstGeom prst="rect">
              <a:avLst/>
            </a:prstGeom>
          </p:spPr>
        </p:pic>
        <p:sp>
          <p:nvSpPr>
            <p:cNvPr id="4" name="object 4"/>
            <p:cNvSpPr/>
            <p:nvPr/>
          </p:nvSpPr>
          <p:spPr>
            <a:xfrm>
              <a:off x="539750" y="5445125"/>
              <a:ext cx="7920355" cy="936625"/>
            </a:xfrm>
            <a:custGeom>
              <a:avLst/>
              <a:gdLst/>
              <a:ahLst/>
              <a:cxnLst/>
              <a:rect l="l" t="t" r="r" b="b"/>
              <a:pathLst>
                <a:path w="7920355" h="936625">
                  <a:moveTo>
                    <a:pt x="7920101" y="0"/>
                  </a:moveTo>
                  <a:lnTo>
                    <a:pt x="0" y="0"/>
                  </a:lnTo>
                  <a:lnTo>
                    <a:pt x="0" y="936625"/>
                  </a:lnTo>
                  <a:lnTo>
                    <a:pt x="7920101" y="936625"/>
                  </a:lnTo>
                  <a:lnTo>
                    <a:pt x="7920101" y="0"/>
                  </a:lnTo>
                  <a:close/>
                </a:path>
              </a:pathLst>
            </a:custGeom>
            <a:solidFill>
              <a:srgbClr val="30B6FC"/>
            </a:solidFill>
          </p:spPr>
          <p:txBody>
            <a:bodyPr wrap="square" lIns="0" tIns="0" rIns="0" bIns="0" rtlCol="0"/>
            <a:lstStyle/>
            <a:p>
              <a:endParaRPr/>
            </a:p>
          </p:txBody>
        </p:sp>
        <p:sp>
          <p:nvSpPr>
            <p:cNvPr id="5" name="object 5"/>
            <p:cNvSpPr/>
            <p:nvPr/>
          </p:nvSpPr>
          <p:spPr>
            <a:xfrm>
              <a:off x="539750" y="5445125"/>
              <a:ext cx="7920355" cy="936625"/>
            </a:xfrm>
            <a:custGeom>
              <a:avLst/>
              <a:gdLst/>
              <a:ahLst/>
              <a:cxnLst/>
              <a:rect l="l" t="t" r="r" b="b"/>
              <a:pathLst>
                <a:path w="7920355" h="936625">
                  <a:moveTo>
                    <a:pt x="0" y="936625"/>
                  </a:moveTo>
                  <a:lnTo>
                    <a:pt x="7920101" y="936625"/>
                  </a:lnTo>
                  <a:lnTo>
                    <a:pt x="7920101" y="0"/>
                  </a:lnTo>
                  <a:lnTo>
                    <a:pt x="0" y="0"/>
                  </a:lnTo>
                  <a:lnTo>
                    <a:pt x="0" y="936625"/>
                  </a:lnTo>
                  <a:close/>
                </a:path>
              </a:pathLst>
            </a:custGeom>
            <a:ln w="9525">
              <a:solidFill>
                <a:srgbClr val="000000"/>
              </a:solidFill>
            </a:ln>
          </p:spPr>
          <p:txBody>
            <a:bodyPr wrap="square" lIns="0" tIns="0" rIns="0" bIns="0" rtlCol="0"/>
            <a:lstStyle/>
            <a:p>
              <a:endParaRPr/>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524000" y="685800"/>
            <a:ext cx="6465570" cy="452120"/>
          </a:xfrm>
          <a:prstGeom prst="rect">
            <a:avLst/>
          </a:prstGeom>
        </p:spPr>
        <p:txBody>
          <a:bodyPr vert="horz" wrap="square" lIns="0" tIns="12065" rIns="0" bIns="0" rtlCol="0">
            <a:spAutoFit/>
          </a:bodyPr>
          <a:lstStyle/>
          <a:p>
            <a:pPr marL="12700">
              <a:lnSpc>
                <a:spcPct val="100000"/>
              </a:lnSpc>
              <a:spcBef>
                <a:spcPts val="95"/>
              </a:spcBef>
            </a:pPr>
            <a:r>
              <a:rPr sz="2800" spc="-10" dirty="0">
                <a:solidFill>
                  <a:srgbClr val="FFFFFF"/>
                </a:solidFill>
              </a:rPr>
              <a:t>Mechanizmy</a:t>
            </a:r>
            <a:r>
              <a:rPr sz="2800" spc="-60" dirty="0">
                <a:solidFill>
                  <a:srgbClr val="FFFFFF"/>
                </a:solidFill>
              </a:rPr>
              <a:t> </a:t>
            </a:r>
            <a:r>
              <a:rPr sz="2800" dirty="0">
                <a:solidFill>
                  <a:srgbClr val="FFFFFF"/>
                </a:solidFill>
              </a:rPr>
              <a:t>odporności</a:t>
            </a:r>
            <a:r>
              <a:rPr sz="2800" spc="-70" dirty="0">
                <a:solidFill>
                  <a:srgbClr val="FFFFFF"/>
                </a:solidFill>
              </a:rPr>
              <a:t> </a:t>
            </a:r>
            <a:r>
              <a:rPr sz="2800" dirty="0">
                <a:solidFill>
                  <a:srgbClr val="FFFFFF"/>
                </a:solidFill>
              </a:rPr>
              <a:t>roślin</a:t>
            </a:r>
            <a:r>
              <a:rPr sz="2800" spc="-80" dirty="0">
                <a:solidFill>
                  <a:srgbClr val="FFFFFF"/>
                </a:solidFill>
              </a:rPr>
              <a:t> </a:t>
            </a:r>
            <a:r>
              <a:rPr sz="2800" dirty="0">
                <a:solidFill>
                  <a:srgbClr val="FFFFFF"/>
                </a:solidFill>
              </a:rPr>
              <a:t>na</a:t>
            </a:r>
            <a:r>
              <a:rPr sz="2800" spc="-75" dirty="0">
                <a:solidFill>
                  <a:srgbClr val="FFFFFF"/>
                </a:solidFill>
              </a:rPr>
              <a:t> </a:t>
            </a:r>
            <a:r>
              <a:rPr sz="2800" spc="-10" dirty="0">
                <a:solidFill>
                  <a:srgbClr val="FFFFFF"/>
                </a:solidFill>
              </a:rPr>
              <a:t>choroby</a:t>
            </a:r>
            <a:endParaRPr sz="2800" dirty="0"/>
          </a:p>
        </p:txBody>
      </p:sp>
      <p:sp>
        <p:nvSpPr>
          <p:cNvPr id="5" name="object 5"/>
          <p:cNvSpPr txBox="1"/>
          <p:nvPr/>
        </p:nvSpPr>
        <p:spPr>
          <a:xfrm>
            <a:off x="685800" y="1981200"/>
            <a:ext cx="7158355" cy="3213735"/>
          </a:xfrm>
          <a:prstGeom prst="rect">
            <a:avLst/>
          </a:prstGeom>
        </p:spPr>
        <p:txBody>
          <a:bodyPr vert="horz" wrap="square" lIns="0" tIns="12700" rIns="0" bIns="0" rtlCol="0">
            <a:spAutoFit/>
          </a:bodyPr>
          <a:lstStyle/>
          <a:p>
            <a:pPr marL="286385" marR="5715" indent="-274320" algn="just">
              <a:lnSpc>
                <a:spcPct val="124900"/>
              </a:lnSpc>
              <a:spcBef>
                <a:spcPts val="100"/>
              </a:spcBef>
            </a:pPr>
            <a:r>
              <a:rPr lang="pl-PL" sz="2100" b="1" dirty="0">
                <a:solidFill>
                  <a:schemeClr val="tx1">
                    <a:lumMod val="95000"/>
                  </a:schemeClr>
                </a:solidFill>
                <a:latin typeface="Candara"/>
                <a:cs typeface="Candara"/>
              </a:rPr>
              <a:t>	</a:t>
            </a:r>
            <a:r>
              <a:rPr sz="2100" b="1" dirty="0" err="1">
                <a:solidFill>
                  <a:schemeClr val="tx1">
                    <a:lumMod val="95000"/>
                  </a:schemeClr>
                </a:solidFill>
                <a:latin typeface="Candara"/>
                <a:cs typeface="Candara"/>
              </a:rPr>
              <a:t>Rośliny</a:t>
            </a:r>
            <a:r>
              <a:rPr sz="2100" b="1" spc="400" dirty="0">
                <a:solidFill>
                  <a:schemeClr val="tx1">
                    <a:lumMod val="95000"/>
                  </a:schemeClr>
                </a:solidFill>
                <a:latin typeface="Candara"/>
                <a:cs typeface="Candara"/>
              </a:rPr>
              <a:t>  </a:t>
            </a:r>
            <a:r>
              <a:rPr sz="2100" b="1" dirty="0">
                <a:solidFill>
                  <a:schemeClr val="tx1">
                    <a:lumMod val="95000"/>
                  </a:schemeClr>
                </a:solidFill>
                <a:latin typeface="Candara"/>
                <a:cs typeface="Candara"/>
              </a:rPr>
              <a:t>oprócz</a:t>
            </a:r>
            <a:r>
              <a:rPr sz="2100" b="1" spc="400" dirty="0">
                <a:solidFill>
                  <a:schemeClr val="tx1">
                    <a:lumMod val="95000"/>
                  </a:schemeClr>
                </a:solidFill>
                <a:latin typeface="Candara"/>
                <a:cs typeface="Candara"/>
              </a:rPr>
              <a:t>  </a:t>
            </a:r>
            <a:r>
              <a:rPr sz="2100" b="1" dirty="0">
                <a:solidFill>
                  <a:schemeClr val="tx1">
                    <a:lumMod val="95000"/>
                  </a:schemeClr>
                </a:solidFill>
                <a:latin typeface="Candara"/>
                <a:cs typeface="Candara"/>
              </a:rPr>
              <a:t>wielu</a:t>
            </a:r>
            <a:r>
              <a:rPr sz="2100" b="1" spc="395" dirty="0">
                <a:solidFill>
                  <a:schemeClr val="tx1">
                    <a:lumMod val="95000"/>
                  </a:schemeClr>
                </a:solidFill>
                <a:latin typeface="Candara"/>
                <a:cs typeface="Candara"/>
              </a:rPr>
              <a:t>  </a:t>
            </a:r>
            <a:r>
              <a:rPr sz="2100" b="1" dirty="0">
                <a:solidFill>
                  <a:schemeClr val="tx1">
                    <a:lumMod val="95000"/>
                  </a:schemeClr>
                </a:solidFill>
                <a:latin typeface="Candara"/>
                <a:cs typeface="Candara"/>
              </a:rPr>
              <a:t>przystosowań</a:t>
            </a:r>
            <a:r>
              <a:rPr sz="2100" b="1" spc="395" dirty="0">
                <a:solidFill>
                  <a:schemeClr val="tx1">
                    <a:lumMod val="95000"/>
                  </a:schemeClr>
                </a:solidFill>
                <a:latin typeface="Candara"/>
                <a:cs typeface="Candara"/>
              </a:rPr>
              <a:t>  </a:t>
            </a:r>
            <a:r>
              <a:rPr sz="2100" b="1" dirty="0">
                <a:solidFill>
                  <a:schemeClr val="tx1">
                    <a:lumMod val="95000"/>
                  </a:schemeClr>
                </a:solidFill>
                <a:latin typeface="Candara"/>
                <a:cs typeface="Candara"/>
              </a:rPr>
              <a:t>do</a:t>
            </a:r>
            <a:r>
              <a:rPr sz="2100" b="1" spc="400"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niesprzyjających </a:t>
            </a:r>
            <a:r>
              <a:rPr sz="2100" b="1" dirty="0">
                <a:solidFill>
                  <a:schemeClr val="tx1">
                    <a:lumMod val="95000"/>
                  </a:schemeClr>
                </a:solidFill>
                <a:latin typeface="Candara"/>
                <a:cs typeface="Candara"/>
              </a:rPr>
              <a:t>warunków</a:t>
            </a:r>
            <a:r>
              <a:rPr sz="2100" b="1" spc="120" dirty="0">
                <a:solidFill>
                  <a:schemeClr val="tx1">
                    <a:lumMod val="95000"/>
                  </a:schemeClr>
                </a:solidFill>
                <a:latin typeface="Candara"/>
                <a:cs typeface="Candara"/>
              </a:rPr>
              <a:t> </a:t>
            </a:r>
            <a:r>
              <a:rPr sz="2100" b="1" dirty="0">
                <a:solidFill>
                  <a:schemeClr val="tx1">
                    <a:lumMod val="95000"/>
                  </a:schemeClr>
                </a:solidFill>
                <a:latin typeface="Candara"/>
                <a:cs typeface="Candara"/>
              </a:rPr>
              <a:t>środowiska</a:t>
            </a:r>
            <a:r>
              <a:rPr sz="2100" b="1" spc="130" dirty="0">
                <a:solidFill>
                  <a:schemeClr val="tx1">
                    <a:lumMod val="95000"/>
                  </a:schemeClr>
                </a:solidFill>
                <a:latin typeface="Candara"/>
                <a:cs typeface="Candara"/>
              </a:rPr>
              <a:t> </a:t>
            </a:r>
            <a:r>
              <a:rPr sz="2100" b="1" dirty="0">
                <a:solidFill>
                  <a:schemeClr val="tx1">
                    <a:lumMod val="95000"/>
                  </a:schemeClr>
                </a:solidFill>
                <a:latin typeface="Candara"/>
                <a:cs typeface="Candara"/>
              </a:rPr>
              <a:t>wykształciły</a:t>
            </a:r>
            <a:r>
              <a:rPr sz="2100" b="1" spc="130" dirty="0">
                <a:solidFill>
                  <a:schemeClr val="tx1">
                    <a:lumMod val="95000"/>
                  </a:schemeClr>
                </a:solidFill>
                <a:latin typeface="Candara"/>
                <a:cs typeface="Candara"/>
              </a:rPr>
              <a:t> </a:t>
            </a:r>
            <a:r>
              <a:rPr sz="2100" b="1" dirty="0">
                <a:solidFill>
                  <a:schemeClr val="tx1">
                    <a:lumMod val="95000"/>
                  </a:schemeClr>
                </a:solidFill>
                <a:latin typeface="Candara"/>
                <a:cs typeface="Candara"/>
              </a:rPr>
              <a:t>mechanizmy</a:t>
            </a:r>
            <a:r>
              <a:rPr sz="2100" b="1" spc="135" dirty="0">
                <a:solidFill>
                  <a:schemeClr val="tx1">
                    <a:lumMod val="95000"/>
                  </a:schemeClr>
                </a:solidFill>
                <a:latin typeface="Candara"/>
                <a:cs typeface="Candara"/>
              </a:rPr>
              <a:t> </a:t>
            </a:r>
            <a:r>
              <a:rPr sz="2100" b="1" spc="-10" dirty="0">
                <a:solidFill>
                  <a:schemeClr val="tx1">
                    <a:lumMod val="95000"/>
                  </a:schemeClr>
                </a:solidFill>
                <a:latin typeface="Candara"/>
                <a:cs typeface="Candara"/>
              </a:rPr>
              <a:t>chroniące </a:t>
            </a:r>
            <a:r>
              <a:rPr sz="2100" b="1" dirty="0">
                <a:solidFill>
                  <a:schemeClr val="tx1">
                    <a:lumMod val="95000"/>
                  </a:schemeClr>
                </a:solidFill>
                <a:latin typeface="Candara"/>
                <a:cs typeface="Candara"/>
              </a:rPr>
              <a:t>je</a:t>
            </a:r>
            <a:r>
              <a:rPr sz="2100" b="1" spc="165" dirty="0">
                <a:solidFill>
                  <a:schemeClr val="tx1">
                    <a:lumMod val="95000"/>
                  </a:schemeClr>
                </a:solidFill>
                <a:latin typeface="Candara"/>
                <a:cs typeface="Candara"/>
              </a:rPr>
              <a:t>  </a:t>
            </a:r>
            <a:r>
              <a:rPr sz="2100" b="1" dirty="0">
                <a:solidFill>
                  <a:schemeClr val="tx1">
                    <a:lumMod val="95000"/>
                  </a:schemeClr>
                </a:solidFill>
                <a:latin typeface="Candara"/>
                <a:cs typeface="Candara"/>
              </a:rPr>
              <a:t>przed</a:t>
            </a:r>
            <a:r>
              <a:rPr sz="2100" b="1" spc="165" dirty="0">
                <a:solidFill>
                  <a:schemeClr val="tx1">
                    <a:lumMod val="95000"/>
                  </a:schemeClr>
                </a:solidFill>
                <a:latin typeface="Candara"/>
                <a:cs typeface="Candara"/>
              </a:rPr>
              <a:t>  </a:t>
            </a:r>
            <a:r>
              <a:rPr sz="2100" b="1" dirty="0">
                <a:solidFill>
                  <a:schemeClr val="tx1">
                    <a:lumMod val="95000"/>
                  </a:schemeClr>
                </a:solidFill>
                <a:latin typeface="Candara"/>
                <a:cs typeface="Candara"/>
              </a:rPr>
              <a:t>antygenami,</a:t>
            </a:r>
            <a:r>
              <a:rPr sz="2100" b="1" spc="170" dirty="0">
                <a:solidFill>
                  <a:schemeClr val="tx1">
                    <a:lumMod val="95000"/>
                  </a:schemeClr>
                </a:solidFill>
                <a:latin typeface="Candara"/>
                <a:cs typeface="Candara"/>
              </a:rPr>
              <a:t>  </a:t>
            </a:r>
            <a:r>
              <a:rPr sz="2100" b="1" dirty="0">
                <a:solidFill>
                  <a:schemeClr val="tx1">
                    <a:lumMod val="95000"/>
                  </a:schemeClr>
                </a:solidFill>
                <a:latin typeface="Candara"/>
                <a:cs typeface="Candara"/>
              </a:rPr>
              <a:t>zwłaszcza</a:t>
            </a:r>
            <a:r>
              <a:rPr sz="2100" b="1" spc="165" dirty="0">
                <a:solidFill>
                  <a:schemeClr val="tx1">
                    <a:lumMod val="95000"/>
                  </a:schemeClr>
                </a:solidFill>
                <a:latin typeface="Candara"/>
                <a:cs typeface="Candara"/>
              </a:rPr>
              <a:t>  </a:t>
            </a:r>
            <a:r>
              <a:rPr sz="2100" b="1" dirty="0">
                <a:solidFill>
                  <a:schemeClr val="tx1">
                    <a:lumMod val="95000"/>
                  </a:schemeClr>
                </a:solidFill>
                <a:latin typeface="Candara"/>
                <a:cs typeface="Candara"/>
              </a:rPr>
              <a:t>bakteriami,</a:t>
            </a:r>
            <a:r>
              <a:rPr sz="2100" b="1" spc="170" dirty="0">
                <a:solidFill>
                  <a:schemeClr val="tx1">
                    <a:lumMod val="95000"/>
                  </a:schemeClr>
                </a:solidFill>
                <a:latin typeface="Candara"/>
                <a:cs typeface="Candara"/>
              </a:rPr>
              <a:t>  </a:t>
            </a:r>
            <a:r>
              <a:rPr sz="2100" b="1" dirty="0">
                <a:solidFill>
                  <a:schemeClr val="tx1">
                    <a:lumMod val="95000"/>
                  </a:schemeClr>
                </a:solidFill>
                <a:latin typeface="Candara"/>
                <a:cs typeface="Candara"/>
              </a:rPr>
              <a:t>wirusami</a:t>
            </a:r>
            <a:r>
              <a:rPr sz="2100" b="1" spc="170" dirty="0">
                <a:solidFill>
                  <a:schemeClr val="tx1">
                    <a:lumMod val="95000"/>
                  </a:schemeClr>
                </a:solidFill>
                <a:latin typeface="Candara"/>
                <a:cs typeface="Candara"/>
              </a:rPr>
              <a:t>  </a:t>
            </a:r>
            <a:r>
              <a:rPr sz="2100" b="1" spc="-50" dirty="0">
                <a:solidFill>
                  <a:schemeClr val="tx1">
                    <a:lumMod val="95000"/>
                  </a:schemeClr>
                </a:solidFill>
                <a:latin typeface="Candara"/>
                <a:cs typeface="Candara"/>
              </a:rPr>
              <a:t>i </a:t>
            </a:r>
            <a:r>
              <a:rPr sz="2100" b="1" spc="-10" dirty="0">
                <a:solidFill>
                  <a:schemeClr val="tx1">
                    <a:lumMod val="95000"/>
                  </a:schemeClr>
                </a:solidFill>
                <a:latin typeface="Candara"/>
                <a:cs typeface="Candara"/>
              </a:rPr>
              <a:t>grzybami.</a:t>
            </a:r>
            <a:endParaRPr sz="2100" b="1" dirty="0">
              <a:solidFill>
                <a:schemeClr val="tx1">
                  <a:lumMod val="95000"/>
                </a:schemeClr>
              </a:solidFill>
              <a:latin typeface="Candara"/>
              <a:cs typeface="Candara"/>
            </a:endParaRPr>
          </a:p>
          <a:p>
            <a:pPr marL="286385" marR="5080" indent="-274320" algn="just">
              <a:lnSpc>
                <a:spcPct val="125000"/>
              </a:lnSpc>
              <a:spcBef>
                <a:spcPts val="509"/>
              </a:spcBef>
            </a:pPr>
            <a:r>
              <a:rPr lang="pl-PL" sz="2000" b="1" dirty="0">
                <a:solidFill>
                  <a:schemeClr val="tx1">
                    <a:lumMod val="95000"/>
                  </a:schemeClr>
                </a:solidFill>
                <a:latin typeface="Candara"/>
                <a:cs typeface="Candara"/>
              </a:rPr>
              <a:t>	</a:t>
            </a:r>
            <a:r>
              <a:rPr sz="2000" b="1" dirty="0" err="1">
                <a:solidFill>
                  <a:schemeClr val="tx1">
                    <a:lumMod val="95000"/>
                  </a:schemeClr>
                </a:solidFill>
                <a:latin typeface="Candara"/>
                <a:cs typeface="Candara"/>
              </a:rPr>
              <a:t>Odporność</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właściwa</a:t>
            </a:r>
            <a:r>
              <a:rPr sz="2000" b="1" spc="409" dirty="0">
                <a:solidFill>
                  <a:schemeClr val="tx1">
                    <a:lumMod val="95000"/>
                  </a:schemeClr>
                </a:solidFill>
                <a:latin typeface="Candara"/>
                <a:cs typeface="Candara"/>
              </a:rPr>
              <a:t> </a:t>
            </a:r>
            <a:r>
              <a:rPr sz="2000" b="1" dirty="0">
                <a:solidFill>
                  <a:schemeClr val="tx1">
                    <a:lumMod val="95000"/>
                  </a:schemeClr>
                </a:solidFill>
                <a:latin typeface="Candara"/>
                <a:cs typeface="Candara"/>
              </a:rPr>
              <a:t>na</a:t>
            </a:r>
            <a:r>
              <a:rPr sz="2000" b="1" spc="405" dirty="0">
                <a:solidFill>
                  <a:schemeClr val="tx1">
                    <a:lumMod val="95000"/>
                  </a:schemeClr>
                </a:solidFill>
                <a:latin typeface="Candara"/>
                <a:cs typeface="Candara"/>
              </a:rPr>
              <a:t> </a:t>
            </a:r>
            <a:r>
              <a:rPr sz="2000" b="1" dirty="0">
                <a:solidFill>
                  <a:schemeClr val="tx1">
                    <a:lumMod val="95000"/>
                  </a:schemeClr>
                </a:solidFill>
                <a:latin typeface="Candara"/>
                <a:cs typeface="Candara"/>
              </a:rPr>
              <a:t>chorobę</a:t>
            </a:r>
            <a:r>
              <a:rPr sz="2000" b="1" spc="409" dirty="0">
                <a:solidFill>
                  <a:schemeClr val="tx1">
                    <a:lumMod val="95000"/>
                  </a:schemeClr>
                </a:solidFill>
                <a:latin typeface="Candara"/>
                <a:cs typeface="Candara"/>
              </a:rPr>
              <a:t> </a:t>
            </a:r>
            <a:r>
              <a:rPr sz="2000" b="1" dirty="0">
                <a:solidFill>
                  <a:schemeClr val="tx1">
                    <a:lumMod val="95000"/>
                  </a:schemeClr>
                </a:solidFill>
                <a:latin typeface="Candara"/>
                <a:cs typeface="Candara"/>
              </a:rPr>
              <a:t>to</a:t>
            </a:r>
            <a:r>
              <a:rPr sz="2000" b="1" spc="405" dirty="0">
                <a:solidFill>
                  <a:schemeClr val="tx1">
                    <a:lumMod val="95000"/>
                  </a:schemeClr>
                </a:solidFill>
                <a:latin typeface="Candara"/>
                <a:cs typeface="Candara"/>
              </a:rPr>
              <a:t> </a:t>
            </a:r>
            <a:r>
              <a:rPr sz="2000" b="1" dirty="0">
                <a:solidFill>
                  <a:schemeClr val="tx1">
                    <a:lumMod val="95000"/>
                  </a:schemeClr>
                </a:solidFill>
                <a:latin typeface="Candara"/>
                <a:cs typeface="Candara"/>
              </a:rPr>
              <a:t>taka</a:t>
            </a:r>
            <a:r>
              <a:rPr sz="2000" b="1" spc="395" dirty="0">
                <a:solidFill>
                  <a:schemeClr val="tx1">
                    <a:lumMod val="95000"/>
                  </a:schemeClr>
                </a:solidFill>
                <a:latin typeface="Candara"/>
                <a:cs typeface="Candara"/>
              </a:rPr>
              <a:t> </a:t>
            </a:r>
            <a:r>
              <a:rPr sz="2000" b="1" dirty="0">
                <a:solidFill>
                  <a:schemeClr val="tx1">
                    <a:lumMod val="95000"/>
                  </a:schemeClr>
                </a:solidFill>
                <a:latin typeface="Candara"/>
                <a:cs typeface="Candara"/>
              </a:rPr>
              <a:t>cecha</a:t>
            </a:r>
            <a:r>
              <a:rPr sz="2000" b="1" spc="415" dirty="0">
                <a:solidFill>
                  <a:schemeClr val="tx1">
                    <a:lumMod val="95000"/>
                  </a:schemeClr>
                </a:solidFill>
                <a:latin typeface="Candara"/>
                <a:cs typeface="Candara"/>
              </a:rPr>
              <a:t> </a:t>
            </a:r>
            <a:r>
              <a:rPr sz="2000" b="1" dirty="0">
                <a:solidFill>
                  <a:schemeClr val="tx1">
                    <a:lumMod val="95000"/>
                  </a:schemeClr>
                </a:solidFill>
                <a:latin typeface="Candara"/>
                <a:cs typeface="Candara"/>
              </a:rPr>
              <a:t>rośliny</a:t>
            </a:r>
            <a:r>
              <a:rPr sz="2000" b="1" spc="41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będącej </a:t>
            </a:r>
            <a:r>
              <a:rPr sz="2000" b="1" dirty="0">
                <a:solidFill>
                  <a:schemeClr val="tx1">
                    <a:lumMod val="95000"/>
                  </a:schemeClr>
                </a:solidFill>
                <a:latin typeface="Candara"/>
                <a:cs typeface="Candara"/>
              </a:rPr>
              <a:t>właściwym</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żywicielem</a:t>
            </a:r>
            <a:r>
              <a:rPr sz="2000" b="1" spc="114" dirty="0">
                <a:solidFill>
                  <a:schemeClr val="tx1">
                    <a:lumMod val="95000"/>
                  </a:schemeClr>
                </a:solidFill>
                <a:latin typeface="Candara"/>
                <a:cs typeface="Candara"/>
              </a:rPr>
              <a:t>  </a:t>
            </a:r>
            <a:r>
              <a:rPr sz="2000" b="1" dirty="0">
                <a:solidFill>
                  <a:schemeClr val="tx1">
                    <a:lumMod val="95000"/>
                  </a:schemeClr>
                </a:solidFill>
                <a:latin typeface="Candara"/>
                <a:cs typeface="Candara"/>
              </a:rPr>
              <a:t>patogena</a:t>
            </a:r>
            <a:r>
              <a:rPr sz="2000" b="1" spc="114" dirty="0">
                <a:solidFill>
                  <a:schemeClr val="tx1">
                    <a:lumMod val="95000"/>
                  </a:schemeClr>
                </a:solidFill>
                <a:latin typeface="Candara"/>
                <a:cs typeface="Candara"/>
              </a:rPr>
              <a:t>  </a:t>
            </a:r>
            <a:r>
              <a:rPr sz="2000" b="1" dirty="0">
                <a:solidFill>
                  <a:schemeClr val="tx1">
                    <a:lumMod val="95000"/>
                  </a:schemeClr>
                </a:solidFill>
                <a:latin typeface="Candara"/>
                <a:cs typeface="Candara"/>
              </a:rPr>
              <a:t>wywołującego</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tę</a:t>
            </a:r>
            <a:r>
              <a:rPr sz="2000" b="1" spc="114"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chorobę, </a:t>
            </a:r>
            <a:r>
              <a:rPr sz="2000" b="1" dirty="0">
                <a:solidFill>
                  <a:schemeClr val="tx1">
                    <a:lumMod val="95000"/>
                  </a:schemeClr>
                </a:solidFill>
                <a:latin typeface="Candara"/>
                <a:cs typeface="Candara"/>
              </a:rPr>
              <a:t>która</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nie</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pozwala</a:t>
            </a:r>
            <a:r>
              <a:rPr sz="2000" b="1" spc="114" dirty="0">
                <a:solidFill>
                  <a:schemeClr val="tx1">
                    <a:lumMod val="95000"/>
                  </a:schemeClr>
                </a:solidFill>
                <a:latin typeface="Candara"/>
                <a:cs typeface="Candara"/>
              </a:rPr>
              <a:t>  </a:t>
            </a:r>
            <a:r>
              <a:rPr sz="2000" b="1" dirty="0">
                <a:solidFill>
                  <a:schemeClr val="tx1">
                    <a:lumMod val="95000"/>
                  </a:schemeClr>
                </a:solidFill>
                <a:latin typeface="Candara"/>
                <a:cs typeface="Candara"/>
              </a:rPr>
              <a:t>tej</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roślinie</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zachorować</a:t>
            </a:r>
            <a:r>
              <a:rPr sz="2000" b="1" spc="10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przy</a:t>
            </a:r>
            <a:r>
              <a:rPr sz="2000" b="1" spc="110" dirty="0">
                <a:solidFill>
                  <a:schemeClr val="tx1">
                    <a:lumMod val="95000"/>
                  </a:schemeClr>
                </a:solidFill>
                <a:latin typeface="Candara"/>
                <a:cs typeface="Candara"/>
              </a:rPr>
              <a:t>  </a:t>
            </a:r>
            <a:r>
              <a:rPr sz="2000" b="1" dirty="0">
                <a:solidFill>
                  <a:schemeClr val="tx1">
                    <a:lumMod val="95000"/>
                  </a:schemeClr>
                </a:solidFill>
                <a:latin typeface="Candara"/>
                <a:cs typeface="Candara"/>
              </a:rPr>
              <a:t>ataku</a:t>
            </a:r>
            <a:r>
              <a:rPr sz="2000" b="1" spc="114" dirty="0">
                <a:solidFill>
                  <a:schemeClr val="tx1">
                    <a:lumMod val="95000"/>
                  </a:schemeClr>
                </a:solidFill>
                <a:latin typeface="Candara"/>
                <a:cs typeface="Candara"/>
              </a:rPr>
              <a:t>  </a:t>
            </a:r>
            <a:r>
              <a:rPr sz="2000" b="1" spc="-20" dirty="0">
                <a:solidFill>
                  <a:schemeClr val="tx1">
                    <a:lumMod val="95000"/>
                  </a:schemeClr>
                </a:solidFill>
                <a:latin typeface="Candara"/>
                <a:cs typeface="Candara"/>
              </a:rPr>
              <a:t>tego </a:t>
            </a:r>
            <a:r>
              <a:rPr sz="2000" b="1" spc="-10" dirty="0">
                <a:solidFill>
                  <a:schemeClr val="tx1">
                    <a:lumMod val="95000"/>
                  </a:schemeClr>
                </a:solidFill>
                <a:latin typeface="Candara"/>
                <a:cs typeface="Candara"/>
              </a:rPr>
              <a:t>patogena.</a:t>
            </a:r>
            <a:endParaRPr sz="2000" b="1" dirty="0">
              <a:solidFill>
                <a:schemeClr val="tx1">
                  <a:lumMod val="95000"/>
                </a:schemeClr>
              </a:solidFill>
              <a:latin typeface="Candara"/>
              <a:cs typeface="Candar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36283" y="2198750"/>
            <a:ext cx="7671434" cy="2687320"/>
          </a:xfrm>
          <a:prstGeom prst="rect">
            <a:avLst/>
          </a:prstGeom>
        </p:spPr>
        <p:txBody>
          <a:bodyPr vert="horz" wrap="square" lIns="0" tIns="12065" rIns="0" bIns="0" rtlCol="0">
            <a:spAutoFit/>
          </a:bodyPr>
          <a:lstStyle/>
          <a:p>
            <a:pPr marL="286385" marR="5080" indent="-274320" algn="just">
              <a:lnSpc>
                <a:spcPct val="114599"/>
              </a:lnSpc>
              <a:spcBef>
                <a:spcPts val="95"/>
              </a:spcBef>
            </a:pPr>
            <a:r>
              <a:rPr lang="pl-PL" sz="2400" b="1" dirty="0">
                <a:solidFill>
                  <a:schemeClr val="tx1">
                    <a:lumMod val="95000"/>
                  </a:schemeClr>
                </a:solidFill>
                <a:latin typeface="Candara"/>
                <a:cs typeface="Candara"/>
              </a:rPr>
              <a:t>	</a:t>
            </a:r>
            <a:r>
              <a:rPr sz="2400" b="1" dirty="0">
                <a:solidFill>
                  <a:schemeClr val="tx1">
                    <a:lumMod val="95000"/>
                  </a:schemeClr>
                </a:solidFill>
                <a:latin typeface="Candara"/>
                <a:cs typeface="Candara"/>
              </a:rPr>
              <a:t>W</a:t>
            </a:r>
            <a:r>
              <a:rPr sz="2400" b="1" spc="350" dirty="0">
                <a:solidFill>
                  <a:schemeClr val="tx1">
                    <a:lumMod val="95000"/>
                  </a:schemeClr>
                </a:solidFill>
                <a:latin typeface="Candara"/>
                <a:cs typeface="Candara"/>
              </a:rPr>
              <a:t> </a:t>
            </a:r>
            <a:r>
              <a:rPr sz="2400" b="1" dirty="0">
                <a:solidFill>
                  <a:schemeClr val="tx1">
                    <a:lumMod val="95000"/>
                  </a:schemeClr>
                </a:solidFill>
                <a:latin typeface="Candara"/>
                <a:cs typeface="Candara"/>
              </a:rPr>
              <a:t>zależności,</a:t>
            </a:r>
            <a:r>
              <a:rPr sz="2400" b="1" spc="365" dirty="0">
                <a:solidFill>
                  <a:schemeClr val="tx1">
                    <a:lumMod val="95000"/>
                  </a:schemeClr>
                </a:solidFill>
                <a:latin typeface="Candara"/>
                <a:cs typeface="Candara"/>
              </a:rPr>
              <a:t> </a:t>
            </a:r>
            <a:r>
              <a:rPr sz="2400" b="1" dirty="0">
                <a:solidFill>
                  <a:schemeClr val="tx1">
                    <a:lumMod val="95000"/>
                  </a:schemeClr>
                </a:solidFill>
                <a:latin typeface="Candara"/>
                <a:cs typeface="Candara"/>
              </a:rPr>
              <a:t>czy</a:t>
            </a:r>
            <a:r>
              <a:rPr sz="2400" b="1" spc="350" dirty="0">
                <a:solidFill>
                  <a:schemeClr val="tx1">
                    <a:lumMod val="95000"/>
                  </a:schemeClr>
                </a:solidFill>
                <a:latin typeface="Candara"/>
                <a:cs typeface="Candara"/>
              </a:rPr>
              <a:t> </a:t>
            </a:r>
            <a:r>
              <a:rPr sz="2400" b="1" dirty="0">
                <a:solidFill>
                  <a:schemeClr val="tx1">
                    <a:lumMod val="95000"/>
                  </a:schemeClr>
                </a:solidFill>
                <a:latin typeface="Candara"/>
                <a:cs typeface="Candara"/>
              </a:rPr>
              <a:t>mechanizmy</a:t>
            </a:r>
            <a:r>
              <a:rPr sz="2400" b="1" spc="360" dirty="0">
                <a:solidFill>
                  <a:schemeClr val="tx1">
                    <a:lumMod val="95000"/>
                  </a:schemeClr>
                </a:solidFill>
                <a:latin typeface="Candara"/>
                <a:cs typeface="Candara"/>
              </a:rPr>
              <a:t> </a:t>
            </a:r>
            <a:r>
              <a:rPr sz="2400" b="1" dirty="0">
                <a:solidFill>
                  <a:schemeClr val="tx1">
                    <a:lumMod val="95000"/>
                  </a:schemeClr>
                </a:solidFill>
                <a:latin typeface="Candara"/>
                <a:cs typeface="Candara"/>
              </a:rPr>
              <a:t>odpornościowe</a:t>
            </a:r>
            <a:r>
              <a:rPr sz="2400" b="1" spc="375" dirty="0">
                <a:solidFill>
                  <a:schemeClr val="tx1">
                    <a:lumMod val="95000"/>
                  </a:schemeClr>
                </a:solidFill>
                <a:latin typeface="Candara"/>
                <a:cs typeface="Candara"/>
              </a:rPr>
              <a:t> </a:t>
            </a:r>
            <a:r>
              <a:rPr sz="2400" b="1" dirty="0">
                <a:solidFill>
                  <a:schemeClr val="tx1">
                    <a:lumMod val="95000"/>
                  </a:schemeClr>
                </a:solidFill>
                <a:latin typeface="Candara"/>
                <a:cs typeface="Candara"/>
              </a:rPr>
              <a:t>są</a:t>
            </a:r>
            <a:r>
              <a:rPr sz="2400" b="1" spc="35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obecne </a:t>
            </a:r>
            <a:r>
              <a:rPr sz="2400" b="1" dirty="0">
                <a:solidFill>
                  <a:schemeClr val="tx1">
                    <a:lumMod val="95000"/>
                  </a:schemeClr>
                </a:solidFill>
                <a:latin typeface="Candara"/>
                <a:cs typeface="Candara"/>
              </a:rPr>
              <a:t>w</a:t>
            </a:r>
            <a:r>
              <a:rPr sz="2400" b="1" spc="500" dirty="0">
                <a:solidFill>
                  <a:schemeClr val="tx1">
                    <a:lumMod val="95000"/>
                  </a:schemeClr>
                </a:solidFill>
                <a:latin typeface="Candara"/>
                <a:cs typeface="Candara"/>
              </a:rPr>
              <a:t> </a:t>
            </a:r>
            <a:r>
              <a:rPr sz="2400" b="1" dirty="0">
                <a:solidFill>
                  <a:schemeClr val="tx1">
                    <a:lumMod val="95000"/>
                  </a:schemeClr>
                </a:solidFill>
                <a:latin typeface="Candara"/>
                <a:cs typeface="Candara"/>
              </a:rPr>
              <a:t>roślinie</a:t>
            </a:r>
            <a:r>
              <a:rPr sz="2400" b="1" spc="509" dirty="0">
                <a:solidFill>
                  <a:schemeClr val="tx1">
                    <a:lumMod val="95000"/>
                  </a:schemeClr>
                </a:solidFill>
                <a:latin typeface="Candara"/>
                <a:cs typeface="Candara"/>
              </a:rPr>
              <a:t> </a:t>
            </a:r>
            <a:r>
              <a:rPr sz="2400" b="1" dirty="0">
                <a:solidFill>
                  <a:schemeClr val="tx1">
                    <a:lumMod val="95000"/>
                  </a:schemeClr>
                </a:solidFill>
                <a:latin typeface="Candara"/>
                <a:cs typeface="Candara"/>
              </a:rPr>
              <a:t>już</a:t>
            </a:r>
            <a:r>
              <a:rPr sz="2400" b="1" spc="505" dirty="0">
                <a:solidFill>
                  <a:schemeClr val="tx1">
                    <a:lumMod val="95000"/>
                  </a:schemeClr>
                </a:solidFill>
                <a:latin typeface="Candara"/>
                <a:cs typeface="Candara"/>
              </a:rPr>
              <a:t> </a:t>
            </a:r>
            <a:r>
              <a:rPr sz="2400" b="1" dirty="0">
                <a:solidFill>
                  <a:schemeClr val="tx1">
                    <a:lumMod val="95000"/>
                  </a:schemeClr>
                </a:solidFill>
                <a:latin typeface="Candara"/>
                <a:cs typeface="Candara"/>
              </a:rPr>
              <a:t>przed</a:t>
            </a:r>
            <a:r>
              <a:rPr sz="2400" b="1" spc="520" dirty="0">
                <a:solidFill>
                  <a:schemeClr val="tx1">
                    <a:lumMod val="95000"/>
                  </a:schemeClr>
                </a:solidFill>
                <a:latin typeface="Candara"/>
                <a:cs typeface="Candara"/>
              </a:rPr>
              <a:t> </a:t>
            </a:r>
            <a:r>
              <a:rPr sz="2400" b="1" dirty="0">
                <a:solidFill>
                  <a:schemeClr val="tx1">
                    <a:lumMod val="95000"/>
                  </a:schemeClr>
                </a:solidFill>
                <a:latin typeface="Candara"/>
                <a:cs typeface="Candara"/>
              </a:rPr>
              <a:t>infekcją,</a:t>
            </a:r>
            <a:r>
              <a:rPr sz="2400" b="1" spc="500" dirty="0">
                <a:solidFill>
                  <a:schemeClr val="tx1">
                    <a:lumMod val="95000"/>
                  </a:schemeClr>
                </a:solidFill>
                <a:latin typeface="Candara"/>
                <a:cs typeface="Candara"/>
              </a:rPr>
              <a:t> </a:t>
            </a:r>
            <a:r>
              <a:rPr sz="2400" b="1" dirty="0">
                <a:solidFill>
                  <a:schemeClr val="tx1">
                    <a:lumMod val="95000"/>
                  </a:schemeClr>
                </a:solidFill>
                <a:latin typeface="Candara"/>
                <a:cs typeface="Candara"/>
              </a:rPr>
              <a:t>czy</a:t>
            </a:r>
            <a:r>
              <a:rPr sz="2400" b="1" spc="530" dirty="0">
                <a:solidFill>
                  <a:schemeClr val="tx1">
                    <a:lumMod val="95000"/>
                  </a:schemeClr>
                </a:solidFill>
                <a:latin typeface="Candara"/>
                <a:cs typeface="Candara"/>
              </a:rPr>
              <a:t> </a:t>
            </a:r>
            <a:r>
              <a:rPr sz="2400" b="1" dirty="0">
                <a:solidFill>
                  <a:schemeClr val="tx1">
                    <a:lumMod val="95000"/>
                  </a:schemeClr>
                </a:solidFill>
                <a:latin typeface="Candara"/>
                <a:cs typeface="Candara"/>
              </a:rPr>
              <a:t>też</a:t>
            </a:r>
            <a:r>
              <a:rPr sz="2400" b="1" spc="505" dirty="0">
                <a:solidFill>
                  <a:schemeClr val="tx1">
                    <a:lumMod val="95000"/>
                  </a:schemeClr>
                </a:solidFill>
                <a:latin typeface="Candara"/>
                <a:cs typeface="Candara"/>
              </a:rPr>
              <a:t> </a:t>
            </a:r>
            <a:r>
              <a:rPr sz="2400" b="1" dirty="0">
                <a:solidFill>
                  <a:schemeClr val="tx1">
                    <a:lumMod val="95000"/>
                  </a:schemeClr>
                </a:solidFill>
                <a:latin typeface="Candara"/>
                <a:cs typeface="Candara"/>
              </a:rPr>
              <a:t>zaczynają</a:t>
            </a:r>
            <a:r>
              <a:rPr sz="2400" b="1" spc="50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działać </a:t>
            </a:r>
            <a:r>
              <a:rPr sz="2400" b="1" dirty="0">
                <a:solidFill>
                  <a:schemeClr val="tx1">
                    <a:lumMod val="95000"/>
                  </a:schemeClr>
                </a:solidFill>
                <a:latin typeface="Candara"/>
                <a:cs typeface="Candara"/>
              </a:rPr>
              <a:t>dopiero</a:t>
            </a:r>
            <a:r>
              <a:rPr sz="2400" b="1" spc="215" dirty="0">
                <a:solidFill>
                  <a:schemeClr val="tx1">
                    <a:lumMod val="95000"/>
                  </a:schemeClr>
                </a:solidFill>
                <a:latin typeface="Candara"/>
                <a:cs typeface="Candara"/>
              </a:rPr>
              <a:t>  </a:t>
            </a:r>
            <a:r>
              <a:rPr sz="2400" b="1" dirty="0">
                <a:solidFill>
                  <a:schemeClr val="tx1">
                    <a:lumMod val="95000"/>
                  </a:schemeClr>
                </a:solidFill>
                <a:latin typeface="Candara"/>
                <a:cs typeface="Candara"/>
              </a:rPr>
              <a:t>po</a:t>
            </a:r>
            <a:r>
              <a:rPr sz="2400" b="1" spc="220" dirty="0">
                <a:solidFill>
                  <a:schemeClr val="tx1">
                    <a:lumMod val="95000"/>
                  </a:schemeClr>
                </a:solidFill>
                <a:latin typeface="Candara"/>
                <a:cs typeface="Candara"/>
              </a:rPr>
              <a:t>  </a:t>
            </a:r>
            <a:r>
              <a:rPr sz="2400" b="1" dirty="0">
                <a:solidFill>
                  <a:schemeClr val="tx1">
                    <a:lumMod val="95000"/>
                  </a:schemeClr>
                </a:solidFill>
                <a:latin typeface="Candara"/>
                <a:cs typeface="Candara"/>
              </a:rPr>
              <a:t>zetknięciu</a:t>
            </a:r>
            <a:r>
              <a:rPr sz="2400" b="1" spc="225" dirty="0">
                <a:solidFill>
                  <a:schemeClr val="tx1">
                    <a:lumMod val="95000"/>
                  </a:schemeClr>
                </a:solidFill>
                <a:latin typeface="Candara"/>
                <a:cs typeface="Candara"/>
              </a:rPr>
              <a:t>  </a:t>
            </a:r>
            <a:r>
              <a:rPr sz="2400" b="1" dirty="0">
                <a:solidFill>
                  <a:schemeClr val="tx1">
                    <a:lumMod val="95000"/>
                  </a:schemeClr>
                </a:solidFill>
                <a:latin typeface="Candara"/>
                <a:cs typeface="Candara"/>
              </a:rPr>
              <a:t>się</a:t>
            </a:r>
            <a:r>
              <a:rPr sz="2400" b="1" spc="215" dirty="0">
                <a:solidFill>
                  <a:schemeClr val="tx1">
                    <a:lumMod val="95000"/>
                  </a:schemeClr>
                </a:solidFill>
                <a:latin typeface="Candara"/>
                <a:cs typeface="Candara"/>
              </a:rPr>
              <a:t>  </a:t>
            </a:r>
            <a:r>
              <a:rPr sz="2400" b="1" dirty="0">
                <a:solidFill>
                  <a:schemeClr val="tx1">
                    <a:lumMod val="95000"/>
                  </a:schemeClr>
                </a:solidFill>
                <a:latin typeface="Candara"/>
                <a:cs typeface="Candara"/>
              </a:rPr>
              <a:t>z</a:t>
            </a:r>
            <a:r>
              <a:rPr sz="2400" b="1" spc="220" dirty="0">
                <a:solidFill>
                  <a:schemeClr val="tx1">
                    <a:lumMod val="95000"/>
                  </a:schemeClr>
                </a:solidFill>
                <a:latin typeface="Candara"/>
                <a:cs typeface="Candara"/>
              </a:rPr>
              <a:t>  </a:t>
            </a:r>
            <a:r>
              <a:rPr sz="2400" b="1" dirty="0">
                <a:solidFill>
                  <a:schemeClr val="tx1">
                    <a:lumMod val="95000"/>
                  </a:schemeClr>
                </a:solidFill>
                <a:latin typeface="Candara"/>
                <a:cs typeface="Candara"/>
              </a:rPr>
              <a:t>czynnikiem</a:t>
            </a:r>
            <a:r>
              <a:rPr sz="2400" b="1" spc="22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infekcyjnym, wyróżniamy:</a:t>
            </a:r>
            <a:endParaRPr sz="2400" b="1" dirty="0">
              <a:solidFill>
                <a:schemeClr val="tx1">
                  <a:lumMod val="95000"/>
                </a:schemeClr>
              </a:solidFill>
              <a:latin typeface="Candara"/>
              <a:cs typeface="Candara"/>
            </a:endParaRPr>
          </a:p>
          <a:p>
            <a:pPr marL="286385" indent="-273685">
              <a:lnSpc>
                <a:spcPct val="100000"/>
              </a:lnSpc>
              <a:spcBef>
                <a:spcPts val="1000"/>
              </a:spcBef>
              <a:buClr>
                <a:srgbClr val="30B6FC"/>
              </a:buClr>
              <a:buFont typeface="Symbol"/>
              <a:buChar char=""/>
              <a:tabLst>
                <a:tab pos="286385" algn="l"/>
              </a:tabLst>
            </a:pPr>
            <a:r>
              <a:rPr sz="2400" b="1" dirty="0">
                <a:solidFill>
                  <a:schemeClr val="tx1">
                    <a:lumMod val="95000"/>
                  </a:schemeClr>
                </a:solidFill>
                <a:latin typeface="Candara"/>
                <a:cs typeface="Candara"/>
              </a:rPr>
              <a:t>Odporność</a:t>
            </a:r>
            <a:r>
              <a:rPr sz="2400" b="1" spc="-55" dirty="0">
                <a:solidFill>
                  <a:schemeClr val="tx1">
                    <a:lumMod val="95000"/>
                  </a:schemeClr>
                </a:solidFill>
                <a:latin typeface="Candara"/>
                <a:cs typeface="Candara"/>
              </a:rPr>
              <a:t> </a:t>
            </a:r>
            <a:r>
              <a:rPr sz="2400" b="1" dirty="0">
                <a:solidFill>
                  <a:schemeClr val="tx1">
                    <a:lumMod val="95000"/>
                  </a:schemeClr>
                </a:solidFill>
                <a:latin typeface="Candara"/>
                <a:cs typeface="Candara"/>
              </a:rPr>
              <a:t>przedinfekcyjną</a:t>
            </a:r>
            <a:r>
              <a:rPr sz="2400" b="1" spc="-20" dirty="0">
                <a:solidFill>
                  <a:schemeClr val="tx1">
                    <a:lumMod val="95000"/>
                  </a:schemeClr>
                </a:solidFill>
                <a:latin typeface="Candara"/>
                <a:cs typeface="Candara"/>
              </a:rPr>
              <a:t> </a:t>
            </a:r>
            <a:r>
              <a:rPr sz="2400" b="1" dirty="0">
                <a:solidFill>
                  <a:schemeClr val="tx1">
                    <a:lumMod val="95000"/>
                  </a:schemeClr>
                </a:solidFill>
                <a:latin typeface="Candara"/>
                <a:cs typeface="Candara"/>
              </a:rPr>
              <a:t>zwaną</a:t>
            </a:r>
            <a:r>
              <a:rPr sz="2400" b="1" spc="-50" dirty="0">
                <a:solidFill>
                  <a:schemeClr val="tx1">
                    <a:lumMod val="95000"/>
                  </a:schemeClr>
                </a:solidFill>
                <a:latin typeface="Candara"/>
                <a:cs typeface="Candara"/>
              </a:rPr>
              <a:t> </a:t>
            </a:r>
            <a:r>
              <a:rPr sz="2400" b="1" dirty="0">
                <a:solidFill>
                  <a:schemeClr val="tx1">
                    <a:lumMod val="95000"/>
                  </a:schemeClr>
                </a:solidFill>
                <a:latin typeface="Candara"/>
                <a:cs typeface="Candara"/>
              </a:rPr>
              <a:t>odpornością</a:t>
            </a:r>
            <a:r>
              <a:rPr sz="2400" b="1" spc="-5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bierną</a:t>
            </a:r>
            <a:endParaRPr sz="2400" b="1" dirty="0">
              <a:solidFill>
                <a:schemeClr val="tx1">
                  <a:lumMod val="95000"/>
                </a:schemeClr>
              </a:solidFill>
              <a:latin typeface="Candara"/>
              <a:cs typeface="Candara"/>
            </a:endParaRPr>
          </a:p>
          <a:p>
            <a:pPr marL="287020" indent="-274320">
              <a:lnSpc>
                <a:spcPct val="100000"/>
              </a:lnSpc>
              <a:spcBef>
                <a:spcPts val="994"/>
              </a:spcBef>
              <a:buClr>
                <a:srgbClr val="30B6FC"/>
              </a:buClr>
              <a:buFont typeface="Symbol"/>
              <a:buChar char=""/>
              <a:tabLst>
                <a:tab pos="287020" algn="l"/>
              </a:tabLst>
            </a:pPr>
            <a:r>
              <a:rPr sz="2400" b="1" dirty="0">
                <a:solidFill>
                  <a:schemeClr val="tx1">
                    <a:lumMod val="95000"/>
                  </a:schemeClr>
                </a:solidFill>
                <a:latin typeface="Candara"/>
                <a:cs typeface="Candara"/>
              </a:rPr>
              <a:t>Odporność</a:t>
            </a:r>
            <a:r>
              <a:rPr sz="2400" b="1" spc="-2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poinfekcyjna</a:t>
            </a:r>
            <a:r>
              <a:rPr sz="2400" b="1" spc="5" dirty="0">
                <a:solidFill>
                  <a:schemeClr val="tx1">
                    <a:lumMod val="95000"/>
                  </a:schemeClr>
                </a:solidFill>
                <a:latin typeface="Candara"/>
                <a:cs typeface="Candara"/>
              </a:rPr>
              <a:t> </a:t>
            </a:r>
            <a:r>
              <a:rPr sz="2400" b="1" dirty="0">
                <a:solidFill>
                  <a:schemeClr val="tx1">
                    <a:lumMod val="95000"/>
                  </a:schemeClr>
                </a:solidFill>
                <a:latin typeface="Candara"/>
                <a:cs typeface="Candara"/>
              </a:rPr>
              <a:t>zwaną</a:t>
            </a:r>
            <a:r>
              <a:rPr sz="2400" b="1" spc="-10" dirty="0">
                <a:solidFill>
                  <a:schemeClr val="tx1">
                    <a:lumMod val="95000"/>
                  </a:schemeClr>
                </a:solidFill>
                <a:latin typeface="Candara"/>
                <a:cs typeface="Candara"/>
              </a:rPr>
              <a:t> </a:t>
            </a:r>
            <a:r>
              <a:rPr sz="2400" b="1" dirty="0">
                <a:solidFill>
                  <a:schemeClr val="tx1">
                    <a:lumMod val="95000"/>
                  </a:schemeClr>
                </a:solidFill>
                <a:latin typeface="Candara"/>
                <a:cs typeface="Candara"/>
              </a:rPr>
              <a:t>odpornością</a:t>
            </a:r>
            <a:r>
              <a:rPr sz="2400" b="1" spc="-15"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czynną</a:t>
            </a:r>
            <a:endParaRPr sz="2400" b="1" dirty="0">
              <a:solidFill>
                <a:schemeClr val="tx1">
                  <a:lumMod val="95000"/>
                </a:schemeClr>
              </a:solidFill>
              <a:latin typeface="Candara"/>
              <a:cs typeface="Candara"/>
            </a:endParaRPr>
          </a:p>
        </p:txBody>
      </p:sp>
      <p:sp>
        <p:nvSpPr>
          <p:cNvPr id="5" name="object 5"/>
          <p:cNvSpPr txBox="1">
            <a:spLocks noGrp="1"/>
          </p:cNvSpPr>
          <p:nvPr>
            <p:ph type="title"/>
          </p:nvPr>
        </p:nvSpPr>
        <p:spPr>
          <a:xfrm>
            <a:off x="990600" y="113831"/>
            <a:ext cx="7886700" cy="1325563"/>
          </a:xfrm>
          <a:prstGeom prst="rect">
            <a:avLst/>
          </a:prstGeom>
        </p:spPr>
        <p:txBody>
          <a:bodyPr vert="horz" wrap="square" lIns="0" tIns="179755" rIns="0" bIns="0" rtlCol="0">
            <a:spAutoFit/>
          </a:bodyPr>
          <a:lstStyle/>
          <a:p>
            <a:pPr marL="203835">
              <a:lnSpc>
                <a:spcPct val="100000"/>
              </a:lnSpc>
              <a:spcBef>
                <a:spcPts val="95"/>
              </a:spcBef>
            </a:pPr>
            <a:r>
              <a:rPr sz="2800" dirty="0"/>
              <a:t>Obrona</a:t>
            </a:r>
            <a:r>
              <a:rPr sz="2800" spc="-80" dirty="0"/>
              <a:t> </a:t>
            </a:r>
            <a:r>
              <a:rPr sz="2800" dirty="0"/>
              <a:t>roślin</a:t>
            </a:r>
            <a:r>
              <a:rPr sz="2800" spc="-60" dirty="0"/>
              <a:t> </a:t>
            </a:r>
            <a:r>
              <a:rPr sz="2800" dirty="0"/>
              <a:t>przed</a:t>
            </a:r>
            <a:r>
              <a:rPr sz="2800" spc="-60" dirty="0"/>
              <a:t> </a:t>
            </a:r>
            <a:r>
              <a:rPr sz="2800" spc="-10" dirty="0"/>
              <a:t>chorobami</a:t>
            </a:r>
            <a:r>
              <a:rPr sz="2800" spc="-60" dirty="0"/>
              <a:t> </a:t>
            </a:r>
            <a:r>
              <a:rPr sz="2800" spc="-10" dirty="0"/>
              <a:t>infekcyjnymi</a:t>
            </a:r>
            <a:endParaRPr sz="2800"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3400" y="1752600"/>
            <a:ext cx="7642225" cy="4304030"/>
          </a:xfrm>
          <a:prstGeom prst="rect">
            <a:avLst/>
          </a:prstGeom>
        </p:spPr>
        <p:txBody>
          <a:bodyPr vert="horz" wrap="square" lIns="0" tIns="12700" rIns="0" bIns="0" rtlCol="0">
            <a:spAutoFit/>
          </a:bodyPr>
          <a:lstStyle/>
          <a:p>
            <a:pPr marL="286385" marR="5080" indent="-274320">
              <a:lnSpc>
                <a:spcPct val="130100"/>
              </a:lnSpc>
              <a:spcBef>
                <a:spcPts val="100"/>
              </a:spcBef>
              <a:buClr>
                <a:srgbClr val="30B6FC"/>
              </a:buClr>
              <a:buFont typeface="Symbol"/>
              <a:buChar char=""/>
              <a:tabLst>
                <a:tab pos="286385" algn="l"/>
              </a:tabLst>
            </a:pPr>
            <a:r>
              <a:rPr sz="1900" b="1" dirty="0">
                <a:solidFill>
                  <a:schemeClr val="tx1">
                    <a:lumMod val="95000"/>
                  </a:schemeClr>
                </a:solidFill>
                <a:latin typeface="Microsoft Sans Serif"/>
                <a:cs typeface="Microsoft Sans Serif"/>
              </a:rPr>
              <a:t>przejawia</a:t>
            </a:r>
            <a:r>
              <a:rPr sz="1900" b="1" spc="1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się</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tym,</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że</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ciało</a:t>
            </a:r>
            <a:r>
              <a:rPr sz="1900" b="1" spc="-2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obce</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nie</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może</a:t>
            </a:r>
            <a:r>
              <a:rPr sz="1900" b="1" spc="-2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wniknąć</a:t>
            </a:r>
            <a:r>
              <a:rPr sz="1900" b="1" spc="-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do</a:t>
            </a:r>
            <a:r>
              <a:rPr sz="1900" b="1" spc="-25"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tkanek </a:t>
            </a:r>
            <a:r>
              <a:rPr sz="1900" b="1" dirty="0">
                <a:solidFill>
                  <a:schemeClr val="tx1">
                    <a:lumMod val="95000"/>
                  </a:schemeClr>
                </a:solidFill>
                <a:latin typeface="Microsoft Sans Serif"/>
                <a:cs typeface="Microsoft Sans Serif"/>
              </a:rPr>
              <a:t>gospodarza,</a:t>
            </a:r>
            <a:r>
              <a:rPr sz="1900" b="1" spc="-1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a</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jeśli</a:t>
            </a:r>
            <a:r>
              <a:rPr sz="1900" b="1" spc="-3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się</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do</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niego</a:t>
            </a:r>
            <a:r>
              <a:rPr sz="1900" b="1" spc="-2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przedostanie</a:t>
            </a:r>
            <a:r>
              <a:rPr sz="1900" b="1" spc="20" dirty="0">
                <a:solidFill>
                  <a:schemeClr val="tx1">
                    <a:lumMod val="95000"/>
                  </a:schemeClr>
                </a:solidFill>
                <a:latin typeface="Microsoft Sans Serif"/>
                <a:cs typeface="Microsoft Sans Serif"/>
              </a:rPr>
              <a:t> </a:t>
            </a:r>
            <a:r>
              <a:rPr sz="1900" b="1" spc="484" dirty="0">
                <a:solidFill>
                  <a:schemeClr val="tx1">
                    <a:lumMod val="95000"/>
                  </a:schemeClr>
                </a:solidFill>
                <a:latin typeface="Microsoft Sans Serif"/>
                <a:cs typeface="Microsoft Sans Serif"/>
              </a:rPr>
              <a:t>–</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zostanie</a:t>
            </a:r>
            <a:r>
              <a:rPr sz="1900" b="1" spc="-2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zniszczone, </a:t>
            </a:r>
            <a:r>
              <a:rPr sz="1900" b="1" dirty="0">
                <a:solidFill>
                  <a:schemeClr val="tx1">
                    <a:lumMod val="95000"/>
                  </a:schemeClr>
                </a:solidFill>
                <a:latin typeface="Microsoft Sans Serif"/>
                <a:cs typeface="Microsoft Sans Serif"/>
              </a:rPr>
              <a:t>lub</a:t>
            </a:r>
            <a:r>
              <a:rPr sz="1900" b="1" spc="-3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ginie.</a:t>
            </a:r>
            <a:endParaRPr sz="1900" b="1" dirty="0">
              <a:solidFill>
                <a:schemeClr val="tx1">
                  <a:lumMod val="95000"/>
                </a:schemeClr>
              </a:solidFill>
              <a:latin typeface="Microsoft Sans Serif"/>
              <a:cs typeface="Microsoft Sans Serif"/>
            </a:endParaRPr>
          </a:p>
          <a:p>
            <a:pPr marL="286385" marR="52705" indent="-274320">
              <a:lnSpc>
                <a:spcPct val="130000"/>
              </a:lnSpc>
              <a:spcBef>
                <a:spcPts val="455"/>
              </a:spcBef>
              <a:buClr>
                <a:srgbClr val="30B6FC"/>
              </a:buClr>
              <a:buFont typeface="Symbol"/>
              <a:buChar char=""/>
              <a:tabLst>
                <a:tab pos="286385" algn="l"/>
              </a:tabLst>
            </a:pPr>
            <a:r>
              <a:rPr sz="1900" b="1" dirty="0">
                <a:solidFill>
                  <a:schemeClr val="tx1">
                    <a:lumMod val="95000"/>
                  </a:schemeClr>
                </a:solidFill>
                <a:latin typeface="Microsoft Sans Serif"/>
                <a:cs typeface="Microsoft Sans Serif"/>
              </a:rPr>
              <a:t>Barierami</a:t>
            </a:r>
            <a:r>
              <a:rPr sz="1900" b="1" spc="-55"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utrudniającymi</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wnikanie</a:t>
            </a:r>
            <a:r>
              <a:rPr sz="1900" b="1" spc="-3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są</a:t>
            </a:r>
            <a:r>
              <a:rPr sz="1900" b="1" spc="-7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impregnowane,</a:t>
            </a:r>
            <a:r>
              <a:rPr sz="1900" b="1" spc="-25"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różnymi </a:t>
            </a:r>
            <a:r>
              <a:rPr sz="1900" b="1" dirty="0">
                <a:solidFill>
                  <a:schemeClr val="tx1">
                    <a:lumMod val="95000"/>
                  </a:schemeClr>
                </a:solidFill>
                <a:latin typeface="Microsoft Sans Serif"/>
                <a:cs typeface="Microsoft Sans Serif"/>
              </a:rPr>
              <a:t>substancjami</a:t>
            </a:r>
            <a:r>
              <a:rPr sz="1900" b="1" spc="-3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celulozowe</a:t>
            </a:r>
            <a:r>
              <a:rPr sz="1900" b="1" spc="-2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ściany</a:t>
            </a:r>
            <a:r>
              <a:rPr sz="1900" b="1" spc="-5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komórkowe.</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Zaporę</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może</a:t>
            </a:r>
            <a:r>
              <a:rPr sz="1900" b="1" spc="-6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stanowić </a:t>
            </a:r>
            <a:r>
              <a:rPr sz="1900" b="1" dirty="0">
                <a:solidFill>
                  <a:schemeClr val="tx1">
                    <a:lumMod val="95000"/>
                  </a:schemeClr>
                </a:solidFill>
                <a:latin typeface="Microsoft Sans Serif"/>
                <a:cs typeface="Microsoft Sans Serif"/>
              </a:rPr>
              <a:t>nie</a:t>
            </a:r>
            <a:r>
              <a:rPr sz="1900" b="1" spc="-40" dirty="0">
                <a:solidFill>
                  <a:schemeClr val="tx1">
                    <a:lumMod val="95000"/>
                  </a:schemeClr>
                </a:solidFill>
                <a:latin typeface="Microsoft Sans Serif"/>
                <a:cs typeface="Microsoft Sans Serif"/>
              </a:rPr>
              <a:t> </a:t>
            </a:r>
            <a:r>
              <a:rPr sz="2000" b="1" dirty="0">
                <a:solidFill>
                  <a:schemeClr val="tx1">
                    <a:lumMod val="95000"/>
                  </a:schemeClr>
                </a:solidFill>
                <a:latin typeface="Microsoft Sans Serif"/>
                <a:cs typeface="Microsoft Sans Serif"/>
              </a:rPr>
              <a:t>tylko</a:t>
            </a:r>
            <a:r>
              <a:rPr sz="2000" b="1" spc="-7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gruba</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warstwa</a:t>
            </a:r>
            <a:r>
              <a:rPr sz="1900" b="1" spc="-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kutikuli,</a:t>
            </a:r>
            <a:r>
              <a:rPr sz="1900" b="1" spc="-3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lub</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wosku,</a:t>
            </a:r>
            <a:r>
              <a:rPr sz="1900" b="1" spc="-2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ale</a:t>
            </a:r>
            <a:r>
              <a:rPr sz="1900" b="1" spc="-3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także</a:t>
            </a:r>
            <a:r>
              <a:rPr sz="1900" b="1" spc="-4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specyficzna </a:t>
            </a:r>
            <a:r>
              <a:rPr sz="1900" b="1" dirty="0">
                <a:solidFill>
                  <a:schemeClr val="tx1">
                    <a:lumMod val="95000"/>
                  </a:schemeClr>
                </a:solidFill>
                <a:latin typeface="Microsoft Sans Serif"/>
                <a:cs typeface="Microsoft Sans Serif"/>
              </a:rPr>
              <a:t>budowa</a:t>
            </a:r>
            <a:r>
              <a:rPr sz="1900" b="1" spc="-1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aparatu</a:t>
            </a:r>
            <a:r>
              <a:rPr sz="1900" b="1" spc="-3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szparkowego.</a:t>
            </a:r>
            <a:endParaRPr sz="1900" b="1" dirty="0">
              <a:solidFill>
                <a:schemeClr val="tx1">
                  <a:lumMod val="95000"/>
                </a:schemeClr>
              </a:solidFill>
              <a:latin typeface="Microsoft Sans Serif"/>
              <a:cs typeface="Microsoft Sans Serif"/>
            </a:endParaRPr>
          </a:p>
          <a:p>
            <a:pPr marL="286385" marR="148590" indent="-274320">
              <a:lnSpc>
                <a:spcPct val="130000"/>
              </a:lnSpc>
              <a:spcBef>
                <a:spcPts val="459"/>
              </a:spcBef>
              <a:buClr>
                <a:srgbClr val="30B6FC"/>
              </a:buClr>
              <a:buFont typeface="Symbol"/>
              <a:buChar char=""/>
              <a:tabLst>
                <a:tab pos="286385" algn="l"/>
              </a:tabLst>
            </a:pPr>
            <a:r>
              <a:rPr sz="1900" b="1" dirty="0">
                <a:solidFill>
                  <a:schemeClr val="tx1">
                    <a:lumMod val="95000"/>
                  </a:schemeClr>
                </a:solidFill>
                <a:latin typeface="Microsoft Sans Serif"/>
                <a:cs typeface="Microsoft Sans Serif"/>
              </a:rPr>
              <a:t>Innym</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typem</a:t>
            </a:r>
            <a:r>
              <a:rPr sz="1900" b="1" spc="-3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odporności</a:t>
            </a:r>
            <a:r>
              <a:rPr sz="1900" b="1" spc="-1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biernej</a:t>
            </a:r>
            <a:r>
              <a:rPr sz="1900" b="1" spc="-1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są</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bariery</a:t>
            </a:r>
            <a:r>
              <a:rPr sz="1900" b="1" spc="-2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utrudniające </a:t>
            </a:r>
            <a:r>
              <a:rPr sz="1900" b="1" dirty="0">
                <a:solidFill>
                  <a:schemeClr val="tx1">
                    <a:lumMod val="95000"/>
                  </a:schemeClr>
                </a:solidFill>
                <a:latin typeface="Microsoft Sans Serif"/>
                <a:cs typeface="Microsoft Sans Serif"/>
              </a:rPr>
              <a:t>przemieszczanie</a:t>
            </a:r>
            <a:r>
              <a:rPr sz="1900" b="1" spc="-1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się</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czynnika</a:t>
            </a:r>
            <a:r>
              <a:rPr sz="1900" b="1" spc="-3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obcego,</a:t>
            </a:r>
            <a:r>
              <a:rPr sz="1900" b="1" spc="-3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np.</a:t>
            </a:r>
            <a:r>
              <a:rPr sz="1900" b="1" spc="-6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duża</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ilość</a:t>
            </a:r>
            <a:r>
              <a:rPr sz="1900" b="1" spc="-55" dirty="0">
                <a:solidFill>
                  <a:schemeClr val="tx1">
                    <a:lumMod val="95000"/>
                  </a:schemeClr>
                </a:solidFill>
                <a:latin typeface="Microsoft Sans Serif"/>
                <a:cs typeface="Microsoft Sans Serif"/>
              </a:rPr>
              <a:t> </a:t>
            </a:r>
            <a:r>
              <a:rPr sz="1900" b="1" spc="-20" dirty="0">
                <a:solidFill>
                  <a:schemeClr val="tx1">
                    <a:lumMod val="95000"/>
                  </a:schemeClr>
                </a:solidFill>
                <a:latin typeface="Microsoft Sans Serif"/>
                <a:cs typeface="Microsoft Sans Serif"/>
              </a:rPr>
              <a:t>celulozy,</a:t>
            </a:r>
            <a:r>
              <a:rPr sz="1900" b="1" spc="-3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silny </a:t>
            </a:r>
            <a:r>
              <a:rPr sz="1900" b="1" dirty="0">
                <a:solidFill>
                  <a:schemeClr val="tx1">
                    <a:lumMod val="95000"/>
                  </a:schemeClr>
                </a:solidFill>
                <a:latin typeface="Microsoft Sans Serif"/>
                <a:cs typeface="Microsoft Sans Serif"/>
              </a:rPr>
              <a:t>rozwój</a:t>
            </a:r>
            <a:r>
              <a:rPr sz="1900" b="1" spc="-35"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sklerenchymy.</a:t>
            </a:r>
            <a:r>
              <a:rPr sz="1900" b="1" spc="-2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Rozwój</a:t>
            </a:r>
            <a:r>
              <a:rPr sz="1900" b="1" spc="-3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pasożyta</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może</a:t>
            </a:r>
            <a:r>
              <a:rPr sz="1900" b="1" spc="-4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być</a:t>
            </a:r>
            <a:r>
              <a:rPr sz="1900" b="1" spc="-65"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uniemożliwiony </a:t>
            </a:r>
            <a:r>
              <a:rPr sz="1900" b="1" dirty="0">
                <a:solidFill>
                  <a:schemeClr val="tx1">
                    <a:lumMod val="95000"/>
                  </a:schemeClr>
                </a:solidFill>
                <a:latin typeface="Microsoft Sans Serif"/>
                <a:cs typeface="Microsoft Sans Serif"/>
              </a:rPr>
              <a:t>przez</a:t>
            </a:r>
            <a:r>
              <a:rPr sz="1900" b="1" spc="-4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nieodpowiednie</a:t>
            </a:r>
            <a:r>
              <a:rPr sz="1900" b="1" spc="-15"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pH</a:t>
            </a:r>
            <a:r>
              <a:rPr sz="1900" b="1" spc="-50" dirty="0">
                <a:solidFill>
                  <a:schemeClr val="tx1">
                    <a:lumMod val="95000"/>
                  </a:schemeClr>
                </a:solidFill>
                <a:latin typeface="Microsoft Sans Serif"/>
                <a:cs typeface="Microsoft Sans Serif"/>
              </a:rPr>
              <a:t> </a:t>
            </a:r>
            <a:r>
              <a:rPr sz="1900" b="1" dirty="0">
                <a:solidFill>
                  <a:schemeClr val="tx1">
                    <a:lumMod val="95000"/>
                  </a:schemeClr>
                </a:solidFill>
                <a:latin typeface="Microsoft Sans Serif"/>
                <a:cs typeface="Microsoft Sans Serif"/>
              </a:rPr>
              <a:t>soku</a:t>
            </a:r>
            <a:r>
              <a:rPr sz="1900" b="1" spc="-50" dirty="0">
                <a:solidFill>
                  <a:schemeClr val="tx1">
                    <a:lumMod val="95000"/>
                  </a:schemeClr>
                </a:solidFill>
                <a:latin typeface="Microsoft Sans Serif"/>
                <a:cs typeface="Microsoft Sans Serif"/>
              </a:rPr>
              <a:t> </a:t>
            </a:r>
            <a:r>
              <a:rPr sz="1900" b="1" spc="-10" dirty="0">
                <a:solidFill>
                  <a:schemeClr val="tx1">
                    <a:lumMod val="95000"/>
                  </a:schemeClr>
                </a:solidFill>
                <a:latin typeface="Microsoft Sans Serif"/>
                <a:cs typeface="Microsoft Sans Serif"/>
              </a:rPr>
              <a:t>komórkowego.</a:t>
            </a:r>
            <a:endParaRPr sz="1900" b="1" dirty="0">
              <a:solidFill>
                <a:schemeClr val="tx1">
                  <a:lumMod val="95000"/>
                </a:schemeClr>
              </a:solidFill>
              <a:latin typeface="Microsoft Sans Serif"/>
              <a:cs typeface="Microsoft Sans Serif"/>
            </a:endParaRPr>
          </a:p>
        </p:txBody>
      </p:sp>
      <p:sp>
        <p:nvSpPr>
          <p:cNvPr id="4" name="object 4"/>
          <p:cNvSpPr txBox="1">
            <a:spLocks noGrp="1"/>
          </p:cNvSpPr>
          <p:nvPr>
            <p:ph type="title"/>
          </p:nvPr>
        </p:nvSpPr>
        <p:spPr>
          <a:xfrm>
            <a:off x="990600" y="0"/>
            <a:ext cx="7886700" cy="1325563"/>
          </a:xfrm>
          <a:prstGeom prst="rect">
            <a:avLst/>
          </a:prstGeom>
        </p:spPr>
        <p:txBody>
          <a:bodyPr vert="horz" wrap="square" lIns="0" tIns="287959" rIns="0" bIns="0" rtlCol="0">
            <a:spAutoFit/>
          </a:bodyPr>
          <a:lstStyle/>
          <a:p>
            <a:pPr marL="1191260">
              <a:lnSpc>
                <a:spcPct val="100000"/>
              </a:lnSpc>
              <a:spcBef>
                <a:spcPts val="105"/>
              </a:spcBef>
            </a:pPr>
            <a:r>
              <a:rPr sz="4400" b="0" dirty="0">
                <a:latin typeface="Candara"/>
                <a:cs typeface="Candara"/>
              </a:rPr>
              <a:t>Odporność</a:t>
            </a:r>
            <a:r>
              <a:rPr sz="4400" b="0" spc="-15" dirty="0">
                <a:latin typeface="Candara"/>
                <a:cs typeface="Candara"/>
              </a:rPr>
              <a:t> </a:t>
            </a:r>
            <a:r>
              <a:rPr sz="4400" b="0" spc="-10" dirty="0">
                <a:latin typeface="Candara"/>
                <a:cs typeface="Candara"/>
              </a:rPr>
              <a:t>bierna</a:t>
            </a:r>
            <a:endParaRPr sz="4400" dirty="0">
              <a:latin typeface="Candara"/>
              <a:cs typeface="Candar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79093" y="1633854"/>
            <a:ext cx="583247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chemeClr val="tx1">
                    <a:lumMod val="95000"/>
                  </a:schemeClr>
                </a:solidFill>
                <a:latin typeface="Candara"/>
                <a:cs typeface="Candara"/>
              </a:rPr>
              <a:t>Odporność</a:t>
            </a:r>
            <a:r>
              <a:rPr sz="1800" spc="-55" dirty="0">
                <a:solidFill>
                  <a:schemeClr val="tx1">
                    <a:lumMod val="95000"/>
                  </a:schemeClr>
                </a:solidFill>
                <a:latin typeface="Candara"/>
                <a:cs typeface="Candara"/>
              </a:rPr>
              <a:t> </a:t>
            </a:r>
            <a:r>
              <a:rPr sz="1800" dirty="0">
                <a:solidFill>
                  <a:schemeClr val="tx1">
                    <a:lumMod val="95000"/>
                  </a:schemeClr>
                </a:solidFill>
                <a:latin typeface="Candara"/>
                <a:cs typeface="Candara"/>
              </a:rPr>
              <a:t>przedinfekcyjna</a:t>
            </a:r>
            <a:r>
              <a:rPr sz="1800" spc="-30" dirty="0">
                <a:solidFill>
                  <a:schemeClr val="tx1">
                    <a:lumMod val="95000"/>
                  </a:schemeClr>
                </a:solidFill>
                <a:latin typeface="Candara"/>
                <a:cs typeface="Candara"/>
              </a:rPr>
              <a:t> </a:t>
            </a:r>
            <a:r>
              <a:rPr sz="1800" dirty="0">
                <a:solidFill>
                  <a:schemeClr val="tx1">
                    <a:lumMod val="95000"/>
                  </a:schemeClr>
                </a:solidFill>
                <a:latin typeface="Candara"/>
                <a:cs typeface="Candara"/>
              </a:rPr>
              <a:t>może</a:t>
            </a:r>
            <a:r>
              <a:rPr sz="1800" spc="-30" dirty="0">
                <a:solidFill>
                  <a:schemeClr val="tx1">
                    <a:lumMod val="95000"/>
                  </a:schemeClr>
                </a:solidFill>
                <a:latin typeface="Candara"/>
                <a:cs typeface="Candara"/>
              </a:rPr>
              <a:t> </a:t>
            </a:r>
            <a:r>
              <a:rPr sz="1800" dirty="0">
                <a:solidFill>
                  <a:schemeClr val="tx1">
                    <a:lumMod val="95000"/>
                  </a:schemeClr>
                </a:solidFill>
                <a:latin typeface="Candara"/>
                <a:cs typeface="Candara"/>
              </a:rPr>
              <a:t>być</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uwarunkowana</a:t>
            </a:r>
            <a:r>
              <a:rPr sz="1800" spc="-3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przez:</a:t>
            </a:r>
            <a:endParaRPr sz="1800" dirty="0">
              <a:solidFill>
                <a:schemeClr val="tx1">
                  <a:lumMod val="95000"/>
                </a:schemeClr>
              </a:solidFill>
              <a:latin typeface="Candara"/>
              <a:cs typeface="Candara"/>
            </a:endParaRPr>
          </a:p>
        </p:txBody>
      </p:sp>
      <p:sp>
        <p:nvSpPr>
          <p:cNvPr id="3" name="object 3"/>
          <p:cNvSpPr txBox="1"/>
          <p:nvPr/>
        </p:nvSpPr>
        <p:spPr>
          <a:xfrm>
            <a:off x="1079093" y="1907921"/>
            <a:ext cx="4994910" cy="1178560"/>
          </a:xfrm>
          <a:prstGeom prst="rect">
            <a:avLst/>
          </a:prstGeom>
        </p:spPr>
        <p:txBody>
          <a:bodyPr vert="horz" wrap="square" lIns="0" tIns="122555" rIns="0" bIns="0" rtlCol="0">
            <a:spAutoFit/>
          </a:bodyPr>
          <a:lstStyle/>
          <a:p>
            <a:pPr marL="286385" indent="-273685">
              <a:lnSpc>
                <a:spcPct val="100000"/>
              </a:lnSpc>
              <a:spcBef>
                <a:spcPts val="965"/>
              </a:spcBef>
              <a:buClr>
                <a:srgbClr val="30B6FC"/>
              </a:buClr>
              <a:buFont typeface="Symbol"/>
              <a:buChar char=""/>
              <a:tabLst>
                <a:tab pos="286385" algn="l"/>
              </a:tabLst>
            </a:pPr>
            <a:r>
              <a:rPr sz="1800" dirty="0">
                <a:solidFill>
                  <a:schemeClr val="tx1">
                    <a:lumMod val="95000"/>
                  </a:schemeClr>
                </a:solidFill>
                <a:latin typeface="Candara"/>
                <a:cs typeface="Candara"/>
              </a:rPr>
              <a:t>Czynniki</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nie</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dopuszczające</a:t>
            </a:r>
            <a:r>
              <a:rPr sz="1800" spc="-40" dirty="0">
                <a:solidFill>
                  <a:schemeClr val="tx1">
                    <a:lumMod val="95000"/>
                  </a:schemeClr>
                </a:solidFill>
                <a:latin typeface="Candara"/>
                <a:cs typeface="Candara"/>
              </a:rPr>
              <a:t> </a:t>
            </a:r>
            <a:r>
              <a:rPr sz="1800" dirty="0">
                <a:solidFill>
                  <a:schemeClr val="tx1">
                    <a:lumMod val="95000"/>
                  </a:schemeClr>
                </a:solidFill>
                <a:latin typeface="Candara"/>
                <a:cs typeface="Candara"/>
              </a:rPr>
              <a:t>do</a:t>
            </a:r>
            <a:r>
              <a:rPr sz="1800" spc="-45" dirty="0">
                <a:solidFill>
                  <a:schemeClr val="tx1">
                    <a:lumMod val="95000"/>
                  </a:schemeClr>
                </a:solidFill>
                <a:latin typeface="Candara"/>
                <a:cs typeface="Candara"/>
              </a:rPr>
              <a:t> </a:t>
            </a:r>
            <a:r>
              <a:rPr sz="1800" spc="-10" dirty="0">
                <a:solidFill>
                  <a:schemeClr val="tx1">
                    <a:lumMod val="95000"/>
                  </a:schemeClr>
                </a:solidFill>
                <a:latin typeface="Candara"/>
                <a:cs typeface="Candara"/>
              </a:rPr>
              <a:t>infekcji,</a:t>
            </a:r>
            <a:endParaRPr sz="1800">
              <a:solidFill>
                <a:schemeClr val="tx1">
                  <a:lumMod val="95000"/>
                </a:schemeClr>
              </a:solidFill>
              <a:latin typeface="Candara"/>
              <a:cs typeface="Candara"/>
            </a:endParaRPr>
          </a:p>
          <a:p>
            <a:pPr marL="286385" indent="-273685">
              <a:lnSpc>
                <a:spcPct val="100000"/>
              </a:lnSpc>
              <a:spcBef>
                <a:spcPts val="865"/>
              </a:spcBef>
              <a:buClr>
                <a:srgbClr val="30B6FC"/>
              </a:buClr>
              <a:buFont typeface="Symbol"/>
              <a:buChar char=""/>
              <a:tabLst>
                <a:tab pos="286385" algn="l"/>
              </a:tabLst>
            </a:pPr>
            <a:r>
              <a:rPr sz="1800" dirty="0">
                <a:solidFill>
                  <a:schemeClr val="tx1">
                    <a:lumMod val="95000"/>
                  </a:schemeClr>
                </a:solidFill>
                <a:latin typeface="Candara"/>
                <a:cs typeface="Candara"/>
              </a:rPr>
              <a:t>Czynniki</a:t>
            </a:r>
            <a:r>
              <a:rPr sz="1800" spc="-45" dirty="0">
                <a:solidFill>
                  <a:schemeClr val="tx1">
                    <a:lumMod val="95000"/>
                  </a:schemeClr>
                </a:solidFill>
                <a:latin typeface="Candara"/>
                <a:cs typeface="Candara"/>
              </a:rPr>
              <a:t> </a:t>
            </a:r>
            <a:r>
              <a:rPr sz="1800" dirty="0">
                <a:solidFill>
                  <a:schemeClr val="tx1">
                    <a:lumMod val="95000"/>
                  </a:schemeClr>
                </a:solidFill>
                <a:latin typeface="Candara"/>
                <a:cs typeface="Candara"/>
              </a:rPr>
              <a:t>uniemożliwiające</a:t>
            </a:r>
            <a:r>
              <a:rPr sz="1800" spc="-65" dirty="0">
                <a:solidFill>
                  <a:schemeClr val="tx1">
                    <a:lumMod val="95000"/>
                  </a:schemeClr>
                </a:solidFill>
                <a:latin typeface="Candara"/>
                <a:cs typeface="Candara"/>
              </a:rPr>
              <a:t> </a:t>
            </a:r>
            <a:r>
              <a:rPr sz="1800" dirty="0">
                <a:solidFill>
                  <a:schemeClr val="tx1">
                    <a:lumMod val="95000"/>
                  </a:schemeClr>
                </a:solidFill>
                <a:latin typeface="Candara"/>
                <a:cs typeface="Candara"/>
              </a:rPr>
              <a:t>przenikanie</a:t>
            </a:r>
            <a:r>
              <a:rPr sz="1800" spc="-45" dirty="0">
                <a:solidFill>
                  <a:schemeClr val="tx1">
                    <a:lumMod val="95000"/>
                  </a:schemeClr>
                </a:solidFill>
                <a:latin typeface="Candara"/>
                <a:cs typeface="Candara"/>
              </a:rPr>
              <a:t> </a:t>
            </a:r>
            <a:r>
              <a:rPr sz="1800" spc="-10" dirty="0">
                <a:solidFill>
                  <a:schemeClr val="tx1">
                    <a:lumMod val="95000"/>
                  </a:schemeClr>
                </a:solidFill>
                <a:latin typeface="Candara"/>
                <a:cs typeface="Candara"/>
              </a:rPr>
              <a:t>patogena,</a:t>
            </a:r>
            <a:endParaRPr sz="1800">
              <a:solidFill>
                <a:schemeClr val="tx1">
                  <a:lumMod val="95000"/>
                </a:schemeClr>
              </a:solidFill>
              <a:latin typeface="Candara"/>
              <a:cs typeface="Candara"/>
            </a:endParaRPr>
          </a:p>
          <a:p>
            <a:pPr marL="12700">
              <a:lnSpc>
                <a:spcPct val="100000"/>
              </a:lnSpc>
              <a:spcBef>
                <a:spcPts val="865"/>
              </a:spcBef>
            </a:pPr>
            <a:r>
              <a:rPr sz="1800" spc="-50" dirty="0">
                <a:solidFill>
                  <a:schemeClr val="tx1">
                    <a:lumMod val="95000"/>
                  </a:schemeClr>
                </a:solidFill>
                <a:latin typeface="Symbol"/>
                <a:cs typeface="Symbol"/>
              </a:rPr>
              <a:t></a:t>
            </a:r>
            <a:endParaRPr sz="1800">
              <a:solidFill>
                <a:schemeClr val="tx1">
                  <a:lumMod val="95000"/>
                </a:schemeClr>
              </a:solidFill>
              <a:latin typeface="Symbol"/>
              <a:cs typeface="Symbol"/>
            </a:endParaRPr>
          </a:p>
        </p:txBody>
      </p:sp>
      <p:sp>
        <p:nvSpPr>
          <p:cNvPr id="4" name="object 4"/>
          <p:cNvSpPr txBox="1"/>
          <p:nvPr/>
        </p:nvSpPr>
        <p:spPr>
          <a:xfrm>
            <a:off x="1353438" y="2786253"/>
            <a:ext cx="7427595" cy="299720"/>
          </a:xfrm>
          <a:prstGeom prst="rect">
            <a:avLst/>
          </a:prstGeom>
        </p:spPr>
        <p:txBody>
          <a:bodyPr vert="horz" wrap="square" lIns="0" tIns="12700" rIns="0" bIns="0" rtlCol="0">
            <a:spAutoFit/>
          </a:bodyPr>
          <a:lstStyle/>
          <a:p>
            <a:pPr marL="12700">
              <a:lnSpc>
                <a:spcPct val="100000"/>
              </a:lnSpc>
              <a:spcBef>
                <a:spcPts val="100"/>
              </a:spcBef>
              <a:tabLst>
                <a:tab pos="958850" algn="l"/>
                <a:tab pos="2763520" algn="l"/>
                <a:tab pos="4714875" algn="l"/>
                <a:tab pos="5129530" algn="l"/>
                <a:tab pos="6206490" algn="l"/>
                <a:tab pos="6532880" algn="l"/>
              </a:tabLst>
            </a:pPr>
            <a:r>
              <a:rPr sz="1800" spc="-10" dirty="0">
                <a:solidFill>
                  <a:schemeClr val="tx1">
                    <a:lumMod val="95000"/>
                  </a:schemeClr>
                </a:solidFill>
                <a:latin typeface="Candara"/>
                <a:cs typeface="Candara"/>
              </a:rPr>
              <a:t>Czynniki</a:t>
            </a:r>
            <a:r>
              <a:rPr sz="180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uniemożliwiające</a:t>
            </a:r>
            <a:r>
              <a:rPr sz="180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rozprzestrzenianie</a:t>
            </a:r>
            <a:r>
              <a:rPr sz="1800" dirty="0">
                <a:solidFill>
                  <a:schemeClr val="tx1">
                    <a:lumMod val="95000"/>
                  </a:schemeClr>
                </a:solidFill>
                <a:latin typeface="Candara"/>
                <a:cs typeface="Candara"/>
              </a:rPr>
              <a:t>	</a:t>
            </a:r>
            <a:r>
              <a:rPr sz="1800" spc="-25" dirty="0">
                <a:solidFill>
                  <a:schemeClr val="tx1">
                    <a:lumMod val="95000"/>
                  </a:schemeClr>
                </a:solidFill>
                <a:latin typeface="Candara"/>
                <a:cs typeface="Candara"/>
              </a:rPr>
              <a:t>się</a:t>
            </a:r>
            <a:r>
              <a:rPr sz="180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patogena</a:t>
            </a:r>
            <a:r>
              <a:rPr sz="1800" dirty="0">
                <a:solidFill>
                  <a:schemeClr val="tx1">
                    <a:lumMod val="95000"/>
                  </a:schemeClr>
                </a:solidFill>
                <a:latin typeface="Candara"/>
                <a:cs typeface="Candara"/>
              </a:rPr>
              <a:t>	</a:t>
            </a:r>
            <a:r>
              <a:rPr sz="1800" spc="-50" dirty="0">
                <a:solidFill>
                  <a:schemeClr val="tx1">
                    <a:lumMod val="95000"/>
                  </a:schemeClr>
                </a:solidFill>
                <a:latin typeface="Candara"/>
                <a:cs typeface="Candara"/>
              </a:rPr>
              <a:t>w</a:t>
            </a:r>
            <a:r>
              <a:rPr sz="180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tkankach</a:t>
            </a:r>
            <a:endParaRPr sz="1800" dirty="0">
              <a:solidFill>
                <a:schemeClr val="tx1">
                  <a:lumMod val="95000"/>
                </a:schemeClr>
              </a:solidFill>
              <a:latin typeface="Candara"/>
              <a:cs typeface="Candara"/>
            </a:endParaRPr>
          </a:p>
        </p:txBody>
      </p:sp>
      <p:sp>
        <p:nvSpPr>
          <p:cNvPr id="5" name="object 5"/>
          <p:cNvSpPr txBox="1"/>
          <p:nvPr/>
        </p:nvSpPr>
        <p:spPr>
          <a:xfrm>
            <a:off x="1127861" y="2923482"/>
            <a:ext cx="4535805" cy="794385"/>
          </a:xfrm>
          <a:prstGeom prst="rect">
            <a:avLst/>
          </a:prstGeom>
        </p:spPr>
        <p:txBody>
          <a:bodyPr vert="horz" wrap="square" lIns="0" tIns="121920" rIns="0" bIns="0" rtlCol="0">
            <a:spAutoFit/>
          </a:bodyPr>
          <a:lstStyle/>
          <a:p>
            <a:pPr marL="238125">
              <a:lnSpc>
                <a:spcPct val="100000"/>
              </a:lnSpc>
              <a:spcBef>
                <a:spcPts val="960"/>
              </a:spcBef>
            </a:pPr>
            <a:r>
              <a:rPr sz="1800" spc="-10" dirty="0">
                <a:solidFill>
                  <a:schemeClr val="tx1">
                    <a:lumMod val="95000"/>
                  </a:schemeClr>
                </a:solidFill>
                <a:latin typeface="Candara"/>
                <a:cs typeface="Candara"/>
              </a:rPr>
              <a:t>roślinnych.</a:t>
            </a:r>
            <a:endParaRPr sz="1800" dirty="0">
              <a:solidFill>
                <a:schemeClr val="tx1">
                  <a:lumMod val="95000"/>
                </a:schemeClr>
              </a:solidFill>
              <a:latin typeface="Candara"/>
              <a:cs typeface="Candara"/>
            </a:endParaRPr>
          </a:p>
          <a:p>
            <a:pPr marL="12700">
              <a:lnSpc>
                <a:spcPct val="100000"/>
              </a:lnSpc>
              <a:spcBef>
                <a:spcPts val="869"/>
              </a:spcBef>
            </a:pPr>
            <a:r>
              <a:rPr sz="1800" dirty="0">
                <a:solidFill>
                  <a:schemeClr val="tx1">
                    <a:lumMod val="95000"/>
                  </a:schemeClr>
                </a:solidFill>
                <a:latin typeface="Candara"/>
                <a:cs typeface="Candara"/>
              </a:rPr>
              <a:t>Mechanizm</a:t>
            </a:r>
            <a:r>
              <a:rPr sz="1800" spc="-20" dirty="0">
                <a:solidFill>
                  <a:schemeClr val="tx1">
                    <a:lumMod val="95000"/>
                  </a:schemeClr>
                </a:solidFill>
                <a:latin typeface="Candara"/>
                <a:cs typeface="Candara"/>
              </a:rPr>
              <a:t> </a:t>
            </a:r>
            <a:r>
              <a:rPr sz="1800" dirty="0">
                <a:solidFill>
                  <a:schemeClr val="tx1">
                    <a:lumMod val="95000"/>
                  </a:schemeClr>
                </a:solidFill>
                <a:latin typeface="Candara"/>
                <a:cs typeface="Candara"/>
              </a:rPr>
              <a:t>odporności</a:t>
            </a:r>
            <a:r>
              <a:rPr sz="1800" spc="-55" dirty="0">
                <a:solidFill>
                  <a:schemeClr val="tx1">
                    <a:lumMod val="95000"/>
                  </a:schemeClr>
                </a:solidFill>
                <a:latin typeface="Candara"/>
                <a:cs typeface="Candara"/>
              </a:rPr>
              <a:t> </a:t>
            </a:r>
            <a:r>
              <a:rPr sz="1800" dirty="0">
                <a:solidFill>
                  <a:schemeClr val="tx1">
                    <a:lumMod val="95000"/>
                  </a:schemeClr>
                </a:solidFill>
                <a:latin typeface="Candara"/>
                <a:cs typeface="Candara"/>
              </a:rPr>
              <a:t>biernej</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związany</a:t>
            </a:r>
            <a:r>
              <a:rPr sz="1800" spc="-15" dirty="0">
                <a:solidFill>
                  <a:schemeClr val="tx1">
                    <a:lumMod val="95000"/>
                  </a:schemeClr>
                </a:solidFill>
                <a:latin typeface="Candara"/>
                <a:cs typeface="Candara"/>
              </a:rPr>
              <a:t> </a:t>
            </a:r>
            <a:r>
              <a:rPr sz="1800" dirty="0">
                <a:solidFill>
                  <a:schemeClr val="tx1">
                    <a:lumMod val="95000"/>
                  </a:schemeClr>
                </a:solidFill>
                <a:latin typeface="Candara"/>
                <a:cs typeface="Candara"/>
              </a:rPr>
              <a:t>jest</a:t>
            </a:r>
            <a:r>
              <a:rPr sz="1800" spc="-30" dirty="0">
                <a:solidFill>
                  <a:schemeClr val="tx1">
                    <a:lumMod val="95000"/>
                  </a:schemeClr>
                </a:solidFill>
                <a:latin typeface="Candara"/>
                <a:cs typeface="Candara"/>
              </a:rPr>
              <a:t> </a:t>
            </a:r>
            <a:r>
              <a:rPr sz="1800" spc="-25" dirty="0">
                <a:solidFill>
                  <a:schemeClr val="tx1">
                    <a:lumMod val="95000"/>
                  </a:schemeClr>
                </a:solidFill>
                <a:latin typeface="Candara"/>
                <a:cs typeface="Candara"/>
              </a:rPr>
              <a:t>z:</a:t>
            </a:r>
            <a:endParaRPr sz="1800" dirty="0">
              <a:solidFill>
                <a:schemeClr val="tx1">
                  <a:lumMod val="95000"/>
                </a:schemeClr>
              </a:solidFill>
              <a:latin typeface="Candara"/>
              <a:cs typeface="Candara"/>
            </a:endParaRPr>
          </a:p>
        </p:txBody>
      </p:sp>
      <p:sp>
        <p:nvSpPr>
          <p:cNvPr id="6" name="object 6"/>
          <p:cNvSpPr txBox="1"/>
          <p:nvPr/>
        </p:nvSpPr>
        <p:spPr>
          <a:xfrm>
            <a:off x="1079093" y="3691889"/>
            <a:ext cx="4769485" cy="1970411"/>
          </a:xfrm>
          <a:prstGeom prst="rect">
            <a:avLst/>
          </a:prstGeom>
        </p:spPr>
        <p:txBody>
          <a:bodyPr vert="horz" wrap="square" lIns="0" tIns="122555" rIns="0" bIns="0" rtlCol="0">
            <a:spAutoFit/>
          </a:bodyPr>
          <a:lstStyle/>
          <a:p>
            <a:pPr marL="286385" indent="-273685">
              <a:lnSpc>
                <a:spcPct val="100000"/>
              </a:lnSpc>
              <a:spcBef>
                <a:spcPts val="965"/>
              </a:spcBef>
              <a:buClr>
                <a:srgbClr val="30B6FC"/>
              </a:buClr>
              <a:buFont typeface="Symbol"/>
              <a:buChar char=""/>
              <a:tabLst>
                <a:tab pos="286385" algn="l"/>
              </a:tabLst>
            </a:pPr>
            <a:r>
              <a:rPr sz="1800" dirty="0">
                <a:solidFill>
                  <a:schemeClr val="tx1">
                    <a:lumMod val="95000"/>
                  </a:schemeClr>
                </a:solidFill>
                <a:latin typeface="Candara"/>
                <a:cs typeface="Candara"/>
              </a:rPr>
              <a:t>Cechami</a:t>
            </a:r>
            <a:r>
              <a:rPr sz="1800" spc="1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strukturalnymi</a:t>
            </a:r>
            <a:r>
              <a:rPr sz="1800" spc="15" dirty="0">
                <a:solidFill>
                  <a:schemeClr val="tx1">
                    <a:lumMod val="95000"/>
                  </a:schemeClr>
                </a:solidFill>
                <a:latin typeface="Candara"/>
                <a:cs typeface="Candara"/>
              </a:rPr>
              <a:t> </a:t>
            </a:r>
            <a:r>
              <a:rPr sz="1800" spc="-10" dirty="0">
                <a:solidFill>
                  <a:schemeClr val="tx1">
                    <a:lumMod val="95000"/>
                  </a:schemeClr>
                </a:solidFill>
                <a:latin typeface="Candara"/>
                <a:cs typeface="Candara"/>
              </a:rPr>
              <a:t>rośliny</a:t>
            </a:r>
            <a:endParaRPr sz="1800">
              <a:solidFill>
                <a:schemeClr val="tx1">
                  <a:lumMod val="95000"/>
                </a:schemeClr>
              </a:solidFill>
              <a:latin typeface="Candara"/>
              <a:cs typeface="Candara"/>
            </a:endParaRPr>
          </a:p>
          <a:p>
            <a:pPr marL="286385" indent="-273685">
              <a:lnSpc>
                <a:spcPct val="100000"/>
              </a:lnSpc>
              <a:spcBef>
                <a:spcPts val="860"/>
              </a:spcBef>
              <a:buClr>
                <a:srgbClr val="30B6FC"/>
              </a:buClr>
              <a:buFont typeface="Symbol"/>
              <a:buChar char=""/>
              <a:tabLst>
                <a:tab pos="286385" algn="l"/>
              </a:tabLst>
            </a:pPr>
            <a:r>
              <a:rPr sz="1800" dirty="0">
                <a:solidFill>
                  <a:schemeClr val="tx1">
                    <a:lumMod val="95000"/>
                  </a:schemeClr>
                </a:solidFill>
                <a:latin typeface="Candara"/>
                <a:cs typeface="Candara"/>
              </a:rPr>
              <a:t>Budową</a:t>
            </a:r>
            <a:r>
              <a:rPr sz="1800" spc="-5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anatomiczną</a:t>
            </a:r>
            <a:endParaRPr sz="1800">
              <a:solidFill>
                <a:schemeClr val="tx1">
                  <a:lumMod val="95000"/>
                </a:schemeClr>
              </a:solidFill>
              <a:latin typeface="Candara"/>
              <a:cs typeface="Candara"/>
            </a:endParaRPr>
          </a:p>
          <a:p>
            <a:pPr marL="286385" indent="-273685">
              <a:lnSpc>
                <a:spcPct val="100000"/>
              </a:lnSpc>
              <a:spcBef>
                <a:spcPts val="870"/>
              </a:spcBef>
              <a:buClr>
                <a:srgbClr val="30B6FC"/>
              </a:buClr>
              <a:buFont typeface="Symbol"/>
              <a:buChar char=""/>
              <a:tabLst>
                <a:tab pos="286385" algn="l"/>
              </a:tabLst>
            </a:pPr>
            <a:r>
              <a:rPr sz="1800" dirty="0">
                <a:solidFill>
                  <a:schemeClr val="tx1">
                    <a:lumMod val="95000"/>
                  </a:schemeClr>
                </a:solidFill>
                <a:latin typeface="Candara"/>
                <a:cs typeface="Candara"/>
              </a:rPr>
              <a:t>Późną</a:t>
            </a:r>
            <a:r>
              <a:rPr sz="1800" spc="-40" dirty="0">
                <a:solidFill>
                  <a:schemeClr val="tx1">
                    <a:lumMod val="95000"/>
                  </a:schemeClr>
                </a:solidFill>
                <a:latin typeface="Candara"/>
                <a:cs typeface="Candara"/>
              </a:rPr>
              <a:t> </a:t>
            </a:r>
            <a:r>
              <a:rPr sz="1800" dirty="0">
                <a:solidFill>
                  <a:schemeClr val="tx1">
                    <a:lumMod val="95000"/>
                  </a:schemeClr>
                </a:solidFill>
                <a:latin typeface="Candara"/>
                <a:cs typeface="Candara"/>
              </a:rPr>
              <a:t>porą</a:t>
            </a:r>
            <a:r>
              <a:rPr sz="1800" spc="-40" dirty="0">
                <a:solidFill>
                  <a:schemeClr val="tx1">
                    <a:lumMod val="95000"/>
                  </a:schemeClr>
                </a:solidFill>
                <a:latin typeface="Candara"/>
                <a:cs typeface="Candara"/>
              </a:rPr>
              <a:t> </a:t>
            </a:r>
            <a:r>
              <a:rPr sz="1800" dirty="0">
                <a:solidFill>
                  <a:schemeClr val="tx1">
                    <a:lumMod val="95000"/>
                  </a:schemeClr>
                </a:solidFill>
                <a:latin typeface="Candara"/>
                <a:cs typeface="Candara"/>
              </a:rPr>
              <a:t>otwierania</a:t>
            </a:r>
            <a:r>
              <a:rPr sz="1800" spc="-65" dirty="0">
                <a:solidFill>
                  <a:schemeClr val="tx1">
                    <a:lumMod val="95000"/>
                  </a:schemeClr>
                </a:solidFill>
                <a:latin typeface="Candara"/>
                <a:cs typeface="Candara"/>
              </a:rPr>
              <a:t> </a:t>
            </a:r>
            <a:r>
              <a:rPr sz="1800" dirty="0">
                <a:solidFill>
                  <a:schemeClr val="tx1">
                    <a:lumMod val="95000"/>
                  </a:schemeClr>
                </a:solidFill>
                <a:latin typeface="Candara"/>
                <a:cs typeface="Candara"/>
              </a:rPr>
              <a:t>aparatów</a:t>
            </a:r>
            <a:r>
              <a:rPr sz="1800" spc="-4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szparkowych</a:t>
            </a:r>
            <a:endParaRPr sz="1800">
              <a:solidFill>
                <a:schemeClr val="tx1">
                  <a:lumMod val="95000"/>
                </a:schemeClr>
              </a:solidFill>
              <a:latin typeface="Candara"/>
              <a:cs typeface="Candara"/>
            </a:endParaRPr>
          </a:p>
          <a:p>
            <a:pPr marL="286385" indent="-273685">
              <a:lnSpc>
                <a:spcPct val="100000"/>
              </a:lnSpc>
              <a:spcBef>
                <a:spcPts val="860"/>
              </a:spcBef>
              <a:buClr>
                <a:srgbClr val="30B6FC"/>
              </a:buClr>
              <a:buFont typeface="Symbol"/>
              <a:buChar char=""/>
              <a:tabLst>
                <a:tab pos="286385" algn="l"/>
              </a:tabLst>
            </a:pPr>
            <a:r>
              <a:rPr sz="1800" dirty="0">
                <a:solidFill>
                  <a:schemeClr val="tx1">
                    <a:lumMod val="95000"/>
                  </a:schemeClr>
                </a:solidFill>
                <a:latin typeface="Candara"/>
                <a:cs typeface="Candara"/>
              </a:rPr>
              <a:t>Wydzieliny</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liści</a:t>
            </a:r>
            <a:r>
              <a:rPr sz="1800" spc="-30" dirty="0">
                <a:solidFill>
                  <a:schemeClr val="tx1">
                    <a:lumMod val="95000"/>
                  </a:schemeClr>
                </a:solidFill>
                <a:latin typeface="Candara"/>
                <a:cs typeface="Candara"/>
              </a:rPr>
              <a:t> </a:t>
            </a:r>
            <a:r>
              <a:rPr sz="1800" dirty="0">
                <a:solidFill>
                  <a:schemeClr val="tx1">
                    <a:lumMod val="95000"/>
                  </a:schemeClr>
                </a:solidFill>
                <a:latin typeface="Candara"/>
                <a:cs typeface="Candara"/>
              </a:rPr>
              <a:t>lub</a:t>
            </a:r>
            <a:r>
              <a:rPr sz="1800" spc="-2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korzeni</a:t>
            </a:r>
            <a:endParaRPr sz="1800">
              <a:solidFill>
                <a:schemeClr val="tx1">
                  <a:lumMod val="95000"/>
                </a:schemeClr>
              </a:solidFill>
              <a:latin typeface="Candara"/>
              <a:cs typeface="Candara"/>
            </a:endParaRPr>
          </a:p>
          <a:p>
            <a:pPr marL="286385" indent="-273685">
              <a:lnSpc>
                <a:spcPct val="100000"/>
              </a:lnSpc>
              <a:spcBef>
                <a:spcPts val="865"/>
              </a:spcBef>
              <a:buClr>
                <a:srgbClr val="30B6FC"/>
              </a:buClr>
              <a:buFont typeface="Symbol"/>
              <a:buChar char=""/>
              <a:tabLst>
                <a:tab pos="286385" algn="l"/>
              </a:tabLst>
            </a:pPr>
            <a:r>
              <a:rPr sz="1800" dirty="0">
                <a:solidFill>
                  <a:schemeClr val="tx1">
                    <a:lumMod val="95000"/>
                  </a:schemeClr>
                </a:solidFill>
                <a:latin typeface="Candara"/>
                <a:cs typeface="Candara"/>
              </a:rPr>
              <a:t>Podwyższonym</a:t>
            </a:r>
            <a:r>
              <a:rPr sz="1800" spc="-35" dirty="0">
                <a:solidFill>
                  <a:schemeClr val="tx1">
                    <a:lumMod val="95000"/>
                  </a:schemeClr>
                </a:solidFill>
                <a:latin typeface="Candara"/>
                <a:cs typeface="Candara"/>
              </a:rPr>
              <a:t> </a:t>
            </a:r>
            <a:r>
              <a:rPr sz="1800" dirty="0">
                <a:solidFill>
                  <a:schemeClr val="tx1">
                    <a:lumMod val="95000"/>
                  </a:schemeClr>
                </a:solidFill>
                <a:latin typeface="Candara"/>
                <a:cs typeface="Candara"/>
              </a:rPr>
              <a:t>ciśnieniem</a:t>
            </a:r>
            <a:r>
              <a:rPr sz="1800" spc="-40" dirty="0">
                <a:solidFill>
                  <a:schemeClr val="tx1">
                    <a:lumMod val="95000"/>
                  </a:schemeClr>
                </a:solidFill>
                <a:latin typeface="Candara"/>
                <a:cs typeface="Candara"/>
              </a:rPr>
              <a:t> </a:t>
            </a:r>
            <a:r>
              <a:rPr sz="1800" spc="-10" dirty="0">
                <a:solidFill>
                  <a:schemeClr val="tx1">
                    <a:lumMod val="95000"/>
                  </a:schemeClr>
                </a:solidFill>
                <a:latin typeface="Candara"/>
                <a:cs typeface="Candara"/>
              </a:rPr>
              <a:t>osmotycznym</a:t>
            </a:r>
            <a:endParaRPr sz="1800">
              <a:solidFill>
                <a:schemeClr val="tx1">
                  <a:lumMod val="95000"/>
                </a:schemeClr>
              </a:solidFill>
              <a:latin typeface="Candara"/>
              <a:cs typeface="Candara"/>
            </a:endParaRPr>
          </a:p>
        </p:txBody>
      </p:sp>
      <p:sp>
        <p:nvSpPr>
          <p:cNvPr id="8" name="object 8"/>
          <p:cNvSpPr txBox="1">
            <a:spLocks noGrp="1"/>
          </p:cNvSpPr>
          <p:nvPr>
            <p:ph type="title"/>
          </p:nvPr>
        </p:nvSpPr>
        <p:spPr>
          <a:prstGeom prst="rect">
            <a:avLst/>
          </a:prstGeom>
        </p:spPr>
        <p:txBody>
          <a:bodyPr vert="horz" wrap="square" lIns="0" tIns="12065" rIns="0" bIns="0" rtlCol="0">
            <a:spAutoFit/>
          </a:bodyPr>
          <a:lstStyle/>
          <a:p>
            <a:pPr marL="3068320" marR="5080" indent="-2326640">
              <a:lnSpc>
                <a:spcPct val="100000"/>
              </a:lnSpc>
              <a:spcBef>
                <a:spcPts val="95"/>
              </a:spcBef>
            </a:pPr>
            <a:r>
              <a:rPr sz="2500" dirty="0"/>
              <a:t>Odporność</a:t>
            </a:r>
            <a:r>
              <a:rPr sz="2500" spc="-75" dirty="0"/>
              <a:t> </a:t>
            </a:r>
            <a:r>
              <a:rPr sz="2500" dirty="0"/>
              <a:t>bierna</a:t>
            </a:r>
            <a:r>
              <a:rPr sz="2500" spc="-100" dirty="0"/>
              <a:t> </a:t>
            </a:r>
            <a:r>
              <a:rPr sz="2500" spc="-10" dirty="0"/>
              <a:t>(przedinfekcyjną,</a:t>
            </a:r>
            <a:r>
              <a:rPr sz="2500" spc="-80" dirty="0"/>
              <a:t> </a:t>
            </a:r>
            <a:r>
              <a:rPr sz="2500" spc="-10" dirty="0"/>
              <a:t>aksenia, oporność)</a:t>
            </a:r>
            <a:endParaRPr sz="250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14251" y="2286000"/>
            <a:ext cx="8268970" cy="3075265"/>
          </a:xfrm>
          <a:prstGeom prst="rect">
            <a:avLst/>
          </a:prstGeom>
        </p:spPr>
        <p:txBody>
          <a:bodyPr vert="horz" wrap="square" lIns="0" tIns="12065" rIns="0" bIns="0" rtlCol="0">
            <a:spAutoFit/>
          </a:bodyPr>
          <a:lstStyle/>
          <a:p>
            <a:pPr marL="287020" marR="8255" indent="-274320" algn="just">
              <a:lnSpc>
                <a:spcPct val="110100"/>
              </a:lnSpc>
              <a:spcBef>
                <a:spcPts val="95"/>
              </a:spcBef>
            </a:pPr>
            <a:r>
              <a:rPr sz="2400" dirty="0">
                <a:solidFill>
                  <a:schemeClr val="tx1">
                    <a:lumMod val="95000"/>
                  </a:schemeClr>
                </a:solidFill>
                <a:latin typeface="Symbol"/>
                <a:cs typeface="Symbol"/>
              </a:rPr>
              <a:t></a:t>
            </a:r>
            <a:r>
              <a:rPr sz="2400" spc="350" dirty="0">
                <a:solidFill>
                  <a:schemeClr val="tx1">
                    <a:lumMod val="95000"/>
                  </a:schemeClr>
                </a:solidFill>
                <a:latin typeface="Times New Roman"/>
                <a:cs typeface="Times New Roman"/>
              </a:rPr>
              <a:t> </a:t>
            </a:r>
            <a:r>
              <a:rPr sz="2400" dirty="0">
                <a:solidFill>
                  <a:schemeClr val="tx1">
                    <a:lumMod val="95000"/>
                  </a:schemeClr>
                </a:solidFill>
                <a:latin typeface="Candara"/>
                <a:cs typeface="Candara"/>
              </a:rPr>
              <a:t>to</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zdolność</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roślin</a:t>
            </a:r>
            <a:r>
              <a:rPr sz="2400" spc="450" dirty="0">
                <a:solidFill>
                  <a:schemeClr val="tx1">
                    <a:lumMod val="95000"/>
                  </a:schemeClr>
                </a:solidFill>
                <a:latin typeface="Candara"/>
                <a:cs typeface="Candara"/>
              </a:rPr>
              <a:t>  </a:t>
            </a:r>
            <a:r>
              <a:rPr sz="2400" dirty="0">
                <a:solidFill>
                  <a:schemeClr val="tx1">
                    <a:lumMod val="95000"/>
                  </a:schemeClr>
                </a:solidFill>
                <a:latin typeface="Candara"/>
                <a:cs typeface="Candara"/>
              </a:rPr>
              <a:t>do</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przeciwstawiania</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się</a:t>
            </a:r>
            <a:r>
              <a:rPr sz="2400" spc="1430" dirty="0">
                <a:solidFill>
                  <a:schemeClr val="tx1">
                    <a:lumMod val="95000"/>
                  </a:schemeClr>
                </a:solidFill>
                <a:latin typeface="Candara"/>
                <a:cs typeface="Candara"/>
              </a:rPr>
              <a:t> </a:t>
            </a:r>
            <a:r>
              <a:rPr sz="2400" spc="-10" dirty="0">
                <a:solidFill>
                  <a:schemeClr val="tx1">
                    <a:lumMod val="95000"/>
                  </a:schemeClr>
                </a:solidFill>
                <a:latin typeface="Candara"/>
                <a:cs typeface="Candara"/>
              </a:rPr>
              <a:t>czynnikowi </a:t>
            </a:r>
            <a:r>
              <a:rPr sz="2400" dirty="0">
                <a:solidFill>
                  <a:schemeClr val="tx1">
                    <a:lumMod val="95000"/>
                  </a:schemeClr>
                </a:solidFill>
                <a:latin typeface="Candara"/>
                <a:cs typeface="Candara"/>
              </a:rPr>
              <a:t>obcemu</a:t>
            </a:r>
            <a:r>
              <a:rPr sz="2400" spc="-55" dirty="0">
                <a:solidFill>
                  <a:schemeClr val="tx1">
                    <a:lumMod val="95000"/>
                  </a:schemeClr>
                </a:solidFill>
                <a:latin typeface="Candara"/>
                <a:cs typeface="Candara"/>
              </a:rPr>
              <a:t> </a:t>
            </a:r>
            <a:r>
              <a:rPr sz="2400" dirty="0">
                <a:solidFill>
                  <a:schemeClr val="tx1">
                    <a:lumMod val="95000"/>
                  </a:schemeClr>
                </a:solidFill>
                <a:latin typeface="Candara"/>
                <a:cs typeface="Candara"/>
              </a:rPr>
              <a:t>wnikającemu</a:t>
            </a:r>
            <a:r>
              <a:rPr sz="2400" spc="-50" dirty="0">
                <a:solidFill>
                  <a:schemeClr val="tx1">
                    <a:lumMod val="95000"/>
                  </a:schemeClr>
                </a:solidFill>
                <a:latin typeface="Candara"/>
                <a:cs typeface="Candara"/>
              </a:rPr>
              <a:t> </a:t>
            </a:r>
            <a:r>
              <a:rPr sz="2400" dirty="0">
                <a:solidFill>
                  <a:schemeClr val="tx1">
                    <a:lumMod val="95000"/>
                  </a:schemeClr>
                </a:solidFill>
                <a:latin typeface="Candara"/>
                <a:cs typeface="Candara"/>
              </a:rPr>
              <a:t>do</a:t>
            </a:r>
            <a:r>
              <a:rPr sz="2400" spc="-55" dirty="0">
                <a:solidFill>
                  <a:schemeClr val="tx1">
                    <a:lumMod val="95000"/>
                  </a:schemeClr>
                </a:solidFill>
                <a:latin typeface="Candara"/>
                <a:cs typeface="Candara"/>
              </a:rPr>
              <a:t> </a:t>
            </a:r>
            <a:r>
              <a:rPr sz="2400" spc="-10" dirty="0">
                <a:solidFill>
                  <a:schemeClr val="tx1">
                    <a:lumMod val="95000"/>
                  </a:schemeClr>
                </a:solidFill>
                <a:latin typeface="Candara"/>
                <a:cs typeface="Candara"/>
              </a:rPr>
              <a:t>tkanek.</a:t>
            </a:r>
            <a:endParaRPr sz="2400" dirty="0">
              <a:solidFill>
                <a:schemeClr val="tx1">
                  <a:lumMod val="95000"/>
                </a:schemeClr>
              </a:solidFill>
              <a:latin typeface="Candara"/>
              <a:cs typeface="Candara"/>
            </a:endParaRPr>
          </a:p>
          <a:p>
            <a:pPr marL="287020" marR="5080" indent="-274320" algn="just">
              <a:lnSpc>
                <a:spcPct val="120000"/>
              </a:lnSpc>
              <a:spcBef>
                <a:spcPts val="505"/>
              </a:spcBef>
            </a:pPr>
            <a:r>
              <a:rPr lang="pl-PL" sz="2400" dirty="0">
                <a:solidFill>
                  <a:schemeClr val="tx1">
                    <a:lumMod val="95000"/>
                  </a:schemeClr>
                </a:solidFill>
                <a:latin typeface="Candara"/>
                <a:cs typeface="Candara"/>
              </a:rPr>
              <a:t>	</a:t>
            </a:r>
            <a:r>
              <a:rPr sz="2400" dirty="0" err="1">
                <a:solidFill>
                  <a:schemeClr val="tx1">
                    <a:lumMod val="95000"/>
                  </a:schemeClr>
                </a:solidFill>
                <a:latin typeface="Candara"/>
                <a:cs typeface="Candara"/>
              </a:rPr>
              <a:t>Poinfekcyjna</a:t>
            </a:r>
            <a:r>
              <a:rPr sz="2400" spc="190" dirty="0">
                <a:solidFill>
                  <a:schemeClr val="tx1">
                    <a:lumMod val="95000"/>
                  </a:schemeClr>
                </a:solidFill>
                <a:latin typeface="Candara"/>
                <a:cs typeface="Candara"/>
              </a:rPr>
              <a:t> </a:t>
            </a:r>
            <a:r>
              <a:rPr sz="2400" dirty="0">
                <a:solidFill>
                  <a:schemeClr val="tx1">
                    <a:lumMod val="95000"/>
                  </a:schemeClr>
                </a:solidFill>
                <a:latin typeface="Candara"/>
                <a:cs typeface="Candara"/>
              </a:rPr>
              <a:t>odporność</a:t>
            </a:r>
            <a:r>
              <a:rPr sz="2400" spc="195" dirty="0">
                <a:solidFill>
                  <a:schemeClr val="tx1">
                    <a:lumMod val="95000"/>
                  </a:schemeClr>
                </a:solidFill>
                <a:latin typeface="Candara"/>
                <a:cs typeface="Candara"/>
              </a:rPr>
              <a:t> </a:t>
            </a:r>
            <a:r>
              <a:rPr sz="2400" dirty="0">
                <a:solidFill>
                  <a:schemeClr val="tx1">
                    <a:lumMod val="95000"/>
                  </a:schemeClr>
                </a:solidFill>
                <a:latin typeface="Candara"/>
                <a:cs typeface="Candara"/>
              </a:rPr>
              <a:t>roślin</a:t>
            </a:r>
            <a:r>
              <a:rPr sz="2400" spc="190" dirty="0">
                <a:solidFill>
                  <a:schemeClr val="tx1">
                    <a:lumMod val="95000"/>
                  </a:schemeClr>
                </a:solidFill>
                <a:latin typeface="Candara"/>
                <a:cs typeface="Candara"/>
              </a:rPr>
              <a:t> </a:t>
            </a:r>
            <a:r>
              <a:rPr sz="2400" dirty="0">
                <a:solidFill>
                  <a:schemeClr val="tx1">
                    <a:lumMod val="95000"/>
                  </a:schemeClr>
                </a:solidFill>
                <a:latin typeface="Candara"/>
                <a:cs typeface="Candara"/>
              </a:rPr>
              <a:t>jest</a:t>
            </a:r>
            <a:r>
              <a:rPr sz="2400" spc="195" dirty="0">
                <a:solidFill>
                  <a:schemeClr val="tx1">
                    <a:lumMod val="95000"/>
                  </a:schemeClr>
                </a:solidFill>
                <a:latin typeface="Candara"/>
                <a:cs typeface="Candara"/>
              </a:rPr>
              <a:t> </a:t>
            </a:r>
            <a:r>
              <a:rPr sz="2400" dirty="0">
                <a:solidFill>
                  <a:schemeClr val="tx1">
                    <a:lumMod val="95000"/>
                  </a:schemeClr>
                </a:solidFill>
                <a:latin typeface="Candara"/>
                <a:cs typeface="Candara"/>
              </a:rPr>
              <a:t>zdolnością</a:t>
            </a:r>
            <a:r>
              <a:rPr sz="2400" spc="195" dirty="0">
                <a:solidFill>
                  <a:schemeClr val="tx1">
                    <a:lumMod val="95000"/>
                  </a:schemeClr>
                </a:solidFill>
                <a:latin typeface="Candara"/>
                <a:cs typeface="Candara"/>
              </a:rPr>
              <a:t> </a:t>
            </a:r>
            <a:r>
              <a:rPr sz="2400" dirty="0">
                <a:solidFill>
                  <a:schemeClr val="tx1">
                    <a:lumMod val="95000"/>
                  </a:schemeClr>
                </a:solidFill>
                <a:latin typeface="Candara"/>
                <a:cs typeface="Candara"/>
              </a:rPr>
              <a:t>roślin</a:t>
            </a:r>
            <a:r>
              <a:rPr sz="2400" spc="195" dirty="0">
                <a:solidFill>
                  <a:schemeClr val="tx1">
                    <a:lumMod val="95000"/>
                  </a:schemeClr>
                </a:solidFill>
                <a:latin typeface="Candara"/>
                <a:cs typeface="Candara"/>
              </a:rPr>
              <a:t> </a:t>
            </a:r>
            <a:r>
              <a:rPr sz="2400" dirty="0">
                <a:solidFill>
                  <a:schemeClr val="tx1">
                    <a:lumMod val="95000"/>
                  </a:schemeClr>
                </a:solidFill>
                <a:latin typeface="Candara"/>
                <a:cs typeface="Candara"/>
              </a:rPr>
              <a:t>do</a:t>
            </a:r>
            <a:r>
              <a:rPr sz="2400" spc="200" dirty="0">
                <a:solidFill>
                  <a:schemeClr val="tx1">
                    <a:lumMod val="95000"/>
                  </a:schemeClr>
                </a:solidFill>
                <a:latin typeface="Candara"/>
                <a:cs typeface="Candara"/>
              </a:rPr>
              <a:t> </a:t>
            </a:r>
            <a:r>
              <a:rPr sz="2400" spc="-10" dirty="0">
                <a:solidFill>
                  <a:schemeClr val="tx1">
                    <a:lumMod val="95000"/>
                  </a:schemeClr>
                </a:solidFill>
                <a:latin typeface="Candara"/>
                <a:cs typeface="Candara"/>
              </a:rPr>
              <a:t>czynnej </a:t>
            </a:r>
            <a:r>
              <a:rPr sz="2400" dirty="0">
                <a:solidFill>
                  <a:schemeClr val="tx1">
                    <a:lumMod val="95000"/>
                  </a:schemeClr>
                </a:solidFill>
                <a:latin typeface="Candara"/>
                <a:cs typeface="Candara"/>
              </a:rPr>
              <a:t>reakcji</a:t>
            </a:r>
            <a:r>
              <a:rPr sz="2400" spc="430" dirty="0">
                <a:solidFill>
                  <a:schemeClr val="tx1">
                    <a:lumMod val="95000"/>
                  </a:schemeClr>
                </a:solidFill>
                <a:latin typeface="Candara"/>
                <a:cs typeface="Candara"/>
              </a:rPr>
              <a:t> </a:t>
            </a:r>
            <a:r>
              <a:rPr sz="2400" dirty="0">
                <a:solidFill>
                  <a:schemeClr val="tx1">
                    <a:lumMod val="95000"/>
                  </a:schemeClr>
                </a:solidFill>
                <a:latin typeface="Candara"/>
                <a:cs typeface="Candara"/>
              </a:rPr>
              <a:t>obronnej</a:t>
            </a:r>
            <a:r>
              <a:rPr sz="2400" spc="430" dirty="0">
                <a:solidFill>
                  <a:schemeClr val="tx1">
                    <a:lumMod val="95000"/>
                  </a:schemeClr>
                </a:solidFill>
                <a:latin typeface="Candara"/>
                <a:cs typeface="Candara"/>
              </a:rPr>
              <a:t> </a:t>
            </a:r>
            <a:r>
              <a:rPr sz="2400" dirty="0">
                <a:solidFill>
                  <a:schemeClr val="tx1">
                    <a:lumMod val="95000"/>
                  </a:schemeClr>
                </a:solidFill>
                <a:latin typeface="Candara"/>
                <a:cs typeface="Candara"/>
              </a:rPr>
              <a:t>na</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działanie</a:t>
            </a:r>
            <a:r>
              <a:rPr sz="2400" spc="440" dirty="0">
                <a:solidFill>
                  <a:schemeClr val="tx1">
                    <a:lumMod val="95000"/>
                  </a:schemeClr>
                </a:solidFill>
                <a:latin typeface="Candara"/>
                <a:cs typeface="Candara"/>
              </a:rPr>
              <a:t> </a:t>
            </a:r>
            <a:r>
              <a:rPr sz="2400" dirty="0">
                <a:solidFill>
                  <a:schemeClr val="tx1">
                    <a:lumMod val="95000"/>
                  </a:schemeClr>
                </a:solidFill>
                <a:latin typeface="Candara"/>
                <a:cs typeface="Candara"/>
              </a:rPr>
              <a:t>czynników</a:t>
            </a:r>
            <a:r>
              <a:rPr sz="2400" spc="425" dirty="0">
                <a:solidFill>
                  <a:schemeClr val="tx1">
                    <a:lumMod val="95000"/>
                  </a:schemeClr>
                </a:solidFill>
                <a:latin typeface="Candara"/>
                <a:cs typeface="Candara"/>
              </a:rPr>
              <a:t> </a:t>
            </a:r>
            <a:r>
              <a:rPr sz="2400" spc="-10" dirty="0">
                <a:solidFill>
                  <a:schemeClr val="tx1">
                    <a:lumMod val="95000"/>
                  </a:schemeClr>
                </a:solidFill>
                <a:latin typeface="Candara"/>
                <a:cs typeface="Candara"/>
              </a:rPr>
              <a:t>chorobotwórczych. </a:t>
            </a:r>
            <a:r>
              <a:rPr sz="2400" dirty="0">
                <a:solidFill>
                  <a:schemeClr val="tx1">
                    <a:lumMod val="95000"/>
                  </a:schemeClr>
                </a:solidFill>
                <a:latin typeface="Candara"/>
                <a:cs typeface="Candara"/>
              </a:rPr>
              <a:t>Polega</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to</a:t>
            </a:r>
            <a:r>
              <a:rPr sz="2400" spc="445" dirty="0">
                <a:solidFill>
                  <a:schemeClr val="tx1">
                    <a:lumMod val="95000"/>
                  </a:schemeClr>
                </a:solidFill>
                <a:latin typeface="Candara"/>
                <a:cs typeface="Candara"/>
              </a:rPr>
              <a:t>   </a:t>
            </a:r>
            <a:r>
              <a:rPr sz="2400" dirty="0">
                <a:solidFill>
                  <a:schemeClr val="tx1">
                    <a:lumMod val="95000"/>
                  </a:schemeClr>
                </a:solidFill>
                <a:latin typeface="Candara"/>
                <a:cs typeface="Candara"/>
              </a:rPr>
              <a:t>na</a:t>
            </a:r>
            <a:r>
              <a:rPr sz="2400" spc="455" dirty="0">
                <a:solidFill>
                  <a:schemeClr val="tx1">
                    <a:lumMod val="95000"/>
                  </a:schemeClr>
                </a:solidFill>
                <a:latin typeface="Candara"/>
                <a:cs typeface="Candara"/>
              </a:rPr>
              <a:t>   </a:t>
            </a:r>
            <a:r>
              <a:rPr sz="2400" dirty="0">
                <a:solidFill>
                  <a:schemeClr val="tx1">
                    <a:lumMod val="95000"/>
                  </a:schemeClr>
                </a:solidFill>
                <a:latin typeface="Candara"/>
                <a:cs typeface="Candara"/>
              </a:rPr>
              <a:t>czynnościowym</a:t>
            </a:r>
            <a:r>
              <a:rPr sz="2400" spc="450" dirty="0">
                <a:solidFill>
                  <a:schemeClr val="tx1">
                    <a:lumMod val="95000"/>
                  </a:schemeClr>
                </a:solidFill>
                <a:latin typeface="Candara"/>
                <a:cs typeface="Candara"/>
              </a:rPr>
              <a:t>   </a:t>
            </a:r>
            <a:r>
              <a:rPr sz="2400" dirty="0">
                <a:solidFill>
                  <a:schemeClr val="tx1">
                    <a:lumMod val="95000"/>
                  </a:schemeClr>
                </a:solidFill>
                <a:latin typeface="Candara"/>
                <a:cs typeface="Candara"/>
              </a:rPr>
              <a:t>przeciwstawianiu</a:t>
            </a:r>
            <a:r>
              <a:rPr sz="2400" spc="440" dirty="0">
                <a:solidFill>
                  <a:schemeClr val="tx1">
                    <a:lumMod val="95000"/>
                  </a:schemeClr>
                </a:solidFill>
                <a:latin typeface="Candara"/>
                <a:cs typeface="Candara"/>
              </a:rPr>
              <a:t>   </a:t>
            </a:r>
            <a:r>
              <a:rPr sz="2400" spc="-25" dirty="0">
                <a:solidFill>
                  <a:schemeClr val="tx1">
                    <a:lumMod val="95000"/>
                  </a:schemeClr>
                </a:solidFill>
                <a:latin typeface="Candara"/>
                <a:cs typeface="Candara"/>
              </a:rPr>
              <a:t>się </a:t>
            </a:r>
            <a:r>
              <a:rPr sz="2400" dirty="0">
                <a:solidFill>
                  <a:schemeClr val="tx1">
                    <a:lumMod val="95000"/>
                  </a:schemeClr>
                </a:solidFill>
                <a:latin typeface="Candara"/>
                <a:cs typeface="Candara"/>
              </a:rPr>
              <a:t>patogenom</a:t>
            </a:r>
            <a:r>
              <a:rPr sz="2400" spc="90" dirty="0">
                <a:solidFill>
                  <a:schemeClr val="tx1">
                    <a:lumMod val="95000"/>
                  </a:schemeClr>
                </a:solidFill>
                <a:latin typeface="Candara"/>
                <a:cs typeface="Candara"/>
              </a:rPr>
              <a:t> </a:t>
            </a:r>
            <a:r>
              <a:rPr sz="2400" dirty="0">
                <a:solidFill>
                  <a:schemeClr val="tx1">
                    <a:lumMod val="95000"/>
                  </a:schemeClr>
                </a:solidFill>
                <a:latin typeface="Candara"/>
                <a:cs typeface="Candara"/>
              </a:rPr>
              <a:t>wnikającym</a:t>
            </a:r>
            <a:r>
              <a:rPr sz="2400" spc="105" dirty="0">
                <a:solidFill>
                  <a:schemeClr val="tx1">
                    <a:lumMod val="95000"/>
                  </a:schemeClr>
                </a:solidFill>
                <a:latin typeface="Candara"/>
                <a:cs typeface="Candara"/>
              </a:rPr>
              <a:t> </a:t>
            </a:r>
            <a:r>
              <a:rPr sz="2400" dirty="0">
                <a:solidFill>
                  <a:schemeClr val="tx1">
                    <a:lumMod val="95000"/>
                  </a:schemeClr>
                </a:solidFill>
                <a:latin typeface="Candara"/>
                <a:cs typeface="Candara"/>
              </a:rPr>
              <a:t>do</a:t>
            </a:r>
            <a:r>
              <a:rPr sz="2400" spc="100" dirty="0">
                <a:solidFill>
                  <a:schemeClr val="tx1">
                    <a:lumMod val="95000"/>
                  </a:schemeClr>
                </a:solidFill>
                <a:latin typeface="Candara"/>
                <a:cs typeface="Candara"/>
              </a:rPr>
              <a:t> </a:t>
            </a:r>
            <a:r>
              <a:rPr sz="2400" dirty="0">
                <a:solidFill>
                  <a:schemeClr val="tx1">
                    <a:lumMod val="95000"/>
                  </a:schemeClr>
                </a:solidFill>
                <a:latin typeface="Candara"/>
                <a:cs typeface="Candara"/>
              </a:rPr>
              <a:t>tkanek,</a:t>
            </a:r>
            <a:r>
              <a:rPr sz="2400" spc="105" dirty="0">
                <a:solidFill>
                  <a:schemeClr val="tx1">
                    <a:lumMod val="95000"/>
                  </a:schemeClr>
                </a:solidFill>
                <a:latin typeface="Candara"/>
                <a:cs typeface="Candara"/>
              </a:rPr>
              <a:t> </a:t>
            </a:r>
            <a:r>
              <a:rPr sz="2400" dirty="0">
                <a:solidFill>
                  <a:schemeClr val="tx1">
                    <a:lumMod val="95000"/>
                  </a:schemeClr>
                </a:solidFill>
                <a:latin typeface="Candara"/>
                <a:cs typeface="Candara"/>
              </a:rPr>
              <a:t>na</a:t>
            </a:r>
            <a:r>
              <a:rPr sz="2400" spc="114" dirty="0">
                <a:solidFill>
                  <a:schemeClr val="tx1">
                    <a:lumMod val="95000"/>
                  </a:schemeClr>
                </a:solidFill>
                <a:latin typeface="Candara"/>
                <a:cs typeface="Candara"/>
              </a:rPr>
              <a:t> </a:t>
            </a:r>
            <a:r>
              <a:rPr sz="2400" dirty="0">
                <a:solidFill>
                  <a:schemeClr val="tx1">
                    <a:lumMod val="95000"/>
                  </a:schemeClr>
                </a:solidFill>
                <a:latin typeface="Candara"/>
                <a:cs typeface="Candara"/>
              </a:rPr>
              <a:t>dawaniu</a:t>
            </a:r>
            <a:r>
              <a:rPr sz="2400" spc="100" dirty="0">
                <a:solidFill>
                  <a:schemeClr val="tx1">
                    <a:lumMod val="95000"/>
                  </a:schemeClr>
                </a:solidFill>
                <a:latin typeface="Candara"/>
                <a:cs typeface="Candara"/>
              </a:rPr>
              <a:t> </a:t>
            </a:r>
            <a:r>
              <a:rPr sz="2400" dirty="0" err="1">
                <a:solidFill>
                  <a:schemeClr val="tx1">
                    <a:lumMod val="95000"/>
                  </a:schemeClr>
                </a:solidFill>
                <a:latin typeface="Candara"/>
                <a:cs typeface="Candara"/>
              </a:rPr>
              <a:t>im</a:t>
            </a:r>
            <a:r>
              <a:rPr sz="2400" spc="110" dirty="0">
                <a:solidFill>
                  <a:schemeClr val="tx1">
                    <a:lumMod val="95000"/>
                  </a:schemeClr>
                </a:solidFill>
                <a:latin typeface="Candara"/>
                <a:cs typeface="Candara"/>
              </a:rPr>
              <a:t> </a:t>
            </a:r>
            <a:r>
              <a:rPr sz="2400" spc="-10" dirty="0" err="1">
                <a:solidFill>
                  <a:schemeClr val="tx1">
                    <a:lumMod val="95000"/>
                  </a:schemeClr>
                </a:solidFill>
                <a:latin typeface="Candara"/>
                <a:cs typeface="Candara"/>
              </a:rPr>
              <a:t>swoistego</a:t>
            </a:r>
            <a:r>
              <a:rPr lang="pl-PL" sz="2400" spc="-10" dirty="0">
                <a:solidFill>
                  <a:schemeClr val="tx1">
                    <a:lumMod val="95000"/>
                  </a:schemeClr>
                </a:solidFill>
                <a:latin typeface="Candara"/>
                <a:cs typeface="Candara"/>
              </a:rPr>
              <a:t> </a:t>
            </a:r>
            <a:r>
              <a:rPr sz="2400" dirty="0" err="1">
                <a:solidFill>
                  <a:schemeClr val="tx1">
                    <a:lumMod val="95000"/>
                  </a:schemeClr>
                </a:solidFill>
                <a:latin typeface="Candara"/>
                <a:cs typeface="Candara"/>
              </a:rPr>
              <a:t>odporu</a:t>
            </a:r>
            <a:r>
              <a:rPr sz="2400" spc="-40" dirty="0">
                <a:solidFill>
                  <a:schemeClr val="tx1">
                    <a:lumMod val="95000"/>
                  </a:schemeClr>
                </a:solidFill>
                <a:latin typeface="Candara"/>
                <a:cs typeface="Candara"/>
              </a:rPr>
              <a:t> </a:t>
            </a:r>
            <a:r>
              <a:rPr sz="2400" dirty="0">
                <a:solidFill>
                  <a:schemeClr val="tx1">
                    <a:lumMod val="95000"/>
                  </a:schemeClr>
                </a:solidFill>
                <a:latin typeface="Candara"/>
                <a:cs typeface="Candara"/>
              </a:rPr>
              <a:t>i</a:t>
            </a:r>
            <a:r>
              <a:rPr sz="2400" spc="-35" dirty="0">
                <a:solidFill>
                  <a:schemeClr val="tx1">
                    <a:lumMod val="95000"/>
                  </a:schemeClr>
                </a:solidFill>
                <a:latin typeface="Candara"/>
                <a:cs typeface="Candara"/>
              </a:rPr>
              <a:t> </a:t>
            </a:r>
            <a:r>
              <a:rPr sz="2400" spc="-10" dirty="0">
                <a:solidFill>
                  <a:schemeClr val="tx1">
                    <a:lumMod val="95000"/>
                  </a:schemeClr>
                </a:solidFill>
                <a:latin typeface="Candara"/>
                <a:cs typeface="Candara"/>
              </a:rPr>
              <a:t>kontrakcji.</a:t>
            </a:r>
            <a:endParaRPr sz="2400" dirty="0">
              <a:solidFill>
                <a:schemeClr val="tx1">
                  <a:lumMod val="95000"/>
                </a:schemeClr>
              </a:solidFill>
              <a:latin typeface="Candara"/>
              <a:cs typeface="Candara"/>
            </a:endParaRPr>
          </a:p>
        </p:txBody>
      </p:sp>
      <p:sp>
        <p:nvSpPr>
          <p:cNvPr id="4" name="object 4"/>
          <p:cNvSpPr txBox="1">
            <a:spLocks noGrp="1"/>
          </p:cNvSpPr>
          <p:nvPr>
            <p:ph type="title"/>
          </p:nvPr>
        </p:nvSpPr>
        <p:spPr>
          <a:xfrm>
            <a:off x="381000" y="228600"/>
            <a:ext cx="8610600" cy="1367682"/>
          </a:xfrm>
          <a:prstGeom prst="rect">
            <a:avLst/>
          </a:prstGeom>
        </p:spPr>
        <p:txBody>
          <a:bodyPr vert="horz" wrap="square" lIns="0" tIns="13335" rIns="0" bIns="0" rtlCol="0">
            <a:spAutoFit/>
          </a:bodyPr>
          <a:lstStyle/>
          <a:p>
            <a:pPr marL="2988945" marR="5080" indent="-2976880">
              <a:lnSpc>
                <a:spcPct val="100000"/>
              </a:lnSpc>
              <a:spcBef>
                <a:spcPts val="105"/>
              </a:spcBef>
            </a:pPr>
            <a:r>
              <a:rPr dirty="0"/>
              <a:t>Odporność</a:t>
            </a:r>
            <a:r>
              <a:rPr spc="-45" dirty="0"/>
              <a:t> </a:t>
            </a:r>
            <a:r>
              <a:rPr dirty="0"/>
              <a:t>czynna</a:t>
            </a:r>
            <a:r>
              <a:rPr spc="-40" dirty="0"/>
              <a:t> </a:t>
            </a:r>
            <a:r>
              <a:rPr dirty="0"/>
              <a:t>(</a:t>
            </a:r>
            <a:r>
              <a:rPr dirty="0" err="1"/>
              <a:t>poinfekcyjna</a:t>
            </a:r>
            <a:r>
              <a:rPr lang="pl-PL" dirty="0"/>
              <a:t>, </a:t>
            </a:r>
            <a:r>
              <a:rPr spc="-10" dirty="0" err="1"/>
              <a:t>rezystencja</a:t>
            </a:r>
            <a:r>
              <a:rPr spc="-10" dirty="0"/>
              <a:t>, obronność)</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72686" y="520244"/>
            <a:ext cx="8542713" cy="3083536"/>
          </a:xfrm>
          <a:prstGeom prst="rect">
            <a:avLst/>
          </a:prstGeom>
        </p:spPr>
        <p:txBody>
          <a:bodyPr vert="horz" wrap="square" lIns="0" tIns="12065" rIns="0" bIns="0" rtlCol="0">
            <a:spAutoFit/>
          </a:bodyPr>
          <a:lstStyle/>
          <a:p>
            <a:pPr marL="3605529" marR="89535" indent="-2602230">
              <a:lnSpc>
                <a:spcPct val="100000"/>
              </a:lnSpc>
              <a:spcBef>
                <a:spcPts val="95"/>
              </a:spcBef>
            </a:pPr>
            <a:r>
              <a:rPr sz="2800" dirty="0"/>
              <a:t>Odporność</a:t>
            </a:r>
            <a:r>
              <a:rPr sz="2800" spc="-114" dirty="0"/>
              <a:t> </a:t>
            </a:r>
            <a:r>
              <a:rPr sz="2800" dirty="0"/>
              <a:t>czynna</a:t>
            </a:r>
            <a:r>
              <a:rPr sz="2800" spc="-114" dirty="0"/>
              <a:t> </a:t>
            </a:r>
            <a:r>
              <a:rPr sz="2800" dirty="0"/>
              <a:t>(poinfekcyjna,</a:t>
            </a:r>
            <a:r>
              <a:rPr sz="2800" spc="-100" dirty="0"/>
              <a:t> </a:t>
            </a:r>
            <a:r>
              <a:rPr sz="2800" spc="-10" dirty="0"/>
              <a:t>rezystencja, </a:t>
            </a:r>
            <a:r>
              <a:rPr sz="2800" spc="-10" dirty="0" err="1"/>
              <a:t>obronność</a:t>
            </a:r>
            <a:r>
              <a:rPr sz="2800" spc="-10" dirty="0"/>
              <a:t>)</a:t>
            </a:r>
            <a:br>
              <a:rPr lang="pl-PL" sz="2800" spc="-10" dirty="0"/>
            </a:br>
            <a:br>
              <a:rPr lang="pl-PL" sz="2800" spc="-10" dirty="0"/>
            </a:br>
            <a:endParaRPr lang="pl-PL" sz="2800" dirty="0"/>
          </a:p>
          <a:p>
            <a:pPr marL="12700" marR="5080" algn="just">
              <a:lnSpc>
                <a:spcPct val="110000"/>
              </a:lnSpc>
              <a:spcBef>
                <a:spcPts val="250"/>
              </a:spcBef>
            </a:pPr>
            <a:r>
              <a:rPr lang="pl-PL" sz="1300" b="0" dirty="0">
                <a:solidFill>
                  <a:schemeClr val="tx1"/>
                </a:solidFill>
                <a:latin typeface="Symbol"/>
                <a:cs typeface="Symbol"/>
              </a:rPr>
              <a:t></a:t>
            </a:r>
            <a:r>
              <a:rPr lang="pl-PL" sz="1300" b="0" dirty="0">
                <a:solidFill>
                  <a:schemeClr val="tx1"/>
                </a:solidFill>
                <a:latin typeface="Candara"/>
                <a:cs typeface="Candara"/>
              </a:rPr>
              <a:t>Reakcje</a:t>
            </a:r>
            <a:r>
              <a:rPr lang="pl-PL" sz="1300" b="0" spc="285" dirty="0">
                <a:solidFill>
                  <a:schemeClr val="tx1"/>
                </a:solidFill>
                <a:latin typeface="Candara"/>
                <a:cs typeface="Candara"/>
              </a:rPr>
              <a:t> </a:t>
            </a:r>
            <a:r>
              <a:rPr lang="pl-PL" sz="1300" b="0" dirty="0">
                <a:solidFill>
                  <a:schemeClr val="tx1"/>
                </a:solidFill>
                <a:latin typeface="Candara"/>
                <a:cs typeface="Candara"/>
              </a:rPr>
              <a:t>odpornościowe</a:t>
            </a:r>
            <a:r>
              <a:rPr lang="pl-PL" sz="1300" b="0" spc="285" dirty="0">
                <a:solidFill>
                  <a:schemeClr val="tx1"/>
                </a:solidFill>
                <a:latin typeface="Candara"/>
                <a:cs typeface="Candara"/>
              </a:rPr>
              <a:t> </a:t>
            </a:r>
            <a:r>
              <a:rPr lang="pl-PL" sz="1300" b="0" dirty="0">
                <a:solidFill>
                  <a:schemeClr val="tx1"/>
                </a:solidFill>
                <a:latin typeface="Candara"/>
                <a:cs typeface="Candara"/>
              </a:rPr>
              <a:t>czynne</a:t>
            </a:r>
            <a:r>
              <a:rPr lang="pl-PL" sz="1300" b="0" spc="275" dirty="0">
                <a:solidFill>
                  <a:schemeClr val="tx1"/>
                </a:solidFill>
                <a:latin typeface="Candara"/>
                <a:cs typeface="Candara"/>
              </a:rPr>
              <a:t> </a:t>
            </a:r>
            <a:r>
              <a:rPr lang="pl-PL" sz="1300" b="0" dirty="0">
                <a:solidFill>
                  <a:schemeClr val="tx1"/>
                </a:solidFill>
                <a:latin typeface="Candara"/>
                <a:cs typeface="Candara"/>
              </a:rPr>
              <a:t>przejawiają</a:t>
            </a:r>
            <a:r>
              <a:rPr lang="pl-PL" sz="1300" b="0" spc="285" dirty="0">
                <a:solidFill>
                  <a:schemeClr val="tx1"/>
                </a:solidFill>
                <a:latin typeface="Candara"/>
                <a:cs typeface="Candara"/>
              </a:rPr>
              <a:t> </a:t>
            </a:r>
            <a:r>
              <a:rPr lang="pl-PL" sz="1300" b="0" dirty="0">
                <a:solidFill>
                  <a:schemeClr val="tx1"/>
                </a:solidFill>
                <a:latin typeface="Candara"/>
                <a:cs typeface="Candara"/>
              </a:rPr>
              <a:t>się</a:t>
            </a:r>
            <a:r>
              <a:rPr lang="pl-PL" sz="1300" b="0" spc="290" dirty="0">
                <a:solidFill>
                  <a:schemeClr val="tx1"/>
                </a:solidFill>
                <a:latin typeface="Candara"/>
                <a:cs typeface="Candara"/>
              </a:rPr>
              <a:t> </a:t>
            </a:r>
            <a:r>
              <a:rPr lang="pl-PL" sz="1300" b="0" dirty="0">
                <a:solidFill>
                  <a:schemeClr val="tx1"/>
                </a:solidFill>
                <a:latin typeface="Candara"/>
                <a:cs typeface="Candara"/>
              </a:rPr>
              <a:t>w</a:t>
            </a:r>
            <a:r>
              <a:rPr lang="pl-PL" sz="1300" b="0" spc="290" dirty="0">
                <a:solidFill>
                  <a:schemeClr val="tx1"/>
                </a:solidFill>
                <a:latin typeface="Candara"/>
                <a:cs typeface="Candara"/>
              </a:rPr>
              <a:t> </a:t>
            </a:r>
            <a:r>
              <a:rPr lang="pl-PL" sz="1300" b="0" dirty="0">
                <a:solidFill>
                  <a:schemeClr val="tx1"/>
                </a:solidFill>
                <a:latin typeface="Candara"/>
                <a:cs typeface="Candara"/>
              </a:rPr>
              <a:t>różnoraki</a:t>
            </a:r>
            <a:r>
              <a:rPr lang="pl-PL" sz="1300" b="0" spc="300" dirty="0">
                <a:solidFill>
                  <a:schemeClr val="tx1"/>
                </a:solidFill>
                <a:latin typeface="Candara"/>
                <a:cs typeface="Candara"/>
              </a:rPr>
              <a:t> </a:t>
            </a:r>
            <a:r>
              <a:rPr lang="pl-PL" sz="1300" b="0" dirty="0">
                <a:solidFill>
                  <a:schemeClr val="tx1"/>
                </a:solidFill>
                <a:latin typeface="Candara"/>
                <a:cs typeface="Candara"/>
              </a:rPr>
              <a:t>sposób,</a:t>
            </a:r>
            <a:r>
              <a:rPr lang="pl-PL" sz="1300" b="0" spc="285" dirty="0">
                <a:solidFill>
                  <a:schemeClr val="tx1"/>
                </a:solidFill>
                <a:latin typeface="Candara"/>
                <a:cs typeface="Candara"/>
              </a:rPr>
              <a:t> </a:t>
            </a:r>
            <a:r>
              <a:rPr lang="pl-PL" sz="1300" b="0" dirty="0">
                <a:solidFill>
                  <a:schemeClr val="tx1"/>
                </a:solidFill>
                <a:latin typeface="Candara"/>
                <a:cs typeface="Candara"/>
              </a:rPr>
              <a:t>np.</a:t>
            </a:r>
            <a:r>
              <a:rPr lang="pl-PL" sz="1300" b="0" spc="290" dirty="0">
                <a:solidFill>
                  <a:schemeClr val="tx1"/>
                </a:solidFill>
                <a:latin typeface="Candara"/>
                <a:cs typeface="Candara"/>
              </a:rPr>
              <a:t> </a:t>
            </a:r>
            <a:r>
              <a:rPr lang="pl-PL" sz="1300" b="0" dirty="0">
                <a:solidFill>
                  <a:schemeClr val="tx1"/>
                </a:solidFill>
                <a:latin typeface="Candara"/>
                <a:cs typeface="Candara"/>
              </a:rPr>
              <a:t>wzrostem</a:t>
            </a:r>
            <a:r>
              <a:rPr lang="pl-PL" sz="1300" b="0" spc="285" dirty="0">
                <a:solidFill>
                  <a:schemeClr val="tx1"/>
                </a:solidFill>
                <a:latin typeface="Candara"/>
                <a:cs typeface="Candara"/>
              </a:rPr>
              <a:t> </a:t>
            </a:r>
            <a:r>
              <a:rPr lang="pl-PL" sz="1300" b="0" dirty="0">
                <a:solidFill>
                  <a:schemeClr val="tx1"/>
                </a:solidFill>
                <a:latin typeface="Candara"/>
                <a:cs typeface="Candara"/>
              </a:rPr>
              <a:t>stężenia,</a:t>
            </a:r>
            <a:r>
              <a:rPr lang="pl-PL" sz="1300" b="0" spc="280" dirty="0">
                <a:solidFill>
                  <a:schemeClr val="tx1"/>
                </a:solidFill>
                <a:latin typeface="Candara"/>
                <a:cs typeface="Candara"/>
              </a:rPr>
              <a:t> </a:t>
            </a:r>
            <a:r>
              <a:rPr lang="pl-PL" sz="1300" b="0" dirty="0">
                <a:solidFill>
                  <a:schemeClr val="tx1"/>
                </a:solidFill>
                <a:latin typeface="Candara"/>
                <a:cs typeface="Candara"/>
              </a:rPr>
              <a:t>cytokinin,</a:t>
            </a:r>
            <a:r>
              <a:rPr lang="pl-PL" sz="1300" b="0" spc="290" dirty="0">
                <a:solidFill>
                  <a:schemeClr val="tx1"/>
                </a:solidFill>
                <a:latin typeface="Candara"/>
                <a:cs typeface="Candara"/>
              </a:rPr>
              <a:t> </a:t>
            </a:r>
            <a:r>
              <a:rPr lang="pl-PL" sz="1300" b="0" spc="-10" dirty="0">
                <a:solidFill>
                  <a:schemeClr val="tx1"/>
                </a:solidFill>
                <a:latin typeface="Candara"/>
                <a:cs typeface="Candara"/>
              </a:rPr>
              <a:t>które </a:t>
            </a:r>
            <a:r>
              <a:rPr lang="pl-PL" sz="1300" b="0" dirty="0">
                <a:solidFill>
                  <a:schemeClr val="tx1"/>
                </a:solidFill>
                <a:latin typeface="Candara"/>
                <a:cs typeface="Candara"/>
              </a:rPr>
              <a:t>zapobiegają</a:t>
            </a:r>
            <a:r>
              <a:rPr lang="pl-PL" sz="1300" b="0" spc="60" dirty="0">
                <a:solidFill>
                  <a:schemeClr val="tx1"/>
                </a:solidFill>
                <a:latin typeface="Candara"/>
                <a:cs typeface="Candara"/>
              </a:rPr>
              <a:t> </a:t>
            </a:r>
            <a:r>
              <a:rPr lang="pl-PL" sz="1300" b="0" dirty="0">
                <a:solidFill>
                  <a:schemeClr val="tx1"/>
                </a:solidFill>
                <a:latin typeface="Candara"/>
                <a:cs typeface="Candara"/>
              </a:rPr>
              <a:t>szkodliwemu</a:t>
            </a:r>
            <a:r>
              <a:rPr lang="pl-PL" sz="1300" b="0" spc="60" dirty="0">
                <a:solidFill>
                  <a:schemeClr val="tx1"/>
                </a:solidFill>
                <a:latin typeface="Candara"/>
                <a:cs typeface="Candara"/>
              </a:rPr>
              <a:t> </a:t>
            </a:r>
            <a:r>
              <a:rPr lang="pl-PL" sz="1300" b="0" dirty="0">
                <a:solidFill>
                  <a:schemeClr val="tx1"/>
                </a:solidFill>
                <a:latin typeface="Candara"/>
                <a:cs typeface="Candara"/>
              </a:rPr>
              <a:t>działaniu</a:t>
            </a:r>
            <a:r>
              <a:rPr lang="pl-PL" sz="1300" b="0" spc="55" dirty="0">
                <a:solidFill>
                  <a:schemeClr val="tx1"/>
                </a:solidFill>
                <a:latin typeface="Candara"/>
                <a:cs typeface="Candara"/>
              </a:rPr>
              <a:t> </a:t>
            </a:r>
            <a:r>
              <a:rPr lang="pl-PL" sz="1300" b="0" dirty="0">
                <a:solidFill>
                  <a:schemeClr val="tx1"/>
                </a:solidFill>
                <a:latin typeface="Candara"/>
                <a:cs typeface="Candara"/>
              </a:rPr>
              <a:t>toksyn</a:t>
            </a:r>
            <a:r>
              <a:rPr lang="pl-PL" sz="1300" b="0" spc="55" dirty="0">
                <a:solidFill>
                  <a:schemeClr val="tx1"/>
                </a:solidFill>
                <a:latin typeface="Candara"/>
                <a:cs typeface="Candara"/>
              </a:rPr>
              <a:t> </a:t>
            </a:r>
            <a:r>
              <a:rPr lang="pl-PL" sz="1300" b="0" dirty="0">
                <a:solidFill>
                  <a:schemeClr val="tx1"/>
                </a:solidFill>
                <a:latin typeface="Candara"/>
                <a:cs typeface="Candara"/>
              </a:rPr>
              <a:t>wydzielanych</a:t>
            </a:r>
            <a:r>
              <a:rPr lang="pl-PL" sz="1300" b="0" spc="40" dirty="0">
                <a:solidFill>
                  <a:schemeClr val="tx1"/>
                </a:solidFill>
                <a:latin typeface="Candara"/>
                <a:cs typeface="Candara"/>
              </a:rPr>
              <a:t> </a:t>
            </a:r>
            <a:r>
              <a:rPr lang="pl-PL" sz="1300" b="0" dirty="0">
                <a:solidFill>
                  <a:schemeClr val="tx1"/>
                </a:solidFill>
                <a:latin typeface="Candara"/>
                <a:cs typeface="Candara"/>
              </a:rPr>
              <a:t>przez</a:t>
            </a:r>
            <a:r>
              <a:rPr lang="pl-PL" sz="1300" b="0" spc="60" dirty="0">
                <a:solidFill>
                  <a:schemeClr val="tx1"/>
                </a:solidFill>
                <a:latin typeface="Candara"/>
                <a:cs typeface="Candara"/>
              </a:rPr>
              <a:t> </a:t>
            </a:r>
            <a:r>
              <a:rPr lang="pl-PL" sz="1300" b="0" dirty="0">
                <a:solidFill>
                  <a:schemeClr val="tx1"/>
                </a:solidFill>
                <a:latin typeface="Candara"/>
                <a:cs typeface="Candara"/>
              </a:rPr>
              <a:t>patogeny.</a:t>
            </a:r>
            <a:r>
              <a:rPr lang="pl-PL" sz="1300" b="0" spc="55" dirty="0">
                <a:solidFill>
                  <a:schemeClr val="tx1"/>
                </a:solidFill>
                <a:latin typeface="Candara"/>
                <a:cs typeface="Candara"/>
              </a:rPr>
              <a:t> </a:t>
            </a:r>
            <a:r>
              <a:rPr lang="pl-PL" sz="1300" b="0" dirty="0">
                <a:solidFill>
                  <a:schemeClr val="tx1"/>
                </a:solidFill>
                <a:latin typeface="Candara"/>
                <a:cs typeface="Candara"/>
              </a:rPr>
              <a:t>Niekiedy</a:t>
            </a:r>
            <a:r>
              <a:rPr lang="pl-PL" sz="1300" b="0" spc="55" dirty="0">
                <a:solidFill>
                  <a:schemeClr val="tx1"/>
                </a:solidFill>
                <a:latin typeface="Candara"/>
                <a:cs typeface="Candara"/>
              </a:rPr>
              <a:t> </a:t>
            </a:r>
            <a:r>
              <a:rPr lang="pl-PL" sz="1300" b="0" dirty="0">
                <a:solidFill>
                  <a:schemeClr val="tx1"/>
                </a:solidFill>
                <a:latin typeface="Candara"/>
                <a:cs typeface="Candara"/>
              </a:rPr>
              <a:t>reakcją</a:t>
            </a:r>
            <a:r>
              <a:rPr lang="pl-PL" sz="1300" b="0" spc="55" dirty="0">
                <a:solidFill>
                  <a:schemeClr val="tx1"/>
                </a:solidFill>
                <a:latin typeface="Candara"/>
                <a:cs typeface="Candara"/>
              </a:rPr>
              <a:t> </a:t>
            </a:r>
            <a:r>
              <a:rPr lang="pl-PL" sz="1300" b="0" dirty="0">
                <a:solidFill>
                  <a:schemeClr val="tx1"/>
                </a:solidFill>
                <a:latin typeface="Candara"/>
                <a:cs typeface="Candara"/>
              </a:rPr>
              <a:t>rośliny</a:t>
            </a:r>
            <a:r>
              <a:rPr lang="pl-PL" sz="1300" b="0" spc="40" dirty="0">
                <a:solidFill>
                  <a:schemeClr val="tx1"/>
                </a:solidFill>
                <a:latin typeface="Candara"/>
                <a:cs typeface="Candara"/>
              </a:rPr>
              <a:t> </a:t>
            </a:r>
            <a:r>
              <a:rPr lang="pl-PL" sz="1300" b="0" dirty="0">
                <a:solidFill>
                  <a:schemeClr val="tx1"/>
                </a:solidFill>
                <a:latin typeface="Candara"/>
                <a:cs typeface="Candara"/>
              </a:rPr>
              <a:t>jest</a:t>
            </a:r>
            <a:r>
              <a:rPr lang="pl-PL" sz="1300" b="0" spc="60" dirty="0">
                <a:solidFill>
                  <a:schemeClr val="tx1"/>
                </a:solidFill>
                <a:latin typeface="Candara"/>
                <a:cs typeface="Candara"/>
              </a:rPr>
              <a:t> </a:t>
            </a:r>
            <a:r>
              <a:rPr lang="pl-PL" sz="1300" b="0" spc="-10" dirty="0">
                <a:solidFill>
                  <a:schemeClr val="tx1"/>
                </a:solidFill>
                <a:latin typeface="Candara"/>
                <a:cs typeface="Candara"/>
              </a:rPr>
              <a:t>pobudzenie </a:t>
            </a:r>
            <a:r>
              <a:rPr lang="pl-PL" sz="1300" b="0" dirty="0">
                <a:solidFill>
                  <a:schemeClr val="tx1"/>
                </a:solidFill>
                <a:latin typeface="Candara"/>
                <a:cs typeface="Candara"/>
              </a:rPr>
              <a:t>podziałów</a:t>
            </a:r>
            <a:r>
              <a:rPr lang="pl-PL" sz="1300" b="0" spc="365" dirty="0">
                <a:solidFill>
                  <a:schemeClr val="tx1"/>
                </a:solidFill>
                <a:latin typeface="Candara"/>
                <a:cs typeface="Candara"/>
              </a:rPr>
              <a:t> </a:t>
            </a:r>
            <a:r>
              <a:rPr lang="pl-PL" sz="1300" b="0" dirty="0">
                <a:solidFill>
                  <a:schemeClr val="tx1"/>
                </a:solidFill>
                <a:latin typeface="Candara"/>
                <a:cs typeface="Candara"/>
              </a:rPr>
              <a:t>mitotycznych</a:t>
            </a:r>
            <a:r>
              <a:rPr lang="pl-PL" sz="1300" b="0" spc="345" dirty="0">
                <a:solidFill>
                  <a:schemeClr val="tx1"/>
                </a:solidFill>
                <a:latin typeface="Candara"/>
                <a:cs typeface="Candara"/>
              </a:rPr>
              <a:t> </a:t>
            </a:r>
            <a:r>
              <a:rPr lang="pl-PL" sz="1300" b="0" dirty="0">
                <a:solidFill>
                  <a:schemeClr val="tx1"/>
                </a:solidFill>
                <a:latin typeface="Candara"/>
                <a:cs typeface="Candara"/>
              </a:rPr>
              <a:t>komórek.</a:t>
            </a:r>
            <a:r>
              <a:rPr lang="pl-PL" sz="1300" b="0" spc="350" dirty="0">
                <a:solidFill>
                  <a:schemeClr val="tx1"/>
                </a:solidFill>
                <a:latin typeface="Candara"/>
                <a:cs typeface="Candara"/>
              </a:rPr>
              <a:t> </a:t>
            </a:r>
            <a:r>
              <a:rPr lang="pl-PL" sz="1300" b="0" dirty="0">
                <a:solidFill>
                  <a:schemeClr val="tx1"/>
                </a:solidFill>
                <a:latin typeface="Candara"/>
                <a:cs typeface="Candara"/>
              </a:rPr>
              <a:t>Wytwarza</a:t>
            </a:r>
            <a:r>
              <a:rPr lang="pl-PL" sz="1300" b="0" spc="355" dirty="0">
                <a:solidFill>
                  <a:schemeClr val="tx1"/>
                </a:solidFill>
                <a:latin typeface="Candara"/>
                <a:cs typeface="Candara"/>
              </a:rPr>
              <a:t> </a:t>
            </a:r>
            <a:r>
              <a:rPr lang="pl-PL" sz="1300" b="0" dirty="0">
                <a:solidFill>
                  <a:schemeClr val="tx1"/>
                </a:solidFill>
                <a:latin typeface="Candara"/>
                <a:cs typeface="Candara"/>
              </a:rPr>
              <a:t>się</a:t>
            </a:r>
            <a:r>
              <a:rPr lang="pl-PL" sz="1300" b="0" spc="350" dirty="0">
                <a:solidFill>
                  <a:schemeClr val="tx1"/>
                </a:solidFill>
                <a:latin typeface="Candara"/>
                <a:cs typeface="Candara"/>
              </a:rPr>
              <a:t> </a:t>
            </a:r>
            <a:r>
              <a:rPr lang="pl-PL" sz="1300" b="0" dirty="0">
                <a:solidFill>
                  <a:schemeClr val="tx1"/>
                </a:solidFill>
                <a:latin typeface="Candara"/>
                <a:cs typeface="Candara"/>
              </a:rPr>
              <a:t>wtedy</a:t>
            </a:r>
            <a:r>
              <a:rPr lang="pl-PL" sz="1300" b="0" spc="360" dirty="0">
                <a:solidFill>
                  <a:schemeClr val="tx1"/>
                </a:solidFill>
                <a:latin typeface="Candara"/>
                <a:cs typeface="Candara"/>
              </a:rPr>
              <a:t> </a:t>
            </a:r>
            <a:r>
              <a:rPr lang="pl-PL" sz="1300" b="0" dirty="0">
                <a:solidFill>
                  <a:schemeClr val="tx1"/>
                </a:solidFill>
                <a:latin typeface="Candara"/>
                <a:cs typeface="Candara"/>
              </a:rPr>
              <a:t>wokół</a:t>
            </a:r>
            <a:r>
              <a:rPr lang="pl-PL" sz="1300" b="0" spc="350" dirty="0">
                <a:solidFill>
                  <a:schemeClr val="tx1"/>
                </a:solidFill>
                <a:latin typeface="Candara"/>
                <a:cs typeface="Candara"/>
              </a:rPr>
              <a:t> </a:t>
            </a:r>
            <a:r>
              <a:rPr lang="pl-PL" sz="1300" b="0" dirty="0">
                <a:solidFill>
                  <a:schemeClr val="tx1"/>
                </a:solidFill>
                <a:latin typeface="Candara"/>
                <a:cs typeface="Candara"/>
              </a:rPr>
              <a:t>miejsca</a:t>
            </a:r>
            <a:r>
              <a:rPr lang="pl-PL" sz="1300" b="0" spc="350" dirty="0">
                <a:solidFill>
                  <a:schemeClr val="tx1"/>
                </a:solidFill>
                <a:latin typeface="Candara"/>
                <a:cs typeface="Candara"/>
              </a:rPr>
              <a:t> </a:t>
            </a:r>
            <a:r>
              <a:rPr lang="pl-PL" sz="1300" b="0" dirty="0">
                <a:solidFill>
                  <a:schemeClr val="tx1"/>
                </a:solidFill>
                <a:latin typeface="Candara"/>
                <a:cs typeface="Candara"/>
              </a:rPr>
              <a:t>infekcji</a:t>
            </a:r>
            <a:r>
              <a:rPr lang="pl-PL" sz="1300" b="0" spc="360" dirty="0">
                <a:solidFill>
                  <a:schemeClr val="tx1"/>
                </a:solidFill>
                <a:latin typeface="Candara"/>
                <a:cs typeface="Candara"/>
              </a:rPr>
              <a:t> </a:t>
            </a:r>
            <a:r>
              <a:rPr lang="pl-PL" sz="1300" b="0" dirty="0">
                <a:solidFill>
                  <a:schemeClr val="tx1"/>
                </a:solidFill>
                <a:latin typeface="Candara"/>
                <a:cs typeface="Candara"/>
              </a:rPr>
              <a:t>specjalna</a:t>
            </a:r>
            <a:r>
              <a:rPr lang="pl-PL" sz="1300" b="0" spc="355" dirty="0">
                <a:solidFill>
                  <a:schemeClr val="tx1"/>
                </a:solidFill>
                <a:latin typeface="Candara"/>
                <a:cs typeface="Candara"/>
              </a:rPr>
              <a:t> </a:t>
            </a:r>
            <a:r>
              <a:rPr lang="pl-PL" sz="1300" b="0" dirty="0">
                <a:solidFill>
                  <a:schemeClr val="tx1"/>
                </a:solidFill>
                <a:latin typeface="Candara"/>
                <a:cs typeface="Candara"/>
              </a:rPr>
              <a:t>tkanka</a:t>
            </a:r>
            <a:r>
              <a:rPr lang="pl-PL" sz="1300" b="0" spc="350" dirty="0">
                <a:solidFill>
                  <a:schemeClr val="tx1"/>
                </a:solidFill>
                <a:latin typeface="Candara"/>
                <a:cs typeface="Candara"/>
              </a:rPr>
              <a:t> </a:t>
            </a:r>
            <a:r>
              <a:rPr lang="pl-PL" sz="1300" b="0" spc="-10" dirty="0">
                <a:solidFill>
                  <a:schemeClr val="tx1"/>
                </a:solidFill>
                <a:latin typeface="Candara"/>
                <a:cs typeface="Candara"/>
              </a:rPr>
              <a:t>oddzielające </a:t>
            </a:r>
            <a:r>
              <a:rPr lang="pl-PL" sz="1300" b="0" dirty="0">
                <a:solidFill>
                  <a:schemeClr val="tx1"/>
                </a:solidFill>
                <a:latin typeface="Candara"/>
                <a:cs typeface="Candara"/>
              </a:rPr>
              <a:t>skażone</a:t>
            </a:r>
            <a:r>
              <a:rPr lang="pl-PL" sz="1300" b="0" spc="295" dirty="0">
                <a:solidFill>
                  <a:schemeClr val="tx1"/>
                </a:solidFill>
                <a:latin typeface="Candara"/>
                <a:cs typeface="Candara"/>
              </a:rPr>
              <a:t> </a:t>
            </a:r>
            <a:r>
              <a:rPr lang="pl-PL" sz="1300" b="0" dirty="0">
                <a:solidFill>
                  <a:schemeClr val="tx1"/>
                </a:solidFill>
                <a:latin typeface="Candara"/>
                <a:cs typeface="Candara"/>
              </a:rPr>
              <a:t>komórki.</a:t>
            </a:r>
            <a:r>
              <a:rPr lang="pl-PL" sz="1300" b="0" spc="315" dirty="0">
                <a:solidFill>
                  <a:schemeClr val="tx1"/>
                </a:solidFill>
                <a:latin typeface="Candara"/>
                <a:cs typeface="Candara"/>
              </a:rPr>
              <a:t> </a:t>
            </a:r>
            <a:r>
              <a:rPr lang="pl-PL" sz="1300" b="0" dirty="0">
                <a:solidFill>
                  <a:schemeClr val="tx1"/>
                </a:solidFill>
                <a:latin typeface="Candara"/>
                <a:cs typeface="Candara"/>
              </a:rPr>
              <a:t>Komórki</a:t>
            </a:r>
            <a:r>
              <a:rPr lang="pl-PL" sz="1300" b="0" spc="320" dirty="0">
                <a:solidFill>
                  <a:schemeClr val="tx1"/>
                </a:solidFill>
                <a:latin typeface="Candara"/>
                <a:cs typeface="Candara"/>
              </a:rPr>
              <a:t> </a:t>
            </a:r>
            <a:r>
              <a:rPr lang="pl-PL" sz="1300" b="0" dirty="0">
                <a:solidFill>
                  <a:schemeClr val="tx1"/>
                </a:solidFill>
                <a:latin typeface="Candara"/>
                <a:cs typeface="Candara"/>
              </a:rPr>
              <a:t>tkanki</a:t>
            </a:r>
            <a:r>
              <a:rPr lang="pl-PL" sz="1300" b="0" spc="315" dirty="0">
                <a:solidFill>
                  <a:schemeClr val="tx1"/>
                </a:solidFill>
                <a:latin typeface="Candara"/>
                <a:cs typeface="Candara"/>
              </a:rPr>
              <a:t> </a:t>
            </a:r>
            <a:r>
              <a:rPr lang="pl-PL" sz="1300" b="0" dirty="0">
                <a:solidFill>
                  <a:schemeClr val="tx1"/>
                </a:solidFill>
                <a:latin typeface="Candara"/>
                <a:cs typeface="Candara"/>
              </a:rPr>
              <a:t>zaporowej</a:t>
            </a:r>
            <a:r>
              <a:rPr lang="pl-PL" sz="1300" b="0" spc="320" dirty="0">
                <a:solidFill>
                  <a:schemeClr val="tx1"/>
                </a:solidFill>
                <a:latin typeface="Candara"/>
                <a:cs typeface="Candara"/>
              </a:rPr>
              <a:t> </a:t>
            </a:r>
            <a:r>
              <a:rPr lang="pl-PL" sz="1300" b="0" dirty="0">
                <a:solidFill>
                  <a:schemeClr val="tx1"/>
                </a:solidFill>
                <a:latin typeface="Candara"/>
                <a:cs typeface="Candara"/>
              </a:rPr>
              <a:t>nie</a:t>
            </a:r>
            <a:r>
              <a:rPr lang="pl-PL" sz="1300" b="0" spc="310" dirty="0">
                <a:solidFill>
                  <a:schemeClr val="tx1"/>
                </a:solidFill>
                <a:latin typeface="Candara"/>
                <a:cs typeface="Candara"/>
              </a:rPr>
              <a:t> </a:t>
            </a:r>
            <a:r>
              <a:rPr lang="pl-PL" sz="1300" b="0" dirty="0">
                <a:solidFill>
                  <a:schemeClr val="tx1"/>
                </a:solidFill>
                <a:latin typeface="Candara"/>
                <a:cs typeface="Candara"/>
              </a:rPr>
              <a:t>wpuszczają</a:t>
            </a:r>
            <a:r>
              <a:rPr lang="pl-PL" sz="1300" b="0" spc="335" dirty="0">
                <a:solidFill>
                  <a:schemeClr val="tx1"/>
                </a:solidFill>
                <a:latin typeface="Candara"/>
                <a:cs typeface="Candara"/>
              </a:rPr>
              <a:t> </a:t>
            </a:r>
            <a:r>
              <a:rPr lang="pl-PL" sz="1300" b="0" dirty="0">
                <a:solidFill>
                  <a:schemeClr val="tx1"/>
                </a:solidFill>
                <a:latin typeface="Candara"/>
                <a:cs typeface="Candara"/>
              </a:rPr>
              <a:t>pasożyta</a:t>
            </a:r>
            <a:r>
              <a:rPr lang="pl-PL" sz="1300" b="0" spc="305" dirty="0">
                <a:solidFill>
                  <a:schemeClr val="tx1"/>
                </a:solidFill>
                <a:latin typeface="Candara"/>
                <a:cs typeface="Candara"/>
              </a:rPr>
              <a:t> </a:t>
            </a:r>
            <a:r>
              <a:rPr lang="pl-PL" sz="1300" b="0" dirty="0">
                <a:solidFill>
                  <a:schemeClr val="tx1"/>
                </a:solidFill>
                <a:latin typeface="Candara"/>
                <a:cs typeface="Candara"/>
              </a:rPr>
              <a:t>do</a:t>
            </a:r>
            <a:r>
              <a:rPr lang="pl-PL" sz="1300" b="0" spc="315" dirty="0">
                <a:solidFill>
                  <a:schemeClr val="tx1"/>
                </a:solidFill>
                <a:latin typeface="Candara"/>
                <a:cs typeface="Candara"/>
              </a:rPr>
              <a:t> </a:t>
            </a:r>
            <a:r>
              <a:rPr lang="pl-PL" sz="1300" b="0" dirty="0">
                <a:solidFill>
                  <a:schemeClr val="tx1"/>
                </a:solidFill>
                <a:latin typeface="Candara"/>
                <a:cs typeface="Candara"/>
              </a:rPr>
              <a:t>swojego</a:t>
            </a:r>
            <a:r>
              <a:rPr lang="pl-PL" sz="1300" b="0" spc="320" dirty="0">
                <a:solidFill>
                  <a:schemeClr val="tx1"/>
                </a:solidFill>
                <a:latin typeface="Candara"/>
                <a:cs typeface="Candara"/>
              </a:rPr>
              <a:t> </a:t>
            </a:r>
            <a:r>
              <a:rPr lang="pl-PL" sz="1300" b="0" dirty="0">
                <a:solidFill>
                  <a:schemeClr val="tx1"/>
                </a:solidFill>
                <a:latin typeface="Candara"/>
                <a:cs typeface="Candara"/>
              </a:rPr>
              <a:t>wnętrza,</a:t>
            </a:r>
            <a:r>
              <a:rPr lang="pl-PL" sz="1300" b="0" spc="310" dirty="0">
                <a:solidFill>
                  <a:schemeClr val="tx1"/>
                </a:solidFill>
                <a:latin typeface="Candara"/>
                <a:cs typeface="Candara"/>
              </a:rPr>
              <a:t> </a:t>
            </a:r>
            <a:r>
              <a:rPr lang="pl-PL" sz="1300" b="0" dirty="0">
                <a:solidFill>
                  <a:schemeClr val="tx1"/>
                </a:solidFill>
                <a:latin typeface="Candara"/>
                <a:cs typeface="Candara"/>
              </a:rPr>
              <a:t>albo</a:t>
            </a:r>
            <a:r>
              <a:rPr lang="pl-PL" sz="1300" b="0" spc="305" dirty="0">
                <a:solidFill>
                  <a:schemeClr val="tx1"/>
                </a:solidFill>
                <a:latin typeface="Candara"/>
                <a:cs typeface="Candara"/>
              </a:rPr>
              <a:t> </a:t>
            </a:r>
            <a:r>
              <a:rPr lang="pl-PL" sz="1300" b="0" spc="-10" dirty="0">
                <a:solidFill>
                  <a:schemeClr val="tx1"/>
                </a:solidFill>
                <a:latin typeface="Candara"/>
                <a:cs typeface="Candara"/>
              </a:rPr>
              <a:t>wytwarzają </a:t>
            </a:r>
            <a:r>
              <a:rPr lang="pl-PL" sz="1300" b="0" dirty="0">
                <a:solidFill>
                  <a:schemeClr val="tx1"/>
                </a:solidFill>
                <a:latin typeface="Candara"/>
                <a:cs typeface="Candara"/>
              </a:rPr>
              <a:t>substancję</a:t>
            </a:r>
            <a:r>
              <a:rPr lang="pl-PL" sz="1300" b="0" spc="130" dirty="0">
                <a:solidFill>
                  <a:schemeClr val="tx1"/>
                </a:solidFill>
                <a:latin typeface="Candara"/>
                <a:cs typeface="Candara"/>
              </a:rPr>
              <a:t> </a:t>
            </a:r>
            <a:r>
              <a:rPr lang="pl-PL" sz="1300" b="0" dirty="0">
                <a:solidFill>
                  <a:schemeClr val="tx1"/>
                </a:solidFill>
                <a:latin typeface="Candara"/>
                <a:cs typeface="Candara"/>
              </a:rPr>
              <a:t>zabijającą</a:t>
            </a:r>
            <a:r>
              <a:rPr lang="pl-PL" sz="1300" b="0" spc="165" dirty="0">
                <a:solidFill>
                  <a:schemeClr val="tx1"/>
                </a:solidFill>
                <a:latin typeface="Candara"/>
                <a:cs typeface="Candara"/>
              </a:rPr>
              <a:t> </a:t>
            </a:r>
            <a:r>
              <a:rPr lang="pl-PL" sz="1300" b="0" dirty="0">
                <a:solidFill>
                  <a:schemeClr val="tx1"/>
                </a:solidFill>
                <a:latin typeface="Candara"/>
                <a:cs typeface="Candara"/>
              </a:rPr>
              <a:t>go.</a:t>
            </a:r>
            <a:r>
              <a:rPr lang="pl-PL" sz="1300" b="0" spc="140" dirty="0">
                <a:solidFill>
                  <a:schemeClr val="tx1"/>
                </a:solidFill>
                <a:latin typeface="Candara"/>
                <a:cs typeface="Candara"/>
              </a:rPr>
              <a:t> </a:t>
            </a:r>
            <a:r>
              <a:rPr lang="pl-PL" sz="1300" b="0" dirty="0">
                <a:solidFill>
                  <a:schemeClr val="tx1"/>
                </a:solidFill>
                <a:latin typeface="Candara"/>
                <a:cs typeface="Candara"/>
              </a:rPr>
              <a:t>Bakteria,</a:t>
            </a:r>
            <a:r>
              <a:rPr lang="pl-PL" sz="1300" b="0" spc="145" dirty="0">
                <a:solidFill>
                  <a:schemeClr val="tx1"/>
                </a:solidFill>
                <a:latin typeface="Candara"/>
                <a:cs typeface="Candara"/>
              </a:rPr>
              <a:t> </a:t>
            </a:r>
            <a:r>
              <a:rPr lang="pl-PL" sz="1300" b="0" dirty="0">
                <a:solidFill>
                  <a:schemeClr val="tx1"/>
                </a:solidFill>
                <a:latin typeface="Candara"/>
                <a:cs typeface="Candara"/>
              </a:rPr>
              <a:t>grzyb</a:t>
            </a:r>
            <a:r>
              <a:rPr lang="pl-PL" sz="1300" b="0" spc="135" dirty="0">
                <a:solidFill>
                  <a:schemeClr val="tx1"/>
                </a:solidFill>
                <a:latin typeface="Candara"/>
                <a:cs typeface="Candara"/>
              </a:rPr>
              <a:t> </a:t>
            </a:r>
            <a:r>
              <a:rPr lang="pl-PL" sz="1300" b="0" dirty="0">
                <a:solidFill>
                  <a:schemeClr val="tx1"/>
                </a:solidFill>
                <a:latin typeface="Candara"/>
                <a:cs typeface="Candara"/>
              </a:rPr>
              <a:t>czy</a:t>
            </a:r>
            <a:r>
              <a:rPr lang="pl-PL" sz="1300" b="0" spc="130" dirty="0">
                <a:solidFill>
                  <a:schemeClr val="tx1"/>
                </a:solidFill>
                <a:latin typeface="Candara"/>
                <a:cs typeface="Candara"/>
              </a:rPr>
              <a:t> </a:t>
            </a:r>
            <a:r>
              <a:rPr lang="pl-PL" sz="1300" b="0" dirty="0">
                <a:solidFill>
                  <a:schemeClr val="tx1"/>
                </a:solidFill>
                <a:latin typeface="Candara"/>
                <a:cs typeface="Candara"/>
              </a:rPr>
              <a:t>wirus,</a:t>
            </a:r>
            <a:r>
              <a:rPr lang="pl-PL" sz="1300" b="0" spc="140" dirty="0">
                <a:solidFill>
                  <a:schemeClr val="tx1"/>
                </a:solidFill>
                <a:latin typeface="Candara"/>
                <a:cs typeface="Candara"/>
              </a:rPr>
              <a:t> </a:t>
            </a:r>
            <a:r>
              <a:rPr lang="pl-PL" sz="1300" b="0" dirty="0">
                <a:solidFill>
                  <a:schemeClr val="tx1"/>
                </a:solidFill>
                <a:latin typeface="Candara"/>
                <a:cs typeface="Candara"/>
              </a:rPr>
              <a:t>który</a:t>
            </a:r>
            <a:r>
              <a:rPr lang="pl-PL" sz="1300" b="0" spc="140" dirty="0">
                <a:solidFill>
                  <a:schemeClr val="tx1"/>
                </a:solidFill>
                <a:latin typeface="Candara"/>
                <a:cs typeface="Candara"/>
              </a:rPr>
              <a:t> </a:t>
            </a:r>
            <a:r>
              <a:rPr lang="pl-PL" sz="1300" b="0" dirty="0">
                <a:solidFill>
                  <a:schemeClr val="tx1"/>
                </a:solidFill>
                <a:latin typeface="Candara"/>
                <a:cs typeface="Candara"/>
              </a:rPr>
              <a:t>pokonał</a:t>
            </a:r>
            <a:r>
              <a:rPr lang="pl-PL" sz="1300" b="0" spc="145" dirty="0">
                <a:solidFill>
                  <a:schemeClr val="tx1"/>
                </a:solidFill>
                <a:latin typeface="Candara"/>
                <a:cs typeface="Candara"/>
              </a:rPr>
              <a:t> </a:t>
            </a:r>
            <a:r>
              <a:rPr lang="pl-PL" sz="1300" b="0" dirty="0">
                <a:solidFill>
                  <a:schemeClr val="tx1"/>
                </a:solidFill>
                <a:latin typeface="Candara"/>
                <a:cs typeface="Candara"/>
              </a:rPr>
              <a:t>bariery</a:t>
            </a:r>
            <a:r>
              <a:rPr lang="pl-PL" sz="1300" b="0" spc="145" dirty="0">
                <a:solidFill>
                  <a:schemeClr val="tx1"/>
                </a:solidFill>
                <a:latin typeface="Candara"/>
                <a:cs typeface="Candara"/>
              </a:rPr>
              <a:t> </a:t>
            </a:r>
            <a:r>
              <a:rPr lang="pl-PL" sz="1300" b="0" dirty="0">
                <a:solidFill>
                  <a:schemeClr val="tx1"/>
                </a:solidFill>
                <a:latin typeface="Candara"/>
                <a:cs typeface="Candara"/>
              </a:rPr>
              <a:t>ochronne</a:t>
            </a:r>
            <a:r>
              <a:rPr lang="pl-PL" sz="1300" b="0" spc="140" dirty="0">
                <a:solidFill>
                  <a:schemeClr val="tx1"/>
                </a:solidFill>
                <a:latin typeface="Candara"/>
                <a:cs typeface="Candara"/>
              </a:rPr>
              <a:t> </a:t>
            </a:r>
            <a:r>
              <a:rPr lang="pl-PL" sz="1300" b="0" dirty="0">
                <a:solidFill>
                  <a:schemeClr val="tx1"/>
                </a:solidFill>
                <a:latin typeface="Candara"/>
                <a:cs typeface="Candara"/>
              </a:rPr>
              <a:t>i</a:t>
            </a:r>
            <a:r>
              <a:rPr lang="pl-PL" sz="1300" b="0" spc="150" dirty="0">
                <a:solidFill>
                  <a:schemeClr val="tx1"/>
                </a:solidFill>
                <a:latin typeface="Candara"/>
                <a:cs typeface="Candara"/>
              </a:rPr>
              <a:t> </a:t>
            </a:r>
            <a:r>
              <a:rPr lang="pl-PL" sz="1300" b="0" dirty="0">
                <a:solidFill>
                  <a:schemeClr val="tx1"/>
                </a:solidFill>
                <a:latin typeface="Candara"/>
                <a:cs typeface="Candara"/>
              </a:rPr>
              <a:t>przedostał</a:t>
            </a:r>
            <a:r>
              <a:rPr lang="pl-PL" sz="1300" b="0" spc="145" dirty="0">
                <a:solidFill>
                  <a:schemeClr val="tx1"/>
                </a:solidFill>
                <a:latin typeface="Candara"/>
                <a:cs typeface="Candara"/>
              </a:rPr>
              <a:t> </a:t>
            </a:r>
            <a:r>
              <a:rPr lang="pl-PL" sz="1300" b="0" dirty="0">
                <a:solidFill>
                  <a:schemeClr val="tx1"/>
                </a:solidFill>
                <a:latin typeface="Candara"/>
                <a:cs typeface="Candara"/>
              </a:rPr>
              <a:t>się</a:t>
            </a:r>
            <a:r>
              <a:rPr lang="pl-PL" sz="1300" b="0" spc="145" dirty="0">
                <a:solidFill>
                  <a:schemeClr val="tx1"/>
                </a:solidFill>
                <a:latin typeface="Candara"/>
                <a:cs typeface="Candara"/>
              </a:rPr>
              <a:t> </a:t>
            </a:r>
            <a:r>
              <a:rPr lang="pl-PL" sz="1300" b="0" dirty="0">
                <a:solidFill>
                  <a:schemeClr val="tx1"/>
                </a:solidFill>
                <a:latin typeface="Candara"/>
                <a:cs typeface="Candara"/>
              </a:rPr>
              <a:t>do</a:t>
            </a:r>
            <a:r>
              <a:rPr lang="pl-PL" sz="1300" b="0" spc="140" dirty="0">
                <a:solidFill>
                  <a:schemeClr val="tx1"/>
                </a:solidFill>
                <a:latin typeface="Candara"/>
                <a:cs typeface="Candara"/>
              </a:rPr>
              <a:t> </a:t>
            </a:r>
            <a:r>
              <a:rPr lang="pl-PL" sz="1300" b="0" spc="-10" dirty="0">
                <a:solidFill>
                  <a:schemeClr val="tx1"/>
                </a:solidFill>
                <a:latin typeface="Candara"/>
                <a:cs typeface="Candara"/>
              </a:rPr>
              <a:t>komórki, </a:t>
            </a:r>
            <a:r>
              <a:rPr lang="pl-PL" sz="1300" b="0" dirty="0">
                <a:solidFill>
                  <a:schemeClr val="tx1"/>
                </a:solidFill>
                <a:latin typeface="Candara"/>
                <a:cs typeface="Candara"/>
              </a:rPr>
              <a:t>może</a:t>
            </a:r>
            <a:r>
              <a:rPr lang="pl-PL" sz="1300" b="0" spc="-25" dirty="0">
                <a:solidFill>
                  <a:schemeClr val="tx1"/>
                </a:solidFill>
                <a:latin typeface="Candara"/>
                <a:cs typeface="Candara"/>
              </a:rPr>
              <a:t> </a:t>
            </a:r>
            <a:r>
              <a:rPr lang="pl-PL" sz="1300" b="0" dirty="0">
                <a:solidFill>
                  <a:schemeClr val="tx1"/>
                </a:solidFill>
                <a:latin typeface="Candara"/>
                <a:cs typeface="Candara"/>
              </a:rPr>
              <a:t>być</a:t>
            </a:r>
            <a:r>
              <a:rPr lang="pl-PL" sz="1300" b="0" spc="-30" dirty="0">
                <a:solidFill>
                  <a:schemeClr val="tx1"/>
                </a:solidFill>
                <a:latin typeface="Candara"/>
                <a:cs typeface="Candara"/>
              </a:rPr>
              <a:t> </a:t>
            </a:r>
            <a:r>
              <a:rPr lang="pl-PL" sz="1300" b="0" dirty="0">
                <a:solidFill>
                  <a:schemeClr val="tx1"/>
                </a:solidFill>
                <a:latin typeface="Candara"/>
                <a:cs typeface="Candara"/>
              </a:rPr>
              <a:t>przez</a:t>
            </a:r>
            <a:r>
              <a:rPr lang="pl-PL" sz="1300" b="0" spc="-20" dirty="0">
                <a:solidFill>
                  <a:schemeClr val="tx1"/>
                </a:solidFill>
                <a:latin typeface="Candara"/>
                <a:cs typeface="Candara"/>
              </a:rPr>
              <a:t> </a:t>
            </a:r>
            <a:r>
              <a:rPr lang="pl-PL" sz="1300" b="0" dirty="0">
                <a:solidFill>
                  <a:schemeClr val="tx1"/>
                </a:solidFill>
                <a:latin typeface="Candara"/>
                <a:cs typeface="Candara"/>
              </a:rPr>
              <a:t>nią</a:t>
            </a:r>
            <a:r>
              <a:rPr lang="pl-PL" sz="1300" b="0" spc="-15" dirty="0">
                <a:solidFill>
                  <a:schemeClr val="tx1"/>
                </a:solidFill>
                <a:latin typeface="Candara"/>
                <a:cs typeface="Candara"/>
              </a:rPr>
              <a:t> </a:t>
            </a:r>
            <a:r>
              <a:rPr lang="pl-PL" sz="1300" b="0" dirty="0">
                <a:solidFill>
                  <a:schemeClr val="tx1"/>
                </a:solidFill>
                <a:latin typeface="Candara"/>
                <a:cs typeface="Candara"/>
              </a:rPr>
              <a:t>zabity</a:t>
            </a:r>
            <a:r>
              <a:rPr lang="pl-PL" sz="1300" b="0" spc="-30" dirty="0">
                <a:solidFill>
                  <a:schemeClr val="tx1"/>
                </a:solidFill>
                <a:latin typeface="Candara"/>
                <a:cs typeface="Candara"/>
              </a:rPr>
              <a:t> </a:t>
            </a:r>
            <a:r>
              <a:rPr lang="pl-PL" sz="1300" b="0" dirty="0">
                <a:solidFill>
                  <a:schemeClr val="tx1"/>
                </a:solidFill>
                <a:latin typeface="Candara"/>
                <a:cs typeface="Candara"/>
              </a:rPr>
              <a:t>przez</a:t>
            </a:r>
            <a:r>
              <a:rPr lang="pl-PL" sz="1300" b="0" spc="-25" dirty="0">
                <a:solidFill>
                  <a:schemeClr val="tx1"/>
                </a:solidFill>
                <a:latin typeface="Candara"/>
                <a:cs typeface="Candara"/>
              </a:rPr>
              <a:t> </a:t>
            </a:r>
            <a:r>
              <a:rPr lang="pl-PL" sz="1300" b="0" dirty="0">
                <a:solidFill>
                  <a:schemeClr val="tx1"/>
                </a:solidFill>
                <a:latin typeface="Candara"/>
                <a:cs typeface="Candara"/>
              </a:rPr>
              <a:t>działanie</a:t>
            </a:r>
            <a:r>
              <a:rPr lang="pl-PL" sz="1300" b="0" spc="-30" dirty="0">
                <a:solidFill>
                  <a:schemeClr val="tx1"/>
                </a:solidFill>
                <a:latin typeface="Candara"/>
                <a:cs typeface="Candara"/>
              </a:rPr>
              <a:t> </a:t>
            </a:r>
            <a:r>
              <a:rPr lang="pl-PL" sz="1300" b="0" dirty="0">
                <a:solidFill>
                  <a:schemeClr val="tx1"/>
                </a:solidFill>
                <a:latin typeface="Candara"/>
                <a:cs typeface="Candara"/>
              </a:rPr>
              <a:t>związków</a:t>
            </a:r>
            <a:r>
              <a:rPr lang="pl-PL" sz="1300" b="0" spc="-20" dirty="0">
                <a:solidFill>
                  <a:schemeClr val="tx1"/>
                </a:solidFill>
                <a:latin typeface="Candara"/>
                <a:cs typeface="Candara"/>
              </a:rPr>
              <a:t> </a:t>
            </a:r>
            <a:r>
              <a:rPr lang="pl-PL" sz="1300" b="0" dirty="0">
                <a:solidFill>
                  <a:schemeClr val="tx1"/>
                </a:solidFill>
                <a:latin typeface="Candara"/>
                <a:cs typeface="Candara"/>
              </a:rPr>
              <a:t>antybakteryjnych</a:t>
            </a:r>
            <a:r>
              <a:rPr lang="pl-PL" sz="1300" b="0" spc="-15" dirty="0">
                <a:solidFill>
                  <a:schemeClr val="tx1"/>
                </a:solidFill>
                <a:latin typeface="Candara"/>
                <a:cs typeface="Candara"/>
              </a:rPr>
              <a:t> </a:t>
            </a:r>
            <a:r>
              <a:rPr lang="pl-PL" sz="1300" b="0" spc="-10" dirty="0">
                <a:solidFill>
                  <a:schemeClr val="tx1"/>
                </a:solidFill>
                <a:latin typeface="Candara"/>
                <a:cs typeface="Candara"/>
              </a:rPr>
              <a:t>(fitocydów).</a:t>
            </a:r>
            <a:endParaRPr lang="pl-PL" sz="1300" dirty="0">
              <a:solidFill>
                <a:schemeClr val="tx1"/>
              </a:solidFill>
              <a:latin typeface="Candara"/>
              <a:cs typeface="Candara"/>
            </a:endParaRPr>
          </a:p>
        </p:txBody>
      </p:sp>
      <p:sp>
        <p:nvSpPr>
          <p:cNvPr id="3" name="object 3"/>
          <p:cNvSpPr txBox="1">
            <a:spLocks noGrp="1"/>
          </p:cNvSpPr>
          <p:nvPr>
            <p:ph type="body" idx="1"/>
          </p:nvPr>
        </p:nvSpPr>
        <p:spPr>
          <a:xfrm>
            <a:off x="372687" y="3733800"/>
            <a:ext cx="8647800" cy="2185278"/>
          </a:xfrm>
          <a:prstGeom prst="rect">
            <a:avLst/>
          </a:prstGeom>
        </p:spPr>
        <p:txBody>
          <a:bodyPr vert="horz" wrap="square" lIns="0" tIns="12700" rIns="0" bIns="0" rtlCol="0">
            <a:spAutoFit/>
          </a:bodyPr>
          <a:lstStyle/>
          <a:p>
            <a:pPr marL="0" marR="5080" indent="0">
              <a:lnSpc>
                <a:spcPct val="110000"/>
              </a:lnSpc>
              <a:spcBef>
                <a:spcPts val="100"/>
              </a:spcBef>
              <a:buNone/>
            </a:pPr>
            <a:r>
              <a:rPr sz="1300" dirty="0">
                <a:solidFill>
                  <a:srgbClr val="30B6FC"/>
                </a:solidFill>
                <a:latin typeface="Symbol"/>
                <a:cs typeface="Symbol"/>
              </a:rPr>
              <a:t></a:t>
            </a:r>
            <a:r>
              <a:rPr sz="1300" dirty="0"/>
              <a:t>Stwierdzono,</a:t>
            </a:r>
            <a:r>
              <a:rPr sz="1300" spc="165" dirty="0"/>
              <a:t> </a:t>
            </a:r>
            <a:r>
              <a:rPr sz="1300" dirty="0"/>
              <a:t>że</a:t>
            </a:r>
            <a:r>
              <a:rPr sz="1300" spc="170" dirty="0"/>
              <a:t> </a:t>
            </a:r>
            <a:r>
              <a:rPr sz="1300" dirty="0"/>
              <a:t>u</a:t>
            </a:r>
            <a:r>
              <a:rPr sz="1300" spc="180" dirty="0"/>
              <a:t> </a:t>
            </a:r>
            <a:r>
              <a:rPr sz="1300" dirty="0"/>
              <a:t>wielu</a:t>
            </a:r>
            <a:r>
              <a:rPr sz="1300" spc="175" dirty="0"/>
              <a:t> </a:t>
            </a:r>
            <a:r>
              <a:rPr sz="1300" dirty="0"/>
              <a:t>roślin</a:t>
            </a:r>
            <a:r>
              <a:rPr sz="1300" spc="175" dirty="0"/>
              <a:t> </a:t>
            </a:r>
            <a:r>
              <a:rPr sz="1300" dirty="0"/>
              <a:t>są</a:t>
            </a:r>
            <a:r>
              <a:rPr sz="1300" spc="170" dirty="0"/>
              <a:t> </a:t>
            </a:r>
            <a:r>
              <a:rPr sz="1300" dirty="0"/>
              <a:t>wydzielane</a:t>
            </a:r>
            <a:r>
              <a:rPr sz="1300" spc="180" dirty="0"/>
              <a:t> </a:t>
            </a:r>
            <a:r>
              <a:rPr sz="1300" dirty="0"/>
              <a:t>specjalne</a:t>
            </a:r>
            <a:r>
              <a:rPr sz="1300" spc="180" dirty="0"/>
              <a:t> </a:t>
            </a:r>
            <a:r>
              <a:rPr sz="1300" dirty="0"/>
              <a:t>substancje</a:t>
            </a:r>
            <a:r>
              <a:rPr sz="1300" spc="155" dirty="0"/>
              <a:t> </a:t>
            </a:r>
            <a:r>
              <a:rPr sz="1300" dirty="0"/>
              <a:t>chemiczne</a:t>
            </a:r>
            <a:r>
              <a:rPr sz="1300" spc="170" dirty="0"/>
              <a:t> </a:t>
            </a:r>
            <a:r>
              <a:rPr sz="1300" dirty="0"/>
              <a:t>po</a:t>
            </a:r>
            <a:r>
              <a:rPr sz="1300" spc="165" dirty="0"/>
              <a:t> </a:t>
            </a:r>
            <a:r>
              <a:rPr sz="1300" dirty="0"/>
              <a:t>wniknięciu</a:t>
            </a:r>
            <a:r>
              <a:rPr sz="1300" spc="180" dirty="0"/>
              <a:t> </a:t>
            </a:r>
            <a:r>
              <a:rPr sz="1300" dirty="0"/>
              <a:t>czynnika</a:t>
            </a:r>
            <a:r>
              <a:rPr sz="1300" spc="170" dirty="0"/>
              <a:t> </a:t>
            </a:r>
            <a:r>
              <a:rPr sz="1300" dirty="0"/>
              <a:t>obcego</a:t>
            </a:r>
            <a:r>
              <a:rPr sz="1300" spc="165" dirty="0"/>
              <a:t> </a:t>
            </a:r>
            <a:r>
              <a:rPr sz="1300" spc="-50" dirty="0"/>
              <a:t>i </a:t>
            </a:r>
            <a:r>
              <a:rPr sz="1300" dirty="0"/>
              <a:t>występują</a:t>
            </a:r>
            <a:r>
              <a:rPr sz="1300" spc="-15" dirty="0"/>
              <a:t> </a:t>
            </a:r>
            <a:r>
              <a:rPr sz="1300" dirty="0"/>
              <a:t>tylko</a:t>
            </a:r>
            <a:r>
              <a:rPr sz="1300" spc="-30" dirty="0"/>
              <a:t> </a:t>
            </a:r>
            <a:r>
              <a:rPr sz="1300" dirty="0"/>
              <a:t>u</a:t>
            </a:r>
            <a:r>
              <a:rPr sz="1300" spc="-30" dirty="0"/>
              <a:t> </a:t>
            </a:r>
            <a:r>
              <a:rPr sz="1300" dirty="0"/>
              <a:t>chorych</a:t>
            </a:r>
            <a:r>
              <a:rPr sz="1300" spc="-20" dirty="0"/>
              <a:t> </a:t>
            </a:r>
            <a:r>
              <a:rPr sz="1300" dirty="0"/>
              <a:t>roslin.</a:t>
            </a:r>
            <a:r>
              <a:rPr sz="1300" spc="-15" dirty="0"/>
              <a:t> </a:t>
            </a:r>
            <a:r>
              <a:rPr sz="1300" dirty="0"/>
              <a:t>Działają</a:t>
            </a:r>
            <a:r>
              <a:rPr sz="1300" spc="-30" dirty="0"/>
              <a:t> </a:t>
            </a:r>
            <a:r>
              <a:rPr sz="1300" dirty="0"/>
              <a:t>one</a:t>
            </a:r>
            <a:r>
              <a:rPr sz="1300" spc="-25" dirty="0"/>
              <a:t> </a:t>
            </a:r>
            <a:r>
              <a:rPr sz="1300" dirty="0"/>
              <a:t>zabójczo</a:t>
            </a:r>
            <a:r>
              <a:rPr sz="1300" spc="-30" dirty="0"/>
              <a:t> </a:t>
            </a:r>
            <a:r>
              <a:rPr sz="1300" dirty="0"/>
              <a:t>na</a:t>
            </a:r>
            <a:r>
              <a:rPr sz="1300" spc="-30" dirty="0"/>
              <a:t> </a:t>
            </a:r>
            <a:r>
              <a:rPr sz="1300" dirty="0"/>
              <a:t>patogena</a:t>
            </a:r>
            <a:r>
              <a:rPr sz="1300" spc="-10" dirty="0"/>
              <a:t> </a:t>
            </a:r>
            <a:r>
              <a:rPr sz="1300" dirty="0"/>
              <a:t>i</a:t>
            </a:r>
            <a:r>
              <a:rPr sz="1300" spc="-30" dirty="0"/>
              <a:t> </a:t>
            </a:r>
            <a:r>
              <a:rPr sz="1300" dirty="0"/>
              <a:t>czynią</a:t>
            </a:r>
            <a:r>
              <a:rPr sz="1300" spc="-30" dirty="0"/>
              <a:t> </a:t>
            </a:r>
            <a:r>
              <a:rPr sz="1300" dirty="0"/>
              <a:t>rośliny</a:t>
            </a:r>
            <a:r>
              <a:rPr sz="1300" spc="-15" dirty="0"/>
              <a:t> </a:t>
            </a:r>
            <a:r>
              <a:rPr sz="1300" dirty="0"/>
              <a:t>odporne</a:t>
            </a:r>
            <a:r>
              <a:rPr sz="1300" spc="-5" dirty="0"/>
              <a:t> </a:t>
            </a:r>
            <a:r>
              <a:rPr sz="1300" dirty="0"/>
              <a:t>na</a:t>
            </a:r>
            <a:r>
              <a:rPr sz="1300" spc="-35" dirty="0"/>
              <a:t> </a:t>
            </a:r>
            <a:r>
              <a:rPr sz="1300" spc="-10" dirty="0"/>
              <a:t>zakażenia.</a:t>
            </a:r>
          </a:p>
          <a:p>
            <a:pPr marL="1905">
              <a:lnSpc>
                <a:spcPct val="100000"/>
              </a:lnSpc>
              <a:spcBef>
                <a:spcPts val="944"/>
              </a:spcBef>
            </a:pPr>
            <a:endParaRPr spc="-10" dirty="0"/>
          </a:p>
          <a:p>
            <a:pPr marL="27940">
              <a:lnSpc>
                <a:spcPct val="100000"/>
              </a:lnSpc>
            </a:pPr>
            <a:r>
              <a:rPr sz="1000" dirty="0"/>
              <a:t>Mechanizmy</a:t>
            </a:r>
            <a:r>
              <a:rPr sz="1000" spc="-45" dirty="0"/>
              <a:t> </a:t>
            </a:r>
            <a:r>
              <a:rPr sz="1000" dirty="0"/>
              <a:t>tego</a:t>
            </a:r>
            <a:r>
              <a:rPr sz="1000" spc="-20" dirty="0"/>
              <a:t> </a:t>
            </a:r>
            <a:r>
              <a:rPr sz="1000" dirty="0"/>
              <a:t>rodzaju</a:t>
            </a:r>
            <a:r>
              <a:rPr sz="1000" spc="-30" dirty="0"/>
              <a:t> </a:t>
            </a:r>
            <a:r>
              <a:rPr sz="1000" dirty="0"/>
              <a:t>odporności mogą</a:t>
            </a:r>
            <a:r>
              <a:rPr sz="1000" spc="-25" dirty="0"/>
              <a:t> </a:t>
            </a:r>
            <a:r>
              <a:rPr sz="1000" dirty="0"/>
              <a:t>być</a:t>
            </a:r>
            <a:r>
              <a:rPr sz="1000" spc="-35" dirty="0"/>
              <a:t> </a:t>
            </a:r>
            <a:r>
              <a:rPr sz="1000" dirty="0"/>
              <a:t>różne</a:t>
            </a:r>
            <a:r>
              <a:rPr sz="1000" spc="-20" dirty="0"/>
              <a:t> </a:t>
            </a:r>
            <a:r>
              <a:rPr sz="1000" dirty="0"/>
              <a:t>i</a:t>
            </a:r>
            <a:r>
              <a:rPr sz="1000" spc="-45" dirty="0"/>
              <a:t> </a:t>
            </a:r>
            <a:r>
              <a:rPr sz="1000" dirty="0"/>
              <a:t>polegają</a:t>
            </a:r>
            <a:r>
              <a:rPr sz="1000" spc="-35" dirty="0"/>
              <a:t> </a:t>
            </a:r>
            <a:r>
              <a:rPr sz="1000" spc="-25" dirty="0"/>
              <a:t>na:</a:t>
            </a:r>
            <a:endParaRPr sz="1000" dirty="0"/>
          </a:p>
          <a:p>
            <a:pPr marL="0" indent="0">
              <a:lnSpc>
                <a:spcPct val="100000"/>
              </a:lnSpc>
              <a:spcBef>
                <a:spcPts val="905"/>
              </a:spcBef>
              <a:buNone/>
            </a:pPr>
            <a:r>
              <a:rPr lang="pl-PL" sz="1200" dirty="0">
                <a:solidFill>
                  <a:srgbClr val="30B6FC"/>
                </a:solidFill>
                <a:latin typeface="Symbol"/>
                <a:cs typeface="Symbol"/>
              </a:rPr>
              <a:t></a:t>
            </a:r>
            <a:r>
              <a:rPr sz="1200" spc="-55" dirty="0">
                <a:solidFill>
                  <a:srgbClr val="30B6FC"/>
                </a:solidFill>
                <a:latin typeface="Times New Roman"/>
                <a:cs typeface="Times New Roman"/>
              </a:rPr>
              <a:t> </a:t>
            </a:r>
            <a:r>
              <a:rPr sz="1200" dirty="0"/>
              <a:t>bariery</a:t>
            </a:r>
            <a:r>
              <a:rPr sz="1200" spc="-10" dirty="0"/>
              <a:t> histologiczne,</a:t>
            </a:r>
            <a:endParaRPr sz="1200" dirty="0">
              <a:latin typeface="Times New Roman"/>
              <a:cs typeface="Times New Roman"/>
            </a:endParaRPr>
          </a:p>
          <a:p>
            <a:pPr marL="13969" marR="5741670" indent="0">
              <a:lnSpc>
                <a:spcPct val="170000"/>
              </a:lnSpc>
              <a:buNone/>
            </a:pPr>
            <a:r>
              <a:rPr sz="1200" dirty="0">
                <a:solidFill>
                  <a:srgbClr val="30B6FC"/>
                </a:solidFill>
                <a:latin typeface="Symbol"/>
                <a:cs typeface="Symbol"/>
              </a:rPr>
              <a:t></a:t>
            </a:r>
            <a:r>
              <a:rPr sz="1200" dirty="0"/>
              <a:t>wzmożona</a:t>
            </a:r>
            <a:r>
              <a:rPr sz="1200" spc="-35" dirty="0"/>
              <a:t> </a:t>
            </a:r>
            <a:r>
              <a:rPr sz="1200" dirty="0" err="1"/>
              <a:t>synteza</a:t>
            </a:r>
            <a:r>
              <a:rPr sz="1200" dirty="0"/>
              <a:t>,</a:t>
            </a:r>
            <a:r>
              <a:rPr lang="pl-PL" sz="1200" spc="-50" dirty="0"/>
              <a:t> </a:t>
            </a:r>
            <a:r>
              <a:rPr sz="1200" spc="-10" dirty="0" err="1"/>
              <a:t>gromadzenie</a:t>
            </a:r>
            <a:r>
              <a:rPr sz="1200" spc="500" dirty="0"/>
              <a:t> </a:t>
            </a:r>
            <a:r>
              <a:rPr sz="1200" dirty="0" err="1"/>
              <a:t>i</a:t>
            </a:r>
            <a:r>
              <a:rPr sz="1200" spc="-30" dirty="0"/>
              <a:t> </a:t>
            </a:r>
            <a:r>
              <a:rPr sz="1200" dirty="0" err="1"/>
              <a:t>przemiana</a:t>
            </a:r>
            <a:r>
              <a:rPr lang="pl-PL" sz="1200" spc="-35" dirty="0"/>
              <a:t> </a:t>
            </a:r>
            <a:r>
              <a:rPr sz="1200" dirty="0" err="1"/>
              <a:t>związków</a:t>
            </a:r>
            <a:r>
              <a:rPr sz="1200" spc="-20" dirty="0"/>
              <a:t> </a:t>
            </a:r>
            <a:r>
              <a:rPr sz="1200" spc="-10" dirty="0"/>
              <a:t>fenolowych,</a:t>
            </a:r>
            <a:endParaRPr sz="1200" dirty="0">
              <a:latin typeface="Symbol"/>
              <a:cs typeface="Symbo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450913"/>
            <a:ext cx="9142730" cy="627380"/>
          </a:xfrm>
          <a:custGeom>
            <a:avLst/>
            <a:gdLst/>
            <a:ahLst/>
            <a:cxnLst/>
            <a:rect l="l" t="t" r="r" b="b"/>
            <a:pathLst>
              <a:path w="9142730" h="627380">
                <a:moveTo>
                  <a:pt x="9142476" y="0"/>
                </a:moveTo>
                <a:lnTo>
                  <a:pt x="0" y="0"/>
                </a:lnTo>
                <a:lnTo>
                  <a:pt x="0" y="627062"/>
                </a:lnTo>
                <a:lnTo>
                  <a:pt x="9142476" y="627062"/>
                </a:lnTo>
                <a:lnTo>
                  <a:pt x="9142476" y="0"/>
                </a:lnTo>
                <a:close/>
              </a:path>
            </a:pathLst>
          </a:custGeom>
          <a:solidFill>
            <a:srgbClr val="D50092"/>
          </a:solidFill>
        </p:spPr>
        <p:txBody>
          <a:bodyPr wrap="square" lIns="0" tIns="0" rIns="0" bIns="0" rtlCol="0"/>
          <a:lstStyle/>
          <a:p>
            <a:endParaRPr/>
          </a:p>
        </p:txBody>
      </p:sp>
      <p:grpSp>
        <p:nvGrpSpPr>
          <p:cNvPr id="3" name="object 3"/>
          <p:cNvGrpSpPr/>
          <p:nvPr/>
        </p:nvGrpSpPr>
        <p:grpSpPr>
          <a:xfrm>
            <a:off x="2124075" y="1341500"/>
            <a:ext cx="5256530" cy="1370330"/>
            <a:chOff x="2124075" y="1341500"/>
            <a:chExt cx="5256530" cy="1370330"/>
          </a:xfrm>
        </p:grpSpPr>
        <p:sp>
          <p:nvSpPr>
            <p:cNvPr id="5" name="object 5"/>
            <p:cNvSpPr/>
            <p:nvPr/>
          </p:nvSpPr>
          <p:spPr>
            <a:xfrm>
              <a:off x="2124075" y="1341500"/>
              <a:ext cx="5256530" cy="1370330"/>
            </a:xfrm>
            <a:custGeom>
              <a:avLst/>
              <a:gdLst/>
              <a:ahLst/>
              <a:cxnLst/>
              <a:rect l="l" t="t" r="r" b="b"/>
              <a:pathLst>
                <a:path w="5256530" h="1370330">
                  <a:moveTo>
                    <a:pt x="4840605" y="0"/>
                  </a:moveTo>
                  <a:lnTo>
                    <a:pt x="415670" y="0"/>
                  </a:lnTo>
                  <a:lnTo>
                    <a:pt x="354235" y="2472"/>
                  </a:lnTo>
                  <a:lnTo>
                    <a:pt x="295602" y="9656"/>
                  </a:lnTo>
                  <a:lnTo>
                    <a:pt x="240414" y="21200"/>
                  </a:lnTo>
                  <a:lnTo>
                    <a:pt x="189312" y="36750"/>
                  </a:lnTo>
                  <a:lnTo>
                    <a:pt x="142941" y="55954"/>
                  </a:lnTo>
                  <a:lnTo>
                    <a:pt x="101941" y="78462"/>
                  </a:lnTo>
                  <a:lnTo>
                    <a:pt x="66955" y="103920"/>
                  </a:lnTo>
                  <a:lnTo>
                    <a:pt x="38625" y="131977"/>
                  </a:lnTo>
                  <a:lnTo>
                    <a:pt x="4505" y="194478"/>
                  </a:lnTo>
                  <a:lnTo>
                    <a:pt x="0" y="228219"/>
                  </a:lnTo>
                  <a:lnTo>
                    <a:pt x="0" y="1141602"/>
                  </a:lnTo>
                  <a:lnTo>
                    <a:pt x="17595" y="1207551"/>
                  </a:lnTo>
                  <a:lnTo>
                    <a:pt x="66955" y="1265939"/>
                  </a:lnTo>
                  <a:lnTo>
                    <a:pt x="101941" y="1291414"/>
                  </a:lnTo>
                  <a:lnTo>
                    <a:pt x="142941" y="1313939"/>
                  </a:lnTo>
                  <a:lnTo>
                    <a:pt x="189312" y="1333160"/>
                  </a:lnTo>
                  <a:lnTo>
                    <a:pt x="240414" y="1348725"/>
                  </a:lnTo>
                  <a:lnTo>
                    <a:pt x="295602" y="1360280"/>
                  </a:lnTo>
                  <a:lnTo>
                    <a:pt x="354235" y="1367473"/>
                  </a:lnTo>
                  <a:lnTo>
                    <a:pt x="415670" y="1369949"/>
                  </a:lnTo>
                  <a:lnTo>
                    <a:pt x="4840605" y="1369949"/>
                  </a:lnTo>
                  <a:lnTo>
                    <a:pt x="4902011" y="1367473"/>
                  </a:lnTo>
                  <a:lnTo>
                    <a:pt x="4960627" y="1360280"/>
                  </a:lnTo>
                  <a:lnTo>
                    <a:pt x="5015806" y="1348725"/>
                  </a:lnTo>
                  <a:lnTo>
                    <a:pt x="5066906" y="1333160"/>
                  </a:lnTo>
                  <a:lnTo>
                    <a:pt x="5113283" y="1313939"/>
                  </a:lnTo>
                  <a:lnTo>
                    <a:pt x="5154291" y="1291414"/>
                  </a:lnTo>
                  <a:lnTo>
                    <a:pt x="5189288" y="1265939"/>
                  </a:lnTo>
                  <a:lnTo>
                    <a:pt x="5217629" y="1237867"/>
                  </a:lnTo>
                  <a:lnTo>
                    <a:pt x="5251767" y="1175346"/>
                  </a:lnTo>
                  <a:lnTo>
                    <a:pt x="5256276" y="1141602"/>
                  </a:lnTo>
                  <a:lnTo>
                    <a:pt x="5256276" y="228219"/>
                  </a:lnTo>
                  <a:lnTo>
                    <a:pt x="5238670" y="162281"/>
                  </a:lnTo>
                  <a:lnTo>
                    <a:pt x="5189288" y="103920"/>
                  </a:lnTo>
                  <a:lnTo>
                    <a:pt x="5154291" y="78462"/>
                  </a:lnTo>
                  <a:lnTo>
                    <a:pt x="5113283" y="55954"/>
                  </a:lnTo>
                  <a:lnTo>
                    <a:pt x="5066906" y="36750"/>
                  </a:lnTo>
                  <a:lnTo>
                    <a:pt x="5015806" y="21200"/>
                  </a:lnTo>
                  <a:lnTo>
                    <a:pt x="4960627" y="9656"/>
                  </a:lnTo>
                  <a:lnTo>
                    <a:pt x="4902011" y="2472"/>
                  </a:lnTo>
                  <a:lnTo>
                    <a:pt x="4840605" y="0"/>
                  </a:lnTo>
                  <a:close/>
                </a:path>
              </a:pathLst>
            </a:custGeom>
            <a:solidFill>
              <a:srgbClr val="2E4E25"/>
            </a:solidFill>
          </p:spPr>
          <p:txBody>
            <a:bodyPr wrap="square" lIns="0" tIns="0" rIns="0" bIns="0" rtlCol="0"/>
            <a:lstStyle/>
            <a:p>
              <a:endParaRPr/>
            </a:p>
          </p:txBody>
        </p:sp>
        <p:sp>
          <p:nvSpPr>
            <p:cNvPr id="6" name="object 6"/>
            <p:cNvSpPr/>
            <p:nvPr/>
          </p:nvSpPr>
          <p:spPr>
            <a:xfrm>
              <a:off x="2124075" y="1341500"/>
              <a:ext cx="5256530" cy="1370330"/>
            </a:xfrm>
            <a:custGeom>
              <a:avLst/>
              <a:gdLst/>
              <a:ahLst/>
              <a:cxnLst/>
              <a:rect l="l" t="t" r="r" b="b"/>
              <a:pathLst>
                <a:path w="5256530" h="1370330">
                  <a:moveTo>
                    <a:pt x="0" y="228219"/>
                  </a:moveTo>
                  <a:lnTo>
                    <a:pt x="17595" y="162281"/>
                  </a:lnTo>
                  <a:lnTo>
                    <a:pt x="66955" y="103920"/>
                  </a:lnTo>
                  <a:lnTo>
                    <a:pt x="101941" y="78462"/>
                  </a:lnTo>
                  <a:lnTo>
                    <a:pt x="142941" y="55954"/>
                  </a:lnTo>
                  <a:lnTo>
                    <a:pt x="189312" y="36750"/>
                  </a:lnTo>
                  <a:lnTo>
                    <a:pt x="240414" y="21200"/>
                  </a:lnTo>
                  <a:lnTo>
                    <a:pt x="295602" y="9656"/>
                  </a:lnTo>
                  <a:lnTo>
                    <a:pt x="354235" y="2472"/>
                  </a:lnTo>
                  <a:lnTo>
                    <a:pt x="415670" y="0"/>
                  </a:lnTo>
                  <a:lnTo>
                    <a:pt x="4840605" y="0"/>
                  </a:lnTo>
                  <a:lnTo>
                    <a:pt x="4902011" y="2472"/>
                  </a:lnTo>
                  <a:lnTo>
                    <a:pt x="4960627" y="9656"/>
                  </a:lnTo>
                  <a:lnTo>
                    <a:pt x="5015806" y="21200"/>
                  </a:lnTo>
                  <a:lnTo>
                    <a:pt x="5066906" y="36750"/>
                  </a:lnTo>
                  <a:lnTo>
                    <a:pt x="5113283" y="55954"/>
                  </a:lnTo>
                  <a:lnTo>
                    <a:pt x="5154291" y="78462"/>
                  </a:lnTo>
                  <a:lnTo>
                    <a:pt x="5189288" y="103920"/>
                  </a:lnTo>
                  <a:lnTo>
                    <a:pt x="5217629" y="131977"/>
                  </a:lnTo>
                  <a:lnTo>
                    <a:pt x="5251767" y="194478"/>
                  </a:lnTo>
                  <a:lnTo>
                    <a:pt x="5256276" y="228219"/>
                  </a:lnTo>
                  <a:lnTo>
                    <a:pt x="5256276" y="1141602"/>
                  </a:lnTo>
                  <a:lnTo>
                    <a:pt x="5238670" y="1207551"/>
                  </a:lnTo>
                  <a:lnTo>
                    <a:pt x="5189288" y="1265939"/>
                  </a:lnTo>
                  <a:lnTo>
                    <a:pt x="5154291" y="1291414"/>
                  </a:lnTo>
                  <a:lnTo>
                    <a:pt x="5113283" y="1313939"/>
                  </a:lnTo>
                  <a:lnTo>
                    <a:pt x="5066906" y="1333160"/>
                  </a:lnTo>
                  <a:lnTo>
                    <a:pt x="5015806" y="1348725"/>
                  </a:lnTo>
                  <a:lnTo>
                    <a:pt x="4960627" y="1360280"/>
                  </a:lnTo>
                  <a:lnTo>
                    <a:pt x="4902011" y="1367473"/>
                  </a:lnTo>
                  <a:lnTo>
                    <a:pt x="4840605" y="1369949"/>
                  </a:lnTo>
                  <a:lnTo>
                    <a:pt x="415670" y="1369949"/>
                  </a:lnTo>
                  <a:lnTo>
                    <a:pt x="354235" y="1367473"/>
                  </a:lnTo>
                  <a:lnTo>
                    <a:pt x="295602" y="1360280"/>
                  </a:lnTo>
                  <a:lnTo>
                    <a:pt x="240414" y="1348725"/>
                  </a:lnTo>
                  <a:lnTo>
                    <a:pt x="189312" y="1333160"/>
                  </a:lnTo>
                  <a:lnTo>
                    <a:pt x="142941" y="1313939"/>
                  </a:lnTo>
                  <a:lnTo>
                    <a:pt x="101941" y="1291414"/>
                  </a:lnTo>
                  <a:lnTo>
                    <a:pt x="66955" y="1265939"/>
                  </a:lnTo>
                  <a:lnTo>
                    <a:pt x="38625" y="1237867"/>
                  </a:lnTo>
                  <a:lnTo>
                    <a:pt x="4505" y="1175346"/>
                  </a:lnTo>
                  <a:lnTo>
                    <a:pt x="0" y="1141602"/>
                  </a:lnTo>
                  <a:lnTo>
                    <a:pt x="0" y="228219"/>
                  </a:lnTo>
                  <a:close/>
                </a:path>
              </a:pathLst>
            </a:custGeom>
            <a:ln w="25400">
              <a:solidFill>
                <a:srgbClr val="E6F0E2"/>
              </a:solidFill>
            </a:ln>
          </p:spPr>
          <p:txBody>
            <a:bodyPr wrap="square" lIns="0" tIns="0" rIns="0" bIns="0" rtlCol="0"/>
            <a:lstStyle/>
            <a:p>
              <a:endParaRPr/>
            </a:p>
          </p:txBody>
        </p:sp>
      </p:grpSp>
      <p:sp>
        <p:nvSpPr>
          <p:cNvPr id="7" name="object 7"/>
          <p:cNvSpPr txBox="1"/>
          <p:nvPr/>
        </p:nvSpPr>
        <p:spPr>
          <a:xfrm>
            <a:off x="3075177" y="1884680"/>
            <a:ext cx="3356610" cy="239395"/>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E6F0E2"/>
                </a:solidFill>
                <a:latin typeface="Constantia"/>
                <a:cs typeface="Constantia"/>
              </a:rPr>
              <a:t>Roślina</a:t>
            </a:r>
            <a:r>
              <a:rPr sz="1400" spc="-40" dirty="0">
                <a:solidFill>
                  <a:srgbClr val="E6F0E2"/>
                </a:solidFill>
                <a:latin typeface="Constantia"/>
                <a:cs typeface="Constantia"/>
              </a:rPr>
              <a:t> </a:t>
            </a:r>
            <a:r>
              <a:rPr sz="1400" spc="-10" dirty="0">
                <a:solidFill>
                  <a:srgbClr val="E6F0E2"/>
                </a:solidFill>
                <a:latin typeface="Constantia"/>
                <a:cs typeface="Constantia"/>
              </a:rPr>
              <a:t>jako</a:t>
            </a:r>
            <a:r>
              <a:rPr sz="1400" spc="-50" dirty="0">
                <a:solidFill>
                  <a:srgbClr val="E6F0E2"/>
                </a:solidFill>
                <a:latin typeface="Constantia"/>
                <a:cs typeface="Constantia"/>
              </a:rPr>
              <a:t> </a:t>
            </a:r>
            <a:r>
              <a:rPr sz="1400" spc="-10" dirty="0">
                <a:solidFill>
                  <a:srgbClr val="E6F0E2"/>
                </a:solidFill>
                <a:latin typeface="Constantia"/>
                <a:cs typeface="Constantia"/>
              </a:rPr>
              <a:t>nisza</a:t>
            </a:r>
            <a:r>
              <a:rPr sz="1400" spc="-75" dirty="0">
                <a:solidFill>
                  <a:srgbClr val="E6F0E2"/>
                </a:solidFill>
                <a:latin typeface="Constantia"/>
                <a:cs typeface="Constantia"/>
              </a:rPr>
              <a:t> </a:t>
            </a:r>
            <a:r>
              <a:rPr sz="1400" spc="-10" dirty="0">
                <a:solidFill>
                  <a:srgbClr val="E6F0E2"/>
                </a:solidFill>
                <a:latin typeface="Constantia"/>
                <a:cs typeface="Constantia"/>
              </a:rPr>
              <a:t>ekologiczna</a:t>
            </a:r>
            <a:r>
              <a:rPr sz="1400" spc="-60" dirty="0">
                <a:solidFill>
                  <a:srgbClr val="E6F0E2"/>
                </a:solidFill>
                <a:latin typeface="Constantia"/>
                <a:cs typeface="Constantia"/>
              </a:rPr>
              <a:t> </a:t>
            </a:r>
            <a:r>
              <a:rPr sz="1400" dirty="0">
                <a:solidFill>
                  <a:srgbClr val="E6F0E2"/>
                </a:solidFill>
                <a:latin typeface="Constantia"/>
                <a:cs typeface="Constantia"/>
              </a:rPr>
              <a:t>dla</a:t>
            </a:r>
            <a:r>
              <a:rPr sz="1400" spc="-75" dirty="0">
                <a:solidFill>
                  <a:srgbClr val="E6F0E2"/>
                </a:solidFill>
                <a:latin typeface="Constantia"/>
                <a:cs typeface="Constantia"/>
              </a:rPr>
              <a:t> </a:t>
            </a:r>
            <a:r>
              <a:rPr sz="1400" spc="-10" dirty="0">
                <a:solidFill>
                  <a:srgbClr val="E6F0E2"/>
                </a:solidFill>
                <a:latin typeface="Constantia"/>
                <a:cs typeface="Constantia"/>
              </a:rPr>
              <a:t>patogena</a:t>
            </a:r>
            <a:endParaRPr sz="1400">
              <a:latin typeface="Constantia"/>
              <a:cs typeface="Constantia"/>
            </a:endParaRPr>
          </a:p>
        </p:txBody>
      </p:sp>
      <p:grpSp>
        <p:nvGrpSpPr>
          <p:cNvPr id="8" name="object 8"/>
          <p:cNvGrpSpPr/>
          <p:nvPr/>
        </p:nvGrpSpPr>
        <p:grpSpPr>
          <a:xfrm>
            <a:off x="2111375" y="2768600"/>
            <a:ext cx="5276850" cy="1716405"/>
            <a:chOff x="2111375" y="2768600"/>
            <a:chExt cx="5276850" cy="1716405"/>
          </a:xfrm>
        </p:grpSpPr>
        <p:sp>
          <p:nvSpPr>
            <p:cNvPr id="9" name="object 9"/>
            <p:cNvSpPr/>
            <p:nvPr/>
          </p:nvSpPr>
          <p:spPr>
            <a:xfrm>
              <a:off x="2124075" y="2781300"/>
              <a:ext cx="5251450" cy="1691005"/>
            </a:xfrm>
            <a:custGeom>
              <a:avLst/>
              <a:gdLst/>
              <a:ahLst/>
              <a:cxnLst/>
              <a:rect l="l" t="t" r="r" b="b"/>
              <a:pathLst>
                <a:path w="5251450" h="1691004">
                  <a:moveTo>
                    <a:pt x="4738497" y="0"/>
                  </a:moveTo>
                  <a:lnTo>
                    <a:pt x="512952" y="0"/>
                  </a:lnTo>
                  <a:lnTo>
                    <a:pt x="453124" y="1895"/>
                  </a:lnTo>
                  <a:lnTo>
                    <a:pt x="395324" y="7439"/>
                  </a:lnTo>
                  <a:lnTo>
                    <a:pt x="339938" y="16422"/>
                  </a:lnTo>
                  <a:lnTo>
                    <a:pt x="287351" y="28633"/>
                  </a:lnTo>
                  <a:lnTo>
                    <a:pt x="237946" y="43859"/>
                  </a:lnTo>
                  <a:lnTo>
                    <a:pt x="192109" y="61891"/>
                  </a:lnTo>
                  <a:lnTo>
                    <a:pt x="150225" y="82518"/>
                  </a:lnTo>
                  <a:lnTo>
                    <a:pt x="112677" y="105527"/>
                  </a:lnTo>
                  <a:lnTo>
                    <a:pt x="79850" y="130709"/>
                  </a:lnTo>
                  <a:lnTo>
                    <a:pt x="52129" y="157852"/>
                  </a:lnTo>
                  <a:lnTo>
                    <a:pt x="13545" y="217176"/>
                  </a:lnTo>
                  <a:lnTo>
                    <a:pt x="0" y="281813"/>
                  </a:lnTo>
                  <a:lnTo>
                    <a:pt x="0" y="1408938"/>
                  </a:lnTo>
                  <a:lnTo>
                    <a:pt x="13545" y="1473527"/>
                  </a:lnTo>
                  <a:lnTo>
                    <a:pt x="52129" y="1532818"/>
                  </a:lnTo>
                  <a:lnTo>
                    <a:pt x="79850" y="1559948"/>
                  </a:lnTo>
                  <a:lnTo>
                    <a:pt x="112677" y="1585119"/>
                  </a:lnTo>
                  <a:lnTo>
                    <a:pt x="150225" y="1608121"/>
                  </a:lnTo>
                  <a:lnTo>
                    <a:pt x="192109" y="1628742"/>
                  </a:lnTo>
                  <a:lnTo>
                    <a:pt x="237946" y="1646769"/>
                  </a:lnTo>
                  <a:lnTo>
                    <a:pt x="287351" y="1661993"/>
                  </a:lnTo>
                  <a:lnTo>
                    <a:pt x="339938" y="1674202"/>
                  </a:lnTo>
                  <a:lnTo>
                    <a:pt x="395324" y="1683184"/>
                  </a:lnTo>
                  <a:lnTo>
                    <a:pt x="453124" y="1688728"/>
                  </a:lnTo>
                  <a:lnTo>
                    <a:pt x="512952" y="1690624"/>
                  </a:lnTo>
                  <a:lnTo>
                    <a:pt x="4738497" y="1690624"/>
                  </a:lnTo>
                  <a:lnTo>
                    <a:pt x="4798325" y="1688728"/>
                  </a:lnTo>
                  <a:lnTo>
                    <a:pt x="4856125" y="1683184"/>
                  </a:lnTo>
                  <a:lnTo>
                    <a:pt x="4911511" y="1674202"/>
                  </a:lnTo>
                  <a:lnTo>
                    <a:pt x="4964098" y="1661993"/>
                  </a:lnTo>
                  <a:lnTo>
                    <a:pt x="5013503" y="1646769"/>
                  </a:lnTo>
                  <a:lnTo>
                    <a:pt x="5059340" y="1628742"/>
                  </a:lnTo>
                  <a:lnTo>
                    <a:pt x="5101224" y="1608121"/>
                  </a:lnTo>
                  <a:lnTo>
                    <a:pt x="5138772" y="1585119"/>
                  </a:lnTo>
                  <a:lnTo>
                    <a:pt x="5171599" y="1559948"/>
                  </a:lnTo>
                  <a:lnTo>
                    <a:pt x="5199320" y="1532818"/>
                  </a:lnTo>
                  <a:lnTo>
                    <a:pt x="5237904" y="1473527"/>
                  </a:lnTo>
                  <a:lnTo>
                    <a:pt x="5251450" y="1408938"/>
                  </a:lnTo>
                  <a:lnTo>
                    <a:pt x="5251450" y="281813"/>
                  </a:lnTo>
                  <a:lnTo>
                    <a:pt x="5237904" y="217176"/>
                  </a:lnTo>
                  <a:lnTo>
                    <a:pt x="5199320" y="157852"/>
                  </a:lnTo>
                  <a:lnTo>
                    <a:pt x="5171599" y="130709"/>
                  </a:lnTo>
                  <a:lnTo>
                    <a:pt x="5138772" y="105527"/>
                  </a:lnTo>
                  <a:lnTo>
                    <a:pt x="5101224" y="82518"/>
                  </a:lnTo>
                  <a:lnTo>
                    <a:pt x="5059340" y="61891"/>
                  </a:lnTo>
                  <a:lnTo>
                    <a:pt x="5013503" y="43859"/>
                  </a:lnTo>
                  <a:lnTo>
                    <a:pt x="4964098" y="28633"/>
                  </a:lnTo>
                  <a:lnTo>
                    <a:pt x="4911511" y="16422"/>
                  </a:lnTo>
                  <a:lnTo>
                    <a:pt x="4856125" y="7439"/>
                  </a:lnTo>
                  <a:lnTo>
                    <a:pt x="4798325" y="1895"/>
                  </a:lnTo>
                  <a:lnTo>
                    <a:pt x="4738497" y="0"/>
                  </a:lnTo>
                  <a:close/>
                </a:path>
              </a:pathLst>
            </a:custGeom>
            <a:solidFill>
              <a:srgbClr val="216347"/>
            </a:solidFill>
          </p:spPr>
          <p:txBody>
            <a:bodyPr wrap="square" lIns="0" tIns="0" rIns="0" bIns="0" rtlCol="0"/>
            <a:lstStyle/>
            <a:p>
              <a:endParaRPr/>
            </a:p>
          </p:txBody>
        </p:sp>
        <p:sp>
          <p:nvSpPr>
            <p:cNvPr id="10" name="object 10"/>
            <p:cNvSpPr/>
            <p:nvPr/>
          </p:nvSpPr>
          <p:spPr>
            <a:xfrm>
              <a:off x="2124075" y="2781300"/>
              <a:ext cx="5251450" cy="1691005"/>
            </a:xfrm>
            <a:custGeom>
              <a:avLst/>
              <a:gdLst/>
              <a:ahLst/>
              <a:cxnLst/>
              <a:rect l="l" t="t" r="r" b="b"/>
              <a:pathLst>
                <a:path w="5251450" h="1691004">
                  <a:moveTo>
                    <a:pt x="0" y="281813"/>
                  </a:moveTo>
                  <a:lnTo>
                    <a:pt x="13545" y="217176"/>
                  </a:lnTo>
                  <a:lnTo>
                    <a:pt x="52129" y="157852"/>
                  </a:lnTo>
                  <a:lnTo>
                    <a:pt x="79850" y="130709"/>
                  </a:lnTo>
                  <a:lnTo>
                    <a:pt x="112677" y="105527"/>
                  </a:lnTo>
                  <a:lnTo>
                    <a:pt x="150225" y="82518"/>
                  </a:lnTo>
                  <a:lnTo>
                    <a:pt x="192109" y="61891"/>
                  </a:lnTo>
                  <a:lnTo>
                    <a:pt x="237946" y="43859"/>
                  </a:lnTo>
                  <a:lnTo>
                    <a:pt x="287351" y="28633"/>
                  </a:lnTo>
                  <a:lnTo>
                    <a:pt x="339938" y="16422"/>
                  </a:lnTo>
                  <a:lnTo>
                    <a:pt x="395324" y="7439"/>
                  </a:lnTo>
                  <a:lnTo>
                    <a:pt x="453124" y="1895"/>
                  </a:lnTo>
                  <a:lnTo>
                    <a:pt x="512952" y="0"/>
                  </a:lnTo>
                  <a:lnTo>
                    <a:pt x="4738497" y="0"/>
                  </a:lnTo>
                  <a:lnTo>
                    <a:pt x="4798325" y="1895"/>
                  </a:lnTo>
                  <a:lnTo>
                    <a:pt x="4856125" y="7439"/>
                  </a:lnTo>
                  <a:lnTo>
                    <a:pt x="4911511" y="16422"/>
                  </a:lnTo>
                  <a:lnTo>
                    <a:pt x="4964098" y="28633"/>
                  </a:lnTo>
                  <a:lnTo>
                    <a:pt x="5013503" y="43859"/>
                  </a:lnTo>
                  <a:lnTo>
                    <a:pt x="5059340" y="61891"/>
                  </a:lnTo>
                  <a:lnTo>
                    <a:pt x="5101224" y="82518"/>
                  </a:lnTo>
                  <a:lnTo>
                    <a:pt x="5138772" y="105527"/>
                  </a:lnTo>
                  <a:lnTo>
                    <a:pt x="5171599" y="130709"/>
                  </a:lnTo>
                  <a:lnTo>
                    <a:pt x="5199320" y="157852"/>
                  </a:lnTo>
                  <a:lnTo>
                    <a:pt x="5237904" y="217176"/>
                  </a:lnTo>
                  <a:lnTo>
                    <a:pt x="5251450" y="281813"/>
                  </a:lnTo>
                  <a:lnTo>
                    <a:pt x="5251450" y="1408938"/>
                  </a:lnTo>
                  <a:lnTo>
                    <a:pt x="5237904" y="1473527"/>
                  </a:lnTo>
                  <a:lnTo>
                    <a:pt x="5199320" y="1532818"/>
                  </a:lnTo>
                  <a:lnTo>
                    <a:pt x="5171599" y="1559948"/>
                  </a:lnTo>
                  <a:lnTo>
                    <a:pt x="5138772" y="1585119"/>
                  </a:lnTo>
                  <a:lnTo>
                    <a:pt x="5101224" y="1608121"/>
                  </a:lnTo>
                  <a:lnTo>
                    <a:pt x="5059340" y="1628742"/>
                  </a:lnTo>
                  <a:lnTo>
                    <a:pt x="5013503" y="1646769"/>
                  </a:lnTo>
                  <a:lnTo>
                    <a:pt x="4964098" y="1661993"/>
                  </a:lnTo>
                  <a:lnTo>
                    <a:pt x="4911511" y="1674202"/>
                  </a:lnTo>
                  <a:lnTo>
                    <a:pt x="4856125" y="1683184"/>
                  </a:lnTo>
                  <a:lnTo>
                    <a:pt x="4798325" y="1688728"/>
                  </a:lnTo>
                  <a:lnTo>
                    <a:pt x="4738497" y="1690624"/>
                  </a:lnTo>
                  <a:lnTo>
                    <a:pt x="512952" y="1690624"/>
                  </a:lnTo>
                  <a:lnTo>
                    <a:pt x="453124" y="1688728"/>
                  </a:lnTo>
                  <a:lnTo>
                    <a:pt x="395324" y="1683184"/>
                  </a:lnTo>
                  <a:lnTo>
                    <a:pt x="339938" y="1674202"/>
                  </a:lnTo>
                  <a:lnTo>
                    <a:pt x="287351" y="1661993"/>
                  </a:lnTo>
                  <a:lnTo>
                    <a:pt x="237946" y="1646769"/>
                  </a:lnTo>
                  <a:lnTo>
                    <a:pt x="192109" y="1628742"/>
                  </a:lnTo>
                  <a:lnTo>
                    <a:pt x="150225" y="1608121"/>
                  </a:lnTo>
                  <a:lnTo>
                    <a:pt x="112677" y="1585119"/>
                  </a:lnTo>
                  <a:lnTo>
                    <a:pt x="79850" y="1559948"/>
                  </a:lnTo>
                  <a:lnTo>
                    <a:pt x="52129" y="1532818"/>
                  </a:lnTo>
                  <a:lnTo>
                    <a:pt x="13545" y="1473527"/>
                  </a:lnTo>
                  <a:lnTo>
                    <a:pt x="0" y="1408938"/>
                  </a:lnTo>
                  <a:lnTo>
                    <a:pt x="0" y="281813"/>
                  </a:lnTo>
                  <a:close/>
                </a:path>
              </a:pathLst>
            </a:custGeom>
            <a:ln w="25400">
              <a:solidFill>
                <a:srgbClr val="E6F0E2"/>
              </a:solidFill>
            </a:ln>
          </p:spPr>
          <p:txBody>
            <a:bodyPr wrap="square" lIns="0" tIns="0" rIns="0" bIns="0" rtlCol="0"/>
            <a:lstStyle/>
            <a:p>
              <a:endParaRPr/>
            </a:p>
          </p:txBody>
        </p:sp>
      </p:grpSp>
      <p:sp>
        <p:nvSpPr>
          <p:cNvPr id="11" name="object 11"/>
          <p:cNvSpPr txBox="1"/>
          <p:nvPr/>
        </p:nvSpPr>
        <p:spPr>
          <a:xfrm>
            <a:off x="2353436" y="2813050"/>
            <a:ext cx="4798060" cy="1584325"/>
          </a:xfrm>
          <a:prstGeom prst="rect">
            <a:avLst/>
          </a:prstGeom>
        </p:spPr>
        <p:txBody>
          <a:bodyPr vert="horz" wrap="square" lIns="0" tIns="37465" rIns="0" bIns="0" rtlCol="0">
            <a:spAutoFit/>
          </a:bodyPr>
          <a:lstStyle/>
          <a:p>
            <a:pPr marL="67310" marR="59690" indent="-3810" algn="ctr">
              <a:lnSpc>
                <a:spcPts val="1510"/>
              </a:lnSpc>
              <a:spcBef>
                <a:spcPts val="295"/>
              </a:spcBef>
            </a:pPr>
            <a:r>
              <a:rPr sz="1400" b="1" spc="-20" dirty="0">
                <a:solidFill>
                  <a:srgbClr val="E6F0E2"/>
                </a:solidFill>
                <a:latin typeface="Constantia"/>
                <a:cs typeface="Constantia"/>
              </a:rPr>
              <a:t>Uprawa</a:t>
            </a:r>
            <a:r>
              <a:rPr sz="1400" b="1" spc="-15" dirty="0">
                <a:solidFill>
                  <a:srgbClr val="E6F0E2"/>
                </a:solidFill>
                <a:latin typeface="Constantia"/>
                <a:cs typeface="Constantia"/>
              </a:rPr>
              <a:t> </a:t>
            </a:r>
            <a:r>
              <a:rPr sz="1400" b="1" dirty="0">
                <a:solidFill>
                  <a:srgbClr val="E6F0E2"/>
                </a:solidFill>
                <a:latin typeface="Constantia"/>
                <a:cs typeface="Constantia"/>
              </a:rPr>
              <a:t>na</a:t>
            </a:r>
            <a:r>
              <a:rPr sz="1400" b="1" spc="-65" dirty="0">
                <a:solidFill>
                  <a:srgbClr val="E6F0E2"/>
                </a:solidFill>
                <a:latin typeface="Constantia"/>
                <a:cs typeface="Constantia"/>
              </a:rPr>
              <a:t> </a:t>
            </a:r>
            <a:r>
              <a:rPr sz="1400" b="1" spc="-10" dirty="0">
                <a:solidFill>
                  <a:srgbClr val="E6F0E2"/>
                </a:solidFill>
                <a:latin typeface="Constantia"/>
                <a:cs typeface="Constantia"/>
              </a:rPr>
              <a:t>dużych</a:t>
            </a:r>
            <a:r>
              <a:rPr sz="1400" b="1" spc="-60" dirty="0">
                <a:solidFill>
                  <a:srgbClr val="E6F0E2"/>
                </a:solidFill>
                <a:latin typeface="Constantia"/>
                <a:cs typeface="Constantia"/>
              </a:rPr>
              <a:t> </a:t>
            </a:r>
            <a:r>
              <a:rPr sz="1400" b="1" spc="-10" dirty="0">
                <a:solidFill>
                  <a:srgbClr val="E6F0E2"/>
                </a:solidFill>
                <a:latin typeface="Constantia"/>
                <a:cs typeface="Constantia"/>
              </a:rPr>
              <a:t>obszarach</a:t>
            </a:r>
            <a:r>
              <a:rPr sz="1400" b="1" spc="-15" dirty="0">
                <a:solidFill>
                  <a:srgbClr val="E6F0E2"/>
                </a:solidFill>
                <a:latin typeface="Constantia"/>
                <a:cs typeface="Constantia"/>
              </a:rPr>
              <a:t> </a:t>
            </a:r>
            <a:r>
              <a:rPr sz="1400" b="1" spc="-20" dirty="0">
                <a:solidFill>
                  <a:srgbClr val="E6F0E2"/>
                </a:solidFill>
                <a:latin typeface="Constantia"/>
                <a:cs typeface="Constantia"/>
              </a:rPr>
              <a:t>jednorodnych</a:t>
            </a:r>
            <a:r>
              <a:rPr sz="1400" b="1" spc="-80" dirty="0">
                <a:solidFill>
                  <a:srgbClr val="E6F0E2"/>
                </a:solidFill>
                <a:latin typeface="Constantia"/>
                <a:cs typeface="Constantia"/>
              </a:rPr>
              <a:t> </a:t>
            </a:r>
            <a:r>
              <a:rPr sz="1400" b="1" spc="-10" dirty="0">
                <a:solidFill>
                  <a:srgbClr val="E6F0E2"/>
                </a:solidFill>
                <a:latin typeface="Constantia"/>
                <a:cs typeface="Constantia"/>
              </a:rPr>
              <a:t>genetycznie </a:t>
            </a:r>
            <a:r>
              <a:rPr sz="1400" b="1" dirty="0">
                <a:solidFill>
                  <a:srgbClr val="E6F0E2"/>
                </a:solidFill>
                <a:latin typeface="Constantia"/>
                <a:cs typeface="Constantia"/>
              </a:rPr>
              <a:t>roślin</a:t>
            </a:r>
            <a:r>
              <a:rPr sz="1400" dirty="0">
                <a:solidFill>
                  <a:srgbClr val="E6F0E2"/>
                </a:solidFill>
                <a:latin typeface="Constantia"/>
                <a:cs typeface="Constantia"/>
              </a:rPr>
              <a:t>,</a:t>
            </a:r>
            <a:r>
              <a:rPr sz="1400" spc="-90" dirty="0">
                <a:solidFill>
                  <a:srgbClr val="E6F0E2"/>
                </a:solidFill>
                <a:latin typeface="Constantia"/>
                <a:cs typeface="Constantia"/>
              </a:rPr>
              <a:t> </a:t>
            </a:r>
            <a:r>
              <a:rPr sz="1400" dirty="0">
                <a:solidFill>
                  <a:srgbClr val="E6F0E2"/>
                </a:solidFill>
                <a:latin typeface="Constantia"/>
                <a:cs typeface="Constantia"/>
              </a:rPr>
              <a:t>a</a:t>
            </a:r>
            <a:r>
              <a:rPr sz="1400" spc="-85" dirty="0">
                <a:solidFill>
                  <a:srgbClr val="E6F0E2"/>
                </a:solidFill>
                <a:latin typeface="Constantia"/>
                <a:cs typeface="Constantia"/>
              </a:rPr>
              <a:t> </a:t>
            </a:r>
            <a:r>
              <a:rPr sz="1400" spc="-10" dirty="0">
                <a:solidFill>
                  <a:srgbClr val="E6F0E2"/>
                </a:solidFill>
                <a:latin typeface="Constantia"/>
                <a:cs typeface="Constantia"/>
              </a:rPr>
              <a:t>więc</a:t>
            </a:r>
            <a:r>
              <a:rPr sz="1400" spc="-80" dirty="0">
                <a:solidFill>
                  <a:srgbClr val="E6F0E2"/>
                </a:solidFill>
                <a:latin typeface="Constantia"/>
                <a:cs typeface="Constantia"/>
              </a:rPr>
              <a:t> </a:t>
            </a:r>
            <a:r>
              <a:rPr sz="1400" dirty="0">
                <a:solidFill>
                  <a:srgbClr val="E6F0E2"/>
                </a:solidFill>
                <a:latin typeface="Constantia"/>
                <a:cs typeface="Constantia"/>
              </a:rPr>
              <a:t>o</a:t>
            </a:r>
            <a:r>
              <a:rPr sz="1400" spc="-70" dirty="0">
                <a:solidFill>
                  <a:srgbClr val="E6F0E2"/>
                </a:solidFill>
                <a:latin typeface="Constantia"/>
                <a:cs typeface="Constantia"/>
              </a:rPr>
              <a:t> </a:t>
            </a:r>
            <a:r>
              <a:rPr sz="1400" dirty="0">
                <a:solidFill>
                  <a:srgbClr val="E6F0E2"/>
                </a:solidFill>
                <a:latin typeface="Constantia"/>
                <a:cs typeface="Constantia"/>
              </a:rPr>
              <a:t>takiej</a:t>
            </a:r>
            <a:r>
              <a:rPr sz="1400" spc="-45" dirty="0">
                <a:solidFill>
                  <a:srgbClr val="E6F0E2"/>
                </a:solidFill>
                <a:latin typeface="Constantia"/>
                <a:cs typeface="Constantia"/>
              </a:rPr>
              <a:t> </a:t>
            </a:r>
            <a:r>
              <a:rPr sz="1400" dirty="0">
                <a:solidFill>
                  <a:srgbClr val="E6F0E2"/>
                </a:solidFill>
                <a:latin typeface="Constantia"/>
                <a:cs typeface="Constantia"/>
              </a:rPr>
              <a:t>samej</a:t>
            </a:r>
            <a:r>
              <a:rPr sz="1400" spc="-50" dirty="0">
                <a:solidFill>
                  <a:srgbClr val="E6F0E2"/>
                </a:solidFill>
                <a:latin typeface="Constantia"/>
                <a:cs typeface="Constantia"/>
              </a:rPr>
              <a:t> </a:t>
            </a:r>
            <a:r>
              <a:rPr sz="1400" dirty="0">
                <a:solidFill>
                  <a:srgbClr val="E6F0E2"/>
                </a:solidFill>
                <a:latin typeface="Constantia"/>
                <a:cs typeface="Constantia"/>
              </a:rPr>
              <a:t>odporności na</a:t>
            </a:r>
            <a:r>
              <a:rPr sz="1400" spc="-90" dirty="0">
                <a:solidFill>
                  <a:srgbClr val="E6F0E2"/>
                </a:solidFill>
                <a:latin typeface="Constantia"/>
                <a:cs typeface="Constantia"/>
              </a:rPr>
              <a:t> </a:t>
            </a:r>
            <a:r>
              <a:rPr sz="1400" spc="-30" dirty="0">
                <a:solidFill>
                  <a:srgbClr val="E6F0E2"/>
                </a:solidFill>
                <a:latin typeface="Constantia"/>
                <a:cs typeface="Constantia"/>
              </a:rPr>
              <a:t>choroby.</a:t>
            </a:r>
            <a:r>
              <a:rPr sz="1400" spc="-40" dirty="0">
                <a:solidFill>
                  <a:srgbClr val="E6F0E2"/>
                </a:solidFill>
                <a:latin typeface="Constantia"/>
                <a:cs typeface="Constantia"/>
              </a:rPr>
              <a:t> </a:t>
            </a:r>
            <a:r>
              <a:rPr sz="1400" spc="-50" dirty="0">
                <a:solidFill>
                  <a:srgbClr val="E6F0E2"/>
                </a:solidFill>
                <a:latin typeface="Constantia"/>
                <a:cs typeface="Constantia"/>
              </a:rPr>
              <a:t>W </a:t>
            </a:r>
            <a:r>
              <a:rPr sz="1400" spc="-10" dirty="0">
                <a:solidFill>
                  <a:srgbClr val="E6F0E2"/>
                </a:solidFill>
                <a:latin typeface="Constantia"/>
                <a:cs typeface="Constantia"/>
              </a:rPr>
              <a:t>konsekwencji</a:t>
            </a:r>
            <a:r>
              <a:rPr sz="1400" spc="-45" dirty="0">
                <a:solidFill>
                  <a:srgbClr val="E6F0E2"/>
                </a:solidFill>
                <a:latin typeface="Constantia"/>
                <a:cs typeface="Constantia"/>
              </a:rPr>
              <a:t> </a:t>
            </a:r>
            <a:r>
              <a:rPr sz="1400" spc="-20" dirty="0">
                <a:solidFill>
                  <a:srgbClr val="E6F0E2"/>
                </a:solidFill>
                <a:latin typeface="Constantia"/>
                <a:cs typeface="Constantia"/>
              </a:rPr>
              <a:t>uprawa</a:t>
            </a:r>
            <a:r>
              <a:rPr sz="1400" spc="-55" dirty="0">
                <a:solidFill>
                  <a:srgbClr val="E6F0E2"/>
                </a:solidFill>
                <a:latin typeface="Constantia"/>
                <a:cs typeface="Constantia"/>
              </a:rPr>
              <a:t> </a:t>
            </a:r>
            <a:r>
              <a:rPr sz="1400" spc="-10" dirty="0">
                <a:solidFill>
                  <a:srgbClr val="E6F0E2"/>
                </a:solidFill>
                <a:latin typeface="Constantia"/>
                <a:cs typeface="Constantia"/>
              </a:rPr>
              <a:t>jednej</a:t>
            </a:r>
            <a:r>
              <a:rPr sz="1400" spc="-40" dirty="0">
                <a:solidFill>
                  <a:srgbClr val="E6F0E2"/>
                </a:solidFill>
                <a:latin typeface="Constantia"/>
                <a:cs typeface="Constantia"/>
              </a:rPr>
              <a:t> </a:t>
            </a:r>
            <a:r>
              <a:rPr sz="1400" dirty="0">
                <a:solidFill>
                  <a:srgbClr val="E6F0E2"/>
                </a:solidFill>
                <a:latin typeface="Constantia"/>
                <a:cs typeface="Constantia"/>
              </a:rPr>
              <a:t>odmiany</a:t>
            </a:r>
            <a:r>
              <a:rPr sz="1400" spc="-20" dirty="0">
                <a:solidFill>
                  <a:srgbClr val="E6F0E2"/>
                </a:solidFill>
                <a:latin typeface="Constantia"/>
                <a:cs typeface="Constantia"/>
              </a:rPr>
              <a:t> </a:t>
            </a:r>
            <a:r>
              <a:rPr sz="1400" dirty="0">
                <a:solidFill>
                  <a:srgbClr val="E6F0E2"/>
                </a:solidFill>
                <a:latin typeface="Constantia"/>
                <a:cs typeface="Constantia"/>
              </a:rPr>
              <a:t>jest</a:t>
            </a:r>
            <a:r>
              <a:rPr sz="1400" spc="-55" dirty="0">
                <a:solidFill>
                  <a:srgbClr val="E6F0E2"/>
                </a:solidFill>
                <a:latin typeface="Constantia"/>
                <a:cs typeface="Constantia"/>
              </a:rPr>
              <a:t> </a:t>
            </a:r>
            <a:r>
              <a:rPr sz="1400" spc="-20" dirty="0">
                <a:solidFill>
                  <a:srgbClr val="E6F0E2"/>
                </a:solidFill>
                <a:latin typeface="Constantia"/>
                <a:cs typeface="Constantia"/>
              </a:rPr>
              <a:t>uprawą</a:t>
            </a:r>
            <a:r>
              <a:rPr sz="1400" spc="-55" dirty="0">
                <a:solidFill>
                  <a:srgbClr val="E6F0E2"/>
                </a:solidFill>
                <a:latin typeface="Constantia"/>
                <a:cs typeface="Constantia"/>
              </a:rPr>
              <a:t> </a:t>
            </a:r>
            <a:r>
              <a:rPr sz="1400" b="1" spc="-50" dirty="0">
                <a:solidFill>
                  <a:srgbClr val="E6F0E2"/>
                </a:solidFill>
                <a:latin typeface="Constantia"/>
                <a:cs typeface="Constantia"/>
              </a:rPr>
              <a:t>w </a:t>
            </a:r>
            <a:r>
              <a:rPr sz="1400" b="1" spc="-10" dirty="0">
                <a:solidFill>
                  <a:srgbClr val="E6F0E2"/>
                </a:solidFill>
                <a:latin typeface="Constantia"/>
                <a:cs typeface="Constantia"/>
              </a:rPr>
              <a:t>monokulturze</a:t>
            </a:r>
            <a:r>
              <a:rPr sz="1400" spc="-10" dirty="0">
                <a:solidFill>
                  <a:srgbClr val="E6F0E2"/>
                </a:solidFill>
                <a:latin typeface="Constantia"/>
                <a:cs typeface="Constantia"/>
              </a:rPr>
              <a:t>,</a:t>
            </a:r>
            <a:r>
              <a:rPr sz="1400" spc="-50" dirty="0">
                <a:solidFill>
                  <a:srgbClr val="E6F0E2"/>
                </a:solidFill>
                <a:latin typeface="Constantia"/>
                <a:cs typeface="Constantia"/>
              </a:rPr>
              <a:t> </a:t>
            </a:r>
            <a:r>
              <a:rPr sz="1400" spc="-20" dirty="0">
                <a:solidFill>
                  <a:srgbClr val="E6F0E2"/>
                </a:solidFill>
                <a:latin typeface="Constantia"/>
                <a:cs typeface="Constantia"/>
              </a:rPr>
              <a:t>co</a:t>
            </a:r>
            <a:r>
              <a:rPr sz="1400" spc="-65" dirty="0">
                <a:solidFill>
                  <a:srgbClr val="E6F0E2"/>
                </a:solidFill>
                <a:latin typeface="Constantia"/>
                <a:cs typeface="Constantia"/>
              </a:rPr>
              <a:t> </a:t>
            </a:r>
            <a:r>
              <a:rPr sz="1400" spc="-10" dirty="0">
                <a:solidFill>
                  <a:srgbClr val="E6F0E2"/>
                </a:solidFill>
                <a:latin typeface="Constantia"/>
                <a:cs typeface="Constantia"/>
              </a:rPr>
              <a:t>sprzyja</a:t>
            </a:r>
            <a:r>
              <a:rPr sz="1400" spc="-55" dirty="0">
                <a:solidFill>
                  <a:srgbClr val="E6F0E2"/>
                </a:solidFill>
                <a:latin typeface="Constantia"/>
                <a:cs typeface="Constantia"/>
              </a:rPr>
              <a:t> </a:t>
            </a:r>
            <a:r>
              <a:rPr sz="1400" dirty="0">
                <a:solidFill>
                  <a:srgbClr val="E6F0E2"/>
                </a:solidFill>
                <a:latin typeface="Constantia"/>
                <a:cs typeface="Constantia"/>
              </a:rPr>
              <a:t>szybkiemu</a:t>
            </a:r>
            <a:r>
              <a:rPr sz="1400" spc="-20" dirty="0">
                <a:solidFill>
                  <a:srgbClr val="E6F0E2"/>
                </a:solidFill>
                <a:latin typeface="Constantia"/>
                <a:cs typeface="Constantia"/>
              </a:rPr>
              <a:t> </a:t>
            </a:r>
            <a:r>
              <a:rPr sz="1400" spc="-10" dirty="0">
                <a:solidFill>
                  <a:srgbClr val="E6F0E2"/>
                </a:solidFill>
                <a:latin typeface="Constantia"/>
                <a:cs typeface="Constantia"/>
              </a:rPr>
              <a:t>rozprzestrzenianiu </a:t>
            </a:r>
            <a:r>
              <a:rPr sz="1400" spc="-25" dirty="0">
                <a:solidFill>
                  <a:srgbClr val="E6F0E2"/>
                </a:solidFill>
                <a:latin typeface="Constantia"/>
                <a:cs typeface="Constantia"/>
              </a:rPr>
              <a:t>się </a:t>
            </a:r>
            <a:r>
              <a:rPr sz="1400" spc="-10" dirty="0">
                <a:solidFill>
                  <a:srgbClr val="E6F0E2"/>
                </a:solidFill>
                <a:latin typeface="Constantia"/>
                <a:cs typeface="Constantia"/>
              </a:rPr>
              <a:t>wirulentnych</a:t>
            </a:r>
            <a:r>
              <a:rPr sz="1400" spc="-55" dirty="0">
                <a:solidFill>
                  <a:srgbClr val="E6F0E2"/>
                </a:solidFill>
                <a:latin typeface="Constantia"/>
                <a:cs typeface="Constantia"/>
              </a:rPr>
              <a:t> </a:t>
            </a:r>
            <a:r>
              <a:rPr sz="1400" spc="-10" dirty="0">
                <a:solidFill>
                  <a:srgbClr val="E6F0E2"/>
                </a:solidFill>
                <a:latin typeface="Constantia"/>
                <a:cs typeface="Constantia"/>
              </a:rPr>
              <a:t>szczepów</a:t>
            </a:r>
            <a:r>
              <a:rPr sz="1400" spc="-15" dirty="0">
                <a:solidFill>
                  <a:srgbClr val="E6F0E2"/>
                </a:solidFill>
                <a:latin typeface="Constantia"/>
                <a:cs typeface="Constantia"/>
              </a:rPr>
              <a:t> </a:t>
            </a:r>
            <a:r>
              <a:rPr sz="1400" dirty="0">
                <a:solidFill>
                  <a:srgbClr val="E6F0E2"/>
                </a:solidFill>
                <a:latin typeface="Constantia"/>
                <a:cs typeface="Constantia"/>
              </a:rPr>
              <a:t>i</a:t>
            </a:r>
            <a:r>
              <a:rPr sz="1400" spc="5" dirty="0">
                <a:solidFill>
                  <a:srgbClr val="E6F0E2"/>
                </a:solidFill>
                <a:latin typeface="Constantia"/>
                <a:cs typeface="Constantia"/>
              </a:rPr>
              <a:t> </a:t>
            </a:r>
            <a:r>
              <a:rPr sz="1400" spc="-20" dirty="0">
                <a:solidFill>
                  <a:srgbClr val="E6F0E2"/>
                </a:solidFill>
                <a:latin typeface="Constantia"/>
                <a:cs typeface="Constantia"/>
              </a:rPr>
              <a:t>może</a:t>
            </a:r>
            <a:r>
              <a:rPr sz="1400" spc="-40" dirty="0">
                <a:solidFill>
                  <a:srgbClr val="E6F0E2"/>
                </a:solidFill>
                <a:latin typeface="Constantia"/>
                <a:cs typeface="Constantia"/>
              </a:rPr>
              <a:t> </a:t>
            </a:r>
            <a:r>
              <a:rPr sz="1400" spc="-20" dirty="0">
                <a:solidFill>
                  <a:srgbClr val="E6F0E2"/>
                </a:solidFill>
                <a:latin typeface="Constantia"/>
                <a:cs typeface="Constantia"/>
              </a:rPr>
              <a:t>prowadzić</a:t>
            </a:r>
            <a:r>
              <a:rPr sz="1400" spc="-55" dirty="0">
                <a:solidFill>
                  <a:srgbClr val="E6F0E2"/>
                </a:solidFill>
                <a:latin typeface="Constantia"/>
                <a:cs typeface="Constantia"/>
              </a:rPr>
              <a:t> </a:t>
            </a:r>
            <a:r>
              <a:rPr sz="1400" dirty="0">
                <a:solidFill>
                  <a:srgbClr val="E6F0E2"/>
                </a:solidFill>
                <a:latin typeface="Constantia"/>
                <a:cs typeface="Constantia"/>
              </a:rPr>
              <a:t>w</a:t>
            </a:r>
            <a:r>
              <a:rPr sz="1400" spc="-65" dirty="0">
                <a:solidFill>
                  <a:srgbClr val="E6F0E2"/>
                </a:solidFill>
                <a:latin typeface="Constantia"/>
                <a:cs typeface="Constantia"/>
              </a:rPr>
              <a:t> </a:t>
            </a:r>
            <a:r>
              <a:rPr sz="1400" spc="-10" dirty="0">
                <a:solidFill>
                  <a:srgbClr val="E6F0E2"/>
                </a:solidFill>
                <a:latin typeface="Constantia"/>
                <a:cs typeface="Constantia"/>
              </a:rPr>
              <a:t>sprzyjających</a:t>
            </a:r>
            <a:endParaRPr sz="1400">
              <a:latin typeface="Constantia"/>
              <a:cs typeface="Constantia"/>
            </a:endParaRPr>
          </a:p>
          <a:p>
            <a:pPr marL="12700" marR="5080" algn="ctr">
              <a:lnSpc>
                <a:spcPts val="1510"/>
              </a:lnSpc>
              <a:spcBef>
                <a:spcPts val="10"/>
              </a:spcBef>
            </a:pPr>
            <a:r>
              <a:rPr sz="1400" spc="-10" dirty="0">
                <a:solidFill>
                  <a:srgbClr val="E6F0E2"/>
                </a:solidFill>
                <a:latin typeface="Constantia"/>
                <a:cs typeface="Constantia"/>
              </a:rPr>
              <a:t>warunkach</a:t>
            </a:r>
            <a:r>
              <a:rPr sz="1400" spc="-70" dirty="0">
                <a:solidFill>
                  <a:srgbClr val="E6F0E2"/>
                </a:solidFill>
                <a:latin typeface="Constantia"/>
                <a:cs typeface="Constantia"/>
              </a:rPr>
              <a:t> </a:t>
            </a:r>
            <a:r>
              <a:rPr sz="1400" dirty="0">
                <a:solidFill>
                  <a:srgbClr val="E6F0E2"/>
                </a:solidFill>
                <a:latin typeface="Constantia"/>
                <a:cs typeface="Constantia"/>
              </a:rPr>
              <a:t>dla</a:t>
            </a:r>
            <a:r>
              <a:rPr sz="1400" spc="-60" dirty="0">
                <a:solidFill>
                  <a:srgbClr val="E6F0E2"/>
                </a:solidFill>
                <a:latin typeface="Constantia"/>
                <a:cs typeface="Constantia"/>
              </a:rPr>
              <a:t> </a:t>
            </a:r>
            <a:r>
              <a:rPr sz="1400" spc="-20" dirty="0">
                <a:solidFill>
                  <a:srgbClr val="E6F0E2"/>
                </a:solidFill>
                <a:latin typeface="Constantia"/>
                <a:cs typeface="Constantia"/>
              </a:rPr>
              <a:t>rozwoju</a:t>
            </a:r>
            <a:r>
              <a:rPr sz="1400" spc="-25" dirty="0">
                <a:solidFill>
                  <a:srgbClr val="E6F0E2"/>
                </a:solidFill>
                <a:latin typeface="Constantia"/>
                <a:cs typeface="Constantia"/>
              </a:rPr>
              <a:t> </a:t>
            </a:r>
            <a:r>
              <a:rPr sz="1400" spc="-10" dirty="0">
                <a:solidFill>
                  <a:srgbClr val="E6F0E2"/>
                </a:solidFill>
                <a:latin typeface="Constantia"/>
                <a:cs typeface="Constantia"/>
              </a:rPr>
              <a:t>patogena</a:t>
            </a:r>
            <a:r>
              <a:rPr sz="1400" spc="-35" dirty="0">
                <a:solidFill>
                  <a:srgbClr val="E6F0E2"/>
                </a:solidFill>
                <a:latin typeface="Constantia"/>
                <a:cs typeface="Constantia"/>
              </a:rPr>
              <a:t> </a:t>
            </a:r>
            <a:r>
              <a:rPr sz="1400" dirty="0">
                <a:solidFill>
                  <a:srgbClr val="E6F0E2"/>
                </a:solidFill>
                <a:latin typeface="Constantia"/>
                <a:cs typeface="Constantia"/>
              </a:rPr>
              <a:t>do</a:t>
            </a:r>
            <a:r>
              <a:rPr sz="1400" spc="-60" dirty="0">
                <a:solidFill>
                  <a:srgbClr val="E6F0E2"/>
                </a:solidFill>
                <a:latin typeface="Constantia"/>
                <a:cs typeface="Constantia"/>
              </a:rPr>
              <a:t> </a:t>
            </a:r>
            <a:r>
              <a:rPr sz="1400" spc="-20" dirty="0">
                <a:solidFill>
                  <a:srgbClr val="E6F0E2"/>
                </a:solidFill>
                <a:latin typeface="Constantia"/>
                <a:cs typeface="Constantia"/>
              </a:rPr>
              <a:t>epifitozy.</a:t>
            </a:r>
            <a:r>
              <a:rPr sz="1400" spc="40" dirty="0">
                <a:solidFill>
                  <a:srgbClr val="E6F0E2"/>
                </a:solidFill>
                <a:latin typeface="Constantia"/>
                <a:cs typeface="Constantia"/>
              </a:rPr>
              <a:t> </a:t>
            </a:r>
            <a:r>
              <a:rPr sz="1400" spc="-10" dirty="0">
                <a:solidFill>
                  <a:srgbClr val="E6F0E2"/>
                </a:solidFill>
                <a:latin typeface="Constantia"/>
                <a:cs typeface="Constantia"/>
              </a:rPr>
              <a:t>Należy</a:t>
            </a:r>
            <a:r>
              <a:rPr sz="1400" spc="-85" dirty="0">
                <a:solidFill>
                  <a:srgbClr val="E6F0E2"/>
                </a:solidFill>
                <a:latin typeface="Constantia"/>
                <a:cs typeface="Constantia"/>
              </a:rPr>
              <a:t> </a:t>
            </a:r>
            <a:r>
              <a:rPr sz="1400" spc="-20" dirty="0">
                <a:solidFill>
                  <a:srgbClr val="E6F0E2"/>
                </a:solidFill>
                <a:latin typeface="Constantia"/>
                <a:cs typeface="Constantia"/>
              </a:rPr>
              <a:t>dążyć</a:t>
            </a:r>
            <a:r>
              <a:rPr sz="1400" spc="-55" dirty="0">
                <a:solidFill>
                  <a:srgbClr val="E6F0E2"/>
                </a:solidFill>
                <a:latin typeface="Constantia"/>
                <a:cs typeface="Constantia"/>
              </a:rPr>
              <a:t> </a:t>
            </a:r>
            <a:r>
              <a:rPr sz="1400" spc="-25" dirty="0">
                <a:solidFill>
                  <a:srgbClr val="E6F0E2"/>
                </a:solidFill>
                <a:latin typeface="Constantia"/>
                <a:cs typeface="Constantia"/>
              </a:rPr>
              <a:t>do </a:t>
            </a:r>
            <a:r>
              <a:rPr sz="1400" spc="-10" dirty="0">
                <a:solidFill>
                  <a:srgbClr val="E6F0E2"/>
                </a:solidFill>
                <a:latin typeface="Constantia"/>
                <a:cs typeface="Constantia"/>
              </a:rPr>
              <a:t>uprawy</a:t>
            </a:r>
            <a:r>
              <a:rPr sz="1400" spc="-75" dirty="0">
                <a:solidFill>
                  <a:srgbClr val="E6F0E2"/>
                </a:solidFill>
                <a:latin typeface="Constantia"/>
                <a:cs typeface="Constantia"/>
              </a:rPr>
              <a:t> </a:t>
            </a:r>
            <a:r>
              <a:rPr sz="1400" dirty="0">
                <a:solidFill>
                  <a:srgbClr val="E6F0E2"/>
                </a:solidFill>
                <a:latin typeface="Constantia"/>
                <a:cs typeface="Constantia"/>
              </a:rPr>
              <a:t>odmian</a:t>
            </a:r>
            <a:r>
              <a:rPr sz="1400" spc="-40" dirty="0">
                <a:solidFill>
                  <a:srgbClr val="E6F0E2"/>
                </a:solidFill>
                <a:latin typeface="Constantia"/>
                <a:cs typeface="Constantia"/>
              </a:rPr>
              <a:t> </a:t>
            </a:r>
            <a:r>
              <a:rPr sz="1400" spc="-20" dirty="0">
                <a:solidFill>
                  <a:srgbClr val="E6F0E2"/>
                </a:solidFill>
                <a:latin typeface="Constantia"/>
                <a:cs typeface="Constantia"/>
              </a:rPr>
              <a:t>zróżnicowanych</a:t>
            </a:r>
            <a:r>
              <a:rPr sz="1400" spc="-30" dirty="0">
                <a:solidFill>
                  <a:srgbClr val="E6F0E2"/>
                </a:solidFill>
                <a:latin typeface="Constantia"/>
                <a:cs typeface="Constantia"/>
              </a:rPr>
              <a:t> </a:t>
            </a:r>
            <a:r>
              <a:rPr sz="1400" dirty="0">
                <a:solidFill>
                  <a:srgbClr val="E6F0E2"/>
                </a:solidFill>
                <a:latin typeface="Constantia"/>
                <a:cs typeface="Constantia"/>
              </a:rPr>
              <a:t>pod</a:t>
            </a:r>
            <a:r>
              <a:rPr sz="1400" spc="-30" dirty="0">
                <a:solidFill>
                  <a:srgbClr val="E6F0E2"/>
                </a:solidFill>
                <a:latin typeface="Constantia"/>
                <a:cs typeface="Constantia"/>
              </a:rPr>
              <a:t> </a:t>
            </a:r>
            <a:r>
              <a:rPr sz="1400" spc="-10" dirty="0">
                <a:solidFill>
                  <a:srgbClr val="E6F0E2"/>
                </a:solidFill>
                <a:latin typeface="Constantia"/>
                <a:cs typeface="Constantia"/>
              </a:rPr>
              <a:t>względem</a:t>
            </a:r>
            <a:r>
              <a:rPr sz="1400" spc="-65" dirty="0">
                <a:solidFill>
                  <a:srgbClr val="E6F0E2"/>
                </a:solidFill>
                <a:latin typeface="Constantia"/>
                <a:cs typeface="Constantia"/>
              </a:rPr>
              <a:t> </a:t>
            </a:r>
            <a:r>
              <a:rPr sz="1400" spc="-10" dirty="0">
                <a:solidFill>
                  <a:srgbClr val="E6F0E2"/>
                </a:solidFill>
                <a:latin typeface="Constantia"/>
                <a:cs typeface="Constantia"/>
              </a:rPr>
              <a:t>genetycznego </a:t>
            </a:r>
            <a:r>
              <a:rPr sz="1400" spc="-20" dirty="0">
                <a:solidFill>
                  <a:srgbClr val="E6F0E2"/>
                </a:solidFill>
                <a:latin typeface="Constantia"/>
                <a:cs typeface="Constantia"/>
              </a:rPr>
              <a:t>uwarunkowania </a:t>
            </a:r>
            <a:r>
              <a:rPr sz="1400" dirty="0">
                <a:solidFill>
                  <a:srgbClr val="E6F0E2"/>
                </a:solidFill>
                <a:latin typeface="Constantia"/>
                <a:cs typeface="Constantia"/>
              </a:rPr>
              <a:t>ich</a:t>
            </a:r>
            <a:r>
              <a:rPr sz="1400" spc="-5" dirty="0">
                <a:solidFill>
                  <a:srgbClr val="E6F0E2"/>
                </a:solidFill>
                <a:latin typeface="Constantia"/>
                <a:cs typeface="Constantia"/>
              </a:rPr>
              <a:t> </a:t>
            </a:r>
            <a:r>
              <a:rPr sz="1400" spc="-10" dirty="0">
                <a:solidFill>
                  <a:srgbClr val="E6F0E2"/>
                </a:solidFill>
                <a:latin typeface="Constantia"/>
                <a:cs typeface="Constantia"/>
              </a:rPr>
              <a:t>odporności.</a:t>
            </a:r>
            <a:endParaRPr sz="1400">
              <a:latin typeface="Constantia"/>
              <a:cs typeface="Constantia"/>
            </a:endParaRPr>
          </a:p>
        </p:txBody>
      </p:sp>
      <p:grpSp>
        <p:nvGrpSpPr>
          <p:cNvPr id="12" name="object 12"/>
          <p:cNvGrpSpPr/>
          <p:nvPr/>
        </p:nvGrpSpPr>
        <p:grpSpPr>
          <a:xfrm>
            <a:off x="2111375" y="4529201"/>
            <a:ext cx="5281930" cy="1395730"/>
            <a:chOff x="2111375" y="4529201"/>
            <a:chExt cx="5281930" cy="1395730"/>
          </a:xfrm>
        </p:grpSpPr>
        <p:sp>
          <p:nvSpPr>
            <p:cNvPr id="13" name="object 13"/>
            <p:cNvSpPr/>
            <p:nvPr/>
          </p:nvSpPr>
          <p:spPr>
            <a:xfrm>
              <a:off x="2124075" y="4541901"/>
              <a:ext cx="5256530" cy="1370330"/>
            </a:xfrm>
            <a:custGeom>
              <a:avLst/>
              <a:gdLst/>
              <a:ahLst/>
              <a:cxnLst/>
              <a:rect l="l" t="t" r="r" b="b"/>
              <a:pathLst>
                <a:path w="5256530" h="1370329">
                  <a:moveTo>
                    <a:pt x="4840605" y="0"/>
                  </a:moveTo>
                  <a:lnTo>
                    <a:pt x="415670" y="0"/>
                  </a:lnTo>
                  <a:lnTo>
                    <a:pt x="354235" y="2472"/>
                  </a:lnTo>
                  <a:lnTo>
                    <a:pt x="295602" y="9656"/>
                  </a:lnTo>
                  <a:lnTo>
                    <a:pt x="240414" y="21200"/>
                  </a:lnTo>
                  <a:lnTo>
                    <a:pt x="189312" y="36750"/>
                  </a:lnTo>
                  <a:lnTo>
                    <a:pt x="142941" y="55954"/>
                  </a:lnTo>
                  <a:lnTo>
                    <a:pt x="101941" y="78462"/>
                  </a:lnTo>
                  <a:lnTo>
                    <a:pt x="66955" y="103920"/>
                  </a:lnTo>
                  <a:lnTo>
                    <a:pt x="38625" y="131977"/>
                  </a:lnTo>
                  <a:lnTo>
                    <a:pt x="4505" y="194478"/>
                  </a:lnTo>
                  <a:lnTo>
                    <a:pt x="0" y="228219"/>
                  </a:lnTo>
                  <a:lnTo>
                    <a:pt x="0" y="1141603"/>
                  </a:lnTo>
                  <a:lnTo>
                    <a:pt x="17595" y="1207551"/>
                  </a:lnTo>
                  <a:lnTo>
                    <a:pt x="66955" y="1265939"/>
                  </a:lnTo>
                  <a:lnTo>
                    <a:pt x="101941" y="1291414"/>
                  </a:lnTo>
                  <a:lnTo>
                    <a:pt x="142941" y="1313939"/>
                  </a:lnTo>
                  <a:lnTo>
                    <a:pt x="189312" y="1333160"/>
                  </a:lnTo>
                  <a:lnTo>
                    <a:pt x="240414" y="1348725"/>
                  </a:lnTo>
                  <a:lnTo>
                    <a:pt x="295602" y="1360280"/>
                  </a:lnTo>
                  <a:lnTo>
                    <a:pt x="354235" y="1367473"/>
                  </a:lnTo>
                  <a:lnTo>
                    <a:pt x="415670" y="1369949"/>
                  </a:lnTo>
                  <a:lnTo>
                    <a:pt x="4840605" y="1369949"/>
                  </a:lnTo>
                  <a:lnTo>
                    <a:pt x="4902011" y="1367473"/>
                  </a:lnTo>
                  <a:lnTo>
                    <a:pt x="4960627" y="1360280"/>
                  </a:lnTo>
                  <a:lnTo>
                    <a:pt x="5015806" y="1348725"/>
                  </a:lnTo>
                  <a:lnTo>
                    <a:pt x="5066906" y="1333160"/>
                  </a:lnTo>
                  <a:lnTo>
                    <a:pt x="5113283" y="1313939"/>
                  </a:lnTo>
                  <a:lnTo>
                    <a:pt x="5154291" y="1291414"/>
                  </a:lnTo>
                  <a:lnTo>
                    <a:pt x="5189288" y="1265939"/>
                  </a:lnTo>
                  <a:lnTo>
                    <a:pt x="5217629" y="1237867"/>
                  </a:lnTo>
                  <a:lnTo>
                    <a:pt x="5251767" y="1175346"/>
                  </a:lnTo>
                  <a:lnTo>
                    <a:pt x="5256276" y="1141603"/>
                  </a:lnTo>
                  <a:lnTo>
                    <a:pt x="5256276" y="228219"/>
                  </a:lnTo>
                  <a:lnTo>
                    <a:pt x="5238670" y="162281"/>
                  </a:lnTo>
                  <a:lnTo>
                    <a:pt x="5189288" y="103920"/>
                  </a:lnTo>
                  <a:lnTo>
                    <a:pt x="5154291" y="78462"/>
                  </a:lnTo>
                  <a:lnTo>
                    <a:pt x="5113283" y="55954"/>
                  </a:lnTo>
                  <a:lnTo>
                    <a:pt x="5066906" y="36750"/>
                  </a:lnTo>
                  <a:lnTo>
                    <a:pt x="5015806" y="21200"/>
                  </a:lnTo>
                  <a:lnTo>
                    <a:pt x="4960627" y="9656"/>
                  </a:lnTo>
                  <a:lnTo>
                    <a:pt x="4902011" y="2472"/>
                  </a:lnTo>
                  <a:lnTo>
                    <a:pt x="4840605" y="0"/>
                  </a:lnTo>
                  <a:close/>
                </a:path>
              </a:pathLst>
            </a:custGeom>
            <a:solidFill>
              <a:srgbClr val="1B577B"/>
            </a:solidFill>
          </p:spPr>
          <p:txBody>
            <a:bodyPr wrap="square" lIns="0" tIns="0" rIns="0" bIns="0" rtlCol="0"/>
            <a:lstStyle/>
            <a:p>
              <a:endParaRPr/>
            </a:p>
          </p:txBody>
        </p:sp>
        <p:sp>
          <p:nvSpPr>
            <p:cNvPr id="14" name="object 14"/>
            <p:cNvSpPr/>
            <p:nvPr/>
          </p:nvSpPr>
          <p:spPr>
            <a:xfrm>
              <a:off x="2124075" y="4541901"/>
              <a:ext cx="5256530" cy="1370330"/>
            </a:xfrm>
            <a:custGeom>
              <a:avLst/>
              <a:gdLst/>
              <a:ahLst/>
              <a:cxnLst/>
              <a:rect l="l" t="t" r="r" b="b"/>
              <a:pathLst>
                <a:path w="5256530" h="1370329">
                  <a:moveTo>
                    <a:pt x="0" y="228219"/>
                  </a:moveTo>
                  <a:lnTo>
                    <a:pt x="17595" y="162281"/>
                  </a:lnTo>
                  <a:lnTo>
                    <a:pt x="66955" y="103920"/>
                  </a:lnTo>
                  <a:lnTo>
                    <a:pt x="101941" y="78462"/>
                  </a:lnTo>
                  <a:lnTo>
                    <a:pt x="142941" y="55954"/>
                  </a:lnTo>
                  <a:lnTo>
                    <a:pt x="189312" y="36750"/>
                  </a:lnTo>
                  <a:lnTo>
                    <a:pt x="240414" y="21200"/>
                  </a:lnTo>
                  <a:lnTo>
                    <a:pt x="295602" y="9656"/>
                  </a:lnTo>
                  <a:lnTo>
                    <a:pt x="354235" y="2472"/>
                  </a:lnTo>
                  <a:lnTo>
                    <a:pt x="415670" y="0"/>
                  </a:lnTo>
                  <a:lnTo>
                    <a:pt x="4840605" y="0"/>
                  </a:lnTo>
                  <a:lnTo>
                    <a:pt x="4902011" y="2472"/>
                  </a:lnTo>
                  <a:lnTo>
                    <a:pt x="4960627" y="9656"/>
                  </a:lnTo>
                  <a:lnTo>
                    <a:pt x="5015806" y="21200"/>
                  </a:lnTo>
                  <a:lnTo>
                    <a:pt x="5066906" y="36750"/>
                  </a:lnTo>
                  <a:lnTo>
                    <a:pt x="5113283" y="55954"/>
                  </a:lnTo>
                  <a:lnTo>
                    <a:pt x="5154291" y="78462"/>
                  </a:lnTo>
                  <a:lnTo>
                    <a:pt x="5189288" y="103920"/>
                  </a:lnTo>
                  <a:lnTo>
                    <a:pt x="5217629" y="131977"/>
                  </a:lnTo>
                  <a:lnTo>
                    <a:pt x="5251767" y="194478"/>
                  </a:lnTo>
                  <a:lnTo>
                    <a:pt x="5256276" y="228219"/>
                  </a:lnTo>
                  <a:lnTo>
                    <a:pt x="5256276" y="1141603"/>
                  </a:lnTo>
                  <a:lnTo>
                    <a:pt x="5238670" y="1207551"/>
                  </a:lnTo>
                  <a:lnTo>
                    <a:pt x="5189288" y="1265939"/>
                  </a:lnTo>
                  <a:lnTo>
                    <a:pt x="5154291" y="1291414"/>
                  </a:lnTo>
                  <a:lnTo>
                    <a:pt x="5113283" y="1313939"/>
                  </a:lnTo>
                  <a:lnTo>
                    <a:pt x="5066906" y="1333160"/>
                  </a:lnTo>
                  <a:lnTo>
                    <a:pt x="5015806" y="1348725"/>
                  </a:lnTo>
                  <a:lnTo>
                    <a:pt x="4960627" y="1360280"/>
                  </a:lnTo>
                  <a:lnTo>
                    <a:pt x="4902011" y="1367473"/>
                  </a:lnTo>
                  <a:lnTo>
                    <a:pt x="4840605" y="1369949"/>
                  </a:lnTo>
                  <a:lnTo>
                    <a:pt x="415670" y="1369949"/>
                  </a:lnTo>
                  <a:lnTo>
                    <a:pt x="354235" y="1367473"/>
                  </a:lnTo>
                  <a:lnTo>
                    <a:pt x="295602" y="1360280"/>
                  </a:lnTo>
                  <a:lnTo>
                    <a:pt x="240414" y="1348725"/>
                  </a:lnTo>
                  <a:lnTo>
                    <a:pt x="189312" y="1333160"/>
                  </a:lnTo>
                  <a:lnTo>
                    <a:pt x="142941" y="1313939"/>
                  </a:lnTo>
                  <a:lnTo>
                    <a:pt x="101941" y="1291414"/>
                  </a:lnTo>
                  <a:lnTo>
                    <a:pt x="66955" y="1265939"/>
                  </a:lnTo>
                  <a:lnTo>
                    <a:pt x="38625" y="1237867"/>
                  </a:lnTo>
                  <a:lnTo>
                    <a:pt x="4505" y="1175346"/>
                  </a:lnTo>
                  <a:lnTo>
                    <a:pt x="0" y="1141603"/>
                  </a:lnTo>
                  <a:lnTo>
                    <a:pt x="0" y="228219"/>
                  </a:lnTo>
                  <a:close/>
                </a:path>
              </a:pathLst>
            </a:custGeom>
            <a:ln w="25400">
              <a:solidFill>
                <a:srgbClr val="E6F0E2"/>
              </a:solidFill>
            </a:ln>
          </p:spPr>
          <p:txBody>
            <a:bodyPr wrap="square" lIns="0" tIns="0" rIns="0" bIns="0" rtlCol="0"/>
            <a:lstStyle/>
            <a:p>
              <a:endParaRPr/>
            </a:p>
          </p:txBody>
        </p:sp>
      </p:grpSp>
      <p:sp>
        <p:nvSpPr>
          <p:cNvPr id="15" name="object 15"/>
          <p:cNvSpPr txBox="1"/>
          <p:nvPr/>
        </p:nvSpPr>
        <p:spPr>
          <a:xfrm>
            <a:off x="2343657" y="5085969"/>
            <a:ext cx="4815205"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E6F0E2"/>
                </a:solidFill>
                <a:latin typeface="Constantia"/>
                <a:cs typeface="Constantia"/>
              </a:rPr>
              <a:t>Wiek</a:t>
            </a:r>
            <a:r>
              <a:rPr sz="1400" spc="-75" dirty="0">
                <a:solidFill>
                  <a:srgbClr val="E6F0E2"/>
                </a:solidFill>
                <a:latin typeface="Constantia"/>
                <a:cs typeface="Constantia"/>
              </a:rPr>
              <a:t> </a:t>
            </a:r>
            <a:r>
              <a:rPr sz="1400" dirty="0">
                <a:solidFill>
                  <a:srgbClr val="E6F0E2"/>
                </a:solidFill>
                <a:latin typeface="Constantia"/>
                <a:cs typeface="Constantia"/>
              </a:rPr>
              <a:t>roślin</a:t>
            </a:r>
            <a:r>
              <a:rPr sz="1400" spc="-55" dirty="0">
                <a:solidFill>
                  <a:srgbClr val="E6F0E2"/>
                </a:solidFill>
                <a:latin typeface="Constantia"/>
                <a:cs typeface="Constantia"/>
              </a:rPr>
              <a:t> </a:t>
            </a:r>
            <a:r>
              <a:rPr sz="1400" dirty="0">
                <a:solidFill>
                  <a:srgbClr val="E6F0E2"/>
                </a:solidFill>
                <a:latin typeface="Constantia"/>
                <a:cs typeface="Constantia"/>
              </a:rPr>
              <a:t>młode</a:t>
            </a:r>
            <a:r>
              <a:rPr sz="1400" spc="-65" dirty="0">
                <a:solidFill>
                  <a:srgbClr val="E6F0E2"/>
                </a:solidFill>
                <a:latin typeface="Constantia"/>
                <a:cs typeface="Constantia"/>
              </a:rPr>
              <a:t> </a:t>
            </a:r>
            <a:r>
              <a:rPr sz="1400" spc="-10" dirty="0">
                <a:solidFill>
                  <a:srgbClr val="E6F0E2"/>
                </a:solidFill>
                <a:latin typeface="Constantia"/>
                <a:cs typeface="Constantia"/>
              </a:rPr>
              <a:t>rośliny</a:t>
            </a:r>
            <a:r>
              <a:rPr sz="1400" spc="-60" dirty="0">
                <a:solidFill>
                  <a:srgbClr val="E6F0E2"/>
                </a:solidFill>
                <a:latin typeface="Constantia"/>
                <a:cs typeface="Constantia"/>
              </a:rPr>
              <a:t> </a:t>
            </a:r>
            <a:r>
              <a:rPr sz="1400" spc="-10" dirty="0">
                <a:solidFill>
                  <a:srgbClr val="E6F0E2"/>
                </a:solidFill>
                <a:latin typeface="Constantia"/>
                <a:cs typeface="Constantia"/>
              </a:rPr>
              <a:t>bardziej</a:t>
            </a:r>
            <a:r>
              <a:rPr sz="1400" spc="-30" dirty="0">
                <a:solidFill>
                  <a:srgbClr val="E6F0E2"/>
                </a:solidFill>
                <a:latin typeface="Constantia"/>
                <a:cs typeface="Constantia"/>
              </a:rPr>
              <a:t> </a:t>
            </a:r>
            <a:r>
              <a:rPr sz="1400" dirty="0">
                <a:solidFill>
                  <a:srgbClr val="E6F0E2"/>
                </a:solidFill>
                <a:latin typeface="Constantia"/>
                <a:cs typeface="Constantia"/>
              </a:rPr>
              <a:t>podatne</a:t>
            </a:r>
            <a:r>
              <a:rPr sz="1400" spc="-35" dirty="0">
                <a:solidFill>
                  <a:srgbClr val="E6F0E2"/>
                </a:solidFill>
                <a:latin typeface="Constantia"/>
                <a:cs typeface="Constantia"/>
              </a:rPr>
              <a:t> </a:t>
            </a:r>
            <a:r>
              <a:rPr sz="1400" dirty="0">
                <a:solidFill>
                  <a:srgbClr val="E6F0E2"/>
                </a:solidFill>
                <a:latin typeface="Constantia"/>
                <a:cs typeface="Constantia"/>
              </a:rPr>
              <a:t>na</a:t>
            </a:r>
            <a:r>
              <a:rPr sz="1400" spc="-90" dirty="0">
                <a:solidFill>
                  <a:srgbClr val="E6F0E2"/>
                </a:solidFill>
                <a:latin typeface="Constantia"/>
                <a:cs typeface="Constantia"/>
              </a:rPr>
              <a:t> </a:t>
            </a:r>
            <a:r>
              <a:rPr sz="1400" dirty="0">
                <a:solidFill>
                  <a:srgbClr val="E6F0E2"/>
                </a:solidFill>
                <a:latin typeface="Constantia"/>
                <a:cs typeface="Constantia"/>
              </a:rPr>
              <a:t>atak</a:t>
            </a:r>
            <a:r>
              <a:rPr sz="1400" spc="-45" dirty="0">
                <a:solidFill>
                  <a:srgbClr val="E6F0E2"/>
                </a:solidFill>
                <a:latin typeface="Constantia"/>
                <a:cs typeface="Constantia"/>
              </a:rPr>
              <a:t> </a:t>
            </a:r>
            <a:r>
              <a:rPr sz="1400" spc="-10" dirty="0">
                <a:solidFill>
                  <a:srgbClr val="E6F0E2"/>
                </a:solidFill>
                <a:latin typeface="Constantia"/>
                <a:cs typeface="Constantia"/>
              </a:rPr>
              <a:t>patogenów</a:t>
            </a:r>
            <a:endParaRPr sz="1400">
              <a:latin typeface="Constantia"/>
              <a:cs typeface="Constantia"/>
            </a:endParaRPr>
          </a:p>
        </p:txBody>
      </p:sp>
      <p:grpSp>
        <p:nvGrpSpPr>
          <p:cNvPr id="16" name="object 16"/>
          <p:cNvGrpSpPr/>
          <p:nvPr/>
        </p:nvGrpSpPr>
        <p:grpSpPr>
          <a:xfrm>
            <a:off x="2382011" y="472440"/>
            <a:ext cx="5287010" cy="749935"/>
            <a:chOff x="2382011" y="472440"/>
            <a:chExt cx="5287010" cy="749935"/>
          </a:xfrm>
        </p:grpSpPr>
        <p:pic>
          <p:nvPicPr>
            <p:cNvPr id="17" name="object 17"/>
            <p:cNvPicPr/>
            <p:nvPr/>
          </p:nvPicPr>
          <p:blipFill>
            <a:blip r:embed="rId2" cstate="print"/>
            <a:stretch>
              <a:fillRect/>
            </a:stretch>
          </p:blipFill>
          <p:spPr>
            <a:xfrm>
              <a:off x="2610865" y="649478"/>
              <a:ext cx="708406" cy="269240"/>
            </a:xfrm>
            <a:prstGeom prst="rect">
              <a:avLst/>
            </a:prstGeom>
          </p:spPr>
        </p:pic>
        <p:pic>
          <p:nvPicPr>
            <p:cNvPr id="18" name="object 18"/>
            <p:cNvPicPr/>
            <p:nvPr/>
          </p:nvPicPr>
          <p:blipFill>
            <a:blip r:embed="rId3" cstate="print"/>
            <a:stretch>
              <a:fillRect/>
            </a:stretch>
          </p:blipFill>
          <p:spPr>
            <a:xfrm>
              <a:off x="2382011" y="472440"/>
              <a:ext cx="1210056" cy="749808"/>
            </a:xfrm>
            <a:prstGeom prst="rect">
              <a:avLst/>
            </a:prstGeom>
          </p:spPr>
        </p:pic>
        <p:pic>
          <p:nvPicPr>
            <p:cNvPr id="19" name="object 19"/>
            <p:cNvPicPr/>
            <p:nvPr/>
          </p:nvPicPr>
          <p:blipFill>
            <a:blip r:embed="rId4" cstate="print"/>
            <a:stretch>
              <a:fillRect/>
            </a:stretch>
          </p:blipFill>
          <p:spPr>
            <a:xfrm>
              <a:off x="3451351" y="649478"/>
              <a:ext cx="912113" cy="269240"/>
            </a:xfrm>
            <a:prstGeom prst="rect">
              <a:avLst/>
            </a:prstGeom>
          </p:spPr>
        </p:pic>
        <p:pic>
          <p:nvPicPr>
            <p:cNvPr id="20" name="object 20"/>
            <p:cNvPicPr/>
            <p:nvPr/>
          </p:nvPicPr>
          <p:blipFill>
            <a:blip r:embed="rId5" cstate="print"/>
            <a:stretch>
              <a:fillRect/>
            </a:stretch>
          </p:blipFill>
          <p:spPr>
            <a:xfrm>
              <a:off x="3229355" y="472440"/>
              <a:ext cx="1397508" cy="749808"/>
            </a:xfrm>
            <a:prstGeom prst="rect">
              <a:avLst/>
            </a:prstGeom>
          </p:spPr>
        </p:pic>
        <p:pic>
          <p:nvPicPr>
            <p:cNvPr id="21" name="object 21"/>
            <p:cNvPicPr/>
            <p:nvPr/>
          </p:nvPicPr>
          <p:blipFill>
            <a:blip r:embed="rId6" cstate="print"/>
            <a:stretch>
              <a:fillRect/>
            </a:stretch>
          </p:blipFill>
          <p:spPr>
            <a:xfrm>
              <a:off x="4407916" y="649478"/>
              <a:ext cx="3053588" cy="351790"/>
            </a:xfrm>
            <a:prstGeom prst="rect">
              <a:avLst/>
            </a:prstGeom>
          </p:spPr>
        </p:pic>
        <p:pic>
          <p:nvPicPr>
            <p:cNvPr id="22" name="object 22"/>
            <p:cNvPicPr/>
            <p:nvPr/>
          </p:nvPicPr>
          <p:blipFill>
            <a:blip r:embed="rId7" cstate="print"/>
            <a:stretch>
              <a:fillRect/>
            </a:stretch>
          </p:blipFill>
          <p:spPr>
            <a:xfrm>
              <a:off x="4197095" y="472440"/>
              <a:ext cx="3471672" cy="749808"/>
            </a:xfrm>
            <a:prstGeom prst="rect">
              <a:avLst/>
            </a:prstGeom>
          </p:spPr>
        </p:pic>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1981200"/>
            <a:ext cx="3291204" cy="299720"/>
          </a:xfrm>
          <a:prstGeom prst="rect">
            <a:avLst/>
          </a:prstGeom>
        </p:spPr>
        <p:txBody>
          <a:bodyPr vert="horz" wrap="square" lIns="0" tIns="12700" rIns="0" bIns="0" rtlCol="0">
            <a:spAutoFit/>
          </a:bodyPr>
          <a:lstStyle/>
          <a:p>
            <a:pPr marL="12700">
              <a:lnSpc>
                <a:spcPct val="100000"/>
              </a:lnSpc>
              <a:spcBef>
                <a:spcPts val="100"/>
              </a:spcBef>
              <a:tabLst>
                <a:tab pos="1420495" algn="l"/>
                <a:tab pos="2228215" algn="l"/>
                <a:tab pos="3228340" algn="l"/>
              </a:tabLst>
            </a:pPr>
            <a:r>
              <a:rPr sz="1800" b="1" spc="-10" dirty="0">
                <a:latin typeface="Candara"/>
                <a:cs typeface="Candara"/>
              </a:rPr>
              <a:t>Profilaktyka.</a:t>
            </a:r>
            <a:r>
              <a:rPr sz="1800" b="1" dirty="0">
                <a:latin typeface="Candara"/>
                <a:cs typeface="Candara"/>
              </a:rPr>
              <a:t>	</a:t>
            </a:r>
            <a:r>
              <a:rPr sz="1800" spc="-10" dirty="0">
                <a:latin typeface="Candara"/>
                <a:cs typeface="Candara"/>
              </a:rPr>
              <a:t>Zespół</a:t>
            </a:r>
            <a:r>
              <a:rPr sz="1800" dirty="0">
                <a:latin typeface="Candara"/>
                <a:cs typeface="Candara"/>
              </a:rPr>
              <a:t>	</a:t>
            </a:r>
            <a:r>
              <a:rPr sz="1800" spc="-10" dirty="0">
                <a:latin typeface="Candara"/>
                <a:cs typeface="Candara"/>
              </a:rPr>
              <a:t>środków</a:t>
            </a:r>
            <a:r>
              <a:rPr sz="1800" dirty="0">
                <a:latin typeface="Candara"/>
                <a:cs typeface="Candara"/>
              </a:rPr>
              <a:t>	</a:t>
            </a:r>
            <a:r>
              <a:rPr sz="1800" spc="-50" dirty="0">
                <a:latin typeface="Candara"/>
                <a:cs typeface="Candara"/>
              </a:rPr>
              <a:t>i</a:t>
            </a:r>
            <a:endParaRPr sz="1800" dirty="0">
              <a:latin typeface="Candara"/>
              <a:cs typeface="Candara"/>
            </a:endParaRPr>
          </a:p>
        </p:txBody>
      </p:sp>
      <p:sp>
        <p:nvSpPr>
          <p:cNvPr id="3" name="object 3"/>
          <p:cNvSpPr txBox="1"/>
          <p:nvPr/>
        </p:nvSpPr>
        <p:spPr>
          <a:xfrm>
            <a:off x="4339386" y="1981200"/>
            <a:ext cx="4410710" cy="299720"/>
          </a:xfrm>
          <a:prstGeom prst="rect">
            <a:avLst/>
          </a:prstGeom>
        </p:spPr>
        <p:txBody>
          <a:bodyPr vert="horz" wrap="square" lIns="0" tIns="12700" rIns="0" bIns="0" rtlCol="0">
            <a:spAutoFit/>
          </a:bodyPr>
          <a:lstStyle/>
          <a:p>
            <a:pPr marL="12700">
              <a:lnSpc>
                <a:spcPct val="100000"/>
              </a:lnSpc>
              <a:spcBef>
                <a:spcPts val="100"/>
              </a:spcBef>
              <a:tabLst>
                <a:tab pos="809625" algn="l"/>
                <a:tab pos="2239010" algn="l"/>
                <a:tab pos="2571750" algn="l"/>
                <a:tab pos="3124835" algn="l"/>
              </a:tabLst>
            </a:pPr>
            <a:r>
              <a:rPr sz="1800" spc="-10" dirty="0">
                <a:latin typeface="Candara"/>
                <a:cs typeface="Candara"/>
              </a:rPr>
              <a:t>metod</a:t>
            </a:r>
            <a:r>
              <a:rPr sz="1800" dirty="0">
                <a:latin typeface="Candara"/>
                <a:cs typeface="Candara"/>
              </a:rPr>
              <a:t>	</a:t>
            </a:r>
            <a:r>
              <a:rPr sz="1800" spc="-10" dirty="0">
                <a:latin typeface="Candara"/>
                <a:cs typeface="Candara"/>
              </a:rPr>
              <a:t>stosowanych</a:t>
            </a:r>
            <a:r>
              <a:rPr sz="1800" dirty="0">
                <a:latin typeface="Candara"/>
                <a:cs typeface="Candara"/>
              </a:rPr>
              <a:t>	</a:t>
            </a:r>
            <a:r>
              <a:rPr sz="1800" spc="-50" dirty="0">
                <a:latin typeface="Candara"/>
                <a:cs typeface="Candara"/>
              </a:rPr>
              <a:t>w</a:t>
            </a:r>
            <a:r>
              <a:rPr sz="1800" dirty="0">
                <a:latin typeface="Candara"/>
                <a:cs typeface="Candara"/>
              </a:rPr>
              <a:t>	</a:t>
            </a:r>
            <a:r>
              <a:rPr sz="1800" spc="-20" dirty="0">
                <a:latin typeface="Candara"/>
                <a:cs typeface="Candara"/>
              </a:rPr>
              <a:t>celu</a:t>
            </a:r>
            <a:r>
              <a:rPr sz="1800" dirty="0">
                <a:latin typeface="Candara"/>
                <a:cs typeface="Candara"/>
              </a:rPr>
              <a:t>	</a:t>
            </a:r>
            <a:r>
              <a:rPr sz="1800" spc="-10" dirty="0">
                <a:latin typeface="Candara"/>
                <a:cs typeface="Candara"/>
              </a:rPr>
              <a:t>zapobieżenia</a:t>
            </a:r>
            <a:endParaRPr sz="1800">
              <a:latin typeface="Candara"/>
              <a:cs typeface="Candara"/>
            </a:endParaRPr>
          </a:p>
        </p:txBody>
      </p:sp>
      <p:sp>
        <p:nvSpPr>
          <p:cNvPr id="4" name="object 4"/>
          <p:cNvSpPr txBox="1"/>
          <p:nvPr/>
        </p:nvSpPr>
        <p:spPr>
          <a:xfrm>
            <a:off x="628650" y="2362200"/>
            <a:ext cx="7837805" cy="3933384"/>
          </a:xfrm>
          <a:prstGeom prst="rect">
            <a:avLst/>
          </a:prstGeom>
        </p:spPr>
        <p:txBody>
          <a:bodyPr vert="horz" wrap="square" lIns="0" tIns="12700" rIns="0" bIns="0" rtlCol="0">
            <a:spAutoFit/>
          </a:bodyPr>
          <a:lstStyle/>
          <a:p>
            <a:pPr marL="286385" marR="5080" algn="just">
              <a:lnSpc>
                <a:spcPct val="110000"/>
              </a:lnSpc>
              <a:spcBef>
                <a:spcPts val="100"/>
              </a:spcBef>
            </a:pPr>
            <a:r>
              <a:rPr sz="1800" dirty="0">
                <a:latin typeface="Candara"/>
                <a:cs typeface="Candara"/>
              </a:rPr>
              <a:t>chorobom</a:t>
            </a:r>
            <a:r>
              <a:rPr sz="1800" spc="235" dirty="0">
                <a:latin typeface="Candara"/>
                <a:cs typeface="Candara"/>
              </a:rPr>
              <a:t>  </a:t>
            </a:r>
            <a:r>
              <a:rPr sz="1800" dirty="0">
                <a:latin typeface="Candara"/>
                <a:cs typeface="Candara"/>
              </a:rPr>
              <a:t>roślin</a:t>
            </a:r>
            <a:r>
              <a:rPr sz="1800" spc="229" dirty="0">
                <a:latin typeface="Candara"/>
                <a:cs typeface="Candara"/>
              </a:rPr>
              <a:t>  </a:t>
            </a:r>
            <a:r>
              <a:rPr sz="1800" dirty="0">
                <a:latin typeface="Candara"/>
                <a:cs typeface="Candara"/>
              </a:rPr>
              <a:t>jest</a:t>
            </a:r>
            <a:r>
              <a:rPr sz="1800" spc="229" dirty="0">
                <a:latin typeface="Candara"/>
                <a:cs typeface="Candara"/>
              </a:rPr>
              <a:t>  </a:t>
            </a:r>
            <a:r>
              <a:rPr sz="1800" dirty="0">
                <a:latin typeface="Candara"/>
                <a:cs typeface="Candara"/>
              </a:rPr>
              <a:t>dość</a:t>
            </a:r>
            <a:r>
              <a:rPr sz="1800" spc="229" dirty="0">
                <a:latin typeface="Candara"/>
                <a:cs typeface="Candara"/>
              </a:rPr>
              <a:t>  </a:t>
            </a:r>
            <a:r>
              <a:rPr sz="1800" dirty="0">
                <a:latin typeface="Candara"/>
                <a:cs typeface="Candara"/>
              </a:rPr>
              <a:t>duży</a:t>
            </a:r>
            <a:r>
              <a:rPr sz="1800" spc="240" dirty="0">
                <a:latin typeface="Candara"/>
                <a:cs typeface="Candara"/>
              </a:rPr>
              <a:t>  </a:t>
            </a:r>
            <a:r>
              <a:rPr sz="1800" dirty="0">
                <a:latin typeface="Candara"/>
                <a:cs typeface="Candara"/>
              </a:rPr>
              <a:t>i</a:t>
            </a:r>
            <a:r>
              <a:rPr sz="1800" spc="225" dirty="0">
                <a:latin typeface="Candara"/>
                <a:cs typeface="Candara"/>
              </a:rPr>
              <a:t>  </a:t>
            </a:r>
            <a:r>
              <a:rPr sz="1800" dirty="0">
                <a:latin typeface="Candara"/>
                <a:cs typeface="Candara"/>
              </a:rPr>
              <a:t>sprowadza</a:t>
            </a:r>
            <a:r>
              <a:rPr sz="1800" spc="240" dirty="0">
                <a:latin typeface="Candara"/>
                <a:cs typeface="Candara"/>
              </a:rPr>
              <a:t>  </a:t>
            </a:r>
            <a:r>
              <a:rPr sz="1800" dirty="0">
                <a:latin typeface="Candara"/>
                <a:cs typeface="Candara"/>
              </a:rPr>
              <a:t>się</a:t>
            </a:r>
            <a:r>
              <a:rPr sz="1800" spc="225" dirty="0">
                <a:latin typeface="Candara"/>
                <a:cs typeface="Candara"/>
              </a:rPr>
              <a:t>  </a:t>
            </a:r>
            <a:r>
              <a:rPr sz="1800" dirty="0">
                <a:latin typeface="Candara"/>
                <a:cs typeface="Candara"/>
              </a:rPr>
              <a:t>do</a:t>
            </a:r>
            <a:r>
              <a:rPr sz="1800" spc="235" dirty="0">
                <a:latin typeface="Candara"/>
                <a:cs typeface="Candara"/>
              </a:rPr>
              <a:t>  </a:t>
            </a:r>
            <a:r>
              <a:rPr sz="1800" dirty="0">
                <a:latin typeface="Candara"/>
                <a:cs typeface="Candara"/>
              </a:rPr>
              <a:t>tzw.</a:t>
            </a:r>
            <a:r>
              <a:rPr sz="1800" spc="229" dirty="0">
                <a:latin typeface="Candara"/>
                <a:cs typeface="Candara"/>
              </a:rPr>
              <a:t>  </a:t>
            </a:r>
            <a:r>
              <a:rPr sz="1800" spc="-10" dirty="0">
                <a:latin typeface="Candara"/>
                <a:cs typeface="Candara"/>
              </a:rPr>
              <a:t>profilaktyki </a:t>
            </a:r>
            <a:r>
              <a:rPr sz="1800" dirty="0">
                <a:latin typeface="Candara"/>
                <a:cs typeface="Candara"/>
              </a:rPr>
              <a:t>dyspozycyjnej,</a:t>
            </a:r>
            <a:r>
              <a:rPr sz="1800" spc="75" dirty="0">
                <a:latin typeface="Candara"/>
                <a:cs typeface="Candara"/>
              </a:rPr>
              <a:t>  </a:t>
            </a:r>
            <a:r>
              <a:rPr sz="1800" dirty="0">
                <a:latin typeface="Candara"/>
                <a:cs typeface="Candara"/>
              </a:rPr>
              <a:t>powodującej</a:t>
            </a:r>
            <a:r>
              <a:rPr sz="1800" spc="75" dirty="0">
                <a:latin typeface="Candara"/>
                <a:cs typeface="Candara"/>
              </a:rPr>
              <a:t>  </a:t>
            </a:r>
            <a:r>
              <a:rPr sz="1800" dirty="0">
                <a:latin typeface="Candara"/>
                <a:cs typeface="Candara"/>
              </a:rPr>
              <a:t>obniżenie</a:t>
            </a:r>
            <a:r>
              <a:rPr sz="1800" spc="85" dirty="0">
                <a:latin typeface="Candara"/>
                <a:cs typeface="Candara"/>
              </a:rPr>
              <a:t>  </a:t>
            </a:r>
            <a:r>
              <a:rPr sz="1800" dirty="0">
                <a:latin typeface="Candara"/>
                <a:cs typeface="Candara"/>
              </a:rPr>
              <a:t>dyspozycji</a:t>
            </a:r>
            <a:r>
              <a:rPr sz="1800" spc="80" dirty="0">
                <a:latin typeface="Candara"/>
                <a:cs typeface="Candara"/>
              </a:rPr>
              <a:t>  </a:t>
            </a:r>
            <a:r>
              <a:rPr sz="1800" dirty="0">
                <a:latin typeface="Candara"/>
                <a:cs typeface="Candara"/>
              </a:rPr>
              <a:t>chorobowej</a:t>
            </a:r>
            <a:r>
              <a:rPr sz="1800" spc="75" dirty="0">
                <a:latin typeface="Candara"/>
                <a:cs typeface="Candara"/>
              </a:rPr>
              <a:t>  </a:t>
            </a:r>
            <a:r>
              <a:rPr sz="1800" dirty="0">
                <a:latin typeface="Candara"/>
                <a:cs typeface="Candara"/>
              </a:rPr>
              <a:t>rośliny</a:t>
            </a:r>
            <a:r>
              <a:rPr sz="1800" spc="70" dirty="0">
                <a:latin typeface="Candara"/>
                <a:cs typeface="Candara"/>
              </a:rPr>
              <a:t>  </a:t>
            </a:r>
            <a:r>
              <a:rPr sz="1800" spc="-20" dirty="0">
                <a:latin typeface="Candara"/>
                <a:cs typeface="Candara"/>
              </a:rPr>
              <a:t>oraz </a:t>
            </a:r>
            <a:r>
              <a:rPr sz="1800" dirty="0">
                <a:latin typeface="Candara"/>
                <a:cs typeface="Candara"/>
              </a:rPr>
              <a:t>profilaktyki</a:t>
            </a:r>
            <a:r>
              <a:rPr sz="1800" spc="-30" dirty="0">
                <a:latin typeface="Candara"/>
                <a:cs typeface="Candara"/>
              </a:rPr>
              <a:t> </a:t>
            </a:r>
            <a:r>
              <a:rPr sz="1800" dirty="0">
                <a:latin typeface="Candara"/>
                <a:cs typeface="Candara"/>
              </a:rPr>
              <a:t>infekcyjnej,</a:t>
            </a:r>
            <a:r>
              <a:rPr sz="1800" spc="-30" dirty="0">
                <a:latin typeface="Candara"/>
                <a:cs typeface="Candara"/>
              </a:rPr>
              <a:t> </a:t>
            </a:r>
            <a:r>
              <a:rPr sz="1800" dirty="0">
                <a:latin typeface="Candara"/>
                <a:cs typeface="Candara"/>
              </a:rPr>
              <a:t>udaremniającej</a:t>
            </a:r>
            <a:r>
              <a:rPr sz="1800" spc="-45" dirty="0">
                <a:latin typeface="Candara"/>
                <a:cs typeface="Candara"/>
              </a:rPr>
              <a:t> </a:t>
            </a:r>
            <a:r>
              <a:rPr sz="1800" dirty="0">
                <a:latin typeface="Candara"/>
                <a:cs typeface="Candara"/>
              </a:rPr>
              <a:t>infekcje</a:t>
            </a:r>
            <a:r>
              <a:rPr sz="1800" spc="-30" dirty="0">
                <a:latin typeface="Candara"/>
                <a:cs typeface="Candara"/>
              </a:rPr>
              <a:t> </a:t>
            </a:r>
            <a:r>
              <a:rPr sz="1800" dirty="0">
                <a:latin typeface="Candara"/>
                <a:cs typeface="Candara"/>
              </a:rPr>
              <a:t>chorobowe.</a:t>
            </a:r>
            <a:r>
              <a:rPr sz="1800" spc="-40" dirty="0">
                <a:latin typeface="Candara"/>
                <a:cs typeface="Candara"/>
              </a:rPr>
              <a:t> </a:t>
            </a:r>
            <a:r>
              <a:rPr sz="1800" dirty="0">
                <a:latin typeface="Candara"/>
                <a:cs typeface="Candara"/>
              </a:rPr>
              <a:t>Obejmują</a:t>
            </a:r>
            <a:r>
              <a:rPr sz="1800" spc="-10" dirty="0">
                <a:latin typeface="Candara"/>
                <a:cs typeface="Candara"/>
              </a:rPr>
              <a:t> </a:t>
            </a:r>
            <a:r>
              <a:rPr sz="1800" spc="-20" dirty="0">
                <a:latin typeface="Candara"/>
                <a:cs typeface="Candara"/>
              </a:rPr>
              <a:t>one:</a:t>
            </a:r>
            <a:endParaRPr sz="1800" dirty="0">
              <a:latin typeface="Candara"/>
              <a:cs typeface="Candara"/>
            </a:endParaRPr>
          </a:p>
          <a:p>
            <a:pPr marL="127635" indent="-114935" algn="just">
              <a:lnSpc>
                <a:spcPct val="100000"/>
              </a:lnSpc>
              <a:spcBef>
                <a:spcPts val="1080"/>
              </a:spcBef>
              <a:buChar char="-"/>
              <a:tabLst>
                <a:tab pos="127635" algn="l"/>
              </a:tabLst>
            </a:pPr>
            <a:r>
              <a:rPr sz="1800" dirty="0">
                <a:latin typeface="Candara"/>
                <a:cs typeface="Candara"/>
              </a:rPr>
              <a:t>regionalizację</a:t>
            </a:r>
            <a:r>
              <a:rPr sz="1800" spc="20" dirty="0">
                <a:latin typeface="Candara"/>
                <a:cs typeface="Candara"/>
              </a:rPr>
              <a:t> </a:t>
            </a:r>
            <a:r>
              <a:rPr sz="1800" dirty="0">
                <a:latin typeface="Candara"/>
                <a:cs typeface="Candara"/>
              </a:rPr>
              <a:t>i</a:t>
            </a:r>
            <a:r>
              <a:rPr sz="1800" spc="30" dirty="0">
                <a:latin typeface="Candara"/>
                <a:cs typeface="Candara"/>
              </a:rPr>
              <a:t> </a:t>
            </a:r>
            <a:r>
              <a:rPr sz="1800" dirty="0">
                <a:latin typeface="Candara"/>
                <a:cs typeface="Candara"/>
              </a:rPr>
              <a:t>rejonizację</a:t>
            </a:r>
            <a:r>
              <a:rPr sz="1800" spc="45" dirty="0">
                <a:latin typeface="Candara"/>
                <a:cs typeface="Candara"/>
              </a:rPr>
              <a:t> </a:t>
            </a:r>
            <a:r>
              <a:rPr sz="1800" dirty="0">
                <a:latin typeface="Candara"/>
                <a:cs typeface="Candara"/>
              </a:rPr>
              <a:t>gatunków</a:t>
            </a:r>
            <a:r>
              <a:rPr sz="1800" spc="30" dirty="0">
                <a:latin typeface="Candara"/>
                <a:cs typeface="Candara"/>
              </a:rPr>
              <a:t> </a:t>
            </a:r>
            <a:r>
              <a:rPr sz="1800" dirty="0">
                <a:latin typeface="Candara"/>
                <a:cs typeface="Candara"/>
              </a:rPr>
              <a:t>i</a:t>
            </a:r>
            <a:r>
              <a:rPr sz="1800" spc="30" dirty="0">
                <a:latin typeface="Candara"/>
                <a:cs typeface="Candara"/>
              </a:rPr>
              <a:t> </a:t>
            </a:r>
            <a:r>
              <a:rPr sz="1800" dirty="0">
                <a:latin typeface="Candara"/>
                <a:cs typeface="Candara"/>
              </a:rPr>
              <a:t>odmian</a:t>
            </a:r>
            <a:r>
              <a:rPr sz="1800" spc="30" dirty="0">
                <a:latin typeface="Candara"/>
                <a:cs typeface="Candara"/>
              </a:rPr>
              <a:t> </a:t>
            </a:r>
            <a:r>
              <a:rPr sz="1800" dirty="0">
                <a:latin typeface="Candara"/>
                <a:cs typeface="Candara"/>
              </a:rPr>
              <a:t>roślin</a:t>
            </a:r>
            <a:r>
              <a:rPr sz="1800" spc="25" dirty="0">
                <a:latin typeface="Candara"/>
                <a:cs typeface="Candara"/>
              </a:rPr>
              <a:t> </a:t>
            </a:r>
            <a:r>
              <a:rPr sz="1800" dirty="0">
                <a:latin typeface="Candara"/>
                <a:cs typeface="Candara"/>
              </a:rPr>
              <a:t>w</a:t>
            </a:r>
            <a:r>
              <a:rPr sz="1800" spc="25" dirty="0">
                <a:latin typeface="Candara"/>
                <a:cs typeface="Candara"/>
              </a:rPr>
              <a:t> </a:t>
            </a:r>
            <a:r>
              <a:rPr sz="1800" dirty="0">
                <a:latin typeface="Candara"/>
                <a:cs typeface="Candara"/>
              </a:rPr>
              <a:t>optymalnych</a:t>
            </a:r>
            <a:r>
              <a:rPr sz="1800" spc="35" dirty="0">
                <a:latin typeface="Candara"/>
                <a:cs typeface="Candara"/>
              </a:rPr>
              <a:t> </a:t>
            </a:r>
            <a:r>
              <a:rPr sz="1800" spc="-10" dirty="0">
                <a:latin typeface="Candara"/>
                <a:cs typeface="Candara"/>
              </a:rPr>
              <a:t>warunkach</a:t>
            </a:r>
            <a:endParaRPr sz="1800" dirty="0">
              <a:latin typeface="Candara"/>
              <a:cs typeface="Candara"/>
            </a:endParaRPr>
          </a:p>
          <a:p>
            <a:pPr marL="286385">
              <a:lnSpc>
                <a:spcPct val="100000"/>
              </a:lnSpc>
              <a:spcBef>
                <a:spcPts val="220"/>
              </a:spcBef>
            </a:pPr>
            <a:r>
              <a:rPr sz="1800" spc="-10" dirty="0">
                <a:latin typeface="Candara"/>
                <a:cs typeface="Candara"/>
              </a:rPr>
              <a:t>środowiskowych;</a:t>
            </a:r>
            <a:endParaRPr sz="1800" dirty="0">
              <a:latin typeface="Candara"/>
              <a:cs typeface="Candara"/>
            </a:endParaRPr>
          </a:p>
          <a:p>
            <a:pPr marL="118745" indent="-106045">
              <a:lnSpc>
                <a:spcPct val="100000"/>
              </a:lnSpc>
              <a:spcBef>
                <a:spcPts val="1080"/>
              </a:spcBef>
              <a:buChar char="-"/>
              <a:tabLst>
                <a:tab pos="118745" algn="l"/>
              </a:tabLst>
            </a:pPr>
            <a:r>
              <a:rPr sz="1800" dirty="0">
                <a:latin typeface="Candara"/>
                <a:cs typeface="Candara"/>
              </a:rPr>
              <a:t>dobór</a:t>
            </a:r>
            <a:r>
              <a:rPr sz="1800" spc="-50" dirty="0">
                <a:latin typeface="Candara"/>
                <a:cs typeface="Candara"/>
              </a:rPr>
              <a:t> </a:t>
            </a:r>
            <a:r>
              <a:rPr sz="1800" dirty="0">
                <a:latin typeface="Candara"/>
                <a:cs typeface="Candara"/>
              </a:rPr>
              <a:t>stanowiska</a:t>
            </a:r>
            <a:r>
              <a:rPr sz="1800" spc="-35" dirty="0">
                <a:latin typeface="Candara"/>
                <a:cs typeface="Candara"/>
              </a:rPr>
              <a:t> </a:t>
            </a:r>
            <a:r>
              <a:rPr sz="1800" dirty="0">
                <a:latin typeface="Candara"/>
                <a:cs typeface="Candara"/>
              </a:rPr>
              <a:t>i</a:t>
            </a:r>
            <a:r>
              <a:rPr sz="1800" spc="-20" dirty="0">
                <a:latin typeface="Candara"/>
                <a:cs typeface="Candara"/>
              </a:rPr>
              <a:t> </a:t>
            </a:r>
            <a:r>
              <a:rPr sz="1800" dirty="0">
                <a:latin typeface="Candara"/>
                <a:cs typeface="Candara"/>
              </a:rPr>
              <a:t>gleby</a:t>
            </a:r>
            <a:r>
              <a:rPr sz="1800" spc="-10" dirty="0">
                <a:latin typeface="Candara"/>
                <a:cs typeface="Candara"/>
              </a:rPr>
              <a:t> </a:t>
            </a:r>
            <a:r>
              <a:rPr sz="1800" dirty="0">
                <a:latin typeface="Candara"/>
                <a:cs typeface="Candara"/>
              </a:rPr>
              <a:t>właściwej</a:t>
            </a:r>
            <a:r>
              <a:rPr sz="1800" spc="-35" dirty="0">
                <a:latin typeface="Candara"/>
                <a:cs typeface="Candara"/>
              </a:rPr>
              <a:t> </a:t>
            </a:r>
            <a:r>
              <a:rPr sz="1800" dirty="0">
                <a:latin typeface="Candara"/>
                <a:cs typeface="Candara"/>
              </a:rPr>
              <a:t>dla</a:t>
            </a:r>
            <a:r>
              <a:rPr sz="1800" spc="-20" dirty="0">
                <a:latin typeface="Candara"/>
                <a:cs typeface="Candara"/>
              </a:rPr>
              <a:t> </a:t>
            </a:r>
            <a:r>
              <a:rPr sz="1800" dirty="0">
                <a:latin typeface="Candara"/>
                <a:cs typeface="Candara"/>
              </a:rPr>
              <a:t>gatunku</a:t>
            </a:r>
            <a:r>
              <a:rPr sz="1800" spc="-15" dirty="0">
                <a:latin typeface="Candara"/>
                <a:cs typeface="Candara"/>
              </a:rPr>
              <a:t> </a:t>
            </a:r>
            <a:r>
              <a:rPr sz="1800" dirty="0">
                <a:latin typeface="Candara"/>
                <a:cs typeface="Candara"/>
              </a:rPr>
              <a:t>i</a:t>
            </a:r>
            <a:r>
              <a:rPr sz="1800" spc="-15" dirty="0">
                <a:latin typeface="Candara"/>
                <a:cs typeface="Candara"/>
              </a:rPr>
              <a:t> </a:t>
            </a:r>
            <a:r>
              <a:rPr sz="1800" spc="-10" dirty="0">
                <a:latin typeface="Candara"/>
                <a:cs typeface="Candara"/>
              </a:rPr>
              <a:t>odmiany;</a:t>
            </a:r>
            <a:endParaRPr sz="1800" dirty="0">
              <a:latin typeface="Candara"/>
              <a:cs typeface="Candara"/>
            </a:endParaRPr>
          </a:p>
          <a:p>
            <a:pPr marL="151130" marR="5080" indent="-139065">
              <a:lnSpc>
                <a:spcPct val="110000"/>
              </a:lnSpc>
              <a:spcBef>
                <a:spcPts val="865"/>
              </a:spcBef>
              <a:buChar char="-"/>
              <a:tabLst>
                <a:tab pos="286385" algn="l"/>
              </a:tabLst>
            </a:pPr>
            <a:r>
              <a:rPr sz="1800" dirty="0">
                <a:latin typeface="Candara"/>
                <a:cs typeface="Candara"/>
              </a:rPr>
              <a:t>odpowiednią</a:t>
            </a:r>
            <a:r>
              <a:rPr sz="1800" spc="200" dirty="0">
                <a:latin typeface="Candara"/>
                <a:cs typeface="Candara"/>
              </a:rPr>
              <a:t> </a:t>
            </a:r>
            <a:r>
              <a:rPr sz="1800" dirty="0">
                <a:latin typeface="Candara"/>
                <a:cs typeface="Candara"/>
              </a:rPr>
              <a:t>(zapobiegającą</a:t>
            </a:r>
            <a:r>
              <a:rPr sz="1800" spc="210" dirty="0">
                <a:latin typeface="Candara"/>
                <a:cs typeface="Candara"/>
              </a:rPr>
              <a:t> </a:t>
            </a:r>
            <a:r>
              <a:rPr sz="1800" dirty="0">
                <a:latin typeface="Candara"/>
                <a:cs typeface="Candara"/>
              </a:rPr>
              <a:t>chorobom)</a:t>
            </a:r>
            <a:r>
              <a:rPr sz="1800" spc="215" dirty="0">
                <a:latin typeface="Candara"/>
                <a:cs typeface="Candara"/>
              </a:rPr>
              <a:t> </a:t>
            </a:r>
            <a:r>
              <a:rPr sz="1800" dirty="0">
                <a:latin typeface="Candara"/>
                <a:cs typeface="Candara"/>
              </a:rPr>
              <a:t>technologię</a:t>
            </a:r>
            <a:r>
              <a:rPr sz="1800" spc="204" dirty="0">
                <a:latin typeface="Candara"/>
                <a:cs typeface="Candara"/>
              </a:rPr>
              <a:t> </a:t>
            </a:r>
            <a:r>
              <a:rPr sz="1800" dirty="0">
                <a:latin typeface="Candara"/>
                <a:cs typeface="Candara"/>
              </a:rPr>
              <a:t>uprawy</a:t>
            </a:r>
            <a:r>
              <a:rPr sz="1800" spc="220" dirty="0">
                <a:latin typeface="Candara"/>
                <a:cs typeface="Candara"/>
              </a:rPr>
              <a:t> </a:t>
            </a:r>
            <a:r>
              <a:rPr sz="1800" dirty="0">
                <a:latin typeface="Candara"/>
                <a:cs typeface="Candara"/>
              </a:rPr>
              <a:t>roli</a:t>
            </a:r>
            <a:r>
              <a:rPr sz="1800" spc="215" dirty="0">
                <a:latin typeface="Candara"/>
                <a:cs typeface="Candara"/>
              </a:rPr>
              <a:t> </a:t>
            </a:r>
            <a:r>
              <a:rPr sz="1800" dirty="0">
                <a:latin typeface="Candara"/>
                <a:cs typeface="Candara"/>
              </a:rPr>
              <a:t>(jakość</a:t>
            </a:r>
            <a:r>
              <a:rPr sz="1800" spc="204" dirty="0">
                <a:latin typeface="Candara"/>
                <a:cs typeface="Candara"/>
              </a:rPr>
              <a:t> </a:t>
            </a:r>
            <a:r>
              <a:rPr sz="1800" spc="-10" dirty="0">
                <a:latin typeface="Candara"/>
                <a:cs typeface="Candara"/>
              </a:rPr>
              <a:t>orki, 	</a:t>
            </a:r>
            <a:r>
              <a:rPr sz="1800" dirty="0">
                <a:latin typeface="Candara"/>
                <a:cs typeface="Candara"/>
              </a:rPr>
              <a:t>podorywki,</a:t>
            </a:r>
            <a:r>
              <a:rPr sz="1800" spc="-60" dirty="0">
                <a:latin typeface="Candara"/>
                <a:cs typeface="Candara"/>
              </a:rPr>
              <a:t> </a:t>
            </a:r>
            <a:r>
              <a:rPr sz="1800" dirty="0">
                <a:latin typeface="Candara"/>
                <a:cs typeface="Candara"/>
              </a:rPr>
              <a:t>wałowanie</a:t>
            </a:r>
            <a:r>
              <a:rPr sz="1800" spc="-35" dirty="0">
                <a:latin typeface="Candara"/>
                <a:cs typeface="Candara"/>
              </a:rPr>
              <a:t> </a:t>
            </a:r>
            <a:r>
              <a:rPr sz="1800" dirty="0">
                <a:latin typeface="Candara"/>
                <a:cs typeface="Candara"/>
              </a:rPr>
              <a:t>lub</a:t>
            </a:r>
            <a:r>
              <a:rPr sz="1800" spc="-25" dirty="0">
                <a:latin typeface="Candara"/>
                <a:cs typeface="Candara"/>
              </a:rPr>
              <a:t> </a:t>
            </a:r>
            <a:r>
              <a:rPr sz="1800" dirty="0">
                <a:latin typeface="Candara"/>
                <a:cs typeface="Candara"/>
              </a:rPr>
              <a:t>spulchnianie,</a:t>
            </a:r>
            <a:r>
              <a:rPr sz="1800" spc="-30" dirty="0">
                <a:latin typeface="Candara"/>
                <a:cs typeface="Candara"/>
              </a:rPr>
              <a:t> </a:t>
            </a:r>
            <a:r>
              <a:rPr sz="1800" dirty="0">
                <a:latin typeface="Candara"/>
                <a:cs typeface="Candara"/>
              </a:rPr>
              <a:t>zmianowanie,</a:t>
            </a:r>
            <a:r>
              <a:rPr sz="1800" spc="-40" dirty="0">
                <a:latin typeface="Candara"/>
                <a:cs typeface="Candara"/>
              </a:rPr>
              <a:t> </a:t>
            </a:r>
            <a:r>
              <a:rPr sz="1800" dirty="0">
                <a:latin typeface="Candara"/>
                <a:cs typeface="Candara"/>
              </a:rPr>
              <a:t>nawożenie</a:t>
            </a:r>
            <a:r>
              <a:rPr sz="1800" spc="-30" dirty="0">
                <a:latin typeface="Candara"/>
                <a:cs typeface="Candara"/>
              </a:rPr>
              <a:t> </a:t>
            </a:r>
            <a:r>
              <a:rPr sz="1800" spc="-10" dirty="0">
                <a:latin typeface="Candara"/>
                <a:cs typeface="Candara"/>
              </a:rPr>
              <a:t>itp.);</a:t>
            </a:r>
            <a:endParaRPr sz="1800" dirty="0">
              <a:latin typeface="Candara"/>
              <a:cs typeface="Candara"/>
            </a:endParaRPr>
          </a:p>
          <a:p>
            <a:pPr marL="212090" marR="5080" indent="-200025">
              <a:lnSpc>
                <a:spcPct val="110000"/>
              </a:lnSpc>
              <a:spcBef>
                <a:spcPts val="865"/>
              </a:spcBef>
              <a:buChar char="-"/>
              <a:tabLst>
                <a:tab pos="286385" algn="l"/>
                <a:tab pos="1195070" algn="l"/>
                <a:tab pos="1862455" algn="l"/>
                <a:tab pos="2896235" algn="l"/>
                <a:tab pos="3327400" algn="l"/>
                <a:tab pos="4266565" algn="l"/>
                <a:tab pos="4455160" algn="l"/>
                <a:tab pos="5427980" algn="l"/>
                <a:tab pos="5995035" algn="l"/>
                <a:tab pos="6866890" algn="l"/>
                <a:tab pos="7261859" algn="l"/>
              </a:tabLst>
            </a:pPr>
            <a:r>
              <a:rPr sz="1800" spc="-10" dirty="0">
                <a:latin typeface="Candara"/>
                <a:cs typeface="Candara"/>
              </a:rPr>
              <a:t>żywienie</a:t>
            </a:r>
            <a:r>
              <a:rPr sz="1800" dirty="0">
                <a:latin typeface="Candara"/>
                <a:cs typeface="Candara"/>
              </a:rPr>
              <a:t>	</a:t>
            </a:r>
            <a:r>
              <a:rPr sz="1800" spc="-10" dirty="0">
                <a:latin typeface="Candara"/>
                <a:cs typeface="Candara"/>
              </a:rPr>
              <a:t>roślin</a:t>
            </a:r>
            <a:r>
              <a:rPr sz="1800" dirty="0">
                <a:latin typeface="Candara"/>
                <a:cs typeface="Candara"/>
              </a:rPr>
              <a:t>	</a:t>
            </a:r>
            <a:r>
              <a:rPr sz="1800" spc="-10" dirty="0">
                <a:latin typeface="Candara"/>
                <a:cs typeface="Candara"/>
              </a:rPr>
              <a:t>właściwe</a:t>
            </a:r>
            <a:r>
              <a:rPr sz="1800" dirty="0">
                <a:latin typeface="Candara"/>
                <a:cs typeface="Candara"/>
              </a:rPr>
              <a:t>	</a:t>
            </a:r>
            <a:r>
              <a:rPr sz="1800" spc="-25" dirty="0">
                <a:latin typeface="Candara"/>
                <a:cs typeface="Candara"/>
              </a:rPr>
              <a:t>dla</a:t>
            </a:r>
            <a:r>
              <a:rPr sz="1800" dirty="0">
                <a:latin typeface="Candara"/>
                <a:cs typeface="Candara"/>
              </a:rPr>
              <a:t>	</a:t>
            </a:r>
            <a:r>
              <a:rPr sz="1800" spc="-10" dirty="0">
                <a:latin typeface="Candara"/>
                <a:cs typeface="Candara"/>
              </a:rPr>
              <a:t>gatunku</a:t>
            </a:r>
            <a:r>
              <a:rPr sz="1800" dirty="0">
                <a:latin typeface="Candara"/>
                <a:cs typeface="Candara"/>
              </a:rPr>
              <a:t>	</a:t>
            </a:r>
            <a:r>
              <a:rPr sz="1800" spc="-50" dirty="0">
                <a:latin typeface="Candara"/>
                <a:cs typeface="Candara"/>
              </a:rPr>
              <a:t>i</a:t>
            </a:r>
            <a:r>
              <a:rPr sz="1800" dirty="0">
                <a:latin typeface="Candara"/>
                <a:cs typeface="Candara"/>
              </a:rPr>
              <a:t>	</a:t>
            </a:r>
            <a:r>
              <a:rPr sz="1800" spc="-10" dirty="0">
                <a:latin typeface="Candara"/>
                <a:cs typeface="Candara"/>
              </a:rPr>
              <a:t>odmiany</a:t>
            </a:r>
            <a:r>
              <a:rPr sz="1800" dirty="0">
                <a:latin typeface="Candara"/>
                <a:cs typeface="Candara"/>
              </a:rPr>
              <a:t>	</a:t>
            </a:r>
            <a:r>
              <a:rPr sz="1800" spc="-20" dirty="0">
                <a:latin typeface="Candara"/>
                <a:cs typeface="Candara"/>
              </a:rPr>
              <a:t>oraz</a:t>
            </a:r>
            <a:r>
              <a:rPr sz="1800" dirty="0">
                <a:latin typeface="Candara"/>
                <a:cs typeface="Candara"/>
              </a:rPr>
              <a:t>	</a:t>
            </a:r>
            <a:r>
              <a:rPr sz="1800" spc="-10" dirty="0">
                <a:latin typeface="Candara"/>
                <a:cs typeface="Candara"/>
              </a:rPr>
              <a:t>zależne</a:t>
            </a:r>
            <a:r>
              <a:rPr sz="1800" dirty="0">
                <a:latin typeface="Candara"/>
                <a:cs typeface="Candara"/>
              </a:rPr>
              <a:t>	</a:t>
            </a:r>
            <a:r>
              <a:rPr sz="1800" spc="-25" dirty="0">
                <a:latin typeface="Candara"/>
                <a:cs typeface="Candara"/>
              </a:rPr>
              <a:t>od</a:t>
            </a:r>
            <a:r>
              <a:rPr sz="1800" dirty="0">
                <a:latin typeface="Candara"/>
                <a:cs typeface="Candara"/>
              </a:rPr>
              <a:t>	</a:t>
            </a:r>
            <a:r>
              <a:rPr sz="1800" spc="-10" dirty="0">
                <a:latin typeface="Candara"/>
                <a:cs typeface="Candara"/>
              </a:rPr>
              <a:t>etapu 	ontogenezy;</a:t>
            </a:r>
            <a:endParaRPr sz="1800" dirty="0">
              <a:latin typeface="Candara"/>
              <a:cs typeface="Candara"/>
            </a:endParaRPr>
          </a:p>
          <a:p>
            <a:pPr marL="118745" indent="-106045">
              <a:lnSpc>
                <a:spcPct val="100000"/>
              </a:lnSpc>
              <a:spcBef>
                <a:spcPts val="1080"/>
              </a:spcBef>
              <a:buChar char="-"/>
              <a:tabLst>
                <a:tab pos="118745" algn="l"/>
              </a:tabLst>
            </a:pPr>
            <a:r>
              <a:rPr sz="1800" dirty="0">
                <a:latin typeface="Candara"/>
                <a:cs typeface="Candara"/>
              </a:rPr>
              <a:t>dobór</a:t>
            </a:r>
            <a:r>
              <a:rPr sz="1800" spc="-50" dirty="0">
                <a:latin typeface="Candara"/>
                <a:cs typeface="Candara"/>
              </a:rPr>
              <a:t> </a:t>
            </a:r>
            <a:r>
              <a:rPr sz="1800" dirty="0">
                <a:latin typeface="Candara"/>
                <a:cs typeface="Candara"/>
              </a:rPr>
              <a:t>wysokiej</a:t>
            </a:r>
            <a:r>
              <a:rPr sz="1800" spc="-35" dirty="0">
                <a:latin typeface="Candara"/>
                <a:cs typeface="Candara"/>
              </a:rPr>
              <a:t> </a:t>
            </a:r>
            <a:r>
              <a:rPr sz="1800" dirty="0">
                <a:latin typeface="Candara"/>
                <a:cs typeface="Candara"/>
              </a:rPr>
              <a:t>jakości</a:t>
            </a:r>
            <a:r>
              <a:rPr sz="1800" spc="-45" dirty="0">
                <a:latin typeface="Candara"/>
                <a:cs typeface="Candara"/>
              </a:rPr>
              <a:t> </a:t>
            </a:r>
            <a:r>
              <a:rPr sz="1800" dirty="0">
                <a:latin typeface="Candara"/>
                <a:cs typeface="Candara"/>
              </a:rPr>
              <a:t>materiału</a:t>
            </a:r>
            <a:r>
              <a:rPr sz="1800" spc="-15" dirty="0">
                <a:latin typeface="Candara"/>
                <a:cs typeface="Candara"/>
              </a:rPr>
              <a:t> </a:t>
            </a:r>
            <a:r>
              <a:rPr sz="1800" dirty="0">
                <a:latin typeface="Candara"/>
                <a:cs typeface="Candara"/>
              </a:rPr>
              <a:t>siewnego</a:t>
            </a:r>
            <a:r>
              <a:rPr sz="1800" spc="-45" dirty="0">
                <a:latin typeface="Candara"/>
                <a:cs typeface="Candara"/>
              </a:rPr>
              <a:t> </a:t>
            </a:r>
            <a:r>
              <a:rPr sz="1800" spc="-10" dirty="0">
                <a:latin typeface="Candara"/>
                <a:cs typeface="Candara"/>
              </a:rPr>
              <a:t>(rozmnożeniowego)</a:t>
            </a:r>
            <a:endParaRPr sz="1800" dirty="0">
              <a:latin typeface="Candara"/>
              <a:cs typeface="Candara"/>
            </a:endParaRPr>
          </a:p>
        </p:txBody>
      </p:sp>
      <p:sp>
        <p:nvSpPr>
          <p:cNvPr id="5" name="object 5"/>
          <p:cNvSpPr txBox="1">
            <a:spLocks noGrp="1"/>
          </p:cNvSpPr>
          <p:nvPr>
            <p:ph type="title"/>
          </p:nvPr>
        </p:nvSpPr>
        <p:spPr>
          <a:prstGeom prst="rect">
            <a:avLst/>
          </a:prstGeom>
        </p:spPr>
        <p:txBody>
          <a:bodyPr vert="horz" wrap="square" lIns="0" tIns="12065" rIns="0" bIns="0" rtlCol="0">
            <a:spAutoFit/>
          </a:bodyPr>
          <a:lstStyle/>
          <a:p>
            <a:pPr marL="2583815" marR="5080" indent="-2017395">
              <a:lnSpc>
                <a:spcPct val="100000"/>
              </a:lnSpc>
              <a:spcBef>
                <a:spcPts val="95"/>
              </a:spcBef>
            </a:pPr>
            <a:r>
              <a:rPr sz="2500" dirty="0"/>
              <a:t>Wpływ</a:t>
            </a:r>
            <a:r>
              <a:rPr sz="2500" spc="-100" dirty="0"/>
              <a:t> </a:t>
            </a:r>
            <a:r>
              <a:rPr sz="2500" dirty="0"/>
              <a:t>człowieka</a:t>
            </a:r>
            <a:r>
              <a:rPr sz="2500" spc="-90" dirty="0"/>
              <a:t> </a:t>
            </a:r>
            <a:r>
              <a:rPr sz="2500" dirty="0"/>
              <a:t>na</a:t>
            </a:r>
            <a:r>
              <a:rPr sz="2500" spc="-110" dirty="0"/>
              <a:t> </a:t>
            </a:r>
            <a:r>
              <a:rPr sz="2500" dirty="0"/>
              <a:t>kształtowanie</a:t>
            </a:r>
            <a:r>
              <a:rPr sz="2500" spc="-65" dirty="0"/>
              <a:t> </a:t>
            </a:r>
            <a:r>
              <a:rPr sz="2500" spc="-10" dirty="0"/>
              <a:t>odporności </a:t>
            </a:r>
            <a:r>
              <a:rPr sz="2500" dirty="0"/>
              <a:t>roślin</a:t>
            </a:r>
            <a:r>
              <a:rPr sz="2500" spc="-35" dirty="0"/>
              <a:t> </a:t>
            </a:r>
            <a:r>
              <a:rPr sz="2500" dirty="0"/>
              <a:t>na</a:t>
            </a:r>
            <a:r>
              <a:rPr sz="2500" spc="-55" dirty="0"/>
              <a:t> </a:t>
            </a:r>
            <a:r>
              <a:rPr sz="2500" spc="-10" dirty="0"/>
              <a:t>choroby</a:t>
            </a:r>
            <a:endParaRPr sz="250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1371600"/>
            <a:ext cx="8229600" cy="3897629"/>
          </a:xfrm>
          <a:prstGeom prst="rect">
            <a:avLst/>
          </a:prstGeom>
        </p:spPr>
        <p:txBody>
          <a:bodyPr vert="horz" wrap="square" lIns="0" tIns="58419" rIns="0" bIns="0" rtlCol="0">
            <a:spAutoFit/>
          </a:bodyPr>
          <a:lstStyle/>
          <a:p>
            <a:pPr marL="12700" algn="just">
              <a:lnSpc>
                <a:spcPct val="100000"/>
              </a:lnSpc>
              <a:spcBef>
                <a:spcPts val="459"/>
              </a:spcBef>
            </a:pPr>
            <a:r>
              <a:rPr sz="2000" b="1" dirty="0">
                <a:latin typeface="Candara"/>
                <a:cs typeface="Candara"/>
              </a:rPr>
              <a:t>Hodowla</a:t>
            </a:r>
            <a:r>
              <a:rPr sz="2000" b="1" spc="140" dirty="0">
                <a:latin typeface="Candara"/>
                <a:cs typeface="Candara"/>
              </a:rPr>
              <a:t>  </a:t>
            </a:r>
            <a:r>
              <a:rPr sz="2000" b="1" dirty="0">
                <a:latin typeface="Candara"/>
                <a:cs typeface="Candara"/>
              </a:rPr>
              <a:t>roślin</a:t>
            </a:r>
            <a:r>
              <a:rPr sz="2000" b="1" spc="150" dirty="0">
                <a:latin typeface="Candara"/>
                <a:cs typeface="Candara"/>
              </a:rPr>
              <a:t>  </a:t>
            </a:r>
            <a:r>
              <a:rPr sz="2000" b="1" dirty="0">
                <a:latin typeface="Candara"/>
                <a:cs typeface="Candara"/>
              </a:rPr>
              <a:t>odpornych</a:t>
            </a:r>
            <a:r>
              <a:rPr sz="2000" b="1" spc="140" dirty="0">
                <a:latin typeface="Candara"/>
                <a:cs typeface="Candara"/>
              </a:rPr>
              <a:t>  </a:t>
            </a:r>
            <a:r>
              <a:rPr sz="2000" b="1" dirty="0">
                <a:latin typeface="Candara"/>
                <a:cs typeface="Candara"/>
              </a:rPr>
              <a:t>na</a:t>
            </a:r>
            <a:r>
              <a:rPr sz="2000" b="1" spc="150" dirty="0">
                <a:latin typeface="Candara"/>
                <a:cs typeface="Candara"/>
              </a:rPr>
              <a:t>  </a:t>
            </a:r>
            <a:r>
              <a:rPr sz="2000" b="1" dirty="0">
                <a:latin typeface="Candara"/>
                <a:cs typeface="Candara"/>
              </a:rPr>
              <a:t>choroby</a:t>
            </a:r>
            <a:r>
              <a:rPr sz="2000" b="1" spc="145" dirty="0">
                <a:latin typeface="Candara"/>
                <a:cs typeface="Candara"/>
              </a:rPr>
              <a:t>  </a:t>
            </a:r>
            <a:r>
              <a:rPr sz="2000" dirty="0">
                <a:latin typeface="Candara"/>
                <a:cs typeface="Candara"/>
              </a:rPr>
              <a:t>jest</a:t>
            </a:r>
            <a:r>
              <a:rPr sz="2000" spc="145" dirty="0">
                <a:latin typeface="Candara"/>
                <a:cs typeface="Candara"/>
              </a:rPr>
              <a:t>  </a:t>
            </a:r>
            <a:r>
              <a:rPr sz="2000" dirty="0">
                <a:latin typeface="Candara"/>
                <a:cs typeface="Candara"/>
              </a:rPr>
              <a:t>jednym</a:t>
            </a:r>
            <a:r>
              <a:rPr sz="2000" spc="145" dirty="0">
                <a:latin typeface="Candara"/>
                <a:cs typeface="Candara"/>
              </a:rPr>
              <a:t>  </a:t>
            </a:r>
            <a:r>
              <a:rPr sz="2000" dirty="0">
                <a:latin typeface="Candara"/>
                <a:cs typeface="Candara"/>
              </a:rPr>
              <a:t>z</a:t>
            </a:r>
            <a:r>
              <a:rPr sz="2000" spc="155" dirty="0">
                <a:latin typeface="Candara"/>
                <a:cs typeface="Candara"/>
              </a:rPr>
              <a:t>  </a:t>
            </a:r>
            <a:r>
              <a:rPr sz="2000" spc="-10" dirty="0">
                <a:latin typeface="Candara"/>
                <a:cs typeface="Candara"/>
              </a:rPr>
              <a:t>najlepszych</a:t>
            </a:r>
            <a:endParaRPr sz="2000" dirty="0">
              <a:latin typeface="Candara"/>
              <a:cs typeface="Candara"/>
            </a:endParaRPr>
          </a:p>
          <a:p>
            <a:pPr marL="286385" algn="just">
              <a:lnSpc>
                <a:spcPct val="100000"/>
              </a:lnSpc>
              <a:spcBef>
                <a:spcPts val="360"/>
              </a:spcBef>
            </a:pPr>
            <a:r>
              <a:rPr sz="2000" dirty="0">
                <a:latin typeface="Candara"/>
                <a:cs typeface="Candara"/>
              </a:rPr>
              <a:t>sposobów</a:t>
            </a:r>
            <a:r>
              <a:rPr sz="2000" spc="-45" dirty="0">
                <a:latin typeface="Candara"/>
                <a:cs typeface="Candara"/>
              </a:rPr>
              <a:t> </a:t>
            </a:r>
            <a:r>
              <a:rPr sz="2000" dirty="0">
                <a:latin typeface="Candara"/>
                <a:cs typeface="Candara"/>
              </a:rPr>
              <a:t>walki</a:t>
            </a:r>
            <a:r>
              <a:rPr sz="2000" spc="-15" dirty="0">
                <a:latin typeface="Candara"/>
                <a:cs typeface="Candara"/>
              </a:rPr>
              <a:t> </a:t>
            </a:r>
            <a:r>
              <a:rPr sz="2000" dirty="0">
                <a:latin typeface="Candara"/>
                <a:cs typeface="Candara"/>
              </a:rPr>
              <a:t>z</a:t>
            </a:r>
            <a:r>
              <a:rPr sz="2000" spc="-35" dirty="0">
                <a:latin typeface="Candara"/>
                <a:cs typeface="Candara"/>
              </a:rPr>
              <a:t> </a:t>
            </a:r>
            <a:r>
              <a:rPr sz="2000" dirty="0">
                <a:latin typeface="Candara"/>
                <a:cs typeface="Candara"/>
              </a:rPr>
              <a:t>chorobami</a:t>
            </a:r>
            <a:r>
              <a:rPr sz="2000" spc="-20" dirty="0">
                <a:latin typeface="Candara"/>
                <a:cs typeface="Candara"/>
              </a:rPr>
              <a:t> </a:t>
            </a:r>
            <a:r>
              <a:rPr sz="2000" dirty="0">
                <a:latin typeface="Candara"/>
                <a:cs typeface="Candara"/>
              </a:rPr>
              <a:t>roślin</a:t>
            </a:r>
            <a:r>
              <a:rPr sz="2000" spc="-15" dirty="0">
                <a:latin typeface="Candara"/>
                <a:cs typeface="Candara"/>
              </a:rPr>
              <a:t> </a:t>
            </a:r>
            <a:r>
              <a:rPr sz="2000" spc="-10" dirty="0">
                <a:latin typeface="Candara"/>
                <a:cs typeface="Candara"/>
              </a:rPr>
              <a:t>uprawnych.</a:t>
            </a:r>
            <a:endParaRPr sz="2000" dirty="0">
              <a:latin typeface="Candara"/>
              <a:cs typeface="Candara"/>
            </a:endParaRPr>
          </a:p>
          <a:p>
            <a:pPr marL="12700" algn="just">
              <a:lnSpc>
                <a:spcPct val="100000"/>
              </a:lnSpc>
              <a:spcBef>
                <a:spcPts val="1320"/>
              </a:spcBef>
            </a:pPr>
            <a:r>
              <a:rPr sz="2000" dirty="0" err="1">
                <a:latin typeface="Candara"/>
                <a:cs typeface="Candara"/>
              </a:rPr>
              <a:t>Hodowla</a:t>
            </a:r>
            <a:r>
              <a:rPr sz="2000" spc="15" dirty="0">
                <a:latin typeface="Candara"/>
                <a:cs typeface="Candara"/>
              </a:rPr>
              <a:t> </a:t>
            </a:r>
            <a:r>
              <a:rPr sz="2000" dirty="0">
                <a:latin typeface="Candara"/>
                <a:cs typeface="Candara"/>
              </a:rPr>
              <a:t>odpornościowa</a:t>
            </a:r>
            <a:r>
              <a:rPr sz="2000" spc="20" dirty="0">
                <a:latin typeface="Candara"/>
                <a:cs typeface="Candara"/>
              </a:rPr>
              <a:t> </a:t>
            </a:r>
            <a:r>
              <a:rPr sz="2000" dirty="0">
                <a:latin typeface="Candara"/>
                <a:cs typeface="Candara"/>
              </a:rPr>
              <a:t>jest</a:t>
            </a:r>
            <a:r>
              <a:rPr sz="2000" spc="10" dirty="0">
                <a:latin typeface="Candara"/>
                <a:cs typeface="Candara"/>
              </a:rPr>
              <a:t> </a:t>
            </a:r>
            <a:r>
              <a:rPr sz="2000" dirty="0">
                <a:latin typeface="Candara"/>
                <a:cs typeface="Candara"/>
              </a:rPr>
              <a:t>jedną</a:t>
            </a:r>
            <a:r>
              <a:rPr sz="2000" spc="15" dirty="0">
                <a:latin typeface="Candara"/>
                <a:cs typeface="Candara"/>
              </a:rPr>
              <a:t> </a:t>
            </a:r>
            <a:r>
              <a:rPr sz="2000" dirty="0">
                <a:latin typeface="Candara"/>
                <a:cs typeface="Candara"/>
              </a:rPr>
              <a:t>z</a:t>
            </a:r>
            <a:r>
              <a:rPr sz="2000" spc="20" dirty="0">
                <a:latin typeface="Candara"/>
                <a:cs typeface="Candara"/>
              </a:rPr>
              <a:t> </a:t>
            </a:r>
            <a:r>
              <a:rPr sz="2000" dirty="0">
                <a:latin typeface="Candara"/>
                <a:cs typeface="Candara"/>
              </a:rPr>
              <a:t>najbezpieczniejszych</a:t>
            </a:r>
            <a:r>
              <a:rPr sz="2000" spc="10" dirty="0">
                <a:latin typeface="Candara"/>
                <a:cs typeface="Candara"/>
              </a:rPr>
              <a:t> </a:t>
            </a:r>
            <a:r>
              <a:rPr sz="2000" dirty="0">
                <a:latin typeface="Candara"/>
                <a:cs typeface="Candara"/>
              </a:rPr>
              <a:t>metod</a:t>
            </a:r>
            <a:r>
              <a:rPr sz="2000" spc="15" dirty="0">
                <a:latin typeface="Candara"/>
                <a:cs typeface="Candara"/>
              </a:rPr>
              <a:t> </a:t>
            </a:r>
            <a:r>
              <a:rPr sz="2000" spc="-10" dirty="0">
                <a:latin typeface="Candara"/>
                <a:cs typeface="Candara"/>
              </a:rPr>
              <a:t>walki</a:t>
            </a:r>
            <a:endParaRPr sz="2000" dirty="0">
              <a:latin typeface="Candara"/>
              <a:cs typeface="Candara"/>
            </a:endParaRPr>
          </a:p>
          <a:p>
            <a:pPr marL="286385" algn="just">
              <a:lnSpc>
                <a:spcPct val="100000"/>
              </a:lnSpc>
              <a:spcBef>
                <a:spcPts val="360"/>
              </a:spcBef>
            </a:pPr>
            <a:r>
              <a:rPr sz="2000" dirty="0">
                <a:latin typeface="Candara"/>
                <a:cs typeface="Candara"/>
              </a:rPr>
              <a:t>z</a:t>
            </a:r>
            <a:r>
              <a:rPr sz="2000" spc="-35" dirty="0">
                <a:latin typeface="Candara"/>
                <a:cs typeface="Candara"/>
              </a:rPr>
              <a:t> </a:t>
            </a:r>
            <a:r>
              <a:rPr sz="2000" dirty="0">
                <a:latin typeface="Candara"/>
                <a:cs typeface="Candara"/>
              </a:rPr>
              <a:t>chorobami,</a:t>
            </a:r>
            <a:r>
              <a:rPr sz="2000" spc="-30" dirty="0">
                <a:latin typeface="Candara"/>
                <a:cs typeface="Candara"/>
              </a:rPr>
              <a:t> </a:t>
            </a:r>
            <a:r>
              <a:rPr sz="2000" dirty="0">
                <a:latin typeface="Candara"/>
                <a:cs typeface="Candara"/>
              </a:rPr>
              <a:t>a</a:t>
            </a:r>
            <a:r>
              <a:rPr sz="2000" spc="-15" dirty="0">
                <a:latin typeface="Candara"/>
                <a:cs typeface="Candara"/>
              </a:rPr>
              <a:t> </a:t>
            </a:r>
            <a:r>
              <a:rPr sz="2000" dirty="0">
                <a:latin typeface="Candara"/>
                <a:cs typeface="Candara"/>
              </a:rPr>
              <a:t>jej</a:t>
            </a:r>
            <a:r>
              <a:rPr sz="2000" spc="-30" dirty="0">
                <a:latin typeface="Candara"/>
                <a:cs typeface="Candara"/>
              </a:rPr>
              <a:t> </a:t>
            </a:r>
            <a:r>
              <a:rPr sz="2000" dirty="0">
                <a:latin typeface="Candara"/>
                <a:cs typeface="Candara"/>
              </a:rPr>
              <a:t>podstawą</a:t>
            </a:r>
            <a:r>
              <a:rPr sz="2000" spc="-45" dirty="0">
                <a:latin typeface="Candara"/>
                <a:cs typeface="Candara"/>
              </a:rPr>
              <a:t> </a:t>
            </a:r>
            <a:r>
              <a:rPr sz="2000" dirty="0">
                <a:latin typeface="Candara"/>
                <a:cs typeface="Candara"/>
              </a:rPr>
              <a:t>powinny</a:t>
            </a:r>
            <a:r>
              <a:rPr sz="2000" spc="-15" dirty="0">
                <a:latin typeface="Candara"/>
                <a:cs typeface="Candara"/>
              </a:rPr>
              <a:t> </a:t>
            </a:r>
            <a:r>
              <a:rPr sz="2000" spc="-20" dirty="0">
                <a:latin typeface="Candara"/>
                <a:cs typeface="Candara"/>
              </a:rPr>
              <a:t>być:</a:t>
            </a:r>
            <a:endParaRPr sz="2000" dirty="0">
              <a:latin typeface="Candara"/>
              <a:cs typeface="Candara"/>
            </a:endParaRPr>
          </a:p>
          <a:p>
            <a:pPr marL="286385" marR="5080" indent="-274320" algn="just">
              <a:lnSpc>
                <a:spcPct val="115100"/>
              </a:lnSpc>
              <a:spcBef>
                <a:spcPts val="960"/>
              </a:spcBef>
              <a:buClr>
                <a:srgbClr val="30B6FC"/>
              </a:buClr>
              <a:buFont typeface="Symbol"/>
              <a:buChar char=""/>
              <a:tabLst>
                <a:tab pos="286385" algn="l"/>
              </a:tabLst>
            </a:pPr>
            <a:r>
              <a:rPr sz="2000" dirty="0">
                <a:latin typeface="Candara"/>
                <a:cs typeface="Candara"/>
              </a:rPr>
              <a:t>dobre</a:t>
            </a:r>
            <a:r>
              <a:rPr sz="2000" spc="325" dirty="0">
                <a:latin typeface="Candara"/>
                <a:cs typeface="Candara"/>
              </a:rPr>
              <a:t> </a:t>
            </a:r>
            <a:r>
              <a:rPr sz="2000" dirty="0">
                <a:latin typeface="Candara"/>
                <a:cs typeface="Candara"/>
              </a:rPr>
              <a:t>poznanie</a:t>
            </a:r>
            <a:r>
              <a:rPr sz="2000" spc="330" dirty="0">
                <a:latin typeface="Candara"/>
                <a:cs typeface="Candara"/>
              </a:rPr>
              <a:t> </a:t>
            </a:r>
            <a:r>
              <a:rPr sz="2000" dirty="0">
                <a:latin typeface="Candara"/>
                <a:cs typeface="Candara"/>
              </a:rPr>
              <a:t>biologii</a:t>
            </a:r>
            <a:r>
              <a:rPr sz="2000" spc="320" dirty="0">
                <a:latin typeface="Candara"/>
                <a:cs typeface="Candara"/>
              </a:rPr>
              <a:t> </a:t>
            </a:r>
            <a:r>
              <a:rPr sz="2000" dirty="0">
                <a:latin typeface="Candara"/>
                <a:cs typeface="Candara"/>
              </a:rPr>
              <a:t>sprawcy</a:t>
            </a:r>
            <a:r>
              <a:rPr sz="2000" spc="325" dirty="0">
                <a:latin typeface="Candara"/>
                <a:cs typeface="Candara"/>
              </a:rPr>
              <a:t> </a:t>
            </a:r>
            <a:r>
              <a:rPr sz="2000" dirty="0">
                <a:latin typeface="Candara"/>
                <a:cs typeface="Candara"/>
              </a:rPr>
              <a:t>choroby,</a:t>
            </a:r>
            <a:r>
              <a:rPr sz="2000" spc="320" dirty="0">
                <a:latin typeface="Candara"/>
                <a:cs typeface="Candara"/>
              </a:rPr>
              <a:t> </a:t>
            </a:r>
            <a:r>
              <a:rPr sz="2000" dirty="0">
                <a:latin typeface="Candara"/>
                <a:cs typeface="Candara"/>
              </a:rPr>
              <a:t>jego</a:t>
            </a:r>
            <a:r>
              <a:rPr sz="2000" spc="315" dirty="0">
                <a:latin typeface="Candara"/>
                <a:cs typeface="Candara"/>
              </a:rPr>
              <a:t> </a:t>
            </a:r>
            <a:r>
              <a:rPr sz="2000" dirty="0">
                <a:latin typeface="Candara"/>
                <a:cs typeface="Candara"/>
              </a:rPr>
              <a:t>ładu</a:t>
            </a:r>
            <a:r>
              <a:rPr sz="2000" spc="310" dirty="0">
                <a:latin typeface="Candara"/>
                <a:cs typeface="Candara"/>
              </a:rPr>
              <a:t> </a:t>
            </a:r>
            <a:r>
              <a:rPr sz="2000" spc="-10" dirty="0">
                <a:latin typeface="Candara"/>
                <a:cs typeface="Candara"/>
              </a:rPr>
              <a:t>biologicznego </a:t>
            </a:r>
            <a:r>
              <a:rPr sz="2000" dirty="0">
                <a:latin typeface="Candara"/>
                <a:cs typeface="Candara"/>
              </a:rPr>
              <a:t>(ras),</a:t>
            </a:r>
            <a:r>
              <a:rPr sz="2000" spc="220" dirty="0">
                <a:latin typeface="Candara"/>
                <a:cs typeface="Candara"/>
              </a:rPr>
              <a:t>   </a:t>
            </a:r>
            <a:r>
              <a:rPr sz="2000" dirty="0">
                <a:latin typeface="Candara"/>
                <a:cs typeface="Candara"/>
              </a:rPr>
              <a:t>zasięgu</a:t>
            </a:r>
            <a:r>
              <a:rPr sz="2000" spc="220" dirty="0">
                <a:latin typeface="Candara"/>
                <a:cs typeface="Candara"/>
              </a:rPr>
              <a:t>   </a:t>
            </a:r>
            <a:r>
              <a:rPr sz="2000" dirty="0">
                <a:latin typeface="Candara"/>
                <a:cs typeface="Candara"/>
              </a:rPr>
              <a:t>występowania</a:t>
            </a:r>
            <a:r>
              <a:rPr sz="2000" spc="220" dirty="0">
                <a:latin typeface="Candara"/>
                <a:cs typeface="Candara"/>
              </a:rPr>
              <a:t>   </a:t>
            </a:r>
            <a:r>
              <a:rPr sz="2000" dirty="0">
                <a:latin typeface="Candara"/>
                <a:cs typeface="Candara"/>
              </a:rPr>
              <a:t>oraz</a:t>
            </a:r>
            <a:r>
              <a:rPr sz="2000" spc="225" dirty="0">
                <a:latin typeface="Candara"/>
                <a:cs typeface="Candara"/>
              </a:rPr>
              <a:t>   </a:t>
            </a:r>
            <a:r>
              <a:rPr sz="2000" dirty="0">
                <a:latin typeface="Candara"/>
                <a:cs typeface="Candara"/>
              </a:rPr>
              <a:t>ekstremalnych</a:t>
            </a:r>
            <a:r>
              <a:rPr sz="2000" spc="220" dirty="0">
                <a:latin typeface="Candara"/>
                <a:cs typeface="Candara"/>
              </a:rPr>
              <a:t>   </a:t>
            </a:r>
            <a:r>
              <a:rPr sz="2000" spc="-10" dirty="0">
                <a:latin typeface="Candara"/>
                <a:cs typeface="Candara"/>
              </a:rPr>
              <a:t>warunków </a:t>
            </a:r>
            <a:r>
              <a:rPr sz="2000" dirty="0">
                <a:latin typeface="Candara"/>
                <a:cs typeface="Candara"/>
              </a:rPr>
              <a:t>środowiska</a:t>
            </a:r>
            <a:r>
              <a:rPr sz="2000" spc="-65" dirty="0">
                <a:latin typeface="Candara"/>
                <a:cs typeface="Candara"/>
              </a:rPr>
              <a:t> </a:t>
            </a:r>
            <a:r>
              <a:rPr sz="2000" dirty="0">
                <a:latin typeface="Candara"/>
                <a:cs typeface="Candara"/>
              </a:rPr>
              <a:t>wywołujących</a:t>
            </a:r>
            <a:r>
              <a:rPr sz="2000" spc="-60" dirty="0">
                <a:latin typeface="Candara"/>
                <a:cs typeface="Candara"/>
              </a:rPr>
              <a:t> </a:t>
            </a:r>
            <a:r>
              <a:rPr sz="2000" spc="-10" dirty="0">
                <a:latin typeface="Candara"/>
                <a:cs typeface="Candara"/>
              </a:rPr>
              <a:t>choroby;</a:t>
            </a:r>
            <a:endParaRPr sz="2000" dirty="0">
              <a:latin typeface="Candara"/>
              <a:cs typeface="Candara"/>
            </a:endParaRPr>
          </a:p>
          <a:p>
            <a:pPr marL="286385" marR="6350" indent="-274320" algn="just">
              <a:lnSpc>
                <a:spcPct val="114999"/>
              </a:lnSpc>
              <a:spcBef>
                <a:spcPts val="960"/>
              </a:spcBef>
              <a:buClr>
                <a:srgbClr val="30B6FC"/>
              </a:buClr>
              <a:buFont typeface="Symbol"/>
              <a:buChar char=""/>
              <a:tabLst>
                <a:tab pos="286385" algn="l"/>
              </a:tabLst>
            </a:pPr>
            <a:r>
              <a:rPr sz="2000" dirty="0">
                <a:latin typeface="Candara"/>
                <a:cs typeface="Candara"/>
              </a:rPr>
              <a:t>zebranie</a:t>
            </a:r>
            <a:r>
              <a:rPr sz="2000" spc="290" dirty="0">
                <a:latin typeface="Candara"/>
                <a:cs typeface="Candara"/>
              </a:rPr>
              <a:t>  </a:t>
            </a:r>
            <a:r>
              <a:rPr sz="2000" dirty="0">
                <a:latin typeface="Candara"/>
                <a:cs typeface="Candara"/>
              </a:rPr>
              <a:t>dużego</a:t>
            </a:r>
            <a:r>
              <a:rPr sz="2000" spc="295" dirty="0">
                <a:latin typeface="Candara"/>
                <a:cs typeface="Candara"/>
              </a:rPr>
              <a:t>  </a:t>
            </a:r>
            <a:r>
              <a:rPr sz="2000" dirty="0">
                <a:latin typeface="Candara"/>
                <a:cs typeface="Candara"/>
              </a:rPr>
              <a:t>materiału</a:t>
            </a:r>
            <a:r>
              <a:rPr sz="2000" spc="295" dirty="0">
                <a:latin typeface="Candara"/>
                <a:cs typeface="Candara"/>
              </a:rPr>
              <a:t>  </a:t>
            </a:r>
            <a:r>
              <a:rPr sz="2000" dirty="0">
                <a:latin typeface="Candara"/>
                <a:cs typeface="Candara"/>
              </a:rPr>
              <a:t>roślinnego</a:t>
            </a:r>
            <a:r>
              <a:rPr sz="2000" spc="290" dirty="0">
                <a:latin typeface="Candara"/>
                <a:cs typeface="Candara"/>
              </a:rPr>
              <a:t>  </a:t>
            </a:r>
            <a:r>
              <a:rPr sz="2000" dirty="0">
                <a:latin typeface="Candara"/>
                <a:cs typeface="Candara"/>
              </a:rPr>
              <a:t>zarówno</a:t>
            </a:r>
            <a:r>
              <a:rPr sz="2000" spc="295" dirty="0">
                <a:latin typeface="Candara"/>
                <a:cs typeface="Candara"/>
              </a:rPr>
              <a:t>  </a:t>
            </a:r>
            <a:r>
              <a:rPr sz="2000" dirty="0">
                <a:latin typeface="Candara"/>
                <a:cs typeface="Candara"/>
              </a:rPr>
              <a:t>odmian</a:t>
            </a:r>
            <a:r>
              <a:rPr sz="2000" spc="285" dirty="0">
                <a:latin typeface="Candara"/>
                <a:cs typeface="Candara"/>
              </a:rPr>
              <a:t>  </a:t>
            </a:r>
            <a:r>
              <a:rPr sz="2000" spc="-10" dirty="0">
                <a:latin typeface="Candara"/>
                <a:cs typeface="Candara"/>
              </a:rPr>
              <a:t>roślin </a:t>
            </a:r>
            <a:r>
              <a:rPr sz="2000" dirty="0">
                <a:latin typeface="Candara"/>
                <a:cs typeface="Candara"/>
              </a:rPr>
              <a:t>uprawnych,</a:t>
            </a:r>
            <a:r>
              <a:rPr sz="2000" spc="335" dirty="0">
                <a:latin typeface="Candara"/>
                <a:cs typeface="Candara"/>
              </a:rPr>
              <a:t> </a:t>
            </a:r>
            <a:r>
              <a:rPr sz="2000" dirty="0">
                <a:latin typeface="Candara"/>
                <a:cs typeface="Candara"/>
              </a:rPr>
              <a:t>jak</a:t>
            </a:r>
            <a:r>
              <a:rPr sz="2000" spc="345" dirty="0">
                <a:latin typeface="Candara"/>
                <a:cs typeface="Candara"/>
              </a:rPr>
              <a:t> </a:t>
            </a:r>
            <a:r>
              <a:rPr sz="2000" dirty="0">
                <a:latin typeface="Candara"/>
                <a:cs typeface="Candara"/>
              </a:rPr>
              <a:t>i</a:t>
            </a:r>
            <a:r>
              <a:rPr sz="2000" spc="335" dirty="0">
                <a:latin typeface="Candara"/>
                <a:cs typeface="Candara"/>
              </a:rPr>
              <a:t> </a:t>
            </a:r>
            <a:r>
              <a:rPr sz="2000" dirty="0">
                <a:latin typeface="Candara"/>
                <a:cs typeface="Candara"/>
              </a:rPr>
              <a:t>gatunków</a:t>
            </a:r>
            <a:r>
              <a:rPr sz="2000" spc="340" dirty="0">
                <a:latin typeface="Candara"/>
                <a:cs typeface="Candara"/>
              </a:rPr>
              <a:t> </a:t>
            </a:r>
            <a:r>
              <a:rPr sz="2000" dirty="0">
                <a:latin typeface="Candara"/>
                <a:cs typeface="Candara"/>
              </a:rPr>
              <a:t>dziko</a:t>
            </a:r>
            <a:r>
              <a:rPr sz="2000" spc="335" dirty="0">
                <a:latin typeface="Candara"/>
                <a:cs typeface="Candara"/>
              </a:rPr>
              <a:t> </a:t>
            </a:r>
            <a:r>
              <a:rPr sz="2000" dirty="0">
                <a:latin typeface="Candara"/>
                <a:cs typeface="Candara"/>
              </a:rPr>
              <a:t>rosnących</a:t>
            </a:r>
            <a:r>
              <a:rPr sz="2000" spc="330" dirty="0">
                <a:latin typeface="Candara"/>
                <a:cs typeface="Candara"/>
              </a:rPr>
              <a:t> </a:t>
            </a:r>
            <a:r>
              <a:rPr sz="2000" dirty="0">
                <a:latin typeface="Candara"/>
                <a:cs typeface="Candara"/>
              </a:rPr>
              <a:t>i</a:t>
            </a:r>
            <a:r>
              <a:rPr sz="2000" spc="340" dirty="0">
                <a:latin typeface="Candara"/>
                <a:cs typeface="Candara"/>
              </a:rPr>
              <a:t> </a:t>
            </a:r>
            <a:r>
              <a:rPr sz="2000" dirty="0">
                <a:latin typeface="Candara"/>
                <a:cs typeface="Candara"/>
              </a:rPr>
              <a:t>wykorzystanie</a:t>
            </a:r>
            <a:r>
              <a:rPr sz="2000" spc="340" dirty="0">
                <a:latin typeface="Candara"/>
                <a:cs typeface="Candara"/>
              </a:rPr>
              <a:t> </a:t>
            </a:r>
            <a:r>
              <a:rPr sz="2000" dirty="0">
                <a:latin typeface="Candara"/>
                <a:cs typeface="Candara"/>
              </a:rPr>
              <a:t>ich</a:t>
            </a:r>
            <a:r>
              <a:rPr sz="2000" spc="350" dirty="0">
                <a:latin typeface="Candara"/>
                <a:cs typeface="Candara"/>
              </a:rPr>
              <a:t> </a:t>
            </a:r>
            <a:r>
              <a:rPr sz="2000" spc="-50" dirty="0">
                <a:latin typeface="Candara"/>
                <a:cs typeface="Candara"/>
              </a:rPr>
              <a:t>w </a:t>
            </a:r>
            <a:r>
              <a:rPr sz="2000" dirty="0">
                <a:latin typeface="Candara"/>
                <a:cs typeface="Candara"/>
              </a:rPr>
              <a:t>hodowli</a:t>
            </a:r>
            <a:r>
              <a:rPr sz="2000" spc="-40" dirty="0">
                <a:latin typeface="Candara"/>
                <a:cs typeface="Candara"/>
              </a:rPr>
              <a:t> </a:t>
            </a:r>
            <a:r>
              <a:rPr sz="2000" dirty="0">
                <a:latin typeface="Candara"/>
                <a:cs typeface="Candara"/>
              </a:rPr>
              <a:t>(krzyżowaniu,</a:t>
            </a:r>
            <a:r>
              <a:rPr sz="2000" spc="-35" dirty="0">
                <a:latin typeface="Candara"/>
                <a:cs typeface="Candara"/>
              </a:rPr>
              <a:t> </a:t>
            </a:r>
            <a:r>
              <a:rPr sz="2000" dirty="0">
                <a:latin typeface="Candara"/>
                <a:cs typeface="Candara"/>
              </a:rPr>
              <a:t>mutagenezie,</a:t>
            </a:r>
            <a:r>
              <a:rPr sz="2000" spc="-50" dirty="0">
                <a:latin typeface="Candara"/>
                <a:cs typeface="Candara"/>
              </a:rPr>
              <a:t> </a:t>
            </a:r>
            <a:r>
              <a:rPr sz="2000" dirty="0">
                <a:latin typeface="Candara"/>
                <a:cs typeface="Candara"/>
              </a:rPr>
              <a:t>selekcji</a:t>
            </a:r>
            <a:r>
              <a:rPr sz="2000" spc="-40" dirty="0">
                <a:latin typeface="Candara"/>
                <a:cs typeface="Candara"/>
              </a:rPr>
              <a:t> </a:t>
            </a:r>
            <a:r>
              <a:rPr sz="2000" dirty="0">
                <a:latin typeface="Candara"/>
                <a:cs typeface="Candara"/>
              </a:rPr>
              <a:t>i</a:t>
            </a:r>
            <a:r>
              <a:rPr sz="2000" spc="-35" dirty="0">
                <a:latin typeface="Candara"/>
                <a:cs typeface="Candara"/>
              </a:rPr>
              <a:t> </a:t>
            </a:r>
            <a:r>
              <a:rPr sz="2000" spc="-10" dirty="0">
                <a:latin typeface="Candara"/>
                <a:cs typeface="Candara"/>
              </a:rPr>
              <a:t>in.).</a:t>
            </a:r>
            <a:endParaRPr sz="2000" dirty="0">
              <a:latin typeface="Candara"/>
              <a:cs typeface="Candar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2000" y="1828800"/>
            <a:ext cx="2048510" cy="331470"/>
          </a:xfrm>
          <a:prstGeom prst="rect">
            <a:avLst/>
          </a:prstGeom>
        </p:spPr>
        <p:txBody>
          <a:bodyPr vert="horz" wrap="square" lIns="0" tIns="13335" rIns="0" bIns="0" rtlCol="0">
            <a:spAutoFit/>
          </a:bodyPr>
          <a:lstStyle/>
          <a:p>
            <a:pPr marL="12700">
              <a:lnSpc>
                <a:spcPct val="100000"/>
              </a:lnSpc>
              <a:spcBef>
                <a:spcPts val="105"/>
              </a:spcBef>
              <a:tabLst>
                <a:tab pos="1355090" algn="l"/>
              </a:tabLst>
            </a:pPr>
            <a:r>
              <a:rPr sz="2000" b="1" spc="-10" dirty="0">
                <a:latin typeface="Candara"/>
                <a:cs typeface="Candara"/>
              </a:rPr>
              <a:t>Chemiczne</a:t>
            </a:r>
            <a:r>
              <a:rPr sz="2000" b="1" dirty="0">
                <a:latin typeface="Candara"/>
                <a:cs typeface="Candara"/>
              </a:rPr>
              <a:t>	</a:t>
            </a:r>
            <a:r>
              <a:rPr sz="2000" b="1" spc="-10" dirty="0">
                <a:latin typeface="Candara"/>
                <a:cs typeface="Candara"/>
              </a:rPr>
              <a:t>środki</a:t>
            </a:r>
            <a:endParaRPr sz="2000">
              <a:latin typeface="Candara"/>
              <a:cs typeface="Candara"/>
            </a:endParaRPr>
          </a:p>
        </p:txBody>
      </p:sp>
      <p:sp>
        <p:nvSpPr>
          <p:cNvPr id="3" name="object 3"/>
          <p:cNvSpPr txBox="1"/>
          <p:nvPr/>
        </p:nvSpPr>
        <p:spPr>
          <a:xfrm>
            <a:off x="2947771" y="1828800"/>
            <a:ext cx="5257165" cy="331470"/>
          </a:xfrm>
          <a:prstGeom prst="rect">
            <a:avLst/>
          </a:prstGeom>
        </p:spPr>
        <p:txBody>
          <a:bodyPr vert="horz" wrap="square" lIns="0" tIns="13335" rIns="0" bIns="0" rtlCol="0">
            <a:spAutoFit/>
          </a:bodyPr>
          <a:lstStyle/>
          <a:p>
            <a:pPr marL="12700">
              <a:lnSpc>
                <a:spcPct val="100000"/>
              </a:lnSpc>
              <a:spcBef>
                <a:spcPts val="105"/>
              </a:spcBef>
              <a:tabLst>
                <a:tab pos="1073150" algn="l"/>
                <a:tab pos="1852295" algn="l"/>
                <a:tab pos="2143125" algn="l"/>
                <a:tab pos="3220720" algn="l"/>
                <a:tab pos="3647440" algn="l"/>
                <a:tab pos="5048250" algn="l"/>
              </a:tabLst>
            </a:pPr>
            <a:r>
              <a:rPr sz="2000" b="1" spc="-10" dirty="0">
                <a:latin typeface="Candara"/>
                <a:cs typeface="Candara"/>
              </a:rPr>
              <a:t>ochrony</a:t>
            </a:r>
            <a:r>
              <a:rPr sz="2000" b="1" dirty="0">
                <a:latin typeface="Candara"/>
                <a:cs typeface="Candara"/>
              </a:rPr>
              <a:t>	</a:t>
            </a:r>
            <a:r>
              <a:rPr sz="2000" b="1" spc="-10" dirty="0">
                <a:latin typeface="Candara"/>
                <a:cs typeface="Candara"/>
              </a:rPr>
              <a:t>roślin</a:t>
            </a:r>
            <a:r>
              <a:rPr sz="2000" b="1" dirty="0">
                <a:latin typeface="Candara"/>
                <a:cs typeface="Candara"/>
              </a:rPr>
              <a:t>	</a:t>
            </a:r>
            <a:r>
              <a:rPr sz="2000" spc="-50" dirty="0">
                <a:latin typeface="Candara"/>
                <a:cs typeface="Candara"/>
              </a:rPr>
              <a:t>–</a:t>
            </a:r>
            <a:r>
              <a:rPr sz="2000" dirty="0">
                <a:latin typeface="Candara"/>
                <a:cs typeface="Candara"/>
              </a:rPr>
              <a:t>	</a:t>
            </a:r>
            <a:r>
              <a:rPr sz="2000" spc="-10" dirty="0">
                <a:latin typeface="Candara"/>
                <a:cs typeface="Candara"/>
              </a:rPr>
              <a:t>polegają</a:t>
            </a:r>
            <a:r>
              <a:rPr sz="2000" dirty="0">
                <a:latin typeface="Candara"/>
                <a:cs typeface="Candara"/>
              </a:rPr>
              <a:t>	</a:t>
            </a:r>
            <a:r>
              <a:rPr sz="2000" spc="-25" dirty="0">
                <a:latin typeface="Candara"/>
                <a:cs typeface="Candara"/>
              </a:rPr>
              <a:t>na</a:t>
            </a:r>
            <a:r>
              <a:rPr sz="2000" dirty="0">
                <a:latin typeface="Candara"/>
                <a:cs typeface="Candara"/>
              </a:rPr>
              <a:t>	</a:t>
            </a:r>
            <a:r>
              <a:rPr sz="2000" spc="-10" dirty="0">
                <a:latin typeface="Candara"/>
                <a:cs typeface="Candara"/>
              </a:rPr>
              <a:t>stosowaniu</a:t>
            </a:r>
            <a:r>
              <a:rPr sz="2000" dirty="0">
                <a:latin typeface="Candara"/>
                <a:cs typeface="Candara"/>
              </a:rPr>
              <a:t>	</a:t>
            </a:r>
            <a:r>
              <a:rPr sz="2000" spc="-50" dirty="0">
                <a:latin typeface="Candara"/>
                <a:cs typeface="Candara"/>
              </a:rPr>
              <a:t>w</a:t>
            </a:r>
            <a:endParaRPr sz="2000">
              <a:latin typeface="Candara"/>
              <a:cs typeface="Candara"/>
            </a:endParaRPr>
          </a:p>
        </p:txBody>
      </p:sp>
      <p:sp>
        <p:nvSpPr>
          <p:cNvPr id="4" name="object 4"/>
          <p:cNvSpPr txBox="1"/>
          <p:nvPr/>
        </p:nvSpPr>
        <p:spPr>
          <a:xfrm>
            <a:off x="762000" y="2134514"/>
            <a:ext cx="7443470" cy="1550035"/>
          </a:xfrm>
          <a:prstGeom prst="rect">
            <a:avLst/>
          </a:prstGeom>
        </p:spPr>
        <p:txBody>
          <a:bodyPr vert="horz" wrap="square" lIns="0" tIns="12700" rIns="0" bIns="0" rtlCol="0">
            <a:spAutoFit/>
          </a:bodyPr>
          <a:lstStyle/>
          <a:p>
            <a:pPr marL="286385" marR="5080">
              <a:lnSpc>
                <a:spcPct val="114999"/>
              </a:lnSpc>
              <a:spcBef>
                <a:spcPts val="100"/>
              </a:spcBef>
              <a:tabLst>
                <a:tab pos="1760220" algn="l"/>
                <a:tab pos="2013585" algn="l"/>
                <a:tab pos="2900680" algn="l"/>
                <a:tab pos="3955415" algn="l"/>
                <a:tab pos="5092700" algn="l"/>
              </a:tabLst>
            </a:pPr>
            <a:r>
              <a:rPr sz="2000" spc="-10" dirty="0">
                <a:latin typeface="Candara"/>
                <a:cs typeface="Candara"/>
              </a:rPr>
              <a:t>profilaktyce</a:t>
            </a:r>
            <a:r>
              <a:rPr sz="2000" dirty="0">
                <a:latin typeface="Candara"/>
                <a:cs typeface="Candara"/>
              </a:rPr>
              <a:t>	</a:t>
            </a:r>
            <a:r>
              <a:rPr sz="2000" spc="-50" dirty="0">
                <a:latin typeface="Candara"/>
                <a:cs typeface="Candara"/>
              </a:rPr>
              <a:t>i</a:t>
            </a:r>
            <a:r>
              <a:rPr sz="2000" dirty="0">
                <a:latin typeface="Candara"/>
                <a:cs typeface="Candara"/>
              </a:rPr>
              <a:t>	</a:t>
            </a:r>
            <a:r>
              <a:rPr sz="2000" spc="-10" dirty="0">
                <a:latin typeface="Candara"/>
                <a:cs typeface="Candara"/>
              </a:rPr>
              <a:t>terapii</a:t>
            </a:r>
            <a:r>
              <a:rPr sz="2000" dirty="0">
                <a:latin typeface="Candara"/>
                <a:cs typeface="Candara"/>
              </a:rPr>
              <a:t>	</a:t>
            </a:r>
            <a:r>
              <a:rPr sz="2000" spc="-10" dirty="0">
                <a:latin typeface="Candara"/>
                <a:cs typeface="Candara"/>
              </a:rPr>
              <a:t>różnych</a:t>
            </a:r>
            <a:r>
              <a:rPr sz="2000" dirty="0">
                <a:latin typeface="Candara"/>
                <a:cs typeface="Candara"/>
              </a:rPr>
              <a:t>	</a:t>
            </a:r>
            <a:r>
              <a:rPr sz="2000" spc="-10" dirty="0">
                <a:latin typeface="Candara"/>
                <a:cs typeface="Candara"/>
              </a:rPr>
              <a:t>środków</a:t>
            </a:r>
            <a:r>
              <a:rPr sz="2000" dirty="0">
                <a:latin typeface="Candara"/>
                <a:cs typeface="Candara"/>
              </a:rPr>
              <a:t>	</a:t>
            </a:r>
            <a:r>
              <a:rPr sz="2000" spc="-10" dirty="0">
                <a:latin typeface="Candara"/>
                <a:cs typeface="Candara"/>
              </a:rPr>
              <a:t>fitofarmaceutycznych </a:t>
            </a:r>
            <a:r>
              <a:rPr sz="2000" dirty="0">
                <a:latin typeface="Candara"/>
                <a:cs typeface="Candara"/>
              </a:rPr>
              <a:t>Chemiczne</a:t>
            </a:r>
            <a:r>
              <a:rPr sz="2000" spc="-45" dirty="0">
                <a:latin typeface="Candara"/>
                <a:cs typeface="Candara"/>
              </a:rPr>
              <a:t> </a:t>
            </a:r>
            <a:r>
              <a:rPr sz="2000" dirty="0">
                <a:latin typeface="Candara"/>
                <a:cs typeface="Candara"/>
              </a:rPr>
              <a:t>środki</a:t>
            </a:r>
            <a:r>
              <a:rPr sz="2000" spc="-45" dirty="0">
                <a:latin typeface="Candara"/>
                <a:cs typeface="Candara"/>
              </a:rPr>
              <a:t> </a:t>
            </a:r>
            <a:r>
              <a:rPr sz="2000" dirty="0">
                <a:latin typeface="Candara"/>
                <a:cs typeface="Candara"/>
              </a:rPr>
              <a:t>ochrony</a:t>
            </a:r>
            <a:r>
              <a:rPr sz="2000" spc="-35" dirty="0">
                <a:latin typeface="Candara"/>
                <a:cs typeface="Candara"/>
              </a:rPr>
              <a:t> </a:t>
            </a:r>
            <a:r>
              <a:rPr sz="2000" dirty="0">
                <a:latin typeface="Candara"/>
                <a:cs typeface="Candara"/>
              </a:rPr>
              <a:t>roślin</a:t>
            </a:r>
            <a:r>
              <a:rPr sz="2000" spc="-25" dirty="0">
                <a:latin typeface="Candara"/>
                <a:cs typeface="Candara"/>
              </a:rPr>
              <a:t> </a:t>
            </a:r>
            <a:r>
              <a:rPr sz="2000" spc="-10" dirty="0">
                <a:latin typeface="Candara"/>
                <a:cs typeface="Candara"/>
              </a:rPr>
              <a:t>mogą:</a:t>
            </a:r>
            <a:endParaRPr sz="2000" dirty="0">
              <a:latin typeface="Candara"/>
              <a:cs typeface="Candara"/>
            </a:endParaRPr>
          </a:p>
          <a:p>
            <a:pPr marL="286385" indent="-273685">
              <a:lnSpc>
                <a:spcPct val="100000"/>
              </a:lnSpc>
              <a:spcBef>
                <a:spcPts val="1320"/>
              </a:spcBef>
              <a:buClr>
                <a:srgbClr val="30B6FC"/>
              </a:buClr>
              <a:buFont typeface="Courier New"/>
              <a:buChar char="o"/>
              <a:tabLst>
                <a:tab pos="286385" algn="l"/>
                <a:tab pos="1626235" algn="l"/>
                <a:tab pos="2123440" algn="l"/>
                <a:tab pos="3440429" algn="l"/>
                <a:tab pos="4685665" algn="l"/>
                <a:tab pos="5804535" algn="l"/>
                <a:tab pos="7374255" algn="l"/>
              </a:tabLst>
            </a:pPr>
            <a:r>
              <a:rPr sz="2000" spc="-10" dirty="0">
                <a:latin typeface="Candara"/>
                <a:cs typeface="Candara"/>
              </a:rPr>
              <a:t>Zmniejszać</a:t>
            </a:r>
            <a:r>
              <a:rPr sz="2000" dirty="0">
                <a:latin typeface="Candara"/>
                <a:cs typeface="Candara"/>
              </a:rPr>
              <a:t>	</a:t>
            </a:r>
            <a:r>
              <a:rPr sz="2000" spc="-25" dirty="0">
                <a:latin typeface="Candara"/>
                <a:cs typeface="Candara"/>
              </a:rPr>
              <a:t>lub</a:t>
            </a:r>
            <a:r>
              <a:rPr sz="2000" dirty="0">
                <a:latin typeface="Candara"/>
                <a:cs typeface="Candara"/>
              </a:rPr>
              <a:t>	</a:t>
            </a:r>
            <a:r>
              <a:rPr sz="2000" spc="-10" dirty="0">
                <a:latin typeface="Candara"/>
                <a:cs typeface="Candara"/>
              </a:rPr>
              <a:t>ograniczać</a:t>
            </a:r>
            <a:r>
              <a:rPr sz="2000" dirty="0">
                <a:latin typeface="Candara"/>
                <a:cs typeface="Candara"/>
              </a:rPr>
              <a:t>	</a:t>
            </a:r>
            <a:r>
              <a:rPr sz="2000" spc="-10" dirty="0">
                <a:latin typeface="Candara"/>
                <a:cs typeface="Candara"/>
              </a:rPr>
              <a:t>stresujące</a:t>
            </a:r>
            <a:r>
              <a:rPr sz="2000" dirty="0">
                <a:latin typeface="Candara"/>
                <a:cs typeface="Candara"/>
              </a:rPr>
              <a:t>	</a:t>
            </a:r>
            <a:r>
              <a:rPr sz="2000" spc="-10" dirty="0">
                <a:latin typeface="Candara"/>
                <a:cs typeface="Candara"/>
              </a:rPr>
              <a:t>działanie</a:t>
            </a:r>
            <a:r>
              <a:rPr sz="2000" dirty="0">
                <a:latin typeface="Candara"/>
                <a:cs typeface="Candara"/>
              </a:rPr>
              <a:t>	</a:t>
            </a:r>
            <a:r>
              <a:rPr sz="2000" spc="-10" dirty="0">
                <a:latin typeface="Candara"/>
                <a:cs typeface="Candara"/>
              </a:rPr>
              <a:t>abiotycznych</a:t>
            </a:r>
            <a:r>
              <a:rPr sz="2000" dirty="0">
                <a:latin typeface="Candara"/>
                <a:cs typeface="Candara"/>
              </a:rPr>
              <a:t>	</a:t>
            </a:r>
            <a:r>
              <a:rPr sz="2000" spc="-50" dirty="0">
                <a:latin typeface="Candara"/>
                <a:cs typeface="Candara"/>
              </a:rPr>
              <a:t>i</a:t>
            </a:r>
            <a:endParaRPr sz="2000" dirty="0">
              <a:latin typeface="Candara"/>
              <a:cs typeface="Candara"/>
            </a:endParaRPr>
          </a:p>
          <a:p>
            <a:pPr marL="286385">
              <a:lnSpc>
                <a:spcPct val="100000"/>
              </a:lnSpc>
              <a:spcBef>
                <a:spcPts val="360"/>
              </a:spcBef>
            </a:pPr>
            <a:r>
              <a:rPr sz="2000" dirty="0">
                <a:latin typeface="Candara"/>
                <a:cs typeface="Candara"/>
              </a:rPr>
              <a:t>biotycznych</a:t>
            </a:r>
            <a:r>
              <a:rPr sz="2000" spc="-65" dirty="0">
                <a:latin typeface="Candara"/>
                <a:cs typeface="Candara"/>
              </a:rPr>
              <a:t> </a:t>
            </a:r>
            <a:r>
              <a:rPr sz="2000" dirty="0">
                <a:latin typeface="Candara"/>
                <a:cs typeface="Candara"/>
              </a:rPr>
              <a:t>czynników</a:t>
            </a:r>
            <a:r>
              <a:rPr sz="2000" spc="-15" dirty="0">
                <a:latin typeface="Candara"/>
                <a:cs typeface="Candara"/>
              </a:rPr>
              <a:t> </a:t>
            </a:r>
            <a:r>
              <a:rPr sz="2000" spc="-10" dirty="0">
                <a:latin typeface="Candara"/>
                <a:cs typeface="Candara"/>
              </a:rPr>
              <a:t>chorobotwórczych,</a:t>
            </a:r>
            <a:endParaRPr sz="2000" dirty="0">
              <a:latin typeface="Candara"/>
              <a:cs typeface="Candara"/>
            </a:endParaRPr>
          </a:p>
        </p:txBody>
      </p:sp>
      <p:sp>
        <p:nvSpPr>
          <p:cNvPr id="5" name="object 5"/>
          <p:cNvSpPr txBox="1"/>
          <p:nvPr/>
        </p:nvSpPr>
        <p:spPr>
          <a:xfrm>
            <a:off x="762000" y="3825798"/>
            <a:ext cx="7444105" cy="330835"/>
          </a:xfrm>
          <a:prstGeom prst="rect">
            <a:avLst/>
          </a:prstGeom>
        </p:spPr>
        <p:txBody>
          <a:bodyPr vert="horz" wrap="square" lIns="0" tIns="13335" rIns="0" bIns="0" rtlCol="0">
            <a:spAutoFit/>
          </a:bodyPr>
          <a:lstStyle/>
          <a:p>
            <a:pPr marL="286385" indent="-273685">
              <a:lnSpc>
                <a:spcPct val="100000"/>
              </a:lnSpc>
              <a:spcBef>
                <a:spcPts val="105"/>
              </a:spcBef>
              <a:buClr>
                <a:srgbClr val="30B6FC"/>
              </a:buClr>
              <a:buFont typeface="Courier New"/>
              <a:buChar char="o"/>
              <a:tabLst>
                <a:tab pos="286385" algn="l"/>
                <a:tab pos="1513205" algn="l"/>
                <a:tab pos="2164715" algn="l"/>
                <a:tab pos="3637279" algn="l"/>
                <a:tab pos="4691380" algn="l"/>
                <a:tab pos="6290310" algn="l"/>
              </a:tabLst>
            </a:pPr>
            <a:r>
              <a:rPr sz="2000" spc="-10" dirty="0">
                <a:latin typeface="Candara"/>
                <a:cs typeface="Candara"/>
              </a:rPr>
              <a:t>Niszczyć</a:t>
            </a:r>
            <a:r>
              <a:rPr sz="2000" dirty="0">
                <a:latin typeface="Candara"/>
                <a:cs typeface="Candara"/>
              </a:rPr>
              <a:t>	</a:t>
            </a:r>
            <a:r>
              <a:rPr sz="2000" spc="-25" dirty="0">
                <a:latin typeface="Candara"/>
                <a:cs typeface="Candara"/>
              </a:rPr>
              <a:t>lub</a:t>
            </a:r>
            <a:r>
              <a:rPr sz="2000" dirty="0">
                <a:latin typeface="Candara"/>
                <a:cs typeface="Candara"/>
              </a:rPr>
              <a:t>	</a:t>
            </a:r>
            <a:r>
              <a:rPr sz="2000" spc="-10" dirty="0">
                <a:latin typeface="Candara"/>
                <a:cs typeface="Candara"/>
              </a:rPr>
              <a:t>ograniczać</a:t>
            </a:r>
            <a:r>
              <a:rPr sz="2000" dirty="0">
                <a:latin typeface="Candara"/>
                <a:cs typeface="Candara"/>
              </a:rPr>
              <a:t>	</a:t>
            </a:r>
            <a:r>
              <a:rPr sz="2000" spc="-10" dirty="0">
                <a:latin typeface="Candara"/>
                <a:cs typeface="Candara"/>
              </a:rPr>
              <a:t>rozwój</a:t>
            </a:r>
            <a:r>
              <a:rPr sz="2000" dirty="0">
                <a:latin typeface="Candara"/>
                <a:cs typeface="Candara"/>
              </a:rPr>
              <a:t>	</a:t>
            </a:r>
            <a:r>
              <a:rPr sz="2000" spc="-10" dirty="0">
                <a:latin typeface="Candara"/>
                <a:cs typeface="Candara"/>
              </a:rPr>
              <a:t>biotycznych</a:t>
            </a:r>
            <a:r>
              <a:rPr sz="2000" dirty="0">
                <a:latin typeface="Candara"/>
                <a:cs typeface="Candara"/>
              </a:rPr>
              <a:t>	</a:t>
            </a:r>
            <a:r>
              <a:rPr sz="2000" spc="-10" dirty="0">
                <a:latin typeface="Candara"/>
                <a:cs typeface="Candara"/>
              </a:rPr>
              <a:t>czynników</a:t>
            </a:r>
            <a:endParaRPr sz="2000">
              <a:latin typeface="Candara"/>
              <a:cs typeface="Candara"/>
            </a:endParaRPr>
          </a:p>
        </p:txBody>
      </p:sp>
      <p:sp>
        <p:nvSpPr>
          <p:cNvPr id="6" name="object 6"/>
          <p:cNvSpPr txBox="1"/>
          <p:nvPr/>
        </p:nvSpPr>
        <p:spPr>
          <a:xfrm>
            <a:off x="762000" y="4009225"/>
            <a:ext cx="7442834" cy="1321435"/>
          </a:xfrm>
          <a:prstGeom prst="rect">
            <a:avLst/>
          </a:prstGeom>
        </p:spPr>
        <p:txBody>
          <a:bodyPr vert="horz" wrap="square" lIns="0" tIns="180340" rIns="0" bIns="0" rtlCol="0">
            <a:spAutoFit/>
          </a:bodyPr>
          <a:lstStyle/>
          <a:p>
            <a:pPr marL="286385">
              <a:lnSpc>
                <a:spcPct val="100000"/>
              </a:lnSpc>
              <a:spcBef>
                <a:spcPts val="1420"/>
              </a:spcBef>
            </a:pPr>
            <a:r>
              <a:rPr sz="2000" spc="-10" dirty="0">
                <a:latin typeface="Candara"/>
                <a:cs typeface="Candara"/>
              </a:rPr>
              <a:t>chorobotwórczych,</a:t>
            </a:r>
            <a:endParaRPr sz="2000" dirty="0">
              <a:latin typeface="Candara"/>
              <a:cs typeface="Candara"/>
            </a:endParaRPr>
          </a:p>
          <a:p>
            <a:pPr marL="286385" marR="5080" indent="-274320">
              <a:lnSpc>
                <a:spcPct val="114999"/>
              </a:lnSpc>
              <a:spcBef>
                <a:spcPts val="960"/>
              </a:spcBef>
              <a:buClr>
                <a:srgbClr val="30B6FC"/>
              </a:buClr>
              <a:buFont typeface="Courier New"/>
              <a:buChar char="o"/>
              <a:tabLst>
                <a:tab pos="286385" algn="l"/>
              </a:tabLst>
            </a:pPr>
            <a:r>
              <a:rPr sz="2000" dirty="0">
                <a:latin typeface="Candara"/>
                <a:cs typeface="Candara"/>
              </a:rPr>
              <a:t>Pobudzać</a:t>
            </a:r>
            <a:r>
              <a:rPr sz="2000" spc="215" dirty="0">
                <a:latin typeface="Candara"/>
                <a:cs typeface="Candara"/>
              </a:rPr>
              <a:t> </a:t>
            </a:r>
            <a:r>
              <a:rPr sz="2000" dirty="0">
                <a:latin typeface="Candara"/>
                <a:cs typeface="Candara"/>
              </a:rPr>
              <a:t>naprawę</a:t>
            </a:r>
            <a:r>
              <a:rPr sz="2000" spc="229" dirty="0">
                <a:latin typeface="Candara"/>
                <a:cs typeface="Candara"/>
              </a:rPr>
              <a:t> </a:t>
            </a:r>
            <a:r>
              <a:rPr sz="2000" dirty="0">
                <a:latin typeface="Candara"/>
                <a:cs typeface="Candara"/>
              </a:rPr>
              <a:t>(regenerację)</a:t>
            </a:r>
            <a:r>
              <a:rPr sz="2000" spc="229" dirty="0">
                <a:latin typeface="Candara"/>
                <a:cs typeface="Candara"/>
              </a:rPr>
              <a:t> </a:t>
            </a:r>
            <a:r>
              <a:rPr sz="2000" dirty="0">
                <a:latin typeface="Candara"/>
                <a:cs typeface="Candara"/>
              </a:rPr>
              <a:t>procesów</a:t>
            </a:r>
            <a:r>
              <a:rPr sz="2000" spc="225" dirty="0">
                <a:latin typeface="Candara"/>
                <a:cs typeface="Candara"/>
              </a:rPr>
              <a:t> </a:t>
            </a:r>
            <a:r>
              <a:rPr sz="2000" dirty="0">
                <a:latin typeface="Candara"/>
                <a:cs typeface="Candara"/>
              </a:rPr>
              <a:t>fizjologicznych</a:t>
            </a:r>
            <a:r>
              <a:rPr sz="2000" spc="220" dirty="0">
                <a:latin typeface="Candara"/>
                <a:cs typeface="Candara"/>
              </a:rPr>
              <a:t> </a:t>
            </a:r>
            <a:r>
              <a:rPr sz="2000" spc="-10" dirty="0">
                <a:latin typeface="Candara"/>
                <a:cs typeface="Candara"/>
              </a:rPr>
              <a:t>roślin </a:t>
            </a:r>
            <a:r>
              <a:rPr sz="2000" dirty="0">
                <a:latin typeface="Candara"/>
                <a:cs typeface="Candara"/>
              </a:rPr>
              <a:t>uszkodzonych</a:t>
            </a:r>
            <a:r>
              <a:rPr sz="2000" spc="-50" dirty="0">
                <a:latin typeface="Candara"/>
                <a:cs typeface="Candara"/>
              </a:rPr>
              <a:t> </a:t>
            </a:r>
            <a:r>
              <a:rPr sz="2000" spc="-10" dirty="0">
                <a:latin typeface="Candara"/>
                <a:cs typeface="Candara"/>
              </a:rPr>
              <a:t>stresem.</a:t>
            </a:r>
            <a:endParaRPr sz="2000" dirty="0">
              <a:latin typeface="Candara"/>
              <a:cs typeface="Candar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64870" y="2209800"/>
            <a:ext cx="7414259" cy="879475"/>
          </a:xfrm>
          <a:prstGeom prst="rect">
            <a:avLst/>
          </a:prstGeom>
        </p:spPr>
        <p:txBody>
          <a:bodyPr vert="horz" wrap="square" lIns="0" tIns="134620" rIns="0" bIns="0" rtlCol="0">
            <a:spAutoFit/>
          </a:bodyPr>
          <a:lstStyle/>
          <a:p>
            <a:pPr marL="273685" marR="5080" indent="-273685" algn="r">
              <a:lnSpc>
                <a:spcPct val="100000"/>
              </a:lnSpc>
              <a:spcBef>
                <a:spcPts val="1060"/>
              </a:spcBef>
              <a:buClr>
                <a:srgbClr val="30B6FC"/>
              </a:buClr>
              <a:buFont typeface="Courier New"/>
              <a:buChar char="o"/>
              <a:tabLst>
                <a:tab pos="273685" algn="l"/>
              </a:tabLst>
            </a:pPr>
            <a:r>
              <a:rPr sz="2000" dirty="0">
                <a:latin typeface="Candara"/>
                <a:cs typeface="Candara"/>
              </a:rPr>
              <a:t>Immunizacja</a:t>
            </a:r>
            <a:r>
              <a:rPr sz="2000" spc="75" dirty="0">
                <a:latin typeface="Candara"/>
                <a:cs typeface="Candara"/>
              </a:rPr>
              <a:t> </a:t>
            </a:r>
            <a:r>
              <a:rPr sz="2000" dirty="0">
                <a:latin typeface="Candara"/>
                <a:cs typeface="Candara"/>
              </a:rPr>
              <a:t>roślin</a:t>
            </a:r>
            <a:r>
              <a:rPr sz="2000" spc="80" dirty="0">
                <a:latin typeface="Candara"/>
                <a:cs typeface="Candara"/>
              </a:rPr>
              <a:t> </a:t>
            </a:r>
            <a:r>
              <a:rPr sz="2000" dirty="0">
                <a:latin typeface="Candara"/>
                <a:cs typeface="Candara"/>
              </a:rPr>
              <a:t>-</a:t>
            </a:r>
            <a:r>
              <a:rPr sz="2000" spc="75" dirty="0">
                <a:latin typeface="Candara"/>
                <a:cs typeface="Candara"/>
              </a:rPr>
              <a:t> </a:t>
            </a:r>
            <a:r>
              <a:rPr sz="2000" dirty="0">
                <a:latin typeface="Candara"/>
                <a:cs typeface="Candara"/>
              </a:rPr>
              <a:t>jest</a:t>
            </a:r>
            <a:r>
              <a:rPr sz="2000" spc="70" dirty="0">
                <a:latin typeface="Candara"/>
                <a:cs typeface="Candara"/>
              </a:rPr>
              <a:t> </a:t>
            </a:r>
            <a:r>
              <a:rPr sz="2000" dirty="0">
                <a:latin typeface="Candara"/>
                <a:cs typeface="Candara"/>
              </a:rPr>
              <a:t>to</a:t>
            </a:r>
            <a:r>
              <a:rPr sz="2000" spc="70" dirty="0">
                <a:latin typeface="Candara"/>
                <a:cs typeface="Candara"/>
              </a:rPr>
              <a:t> </a:t>
            </a:r>
            <a:r>
              <a:rPr sz="2000" dirty="0">
                <a:latin typeface="Candara"/>
                <a:cs typeface="Candara"/>
              </a:rPr>
              <a:t>zjawisko</a:t>
            </a:r>
            <a:r>
              <a:rPr sz="2000" spc="70" dirty="0">
                <a:latin typeface="Candara"/>
                <a:cs typeface="Candara"/>
              </a:rPr>
              <a:t> </a:t>
            </a:r>
            <a:r>
              <a:rPr sz="2000" dirty="0">
                <a:latin typeface="Candara"/>
                <a:cs typeface="Candara"/>
              </a:rPr>
              <a:t>zwiększania</a:t>
            </a:r>
            <a:r>
              <a:rPr sz="2000" spc="70" dirty="0">
                <a:latin typeface="Candara"/>
                <a:cs typeface="Candara"/>
              </a:rPr>
              <a:t> </a:t>
            </a:r>
            <a:r>
              <a:rPr sz="2000" dirty="0">
                <a:latin typeface="Candara"/>
                <a:cs typeface="Candara"/>
              </a:rPr>
              <a:t>odporności</a:t>
            </a:r>
            <a:r>
              <a:rPr sz="2000" spc="70" dirty="0">
                <a:latin typeface="Candara"/>
                <a:cs typeface="Candara"/>
              </a:rPr>
              <a:t> </a:t>
            </a:r>
            <a:r>
              <a:rPr sz="2000" spc="-20" dirty="0">
                <a:latin typeface="Candara"/>
                <a:cs typeface="Candara"/>
              </a:rPr>
              <a:t>bądź</a:t>
            </a:r>
            <a:endParaRPr sz="2000" dirty="0">
              <a:latin typeface="Candara"/>
              <a:cs typeface="Candara"/>
            </a:endParaRPr>
          </a:p>
          <a:p>
            <a:pPr marR="5715" algn="r">
              <a:lnSpc>
                <a:spcPct val="100000"/>
              </a:lnSpc>
              <a:spcBef>
                <a:spcPts val="960"/>
              </a:spcBef>
            </a:pPr>
            <a:r>
              <a:rPr sz="2000" dirty="0">
                <a:latin typeface="Candara"/>
                <a:cs typeface="Candara"/>
              </a:rPr>
              <a:t>uodpornienia</a:t>
            </a:r>
            <a:r>
              <a:rPr sz="2000" spc="240" dirty="0">
                <a:latin typeface="Candara"/>
                <a:cs typeface="Candara"/>
              </a:rPr>
              <a:t> </a:t>
            </a:r>
            <a:r>
              <a:rPr sz="2000" dirty="0">
                <a:latin typeface="Candara"/>
                <a:cs typeface="Candara"/>
              </a:rPr>
              <a:t>roślin</a:t>
            </a:r>
            <a:r>
              <a:rPr sz="2000" spc="250" dirty="0">
                <a:latin typeface="Candara"/>
                <a:cs typeface="Candara"/>
              </a:rPr>
              <a:t> </a:t>
            </a:r>
            <a:r>
              <a:rPr sz="2000" dirty="0">
                <a:latin typeface="Candara"/>
                <a:cs typeface="Candara"/>
              </a:rPr>
              <a:t>na</a:t>
            </a:r>
            <a:r>
              <a:rPr sz="2000" spc="235" dirty="0">
                <a:latin typeface="Candara"/>
                <a:cs typeface="Candara"/>
              </a:rPr>
              <a:t> </a:t>
            </a:r>
            <a:r>
              <a:rPr sz="2000" dirty="0">
                <a:latin typeface="Candara"/>
                <a:cs typeface="Candara"/>
              </a:rPr>
              <a:t>choroby</a:t>
            </a:r>
            <a:r>
              <a:rPr sz="2000" spc="235" dirty="0">
                <a:latin typeface="Candara"/>
                <a:cs typeface="Candara"/>
              </a:rPr>
              <a:t> </a:t>
            </a:r>
            <a:r>
              <a:rPr sz="2000" dirty="0">
                <a:latin typeface="Candara"/>
                <a:cs typeface="Candara"/>
              </a:rPr>
              <a:t>(infekcyjne)</a:t>
            </a:r>
            <a:r>
              <a:rPr sz="2000" spc="235" dirty="0">
                <a:latin typeface="Candara"/>
                <a:cs typeface="Candara"/>
              </a:rPr>
              <a:t> </a:t>
            </a:r>
            <a:r>
              <a:rPr sz="2000" dirty="0">
                <a:latin typeface="Candara"/>
                <a:cs typeface="Candara"/>
              </a:rPr>
              <a:t>wskutek</a:t>
            </a:r>
            <a:r>
              <a:rPr sz="2000" spc="240" dirty="0">
                <a:latin typeface="Candara"/>
                <a:cs typeface="Candara"/>
              </a:rPr>
              <a:t> </a:t>
            </a:r>
            <a:r>
              <a:rPr sz="2000" spc="-10" dirty="0">
                <a:latin typeface="Candara"/>
                <a:cs typeface="Candara"/>
              </a:rPr>
              <a:t>stosowania</a:t>
            </a:r>
            <a:endParaRPr sz="2000" dirty="0">
              <a:latin typeface="Candara"/>
              <a:cs typeface="Candara"/>
            </a:endParaRPr>
          </a:p>
        </p:txBody>
      </p:sp>
      <p:sp>
        <p:nvSpPr>
          <p:cNvPr id="3" name="object 3"/>
          <p:cNvSpPr txBox="1"/>
          <p:nvPr/>
        </p:nvSpPr>
        <p:spPr>
          <a:xfrm>
            <a:off x="2607057" y="3063825"/>
            <a:ext cx="2512060" cy="879475"/>
          </a:xfrm>
          <a:prstGeom prst="rect">
            <a:avLst/>
          </a:prstGeom>
        </p:spPr>
        <p:txBody>
          <a:bodyPr vert="horz" wrap="square" lIns="0" tIns="133985" rIns="0" bIns="0" rtlCol="0">
            <a:spAutoFit/>
          </a:bodyPr>
          <a:lstStyle/>
          <a:p>
            <a:pPr marL="12700">
              <a:lnSpc>
                <a:spcPct val="100000"/>
              </a:lnSpc>
              <a:spcBef>
                <a:spcPts val="1055"/>
              </a:spcBef>
              <a:tabLst>
                <a:tab pos="1611630" algn="l"/>
                <a:tab pos="1906905" algn="l"/>
              </a:tabLst>
            </a:pPr>
            <a:r>
              <a:rPr sz="2000" spc="-10" dirty="0">
                <a:latin typeface="Candara"/>
                <a:cs typeface="Candara"/>
              </a:rPr>
              <a:t>(osłabionych,</a:t>
            </a:r>
            <a:r>
              <a:rPr sz="2000" dirty="0">
                <a:latin typeface="Candara"/>
                <a:cs typeface="Candara"/>
              </a:rPr>
              <a:t>	</a:t>
            </a:r>
            <a:r>
              <a:rPr sz="2000" spc="-50" dirty="0">
                <a:latin typeface="Candara"/>
                <a:cs typeface="Candara"/>
              </a:rPr>
              <a:t>o</a:t>
            </a:r>
            <a:r>
              <a:rPr sz="2000" dirty="0">
                <a:latin typeface="Candara"/>
                <a:cs typeface="Candara"/>
              </a:rPr>
              <a:t>	</a:t>
            </a:r>
            <a:r>
              <a:rPr sz="2000" spc="-10" dirty="0">
                <a:latin typeface="Candara"/>
                <a:cs typeface="Candara"/>
              </a:rPr>
              <a:t>małej</a:t>
            </a:r>
            <a:endParaRPr sz="2000">
              <a:latin typeface="Candara"/>
              <a:cs typeface="Candara"/>
            </a:endParaRPr>
          </a:p>
          <a:p>
            <a:pPr marL="45720">
              <a:lnSpc>
                <a:spcPct val="100000"/>
              </a:lnSpc>
              <a:spcBef>
                <a:spcPts val="965"/>
              </a:spcBef>
              <a:tabLst>
                <a:tab pos="2074545" algn="l"/>
              </a:tabLst>
            </a:pPr>
            <a:r>
              <a:rPr sz="2000" spc="-10" dirty="0">
                <a:latin typeface="Candara"/>
                <a:cs typeface="Candara"/>
              </a:rPr>
              <a:t>immunizatorów,</a:t>
            </a:r>
            <a:r>
              <a:rPr sz="2000" dirty="0">
                <a:latin typeface="Candara"/>
                <a:cs typeface="Candara"/>
              </a:rPr>
              <a:t>	</a:t>
            </a:r>
            <a:r>
              <a:rPr sz="2000" spc="-25" dirty="0">
                <a:latin typeface="Candara"/>
                <a:cs typeface="Candara"/>
              </a:rPr>
              <a:t>tj.</a:t>
            </a:r>
            <a:endParaRPr sz="2000">
              <a:latin typeface="Candara"/>
              <a:cs typeface="Candara"/>
            </a:endParaRPr>
          </a:p>
        </p:txBody>
      </p:sp>
      <p:sp>
        <p:nvSpPr>
          <p:cNvPr id="4" name="object 4"/>
          <p:cNvSpPr txBox="1"/>
          <p:nvPr/>
        </p:nvSpPr>
        <p:spPr>
          <a:xfrm>
            <a:off x="5142104" y="3063825"/>
            <a:ext cx="3136900" cy="879475"/>
          </a:xfrm>
          <a:prstGeom prst="rect">
            <a:avLst/>
          </a:prstGeom>
        </p:spPr>
        <p:txBody>
          <a:bodyPr vert="horz" wrap="square" lIns="0" tIns="133985" rIns="0" bIns="0" rtlCol="0">
            <a:spAutoFit/>
          </a:bodyPr>
          <a:lstStyle/>
          <a:p>
            <a:pPr marL="117475">
              <a:lnSpc>
                <a:spcPct val="100000"/>
              </a:lnSpc>
              <a:spcBef>
                <a:spcPts val="1055"/>
              </a:spcBef>
              <a:tabLst>
                <a:tab pos="1301750" algn="l"/>
                <a:tab pos="2786380" algn="l"/>
              </a:tabLst>
            </a:pPr>
            <a:r>
              <a:rPr sz="2000" spc="-10" dirty="0">
                <a:latin typeface="Candara"/>
                <a:cs typeface="Candara"/>
              </a:rPr>
              <a:t>wirulencji</a:t>
            </a:r>
            <a:r>
              <a:rPr sz="2000" dirty="0">
                <a:latin typeface="Candara"/>
                <a:cs typeface="Candara"/>
              </a:rPr>
              <a:t>	</a:t>
            </a:r>
            <a:r>
              <a:rPr sz="2000" spc="-10" dirty="0">
                <a:latin typeface="Candara"/>
                <a:cs typeface="Candara"/>
              </a:rPr>
              <a:t>patogenów)</a:t>
            </a:r>
            <a:r>
              <a:rPr sz="2000" dirty="0">
                <a:latin typeface="Candara"/>
                <a:cs typeface="Candara"/>
              </a:rPr>
              <a:t>	</a:t>
            </a:r>
            <a:r>
              <a:rPr sz="2000" spc="-25" dirty="0">
                <a:latin typeface="Candara"/>
                <a:cs typeface="Candara"/>
              </a:rPr>
              <a:t>lub</a:t>
            </a:r>
            <a:endParaRPr sz="2000">
              <a:latin typeface="Candara"/>
              <a:cs typeface="Candara"/>
            </a:endParaRPr>
          </a:p>
          <a:p>
            <a:pPr marL="12700">
              <a:lnSpc>
                <a:spcPct val="100000"/>
              </a:lnSpc>
              <a:spcBef>
                <a:spcPts val="965"/>
              </a:spcBef>
              <a:tabLst>
                <a:tab pos="1344295" algn="l"/>
                <a:tab pos="1663064" algn="l"/>
                <a:tab pos="3007360" algn="l"/>
              </a:tabLst>
            </a:pPr>
            <a:r>
              <a:rPr sz="2000" spc="-10" dirty="0">
                <a:latin typeface="Candara"/>
                <a:cs typeface="Candara"/>
              </a:rPr>
              <a:t>substancji</a:t>
            </a:r>
            <a:r>
              <a:rPr sz="2000" dirty="0">
                <a:latin typeface="Candara"/>
                <a:cs typeface="Candara"/>
              </a:rPr>
              <a:t>	</a:t>
            </a:r>
            <a:r>
              <a:rPr sz="2000" spc="-50" dirty="0">
                <a:latin typeface="Candara"/>
                <a:cs typeface="Candara"/>
              </a:rPr>
              <a:t>i</a:t>
            </a:r>
            <a:r>
              <a:rPr sz="2000" dirty="0">
                <a:latin typeface="Candara"/>
                <a:cs typeface="Candara"/>
              </a:rPr>
              <a:t>	</a:t>
            </a:r>
            <a:r>
              <a:rPr sz="2000" spc="-10" dirty="0">
                <a:latin typeface="Candara"/>
                <a:cs typeface="Candara"/>
              </a:rPr>
              <a:t>wyciągów</a:t>
            </a:r>
            <a:r>
              <a:rPr sz="2000" dirty="0">
                <a:latin typeface="Candara"/>
                <a:cs typeface="Candara"/>
              </a:rPr>
              <a:t>	</a:t>
            </a:r>
            <a:r>
              <a:rPr sz="2000" spc="-50" dirty="0">
                <a:latin typeface="Candara"/>
                <a:cs typeface="Candara"/>
              </a:rPr>
              <a:t>z</a:t>
            </a:r>
            <a:endParaRPr sz="2000">
              <a:latin typeface="Candara"/>
              <a:cs typeface="Candara"/>
            </a:endParaRPr>
          </a:p>
        </p:txBody>
      </p:sp>
      <p:sp>
        <p:nvSpPr>
          <p:cNvPr id="5" name="object 5"/>
          <p:cNvSpPr txBox="1"/>
          <p:nvPr/>
        </p:nvSpPr>
        <p:spPr>
          <a:xfrm>
            <a:off x="1139191" y="3063825"/>
            <a:ext cx="1339215" cy="1306195"/>
          </a:xfrm>
          <a:prstGeom prst="rect">
            <a:avLst/>
          </a:prstGeom>
        </p:spPr>
        <p:txBody>
          <a:bodyPr vert="horz" wrap="square" lIns="0" tIns="12065" rIns="0" bIns="0" rtlCol="0">
            <a:spAutoFit/>
          </a:bodyPr>
          <a:lstStyle/>
          <a:p>
            <a:pPr marL="12700" marR="5080" algn="just">
              <a:lnSpc>
                <a:spcPct val="140000"/>
              </a:lnSpc>
              <a:spcBef>
                <a:spcPts val="95"/>
              </a:spcBef>
            </a:pPr>
            <a:r>
              <a:rPr sz="2000" spc="-10" dirty="0">
                <a:latin typeface="Candara"/>
                <a:cs typeface="Candara"/>
              </a:rPr>
              <a:t>szczepionek specjalnych patogenów,</a:t>
            </a:r>
            <a:endParaRPr sz="2000" dirty="0">
              <a:latin typeface="Candara"/>
              <a:cs typeface="Candara"/>
            </a:endParaRPr>
          </a:p>
        </p:txBody>
      </p:sp>
      <p:sp>
        <p:nvSpPr>
          <p:cNvPr id="6" name="object 6"/>
          <p:cNvSpPr txBox="1"/>
          <p:nvPr/>
        </p:nvSpPr>
        <p:spPr>
          <a:xfrm>
            <a:off x="2604008" y="4038634"/>
            <a:ext cx="5676265" cy="330835"/>
          </a:xfrm>
          <a:prstGeom prst="rect">
            <a:avLst/>
          </a:prstGeom>
        </p:spPr>
        <p:txBody>
          <a:bodyPr vert="horz" wrap="square" lIns="0" tIns="13335" rIns="0" bIns="0" rtlCol="0">
            <a:spAutoFit/>
          </a:bodyPr>
          <a:lstStyle/>
          <a:p>
            <a:pPr marL="12700">
              <a:lnSpc>
                <a:spcPct val="100000"/>
              </a:lnSpc>
              <a:spcBef>
                <a:spcPts val="105"/>
              </a:spcBef>
              <a:tabLst>
                <a:tab pos="1423670" algn="l"/>
                <a:tab pos="2902585" algn="l"/>
                <a:tab pos="3524250" algn="l"/>
                <a:tab pos="4967605" algn="l"/>
              </a:tabLst>
            </a:pPr>
            <a:r>
              <a:rPr sz="2000" spc="-10" dirty="0">
                <a:latin typeface="Candara"/>
                <a:cs typeface="Candara"/>
              </a:rPr>
              <a:t>biogennych</a:t>
            </a:r>
            <a:r>
              <a:rPr sz="2000" dirty="0">
                <a:latin typeface="Candara"/>
                <a:cs typeface="Candara"/>
              </a:rPr>
              <a:t>	</a:t>
            </a:r>
            <a:r>
              <a:rPr sz="2000" spc="-10" dirty="0">
                <a:latin typeface="Candara"/>
                <a:cs typeface="Candara"/>
              </a:rPr>
              <a:t>induktorów,</a:t>
            </a:r>
            <a:r>
              <a:rPr sz="2000" dirty="0">
                <a:latin typeface="Candara"/>
                <a:cs typeface="Candara"/>
              </a:rPr>
              <a:t>	</a:t>
            </a:r>
            <a:r>
              <a:rPr sz="2000" spc="-10" dirty="0">
                <a:latin typeface="Candara"/>
                <a:cs typeface="Candara"/>
              </a:rPr>
              <a:t>czyli</a:t>
            </a:r>
            <a:r>
              <a:rPr sz="2000" dirty="0">
                <a:latin typeface="Candara"/>
                <a:cs typeface="Candara"/>
              </a:rPr>
              <a:t>	</a:t>
            </a:r>
            <a:r>
              <a:rPr sz="2000" spc="-10" dirty="0">
                <a:latin typeface="Candara"/>
                <a:cs typeface="Candara"/>
              </a:rPr>
              <a:t>wyzwalaczy</a:t>
            </a:r>
            <a:r>
              <a:rPr sz="2000" dirty="0">
                <a:latin typeface="Candara"/>
                <a:cs typeface="Candara"/>
              </a:rPr>
              <a:t>	</a:t>
            </a:r>
            <a:r>
              <a:rPr sz="2000" spc="-10" dirty="0">
                <a:latin typeface="Candara"/>
                <a:cs typeface="Candara"/>
              </a:rPr>
              <a:t>reakcji</a:t>
            </a:r>
            <a:endParaRPr sz="2000">
              <a:latin typeface="Candara"/>
              <a:cs typeface="Candara"/>
            </a:endParaRPr>
          </a:p>
        </p:txBody>
      </p:sp>
      <p:sp>
        <p:nvSpPr>
          <p:cNvPr id="7" name="object 7"/>
          <p:cNvSpPr txBox="1"/>
          <p:nvPr/>
        </p:nvSpPr>
        <p:spPr>
          <a:xfrm>
            <a:off x="1139191" y="4465354"/>
            <a:ext cx="3205480" cy="330835"/>
          </a:xfrm>
          <a:prstGeom prst="rect">
            <a:avLst/>
          </a:prstGeom>
        </p:spPr>
        <p:txBody>
          <a:bodyPr vert="horz" wrap="square" lIns="0" tIns="13335" rIns="0" bIns="0" rtlCol="0">
            <a:spAutoFit/>
          </a:bodyPr>
          <a:lstStyle/>
          <a:p>
            <a:pPr marL="12700">
              <a:lnSpc>
                <a:spcPct val="100000"/>
              </a:lnSpc>
              <a:spcBef>
                <a:spcPts val="105"/>
              </a:spcBef>
            </a:pPr>
            <a:r>
              <a:rPr sz="2000" dirty="0">
                <a:latin typeface="Candara"/>
                <a:cs typeface="Candara"/>
              </a:rPr>
              <a:t>obronnych</a:t>
            </a:r>
            <a:r>
              <a:rPr sz="2000" spc="-45" dirty="0">
                <a:latin typeface="Candara"/>
                <a:cs typeface="Candara"/>
              </a:rPr>
              <a:t> </a:t>
            </a:r>
            <a:r>
              <a:rPr sz="2000" dirty="0">
                <a:latin typeface="Candara"/>
                <a:cs typeface="Candara"/>
              </a:rPr>
              <a:t>roślin</a:t>
            </a:r>
            <a:r>
              <a:rPr sz="2000" spc="-30" dirty="0">
                <a:latin typeface="Candara"/>
                <a:cs typeface="Candara"/>
              </a:rPr>
              <a:t> </a:t>
            </a:r>
            <a:r>
              <a:rPr sz="2000" spc="-10" dirty="0">
                <a:latin typeface="Candara"/>
                <a:cs typeface="Candara"/>
              </a:rPr>
              <a:t>(elicitorów),</a:t>
            </a:r>
            <a:endParaRPr sz="2000">
              <a:latin typeface="Candara"/>
              <a:cs typeface="Candar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2000" y="2895600"/>
            <a:ext cx="7250430" cy="3480953"/>
          </a:xfrm>
          <a:prstGeom prst="rect">
            <a:avLst/>
          </a:prstGeom>
        </p:spPr>
        <p:txBody>
          <a:bodyPr vert="horz" wrap="square" lIns="0" tIns="40640" rIns="0" bIns="0" rtlCol="0">
            <a:spAutoFit/>
          </a:bodyPr>
          <a:lstStyle/>
          <a:p>
            <a:pPr marL="287020" marR="5080" indent="-274320" algn="just">
              <a:lnSpc>
                <a:spcPct val="90000"/>
              </a:lnSpc>
              <a:spcBef>
                <a:spcPts val="320"/>
              </a:spcBef>
              <a:buClr>
                <a:srgbClr val="30B6FC"/>
              </a:buClr>
              <a:buFont typeface="Symbol"/>
              <a:buChar char=""/>
              <a:tabLst>
                <a:tab pos="287020" algn="l"/>
              </a:tabLst>
            </a:pPr>
            <a:r>
              <a:rPr sz="1900" dirty="0">
                <a:latin typeface="Microsoft Sans Serif"/>
                <a:cs typeface="Microsoft Sans Serif"/>
              </a:rPr>
              <a:t>liczbowy</a:t>
            </a:r>
            <a:r>
              <a:rPr sz="1900" spc="470" dirty="0">
                <a:latin typeface="Microsoft Sans Serif"/>
                <a:cs typeface="Microsoft Sans Serif"/>
              </a:rPr>
              <a:t>  </a:t>
            </a:r>
            <a:r>
              <a:rPr sz="1900" dirty="0">
                <a:latin typeface="Microsoft Sans Serif"/>
                <a:cs typeface="Microsoft Sans Serif"/>
              </a:rPr>
              <a:t>(numeryczny)</a:t>
            </a:r>
            <a:r>
              <a:rPr sz="1900" spc="475" dirty="0">
                <a:latin typeface="Microsoft Sans Serif"/>
                <a:cs typeface="Microsoft Sans Serif"/>
              </a:rPr>
              <a:t>  </a:t>
            </a:r>
            <a:r>
              <a:rPr sz="1900" dirty="0">
                <a:latin typeface="Microsoft Sans Serif"/>
                <a:cs typeface="Microsoft Sans Serif"/>
              </a:rPr>
              <a:t>próg</a:t>
            </a:r>
            <a:r>
              <a:rPr sz="1900" spc="470" dirty="0">
                <a:latin typeface="Microsoft Sans Serif"/>
                <a:cs typeface="Microsoft Sans Serif"/>
              </a:rPr>
              <a:t>  </a:t>
            </a:r>
            <a:r>
              <a:rPr sz="1900" dirty="0">
                <a:latin typeface="Microsoft Sans Serif"/>
                <a:cs typeface="Microsoft Sans Serif"/>
              </a:rPr>
              <a:t>infekcyjny</a:t>
            </a:r>
            <a:r>
              <a:rPr sz="1900" spc="470" dirty="0">
                <a:latin typeface="Microsoft Sans Serif"/>
                <a:cs typeface="Microsoft Sans Serif"/>
              </a:rPr>
              <a:t>  </a:t>
            </a:r>
            <a:r>
              <a:rPr sz="1900" dirty="0">
                <a:latin typeface="Microsoft Sans Serif"/>
                <a:cs typeface="Microsoft Sans Serif"/>
              </a:rPr>
              <a:t>(liczba</a:t>
            </a:r>
            <a:r>
              <a:rPr sz="1900" spc="470" dirty="0">
                <a:latin typeface="Microsoft Sans Serif"/>
                <a:cs typeface="Microsoft Sans Serif"/>
              </a:rPr>
              <a:t>  </a:t>
            </a:r>
            <a:r>
              <a:rPr sz="1900" spc="-10" dirty="0">
                <a:latin typeface="Microsoft Sans Serif"/>
                <a:cs typeface="Microsoft Sans Serif"/>
              </a:rPr>
              <a:t>jednostek </a:t>
            </a:r>
            <a:r>
              <a:rPr sz="1900" dirty="0">
                <a:latin typeface="Microsoft Sans Serif"/>
                <a:cs typeface="Microsoft Sans Serif"/>
              </a:rPr>
              <a:t>inokulum</a:t>
            </a:r>
            <a:r>
              <a:rPr sz="1900" spc="35" dirty="0">
                <a:latin typeface="Microsoft Sans Serif"/>
                <a:cs typeface="Microsoft Sans Serif"/>
              </a:rPr>
              <a:t> </a:t>
            </a:r>
            <a:r>
              <a:rPr sz="1900" dirty="0">
                <a:latin typeface="Microsoft Sans Serif"/>
                <a:cs typeface="Microsoft Sans Serif"/>
              </a:rPr>
              <a:t>patogena</a:t>
            </a:r>
            <a:r>
              <a:rPr sz="1900" spc="40" dirty="0">
                <a:latin typeface="Microsoft Sans Serif"/>
                <a:cs typeface="Microsoft Sans Serif"/>
              </a:rPr>
              <a:t> </a:t>
            </a:r>
            <a:r>
              <a:rPr sz="1900" dirty="0">
                <a:latin typeface="Microsoft Sans Serif"/>
                <a:cs typeface="Microsoft Sans Serif"/>
              </a:rPr>
              <a:t>potrzebne</a:t>
            </a:r>
            <a:r>
              <a:rPr sz="1900" spc="45" dirty="0">
                <a:latin typeface="Microsoft Sans Serif"/>
                <a:cs typeface="Microsoft Sans Serif"/>
              </a:rPr>
              <a:t> </a:t>
            </a:r>
            <a:r>
              <a:rPr sz="1900" dirty="0">
                <a:latin typeface="Microsoft Sans Serif"/>
                <a:cs typeface="Microsoft Sans Serif"/>
              </a:rPr>
              <a:t>do</a:t>
            </a:r>
            <a:r>
              <a:rPr sz="1900" spc="30" dirty="0">
                <a:latin typeface="Microsoft Sans Serif"/>
                <a:cs typeface="Microsoft Sans Serif"/>
              </a:rPr>
              <a:t> </a:t>
            </a:r>
            <a:r>
              <a:rPr sz="1900" dirty="0">
                <a:latin typeface="Microsoft Sans Serif"/>
                <a:cs typeface="Microsoft Sans Serif"/>
              </a:rPr>
              <a:t>dokonania</a:t>
            </a:r>
            <a:r>
              <a:rPr sz="1900" spc="40" dirty="0">
                <a:latin typeface="Microsoft Sans Serif"/>
                <a:cs typeface="Microsoft Sans Serif"/>
              </a:rPr>
              <a:t> </a:t>
            </a:r>
            <a:r>
              <a:rPr sz="1900" dirty="0">
                <a:latin typeface="Microsoft Sans Serif"/>
                <a:cs typeface="Microsoft Sans Serif"/>
              </a:rPr>
              <a:t>infekcji),</a:t>
            </a:r>
            <a:r>
              <a:rPr sz="1900" spc="40" dirty="0">
                <a:latin typeface="Microsoft Sans Serif"/>
                <a:cs typeface="Microsoft Sans Serif"/>
              </a:rPr>
              <a:t> </a:t>
            </a:r>
            <a:r>
              <a:rPr sz="1900" dirty="0">
                <a:latin typeface="Microsoft Sans Serif"/>
                <a:cs typeface="Microsoft Sans Serif"/>
              </a:rPr>
              <a:t>jeśli</a:t>
            </a:r>
            <a:r>
              <a:rPr sz="1900" spc="30" dirty="0">
                <a:latin typeface="Microsoft Sans Serif"/>
                <a:cs typeface="Microsoft Sans Serif"/>
              </a:rPr>
              <a:t> </a:t>
            </a:r>
            <a:r>
              <a:rPr sz="1900" spc="-20" dirty="0">
                <a:latin typeface="Microsoft Sans Serif"/>
                <a:cs typeface="Microsoft Sans Serif"/>
              </a:rPr>
              <a:t>mamy </a:t>
            </a:r>
            <a:r>
              <a:rPr sz="1900" dirty="0">
                <a:latin typeface="Microsoft Sans Serif"/>
                <a:cs typeface="Microsoft Sans Serif"/>
              </a:rPr>
              <a:t>do</a:t>
            </a:r>
            <a:r>
              <a:rPr sz="1900" spc="95" dirty="0">
                <a:latin typeface="Microsoft Sans Serif"/>
                <a:cs typeface="Microsoft Sans Serif"/>
              </a:rPr>
              <a:t> </a:t>
            </a:r>
            <a:r>
              <a:rPr sz="1900" dirty="0">
                <a:latin typeface="Microsoft Sans Serif"/>
                <a:cs typeface="Microsoft Sans Serif"/>
              </a:rPr>
              <a:t>czynienia</a:t>
            </a:r>
            <a:r>
              <a:rPr sz="1900" spc="105" dirty="0">
                <a:latin typeface="Microsoft Sans Serif"/>
                <a:cs typeface="Microsoft Sans Serif"/>
              </a:rPr>
              <a:t> </a:t>
            </a:r>
            <a:r>
              <a:rPr sz="1900" dirty="0">
                <a:latin typeface="Microsoft Sans Serif"/>
                <a:cs typeface="Microsoft Sans Serif"/>
              </a:rPr>
              <a:t>z</a:t>
            </a:r>
            <a:r>
              <a:rPr sz="1900" spc="95" dirty="0">
                <a:latin typeface="Microsoft Sans Serif"/>
                <a:cs typeface="Microsoft Sans Serif"/>
              </a:rPr>
              <a:t> </a:t>
            </a:r>
            <a:r>
              <a:rPr sz="1900" dirty="0">
                <a:latin typeface="Microsoft Sans Serif"/>
                <a:cs typeface="Microsoft Sans Serif"/>
              </a:rPr>
              <a:t>odpornością</a:t>
            </a:r>
            <a:r>
              <a:rPr sz="1900" spc="114" dirty="0">
                <a:latin typeface="Microsoft Sans Serif"/>
                <a:cs typeface="Microsoft Sans Serif"/>
              </a:rPr>
              <a:t> </a:t>
            </a:r>
            <a:r>
              <a:rPr sz="1900" dirty="0">
                <a:latin typeface="Microsoft Sans Serif"/>
                <a:cs typeface="Microsoft Sans Serif"/>
              </a:rPr>
              <a:t>na</a:t>
            </a:r>
            <a:r>
              <a:rPr sz="1900" spc="100" dirty="0">
                <a:latin typeface="Microsoft Sans Serif"/>
                <a:cs typeface="Microsoft Sans Serif"/>
              </a:rPr>
              <a:t> </a:t>
            </a:r>
            <a:r>
              <a:rPr sz="1900" dirty="0">
                <a:latin typeface="Microsoft Sans Serif"/>
                <a:cs typeface="Microsoft Sans Serif"/>
              </a:rPr>
              <a:t>infekcję:</a:t>
            </a:r>
            <a:r>
              <a:rPr sz="1900" spc="100" dirty="0">
                <a:latin typeface="Microsoft Sans Serif"/>
                <a:cs typeface="Microsoft Sans Serif"/>
              </a:rPr>
              <a:t> </a:t>
            </a:r>
            <a:r>
              <a:rPr sz="1900" dirty="0">
                <a:latin typeface="Microsoft Sans Serif"/>
                <a:cs typeface="Microsoft Sans Serif"/>
              </a:rPr>
              <a:t>im</a:t>
            </a:r>
            <a:r>
              <a:rPr sz="1900" spc="100" dirty="0">
                <a:latin typeface="Microsoft Sans Serif"/>
                <a:cs typeface="Microsoft Sans Serif"/>
              </a:rPr>
              <a:t> </a:t>
            </a:r>
            <a:r>
              <a:rPr sz="1900" dirty="0">
                <a:latin typeface="Microsoft Sans Serif"/>
                <a:cs typeface="Microsoft Sans Serif"/>
              </a:rPr>
              <a:t>wyższy</a:t>
            </a:r>
            <a:r>
              <a:rPr sz="1900" spc="95" dirty="0">
                <a:latin typeface="Microsoft Sans Serif"/>
                <a:cs typeface="Microsoft Sans Serif"/>
              </a:rPr>
              <a:t> </a:t>
            </a:r>
            <a:r>
              <a:rPr sz="1900" dirty="0">
                <a:latin typeface="Microsoft Sans Serif"/>
                <a:cs typeface="Microsoft Sans Serif"/>
              </a:rPr>
              <a:t>próg</a:t>
            </a:r>
            <a:r>
              <a:rPr sz="1900" spc="100" dirty="0">
                <a:latin typeface="Microsoft Sans Serif"/>
                <a:cs typeface="Microsoft Sans Serif"/>
              </a:rPr>
              <a:t> </a:t>
            </a:r>
            <a:r>
              <a:rPr sz="1900" spc="-10" dirty="0">
                <a:latin typeface="Microsoft Sans Serif"/>
                <a:cs typeface="Microsoft Sans Serif"/>
              </a:rPr>
              <a:t>infekcji, </a:t>
            </a:r>
            <a:r>
              <a:rPr sz="1900" dirty="0">
                <a:latin typeface="Microsoft Sans Serif"/>
                <a:cs typeface="Microsoft Sans Serif"/>
              </a:rPr>
              <a:t>tym</a:t>
            </a:r>
            <a:r>
              <a:rPr sz="1900" spc="-35" dirty="0">
                <a:latin typeface="Microsoft Sans Serif"/>
                <a:cs typeface="Microsoft Sans Serif"/>
              </a:rPr>
              <a:t> </a:t>
            </a:r>
            <a:r>
              <a:rPr sz="1900" dirty="0">
                <a:latin typeface="Microsoft Sans Serif"/>
                <a:cs typeface="Microsoft Sans Serif"/>
              </a:rPr>
              <a:t>wyższa</a:t>
            </a:r>
            <a:r>
              <a:rPr sz="1900" spc="-15" dirty="0">
                <a:latin typeface="Microsoft Sans Serif"/>
                <a:cs typeface="Microsoft Sans Serif"/>
              </a:rPr>
              <a:t> </a:t>
            </a:r>
            <a:r>
              <a:rPr sz="1900" spc="-10" dirty="0">
                <a:latin typeface="Microsoft Sans Serif"/>
                <a:cs typeface="Microsoft Sans Serif"/>
              </a:rPr>
              <a:t>odporność;</a:t>
            </a:r>
            <a:endParaRPr sz="1900" dirty="0">
              <a:latin typeface="Microsoft Sans Serif"/>
              <a:cs typeface="Microsoft Sans Serif"/>
            </a:endParaRPr>
          </a:p>
          <a:p>
            <a:pPr>
              <a:lnSpc>
                <a:spcPct val="100000"/>
              </a:lnSpc>
              <a:spcBef>
                <a:spcPts val="815"/>
              </a:spcBef>
              <a:buClr>
                <a:srgbClr val="30B6FC"/>
              </a:buClr>
              <a:buFont typeface="Symbol"/>
              <a:buChar char=""/>
            </a:pPr>
            <a:endParaRPr sz="1900" dirty="0">
              <a:latin typeface="Microsoft Sans Serif"/>
              <a:cs typeface="Microsoft Sans Serif"/>
            </a:endParaRPr>
          </a:p>
          <a:p>
            <a:pPr marL="287020" marR="5080" indent="-274320" algn="just">
              <a:lnSpc>
                <a:spcPct val="90100"/>
              </a:lnSpc>
              <a:buClr>
                <a:srgbClr val="30B6FC"/>
              </a:buClr>
              <a:buFont typeface="Symbol"/>
              <a:buChar char=""/>
              <a:tabLst>
                <a:tab pos="287020" algn="l"/>
              </a:tabLst>
            </a:pPr>
            <a:r>
              <a:rPr sz="1900" dirty="0">
                <a:latin typeface="Microsoft Sans Serif"/>
                <a:cs typeface="Microsoft Sans Serif"/>
              </a:rPr>
              <a:t>liczbowy</a:t>
            </a:r>
            <a:r>
              <a:rPr sz="1900" spc="380" dirty="0">
                <a:latin typeface="Microsoft Sans Serif"/>
                <a:cs typeface="Microsoft Sans Serif"/>
              </a:rPr>
              <a:t>  </a:t>
            </a:r>
            <a:r>
              <a:rPr sz="1900" dirty="0">
                <a:latin typeface="Microsoft Sans Serif"/>
                <a:cs typeface="Microsoft Sans Serif"/>
              </a:rPr>
              <a:t>(numeryczny)</a:t>
            </a:r>
            <a:r>
              <a:rPr sz="1900" spc="395" dirty="0">
                <a:latin typeface="Microsoft Sans Serif"/>
                <a:cs typeface="Microsoft Sans Serif"/>
              </a:rPr>
              <a:t>  </a:t>
            </a:r>
            <a:r>
              <a:rPr sz="1900" dirty="0">
                <a:latin typeface="Microsoft Sans Serif"/>
                <a:cs typeface="Microsoft Sans Serif"/>
              </a:rPr>
              <a:t>próg</a:t>
            </a:r>
            <a:r>
              <a:rPr sz="1900" spc="385" dirty="0">
                <a:latin typeface="Microsoft Sans Serif"/>
                <a:cs typeface="Microsoft Sans Serif"/>
              </a:rPr>
              <a:t>  </a:t>
            </a:r>
            <a:r>
              <a:rPr sz="1900" dirty="0">
                <a:latin typeface="Microsoft Sans Serif"/>
                <a:cs typeface="Microsoft Sans Serif"/>
              </a:rPr>
              <a:t>chorobowy</a:t>
            </a:r>
            <a:r>
              <a:rPr sz="1900" spc="385" dirty="0">
                <a:latin typeface="Microsoft Sans Serif"/>
                <a:cs typeface="Microsoft Sans Serif"/>
              </a:rPr>
              <a:t>  </a:t>
            </a:r>
            <a:r>
              <a:rPr sz="1900" dirty="0">
                <a:latin typeface="Microsoft Sans Serif"/>
                <a:cs typeface="Microsoft Sans Serif"/>
              </a:rPr>
              <a:t>(liczba</a:t>
            </a:r>
            <a:r>
              <a:rPr sz="1900" spc="390" dirty="0">
                <a:latin typeface="Microsoft Sans Serif"/>
                <a:cs typeface="Microsoft Sans Serif"/>
              </a:rPr>
              <a:t>  </a:t>
            </a:r>
            <a:r>
              <a:rPr sz="1900" spc="-10" dirty="0">
                <a:latin typeface="Microsoft Sans Serif"/>
                <a:cs typeface="Microsoft Sans Serif"/>
              </a:rPr>
              <a:t>jednostek </a:t>
            </a:r>
            <a:r>
              <a:rPr sz="1900" dirty="0">
                <a:latin typeface="Microsoft Sans Serif"/>
                <a:cs typeface="Microsoft Sans Serif"/>
              </a:rPr>
              <a:t>inokulum</a:t>
            </a:r>
            <a:r>
              <a:rPr sz="1900" spc="135" dirty="0">
                <a:latin typeface="Microsoft Sans Serif"/>
                <a:cs typeface="Microsoft Sans Serif"/>
              </a:rPr>
              <a:t>  </a:t>
            </a:r>
            <a:r>
              <a:rPr sz="1900" dirty="0">
                <a:latin typeface="Microsoft Sans Serif"/>
                <a:cs typeface="Microsoft Sans Serif"/>
              </a:rPr>
              <a:t>patogena</a:t>
            </a:r>
            <a:r>
              <a:rPr sz="1900" spc="140" dirty="0">
                <a:latin typeface="Microsoft Sans Serif"/>
                <a:cs typeface="Microsoft Sans Serif"/>
              </a:rPr>
              <a:t>  </a:t>
            </a:r>
            <a:r>
              <a:rPr sz="1900" dirty="0">
                <a:latin typeface="Microsoft Sans Serif"/>
                <a:cs typeface="Microsoft Sans Serif"/>
              </a:rPr>
              <a:t>niezbędna</a:t>
            </a:r>
            <a:r>
              <a:rPr sz="1900" spc="140" dirty="0">
                <a:latin typeface="Microsoft Sans Serif"/>
                <a:cs typeface="Microsoft Sans Serif"/>
              </a:rPr>
              <a:t>  </a:t>
            </a:r>
            <a:r>
              <a:rPr sz="1900" dirty="0">
                <a:latin typeface="Microsoft Sans Serif"/>
                <a:cs typeface="Microsoft Sans Serif"/>
              </a:rPr>
              <a:t>do</a:t>
            </a:r>
            <a:r>
              <a:rPr sz="1900" spc="140" dirty="0">
                <a:latin typeface="Microsoft Sans Serif"/>
                <a:cs typeface="Microsoft Sans Serif"/>
              </a:rPr>
              <a:t>  </a:t>
            </a:r>
            <a:r>
              <a:rPr sz="1900" dirty="0">
                <a:latin typeface="Microsoft Sans Serif"/>
                <a:cs typeface="Microsoft Sans Serif"/>
              </a:rPr>
              <a:t>wywołania</a:t>
            </a:r>
            <a:r>
              <a:rPr sz="1900" spc="135" dirty="0">
                <a:latin typeface="Microsoft Sans Serif"/>
                <a:cs typeface="Microsoft Sans Serif"/>
              </a:rPr>
              <a:t>  </a:t>
            </a:r>
            <a:r>
              <a:rPr sz="1900" dirty="0">
                <a:latin typeface="Microsoft Sans Serif"/>
                <a:cs typeface="Microsoft Sans Serif"/>
              </a:rPr>
              <a:t>choroby),</a:t>
            </a:r>
            <a:r>
              <a:rPr sz="1900" spc="140" dirty="0">
                <a:latin typeface="Microsoft Sans Serif"/>
                <a:cs typeface="Microsoft Sans Serif"/>
              </a:rPr>
              <a:t>  </a:t>
            </a:r>
            <a:r>
              <a:rPr sz="1900" spc="-10" dirty="0">
                <a:latin typeface="Microsoft Sans Serif"/>
                <a:cs typeface="Microsoft Sans Serif"/>
              </a:rPr>
              <a:t>jeśli </a:t>
            </a:r>
            <a:r>
              <a:rPr sz="1900" dirty="0">
                <a:latin typeface="Microsoft Sans Serif"/>
                <a:cs typeface="Microsoft Sans Serif"/>
              </a:rPr>
              <a:t>odporność</a:t>
            </a:r>
            <a:r>
              <a:rPr sz="1900" spc="-20" dirty="0">
                <a:latin typeface="Microsoft Sans Serif"/>
                <a:cs typeface="Microsoft Sans Serif"/>
              </a:rPr>
              <a:t> </a:t>
            </a:r>
            <a:r>
              <a:rPr sz="1900" dirty="0">
                <a:latin typeface="Microsoft Sans Serif"/>
                <a:cs typeface="Microsoft Sans Serif"/>
              </a:rPr>
              <a:t>przejawia</a:t>
            </a:r>
            <a:r>
              <a:rPr sz="1900" spc="5" dirty="0">
                <a:latin typeface="Microsoft Sans Serif"/>
                <a:cs typeface="Microsoft Sans Serif"/>
              </a:rPr>
              <a:t> </a:t>
            </a:r>
            <a:r>
              <a:rPr sz="1900" dirty="0">
                <a:latin typeface="Microsoft Sans Serif"/>
                <a:cs typeface="Microsoft Sans Serif"/>
              </a:rPr>
              <a:t>się</a:t>
            </a:r>
            <a:r>
              <a:rPr sz="1900" spc="-40" dirty="0">
                <a:latin typeface="Microsoft Sans Serif"/>
                <a:cs typeface="Microsoft Sans Serif"/>
              </a:rPr>
              <a:t> </a:t>
            </a:r>
            <a:r>
              <a:rPr sz="1900" dirty="0">
                <a:latin typeface="Microsoft Sans Serif"/>
                <a:cs typeface="Microsoft Sans Serif"/>
              </a:rPr>
              <a:t>później</a:t>
            </a:r>
            <a:r>
              <a:rPr sz="1900" spc="-20" dirty="0">
                <a:latin typeface="Microsoft Sans Serif"/>
                <a:cs typeface="Microsoft Sans Serif"/>
              </a:rPr>
              <a:t> </a:t>
            </a:r>
            <a:r>
              <a:rPr sz="1900" dirty="0">
                <a:latin typeface="Microsoft Sans Serif"/>
                <a:cs typeface="Microsoft Sans Serif"/>
              </a:rPr>
              <a:t>niż</a:t>
            </a:r>
            <a:r>
              <a:rPr sz="1900" spc="-45" dirty="0">
                <a:latin typeface="Microsoft Sans Serif"/>
                <a:cs typeface="Microsoft Sans Serif"/>
              </a:rPr>
              <a:t> </a:t>
            </a:r>
            <a:r>
              <a:rPr sz="1900" dirty="0">
                <a:latin typeface="Microsoft Sans Serif"/>
                <a:cs typeface="Microsoft Sans Serif"/>
              </a:rPr>
              <a:t>na</a:t>
            </a:r>
            <a:r>
              <a:rPr sz="1900" spc="-40" dirty="0">
                <a:latin typeface="Microsoft Sans Serif"/>
                <a:cs typeface="Microsoft Sans Serif"/>
              </a:rPr>
              <a:t> </a:t>
            </a:r>
            <a:r>
              <a:rPr sz="1900" dirty="0">
                <a:latin typeface="Microsoft Sans Serif"/>
                <a:cs typeface="Microsoft Sans Serif"/>
              </a:rPr>
              <a:t>etapie</a:t>
            </a:r>
            <a:r>
              <a:rPr sz="1900" spc="-30" dirty="0">
                <a:latin typeface="Microsoft Sans Serif"/>
                <a:cs typeface="Microsoft Sans Serif"/>
              </a:rPr>
              <a:t> </a:t>
            </a:r>
            <a:r>
              <a:rPr sz="1900" spc="-10" dirty="0">
                <a:latin typeface="Microsoft Sans Serif"/>
                <a:cs typeface="Microsoft Sans Serif"/>
              </a:rPr>
              <a:t>infekcji:</a:t>
            </a:r>
            <a:endParaRPr sz="1900" dirty="0">
              <a:latin typeface="Microsoft Sans Serif"/>
              <a:cs typeface="Microsoft Sans Serif"/>
            </a:endParaRPr>
          </a:p>
          <a:p>
            <a:pPr>
              <a:lnSpc>
                <a:spcPct val="100000"/>
              </a:lnSpc>
              <a:spcBef>
                <a:spcPts val="844"/>
              </a:spcBef>
              <a:buClr>
                <a:srgbClr val="30B6FC"/>
              </a:buClr>
              <a:buFont typeface="Symbol"/>
              <a:buChar char=""/>
            </a:pPr>
            <a:endParaRPr sz="1900" dirty="0">
              <a:latin typeface="Microsoft Sans Serif"/>
              <a:cs typeface="Microsoft Sans Serif"/>
            </a:endParaRPr>
          </a:p>
          <a:p>
            <a:pPr marL="287020" marR="5080" indent="-274320" algn="just">
              <a:lnSpc>
                <a:spcPts val="2050"/>
              </a:lnSpc>
              <a:buClr>
                <a:srgbClr val="30B6FC"/>
              </a:buClr>
              <a:buFont typeface="Symbol"/>
              <a:buChar char=""/>
              <a:tabLst>
                <a:tab pos="287020" algn="l"/>
              </a:tabLst>
            </a:pPr>
            <a:r>
              <a:rPr sz="1900" dirty="0">
                <a:latin typeface="Microsoft Sans Serif"/>
                <a:cs typeface="Microsoft Sans Serif"/>
              </a:rPr>
              <a:t>tempo</a:t>
            </a:r>
            <a:r>
              <a:rPr sz="1900" spc="110" dirty="0">
                <a:latin typeface="Microsoft Sans Serif"/>
                <a:cs typeface="Microsoft Sans Serif"/>
              </a:rPr>
              <a:t> </a:t>
            </a:r>
            <a:r>
              <a:rPr sz="1900" dirty="0">
                <a:latin typeface="Microsoft Sans Serif"/>
                <a:cs typeface="Microsoft Sans Serif"/>
              </a:rPr>
              <a:t>penetracji</a:t>
            </a:r>
            <a:r>
              <a:rPr sz="1900" spc="105" dirty="0">
                <a:latin typeface="Microsoft Sans Serif"/>
                <a:cs typeface="Microsoft Sans Serif"/>
              </a:rPr>
              <a:t> </a:t>
            </a:r>
            <a:r>
              <a:rPr sz="1900" dirty="0">
                <a:latin typeface="Microsoft Sans Serif"/>
                <a:cs typeface="Microsoft Sans Serif"/>
              </a:rPr>
              <a:t>tkanek</a:t>
            </a:r>
            <a:r>
              <a:rPr sz="1900" spc="105" dirty="0">
                <a:latin typeface="Microsoft Sans Serif"/>
                <a:cs typeface="Microsoft Sans Serif"/>
              </a:rPr>
              <a:t> </a:t>
            </a:r>
            <a:r>
              <a:rPr sz="1900" dirty="0">
                <a:latin typeface="Microsoft Sans Serif"/>
                <a:cs typeface="Microsoft Sans Serif"/>
              </a:rPr>
              <a:t>rośliny</a:t>
            </a:r>
            <a:r>
              <a:rPr sz="1900" spc="110" dirty="0">
                <a:latin typeface="Microsoft Sans Serif"/>
                <a:cs typeface="Microsoft Sans Serif"/>
              </a:rPr>
              <a:t> </a:t>
            </a:r>
            <a:r>
              <a:rPr sz="1900" dirty="0">
                <a:latin typeface="Microsoft Sans Serif"/>
                <a:cs typeface="Microsoft Sans Serif"/>
              </a:rPr>
              <a:t>przez</a:t>
            </a:r>
            <a:r>
              <a:rPr sz="1900" spc="110" dirty="0">
                <a:latin typeface="Microsoft Sans Serif"/>
                <a:cs typeface="Microsoft Sans Serif"/>
              </a:rPr>
              <a:t> </a:t>
            </a:r>
            <a:r>
              <a:rPr sz="1900" dirty="0">
                <a:latin typeface="Microsoft Sans Serif"/>
                <a:cs typeface="Microsoft Sans Serif"/>
              </a:rPr>
              <a:t>patogena,</a:t>
            </a:r>
            <a:r>
              <a:rPr sz="1900" spc="100" dirty="0">
                <a:latin typeface="Microsoft Sans Serif"/>
                <a:cs typeface="Microsoft Sans Serif"/>
              </a:rPr>
              <a:t> </a:t>
            </a:r>
            <a:r>
              <a:rPr sz="1900" dirty="0">
                <a:latin typeface="Microsoft Sans Serif"/>
                <a:cs typeface="Microsoft Sans Serif"/>
              </a:rPr>
              <a:t>jeśli</a:t>
            </a:r>
            <a:r>
              <a:rPr sz="1900" spc="110" dirty="0">
                <a:latin typeface="Microsoft Sans Serif"/>
                <a:cs typeface="Microsoft Sans Serif"/>
              </a:rPr>
              <a:t> </a:t>
            </a:r>
            <a:r>
              <a:rPr sz="1900" spc="-10" dirty="0">
                <a:latin typeface="Microsoft Sans Serif"/>
                <a:cs typeface="Microsoft Sans Serif"/>
              </a:rPr>
              <a:t>odporność </a:t>
            </a:r>
            <a:r>
              <a:rPr sz="1900" dirty="0">
                <a:latin typeface="Microsoft Sans Serif"/>
                <a:cs typeface="Microsoft Sans Serif"/>
              </a:rPr>
              <a:t>polega</a:t>
            </a:r>
            <a:r>
              <a:rPr sz="1900" spc="235" dirty="0">
                <a:latin typeface="Microsoft Sans Serif"/>
                <a:cs typeface="Microsoft Sans Serif"/>
              </a:rPr>
              <a:t>  </a:t>
            </a:r>
            <a:r>
              <a:rPr sz="1900" dirty="0">
                <a:latin typeface="Microsoft Sans Serif"/>
                <a:cs typeface="Microsoft Sans Serif"/>
              </a:rPr>
              <a:t>na</a:t>
            </a:r>
            <a:r>
              <a:rPr sz="1900" spc="235" dirty="0">
                <a:latin typeface="Microsoft Sans Serif"/>
                <a:cs typeface="Microsoft Sans Serif"/>
              </a:rPr>
              <a:t>  </a:t>
            </a:r>
            <a:r>
              <a:rPr sz="1900" dirty="0">
                <a:latin typeface="Microsoft Sans Serif"/>
                <a:cs typeface="Microsoft Sans Serif"/>
              </a:rPr>
              <a:t>zahamowaniu</a:t>
            </a:r>
            <a:r>
              <a:rPr sz="1900" spc="250" dirty="0">
                <a:latin typeface="Microsoft Sans Serif"/>
                <a:cs typeface="Microsoft Sans Serif"/>
              </a:rPr>
              <a:t>  </a:t>
            </a:r>
            <a:r>
              <a:rPr sz="1900" dirty="0">
                <a:latin typeface="Microsoft Sans Serif"/>
                <a:cs typeface="Microsoft Sans Serif"/>
              </a:rPr>
              <a:t>przerastania</a:t>
            </a:r>
            <a:r>
              <a:rPr sz="1900" spc="240" dirty="0">
                <a:latin typeface="Microsoft Sans Serif"/>
                <a:cs typeface="Microsoft Sans Serif"/>
              </a:rPr>
              <a:t>  </a:t>
            </a:r>
            <a:r>
              <a:rPr sz="1900" dirty="0">
                <a:latin typeface="Microsoft Sans Serif"/>
                <a:cs typeface="Microsoft Sans Serif"/>
              </a:rPr>
              <a:t>tych</a:t>
            </a:r>
            <a:r>
              <a:rPr sz="1900" spc="235" dirty="0">
                <a:latin typeface="Microsoft Sans Serif"/>
                <a:cs typeface="Microsoft Sans Serif"/>
              </a:rPr>
              <a:t>  </a:t>
            </a:r>
            <a:r>
              <a:rPr sz="1900" dirty="0">
                <a:latin typeface="Microsoft Sans Serif"/>
                <a:cs typeface="Microsoft Sans Serif"/>
              </a:rPr>
              <a:t>tkanek</a:t>
            </a:r>
            <a:r>
              <a:rPr sz="1900" spc="245" dirty="0">
                <a:latin typeface="Microsoft Sans Serif"/>
                <a:cs typeface="Microsoft Sans Serif"/>
              </a:rPr>
              <a:t>  </a:t>
            </a:r>
            <a:r>
              <a:rPr sz="1900" dirty="0">
                <a:latin typeface="Microsoft Sans Serif"/>
                <a:cs typeface="Microsoft Sans Serif"/>
              </a:rPr>
              <a:t>lub</a:t>
            </a:r>
            <a:r>
              <a:rPr sz="1900" spc="240" dirty="0">
                <a:latin typeface="Microsoft Sans Serif"/>
                <a:cs typeface="Microsoft Sans Serif"/>
              </a:rPr>
              <a:t>  </a:t>
            </a:r>
            <a:r>
              <a:rPr sz="1900" spc="-25" dirty="0">
                <a:latin typeface="Microsoft Sans Serif"/>
                <a:cs typeface="Microsoft Sans Serif"/>
              </a:rPr>
              <a:t>na </a:t>
            </a:r>
            <a:r>
              <a:rPr sz="1900" dirty="0">
                <a:latin typeface="Microsoft Sans Serif"/>
                <a:cs typeface="Microsoft Sans Serif"/>
              </a:rPr>
              <a:t>zablokowaniu</a:t>
            </a:r>
            <a:r>
              <a:rPr sz="1900" spc="-30" dirty="0">
                <a:latin typeface="Microsoft Sans Serif"/>
                <a:cs typeface="Microsoft Sans Serif"/>
              </a:rPr>
              <a:t> </a:t>
            </a:r>
            <a:r>
              <a:rPr sz="1900" dirty="0">
                <a:latin typeface="Microsoft Sans Serif"/>
                <a:cs typeface="Microsoft Sans Serif"/>
              </a:rPr>
              <a:t>przemieszczania</a:t>
            </a:r>
            <a:r>
              <a:rPr sz="1900" spc="-25" dirty="0">
                <a:latin typeface="Microsoft Sans Serif"/>
                <a:cs typeface="Microsoft Sans Serif"/>
              </a:rPr>
              <a:t> </a:t>
            </a:r>
            <a:r>
              <a:rPr sz="1900" dirty="0">
                <a:latin typeface="Microsoft Sans Serif"/>
                <a:cs typeface="Microsoft Sans Serif"/>
              </a:rPr>
              <a:t>się</a:t>
            </a:r>
            <a:r>
              <a:rPr sz="1900" spc="-60" dirty="0">
                <a:latin typeface="Microsoft Sans Serif"/>
                <a:cs typeface="Microsoft Sans Serif"/>
              </a:rPr>
              <a:t> </a:t>
            </a:r>
            <a:r>
              <a:rPr sz="1900" dirty="0">
                <a:latin typeface="Microsoft Sans Serif"/>
                <a:cs typeface="Microsoft Sans Serif"/>
              </a:rPr>
              <a:t>patogena</a:t>
            </a:r>
            <a:r>
              <a:rPr sz="1900" spc="-30" dirty="0">
                <a:latin typeface="Microsoft Sans Serif"/>
                <a:cs typeface="Microsoft Sans Serif"/>
              </a:rPr>
              <a:t> </a:t>
            </a:r>
            <a:r>
              <a:rPr sz="1900" dirty="0">
                <a:latin typeface="Microsoft Sans Serif"/>
                <a:cs typeface="Microsoft Sans Serif"/>
              </a:rPr>
              <a:t>w</a:t>
            </a:r>
            <a:r>
              <a:rPr sz="1900" spc="-70" dirty="0">
                <a:latin typeface="Microsoft Sans Serif"/>
                <a:cs typeface="Microsoft Sans Serif"/>
              </a:rPr>
              <a:t> </a:t>
            </a:r>
            <a:r>
              <a:rPr sz="1900" spc="-10" dirty="0">
                <a:latin typeface="Microsoft Sans Serif"/>
                <a:cs typeface="Microsoft Sans Serif"/>
              </a:rPr>
              <a:t>roślinie;</a:t>
            </a:r>
            <a:endParaRPr sz="1900" dirty="0">
              <a:latin typeface="Microsoft Sans Serif"/>
              <a:cs typeface="Microsoft Sans Serif"/>
            </a:endParaRPr>
          </a:p>
        </p:txBody>
      </p:sp>
      <p:sp>
        <p:nvSpPr>
          <p:cNvPr id="3" name="object 3"/>
          <p:cNvSpPr txBox="1">
            <a:spLocks noGrp="1"/>
          </p:cNvSpPr>
          <p:nvPr>
            <p:ph type="title"/>
          </p:nvPr>
        </p:nvSpPr>
        <p:spPr>
          <a:xfrm>
            <a:off x="1066800" y="685800"/>
            <a:ext cx="9734550" cy="998350"/>
          </a:xfrm>
          <a:prstGeom prst="rect">
            <a:avLst/>
          </a:prstGeom>
        </p:spPr>
        <p:txBody>
          <a:bodyPr vert="horz" wrap="square" lIns="0" tIns="13335" rIns="0" bIns="0" rtlCol="0">
            <a:spAutoFit/>
          </a:bodyPr>
          <a:lstStyle/>
          <a:p>
            <a:pPr marL="448309">
              <a:lnSpc>
                <a:spcPct val="100000"/>
              </a:lnSpc>
              <a:spcBef>
                <a:spcPts val="105"/>
              </a:spcBef>
            </a:pPr>
            <a:r>
              <a:rPr sz="3200" dirty="0"/>
              <a:t>Najczęściej</a:t>
            </a:r>
            <a:r>
              <a:rPr sz="3200" spc="-65" dirty="0"/>
              <a:t> </a:t>
            </a:r>
            <a:r>
              <a:rPr sz="3200" dirty="0"/>
              <a:t>stosowanymi</a:t>
            </a:r>
            <a:r>
              <a:rPr sz="3200" spc="-65" dirty="0"/>
              <a:t> </a:t>
            </a:r>
            <a:r>
              <a:rPr sz="3200" spc="-10" dirty="0"/>
              <a:t>miernikami</a:t>
            </a:r>
          </a:p>
          <a:p>
            <a:pPr marL="12700">
              <a:lnSpc>
                <a:spcPct val="100000"/>
              </a:lnSpc>
            </a:pPr>
            <a:r>
              <a:rPr sz="3200" dirty="0"/>
              <a:t>poziomu</a:t>
            </a:r>
            <a:r>
              <a:rPr sz="3200" spc="-30" dirty="0"/>
              <a:t> </a:t>
            </a:r>
            <a:r>
              <a:rPr sz="3200" dirty="0"/>
              <a:t>odporności</a:t>
            </a:r>
            <a:r>
              <a:rPr sz="3200" spc="-25" dirty="0"/>
              <a:t> </a:t>
            </a:r>
            <a:r>
              <a:rPr sz="3200" dirty="0"/>
              <a:t>roślin</a:t>
            </a:r>
            <a:r>
              <a:rPr sz="3200" spc="-30" dirty="0"/>
              <a:t> </a:t>
            </a:r>
            <a:r>
              <a:rPr sz="3200" dirty="0"/>
              <a:t>na</a:t>
            </a:r>
            <a:r>
              <a:rPr sz="3200" spc="-25" dirty="0"/>
              <a:t> </a:t>
            </a:r>
            <a:r>
              <a:rPr sz="3200" dirty="0"/>
              <a:t>choroby</a:t>
            </a:r>
            <a:r>
              <a:rPr sz="3200" spc="-35" dirty="0"/>
              <a:t> </a:t>
            </a:r>
            <a:r>
              <a:rPr sz="3200" spc="-25" dirty="0"/>
              <a:t>są</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90600" y="2057400"/>
            <a:ext cx="7068184" cy="2821926"/>
          </a:xfrm>
          <a:prstGeom prst="rect">
            <a:avLst/>
          </a:prstGeom>
        </p:spPr>
        <p:txBody>
          <a:bodyPr vert="horz" wrap="square" lIns="0" tIns="74295" rIns="0" bIns="0" rtlCol="0">
            <a:spAutoFit/>
          </a:bodyPr>
          <a:lstStyle/>
          <a:p>
            <a:pPr marL="286385" marR="477520" indent="-274320">
              <a:lnSpc>
                <a:spcPct val="80000"/>
              </a:lnSpc>
              <a:spcBef>
                <a:spcPts val="585"/>
              </a:spcBef>
              <a:buClr>
                <a:srgbClr val="30B6FC"/>
              </a:buClr>
              <a:buFont typeface="Symbol"/>
              <a:buChar char=""/>
              <a:tabLst>
                <a:tab pos="286385" algn="l"/>
              </a:tabLst>
            </a:pPr>
            <a:r>
              <a:rPr sz="2000" dirty="0">
                <a:latin typeface="Microsoft Sans Serif"/>
                <a:cs typeface="Microsoft Sans Serif"/>
              </a:rPr>
              <a:t>tempo</a:t>
            </a:r>
            <a:r>
              <a:rPr sz="2000" spc="-40" dirty="0">
                <a:latin typeface="Microsoft Sans Serif"/>
                <a:cs typeface="Microsoft Sans Serif"/>
              </a:rPr>
              <a:t> </a:t>
            </a:r>
            <a:r>
              <a:rPr sz="2000" dirty="0">
                <a:latin typeface="Microsoft Sans Serif"/>
                <a:cs typeface="Microsoft Sans Serif"/>
              </a:rPr>
              <a:t>i</a:t>
            </a:r>
            <a:r>
              <a:rPr sz="2000" spc="-5" dirty="0">
                <a:latin typeface="Microsoft Sans Serif"/>
                <a:cs typeface="Microsoft Sans Serif"/>
              </a:rPr>
              <a:t> </a:t>
            </a:r>
            <a:r>
              <a:rPr sz="2000" dirty="0">
                <a:latin typeface="Microsoft Sans Serif"/>
                <a:cs typeface="Microsoft Sans Serif"/>
              </a:rPr>
              <a:t>intensywność</a:t>
            </a:r>
            <a:r>
              <a:rPr sz="2000" spc="-45" dirty="0">
                <a:latin typeface="Microsoft Sans Serif"/>
                <a:cs typeface="Microsoft Sans Serif"/>
              </a:rPr>
              <a:t> </a:t>
            </a:r>
            <a:r>
              <a:rPr sz="2000" dirty="0">
                <a:latin typeface="Microsoft Sans Serif"/>
                <a:cs typeface="Microsoft Sans Serif"/>
              </a:rPr>
              <a:t>rozmnażania</a:t>
            </a:r>
            <a:r>
              <a:rPr sz="2000" spc="-45" dirty="0">
                <a:latin typeface="Microsoft Sans Serif"/>
                <a:cs typeface="Microsoft Sans Serif"/>
              </a:rPr>
              <a:t> </a:t>
            </a:r>
            <a:r>
              <a:rPr sz="2000" dirty="0">
                <a:latin typeface="Microsoft Sans Serif"/>
                <a:cs typeface="Microsoft Sans Serif"/>
              </a:rPr>
              <a:t>się</a:t>
            </a:r>
            <a:r>
              <a:rPr sz="2000" spc="-20" dirty="0">
                <a:latin typeface="Microsoft Sans Serif"/>
                <a:cs typeface="Microsoft Sans Serif"/>
              </a:rPr>
              <a:t> </a:t>
            </a:r>
            <a:r>
              <a:rPr sz="2000" dirty="0">
                <a:latin typeface="Microsoft Sans Serif"/>
                <a:cs typeface="Microsoft Sans Serif"/>
              </a:rPr>
              <a:t>lub</a:t>
            </a:r>
            <a:r>
              <a:rPr sz="2000" spc="-10" dirty="0">
                <a:latin typeface="Microsoft Sans Serif"/>
                <a:cs typeface="Microsoft Sans Serif"/>
              </a:rPr>
              <a:t> namnażania </a:t>
            </a:r>
            <a:r>
              <a:rPr sz="2000" dirty="0">
                <a:latin typeface="Microsoft Sans Serif"/>
                <a:cs typeface="Microsoft Sans Serif"/>
              </a:rPr>
              <a:t>patogena</a:t>
            </a:r>
            <a:r>
              <a:rPr sz="2000" spc="-30" dirty="0">
                <a:latin typeface="Microsoft Sans Serif"/>
                <a:cs typeface="Microsoft Sans Serif"/>
              </a:rPr>
              <a:t> </a:t>
            </a:r>
            <a:r>
              <a:rPr sz="2000" dirty="0">
                <a:latin typeface="Microsoft Sans Serif"/>
                <a:cs typeface="Microsoft Sans Serif"/>
              </a:rPr>
              <a:t>w</a:t>
            </a:r>
            <a:r>
              <a:rPr sz="2000" spc="-25" dirty="0">
                <a:latin typeface="Microsoft Sans Serif"/>
                <a:cs typeface="Microsoft Sans Serif"/>
              </a:rPr>
              <a:t> </a:t>
            </a:r>
            <a:r>
              <a:rPr sz="2000" dirty="0">
                <a:latin typeface="Microsoft Sans Serif"/>
                <a:cs typeface="Microsoft Sans Serif"/>
              </a:rPr>
              <a:t>roślinie,</a:t>
            </a:r>
            <a:r>
              <a:rPr sz="2000" spc="-30" dirty="0">
                <a:latin typeface="Microsoft Sans Serif"/>
                <a:cs typeface="Microsoft Sans Serif"/>
              </a:rPr>
              <a:t> </a:t>
            </a:r>
            <a:r>
              <a:rPr sz="2000" dirty="0">
                <a:latin typeface="Microsoft Sans Serif"/>
                <a:cs typeface="Microsoft Sans Serif"/>
              </a:rPr>
              <a:t>jeśli</a:t>
            </a:r>
            <a:r>
              <a:rPr sz="2000" spc="-10" dirty="0">
                <a:latin typeface="Microsoft Sans Serif"/>
                <a:cs typeface="Microsoft Sans Serif"/>
              </a:rPr>
              <a:t> </a:t>
            </a:r>
            <a:r>
              <a:rPr sz="2000" dirty="0">
                <a:latin typeface="Microsoft Sans Serif"/>
                <a:cs typeface="Microsoft Sans Serif"/>
              </a:rPr>
              <a:t>hamowanie</a:t>
            </a:r>
            <a:r>
              <a:rPr sz="2000" spc="-50" dirty="0">
                <a:latin typeface="Microsoft Sans Serif"/>
                <a:cs typeface="Microsoft Sans Serif"/>
              </a:rPr>
              <a:t> </a:t>
            </a:r>
            <a:r>
              <a:rPr sz="2000" dirty="0">
                <a:latin typeface="Microsoft Sans Serif"/>
                <a:cs typeface="Microsoft Sans Serif"/>
              </a:rPr>
              <a:t>tych</a:t>
            </a:r>
            <a:r>
              <a:rPr sz="2000" spc="-5" dirty="0">
                <a:latin typeface="Microsoft Sans Serif"/>
                <a:cs typeface="Microsoft Sans Serif"/>
              </a:rPr>
              <a:t> </a:t>
            </a:r>
            <a:r>
              <a:rPr sz="2000" dirty="0">
                <a:latin typeface="Microsoft Sans Serif"/>
                <a:cs typeface="Microsoft Sans Serif"/>
              </a:rPr>
              <a:t>procesów</a:t>
            </a:r>
            <a:r>
              <a:rPr sz="2000" spc="-45" dirty="0">
                <a:latin typeface="Microsoft Sans Serif"/>
                <a:cs typeface="Microsoft Sans Serif"/>
              </a:rPr>
              <a:t> </a:t>
            </a:r>
            <a:r>
              <a:rPr sz="2000" spc="-20" dirty="0">
                <a:latin typeface="Microsoft Sans Serif"/>
                <a:cs typeface="Microsoft Sans Serif"/>
              </a:rPr>
              <a:t>jest </a:t>
            </a:r>
            <a:r>
              <a:rPr sz="2000" dirty="0">
                <a:latin typeface="Microsoft Sans Serif"/>
                <a:cs typeface="Microsoft Sans Serif"/>
              </a:rPr>
              <a:t>formą,</a:t>
            </a:r>
            <a:r>
              <a:rPr sz="2000" spc="-45" dirty="0">
                <a:latin typeface="Microsoft Sans Serif"/>
                <a:cs typeface="Microsoft Sans Serif"/>
              </a:rPr>
              <a:t> </a:t>
            </a:r>
            <a:r>
              <a:rPr sz="2000" dirty="0">
                <a:latin typeface="Microsoft Sans Serif"/>
                <a:cs typeface="Microsoft Sans Serif"/>
              </a:rPr>
              <a:t>w</a:t>
            </a:r>
            <a:r>
              <a:rPr sz="2000" spc="-25" dirty="0">
                <a:latin typeface="Microsoft Sans Serif"/>
                <a:cs typeface="Microsoft Sans Serif"/>
              </a:rPr>
              <a:t> </a:t>
            </a:r>
            <a:r>
              <a:rPr sz="2000" dirty="0">
                <a:latin typeface="Microsoft Sans Serif"/>
                <a:cs typeface="Microsoft Sans Serif"/>
              </a:rPr>
              <a:t>jakiej</a:t>
            </a:r>
            <a:r>
              <a:rPr sz="2000" spc="-10" dirty="0">
                <a:latin typeface="Microsoft Sans Serif"/>
                <a:cs typeface="Microsoft Sans Serif"/>
              </a:rPr>
              <a:t> </a:t>
            </a:r>
            <a:r>
              <a:rPr sz="2000" dirty="0">
                <a:latin typeface="Microsoft Sans Serif"/>
                <a:cs typeface="Microsoft Sans Serif"/>
              </a:rPr>
              <a:t>przejawia</a:t>
            </a:r>
            <a:r>
              <a:rPr sz="2000" spc="-40" dirty="0">
                <a:latin typeface="Microsoft Sans Serif"/>
                <a:cs typeface="Microsoft Sans Serif"/>
              </a:rPr>
              <a:t> </a:t>
            </a:r>
            <a:r>
              <a:rPr sz="2000" dirty="0">
                <a:latin typeface="Microsoft Sans Serif"/>
                <a:cs typeface="Microsoft Sans Serif"/>
              </a:rPr>
              <a:t>się</a:t>
            </a:r>
            <a:r>
              <a:rPr sz="2000" spc="-10" dirty="0">
                <a:latin typeface="Microsoft Sans Serif"/>
                <a:cs typeface="Microsoft Sans Serif"/>
              </a:rPr>
              <a:t> odporność;</a:t>
            </a:r>
            <a:endParaRPr sz="2000" dirty="0">
              <a:latin typeface="Microsoft Sans Serif"/>
              <a:cs typeface="Microsoft Sans Serif"/>
            </a:endParaRPr>
          </a:p>
          <a:p>
            <a:pPr>
              <a:lnSpc>
                <a:spcPct val="100000"/>
              </a:lnSpc>
              <a:spcBef>
                <a:spcPts val="615"/>
              </a:spcBef>
              <a:buClr>
                <a:srgbClr val="30B6FC"/>
              </a:buClr>
              <a:buFont typeface="Symbol"/>
              <a:buChar char=""/>
            </a:pPr>
            <a:endParaRPr sz="2000" dirty="0">
              <a:latin typeface="Microsoft Sans Serif"/>
              <a:cs typeface="Microsoft Sans Serif"/>
            </a:endParaRPr>
          </a:p>
          <a:p>
            <a:pPr marL="286385" marR="5080" indent="-274320">
              <a:lnSpc>
                <a:spcPct val="80000"/>
              </a:lnSpc>
              <a:buClr>
                <a:srgbClr val="30B6FC"/>
              </a:buClr>
              <a:buFont typeface="Symbol"/>
              <a:buChar char=""/>
              <a:tabLst>
                <a:tab pos="286385" algn="l"/>
              </a:tabLst>
            </a:pPr>
            <a:r>
              <a:rPr sz="2000" dirty="0">
                <a:latin typeface="Microsoft Sans Serif"/>
                <a:cs typeface="Microsoft Sans Serif"/>
              </a:rPr>
              <a:t>intensywność</a:t>
            </a:r>
            <a:r>
              <a:rPr sz="2000" spc="-35" dirty="0">
                <a:latin typeface="Microsoft Sans Serif"/>
                <a:cs typeface="Microsoft Sans Serif"/>
              </a:rPr>
              <a:t> </a:t>
            </a:r>
            <a:r>
              <a:rPr sz="2000" dirty="0">
                <a:latin typeface="Microsoft Sans Serif"/>
                <a:cs typeface="Microsoft Sans Serif"/>
              </a:rPr>
              <a:t>zarodnikowa</a:t>
            </a:r>
            <a:r>
              <a:rPr sz="2000" spc="-45" dirty="0">
                <a:latin typeface="Microsoft Sans Serif"/>
                <a:cs typeface="Microsoft Sans Serif"/>
              </a:rPr>
              <a:t> </a:t>
            </a:r>
            <a:r>
              <a:rPr sz="2000" dirty="0">
                <a:latin typeface="Microsoft Sans Serif"/>
                <a:cs typeface="Microsoft Sans Serif"/>
              </a:rPr>
              <a:t>patogena</a:t>
            </a:r>
            <a:r>
              <a:rPr sz="2000" spc="-30" dirty="0">
                <a:latin typeface="Microsoft Sans Serif"/>
                <a:cs typeface="Microsoft Sans Serif"/>
              </a:rPr>
              <a:t> </a:t>
            </a:r>
            <a:r>
              <a:rPr sz="2000" dirty="0">
                <a:latin typeface="Microsoft Sans Serif"/>
                <a:cs typeface="Microsoft Sans Serif"/>
              </a:rPr>
              <a:t>na</a:t>
            </a:r>
            <a:r>
              <a:rPr sz="2000" spc="-15" dirty="0">
                <a:latin typeface="Microsoft Sans Serif"/>
                <a:cs typeface="Microsoft Sans Serif"/>
              </a:rPr>
              <a:t> </a:t>
            </a:r>
            <a:r>
              <a:rPr sz="2000" dirty="0">
                <a:latin typeface="Microsoft Sans Serif"/>
                <a:cs typeface="Microsoft Sans Serif"/>
              </a:rPr>
              <a:t>roślinie</a:t>
            </a:r>
            <a:r>
              <a:rPr sz="2000" spc="-20" dirty="0">
                <a:latin typeface="Microsoft Sans Serif"/>
                <a:cs typeface="Microsoft Sans Serif"/>
              </a:rPr>
              <a:t> </a:t>
            </a:r>
            <a:r>
              <a:rPr sz="2000" dirty="0">
                <a:latin typeface="Microsoft Sans Serif"/>
                <a:cs typeface="Microsoft Sans Serif"/>
              </a:rPr>
              <a:t>chorej</a:t>
            </a:r>
            <a:r>
              <a:rPr sz="2000" spc="-30" dirty="0">
                <a:latin typeface="Microsoft Sans Serif"/>
                <a:cs typeface="Microsoft Sans Serif"/>
              </a:rPr>
              <a:t> </a:t>
            </a:r>
            <a:r>
              <a:rPr sz="2000" spc="-25" dirty="0">
                <a:latin typeface="Microsoft Sans Serif"/>
                <a:cs typeface="Microsoft Sans Serif"/>
              </a:rPr>
              <a:t>lub </a:t>
            </a:r>
            <a:r>
              <a:rPr sz="2000" dirty="0">
                <a:latin typeface="Microsoft Sans Serif"/>
                <a:cs typeface="Microsoft Sans Serif"/>
              </a:rPr>
              <a:t>ogólniej</a:t>
            </a:r>
            <a:r>
              <a:rPr sz="2000" spc="-15" dirty="0">
                <a:latin typeface="Microsoft Sans Serif"/>
                <a:cs typeface="Microsoft Sans Serif"/>
              </a:rPr>
              <a:t> </a:t>
            </a:r>
            <a:r>
              <a:rPr sz="2000" dirty="0">
                <a:latin typeface="Microsoft Sans Serif"/>
                <a:cs typeface="Microsoft Sans Serif"/>
              </a:rPr>
              <a:t>mówiąc</a:t>
            </a:r>
            <a:r>
              <a:rPr sz="2000" spc="-40" dirty="0">
                <a:latin typeface="Microsoft Sans Serif"/>
                <a:cs typeface="Microsoft Sans Serif"/>
              </a:rPr>
              <a:t> </a:t>
            </a:r>
            <a:r>
              <a:rPr sz="2000" dirty="0">
                <a:latin typeface="Microsoft Sans Serif"/>
                <a:cs typeface="Microsoft Sans Serif"/>
              </a:rPr>
              <a:t>intensywność</a:t>
            </a:r>
            <a:r>
              <a:rPr sz="2000" spc="-55" dirty="0">
                <a:latin typeface="Microsoft Sans Serif"/>
                <a:cs typeface="Microsoft Sans Serif"/>
              </a:rPr>
              <a:t> </a:t>
            </a:r>
            <a:r>
              <a:rPr sz="2000" dirty="0">
                <a:latin typeface="Microsoft Sans Serif"/>
                <a:cs typeface="Microsoft Sans Serif"/>
              </a:rPr>
              <a:t>produkcji</a:t>
            </a:r>
            <a:r>
              <a:rPr sz="2000" spc="-35" dirty="0">
                <a:latin typeface="Microsoft Sans Serif"/>
                <a:cs typeface="Microsoft Sans Serif"/>
              </a:rPr>
              <a:t> </a:t>
            </a:r>
            <a:r>
              <a:rPr sz="2000" dirty="0">
                <a:latin typeface="Microsoft Sans Serif"/>
                <a:cs typeface="Microsoft Sans Serif"/>
              </a:rPr>
              <a:t>wtórnego</a:t>
            </a:r>
            <a:r>
              <a:rPr sz="2000" spc="-25" dirty="0">
                <a:latin typeface="Microsoft Sans Serif"/>
                <a:cs typeface="Microsoft Sans Serif"/>
              </a:rPr>
              <a:t> </a:t>
            </a:r>
            <a:r>
              <a:rPr sz="2000" spc="-10" dirty="0">
                <a:latin typeface="Microsoft Sans Serif"/>
                <a:cs typeface="Microsoft Sans Serif"/>
              </a:rPr>
              <a:t>inokulum, </a:t>
            </a:r>
            <a:r>
              <a:rPr sz="2000" dirty="0">
                <a:latin typeface="Microsoft Sans Serif"/>
                <a:cs typeface="Microsoft Sans Serif"/>
              </a:rPr>
              <a:t>jeśli na</a:t>
            </a:r>
            <a:r>
              <a:rPr sz="2000" spc="5" dirty="0">
                <a:latin typeface="Microsoft Sans Serif"/>
                <a:cs typeface="Microsoft Sans Serif"/>
              </a:rPr>
              <a:t> </a:t>
            </a:r>
            <a:r>
              <a:rPr sz="2000" dirty="0">
                <a:latin typeface="Microsoft Sans Serif"/>
                <a:cs typeface="Microsoft Sans Serif"/>
              </a:rPr>
              <a:t>tym</a:t>
            </a:r>
            <a:r>
              <a:rPr sz="2000" spc="-15" dirty="0">
                <a:latin typeface="Microsoft Sans Serif"/>
                <a:cs typeface="Microsoft Sans Serif"/>
              </a:rPr>
              <a:t> </a:t>
            </a:r>
            <a:r>
              <a:rPr sz="2000" dirty="0">
                <a:latin typeface="Microsoft Sans Serif"/>
                <a:cs typeface="Microsoft Sans Serif"/>
              </a:rPr>
              <a:t>polega</a:t>
            </a:r>
            <a:r>
              <a:rPr sz="2000" spc="-10" dirty="0">
                <a:latin typeface="Microsoft Sans Serif"/>
                <a:cs typeface="Microsoft Sans Serif"/>
              </a:rPr>
              <a:t> </a:t>
            </a:r>
            <a:r>
              <a:rPr sz="2000" dirty="0">
                <a:latin typeface="Microsoft Sans Serif"/>
                <a:cs typeface="Microsoft Sans Serif"/>
              </a:rPr>
              <a:t>mechanizm</a:t>
            </a:r>
            <a:r>
              <a:rPr sz="2000" spc="-35" dirty="0">
                <a:latin typeface="Microsoft Sans Serif"/>
                <a:cs typeface="Microsoft Sans Serif"/>
              </a:rPr>
              <a:t> </a:t>
            </a:r>
            <a:r>
              <a:rPr sz="2000" spc="-10" dirty="0">
                <a:latin typeface="Microsoft Sans Serif"/>
                <a:cs typeface="Microsoft Sans Serif"/>
              </a:rPr>
              <a:t>odporności;</a:t>
            </a:r>
            <a:endParaRPr sz="2000" dirty="0">
              <a:latin typeface="Microsoft Sans Serif"/>
              <a:cs typeface="Microsoft Sans Serif"/>
            </a:endParaRPr>
          </a:p>
          <a:p>
            <a:pPr>
              <a:lnSpc>
                <a:spcPct val="100000"/>
              </a:lnSpc>
              <a:spcBef>
                <a:spcPts val="140"/>
              </a:spcBef>
              <a:buClr>
                <a:srgbClr val="30B6FC"/>
              </a:buClr>
              <a:buFont typeface="Symbol"/>
              <a:buChar char=""/>
            </a:pPr>
            <a:endParaRPr sz="2000" dirty="0">
              <a:latin typeface="Microsoft Sans Serif"/>
              <a:cs typeface="Microsoft Sans Serif"/>
            </a:endParaRPr>
          </a:p>
          <a:p>
            <a:pPr marL="286385" indent="-273685">
              <a:lnSpc>
                <a:spcPts val="2160"/>
              </a:lnSpc>
              <a:buClr>
                <a:srgbClr val="30B6FC"/>
              </a:buClr>
              <a:buFont typeface="Symbol"/>
              <a:buChar char=""/>
              <a:tabLst>
                <a:tab pos="286385" algn="l"/>
              </a:tabLst>
            </a:pPr>
            <a:r>
              <a:rPr sz="2000" dirty="0">
                <a:latin typeface="Microsoft Sans Serif"/>
                <a:cs typeface="Microsoft Sans Serif"/>
              </a:rPr>
              <a:t>długość</a:t>
            </a:r>
            <a:r>
              <a:rPr sz="2000" spc="-20" dirty="0">
                <a:latin typeface="Microsoft Sans Serif"/>
                <a:cs typeface="Microsoft Sans Serif"/>
              </a:rPr>
              <a:t> </a:t>
            </a:r>
            <a:r>
              <a:rPr sz="2000" dirty="0">
                <a:latin typeface="Microsoft Sans Serif"/>
                <a:cs typeface="Microsoft Sans Serif"/>
              </a:rPr>
              <a:t>okresu</a:t>
            </a:r>
            <a:r>
              <a:rPr sz="2000" spc="-30" dirty="0">
                <a:latin typeface="Microsoft Sans Serif"/>
                <a:cs typeface="Microsoft Sans Serif"/>
              </a:rPr>
              <a:t> </a:t>
            </a:r>
            <a:r>
              <a:rPr sz="2000" dirty="0">
                <a:latin typeface="Microsoft Sans Serif"/>
                <a:cs typeface="Microsoft Sans Serif"/>
              </a:rPr>
              <a:t>inkubacji,</a:t>
            </a:r>
            <a:r>
              <a:rPr sz="2000" spc="-30" dirty="0">
                <a:latin typeface="Microsoft Sans Serif"/>
                <a:cs typeface="Microsoft Sans Serif"/>
              </a:rPr>
              <a:t> </a:t>
            </a:r>
            <a:r>
              <a:rPr sz="2000" dirty="0">
                <a:latin typeface="Microsoft Sans Serif"/>
                <a:cs typeface="Microsoft Sans Serif"/>
              </a:rPr>
              <a:t>jeśli</a:t>
            </a:r>
            <a:r>
              <a:rPr sz="2000" spc="10" dirty="0">
                <a:latin typeface="Microsoft Sans Serif"/>
                <a:cs typeface="Microsoft Sans Serif"/>
              </a:rPr>
              <a:t> </a:t>
            </a:r>
            <a:r>
              <a:rPr sz="2000" dirty="0">
                <a:latin typeface="Microsoft Sans Serif"/>
                <a:cs typeface="Microsoft Sans Serif"/>
              </a:rPr>
              <a:t>odporność</a:t>
            </a:r>
            <a:r>
              <a:rPr sz="2000" spc="-35" dirty="0">
                <a:latin typeface="Microsoft Sans Serif"/>
                <a:cs typeface="Microsoft Sans Serif"/>
              </a:rPr>
              <a:t> </a:t>
            </a:r>
            <a:r>
              <a:rPr sz="2000" dirty="0">
                <a:latin typeface="Microsoft Sans Serif"/>
                <a:cs typeface="Microsoft Sans Serif"/>
              </a:rPr>
              <a:t>przejawia</a:t>
            </a:r>
            <a:r>
              <a:rPr sz="2000" spc="-25" dirty="0">
                <a:latin typeface="Microsoft Sans Serif"/>
                <a:cs typeface="Microsoft Sans Serif"/>
              </a:rPr>
              <a:t> </a:t>
            </a:r>
            <a:r>
              <a:rPr sz="2000" dirty="0">
                <a:latin typeface="Microsoft Sans Serif"/>
                <a:cs typeface="Microsoft Sans Serif"/>
              </a:rPr>
              <a:t>się</a:t>
            </a:r>
            <a:r>
              <a:rPr sz="2000" spc="-5" dirty="0">
                <a:latin typeface="Microsoft Sans Serif"/>
                <a:cs typeface="Microsoft Sans Serif"/>
              </a:rPr>
              <a:t> </a:t>
            </a:r>
            <a:r>
              <a:rPr sz="2000" spc="-50" dirty="0">
                <a:latin typeface="Microsoft Sans Serif"/>
                <a:cs typeface="Microsoft Sans Serif"/>
              </a:rPr>
              <a:t>w</a:t>
            </a:r>
            <a:endParaRPr sz="2000" dirty="0">
              <a:latin typeface="Microsoft Sans Serif"/>
              <a:cs typeface="Microsoft Sans Serif"/>
            </a:endParaRPr>
          </a:p>
          <a:p>
            <a:pPr marL="286385">
              <a:lnSpc>
                <a:spcPts val="2160"/>
              </a:lnSpc>
            </a:pPr>
            <a:r>
              <a:rPr sz="2000" dirty="0">
                <a:latin typeface="Microsoft Sans Serif"/>
                <a:cs typeface="Microsoft Sans Serif"/>
              </a:rPr>
              <a:t>opóźnieniu</a:t>
            </a:r>
            <a:r>
              <a:rPr sz="2000" spc="-80" dirty="0">
                <a:latin typeface="Microsoft Sans Serif"/>
                <a:cs typeface="Microsoft Sans Serif"/>
              </a:rPr>
              <a:t> </a:t>
            </a:r>
            <a:r>
              <a:rPr sz="2000" dirty="0">
                <a:latin typeface="Microsoft Sans Serif"/>
                <a:cs typeface="Microsoft Sans Serif"/>
              </a:rPr>
              <a:t>rozwoju</a:t>
            </a:r>
            <a:r>
              <a:rPr sz="2000" spc="-80" dirty="0">
                <a:latin typeface="Microsoft Sans Serif"/>
                <a:cs typeface="Microsoft Sans Serif"/>
              </a:rPr>
              <a:t> </a:t>
            </a:r>
            <a:r>
              <a:rPr sz="2000" dirty="0">
                <a:latin typeface="Microsoft Sans Serif"/>
                <a:cs typeface="Microsoft Sans Serif"/>
              </a:rPr>
              <a:t>objawów</a:t>
            </a:r>
            <a:r>
              <a:rPr sz="2000" spc="-70" dirty="0">
                <a:latin typeface="Microsoft Sans Serif"/>
                <a:cs typeface="Microsoft Sans Serif"/>
              </a:rPr>
              <a:t> </a:t>
            </a:r>
            <a:r>
              <a:rPr sz="2000" spc="-10" dirty="0">
                <a:latin typeface="Microsoft Sans Serif"/>
                <a:cs typeface="Microsoft Sans Serif"/>
              </a:rPr>
              <a:t>choroby;</a:t>
            </a:r>
            <a:endParaRPr sz="2000" dirty="0">
              <a:latin typeface="Microsoft Sans Serif"/>
              <a:cs typeface="Microsoft Sans Serif"/>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1077" y="2701544"/>
            <a:ext cx="7075805" cy="2308965"/>
          </a:xfrm>
          <a:prstGeom prst="rect">
            <a:avLst/>
          </a:prstGeom>
        </p:spPr>
        <p:txBody>
          <a:bodyPr vert="horz" wrap="square" lIns="0" tIns="13335" rIns="0" bIns="0" rtlCol="0">
            <a:spAutoFit/>
          </a:bodyPr>
          <a:lstStyle/>
          <a:p>
            <a:pPr marL="286385" marR="86360" indent="-274320">
              <a:lnSpc>
                <a:spcPct val="100000"/>
              </a:lnSpc>
              <a:spcBef>
                <a:spcPts val="105"/>
              </a:spcBef>
              <a:buClr>
                <a:srgbClr val="30B6FC"/>
              </a:buClr>
              <a:buFont typeface="Symbol"/>
              <a:buChar char=""/>
              <a:tabLst>
                <a:tab pos="286385" algn="l"/>
              </a:tabLst>
            </a:pPr>
            <a:r>
              <a:rPr sz="2000" dirty="0">
                <a:latin typeface="Microsoft Sans Serif"/>
                <a:cs typeface="Microsoft Sans Serif"/>
              </a:rPr>
              <a:t>stopień</a:t>
            </a:r>
            <a:r>
              <a:rPr sz="2000" spc="-40" dirty="0">
                <a:latin typeface="Microsoft Sans Serif"/>
                <a:cs typeface="Microsoft Sans Serif"/>
              </a:rPr>
              <a:t> </a:t>
            </a:r>
            <a:r>
              <a:rPr sz="2000" dirty="0">
                <a:latin typeface="Microsoft Sans Serif"/>
                <a:cs typeface="Microsoft Sans Serif"/>
              </a:rPr>
              <a:t>zakłócenia</a:t>
            </a:r>
            <a:r>
              <a:rPr sz="2000" spc="-40" dirty="0">
                <a:latin typeface="Microsoft Sans Serif"/>
                <a:cs typeface="Microsoft Sans Serif"/>
              </a:rPr>
              <a:t> </a:t>
            </a:r>
            <a:r>
              <a:rPr sz="2000" dirty="0">
                <a:latin typeface="Microsoft Sans Serif"/>
                <a:cs typeface="Microsoft Sans Serif"/>
              </a:rPr>
              <a:t>podstawowych</a:t>
            </a:r>
            <a:r>
              <a:rPr sz="2000" spc="-60" dirty="0">
                <a:latin typeface="Microsoft Sans Serif"/>
                <a:cs typeface="Microsoft Sans Serif"/>
              </a:rPr>
              <a:t> </a:t>
            </a:r>
            <a:r>
              <a:rPr sz="2000" dirty="0">
                <a:latin typeface="Microsoft Sans Serif"/>
                <a:cs typeface="Microsoft Sans Serif"/>
              </a:rPr>
              <a:t>procesów</a:t>
            </a:r>
            <a:r>
              <a:rPr sz="2000" spc="-50" dirty="0">
                <a:latin typeface="Microsoft Sans Serif"/>
                <a:cs typeface="Microsoft Sans Serif"/>
              </a:rPr>
              <a:t> </a:t>
            </a:r>
            <a:r>
              <a:rPr sz="2000" spc="-10" dirty="0">
                <a:latin typeface="Microsoft Sans Serif"/>
                <a:cs typeface="Microsoft Sans Serif"/>
              </a:rPr>
              <a:t>fizjologicznych </a:t>
            </a:r>
            <a:r>
              <a:rPr sz="2000" dirty="0">
                <a:latin typeface="Microsoft Sans Serif"/>
                <a:cs typeface="Microsoft Sans Serif"/>
              </a:rPr>
              <a:t>rośliny</a:t>
            </a:r>
            <a:r>
              <a:rPr sz="2000" spc="-20" dirty="0">
                <a:latin typeface="Microsoft Sans Serif"/>
                <a:cs typeface="Microsoft Sans Serif"/>
              </a:rPr>
              <a:t> </a:t>
            </a:r>
            <a:r>
              <a:rPr sz="2000" spc="-10" dirty="0">
                <a:latin typeface="Microsoft Sans Serif"/>
                <a:cs typeface="Microsoft Sans Serif"/>
              </a:rPr>
              <a:t>(fotosyntezy,</a:t>
            </a:r>
            <a:r>
              <a:rPr sz="2000" spc="-60" dirty="0">
                <a:latin typeface="Microsoft Sans Serif"/>
                <a:cs typeface="Microsoft Sans Serif"/>
              </a:rPr>
              <a:t> </a:t>
            </a:r>
            <a:r>
              <a:rPr sz="2000" dirty="0">
                <a:latin typeface="Microsoft Sans Serif"/>
                <a:cs typeface="Microsoft Sans Serif"/>
              </a:rPr>
              <a:t>oddychania),</a:t>
            </a:r>
            <a:r>
              <a:rPr sz="2000" spc="-45" dirty="0">
                <a:latin typeface="Microsoft Sans Serif"/>
                <a:cs typeface="Microsoft Sans Serif"/>
              </a:rPr>
              <a:t> </a:t>
            </a:r>
            <a:r>
              <a:rPr sz="2000" dirty="0">
                <a:latin typeface="Microsoft Sans Serif"/>
                <a:cs typeface="Microsoft Sans Serif"/>
              </a:rPr>
              <a:t>jeśli patogen</a:t>
            </a:r>
            <a:r>
              <a:rPr sz="2000" spc="-30" dirty="0">
                <a:latin typeface="Microsoft Sans Serif"/>
                <a:cs typeface="Microsoft Sans Serif"/>
              </a:rPr>
              <a:t> </a:t>
            </a:r>
            <a:r>
              <a:rPr sz="2000" dirty="0">
                <a:latin typeface="Microsoft Sans Serif"/>
                <a:cs typeface="Microsoft Sans Serif"/>
              </a:rPr>
              <a:t>ma</a:t>
            </a:r>
            <a:r>
              <a:rPr sz="2000" spc="-20" dirty="0">
                <a:latin typeface="Microsoft Sans Serif"/>
                <a:cs typeface="Microsoft Sans Serif"/>
              </a:rPr>
              <a:t> </a:t>
            </a:r>
            <a:r>
              <a:rPr sz="2000" spc="-10" dirty="0">
                <a:latin typeface="Microsoft Sans Serif"/>
                <a:cs typeface="Microsoft Sans Serif"/>
              </a:rPr>
              <a:t>istotny </a:t>
            </a:r>
            <a:r>
              <a:rPr sz="2000" dirty="0">
                <a:latin typeface="Microsoft Sans Serif"/>
                <a:cs typeface="Microsoft Sans Serif"/>
              </a:rPr>
              <a:t>wpływ na</a:t>
            </a:r>
            <a:r>
              <a:rPr sz="2000" spc="5" dirty="0">
                <a:latin typeface="Microsoft Sans Serif"/>
                <a:cs typeface="Microsoft Sans Serif"/>
              </a:rPr>
              <a:t> </a:t>
            </a:r>
            <a:r>
              <a:rPr sz="2000" dirty="0">
                <a:latin typeface="Microsoft Sans Serif"/>
                <a:cs typeface="Microsoft Sans Serif"/>
              </a:rPr>
              <a:t>te </a:t>
            </a:r>
            <a:r>
              <a:rPr sz="2000" spc="-10" dirty="0">
                <a:latin typeface="Microsoft Sans Serif"/>
                <a:cs typeface="Microsoft Sans Serif"/>
              </a:rPr>
              <a:t>procesy;</a:t>
            </a:r>
            <a:endParaRPr sz="2000" dirty="0">
              <a:latin typeface="Microsoft Sans Serif"/>
              <a:cs typeface="Microsoft Sans Serif"/>
            </a:endParaRPr>
          </a:p>
          <a:p>
            <a:pPr>
              <a:lnSpc>
                <a:spcPct val="100000"/>
              </a:lnSpc>
              <a:spcBef>
                <a:spcPts val="1095"/>
              </a:spcBef>
              <a:buClr>
                <a:srgbClr val="30B6FC"/>
              </a:buClr>
              <a:buFont typeface="Symbol"/>
              <a:buChar char=""/>
            </a:pPr>
            <a:endParaRPr sz="2000" dirty="0">
              <a:latin typeface="Microsoft Sans Serif"/>
              <a:cs typeface="Microsoft Sans Serif"/>
            </a:endParaRPr>
          </a:p>
          <a:p>
            <a:pPr marL="286385" marR="5080" indent="-274320">
              <a:lnSpc>
                <a:spcPct val="100000"/>
              </a:lnSpc>
              <a:buClr>
                <a:srgbClr val="30B6FC"/>
              </a:buClr>
              <a:buFont typeface="Symbol"/>
              <a:buChar char=""/>
              <a:tabLst>
                <a:tab pos="286385" algn="l"/>
              </a:tabLst>
            </a:pPr>
            <a:r>
              <a:rPr sz="2000" dirty="0">
                <a:latin typeface="Microsoft Sans Serif"/>
                <a:cs typeface="Microsoft Sans Serif"/>
              </a:rPr>
              <a:t>obniżka</a:t>
            </a:r>
            <a:r>
              <a:rPr sz="2000" spc="-25" dirty="0">
                <a:latin typeface="Microsoft Sans Serif"/>
                <a:cs typeface="Microsoft Sans Serif"/>
              </a:rPr>
              <a:t> </a:t>
            </a:r>
            <a:r>
              <a:rPr sz="2000" dirty="0">
                <a:latin typeface="Microsoft Sans Serif"/>
                <a:cs typeface="Microsoft Sans Serif"/>
              </a:rPr>
              <a:t>zbioru</a:t>
            </a:r>
            <a:r>
              <a:rPr sz="2000" spc="-25" dirty="0">
                <a:latin typeface="Microsoft Sans Serif"/>
                <a:cs typeface="Microsoft Sans Serif"/>
              </a:rPr>
              <a:t> </a:t>
            </a:r>
            <a:r>
              <a:rPr sz="2000" dirty="0">
                <a:latin typeface="Microsoft Sans Serif"/>
                <a:cs typeface="Microsoft Sans Serif"/>
              </a:rPr>
              <a:t>z</a:t>
            </a:r>
            <a:r>
              <a:rPr sz="2000" spc="-10" dirty="0">
                <a:latin typeface="Microsoft Sans Serif"/>
                <a:cs typeface="Microsoft Sans Serif"/>
              </a:rPr>
              <a:t> </a:t>
            </a:r>
            <a:r>
              <a:rPr sz="2000" dirty="0">
                <a:latin typeface="Microsoft Sans Serif"/>
                <a:cs typeface="Microsoft Sans Serif"/>
              </a:rPr>
              <a:t>rośliny</a:t>
            </a:r>
            <a:r>
              <a:rPr sz="2000" spc="-20" dirty="0">
                <a:latin typeface="Microsoft Sans Serif"/>
                <a:cs typeface="Microsoft Sans Serif"/>
              </a:rPr>
              <a:t> </a:t>
            </a:r>
            <a:r>
              <a:rPr sz="2000" dirty="0">
                <a:latin typeface="Microsoft Sans Serif"/>
                <a:cs typeface="Microsoft Sans Serif"/>
              </a:rPr>
              <a:t>w porównaniu</a:t>
            </a:r>
            <a:r>
              <a:rPr sz="2000" spc="-35" dirty="0">
                <a:latin typeface="Microsoft Sans Serif"/>
                <a:cs typeface="Microsoft Sans Serif"/>
              </a:rPr>
              <a:t> </a:t>
            </a:r>
            <a:r>
              <a:rPr sz="2000" dirty="0">
                <a:latin typeface="Microsoft Sans Serif"/>
                <a:cs typeface="Microsoft Sans Serif"/>
              </a:rPr>
              <a:t>z</a:t>
            </a:r>
            <a:r>
              <a:rPr sz="2000" spc="-15" dirty="0">
                <a:latin typeface="Microsoft Sans Serif"/>
                <a:cs typeface="Microsoft Sans Serif"/>
              </a:rPr>
              <a:t> </a:t>
            </a:r>
            <a:r>
              <a:rPr sz="2000" dirty="0">
                <a:latin typeface="Microsoft Sans Serif"/>
                <a:cs typeface="Microsoft Sans Serif"/>
              </a:rPr>
              <a:t>roślinami</a:t>
            </a:r>
            <a:r>
              <a:rPr sz="2000" spc="-20" dirty="0">
                <a:latin typeface="Microsoft Sans Serif"/>
                <a:cs typeface="Microsoft Sans Serif"/>
              </a:rPr>
              <a:t> </a:t>
            </a:r>
            <a:r>
              <a:rPr sz="2000" spc="-10" dirty="0">
                <a:latin typeface="Microsoft Sans Serif"/>
                <a:cs typeface="Microsoft Sans Serif"/>
              </a:rPr>
              <a:t>zdrowymi, </a:t>
            </a:r>
            <a:r>
              <a:rPr sz="2000" dirty="0">
                <a:latin typeface="Microsoft Sans Serif"/>
                <a:cs typeface="Microsoft Sans Serif"/>
              </a:rPr>
              <a:t>jako</a:t>
            </a:r>
            <a:r>
              <a:rPr sz="2000" spc="-10" dirty="0">
                <a:latin typeface="Microsoft Sans Serif"/>
                <a:cs typeface="Microsoft Sans Serif"/>
              </a:rPr>
              <a:t> </a:t>
            </a:r>
            <a:r>
              <a:rPr sz="2000" dirty="0">
                <a:latin typeface="Microsoft Sans Serif"/>
                <a:cs typeface="Microsoft Sans Serif"/>
              </a:rPr>
              <a:t>najbardziej</a:t>
            </a:r>
            <a:r>
              <a:rPr sz="2000" spc="-30" dirty="0">
                <a:latin typeface="Microsoft Sans Serif"/>
                <a:cs typeface="Microsoft Sans Serif"/>
              </a:rPr>
              <a:t> </a:t>
            </a:r>
            <a:r>
              <a:rPr sz="2000" spc="-10" dirty="0">
                <a:latin typeface="Microsoft Sans Serif"/>
                <a:cs typeface="Microsoft Sans Serif"/>
              </a:rPr>
              <a:t>sumaryczny,</a:t>
            </a:r>
            <a:r>
              <a:rPr sz="2000" spc="-40" dirty="0">
                <a:latin typeface="Microsoft Sans Serif"/>
                <a:cs typeface="Microsoft Sans Serif"/>
              </a:rPr>
              <a:t> </a:t>
            </a:r>
            <a:r>
              <a:rPr sz="2000" dirty="0">
                <a:latin typeface="Microsoft Sans Serif"/>
                <a:cs typeface="Microsoft Sans Serif"/>
              </a:rPr>
              <a:t>choć</a:t>
            </a:r>
            <a:r>
              <a:rPr sz="2000" spc="-20" dirty="0">
                <a:latin typeface="Microsoft Sans Serif"/>
                <a:cs typeface="Microsoft Sans Serif"/>
              </a:rPr>
              <a:t> </a:t>
            </a:r>
            <a:r>
              <a:rPr sz="2000" dirty="0">
                <a:latin typeface="Microsoft Sans Serif"/>
                <a:cs typeface="Microsoft Sans Serif"/>
              </a:rPr>
              <a:t>nie zawsze</a:t>
            </a:r>
            <a:r>
              <a:rPr sz="2000" spc="-35" dirty="0">
                <a:latin typeface="Microsoft Sans Serif"/>
                <a:cs typeface="Microsoft Sans Serif"/>
              </a:rPr>
              <a:t> </a:t>
            </a:r>
            <a:r>
              <a:rPr sz="2000" spc="-10" dirty="0">
                <a:latin typeface="Microsoft Sans Serif"/>
                <a:cs typeface="Microsoft Sans Serif"/>
              </a:rPr>
              <a:t>dobrze </a:t>
            </a:r>
            <a:r>
              <a:rPr sz="2000" dirty="0">
                <a:latin typeface="Microsoft Sans Serif"/>
                <a:cs typeface="Microsoft Sans Serif"/>
              </a:rPr>
              <a:t>funkcjonujący</a:t>
            </a:r>
            <a:r>
              <a:rPr sz="2000" spc="-35" dirty="0">
                <a:latin typeface="Microsoft Sans Serif"/>
                <a:cs typeface="Microsoft Sans Serif"/>
              </a:rPr>
              <a:t> </a:t>
            </a:r>
            <a:r>
              <a:rPr sz="2000" dirty="0">
                <a:latin typeface="Microsoft Sans Serif"/>
                <a:cs typeface="Microsoft Sans Serif"/>
              </a:rPr>
              <a:t>w</a:t>
            </a:r>
            <a:r>
              <a:rPr sz="2000" spc="15" dirty="0">
                <a:latin typeface="Microsoft Sans Serif"/>
                <a:cs typeface="Microsoft Sans Serif"/>
              </a:rPr>
              <a:t> </a:t>
            </a:r>
            <a:r>
              <a:rPr sz="2000" dirty="0">
                <a:latin typeface="Microsoft Sans Serif"/>
                <a:cs typeface="Microsoft Sans Serif"/>
              </a:rPr>
              <a:t>ocenie</a:t>
            </a:r>
            <a:r>
              <a:rPr sz="2000" spc="-10" dirty="0">
                <a:latin typeface="Microsoft Sans Serif"/>
                <a:cs typeface="Microsoft Sans Serif"/>
              </a:rPr>
              <a:t> </a:t>
            </a:r>
            <a:r>
              <a:rPr sz="2000" dirty="0">
                <a:latin typeface="Microsoft Sans Serif"/>
                <a:cs typeface="Microsoft Sans Serif"/>
              </a:rPr>
              <a:t>poziomu</a:t>
            </a:r>
            <a:r>
              <a:rPr sz="2000" spc="-15" dirty="0">
                <a:latin typeface="Microsoft Sans Serif"/>
                <a:cs typeface="Microsoft Sans Serif"/>
              </a:rPr>
              <a:t> </a:t>
            </a:r>
            <a:r>
              <a:rPr sz="2000" dirty="0">
                <a:latin typeface="Microsoft Sans Serif"/>
                <a:cs typeface="Microsoft Sans Serif"/>
              </a:rPr>
              <a:t>odporności</a:t>
            </a:r>
            <a:r>
              <a:rPr sz="2000" spc="-25" dirty="0">
                <a:latin typeface="Microsoft Sans Serif"/>
                <a:cs typeface="Microsoft Sans Serif"/>
              </a:rPr>
              <a:t> </a:t>
            </a:r>
            <a:r>
              <a:rPr sz="2000" spc="-10" dirty="0">
                <a:latin typeface="Microsoft Sans Serif"/>
                <a:cs typeface="Microsoft Sans Serif"/>
              </a:rPr>
              <a:t>miernik;</a:t>
            </a:r>
            <a:endParaRPr sz="2000" dirty="0">
              <a:latin typeface="Microsoft Sans Serif"/>
              <a:cs typeface="Microsoft Sans Serif"/>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200" y="1828800"/>
            <a:ext cx="7195184" cy="3075940"/>
          </a:xfrm>
          <a:prstGeom prst="rect">
            <a:avLst/>
          </a:prstGeom>
        </p:spPr>
        <p:txBody>
          <a:bodyPr vert="horz" wrap="square" lIns="0" tIns="13335" rIns="0" bIns="0" rtlCol="0">
            <a:spAutoFit/>
          </a:bodyPr>
          <a:lstStyle/>
          <a:p>
            <a:pPr marL="286385" indent="-273685">
              <a:lnSpc>
                <a:spcPct val="100000"/>
              </a:lnSpc>
              <a:spcBef>
                <a:spcPts val="105"/>
              </a:spcBef>
              <a:buClr>
                <a:srgbClr val="30B6FC"/>
              </a:buClr>
              <a:buFont typeface="Symbol"/>
              <a:buChar char=""/>
              <a:tabLst>
                <a:tab pos="286385" algn="l"/>
              </a:tabLst>
            </a:pPr>
            <a:r>
              <a:rPr sz="2000" dirty="0">
                <a:latin typeface="Microsoft Sans Serif"/>
                <a:cs typeface="Microsoft Sans Serif"/>
              </a:rPr>
              <a:t>podatność</a:t>
            </a:r>
            <a:r>
              <a:rPr sz="2000" spc="-25" dirty="0">
                <a:latin typeface="Microsoft Sans Serif"/>
                <a:cs typeface="Microsoft Sans Serif"/>
              </a:rPr>
              <a:t> </a:t>
            </a:r>
            <a:r>
              <a:rPr sz="2000" spc="520" dirty="0">
                <a:latin typeface="Microsoft Sans Serif"/>
                <a:cs typeface="Microsoft Sans Serif"/>
              </a:rPr>
              <a:t>–</a:t>
            </a:r>
            <a:r>
              <a:rPr sz="2000" spc="5" dirty="0">
                <a:latin typeface="Microsoft Sans Serif"/>
                <a:cs typeface="Microsoft Sans Serif"/>
              </a:rPr>
              <a:t> </a:t>
            </a:r>
            <a:r>
              <a:rPr sz="2000" dirty="0">
                <a:latin typeface="Microsoft Sans Serif"/>
                <a:cs typeface="Microsoft Sans Serif"/>
              </a:rPr>
              <a:t>odmiany</a:t>
            </a:r>
            <a:r>
              <a:rPr sz="2000" spc="-10" dirty="0">
                <a:latin typeface="Microsoft Sans Serif"/>
                <a:cs typeface="Microsoft Sans Serif"/>
              </a:rPr>
              <a:t> </a:t>
            </a:r>
            <a:r>
              <a:rPr sz="2000" dirty="0">
                <a:latin typeface="Microsoft Sans Serif"/>
                <a:cs typeface="Microsoft Sans Serif"/>
              </a:rPr>
              <a:t>wskazują</a:t>
            </a:r>
            <a:r>
              <a:rPr sz="2000" spc="-25" dirty="0">
                <a:latin typeface="Microsoft Sans Serif"/>
                <a:cs typeface="Microsoft Sans Serif"/>
              </a:rPr>
              <a:t> </a:t>
            </a:r>
            <a:r>
              <a:rPr sz="2000" dirty="0">
                <a:latin typeface="Microsoft Sans Serif"/>
                <a:cs typeface="Microsoft Sans Serif"/>
              </a:rPr>
              <a:t>wysoki stopień </a:t>
            </a:r>
            <a:r>
              <a:rPr sz="2000" spc="-10" dirty="0">
                <a:latin typeface="Microsoft Sans Serif"/>
                <a:cs typeface="Microsoft Sans Serif"/>
              </a:rPr>
              <a:t>wrażliwości.</a:t>
            </a:r>
            <a:endParaRPr sz="2000" dirty="0">
              <a:latin typeface="Microsoft Sans Serif"/>
              <a:cs typeface="Microsoft Sans Serif"/>
            </a:endParaRPr>
          </a:p>
          <a:p>
            <a:pPr marL="286385" marR="1320165" indent="-274320">
              <a:lnSpc>
                <a:spcPct val="80000"/>
              </a:lnSpc>
              <a:spcBef>
                <a:spcPts val="484"/>
              </a:spcBef>
              <a:buClr>
                <a:srgbClr val="30B6FC"/>
              </a:buClr>
              <a:buFont typeface="Symbol"/>
              <a:buChar char=""/>
              <a:tabLst>
                <a:tab pos="286385" algn="l"/>
              </a:tabLst>
            </a:pPr>
            <a:r>
              <a:rPr sz="2000" dirty="0">
                <a:latin typeface="Microsoft Sans Serif"/>
                <a:cs typeface="Microsoft Sans Serif"/>
              </a:rPr>
              <a:t>niska</a:t>
            </a:r>
            <a:r>
              <a:rPr sz="2000" spc="-20" dirty="0">
                <a:latin typeface="Microsoft Sans Serif"/>
                <a:cs typeface="Microsoft Sans Serif"/>
              </a:rPr>
              <a:t> </a:t>
            </a:r>
            <a:r>
              <a:rPr sz="2000" dirty="0">
                <a:latin typeface="Microsoft Sans Serif"/>
                <a:cs typeface="Microsoft Sans Serif"/>
              </a:rPr>
              <a:t>podatność</a:t>
            </a:r>
            <a:r>
              <a:rPr sz="2000" spc="-15" dirty="0">
                <a:latin typeface="Microsoft Sans Serif"/>
                <a:cs typeface="Microsoft Sans Serif"/>
              </a:rPr>
              <a:t> </a:t>
            </a:r>
            <a:r>
              <a:rPr sz="2000" spc="520" dirty="0">
                <a:latin typeface="Microsoft Sans Serif"/>
                <a:cs typeface="Microsoft Sans Serif"/>
              </a:rPr>
              <a:t>–</a:t>
            </a:r>
            <a:r>
              <a:rPr sz="2000" dirty="0">
                <a:latin typeface="Microsoft Sans Serif"/>
                <a:cs typeface="Microsoft Sans Serif"/>
              </a:rPr>
              <a:t> cechuje</a:t>
            </a:r>
            <a:r>
              <a:rPr sz="2000" spc="-30" dirty="0">
                <a:latin typeface="Microsoft Sans Serif"/>
                <a:cs typeface="Microsoft Sans Serif"/>
              </a:rPr>
              <a:t> </a:t>
            </a:r>
            <a:r>
              <a:rPr sz="2000" dirty="0">
                <a:latin typeface="Microsoft Sans Serif"/>
                <a:cs typeface="Microsoft Sans Serif"/>
              </a:rPr>
              <a:t>te</a:t>
            </a:r>
            <a:r>
              <a:rPr sz="2000" spc="-5" dirty="0">
                <a:latin typeface="Microsoft Sans Serif"/>
                <a:cs typeface="Microsoft Sans Serif"/>
              </a:rPr>
              <a:t> </a:t>
            </a:r>
            <a:r>
              <a:rPr sz="2000" spc="-10" dirty="0">
                <a:latin typeface="Microsoft Sans Serif"/>
                <a:cs typeface="Microsoft Sans Serif"/>
              </a:rPr>
              <a:t>odmiany,</a:t>
            </a:r>
            <a:r>
              <a:rPr sz="2000" spc="-25" dirty="0">
                <a:latin typeface="Microsoft Sans Serif"/>
                <a:cs typeface="Microsoft Sans Serif"/>
              </a:rPr>
              <a:t> </a:t>
            </a:r>
            <a:r>
              <a:rPr sz="2000" dirty="0">
                <a:latin typeface="Microsoft Sans Serif"/>
                <a:cs typeface="Microsoft Sans Serif"/>
              </a:rPr>
              <a:t>które</a:t>
            </a:r>
            <a:r>
              <a:rPr sz="2000" spc="-25" dirty="0">
                <a:latin typeface="Microsoft Sans Serif"/>
                <a:cs typeface="Microsoft Sans Serif"/>
              </a:rPr>
              <a:t> </a:t>
            </a:r>
            <a:r>
              <a:rPr sz="2000" dirty="0">
                <a:latin typeface="Microsoft Sans Serif"/>
                <a:cs typeface="Microsoft Sans Serif"/>
              </a:rPr>
              <a:t>są</a:t>
            </a:r>
            <a:r>
              <a:rPr sz="2000" spc="-5" dirty="0">
                <a:latin typeface="Microsoft Sans Serif"/>
                <a:cs typeface="Microsoft Sans Serif"/>
              </a:rPr>
              <a:t> </a:t>
            </a:r>
            <a:r>
              <a:rPr sz="2000" spc="-50" dirty="0">
                <a:latin typeface="Microsoft Sans Serif"/>
                <a:cs typeface="Microsoft Sans Serif"/>
              </a:rPr>
              <a:t>w </a:t>
            </a:r>
            <a:r>
              <a:rPr sz="2000" dirty="0">
                <a:latin typeface="Microsoft Sans Serif"/>
                <a:cs typeface="Microsoft Sans Serif"/>
              </a:rPr>
              <a:t>przeciętnym</a:t>
            </a:r>
            <a:r>
              <a:rPr sz="2000" spc="-65" dirty="0">
                <a:latin typeface="Microsoft Sans Serif"/>
                <a:cs typeface="Microsoft Sans Serif"/>
              </a:rPr>
              <a:t> </a:t>
            </a:r>
            <a:r>
              <a:rPr sz="2000" dirty="0">
                <a:latin typeface="Microsoft Sans Serif"/>
                <a:cs typeface="Microsoft Sans Serif"/>
              </a:rPr>
              <a:t>stopniu</a:t>
            </a:r>
            <a:r>
              <a:rPr sz="2000" spc="-50" dirty="0">
                <a:latin typeface="Microsoft Sans Serif"/>
                <a:cs typeface="Microsoft Sans Serif"/>
              </a:rPr>
              <a:t> </a:t>
            </a:r>
            <a:r>
              <a:rPr sz="2000" spc="-10" dirty="0">
                <a:latin typeface="Microsoft Sans Serif"/>
                <a:cs typeface="Microsoft Sans Serif"/>
              </a:rPr>
              <a:t>uszkadzane.</a:t>
            </a:r>
            <a:endParaRPr sz="2000" dirty="0">
              <a:latin typeface="Microsoft Sans Serif"/>
              <a:cs typeface="Microsoft Sans Serif"/>
            </a:endParaRPr>
          </a:p>
          <a:p>
            <a:pPr marL="286385" marR="59055" indent="-274320">
              <a:lnSpc>
                <a:spcPts val="1920"/>
              </a:lnSpc>
              <a:spcBef>
                <a:spcPts val="459"/>
              </a:spcBef>
              <a:buClr>
                <a:srgbClr val="30B6FC"/>
              </a:buClr>
              <a:buFont typeface="Symbol"/>
              <a:buChar char=""/>
              <a:tabLst>
                <a:tab pos="286385" algn="l"/>
              </a:tabLst>
            </a:pPr>
            <a:r>
              <a:rPr sz="2000" dirty="0">
                <a:latin typeface="Microsoft Sans Serif"/>
                <a:cs typeface="Microsoft Sans Serif"/>
              </a:rPr>
              <a:t>średnia</a:t>
            </a:r>
            <a:r>
              <a:rPr sz="2000" spc="-25" dirty="0">
                <a:latin typeface="Microsoft Sans Serif"/>
                <a:cs typeface="Microsoft Sans Serif"/>
              </a:rPr>
              <a:t> </a:t>
            </a:r>
            <a:r>
              <a:rPr sz="2000" dirty="0">
                <a:latin typeface="Microsoft Sans Serif"/>
                <a:cs typeface="Microsoft Sans Serif"/>
              </a:rPr>
              <a:t>odporność</a:t>
            </a:r>
            <a:r>
              <a:rPr sz="2000" spc="-30" dirty="0">
                <a:latin typeface="Microsoft Sans Serif"/>
                <a:cs typeface="Microsoft Sans Serif"/>
              </a:rPr>
              <a:t> </a:t>
            </a:r>
            <a:r>
              <a:rPr sz="2000" dirty="0">
                <a:latin typeface="Microsoft Sans Serif"/>
                <a:cs typeface="Microsoft Sans Serif"/>
              </a:rPr>
              <a:t>-</a:t>
            </a:r>
            <a:r>
              <a:rPr sz="2000" spc="-15" dirty="0">
                <a:latin typeface="Microsoft Sans Serif"/>
                <a:cs typeface="Microsoft Sans Serif"/>
              </a:rPr>
              <a:t> </a:t>
            </a:r>
            <a:r>
              <a:rPr sz="2000" spc="-10" dirty="0">
                <a:latin typeface="Microsoft Sans Serif"/>
                <a:cs typeface="Microsoft Sans Serif"/>
              </a:rPr>
              <a:t>odmiany,</a:t>
            </a:r>
            <a:r>
              <a:rPr sz="2000" spc="-25" dirty="0">
                <a:latin typeface="Microsoft Sans Serif"/>
                <a:cs typeface="Microsoft Sans Serif"/>
              </a:rPr>
              <a:t> </a:t>
            </a:r>
            <a:r>
              <a:rPr sz="2000" dirty="0">
                <a:latin typeface="Microsoft Sans Serif"/>
                <a:cs typeface="Microsoft Sans Serif"/>
              </a:rPr>
              <a:t>które</a:t>
            </a:r>
            <a:r>
              <a:rPr sz="2000" spc="-25" dirty="0">
                <a:latin typeface="Microsoft Sans Serif"/>
                <a:cs typeface="Microsoft Sans Serif"/>
              </a:rPr>
              <a:t> </a:t>
            </a:r>
            <a:r>
              <a:rPr sz="2000" dirty="0">
                <a:latin typeface="Microsoft Sans Serif"/>
                <a:cs typeface="Microsoft Sans Serif"/>
              </a:rPr>
              <a:t>są</a:t>
            </a:r>
            <a:r>
              <a:rPr sz="2000" spc="-15" dirty="0">
                <a:latin typeface="Microsoft Sans Serif"/>
                <a:cs typeface="Microsoft Sans Serif"/>
              </a:rPr>
              <a:t> </a:t>
            </a:r>
            <a:r>
              <a:rPr sz="2000" dirty="0">
                <a:latin typeface="Microsoft Sans Serif"/>
                <a:cs typeface="Microsoft Sans Serif"/>
              </a:rPr>
              <a:t>atakowane</a:t>
            </a:r>
            <a:r>
              <a:rPr sz="2000" spc="-35" dirty="0">
                <a:latin typeface="Microsoft Sans Serif"/>
                <a:cs typeface="Microsoft Sans Serif"/>
              </a:rPr>
              <a:t> </a:t>
            </a:r>
            <a:r>
              <a:rPr sz="2000" spc="-50" dirty="0">
                <a:latin typeface="Microsoft Sans Serif"/>
                <a:cs typeface="Microsoft Sans Serif"/>
              </a:rPr>
              <a:t>i </a:t>
            </a:r>
            <a:r>
              <a:rPr sz="2000" dirty="0">
                <a:latin typeface="Microsoft Sans Serif"/>
                <a:cs typeface="Microsoft Sans Serif"/>
              </a:rPr>
              <a:t>uszkadzane</a:t>
            </a:r>
            <a:r>
              <a:rPr sz="2000" spc="-35" dirty="0">
                <a:latin typeface="Microsoft Sans Serif"/>
                <a:cs typeface="Microsoft Sans Serif"/>
              </a:rPr>
              <a:t> </a:t>
            </a:r>
            <a:r>
              <a:rPr sz="2000" dirty="0">
                <a:latin typeface="Microsoft Sans Serif"/>
                <a:cs typeface="Microsoft Sans Serif"/>
              </a:rPr>
              <a:t>w</a:t>
            </a:r>
            <a:r>
              <a:rPr sz="2000" spc="20" dirty="0">
                <a:latin typeface="Microsoft Sans Serif"/>
                <a:cs typeface="Microsoft Sans Serif"/>
              </a:rPr>
              <a:t> </a:t>
            </a:r>
            <a:r>
              <a:rPr sz="2000" dirty="0">
                <a:latin typeface="Microsoft Sans Serif"/>
                <a:cs typeface="Microsoft Sans Serif"/>
              </a:rPr>
              <a:t>znacznym</a:t>
            </a:r>
            <a:r>
              <a:rPr sz="2000" spc="-30" dirty="0">
                <a:latin typeface="Microsoft Sans Serif"/>
                <a:cs typeface="Microsoft Sans Serif"/>
              </a:rPr>
              <a:t> </a:t>
            </a:r>
            <a:r>
              <a:rPr sz="2000" dirty="0">
                <a:latin typeface="Microsoft Sans Serif"/>
                <a:cs typeface="Microsoft Sans Serif"/>
              </a:rPr>
              <a:t>stopniu</a:t>
            </a:r>
            <a:r>
              <a:rPr sz="2000" spc="-10" dirty="0">
                <a:latin typeface="Microsoft Sans Serif"/>
                <a:cs typeface="Microsoft Sans Serif"/>
              </a:rPr>
              <a:t> </a:t>
            </a:r>
            <a:r>
              <a:rPr sz="2000" dirty="0">
                <a:latin typeface="Microsoft Sans Serif"/>
                <a:cs typeface="Microsoft Sans Serif"/>
              </a:rPr>
              <a:t>(ok.</a:t>
            </a:r>
            <a:r>
              <a:rPr sz="2000" spc="-10" dirty="0">
                <a:latin typeface="Microsoft Sans Serif"/>
                <a:cs typeface="Microsoft Sans Serif"/>
              </a:rPr>
              <a:t> </a:t>
            </a:r>
            <a:r>
              <a:rPr sz="2000" dirty="0">
                <a:latin typeface="Microsoft Sans Serif"/>
                <a:cs typeface="Microsoft Sans Serif"/>
              </a:rPr>
              <a:t>50-75%</a:t>
            </a:r>
            <a:r>
              <a:rPr sz="2000" spc="-15" dirty="0">
                <a:latin typeface="Microsoft Sans Serif"/>
                <a:cs typeface="Microsoft Sans Serif"/>
              </a:rPr>
              <a:t> </a:t>
            </a:r>
            <a:r>
              <a:rPr sz="2000" dirty="0">
                <a:latin typeface="Microsoft Sans Serif"/>
                <a:cs typeface="Microsoft Sans Serif"/>
              </a:rPr>
              <a:t>w</a:t>
            </a:r>
            <a:r>
              <a:rPr sz="2000" spc="20" dirty="0">
                <a:latin typeface="Microsoft Sans Serif"/>
                <a:cs typeface="Microsoft Sans Serif"/>
              </a:rPr>
              <a:t> </a:t>
            </a:r>
            <a:r>
              <a:rPr sz="2000" dirty="0">
                <a:latin typeface="Microsoft Sans Serif"/>
                <a:cs typeface="Microsoft Sans Serif"/>
              </a:rPr>
              <a:t>stosunku</a:t>
            </a:r>
            <a:r>
              <a:rPr sz="2000" spc="-35" dirty="0">
                <a:latin typeface="Microsoft Sans Serif"/>
                <a:cs typeface="Microsoft Sans Serif"/>
              </a:rPr>
              <a:t> </a:t>
            </a:r>
            <a:r>
              <a:rPr sz="2000" spc="-25" dirty="0">
                <a:latin typeface="Microsoft Sans Serif"/>
                <a:cs typeface="Microsoft Sans Serif"/>
              </a:rPr>
              <a:t>do </a:t>
            </a:r>
            <a:r>
              <a:rPr sz="2000" dirty="0">
                <a:latin typeface="Microsoft Sans Serif"/>
                <a:cs typeface="Microsoft Sans Serif"/>
              </a:rPr>
              <a:t>odmian</a:t>
            </a:r>
            <a:r>
              <a:rPr sz="2000" spc="-20" dirty="0">
                <a:latin typeface="Microsoft Sans Serif"/>
                <a:cs typeface="Microsoft Sans Serif"/>
              </a:rPr>
              <a:t> </a:t>
            </a:r>
            <a:r>
              <a:rPr sz="2000" spc="-10" dirty="0">
                <a:latin typeface="Microsoft Sans Serif"/>
                <a:cs typeface="Microsoft Sans Serif"/>
              </a:rPr>
              <a:t>odpornych).</a:t>
            </a:r>
            <a:endParaRPr sz="2000" dirty="0">
              <a:latin typeface="Microsoft Sans Serif"/>
              <a:cs typeface="Microsoft Sans Serif"/>
            </a:endParaRPr>
          </a:p>
          <a:p>
            <a:pPr marL="286385" marR="454025" indent="-274320">
              <a:lnSpc>
                <a:spcPts val="1920"/>
              </a:lnSpc>
              <a:spcBef>
                <a:spcPts val="484"/>
              </a:spcBef>
              <a:buClr>
                <a:srgbClr val="30B6FC"/>
              </a:buClr>
              <a:buFont typeface="Symbol"/>
              <a:buChar char=""/>
              <a:tabLst>
                <a:tab pos="286385" algn="l"/>
              </a:tabLst>
            </a:pPr>
            <a:r>
              <a:rPr sz="2000" dirty="0">
                <a:latin typeface="Microsoft Sans Serif"/>
                <a:cs typeface="Microsoft Sans Serif"/>
              </a:rPr>
              <a:t>wysoka</a:t>
            </a:r>
            <a:r>
              <a:rPr sz="2000" spc="-20" dirty="0">
                <a:latin typeface="Microsoft Sans Serif"/>
                <a:cs typeface="Microsoft Sans Serif"/>
              </a:rPr>
              <a:t> </a:t>
            </a:r>
            <a:r>
              <a:rPr sz="2000" dirty="0">
                <a:latin typeface="Microsoft Sans Serif"/>
                <a:cs typeface="Microsoft Sans Serif"/>
              </a:rPr>
              <a:t>odporność</a:t>
            </a:r>
            <a:r>
              <a:rPr sz="2000" spc="-25" dirty="0">
                <a:latin typeface="Microsoft Sans Serif"/>
                <a:cs typeface="Microsoft Sans Serif"/>
              </a:rPr>
              <a:t> </a:t>
            </a:r>
            <a:r>
              <a:rPr sz="2000" spc="520" dirty="0">
                <a:latin typeface="Microsoft Sans Serif"/>
                <a:cs typeface="Microsoft Sans Serif"/>
              </a:rPr>
              <a:t>–</a:t>
            </a:r>
            <a:r>
              <a:rPr sz="2000" spc="5" dirty="0">
                <a:latin typeface="Microsoft Sans Serif"/>
                <a:cs typeface="Microsoft Sans Serif"/>
              </a:rPr>
              <a:t> </a:t>
            </a:r>
            <a:r>
              <a:rPr sz="2000" dirty="0">
                <a:latin typeface="Microsoft Sans Serif"/>
                <a:cs typeface="Microsoft Sans Serif"/>
              </a:rPr>
              <a:t>do</a:t>
            </a:r>
            <a:r>
              <a:rPr sz="2000" spc="-10" dirty="0">
                <a:latin typeface="Microsoft Sans Serif"/>
                <a:cs typeface="Microsoft Sans Serif"/>
              </a:rPr>
              <a:t> </a:t>
            </a:r>
            <a:r>
              <a:rPr sz="2000" dirty="0">
                <a:latin typeface="Microsoft Sans Serif"/>
                <a:cs typeface="Microsoft Sans Serif"/>
              </a:rPr>
              <a:t>tej klasy</a:t>
            </a:r>
            <a:r>
              <a:rPr sz="2000" spc="-10" dirty="0">
                <a:latin typeface="Microsoft Sans Serif"/>
                <a:cs typeface="Microsoft Sans Serif"/>
              </a:rPr>
              <a:t> </a:t>
            </a:r>
            <a:r>
              <a:rPr sz="2000" dirty="0">
                <a:latin typeface="Microsoft Sans Serif"/>
                <a:cs typeface="Microsoft Sans Serif"/>
              </a:rPr>
              <a:t>należą</a:t>
            </a:r>
            <a:r>
              <a:rPr sz="2000" spc="-25" dirty="0">
                <a:latin typeface="Microsoft Sans Serif"/>
                <a:cs typeface="Microsoft Sans Serif"/>
              </a:rPr>
              <a:t> </a:t>
            </a:r>
            <a:r>
              <a:rPr sz="2000" spc="-10" dirty="0">
                <a:latin typeface="Microsoft Sans Serif"/>
                <a:cs typeface="Microsoft Sans Serif"/>
              </a:rPr>
              <a:t>odmiany,</a:t>
            </a:r>
            <a:r>
              <a:rPr sz="2000" spc="-15" dirty="0">
                <a:latin typeface="Microsoft Sans Serif"/>
                <a:cs typeface="Microsoft Sans Serif"/>
              </a:rPr>
              <a:t> </a:t>
            </a:r>
            <a:r>
              <a:rPr sz="2000" spc="-10" dirty="0">
                <a:latin typeface="Microsoft Sans Serif"/>
                <a:cs typeface="Microsoft Sans Serif"/>
              </a:rPr>
              <a:t>których </a:t>
            </a:r>
            <a:r>
              <a:rPr sz="2000" dirty="0">
                <a:latin typeface="Microsoft Sans Serif"/>
                <a:cs typeface="Microsoft Sans Serif"/>
              </a:rPr>
              <a:t>stopień</a:t>
            </a:r>
            <a:r>
              <a:rPr sz="2000" spc="-15" dirty="0">
                <a:latin typeface="Microsoft Sans Serif"/>
                <a:cs typeface="Microsoft Sans Serif"/>
              </a:rPr>
              <a:t> </a:t>
            </a:r>
            <a:r>
              <a:rPr sz="2000" dirty="0">
                <a:latin typeface="Microsoft Sans Serif"/>
                <a:cs typeface="Microsoft Sans Serif"/>
              </a:rPr>
              <a:t>uszkodzeń</a:t>
            </a:r>
            <a:r>
              <a:rPr sz="2000" spc="-30" dirty="0">
                <a:latin typeface="Microsoft Sans Serif"/>
                <a:cs typeface="Microsoft Sans Serif"/>
              </a:rPr>
              <a:t> </a:t>
            </a:r>
            <a:r>
              <a:rPr sz="2000" dirty="0">
                <a:latin typeface="Microsoft Sans Serif"/>
                <a:cs typeface="Microsoft Sans Serif"/>
              </a:rPr>
              <a:t>waha się</a:t>
            </a:r>
            <a:r>
              <a:rPr sz="2000" spc="-5" dirty="0">
                <a:latin typeface="Microsoft Sans Serif"/>
                <a:cs typeface="Microsoft Sans Serif"/>
              </a:rPr>
              <a:t> </a:t>
            </a:r>
            <a:r>
              <a:rPr sz="2000" dirty="0">
                <a:latin typeface="Microsoft Sans Serif"/>
                <a:cs typeface="Microsoft Sans Serif"/>
              </a:rPr>
              <a:t>w</a:t>
            </a:r>
            <a:r>
              <a:rPr sz="2000" spc="15" dirty="0">
                <a:latin typeface="Microsoft Sans Serif"/>
                <a:cs typeface="Microsoft Sans Serif"/>
              </a:rPr>
              <a:t> </a:t>
            </a:r>
            <a:r>
              <a:rPr sz="2000" dirty="0">
                <a:latin typeface="Microsoft Sans Serif"/>
                <a:cs typeface="Microsoft Sans Serif"/>
              </a:rPr>
              <a:t>granicach</a:t>
            </a:r>
            <a:r>
              <a:rPr sz="2000" spc="-25" dirty="0">
                <a:latin typeface="Microsoft Sans Serif"/>
                <a:cs typeface="Microsoft Sans Serif"/>
              </a:rPr>
              <a:t> </a:t>
            </a:r>
            <a:r>
              <a:rPr sz="2000" dirty="0">
                <a:latin typeface="Microsoft Sans Serif"/>
                <a:cs typeface="Microsoft Sans Serif"/>
              </a:rPr>
              <a:t>od 25-</a:t>
            </a:r>
            <a:r>
              <a:rPr sz="2000" spc="-20" dirty="0">
                <a:latin typeface="Microsoft Sans Serif"/>
                <a:cs typeface="Microsoft Sans Serif"/>
              </a:rPr>
              <a:t>40%.</a:t>
            </a:r>
            <a:endParaRPr sz="2000" dirty="0">
              <a:latin typeface="Microsoft Sans Serif"/>
              <a:cs typeface="Microsoft Sans Serif"/>
            </a:endParaRPr>
          </a:p>
          <a:p>
            <a:pPr marL="286385" marR="5080" indent="-274320">
              <a:lnSpc>
                <a:spcPct val="80000"/>
              </a:lnSpc>
              <a:spcBef>
                <a:spcPts val="495"/>
              </a:spcBef>
              <a:buClr>
                <a:srgbClr val="30B6FC"/>
              </a:buClr>
              <a:buFont typeface="Symbol"/>
              <a:buChar char=""/>
              <a:tabLst>
                <a:tab pos="286385" algn="l"/>
              </a:tabLst>
            </a:pPr>
            <a:r>
              <a:rPr sz="2000" dirty="0">
                <a:latin typeface="Microsoft Sans Serif"/>
                <a:cs typeface="Microsoft Sans Serif"/>
              </a:rPr>
              <a:t>całkowita</a:t>
            </a:r>
            <a:r>
              <a:rPr sz="2000" spc="-20" dirty="0">
                <a:latin typeface="Microsoft Sans Serif"/>
                <a:cs typeface="Microsoft Sans Serif"/>
              </a:rPr>
              <a:t> </a:t>
            </a:r>
            <a:r>
              <a:rPr sz="2000" dirty="0">
                <a:latin typeface="Microsoft Sans Serif"/>
                <a:cs typeface="Microsoft Sans Serif"/>
              </a:rPr>
              <a:t>odporność</a:t>
            </a:r>
            <a:r>
              <a:rPr sz="2000" spc="-25" dirty="0">
                <a:latin typeface="Microsoft Sans Serif"/>
                <a:cs typeface="Microsoft Sans Serif"/>
              </a:rPr>
              <a:t> </a:t>
            </a:r>
            <a:r>
              <a:rPr sz="2000" spc="520" dirty="0">
                <a:latin typeface="Microsoft Sans Serif"/>
                <a:cs typeface="Microsoft Sans Serif"/>
              </a:rPr>
              <a:t>–</a:t>
            </a:r>
            <a:r>
              <a:rPr sz="2000" spc="5" dirty="0">
                <a:latin typeface="Microsoft Sans Serif"/>
                <a:cs typeface="Microsoft Sans Serif"/>
              </a:rPr>
              <a:t> </a:t>
            </a:r>
            <a:r>
              <a:rPr sz="2000" dirty="0">
                <a:latin typeface="Microsoft Sans Serif"/>
                <a:cs typeface="Microsoft Sans Serif"/>
              </a:rPr>
              <a:t>są</a:t>
            </a:r>
            <a:r>
              <a:rPr sz="2000" spc="-5" dirty="0">
                <a:latin typeface="Microsoft Sans Serif"/>
                <a:cs typeface="Microsoft Sans Serif"/>
              </a:rPr>
              <a:t> </a:t>
            </a:r>
            <a:r>
              <a:rPr sz="2000" dirty="0">
                <a:latin typeface="Microsoft Sans Serif"/>
                <a:cs typeface="Microsoft Sans Serif"/>
              </a:rPr>
              <a:t>to</a:t>
            </a:r>
            <a:r>
              <a:rPr sz="2000" spc="-10" dirty="0">
                <a:latin typeface="Microsoft Sans Serif"/>
                <a:cs typeface="Microsoft Sans Serif"/>
              </a:rPr>
              <a:t> </a:t>
            </a:r>
            <a:r>
              <a:rPr sz="2000" dirty="0">
                <a:latin typeface="Microsoft Sans Serif"/>
                <a:cs typeface="Microsoft Sans Serif"/>
              </a:rPr>
              <a:t>te</a:t>
            </a:r>
            <a:r>
              <a:rPr sz="2000" spc="-10" dirty="0">
                <a:latin typeface="Microsoft Sans Serif"/>
                <a:cs typeface="Microsoft Sans Serif"/>
              </a:rPr>
              <a:t> odmiany,</a:t>
            </a:r>
            <a:r>
              <a:rPr sz="2000" spc="-15" dirty="0">
                <a:latin typeface="Microsoft Sans Serif"/>
                <a:cs typeface="Microsoft Sans Serif"/>
              </a:rPr>
              <a:t> </a:t>
            </a:r>
            <a:r>
              <a:rPr sz="2000" dirty="0">
                <a:latin typeface="Microsoft Sans Serif"/>
                <a:cs typeface="Microsoft Sans Serif"/>
              </a:rPr>
              <a:t>które</a:t>
            </a:r>
            <a:r>
              <a:rPr sz="2000" spc="-20" dirty="0">
                <a:latin typeface="Microsoft Sans Serif"/>
                <a:cs typeface="Microsoft Sans Serif"/>
              </a:rPr>
              <a:t> </a:t>
            </a:r>
            <a:r>
              <a:rPr sz="2000" dirty="0">
                <a:latin typeface="Microsoft Sans Serif"/>
                <a:cs typeface="Microsoft Sans Serif"/>
              </a:rPr>
              <a:t>są</a:t>
            </a:r>
            <a:r>
              <a:rPr sz="2000" spc="-15" dirty="0">
                <a:latin typeface="Microsoft Sans Serif"/>
                <a:cs typeface="Microsoft Sans Serif"/>
              </a:rPr>
              <a:t> </a:t>
            </a:r>
            <a:r>
              <a:rPr sz="2000" spc="-10" dirty="0">
                <a:latin typeface="Microsoft Sans Serif"/>
                <a:cs typeface="Microsoft Sans Serif"/>
              </a:rPr>
              <a:t>uszkadzane </a:t>
            </a:r>
            <a:r>
              <a:rPr sz="2000" dirty="0">
                <a:latin typeface="Microsoft Sans Serif"/>
                <a:cs typeface="Microsoft Sans Serif"/>
              </a:rPr>
              <a:t>w</a:t>
            </a:r>
            <a:r>
              <a:rPr sz="2000" spc="-20" dirty="0">
                <a:latin typeface="Microsoft Sans Serif"/>
                <a:cs typeface="Microsoft Sans Serif"/>
              </a:rPr>
              <a:t> </a:t>
            </a:r>
            <a:r>
              <a:rPr sz="2000" dirty="0">
                <a:latin typeface="Microsoft Sans Serif"/>
                <a:cs typeface="Microsoft Sans Serif"/>
              </a:rPr>
              <a:t>określonych</a:t>
            </a:r>
            <a:r>
              <a:rPr sz="2000" spc="-65" dirty="0">
                <a:latin typeface="Microsoft Sans Serif"/>
                <a:cs typeface="Microsoft Sans Serif"/>
              </a:rPr>
              <a:t> </a:t>
            </a:r>
            <a:r>
              <a:rPr sz="2000" dirty="0">
                <a:latin typeface="Microsoft Sans Serif"/>
                <a:cs typeface="Microsoft Sans Serif"/>
              </a:rPr>
              <a:t>warunkach</a:t>
            </a:r>
            <a:r>
              <a:rPr sz="2000" spc="-65" dirty="0">
                <a:latin typeface="Microsoft Sans Serif"/>
                <a:cs typeface="Microsoft Sans Serif"/>
              </a:rPr>
              <a:t> </a:t>
            </a:r>
            <a:r>
              <a:rPr sz="2000" dirty="0">
                <a:latin typeface="Microsoft Sans Serif"/>
                <a:cs typeface="Microsoft Sans Serif"/>
              </a:rPr>
              <a:t>w</a:t>
            </a:r>
            <a:r>
              <a:rPr sz="2000" spc="-20" dirty="0">
                <a:latin typeface="Microsoft Sans Serif"/>
                <a:cs typeface="Microsoft Sans Serif"/>
              </a:rPr>
              <a:t> </a:t>
            </a:r>
            <a:r>
              <a:rPr sz="2000" dirty="0">
                <a:latin typeface="Microsoft Sans Serif"/>
                <a:cs typeface="Microsoft Sans Serif"/>
              </a:rPr>
              <a:t>niewielkim</a:t>
            </a:r>
            <a:r>
              <a:rPr sz="2000" spc="-20" dirty="0">
                <a:latin typeface="Microsoft Sans Serif"/>
                <a:cs typeface="Microsoft Sans Serif"/>
              </a:rPr>
              <a:t> </a:t>
            </a:r>
            <a:r>
              <a:rPr sz="2000" dirty="0">
                <a:latin typeface="Microsoft Sans Serif"/>
                <a:cs typeface="Microsoft Sans Serif"/>
              </a:rPr>
              <a:t>tylko</a:t>
            </a:r>
            <a:r>
              <a:rPr sz="2000" spc="-30" dirty="0">
                <a:latin typeface="Microsoft Sans Serif"/>
                <a:cs typeface="Microsoft Sans Serif"/>
              </a:rPr>
              <a:t> </a:t>
            </a:r>
            <a:r>
              <a:rPr sz="2000" spc="-10" dirty="0">
                <a:latin typeface="Microsoft Sans Serif"/>
                <a:cs typeface="Microsoft Sans Serif"/>
              </a:rPr>
              <a:t>stopniu.</a:t>
            </a:r>
            <a:endParaRPr sz="2000" dirty="0">
              <a:latin typeface="Microsoft Sans Serif"/>
              <a:cs typeface="Microsoft Sans Serif"/>
            </a:endParaRPr>
          </a:p>
          <a:p>
            <a:pPr marL="286385" indent="-273685">
              <a:lnSpc>
                <a:spcPct val="100000"/>
              </a:lnSpc>
              <a:spcBef>
                <a:spcPts val="5"/>
              </a:spcBef>
              <a:buClr>
                <a:srgbClr val="30B6FC"/>
              </a:buClr>
              <a:buFont typeface="Symbol"/>
              <a:buChar char=""/>
              <a:tabLst>
                <a:tab pos="286385" algn="l"/>
              </a:tabLst>
            </a:pPr>
            <a:r>
              <a:rPr sz="2000" dirty="0">
                <a:latin typeface="Microsoft Sans Serif"/>
                <a:cs typeface="Microsoft Sans Serif"/>
              </a:rPr>
              <a:t>immunia,</a:t>
            </a:r>
            <a:r>
              <a:rPr sz="2000" spc="-10" dirty="0">
                <a:latin typeface="Microsoft Sans Serif"/>
                <a:cs typeface="Microsoft Sans Serif"/>
              </a:rPr>
              <a:t> niezakażalność.</a:t>
            </a:r>
            <a:endParaRPr sz="2000" dirty="0">
              <a:latin typeface="Microsoft Sans Serif"/>
              <a:cs typeface="Microsoft Sans Serif"/>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05200" y="838200"/>
            <a:ext cx="2007235" cy="299720"/>
          </a:xfrm>
          <a:prstGeom prst="rect">
            <a:avLst/>
          </a:prstGeom>
        </p:spPr>
        <p:txBody>
          <a:bodyPr vert="horz" wrap="square" lIns="0" tIns="12700" rIns="0" bIns="0" rtlCol="0">
            <a:spAutoFit/>
          </a:bodyPr>
          <a:lstStyle/>
          <a:p>
            <a:pPr marL="12700">
              <a:lnSpc>
                <a:spcPct val="100000"/>
              </a:lnSpc>
              <a:spcBef>
                <a:spcPts val="100"/>
              </a:spcBef>
            </a:pPr>
            <a:r>
              <a:rPr sz="1800" b="1" dirty="0">
                <a:latin typeface="Arial"/>
                <a:cs typeface="Arial"/>
              </a:rPr>
              <a:t>Odporność</a:t>
            </a:r>
            <a:r>
              <a:rPr sz="1800" b="1" spc="-75" dirty="0">
                <a:latin typeface="Arial"/>
                <a:cs typeface="Arial"/>
              </a:rPr>
              <a:t> </a:t>
            </a:r>
            <a:r>
              <a:rPr sz="1800" b="1" spc="-10" dirty="0">
                <a:latin typeface="Arial"/>
                <a:cs typeface="Arial"/>
              </a:rPr>
              <a:t>Roślin</a:t>
            </a:r>
            <a:endParaRPr sz="1800" dirty="0">
              <a:latin typeface="Arial"/>
              <a:cs typeface="Arial"/>
            </a:endParaRPr>
          </a:p>
        </p:txBody>
      </p:sp>
      <p:graphicFrame>
        <p:nvGraphicFramePr>
          <p:cNvPr id="3" name="object 3"/>
          <p:cNvGraphicFramePr>
            <a:graphicFrameLocks noGrp="1"/>
          </p:cNvGraphicFramePr>
          <p:nvPr>
            <p:extLst>
              <p:ext uri="{D42A27DB-BD31-4B8C-83A1-F6EECF244321}">
                <p14:modId xmlns:p14="http://schemas.microsoft.com/office/powerpoint/2010/main" val="181571552"/>
              </p:ext>
            </p:extLst>
          </p:nvPr>
        </p:nvGraphicFramePr>
        <p:xfrm>
          <a:off x="152400" y="1600200"/>
          <a:ext cx="8893175" cy="5001260"/>
        </p:xfrm>
        <a:graphic>
          <a:graphicData uri="http://schemas.openxmlformats.org/drawingml/2006/table">
            <a:tbl>
              <a:tblPr firstRow="1" bandRow="1">
                <a:tableStyleId>{2D5ABB26-0587-4C30-8999-92F81FD0307C}</a:tableStyleId>
              </a:tblPr>
              <a:tblGrid>
                <a:gridCol w="4448175">
                  <a:extLst>
                    <a:ext uri="{9D8B030D-6E8A-4147-A177-3AD203B41FA5}">
                      <a16:colId xmlns:a16="http://schemas.microsoft.com/office/drawing/2014/main" val="20000"/>
                    </a:ext>
                  </a:extLst>
                </a:gridCol>
                <a:gridCol w="4445000">
                  <a:extLst>
                    <a:ext uri="{9D8B030D-6E8A-4147-A177-3AD203B41FA5}">
                      <a16:colId xmlns:a16="http://schemas.microsoft.com/office/drawing/2014/main" val="20001"/>
                    </a:ext>
                  </a:extLst>
                </a:gridCol>
              </a:tblGrid>
              <a:tr h="612775">
                <a:tc>
                  <a:txBody>
                    <a:bodyPr/>
                    <a:lstStyle/>
                    <a:p>
                      <a:pPr marL="635" algn="ctr">
                        <a:lnSpc>
                          <a:spcPct val="100000"/>
                        </a:lnSpc>
                        <a:spcBef>
                          <a:spcPts val="350"/>
                        </a:spcBef>
                      </a:pPr>
                      <a:r>
                        <a:rPr sz="1200" b="1" spc="-10" dirty="0">
                          <a:latin typeface="Verdana"/>
                          <a:cs typeface="Verdana"/>
                        </a:rPr>
                        <a:t>Czynna</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905" algn="ctr">
                        <a:lnSpc>
                          <a:spcPct val="100000"/>
                        </a:lnSpc>
                        <a:spcBef>
                          <a:spcPts val="350"/>
                        </a:spcBef>
                      </a:pPr>
                      <a:r>
                        <a:rPr sz="1200" b="1" spc="-10" dirty="0">
                          <a:latin typeface="Verdana"/>
                          <a:cs typeface="Verdana"/>
                        </a:rPr>
                        <a:t>Bierna</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0"/>
                  </a:ext>
                </a:extLst>
              </a:tr>
              <a:tr h="639445">
                <a:tc>
                  <a:txBody>
                    <a:bodyPr/>
                    <a:lstStyle/>
                    <a:p>
                      <a:pPr marL="91440" marR="271780">
                        <a:lnSpc>
                          <a:spcPct val="100000"/>
                        </a:lnSpc>
                        <a:spcBef>
                          <a:spcPts val="350"/>
                        </a:spcBef>
                      </a:pPr>
                      <a:r>
                        <a:rPr sz="1200" b="1" dirty="0">
                          <a:latin typeface="Verdana"/>
                          <a:cs typeface="Verdana"/>
                        </a:rPr>
                        <a:t>Rośliny</a:t>
                      </a:r>
                      <a:r>
                        <a:rPr sz="1200" b="1" spc="-15" dirty="0">
                          <a:latin typeface="Verdana"/>
                          <a:cs typeface="Verdana"/>
                        </a:rPr>
                        <a:t> </a:t>
                      </a:r>
                      <a:r>
                        <a:rPr sz="1200" b="1" dirty="0">
                          <a:latin typeface="Verdana"/>
                          <a:cs typeface="Verdana"/>
                        </a:rPr>
                        <a:t>czynnie</a:t>
                      </a:r>
                      <a:r>
                        <a:rPr sz="1200" b="1" spc="-40" dirty="0">
                          <a:latin typeface="Verdana"/>
                          <a:cs typeface="Verdana"/>
                        </a:rPr>
                        <a:t> </a:t>
                      </a:r>
                      <a:r>
                        <a:rPr sz="1200" b="1" spc="-10" dirty="0">
                          <a:latin typeface="Verdana"/>
                          <a:cs typeface="Verdana"/>
                        </a:rPr>
                        <a:t>przeciwstawiają</a:t>
                      </a:r>
                      <a:r>
                        <a:rPr sz="1200" b="1" spc="-20" dirty="0">
                          <a:latin typeface="Verdana"/>
                          <a:cs typeface="Verdana"/>
                        </a:rPr>
                        <a:t> </a:t>
                      </a:r>
                      <a:r>
                        <a:rPr sz="1200" b="1" dirty="0">
                          <a:latin typeface="Verdana"/>
                          <a:cs typeface="Verdana"/>
                        </a:rPr>
                        <a:t>się</a:t>
                      </a:r>
                      <a:r>
                        <a:rPr sz="1200" b="1" spc="-5" dirty="0">
                          <a:latin typeface="Verdana"/>
                          <a:cs typeface="Verdana"/>
                        </a:rPr>
                        <a:t> </a:t>
                      </a:r>
                      <a:r>
                        <a:rPr sz="1200" b="1" spc="-10" dirty="0">
                          <a:latin typeface="Verdana"/>
                          <a:cs typeface="Verdana"/>
                        </a:rPr>
                        <a:t>czynnikowi </a:t>
                      </a:r>
                      <a:r>
                        <a:rPr sz="1200" b="1" dirty="0">
                          <a:latin typeface="Verdana"/>
                          <a:cs typeface="Verdana"/>
                        </a:rPr>
                        <a:t>obcemu</a:t>
                      </a:r>
                      <a:r>
                        <a:rPr sz="1200" b="1" spc="-50" dirty="0">
                          <a:latin typeface="Verdana"/>
                          <a:cs typeface="Verdana"/>
                        </a:rPr>
                        <a:t> </a:t>
                      </a:r>
                      <a:r>
                        <a:rPr sz="1200" b="1" dirty="0">
                          <a:latin typeface="Verdana"/>
                          <a:cs typeface="Verdana"/>
                        </a:rPr>
                        <a:t>wnikającemu</a:t>
                      </a:r>
                      <a:r>
                        <a:rPr sz="1200" b="1" spc="-45" dirty="0">
                          <a:latin typeface="Verdana"/>
                          <a:cs typeface="Verdana"/>
                        </a:rPr>
                        <a:t> </a:t>
                      </a:r>
                      <a:r>
                        <a:rPr sz="1200" b="1" dirty="0">
                          <a:latin typeface="Verdana"/>
                          <a:cs typeface="Verdana"/>
                        </a:rPr>
                        <a:t>do</a:t>
                      </a:r>
                      <a:r>
                        <a:rPr sz="1200" b="1" spc="-45" dirty="0">
                          <a:latin typeface="Verdana"/>
                          <a:cs typeface="Verdana"/>
                        </a:rPr>
                        <a:t> </a:t>
                      </a:r>
                      <a:r>
                        <a:rPr sz="1200" b="1" spc="-10" dirty="0">
                          <a:latin typeface="Verdana"/>
                          <a:cs typeface="Verdana"/>
                        </a:rPr>
                        <a:t>tkanek</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50"/>
                        </a:spcBef>
                      </a:pPr>
                      <a:r>
                        <a:rPr sz="1200" b="1" dirty="0">
                          <a:latin typeface="Verdana"/>
                          <a:cs typeface="Verdana"/>
                        </a:rPr>
                        <a:t>Obce</a:t>
                      </a:r>
                      <a:r>
                        <a:rPr sz="1200" b="1" spc="-15" dirty="0">
                          <a:latin typeface="Verdana"/>
                          <a:cs typeface="Verdana"/>
                        </a:rPr>
                        <a:t> </a:t>
                      </a:r>
                      <a:r>
                        <a:rPr sz="1200" b="1" dirty="0">
                          <a:latin typeface="Verdana"/>
                          <a:cs typeface="Verdana"/>
                        </a:rPr>
                        <a:t>ciało</a:t>
                      </a:r>
                      <a:r>
                        <a:rPr sz="1200" b="1" spc="-30" dirty="0">
                          <a:latin typeface="Verdana"/>
                          <a:cs typeface="Verdana"/>
                        </a:rPr>
                        <a:t> </a:t>
                      </a:r>
                      <a:r>
                        <a:rPr sz="1200" b="1" dirty="0">
                          <a:latin typeface="Verdana"/>
                          <a:cs typeface="Verdana"/>
                        </a:rPr>
                        <a:t>nie może</a:t>
                      </a:r>
                      <a:r>
                        <a:rPr sz="1200" b="1" spc="-20" dirty="0">
                          <a:latin typeface="Verdana"/>
                          <a:cs typeface="Verdana"/>
                        </a:rPr>
                        <a:t> </a:t>
                      </a:r>
                      <a:r>
                        <a:rPr sz="1200" b="1" dirty="0">
                          <a:latin typeface="Verdana"/>
                          <a:cs typeface="Verdana"/>
                        </a:rPr>
                        <a:t>wniknąć</a:t>
                      </a:r>
                      <a:r>
                        <a:rPr sz="1200" b="1" spc="-30" dirty="0">
                          <a:latin typeface="Verdana"/>
                          <a:cs typeface="Verdana"/>
                        </a:rPr>
                        <a:t> </a:t>
                      </a:r>
                      <a:r>
                        <a:rPr sz="1200" b="1" dirty="0">
                          <a:latin typeface="Verdana"/>
                          <a:cs typeface="Verdana"/>
                        </a:rPr>
                        <a:t>do</a:t>
                      </a:r>
                      <a:r>
                        <a:rPr sz="1200" b="1" spc="-20" dirty="0">
                          <a:latin typeface="Verdana"/>
                          <a:cs typeface="Verdana"/>
                        </a:rPr>
                        <a:t> </a:t>
                      </a:r>
                      <a:r>
                        <a:rPr sz="1200" b="1" spc="-10" dirty="0">
                          <a:latin typeface="Verdana"/>
                          <a:cs typeface="Verdana"/>
                        </a:rPr>
                        <a:t>tkanek</a:t>
                      </a:r>
                      <a:endParaRPr sz="1200">
                        <a:latin typeface="Verdana"/>
                        <a:cs typeface="Verdana"/>
                      </a:endParaRPr>
                    </a:p>
                    <a:p>
                      <a:pPr marL="92075">
                        <a:lnSpc>
                          <a:spcPct val="100000"/>
                        </a:lnSpc>
                      </a:pPr>
                      <a:r>
                        <a:rPr sz="1200" b="1" dirty="0">
                          <a:latin typeface="Verdana"/>
                          <a:cs typeface="Verdana"/>
                        </a:rPr>
                        <a:t>gospodarza,</a:t>
                      </a:r>
                      <a:r>
                        <a:rPr sz="1200" b="1" spc="-40" dirty="0">
                          <a:latin typeface="Verdana"/>
                          <a:cs typeface="Verdana"/>
                        </a:rPr>
                        <a:t> </a:t>
                      </a:r>
                      <a:r>
                        <a:rPr sz="1200" b="1" dirty="0">
                          <a:latin typeface="Verdana"/>
                          <a:cs typeface="Verdana"/>
                        </a:rPr>
                        <a:t>a</a:t>
                      </a:r>
                      <a:r>
                        <a:rPr sz="1200" b="1" spc="-25" dirty="0">
                          <a:latin typeface="Verdana"/>
                          <a:cs typeface="Verdana"/>
                        </a:rPr>
                        <a:t> </a:t>
                      </a:r>
                      <a:r>
                        <a:rPr sz="1200" b="1" dirty="0">
                          <a:latin typeface="Verdana"/>
                          <a:cs typeface="Verdana"/>
                        </a:rPr>
                        <a:t>jeśli się</a:t>
                      </a:r>
                      <a:r>
                        <a:rPr sz="1200" b="1" spc="-25" dirty="0">
                          <a:latin typeface="Verdana"/>
                          <a:cs typeface="Verdana"/>
                        </a:rPr>
                        <a:t> </a:t>
                      </a:r>
                      <a:r>
                        <a:rPr sz="1200" b="1" dirty="0">
                          <a:latin typeface="Verdana"/>
                          <a:cs typeface="Verdana"/>
                        </a:rPr>
                        <a:t>do</a:t>
                      </a:r>
                      <a:r>
                        <a:rPr sz="1200" b="1" spc="-20" dirty="0">
                          <a:latin typeface="Verdana"/>
                          <a:cs typeface="Verdana"/>
                        </a:rPr>
                        <a:t> </a:t>
                      </a:r>
                      <a:r>
                        <a:rPr sz="1200" b="1" dirty="0">
                          <a:latin typeface="Verdana"/>
                          <a:cs typeface="Verdana"/>
                        </a:rPr>
                        <a:t>niego</a:t>
                      </a:r>
                      <a:r>
                        <a:rPr sz="1200" b="1" spc="-15" dirty="0">
                          <a:latin typeface="Verdana"/>
                          <a:cs typeface="Verdana"/>
                        </a:rPr>
                        <a:t> </a:t>
                      </a:r>
                      <a:r>
                        <a:rPr sz="1200" b="1" dirty="0">
                          <a:latin typeface="Verdana"/>
                          <a:cs typeface="Verdana"/>
                        </a:rPr>
                        <a:t>dostanie</a:t>
                      </a:r>
                      <a:r>
                        <a:rPr sz="1200" b="1" spc="-25" dirty="0">
                          <a:latin typeface="Verdana"/>
                          <a:cs typeface="Verdana"/>
                        </a:rPr>
                        <a:t> </a:t>
                      </a:r>
                      <a:r>
                        <a:rPr sz="1200" b="1" spc="-10" dirty="0">
                          <a:latin typeface="Verdana"/>
                          <a:cs typeface="Verdana"/>
                        </a:rPr>
                        <a:t>ginie</a:t>
                      </a:r>
                      <a:endParaRPr sz="1200">
                        <a:latin typeface="Verdana"/>
                        <a:cs typeface="Verdana"/>
                      </a:endParaRPr>
                    </a:p>
                    <a:p>
                      <a:pPr marL="92075">
                        <a:lnSpc>
                          <a:spcPct val="100000"/>
                        </a:lnSpc>
                      </a:pPr>
                      <a:r>
                        <a:rPr sz="1200" b="1" dirty="0">
                          <a:latin typeface="Verdana"/>
                          <a:cs typeface="Verdana"/>
                        </a:rPr>
                        <a:t>nie</a:t>
                      </a:r>
                      <a:r>
                        <a:rPr sz="1200" b="1" spc="-35" dirty="0">
                          <a:latin typeface="Verdana"/>
                          <a:cs typeface="Verdana"/>
                        </a:rPr>
                        <a:t> </a:t>
                      </a:r>
                      <a:r>
                        <a:rPr sz="1200" b="1" dirty="0">
                          <a:latin typeface="Verdana"/>
                          <a:cs typeface="Verdana"/>
                        </a:rPr>
                        <a:t>znajdując</a:t>
                      </a:r>
                      <a:r>
                        <a:rPr sz="1200" b="1" spc="-45" dirty="0">
                          <a:latin typeface="Verdana"/>
                          <a:cs typeface="Verdana"/>
                        </a:rPr>
                        <a:t> </a:t>
                      </a:r>
                      <a:r>
                        <a:rPr sz="1200" b="1" dirty="0">
                          <a:latin typeface="Verdana"/>
                          <a:cs typeface="Verdana"/>
                        </a:rPr>
                        <a:t>właściwych</a:t>
                      </a:r>
                      <a:r>
                        <a:rPr sz="1200" b="1" spc="-35" dirty="0">
                          <a:latin typeface="Verdana"/>
                          <a:cs typeface="Verdana"/>
                        </a:rPr>
                        <a:t> </a:t>
                      </a:r>
                      <a:r>
                        <a:rPr sz="1200" b="1" dirty="0">
                          <a:latin typeface="Verdana"/>
                          <a:cs typeface="Verdana"/>
                        </a:rPr>
                        <a:t>warunków</a:t>
                      </a:r>
                      <a:r>
                        <a:rPr sz="1200" b="1" spc="-50" dirty="0">
                          <a:latin typeface="Verdana"/>
                          <a:cs typeface="Verdana"/>
                        </a:rPr>
                        <a:t> </a:t>
                      </a:r>
                      <a:r>
                        <a:rPr sz="1200" b="1" dirty="0">
                          <a:latin typeface="Verdana"/>
                          <a:cs typeface="Verdana"/>
                        </a:rPr>
                        <a:t>do</a:t>
                      </a:r>
                      <a:r>
                        <a:rPr sz="1200" b="1" spc="-30" dirty="0">
                          <a:latin typeface="Verdana"/>
                          <a:cs typeface="Verdana"/>
                        </a:rPr>
                        <a:t> </a:t>
                      </a:r>
                      <a:r>
                        <a:rPr sz="1200" b="1" spc="-10" dirty="0">
                          <a:latin typeface="Verdana"/>
                          <a:cs typeface="Verdana"/>
                        </a:rPr>
                        <a:t>rozwoju.</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1"/>
                  </a:ext>
                </a:extLst>
              </a:tr>
              <a:tr h="822960">
                <a:tc>
                  <a:txBody>
                    <a:bodyPr/>
                    <a:lstStyle/>
                    <a:p>
                      <a:pPr marL="91440">
                        <a:lnSpc>
                          <a:spcPct val="100000"/>
                        </a:lnSpc>
                        <a:spcBef>
                          <a:spcPts val="350"/>
                        </a:spcBef>
                      </a:pPr>
                      <a:r>
                        <a:rPr sz="1200" b="1" dirty="0">
                          <a:latin typeface="Verdana"/>
                          <a:cs typeface="Verdana"/>
                        </a:rPr>
                        <a:t>Reakcją</a:t>
                      </a:r>
                      <a:r>
                        <a:rPr sz="1200" b="1" spc="-25" dirty="0">
                          <a:latin typeface="Verdana"/>
                          <a:cs typeface="Verdana"/>
                        </a:rPr>
                        <a:t> </a:t>
                      </a:r>
                      <a:r>
                        <a:rPr sz="1200" b="1" dirty="0">
                          <a:latin typeface="Verdana"/>
                          <a:cs typeface="Verdana"/>
                        </a:rPr>
                        <a:t>odpornościową</a:t>
                      </a:r>
                      <a:r>
                        <a:rPr sz="1200" b="1" spc="-30" dirty="0">
                          <a:latin typeface="Verdana"/>
                          <a:cs typeface="Verdana"/>
                        </a:rPr>
                        <a:t> </a:t>
                      </a:r>
                      <a:r>
                        <a:rPr sz="1200" b="1" dirty="0">
                          <a:latin typeface="Verdana"/>
                          <a:cs typeface="Verdana"/>
                        </a:rPr>
                        <a:t>może</a:t>
                      </a:r>
                      <a:r>
                        <a:rPr sz="1200" b="1" spc="-25" dirty="0">
                          <a:latin typeface="Verdana"/>
                          <a:cs typeface="Verdana"/>
                        </a:rPr>
                        <a:t> </a:t>
                      </a:r>
                      <a:r>
                        <a:rPr sz="1200" b="1" dirty="0">
                          <a:latin typeface="Verdana"/>
                          <a:cs typeface="Verdana"/>
                        </a:rPr>
                        <a:t>być</a:t>
                      </a:r>
                      <a:r>
                        <a:rPr sz="1200" b="1" spc="-35" dirty="0">
                          <a:latin typeface="Verdana"/>
                          <a:cs typeface="Verdana"/>
                        </a:rPr>
                        <a:t> </a:t>
                      </a:r>
                      <a:r>
                        <a:rPr sz="1200" b="1" spc="-10" dirty="0">
                          <a:latin typeface="Verdana"/>
                          <a:cs typeface="Verdana"/>
                        </a:rPr>
                        <a:t>wzrost</a:t>
                      </a:r>
                      <a:endParaRPr sz="1200">
                        <a:latin typeface="Verdana"/>
                        <a:cs typeface="Verdana"/>
                      </a:endParaRPr>
                    </a:p>
                    <a:p>
                      <a:pPr marL="91440" marR="140335">
                        <a:lnSpc>
                          <a:spcPct val="100000"/>
                        </a:lnSpc>
                        <a:spcBef>
                          <a:spcPts val="5"/>
                        </a:spcBef>
                      </a:pPr>
                      <a:r>
                        <a:rPr sz="1200" b="1" dirty="0">
                          <a:latin typeface="Verdana"/>
                          <a:cs typeface="Verdana"/>
                        </a:rPr>
                        <a:t>stężenia</a:t>
                      </a:r>
                      <a:r>
                        <a:rPr sz="1200" b="1" spc="-25" dirty="0">
                          <a:latin typeface="Verdana"/>
                          <a:cs typeface="Verdana"/>
                        </a:rPr>
                        <a:t> </a:t>
                      </a:r>
                      <a:r>
                        <a:rPr sz="1200" b="1" dirty="0">
                          <a:latin typeface="Verdana"/>
                          <a:cs typeface="Verdana"/>
                        </a:rPr>
                        <a:t>cytokinin,</a:t>
                      </a:r>
                      <a:r>
                        <a:rPr sz="1200" b="1" spc="-40" dirty="0">
                          <a:latin typeface="Verdana"/>
                          <a:cs typeface="Verdana"/>
                        </a:rPr>
                        <a:t> </a:t>
                      </a:r>
                      <a:r>
                        <a:rPr sz="1200" b="1" dirty="0">
                          <a:latin typeface="Verdana"/>
                          <a:cs typeface="Verdana"/>
                        </a:rPr>
                        <a:t>które</a:t>
                      </a:r>
                      <a:r>
                        <a:rPr sz="1200" b="1" spc="-40" dirty="0">
                          <a:latin typeface="Verdana"/>
                          <a:cs typeface="Verdana"/>
                        </a:rPr>
                        <a:t> </a:t>
                      </a:r>
                      <a:r>
                        <a:rPr sz="1200" b="1" dirty="0">
                          <a:latin typeface="Verdana"/>
                          <a:cs typeface="Verdana"/>
                        </a:rPr>
                        <a:t>zapobiega</a:t>
                      </a:r>
                      <a:r>
                        <a:rPr sz="1200" b="1" spc="-45" dirty="0">
                          <a:latin typeface="Verdana"/>
                          <a:cs typeface="Verdana"/>
                        </a:rPr>
                        <a:t> </a:t>
                      </a:r>
                      <a:r>
                        <a:rPr sz="1200" b="1" spc="-10" dirty="0">
                          <a:latin typeface="Verdana"/>
                          <a:cs typeface="Verdana"/>
                        </a:rPr>
                        <a:t>szkodliwemu </a:t>
                      </a:r>
                      <a:r>
                        <a:rPr sz="1200" b="1" dirty="0">
                          <a:latin typeface="Verdana"/>
                          <a:cs typeface="Verdana"/>
                        </a:rPr>
                        <a:t>działaniu</a:t>
                      </a:r>
                      <a:r>
                        <a:rPr sz="1200" b="1" spc="-10" dirty="0">
                          <a:latin typeface="Verdana"/>
                          <a:cs typeface="Verdana"/>
                        </a:rPr>
                        <a:t> toksyn.</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gn="just">
                        <a:lnSpc>
                          <a:spcPct val="100000"/>
                        </a:lnSpc>
                        <a:spcBef>
                          <a:spcPts val="350"/>
                        </a:spcBef>
                      </a:pPr>
                      <a:r>
                        <a:rPr sz="1200" b="1" dirty="0">
                          <a:latin typeface="Verdana"/>
                          <a:cs typeface="Verdana"/>
                        </a:rPr>
                        <a:t>Barierami</a:t>
                      </a:r>
                      <a:r>
                        <a:rPr sz="1200" b="1" spc="-65" dirty="0">
                          <a:latin typeface="Verdana"/>
                          <a:cs typeface="Verdana"/>
                        </a:rPr>
                        <a:t> </a:t>
                      </a:r>
                      <a:r>
                        <a:rPr sz="1200" b="1" dirty="0">
                          <a:latin typeface="Verdana"/>
                          <a:cs typeface="Verdana"/>
                        </a:rPr>
                        <a:t>utrudniającymi</a:t>
                      </a:r>
                      <a:r>
                        <a:rPr sz="1200" b="1" spc="-75" dirty="0">
                          <a:latin typeface="Verdana"/>
                          <a:cs typeface="Verdana"/>
                        </a:rPr>
                        <a:t> </a:t>
                      </a:r>
                      <a:r>
                        <a:rPr sz="1200" b="1" dirty="0">
                          <a:latin typeface="Verdana"/>
                          <a:cs typeface="Verdana"/>
                        </a:rPr>
                        <a:t>wnikanie</a:t>
                      </a:r>
                      <a:r>
                        <a:rPr sz="1200" b="1" spc="-70" dirty="0">
                          <a:latin typeface="Verdana"/>
                          <a:cs typeface="Verdana"/>
                        </a:rPr>
                        <a:t> </a:t>
                      </a:r>
                      <a:r>
                        <a:rPr sz="1200" b="1" spc="-35" dirty="0">
                          <a:latin typeface="Verdana"/>
                          <a:cs typeface="Verdana"/>
                        </a:rPr>
                        <a:t>są</a:t>
                      </a:r>
                      <a:endParaRPr sz="1200">
                        <a:latin typeface="Verdana"/>
                        <a:cs typeface="Verdana"/>
                      </a:endParaRPr>
                    </a:p>
                    <a:p>
                      <a:pPr marL="92075" marR="117475" algn="just">
                        <a:lnSpc>
                          <a:spcPct val="100000"/>
                        </a:lnSpc>
                        <a:spcBef>
                          <a:spcPts val="5"/>
                        </a:spcBef>
                      </a:pPr>
                      <a:r>
                        <a:rPr sz="1200" b="1" dirty="0">
                          <a:latin typeface="Verdana"/>
                          <a:cs typeface="Verdana"/>
                        </a:rPr>
                        <a:t>impregnowane</a:t>
                      </a:r>
                      <a:r>
                        <a:rPr sz="1200" b="1" spc="-45" dirty="0">
                          <a:latin typeface="Verdana"/>
                          <a:cs typeface="Verdana"/>
                        </a:rPr>
                        <a:t> </a:t>
                      </a:r>
                      <a:r>
                        <a:rPr sz="1200" b="1" dirty="0">
                          <a:latin typeface="Verdana"/>
                          <a:cs typeface="Verdana"/>
                        </a:rPr>
                        <a:t>ściany</a:t>
                      </a:r>
                      <a:r>
                        <a:rPr sz="1200" b="1" spc="-55" dirty="0">
                          <a:latin typeface="Verdana"/>
                          <a:cs typeface="Verdana"/>
                        </a:rPr>
                        <a:t> </a:t>
                      </a:r>
                      <a:r>
                        <a:rPr sz="1200" b="1" dirty="0">
                          <a:latin typeface="Verdana"/>
                          <a:cs typeface="Verdana"/>
                        </a:rPr>
                        <a:t>komórkowe</a:t>
                      </a:r>
                      <a:r>
                        <a:rPr sz="1200" b="1" spc="-45" dirty="0">
                          <a:latin typeface="Verdana"/>
                          <a:cs typeface="Verdana"/>
                        </a:rPr>
                        <a:t> </a:t>
                      </a:r>
                      <a:r>
                        <a:rPr sz="1200" b="1" dirty="0">
                          <a:latin typeface="Verdana"/>
                          <a:cs typeface="Verdana"/>
                        </a:rPr>
                        <a:t>np.</a:t>
                      </a:r>
                      <a:r>
                        <a:rPr sz="1200" b="1" spc="-35" dirty="0">
                          <a:latin typeface="Verdana"/>
                          <a:cs typeface="Verdana"/>
                        </a:rPr>
                        <a:t> </a:t>
                      </a:r>
                      <a:r>
                        <a:rPr sz="1200" b="1" dirty="0">
                          <a:latin typeface="Verdana"/>
                          <a:cs typeface="Verdana"/>
                        </a:rPr>
                        <a:t>woskami</a:t>
                      </a:r>
                      <a:r>
                        <a:rPr sz="1200" b="1" spc="-35" dirty="0">
                          <a:latin typeface="Verdana"/>
                          <a:cs typeface="Verdana"/>
                        </a:rPr>
                        <a:t> </a:t>
                      </a:r>
                      <a:r>
                        <a:rPr sz="1200" b="1" spc="-50" dirty="0">
                          <a:latin typeface="Verdana"/>
                          <a:cs typeface="Verdana"/>
                        </a:rPr>
                        <a:t>– </a:t>
                      </a:r>
                      <a:r>
                        <a:rPr sz="1200" b="1" dirty="0">
                          <a:latin typeface="Verdana"/>
                          <a:cs typeface="Verdana"/>
                        </a:rPr>
                        <a:t>epiderma,</a:t>
                      </a:r>
                      <a:r>
                        <a:rPr sz="1200" b="1" spc="-65" dirty="0">
                          <a:latin typeface="Verdana"/>
                          <a:cs typeface="Verdana"/>
                        </a:rPr>
                        <a:t> </a:t>
                      </a:r>
                      <a:r>
                        <a:rPr sz="1200" b="1" dirty="0">
                          <a:latin typeface="Verdana"/>
                          <a:cs typeface="Verdana"/>
                        </a:rPr>
                        <a:t>ligniną-</a:t>
                      </a:r>
                      <a:r>
                        <a:rPr sz="1200" b="1" spc="-70" dirty="0">
                          <a:latin typeface="Verdana"/>
                          <a:cs typeface="Verdana"/>
                        </a:rPr>
                        <a:t> </a:t>
                      </a:r>
                      <a:r>
                        <a:rPr sz="1200" b="1" dirty="0">
                          <a:latin typeface="Verdana"/>
                          <a:cs typeface="Verdana"/>
                        </a:rPr>
                        <a:t>komórki</a:t>
                      </a:r>
                      <a:r>
                        <a:rPr sz="1200" b="1" spc="-90" dirty="0">
                          <a:latin typeface="Verdana"/>
                          <a:cs typeface="Verdana"/>
                        </a:rPr>
                        <a:t> </a:t>
                      </a:r>
                      <a:r>
                        <a:rPr sz="1200" b="1" dirty="0">
                          <a:latin typeface="Verdana"/>
                          <a:cs typeface="Verdana"/>
                        </a:rPr>
                        <a:t>zdrewniałe,</a:t>
                      </a:r>
                      <a:r>
                        <a:rPr sz="1200" b="1" spc="-65" dirty="0">
                          <a:latin typeface="Verdana"/>
                          <a:cs typeface="Verdana"/>
                        </a:rPr>
                        <a:t> </a:t>
                      </a:r>
                      <a:r>
                        <a:rPr sz="1200" b="1" spc="-10" dirty="0">
                          <a:latin typeface="Verdana"/>
                          <a:cs typeface="Verdana"/>
                        </a:rPr>
                        <a:t>suberyną </a:t>
                      </a:r>
                      <a:r>
                        <a:rPr sz="1200" b="1" dirty="0">
                          <a:latin typeface="Verdana"/>
                          <a:cs typeface="Verdana"/>
                        </a:rPr>
                        <a:t>–</a:t>
                      </a:r>
                      <a:r>
                        <a:rPr sz="1200" b="1" spc="-5" dirty="0">
                          <a:latin typeface="Verdana"/>
                          <a:cs typeface="Verdana"/>
                        </a:rPr>
                        <a:t> </a:t>
                      </a:r>
                      <a:r>
                        <a:rPr sz="1200" b="1" spc="-10" dirty="0">
                          <a:latin typeface="Verdana"/>
                          <a:cs typeface="Verdana"/>
                        </a:rPr>
                        <a:t>korek.</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2"/>
                  </a:ext>
                </a:extLst>
              </a:tr>
              <a:tr h="822960">
                <a:tc>
                  <a:txBody>
                    <a:bodyPr/>
                    <a:lstStyle/>
                    <a:p>
                      <a:pPr marL="91440" marR="221615">
                        <a:lnSpc>
                          <a:spcPct val="100000"/>
                        </a:lnSpc>
                        <a:spcBef>
                          <a:spcPts val="350"/>
                        </a:spcBef>
                      </a:pPr>
                      <a:r>
                        <a:rPr sz="1200" b="1" dirty="0">
                          <a:latin typeface="Verdana"/>
                          <a:cs typeface="Verdana"/>
                        </a:rPr>
                        <a:t>Niekiedy</a:t>
                      </a:r>
                      <a:r>
                        <a:rPr sz="1200" b="1" spc="-30" dirty="0">
                          <a:latin typeface="Verdana"/>
                          <a:cs typeface="Verdana"/>
                        </a:rPr>
                        <a:t> </a:t>
                      </a:r>
                      <a:r>
                        <a:rPr sz="1200" b="1" dirty="0">
                          <a:latin typeface="Verdana"/>
                          <a:cs typeface="Verdana"/>
                        </a:rPr>
                        <a:t>dochodzi</a:t>
                      </a:r>
                      <a:r>
                        <a:rPr sz="1200" b="1" spc="-55" dirty="0">
                          <a:latin typeface="Verdana"/>
                          <a:cs typeface="Verdana"/>
                        </a:rPr>
                        <a:t> </a:t>
                      </a:r>
                      <a:r>
                        <a:rPr sz="1200" b="1" dirty="0">
                          <a:latin typeface="Verdana"/>
                          <a:cs typeface="Verdana"/>
                        </a:rPr>
                        <a:t>do</a:t>
                      </a:r>
                      <a:r>
                        <a:rPr sz="1200" b="1" spc="-35" dirty="0">
                          <a:latin typeface="Verdana"/>
                          <a:cs typeface="Verdana"/>
                        </a:rPr>
                        <a:t> </a:t>
                      </a:r>
                      <a:r>
                        <a:rPr sz="1200" b="1" dirty="0">
                          <a:latin typeface="Verdana"/>
                          <a:cs typeface="Verdana"/>
                        </a:rPr>
                        <a:t>wzmożonych</a:t>
                      </a:r>
                      <a:r>
                        <a:rPr sz="1200" b="1" spc="-60" dirty="0">
                          <a:latin typeface="Verdana"/>
                          <a:cs typeface="Verdana"/>
                        </a:rPr>
                        <a:t> </a:t>
                      </a:r>
                      <a:r>
                        <a:rPr sz="1200" b="1" spc="-10" dirty="0">
                          <a:latin typeface="Verdana"/>
                          <a:cs typeface="Verdana"/>
                        </a:rPr>
                        <a:t>podziałów </a:t>
                      </a:r>
                      <a:r>
                        <a:rPr sz="1200" b="1" dirty="0">
                          <a:latin typeface="Verdana"/>
                          <a:cs typeface="Verdana"/>
                        </a:rPr>
                        <a:t>mitotycznych</a:t>
                      </a:r>
                      <a:r>
                        <a:rPr sz="1200" b="1" spc="-65" dirty="0">
                          <a:latin typeface="Verdana"/>
                          <a:cs typeface="Verdana"/>
                        </a:rPr>
                        <a:t> </a:t>
                      </a:r>
                      <a:r>
                        <a:rPr sz="1200" b="1" dirty="0">
                          <a:latin typeface="Verdana"/>
                          <a:cs typeface="Verdana"/>
                        </a:rPr>
                        <a:t>–</a:t>
                      </a:r>
                      <a:r>
                        <a:rPr sz="1200" b="1" spc="-35" dirty="0">
                          <a:latin typeface="Verdana"/>
                          <a:cs typeface="Verdana"/>
                        </a:rPr>
                        <a:t> </a:t>
                      </a:r>
                      <a:r>
                        <a:rPr sz="1200" b="1" dirty="0">
                          <a:latin typeface="Verdana"/>
                          <a:cs typeface="Verdana"/>
                        </a:rPr>
                        <a:t>wokół</a:t>
                      </a:r>
                      <a:r>
                        <a:rPr sz="1200" b="1" spc="-40" dirty="0">
                          <a:latin typeface="Verdana"/>
                          <a:cs typeface="Verdana"/>
                        </a:rPr>
                        <a:t> </a:t>
                      </a:r>
                      <a:r>
                        <a:rPr sz="1200" b="1" dirty="0">
                          <a:latin typeface="Verdana"/>
                          <a:cs typeface="Verdana"/>
                        </a:rPr>
                        <a:t>miejsca</a:t>
                      </a:r>
                      <a:r>
                        <a:rPr sz="1200" b="1" spc="-10" dirty="0">
                          <a:latin typeface="Verdana"/>
                          <a:cs typeface="Verdana"/>
                        </a:rPr>
                        <a:t> </a:t>
                      </a:r>
                      <a:r>
                        <a:rPr sz="1200" b="1" dirty="0">
                          <a:latin typeface="Verdana"/>
                          <a:cs typeface="Verdana"/>
                        </a:rPr>
                        <a:t>infekcji</a:t>
                      </a:r>
                      <a:r>
                        <a:rPr sz="1200" b="1" spc="-20" dirty="0">
                          <a:latin typeface="Verdana"/>
                          <a:cs typeface="Verdana"/>
                        </a:rPr>
                        <a:t> </a:t>
                      </a:r>
                      <a:r>
                        <a:rPr sz="1200" b="1" spc="-10" dirty="0">
                          <a:latin typeface="Verdana"/>
                          <a:cs typeface="Verdana"/>
                        </a:rPr>
                        <a:t>powstaje </a:t>
                      </a:r>
                      <a:r>
                        <a:rPr sz="1200" b="1" dirty="0">
                          <a:latin typeface="Verdana"/>
                          <a:cs typeface="Verdana"/>
                        </a:rPr>
                        <a:t>specjalna</a:t>
                      </a:r>
                      <a:r>
                        <a:rPr sz="1200" b="1" spc="-45" dirty="0">
                          <a:latin typeface="Verdana"/>
                          <a:cs typeface="Verdana"/>
                        </a:rPr>
                        <a:t> </a:t>
                      </a:r>
                      <a:r>
                        <a:rPr sz="1200" b="1" dirty="0">
                          <a:latin typeface="Verdana"/>
                          <a:cs typeface="Verdana"/>
                        </a:rPr>
                        <a:t>tkanka</a:t>
                      </a:r>
                      <a:r>
                        <a:rPr sz="1200" b="1" spc="-70" dirty="0">
                          <a:latin typeface="Verdana"/>
                          <a:cs typeface="Verdana"/>
                        </a:rPr>
                        <a:t> </a:t>
                      </a:r>
                      <a:r>
                        <a:rPr sz="1200" b="1" dirty="0">
                          <a:latin typeface="Verdana"/>
                          <a:cs typeface="Verdana"/>
                        </a:rPr>
                        <a:t>uniemożliwiająca</a:t>
                      </a:r>
                      <a:r>
                        <a:rPr sz="1200" b="1" spc="-35" dirty="0">
                          <a:latin typeface="Verdana"/>
                          <a:cs typeface="Verdana"/>
                        </a:rPr>
                        <a:t> </a:t>
                      </a:r>
                      <a:r>
                        <a:rPr sz="1200" b="1" spc="-10" dirty="0">
                          <a:latin typeface="Verdana"/>
                          <a:cs typeface="Verdana"/>
                        </a:rPr>
                        <a:t>rozszerzenie </a:t>
                      </a:r>
                      <a:r>
                        <a:rPr sz="1200" b="1" dirty="0">
                          <a:latin typeface="Verdana"/>
                          <a:cs typeface="Verdana"/>
                        </a:rPr>
                        <a:t>się</a:t>
                      </a:r>
                      <a:r>
                        <a:rPr sz="1200" b="1" spc="-20" dirty="0">
                          <a:latin typeface="Verdana"/>
                          <a:cs typeface="Verdana"/>
                        </a:rPr>
                        <a:t> </a:t>
                      </a:r>
                      <a:r>
                        <a:rPr sz="1200" b="1" spc="-10" dirty="0">
                          <a:latin typeface="Verdana"/>
                          <a:cs typeface="Verdana"/>
                        </a:rPr>
                        <a:t>zakażenia.</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627380" algn="just">
                        <a:lnSpc>
                          <a:spcPct val="100000"/>
                        </a:lnSpc>
                        <a:spcBef>
                          <a:spcPts val="350"/>
                        </a:spcBef>
                      </a:pPr>
                      <a:r>
                        <a:rPr sz="1200" b="1" dirty="0">
                          <a:latin typeface="Verdana"/>
                          <a:cs typeface="Verdana"/>
                        </a:rPr>
                        <a:t>Zaporę</a:t>
                      </a:r>
                      <a:r>
                        <a:rPr sz="1200" b="1" spc="-35" dirty="0">
                          <a:latin typeface="Verdana"/>
                          <a:cs typeface="Verdana"/>
                        </a:rPr>
                        <a:t> </a:t>
                      </a:r>
                      <a:r>
                        <a:rPr sz="1200" b="1" dirty="0">
                          <a:latin typeface="Verdana"/>
                          <a:cs typeface="Verdana"/>
                        </a:rPr>
                        <a:t>może</a:t>
                      </a:r>
                      <a:r>
                        <a:rPr sz="1200" b="1" spc="-35" dirty="0">
                          <a:latin typeface="Verdana"/>
                          <a:cs typeface="Verdana"/>
                        </a:rPr>
                        <a:t> </a:t>
                      </a:r>
                      <a:r>
                        <a:rPr sz="1200" b="1" dirty="0">
                          <a:latin typeface="Verdana"/>
                          <a:cs typeface="Verdana"/>
                        </a:rPr>
                        <a:t>stanowić</a:t>
                      </a:r>
                      <a:r>
                        <a:rPr sz="1200" b="1" spc="-35" dirty="0">
                          <a:latin typeface="Verdana"/>
                          <a:cs typeface="Verdana"/>
                        </a:rPr>
                        <a:t> </a:t>
                      </a:r>
                      <a:r>
                        <a:rPr sz="1200" b="1" dirty="0">
                          <a:latin typeface="Verdana"/>
                          <a:cs typeface="Verdana"/>
                        </a:rPr>
                        <a:t>specyficzna</a:t>
                      </a:r>
                      <a:r>
                        <a:rPr sz="1200" b="1" spc="-40" dirty="0">
                          <a:latin typeface="Verdana"/>
                          <a:cs typeface="Verdana"/>
                        </a:rPr>
                        <a:t> </a:t>
                      </a:r>
                      <a:r>
                        <a:rPr sz="1200" b="1" spc="-10" dirty="0">
                          <a:latin typeface="Verdana"/>
                          <a:cs typeface="Verdana"/>
                        </a:rPr>
                        <a:t>budowa </a:t>
                      </a:r>
                      <a:r>
                        <a:rPr sz="1200" b="1" dirty="0">
                          <a:latin typeface="Verdana"/>
                          <a:cs typeface="Verdana"/>
                        </a:rPr>
                        <a:t>aparatu</a:t>
                      </a:r>
                      <a:r>
                        <a:rPr sz="1200" b="1" spc="-45" dirty="0">
                          <a:latin typeface="Verdana"/>
                          <a:cs typeface="Verdana"/>
                        </a:rPr>
                        <a:t> </a:t>
                      </a:r>
                      <a:r>
                        <a:rPr sz="1200" b="1" spc="-10" dirty="0">
                          <a:latin typeface="Verdana"/>
                          <a:cs typeface="Verdana"/>
                        </a:rPr>
                        <a:t>szparkowego,</a:t>
                      </a:r>
                      <a:r>
                        <a:rPr sz="1200" b="1" spc="-35" dirty="0">
                          <a:latin typeface="Verdana"/>
                          <a:cs typeface="Verdana"/>
                        </a:rPr>
                        <a:t> </a:t>
                      </a:r>
                      <a:r>
                        <a:rPr sz="1200" b="1" dirty="0">
                          <a:latin typeface="Verdana"/>
                          <a:cs typeface="Verdana"/>
                        </a:rPr>
                        <a:t>np.</a:t>
                      </a:r>
                      <a:r>
                        <a:rPr sz="1200" b="1" spc="-20" dirty="0">
                          <a:latin typeface="Verdana"/>
                          <a:cs typeface="Verdana"/>
                        </a:rPr>
                        <a:t> </a:t>
                      </a:r>
                      <a:r>
                        <a:rPr sz="1200" b="1" dirty="0">
                          <a:latin typeface="Verdana"/>
                          <a:cs typeface="Verdana"/>
                        </a:rPr>
                        <a:t>mandarynka</a:t>
                      </a:r>
                      <a:r>
                        <a:rPr sz="1200" b="1" spc="-45" dirty="0">
                          <a:latin typeface="Verdana"/>
                          <a:cs typeface="Verdana"/>
                        </a:rPr>
                        <a:t> </a:t>
                      </a:r>
                      <a:r>
                        <a:rPr sz="1200" b="1" spc="-20" dirty="0">
                          <a:latin typeface="Verdana"/>
                          <a:cs typeface="Verdana"/>
                        </a:rPr>
                        <a:t>jest </a:t>
                      </a:r>
                      <a:r>
                        <a:rPr sz="1200" b="1" dirty="0">
                          <a:latin typeface="Verdana"/>
                          <a:cs typeface="Verdana"/>
                        </a:rPr>
                        <a:t>odporna</a:t>
                      </a:r>
                      <a:r>
                        <a:rPr sz="1200" b="1" spc="-25" dirty="0">
                          <a:latin typeface="Verdana"/>
                          <a:cs typeface="Verdana"/>
                        </a:rPr>
                        <a:t> </a:t>
                      </a:r>
                      <a:r>
                        <a:rPr sz="1200" b="1" dirty="0">
                          <a:latin typeface="Verdana"/>
                          <a:cs typeface="Verdana"/>
                        </a:rPr>
                        <a:t>na</a:t>
                      </a:r>
                      <a:r>
                        <a:rPr sz="1200" b="1" spc="-5" dirty="0">
                          <a:latin typeface="Verdana"/>
                          <a:cs typeface="Verdana"/>
                        </a:rPr>
                        <a:t> </a:t>
                      </a:r>
                      <a:r>
                        <a:rPr sz="1200" b="1" dirty="0">
                          <a:latin typeface="Verdana"/>
                          <a:cs typeface="Verdana"/>
                        </a:rPr>
                        <a:t>raka</a:t>
                      </a:r>
                      <a:r>
                        <a:rPr sz="1200" b="1" spc="-20" dirty="0">
                          <a:latin typeface="Verdana"/>
                          <a:cs typeface="Verdana"/>
                        </a:rPr>
                        <a:t> </a:t>
                      </a:r>
                      <a:r>
                        <a:rPr sz="1200" b="1" spc="-10" dirty="0">
                          <a:latin typeface="Verdana"/>
                          <a:cs typeface="Verdana"/>
                        </a:rPr>
                        <a:t>bakteryjnego.</a:t>
                      </a:r>
                      <a:endParaRPr sz="1200">
                        <a:latin typeface="Verdana"/>
                        <a:cs typeface="Verdana"/>
                      </a:endParaRPr>
                    </a:p>
                  </a:txBody>
                  <a:tcPr marL="0" marR="0" marT="4445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3"/>
                  </a:ext>
                </a:extLst>
              </a:tr>
              <a:tr h="822960">
                <a:tc>
                  <a:txBody>
                    <a:bodyPr/>
                    <a:lstStyle/>
                    <a:p>
                      <a:pPr marL="91440">
                        <a:lnSpc>
                          <a:spcPct val="100000"/>
                        </a:lnSpc>
                        <a:spcBef>
                          <a:spcPts val="355"/>
                        </a:spcBef>
                      </a:pPr>
                      <a:r>
                        <a:rPr sz="1200" b="1" dirty="0">
                          <a:latin typeface="Verdana"/>
                          <a:cs typeface="Verdana"/>
                        </a:rPr>
                        <a:t>Bakteria,</a:t>
                      </a:r>
                      <a:r>
                        <a:rPr sz="1200" b="1" spc="-40" dirty="0">
                          <a:latin typeface="Verdana"/>
                          <a:cs typeface="Verdana"/>
                        </a:rPr>
                        <a:t> </a:t>
                      </a:r>
                      <a:r>
                        <a:rPr sz="1200" b="1" dirty="0">
                          <a:latin typeface="Verdana"/>
                          <a:cs typeface="Verdana"/>
                        </a:rPr>
                        <a:t>grzyb,</a:t>
                      </a:r>
                      <a:r>
                        <a:rPr sz="1200" b="1" spc="-60" dirty="0">
                          <a:latin typeface="Verdana"/>
                          <a:cs typeface="Verdana"/>
                        </a:rPr>
                        <a:t> </a:t>
                      </a:r>
                      <a:r>
                        <a:rPr sz="1200" b="1" dirty="0">
                          <a:latin typeface="Verdana"/>
                          <a:cs typeface="Verdana"/>
                        </a:rPr>
                        <a:t>wirus</a:t>
                      </a:r>
                      <a:r>
                        <a:rPr sz="1200" b="1" spc="-45" dirty="0">
                          <a:latin typeface="Verdana"/>
                          <a:cs typeface="Verdana"/>
                        </a:rPr>
                        <a:t> </a:t>
                      </a:r>
                      <a:r>
                        <a:rPr sz="1200" b="1" dirty="0">
                          <a:latin typeface="Verdana"/>
                          <a:cs typeface="Verdana"/>
                        </a:rPr>
                        <a:t>mogą</a:t>
                      </a:r>
                      <a:r>
                        <a:rPr sz="1200" b="1" spc="-45" dirty="0">
                          <a:latin typeface="Verdana"/>
                          <a:cs typeface="Verdana"/>
                        </a:rPr>
                        <a:t> </a:t>
                      </a:r>
                      <a:r>
                        <a:rPr sz="1200" b="1" dirty="0">
                          <a:latin typeface="Verdana"/>
                          <a:cs typeface="Verdana"/>
                        </a:rPr>
                        <a:t>być</a:t>
                      </a:r>
                      <a:r>
                        <a:rPr sz="1200" b="1" spc="-55" dirty="0">
                          <a:latin typeface="Verdana"/>
                          <a:cs typeface="Verdana"/>
                        </a:rPr>
                        <a:t> </a:t>
                      </a:r>
                      <a:r>
                        <a:rPr sz="1200" b="1" spc="-10" dirty="0">
                          <a:latin typeface="Verdana"/>
                          <a:cs typeface="Verdana"/>
                        </a:rPr>
                        <a:t>zabite</a:t>
                      </a:r>
                      <a:endParaRPr sz="1200">
                        <a:latin typeface="Verdana"/>
                        <a:cs typeface="Verdana"/>
                      </a:endParaRPr>
                    </a:p>
                    <a:p>
                      <a:pPr marL="91440" marR="283210">
                        <a:lnSpc>
                          <a:spcPct val="100000"/>
                        </a:lnSpc>
                      </a:pPr>
                      <a:r>
                        <a:rPr sz="1200" b="1" dirty="0">
                          <a:latin typeface="Verdana"/>
                          <a:cs typeface="Verdana"/>
                        </a:rPr>
                        <a:t>fitoncydami</a:t>
                      </a:r>
                      <a:r>
                        <a:rPr sz="1200" b="1" spc="-45" dirty="0">
                          <a:latin typeface="Verdana"/>
                          <a:cs typeface="Verdana"/>
                        </a:rPr>
                        <a:t> </a:t>
                      </a:r>
                      <a:r>
                        <a:rPr sz="1200" b="1" dirty="0">
                          <a:latin typeface="Verdana"/>
                          <a:cs typeface="Verdana"/>
                        </a:rPr>
                        <a:t>(związki</a:t>
                      </a:r>
                      <a:r>
                        <a:rPr sz="1200" b="1" spc="-60" dirty="0">
                          <a:latin typeface="Verdana"/>
                          <a:cs typeface="Verdana"/>
                        </a:rPr>
                        <a:t> </a:t>
                      </a:r>
                      <a:r>
                        <a:rPr sz="1200" b="1" dirty="0">
                          <a:latin typeface="Verdana"/>
                          <a:cs typeface="Verdana"/>
                        </a:rPr>
                        <a:t>antybakteryjne),</a:t>
                      </a:r>
                      <a:r>
                        <a:rPr sz="1200" b="1" spc="-40" dirty="0">
                          <a:latin typeface="Verdana"/>
                          <a:cs typeface="Verdana"/>
                        </a:rPr>
                        <a:t> </a:t>
                      </a:r>
                      <a:r>
                        <a:rPr sz="1200" b="1" spc="-25" dirty="0">
                          <a:latin typeface="Verdana"/>
                          <a:cs typeface="Verdana"/>
                        </a:rPr>
                        <a:t>np. </a:t>
                      </a:r>
                      <a:r>
                        <a:rPr sz="1200" b="1" dirty="0">
                          <a:latin typeface="Verdana"/>
                          <a:cs typeface="Verdana"/>
                        </a:rPr>
                        <a:t>garbnikami,</a:t>
                      </a:r>
                      <a:r>
                        <a:rPr sz="1200" b="1" spc="-55" dirty="0">
                          <a:latin typeface="Verdana"/>
                          <a:cs typeface="Verdana"/>
                        </a:rPr>
                        <a:t> </a:t>
                      </a:r>
                      <a:r>
                        <a:rPr sz="1200" b="1" spc="-10" dirty="0">
                          <a:latin typeface="Verdana"/>
                          <a:cs typeface="Verdana"/>
                        </a:rPr>
                        <a:t>alkaloidami,</a:t>
                      </a:r>
                      <a:r>
                        <a:rPr sz="1200" b="1" spc="-45" dirty="0">
                          <a:latin typeface="Verdana"/>
                          <a:cs typeface="Verdana"/>
                        </a:rPr>
                        <a:t> </a:t>
                      </a:r>
                      <a:r>
                        <a:rPr sz="1200" b="1" dirty="0">
                          <a:latin typeface="Verdana"/>
                          <a:cs typeface="Verdana"/>
                        </a:rPr>
                        <a:t>olejkami</a:t>
                      </a:r>
                      <a:r>
                        <a:rPr sz="1200" b="1" spc="-30" dirty="0">
                          <a:latin typeface="Verdana"/>
                          <a:cs typeface="Verdana"/>
                        </a:rPr>
                        <a:t> </a:t>
                      </a:r>
                      <a:r>
                        <a:rPr sz="1200" b="1" spc="-10" dirty="0">
                          <a:latin typeface="Verdana"/>
                          <a:cs typeface="Verdana"/>
                        </a:rPr>
                        <a:t>eterycznymi, </a:t>
                      </a:r>
                      <a:r>
                        <a:rPr sz="1200" b="1" dirty="0">
                          <a:latin typeface="Verdana"/>
                          <a:cs typeface="Verdana"/>
                        </a:rPr>
                        <a:t>substancjami</a:t>
                      </a:r>
                      <a:r>
                        <a:rPr sz="1200" b="1" spc="-80" dirty="0">
                          <a:latin typeface="Verdana"/>
                          <a:cs typeface="Verdana"/>
                        </a:rPr>
                        <a:t> </a:t>
                      </a:r>
                      <a:r>
                        <a:rPr sz="1200" b="1" spc="-10" dirty="0">
                          <a:latin typeface="Verdana"/>
                          <a:cs typeface="Verdana"/>
                        </a:rPr>
                        <a:t>fenolowymi.</a:t>
                      </a:r>
                      <a:endParaRPr sz="1200">
                        <a:latin typeface="Verdana"/>
                        <a:cs typeface="Verdana"/>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marR="212725">
                        <a:lnSpc>
                          <a:spcPct val="100000"/>
                        </a:lnSpc>
                        <a:spcBef>
                          <a:spcPts val="355"/>
                        </a:spcBef>
                      </a:pPr>
                      <a:r>
                        <a:rPr sz="1200" b="1" dirty="0">
                          <a:latin typeface="Verdana"/>
                          <a:cs typeface="Verdana"/>
                        </a:rPr>
                        <a:t>Innym</a:t>
                      </a:r>
                      <a:r>
                        <a:rPr sz="1200" b="1" spc="-45" dirty="0">
                          <a:latin typeface="Verdana"/>
                          <a:cs typeface="Verdana"/>
                        </a:rPr>
                        <a:t> </a:t>
                      </a:r>
                      <a:r>
                        <a:rPr sz="1200" b="1" dirty="0">
                          <a:latin typeface="Verdana"/>
                          <a:cs typeface="Verdana"/>
                        </a:rPr>
                        <a:t>typem</a:t>
                      </a:r>
                      <a:r>
                        <a:rPr sz="1200" b="1" spc="-15" dirty="0">
                          <a:latin typeface="Verdana"/>
                          <a:cs typeface="Verdana"/>
                        </a:rPr>
                        <a:t> </a:t>
                      </a:r>
                      <a:r>
                        <a:rPr sz="1200" b="1" dirty="0">
                          <a:latin typeface="Verdana"/>
                          <a:cs typeface="Verdana"/>
                        </a:rPr>
                        <a:t>tej</a:t>
                      </a:r>
                      <a:r>
                        <a:rPr sz="1200" b="1" spc="-20" dirty="0">
                          <a:latin typeface="Verdana"/>
                          <a:cs typeface="Verdana"/>
                        </a:rPr>
                        <a:t> </a:t>
                      </a:r>
                      <a:r>
                        <a:rPr sz="1200" b="1" dirty="0">
                          <a:latin typeface="Verdana"/>
                          <a:cs typeface="Verdana"/>
                        </a:rPr>
                        <a:t>obrony</a:t>
                      </a:r>
                      <a:r>
                        <a:rPr sz="1200" b="1" spc="-45" dirty="0">
                          <a:latin typeface="Verdana"/>
                          <a:cs typeface="Verdana"/>
                        </a:rPr>
                        <a:t> </a:t>
                      </a:r>
                      <a:r>
                        <a:rPr sz="1200" b="1" dirty="0">
                          <a:latin typeface="Verdana"/>
                          <a:cs typeface="Verdana"/>
                        </a:rPr>
                        <a:t>są</a:t>
                      </a:r>
                      <a:r>
                        <a:rPr sz="1200" b="1" spc="-20" dirty="0">
                          <a:latin typeface="Verdana"/>
                          <a:cs typeface="Verdana"/>
                        </a:rPr>
                        <a:t> </a:t>
                      </a:r>
                      <a:r>
                        <a:rPr sz="1200" b="1" dirty="0">
                          <a:latin typeface="Verdana"/>
                          <a:cs typeface="Verdana"/>
                        </a:rPr>
                        <a:t>bariery</a:t>
                      </a:r>
                      <a:r>
                        <a:rPr sz="1200" b="1" spc="-25" dirty="0">
                          <a:latin typeface="Verdana"/>
                          <a:cs typeface="Verdana"/>
                        </a:rPr>
                        <a:t> </a:t>
                      </a:r>
                      <a:r>
                        <a:rPr sz="1200" b="1" spc="-10" dirty="0">
                          <a:latin typeface="Verdana"/>
                          <a:cs typeface="Verdana"/>
                        </a:rPr>
                        <a:t>utrudniające przemieszczanie</a:t>
                      </a:r>
                      <a:r>
                        <a:rPr sz="1200" b="1" spc="-30" dirty="0">
                          <a:latin typeface="Verdana"/>
                          <a:cs typeface="Verdana"/>
                        </a:rPr>
                        <a:t> </a:t>
                      </a:r>
                      <a:r>
                        <a:rPr sz="1200" b="1" dirty="0">
                          <a:latin typeface="Verdana"/>
                          <a:cs typeface="Verdana"/>
                        </a:rPr>
                        <a:t>się</a:t>
                      </a:r>
                      <a:r>
                        <a:rPr sz="1200" b="1" spc="-5" dirty="0">
                          <a:latin typeface="Verdana"/>
                          <a:cs typeface="Verdana"/>
                        </a:rPr>
                        <a:t> </a:t>
                      </a:r>
                      <a:r>
                        <a:rPr sz="1200" b="1" dirty="0">
                          <a:latin typeface="Verdana"/>
                          <a:cs typeface="Verdana"/>
                        </a:rPr>
                        <a:t>obcego</a:t>
                      </a:r>
                      <a:r>
                        <a:rPr sz="1200" b="1" spc="-10" dirty="0">
                          <a:latin typeface="Verdana"/>
                          <a:cs typeface="Verdana"/>
                        </a:rPr>
                        <a:t> </a:t>
                      </a:r>
                      <a:r>
                        <a:rPr sz="1200" b="1" dirty="0">
                          <a:latin typeface="Verdana"/>
                          <a:cs typeface="Verdana"/>
                        </a:rPr>
                        <a:t>czynnika</a:t>
                      </a:r>
                      <a:r>
                        <a:rPr sz="1200" b="1" spc="-40" dirty="0">
                          <a:latin typeface="Verdana"/>
                          <a:cs typeface="Verdana"/>
                        </a:rPr>
                        <a:t> </a:t>
                      </a:r>
                      <a:r>
                        <a:rPr sz="1200" b="1" dirty="0">
                          <a:latin typeface="Verdana"/>
                          <a:cs typeface="Verdana"/>
                        </a:rPr>
                        <a:t>np.</a:t>
                      </a:r>
                      <a:r>
                        <a:rPr sz="1200" b="1" spc="-15" dirty="0">
                          <a:latin typeface="Verdana"/>
                          <a:cs typeface="Verdana"/>
                        </a:rPr>
                        <a:t> </a:t>
                      </a:r>
                      <a:r>
                        <a:rPr sz="1200" b="1" spc="-20" dirty="0">
                          <a:latin typeface="Verdana"/>
                          <a:cs typeface="Verdana"/>
                        </a:rPr>
                        <a:t>duża</a:t>
                      </a:r>
                      <a:endParaRPr sz="1200">
                        <a:latin typeface="Verdana"/>
                        <a:cs typeface="Verdana"/>
                      </a:endParaRPr>
                    </a:p>
                    <a:p>
                      <a:pPr marL="92075">
                        <a:lnSpc>
                          <a:spcPct val="100000"/>
                        </a:lnSpc>
                      </a:pPr>
                      <a:r>
                        <a:rPr sz="1200" b="1" dirty="0">
                          <a:latin typeface="Verdana"/>
                          <a:cs typeface="Verdana"/>
                        </a:rPr>
                        <a:t>ilość</a:t>
                      </a:r>
                      <a:r>
                        <a:rPr sz="1200" b="1" spc="-20" dirty="0">
                          <a:latin typeface="Verdana"/>
                          <a:cs typeface="Verdana"/>
                        </a:rPr>
                        <a:t> </a:t>
                      </a:r>
                      <a:r>
                        <a:rPr sz="1200" b="1" dirty="0">
                          <a:latin typeface="Verdana"/>
                          <a:cs typeface="Verdana"/>
                        </a:rPr>
                        <a:t>celulozy,</a:t>
                      </a:r>
                      <a:r>
                        <a:rPr sz="1200" b="1" spc="-30" dirty="0">
                          <a:latin typeface="Verdana"/>
                          <a:cs typeface="Verdana"/>
                        </a:rPr>
                        <a:t> </a:t>
                      </a:r>
                      <a:r>
                        <a:rPr sz="1200" b="1" dirty="0">
                          <a:latin typeface="Verdana"/>
                          <a:cs typeface="Verdana"/>
                        </a:rPr>
                        <a:t>silny</a:t>
                      </a:r>
                      <a:r>
                        <a:rPr sz="1200" b="1" spc="-20" dirty="0">
                          <a:latin typeface="Verdana"/>
                          <a:cs typeface="Verdana"/>
                        </a:rPr>
                        <a:t> </a:t>
                      </a:r>
                      <a:r>
                        <a:rPr sz="1200" b="1" dirty="0">
                          <a:latin typeface="Verdana"/>
                          <a:cs typeface="Verdana"/>
                        </a:rPr>
                        <a:t>rozwój</a:t>
                      </a:r>
                      <a:r>
                        <a:rPr sz="1200" b="1" spc="-45" dirty="0">
                          <a:latin typeface="Verdana"/>
                          <a:cs typeface="Verdana"/>
                        </a:rPr>
                        <a:t> </a:t>
                      </a:r>
                      <a:r>
                        <a:rPr sz="1200" b="1" spc="-10" dirty="0">
                          <a:latin typeface="Verdana"/>
                          <a:cs typeface="Verdana"/>
                        </a:rPr>
                        <a:t>sklerenchymy.</a:t>
                      </a:r>
                      <a:endParaRPr sz="1200">
                        <a:latin typeface="Verdana"/>
                        <a:cs typeface="Verdana"/>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4"/>
                  </a:ext>
                </a:extLst>
              </a:tr>
              <a:tr h="822960">
                <a:tc>
                  <a:txBody>
                    <a:bodyPr/>
                    <a:lstStyle/>
                    <a:p>
                      <a:pPr marL="91440" marR="141605">
                        <a:lnSpc>
                          <a:spcPct val="100000"/>
                        </a:lnSpc>
                        <a:spcBef>
                          <a:spcPts val="355"/>
                        </a:spcBef>
                      </a:pPr>
                      <a:r>
                        <a:rPr sz="1200" b="1" dirty="0">
                          <a:latin typeface="Verdana"/>
                          <a:cs typeface="Verdana"/>
                        </a:rPr>
                        <a:t>Innymi</a:t>
                      </a:r>
                      <a:r>
                        <a:rPr sz="1200" b="1" spc="-60" dirty="0">
                          <a:latin typeface="Verdana"/>
                          <a:cs typeface="Verdana"/>
                        </a:rPr>
                        <a:t> </a:t>
                      </a:r>
                      <a:r>
                        <a:rPr sz="1200" b="1" dirty="0">
                          <a:latin typeface="Verdana"/>
                          <a:cs typeface="Verdana"/>
                        </a:rPr>
                        <a:t>substancjami</a:t>
                      </a:r>
                      <a:r>
                        <a:rPr sz="1200" b="1" spc="-35" dirty="0">
                          <a:latin typeface="Verdana"/>
                          <a:cs typeface="Verdana"/>
                        </a:rPr>
                        <a:t> </a:t>
                      </a:r>
                      <a:r>
                        <a:rPr sz="1200" b="1" dirty="0">
                          <a:latin typeface="Verdana"/>
                          <a:cs typeface="Verdana"/>
                        </a:rPr>
                        <a:t>działającymi</a:t>
                      </a:r>
                      <a:r>
                        <a:rPr sz="1200" b="1" spc="-60" dirty="0">
                          <a:latin typeface="Verdana"/>
                          <a:cs typeface="Verdana"/>
                        </a:rPr>
                        <a:t> </a:t>
                      </a:r>
                      <a:r>
                        <a:rPr sz="1200" b="1" dirty="0">
                          <a:latin typeface="Verdana"/>
                          <a:cs typeface="Verdana"/>
                        </a:rPr>
                        <a:t>na</a:t>
                      </a:r>
                      <a:r>
                        <a:rPr sz="1200" b="1" spc="-40" dirty="0">
                          <a:latin typeface="Verdana"/>
                          <a:cs typeface="Verdana"/>
                        </a:rPr>
                        <a:t> </a:t>
                      </a:r>
                      <a:r>
                        <a:rPr sz="1200" b="1" dirty="0">
                          <a:latin typeface="Verdana"/>
                          <a:cs typeface="Verdana"/>
                        </a:rPr>
                        <a:t>patogeny</a:t>
                      </a:r>
                      <a:r>
                        <a:rPr sz="1200" b="1" spc="-55" dirty="0">
                          <a:latin typeface="Verdana"/>
                          <a:cs typeface="Verdana"/>
                        </a:rPr>
                        <a:t> </a:t>
                      </a:r>
                      <a:r>
                        <a:rPr sz="1200" b="1" spc="-50" dirty="0">
                          <a:latin typeface="Verdana"/>
                          <a:cs typeface="Verdana"/>
                        </a:rPr>
                        <a:t>i </a:t>
                      </a:r>
                      <a:r>
                        <a:rPr sz="1200" b="1" dirty="0">
                          <a:latin typeface="Verdana"/>
                          <a:cs typeface="Verdana"/>
                        </a:rPr>
                        <a:t>czyniącymi</a:t>
                      </a:r>
                      <a:r>
                        <a:rPr sz="1200" b="1" spc="-60" dirty="0">
                          <a:latin typeface="Verdana"/>
                          <a:cs typeface="Verdana"/>
                        </a:rPr>
                        <a:t> </a:t>
                      </a:r>
                      <a:r>
                        <a:rPr sz="1200" b="1" dirty="0">
                          <a:latin typeface="Verdana"/>
                          <a:cs typeface="Verdana"/>
                        </a:rPr>
                        <a:t>rośliny</a:t>
                      </a:r>
                      <a:r>
                        <a:rPr sz="1200" b="1" spc="-20" dirty="0">
                          <a:latin typeface="Verdana"/>
                          <a:cs typeface="Verdana"/>
                        </a:rPr>
                        <a:t> </a:t>
                      </a:r>
                      <a:r>
                        <a:rPr sz="1200" b="1" dirty="0">
                          <a:latin typeface="Verdana"/>
                          <a:cs typeface="Verdana"/>
                        </a:rPr>
                        <a:t>niepodatnymi</a:t>
                      </a:r>
                      <a:r>
                        <a:rPr sz="1200" b="1" spc="-30" dirty="0">
                          <a:latin typeface="Verdana"/>
                          <a:cs typeface="Verdana"/>
                        </a:rPr>
                        <a:t> </a:t>
                      </a:r>
                      <a:r>
                        <a:rPr sz="1200" b="1" dirty="0">
                          <a:latin typeface="Verdana"/>
                          <a:cs typeface="Verdana"/>
                        </a:rPr>
                        <a:t>na</a:t>
                      </a:r>
                      <a:r>
                        <a:rPr sz="1200" b="1" spc="-25" dirty="0">
                          <a:latin typeface="Verdana"/>
                          <a:cs typeface="Verdana"/>
                        </a:rPr>
                        <a:t> </a:t>
                      </a:r>
                      <a:r>
                        <a:rPr sz="1200" b="1" dirty="0">
                          <a:latin typeface="Verdana"/>
                          <a:cs typeface="Verdana"/>
                        </a:rPr>
                        <a:t>zakażenia</a:t>
                      </a:r>
                      <a:r>
                        <a:rPr sz="1200" b="1" spc="-50" dirty="0">
                          <a:latin typeface="Verdana"/>
                          <a:cs typeface="Verdana"/>
                        </a:rPr>
                        <a:t> </a:t>
                      </a:r>
                      <a:r>
                        <a:rPr sz="1200" b="1" spc="-25" dirty="0">
                          <a:latin typeface="Verdana"/>
                          <a:cs typeface="Verdana"/>
                        </a:rPr>
                        <a:t>są </a:t>
                      </a:r>
                      <a:r>
                        <a:rPr sz="1200" b="1" dirty="0">
                          <a:latin typeface="Verdana"/>
                          <a:cs typeface="Verdana"/>
                        </a:rPr>
                        <a:t>fitoaleksyny</a:t>
                      </a:r>
                      <a:r>
                        <a:rPr sz="1200" b="1" spc="-25" dirty="0">
                          <a:latin typeface="Verdana"/>
                          <a:cs typeface="Verdana"/>
                        </a:rPr>
                        <a:t> </a:t>
                      </a:r>
                      <a:r>
                        <a:rPr sz="1200" b="1" dirty="0">
                          <a:latin typeface="Verdana"/>
                          <a:cs typeface="Verdana"/>
                        </a:rPr>
                        <a:t>–</a:t>
                      </a:r>
                      <a:r>
                        <a:rPr sz="1200" b="1" spc="-30" dirty="0">
                          <a:latin typeface="Verdana"/>
                          <a:cs typeface="Verdana"/>
                        </a:rPr>
                        <a:t> </a:t>
                      </a:r>
                      <a:r>
                        <a:rPr sz="1200" b="1" dirty="0">
                          <a:latin typeface="Verdana"/>
                          <a:cs typeface="Verdana"/>
                        </a:rPr>
                        <a:t>wydzielane</a:t>
                      </a:r>
                      <a:r>
                        <a:rPr sz="1200" b="1" spc="-30" dirty="0">
                          <a:latin typeface="Verdana"/>
                          <a:cs typeface="Verdana"/>
                        </a:rPr>
                        <a:t> </a:t>
                      </a:r>
                      <a:r>
                        <a:rPr sz="1200" b="1" dirty="0">
                          <a:latin typeface="Verdana"/>
                          <a:cs typeface="Verdana"/>
                        </a:rPr>
                        <a:t>tylko</a:t>
                      </a:r>
                      <a:r>
                        <a:rPr sz="1200" b="1" spc="-40" dirty="0">
                          <a:latin typeface="Verdana"/>
                          <a:cs typeface="Verdana"/>
                        </a:rPr>
                        <a:t> </a:t>
                      </a:r>
                      <a:r>
                        <a:rPr sz="1200" b="1" dirty="0">
                          <a:latin typeface="Verdana"/>
                          <a:cs typeface="Verdana"/>
                        </a:rPr>
                        <a:t>po</a:t>
                      </a:r>
                      <a:r>
                        <a:rPr sz="1200" b="1" spc="-25" dirty="0">
                          <a:latin typeface="Verdana"/>
                          <a:cs typeface="Verdana"/>
                        </a:rPr>
                        <a:t> </a:t>
                      </a:r>
                      <a:r>
                        <a:rPr sz="1200" b="1" spc="-10" dirty="0">
                          <a:latin typeface="Verdana"/>
                          <a:cs typeface="Verdana"/>
                        </a:rPr>
                        <a:t>wniknięciu </a:t>
                      </a:r>
                      <a:r>
                        <a:rPr sz="1200" b="1" dirty="0">
                          <a:latin typeface="Verdana"/>
                          <a:cs typeface="Verdana"/>
                        </a:rPr>
                        <a:t>czynnika</a:t>
                      </a:r>
                      <a:r>
                        <a:rPr sz="1200" b="1" spc="-45" dirty="0">
                          <a:latin typeface="Verdana"/>
                          <a:cs typeface="Verdana"/>
                        </a:rPr>
                        <a:t> </a:t>
                      </a:r>
                      <a:r>
                        <a:rPr sz="1200" b="1" spc="-10" dirty="0">
                          <a:latin typeface="Verdana"/>
                          <a:cs typeface="Verdana"/>
                        </a:rPr>
                        <a:t>obcego.</a:t>
                      </a:r>
                      <a:endParaRPr sz="1200">
                        <a:latin typeface="Verdana"/>
                        <a:cs typeface="Verdana"/>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92075">
                        <a:lnSpc>
                          <a:spcPct val="100000"/>
                        </a:lnSpc>
                        <a:spcBef>
                          <a:spcPts val="355"/>
                        </a:spcBef>
                      </a:pPr>
                      <a:r>
                        <a:rPr sz="1200" b="1" dirty="0">
                          <a:latin typeface="Verdana"/>
                          <a:cs typeface="Verdana"/>
                        </a:rPr>
                        <a:t>Rozwój</a:t>
                      </a:r>
                      <a:r>
                        <a:rPr sz="1200" b="1" spc="-20" dirty="0">
                          <a:latin typeface="Verdana"/>
                          <a:cs typeface="Verdana"/>
                        </a:rPr>
                        <a:t> </a:t>
                      </a:r>
                      <a:r>
                        <a:rPr sz="1200" b="1" dirty="0">
                          <a:latin typeface="Verdana"/>
                          <a:cs typeface="Verdana"/>
                        </a:rPr>
                        <a:t>pasożyta</a:t>
                      </a:r>
                      <a:r>
                        <a:rPr sz="1200" b="1" spc="-40" dirty="0">
                          <a:latin typeface="Verdana"/>
                          <a:cs typeface="Verdana"/>
                        </a:rPr>
                        <a:t> </a:t>
                      </a:r>
                      <a:r>
                        <a:rPr sz="1200" b="1" dirty="0">
                          <a:latin typeface="Verdana"/>
                          <a:cs typeface="Verdana"/>
                        </a:rPr>
                        <a:t>może</a:t>
                      </a:r>
                      <a:r>
                        <a:rPr sz="1200" b="1" spc="-10" dirty="0">
                          <a:latin typeface="Verdana"/>
                          <a:cs typeface="Verdana"/>
                        </a:rPr>
                        <a:t> uniemożliwić</a:t>
                      </a:r>
                      <a:endParaRPr sz="1200">
                        <a:latin typeface="Verdana"/>
                        <a:cs typeface="Verdana"/>
                      </a:endParaRPr>
                    </a:p>
                    <a:p>
                      <a:pPr marL="92075">
                        <a:lnSpc>
                          <a:spcPct val="100000"/>
                        </a:lnSpc>
                      </a:pPr>
                      <a:r>
                        <a:rPr sz="1200" b="1" dirty="0">
                          <a:latin typeface="Verdana"/>
                          <a:cs typeface="Verdana"/>
                        </a:rPr>
                        <a:t>nieodpowiednie</a:t>
                      </a:r>
                      <a:r>
                        <a:rPr sz="1200" b="1" spc="-30" dirty="0">
                          <a:latin typeface="Verdana"/>
                          <a:cs typeface="Verdana"/>
                        </a:rPr>
                        <a:t> </a:t>
                      </a:r>
                      <a:r>
                        <a:rPr sz="1200" b="1" dirty="0">
                          <a:latin typeface="Verdana"/>
                          <a:cs typeface="Verdana"/>
                        </a:rPr>
                        <a:t>pH</a:t>
                      </a:r>
                      <a:r>
                        <a:rPr sz="1200" b="1" spc="-50" dirty="0">
                          <a:latin typeface="Verdana"/>
                          <a:cs typeface="Verdana"/>
                        </a:rPr>
                        <a:t> </a:t>
                      </a:r>
                      <a:r>
                        <a:rPr sz="1200" b="1" dirty="0">
                          <a:latin typeface="Verdana"/>
                          <a:cs typeface="Verdana"/>
                        </a:rPr>
                        <a:t>soku</a:t>
                      </a:r>
                      <a:r>
                        <a:rPr sz="1200" b="1" spc="-50" dirty="0">
                          <a:latin typeface="Verdana"/>
                          <a:cs typeface="Verdana"/>
                        </a:rPr>
                        <a:t> </a:t>
                      </a:r>
                      <a:r>
                        <a:rPr sz="1200" b="1" spc="-10" dirty="0">
                          <a:latin typeface="Verdana"/>
                          <a:cs typeface="Verdana"/>
                        </a:rPr>
                        <a:t>komórkowego.</a:t>
                      </a:r>
                      <a:endParaRPr sz="1200">
                        <a:latin typeface="Verdana"/>
                        <a:cs typeface="Verdana"/>
                      </a:endParaRPr>
                    </a:p>
                  </a:txBody>
                  <a:tcPr marL="0" marR="0" marT="45085"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5"/>
                  </a:ext>
                </a:extLst>
              </a:tr>
              <a:tr h="457200">
                <a:tc>
                  <a:txBody>
                    <a:bodyPr/>
                    <a:lstStyle/>
                    <a:p>
                      <a:pPr marL="91440" marR="448945">
                        <a:lnSpc>
                          <a:spcPct val="100000"/>
                        </a:lnSpc>
                        <a:spcBef>
                          <a:spcPts val="359"/>
                        </a:spcBef>
                      </a:pPr>
                      <a:r>
                        <a:rPr sz="1200" b="1" dirty="0">
                          <a:latin typeface="Verdana"/>
                          <a:cs typeface="Verdana"/>
                        </a:rPr>
                        <a:t>Nekroza</a:t>
                      </a:r>
                      <a:r>
                        <a:rPr sz="1200" b="1" spc="-25" dirty="0">
                          <a:latin typeface="Verdana"/>
                          <a:cs typeface="Verdana"/>
                        </a:rPr>
                        <a:t> </a:t>
                      </a:r>
                      <a:r>
                        <a:rPr sz="1200" b="1" dirty="0">
                          <a:latin typeface="Verdana"/>
                          <a:cs typeface="Verdana"/>
                        </a:rPr>
                        <a:t>–</a:t>
                      </a:r>
                      <a:r>
                        <a:rPr sz="1200" b="1" spc="-15" dirty="0">
                          <a:latin typeface="Verdana"/>
                          <a:cs typeface="Verdana"/>
                        </a:rPr>
                        <a:t> </a:t>
                      </a:r>
                      <a:r>
                        <a:rPr sz="1200" b="1" dirty="0">
                          <a:latin typeface="Verdana"/>
                          <a:cs typeface="Verdana"/>
                        </a:rPr>
                        <a:t>kiedy</a:t>
                      </a:r>
                      <a:r>
                        <a:rPr sz="1200" b="1" spc="-5" dirty="0">
                          <a:latin typeface="Verdana"/>
                          <a:cs typeface="Verdana"/>
                        </a:rPr>
                        <a:t> </a:t>
                      </a:r>
                      <a:r>
                        <a:rPr sz="1200" b="1" dirty="0">
                          <a:latin typeface="Verdana"/>
                          <a:cs typeface="Verdana"/>
                        </a:rPr>
                        <a:t>zaatakowane</a:t>
                      </a:r>
                      <a:r>
                        <a:rPr sz="1200" b="1" spc="-45" dirty="0">
                          <a:latin typeface="Verdana"/>
                          <a:cs typeface="Verdana"/>
                        </a:rPr>
                        <a:t> </a:t>
                      </a:r>
                      <a:r>
                        <a:rPr sz="1200" b="1" spc="-10" dirty="0">
                          <a:latin typeface="Verdana"/>
                          <a:cs typeface="Verdana"/>
                        </a:rPr>
                        <a:t>komórki </a:t>
                      </a:r>
                      <a:r>
                        <a:rPr sz="1200" b="1" dirty="0">
                          <a:latin typeface="Verdana"/>
                          <a:cs typeface="Verdana"/>
                        </a:rPr>
                        <a:t>obumierają</a:t>
                      </a:r>
                      <a:r>
                        <a:rPr sz="1200" b="1" spc="-30" dirty="0">
                          <a:latin typeface="Verdana"/>
                          <a:cs typeface="Verdana"/>
                        </a:rPr>
                        <a:t> </a:t>
                      </a:r>
                      <a:r>
                        <a:rPr sz="1200" b="1" dirty="0">
                          <a:latin typeface="Verdana"/>
                          <a:cs typeface="Verdana"/>
                        </a:rPr>
                        <a:t>i</a:t>
                      </a:r>
                      <a:r>
                        <a:rPr sz="1200" b="1" spc="-30" dirty="0">
                          <a:latin typeface="Verdana"/>
                          <a:cs typeface="Verdana"/>
                        </a:rPr>
                        <a:t> </a:t>
                      </a:r>
                      <a:r>
                        <a:rPr sz="1200" b="1" dirty="0">
                          <a:latin typeface="Verdana"/>
                          <a:cs typeface="Verdana"/>
                        </a:rPr>
                        <a:t>odpadają</a:t>
                      </a:r>
                      <a:r>
                        <a:rPr sz="1200" b="1" spc="-55" dirty="0">
                          <a:latin typeface="Verdana"/>
                          <a:cs typeface="Verdana"/>
                        </a:rPr>
                        <a:t> </a:t>
                      </a:r>
                      <a:r>
                        <a:rPr sz="1200" b="1" dirty="0">
                          <a:latin typeface="Verdana"/>
                          <a:cs typeface="Verdana"/>
                        </a:rPr>
                        <a:t>to</a:t>
                      </a:r>
                      <a:r>
                        <a:rPr sz="1200" b="1" spc="-35" dirty="0">
                          <a:latin typeface="Verdana"/>
                          <a:cs typeface="Verdana"/>
                        </a:rPr>
                        <a:t> </a:t>
                      </a:r>
                      <a:r>
                        <a:rPr sz="1200" b="1" dirty="0">
                          <a:latin typeface="Verdana"/>
                          <a:cs typeface="Verdana"/>
                        </a:rPr>
                        <a:t>też</a:t>
                      </a:r>
                      <a:r>
                        <a:rPr sz="1200" b="1" spc="-35" dirty="0">
                          <a:latin typeface="Verdana"/>
                          <a:cs typeface="Verdana"/>
                        </a:rPr>
                        <a:t> </a:t>
                      </a:r>
                      <a:r>
                        <a:rPr sz="1200" b="1" dirty="0">
                          <a:latin typeface="Verdana"/>
                          <a:cs typeface="Verdana"/>
                        </a:rPr>
                        <a:t>proces</a:t>
                      </a:r>
                      <a:r>
                        <a:rPr sz="1200" b="1" spc="-40" dirty="0">
                          <a:latin typeface="Verdana"/>
                          <a:cs typeface="Verdana"/>
                        </a:rPr>
                        <a:t> </a:t>
                      </a:r>
                      <a:r>
                        <a:rPr sz="1200" b="1" spc="-10" dirty="0">
                          <a:latin typeface="Verdana"/>
                          <a:cs typeface="Verdana"/>
                        </a:rPr>
                        <a:t>obronny.</a:t>
                      </a:r>
                      <a:endParaRPr sz="1200">
                        <a:latin typeface="Verdana"/>
                        <a:cs typeface="Verdana"/>
                      </a:endParaRPr>
                    </a:p>
                  </a:txBody>
                  <a:tcPr marL="0" marR="0" marT="45719"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nSpc>
                          <a:spcPct val="100000"/>
                        </a:lnSpc>
                      </a:pPr>
                      <a:endParaRPr sz="1200" dirty="0">
                        <a:latin typeface="Times New Roman"/>
                        <a:cs typeface="Times New Roman"/>
                      </a:endParaRPr>
                    </a:p>
                  </a:txBody>
                  <a:tcPr marL="0" marR="0" marT="0"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27B57B39-7CDB-47E9-8CAC-680AC3E1D1DE}"/>
              </a:ext>
            </a:extLst>
          </p:cNvPr>
          <p:cNvSpPr/>
          <p:nvPr/>
        </p:nvSpPr>
        <p:spPr>
          <a:xfrm>
            <a:off x="0" y="2743200"/>
            <a:ext cx="9144000" cy="970407"/>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3" name="object 2">
            <a:extLst>
              <a:ext uri="{FF2B5EF4-FFF2-40B4-BE49-F238E27FC236}">
                <a16:creationId xmlns:a16="http://schemas.microsoft.com/office/drawing/2014/main" id="{568DB0DA-3D5C-45B3-A823-7D9292FCEDAA}"/>
              </a:ext>
            </a:extLst>
          </p:cNvPr>
          <p:cNvSpPr txBox="1">
            <a:spLocks/>
          </p:cNvSpPr>
          <p:nvPr/>
        </p:nvSpPr>
        <p:spPr>
          <a:xfrm>
            <a:off x="1447800" y="2985289"/>
            <a:ext cx="7848600" cy="443711"/>
          </a:xfrm>
          <a:prstGeom prst="rect">
            <a:avLst/>
          </a:prstGeom>
        </p:spPr>
        <p:txBody>
          <a:bodyPr vert="horz" wrap="square" lIns="0" tIns="12700" rIns="0" bIns="0" rtlCol="0">
            <a:sp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139065" marR="5080" indent="-127000">
              <a:lnSpc>
                <a:spcPct val="100000"/>
              </a:lnSpc>
              <a:spcBef>
                <a:spcPts val="100"/>
              </a:spcBef>
            </a:pPr>
            <a:r>
              <a:rPr lang="pl-PL" sz="2800" b="1">
                <a:solidFill>
                  <a:schemeClr val="bg1"/>
                </a:solidFill>
              </a:rPr>
              <a:t>Patogeny</a:t>
            </a:r>
            <a:r>
              <a:rPr lang="pl-PL" sz="2800" b="1" spc="-25">
                <a:solidFill>
                  <a:schemeClr val="bg1"/>
                </a:solidFill>
              </a:rPr>
              <a:t> </a:t>
            </a:r>
            <a:r>
              <a:rPr lang="pl-PL" sz="2800" b="1" spc="-10">
                <a:solidFill>
                  <a:schemeClr val="bg1"/>
                </a:solidFill>
              </a:rPr>
              <a:t>grzybowe - </a:t>
            </a:r>
            <a:r>
              <a:rPr lang="pl-PL" sz="2800" b="1">
                <a:solidFill>
                  <a:schemeClr val="bg1"/>
                </a:solidFill>
              </a:rPr>
              <a:t>choroby </a:t>
            </a:r>
            <a:r>
              <a:rPr lang="pl-PL" sz="2800" b="1" spc="-10">
                <a:solidFill>
                  <a:schemeClr val="bg1"/>
                </a:solidFill>
              </a:rPr>
              <a:t>grzybowe</a:t>
            </a:r>
            <a:endParaRPr lang="pl-PL" sz="2800" b="1" spc="-10" dirty="0">
              <a:solidFill>
                <a:schemeClr val="bg1"/>
              </a:solidFill>
            </a:endParaRPr>
          </a:p>
        </p:txBody>
      </p:sp>
    </p:spTree>
    <p:extLst>
      <p:ext uri="{BB962C8B-B14F-4D97-AF65-F5344CB8AC3E}">
        <p14:creationId xmlns:p14="http://schemas.microsoft.com/office/powerpoint/2010/main" val="3175994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450913"/>
            <a:ext cx="9142730" cy="627380"/>
          </a:xfrm>
          <a:custGeom>
            <a:avLst/>
            <a:gdLst/>
            <a:ahLst/>
            <a:cxnLst/>
            <a:rect l="l" t="t" r="r" b="b"/>
            <a:pathLst>
              <a:path w="9142730" h="627380">
                <a:moveTo>
                  <a:pt x="9142476" y="0"/>
                </a:moveTo>
                <a:lnTo>
                  <a:pt x="0" y="0"/>
                </a:lnTo>
                <a:lnTo>
                  <a:pt x="0" y="627062"/>
                </a:lnTo>
                <a:lnTo>
                  <a:pt x="9142476" y="627062"/>
                </a:lnTo>
                <a:lnTo>
                  <a:pt x="9142476" y="0"/>
                </a:lnTo>
                <a:close/>
              </a:path>
            </a:pathLst>
          </a:custGeom>
          <a:solidFill>
            <a:srgbClr val="D50092"/>
          </a:solidFill>
        </p:spPr>
        <p:txBody>
          <a:bodyPr wrap="square" lIns="0" tIns="0" rIns="0" bIns="0" rtlCol="0"/>
          <a:lstStyle/>
          <a:p>
            <a:endParaRPr/>
          </a:p>
        </p:txBody>
      </p:sp>
      <p:grpSp>
        <p:nvGrpSpPr>
          <p:cNvPr id="3" name="object 3"/>
          <p:cNvGrpSpPr/>
          <p:nvPr/>
        </p:nvGrpSpPr>
        <p:grpSpPr>
          <a:xfrm>
            <a:off x="1476375" y="1484375"/>
            <a:ext cx="4032250" cy="1819275"/>
            <a:chOff x="1476375" y="1484375"/>
            <a:chExt cx="4032250" cy="1819275"/>
          </a:xfrm>
        </p:grpSpPr>
        <p:sp>
          <p:nvSpPr>
            <p:cNvPr id="5" name="object 5"/>
            <p:cNvSpPr/>
            <p:nvPr/>
          </p:nvSpPr>
          <p:spPr>
            <a:xfrm>
              <a:off x="1476375" y="1484375"/>
              <a:ext cx="4032250" cy="1819275"/>
            </a:xfrm>
            <a:custGeom>
              <a:avLst/>
              <a:gdLst/>
              <a:ahLst/>
              <a:cxnLst/>
              <a:rect l="l" t="t" r="r" b="b"/>
              <a:pathLst>
                <a:path w="4032250" h="1819275">
                  <a:moveTo>
                    <a:pt x="3713353" y="0"/>
                  </a:moveTo>
                  <a:lnTo>
                    <a:pt x="318897" y="0"/>
                  </a:lnTo>
                  <a:lnTo>
                    <a:pt x="271766" y="3284"/>
                  </a:lnTo>
                  <a:lnTo>
                    <a:pt x="226785" y="12827"/>
                  </a:lnTo>
                  <a:lnTo>
                    <a:pt x="184446" y="28161"/>
                  </a:lnTo>
                  <a:lnTo>
                    <a:pt x="145242" y="48816"/>
                  </a:lnTo>
                  <a:lnTo>
                    <a:pt x="109666" y="74327"/>
                  </a:lnTo>
                  <a:lnTo>
                    <a:pt x="78210" y="104225"/>
                  </a:lnTo>
                  <a:lnTo>
                    <a:pt x="51369" y="138042"/>
                  </a:lnTo>
                  <a:lnTo>
                    <a:pt x="29634" y="175310"/>
                  </a:lnTo>
                  <a:lnTo>
                    <a:pt x="13499" y="215563"/>
                  </a:lnTo>
                  <a:lnTo>
                    <a:pt x="3457" y="258331"/>
                  </a:lnTo>
                  <a:lnTo>
                    <a:pt x="0" y="303149"/>
                  </a:lnTo>
                  <a:lnTo>
                    <a:pt x="0" y="1515999"/>
                  </a:lnTo>
                  <a:lnTo>
                    <a:pt x="3457" y="1560819"/>
                  </a:lnTo>
                  <a:lnTo>
                    <a:pt x="13499" y="1603595"/>
                  </a:lnTo>
                  <a:lnTo>
                    <a:pt x="29634" y="1643860"/>
                  </a:lnTo>
                  <a:lnTo>
                    <a:pt x="51369" y="1681144"/>
                  </a:lnTo>
                  <a:lnTo>
                    <a:pt x="78210" y="1714977"/>
                  </a:lnTo>
                  <a:lnTo>
                    <a:pt x="109666" y="1744892"/>
                  </a:lnTo>
                  <a:lnTo>
                    <a:pt x="145242" y="1770419"/>
                  </a:lnTo>
                  <a:lnTo>
                    <a:pt x="184446" y="1791090"/>
                  </a:lnTo>
                  <a:lnTo>
                    <a:pt x="226785" y="1806436"/>
                  </a:lnTo>
                  <a:lnTo>
                    <a:pt x="271766" y="1815987"/>
                  </a:lnTo>
                  <a:lnTo>
                    <a:pt x="318897" y="1819275"/>
                  </a:lnTo>
                  <a:lnTo>
                    <a:pt x="3713353" y="1819275"/>
                  </a:lnTo>
                  <a:lnTo>
                    <a:pt x="3760483" y="1815987"/>
                  </a:lnTo>
                  <a:lnTo>
                    <a:pt x="3805464" y="1806436"/>
                  </a:lnTo>
                  <a:lnTo>
                    <a:pt x="3847803" y="1791090"/>
                  </a:lnTo>
                  <a:lnTo>
                    <a:pt x="3887007" y="1770419"/>
                  </a:lnTo>
                  <a:lnTo>
                    <a:pt x="3922583" y="1744892"/>
                  </a:lnTo>
                  <a:lnTo>
                    <a:pt x="3954039" y="1714977"/>
                  </a:lnTo>
                  <a:lnTo>
                    <a:pt x="3980880" y="1681144"/>
                  </a:lnTo>
                  <a:lnTo>
                    <a:pt x="4002615" y="1643860"/>
                  </a:lnTo>
                  <a:lnTo>
                    <a:pt x="4018750" y="1603595"/>
                  </a:lnTo>
                  <a:lnTo>
                    <a:pt x="4028792" y="1560819"/>
                  </a:lnTo>
                  <a:lnTo>
                    <a:pt x="4032250" y="1515999"/>
                  </a:lnTo>
                  <a:lnTo>
                    <a:pt x="4032250" y="303149"/>
                  </a:lnTo>
                  <a:lnTo>
                    <a:pt x="4028792" y="258331"/>
                  </a:lnTo>
                  <a:lnTo>
                    <a:pt x="4018750" y="215563"/>
                  </a:lnTo>
                  <a:lnTo>
                    <a:pt x="4002615" y="175310"/>
                  </a:lnTo>
                  <a:lnTo>
                    <a:pt x="3980880" y="138042"/>
                  </a:lnTo>
                  <a:lnTo>
                    <a:pt x="3954039" y="104225"/>
                  </a:lnTo>
                  <a:lnTo>
                    <a:pt x="3922583" y="74327"/>
                  </a:lnTo>
                  <a:lnTo>
                    <a:pt x="3887007" y="48816"/>
                  </a:lnTo>
                  <a:lnTo>
                    <a:pt x="3847803" y="28161"/>
                  </a:lnTo>
                  <a:lnTo>
                    <a:pt x="3805464" y="12827"/>
                  </a:lnTo>
                  <a:lnTo>
                    <a:pt x="3760483" y="3284"/>
                  </a:lnTo>
                  <a:lnTo>
                    <a:pt x="3713353" y="0"/>
                  </a:lnTo>
                  <a:close/>
                </a:path>
              </a:pathLst>
            </a:custGeom>
            <a:solidFill>
              <a:srgbClr val="2E4E25"/>
            </a:solidFill>
          </p:spPr>
          <p:txBody>
            <a:bodyPr wrap="square" lIns="0" tIns="0" rIns="0" bIns="0" rtlCol="0"/>
            <a:lstStyle/>
            <a:p>
              <a:endParaRPr/>
            </a:p>
          </p:txBody>
        </p:sp>
        <p:sp>
          <p:nvSpPr>
            <p:cNvPr id="6" name="object 6"/>
            <p:cNvSpPr/>
            <p:nvPr/>
          </p:nvSpPr>
          <p:spPr>
            <a:xfrm>
              <a:off x="1476375" y="1484375"/>
              <a:ext cx="4032250" cy="1819275"/>
            </a:xfrm>
            <a:custGeom>
              <a:avLst/>
              <a:gdLst/>
              <a:ahLst/>
              <a:cxnLst/>
              <a:rect l="l" t="t" r="r" b="b"/>
              <a:pathLst>
                <a:path w="4032250" h="1819275">
                  <a:moveTo>
                    <a:pt x="0" y="303149"/>
                  </a:moveTo>
                  <a:lnTo>
                    <a:pt x="3457" y="258331"/>
                  </a:lnTo>
                  <a:lnTo>
                    <a:pt x="13499" y="215563"/>
                  </a:lnTo>
                  <a:lnTo>
                    <a:pt x="29634" y="175310"/>
                  </a:lnTo>
                  <a:lnTo>
                    <a:pt x="51369" y="138042"/>
                  </a:lnTo>
                  <a:lnTo>
                    <a:pt x="78210" y="104225"/>
                  </a:lnTo>
                  <a:lnTo>
                    <a:pt x="109666" y="74327"/>
                  </a:lnTo>
                  <a:lnTo>
                    <a:pt x="145242" y="48816"/>
                  </a:lnTo>
                  <a:lnTo>
                    <a:pt x="184446" y="28161"/>
                  </a:lnTo>
                  <a:lnTo>
                    <a:pt x="226785" y="12827"/>
                  </a:lnTo>
                  <a:lnTo>
                    <a:pt x="271766" y="3284"/>
                  </a:lnTo>
                  <a:lnTo>
                    <a:pt x="318897" y="0"/>
                  </a:lnTo>
                  <a:lnTo>
                    <a:pt x="3713353" y="0"/>
                  </a:lnTo>
                  <a:lnTo>
                    <a:pt x="3760483" y="3284"/>
                  </a:lnTo>
                  <a:lnTo>
                    <a:pt x="3805464" y="12827"/>
                  </a:lnTo>
                  <a:lnTo>
                    <a:pt x="3847803" y="28161"/>
                  </a:lnTo>
                  <a:lnTo>
                    <a:pt x="3887007" y="48816"/>
                  </a:lnTo>
                  <a:lnTo>
                    <a:pt x="3922583" y="74327"/>
                  </a:lnTo>
                  <a:lnTo>
                    <a:pt x="3954039" y="104225"/>
                  </a:lnTo>
                  <a:lnTo>
                    <a:pt x="3980880" y="138042"/>
                  </a:lnTo>
                  <a:lnTo>
                    <a:pt x="4002615" y="175310"/>
                  </a:lnTo>
                  <a:lnTo>
                    <a:pt x="4018750" y="215563"/>
                  </a:lnTo>
                  <a:lnTo>
                    <a:pt x="4028792" y="258331"/>
                  </a:lnTo>
                  <a:lnTo>
                    <a:pt x="4032250" y="303149"/>
                  </a:lnTo>
                  <a:lnTo>
                    <a:pt x="4032250" y="1515999"/>
                  </a:lnTo>
                  <a:lnTo>
                    <a:pt x="4028792" y="1560819"/>
                  </a:lnTo>
                  <a:lnTo>
                    <a:pt x="4018750" y="1603595"/>
                  </a:lnTo>
                  <a:lnTo>
                    <a:pt x="4002615" y="1643860"/>
                  </a:lnTo>
                  <a:lnTo>
                    <a:pt x="3980880" y="1681144"/>
                  </a:lnTo>
                  <a:lnTo>
                    <a:pt x="3954039" y="1714977"/>
                  </a:lnTo>
                  <a:lnTo>
                    <a:pt x="3922583" y="1744892"/>
                  </a:lnTo>
                  <a:lnTo>
                    <a:pt x="3887007" y="1770419"/>
                  </a:lnTo>
                  <a:lnTo>
                    <a:pt x="3847803" y="1791090"/>
                  </a:lnTo>
                  <a:lnTo>
                    <a:pt x="3805464" y="1806436"/>
                  </a:lnTo>
                  <a:lnTo>
                    <a:pt x="3760483" y="1815987"/>
                  </a:lnTo>
                  <a:lnTo>
                    <a:pt x="3713353" y="1819275"/>
                  </a:lnTo>
                  <a:lnTo>
                    <a:pt x="318897" y="1819275"/>
                  </a:lnTo>
                  <a:lnTo>
                    <a:pt x="271766" y="1815987"/>
                  </a:lnTo>
                  <a:lnTo>
                    <a:pt x="226785" y="1806436"/>
                  </a:lnTo>
                  <a:lnTo>
                    <a:pt x="184446" y="1791090"/>
                  </a:lnTo>
                  <a:lnTo>
                    <a:pt x="145242" y="1770419"/>
                  </a:lnTo>
                  <a:lnTo>
                    <a:pt x="109666" y="1744892"/>
                  </a:lnTo>
                  <a:lnTo>
                    <a:pt x="78210" y="1714977"/>
                  </a:lnTo>
                  <a:lnTo>
                    <a:pt x="51369" y="1681144"/>
                  </a:lnTo>
                  <a:lnTo>
                    <a:pt x="29634" y="1643860"/>
                  </a:lnTo>
                  <a:lnTo>
                    <a:pt x="13499" y="1603595"/>
                  </a:lnTo>
                  <a:lnTo>
                    <a:pt x="3457" y="1560819"/>
                  </a:lnTo>
                  <a:lnTo>
                    <a:pt x="0" y="1515999"/>
                  </a:lnTo>
                  <a:lnTo>
                    <a:pt x="0" y="303149"/>
                  </a:lnTo>
                  <a:close/>
                </a:path>
              </a:pathLst>
            </a:custGeom>
            <a:ln w="25400">
              <a:solidFill>
                <a:srgbClr val="E6F0E2"/>
              </a:solidFill>
            </a:ln>
          </p:spPr>
          <p:txBody>
            <a:bodyPr wrap="square" lIns="0" tIns="0" rIns="0" bIns="0" rtlCol="0"/>
            <a:lstStyle/>
            <a:p>
              <a:endParaRPr/>
            </a:p>
          </p:txBody>
        </p:sp>
      </p:grpSp>
      <p:sp>
        <p:nvSpPr>
          <p:cNvPr id="7" name="object 7"/>
          <p:cNvSpPr txBox="1">
            <a:spLocks noGrp="1"/>
          </p:cNvSpPr>
          <p:nvPr>
            <p:ph type="title"/>
          </p:nvPr>
        </p:nvSpPr>
        <p:spPr>
          <a:prstGeom prst="rect">
            <a:avLst/>
          </a:prstGeom>
        </p:spPr>
        <p:txBody>
          <a:bodyPr vert="horz" wrap="square" lIns="0" tIns="13335" rIns="0" bIns="0" rtlCol="0">
            <a:spAutoFit/>
          </a:bodyPr>
          <a:lstStyle/>
          <a:p>
            <a:pPr marL="12700">
              <a:lnSpc>
                <a:spcPct val="100000"/>
              </a:lnSpc>
              <a:spcBef>
                <a:spcPts val="105"/>
              </a:spcBef>
            </a:pPr>
            <a:r>
              <a:rPr spc="-150" dirty="0"/>
              <a:t>Rośliny</a:t>
            </a:r>
            <a:r>
              <a:rPr spc="-190" dirty="0"/>
              <a:t> </a:t>
            </a:r>
            <a:r>
              <a:rPr spc="-120" dirty="0"/>
              <a:t>jednoroczne</a:t>
            </a:r>
            <a:r>
              <a:rPr spc="-210" dirty="0"/>
              <a:t> </a:t>
            </a:r>
            <a:r>
              <a:rPr spc="-60" dirty="0"/>
              <a:t>i</a:t>
            </a:r>
            <a:r>
              <a:rPr spc="-145" dirty="0"/>
              <a:t> </a:t>
            </a:r>
            <a:r>
              <a:rPr spc="-114" dirty="0"/>
              <a:t>wieloletnie</a:t>
            </a:r>
          </a:p>
        </p:txBody>
      </p:sp>
      <p:sp>
        <p:nvSpPr>
          <p:cNvPr id="8" name="object 8"/>
          <p:cNvSpPr txBox="1"/>
          <p:nvPr/>
        </p:nvSpPr>
        <p:spPr>
          <a:xfrm>
            <a:off x="1584197" y="1729486"/>
            <a:ext cx="3683000" cy="1306830"/>
          </a:xfrm>
          <a:prstGeom prst="rect">
            <a:avLst/>
          </a:prstGeom>
        </p:spPr>
        <p:txBody>
          <a:bodyPr vert="horz" wrap="square" lIns="0" tIns="13335" rIns="0" bIns="0" rtlCol="0">
            <a:spAutoFit/>
          </a:bodyPr>
          <a:lstStyle/>
          <a:p>
            <a:pPr marL="12700">
              <a:lnSpc>
                <a:spcPct val="100000"/>
              </a:lnSpc>
              <a:spcBef>
                <a:spcPts val="105"/>
              </a:spcBef>
            </a:pPr>
            <a:r>
              <a:rPr sz="1400" dirty="0">
                <a:solidFill>
                  <a:srgbClr val="E6F0E2"/>
                </a:solidFill>
                <a:latin typeface="Constantia"/>
                <a:cs typeface="Constantia"/>
              </a:rPr>
              <a:t>Np.</a:t>
            </a:r>
            <a:r>
              <a:rPr sz="1400" spc="-30" dirty="0">
                <a:solidFill>
                  <a:srgbClr val="E6F0E2"/>
                </a:solidFill>
                <a:latin typeface="Constantia"/>
                <a:cs typeface="Constantia"/>
              </a:rPr>
              <a:t> </a:t>
            </a:r>
            <a:r>
              <a:rPr sz="1400" dirty="0">
                <a:solidFill>
                  <a:srgbClr val="E6F0E2"/>
                </a:solidFill>
                <a:latin typeface="Constantia"/>
                <a:cs typeface="Constantia"/>
              </a:rPr>
              <a:t>mączniak</a:t>
            </a:r>
            <a:r>
              <a:rPr sz="1400" spc="-60" dirty="0">
                <a:solidFill>
                  <a:srgbClr val="E6F0E2"/>
                </a:solidFill>
                <a:latin typeface="Constantia"/>
                <a:cs typeface="Constantia"/>
              </a:rPr>
              <a:t> </a:t>
            </a:r>
            <a:r>
              <a:rPr sz="1400" spc="-10" dirty="0">
                <a:solidFill>
                  <a:srgbClr val="E6F0E2"/>
                </a:solidFill>
                <a:latin typeface="Constantia"/>
                <a:cs typeface="Constantia"/>
              </a:rPr>
              <a:t>prawdziwy</a:t>
            </a:r>
            <a:r>
              <a:rPr sz="1400" spc="-50" dirty="0">
                <a:solidFill>
                  <a:srgbClr val="E6F0E2"/>
                </a:solidFill>
                <a:latin typeface="Constantia"/>
                <a:cs typeface="Constantia"/>
              </a:rPr>
              <a:t> </a:t>
            </a:r>
            <a:r>
              <a:rPr sz="1400" dirty="0">
                <a:solidFill>
                  <a:srgbClr val="E6F0E2"/>
                </a:solidFill>
                <a:latin typeface="Constantia"/>
                <a:cs typeface="Constantia"/>
              </a:rPr>
              <a:t>na</a:t>
            </a:r>
            <a:r>
              <a:rPr sz="1400" spc="-70" dirty="0">
                <a:solidFill>
                  <a:srgbClr val="E6F0E2"/>
                </a:solidFill>
                <a:latin typeface="Constantia"/>
                <a:cs typeface="Constantia"/>
              </a:rPr>
              <a:t> </a:t>
            </a:r>
            <a:r>
              <a:rPr sz="1400" dirty="0">
                <a:solidFill>
                  <a:srgbClr val="E6F0E2"/>
                </a:solidFill>
                <a:latin typeface="Constantia"/>
                <a:cs typeface="Constantia"/>
              </a:rPr>
              <a:t>jabłoniach</a:t>
            </a:r>
            <a:r>
              <a:rPr sz="1400" spc="-75" dirty="0">
                <a:solidFill>
                  <a:srgbClr val="E6F0E2"/>
                </a:solidFill>
                <a:latin typeface="Constantia"/>
                <a:cs typeface="Constantia"/>
              </a:rPr>
              <a:t> </a:t>
            </a:r>
            <a:r>
              <a:rPr sz="1400" spc="-50" dirty="0">
                <a:solidFill>
                  <a:srgbClr val="E6F0E2"/>
                </a:solidFill>
                <a:latin typeface="Constantia"/>
                <a:cs typeface="Constantia"/>
              </a:rPr>
              <a:t>w</a:t>
            </a:r>
            <a:endParaRPr sz="1400">
              <a:latin typeface="Constantia"/>
              <a:cs typeface="Constantia"/>
            </a:endParaRPr>
          </a:p>
          <a:p>
            <a:pPr marL="12700" marR="5080">
              <a:lnSpc>
                <a:spcPct val="100000"/>
              </a:lnSpc>
            </a:pPr>
            <a:r>
              <a:rPr sz="1400" dirty="0">
                <a:solidFill>
                  <a:srgbClr val="E6F0E2"/>
                </a:solidFill>
                <a:latin typeface="Constantia"/>
                <a:cs typeface="Constantia"/>
              </a:rPr>
              <a:t>nasileniu</a:t>
            </a:r>
            <a:r>
              <a:rPr sz="1400" spc="-65" dirty="0">
                <a:solidFill>
                  <a:srgbClr val="E6F0E2"/>
                </a:solidFill>
                <a:latin typeface="Constantia"/>
                <a:cs typeface="Constantia"/>
              </a:rPr>
              <a:t> </a:t>
            </a:r>
            <a:r>
              <a:rPr sz="1400" spc="-10" dirty="0">
                <a:solidFill>
                  <a:srgbClr val="E6F0E2"/>
                </a:solidFill>
                <a:latin typeface="Constantia"/>
                <a:cs typeface="Constantia"/>
              </a:rPr>
              <a:t>epidemicznym</a:t>
            </a:r>
            <a:r>
              <a:rPr sz="1400" spc="-45" dirty="0">
                <a:solidFill>
                  <a:srgbClr val="E6F0E2"/>
                </a:solidFill>
                <a:latin typeface="Constantia"/>
                <a:cs typeface="Constantia"/>
              </a:rPr>
              <a:t> </a:t>
            </a:r>
            <a:r>
              <a:rPr sz="1400" spc="-10" dirty="0">
                <a:solidFill>
                  <a:srgbClr val="E6F0E2"/>
                </a:solidFill>
                <a:latin typeface="Constantia"/>
                <a:cs typeface="Constantia"/>
              </a:rPr>
              <a:t>występuje</a:t>
            </a:r>
            <a:r>
              <a:rPr sz="1400" spc="-50" dirty="0">
                <a:solidFill>
                  <a:srgbClr val="E6F0E2"/>
                </a:solidFill>
                <a:latin typeface="Constantia"/>
                <a:cs typeface="Constantia"/>
              </a:rPr>
              <a:t> </a:t>
            </a:r>
            <a:r>
              <a:rPr sz="1400" dirty="0">
                <a:solidFill>
                  <a:srgbClr val="E6F0E2"/>
                </a:solidFill>
                <a:latin typeface="Constantia"/>
                <a:cs typeface="Constantia"/>
              </a:rPr>
              <a:t>co</a:t>
            </a:r>
            <a:r>
              <a:rPr sz="1400" spc="-45" dirty="0">
                <a:solidFill>
                  <a:srgbClr val="E6F0E2"/>
                </a:solidFill>
                <a:latin typeface="Constantia"/>
                <a:cs typeface="Constantia"/>
              </a:rPr>
              <a:t> </a:t>
            </a:r>
            <a:r>
              <a:rPr sz="1400" dirty="0">
                <a:solidFill>
                  <a:srgbClr val="E6F0E2"/>
                </a:solidFill>
                <a:latin typeface="Constantia"/>
                <a:cs typeface="Constantia"/>
              </a:rPr>
              <a:t>kilka</a:t>
            </a:r>
            <a:r>
              <a:rPr sz="1400" spc="-70" dirty="0">
                <a:solidFill>
                  <a:srgbClr val="E6F0E2"/>
                </a:solidFill>
                <a:latin typeface="Constantia"/>
                <a:cs typeface="Constantia"/>
              </a:rPr>
              <a:t> </a:t>
            </a:r>
            <a:r>
              <a:rPr sz="1400" spc="-20" dirty="0">
                <a:solidFill>
                  <a:srgbClr val="E6F0E2"/>
                </a:solidFill>
                <a:latin typeface="Constantia"/>
                <a:cs typeface="Constantia"/>
              </a:rPr>
              <a:t>lat. </a:t>
            </a:r>
            <a:r>
              <a:rPr sz="1400" dirty="0">
                <a:solidFill>
                  <a:srgbClr val="E6F0E2"/>
                </a:solidFill>
                <a:latin typeface="Constantia"/>
                <a:cs typeface="Constantia"/>
              </a:rPr>
              <a:t>Jest</a:t>
            </a:r>
            <a:r>
              <a:rPr sz="1400" spc="-50" dirty="0">
                <a:solidFill>
                  <a:srgbClr val="E6F0E2"/>
                </a:solidFill>
                <a:latin typeface="Constantia"/>
                <a:cs typeface="Constantia"/>
              </a:rPr>
              <a:t> </a:t>
            </a:r>
            <a:r>
              <a:rPr sz="1400" spc="-10" dirty="0">
                <a:solidFill>
                  <a:srgbClr val="E6F0E2"/>
                </a:solidFill>
                <a:latin typeface="Constantia"/>
                <a:cs typeface="Constantia"/>
              </a:rPr>
              <a:t>to</a:t>
            </a:r>
            <a:r>
              <a:rPr sz="1400" spc="-45" dirty="0">
                <a:solidFill>
                  <a:srgbClr val="E6F0E2"/>
                </a:solidFill>
                <a:latin typeface="Constantia"/>
                <a:cs typeface="Constantia"/>
              </a:rPr>
              <a:t> </a:t>
            </a:r>
            <a:r>
              <a:rPr sz="1400" spc="-10" dirty="0">
                <a:solidFill>
                  <a:srgbClr val="E6F0E2"/>
                </a:solidFill>
                <a:latin typeface="Constantia"/>
                <a:cs typeface="Constantia"/>
              </a:rPr>
              <a:t>związane</a:t>
            </a:r>
            <a:r>
              <a:rPr sz="1400" spc="-55" dirty="0">
                <a:solidFill>
                  <a:srgbClr val="E6F0E2"/>
                </a:solidFill>
                <a:latin typeface="Constantia"/>
                <a:cs typeface="Constantia"/>
              </a:rPr>
              <a:t> </a:t>
            </a:r>
            <a:r>
              <a:rPr sz="1400" dirty="0">
                <a:solidFill>
                  <a:srgbClr val="E6F0E2"/>
                </a:solidFill>
                <a:latin typeface="Constantia"/>
                <a:cs typeface="Constantia"/>
              </a:rPr>
              <a:t>z</a:t>
            </a:r>
            <a:r>
              <a:rPr sz="1400" spc="-55" dirty="0">
                <a:solidFill>
                  <a:srgbClr val="E6F0E2"/>
                </a:solidFill>
                <a:latin typeface="Constantia"/>
                <a:cs typeface="Constantia"/>
              </a:rPr>
              <a:t> </a:t>
            </a:r>
            <a:r>
              <a:rPr sz="1400" spc="-10" dirty="0">
                <a:solidFill>
                  <a:srgbClr val="E6F0E2"/>
                </a:solidFill>
                <a:latin typeface="Constantia"/>
                <a:cs typeface="Constantia"/>
              </a:rPr>
              <a:t>warunkami</a:t>
            </a:r>
            <a:r>
              <a:rPr sz="1400" spc="-60" dirty="0">
                <a:solidFill>
                  <a:srgbClr val="E6F0E2"/>
                </a:solidFill>
                <a:latin typeface="Constantia"/>
                <a:cs typeface="Constantia"/>
              </a:rPr>
              <a:t> </a:t>
            </a:r>
            <a:r>
              <a:rPr sz="1400" spc="-10" dirty="0">
                <a:solidFill>
                  <a:srgbClr val="E6F0E2"/>
                </a:solidFill>
                <a:latin typeface="Constantia"/>
                <a:cs typeface="Constantia"/>
              </a:rPr>
              <a:t>atmosferycznymi, szczególnie</a:t>
            </a:r>
            <a:r>
              <a:rPr sz="1400" spc="-60" dirty="0">
                <a:solidFill>
                  <a:srgbClr val="E6F0E2"/>
                </a:solidFill>
                <a:latin typeface="Constantia"/>
                <a:cs typeface="Constantia"/>
              </a:rPr>
              <a:t> </a:t>
            </a:r>
            <a:r>
              <a:rPr sz="1400" dirty="0">
                <a:solidFill>
                  <a:srgbClr val="E6F0E2"/>
                </a:solidFill>
                <a:latin typeface="Constantia"/>
                <a:cs typeface="Constantia"/>
              </a:rPr>
              <a:t>z</a:t>
            </a:r>
            <a:r>
              <a:rPr sz="1400" spc="-55" dirty="0">
                <a:solidFill>
                  <a:srgbClr val="E6F0E2"/>
                </a:solidFill>
                <a:latin typeface="Constantia"/>
                <a:cs typeface="Constantia"/>
              </a:rPr>
              <a:t> </a:t>
            </a:r>
            <a:r>
              <a:rPr sz="1400" dirty="0">
                <a:solidFill>
                  <a:srgbClr val="E6F0E2"/>
                </a:solidFill>
                <a:latin typeface="Constantia"/>
                <a:cs typeface="Constantia"/>
              </a:rPr>
              <a:t>minimalną</a:t>
            </a:r>
            <a:r>
              <a:rPr sz="1400" spc="-75" dirty="0">
                <a:solidFill>
                  <a:srgbClr val="E6F0E2"/>
                </a:solidFill>
                <a:latin typeface="Constantia"/>
                <a:cs typeface="Constantia"/>
              </a:rPr>
              <a:t> </a:t>
            </a:r>
            <a:r>
              <a:rPr sz="1400" spc="-10" dirty="0">
                <a:solidFill>
                  <a:srgbClr val="E6F0E2"/>
                </a:solidFill>
                <a:latin typeface="Constantia"/>
                <a:cs typeface="Constantia"/>
              </a:rPr>
              <a:t>temperaturą,</a:t>
            </a:r>
            <a:r>
              <a:rPr sz="1400" spc="-15" dirty="0">
                <a:solidFill>
                  <a:srgbClr val="E6F0E2"/>
                </a:solidFill>
                <a:latin typeface="Constantia"/>
                <a:cs typeface="Constantia"/>
              </a:rPr>
              <a:t> </a:t>
            </a:r>
            <a:r>
              <a:rPr sz="1400" spc="-20" dirty="0">
                <a:solidFill>
                  <a:srgbClr val="E6F0E2"/>
                </a:solidFill>
                <a:latin typeface="Constantia"/>
                <a:cs typeface="Constantia"/>
              </a:rPr>
              <a:t>jaka </a:t>
            </a:r>
            <a:r>
              <a:rPr sz="1400" spc="-10" dirty="0">
                <a:solidFill>
                  <a:srgbClr val="E6F0E2"/>
                </a:solidFill>
                <a:latin typeface="Constantia"/>
                <a:cs typeface="Constantia"/>
              </a:rPr>
              <a:t>panuje</a:t>
            </a:r>
            <a:r>
              <a:rPr sz="1400" spc="-60" dirty="0">
                <a:solidFill>
                  <a:srgbClr val="E6F0E2"/>
                </a:solidFill>
                <a:latin typeface="Constantia"/>
                <a:cs typeface="Constantia"/>
              </a:rPr>
              <a:t> </a:t>
            </a:r>
            <a:r>
              <a:rPr sz="1400" dirty="0">
                <a:solidFill>
                  <a:srgbClr val="E6F0E2"/>
                </a:solidFill>
                <a:latin typeface="Constantia"/>
                <a:cs typeface="Constantia"/>
              </a:rPr>
              <a:t>zimą,</a:t>
            </a:r>
            <a:r>
              <a:rPr sz="1400" spc="10" dirty="0">
                <a:solidFill>
                  <a:srgbClr val="E6F0E2"/>
                </a:solidFill>
                <a:latin typeface="Constantia"/>
                <a:cs typeface="Constantia"/>
              </a:rPr>
              <a:t> </a:t>
            </a:r>
            <a:r>
              <a:rPr sz="1400" dirty="0">
                <a:solidFill>
                  <a:srgbClr val="E6F0E2"/>
                </a:solidFill>
                <a:latin typeface="Constantia"/>
                <a:cs typeface="Constantia"/>
              </a:rPr>
              <a:t>i</a:t>
            </a:r>
            <a:r>
              <a:rPr sz="1400" spc="-35" dirty="0">
                <a:solidFill>
                  <a:srgbClr val="E6F0E2"/>
                </a:solidFill>
                <a:latin typeface="Constantia"/>
                <a:cs typeface="Constantia"/>
              </a:rPr>
              <a:t> </a:t>
            </a:r>
            <a:r>
              <a:rPr sz="1400" spc="-10" dirty="0">
                <a:solidFill>
                  <a:srgbClr val="E6F0E2"/>
                </a:solidFill>
                <a:latin typeface="Constantia"/>
                <a:cs typeface="Constantia"/>
              </a:rPr>
              <a:t>przebiegiem</a:t>
            </a:r>
            <a:r>
              <a:rPr sz="1400" spc="-30" dirty="0">
                <a:solidFill>
                  <a:srgbClr val="E6F0E2"/>
                </a:solidFill>
                <a:latin typeface="Constantia"/>
                <a:cs typeface="Constantia"/>
              </a:rPr>
              <a:t> </a:t>
            </a:r>
            <a:r>
              <a:rPr sz="1400" spc="-20" dirty="0">
                <a:solidFill>
                  <a:srgbClr val="E6F0E2"/>
                </a:solidFill>
                <a:latin typeface="Constantia"/>
                <a:cs typeface="Constantia"/>
              </a:rPr>
              <a:t>pogody</a:t>
            </a:r>
            <a:r>
              <a:rPr sz="1400" spc="-35" dirty="0">
                <a:solidFill>
                  <a:srgbClr val="E6F0E2"/>
                </a:solidFill>
                <a:latin typeface="Constantia"/>
                <a:cs typeface="Constantia"/>
              </a:rPr>
              <a:t> </a:t>
            </a:r>
            <a:r>
              <a:rPr sz="1400" dirty="0">
                <a:solidFill>
                  <a:srgbClr val="E6F0E2"/>
                </a:solidFill>
                <a:latin typeface="Constantia"/>
                <a:cs typeface="Constantia"/>
              </a:rPr>
              <a:t>w</a:t>
            </a:r>
            <a:r>
              <a:rPr sz="1400" spc="-80" dirty="0">
                <a:solidFill>
                  <a:srgbClr val="E6F0E2"/>
                </a:solidFill>
                <a:latin typeface="Constantia"/>
                <a:cs typeface="Constantia"/>
              </a:rPr>
              <a:t> </a:t>
            </a:r>
            <a:r>
              <a:rPr sz="1400" spc="-10" dirty="0">
                <a:solidFill>
                  <a:srgbClr val="E6F0E2"/>
                </a:solidFill>
                <a:latin typeface="Constantia"/>
                <a:cs typeface="Constantia"/>
              </a:rPr>
              <a:t>okresie wegetacji</a:t>
            </a:r>
            <a:endParaRPr sz="1400">
              <a:latin typeface="Constantia"/>
              <a:cs typeface="Constantia"/>
            </a:endParaRPr>
          </a:p>
        </p:txBody>
      </p:sp>
      <p:grpSp>
        <p:nvGrpSpPr>
          <p:cNvPr id="9" name="object 9"/>
          <p:cNvGrpSpPr/>
          <p:nvPr/>
        </p:nvGrpSpPr>
        <p:grpSpPr>
          <a:xfrm>
            <a:off x="1463675" y="3370326"/>
            <a:ext cx="4057650" cy="1964055"/>
            <a:chOff x="1463675" y="3370326"/>
            <a:chExt cx="4057650" cy="1964055"/>
          </a:xfrm>
        </p:grpSpPr>
        <p:sp>
          <p:nvSpPr>
            <p:cNvPr id="10" name="object 10"/>
            <p:cNvSpPr/>
            <p:nvPr/>
          </p:nvSpPr>
          <p:spPr>
            <a:xfrm>
              <a:off x="1476375" y="3383026"/>
              <a:ext cx="4032250" cy="1938655"/>
            </a:xfrm>
            <a:custGeom>
              <a:avLst/>
              <a:gdLst/>
              <a:ahLst/>
              <a:cxnLst/>
              <a:rect l="l" t="t" r="r" b="b"/>
              <a:pathLst>
                <a:path w="4032250" h="1938654">
                  <a:moveTo>
                    <a:pt x="3638296" y="0"/>
                  </a:moveTo>
                  <a:lnTo>
                    <a:pt x="393954" y="0"/>
                  </a:lnTo>
                  <a:lnTo>
                    <a:pt x="340501" y="2946"/>
                  </a:lnTo>
                  <a:lnTo>
                    <a:pt x="289233" y="11531"/>
                  </a:lnTo>
                  <a:lnTo>
                    <a:pt x="240619" y="25370"/>
                  </a:lnTo>
                  <a:lnTo>
                    <a:pt x="195128" y="44078"/>
                  </a:lnTo>
                  <a:lnTo>
                    <a:pt x="153230" y="67272"/>
                  </a:lnTo>
                  <a:lnTo>
                    <a:pt x="115395" y="94567"/>
                  </a:lnTo>
                  <a:lnTo>
                    <a:pt x="82092" y="125579"/>
                  </a:lnTo>
                  <a:lnTo>
                    <a:pt x="53791" y="159925"/>
                  </a:lnTo>
                  <a:lnTo>
                    <a:pt x="30962" y="197221"/>
                  </a:lnTo>
                  <a:lnTo>
                    <a:pt x="14074" y="237081"/>
                  </a:lnTo>
                  <a:lnTo>
                    <a:pt x="3596" y="279122"/>
                  </a:lnTo>
                  <a:lnTo>
                    <a:pt x="0" y="322961"/>
                  </a:lnTo>
                  <a:lnTo>
                    <a:pt x="0" y="1615186"/>
                  </a:lnTo>
                  <a:lnTo>
                    <a:pt x="3596" y="1659026"/>
                  </a:lnTo>
                  <a:lnTo>
                    <a:pt x="14074" y="1701075"/>
                  </a:lnTo>
                  <a:lnTo>
                    <a:pt x="30962" y="1740945"/>
                  </a:lnTo>
                  <a:lnTo>
                    <a:pt x="53791" y="1778254"/>
                  </a:lnTo>
                  <a:lnTo>
                    <a:pt x="82092" y="1812614"/>
                  </a:lnTo>
                  <a:lnTo>
                    <a:pt x="115395" y="1843643"/>
                  </a:lnTo>
                  <a:lnTo>
                    <a:pt x="153230" y="1870954"/>
                  </a:lnTo>
                  <a:lnTo>
                    <a:pt x="195128" y="1894162"/>
                  </a:lnTo>
                  <a:lnTo>
                    <a:pt x="240619" y="1912883"/>
                  </a:lnTo>
                  <a:lnTo>
                    <a:pt x="289233" y="1926732"/>
                  </a:lnTo>
                  <a:lnTo>
                    <a:pt x="340501" y="1935324"/>
                  </a:lnTo>
                  <a:lnTo>
                    <a:pt x="393954" y="1938274"/>
                  </a:lnTo>
                  <a:lnTo>
                    <a:pt x="3638296" y="1938274"/>
                  </a:lnTo>
                  <a:lnTo>
                    <a:pt x="3691748" y="1935324"/>
                  </a:lnTo>
                  <a:lnTo>
                    <a:pt x="3743016" y="1926732"/>
                  </a:lnTo>
                  <a:lnTo>
                    <a:pt x="3791630" y="1912883"/>
                  </a:lnTo>
                  <a:lnTo>
                    <a:pt x="3837121" y="1894162"/>
                  </a:lnTo>
                  <a:lnTo>
                    <a:pt x="3879019" y="1870954"/>
                  </a:lnTo>
                  <a:lnTo>
                    <a:pt x="3916854" y="1843643"/>
                  </a:lnTo>
                  <a:lnTo>
                    <a:pt x="3950157" y="1812614"/>
                  </a:lnTo>
                  <a:lnTo>
                    <a:pt x="3978458" y="1778254"/>
                  </a:lnTo>
                  <a:lnTo>
                    <a:pt x="4001287" y="1740945"/>
                  </a:lnTo>
                  <a:lnTo>
                    <a:pt x="4018175" y="1701075"/>
                  </a:lnTo>
                  <a:lnTo>
                    <a:pt x="4028653" y="1659026"/>
                  </a:lnTo>
                  <a:lnTo>
                    <a:pt x="4032250" y="1615186"/>
                  </a:lnTo>
                  <a:lnTo>
                    <a:pt x="4032250" y="322961"/>
                  </a:lnTo>
                  <a:lnTo>
                    <a:pt x="4028653" y="279122"/>
                  </a:lnTo>
                  <a:lnTo>
                    <a:pt x="4018175" y="237081"/>
                  </a:lnTo>
                  <a:lnTo>
                    <a:pt x="4001287" y="197221"/>
                  </a:lnTo>
                  <a:lnTo>
                    <a:pt x="3978458" y="159925"/>
                  </a:lnTo>
                  <a:lnTo>
                    <a:pt x="3950157" y="125579"/>
                  </a:lnTo>
                  <a:lnTo>
                    <a:pt x="3916854" y="94567"/>
                  </a:lnTo>
                  <a:lnTo>
                    <a:pt x="3879019" y="67272"/>
                  </a:lnTo>
                  <a:lnTo>
                    <a:pt x="3837121" y="44078"/>
                  </a:lnTo>
                  <a:lnTo>
                    <a:pt x="3791630" y="25370"/>
                  </a:lnTo>
                  <a:lnTo>
                    <a:pt x="3743016" y="11531"/>
                  </a:lnTo>
                  <a:lnTo>
                    <a:pt x="3691748" y="2946"/>
                  </a:lnTo>
                  <a:lnTo>
                    <a:pt x="3638296" y="0"/>
                  </a:lnTo>
                  <a:close/>
                </a:path>
              </a:pathLst>
            </a:custGeom>
            <a:solidFill>
              <a:srgbClr val="216347"/>
            </a:solidFill>
          </p:spPr>
          <p:txBody>
            <a:bodyPr wrap="square" lIns="0" tIns="0" rIns="0" bIns="0" rtlCol="0"/>
            <a:lstStyle/>
            <a:p>
              <a:endParaRPr/>
            </a:p>
          </p:txBody>
        </p:sp>
        <p:sp>
          <p:nvSpPr>
            <p:cNvPr id="11" name="object 11"/>
            <p:cNvSpPr/>
            <p:nvPr/>
          </p:nvSpPr>
          <p:spPr>
            <a:xfrm>
              <a:off x="1476375" y="3383026"/>
              <a:ext cx="4032250" cy="1938655"/>
            </a:xfrm>
            <a:custGeom>
              <a:avLst/>
              <a:gdLst/>
              <a:ahLst/>
              <a:cxnLst/>
              <a:rect l="l" t="t" r="r" b="b"/>
              <a:pathLst>
                <a:path w="4032250" h="1938654">
                  <a:moveTo>
                    <a:pt x="0" y="322961"/>
                  </a:moveTo>
                  <a:lnTo>
                    <a:pt x="3596" y="279122"/>
                  </a:lnTo>
                  <a:lnTo>
                    <a:pt x="14074" y="237081"/>
                  </a:lnTo>
                  <a:lnTo>
                    <a:pt x="30962" y="197221"/>
                  </a:lnTo>
                  <a:lnTo>
                    <a:pt x="53791" y="159925"/>
                  </a:lnTo>
                  <a:lnTo>
                    <a:pt x="82092" y="125579"/>
                  </a:lnTo>
                  <a:lnTo>
                    <a:pt x="115395" y="94567"/>
                  </a:lnTo>
                  <a:lnTo>
                    <a:pt x="153230" y="67272"/>
                  </a:lnTo>
                  <a:lnTo>
                    <a:pt x="195128" y="44078"/>
                  </a:lnTo>
                  <a:lnTo>
                    <a:pt x="240619" y="25370"/>
                  </a:lnTo>
                  <a:lnTo>
                    <a:pt x="289233" y="11531"/>
                  </a:lnTo>
                  <a:lnTo>
                    <a:pt x="340501" y="2946"/>
                  </a:lnTo>
                  <a:lnTo>
                    <a:pt x="393954" y="0"/>
                  </a:lnTo>
                  <a:lnTo>
                    <a:pt x="3638296" y="0"/>
                  </a:lnTo>
                  <a:lnTo>
                    <a:pt x="3691748" y="2946"/>
                  </a:lnTo>
                  <a:lnTo>
                    <a:pt x="3743016" y="11531"/>
                  </a:lnTo>
                  <a:lnTo>
                    <a:pt x="3791630" y="25370"/>
                  </a:lnTo>
                  <a:lnTo>
                    <a:pt x="3837121" y="44078"/>
                  </a:lnTo>
                  <a:lnTo>
                    <a:pt x="3879019" y="67272"/>
                  </a:lnTo>
                  <a:lnTo>
                    <a:pt x="3916854" y="94567"/>
                  </a:lnTo>
                  <a:lnTo>
                    <a:pt x="3950157" y="125579"/>
                  </a:lnTo>
                  <a:lnTo>
                    <a:pt x="3978458" y="159925"/>
                  </a:lnTo>
                  <a:lnTo>
                    <a:pt x="4001287" y="197221"/>
                  </a:lnTo>
                  <a:lnTo>
                    <a:pt x="4018175" y="237081"/>
                  </a:lnTo>
                  <a:lnTo>
                    <a:pt x="4028653" y="279122"/>
                  </a:lnTo>
                  <a:lnTo>
                    <a:pt x="4032250" y="322961"/>
                  </a:lnTo>
                  <a:lnTo>
                    <a:pt x="4032250" y="1615186"/>
                  </a:lnTo>
                  <a:lnTo>
                    <a:pt x="4028653" y="1659026"/>
                  </a:lnTo>
                  <a:lnTo>
                    <a:pt x="4018175" y="1701075"/>
                  </a:lnTo>
                  <a:lnTo>
                    <a:pt x="4001287" y="1740945"/>
                  </a:lnTo>
                  <a:lnTo>
                    <a:pt x="3978458" y="1778254"/>
                  </a:lnTo>
                  <a:lnTo>
                    <a:pt x="3950157" y="1812614"/>
                  </a:lnTo>
                  <a:lnTo>
                    <a:pt x="3916854" y="1843643"/>
                  </a:lnTo>
                  <a:lnTo>
                    <a:pt x="3879019" y="1870954"/>
                  </a:lnTo>
                  <a:lnTo>
                    <a:pt x="3837121" y="1894162"/>
                  </a:lnTo>
                  <a:lnTo>
                    <a:pt x="3791630" y="1912883"/>
                  </a:lnTo>
                  <a:lnTo>
                    <a:pt x="3743016" y="1926732"/>
                  </a:lnTo>
                  <a:lnTo>
                    <a:pt x="3691748" y="1935324"/>
                  </a:lnTo>
                  <a:lnTo>
                    <a:pt x="3638296" y="1938274"/>
                  </a:lnTo>
                  <a:lnTo>
                    <a:pt x="393954" y="1938274"/>
                  </a:lnTo>
                  <a:lnTo>
                    <a:pt x="340501" y="1935324"/>
                  </a:lnTo>
                  <a:lnTo>
                    <a:pt x="289233" y="1926732"/>
                  </a:lnTo>
                  <a:lnTo>
                    <a:pt x="240619" y="1912883"/>
                  </a:lnTo>
                  <a:lnTo>
                    <a:pt x="195128" y="1894162"/>
                  </a:lnTo>
                  <a:lnTo>
                    <a:pt x="153230" y="1870954"/>
                  </a:lnTo>
                  <a:lnTo>
                    <a:pt x="115395" y="1843643"/>
                  </a:lnTo>
                  <a:lnTo>
                    <a:pt x="82092" y="1812614"/>
                  </a:lnTo>
                  <a:lnTo>
                    <a:pt x="53791" y="1778254"/>
                  </a:lnTo>
                  <a:lnTo>
                    <a:pt x="30962" y="1740945"/>
                  </a:lnTo>
                  <a:lnTo>
                    <a:pt x="14074" y="1701075"/>
                  </a:lnTo>
                  <a:lnTo>
                    <a:pt x="3596" y="1659026"/>
                  </a:lnTo>
                  <a:lnTo>
                    <a:pt x="0" y="1615186"/>
                  </a:lnTo>
                  <a:lnTo>
                    <a:pt x="0" y="322961"/>
                  </a:lnTo>
                  <a:close/>
                </a:path>
              </a:pathLst>
            </a:custGeom>
            <a:ln w="25399">
              <a:solidFill>
                <a:srgbClr val="E6F0E2"/>
              </a:solidFill>
            </a:ln>
          </p:spPr>
          <p:txBody>
            <a:bodyPr wrap="square" lIns="0" tIns="0" rIns="0" bIns="0" rtlCol="0"/>
            <a:lstStyle/>
            <a:p>
              <a:endParaRPr/>
            </a:p>
          </p:txBody>
        </p:sp>
      </p:grpSp>
      <p:sp>
        <p:nvSpPr>
          <p:cNvPr id="12" name="object 12"/>
          <p:cNvSpPr txBox="1"/>
          <p:nvPr/>
        </p:nvSpPr>
        <p:spPr>
          <a:xfrm>
            <a:off x="1584705" y="3718686"/>
            <a:ext cx="3425825" cy="1244600"/>
          </a:xfrm>
          <a:prstGeom prst="rect">
            <a:avLst/>
          </a:prstGeom>
        </p:spPr>
        <p:txBody>
          <a:bodyPr vert="horz" wrap="square" lIns="0" tIns="12065" rIns="0" bIns="0" rtlCol="0">
            <a:spAutoFit/>
          </a:bodyPr>
          <a:lstStyle/>
          <a:p>
            <a:pPr marL="12700">
              <a:lnSpc>
                <a:spcPct val="100000"/>
              </a:lnSpc>
              <a:spcBef>
                <a:spcPts val="95"/>
              </a:spcBef>
            </a:pPr>
            <a:r>
              <a:rPr sz="1600" spc="-10" dirty="0">
                <a:solidFill>
                  <a:srgbClr val="E6F0E2"/>
                </a:solidFill>
                <a:latin typeface="Constantia"/>
                <a:cs typeface="Constantia"/>
              </a:rPr>
              <a:t>Epidemia</a:t>
            </a:r>
            <a:r>
              <a:rPr sz="1600" spc="-65" dirty="0">
                <a:solidFill>
                  <a:srgbClr val="E6F0E2"/>
                </a:solidFill>
                <a:latin typeface="Constantia"/>
                <a:cs typeface="Constantia"/>
              </a:rPr>
              <a:t> </a:t>
            </a:r>
            <a:r>
              <a:rPr sz="1600" dirty="0">
                <a:solidFill>
                  <a:srgbClr val="E6F0E2"/>
                </a:solidFill>
                <a:latin typeface="Constantia"/>
                <a:cs typeface="Constantia"/>
              </a:rPr>
              <a:t>mączniaka</a:t>
            </a:r>
            <a:r>
              <a:rPr sz="1600" spc="-70" dirty="0">
                <a:solidFill>
                  <a:srgbClr val="E6F0E2"/>
                </a:solidFill>
                <a:latin typeface="Constantia"/>
                <a:cs typeface="Constantia"/>
              </a:rPr>
              <a:t> </a:t>
            </a:r>
            <a:r>
              <a:rPr sz="1600" dirty="0">
                <a:solidFill>
                  <a:srgbClr val="E6F0E2"/>
                </a:solidFill>
                <a:latin typeface="Constantia"/>
                <a:cs typeface="Constantia"/>
              </a:rPr>
              <a:t>ma</a:t>
            </a:r>
            <a:r>
              <a:rPr sz="1600" spc="-100" dirty="0">
                <a:solidFill>
                  <a:srgbClr val="E6F0E2"/>
                </a:solidFill>
                <a:latin typeface="Constantia"/>
                <a:cs typeface="Constantia"/>
              </a:rPr>
              <a:t> </a:t>
            </a:r>
            <a:r>
              <a:rPr sz="1600" spc="-10" dirty="0">
                <a:solidFill>
                  <a:srgbClr val="E6F0E2"/>
                </a:solidFill>
                <a:latin typeface="Constantia"/>
                <a:cs typeface="Constantia"/>
              </a:rPr>
              <a:t>charakter</a:t>
            </a:r>
            <a:endParaRPr sz="1600">
              <a:latin typeface="Constantia"/>
              <a:cs typeface="Constantia"/>
            </a:endParaRPr>
          </a:p>
          <a:p>
            <a:pPr marL="12700" marR="5080">
              <a:lnSpc>
                <a:spcPct val="100000"/>
              </a:lnSpc>
            </a:pPr>
            <a:r>
              <a:rPr sz="1600" dirty="0">
                <a:solidFill>
                  <a:srgbClr val="E6F0E2"/>
                </a:solidFill>
                <a:latin typeface="Constantia"/>
                <a:cs typeface="Constantia"/>
              </a:rPr>
              <a:t>wieloletni</a:t>
            </a:r>
            <a:r>
              <a:rPr sz="1600" spc="-40" dirty="0">
                <a:solidFill>
                  <a:srgbClr val="E6F0E2"/>
                </a:solidFill>
                <a:latin typeface="Constantia"/>
                <a:cs typeface="Constantia"/>
              </a:rPr>
              <a:t> </a:t>
            </a:r>
            <a:r>
              <a:rPr sz="1600" dirty="0">
                <a:solidFill>
                  <a:srgbClr val="E6F0E2"/>
                </a:solidFill>
                <a:latin typeface="Constantia"/>
                <a:cs typeface="Constantia"/>
              </a:rPr>
              <a:t>i</a:t>
            </a:r>
            <a:r>
              <a:rPr sz="1600" spc="-40" dirty="0">
                <a:solidFill>
                  <a:srgbClr val="E6F0E2"/>
                </a:solidFill>
                <a:latin typeface="Constantia"/>
                <a:cs typeface="Constantia"/>
              </a:rPr>
              <a:t> </a:t>
            </a:r>
            <a:r>
              <a:rPr sz="1600" dirty="0">
                <a:solidFill>
                  <a:srgbClr val="E6F0E2"/>
                </a:solidFill>
                <a:latin typeface="Constantia"/>
                <a:cs typeface="Constantia"/>
              </a:rPr>
              <a:t>nasila</a:t>
            </a:r>
            <a:r>
              <a:rPr sz="1600" spc="-100" dirty="0">
                <a:solidFill>
                  <a:srgbClr val="E6F0E2"/>
                </a:solidFill>
                <a:latin typeface="Constantia"/>
                <a:cs typeface="Constantia"/>
              </a:rPr>
              <a:t> </a:t>
            </a:r>
            <a:r>
              <a:rPr sz="1600" dirty="0">
                <a:solidFill>
                  <a:srgbClr val="E6F0E2"/>
                </a:solidFill>
                <a:latin typeface="Constantia"/>
                <a:cs typeface="Constantia"/>
              </a:rPr>
              <a:t>się</a:t>
            </a:r>
            <a:r>
              <a:rPr sz="1600" spc="-100" dirty="0">
                <a:solidFill>
                  <a:srgbClr val="E6F0E2"/>
                </a:solidFill>
                <a:latin typeface="Constantia"/>
                <a:cs typeface="Constantia"/>
              </a:rPr>
              <a:t> </a:t>
            </a:r>
            <a:r>
              <a:rPr sz="1600" dirty="0">
                <a:solidFill>
                  <a:srgbClr val="E6F0E2"/>
                </a:solidFill>
                <a:latin typeface="Constantia"/>
                <a:cs typeface="Constantia"/>
              </a:rPr>
              <a:t>z</a:t>
            </a:r>
            <a:r>
              <a:rPr sz="1600" spc="-85" dirty="0">
                <a:solidFill>
                  <a:srgbClr val="E6F0E2"/>
                </a:solidFill>
                <a:latin typeface="Constantia"/>
                <a:cs typeface="Constantia"/>
              </a:rPr>
              <a:t> </a:t>
            </a:r>
            <a:r>
              <a:rPr sz="1600" dirty="0">
                <a:solidFill>
                  <a:srgbClr val="E6F0E2"/>
                </a:solidFill>
                <a:latin typeface="Constantia"/>
                <a:cs typeface="Constantia"/>
              </a:rPr>
              <a:t>roku</a:t>
            </a:r>
            <a:r>
              <a:rPr sz="1600" spc="-50" dirty="0">
                <a:solidFill>
                  <a:srgbClr val="E6F0E2"/>
                </a:solidFill>
                <a:latin typeface="Constantia"/>
                <a:cs typeface="Constantia"/>
              </a:rPr>
              <a:t> </a:t>
            </a:r>
            <a:r>
              <a:rPr sz="1600" dirty="0">
                <a:solidFill>
                  <a:srgbClr val="E6F0E2"/>
                </a:solidFill>
                <a:latin typeface="Constantia"/>
                <a:cs typeface="Constantia"/>
              </a:rPr>
              <a:t>na</a:t>
            </a:r>
            <a:r>
              <a:rPr sz="1600" spc="-90" dirty="0">
                <a:solidFill>
                  <a:srgbClr val="E6F0E2"/>
                </a:solidFill>
                <a:latin typeface="Constantia"/>
                <a:cs typeface="Constantia"/>
              </a:rPr>
              <a:t> </a:t>
            </a:r>
            <a:r>
              <a:rPr sz="1600" dirty="0">
                <a:solidFill>
                  <a:srgbClr val="E6F0E2"/>
                </a:solidFill>
                <a:latin typeface="Constantia"/>
                <a:cs typeface="Constantia"/>
              </a:rPr>
              <a:t>rok,</a:t>
            </a:r>
            <a:r>
              <a:rPr sz="1600" spc="-75" dirty="0">
                <a:solidFill>
                  <a:srgbClr val="E6F0E2"/>
                </a:solidFill>
                <a:latin typeface="Constantia"/>
                <a:cs typeface="Constantia"/>
              </a:rPr>
              <a:t> </a:t>
            </a:r>
            <a:r>
              <a:rPr sz="1600" spc="-25" dirty="0">
                <a:solidFill>
                  <a:srgbClr val="E6F0E2"/>
                </a:solidFill>
                <a:latin typeface="Constantia"/>
                <a:cs typeface="Constantia"/>
              </a:rPr>
              <a:t>aż </a:t>
            </a:r>
            <a:r>
              <a:rPr sz="1600" spc="-10" dirty="0">
                <a:solidFill>
                  <a:srgbClr val="E6F0E2"/>
                </a:solidFill>
                <a:latin typeface="Constantia"/>
                <a:cs typeface="Constantia"/>
              </a:rPr>
              <a:t>zostanie</a:t>
            </a:r>
            <a:r>
              <a:rPr sz="1600" spc="-65" dirty="0">
                <a:solidFill>
                  <a:srgbClr val="E6F0E2"/>
                </a:solidFill>
                <a:latin typeface="Constantia"/>
                <a:cs typeface="Constantia"/>
              </a:rPr>
              <a:t> </a:t>
            </a:r>
            <a:r>
              <a:rPr sz="1600" spc="-20" dirty="0">
                <a:solidFill>
                  <a:srgbClr val="E6F0E2"/>
                </a:solidFill>
                <a:latin typeface="Constantia"/>
                <a:cs typeface="Constantia"/>
              </a:rPr>
              <a:t>drastycznie</a:t>
            </a:r>
            <a:r>
              <a:rPr sz="1600" spc="-25" dirty="0">
                <a:solidFill>
                  <a:srgbClr val="E6F0E2"/>
                </a:solidFill>
                <a:latin typeface="Constantia"/>
                <a:cs typeface="Constantia"/>
              </a:rPr>
              <a:t> </a:t>
            </a:r>
            <a:r>
              <a:rPr sz="1600" spc="-10" dirty="0">
                <a:solidFill>
                  <a:srgbClr val="E6F0E2"/>
                </a:solidFill>
                <a:latin typeface="Constantia"/>
                <a:cs typeface="Constantia"/>
              </a:rPr>
              <a:t>przerwana</a:t>
            </a:r>
            <a:r>
              <a:rPr sz="1600" spc="-30" dirty="0">
                <a:solidFill>
                  <a:srgbClr val="E6F0E2"/>
                </a:solidFill>
                <a:latin typeface="Constantia"/>
                <a:cs typeface="Constantia"/>
              </a:rPr>
              <a:t> </a:t>
            </a:r>
            <a:r>
              <a:rPr sz="1600" spc="-10" dirty="0">
                <a:solidFill>
                  <a:srgbClr val="E6F0E2"/>
                </a:solidFill>
                <a:latin typeface="Constantia"/>
                <a:cs typeface="Constantia"/>
              </a:rPr>
              <a:t>przez </a:t>
            </a:r>
            <a:r>
              <a:rPr sz="1600" spc="-20" dirty="0">
                <a:solidFill>
                  <a:srgbClr val="E6F0E2"/>
                </a:solidFill>
                <a:latin typeface="Constantia"/>
                <a:cs typeface="Constantia"/>
              </a:rPr>
              <a:t>mroźną</a:t>
            </a:r>
            <a:r>
              <a:rPr sz="1600" spc="-75" dirty="0">
                <a:solidFill>
                  <a:srgbClr val="E6F0E2"/>
                </a:solidFill>
                <a:latin typeface="Constantia"/>
                <a:cs typeface="Constantia"/>
              </a:rPr>
              <a:t> </a:t>
            </a:r>
            <a:r>
              <a:rPr sz="1600" dirty="0">
                <a:solidFill>
                  <a:srgbClr val="E6F0E2"/>
                </a:solidFill>
                <a:latin typeface="Constantia"/>
                <a:cs typeface="Constantia"/>
              </a:rPr>
              <a:t>zimę,</a:t>
            </a:r>
            <a:r>
              <a:rPr sz="1600" spc="-65" dirty="0">
                <a:solidFill>
                  <a:srgbClr val="E6F0E2"/>
                </a:solidFill>
                <a:latin typeface="Constantia"/>
                <a:cs typeface="Constantia"/>
              </a:rPr>
              <a:t> </a:t>
            </a:r>
            <a:r>
              <a:rPr sz="1600" spc="-20" dirty="0">
                <a:solidFill>
                  <a:srgbClr val="E6F0E2"/>
                </a:solidFill>
                <a:latin typeface="Constantia"/>
                <a:cs typeface="Constantia"/>
              </a:rPr>
              <a:t>gdy</a:t>
            </a:r>
            <a:r>
              <a:rPr sz="1600" spc="-75" dirty="0">
                <a:solidFill>
                  <a:srgbClr val="E6F0E2"/>
                </a:solidFill>
                <a:latin typeface="Constantia"/>
                <a:cs typeface="Constantia"/>
              </a:rPr>
              <a:t> </a:t>
            </a:r>
            <a:r>
              <a:rPr sz="1600" spc="-10" dirty="0">
                <a:solidFill>
                  <a:srgbClr val="E6F0E2"/>
                </a:solidFill>
                <a:latin typeface="Constantia"/>
                <a:cs typeface="Constantia"/>
              </a:rPr>
              <a:t>porażone</a:t>
            </a:r>
            <a:r>
              <a:rPr sz="1600" spc="-85" dirty="0">
                <a:solidFill>
                  <a:srgbClr val="E6F0E2"/>
                </a:solidFill>
                <a:latin typeface="Constantia"/>
                <a:cs typeface="Constantia"/>
              </a:rPr>
              <a:t> </a:t>
            </a:r>
            <a:r>
              <a:rPr sz="1600" dirty="0">
                <a:solidFill>
                  <a:srgbClr val="E6F0E2"/>
                </a:solidFill>
                <a:latin typeface="Constantia"/>
                <a:cs typeface="Constantia"/>
              </a:rPr>
              <a:t>pędy</a:t>
            </a:r>
            <a:r>
              <a:rPr sz="1600" spc="-40" dirty="0">
                <a:solidFill>
                  <a:srgbClr val="E6F0E2"/>
                </a:solidFill>
                <a:latin typeface="Constantia"/>
                <a:cs typeface="Constantia"/>
              </a:rPr>
              <a:t> </a:t>
            </a:r>
            <a:r>
              <a:rPr sz="1600" dirty="0">
                <a:solidFill>
                  <a:srgbClr val="E6F0E2"/>
                </a:solidFill>
                <a:latin typeface="Constantia"/>
                <a:cs typeface="Constantia"/>
              </a:rPr>
              <a:t>i</a:t>
            </a:r>
            <a:r>
              <a:rPr sz="1600" spc="-50" dirty="0">
                <a:solidFill>
                  <a:srgbClr val="E6F0E2"/>
                </a:solidFill>
                <a:latin typeface="Constantia"/>
                <a:cs typeface="Constantia"/>
              </a:rPr>
              <a:t> </a:t>
            </a:r>
            <a:r>
              <a:rPr sz="1600" spc="-20" dirty="0">
                <a:solidFill>
                  <a:srgbClr val="E6F0E2"/>
                </a:solidFill>
                <a:latin typeface="Constantia"/>
                <a:cs typeface="Constantia"/>
              </a:rPr>
              <a:t>pąki </a:t>
            </a:r>
            <a:r>
              <a:rPr sz="1600" dirty="0">
                <a:solidFill>
                  <a:srgbClr val="E6F0E2"/>
                </a:solidFill>
                <a:latin typeface="Constantia"/>
                <a:cs typeface="Constantia"/>
              </a:rPr>
              <a:t>jabłoni</a:t>
            </a:r>
            <a:r>
              <a:rPr sz="1600" spc="-70" dirty="0">
                <a:solidFill>
                  <a:srgbClr val="E6F0E2"/>
                </a:solidFill>
                <a:latin typeface="Constantia"/>
                <a:cs typeface="Constantia"/>
              </a:rPr>
              <a:t> </a:t>
            </a:r>
            <a:r>
              <a:rPr sz="1600" spc="-10" dirty="0">
                <a:solidFill>
                  <a:srgbClr val="E6F0E2"/>
                </a:solidFill>
                <a:latin typeface="Constantia"/>
                <a:cs typeface="Constantia"/>
              </a:rPr>
              <a:t>przemarzną.</a:t>
            </a:r>
            <a:endParaRPr sz="1600">
              <a:latin typeface="Constantia"/>
              <a:cs typeface="Constantia"/>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352800" y="858648"/>
            <a:ext cx="2113280" cy="330835"/>
          </a:xfrm>
          <a:prstGeom prst="rect">
            <a:avLst/>
          </a:prstGeom>
        </p:spPr>
        <p:txBody>
          <a:bodyPr vert="horz" wrap="square" lIns="0" tIns="13335" rIns="0" bIns="0" rtlCol="0">
            <a:spAutoFit/>
          </a:bodyPr>
          <a:lstStyle/>
          <a:p>
            <a:pPr marL="12700">
              <a:lnSpc>
                <a:spcPct val="100000"/>
              </a:lnSpc>
              <a:spcBef>
                <a:spcPts val="105"/>
              </a:spcBef>
            </a:pPr>
            <a:r>
              <a:rPr sz="2000" b="1" dirty="0">
                <a:latin typeface="Arial" panose="020B0604020202020204" pitchFamily="34" charset="0"/>
                <a:cs typeface="Arial" panose="020B0604020202020204" pitchFamily="34" charset="0"/>
              </a:rPr>
              <a:t>Budowa</a:t>
            </a:r>
            <a:r>
              <a:rPr sz="2000" b="1" spc="-75" dirty="0">
                <a:latin typeface="Arial" panose="020B0604020202020204" pitchFamily="34" charset="0"/>
                <a:cs typeface="Arial" panose="020B0604020202020204" pitchFamily="34" charset="0"/>
              </a:rPr>
              <a:t> </a:t>
            </a:r>
            <a:r>
              <a:rPr sz="2000" b="1" spc="-10" dirty="0">
                <a:latin typeface="Arial" panose="020B0604020202020204" pitchFamily="34" charset="0"/>
                <a:cs typeface="Arial" panose="020B0604020202020204" pitchFamily="34" charset="0"/>
              </a:rPr>
              <a:t>grzybów</a:t>
            </a:r>
            <a:endParaRPr sz="2000" b="1" dirty="0">
              <a:latin typeface="Arial" panose="020B0604020202020204" pitchFamily="34" charset="0"/>
              <a:cs typeface="Arial" panose="020B0604020202020204" pitchFamily="34" charset="0"/>
            </a:endParaRPr>
          </a:p>
        </p:txBody>
      </p:sp>
      <p:sp>
        <p:nvSpPr>
          <p:cNvPr id="3" name="object 3"/>
          <p:cNvSpPr txBox="1"/>
          <p:nvPr/>
        </p:nvSpPr>
        <p:spPr>
          <a:xfrm>
            <a:off x="598805" y="1601788"/>
            <a:ext cx="5708650" cy="940435"/>
          </a:xfrm>
          <a:prstGeom prst="rect">
            <a:avLst/>
          </a:prstGeom>
        </p:spPr>
        <p:txBody>
          <a:bodyPr vert="horz" wrap="square" lIns="0" tIns="13335" rIns="0" bIns="0" rtlCol="0">
            <a:spAutoFit/>
          </a:bodyPr>
          <a:lstStyle/>
          <a:p>
            <a:pPr marL="355600" indent="-342900">
              <a:lnSpc>
                <a:spcPct val="100000"/>
              </a:lnSpc>
              <a:spcBef>
                <a:spcPts val="105"/>
              </a:spcBef>
              <a:buChar char="•"/>
              <a:tabLst>
                <a:tab pos="355600" algn="l"/>
              </a:tabLst>
            </a:pPr>
            <a:r>
              <a:rPr sz="2000" dirty="0">
                <a:solidFill>
                  <a:srgbClr val="FFFFFF"/>
                </a:solidFill>
                <a:latin typeface="Microsoft Sans Serif"/>
                <a:cs typeface="Microsoft Sans Serif"/>
              </a:rPr>
              <a:t>ściana</a:t>
            </a:r>
            <a:r>
              <a:rPr sz="2000" spc="-25" dirty="0">
                <a:solidFill>
                  <a:srgbClr val="FFFFFF"/>
                </a:solidFill>
                <a:latin typeface="Microsoft Sans Serif"/>
                <a:cs typeface="Microsoft Sans Serif"/>
              </a:rPr>
              <a:t> </a:t>
            </a:r>
            <a:r>
              <a:rPr sz="2000" dirty="0">
                <a:solidFill>
                  <a:srgbClr val="FFFFFF"/>
                </a:solidFill>
                <a:latin typeface="Microsoft Sans Serif"/>
                <a:cs typeface="Microsoft Sans Serif"/>
              </a:rPr>
              <a:t>komórkowa,</a:t>
            </a:r>
            <a:r>
              <a:rPr sz="2000" spc="-40" dirty="0">
                <a:solidFill>
                  <a:srgbClr val="FFFFFF"/>
                </a:solidFill>
                <a:latin typeface="Microsoft Sans Serif"/>
                <a:cs typeface="Microsoft Sans Serif"/>
              </a:rPr>
              <a:t> </a:t>
            </a:r>
            <a:r>
              <a:rPr sz="2000" dirty="0">
                <a:solidFill>
                  <a:srgbClr val="FFFFFF"/>
                </a:solidFill>
                <a:latin typeface="Microsoft Sans Serif"/>
                <a:cs typeface="Microsoft Sans Serif"/>
              </a:rPr>
              <a:t>chityna</a:t>
            </a:r>
            <a:r>
              <a:rPr sz="2000" spc="-15" dirty="0">
                <a:solidFill>
                  <a:srgbClr val="FFFFFF"/>
                </a:solidFill>
                <a:latin typeface="Microsoft Sans Serif"/>
                <a:cs typeface="Microsoft Sans Serif"/>
              </a:rPr>
              <a:t> </a:t>
            </a:r>
            <a:r>
              <a:rPr sz="2000" dirty="0">
                <a:solidFill>
                  <a:srgbClr val="FFFFFF"/>
                </a:solidFill>
                <a:latin typeface="Microsoft Sans Serif"/>
                <a:cs typeface="Microsoft Sans Serif"/>
              </a:rPr>
              <a:t>i </a:t>
            </a:r>
            <a:r>
              <a:rPr sz="2000" spc="-10" dirty="0">
                <a:solidFill>
                  <a:srgbClr val="FFFFFF"/>
                </a:solidFill>
                <a:latin typeface="Microsoft Sans Serif"/>
                <a:cs typeface="Microsoft Sans Serif"/>
              </a:rPr>
              <a:t>B-</a:t>
            </a:r>
            <a:r>
              <a:rPr sz="2000" dirty="0">
                <a:solidFill>
                  <a:srgbClr val="FFFFFF"/>
                </a:solidFill>
                <a:latin typeface="Microsoft Sans Serif"/>
                <a:cs typeface="Microsoft Sans Serif"/>
              </a:rPr>
              <a:t>glikan</a:t>
            </a:r>
            <a:r>
              <a:rPr sz="2000" spc="-10" dirty="0">
                <a:solidFill>
                  <a:srgbClr val="FFFFFF"/>
                </a:solidFill>
                <a:latin typeface="Microsoft Sans Serif"/>
                <a:cs typeface="Microsoft Sans Serif"/>
              </a:rPr>
              <a:t> (celuloza)</a:t>
            </a:r>
            <a:endParaRPr sz="2000" dirty="0">
              <a:latin typeface="Microsoft Sans Serif"/>
              <a:cs typeface="Microsoft Sans Serif"/>
            </a:endParaRPr>
          </a:p>
          <a:p>
            <a:pPr marL="355600" indent="-342900">
              <a:lnSpc>
                <a:spcPct val="100000"/>
              </a:lnSpc>
              <a:buChar char="•"/>
              <a:tabLst>
                <a:tab pos="355600" algn="l"/>
              </a:tabLst>
            </a:pPr>
            <a:r>
              <a:rPr sz="2000" dirty="0">
                <a:solidFill>
                  <a:srgbClr val="FFFFFF"/>
                </a:solidFill>
                <a:latin typeface="Microsoft Sans Serif"/>
                <a:cs typeface="Microsoft Sans Serif"/>
              </a:rPr>
              <a:t>jądro</a:t>
            </a:r>
            <a:r>
              <a:rPr sz="2000" spc="-15" dirty="0">
                <a:solidFill>
                  <a:srgbClr val="FFFFFF"/>
                </a:solidFill>
                <a:latin typeface="Microsoft Sans Serif"/>
                <a:cs typeface="Microsoft Sans Serif"/>
              </a:rPr>
              <a:t> </a:t>
            </a:r>
            <a:r>
              <a:rPr sz="2000" dirty="0">
                <a:solidFill>
                  <a:srgbClr val="FFFFFF"/>
                </a:solidFill>
                <a:latin typeface="Microsoft Sans Serif"/>
                <a:cs typeface="Microsoft Sans Serif"/>
              </a:rPr>
              <a:t>otoczone</a:t>
            </a:r>
            <a:r>
              <a:rPr sz="2000" spc="-20" dirty="0">
                <a:solidFill>
                  <a:srgbClr val="FFFFFF"/>
                </a:solidFill>
                <a:latin typeface="Microsoft Sans Serif"/>
                <a:cs typeface="Microsoft Sans Serif"/>
              </a:rPr>
              <a:t> </a:t>
            </a:r>
            <a:r>
              <a:rPr sz="2000" dirty="0">
                <a:solidFill>
                  <a:srgbClr val="FFFFFF"/>
                </a:solidFill>
                <a:latin typeface="Microsoft Sans Serif"/>
                <a:cs typeface="Microsoft Sans Serif"/>
              </a:rPr>
              <a:t>błoną</a:t>
            </a:r>
            <a:r>
              <a:rPr sz="2000" spc="5" dirty="0">
                <a:solidFill>
                  <a:srgbClr val="FFFFFF"/>
                </a:solidFill>
                <a:latin typeface="Microsoft Sans Serif"/>
                <a:cs typeface="Microsoft Sans Serif"/>
              </a:rPr>
              <a:t> </a:t>
            </a:r>
            <a:r>
              <a:rPr sz="2000" spc="-10" dirty="0">
                <a:solidFill>
                  <a:srgbClr val="FFFFFF"/>
                </a:solidFill>
                <a:latin typeface="Microsoft Sans Serif"/>
                <a:cs typeface="Microsoft Sans Serif"/>
              </a:rPr>
              <a:t>komórkową</a:t>
            </a:r>
            <a:endParaRPr sz="2000" dirty="0">
              <a:latin typeface="Microsoft Sans Serif"/>
              <a:cs typeface="Microsoft Sans Serif"/>
            </a:endParaRPr>
          </a:p>
          <a:p>
            <a:pPr marL="355600" indent="-342900">
              <a:lnSpc>
                <a:spcPct val="100000"/>
              </a:lnSpc>
              <a:buChar char="•"/>
              <a:tabLst>
                <a:tab pos="355600" algn="l"/>
              </a:tabLst>
            </a:pPr>
            <a:r>
              <a:rPr sz="2000" dirty="0">
                <a:solidFill>
                  <a:srgbClr val="FFFFFF"/>
                </a:solidFill>
                <a:latin typeface="Microsoft Sans Serif"/>
                <a:cs typeface="Microsoft Sans Serif"/>
              </a:rPr>
              <a:t>strzępki:</a:t>
            </a:r>
            <a:r>
              <a:rPr sz="2000" spc="-40" dirty="0">
                <a:solidFill>
                  <a:srgbClr val="FFFFFF"/>
                </a:solidFill>
                <a:latin typeface="Microsoft Sans Serif"/>
                <a:cs typeface="Microsoft Sans Serif"/>
              </a:rPr>
              <a:t> </a:t>
            </a:r>
            <a:r>
              <a:rPr sz="2000" dirty="0">
                <a:solidFill>
                  <a:srgbClr val="FFFFFF"/>
                </a:solidFill>
                <a:latin typeface="Microsoft Sans Serif"/>
                <a:cs typeface="Microsoft Sans Serif"/>
              </a:rPr>
              <a:t>komórczakowe,</a:t>
            </a:r>
            <a:r>
              <a:rPr sz="2000" spc="-45" dirty="0">
                <a:solidFill>
                  <a:srgbClr val="FFFFFF"/>
                </a:solidFill>
                <a:latin typeface="Microsoft Sans Serif"/>
                <a:cs typeface="Microsoft Sans Serif"/>
              </a:rPr>
              <a:t> </a:t>
            </a:r>
            <a:r>
              <a:rPr sz="2000" dirty="0">
                <a:solidFill>
                  <a:srgbClr val="FFFFFF"/>
                </a:solidFill>
                <a:latin typeface="Microsoft Sans Serif"/>
                <a:cs typeface="Microsoft Sans Serif"/>
              </a:rPr>
              <a:t>komórkowe,</a:t>
            </a:r>
            <a:r>
              <a:rPr sz="2000" spc="-45" dirty="0">
                <a:solidFill>
                  <a:srgbClr val="FFFFFF"/>
                </a:solidFill>
                <a:latin typeface="Microsoft Sans Serif"/>
                <a:cs typeface="Microsoft Sans Serif"/>
              </a:rPr>
              <a:t> </a:t>
            </a:r>
            <a:r>
              <a:rPr sz="2000" spc="-10" dirty="0">
                <a:solidFill>
                  <a:srgbClr val="FFFFFF"/>
                </a:solidFill>
                <a:latin typeface="Microsoft Sans Serif"/>
                <a:cs typeface="Microsoft Sans Serif"/>
              </a:rPr>
              <a:t>grzybnia</a:t>
            </a:r>
            <a:endParaRPr sz="2000" dirty="0">
              <a:latin typeface="Microsoft Sans Serif"/>
              <a:cs typeface="Microsoft Sans Serif"/>
            </a:endParaRPr>
          </a:p>
        </p:txBody>
      </p:sp>
      <p:sp>
        <p:nvSpPr>
          <p:cNvPr id="4" name="object 4"/>
          <p:cNvSpPr txBox="1"/>
          <p:nvPr/>
        </p:nvSpPr>
        <p:spPr>
          <a:xfrm>
            <a:off x="3581400" y="3505200"/>
            <a:ext cx="1425575" cy="330835"/>
          </a:xfrm>
          <a:prstGeom prst="rect">
            <a:avLst/>
          </a:prstGeom>
        </p:spPr>
        <p:txBody>
          <a:bodyPr vert="horz" wrap="square" lIns="0" tIns="13335" rIns="0" bIns="0" rtlCol="0">
            <a:spAutoFit/>
          </a:bodyPr>
          <a:lstStyle/>
          <a:p>
            <a:pPr marL="12700">
              <a:lnSpc>
                <a:spcPct val="100000"/>
              </a:lnSpc>
              <a:spcBef>
                <a:spcPts val="105"/>
              </a:spcBef>
            </a:pPr>
            <a:r>
              <a:rPr sz="2000" b="1" spc="-10" dirty="0">
                <a:solidFill>
                  <a:srgbClr val="FFFFFF"/>
                </a:solidFill>
                <a:latin typeface="Arial"/>
                <a:cs typeface="Arial"/>
              </a:rPr>
              <a:t>Odżywianie</a:t>
            </a:r>
            <a:endParaRPr sz="2000" dirty="0">
              <a:latin typeface="Arial"/>
              <a:cs typeface="Arial"/>
            </a:endParaRPr>
          </a:p>
        </p:txBody>
      </p:sp>
      <p:sp>
        <p:nvSpPr>
          <p:cNvPr id="5" name="object 5"/>
          <p:cNvSpPr txBox="1"/>
          <p:nvPr/>
        </p:nvSpPr>
        <p:spPr>
          <a:xfrm>
            <a:off x="1981200" y="4061714"/>
            <a:ext cx="3096895" cy="29972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Arial"/>
                <a:cs typeface="Arial"/>
              </a:rPr>
              <a:t>(rozkładają</a:t>
            </a:r>
            <a:r>
              <a:rPr sz="1800" b="1" spc="-15" dirty="0">
                <a:solidFill>
                  <a:srgbClr val="FFFFFF"/>
                </a:solidFill>
                <a:latin typeface="Arial"/>
                <a:cs typeface="Arial"/>
              </a:rPr>
              <a:t> </a:t>
            </a:r>
            <a:r>
              <a:rPr sz="1800" b="1" dirty="0">
                <a:solidFill>
                  <a:srgbClr val="FFFFFF"/>
                </a:solidFill>
                <a:latin typeface="Arial"/>
                <a:cs typeface="Arial"/>
              </a:rPr>
              <a:t>martwe</a:t>
            </a:r>
            <a:r>
              <a:rPr sz="1800" b="1" spc="-55" dirty="0">
                <a:solidFill>
                  <a:srgbClr val="FFFFFF"/>
                </a:solidFill>
                <a:latin typeface="Arial"/>
                <a:cs typeface="Arial"/>
              </a:rPr>
              <a:t> </a:t>
            </a:r>
            <a:r>
              <a:rPr sz="1800" b="1" spc="-10" dirty="0">
                <a:solidFill>
                  <a:srgbClr val="FFFFFF"/>
                </a:solidFill>
                <a:latin typeface="Arial"/>
                <a:cs typeface="Arial"/>
              </a:rPr>
              <a:t>szczątki)</a:t>
            </a:r>
            <a:endParaRPr sz="1800" dirty="0">
              <a:latin typeface="Arial"/>
              <a:cs typeface="Arial"/>
            </a:endParaRPr>
          </a:p>
        </p:txBody>
      </p:sp>
      <p:sp>
        <p:nvSpPr>
          <p:cNvPr id="6" name="object 6"/>
          <p:cNvSpPr txBox="1"/>
          <p:nvPr/>
        </p:nvSpPr>
        <p:spPr>
          <a:xfrm>
            <a:off x="562783" y="4067937"/>
            <a:ext cx="8060055" cy="574040"/>
          </a:xfrm>
          <a:prstGeom prst="rect">
            <a:avLst/>
          </a:prstGeom>
        </p:spPr>
        <p:txBody>
          <a:bodyPr vert="horz" wrap="square" lIns="0" tIns="12700" rIns="0" bIns="0" rtlCol="0">
            <a:spAutoFit/>
          </a:bodyPr>
          <a:lstStyle/>
          <a:p>
            <a:pPr marL="355600" indent="-342900">
              <a:lnSpc>
                <a:spcPct val="100000"/>
              </a:lnSpc>
              <a:spcBef>
                <a:spcPts val="100"/>
              </a:spcBef>
              <a:buFont typeface="Microsoft Sans Serif"/>
              <a:buChar char="•"/>
              <a:tabLst>
                <a:tab pos="355600" algn="l"/>
              </a:tabLst>
            </a:pPr>
            <a:r>
              <a:rPr sz="1800" b="1" spc="-10" dirty="0">
                <a:solidFill>
                  <a:srgbClr val="FFFFFF"/>
                </a:solidFill>
                <a:latin typeface="Arial"/>
                <a:cs typeface="Arial"/>
              </a:rPr>
              <a:t>Saprofity</a:t>
            </a:r>
            <a:endParaRPr sz="1800" dirty="0">
              <a:latin typeface="Arial"/>
              <a:cs typeface="Arial"/>
            </a:endParaRPr>
          </a:p>
          <a:p>
            <a:pPr marL="355600" indent="-342900">
              <a:lnSpc>
                <a:spcPct val="100000"/>
              </a:lnSpc>
              <a:buFont typeface="Microsoft Sans Serif"/>
              <a:buChar char="•"/>
              <a:tabLst>
                <a:tab pos="355600" algn="l"/>
                <a:tab pos="1841500" algn="l"/>
              </a:tabLst>
            </a:pPr>
            <a:r>
              <a:rPr sz="1800" b="1" spc="-10" dirty="0">
                <a:solidFill>
                  <a:srgbClr val="FFFFFF"/>
                </a:solidFill>
                <a:latin typeface="Arial"/>
                <a:cs typeface="Arial"/>
              </a:rPr>
              <a:t>Pasożyty</a:t>
            </a:r>
            <a:r>
              <a:rPr sz="1800" b="1" dirty="0">
                <a:solidFill>
                  <a:srgbClr val="FFFFFF"/>
                </a:solidFill>
                <a:latin typeface="Arial"/>
                <a:cs typeface="Arial"/>
              </a:rPr>
              <a:t>	(pasożytują</a:t>
            </a:r>
            <a:r>
              <a:rPr sz="1800" b="1" spc="-20" dirty="0">
                <a:solidFill>
                  <a:srgbClr val="FFFFFF"/>
                </a:solidFill>
                <a:latin typeface="Arial"/>
                <a:cs typeface="Arial"/>
              </a:rPr>
              <a:t> </a:t>
            </a:r>
            <a:r>
              <a:rPr sz="1800" b="1" dirty="0">
                <a:solidFill>
                  <a:srgbClr val="FFFFFF"/>
                </a:solidFill>
                <a:latin typeface="Arial"/>
                <a:cs typeface="Arial"/>
              </a:rPr>
              <a:t>na</a:t>
            </a:r>
            <a:r>
              <a:rPr sz="1800" b="1" spc="-30" dirty="0">
                <a:solidFill>
                  <a:srgbClr val="FFFFFF"/>
                </a:solidFill>
                <a:latin typeface="Arial"/>
                <a:cs typeface="Arial"/>
              </a:rPr>
              <a:t> </a:t>
            </a:r>
            <a:r>
              <a:rPr sz="1800" b="1" dirty="0">
                <a:solidFill>
                  <a:srgbClr val="FFFFFF"/>
                </a:solidFill>
                <a:latin typeface="Arial"/>
                <a:cs typeface="Arial"/>
              </a:rPr>
              <a:t>roślinach</a:t>
            </a:r>
            <a:r>
              <a:rPr sz="1800" b="1" spc="-15" dirty="0">
                <a:solidFill>
                  <a:srgbClr val="FFFFFF"/>
                </a:solidFill>
                <a:latin typeface="Arial"/>
                <a:cs typeface="Arial"/>
              </a:rPr>
              <a:t> </a:t>
            </a:r>
            <a:r>
              <a:rPr sz="1800" b="1" dirty="0">
                <a:solidFill>
                  <a:srgbClr val="FFFFFF"/>
                </a:solidFill>
                <a:latin typeface="Arial"/>
                <a:cs typeface="Arial"/>
              </a:rPr>
              <a:t>i</a:t>
            </a:r>
            <a:r>
              <a:rPr sz="1800" b="1" spc="-25" dirty="0">
                <a:solidFill>
                  <a:srgbClr val="FFFFFF"/>
                </a:solidFill>
                <a:latin typeface="Arial"/>
                <a:cs typeface="Arial"/>
              </a:rPr>
              <a:t> </a:t>
            </a:r>
            <a:r>
              <a:rPr sz="1800" b="1" dirty="0">
                <a:solidFill>
                  <a:srgbClr val="FFFFFF"/>
                </a:solidFill>
                <a:latin typeface="Arial"/>
                <a:cs typeface="Arial"/>
              </a:rPr>
              <a:t>zwierzętach)</a:t>
            </a:r>
            <a:r>
              <a:rPr sz="1800" b="1" spc="-40" dirty="0">
                <a:solidFill>
                  <a:srgbClr val="FFFFFF"/>
                </a:solidFill>
                <a:latin typeface="Arial"/>
                <a:cs typeface="Arial"/>
              </a:rPr>
              <a:t> </a:t>
            </a:r>
            <a:r>
              <a:rPr sz="1800" b="1" dirty="0">
                <a:solidFill>
                  <a:srgbClr val="FFFFFF"/>
                </a:solidFill>
                <a:latin typeface="Arial"/>
                <a:cs typeface="Arial"/>
              </a:rPr>
              <a:t>za</a:t>
            </a:r>
            <a:r>
              <a:rPr sz="1800" b="1" spc="-20" dirty="0">
                <a:solidFill>
                  <a:srgbClr val="FFFFFF"/>
                </a:solidFill>
                <a:latin typeface="Arial"/>
                <a:cs typeface="Arial"/>
              </a:rPr>
              <a:t> </a:t>
            </a:r>
            <a:r>
              <a:rPr sz="1800" b="1" dirty="0">
                <a:solidFill>
                  <a:srgbClr val="FFFFFF"/>
                </a:solidFill>
                <a:latin typeface="Arial"/>
                <a:cs typeface="Arial"/>
              </a:rPr>
              <a:t>pomocą</a:t>
            </a:r>
            <a:r>
              <a:rPr sz="1800" b="1" spc="-15" dirty="0">
                <a:solidFill>
                  <a:srgbClr val="FFFFFF"/>
                </a:solidFill>
                <a:latin typeface="Arial"/>
                <a:cs typeface="Arial"/>
              </a:rPr>
              <a:t> </a:t>
            </a:r>
            <a:r>
              <a:rPr sz="1800" spc="-10" dirty="0">
                <a:solidFill>
                  <a:srgbClr val="FFFFFF"/>
                </a:solidFill>
                <a:latin typeface="Microsoft Sans Serif"/>
                <a:cs typeface="Microsoft Sans Serif"/>
              </a:rPr>
              <a:t>ssawki</a:t>
            </a:r>
            <a:endParaRPr sz="1800" dirty="0">
              <a:latin typeface="Microsoft Sans Serif"/>
              <a:cs typeface="Microsoft Sans Serif"/>
            </a:endParaRPr>
          </a:p>
        </p:txBody>
      </p:sp>
      <p:sp>
        <p:nvSpPr>
          <p:cNvPr id="7" name="object 7"/>
          <p:cNvSpPr txBox="1"/>
          <p:nvPr/>
        </p:nvSpPr>
        <p:spPr>
          <a:xfrm>
            <a:off x="566940" y="4648200"/>
            <a:ext cx="8263255" cy="793750"/>
          </a:xfrm>
          <a:prstGeom prst="rect">
            <a:avLst/>
          </a:prstGeom>
        </p:spPr>
        <p:txBody>
          <a:bodyPr vert="horz" wrap="square" lIns="0" tIns="67310" rIns="0" bIns="0" rtlCol="0">
            <a:spAutoFit/>
          </a:bodyPr>
          <a:lstStyle/>
          <a:p>
            <a:pPr marL="355600" marR="17145">
              <a:lnSpc>
                <a:spcPct val="80000"/>
              </a:lnSpc>
              <a:spcBef>
                <a:spcPts val="530"/>
              </a:spcBef>
            </a:pPr>
            <a:r>
              <a:rPr sz="1800" dirty="0">
                <a:solidFill>
                  <a:srgbClr val="FFFFFF"/>
                </a:solidFill>
                <a:latin typeface="Microsoft Sans Serif"/>
                <a:cs typeface="Microsoft Sans Serif"/>
              </a:rPr>
              <a:t>(kaustoża)</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pobierania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pokarmu:</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sole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mineralne,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proste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związki </a:t>
            </a:r>
            <a:r>
              <a:rPr sz="1800" spc="-10" dirty="0">
                <a:solidFill>
                  <a:srgbClr val="FFFFFF"/>
                </a:solidFill>
                <a:latin typeface="Microsoft Sans Serif"/>
                <a:cs typeface="Microsoft Sans Serif"/>
              </a:rPr>
              <a:t>organiczne, </a:t>
            </a:r>
            <a:r>
              <a:rPr sz="1800" dirty="0">
                <a:solidFill>
                  <a:srgbClr val="FFFFFF"/>
                </a:solidFill>
                <a:latin typeface="Microsoft Sans Serif"/>
                <a:cs typeface="Microsoft Sans Serif"/>
              </a:rPr>
              <a:t>węglowodany,</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białka,</a:t>
            </a:r>
            <a:r>
              <a:rPr sz="1800" spc="-60" dirty="0">
                <a:solidFill>
                  <a:srgbClr val="FFFFFF"/>
                </a:solidFill>
                <a:latin typeface="Microsoft Sans Serif"/>
                <a:cs typeface="Microsoft Sans Serif"/>
              </a:rPr>
              <a:t> </a:t>
            </a:r>
            <a:r>
              <a:rPr sz="1800" spc="-10" dirty="0">
                <a:solidFill>
                  <a:srgbClr val="FFFFFF"/>
                </a:solidFill>
                <a:latin typeface="Microsoft Sans Serif"/>
                <a:cs typeface="Microsoft Sans Serif"/>
              </a:rPr>
              <a:t>lipidy</a:t>
            </a:r>
            <a:endParaRPr sz="1800">
              <a:latin typeface="Microsoft Sans Serif"/>
              <a:cs typeface="Microsoft Sans Serif"/>
            </a:endParaRPr>
          </a:p>
          <a:p>
            <a:pPr marL="355600" indent="-342900">
              <a:lnSpc>
                <a:spcPct val="100000"/>
              </a:lnSpc>
              <a:buFont typeface="Microsoft Sans Serif"/>
              <a:buChar char="•"/>
              <a:tabLst>
                <a:tab pos="355600" algn="l"/>
                <a:tab pos="1841500" algn="l"/>
              </a:tabLst>
            </a:pPr>
            <a:r>
              <a:rPr sz="1800" b="1" spc="-10" dirty="0">
                <a:solidFill>
                  <a:srgbClr val="FFFFFF"/>
                </a:solidFill>
                <a:latin typeface="Arial"/>
                <a:cs typeface="Arial"/>
              </a:rPr>
              <a:t>Symbionty</a:t>
            </a:r>
            <a:r>
              <a:rPr sz="1800" b="1" dirty="0">
                <a:solidFill>
                  <a:srgbClr val="FFFFFF"/>
                </a:solidFill>
                <a:latin typeface="Arial"/>
                <a:cs typeface="Arial"/>
              </a:rPr>
              <a:t>	</a:t>
            </a:r>
            <a:r>
              <a:rPr sz="1800" dirty="0">
                <a:solidFill>
                  <a:srgbClr val="FFFFFF"/>
                </a:solidFill>
                <a:latin typeface="Microsoft Sans Serif"/>
                <a:cs typeface="Microsoft Sans Serif"/>
              </a:rPr>
              <a:t>Symbioza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organizmami</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autotroficznymi</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(Helotyzm</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Mikoryza)</a:t>
            </a:r>
            <a:endParaRPr sz="1800">
              <a:latin typeface="Microsoft Sans Serif"/>
              <a:cs typeface="Microsoft Sans Serif"/>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98457" y="1066800"/>
            <a:ext cx="2975610" cy="300355"/>
          </a:xfrm>
          <a:prstGeom prst="rect">
            <a:avLst/>
          </a:prstGeom>
        </p:spPr>
        <p:txBody>
          <a:bodyPr vert="horz" wrap="square" lIns="0" tIns="12700" rIns="0" bIns="0" rtlCol="0">
            <a:spAutoFit/>
          </a:bodyPr>
          <a:lstStyle/>
          <a:p>
            <a:pPr marL="12700">
              <a:lnSpc>
                <a:spcPct val="100000"/>
              </a:lnSpc>
              <a:spcBef>
                <a:spcPts val="100"/>
              </a:spcBef>
            </a:pPr>
            <a:r>
              <a:rPr sz="1800" b="1" dirty="0">
                <a:latin typeface="Arial" panose="020B0604020202020204" pitchFamily="34" charset="0"/>
                <a:cs typeface="Arial" panose="020B0604020202020204" pitchFamily="34" charset="0"/>
              </a:rPr>
              <a:t>Rozmnażanie</a:t>
            </a:r>
            <a:r>
              <a:rPr sz="1800" b="1" spc="-65" dirty="0">
                <a:latin typeface="Arial" panose="020B0604020202020204" pitchFamily="34" charset="0"/>
                <a:cs typeface="Arial" panose="020B0604020202020204" pitchFamily="34" charset="0"/>
              </a:rPr>
              <a:t> </a:t>
            </a:r>
            <a:r>
              <a:rPr sz="1800" b="1" spc="-10" dirty="0">
                <a:latin typeface="Arial" panose="020B0604020202020204" pitchFamily="34" charset="0"/>
                <a:cs typeface="Arial" panose="020B0604020202020204" pitchFamily="34" charset="0"/>
              </a:rPr>
              <a:t>wegetatywne</a:t>
            </a:r>
            <a:endParaRPr sz="1800" b="1" dirty="0">
              <a:latin typeface="Arial" panose="020B0604020202020204" pitchFamily="34" charset="0"/>
              <a:cs typeface="Arial" panose="020B0604020202020204" pitchFamily="34" charset="0"/>
            </a:endParaRPr>
          </a:p>
        </p:txBody>
      </p:sp>
      <p:sp>
        <p:nvSpPr>
          <p:cNvPr id="3" name="object 3"/>
          <p:cNvSpPr txBox="1"/>
          <p:nvPr/>
        </p:nvSpPr>
        <p:spPr>
          <a:xfrm>
            <a:off x="533400" y="1524000"/>
            <a:ext cx="7705725" cy="4580255"/>
          </a:xfrm>
          <a:prstGeom prst="rect">
            <a:avLst/>
          </a:prstGeom>
        </p:spPr>
        <p:txBody>
          <a:bodyPr vert="horz" wrap="square" lIns="0" tIns="12700" rIns="0" bIns="0" rtlCol="0">
            <a:spAutoFit/>
          </a:bodyPr>
          <a:lstStyle/>
          <a:p>
            <a:pPr marL="355600" indent="-342900">
              <a:lnSpc>
                <a:spcPct val="100000"/>
              </a:lnSpc>
              <a:spcBef>
                <a:spcPts val="100"/>
              </a:spcBef>
              <a:buChar char="•"/>
              <a:tabLst>
                <a:tab pos="355600" algn="l"/>
              </a:tabLst>
            </a:pPr>
            <a:r>
              <a:rPr sz="1800" dirty="0">
                <a:solidFill>
                  <a:srgbClr val="FFFFFF"/>
                </a:solidFill>
                <a:latin typeface="Microsoft Sans Serif"/>
                <a:cs typeface="Microsoft Sans Serif"/>
              </a:rPr>
              <a:t>fragmentacja</a:t>
            </a:r>
            <a:r>
              <a:rPr sz="1800" spc="-80" dirty="0">
                <a:solidFill>
                  <a:srgbClr val="FFFFFF"/>
                </a:solidFill>
                <a:latin typeface="Microsoft Sans Serif"/>
                <a:cs typeface="Microsoft Sans Serif"/>
              </a:rPr>
              <a:t> </a:t>
            </a:r>
            <a:r>
              <a:rPr sz="1800" spc="-10" dirty="0">
                <a:solidFill>
                  <a:srgbClr val="FFFFFF"/>
                </a:solidFill>
                <a:latin typeface="Microsoft Sans Serif"/>
                <a:cs typeface="Microsoft Sans Serif"/>
              </a:rPr>
              <a:t>plechy</a:t>
            </a:r>
            <a:endParaRPr sz="1800" dirty="0">
              <a:latin typeface="Microsoft Sans Serif"/>
              <a:cs typeface="Microsoft Sans Serif"/>
            </a:endParaRPr>
          </a:p>
          <a:p>
            <a:pPr marL="355600" indent="-342900">
              <a:lnSpc>
                <a:spcPct val="100000"/>
              </a:lnSpc>
              <a:buChar char="•"/>
              <a:tabLst>
                <a:tab pos="355600" algn="l"/>
              </a:tabLst>
            </a:pPr>
            <a:r>
              <a:rPr sz="1800" spc="-10" dirty="0">
                <a:solidFill>
                  <a:srgbClr val="FFFFFF"/>
                </a:solidFill>
                <a:latin typeface="Microsoft Sans Serif"/>
                <a:cs typeface="Microsoft Sans Serif"/>
              </a:rPr>
              <a:t>pączkowanie</a:t>
            </a:r>
            <a:endParaRPr sz="1800" dirty="0">
              <a:latin typeface="Microsoft Sans Serif"/>
              <a:cs typeface="Microsoft Sans Serif"/>
            </a:endParaRPr>
          </a:p>
          <a:p>
            <a:pPr marL="355600" marR="5080" indent="-343535">
              <a:lnSpc>
                <a:spcPct val="80000"/>
              </a:lnSpc>
              <a:spcBef>
                <a:spcPts val="430"/>
              </a:spcBef>
              <a:buChar char="•"/>
              <a:tabLst>
                <a:tab pos="355600" algn="l"/>
              </a:tabLst>
            </a:pPr>
            <a:r>
              <a:rPr sz="1800" dirty="0">
                <a:solidFill>
                  <a:srgbClr val="FFFFFF"/>
                </a:solidFill>
                <a:latin typeface="Microsoft Sans Serif"/>
                <a:cs typeface="Microsoft Sans Serif"/>
              </a:rPr>
              <a:t>za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pomocą</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zarodników</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15" dirty="0">
                <a:solidFill>
                  <a:srgbClr val="FFFFFF"/>
                </a:solidFill>
                <a:latin typeface="Microsoft Sans Serif"/>
                <a:cs typeface="Microsoft Sans Serif"/>
              </a:rPr>
              <a:t> </a:t>
            </a:r>
            <a:r>
              <a:rPr sz="1800" i="1" dirty="0">
                <a:solidFill>
                  <a:srgbClr val="FFFFFF"/>
                </a:solidFill>
                <a:latin typeface="Arial"/>
                <a:cs typeface="Arial"/>
              </a:rPr>
              <a:t>chlamidospory</a:t>
            </a:r>
            <a:r>
              <a:rPr sz="180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i="1" dirty="0">
                <a:solidFill>
                  <a:srgbClr val="FFFFFF"/>
                </a:solidFill>
                <a:latin typeface="Arial"/>
                <a:cs typeface="Arial"/>
              </a:rPr>
              <a:t>oidia,</a:t>
            </a:r>
            <a:r>
              <a:rPr sz="1800" i="1" spc="-30" dirty="0">
                <a:solidFill>
                  <a:srgbClr val="FFFFFF"/>
                </a:solidFill>
                <a:latin typeface="Arial"/>
                <a:cs typeface="Arial"/>
              </a:rPr>
              <a:t> </a:t>
            </a:r>
            <a:r>
              <a:rPr sz="1800" i="1" dirty="0">
                <a:solidFill>
                  <a:srgbClr val="FFFFFF"/>
                </a:solidFill>
                <a:latin typeface="Arial"/>
                <a:cs typeface="Arial"/>
              </a:rPr>
              <a:t>zarodniki</a:t>
            </a:r>
            <a:r>
              <a:rPr sz="1800" i="1" spc="15" dirty="0">
                <a:solidFill>
                  <a:srgbClr val="FFFFFF"/>
                </a:solidFill>
                <a:latin typeface="Arial"/>
                <a:cs typeface="Arial"/>
              </a:rPr>
              <a:t> </a:t>
            </a:r>
            <a:r>
              <a:rPr sz="1800" i="1" spc="-10" dirty="0">
                <a:solidFill>
                  <a:srgbClr val="FFFFFF"/>
                </a:solidFill>
                <a:latin typeface="Arial"/>
                <a:cs typeface="Arial"/>
              </a:rPr>
              <a:t>pływkowe, </a:t>
            </a:r>
            <a:r>
              <a:rPr sz="1800" i="1" dirty="0">
                <a:solidFill>
                  <a:srgbClr val="FFFFFF"/>
                </a:solidFill>
                <a:latin typeface="Arial"/>
                <a:cs typeface="Arial"/>
              </a:rPr>
              <a:t>zarodniki</a:t>
            </a:r>
            <a:r>
              <a:rPr sz="1800" i="1" spc="-10" dirty="0">
                <a:solidFill>
                  <a:srgbClr val="FFFFFF"/>
                </a:solidFill>
                <a:latin typeface="Arial"/>
                <a:cs typeface="Arial"/>
              </a:rPr>
              <a:t> </a:t>
            </a:r>
            <a:r>
              <a:rPr sz="1800" i="1" dirty="0">
                <a:solidFill>
                  <a:srgbClr val="FFFFFF"/>
                </a:solidFill>
                <a:latin typeface="Arial"/>
                <a:cs typeface="Arial"/>
              </a:rPr>
              <a:t>sporangialne,</a:t>
            </a:r>
            <a:r>
              <a:rPr sz="1800" i="1" spc="-35" dirty="0">
                <a:solidFill>
                  <a:srgbClr val="FFFFFF"/>
                </a:solidFill>
                <a:latin typeface="Arial"/>
                <a:cs typeface="Arial"/>
              </a:rPr>
              <a:t> </a:t>
            </a:r>
            <a:r>
              <a:rPr sz="1800" i="1" dirty="0">
                <a:solidFill>
                  <a:srgbClr val="FFFFFF"/>
                </a:solidFill>
                <a:latin typeface="Arial"/>
                <a:cs typeface="Arial"/>
              </a:rPr>
              <a:t>zarodniki</a:t>
            </a:r>
            <a:r>
              <a:rPr sz="1800" i="1" spc="-10" dirty="0">
                <a:solidFill>
                  <a:srgbClr val="FFFFFF"/>
                </a:solidFill>
                <a:latin typeface="Arial"/>
                <a:cs typeface="Arial"/>
              </a:rPr>
              <a:t> </a:t>
            </a:r>
            <a:r>
              <a:rPr sz="1800" i="1" dirty="0">
                <a:solidFill>
                  <a:srgbClr val="FFFFFF"/>
                </a:solidFill>
                <a:latin typeface="Arial"/>
                <a:cs typeface="Arial"/>
              </a:rPr>
              <a:t>konidialne,</a:t>
            </a:r>
            <a:r>
              <a:rPr sz="1800" i="1" spc="-30" dirty="0">
                <a:solidFill>
                  <a:srgbClr val="FFFFFF"/>
                </a:solidFill>
                <a:latin typeface="Arial"/>
                <a:cs typeface="Arial"/>
              </a:rPr>
              <a:t> </a:t>
            </a:r>
            <a:r>
              <a:rPr sz="1800" dirty="0">
                <a:solidFill>
                  <a:srgbClr val="FFFFFF"/>
                </a:solidFill>
                <a:latin typeface="Microsoft Sans Serif"/>
                <a:cs typeface="Microsoft Sans Serif"/>
              </a:rPr>
              <a:t>sporodachium,</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acer</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bolusy, piknidium</a:t>
            </a:r>
            <a:endParaRPr sz="1800" dirty="0">
              <a:latin typeface="Microsoft Sans Serif"/>
              <a:cs typeface="Microsoft Sans Serif"/>
            </a:endParaRPr>
          </a:p>
          <a:p>
            <a:pPr marL="2756535">
              <a:lnSpc>
                <a:spcPct val="100000"/>
              </a:lnSpc>
            </a:pPr>
            <a:r>
              <a:rPr sz="1800" b="1" dirty="0">
                <a:solidFill>
                  <a:srgbClr val="FFFFFF"/>
                </a:solidFill>
                <a:latin typeface="Arial"/>
                <a:cs typeface="Arial"/>
              </a:rPr>
              <a:t>Rozmnażanie</a:t>
            </a:r>
            <a:r>
              <a:rPr sz="1800" b="1" spc="-60" dirty="0">
                <a:solidFill>
                  <a:srgbClr val="FFFFFF"/>
                </a:solidFill>
                <a:latin typeface="Arial"/>
                <a:cs typeface="Arial"/>
              </a:rPr>
              <a:t> </a:t>
            </a:r>
            <a:r>
              <a:rPr sz="1800" b="1" spc="-10" dirty="0">
                <a:solidFill>
                  <a:srgbClr val="FFFFFF"/>
                </a:solidFill>
                <a:latin typeface="Arial"/>
                <a:cs typeface="Arial"/>
              </a:rPr>
              <a:t>płciowe</a:t>
            </a:r>
            <a:endParaRPr sz="1800" dirty="0">
              <a:latin typeface="Arial"/>
              <a:cs typeface="Arial"/>
            </a:endParaRPr>
          </a:p>
          <a:p>
            <a:pPr marL="355600" indent="-342900">
              <a:lnSpc>
                <a:spcPct val="100000"/>
              </a:lnSpc>
              <a:buChar char="•"/>
              <a:tabLst>
                <a:tab pos="355600" algn="l"/>
              </a:tabLst>
            </a:pPr>
            <a:r>
              <a:rPr sz="1800" dirty="0">
                <a:solidFill>
                  <a:srgbClr val="FFFFFF"/>
                </a:solidFill>
                <a:latin typeface="Microsoft Sans Serif"/>
                <a:cs typeface="Microsoft Sans Serif"/>
              </a:rPr>
              <a:t>izogamia </a:t>
            </a:r>
            <a:r>
              <a:rPr sz="1800" spc="470" dirty="0">
                <a:solidFill>
                  <a:srgbClr val="FFFFFF"/>
                </a:solidFill>
                <a:latin typeface="Microsoft Sans Serif"/>
                <a:cs typeface="Microsoft Sans Serif"/>
              </a:rPr>
              <a:t>–</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gamety</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nie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różnią</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morfologicznie</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anizogamia</a:t>
            </a:r>
            <a:r>
              <a:rPr sz="1800" spc="-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gamety</a:t>
            </a:r>
            <a:r>
              <a:rPr sz="1800" spc="-10" dirty="0">
                <a:solidFill>
                  <a:srgbClr val="FFFFFF"/>
                </a:solidFill>
                <a:latin typeface="Microsoft Sans Serif"/>
                <a:cs typeface="Microsoft Sans Serif"/>
              </a:rPr>
              <a:t> zróżnicowane</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gametangia</a:t>
            </a:r>
            <a:r>
              <a:rPr sz="1800" spc="-1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lęgnie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plemnie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(gametangia</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wielojądrowe)</a:t>
            </a:r>
            <a:endParaRPr sz="1800" dirty="0">
              <a:latin typeface="Microsoft Sans Serif"/>
              <a:cs typeface="Microsoft Sans Serif"/>
            </a:endParaRPr>
          </a:p>
          <a:p>
            <a:pPr marL="355600" indent="-342900">
              <a:lnSpc>
                <a:spcPct val="100000"/>
              </a:lnSpc>
              <a:spcBef>
                <a:spcPts val="5"/>
              </a:spcBef>
              <a:buChar char="•"/>
              <a:tabLst>
                <a:tab pos="355600" algn="l"/>
              </a:tabLst>
            </a:pPr>
            <a:r>
              <a:rPr sz="1800" dirty="0">
                <a:solidFill>
                  <a:srgbClr val="FFFFFF"/>
                </a:solidFill>
                <a:latin typeface="Microsoft Sans Serif"/>
                <a:cs typeface="Microsoft Sans Serif"/>
              </a:rPr>
              <a:t>plazmogonia</a:t>
            </a:r>
            <a:r>
              <a:rPr sz="1800" spc="1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zdolne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ruchu</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gamety</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somatogonia</a:t>
            </a:r>
            <a:r>
              <a:rPr sz="1800" spc="-2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zlanie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komórek</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grzybni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zróżnicowanych</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płciowo</a:t>
            </a:r>
            <a:endParaRPr sz="1800" dirty="0">
              <a:latin typeface="Microsoft Sans Serif"/>
              <a:cs typeface="Microsoft Sans Serif"/>
            </a:endParaRPr>
          </a:p>
          <a:p>
            <a:pPr>
              <a:lnSpc>
                <a:spcPct val="100000"/>
              </a:lnSpc>
              <a:spcBef>
                <a:spcPts val="120"/>
              </a:spcBef>
              <a:buClr>
                <a:srgbClr val="FFFFFF"/>
              </a:buClr>
              <a:buFont typeface="Microsoft Sans Serif"/>
              <a:buChar char="•"/>
            </a:pPr>
            <a:endParaRPr sz="1800" dirty="0">
              <a:latin typeface="Microsoft Sans Serif"/>
              <a:cs typeface="Microsoft Sans Serif"/>
            </a:endParaRPr>
          </a:p>
          <a:p>
            <a:pPr marL="2756535">
              <a:lnSpc>
                <a:spcPct val="100000"/>
              </a:lnSpc>
            </a:pPr>
            <a:r>
              <a:rPr sz="1800" b="1" dirty="0">
                <a:solidFill>
                  <a:srgbClr val="FFFFFF"/>
                </a:solidFill>
                <a:latin typeface="Arial"/>
                <a:cs typeface="Arial"/>
              </a:rPr>
              <a:t>Przez</a:t>
            </a:r>
            <a:r>
              <a:rPr sz="1800" b="1" spc="-10" dirty="0">
                <a:solidFill>
                  <a:srgbClr val="FFFFFF"/>
                </a:solidFill>
                <a:latin typeface="Arial"/>
                <a:cs typeface="Arial"/>
              </a:rPr>
              <a:t> zarodniki</a:t>
            </a:r>
            <a:endParaRPr sz="1800" dirty="0">
              <a:latin typeface="Arial"/>
              <a:cs typeface="Arial"/>
            </a:endParaRPr>
          </a:p>
          <a:p>
            <a:pPr marL="355600" indent="-342900">
              <a:lnSpc>
                <a:spcPct val="100000"/>
              </a:lnSpc>
              <a:spcBef>
                <a:spcPts val="5"/>
              </a:spcBef>
              <a:buChar char="•"/>
              <a:tabLst>
                <a:tab pos="355600" algn="l"/>
              </a:tabLst>
            </a:pPr>
            <a:r>
              <a:rPr sz="1800" dirty="0">
                <a:solidFill>
                  <a:srgbClr val="FFFFFF"/>
                </a:solidFill>
                <a:latin typeface="Microsoft Sans Serif"/>
                <a:cs typeface="Microsoft Sans Serif"/>
              </a:rPr>
              <a:t>ruchliwie</a:t>
            </a:r>
            <a:r>
              <a:rPr sz="1800" spc="-65" dirty="0">
                <a:solidFill>
                  <a:srgbClr val="FFFFFF"/>
                </a:solidFill>
                <a:latin typeface="Microsoft Sans Serif"/>
                <a:cs typeface="Microsoft Sans Serif"/>
              </a:rPr>
              <a:t> </a:t>
            </a:r>
            <a:r>
              <a:rPr sz="1800" spc="-10" dirty="0">
                <a:solidFill>
                  <a:srgbClr val="FFFFFF"/>
                </a:solidFill>
                <a:latin typeface="Microsoft Sans Serif"/>
                <a:cs typeface="Microsoft Sans Serif"/>
              </a:rPr>
              <a:t>(zoospory)</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nieruchliwie</a:t>
            </a:r>
            <a:r>
              <a:rPr sz="1800" spc="-110" dirty="0">
                <a:solidFill>
                  <a:srgbClr val="FFFFFF"/>
                </a:solidFill>
                <a:latin typeface="Microsoft Sans Serif"/>
                <a:cs typeface="Microsoft Sans Serif"/>
              </a:rPr>
              <a:t> </a:t>
            </a:r>
            <a:r>
              <a:rPr sz="1800" spc="-10" dirty="0">
                <a:solidFill>
                  <a:srgbClr val="FFFFFF"/>
                </a:solidFill>
                <a:latin typeface="Microsoft Sans Serif"/>
                <a:cs typeface="Microsoft Sans Serif"/>
              </a:rPr>
              <a:t>(aplanospory)</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endospory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workowe</a:t>
            </a:r>
            <a:r>
              <a:rPr sz="1800" spc="15" dirty="0">
                <a:solidFill>
                  <a:srgbClr val="FFFFFF"/>
                </a:solidFill>
                <a:latin typeface="Microsoft Sans Serif"/>
                <a:cs typeface="Microsoft Sans Serif"/>
              </a:rPr>
              <a:t> </a:t>
            </a:r>
            <a:r>
              <a:rPr sz="1800" dirty="0">
                <a:solidFill>
                  <a:srgbClr val="FFFFFF"/>
                </a:solidFill>
                <a:latin typeface="Cambria Math"/>
                <a:cs typeface="Cambria Math"/>
              </a:rPr>
              <a:t>⇒</a:t>
            </a:r>
            <a:r>
              <a:rPr sz="1800" spc="50" dirty="0">
                <a:solidFill>
                  <a:srgbClr val="FFFFFF"/>
                </a:solidFill>
                <a:latin typeface="Cambria Math"/>
                <a:cs typeface="Cambria Math"/>
              </a:rPr>
              <a:t> </a:t>
            </a:r>
            <a:r>
              <a:rPr sz="180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askospory),</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sporangialne</a:t>
            </a:r>
            <a:endParaRPr sz="1800" dirty="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egzospory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konidia,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podstawkowe</a:t>
            </a:r>
            <a:r>
              <a:rPr sz="1800" spc="25" dirty="0">
                <a:solidFill>
                  <a:srgbClr val="FFFFFF"/>
                </a:solidFill>
                <a:latin typeface="Microsoft Sans Serif"/>
                <a:cs typeface="Microsoft Sans Serif"/>
              </a:rPr>
              <a:t> </a:t>
            </a:r>
            <a:r>
              <a:rPr sz="1800" dirty="0">
                <a:solidFill>
                  <a:srgbClr val="FFFFFF"/>
                </a:solidFill>
                <a:latin typeface="Cambria Math"/>
                <a:cs typeface="Cambria Math"/>
              </a:rPr>
              <a:t>⇒</a:t>
            </a:r>
            <a:r>
              <a:rPr sz="1800" spc="45" dirty="0">
                <a:solidFill>
                  <a:srgbClr val="FFFFFF"/>
                </a:solidFill>
                <a:latin typeface="Cambria Math"/>
                <a:cs typeface="Cambria Math"/>
              </a:rPr>
              <a:t> </a:t>
            </a:r>
            <a:r>
              <a:rPr sz="1800" spc="-10" dirty="0">
                <a:solidFill>
                  <a:srgbClr val="FFFFFF"/>
                </a:solidFill>
                <a:latin typeface="Microsoft Sans Serif"/>
                <a:cs typeface="Microsoft Sans Serif"/>
              </a:rPr>
              <a:t>(bazydiospory)</a:t>
            </a:r>
            <a:endParaRPr sz="1800" dirty="0">
              <a:latin typeface="Microsoft Sans Serif"/>
              <a:cs typeface="Microsoft Sans Serif"/>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1570031"/>
            <a:ext cx="7008495" cy="1397635"/>
          </a:xfrm>
          <a:prstGeom prst="rect">
            <a:avLst/>
          </a:prstGeom>
        </p:spPr>
        <p:txBody>
          <a:bodyPr vert="horz" wrap="square" lIns="0" tIns="12700" rIns="0" bIns="0" rtlCol="0">
            <a:spAutoFit/>
          </a:bodyPr>
          <a:lstStyle/>
          <a:p>
            <a:pPr marL="355600" marR="5080" indent="-343535">
              <a:lnSpc>
                <a:spcPct val="150000"/>
              </a:lnSpc>
              <a:spcBef>
                <a:spcPts val="100"/>
              </a:spcBef>
            </a:pPr>
            <a:r>
              <a:rPr sz="2000" dirty="0"/>
              <a:t>Stadium</a:t>
            </a:r>
            <a:r>
              <a:rPr sz="2000" spc="-45" dirty="0"/>
              <a:t> </a:t>
            </a:r>
            <a:r>
              <a:rPr sz="2000" dirty="0"/>
              <a:t>niedoskonałe</a:t>
            </a:r>
            <a:r>
              <a:rPr sz="2000" spc="-35" dirty="0"/>
              <a:t> </a:t>
            </a:r>
            <a:r>
              <a:rPr sz="2000" b="0" dirty="0">
                <a:latin typeface="Microsoft Sans Serif"/>
                <a:cs typeface="Microsoft Sans Serif"/>
              </a:rPr>
              <a:t>=</a:t>
            </a:r>
            <a:r>
              <a:rPr sz="2000" b="0" spc="-15" dirty="0">
                <a:latin typeface="Microsoft Sans Serif"/>
                <a:cs typeface="Microsoft Sans Serif"/>
              </a:rPr>
              <a:t> </a:t>
            </a:r>
            <a:r>
              <a:rPr sz="2000" b="0" i="1" dirty="0">
                <a:latin typeface="Arial"/>
                <a:cs typeface="Arial"/>
              </a:rPr>
              <a:t>anamorfa</a:t>
            </a:r>
            <a:r>
              <a:rPr sz="2000" b="0" i="1" spc="-45" dirty="0">
                <a:latin typeface="Arial"/>
                <a:cs typeface="Arial"/>
              </a:rPr>
              <a:t> </a:t>
            </a:r>
            <a:r>
              <a:rPr sz="2000" b="0" dirty="0">
                <a:latin typeface="Microsoft Sans Serif"/>
                <a:cs typeface="Microsoft Sans Serif"/>
              </a:rPr>
              <a:t>=</a:t>
            </a:r>
            <a:r>
              <a:rPr sz="2000" b="0" spc="-5" dirty="0">
                <a:latin typeface="Microsoft Sans Serif"/>
                <a:cs typeface="Microsoft Sans Serif"/>
              </a:rPr>
              <a:t> </a:t>
            </a:r>
            <a:r>
              <a:rPr sz="2000" b="0" dirty="0">
                <a:latin typeface="Microsoft Sans Serif"/>
                <a:cs typeface="Microsoft Sans Serif"/>
              </a:rPr>
              <a:t>stadium</a:t>
            </a:r>
            <a:r>
              <a:rPr sz="2000" b="0" spc="-25" dirty="0">
                <a:latin typeface="Microsoft Sans Serif"/>
                <a:cs typeface="Microsoft Sans Serif"/>
              </a:rPr>
              <a:t> </a:t>
            </a:r>
            <a:r>
              <a:rPr sz="2000" b="0" dirty="0">
                <a:latin typeface="Microsoft Sans Serif"/>
                <a:cs typeface="Microsoft Sans Serif"/>
              </a:rPr>
              <a:t>pasożytnicze</a:t>
            </a:r>
            <a:r>
              <a:rPr sz="2000" b="0" spc="-20" dirty="0">
                <a:latin typeface="Microsoft Sans Serif"/>
                <a:cs typeface="Microsoft Sans Serif"/>
              </a:rPr>
              <a:t> </a:t>
            </a:r>
            <a:r>
              <a:rPr sz="2000" b="0" spc="470" dirty="0">
                <a:latin typeface="Microsoft Sans Serif"/>
                <a:cs typeface="Microsoft Sans Serif"/>
              </a:rPr>
              <a:t>– </a:t>
            </a:r>
            <a:r>
              <a:rPr sz="2000" b="0" dirty="0">
                <a:latin typeface="Microsoft Sans Serif"/>
                <a:cs typeface="Microsoft Sans Serif"/>
              </a:rPr>
              <a:t>rozmnażanie</a:t>
            </a:r>
            <a:r>
              <a:rPr sz="2000" b="0" spc="-75" dirty="0">
                <a:latin typeface="Microsoft Sans Serif"/>
                <a:cs typeface="Microsoft Sans Serif"/>
              </a:rPr>
              <a:t> </a:t>
            </a:r>
            <a:r>
              <a:rPr sz="2000" b="0" dirty="0">
                <a:latin typeface="Microsoft Sans Serif"/>
                <a:cs typeface="Microsoft Sans Serif"/>
              </a:rPr>
              <a:t>wegetatywne</a:t>
            </a:r>
            <a:r>
              <a:rPr sz="2000" b="0" spc="-70" dirty="0">
                <a:latin typeface="Microsoft Sans Serif"/>
                <a:cs typeface="Microsoft Sans Serif"/>
              </a:rPr>
              <a:t> </a:t>
            </a:r>
            <a:r>
              <a:rPr sz="2000" b="0" dirty="0">
                <a:latin typeface="Microsoft Sans Serif"/>
                <a:cs typeface="Microsoft Sans Serif"/>
              </a:rPr>
              <a:t>(bezpłciowo),</a:t>
            </a:r>
            <a:r>
              <a:rPr sz="2000" b="0" spc="-75" dirty="0">
                <a:latin typeface="Microsoft Sans Serif"/>
                <a:cs typeface="Microsoft Sans Serif"/>
              </a:rPr>
              <a:t> </a:t>
            </a:r>
            <a:r>
              <a:rPr sz="2000" b="0" dirty="0">
                <a:latin typeface="Microsoft Sans Serif"/>
                <a:cs typeface="Microsoft Sans Serif"/>
              </a:rPr>
              <a:t>przypada</a:t>
            </a:r>
            <a:r>
              <a:rPr sz="2000" b="0" spc="-75" dirty="0">
                <a:latin typeface="Microsoft Sans Serif"/>
                <a:cs typeface="Microsoft Sans Serif"/>
              </a:rPr>
              <a:t> </a:t>
            </a:r>
            <a:r>
              <a:rPr sz="2000" b="0" spc="-25" dirty="0">
                <a:latin typeface="Microsoft Sans Serif"/>
                <a:cs typeface="Microsoft Sans Serif"/>
              </a:rPr>
              <a:t>na </a:t>
            </a:r>
            <a:r>
              <a:rPr sz="2000" b="0" dirty="0">
                <a:latin typeface="Microsoft Sans Serif"/>
                <a:cs typeface="Microsoft Sans Serif"/>
              </a:rPr>
              <a:t>okres</a:t>
            </a:r>
            <a:r>
              <a:rPr sz="2000" b="0" spc="-45" dirty="0">
                <a:latin typeface="Microsoft Sans Serif"/>
                <a:cs typeface="Microsoft Sans Serif"/>
              </a:rPr>
              <a:t> </a:t>
            </a:r>
            <a:r>
              <a:rPr sz="2000" b="0" dirty="0">
                <a:latin typeface="Microsoft Sans Serif"/>
                <a:cs typeface="Microsoft Sans Serif"/>
              </a:rPr>
              <a:t>wegetacji</a:t>
            </a:r>
            <a:r>
              <a:rPr sz="2000" b="0" spc="-20" dirty="0">
                <a:latin typeface="Microsoft Sans Serif"/>
                <a:cs typeface="Microsoft Sans Serif"/>
              </a:rPr>
              <a:t> </a:t>
            </a:r>
            <a:r>
              <a:rPr sz="2000" b="0" spc="-10" dirty="0">
                <a:latin typeface="Microsoft Sans Serif"/>
                <a:cs typeface="Microsoft Sans Serif"/>
              </a:rPr>
              <a:t>roślin</a:t>
            </a:r>
            <a:endParaRPr sz="2000">
              <a:latin typeface="Microsoft Sans Serif"/>
              <a:cs typeface="Microsoft Sans Serif"/>
            </a:endParaRPr>
          </a:p>
        </p:txBody>
      </p:sp>
      <p:sp>
        <p:nvSpPr>
          <p:cNvPr id="3" name="object 3"/>
          <p:cNvSpPr txBox="1"/>
          <p:nvPr/>
        </p:nvSpPr>
        <p:spPr>
          <a:xfrm>
            <a:off x="535940" y="3521049"/>
            <a:ext cx="6774180" cy="1398270"/>
          </a:xfrm>
          <a:prstGeom prst="rect">
            <a:avLst/>
          </a:prstGeom>
        </p:spPr>
        <p:txBody>
          <a:bodyPr vert="horz" wrap="square" lIns="0" tIns="12700" rIns="0" bIns="0" rtlCol="0">
            <a:spAutoFit/>
          </a:bodyPr>
          <a:lstStyle/>
          <a:p>
            <a:pPr marL="355600" marR="5080" indent="-343535">
              <a:lnSpc>
                <a:spcPct val="150100"/>
              </a:lnSpc>
              <a:spcBef>
                <a:spcPts val="100"/>
              </a:spcBef>
            </a:pPr>
            <a:r>
              <a:rPr sz="2000" b="1" dirty="0">
                <a:solidFill>
                  <a:srgbClr val="FFFFFF"/>
                </a:solidFill>
                <a:latin typeface="Arial"/>
                <a:cs typeface="Arial"/>
              </a:rPr>
              <a:t>Stadium</a:t>
            </a:r>
            <a:r>
              <a:rPr sz="2000" b="1" spc="-65" dirty="0">
                <a:solidFill>
                  <a:srgbClr val="FFFFFF"/>
                </a:solidFill>
                <a:latin typeface="Arial"/>
                <a:cs typeface="Arial"/>
              </a:rPr>
              <a:t> </a:t>
            </a:r>
            <a:r>
              <a:rPr sz="2000" b="1" dirty="0">
                <a:solidFill>
                  <a:srgbClr val="FFFFFF"/>
                </a:solidFill>
                <a:latin typeface="Arial"/>
                <a:cs typeface="Arial"/>
              </a:rPr>
              <a:t>doskonałe</a:t>
            </a:r>
            <a:r>
              <a:rPr sz="2000" b="1" spc="-25" dirty="0">
                <a:solidFill>
                  <a:srgbClr val="FFFFFF"/>
                </a:solidFill>
                <a:latin typeface="Arial"/>
                <a:cs typeface="Arial"/>
              </a:rPr>
              <a:t> </a:t>
            </a:r>
            <a:r>
              <a:rPr sz="2000" dirty="0">
                <a:solidFill>
                  <a:srgbClr val="FFFFFF"/>
                </a:solidFill>
                <a:latin typeface="Microsoft Sans Serif"/>
                <a:cs typeface="Microsoft Sans Serif"/>
              </a:rPr>
              <a:t>=</a:t>
            </a:r>
            <a:r>
              <a:rPr sz="2000" spc="-10" dirty="0">
                <a:solidFill>
                  <a:srgbClr val="FFFFFF"/>
                </a:solidFill>
                <a:latin typeface="Microsoft Sans Serif"/>
                <a:cs typeface="Microsoft Sans Serif"/>
              </a:rPr>
              <a:t> </a:t>
            </a:r>
            <a:r>
              <a:rPr sz="2000" i="1" dirty="0">
                <a:solidFill>
                  <a:srgbClr val="FFFFFF"/>
                </a:solidFill>
                <a:latin typeface="Arial"/>
                <a:cs typeface="Arial"/>
              </a:rPr>
              <a:t>teleomorfa</a:t>
            </a:r>
            <a:r>
              <a:rPr sz="2000" i="1" spc="-50" dirty="0">
                <a:solidFill>
                  <a:srgbClr val="FFFFFF"/>
                </a:solidFill>
                <a:latin typeface="Arial"/>
                <a:cs typeface="Arial"/>
              </a:rPr>
              <a:t> </a:t>
            </a:r>
            <a:r>
              <a:rPr sz="2000" dirty="0">
                <a:solidFill>
                  <a:srgbClr val="FFFFFF"/>
                </a:solidFill>
                <a:latin typeface="Microsoft Sans Serif"/>
                <a:cs typeface="Microsoft Sans Serif"/>
              </a:rPr>
              <a:t>=</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rozmnażanie</a:t>
            </a:r>
            <a:r>
              <a:rPr sz="2000" spc="-35" dirty="0">
                <a:solidFill>
                  <a:srgbClr val="FFFFFF"/>
                </a:solidFill>
                <a:latin typeface="Microsoft Sans Serif"/>
                <a:cs typeface="Microsoft Sans Serif"/>
              </a:rPr>
              <a:t> </a:t>
            </a:r>
            <a:r>
              <a:rPr sz="2000" spc="-10" dirty="0">
                <a:solidFill>
                  <a:srgbClr val="FFFFFF"/>
                </a:solidFill>
                <a:latin typeface="Microsoft Sans Serif"/>
                <a:cs typeface="Microsoft Sans Serif"/>
              </a:rPr>
              <a:t>płciowe, </a:t>
            </a:r>
            <a:r>
              <a:rPr sz="2000" dirty="0">
                <a:solidFill>
                  <a:srgbClr val="FFFFFF"/>
                </a:solidFill>
                <a:latin typeface="Microsoft Sans Serif"/>
                <a:cs typeface="Microsoft Sans Serif"/>
              </a:rPr>
              <a:t>przypada</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na</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koniec</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lub</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początek</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okresu</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wegetacji</a:t>
            </a:r>
            <a:r>
              <a:rPr sz="2000" spc="-25" dirty="0">
                <a:solidFill>
                  <a:srgbClr val="FFFFFF"/>
                </a:solidFill>
                <a:latin typeface="Microsoft Sans Serif"/>
                <a:cs typeface="Microsoft Sans Serif"/>
              </a:rPr>
              <a:t> </a:t>
            </a:r>
            <a:r>
              <a:rPr sz="2000" spc="-10" dirty="0">
                <a:solidFill>
                  <a:srgbClr val="FFFFFF"/>
                </a:solidFill>
                <a:latin typeface="Microsoft Sans Serif"/>
                <a:cs typeface="Microsoft Sans Serif"/>
              </a:rPr>
              <a:t>roślin, </a:t>
            </a:r>
            <a:r>
              <a:rPr sz="2000" dirty="0">
                <a:solidFill>
                  <a:srgbClr val="FFFFFF"/>
                </a:solidFill>
                <a:latin typeface="Microsoft Sans Serif"/>
                <a:cs typeface="Microsoft Sans Serif"/>
              </a:rPr>
              <a:t>stadium</a:t>
            </a:r>
            <a:r>
              <a:rPr sz="2000" spc="-5" dirty="0">
                <a:solidFill>
                  <a:srgbClr val="FFFFFF"/>
                </a:solidFill>
                <a:latin typeface="Microsoft Sans Serif"/>
                <a:cs typeface="Microsoft Sans Serif"/>
              </a:rPr>
              <a:t> </a:t>
            </a:r>
            <a:r>
              <a:rPr sz="2000" spc="-10" dirty="0">
                <a:solidFill>
                  <a:srgbClr val="FFFFFF"/>
                </a:solidFill>
                <a:latin typeface="Microsoft Sans Serif"/>
                <a:cs typeface="Microsoft Sans Serif"/>
              </a:rPr>
              <a:t>zimujące</a:t>
            </a:r>
            <a:endParaRPr sz="2000">
              <a:latin typeface="Microsoft Sans Serif"/>
              <a:cs typeface="Microsoft Sans Serif"/>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2362200"/>
            <a:ext cx="7500620" cy="3208655"/>
          </a:xfrm>
          <a:prstGeom prst="rect">
            <a:avLst/>
          </a:prstGeom>
        </p:spPr>
        <p:txBody>
          <a:bodyPr vert="horz" wrap="square" lIns="0" tIns="12700" rIns="0" bIns="0" rtlCol="0">
            <a:spAutoFit/>
          </a:bodyPr>
          <a:lstStyle/>
          <a:p>
            <a:pPr marL="354965" indent="-342265">
              <a:lnSpc>
                <a:spcPct val="100000"/>
              </a:lnSpc>
              <a:spcBef>
                <a:spcPts val="100"/>
              </a:spcBef>
              <a:buFont typeface="Microsoft Sans Serif"/>
              <a:buChar char="•"/>
              <a:tabLst>
                <a:tab pos="354965" algn="l"/>
              </a:tabLst>
            </a:pPr>
            <a:r>
              <a:rPr sz="1800" b="1" dirty="0">
                <a:solidFill>
                  <a:srgbClr val="FFFFFF"/>
                </a:solidFill>
                <a:latin typeface="Arial"/>
                <a:cs typeface="Arial"/>
              </a:rPr>
              <a:t>Klasa: </a:t>
            </a:r>
            <a:r>
              <a:rPr sz="1800" i="1" spc="-10" dirty="0">
                <a:solidFill>
                  <a:srgbClr val="FFFFFF"/>
                </a:solidFill>
                <a:latin typeface="Arial"/>
                <a:cs typeface="Arial"/>
              </a:rPr>
              <a:t>Ustomycetes</a:t>
            </a:r>
            <a:endParaRPr sz="1800" dirty="0">
              <a:latin typeface="Arial"/>
              <a:cs typeface="Arial"/>
            </a:endParaRPr>
          </a:p>
          <a:p>
            <a:pPr marL="354965" indent="-342265">
              <a:lnSpc>
                <a:spcPct val="100000"/>
              </a:lnSpc>
              <a:buFont typeface="Microsoft Sans Serif"/>
              <a:buChar char="•"/>
              <a:tabLst>
                <a:tab pos="354965" algn="l"/>
              </a:tabLst>
            </a:pPr>
            <a:r>
              <a:rPr sz="1800" b="1" dirty="0">
                <a:solidFill>
                  <a:srgbClr val="FFFFFF"/>
                </a:solidFill>
                <a:latin typeface="Arial"/>
                <a:cs typeface="Arial"/>
              </a:rPr>
              <a:t>Rząd:</a:t>
            </a:r>
            <a:r>
              <a:rPr sz="1800" b="1" spc="-30" dirty="0">
                <a:solidFill>
                  <a:srgbClr val="FFFFFF"/>
                </a:solidFill>
                <a:latin typeface="Arial"/>
                <a:cs typeface="Arial"/>
              </a:rPr>
              <a:t> </a:t>
            </a:r>
            <a:r>
              <a:rPr sz="1800" i="1" spc="-10" dirty="0">
                <a:solidFill>
                  <a:srgbClr val="FFFFFF"/>
                </a:solidFill>
                <a:latin typeface="Arial"/>
                <a:cs typeface="Arial"/>
              </a:rPr>
              <a:t>Ustilaginales</a:t>
            </a:r>
            <a:endParaRPr sz="1800" dirty="0">
              <a:latin typeface="Arial"/>
              <a:cs typeface="Arial"/>
            </a:endParaRPr>
          </a:p>
          <a:p>
            <a:pPr marL="354965">
              <a:lnSpc>
                <a:spcPct val="100000"/>
              </a:lnSpc>
            </a:pPr>
            <a:r>
              <a:rPr sz="1800" dirty="0">
                <a:solidFill>
                  <a:srgbClr val="FFFFFF"/>
                </a:solidFill>
                <a:latin typeface="Microsoft Sans Serif"/>
                <a:cs typeface="Microsoft Sans Serif"/>
              </a:rPr>
              <a:t>pasożyty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pewnych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warunkach</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saprofity</a:t>
            </a:r>
            <a:endParaRPr sz="1800" dirty="0">
              <a:latin typeface="Microsoft Sans Serif"/>
              <a:cs typeface="Microsoft Sans Serif"/>
            </a:endParaRPr>
          </a:p>
          <a:p>
            <a:pPr marL="354965">
              <a:lnSpc>
                <a:spcPct val="100000"/>
              </a:lnSpc>
            </a:pPr>
            <a:r>
              <a:rPr sz="1800" dirty="0">
                <a:solidFill>
                  <a:srgbClr val="FFFFFF"/>
                </a:solidFill>
                <a:latin typeface="Microsoft Sans Serif"/>
                <a:cs typeface="Microsoft Sans Serif"/>
              </a:rPr>
              <a:t>zarodniki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ustilospory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chlamydospory</a:t>
            </a:r>
            <a:endParaRPr sz="1800" dirty="0">
              <a:latin typeface="Microsoft Sans Serif"/>
              <a:cs typeface="Microsoft Sans Serif"/>
            </a:endParaRPr>
          </a:p>
          <a:p>
            <a:pPr>
              <a:lnSpc>
                <a:spcPct val="100000"/>
              </a:lnSpc>
              <a:spcBef>
                <a:spcPts val="540"/>
              </a:spcBef>
            </a:pPr>
            <a:endParaRPr sz="1800" dirty="0">
              <a:latin typeface="Microsoft Sans Serif"/>
              <a:cs typeface="Microsoft Sans Serif"/>
            </a:endParaRPr>
          </a:p>
          <a:p>
            <a:pPr marL="354965" marR="5080" indent="-342900">
              <a:lnSpc>
                <a:spcPts val="1730"/>
              </a:lnSpc>
              <a:buChar char="•"/>
              <a:tabLst>
                <a:tab pos="354965" algn="l"/>
                <a:tab pos="2134235" algn="l"/>
              </a:tabLst>
            </a:pPr>
            <a:r>
              <a:rPr sz="1800" dirty="0">
                <a:solidFill>
                  <a:srgbClr val="FFFFFF"/>
                </a:solidFill>
                <a:latin typeface="Microsoft Sans Serif"/>
                <a:cs typeface="Microsoft Sans Serif"/>
              </a:rPr>
              <a:t>cykl </a:t>
            </a:r>
            <a:r>
              <a:rPr sz="1800" spc="-10" dirty="0">
                <a:solidFill>
                  <a:srgbClr val="FFFFFF"/>
                </a:solidFill>
                <a:latin typeface="Microsoft Sans Serif"/>
                <a:cs typeface="Microsoft Sans Serif"/>
              </a:rPr>
              <a:t>rozwojowy:</a:t>
            </a:r>
            <a:r>
              <a:rPr sz="1800" dirty="0">
                <a:solidFill>
                  <a:srgbClr val="FFFFFF"/>
                </a:solidFill>
                <a:latin typeface="Microsoft Sans Serif"/>
                <a:cs typeface="Microsoft Sans Serif"/>
              </a:rPr>
              <a:t>	ustilospora</a:t>
            </a:r>
            <a:r>
              <a:rPr sz="1800" spc="-35" dirty="0">
                <a:solidFill>
                  <a:srgbClr val="FFFFFF"/>
                </a:solidFill>
                <a:latin typeface="Microsoft Sans Serif"/>
                <a:cs typeface="Microsoft Sans Serif"/>
              </a:rPr>
              <a:t> </a:t>
            </a:r>
            <a:r>
              <a:rPr sz="1800" dirty="0">
                <a:solidFill>
                  <a:srgbClr val="FFFFFF"/>
                </a:solidFill>
                <a:latin typeface="Wingdings"/>
                <a:cs typeface="Wingdings"/>
              </a:rPr>
              <a:t></a:t>
            </a:r>
            <a:r>
              <a:rPr sz="1800" spc="-15" dirty="0">
                <a:solidFill>
                  <a:srgbClr val="FFFFFF"/>
                </a:solidFill>
                <a:latin typeface="Times New Roman"/>
                <a:cs typeface="Times New Roman"/>
              </a:rPr>
              <a:t> </a:t>
            </a:r>
            <a:r>
              <a:rPr sz="1800" dirty="0">
                <a:solidFill>
                  <a:srgbClr val="FFFFFF"/>
                </a:solidFill>
                <a:latin typeface="Microsoft Sans Serif"/>
                <a:cs typeface="Microsoft Sans Serif"/>
              </a:rPr>
              <a:t>kiełkująca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ustilospora</a:t>
            </a:r>
            <a:r>
              <a:rPr sz="1800" spc="-25" dirty="0">
                <a:solidFill>
                  <a:srgbClr val="FFFFFF"/>
                </a:solidFill>
                <a:latin typeface="Microsoft Sans Serif"/>
                <a:cs typeface="Microsoft Sans Serif"/>
              </a:rPr>
              <a:t> </a:t>
            </a:r>
            <a:r>
              <a:rPr sz="1800" dirty="0">
                <a:solidFill>
                  <a:srgbClr val="FFFFFF"/>
                </a:solidFill>
                <a:latin typeface="Wingdings"/>
                <a:cs typeface="Wingdings"/>
              </a:rPr>
              <a:t></a:t>
            </a:r>
            <a:r>
              <a:rPr sz="1800" spc="-25" dirty="0">
                <a:solidFill>
                  <a:srgbClr val="FFFFFF"/>
                </a:solidFill>
                <a:latin typeface="Times New Roman"/>
                <a:cs typeface="Times New Roman"/>
              </a:rPr>
              <a:t> </a:t>
            </a:r>
            <a:r>
              <a:rPr sz="1800" dirty="0">
                <a:solidFill>
                  <a:srgbClr val="FFFFFF"/>
                </a:solidFill>
                <a:latin typeface="Microsoft Sans Serif"/>
                <a:cs typeface="Microsoft Sans Serif"/>
              </a:rPr>
              <a:t>sporydia</a:t>
            </a:r>
            <a:r>
              <a:rPr sz="1800" spc="-10" dirty="0">
                <a:solidFill>
                  <a:srgbClr val="FFFFFF"/>
                </a:solidFill>
                <a:latin typeface="Microsoft Sans Serif"/>
                <a:cs typeface="Microsoft Sans Serif"/>
              </a:rPr>
              <a:t> </a:t>
            </a:r>
            <a:r>
              <a:rPr sz="1800" spc="-50" dirty="0">
                <a:solidFill>
                  <a:srgbClr val="FFFFFF"/>
                </a:solidFill>
                <a:latin typeface="Wingdings"/>
                <a:cs typeface="Wingdings"/>
              </a:rPr>
              <a:t></a:t>
            </a:r>
            <a:r>
              <a:rPr sz="1800" spc="-50" dirty="0">
                <a:solidFill>
                  <a:srgbClr val="FFFFFF"/>
                </a:solidFill>
                <a:latin typeface="Times New Roman"/>
                <a:cs typeface="Times New Roman"/>
              </a:rPr>
              <a:t> </a:t>
            </a:r>
            <a:r>
              <a:rPr sz="1800" dirty="0">
                <a:solidFill>
                  <a:srgbClr val="FFFFFF"/>
                </a:solidFill>
                <a:latin typeface="Microsoft Sans Serif"/>
                <a:cs typeface="Microsoft Sans Serif"/>
              </a:rPr>
              <a:t>plasmogamia</a:t>
            </a:r>
            <a:r>
              <a:rPr sz="1800" spc="-20" dirty="0">
                <a:solidFill>
                  <a:srgbClr val="FFFFFF"/>
                </a:solidFill>
                <a:latin typeface="Microsoft Sans Serif"/>
                <a:cs typeface="Microsoft Sans Serif"/>
              </a:rPr>
              <a:t> </a:t>
            </a:r>
            <a:r>
              <a:rPr sz="1800" dirty="0">
                <a:solidFill>
                  <a:srgbClr val="FFFFFF"/>
                </a:solidFill>
                <a:latin typeface="Wingdings"/>
                <a:cs typeface="Wingdings"/>
              </a:rPr>
              <a:t></a:t>
            </a:r>
            <a:r>
              <a:rPr sz="1800" dirty="0">
                <a:solidFill>
                  <a:srgbClr val="FFFFFF"/>
                </a:solidFill>
                <a:latin typeface="Times New Roman"/>
                <a:cs typeface="Times New Roman"/>
              </a:rPr>
              <a:t> </a:t>
            </a:r>
            <a:r>
              <a:rPr sz="1800" dirty="0">
                <a:solidFill>
                  <a:srgbClr val="FFFFFF"/>
                </a:solidFill>
                <a:latin typeface="Microsoft Sans Serif"/>
                <a:cs typeface="Microsoft Sans Serif"/>
              </a:rPr>
              <a:t>grzybnia</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dikariotyczna,</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ma</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zdolność</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infekcji,</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po</a:t>
            </a:r>
            <a:r>
              <a:rPr sz="1800" spc="-45" dirty="0">
                <a:solidFill>
                  <a:srgbClr val="FFFFFF"/>
                </a:solidFill>
                <a:latin typeface="Microsoft Sans Serif"/>
                <a:cs typeface="Microsoft Sans Serif"/>
              </a:rPr>
              <a:t> </a:t>
            </a:r>
            <a:r>
              <a:rPr sz="1800" spc="-25" dirty="0">
                <a:solidFill>
                  <a:srgbClr val="FFFFFF"/>
                </a:solidFill>
                <a:latin typeface="Microsoft Sans Serif"/>
                <a:cs typeface="Microsoft Sans Serif"/>
              </a:rPr>
              <a:t>jej </a:t>
            </a:r>
            <a:r>
              <a:rPr sz="1800" dirty="0">
                <a:solidFill>
                  <a:srgbClr val="FFFFFF"/>
                </a:solidFill>
                <a:latin typeface="Microsoft Sans Serif"/>
                <a:cs typeface="Microsoft Sans Serif"/>
              </a:rPr>
              <a:t>rozpadzie</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powstaje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młoda</a:t>
            </a:r>
            <a:r>
              <a:rPr sz="1800" spc="-50" dirty="0">
                <a:solidFill>
                  <a:srgbClr val="FFFFFF"/>
                </a:solidFill>
                <a:latin typeface="Microsoft Sans Serif"/>
                <a:cs typeface="Microsoft Sans Serif"/>
              </a:rPr>
              <a:t> </a:t>
            </a:r>
            <a:r>
              <a:rPr sz="1800" spc="-10" dirty="0">
                <a:solidFill>
                  <a:srgbClr val="FFFFFF"/>
                </a:solidFill>
                <a:latin typeface="Microsoft Sans Serif"/>
                <a:cs typeface="Microsoft Sans Serif"/>
              </a:rPr>
              <a:t>ustilospora</a:t>
            </a:r>
            <a:endParaRPr sz="1800" dirty="0">
              <a:latin typeface="Microsoft Sans Serif"/>
              <a:cs typeface="Microsoft Sans Serif"/>
            </a:endParaRPr>
          </a:p>
          <a:p>
            <a:pPr>
              <a:lnSpc>
                <a:spcPct val="100000"/>
              </a:lnSpc>
              <a:spcBef>
                <a:spcPts val="135"/>
              </a:spcBef>
              <a:buClr>
                <a:srgbClr val="FFFFFF"/>
              </a:buClr>
              <a:buFont typeface="Microsoft Sans Serif"/>
              <a:buChar char="•"/>
            </a:pPr>
            <a:endParaRPr sz="1800" dirty="0">
              <a:latin typeface="Microsoft Sans Serif"/>
              <a:cs typeface="Microsoft Sans Serif"/>
            </a:endParaRPr>
          </a:p>
          <a:p>
            <a:pPr marL="354965" indent="-342265">
              <a:lnSpc>
                <a:spcPct val="100000"/>
              </a:lnSpc>
              <a:buChar char="•"/>
              <a:tabLst>
                <a:tab pos="354965" algn="l"/>
              </a:tabLst>
            </a:pPr>
            <a:r>
              <a:rPr sz="1800" dirty="0">
                <a:solidFill>
                  <a:srgbClr val="FFFFFF"/>
                </a:solidFill>
                <a:latin typeface="Microsoft Sans Serif"/>
                <a:cs typeface="Microsoft Sans Serif"/>
              </a:rPr>
              <a:t>zakażenie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następuje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przez</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kiełki,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słupki,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organy</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intensywnie</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rosnące</a:t>
            </a:r>
            <a:endParaRPr sz="1800" dirty="0">
              <a:latin typeface="Microsoft Sans Serif"/>
              <a:cs typeface="Microsoft Sans Serif"/>
            </a:endParaRPr>
          </a:p>
          <a:p>
            <a:pPr>
              <a:lnSpc>
                <a:spcPct val="100000"/>
              </a:lnSpc>
              <a:spcBef>
                <a:spcPts val="120"/>
              </a:spcBef>
              <a:buClr>
                <a:srgbClr val="FFFFFF"/>
              </a:buClr>
              <a:buFont typeface="Microsoft Sans Serif"/>
              <a:buChar char="•"/>
            </a:pPr>
            <a:endParaRPr sz="1800" dirty="0">
              <a:latin typeface="Microsoft Sans Serif"/>
              <a:cs typeface="Microsoft Sans Serif"/>
            </a:endParaRPr>
          </a:p>
          <a:p>
            <a:pPr marL="354965" indent="-342265">
              <a:lnSpc>
                <a:spcPct val="100000"/>
              </a:lnSpc>
              <a:spcBef>
                <a:spcPts val="5"/>
              </a:spcBef>
              <a:buFont typeface="Microsoft Sans Serif"/>
              <a:buChar char="•"/>
              <a:tabLst>
                <a:tab pos="354965" algn="l"/>
              </a:tabLst>
            </a:pPr>
            <a:r>
              <a:rPr sz="1800" b="1" dirty="0">
                <a:solidFill>
                  <a:srgbClr val="FFFFFF"/>
                </a:solidFill>
                <a:latin typeface="Arial"/>
                <a:cs typeface="Arial"/>
              </a:rPr>
              <a:t>Głowniowe</a:t>
            </a:r>
            <a:r>
              <a:rPr sz="1800" b="1" spc="-80" dirty="0">
                <a:solidFill>
                  <a:srgbClr val="FFFFFF"/>
                </a:solidFill>
                <a:latin typeface="Arial"/>
                <a:cs typeface="Arial"/>
              </a:rPr>
              <a:t> </a:t>
            </a:r>
            <a:r>
              <a:rPr sz="1800" dirty="0">
                <a:solidFill>
                  <a:srgbClr val="FFFFFF"/>
                </a:solidFill>
                <a:latin typeface="Microsoft Sans Serif"/>
                <a:cs typeface="Microsoft Sans Serif"/>
              </a:rPr>
              <a:t>atakują</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głównie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zboża</a:t>
            </a:r>
            <a:r>
              <a:rPr sz="1800" spc="-10"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leśnictwie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nie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mają</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znaczenia</a:t>
            </a:r>
            <a:endParaRPr sz="1800" dirty="0">
              <a:latin typeface="Microsoft Sans Serif"/>
              <a:cs typeface="Microsoft Sans Serif"/>
            </a:endParaRPr>
          </a:p>
        </p:txBody>
      </p:sp>
      <p:sp>
        <p:nvSpPr>
          <p:cNvPr id="3" name="object 3"/>
          <p:cNvSpPr/>
          <p:nvPr/>
        </p:nvSpPr>
        <p:spPr>
          <a:xfrm>
            <a:off x="0" y="152400"/>
            <a:ext cx="9144000"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4" name="object 4"/>
          <p:cNvSpPr txBox="1">
            <a:spLocks noGrp="1"/>
          </p:cNvSpPr>
          <p:nvPr>
            <p:ph type="title"/>
          </p:nvPr>
        </p:nvSpPr>
        <p:spPr>
          <a:xfrm>
            <a:off x="1600200" y="-76200"/>
            <a:ext cx="7886700" cy="1325563"/>
          </a:xfrm>
          <a:prstGeom prst="rect">
            <a:avLst/>
          </a:prstGeom>
        </p:spPr>
        <p:txBody>
          <a:bodyPr vert="horz" wrap="square" lIns="0" tIns="476630" rIns="0" bIns="0" rtlCol="0">
            <a:spAutoFit/>
          </a:bodyPr>
          <a:lstStyle/>
          <a:p>
            <a:pPr marL="12700">
              <a:lnSpc>
                <a:spcPct val="100000"/>
              </a:lnSpc>
              <a:spcBef>
                <a:spcPts val="100"/>
              </a:spcBef>
            </a:pPr>
            <a:r>
              <a:rPr dirty="0"/>
              <a:t>GRZYBY</a:t>
            </a:r>
            <a:r>
              <a:rPr spc="-65" dirty="0"/>
              <a:t> </a:t>
            </a:r>
            <a:r>
              <a:rPr spc="-10" dirty="0"/>
              <a:t>GŁOWNIOWE</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156" y="2574925"/>
            <a:ext cx="3491484" cy="2301240"/>
          </a:xfrm>
          <a:prstGeom prst="rect">
            <a:avLst/>
          </a:prstGeom>
        </p:spPr>
      </p:pic>
      <p:sp>
        <p:nvSpPr>
          <p:cNvPr id="3" name="object 3"/>
          <p:cNvSpPr/>
          <p:nvPr/>
        </p:nvSpPr>
        <p:spPr>
          <a:xfrm>
            <a:off x="1270" y="288521"/>
            <a:ext cx="9142730" cy="1536700"/>
          </a:xfrm>
          <a:custGeom>
            <a:avLst/>
            <a:gdLst/>
            <a:ahLst/>
            <a:cxnLst/>
            <a:rect l="l" t="t" r="r" b="b"/>
            <a:pathLst>
              <a:path w="9142730" h="1536700">
                <a:moveTo>
                  <a:pt x="9142349" y="0"/>
                </a:moveTo>
                <a:lnTo>
                  <a:pt x="0" y="0"/>
                </a:lnTo>
                <a:lnTo>
                  <a:pt x="0" y="1536445"/>
                </a:lnTo>
                <a:lnTo>
                  <a:pt x="9142349" y="1536445"/>
                </a:lnTo>
                <a:lnTo>
                  <a:pt x="9142349" y="0"/>
                </a:lnTo>
                <a:close/>
              </a:path>
            </a:pathLst>
          </a:custGeom>
          <a:solidFill>
            <a:srgbClr val="CC0099"/>
          </a:solidFill>
        </p:spPr>
        <p:txBody>
          <a:bodyPr wrap="square" lIns="0" tIns="0" rIns="0" bIns="0" rtlCol="0"/>
          <a:lstStyle/>
          <a:p>
            <a:endParaRPr/>
          </a:p>
        </p:txBody>
      </p:sp>
      <p:sp>
        <p:nvSpPr>
          <p:cNvPr id="4" name="object 4"/>
          <p:cNvSpPr txBox="1">
            <a:spLocks noGrp="1"/>
          </p:cNvSpPr>
          <p:nvPr>
            <p:ph type="title"/>
          </p:nvPr>
        </p:nvSpPr>
        <p:spPr>
          <a:xfrm>
            <a:off x="293965" y="288521"/>
            <a:ext cx="8698891" cy="1367041"/>
          </a:xfrm>
          <a:prstGeom prst="rect">
            <a:avLst/>
          </a:prstGeom>
        </p:spPr>
        <p:txBody>
          <a:bodyPr vert="horz" wrap="square" lIns="0" tIns="12700" rIns="0" bIns="0" rtlCol="0">
            <a:spAutoFit/>
          </a:bodyPr>
          <a:lstStyle/>
          <a:p>
            <a:pPr algn="ctr">
              <a:lnSpc>
                <a:spcPct val="100000"/>
              </a:lnSpc>
              <a:spcBef>
                <a:spcPts val="100"/>
              </a:spcBef>
            </a:pPr>
            <a:r>
              <a:rPr dirty="0"/>
              <a:t>Głownia</a:t>
            </a:r>
            <a:r>
              <a:rPr spc="-50" dirty="0"/>
              <a:t> </a:t>
            </a:r>
            <a:r>
              <a:rPr dirty="0"/>
              <a:t>pyląca</a:t>
            </a:r>
            <a:r>
              <a:rPr spc="-55" dirty="0"/>
              <a:t> </a:t>
            </a:r>
            <a:r>
              <a:rPr dirty="0"/>
              <a:t>pszenicy</a:t>
            </a:r>
            <a:r>
              <a:rPr spc="-50" dirty="0"/>
              <a:t> </a:t>
            </a:r>
            <a:r>
              <a:rPr dirty="0"/>
              <a:t>i</a:t>
            </a:r>
            <a:r>
              <a:rPr spc="-65" dirty="0"/>
              <a:t> </a:t>
            </a:r>
            <a:r>
              <a:rPr spc="-10" dirty="0"/>
              <a:t>jęczmienia</a:t>
            </a:r>
          </a:p>
          <a:p>
            <a:pPr marL="635" algn="ctr">
              <a:lnSpc>
                <a:spcPct val="100000"/>
              </a:lnSpc>
            </a:pPr>
            <a:r>
              <a:rPr b="0" i="1" dirty="0">
                <a:latin typeface="Arial"/>
                <a:cs typeface="Arial"/>
              </a:rPr>
              <a:t>Ustilago</a:t>
            </a:r>
            <a:r>
              <a:rPr b="0" i="1" spc="-30" dirty="0">
                <a:latin typeface="Arial"/>
                <a:cs typeface="Arial"/>
              </a:rPr>
              <a:t> </a:t>
            </a:r>
            <a:r>
              <a:rPr b="0" i="1" dirty="0">
                <a:latin typeface="Arial"/>
                <a:cs typeface="Arial"/>
              </a:rPr>
              <a:t>tritici</a:t>
            </a:r>
            <a:r>
              <a:rPr b="0" i="1" spc="-20" dirty="0">
                <a:latin typeface="Arial"/>
                <a:cs typeface="Arial"/>
              </a:rPr>
              <a:t> </a:t>
            </a:r>
            <a:r>
              <a:rPr b="0" i="1" dirty="0">
                <a:latin typeface="Arial"/>
                <a:cs typeface="Arial"/>
              </a:rPr>
              <a:t>i</a:t>
            </a:r>
            <a:r>
              <a:rPr b="0" i="1" spc="-15" dirty="0">
                <a:latin typeface="Arial"/>
                <a:cs typeface="Arial"/>
              </a:rPr>
              <a:t> </a:t>
            </a:r>
            <a:r>
              <a:rPr b="0" i="1" dirty="0">
                <a:latin typeface="Arial"/>
                <a:cs typeface="Arial"/>
              </a:rPr>
              <a:t>Ustilago</a:t>
            </a:r>
            <a:r>
              <a:rPr b="0" i="1" spc="-40" dirty="0">
                <a:latin typeface="Arial"/>
                <a:cs typeface="Arial"/>
              </a:rPr>
              <a:t> </a:t>
            </a:r>
            <a:r>
              <a:rPr b="0" i="1" spc="-20" dirty="0">
                <a:latin typeface="Arial"/>
                <a:cs typeface="Arial"/>
              </a:rPr>
              <a:t>nuda</a:t>
            </a:r>
          </a:p>
        </p:txBody>
      </p:sp>
      <p:sp>
        <p:nvSpPr>
          <p:cNvPr id="5" name="object 5"/>
          <p:cNvSpPr txBox="1"/>
          <p:nvPr/>
        </p:nvSpPr>
        <p:spPr>
          <a:xfrm>
            <a:off x="2270084" y="1910816"/>
            <a:ext cx="4746651" cy="320601"/>
          </a:xfrm>
          <a:prstGeom prst="rect">
            <a:avLst/>
          </a:prstGeom>
        </p:spPr>
        <p:txBody>
          <a:bodyPr vert="horz" wrap="square" lIns="0" tIns="12700" rIns="0" bIns="0" rtlCol="0">
            <a:spAutoFit/>
          </a:bodyPr>
          <a:lstStyle/>
          <a:p>
            <a:pPr marL="12700">
              <a:lnSpc>
                <a:spcPct val="100000"/>
              </a:lnSpc>
              <a:spcBef>
                <a:spcPts val="100"/>
              </a:spcBef>
            </a:pPr>
            <a:r>
              <a:rPr sz="2000" b="1" dirty="0">
                <a:solidFill>
                  <a:srgbClr val="FFFFFF"/>
                </a:solidFill>
                <a:latin typeface="Arial"/>
                <a:cs typeface="Arial"/>
              </a:rPr>
              <a:t>CYKL</a:t>
            </a:r>
            <a:r>
              <a:rPr sz="2000" b="1" spc="-140" dirty="0">
                <a:solidFill>
                  <a:srgbClr val="FFFFFF"/>
                </a:solidFill>
                <a:latin typeface="Arial"/>
                <a:cs typeface="Arial"/>
              </a:rPr>
              <a:t> </a:t>
            </a:r>
            <a:r>
              <a:rPr sz="2000" b="1" dirty="0">
                <a:solidFill>
                  <a:srgbClr val="FFFFFF"/>
                </a:solidFill>
                <a:latin typeface="Arial"/>
                <a:cs typeface="Arial"/>
              </a:rPr>
              <a:t>ROZWOJOWY</a:t>
            </a:r>
            <a:r>
              <a:rPr sz="2000" b="1" spc="-145" dirty="0">
                <a:solidFill>
                  <a:srgbClr val="FFFFFF"/>
                </a:solidFill>
                <a:latin typeface="Arial"/>
                <a:cs typeface="Arial"/>
              </a:rPr>
              <a:t> </a:t>
            </a:r>
            <a:r>
              <a:rPr sz="2000" b="1" dirty="0">
                <a:solidFill>
                  <a:srgbClr val="FFFFFF"/>
                </a:solidFill>
                <a:latin typeface="Arial"/>
                <a:cs typeface="Arial"/>
              </a:rPr>
              <a:t>I</a:t>
            </a:r>
            <a:r>
              <a:rPr sz="2000" b="1" spc="-80" dirty="0">
                <a:solidFill>
                  <a:srgbClr val="FFFFFF"/>
                </a:solidFill>
                <a:latin typeface="Arial"/>
                <a:cs typeface="Arial"/>
              </a:rPr>
              <a:t> </a:t>
            </a:r>
            <a:r>
              <a:rPr sz="2000" b="1" spc="-40" dirty="0">
                <a:solidFill>
                  <a:srgbClr val="FFFFFF"/>
                </a:solidFill>
                <a:latin typeface="Arial"/>
                <a:cs typeface="Arial"/>
              </a:rPr>
              <a:t>PATOGENEZA</a:t>
            </a:r>
            <a:endParaRPr sz="2000" dirty="0">
              <a:latin typeface="Arial"/>
              <a:cs typeface="Arial"/>
            </a:endParaRPr>
          </a:p>
        </p:txBody>
      </p:sp>
      <p:sp>
        <p:nvSpPr>
          <p:cNvPr id="6" name="object 6"/>
          <p:cNvSpPr txBox="1"/>
          <p:nvPr/>
        </p:nvSpPr>
        <p:spPr>
          <a:xfrm>
            <a:off x="76200" y="2257232"/>
            <a:ext cx="8987790" cy="4184015"/>
          </a:xfrm>
          <a:prstGeom prst="rect">
            <a:avLst/>
          </a:prstGeom>
        </p:spPr>
        <p:txBody>
          <a:bodyPr vert="horz" wrap="square" lIns="0" tIns="12065" rIns="0" bIns="0" rtlCol="0">
            <a:spAutoFit/>
          </a:bodyPr>
          <a:lstStyle/>
          <a:p>
            <a:pPr marL="3470910" marR="7620" algn="just">
              <a:lnSpc>
                <a:spcPct val="100000"/>
              </a:lnSpc>
              <a:spcBef>
                <a:spcPts val="95"/>
              </a:spcBef>
            </a:pPr>
            <a:r>
              <a:rPr sz="1600" dirty="0">
                <a:solidFill>
                  <a:srgbClr val="FFFFFF"/>
                </a:solidFill>
                <a:latin typeface="Microsoft Sans Serif"/>
                <a:cs typeface="Microsoft Sans Serif"/>
              </a:rPr>
              <a:t>Z</a:t>
            </a:r>
            <a:r>
              <a:rPr sz="1600" spc="415" dirty="0">
                <a:solidFill>
                  <a:srgbClr val="FFFFFF"/>
                </a:solidFill>
                <a:latin typeface="Microsoft Sans Serif"/>
                <a:cs typeface="Microsoft Sans Serif"/>
              </a:rPr>
              <a:t> </a:t>
            </a:r>
            <a:r>
              <a:rPr sz="1600" dirty="0">
                <a:solidFill>
                  <a:srgbClr val="FFFFFF"/>
                </a:solidFill>
                <a:latin typeface="Microsoft Sans Serif"/>
                <a:cs typeface="Microsoft Sans Serif"/>
              </a:rPr>
              <a:t>zarodników</a:t>
            </a:r>
            <a:r>
              <a:rPr sz="1600" spc="409" dirty="0">
                <a:solidFill>
                  <a:srgbClr val="FFFFFF"/>
                </a:solidFill>
                <a:latin typeface="Microsoft Sans Serif"/>
                <a:cs typeface="Microsoft Sans Serif"/>
              </a:rPr>
              <a:t> </a:t>
            </a:r>
            <a:r>
              <a:rPr sz="1600" dirty="0">
                <a:solidFill>
                  <a:srgbClr val="FFFFFF"/>
                </a:solidFill>
                <a:latin typeface="Microsoft Sans Serif"/>
                <a:cs typeface="Microsoft Sans Serif"/>
              </a:rPr>
              <a:t>głowniowych</a:t>
            </a:r>
            <a:r>
              <a:rPr sz="1600" spc="425" dirty="0">
                <a:solidFill>
                  <a:srgbClr val="FFFFFF"/>
                </a:solidFill>
                <a:latin typeface="Microsoft Sans Serif"/>
                <a:cs typeface="Microsoft Sans Serif"/>
              </a:rPr>
              <a:t> </a:t>
            </a:r>
            <a:r>
              <a:rPr sz="1600" dirty="0">
                <a:solidFill>
                  <a:srgbClr val="FFFFFF"/>
                </a:solidFill>
                <a:latin typeface="Microsoft Sans Serif"/>
                <a:cs typeface="Microsoft Sans Serif"/>
              </a:rPr>
              <a:t>przenoszonych</a:t>
            </a:r>
            <a:r>
              <a:rPr sz="1600" spc="425" dirty="0">
                <a:solidFill>
                  <a:srgbClr val="FFFFFF"/>
                </a:solidFill>
                <a:latin typeface="Microsoft Sans Serif"/>
                <a:cs typeface="Microsoft Sans Serif"/>
              </a:rPr>
              <a:t> </a:t>
            </a:r>
            <a:r>
              <a:rPr sz="1600" dirty="0">
                <a:solidFill>
                  <a:srgbClr val="FFFFFF"/>
                </a:solidFill>
                <a:latin typeface="Microsoft Sans Serif"/>
                <a:cs typeface="Microsoft Sans Serif"/>
              </a:rPr>
              <a:t>przez</a:t>
            </a:r>
            <a:r>
              <a:rPr sz="1600" spc="425" dirty="0">
                <a:solidFill>
                  <a:srgbClr val="FFFFFF"/>
                </a:solidFill>
                <a:latin typeface="Microsoft Sans Serif"/>
                <a:cs typeface="Microsoft Sans Serif"/>
              </a:rPr>
              <a:t> </a:t>
            </a:r>
            <a:r>
              <a:rPr sz="1600" dirty="0">
                <a:solidFill>
                  <a:srgbClr val="FFFFFF"/>
                </a:solidFill>
                <a:latin typeface="Microsoft Sans Serif"/>
                <a:cs typeface="Microsoft Sans Serif"/>
              </a:rPr>
              <a:t>wiatr</a:t>
            </a:r>
            <a:r>
              <a:rPr sz="1600" spc="415" dirty="0">
                <a:solidFill>
                  <a:srgbClr val="FFFFFF"/>
                </a:solidFill>
                <a:latin typeface="Microsoft Sans Serif"/>
                <a:cs typeface="Microsoft Sans Serif"/>
              </a:rPr>
              <a:t> </a:t>
            </a:r>
            <a:r>
              <a:rPr sz="1600" spc="-25" dirty="0">
                <a:solidFill>
                  <a:srgbClr val="FFFFFF"/>
                </a:solidFill>
                <a:latin typeface="Microsoft Sans Serif"/>
                <a:cs typeface="Microsoft Sans Serif"/>
              </a:rPr>
              <a:t>na </a:t>
            </a:r>
            <a:r>
              <a:rPr sz="1600" dirty="0">
                <a:solidFill>
                  <a:srgbClr val="FFFFFF"/>
                </a:solidFill>
                <a:latin typeface="Microsoft Sans Serif"/>
                <a:cs typeface="Microsoft Sans Serif"/>
              </a:rPr>
              <a:t>kwitnące</a:t>
            </a:r>
            <a:r>
              <a:rPr sz="1600" spc="265" dirty="0">
                <a:solidFill>
                  <a:srgbClr val="FFFFFF"/>
                </a:solidFill>
                <a:latin typeface="Microsoft Sans Serif"/>
                <a:cs typeface="Microsoft Sans Serif"/>
              </a:rPr>
              <a:t>  </a:t>
            </a:r>
            <a:r>
              <a:rPr sz="1600" dirty="0">
                <a:solidFill>
                  <a:srgbClr val="FFFFFF"/>
                </a:solidFill>
                <a:latin typeface="Microsoft Sans Serif"/>
                <a:cs typeface="Microsoft Sans Serif"/>
              </a:rPr>
              <a:t>zdrowe</a:t>
            </a:r>
            <a:r>
              <a:rPr sz="1600" spc="270" dirty="0">
                <a:solidFill>
                  <a:srgbClr val="FFFFFF"/>
                </a:solidFill>
                <a:latin typeface="Microsoft Sans Serif"/>
                <a:cs typeface="Microsoft Sans Serif"/>
              </a:rPr>
              <a:t>  </a:t>
            </a:r>
            <a:r>
              <a:rPr sz="1600" dirty="0">
                <a:solidFill>
                  <a:srgbClr val="FFFFFF"/>
                </a:solidFill>
                <a:latin typeface="Microsoft Sans Serif"/>
                <a:cs typeface="Microsoft Sans Serif"/>
              </a:rPr>
              <a:t>kłosy</a:t>
            </a:r>
            <a:r>
              <a:rPr sz="1600" spc="265" dirty="0">
                <a:solidFill>
                  <a:srgbClr val="FFFFFF"/>
                </a:solidFill>
                <a:latin typeface="Microsoft Sans Serif"/>
                <a:cs typeface="Microsoft Sans Serif"/>
              </a:rPr>
              <a:t>  </a:t>
            </a:r>
            <a:r>
              <a:rPr sz="1600" dirty="0">
                <a:solidFill>
                  <a:srgbClr val="FFFFFF"/>
                </a:solidFill>
                <a:latin typeface="Microsoft Sans Serif"/>
                <a:cs typeface="Microsoft Sans Serif"/>
              </a:rPr>
              <a:t>pszenicy</a:t>
            </a:r>
            <a:r>
              <a:rPr sz="1600" spc="270"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270" dirty="0">
                <a:solidFill>
                  <a:srgbClr val="FFFFFF"/>
                </a:solidFill>
                <a:latin typeface="Microsoft Sans Serif"/>
                <a:cs typeface="Microsoft Sans Serif"/>
              </a:rPr>
              <a:t>  </a:t>
            </a:r>
            <a:r>
              <a:rPr sz="1600" dirty="0">
                <a:solidFill>
                  <a:srgbClr val="FFFFFF"/>
                </a:solidFill>
                <a:latin typeface="Microsoft Sans Serif"/>
                <a:cs typeface="Microsoft Sans Serif"/>
              </a:rPr>
              <a:t>jęczmienia</a:t>
            </a:r>
            <a:r>
              <a:rPr sz="1600" spc="275" dirty="0">
                <a:solidFill>
                  <a:srgbClr val="FFFFFF"/>
                </a:solidFill>
                <a:latin typeface="Microsoft Sans Serif"/>
                <a:cs typeface="Microsoft Sans Serif"/>
              </a:rPr>
              <a:t>  </a:t>
            </a:r>
            <a:r>
              <a:rPr sz="1600" spc="-10" dirty="0">
                <a:solidFill>
                  <a:srgbClr val="FFFFFF"/>
                </a:solidFill>
                <a:latin typeface="Microsoft Sans Serif"/>
                <a:cs typeface="Microsoft Sans Serif"/>
              </a:rPr>
              <a:t>wyrasta </a:t>
            </a:r>
            <a:r>
              <a:rPr sz="1600" dirty="0">
                <a:solidFill>
                  <a:srgbClr val="FFFFFF"/>
                </a:solidFill>
                <a:latin typeface="Microsoft Sans Serif"/>
                <a:cs typeface="Microsoft Sans Serif"/>
              </a:rPr>
              <a:t>dikariotyczna</a:t>
            </a:r>
            <a:r>
              <a:rPr sz="1600" spc="455" dirty="0">
                <a:solidFill>
                  <a:srgbClr val="FFFFFF"/>
                </a:solidFill>
                <a:latin typeface="Microsoft Sans Serif"/>
                <a:cs typeface="Microsoft Sans Serif"/>
              </a:rPr>
              <a:t> </a:t>
            </a:r>
            <a:r>
              <a:rPr sz="1600" dirty="0">
                <a:solidFill>
                  <a:srgbClr val="FFFFFF"/>
                </a:solidFill>
                <a:latin typeface="Microsoft Sans Serif"/>
                <a:cs typeface="Microsoft Sans Serif"/>
              </a:rPr>
              <a:t>grzybnia,</a:t>
            </a:r>
            <a:r>
              <a:rPr sz="1600" spc="475" dirty="0">
                <a:solidFill>
                  <a:srgbClr val="FFFFFF"/>
                </a:solidFill>
                <a:latin typeface="Microsoft Sans Serif"/>
                <a:cs typeface="Microsoft Sans Serif"/>
              </a:rPr>
              <a:t> </a:t>
            </a:r>
            <a:r>
              <a:rPr sz="1600" dirty="0">
                <a:solidFill>
                  <a:srgbClr val="FFFFFF"/>
                </a:solidFill>
                <a:latin typeface="Microsoft Sans Serif"/>
                <a:cs typeface="Microsoft Sans Serif"/>
              </a:rPr>
              <a:t>która</a:t>
            </a:r>
            <a:r>
              <a:rPr sz="1600" spc="470" dirty="0">
                <a:solidFill>
                  <a:srgbClr val="FFFFFF"/>
                </a:solidFill>
                <a:latin typeface="Microsoft Sans Serif"/>
                <a:cs typeface="Microsoft Sans Serif"/>
              </a:rPr>
              <a:t> </a:t>
            </a:r>
            <a:r>
              <a:rPr sz="1600" dirty="0">
                <a:solidFill>
                  <a:srgbClr val="FFFFFF"/>
                </a:solidFill>
                <a:latin typeface="Microsoft Sans Serif"/>
                <a:cs typeface="Microsoft Sans Serif"/>
              </a:rPr>
              <a:t>wrasta</a:t>
            </a:r>
            <a:r>
              <a:rPr sz="1600" spc="459" dirty="0">
                <a:solidFill>
                  <a:srgbClr val="FFFFFF"/>
                </a:solidFill>
                <a:latin typeface="Microsoft Sans Serif"/>
                <a:cs typeface="Microsoft Sans Serif"/>
              </a:rPr>
              <a:t> </a:t>
            </a:r>
            <a:r>
              <a:rPr sz="1600" dirty="0">
                <a:solidFill>
                  <a:srgbClr val="FFFFFF"/>
                </a:solidFill>
                <a:latin typeface="Microsoft Sans Serif"/>
                <a:cs typeface="Microsoft Sans Serif"/>
              </a:rPr>
              <a:t>do</a:t>
            </a:r>
            <a:r>
              <a:rPr sz="1600" spc="465" dirty="0">
                <a:solidFill>
                  <a:srgbClr val="FFFFFF"/>
                </a:solidFill>
                <a:latin typeface="Microsoft Sans Serif"/>
                <a:cs typeface="Microsoft Sans Serif"/>
              </a:rPr>
              <a:t> </a:t>
            </a:r>
            <a:r>
              <a:rPr sz="1600" dirty="0">
                <a:solidFill>
                  <a:srgbClr val="FFFFFF"/>
                </a:solidFill>
                <a:latin typeface="Microsoft Sans Serif"/>
                <a:cs typeface="Microsoft Sans Serif"/>
              </a:rPr>
              <a:t>zalążni</a:t>
            </a:r>
            <a:r>
              <a:rPr sz="1600" spc="455" dirty="0">
                <a:solidFill>
                  <a:srgbClr val="FFFFFF"/>
                </a:solidFill>
                <a:latin typeface="Microsoft Sans Serif"/>
                <a:cs typeface="Microsoft Sans Serif"/>
              </a:rPr>
              <a:t> </a:t>
            </a:r>
            <a:r>
              <a:rPr sz="1600" dirty="0">
                <a:solidFill>
                  <a:srgbClr val="FFFFFF"/>
                </a:solidFill>
                <a:latin typeface="Microsoft Sans Serif"/>
                <a:cs typeface="Microsoft Sans Serif"/>
              </a:rPr>
              <a:t>kwiatu,</a:t>
            </a:r>
            <a:r>
              <a:rPr sz="1600" spc="470" dirty="0">
                <a:solidFill>
                  <a:srgbClr val="FFFFFF"/>
                </a:solidFill>
                <a:latin typeface="Microsoft Sans Serif"/>
                <a:cs typeface="Microsoft Sans Serif"/>
              </a:rPr>
              <a:t> </a:t>
            </a:r>
            <a:r>
              <a:rPr sz="1600" spc="-50" dirty="0">
                <a:solidFill>
                  <a:srgbClr val="FFFFFF"/>
                </a:solidFill>
                <a:latin typeface="Microsoft Sans Serif"/>
                <a:cs typeface="Microsoft Sans Serif"/>
              </a:rPr>
              <a:t>a </a:t>
            </a:r>
            <a:r>
              <a:rPr sz="1600" dirty="0">
                <a:solidFill>
                  <a:srgbClr val="FFFFFF"/>
                </a:solidFill>
                <a:latin typeface="Microsoft Sans Serif"/>
                <a:cs typeface="Microsoft Sans Serif"/>
              </a:rPr>
              <a:t>następnie</a:t>
            </a:r>
            <a:r>
              <a:rPr sz="1600" spc="-20" dirty="0">
                <a:solidFill>
                  <a:srgbClr val="FFFFFF"/>
                </a:solidFill>
                <a:latin typeface="Microsoft Sans Serif"/>
                <a:cs typeface="Microsoft Sans Serif"/>
              </a:rPr>
              <a:t> </a:t>
            </a:r>
            <a:r>
              <a:rPr sz="1600" dirty="0">
                <a:solidFill>
                  <a:srgbClr val="FFFFFF"/>
                </a:solidFill>
                <a:latin typeface="Microsoft Sans Serif"/>
                <a:cs typeface="Microsoft Sans Serif"/>
              </a:rPr>
              <a:t>do</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tarczki</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pędowej</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części</a:t>
            </a:r>
            <a:r>
              <a:rPr sz="1600" spc="-30" dirty="0">
                <a:solidFill>
                  <a:srgbClr val="FFFFFF"/>
                </a:solidFill>
                <a:latin typeface="Microsoft Sans Serif"/>
                <a:cs typeface="Microsoft Sans Serif"/>
              </a:rPr>
              <a:t> </a:t>
            </a:r>
            <a:r>
              <a:rPr sz="1600" spc="-10" dirty="0">
                <a:solidFill>
                  <a:srgbClr val="FFFFFF"/>
                </a:solidFill>
                <a:latin typeface="Microsoft Sans Serif"/>
                <a:cs typeface="Microsoft Sans Serif"/>
              </a:rPr>
              <a:t>zarodka.</a:t>
            </a:r>
            <a:endParaRPr sz="1600" dirty="0">
              <a:latin typeface="Microsoft Sans Serif"/>
              <a:cs typeface="Microsoft Sans Serif"/>
            </a:endParaRPr>
          </a:p>
          <a:p>
            <a:pPr marL="3470910" marR="5080" algn="just">
              <a:lnSpc>
                <a:spcPct val="100000"/>
              </a:lnSpc>
            </a:pPr>
            <a:r>
              <a:rPr sz="1600" dirty="0">
                <a:solidFill>
                  <a:srgbClr val="FFFFFF"/>
                </a:solidFill>
                <a:latin typeface="Microsoft Sans Serif"/>
                <a:cs typeface="Microsoft Sans Serif"/>
              </a:rPr>
              <a:t>Warunki</a:t>
            </a:r>
            <a:r>
              <a:rPr sz="1600" spc="125" dirty="0">
                <a:solidFill>
                  <a:srgbClr val="FFFFFF"/>
                </a:solidFill>
                <a:latin typeface="Microsoft Sans Serif"/>
                <a:cs typeface="Microsoft Sans Serif"/>
              </a:rPr>
              <a:t>  </a:t>
            </a:r>
            <a:r>
              <a:rPr sz="1600" dirty="0">
                <a:solidFill>
                  <a:srgbClr val="FFFFFF"/>
                </a:solidFill>
                <a:latin typeface="Microsoft Sans Serif"/>
                <a:cs typeface="Microsoft Sans Serif"/>
              </a:rPr>
              <a:t>pogodowe</a:t>
            </a:r>
            <a:r>
              <a:rPr sz="1600" spc="120" dirty="0">
                <a:solidFill>
                  <a:srgbClr val="FFFFFF"/>
                </a:solidFill>
                <a:latin typeface="Microsoft Sans Serif"/>
                <a:cs typeface="Microsoft Sans Serif"/>
              </a:rPr>
              <a:t>  </a:t>
            </a:r>
            <a:r>
              <a:rPr sz="1600" dirty="0">
                <a:solidFill>
                  <a:srgbClr val="FFFFFF"/>
                </a:solidFill>
                <a:latin typeface="Microsoft Sans Serif"/>
                <a:cs typeface="Microsoft Sans Serif"/>
              </a:rPr>
              <a:t>sprzyjające</a:t>
            </a:r>
            <a:r>
              <a:rPr sz="1600" spc="120" dirty="0">
                <a:solidFill>
                  <a:srgbClr val="FFFFFF"/>
                </a:solidFill>
                <a:latin typeface="Microsoft Sans Serif"/>
                <a:cs typeface="Microsoft Sans Serif"/>
              </a:rPr>
              <a:t>  </a:t>
            </a:r>
            <a:r>
              <a:rPr sz="1600" dirty="0">
                <a:solidFill>
                  <a:srgbClr val="FFFFFF"/>
                </a:solidFill>
                <a:latin typeface="Microsoft Sans Serif"/>
                <a:cs typeface="Microsoft Sans Serif"/>
              </a:rPr>
              <a:t>długotrwałemu</a:t>
            </a:r>
            <a:r>
              <a:rPr sz="1600" spc="125" dirty="0">
                <a:solidFill>
                  <a:srgbClr val="FFFFFF"/>
                </a:solidFill>
                <a:latin typeface="Microsoft Sans Serif"/>
                <a:cs typeface="Microsoft Sans Serif"/>
              </a:rPr>
              <a:t>  </a:t>
            </a:r>
            <a:r>
              <a:rPr sz="1600" spc="-10" dirty="0">
                <a:solidFill>
                  <a:srgbClr val="FFFFFF"/>
                </a:solidFill>
                <a:latin typeface="Microsoft Sans Serif"/>
                <a:cs typeface="Microsoft Sans Serif"/>
              </a:rPr>
              <a:t>kwitnieniu </a:t>
            </a:r>
            <a:r>
              <a:rPr sz="1600" dirty="0">
                <a:solidFill>
                  <a:srgbClr val="FFFFFF"/>
                </a:solidFill>
                <a:latin typeface="Microsoft Sans Serif"/>
                <a:cs typeface="Microsoft Sans Serif"/>
              </a:rPr>
              <a:t>umożliwiają duże</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zakażenie</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kwiatów</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15" dirty="0">
                <a:solidFill>
                  <a:srgbClr val="FFFFFF"/>
                </a:solidFill>
                <a:latin typeface="Microsoft Sans Serif"/>
                <a:cs typeface="Microsoft Sans Serif"/>
              </a:rPr>
              <a:t> </a:t>
            </a:r>
            <a:r>
              <a:rPr sz="1600" spc="-10" dirty="0">
                <a:solidFill>
                  <a:srgbClr val="FFFFFF"/>
                </a:solidFill>
                <a:latin typeface="Microsoft Sans Serif"/>
                <a:cs typeface="Microsoft Sans Serif"/>
              </a:rPr>
              <a:t>wykształcających</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się</a:t>
            </a:r>
            <a:r>
              <a:rPr sz="1600" spc="-5" dirty="0">
                <a:solidFill>
                  <a:srgbClr val="FFFFFF"/>
                </a:solidFill>
                <a:latin typeface="Microsoft Sans Serif"/>
                <a:cs typeface="Microsoft Sans Serif"/>
              </a:rPr>
              <a:t> </a:t>
            </a:r>
            <a:r>
              <a:rPr sz="1600" spc="-50" dirty="0">
                <a:solidFill>
                  <a:srgbClr val="FFFFFF"/>
                </a:solidFill>
                <a:latin typeface="Microsoft Sans Serif"/>
                <a:cs typeface="Microsoft Sans Serif"/>
              </a:rPr>
              <a:t>z </a:t>
            </a:r>
            <a:r>
              <a:rPr sz="1600" dirty="0">
                <a:solidFill>
                  <a:srgbClr val="FFFFFF"/>
                </a:solidFill>
                <a:latin typeface="Microsoft Sans Serif"/>
                <a:cs typeface="Microsoft Sans Serif"/>
              </a:rPr>
              <a:t>nich</a:t>
            </a:r>
            <a:r>
              <a:rPr sz="1600" spc="204" dirty="0">
                <a:solidFill>
                  <a:srgbClr val="FFFFFF"/>
                </a:solidFill>
                <a:latin typeface="Microsoft Sans Serif"/>
                <a:cs typeface="Microsoft Sans Serif"/>
              </a:rPr>
              <a:t>  </a:t>
            </a:r>
            <a:r>
              <a:rPr sz="1600" dirty="0">
                <a:solidFill>
                  <a:srgbClr val="FFFFFF"/>
                </a:solidFill>
                <a:latin typeface="Microsoft Sans Serif"/>
                <a:cs typeface="Microsoft Sans Serif"/>
              </a:rPr>
              <a:t>ziarniaków.</a:t>
            </a:r>
            <a:r>
              <a:rPr sz="1600" spc="204" dirty="0">
                <a:solidFill>
                  <a:srgbClr val="FFFFFF"/>
                </a:solidFill>
                <a:latin typeface="Microsoft Sans Serif"/>
                <a:cs typeface="Microsoft Sans Serif"/>
              </a:rPr>
              <a:t>  </a:t>
            </a:r>
            <a:r>
              <a:rPr sz="1600" dirty="0">
                <a:solidFill>
                  <a:srgbClr val="FFFFFF"/>
                </a:solidFill>
                <a:latin typeface="Microsoft Sans Serif"/>
                <a:cs typeface="Microsoft Sans Serif"/>
              </a:rPr>
              <a:t>W</a:t>
            </a:r>
            <a:r>
              <a:rPr sz="1600" spc="210" dirty="0">
                <a:solidFill>
                  <a:srgbClr val="FFFFFF"/>
                </a:solidFill>
                <a:latin typeface="Microsoft Sans Serif"/>
                <a:cs typeface="Microsoft Sans Serif"/>
              </a:rPr>
              <a:t>  </a:t>
            </a:r>
            <a:r>
              <a:rPr sz="1600" dirty="0">
                <a:solidFill>
                  <a:srgbClr val="FFFFFF"/>
                </a:solidFill>
                <a:latin typeface="Microsoft Sans Serif"/>
                <a:cs typeface="Microsoft Sans Serif"/>
              </a:rPr>
              <a:t>miarę</a:t>
            </a:r>
            <a:r>
              <a:rPr sz="1600" spc="204" dirty="0">
                <a:solidFill>
                  <a:srgbClr val="FFFFFF"/>
                </a:solidFill>
                <a:latin typeface="Microsoft Sans Serif"/>
                <a:cs typeface="Microsoft Sans Serif"/>
              </a:rPr>
              <a:t>  </a:t>
            </a:r>
            <a:r>
              <a:rPr sz="1600" dirty="0">
                <a:solidFill>
                  <a:srgbClr val="FFFFFF"/>
                </a:solidFill>
                <a:latin typeface="Microsoft Sans Serif"/>
                <a:cs typeface="Microsoft Sans Serif"/>
              </a:rPr>
              <a:t>dojrzewania</a:t>
            </a:r>
            <a:r>
              <a:rPr sz="1600" spc="210" dirty="0">
                <a:solidFill>
                  <a:srgbClr val="FFFFFF"/>
                </a:solidFill>
                <a:latin typeface="Microsoft Sans Serif"/>
                <a:cs typeface="Microsoft Sans Serif"/>
              </a:rPr>
              <a:t>  </a:t>
            </a:r>
            <a:r>
              <a:rPr sz="1600" dirty="0">
                <a:solidFill>
                  <a:srgbClr val="FFFFFF"/>
                </a:solidFill>
                <a:latin typeface="Microsoft Sans Serif"/>
                <a:cs typeface="Microsoft Sans Serif"/>
              </a:rPr>
              <a:t>ziarna</a:t>
            </a:r>
            <a:r>
              <a:rPr sz="1600" spc="210" dirty="0">
                <a:solidFill>
                  <a:srgbClr val="FFFFFF"/>
                </a:solidFill>
                <a:latin typeface="Microsoft Sans Serif"/>
                <a:cs typeface="Microsoft Sans Serif"/>
              </a:rPr>
              <a:t>  </a:t>
            </a:r>
            <a:r>
              <a:rPr sz="1600" spc="-10" dirty="0">
                <a:solidFill>
                  <a:srgbClr val="FFFFFF"/>
                </a:solidFill>
                <a:latin typeface="Microsoft Sans Serif"/>
                <a:cs typeface="Microsoft Sans Serif"/>
              </a:rPr>
              <a:t>grzybnia </a:t>
            </a:r>
            <a:r>
              <a:rPr sz="1600" dirty="0">
                <a:solidFill>
                  <a:srgbClr val="FFFFFF"/>
                </a:solidFill>
                <a:latin typeface="Microsoft Sans Serif"/>
                <a:cs typeface="Microsoft Sans Serif"/>
              </a:rPr>
              <a:t>przechodzi</a:t>
            </a:r>
            <a:r>
              <a:rPr sz="1600" spc="335" dirty="0">
                <a:solidFill>
                  <a:srgbClr val="FFFFFF"/>
                </a:solidFill>
                <a:latin typeface="Microsoft Sans Serif"/>
                <a:cs typeface="Microsoft Sans Serif"/>
              </a:rPr>
              <a:t> </a:t>
            </a:r>
            <a:r>
              <a:rPr sz="1600" dirty="0">
                <a:solidFill>
                  <a:srgbClr val="FFFFFF"/>
                </a:solidFill>
                <a:latin typeface="Microsoft Sans Serif"/>
                <a:cs typeface="Microsoft Sans Serif"/>
              </a:rPr>
              <a:t>w</a:t>
            </a:r>
            <a:r>
              <a:rPr sz="1600" spc="315" dirty="0">
                <a:solidFill>
                  <a:srgbClr val="FFFFFF"/>
                </a:solidFill>
                <a:latin typeface="Microsoft Sans Serif"/>
                <a:cs typeface="Microsoft Sans Serif"/>
              </a:rPr>
              <a:t> </a:t>
            </a:r>
            <a:r>
              <a:rPr sz="1600" dirty="0">
                <a:solidFill>
                  <a:srgbClr val="FFFFFF"/>
                </a:solidFill>
                <a:latin typeface="Microsoft Sans Serif"/>
                <a:cs typeface="Microsoft Sans Serif"/>
              </a:rPr>
              <a:t>stan</a:t>
            </a:r>
            <a:r>
              <a:rPr sz="1600" spc="330" dirty="0">
                <a:solidFill>
                  <a:srgbClr val="FFFFFF"/>
                </a:solidFill>
                <a:latin typeface="Microsoft Sans Serif"/>
                <a:cs typeface="Microsoft Sans Serif"/>
              </a:rPr>
              <a:t> </a:t>
            </a:r>
            <a:r>
              <a:rPr sz="1600" dirty="0">
                <a:solidFill>
                  <a:srgbClr val="FFFFFF"/>
                </a:solidFill>
                <a:latin typeface="Microsoft Sans Serif"/>
                <a:cs typeface="Microsoft Sans Serif"/>
              </a:rPr>
              <a:t>spoczynku.</a:t>
            </a:r>
            <a:r>
              <a:rPr sz="1600" spc="345" dirty="0">
                <a:solidFill>
                  <a:srgbClr val="FFFFFF"/>
                </a:solidFill>
                <a:latin typeface="Microsoft Sans Serif"/>
                <a:cs typeface="Microsoft Sans Serif"/>
              </a:rPr>
              <a:t> </a:t>
            </a:r>
            <a:r>
              <a:rPr sz="1600" dirty="0">
                <a:solidFill>
                  <a:srgbClr val="FFFFFF"/>
                </a:solidFill>
                <a:latin typeface="Microsoft Sans Serif"/>
                <a:cs typeface="Microsoft Sans Serif"/>
              </a:rPr>
              <a:t>Ziarno</a:t>
            </a:r>
            <a:r>
              <a:rPr sz="1600" spc="330" dirty="0">
                <a:solidFill>
                  <a:srgbClr val="FFFFFF"/>
                </a:solidFill>
                <a:latin typeface="Microsoft Sans Serif"/>
                <a:cs typeface="Microsoft Sans Serif"/>
              </a:rPr>
              <a:t> </a:t>
            </a:r>
            <a:r>
              <a:rPr sz="1600" dirty="0">
                <a:solidFill>
                  <a:srgbClr val="FFFFFF"/>
                </a:solidFill>
                <a:latin typeface="Microsoft Sans Serif"/>
                <a:cs typeface="Microsoft Sans Serif"/>
              </a:rPr>
              <a:t>mimo</a:t>
            </a:r>
            <a:r>
              <a:rPr sz="1600" spc="330" dirty="0">
                <a:solidFill>
                  <a:srgbClr val="FFFFFF"/>
                </a:solidFill>
                <a:latin typeface="Microsoft Sans Serif"/>
                <a:cs typeface="Microsoft Sans Serif"/>
              </a:rPr>
              <a:t> </a:t>
            </a:r>
            <a:r>
              <a:rPr sz="1600" dirty="0">
                <a:solidFill>
                  <a:srgbClr val="FFFFFF"/>
                </a:solidFill>
                <a:latin typeface="Microsoft Sans Serif"/>
                <a:cs typeface="Microsoft Sans Serif"/>
              </a:rPr>
              <a:t>zakażenia</a:t>
            </a:r>
            <a:r>
              <a:rPr sz="1600" spc="335" dirty="0">
                <a:solidFill>
                  <a:srgbClr val="FFFFFF"/>
                </a:solidFill>
                <a:latin typeface="Microsoft Sans Serif"/>
                <a:cs typeface="Microsoft Sans Serif"/>
              </a:rPr>
              <a:t> </a:t>
            </a:r>
            <a:r>
              <a:rPr sz="1600" spc="-25" dirty="0">
                <a:solidFill>
                  <a:srgbClr val="FFFFFF"/>
                </a:solidFill>
                <a:latin typeface="Microsoft Sans Serif"/>
                <a:cs typeface="Microsoft Sans Serif"/>
              </a:rPr>
              <a:t>nie </a:t>
            </a:r>
            <a:r>
              <a:rPr sz="1600" dirty="0">
                <a:solidFill>
                  <a:srgbClr val="FFFFFF"/>
                </a:solidFill>
                <a:latin typeface="Microsoft Sans Serif"/>
                <a:cs typeface="Microsoft Sans Serif"/>
              </a:rPr>
              <a:t>wykazuje</a:t>
            </a:r>
            <a:r>
              <a:rPr sz="1600" spc="254" dirty="0">
                <a:solidFill>
                  <a:srgbClr val="FFFFFF"/>
                </a:solidFill>
                <a:latin typeface="Microsoft Sans Serif"/>
                <a:cs typeface="Microsoft Sans Serif"/>
              </a:rPr>
              <a:t>  </a:t>
            </a:r>
            <a:r>
              <a:rPr sz="1600" dirty="0">
                <a:solidFill>
                  <a:srgbClr val="FFFFFF"/>
                </a:solidFill>
                <a:latin typeface="Microsoft Sans Serif"/>
                <a:cs typeface="Microsoft Sans Serif"/>
              </a:rPr>
              <a:t>żadnych</a:t>
            </a:r>
            <a:r>
              <a:rPr sz="1600" spc="254" dirty="0">
                <a:solidFill>
                  <a:srgbClr val="FFFFFF"/>
                </a:solidFill>
                <a:latin typeface="Microsoft Sans Serif"/>
                <a:cs typeface="Microsoft Sans Serif"/>
              </a:rPr>
              <a:t>  </a:t>
            </a:r>
            <a:r>
              <a:rPr sz="1600" dirty="0">
                <a:solidFill>
                  <a:srgbClr val="FFFFFF"/>
                </a:solidFill>
                <a:latin typeface="Microsoft Sans Serif"/>
                <a:cs typeface="Microsoft Sans Serif"/>
              </a:rPr>
              <a:t>zmian</a:t>
            </a:r>
            <a:r>
              <a:rPr sz="1600" spc="260" dirty="0">
                <a:solidFill>
                  <a:srgbClr val="FFFFFF"/>
                </a:solidFill>
                <a:latin typeface="Microsoft Sans Serif"/>
                <a:cs typeface="Microsoft Sans Serif"/>
              </a:rPr>
              <a:t>  </a:t>
            </a:r>
            <a:r>
              <a:rPr sz="1600" dirty="0">
                <a:solidFill>
                  <a:srgbClr val="FFFFFF"/>
                </a:solidFill>
                <a:latin typeface="Microsoft Sans Serif"/>
                <a:cs typeface="Microsoft Sans Serif"/>
              </a:rPr>
              <a:t>chorobowych.</a:t>
            </a:r>
            <a:r>
              <a:rPr sz="1600" spc="265" dirty="0">
                <a:solidFill>
                  <a:srgbClr val="FFFFFF"/>
                </a:solidFill>
                <a:latin typeface="Microsoft Sans Serif"/>
                <a:cs typeface="Microsoft Sans Serif"/>
              </a:rPr>
              <a:t>  </a:t>
            </a:r>
            <a:r>
              <a:rPr sz="1600" dirty="0">
                <a:solidFill>
                  <a:srgbClr val="FFFFFF"/>
                </a:solidFill>
                <a:latin typeface="Microsoft Sans Serif"/>
                <a:cs typeface="Microsoft Sans Serif"/>
              </a:rPr>
              <a:t>W</a:t>
            </a:r>
            <a:r>
              <a:rPr sz="1600" spc="265" dirty="0">
                <a:solidFill>
                  <a:srgbClr val="FFFFFF"/>
                </a:solidFill>
                <a:latin typeface="Microsoft Sans Serif"/>
                <a:cs typeface="Microsoft Sans Serif"/>
              </a:rPr>
              <a:t>  </a:t>
            </a:r>
            <a:r>
              <a:rPr sz="1600" spc="-10" dirty="0">
                <a:solidFill>
                  <a:srgbClr val="FFFFFF"/>
                </a:solidFill>
                <a:latin typeface="Microsoft Sans Serif"/>
                <a:cs typeface="Microsoft Sans Serif"/>
              </a:rPr>
              <a:t>zakażonym </a:t>
            </a:r>
            <a:r>
              <a:rPr sz="1600" dirty="0">
                <a:solidFill>
                  <a:srgbClr val="FFFFFF"/>
                </a:solidFill>
                <a:latin typeface="Microsoft Sans Serif"/>
                <a:cs typeface="Microsoft Sans Serif"/>
              </a:rPr>
              <a:t>ziarnie</a:t>
            </a:r>
            <a:r>
              <a:rPr sz="1600" spc="459" dirty="0">
                <a:solidFill>
                  <a:srgbClr val="FFFFFF"/>
                </a:solidFill>
                <a:latin typeface="Microsoft Sans Serif"/>
                <a:cs typeface="Microsoft Sans Serif"/>
              </a:rPr>
              <a:t> </a:t>
            </a:r>
            <a:r>
              <a:rPr sz="1600" dirty="0">
                <a:solidFill>
                  <a:srgbClr val="FFFFFF"/>
                </a:solidFill>
                <a:latin typeface="Microsoft Sans Serif"/>
                <a:cs typeface="Microsoft Sans Serif"/>
              </a:rPr>
              <a:t>grzybnia</a:t>
            </a:r>
            <a:r>
              <a:rPr sz="1600" spc="459" dirty="0">
                <a:solidFill>
                  <a:srgbClr val="FFFFFF"/>
                </a:solidFill>
                <a:latin typeface="Microsoft Sans Serif"/>
                <a:cs typeface="Microsoft Sans Serif"/>
              </a:rPr>
              <a:t> </a:t>
            </a:r>
            <a:r>
              <a:rPr sz="1600" dirty="0">
                <a:solidFill>
                  <a:srgbClr val="FFFFFF"/>
                </a:solidFill>
                <a:latin typeface="Microsoft Sans Serif"/>
                <a:cs typeface="Microsoft Sans Serif"/>
              </a:rPr>
              <a:t>może</a:t>
            </a:r>
            <a:r>
              <a:rPr sz="1600" spc="470" dirty="0">
                <a:solidFill>
                  <a:srgbClr val="FFFFFF"/>
                </a:solidFill>
                <a:latin typeface="Microsoft Sans Serif"/>
                <a:cs typeface="Microsoft Sans Serif"/>
              </a:rPr>
              <a:t> </a:t>
            </a:r>
            <a:r>
              <a:rPr sz="1600" dirty="0">
                <a:solidFill>
                  <a:srgbClr val="FFFFFF"/>
                </a:solidFill>
                <a:latin typeface="Microsoft Sans Serif"/>
                <a:cs typeface="Microsoft Sans Serif"/>
              </a:rPr>
              <a:t>pozostawać</a:t>
            </a:r>
            <a:r>
              <a:rPr sz="1600" spc="465" dirty="0">
                <a:solidFill>
                  <a:srgbClr val="FFFFFF"/>
                </a:solidFill>
                <a:latin typeface="Microsoft Sans Serif"/>
                <a:cs typeface="Microsoft Sans Serif"/>
              </a:rPr>
              <a:t> </a:t>
            </a:r>
            <a:r>
              <a:rPr sz="1600" dirty="0">
                <a:solidFill>
                  <a:srgbClr val="FFFFFF"/>
                </a:solidFill>
                <a:latin typeface="Microsoft Sans Serif"/>
                <a:cs typeface="Microsoft Sans Serif"/>
              </a:rPr>
              <a:t>żywa</a:t>
            </a:r>
            <a:r>
              <a:rPr sz="1600" spc="459"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470" dirty="0">
                <a:solidFill>
                  <a:srgbClr val="FFFFFF"/>
                </a:solidFill>
                <a:latin typeface="Microsoft Sans Serif"/>
                <a:cs typeface="Microsoft Sans Serif"/>
              </a:rPr>
              <a:t> </a:t>
            </a:r>
            <a:r>
              <a:rPr sz="1600" dirty="0">
                <a:solidFill>
                  <a:srgbClr val="FFFFFF"/>
                </a:solidFill>
                <a:latin typeface="Microsoft Sans Serif"/>
                <a:cs typeface="Microsoft Sans Serif"/>
              </a:rPr>
              <a:t>jeszcze</a:t>
            </a:r>
            <a:r>
              <a:rPr sz="1600" spc="465" dirty="0">
                <a:solidFill>
                  <a:srgbClr val="FFFFFF"/>
                </a:solidFill>
                <a:latin typeface="Microsoft Sans Serif"/>
                <a:cs typeface="Microsoft Sans Serif"/>
              </a:rPr>
              <a:t> </a:t>
            </a:r>
            <a:r>
              <a:rPr sz="1600" dirty="0">
                <a:solidFill>
                  <a:srgbClr val="FFFFFF"/>
                </a:solidFill>
                <a:latin typeface="Microsoft Sans Serif"/>
                <a:cs typeface="Microsoft Sans Serif"/>
              </a:rPr>
              <a:t>po</a:t>
            </a:r>
            <a:r>
              <a:rPr sz="1600" spc="455" dirty="0">
                <a:solidFill>
                  <a:srgbClr val="FFFFFF"/>
                </a:solidFill>
                <a:latin typeface="Microsoft Sans Serif"/>
                <a:cs typeface="Microsoft Sans Serif"/>
              </a:rPr>
              <a:t> </a:t>
            </a:r>
            <a:r>
              <a:rPr sz="1600" spc="-25" dirty="0">
                <a:solidFill>
                  <a:srgbClr val="FFFFFF"/>
                </a:solidFill>
                <a:latin typeface="Microsoft Sans Serif"/>
                <a:cs typeface="Microsoft Sans Serif"/>
              </a:rPr>
              <a:t>11 </a:t>
            </a:r>
            <a:r>
              <a:rPr sz="1600" dirty="0">
                <a:solidFill>
                  <a:srgbClr val="FFFFFF"/>
                </a:solidFill>
                <a:latin typeface="Microsoft Sans Serif"/>
                <a:cs typeface="Microsoft Sans Serif"/>
              </a:rPr>
              <a:t>latach</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spowodować</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zakażenie</a:t>
            </a:r>
            <a:r>
              <a:rPr sz="1600" spc="-55" dirty="0">
                <a:solidFill>
                  <a:srgbClr val="FFFFFF"/>
                </a:solidFill>
                <a:latin typeface="Microsoft Sans Serif"/>
                <a:cs typeface="Microsoft Sans Serif"/>
              </a:rPr>
              <a:t> </a:t>
            </a:r>
            <a:r>
              <a:rPr sz="1600" spc="-10" dirty="0">
                <a:solidFill>
                  <a:srgbClr val="FFFFFF"/>
                </a:solidFill>
                <a:latin typeface="Microsoft Sans Serif"/>
                <a:cs typeface="Microsoft Sans Serif"/>
              </a:rPr>
              <a:t>roślin.</a:t>
            </a:r>
            <a:endParaRPr sz="1600" dirty="0">
              <a:latin typeface="Microsoft Sans Serif"/>
              <a:cs typeface="Microsoft Sans Serif"/>
            </a:endParaRPr>
          </a:p>
          <a:p>
            <a:pPr marL="12700" marR="5715" algn="just">
              <a:lnSpc>
                <a:spcPct val="100000"/>
              </a:lnSpc>
              <a:spcBef>
                <a:spcPts val="825"/>
              </a:spcBef>
            </a:pPr>
            <a:r>
              <a:rPr sz="1800" dirty="0">
                <a:solidFill>
                  <a:srgbClr val="FFFFFF"/>
                </a:solidFill>
                <a:latin typeface="Microsoft Sans Serif"/>
                <a:cs typeface="Microsoft Sans Serif"/>
              </a:rPr>
              <a:t>Po</a:t>
            </a:r>
            <a:r>
              <a:rPr sz="1800" spc="110" dirty="0">
                <a:solidFill>
                  <a:srgbClr val="FFFFFF"/>
                </a:solidFill>
                <a:latin typeface="Microsoft Sans Serif"/>
                <a:cs typeface="Microsoft Sans Serif"/>
              </a:rPr>
              <a:t> </a:t>
            </a:r>
            <a:r>
              <a:rPr sz="1800" dirty="0">
                <a:solidFill>
                  <a:srgbClr val="FFFFFF"/>
                </a:solidFill>
                <a:latin typeface="Microsoft Sans Serif"/>
                <a:cs typeface="Microsoft Sans Serif"/>
              </a:rPr>
              <a:t>wysianiu</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ziarna</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grzybnia</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przerasta</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kiełek,</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dalej</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rośnie</a:t>
            </a:r>
            <a:r>
              <a:rPr sz="1800" spc="105" dirty="0">
                <a:solidFill>
                  <a:srgbClr val="FFFFFF"/>
                </a:solidFill>
                <a:latin typeface="Microsoft Sans Serif"/>
                <a:cs typeface="Microsoft Sans Serif"/>
              </a:rPr>
              <a:t> </a:t>
            </a:r>
            <a:r>
              <a:rPr sz="1800" dirty="0">
                <a:solidFill>
                  <a:srgbClr val="FFFFFF"/>
                </a:solidFill>
                <a:latin typeface="Microsoft Sans Serif"/>
                <a:cs typeface="Microsoft Sans Serif"/>
              </a:rPr>
              <a:t>wraz</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rośliną,</a:t>
            </a:r>
            <a:r>
              <a:rPr sz="1800" spc="105" dirty="0">
                <a:solidFill>
                  <a:srgbClr val="FFFFFF"/>
                </a:solidFill>
                <a:latin typeface="Microsoft Sans Serif"/>
                <a:cs typeface="Microsoft Sans Serif"/>
              </a:rPr>
              <a:t> </a:t>
            </a:r>
            <a:r>
              <a:rPr sz="1800" dirty="0">
                <a:solidFill>
                  <a:srgbClr val="FFFFFF"/>
                </a:solidFill>
                <a:latin typeface="Microsoft Sans Serif"/>
                <a:cs typeface="Microsoft Sans Serif"/>
              </a:rPr>
              <a:t>nie</a:t>
            </a:r>
            <a:r>
              <a:rPr sz="1800" spc="110" dirty="0">
                <a:solidFill>
                  <a:srgbClr val="FFFFFF"/>
                </a:solidFill>
                <a:latin typeface="Microsoft Sans Serif"/>
                <a:cs typeface="Microsoft Sans Serif"/>
              </a:rPr>
              <a:t> </a:t>
            </a:r>
            <a:r>
              <a:rPr sz="1800" spc="-10" dirty="0">
                <a:solidFill>
                  <a:srgbClr val="FFFFFF"/>
                </a:solidFill>
                <a:latin typeface="Microsoft Sans Serif"/>
                <a:cs typeface="Microsoft Sans Serif"/>
              </a:rPr>
              <a:t>wywołując </a:t>
            </a:r>
            <a:r>
              <a:rPr sz="1800" dirty="0">
                <a:solidFill>
                  <a:srgbClr val="FFFFFF"/>
                </a:solidFill>
                <a:latin typeface="Microsoft Sans Serif"/>
                <a:cs typeface="Microsoft Sans Serif"/>
              </a:rPr>
              <a:t>wyraźnych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zmian</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chorobowych.</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Niskie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temperatury</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podczas</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kiełkowania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nasion</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hamują </a:t>
            </a:r>
            <a:r>
              <a:rPr sz="1800" dirty="0">
                <a:solidFill>
                  <a:srgbClr val="FFFFFF"/>
                </a:solidFill>
                <a:latin typeface="Microsoft Sans Serif"/>
                <a:cs typeface="Microsoft Sans Serif"/>
              </a:rPr>
              <a:t>przerastanie</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grzybni</a:t>
            </a:r>
            <a:r>
              <a:rPr sz="1800" spc="229"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235" dirty="0">
                <a:solidFill>
                  <a:srgbClr val="FFFFFF"/>
                </a:solidFill>
                <a:latin typeface="Microsoft Sans Serif"/>
                <a:cs typeface="Microsoft Sans Serif"/>
              </a:rPr>
              <a:t> </a:t>
            </a:r>
            <a:r>
              <a:rPr sz="1800" dirty="0">
                <a:solidFill>
                  <a:srgbClr val="FFFFFF"/>
                </a:solidFill>
                <a:latin typeface="Microsoft Sans Serif"/>
                <a:cs typeface="Microsoft Sans Serif"/>
              </a:rPr>
              <a:t>ziarna</a:t>
            </a:r>
            <a:r>
              <a:rPr sz="1800" spc="240"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229" dirty="0">
                <a:solidFill>
                  <a:srgbClr val="FFFFFF"/>
                </a:solidFill>
                <a:latin typeface="Microsoft Sans Serif"/>
                <a:cs typeface="Microsoft Sans Serif"/>
              </a:rPr>
              <a:t> </a:t>
            </a:r>
            <a:r>
              <a:rPr sz="1800" dirty="0">
                <a:solidFill>
                  <a:srgbClr val="FFFFFF"/>
                </a:solidFill>
                <a:latin typeface="Microsoft Sans Serif"/>
                <a:cs typeface="Microsoft Sans Serif"/>
              </a:rPr>
              <a:t>pędów.</a:t>
            </a:r>
            <a:r>
              <a:rPr sz="1800" spc="24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54" dirty="0">
                <a:solidFill>
                  <a:srgbClr val="FFFFFF"/>
                </a:solidFill>
                <a:latin typeface="Microsoft Sans Serif"/>
                <a:cs typeface="Microsoft Sans Serif"/>
              </a:rPr>
              <a:t> </a:t>
            </a:r>
            <a:r>
              <a:rPr sz="1800" dirty="0">
                <a:solidFill>
                  <a:srgbClr val="FFFFFF"/>
                </a:solidFill>
                <a:latin typeface="Microsoft Sans Serif"/>
                <a:cs typeface="Microsoft Sans Serif"/>
              </a:rPr>
              <a:t>zawiązkach</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kłosków</a:t>
            </a:r>
            <a:r>
              <a:rPr sz="1800" spc="204" dirty="0">
                <a:solidFill>
                  <a:srgbClr val="FFFFFF"/>
                </a:solidFill>
                <a:latin typeface="Microsoft Sans Serif"/>
                <a:cs typeface="Microsoft Sans Serif"/>
              </a:rPr>
              <a:t> </a:t>
            </a:r>
            <a:r>
              <a:rPr sz="1800" dirty="0">
                <a:solidFill>
                  <a:srgbClr val="FFFFFF"/>
                </a:solidFill>
                <a:latin typeface="Microsoft Sans Serif"/>
                <a:cs typeface="Microsoft Sans Serif"/>
              </a:rPr>
              <a:t>grzybnia</a:t>
            </a:r>
            <a:r>
              <a:rPr sz="1800" spc="240" dirty="0">
                <a:solidFill>
                  <a:srgbClr val="FFFFFF"/>
                </a:solidFill>
                <a:latin typeface="Microsoft Sans Serif"/>
                <a:cs typeface="Microsoft Sans Serif"/>
              </a:rPr>
              <a:t> </a:t>
            </a:r>
            <a:r>
              <a:rPr sz="1800" dirty="0">
                <a:solidFill>
                  <a:srgbClr val="FFFFFF"/>
                </a:solidFill>
                <a:latin typeface="Microsoft Sans Serif"/>
                <a:cs typeface="Microsoft Sans Serif"/>
              </a:rPr>
              <a:t>rozrasta</a:t>
            </a:r>
            <a:r>
              <a:rPr sz="1800" spc="240" dirty="0">
                <a:solidFill>
                  <a:srgbClr val="FFFFFF"/>
                </a:solidFill>
                <a:latin typeface="Microsoft Sans Serif"/>
                <a:cs typeface="Microsoft Sans Serif"/>
              </a:rPr>
              <a:t> </a:t>
            </a:r>
            <a:r>
              <a:rPr sz="1800" spc="-25" dirty="0">
                <a:solidFill>
                  <a:srgbClr val="FFFFFF"/>
                </a:solidFill>
                <a:latin typeface="Microsoft Sans Serif"/>
                <a:cs typeface="Microsoft Sans Serif"/>
              </a:rPr>
              <a:t>się </a:t>
            </a:r>
            <a:r>
              <a:rPr sz="1800" dirty="0">
                <a:solidFill>
                  <a:srgbClr val="FFFFFF"/>
                </a:solidFill>
                <a:latin typeface="Microsoft Sans Serif"/>
                <a:cs typeface="Microsoft Sans Serif"/>
              </a:rPr>
              <a:t>silnie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niszczy</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je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całkowicie.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okresie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kwitnienia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jęczmienia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porażonych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kłosów</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wiatr </a:t>
            </a:r>
            <a:r>
              <a:rPr sz="1800" dirty="0">
                <a:solidFill>
                  <a:srgbClr val="FFFFFF"/>
                </a:solidFill>
                <a:latin typeface="Microsoft Sans Serif"/>
                <a:cs typeface="Microsoft Sans Serif"/>
              </a:rPr>
              <a:t>rozsiewa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które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dostają</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kwiaty</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roślin</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zdrowych.</a:t>
            </a:r>
            <a:endParaRPr sz="1800" dirty="0">
              <a:latin typeface="Microsoft Sans Serif"/>
              <a:cs typeface="Microsoft Sans Serif"/>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8600" y="1981200"/>
            <a:ext cx="8705215" cy="4768215"/>
          </a:xfrm>
          <a:prstGeom prst="rect">
            <a:avLst/>
          </a:prstGeom>
        </p:spPr>
        <p:txBody>
          <a:bodyPr vert="horz" wrap="square" lIns="0" tIns="12065" rIns="0" bIns="0" rtlCol="0">
            <a:spAutoFit/>
          </a:bodyPr>
          <a:lstStyle/>
          <a:p>
            <a:pPr marL="354965" indent="-342265">
              <a:lnSpc>
                <a:spcPct val="100000"/>
              </a:lnSpc>
              <a:spcBef>
                <a:spcPts val="95"/>
              </a:spcBef>
              <a:buFont typeface="Microsoft Sans Serif"/>
              <a:buChar char="•"/>
              <a:tabLst>
                <a:tab pos="354965" algn="l"/>
              </a:tabLst>
            </a:pPr>
            <a:r>
              <a:rPr sz="1600" b="1" dirty="0">
                <a:solidFill>
                  <a:srgbClr val="FFFFFF"/>
                </a:solidFill>
                <a:latin typeface="Arial"/>
                <a:cs typeface="Arial"/>
              </a:rPr>
              <a:t>Klasa:</a:t>
            </a:r>
            <a:r>
              <a:rPr sz="1600" b="1" spc="-45" dirty="0">
                <a:solidFill>
                  <a:srgbClr val="FFFFFF"/>
                </a:solidFill>
                <a:latin typeface="Arial"/>
                <a:cs typeface="Arial"/>
              </a:rPr>
              <a:t> </a:t>
            </a:r>
            <a:r>
              <a:rPr sz="1600" b="1" i="1" spc="-10" dirty="0">
                <a:solidFill>
                  <a:srgbClr val="FFFFFF"/>
                </a:solidFill>
                <a:latin typeface="Arial"/>
                <a:cs typeface="Arial"/>
              </a:rPr>
              <a:t>Teliomycetes</a:t>
            </a:r>
            <a:endParaRPr sz="1600" dirty="0">
              <a:latin typeface="Arial"/>
              <a:cs typeface="Arial"/>
            </a:endParaRPr>
          </a:p>
          <a:p>
            <a:pPr marL="354965" indent="-342265">
              <a:lnSpc>
                <a:spcPct val="100000"/>
              </a:lnSpc>
              <a:buFont typeface="Microsoft Sans Serif"/>
              <a:buChar char="•"/>
              <a:tabLst>
                <a:tab pos="354965" algn="l"/>
              </a:tabLst>
            </a:pPr>
            <a:r>
              <a:rPr sz="1600" b="1" dirty="0">
                <a:solidFill>
                  <a:srgbClr val="FFFFFF"/>
                </a:solidFill>
                <a:latin typeface="Arial"/>
                <a:cs typeface="Arial"/>
              </a:rPr>
              <a:t>Rząd:</a:t>
            </a:r>
            <a:r>
              <a:rPr sz="1600" b="1" spc="-20" dirty="0">
                <a:solidFill>
                  <a:srgbClr val="FFFFFF"/>
                </a:solidFill>
                <a:latin typeface="Arial"/>
                <a:cs typeface="Arial"/>
              </a:rPr>
              <a:t> </a:t>
            </a:r>
            <a:r>
              <a:rPr sz="1600" b="1" i="1" spc="-10" dirty="0">
                <a:solidFill>
                  <a:srgbClr val="FFFFFF"/>
                </a:solidFill>
                <a:latin typeface="Arial"/>
                <a:cs typeface="Arial"/>
              </a:rPr>
              <a:t>Uredinales</a:t>
            </a:r>
            <a:endParaRPr sz="1600" dirty="0">
              <a:latin typeface="Arial"/>
              <a:cs typeface="Arial"/>
            </a:endParaRPr>
          </a:p>
          <a:p>
            <a:pPr marL="354965" indent="-342265">
              <a:lnSpc>
                <a:spcPct val="100000"/>
              </a:lnSpc>
              <a:buChar char="•"/>
              <a:tabLst>
                <a:tab pos="354965" algn="l"/>
              </a:tabLst>
            </a:pPr>
            <a:r>
              <a:rPr sz="1600" dirty="0">
                <a:solidFill>
                  <a:srgbClr val="FFFFFF"/>
                </a:solidFill>
                <a:latin typeface="Microsoft Sans Serif"/>
                <a:cs typeface="Microsoft Sans Serif"/>
              </a:rPr>
              <a:t>pasożyty</a:t>
            </a:r>
            <a:r>
              <a:rPr sz="1600" spc="5" dirty="0">
                <a:solidFill>
                  <a:srgbClr val="FFFFFF"/>
                </a:solidFill>
                <a:latin typeface="Microsoft Sans Serif"/>
                <a:cs typeface="Microsoft Sans Serif"/>
              </a:rPr>
              <a:t> </a:t>
            </a:r>
            <a:r>
              <a:rPr sz="1600" spc="-10" dirty="0">
                <a:solidFill>
                  <a:srgbClr val="FFFFFF"/>
                </a:solidFill>
                <a:latin typeface="Microsoft Sans Serif"/>
                <a:cs typeface="Microsoft Sans Serif"/>
              </a:rPr>
              <a:t>ścisłe</a:t>
            </a:r>
            <a:endParaRPr sz="1600" dirty="0">
              <a:latin typeface="Microsoft Sans Serif"/>
              <a:cs typeface="Microsoft Sans Serif"/>
            </a:endParaRPr>
          </a:p>
          <a:p>
            <a:pPr marL="354965" indent="-342265">
              <a:lnSpc>
                <a:spcPct val="100000"/>
              </a:lnSpc>
              <a:buChar char="•"/>
              <a:tabLst>
                <a:tab pos="354965" algn="l"/>
              </a:tabLst>
            </a:pPr>
            <a:r>
              <a:rPr sz="1600" dirty="0">
                <a:solidFill>
                  <a:srgbClr val="FFFFFF"/>
                </a:solidFill>
                <a:latin typeface="Microsoft Sans Serif"/>
                <a:cs typeface="Microsoft Sans Serif"/>
              </a:rPr>
              <a:t>polimorfizm</a:t>
            </a:r>
            <a:r>
              <a:rPr sz="1600" spc="-105" dirty="0">
                <a:solidFill>
                  <a:srgbClr val="FFFFFF"/>
                </a:solidFill>
                <a:latin typeface="Microsoft Sans Serif"/>
                <a:cs typeface="Microsoft Sans Serif"/>
              </a:rPr>
              <a:t> </a:t>
            </a:r>
            <a:r>
              <a:rPr sz="1600" spc="-10" dirty="0">
                <a:solidFill>
                  <a:srgbClr val="FFFFFF"/>
                </a:solidFill>
                <a:latin typeface="Microsoft Sans Serif"/>
                <a:cs typeface="Microsoft Sans Serif"/>
              </a:rPr>
              <a:t>zarodników:</a:t>
            </a:r>
            <a:endParaRPr sz="1600" dirty="0">
              <a:latin typeface="Microsoft Sans Serif"/>
              <a:cs typeface="Microsoft Sans Serif"/>
            </a:endParaRPr>
          </a:p>
          <a:p>
            <a:pPr marL="354965" marR="2853690" indent="-342900">
              <a:lnSpc>
                <a:spcPct val="100000"/>
              </a:lnSpc>
              <a:buChar char="•"/>
              <a:tabLst>
                <a:tab pos="354965" algn="l"/>
              </a:tabLst>
            </a:pPr>
            <a:r>
              <a:rPr sz="1600" dirty="0">
                <a:solidFill>
                  <a:srgbClr val="FFFFFF"/>
                </a:solidFill>
                <a:latin typeface="Microsoft Sans Serif"/>
                <a:cs typeface="Microsoft Sans Serif"/>
              </a:rPr>
              <a:t>bazidiospory,</a:t>
            </a:r>
            <a:r>
              <a:rPr sz="1600" spc="-55" dirty="0">
                <a:solidFill>
                  <a:srgbClr val="FFFFFF"/>
                </a:solidFill>
                <a:latin typeface="Microsoft Sans Serif"/>
                <a:cs typeface="Microsoft Sans Serif"/>
              </a:rPr>
              <a:t> </a:t>
            </a:r>
            <a:r>
              <a:rPr sz="1600" dirty="0">
                <a:solidFill>
                  <a:srgbClr val="FFFFFF"/>
                </a:solidFill>
                <a:latin typeface="Microsoft Sans Serif"/>
                <a:cs typeface="Microsoft Sans Serif"/>
              </a:rPr>
              <a:t>spermacja,</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ecjospory,</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urediniospory,</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teliospory </a:t>
            </a:r>
            <a:r>
              <a:rPr sz="1600" dirty="0">
                <a:solidFill>
                  <a:srgbClr val="FFFFFF"/>
                </a:solidFill>
                <a:latin typeface="Microsoft Sans Serif"/>
                <a:cs typeface="Microsoft Sans Serif"/>
              </a:rPr>
              <a:t>Budowa </a:t>
            </a:r>
            <a:r>
              <a:rPr sz="1600" spc="-10" dirty="0">
                <a:solidFill>
                  <a:srgbClr val="FFFFFF"/>
                </a:solidFill>
                <a:latin typeface="Microsoft Sans Serif"/>
                <a:cs typeface="Microsoft Sans Serif"/>
              </a:rPr>
              <a:t>teliospor:</a:t>
            </a:r>
            <a:endParaRPr sz="1600" dirty="0">
              <a:latin typeface="Microsoft Sans Serif"/>
              <a:cs typeface="Microsoft Sans Serif"/>
            </a:endParaRPr>
          </a:p>
          <a:p>
            <a:pPr marL="354965" indent="-342265">
              <a:lnSpc>
                <a:spcPct val="100000"/>
              </a:lnSpc>
              <a:buFont typeface="Microsoft Sans Serif"/>
              <a:buChar char="•"/>
              <a:tabLst>
                <a:tab pos="354965" algn="l"/>
              </a:tabLst>
            </a:pPr>
            <a:r>
              <a:rPr sz="1600" i="1" dirty="0">
                <a:solidFill>
                  <a:srgbClr val="FFFFFF"/>
                </a:solidFill>
                <a:latin typeface="Arial"/>
                <a:cs typeface="Arial"/>
              </a:rPr>
              <a:t>Uromyces</a:t>
            </a:r>
            <a:r>
              <a:rPr sz="1600" dirty="0">
                <a:solidFill>
                  <a:srgbClr val="FFFFFF"/>
                </a:solidFill>
                <a:latin typeface="Microsoft Sans Serif"/>
                <a:cs typeface="Microsoft Sans Serif"/>
              </a:rPr>
              <a:t>-</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teliospory</a:t>
            </a:r>
            <a:r>
              <a:rPr sz="1600" spc="-55" dirty="0">
                <a:solidFill>
                  <a:srgbClr val="FFFFFF"/>
                </a:solidFill>
                <a:latin typeface="Microsoft Sans Serif"/>
                <a:cs typeface="Microsoft Sans Serif"/>
              </a:rPr>
              <a:t> </a:t>
            </a:r>
            <a:r>
              <a:rPr sz="1600" spc="-20" dirty="0">
                <a:solidFill>
                  <a:srgbClr val="FFFFFF"/>
                </a:solidFill>
                <a:latin typeface="Microsoft Sans Serif"/>
                <a:cs typeface="Microsoft Sans Serif"/>
              </a:rPr>
              <a:t>1-</a:t>
            </a:r>
            <a:r>
              <a:rPr sz="1600" spc="-10" dirty="0">
                <a:solidFill>
                  <a:srgbClr val="FFFFFF"/>
                </a:solidFill>
                <a:latin typeface="Microsoft Sans Serif"/>
                <a:cs typeface="Microsoft Sans Serif"/>
              </a:rPr>
              <a:t>komórkowe</a:t>
            </a:r>
            <a:endParaRPr sz="1600" dirty="0">
              <a:latin typeface="Microsoft Sans Serif"/>
              <a:cs typeface="Microsoft Sans Serif"/>
            </a:endParaRPr>
          </a:p>
          <a:p>
            <a:pPr marL="354965" indent="-342265">
              <a:lnSpc>
                <a:spcPct val="100000"/>
              </a:lnSpc>
              <a:spcBef>
                <a:spcPts val="5"/>
              </a:spcBef>
              <a:buFont typeface="Microsoft Sans Serif"/>
              <a:buChar char="•"/>
              <a:tabLst>
                <a:tab pos="354965" algn="l"/>
              </a:tabLst>
            </a:pPr>
            <a:r>
              <a:rPr sz="1600" i="1" dirty="0">
                <a:solidFill>
                  <a:srgbClr val="FFFFFF"/>
                </a:solidFill>
                <a:latin typeface="Arial"/>
                <a:cs typeface="Arial"/>
              </a:rPr>
              <a:t>Puccinia</a:t>
            </a:r>
            <a:r>
              <a:rPr sz="1600" dirty="0">
                <a:solidFill>
                  <a:srgbClr val="FFFFFF"/>
                </a:solidFill>
                <a:latin typeface="Microsoft Sans Serif"/>
                <a:cs typeface="Microsoft Sans Serif"/>
              </a:rPr>
              <a:t>-</a:t>
            </a:r>
            <a:r>
              <a:rPr sz="1600" spc="-15" dirty="0">
                <a:solidFill>
                  <a:srgbClr val="FFFFFF"/>
                </a:solidFill>
                <a:latin typeface="Microsoft Sans Serif"/>
                <a:cs typeface="Microsoft Sans Serif"/>
              </a:rPr>
              <a:t> </a:t>
            </a:r>
            <a:r>
              <a:rPr sz="1600" spc="-10" dirty="0">
                <a:solidFill>
                  <a:srgbClr val="FFFFFF"/>
                </a:solidFill>
                <a:latin typeface="Microsoft Sans Serif"/>
                <a:cs typeface="Microsoft Sans Serif"/>
              </a:rPr>
              <a:t>2-komórkowe</a:t>
            </a:r>
            <a:endParaRPr sz="1600" dirty="0">
              <a:latin typeface="Microsoft Sans Serif"/>
              <a:cs typeface="Microsoft Sans Serif"/>
            </a:endParaRPr>
          </a:p>
          <a:p>
            <a:pPr marL="354965" indent="-342265">
              <a:lnSpc>
                <a:spcPct val="100000"/>
              </a:lnSpc>
              <a:buFont typeface="Microsoft Sans Serif"/>
              <a:buChar char="•"/>
              <a:tabLst>
                <a:tab pos="354965" algn="l"/>
              </a:tabLst>
            </a:pPr>
            <a:r>
              <a:rPr sz="1600" i="1" dirty="0">
                <a:solidFill>
                  <a:srgbClr val="FFFFFF"/>
                </a:solidFill>
                <a:latin typeface="Arial"/>
                <a:cs typeface="Arial"/>
              </a:rPr>
              <a:t>Phragmidium</a:t>
            </a:r>
            <a:r>
              <a:rPr sz="1600" dirty="0">
                <a:solidFill>
                  <a:srgbClr val="FFFFFF"/>
                </a:solidFill>
                <a:latin typeface="Microsoft Sans Serif"/>
                <a:cs typeface="Microsoft Sans Serif"/>
              </a:rPr>
              <a:t>-</a:t>
            </a:r>
            <a:r>
              <a:rPr sz="1600" spc="-55" dirty="0">
                <a:solidFill>
                  <a:srgbClr val="FFFFFF"/>
                </a:solidFill>
                <a:latin typeface="Microsoft Sans Serif"/>
                <a:cs typeface="Microsoft Sans Serif"/>
              </a:rPr>
              <a:t> </a:t>
            </a:r>
            <a:r>
              <a:rPr sz="1600" spc="-10" dirty="0">
                <a:solidFill>
                  <a:srgbClr val="FFFFFF"/>
                </a:solidFill>
                <a:latin typeface="Microsoft Sans Serif"/>
                <a:cs typeface="Microsoft Sans Serif"/>
              </a:rPr>
              <a:t>wielokomórkowe</a:t>
            </a:r>
            <a:endParaRPr sz="1600" dirty="0">
              <a:latin typeface="Microsoft Sans Serif"/>
              <a:cs typeface="Microsoft Sans Serif"/>
            </a:endParaRPr>
          </a:p>
          <a:p>
            <a:pPr>
              <a:lnSpc>
                <a:spcPct val="100000"/>
              </a:lnSpc>
              <a:spcBef>
                <a:spcPts val="530"/>
              </a:spcBef>
            </a:pPr>
            <a:endParaRPr sz="1600" dirty="0">
              <a:latin typeface="Microsoft Sans Serif"/>
              <a:cs typeface="Microsoft Sans Serif"/>
            </a:endParaRPr>
          </a:p>
          <a:p>
            <a:pPr marL="12700" marR="9525" algn="just">
              <a:lnSpc>
                <a:spcPct val="80000"/>
              </a:lnSpc>
              <a:spcBef>
                <a:spcPts val="5"/>
              </a:spcBef>
            </a:pPr>
            <a:r>
              <a:rPr sz="1800" b="1" dirty="0">
                <a:solidFill>
                  <a:srgbClr val="FFFFFF"/>
                </a:solidFill>
                <a:latin typeface="Arial"/>
                <a:cs typeface="Arial"/>
              </a:rPr>
              <a:t>Rdzawikowe</a:t>
            </a:r>
            <a:r>
              <a:rPr sz="1800" b="1" spc="185" dirty="0">
                <a:solidFill>
                  <a:srgbClr val="FFFFFF"/>
                </a:solidFill>
                <a:latin typeface="Arial"/>
                <a:cs typeface="Arial"/>
              </a:rPr>
              <a:t> </a:t>
            </a:r>
            <a:r>
              <a:rPr sz="1800" spc="45" dirty="0">
                <a:solidFill>
                  <a:srgbClr val="FFFFFF"/>
                </a:solidFill>
                <a:latin typeface="Microsoft Sans Serif"/>
                <a:cs typeface="Microsoft Sans Serif"/>
              </a:rPr>
              <a:t>–pasożyty</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o</a:t>
            </a:r>
            <a:r>
              <a:rPr sz="1800" spc="225" dirty="0">
                <a:solidFill>
                  <a:srgbClr val="FFFFFF"/>
                </a:solidFill>
                <a:latin typeface="Microsoft Sans Serif"/>
                <a:cs typeface="Microsoft Sans Serif"/>
              </a:rPr>
              <a:t> </a:t>
            </a:r>
            <a:r>
              <a:rPr sz="1800" dirty="0">
                <a:solidFill>
                  <a:srgbClr val="FFFFFF"/>
                </a:solidFill>
                <a:latin typeface="Microsoft Sans Serif"/>
                <a:cs typeface="Microsoft Sans Serif"/>
              </a:rPr>
              <a:t>skomplikowanym</a:t>
            </a:r>
            <a:r>
              <a:rPr sz="1800" spc="240" dirty="0">
                <a:solidFill>
                  <a:srgbClr val="FFFFFF"/>
                </a:solidFill>
                <a:latin typeface="Microsoft Sans Serif"/>
                <a:cs typeface="Microsoft Sans Serif"/>
              </a:rPr>
              <a:t> </a:t>
            </a:r>
            <a:r>
              <a:rPr sz="1800" dirty="0">
                <a:solidFill>
                  <a:srgbClr val="FFFFFF"/>
                </a:solidFill>
                <a:latin typeface="Microsoft Sans Serif"/>
                <a:cs typeface="Microsoft Sans Serif"/>
              </a:rPr>
              <a:t>cyklu</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rozwojowym.</a:t>
            </a:r>
            <a:r>
              <a:rPr sz="1800" spc="235" dirty="0">
                <a:solidFill>
                  <a:srgbClr val="FFFFFF"/>
                </a:solidFill>
                <a:latin typeface="Microsoft Sans Serif"/>
                <a:cs typeface="Microsoft Sans Serif"/>
              </a:rPr>
              <a:t> </a:t>
            </a:r>
            <a:r>
              <a:rPr sz="1800" dirty="0">
                <a:solidFill>
                  <a:srgbClr val="FFFFFF"/>
                </a:solidFill>
                <a:latin typeface="Microsoft Sans Serif"/>
                <a:cs typeface="Microsoft Sans Serif"/>
              </a:rPr>
              <a:t>Pełen</a:t>
            </a:r>
            <a:r>
              <a:rPr sz="1800" spc="225" dirty="0">
                <a:solidFill>
                  <a:srgbClr val="FFFFFF"/>
                </a:solidFill>
                <a:latin typeface="Microsoft Sans Serif"/>
                <a:cs typeface="Microsoft Sans Serif"/>
              </a:rPr>
              <a:t> </a:t>
            </a:r>
            <a:r>
              <a:rPr sz="1800" dirty="0">
                <a:solidFill>
                  <a:srgbClr val="FFFFFF"/>
                </a:solidFill>
                <a:latin typeface="Microsoft Sans Serif"/>
                <a:cs typeface="Microsoft Sans Serif"/>
              </a:rPr>
              <a:t>cykl</a:t>
            </a:r>
            <a:r>
              <a:rPr sz="1800" spc="245" dirty="0">
                <a:solidFill>
                  <a:srgbClr val="FFFFFF"/>
                </a:solidFill>
                <a:latin typeface="Microsoft Sans Serif"/>
                <a:cs typeface="Microsoft Sans Serif"/>
              </a:rPr>
              <a:t> </a:t>
            </a:r>
            <a:r>
              <a:rPr sz="1800" u="sng" spc="-10" dirty="0">
                <a:solidFill>
                  <a:srgbClr val="FFFFFF"/>
                </a:solidFill>
                <a:uFill>
                  <a:solidFill>
                    <a:srgbClr val="FFFFFF"/>
                  </a:solidFill>
                </a:uFill>
                <a:latin typeface="Microsoft Sans Serif"/>
                <a:cs typeface="Microsoft Sans Serif"/>
              </a:rPr>
              <a:t>wymaga</a:t>
            </a:r>
            <a:r>
              <a:rPr sz="1800" spc="-10" dirty="0">
                <a:solidFill>
                  <a:srgbClr val="FFFFFF"/>
                </a:solidFill>
                <a:latin typeface="Microsoft Sans Serif"/>
                <a:cs typeface="Microsoft Sans Serif"/>
              </a:rPr>
              <a:t> </a:t>
            </a:r>
            <a:r>
              <a:rPr sz="1800" u="sng" dirty="0">
                <a:solidFill>
                  <a:srgbClr val="FFFFFF"/>
                </a:solidFill>
                <a:uFill>
                  <a:solidFill>
                    <a:srgbClr val="FFFFFF"/>
                  </a:solidFill>
                </a:uFill>
                <a:latin typeface="Microsoft Sans Serif"/>
                <a:cs typeface="Microsoft Sans Serif"/>
              </a:rPr>
              <a:t>zmiany</a:t>
            </a:r>
            <a:r>
              <a:rPr sz="1800" u="sng" spc="-30" dirty="0">
                <a:solidFill>
                  <a:srgbClr val="FFFFFF"/>
                </a:solidFill>
                <a:uFill>
                  <a:solidFill>
                    <a:srgbClr val="FFFFFF"/>
                  </a:solidFill>
                </a:uFill>
                <a:latin typeface="Microsoft Sans Serif"/>
                <a:cs typeface="Microsoft Sans Serif"/>
              </a:rPr>
              <a:t> </a:t>
            </a:r>
            <a:r>
              <a:rPr sz="1800" u="sng" dirty="0">
                <a:solidFill>
                  <a:srgbClr val="FFFFFF"/>
                </a:solidFill>
                <a:uFill>
                  <a:solidFill>
                    <a:srgbClr val="FFFFFF"/>
                  </a:solidFill>
                </a:uFill>
                <a:latin typeface="Microsoft Sans Serif"/>
                <a:cs typeface="Microsoft Sans Serif"/>
              </a:rPr>
              <a:t>żywiciela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sposobu</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rozmnażania.</a:t>
            </a:r>
            <a:endParaRPr sz="1800" dirty="0">
              <a:latin typeface="Microsoft Sans Serif"/>
              <a:cs typeface="Microsoft Sans Serif"/>
            </a:endParaRPr>
          </a:p>
          <a:p>
            <a:pPr marL="12700" marR="5080" algn="just">
              <a:lnSpc>
                <a:spcPct val="80000"/>
              </a:lnSpc>
              <a:spcBef>
                <a:spcPts val="430"/>
              </a:spcBef>
            </a:pPr>
            <a:r>
              <a:rPr sz="1800" dirty="0">
                <a:solidFill>
                  <a:srgbClr val="FFFFFF"/>
                </a:solidFill>
                <a:latin typeface="Microsoft Sans Serif"/>
                <a:cs typeface="Microsoft Sans Serif"/>
              </a:rPr>
              <a:t>Np.</a:t>
            </a:r>
            <a:r>
              <a:rPr sz="1800" spc="100" dirty="0">
                <a:solidFill>
                  <a:srgbClr val="FFFFFF"/>
                </a:solidFill>
                <a:latin typeface="Microsoft Sans Serif"/>
                <a:cs typeface="Microsoft Sans Serif"/>
              </a:rPr>
              <a:t> </a:t>
            </a:r>
            <a:r>
              <a:rPr sz="1800" dirty="0">
                <a:solidFill>
                  <a:srgbClr val="FFFFFF"/>
                </a:solidFill>
                <a:latin typeface="Microsoft Sans Serif"/>
                <a:cs typeface="Microsoft Sans Serif"/>
              </a:rPr>
              <a:t>skrętak</a:t>
            </a:r>
            <a:r>
              <a:rPr sz="1800" spc="100" dirty="0">
                <a:solidFill>
                  <a:srgbClr val="FFFFFF"/>
                </a:solidFill>
                <a:latin typeface="Microsoft Sans Serif"/>
                <a:cs typeface="Microsoft Sans Serif"/>
              </a:rPr>
              <a:t> </a:t>
            </a:r>
            <a:r>
              <a:rPr sz="1800" dirty="0">
                <a:solidFill>
                  <a:srgbClr val="FFFFFF"/>
                </a:solidFill>
                <a:latin typeface="Microsoft Sans Serif"/>
                <a:cs typeface="Microsoft Sans Serif"/>
              </a:rPr>
              <a:t>sosnowy</a:t>
            </a:r>
            <a:r>
              <a:rPr sz="1800" spc="8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powoduje</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zniekształcenie</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pędów</a:t>
            </a:r>
            <a:r>
              <a:rPr sz="1800" spc="70" dirty="0">
                <a:solidFill>
                  <a:srgbClr val="FFFFFF"/>
                </a:solidFill>
                <a:latin typeface="Microsoft Sans Serif"/>
                <a:cs typeface="Microsoft Sans Serif"/>
              </a:rPr>
              <a:t> </a:t>
            </a:r>
            <a:r>
              <a:rPr sz="1800" dirty="0">
                <a:solidFill>
                  <a:srgbClr val="FFFFFF"/>
                </a:solidFill>
                <a:latin typeface="Microsoft Sans Serif"/>
                <a:cs typeface="Microsoft Sans Serif"/>
              </a:rPr>
              <a:t>sosny.</a:t>
            </a:r>
            <a:r>
              <a:rPr sz="1800" spc="10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105" dirty="0">
                <a:solidFill>
                  <a:srgbClr val="FFFFFF"/>
                </a:solidFill>
                <a:latin typeface="Microsoft Sans Serif"/>
                <a:cs typeface="Microsoft Sans Serif"/>
              </a:rPr>
              <a:t> </a:t>
            </a:r>
            <a:r>
              <a:rPr sz="1800" dirty="0">
                <a:solidFill>
                  <a:srgbClr val="FFFFFF"/>
                </a:solidFill>
                <a:latin typeface="Microsoft Sans Serif"/>
                <a:cs typeface="Microsoft Sans Serif"/>
              </a:rPr>
              <a:t>maju</a:t>
            </a:r>
            <a:r>
              <a:rPr sz="1800" spc="100" dirty="0">
                <a:solidFill>
                  <a:srgbClr val="FFFFFF"/>
                </a:solidFill>
                <a:latin typeface="Microsoft Sans Serif"/>
                <a:cs typeface="Microsoft Sans Serif"/>
              </a:rPr>
              <a:t> </a:t>
            </a:r>
            <a:r>
              <a:rPr sz="1800" dirty="0">
                <a:solidFill>
                  <a:srgbClr val="FFFFFF"/>
                </a:solidFill>
                <a:latin typeface="Microsoft Sans Serif"/>
                <a:cs typeface="Microsoft Sans Serif"/>
              </a:rPr>
              <a:t>lub</a:t>
            </a:r>
            <a:r>
              <a:rPr sz="1800" spc="95" dirty="0">
                <a:solidFill>
                  <a:srgbClr val="FFFFFF"/>
                </a:solidFill>
                <a:latin typeface="Microsoft Sans Serif"/>
                <a:cs typeface="Microsoft Sans Serif"/>
              </a:rPr>
              <a:t> </a:t>
            </a:r>
            <a:r>
              <a:rPr sz="1800" spc="-10" dirty="0">
                <a:solidFill>
                  <a:srgbClr val="FFFFFF"/>
                </a:solidFill>
                <a:latin typeface="Microsoft Sans Serif"/>
                <a:cs typeface="Microsoft Sans Serif"/>
              </a:rPr>
              <a:t>czerwcu </a:t>
            </a:r>
            <a:r>
              <a:rPr sz="1800" dirty="0">
                <a:solidFill>
                  <a:srgbClr val="FFFFFF"/>
                </a:solidFill>
                <a:latin typeface="Microsoft Sans Serif"/>
                <a:cs typeface="Microsoft Sans Serif"/>
              </a:rPr>
              <a:t>na</a:t>
            </a:r>
            <a:r>
              <a:rPr sz="1800" spc="315" dirty="0">
                <a:solidFill>
                  <a:srgbClr val="FFFFFF"/>
                </a:solidFill>
                <a:latin typeface="Microsoft Sans Serif"/>
                <a:cs typeface="Microsoft Sans Serif"/>
              </a:rPr>
              <a:t> </a:t>
            </a:r>
            <a:r>
              <a:rPr sz="1800" dirty="0">
                <a:solidFill>
                  <a:srgbClr val="FFFFFF"/>
                </a:solidFill>
                <a:latin typeface="Microsoft Sans Serif"/>
                <a:cs typeface="Microsoft Sans Serif"/>
              </a:rPr>
              <a:t>młodych</a:t>
            </a:r>
            <a:r>
              <a:rPr sz="1800" spc="335" dirty="0">
                <a:solidFill>
                  <a:srgbClr val="FFFFFF"/>
                </a:solidFill>
                <a:latin typeface="Microsoft Sans Serif"/>
                <a:cs typeface="Microsoft Sans Serif"/>
              </a:rPr>
              <a:t> </a:t>
            </a:r>
            <a:r>
              <a:rPr sz="1800" dirty="0">
                <a:solidFill>
                  <a:srgbClr val="FFFFFF"/>
                </a:solidFill>
                <a:latin typeface="Microsoft Sans Serif"/>
                <a:cs typeface="Microsoft Sans Serif"/>
              </a:rPr>
              <a:t>pędach</a:t>
            </a:r>
            <a:r>
              <a:rPr sz="1800" spc="325" dirty="0">
                <a:solidFill>
                  <a:srgbClr val="FFFFFF"/>
                </a:solidFill>
                <a:latin typeface="Microsoft Sans Serif"/>
                <a:cs typeface="Microsoft Sans Serif"/>
              </a:rPr>
              <a:t> </a:t>
            </a:r>
            <a:r>
              <a:rPr sz="1800" dirty="0">
                <a:solidFill>
                  <a:srgbClr val="FFFFFF"/>
                </a:solidFill>
                <a:latin typeface="Microsoft Sans Serif"/>
                <a:cs typeface="Microsoft Sans Serif"/>
              </a:rPr>
              <a:t>sosny</a:t>
            </a:r>
            <a:r>
              <a:rPr sz="1800" spc="335" dirty="0">
                <a:solidFill>
                  <a:srgbClr val="FFFFFF"/>
                </a:solidFill>
                <a:latin typeface="Microsoft Sans Serif"/>
                <a:cs typeface="Microsoft Sans Serif"/>
              </a:rPr>
              <a:t> </a:t>
            </a:r>
            <a:r>
              <a:rPr sz="1800" dirty="0">
                <a:solidFill>
                  <a:srgbClr val="FFFFFF"/>
                </a:solidFill>
                <a:latin typeface="Microsoft Sans Serif"/>
                <a:cs typeface="Microsoft Sans Serif"/>
              </a:rPr>
              <a:t>powstają</a:t>
            </a:r>
            <a:r>
              <a:rPr sz="1800" spc="330" dirty="0">
                <a:solidFill>
                  <a:srgbClr val="FFFFFF"/>
                </a:solidFill>
                <a:latin typeface="Microsoft Sans Serif"/>
                <a:cs typeface="Microsoft Sans Serif"/>
              </a:rPr>
              <a:t> </a:t>
            </a:r>
            <a:r>
              <a:rPr sz="1800" dirty="0">
                <a:solidFill>
                  <a:srgbClr val="FFFFFF"/>
                </a:solidFill>
                <a:latin typeface="Microsoft Sans Serif"/>
                <a:cs typeface="Microsoft Sans Serif"/>
              </a:rPr>
              <a:t>skupienia</a:t>
            </a:r>
            <a:r>
              <a:rPr sz="1800" spc="330" dirty="0">
                <a:solidFill>
                  <a:srgbClr val="FFFFFF"/>
                </a:solidFill>
                <a:latin typeface="Microsoft Sans Serif"/>
                <a:cs typeface="Microsoft Sans Serif"/>
              </a:rPr>
              <a:t> </a:t>
            </a:r>
            <a:r>
              <a:rPr sz="1800" dirty="0">
                <a:solidFill>
                  <a:srgbClr val="FFFFFF"/>
                </a:solidFill>
                <a:latin typeface="Microsoft Sans Serif"/>
                <a:cs typeface="Microsoft Sans Serif"/>
              </a:rPr>
              <a:t>licznych</a:t>
            </a:r>
            <a:r>
              <a:rPr sz="1800" spc="335" dirty="0">
                <a:solidFill>
                  <a:srgbClr val="FFFFFF"/>
                </a:solidFill>
                <a:latin typeface="Microsoft Sans Serif"/>
                <a:cs typeface="Microsoft Sans Serif"/>
              </a:rPr>
              <a:t> </a:t>
            </a:r>
            <a:r>
              <a:rPr sz="1800" dirty="0">
                <a:solidFill>
                  <a:srgbClr val="FFFFFF"/>
                </a:solidFill>
                <a:latin typeface="Microsoft Sans Serif"/>
                <a:cs typeface="Microsoft Sans Serif"/>
              </a:rPr>
              <a:t>drobnych</a:t>
            </a:r>
            <a:r>
              <a:rPr sz="1800" spc="33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zarodników,</a:t>
            </a:r>
            <a:r>
              <a:rPr sz="1800" spc="340" dirty="0">
                <a:solidFill>
                  <a:srgbClr val="FFFFFF"/>
                </a:solidFill>
                <a:latin typeface="Microsoft Sans Serif"/>
                <a:cs typeface="Microsoft Sans Serif"/>
              </a:rPr>
              <a:t> </a:t>
            </a:r>
            <a:r>
              <a:rPr sz="1800" spc="-20" dirty="0">
                <a:solidFill>
                  <a:srgbClr val="FFFFFF"/>
                </a:solidFill>
                <a:latin typeface="Microsoft Sans Serif"/>
                <a:cs typeface="Microsoft Sans Serif"/>
              </a:rPr>
              <a:t>tzw. </a:t>
            </a:r>
            <a:r>
              <a:rPr sz="1800" dirty="0">
                <a:solidFill>
                  <a:srgbClr val="FFFFFF"/>
                </a:solidFill>
                <a:latin typeface="Microsoft Sans Serif"/>
                <a:cs typeface="Microsoft Sans Serif"/>
              </a:rPr>
              <a:t>pykniospor.</a:t>
            </a:r>
            <a:r>
              <a:rPr sz="1800" spc="90" dirty="0">
                <a:solidFill>
                  <a:srgbClr val="FFFFFF"/>
                </a:solidFill>
                <a:latin typeface="Microsoft Sans Serif"/>
                <a:cs typeface="Microsoft Sans Serif"/>
              </a:rPr>
              <a:t>  </a:t>
            </a:r>
            <a:r>
              <a:rPr sz="1800" dirty="0">
                <a:solidFill>
                  <a:srgbClr val="FFFFFF"/>
                </a:solidFill>
                <a:latin typeface="Microsoft Sans Serif"/>
                <a:cs typeface="Microsoft Sans Serif"/>
              </a:rPr>
              <a:t>Następnie</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powstają</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100" dirty="0">
                <a:solidFill>
                  <a:srgbClr val="FFFFFF"/>
                </a:solidFill>
                <a:latin typeface="Microsoft Sans Serif"/>
                <a:cs typeface="Microsoft Sans Serif"/>
              </a:rPr>
              <a:t>  </a:t>
            </a:r>
            <a:r>
              <a:rPr sz="1800" dirty="0">
                <a:solidFill>
                  <a:srgbClr val="FFFFFF"/>
                </a:solidFill>
                <a:latin typeface="Microsoft Sans Serif"/>
                <a:cs typeface="Microsoft Sans Serif"/>
              </a:rPr>
              <a:t>wiosenne</a:t>
            </a:r>
            <a:r>
              <a:rPr sz="1800" spc="90"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95" dirty="0">
                <a:solidFill>
                  <a:srgbClr val="FFFFFF"/>
                </a:solidFill>
                <a:latin typeface="Microsoft Sans Serif"/>
                <a:cs typeface="Microsoft Sans Serif"/>
              </a:rPr>
              <a:t>  </a:t>
            </a:r>
            <a:r>
              <a:rPr sz="1800" dirty="0">
                <a:solidFill>
                  <a:srgbClr val="FFFFFF"/>
                </a:solidFill>
                <a:latin typeface="Microsoft Sans Serif"/>
                <a:cs typeface="Microsoft Sans Serif"/>
              </a:rPr>
              <a:t>ecydiospory</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(powstają</a:t>
            </a:r>
            <a:r>
              <a:rPr sz="1800" spc="100" dirty="0">
                <a:solidFill>
                  <a:srgbClr val="FFFFFF"/>
                </a:solidFill>
                <a:latin typeface="Microsoft Sans Serif"/>
                <a:cs typeface="Microsoft Sans Serif"/>
              </a:rPr>
              <a:t>  </a:t>
            </a:r>
            <a:r>
              <a:rPr sz="1800" spc="-50" dirty="0">
                <a:solidFill>
                  <a:srgbClr val="FFFFFF"/>
                </a:solidFill>
                <a:latin typeface="Microsoft Sans Serif"/>
                <a:cs typeface="Microsoft Sans Serif"/>
              </a:rPr>
              <a:t>w </a:t>
            </a:r>
            <a:r>
              <a:rPr sz="1800" dirty="0">
                <a:solidFill>
                  <a:srgbClr val="FFFFFF"/>
                </a:solidFill>
                <a:latin typeface="Microsoft Sans Serif"/>
                <a:cs typeface="Microsoft Sans Serif"/>
              </a:rPr>
              <a:t>ecydiach).</a:t>
            </a:r>
            <a:r>
              <a:rPr sz="1800" spc="21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25" dirty="0">
                <a:solidFill>
                  <a:srgbClr val="FFFFFF"/>
                </a:solidFill>
                <a:latin typeface="Microsoft Sans Serif"/>
                <a:cs typeface="Microsoft Sans Serif"/>
              </a:rPr>
              <a:t> </a:t>
            </a:r>
            <a:r>
              <a:rPr sz="1800" dirty="0">
                <a:solidFill>
                  <a:srgbClr val="FFFFFF"/>
                </a:solidFill>
                <a:latin typeface="Microsoft Sans Serif"/>
                <a:cs typeface="Microsoft Sans Serif"/>
              </a:rPr>
              <a:t>lipcu</a:t>
            </a:r>
            <a:r>
              <a:rPr sz="1800" spc="200" dirty="0">
                <a:solidFill>
                  <a:srgbClr val="FFFFFF"/>
                </a:solidFill>
                <a:latin typeface="Microsoft Sans Serif"/>
                <a:cs typeface="Microsoft Sans Serif"/>
              </a:rPr>
              <a:t> </a:t>
            </a:r>
            <a:r>
              <a:rPr sz="1800" dirty="0">
                <a:solidFill>
                  <a:srgbClr val="FFFFFF"/>
                </a:solidFill>
                <a:latin typeface="Microsoft Sans Serif"/>
                <a:cs typeface="Microsoft Sans Serif"/>
              </a:rPr>
              <a:t>lub</a:t>
            </a:r>
            <a:r>
              <a:rPr sz="1800" spc="210" dirty="0">
                <a:solidFill>
                  <a:srgbClr val="FFFFFF"/>
                </a:solidFill>
                <a:latin typeface="Microsoft Sans Serif"/>
                <a:cs typeface="Microsoft Sans Serif"/>
              </a:rPr>
              <a:t> </a:t>
            </a:r>
            <a:r>
              <a:rPr sz="1800" dirty="0">
                <a:solidFill>
                  <a:srgbClr val="FFFFFF"/>
                </a:solidFill>
                <a:latin typeface="Microsoft Sans Serif"/>
                <a:cs typeface="Microsoft Sans Serif"/>
              </a:rPr>
              <a:t>czerwcu</a:t>
            </a:r>
            <a:r>
              <a:rPr sz="1800" spc="210" dirty="0">
                <a:solidFill>
                  <a:srgbClr val="FFFFFF"/>
                </a:solidFill>
                <a:latin typeface="Microsoft Sans Serif"/>
                <a:cs typeface="Microsoft Sans Serif"/>
              </a:rPr>
              <a:t> </a:t>
            </a:r>
            <a:r>
              <a:rPr sz="1800" dirty="0">
                <a:solidFill>
                  <a:srgbClr val="FFFFFF"/>
                </a:solidFill>
                <a:latin typeface="Microsoft Sans Serif"/>
                <a:cs typeface="Microsoft Sans Serif"/>
              </a:rPr>
              <a:t>ecydiospory</a:t>
            </a:r>
            <a:r>
              <a:rPr sz="1800" spc="225" dirty="0">
                <a:solidFill>
                  <a:srgbClr val="FFFFFF"/>
                </a:solidFill>
                <a:latin typeface="Microsoft Sans Serif"/>
                <a:cs typeface="Microsoft Sans Serif"/>
              </a:rPr>
              <a:t> </a:t>
            </a:r>
            <a:r>
              <a:rPr sz="1800" dirty="0">
                <a:solidFill>
                  <a:srgbClr val="FFFFFF"/>
                </a:solidFill>
                <a:latin typeface="Microsoft Sans Serif"/>
                <a:cs typeface="Microsoft Sans Serif"/>
              </a:rPr>
              <a:t>przeniesione</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przez</a:t>
            </a:r>
            <a:r>
              <a:rPr sz="1800" spc="229" dirty="0">
                <a:solidFill>
                  <a:srgbClr val="FFFFFF"/>
                </a:solidFill>
                <a:latin typeface="Microsoft Sans Serif"/>
                <a:cs typeface="Microsoft Sans Serif"/>
              </a:rPr>
              <a:t> </a:t>
            </a:r>
            <a:r>
              <a:rPr sz="1800" dirty="0">
                <a:solidFill>
                  <a:srgbClr val="FFFFFF"/>
                </a:solidFill>
                <a:latin typeface="Microsoft Sans Serif"/>
                <a:cs typeface="Microsoft Sans Serif"/>
              </a:rPr>
              <a:t>wiatr</a:t>
            </a:r>
            <a:r>
              <a:rPr sz="1800" spc="210"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220" dirty="0">
                <a:solidFill>
                  <a:srgbClr val="FFFFFF"/>
                </a:solidFill>
                <a:latin typeface="Microsoft Sans Serif"/>
                <a:cs typeface="Microsoft Sans Serif"/>
              </a:rPr>
              <a:t> </a:t>
            </a:r>
            <a:r>
              <a:rPr sz="1800" dirty="0">
                <a:solidFill>
                  <a:srgbClr val="FFFFFF"/>
                </a:solidFill>
                <a:latin typeface="Microsoft Sans Serif"/>
                <a:cs typeface="Microsoft Sans Serif"/>
              </a:rPr>
              <a:t>liście</a:t>
            </a:r>
            <a:r>
              <a:rPr sz="1800" spc="204" dirty="0">
                <a:solidFill>
                  <a:srgbClr val="FFFFFF"/>
                </a:solidFill>
                <a:latin typeface="Microsoft Sans Serif"/>
                <a:cs typeface="Microsoft Sans Serif"/>
              </a:rPr>
              <a:t> </a:t>
            </a:r>
            <a:r>
              <a:rPr sz="1800" spc="-10" dirty="0">
                <a:solidFill>
                  <a:srgbClr val="FFFFFF"/>
                </a:solidFill>
                <a:latin typeface="Microsoft Sans Serif"/>
                <a:cs typeface="Microsoft Sans Serif"/>
              </a:rPr>
              <a:t>osiki </a:t>
            </a:r>
            <a:r>
              <a:rPr sz="1800" dirty="0">
                <a:solidFill>
                  <a:srgbClr val="FFFFFF"/>
                </a:solidFill>
                <a:latin typeface="Microsoft Sans Serif"/>
                <a:cs typeface="Microsoft Sans Serif"/>
              </a:rPr>
              <a:t>wytwarzają</a:t>
            </a:r>
            <a:r>
              <a:rPr sz="1800" spc="19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200" dirty="0">
                <a:solidFill>
                  <a:srgbClr val="FFFFFF"/>
                </a:solidFill>
                <a:latin typeface="Microsoft Sans Serif"/>
                <a:cs typeface="Microsoft Sans Serif"/>
              </a:rPr>
              <a:t> </a:t>
            </a:r>
            <a:r>
              <a:rPr sz="1800" dirty="0">
                <a:solidFill>
                  <a:srgbClr val="FFFFFF"/>
                </a:solidFill>
                <a:latin typeface="Microsoft Sans Serif"/>
                <a:cs typeface="Microsoft Sans Serif"/>
              </a:rPr>
              <a:t>letnie</a:t>
            </a:r>
            <a:r>
              <a:rPr sz="1800" spc="190"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190" dirty="0">
                <a:solidFill>
                  <a:srgbClr val="FFFFFF"/>
                </a:solidFill>
                <a:latin typeface="Microsoft Sans Serif"/>
                <a:cs typeface="Microsoft Sans Serif"/>
              </a:rPr>
              <a:t> </a:t>
            </a:r>
            <a:r>
              <a:rPr sz="1800" dirty="0">
                <a:solidFill>
                  <a:srgbClr val="FFFFFF"/>
                </a:solidFill>
                <a:latin typeface="Microsoft Sans Serif"/>
                <a:cs typeface="Microsoft Sans Serif"/>
              </a:rPr>
              <a:t>uredospory</a:t>
            </a:r>
            <a:r>
              <a:rPr sz="1800" spc="18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190" dirty="0">
                <a:solidFill>
                  <a:srgbClr val="FFFFFF"/>
                </a:solidFill>
                <a:latin typeface="Microsoft Sans Serif"/>
                <a:cs typeface="Microsoft Sans Serif"/>
              </a:rPr>
              <a:t> </a:t>
            </a:r>
            <a:r>
              <a:rPr sz="1800" dirty="0">
                <a:solidFill>
                  <a:srgbClr val="FFFFFF"/>
                </a:solidFill>
                <a:latin typeface="Microsoft Sans Serif"/>
                <a:cs typeface="Microsoft Sans Serif"/>
              </a:rPr>
              <a:t>dolnej</a:t>
            </a:r>
            <a:r>
              <a:rPr sz="1800" spc="190" dirty="0">
                <a:solidFill>
                  <a:srgbClr val="FFFFFF"/>
                </a:solidFill>
                <a:latin typeface="Microsoft Sans Serif"/>
                <a:cs typeface="Microsoft Sans Serif"/>
              </a:rPr>
              <a:t> </a:t>
            </a:r>
            <a:r>
              <a:rPr sz="1800" dirty="0">
                <a:solidFill>
                  <a:srgbClr val="FFFFFF"/>
                </a:solidFill>
                <a:latin typeface="Microsoft Sans Serif"/>
                <a:cs typeface="Microsoft Sans Serif"/>
              </a:rPr>
              <a:t>stronie</a:t>
            </a:r>
            <a:r>
              <a:rPr sz="1800" spc="190" dirty="0">
                <a:solidFill>
                  <a:srgbClr val="FFFFFF"/>
                </a:solidFill>
                <a:latin typeface="Microsoft Sans Serif"/>
                <a:cs typeface="Microsoft Sans Serif"/>
              </a:rPr>
              <a:t> </a:t>
            </a:r>
            <a:r>
              <a:rPr sz="1800" dirty="0">
                <a:solidFill>
                  <a:srgbClr val="FFFFFF"/>
                </a:solidFill>
                <a:latin typeface="Microsoft Sans Serif"/>
                <a:cs typeface="Microsoft Sans Serif"/>
              </a:rPr>
              <a:t>liścia),</a:t>
            </a:r>
            <a:r>
              <a:rPr sz="1800" spc="200" dirty="0">
                <a:solidFill>
                  <a:srgbClr val="FFFFFF"/>
                </a:solidFill>
                <a:latin typeface="Microsoft Sans Serif"/>
                <a:cs typeface="Microsoft Sans Serif"/>
              </a:rPr>
              <a:t> </a:t>
            </a:r>
            <a:r>
              <a:rPr sz="1800" dirty="0">
                <a:solidFill>
                  <a:srgbClr val="FFFFFF"/>
                </a:solidFill>
                <a:latin typeface="Microsoft Sans Serif"/>
                <a:cs typeface="Microsoft Sans Serif"/>
              </a:rPr>
              <a:t>nieco</a:t>
            </a:r>
            <a:r>
              <a:rPr sz="1800" spc="200" dirty="0">
                <a:solidFill>
                  <a:srgbClr val="FFFFFF"/>
                </a:solidFill>
                <a:latin typeface="Microsoft Sans Serif"/>
                <a:cs typeface="Microsoft Sans Serif"/>
              </a:rPr>
              <a:t> </a:t>
            </a:r>
            <a:r>
              <a:rPr sz="1800" dirty="0">
                <a:solidFill>
                  <a:srgbClr val="FFFFFF"/>
                </a:solidFill>
                <a:latin typeface="Microsoft Sans Serif"/>
                <a:cs typeface="Microsoft Sans Serif"/>
              </a:rPr>
              <a:t>później</a:t>
            </a:r>
            <a:r>
              <a:rPr sz="1800" spc="195" dirty="0">
                <a:solidFill>
                  <a:srgbClr val="FFFFFF"/>
                </a:solidFill>
                <a:latin typeface="Microsoft Sans Serif"/>
                <a:cs typeface="Microsoft Sans Serif"/>
              </a:rPr>
              <a:t> </a:t>
            </a:r>
            <a:r>
              <a:rPr sz="1800" spc="-25" dirty="0">
                <a:solidFill>
                  <a:srgbClr val="FFFFFF"/>
                </a:solidFill>
                <a:latin typeface="Microsoft Sans Serif"/>
                <a:cs typeface="Microsoft Sans Serif"/>
              </a:rPr>
              <a:t>na </a:t>
            </a:r>
            <a:r>
              <a:rPr sz="1800" dirty="0">
                <a:solidFill>
                  <a:srgbClr val="FFFFFF"/>
                </a:solidFill>
                <a:latin typeface="Microsoft Sans Serif"/>
                <a:cs typeface="Microsoft Sans Serif"/>
              </a:rPr>
              <a:t>górnej</a:t>
            </a:r>
            <a:r>
              <a:rPr sz="1800" spc="170" dirty="0">
                <a:solidFill>
                  <a:srgbClr val="FFFFFF"/>
                </a:solidFill>
                <a:latin typeface="Microsoft Sans Serif"/>
                <a:cs typeface="Microsoft Sans Serif"/>
              </a:rPr>
              <a:t> </a:t>
            </a:r>
            <a:r>
              <a:rPr sz="1800" dirty="0">
                <a:solidFill>
                  <a:srgbClr val="FFFFFF"/>
                </a:solidFill>
                <a:latin typeface="Microsoft Sans Serif"/>
                <a:cs typeface="Microsoft Sans Serif"/>
              </a:rPr>
              <a:t>stronie</a:t>
            </a:r>
            <a:r>
              <a:rPr sz="1800" spc="170" dirty="0">
                <a:solidFill>
                  <a:srgbClr val="FFFFFF"/>
                </a:solidFill>
                <a:latin typeface="Microsoft Sans Serif"/>
                <a:cs typeface="Microsoft Sans Serif"/>
              </a:rPr>
              <a:t> </a:t>
            </a:r>
            <a:r>
              <a:rPr sz="1800" dirty="0">
                <a:solidFill>
                  <a:srgbClr val="FFFFFF"/>
                </a:solidFill>
                <a:latin typeface="Microsoft Sans Serif"/>
                <a:cs typeface="Microsoft Sans Serif"/>
              </a:rPr>
              <a:t>liścia</a:t>
            </a:r>
            <a:r>
              <a:rPr sz="1800" spc="170" dirty="0">
                <a:solidFill>
                  <a:srgbClr val="FFFFFF"/>
                </a:solidFill>
                <a:latin typeface="Microsoft Sans Serif"/>
                <a:cs typeface="Microsoft Sans Serif"/>
              </a:rPr>
              <a:t> </a:t>
            </a:r>
            <a:r>
              <a:rPr sz="1800" dirty="0">
                <a:solidFill>
                  <a:srgbClr val="FFFFFF"/>
                </a:solidFill>
                <a:latin typeface="Microsoft Sans Serif"/>
                <a:cs typeface="Microsoft Sans Serif"/>
              </a:rPr>
              <a:t>powstają</a:t>
            </a:r>
            <a:r>
              <a:rPr sz="1800" spc="18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175" dirty="0">
                <a:solidFill>
                  <a:srgbClr val="FFFFFF"/>
                </a:solidFill>
                <a:latin typeface="Microsoft Sans Serif"/>
                <a:cs typeface="Microsoft Sans Serif"/>
              </a:rPr>
              <a:t> </a:t>
            </a:r>
            <a:r>
              <a:rPr sz="1800" dirty="0">
                <a:solidFill>
                  <a:srgbClr val="FFFFFF"/>
                </a:solidFill>
                <a:latin typeface="Microsoft Sans Serif"/>
                <a:cs typeface="Microsoft Sans Serif"/>
              </a:rPr>
              <a:t>przetrwalnikowe</a:t>
            </a:r>
            <a:r>
              <a:rPr sz="1800" spc="185" dirty="0">
                <a:solidFill>
                  <a:srgbClr val="FFFFFF"/>
                </a:solidFill>
                <a:latin typeface="Microsoft Sans Serif"/>
                <a:cs typeface="Microsoft Sans Serif"/>
              </a:rPr>
              <a:t> </a:t>
            </a:r>
            <a:r>
              <a:rPr sz="1800" spc="470" dirty="0">
                <a:solidFill>
                  <a:srgbClr val="FFFFFF"/>
                </a:solidFill>
                <a:latin typeface="Microsoft Sans Serif"/>
                <a:cs typeface="Microsoft Sans Serif"/>
              </a:rPr>
              <a:t>–</a:t>
            </a:r>
            <a:r>
              <a:rPr sz="1800" spc="175" dirty="0">
                <a:solidFill>
                  <a:srgbClr val="FFFFFF"/>
                </a:solidFill>
                <a:latin typeface="Microsoft Sans Serif"/>
                <a:cs typeface="Microsoft Sans Serif"/>
              </a:rPr>
              <a:t> </a:t>
            </a:r>
            <a:r>
              <a:rPr sz="1800" dirty="0">
                <a:solidFill>
                  <a:srgbClr val="FFFFFF"/>
                </a:solidFill>
                <a:latin typeface="Microsoft Sans Serif"/>
                <a:cs typeface="Microsoft Sans Serif"/>
              </a:rPr>
              <a:t>teleutospory.</a:t>
            </a:r>
            <a:r>
              <a:rPr sz="1800" spc="185" dirty="0">
                <a:solidFill>
                  <a:srgbClr val="FFFFFF"/>
                </a:solidFill>
                <a:latin typeface="Microsoft Sans Serif"/>
                <a:cs typeface="Microsoft Sans Serif"/>
              </a:rPr>
              <a:t> </a:t>
            </a:r>
            <a:r>
              <a:rPr sz="1800" dirty="0">
                <a:solidFill>
                  <a:srgbClr val="FFFFFF"/>
                </a:solidFill>
                <a:latin typeface="Microsoft Sans Serif"/>
                <a:cs typeface="Microsoft Sans Serif"/>
              </a:rPr>
              <a:t>Zarodniki</a:t>
            </a:r>
            <a:r>
              <a:rPr sz="1800" spc="180" dirty="0">
                <a:solidFill>
                  <a:srgbClr val="FFFFFF"/>
                </a:solidFill>
                <a:latin typeface="Microsoft Sans Serif"/>
                <a:cs typeface="Microsoft Sans Serif"/>
              </a:rPr>
              <a:t> </a:t>
            </a:r>
            <a:r>
              <a:rPr sz="1800" spc="-25" dirty="0">
                <a:solidFill>
                  <a:srgbClr val="FFFFFF"/>
                </a:solidFill>
                <a:latin typeface="Microsoft Sans Serif"/>
                <a:cs typeface="Microsoft Sans Serif"/>
              </a:rPr>
              <a:t>te </a:t>
            </a:r>
            <a:r>
              <a:rPr sz="1800" dirty="0">
                <a:solidFill>
                  <a:srgbClr val="FFFFFF"/>
                </a:solidFill>
                <a:latin typeface="Microsoft Sans Serif"/>
                <a:cs typeface="Microsoft Sans Serif"/>
              </a:rPr>
              <a:t>po</a:t>
            </a:r>
            <a:r>
              <a:rPr sz="1800" spc="420" dirty="0">
                <a:solidFill>
                  <a:srgbClr val="FFFFFF"/>
                </a:solidFill>
                <a:latin typeface="Microsoft Sans Serif"/>
                <a:cs typeface="Microsoft Sans Serif"/>
              </a:rPr>
              <a:t> </a:t>
            </a:r>
            <a:r>
              <a:rPr sz="1800" dirty="0">
                <a:solidFill>
                  <a:srgbClr val="FFFFFF"/>
                </a:solidFill>
                <a:latin typeface="Microsoft Sans Serif"/>
                <a:cs typeface="Microsoft Sans Serif"/>
              </a:rPr>
              <a:t>przezimowaniu</a:t>
            </a:r>
            <a:r>
              <a:rPr sz="1800" spc="430" dirty="0">
                <a:solidFill>
                  <a:srgbClr val="FFFFFF"/>
                </a:solidFill>
                <a:latin typeface="Microsoft Sans Serif"/>
                <a:cs typeface="Microsoft Sans Serif"/>
              </a:rPr>
              <a:t> </a:t>
            </a:r>
            <a:r>
              <a:rPr sz="1800" dirty="0">
                <a:solidFill>
                  <a:srgbClr val="FFFFFF"/>
                </a:solidFill>
                <a:latin typeface="Microsoft Sans Serif"/>
                <a:cs typeface="Microsoft Sans Serif"/>
              </a:rPr>
              <a:t>kiełkują</a:t>
            </a:r>
            <a:r>
              <a:rPr sz="1800" spc="4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455" dirty="0">
                <a:solidFill>
                  <a:srgbClr val="FFFFFF"/>
                </a:solidFill>
                <a:latin typeface="Microsoft Sans Serif"/>
                <a:cs typeface="Microsoft Sans Serif"/>
              </a:rPr>
              <a:t> </a:t>
            </a:r>
            <a:r>
              <a:rPr sz="1800" dirty="0">
                <a:solidFill>
                  <a:srgbClr val="FFFFFF"/>
                </a:solidFill>
                <a:latin typeface="Microsoft Sans Serif"/>
                <a:cs typeface="Microsoft Sans Serif"/>
              </a:rPr>
              <a:t>wiosną</a:t>
            </a:r>
            <a:r>
              <a:rPr sz="1800" spc="420" dirty="0">
                <a:solidFill>
                  <a:srgbClr val="FFFFFF"/>
                </a:solidFill>
                <a:latin typeface="Microsoft Sans Serif"/>
                <a:cs typeface="Microsoft Sans Serif"/>
              </a:rPr>
              <a:t> </a:t>
            </a:r>
            <a:r>
              <a:rPr sz="1800" dirty="0">
                <a:solidFill>
                  <a:srgbClr val="FFFFFF"/>
                </a:solidFill>
                <a:latin typeface="Microsoft Sans Serif"/>
                <a:cs typeface="Microsoft Sans Serif"/>
              </a:rPr>
              <a:t>dają</a:t>
            </a:r>
            <a:r>
              <a:rPr sz="1800" spc="440" dirty="0">
                <a:solidFill>
                  <a:srgbClr val="FFFFFF"/>
                </a:solidFill>
                <a:latin typeface="Microsoft Sans Serif"/>
                <a:cs typeface="Microsoft Sans Serif"/>
              </a:rPr>
              <a:t> </a:t>
            </a:r>
            <a:r>
              <a:rPr sz="1800" dirty="0">
                <a:solidFill>
                  <a:srgbClr val="FFFFFF"/>
                </a:solidFill>
                <a:latin typeface="Microsoft Sans Serif"/>
                <a:cs typeface="Microsoft Sans Serif"/>
              </a:rPr>
              <a:t>początek</a:t>
            </a:r>
            <a:r>
              <a:rPr sz="1800" spc="430" dirty="0">
                <a:solidFill>
                  <a:srgbClr val="FFFFFF"/>
                </a:solidFill>
                <a:latin typeface="Microsoft Sans Serif"/>
                <a:cs typeface="Microsoft Sans Serif"/>
              </a:rPr>
              <a:t> </a:t>
            </a:r>
            <a:r>
              <a:rPr sz="1800" dirty="0">
                <a:solidFill>
                  <a:srgbClr val="FFFFFF"/>
                </a:solidFill>
                <a:latin typeface="Microsoft Sans Serif"/>
                <a:cs typeface="Microsoft Sans Serif"/>
              </a:rPr>
              <a:t>bazydiosporom</a:t>
            </a:r>
            <a:r>
              <a:rPr sz="1800" spc="440" dirty="0">
                <a:solidFill>
                  <a:srgbClr val="FFFFFF"/>
                </a:solidFill>
                <a:latin typeface="Microsoft Sans Serif"/>
                <a:cs typeface="Microsoft Sans Serif"/>
              </a:rPr>
              <a:t> </a:t>
            </a:r>
            <a:r>
              <a:rPr sz="1800" dirty="0">
                <a:solidFill>
                  <a:srgbClr val="FFFFFF"/>
                </a:solidFill>
                <a:latin typeface="Microsoft Sans Serif"/>
                <a:cs typeface="Microsoft Sans Serif"/>
              </a:rPr>
              <a:t>które</a:t>
            </a:r>
            <a:r>
              <a:rPr sz="1800" spc="42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porażają </a:t>
            </a:r>
            <a:r>
              <a:rPr sz="1800" dirty="0">
                <a:solidFill>
                  <a:srgbClr val="FFFFFF"/>
                </a:solidFill>
                <a:latin typeface="Microsoft Sans Serif"/>
                <a:cs typeface="Microsoft Sans Serif"/>
              </a:rPr>
              <a:t>liście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sosny</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wiosną.</a:t>
            </a:r>
            <a:endParaRPr sz="1800" dirty="0">
              <a:latin typeface="Microsoft Sans Serif"/>
              <a:cs typeface="Microsoft Sans Serif"/>
            </a:endParaRPr>
          </a:p>
        </p:txBody>
      </p:sp>
      <p:sp>
        <p:nvSpPr>
          <p:cNvPr id="3" name="object 3"/>
          <p:cNvSpPr/>
          <p:nvPr/>
        </p:nvSpPr>
        <p:spPr>
          <a:xfrm>
            <a:off x="9207" y="194788"/>
            <a:ext cx="9134793"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4" name="object 4"/>
          <p:cNvSpPr txBox="1">
            <a:spLocks noGrp="1"/>
          </p:cNvSpPr>
          <p:nvPr>
            <p:ph type="title"/>
          </p:nvPr>
        </p:nvSpPr>
        <p:spPr>
          <a:xfrm>
            <a:off x="385329" y="533400"/>
            <a:ext cx="8531861" cy="689932"/>
          </a:xfrm>
          <a:prstGeom prst="rect">
            <a:avLst/>
          </a:prstGeom>
        </p:spPr>
        <p:txBody>
          <a:bodyPr vert="horz" wrap="square" lIns="0" tIns="12700" rIns="0" bIns="0" rtlCol="0">
            <a:spAutoFit/>
          </a:bodyPr>
          <a:lstStyle/>
          <a:p>
            <a:pPr marL="12700">
              <a:lnSpc>
                <a:spcPct val="100000"/>
              </a:lnSpc>
              <a:spcBef>
                <a:spcPts val="100"/>
              </a:spcBef>
              <a:tabLst>
                <a:tab pos="5644515" algn="l"/>
              </a:tabLst>
            </a:pPr>
            <a:r>
              <a:rPr dirty="0">
                <a:latin typeface="Arial" panose="020B0604020202020204" pitchFamily="34" charset="0"/>
                <a:cs typeface="Arial" panose="020B0604020202020204" pitchFamily="34" charset="0"/>
              </a:rPr>
              <a:t>GRZYBY</a:t>
            </a:r>
            <a:r>
              <a:rPr spc="-75" dirty="0">
                <a:latin typeface="Arial" panose="020B0604020202020204" pitchFamily="34" charset="0"/>
                <a:cs typeface="Arial" panose="020B0604020202020204" pitchFamily="34" charset="0"/>
              </a:rPr>
              <a:t> </a:t>
            </a:r>
            <a:r>
              <a:rPr spc="-10" dirty="0">
                <a:latin typeface="Arial" panose="020B0604020202020204" pitchFamily="34" charset="0"/>
                <a:cs typeface="Arial" panose="020B0604020202020204" pitchFamily="34" charset="0"/>
              </a:rPr>
              <a:t>RDZAWIKOWE,</a:t>
            </a:r>
            <a:r>
              <a:rPr dirty="0">
                <a:latin typeface="Arial" panose="020B0604020202020204" pitchFamily="34" charset="0"/>
                <a:cs typeface="Arial" panose="020B0604020202020204" pitchFamily="34" charset="0"/>
              </a:rPr>
              <a:t>	</a:t>
            </a:r>
            <a:r>
              <a:rPr b="0" spc="-20" dirty="0">
                <a:latin typeface="Arial" panose="020B0604020202020204" pitchFamily="34" charset="0"/>
                <a:cs typeface="Arial" panose="020B0604020202020204" pitchFamily="34" charset="0"/>
              </a:rPr>
              <a:t>RDZE</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518763" y="2438400"/>
            <a:ext cx="3221736" cy="2423160"/>
          </a:xfrm>
          <a:prstGeom prst="rect">
            <a:avLst/>
          </a:prstGeom>
        </p:spPr>
      </p:pic>
      <p:pic>
        <p:nvPicPr>
          <p:cNvPr id="5" name="object 5"/>
          <p:cNvPicPr/>
          <p:nvPr/>
        </p:nvPicPr>
        <p:blipFill>
          <a:blip r:embed="rId3" cstate="print"/>
          <a:stretch>
            <a:fillRect/>
          </a:stretch>
        </p:blipFill>
        <p:spPr>
          <a:xfrm>
            <a:off x="533400" y="116586"/>
            <a:ext cx="3192463" cy="2393950"/>
          </a:xfrm>
          <a:prstGeom prst="rect">
            <a:avLst/>
          </a:prstGeom>
        </p:spPr>
      </p:pic>
      <p:grpSp>
        <p:nvGrpSpPr>
          <p:cNvPr id="6" name="object 6"/>
          <p:cNvGrpSpPr/>
          <p:nvPr/>
        </p:nvGrpSpPr>
        <p:grpSpPr>
          <a:xfrm>
            <a:off x="307023" y="3505200"/>
            <a:ext cx="3418840" cy="4293235"/>
            <a:chOff x="76200" y="2564892"/>
            <a:chExt cx="3418840" cy="4293235"/>
          </a:xfrm>
        </p:grpSpPr>
        <p:pic>
          <p:nvPicPr>
            <p:cNvPr id="7" name="object 7"/>
            <p:cNvPicPr/>
            <p:nvPr/>
          </p:nvPicPr>
          <p:blipFill>
            <a:blip r:embed="rId4" cstate="print"/>
            <a:stretch>
              <a:fillRect/>
            </a:stretch>
          </p:blipFill>
          <p:spPr>
            <a:xfrm>
              <a:off x="76200" y="4716778"/>
              <a:ext cx="3418332" cy="2141221"/>
            </a:xfrm>
            <a:prstGeom prst="rect">
              <a:avLst/>
            </a:prstGeom>
          </p:spPr>
        </p:pic>
        <p:pic>
          <p:nvPicPr>
            <p:cNvPr id="8" name="object 8"/>
            <p:cNvPicPr/>
            <p:nvPr/>
          </p:nvPicPr>
          <p:blipFill>
            <a:blip r:embed="rId5" cstate="print"/>
            <a:stretch>
              <a:fillRect/>
            </a:stretch>
          </p:blipFill>
          <p:spPr>
            <a:xfrm>
              <a:off x="91479" y="2564892"/>
              <a:ext cx="3387177" cy="2162048"/>
            </a:xfrm>
            <a:prstGeom prst="rect">
              <a:avLst/>
            </a:prstGeom>
          </p:spPr>
        </p:pic>
      </p:grpSp>
      <p:grpSp>
        <p:nvGrpSpPr>
          <p:cNvPr id="9" name="object 9"/>
          <p:cNvGrpSpPr/>
          <p:nvPr/>
        </p:nvGrpSpPr>
        <p:grpSpPr>
          <a:xfrm>
            <a:off x="3962400" y="1313561"/>
            <a:ext cx="4189729" cy="6303010"/>
            <a:chOff x="3980688" y="332613"/>
            <a:chExt cx="4189729" cy="6303010"/>
          </a:xfrm>
        </p:grpSpPr>
        <p:pic>
          <p:nvPicPr>
            <p:cNvPr id="10" name="object 10"/>
            <p:cNvPicPr/>
            <p:nvPr/>
          </p:nvPicPr>
          <p:blipFill>
            <a:blip r:embed="rId6" cstate="print"/>
            <a:stretch>
              <a:fillRect/>
            </a:stretch>
          </p:blipFill>
          <p:spPr>
            <a:xfrm>
              <a:off x="3980688" y="3464052"/>
              <a:ext cx="4189475" cy="3171444"/>
            </a:xfrm>
            <a:prstGeom prst="rect">
              <a:avLst/>
            </a:prstGeom>
          </p:spPr>
        </p:pic>
        <p:pic>
          <p:nvPicPr>
            <p:cNvPr id="11" name="object 11"/>
            <p:cNvPicPr/>
            <p:nvPr/>
          </p:nvPicPr>
          <p:blipFill>
            <a:blip r:embed="rId7" cstate="print"/>
            <a:stretch>
              <a:fillRect/>
            </a:stretch>
          </p:blipFill>
          <p:spPr>
            <a:xfrm>
              <a:off x="3995928" y="332613"/>
              <a:ext cx="4159250" cy="3141344"/>
            </a:xfrm>
            <a:prstGeom prst="rect">
              <a:avLst/>
            </a:prstGeom>
          </p:spPr>
        </p:pic>
      </p:grpSp>
      <p:sp>
        <p:nvSpPr>
          <p:cNvPr id="12" name="object 12"/>
          <p:cNvSpPr txBox="1"/>
          <p:nvPr/>
        </p:nvSpPr>
        <p:spPr>
          <a:xfrm>
            <a:off x="4795520" y="3708019"/>
            <a:ext cx="156845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Rdza</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źdźbłowa</a:t>
            </a:r>
            <a:endParaRPr sz="1800">
              <a:latin typeface="Microsoft Sans Serif"/>
              <a:cs typeface="Microsoft Sans Serif"/>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6">
            <a:extLst>
              <a:ext uri="{FF2B5EF4-FFF2-40B4-BE49-F238E27FC236}">
                <a16:creationId xmlns:a16="http://schemas.microsoft.com/office/drawing/2014/main" id="{6398630D-4B5A-4B49-B895-EF460C74DAB8}"/>
              </a:ext>
            </a:extLst>
          </p:cNvPr>
          <p:cNvSpPr/>
          <p:nvPr/>
        </p:nvSpPr>
        <p:spPr>
          <a:xfrm>
            <a:off x="0" y="228601"/>
            <a:ext cx="9144000" cy="1143000"/>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3" name="object 7">
            <a:extLst>
              <a:ext uri="{FF2B5EF4-FFF2-40B4-BE49-F238E27FC236}">
                <a16:creationId xmlns:a16="http://schemas.microsoft.com/office/drawing/2014/main" id="{CD63315C-0997-434D-AF84-8A07418F8572}"/>
              </a:ext>
            </a:extLst>
          </p:cNvPr>
          <p:cNvSpPr txBox="1">
            <a:spLocks/>
          </p:cNvSpPr>
          <p:nvPr/>
        </p:nvSpPr>
        <p:spPr>
          <a:xfrm>
            <a:off x="152400" y="76200"/>
            <a:ext cx="9525000" cy="1096838"/>
          </a:xfrm>
          <a:prstGeom prst="rect">
            <a:avLst/>
          </a:prstGeom>
        </p:spPr>
        <p:txBody>
          <a:bodyPr vert="horz" wrap="square" lIns="0" tIns="476630" rIns="0" bIns="0" rtlCol="0">
            <a:sp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marL="12700">
              <a:lnSpc>
                <a:spcPct val="100000"/>
              </a:lnSpc>
              <a:spcBef>
                <a:spcPts val="100"/>
              </a:spcBef>
            </a:pPr>
            <a:r>
              <a:rPr lang="pl-PL" sz="4000" dirty="0">
                <a:latin typeface="Arial" panose="020B0604020202020204" pitchFamily="34" charset="0"/>
                <a:cs typeface="Arial" panose="020B0604020202020204" pitchFamily="34" charset="0"/>
              </a:rPr>
              <a:t>GRZYBY</a:t>
            </a:r>
            <a:r>
              <a:rPr lang="pl-PL" sz="4000" spc="-135" dirty="0">
                <a:latin typeface="Arial" panose="020B0604020202020204" pitchFamily="34" charset="0"/>
                <a:cs typeface="Arial" panose="020B0604020202020204" pitchFamily="34" charset="0"/>
              </a:rPr>
              <a:t> </a:t>
            </a:r>
            <a:r>
              <a:rPr lang="pl-PL" sz="4000" dirty="0" err="1">
                <a:latin typeface="Arial" panose="020B0604020202020204" pitchFamily="34" charset="0"/>
                <a:cs typeface="Arial" panose="020B0604020202020204" pitchFamily="34" charset="0"/>
              </a:rPr>
              <a:t>mączniakowce</a:t>
            </a:r>
            <a:r>
              <a:rPr lang="pl-PL" sz="4000" dirty="0">
                <a:latin typeface="Arial" panose="020B0604020202020204" pitchFamily="34" charset="0"/>
                <a:cs typeface="Arial" panose="020B0604020202020204" pitchFamily="34" charset="0"/>
              </a:rPr>
              <a:t>,</a:t>
            </a:r>
            <a:r>
              <a:rPr lang="pl-PL" sz="4000" spc="-60" dirty="0">
                <a:latin typeface="Arial" panose="020B0604020202020204" pitchFamily="34" charset="0"/>
                <a:cs typeface="Arial" panose="020B0604020202020204" pitchFamily="34" charset="0"/>
              </a:rPr>
              <a:t> </a:t>
            </a:r>
            <a:r>
              <a:rPr lang="pl-PL" sz="4000" spc="-10" dirty="0" err="1">
                <a:latin typeface="Arial" panose="020B0604020202020204" pitchFamily="34" charset="0"/>
                <a:cs typeface="Arial" panose="020B0604020202020204" pitchFamily="34" charset="0"/>
              </a:rPr>
              <a:t>wroślikowce</a:t>
            </a:r>
            <a:endParaRPr lang="pl-PL" sz="4000" spc="-10" dirty="0">
              <a:latin typeface="Arial" panose="020B0604020202020204" pitchFamily="34" charset="0"/>
              <a:cs typeface="Arial" panose="020B0604020202020204" pitchFamily="34" charset="0"/>
            </a:endParaRPr>
          </a:p>
        </p:txBody>
      </p:sp>
      <p:sp>
        <p:nvSpPr>
          <p:cNvPr id="4" name="object 5">
            <a:extLst>
              <a:ext uri="{FF2B5EF4-FFF2-40B4-BE49-F238E27FC236}">
                <a16:creationId xmlns:a16="http://schemas.microsoft.com/office/drawing/2014/main" id="{AE7C36A3-0A03-4182-92C5-5E999EA07525}"/>
              </a:ext>
            </a:extLst>
          </p:cNvPr>
          <p:cNvSpPr txBox="1"/>
          <p:nvPr/>
        </p:nvSpPr>
        <p:spPr>
          <a:xfrm>
            <a:off x="304800" y="2133600"/>
            <a:ext cx="3424554" cy="1946275"/>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klasa</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patyczniaki,</a:t>
            </a:r>
            <a:endParaRPr sz="1800" dirty="0">
              <a:latin typeface="Microsoft Sans Serif"/>
              <a:cs typeface="Microsoft Sans Serif"/>
            </a:endParaRPr>
          </a:p>
          <a:p>
            <a:pPr>
              <a:lnSpc>
                <a:spcPct val="100000"/>
              </a:lnSpc>
              <a:spcBef>
                <a:spcPts val="120"/>
              </a:spcBef>
            </a:pPr>
            <a:endParaRPr sz="1800" dirty="0">
              <a:latin typeface="Microsoft Sans Serif"/>
              <a:cs typeface="Microsoft Sans Serif"/>
            </a:endParaRPr>
          </a:p>
          <a:p>
            <a:pPr marL="12700">
              <a:lnSpc>
                <a:spcPct val="100000"/>
              </a:lnSpc>
            </a:pPr>
            <a:r>
              <a:rPr sz="1800" dirty="0">
                <a:solidFill>
                  <a:srgbClr val="FFFFFF"/>
                </a:solidFill>
                <a:latin typeface="Microsoft Sans Serif"/>
                <a:cs typeface="Microsoft Sans Serif"/>
              </a:rPr>
              <a:t>rząd</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mączniakowce</a:t>
            </a:r>
            <a:r>
              <a:rPr sz="1800" spc="5" dirty="0">
                <a:solidFill>
                  <a:srgbClr val="FFFFFF"/>
                </a:solidFill>
                <a:latin typeface="Microsoft Sans Serif"/>
                <a:cs typeface="Microsoft Sans Serif"/>
              </a:rPr>
              <a:t> </a:t>
            </a:r>
            <a:r>
              <a:rPr sz="1800" i="1" spc="-10" dirty="0">
                <a:solidFill>
                  <a:srgbClr val="FFFFFF"/>
                </a:solidFill>
                <a:latin typeface="Arial"/>
                <a:cs typeface="Arial"/>
              </a:rPr>
              <a:t>Erysiphales</a:t>
            </a:r>
            <a:endParaRPr sz="1800" dirty="0">
              <a:latin typeface="Arial"/>
              <a:cs typeface="Arial"/>
            </a:endParaRPr>
          </a:p>
          <a:p>
            <a:pPr marL="12700">
              <a:lnSpc>
                <a:spcPct val="100000"/>
              </a:lnSpc>
            </a:pPr>
            <a:r>
              <a:rPr sz="1800" dirty="0">
                <a:solidFill>
                  <a:srgbClr val="FFFFFF"/>
                </a:solidFill>
                <a:latin typeface="Microsoft Sans Serif"/>
                <a:cs typeface="Microsoft Sans Serif"/>
              </a:rPr>
              <a:t>gatunek</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mączniak</a:t>
            </a:r>
            <a:r>
              <a:rPr sz="1800" spc="-10" dirty="0">
                <a:solidFill>
                  <a:srgbClr val="FFFFFF"/>
                </a:solidFill>
                <a:latin typeface="Microsoft Sans Serif"/>
                <a:cs typeface="Microsoft Sans Serif"/>
              </a:rPr>
              <a:t> prawdziwy</a:t>
            </a:r>
            <a:endParaRPr sz="1800" dirty="0">
              <a:latin typeface="Microsoft Sans Serif"/>
              <a:cs typeface="Microsoft Sans Serif"/>
            </a:endParaRPr>
          </a:p>
          <a:p>
            <a:pPr>
              <a:lnSpc>
                <a:spcPct val="100000"/>
              </a:lnSpc>
              <a:spcBef>
                <a:spcPts val="125"/>
              </a:spcBef>
            </a:pPr>
            <a:endParaRPr sz="1800" dirty="0">
              <a:latin typeface="Microsoft Sans Serif"/>
              <a:cs typeface="Microsoft Sans Serif"/>
            </a:endParaRPr>
          </a:p>
          <a:p>
            <a:pPr marL="12700">
              <a:lnSpc>
                <a:spcPct val="100000"/>
              </a:lnSpc>
            </a:pPr>
            <a:r>
              <a:rPr sz="1800" dirty="0">
                <a:solidFill>
                  <a:srgbClr val="FFFFFF"/>
                </a:solidFill>
                <a:latin typeface="Microsoft Sans Serif"/>
                <a:cs typeface="Microsoft Sans Serif"/>
              </a:rPr>
              <a:t>rzęd</a:t>
            </a:r>
            <a:r>
              <a:rPr sz="1800" spc="-65" dirty="0">
                <a:solidFill>
                  <a:srgbClr val="FFFFFF"/>
                </a:solidFill>
                <a:latin typeface="Microsoft Sans Serif"/>
                <a:cs typeface="Microsoft Sans Serif"/>
              </a:rPr>
              <a:t> </a:t>
            </a:r>
            <a:r>
              <a:rPr sz="1800" dirty="0">
                <a:solidFill>
                  <a:srgbClr val="FFFFFF"/>
                </a:solidFill>
                <a:latin typeface="Microsoft Sans Serif"/>
                <a:cs typeface="Microsoft Sans Serif"/>
              </a:rPr>
              <a:t>wroślikowce</a:t>
            </a:r>
            <a:r>
              <a:rPr sz="1800" spc="-20" dirty="0">
                <a:solidFill>
                  <a:srgbClr val="FFFFFF"/>
                </a:solidFill>
                <a:latin typeface="Microsoft Sans Serif"/>
                <a:cs typeface="Microsoft Sans Serif"/>
              </a:rPr>
              <a:t> </a:t>
            </a:r>
            <a:r>
              <a:rPr sz="1800" i="1" spc="-10" dirty="0">
                <a:solidFill>
                  <a:srgbClr val="FFFFFF"/>
                </a:solidFill>
                <a:latin typeface="Arial"/>
                <a:cs typeface="Arial"/>
              </a:rPr>
              <a:t>Peronosporales</a:t>
            </a:r>
            <a:endParaRPr sz="1800" dirty="0">
              <a:latin typeface="Arial"/>
              <a:cs typeface="Arial"/>
            </a:endParaRPr>
          </a:p>
          <a:p>
            <a:pPr marL="12700">
              <a:lnSpc>
                <a:spcPct val="100000"/>
              </a:lnSpc>
            </a:pPr>
            <a:r>
              <a:rPr sz="1800" dirty="0">
                <a:solidFill>
                  <a:srgbClr val="FFFFFF"/>
                </a:solidFill>
                <a:latin typeface="Microsoft Sans Serif"/>
                <a:cs typeface="Microsoft Sans Serif"/>
              </a:rPr>
              <a:t>gatunek</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mączniak</a:t>
            </a:r>
            <a:r>
              <a:rPr sz="1800" spc="-10" dirty="0">
                <a:solidFill>
                  <a:srgbClr val="FFFFFF"/>
                </a:solidFill>
                <a:latin typeface="Microsoft Sans Serif"/>
                <a:cs typeface="Microsoft Sans Serif"/>
              </a:rPr>
              <a:t> rzekomy</a:t>
            </a:r>
            <a:endParaRPr sz="1800" dirty="0">
              <a:latin typeface="Microsoft Sans Serif"/>
              <a:cs typeface="Microsoft Sans Serif"/>
            </a:endParaRPr>
          </a:p>
        </p:txBody>
      </p:sp>
      <p:sp>
        <p:nvSpPr>
          <p:cNvPr id="5" name="object 4">
            <a:extLst>
              <a:ext uri="{FF2B5EF4-FFF2-40B4-BE49-F238E27FC236}">
                <a16:creationId xmlns:a16="http://schemas.microsoft.com/office/drawing/2014/main" id="{4F8F2611-755D-4465-97C7-7E5A875DFE8C}"/>
              </a:ext>
            </a:extLst>
          </p:cNvPr>
          <p:cNvSpPr txBox="1"/>
          <p:nvPr/>
        </p:nvSpPr>
        <p:spPr>
          <a:xfrm>
            <a:off x="258267" y="4753102"/>
            <a:ext cx="2129790" cy="848994"/>
          </a:xfrm>
          <a:prstGeom prst="rect">
            <a:avLst/>
          </a:prstGeom>
        </p:spPr>
        <p:txBody>
          <a:bodyPr vert="horz" wrap="square" lIns="0" tIns="12700" rIns="0" bIns="0" rtlCol="0">
            <a:spAutoFit/>
          </a:bodyPr>
          <a:lstStyle/>
          <a:p>
            <a:pPr marL="12700" marR="5080" algn="just">
              <a:lnSpc>
                <a:spcPct val="100000"/>
              </a:lnSpc>
              <a:spcBef>
                <a:spcPts val="100"/>
              </a:spcBef>
            </a:pPr>
            <a:r>
              <a:rPr sz="1800" spc="-10" dirty="0">
                <a:solidFill>
                  <a:srgbClr val="FFFFFF"/>
                </a:solidFill>
                <a:latin typeface="Microsoft Sans Serif"/>
                <a:cs typeface="Microsoft Sans Serif"/>
                <a:hlinkClick r:id="rId2"/>
              </a:rPr>
              <a:t>http://erysiphales.fun</a:t>
            </a:r>
            <a:r>
              <a:rPr sz="1800" spc="-10" dirty="0">
                <a:solidFill>
                  <a:srgbClr val="FFFFFF"/>
                </a:solidFill>
                <a:latin typeface="Microsoft Sans Serif"/>
                <a:cs typeface="Microsoft Sans Serif"/>
              </a:rPr>
              <a:t> gi.unixstorm.org/bud owa.html</a:t>
            </a:r>
            <a:endParaRPr sz="1800" dirty="0">
              <a:latin typeface="Microsoft Sans Serif"/>
              <a:cs typeface="Microsoft Sans Serif"/>
            </a:endParaRPr>
          </a:p>
        </p:txBody>
      </p:sp>
      <p:sp>
        <p:nvSpPr>
          <p:cNvPr id="6" name="object 3">
            <a:extLst>
              <a:ext uri="{FF2B5EF4-FFF2-40B4-BE49-F238E27FC236}">
                <a16:creationId xmlns:a16="http://schemas.microsoft.com/office/drawing/2014/main" id="{C3F6E35D-AFD2-446C-95BB-57600570A8CF}"/>
              </a:ext>
            </a:extLst>
          </p:cNvPr>
          <p:cNvSpPr txBox="1"/>
          <p:nvPr/>
        </p:nvSpPr>
        <p:spPr>
          <a:xfrm>
            <a:off x="4114800" y="2590800"/>
            <a:ext cx="4616450" cy="2006703"/>
          </a:xfrm>
          <a:prstGeom prst="rect">
            <a:avLst/>
          </a:prstGeom>
        </p:spPr>
        <p:txBody>
          <a:bodyPr vert="horz" wrap="square" lIns="0" tIns="12700" rIns="0" bIns="0" rtlCol="0">
            <a:spAutoFit/>
          </a:bodyPr>
          <a:lstStyle/>
          <a:p>
            <a:pPr marL="355600" marR="1049020">
              <a:lnSpc>
                <a:spcPct val="110000"/>
              </a:lnSpc>
              <a:spcBef>
                <a:spcPts val="100"/>
              </a:spcBef>
            </a:pPr>
            <a:r>
              <a:rPr sz="1400" dirty="0">
                <a:solidFill>
                  <a:srgbClr val="FFFFFF"/>
                </a:solidFill>
                <a:latin typeface="Microsoft Sans Serif"/>
                <a:cs typeface="Microsoft Sans Serif"/>
              </a:rPr>
              <a:t>Choroby</a:t>
            </a:r>
            <a:r>
              <a:rPr sz="1400" spc="-35" dirty="0">
                <a:solidFill>
                  <a:srgbClr val="FFFFFF"/>
                </a:solidFill>
                <a:latin typeface="Microsoft Sans Serif"/>
                <a:cs typeface="Microsoft Sans Serif"/>
              </a:rPr>
              <a:t> </a:t>
            </a:r>
            <a:r>
              <a:rPr sz="1400" dirty="0">
                <a:solidFill>
                  <a:srgbClr val="FFFFFF"/>
                </a:solidFill>
                <a:latin typeface="Microsoft Sans Serif"/>
                <a:cs typeface="Microsoft Sans Serif"/>
              </a:rPr>
              <a:t>powodowane</a:t>
            </a:r>
            <a:r>
              <a:rPr sz="1400" spc="-15" dirty="0">
                <a:solidFill>
                  <a:srgbClr val="FFFFFF"/>
                </a:solidFill>
                <a:latin typeface="Microsoft Sans Serif"/>
                <a:cs typeface="Microsoft Sans Serif"/>
              </a:rPr>
              <a:t> </a:t>
            </a:r>
            <a:r>
              <a:rPr sz="1400" dirty="0">
                <a:solidFill>
                  <a:srgbClr val="FFFFFF"/>
                </a:solidFill>
                <a:latin typeface="Microsoft Sans Serif"/>
                <a:cs typeface="Microsoft Sans Serif"/>
              </a:rPr>
              <a:t>przez</a:t>
            </a:r>
            <a:r>
              <a:rPr sz="1400" spc="-40" dirty="0">
                <a:solidFill>
                  <a:srgbClr val="FFFFFF"/>
                </a:solidFill>
                <a:latin typeface="Microsoft Sans Serif"/>
                <a:cs typeface="Microsoft Sans Serif"/>
              </a:rPr>
              <a:t> </a:t>
            </a:r>
            <a:r>
              <a:rPr sz="1400" i="1" dirty="0">
                <a:solidFill>
                  <a:srgbClr val="FFFFFF"/>
                </a:solidFill>
                <a:latin typeface="Arial"/>
                <a:cs typeface="Arial"/>
              </a:rPr>
              <a:t>Erysiphales</a:t>
            </a:r>
            <a:r>
              <a:rPr sz="1400" i="1" spc="-55" dirty="0">
                <a:solidFill>
                  <a:srgbClr val="FFFFFF"/>
                </a:solidFill>
                <a:latin typeface="Arial"/>
                <a:cs typeface="Arial"/>
              </a:rPr>
              <a:t> </a:t>
            </a:r>
            <a:r>
              <a:rPr sz="1400" spc="-10" dirty="0">
                <a:solidFill>
                  <a:srgbClr val="FFFFFF"/>
                </a:solidFill>
                <a:latin typeface="Microsoft Sans Serif"/>
                <a:cs typeface="Microsoft Sans Serif"/>
              </a:rPr>
              <a:t>stanowią </a:t>
            </a:r>
            <a:r>
              <a:rPr sz="1400" dirty="0">
                <a:solidFill>
                  <a:srgbClr val="FFFFFF"/>
                </a:solidFill>
                <a:latin typeface="Microsoft Sans Serif"/>
                <a:cs typeface="Microsoft Sans Serif"/>
              </a:rPr>
              <a:t>ważny</a:t>
            </a:r>
            <a:r>
              <a:rPr sz="1400" spc="390" dirty="0">
                <a:solidFill>
                  <a:srgbClr val="FFFFFF"/>
                </a:solidFill>
                <a:latin typeface="Microsoft Sans Serif"/>
                <a:cs typeface="Microsoft Sans Serif"/>
              </a:rPr>
              <a:t> </a:t>
            </a:r>
            <a:r>
              <a:rPr sz="1400" dirty="0">
                <a:solidFill>
                  <a:srgbClr val="FFFFFF"/>
                </a:solidFill>
                <a:latin typeface="Microsoft Sans Serif"/>
                <a:cs typeface="Microsoft Sans Serif"/>
              </a:rPr>
              <a:t>problem</a:t>
            </a:r>
            <a:r>
              <a:rPr sz="1400" spc="-25" dirty="0">
                <a:solidFill>
                  <a:srgbClr val="FFFFFF"/>
                </a:solidFill>
                <a:latin typeface="Microsoft Sans Serif"/>
                <a:cs typeface="Microsoft Sans Serif"/>
              </a:rPr>
              <a:t> </a:t>
            </a:r>
            <a:r>
              <a:rPr sz="1400" spc="-10" dirty="0">
                <a:solidFill>
                  <a:srgbClr val="FFFFFF"/>
                </a:solidFill>
                <a:latin typeface="Microsoft Sans Serif"/>
                <a:cs typeface="Microsoft Sans Serif"/>
              </a:rPr>
              <a:t>ekonomiczny.</a:t>
            </a:r>
            <a:endParaRPr sz="1400" dirty="0">
              <a:latin typeface="Microsoft Sans Serif"/>
              <a:cs typeface="Microsoft Sans Serif"/>
            </a:endParaRPr>
          </a:p>
          <a:p>
            <a:pPr marL="355600" marR="5080" indent="-343535">
              <a:lnSpc>
                <a:spcPct val="110000"/>
              </a:lnSpc>
              <a:spcBef>
                <a:spcPts val="335"/>
              </a:spcBef>
              <a:buChar char="•"/>
              <a:tabLst>
                <a:tab pos="355600" algn="l"/>
                <a:tab pos="404495" algn="l"/>
              </a:tabLst>
            </a:pPr>
            <a:r>
              <a:rPr sz="1400" dirty="0">
                <a:solidFill>
                  <a:srgbClr val="FFFFFF"/>
                </a:solidFill>
                <a:latin typeface="Microsoft Sans Serif"/>
                <a:cs typeface="Microsoft Sans Serif"/>
              </a:rPr>
              <a:t>	Mączniakowce</a:t>
            </a:r>
            <a:r>
              <a:rPr sz="1400" spc="-35" dirty="0">
                <a:solidFill>
                  <a:srgbClr val="FFFFFF"/>
                </a:solidFill>
                <a:latin typeface="Microsoft Sans Serif"/>
                <a:cs typeface="Microsoft Sans Serif"/>
              </a:rPr>
              <a:t> </a:t>
            </a:r>
            <a:r>
              <a:rPr sz="1400" dirty="0">
                <a:solidFill>
                  <a:srgbClr val="FFFFFF"/>
                </a:solidFill>
                <a:latin typeface="Microsoft Sans Serif"/>
                <a:cs typeface="Microsoft Sans Serif"/>
              </a:rPr>
              <a:t>mogą</a:t>
            </a:r>
            <a:r>
              <a:rPr sz="1400" spc="-20" dirty="0">
                <a:solidFill>
                  <a:srgbClr val="FFFFFF"/>
                </a:solidFill>
                <a:latin typeface="Microsoft Sans Serif"/>
                <a:cs typeface="Microsoft Sans Serif"/>
              </a:rPr>
              <a:t> </a:t>
            </a:r>
            <a:r>
              <a:rPr sz="1400" dirty="0">
                <a:solidFill>
                  <a:srgbClr val="FFFFFF"/>
                </a:solidFill>
                <a:latin typeface="Microsoft Sans Serif"/>
                <a:cs typeface="Microsoft Sans Serif"/>
              </a:rPr>
              <a:t>łatwo porażać</a:t>
            </a:r>
            <a:r>
              <a:rPr sz="1400" spc="-35" dirty="0">
                <a:solidFill>
                  <a:srgbClr val="FFFFFF"/>
                </a:solidFill>
                <a:latin typeface="Microsoft Sans Serif"/>
                <a:cs typeface="Microsoft Sans Serif"/>
              </a:rPr>
              <a:t> </a:t>
            </a:r>
            <a:r>
              <a:rPr sz="1400" dirty="0">
                <a:solidFill>
                  <a:srgbClr val="FFFFFF"/>
                </a:solidFill>
                <a:latin typeface="Microsoft Sans Serif"/>
                <a:cs typeface="Microsoft Sans Serif"/>
              </a:rPr>
              <a:t>zboża</a:t>
            </a:r>
            <a:r>
              <a:rPr sz="1400" spc="-25" dirty="0">
                <a:solidFill>
                  <a:srgbClr val="FFFFFF"/>
                </a:solidFill>
                <a:latin typeface="Microsoft Sans Serif"/>
                <a:cs typeface="Microsoft Sans Serif"/>
              </a:rPr>
              <a:t> </a:t>
            </a:r>
            <a:r>
              <a:rPr sz="1400" dirty="0">
                <a:solidFill>
                  <a:srgbClr val="FFFFFF"/>
                </a:solidFill>
                <a:latin typeface="Microsoft Sans Serif"/>
                <a:cs typeface="Microsoft Sans Serif"/>
              </a:rPr>
              <a:t>(np.</a:t>
            </a:r>
            <a:r>
              <a:rPr sz="1400" spc="-25" dirty="0">
                <a:solidFill>
                  <a:srgbClr val="FFFFFF"/>
                </a:solidFill>
                <a:latin typeface="Microsoft Sans Serif"/>
                <a:cs typeface="Microsoft Sans Serif"/>
              </a:rPr>
              <a:t> </a:t>
            </a:r>
            <a:r>
              <a:rPr sz="1400" dirty="0">
                <a:solidFill>
                  <a:srgbClr val="FFFFFF"/>
                </a:solidFill>
                <a:latin typeface="Microsoft Sans Serif"/>
                <a:cs typeface="Microsoft Sans Serif"/>
              </a:rPr>
              <a:t>pszenice</a:t>
            </a:r>
            <a:r>
              <a:rPr sz="1400" spc="-40" dirty="0">
                <a:solidFill>
                  <a:srgbClr val="FFFFFF"/>
                </a:solidFill>
                <a:latin typeface="Microsoft Sans Serif"/>
                <a:cs typeface="Microsoft Sans Serif"/>
              </a:rPr>
              <a:t> </a:t>
            </a:r>
            <a:r>
              <a:rPr sz="1400" spc="-50" dirty="0">
                <a:solidFill>
                  <a:srgbClr val="FFFFFF"/>
                </a:solidFill>
                <a:latin typeface="Microsoft Sans Serif"/>
                <a:cs typeface="Microsoft Sans Serif"/>
              </a:rPr>
              <a:t>i </a:t>
            </a:r>
            <a:r>
              <a:rPr sz="1400" dirty="0">
                <a:solidFill>
                  <a:srgbClr val="FFFFFF"/>
                </a:solidFill>
                <a:latin typeface="Microsoft Sans Serif"/>
                <a:cs typeface="Microsoft Sans Serif"/>
              </a:rPr>
              <a:t>jęczmień),</a:t>
            </a:r>
            <a:r>
              <a:rPr sz="1400" spc="-45" dirty="0">
                <a:solidFill>
                  <a:srgbClr val="FFFFFF"/>
                </a:solidFill>
                <a:latin typeface="Microsoft Sans Serif"/>
                <a:cs typeface="Microsoft Sans Serif"/>
              </a:rPr>
              <a:t> </a:t>
            </a:r>
            <a:r>
              <a:rPr sz="1400" spc="-10" dirty="0">
                <a:solidFill>
                  <a:srgbClr val="FFFFFF"/>
                </a:solidFill>
                <a:latin typeface="Microsoft Sans Serif"/>
                <a:cs typeface="Microsoft Sans Serif"/>
              </a:rPr>
              <a:t>przedstawicieli</a:t>
            </a:r>
            <a:r>
              <a:rPr sz="1400" spc="-15" dirty="0">
                <a:solidFill>
                  <a:srgbClr val="FFFFFF"/>
                </a:solidFill>
                <a:latin typeface="Microsoft Sans Serif"/>
                <a:cs typeface="Microsoft Sans Serif"/>
              </a:rPr>
              <a:t> </a:t>
            </a:r>
            <a:r>
              <a:rPr sz="1400" dirty="0">
                <a:solidFill>
                  <a:srgbClr val="FFFFFF"/>
                </a:solidFill>
                <a:latin typeface="Microsoft Sans Serif"/>
                <a:cs typeface="Microsoft Sans Serif"/>
              </a:rPr>
              <a:t>rodziny</a:t>
            </a:r>
            <a:r>
              <a:rPr sz="1400" spc="-30" dirty="0">
                <a:solidFill>
                  <a:srgbClr val="FFFFFF"/>
                </a:solidFill>
                <a:latin typeface="Microsoft Sans Serif"/>
                <a:cs typeface="Microsoft Sans Serif"/>
              </a:rPr>
              <a:t> </a:t>
            </a:r>
            <a:r>
              <a:rPr sz="1400" dirty="0">
                <a:solidFill>
                  <a:srgbClr val="FFFFFF"/>
                </a:solidFill>
                <a:latin typeface="Microsoft Sans Serif"/>
                <a:cs typeface="Microsoft Sans Serif"/>
              </a:rPr>
              <a:t>psiankowatych</a:t>
            </a:r>
            <a:r>
              <a:rPr sz="1400" spc="-30" dirty="0">
                <a:solidFill>
                  <a:srgbClr val="FFFFFF"/>
                </a:solidFill>
                <a:latin typeface="Microsoft Sans Serif"/>
                <a:cs typeface="Microsoft Sans Serif"/>
              </a:rPr>
              <a:t> </a:t>
            </a:r>
            <a:r>
              <a:rPr sz="1400" spc="-20" dirty="0">
                <a:solidFill>
                  <a:srgbClr val="FFFFFF"/>
                </a:solidFill>
                <a:latin typeface="Microsoft Sans Serif"/>
                <a:cs typeface="Microsoft Sans Serif"/>
              </a:rPr>
              <a:t>(np. </a:t>
            </a:r>
            <a:r>
              <a:rPr sz="1400" dirty="0">
                <a:solidFill>
                  <a:srgbClr val="FFFFFF"/>
                </a:solidFill>
                <a:latin typeface="Microsoft Sans Serif"/>
                <a:cs typeface="Microsoft Sans Serif"/>
              </a:rPr>
              <a:t>ziemniaka)</a:t>
            </a:r>
            <a:r>
              <a:rPr sz="1400" spc="-50" dirty="0">
                <a:solidFill>
                  <a:srgbClr val="FFFFFF"/>
                </a:solidFill>
                <a:latin typeface="Microsoft Sans Serif"/>
                <a:cs typeface="Microsoft Sans Serif"/>
              </a:rPr>
              <a:t> </a:t>
            </a:r>
            <a:r>
              <a:rPr sz="1400" dirty="0">
                <a:solidFill>
                  <a:srgbClr val="FFFFFF"/>
                </a:solidFill>
                <a:latin typeface="Microsoft Sans Serif"/>
                <a:cs typeface="Microsoft Sans Serif"/>
              </a:rPr>
              <a:t>a</a:t>
            </a:r>
            <a:r>
              <a:rPr sz="1400" spc="-15" dirty="0">
                <a:solidFill>
                  <a:srgbClr val="FFFFFF"/>
                </a:solidFill>
                <a:latin typeface="Microsoft Sans Serif"/>
                <a:cs typeface="Microsoft Sans Serif"/>
              </a:rPr>
              <a:t> </a:t>
            </a:r>
            <a:r>
              <a:rPr sz="1400" dirty="0">
                <a:solidFill>
                  <a:srgbClr val="FFFFFF"/>
                </a:solidFill>
                <a:latin typeface="Microsoft Sans Serif"/>
                <a:cs typeface="Microsoft Sans Serif"/>
              </a:rPr>
              <a:t>także</a:t>
            </a:r>
            <a:r>
              <a:rPr sz="1400" spc="-40" dirty="0">
                <a:solidFill>
                  <a:srgbClr val="FFFFFF"/>
                </a:solidFill>
                <a:latin typeface="Microsoft Sans Serif"/>
                <a:cs typeface="Microsoft Sans Serif"/>
              </a:rPr>
              <a:t> </a:t>
            </a:r>
            <a:r>
              <a:rPr sz="1400" dirty="0">
                <a:solidFill>
                  <a:srgbClr val="FFFFFF"/>
                </a:solidFill>
                <a:latin typeface="Microsoft Sans Serif"/>
                <a:cs typeface="Microsoft Sans Serif"/>
              </a:rPr>
              <a:t>winorośl</a:t>
            </a:r>
            <a:r>
              <a:rPr sz="1400" spc="-25" dirty="0">
                <a:solidFill>
                  <a:srgbClr val="FFFFFF"/>
                </a:solidFill>
                <a:latin typeface="Microsoft Sans Serif"/>
                <a:cs typeface="Microsoft Sans Serif"/>
              </a:rPr>
              <a:t> </a:t>
            </a:r>
            <a:r>
              <a:rPr sz="1400" dirty="0">
                <a:solidFill>
                  <a:srgbClr val="FFFFFF"/>
                </a:solidFill>
                <a:latin typeface="Microsoft Sans Serif"/>
                <a:cs typeface="Microsoft Sans Serif"/>
              </a:rPr>
              <a:t>i</a:t>
            </a:r>
            <a:r>
              <a:rPr sz="1400" spc="-5" dirty="0">
                <a:solidFill>
                  <a:srgbClr val="FFFFFF"/>
                </a:solidFill>
                <a:latin typeface="Microsoft Sans Serif"/>
                <a:cs typeface="Microsoft Sans Serif"/>
              </a:rPr>
              <a:t> </a:t>
            </a:r>
            <a:r>
              <a:rPr sz="1400" dirty="0">
                <a:solidFill>
                  <a:srgbClr val="FFFFFF"/>
                </a:solidFill>
                <a:latin typeface="Microsoft Sans Serif"/>
                <a:cs typeface="Microsoft Sans Serif"/>
              </a:rPr>
              <a:t>wiele</a:t>
            </a:r>
            <a:r>
              <a:rPr sz="1400" spc="370" dirty="0">
                <a:solidFill>
                  <a:srgbClr val="FFFFFF"/>
                </a:solidFill>
                <a:latin typeface="Microsoft Sans Serif"/>
                <a:cs typeface="Microsoft Sans Serif"/>
              </a:rPr>
              <a:t> </a:t>
            </a:r>
            <a:r>
              <a:rPr sz="1400" dirty="0">
                <a:solidFill>
                  <a:srgbClr val="FFFFFF"/>
                </a:solidFill>
                <a:latin typeface="Microsoft Sans Serif"/>
                <a:cs typeface="Microsoft Sans Serif"/>
              </a:rPr>
              <a:t>roślin</a:t>
            </a:r>
            <a:r>
              <a:rPr sz="1400" spc="-35" dirty="0">
                <a:solidFill>
                  <a:srgbClr val="FFFFFF"/>
                </a:solidFill>
                <a:latin typeface="Microsoft Sans Serif"/>
                <a:cs typeface="Microsoft Sans Serif"/>
              </a:rPr>
              <a:t> </a:t>
            </a:r>
            <a:r>
              <a:rPr sz="1400" dirty="0">
                <a:solidFill>
                  <a:srgbClr val="FFFFFF"/>
                </a:solidFill>
                <a:latin typeface="Microsoft Sans Serif"/>
                <a:cs typeface="Microsoft Sans Serif"/>
              </a:rPr>
              <a:t>ozdobnych</a:t>
            </a:r>
            <a:r>
              <a:rPr sz="1400" spc="-30" dirty="0">
                <a:solidFill>
                  <a:srgbClr val="FFFFFF"/>
                </a:solidFill>
                <a:latin typeface="Microsoft Sans Serif"/>
                <a:cs typeface="Microsoft Sans Serif"/>
              </a:rPr>
              <a:t> </a:t>
            </a:r>
            <a:r>
              <a:rPr sz="1400" dirty="0">
                <a:solidFill>
                  <a:srgbClr val="FFFFFF"/>
                </a:solidFill>
                <a:latin typeface="Microsoft Sans Serif"/>
                <a:cs typeface="Microsoft Sans Serif"/>
              </a:rPr>
              <a:t>(np.</a:t>
            </a:r>
            <a:r>
              <a:rPr sz="1400" spc="-25" dirty="0">
                <a:solidFill>
                  <a:srgbClr val="FFFFFF"/>
                </a:solidFill>
                <a:latin typeface="Microsoft Sans Serif"/>
                <a:cs typeface="Microsoft Sans Serif"/>
              </a:rPr>
              <a:t> </a:t>
            </a:r>
            <a:r>
              <a:rPr sz="1400" spc="-10" dirty="0">
                <a:solidFill>
                  <a:srgbClr val="FFFFFF"/>
                </a:solidFill>
                <a:latin typeface="Microsoft Sans Serif"/>
                <a:cs typeface="Microsoft Sans Serif"/>
              </a:rPr>
              <a:t>róże).</a:t>
            </a:r>
            <a:endParaRPr sz="1400" dirty="0">
              <a:latin typeface="Microsoft Sans Serif"/>
              <a:cs typeface="Microsoft Sans Serif"/>
            </a:endParaRPr>
          </a:p>
          <a:p>
            <a:pPr>
              <a:lnSpc>
                <a:spcPct val="100000"/>
              </a:lnSpc>
              <a:spcBef>
                <a:spcPts val="770"/>
              </a:spcBef>
              <a:buClr>
                <a:srgbClr val="FFFFFF"/>
              </a:buClr>
              <a:buFont typeface="Microsoft Sans Serif"/>
              <a:buChar char="•"/>
            </a:pPr>
            <a:endParaRPr sz="1400" dirty="0">
              <a:latin typeface="Microsoft Sans Serif"/>
              <a:cs typeface="Microsoft Sans Serif"/>
            </a:endParaRPr>
          </a:p>
          <a:p>
            <a:pPr marL="355600" indent="-342900">
              <a:lnSpc>
                <a:spcPct val="100000"/>
              </a:lnSpc>
              <a:buChar char="•"/>
              <a:tabLst>
                <a:tab pos="355600" algn="l"/>
              </a:tabLst>
            </a:pPr>
            <a:r>
              <a:rPr sz="1400" dirty="0">
                <a:solidFill>
                  <a:srgbClr val="FFFFFF"/>
                </a:solidFill>
                <a:latin typeface="Microsoft Sans Serif"/>
                <a:cs typeface="Microsoft Sans Serif"/>
              </a:rPr>
              <a:t>Powodują</a:t>
            </a:r>
            <a:r>
              <a:rPr sz="1400" spc="365" dirty="0">
                <a:solidFill>
                  <a:srgbClr val="FFFFFF"/>
                </a:solidFill>
                <a:latin typeface="Microsoft Sans Serif"/>
                <a:cs typeface="Microsoft Sans Serif"/>
              </a:rPr>
              <a:t> </a:t>
            </a:r>
            <a:r>
              <a:rPr sz="1400" dirty="0">
                <a:solidFill>
                  <a:srgbClr val="FFFFFF"/>
                </a:solidFill>
                <a:latin typeface="Microsoft Sans Serif"/>
                <a:cs typeface="Microsoft Sans Serif"/>
              </a:rPr>
              <a:t>straty</a:t>
            </a:r>
            <a:r>
              <a:rPr sz="1400" spc="-40" dirty="0">
                <a:solidFill>
                  <a:srgbClr val="FFFFFF"/>
                </a:solidFill>
                <a:latin typeface="Microsoft Sans Serif"/>
                <a:cs typeface="Microsoft Sans Serif"/>
              </a:rPr>
              <a:t> </a:t>
            </a:r>
            <a:r>
              <a:rPr sz="1400" dirty="0">
                <a:solidFill>
                  <a:srgbClr val="FFFFFF"/>
                </a:solidFill>
                <a:latin typeface="Microsoft Sans Serif"/>
                <a:cs typeface="Microsoft Sans Serif"/>
              </a:rPr>
              <a:t>w</a:t>
            </a:r>
            <a:r>
              <a:rPr sz="1400" spc="-20" dirty="0">
                <a:solidFill>
                  <a:srgbClr val="FFFFFF"/>
                </a:solidFill>
                <a:latin typeface="Microsoft Sans Serif"/>
                <a:cs typeface="Microsoft Sans Serif"/>
              </a:rPr>
              <a:t> </a:t>
            </a:r>
            <a:r>
              <a:rPr sz="1400" dirty="0">
                <a:solidFill>
                  <a:srgbClr val="FFFFFF"/>
                </a:solidFill>
                <a:latin typeface="Microsoft Sans Serif"/>
                <a:cs typeface="Microsoft Sans Serif"/>
              </a:rPr>
              <a:t>uprawach</a:t>
            </a:r>
            <a:r>
              <a:rPr sz="1400" spc="-20" dirty="0">
                <a:solidFill>
                  <a:srgbClr val="FFFFFF"/>
                </a:solidFill>
                <a:latin typeface="Microsoft Sans Serif"/>
                <a:cs typeface="Microsoft Sans Serif"/>
              </a:rPr>
              <a:t> </a:t>
            </a:r>
            <a:r>
              <a:rPr sz="1400" dirty="0">
                <a:solidFill>
                  <a:srgbClr val="FFFFFF"/>
                </a:solidFill>
                <a:latin typeface="Microsoft Sans Serif"/>
                <a:cs typeface="Microsoft Sans Serif"/>
              </a:rPr>
              <a:t>rolnych</a:t>
            </a:r>
            <a:r>
              <a:rPr sz="1400" spc="-20" dirty="0">
                <a:solidFill>
                  <a:srgbClr val="FFFFFF"/>
                </a:solidFill>
                <a:latin typeface="Microsoft Sans Serif"/>
                <a:cs typeface="Microsoft Sans Serif"/>
              </a:rPr>
              <a:t> </a:t>
            </a:r>
            <a:r>
              <a:rPr sz="1400" dirty="0">
                <a:solidFill>
                  <a:srgbClr val="FFFFFF"/>
                </a:solidFill>
                <a:latin typeface="Microsoft Sans Serif"/>
                <a:cs typeface="Microsoft Sans Serif"/>
              </a:rPr>
              <a:t>i </a:t>
            </a:r>
            <a:r>
              <a:rPr sz="1400" spc="-10" dirty="0">
                <a:solidFill>
                  <a:srgbClr val="FFFFFF"/>
                </a:solidFill>
                <a:latin typeface="Microsoft Sans Serif"/>
                <a:cs typeface="Microsoft Sans Serif"/>
              </a:rPr>
              <a:t>ogrodniczych</a:t>
            </a:r>
            <a:endParaRPr sz="1400" dirty="0">
              <a:latin typeface="Microsoft Sans Serif"/>
              <a:cs typeface="Microsoft Sans Serif"/>
            </a:endParaRPr>
          </a:p>
        </p:txBody>
      </p:sp>
    </p:spTree>
    <p:extLst>
      <p:ext uri="{BB962C8B-B14F-4D97-AF65-F5344CB8AC3E}">
        <p14:creationId xmlns:p14="http://schemas.microsoft.com/office/powerpoint/2010/main" val="106152249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212168"/>
          </a:solidFill>
        </p:spPr>
        <p:txBody>
          <a:bodyPr wrap="square" lIns="0" tIns="0" rIns="0" bIns="0" rtlCol="0"/>
          <a:lstStyle/>
          <a:p>
            <a:endParaRPr/>
          </a:p>
        </p:txBody>
      </p:sp>
      <p:pic>
        <p:nvPicPr>
          <p:cNvPr id="4" name="object 4"/>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89276" y="934211"/>
            <a:ext cx="6554724" cy="3605784"/>
          </a:xfrm>
          <a:prstGeom prst="rect">
            <a:avLst/>
          </a:prstGeom>
        </p:spPr>
      </p:pic>
      <p:sp>
        <p:nvSpPr>
          <p:cNvPr id="3" name="object 3"/>
          <p:cNvSpPr txBox="1"/>
          <p:nvPr/>
        </p:nvSpPr>
        <p:spPr>
          <a:xfrm>
            <a:off x="258267" y="1657604"/>
            <a:ext cx="2794000" cy="1976755"/>
          </a:xfrm>
          <a:prstGeom prst="rect">
            <a:avLst/>
          </a:prstGeom>
        </p:spPr>
        <p:txBody>
          <a:bodyPr vert="horz" wrap="square" lIns="0" tIns="12065" rIns="0" bIns="0" rtlCol="0">
            <a:spAutoFit/>
          </a:bodyPr>
          <a:lstStyle/>
          <a:p>
            <a:pPr marL="12700">
              <a:lnSpc>
                <a:spcPct val="100000"/>
              </a:lnSpc>
              <a:spcBef>
                <a:spcPts val="95"/>
              </a:spcBef>
            </a:pPr>
            <a:r>
              <a:rPr sz="1600" dirty="0">
                <a:solidFill>
                  <a:srgbClr val="FFFFFF"/>
                </a:solidFill>
                <a:latin typeface="Microsoft Sans Serif"/>
                <a:cs typeface="Microsoft Sans Serif"/>
              </a:rPr>
              <a:t>A</a:t>
            </a:r>
            <a:r>
              <a:rPr sz="1600" spc="-70" dirty="0">
                <a:solidFill>
                  <a:srgbClr val="FFFFFF"/>
                </a:solidFill>
                <a:latin typeface="Microsoft Sans Serif"/>
                <a:cs typeface="Microsoft Sans Serif"/>
              </a:rPr>
              <a:t> </a:t>
            </a:r>
            <a:r>
              <a:rPr sz="1600" dirty="0">
                <a:solidFill>
                  <a:srgbClr val="FFFFFF"/>
                </a:solidFill>
                <a:latin typeface="Microsoft Sans Serif"/>
                <a:cs typeface="Microsoft Sans Serif"/>
              </a:rPr>
              <a:t>-</a:t>
            </a:r>
            <a:r>
              <a:rPr sz="1600" spc="15" dirty="0">
                <a:solidFill>
                  <a:srgbClr val="FFFFFF"/>
                </a:solidFill>
                <a:latin typeface="Microsoft Sans Serif"/>
                <a:cs typeface="Microsoft Sans Serif"/>
              </a:rPr>
              <a:t> </a:t>
            </a:r>
            <a:r>
              <a:rPr sz="1600" spc="-10" dirty="0">
                <a:solidFill>
                  <a:srgbClr val="FFFFFF"/>
                </a:solidFill>
                <a:latin typeface="Microsoft Sans Serif"/>
                <a:cs typeface="Microsoft Sans Serif"/>
              </a:rPr>
              <a:t>kutykula</a:t>
            </a:r>
            <a:endParaRPr sz="1600">
              <a:latin typeface="Microsoft Sans Serif"/>
              <a:cs typeface="Microsoft Sans Serif"/>
            </a:endParaRPr>
          </a:p>
          <a:p>
            <a:pPr marL="12700">
              <a:lnSpc>
                <a:spcPct val="100000"/>
              </a:lnSpc>
            </a:pPr>
            <a:r>
              <a:rPr sz="1600" dirty="0">
                <a:solidFill>
                  <a:srgbClr val="FFFFFF"/>
                </a:solidFill>
                <a:latin typeface="Microsoft Sans Serif"/>
                <a:cs typeface="Microsoft Sans Serif"/>
              </a:rPr>
              <a:t>B -</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skórka</a:t>
            </a:r>
            <a:r>
              <a:rPr sz="1600" spc="20" dirty="0">
                <a:solidFill>
                  <a:srgbClr val="FFFFFF"/>
                </a:solidFill>
                <a:latin typeface="Microsoft Sans Serif"/>
                <a:cs typeface="Microsoft Sans Serif"/>
              </a:rPr>
              <a:t> </a:t>
            </a:r>
            <a:r>
              <a:rPr sz="1600" spc="-10" dirty="0">
                <a:solidFill>
                  <a:srgbClr val="FFFFFF"/>
                </a:solidFill>
                <a:latin typeface="Microsoft Sans Serif"/>
                <a:cs typeface="Microsoft Sans Serif"/>
              </a:rPr>
              <a:t>(epiderma)</a:t>
            </a:r>
            <a:endParaRPr sz="1600">
              <a:latin typeface="Microsoft Sans Serif"/>
              <a:cs typeface="Microsoft Sans Serif"/>
            </a:endParaRPr>
          </a:p>
          <a:p>
            <a:pPr marL="12700" marR="563245">
              <a:lnSpc>
                <a:spcPct val="100000"/>
              </a:lnSpc>
            </a:pPr>
            <a:r>
              <a:rPr sz="1600" dirty="0">
                <a:solidFill>
                  <a:srgbClr val="FFFFFF"/>
                </a:solidFill>
                <a:latin typeface="Microsoft Sans Serif"/>
                <a:cs typeface="Microsoft Sans Serif"/>
              </a:rPr>
              <a:t>C</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miękisz</a:t>
            </a:r>
            <a:r>
              <a:rPr sz="1600" spc="-20" dirty="0">
                <a:solidFill>
                  <a:srgbClr val="FFFFFF"/>
                </a:solidFill>
                <a:latin typeface="Microsoft Sans Serif"/>
                <a:cs typeface="Microsoft Sans Serif"/>
              </a:rPr>
              <a:t> </a:t>
            </a:r>
            <a:r>
              <a:rPr sz="1600" spc="-10" dirty="0">
                <a:solidFill>
                  <a:srgbClr val="FFFFFF"/>
                </a:solidFill>
                <a:latin typeface="Microsoft Sans Serif"/>
                <a:cs typeface="Microsoft Sans Serif"/>
              </a:rPr>
              <a:t>asymilacyjny (palisadowy)</a:t>
            </a:r>
            <a:endParaRPr sz="1600">
              <a:latin typeface="Microsoft Sans Serif"/>
              <a:cs typeface="Microsoft Sans Serif"/>
            </a:endParaRPr>
          </a:p>
          <a:p>
            <a:pPr marL="12700">
              <a:lnSpc>
                <a:spcPct val="100000"/>
              </a:lnSpc>
            </a:pPr>
            <a:r>
              <a:rPr sz="1600" dirty="0">
                <a:solidFill>
                  <a:srgbClr val="FFFFFF"/>
                </a:solidFill>
                <a:latin typeface="Microsoft Sans Serif"/>
                <a:cs typeface="Microsoft Sans Serif"/>
              </a:rPr>
              <a:t>D</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miękisz</a:t>
            </a:r>
            <a:r>
              <a:rPr sz="1600" spc="-20" dirty="0">
                <a:solidFill>
                  <a:srgbClr val="FFFFFF"/>
                </a:solidFill>
                <a:latin typeface="Microsoft Sans Serif"/>
                <a:cs typeface="Microsoft Sans Serif"/>
              </a:rPr>
              <a:t> </a:t>
            </a:r>
            <a:r>
              <a:rPr sz="1600" spc="-10" dirty="0">
                <a:solidFill>
                  <a:srgbClr val="FFFFFF"/>
                </a:solidFill>
                <a:latin typeface="Microsoft Sans Serif"/>
                <a:cs typeface="Microsoft Sans Serif"/>
              </a:rPr>
              <a:t>gąbczasty</a:t>
            </a:r>
            <a:endParaRPr sz="1600">
              <a:latin typeface="Microsoft Sans Serif"/>
              <a:cs typeface="Microsoft Sans Serif"/>
            </a:endParaRPr>
          </a:p>
          <a:p>
            <a:pPr marL="12700">
              <a:lnSpc>
                <a:spcPct val="100000"/>
              </a:lnSpc>
            </a:pPr>
            <a:r>
              <a:rPr sz="1600" dirty="0">
                <a:solidFill>
                  <a:srgbClr val="FFFFFF"/>
                </a:solidFill>
                <a:latin typeface="Microsoft Sans Serif"/>
                <a:cs typeface="Microsoft Sans Serif"/>
              </a:rPr>
              <a:t>E</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wiązka</a:t>
            </a:r>
            <a:r>
              <a:rPr sz="1600" spc="5" dirty="0">
                <a:solidFill>
                  <a:srgbClr val="FFFFFF"/>
                </a:solidFill>
                <a:latin typeface="Microsoft Sans Serif"/>
                <a:cs typeface="Microsoft Sans Serif"/>
              </a:rPr>
              <a:t> </a:t>
            </a:r>
            <a:r>
              <a:rPr sz="1600" spc="-10" dirty="0">
                <a:solidFill>
                  <a:srgbClr val="FFFFFF"/>
                </a:solidFill>
                <a:latin typeface="Microsoft Sans Serif"/>
                <a:cs typeface="Microsoft Sans Serif"/>
              </a:rPr>
              <a:t>przewodząca:</a:t>
            </a:r>
            <a:endParaRPr sz="1600">
              <a:latin typeface="Microsoft Sans Serif"/>
              <a:cs typeface="Microsoft Sans Serif"/>
            </a:endParaRPr>
          </a:p>
          <a:p>
            <a:pPr marL="68580">
              <a:lnSpc>
                <a:spcPct val="100000"/>
              </a:lnSpc>
              <a:spcBef>
                <a:spcPts val="5"/>
              </a:spcBef>
            </a:pPr>
            <a:r>
              <a:rPr sz="1600" dirty="0">
                <a:solidFill>
                  <a:srgbClr val="FFFFFF"/>
                </a:solidFill>
                <a:latin typeface="Microsoft Sans Serif"/>
                <a:cs typeface="Microsoft Sans Serif"/>
              </a:rPr>
              <a:t>łyko</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10" dirty="0">
                <a:solidFill>
                  <a:srgbClr val="FFFFFF"/>
                </a:solidFill>
                <a:latin typeface="Microsoft Sans Serif"/>
                <a:cs typeface="Microsoft Sans Serif"/>
              </a:rPr>
              <a:t> drewno</a:t>
            </a:r>
            <a:endParaRPr sz="1600">
              <a:latin typeface="Microsoft Sans Serif"/>
              <a:cs typeface="Microsoft Sans Serif"/>
            </a:endParaRPr>
          </a:p>
          <a:p>
            <a:pPr marL="12700">
              <a:lnSpc>
                <a:spcPct val="100000"/>
              </a:lnSpc>
            </a:pPr>
            <a:r>
              <a:rPr sz="1600" dirty="0">
                <a:solidFill>
                  <a:srgbClr val="FFFFFF"/>
                </a:solidFill>
                <a:latin typeface="Microsoft Sans Serif"/>
                <a:cs typeface="Microsoft Sans Serif"/>
              </a:rPr>
              <a:t>F</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szparka</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aparat</a:t>
            </a:r>
            <a:r>
              <a:rPr sz="1600" spc="10" dirty="0">
                <a:solidFill>
                  <a:srgbClr val="FFFFFF"/>
                </a:solidFill>
                <a:latin typeface="Microsoft Sans Serif"/>
                <a:cs typeface="Microsoft Sans Serif"/>
              </a:rPr>
              <a:t> </a:t>
            </a:r>
            <a:r>
              <a:rPr sz="1600" spc="-10" dirty="0">
                <a:solidFill>
                  <a:srgbClr val="FFFFFF"/>
                </a:solidFill>
                <a:latin typeface="Microsoft Sans Serif"/>
                <a:cs typeface="Microsoft Sans Serif"/>
              </a:rPr>
              <a:t>szparkowy</a:t>
            </a:r>
            <a:endParaRPr sz="1600">
              <a:latin typeface="Microsoft Sans Serif"/>
              <a:cs typeface="Microsoft Sans Serif"/>
            </a:endParaRPr>
          </a:p>
        </p:txBody>
      </p:sp>
      <p:sp>
        <p:nvSpPr>
          <p:cNvPr id="4" name="object 4"/>
          <p:cNvSpPr txBox="1">
            <a:spLocks noGrp="1"/>
          </p:cNvSpPr>
          <p:nvPr>
            <p:ph type="title"/>
          </p:nvPr>
        </p:nvSpPr>
        <p:spPr>
          <a:prstGeom prst="rect">
            <a:avLst/>
          </a:prstGeom>
        </p:spPr>
        <p:txBody>
          <a:bodyPr vert="horz" wrap="square" lIns="0" tIns="667385" rIns="0" bIns="0" rtlCol="0">
            <a:spAutoFit/>
          </a:bodyPr>
          <a:lstStyle/>
          <a:p>
            <a:pPr marL="5501005">
              <a:lnSpc>
                <a:spcPct val="100000"/>
              </a:lnSpc>
              <a:spcBef>
                <a:spcPts val="100"/>
              </a:spcBef>
            </a:pPr>
            <a:r>
              <a:rPr sz="1800" b="0" dirty="0">
                <a:latin typeface="Microsoft Sans Serif"/>
                <a:cs typeface="Microsoft Sans Serif"/>
              </a:rPr>
              <a:t>Budowa</a:t>
            </a:r>
            <a:r>
              <a:rPr sz="1800" b="0" spc="-20" dirty="0">
                <a:latin typeface="Microsoft Sans Serif"/>
                <a:cs typeface="Microsoft Sans Serif"/>
              </a:rPr>
              <a:t> </a:t>
            </a:r>
            <a:r>
              <a:rPr sz="1800" b="0" spc="-10" dirty="0">
                <a:latin typeface="Microsoft Sans Serif"/>
                <a:cs typeface="Microsoft Sans Serif"/>
              </a:rPr>
              <a:t>liścia</a:t>
            </a:r>
            <a:endParaRPr sz="1800">
              <a:latin typeface="Microsoft Sans Serif"/>
              <a:cs typeface="Microsoft Sans Serif"/>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950" y="260413"/>
            <a:ext cx="9036050" cy="627380"/>
          </a:xfrm>
          <a:custGeom>
            <a:avLst/>
            <a:gdLst/>
            <a:ahLst/>
            <a:cxnLst/>
            <a:rect l="l" t="t" r="r" b="b"/>
            <a:pathLst>
              <a:path w="9036050" h="627380">
                <a:moveTo>
                  <a:pt x="9036050" y="0"/>
                </a:moveTo>
                <a:lnTo>
                  <a:pt x="0" y="0"/>
                </a:lnTo>
                <a:lnTo>
                  <a:pt x="0" y="627062"/>
                </a:lnTo>
                <a:lnTo>
                  <a:pt x="9036050" y="627062"/>
                </a:lnTo>
                <a:lnTo>
                  <a:pt x="9036050" y="0"/>
                </a:lnTo>
                <a:close/>
              </a:path>
            </a:pathLst>
          </a:custGeom>
          <a:solidFill>
            <a:srgbClr val="D50092"/>
          </a:solidFill>
        </p:spPr>
        <p:txBody>
          <a:bodyPr wrap="square" lIns="0" tIns="0" rIns="0" bIns="0" rtlCol="0"/>
          <a:lstStyle/>
          <a:p>
            <a:endParaRPr/>
          </a:p>
        </p:txBody>
      </p:sp>
      <p:grpSp>
        <p:nvGrpSpPr>
          <p:cNvPr id="3" name="object 3"/>
          <p:cNvGrpSpPr/>
          <p:nvPr/>
        </p:nvGrpSpPr>
        <p:grpSpPr>
          <a:xfrm>
            <a:off x="179514" y="1080642"/>
            <a:ext cx="1243965" cy="1777364"/>
            <a:chOff x="179514" y="1080642"/>
            <a:chExt cx="1243965" cy="1777364"/>
          </a:xfrm>
        </p:grpSpPr>
        <p:sp>
          <p:nvSpPr>
            <p:cNvPr id="5" name="object 5"/>
            <p:cNvSpPr/>
            <p:nvPr/>
          </p:nvSpPr>
          <p:spPr>
            <a:xfrm>
              <a:off x="179514" y="1080642"/>
              <a:ext cx="1243965" cy="1777364"/>
            </a:xfrm>
            <a:custGeom>
              <a:avLst/>
              <a:gdLst/>
              <a:ahLst/>
              <a:cxnLst/>
              <a:rect l="l" t="t" r="r" b="b"/>
              <a:pathLst>
                <a:path w="1243965" h="1777364">
                  <a:moveTo>
                    <a:pt x="1243901" y="0"/>
                  </a:moveTo>
                  <a:lnTo>
                    <a:pt x="621944" y="622046"/>
                  </a:lnTo>
                  <a:lnTo>
                    <a:pt x="0" y="0"/>
                  </a:lnTo>
                  <a:lnTo>
                    <a:pt x="0" y="1155065"/>
                  </a:lnTo>
                  <a:lnTo>
                    <a:pt x="621944" y="1776984"/>
                  </a:lnTo>
                  <a:lnTo>
                    <a:pt x="1243901" y="1155065"/>
                  </a:lnTo>
                  <a:lnTo>
                    <a:pt x="1243901" y="0"/>
                  </a:lnTo>
                  <a:close/>
                </a:path>
              </a:pathLst>
            </a:custGeom>
            <a:solidFill>
              <a:srgbClr val="5E9C4D"/>
            </a:solidFill>
          </p:spPr>
          <p:txBody>
            <a:bodyPr wrap="square" lIns="0" tIns="0" rIns="0" bIns="0" rtlCol="0"/>
            <a:lstStyle/>
            <a:p>
              <a:endParaRPr/>
            </a:p>
          </p:txBody>
        </p:sp>
        <p:sp>
          <p:nvSpPr>
            <p:cNvPr id="6" name="object 6"/>
            <p:cNvSpPr/>
            <p:nvPr/>
          </p:nvSpPr>
          <p:spPr>
            <a:xfrm>
              <a:off x="179514" y="1080642"/>
              <a:ext cx="1243965" cy="1777364"/>
            </a:xfrm>
            <a:custGeom>
              <a:avLst/>
              <a:gdLst/>
              <a:ahLst/>
              <a:cxnLst/>
              <a:rect l="l" t="t" r="r" b="b"/>
              <a:pathLst>
                <a:path w="1243965" h="1777364">
                  <a:moveTo>
                    <a:pt x="1243901" y="0"/>
                  </a:moveTo>
                  <a:lnTo>
                    <a:pt x="1243901" y="1155065"/>
                  </a:lnTo>
                  <a:lnTo>
                    <a:pt x="621944" y="1776984"/>
                  </a:lnTo>
                  <a:lnTo>
                    <a:pt x="0" y="1155065"/>
                  </a:lnTo>
                  <a:lnTo>
                    <a:pt x="0" y="0"/>
                  </a:lnTo>
                  <a:lnTo>
                    <a:pt x="621944" y="622046"/>
                  </a:lnTo>
                  <a:lnTo>
                    <a:pt x="1243901" y="0"/>
                  </a:lnTo>
                  <a:close/>
                </a:path>
              </a:pathLst>
            </a:custGeom>
            <a:ln w="25400">
              <a:solidFill>
                <a:srgbClr val="5E9C4D"/>
              </a:solidFill>
            </a:ln>
          </p:spPr>
          <p:txBody>
            <a:bodyPr wrap="square" lIns="0" tIns="0" rIns="0" bIns="0" rtlCol="0"/>
            <a:lstStyle/>
            <a:p>
              <a:endParaRPr/>
            </a:p>
          </p:txBody>
        </p:sp>
      </p:grpSp>
      <p:sp>
        <p:nvSpPr>
          <p:cNvPr id="7" name="object 7"/>
          <p:cNvSpPr txBox="1"/>
          <p:nvPr/>
        </p:nvSpPr>
        <p:spPr>
          <a:xfrm>
            <a:off x="185724" y="1748154"/>
            <a:ext cx="1231265" cy="404495"/>
          </a:xfrm>
          <a:prstGeom prst="rect">
            <a:avLst/>
          </a:prstGeom>
        </p:spPr>
        <p:txBody>
          <a:bodyPr vert="horz" wrap="square" lIns="0" tIns="31750" rIns="0" bIns="0" rtlCol="0">
            <a:spAutoFit/>
          </a:bodyPr>
          <a:lstStyle/>
          <a:p>
            <a:pPr marL="12700" marR="5080" indent="266700">
              <a:lnSpc>
                <a:spcPts val="1430"/>
              </a:lnSpc>
              <a:spcBef>
                <a:spcPts val="250"/>
              </a:spcBef>
            </a:pPr>
            <a:r>
              <a:rPr sz="1300" spc="-10" dirty="0">
                <a:solidFill>
                  <a:srgbClr val="E6F0E2"/>
                </a:solidFill>
                <a:latin typeface="Constantia"/>
                <a:cs typeface="Constantia"/>
              </a:rPr>
              <a:t>Epidemia monocykliczna</a:t>
            </a:r>
            <a:r>
              <a:rPr sz="1300" spc="10" dirty="0">
                <a:solidFill>
                  <a:srgbClr val="E6F0E2"/>
                </a:solidFill>
                <a:latin typeface="Constantia"/>
                <a:cs typeface="Constantia"/>
              </a:rPr>
              <a:t> </a:t>
            </a:r>
            <a:r>
              <a:rPr sz="1300" spc="-50" dirty="0">
                <a:solidFill>
                  <a:srgbClr val="E6F0E2"/>
                </a:solidFill>
                <a:latin typeface="Constantia"/>
                <a:cs typeface="Constantia"/>
              </a:rPr>
              <a:t>–</a:t>
            </a:r>
            <a:endParaRPr sz="1300">
              <a:latin typeface="Constantia"/>
              <a:cs typeface="Constantia"/>
            </a:endParaRPr>
          </a:p>
        </p:txBody>
      </p:sp>
      <p:grpSp>
        <p:nvGrpSpPr>
          <p:cNvPr id="8" name="object 8"/>
          <p:cNvGrpSpPr/>
          <p:nvPr/>
        </p:nvGrpSpPr>
        <p:grpSpPr>
          <a:xfrm>
            <a:off x="1410716" y="1067942"/>
            <a:ext cx="4613910" cy="1180465"/>
            <a:chOff x="1410716" y="1067942"/>
            <a:chExt cx="4613910" cy="1180465"/>
          </a:xfrm>
        </p:grpSpPr>
        <p:sp>
          <p:nvSpPr>
            <p:cNvPr id="9" name="object 9"/>
            <p:cNvSpPr/>
            <p:nvPr/>
          </p:nvSpPr>
          <p:spPr>
            <a:xfrm>
              <a:off x="1423416" y="1080642"/>
              <a:ext cx="4588510" cy="1155065"/>
            </a:xfrm>
            <a:custGeom>
              <a:avLst/>
              <a:gdLst/>
              <a:ahLst/>
              <a:cxnLst/>
              <a:rect l="l" t="t" r="r" b="b"/>
              <a:pathLst>
                <a:path w="4588510" h="1155064">
                  <a:moveTo>
                    <a:pt x="4395851" y="0"/>
                  </a:moveTo>
                  <a:lnTo>
                    <a:pt x="0" y="0"/>
                  </a:lnTo>
                  <a:lnTo>
                    <a:pt x="0" y="1155065"/>
                  </a:lnTo>
                  <a:lnTo>
                    <a:pt x="4395851" y="1155065"/>
                  </a:lnTo>
                  <a:lnTo>
                    <a:pt x="4440026" y="1149985"/>
                  </a:lnTo>
                  <a:lnTo>
                    <a:pt x="4480562" y="1135512"/>
                  </a:lnTo>
                  <a:lnTo>
                    <a:pt x="4516309" y="1112797"/>
                  </a:lnTo>
                  <a:lnTo>
                    <a:pt x="4546115" y="1082991"/>
                  </a:lnTo>
                  <a:lnTo>
                    <a:pt x="4568830" y="1047244"/>
                  </a:lnTo>
                  <a:lnTo>
                    <a:pt x="4583303" y="1006708"/>
                  </a:lnTo>
                  <a:lnTo>
                    <a:pt x="4588383" y="962533"/>
                  </a:lnTo>
                  <a:lnTo>
                    <a:pt x="4588383" y="192532"/>
                  </a:lnTo>
                  <a:lnTo>
                    <a:pt x="4583303" y="148396"/>
                  </a:lnTo>
                  <a:lnTo>
                    <a:pt x="4568830" y="107875"/>
                  </a:lnTo>
                  <a:lnTo>
                    <a:pt x="4546115" y="72127"/>
                  </a:lnTo>
                  <a:lnTo>
                    <a:pt x="4516309" y="42307"/>
                  </a:lnTo>
                  <a:lnTo>
                    <a:pt x="4480562" y="19575"/>
                  </a:lnTo>
                  <a:lnTo>
                    <a:pt x="4440026" y="5086"/>
                  </a:lnTo>
                  <a:lnTo>
                    <a:pt x="4395851" y="0"/>
                  </a:lnTo>
                  <a:close/>
                </a:path>
              </a:pathLst>
            </a:custGeom>
            <a:solidFill>
              <a:srgbClr val="E6F0E2">
                <a:alpha val="90194"/>
              </a:srgbClr>
            </a:solidFill>
          </p:spPr>
          <p:txBody>
            <a:bodyPr wrap="square" lIns="0" tIns="0" rIns="0" bIns="0" rtlCol="0"/>
            <a:lstStyle/>
            <a:p>
              <a:endParaRPr/>
            </a:p>
          </p:txBody>
        </p:sp>
        <p:sp>
          <p:nvSpPr>
            <p:cNvPr id="10" name="object 10"/>
            <p:cNvSpPr/>
            <p:nvPr/>
          </p:nvSpPr>
          <p:spPr>
            <a:xfrm>
              <a:off x="1423416" y="1080642"/>
              <a:ext cx="4588510" cy="1155065"/>
            </a:xfrm>
            <a:custGeom>
              <a:avLst/>
              <a:gdLst/>
              <a:ahLst/>
              <a:cxnLst/>
              <a:rect l="l" t="t" r="r" b="b"/>
              <a:pathLst>
                <a:path w="4588510" h="1155064">
                  <a:moveTo>
                    <a:pt x="4588383" y="192532"/>
                  </a:moveTo>
                  <a:lnTo>
                    <a:pt x="4588383" y="962533"/>
                  </a:lnTo>
                  <a:lnTo>
                    <a:pt x="4583303" y="1006708"/>
                  </a:lnTo>
                  <a:lnTo>
                    <a:pt x="4568830" y="1047244"/>
                  </a:lnTo>
                  <a:lnTo>
                    <a:pt x="4546115" y="1082991"/>
                  </a:lnTo>
                  <a:lnTo>
                    <a:pt x="4516309" y="1112797"/>
                  </a:lnTo>
                  <a:lnTo>
                    <a:pt x="4480562" y="1135512"/>
                  </a:lnTo>
                  <a:lnTo>
                    <a:pt x="4440026" y="1149985"/>
                  </a:lnTo>
                  <a:lnTo>
                    <a:pt x="4395851" y="1155065"/>
                  </a:lnTo>
                  <a:lnTo>
                    <a:pt x="0" y="1155065"/>
                  </a:lnTo>
                  <a:lnTo>
                    <a:pt x="0" y="0"/>
                  </a:lnTo>
                  <a:lnTo>
                    <a:pt x="4395851" y="0"/>
                  </a:lnTo>
                  <a:lnTo>
                    <a:pt x="4440026" y="5086"/>
                  </a:lnTo>
                  <a:lnTo>
                    <a:pt x="4480562" y="19575"/>
                  </a:lnTo>
                  <a:lnTo>
                    <a:pt x="4516309" y="42307"/>
                  </a:lnTo>
                  <a:lnTo>
                    <a:pt x="4546115" y="72127"/>
                  </a:lnTo>
                  <a:lnTo>
                    <a:pt x="4568830" y="107875"/>
                  </a:lnTo>
                  <a:lnTo>
                    <a:pt x="4583303" y="148396"/>
                  </a:lnTo>
                  <a:lnTo>
                    <a:pt x="4588383" y="192532"/>
                  </a:lnTo>
                  <a:close/>
                </a:path>
              </a:pathLst>
            </a:custGeom>
            <a:ln w="25400">
              <a:solidFill>
                <a:srgbClr val="5E9C4D"/>
              </a:solidFill>
            </a:ln>
          </p:spPr>
          <p:txBody>
            <a:bodyPr wrap="square" lIns="0" tIns="0" rIns="0" bIns="0" rtlCol="0"/>
            <a:lstStyle/>
            <a:p>
              <a:endParaRPr/>
            </a:p>
          </p:txBody>
        </p:sp>
      </p:grpSp>
      <p:sp>
        <p:nvSpPr>
          <p:cNvPr id="11" name="object 11"/>
          <p:cNvSpPr txBox="1"/>
          <p:nvPr/>
        </p:nvSpPr>
        <p:spPr>
          <a:xfrm>
            <a:off x="1510664" y="1322324"/>
            <a:ext cx="4112895" cy="629920"/>
          </a:xfrm>
          <a:prstGeom prst="rect">
            <a:avLst/>
          </a:prstGeom>
        </p:spPr>
        <p:txBody>
          <a:bodyPr vert="horz" wrap="square" lIns="0" tIns="31115" rIns="0" bIns="0" rtlCol="0">
            <a:spAutoFit/>
          </a:bodyPr>
          <a:lstStyle/>
          <a:p>
            <a:pPr marL="126364" marR="5080" indent="-114300">
              <a:lnSpc>
                <a:spcPct val="91500"/>
              </a:lnSpc>
              <a:spcBef>
                <a:spcPts val="245"/>
              </a:spcBef>
              <a:buChar char="•"/>
              <a:tabLst>
                <a:tab pos="126364" algn="l"/>
              </a:tabLst>
            </a:pPr>
            <a:r>
              <a:rPr sz="1400" spc="-30" dirty="0">
                <a:solidFill>
                  <a:srgbClr val="27421F"/>
                </a:solidFill>
                <a:latin typeface="Constantia"/>
                <a:cs typeface="Constantia"/>
              </a:rPr>
              <a:t>patogeny,</a:t>
            </a:r>
            <a:r>
              <a:rPr sz="1400" spc="5" dirty="0">
                <a:solidFill>
                  <a:srgbClr val="27421F"/>
                </a:solidFill>
                <a:latin typeface="Constantia"/>
                <a:cs typeface="Constantia"/>
              </a:rPr>
              <a:t> </a:t>
            </a:r>
            <a:r>
              <a:rPr sz="1400" spc="-20" dirty="0">
                <a:solidFill>
                  <a:srgbClr val="27421F"/>
                </a:solidFill>
                <a:latin typeface="Constantia"/>
                <a:cs typeface="Constantia"/>
              </a:rPr>
              <a:t>które</a:t>
            </a:r>
            <a:r>
              <a:rPr sz="1400" spc="-55" dirty="0">
                <a:solidFill>
                  <a:srgbClr val="27421F"/>
                </a:solidFill>
                <a:latin typeface="Constantia"/>
                <a:cs typeface="Constantia"/>
              </a:rPr>
              <a:t> </a:t>
            </a:r>
            <a:r>
              <a:rPr sz="1400" spc="-20" dirty="0">
                <a:solidFill>
                  <a:srgbClr val="27421F"/>
                </a:solidFill>
                <a:latin typeface="Constantia"/>
                <a:cs typeface="Constantia"/>
              </a:rPr>
              <a:t>przechodzą</a:t>
            </a:r>
            <a:r>
              <a:rPr sz="1400" spc="-80" dirty="0">
                <a:solidFill>
                  <a:srgbClr val="27421F"/>
                </a:solidFill>
                <a:latin typeface="Constantia"/>
                <a:cs typeface="Constantia"/>
              </a:rPr>
              <a:t> </a:t>
            </a:r>
            <a:r>
              <a:rPr sz="1400" dirty="0">
                <a:solidFill>
                  <a:srgbClr val="27421F"/>
                </a:solidFill>
                <a:latin typeface="Constantia"/>
                <a:cs typeface="Constantia"/>
              </a:rPr>
              <a:t>w</a:t>
            </a:r>
            <a:r>
              <a:rPr sz="1400" spc="-60" dirty="0">
                <a:solidFill>
                  <a:srgbClr val="27421F"/>
                </a:solidFill>
                <a:latin typeface="Constantia"/>
                <a:cs typeface="Constantia"/>
              </a:rPr>
              <a:t> </a:t>
            </a:r>
            <a:r>
              <a:rPr sz="1400" dirty="0">
                <a:solidFill>
                  <a:srgbClr val="27421F"/>
                </a:solidFill>
                <a:latin typeface="Constantia"/>
                <a:cs typeface="Constantia"/>
              </a:rPr>
              <a:t>ciągu</a:t>
            </a:r>
            <a:r>
              <a:rPr sz="1400" spc="-35" dirty="0">
                <a:solidFill>
                  <a:srgbClr val="27421F"/>
                </a:solidFill>
                <a:latin typeface="Constantia"/>
                <a:cs typeface="Constantia"/>
              </a:rPr>
              <a:t> </a:t>
            </a:r>
            <a:r>
              <a:rPr sz="1400" dirty="0">
                <a:solidFill>
                  <a:srgbClr val="27421F"/>
                </a:solidFill>
                <a:latin typeface="Constantia"/>
                <a:cs typeface="Constantia"/>
              </a:rPr>
              <a:t>roku</a:t>
            </a:r>
            <a:r>
              <a:rPr sz="1400" spc="-25" dirty="0">
                <a:solidFill>
                  <a:srgbClr val="27421F"/>
                </a:solidFill>
                <a:latin typeface="Constantia"/>
                <a:cs typeface="Constantia"/>
              </a:rPr>
              <a:t> </a:t>
            </a:r>
            <a:r>
              <a:rPr sz="1400" spc="-10" dirty="0">
                <a:solidFill>
                  <a:srgbClr val="27421F"/>
                </a:solidFill>
                <a:latin typeface="Constantia"/>
                <a:cs typeface="Constantia"/>
              </a:rPr>
              <a:t>jeden</a:t>
            </a:r>
            <a:r>
              <a:rPr sz="1400" spc="-65" dirty="0">
                <a:solidFill>
                  <a:srgbClr val="27421F"/>
                </a:solidFill>
                <a:latin typeface="Constantia"/>
                <a:cs typeface="Constantia"/>
              </a:rPr>
              <a:t> </a:t>
            </a:r>
            <a:r>
              <a:rPr sz="1400" spc="-10" dirty="0">
                <a:solidFill>
                  <a:srgbClr val="27421F"/>
                </a:solidFill>
                <a:latin typeface="Constantia"/>
                <a:cs typeface="Constantia"/>
              </a:rPr>
              <a:t>cykl. </a:t>
            </a:r>
            <a:r>
              <a:rPr sz="1400" spc="-25" dirty="0">
                <a:solidFill>
                  <a:srgbClr val="27421F"/>
                </a:solidFill>
                <a:latin typeface="Constantia"/>
                <a:cs typeface="Constantia"/>
              </a:rPr>
              <a:t>Takimi</a:t>
            </a:r>
            <a:r>
              <a:rPr sz="1400" spc="-60" dirty="0">
                <a:solidFill>
                  <a:srgbClr val="27421F"/>
                </a:solidFill>
                <a:latin typeface="Constantia"/>
                <a:cs typeface="Constantia"/>
              </a:rPr>
              <a:t> </a:t>
            </a:r>
            <a:r>
              <a:rPr sz="1400" spc="-10" dirty="0">
                <a:solidFill>
                  <a:srgbClr val="27421F"/>
                </a:solidFill>
                <a:latin typeface="Constantia"/>
                <a:cs typeface="Constantia"/>
              </a:rPr>
              <a:t>patopogenami</a:t>
            </a:r>
            <a:r>
              <a:rPr sz="1400" spc="-35" dirty="0">
                <a:solidFill>
                  <a:srgbClr val="27421F"/>
                </a:solidFill>
                <a:latin typeface="Constantia"/>
                <a:cs typeface="Constantia"/>
              </a:rPr>
              <a:t> </a:t>
            </a:r>
            <a:r>
              <a:rPr sz="1400" dirty="0">
                <a:solidFill>
                  <a:srgbClr val="27421F"/>
                </a:solidFill>
                <a:latin typeface="Constantia"/>
                <a:cs typeface="Constantia"/>
              </a:rPr>
              <a:t>są</a:t>
            </a:r>
            <a:r>
              <a:rPr sz="1400" spc="-50" dirty="0">
                <a:solidFill>
                  <a:srgbClr val="27421F"/>
                </a:solidFill>
                <a:latin typeface="Constantia"/>
                <a:cs typeface="Constantia"/>
              </a:rPr>
              <a:t> </a:t>
            </a:r>
            <a:r>
              <a:rPr sz="1400" spc="-10" dirty="0">
                <a:solidFill>
                  <a:srgbClr val="27421F"/>
                </a:solidFill>
                <a:latin typeface="Constantia"/>
                <a:cs typeface="Constantia"/>
              </a:rPr>
              <a:t>np.</a:t>
            </a:r>
            <a:r>
              <a:rPr sz="1400" spc="-55" dirty="0">
                <a:solidFill>
                  <a:srgbClr val="27421F"/>
                </a:solidFill>
                <a:latin typeface="Constantia"/>
                <a:cs typeface="Constantia"/>
              </a:rPr>
              <a:t> </a:t>
            </a:r>
            <a:r>
              <a:rPr sz="1400" spc="-10" dirty="0">
                <a:solidFill>
                  <a:srgbClr val="27421F"/>
                </a:solidFill>
                <a:latin typeface="Constantia"/>
                <a:cs typeface="Constantia"/>
              </a:rPr>
              <a:t>grzyby</a:t>
            </a:r>
            <a:r>
              <a:rPr sz="1400" spc="-80" dirty="0">
                <a:solidFill>
                  <a:srgbClr val="27421F"/>
                </a:solidFill>
                <a:latin typeface="Constantia"/>
                <a:cs typeface="Constantia"/>
              </a:rPr>
              <a:t> </a:t>
            </a:r>
            <a:r>
              <a:rPr sz="1400" spc="-10" dirty="0">
                <a:solidFill>
                  <a:srgbClr val="27421F"/>
                </a:solidFill>
                <a:latin typeface="Constantia"/>
                <a:cs typeface="Constantia"/>
              </a:rPr>
              <a:t>głowniowe, </a:t>
            </a:r>
            <a:r>
              <a:rPr sz="1400" spc="-20" dirty="0">
                <a:solidFill>
                  <a:srgbClr val="27421F"/>
                </a:solidFill>
                <a:latin typeface="Constantia"/>
                <a:cs typeface="Constantia"/>
              </a:rPr>
              <a:t>patogeny</a:t>
            </a:r>
            <a:r>
              <a:rPr sz="1400" spc="-40" dirty="0">
                <a:solidFill>
                  <a:srgbClr val="27421F"/>
                </a:solidFill>
                <a:latin typeface="Constantia"/>
                <a:cs typeface="Constantia"/>
              </a:rPr>
              <a:t> </a:t>
            </a:r>
            <a:r>
              <a:rPr sz="1400" spc="-20" dirty="0">
                <a:solidFill>
                  <a:srgbClr val="27421F"/>
                </a:solidFill>
                <a:latin typeface="Constantia"/>
                <a:cs typeface="Constantia"/>
              </a:rPr>
              <a:t>glebowe</a:t>
            </a:r>
            <a:r>
              <a:rPr sz="1400" spc="-65" dirty="0">
                <a:solidFill>
                  <a:srgbClr val="27421F"/>
                </a:solidFill>
                <a:latin typeface="Constantia"/>
                <a:cs typeface="Constantia"/>
              </a:rPr>
              <a:t> </a:t>
            </a:r>
            <a:r>
              <a:rPr sz="1400" spc="-10" dirty="0">
                <a:solidFill>
                  <a:srgbClr val="27421F"/>
                </a:solidFill>
                <a:latin typeface="Constantia"/>
                <a:cs typeface="Constantia"/>
              </a:rPr>
              <a:t>wywołujące</a:t>
            </a:r>
            <a:r>
              <a:rPr sz="1400" spc="-85" dirty="0">
                <a:solidFill>
                  <a:srgbClr val="27421F"/>
                </a:solidFill>
                <a:latin typeface="Constantia"/>
                <a:cs typeface="Constantia"/>
              </a:rPr>
              <a:t> </a:t>
            </a:r>
            <a:r>
              <a:rPr sz="1400" spc="-10" dirty="0">
                <a:solidFill>
                  <a:srgbClr val="27421F"/>
                </a:solidFill>
                <a:latin typeface="Constantia"/>
                <a:cs typeface="Constantia"/>
              </a:rPr>
              <a:t>choroby</a:t>
            </a:r>
            <a:r>
              <a:rPr sz="1400" spc="-25" dirty="0">
                <a:solidFill>
                  <a:srgbClr val="27421F"/>
                </a:solidFill>
                <a:latin typeface="Constantia"/>
                <a:cs typeface="Constantia"/>
              </a:rPr>
              <a:t> </a:t>
            </a:r>
            <a:r>
              <a:rPr sz="1400" spc="-10" dirty="0">
                <a:solidFill>
                  <a:srgbClr val="27421F"/>
                </a:solidFill>
                <a:latin typeface="Constantia"/>
                <a:cs typeface="Constantia"/>
              </a:rPr>
              <a:t>naczyniowe.</a:t>
            </a:r>
            <a:endParaRPr sz="1400">
              <a:latin typeface="Constantia"/>
              <a:cs typeface="Constantia"/>
            </a:endParaRPr>
          </a:p>
        </p:txBody>
      </p:sp>
      <p:grpSp>
        <p:nvGrpSpPr>
          <p:cNvPr id="12" name="object 12"/>
          <p:cNvGrpSpPr/>
          <p:nvPr/>
        </p:nvGrpSpPr>
        <p:grpSpPr>
          <a:xfrm>
            <a:off x="166814" y="2652776"/>
            <a:ext cx="1269365" cy="1802764"/>
            <a:chOff x="166814" y="2652776"/>
            <a:chExt cx="1269365" cy="1802764"/>
          </a:xfrm>
        </p:grpSpPr>
        <p:sp>
          <p:nvSpPr>
            <p:cNvPr id="13" name="object 13"/>
            <p:cNvSpPr/>
            <p:nvPr/>
          </p:nvSpPr>
          <p:spPr>
            <a:xfrm>
              <a:off x="179514" y="2665476"/>
              <a:ext cx="1243965" cy="1777364"/>
            </a:xfrm>
            <a:custGeom>
              <a:avLst/>
              <a:gdLst/>
              <a:ahLst/>
              <a:cxnLst/>
              <a:rect l="l" t="t" r="r" b="b"/>
              <a:pathLst>
                <a:path w="1243965" h="1777364">
                  <a:moveTo>
                    <a:pt x="1243901" y="0"/>
                  </a:moveTo>
                  <a:lnTo>
                    <a:pt x="621944" y="621919"/>
                  </a:lnTo>
                  <a:lnTo>
                    <a:pt x="0" y="0"/>
                  </a:lnTo>
                  <a:lnTo>
                    <a:pt x="0" y="1155065"/>
                  </a:lnTo>
                  <a:lnTo>
                    <a:pt x="621944" y="1776984"/>
                  </a:lnTo>
                  <a:lnTo>
                    <a:pt x="1243901" y="1155065"/>
                  </a:lnTo>
                  <a:lnTo>
                    <a:pt x="1243901" y="0"/>
                  </a:lnTo>
                  <a:close/>
                </a:path>
              </a:pathLst>
            </a:custGeom>
            <a:solidFill>
              <a:srgbClr val="5E9C4D"/>
            </a:solidFill>
          </p:spPr>
          <p:txBody>
            <a:bodyPr wrap="square" lIns="0" tIns="0" rIns="0" bIns="0" rtlCol="0"/>
            <a:lstStyle/>
            <a:p>
              <a:endParaRPr/>
            </a:p>
          </p:txBody>
        </p:sp>
        <p:sp>
          <p:nvSpPr>
            <p:cNvPr id="14" name="object 14"/>
            <p:cNvSpPr/>
            <p:nvPr/>
          </p:nvSpPr>
          <p:spPr>
            <a:xfrm>
              <a:off x="179514" y="2665476"/>
              <a:ext cx="1243965" cy="1777364"/>
            </a:xfrm>
            <a:custGeom>
              <a:avLst/>
              <a:gdLst/>
              <a:ahLst/>
              <a:cxnLst/>
              <a:rect l="l" t="t" r="r" b="b"/>
              <a:pathLst>
                <a:path w="1243965" h="1777364">
                  <a:moveTo>
                    <a:pt x="1243901" y="0"/>
                  </a:moveTo>
                  <a:lnTo>
                    <a:pt x="1243901" y="1155065"/>
                  </a:lnTo>
                  <a:lnTo>
                    <a:pt x="621944" y="1776984"/>
                  </a:lnTo>
                  <a:lnTo>
                    <a:pt x="0" y="1155065"/>
                  </a:lnTo>
                  <a:lnTo>
                    <a:pt x="0" y="0"/>
                  </a:lnTo>
                  <a:lnTo>
                    <a:pt x="621944" y="621919"/>
                  </a:lnTo>
                  <a:lnTo>
                    <a:pt x="1243901" y="0"/>
                  </a:lnTo>
                  <a:close/>
                </a:path>
              </a:pathLst>
            </a:custGeom>
            <a:ln w="25400">
              <a:solidFill>
                <a:srgbClr val="5E9C4D"/>
              </a:solidFill>
            </a:ln>
          </p:spPr>
          <p:txBody>
            <a:bodyPr wrap="square" lIns="0" tIns="0" rIns="0" bIns="0" rtlCol="0"/>
            <a:lstStyle/>
            <a:p>
              <a:endParaRPr/>
            </a:p>
          </p:txBody>
        </p:sp>
      </p:grpSp>
      <p:sp>
        <p:nvSpPr>
          <p:cNvPr id="15" name="object 15"/>
          <p:cNvSpPr txBox="1"/>
          <p:nvPr/>
        </p:nvSpPr>
        <p:spPr>
          <a:xfrm>
            <a:off x="318312" y="3332810"/>
            <a:ext cx="964565" cy="405130"/>
          </a:xfrm>
          <a:prstGeom prst="rect">
            <a:avLst/>
          </a:prstGeom>
        </p:spPr>
        <p:txBody>
          <a:bodyPr vert="horz" wrap="square" lIns="0" tIns="12065" rIns="0" bIns="0" rtlCol="0">
            <a:spAutoFit/>
          </a:bodyPr>
          <a:lstStyle/>
          <a:p>
            <a:pPr marL="5080" algn="ctr">
              <a:lnSpc>
                <a:spcPts val="1495"/>
              </a:lnSpc>
              <a:spcBef>
                <a:spcPts val="95"/>
              </a:spcBef>
            </a:pPr>
            <a:r>
              <a:rPr sz="1300" spc="-10" dirty="0">
                <a:solidFill>
                  <a:srgbClr val="E6F0E2"/>
                </a:solidFill>
                <a:latin typeface="Constantia"/>
                <a:cs typeface="Constantia"/>
              </a:rPr>
              <a:t>Epidemia</a:t>
            </a:r>
            <a:endParaRPr sz="1300">
              <a:latin typeface="Constantia"/>
              <a:cs typeface="Constantia"/>
            </a:endParaRPr>
          </a:p>
          <a:p>
            <a:pPr algn="ctr">
              <a:lnSpc>
                <a:spcPts val="1495"/>
              </a:lnSpc>
            </a:pPr>
            <a:r>
              <a:rPr sz="1300" spc="-10" dirty="0">
                <a:solidFill>
                  <a:srgbClr val="E6F0E2"/>
                </a:solidFill>
                <a:latin typeface="Constantia"/>
                <a:cs typeface="Constantia"/>
              </a:rPr>
              <a:t>policykliczna</a:t>
            </a:r>
            <a:endParaRPr sz="1300">
              <a:latin typeface="Constantia"/>
              <a:cs typeface="Constantia"/>
            </a:endParaRPr>
          </a:p>
        </p:txBody>
      </p:sp>
      <p:grpSp>
        <p:nvGrpSpPr>
          <p:cNvPr id="16" name="object 16"/>
          <p:cNvGrpSpPr/>
          <p:nvPr/>
        </p:nvGrpSpPr>
        <p:grpSpPr>
          <a:xfrm>
            <a:off x="1410716" y="2652776"/>
            <a:ext cx="4613910" cy="1180465"/>
            <a:chOff x="1410716" y="2652776"/>
            <a:chExt cx="4613910" cy="1180465"/>
          </a:xfrm>
        </p:grpSpPr>
        <p:sp>
          <p:nvSpPr>
            <p:cNvPr id="17" name="object 17"/>
            <p:cNvSpPr/>
            <p:nvPr/>
          </p:nvSpPr>
          <p:spPr>
            <a:xfrm>
              <a:off x="1423416" y="2665476"/>
              <a:ext cx="4588510" cy="1155065"/>
            </a:xfrm>
            <a:custGeom>
              <a:avLst/>
              <a:gdLst/>
              <a:ahLst/>
              <a:cxnLst/>
              <a:rect l="l" t="t" r="r" b="b"/>
              <a:pathLst>
                <a:path w="4588510" h="1155064">
                  <a:moveTo>
                    <a:pt x="4395851" y="0"/>
                  </a:moveTo>
                  <a:lnTo>
                    <a:pt x="0" y="0"/>
                  </a:lnTo>
                  <a:lnTo>
                    <a:pt x="0" y="1155065"/>
                  </a:lnTo>
                  <a:lnTo>
                    <a:pt x="4395851" y="1155065"/>
                  </a:lnTo>
                  <a:lnTo>
                    <a:pt x="4440026" y="1149978"/>
                  </a:lnTo>
                  <a:lnTo>
                    <a:pt x="4480562" y="1135489"/>
                  </a:lnTo>
                  <a:lnTo>
                    <a:pt x="4516309" y="1112757"/>
                  </a:lnTo>
                  <a:lnTo>
                    <a:pt x="4546115" y="1082937"/>
                  </a:lnTo>
                  <a:lnTo>
                    <a:pt x="4568830" y="1047189"/>
                  </a:lnTo>
                  <a:lnTo>
                    <a:pt x="4583303" y="1006668"/>
                  </a:lnTo>
                  <a:lnTo>
                    <a:pt x="4588383" y="962532"/>
                  </a:lnTo>
                  <a:lnTo>
                    <a:pt x="4588383" y="192532"/>
                  </a:lnTo>
                  <a:lnTo>
                    <a:pt x="4583303" y="148356"/>
                  </a:lnTo>
                  <a:lnTo>
                    <a:pt x="4568830" y="107820"/>
                  </a:lnTo>
                  <a:lnTo>
                    <a:pt x="4546115" y="72073"/>
                  </a:lnTo>
                  <a:lnTo>
                    <a:pt x="4516309" y="42267"/>
                  </a:lnTo>
                  <a:lnTo>
                    <a:pt x="4480562" y="19552"/>
                  </a:lnTo>
                  <a:lnTo>
                    <a:pt x="4440026" y="5079"/>
                  </a:lnTo>
                  <a:lnTo>
                    <a:pt x="4395851" y="0"/>
                  </a:lnTo>
                  <a:close/>
                </a:path>
              </a:pathLst>
            </a:custGeom>
            <a:solidFill>
              <a:srgbClr val="E6F0E2">
                <a:alpha val="90194"/>
              </a:srgbClr>
            </a:solidFill>
          </p:spPr>
          <p:txBody>
            <a:bodyPr wrap="square" lIns="0" tIns="0" rIns="0" bIns="0" rtlCol="0"/>
            <a:lstStyle/>
            <a:p>
              <a:endParaRPr/>
            </a:p>
          </p:txBody>
        </p:sp>
        <p:sp>
          <p:nvSpPr>
            <p:cNvPr id="18" name="object 18"/>
            <p:cNvSpPr/>
            <p:nvPr/>
          </p:nvSpPr>
          <p:spPr>
            <a:xfrm>
              <a:off x="1423416" y="2665476"/>
              <a:ext cx="4588510" cy="1155065"/>
            </a:xfrm>
            <a:custGeom>
              <a:avLst/>
              <a:gdLst/>
              <a:ahLst/>
              <a:cxnLst/>
              <a:rect l="l" t="t" r="r" b="b"/>
              <a:pathLst>
                <a:path w="4588510" h="1155064">
                  <a:moveTo>
                    <a:pt x="4588383" y="192532"/>
                  </a:moveTo>
                  <a:lnTo>
                    <a:pt x="4588383" y="962532"/>
                  </a:lnTo>
                  <a:lnTo>
                    <a:pt x="4583303" y="1006668"/>
                  </a:lnTo>
                  <a:lnTo>
                    <a:pt x="4568830" y="1047189"/>
                  </a:lnTo>
                  <a:lnTo>
                    <a:pt x="4546115" y="1082937"/>
                  </a:lnTo>
                  <a:lnTo>
                    <a:pt x="4516309" y="1112757"/>
                  </a:lnTo>
                  <a:lnTo>
                    <a:pt x="4480562" y="1135489"/>
                  </a:lnTo>
                  <a:lnTo>
                    <a:pt x="4440026" y="1149978"/>
                  </a:lnTo>
                  <a:lnTo>
                    <a:pt x="4395851" y="1155065"/>
                  </a:lnTo>
                  <a:lnTo>
                    <a:pt x="0" y="1155065"/>
                  </a:lnTo>
                  <a:lnTo>
                    <a:pt x="0" y="0"/>
                  </a:lnTo>
                  <a:lnTo>
                    <a:pt x="4395851" y="0"/>
                  </a:lnTo>
                  <a:lnTo>
                    <a:pt x="4440026" y="5079"/>
                  </a:lnTo>
                  <a:lnTo>
                    <a:pt x="4480562" y="19552"/>
                  </a:lnTo>
                  <a:lnTo>
                    <a:pt x="4516309" y="42267"/>
                  </a:lnTo>
                  <a:lnTo>
                    <a:pt x="4546115" y="72073"/>
                  </a:lnTo>
                  <a:lnTo>
                    <a:pt x="4568830" y="107820"/>
                  </a:lnTo>
                  <a:lnTo>
                    <a:pt x="4583303" y="148356"/>
                  </a:lnTo>
                  <a:lnTo>
                    <a:pt x="4588383" y="192532"/>
                  </a:lnTo>
                  <a:close/>
                </a:path>
              </a:pathLst>
            </a:custGeom>
            <a:ln w="25400">
              <a:solidFill>
                <a:srgbClr val="5E9C4D"/>
              </a:solidFill>
            </a:ln>
          </p:spPr>
          <p:txBody>
            <a:bodyPr wrap="square" lIns="0" tIns="0" rIns="0" bIns="0" rtlCol="0"/>
            <a:lstStyle/>
            <a:p>
              <a:endParaRPr/>
            </a:p>
          </p:txBody>
        </p:sp>
      </p:grpSp>
      <p:sp>
        <p:nvSpPr>
          <p:cNvPr id="19" name="object 19"/>
          <p:cNvSpPr txBox="1"/>
          <p:nvPr/>
        </p:nvSpPr>
        <p:spPr>
          <a:xfrm>
            <a:off x="1510664" y="2712212"/>
            <a:ext cx="4292600" cy="1021715"/>
          </a:xfrm>
          <a:prstGeom prst="rect">
            <a:avLst/>
          </a:prstGeom>
        </p:spPr>
        <p:txBody>
          <a:bodyPr vert="horz" wrap="square" lIns="0" tIns="34290" rIns="0" bIns="0" rtlCol="0">
            <a:spAutoFit/>
          </a:bodyPr>
          <a:lstStyle/>
          <a:p>
            <a:pPr marL="126364" marR="5080" indent="-114300">
              <a:lnSpc>
                <a:spcPts val="1540"/>
              </a:lnSpc>
              <a:spcBef>
                <a:spcPts val="270"/>
              </a:spcBef>
              <a:buChar char="•"/>
              <a:tabLst>
                <a:tab pos="126364" algn="l"/>
              </a:tabLst>
            </a:pPr>
            <a:r>
              <a:rPr sz="1400" spc="-30" dirty="0">
                <a:solidFill>
                  <a:srgbClr val="27421F"/>
                </a:solidFill>
                <a:latin typeface="Constantia"/>
                <a:cs typeface="Constantia"/>
              </a:rPr>
              <a:t>patogeny,</a:t>
            </a:r>
            <a:r>
              <a:rPr sz="1400" spc="5" dirty="0">
                <a:solidFill>
                  <a:srgbClr val="27421F"/>
                </a:solidFill>
                <a:latin typeface="Constantia"/>
                <a:cs typeface="Constantia"/>
              </a:rPr>
              <a:t> </a:t>
            </a:r>
            <a:r>
              <a:rPr sz="1400" spc="-20" dirty="0">
                <a:solidFill>
                  <a:srgbClr val="27421F"/>
                </a:solidFill>
                <a:latin typeface="Constantia"/>
                <a:cs typeface="Constantia"/>
              </a:rPr>
              <a:t>które</a:t>
            </a:r>
            <a:r>
              <a:rPr sz="1400" spc="-50" dirty="0">
                <a:solidFill>
                  <a:srgbClr val="27421F"/>
                </a:solidFill>
                <a:latin typeface="Constantia"/>
                <a:cs typeface="Constantia"/>
              </a:rPr>
              <a:t> </a:t>
            </a:r>
            <a:r>
              <a:rPr sz="1400" spc="-20" dirty="0">
                <a:solidFill>
                  <a:srgbClr val="27421F"/>
                </a:solidFill>
                <a:latin typeface="Constantia"/>
                <a:cs typeface="Constantia"/>
              </a:rPr>
              <a:t>przechodzą</a:t>
            </a:r>
            <a:r>
              <a:rPr sz="1400" spc="-80" dirty="0">
                <a:solidFill>
                  <a:srgbClr val="27421F"/>
                </a:solidFill>
                <a:latin typeface="Constantia"/>
                <a:cs typeface="Constantia"/>
              </a:rPr>
              <a:t> </a:t>
            </a:r>
            <a:r>
              <a:rPr sz="1400" dirty="0">
                <a:solidFill>
                  <a:srgbClr val="27421F"/>
                </a:solidFill>
                <a:latin typeface="Constantia"/>
                <a:cs typeface="Constantia"/>
              </a:rPr>
              <a:t>w</a:t>
            </a:r>
            <a:r>
              <a:rPr sz="1400" spc="-55" dirty="0">
                <a:solidFill>
                  <a:srgbClr val="27421F"/>
                </a:solidFill>
                <a:latin typeface="Constantia"/>
                <a:cs typeface="Constantia"/>
              </a:rPr>
              <a:t> </a:t>
            </a:r>
            <a:r>
              <a:rPr sz="1400" dirty="0">
                <a:solidFill>
                  <a:srgbClr val="27421F"/>
                </a:solidFill>
                <a:latin typeface="Constantia"/>
                <a:cs typeface="Constantia"/>
              </a:rPr>
              <a:t>ciągu</a:t>
            </a:r>
            <a:r>
              <a:rPr sz="1400" spc="-35" dirty="0">
                <a:solidFill>
                  <a:srgbClr val="27421F"/>
                </a:solidFill>
                <a:latin typeface="Constantia"/>
                <a:cs typeface="Constantia"/>
              </a:rPr>
              <a:t> </a:t>
            </a:r>
            <a:r>
              <a:rPr sz="1400" dirty="0">
                <a:solidFill>
                  <a:srgbClr val="27421F"/>
                </a:solidFill>
                <a:latin typeface="Constantia"/>
                <a:cs typeface="Constantia"/>
              </a:rPr>
              <a:t>roku</a:t>
            </a:r>
            <a:r>
              <a:rPr sz="1400" spc="-20" dirty="0">
                <a:solidFill>
                  <a:srgbClr val="27421F"/>
                </a:solidFill>
                <a:latin typeface="Constantia"/>
                <a:cs typeface="Constantia"/>
              </a:rPr>
              <a:t> </a:t>
            </a:r>
            <a:r>
              <a:rPr sz="1400" spc="-10" dirty="0">
                <a:solidFill>
                  <a:srgbClr val="27421F"/>
                </a:solidFill>
                <a:latin typeface="Constantia"/>
                <a:cs typeface="Constantia"/>
              </a:rPr>
              <a:t>kilka</a:t>
            </a:r>
            <a:r>
              <a:rPr sz="1400" spc="-90" dirty="0">
                <a:solidFill>
                  <a:srgbClr val="27421F"/>
                </a:solidFill>
                <a:latin typeface="Constantia"/>
                <a:cs typeface="Constantia"/>
              </a:rPr>
              <a:t> </a:t>
            </a:r>
            <a:r>
              <a:rPr sz="1400" dirty="0">
                <a:solidFill>
                  <a:srgbClr val="27421F"/>
                </a:solidFill>
                <a:latin typeface="Constantia"/>
                <a:cs typeface="Constantia"/>
              </a:rPr>
              <a:t>a</a:t>
            </a:r>
            <a:r>
              <a:rPr sz="1400" spc="-40" dirty="0">
                <a:solidFill>
                  <a:srgbClr val="27421F"/>
                </a:solidFill>
                <a:latin typeface="Constantia"/>
                <a:cs typeface="Constantia"/>
              </a:rPr>
              <a:t> </a:t>
            </a:r>
            <a:r>
              <a:rPr sz="1400" spc="-10" dirty="0">
                <a:solidFill>
                  <a:srgbClr val="27421F"/>
                </a:solidFill>
                <a:latin typeface="Constantia"/>
                <a:cs typeface="Constantia"/>
              </a:rPr>
              <a:t>nawet wiele</a:t>
            </a:r>
            <a:r>
              <a:rPr sz="1400" spc="-70" dirty="0">
                <a:solidFill>
                  <a:srgbClr val="27421F"/>
                </a:solidFill>
                <a:latin typeface="Constantia"/>
                <a:cs typeface="Constantia"/>
              </a:rPr>
              <a:t> </a:t>
            </a:r>
            <a:r>
              <a:rPr sz="1400" dirty="0">
                <a:solidFill>
                  <a:srgbClr val="27421F"/>
                </a:solidFill>
                <a:latin typeface="Constantia"/>
                <a:cs typeface="Constantia"/>
              </a:rPr>
              <a:t>cykli.</a:t>
            </a:r>
            <a:r>
              <a:rPr sz="1400" spc="-25" dirty="0">
                <a:solidFill>
                  <a:srgbClr val="27421F"/>
                </a:solidFill>
                <a:latin typeface="Constantia"/>
                <a:cs typeface="Constantia"/>
              </a:rPr>
              <a:t> Typowym</a:t>
            </a:r>
            <a:r>
              <a:rPr sz="1400" spc="-45" dirty="0">
                <a:solidFill>
                  <a:srgbClr val="27421F"/>
                </a:solidFill>
                <a:latin typeface="Constantia"/>
                <a:cs typeface="Constantia"/>
              </a:rPr>
              <a:t> </a:t>
            </a:r>
            <a:r>
              <a:rPr sz="1400" spc="-20" dirty="0">
                <a:solidFill>
                  <a:srgbClr val="27421F"/>
                </a:solidFill>
                <a:latin typeface="Constantia"/>
                <a:cs typeface="Constantia"/>
              </a:rPr>
              <a:t>reprezentantem</a:t>
            </a:r>
            <a:r>
              <a:rPr sz="1400" spc="-15" dirty="0">
                <a:solidFill>
                  <a:srgbClr val="27421F"/>
                </a:solidFill>
                <a:latin typeface="Constantia"/>
                <a:cs typeface="Constantia"/>
              </a:rPr>
              <a:t> </a:t>
            </a:r>
            <a:r>
              <a:rPr sz="1400" dirty="0">
                <a:solidFill>
                  <a:srgbClr val="27421F"/>
                </a:solidFill>
                <a:latin typeface="Constantia"/>
                <a:cs typeface="Constantia"/>
              </a:rPr>
              <a:t>tej</a:t>
            </a:r>
            <a:r>
              <a:rPr sz="1400" spc="-15" dirty="0">
                <a:solidFill>
                  <a:srgbClr val="27421F"/>
                </a:solidFill>
                <a:latin typeface="Constantia"/>
                <a:cs typeface="Constantia"/>
              </a:rPr>
              <a:t> </a:t>
            </a:r>
            <a:r>
              <a:rPr sz="1400" spc="-10" dirty="0">
                <a:solidFill>
                  <a:srgbClr val="27421F"/>
                </a:solidFill>
                <a:latin typeface="Constantia"/>
                <a:cs typeface="Constantia"/>
              </a:rPr>
              <a:t>grupy</a:t>
            </a:r>
            <a:r>
              <a:rPr sz="1400" spc="-55" dirty="0">
                <a:solidFill>
                  <a:srgbClr val="27421F"/>
                </a:solidFill>
                <a:latin typeface="Constantia"/>
                <a:cs typeface="Constantia"/>
              </a:rPr>
              <a:t> </a:t>
            </a:r>
            <a:r>
              <a:rPr sz="1400" spc="-25" dirty="0">
                <a:solidFill>
                  <a:srgbClr val="27421F"/>
                </a:solidFill>
                <a:latin typeface="Constantia"/>
                <a:cs typeface="Constantia"/>
              </a:rPr>
              <a:t>są</a:t>
            </a:r>
            <a:endParaRPr sz="1400">
              <a:latin typeface="Constantia"/>
              <a:cs typeface="Constantia"/>
            </a:endParaRPr>
          </a:p>
          <a:p>
            <a:pPr marL="126364">
              <a:lnSpc>
                <a:spcPts val="1430"/>
              </a:lnSpc>
            </a:pPr>
            <a:r>
              <a:rPr sz="1400" dirty="0">
                <a:solidFill>
                  <a:srgbClr val="27421F"/>
                </a:solidFill>
                <a:latin typeface="Constantia"/>
                <a:cs typeface="Constantia"/>
              </a:rPr>
              <a:t>mączniaki</a:t>
            </a:r>
            <a:r>
              <a:rPr sz="1400" spc="-35" dirty="0">
                <a:solidFill>
                  <a:srgbClr val="27421F"/>
                </a:solidFill>
                <a:latin typeface="Constantia"/>
                <a:cs typeface="Constantia"/>
              </a:rPr>
              <a:t> </a:t>
            </a:r>
            <a:r>
              <a:rPr sz="1400" spc="-10" dirty="0">
                <a:solidFill>
                  <a:srgbClr val="27421F"/>
                </a:solidFill>
                <a:latin typeface="Constantia"/>
                <a:cs typeface="Constantia"/>
              </a:rPr>
              <a:t>rzekome</a:t>
            </a:r>
            <a:r>
              <a:rPr sz="1400" spc="-60" dirty="0">
                <a:solidFill>
                  <a:srgbClr val="27421F"/>
                </a:solidFill>
                <a:latin typeface="Constantia"/>
                <a:cs typeface="Constantia"/>
              </a:rPr>
              <a:t> </a:t>
            </a:r>
            <a:r>
              <a:rPr sz="1400" dirty="0">
                <a:solidFill>
                  <a:srgbClr val="27421F"/>
                </a:solidFill>
                <a:latin typeface="Constantia"/>
                <a:cs typeface="Constantia"/>
              </a:rPr>
              <a:t>i</a:t>
            </a:r>
            <a:r>
              <a:rPr sz="1400" spc="-20" dirty="0">
                <a:solidFill>
                  <a:srgbClr val="27421F"/>
                </a:solidFill>
                <a:latin typeface="Constantia"/>
                <a:cs typeface="Constantia"/>
              </a:rPr>
              <a:t> prawdziwe,</a:t>
            </a:r>
            <a:r>
              <a:rPr sz="1400" spc="-25" dirty="0">
                <a:solidFill>
                  <a:srgbClr val="27421F"/>
                </a:solidFill>
                <a:latin typeface="Constantia"/>
                <a:cs typeface="Constantia"/>
              </a:rPr>
              <a:t> </a:t>
            </a:r>
            <a:r>
              <a:rPr sz="1400" dirty="0">
                <a:solidFill>
                  <a:srgbClr val="27421F"/>
                </a:solidFill>
                <a:latin typeface="Constantia"/>
                <a:cs typeface="Constantia"/>
              </a:rPr>
              <a:t>liczne</a:t>
            </a:r>
            <a:r>
              <a:rPr sz="1400" spc="-80" dirty="0">
                <a:solidFill>
                  <a:srgbClr val="27421F"/>
                </a:solidFill>
                <a:latin typeface="Constantia"/>
                <a:cs typeface="Constantia"/>
              </a:rPr>
              <a:t> </a:t>
            </a:r>
            <a:r>
              <a:rPr sz="1400" spc="-30" dirty="0">
                <a:solidFill>
                  <a:srgbClr val="27421F"/>
                </a:solidFill>
                <a:latin typeface="Constantia"/>
                <a:cs typeface="Constantia"/>
              </a:rPr>
              <a:t>workowce</a:t>
            </a:r>
            <a:r>
              <a:rPr sz="1400" spc="-80" dirty="0">
                <a:solidFill>
                  <a:srgbClr val="27421F"/>
                </a:solidFill>
                <a:latin typeface="Constantia"/>
                <a:cs typeface="Constantia"/>
              </a:rPr>
              <a:t> </a:t>
            </a:r>
            <a:r>
              <a:rPr sz="1400" spc="-50" dirty="0">
                <a:solidFill>
                  <a:srgbClr val="27421F"/>
                </a:solidFill>
                <a:latin typeface="Constantia"/>
                <a:cs typeface="Constantia"/>
              </a:rPr>
              <a:t>i</a:t>
            </a:r>
            <a:endParaRPr sz="1400">
              <a:latin typeface="Constantia"/>
              <a:cs typeface="Constantia"/>
            </a:endParaRPr>
          </a:p>
          <a:p>
            <a:pPr marL="126364">
              <a:lnSpc>
                <a:spcPts val="1540"/>
              </a:lnSpc>
            </a:pPr>
            <a:r>
              <a:rPr sz="1400" dirty="0">
                <a:solidFill>
                  <a:srgbClr val="27421F"/>
                </a:solidFill>
                <a:latin typeface="Constantia"/>
                <a:cs typeface="Constantia"/>
              </a:rPr>
              <a:t>grzyby</a:t>
            </a:r>
            <a:r>
              <a:rPr sz="1400" spc="-90" dirty="0">
                <a:solidFill>
                  <a:srgbClr val="27421F"/>
                </a:solidFill>
                <a:latin typeface="Constantia"/>
                <a:cs typeface="Constantia"/>
              </a:rPr>
              <a:t> </a:t>
            </a:r>
            <a:r>
              <a:rPr sz="1400" spc="-10" dirty="0">
                <a:solidFill>
                  <a:srgbClr val="27421F"/>
                </a:solidFill>
                <a:latin typeface="Constantia"/>
                <a:cs typeface="Constantia"/>
              </a:rPr>
              <a:t>niedoskonałe</a:t>
            </a:r>
            <a:r>
              <a:rPr sz="1400" spc="-90" dirty="0">
                <a:solidFill>
                  <a:srgbClr val="27421F"/>
                </a:solidFill>
                <a:latin typeface="Constantia"/>
                <a:cs typeface="Constantia"/>
              </a:rPr>
              <a:t> </a:t>
            </a:r>
            <a:r>
              <a:rPr sz="1400" dirty="0">
                <a:solidFill>
                  <a:srgbClr val="27421F"/>
                </a:solidFill>
                <a:latin typeface="Constantia"/>
                <a:cs typeface="Constantia"/>
              </a:rPr>
              <a:t>oraz</a:t>
            </a:r>
            <a:r>
              <a:rPr sz="1400" spc="-45" dirty="0">
                <a:solidFill>
                  <a:srgbClr val="27421F"/>
                </a:solidFill>
                <a:latin typeface="Constantia"/>
                <a:cs typeface="Constantia"/>
              </a:rPr>
              <a:t> </a:t>
            </a:r>
            <a:r>
              <a:rPr sz="1400" dirty="0">
                <a:solidFill>
                  <a:srgbClr val="27421F"/>
                </a:solidFill>
                <a:latin typeface="Constantia"/>
                <a:cs typeface="Constantia"/>
              </a:rPr>
              <a:t>liczne</a:t>
            </a:r>
            <a:r>
              <a:rPr sz="1400" spc="-90" dirty="0">
                <a:solidFill>
                  <a:srgbClr val="27421F"/>
                </a:solidFill>
                <a:latin typeface="Constantia"/>
                <a:cs typeface="Constantia"/>
              </a:rPr>
              <a:t> </a:t>
            </a:r>
            <a:r>
              <a:rPr sz="1400" dirty="0">
                <a:solidFill>
                  <a:srgbClr val="27421F"/>
                </a:solidFill>
                <a:latin typeface="Constantia"/>
                <a:cs typeface="Constantia"/>
              </a:rPr>
              <a:t>wirusy</a:t>
            </a:r>
            <a:r>
              <a:rPr sz="1400" spc="-80" dirty="0">
                <a:solidFill>
                  <a:srgbClr val="27421F"/>
                </a:solidFill>
                <a:latin typeface="Constantia"/>
                <a:cs typeface="Constantia"/>
              </a:rPr>
              <a:t> </a:t>
            </a:r>
            <a:r>
              <a:rPr sz="1400" spc="-10" dirty="0">
                <a:solidFill>
                  <a:srgbClr val="27421F"/>
                </a:solidFill>
                <a:latin typeface="Constantia"/>
                <a:cs typeface="Constantia"/>
              </a:rPr>
              <a:t>(zwłaszcza</a:t>
            </a:r>
            <a:endParaRPr sz="1400">
              <a:latin typeface="Constantia"/>
              <a:cs typeface="Constantia"/>
            </a:endParaRPr>
          </a:p>
          <a:p>
            <a:pPr marL="126364">
              <a:lnSpc>
                <a:spcPts val="1614"/>
              </a:lnSpc>
            </a:pPr>
            <a:r>
              <a:rPr sz="1400" spc="-10" dirty="0">
                <a:solidFill>
                  <a:srgbClr val="27421F"/>
                </a:solidFill>
                <a:latin typeface="Constantia"/>
                <a:cs typeface="Constantia"/>
              </a:rPr>
              <a:t>wirusy</a:t>
            </a:r>
            <a:r>
              <a:rPr sz="1400" spc="-50" dirty="0">
                <a:solidFill>
                  <a:srgbClr val="27421F"/>
                </a:solidFill>
                <a:latin typeface="Constantia"/>
                <a:cs typeface="Constantia"/>
              </a:rPr>
              <a:t> </a:t>
            </a:r>
            <a:r>
              <a:rPr sz="1400" spc="-10" dirty="0">
                <a:solidFill>
                  <a:srgbClr val="27421F"/>
                </a:solidFill>
                <a:latin typeface="Constantia"/>
                <a:cs typeface="Constantia"/>
              </a:rPr>
              <a:t>przenoszone</a:t>
            </a:r>
            <a:r>
              <a:rPr sz="1400" spc="-35" dirty="0">
                <a:solidFill>
                  <a:srgbClr val="27421F"/>
                </a:solidFill>
                <a:latin typeface="Constantia"/>
                <a:cs typeface="Constantia"/>
              </a:rPr>
              <a:t> </a:t>
            </a:r>
            <a:r>
              <a:rPr sz="1400" spc="-10" dirty="0">
                <a:solidFill>
                  <a:srgbClr val="27421F"/>
                </a:solidFill>
                <a:latin typeface="Constantia"/>
                <a:cs typeface="Constantia"/>
              </a:rPr>
              <a:t>przez</a:t>
            </a:r>
            <a:r>
              <a:rPr sz="1400" spc="-45" dirty="0">
                <a:solidFill>
                  <a:srgbClr val="27421F"/>
                </a:solidFill>
                <a:latin typeface="Constantia"/>
                <a:cs typeface="Constantia"/>
              </a:rPr>
              <a:t> </a:t>
            </a:r>
            <a:r>
              <a:rPr sz="1400" spc="-10" dirty="0">
                <a:solidFill>
                  <a:srgbClr val="27421F"/>
                </a:solidFill>
                <a:latin typeface="Constantia"/>
                <a:cs typeface="Constantia"/>
              </a:rPr>
              <a:t>owady).</a:t>
            </a:r>
            <a:endParaRPr sz="1400">
              <a:latin typeface="Constantia"/>
              <a:cs typeface="Constantia"/>
            </a:endParaRPr>
          </a:p>
        </p:txBody>
      </p:sp>
      <p:grpSp>
        <p:nvGrpSpPr>
          <p:cNvPr id="20" name="object 20"/>
          <p:cNvGrpSpPr/>
          <p:nvPr/>
        </p:nvGrpSpPr>
        <p:grpSpPr>
          <a:xfrm>
            <a:off x="166814" y="4237482"/>
            <a:ext cx="1269365" cy="1802764"/>
            <a:chOff x="166814" y="4237482"/>
            <a:chExt cx="1269365" cy="1802764"/>
          </a:xfrm>
        </p:grpSpPr>
        <p:sp>
          <p:nvSpPr>
            <p:cNvPr id="21" name="object 21"/>
            <p:cNvSpPr/>
            <p:nvPr/>
          </p:nvSpPr>
          <p:spPr>
            <a:xfrm>
              <a:off x="179514" y="4250182"/>
              <a:ext cx="1243965" cy="1777364"/>
            </a:xfrm>
            <a:custGeom>
              <a:avLst/>
              <a:gdLst/>
              <a:ahLst/>
              <a:cxnLst/>
              <a:rect l="l" t="t" r="r" b="b"/>
              <a:pathLst>
                <a:path w="1243965" h="1777364">
                  <a:moveTo>
                    <a:pt x="1243901" y="0"/>
                  </a:moveTo>
                  <a:lnTo>
                    <a:pt x="621944" y="621919"/>
                  </a:lnTo>
                  <a:lnTo>
                    <a:pt x="0" y="0"/>
                  </a:lnTo>
                  <a:lnTo>
                    <a:pt x="0" y="1155065"/>
                  </a:lnTo>
                  <a:lnTo>
                    <a:pt x="621944" y="1776996"/>
                  </a:lnTo>
                  <a:lnTo>
                    <a:pt x="1243901" y="1155065"/>
                  </a:lnTo>
                  <a:lnTo>
                    <a:pt x="1243901" y="0"/>
                  </a:lnTo>
                  <a:close/>
                </a:path>
              </a:pathLst>
            </a:custGeom>
            <a:solidFill>
              <a:srgbClr val="5E9C4D"/>
            </a:solidFill>
          </p:spPr>
          <p:txBody>
            <a:bodyPr wrap="square" lIns="0" tIns="0" rIns="0" bIns="0" rtlCol="0"/>
            <a:lstStyle/>
            <a:p>
              <a:endParaRPr/>
            </a:p>
          </p:txBody>
        </p:sp>
        <p:sp>
          <p:nvSpPr>
            <p:cNvPr id="22" name="object 22"/>
            <p:cNvSpPr/>
            <p:nvPr/>
          </p:nvSpPr>
          <p:spPr>
            <a:xfrm>
              <a:off x="179514" y="4250182"/>
              <a:ext cx="1243965" cy="1777364"/>
            </a:xfrm>
            <a:custGeom>
              <a:avLst/>
              <a:gdLst/>
              <a:ahLst/>
              <a:cxnLst/>
              <a:rect l="l" t="t" r="r" b="b"/>
              <a:pathLst>
                <a:path w="1243965" h="1777364">
                  <a:moveTo>
                    <a:pt x="1243901" y="0"/>
                  </a:moveTo>
                  <a:lnTo>
                    <a:pt x="1243901" y="1155065"/>
                  </a:lnTo>
                  <a:lnTo>
                    <a:pt x="621944" y="1776996"/>
                  </a:lnTo>
                  <a:lnTo>
                    <a:pt x="0" y="1155065"/>
                  </a:lnTo>
                  <a:lnTo>
                    <a:pt x="0" y="0"/>
                  </a:lnTo>
                  <a:lnTo>
                    <a:pt x="621944" y="621919"/>
                  </a:lnTo>
                  <a:lnTo>
                    <a:pt x="1243901" y="0"/>
                  </a:lnTo>
                  <a:close/>
                </a:path>
              </a:pathLst>
            </a:custGeom>
            <a:ln w="25400">
              <a:solidFill>
                <a:srgbClr val="5E9C4D"/>
              </a:solidFill>
            </a:ln>
          </p:spPr>
          <p:txBody>
            <a:bodyPr wrap="square" lIns="0" tIns="0" rIns="0" bIns="0" rtlCol="0"/>
            <a:lstStyle/>
            <a:p>
              <a:endParaRPr/>
            </a:p>
          </p:txBody>
        </p:sp>
      </p:grpSp>
      <p:sp>
        <p:nvSpPr>
          <p:cNvPr id="23" name="object 23"/>
          <p:cNvSpPr txBox="1"/>
          <p:nvPr/>
        </p:nvSpPr>
        <p:spPr>
          <a:xfrm>
            <a:off x="179628" y="5009134"/>
            <a:ext cx="1242695" cy="223520"/>
          </a:xfrm>
          <a:prstGeom prst="rect">
            <a:avLst/>
          </a:prstGeom>
        </p:spPr>
        <p:txBody>
          <a:bodyPr vert="horz" wrap="square" lIns="0" tIns="12065" rIns="0" bIns="0" rtlCol="0">
            <a:spAutoFit/>
          </a:bodyPr>
          <a:lstStyle/>
          <a:p>
            <a:pPr marL="12700">
              <a:lnSpc>
                <a:spcPct val="100000"/>
              </a:lnSpc>
              <a:spcBef>
                <a:spcPts val="95"/>
              </a:spcBef>
            </a:pPr>
            <a:r>
              <a:rPr sz="1300" spc="-10" dirty="0">
                <a:solidFill>
                  <a:srgbClr val="E6F0E2"/>
                </a:solidFill>
                <a:latin typeface="Constantia"/>
                <a:cs typeface="Constantia"/>
              </a:rPr>
              <a:t>Cykle</a:t>
            </a:r>
            <a:r>
              <a:rPr sz="1300" spc="-70" dirty="0">
                <a:solidFill>
                  <a:srgbClr val="E6F0E2"/>
                </a:solidFill>
                <a:latin typeface="Constantia"/>
                <a:cs typeface="Constantia"/>
              </a:rPr>
              <a:t> </a:t>
            </a:r>
            <a:r>
              <a:rPr sz="1300" spc="-10" dirty="0">
                <a:solidFill>
                  <a:srgbClr val="E6F0E2"/>
                </a:solidFill>
                <a:latin typeface="Constantia"/>
                <a:cs typeface="Constantia"/>
              </a:rPr>
              <a:t>wieloletnie</a:t>
            </a:r>
            <a:endParaRPr sz="1300">
              <a:latin typeface="Constantia"/>
              <a:cs typeface="Constantia"/>
            </a:endParaRPr>
          </a:p>
        </p:txBody>
      </p:sp>
      <p:grpSp>
        <p:nvGrpSpPr>
          <p:cNvPr id="24" name="object 24"/>
          <p:cNvGrpSpPr/>
          <p:nvPr/>
        </p:nvGrpSpPr>
        <p:grpSpPr>
          <a:xfrm>
            <a:off x="1410716" y="4237482"/>
            <a:ext cx="4613910" cy="1180465"/>
            <a:chOff x="1410716" y="4237482"/>
            <a:chExt cx="4613910" cy="1180465"/>
          </a:xfrm>
        </p:grpSpPr>
        <p:sp>
          <p:nvSpPr>
            <p:cNvPr id="25" name="object 25"/>
            <p:cNvSpPr/>
            <p:nvPr/>
          </p:nvSpPr>
          <p:spPr>
            <a:xfrm>
              <a:off x="1423416" y="4250182"/>
              <a:ext cx="4588510" cy="1155065"/>
            </a:xfrm>
            <a:custGeom>
              <a:avLst/>
              <a:gdLst/>
              <a:ahLst/>
              <a:cxnLst/>
              <a:rect l="l" t="t" r="r" b="b"/>
              <a:pathLst>
                <a:path w="4588510" h="1155064">
                  <a:moveTo>
                    <a:pt x="4395851" y="0"/>
                  </a:moveTo>
                  <a:lnTo>
                    <a:pt x="0" y="0"/>
                  </a:lnTo>
                  <a:lnTo>
                    <a:pt x="0" y="1155065"/>
                  </a:lnTo>
                  <a:lnTo>
                    <a:pt x="4395851" y="1155065"/>
                  </a:lnTo>
                  <a:lnTo>
                    <a:pt x="4440026" y="1149978"/>
                  </a:lnTo>
                  <a:lnTo>
                    <a:pt x="4480562" y="1135489"/>
                  </a:lnTo>
                  <a:lnTo>
                    <a:pt x="4516309" y="1112757"/>
                  </a:lnTo>
                  <a:lnTo>
                    <a:pt x="4546115" y="1082937"/>
                  </a:lnTo>
                  <a:lnTo>
                    <a:pt x="4568830" y="1047189"/>
                  </a:lnTo>
                  <a:lnTo>
                    <a:pt x="4583303" y="1006668"/>
                  </a:lnTo>
                  <a:lnTo>
                    <a:pt x="4588383" y="962533"/>
                  </a:lnTo>
                  <a:lnTo>
                    <a:pt x="4588383" y="192532"/>
                  </a:lnTo>
                  <a:lnTo>
                    <a:pt x="4583303" y="148396"/>
                  </a:lnTo>
                  <a:lnTo>
                    <a:pt x="4568830" y="107875"/>
                  </a:lnTo>
                  <a:lnTo>
                    <a:pt x="4546115" y="72127"/>
                  </a:lnTo>
                  <a:lnTo>
                    <a:pt x="4516309" y="42307"/>
                  </a:lnTo>
                  <a:lnTo>
                    <a:pt x="4480562" y="19575"/>
                  </a:lnTo>
                  <a:lnTo>
                    <a:pt x="4440026" y="5086"/>
                  </a:lnTo>
                  <a:lnTo>
                    <a:pt x="4395851" y="0"/>
                  </a:lnTo>
                  <a:close/>
                </a:path>
              </a:pathLst>
            </a:custGeom>
            <a:solidFill>
              <a:srgbClr val="E6F0E2">
                <a:alpha val="90194"/>
              </a:srgbClr>
            </a:solidFill>
          </p:spPr>
          <p:txBody>
            <a:bodyPr wrap="square" lIns="0" tIns="0" rIns="0" bIns="0" rtlCol="0"/>
            <a:lstStyle/>
            <a:p>
              <a:endParaRPr/>
            </a:p>
          </p:txBody>
        </p:sp>
        <p:sp>
          <p:nvSpPr>
            <p:cNvPr id="26" name="object 26"/>
            <p:cNvSpPr/>
            <p:nvPr/>
          </p:nvSpPr>
          <p:spPr>
            <a:xfrm>
              <a:off x="1423416" y="4250182"/>
              <a:ext cx="4588510" cy="1155065"/>
            </a:xfrm>
            <a:custGeom>
              <a:avLst/>
              <a:gdLst/>
              <a:ahLst/>
              <a:cxnLst/>
              <a:rect l="l" t="t" r="r" b="b"/>
              <a:pathLst>
                <a:path w="4588510" h="1155064">
                  <a:moveTo>
                    <a:pt x="4588383" y="192532"/>
                  </a:moveTo>
                  <a:lnTo>
                    <a:pt x="4588383" y="962533"/>
                  </a:lnTo>
                  <a:lnTo>
                    <a:pt x="4583303" y="1006668"/>
                  </a:lnTo>
                  <a:lnTo>
                    <a:pt x="4568830" y="1047189"/>
                  </a:lnTo>
                  <a:lnTo>
                    <a:pt x="4546115" y="1082937"/>
                  </a:lnTo>
                  <a:lnTo>
                    <a:pt x="4516309" y="1112757"/>
                  </a:lnTo>
                  <a:lnTo>
                    <a:pt x="4480562" y="1135489"/>
                  </a:lnTo>
                  <a:lnTo>
                    <a:pt x="4440026" y="1149978"/>
                  </a:lnTo>
                  <a:lnTo>
                    <a:pt x="4395851" y="1155065"/>
                  </a:lnTo>
                  <a:lnTo>
                    <a:pt x="0" y="1155065"/>
                  </a:lnTo>
                  <a:lnTo>
                    <a:pt x="0" y="0"/>
                  </a:lnTo>
                  <a:lnTo>
                    <a:pt x="4395851" y="0"/>
                  </a:lnTo>
                  <a:lnTo>
                    <a:pt x="4440026" y="5086"/>
                  </a:lnTo>
                  <a:lnTo>
                    <a:pt x="4480562" y="19575"/>
                  </a:lnTo>
                  <a:lnTo>
                    <a:pt x="4516309" y="42307"/>
                  </a:lnTo>
                  <a:lnTo>
                    <a:pt x="4546115" y="72127"/>
                  </a:lnTo>
                  <a:lnTo>
                    <a:pt x="4568830" y="107875"/>
                  </a:lnTo>
                  <a:lnTo>
                    <a:pt x="4583303" y="148396"/>
                  </a:lnTo>
                  <a:lnTo>
                    <a:pt x="4588383" y="192532"/>
                  </a:lnTo>
                  <a:close/>
                </a:path>
              </a:pathLst>
            </a:custGeom>
            <a:ln w="25400">
              <a:solidFill>
                <a:srgbClr val="5E9C4D"/>
              </a:solidFill>
            </a:ln>
          </p:spPr>
          <p:txBody>
            <a:bodyPr wrap="square" lIns="0" tIns="0" rIns="0" bIns="0" rtlCol="0"/>
            <a:lstStyle/>
            <a:p>
              <a:endParaRPr/>
            </a:p>
          </p:txBody>
        </p:sp>
      </p:grpSp>
      <p:sp>
        <p:nvSpPr>
          <p:cNvPr id="27" name="object 27"/>
          <p:cNvSpPr txBox="1"/>
          <p:nvPr/>
        </p:nvSpPr>
        <p:spPr>
          <a:xfrm>
            <a:off x="1510664" y="4492497"/>
            <a:ext cx="4379595" cy="629920"/>
          </a:xfrm>
          <a:prstGeom prst="rect">
            <a:avLst/>
          </a:prstGeom>
        </p:spPr>
        <p:txBody>
          <a:bodyPr vert="horz" wrap="square" lIns="0" tIns="31115" rIns="0" bIns="0" rtlCol="0">
            <a:spAutoFit/>
          </a:bodyPr>
          <a:lstStyle/>
          <a:p>
            <a:pPr marL="126364" marR="5080" indent="-114300" algn="just">
              <a:lnSpc>
                <a:spcPct val="91500"/>
              </a:lnSpc>
              <a:spcBef>
                <a:spcPts val="245"/>
              </a:spcBef>
              <a:buChar char="•"/>
              <a:tabLst>
                <a:tab pos="126364" algn="l"/>
              </a:tabLst>
            </a:pPr>
            <a:r>
              <a:rPr sz="1400" spc="-20" dirty="0">
                <a:solidFill>
                  <a:srgbClr val="27421F"/>
                </a:solidFill>
                <a:latin typeface="Constantia"/>
                <a:cs typeface="Constantia"/>
              </a:rPr>
              <a:t>patogeny</a:t>
            </a:r>
            <a:r>
              <a:rPr sz="1400" spc="-65" dirty="0">
                <a:solidFill>
                  <a:srgbClr val="27421F"/>
                </a:solidFill>
                <a:latin typeface="Constantia"/>
                <a:cs typeface="Constantia"/>
              </a:rPr>
              <a:t> </a:t>
            </a:r>
            <a:r>
              <a:rPr sz="1400" spc="-10" dirty="0">
                <a:solidFill>
                  <a:srgbClr val="27421F"/>
                </a:solidFill>
                <a:latin typeface="Constantia"/>
                <a:cs typeface="Constantia"/>
              </a:rPr>
              <a:t>wytwarzające</a:t>
            </a:r>
            <a:r>
              <a:rPr sz="1400" spc="-45" dirty="0">
                <a:solidFill>
                  <a:srgbClr val="27421F"/>
                </a:solidFill>
                <a:latin typeface="Constantia"/>
                <a:cs typeface="Constantia"/>
              </a:rPr>
              <a:t> </a:t>
            </a:r>
            <a:r>
              <a:rPr sz="1400" spc="-10" dirty="0">
                <a:solidFill>
                  <a:srgbClr val="27421F"/>
                </a:solidFill>
                <a:latin typeface="Constantia"/>
                <a:cs typeface="Constantia"/>
              </a:rPr>
              <a:t>nowe</a:t>
            </a:r>
            <a:r>
              <a:rPr sz="1400" spc="-25" dirty="0">
                <a:solidFill>
                  <a:srgbClr val="27421F"/>
                </a:solidFill>
                <a:latin typeface="Constantia"/>
                <a:cs typeface="Constantia"/>
              </a:rPr>
              <a:t> </a:t>
            </a:r>
            <a:r>
              <a:rPr sz="1400" spc="-10" dirty="0">
                <a:solidFill>
                  <a:srgbClr val="27421F"/>
                </a:solidFill>
                <a:latin typeface="Constantia"/>
                <a:cs typeface="Constantia"/>
              </a:rPr>
              <a:t>inokulum</a:t>
            </a:r>
            <a:r>
              <a:rPr sz="1400" spc="-80" dirty="0">
                <a:solidFill>
                  <a:srgbClr val="27421F"/>
                </a:solidFill>
                <a:latin typeface="Constantia"/>
                <a:cs typeface="Constantia"/>
              </a:rPr>
              <a:t> </a:t>
            </a:r>
            <a:r>
              <a:rPr sz="1400" dirty="0">
                <a:solidFill>
                  <a:srgbClr val="27421F"/>
                </a:solidFill>
                <a:latin typeface="Constantia"/>
                <a:cs typeface="Constantia"/>
              </a:rPr>
              <a:t>czasem</a:t>
            </a:r>
            <a:r>
              <a:rPr sz="1400" spc="-45" dirty="0">
                <a:solidFill>
                  <a:srgbClr val="27421F"/>
                </a:solidFill>
                <a:latin typeface="Constantia"/>
                <a:cs typeface="Constantia"/>
              </a:rPr>
              <a:t> </a:t>
            </a:r>
            <a:r>
              <a:rPr sz="1400" spc="-10" dirty="0">
                <a:solidFill>
                  <a:srgbClr val="27421F"/>
                </a:solidFill>
                <a:latin typeface="Constantia"/>
                <a:cs typeface="Constantia"/>
              </a:rPr>
              <a:t>dopiero </a:t>
            </a:r>
            <a:r>
              <a:rPr sz="1400" dirty="0">
                <a:solidFill>
                  <a:srgbClr val="27421F"/>
                </a:solidFill>
                <a:latin typeface="Constantia"/>
                <a:cs typeface="Constantia"/>
              </a:rPr>
              <a:t>w</a:t>
            </a:r>
            <a:r>
              <a:rPr sz="1400" spc="-45" dirty="0">
                <a:solidFill>
                  <a:srgbClr val="27421F"/>
                </a:solidFill>
                <a:latin typeface="Constantia"/>
                <a:cs typeface="Constantia"/>
              </a:rPr>
              <a:t> </a:t>
            </a:r>
            <a:r>
              <a:rPr sz="1400" dirty="0">
                <a:solidFill>
                  <a:srgbClr val="27421F"/>
                </a:solidFill>
                <a:latin typeface="Constantia"/>
                <a:cs typeface="Constantia"/>
              </a:rPr>
              <a:t>kilka</a:t>
            </a:r>
            <a:r>
              <a:rPr sz="1400" spc="-60" dirty="0">
                <a:solidFill>
                  <a:srgbClr val="27421F"/>
                </a:solidFill>
                <a:latin typeface="Constantia"/>
                <a:cs typeface="Constantia"/>
              </a:rPr>
              <a:t> </a:t>
            </a:r>
            <a:r>
              <a:rPr sz="1400" dirty="0">
                <a:solidFill>
                  <a:srgbClr val="27421F"/>
                </a:solidFill>
                <a:latin typeface="Constantia"/>
                <a:cs typeface="Constantia"/>
              </a:rPr>
              <a:t>lat</a:t>
            </a:r>
            <a:r>
              <a:rPr sz="1400" spc="-60" dirty="0">
                <a:solidFill>
                  <a:srgbClr val="27421F"/>
                </a:solidFill>
                <a:latin typeface="Constantia"/>
                <a:cs typeface="Constantia"/>
              </a:rPr>
              <a:t> </a:t>
            </a:r>
            <a:r>
              <a:rPr sz="1400" dirty="0">
                <a:solidFill>
                  <a:srgbClr val="27421F"/>
                </a:solidFill>
                <a:latin typeface="Constantia"/>
                <a:cs typeface="Constantia"/>
              </a:rPr>
              <a:t>po</a:t>
            </a:r>
            <a:r>
              <a:rPr sz="1400" spc="-40" dirty="0">
                <a:solidFill>
                  <a:srgbClr val="27421F"/>
                </a:solidFill>
                <a:latin typeface="Constantia"/>
                <a:cs typeface="Constantia"/>
              </a:rPr>
              <a:t> </a:t>
            </a:r>
            <a:r>
              <a:rPr sz="1400" spc="-10" dirty="0">
                <a:solidFill>
                  <a:srgbClr val="27421F"/>
                </a:solidFill>
                <a:latin typeface="Constantia"/>
                <a:cs typeface="Constantia"/>
              </a:rPr>
              <a:t>infekcji</a:t>
            </a:r>
            <a:r>
              <a:rPr sz="1400" spc="-20" dirty="0">
                <a:solidFill>
                  <a:srgbClr val="27421F"/>
                </a:solidFill>
                <a:latin typeface="Constantia"/>
                <a:cs typeface="Constantia"/>
              </a:rPr>
              <a:t> </a:t>
            </a:r>
            <a:r>
              <a:rPr sz="1400" dirty="0">
                <a:solidFill>
                  <a:srgbClr val="27421F"/>
                </a:solidFill>
                <a:latin typeface="Constantia"/>
                <a:cs typeface="Constantia"/>
              </a:rPr>
              <a:t>(jeden</a:t>
            </a:r>
            <a:r>
              <a:rPr sz="1400" spc="-70" dirty="0">
                <a:solidFill>
                  <a:srgbClr val="27421F"/>
                </a:solidFill>
                <a:latin typeface="Constantia"/>
                <a:cs typeface="Constantia"/>
              </a:rPr>
              <a:t> </a:t>
            </a:r>
            <a:r>
              <a:rPr sz="1400" dirty="0">
                <a:solidFill>
                  <a:srgbClr val="27421F"/>
                </a:solidFill>
                <a:latin typeface="Constantia"/>
                <a:cs typeface="Constantia"/>
              </a:rPr>
              <a:t>cykl</a:t>
            </a:r>
            <a:r>
              <a:rPr sz="1400" spc="-45" dirty="0">
                <a:solidFill>
                  <a:srgbClr val="27421F"/>
                </a:solidFill>
                <a:latin typeface="Constantia"/>
                <a:cs typeface="Constantia"/>
              </a:rPr>
              <a:t> </a:t>
            </a:r>
            <a:r>
              <a:rPr sz="1400" spc="-10" dirty="0">
                <a:solidFill>
                  <a:srgbClr val="27421F"/>
                </a:solidFill>
                <a:latin typeface="Constantia"/>
                <a:cs typeface="Constantia"/>
              </a:rPr>
              <a:t>chorobowy</a:t>
            </a:r>
            <a:r>
              <a:rPr sz="1400" spc="-60" dirty="0">
                <a:solidFill>
                  <a:srgbClr val="27421F"/>
                </a:solidFill>
                <a:latin typeface="Constantia"/>
                <a:cs typeface="Constantia"/>
              </a:rPr>
              <a:t> </a:t>
            </a:r>
            <a:r>
              <a:rPr sz="1400" spc="-10" dirty="0">
                <a:solidFill>
                  <a:srgbClr val="27421F"/>
                </a:solidFill>
                <a:latin typeface="Constantia"/>
                <a:cs typeface="Constantia"/>
              </a:rPr>
              <a:t>trwa</a:t>
            </a:r>
            <a:r>
              <a:rPr sz="1400" spc="-60" dirty="0">
                <a:solidFill>
                  <a:srgbClr val="27421F"/>
                </a:solidFill>
                <a:latin typeface="Constantia"/>
                <a:cs typeface="Constantia"/>
              </a:rPr>
              <a:t> </a:t>
            </a:r>
            <a:r>
              <a:rPr sz="1400" spc="-10" dirty="0">
                <a:solidFill>
                  <a:srgbClr val="27421F"/>
                </a:solidFill>
                <a:latin typeface="Constantia"/>
                <a:cs typeface="Constantia"/>
              </a:rPr>
              <a:t>kilka lat).</a:t>
            </a:r>
            <a:endParaRPr sz="1400">
              <a:latin typeface="Constantia"/>
              <a:cs typeface="Constantia"/>
            </a:endParaRPr>
          </a:p>
        </p:txBody>
      </p:sp>
      <p:grpSp>
        <p:nvGrpSpPr>
          <p:cNvPr id="28" name="object 28"/>
          <p:cNvGrpSpPr/>
          <p:nvPr/>
        </p:nvGrpSpPr>
        <p:grpSpPr>
          <a:xfrm>
            <a:off x="2127504" y="256031"/>
            <a:ext cx="5299075" cy="749935"/>
            <a:chOff x="2127504" y="256031"/>
            <a:chExt cx="5299075" cy="749935"/>
          </a:xfrm>
        </p:grpSpPr>
        <p:pic>
          <p:nvPicPr>
            <p:cNvPr id="29" name="object 29"/>
            <p:cNvPicPr/>
            <p:nvPr/>
          </p:nvPicPr>
          <p:blipFill>
            <a:blip r:embed="rId2" cstate="print"/>
            <a:stretch>
              <a:fillRect/>
            </a:stretch>
          </p:blipFill>
          <p:spPr>
            <a:xfrm>
              <a:off x="2352036" y="433704"/>
              <a:ext cx="4868040" cy="351663"/>
            </a:xfrm>
            <a:prstGeom prst="rect">
              <a:avLst/>
            </a:prstGeom>
          </p:spPr>
        </p:pic>
        <p:pic>
          <p:nvPicPr>
            <p:cNvPr id="30" name="object 30"/>
            <p:cNvPicPr/>
            <p:nvPr/>
          </p:nvPicPr>
          <p:blipFill>
            <a:blip r:embed="rId3" cstate="print"/>
            <a:stretch>
              <a:fillRect/>
            </a:stretch>
          </p:blipFill>
          <p:spPr>
            <a:xfrm>
              <a:off x="2127504" y="256031"/>
              <a:ext cx="5298948" cy="749808"/>
            </a:xfrm>
            <a:prstGeom prst="rect">
              <a:avLst/>
            </a:prstGeom>
          </p:spPr>
        </p:pic>
      </p:gr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9144000" y="0"/>
                </a:moveTo>
                <a:lnTo>
                  <a:pt x="0" y="0"/>
                </a:lnTo>
                <a:lnTo>
                  <a:pt x="0" y="6858000"/>
                </a:lnTo>
                <a:lnTo>
                  <a:pt x="9144000" y="6858000"/>
                </a:lnTo>
                <a:lnTo>
                  <a:pt x="9144000" y="0"/>
                </a:lnTo>
                <a:close/>
              </a:path>
            </a:pathLst>
          </a:custGeom>
          <a:solidFill>
            <a:srgbClr val="212168"/>
          </a:solidFill>
        </p:spPr>
        <p:txBody>
          <a:bodyPr wrap="square" lIns="0" tIns="0" rIns="0" bIns="0" rtlCol="0"/>
          <a:lstStyle/>
          <a:p>
            <a:endParaRPr/>
          </a:p>
        </p:txBody>
      </p:sp>
      <p:pic>
        <p:nvPicPr>
          <p:cNvPr id="4" name="object 4"/>
          <p:cNvPicPr/>
          <p:nvPr/>
        </p:nvPicPr>
        <p:blipFill>
          <a:blip r:embed="rId2" cstate="print"/>
          <a:stretch>
            <a:fillRect/>
          </a:stretch>
        </p:blipFill>
        <p:spPr>
          <a:xfrm>
            <a:off x="395287" y="836612"/>
            <a:ext cx="8504174" cy="5108575"/>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971550" y="836549"/>
            <a:ext cx="2806700" cy="1241425"/>
          </a:xfrm>
          <a:prstGeom prst="rect">
            <a:avLst/>
          </a:prstGeom>
        </p:spPr>
      </p:pic>
      <p:pic>
        <p:nvPicPr>
          <p:cNvPr id="4" name="object 4"/>
          <p:cNvPicPr/>
          <p:nvPr/>
        </p:nvPicPr>
        <p:blipFill>
          <a:blip r:embed="rId3" cstate="print"/>
          <a:stretch>
            <a:fillRect/>
          </a:stretch>
        </p:blipFill>
        <p:spPr>
          <a:xfrm>
            <a:off x="5292725" y="836549"/>
            <a:ext cx="2663825" cy="1244600"/>
          </a:xfrm>
          <a:prstGeom prst="rect">
            <a:avLst/>
          </a:prstGeom>
        </p:spPr>
      </p:pic>
      <p:pic>
        <p:nvPicPr>
          <p:cNvPr id="5" name="object 5"/>
          <p:cNvPicPr/>
          <p:nvPr/>
        </p:nvPicPr>
        <p:blipFill>
          <a:blip r:embed="rId4" cstate="print"/>
          <a:stretch>
            <a:fillRect/>
          </a:stretch>
        </p:blipFill>
        <p:spPr>
          <a:xfrm>
            <a:off x="900112" y="2924175"/>
            <a:ext cx="2808224" cy="1444625"/>
          </a:xfrm>
          <a:prstGeom prst="rect">
            <a:avLst/>
          </a:prstGeom>
        </p:spPr>
      </p:pic>
      <p:pic>
        <p:nvPicPr>
          <p:cNvPr id="6" name="object 6"/>
          <p:cNvPicPr/>
          <p:nvPr/>
        </p:nvPicPr>
        <p:blipFill>
          <a:blip r:embed="rId5" cstate="print"/>
          <a:stretch>
            <a:fillRect/>
          </a:stretch>
        </p:blipFill>
        <p:spPr>
          <a:xfrm>
            <a:off x="4140200" y="2924175"/>
            <a:ext cx="2592451" cy="1481074"/>
          </a:xfrm>
          <a:prstGeom prst="rect">
            <a:avLst/>
          </a:prstGeom>
        </p:spPr>
      </p:pic>
      <p:pic>
        <p:nvPicPr>
          <p:cNvPr id="7" name="object 7"/>
          <p:cNvPicPr/>
          <p:nvPr/>
        </p:nvPicPr>
        <p:blipFill>
          <a:blip r:embed="rId6" cstate="print"/>
          <a:stretch>
            <a:fillRect/>
          </a:stretch>
        </p:blipFill>
        <p:spPr>
          <a:xfrm>
            <a:off x="2627376" y="4941887"/>
            <a:ext cx="3168650" cy="1673225"/>
          </a:xfrm>
          <a:prstGeom prst="rect">
            <a:avLst/>
          </a:prstGeom>
        </p:spPr>
      </p:pic>
      <p:sp>
        <p:nvSpPr>
          <p:cNvPr id="8" name="object 8"/>
          <p:cNvSpPr txBox="1">
            <a:spLocks noGrp="1"/>
          </p:cNvSpPr>
          <p:nvPr>
            <p:ph type="title" idx="4294967295"/>
          </p:nvPr>
        </p:nvSpPr>
        <p:spPr>
          <a:xfrm>
            <a:off x="381000" y="68263"/>
            <a:ext cx="8763000" cy="652462"/>
          </a:xfrm>
          <a:prstGeom prst="rect">
            <a:avLst/>
          </a:prstGeom>
        </p:spPr>
        <p:txBody>
          <a:bodyPr vert="horz" wrap="square" lIns="0" tIns="98044" rIns="0" bIns="0" rtlCol="0">
            <a:spAutoFit/>
          </a:bodyPr>
          <a:lstStyle/>
          <a:p>
            <a:pPr marL="263525">
              <a:lnSpc>
                <a:spcPct val="100000"/>
              </a:lnSpc>
              <a:spcBef>
                <a:spcPts val="100"/>
              </a:spcBef>
              <a:tabLst>
                <a:tab pos="1348740" algn="l"/>
              </a:tabLst>
            </a:pPr>
            <a:r>
              <a:rPr sz="2000" spc="-10" dirty="0"/>
              <a:t>Infekcja</a:t>
            </a:r>
            <a:r>
              <a:rPr sz="2000" dirty="0"/>
              <a:t>	przez</a:t>
            </a:r>
            <a:r>
              <a:rPr sz="2000" spc="-45" dirty="0"/>
              <a:t> </a:t>
            </a:r>
            <a:r>
              <a:rPr sz="2000" dirty="0"/>
              <a:t>nieuszkodzoną</a:t>
            </a:r>
            <a:r>
              <a:rPr sz="2000" spc="-35" dirty="0"/>
              <a:t> </a:t>
            </a:r>
            <a:r>
              <a:rPr sz="2000" dirty="0"/>
              <a:t>skórkę</a:t>
            </a:r>
            <a:r>
              <a:rPr sz="2000" spc="-30" dirty="0"/>
              <a:t> </a:t>
            </a:r>
            <a:r>
              <a:rPr sz="2000" dirty="0"/>
              <a:t>i</a:t>
            </a:r>
            <a:r>
              <a:rPr sz="2000" spc="-15" dirty="0"/>
              <a:t> </a:t>
            </a:r>
            <a:r>
              <a:rPr sz="2000" spc="-10" dirty="0"/>
              <a:t>kutykulę:</a:t>
            </a:r>
            <a:endParaRPr sz="2000" dirty="0"/>
          </a:p>
          <a:p>
            <a:pPr marL="263525">
              <a:lnSpc>
                <a:spcPct val="100000"/>
              </a:lnSpc>
              <a:spcBef>
                <a:spcPts val="20"/>
              </a:spcBef>
            </a:pPr>
            <a:r>
              <a:rPr sz="1600" b="0" dirty="0">
                <a:latin typeface="Microsoft Sans Serif"/>
                <a:cs typeface="Microsoft Sans Serif"/>
              </a:rPr>
              <a:t>mączniaki</a:t>
            </a:r>
            <a:r>
              <a:rPr sz="1600" b="0" spc="-75" dirty="0">
                <a:latin typeface="Microsoft Sans Serif"/>
                <a:cs typeface="Microsoft Sans Serif"/>
              </a:rPr>
              <a:t> </a:t>
            </a:r>
            <a:r>
              <a:rPr sz="1600" b="0" dirty="0">
                <a:latin typeface="Microsoft Sans Serif"/>
                <a:cs typeface="Microsoft Sans Serif"/>
              </a:rPr>
              <a:t>prawdziwe,</a:t>
            </a:r>
            <a:r>
              <a:rPr sz="1600" b="0" spc="-30" dirty="0">
                <a:latin typeface="Microsoft Sans Serif"/>
                <a:cs typeface="Microsoft Sans Serif"/>
              </a:rPr>
              <a:t> </a:t>
            </a:r>
            <a:r>
              <a:rPr sz="1600" b="0" dirty="0">
                <a:latin typeface="Microsoft Sans Serif"/>
                <a:cs typeface="Microsoft Sans Serif"/>
              </a:rPr>
              <a:t>basidiospory</a:t>
            </a:r>
            <a:r>
              <a:rPr sz="1600" b="0" spc="-60" dirty="0">
                <a:latin typeface="Microsoft Sans Serif"/>
                <a:cs typeface="Microsoft Sans Serif"/>
              </a:rPr>
              <a:t> </a:t>
            </a:r>
            <a:r>
              <a:rPr sz="1600" b="0" spc="-10" dirty="0">
                <a:latin typeface="Microsoft Sans Serif"/>
                <a:cs typeface="Microsoft Sans Serif"/>
              </a:rPr>
              <a:t>rdzawników,</a:t>
            </a:r>
            <a:r>
              <a:rPr sz="1600" b="0" spc="-45" dirty="0">
                <a:latin typeface="Microsoft Sans Serif"/>
                <a:cs typeface="Microsoft Sans Serif"/>
              </a:rPr>
              <a:t> </a:t>
            </a:r>
            <a:r>
              <a:rPr sz="1600" b="0" dirty="0">
                <a:latin typeface="Microsoft Sans Serif"/>
                <a:cs typeface="Microsoft Sans Serif"/>
              </a:rPr>
              <a:t>pływki</a:t>
            </a:r>
            <a:r>
              <a:rPr sz="1600" b="0" spc="-35" dirty="0">
                <a:latin typeface="Microsoft Sans Serif"/>
                <a:cs typeface="Microsoft Sans Serif"/>
              </a:rPr>
              <a:t> </a:t>
            </a:r>
            <a:r>
              <a:rPr sz="1600" b="0" i="1" dirty="0">
                <a:latin typeface="Arial"/>
                <a:cs typeface="Arial"/>
              </a:rPr>
              <a:t>Phytophthora</a:t>
            </a:r>
            <a:r>
              <a:rPr sz="1600" b="0" i="1" spc="-65" dirty="0">
                <a:latin typeface="Arial"/>
                <a:cs typeface="Arial"/>
              </a:rPr>
              <a:t> </a:t>
            </a:r>
            <a:r>
              <a:rPr sz="1600" b="0" i="1" dirty="0">
                <a:latin typeface="Arial"/>
                <a:cs typeface="Arial"/>
              </a:rPr>
              <a:t>infestans,</a:t>
            </a:r>
            <a:r>
              <a:rPr sz="1600" b="0" i="1" spc="-65" dirty="0">
                <a:latin typeface="Arial"/>
                <a:cs typeface="Arial"/>
              </a:rPr>
              <a:t> </a:t>
            </a:r>
            <a:r>
              <a:rPr sz="1600" b="0" i="1" dirty="0">
                <a:latin typeface="Arial"/>
                <a:cs typeface="Arial"/>
              </a:rPr>
              <a:t>Botritis</a:t>
            </a:r>
            <a:r>
              <a:rPr sz="1600" b="0" i="1" spc="-80" dirty="0">
                <a:latin typeface="Arial"/>
                <a:cs typeface="Arial"/>
              </a:rPr>
              <a:t> </a:t>
            </a:r>
            <a:r>
              <a:rPr sz="1600" b="0" i="1" spc="-10" dirty="0">
                <a:latin typeface="Arial"/>
                <a:cs typeface="Arial"/>
              </a:rPr>
              <a:t>cinerea</a:t>
            </a:r>
            <a:endParaRPr sz="1600" dirty="0">
              <a:latin typeface="Arial"/>
              <a:cs typeface="Arial"/>
            </a:endParaRPr>
          </a:p>
        </p:txBody>
      </p:sp>
      <p:sp>
        <p:nvSpPr>
          <p:cNvPr id="9" name="object 9"/>
          <p:cNvSpPr txBox="1"/>
          <p:nvPr/>
        </p:nvSpPr>
        <p:spPr>
          <a:xfrm>
            <a:off x="1122070" y="2236470"/>
            <a:ext cx="2781300" cy="574040"/>
          </a:xfrm>
          <a:prstGeom prst="rect">
            <a:avLst/>
          </a:prstGeom>
        </p:spPr>
        <p:txBody>
          <a:bodyPr vert="horz" wrap="square" lIns="0" tIns="12700" rIns="0" bIns="0" rtlCol="0">
            <a:spAutoFit/>
          </a:bodyPr>
          <a:lstStyle/>
          <a:p>
            <a:pPr marL="12700" marR="5080">
              <a:lnSpc>
                <a:spcPct val="100000"/>
              </a:lnSpc>
              <a:spcBef>
                <a:spcPts val="100"/>
              </a:spcBef>
            </a:pPr>
            <a:r>
              <a:rPr sz="1800" dirty="0">
                <a:solidFill>
                  <a:srgbClr val="FFFFFF"/>
                </a:solidFill>
                <a:latin typeface="Microsoft Sans Serif"/>
                <a:cs typeface="Microsoft Sans Serif"/>
              </a:rPr>
              <a:t>grzybnia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powierzchni, </a:t>
            </a:r>
            <a:r>
              <a:rPr sz="1800" dirty="0">
                <a:solidFill>
                  <a:srgbClr val="FFFFFF"/>
                </a:solidFill>
                <a:latin typeface="Microsoft Sans Serif"/>
                <a:cs typeface="Microsoft Sans Serif"/>
              </a:rPr>
              <a:t>ssawki</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komórkach</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skórki</a:t>
            </a:r>
            <a:endParaRPr sz="1800">
              <a:latin typeface="Microsoft Sans Serif"/>
              <a:cs typeface="Microsoft Sans Serif"/>
            </a:endParaRPr>
          </a:p>
        </p:txBody>
      </p:sp>
      <p:sp>
        <p:nvSpPr>
          <p:cNvPr id="10" name="object 10"/>
          <p:cNvSpPr txBox="1"/>
          <p:nvPr/>
        </p:nvSpPr>
        <p:spPr>
          <a:xfrm>
            <a:off x="260400" y="4537329"/>
            <a:ext cx="2385060" cy="848994"/>
          </a:xfrm>
          <a:prstGeom prst="rect">
            <a:avLst/>
          </a:prstGeom>
        </p:spPr>
        <p:txBody>
          <a:bodyPr vert="horz" wrap="square" lIns="0" tIns="12700" rIns="0" bIns="0" rtlCol="0">
            <a:spAutoFit/>
          </a:bodyPr>
          <a:lstStyle/>
          <a:p>
            <a:pPr marL="12065" marR="5080" algn="ctr">
              <a:lnSpc>
                <a:spcPct val="100000"/>
              </a:lnSpc>
              <a:spcBef>
                <a:spcPts val="100"/>
              </a:spcBef>
              <a:tabLst>
                <a:tab pos="938530" algn="l"/>
                <a:tab pos="1002030" algn="l"/>
              </a:tabLst>
            </a:pPr>
            <a:r>
              <a:rPr sz="1800" spc="-10" dirty="0">
                <a:solidFill>
                  <a:srgbClr val="FFFFFF"/>
                </a:solidFill>
                <a:latin typeface="Microsoft Sans Serif"/>
                <a:cs typeface="Microsoft Sans Serif"/>
              </a:rPr>
              <a:t>grzybnia</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przerastająca komórki</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tkanki miękiszowej</a:t>
            </a:r>
            <a:endParaRPr sz="1800">
              <a:latin typeface="Microsoft Sans Serif"/>
              <a:cs typeface="Microsoft Sans Serif"/>
            </a:endParaRPr>
          </a:p>
        </p:txBody>
      </p:sp>
      <p:sp>
        <p:nvSpPr>
          <p:cNvPr id="11" name="object 11"/>
          <p:cNvSpPr txBox="1"/>
          <p:nvPr/>
        </p:nvSpPr>
        <p:spPr>
          <a:xfrm>
            <a:off x="5443854" y="2233040"/>
            <a:ext cx="3423920" cy="2203450"/>
          </a:xfrm>
          <a:prstGeom prst="rect">
            <a:avLst/>
          </a:prstGeom>
        </p:spPr>
        <p:txBody>
          <a:bodyPr vert="horz" wrap="square" lIns="0" tIns="12700" rIns="0" bIns="0" rtlCol="0">
            <a:spAutoFit/>
          </a:bodyPr>
          <a:lstStyle/>
          <a:p>
            <a:pPr marL="12700" marR="854710">
              <a:lnSpc>
                <a:spcPct val="100000"/>
              </a:lnSpc>
              <a:spcBef>
                <a:spcPts val="100"/>
              </a:spcBef>
            </a:pPr>
            <a:r>
              <a:rPr sz="1800" dirty="0">
                <a:solidFill>
                  <a:srgbClr val="FFFFFF"/>
                </a:solidFill>
                <a:latin typeface="Microsoft Sans Serif"/>
                <a:cs typeface="Microsoft Sans Serif"/>
              </a:rPr>
              <a:t>grzybnia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między</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kutykulą </a:t>
            </a:r>
            <a:r>
              <a:rPr sz="1800" dirty="0">
                <a:solidFill>
                  <a:srgbClr val="FFFFFF"/>
                </a:solidFill>
                <a:latin typeface="Microsoft Sans Serif"/>
                <a:cs typeface="Microsoft Sans Serif"/>
              </a:rPr>
              <a:t>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komórkami</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skórki</a:t>
            </a:r>
            <a:endParaRPr sz="1800">
              <a:latin typeface="Microsoft Sans Serif"/>
              <a:cs typeface="Microsoft Sans Serif"/>
            </a:endParaRPr>
          </a:p>
          <a:p>
            <a:pPr>
              <a:lnSpc>
                <a:spcPct val="100000"/>
              </a:lnSpc>
            </a:pPr>
            <a:endParaRPr sz="1800">
              <a:latin typeface="Microsoft Sans Serif"/>
              <a:cs typeface="Microsoft Sans Serif"/>
            </a:endParaRPr>
          </a:p>
          <a:p>
            <a:pPr>
              <a:lnSpc>
                <a:spcPct val="100000"/>
              </a:lnSpc>
              <a:spcBef>
                <a:spcPts val="110"/>
              </a:spcBef>
            </a:pPr>
            <a:endParaRPr sz="1800">
              <a:latin typeface="Microsoft Sans Serif"/>
              <a:cs typeface="Microsoft Sans Serif"/>
            </a:endParaRPr>
          </a:p>
          <a:p>
            <a:pPr marL="1525270" marR="5080">
              <a:lnSpc>
                <a:spcPct val="100000"/>
              </a:lnSpc>
            </a:pPr>
            <a:r>
              <a:rPr sz="1800" spc="-10" dirty="0">
                <a:solidFill>
                  <a:srgbClr val="FFFFFF"/>
                </a:solidFill>
                <a:latin typeface="Microsoft Sans Serif"/>
                <a:cs typeface="Microsoft Sans Serif"/>
              </a:rPr>
              <a:t>grzybnia przerastająca przestwory międzykomórkowe</a:t>
            </a:r>
            <a:endParaRPr sz="1800">
              <a:latin typeface="Microsoft Sans Serif"/>
              <a:cs typeface="Microsoft Sans Serif"/>
            </a:endParaRPr>
          </a:p>
        </p:txBody>
      </p:sp>
      <p:sp>
        <p:nvSpPr>
          <p:cNvPr id="12" name="object 12"/>
          <p:cNvSpPr txBox="1"/>
          <p:nvPr/>
        </p:nvSpPr>
        <p:spPr>
          <a:xfrm>
            <a:off x="5997955" y="5186933"/>
            <a:ext cx="2724150" cy="1120820"/>
          </a:xfrm>
          <a:prstGeom prst="rect">
            <a:avLst/>
          </a:prstGeom>
        </p:spPr>
        <p:txBody>
          <a:bodyPr vert="horz" wrap="square" lIns="0" tIns="12700" rIns="0" bIns="0" rtlCol="0">
            <a:spAutoFit/>
          </a:bodyPr>
          <a:lstStyle/>
          <a:p>
            <a:pPr marL="12700" marR="5080">
              <a:lnSpc>
                <a:spcPct val="100000"/>
              </a:lnSpc>
              <a:spcBef>
                <a:spcPts val="100"/>
              </a:spcBef>
            </a:pPr>
            <a:r>
              <a:rPr sz="1800" dirty="0">
                <a:solidFill>
                  <a:srgbClr val="FFFFFF"/>
                </a:solidFill>
                <a:latin typeface="Microsoft Sans Serif"/>
                <a:cs typeface="Microsoft Sans Serif"/>
              </a:rPr>
              <a:t>grzybnia</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przerastająca przestwory </a:t>
            </a:r>
            <a:r>
              <a:rPr sz="1800" dirty="0">
                <a:solidFill>
                  <a:srgbClr val="FFFFFF"/>
                </a:solidFill>
                <a:latin typeface="Microsoft Sans Serif"/>
                <a:cs typeface="Microsoft Sans Serif"/>
              </a:rPr>
              <a:t>międzykomórkowe;</a:t>
            </a:r>
            <a:r>
              <a:rPr sz="1800" spc="-75" dirty="0">
                <a:solidFill>
                  <a:srgbClr val="FFFFFF"/>
                </a:solidFill>
                <a:latin typeface="Microsoft Sans Serif"/>
                <a:cs typeface="Microsoft Sans Serif"/>
              </a:rPr>
              <a:t> </a:t>
            </a:r>
            <a:r>
              <a:rPr sz="1800" spc="-10" dirty="0">
                <a:solidFill>
                  <a:srgbClr val="FFFFFF"/>
                </a:solidFill>
                <a:latin typeface="Microsoft Sans Serif"/>
                <a:cs typeface="Microsoft Sans Serif"/>
              </a:rPr>
              <a:t>ssawki </a:t>
            </a:r>
            <a:r>
              <a:rPr sz="1800" dirty="0">
                <a:solidFill>
                  <a:srgbClr val="FFFFFF"/>
                </a:solidFill>
                <a:latin typeface="Microsoft Sans Serif"/>
                <a:cs typeface="Microsoft Sans Serif"/>
              </a:rPr>
              <a:t>wrastające do</a:t>
            </a:r>
            <a:r>
              <a:rPr sz="1800" spc="-35" dirty="0">
                <a:solidFill>
                  <a:srgbClr val="FFFFFF"/>
                </a:solidFill>
                <a:latin typeface="Microsoft Sans Serif"/>
                <a:cs typeface="Microsoft Sans Serif"/>
              </a:rPr>
              <a:t> </a:t>
            </a:r>
            <a:r>
              <a:rPr sz="1800" spc="-10" dirty="0" err="1">
                <a:solidFill>
                  <a:srgbClr val="FFFFFF"/>
                </a:solidFill>
                <a:latin typeface="Microsoft Sans Serif"/>
                <a:cs typeface="Microsoft Sans Serif"/>
              </a:rPr>
              <a:t>komórki</a:t>
            </a:r>
            <a:endParaRPr sz="1800" dirty="0">
              <a:latin typeface="Microsoft Sans Serif"/>
              <a:cs typeface="Microsoft Sans Serif"/>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9144000" cy="6858000"/>
            <a:chOff x="0" y="0"/>
            <a:chExt cx="9144000" cy="6858000"/>
          </a:xfrm>
        </p:grpSpPr>
        <p:pic>
          <p:nvPicPr>
            <p:cNvPr id="3" name="object 3"/>
            <p:cNvPicPr/>
            <p:nvPr/>
          </p:nvPicPr>
          <p:blipFill>
            <a:blip r:embed="rId2" cstate="print"/>
            <a:stretch>
              <a:fillRect/>
            </a:stretch>
          </p:blipFill>
          <p:spPr>
            <a:xfrm>
              <a:off x="1187450" y="908050"/>
              <a:ext cx="2376551" cy="1612900"/>
            </a:xfrm>
            <a:prstGeom prst="rect">
              <a:avLst/>
            </a:prstGeom>
          </p:spPr>
        </p:pic>
        <p:pic>
          <p:nvPicPr>
            <p:cNvPr id="4" name="object 4"/>
            <p:cNvPicPr/>
            <p:nvPr/>
          </p:nvPicPr>
          <p:blipFill>
            <a:blip r:embed="rId3" cstate="print"/>
            <a:stretch>
              <a:fillRect/>
            </a:stretch>
          </p:blipFill>
          <p:spPr>
            <a:xfrm>
              <a:off x="4787900" y="836675"/>
              <a:ext cx="4033901" cy="1660525"/>
            </a:xfrm>
            <a:prstGeom prst="rect">
              <a:avLst/>
            </a:prstGeom>
          </p:spPr>
        </p:pic>
        <p:pic>
          <p:nvPicPr>
            <p:cNvPr id="5" name="object 5"/>
            <p:cNvPicPr/>
            <p:nvPr/>
          </p:nvPicPr>
          <p:blipFill>
            <a:blip r:embed="rId4" cstate="print"/>
            <a:stretch>
              <a:fillRect/>
            </a:stretch>
          </p:blipFill>
          <p:spPr>
            <a:xfrm>
              <a:off x="971550" y="3644899"/>
              <a:ext cx="2663825" cy="1782826"/>
            </a:xfrm>
            <a:prstGeom prst="rect">
              <a:avLst/>
            </a:prstGeom>
          </p:spPr>
        </p:pic>
        <p:pic>
          <p:nvPicPr>
            <p:cNvPr id="6" name="object 6"/>
            <p:cNvPicPr/>
            <p:nvPr/>
          </p:nvPicPr>
          <p:blipFill>
            <a:blip r:embed="rId5" cstate="print"/>
            <a:stretch>
              <a:fillRect/>
            </a:stretch>
          </p:blipFill>
          <p:spPr>
            <a:xfrm>
              <a:off x="5076825" y="3644899"/>
              <a:ext cx="2808351" cy="1690751"/>
            </a:xfrm>
            <a:prstGeom prst="rect">
              <a:avLst/>
            </a:prstGeom>
          </p:spPr>
        </p:pic>
      </p:grpSp>
      <p:sp>
        <p:nvSpPr>
          <p:cNvPr id="7" name="object 7"/>
          <p:cNvSpPr txBox="1">
            <a:spLocks noGrp="1"/>
          </p:cNvSpPr>
          <p:nvPr>
            <p:ph type="title"/>
          </p:nvPr>
        </p:nvSpPr>
        <p:spPr>
          <a:xfrm>
            <a:off x="2347722" y="359156"/>
            <a:ext cx="3957320" cy="330835"/>
          </a:xfrm>
          <a:prstGeom prst="rect">
            <a:avLst/>
          </a:prstGeom>
        </p:spPr>
        <p:txBody>
          <a:bodyPr vert="horz" wrap="square" lIns="0" tIns="13335" rIns="0" bIns="0" rtlCol="0">
            <a:spAutoFit/>
          </a:bodyPr>
          <a:lstStyle/>
          <a:p>
            <a:pPr marL="12700">
              <a:lnSpc>
                <a:spcPct val="100000"/>
              </a:lnSpc>
              <a:spcBef>
                <a:spcPts val="105"/>
              </a:spcBef>
              <a:tabLst>
                <a:tab pos="1097915" algn="l"/>
              </a:tabLst>
            </a:pPr>
            <a:r>
              <a:rPr sz="2000" spc="-10" dirty="0"/>
              <a:t>Infekcja</a:t>
            </a:r>
            <a:r>
              <a:rPr sz="2000" dirty="0"/>
              <a:t>	przez</a:t>
            </a:r>
            <a:r>
              <a:rPr sz="2000" spc="-45" dirty="0"/>
              <a:t> </a:t>
            </a:r>
            <a:r>
              <a:rPr sz="2000" dirty="0"/>
              <a:t>naturalne</a:t>
            </a:r>
            <a:r>
              <a:rPr sz="2000" spc="-30" dirty="0"/>
              <a:t> </a:t>
            </a:r>
            <a:r>
              <a:rPr sz="2000" spc="-10" dirty="0"/>
              <a:t>otwory:</a:t>
            </a:r>
            <a:endParaRPr sz="2000"/>
          </a:p>
        </p:txBody>
      </p:sp>
      <p:sp>
        <p:nvSpPr>
          <p:cNvPr id="8" name="object 8"/>
          <p:cNvSpPr txBox="1"/>
          <p:nvPr/>
        </p:nvSpPr>
        <p:spPr>
          <a:xfrm>
            <a:off x="3282822" y="3168142"/>
            <a:ext cx="2446655" cy="330835"/>
          </a:xfrm>
          <a:prstGeom prst="rect">
            <a:avLst/>
          </a:prstGeom>
        </p:spPr>
        <p:txBody>
          <a:bodyPr vert="horz" wrap="square" lIns="0" tIns="13335" rIns="0" bIns="0" rtlCol="0">
            <a:spAutoFit/>
          </a:bodyPr>
          <a:lstStyle/>
          <a:p>
            <a:pPr marL="12700">
              <a:lnSpc>
                <a:spcPct val="100000"/>
              </a:lnSpc>
              <a:spcBef>
                <a:spcPts val="105"/>
              </a:spcBef>
              <a:tabLst>
                <a:tab pos="1097915" algn="l"/>
              </a:tabLst>
            </a:pPr>
            <a:r>
              <a:rPr sz="2000" b="1" spc="-10" dirty="0">
                <a:solidFill>
                  <a:srgbClr val="FFFFFF"/>
                </a:solidFill>
                <a:latin typeface="Arial"/>
                <a:cs typeface="Arial"/>
              </a:rPr>
              <a:t>Infekcja</a:t>
            </a:r>
            <a:r>
              <a:rPr sz="2000" b="1" dirty="0">
                <a:solidFill>
                  <a:srgbClr val="FFFFFF"/>
                </a:solidFill>
                <a:latin typeface="Arial"/>
                <a:cs typeface="Arial"/>
              </a:rPr>
              <a:t>	przez</a:t>
            </a:r>
            <a:r>
              <a:rPr sz="2000" b="1" spc="-45" dirty="0">
                <a:solidFill>
                  <a:srgbClr val="FFFFFF"/>
                </a:solidFill>
                <a:latin typeface="Arial"/>
                <a:cs typeface="Arial"/>
              </a:rPr>
              <a:t> </a:t>
            </a:r>
            <a:r>
              <a:rPr sz="2000" b="1" spc="-10" dirty="0">
                <a:solidFill>
                  <a:srgbClr val="FFFFFF"/>
                </a:solidFill>
                <a:latin typeface="Arial"/>
                <a:cs typeface="Arial"/>
              </a:rPr>
              <a:t>rany:</a:t>
            </a:r>
            <a:endParaRPr sz="2000">
              <a:latin typeface="Arial"/>
              <a:cs typeface="Arial"/>
            </a:endParaRPr>
          </a:p>
        </p:txBody>
      </p:sp>
      <p:sp>
        <p:nvSpPr>
          <p:cNvPr id="9" name="object 9"/>
          <p:cNvSpPr txBox="1"/>
          <p:nvPr/>
        </p:nvSpPr>
        <p:spPr>
          <a:xfrm>
            <a:off x="1771269" y="2664967"/>
            <a:ext cx="144653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przez</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szparkę</a:t>
            </a:r>
            <a:endParaRPr sz="1800">
              <a:latin typeface="Microsoft Sans Serif"/>
              <a:cs typeface="Microsoft Sans Serif"/>
            </a:endParaRPr>
          </a:p>
        </p:txBody>
      </p:sp>
      <p:sp>
        <p:nvSpPr>
          <p:cNvPr id="10" name="object 10"/>
          <p:cNvSpPr txBox="1"/>
          <p:nvPr/>
        </p:nvSpPr>
        <p:spPr>
          <a:xfrm>
            <a:off x="5731255" y="2664967"/>
            <a:ext cx="186436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przez</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przetchlinkę</a:t>
            </a:r>
            <a:endParaRPr sz="1800">
              <a:latin typeface="Microsoft Sans Serif"/>
              <a:cs typeface="Microsoft Sans Serif"/>
            </a:endParaRPr>
          </a:p>
        </p:txBody>
      </p:sp>
      <p:sp>
        <p:nvSpPr>
          <p:cNvPr id="11" name="object 11"/>
          <p:cNvSpPr txBox="1"/>
          <p:nvPr/>
        </p:nvSpPr>
        <p:spPr>
          <a:xfrm>
            <a:off x="1050442" y="5516981"/>
            <a:ext cx="2247265" cy="574040"/>
          </a:xfrm>
          <a:prstGeom prst="rect">
            <a:avLst/>
          </a:prstGeom>
        </p:spPr>
        <p:txBody>
          <a:bodyPr vert="horz" wrap="square" lIns="0" tIns="12700" rIns="0" bIns="0" rtlCol="0">
            <a:spAutoFit/>
          </a:bodyPr>
          <a:lstStyle/>
          <a:p>
            <a:pPr marL="12700" marR="5080">
              <a:lnSpc>
                <a:spcPct val="100000"/>
              </a:lnSpc>
              <a:spcBef>
                <a:spcPts val="100"/>
              </a:spcBef>
              <a:tabLst>
                <a:tab pos="1357630" algn="l"/>
              </a:tabLst>
            </a:pPr>
            <a:r>
              <a:rPr sz="1800" dirty="0">
                <a:solidFill>
                  <a:srgbClr val="FFFFFF"/>
                </a:solidFill>
                <a:latin typeface="Microsoft Sans Serif"/>
                <a:cs typeface="Microsoft Sans Serif"/>
              </a:rPr>
              <a:t>grzybnia</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wrasta</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przez uszkodzoną</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skórkę</a:t>
            </a:r>
            <a:endParaRPr sz="1800">
              <a:latin typeface="Microsoft Sans Serif"/>
              <a:cs typeface="Microsoft Sans Serif"/>
            </a:endParaRPr>
          </a:p>
        </p:txBody>
      </p:sp>
      <p:sp>
        <p:nvSpPr>
          <p:cNvPr id="12" name="object 12"/>
          <p:cNvSpPr txBox="1"/>
          <p:nvPr/>
        </p:nvSpPr>
        <p:spPr>
          <a:xfrm>
            <a:off x="4851653" y="5520334"/>
            <a:ext cx="3589654" cy="299720"/>
          </a:xfrm>
          <a:prstGeom prst="rect">
            <a:avLst/>
          </a:prstGeom>
        </p:spPr>
        <p:txBody>
          <a:bodyPr vert="horz" wrap="square" lIns="0" tIns="12700" rIns="0" bIns="0" rtlCol="0">
            <a:spAutoFit/>
          </a:bodyPr>
          <a:lstStyle/>
          <a:p>
            <a:pPr marL="12700">
              <a:lnSpc>
                <a:spcPct val="100000"/>
              </a:lnSpc>
              <a:spcBef>
                <a:spcPts val="100"/>
              </a:spcBef>
              <a:tabLst>
                <a:tab pos="1002030" algn="l"/>
                <a:tab pos="1866264" algn="l"/>
                <a:tab pos="2614295" algn="l"/>
              </a:tabLst>
            </a:pPr>
            <a:r>
              <a:rPr sz="1800" spc="-10" dirty="0">
                <a:solidFill>
                  <a:srgbClr val="FFFFFF"/>
                </a:solidFill>
                <a:latin typeface="Microsoft Sans Serif"/>
                <a:cs typeface="Microsoft Sans Serif"/>
              </a:rPr>
              <a:t>grzybnia</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wrasta</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przez</a:t>
            </a:r>
            <a:r>
              <a:rPr sz="1800" dirty="0">
                <a:solidFill>
                  <a:srgbClr val="FFFFFF"/>
                </a:solidFill>
                <a:latin typeface="Microsoft Sans Serif"/>
                <a:cs typeface="Microsoft Sans Serif"/>
              </a:rPr>
              <a:t>	</a:t>
            </a:r>
            <a:r>
              <a:rPr sz="1800" spc="-10" dirty="0">
                <a:solidFill>
                  <a:srgbClr val="FFFFFF"/>
                </a:solidFill>
                <a:latin typeface="Microsoft Sans Serif"/>
                <a:cs typeface="Microsoft Sans Serif"/>
              </a:rPr>
              <a:t>pęknięcia</a:t>
            </a:r>
            <a:endParaRPr sz="1800">
              <a:latin typeface="Microsoft Sans Serif"/>
              <a:cs typeface="Microsoft Sans Serif"/>
            </a:endParaRPr>
          </a:p>
        </p:txBody>
      </p:sp>
      <p:sp>
        <p:nvSpPr>
          <p:cNvPr id="13" name="object 13"/>
          <p:cNvSpPr txBox="1"/>
          <p:nvPr/>
        </p:nvSpPr>
        <p:spPr>
          <a:xfrm>
            <a:off x="5279897" y="5794654"/>
            <a:ext cx="2734945" cy="574040"/>
          </a:xfrm>
          <a:prstGeom prst="rect">
            <a:avLst/>
          </a:prstGeom>
        </p:spPr>
        <p:txBody>
          <a:bodyPr vert="horz" wrap="square" lIns="0" tIns="12700" rIns="0" bIns="0" rtlCol="0">
            <a:spAutoFit/>
          </a:bodyPr>
          <a:lstStyle/>
          <a:p>
            <a:pPr marL="302260" marR="5080" indent="-290195">
              <a:lnSpc>
                <a:spcPct val="100000"/>
              </a:lnSpc>
              <a:spcBef>
                <a:spcPts val="100"/>
              </a:spcBef>
              <a:tabLst>
                <a:tab pos="799465" algn="l"/>
              </a:tabLst>
            </a:pPr>
            <a:r>
              <a:rPr sz="1800" spc="-10" dirty="0">
                <a:solidFill>
                  <a:srgbClr val="FFFFFF"/>
                </a:solidFill>
                <a:latin typeface="Microsoft Sans Serif"/>
                <a:cs typeface="Microsoft Sans Serif"/>
              </a:rPr>
              <a:t>skórki</a:t>
            </a:r>
            <a:r>
              <a:rPr sz="1800" dirty="0">
                <a:solidFill>
                  <a:srgbClr val="FFFFFF"/>
                </a:solidFill>
                <a:latin typeface="Microsoft Sans Serif"/>
                <a:cs typeface="Microsoft Sans Serif"/>
              </a:rPr>
              <a:t>	przy</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wyrastających </a:t>
            </a:r>
            <a:r>
              <a:rPr sz="1800" dirty="0">
                <a:solidFill>
                  <a:srgbClr val="FFFFFF"/>
                </a:solidFill>
                <a:latin typeface="Microsoft Sans Serif"/>
                <a:cs typeface="Microsoft Sans Serif"/>
              </a:rPr>
              <a:t>korzeniach</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bocznych</a:t>
            </a:r>
            <a:endParaRPr sz="1800">
              <a:latin typeface="Microsoft Sans Serif"/>
              <a:cs typeface="Microsoft Sans Serif"/>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6434328" y="1848611"/>
            <a:ext cx="120394" cy="272796"/>
          </a:xfrm>
          <a:prstGeom prst="rect">
            <a:avLst/>
          </a:prstGeom>
        </p:spPr>
      </p:pic>
      <p:pic>
        <p:nvPicPr>
          <p:cNvPr id="4" name="object 4"/>
          <p:cNvPicPr/>
          <p:nvPr/>
        </p:nvPicPr>
        <p:blipFill>
          <a:blip r:embed="rId3" cstate="print"/>
          <a:stretch>
            <a:fillRect/>
          </a:stretch>
        </p:blipFill>
        <p:spPr>
          <a:xfrm>
            <a:off x="6138671" y="1187196"/>
            <a:ext cx="416051" cy="284988"/>
          </a:xfrm>
          <a:prstGeom prst="rect">
            <a:avLst/>
          </a:prstGeom>
        </p:spPr>
      </p:pic>
      <p:pic>
        <p:nvPicPr>
          <p:cNvPr id="5" name="object 5"/>
          <p:cNvPicPr/>
          <p:nvPr/>
        </p:nvPicPr>
        <p:blipFill>
          <a:blip r:embed="rId4" cstate="print"/>
          <a:stretch>
            <a:fillRect/>
          </a:stretch>
        </p:blipFill>
        <p:spPr>
          <a:xfrm>
            <a:off x="3726179" y="1967483"/>
            <a:ext cx="53339" cy="338327"/>
          </a:xfrm>
          <a:prstGeom prst="rect">
            <a:avLst/>
          </a:prstGeom>
        </p:spPr>
      </p:pic>
      <p:pic>
        <p:nvPicPr>
          <p:cNvPr id="6" name="object 6"/>
          <p:cNvPicPr/>
          <p:nvPr/>
        </p:nvPicPr>
        <p:blipFill>
          <a:blip r:embed="rId5" cstate="print"/>
          <a:stretch>
            <a:fillRect/>
          </a:stretch>
        </p:blipFill>
        <p:spPr>
          <a:xfrm>
            <a:off x="1501139" y="1187196"/>
            <a:ext cx="2278380" cy="403860"/>
          </a:xfrm>
          <a:prstGeom prst="rect">
            <a:avLst/>
          </a:prstGeom>
        </p:spPr>
      </p:pic>
      <p:pic>
        <p:nvPicPr>
          <p:cNvPr id="7" name="object 7"/>
          <p:cNvPicPr/>
          <p:nvPr/>
        </p:nvPicPr>
        <p:blipFill>
          <a:blip r:embed="rId6" cstate="print"/>
          <a:stretch>
            <a:fillRect/>
          </a:stretch>
        </p:blipFill>
        <p:spPr>
          <a:xfrm>
            <a:off x="1488947" y="1999488"/>
            <a:ext cx="45719" cy="259079"/>
          </a:xfrm>
          <a:prstGeom prst="rect">
            <a:avLst/>
          </a:prstGeom>
        </p:spPr>
      </p:pic>
      <p:grpSp>
        <p:nvGrpSpPr>
          <p:cNvPr id="8" name="object 8"/>
          <p:cNvGrpSpPr/>
          <p:nvPr/>
        </p:nvGrpSpPr>
        <p:grpSpPr>
          <a:xfrm>
            <a:off x="3086100" y="74676"/>
            <a:ext cx="2712720" cy="1000125"/>
            <a:chOff x="3086100" y="74676"/>
            <a:chExt cx="2712720" cy="1000125"/>
          </a:xfrm>
        </p:grpSpPr>
        <p:pic>
          <p:nvPicPr>
            <p:cNvPr id="9" name="object 9"/>
            <p:cNvPicPr/>
            <p:nvPr/>
          </p:nvPicPr>
          <p:blipFill>
            <a:blip r:embed="rId7" cstate="print"/>
            <a:stretch>
              <a:fillRect/>
            </a:stretch>
          </p:blipFill>
          <p:spPr>
            <a:xfrm>
              <a:off x="3086100" y="74676"/>
              <a:ext cx="2552700" cy="755903"/>
            </a:xfrm>
            <a:prstGeom prst="rect">
              <a:avLst/>
            </a:prstGeom>
          </p:spPr>
        </p:pic>
        <p:pic>
          <p:nvPicPr>
            <p:cNvPr id="10" name="object 10"/>
            <p:cNvPicPr/>
            <p:nvPr/>
          </p:nvPicPr>
          <p:blipFill>
            <a:blip r:embed="rId8" cstate="print"/>
            <a:stretch>
              <a:fillRect/>
            </a:stretch>
          </p:blipFill>
          <p:spPr>
            <a:xfrm>
              <a:off x="3232404" y="144780"/>
              <a:ext cx="2566416" cy="929640"/>
            </a:xfrm>
            <a:prstGeom prst="rect">
              <a:avLst/>
            </a:prstGeom>
          </p:spPr>
        </p:pic>
      </p:grpSp>
      <p:sp>
        <p:nvSpPr>
          <p:cNvPr id="11" name="object 11"/>
          <p:cNvSpPr txBox="1">
            <a:spLocks noGrp="1"/>
          </p:cNvSpPr>
          <p:nvPr>
            <p:ph type="title"/>
          </p:nvPr>
        </p:nvSpPr>
        <p:spPr>
          <a:xfrm>
            <a:off x="2517648" y="71119"/>
            <a:ext cx="3663315" cy="774065"/>
          </a:xfrm>
          <a:prstGeom prst="rect">
            <a:avLst/>
          </a:prstGeom>
        </p:spPr>
        <p:txBody>
          <a:bodyPr vert="horz" wrap="square" lIns="0" tIns="50800" rIns="0" bIns="0" rtlCol="0">
            <a:spAutoFit/>
          </a:bodyPr>
          <a:lstStyle/>
          <a:p>
            <a:pPr marL="1365250" marR="984885" indent="-38100">
              <a:lnSpc>
                <a:spcPts val="1870"/>
              </a:lnSpc>
              <a:spcBef>
                <a:spcPts val="400"/>
              </a:spcBef>
            </a:pPr>
            <a:r>
              <a:rPr sz="1800" b="0" spc="-10" dirty="0">
                <a:solidFill>
                  <a:srgbClr val="000000"/>
                </a:solidFill>
                <a:latin typeface="Microsoft Sans Serif"/>
                <a:cs typeface="Microsoft Sans Serif"/>
              </a:rPr>
              <a:t>Mechaniczne uszkodzenia</a:t>
            </a:r>
            <a:endParaRPr sz="1800">
              <a:latin typeface="Microsoft Sans Serif"/>
              <a:cs typeface="Microsoft Sans Serif"/>
            </a:endParaRPr>
          </a:p>
          <a:p>
            <a:pPr marL="12700">
              <a:lnSpc>
                <a:spcPts val="1850"/>
              </a:lnSpc>
              <a:tabLst>
                <a:tab pos="1146810" algn="l"/>
                <a:tab pos="3649979" algn="l"/>
              </a:tabLst>
            </a:pPr>
            <a:r>
              <a:rPr sz="1800" b="0" u="heavy" dirty="0">
                <a:solidFill>
                  <a:srgbClr val="000000"/>
                </a:solidFill>
                <a:uFill>
                  <a:solidFill>
                    <a:srgbClr val="93B1B5"/>
                  </a:solidFill>
                </a:uFill>
                <a:latin typeface="Times New Roman"/>
                <a:cs typeface="Times New Roman"/>
              </a:rPr>
              <a:t>	</a:t>
            </a:r>
            <a:r>
              <a:rPr sz="1800" b="0" u="heavy" dirty="0">
                <a:solidFill>
                  <a:srgbClr val="000000"/>
                </a:solidFill>
                <a:uFill>
                  <a:solidFill>
                    <a:srgbClr val="93B1B5"/>
                  </a:solidFill>
                </a:uFill>
                <a:latin typeface="Microsoft Sans Serif"/>
                <a:cs typeface="Microsoft Sans Serif"/>
              </a:rPr>
              <a:t>ziarniaków</a:t>
            </a:r>
            <a:r>
              <a:rPr sz="1800" b="0" u="heavy" spc="-80" dirty="0">
                <a:solidFill>
                  <a:srgbClr val="000000"/>
                </a:solidFill>
                <a:uFill>
                  <a:solidFill>
                    <a:srgbClr val="93B1B5"/>
                  </a:solidFill>
                </a:uFill>
                <a:latin typeface="Microsoft Sans Serif"/>
                <a:cs typeface="Microsoft Sans Serif"/>
              </a:rPr>
              <a:t> </a:t>
            </a:r>
            <a:r>
              <a:rPr sz="1800" b="0" u="heavy" spc="-10" dirty="0">
                <a:solidFill>
                  <a:srgbClr val="000000"/>
                </a:solidFill>
                <a:uFill>
                  <a:solidFill>
                    <a:srgbClr val="93B1B5"/>
                  </a:solidFill>
                </a:uFill>
                <a:latin typeface="Microsoft Sans Serif"/>
                <a:cs typeface="Microsoft Sans Serif"/>
              </a:rPr>
              <a:t>przez</a:t>
            </a:r>
            <a:r>
              <a:rPr sz="1800" b="0" u="heavy" dirty="0">
                <a:solidFill>
                  <a:srgbClr val="000000"/>
                </a:solidFill>
                <a:uFill>
                  <a:solidFill>
                    <a:srgbClr val="93B1B5"/>
                  </a:solidFill>
                </a:uFill>
                <a:latin typeface="Microsoft Sans Serif"/>
                <a:cs typeface="Microsoft Sans Serif"/>
              </a:rPr>
              <a:t>	</a:t>
            </a:r>
            <a:endParaRPr sz="1800">
              <a:latin typeface="Microsoft Sans Serif"/>
              <a:cs typeface="Microsoft Sans Serif"/>
            </a:endParaRPr>
          </a:p>
        </p:txBody>
      </p:sp>
      <p:grpSp>
        <p:nvGrpSpPr>
          <p:cNvPr id="12" name="object 12"/>
          <p:cNvGrpSpPr/>
          <p:nvPr/>
        </p:nvGrpSpPr>
        <p:grpSpPr>
          <a:xfrm>
            <a:off x="826008" y="1583436"/>
            <a:ext cx="1544320" cy="576580"/>
            <a:chOff x="826008" y="1583436"/>
            <a:chExt cx="1544320" cy="576580"/>
          </a:xfrm>
        </p:grpSpPr>
        <p:pic>
          <p:nvPicPr>
            <p:cNvPr id="13" name="object 13"/>
            <p:cNvPicPr/>
            <p:nvPr/>
          </p:nvPicPr>
          <p:blipFill>
            <a:blip r:embed="rId9" cstate="print"/>
            <a:stretch>
              <a:fillRect/>
            </a:stretch>
          </p:blipFill>
          <p:spPr>
            <a:xfrm>
              <a:off x="826008" y="1583436"/>
              <a:ext cx="1383792" cy="423672"/>
            </a:xfrm>
            <a:prstGeom prst="rect">
              <a:avLst/>
            </a:prstGeom>
          </p:spPr>
        </p:pic>
        <p:pic>
          <p:nvPicPr>
            <p:cNvPr id="14" name="object 14"/>
            <p:cNvPicPr/>
            <p:nvPr/>
          </p:nvPicPr>
          <p:blipFill>
            <a:blip r:embed="rId10" cstate="print"/>
            <a:stretch>
              <a:fillRect/>
            </a:stretch>
          </p:blipFill>
          <p:spPr>
            <a:xfrm>
              <a:off x="972312" y="1722120"/>
              <a:ext cx="1397508" cy="437388"/>
            </a:xfrm>
            <a:prstGeom prst="rect">
              <a:avLst/>
            </a:prstGeom>
          </p:spPr>
        </p:pic>
      </p:grpSp>
      <p:grpSp>
        <p:nvGrpSpPr>
          <p:cNvPr id="15" name="object 15"/>
          <p:cNvGrpSpPr/>
          <p:nvPr/>
        </p:nvGrpSpPr>
        <p:grpSpPr>
          <a:xfrm>
            <a:off x="1501139" y="821436"/>
            <a:ext cx="6230620" cy="525780"/>
            <a:chOff x="1501139" y="821436"/>
            <a:chExt cx="6230620" cy="525780"/>
          </a:xfrm>
        </p:grpSpPr>
        <p:pic>
          <p:nvPicPr>
            <p:cNvPr id="16" name="object 16"/>
            <p:cNvPicPr/>
            <p:nvPr/>
          </p:nvPicPr>
          <p:blipFill>
            <a:blip r:embed="rId11" cstate="print"/>
            <a:stretch>
              <a:fillRect/>
            </a:stretch>
          </p:blipFill>
          <p:spPr>
            <a:xfrm>
              <a:off x="1501139" y="821436"/>
              <a:ext cx="2084832" cy="373379"/>
            </a:xfrm>
            <a:prstGeom prst="rect">
              <a:avLst/>
            </a:prstGeom>
          </p:spPr>
        </p:pic>
        <p:pic>
          <p:nvPicPr>
            <p:cNvPr id="17" name="object 17"/>
            <p:cNvPicPr/>
            <p:nvPr/>
          </p:nvPicPr>
          <p:blipFill>
            <a:blip r:embed="rId12" cstate="print"/>
            <a:stretch>
              <a:fillRect/>
            </a:stretch>
          </p:blipFill>
          <p:spPr>
            <a:xfrm>
              <a:off x="1647443" y="960120"/>
              <a:ext cx="2097024" cy="387096"/>
            </a:xfrm>
            <a:prstGeom prst="rect">
              <a:avLst/>
            </a:prstGeom>
          </p:spPr>
        </p:pic>
        <p:pic>
          <p:nvPicPr>
            <p:cNvPr id="18" name="object 18"/>
            <p:cNvPicPr/>
            <p:nvPr/>
          </p:nvPicPr>
          <p:blipFill>
            <a:blip r:embed="rId13" cstate="print"/>
            <a:stretch>
              <a:fillRect/>
            </a:stretch>
          </p:blipFill>
          <p:spPr>
            <a:xfrm>
              <a:off x="4738116" y="821436"/>
              <a:ext cx="2833116" cy="373379"/>
            </a:xfrm>
            <a:prstGeom prst="rect">
              <a:avLst/>
            </a:prstGeom>
          </p:spPr>
        </p:pic>
        <p:pic>
          <p:nvPicPr>
            <p:cNvPr id="19" name="object 19"/>
            <p:cNvPicPr/>
            <p:nvPr/>
          </p:nvPicPr>
          <p:blipFill>
            <a:blip r:embed="rId14" cstate="print"/>
            <a:stretch>
              <a:fillRect/>
            </a:stretch>
          </p:blipFill>
          <p:spPr>
            <a:xfrm>
              <a:off x="4885943" y="960120"/>
              <a:ext cx="2845307" cy="387096"/>
            </a:xfrm>
            <a:prstGeom prst="rect">
              <a:avLst/>
            </a:prstGeom>
          </p:spPr>
        </p:pic>
      </p:grpSp>
      <p:sp>
        <p:nvSpPr>
          <p:cNvPr id="20" name="object 20"/>
          <p:cNvSpPr txBox="1"/>
          <p:nvPr/>
        </p:nvSpPr>
        <p:spPr>
          <a:xfrm>
            <a:off x="1188516" y="1778635"/>
            <a:ext cx="965200" cy="285115"/>
          </a:xfrm>
          <a:prstGeom prst="rect">
            <a:avLst/>
          </a:prstGeom>
        </p:spPr>
        <p:txBody>
          <a:bodyPr vert="horz" wrap="square" lIns="0" tIns="13335" rIns="0" bIns="0" rtlCol="0">
            <a:spAutoFit/>
          </a:bodyPr>
          <a:lstStyle/>
          <a:p>
            <a:pPr marL="12700">
              <a:lnSpc>
                <a:spcPct val="100000"/>
              </a:lnSpc>
              <a:spcBef>
                <a:spcPts val="105"/>
              </a:spcBef>
            </a:pPr>
            <a:r>
              <a:rPr sz="1700" spc="-10" dirty="0">
                <a:solidFill>
                  <a:schemeClr val="bg1"/>
                </a:solidFill>
                <a:latin typeface="Microsoft Sans Serif"/>
                <a:cs typeface="Microsoft Sans Serif"/>
              </a:rPr>
              <a:t>Widzialne</a:t>
            </a:r>
            <a:endParaRPr sz="1700" dirty="0">
              <a:solidFill>
                <a:schemeClr val="bg1"/>
              </a:solidFill>
              <a:latin typeface="Microsoft Sans Serif"/>
              <a:cs typeface="Microsoft Sans Serif"/>
            </a:endParaRPr>
          </a:p>
        </p:txBody>
      </p:sp>
      <p:grpSp>
        <p:nvGrpSpPr>
          <p:cNvPr id="21" name="object 21"/>
          <p:cNvGrpSpPr/>
          <p:nvPr/>
        </p:nvGrpSpPr>
        <p:grpSpPr>
          <a:xfrm>
            <a:off x="464819" y="2250948"/>
            <a:ext cx="2240280" cy="2034539"/>
            <a:chOff x="464819" y="2250948"/>
            <a:chExt cx="2240280" cy="2034539"/>
          </a:xfrm>
        </p:grpSpPr>
        <p:pic>
          <p:nvPicPr>
            <p:cNvPr id="22" name="object 22"/>
            <p:cNvPicPr/>
            <p:nvPr/>
          </p:nvPicPr>
          <p:blipFill>
            <a:blip r:embed="rId15" cstate="print"/>
            <a:stretch>
              <a:fillRect/>
            </a:stretch>
          </p:blipFill>
          <p:spPr>
            <a:xfrm>
              <a:off x="464819" y="2250948"/>
              <a:ext cx="2080260" cy="1842515"/>
            </a:xfrm>
            <a:prstGeom prst="rect">
              <a:avLst/>
            </a:prstGeom>
          </p:spPr>
        </p:pic>
        <p:pic>
          <p:nvPicPr>
            <p:cNvPr id="23" name="object 23"/>
            <p:cNvPicPr/>
            <p:nvPr/>
          </p:nvPicPr>
          <p:blipFill>
            <a:blip r:embed="rId16" cstate="print"/>
            <a:stretch>
              <a:fillRect/>
            </a:stretch>
          </p:blipFill>
          <p:spPr>
            <a:xfrm>
              <a:off x="611123" y="2369820"/>
              <a:ext cx="2093976" cy="1915667"/>
            </a:xfrm>
            <a:prstGeom prst="rect">
              <a:avLst/>
            </a:prstGeom>
          </p:spPr>
        </p:pic>
      </p:grpSp>
      <p:sp>
        <p:nvSpPr>
          <p:cNvPr id="24" name="object 24"/>
          <p:cNvSpPr txBox="1"/>
          <p:nvPr/>
        </p:nvSpPr>
        <p:spPr>
          <a:xfrm>
            <a:off x="723087" y="2258720"/>
            <a:ext cx="1809750" cy="607695"/>
          </a:xfrm>
          <a:prstGeom prst="rect">
            <a:avLst/>
          </a:prstGeom>
        </p:spPr>
        <p:txBody>
          <a:bodyPr vert="horz" wrap="square" lIns="0" tIns="59690" rIns="0" bIns="0" rtlCol="0">
            <a:spAutoFit/>
          </a:bodyPr>
          <a:lstStyle/>
          <a:p>
            <a:pPr marL="12700">
              <a:lnSpc>
                <a:spcPct val="100000"/>
              </a:lnSpc>
              <a:spcBef>
                <a:spcPts val="470"/>
              </a:spcBef>
            </a:pPr>
            <a:r>
              <a:rPr sz="1600" dirty="0">
                <a:solidFill>
                  <a:schemeClr val="bg1"/>
                </a:solidFill>
                <a:latin typeface="Microsoft Sans Serif"/>
                <a:cs typeface="Microsoft Sans Serif"/>
              </a:rPr>
              <a:t>*Oderwany</a:t>
            </a:r>
            <a:r>
              <a:rPr sz="1600" spc="-60" dirty="0">
                <a:solidFill>
                  <a:schemeClr val="bg1"/>
                </a:solidFill>
                <a:latin typeface="Microsoft Sans Serif"/>
                <a:cs typeface="Microsoft Sans Serif"/>
              </a:rPr>
              <a:t> </a:t>
            </a:r>
            <a:r>
              <a:rPr sz="1600" spc="-10" dirty="0">
                <a:solidFill>
                  <a:schemeClr val="bg1"/>
                </a:solidFill>
                <a:latin typeface="Microsoft Sans Serif"/>
                <a:cs typeface="Microsoft Sans Serif"/>
              </a:rPr>
              <a:t>zarodek</a:t>
            </a:r>
            <a:endParaRPr sz="1600" dirty="0">
              <a:solidFill>
                <a:schemeClr val="bg1"/>
              </a:solidFill>
              <a:latin typeface="Microsoft Sans Serif"/>
              <a:cs typeface="Microsoft Sans Serif"/>
            </a:endParaRPr>
          </a:p>
          <a:p>
            <a:pPr marL="12700">
              <a:lnSpc>
                <a:spcPct val="100000"/>
              </a:lnSpc>
              <a:spcBef>
                <a:spcPts val="375"/>
              </a:spcBef>
            </a:pPr>
            <a:r>
              <a:rPr sz="1600" spc="-10" dirty="0">
                <a:solidFill>
                  <a:schemeClr val="bg1"/>
                </a:solidFill>
                <a:latin typeface="Microsoft Sans Serif"/>
                <a:cs typeface="Microsoft Sans Serif"/>
              </a:rPr>
              <a:t>*Uszkodzona</a:t>
            </a:r>
            <a:endParaRPr sz="1600" dirty="0">
              <a:solidFill>
                <a:schemeClr val="bg1"/>
              </a:solidFill>
              <a:latin typeface="Microsoft Sans Serif"/>
              <a:cs typeface="Microsoft Sans Serif"/>
            </a:endParaRPr>
          </a:p>
        </p:txBody>
      </p:sp>
      <p:sp>
        <p:nvSpPr>
          <p:cNvPr id="25" name="object 25"/>
          <p:cNvSpPr txBox="1"/>
          <p:nvPr/>
        </p:nvSpPr>
        <p:spPr>
          <a:xfrm>
            <a:off x="723087" y="2807919"/>
            <a:ext cx="1870075" cy="999633"/>
          </a:xfrm>
          <a:prstGeom prst="rect">
            <a:avLst/>
          </a:prstGeom>
        </p:spPr>
        <p:txBody>
          <a:bodyPr vert="horz" wrap="square" lIns="0" tIns="12065" rIns="0" bIns="0" rtlCol="0">
            <a:spAutoFit/>
          </a:bodyPr>
          <a:lstStyle/>
          <a:p>
            <a:pPr marL="12700">
              <a:lnSpc>
                <a:spcPts val="1789"/>
              </a:lnSpc>
              <a:spcBef>
                <a:spcPts val="95"/>
              </a:spcBef>
              <a:tabLst>
                <a:tab pos="949960" algn="l"/>
                <a:tab pos="1585595" algn="l"/>
              </a:tabLst>
            </a:pPr>
            <a:r>
              <a:rPr sz="1600" spc="-10" dirty="0">
                <a:solidFill>
                  <a:schemeClr val="bg1"/>
                </a:solidFill>
                <a:latin typeface="Microsoft Sans Serif"/>
                <a:cs typeface="Microsoft Sans Serif"/>
              </a:rPr>
              <a:t>okrywa</a:t>
            </a:r>
            <a:r>
              <a:rPr sz="1600" dirty="0">
                <a:solidFill>
                  <a:schemeClr val="bg1"/>
                </a:solidFill>
                <a:latin typeface="Microsoft Sans Serif"/>
                <a:cs typeface="Microsoft Sans Serif"/>
              </a:rPr>
              <a:t>	</a:t>
            </a:r>
            <a:r>
              <a:rPr sz="1600" spc="-25" dirty="0">
                <a:solidFill>
                  <a:schemeClr val="bg1"/>
                </a:solidFill>
                <a:latin typeface="Microsoft Sans Serif"/>
                <a:cs typeface="Microsoft Sans Serif"/>
              </a:rPr>
              <a:t>nad</a:t>
            </a:r>
            <a:r>
              <a:rPr sz="1600" dirty="0">
                <a:solidFill>
                  <a:schemeClr val="bg1"/>
                </a:solidFill>
                <a:latin typeface="Microsoft Sans Serif"/>
                <a:cs typeface="Microsoft Sans Serif"/>
              </a:rPr>
              <a:t>	</a:t>
            </a:r>
            <a:r>
              <a:rPr sz="1600" spc="-25" dirty="0">
                <a:solidFill>
                  <a:schemeClr val="bg1"/>
                </a:solidFill>
                <a:latin typeface="Microsoft Sans Serif"/>
                <a:cs typeface="Microsoft Sans Serif"/>
              </a:rPr>
              <a:t>lub</a:t>
            </a:r>
            <a:endParaRPr sz="1600" dirty="0">
              <a:solidFill>
                <a:schemeClr val="bg1"/>
              </a:solidFill>
              <a:latin typeface="Microsoft Sans Serif"/>
              <a:cs typeface="Microsoft Sans Serif"/>
            </a:endParaRPr>
          </a:p>
          <a:p>
            <a:pPr marL="12700">
              <a:lnSpc>
                <a:spcPts val="1789"/>
              </a:lnSpc>
            </a:pPr>
            <a:r>
              <a:rPr sz="1600" dirty="0">
                <a:solidFill>
                  <a:schemeClr val="bg1"/>
                </a:solidFill>
                <a:latin typeface="Microsoft Sans Serif"/>
                <a:cs typeface="Microsoft Sans Serif"/>
              </a:rPr>
              <a:t>obok</a:t>
            </a:r>
            <a:r>
              <a:rPr sz="1600" spc="-15" dirty="0">
                <a:solidFill>
                  <a:schemeClr val="bg1"/>
                </a:solidFill>
                <a:latin typeface="Microsoft Sans Serif"/>
                <a:cs typeface="Microsoft Sans Serif"/>
              </a:rPr>
              <a:t> </a:t>
            </a:r>
            <a:r>
              <a:rPr sz="1600" spc="-10" dirty="0">
                <a:solidFill>
                  <a:schemeClr val="bg1"/>
                </a:solidFill>
                <a:latin typeface="Microsoft Sans Serif"/>
                <a:cs typeface="Microsoft Sans Serif"/>
              </a:rPr>
              <a:t>zarodka</a:t>
            </a:r>
            <a:endParaRPr sz="1600" dirty="0">
              <a:solidFill>
                <a:schemeClr val="bg1"/>
              </a:solidFill>
              <a:latin typeface="Microsoft Sans Serif"/>
              <a:cs typeface="Microsoft Sans Serif"/>
            </a:endParaRPr>
          </a:p>
          <a:p>
            <a:pPr marL="12700" marR="652145">
              <a:lnSpc>
                <a:spcPts val="1660"/>
              </a:lnSpc>
              <a:spcBef>
                <a:spcPts val="660"/>
              </a:spcBef>
            </a:pPr>
            <a:r>
              <a:rPr sz="1600" spc="-10" dirty="0">
                <a:solidFill>
                  <a:schemeClr val="bg1"/>
                </a:solidFill>
                <a:latin typeface="Microsoft Sans Serif"/>
                <a:cs typeface="Microsoft Sans Serif"/>
              </a:rPr>
              <a:t>*Uszkodzone bielmo</a:t>
            </a:r>
            <a:endParaRPr sz="1600" dirty="0">
              <a:solidFill>
                <a:schemeClr val="bg1"/>
              </a:solidFill>
              <a:latin typeface="Microsoft Sans Serif"/>
              <a:cs typeface="Microsoft Sans Serif"/>
            </a:endParaRPr>
          </a:p>
        </p:txBody>
      </p:sp>
      <p:sp>
        <p:nvSpPr>
          <p:cNvPr id="26" name="object 26"/>
          <p:cNvSpPr txBox="1"/>
          <p:nvPr/>
        </p:nvSpPr>
        <p:spPr>
          <a:xfrm>
            <a:off x="723087" y="3814064"/>
            <a:ext cx="1869439" cy="479425"/>
          </a:xfrm>
          <a:prstGeom prst="rect">
            <a:avLst/>
          </a:prstGeom>
        </p:spPr>
        <p:txBody>
          <a:bodyPr vert="horz" wrap="square" lIns="0" tIns="46355" rIns="0" bIns="0" rtlCol="0">
            <a:spAutoFit/>
          </a:bodyPr>
          <a:lstStyle/>
          <a:p>
            <a:pPr marL="12700" marR="5080">
              <a:lnSpc>
                <a:spcPts val="1660"/>
              </a:lnSpc>
              <a:spcBef>
                <a:spcPts val="365"/>
              </a:spcBef>
              <a:tabLst>
                <a:tab pos="1529080" algn="l"/>
              </a:tabLst>
            </a:pPr>
            <a:r>
              <a:rPr sz="1600" spc="-10" dirty="0">
                <a:solidFill>
                  <a:schemeClr val="bg1"/>
                </a:solidFill>
                <a:latin typeface="Microsoft Sans Serif"/>
                <a:cs typeface="Microsoft Sans Serif"/>
              </a:rPr>
              <a:t>*Wygniecenia</a:t>
            </a:r>
            <a:r>
              <a:rPr sz="1600" dirty="0">
                <a:solidFill>
                  <a:schemeClr val="bg1"/>
                </a:solidFill>
                <a:latin typeface="Microsoft Sans Serif"/>
                <a:cs typeface="Microsoft Sans Serif"/>
              </a:rPr>
              <a:t>	</a:t>
            </a:r>
            <a:r>
              <a:rPr sz="1600" spc="-25" dirty="0">
                <a:solidFill>
                  <a:schemeClr val="bg1"/>
                </a:solidFill>
                <a:latin typeface="Microsoft Sans Serif"/>
                <a:cs typeface="Microsoft Sans Serif"/>
              </a:rPr>
              <a:t>bez </a:t>
            </a:r>
            <a:r>
              <a:rPr sz="1600" dirty="0">
                <a:solidFill>
                  <a:schemeClr val="bg1"/>
                </a:solidFill>
                <a:latin typeface="Microsoft Sans Serif"/>
                <a:cs typeface="Microsoft Sans Serif"/>
              </a:rPr>
              <a:t>oderwania</a:t>
            </a:r>
            <a:r>
              <a:rPr sz="1600" spc="-65" dirty="0">
                <a:solidFill>
                  <a:schemeClr val="bg1"/>
                </a:solidFill>
                <a:latin typeface="Microsoft Sans Serif"/>
                <a:cs typeface="Microsoft Sans Serif"/>
              </a:rPr>
              <a:t> </a:t>
            </a:r>
            <a:r>
              <a:rPr sz="1600" spc="-10" dirty="0">
                <a:solidFill>
                  <a:schemeClr val="bg1"/>
                </a:solidFill>
                <a:latin typeface="Microsoft Sans Serif"/>
                <a:cs typeface="Microsoft Sans Serif"/>
              </a:rPr>
              <a:t>części</a:t>
            </a:r>
            <a:endParaRPr sz="1600" dirty="0">
              <a:solidFill>
                <a:schemeClr val="bg1"/>
              </a:solidFill>
              <a:latin typeface="Microsoft Sans Serif"/>
              <a:cs typeface="Microsoft Sans Serif"/>
            </a:endParaRPr>
          </a:p>
        </p:txBody>
      </p:sp>
      <p:grpSp>
        <p:nvGrpSpPr>
          <p:cNvPr id="27" name="object 27"/>
          <p:cNvGrpSpPr/>
          <p:nvPr/>
        </p:nvGrpSpPr>
        <p:grpSpPr>
          <a:xfrm>
            <a:off x="3069335" y="1583436"/>
            <a:ext cx="1545590" cy="542925"/>
            <a:chOff x="3069335" y="1583436"/>
            <a:chExt cx="1545590" cy="542925"/>
          </a:xfrm>
        </p:grpSpPr>
        <p:pic>
          <p:nvPicPr>
            <p:cNvPr id="28" name="object 28"/>
            <p:cNvPicPr/>
            <p:nvPr/>
          </p:nvPicPr>
          <p:blipFill>
            <a:blip r:embed="rId17" cstate="print"/>
            <a:stretch>
              <a:fillRect/>
            </a:stretch>
          </p:blipFill>
          <p:spPr>
            <a:xfrm>
              <a:off x="3069335" y="1583436"/>
              <a:ext cx="1385315" cy="391667"/>
            </a:xfrm>
            <a:prstGeom prst="rect">
              <a:avLst/>
            </a:prstGeom>
          </p:spPr>
        </p:pic>
        <p:pic>
          <p:nvPicPr>
            <p:cNvPr id="29" name="object 29"/>
            <p:cNvPicPr/>
            <p:nvPr/>
          </p:nvPicPr>
          <p:blipFill>
            <a:blip r:embed="rId18" cstate="print"/>
            <a:stretch>
              <a:fillRect/>
            </a:stretch>
          </p:blipFill>
          <p:spPr>
            <a:xfrm>
              <a:off x="3217163" y="1722120"/>
              <a:ext cx="1397508" cy="403860"/>
            </a:xfrm>
            <a:prstGeom prst="rect">
              <a:avLst/>
            </a:prstGeom>
          </p:spPr>
        </p:pic>
      </p:grpSp>
      <p:sp>
        <p:nvSpPr>
          <p:cNvPr id="30" name="object 30"/>
          <p:cNvSpPr txBox="1"/>
          <p:nvPr/>
        </p:nvSpPr>
        <p:spPr>
          <a:xfrm>
            <a:off x="3295269" y="1762125"/>
            <a:ext cx="1240790" cy="285115"/>
          </a:xfrm>
          <a:prstGeom prst="rect">
            <a:avLst/>
          </a:prstGeom>
        </p:spPr>
        <p:txBody>
          <a:bodyPr vert="horz" wrap="square" lIns="0" tIns="13335" rIns="0" bIns="0" rtlCol="0">
            <a:spAutoFit/>
          </a:bodyPr>
          <a:lstStyle/>
          <a:p>
            <a:pPr marL="12700">
              <a:lnSpc>
                <a:spcPct val="100000"/>
              </a:lnSpc>
              <a:spcBef>
                <a:spcPts val="105"/>
              </a:spcBef>
            </a:pPr>
            <a:r>
              <a:rPr sz="1700" spc="-10" dirty="0">
                <a:solidFill>
                  <a:schemeClr val="bg1"/>
                </a:solidFill>
                <a:latin typeface="Microsoft Sans Serif"/>
                <a:cs typeface="Microsoft Sans Serif"/>
              </a:rPr>
              <a:t>Niewidzialne</a:t>
            </a:r>
            <a:endParaRPr sz="1700" dirty="0">
              <a:solidFill>
                <a:schemeClr val="bg1"/>
              </a:solidFill>
              <a:latin typeface="Microsoft Sans Serif"/>
              <a:cs typeface="Microsoft Sans Serif"/>
            </a:endParaRPr>
          </a:p>
        </p:txBody>
      </p:sp>
      <p:grpSp>
        <p:nvGrpSpPr>
          <p:cNvPr id="31" name="object 31"/>
          <p:cNvGrpSpPr/>
          <p:nvPr/>
        </p:nvGrpSpPr>
        <p:grpSpPr>
          <a:xfrm>
            <a:off x="2828544" y="2298192"/>
            <a:ext cx="1987550" cy="1035050"/>
            <a:chOff x="2828544" y="2298192"/>
            <a:chExt cx="1987550" cy="1035050"/>
          </a:xfrm>
        </p:grpSpPr>
        <p:pic>
          <p:nvPicPr>
            <p:cNvPr id="32" name="object 32"/>
            <p:cNvPicPr/>
            <p:nvPr/>
          </p:nvPicPr>
          <p:blipFill>
            <a:blip r:embed="rId19" cstate="print"/>
            <a:stretch>
              <a:fillRect/>
            </a:stretch>
          </p:blipFill>
          <p:spPr>
            <a:xfrm>
              <a:off x="2828544" y="2298192"/>
              <a:ext cx="1827276" cy="882396"/>
            </a:xfrm>
            <a:prstGeom prst="rect">
              <a:avLst/>
            </a:prstGeom>
          </p:spPr>
        </p:pic>
        <p:pic>
          <p:nvPicPr>
            <p:cNvPr id="33" name="object 33"/>
            <p:cNvPicPr/>
            <p:nvPr/>
          </p:nvPicPr>
          <p:blipFill>
            <a:blip r:embed="rId20" cstate="print"/>
            <a:stretch>
              <a:fillRect/>
            </a:stretch>
          </p:blipFill>
          <p:spPr>
            <a:xfrm>
              <a:off x="2974848" y="2438400"/>
              <a:ext cx="1840992" cy="894588"/>
            </a:xfrm>
            <a:prstGeom prst="rect">
              <a:avLst/>
            </a:prstGeom>
          </p:spPr>
        </p:pic>
      </p:grpSp>
      <p:sp>
        <p:nvSpPr>
          <p:cNvPr id="34" name="object 34"/>
          <p:cNvSpPr txBox="1"/>
          <p:nvPr/>
        </p:nvSpPr>
        <p:spPr>
          <a:xfrm>
            <a:off x="3267202" y="2522600"/>
            <a:ext cx="1255395" cy="700833"/>
          </a:xfrm>
          <a:prstGeom prst="rect">
            <a:avLst/>
          </a:prstGeom>
        </p:spPr>
        <p:txBody>
          <a:bodyPr vert="horz" wrap="square" lIns="0" tIns="46355" rIns="0" bIns="0" rtlCol="0">
            <a:spAutoFit/>
          </a:bodyPr>
          <a:lstStyle/>
          <a:p>
            <a:pPr marL="12065" marR="5080" indent="-1270" algn="ctr">
              <a:lnSpc>
                <a:spcPts val="1660"/>
              </a:lnSpc>
              <a:spcBef>
                <a:spcPts val="365"/>
              </a:spcBef>
            </a:pPr>
            <a:r>
              <a:rPr sz="1600" spc="-10" dirty="0">
                <a:solidFill>
                  <a:schemeClr val="bg1"/>
                </a:solidFill>
                <a:latin typeface="Microsoft Sans Serif"/>
                <a:cs typeface="Microsoft Sans Serif"/>
              </a:rPr>
              <a:t>Wewnętrzne </a:t>
            </a:r>
            <a:r>
              <a:rPr sz="1600" dirty="0">
                <a:solidFill>
                  <a:schemeClr val="bg1"/>
                </a:solidFill>
                <a:latin typeface="Microsoft Sans Serif"/>
                <a:cs typeface="Microsoft Sans Serif"/>
              </a:rPr>
              <a:t>uszkodzenia</a:t>
            </a:r>
            <a:r>
              <a:rPr sz="1600" spc="-80" dirty="0">
                <a:solidFill>
                  <a:schemeClr val="bg1"/>
                </a:solidFill>
                <a:latin typeface="Microsoft Sans Serif"/>
                <a:cs typeface="Microsoft Sans Serif"/>
              </a:rPr>
              <a:t> </a:t>
            </a:r>
            <a:r>
              <a:rPr sz="1600" spc="-50" dirty="0">
                <a:solidFill>
                  <a:schemeClr val="bg1"/>
                </a:solidFill>
                <a:latin typeface="Microsoft Sans Serif"/>
                <a:cs typeface="Microsoft Sans Serif"/>
              </a:rPr>
              <a:t>i </a:t>
            </a:r>
            <a:r>
              <a:rPr sz="1600" spc="-10" dirty="0">
                <a:solidFill>
                  <a:schemeClr val="bg1"/>
                </a:solidFill>
                <a:latin typeface="Microsoft Sans Serif"/>
                <a:cs typeface="Microsoft Sans Serif"/>
              </a:rPr>
              <a:t>pęknięcia</a:t>
            </a:r>
            <a:endParaRPr sz="1600" dirty="0">
              <a:solidFill>
                <a:schemeClr val="bg1"/>
              </a:solidFill>
              <a:latin typeface="Microsoft Sans Serif"/>
              <a:cs typeface="Microsoft Sans Serif"/>
            </a:endParaRPr>
          </a:p>
        </p:txBody>
      </p:sp>
      <p:sp>
        <p:nvSpPr>
          <p:cNvPr id="35" name="object 35"/>
          <p:cNvSpPr txBox="1"/>
          <p:nvPr/>
        </p:nvSpPr>
        <p:spPr>
          <a:xfrm>
            <a:off x="1733169" y="781303"/>
            <a:ext cx="5501005" cy="500380"/>
          </a:xfrm>
          <a:prstGeom prst="rect">
            <a:avLst/>
          </a:prstGeom>
        </p:spPr>
        <p:txBody>
          <a:bodyPr vert="horz" wrap="square" lIns="0" tIns="12700" rIns="0" bIns="0" rtlCol="0">
            <a:spAutoFit/>
          </a:bodyPr>
          <a:lstStyle/>
          <a:p>
            <a:pPr marL="68580" algn="ctr">
              <a:lnSpc>
                <a:spcPts val="1870"/>
              </a:lnSpc>
              <a:spcBef>
                <a:spcPts val="100"/>
              </a:spcBef>
            </a:pPr>
            <a:r>
              <a:rPr sz="1800" spc="-10" dirty="0">
                <a:solidFill>
                  <a:schemeClr val="bg1"/>
                </a:solidFill>
                <a:latin typeface="Microsoft Sans Serif"/>
                <a:cs typeface="Microsoft Sans Serif"/>
              </a:rPr>
              <a:t>maszyny</a:t>
            </a:r>
            <a:endParaRPr sz="1800" dirty="0">
              <a:solidFill>
                <a:schemeClr val="bg1"/>
              </a:solidFill>
              <a:latin typeface="Microsoft Sans Serif"/>
              <a:cs typeface="Microsoft Sans Serif"/>
            </a:endParaRPr>
          </a:p>
          <a:p>
            <a:pPr algn="ctr">
              <a:lnSpc>
                <a:spcPts val="1870"/>
              </a:lnSpc>
              <a:tabLst>
                <a:tab pos="3649979" algn="l"/>
              </a:tabLst>
            </a:pPr>
            <a:r>
              <a:rPr sz="1800" spc="-10" dirty="0">
                <a:solidFill>
                  <a:schemeClr val="bg1"/>
                </a:solidFill>
                <a:latin typeface="Microsoft Sans Serif"/>
                <a:cs typeface="Microsoft Sans Serif"/>
              </a:rPr>
              <a:t>Makrouszkodzenia</a:t>
            </a:r>
            <a:r>
              <a:rPr sz="1800" dirty="0">
                <a:latin typeface="Microsoft Sans Serif"/>
                <a:cs typeface="Microsoft Sans Serif"/>
              </a:rPr>
              <a:t>	</a:t>
            </a:r>
            <a:r>
              <a:rPr sz="1800" spc="-10" dirty="0">
                <a:solidFill>
                  <a:schemeClr val="bg1"/>
                </a:solidFill>
                <a:latin typeface="Microsoft Sans Serif"/>
                <a:cs typeface="Microsoft Sans Serif"/>
              </a:rPr>
              <a:t>Mikrouszkodzenia</a:t>
            </a:r>
            <a:endParaRPr sz="1800" dirty="0">
              <a:solidFill>
                <a:schemeClr val="bg1"/>
              </a:solidFill>
              <a:latin typeface="Microsoft Sans Serif"/>
              <a:cs typeface="Microsoft Sans Serif"/>
            </a:endParaRPr>
          </a:p>
        </p:txBody>
      </p:sp>
      <p:grpSp>
        <p:nvGrpSpPr>
          <p:cNvPr id="36" name="object 36"/>
          <p:cNvGrpSpPr/>
          <p:nvPr/>
        </p:nvGrpSpPr>
        <p:grpSpPr>
          <a:xfrm>
            <a:off x="5846064" y="1464563"/>
            <a:ext cx="1544320" cy="544195"/>
            <a:chOff x="5846064" y="1464563"/>
            <a:chExt cx="1544320" cy="544195"/>
          </a:xfrm>
        </p:grpSpPr>
        <p:pic>
          <p:nvPicPr>
            <p:cNvPr id="37" name="object 37"/>
            <p:cNvPicPr/>
            <p:nvPr/>
          </p:nvPicPr>
          <p:blipFill>
            <a:blip r:embed="rId17" cstate="print"/>
            <a:stretch>
              <a:fillRect/>
            </a:stretch>
          </p:blipFill>
          <p:spPr>
            <a:xfrm>
              <a:off x="5846064" y="1464563"/>
              <a:ext cx="1385315" cy="391667"/>
            </a:xfrm>
            <a:prstGeom prst="rect">
              <a:avLst/>
            </a:prstGeom>
          </p:spPr>
        </p:pic>
        <p:pic>
          <p:nvPicPr>
            <p:cNvPr id="38" name="object 38"/>
            <p:cNvPicPr/>
            <p:nvPr/>
          </p:nvPicPr>
          <p:blipFill>
            <a:blip r:embed="rId21" cstate="print"/>
            <a:stretch>
              <a:fillRect/>
            </a:stretch>
          </p:blipFill>
          <p:spPr>
            <a:xfrm>
              <a:off x="5992368" y="1603247"/>
              <a:ext cx="1397508" cy="405384"/>
            </a:xfrm>
            <a:prstGeom prst="rect">
              <a:avLst/>
            </a:prstGeom>
          </p:spPr>
        </p:pic>
      </p:grpSp>
      <p:sp>
        <p:nvSpPr>
          <p:cNvPr id="39" name="object 39"/>
          <p:cNvSpPr txBox="1"/>
          <p:nvPr/>
        </p:nvSpPr>
        <p:spPr>
          <a:xfrm>
            <a:off x="6208903" y="1643888"/>
            <a:ext cx="965200" cy="285115"/>
          </a:xfrm>
          <a:prstGeom prst="rect">
            <a:avLst/>
          </a:prstGeom>
        </p:spPr>
        <p:txBody>
          <a:bodyPr vert="horz" wrap="square" lIns="0" tIns="13335" rIns="0" bIns="0" rtlCol="0">
            <a:spAutoFit/>
          </a:bodyPr>
          <a:lstStyle/>
          <a:p>
            <a:pPr marL="12700">
              <a:lnSpc>
                <a:spcPct val="100000"/>
              </a:lnSpc>
              <a:spcBef>
                <a:spcPts val="105"/>
              </a:spcBef>
            </a:pPr>
            <a:r>
              <a:rPr sz="1700" spc="-10" dirty="0">
                <a:solidFill>
                  <a:schemeClr val="bg1"/>
                </a:solidFill>
                <a:latin typeface="Microsoft Sans Serif"/>
                <a:cs typeface="Microsoft Sans Serif"/>
              </a:rPr>
              <a:t>Widzialne</a:t>
            </a:r>
            <a:endParaRPr sz="1700" dirty="0">
              <a:solidFill>
                <a:schemeClr val="bg1"/>
              </a:solidFill>
              <a:latin typeface="Microsoft Sans Serif"/>
              <a:cs typeface="Microsoft Sans Serif"/>
            </a:endParaRPr>
          </a:p>
        </p:txBody>
      </p:sp>
      <p:grpSp>
        <p:nvGrpSpPr>
          <p:cNvPr id="40" name="object 40"/>
          <p:cNvGrpSpPr/>
          <p:nvPr/>
        </p:nvGrpSpPr>
        <p:grpSpPr>
          <a:xfrm>
            <a:off x="5373623" y="2113788"/>
            <a:ext cx="2313940" cy="1402080"/>
            <a:chOff x="5373623" y="2113788"/>
            <a:chExt cx="2313940" cy="1402080"/>
          </a:xfrm>
        </p:grpSpPr>
        <p:pic>
          <p:nvPicPr>
            <p:cNvPr id="41" name="object 41"/>
            <p:cNvPicPr/>
            <p:nvPr/>
          </p:nvPicPr>
          <p:blipFill>
            <a:blip r:embed="rId22" cstate="print"/>
            <a:stretch>
              <a:fillRect/>
            </a:stretch>
          </p:blipFill>
          <p:spPr>
            <a:xfrm>
              <a:off x="5373623" y="2113788"/>
              <a:ext cx="2153412" cy="1251203"/>
            </a:xfrm>
            <a:prstGeom prst="rect">
              <a:avLst/>
            </a:prstGeom>
          </p:spPr>
        </p:pic>
        <p:pic>
          <p:nvPicPr>
            <p:cNvPr id="42" name="object 42"/>
            <p:cNvPicPr/>
            <p:nvPr/>
          </p:nvPicPr>
          <p:blipFill>
            <a:blip r:embed="rId23" cstate="print"/>
            <a:stretch>
              <a:fillRect/>
            </a:stretch>
          </p:blipFill>
          <p:spPr>
            <a:xfrm>
              <a:off x="5519927" y="2253996"/>
              <a:ext cx="2167128" cy="1261872"/>
            </a:xfrm>
            <a:prstGeom prst="rect">
              <a:avLst/>
            </a:prstGeom>
          </p:spPr>
        </p:pic>
      </p:grpSp>
      <p:sp>
        <p:nvSpPr>
          <p:cNvPr id="43" name="object 43"/>
          <p:cNvSpPr txBox="1"/>
          <p:nvPr/>
        </p:nvSpPr>
        <p:spPr>
          <a:xfrm>
            <a:off x="5615685" y="2335529"/>
            <a:ext cx="1697355" cy="1077859"/>
          </a:xfrm>
          <a:prstGeom prst="rect">
            <a:avLst/>
          </a:prstGeom>
        </p:spPr>
        <p:txBody>
          <a:bodyPr vert="horz" wrap="square" lIns="0" tIns="46355" rIns="0" bIns="0" rtlCol="0">
            <a:spAutoFit/>
          </a:bodyPr>
          <a:lstStyle/>
          <a:p>
            <a:pPr marL="12700" marR="439420">
              <a:lnSpc>
                <a:spcPts val="1660"/>
              </a:lnSpc>
              <a:spcBef>
                <a:spcPts val="365"/>
              </a:spcBef>
            </a:pPr>
            <a:r>
              <a:rPr sz="1600" spc="-10" dirty="0">
                <a:solidFill>
                  <a:schemeClr val="bg1"/>
                </a:solidFill>
                <a:latin typeface="Microsoft Sans Serif"/>
                <a:cs typeface="Microsoft Sans Serif"/>
              </a:rPr>
              <a:t>*Kruszenie rozłamywanie</a:t>
            </a:r>
            <a:endParaRPr sz="1600" dirty="0">
              <a:solidFill>
                <a:schemeClr val="bg1"/>
              </a:solidFill>
              <a:latin typeface="Microsoft Sans Serif"/>
              <a:cs typeface="Microsoft Sans Serif"/>
            </a:endParaRPr>
          </a:p>
          <a:p>
            <a:pPr marL="12700">
              <a:lnSpc>
                <a:spcPct val="100000"/>
              </a:lnSpc>
              <a:spcBef>
                <a:spcPts val="359"/>
              </a:spcBef>
            </a:pPr>
            <a:r>
              <a:rPr sz="1600" spc="-10" dirty="0">
                <a:solidFill>
                  <a:schemeClr val="bg1"/>
                </a:solidFill>
                <a:latin typeface="Microsoft Sans Serif"/>
                <a:cs typeface="Microsoft Sans Serif"/>
              </a:rPr>
              <a:t>*Zgniatanie</a:t>
            </a:r>
            <a:endParaRPr sz="1600" dirty="0">
              <a:solidFill>
                <a:schemeClr val="bg1"/>
              </a:solidFill>
              <a:latin typeface="Microsoft Sans Serif"/>
              <a:cs typeface="Microsoft Sans Serif"/>
            </a:endParaRPr>
          </a:p>
          <a:p>
            <a:pPr marL="12700">
              <a:lnSpc>
                <a:spcPct val="100000"/>
              </a:lnSpc>
              <a:spcBef>
                <a:spcPts val="380"/>
              </a:spcBef>
            </a:pPr>
            <a:r>
              <a:rPr sz="1600" dirty="0">
                <a:solidFill>
                  <a:schemeClr val="bg1"/>
                </a:solidFill>
                <a:latin typeface="Microsoft Sans Serif"/>
                <a:cs typeface="Microsoft Sans Serif"/>
              </a:rPr>
              <a:t>*Odrywanie</a:t>
            </a:r>
            <a:r>
              <a:rPr sz="1600" spc="-50" dirty="0">
                <a:solidFill>
                  <a:schemeClr val="bg1"/>
                </a:solidFill>
                <a:latin typeface="Microsoft Sans Serif"/>
                <a:cs typeface="Microsoft Sans Serif"/>
              </a:rPr>
              <a:t> </a:t>
            </a:r>
            <a:r>
              <a:rPr sz="1600" spc="-10" dirty="0">
                <a:solidFill>
                  <a:schemeClr val="bg1"/>
                </a:solidFill>
                <a:latin typeface="Microsoft Sans Serif"/>
                <a:cs typeface="Microsoft Sans Serif"/>
              </a:rPr>
              <a:t>części</a:t>
            </a:r>
            <a:endParaRPr sz="1600" dirty="0">
              <a:solidFill>
                <a:schemeClr val="bg1"/>
              </a:solidFill>
              <a:latin typeface="Microsoft Sans Serif"/>
              <a:cs typeface="Microsoft Sans Serif"/>
            </a:endParaRPr>
          </a:p>
        </p:txBody>
      </p:sp>
      <p:sp>
        <p:nvSpPr>
          <p:cNvPr id="45" name="object 45"/>
          <p:cNvSpPr txBox="1"/>
          <p:nvPr/>
        </p:nvSpPr>
        <p:spPr>
          <a:xfrm>
            <a:off x="3138297" y="3617214"/>
            <a:ext cx="5252085" cy="3195320"/>
          </a:xfrm>
          <a:prstGeom prst="rect">
            <a:avLst/>
          </a:prstGeom>
        </p:spPr>
        <p:txBody>
          <a:bodyPr vert="horz" wrap="square" lIns="0" tIns="12065" rIns="0" bIns="0" rtlCol="0">
            <a:spAutoFit/>
          </a:bodyPr>
          <a:lstStyle/>
          <a:p>
            <a:pPr marL="12700" marR="107314" algn="just">
              <a:lnSpc>
                <a:spcPct val="100000"/>
              </a:lnSpc>
              <a:spcBef>
                <a:spcPts val="95"/>
              </a:spcBef>
            </a:pPr>
            <a:r>
              <a:rPr sz="1600" dirty="0">
                <a:solidFill>
                  <a:srgbClr val="FFFFFF"/>
                </a:solidFill>
                <a:latin typeface="Microsoft Sans Serif"/>
                <a:cs typeface="Microsoft Sans Serif"/>
              </a:rPr>
              <a:t>*</a:t>
            </a:r>
            <a:r>
              <a:rPr sz="1600" spc="-30" dirty="0">
                <a:solidFill>
                  <a:srgbClr val="FFFFFF"/>
                </a:solidFill>
                <a:latin typeface="Microsoft Sans Serif"/>
                <a:cs typeface="Microsoft Sans Serif"/>
              </a:rPr>
              <a:t> </a:t>
            </a:r>
            <a:r>
              <a:rPr sz="1600" dirty="0">
                <a:solidFill>
                  <a:srgbClr val="FFFFFF"/>
                </a:solidFill>
                <a:latin typeface="Microsoft Sans Serif"/>
                <a:cs typeface="Microsoft Sans Serif"/>
              </a:rPr>
              <a:t>mechanicznie</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lub</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enzymatycznie.</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Po</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pokonaniu</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kutyny </a:t>
            </a:r>
            <a:r>
              <a:rPr sz="1600" dirty="0">
                <a:solidFill>
                  <a:srgbClr val="FFFFFF"/>
                </a:solidFill>
                <a:latin typeface="Microsoft Sans Serif"/>
                <a:cs typeface="Microsoft Sans Serif"/>
              </a:rPr>
              <a:t>(kutynazy)</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enzymatycznie</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rozkładane</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są</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ściany</a:t>
            </a:r>
            <a:r>
              <a:rPr sz="1600" spc="-65" dirty="0">
                <a:solidFill>
                  <a:srgbClr val="FFFFFF"/>
                </a:solidFill>
                <a:latin typeface="Microsoft Sans Serif"/>
                <a:cs typeface="Microsoft Sans Serif"/>
              </a:rPr>
              <a:t> </a:t>
            </a:r>
            <a:r>
              <a:rPr sz="1600" spc="-10" dirty="0">
                <a:solidFill>
                  <a:srgbClr val="FFFFFF"/>
                </a:solidFill>
                <a:latin typeface="Microsoft Sans Serif"/>
                <a:cs typeface="Microsoft Sans Serif"/>
              </a:rPr>
              <a:t>komórek przez:</a:t>
            </a:r>
            <a:endParaRPr sz="1600" dirty="0">
              <a:latin typeface="Microsoft Sans Serif"/>
              <a:cs typeface="Microsoft Sans Serif"/>
            </a:endParaRPr>
          </a:p>
          <a:p>
            <a:pPr marL="137160" indent="-124460" algn="just">
              <a:lnSpc>
                <a:spcPct val="100000"/>
              </a:lnSpc>
              <a:buChar char="-"/>
              <a:tabLst>
                <a:tab pos="137160" algn="l"/>
              </a:tabLst>
            </a:pPr>
            <a:r>
              <a:rPr sz="1600" dirty="0">
                <a:solidFill>
                  <a:srgbClr val="FFFFFF"/>
                </a:solidFill>
                <a:latin typeface="Microsoft Sans Serif"/>
                <a:cs typeface="Microsoft Sans Serif"/>
              </a:rPr>
              <a:t>pektynazy</a:t>
            </a:r>
            <a:r>
              <a:rPr sz="1600" spc="-20"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pektynu): </a:t>
            </a:r>
            <a:r>
              <a:rPr sz="1600" spc="-10" dirty="0">
                <a:solidFill>
                  <a:srgbClr val="FFFFFF"/>
                </a:solidFill>
                <a:latin typeface="Microsoft Sans Serif"/>
                <a:cs typeface="Microsoft Sans Serif"/>
              </a:rPr>
              <a:t>metyloesteraza</a:t>
            </a:r>
            <a:r>
              <a:rPr sz="1600" spc="-25" dirty="0">
                <a:solidFill>
                  <a:srgbClr val="FFFFFF"/>
                </a:solidFill>
                <a:latin typeface="Microsoft Sans Serif"/>
                <a:cs typeface="Microsoft Sans Serif"/>
              </a:rPr>
              <a:t> </a:t>
            </a:r>
            <a:r>
              <a:rPr sz="1600" spc="-10" dirty="0">
                <a:solidFill>
                  <a:srgbClr val="FFFFFF"/>
                </a:solidFill>
                <a:latin typeface="Microsoft Sans Serif"/>
                <a:cs typeface="Microsoft Sans Serif"/>
              </a:rPr>
              <a:t>pektynowa,</a:t>
            </a:r>
            <a:endParaRPr sz="1600" dirty="0">
              <a:latin typeface="Microsoft Sans Serif"/>
              <a:cs typeface="Microsoft Sans Serif"/>
            </a:endParaRPr>
          </a:p>
          <a:p>
            <a:pPr marL="12700" algn="just">
              <a:lnSpc>
                <a:spcPct val="100000"/>
              </a:lnSpc>
            </a:pPr>
            <a:r>
              <a:rPr sz="1600" spc="-10" dirty="0">
                <a:solidFill>
                  <a:srgbClr val="FFFFFF"/>
                </a:solidFill>
                <a:latin typeface="Microsoft Sans Serif"/>
                <a:cs typeface="Microsoft Sans Serif"/>
              </a:rPr>
              <a:t>poligalaktouronaza,</a:t>
            </a:r>
            <a:r>
              <a:rPr sz="1600" spc="25" dirty="0">
                <a:solidFill>
                  <a:srgbClr val="FFFFFF"/>
                </a:solidFill>
                <a:latin typeface="Microsoft Sans Serif"/>
                <a:cs typeface="Microsoft Sans Serif"/>
              </a:rPr>
              <a:t> </a:t>
            </a:r>
            <a:r>
              <a:rPr sz="1600" spc="-10" dirty="0">
                <a:solidFill>
                  <a:srgbClr val="FFFFFF"/>
                </a:solidFill>
                <a:latin typeface="Microsoft Sans Serif"/>
                <a:cs typeface="Microsoft Sans Serif"/>
              </a:rPr>
              <a:t>polimetylaktouronaza</a:t>
            </a:r>
            <a:endParaRPr sz="1600" dirty="0">
              <a:latin typeface="Microsoft Sans Serif"/>
              <a:cs typeface="Microsoft Sans Serif"/>
            </a:endParaRPr>
          </a:p>
          <a:p>
            <a:pPr marL="137160" indent="-124460" algn="just">
              <a:lnSpc>
                <a:spcPct val="100000"/>
              </a:lnSpc>
              <a:buChar char="-"/>
              <a:tabLst>
                <a:tab pos="137160" algn="l"/>
              </a:tabLst>
            </a:pPr>
            <a:r>
              <a:rPr sz="1600" dirty="0">
                <a:solidFill>
                  <a:srgbClr val="FFFFFF"/>
                </a:solidFill>
                <a:latin typeface="Microsoft Sans Serif"/>
                <a:cs typeface="Microsoft Sans Serif"/>
              </a:rPr>
              <a:t>celulozy</a:t>
            </a:r>
            <a:r>
              <a:rPr sz="1600" spc="-55"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celulozy):</a:t>
            </a:r>
            <a:r>
              <a:rPr sz="1600" spc="-30" dirty="0">
                <a:solidFill>
                  <a:srgbClr val="FFFFFF"/>
                </a:solidFill>
                <a:latin typeface="Microsoft Sans Serif"/>
                <a:cs typeface="Microsoft Sans Serif"/>
              </a:rPr>
              <a:t> </a:t>
            </a:r>
            <a:r>
              <a:rPr sz="1600" dirty="0">
                <a:solidFill>
                  <a:srgbClr val="FFFFFF"/>
                </a:solidFill>
                <a:latin typeface="Microsoft Sans Serif"/>
                <a:cs typeface="Microsoft Sans Serif"/>
              </a:rPr>
              <a:t>endo</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egzoglukanazy</a:t>
            </a:r>
            <a:endParaRPr sz="1600" dirty="0">
              <a:latin typeface="Microsoft Sans Serif"/>
              <a:cs typeface="Microsoft Sans Serif"/>
            </a:endParaRPr>
          </a:p>
          <a:p>
            <a:pPr marL="12700" marR="567690" indent="124460">
              <a:lnSpc>
                <a:spcPct val="100000"/>
              </a:lnSpc>
              <a:buChar char="-"/>
              <a:tabLst>
                <a:tab pos="137160" algn="l"/>
              </a:tabLst>
            </a:pPr>
            <a:r>
              <a:rPr sz="1600" dirty="0">
                <a:solidFill>
                  <a:srgbClr val="FFFFFF"/>
                </a:solidFill>
                <a:latin typeface="Microsoft Sans Serif"/>
                <a:cs typeface="Microsoft Sans Serif"/>
              </a:rPr>
              <a:t>enzymy</a:t>
            </a:r>
            <a:r>
              <a:rPr sz="1600" spc="10" dirty="0">
                <a:solidFill>
                  <a:srgbClr val="FFFFFF"/>
                </a:solidFill>
                <a:latin typeface="Microsoft Sans Serif"/>
                <a:cs typeface="Microsoft Sans Serif"/>
              </a:rPr>
              <a:t> </a:t>
            </a:r>
            <a:r>
              <a:rPr sz="1600" spc="-10" dirty="0">
                <a:solidFill>
                  <a:srgbClr val="FFFFFF"/>
                </a:solidFill>
                <a:latin typeface="Microsoft Sans Serif"/>
                <a:cs typeface="Microsoft Sans Serif"/>
              </a:rPr>
              <a:t>lignolityczne-</a:t>
            </a:r>
            <a:r>
              <a:rPr sz="1600" spc="-30" dirty="0">
                <a:solidFill>
                  <a:srgbClr val="FFFFFF"/>
                </a:solidFill>
                <a:latin typeface="Microsoft Sans Serif"/>
                <a:cs typeface="Microsoft Sans Serif"/>
              </a:rPr>
              <a:t> </a:t>
            </a:r>
            <a:r>
              <a:rPr sz="1600" dirty="0">
                <a:solidFill>
                  <a:srgbClr val="FFFFFF"/>
                </a:solidFill>
                <a:latin typeface="Microsoft Sans Serif"/>
                <a:cs typeface="Microsoft Sans Serif"/>
              </a:rPr>
              <a:t>tylko</a:t>
            </a:r>
            <a:r>
              <a:rPr sz="1600" spc="5" dirty="0">
                <a:solidFill>
                  <a:srgbClr val="FFFFFF"/>
                </a:solidFill>
                <a:latin typeface="Microsoft Sans Serif"/>
                <a:cs typeface="Microsoft Sans Serif"/>
              </a:rPr>
              <a:t> </a:t>
            </a:r>
            <a:r>
              <a:rPr sz="1600" dirty="0">
                <a:solidFill>
                  <a:srgbClr val="FFFFFF"/>
                </a:solidFill>
                <a:latin typeface="Microsoft Sans Serif"/>
                <a:cs typeface="Microsoft Sans Serif"/>
              </a:rPr>
              <a:t>u</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grzybów</a:t>
            </a:r>
            <a:r>
              <a:rPr sz="1600" spc="15" dirty="0">
                <a:solidFill>
                  <a:srgbClr val="FFFFFF"/>
                </a:solidFill>
                <a:latin typeface="Microsoft Sans Serif"/>
                <a:cs typeface="Microsoft Sans Serif"/>
              </a:rPr>
              <a:t> </a:t>
            </a:r>
            <a:r>
              <a:rPr sz="1600" spc="-10" dirty="0">
                <a:solidFill>
                  <a:srgbClr val="FFFFFF"/>
                </a:solidFill>
                <a:latin typeface="Microsoft Sans Serif"/>
                <a:cs typeface="Microsoft Sans Serif"/>
              </a:rPr>
              <a:t>niszczących drzewo</a:t>
            </a:r>
            <a:endParaRPr sz="1600" dirty="0">
              <a:latin typeface="Microsoft Sans Serif"/>
              <a:cs typeface="Microsoft Sans Serif"/>
            </a:endParaRPr>
          </a:p>
          <a:p>
            <a:pPr marL="12700" marR="756285" indent="124460">
              <a:lnSpc>
                <a:spcPct val="100000"/>
              </a:lnSpc>
              <a:buChar char="-"/>
              <a:tabLst>
                <a:tab pos="137160" algn="l"/>
              </a:tabLst>
            </a:pPr>
            <a:r>
              <a:rPr sz="1600" dirty="0">
                <a:solidFill>
                  <a:srgbClr val="FFFFFF"/>
                </a:solidFill>
                <a:latin typeface="Microsoft Sans Serif"/>
                <a:cs typeface="Microsoft Sans Serif"/>
              </a:rPr>
              <a:t>enzymy</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proklityczne</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białek):</a:t>
            </a:r>
            <a:r>
              <a:rPr sz="1600" spc="-65" dirty="0">
                <a:solidFill>
                  <a:srgbClr val="FFFFFF"/>
                </a:solidFill>
                <a:latin typeface="Microsoft Sans Serif"/>
                <a:cs typeface="Microsoft Sans Serif"/>
              </a:rPr>
              <a:t> </a:t>
            </a:r>
            <a:r>
              <a:rPr sz="1600" spc="-10" dirty="0">
                <a:solidFill>
                  <a:srgbClr val="FFFFFF"/>
                </a:solidFill>
                <a:latin typeface="Microsoft Sans Serif"/>
                <a:cs typeface="Microsoft Sans Serif"/>
              </a:rPr>
              <a:t>proteinazy, peptydazy</a:t>
            </a:r>
            <a:endParaRPr sz="1600" dirty="0">
              <a:latin typeface="Microsoft Sans Serif"/>
              <a:cs typeface="Microsoft Sans Serif"/>
            </a:endParaRPr>
          </a:p>
          <a:p>
            <a:pPr marL="137160" indent="-124460">
              <a:lnSpc>
                <a:spcPct val="100000"/>
              </a:lnSpc>
              <a:spcBef>
                <a:spcPts val="5"/>
              </a:spcBef>
              <a:buChar char="-"/>
              <a:tabLst>
                <a:tab pos="137160" algn="l"/>
              </a:tabLst>
            </a:pPr>
            <a:r>
              <a:rPr sz="1600" dirty="0">
                <a:solidFill>
                  <a:srgbClr val="FFFFFF"/>
                </a:solidFill>
                <a:latin typeface="Microsoft Sans Serif"/>
                <a:cs typeface="Microsoft Sans Serif"/>
              </a:rPr>
              <a:t>lipazy</a:t>
            </a:r>
            <a:r>
              <a:rPr sz="1600" spc="-60"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tłuszczów)</a:t>
            </a:r>
            <a:endParaRPr sz="1600" dirty="0">
              <a:latin typeface="Microsoft Sans Serif"/>
              <a:cs typeface="Microsoft Sans Serif"/>
            </a:endParaRPr>
          </a:p>
          <a:p>
            <a:pPr marL="137160" indent="-124460">
              <a:lnSpc>
                <a:spcPct val="100000"/>
              </a:lnSpc>
              <a:buChar char="-"/>
              <a:tabLst>
                <a:tab pos="137160" algn="l"/>
              </a:tabLst>
            </a:pPr>
            <a:r>
              <a:rPr sz="1600" dirty="0">
                <a:solidFill>
                  <a:srgbClr val="FFFFFF"/>
                </a:solidFill>
                <a:latin typeface="Microsoft Sans Serif"/>
                <a:cs typeface="Microsoft Sans Serif"/>
              </a:rPr>
              <a:t>fosfolipidazy</a:t>
            </a:r>
            <a:r>
              <a:rPr sz="1600" spc="-90" dirty="0">
                <a:solidFill>
                  <a:srgbClr val="FFFFFF"/>
                </a:solidFill>
                <a:latin typeface="Microsoft Sans Serif"/>
                <a:cs typeface="Microsoft Sans Serif"/>
              </a:rPr>
              <a:t> </a:t>
            </a:r>
            <a:r>
              <a:rPr sz="1600" dirty="0">
                <a:solidFill>
                  <a:srgbClr val="FFFFFF"/>
                </a:solidFill>
                <a:latin typeface="Microsoft Sans Serif"/>
                <a:cs typeface="Microsoft Sans Serif"/>
              </a:rPr>
              <a:t>(rozkład</a:t>
            </a:r>
            <a:r>
              <a:rPr sz="1600" spc="-65" dirty="0">
                <a:solidFill>
                  <a:srgbClr val="FFFFFF"/>
                </a:solidFill>
                <a:latin typeface="Microsoft Sans Serif"/>
                <a:cs typeface="Microsoft Sans Serif"/>
              </a:rPr>
              <a:t> </a:t>
            </a:r>
            <a:r>
              <a:rPr sz="1600" spc="-10" dirty="0">
                <a:solidFill>
                  <a:srgbClr val="FFFFFF"/>
                </a:solidFill>
                <a:latin typeface="Microsoft Sans Serif"/>
                <a:cs typeface="Microsoft Sans Serif"/>
              </a:rPr>
              <a:t>fosfolipidów)</a:t>
            </a:r>
            <a:endParaRPr sz="1600" dirty="0">
              <a:latin typeface="Microsoft Sans Serif"/>
              <a:cs typeface="Microsoft Sans Serif"/>
            </a:endParaRPr>
          </a:p>
          <a:p>
            <a:pPr marL="137160" indent="-124460">
              <a:lnSpc>
                <a:spcPct val="100000"/>
              </a:lnSpc>
              <a:buChar char="-"/>
              <a:tabLst>
                <a:tab pos="137160" algn="l"/>
              </a:tabLst>
            </a:pPr>
            <a:r>
              <a:rPr sz="1600" dirty="0">
                <a:solidFill>
                  <a:srgbClr val="FFFFFF"/>
                </a:solidFill>
                <a:latin typeface="Microsoft Sans Serif"/>
                <a:cs typeface="Microsoft Sans Serif"/>
              </a:rPr>
              <a:t>oksydazy</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i</a:t>
            </a:r>
            <a:r>
              <a:rPr sz="1600" spc="-65" dirty="0">
                <a:solidFill>
                  <a:srgbClr val="FFFFFF"/>
                </a:solidFill>
                <a:latin typeface="Microsoft Sans Serif"/>
                <a:cs typeface="Microsoft Sans Serif"/>
              </a:rPr>
              <a:t> </a:t>
            </a:r>
            <a:r>
              <a:rPr sz="1600" dirty="0">
                <a:solidFill>
                  <a:srgbClr val="FFFFFF"/>
                </a:solidFill>
                <a:latin typeface="Microsoft Sans Serif"/>
                <a:cs typeface="Microsoft Sans Serif"/>
              </a:rPr>
              <a:t>dehydrogenazy-</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utlenianie</a:t>
            </a:r>
            <a:r>
              <a:rPr sz="1600" spc="-75" dirty="0">
                <a:solidFill>
                  <a:srgbClr val="FFFFFF"/>
                </a:solidFill>
                <a:latin typeface="Microsoft Sans Serif"/>
                <a:cs typeface="Microsoft Sans Serif"/>
              </a:rPr>
              <a:t> </a:t>
            </a:r>
            <a:r>
              <a:rPr sz="1600" spc="-10" dirty="0">
                <a:solidFill>
                  <a:srgbClr val="FFFFFF"/>
                </a:solidFill>
                <a:latin typeface="Microsoft Sans Serif"/>
                <a:cs typeface="Microsoft Sans Serif"/>
              </a:rPr>
              <a:t>metabolitów</a:t>
            </a:r>
            <a:endParaRPr sz="1600" dirty="0">
              <a:latin typeface="Microsoft Sans Serif"/>
              <a:cs typeface="Microsoft Sans Serif"/>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 y="685800"/>
            <a:ext cx="7886700" cy="1325563"/>
          </a:xfrm>
          <a:prstGeom prst="rect">
            <a:avLst/>
          </a:prstGeom>
        </p:spPr>
        <p:txBody>
          <a:bodyPr vert="horz" wrap="square" lIns="0" tIns="619252" rIns="0" bIns="0" rtlCol="0">
            <a:spAutoFit/>
          </a:bodyPr>
          <a:lstStyle/>
          <a:p>
            <a:pPr marL="1546225">
              <a:lnSpc>
                <a:spcPct val="100000"/>
              </a:lnSpc>
              <a:spcBef>
                <a:spcPts val="100"/>
              </a:spcBef>
            </a:pPr>
            <a:r>
              <a:rPr dirty="0"/>
              <a:t>KONTAKT</a:t>
            </a:r>
            <a:r>
              <a:rPr spc="-185" dirty="0"/>
              <a:t> </a:t>
            </a:r>
            <a:r>
              <a:rPr spc="-10" dirty="0"/>
              <a:t>PASOŻYTNICZY</a:t>
            </a:r>
          </a:p>
        </p:txBody>
      </p:sp>
      <p:sp>
        <p:nvSpPr>
          <p:cNvPr id="3" name="object 3"/>
          <p:cNvSpPr txBox="1"/>
          <p:nvPr/>
        </p:nvSpPr>
        <p:spPr>
          <a:xfrm>
            <a:off x="457200" y="2743200"/>
            <a:ext cx="7116445" cy="2220595"/>
          </a:xfrm>
          <a:prstGeom prst="rect">
            <a:avLst/>
          </a:prstGeom>
        </p:spPr>
        <p:txBody>
          <a:bodyPr vert="horz" wrap="square" lIns="0" tIns="12700" rIns="0" bIns="0" rtlCol="0">
            <a:spAutoFit/>
          </a:bodyPr>
          <a:lstStyle/>
          <a:p>
            <a:pPr marL="376555" indent="-363855">
              <a:lnSpc>
                <a:spcPct val="100000"/>
              </a:lnSpc>
              <a:spcBef>
                <a:spcPts val="100"/>
              </a:spcBef>
              <a:buChar char="•"/>
              <a:tabLst>
                <a:tab pos="376555" algn="l"/>
              </a:tabLst>
            </a:pPr>
            <a:r>
              <a:rPr sz="1200" dirty="0">
                <a:solidFill>
                  <a:srgbClr val="FFFFFF"/>
                </a:solidFill>
                <a:latin typeface="Microsoft Sans Serif"/>
                <a:cs typeface="Microsoft Sans Serif"/>
              </a:rPr>
              <a:t>grzyby</a:t>
            </a:r>
            <a:r>
              <a:rPr sz="1200" spc="-15" dirty="0">
                <a:solidFill>
                  <a:srgbClr val="FFFFFF"/>
                </a:solidFill>
                <a:latin typeface="Microsoft Sans Serif"/>
                <a:cs typeface="Microsoft Sans Serif"/>
              </a:rPr>
              <a:t> </a:t>
            </a:r>
            <a:r>
              <a:rPr sz="1200" spc="-10" dirty="0">
                <a:solidFill>
                  <a:srgbClr val="FFFFFF"/>
                </a:solidFill>
                <a:latin typeface="Microsoft Sans Serif"/>
                <a:cs typeface="Microsoft Sans Serif"/>
              </a:rPr>
              <a:t>bezssawkowe:</a:t>
            </a:r>
            <a:endParaRPr sz="1200" dirty="0">
              <a:latin typeface="Microsoft Sans Serif"/>
              <a:cs typeface="Microsoft Sans Serif"/>
            </a:endParaRPr>
          </a:p>
          <a:p>
            <a:pPr>
              <a:lnSpc>
                <a:spcPct val="100000"/>
              </a:lnSpc>
              <a:spcBef>
                <a:spcPts val="80"/>
              </a:spcBef>
            </a:pPr>
            <a:endParaRPr sz="1200" dirty="0">
              <a:latin typeface="Microsoft Sans Serif"/>
              <a:cs typeface="Microsoft Sans Serif"/>
            </a:endParaRPr>
          </a:p>
          <a:p>
            <a:pPr marL="106045" indent="-93345">
              <a:lnSpc>
                <a:spcPct val="100000"/>
              </a:lnSpc>
              <a:buChar char="-"/>
              <a:tabLst>
                <a:tab pos="106045" algn="l"/>
              </a:tabLst>
            </a:pPr>
            <a:r>
              <a:rPr sz="1200" dirty="0">
                <a:solidFill>
                  <a:srgbClr val="FFFFFF"/>
                </a:solidFill>
                <a:latin typeface="Microsoft Sans Serif"/>
                <a:cs typeface="Microsoft Sans Serif"/>
              </a:rPr>
              <a:t>odżywiają</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15" dirty="0">
                <a:solidFill>
                  <a:srgbClr val="FFFFFF"/>
                </a:solidFill>
                <a:latin typeface="Microsoft Sans Serif"/>
                <a:cs typeface="Microsoft Sans Serif"/>
              </a:rPr>
              <a:t> </a:t>
            </a:r>
            <a:r>
              <a:rPr sz="1200" dirty="0">
                <a:solidFill>
                  <a:srgbClr val="FFFFFF"/>
                </a:solidFill>
                <a:latin typeface="Microsoft Sans Serif"/>
                <a:cs typeface="Microsoft Sans Serif"/>
              </a:rPr>
              <a:t>całą</a:t>
            </a:r>
            <a:r>
              <a:rPr sz="1200" spc="-15" dirty="0">
                <a:solidFill>
                  <a:srgbClr val="FFFFFF"/>
                </a:solidFill>
                <a:latin typeface="Microsoft Sans Serif"/>
                <a:cs typeface="Microsoft Sans Serif"/>
              </a:rPr>
              <a:t> </a:t>
            </a:r>
            <a:r>
              <a:rPr sz="1200" spc="-10" dirty="0">
                <a:solidFill>
                  <a:srgbClr val="FFFFFF"/>
                </a:solidFill>
                <a:latin typeface="Microsoft Sans Serif"/>
                <a:cs typeface="Microsoft Sans Serif"/>
              </a:rPr>
              <a:t>powierzchnią</a:t>
            </a:r>
            <a:r>
              <a:rPr sz="1200" spc="-40" dirty="0">
                <a:solidFill>
                  <a:srgbClr val="FFFFFF"/>
                </a:solidFill>
                <a:latin typeface="Microsoft Sans Serif"/>
                <a:cs typeface="Microsoft Sans Serif"/>
              </a:rPr>
              <a:t> </a:t>
            </a:r>
            <a:r>
              <a:rPr sz="1200" spc="-10" dirty="0">
                <a:solidFill>
                  <a:srgbClr val="FFFFFF"/>
                </a:solidFill>
                <a:latin typeface="Microsoft Sans Serif"/>
                <a:cs typeface="Microsoft Sans Serif"/>
              </a:rPr>
              <a:t>strzępek</a:t>
            </a:r>
            <a:endParaRPr sz="1200" dirty="0">
              <a:latin typeface="Microsoft Sans Serif"/>
              <a:cs typeface="Microsoft Sans Serif"/>
            </a:endParaRPr>
          </a:p>
          <a:p>
            <a:pPr marL="105410" indent="-92710">
              <a:lnSpc>
                <a:spcPct val="100000"/>
              </a:lnSpc>
              <a:buChar char="-"/>
              <a:tabLst>
                <a:tab pos="105410" algn="l"/>
              </a:tabLst>
            </a:pPr>
            <a:r>
              <a:rPr sz="1200" dirty="0">
                <a:solidFill>
                  <a:srgbClr val="FFFFFF"/>
                </a:solidFill>
                <a:latin typeface="Microsoft Sans Serif"/>
                <a:cs typeface="Microsoft Sans Serif"/>
              </a:rPr>
              <a:t>rozwijają</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5" dirty="0">
                <a:solidFill>
                  <a:srgbClr val="FFFFFF"/>
                </a:solidFill>
                <a:latin typeface="Microsoft Sans Serif"/>
                <a:cs typeface="Microsoft Sans Serif"/>
              </a:rPr>
              <a:t> </a:t>
            </a:r>
            <a:r>
              <a:rPr sz="1200" spc="-10" dirty="0">
                <a:solidFill>
                  <a:srgbClr val="FFFFFF"/>
                </a:solidFill>
                <a:latin typeface="Microsoft Sans Serif"/>
                <a:cs typeface="Microsoft Sans Serif"/>
              </a:rPr>
              <a:t>międzykomórkowo, intercelularnie;</a:t>
            </a:r>
            <a:r>
              <a:rPr sz="1200" spc="-5" dirty="0">
                <a:solidFill>
                  <a:srgbClr val="FFFFFF"/>
                </a:solidFill>
                <a:latin typeface="Microsoft Sans Serif"/>
                <a:cs typeface="Microsoft Sans Serif"/>
              </a:rPr>
              <a:t> </a:t>
            </a:r>
            <a:r>
              <a:rPr sz="1200" spc="-10" dirty="0">
                <a:solidFill>
                  <a:srgbClr val="FFFFFF"/>
                </a:solidFill>
                <a:latin typeface="Microsoft Sans Serif"/>
                <a:cs typeface="Microsoft Sans Serif"/>
              </a:rPr>
              <a:t>najczęściej</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są</a:t>
            </a:r>
            <a:r>
              <a:rPr sz="1200" spc="5" dirty="0">
                <a:solidFill>
                  <a:srgbClr val="FFFFFF"/>
                </a:solidFill>
                <a:latin typeface="Microsoft Sans Serif"/>
                <a:cs typeface="Microsoft Sans Serif"/>
              </a:rPr>
              <a:t> </a:t>
            </a:r>
            <a:r>
              <a:rPr sz="1200" dirty="0">
                <a:solidFill>
                  <a:srgbClr val="FFFFFF"/>
                </a:solidFill>
                <a:latin typeface="Microsoft Sans Serif"/>
                <a:cs typeface="Microsoft Sans Serif"/>
              </a:rPr>
              <a:t>to</a:t>
            </a:r>
            <a:r>
              <a:rPr sz="1200" spc="20" dirty="0">
                <a:solidFill>
                  <a:srgbClr val="FFFFFF"/>
                </a:solidFill>
                <a:latin typeface="Microsoft Sans Serif"/>
                <a:cs typeface="Microsoft Sans Serif"/>
              </a:rPr>
              <a:t> </a:t>
            </a:r>
            <a:r>
              <a:rPr sz="1200" dirty="0">
                <a:solidFill>
                  <a:srgbClr val="FFFFFF"/>
                </a:solidFill>
                <a:latin typeface="Microsoft Sans Serif"/>
                <a:cs typeface="Microsoft Sans Serif"/>
              </a:rPr>
              <a:t>pasożyty</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lub</a:t>
            </a:r>
            <a:r>
              <a:rPr sz="1200" spc="-5" dirty="0">
                <a:solidFill>
                  <a:srgbClr val="FFFFFF"/>
                </a:solidFill>
                <a:latin typeface="Microsoft Sans Serif"/>
                <a:cs typeface="Microsoft Sans Serif"/>
              </a:rPr>
              <a:t> </a:t>
            </a:r>
            <a:r>
              <a:rPr sz="1200" dirty="0">
                <a:solidFill>
                  <a:srgbClr val="FFFFFF"/>
                </a:solidFill>
                <a:latin typeface="Microsoft Sans Serif"/>
                <a:cs typeface="Microsoft Sans Serif"/>
              </a:rPr>
              <a:t>saprofity</a:t>
            </a:r>
            <a:r>
              <a:rPr sz="1200" spc="-25" dirty="0">
                <a:solidFill>
                  <a:srgbClr val="FFFFFF"/>
                </a:solidFill>
                <a:latin typeface="Microsoft Sans Serif"/>
                <a:cs typeface="Microsoft Sans Serif"/>
              </a:rPr>
              <a:t> </a:t>
            </a:r>
            <a:r>
              <a:rPr sz="1200" spc="-10" dirty="0">
                <a:solidFill>
                  <a:srgbClr val="FFFFFF"/>
                </a:solidFill>
                <a:latin typeface="Microsoft Sans Serif"/>
                <a:cs typeface="Microsoft Sans Serif"/>
              </a:rPr>
              <a:t>okolicznościowe</a:t>
            </a:r>
            <a:endParaRPr sz="1200" dirty="0">
              <a:latin typeface="Microsoft Sans Serif"/>
              <a:cs typeface="Microsoft Sans Serif"/>
            </a:endParaRPr>
          </a:p>
          <a:p>
            <a:pPr marL="105410" indent="-92710">
              <a:lnSpc>
                <a:spcPct val="100000"/>
              </a:lnSpc>
              <a:buChar char="-"/>
              <a:tabLst>
                <a:tab pos="105410" algn="l"/>
              </a:tabLst>
            </a:pPr>
            <a:r>
              <a:rPr sz="1200" dirty="0">
                <a:solidFill>
                  <a:srgbClr val="FFFFFF"/>
                </a:solidFill>
                <a:latin typeface="Microsoft Sans Serif"/>
                <a:cs typeface="Microsoft Sans Serif"/>
              </a:rPr>
              <a:t>rozwijają</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śródkomórkowo,</a:t>
            </a:r>
            <a:r>
              <a:rPr sz="1200" spc="-40" dirty="0">
                <a:solidFill>
                  <a:srgbClr val="FFFFFF"/>
                </a:solidFill>
                <a:latin typeface="Microsoft Sans Serif"/>
                <a:cs typeface="Microsoft Sans Serif"/>
              </a:rPr>
              <a:t> </a:t>
            </a:r>
            <a:r>
              <a:rPr sz="1200" spc="-10" dirty="0">
                <a:solidFill>
                  <a:srgbClr val="FFFFFF"/>
                </a:solidFill>
                <a:latin typeface="Microsoft Sans Serif"/>
                <a:cs typeface="Microsoft Sans Serif"/>
              </a:rPr>
              <a:t>intercelularnie;</a:t>
            </a:r>
            <a:r>
              <a:rPr sz="1200" spc="-40" dirty="0">
                <a:solidFill>
                  <a:srgbClr val="FFFFFF"/>
                </a:solidFill>
                <a:latin typeface="Microsoft Sans Serif"/>
                <a:cs typeface="Microsoft Sans Serif"/>
              </a:rPr>
              <a:t> </a:t>
            </a:r>
            <a:r>
              <a:rPr sz="1200" dirty="0">
                <a:solidFill>
                  <a:srgbClr val="FFFFFF"/>
                </a:solidFill>
                <a:latin typeface="Microsoft Sans Serif"/>
                <a:cs typeface="Microsoft Sans Serif"/>
              </a:rPr>
              <a:t>większość </a:t>
            </a:r>
            <a:r>
              <a:rPr sz="1200" i="1" spc="-10" dirty="0">
                <a:solidFill>
                  <a:srgbClr val="FFFFFF"/>
                </a:solidFill>
                <a:latin typeface="Arial"/>
                <a:cs typeface="Arial"/>
              </a:rPr>
              <a:t>Plasmodiosphorales</a:t>
            </a:r>
            <a:endParaRPr sz="1200" dirty="0">
              <a:latin typeface="Arial"/>
              <a:cs typeface="Arial"/>
            </a:endParaRPr>
          </a:p>
          <a:p>
            <a:pPr>
              <a:lnSpc>
                <a:spcPct val="100000"/>
              </a:lnSpc>
              <a:spcBef>
                <a:spcPts val="60"/>
              </a:spcBef>
            </a:pPr>
            <a:endParaRPr sz="1200" dirty="0">
              <a:latin typeface="Arial"/>
              <a:cs typeface="Arial"/>
            </a:endParaRPr>
          </a:p>
          <a:p>
            <a:pPr marL="376555" indent="-363855">
              <a:lnSpc>
                <a:spcPct val="100000"/>
              </a:lnSpc>
              <a:buChar char="•"/>
              <a:tabLst>
                <a:tab pos="376555" algn="l"/>
              </a:tabLst>
            </a:pPr>
            <a:r>
              <a:rPr sz="1200" dirty="0">
                <a:solidFill>
                  <a:srgbClr val="FFFFFF"/>
                </a:solidFill>
                <a:latin typeface="Microsoft Sans Serif"/>
                <a:cs typeface="Microsoft Sans Serif"/>
              </a:rPr>
              <a:t>grzyby</a:t>
            </a:r>
            <a:r>
              <a:rPr sz="1200" spc="-15" dirty="0">
                <a:solidFill>
                  <a:srgbClr val="FFFFFF"/>
                </a:solidFill>
                <a:latin typeface="Microsoft Sans Serif"/>
                <a:cs typeface="Microsoft Sans Serif"/>
              </a:rPr>
              <a:t> </a:t>
            </a:r>
            <a:r>
              <a:rPr sz="1200" spc="-10" dirty="0">
                <a:solidFill>
                  <a:srgbClr val="FFFFFF"/>
                </a:solidFill>
                <a:latin typeface="Microsoft Sans Serif"/>
                <a:cs typeface="Microsoft Sans Serif"/>
              </a:rPr>
              <a:t>ssawkowe:</a:t>
            </a:r>
            <a:endParaRPr sz="1200" dirty="0">
              <a:latin typeface="Microsoft Sans Serif"/>
              <a:cs typeface="Microsoft Sans Serif"/>
            </a:endParaRPr>
          </a:p>
          <a:p>
            <a:pPr>
              <a:lnSpc>
                <a:spcPct val="100000"/>
              </a:lnSpc>
              <a:spcBef>
                <a:spcPts val="85"/>
              </a:spcBef>
            </a:pPr>
            <a:endParaRPr sz="1200" dirty="0">
              <a:latin typeface="Microsoft Sans Serif"/>
              <a:cs typeface="Microsoft Sans Serif"/>
            </a:endParaRPr>
          </a:p>
          <a:p>
            <a:pPr marL="105410" indent="-92710">
              <a:lnSpc>
                <a:spcPct val="100000"/>
              </a:lnSpc>
              <a:buChar char="-"/>
              <a:tabLst>
                <a:tab pos="105410" algn="l"/>
              </a:tabLst>
            </a:pPr>
            <a:r>
              <a:rPr sz="1200" dirty="0">
                <a:solidFill>
                  <a:srgbClr val="FFFFFF"/>
                </a:solidFill>
                <a:latin typeface="Microsoft Sans Serif"/>
                <a:cs typeface="Microsoft Sans Serif"/>
              </a:rPr>
              <a:t>odżywiają</a:t>
            </a:r>
            <a:r>
              <a:rPr sz="1200" spc="-15"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za pomocą</a:t>
            </a:r>
            <a:r>
              <a:rPr sz="1200" spc="-55" dirty="0">
                <a:solidFill>
                  <a:srgbClr val="FFFFFF"/>
                </a:solidFill>
                <a:latin typeface="Microsoft Sans Serif"/>
                <a:cs typeface="Microsoft Sans Serif"/>
              </a:rPr>
              <a:t> </a:t>
            </a:r>
            <a:r>
              <a:rPr sz="1200" spc="-10" dirty="0">
                <a:solidFill>
                  <a:srgbClr val="FFFFFF"/>
                </a:solidFill>
                <a:latin typeface="Microsoft Sans Serif"/>
                <a:cs typeface="Microsoft Sans Serif"/>
              </a:rPr>
              <a:t>specjalnych</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struktur</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pasożytniczych</a:t>
            </a:r>
            <a:r>
              <a:rPr sz="1200" spc="-15" dirty="0">
                <a:solidFill>
                  <a:srgbClr val="FFFFFF"/>
                </a:solidFill>
                <a:latin typeface="Microsoft Sans Serif"/>
                <a:cs typeface="Microsoft Sans Serif"/>
              </a:rPr>
              <a:t> </a:t>
            </a:r>
            <a:r>
              <a:rPr sz="1200" dirty="0">
                <a:solidFill>
                  <a:srgbClr val="FFFFFF"/>
                </a:solidFill>
                <a:latin typeface="Microsoft Sans Serif"/>
                <a:cs typeface="Microsoft Sans Serif"/>
              </a:rPr>
              <a:t>tzw.</a:t>
            </a:r>
            <a:r>
              <a:rPr sz="1200" spc="20" dirty="0">
                <a:solidFill>
                  <a:srgbClr val="FFFFFF"/>
                </a:solidFill>
                <a:latin typeface="Microsoft Sans Serif"/>
                <a:cs typeface="Microsoft Sans Serif"/>
              </a:rPr>
              <a:t> </a:t>
            </a:r>
            <a:r>
              <a:rPr sz="1200" dirty="0">
                <a:solidFill>
                  <a:srgbClr val="FFFFFF"/>
                </a:solidFill>
                <a:latin typeface="Microsoft Sans Serif"/>
                <a:cs typeface="Microsoft Sans Serif"/>
              </a:rPr>
              <a:t>ssawek</a:t>
            </a:r>
            <a:r>
              <a:rPr sz="1200" spc="-25" dirty="0">
                <a:solidFill>
                  <a:srgbClr val="FFFFFF"/>
                </a:solidFill>
                <a:latin typeface="Microsoft Sans Serif"/>
                <a:cs typeface="Microsoft Sans Serif"/>
              </a:rPr>
              <a:t> </a:t>
            </a:r>
            <a:r>
              <a:rPr sz="1200" spc="-10" dirty="0">
                <a:solidFill>
                  <a:srgbClr val="FFFFFF"/>
                </a:solidFill>
                <a:latin typeface="Microsoft Sans Serif"/>
                <a:cs typeface="Microsoft Sans Serif"/>
              </a:rPr>
              <a:t>(haustoria)</a:t>
            </a:r>
            <a:endParaRPr sz="1200" dirty="0">
              <a:latin typeface="Microsoft Sans Serif"/>
              <a:cs typeface="Microsoft Sans Serif"/>
            </a:endParaRPr>
          </a:p>
          <a:p>
            <a:pPr marL="106045" indent="-93345">
              <a:lnSpc>
                <a:spcPct val="100000"/>
              </a:lnSpc>
              <a:buChar char="-"/>
              <a:tabLst>
                <a:tab pos="106045" algn="l"/>
              </a:tabLst>
            </a:pPr>
            <a:r>
              <a:rPr sz="1200" dirty="0">
                <a:solidFill>
                  <a:srgbClr val="FFFFFF"/>
                </a:solidFill>
                <a:latin typeface="Microsoft Sans Serif"/>
                <a:cs typeface="Microsoft Sans Serif"/>
              </a:rPr>
              <a:t>są</a:t>
            </a:r>
            <a:r>
              <a:rPr sz="1200" spc="5" dirty="0">
                <a:solidFill>
                  <a:srgbClr val="FFFFFF"/>
                </a:solidFill>
                <a:latin typeface="Microsoft Sans Serif"/>
                <a:cs typeface="Microsoft Sans Serif"/>
              </a:rPr>
              <a:t> </a:t>
            </a:r>
            <a:r>
              <a:rPr sz="1200" dirty="0">
                <a:solidFill>
                  <a:srgbClr val="FFFFFF"/>
                </a:solidFill>
                <a:latin typeface="Microsoft Sans Serif"/>
                <a:cs typeface="Microsoft Sans Serif"/>
              </a:rPr>
              <a:t>to</a:t>
            </a:r>
            <a:r>
              <a:rPr sz="1200" spc="-5" dirty="0">
                <a:solidFill>
                  <a:srgbClr val="FFFFFF"/>
                </a:solidFill>
                <a:latin typeface="Microsoft Sans Serif"/>
                <a:cs typeface="Microsoft Sans Serif"/>
              </a:rPr>
              <a:t> </a:t>
            </a:r>
            <a:r>
              <a:rPr sz="1200" dirty="0">
                <a:solidFill>
                  <a:srgbClr val="FFFFFF"/>
                </a:solidFill>
                <a:latin typeface="Microsoft Sans Serif"/>
                <a:cs typeface="Microsoft Sans Serif"/>
              </a:rPr>
              <a:t>gatunki</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z rzędu</a:t>
            </a:r>
            <a:r>
              <a:rPr sz="1200" spc="10" dirty="0">
                <a:solidFill>
                  <a:srgbClr val="FFFFFF"/>
                </a:solidFill>
                <a:latin typeface="Microsoft Sans Serif"/>
                <a:cs typeface="Microsoft Sans Serif"/>
              </a:rPr>
              <a:t> </a:t>
            </a:r>
            <a:r>
              <a:rPr sz="1200" i="1" dirty="0">
                <a:solidFill>
                  <a:srgbClr val="FFFFFF"/>
                </a:solidFill>
                <a:latin typeface="Arial"/>
                <a:cs typeface="Arial"/>
              </a:rPr>
              <a:t>Erysiphales,</a:t>
            </a:r>
            <a:r>
              <a:rPr sz="1200" i="1" spc="-45" dirty="0">
                <a:solidFill>
                  <a:srgbClr val="FFFFFF"/>
                </a:solidFill>
                <a:latin typeface="Arial"/>
                <a:cs typeface="Arial"/>
              </a:rPr>
              <a:t> </a:t>
            </a:r>
            <a:r>
              <a:rPr sz="1200" i="1" dirty="0">
                <a:solidFill>
                  <a:srgbClr val="FFFFFF"/>
                </a:solidFill>
                <a:latin typeface="Arial"/>
                <a:cs typeface="Arial"/>
              </a:rPr>
              <a:t>Peronosporales,</a:t>
            </a:r>
            <a:r>
              <a:rPr sz="1200" i="1" spc="-45" dirty="0">
                <a:solidFill>
                  <a:srgbClr val="FFFFFF"/>
                </a:solidFill>
                <a:latin typeface="Arial"/>
                <a:cs typeface="Arial"/>
              </a:rPr>
              <a:t> </a:t>
            </a:r>
            <a:r>
              <a:rPr sz="1200" i="1" spc="-10" dirty="0">
                <a:solidFill>
                  <a:srgbClr val="FFFFFF"/>
                </a:solidFill>
                <a:latin typeface="Arial"/>
                <a:cs typeface="Arial"/>
              </a:rPr>
              <a:t>Uredmales</a:t>
            </a:r>
            <a:endParaRPr sz="1200" dirty="0">
              <a:latin typeface="Arial"/>
              <a:cs typeface="Arial"/>
            </a:endParaRPr>
          </a:p>
          <a:p>
            <a:pPr marL="105410" indent="-92710">
              <a:lnSpc>
                <a:spcPct val="100000"/>
              </a:lnSpc>
              <a:buChar char="-"/>
              <a:tabLst>
                <a:tab pos="105410" algn="l"/>
              </a:tabLst>
            </a:pPr>
            <a:r>
              <a:rPr sz="1200" dirty="0">
                <a:solidFill>
                  <a:srgbClr val="FFFFFF"/>
                </a:solidFill>
                <a:latin typeface="Microsoft Sans Serif"/>
                <a:cs typeface="Microsoft Sans Serif"/>
              </a:rPr>
              <a:t>pasożyty</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zewnętrzne</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odżywiają</a:t>
            </a:r>
            <a:r>
              <a:rPr sz="1200" spc="-35"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wyłącznie</a:t>
            </a:r>
            <a:r>
              <a:rPr sz="1200" spc="-30" dirty="0">
                <a:solidFill>
                  <a:srgbClr val="FFFFFF"/>
                </a:solidFill>
                <a:latin typeface="Microsoft Sans Serif"/>
                <a:cs typeface="Microsoft Sans Serif"/>
              </a:rPr>
              <a:t> </a:t>
            </a:r>
            <a:r>
              <a:rPr sz="1200" dirty="0">
                <a:solidFill>
                  <a:srgbClr val="FFFFFF"/>
                </a:solidFill>
                <a:latin typeface="Microsoft Sans Serif"/>
                <a:cs typeface="Microsoft Sans Serif"/>
              </a:rPr>
              <a:t>za</a:t>
            </a:r>
            <a:r>
              <a:rPr sz="1200" spc="-25" dirty="0">
                <a:solidFill>
                  <a:srgbClr val="FFFFFF"/>
                </a:solidFill>
                <a:latin typeface="Microsoft Sans Serif"/>
                <a:cs typeface="Microsoft Sans Serif"/>
              </a:rPr>
              <a:t> </a:t>
            </a:r>
            <a:r>
              <a:rPr sz="1200" dirty="0">
                <a:solidFill>
                  <a:srgbClr val="FFFFFF"/>
                </a:solidFill>
                <a:latin typeface="Microsoft Sans Serif"/>
                <a:cs typeface="Microsoft Sans Serif"/>
              </a:rPr>
              <a:t>pomocą</a:t>
            </a:r>
            <a:r>
              <a:rPr sz="1200" spc="-60" dirty="0">
                <a:solidFill>
                  <a:srgbClr val="FFFFFF"/>
                </a:solidFill>
                <a:latin typeface="Microsoft Sans Serif"/>
                <a:cs typeface="Microsoft Sans Serif"/>
              </a:rPr>
              <a:t> </a:t>
            </a:r>
            <a:r>
              <a:rPr sz="1200" spc="-10" dirty="0">
                <a:solidFill>
                  <a:srgbClr val="FFFFFF"/>
                </a:solidFill>
                <a:latin typeface="Microsoft Sans Serif"/>
                <a:cs typeface="Microsoft Sans Serif"/>
              </a:rPr>
              <a:t>ssawek</a:t>
            </a:r>
            <a:endParaRPr sz="1200" dirty="0">
              <a:latin typeface="Microsoft Sans Serif"/>
              <a:cs typeface="Microsoft Sans Serif"/>
            </a:endParaRPr>
          </a:p>
          <a:p>
            <a:pPr marL="105410" indent="-92710">
              <a:lnSpc>
                <a:spcPct val="100000"/>
              </a:lnSpc>
              <a:buChar char="-"/>
              <a:tabLst>
                <a:tab pos="105410" algn="l"/>
              </a:tabLst>
            </a:pPr>
            <a:r>
              <a:rPr sz="1200" dirty="0">
                <a:solidFill>
                  <a:srgbClr val="FFFFFF"/>
                </a:solidFill>
                <a:latin typeface="Microsoft Sans Serif"/>
                <a:cs typeface="Microsoft Sans Serif"/>
              </a:rPr>
              <a:t>pasożyty</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wewnętrzne</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odżywiają</a:t>
            </a:r>
            <a:r>
              <a:rPr sz="1200" spc="-15" dirty="0">
                <a:solidFill>
                  <a:srgbClr val="FFFFFF"/>
                </a:solidFill>
                <a:latin typeface="Microsoft Sans Serif"/>
                <a:cs typeface="Microsoft Sans Serif"/>
              </a:rPr>
              <a:t> </a:t>
            </a:r>
            <a:r>
              <a:rPr sz="1200" dirty="0">
                <a:solidFill>
                  <a:srgbClr val="FFFFFF"/>
                </a:solidFill>
                <a:latin typeface="Microsoft Sans Serif"/>
                <a:cs typeface="Microsoft Sans Serif"/>
              </a:rPr>
              <a:t>się</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za</a:t>
            </a:r>
            <a:r>
              <a:rPr sz="1200" spc="-5" dirty="0">
                <a:solidFill>
                  <a:srgbClr val="FFFFFF"/>
                </a:solidFill>
                <a:latin typeface="Microsoft Sans Serif"/>
                <a:cs typeface="Microsoft Sans Serif"/>
              </a:rPr>
              <a:t> </a:t>
            </a:r>
            <a:r>
              <a:rPr sz="1200" dirty="0">
                <a:solidFill>
                  <a:srgbClr val="FFFFFF"/>
                </a:solidFill>
                <a:latin typeface="Microsoft Sans Serif"/>
                <a:cs typeface="Microsoft Sans Serif"/>
              </a:rPr>
              <a:t>pomocą</a:t>
            </a:r>
            <a:r>
              <a:rPr sz="1200" spc="-50" dirty="0">
                <a:solidFill>
                  <a:srgbClr val="FFFFFF"/>
                </a:solidFill>
                <a:latin typeface="Microsoft Sans Serif"/>
                <a:cs typeface="Microsoft Sans Serif"/>
              </a:rPr>
              <a:t> </a:t>
            </a:r>
            <a:r>
              <a:rPr sz="1200" dirty="0">
                <a:solidFill>
                  <a:srgbClr val="FFFFFF"/>
                </a:solidFill>
                <a:latin typeface="Microsoft Sans Serif"/>
                <a:cs typeface="Microsoft Sans Serif"/>
              </a:rPr>
              <a:t>ssawek</a:t>
            </a:r>
            <a:r>
              <a:rPr sz="1200" spc="-15" dirty="0">
                <a:solidFill>
                  <a:srgbClr val="FFFFFF"/>
                </a:solidFill>
                <a:latin typeface="Microsoft Sans Serif"/>
                <a:cs typeface="Microsoft Sans Serif"/>
              </a:rPr>
              <a:t> </a:t>
            </a:r>
            <a:r>
              <a:rPr sz="1200" dirty="0">
                <a:solidFill>
                  <a:srgbClr val="FFFFFF"/>
                </a:solidFill>
                <a:latin typeface="Microsoft Sans Serif"/>
                <a:cs typeface="Microsoft Sans Serif"/>
              </a:rPr>
              <a:t>i</a:t>
            </a:r>
            <a:r>
              <a:rPr sz="1200" spc="-10" dirty="0">
                <a:solidFill>
                  <a:srgbClr val="FFFFFF"/>
                </a:solidFill>
                <a:latin typeface="Microsoft Sans Serif"/>
                <a:cs typeface="Microsoft Sans Serif"/>
              </a:rPr>
              <a:t> </a:t>
            </a:r>
            <a:r>
              <a:rPr sz="1200" dirty="0">
                <a:solidFill>
                  <a:srgbClr val="FFFFFF"/>
                </a:solidFill>
                <a:latin typeface="Microsoft Sans Serif"/>
                <a:cs typeface="Microsoft Sans Serif"/>
              </a:rPr>
              <a:t>całą</a:t>
            </a:r>
            <a:r>
              <a:rPr sz="1200" spc="-30" dirty="0">
                <a:solidFill>
                  <a:srgbClr val="FFFFFF"/>
                </a:solidFill>
                <a:latin typeface="Microsoft Sans Serif"/>
                <a:cs typeface="Microsoft Sans Serif"/>
              </a:rPr>
              <a:t> </a:t>
            </a:r>
            <a:r>
              <a:rPr sz="1200" spc="-10" dirty="0">
                <a:solidFill>
                  <a:srgbClr val="FFFFFF"/>
                </a:solidFill>
                <a:latin typeface="Microsoft Sans Serif"/>
                <a:cs typeface="Microsoft Sans Serif"/>
              </a:rPr>
              <a:t>powierzchnią</a:t>
            </a:r>
            <a:r>
              <a:rPr sz="1200" spc="-40" dirty="0">
                <a:solidFill>
                  <a:srgbClr val="FFFFFF"/>
                </a:solidFill>
                <a:latin typeface="Microsoft Sans Serif"/>
                <a:cs typeface="Microsoft Sans Serif"/>
              </a:rPr>
              <a:t> </a:t>
            </a:r>
            <a:r>
              <a:rPr sz="1200" spc="-10" dirty="0">
                <a:solidFill>
                  <a:srgbClr val="FFFFFF"/>
                </a:solidFill>
                <a:latin typeface="Microsoft Sans Serif"/>
                <a:cs typeface="Microsoft Sans Serif"/>
              </a:rPr>
              <a:t>grzybni</a:t>
            </a:r>
            <a:endParaRPr sz="1200" dirty="0">
              <a:latin typeface="Microsoft Sans Serif"/>
              <a:cs typeface="Microsoft Sans Serif"/>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idx="4294967295"/>
          </p:nvPr>
        </p:nvSpPr>
        <p:spPr>
          <a:xfrm>
            <a:off x="1752600" y="140236"/>
            <a:ext cx="6831013" cy="635000"/>
          </a:xfrm>
          <a:prstGeom prst="rect">
            <a:avLst/>
          </a:prstGeom>
        </p:spPr>
        <p:txBody>
          <a:bodyPr vert="horz" wrap="square" lIns="0" tIns="12065" rIns="0" bIns="0" rtlCol="0">
            <a:spAutoFit/>
          </a:bodyPr>
          <a:lstStyle/>
          <a:p>
            <a:pPr marL="12700">
              <a:lnSpc>
                <a:spcPct val="100000"/>
              </a:lnSpc>
              <a:spcBef>
                <a:spcPts val="95"/>
              </a:spcBef>
            </a:pPr>
            <a:r>
              <a:rPr sz="4000" dirty="0"/>
              <a:t>Szara</a:t>
            </a:r>
            <a:r>
              <a:rPr sz="4000" spc="-70" dirty="0"/>
              <a:t> </a:t>
            </a:r>
            <a:r>
              <a:rPr sz="4000" dirty="0"/>
              <a:t>pleśń</a:t>
            </a:r>
            <a:r>
              <a:rPr sz="4000" spc="-85" dirty="0"/>
              <a:t> </a:t>
            </a:r>
            <a:r>
              <a:rPr sz="4000" i="1" dirty="0">
                <a:latin typeface="Arial"/>
                <a:cs typeface="Arial"/>
              </a:rPr>
              <a:t>Botrytis</a:t>
            </a:r>
            <a:r>
              <a:rPr sz="4000" i="1" spc="-50" dirty="0">
                <a:latin typeface="Arial"/>
                <a:cs typeface="Arial"/>
              </a:rPr>
              <a:t> </a:t>
            </a:r>
            <a:r>
              <a:rPr sz="4000" i="1" spc="-10" dirty="0">
                <a:latin typeface="Arial"/>
                <a:cs typeface="Arial"/>
              </a:rPr>
              <a:t>cinerea</a:t>
            </a:r>
            <a:endParaRPr sz="4000" dirty="0">
              <a:latin typeface="Arial"/>
              <a:cs typeface="Arial"/>
            </a:endParaRPr>
          </a:p>
        </p:txBody>
      </p:sp>
      <p:sp>
        <p:nvSpPr>
          <p:cNvPr id="3" name="object 3"/>
          <p:cNvSpPr txBox="1"/>
          <p:nvPr/>
        </p:nvSpPr>
        <p:spPr>
          <a:xfrm>
            <a:off x="304800" y="990600"/>
            <a:ext cx="4112261" cy="3476336"/>
          </a:xfrm>
          <a:prstGeom prst="rect">
            <a:avLst/>
          </a:prstGeom>
        </p:spPr>
        <p:txBody>
          <a:bodyPr vert="horz" wrap="square" lIns="0" tIns="12700" rIns="0" bIns="0" rtlCol="0">
            <a:spAutoFit/>
          </a:bodyPr>
          <a:lstStyle/>
          <a:p>
            <a:pPr marL="12700">
              <a:lnSpc>
                <a:spcPts val="1945"/>
              </a:lnSpc>
              <a:spcBef>
                <a:spcPts val="100"/>
              </a:spcBef>
            </a:pPr>
            <a:r>
              <a:rPr sz="1800" dirty="0" err="1">
                <a:solidFill>
                  <a:srgbClr val="FFFFFF"/>
                </a:solidFill>
                <a:latin typeface="Microsoft Sans Serif"/>
                <a:cs typeface="Microsoft Sans Serif"/>
              </a:rPr>
              <a:t>Atakuje</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wszystkie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gatunki</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roślin.</a:t>
            </a:r>
            <a:endParaRPr sz="1800" dirty="0">
              <a:latin typeface="Microsoft Sans Serif"/>
              <a:cs typeface="Microsoft Sans Serif"/>
            </a:endParaRPr>
          </a:p>
          <a:p>
            <a:pPr marL="355600" marR="953769">
              <a:lnSpc>
                <a:spcPts val="1730"/>
              </a:lnSpc>
              <a:spcBef>
                <a:spcPts val="200"/>
              </a:spcBef>
              <a:tabLst>
                <a:tab pos="2640330" algn="l"/>
              </a:tabLst>
            </a:pPr>
            <a:r>
              <a:rPr sz="1800" dirty="0">
                <a:solidFill>
                  <a:srgbClr val="FFFFFF"/>
                </a:solidFill>
                <a:latin typeface="Microsoft Sans Serif"/>
                <a:cs typeface="Microsoft Sans Serif"/>
              </a:rPr>
              <a:t>Pojawia</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przy</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dużej </a:t>
            </a:r>
            <a:r>
              <a:rPr sz="1800" dirty="0">
                <a:solidFill>
                  <a:srgbClr val="FFFFFF"/>
                </a:solidFill>
                <a:latin typeface="Microsoft Sans Serif"/>
                <a:cs typeface="Microsoft Sans Serif"/>
              </a:rPr>
              <a:t>wilgotności</a:t>
            </a:r>
            <a:r>
              <a:rPr sz="1800" spc="-9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powietrza</a:t>
            </a:r>
            <a:r>
              <a:rPr sz="1800" dirty="0">
                <a:solidFill>
                  <a:srgbClr val="FFFFFF"/>
                </a:solidFill>
                <a:latin typeface="Microsoft Sans Serif"/>
                <a:cs typeface="Microsoft Sans Serif"/>
              </a:rPr>
              <a:t>	</a:t>
            </a:r>
            <a:r>
              <a:rPr sz="1800" spc="-50" dirty="0">
                <a:solidFill>
                  <a:srgbClr val="FFFFFF"/>
                </a:solidFill>
                <a:latin typeface="Microsoft Sans Serif"/>
                <a:cs typeface="Microsoft Sans Serif"/>
              </a:rPr>
              <a:t>i </a:t>
            </a:r>
            <a:r>
              <a:rPr sz="1800" dirty="0">
                <a:solidFill>
                  <a:srgbClr val="FFFFFF"/>
                </a:solidFill>
                <a:latin typeface="Microsoft Sans Serif"/>
                <a:cs typeface="Microsoft Sans Serif"/>
              </a:rPr>
              <a:t>zagęszczenie</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roślin.</a:t>
            </a:r>
            <a:endParaRPr sz="1800" dirty="0">
              <a:latin typeface="Microsoft Sans Serif"/>
              <a:cs typeface="Microsoft Sans Serif"/>
            </a:endParaRPr>
          </a:p>
          <a:p>
            <a:pPr marL="355600" marR="53340" indent="-342900">
              <a:lnSpc>
                <a:spcPct val="80000"/>
              </a:lnSpc>
              <a:spcBef>
                <a:spcPts val="440"/>
              </a:spcBef>
            </a:pPr>
            <a:r>
              <a:rPr sz="1800" dirty="0">
                <a:solidFill>
                  <a:srgbClr val="FFFFFF"/>
                </a:solidFill>
                <a:latin typeface="Microsoft Sans Serif"/>
                <a:cs typeface="Microsoft Sans Serif"/>
              </a:rPr>
              <a:t>Źródłem</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rozprzestrzeniania</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55" dirty="0">
                <a:solidFill>
                  <a:srgbClr val="FFFFFF"/>
                </a:solidFill>
                <a:latin typeface="Microsoft Sans Serif"/>
                <a:cs typeface="Microsoft Sans Serif"/>
              </a:rPr>
              <a:t> </a:t>
            </a:r>
            <a:r>
              <a:rPr sz="1800" spc="-25" dirty="0">
                <a:solidFill>
                  <a:srgbClr val="FFFFFF"/>
                </a:solidFill>
                <a:latin typeface="Microsoft Sans Serif"/>
                <a:cs typeface="Microsoft Sans Serif"/>
              </a:rPr>
              <a:t>są </a:t>
            </a:r>
            <a:r>
              <a:rPr sz="1800" dirty="0">
                <a:solidFill>
                  <a:srgbClr val="FFFFFF"/>
                </a:solidFill>
                <a:latin typeface="Microsoft Sans Serif"/>
                <a:cs typeface="Microsoft Sans Serif"/>
              </a:rPr>
              <a:t>martwe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części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roślin,</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których </a:t>
            </a:r>
            <a:r>
              <a:rPr sz="1800" dirty="0">
                <a:solidFill>
                  <a:srgbClr val="FFFFFF"/>
                </a:solidFill>
                <a:latin typeface="Microsoft Sans Serif"/>
                <a:cs typeface="Microsoft Sans Serif"/>
              </a:rPr>
              <a:t>grzyb</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zimuje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postaci </a:t>
            </a:r>
            <a:r>
              <a:rPr sz="1800" dirty="0">
                <a:solidFill>
                  <a:srgbClr val="FFFFFF"/>
                </a:solidFill>
                <a:latin typeface="Microsoft Sans Serif"/>
                <a:cs typeface="Microsoft Sans Serif"/>
              </a:rPr>
              <a:t>przetrwalników</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lub</a:t>
            </a:r>
            <a:r>
              <a:rPr sz="1800" spc="-65" dirty="0">
                <a:solidFill>
                  <a:srgbClr val="FFFFFF"/>
                </a:solidFill>
                <a:latin typeface="Microsoft Sans Serif"/>
                <a:cs typeface="Microsoft Sans Serif"/>
              </a:rPr>
              <a:t> </a:t>
            </a:r>
            <a:r>
              <a:rPr sz="1800" spc="-10" dirty="0">
                <a:solidFill>
                  <a:srgbClr val="FFFFFF"/>
                </a:solidFill>
                <a:latin typeface="Microsoft Sans Serif"/>
                <a:cs typeface="Microsoft Sans Serif"/>
              </a:rPr>
              <a:t>grzybni), </a:t>
            </a:r>
            <a:r>
              <a:rPr sz="1800" dirty="0">
                <a:solidFill>
                  <a:srgbClr val="FFFFFF"/>
                </a:solidFill>
                <a:latin typeface="Microsoft Sans Serif"/>
                <a:cs typeface="Microsoft Sans Serif"/>
              </a:rPr>
              <a:t>zarażona</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czynnikiem </a:t>
            </a:r>
            <a:r>
              <a:rPr sz="1800" dirty="0">
                <a:solidFill>
                  <a:srgbClr val="FFFFFF"/>
                </a:solidFill>
                <a:latin typeface="Microsoft Sans Serif"/>
                <a:cs typeface="Microsoft Sans Serif"/>
              </a:rPr>
              <a:t>chorobotwórczym</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ziemia (gleba).</a:t>
            </a:r>
            <a:endParaRPr sz="1800" dirty="0">
              <a:latin typeface="Microsoft Sans Serif"/>
              <a:cs typeface="Microsoft Sans Serif"/>
            </a:endParaRPr>
          </a:p>
          <a:p>
            <a:pPr marL="355600" marR="5080" indent="-342900">
              <a:lnSpc>
                <a:spcPct val="80000"/>
              </a:lnSpc>
              <a:spcBef>
                <a:spcPts val="434"/>
              </a:spcBef>
            </a:pPr>
            <a:r>
              <a:rPr sz="1800" dirty="0">
                <a:solidFill>
                  <a:srgbClr val="FFFFFF"/>
                </a:solidFill>
                <a:latin typeface="Microsoft Sans Serif"/>
                <a:cs typeface="Microsoft Sans Serif"/>
              </a:rPr>
              <a:t>Wiosną</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sprzyjają</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rozwojowi</a:t>
            </a:r>
            <a:r>
              <a:rPr sz="1800" spc="500" dirty="0">
                <a:solidFill>
                  <a:srgbClr val="FFFFFF"/>
                </a:solidFill>
                <a:latin typeface="Microsoft Sans Serif"/>
                <a:cs typeface="Microsoft Sans Serif"/>
              </a:rPr>
              <a:t> </a:t>
            </a:r>
            <a:r>
              <a:rPr sz="1800" dirty="0">
                <a:solidFill>
                  <a:srgbClr val="FFFFFF"/>
                </a:solidFill>
                <a:latin typeface="Microsoft Sans Serif"/>
                <a:cs typeface="Microsoft Sans Serif"/>
              </a:rPr>
              <a:t>choroby</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wzrost</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temperatury </a:t>
            </a:r>
            <a:r>
              <a:rPr sz="1800" dirty="0">
                <a:solidFill>
                  <a:srgbClr val="FFFFFF"/>
                </a:solidFill>
                <a:latin typeface="Microsoft Sans Serif"/>
                <a:cs typeface="Microsoft Sans Serif"/>
              </a:rPr>
              <a:t>(optimum </a:t>
            </a:r>
            <a:r>
              <a:rPr sz="1800" spc="-10" dirty="0">
                <a:solidFill>
                  <a:srgbClr val="FFFFFF"/>
                </a:solidFill>
                <a:latin typeface="Microsoft Sans Serif"/>
                <a:cs typeface="Microsoft Sans Serif"/>
              </a:rPr>
              <a:t>15-</a:t>
            </a:r>
            <a:r>
              <a:rPr sz="1800" dirty="0">
                <a:solidFill>
                  <a:srgbClr val="FFFFFF"/>
                </a:solidFill>
                <a:latin typeface="Microsoft Sans Serif"/>
                <a:cs typeface="Microsoft Sans Serif"/>
              </a:rPr>
              <a:t>24</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°C)</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5" dirty="0">
                <a:solidFill>
                  <a:srgbClr val="FFFFFF"/>
                </a:solidFill>
                <a:latin typeface="Microsoft Sans Serif"/>
                <a:cs typeface="Microsoft Sans Serif"/>
              </a:rPr>
              <a:t> </a:t>
            </a:r>
            <a:r>
              <a:rPr sz="1800" spc="-10" dirty="0">
                <a:solidFill>
                  <a:srgbClr val="FFFFFF"/>
                </a:solidFill>
                <a:latin typeface="Microsoft Sans Serif"/>
                <a:cs typeface="Microsoft Sans Serif"/>
              </a:rPr>
              <a:t>wilgotności </a:t>
            </a:r>
            <a:r>
              <a:rPr sz="1800" dirty="0">
                <a:solidFill>
                  <a:srgbClr val="FFFFFF"/>
                </a:solidFill>
                <a:latin typeface="Microsoft Sans Serif"/>
                <a:cs typeface="Microsoft Sans Serif"/>
              </a:rPr>
              <a:t>powietrza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(powyżej</a:t>
            </a:r>
            <a:r>
              <a:rPr sz="1800" spc="-45" dirty="0">
                <a:solidFill>
                  <a:srgbClr val="FFFFFF"/>
                </a:solidFill>
                <a:latin typeface="Microsoft Sans Serif"/>
                <a:cs typeface="Microsoft Sans Serif"/>
              </a:rPr>
              <a:t> </a:t>
            </a:r>
            <a:r>
              <a:rPr sz="1800" spc="-20" dirty="0">
                <a:solidFill>
                  <a:srgbClr val="FFFFFF"/>
                </a:solidFill>
                <a:latin typeface="Microsoft Sans Serif"/>
                <a:cs typeface="Microsoft Sans Serif"/>
              </a:rPr>
              <a:t>90%) </a:t>
            </a:r>
            <a:r>
              <a:rPr sz="1800" dirty="0">
                <a:solidFill>
                  <a:srgbClr val="FFFFFF"/>
                </a:solidFill>
                <a:latin typeface="Microsoft Sans Serif"/>
                <a:cs typeface="Microsoft Sans Serif"/>
              </a:rPr>
              <a:t>wskutek</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długotrwałych</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opadów.</a:t>
            </a:r>
            <a:endParaRPr sz="1800" dirty="0">
              <a:latin typeface="Microsoft Sans Serif"/>
              <a:cs typeface="Microsoft Sans Serif"/>
            </a:endParaRPr>
          </a:p>
        </p:txBody>
      </p:sp>
      <p:pic>
        <p:nvPicPr>
          <p:cNvPr id="4" name="object 4"/>
          <p:cNvPicPr/>
          <p:nvPr/>
        </p:nvPicPr>
        <p:blipFill>
          <a:blip r:embed="rId2" cstate="print"/>
          <a:stretch>
            <a:fillRect/>
          </a:stretch>
        </p:blipFill>
        <p:spPr>
          <a:xfrm>
            <a:off x="685800" y="4495800"/>
            <a:ext cx="2289048" cy="1850136"/>
          </a:xfrm>
          <a:prstGeom prst="rect">
            <a:avLst/>
          </a:prstGeom>
        </p:spPr>
      </p:pic>
      <p:pic>
        <p:nvPicPr>
          <p:cNvPr id="5" name="object 5"/>
          <p:cNvPicPr/>
          <p:nvPr/>
        </p:nvPicPr>
        <p:blipFill>
          <a:blip r:embed="rId3" cstate="print"/>
          <a:stretch>
            <a:fillRect/>
          </a:stretch>
        </p:blipFill>
        <p:spPr>
          <a:xfrm>
            <a:off x="3048000" y="4495800"/>
            <a:ext cx="5116068" cy="1862327"/>
          </a:xfrm>
          <a:prstGeom prst="rect">
            <a:avLst/>
          </a:prstGeom>
        </p:spPr>
      </p:pic>
      <p:sp>
        <p:nvSpPr>
          <p:cNvPr id="6" name="object 6"/>
          <p:cNvSpPr txBox="1"/>
          <p:nvPr/>
        </p:nvSpPr>
        <p:spPr>
          <a:xfrm>
            <a:off x="4953000" y="1371600"/>
            <a:ext cx="3853179" cy="2494915"/>
          </a:xfrm>
          <a:prstGeom prst="rect">
            <a:avLst/>
          </a:prstGeom>
        </p:spPr>
        <p:txBody>
          <a:bodyPr vert="horz" wrap="square" lIns="0" tIns="67310" rIns="0" bIns="0" rtlCol="0">
            <a:spAutoFit/>
          </a:bodyPr>
          <a:lstStyle/>
          <a:p>
            <a:pPr marL="12700" marR="631825">
              <a:lnSpc>
                <a:spcPct val="80000"/>
              </a:lnSpc>
              <a:spcBef>
                <a:spcPts val="530"/>
              </a:spcBef>
            </a:pPr>
            <a:r>
              <a:rPr sz="1800" dirty="0">
                <a:solidFill>
                  <a:srgbClr val="FFFFFF"/>
                </a:solidFill>
                <a:latin typeface="Microsoft Sans Serif"/>
                <a:cs typeface="Microsoft Sans Serif"/>
              </a:rPr>
              <a:t>Objawy: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ślady</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pylącego</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nalotu</a:t>
            </a:r>
            <a:r>
              <a:rPr sz="1800" spc="-45" dirty="0">
                <a:solidFill>
                  <a:srgbClr val="FFFFFF"/>
                </a:solidFill>
                <a:latin typeface="Microsoft Sans Serif"/>
                <a:cs typeface="Microsoft Sans Serif"/>
              </a:rPr>
              <a:t> </a:t>
            </a:r>
            <a:r>
              <a:rPr sz="1800" spc="-60" dirty="0">
                <a:solidFill>
                  <a:srgbClr val="FFFFFF"/>
                </a:solidFill>
                <a:latin typeface="Microsoft Sans Serif"/>
                <a:cs typeface="Microsoft Sans Serif"/>
              </a:rPr>
              <a:t>i </a:t>
            </a:r>
            <a:r>
              <a:rPr sz="1800" dirty="0">
                <a:solidFill>
                  <a:srgbClr val="FFFFFF"/>
                </a:solidFill>
                <a:latin typeface="Microsoft Sans Serif"/>
                <a:cs typeface="Microsoft Sans Serif"/>
              </a:rPr>
              <a:t>przebarwienia</a:t>
            </a:r>
            <a:r>
              <a:rPr sz="1800" spc="-95" dirty="0">
                <a:solidFill>
                  <a:srgbClr val="FFFFFF"/>
                </a:solidFill>
                <a:latin typeface="Microsoft Sans Serif"/>
                <a:cs typeface="Microsoft Sans Serif"/>
              </a:rPr>
              <a:t> </a:t>
            </a:r>
            <a:r>
              <a:rPr sz="1800" spc="-10" dirty="0">
                <a:solidFill>
                  <a:srgbClr val="FFFFFF"/>
                </a:solidFill>
                <a:latin typeface="Microsoft Sans Serif"/>
                <a:cs typeface="Microsoft Sans Serif"/>
              </a:rPr>
              <a:t>(plamy).</a:t>
            </a:r>
            <a:endParaRPr sz="1800" dirty="0">
              <a:latin typeface="Microsoft Sans Serif"/>
              <a:cs typeface="Microsoft Sans Serif"/>
            </a:endParaRPr>
          </a:p>
          <a:p>
            <a:pPr marL="12700" marR="5080">
              <a:lnSpc>
                <a:spcPct val="80000"/>
              </a:lnSpc>
              <a:spcBef>
                <a:spcPts val="5"/>
              </a:spcBef>
            </a:pPr>
            <a:r>
              <a:rPr sz="1800" dirty="0">
                <a:solidFill>
                  <a:srgbClr val="FFFFFF"/>
                </a:solidFill>
                <a:latin typeface="Microsoft Sans Serif"/>
                <a:cs typeface="Microsoft Sans Serif"/>
              </a:rPr>
              <a:t>Na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siewkach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zbrunatnienie</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łodyg. </a:t>
            </a:r>
            <a:r>
              <a:rPr sz="1800" dirty="0">
                <a:solidFill>
                  <a:srgbClr val="FFFFFF"/>
                </a:solidFill>
                <a:latin typeface="Microsoft Sans Serif"/>
                <a:cs typeface="Microsoft Sans Serif"/>
              </a:rPr>
              <a:t>Porażone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pąki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kwiatowe stają</a:t>
            </a:r>
            <a:r>
              <a:rPr sz="1800" spc="-35" dirty="0">
                <a:solidFill>
                  <a:srgbClr val="FFFFFF"/>
                </a:solidFill>
                <a:latin typeface="Microsoft Sans Serif"/>
                <a:cs typeface="Microsoft Sans Serif"/>
              </a:rPr>
              <a:t> </a:t>
            </a:r>
            <a:r>
              <a:rPr sz="1800" spc="-25" dirty="0">
                <a:solidFill>
                  <a:srgbClr val="FFFFFF"/>
                </a:solidFill>
                <a:latin typeface="Microsoft Sans Serif"/>
                <a:cs typeface="Microsoft Sans Serif"/>
              </a:rPr>
              <a:t>się </a:t>
            </a:r>
            <a:r>
              <a:rPr sz="1800" dirty="0">
                <a:solidFill>
                  <a:srgbClr val="FFFFFF"/>
                </a:solidFill>
                <a:latin typeface="Microsoft Sans Serif"/>
                <a:cs typeface="Microsoft Sans Serif"/>
              </a:rPr>
              <a:t>brunatne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zamierają. Na</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roślinach </a:t>
            </a:r>
            <a:r>
              <a:rPr sz="1800" dirty="0">
                <a:solidFill>
                  <a:srgbClr val="FFFFFF"/>
                </a:solidFill>
                <a:latin typeface="Microsoft Sans Serif"/>
                <a:cs typeface="Microsoft Sans Serif"/>
              </a:rPr>
              <a:t>wyrośniętych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ich</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owocach </a:t>
            </a:r>
            <a:r>
              <a:rPr sz="1800" spc="-10" dirty="0">
                <a:solidFill>
                  <a:srgbClr val="FFFFFF"/>
                </a:solidFill>
                <a:latin typeface="Microsoft Sans Serif"/>
                <a:cs typeface="Microsoft Sans Serif"/>
              </a:rPr>
              <a:t>występują </a:t>
            </a:r>
            <a:r>
              <a:rPr sz="1800" dirty="0">
                <a:solidFill>
                  <a:srgbClr val="FFFFFF"/>
                </a:solidFill>
                <a:latin typeface="Microsoft Sans Serif"/>
                <a:cs typeface="Microsoft Sans Serif"/>
              </a:rPr>
              <a:t>plamy</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brunatne,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potem</a:t>
            </a:r>
            <a:r>
              <a:rPr sz="1800" spc="-10" dirty="0">
                <a:solidFill>
                  <a:srgbClr val="FFFFFF"/>
                </a:solidFill>
                <a:latin typeface="Microsoft Sans Serif"/>
                <a:cs typeface="Microsoft Sans Serif"/>
              </a:rPr>
              <a:t> gnijące.</a:t>
            </a:r>
            <a:endParaRPr sz="1800" dirty="0">
              <a:latin typeface="Microsoft Sans Serif"/>
              <a:cs typeface="Microsoft Sans Serif"/>
            </a:endParaRPr>
          </a:p>
          <a:p>
            <a:pPr marL="12700">
              <a:lnSpc>
                <a:spcPts val="1515"/>
              </a:lnSpc>
            </a:pPr>
            <a:r>
              <a:rPr sz="1800" dirty="0">
                <a:solidFill>
                  <a:srgbClr val="FFFFFF"/>
                </a:solidFill>
                <a:latin typeface="Microsoft Sans Serif"/>
                <a:cs typeface="Microsoft Sans Serif"/>
              </a:rPr>
              <a:t>Miejsca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chore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pokrywają</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50" dirty="0">
                <a:solidFill>
                  <a:srgbClr val="FFFFFF"/>
                </a:solidFill>
                <a:latin typeface="Microsoft Sans Serif"/>
                <a:cs typeface="Microsoft Sans Serif"/>
              </a:rPr>
              <a:t> </a:t>
            </a:r>
            <a:r>
              <a:rPr sz="1800" spc="-10" dirty="0">
                <a:solidFill>
                  <a:srgbClr val="FFFFFF"/>
                </a:solidFill>
                <a:latin typeface="Microsoft Sans Serif"/>
                <a:cs typeface="Microsoft Sans Serif"/>
              </a:rPr>
              <a:t>szarym</a:t>
            </a:r>
            <a:endParaRPr sz="1800" dirty="0">
              <a:latin typeface="Microsoft Sans Serif"/>
              <a:cs typeface="Microsoft Sans Serif"/>
            </a:endParaRPr>
          </a:p>
          <a:p>
            <a:pPr marL="12700" marR="321310">
              <a:lnSpc>
                <a:spcPct val="80000"/>
              </a:lnSpc>
              <a:spcBef>
                <a:spcPts val="215"/>
              </a:spcBef>
            </a:pPr>
            <a:r>
              <a:rPr sz="1800" dirty="0">
                <a:solidFill>
                  <a:srgbClr val="FFFFFF"/>
                </a:solidFill>
                <a:latin typeface="Microsoft Sans Serif"/>
                <a:cs typeface="Microsoft Sans Serif"/>
              </a:rPr>
              <a:t>pylącym nalotem,</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wśród</a:t>
            </a:r>
            <a:r>
              <a:rPr sz="1800" spc="-10" dirty="0">
                <a:solidFill>
                  <a:srgbClr val="FFFFFF"/>
                </a:solidFill>
                <a:latin typeface="Microsoft Sans Serif"/>
                <a:cs typeface="Microsoft Sans Serif"/>
              </a:rPr>
              <a:t> którego </a:t>
            </a:r>
            <a:r>
              <a:rPr sz="1800" dirty="0">
                <a:solidFill>
                  <a:srgbClr val="FFFFFF"/>
                </a:solidFill>
                <a:latin typeface="Microsoft Sans Serif"/>
                <a:cs typeface="Microsoft Sans Serif"/>
              </a:rPr>
              <a:t>tworzą</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czarne,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okrągłe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twarde </a:t>
            </a:r>
            <a:r>
              <a:rPr sz="1800" dirty="0">
                <a:solidFill>
                  <a:srgbClr val="FFFFFF"/>
                </a:solidFill>
                <a:latin typeface="Microsoft Sans Serif"/>
                <a:cs typeface="Microsoft Sans Serif"/>
              </a:rPr>
              <a:t>owocniki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grzyba</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(skleroty).</a:t>
            </a:r>
            <a:endParaRPr sz="1800" dirty="0">
              <a:latin typeface="Microsoft Sans Serif"/>
              <a:cs typeface="Microsoft Sans Serif"/>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24890" y="278638"/>
            <a:ext cx="7493634" cy="848994"/>
          </a:xfrm>
          <a:prstGeom prst="rect">
            <a:avLst/>
          </a:prstGeom>
        </p:spPr>
        <p:txBody>
          <a:bodyPr vert="horz" wrap="square" lIns="0" tIns="12700" rIns="0" bIns="0" rtlCol="0">
            <a:spAutoFit/>
          </a:bodyPr>
          <a:lstStyle/>
          <a:p>
            <a:pPr marL="12700" marR="5080" algn="ctr">
              <a:lnSpc>
                <a:spcPct val="100000"/>
              </a:lnSpc>
              <a:spcBef>
                <a:spcPts val="100"/>
              </a:spcBef>
            </a:pPr>
            <a:r>
              <a:rPr sz="1800" b="0" dirty="0">
                <a:latin typeface="Microsoft Sans Serif"/>
                <a:cs typeface="Microsoft Sans Serif"/>
              </a:rPr>
              <a:t>Słynne</a:t>
            </a:r>
            <a:r>
              <a:rPr sz="1800" b="0" spc="-20" dirty="0">
                <a:latin typeface="Microsoft Sans Serif"/>
                <a:cs typeface="Microsoft Sans Serif"/>
              </a:rPr>
              <a:t> </a:t>
            </a:r>
            <a:r>
              <a:rPr sz="1800" b="0" dirty="0">
                <a:latin typeface="Microsoft Sans Serif"/>
                <a:cs typeface="Microsoft Sans Serif"/>
              </a:rPr>
              <a:t>wina</a:t>
            </a:r>
            <a:r>
              <a:rPr sz="1800" b="0" spc="-5" dirty="0">
                <a:latin typeface="Microsoft Sans Serif"/>
                <a:cs typeface="Microsoft Sans Serif"/>
              </a:rPr>
              <a:t> </a:t>
            </a:r>
            <a:r>
              <a:rPr sz="1800" b="0" dirty="0">
                <a:latin typeface="Microsoft Sans Serif"/>
                <a:cs typeface="Microsoft Sans Serif"/>
              </a:rPr>
              <a:t>i</a:t>
            </a:r>
            <a:r>
              <a:rPr sz="1800" b="0" spc="-45" dirty="0">
                <a:latin typeface="Microsoft Sans Serif"/>
                <a:cs typeface="Microsoft Sans Serif"/>
              </a:rPr>
              <a:t> </a:t>
            </a:r>
            <a:r>
              <a:rPr sz="1800" b="0" i="1" dirty="0">
                <a:latin typeface="Arial"/>
                <a:cs typeface="Arial"/>
              </a:rPr>
              <a:t>tokaje</a:t>
            </a:r>
            <a:r>
              <a:rPr sz="1800" b="0" i="1" spc="-60" dirty="0">
                <a:latin typeface="Arial"/>
                <a:cs typeface="Arial"/>
              </a:rPr>
              <a:t> </a:t>
            </a:r>
            <a:r>
              <a:rPr sz="1800" b="0" dirty="0">
                <a:latin typeface="Microsoft Sans Serif"/>
                <a:cs typeface="Microsoft Sans Serif"/>
              </a:rPr>
              <a:t>powstają</a:t>
            </a:r>
            <a:r>
              <a:rPr sz="1800" b="0" spc="-10" dirty="0">
                <a:latin typeface="Microsoft Sans Serif"/>
                <a:cs typeface="Microsoft Sans Serif"/>
              </a:rPr>
              <a:t> </a:t>
            </a:r>
            <a:r>
              <a:rPr sz="1800" b="0" dirty="0">
                <a:latin typeface="Microsoft Sans Serif"/>
                <a:cs typeface="Microsoft Sans Serif"/>
              </a:rPr>
              <a:t>w</a:t>
            </a:r>
            <a:r>
              <a:rPr sz="1800" b="0" spc="-45" dirty="0">
                <a:latin typeface="Microsoft Sans Serif"/>
                <a:cs typeface="Microsoft Sans Serif"/>
              </a:rPr>
              <a:t> </a:t>
            </a:r>
            <a:r>
              <a:rPr sz="1800" b="0" dirty="0">
                <a:latin typeface="Microsoft Sans Serif"/>
                <a:cs typeface="Microsoft Sans Serif"/>
              </a:rPr>
              <a:t>specyficznych</a:t>
            </a:r>
            <a:r>
              <a:rPr sz="1800" b="0" spc="5" dirty="0">
                <a:latin typeface="Microsoft Sans Serif"/>
                <a:cs typeface="Microsoft Sans Serif"/>
              </a:rPr>
              <a:t> </a:t>
            </a:r>
            <a:r>
              <a:rPr sz="1800" b="0" dirty="0">
                <a:latin typeface="Microsoft Sans Serif"/>
                <a:cs typeface="Microsoft Sans Serif"/>
              </a:rPr>
              <a:t>warunkach klimatycznych</a:t>
            </a:r>
            <a:r>
              <a:rPr sz="1800" b="0" spc="5" dirty="0">
                <a:latin typeface="Microsoft Sans Serif"/>
                <a:cs typeface="Microsoft Sans Serif"/>
              </a:rPr>
              <a:t> </a:t>
            </a:r>
            <a:r>
              <a:rPr sz="1800" b="0" spc="-50" dirty="0">
                <a:latin typeface="Microsoft Sans Serif"/>
                <a:cs typeface="Microsoft Sans Serif"/>
              </a:rPr>
              <a:t>i </a:t>
            </a:r>
            <a:r>
              <a:rPr sz="1800" b="0" spc="-10" dirty="0">
                <a:latin typeface="Microsoft Sans Serif"/>
                <a:cs typeface="Microsoft Sans Serif"/>
              </a:rPr>
              <a:t>wilgotnościowych</a:t>
            </a:r>
            <a:r>
              <a:rPr sz="1800" b="0" spc="25" dirty="0">
                <a:latin typeface="Microsoft Sans Serif"/>
                <a:cs typeface="Microsoft Sans Serif"/>
              </a:rPr>
              <a:t> </a:t>
            </a:r>
            <a:r>
              <a:rPr sz="1800" b="0" dirty="0">
                <a:latin typeface="Microsoft Sans Serif"/>
                <a:cs typeface="Microsoft Sans Serif"/>
              </a:rPr>
              <a:t>z</a:t>
            </a:r>
            <a:r>
              <a:rPr sz="1800" b="0" spc="-20" dirty="0">
                <a:latin typeface="Microsoft Sans Serif"/>
                <a:cs typeface="Microsoft Sans Serif"/>
              </a:rPr>
              <a:t> </a:t>
            </a:r>
            <a:r>
              <a:rPr sz="1800" b="0" dirty="0">
                <a:latin typeface="Microsoft Sans Serif"/>
                <a:cs typeface="Microsoft Sans Serif"/>
              </a:rPr>
              <a:t>gron</a:t>
            </a:r>
            <a:r>
              <a:rPr sz="1800" b="0" spc="-20" dirty="0">
                <a:latin typeface="Microsoft Sans Serif"/>
                <a:cs typeface="Microsoft Sans Serif"/>
              </a:rPr>
              <a:t> </a:t>
            </a:r>
            <a:r>
              <a:rPr sz="1800" b="0" u="sng" dirty="0">
                <a:solidFill>
                  <a:srgbClr val="009999"/>
                </a:solidFill>
                <a:uFill>
                  <a:solidFill>
                    <a:srgbClr val="009999"/>
                  </a:solidFill>
                </a:uFill>
                <a:latin typeface="Microsoft Sans Serif"/>
                <a:cs typeface="Microsoft Sans Serif"/>
                <a:hlinkClick r:id="rId2"/>
              </a:rPr>
              <a:t>cibeba</a:t>
            </a:r>
            <a:r>
              <a:rPr sz="1800" b="0" spc="5" dirty="0">
                <a:solidFill>
                  <a:srgbClr val="009999"/>
                </a:solidFill>
                <a:latin typeface="Microsoft Sans Serif"/>
                <a:cs typeface="Microsoft Sans Serif"/>
              </a:rPr>
              <a:t> </a:t>
            </a:r>
            <a:r>
              <a:rPr sz="1800" b="0" dirty="0">
                <a:latin typeface="Microsoft Sans Serif"/>
                <a:cs typeface="Microsoft Sans Serif"/>
              </a:rPr>
              <a:t>przy</a:t>
            </a:r>
            <a:r>
              <a:rPr sz="1800" b="0" spc="-30" dirty="0">
                <a:latin typeface="Microsoft Sans Serif"/>
                <a:cs typeface="Microsoft Sans Serif"/>
              </a:rPr>
              <a:t> </a:t>
            </a:r>
            <a:r>
              <a:rPr sz="1800" b="0" dirty="0">
                <a:latin typeface="Microsoft Sans Serif"/>
                <a:cs typeface="Microsoft Sans Serif"/>
              </a:rPr>
              <a:t>dużym</a:t>
            </a:r>
            <a:r>
              <a:rPr sz="1800" b="0" spc="5" dirty="0">
                <a:latin typeface="Microsoft Sans Serif"/>
                <a:cs typeface="Microsoft Sans Serif"/>
              </a:rPr>
              <a:t> </a:t>
            </a:r>
            <a:r>
              <a:rPr sz="1800" b="0" dirty="0">
                <a:latin typeface="Microsoft Sans Serif"/>
                <a:cs typeface="Microsoft Sans Serif"/>
              </a:rPr>
              <a:t>udziale </a:t>
            </a:r>
            <a:r>
              <a:rPr sz="1800" b="0" i="1" dirty="0">
                <a:latin typeface="Arial"/>
                <a:cs typeface="Arial"/>
              </a:rPr>
              <a:t>"szlachetnej</a:t>
            </a:r>
            <a:r>
              <a:rPr sz="1800" b="0" i="1" spc="-5" dirty="0">
                <a:latin typeface="Arial"/>
                <a:cs typeface="Arial"/>
              </a:rPr>
              <a:t> </a:t>
            </a:r>
            <a:r>
              <a:rPr sz="1800" b="0" i="1" dirty="0">
                <a:latin typeface="Arial"/>
                <a:cs typeface="Arial"/>
              </a:rPr>
              <a:t>pleśni"</a:t>
            </a:r>
            <a:r>
              <a:rPr sz="1800" b="0" i="1" spc="-15" dirty="0">
                <a:latin typeface="Arial"/>
                <a:cs typeface="Arial"/>
              </a:rPr>
              <a:t> </a:t>
            </a:r>
            <a:r>
              <a:rPr sz="1800" b="0" spc="-50" dirty="0">
                <a:latin typeface="Microsoft Sans Serif"/>
                <a:cs typeface="Microsoft Sans Serif"/>
              </a:rPr>
              <a:t>- </a:t>
            </a:r>
            <a:r>
              <a:rPr sz="1800" b="0" dirty="0">
                <a:latin typeface="Microsoft Sans Serif"/>
                <a:cs typeface="Microsoft Sans Serif"/>
              </a:rPr>
              <a:t>wywołanej</a:t>
            </a:r>
            <a:r>
              <a:rPr sz="1800" b="0" spc="-5" dirty="0">
                <a:latin typeface="Microsoft Sans Serif"/>
                <a:cs typeface="Microsoft Sans Serif"/>
              </a:rPr>
              <a:t> </a:t>
            </a:r>
            <a:r>
              <a:rPr sz="1800" b="0" dirty="0">
                <a:latin typeface="Microsoft Sans Serif"/>
                <a:cs typeface="Microsoft Sans Serif"/>
              </a:rPr>
              <a:t>przez</a:t>
            </a:r>
            <a:r>
              <a:rPr sz="1800" b="0" spc="-25" dirty="0">
                <a:latin typeface="Microsoft Sans Serif"/>
                <a:cs typeface="Microsoft Sans Serif"/>
              </a:rPr>
              <a:t> </a:t>
            </a:r>
            <a:r>
              <a:rPr sz="1800" b="0" i="1" dirty="0">
                <a:latin typeface="Arial"/>
                <a:cs typeface="Arial"/>
              </a:rPr>
              <a:t>Botrytis</a:t>
            </a:r>
            <a:r>
              <a:rPr sz="1800" b="0" i="1" spc="-70" dirty="0">
                <a:latin typeface="Arial"/>
                <a:cs typeface="Arial"/>
              </a:rPr>
              <a:t> </a:t>
            </a:r>
            <a:r>
              <a:rPr sz="1800" b="0" i="1" spc="-10" dirty="0">
                <a:latin typeface="Arial"/>
                <a:cs typeface="Arial"/>
              </a:rPr>
              <a:t>cinerea</a:t>
            </a:r>
            <a:r>
              <a:rPr sz="1800" b="0" spc="-10" dirty="0">
                <a:latin typeface="Microsoft Sans Serif"/>
                <a:cs typeface="Microsoft Sans Serif"/>
              </a:rPr>
              <a:t>.</a:t>
            </a:r>
            <a:endParaRPr sz="1800">
              <a:latin typeface="Microsoft Sans Serif"/>
              <a:cs typeface="Microsoft Sans Serif"/>
            </a:endParaRPr>
          </a:p>
        </p:txBody>
      </p:sp>
      <p:pic>
        <p:nvPicPr>
          <p:cNvPr id="3" name="object 3"/>
          <p:cNvPicPr/>
          <p:nvPr/>
        </p:nvPicPr>
        <p:blipFill>
          <a:blip r:embed="rId3" cstate="print"/>
          <a:stretch>
            <a:fillRect/>
          </a:stretch>
        </p:blipFill>
        <p:spPr>
          <a:xfrm>
            <a:off x="2987675" y="1628775"/>
            <a:ext cx="2016125" cy="1870075"/>
          </a:xfrm>
          <a:prstGeom prst="rect">
            <a:avLst/>
          </a:prstGeom>
        </p:spPr>
      </p:pic>
      <p:pic>
        <p:nvPicPr>
          <p:cNvPr id="4" name="object 4"/>
          <p:cNvPicPr/>
          <p:nvPr/>
        </p:nvPicPr>
        <p:blipFill>
          <a:blip r:embed="rId4" cstate="print"/>
          <a:stretch>
            <a:fillRect/>
          </a:stretch>
        </p:blipFill>
        <p:spPr>
          <a:xfrm>
            <a:off x="539750" y="1628775"/>
            <a:ext cx="2286000" cy="1752600"/>
          </a:xfrm>
          <a:prstGeom prst="rect">
            <a:avLst/>
          </a:prstGeom>
        </p:spPr>
      </p:pic>
      <p:pic>
        <p:nvPicPr>
          <p:cNvPr id="5" name="object 5"/>
          <p:cNvPicPr/>
          <p:nvPr/>
        </p:nvPicPr>
        <p:blipFill>
          <a:blip r:embed="rId5" cstate="print"/>
          <a:stretch>
            <a:fillRect/>
          </a:stretch>
        </p:blipFill>
        <p:spPr>
          <a:xfrm>
            <a:off x="179514" y="3860800"/>
            <a:ext cx="2411286" cy="1981200"/>
          </a:xfrm>
          <a:prstGeom prst="rect">
            <a:avLst/>
          </a:prstGeom>
        </p:spPr>
      </p:pic>
      <p:pic>
        <p:nvPicPr>
          <p:cNvPr id="6" name="object 6"/>
          <p:cNvPicPr/>
          <p:nvPr/>
        </p:nvPicPr>
        <p:blipFill>
          <a:blip r:embed="rId6" cstate="print"/>
          <a:stretch>
            <a:fillRect/>
          </a:stretch>
        </p:blipFill>
        <p:spPr>
          <a:xfrm>
            <a:off x="2843276" y="4005262"/>
            <a:ext cx="2466975" cy="1847850"/>
          </a:xfrm>
          <a:prstGeom prst="rect">
            <a:avLst/>
          </a:prstGeom>
        </p:spPr>
      </p:pic>
      <p:sp>
        <p:nvSpPr>
          <p:cNvPr id="7" name="object 7"/>
          <p:cNvSpPr txBox="1"/>
          <p:nvPr/>
        </p:nvSpPr>
        <p:spPr>
          <a:xfrm>
            <a:off x="5595978" y="2477366"/>
            <a:ext cx="3341370" cy="2550160"/>
          </a:xfrm>
          <a:prstGeom prst="rect">
            <a:avLst/>
          </a:prstGeom>
        </p:spPr>
        <p:txBody>
          <a:bodyPr vert="horz" wrap="square" lIns="0" tIns="12700" rIns="0" bIns="0" rtlCol="0">
            <a:spAutoFit/>
          </a:bodyPr>
          <a:lstStyle/>
          <a:p>
            <a:pPr marL="91440" indent="-88900">
              <a:lnSpc>
                <a:spcPts val="1945"/>
              </a:lnSpc>
              <a:spcBef>
                <a:spcPts val="100"/>
              </a:spcBef>
              <a:buSzPct val="94444"/>
              <a:buChar char="•"/>
              <a:tabLst>
                <a:tab pos="91440" algn="l"/>
              </a:tabLst>
            </a:pPr>
            <a:r>
              <a:rPr sz="1800" dirty="0">
                <a:solidFill>
                  <a:srgbClr val="FFFFFF"/>
                </a:solidFill>
                <a:latin typeface="Microsoft Sans Serif"/>
                <a:cs typeface="Microsoft Sans Serif"/>
              </a:rPr>
              <a:t>choroba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może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rozwijać</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40" dirty="0">
                <a:solidFill>
                  <a:srgbClr val="FFFFFF"/>
                </a:solidFill>
                <a:latin typeface="Microsoft Sans Serif"/>
                <a:cs typeface="Microsoft Sans Serif"/>
              </a:rPr>
              <a:t> </a:t>
            </a:r>
            <a:r>
              <a:rPr sz="1800" spc="-50" dirty="0">
                <a:solidFill>
                  <a:srgbClr val="FFFFFF"/>
                </a:solidFill>
                <a:latin typeface="Microsoft Sans Serif"/>
                <a:cs typeface="Microsoft Sans Serif"/>
              </a:rPr>
              <a:t>w</a:t>
            </a:r>
            <a:endParaRPr sz="1800" dirty="0">
              <a:latin typeface="Microsoft Sans Serif"/>
              <a:cs typeface="Microsoft Sans Serif"/>
            </a:endParaRPr>
          </a:p>
          <a:p>
            <a:pPr marL="12700">
              <a:lnSpc>
                <a:spcPts val="1945"/>
              </a:lnSpc>
            </a:pPr>
            <a:r>
              <a:rPr sz="1800" dirty="0">
                <a:solidFill>
                  <a:srgbClr val="FFFFFF"/>
                </a:solidFill>
                <a:latin typeface="Microsoft Sans Serif"/>
                <a:cs typeface="Microsoft Sans Serif"/>
              </a:rPr>
              <a:t>formie</a:t>
            </a:r>
            <a:r>
              <a:rPr sz="1800" spc="-60" dirty="0">
                <a:solidFill>
                  <a:srgbClr val="FFFFFF"/>
                </a:solidFill>
                <a:latin typeface="Microsoft Sans Serif"/>
                <a:cs typeface="Microsoft Sans Serif"/>
              </a:rPr>
              <a:t> </a:t>
            </a:r>
            <a:r>
              <a:rPr sz="1800" spc="-10" dirty="0">
                <a:solidFill>
                  <a:srgbClr val="FFFFFF"/>
                </a:solidFill>
                <a:latin typeface="Microsoft Sans Serif"/>
                <a:cs typeface="Microsoft Sans Serif"/>
              </a:rPr>
              <a:t>utajonej.</a:t>
            </a:r>
            <a:endParaRPr sz="1800" dirty="0">
              <a:latin typeface="Microsoft Sans Serif"/>
              <a:cs typeface="Microsoft Sans Serif"/>
            </a:endParaRPr>
          </a:p>
          <a:p>
            <a:pPr>
              <a:lnSpc>
                <a:spcPct val="100000"/>
              </a:lnSpc>
              <a:spcBef>
                <a:spcPts val="120"/>
              </a:spcBef>
            </a:pPr>
            <a:endParaRPr sz="1800" dirty="0">
              <a:latin typeface="Microsoft Sans Serif"/>
              <a:cs typeface="Microsoft Sans Serif"/>
            </a:endParaRPr>
          </a:p>
          <a:p>
            <a:pPr marL="12700">
              <a:lnSpc>
                <a:spcPct val="100000"/>
              </a:lnSpc>
            </a:pPr>
            <a:r>
              <a:rPr sz="1800" i="1" dirty="0">
                <a:solidFill>
                  <a:srgbClr val="FFFFFF"/>
                </a:solidFill>
                <a:latin typeface="Arial"/>
                <a:cs typeface="Arial"/>
              </a:rPr>
              <a:t>Botrytis</a:t>
            </a:r>
            <a:r>
              <a:rPr sz="1800" i="1" spc="-30" dirty="0">
                <a:solidFill>
                  <a:srgbClr val="FFFFFF"/>
                </a:solidFill>
                <a:latin typeface="Arial"/>
                <a:cs typeface="Arial"/>
              </a:rPr>
              <a:t> </a:t>
            </a:r>
            <a:r>
              <a:rPr sz="1800" i="1" dirty="0">
                <a:solidFill>
                  <a:srgbClr val="FFFFFF"/>
                </a:solidFill>
                <a:latin typeface="Arial"/>
                <a:cs typeface="Arial"/>
              </a:rPr>
              <a:t>cinerea</a:t>
            </a:r>
            <a:r>
              <a:rPr sz="1800" i="1" spc="-15" dirty="0">
                <a:solidFill>
                  <a:srgbClr val="FFFFFF"/>
                </a:solidFill>
                <a:latin typeface="Arial"/>
                <a:cs typeface="Arial"/>
              </a:rPr>
              <a:t> </a:t>
            </a:r>
            <a:r>
              <a:rPr sz="1800" dirty="0">
                <a:solidFill>
                  <a:srgbClr val="FFFFFF"/>
                </a:solidFill>
                <a:latin typeface="Microsoft Sans Serif"/>
                <a:cs typeface="Microsoft Sans Serif"/>
              </a:rPr>
              <a:t>może</a:t>
            </a:r>
            <a:r>
              <a:rPr sz="1800" spc="-15" dirty="0">
                <a:solidFill>
                  <a:srgbClr val="FFFFFF"/>
                </a:solidFill>
                <a:latin typeface="Microsoft Sans Serif"/>
                <a:cs typeface="Microsoft Sans Serif"/>
              </a:rPr>
              <a:t> </a:t>
            </a:r>
            <a:r>
              <a:rPr sz="1800" spc="-25" dirty="0">
                <a:solidFill>
                  <a:srgbClr val="FFFFFF"/>
                </a:solidFill>
                <a:latin typeface="Microsoft Sans Serif"/>
                <a:cs typeface="Microsoft Sans Serif"/>
              </a:rPr>
              <a:t>być</a:t>
            </a:r>
            <a:endParaRPr sz="1800" dirty="0">
              <a:latin typeface="Microsoft Sans Serif"/>
              <a:cs typeface="Microsoft Sans Serif"/>
            </a:endParaRPr>
          </a:p>
          <a:p>
            <a:pPr marL="154940" indent="-142240">
              <a:lnSpc>
                <a:spcPct val="100000"/>
              </a:lnSpc>
              <a:buSzPct val="94444"/>
              <a:buChar char="•"/>
              <a:tabLst>
                <a:tab pos="154940" algn="l"/>
              </a:tabLst>
            </a:pPr>
            <a:r>
              <a:rPr sz="1800" spc="-10" dirty="0">
                <a:solidFill>
                  <a:srgbClr val="FFFFFF"/>
                </a:solidFill>
                <a:latin typeface="Microsoft Sans Serif"/>
                <a:cs typeface="Microsoft Sans Serif"/>
              </a:rPr>
              <a:t>saprofitem</a:t>
            </a:r>
            <a:endParaRPr sz="1800" dirty="0">
              <a:latin typeface="Microsoft Sans Serif"/>
              <a:cs typeface="Microsoft Sans Serif"/>
            </a:endParaRPr>
          </a:p>
          <a:p>
            <a:pPr marL="154940" indent="-142240">
              <a:lnSpc>
                <a:spcPct val="100000"/>
              </a:lnSpc>
              <a:buSzPct val="94444"/>
              <a:buChar char="•"/>
              <a:tabLst>
                <a:tab pos="154940" algn="l"/>
              </a:tabLst>
            </a:pPr>
            <a:r>
              <a:rPr sz="1800" spc="-10" dirty="0">
                <a:solidFill>
                  <a:srgbClr val="FFFFFF"/>
                </a:solidFill>
                <a:latin typeface="Microsoft Sans Serif"/>
                <a:cs typeface="Microsoft Sans Serif"/>
              </a:rPr>
              <a:t>pasożytem,</a:t>
            </a:r>
            <a:endParaRPr sz="1800" dirty="0">
              <a:latin typeface="Microsoft Sans Serif"/>
              <a:cs typeface="Microsoft Sans Serif"/>
            </a:endParaRPr>
          </a:p>
          <a:p>
            <a:pPr marL="12700" marR="5080" indent="142240">
              <a:lnSpc>
                <a:spcPts val="1730"/>
              </a:lnSpc>
              <a:spcBef>
                <a:spcPts val="420"/>
              </a:spcBef>
              <a:buSzPct val="94444"/>
              <a:buChar char="•"/>
              <a:tabLst>
                <a:tab pos="154940" algn="l"/>
              </a:tabLst>
            </a:pPr>
            <a:r>
              <a:rPr sz="1800" dirty="0">
                <a:solidFill>
                  <a:srgbClr val="FFFFFF"/>
                </a:solidFill>
                <a:latin typeface="Microsoft Sans Serif"/>
                <a:cs typeface="Microsoft Sans Serif"/>
              </a:rPr>
              <a:t>w</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związku</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czym</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pleśń</a:t>
            </a:r>
            <a:r>
              <a:rPr sz="1800" spc="-10" dirty="0">
                <a:solidFill>
                  <a:srgbClr val="FFFFFF"/>
                </a:solidFill>
                <a:latin typeface="Microsoft Sans Serif"/>
                <a:cs typeface="Microsoft Sans Serif"/>
              </a:rPr>
              <a:t> można </a:t>
            </a:r>
            <a:r>
              <a:rPr sz="1800" dirty="0">
                <a:solidFill>
                  <a:srgbClr val="FFFFFF"/>
                </a:solidFill>
                <a:latin typeface="Microsoft Sans Serif"/>
                <a:cs typeface="Microsoft Sans Serif"/>
              </a:rPr>
              <a:t>obserwować</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zarówno</a:t>
            </a:r>
            <a:r>
              <a:rPr sz="1800" spc="-35" dirty="0">
                <a:solidFill>
                  <a:srgbClr val="FFFFFF"/>
                </a:solidFill>
                <a:latin typeface="Microsoft Sans Serif"/>
                <a:cs typeface="Microsoft Sans Serif"/>
              </a:rPr>
              <a:t> </a:t>
            </a:r>
            <a:r>
              <a:rPr sz="1800" spc="-25" dirty="0">
                <a:solidFill>
                  <a:srgbClr val="FFFFFF"/>
                </a:solidFill>
                <a:latin typeface="Microsoft Sans Serif"/>
                <a:cs typeface="Microsoft Sans Serif"/>
              </a:rPr>
              <a:t>na </a:t>
            </a:r>
            <a:r>
              <a:rPr sz="1800" dirty="0">
                <a:solidFill>
                  <a:srgbClr val="FFFFFF"/>
                </a:solidFill>
                <a:latin typeface="Microsoft Sans Serif"/>
                <a:cs typeface="Microsoft Sans Serif"/>
              </a:rPr>
              <a:t>roślinach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żywych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jak</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spc="-25" dirty="0">
                <a:solidFill>
                  <a:srgbClr val="FFFFFF"/>
                </a:solidFill>
                <a:latin typeface="Microsoft Sans Serif"/>
                <a:cs typeface="Microsoft Sans Serif"/>
              </a:rPr>
              <a:t>ich </a:t>
            </a:r>
            <a:r>
              <a:rPr sz="1800" dirty="0">
                <a:solidFill>
                  <a:srgbClr val="FFFFFF"/>
                </a:solidFill>
                <a:latin typeface="Microsoft Sans Serif"/>
                <a:cs typeface="Microsoft Sans Serif"/>
              </a:rPr>
              <a:t>martwych</a:t>
            </a:r>
            <a:r>
              <a:rPr sz="1800" spc="-80" dirty="0">
                <a:solidFill>
                  <a:srgbClr val="FFFFFF"/>
                </a:solidFill>
                <a:latin typeface="Microsoft Sans Serif"/>
                <a:cs typeface="Microsoft Sans Serif"/>
              </a:rPr>
              <a:t> </a:t>
            </a:r>
            <a:r>
              <a:rPr sz="1800" spc="-10" dirty="0">
                <a:solidFill>
                  <a:srgbClr val="FFFFFF"/>
                </a:solidFill>
                <a:latin typeface="Microsoft Sans Serif"/>
                <a:cs typeface="Microsoft Sans Serif"/>
              </a:rPr>
              <a:t>organach.</a:t>
            </a:r>
            <a:endParaRPr sz="1800" dirty="0">
              <a:latin typeface="Microsoft Sans Serif"/>
              <a:cs typeface="Microsoft Sans Serif"/>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35940" y="305561"/>
            <a:ext cx="8061325" cy="4580255"/>
          </a:xfrm>
          <a:prstGeom prst="rect">
            <a:avLst/>
          </a:prstGeom>
        </p:spPr>
        <p:txBody>
          <a:bodyPr vert="horz" wrap="square" lIns="0" tIns="12700" rIns="0" bIns="0" rtlCol="0">
            <a:spAutoFit/>
          </a:bodyPr>
          <a:lstStyle/>
          <a:p>
            <a:pPr marL="355600" indent="-342900">
              <a:lnSpc>
                <a:spcPct val="100000"/>
              </a:lnSpc>
              <a:spcBef>
                <a:spcPts val="100"/>
              </a:spcBef>
              <a:buFont typeface="Microsoft Sans Serif"/>
              <a:buChar char="•"/>
              <a:tabLst>
                <a:tab pos="355600" algn="l"/>
              </a:tabLst>
            </a:pPr>
            <a:r>
              <a:rPr sz="1800" b="1" dirty="0">
                <a:solidFill>
                  <a:srgbClr val="FFFFFF"/>
                </a:solidFill>
                <a:latin typeface="Arial"/>
                <a:cs typeface="Arial"/>
              </a:rPr>
              <a:t>Skutki</a:t>
            </a:r>
            <a:r>
              <a:rPr sz="1800" b="1" spc="-30" dirty="0">
                <a:solidFill>
                  <a:srgbClr val="FFFFFF"/>
                </a:solidFill>
                <a:latin typeface="Arial"/>
                <a:cs typeface="Arial"/>
              </a:rPr>
              <a:t> </a:t>
            </a:r>
            <a:r>
              <a:rPr sz="1800" b="1" dirty="0">
                <a:solidFill>
                  <a:srgbClr val="FFFFFF"/>
                </a:solidFill>
                <a:latin typeface="Arial"/>
                <a:cs typeface="Arial"/>
              </a:rPr>
              <a:t>porażeń</a:t>
            </a:r>
            <a:r>
              <a:rPr sz="1800" b="1" spc="-45" dirty="0">
                <a:solidFill>
                  <a:srgbClr val="FFFFFF"/>
                </a:solidFill>
                <a:latin typeface="Arial"/>
                <a:cs typeface="Arial"/>
              </a:rPr>
              <a:t> </a:t>
            </a:r>
            <a:r>
              <a:rPr sz="1800" b="1" dirty="0">
                <a:solidFill>
                  <a:srgbClr val="FFFFFF"/>
                </a:solidFill>
                <a:latin typeface="Arial"/>
                <a:cs typeface="Arial"/>
              </a:rPr>
              <a:t>drzew</a:t>
            </a:r>
            <a:r>
              <a:rPr sz="1800" b="1" spc="-35" dirty="0">
                <a:solidFill>
                  <a:srgbClr val="FFFFFF"/>
                </a:solidFill>
                <a:latin typeface="Arial"/>
                <a:cs typeface="Arial"/>
              </a:rPr>
              <a:t> </a:t>
            </a:r>
            <a:r>
              <a:rPr sz="1800" b="1" dirty="0">
                <a:solidFill>
                  <a:srgbClr val="FFFFFF"/>
                </a:solidFill>
                <a:latin typeface="Arial"/>
                <a:cs typeface="Arial"/>
              </a:rPr>
              <a:t>leśnych</a:t>
            </a:r>
            <a:r>
              <a:rPr sz="1800" b="1" spc="-15" dirty="0">
                <a:solidFill>
                  <a:srgbClr val="FFFFFF"/>
                </a:solidFill>
                <a:latin typeface="Arial"/>
                <a:cs typeface="Arial"/>
              </a:rPr>
              <a:t> </a:t>
            </a:r>
            <a:r>
              <a:rPr sz="1800" dirty="0">
                <a:solidFill>
                  <a:srgbClr val="FFFFFF"/>
                </a:solidFill>
                <a:latin typeface="Microsoft Sans Serif"/>
                <a:cs typeface="Microsoft Sans Serif"/>
              </a:rPr>
              <a:t>Gronowiec</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szary</a:t>
            </a:r>
            <a:r>
              <a:rPr sz="1800" spc="-15" dirty="0">
                <a:solidFill>
                  <a:srgbClr val="FFFFFF"/>
                </a:solidFill>
                <a:latin typeface="Microsoft Sans Serif"/>
                <a:cs typeface="Microsoft Sans Serif"/>
              </a:rPr>
              <a:t> </a:t>
            </a:r>
            <a:r>
              <a:rPr sz="1800" i="1" dirty="0">
                <a:solidFill>
                  <a:srgbClr val="FFFFFF"/>
                </a:solidFill>
                <a:latin typeface="Arial"/>
                <a:cs typeface="Arial"/>
              </a:rPr>
              <a:t>Botrytis</a:t>
            </a:r>
            <a:r>
              <a:rPr sz="1800" i="1" spc="-25" dirty="0">
                <a:solidFill>
                  <a:srgbClr val="FFFFFF"/>
                </a:solidFill>
                <a:latin typeface="Arial"/>
                <a:cs typeface="Arial"/>
              </a:rPr>
              <a:t> </a:t>
            </a:r>
            <a:r>
              <a:rPr sz="1800" i="1" spc="-10" dirty="0">
                <a:solidFill>
                  <a:srgbClr val="FFFFFF"/>
                </a:solidFill>
                <a:latin typeface="Arial"/>
                <a:cs typeface="Arial"/>
              </a:rPr>
              <a:t>conidiophores</a:t>
            </a:r>
            <a:endParaRPr sz="1800">
              <a:latin typeface="Arial"/>
              <a:cs typeface="Arial"/>
            </a:endParaRPr>
          </a:p>
          <a:p>
            <a:pPr>
              <a:lnSpc>
                <a:spcPct val="100000"/>
              </a:lnSpc>
              <a:spcBef>
                <a:spcPts val="520"/>
              </a:spcBef>
              <a:buClr>
                <a:srgbClr val="FFFFFF"/>
              </a:buClr>
              <a:buFont typeface="Microsoft Sans Serif"/>
              <a:buChar char="•"/>
            </a:pPr>
            <a:endParaRPr sz="1800">
              <a:latin typeface="Arial"/>
              <a:cs typeface="Arial"/>
            </a:endParaRPr>
          </a:p>
          <a:p>
            <a:pPr marL="355600" marR="293370" indent="-343535">
              <a:lnSpc>
                <a:spcPct val="80000"/>
              </a:lnSpc>
              <a:spcBef>
                <a:spcPts val="5"/>
              </a:spcBef>
              <a:buChar char="•"/>
              <a:tabLst>
                <a:tab pos="355600" algn="l"/>
                <a:tab pos="3848735" algn="l"/>
              </a:tabLst>
            </a:pPr>
            <a:r>
              <a:rPr sz="1800" dirty="0">
                <a:solidFill>
                  <a:srgbClr val="FFFFFF"/>
                </a:solidFill>
                <a:latin typeface="Microsoft Sans Serif"/>
                <a:cs typeface="Microsoft Sans Serif"/>
              </a:rPr>
              <a:t>Siewki</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sadzonki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drzew</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iglastych</a:t>
            </a:r>
            <a:r>
              <a:rPr sz="1800" dirty="0">
                <a:solidFill>
                  <a:srgbClr val="FFFFFF"/>
                </a:solidFill>
                <a:latin typeface="Microsoft Sans Serif"/>
                <a:cs typeface="Microsoft Sans Serif"/>
              </a:rPr>
              <a:t>	-</a:t>
            </a:r>
            <a:r>
              <a:rPr sz="1800" spc="-70" dirty="0">
                <a:solidFill>
                  <a:srgbClr val="FFFFFF"/>
                </a:solidFill>
                <a:latin typeface="Microsoft Sans Serif"/>
                <a:cs typeface="Microsoft Sans Serif"/>
              </a:rPr>
              <a:t> </a:t>
            </a:r>
            <a:r>
              <a:rPr sz="1800" dirty="0">
                <a:solidFill>
                  <a:srgbClr val="FFFFFF"/>
                </a:solidFill>
                <a:latin typeface="Microsoft Sans Serif"/>
                <a:cs typeface="Microsoft Sans Serif"/>
              </a:rPr>
              <a:t>żółknięcie</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igieł,</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brązowienie</a:t>
            </a:r>
            <a:r>
              <a:rPr sz="1800" spc="-20" dirty="0">
                <a:solidFill>
                  <a:srgbClr val="FFFFFF"/>
                </a:solidFill>
                <a:latin typeface="Microsoft Sans Serif"/>
                <a:cs typeface="Microsoft Sans Serif"/>
              </a:rPr>
              <a:t> </a:t>
            </a:r>
            <a:r>
              <a:rPr sz="1800" spc="-50" dirty="0">
                <a:solidFill>
                  <a:srgbClr val="FFFFFF"/>
                </a:solidFill>
                <a:latin typeface="Microsoft Sans Serif"/>
                <a:cs typeface="Microsoft Sans Serif"/>
              </a:rPr>
              <a:t>i </a:t>
            </a:r>
            <a:r>
              <a:rPr sz="1800" dirty="0">
                <a:solidFill>
                  <a:srgbClr val="FFFFFF"/>
                </a:solidFill>
                <a:latin typeface="Microsoft Sans Serif"/>
                <a:cs typeface="Microsoft Sans Serif"/>
              </a:rPr>
              <a:t>zamieranie,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zamieranie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pączków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końców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igieł,</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charakterystycznym </a:t>
            </a:r>
            <a:r>
              <a:rPr sz="1800" dirty="0">
                <a:solidFill>
                  <a:srgbClr val="FFFFFF"/>
                </a:solidFill>
                <a:latin typeface="Microsoft Sans Serif"/>
                <a:cs typeface="Microsoft Sans Serif"/>
              </a:rPr>
              <a:t>przegięciem</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dół.</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Młode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siewki</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szybko</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zamierają,</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gnicie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tkanek</a:t>
            </a:r>
            <a:r>
              <a:rPr sz="1800" spc="-30" dirty="0">
                <a:solidFill>
                  <a:srgbClr val="FFFFFF"/>
                </a:solidFill>
                <a:latin typeface="Microsoft Sans Serif"/>
                <a:cs typeface="Microsoft Sans Serif"/>
              </a:rPr>
              <a:t> </a:t>
            </a:r>
            <a:r>
              <a:rPr sz="1800" spc="-20" dirty="0">
                <a:solidFill>
                  <a:srgbClr val="FFFFFF"/>
                </a:solidFill>
                <a:latin typeface="Microsoft Sans Serif"/>
                <a:cs typeface="Microsoft Sans Serif"/>
              </a:rPr>
              <a:t>oraz </a:t>
            </a:r>
            <a:r>
              <a:rPr sz="1800" dirty="0">
                <a:solidFill>
                  <a:srgbClr val="FFFFFF"/>
                </a:solidFill>
                <a:latin typeface="Microsoft Sans Serif"/>
                <a:cs typeface="Microsoft Sans Serif"/>
              </a:rPr>
              <a:t>występowanie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oznak</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etiologicznych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postaci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obfitego,</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szarego</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nalotu </a:t>
            </a:r>
            <a:r>
              <a:rPr sz="1800" dirty="0">
                <a:solidFill>
                  <a:srgbClr val="FFFFFF"/>
                </a:solidFill>
                <a:latin typeface="Microsoft Sans Serif"/>
                <a:cs typeface="Microsoft Sans Serif"/>
              </a:rPr>
              <a:t>grzybni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pojawienia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czarnych</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sklerot.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zważonych</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mrozem, </a:t>
            </a:r>
            <a:r>
              <a:rPr sz="1800" dirty="0">
                <a:solidFill>
                  <a:srgbClr val="FFFFFF"/>
                </a:solidFill>
                <a:latin typeface="Microsoft Sans Serif"/>
                <a:cs typeface="Microsoft Sans Serif"/>
              </a:rPr>
              <a:t>zbrązowiałych, nowych przyrostach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starszych</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jodeł</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50" dirty="0">
                <a:solidFill>
                  <a:srgbClr val="FFFFFF"/>
                </a:solidFill>
                <a:latin typeface="Microsoft Sans Serif"/>
                <a:cs typeface="Microsoft Sans Serif"/>
              </a:rPr>
              <a:t> </a:t>
            </a:r>
            <a:r>
              <a:rPr sz="1800" spc="-10" dirty="0">
                <a:solidFill>
                  <a:srgbClr val="FFFFFF"/>
                </a:solidFill>
                <a:latin typeface="Microsoft Sans Serif"/>
                <a:cs typeface="Microsoft Sans Serif"/>
              </a:rPr>
              <a:t>modrzewi </a:t>
            </a:r>
            <a:r>
              <a:rPr sz="1800" dirty="0">
                <a:solidFill>
                  <a:srgbClr val="FFFFFF"/>
                </a:solidFill>
                <a:latin typeface="Microsoft Sans Serif"/>
                <a:cs typeface="Microsoft Sans Serif"/>
              </a:rPr>
              <a:t>obserwowane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były</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masowe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pojawy</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grzybni</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gronowca</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szarego.</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Porażone </a:t>
            </a:r>
            <a:r>
              <a:rPr sz="1800" dirty="0">
                <a:solidFill>
                  <a:srgbClr val="FFFFFF"/>
                </a:solidFill>
                <a:latin typeface="Microsoft Sans Serif"/>
                <a:cs typeface="Microsoft Sans Serif"/>
              </a:rPr>
              <a:t>pędy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później</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czernieją</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wykruszają</a:t>
            </a:r>
            <a:r>
              <a:rPr sz="1800" spc="5" dirty="0">
                <a:solidFill>
                  <a:srgbClr val="FFFFFF"/>
                </a:solidFill>
                <a:latin typeface="Microsoft Sans Serif"/>
                <a:cs typeface="Microsoft Sans Serif"/>
              </a:rPr>
              <a:t> </a:t>
            </a:r>
            <a:r>
              <a:rPr sz="1800" spc="-20" dirty="0">
                <a:solidFill>
                  <a:srgbClr val="FFFFFF"/>
                </a:solidFill>
                <a:latin typeface="Microsoft Sans Serif"/>
                <a:cs typeface="Microsoft Sans Serif"/>
              </a:rPr>
              <a:t>się.</a:t>
            </a:r>
            <a:endParaRPr sz="1800">
              <a:latin typeface="Microsoft Sans Serif"/>
              <a:cs typeface="Microsoft Sans Serif"/>
            </a:endParaRPr>
          </a:p>
          <a:p>
            <a:pPr>
              <a:lnSpc>
                <a:spcPct val="100000"/>
              </a:lnSpc>
              <a:spcBef>
                <a:spcPts val="550"/>
              </a:spcBef>
              <a:buClr>
                <a:srgbClr val="FFFFFF"/>
              </a:buClr>
              <a:buFont typeface="Microsoft Sans Serif"/>
              <a:buChar char="•"/>
            </a:pPr>
            <a:endParaRPr sz="1800">
              <a:latin typeface="Microsoft Sans Serif"/>
              <a:cs typeface="Microsoft Sans Serif"/>
            </a:endParaRPr>
          </a:p>
          <a:p>
            <a:pPr marL="355600" marR="5080" indent="-343535">
              <a:lnSpc>
                <a:spcPct val="80000"/>
              </a:lnSpc>
              <a:buChar char="•"/>
              <a:tabLst>
                <a:tab pos="355600" algn="l"/>
              </a:tabLst>
            </a:pPr>
            <a:r>
              <a:rPr sz="1800" dirty="0">
                <a:solidFill>
                  <a:srgbClr val="FFFFFF"/>
                </a:solidFill>
                <a:latin typeface="Microsoft Sans Serif"/>
                <a:cs typeface="Microsoft Sans Serif"/>
              </a:rPr>
              <a:t>U</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gatunków</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liściastych,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zależnie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od</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rodzaju</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porażonego organu</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spc="-20" dirty="0">
                <a:solidFill>
                  <a:srgbClr val="FFFFFF"/>
                </a:solidFill>
                <a:latin typeface="Microsoft Sans Serif"/>
                <a:cs typeface="Microsoft Sans Serif"/>
              </a:rPr>
              <a:t>fazy </a:t>
            </a:r>
            <a:r>
              <a:rPr sz="1800" dirty="0">
                <a:solidFill>
                  <a:srgbClr val="FFFFFF"/>
                </a:solidFill>
                <a:latin typeface="Microsoft Sans Serif"/>
                <a:cs typeface="Microsoft Sans Serif"/>
              </a:rPr>
              <a:t>choroby,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roślinach</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występują objawy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postaci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brunatnych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plam,</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lokalnej </a:t>
            </a:r>
            <a:r>
              <a:rPr sz="1800" dirty="0">
                <a:solidFill>
                  <a:srgbClr val="FFFFFF"/>
                </a:solidFill>
                <a:latin typeface="Microsoft Sans Serif"/>
                <a:cs typeface="Microsoft Sans Serif"/>
              </a:rPr>
              <a:t>zgorzeli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lub</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obumierania</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całych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organów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oraz</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zgnilizny</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typowych</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oznak </a:t>
            </a:r>
            <a:r>
              <a:rPr sz="1800" dirty="0">
                <a:solidFill>
                  <a:srgbClr val="FFFFFF"/>
                </a:solidFill>
                <a:latin typeface="Microsoft Sans Serif"/>
                <a:cs typeface="Microsoft Sans Serif"/>
              </a:rPr>
              <a:t>etiologicznych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szarej</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grzybni,</a:t>
            </a:r>
            <a:r>
              <a:rPr sz="1800" spc="-15" dirty="0">
                <a:solidFill>
                  <a:srgbClr val="FFFFFF"/>
                </a:solidFill>
                <a:latin typeface="Microsoft Sans Serif"/>
                <a:cs typeface="Microsoft Sans Serif"/>
              </a:rPr>
              <a:t> </a:t>
            </a:r>
            <a:r>
              <a:rPr sz="1800" i="1" dirty="0">
                <a:solidFill>
                  <a:srgbClr val="FFFFFF"/>
                </a:solidFill>
                <a:latin typeface="Arial"/>
                <a:cs typeface="Arial"/>
              </a:rPr>
              <a:t>trzonków</a:t>
            </a:r>
            <a:r>
              <a:rPr sz="1800" i="1" spc="-15" dirty="0">
                <a:solidFill>
                  <a:srgbClr val="FFFFFF"/>
                </a:solidFill>
                <a:latin typeface="Arial"/>
                <a:cs typeface="Arial"/>
              </a:rPr>
              <a:t> </a:t>
            </a:r>
            <a:r>
              <a:rPr sz="1800" i="1" dirty="0">
                <a:solidFill>
                  <a:srgbClr val="FFFFFF"/>
                </a:solidFill>
                <a:latin typeface="Arial"/>
                <a:cs typeface="Arial"/>
              </a:rPr>
              <a:t>konidialnych</a:t>
            </a:r>
            <a:r>
              <a:rPr sz="1800" i="1" spc="-25" dirty="0">
                <a:solidFill>
                  <a:srgbClr val="FFFFFF"/>
                </a:solidFill>
                <a:latin typeface="Arial"/>
                <a:cs typeface="Arial"/>
              </a:rPr>
              <a:t> </a:t>
            </a:r>
            <a:r>
              <a:rPr sz="1800" dirty="0">
                <a:solidFill>
                  <a:srgbClr val="FFFFFF"/>
                </a:solidFill>
                <a:latin typeface="Microsoft Sans Serif"/>
                <a:cs typeface="Microsoft Sans Serif"/>
              </a:rPr>
              <a:t>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czarnych</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sklerot.</a:t>
            </a:r>
            <a:endParaRPr sz="1800">
              <a:latin typeface="Microsoft Sans Serif"/>
              <a:cs typeface="Microsoft Sans Serif"/>
            </a:endParaRPr>
          </a:p>
          <a:p>
            <a:pPr>
              <a:lnSpc>
                <a:spcPct val="100000"/>
              </a:lnSpc>
              <a:spcBef>
                <a:spcPts val="555"/>
              </a:spcBef>
              <a:buClr>
                <a:srgbClr val="FFFFFF"/>
              </a:buClr>
              <a:buFont typeface="Microsoft Sans Serif"/>
              <a:buChar char="•"/>
            </a:pPr>
            <a:endParaRPr sz="1800">
              <a:latin typeface="Microsoft Sans Serif"/>
              <a:cs typeface="Microsoft Sans Serif"/>
            </a:endParaRPr>
          </a:p>
          <a:p>
            <a:pPr marL="355600" marR="198755" indent="-343535">
              <a:lnSpc>
                <a:spcPct val="80000"/>
              </a:lnSpc>
              <a:buChar char="•"/>
              <a:tabLst>
                <a:tab pos="355600" algn="l"/>
              </a:tabLst>
            </a:pPr>
            <a:r>
              <a:rPr sz="1800" dirty="0">
                <a:solidFill>
                  <a:srgbClr val="FFFFFF"/>
                </a:solidFill>
                <a:latin typeface="Microsoft Sans Serif"/>
                <a:cs typeface="Microsoft Sans Serif"/>
              </a:rPr>
              <a:t>Gronowiec</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szary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sprawcą</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uszkodzeń</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nasion</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owoców</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drzew</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dąb,</a:t>
            </a:r>
            <a:r>
              <a:rPr sz="1800" spc="-5" dirty="0">
                <a:solidFill>
                  <a:srgbClr val="FFFFFF"/>
                </a:solidFill>
                <a:latin typeface="Microsoft Sans Serif"/>
                <a:cs typeface="Microsoft Sans Serif"/>
              </a:rPr>
              <a:t> </a:t>
            </a:r>
            <a:r>
              <a:rPr sz="1800" spc="-20" dirty="0">
                <a:solidFill>
                  <a:srgbClr val="FFFFFF"/>
                </a:solidFill>
                <a:latin typeface="Microsoft Sans Serif"/>
                <a:cs typeface="Microsoft Sans Serif"/>
              </a:rPr>
              <a:t>buk, </a:t>
            </a:r>
            <a:r>
              <a:rPr sz="1800" dirty="0">
                <a:solidFill>
                  <a:srgbClr val="FFFFFF"/>
                </a:solidFill>
                <a:latin typeface="Microsoft Sans Serif"/>
                <a:cs typeface="Microsoft Sans Serif"/>
              </a:rPr>
              <a:t>lipa,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olsza,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brzoza,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jawor,</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jesion,</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grab.</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Wysoką</a:t>
            </a:r>
            <a:r>
              <a:rPr sz="1800" spc="-10" dirty="0">
                <a:solidFill>
                  <a:srgbClr val="FFFFFF"/>
                </a:solidFill>
                <a:latin typeface="Microsoft Sans Serif"/>
                <a:cs typeface="Microsoft Sans Serif"/>
              </a:rPr>
              <a:t> patogeniczność </a:t>
            </a:r>
            <a:r>
              <a:rPr sz="1800" dirty="0">
                <a:solidFill>
                  <a:srgbClr val="FFFFFF"/>
                </a:solidFill>
                <a:latin typeface="Microsoft Sans Serif"/>
                <a:cs typeface="Microsoft Sans Serif"/>
              </a:rPr>
              <a:t>stwierdzono również na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nasionach</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sosny,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mniejszą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nasionach</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świerka.</a:t>
            </a:r>
            <a:endParaRPr sz="1800">
              <a:latin typeface="Microsoft Sans Serif"/>
              <a:cs typeface="Microsoft Sans Serif"/>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1738" y="-143437"/>
            <a:ext cx="7886700" cy="1207895"/>
          </a:xfrm>
          <a:prstGeom prst="rect">
            <a:avLst/>
          </a:prstGeom>
        </p:spPr>
        <p:txBody>
          <a:bodyPr vert="horz" wrap="square" lIns="0" tIns="586613" rIns="0" bIns="0" rtlCol="0">
            <a:spAutoFit/>
          </a:bodyPr>
          <a:lstStyle/>
          <a:p>
            <a:pPr marL="673100">
              <a:lnSpc>
                <a:spcPct val="100000"/>
              </a:lnSpc>
              <a:spcBef>
                <a:spcPts val="95"/>
              </a:spcBef>
            </a:pPr>
            <a:r>
              <a:rPr sz="4000" dirty="0">
                <a:solidFill>
                  <a:schemeClr val="tx1"/>
                </a:solidFill>
              </a:rPr>
              <a:t>Mączniak</a:t>
            </a:r>
            <a:r>
              <a:rPr sz="4000" spc="-190" dirty="0">
                <a:solidFill>
                  <a:schemeClr val="tx1"/>
                </a:solidFill>
              </a:rPr>
              <a:t> </a:t>
            </a:r>
            <a:r>
              <a:rPr sz="4000" dirty="0">
                <a:solidFill>
                  <a:schemeClr val="tx1"/>
                </a:solidFill>
              </a:rPr>
              <a:t>prawdziwy</a:t>
            </a:r>
            <a:r>
              <a:rPr sz="4000" spc="-170" dirty="0">
                <a:solidFill>
                  <a:schemeClr val="tx1"/>
                </a:solidFill>
              </a:rPr>
              <a:t> </a:t>
            </a:r>
            <a:r>
              <a:rPr sz="2400" dirty="0">
                <a:solidFill>
                  <a:schemeClr val="tx1"/>
                </a:solidFill>
              </a:rPr>
              <a:t>(klasa</a:t>
            </a:r>
            <a:r>
              <a:rPr sz="2400" spc="-120" dirty="0">
                <a:solidFill>
                  <a:schemeClr val="tx1"/>
                </a:solidFill>
              </a:rPr>
              <a:t> </a:t>
            </a:r>
            <a:r>
              <a:rPr sz="2400" spc="-10" dirty="0">
                <a:solidFill>
                  <a:schemeClr val="tx1"/>
                </a:solidFill>
              </a:rPr>
              <a:t>workowce)</a:t>
            </a:r>
            <a:endParaRPr sz="2400" dirty="0">
              <a:solidFill>
                <a:schemeClr val="tx1"/>
              </a:solidFill>
            </a:endParaRPr>
          </a:p>
        </p:txBody>
      </p:sp>
      <p:sp>
        <p:nvSpPr>
          <p:cNvPr id="3" name="object 3"/>
          <p:cNvSpPr txBox="1"/>
          <p:nvPr/>
        </p:nvSpPr>
        <p:spPr>
          <a:xfrm>
            <a:off x="474065" y="1582673"/>
            <a:ext cx="7273290" cy="2334895"/>
          </a:xfrm>
          <a:prstGeom prst="rect">
            <a:avLst/>
          </a:prstGeom>
        </p:spPr>
        <p:txBody>
          <a:bodyPr vert="horz" wrap="square" lIns="0" tIns="12065" rIns="0" bIns="0" rtlCol="0">
            <a:spAutoFit/>
          </a:bodyPr>
          <a:lstStyle/>
          <a:p>
            <a:pPr marL="12700">
              <a:lnSpc>
                <a:spcPct val="100000"/>
              </a:lnSpc>
              <a:spcBef>
                <a:spcPts val="95"/>
              </a:spcBef>
            </a:pPr>
            <a:r>
              <a:rPr sz="1600" u="sng" dirty="0">
                <a:solidFill>
                  <a:srgbClr val="FFFFFF"/>
                </a:solidFill>
                <a:uFill>
                  <a:solidFill>
                    <a:srgbClr val="FFFFFF"/>
                  </a:solidFill>
                </a:uFill>
                <a:latin typeface="Microsoft Sans Serif"/>
                <a:cs typeface="Microsoft Sans Serif"/>
              </a:rPr>
              <a:t>Mączniaki</a:t>
            </a:r>
            <a:r>
              <a:rPr sz="1600" u="sng" spc="-75" dirty="0">
                <a:solidFill>
                  <a:srgbClr val="FFFFFF"/>
                </a:solidFill>
                <a:uFill>
                  <a:solidFill>
                    <a:srgbClr val="FFFFFF"/>
                  </a:solidFill>
                </a:uFill>
                <a:latin typeface="Microsoft Sans Serif"/>
                <a:cs typeface="Microsoft Sans Serif"/>
              </a:rPr>
              <a:t> </a:t>
            </a:r>
            <a:r>
              <a:rPr sz="1600" u="sng" spc="-10" dirty="0">
                <a:solidFill>
                  <a:srgbClr val="FFFFFF"/>
                </a:solidFill>
                <a:uFill>
                  <a:solidFill>
                    <a:srgbClr val="FFFFFF"/>
                  </a:solidFill>
                </a:uFill>
                <a:latin typeface="Microsoft Sans Serif"/>
                <a:cs typeface="Microsoft Sans Serif"/>
              </a:rPr>
              <a:t>prawdziwe:</a:t>
            </a:r>
            <a:endParaRPr sz="1600" dirty="0">
              <a:latin typeface="Microsoft Sans Serif"/>
              <a:cs typeface="Microsoft Sans Serif"/>
            </a:endParaRPr>
          </a:p>
          <a:p>
            <a:pPr marL="137160" indent="-124460">
              <a:lnSpc>
                <a:spcPts val="1914"/>
              </a:lnSpc>
              <a:buChar char="-"/>
              <a:tabLst>
                <a:tab pos="137160" algn="l"/>
              </a:tabLst>
            </a:pPr>
            <a:r>
              <a:rPr sz="1600" dirty="0">
                <a:solidFill>
                  <a:srgbClr val="FFFFFF"/>
                </a:solidFill>
                <a:latin typeface="Microsoft Sans Serif"/>
                <a:cs typeface="Microsoft Sans Serif"/>
              </a:rPr>
              <a:t>pasożyty</a:t>
            </a:r>
            <a:r>
              <a:rPr sz="1600" spc="-35" dirty="0">
                <a:solidFill>
                  <a:srgbClr val="FFFFFF"/>
                </a:solidFill>
                <a:latin typeface="Microsoft Sans Serif"/>
                <a:cs typeface="Microsoft Sans Serif"/>
              </a:rPr>
              <a:t> </a:t>
            </a:r>
            <a:r>
              <a:rPr sz="1600" dirty="0">
                <a:solidFill>
                  <a:srgbClr val="FFFFFF"/>
                </a:solidFill>
                <a:latin typeface="Microsoft Sans Serif"/>
                <a:cs typeface="Microsoft Sans Serif"/>
              </a:rPr>
              <a:t>zewnętrzne,</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bezwzględne,</a:t>
            </a:r>
            <a:r>
              <a:rPr sz="1600" spc="-55" dirty="0">
                <a:solidFill>
                  <a:srgbClr val="FFFFFF"/>
                </a:solidFill>
                <a:latin typeface="Microsoft Sans Serif"/>
                <a:cs typeface="Microsoft Sans Serif"/>
              </a:rPr>
              <a:t> </a:t>
            </a:r>
            <a:r>
              <a:rPr sz="1600" dirty="0">
                <a:solidFill>
                  <a:srgbClr val="FFFFFF"/>
                </a:solidFill>
                <a:latin typeface="Microsoft Sans Serif"/>
                <a:cs typeface="Microsoft Sans Serif"/>
              </a:rPr>
              <a:t>występują</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na</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powierzchni</a:t>
            </a:r>
            <a:r>
              <a:rPr sz="1600" spc="-65" dirty="0">
                <a:solidFill>
                  <a:srgbClr val="FFFFFF"/>
                </a:solidFill>
                <a:latin typeface="Microsoft Sans Serif"/>
                <a:cs typeface="Microsoft Sans Serif"/>
              </a:rPr>
              <a:t> </a:t>
            </a:r>
            <a:r>
              <a:rPr sz="1600" spc="-10" dirty="0">
                <a:solidFill>
                  <a:srgbClr val="FFFFFF"/>
                </a:solidFill>
                <a:latin typeface="Microsoft Sans Serif"/>
                <a:cs typeface="Microsoft Sans Serif"/>
              </a:rPr>
              <a:t>tkanki</a:t>
            </a:r>
            <a:endParaRPr sz="1600" dirty="0">
              <a:latin typeface="Microsoft Sans Serif"/>
              <a:cs typeface="Microsoft Sans Serif"/>
            </a:endParaRPr>
          </a:p>
          <a:p>
            <a:pPr marL="137160" indent="-124460">
              <a:lnSpc>
                <a:spcPts val="2155"/>
              </a:lnSpc>
              <a:buChar char="-"/>
              <a:tabLst>
                <a:tab pos="137160" algn="l"/>
              </a:tabLst>
            </a:pPr>
            <a:r>
              <a:rPr sz="1600" dirty="0">
                <a:solidFill>
                  <a:srgbClr val="FFFFFF"/>
                </a:solidFill>
                <a:latin typeface="Microsoft Sans Serif"/>
                <a:cs typeface="Microsoft Sans Serif"/>
              </a:rPr>
              <a:t>obfity</a:t>
            </a:r>
            <a:r>
              <a:rPr sz="1600" spc="-30" dirty="0">
                <a:solidFill>
                  <a:srgbClr val="FFFFFF"/>
                </a:solidFill>
                <a:latin typeface="Microsoft Sans Serif"/>
                <a:cs typeface="Microsoft Sans Serif"/>
              </a:rPr>
              <a:t> </a:t>
            </a:r>
            <a:r>
              <a:rPr sz="1600" dirty="0">
                <a:solidFill>
                  <a:srgbClr val="FFFFFF"/>
                </a:solidFill>
                <a:latin typeface="Microsoft Sans Serif"/>
                <a:cs typeface="Microsoft Sans Serif"/>
              </a:rPr>
              <a:t>biały</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nalot</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na</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powierzchni</a:t>
            </a:r>
            <a:r>
              <a:rPr sz="1600" spc="-30" dirty="0">
                <a:solidFill>
                  <a:srgbClr val="FFFFFF"/>
                </a:solidFill>
                <a:latin typeface="Microsoft Sans Serif"/>
                <a:cs typeface="Microsoft Sans Serif"/>
              </a:rPr>
              <a:t> </a:t>
            </a:r>
            <a:r>
              <a:rPr sz="1600" dirty="0">
                <a:solidFill>
                  <a:srgbClr val="FFFFFF"/>
                </a:solidFill>
                <a:latin typeface="Microsoft Sans Serif"/>
                <a:cs typeface="Microsoft Sans Serif"/>
              </a:rPr>
              <a:t>liści,</a:t>
            </a:r>
            <a:r>
              <a:rPr sz="1600" spc="-70" dirty="0">
                <a:solidFill>
                  <a:srgbClr val="FFFFFF"/>
                </a:solidFill>
                <a:latin typeface="Microsoft Sans Serif"/>
                <a:cs typeface="Microsoft Sans Serif"/>
              </a:rPr>
              <a:t> </a:t>
            </a:r>
            <a:r>
              <a:rPr sz="1800" spc="-10" dirty="0">
                <a:solidFill>
                  <a:srgbClr val="FFFFFF"/>
                </a:solidFill>
                <a:latin typeface="Microsoft Sans Serif"/>
                <a:cs typeface="Microsoft Sans Serif"/>
              </a:rPr>
              <a:t>kwiatów,</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łodyg</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przypominający </a:t>
            </a:r>
            <a:r>
              <a:rPr sz="1800" spc="-20" dirty="0">
                <a:solidFill>
                  <a:srgbClr val="FFFFFF"/>
                </a:solidFill>
                <a:latin typeface="Microsoft Sans Serif"/>
                <a:cs typeface="Microsoft Sans Serif"/>
              </a:rPr>
              <a:t>mąkę</a:t>
            </a:r>
            <a:endParaRPr sz="1800" dirty="0">
              <a:latin typeface="Microsoft Sans Serif"/>
              <a:cs typeface="Microsoft Sans Serif"/>
            </a:endParaRPr>
          </a:p>
          <a:p>
            <a:pPr marL="137160" indent="-124460">
              <a:lnSpc>
                <a:spcPct val="100000"/>
              </a:lnSpc>
              <a:spcBef>
                <a:spcPts val="10"/>
              </a:spcBef>
              <a:buChar char="-"/>
              <a:tabLst>
                <a:tab pos="137160" algn="l"/>
              </a:tabLst>
            </a:pPr>
            <a:r>
              <a:rPr sz="1600" u="sng" dirty="0">
                <a:solidFill>
                  <a:srgbClr val="FFFFFF"/>
                </a:solidFill>
                <a:uFill>
                  <a:solidFill>
                    <a:srgbClr val="FFFFFF"/>
                  </a:solidFill>
                </a:uFill>
                <a:latin typeface="Microsoft Sans Serif"/>
                <a:cs typeface="Microsoft Sans Serif"/>
              </a:rPr>
              <a:t>zarodniki</a:t>
            </a:r>
            <a:r>
              <a:rPr sz="1600" u="sng" spc="-35"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workowe</a:t>
            </a:r>
            <a:r>
              <a:rPr sz="1600" u="sng" spc="10"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powstają</a:t>
            </a:r>
            <a:r>
              <a:rPr sz="1600" u="sng" spc="-25"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w</a:t>
            </a:r>
            <a:r>
              <a:rPr sz="1600" u="sng" spc="-30"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sposób</a:t>
            </a:r>
            <a:r>
              <a:rPr sz="1600" u="sng" spc="-25" dirty="0">
                <a:solidFill>
                  <a:srgbClr val="FFFFFF"/>
                </a:solidFill>
                <a:uFill>
                  <a:solidFill>
                    <a:srgbClr val="FFFFFF"/>
                  </a:solidFill>
                </a:uFill>
                <a:latin typeface="Microsoft Sans Serif"/>
                <a:cs typeface="Microsoft Sans Serif"/>
              </a:rPr>
              <a:t> </a:t>
            </a:r>
            <a:r>
              <a:rPr sz="1600" u="sng" spc="-10" dirty="0">
                <a:solidFill>
                  <a:srgbClr val="FFFFFF"/>
                </a:solidFill>
                <a:uFill>
                  <a:solidFill>
                    <a:srgbClr val="FFFFFF"/>
                  </a:solidFill>
                </a:uFill>
                <a:latin typeface="Microsoft Sans Serif"/>
                <a:cs typeface="Microsoft Sans Serif"/>
              </a:rPr>
              <a:t>płciowy</a:t>
            </a:r>
            <a:endParaRPr sz="1600" dirty="0">
              <a:latin typeface="Microsoft Sans Serif"/>
              <a:cs typeface="Microsoft Sans Serif"/>
            </a:endParaRPr>
          </a:p>
          <a:p>
            <a:pPr marL="137160" indent="-124460">
              <a:lnSpc>
                <a:spcPct val="100000"/>
              </a:lnSpc>
              <a:buChar char="-"/>
              <a:tabLst>
                <a:tab pos="137160" algn="l"/>
              </a:tabLst>
            </a:pPr>
            <a:r>
              <a:rPr sz="1600" dirty="0">
                <a:solidFill>
                  <a:srgbClr val="FFFFFF"/>
                </a:solidFill>
                <a:latin typeface="Microsoft Sans Serif"/>
                <a:cs typeface="Microsoft Sans Serif"/>
              </a:rPr>
              <a:t>pasożytują</a:t>
            </a:r>
            <a:r>
              <a:rPr sz="1600" spc="-35" dirty="0">
                <a:solidFill>
                  <a:srgbClr val="FFFFFF"/>
                </a:solidFill>
                <a:latin typeface="Microsoft Sans Serif"/>
                <a:cs typeface="Microsoft Sans Serif"/>
              </a:rPr>
              <a:t> </a:t>
            </a:r>
            <a:r>
              <a:rPr sz="1600" dirty="0">
                <a:solidFill>
                  <a:srgbClr val="FFFFFF"/>
                </a:solidFill>
                <a:latin typeface="Microsoft Sans Serif"/>
                <a:cs typeface="Microsoft Sans Serif"/>
              </a:rPr>
              <a:t>wpuszczając</a:t>
            </a:r>
            <a:r>
              <a:rPr sz="1600" spc="-45" dirty="0">
                <a:solidFill>
                  <a:srgbClr val="FFFFFF"/>
                </a:solidFill>
                <a:latin typeface="Microsoft Sans Serif"/>
                <a:cs typeface="Microsoft Sans Serif"/>
              </a:rPr>
              <a:t> </a:t>
            </a:r>
            <a:r>
              <a:rPr sz="1600" dirty="0">
                <a:solidFill>
                  <a:srgbClr val="FFFFFF"/>
                </a:solidFill>
                <a:latin typeface="Microsoft Sans Serif"/>
                <a:cs typeface="Microsoft Sans Serif"/>
              </a:rPr>
              <a:t>ssawki</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do</a:t>
            </a:r>
            <a:r>
              <a:rPr sz="1600" spc="-35" dirty="0">
                <a:solidFill>
                  <a:srgbClr val="FFFFFF"/>
                </a:solidFill>
                <a:latin typeface="Microsoft Sans Serif"/>
                <a:cs typeface="Microsoft Sans Serif"/>
              </a:rPr>
              <a:t> </a:t>
            </a:r>
            <a:r>
              <a:rPr sz="1600" dirty="0">
                <a:solidFill>
                  <a:srgbClr val="FFFFFF"/>
                </a:solidFill>
                <a:latin typeface="Microsoft Sans Serif"/>
                <a:cs typeface="Microsoft Sans Serif"/>
              </a:rPr>
              <a:t>wnętrza</a:t>
            </a:r>
            <a:r>
              <a:rPr sz="1600" spc="-25" dirty="0">
                <a:solidFill>
                  <a:srgbClr val="FFFFFF"/>
                </a:solidFill>
                <a:latin typeface="Microsoft Sans Serif"/>
                <a:cs typeface="Microsoft Sans Serif"/>
              </a:rPr>
              <a:t> </a:t>
            </a:r>
            <a:r>
              <a:rPr sz="1600" spc="-10" dirty="0">
                <a:solidFill>
                  <a:srgbClr val="FFFFFF"/>
                </a:solidFill>
                <a:latin typeface="Microsoft Sans Serif"/>
                <a:cs typeface="Microsoft Sans Serif"/>
              </a:rPr>
              <a:t>tkanki</a:t>
            </a:r>
            <a:endParaRPr sz="1600" dirty="0">
              <a:latin typeface="Microsoft Sans Serif"/>
              <a:cs typeface="Microsoft Sans Serif"/>
            </a:endParaRPr>
          </a:p>
          <a:p>
            <a:pPr marL="137160" indent="-124460">
              <a:lnSpc>
                <a:spcPct val="100000"/>
              </a:lnSpc>
              <a:buChar char="-"/>
              <a:tabLst>
                <a:tab pos="137160" algn="l"/>
              </a:tabLst>
            </a:pPr>
            <a:r>
              <a:rPr sz="1600" dirty="0">
                <a:solidFill>
                  <a:srgbClr val="FFFFFF"/>
                </a:solidFill>
                <a:latin typeface="Microsoft Sans Serif"/>
                <a:cs typeface="Microsoft Sans Serif"/>
              </a:rPr>
              <a:t>zarodniki</a:t>
            </a:r>
            <a:r>
              <a:rPr sz="1600" spc="-50" dirty="0">
                <a:solidFill>
                  <a:srgbClr val="FFFFFF"/>
                </a:solidFill>
                <a:latin typeface="Microsoft Sans Serif"/>
                <a:cs typeface="Microsoft Sans Serif"/>
              </a:rPr>
              <a:t> </a:t>
            </a:r>
            <a:r>
              <a:rPr sz="1600" dirty="0">
                <a:solidFill>
                  <a:srgbClr val="FFFFFF"/>
                </a:solidFill>
                <a:latin typeface="Microsoft Sans Serif"/>
                <a:cs typeface="Microsoft Sans Serif"/>
              </a:rPr>
              <a:t>konidialne</a:t>
            </a:r>
            <a:r>
              <a:rPr sz="1600" spc="-55" dirty="0">
                <a:solidFill>
                  <a:srgbClr val="FFFFFF"/>
                </a:solidFill>
                <a:latin typeface="Microsoft Sans Serif"/>
                <a:cs typeface="Microsoft Sans Serif"/>
              </a:rPr>
              <a:t> </a:t>
            </a:r>
            <a:r>
              <a:rPr sz="1600" dirty="0">
                <a:solidFill>
                  <a:srgbClr val="FFFFFF"/>
                </a:solidFill>
                <a:latin typeface="Microsoft Sans Serif"/>
                <a:cs typeface="Microsoft Sans Serif"/>
              </a:rPr>
              <a:t>powstają</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przez</a:t>
            </a:r>
            <a:r>
              <a:rPr sz="1600" spc="-20" dirty="0">
                <a:solidFill>
                  <a:srgbClr val="FFFFFF"/>
                </a:solidFill>
                <a:latin typeface="Microsoft Sans Serif"/>
                <a:cs typeface="Microsoft Sans Serif"/>
              </a:rPr>
              <a:t> </a:t>
            </a:r>
            <a:r>
              <a:rPr sz="1600" spc="-10" dirty="0">
                <a:solidFill>
                  <a:srgbClr val="FFFFFF"/>
                </a:solidFill>
                <a:latin typeface="Microsoft Sans Serif"/>
                <a:cs typeface="Microsoft Sans Serif"/>
              </a:rPr>
              <a:t>podział</a:t>
            </a:r>
            <a:endParaRPr sz="1600" dirty="0">
              <a:latin typeface="Microsoft Sans Serif"/>
              <a:cs typeface="Microsoft Sans Serif"/>
            </a:endParaRPr>
          </a:p>
          <a:p>
            <a:pPr marL="137160" indent="-124460">
              <a:lnSpc>
                <a:spcPct val="100000"/>
              </a:lnSpc>
              <a:buChar char="-"/>
              <a:tabLst>
                <a:tab pos="137160" algn="l"/>
              </a:tabLst>
            </a:pPr>
            <a:r>
              <a:rPr sz="1600" dirty="0">
                <a:solidFill>
                  <a:srgbClr val="FFFFFF"/>
                </a:solidFill>
                <a:latin typeface="Microsoft Sans Serif"/>
                <a:cs typeface="Microsoft Sans Serif"/>
              </a:rPr>
              <a:t>zimują</a:t>
            </a:r>
            <a:r>
              <a:rPr sz="1600" spc="-40" dirty="0">
                <a:solidFill>
                  <a:srgbClr val="FFFFFF"/>
                </a:solidFill>
                <a:latin typeface="Microsoft Sans Serif"/>
                <a:cs typeface="Microsoft Sans Serif"/>
              </a:rPr>
              <a:t> </a:t>
            </a:r>
            <a:r>
              <a:rPr sz="1600" spc="-10" dirty="0">
                <a:solidFill>
                  <a:srgbClr val="FFFFFF"/>
                </a:solidFill>
                <a:latin typeface="Microsoft Sans Serif"/>
                <a:cs typeface="Microsoft Sans Serif"/>
              </a:rPr>
              <a:t>klejstotecja</a:t>
            </a:r>
            <a:endParaRPr sz="1600" dirty="0">
              <a:latin typeface="Microsoft Sans Serif"/>
              <a:cs typeface="Microsoft Sans Serif"/>
            </a:endParaRPr>
          </a:p>
          <a:p>
            <a:pPr marL="80010" indent="-78105">
              <a:lnSpc>
                <a:spcPct val="100000"/>
              </a:lnSpc>
              <a:buSzPct val="96875"/>
              <a:buChar char="-"/>
              <a:tabLst>
                <a:tab pos="80010" algn="l"/>
              </a:tabLst>
            </a:pPr>
            <a:r>
              <a:rPr sz="1600" u="sng" dirty="0">
                <a:solidFill>
                  <a:srgbClr val="FFFFFF"/>
                </a:solidFill>
                <a:uFill>
                  <a:solidFill>
                    <a:srgbClr val="FFFFFF"/>
                  </a:solidFill>
                </a:uFill>
                <a:latin typeface="Microsoft Sans Serif"/>
                <a:cs typeface="Microsoft Sans Serif"/>
              </a:rPr>
              <a:t> powstają</a:t>
            </a:r>
            <a:r>
              <a:rPr sz="1600" u="sng" spc="10"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w</a:t>
            </a:r>
            <a:r>
              <a:rPr sz="1600" u="sng" spc="-10" dirty="0">
                <a:solidFill>
                  <a:srgbClr val="FFFFFF"/>
                </a:solidFill>
                <a:uFill>
                  <a:solidFill>
                    <a:srgbClr val="FFFFFF"/>
                  </a:solidFill>
                </a:uFill>
                <a:latin typeface="Microsoft Sans Serif"/>
                <a:cs typeface="Microsoft Sans Serif"/>
              </a:rPr>
              <a:t> </a:t>
            </a:r>
            <a:r>
              <a:rPr sz="1600" u="sng" dirty="0">
                <a:solidFill>
                  <a:srgbClr val="FFFFFF"/>
                </a:solidFill>
                <a:uFill>
                  <a:solidFill>
                    <a:srgbClr val="FFFFFF"/>
                  </a:solidFill>
                </a:uFill>
                <a:latin typeface="Microsoft Sans Serif"/>
                <a:cs typeface="Microsoft Sans Serif"/>
              </a:rPr>
              <a:t>sposób </a:t>
            </a:r>
            <a:r>
              <a:rPr sz="1600" u="sng" spc="-10" dirty="0">
                <a:solidFill>
                  <a:srgbClr val="FFFFFF"/>
                </a:solidFill>
                <a:uFill>
                  <a:solidFill>
                    <a:srgbClr val="FFFFFF"/>
                  </a:solidFill>
                </a:uFill>
                <a:latin typeface="Microsoft Sans Serif"/>
                <a:cs typeface="Microsoft Sans Serif"/>
              </a:rPr>
              <a:t>bezpłciowy</a:t>
            </a:r>
            <a:endParaRPr sz="1600" dirty="0">
              <a:latin typeface="Microsoft Sans Serif"/>
              <a:cs typeface="Microsoft Sans Serif"/>
            </a:endParaRPr>
          </a:p>
          <a:p>
            <a:pPr marL="91440" indent="-88900">
              <a:lnSpc>
                <a:spcPct val="100000"/>
              </a:lnSpc>
              <a:spcBef>
                <a:spcPts val="425"/>
              </a:spcBef>
              <a:buSzPct val="94444"/>
              <a:buChar char="•"/>
              <a:tabLst>
                <a:tab pos="91440" algn="l"/>
              </a:tabLst>
            </a:pPr>
            <a:r>
              <a:rPr sz="1800" dirty="0">
                <a:solidFill>
                  <a:srgbClr val="FFFFFF"/>
                </a:solidFill>
                <a:latin typeface="Microsoft Sans Serif"/>
                <a:cs typeface="Microsoft Sans Serif"/>
              </a:rPr>
              <a:t>Opadłych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liści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nie</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wolno</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kompostować.</a:t>
            </a:r>
            <a:endParaRPr sz="1800" dirty="0">
              <a:latin typeface="Microsoft Sans Serif"/>
              <a:cs typeface="Microsoft Sans Serif"/>
            </a:endParaRPr>
          </a:p>
        </p:txBody>
      </p:sp>
      <p:pic>
        <p:nvPicPr>
          <p:cNvPr id="4" name="object 4"/>
          <p:cNvPicPr/>
          <p:nvPr/>
        </p:nvPicPr>
        <p:blipFill>
          <a:blip r:embed="rId2" cstate="print"/>
          <a:stretch>
            <a:fillRect/>
          </a:stretch>
        </p:blipFill>
        <p:spPr>
          <a:xfrm>
            <a:off x="323850" y="4149725"/>
            <a:ext cx="2466975" cy="1847850"/>
          </a:xfrm>
          <a:prstGeom prst="rect">
            <a:avLst/>
          </a:prstGeom>
        </p:spPr>
      </p:pic>
      <p:sp>
        <p:nvSpPr>
          <p:cNvPr id="5" name="object 5"/>
          <p:cNvSpPr txBox="1"/>
          <p:nvPr/>
        </p:nvSpPr>
        <p:spPr>
          <a:xfrm>
            <a:off x="1143000" y="6141821"/>
            <a:ext cx="621030" cy="299720"/>
          </a:xfrm>
          <a:prstGeom prst="rect">
            <a:avLst/>
          </a:prstGeom>
        </p:spPr>
        <p:txBody>
          <a:bodyPr vert="horz" wrap="square" lIns="0" tIns="12700" rIns="0" bIns="0" rtlCol="0">
            <a:spAutoFit/>
          </a:bodyPr>
          <a:lstStyle/>
          <a:p>
            <a:pPr marL="12700">
              <a:lnSpc>
                <a:spcPct val="100000"/>
              </a:lnSpc>
              <a:spcBef>
                <a:spcPts val="100"/>
              </a:spcBef>
            </a:pPr>
            <a:r>
              <a:rPr sz="1800" spc="-10" dirty="0">
                <a:latin typeface="Microsoft Sans Serif"/>
                <a:cs typeface="Microsoft Sans Serif"/>
              </a:rPr>
              <a:t>azalia</a:t>
            </a:r>
            <a:endParaRPr sz="1800" dirty="0">
              <a:latin typeface="Microsoft Sans Serif"/>
              <a:cs typeface="Microsoft Sans Serif"/>
            </a:endParaRPr>
          </a:p>
        </p:txBody>
      </p:sp>
      <p:pic>
        <p:nvPicPr>
          <p:cNvPr id="6" name="object 6"/>
          <p:cNvPicPr/>
          <p:nvPr/>
        </p:nvPicPr>
        <p:blipFill>
          <a:blip r:embed="rId3" cstate="print"/>
          <a:stretch>
            <a:fillRect/>
          </a:stretch>
        </p:blipFill>
        <p:spPr>
          <a:xfrm>
            <a:off x="2916301" y="4149661"/>
            <a:ext cx="2986024" cy="1697101"/>
          </a:xfrm>
          <a:prstGeom prst="rect">
            <a:avLst/>
          </a:prstGeom>
        </p:spPr>
      </p:pic>
      <p:sp>
        <p:nvSpPr>
          <p:cNvPr id="7" name="object 7"/>
          <p:cNvSpPr txBox="1"/>
          <p:nvPr/>
        </p:nvSpPr>
        <p:spPr>
          <a:xfrm>
            <a:off x="3200400" y="6116004"/>
            <a:ext cx="2217420"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Microsoft Sans Serif"/>
                <a:cs typeface="Microsoft Sans Serif"/>
              </a:rPr>
              <a:t>Powiększenie</a:t>
            </a:r>
            <a:r>
              <a:rPr sz="1800" spc="-75" dirty="0">
                <a:latin typeface="Microsoft Sans Serif"/>
                <a:cs typeface="Microsoft Sans Serif"/>
              </a:rPr>
              <a:t> </a:t>
            </a:r>
            <a:r>
              <a:rPr sz="1800" spc="-10" dirty="0">
                <a:latin typeface="Microsoft Sans Serif"/>
                <a:cs typeface="Microsoft Sans Serif"/>
              </a:rPr>
              <a:t>grzybni</a:t>
            </a:r>
            <a:endParaRPr sz="1800" dirty="0">
              <a:latin typeface="Microsoft Sans Serif"/>
              <a:cs typeface="Microsoft Sans Serif"/>
            </a:endParaRPr>
          </a:p>
        </p:txBody>
      </p:sp>
      <p:pic>
        <p:nvPicPr>
          <p:cNvPr id="8" name="object 8"/>
          <p:cNvPicPr/>
          <p:nvPr/>
        </p:nvPicPr>
        <p:blipFill>
          <a:blip r:embed="rId4" cstate="print"/>
          <a:stretch>
            <a:fillRect/>
          </a:stretch>
        </p:blipFill>
        <p:spPr>
          <a:xfrm>
            <a:off x="6156325" y="4076700"/>
            <a:ext cx="2362200" cy="1933575"/>
          </a:xfrm>
          <a:prstGeom prst="rect">
            <a:avLst/>
          </a:prstGeom>
        </p:spPr>
      </p:pic>
      <p:sp>
        <p:nvSpPr>
          <p:cNvPr id="9" name="object 9"/>
          <p:cNvSpPr txBox="1"/>
          <p:nvPr/>
        </p:nvSpPr>
        <p:spPr>
          <a:xfrm>
            <a:off x="6288404" y="6141821"/>
            <a:ext cx="215328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Microsoft Sans Serif"/>
                <a:cs typeface="Microsoft Sans Serif"/>
              </a:rPr>
              <a:t>Zwiększyć</a:t>
            </a:r>
            <a:r>
              <a:rPr sz="1800" spc="-45" dirty="0">
                <a:latin typeface="Microsoft Sans Serif"/>
                <a:cs typeface="Microsoft Sans Serif"/>
              </a:rPr>
              <a:t> </a:t>
            </a:r>
            <a:r>
              <a:rPr sz="1800" spc="-10" dirty="0">
                <a:latin typeface="Microsoft Sans Serif"/>
                <a:cs typeface="Microsoft Sans Serif"/>
              </a:rPr>
              <a:t>cyrkulacje</a:t>
            </a:r>
            <a:endParaRPr sz="1800">
              <a:latin typeface="Microsoft Sans Serif"/>
              <a:cs typeface="Microsoft Sans Serif"/>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914400" y="1447800"/>
            <a:ext cx="2759964" cy="1517903"/>
          </a:xfrm>
          <a:prstGeom prst="rect">
            <a:avLst/>
          </a:prstGeom>
        </p:spPr>
      </p:pic>
      <p:sp>
        <p:nvSpPr>
          <p:cNvPr id="3" name="object 3"/>
          <p:cNvSpPr txBox="1"/>
          <p:nvPr/>
        </p:nvSpPr>
        <p:spPr>
          <a:xfrm>
            <a:off x="1541170" y="3187955"/>
            <a:ext cx="1065530"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Microsoft Sans Serif"/>
                <a:cs typeface="Microsoft Sans Serif"/>
              </a:rPr>
              <a:t>pietruszka</a:t>
            </a:r>
            <a:endParaRPr sz="1800">
              <a:latin typeface="Microsoft Sans Serif"/>
              <a:cs typeface="Microsoft Sans Serif"/>
            </a:endParaRPr>
          </a:p>
        </p:txBody>
      </p:sp>
      <p:pic>
        <p:nvPicPr>
          <p:cNvPr id="4" name="object 4"/>
          <p:cNvPicPr/>
          <p:nvPr/>
        </p:nvPicPr>
        <p:blipFill>
          <a:blip r:embed="rId3" cstate="print"/>
          <a:stretch>
            <a:fillRect/>
          </a:stretch>
        </p:blipFill>
        <p:spPr>
          <a:xfrm>
            <a:off x="3822192" y="1447801"/>
            <a:ext cx="2019300" cy="1548384"/>
          </a:xfrm>
          <a:prstGeom prst="rect">
            <a:avLst/>
          </a:prstGeom>
        </p:spPr>
      </p:pic>
      <p:sp>
        <p:nvSpPr>
          <p:cNvPr id="5" name="object 5"/>
          <p:cNvSpPr txBox="1"/>
          <p:nvPr/>
        </p:nvSpPr>
        <p:spPr>
          <a:xfrm>
            <a:off x="4480051" y="3290444"/>
            <a:ext cx="470534" cy="299720"/>
          </a:xfrm>
          <a:prstGeom prst="rect">
            <a:avLst/>
          </a:prstGeom>
        </p:spPr>
        <p:txBody>
          <a:bodyPr vert="horz" wrap="square" lIns="0" tIns="12700" rIns="0" bIns="0" rtlCol="0">
            <a:spAutoFit/>
          </a:bodyPr>
          <a:lstStyle/>
          <a:p>
            <a:pPr marL="12700">
              <a:lnSpc>
                <a:spcPct val="100000"/>
              </a:lnSpc>
              <a:spcBef>
                <a:spcPts val="100"/>
              </a:spcBef>
            </a:pPr>
            <a:r>
              <a:rPr sz="1800" spc="-20" dirty="0">
                <a:solidFill>
                  <a:srgbClr val="FFFFFF"/>
                </a:solidFill>
                <a:latin typeface="Microsoft Sans Serif"/>
                <a:cs typeface="Microsoft Sans Serif"/>
              </a:rPr>
              <a:t>róża</a:t>
            </a:r>
            <a:endParaRPr sz="1800">
              <a:latin typeface="Microsoft Sans Serif"/>
              <a:cs typeface="Microsoft Sans Serif"/>
            </a:endParaRPr>
          </a:p>
        </p:txBody>
      </p:sp>
      <p:pic>
        <p:nvPicPr>
          <p:cNvPr id="6" name="object 6"/>
          <p:cNvPicPr/>
          <p:nvPr/>
        </p:nvPicPr>
        <p:blipFill>
          <a:blip r:embed="rId4" cstate="print"/>
          <a:stretch>
            <a:fillRect/>
          </a:stretch>
        </p:blipFill>
        <p:spPr>
          <a:xfrm>
            <a:off x="5910071" y="1426465"/>
            <a:ext cx="2092451" cy="1569720"/>
          </a:xfrm>
          <a:prstGeom prst="rect">
            <a:avLst/>
          </a:prstGeom>
        </p:spPr>
      </p:pic>
      <p:sp>
        <p:nvSpPr>
          <p:cNvPr id="7" name="object 7"/>
          <p:cNvSpPr txBox="1"/>
          <p:nvPr/>
        </p:nvSpPr>
        <p:spPr>
          <a:xfrm>
            <a:off x="6980682" y="3219705"/>
            <a:ext cx="405130" cy="299720"/>
          </a:xfrm>
          <a:prstGeom prst="rect">
            <a:avLst/>
          </a:prstGeom>
        </p:spPr>
        <p:txBody>
          <a:bodyPr vert="horz" wrap="square" lIns="0" tIns="12700" rIns="0" bIns="0" rtlCol="0">
            <a:spAutoFit/>
          </a:bodyPr>
          <a:lstStyle/>
          <a:p>
            <a:pPr marL="12700">
              <a:lnSpc>
                <a:spcPct val="100000"/>
              </a:lnSpc>
              <a:spcBef>
                <a:spcPts val="100"/>
              </a:spcBef>
            </a:pPr>
            <a:r>
              <a:rPr sz="1800" spc="-25" dirty="0">
                <a:solidFill>
                  <a:srgbClr val="FFFFFF"/>
                </a:solidFill>
                <a:latin typeface="Microsoft Sans Serif"/>
                <a:cs typeface="Microsoft Sans Serif"/>
              </a:rPr>
              <a:t>dąb</a:t>
            </a:r>
            <a:endParaRPr sz="1800">
              <a:latin typeface="Microsoft Sans Serif"/>
              <a:cs typeface="Microsoft Sans Serif"/>
            </a:endParaRPr>
          </a:p>
        </p:txBody>
      </p:sp>
      <p:pic>
        <p:nvPicPr>
          <p:cNvPr id="8" name="object 8"/>
          <p:cNvPicPr/>
          <p:nvPr/>
        </p:nvPicPr>
        <p:blipFill>
          <a:blip r:embed="rId5" cstate="print"/>
          <a:stretch>
            <a:fillRect/>
          </a:stretch>
        </p:blipFill>
        <p:spPr>
          <a:xfrm>
            <a:off x="3427476" y="3375660"/>
            <a:ext cx="2825496" cy="2171700"/>
          </a:xfrm>
          <a:prstGeom prst="rect">
            <a:avLst/>
          </a:prstGeom>
        </p:spPr>
      </p:pic>
      <p:sp>
        <p:nvSpPr>
          <p:cNvPr id="9" name="object 9"/>
          <p:cNvSpPr txBox="1"/>
          <p:nvPr/>
        </p:nvSpPr>
        <p:spPr>
          <a:xfrm>
            <a:off x="2678937" y="4285234"/>
            <a:ext cx="634365"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Microsoft Sans Serif"/>
                <a:cs typeface="Microsoft Sans Serif"/>
              </a:rPr>
              <a:t>zboża</a:t>
            </a:r>
            <a:endParaRPr sz="1800">
              <a:latin typeface="Microsoft Sans Serif"/>
              <a:cs typeface="Microsoft Sans Serif"/>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4643501" y="1036700"/>
            <a:ext cx="3930650" cy="3311525"/>
          </a:xfrm>
          <a:custGeom>
            <a:avLst/>
            <a:gdLst/>
            <a:ahLst/>
            <a:cxnLst/>
            <a:rect l="l" t="t" r="r" b="b"/>
            <a:pathLst>
              <a:path w="3930650" h="3311525">
                <a:moveTo>
                  <a:pt x="3930650" y="0"/>
                </a:moveTo>
                <a:lnTo>
                  <a:pt x="0" y="0"/>
                </a:lnTo>
                <a:lnTo>
                  <a:pt x="0" y="3311525"/>
                </a:lnTo>
                <a:lnTo>
                  <a:pt x="3930650" y="3311525"/>
                </a:lnTo>
                <a:lnTo>
                  <a:pt x="3930650" y="0"/>
                </a:lnTo>
                <a:close/>
              </a:path>
            </a:pathLst>
          </a:custGeom>
          <a:solidFill>
            <a:srgbClr val="2E4E25"/>
          </a:solidFill>
        </p:spPr>
        <p:txBody>
          <a:bodyPr wrap="square" lIns="0" tIns="0" rIns="0" bIns="0" rtlCol="0"/>
          <a:lstStyle/>
          <a:p>
            <a:endParaRPr/>
          </a:p>
        </p:txBody>
      </p:sp>
      <p:sp>
        <p:nvSpPr>
          <p:cNvPr id="5" name="object 5"/>
          <p:cNvSpPr txBox="1">
            <a:spLocks noGrp="1"/>
          </p:cNvSpPr>
          <p:nvPr>
            <p:ph type="title"/>
          </p:nvPr>
        </p:nvSpPr>
        <p:spPr>
          <a:xfrm>
            <a:off x="4735703" y="1066927"/>
            <a:ext cx="3759835" cy="391160"/>
          </a:xfrm>
          <a:prstGeom prst="rect">
            <a:avLst/>
          </a:prstGeom>
        </p:spPr>
        <p:txBody>
          <a:bodyPr vert="horz" wrap="square" lIns="0" tIns="12700" rIns="0" bIns="0" rtlCol="0">
            <a:spAutoFit/>
          </a:bodyPr>
          <a:lstStyle/>
          <a:p>
            <a:pPr>
              <a:lnSpc>
                <a:spcPct val="100000"/>
              </a:lnSpc>
              <a:spcBef>
                <a:spcPts val="100"/>
              </a:spcBef>
              <a:tabLst>
                <a:tab pos="1278255" algn="l"/>
                <a:tab pos="3596640" algn="l"/>
              </a:tabLst>
            </a:pPr>
            <a:r>
              <a:rPr sz="2400" b="1" spc="-10" dirty="0">
                <a:solidFill>
                  <a:srgbClr val="FF0066"/>
                </a:solidFill>
                <a:latin typeface="Arial"/>
                <a:cs typeface="Arial"/>
              </a:rPr>
              <a:t>Agrofag</a:t>
            </a:r>
            <a:r>
              <a:rPr sz="2400" b="1" dirty="0">
                <a:solidFill>
                  <a:srgbClr val="FF0066"/>
                </a:solidFill>
                <a:latin typeface="Arial"/>
                <a:cs typeface="Arial"/>
              </a:rPr>
              <a:t>	</a:t>
            </a:r>
            <a:r>
              <a:rPr sz="2400" b="1" spc="-10" dirty="0">
                <a:solidFill>
                  <a:srgbClr val="FF0066"/>
                </a:solidFill>
                <a:latin typeface="Arial"/>
                <a:cs typeface="Arial"/>
              </a:rPr>
              <a:t>kwarantannowy</a:t>
            </a:r>
            <a:r>
              <a:rPr sz="2400" b="1" dirty="0">
                <a:solidFill>
                  <a:srgbClr val="FF0066"/>
                </a:solidFill>
                <a:latin typeface="Arial"/>
                <a:cs typeface="Arial"/>
              </a:rPr>
              <a:t>	</a:t>
            </a:r>
            <a:r>
              <a:rPr sz="2000" spc="-50" dirty="0">
                <a:solidFill>
                  <a:srgbClr val="E6F0E2"/>
                </a:solidFill>
              </a:rPr>
              <a:t>–</a:t>
            </a:r>
            <a:endParaRPr sz="2000">
              <a:latin typeface="Arial"/>
              <a:cs typeface="Arial"/>
            </a:endParaRPr>
          </a:p>
        </p:txBody>
      </p:sp>
      <p:sp>
        <p:nvSpPr>
          <p:cNvPr id="6" name="object 6"/>
          <p:cNvSpPr txBox="1"/>
          <p:nvPr/>
        </p:nvSpPr>
        <p:spPr>
          <a:xfrm>
            <a:off x="5008498" y="1439138"/>
            <a:ext cx="3489325" cy="2708910"/>
          </a:xfrm>
          <a:prstGeom prst="rect">
            <a:avLst/>
          </a:prstGeom>
        </p:spPr>
        <p:txBody>
          <a:bodyPr vert="horz" wrap="square" lIns="0" tIns="12700" rIns="0" bIns="0" rtlCol="0">
            <a:spAutoFit/>
          </a:bodyPr>
          <a:lstStyle/>
          <a:p>
            <a:pPr marR="5080" algn="just">
              <a:lnSpc>
                <a:spcPct val="110000"/>
              </a:lnSpc>
              <a:spcBef>
                <a:spcPts val="100"/>
              </a:spcBef>
            </a:pPr>
            <a:r>
              <a:rPr sz="2000" dirty="0">
                <a:solidFill>
                  <a:srgbClr val="E6F0E2"/>
                </a:solidFill>
                <a:latin typeface="Franklin Gothic Medium"/>
                <a:cs typeface="Franklin Gothic Medium"/>
              </a:rPr>
              <a:t>jakakolwiek</a:t>
            </a:r>
            <a:r>
              <a:rPr sz="2000" spc="38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forma</a:t>
            </a:r>
            <a:r>
              <a:rPr sz="2000" spc="390" dirty="0">
                <a:solidFill>
                  <a:srgbClr val="E6F0E2"/>
                </a:solidFill>
                <a:latin typeface="Franklin Gothic Medium"/>
                <a:cs typeface="Franklin Gothic Medium"/>
              </a:rPr>
              <a:t>   </a:t>
            </a:r>
            <a:r>
              <a:rPr sz="2000" spc="-30" dirty="0">
                <a:solidFill>
                  <a:srgbClr val="E6F0E2"/>
                </a:solidFill>
                <a:latin typeface="Franklin Gothic Medium"/>
                <a:cs typeface="Franklin Gothic Medium"/>
              </a:rPr>
              <a:t>życiowa </a:t>
            </a:r>
            <a:r>
              <a:rPr sz="2000" dirty="0">
                <a:solidFill>
                  <a:srgbClr val="E6F0E2"/>
                </a:solidFill>
                <a:latin typeface="Franklin Gothic Medium"/>
                <a:cs typeface="Franklin Gothic Medium"/>
              </a:rPr>
              <a:t>rośliny</a:t>
            </a:r>
            <a:r>
              <a:rPr sz="2000" spc="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lub</a:t>
            </a:r>
            <a:r>
              <a:rPr sz="2000" spc="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zwierzęcia,</a:t>
            </a:r>
            <a:r>
              <a:rPr sz="2000" spc="1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a  </a:t>
            </a:r>
            <a:r>
              <a:rPr sz="2000" spc="-10" dirty="0">
                <a:solidFill>
                  <a:srgbClr val="E6F0E2"/>
                </a:solidFill>
                <a:latin typeface="Franklin Gothic Medium"/>
                <a:cs typeface="Franklin Gothic Medium"/>
              </a:rPr>
              <a:t>także </a:t>
            </a:r>
            <a:r>
              <a:rPr sz="2000" dirty="0">
                <a:solidFill>
                  <a:srgbClr val="E6F0E2"/>
                </a:solidFill>
                <a:latin typeface="Franklin Gothic Medium"/>
                <a:cs typeface="Franklin Gothic Medium"/>
              </a:rPr>
              <a:t>każdy</a:t>
            </a:r>
            <a:r>
              <a:rPr sz="2000" spc="37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inny</a:t>
            </a:r>
            <a:r>
              <a:rPr sz="2000" spc="37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szkodliwy</a:t>
            </a:r>
            <a:r>
              <a:rPr sz="2000" spc="380" dirty="0">
                <a:solidFill>
                  <a:srgbClr val="E6F0E2"/>
                </a:solidFill>
                <a:latin typeface="Franklin Gothic Medium"/>
                <a:cs typeface="Franklin Gothic Medium"/>
              </a:rPr>
              <a:t>   </a:t>
            </a:r>
            <a:r>
              <a:rPr sz="2000" spc="-25" dirty="0">
                <a:solidFill>
                  <a:srgbClr val="E6F0E2"/>
                </a:solidFill>
                <a:latin typeface="Franklin Gothic Medium"/>
                <a:cs typeface="Franklin Gothic Medium"/>
              </a:rPr>
              <a:t>lub </a:t>
            </a:r>
            <a:r>
              <a:rPr sz="2000" dirty="0">
                <a:solidFill>
                  <a:srgbClr val="E6F0E2"/>
                </a:solidFill>
                <a:latin typeface="Franklin Gothic Medium"/>
                <a:cs typeface="Franklin Gothic Medium"/>
              </a:rPr>
              <a:t>potencjalnie</a:t>
            </a:r>
            <a:r>
              <a:rPr sz="2000" spc="5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szkodliwy</a:t>
            </a:r>
            <a:r>
              <a:rPr sz="2000" spc="50"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czynnik chorobotwórczy</a:t>
            </a:r>
            <a:r>
              <a:rPr sz="2000" spc="-2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roślin</a:t>
            </a:r>
            <a:r>
              <a:rPr sz="2000" spc="-20"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względnie </a:t>
            </a:r>
            <a:r>
              <a:rPr sz="2000" dirty="0">
                <a:solidFill>
                  <a:srgbClr val="E6F0E2"/>
                </a:solidFill>
                <a:latin typeface="Franklin Gothic Medium"/>
                <a:cs typeface="Franklin Gothic Medium"/>
              </a:rPr>
              <a:t>produktów</a:t>
            </a:r>
            <a:r>
              <a:rPr sz="2000" spc="22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roślinnych</a:t>
            </a:r>
            <a:r>
              <a:rPr sz="2000" spc="225" dirty="0">
                <a:solidFill>
                  <a:srgbClr val="E6F0E2"/>
                </a:solidFill>
                <a:latin typeface="Franklin Gothic Medium"/>
                <a:cs typeface="Franklin Gothic Medium"/>
              </a:rPr>
              <a:t>  </a:t>
            </a:r>
            <a:r>
              <a:rPr sz="2000" spc="-25" dirty="0">
                <a:solidFill>
                  <a:srgbClr val="E6F0E2"/>
                </a:solidFill>
                <a:latin typeface="Franklin Gothic Medium"/>
                <a:cs typeface="Franklin Gothic Medium"/>
              </a:rPr>
              <a:t>mogący </a:t>
            </a:r>
            <a:r>
              <a:rPr sz="2000" dirty="0">
                <a:solidFill>
                  <a:srgbClr val="E6F0E2"/>
                </a:solidFill>
                <a:latin typeface="Franklin Gothic Medium"/>
                <a:cs typeface="Franklin Gothic Medium"/>
              </a:rPr>
              <a:t>powodować</a:t>
            </a:r>
            <a:r>
              <a:rPr sz="2000" spc="4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straty</a:t>
            </a:r>
            <a:r>
              <a:rPr sz="2000" spc="40" dirty="0">
                <a:solidFill>
                  <a:srgbClr val="E6F0E2"/>
                </a:solidFill>
                <a:latin typeface="Franklin Gothic Medium"/>
                <a:cs typeface="Franklin Gothic Medium"/>
              </a:rPr>
              <a:t> </a:t>
            </a:r>
            <a:r>
              <a:rPr sz="2000" spc="-25" dirty="0">
                <a:solidFill>
                  <a:srgbClr val="E6F0E2"/>
                </a:solidFill>
                <a:latin typeface="Franklin Gothic Medium"/>
                <a:cs typeface="Franklin Gothic Medium"/>
              </a:rPr>
              <a:t>ekonomiczne </a:t>
            </a:r>
            <a:r>
              <a:rPr sz="2000" dirty="0">
                <a:solidFill>
                  <a:srgbClr val="E6F0E2"/>
                </a:solidFill>
                <a:latin typeface="Franklin Gothic Medium"/>
                <a:cs typeface="Franklin Gothic Medium"/>
              </a:rPr>
              <a:t>w</a:t>
            </a:r>
            <a:r>
              <a:rPr sz="2000" spc="-70" dirty="0">
                <a:solidFill>
                  <a:srgbClr val="E6F0E2"/>
                </a:solidFill>
                <a:latin typeface="Franklin Gothic Medium"/>
                <a:cs typeface="Franklin Gothic Medium"/>
              </a:rPr>
              <a:t> </a:t>
            </a:r>
            <a:r>
              <a:rPr sz="2000" spc="-35" dirty="0">
                <a:solidFill>
                  <a:srgbClr val="E6F0E2"/>
                </a:solidFill>
                <a:latin typeface="Franklin Gothic Medium"/>
                <a:cs typeface="Franklin Gothic Medium"/>
              </a:rPr>
              <a:t>zagrożonym</a:t>
            </a:r>
            <a:r>
              <a:rPr sz="2000" spc="-75"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kraju.</a:t>
            </a:r>
            <a:endParaRPr sz="2000">
              <a:latin typeface="Franklin Gothic Medium"/>
              <a:cs typeface="Franklin Gothic Medium"/>
            </a:endParaRPr>
          </a:p>
        </p:txBody>
      </p:sp>
      <p:pic>
        <p:nvPicPr>
          <p:cNvPr id="7" name="object 7"/>
          <p:cNvPicPr/>
          <p:nvPr/>
        </p:nvPicPr>
        <p:blipFill>
          <a:blip r:embed="rId2" cstate="print"/>
          <a:stretch>
            <a:fillRect/>
          </a:stretch>
        </p:blipFill>
        <p:spPr>
          <a:xfrm>
            <a:off x="452627" y="1383791"/>
            <a:ext cx="3785616" cy="2849879"/>
          </a:xfrm>
          <a:prstGeom prst="rect">
            <a:avLst/>
          </a:prstGeom>
        </p:spPr>
      </p:pic>
      <p:sp>
        <p:nvSpPr>
          <p:cNvPr id="8" name="object 8"/>
          <p:cNvSpPr txBox="1"/>
          <p:nvPr/>
        </p:nvSpPr>
        <p:spPr>
          <a:xfrm>
            <a:off x="690473" y="1444625"/>
            <a:ext cx="3300095" cy="1660525"/>
          </a:xfrm>
          <a:prstGeom prst="rect">
            <a:avLst/>
          </a:prstGeom>
        </p:spPr>
        <p:txBody>
          <a:bodyPr vert="horz" wrap="square" lIns="0" tIns="26669" rIns="0" bIns="0" rtlCol="0">
            <a:spAutoFit/>
          </a:bodyPr>
          <a:lstStyle/>
          <a:p>
            <a:pPr marL="12700" marR="5080" algn="just">
              <a:lnSpc>
                <a:spcPct val="110100"/>
              </a:lnSpc>
              <a:spcBef>
                <a:spcPts val="209"/>
              </a:spcBef>
            </a:pPr>
            <a:r>
              <a:rPr sz="2400" b="1" spc="-140" dirty="0">
                <a:solidFill>
                  <a:srgbClr val="FF0066"/>
                </a:solidFill>
                <a:latin typeface="Arial"/>
                <a:cs typeface="Arial"/>
              </a:rPr>
              <a:t>Kwarantanna</a:t>
            </a:r>
            <a:r>
              <a:rPr sz="2400" b="1" spc="-30" dirty="0">
                <a:solidFill>
                  <a:srgbClr val="FF0066"/>
                </a:solidFill>
                <a:latin typeface="Arial"/>
                <a:cs typeface="Arial"/>
              </a:rPr>
              <a:t> </a:t>
            </a:r>
            <a:r>
              <a:rPr sz="1800" dirty="0">
                <a:solidFill>
                  <a:srgbClr val="E6F0E2"/>
                </a:solidFill>
                <a:latin typeface="Franklin Gothic Medium"/>
                <a:cs typeface="Franklin Gothic Medium"/>
              </a:rPr>
              <a:t>-</a:t>
            </a:r>
            <a:r>
              <a:rPr sz="1800" spc="114" dirty="0">
                <a:solidFill>
                  <a:srgbClr val="E6F0E2"/>
                </a:solidFill>
                <a:latin typeface="Franklin Gothic Medium"/>
                <a:cs typeface="Franklin Gothic Medium"/>
              </a:rPr>
              <a:t> </a:t>
            </a:r>
            <a:r>
              <a:rPr sz="1800" dirty="0">
                <a:solidFill>
                  <a:srgbClr val="E6F0E2"/>
                </a:solidFill>
                <a:latin typeface="Franklin Gothic Medium"/>
                <a:cs typeface="Franklin Gothic Medium"/>
              </a:rPr>
              <a:t>celem</a:t>
            </a:r>
            <a:r>
              <a:rPr sz="1800" spc="1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jej</a:t>
            </a:r>
            <a:r>
              <a:rPr sz="1800" spc="15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jest </a:t>
            </a:r>
            <a:r>
              <a:rPr sz="1800" dirty="0">
                <a:solidFill>
                  <a:srgbClr val="E6F0E2"/>
                </a:solidFill>
                <a:latin typeface="Franklin Gothic Medium"/>
                <a:cs typeface="Franklin Gothic Medium"/>
              </a:rPr>
              <a:t>zapobieganie przedostawaniu</a:t>
            </a:r>
            <a:r>
              <a:rPr sz="1800" spc="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się </a:t>
            </a:r>
            <a:r>
              <a:rPr sz="1800" dirty="0">
                <a:solidFill>
                  <a:srgbClr val="E6F0E2"/>
                </a:solidFill>
                <a:latin typeface="Franklin Gothic Medium"/>
                <a:cs typeface="Franklin Gothic Medium"/>
              </a:rPr>
              <a:t>na</a:t>
            </a:r>
            <a:r>
              <a:rPr sz="1800" spc="19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nasz</a:t>
            </a:r>
            <a:r>
              <a:rPr sz="1800" spc="2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teren</a:t>
            </a:r>
            <a:r>
              <a:rPr sz="1800" spc="19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nowych</a:t>
            </a:r>
            <a:r>
              <a:rPr sz="1800" spc="20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czynników </a:t>
            </a:r>
            <a:r>
              <a:rPr sz="1800" dirty="0">
                <a:solidFill>
                  <a:srgbClr val="E6F0E2"/>
                </a:solidFill>
                <a:latin typeface="Franklin Gothic Medium"/>
                <a:cs typeface="Franklin Gothic Medium"/>
              </a:rPr>
              <a:t>chorobotwórczych,</a:t>
            </a:r>
            <a:r>
              <a:rPr sz="1800" spc="38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chwastów</a:t>
            </a:r>
            <a:r>
              <a:rPr sz="1800" spc="37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i </a:t>
            </a:r>
            <a:r>
              <a:rPr sz="1800" spc="-20" dirty="0">
                <a:solidFill>
                  <a:srgbClr val="E6F0E2"/>
                </a:solidFill>
                <a:latin typeface="Franklin Gothic Medium"/>
                <a:cs typeface="Franklin Gothic Medium"/>
              </a:rPr>
              <a:t>szkodników</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innych</a:t>
            </a:r>
            <a:r>
              <a:rPr sz="1800" spc="1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krajów,</a:t>
            </a:r>
            <a:r>
              <a:rPr sz="1800" spc="2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bądź</a:t>
            </a:r>
            <a:endParaRPr sz="1800">
              <a:latin typeface="Franklin Gothic Medium"/>
              <a:cs typeface="Franklin Gothic Medium"/>
            </a:endParaRPr>
          </a:p>
        </p:txBody>
      </p:sp>
      <p:sp>
        <p:nvSpPr>
          <p:cNvPr id="9" name="object 9"/>
          <p:cNvSpPr txBox="1"/>
          <p:nvPr/>
        </p:nvSpPr>
        <p:spPr>
          <a:xfrm>
            <a:off x="690473" y="3079329"/>
            <a:ext cx="3300095" cy="930910"/>
          </a:xfrm>
          <a:prstGeom prst="rect">
            <a:avLst/>
          </a:prstGeom>
        </p:spPr>
        <p:txBody>
          <a:bodyPr vert="horz" wrap="square" lIns="0" tIns="40005" rIns="0" bIns="0" rtlCol="0">
            <a:spAutoFit/>
          </a:bodyPr>
          <a:lstStyle/>
          <a:p>
            <a:pPr marL="12700">
              <a:lnSpc>
                <a:spcPct val="100000"/>
              </a:lnSpc>
              <a:spcBef>
                <a:spcPts val="315"/>
              </a:spcBef>
              <a:tabLst>
                <a:tab pos="3002915" algn="l"/>
              </a:tabLst>
            </a:pPr>
            <a:r>
              <a:rPr sz="1800" spc="-10" dirty="0">
                <a:solidFill>
                  <a:srgbClr val="E6F0E2"/>
                </a:solidFill>
                <a:latin typeface="Franklin Gothic Medium"/>
                <a:cs typeface="Franklin Gothic Medium"/>
              </a:rPr>
              <a:t>ograniczenie</a:t>
            </a:r>
            <a:r>
              <a:rPr sz="18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ich</a:t>
            </a:r>
            <a:endParaRPr sz="1800">
              <a:latin typeface="Franklin Gothic Medium"/>
              <a:cs typeface="Franklin Gothic Medium"/>
            </a:endParaRPr>
          </a:p>
          <a:p>
            <a:pPr marL="12700">
              <a:lnSpc>
                <a:spcPct val="100000"/>
              </a:lnSpc>
              <a:spcBef>
                <a:spcPts val="215"/>
              </a:spcBef>
            </a:pPr>
            <a:r>
              <a:rPr sz="1800" dirty="0">
                <a:solidFill>
                  <a:srgbClr val="E6F0E2"/>
                </a:solidFill>
                <a:latin typeface="Franklin Gothic Medium"/>
                <a:cs typeface="Franklin Gothic Medium"/>
              </a:rPr>
              <a:t>rozprzestrzeniania</a:t>
            </a:r>
            <a:r>
              <a:rPr sz="1800" spc="4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409"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409"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jednego</a:t>
            </a:r>
            <a:endParaRPr sz="1800">
              <a:latin typeface="Franklin Gothic Medium"/>
              <a:cs typeface="Franklin Gothic Medium"/>
            </a:endParaRPr>
          </a:p>
          <a:p>
            <a:pPr marL="12700">
              <a:lnSpc>
                <a:spcPct val="100000"/>
              </a:lnSpc>
              <a:spcBef>
                <a:spcPts val="219"/>
              </a:spcBef>
            </a:pPr>
            <a:r>
              <a:rPr sz="1800" dirty="0">
                <a:solidFill>
                  <a:srgbClr val="E6F0E2"/>
                </a:solidFill>
                <a:latin typeface="Franklin Gothic Medium"/>
                <a:cs typeface="Franklin Gothic Medium"/>
              </a:rPr>
              <a:t>rejonu</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a:t>
            </a:r>
            <a:r>
              <a:rPr sz="1800" spc="-8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drugiego.</a:t>
            </a:r>
            <a:endParaRPr sz="1800">
              <a:latin typeface="Franklin Gothic Medium"/>
              <a:cs typeface="Franklin Gothic Medium"/>
            </a:endParaRPr>
          </a:p>
        </p:txBody>
      </p:sp>
      <p:sp>
        <p:nvSpPr>
          <p:cNvPr id="10" name="object 10"/>
          <p:cNvSpPr txBox="1"/>
          <p:nvPr/>
        </p:nvSpPr>
        <p:spPr>
          <a:xfrm>
            <a:off x="547217" y="4513326"/>
            <a:ext cx="8194675" cy="629920"/>
          </a:xfrm>
          <a:prstGeom prst="rect">
            <a:avLst/>
          </a:prstGeom>
        </p:spPr>
        <p:txBody>
          <a:bodyPr vert="horz" wrap="square" lIns="0" tIns="12700" rIns="0" bIns="0" rtlCol="0">
            <a:spAutoFit/>
          </a:bodyPr>
          <a:lstStyle/>
          <a:p>
            <a:pPr marL="12700" marR="5080">
              <a:lnSpc>
                <a:spcPct val="110100"/>
              </a:lnSpc>
              <a:spcBef>
                <a:spcPts val="100"/>
              </a:spcBef>
            </a:pPr>
            <a:r>
              <a:rPr sz="1800" b="1" spc="-120" dirty="0">
                <a:solidFill>
                  <a:srgbClr val="E6F0E2"/>
                </a:solidFill>
                <a:latin typeface="Arial"/>
                <a:cs typeface="Arial"/>
              </a:rPr>
              <a:t>Rozprzestrzenianie</a:t>
            </a:r>
            <a:r>
              <a:rPr sz="1800" b="1" spc="30" dirty="0">
                <a:solidFill>
                  <a:srgbClr val="E6F0E2"/>
                </a:solidFill>
                <a:latin typeface="Arial"/>
                <a:cs typeface="Arial"/>
              </a:rPr>
              <a:t> </a:t>
            </a:r>
            <a:r>
              <a:rPr sz="1800" b="1" spc="-165" dirty="0">
                <a:solidFill>
                  <a:srgbClr val="E6F0E2"/>
                </a:solidFill>
                <a:latin typeface="Arial"/>
                <a:cs typeface="Arial"/>
              </a:rPr>
              <a:t>szkodliwych</a:t>
            </a:r>
            <a:r>
              <a:rPr sz="1800" b="1" spc="25" dirty="0">
                <a:solidFill>
                  <a:srgbClr val="E6F0E2"/>
                </a:solidFill>
                <a:latin typeface="Arial"/>
                <a:cs typeface="Arial"/>
              </a:rPr>
              <a:t> </a:t>
            </a:r>
            <a:r>
              <a:rPr sz="1800" b="1" spc="-145" dirty="0">
                <a:solidFill>
                  <a:srgbClr val="E6F0E2"/>
                </a:solidFill>
                <a:latin typeface="Arial"/>
                <a:cs typeface="Arial"/>
              </a:rPr>
              <a:t>patogenów,</a:t>
            </a:r>
            <a:r>
              <a:rPr sz="1800" b="1" spc="25" dirty="0">
                <a:solidFill>
                  <a:srgbClr val="E6F0E2"/>
                </a:solidFill>
                <a:latin typeface="Arial"/>
                <a:cs typeface="Arial"/>
              </a:rPr>
              <a:t> </a:t>
            </a:r>
            <a:r>
              <a:rPr sz="1800" b="1" spc="-155" dirty="0">
                <a:solidFill>
                  <a:srgbClr val="E6F0E2"/>
                </a:solidFill>
                <a:latin typeface="Arial"/>
                <a:cs typeface="Arial"/>
              </a:rPr>
              <a:t>szkodników</a:t>
            </a:r>
            <a:r>
              <a:rPr sz="1800" b="1" spc="40" dirty="0">
                <a:solidFill>
                  <a:srgbClr val="E6F0E2"/>
                </a:solidFill>
                <a:latin typeface="Arial"/>
                <a:cs typeface="Arial"/>
              </a:rPr>
              <a:t> </a:t>
            </a:r>
            <a:r>
              <a:rPr sz="1800" b="1" dirty="0">
                <a:solidFill>
                  <a:srgbClr val="E6F0E2"/>
                </a:solidFill>
                <a:latin typeface="Arial"/>
                <a:cs typeface="Arial"/>
              </a:rPr>
              <a:t>i</a:t>
            </a:r>
            <a:r>
              <a:rPr sz="1800" b="1" spc="20" dirty="0">
                <a:solidFill>
                  <a:srgbClr val="E6F0E2"/>
                </a:solidFill>
                <a:latin typeface="Arial"/>
                <a:cs typeface="Arial"/>
              </a:rPr>
              <a:t> </a:t>
            </a:r>
            <a:r>
              <a:rPr sz="1800" b="1" spc="-160" dirty="0">
                <a:solidFill>
                  <a:srgbClr val="E6F0E2"/>
                </a:solidFill>
                <a:latin typeface="Arial"/>
                <a:cs typeface="Arial"/>
              </a:rPr>
              <a:t>chwastów</a:t>
            </a:r>
            <a:r>
              <a:rPr sz="1800" b="1" spc="35" dirty="0">
                <a:solidFill>
                  <a:srgbClr val="E6F0E2"/>
                </a:solidFill>
                <a:latin typeface="Arial"/>
                <a:cs typeface="Arial"/>
              </a:rPr>
              <a:t> </a:t>
            </a:r>
            <a:r>
              <a:rPr sz="1800" b="1" spc="-175" dirty="0">
                <a:solidFill>
                  <a:srgbClr val="E6F0E2"/>
                </a:solidFill>
                <a:latin typeface="Arial"/>
                <a:cs typeface="Arial"/>
              </a:rPr>
              <a:t>odbywa</a:t>
            </a:r>
            <a:r>
              <a:rPr sz="1800" b="1" spc="30" dirty="0">
                <a:solidFill>
                  <a:srgbClr val="E6F0E2"/>
                </a:solidFill>
                <a:latin typeface="Arial"/>
                <a:cs typeface="Arial"/>
              </a:rPr>
              <a:t> </a:t>
            </a:r>
            <a:r>
              <a:rPr sz="1800" b="1" spc="-114" dirty="0">
                <a:solidFill>
                  <a:srgbClr val="E6F0E2"/>
                </a:solidFill>
                <a:latin typeface="Arial"/>
                <a:cs typeface="Arial"/>
              </a:rPr>
              <a:t>się</a:t>
            </a:r>
            <a:r>
              <a:rPr sz="1800" b="1" spc="20" dirty="0">
                <a:solidFill>
                  <a:srgbClr val="E6F0E2"/>
                </a:solidFill>
                <a:latin typeface="Arial"/>
                <a:cs typeface="Arial"/>
              </a:rPr>
              <a:t> </a:t>
            </a:r>
            <a:r>
              <a:rPr sz="1800" b="1" spc="-10" dirty="0">
                <a:solidFill>
                  <a:srgbClr val="E6F0E2"/>
                </a:solidFill>
                <a:latin typeface="Arial"/>
                <a:cs typeface="Arial"/>
              </a:rPr>
              <a:t>m.in. </a:t>
            </a:r>
            <a:r>
              <a:rPr sz="1800" dirty="0">
                <a:solidFill>
                  <a:srgbClr val="E6F0E2"/>
                </a:solidFill>
                <a:latin typeface="Franklin Gothic Medium"/>
                <a:cs typeface="Franklin Gothic Medium"/>
              </a:rPr>
              <a:t>w</a:t>
            </a:r>
            <a:r>
              <a:rPr sz="1800" spc="-6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trakcie</a:t>
            </a:r>
            <a:r>
              <a:rPr sz="1800" spc="-6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wymiany </a:t>
            </a:r>
            <a:r>
              <a:rPr sz="1800" spc="-40" dirty="0">
                <a:solidFill>
                  <a:srgbClr val="E6F0E2"/>
                </a:solidFill>
                <a:latin typeface="Franklin Gothic Medium"/>
                <a:cs typeface="Franklin Gothic Medium"/>
              </a:rPr>
              <a:t>towarowej</a:t>
            </a:r>
            <a:r>
              <a:rPr sz="1800" spc="-5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pomiędzy</a:t>
            </a:r>
            <a:r>
              <a:rPr sz="1800" spc="-35" dirty="0">
                <a:solidFill>
                  <a:srgbClr val="E6F0E2"/>
                </a:solidFill>
                <a:latin typeface="Franklin Gothic Medium"/>
                <a:cs typeface="Franklin Gothic Medium"/>
              </a:rPr>
              <a:t> krajami</a:t>
            </a:r>
            <a:r>
              <a:rPr sz="1800" spc="-6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kontynentami</a:t>
            </a:r>
            <a:endParaRPr sz="1800">
              <a:latin typeface="Franklin Gothic Medium"/>
              <a:cs typeface="Franklin Gothic Medium"/>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0" y="-108673"/>
            <a:ext cx="7886700" cy="1238108"/>
          </a:xfrm>
          <a:prstGeom prst="rect">
            <a:avLst/>
          </a:prstGeom>
        </p:spPr>
        <p:txBody>
          <a:bodyPr vert="horz" wrap="square" lIns="0" tIns="555574" rIns="0" bIns="0" rtlCol="0">
            <a:spAutoFit/>
          </a:bodyPr>
          <a:lstStyle/>
          <a:p>
            <a:pPr marL="3917950">
              <a:lnSpc>
                <a:spcPct val="100000"/>
              </a:lnSpc>
              <a:spcBef>
                <a:spcPts val="105"/>
              </a:spcBef>
            </a:pPr>
            <a:r>
              <a:rPr sz="4400" b="0" spc="-20" dirty="0">
                <a:solidFill>
                  <a:schemeClr val="tx1"/>
                </a:solidFill>
                <a:latin typeface="Microsoft Sans Serif"/>
                <a:cs typeface="Microsoft Sans Serif"/>
              </a:rPr>
              <a:t>Rdza</a:t>
            </a:r>
            <a:endParaRPr sz="4400" dirty="0">
              <a:solidFill>
                <a:schemeClr val="tx1"/>
              </a:solidFill>
              <a:latin typeface="Microsoft Sans Serif"/>
              <a:cs typeface="Microsoft Sans Serif"/>
            </a:endParaRPr>
          </a:p>
        </p:txBody>
      </p:sp>
      <p:sp>
        <p:nvSpPr>
          <p:cNvPr id="3" name="object 3"/>
          <p:cNvSpPr txBox="1"/>
          <p:nvPr/>
        </p:nvSpPr>
        <p:spPr>
          <a:xfrm>
            <a:off x="993444" y="1625930"/>
            <a:ext cx="7028815" cy="3538220"/>
          </a:xfrm>
          <a:prstGeom prst="rect">
            <a:avLst/>
          </a:prstGeom>
        </p:spPr>
        <p:txBody>
          <a:bodyPr vert="horz" wrap="square" lIns="0" tIns="12700" rIns="0" bIns="0" rtlCol="0">
            <a:spAutoFit/>
          </a:bodyPr>
          <a:lstStyle/>
          <a:p>
            <a:pPr marL="299085" marR="5080" indent="-287020">
              <a:lnSpc>
                <a:spcPct val="100000"/>
              </a:lnSpc>
              <a:spcBef>
                <a:spcPts val="100"/>
              </a:spcBef>
              <a:buChar char="–"/>
              <a:tabLst>
                <a:tab pos="299085" algn="l"/>
                <a:tab pos="382905" algn="l"/>
              </a:tabLst>
            </a:pPr>
            <a:r>
              <a:rPr sz="2400" dirty="0">
                <a:solidFill>
                  <a:srgbClr val="FFFFFF"/>
                </a:solidFill>
                <a:latin typeface="Microsoft Sans Serif"/>
                <a:cs typeface="Microsoft Sans Serif"/>
              </a:rPr>
              <a:t>	najczęściej</a:t>
            </a:r>
            <a:r>
              <a:rPr sz="2400" spc="-45" dirty="0">
                <a:solidFill>
                  <a:srgbClr val="FFFFFF"/>
                </a:solidFill>
                <a:latin typeface="Microsoft Sans Serif"/>
                <a:cs typeface="Microsoft Sans Serif"/>
              </a:rPr>
              <a:t> </a:t>
            </a:r>
            <a:r>
              <a:rPr sz="2400" dirty="0">
                <a:solidFill>
                  <a:srgbClr val="FFFFFF"/>
                </a:solidFill>
                <a:latin typeface="Microsoft Sans Serif"/>
                <a:cs typeface="Microsoft Sans Serif"/>
              </a:rPr>
              <a:t>objawia</a:t>
            </a:r>
            <a:r>
              <a:rPr sz="2400" spc="-55" dirty="0">
                <a:solidFill>
                  <a:srgbClr val="FFFFFF"/>
                </a:solidFill>
                <a:latin typeface="Microsoft Sans Serif"/>
                <a:cs typeface="Microsoft Sans Serif"/>
              </a:rPr>
              <a:t> </a:t>
            </a:r>
            <a:r>
              <a:rPr sz="2400" dirty="0">
                <a:solidFill>
                  <a:srgbClr val="FFFFFF"/>
                </a:solidFill>
                <a:latin typeface="Microsoft Sans Serif"/>
                <a:cs typeface="Microsoft Sans Serif"/>
              </a:rPr>
              <a:t>się</a:t>
            </a:r>
            <a:r>
              <a:rPr sz="2400" spc="-65" dirty="0">
                <a:solidFill>
                  <a:srgbClr val="FFFFFF"/>
                </a:solidFill>
                <a:latin typeface="Microsoft Sans Serif"/>
                <a:cs typeface="Microsoft Sans Serif"/>
              </a:rPr>
              <a:t> </a:t>
            </a:r>
            <a:r>
              <a:rPr sz="2400" dirty="0">
                <a:solidFill>
                  <a:srgbClr val="FFFFFF"/>
                </a:solidFill>
                <a:latin typeface="Microsoft Sans Serif"/>
                <a:cs typeface="Microsoft Sans Serif"/>
              </a:rPr>
              <a:t>na</a:t>
            </a:r>
            <a:r>
              <a:rPr sz="2400" spc="-80" dirty="0">
                <a:solidFill>
                  <a:srgbClr val="FFFFFF"/>
                </a:solidFill>
                <a:latin typeface="Microsoft Sans Serif"/>
                <a:cs typeface="Microsoft Sans Serif"/>
              </a:rPr>
              <a:t> </a:t>
            </a:r>
            <a:r>
              <a:rPr sz="2400" dirty="0">
                <a:solidFill>
                  <a:srgbClr val="FFFFFF"/>
                </a:solidFill>
                <a:latin typeface="Microsoft Sans Serif"/>
                <a:cs typeface="Microsoft Sans Serif"/>
              </a:rPr>
              <a:t>spodniej</a:t>
            </a:r>
            <a:r>
              <a:rPr sz="2400" spc="-50" dirty="0">
                <a:solidFill>
                  <a:srgbClr val="FFFFFF"/>
                </a:solidFill>
                <a:latin typeface="Microsoft Sans Serif"/>
                <a:cs typeface="Microsoft Sans Serif"/>
              </a:rPr>
              <a:t> </a:t>
            </a:r>
            <a:r>
              <a:rPr sz="2400" dirty="0">
                <a:solidFill>
                  <a:srgbClr val="FFFFFF"/>
                </a:solidFill>
                <a:latin typeface="Microsoft Sans Serif"/>
                <a:cs typeface="Microsoft Sans Serif"/>
              </a:rPr>
              <a:t>stronie</a:t>
            </a:r>
            <a:r>
              <a:rPr sz="2400" spc="-75" dirty="0">
                <a:solidFill>
                  <a:srgbClr val="FFFFFF"/>
                </a:solidFill>
                <a:latin typeface="Microsoft Sans Serif"/>
                <a:cs typeface="Microsoft Sans Serif"/>
              </a:rPr>
              <a:t> </a:t>
            </a:r>
            <a:r>
              <a:rPr sz="2400" dirty="0">
                <a:solidFill>
                  <a:srgbClr val="FFFFFF"/>
                </a:solidFill>
                <a:latin typeface="Microsoft Sans Serif"/>
                <a:cs typeface="Microsoft Sans Serif"/>
              </a:rPr>
              <a:t>liści</a:t>
            </a:r>
            <a:r>
              <a:rPr sz="2400" spc="-55" dirty="0">
                <a:solidFill>
                  <a:srgbClr val="FFFFFF"/>
                </a:solidFill>
                <a:latin typeface="Microsoft Sans Serif"/>
                <a:cs typeface="Microsoft Sans Serif"/>
              </a:rPr>
              <a:t> </a:t>
            </a:r>
            <a:r>
              <a:rPr sz="2400" spc="-50" dirty="0">
                <a:solidFill>
                  <a:srgbClr val="FFFFFF"/>
                </a:solidFill>
                <a:latin typeface="Microsoft Sans Serif"/>
                <a:cs typeface="Microsoft Sans Serif"/>
              </a:rPr>
              <a:t>w </a:t>
            </a:r>
            <a:r>
              <a:rPr sz="2400" dirty="0">
                <a:solidFill>
                  <a:srgbClr val="FFFFFF"/>
                </a:solidFill>
                <a:latin typeface="Microsoft Sans Serif"/>
                <a:cs typeface="Microsoft Sans Serif"/>
              </a:rPr>
              <a:t>postaci</a:t>
            </a:r>
            <a:r>
              <a:rPr sz="2400" spc="-65" dirty="0">
                <a:solidFill>
                  <a:srgbClr val="FFFFFF"/>
                </a:solidFill>
                <a:latin typeface="Microsoft Sans Serif"/>
                <a:cs typeface="Microsoft Sans Serif"/>
              </a:rPr>
              <a:t> </a:t>
            </a:r>
            <a:r>
              <a:rPr sz="2400" dirty="0">
                <a:solidFill>
                  <a:srgbClr val="FFFFFF"/>
                </a:solidFill>
                <a:latin typeface="Microsoft Sans Serif"/>
                <a:cs typeface="Microsoft Sans Serif"/>
              </a:rPr>
              <a:t>drobnych</a:t>
            </a:r>
            <a:r>
              <a:rPr sz="2400" spc="-60" dirty="0">
                <a:solidFill>
                  <a:srgbClr val="FFFFFF"/>
                </a:solidFill>
                <a:latin typeface="Microsoft Sans Serif"/>
                <a:cs typeface="Microsoft Sans Serif"/>
              </a:rPr>
              <a:t> </a:t>
            </a:r>
            <a:r>
              <a:rPr sz="2400" dirty="0">
                <a:solidFill>
                  <a:srgbClr val="FFFFFF"/>
                </a:solidFill>
                <a:latin typeface="Microsoft Sans Serif"/>
                <a:cs typeface="Microsoft Sans Serif"/>
              </a:rPr>
              <a:t>żółtych</a:t>
            </a:r>
            <a:r>
              <a:rPr sz="2400" spc="-70" dirty="0">
                <a:solidFill>
                  <a:srgbClr val="FFFFFF"/>
                </a:solidFill>
                <a:latin typeface="Microsoft Sans Serif"/>
                <a:cs typeface="Microsoft Sans Serif"/>
              </a:rPr>
              <a:t> </a:t>
            </a:r>
            <a:r>
              <a:rPr sz="2400" dirty="0">
                <a:solidFill>
                  <a:srgbClr val="FFFFFF"/>
                </a:solidFill>
                <a:latin typeface="Microsoft Sans Serif"/>
                <a:cs typeface="Microsoft Sans Serif"/>
              </a:rPr>
              <a:t>lub</a:t>
            </a:r>
            <a:r>
              <a:rPr sz="2400" spc="-55" dirty="0">
                <a:solidFill>
                  <a:srgbClr val="FFFFFF"/>
                </a:solidFill>
                <a:latin typeface="Microsoft Sans Serif"/>
                <a:cs typeface="Microsoft Sans Serif"/>
              </a:rPr>
              <a:t> </a:t>
            </a:r>
            <a:r>
              <a:rPr sz="2400" spc="-10" dirty="0">
                <a:solidFill>
                  <a:srgbClr val="FFFFFF"/>
                </a:solidFill>
                <a:latin typeface="Microsoft Sans Serif"/>
                <a:cs typeface="Microsoft Sans Serif"/>
              </a:rPr>
              <a:t>pomarańczowych</a:t>
            </a:r>
            <a:r>
              <a:rPr sz="2400" spc="-50" dirty="0">
                <a:solidFill>
                  <a:srgbClr val="FFFFFF"/>
                </a:solidFill>
                <a:latin typeface="Microsoft Sans Serif"/>
                <a:cs typeface="Microsoft Sans Serif"/>
              </a:rPr>
              <a:t> z </a:t>
            </a:r>
            <a:r>
              <a:rPr sz="2400" dirty="0">
                <a:solidFill>
                  <a:srgbClr val="FFFFFF"/>
                </a:solidFill>
                <a:latin typeface="Microsoft Sans Serif"/>
                <a:cs typeface="Microsoft Sans Serif"/>
              </a:rPr>
              <a:t>czasem</a:t>
            </a:r>
            <a:r>
              <a:rPr sz="2400" spc="-60" dirty="0">
                <a:solidFill>
                  <a:srgbClr val="FFFFFF"/>
                </a:solidFill>
                <a:latin typeface="Microsoft Sans Serif"/>
                <a:cs typeface="Microsoft Sans Serif"/>
              </a:rPr>
              <a:t> </a:t>
            </a:r>
            <a:r>
              <a:rPr sz="2400" spc="-10" dirty="0">
                <a:solidFill>
                  <a:srgbClr val="FFFFFF"/>
                </a:solidFill>
                <a:latin typeface="Microsoft Sans Serif"/>
                <a:cs typeface="Microsoft Sans Serif"/>
              </a:rPr>
              <a:t>brunatniejących</a:t>
            </a:r>
            <a:r>
              <a:rPr sz="2400" spc="-40" dirty="0">
                <a:solidFill>
                  <a:srgbClr val="FFFFFF"/>
                </a:solidFill>
                <a:latin typeface="Microsoft Sans Serif"/>
                <a:cs typeface="Microsoft Sans Serif"/>
              </a:rPr>
              <a:t> </a:t>
            </a:r>
            <a:r>
              <a:rPr sz="2400" dirty="0">
                <a:solidFill>
                  <a:srgbClr val="FFFFFF"/>
                </a:solidFill>
                <a:latin typeface="Microsoft Sans Serif"/>
                <a:cs typeface="Microsoft Sans Serif"/>
              </a:rPr>
              <a:t>skupisk</a:t>
            </a:r>
            <a:r>
              <a:rPr sz="2400" spc="-30" dirty="0">
                <a:solidFill>
                  <a:srgbClr val="FFFFFF"/>
                </a:solidFill>
                <a:latin typeface="Microsoft Sans Serif"/>
                <a:cs typeface="Microsoft Sans Serif"/>
              </a:rPr>
              <a:t> </a:t>
            </a:r>
            <a:r>
              <a:rPr sz="2400" spc="-10" dirty="0">
                <a:solidFill>
                  <a:srgbClr val="FFFFFF"/>
                </a:solidFill>
                <a:latin typeface="Microsoft Sans Serif"/>
                <a:cs typeface="Microsoft Sans Serif"/>
              </a:rPr>
              <a:t>zarodników.</a:t>
            </a:r>
            <a:endParaRPr sz="2400" dirty="0">
              <a:latin typeface="Microsoft Sans Serif"/>
              <a:cs typeface="Microsoft Sans Serif"/>
            </a:endParaRPr>
          </a:p>
          <a:p>
            <a:pPr marL="297815" marR="462915" indent="-285750">
              <a:lnSpc>
                <a:spcPct val="100000"/>
              </a:lnSpc>
              <a:spcBef>
                <a:spcPts val="575"/>
              </a:spcBef>
              <a:buChar char="–"/>
              <a:tabLst>
                <a:tab pos="299085" algn="l"/>
              </a:tabLst>
            </a:pPr>
            <a:r>
              <a:rPr sz="2400" dirty="0">
                <a:solidFill>
                  <a:srgbClr val="FFFFFF"/>
                </a:solidFill>
                <a:latin typeface="Microsoft Sans Serif"/>
                <a:cs typeface="Microsoft Sans Serif"/>
              </a:rPr>
              <a:t>choroba</a:t>
            </a:r>
            <a:r>
              <a:rPr sz="2400" spc="-65" dirty="0">
                <a:solidFill>
                  <a:srgbClr val="FFFFFF"/>
                </a:solidFill>
                <a:latin typeface="Microsoft Sans Serif"/>
                <a:cs typeface="Microsoft Sans Serif"/>
              </a:rPr>
              <a:t> </a:t>
            </a:r>
            <a:r>
              <a:rPr sz="2400" dirty="0">
                <a:solidFill>
                  <a:srgbClr val="FFFFFF"/>
                </a:solidFill>
                <a:latin typeface="Microsoft Sans Serif"/>
                <a:cs typeface="Microsoft Sans Serif"/>
              </a:rPr>
              <a:t>rozwija</a:t>
            </a:r>
            <a:r>
              <a:rPr sz="2400" spc="-45" dirty="0">
                <a:solidFill>
                  <a:srgbClr val="FFFFFF"/>
                </a:solidFill>
                <a:latin typeface="Microsoft Sans Serif"/>
                <a:cs typeface="Microsoft Sans Serif"/>
              </a:rPr>
              <a:t> </a:t>
            </a:r>
            <a:r>
              <a:rPr sz="2400" dirty="0">
                <a:solidFill>
                  <a:srgbClr val="FFFFFF"/>
                </a:solidFill>
                <a:latin typeface="Microsoft Sans Serif"/>
                <a:cs typeface="Microsoft Sans Serif"/>
              </a:rPr>
              <a:t>się</a:t>
            </a:r>
            <a:r>
              <a:rPr sz="2400" spc="-60" dirty="0">
                <a:solidFill>
                  <a:srgbClr val="FFFFFF"/>
                </a:solidFill>
                <a:latin typeface="Microsoft Sans Serif"/>
                <a:cs typeface="Microsoft Sans Serif"/>
              </a:rPr>
              <a:t> </a:t>
            </a:r>
            <a:r>
              <a:rPr sz="2400" dirty="0">
                <a:solidFill>
                  <a:srgbClr val="FFFFFF"/>
                </a:solidFill>
                <a:latin typeface="Microsoft Sans Serif"/>
                <a:cs typeface="Microsoft Sans Serif"/>
              </a:rPr>
              <a:t>przy</a:t>
            </a:r>
            <a:r>
              <a:rPr sz="2400" spc="-70" dirty="0">
                <a:solidFill>
                  <a:srgbClr val="FFFFFF"/>
                </a:solidFill>
                <a:latin typeface="Microsoft Sans Serif"/>
                <a:cs typeface="Microsoft Sans Serif"/>
              </a:rPr>
              <a:t> </a:t>
            </a:r>
            <a:r>
              <a:rPr sz="2400" dirty="0">
                <a:solidFill>
                  <a:srgbClr val="FFFFFF"/>
                </a:solidFill>
                <a:latin typeface="Microsoft Sans Serif"/>
                <a:cs typeface="Microsoft Sans Serif"/>
              </a:rPr>
              <a:t>wysokiej</a:t>
            </a:r>
            <a:r>
              <a:rPr sz="2400" spc="-35" dirty="0">
                <a:solidFill>
                  <a:srgbClr val="FFFFFF"/>
                </a:solidFill>
                <a:latin typeface="Microsoft Sans Serif"/>
                <a:cs typeface="Microsoft Sans Serif"/>
              </a:rPr>
              <a:t> </a:t>
            </a:r>
            <a:r>
              <a:rPr sz="2400" spc="-10" dirty="0">
                <a:solidFill>
                  <a:srgbClr val="FFFFFF"/>
                </a:solidFill>
                <a:latin typeface="Microsoft Sans Serif"/>
                <a:cs typeface="Microsoft Sans Serif"/>
              </a:rPr>
              <a:t>wilgotności 	</a:t>
            </a:r>
            <a:r>
              <a:rPr sz="2400" dirty="0">
                <a:solidFill>
                  <a:srgbClr val="FFFFFF"/>
                </a:solidFill>
                <a:latin typeface="Microsoft Sans Serif"/>
                <a:cs typeface="Microsoft Sans Serif"/>
              </a:rPr>
              <a:t>powierza</a:t>
            </a:r>
            <a:r>
              <a:rPr sz="2400" spc="-80" dirty="0">
                <a:solidFill>
                  <a:srgbClr val="FFFFFF"/>
                </a:solidFill>
                <a:latin typeface="Microsoft Sans Serif"/>
                <a:cs typeface="Microsoft Sans Serif"/>
              </a:rPr>
              <a:t> </a:t>
            </a:r>
            <a:r>
              <a:rPr sz="2400" dirty="0">
                <a:solidFill>
                  <a:srgbClr val="FFFFFF"/>
                </a:solidFill>
                <a:latin typeface="Microsoft Sans Serif"/>
                <a:cs typeface="Microsoft Sans Serif"/>
              </a:rPr>
              <a:t>połączonej</a:t>
            </a:r>
            <a:r>
              <a:rPr sz="2400" spc="-70" dirty="0">
                <a:solidFill>
                  <a:srgbClr val="FFFFFF"/>
                </a:solidFill>
                <a:latin typeface="Microsoft Sans Serif"/>
                <a:cs typeface="Microsoft Sans Serif"/>
              </a:rPr>
              <a:t> </a:t>
            </a:r>
            <a:r>
              <a:rPr sz="2400" dirty="0">
                <a:solidFill>
                  <a:srgbClr val="FFFFFF"/>
                </a:solidFill>
                <a:latin typeface="Microsoft Sans Serif"/>
                <a:cs typeface="Microsoft Sans Serif"/>
              </a:rPr>
              <a:t>z</a:t>
            </a:r>
            <a:r>
              <a:rPr sz="2400" spc="-105" dirty="0">
                <a:solidFill>
                  <a:srgbClr val="FFFFFF"/>
                </a:solidFill>
                <a:latin typeface="Microsoft Sans Serif"/>
                <a:cs typeface="Microsoft Sans Serif"/>
              </a:rPr>
              <a:t> </a:t>
            </a:r>
            <a:r>
              <a:rPr sz="2400" dirty="0">
                <a:solidFill>
                  <a:srgbClr val="FFFFFF"/>
                </a:solidFill>
                <a:latin typeface="Microsoft Sans Serif"/>
                <a:cs typeface="Microsoft Sans Serif"/>
              </a:rPr>
              <a:t>wahaniami</a:t>
            </a:r>
            <a:r>
              <a:rPr sz="2400" spc="-65" dirty="0">
                <a:solidFill>
                  <a:srgbClr val="FFFFFF"/>
                </a:solidFill>
                <a:latin typeface="Microsoft Sans Serif"/>
                <a:cs typeface="Microsoft Sans Serif"/>
              </a:rPr>
              <a:t> </a:t>
            </a:r>
            <a:r>
              <a:rPr sz="2400" spc="-10" dirty="0">
                <a:solidFill>
                  <a:srgbClr val="FFFFFF"/>
                </a:solidFill>
                <a:latin typeface="Microsoft Sans Serif"/>
                <a:cs typeface="Microsoft Sans Serif"/>
              </a:rPr>
              <a:t>temperatury 	</a:t>
            </a:r>
            <a:r>
              <a:rPr sz="2400" dirty="0">
                <a:solidFill>
                  <a:srgbClr val="FFFFFF"/>
                </a:solidFill>
                <a:latin typeface="Microsoft Sans Serif"/>
                <a:cs typeface="Microsoft Sans Serif"/>
              </a:rPr>
              <a:t>miedzy</a:t>
            </a:r>
            <a:r>
              <a:rPr sz="2400" spc="-25" dirty="0">
                <a:solidFill>
                  <a:srgbClr val="FFFFFF"/>
                </a:solidFill>
                <a:latin typeface="Microsoft Sans Serif"/>
                <a:cs typeface="Microsoft Sans Serif"/>
              </a:rPr>
              <a:t> </a:t>
            </a:r>
            <a:r>
              <a:rPr sz="2400" dirty="0">
                <a:solidFill>
                  <a:srgbClr val="FFFFFF"/>
                </a:solidFill>
                <a:latin typeface="Microsoft Sans Serif"/>
                <a:cs typeface="Microsoft Sans Serif"/>
              </a:rPr>
              <a:t>nocą,</a:t>
            </a:r>
            <a:r>
              <a:rPr sz="2400" spc="-25" dirty="0">
                <a:solidFill>
                  <a:srgbClr val="FFFFFF"/>
                </a:solidFill>
                <a:latin typeface="Microsoft Sans Serif"/>
                <a:cs typeface="Microsoft Sans Serif"/>
              </a:rPr>
              <a:t> </a:t>
            </a:r>
            <a:r>
              <a:rPr sz="2400" dirty="0">
                <a:solidFill>
                  <a:srgbClr val="FFFFFF"/>
                </a:solidFill>
                <a:latin typeface="Microsoft Sans Serif"/>
                <a:cs typeface="Microsoft Sans Serif"/>
              </a:rPr>
              <a:t>a</a:t>
            </a:r>
            <a:r>
              <a:rPr sz="2400" spc="-25" dirty="0">
                <a:solidFill>
                  <a:srgbClr val="FFFFFF"/>
                </a:solidFill>
                <a:latin typeface="Microsoft Sans Serif"/>
                <a:cs typeface="Microsoft Sans Serif"/>
              </a:rPr>
              <a:t> </a:t>
            </a:r>
            <a:r>
              <a:rPr sz="2400" spc="-10" dirty="0">
                <a:solidFill>
                  <a:srgbClr val="FFFFFF"/>
                </a:solidFill>
                <a:latin typeface="Microsoft Sans Serif"/>
                <a:cs typeface="Microsoft Sans Serif"/>
              </a:rPr>
              <a:t>dniem.</a:t>
            </a:r>
            <a:endParaRPr sz="2400" dirty="0">
              <a:latin typeface="Microsoft Sans Serif"/>
              <a:cs typeface="Microsoft Sans Serif"/>
            </a:endParaRPr>
          </a:p>
          <a:p>
            <a:pPr marL="297815" marR="200025" indent="-285750">
              <a:lnSpc>
                <a:spcPct val="100000"/>
              </a:lnSpc>
              <a:spcBef>
                <a:spcPts val="580"/>
              </a:spcBef>
              <a:buChar char="–"/>
              <a:tabLst>
                <a:tab pos="299085" algn="l"/>
              </a:tabLst>
            </a:pPr>
            <a:r>
              <a:rPr sz="2400" dirty="0">
                <a:solidFill>
                  <a:srgbClr val="FFFFFF"/>
                </a:solidFill>
                <a:latin typeface="Microsoft Sans Serif"/>
                <a:cs typeface="Microsoft Sans Serif"/>
              </a:rPr>
              <a:t>Rdza</a:t>
            </a:r>
            <a:r>
              <a:rPr sz="2400" spc="-30" dirty="0">
                <a:solidFill>
                  <a:srgbClr val="FFFFFF"/>
                </a:solidFill>
                <a:latin typeface="Microsoft Sans Serif"/>
                <a:cs typeface="Microsoft Sans Serif"/>
              </a:rPr>
              <a:t> </a:t>
            </a:r>
            <a:r>
              <a:rPr sz="2400" dirty="0">
                <a:solidFill>
                  <a:srgbClr val="FFFFFF"/>
                </a:solidFill>
                <a:latin typeface="Microsoft Sans Serif"/>
                <a:cs typeface="Microsoft Sans Serif"/>
              </a:rPr>
              <a:t>potrafi</a:t>
            </a:r>
            <a:r>
              <a:rPr sz="2400" spc="-40" dirty="0">
                <a:solidFill>
                  <a:srgbClr val="FFFFFF"/>
                </a:solidFill>
                <a:latin typeface="Microsoft Sans Serif"/>
                <a:cs typeface="Microsoft Sans Serif"/>
              </a:rPr>
              <a:t> </a:t>
            </a:r>
            <a:r>
              <a:rPr sz="2400" dirty="0">
                <a:solidFill>
                  <a:srgbClr val="FFFFFF"/>
                </a:solidFill>
                <a:latin typeface="Microsoft Sans Serif"/>
                <a:cs typeface="Microsoft Sans Serif"/>
              </a:rPr>
              <a:t>przenosić</a:t>
            </a:r>
            <a:r>
              <a:rPr sz="2400" spc="-15" dirty="0">
                <a:solidFill>
                  <a:srgbClr val="FFFFFF"/>
                </a:solidFill>
                <a:latin typeface="Microsoft Sans Serif"/>
                <a:cs typeface="Microsoft Sans Serif"/>
              </a:rPr>
              <a:t> </a:t>
            </a:r>
            <a:r>
              <a:rPr sz="2400" dirty="0">
                <a:solidFill>
                  <a:srgbClr val="FFFFFF"/>
                </a:solidFill>
                <a:latin typeface="Microsoft Sans Serif"/>
                <a:cs typeface="Microsoft Sans Serif"/>
              </a:rPr>
              <a:t>się</a:t>
            </a:r>
            <a:r>
              <a:rPr sz="2400" spc="-45" dirty="0">
                <a:solidFill>
                  <a:srgbClr val="FFFFFF"/>
                </a:solidFill>
                <a:latin typeface="Microsoft Sans Serif"/>
                <a:cs typeface="Microsoft Sans Serif"/>
              </a:rPr>
              <a:t> </a:t>
            </a:r>
            <a:r>
              <a:rPr sz="2400" dirty="0">
                <a:solidFill>
                  <a:srgbClr val="FFFFFF"/>
                </a:solidFill>
                <a:latin typeface="Microsoft Sans Serif"/>
                <a:cs typeface="Microsoft Sans Serif"/>
              </a:rPr>
              <a:t>także</a:t>
            </a:r>
            <a:r>
              <a:rPr sz="2400" spc="-40" dirty="0">
                <a:solidFill>
                  <a:srgbClr val="FFFFFF"/>
                </a:solidFill>
                <a:latin typeface="Microsoft Sans Serif"/>
                <a:cs typeface="Microsoft Sans Serif"/>
              </a:rPr>
              <a:t> </a:t>
            </a:r>
            <a:r>
              <a:rPr sz="2400" dirty="0">
                <a:solidFill>
                  <a:srgbClr val="FFFFFF"/>
                </a:solidFill>
                <a:latin typeface="Microsoft Sans Serif"/>
                <a:cs typeface="Microsoft Sans Serif"/>
              </a:rPr>
              <a:t>wraz</a:t>
            </a:r>
            <a:r>
              <a:rPr sz="2400" spc="-45" dirty="0">
                <a:solidFill>
                  <a:srgbClr val="FFFFFF"/>
                </a:solidFill>
                <a:latin typeface="Microsoft Sans Serif"/>
                <a:cs typeface="Microsoft Sans Serif"/>
              </a:rPr>
              <a:t> </a:t>
            </a:r>
            <a:r>
              <a:rPr sz="2400" dirty="0">
                <a:solidFill>
                  <a:srgbClr val="FFFFFF"/>
                </a:solidFill>
                <a:latin typeface="Microsoft Sans Serif"/>
                <a:cs typeface="Microsoft Sans Serif"/>
              </a:rPr>
              <a:t>z</a:t>
            </a:r>
            <a:r>
              <a:rPr sz="2400" spc="-40" dirty="0">
                <a:solidFill>
                  <a:srgbClr val="FFFFFF"/>
                </a:solidFill>
                <a:latin typeface="Microsoft Sans Serif"/>
                <a:cs typeface="Microsoft Sans Serif"/>
              </a:rPr>
              <a:t> </a:t>
            </a:r>
            <a:r>
              <a:rPr sz="2400" spc="-10" dirty="0">
                <a:solidFill>
                  <a:srgbClr val="FFFFFF"/>
                </a:solidFill>
                <a:latin typeface="Microsoft Sans Serif"/>
                <a:cs typeface="Microsoft Sans Serif"/>
              </a:rPr>
              <a:t>kroplami 	wody.</a:t>
            </a:r>
            <a:endParaRPr sz="2400" dirty="0">
              <a:latin typeface="Microsoft Sans Serif"/>
              <a:cs typeface="Microsoft Sans Serif"/>
            </a:endParaRPr>
          </a:p>
          <a:p>
            <a:pPr marL="12700">
              <a:lnSpc>
                <a:spcPct val="100000"/>
              </a:lnSpc>
              <a:spcBef>
                <a:spcPts val="580"/>
              </a:spcBef>
            </a:pPr>
            <a:endParaRPr sz="2400" dirty="0">
              <a:latin typeface="Microsoft Sans Serif"/>
              <a:cs typeface="Microsoft Sans Serif"/>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409955" y="1881377"/>
            <a:ext cx="2170176" cy="3095244"/>
          </a:xfrm>
          <a:prstGeom prst="rect">
            <a:avLst/>
          </a:prstGeom>
        </p:spPr>
      </p:pic>
      <p:sp>
        <p:nvSpPr>
          <p:cNvPr id="5" name="object 5"/>
          <p:cNvSpPr txBox="1"/>
          <p:nvPr/>
        </p:nvSpPr>
        <p:spPr>
          <a:xfrm>
            <a:off x="507898" y="4180332"/>
            <a:ext cx="1294765"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Rdza</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gruszy</a:t>
            </a:r>
            <a:endParaRPr sz="1800">
              <a:latin typeface="Microsoft Sans Serif"/>
              <a:cs typeface="Microsoft Sans Serif"/>
            </a:endParaRPr>
          </a:p>
        </p:txBody>
      </p:sp>
      <p:pic>
        <p:nvPicPr>
          <p:cNvPr id="6" name="object 6"/>
          <p:cNvPicPr/>
          <p:nvPr/>
        </p:nvPicPr>
        <p:blipFill>
          <a:blip r:embed="rId3" cstate="print"/>
          <a:stretch>
            <a:fillRect/>
          </a:stretch>
        </p:blipFill>
        <p:spPr>
          <a:xfrm>
            <a:off x="2667000" y="1881378"/>
            <a:ext cx="2951987" cy="3095244"/>
          </a:xfrm>
          <a:prstGeom prst="rect">
            <a:avLst/>
          </a:prstGeom>
        </p:spPr>
      </p:pic>
      <p:sp>
        <p:nvSpPr>
          <p:cNvPr id="7" name="object 7"/>
          <p:cNvSpPr txBox="1"/>
          <p:nvPr/>
        </p:nvSpPr>
        <p:spPr>
          <a:xfrm>
            <a:off x="3831082" y="4180332"/>
            <a:ext cx="800735" cy="574040"/>
          </a:xfrm>
          <a:prstGeom prst="rect">
            <a:avLst/>
          </a:prstGeom>
        </p:spPr>
        <p:txBody>
          <a:bodyPr vert="horz" wrap="square" lIns="0" tIns="12700" rIns="0" bIns="0" rtlCol="0">
            <a:spAutoFit/>
          </a:bodyPr>
          <a:lstStyle/>
          <a:p>
            <a:pPr marL="12700" marR="5080">
              <a:lnSpc>
                <a:spcPct val="100000"/>
              </a:lnSpc>
              <a:spcBef>
                <a:spcPts val="100"/>
              </a:spcBef>
            </a:pPr>
            <a:r>
              <a:rPr sz="1800" spc="-20" dirty="0">
                <a:solidFill>
                  <a:srgbClr val="FFFFFF"/>
                </a:solidFill>
                <a:latin typeface="Microsoft Sans Serif"/>
                <a:cs typeface="Microsoft Sans Serif"/>
              </a:rPr>
              <a:t>Róże </a:t>
            </a:r>
            <a:r>
              <a:rPr sz="1800" spc="-10" dirty="0">
                <a:solidFill>
                  <a:srgbClr val="FFFFFF"/>
                </a:solidFill>
                <a:latin typeface="Microsoft Sans Serif"/>
                <a:cs typeface="Microsoft Sans Serif"/>
              </a:rPr>
              <a:t>Amistar</a:t>
            </a:r>
            <a:endParaRPr sz="1800">
              <a:latin typeface="Microsoft Sans Serif"/>
              <a:cs typeface="Microsoft Sans Serif"/>
            </a:endParaRPr>
          </a:p>
        </p:txBody>
      </p:sp>
      <p:pic>
        <p:nvPicPr>
          <p:cNvPr id="8" name="object 8"/>
          <p:cNvPicPr/>
          <p:nvPr/>
        </p:nvPicPr>
        <p:blipFill>
          <a:blip r:embed="rId4" cstate="print"/>
          <a:stretch>
            <a:fillRect/>
          </a:stretch>
        </p:blipFill>
        <p:spPr>
          <a:xfrm>
            <a:off x="5562600" y="1881378"/>
            <a:ext cx="3083052" cy="3095244"/>
          </a:xfrm>
          <a:prstGeom prst="rect">
            <a:avLst/>
          </a:prstGeom>
        </p:spPr>
      </p:pic>
      <p:sp>
        <p:nvSpPr>
          <p:cNvPr id="9" name="object 9"/>
          <p:cNvSpPr txBox="1"/>
          <p:nvPr/>
        </p:nvSpPr>
        <p:spPr>
          <a:xfrm>
            <a:off x="6491477" y="3996817"/>
            <a:ext cx="160909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Rdza</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pelargonii</a:t>
            </a:r>
            <a:endParaRPr sz="1800">
              <a:latin typeface="Microsoft Sans Serif"/>
              <a:cs typeface="Microsoft Sans Serif"/>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8600" y="272327"/>
            <a:ext cx="7886700" cy="1238108"/>
          </a:xfrm>
          <a:prstGeom prst="rect">
            <a:avLst/>
          </a:prstGeom>
        </p:spPr>
        <p:txBody>
          <a:bodyPr vert="horz" wrap="square" lIns="0" tIns="555574" rIns="0" bIns="0" rtlCol="0">
            <a:spAutoFit/>
          </a:bodyPr>
          <a:lstStyle/>
          <a:p>
            <a:pPr marL="1678939">
              <a:lnSpc>
                <a:spcPct val="100000"/>
              </a:lnSpc>
              <a:spcBef>
                <a:spcPts val="105"/>
              </a:spcBef>
            </a:pPr>
            <a:r>
              <a:rPr sz="4400" dirty="0">
                <a:solidFill>
                  <a:schemeClr val="tx1"/>
                </a:solidFill>
              </a:rPr>
              <a:t>Parch</a:t>
            </a:r>
            <a:r>
              <a:rPr sz="4400" spc="-10" dirty="0">
                <a:solidFill>
                  <a:schemeClr val="tx1"/>
                </a:solidFill>
              </a:rPr>
              <a:t> </a:t>
            </a:r>
            <a:r>
              <a:rPr sz="4400" dirty="0">
                <a:solidFill>
                  <a:schemeClr val="tx1"/>
                </a:solidFill>
              </a:rPr>
              <a:t>jabłoni</a:t>
            </a:r>
            <a:r>
              <a:rPr sz="4400" spc="-10" dirty="0">
                <a:solidFill>
                  <a:schemeClr val="tx1"/>
                </a:solidFill>
              </a:rPr>
              <a:t> </a:t>
            </a:r>
            <a:r>
              <a:rPr sz="4400" dirty="0">
                <a:solidFill>
                  <a:schemeClr val="tx1"/>
                </a:solidFill>
              </a:rPr>
              <a:t>i</a:t>
            </a:r>
            <a:r>
              <a:rPr sz="4400" spc="-10" dirty="0">
                <a:solidFill>
                  <a:schemeClr val="tx1"/>
                </a:solidFill>
              </a:rPr>
              <a:t> gruszy</a:t>
            </a:r>
            <a:endParaRPr sz="4400" dirty="0">
              <a:solidFill>
                <a:schemeClr val="tx1"/>
              </a:solidFill>
            </a:endParaRPr>
          </a:p>
        </p:txBody>
      </p:sp>
      <p:sp>
        <p:nvSpPr>
          <p:cNvPr id="3" name="object 3"/>
          <p:cNvSpPr txBox="1"/>
          <p:nvPr/>
        </p:nvSpPr>
        <p:spPr>
          <a:xfrm>
            <a:off x="472151" y="2667000"/>
            <a:ext cx="8062595" cy="2412365"/>
          </a:xfrm>
          <a:prstGeom prst="rect">
            <a:avLst/>
          </a:prstGeom>
        </p:spPr>
        <p:txBody>
          <a:bodyPr vert="horz" wrap="square" lIns="0" tIns="12700" rIns="0" bIns="0" rtlCol="0">
            <a:spAutoFit/>
          </a:bodyPr>
          <a:lstStyle/>
          <a:p>
            <a:pPr marL="355600" indent="-342900">
              <a:lnSpc>
                <a:spcPct val="100000"/>
              </a:lnSpc>
              <a:spcBef>
                <a:spcPts val="100"/>
              </a:spcBef>
              <a:buChar char="•"/>
              <a:tabLst>
                <a:tab pos="355600" algn="l"/>
              </a:tabLst>
            </a:pPr>
            <a:r>
              <a:rPr sz="1800" dirty="0">
                <a:solidFill>
                  <a:srgbClr val="FFFFFF"/>
                </a:solidFill>
                <a:latin typeface="Microsoft Sans Serif"/>
                <a:cs typeface="Microsoft Sans Serif"/>
              </a:rPr>
              <a:t>objawia</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zarówno</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liściach</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owocach.</a:t>
            </a:r>
            <a:endParaRPr sz="1800" dirty="0">
              <a:latin typeface="Microsoft Sans Serif"/>
              <a:cs typeface="Microsoft Sans Serif"/>
            </a:endParaRPr>
          </a:p>
          <a:p>
            <a:pPr marL="355600" marR="5080" indent="-343535">
              <a:lnSpc>
                <a:spcPct val="150000"/>
              </a:lnSpc>
              <a:spcBef>
                <a:spcPts val="430"/>
              </a:spcBef>
              <a:buChar char="•"/>
              <a:tabLst>
                <a:tab pos="355600" algn="l"/>
              </a:tabLst>
            </a:pPr>
            <a:r>
              <a:rPr sz="1800" dirty="0">
                <a:solidFill>
                  <a:srgbClr val="FFFFFF"/>
                </a:solidFill>
                <a:latin typeface="Microsoft Sans Serif"/>
                <a:cs typeface="Microsoft Sans Serif"/>
              </a:rPr>
              <a:t>Pierwszym</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objawem zarażenia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parchem</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są</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okrągłe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plamy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liściach</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koloru </a:t>
            </a:r>
            <a:r>
              <a:rPr sz="1800" dirty="0">
                <a:solidFill>
                  <a:srgbClr val="FFFFFF"/>
                </a:solidFill>
                <a:latin typeface="Microsoft Sans Serif"/>
                <a:cs typeface="Microsoft Sans Serif"/>
              </a:rPr>
              <a:t>oliwkowego,</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później</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ciemniejące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łączące</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skupiska.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Liście</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porażone </a:t>
            </a:r>
            <a:r>
              <a:rPr sz="1800" dirty="0">
                <a:solidFill>
                  <a:srgbClr val="FFFFFF"/>
                </a:solidFill>
                <a:latin typeface="Microsoft Sans Serif"/>
                <a:cs typeface="Microsoft Sans Serif"/>
              </a:rPr>
              <a:t>parchem</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opadają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przedwcześnie.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Owoce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przez</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parch</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zostają</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porażone</a:t>
            </a:r>
            <a:r>
              <a:rPr sz="1800" spc="-25" dirty="0">
                <a:solidFill>
                  <a:srgbClr val="FFFFFF"/>
                </a:solidFill>
                <a:latin typeface="Microsoft Sans Serif"/>
                <a:cs typeface="Microsoft Sans Serif"/>
              </a:rPr>
              <a:t> we </a:t>
            </a:r>
            <a:r>
              <a:rPr sz="1800" dirty="0">
                <a:solidFill>
                  <a:srgbClr val="FFFFFF"/>
                </a:solidFill>
                <a:latin typeface="Microsoft Sans Serif"/>
                <a:cs typeface="Microsoft Sans Serif"/>
              </a:rPr>
              <a:t>wczesnej fazie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rozwoju,</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a</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objawem</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zarażenia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są</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widoczne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nich</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czarne </a:t>
            </a:r>
            <a:r>
              <a:rPr sz="1800" dirty="0">
                <a:solidFill>
                  <a:srgbClr val="FFFFFF"/>
                </a:solidFill>
                <a:latin typeface="Microsoft Sans Serif"/>
                <a:cs typeface="Microsoft Sans Serif"/>
              </a:rPr>
              <a:t>strupy,</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jabłka</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pękają,</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nierosną.</a:t>
            </a:r>
            <a:endParaRPr sz="1800" dirty="0">
              <a:latin typeface="Microsoft Sans Serif"/>
              <a:cs typeface="Microsoft Sans Serif"/>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676400" y="2100072"/>
            <a:ext cx="2496312" cy="2657856"/>
          </a:xfrm>
          <a:prstGeom prst="rect">
            <a:avLst/>
          </a:prstGeom>
        </p:spPr>
      </p:pic>
      <p:pic>
        <p:nvPicPr>
          <p:cNvPr id="3" name="object 3"/>
          <p:cNvPicPr/>
          <p:nvPr/>
        </p:nvPicPr>
        <p:blipFill>
          <a:blip r:embed="rId3" cstate="print"/>
          <a:stretch>
            <a:fillRect/>
          </a:stretch>
        </p:blipFill>
        <p:spPr>
          <a:xfrm>
            <a:off x="4463796" y="2026920"/>
            <a:ext cx="2915411" cy="2816352"/>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 y="-4913"/>
            <a:ext cx="7886700" cy="878189"/>
          </a:xfrm>
          <a:prstGeom prst="rect">
            <a:avLst/>
          </a:prstGeom>
        </p:spPr>
        <p:txBody>
          <a:bodyPr vert="horz" wrap="square" lIns="0" tIns="260096" rIns="0" bIns="0" rtlCol="0">
            <a:spAutoFit/>
          </a:bodyPr>
          <a:lstStyle/>
          <a:p>
            <a:pPr marL="2686685">
              <a:lnSpc>
                <a:spcPct val="100000"/>
              </a:lnSpc>
              <a:spcBef>
                <a:spcPts val="95"/>
              </a:spcBef>
            </a:pPr>
            <a:r>
              <a:rPr sz="4000" dirty="0">
                <a:solidFill>
                  <a:schemeClr val="tx1"/>
                </a:solidFill>
              </a:rPr>
              <a:t>Mączniak</a:t>
            </a:r>
            <a:r>
              <a:rPr sz="4000" spc="-200" dirty="0">
                <a:solidFill>
                  <a:schemeClr val="tx1"/>
                </a:solidFill>
              </a:rPr>
              <a:t> </a:t>
            </a:r>
            <a:r>
              <a:rPr sz="4000" spc="-10" dirty="0">
                <a:solidFill>
                  <a:schemeClr val="tx1"/>
                </a:solidFill>
              </a:rPr>
              <a:t>rzekomy</a:t>
            </a:r>
            <a:endParaRPr sz="4000" dirty="0">
              <a:solidFill>
                <a:schemeClr val="tx1"/>
              </a:solidFill>
            </a:endParaRPr>
          </a:p>
        </p:txBody>
      </p:sp>
      <p:sp>
        <p:nvSpPr>
          <p:cNvPr id="3" name="object 3"/>
          <p:cNvSpPr txBox="1"/>
          <p:nvPr/>
        </p:nvSpPr>
        <p:spPr>
          <a:xfrm>
            <a:off x="618540" y="1304035"/>
            <a:ext cx="7453630" cy="4141470"/>
          </a:xfrm>
          <a:prstGeom prst="rect">
            <a:avLst/>
          </a:prstGeom>
        </p:spPr>
        <p:txBody>
          <a:bodyPr vert="horz" wrap="square" lIns="0" tIns="12700" rIns="0" bIns="0" rtlCol="0">
            <a:spAutoFit/>
          </a:bodyPr>
          <a:lstStyle/>
          <a:p>
            <a:pPr marL="12700">
              <a:lnSpc>
                <a:spcPct val="100000"/>
              </a:lnSpc>
              <a:spcBef>
                <a:spcPts val="100"/>
              </a:spcBef>
            </a:pPr>
            <a:r>
              <a:rPr sz="1800" b="1" dirty="0">
                <a:solidFill>
                  <a:srgbClr val="FFFFFF"/>
                </a:solidFill>
                <a:latin typeface="Arial"/>
                <a:cs typeface="Arial"/>
              </a:rPr>
              <a:t>Peronosporales:</a:t>
            </a:r>
            <a:r>
              <a:rPr sz="1800" b="1" spc="-65" dirty="0">
                <a:solidFill>
                  <a:srgbClr val="FFFFFF"/>
                </a:solidFill>
                <a:latin typeface="Arial"/>
                <a:cs typeface="Arial"/>
              </a:rPr>
              <a:t> </a:t>
            </a:r>
            <a:r>
              <a:rPr sz="1800" b="1" dirty="0">
                <a:solidFill>
                  <a:srgbClr val="FFFFFF"/>
                </a:solidFill>
                <a:latin typeface="Arial"/>
                <a:cs typeface="Arial"/>
              </a:rPr>
              <a:t>mączniaki</a:t>
            </a:r>
            <a:r>
              <a:rPr sz="1800" b="1" spc="-55" dirty="0">
                <a:solidFill>
                  <a:srgbClr val="FFFFFF"/>
                </a:solidFill>
                <a:latin typeface="Arial"/>
                <a:cs typeface="Arial"/>
              </a:rPr>
              <a:t> </a:t>
            </a:r>
            <a:r>
              <a:rPr sz="1800" b="1" spc="-10" dirty="0">
                <a:solidFill>
                  <a:srgbClr val="FFFFFF"/>
                </a:solidFill>
                <a:latin typeface="Arial"/>
                <a:cs typeface="Arial"/>
              </a:rPr>
              <a:t>rzekome</a:t>
            </a:r>
            <a:endParaRPr sz="1800">
              <a:latin typeface="Arial"/>
              <a:cs typeface="Arial"/>
            </a:endParaRPr>
          </a:p>
          <a:p>
            <a:pPr>
              <a:lnSpc>
                <a:spcPct val="100000"/>
              </a:lnSpc>
              <a:spcBef>
                <a:spcPts val="90"/>
              </a:spcBef>
            </a:pPr>
            <a:endParaRPr sz="1800">
              <a:latin typeface="Arial"/>
              <a:cs typeface="Arial"/>
            </a:endParaRPr>
          </a:p>
          <a:p>
            <a:pPr marL="164465" indent="-151765">
              <a:lnSpc>
                <a:spcPct val="100000"/>
              </a:lnSpc>
              <a:buChar char="*"/>
              <a:tabLst>
                <a:tab pos="164465" algn="l"/>
              </a:tabLst>
            </a:pPr>
            <a:r>
              <a:rPr sz="1800" dirty="0">
                <a:solidFill>
                  <a:srgbClr val="FFFFFF"/>
                </a:solidFill>
                <a:latin typeface="Microsoft Sans Serif"/>
                <a:cs typeface="Microsoft Sans Serif"/>
              </a:rPr>
              <a:t>patogenny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wewnętrzne,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silnie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niszczą</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tkankę</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trzonki</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konidialne-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wyrastają</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aparatów</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szparkowych</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przenosi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wewnątrz</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cebul</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postaci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żywej</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plechy</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grzybnia,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posiada</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ściany</a:t>
            </a:r>
            <a:r>
              <a:rPr sz="1800" spc="-55" dirty="0">
                <a:solidFill>
                  <a:srgbClr val="FFFFFF"/>
                </a:solidFill>
                <a:latin typeface="Microsoft Sans Serif"/>
                <a:cs typeface="Microsoft Sans Serif"/>
              </a:rPr>
              <a:t> </a:t>
            </a:r>
            <a:r>
              <a:rPr sz="1800" spc="-10" dirty="0">
                <a:solidFill>
                  <a:srgbClr val="FFFFFF"/>
                </a:solidFill>
                <a:latin typeface="Microsoft Sans Serif"/>
                <a:cs typeface="Microsoft Sans Serif"/>
              </a:rPr>
              <a:t>poprzeczne</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wzrost grzybni </a:t>
            </a:r>
            <a:r>
              <a:rPr sz="1800" spc="470" dirty="0">
                <a:solidFill>
                  <a:srgbClr val="FFFFFF"/>
                </a:solidFill>
                <a:latin typeface="Microsoft Sans Serif"/>
                <a:cs typeface="Microsoft Sans Serif"/>
              </a:rPr>
              <a: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strzępki</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rozgałęziają</a:t>
            </a:r>
            <a:r>
              <a:rPr sz="1800" spc="-5" dirty="0">
                <a:solidFill>
                  <a:srgbClr val="FFFFFF"/>
                </a:solidFill>
                <a:latin typeface="Microsoft Sans Serif"/>
                <a:cs typeface="Microsoft Sans Serif"/>
              </a:rPr>
              <a:t> </a:t>
            </a:r>
            <a:r>
              <a:rPr sz="1800" spc="-25" dirty="0">
                <a:solidFill>
                  <a:srgbClr val="FFFFFF"/>
                </a:solidFill>
                <a:latin typeface="Microsoft Sans Serif"/>
                <a:cs typeface="Microsoft Sans Serif"/>
              </a:rPr>
              <a:t>się</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budowa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ultrastruktura</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komórki</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grzyba</a:t>
            </a:r>
            <a:endParaRPr sz="1800">
              <a:latin typeface="Microsoft Sans Serif"/>
              <a:cs typeface="Microsoft Sans Serif"/>
            </a:endParaRPr>
          </a:p>
          <a:p>
            <a:pPr marL="164465" indent="-151765">
              <a:lnSpc>
                <a:spcPct val="100000"/>
              </a:lnSpc>
              <a:spcBef>
                <a:spcPts val="5"/>
              </a:spcBef>
              <a:buChar char="*"/>
              <a:tabLst>
                <a:tab pos="164465" algn="l"/>
              </a:tabLst>
            </a:pPr>
            <a:r>
              <a:rPr sz="1800" dirty="0">
                <a:solidFill>
                  <a:srgbClr val="FFFFFF"/>
                </a:solidFill>
                <a:latin typeface="Microsoft Sans Serif"/>
                <a:cs typeface="Microsoft Sans Serif"/>
              </a:rPr>
              <a:t>lomasony-</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struktury</a:t>
            </a:r>
            <a:r>
              <a:rPr sz="1800" spc="-60" dirty="0">
                <a:solidFill>
                  <a:srgbClr val="FFFFFF"/>
                </a:solidFill>
                <a:latin typeface="Microsoft Sans Serif"/>
                <a:cs typeface="Microsoft Sans Serif"/>
              </a:rPr>
              <a:t> </a:t>
            </a:r>
            <a:r>
              <a:rPr sz="1800" dirty="0">
                <a:solidFill>
                  <a:srgbClr val="FFFFFF"/>
                </a:solidFill>
                <a:latin typeface="Microsoft Sans Serif"/>
                <a:cs typeface="Microsoft Sans Serif"/>
              </a:rPr>
              <a:t>wydzielnicze;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wydzielają</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enzymy</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60" dirty="0">
                <a:solidFill>
                  <a:srgbClr val="FFFFFF"/>
                </a:solidFill>
                <a:latin typeface="Microsoft Sans Serif"/>
                <a:cs typeface="Microsoft Sans Serif"/>
              </a:rPr>
              <a:t> </a:t>
            </a:r>
            <a:r>
              <a:rPr sz="1800" dirty="0">
                <a:solidFill>
                  <a:srgbClr val="FFFFFF"/>
                </a:solidFill>
                <a:latin typeface="Microsoft Sans Serif"/>
                <a:cs typeface="Microsoft Sans Serif"/>
              </a:rPr>
              <a:t>zewnątrz</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błony</a:t>
            </a:r>
            <a:endParaRPr sz="1800">
              <a:latin typeface="Microsoft Sans Serif"/>
              <a:cs typeface="Microsoft Sans Serif"/>
            </a:endParaRPr>
          </a:p>
          <a:p>
            <a:pPr marL="12700">
              <a:lnSpc>
                <a:spcPct val="100000"/>
              </a:lnSpc>
            </a:pPr>
            <a:r>
              <a:rPr sz="1800" dirty="0">
                <a:solidFill>
                  <a:srgbClr val="FFFFFF"/>
                </a:solidFill>
                <a:latin typeface="Microsoft Sans Serif"/>
                <a:cs typeface="Microsoft Sans Serif"/>
              </a:rPr>
              <a:t>Budowa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ściany</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komórkowej</a:t>
            </a:r>
            <a:r>
              <a:rPr sz="1800" spc="-10" dirty="0">
                <a:solidFill>
                  <a:srgbClr val="FFFFFF"/>
                </a:solidFill>
                <a:latin typeface="Microsoft Sans Serif"/>
                <a:cs typeface="Microsoft Sans Serif"/>
              </a:rPr>
              <a:t> grzyba:</a:t>
            </a:r>
            <a:endParaRPr sz="1800">
              <a:latin typeface="Microsoft Sans Serif"/>
              <a:cs typeface="Microsoft Sans Serif"/>
            </a:endParaRPr>
          </a:p>
          <a:p>
            <a:pPr marL="164465" indent="-151765">
              <a:lnSpc>
                <a:spcPct val="100000"/>
              </a:lnSpc>
              <a:buChar char="*"/>
              <a:tabLst>
                <a:tab pos="164465" algn="l"/>
              </a:tabLst>
            </a:pPr>
            <a:r>
              <a:rPr sz="1800" dirty="0">
                <a:solidFill>
                  <a:srgbClr val="FFFFFF"/>
                </a:solidFill>
                <a:latin typeface="Microsoft Sans Serif"/>
                <a:cs typeface="Microsoft Sans Serif"/>
              </a:rPr>
              <a:t>warstwa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bezpostaciowego</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glukanu</a:t>
            </a:r>
            <a:endParaRPr sz="1800">
              <a:latin typeface="Microsoft Sans Serif"/>
              <a:cs typeface="Microsoft Sans Serif"/>
            </a:endParaRPr>
          </a:p>
          <a:p>
            <a:pPr marL="280670" marR="33655" lvl="1" indent="151765">
              <a:lnSpc>
                <a:spcPct val="100000"/>
              </a:lnSpc>
              <a:buChar char="*"/>
              <a:tabLst>
                <a:tab pos="432434" algn="l"/>
              </a:tabLst>
            </a:pPr>
            <a:r>
              <a:rPr sz="1800" dirty="0">
                <a:solidFill>
                  <a:srgbClr val="FFFFFF"/>
                </a:solidFill>
                <a:latin typeface="Microsoft Sans Serif"/>
                <a:cs typeface="Microsoft Sans Serif"/>
              </a:rPr>
              <a:t>glukoproteina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formie</a:t>
            </a:r>
            <a:r>
              <a:rPr sz="1800" spc="-65" dirty="0">
                <a:solidFill>
                  <a:srgbClr val="FFFFFF"/>
                </a:solidFill>
                <a:latin typeface="Microsoft Sans Serif"/>
                <a:cs typeface="Microsoft Sans Serif"/>
              </a:rPr>
              <a:t> </a:t>
            </a:r>
            <a:r>
              <a:rPr sz="1800" dirty="0">
                <a:solidFill>
                  <a:srgbClr val="FFFFFF"/>
                </a:solidFill>
                <a:latin typeface="Microsoft Sans Serif"/>
                <a:cs typeface="Microsoft Sans Serif"/>
              </a:rPr>
              <a:t>grubej</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siatki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wypełnionej</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glukanem</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stopniowo </a:t>
            </a:r>
            <a:r>
              <a:rPr sz="1800" dirty="0">
                <a:solidFill>
                  <a:srgbClr val="FFFFFF"/>
                </a:solidFill>
                <a:latin typeface="Microsoft Sans Serif"/>
                <a:cs typeface="Microsoft Sans Serif"/>
              </a:rPr>
              <a:t>zastępowanym</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przez</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białko</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(białko</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cukrem)</a:t>
            </a:r>
            <a:endParaRPr sz="1800">
              <a:latin typeface="Microsoft Sans Serif"/>
              <a:cs typeface="Microsoft Sans Serif"/>
            </a:endParaRPr>
          </a:p>
          <a:p>
            <a:pPr marL="432434" lvl="1" indent="-151765">
              <a:lnSpc>
                <a:spcPct val="100000"/>
              </a:lnSpc>
              <a:buChar char="*"/>
              <a:tabLst>
                <a:tab pos="432434" algn="l"/>
              </a:tabLst>
            </a:pPr>
            <a:r>
              <a:rPr sz="1800" spc="-10" dirty="0">
                <a:solidFill>
                  <a:srgbClr val="FFFFFF"/>
                </a:solidFill>
                <a:latin typeface="Microsoft Sans Serif"/>
                <a:cs typeface="Microsoft Sans Serif"/>
              </a:rPr>
              <a:t>białko</a:t>
            </a:r>
            <a:endParaRPr sz="1800">
              <a:latin typeface="Microsoft Sans Serif"/>
              <a:cs typeface="Microsoft Sans Serif"/>
            </a:endParaRPr>
          </a:p>
          <a:p>
            <a:pPr marL="432434" lvl="1" indent="-151765">
              <a:lnSpc>
                <a:spcPct val="100000"/>
              </a:lnSpc>
              <a:buChar char="*"/>
              <a:tabLst>
                <a:tab pos="432434" algn="l"/>
              </a:tabLst>
            </a:pPr>
            <a:r>
              <a:rPr sz="1800" dirty="0">
                <a:solidFill>
                  <a:srgbClr val="FFFFFF"/>
                </a:solidFill>
                <a:latin typeface="Microsoft Sans Serif"/>
                <a:cs typeface="Microsoft Sans Serif"/>
              </a:rPr>
              <a:t>białko</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mikrofibrylami</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chityny</a:t>
            </a:r>
            <a:endParaRPr sz="1800">
              <a:latin typeface="Microsoft Sans Serif"/>
              <a:cs typeface="Microsoft Sans Serif"/>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object 5"/>
          <p:cNvGrpSpPr/>
          <p:nvPr/>
        </p:nvGrpSpPr>
        <p:grpSpPr>
          <a:xfrm>
            <a:off x="1469136" y="1013460"/>
            <a:ext cx="5104130" cy="4326890"/>
            <a:chOff x="1469136" y="1013460"/>
            <a:chExt cx="5104130" cy="4326890"/>
          </a:xfrm>
        </p:grpSpPr>
        <p:pic>
          <p:nvPicPr>
            <p:cNvPr id="6" name="object 6"/>
            <p:cNvPicPr/>
            <p:nvPr/>
          </p:nvPicPr>
          <p:blipFill>
            <a:blip r:embed="rId2" cstate="print"/>
            <a:stretch>
              <a:fillRect/>
            </a:stretch>
          </p:blipFill>
          <p:spPr>
            <a:xfrm>
              <a:off x="2058923" y="1013460"/>
              <a:ext cx="2430779" cy="2342388"/>
            </a:xfrm>
            <a:prstGeom prst="rect">
              <a:avLst/>
            </a:prstGeom>
          </p:spPr>
        </p:pic>
        <p:pic>
          <p:nvPicPr>
            <p:cNvPr id="7" name="object 7"/>
            <p:cNvPicPr/>
            <p:nvPr/>
          </p:nvPicPr>
          <p:blipFill>
            <a:blip r:embed="rId3" cstate="print"/>
            <a:stretch>
              <a:fillRect/>
            </a:stretch>
          </p:blipFill>
          <p:spPr>
            <a:xfrm>
              <a:off x="1469136" y="3029711"/>
              <a:ext cx="2318004" cy="2310384"/>
            </a:xfrm>
            <a:prstGeom prst="rect">
              <a:avLst/>
            </a:prstGeom>
          </p:spPr>
        </p:pic>
        <p:pic>
          <p:nvPicPr>
            <p:cNvPr id="8" name="object 8"/>
            <p:cNvPicPr/>
            <p:nvPr/>
          </p:nvPicPr>
          <p:blipFill>
            <a:blip r:embed="rId4" cstate="print"/>
            <a:stretch>
              <a:fillRect/>
            </a:stretch>
          </p:blipFill>
          <p:spPr>
            <a:xfrm>
              <a:off x="3954780" y="2741676"/>
              <a:ext cx="2618231" cy="2523744"/>
            </a:xfrm>
            <a:prstGeom prst="rect">
              <a:avLst/>
            </a:prstGeom>
          </p:spPr>
        </p:pic>
      </p:grpSp>
      <p:sp>
        <p:nvSpPr>
          <p:cNvPr id="9" name="object 9"/>
          <p:cNvSpPr txBox="1"/>
          <p:nvPr/>
        </p:nvSpPr>
        <p:spPr>
          <a:xfrm>
            <a:off x="685800" y="5638800"/>
            <a:ext cx="7857490" cy="574040"/>
          </a:xfrm>
          <a:prstGeom prst="rect">
            <a:avLst/>
          </a:prstGeom>
        </p:spPr>
        <p:txBody>
          <a:bodyPr vert="horz" wrap="square" lIns="0" tIns="12700" rIns="0" bIns="0" rtlCol="0">
            <a:spAutoFit/>
          </a:bodyPr>
          <a:lstStyle/>
          <a:p>
            <a:pPr marL="12700" marR="5080">
              <a:lnSpc>
                <a:spcPct val="100000"/>
              </a:lnSpc>
              <a:spcBef>
                <a:spcPts val="100"/>
              </a:spcBef>
            </a:pPr>
            <a:r>
              <a:rPr sz="1800" dirty="0">
                <a:solidFill>
                  <a:srgbClr val="FFFFFF"/>
                </a:solidFill>
                <a:latin typeface="Microsoft Sans Serif"/>
                <a:cs typeface="Microsoft Sans Serif"/>
              </a:rPr>
              <a:t>objawia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postaci</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żółtych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lub</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brunatnych plam</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na</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liściach,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które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czasem </a:t>
            </a:r>
            <a:r>
              <a:rPr sz="1800" dirty="0">
                <a:solidFill>
                  <a:srgbClr val="FFFFFF"/>
                </a:solidFill>
                <a:latin typeface="Microsoft Sans Serif"/>
                <a:cs typeface="Microsoft Sans Serif"/>
              </a:rPr>
              <a:t>mogą</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„wypadać”,</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mozaika.</a:t>
            </a:r>
            <a:endParaRPr sz="1800" dirty="0">
              <a:latin typeface="Microsoft Sans Serif"/>
              <a:cs typeface="Microsoft Sans Serif"/>
            </a:endParaRPr>
          </a:p>
        </p:txBody>
      </p:sp>
      <p:pic>
        <p:nvPicPr>
          <p:cNvPr id="10" name="object 10"/>
          <p:cNvPicPr/>
          <p:nvPr/>
        </p:nvPicPr>
        <p:blipFill>
          <a:blip r:embed="rId5" cstate="print"/>
          <a:stretch>
            <a:fillRect/>
          </a:stretch>
        </p:blipFill>
        <p:spPr>
          <a:xfrm>
            <a:off x="4980432" y="797051"/>
            <a:ext cx="2193036" cy="2433828"/>
          </a:xfrm>
          <a:prstGeom prst="rect">
            <a:avLst/>
          </a:prstGeom>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74065" y="867537"/>
            <a:ext cx="7712709" cy="1672589"/>
          </a:xfrm>
          <a:prstGeom prst="rect">
            <a:avLst/>
          </a:prstGeom>
        </p:spPr>
        <p:txBody>
          <a:bodyPr vert="horz" wrap="square" lIns="0" tIns="13335" rIns="0" bIns="0" rtlCol="0">
            <a:spAutoFit/>
          </a:bodyPr>
          <a:lstStyle/>
          <a:p>
            <a:pPr marL="354965" indent="-342265">
              <a:lnSpc>
                <a:spcPct val="100000"/>
              </a:lnSpc>
              <a:spcBef>
                <a:spcPts val="105"/>
              </a:spcBef>
              <a:buChar char="•"/>
              <a:tabLst>
                <a:tab pos="354965" algn="l"/>
              </a:tabLst>
            </a:pPr>
            <a:r>
              <a:rPr sz="2000" dirty="0">
                <a:solidFill>
                  <a:srgbClr val="FFFFFF"/>
                </a:solidFill>
                <a:latin typeface="Microsoft Sans Serif"/>
                <a:cs typeface="Microsoft Sans Serif"/>
              </a:rPr>
              <a:t>Rozwojowi</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choroby</a:t>
            </a:r>
            <a:r>
              <a:rPr sz="2000" spc="-55" dirty="0">
                <a:solidFill>
                  <a:srgbClr val="FFFFFF"/>
                </a:solidFill>
                <a:latin typeface="Microsoft Sans Serif"/>
                <a:cs typeface="Microsoft Sans Serif"/>
              </a:rPr>
              <a:t> </a:t>
            </a:r>
            <a:r>
              <a:rPr sz="2000" dirty="0">
                <a:solidFill>
                  <a:srgbClr val="FFFFFF"/>
                </a:solidFill>
                <a:latin typeface="Microsoft Sans Serif"/>
                <a:cs typeface="Microsoft Sans Serif"/>
              </a:rPr>
              <a:t>sprzyja</a:t>
            </a:r>
            <a:r>
              <a:rPr sz="2000" spc="-45" dirty="0">
                <a:solidFill>
                  <a:srgbClr val="FFFFFF"/>
                </a:solidFill>
                <a:latin typeface="Microsoft Sans Serif"/>
                <a:cs typeface="Microsoft Sans Serif"/>
              </a:rPr>
              <a:t> </a:t>
            </a:r>
            <a:r>
              <a:rPr sz="2000" dirty="0">
                <a:solidFill>
                  <a:srgbClr val="FFFFFF"/>
                </a:solidFill>
                <a:latin typeface="Microsoft Sans Serif"/>
                <a:cs typeface="Microsoft Sans Serif"/>
              </a:rPr>
              <a:t>wysoka</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wilgotność</a:t>
            </a:r>
            <a:r>
              <a:rPr sz="2000" spc="-40" dirty="0">
                <a:solidFill>
                  <a:srgbClr val="FFFFFF"/>
                </a:solidFill>
                <a:latin typeface="Microsoft Sans Serif"/>
                <a:cs typeface="Microsoft Sans Serif"/>
              </a:rPr>
              <a:t> </a:t>
            </a:r>
            <a:r>
              <a:rPr sz="2000" dirty="0">
                <a:solidFill>
                  <a:srgbClr val="FFFFFF"/>
                </a:solidFill>
                <a:latin typeface="Microsoft Sans Serif"/>
                <a:cs typeface="Microsoft Sans Serif"/>
              </a:rPr>
              <a:t>oraz</a:t>
            </a:r>
            <a:r>
              <a:rPr sz="2000" spc="-40" dirty="0">
                <a:solidFill>
                  <a:srgbClr val="FFFFFF"/>
                </a:solidFill>
                <a:latin typeface="Microsoft Sans Serif"/>
                <a:cs typeface="Microsoft Sans Serif"/>
              </a:rPr>
              <a:t> </a:t>
            </a:r>
            <a:r>
              <a:rPr sz="2000" spc="-10" dirty="0">
                <a:solidFill>
                  <a:srgbClr val="FFFFFF"/>
                </a:solidFill>
                <a:latin typeface="Microsoft Sans Serif"/>
                <a:cs typeface="Microsoft Sans Serif"/>
              </a:rPr>
              <a:t>wysoka</a:t>
            </a:r>
            <a:endParaRPr sz="2000">
              <a:latin typeface="Microsoft Sans Serif"/>
              <a:cs typeface="Microsoft Sans Serif"/>
            </a:endParaRPr>
          </a:p>
          <a:p>
            <a:pPr marL="355600">
              <a:lnSpc>
                <a:spcPct val="100000"/>
              </a:lnSpc>
            </a:pPr>
            <a:r>
              <a:rPr sz="2000" dirty="0">
                <a:solidFill>
                  <a:srgbClr val="FFFFFF"/>
                </a:solidFill>
                <a:latin typeface="Microsoft Sans Serif"/>
                <a:cs typeface="Microsoft Sans Serif"/>
              </a:rPr>
              <a:t>temperatura</a:t>
            </a:r>
            <a:r>
              <a:rPr sz="2000" spc="-40" dirty="0">
                <a:solidFill>
                  <a:srgbClr val="FFFFFF"/>
                </a:solidFill>
                <a:latin typeface="Microsoft Sans Serif"/>
                <a:cs typeface="Microsoft Sans Serif"/>
              </a:rPr>
              <a:t> </a:t>
            </a:r>
            <a:r>
              <a:rPr sz="2000" spc="-10" dirty="0">
                <a:solidFill>
                  <a:srgbClr val="FFFFFF"/>
                </a:solidFill>
                <a:latin typeface="Microsoft Sans Serif"/>
                <a:cs typeface="Microsoft Sans Serif"/>
              </a:rPr>
              <a:t>powietrza.</a:t>
            </a:r>
            <a:endParaRPr sz="2000">
              <a:latin typeface="Microsoft Sans Serif"/>
              <a:cs typeface="Microsoft Sans Serif"/>
            </a:endParaRPr>
          </a:p>
          <a:p>
            <a:pPr marL="355600" marR="5080" indent="-342900">
              <a:lnSpc>
                <a:spcPct val="100000"/>
              </a:lnSpc>
              <a:spcBef>
                <a:spcPts val="480"/>
              </a:spcBef>
              <a:buChar char="•"/>
              <a:tabLst>
                <a:tab pos="355600" algn="l"/>
              </a:tabLst>
            </a:pPr>
            <a:r>
              <a:rPr sz="2000" dirty="0">
                <a:solidFill>
                  <a:srgbClr val="FFFFFF"/>
                </a:solidFill>
                <a:latin typeface="Microsoft Sans Serif"/>
                <a:cs typeface="Microsoft Sans Serif"/>
              </a:rPr>
              <a:t>Zapobieganie</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to</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usuwanie</a:t>
            </a:r>
            <a:r>
              <a:rPr sz="2000" spc="-20" dirty="0">
                <a:solidFill>
                  <a:srgbClr val="FFFFFF"/>
                </a:solidFill>
                <a:latin typeface="Microsoft Sans Serif"/>
                <a:cs typeface="Microsoft Sans Serif"/>
              </a:rPr>
              <a:t> </a:t>
            </a:r>
            <a:r>
              <a:rPr sz="2000" dirty="0">
                <a:solidFill>
                  <a:srgbClr val="FFFFFF"/>
                </a:solidFill>
                <a:latin typeface="Microsoft Sans Serif"/>
                <a:cs typeface="Microsoft Sans Serif"/>
              </a:rPr>
              <a:t>porażonych</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pędów</a:t>
            </a:r>
            <a:r>
              <a:rPr sz="2000" spc="-15" dirty="0">
                <a:solidFill>
                  <a:srgbClr val="FFFFFF"/>
                </a:solidFill>
                <a:latin typeface="Microsoft Sans Serif"/>
                <a:cs typeface="Microsoft Sans Serif"/>
              </a:rPr>
              <a:t> </a:t>
            </a:r>
            <a:r>
              <a:rPr sz="2000" dirty="0">
                <a:solidFill>
                  <a:srgbClr val="FFFFFF"/>
                </a:solidFill>
                <a:latin typeface="Microsoft Sans Serif"/>
                <a:cs typeface="Microsoft Sans Serif"/>
              </a:rPr>
              <a:t>i liści</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oraz</a:t>
            </a:r>
            <a:r>
              <a:rPr sz="2000" spc="-25" dirty="0">
                <a:solidFill>
                  <a:srgbClr val="FFFFFF"/>
                </a:solidFill>
                <a:latin typeface="Microsoft Sans Serif"/>
                <a:cs typeface="Microsoft Sans Serif"/>
              </a:rPr>
              <a:t> </a:t>
            </a:r>
            <a:r>
              <a:rPr sz="2000" spc="-10" dirty="0">
                <a:solidFill>
                  <a:srgbClr val="FFFFFF"/>
                </a:solidFill>
                <a:latin typeface="Microsoft Sans Serif"/>
                <a:cs typeface="Microsoft Sans Serif"/>
              </a:rPr>
              <a:t>owoców </a:t>
            </a:r>
            <a:r>
              <a:rPr sz="2000" dirty="0">
                <a:solidFill>
                  <a:srgbClr val="FFFFFF"/>
                </a:solidFill>
                <a:latin typeface="Microsoft Sans Serif"/>
                <a:cs typeface="Microsoft Sans Serif"/>
              </a:rPr>
              <a:t>oraz</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wiosenny</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oprysk</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przed</a:t>
            </a:r>
            <a:r>
              <a:rPr sz="2000" spc="-15" dirty="0">
                <a:solidFill>
                  <a:srgbClr val="FFFFFF"/>
                </a:solidFill>
                <a:latin typeface="Microsoft Sans Serif"/>
                <a:cs typeface="Microsoft Sans Serif"/>
              </a:rPr>
              <a:t> </a:t>
            </a:r>
            <a:r>
              <a:rPr sz="2000" dirty="0">
                <a:solidFill>
                  <a:srgbClr val="FFFFFF"/>
                </a:solidFill>
                <a:latin typeface="Microsoft Sans Serif"/>
                <a:cs typeface="Microsoft Sans Serif"/>
              </a:rPr>
              <a:t>i</a:t>
            </a:r>
            <a:r>
              <a:rPr sz="2000" spc="20" dirty="0">
                <a:solidFill>
                  <a:srgbClr val="FFFFFF"/>
                </a:solidFill>
                <a:latin typeface="Microsoft Sans Serif"/>
                <a:cs typeface="Microsoft Sans Serif"/>
              </a:rPr>
              <a:t> </a:t>
            </a:r>
            <a:r>
              <a:rPr sz="2000" dirty="0">
                <a:solidFill>
                  <a:srgbClr val="FFFFFF"/>
                </a:solidFill>
                <a:latin typeface="Microsoft Sans Serif"/>
                <a:cs typeface="Microsoft Sans Serif"/>
              </a:rPr>
              <a:t>po</a:t>
            </a:r>
            <a:r>
              <a:rPr sz="2000" spc="5" dirty="0">
                <a:solidFill>
                  <a:srgbClr val="FFFFFF"/>
                </a:solidFill>
                <a:latin typeface="Microsoft Sans Serif"/>
                <a:cs typeface="Microsoft Sans Serif"/>
              </a:rPr>
              <a:t> </a:t>
            </a:r>
            <a:r>
              <a:rPr sz="2000" spc="-10" dirty="0">
                <a:solidFill>
                  <a:srgbClr val="FFFFFF"/>
                </a:solidFill>
                <a:latin typeface="Microsoft Sans Serif"/>
                <a:cs typeface="Microsoft Sans Serif"/>
              </a:rPr>
              <a:t>kwitnieniu</a:t>
            </a:r>
            <a:endParaRPr sz="2000">
              <a:latin typeface="Microsoft Sans Serif"/>
              <a:cs typeface="Microsoft Sans Serif"/>
            </a:endParaRPr>
          </a:p>
          <a:p>
            <a:pPr marL="12700">
              <a:lnSpc>
                <a:spcPct val="100000"/>
              </a:lnSpc>
              <a:spcBef>
                <a:spcPts val="480"/>
              </a:spcBef>
            </a:pPr>
            <a:r>
              <a:rPr sz="2000" spc="-50" dirty="0">
                <a:solidFill>
                  <a:srgbClr val="FFFFFF"/>
                </a:solidFill>
                <a:latin typeface="Microsoft Sans Serif"/>
                <a:cs typeface="Microsoft Sans Serif"/>
              </a:rPr>
              <a:t>•</a:t>
            </a:r>
            <a:endParaRPr sz="2000">
              <a:latin typeface="Microsoft Sans Serif"/>
              <a:cs typeface="Microsoft Sans Serif"/>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6200" y="-32473"/>
            <a:ext cx="7886700" cy="1238108"/>
          </a:xfrm>
          <a:prstGeom prst="rect">
            <a:avLst/>
          </a:prstGeom>
        </p:spPr>
        <p:txBody>
          <a:bodyPr vert="horz" wrap="square" lIns="0" tIns="555574" rIns="0" bIns="0" rtlCol="0">
            <a:spAutoFit/>
          </a:bodyPr>
          <a:lstStyle/>
          <a:p>
            <a:pPr marL="2971800">
              <a:lnSpc>
                <a:spcPct val="100000"/>
              </a:lnSpc>
              <a:spcBef>
                <a:spcPts val="105"/>
              </a:spcBef>
            </a:pPr>
            <a:r>
              <a:rPr sz="4400" spc="-10" dirty="0">
                <a:solidFill>
                  <a:schemeClr val="tx1"/>
                </a:solidFill>
              </a:rPr>
              <a:t>Fytoftoroza</a:t>
            </a:r>
            <a:endParaRPr sz="4400" dirty="0">
              <a:solidFill>
                <a:schemeClr val="tx1"/>
              </a:solidFill>
            </a:endParaRPr>
          </a:p>
        </p:txBody>
      </p:sp>
      <p:sp>
        <p:nvSpPr>
          <p:cNvPr id="3" name="object 3"/>
          <p:cNvSpPr txBox="1"/>
          <p:nvPr/>
        </p:nvSpPr>
        <p:spPr>
          <a:xfrm>
            <a:off x="535940" y="1624406"/>
            <a:ext cx="7944484" cy="2585720"/>
          </a:xfrm>
          <a:prstGeom prst="rect">
            <a:avLst/>
          </a:prstGeom>
        </p:spPr>
        <p:txBody>
          <a:bodyPr vert="horz" wrap="square" lIns="0" tIns="12065" rIns="0" bIns="0" rtlCol="0">
            <a:spAutoFit/>
          </a:bodyPr>
          <a:lstStyle/>
          <a:p>
            <a:pPr marL="355600" marR="5080" indent="-343535">
              <a:lnSpc>
                <a:spcPct val="100000"/>
              </a:lnSpc>
              <a:spcBef>
                <a:spcPts val="95"/>
              </a:spcBef>
            </a:pPr>
            <a:r>
              <a:rPr lang="pl-PL" sz="2800" dirty="0">
                <a:solidFill>
                  <a:srgbClr val="FFFFFF"/>
                </a:solidFill>
                <a:latin typeface="Microsoft Sans Serif"/>
                <a:cs typeface="Microsoft Sans Serif"/>
              </a:rPr>
              <a:t>	</a:t>
            </a:r>
            <a:r>
              <a:rPr sz="2800" dirty="0" err="1">
                <a:solidFill>
                  <a:srgbClr val="FFFFFF"/>
                </a:solidFill>
                <a:latin typeface="Microsoft Sans Serif"/>
                <a:cs typeface="Microsoft Sans Serif"/>
              </a:rPr>
              <a:t>objawia</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się</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zamieraniem</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pędów</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i</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liści,</a:t>
            </a:r>
            <a:r>
              <a:rPr sz="2800" spc="-55" dirty="0">
                <a:solidFill>
                  <a:srgbClr val="FFFFFF"/>
                </a:solidFill>
                <a:latin typeface="Microsoft Sans Serif"/>
                <a:cs typeface="Microsoft Sans Serif"/>
              </a:rPr>
              <a:t> </a:t>
            </a:r>
            <a:r>
              <a:rPr sz="2800" spc="-10" dirty="0">
                <a:solidFill>
                  <a:srgbClr val="FFFFFF"/>
                </a:solidFill>
                <a:latin typeface="Microsoft Sans Serif"/>
                <a:cs typeface="Microsoft Sans Serif"/>
              </a:rPr>
              <a:t>gnicie </a:t>
            </a:r>
            <a:r>
              <a:rPr sz="2800" dirty="0">
                <a:solidFill>
                  <a:srgbClr val="FFFFFF"/>
                </a:solidFill>
                <a:latin typeface="Microsoft Sans Serif"/>
                <a:cs typeface="Microsoft Sans Serif"/>
              </a:rPr>
              <a:t>korzeni</a:t>
            </a:r>
            <a:r>
              <a:rPr sz="2800" spc="-60" dirty="0">
                <a:solidFill>
                  <a:srgbClr val="FFFFFF"/>
                </a:solidFill>
                <a:latin typeface="Microsoft Sans Serif"/>
                <a:cs typeface="Microsoft Sans Serif"/>
              </a:rPr>
              <a:t> </a:t>
            </a:r>
            <a:r>
              <a:rPr sz="2800" dirty="0">
                <a:solidFill>
                  <a:srgbClr val="FFFFFF"/>
                </a:solidFill>
                <a:latin typeface="Microsoft Sans Serif"/>
                <a:cs typeface="Microsoft Sans Serif"/>
              </a:rPr>
              <a:t>oraz</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podstawy</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pędu</a:t>
            </a:r>
            <a:r>
              <a:rPr sz="2800" spc="-45" dirty="0">
                <a:solidFill>
                  <a:srgbClr val="FFFFFF"/>
                </a:solidFill>
                <a:latin typeface="Microsoft Sans Serif"/>
                <a:cs typeface="Microsoft Sans Serif"/>
              </a:rPr>
              <a:t> </a:t>
            </a:r>
            <a:r>
              <a:rPr sz="2800" dirty="0">
                <a:solidFill>
                  <a:srgbClr val="FFFFFF"/>
                </a:solidFill>
                <a:latin typeface="Microsoft Sans Serif"/>
                <a:cs typeface="Microsoft Sans Serif"/>
              </a:rPr>
              <a:t>rośliny.</a:t>
            </a:r>
            <a:r>
              <a:rPr sz="2800" spc="-70" dirty="0">
                <a:solidFill>
                  <a:srgbClr val="FFFFFF"/>
                </a:solidFill>
                <a:latin typeface="Microsoft Sans Serif"/>
                <a:cs typeface="Microsoft Sans Serif"/>
              </a:rPr>
              <a:t> </a:t>
            </a:r>
            <a:r>
              <a:rPr sz="2800" dirty="0">
                <a:solidFill>
                  <a:srgbClr val="FFFFFF"/>
                </a:solidFill>
                <a:latin typeface="Microsoft Sans Serif"/>
                <a:cs typeface="Microsoft Sans Serif"/>
              </a:rPr>
              <a:t>Choroba</a:t>
            </a:r>
            <a:r>
              <a:rPr sz="2800" spc="-30" dirty="0">
                <a:solidFill>
                  <a:srgbClr val="FFFFFF"/>
                </a:solidFill>
                <a:latin typeface="Microsoft Sans Serif"/>
                <a:cs typeface="Microsoft Sans Serif"/>
              </a:rPr>
              <a:t> </a:t>
            </a:r>
            <a:r>
              <a:rPr sz="2800" spc="-25" dirty="0">
                <a:solidFill>
                  <a:srgbClr val="FFFFFF"/>
                </a:solidFill>
                <a:latin typeface="Microsoft Sans Serif"/>
                <a:cs typeface="Microsoft Sans Serif"/>
              </a:rPr>
              <a:t>ta </a:t>
            </a:r>
            <a:r>
              <a:rPr sz="2800" dirty="0">
                <a:solidFill>
                  <a:srgbClr val="FFFFFF"/>
                </a:solidFill>
                <a:latin typeface="Microsoft Sans Serif"/>
                <a:cs typeface="Microsoft Sans Serif"/>
              </a:rPr>
              <a:t>bardzo</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szybko</a:t>
            </a:r>
            <a:r>
              <a:rPr sz="2800" spc="-60" dirty="0">
                <a:solidFill>
                  <a:srgbClr val="FFFFFF"/>
                </a:solidFill>
                <a:latin typeface="Microsoft Sans Serif"/>
                <a:cs typeface="Microsoft Sans Serif"/>
              </a:rPr>
              <a:t> </a:t>
            </a:r>
            <a:r>
              <a:rPr sz="2800" dirty="0">
                <a:solidFill>
                  <a:srgbClr val="FFFFFF"/>
                </a:solidFill>
                <a:latin typeface="Microsoft Sans Serif"/>
                <a:cs typeface="Microsoft Sans Serif"/>
              </a:rPr>
              <a:t>się</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rozprzestrzenia</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i</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wciągu</a:t>
            </a:r>
            <a:r>
              <a:rPr sz="2800" spc="-45" dirty="0">
                <a:solidFill>
                  <a:srgbClr val="FFFFFF"/>
                </a:solidFill>
                <a:latin typeface="Microsoft Sans Serif"/>
                <a:cs typeface="Microsoft Sans Serif"/>
              </a:rPr>
              <a:t> </a:t>
            </a:r>
            <a:r>
              <a:rPr sz="2800" spc="-10" dirty="0">
                <a:solidFill>
                  <a:srgbClr val="FFFFFF"/>
                </a:solidFill>
                <a:latin typeface="Microsoft Sans Serif"/>
                <a:cs typeface="Microsoft Sans Serif"/>
              </a:rPr>
              <a:t>kilku </a:t>
            </a:r>
            <a:r>
              <a:rPr sz="2800" dirty="0">
                <a:solidFill>
                  <a:srgbClr val="FFFFFF"/>
                </a:solidFill>
                <a:latin typeface="Microsoft Sans Serif"/>
                <a:cs typeface="Microsoft Sans Serif"/>
              </a:rPr>
              <a:t>tygodni</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może</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zabić</a:t>
            </a:r>
            <a:r>
              <a:rPr sz="2800" spc="-35" dirty="0">
                <a:solidFill>
                  <a:srgbClr val="FFFFFF"/>
                </a:solidFill>
                <a:latin typeface="Microsoft Sans Serif"/>
                <a:cs typeface="Microsoft Sans Serif"/>
              </a:rPr>
              <a:t> </a:t>
            </a:r>
            <a:r>
              <a:rPr sz="2800" dirty="0">
                <a:solidFill>
                  <a:srgbClr val="FFFFFF"/>
                </a:solidFill>
                <a:latin typeface="Microsoft Sans Serif"/>
                <a:cs typeface="Microsoft Sans Serif"/>
              </a:rPr>
              <a:t>roślinę</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a:t>
            </a:r>
            <a:r>
              <a:rPr sz="2800" spc="-40" dirty="0">
                <a:solidFill>
                  <a:srgbClr val="FFFFFF"/>
                </a:solidFill>
                <a:latin typeface="Microsoft Sans Serif"/>
                <a:cs typeface="Microsoft Sans Serif"/>
              </a:rPr>
              <a:t> </a:t>
            </a:r>
            <a:r>
              <a:rPr sz="2800" dirty="0">
                <a:solidFill>
                  <a:srgbClr val="FFFFFF"/>
                </a:solidFill>
                <a:latin typeface="Microsoft Sans Serif"/>
                <a:cs typeface="Microsoft Sans Serif"/>
              </a:rPr>
              <a:t>toteż</a:t>
            </a:r>
            <a:r>
              <a:rPr sz="2800" spc="-35" dirty="0">
                <a:solidFill>
                  <a:srgbClr val="FFFFFF"/>
                </a:solidFill>
                <a:latin typeface="Microsoft Sans Serif"/>
                <a:cs typeface="Microsoft Sans Serif"/>
              </a:rPr>
              <a:t> </a:t>
            </a:r>
            <a:r>
              <a:rPr sz="2800" dirty="0">
                <a:solidFill>
                  <a:srgbClr val="FFFFFF"/>
                </a:solidFill>
                <a:latin typeface="Microsoft Sans Serif"/>
                <a:cs typeface="Microsoft Sans Serif"/>
              </a:rPr>
              <a:t>należy</a:t>
            </a:r>
            <a:r>
              <a:rPr sz="2800" spc="-45" dirty="0">
                <a:solidFill>
                  <a:srgbClr val="FFFFFF"/>
                </a:solidFill>
                <a:latin typeface="Microsoft Sans Serif"/>
                <a:cs typeface="Microsoft Sans Serif"/>
              </a:rPr>
              <a:t> </a:t>
            </a:r>
            <a:r>
              <a:rPr sz="2800" dirty="0">
                <a:solidFill>
                  <a:srgbClr val="FFFFFF"/>
                </a:solidFill>
                <a:latin typeface="Microsoft Sans Serif"/>
                <a:cs typeface="Microsoft Sans Serif"/>
              </a:rPr>
              <a:t>już</a:t>
            </a:r>
            <a:r>
              <a:rPr sz="2800" spc="-30" dirty="0">
                <a:solidFill>
                  <a:srgbClr val="FFFFFF"/>
                </a:solidFill>
                <a:latin typeface="Microsoft Sans Serif"/>
                <a:cs typeface="Microsoft Sans Serif"/>
              </a:rPr>
              <a:t> </a:t>
            </a:r>
            <a:r>
              <a:rPr sz="2800" spc="-50" dirty="0">
                <a:solidFill>
                  <a:srgbClr val="FFFFFF"/>
                </a:solidFill>
                <a:latin typeface="Microsoft Sans Serif"/>
                <a:cs typeface="Microsoft Sans Serif"/>
              </a:rPr>
              <a:t>w </a:t>
            </a:r>
            <a:r>
              <a:rPr sz="2800" dirty="0">
                <a:solidFill>
                  <a:srgbClr val="FFFFFF"/>
                </a:solidFill>
                <a:latin typeface="Microsoft Sans Serif"/>
                <a:cs typeface="Microsoft Sans Serif"/>
              </a:rPr>
              <a:t>jak</a:t>
            </a:r>
            <a:r>
              <a:rPr sz="2800" spc="-35" dirty="0">
                <a:solidFill>
                  <a:srgbClr val="FFFFFF"/>
                </a:solidFill>
                <a:latin typeface="Microsoft Sans Serif"/>
                <a:cs typeface="Microsoft Sans Serif"/>
              </a:rPr>
              <a:t> </a:t>
            </a:r>
            <a:r>
              <a:rPr sz="2800" dirty="0">
                <a:solidFill>
                  <a:srgbClr val="FFFFFF"/>
                </a:solidFill>
                <a:latin typeface="Microsoft Sans Serif"/>
                <a:cs typeface="Microsoft Sans Serif"/>
              </a:rPr>
              <a:t>jej</a:t>
            </a:r>
            <a:r>
              <a:rPr sz="2800" spc="-40" dirty="0">
                <a:solidFill>
                  <a:srgbClr val="FFFFFF"/>
                </a:solidFill>
                <a:latin typeface="Microsoft Sans Serif"/>
                <a:cs typeface="Microsoft Sans Serif"/>
              </a:rPr>
              <a:t> </a:t>
            </a:r>
            <a:r>
              <a:rPr sz="2800" spc="-10" dirty="0">
                <a:solidFill>
                  <a:srgbClr val="FFFFFF"/>
                </a:solidFill>
                <a:latin typeface="Microsoft Sans Serif"/>
                <a:cs typeface="Microsoft Sans Serif"/>
              </a:rPr>
              <a:t>najwcześniejszej</a:t>
            </a:r>
            <a:r>
              <a:rPr sz="2800" spc="-20" dirty="0">
                <a:solidFill>
                  <a:srgbClr val="FFFFFF"/>
                </a:solidFill>
                <a:latin typeface="Microsoft Sans Serif"/>
                <a:cs typeface="Microsoft Sans Serif"/>
              </a:rPr>
              <a:t> </a:t>
            </a:r>
            <a:r>
              <a:rPr sz="2800" dirty="0">
                <a:solidFill>
                  <a:srgbClr val="FFFFFF"/>
                </a:solidFill>
                <a:latin typeface="Microsoft Sans Serif"/>
                <a:cs typeface="Microsoft Sans Serif"/>
              </a:rPr>
              <a:t>fazie</a:t>
            </a:r>
            <a:r>
              <a:rPr sz="2800" spc="-40" dirty="0">
                <a:solidFill>
                  <a:srgbClr val="FFFFFF"/>
                </a:solidFill>
                <a:latin typeface="Microsoft Sans Serif"/>
                <a:cs typeface="Microsoft Sans Serif"/>
              </a:rPr>
              <a:t> </a:t>
            </a:r>
            <a:r>
              <a:rPr sz="2800" spc="-10" dirty="0">
                <a:solidFill>
                  <a:srgbClr val="FFFFFF"/>
                </a:solidFill>
                <a:latin typeface="Microsoft Sans Serif"/>
                <a:cs typeface="Microsoft Sans Serif"/>
              </a:rPr>
              <a:t>zastosować preparaty</a:t>
            </a:r>
            <a:endParaRPr sz="2800" dirty="0">
              <a:latin typeface="Microsoft Sans Serif"/>
              <a:cs typeface="Microsoft Sans Serif"/>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object 6"/>
          <p:cNvGrpSpPr/>
          <p:nvPr/>
        </p:nvGrpSpPr>
        <p:grpSpPr>
          <a:xfrm>
            <a:off x="1014985" y="719328"/>
            <a:ext cx="2956560" cy="2697479"/>
            <a:chOff x="123444" y="0"/>
            <a:chExt cx="2956560" cy="2697479"/>
          </a:xfrm>
        </p:grpSpPr>
        <p:pic>
          <p:nvPicPr>
            <p:cNvPr id="8" name="object 8"/>
            <p:cNvPicPr/>
            <p:nvPr/>
          </p:nvPicPr>
          <p:blipFill>
            <a:blip r:embed="rId2" cstate="print"/>
            <a:stretch>
              <a:fillRect/>
            </a:stretch>
          </p:blipFill>
          <p:spPr>
            <a:xfrm>
              <a:off x="123444" y="0"/>
              <a:ext cx="2956560" cy="2697479"/>
            </a:xfrm>
            <a:prstGeom prst="rect">
              <a:avLst/>
            </a:prstGeom>
          </p:spPr>
        </p:pic>
        <p:pic>
          <p:nvPicPr>
            <p:cNvPr id="9" name="object 9"/>
            <p:cNvPicPr/>
            <p:nvPr/>
          </p:nvPicPr>
          <p:blipFill>
            <a:blip r:embed="rId3" cstate="print"/>
            <a:stretch>
              <a:fillRect/>
            </a:stretch>
          </p:blipFill>
          <p:spPr>
            <a:xfrm>
              <a:off x="468312" y="333375"/>
              <a:ext cx="2267013" cy="2019300"/>
            </a:xfrm>
            <a:prstGeom prst="rect">
              <a:avLst/>
            </a:prstGeom>
          </p:spPr>
        </p:pic>
        <p:sp>
          <p:nvSpPr>
            <p:cNvPr id="10" name="object 10"/>
            <p:cNvSpPr/>
            <p:nvPr/>
          </p:nvSpPr>
          <p:spPr>
            <a:xfrm>
              <a:off x="423862" y="288925"/>
              <a:ext cx="2356485" cy="2108200"/>
            </a:xfrm>
            <a:custGeom>
              <a:avLst/>
              <a:gdLst/>
              <a:ahLst/>
              <a:cxnLst/>
              <a:rect l="l" t="t" r="r" b="b"/>
              <a:pathLst>
                <a:path w="2356485" h="2108200">
                  <a:moveTo>
                    <a:pt x="379984" y="0"/>
                  </a:moveTo>
                  <a:lnTo>
                    <a:pt x="2355913" y="0"/>
                  </a:lnTo>
                  <a:lnTo>
                    <a:pt x="2355913" y="1728215"/>
                  </a:lnTo>
                  <a:lnTo>
                    <a:pt x="2348293" y="1804035"/>
                  </a:lnTo>
                  <a:lnTo>
                    <a:pt x="2325814" y="1875282"/>
                  </a:lnTo>
                  <a:lnTo>
                    <a:pt x="2290762" y="1940178"/>
                  </a:lnTo>
                  <a:lnTo>
                    <a:pt x="2244407" y="1996821"/>
                  </a:lnTo>
                  <a:lnTo>
                    <a:pt x="2187765" y="2043176"/>
                  </a:lnTo>
                  <a:lnTo>
                    <a:pt x="2123122" y="2078101"/>
                  </a:lnTo>
                  <a:lnTo>
                    <a:pt x="2051748" y="2100579"/>
                  </a:lnTo>
                  <a:lnTo>
                    <a:pt x="2013775" y="2106422"/>
                  </a:lnTo>
                  <a:lnTo>
                    <a:pt x="1975929" y="2108200"/>
                  </a:lnTo>
                  <a:lnTo>
                    <a:pt x="0" y="2108200"/>
                  </a:lnTo>
                  <a:lnTo>
                    <a:pt x="0" y="379984"/>
                  </a:lnTo>
                  <a:lnTo>
                    <a:pt x="1739" y="342011"/>
                  </a:lnTo>
                  <a:lnTo>
                    <a:pt x="7607" y="304164"/>
                  </a:lnTo>
                  <a:lnTo>
                    <a:pt x="30048" y="232790"/>
                  </a:lnTo>
                  <a:lnTo>
                    <a:pt x="65227" y="167766"/>
                  </a:lnTo>
                  <a:lnTo>
                    <a:pt x="111810" y="111760"/>
                  </a:lnTo>
                  <a:lnTo>
                    <a:pt x="167817" y="65277"/>
                  </a:lnTo>
                  <a:lnTo>
                    <a:pt x="232752" y="30099"/>
                  </a:lnTo>
                  <a:lnTo>
                    <a:pt x="304139" y="7620"/>
                  </a:lnTo>
                  <a:lnTo>
                    <a:pt x="342036" y="1777"/>
                  </a:lnTo>
                  <a:lnTo>
                    <a:pt x="379984" y="0"/>
                  </a:lnTo>
                  <a:close/>
                </a:path>
              </a:pathLst>
            </a:custGeom>
            <a:ln w="88900">
              <a:solidFill>
                <a:srgbClr val="FFFFFF"/>
              </a:solidFill>
            </a:ln>
          </p:spPr>
          <p:txBody>
            <a:bodyPr wrap="square" lIns="0" tIns="0" rIns="0" bIns="0" rtlCol="0"/>
            <a:lstStyle/>
            <a:p>
              <a:endParaRPr/>
            </a:p>
          </p:txBody>
        </p:sp>
      </p:grpSp>
      <p:sp>
        <p:nvSpPr>
          <p:cNvPr id="11" name="object 11"/>
          <p:cNvSpPr txBox="1"/>
          <p:nvPr/>
        </p:nvSpPr>
        <p:spPr>
          <a:xfrm>
            <a:off x="1489355" y="3331210"/>
            <a:ext cx="1244600"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Microsoft Sans Serif"/>
                <a:cs typeface="Microsoft Sans Serif"/>
              </a:rPr>
              <a:t>różanecznik</a:t>
            </a:r>
            <a:endParaRPr sz="1800">
              <a:latin typeface="Microsoft Sans Serif"/>
              <a:cs typeface="Microsoft Sans Serif"/>
            </a:endParaRPr>
          </a:p>
        </p:txBody>
      </p:sp>
      <p:grpSp>
        <p:nvGrpSpPr>
          <p:cNvPr id="12" name="object 12"/>
          <p:cNvGrpSpPr/>
          <p:nvPr/>
        </p:nvGrpSpPr>
        <p:grpSpPr>
          <a:xfrm>
            <a:off x="3605785" y="778763"/>
            <a:ext cx="2062480" cy="2519680"/>
            <a:chOff x="2714244" y="59435"/>
            <a:chExt cx="2062480" cy="2519680"/>
          </a:xfrm>
        </p:grpSpPr>
        <p:pic>
          <p:nvPicPr>
            <p:cNvPr id="13" name="object 13"/>
            <p:cNvPicPr/>
            <p:nvPr/>
          </p:nvPicPr>
          <p:blipFill>
            <a:blip r:embed="rId4" cstate="print"/>
            <a:stretch>
              <a:fillRect/>
            </a:stretch>
          </p:blipFill>
          <p:spPr>
            <a:xfrm>
              <a:off x="2714244" y="59435"/>
              <a:ext cx="2061972" cy="2519171"/>
            </a:xfrm>
            <a:prstGeom prst="rect">
              <a:avLst/>
            </a:prstGeom>
          </p:spPr>
        </p:pic>
        <p:pic>
          <p:nvPicPr>
            <p:cNvPr id="14" name="object 14"/>
            <p:cNvPicPr/>
            <p:nvPr/>
          </p:nvPicPr>
          <p:blipFill>
            <a:blip r:embed="rId5" cstate="print"/>
            <a:stretch>
              <a:fillRect/>
            </a:stretch>
          </p:blipFill>
          <p:spPr>
            <a:xfrm>
              <a:off x="3059176" y="404876"/>
              <a:ext cx="1371600" cy="1828800"/>
            </a:xfrm>
            <a:prstGeom prst="rect">
              <a:avLst/>
            </a:prstGeom>
          </p:spPr>
        </p:pic>
        <p:sp>
          <p:nvSpPr>
            <p:cNvPr id="15" name="object 15"/>
            <p:cNvSpPr/>
            <p:nvPr/>
          </p:nvSpPr>
          <p:spPr>
            <a:xfrm>
              <a:off x="3014726" y="360426"/>
              <a:ext cx="1460500" cy="1917700"/>
            </a:xfrm>
            <a:custGeom>
              <a:avLst/>
              <a:gdLst/>
              <a:ahLst/>
              <a:cxnLst/>
              <a:rect l="l" t="t" r="r" b="b"/>
              <a:pathLst>
                <a:path w="1460500" h="1917700">
                  <a:moveTo>
                    <a:pt x="271907" y="0"/>
                  </a:moveTo>
                  <a:lnTo>
                    <a:pt x="1460500" y="0"/>
                  </a:lnTo>
                  <a:lnTo>
                    <a:pt x="1460500" y="1645665"/>
                  </a:lnTo>
                  <a:lnTo>
                    <a:pt x="1454658" y="1700529"/>
                  </a:lnTo>
                  <a:lnTo>
                    <a:pt x="1439290" y="1751202"/>
                  </a:lnTo>
                  <a:lnTo>
                    <a:pt x="1414145" y="1797303"/>
                  </a:lnTo>
                  <a:lnTo>
                    <a:pt x="1380871" y="1838071"/>
                  </a:lnTo>
                  <a:lnTo>
                    <a:pt x="1340103" y="1871345"/>
                  </a:lnTo>
                  <a:lnTo>
                    <a:pt x="1294002" y="1896490"/>
                  </a:lnTo>
                  <a:lnTo>
                    <a:pt x="1243329" y="1911858"/>
                  </a:lnTo>
                  <a:lnTo>
                    <a:pt x="1188465" y="1917573"/>
                  </a:lnTo>
                  <a:lnTo>
                    <a:pt x="0" y="1917573"/>
                  </a:lnTo>
                  <a:lnTo>
                    <a:pt x="0" y="271907"/>
                  </a:lnTo>
                  <a:lnTo>
                    <a:pt x="1269" y="244983"/>
                  </a:lnTo>
                  <a:lnTo>
                    <a:pt x="21081" y="166877"/>
                  </a:lnTo>
                  <a:lnTo>
                    <a:pt x="46355" y="120141"/>
                  </a:lnTo>
                  <a:lnTo>
                    <a:pt x="79882" y="79883"/>
                  </a:lnTo>
                  <a:lnTo>
                    <a:pt x="120142" y="46354"/>
                  </a:lnTo>
                  <a:lnTo>
                    <a:pt x="166878" y="21082"/>
                  </a:lnTo>
                  <a:lnTo>
                    <a:pt x="216916" y="5714"/>
                  </a:lnTo>
                  <a:lnTo>
                    <a:pt x="271907" y="0"/>
                  </a:lnTo>
                  <a:close/>
                </a:path>
              </a:pathLst>
            </a:custGeom>
            <a:ln w="88900">
              <a:solidFill>
                <a:srgbClr val="FFFFFF"/>
              </a:solidFill>
            </a:ln>
          </p:spPr>
          <p:txBody>
            <a:bodyPr wrap="square" lIns="0" tIns="0" rIns="0" bIns="0" rtlCol="0"/>
            <a:lstStyle/>
            <a:p>
              <a:endParaRPr/>
            </a:p>
          </p:txBody>
        </p:sp>
      </p:grpSp>
      <p:sp>
        <p:nvSpPr>
          <p:cNvPr id="16" name="object 16"/>
          <p:cNvSpPr txBox="1"/>
          <p:nvPr/>
        </p:nvSpPr>
        <p:spPr>
          <a:xfrm>
            <a:off x="4010914" y="3186811"/>
            <a:ext cx="861060"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Microsoft Sans Serif"/>
                <a:cs typeface="Microsoft Sans Serif"/>
              </a:rPr>
              <a:t>storczyk</a:t>
            </a:r>
            <a:endParaRPr sz="1800">
              <a:latin typeface="Microsoft Sans Serif"/>
              <a:cs typeface="Microsoft Sans Serif"/>
            </a:endParaRPr>
          </a:p>
        </p:txBody>
      </p:sp>
      <p:grpSp>
        <p:nvGrpSpPr>
          <p:cNvPr id="17" name="object 17"/>
          <p:cNvGrpSpPr/>
          <p:nvPr/>
        </p:nvGrpSpPr>
        <p:grpSpPr>
          <a:xfrm>
            <a:off x="5334000" y="1066800"/>
            <a:ext cx="2595880" cy="2109470"/>
            <a:chOff x="4442459" y="347472"/>
            <a:chExt cx="2595880" cy="2109470"/>
          </a:xfrm>
        </p:grpSpPr>
        <p:pic>
          <p:nvPicPr>
            <p:cNvPr id="18" name="object 18"/>
            <p:cNvPicPr/>
            <p:nvPr/>
          </p:nvPicPr>
          <p:blipFill>
            <a:blip r:embed="rId6" cstate="print"/>
            <a:stretch>
              <a:fillRect/>
            </a:stretch>
          </p:blipFill>
          <p:spPr>
            <a:xfrm>
              <a:off x="4442459" y="347472"/>
              <a:ext cx="2595372" cy="2109216"/>
            </a:xfrm>
            <a:prstGeom prst="rect">
              <a:avLst/>
            </a:prstGeom>
          </p:spPr>
        </p:pic>
        <p:pic>
          <p:nvPicPr>
            <p:cNvPr id="19" name="object 19"/>
            <p:cNvPicPr/>
            <p:nvPr/>
          </p:nvPicPr>
          <p:blipFill>
            <a:blip r:embed="rId7" cstate="print"/>
            <a:stretch>
              <a:fillRect/>
            </a:stretch>
          </p:blipFill>
          <p:spPr>
            <a:xfrm>
              <a:off x="4787899" y="692150"/>
              <a:ext cx="1905000" cy="1419225"/>
            </a:xfrm>
            <a:prstGeom prst="rect">
              <a:avLst/>
            </a:prstGeom>
          </p:spPr>
        </p:pic>
        <p:sp>
          <p:nvSpPr>
            <p:cNvPr id="20" name="object 20"/>
            <p:cNvSpPr/>
            <p:nvPr/>
          </p:nvSpPr>
          <p:spPr>
            <a:xfrm>
              <a:off x="4743449" y="647700"/>
              <a:ext cx="1993900" cy="1508125"/>
            </a:xfrm>
            <a:custGeom>
              <a:avLst/>
              <a:gdLst/>
              <a:ahLst/>
              <a:cxnLst/>
              <a:rect l="l" t="t" r="r" b="b"/>
              <a:pathLst>
                <a:path w="1993900" h="1508125">
                  <a:moveTo>
                    <a:pt x="279908" y="0"/>
                  </a:moveTo>
                  <a:lnTo>
                    <a:pt x="1993900" y="0"/>
                  </a:lnTo>
                  <a:lnTo>
                    <a:pt x="1993900" y="1228216"/>
                  </a:lnTo>
                  <a:lnTo>
                    <a:pt x="1988057" y="1284859"/>
                  </a:lnTo>
                  <a:lnTo>
                    <a:pt x="1971928" y="1336548"/>
                  </a:lnTo>
                  <a:lnTo>
                    <a:pt x="1946021" y="1384553"/>
                  </a:lnTo>
                  <a:lnTo>
                    <a:pt x="1911984" y="1426210"/>
                  </a:lnTo>
                  <a:lnTo>
                    <a:pt x="1870328" y="1460246"/>
                  </a:lnTo>
                  <a:lnTo>
                    <a:pt x="1822323" y="1486153"/>
                  </a:lnTo>
                  <a:lnTo>
                    <a:pt x="1770633" y="1502283"/>
                  </a:lnTo>
                  <a:lnTo>
                    <a:pt x="1713991" y="1508125"/>
                  </a:lnTo>
                  <a:lnTo>
                    <a:pt x="0" y="1508125"/>
                  </a:lnTo>
                  <a:lnTo>
                    <a:pt x="0" y="279908"/>
                  </a:lnTo>
                  <a:lnTo>
                    <a:pt x="1397" y="252349"/>
                  </a:lnTo>
                  <a:lnTo>
                    <a:pt x="21971" y="171450"/>
                  </a:lnTo>
                  <a:lnTo>
                    <a:pt x="48005" y="123825"/>
                  </a:lnTo>
                  <a:lnTo>
                    <a:pt x="82296" y="82296"/>
                  </a:lnTo>
                  <a:lnTo>
                    <a:pt x="123825" y="48005"/>
                  </a:lnTo>
                  <a:lnTo>
                    <a:pt x="171450" y="21971"/>
                  </a:lnTo>
                  <a:lnTo>
                    <a:pt x="223265" y="5841"/>
                  </a:lnTo>
                  <a:lnTo>
                    <a:pt x="279908" y="0"/>
                  </a:lnTo>
                  <a:close/>
                </a:path>
              </a:pathLst>
            </a:custGeom>
            <a:ln w="88900">
              <a:solidFill>
                <a:srgbClr val="FFFFFF"/>
              </a:solidFill>
            </a:ln>
          </p:spPr>
          <p:txBody>
            <a:bodyPr wrap="square" lIns="0" tIns="0" rIns="0" bIns="0" rtlCol="0"/>
            <a:lstStyle/>
            <a:p>
              <a:endParaRPr/>
            </a:p>
          </p:txBody>
        </p:sp>
      </p:grpSp>
      <p:sp>
        <p:nvSpPr>
          <p:cNvPr id="21" name="object 21"/>
          <p:cNvSpPr txBox="1"/>
          <p:nvPr/>
        </p:nvSpPr>
        <p:spPr>
          <a:xfrm>
            <a:off x="6459094" y="3186811"/>
            <a:ext cx="1163320"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Microsoft Sans Serif"/>
                <a:cs typeface="Microsoft Sans Serif"/>
              </a:rPr>
              <a:t>Cymbidium</a:t>
            </a:r>
            <a:endParaRPr sz="1800">
              <a:latin typeface="Microsoft Sans Serif"/>
              <a:cs typeface="Microsoft Sans Serif"/>
            </a:endParaRPr>
          </a:p>
        </p:txBody>
      </p:sp>
      <p:grpSp>
        <p:nvGrpSpPr>
          <p:cNvPr id="22" name="object 22"/>
          <p:cNvGrpSpPr/>
          <p:nvPr/>
        </p:nvGrpSpPr>
        <p:grpSpPr>
          <a:xfrm>
            <a:off x="1231393" y="3803904"/>
            <a:ext cx="2813685" cy="2280285"/>
            <a:chOff x="339852" y="3084576"/>
            <a:chExt cx="2813685" cy="2280285"/>
          </a:xfrm>
        </p:grpSpPr>
        <p:pic>
          <p:nvPicPr>
            <p:cNvPr id="23" name="object 23"/>
            <p:cNvPicPr/>
            <p:nvPr/>
          </p:nvPicPr>
          <p:blipFill>
            <a:blip r:embed="rId8" cstate="print"/>
            <a:stretch>
              <a:fillRect/>
            </a:stretch>
          </p:blipFill>
          <p:spPr>
            <a:xfrm>
              <a:off x="339852" y="3084576"/>
              <a:ext cx="2813304" cy="2279904"/>
            </a:xfrm>
            <a:prstGeom prst="rect">
              <a:avLst/>
            </a:prstGeom>
          </p:spPr>
        </p:pic>
        <p:pic>
          <p:nvPicPr>
            <p:cNvPr id="24" name="object 24"/>
            <p:cNvPicPr/>
            <p:nvPr/>
          </p:nvPicPr>
          <p:blipFill>
            <a:blip r:embed="rId9" cstate="print"/>
            <a:stretch>
              <a:fillRect/>
            </a:stretch>
          </p:blipFill>
          <p:spPr>
            <a:xfrm>
              <a:off x="684212" y="3429000"/>
              <a:ext cx="2124138" cy="1590675"/>
            </a:xfrm>
            <a:prstGeom prst="rect">
              <a:avLst/>
            </a:prstGeom>
          </p:spPr>
        </p:pic>
        <p:sp>
          <p:nvSpPr>
            <p:cNvPr id="25" name="object 25"/>
            <p:cNvSpPr/>
            <p:nvPr/>
          </p:nvSpPr>
          <p:spPr>
            <a:xfrm>
              <a:off x="639762" y="3384550"/>
              <a:ext cx="2213610" cy="1679575"/>
            </a:xfrm>
            <a:custGeom>
              <a:avLst/>
              <a:gdLst/>
              <a:ahLst/>
              <a:cxnLst/>
              <a:rect l="l" t="t" r="r" b="b"/>
              <a:pathLst>
                <a:path w="2213610" h="1679575">
                  <a:moveTo>
                    <a:pt x="308584" y="0"/>
                  </a:moveTo>
                  <a:lnTo>
                    <a:pt x="2213038" y="0"/>
                  </a:lnTo>
                  <a:lnTo>
                    <a:pt x="2213038" y="1370964"/>
                  </a:lnTo>
                  <a:lnTo>
                    <a:pt x="2206561" y="1432560"/>
                  </a:lnTo>
                  <a:lnTo>
                    <a:pt x="2188527" y="1491488"/>
                  </a:lnTo>
                  <a:lnTo>
                    <a:pt x="2160206" y="1543558"/>
                  </a:lnTo>
                  <a:lnTo>
                    <a:pt x="2122233" y="1588897"/>
                  </a:lnTo>
                  <a:lnTo>
                    <a:pt x="2077021" y="1626870"/>
                  </a:lnTo>
                  <a:lnTo>
                    <a:pt x="2024824" y="1655191"/>
                  </a:lnTo>
                  <a:lnTo>
                    <a:pt x="1966023" y="1673098"/>
                  </a:lnTo>
                  <a:lnTo>
                    <a:pt x="1904428" y="1679575"/>
                  </a:lnTo>
                  <a:lnTo>
                    <a:pt x="0" y="1679575"/>
                  </a:lnTo>
                  <a:lnTo>
                    <a:pt x="0" y="308610"/>
                  </a:lnTo>
                  <a:lnTo>
                    <a:pt x="1358" y="277875"/>
                  </a:lnTo>
                  <a:lnTo>
                    <a:pt x="13830" y="217804"/>
                  </a:lnTo>
                  <a:lnTo>
                    <a:pt x="52666" y="136525"/>
                  </a:lnTo>
                  <a:lnTo>
                    <a:pt x="90665" y="90677"/>
                  </a:lnTo>
                  <a:lnTo>
                    <a:pt x="136550" y="52704"/>
                  </a:lnTo>
                  <a:lnTo>
                    <a:pt x="187998" y="24891"/>
                  </a:lnTo>
                  <a:lnTo>
                    <a:pt x="247319" y="6476"/>
                  </a:lnTo>
                  <a:lnTo>
                    <a:pt x="308584" y="0"/>
                  </a:lnTo>
                  <a:close/>
                </a:path>
              </a:pathLst>
            </a:custGeom>
            <a:ln w="88900">
              <a:solidFill>
                <a:srgbClr val="FFFFFF"/>
              </a:solidFill>
            </a:ln>
          </p:spPr>
          <p:txBody>
            <a:bodyPr wrap="square" lIns="0" tIns="0" rIns="0" bIns="0" rtlCol="0"/>
            <a:lstStyle/>
            <a:p>
              <a:endParaRPr/>
            </a:p>
          </p:txBody>
        </p:sp>
      </p:gr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78255" y="2249551"/>
            <a:ext cx="1595120" cy="574040"/>
          </a:xfrm>
          <a:prstGeom prst="rect">
            <a:avLst/>
          </a:prstGeom>
        </p:spPr>
        <p:txBody>
          <a:bodyPr vert="horz" wrap="square" lIns="0" tIns="12700" rIns="0" bIns="0" rtlCol="0">
            <a:spAutoFit/>
          </a:bodyPr>
          <a:lstStyle/>
          <a:p>
            <a:pPr marL="329565" marR="5080" indent="-317500">
              <a:lnSpc>
                <a:spcPct val="100000"/>
              </a:lnSpc>
              <a:spcBef>
                <a:spcPts val="100"/>
              </a:spcBef>
            </a:pPr>
            <a:r>
              <a:rPr sz="1800" u="sng" spc="-10" dirty="0">
                <a:solidFill>
                  <a:srgbClr val="FFFFFF"/>
                </a:solidFill>
                <a:uFill>
                  <a:solidFill>
                    <a:srgbClr val="FFFFFF"/>
                  </a:solidFill>
                </a:uFill>
                <a:latin typeface="Microsoft Sans Serif"/>
                <a:cs typeface="Microsoft Sans Serif"/>
              </a:rPr>
              <a:t>zapobiegawcze</a:t>
            </a:r>
            <a:r>
              <a:rPr sz="1800" spc="-10" dirty="0">
                <a:solidFill>
                  <a:srgbClr val="FFFFFF"/>
                </a:solidFill>
                <a:latin typeface="Microsoft Sans Serif"/>
                <a:cs typeface="Microsoft Sans Serif"/>
              </a:rPr>
              <a:t> infekcja</a:t>
            </a:r>
            <a:endParaRPr sz="1800">
              <a:latin typeface="Microsoft Sans Serif"/>
              <a:cs typeface="Microsoft Sans Serif"/>
            </a:endParaRPr>
          </a:p>
        </p:txBody>
      </p:sp>
      <p:sp>
        <p:nvSpPr>
          <p:cNvPr id="4" name="object 4"/>
          <p:cNvSpPr txBox="1"/>
          <p:nvPr/>
        </p:nvSpPr>
        <p:spPr>
          <a:xfrm>
            <a:off x="4982083" y="2249551"/>
            <a:ext cx="3108960" cy="574040"/>
          </a:xfrm>
          <a:prstGeom prst="rect">
            <a:avLst/>
          </a:prstGeom>
        </p:spPr>
        <p:txBody>
          <a:bodyPr vert="horz" wrap="square" lIns="0" tIns="12700" rIns="0" bIns="0" rtlCol="0">
            <a:spAutoFit/>
          </a:bodyPr>
          <a:lstStyle/>
          <a:p>
            <a:pPr marL="341630">
              <a:lnSpc>
                <a:spcPct val="100000"/>
              </a:lnSpc>
              <a:spcBef>
                <a:spcPts val="100"/>
              </a:spcBef>
            </a:pPr>
            <a:r>
              <a:rPr sz="1800" u="sng" spc="-10" dirty="0">
                <a:solidFill>
                  <a:srgbClr val="FFFFFF"/>
                </a:solidFill>
                <a:uFill>
                  <a:solidFill>
                    <a:srgbClr val="FFFFFF"/>
                  </a:solidFill>
                </a:uFill>
                <a:latin typeface="Microsoft Sans Serif"/>
                <a:cs typeface="Microsoft Sans Serif"/>
              </a:rPr>
              <a:t>interwencyjne</a:t>
            </a:r>
            <a:endParaRPr sz="1800">
              <a:latin typeface="Microsoft Sans Serif"/>
              <a:cs typeface="Microsoft Sans Serif"/>
            </a:endParaRPr>
          </a:p>
          <a:p>
            <a:pPr marL="12700">
              <a:lnSpc>
                <a:spcPct val="100000"/>
              </a:lnSpc>
              <a:tabLst>
                <a:tab pos="1296670" algn="l"/>
              </a:tabLst>
            </a:pPr>
            <a:r>
              <a:rPr sz="1800" spc="-10" dirty="0">
                <a:solidFill>
                  <a:srgbClr val="FFFFFF"/>
                </a:solidFill>
                <a:latin typeface="Microsoft Sans Serif"/>
                <a:cs typeface="Microsoft Sans Serif"/>
              </a:rPr>
              <a:t>inkubacja</a:t>
            </a:r>
            <a:r>
              <a:rPr sz="1800" dirty="0">
                <a:solidFill>
                  <a:srgbClr val="FFFFFF"/>
                </a:solidFill>
                <a:latin typeface="Microsoft Sans Serif"/>
                <a:cs typeface="Microsoft Sans Serif"/>
              </a:rPr>
              <a:t>	choroba </a:t>
            </a:r>
            <a:r>
              <a:rPr sz="1800" spc="-10" dirty="0">
                <a:solidFill>
                  <a:srgbClr val="FFFFFF"/>
                </a:solidFill>
                <a:latin typeface="Microsoft Sans Serif"/>
                <a:cs typeface="Microsoft Sans Serif"/>
              </a:rPr>
              <a:t>właściwa</a:t>
            </a:r>
            <a:endParaRPr sz="1800">
              <a:latin typeface="Microsoft Sans Serif"/>
              <a:cs typeface="Microsoft Sans Serif"/>
            </a:endParaRPr>
          </a:p>
        </p:txBody>
      </p:sp>
      <p:sp>
        <p:nvSpPr>
          <p:cNvPr id="5" name="object 5"/>
          <p:cNvSpPr txBox="1"/>
          <p:nvPr/>
        </p:nvSpPr>
        <p:spPr>
          <a:xfrm>
            <a:off x="778255" y="3621404"/>
            <a:ext cx="5843270" cy="848994"/>
          </a:xfrm>
          <a:prstGeom prst="rect">
            <a:avLst/>
          </a:prstGeom>
        </p:spPr>
        <p:txBody>
          <a:bodyPr vert="horz" wrap="square" lIns="0" tIns="12700" rIns="0" bIns="0" rtlCol="0">
            <a:spAutoFit/>
          </a:bodyPr>
          <a:lstStyle/>
          <a:p>
            <a:pPr marL="12700" marR="5080">
              <a:lnSpc>
                <a:spcPct val="100000"/>
              </a:lnSpc>
              <a:spcBef>
                <a:spcPts val="100"/>
              </a:spcBef>
            </a:pPr>
            <a:r>
              <a:rPr sz="1800" u="sng" dirty="0">
                <a:solidFill>
                  <a:srgbClr val="FFFF00"/>
                </a:solidFill>
                <a:uFill>
                  <a:solidFill>
                    <a:srgbClr val="FFFF00"/>
                  </a:solidFill>
                </a:uFill>
                <a:latin typeface="Microsoft Sans Serif"/>
                <a:cs typeface="Microsoft Sans Serif"/>
              </a:rPr>
              <a:t>powierzchniowe</a:t>
            </a:r>
            <a:r>
              <a:rPr sz="1800" spc="-25" dirty="0">
                <a:solidFill>
                  <a:srgbClr val="FFFF00"/>
                </a:solidFill>
                <a:latin typeface="Microsoft Sans Serif"/>
                <a:cs typeface="Microsoft Sans Serif"/>
              </a:rPr>
              <a:t> </a:t>
            </a:r>
            <a:r>
              <a:rPr sz="1800" dirty="0">
                <a:solidFill>
                  <a:srgbClr val="FFFF00"/>
                </a:solidFill>
                <a:latin typeface="Microsoft Sans Serif"/>
                <a:cs typeface="Microsoft Sans Serif"/>
              </a:rPr>
              <a:t>(na</a:t>
            </a:r>
            <a:r>
              <a:rPr sz="1800" spc="-45" dirty="0">
                <a:solidFill>
                  <a:srgbClr val="FFFF00"/>
                </a:solidFill>
                <a:latin typeface="Microsoft Sans Serif"/>
                <a:cs typeface="Microsoft Sans Serif"/>
              </a:rPr>
              <a:t> </a:t>
            </a:r>
            <a:r>
              <a:rPr sz="1800" dirty="0">
                <a:solidFill>
                  <a:srgbClr val="FFFF00"/>
                </a:solidFill>
                <a:latin typeface="Microsoft Sans Serif"/>
                <a:cs typeface="Microsoft Sans Serif"/>
              </a:rPr>
              <a:t>powierzchni,</a:t>
            </a:r>
            <a:r>
              <a:rPr sz="1800" spc="5" dirty="0">
                <a:solidFill>
                  <a:srgbClr val="FFFF00"/>
                </a:solidFill>
                <a:latin typeface="Microsoft Sans Serif"/>
                <a:cs typeface="Microsoft Sans Serif"/>
              </a:rPr>
              <a:t> </a:t>
            </a:r>
            <a:r>
              <a:rPr sz="1800" dirty="0">
                <a:solidFill>
                  <a:srgbClr val="FFFF00"/>
                </a:solidFill>
                <a:latin typeface="Microsoft Sans Serif"/>
                <a:cs typeface="Microsoft Sans Serif"/>
              </a:rPr>
              <a:t>nie</a:t>
            </a:r>
            <a:r>
              <a:rPr sz="1800" spc="-50" dirty="0">
                <a:solidFill>
                  <a:srgbClr val="FFFF00"/>
                </a:solidFill>
                <a:latin typeface="Microsoft Sans Serif"/>
                <a:cs typeface="Microsoft Sans Serif"/>
              </a:rPr>
              <a:t> </a:t>
            </a:r>
            <a:r>
              <a:rPr sz="1800" dirty="0">
                <a:solidFill>
                  <a:srgbClr val="FFFF00"/>
                </a:solidFill>
                <a:latin typeface="Microsoft Sans Serif"/>
                <a:cs typeface="Microsoft Sans Serif"/>
              </a:rPr>
              <a:t>wnikają</a:t>
            </a:r>
            <a:r>
              <a:rPr sz="1800" spc="-5" dirty="0">
                <a:solidFill>
                  <a:srgbClr val="FFFF00"/>
                </a:solidFill>
                <a:latin typeface="Microsoft Sans Serif"/>
                <a:cs typeface="Microsoft Sans Serif"/>
              </a:rPr>
              <a:t> </a:t>
            </a:r>
            <a:r>
              <a:rPr sz="1800" dirty="0">
                <a:solidFill>
                  <a:srgbClr val="FFFF00"/>
                </a:solidFill>
                <a:latin typeface="Microsoft Sans Serif"/>
                <a:cs typeface="Microsoft Sans Serif"/>
              </a:rPr>
              <a:t>do</a:t>
            </a:r>
            <a:r>
              <a:rPr sz="1800" spc="-50" dirty="0">
                <a:solidFill>
                  <a:srgbClr val="FFFF00"/>
                </a:solidFill>
                <a:latin typeface="Microsoft Sans Serif"/>
                <a:cs typeface="Microsoft Sans Serif"/>
              </a:rPr>
              <a:t> </a:t>
            </a:r>
            <a:r>
              <a:rPr sz="1800" spc="-10" dirty="0">
                <a:solidFill>
                  <a:srgbClr val="FFFF00"/>
                </a:solidFill>
                <a:latin typeface="Microsoft Sans Serif"/>
                <a:cs typeface="Microsoft Sans Serif"/>
              </a:rPr>
              <a:t>środka) </a:t>
            </a:r>
            <a:r>
              <a:rPr sz="1800" u="sng" dirty="0">
                <a:solidFill>
                  <a:srgbClr val="FFFF00"/>
                </a:solidFill>
                <a:uFill>
                  <a:solidFill>
                    <a:srgbClr val="FFFF00"/>
                  </a:solidFill>
                </a:uFill>
                <a:latin typeface="Microsoft Sans Serif"/>
                <a:cs typeface="Microsoft Sans Serif"/>
              </a:rPr>
              <a:t>wgłębne</a:t>
            </a:r>
            <a:r>
              <a:rPr sz="1800" spc="5" dirty="0">
                <a:solidFill>
                  <a:srgbClr val="FFFF00"/>
                </a:solidFill>
                <a:latin typeface="Microsoft Sans Serif"/>
                <a:cs typeface="Microsoft Sans Serif"/>
              </a:rPr>
              <a:t> </a:t>
            </a:r>
            <a:r>
              <a:rPr sz="1800" dirty="0">
                <a:solidFill>
                  <a:srgbClr val="FFFF00"/>
                </a:solidFill>
                <a:latin typeface="Microsoft Sans Serif"/>
                <a:cs typeface="Microsoft Sans Serif"/>
              </a:rPr>
              <a:t>(wnika</a:t>
            </a:r>
            <a:r>
              <a:rPr sz="1800" spc="10" dirty="0">
                <a:solidFill>
                  <a:srgbClr val="FFFF00"/>
                </a:solidFill>
                <a:latin typeface="Microsoft Sans Serif"/>
                <a:cs typeface="Microsoft Sans Serif"/>
              </a:rPr>
              <a:t> </a:t>
            </a:r>
            <a:r>
              <a:rPr sz="1800" dirty="0">
                <a:solidFill>
                  <a:srgbClr val="FFFF00"/>
                </a:solidFill>
                <a:latin typeface="Microsoft Sans Serif"/>
                <a:cs typeface="Microsoft Sans Serif"/>
              </a:rPr>
              <a:t>do</a:t>
            </a:r>
            <a:r>
              <a:rPr sz="1800" spc="-35" dirty="0">
                <a:solidFill>
                  <a:srgbClr val="FFFF00"/>
                </a:solidFill>
                <a:latin typeface="Microsoft Sans Serif"/>
                <a:cs typeface="Microsoft Sans Serif"/>
              </a:rPr>
              <a:t> </a:t>
            </a:r>
            <a:r>
              <a:rPr sz="1800" dirty="0">
                <a:solidFill>
                  <a:srgbClr val="FFFF00"/>
                </a:solidFill>
                <a:latin typeface="Microsoft Sans Serif"/>
                <a:cs typeface="Microsoft Sans Serif"/>
              </a:rPr>
              <a:t>epidermy</a:t>
            </a:r>
            <a:r>
              <a:rPr sz="1800" spc="-15" dirty="0">
                <a:solidFill>
                  <a:srgbClr val="FFFF00"/>
                </a:solidFill>
                <a:latin typeface="Microsoft Sans Serif"/>
                <a:cs typeface="Microsoft Sans Serif"/>
              </a:rPr>
              <a:t> </a:t>
            </a:r>
            <a:r>
              <a:rPr sz="1800" dirty="0">
                <a:solidFill>
                  <a:srgbClr val="FFFF00"/>
                </a:solidFill>
                <a:latin typeface="Microsoft Sans Serif"/>
                <a:cs typeface="Microsoft Sans Serif"/>
              </a:rPr>
              <a:t>i</a:t>
            </a:r>
            <a:r>
              <a:rPr sz="1800" spc="-35" dirty="0">
                <a:solidFill>
                  <a:srgbClr val="FFFF00"/>
                </a:solidFill>
                <a:latin typeface="Microsoft Sans Serif"/>
                <a:cs typeface="Microsoft Sans Serif"/>
              </a:rPr>
              <a:t> </a:t>
            </a:r>
            <a:r>
              <a:rPr sz="1800" dirty="0">
                <a:solidFill>
                  <a:srgbClr val="FFFF00"/>
                </a:solidFill>
                <a:latin typeface="Microsoft Sans Serif"/>
                <a:cs typeface="Microsoft Sans Serif"/>
              </a:rPr>
              <a:t>do</a:t>
            </a:r>
            <a:r>
              <a:rPr sz="1800" spc="-35" dirty="0">
                <a:solidFill>
                  <a:srgbClr val="FFFF00"/>
                </a:solidFill>
                <a:latin typeface="Microsoft Sans Serif"/>
                <a:cs typeface="Microsoft Sans Serif"/>
              </a:rPr>
              <a:t> </a:t>
            </a:r>
            <a:r>
              <a:rPr sz="1800" dirty="0">
                <a:solidFill>
                  <a:srgbClr val="FFFF00"/>
                </a:solidFill>
                <a:latin typeface="Microsoft Sans Serif"/>
                <a:cs typeface="Microsoft Sans Serif"/>
              </a:rPr>
              <a:t>miękiszu</a:t>
            </a:r>
            <a:r>
              <a:rPr sz="1800" spc="-20" dirty="0">
                <a:solidFill>
                  <a:srgbClr val="FFFF00"/>
                </a:solidFill>
                <a:latin typeface="Microsoft Sans Serif"/>
                <a:cs typeface="Microsoft Sans Serif"/>
              </a:rPr>
              <a:t> </a:t>
            </a:r>
            <a:r>
              <a:rPr sz="1800" spc="-10" dirty="0">
                <a:solidFill>
                  <a:srgbClr val="FFFF00"/>
                </a:solidFill>
                <a:latin typeface="Microsoft Sans Serif"/>
                <a:cs typeface="Microsoft Sans Serif"/>
              </a:rPr>
              <a:t>palisadowego) </a:t>
            </a:r>
            <a:r>
              <a:rPr sz="1800" u="sng" spc="-10" dirty="0">
                <a:solidFill>
                  <a:srgbClr val="FFFF00"/>
                </a:solidFill>
                <a:uFill>
                  <a:solidFill>
                    <a:srgbClr val="FFFF00"/>
                  </a:solidFill>
                </a:uFill>
                <a:latin typeface="Microsoft Sans Serif"/>
                <a:cs typeface="Microsoft Sans Serif"/>
              </a:rPr>
              <a:t>systemiczne</a:t>
            </a:r>
            <a:endParaRPr sz="1800">
              <a:latin typeface="Microsoft Sans Serif"/>
              <a:cs typeface="Microsoft Sans Serif"/>
            </a:endParaRPr>
          </a:p>
        </p:txBody>
      </p:sp>
      <p:sp>
        <p:nvSpPr>
          <p:cNvPr id="6" name="object 6"/>
          <p:cNvSpPr/>
          <p:nvPr/>
        </p:nvSpPr>
        <p:spPr>
          <a:xfrm>
            <a:off x="1385" y="440005"/>
            <a:ext cx="9144000"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7" name="object 7"/>
          <p:cNvSpPr txBox="1">
            <a:spLocks noGrp="1"/>
          </p:cNvSpPr>
          <p:nvPr>
            <p:ph type="title"/>
          </p:nvPr>
        </p:nvSpPr>
        <p:spPr>
          <a:xfrm>
            <a:off x="-762000" y="248656"/>
            <a:ext cx="9277350" cy="1558504"/>
          </a:xfrm>
          <a:prstGeom prst="rect">
            <a:avLst/>
          </a:prstGeom>
        </p:spPr>
        <p:txBody>
          <a:bodyPr vert="horz" wrap="square" lIns="0" tIns="202311" rIns="0" bIns="0" rtlCol="0">
            <a:spAutoFit/>
          </a:bodyPr>
          <a:lstStyle/>
          <a:p>
            <a:pPr marL="2358390" marR="5080" indent="-1191895">
              <a:lnSpc>
                <a:spcPct val="100000"/>
              </a:lnSpc>
              <a:spcBef>
                <a:spcPts val="100"/>
              </a:spcBef>
            </a:pPr>
            <a:r>
              <a:rPr dirty="0"/>
              <a:t>Sposoby</a:t>
            </a:r>
            <a:r>
              <a:rPr spc="-95" dirty="0"/>
              <a:t> </a:t>
            </a:r>
            <a:r>
              <a:rPr dirty="0"/>
              <a:t>działania</a:t>
            </a:r>
            <a:r>
              <a:rPr spc="-95" dirty="0"/>
              <a:t> </a:t>
            </a:r>
            <a:r>
              <a:rPr spc="-10" dirty="0"/>
              <a:t>fungicydów </a:t>
            </a:r>
            <a:r>
              <a:rPr dirty="0"/>
              <a:t>(metody</a:t>
            </a:r>
            <a:r>
              <a:rPr spc="-10" dirty="0"/>
              <a:t> chemiczne)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3975" y="786509"/>
            <a:ext cx="9036050" cy="627380"/>
            <a:chOff x="107950" y="260413"/>
            <a:chExt cx="9036050" cy="627380"/>
          </a:xfrm>
        </p:grpSpPr>
        <p:sp>
          <p:nvSpPr>
            <p:cNvPr id="3" name="object 3"/>
            <p:cNvSpPr/>
            <p:nvPr/>
          </p:nvSpPr>
          <p:spPr>
            <a:xfrm>
              <a:off x="107950" y="260413"/>
              <a:ext cx="9036050" cy="627380"/>
            </a:xfrm>
            <a:custGeom>
              <a:avLst/>
              <a:gdLst/>
              <a:ahLst/>
              <a:cxnLst/>
              <a:rect l="l" t="t" r="r" b="b"/>
              <a:pathLst>
                <a:path w="9036050" h="627380">
                  <a:moveTo>
                    <a:pt x="9036050" y="0"/>
                  </a:moveTo>
                  <a:lnTo>
                    <a:pt x="0" y="0"/>
                  </a:lnTo>
                  <a:lnTo>
                    <a:pt x="0" y="627062"/>
                  </a:lnTo>
                  <a:lnTo>
                    <a:pt x="9036050" y="627062"/>
                  </a:lnTo>
                  <a:lnTo>
                    <a:pt x="9036050" y="0"/>
                  </a:lnTo>
                  <a:close/>
                </a:path>
              </a:pathLst>
            </a:custGeom>
            <a:solidFill>
              <a:srgbClr val="D50092"/>
            </a:solidFill>
          </p:spPr>
          <p:txBody>
            <a:bodyPr wrap="square" lIns="0" tIns="0" rIns="0" bIns="0" rtlCol="0"/>
            <a:lstStyle/>
            <a:p>
              <a:endParaRPr/>
            </a:p>
          </p:txBody>
        </p:sp>
        <p:pic>
          <p:nvPicPr>
            <p:cNvPr id="4" name="object 4"/>
            <p:cNvPicPr/>
            <p:nvPr/>
          </p:nvPicPr>
          <p:blipFill>
            <a:blip r:embed="rId2" cstate="print"/>
            <a:stretch>
              <a:fillRect/>
            </a:stretch>
          </p:blipFill>
          <p:spPr>
            <a:xfrm>
              <a:off x="1094915" y="525652"/>
              <a:ext cx="7182436" cy="350520"/>
            </a:xfrm>
            <a:prstGeom prst="rect">
              <a:avLst/>
            </a:prstGeom>
          </p:spPr>
        </p:pic>
      </p:grpSp>
      <p:sp>
        <p:nvSpPr>
          <p:cNvPr id="6" name="object 6"/>
          <p:cNvSpPr txBox="1"/>
          <p:nvPr/>
        </p:nvSpPr>
        <p:spPr>
          <a:xfrm>
            <a:off x="2403601" y="1905000"/>
            <a:ext cx="785495"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E6F0E2"/>
                </a:solidFill>
                <a:latin typeface="Microsoft Sans Serif"/>
                <a:cs typeface="Microsoft Sans Serif"/>
              </a:rPr>
              <a:t>wykazu</a:t>
            </a:r>
            <a:endParaRPr sz="1800">
              <a:latin typeface="Microsoft Sans Serif"/>
              <a:cs typeface="Microsoft Sans Serif"/>
            </a:endParaRPr>
          </a:p>
        </p:txBody>
      </p:sp>
      <p:sp>
        <p:nvSpPr>
          <p:cNvPr id="7" name="object 7"/>
          <p:cNvSpPr txBox="1"/>
          <p:nvPr/>
        </p:nvSpPr>
        <p:spPr>
          <a:xfrm>
            <a:off x="3392677" y="1905000"/>
            <a:ext cx="1094105"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E6F0E2"/>
                </a:solidFill>
                <a:latin typeface="Microsoft Sans Serif"/>
                <a:cs typeface="Microsoft Sans Serif"/>
              </a:rPr>
              <a:t>agrofagów</a:t>
            </a:r>
            <a:endParaRPr sz="1800" dirty="0">
              <a:latin typeface="Microsoft Sans Serif"/>
              <a:cs typeface="Microsoft Sans Serif"/>
            </a:endParaRPr>
          </a:p>
        </p:txBody>
      </p:sp>
      <p:sp>
        <p:nvSpPr>
          <p:cNvPr id="8" name="object 8"/>
          <p:cNvSpPr txBox="1"/>
          <p:nvPr/>
        </p:nvSpPr>
        <p:spPr>
          <a:xfrm>
            <a:off x="4686934" y="1905000"/>
            <a:ext cx="1854200"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E6F0E2"/>
                </a:solidFill>
                <a:latin typeface="Microsoft Sans Serif"/>
                <a:cs typeface="Microsoft Sans Serif"/>
              </a:rPr>
              <a:t>kwarantannowych</a:t>
            </a:r>
            <a:endParaRPr sz="1800">
              <a:latin typeface="Microsoft Sans Serif"/>
              <a:cs typeface="Microsoft Sans Serif"/>
            </a:endParaRPr>
          </a:p>
        </p:txBody>
      </p:sp>
      <p:sp>
        <p:nvSpPr>
          <p:cNvPr id="9" name="object 9"/>
          <p:cNvSpPr txBox="1"/>
          <p:nvPr/>
        </p:nvSpPr>
        <p:spPr>
          <a:xfrm>
            <a:off x="6746112" y="1905000"/>
            <a:ext cx="1572895"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E6F0E2"/>
                </a:solidFill>
                <a:latin typeface="Microsoft Sans Serif"/>
                <a:cs typeface="Microsoft Sans Serif"/>
              </a:rPr>
              <a:t>(fitopatogenów,</a:t>
            </a:r>
            <a:endParaRPr sz="1800">
              <a:latin typeface="Microsoft Sans Serif"/>
              <a:cs typeface="Microsoft Sans Serif"/>
            </a:endParaRPr>
          </a:p>
        </p:txBody>
      </p:sp>
      <p:sp>
        <p:nvSpPr>
          <p:cNvPr id="10" name="object 10"/>
          <p:cNvSpPr txBox="1"/>
          <p:nvPr/>
        </p:nvSpPr>
        <p:spPr>
          <a:xfrm>
            <a:off x="609600" y="1905000"/>
            <a:ext cx="1818005" cy="876300"/>
          </a:xfrm>
          <a:prstGeom prst="rect">
            <a:avLst/>
          </a:prstGeom>
        </p:spPr>
        <p:txBody>
          <a:bodyPr vert="horz" wrap="square" lIns="0" tIns="10795" rIns="0" bIns="0" rtlCol="0">
            <a:spAutoFit/>
          </a:bodyPr>
          <a:lstStyle/>
          <a:p>
            <a:pPr marL="622300" marR="5080" indent="-609600">
              <a:lnSpc>
                <a:spcPts val="2270"/>
              </a:lnSpc>
              <a:spcBef>
                <a:spcPts val="85"/>
              </a:spcBef>
              <a:buClr>
                <a:srgbClr val="2E4E25"/>
              </a:buClr>
              <a:buSzPct val="83333"/>
              <a:buFont typeface="Segoe UI Symbol"/>
              <a:buChar char="⚫"/>
              <a:tabLst>
                <a:tab pos="622300" algn="l"/>
              </a:tabLst>
            </a:pPr>
            <a:r>
              <a:rPr sz="1800" spc="-10" dirty="0">
                <a:solidFill>
                  <a:srgbClr val="E6F0E2"/>
                </a:solidFill>
                <a:latin typeface="Microsoft Sans Serif"/>
                <a:cs typeface="Microsoft Sans Serif"/>
              </a:rPr>
              <a:t>Ustalenie szkodników roślinnego</a:t>
            </a:r>
            <a:endParaRPr sz="1800">
              <a:latin typeface="Microsoft Sans Serif"/>
              <a:cs typeface="Microsoft Sans Serif"/>
            </a:endParaRPr>
          </a:p>
        </p:txBody>
      </p:sp>
      <p:sp>
        <p:nvSpPr>
          <p:cNvPr id="11" name="object 11"/>
          <p:cNvSpPr txBox="1"/>
          <p:nvPr/>
        </p:nvSpPr>
        <p:spPr>
          <a:xfrm>
            <a:off x="2455417" y="2193341"/>
            <a:ext cx="5864860" cy="588010"/>
          </a:xfrm>
          <a:prstGeom prst="rect">
            <a:avLst/>
          </a:prstGeom>
        </p:spPr>
        <p:txBody>
          <a:bodyPr vert="horz" wrap="square" lIns="0" tIns="10160" rIns="0" bIns="0" rtlCol="0">
            <a:spAutoFit/>
          </a:bodyPr>
          <a:lstStyle/>
          <a:p>
            <a:pPr marL="12700" marR="5080" indent="180975">
              <a:lnSpc>
                <a:spcPts val="2270"/>
              </a:lnSpc>
              <a:spcBef>
                <a:spcPts val="80"/>
              </a:spcBef>
              <a:tabLst>
                <a:tab pos="243840" algn="l"/>
                <a:tab pos="483234" algn="l"/>
                <a:tab pos="1800225" algn="l"/>
                <a:tab pos="2481580" algn="l"/>
                <a:tab pos="3265170" algn="l"/>
                <a:tab pos="4556125" algn="l"/>
              </a:tabLst>
            </a:pPr>
            <a:r>
              <a:rPr sz="1800" spc="-50" dirty="0">
                <a:solidFill>
                  <a:srgbClr val="E6F0E2"/>
                </a:solidFill>
                <a:latin typeface="Microsoft Sans Serif"/>
                <a:cs typeface="Microsoft Sans Serif"/>
              </a:rPr>
              <a:t>i</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chwastów)</a:t>
            </a:r>
            <a:r>
              <a:rPr sz="1800" dirty="0">
                <a:solidFill>
                  <a:srgbClr val="E6F0E2"/>
                </a:solidFill>
                <a:latin typeface="Microsoft Sans Serif"/>
                <a:cs typeface="Microsoft Sans Serif"/>
              </a:rPr>
              <a:t>	</a:t>
            </a:r>
            <a:r>
              <a:rPr sz="1800" spc="-20" dirty="0">
                <a:solidFill>
                  <a:srgbClr val="E6F0E2"/>
                </a:solidFill>
                <a:latin typeface="Microsoft Sans Serif"/>
                <a:cs typeface="Microsoft Sans Serif"/>
              </a:rPr>
              <a:t>oraz</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roślin</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produktów</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pochodzenia </a:t>
            </a:r>
            <a:r>
              <a:rPr sz="1800" spc="-50" dirty="0">
                <a:solidFill>
                  <a:srgbClr val="E6F0E2"/>
                </a:solidFill>
                <a:latin typeface="Microsoft Sans Serif"/>
                <a:cs typeface="Microsoft Sans Serif"/>
              </a:rPr>
              <a:t>i</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przedmiotów,</a:t>
            </a:r>
            <a:endParaRPr sz="1800" dirty="0">
              <a:latin typeface="Microsoft Sans Serif"/>
              <a:cs typeface="Microsoft Sans Serif"/>
            </a:endParaRPr>
          </a:p>
        </p:txBody>
      </p:sp>
      <p:sp>
        <p:nvSpPr>
          <p:cNvPr id="12" name="object 12"/>
          <p:cNvSpPr txBox="1"/>
          <p:nvPr/>
        </p:nvSpPr>
        <p:spPr>
          <a:xfrm>
            <a:off x="4216019" y="2481377"/>
            <a:ext cx="4104640" cy="299720"/>
          </a:xfrm>
          <a:prstGeom prst="rect">
            <a:avLst/>
          </a:prstGeom>
        </p:spPr>
        <p:txBody>
          <a:bodyPr vert="horz" wrap="square" lIns="0" tIns="12700" rIns="0" bIns="0" rtlCol="0">
            <a:spAutoFit/>
          </a:bodyPr>
          <a:lstStyle/>
          <a:p>
            <a:pPr marL="12700">
              <a:lnSpc>
                <a:spcPct val="100000"/>
              </a:lnSpc>
              <a:spcBef>
                <a:spcPts val="100"/>
              </a:spcBef>
              <a:tabLst>
                <a:tab pos="929640" algn="l"/>
                <a:tab pos="1951355" algn="l"/>
                <a:tab pos="2489200" algn="l"/>
                <a:tab pos="3786504" algn="l"/>
              </a:tabLst>
            </a:pPr>
            <a:r>
              <a:rPr sz="1800" spc="-10" dirty="0">
                <a:solidFill>
                  <a:srgbClr val="E6F0E2"/>
                </a:solidFill>
                <a:latin typeface="Microsoft Sans Serif"/>
                <a:cs typeface="Microsoft Sans Serif"/>
              </a:rPr>
              <a:t>których</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przywóz</a:t>
            </a:r>
            <a:r>
              <a:rPr sz="1800" dirty="0">
                <a:solidFill>
                  <a:srgbClr val="E6F0E2"/>
                </a:solidFill>
                <a:latin typeface="Microsoft Sans Serif"/>
                <a:cs typeface="Microsoft Sans Serif"/>
              </a:rPr>
              <a:t>	</a:t>
            </a:r>
            <a:r>
              <a:rPr sz="1800" spc="-20" dirty="0">
                <a:solidFill>
                  <a:srgbClr val="E6F0E2"/>
                </a:solidFill>
                <a:latin typeface="Microsoft Sans Serif"/>
                <a:cs typeface="Microsoft Sans Serif"/>
              </a:rPr>
              <a:t>jest</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zabroniony</a:t>
            </a:r>
            <a:r>
              <a:rPr sz="1800" dirty="0">
                <a:solidFill>
                  <a:srgbClr val="E6F0E2"/>
                </a:solidFill>
                <a:latin typeface="Microsoft Sans Serif"/>
                <a:cs typeface="Microsoft Sans Serif"/>
              </a:rPr>
              <a:t>	</a:t>
            </a:r>
            <a:r>
              <a:rPr sz="1800" spc="-25" dirty="0">
                <a:solidFill>
                  <a:srgbClr val="E6F0E2"/>
                </a:solidFill>
                <a:latin typeface="Microsoft Sans Serif"/>
                <a:cs typeface="Microsoft Sans Serif"/>
              </a:rPr>
              <a:t>lub</a:t>
            </a:r>
            <a:endParaRPr sz="1800">
              <a:latin typeface="Microsoft Sans Serif"/>
              <a:cs typeface="Microsoft Sans Serif"/>
            </a:endParaRPr>
          </a:p>
        </p:txBody>
      </p:sp>
      <p:sp>
        <p:nvSpPr>
          <p:cNvPr id="13" name="object 13"/>
          <p:cNvSpPr txBox="1"/>
          <p:nvPr/>
        </p:nvSpPr>
        <p:spPr>
          <a:xfrm>
            <a:off x="609600" y="2769412"/>
            <a:ext cx="7713345" cy="1610995"/>
          </a:xfrm>
          <a:prstGeom prst="rect">
            <a:avLst/>
          </a:prstGeom>
        </p:spPr>
        <p:txBody>
          <a:bodyPr vert="horz" wrap="square" lIns="0" tIns="12700" rIns="0" bIns="0" rtlCol="0">
            <a:spAutoFit/>
          </a:bodyPr>
          <a:lstStyle/>
          <a:p>
            <a:pPr marL="622300">
              <a:lnSpc>
                <a:spcPct val="100000"/>
              </a:lnSpc>
              <a:spcBef>
                <a:spcPts val="100"/>
              </a:spcBef>
            </a:pPr>
            <a:r>
              <a:rPr sz="1800" spc="-10" dirty="0">
                <a:solidFill>
                  <a:srgbClr val="E6F0E2"/>
                </a:solidFill>
                <a:latin typeface="Microsoft Sans Serif"/>
                <a:cs typeface="Microsoft Sans Serif"/>
              </a:rPr>
              <a:t>ograniczony;</a:t>
            </a:r>
            <a:endParaRPr sz="1800" dirty="0">
              <a:latin typeface="Microsoft Sans Serif"/>
              <a:cs typeface="Microsoft Sans Serif"/>
            </a:endParaRPr>
          </a:p>
          <a:p>
            <a:pPr marL="622300" marR="5080" indent="-609600" algn="just">
              <a:lnSpc>
                <a:spcPct val="105000"/>
              </a:lnSpc>
              <a:spcBef>
                <a:spcPts val="1250"/>
              </a:spcBef>
              <a:buSzPct val="83333"/>
              <a:buFont typeface="Segoe UI Symbol"/>
              <a:buChar char="⚫"/>
              <a:tabLst>
                <a:tab pos="622300" algn="l"/>
                <a:tab pos="623570" algn="l"/>
              </a:tabLst>
            </a:pPr>
            <a:r>
              <a:rPr sz="1800" dirty="0">
                <a:solidFill>
                  <a:srgbClr val="2E4E25"/>
                </a:solidFill>
                <a:latin typeface="Microsoft Sans Serif"/>
                <a:cs typeface="Microsoft Sans Serif"/>
              </a:rPr>
              <a:t>	</a:t>
            </a:r>
            <a:r>
              <a:rPr sz="1800" dirty="0">
                <a:solidFill>
                  <a:srgbClr val="E6F0E2"/>
                </a:solidFill>
                <a:latin typeface="Microsoft Sans Serif"/>
                <a:cs typeface="Microsoft Sans Serif"/>
              </a:rPr>
              <a:t>Prowadzenie</a:t>
            </a:r>
            <a:r>
              <a:rPr sz="1800" spc="409" dirty="0">
                <a:solidFill>
                  <a:srgbClr val="E6F0E2"/>
                </a:solidFill>
                <a:latin typeface="Microsoft Sans Serif"/>
                <a:cs typeface="Microsoft Sans Serif"/>
              </a:rPr>
              <a:t> </a:t>
            </a:r>
            <a:r>
              <a:rPr sz="1800" dirty="0">
                <a:solidFill>
                  <a:srgbClr val="E6F0E2"/>
                </a:solidFill>
                <a:latin typeface="Microsoft Sans Serif"/>
                <a:cs typeface="Microsoft Sans Serif"/>
              </a:rPr>
              <a:t>stałej</a:t>
            </a:r>
            <a:r>
              <a:rPr sz="1800" spc="400" dirty="0">
                <a:solidFill>
                  <a:srgbClr val="E6F0E2"/>
                </a:solidFill>
                <a:latin typeface="Microsoft Sans Serif"/>
                <a:cs typeface="Microsoft Sans Serif"/>
              </a:rPr>
              <a:t> </a:t>
            </a:r>
            <a:r>
              <a:rPr sz="1800" dirty="0">
                <a:solidFill>
                  <a:srgbClr val="E6F0E2"/>
                </a:solidFill>
                <a:latin typeface="Microsoft Sans Serif"/>
                <a:cs typeface="Microsoft Sans Serif"/>
              </a:rPr>
              <a:t>specjalistycznej</a:t>
            </a:r>
            <a:r>
              <a:rPr sz="1800" spc="415" dirty="0">
                <a:solidFill>
                  <a:srgbClr val="E6F0E2"/>
                </a:solidFill>
                <a:latin typeface="Microsoft Sans Serif"/>
                <a:cs typeface="Microsoft Sans Serif"/>
              </a:rPr>
              <a:t> </a:t>
            </a:r>
            <a:r>
              <a:rPr sz="1800" dirty="0">
                <a:solidFill>
                  <a:srgbClr val="E6F0E2"/>
                </a:solidFill>
                <a:latin typeface="Microsoft Sans Serif"/>
                <a:cs typeface="Microsoft Sans Serif"/>
              </a:rPr>
              <a:t>kontroli</a:t>
            </a:r>
            <a:r>
              <a:rPr sz="1800" spc="405" dirty="0">
                <a:solidFill>
                  <a:srgbClr val="E6F0E2"/>
                </a:solidFill>
                <a:latin typeface="Microsoft Sans Serif"/>
                <a:cs typeface="Microsoft Sans Serif"/>
              </a:rPr>
              <a:t> </a:t>
            </a:r>
            <a:r>
              <a:rPr sz="1800" dirty="0">
                <a:solidFill>
                  <a:srgbClr val="E6F0E2"/>
                </a:solidFill>
                <a:latin typeface="Microsoft Sans Serif"/>
                <a:cs typeface="Microsoft Sans Serif"/>
              </a:rPr>
              <a:t>fitosanitarnej</a:t>
            </a:r>
            <a:r>
              <a:rPr sz="1800" spc="420" dirty="0">
                <a:solidFill>
                  <a:srgbClr val="E6F0E2"/>
                </a:solidFill>
                <a:latin typeface="Microsoft Sans Serif"/>
                <a:cs typeface="Microsoft Sans Serif"/>
              </a:rPr>
              <a:t> </a:t>
            </a:r>
            <a:r>
              <a:rPr sz="1800" spc="-10" dirty="0">
                <a:solidFill>
                  <a:srgbClr val="E6F0E2"/>
                </a:solidFill>
                <a:latin typeface="Microsoft Sans Serif"/>
                <a:cs typeface="Microsoft Sans Serif"/>
              </a:rPr>
              <a:t>wszelkich </a:t>
            </a:r>
            <a:r>
              <a:rPr sz="1800" dirty="0">
                <a:solidFill>
                  <a:srgbClr val="E6F0E2"/>
                </a:solidFill>
                <a:latin typeface="Microsoft Sans Serif"/>
                <a:cs typeface="Microsoft Sans Serif"/>
              </a:rPr>
              <a:t>towarów</a:t>
            </a:r>
            <a:r>
              <a:rPr sz="1800" spc="160" dirty="0">
                <a:solidFill>
                  <a:srgbClr val="E6F0E2"/>
                </a:solidFill>
                <a:latin typeface="Microsoft Sans Serif"/>
                <a:cs typeface="Microsoft Sans Serif"/>
              </a:rPr>
              <a:t>  </a:t>
            </a:r>
            <a:r>
              <a:rPr sz="1800" dirty="0">
                <a:solidFill>
                  <a:srgbClr val="E6F0E2"/>
                </a:solidFill>
                <a:latin typeface="Microsoft Sans Serif"/>
                <a:cs typeface="Microsoft Sans Serif"/>
              </a:rPr>
              <a:t>pochodzenia</a:t>
            </a:r>
            <a:r>
              <a:rPr sz="1800" spc="170" dirty="0">
                <a:solidFill>
                  <a:srgbClr val="E6F0E2"/>
                </a:solidFill>
                <a:latin typeface="Microsoft Sans Serif"/>
                <a:cs typeface="Microsoft Sans Serif"/>
              </a:rPr>
              <a:t>  </a:t>
            </a:r>
            <a:r>
              <a:rPr sz="1800" dirty="0">
                <a:solidFill>
                  <a:srgbClr val="E6F0E2"/>
                </a:solidFill>
                <a:latin typeface="Microsoft Sans Serif"/>
                <a:cs typeface="Microsoft Sans Serif"/>
              </a:rPr>
              <a:t>roślinnego,</a:t>
            </a:r>
            <a:r>
              <a:rPr sz="1800" spc="175" dirty="0">
                <a:solidFill>
                  <a:srgbClr val="E6F0E2"/>
                </a:solidFill>
                <a:latin typeface="Microsoft Sans Serif"/>
                <a:cs typeface="Microsoft Sans Serif"/>
              </a:rPr>
              <a:t>  </a:t>
            </a:r>
            <a:r>
              <a:rPr sz="1800" dirty="0">
                <a:solidFill>
                  <a:srgbClr val="E6F0E2"/>
                </a:solidFill>
                <a:latin typeface="Microsoft Sans Serif"/>
                <a:cs typeface="Microsoft Sans Serif"/>
              </a:rPr>
              <a:t>a</a:t>
            </a:r>
            <a:r>
              <a:rPr sz="1800" spc="170" dirty="0">
                <a:solidFill>
                  <a:srgbClr val="E6F0E2"/>
                </a:solidFill>
                <a:latin typeface="Microsoft Sans Serif"/>
                <a:cs typeface="Microsoft Sans Serif"/>
              </a:rPr>
              <a:t>  </a:t>
            </a:r>
            <a:r>
              <a:rPr sz="1800" dirty="0">
                <a:solidFill>
                  <a:srgbClr val="E6F0E2"/>
                </a:solidFill>
                <a:latin typeface="Microsoft Sans Serif"/>
                <a:cs typeface="Microsoft Sans Serif"/>
              </a:rPr>
              <a:t>także</a:t>
            </a:r>
            <a:r>
              <a:rPr sz="1800" spc="175" dirty="0">
                <a:solidFill>
                  <a:srgbClr val="E6F0E2"/>
                </a:solidFill>
                <a:latin typeface="Microsoft Sans Serif"/>
                <a:cs typeface="Microsoft Sans Serif"/>
              </a:rPr>
              <a:t>  </a:t>
            </a:r>
            <a:r>
              <a:rPr sz="1800" dirty="0">
                <a:solidFill>
                  <a:srgbClr val="E6F0E2"/>
                </a:solidFill>
                <a:latin typeface="Microsoft Sans Serif"/>
                <a:cs typeface="Microsoft Sans Serif"/>
              </a:rPr>
              <a:t>opakowań</a:t>
            </a:r>
            <a:r>
              <a:rPr sz="1800" spc="175" dirty="0">
                <a:solidFill>
                  <a:srgbClr val="E6F0E2"/>
                </a:solidFill>
                <a:latin typeface="Microsoft Sans Serif"/>
                <a:cs typeface="Microsoft Sans Serif"/>
              </a:rPr>
              <a:t>  </a:t>
            </a:r>
            <a:r>
              <a:rPr sz="1800" dirty="0">
                <a:solidFill>
                  <a:srgbClr val="E6F0E2"/>
                </a:solidFill>
                <a:latin typeface="Microsoft Sans Serif"/>
                <a:cs typeface="Microsoft Sans Serif"/>
              </a:rPr>
              <a:t>i</a:t>
            </a:r>
            <a:r>
              <a:rPr sz="1800" spc="175" dirty="0">
                <a:solidFill>
                  <a:srgbClr val="E6F0E2"/>
                </a:solidFill>
                <a:latin typeface="Microsoft Sans Serif"/>
                <a:cs typeface="Microsoft Sans Serif"/>
              </a:rPr>
              <a:t>  </a:t>
            </a:r>
            <a:r>
              <a:rPr sz="1800" spc="-10" dirty="0">
                <a:solidFill>
                  <a:srgbClr val="E6F0E2"/>
                </a:solidFill>
                <a:latin typeface="Microsoft Sans Serif"/>
                <a:cs typeface="Microsoft Sans Serif"/>
              </a:rPr>
              <a:t>środków </a:t>
            </a:r>
            <a:r>
              <a:rPr sz="1800" dirty="0">
                <a:solidFill>
                  <a:srgbClr val="E6F0E2"/>
                </a:solidFill>
                <a:latin typeface="Microsoft Sans Serif"/>
                <a:cs typeface="Microsoft Sans Serif"/>
              </a:rPr>
              <a:t>transportu</a:t>
            </a:r>
            <a:r>
              <a:rPr sz="1800" spc="165" dirty="0">
                <a:solidFill>
                  <a:srgbClr val="E6F0E2"/>
                </a:solidFill>
                <a:latin typeface="Microsoft Sans Serif"/>
                <a:cs typeface="Microsoft Sans Serif"/>
              </a:rPr>
              <a:t>  </a:t>
            </a:r>
            <a:r>
              <a:rPr sz="1800" dirty="0">
                <a:solidFill>
                  <a:srgbClr val="E6F0E2"/>
                </a:solidFill>
                <a:latin typeface="Microsoft Sans Serif"/>
                <a:cs typeface="Microsoft Sans Serif"/>
              </a:rPr>
              <a:t>mogących</a:t>
            </a:r>
            <a:r>
              <a:rPr sz="1800" spc="165" dirty="0">
                <a:solidFill>
                  <a:srgbClr val="E6F0E2"/>
                </a:solidFill>
                <a:latin typeface="Microsoft Sans Serif"/>
                <a:cs typeface="Microsoft Sans Serif"/>
              </a:rPr>
              <a:t>  </a:t>
            </a:r>
            <a:r>
              <a:rPr sz="1800" dirty="0">
                <a:solidFill>
                  <a:srgbClr val="E6F0E2"/>
                </a:solidFill>
                <a:latin typeface="Microsoft Sans Serif"/>
                <a:cs typeface="Microsoft Sans Serif"/>
              </a:rPr>
              <a:t>być</a:t>
            </a:r>
            <a:r>
              <a:rPr sz="1800" spc="170" dirty="0">
                <a:solidFill>
                  <a:srgbClr val="E6F0E2"/>
                </a:solidFill>
                <a:latin typeface="Microsoft Sans Serif"/>
                <a:cs typeface="Microsoft Sans Serif"/>
              </a:rPr>
              <a:t>  </a:t>
            </a:r>
            <a:r>
              <a:rPr sz="1800" dirty="0">
                <a:solidFill>
                  <a:srgbClr val="E6F0E2"/>
                </a:solidFill>
                <a:latin typeface="Microsoft Sans Serif"/>
                <a:cs typeface="Microsoft Sans Serif"/>
              </a:rPr>
              <a:t>nośnikami</a:t>
            </a:r>
            <a:r>
              <a:rPr sz="1800" spc="165" dirty="0">
                <a:solidFill>
                  <a:srgbClr val="E6F0E2"/>
                </a:solidFill>
                <a:latin typeface="Microsoft Sans Serif"/>
                <a:cs typeface="Microsoft Sans Serif"/>
              </a:rPr>
              <a:t>  </a:t>
            </a:r>
            <a:r>
              <a:rPr sz="1800" dirty="0">
                <a:solidFill>
                  <a:srgbClr val="E6F0E2"/>
                </a:solidFill>
                <a:latin typeface="Microsoft Sans Serif"/>
                <a:cs typeface="Microsoft Sans Serif"/>
              </a:rPr>
              <a:t>jawnych</a:t>
            </a:r>
            <a:r>
              <a:rPr sz="1800" spc="170" dirty="0">
                <a:solidFill>
                  <a:srgbClr val="E6F0E2"/>
                </a:solidFill>
                <a:latin typeface="Microsoft Sans Serif"/>
                <a:cs typeface="Microsoft Sans Serif"/>
              </a:rPr>
              <a:t>  </a:t>
            </a:r>
            <a:r>
              <a:rPr sz="1800" dirty="0">
                <a:solidFill>
                  <a:srgbClr val="E6F0E2"/>
                </a:solidFill>
                <a:latin typeface="Microsoft Sans Serif"/>
                <a:cs typeface="Microsoft Sans Serif"/>
              </a:rPr>
              <a:t>lub</a:t>
            </a:r>
            <a:r>
              <a:rPr sz="1800" spc="160" dirty="0">
                <a:solidFill>
                  <a:srgbClr val="E6F0E2"/>
                </a:solidFill>
                <a:latin typeface="Microsoft Sans Serif"/>
                <a:cs typeface="Microsoft Sans Serif"/>
              </a:rPr>
              <a:t>  </a:t>
            </a:r>
            <a:r>
              <a:rPr sz="1800" dirty="0">
                <a:solidFill>
                  <a:srgbClr val="E6F0E2"/>
                </a:solidFill>
                <a:latin typeface="Microsoft Sans Serif"/>
                <a:cs typeface="Microsoft Sans Serif"/>
              </a:rPr>
              <a:t>ukrytych</a:t>
            </a:r>
            <a:r>
              <a:rPr sz="1800" spc="170" dirty="0">
                <a:solidFill>
                  <a:srgbClr val="E6F0E2"/>
                </a:solidFill>
                <a:latin typeface="Microsoft Sans Serif"/>
                <a:cs typeface="Microsoft Sans Serif"/>
              </a:rPr>
              <a:t>  </a:t>
            </a:r>
            <a:r>
              <a:rPr sz="1800" spc="-20" dirty="0">
                <a:solidFill>
                  <a:srgbClr val="E6F0E2"/>
                </a:solidFill>
                <a:latin typeface="Microsoft Sans Serif"/>
                <a:cs typeface="Microsoft Sans Serif"/>
              </a:rPr>
              <a:t>form </a:t>
            </a:r>
            <a:r>
              <a:rPr sz="1800" dirty="0">
                <a:solidFill>
                  <a:srgbClr val="E6F0E2"/>
                </a:solidFill>
                <a:latin typeface="Microsoft Sans Serif"/>
                <a:cs typeface="Microsoft Sans Serif"/>
              </a:rPr>
              <a:t>agrofagów</a:t>
            </a:r>
            <a:r>
              <a:rPr sz="1800" spc="-30" dirty="0">
                <a:solidFill>
                  <a:srgbClr val="E6F0E2"/>
                </a:solidFill>
                <a:latin typeface="Microsoft Sans Serif"/>
                <a:cs typeface="Microsoft Sans Serif"/>
              </a:rPr>
              <a:t> </a:t>
            </a:r>
            <a:r>
              <a:rPr sz="1800" spc="-10" dirty="0">
                <a:solidFill>
                  <a:srgbClr val="E6F0E2"/>
                </a:solidFill>
                <a:latin typeface="Microsoft Sans Serif"/>
                <a:cs typeface="Microsoft Sans Serif"/>
              </a:rPr>
              <a:t>kwarantannowych.</a:t>
            </a:r>
            <a:endParaRPr sz="1800" dirty="0">
              <a:latin typeface="Microsoft Sans Serif"/>
              <a:cs typeface="Microsoft Sans Serif"/>
            </a:endParaRPr>
          </a:p>
        </p:txBody>
      </p:sp>
      <p:sp>
        <p:nvSpPr>
          <p:cNvPr id="14" name="object 14"/>
          <p:cNvSpPr txBox="1"/>
          <p:nvPr/>
        </p:nvSpPr>
        <p:spPr>
          <a:xfrm>
            <a:off x="609600" y="4526915"/>
            <a:ext cx="3732529" cy="588645"/>
          </a:xfrm>
          <a:prstGeom prst="rect">
            <a:avLst/>
          </a:prstGeom>
        </p:spPr>
        <p:txBody>
          <a:bodyPr vert="horz" wrap="square" lIns="0" tIns="12700" rIns="0" bIns="0" rtlCol="0">
            <a:spAutoFit/>
          </a:bodyPr>
          <a:lstStyle/>
          <a:p>
            <a:pPr marL="621665" indent="-608965">
              <a:lnSpc>
                <a:spcPct val="100000"/>
              </a:lnSpc>
              <a:spcBef>
                <a:spcPts val="100"/>
              </a:spcBef>
              <a:buClr>
                <a:srgbClr val="2E4E25"/>
              </a:buClr>
              <a:buSzPct val="83333"/>
              <a:buFont typeface="Segoe UI Symbol"/>
              <a:buChar char="⚫"/>
              <a:tabLst>
                <a:tab pos="621665" algn="l"/>
                <a:tab pos="1470660" algn="l"/>
                <a:tab pos="2954020" algn="l"/>
              </a:tabLst>
            </a:pPr>
            <a:r>
              <a:rPr sz="1800" spc="-10" dirty="0">
                <a:solidFill>
                  <a:srgbClr val="E6F0E2"/>
                </a:solidFill>
                <a:latin typeface="Microsoft Sans Serif"/>
                <a:cs typeface="Microsoft Sans Serif"/>
              </a:rPr>
              <a:t>Stała</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obserwacja</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stanu</a:t>
            </a:r>
            <a:endParaRPr sz="1800">
              <a:latin typeface="Microsoft Sans Serif"/>
              <a:cs typeface="Microsoft Sans Serif"/>
            </a:endParaRPr>
          </a:p>
          <a:p>
            <a:pPr marL="622300">
              <a:lnSpc>
                <a:spcPct val="100000"/>
              </a:lnSpc>
              <a:spcBef>
                <a:spcPts val="110"/>
              </a:spcBef>
              <a:tabLst>
                <a:tab pos="2192020" algn="l"/>
                <a:tab pos="2466340" algn="l"/>
                <a:tab pos="3466465" algn="l"/>
              </a:tabLst>
            </a:pPr>
            <a:r>
              <a:rPr sz="1800" spc="-10" dirty="0">
                <a:solidFill>
                  <a:srgbClr val="E6F0E2"/>
                </a:solidFill>
                <a:latin typeface="Microsoft Sans Serif"/>
                <a:cs typeface="Microsoft Sans Serif"/>
              </a:rPr>
              <a:t>ogrodniczych</a:t>
            </a:r>
            <a:r>
              <a:rPr sz="1800" dirty="0">
                <a:solidFill>
                  <a:srgbClr val="E6F0E2"/>
                </a:solidFill>
                <a:latin typeface="Microsoft Sans Serif"/>
                <a:cs typeface="Microsoft Sans Serif"/>
              </a:rPr>
              <a:t>	</a:t>
            </a:r>
            <a:r>
              <a:rPr sz="1800" spc="-50" dirty="0">
                <a:solidFill>
                  <a:srgbClr val="E6F0E2"/>
                </a:solidFill>
                <a:latin typeface="Microsoft Sans Serif"/>
                <a:cs typeface="Microsoft Sans Serif"/>
              </a:rPr>
              <a:t>i</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leśnych</a:t>
            </a:r>
            <a:r>
              <a:rPr sz="1800" dirty="0">
                <a:solidFill>
                  <a:srgbClr val="E6F0E2"/>
                </a:solidFill>
                <a:latin typeface="Microsoft Sans Serif"/>
                <a:cs typeface="Microsoft Sans Serif"/>
              </a:rPr>
              <a:t>	</a:t>
            </a:r>
            <a:r>
              <a:rPr sz="1800" spc="-25" dirty="0">
                <a:solidFill>
                  <a:srgbClr val="E6F0E2"/>
                </a:solidFill>
                <a:latin typeface="Microsoft Sans Serif"/>
                <a:cs typeface="Microsoft Sans Serif"/>
              </a:rPr>
              <a:t>na</a:t>
            </a:r>
            <a:endParaRPr sz="1800">
              <a:latin typeface="Microsoft Sans Serif"/>
              <a:cs typeface="Microsoft Sans Serif"/>
            </a:endParaRPr>
          </a:p>
        </p:txBody>
      </p:sp>
      <p:sp>
        <p:nvSpPr>
          <p:cNvPr id="15" name="object 15"/>
          <p:cNvSpPr txBox="1"/>
          <p:nvPr/>
        </p:nvSpPr>
        <p:spPr>
          <a:xfrm>
            <a:off x="4440046" y="4526915"/>
            <a:ext cx="3881120" cy="588645"/>
          </a:xfrm>
          <a:prstGeom prst="rect">
            <a:avLst/>
          </a:prstGeom>
        </p:spPr>
        <p:txBody>
          <a:bodyPr vert="horz" wrap="square" lIns="0" tIns="12700" rIns="0" bIns="0" rtlCol="0">
            <a:spAutoFit/>
          </a:bodyPr>
          <a:lstStyle/>
          <a:p>
            <a:pPr marL="12700">
              <a:lnSpc>
                <a:spcPct val="100000"/>
              </a:lnSpc>
              <a:spcBef>
                <a:spcPts val="100"/>
              </a:spcBef>
              <a:tabLst>
                <a:tab pos="1838325" algn="l"/>
                <a:tab pos="2790825" algn="l"/>
              </a:tabLst>
            </a:pPr>
            <a:r>
              <a:rPr sz="1800" spc="-10" dirty="0">
                <a:solidFill>
                  <a:srgbClr val="E6F0E2"/>
                </a:solidFill>
                <a:latin typeface="Microsoft Sans Serif"/>
                <a:cs typeface="Microsoft Sans Serif"/>
              </a:rPr>
              <a:t>fitosanitarnego</a:t>
            </a:r>
            <a:r>
              <a:rPr sz="1800" dirty="0">
                <a:solidFill>
                  <a:srgbClr val="E6F0E2"/>
                </a:solidFill>
                <a:latin typeface="Microsoft Sans Serif"/>
                <a:cs typeface="Microsoft Sans Serif"/>
              </a:rPr>
              <a:t>	</a:t>
            </a:r>
            <a:r>
              <a:rPr sz="1800" spc="-20" dirty="0">
                <a:solidFill>
                  <a:srgbClr val="E6F0E2"/>
                </a:solidFill>
                <a:latin typeface="Microsoft Sans Serif"/>
                <a:cs typeface="Microsoft Sans Serif"/>
              </a:rPr>
              <a:t>upraw</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rolniczych,</a:t>
            </a:r>
            <a:endParaRPr sz="1800">
              <a:latin typeface="Microsoft Sans Serif"/>
              <a:cs typeface="Microsoft Sans Serif"/>
            </a:endParaRPr>
          </a:p>
          <a:p>
            <a:pPr marL="113030">
              <a:lnSpc>
                <a:spcPct val="100000"/>
              </a:lnSpc>
              <a:spcBef>
                <a:spcPts val="110"/>
              </a:spcBef>
              <a:tabLst>
                <a:tab pos="1035050" algn="l"/>
                <a:tab pos="1754505" algn="l"/>
                <a:tab pos="2359660" algn="l"/>
                <a:tab pos="3207385" algn="l"/>
              </a:tabLst>
            </a:pPr>
            <a:r>
              <a:rPr sz="1800" spc="-10" dirty="0">
                <a:solidFill>
                  <a:srgbClr val="E6F0E2"/>
                </a:solidFill>
                <a:latin typeface="Microsoft Sans Serif"/>
                <a:cs typeface="Microsoft Sans Serif"/>
              </a:rPr>
              <a:t>terenie</a:t>
            </a:r>
            <a:r>
              <a:rPr sz="1800" dirty="0">
                <a:solidFill>
                  <a:srgbClr val="E6F0E2"/>
                </a:solidFill>
                <a:latin typeface="Microsoft Sans Serif"/>
                <a:cs typeface="Microsoft Sans Serif"/>
              </a:rPr>
              <a:t>	</a:t>
            </a:r>
            <a:r>
              <a:rPr sz="1800" spc="-20" dirty="0">
                <a:solidFill>
                  <a:srgbClr val="E6F0E2"/>
                </a:solidFill>
                <a:latin typeface="Microsoft Sans Serif"/>
                <a:cs typeface="Microsoft Sans Serif"/>
              </a:rPr>
              <a:t>kraju</a:t>
            </a:r>
            <a:r>
              <a:rPr sz="1800" dirty="0">
                <a:solidFill>
                  <a:srgbClr val="E6F0E2"/>
                </a:solidFill>
                <a:latin typeface="Microsoft Sans Serif"/>
                <a:cs typeface="Microsoft Sans Serif"/>
              </a:rPr>
              <a:t>	</a:t>
            </a:r>
            <a:r>
              <a:rPr sz="1800" spc="-25" dirty="0">
                <a:solidFill>
                  <a:srgbClr val="E6F0E2"/>
                </a:solidFill>
                <a:latin typeface="Microsoft Sans Serif"/>
                <a:cs typeface="Microsoft Sans Serif"/>
              </a:rPr>
              <a:t>pod</a:t>
            </a:r>
            <a:r>
              <a:rPr sz="1800" dirty="0">
                <a:solidFill>
                  <a:srgbClr val="E6F0E2"/>
                </a:solidFill>
                <a:latin typeface="Microsoft Sans Serif"/>
                <a:cs typeface="Microsoft Sans Serif"/>
              </a:rPr>
              <a:t>	</a:t>
            </a:r>
            <a:r>
              <a:rPr sz="1800" spc="-20" dirty="0">
                <a:solidFill>
                  <a:srgbClr val="E6F0E2"/>
                </a:solidFill>
                <a:latin typeface="Microsoft Sans Serif"/>
                <a:cs typeface="Microsoft Sans Serif"/>
              </a:rPr>
              <a:t>kątem</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ryzyka</a:t>
            </a:r>
            <a:endParaRPr sz="1800">
              <a:latin typeface="Microsoft Sans Serif"/>
              <a:cs typeface="Microsoft Sans Serif"/>
            </a:endParaRPr>
          </a:p>
        </p:txBody>
      </p:sp>
      <p:sp>
        <p:nvSpPr>
          <p:cNvPr id="16" name="object 16"/>
          <p:cNvSpPr txBox="1"/>
          <p:nvPr/>
        </p:nvSpPr>
        <p:spPr>
          <a:xfrm>
            <a:off x="1219200" y="5103291"/>
            <a:ext cx="7101840" cy="588010"/>
          </a:xfrm>
          <a:prstGeom prst="rect">
            <a:avLst/>
          </a:prstGeom>
        </p:spPr>
        <p:txBody>
          <a:bodyPr vert="horz" wrap="square" lIns="0" tIns="10795" rIns="0" bIns="0" rtlCol="0">
            <a:spAutoFit/>
          </a:bodyPr>
          <a:lstStyle/>
          <a:p>
            <a:pPr marL="12700" marR="5080">
              <a:lnSpc>
                <a:spcPts val="2270"/>
              </a:lnSpc>
              <a:spcBef>
                <a:spcPts val="85"/>
              </a:spcBef>
              <a:tabLst>
                <a:tab pos="2317115" algn="l"/>
                <a:tab pos="4103370" algn="l"/>
                <a:tab pos="6358255" algn="l"/>
                <a:tab pos="7037705" algn="l"/>
              </a:tabLst>
            </a:pPr>
            <a:r>
              <a:rPr sz="1800" spc="-10" dirty="0">
                <a:solidFill>
                  <a:srgbClr val="E6F0E2"/>
                </a:solidFill>
                <a:latin typeface="Microsoft Sans Serif"/>
                <a:cs typeface="Microsoft Sans Serif"/>
              </a:rPr>
              <a:t>niekontrolowanego</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przeniknięcia,</a:t>
            </a:r>
            <a:r>
              <a:rPr sz="1800" dirty="0">
                <a:solidFill>
                  <a:srgbClr val="E6F0E2"/>
                </a:solidFill>
                <a:latin typeface="Microsoft Sans Serif"/>
                <a:cs typeface="Microsoft Sans Serif"/>
              </a:rPr>
              <a:t>	</a:t>
            </a:r>
            <a:r>
              <a:rPr sz="1800" spc="-10" dirty="0">
                <a:solidFill>
                  <a:srgbClr val="E6F0E2"/>
                </a:solidFill>
                <a:latin typeface="Microsoft Sans Serif"/>
                <a:cs typeface="Microsoft Sans Serif"/>
              </a:rPr>
              <a:t>rozprzestrzeniania</a:t>
            </a:r>
            <a:r>
              <a:rPr sz="1800" dirty="0">
                <a:solidFill>
                  <a:srgbClr val="E6F0E2"/>
                </a:solidFill>
                <a:latin typeface="Microsoft Sans Serif"/>
                <a:cs typeface="Microsoft Sans Serif"/>
              </a:rPr>
              <a:t>	</a:t>
            </a:r>
            <a:r>
              <a:rPr sz="1800" spc="-25" dirty="0">
                <a:solidFill>
                  <a:srgbClr val="E6F0E2"/>
                </a:solidFill>
                <a:latin typeface="Microsoft Sans Serif"/>
                <a:cs typeface="Microsoft Sans Serif"/>
              </a:rPr>
              <a:t>się</a:t>
            </a:r>
            <a:r>
              <a:rPr sz="1800" dirty="0">
                <a:solidFill>
                  <a:srgbClr val="E6F0E2"/>
                </a:solidFill>
                <a:latin typeface="Microsoft Sans Serif"/>
                <a:cs typeface="Microsoft Sans Serif"/>
              </a:rPr>
              <a:t>	</a:t>
            </a:r>
            <a:r>
              <a:rPr sz="1800" spc="-50" dirty="0">
                <a:solidFill>
                  <a:srgbClr val="E6F0E2"/>
                </a:solidFill>
                <a:latin typeface="Microsoft Sans Serif"/>
                <a:cs typeface="Microsoft Sans Serif"/>
              </a:rPr>
              <a:t>i </a:t>
            </a:r>
            <a:r>
              <a:rPr sz="1800" dirty="0">
                <a:solidFill>
                  <a:srgbClr val="E6F0E2"/>
                </a:solidFill>
                <a:latin typeface="Microsoft Sans Serif"/>
                <a:cs typeface="Microsoft Sans Serif"/>
              </a:rPr>
              <a:t>zadomowienia</a:t>
            </a:r>
            <a:r>
              <a:rPr sz="1800" spc="-40" dirty="0">
                <a:solidFill>
                  <a:srgbClr val="E6F0E2"/>
                </a:solidFill>
                <a:latin typeface="Microsoft Sans Serif"/>
                <a:cs typeface="Microsoft Sans Serif"/>
              </a:rPr>
              <a:t> </a:t>
            </a:r>
            <a:r>
              <a:rPr sz="1800" dirty="0">
                <a:solidFill>
                  <a:srgbClr val="E6F0E2"/>
                </a:solidFill>
                <a:latin typeface="Microsoft Sans Serif"/>
                <a:cs typeface="Microsoft Sans Serif"/>
              </a:rPr>
              <a:t>agrofagów</a:t>
            </a:r>
            <a:r>
              <a:rPr sz="1800" spc="-65" dirty="0">
                <a:solidFill>
                  <a:srgbClr val="E6F0E2"/>
                </a:solidFill>
                <a:latin typeface="Microsoft Sans Serif"/>
                <a:cs typeface="Microsoft Sans Serif"/>
              </a:rPr>
              <a:t> </a:t>
            </a:r>
            <a:r>
              <a:rPr sz="1800" spc="-10" dirty="0">
                <a:solidFill>
                  <a:srgbClr val="E6F0E2"/>
                </a:solidFill>
                <a:latin typeface="Microsoft Sans Serif"/>
                <a:cs typeface="Microsoft Sans Serif"/>
              </a:rPr>
              <a:t>kwarantannowych.</a:t>
            </a:r>
            <a:endParaRPr sz="1800">
              <a:latin typeface="Microsoft Sans Serif"/>
              <a:cs typeface="Microsoft Sans Serif"/>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85800" y="685800"/>
            <a:ext cx="7543800" cy="5147310"/>
          </a:xfrm>
          <a:prstGeom prst="rect">
            <a:avLst/>
          </a:prstGeom>
        </p:spPr>
        <p:txBody>
          <a:bodyPr vert="horz" wrap="square" lIns="0" tIns="97790" rIns="0" bIns="0" rtlCol="0">
            <a:spAutoFit/>
          </a:bodyPr>
          <a:lstStyle/>
          <a:p>
            <a:pPr marL="12700">
              <a:lnSpc>
                <a:spcPct val="100000"/>
              </a:lnSpc>
              <a:spcBef>
                <a:spcPts val="770"/>
              </a:spcBef>
            </a:pPr>
            <a:r>
              <a:rPr sz="2800" u="sng" dirty="0">
                <a:solidFill>
                  <a:srgbClr val="FFFF00"/>
                </a:solidFill>
                <a:uFill>
                  <a:solidFill>
                    <a:srgbClr val="FFFF00"/>
                  </a:solidFill>
                </a:uFill>
                <a:latin typeface="Microsoft Sans Serif"/>
                <a:cs typeface="Microsoft Sans Serif"/>
              </a:rPr>
              <a:t>Fungicydy</a:t>
            </a:r>
            <a:r>
              <a:rPr sz="2800" u="sng" spc="-95" dirty="0">
                <a:solidFill>
                  <a:srgbClr val="FFFF00"/>
                </a:solidFill>
                <a:uFill>
                  <a:solidFill>
                    <a:srgbClr val="FFFF00"/>
                  </a:solidFill>
                </a:uFill>
                <a:latin typeface="Microsoft Sans Serif"/>
                <a:cs typeface="Microsoft Sans Serif"/>
              </a:rPr>
              <a:t> </a:t>
            </a:r>
            <a:r>
              <a:rPr sz="2800" u="sng" dirty="0">
                <a:solidFill>
                  <a:srgbClr val="FFFF00"/>
                </a:solidFill>
                <a:uFill>
                  <a:solidFill>
                    <a:srgbClr val="FFFF00"/>
                  </a:solidFill>
                </a:uFill>
                <a:latin typeface="Microsoft Sans Serif"/>
                <a:cs typeface="Microsoft Sans Serif"/>
              </a:rPr>
              <a:t>działające</a:t>
            </a:r>
            <a:r>
              <a:rPr sz="2800" u="sng" spc="-90" dirty="0">
                <a:solidFill>
                  <a:srgbClr val="FFFF00"/>
                </a:solidFill>
                <a:uFill>
                  <a:solidFill>
                    <a:srgbClr val="FFFF00"/>
                  </a:solidFill>
                </a:uFill>
                <a:latin typeface="Microsoft Sans Serif"/>
                <a:cs typeface="Microsoft Sans Serif"/>
              </a:rPr>
              <a:t> </a:t>
            </a:r>
            <a:r>
              <a:rPr sz="2800" u="sng" dirty="0">
                <a:solidFill>
                  <a:srgbClr val="FFFF00"/>
                </a:solidFill>
                <a:uFill>
                  <a:solidFill>
                    <a:srgbClr val="FFFF00"/>
                  </a:solidFill>
                </a:uFill>
                <a:latin typeface="Microsoft Sans Serif"/>
                <a:cs typeface="Microsoft Sans Serif"/>
              </a:rPr>
              <a:t>przed</a:t>
            </a:r>
            <a:r>
              <a:rPr sz="2800" u="sng" spc="-95" dirty="0">
                <a:solidFill>
                  <a:srgbClr val="FFFF00"/>
                </a:solidFill>
                <a:uFill>
                  <a:solidFill>
                    <a:srgbClr val="FFFF00"/>
                  </a:solidFill>
                </a:uFill>
                <a:latin typeface="Microsoft Sans Serif"/>
                <a:cs typeface="Microsoft Sans Serif"/>
              </a:rPr>
              <a:t> </a:t>
            </a:r>
            <a:r>
              <a:rPr sz="2800" u="sng" spc="-10" dirty="0">
                <a:solidFill>
                  <a:srgbClr val="FFFF00"/>
                </a:solidFill>
                <a:uFill>
                  <a:solidFill>
                    <a:srgbClr val="FFFF00"/>
                  </a:solidFill>
                </a:uFill>
                <a:latin typeface="Microsoft Sans Serif"/>
                <a:cs typeface="Microsoft Sans Serif"/>
              </a:rPr>
              <a:t>infekcją:</a:t>
            </a:r>
            <a:endParaRPr sz="2800" dirty="0">
              <a:latin typeface="Microsoft Sans Serif"/>
              <a:cs typeface="Microsoft Sans Serif"/>
            </a:endParaRPr>
          </a:p>
          <a:p>
            <a:pPr marL="230504" marR="222885" indent="-218440">
              <a:lnSpc>
                <a:spcPct val="100000"/>
              </a:lnSpc>
              <a:spcBef>
                <a:spcPts val="675"/>
              </a:spcBef>
              <a:buChar char="-"/>
              <a:tabLst>
                <a:tab pos="355600" algn="l"/>
              </a:tabLst>
            </a:pPr>
            <a:r>
              <a:rPr sz="2800" dirty="0">
                <a:solidFill>
                  <a:srgbClr val="FFFFFF"/>
                </a:solidFill>
                <a:latin typeface="Microsoft Sans Serif"/>
                <a:cs typeface="Microsoft Sans Serif"/>
              </a:rPr>
              <a:t>blokuja</a:t>
            </a:r>
            <a:r>
              <a:rPr sz="2800" spc="-60" dirty="0">
                <a:solidFill>
                  <a:srgbClr val="FFFFFF"/>
                </a:solidFill>
                <a:latin typeface="Microsoft Sans Serif"/>
                <a:cs typeface="Microsoft Sans Serif"/>
              </a:rPr>
              <a:t> </a:t>
            </a:r>
            <a:r>
              <a:rPr sz="2800" dirty="0">
                <a:solidFill>
                  <a:srgbClr val="FFFFFF"/>
                </a:solidFill>
                <a:latin typeface="Microsoft Sans Serif"/>
                <a:cs typeface="Microsoft Sans Serif"/>
              </a:rPr>
              <a:t>procesy</a:t>
            </a:r>
            <a:r>
              <a:rPr sz="2800" spc="-65" dirty="0">
                <a:solidFill>
                  <a:srgbClr val="FFFFFF"/>
                </a:solidFill>
                <a:latin typeface="Microsoft Sans Serif"/>
                <a:cs typeface="Microsoft Sans Serif"/>
              </a:rPr>
              <a:t> </a:t>
            </a:r>
            <a:r>
              <a:rPr sz="2800" dirty="0">
                <a:solidFill>
                  <a:srgbClr val="FFFFFF"/>
                </a:solidFill>
                <a:latin typeface="Microsoft Sans Serif"/>
                <a:cs typeface="Microsoft Sans Serif"/>
              </a:rPr>
              <a:t>energetyczne</a:t>
            </a:r>
            <a:r>
              <a:rPr sz="2800" spc="-60" dirty="0">
                <a:solidFill>
                  <a:srgbClr val="FFFFFF"/>
                </a:solidFill>
                <a:latin typeface="Microsoft Sans Serif"/>
                <a:cs typeface="Microsoft Sans Serif"/>
              </a:rPr>
              <a:t> </a:t>
            </a:r>
            <a:r>
              <a:rPr sz="2800" dirty="0">
                <a:solidFill>
                  <a:srgbClr val="FFFFFF"/>
                </a:solidFill>
                <a:latin typeface="Microsoft Sans Serif"/>
                <a:cs typeface="Microsoft Sans Serif"/>
              </a:rPr>
              <a:t>w</a:t>
            </a:r>
            <a:r>
              <a:rPr sz="2800" spc="-60" dirty="0">
                <a:solidFill>
                  <a:srgbClr val="FFFFFF"/>
                </a:solidFill>
                <a:latin typeface="Microsoft Sans Serif"/>
                <a:cs typeface="Microsoft Sans Serif"/>
              </a:rPr>
              <a:t> </a:t>
            </a:r>
            <a:r>
              <a:rPr sz="2800" spc="-10" dirty="0">
                <a:solidFill>
                  <a:srgbClr val="FFFFFF"/>
                </a:solidFill>
                <a:latin typeface="Microsoft Sans Serif"/>
                <a:cs typeface="Microsoft Sans Serif"/>
              </a:rPr>
              <a:t>zarodnikach 	</a:t>
            </a:r>
            <a:r>
              <a:rPr sz="2800" dirty="0">
                <a:solidFill>
                  <a:srgbClr val="FFFFFF"/>
                </a:solidFill>
                <a:latin typeface="Microsoft Sans Serif"/>
                <a:cs typeface="Microsoft Sans Serif"/>
              </a:rPr>
              <a:t>(zw.</a:t>
            </a:r>
            <a:r>
              <a:rPr sz="2800" spc="-65" dirty="0">
                <a:solidFill>
                  <a:srgbClr val="FFFFFF"/>
                </a:solidFill>
                <a:latin typeface="Microsoft Sans Serif"/>
                <a:cs typeface="Microsoft Sans Serif"/>
              </a:rPr>
              <a:t> </a:t>
            </a:r>
            <a:r>
              <a:rPr sz="2800" dirty="0">
                <a:solidFill>
                  <a:srgbClr val="FFFFFF"/>
                </a:solidFill>
                <a:latin typeface="Microsoft Sans Serif"/>
                <a:cs typeface="Microsoft Sans Serif"/>
              </a:rPr>
              <a:t>miedzi,</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nieorganiczne</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zw.</a:t>
            </a:r>
            <a:r>
              <a:rPr sz="2800" spc="-60" dirty="0">
                <a:solidFill>
                  <a:srgbClr val="FFFFFF"/>
                </a:solidFill>
                <a:latin typeface="Microsoft Sans Serif"/>
                <a:cs typeface="Microsoft Sans Serif"/>
              </a:rPr>
              <a:t> </a:t>
            </a:r>
            <a:r>
              <a:rPr sz="2800" spc="-10" dirty="0">
                <a:solidFill>
                  <a:srgbClr val="FFFFFF"/>
                </a:solidFill>
                <a:latin typeface="Microsoft Sans Serif"/>
                <a:cs typeface="Microsoft Sans Serif"/>
              </a:rPr>
              <a:t>siarki, 	</a:t>
            </a:r>
            <a:r>
              <a:rPr sz="2800" dirty="0">
                <a:solidFill>
                  <a:srgbClr val="FFFFFF"/>
                </a:solidFill>
                <a:latin typeface="Microsoft Sans Serif"/>
                <a:cs typeface="Microsoft Sans Serif"/>
              </a:rPr>
              <a:t>tiokarbaminiany,</a:t>
            </a:r>
            <a:r>
              <a:rPr sz="2800" spc="-85" dirty="0">
                <a:solidFill>
                  <a:srgbClr val="FFFFFF"/>
                </a:solidFill>
                <a:latin typeface="Microsoft Sans Serif"/>
                <a:cs typeface="Microsoft Sans Serif"/>
              </a:rPr>
              <a:t> </a:t>
            </a:r>
            <a:r>
              <a:rPr sz="2800" dirty="0">
                <a:solidFill>
                  <a:srgbClr val="FFFFFF"/>
                </a:solidFill>
                <a:latin typeface="Microsoft Sans Serif"/>
                <a:cs typeface="Microsoft Sans Serif"/>
              </a:rPr>
              <a:t>zw.</a:t>
            </a:r>
            <a:r>
              <a:rPr sz="2800" spc="-95" dirty="0">
                <a:solidFill>
                  <a:srgbClr val="FFFFFF"/>
                </a:solidFill>
                <a:latin typeface="Microsoft Sans Serif"/>
                <a:cs typeface="Microsoft Sans Serif"/>
              </a:rPr>
              <a:t> </a:t>
            </a:r>
            <a:r>
              <a:rPr sz="2800" dirty="0">
                <a:solidFill>
                  <a:srgbClr val="FFFFFF"/>
                </a:solidFill>
                <a:latin typeface="Microsoft Sans Serif"/>
                <a:cs typeface="Microsoft Sans Serif"/>
              </a:rPr>
              <a:t>ftalimidowe,</a:t>
            </a:r>
            <a:r>
              <a:rPr sz="2800" spc="-80" dirty="0">
                <a:solidFill>
                  <a:srgbClr val="FFFFFF"/>
                </a:solidFill>
                <a:latin typeface="Microsoft Sans Serif"/>
                <a:cs typeface="Microsoft Sans Serif"/>
              </a:rPr>
              <a:t> </a:t>
            </a:r>
            <a:r>
              <a:rPr sz="2800" dirty="0">
                <a:solidFill>
                  <a:srgbClr val="FFFFFF"/>
                </a:solidFill>
                <a:latin typeface="Microsoft Sans Serif"/>
                <a:cs typeface="Microsoft Sans Serif"/>
              </a:rPr>
              <a:t>proste</a:t>
            </a:r>
            <a:r>
              <a:rPr sz="2800" spc="-85" dirty="0">
                <a:solidFill>
                  <a:srgbClr val="FFFFFF"/>
                </a:solidFill>
                <a:latin typeface="Microsoft Sans Serif"/>
                <a:cs typeface="Microsoft Sans Serif"/>
              </a:rPr>
              <a:t> </a:t>
            </a:r>
            <a:r>
              <a:rPr sz="2800" spc="-25" dirty="0">
                <a:solidFill>
                  <a:srgbClr val="FFFFFF"/>
                </a:solidFill>
                <a:latin typeface="Microsoft Sans Serif"/>
                <a:cs typeface="Microsoft Sans Serif"/>
              </a:rPr>
              <a:t>zw. 	</a:t>
            </a:r>
            <a:r>
              <a:rPr sz="2800" spc="-10" dirty="0">
                <a:solidFill>
                  <a:srgbClr val="FFFFFF"/>
                </a:solidFill>
                <a:latin typeface="Microsoft Sans Serif"/>
                <a:cs typeface="Microsoft Sans Serif"/>
              </a:rPr>
              <a:t>aromatyczne)</a:t>
            </a:r>
            <a:endParaRPr sz="2800" dirty="0">
              <a:latin typeface="Microsoft Sans Serif"/>
              <a:cs typeface="Microsoft Sans Serif"/>
            </a:endParaRPr>
          </a:p>
          <a:p>
            <a:pPr marL="230504" marR="5080" indent="-218440">
              <a:lnSpc>
                <a:spcPct val="100000"/>
              </a:lnSpc>
              <a:spcBef>
                <a:spcPts val="675"/>
              </a:spcBef>
              <a:buChar char="-"/>
              <a:tabLst>
                <a:tab pos="355600" algn="l"/>
              </a:tabLst>
            </a:pPr>
            <a:r>
              <a:rPr sz="2800" dirty="0">
                <a:solidFill>
                  <a:srgbClr val="FFFFFF"/>
                </a:solidFill>
                <a:latin typeface="Microsoft Sans Serif"/>
                <a:cs typeface="Microsoft Sans Serif"/>
              </a:rPr>
              <a:t>mają</a:t>
            </a:r>
            <a:r>
              <a:rPr sz="2800" spc="-70" dirty="0">
                <a:solidFill>
                  <a:srgbClr val="FFFFFF"/>
                </a:solidFill>
                <a:latin typeface="Microsoft Sans Serif"/>
                <a:cs typeface="Microsoft Sans Serif"/>
              </a:rPr>
              <a:t> </a:t>
            </a:r>
            <a:r>
              <a:rPr sz="2800" dirty="0">
                <a:solidFill>
                  <a:srgbClr val="FFFFFF"/>
                </a:solidFill>
                <a:latin typeface="Microsoft Sans Serif"/>
                <a:cs typeface="Microsoft Sans Serif"/>
              </a:rPr>
              <a:t>małą</a:t>
            </a:r>
            <a:r>
              <a:rPr sz="2800" spc="-75" dirty="0">
                <a:solidFill>
                  <a:srgbClr val="FFFFFF"/>
                </a:solidFill>
                <a:latin typeface="Microsoft Sans Serif"/>
                <a:cs typeface="Microsoft Sans Serif"/>
              </a:rPr>
              <a:t> </a:t>
            </a:r>
            <a:r>
              <a:rPr sz="2800" dirty="0">
                <a:solidFill>
                  <a:srgbClr val="FFFFFF"/>
                </a:solidFill>
                <a:latin typeface="Microsoft Sans Serif"/>
                <a:cs typeface="Microsoft Sans Serif"/>
              </a:rPr>
              <a:t>selektywność</a:t>
            </a:r>
            <a:r>
              <a:rPr sz="2800" spc="-85" dirty="0">
                <a:solidFill>
                  <a:srgbClr val="FFFFFF"/>
                </a:solidFill>
                <a:latin typeface="Microsoft Sans Serif"/>
                <a:cs typeface="Microsoft Sans Serif"/>
              </a:rPr>
              <a:t> </a:t>
            </a:r>
            <a:r>
              <a:rPr sz="2800" dirty="0">
                <a:solidFill>
                  <a:srgbClr val="FFFFFF"/>
                </a:solidFill>
                <a:latin typeface="Microsoft Sans Serif"/>
                <a:cs typeface="Microsoft Sans Serif"/>
              </a:rPr>
              <a:t>działania</a:t>
            </a:r>
            <a:r>
              <a:rPr sz="2800" spc="-85" dirty="0">
                <a:solidFill>
                  <a:srgbClr val="FFFFFF"/>
                </a:solidFill>
                <a:latin typeface="Microsoft Sans Serif"/>
                <a:cs typeface="Microsoft Sans Serif"/>
              </a:rPr>
              <a:t> </a:t>
            </a:r>
            <a:r>
              <a:rPr sz="2800" dirty="0">
                <a:solidFill>
                  <a:srgbClr val="FFFFFF"/>
                </a:solidFill>
                <a:latin typeface="Microsoft Sans Serif"/>
                <a:cs typeface="Microsoft Sans Serif"/>
              </a:rPr>
              <a:t>zarówno</a:t>
            </a:r>
            <a:r>
              <a:rPr sz="2800" spc="-65" dirty="0">
                <a:solidFill>
                  <a:srgbClr val="FFFFFF"/>
                </a:solidFill>
                <a:latin typeface="Microsoft Sans Serif"/>
                <a:cs typeface="Microsoft Sans Serif"/>
              </a:rPr>
              <a:t> </a:t>
            </a:r>
            <a:r>
              <a:rPr sz="2800" spc="-25" dirty="0">
                <a:solidFill>
                  <a:srgbClr val="FFFFFF"/>
                </a:solidFill>
                <a:latin typeface="Microsoft Sans Serif"/>
                <a:cs typeface="Microsoft Sans Serif"/>
              </a:rPr>
              <a:t>na 	</a:t>
            </a:r>
            <a:r>
              <a:rPr sz="2800" dirty="0">
                <a:solidFill>
                  <a:srgbClr val="FFFFFF"/>
                </a:solidFill>
                <a:latin typeface="Microsoft Sans Serif"/>
                <a:cs typeface="Microsoft Sans Serif"/>
              </a:rPr>
              <a:t>grzyby</a:t>
            </a:r>
            <a:r>
              <a:rPr sz="2800" spc="-20" dirty="0">
                <a:solidFill>
                  <a:srgbClr val="FFFFFF"/>
                </a:solidFill>
                <a:latin typeface="Microsoft Sans Serif"/>
                <a:cs typeface="Microsoft Sans Serif"/>
              </a:rPr>
              <a:t> </a:t>
            </a:r>
            <a:r>
              <a:rPr sz="2800" dirty="0">
                <a:solidFill>
                  <a:srgbClr val="FFFFFF"/>
                </a:solidFill>
                <a:latin typeface="Microsoft Sans Serif"/>
                <a:cs typeface="Microsoft Sans Serif"/>
              </a:rPr>
              <a:t>i</a:t>
            </a:r>
            <a:r>
              <a:rPr sz="2800" spc="-15" dirty="0">
                <a:solidFill>
                  <a:srgbClr val="FFFFFF"/>
                </a:solidFill>
                <a:latin typeface="Microsoft Sans Serif"/>
                <a:cs typeface="Microsoft Sans Serif"/>
              </a:rPr>
              <a:t> </a:t>
            </a:r>
            <a:r>
              <a:rPr sz="2800" spc="-10" dirty="0">
                <a:solidFill>
                  <a:srgbClr val="FFFFFF"/>
                </a:solidFill>
                <a:latin typeface="Microsoft Sans Serif"/>
                <a:cs typeface="Microsoft Sans Serif"/>
              </a:rPr>
              <a:t>roślinę</a:t>
            </a:r>
            <a:endParaRPr sz="2800" dirty="0">
              <a:latin typeface="Microsoft Sans Serif"/>
              <a:cs typeface="Microsoft Sans Serif"/>
            </a:endParaRPr>
          </a:p>
          <a:p>
            <a:pPr marL="231140" indent="-218440">
              <a:lnSpc>
                <a:spcPct val="100000"/>
              </a:lnSpc>
              <a:spcBef>
                <a:spcPts val="675"/>
              </a:spcBef>
              <a:buChar char="-"/>
              <a:tabLst>
                <a:tab pos="231140" algn="l"/>
              </a:tabLst>
            </a:pPr>
            <a:r>
              <a:rPr sz="2800" dirty="0">
                <a:solidFill>
                  <a:srgbClr val="FFFFFF"/>
                </a:solidFill>
                <a:latin typeface="Microsoft Sans Serif"/>
                <a:cs typeface="Microsoft Sans Serif"/>
              </a:rPr>
              <a:t>mała</a:t>
            </a:r>
            <a:r>
              <a:rPr sz="2800" spc="-45" dirty="0">
                <a:solidFill>
                  <a:srgbClr val="FFFFFF"/>
                </a:solidFill>
                <a:latin typeface="Microsoft Sans Serif"/>
                <a:cs typeface="Microsoft Sans Serif"/>
              </a:rPr>
              <a:t> </a:t>
            </a:r>
            <a:r>
              <a:rPr sz="2800" dirty="0">
                <a:solidFill>
                  <a:srgbClr val="FFFFFF"/>
                </a:solidFill>
                <a:latin typeface="Microsoft Sans Serif"/>
                <a:cs typeface="Microsoft Sans Serif"/>
              </a:rPr>
              <a:t>aktywność</a:t>
            </a:r>
            <a:r>
              <a:rPr sz="2800" spc="-60" dirty="0">
                <a:solidFill>
                  <a:srgbClr val="FFFFFF"/>
                </a:solidFill>
                <a:latin typeface="Microsoft Sans Serif"/>
                <a:cs typeface="Microsoft Sans Serif"/>
              </a:rPr>
              <a:t> </a:t>
            </a:r>
            <a:r>
              <a:rPr sz="2800" dirty="0">
                <a:solidFill>
                  <a:srgbClr val="FFFFFF"/>
                </a:solidFill>
                <a:latin typeface="Microsoft Sans Serif"/>
                <a:cs typeface="Microsoft Sans Serif"/>
              </a:rPr>
              <a:t>grzybobójcza</a:t>
            </a:r>
            <a:r>
              <a:rPr sz="2800" spc="-25" dirty="0">
                <a:solidFill>
                  <a:srgbClr val="FFFFFF"/>
                </a:solidFill>
                <a:latin typeface="Microsoft Sans Serif"/>
                <a:cs typeface="Microsoft Sans Serif"/>
              </a:rPr>
              <a:t> </a:t>
            </a:r>
            <a:r>
              <a:rPr sz="2800" i="1" dirty="0">
                <a:solidFill>
                  <a:srgbClr val="FFFFFF"/>
                </a:solidFill>
                <a:latin typeface="Arial"/>
                <a:cs typeface="Arial"/>
              </a:rPr>
              <a:t>in</a:t>
            </a:r>
            <a:r>
              <a:rPr sz="2800" i="1" spc="-100" dirty="0">
                <a:solidFill>
                  <a:srgbClr val="FFFFFF"/>
                </a:solidFill>
                <a:latin typeface="Arial"/>
                <a:cs typeface="Arial"/>
              </a:rPr>
              <a:t> </a:t>
            </a:r>
            <a:r>
              <a:rPr sz="2800" i="1" spc="-10" dirty="0">
                <a:solidFill>
                  <a:srgbClr val="FFFFFF"/>
                </a:solidFill>
                <a:latin typeface="Arial"/>
                <a:cs typeface="Arial"/>
              </a:rPr>
              <a:t>vitro</a:t>
            </a:r>
            <a:endParaRPr sz="2800" dirty="0">
              <a:latin typeface="Arial"/>
              <a:cs typeface="Arial"/>
            </a:endParaRPr>
          </a:p>
          <a:p>
            <a:pPr marL="230504" marR="605155" indent="-218440">
              <a:lnSpc>
                <a:spcPct val="100000"/>
              </a:lnSpc>
              <a:spcBef>
                <a:spcPts val="670"/>
              </a:spcBef>
              <a:buChar char="-"/>
              <a:tabLst>
                <a:tab pos="355600" algn="l"/>
              </a:tabLst>
            </a:pPr>
            <a:r>
              <a:rPr sz="2800" dirty="0">
                <a:solidFill>
                  <a:srgbClr val="FFFFFF"/>
                </a:solidFill>
                <a:latin typeface="Microsoft Sans Serif"/>
                <a:cs typeface="Microsoft Sans Serif"/>
              </a:rPr>
              <a:t>niska</a:t>
            </a:r>
            <a:r>
              <a:rPr sz="2800" spc="-70" dirty="0">
                <a:solidFill>
                  <a:srgbClr val="FFFFFF"/>
                </a:solidFill>
                <a:latin typeface="Microsoft Sans Serif"/>
                <a:cs typeface="Microsoft Sans Serif"/>
              </a:rPr>
              <a:t> </a:t>
            </a:r>
            <a:r>
              <a:rPr sz="2800" dirty="0">
                <a:solidFill>
                  <a:srgbClr val="FFFFFF"/>
                </a:solidFill>
                <a:latin typeface="Microsoft Sans Serif"/>
                <a:cs typeface="Microsoft Sans Serif"/>
              </a:rPr>
              <a:t>presja</a:t>
            </a:r>
            <a:r>
              <a:rPr sz="2800" spc="-65" dirty="0">
                <a:solidFill>
                  <a:srgbClr val="FFFFFF"/>
                </a:solidFill>
                <a:latin typeface="Microsoft Sans Serif"/>
                <a:cs typeface="Microsoft Sans Serif"/>
              </a:rPr>
              <a:t> </a:t>
            </a:r>
            <a:r>
              <a:rPr sz="2800" dirty="0">
                <a:solidFill>
                  <a:srgbClr val="FFFFFF"/>
                </a:solidFill>
                <a:latin typeface="Microsoft Sans Serif"/>
                <a:cs typeface="Microsoft Sans Serif"/>
              </a:rPr>
              <a:t>selekcyjna-</a:t>
            </a:r>
            <a:r>
              <a:rPr sz="2800" spc="-55" dirty="0">
                <a:solidFill>
                  <a:srgbClr val="FFFFFF"/>
                </a:solidFill>
                <a:latin typeface="Microsoft Sans Serif"/>
                <a:cs typeface="Microsoft Sans Serif"/>
              </a:rPr>
              <a:t> </a:t>
            </a:r>
            <a:r>
              <a:rPr sz="2800" spc="-20" dirty="0">
                <a:solidFill>
                  <a:srgbClr val="FFFFFF"/>
                </a:solidFill>
                <a:latin typeface="Microsoft Sans Serif"/>
                <a:cs typeface="Microsoft Sans Serif"/>
              </a:rPr>
              <a:t>małe 	</a:t>
            </a:r>
            <a:r>
              <a:rPr sz="2800" spc="-10" dirty="0">
                <a:solidFill>
                  <a:srgbClr val="FFFFFF"/>
                </a:solidFill>
                <a:latin typeface="Microsoft Sans Serif"/>
                <a:cs typeface="Microsoft Sans Serif"/>
              </a:rPr>
              <a:t>prawdopodobieństwo</a:t>
            </a:r>
            <a:r>
              <a:rPr sz="2800" spc="-50" dirty="0">
                <a:solidFill>
                  <a:srgbClr val="FFFFFF"/>
                </a:solidFill>
                <a:latin typeface="Microsoft Sans Serif"/>
                <a:cs typeface="Microsoft Sans Serif"/>
              </a:rPr>
              <a:t> </a:t>
            </a:r>
            <a:r>
              <a:rPr sz="2800" dirty="0">
                <a:solidFill>
                  <a:srgbClr val="FFFFFF"/>
                </a:solidFill>
                <a:latin typeface="Microsoft Sans Serif"/>
                <a:cs typeface="Microsoft Sans Serif"/>
              </a:rPr>
              <a:t>uodpornienia</a:t>
            </a:r>
            <a:r>
              <a:rPr sz="2800" spc="-55" dirty="0">
                <a:solidFill>
                  <a:srgbClr val="FFFFFF"/>
                </a:solidFill>
                <a:latin typeface="Microsoft Sans Serif"/>
                <a:cs typeface="Microsoft Sans Serif"/>
              </a:rPr>
              <a:t> </a:t>
            </a:r>
            <a:r>
              <a:rPr sz="2800" dirty="0">
                <a:solidFill>
                  <a:srgbClr val="FFFFFF"/>
                </a:solidFill>
                <a:latin typeface="Microsoft Sans Serif"/>
                <a:cs typeface="Microsoft Sans Serif"/>
              </a:rPr>
              <a:t>się</a:t>
            </a:r>
            <a:r>
              <a:rPr sz="2800" spc="-85" dirty="0">
                <a:solidFill>
                  <a:srgbClr val="FFFFFF"/>
                </a:solidFill>
                <a:latin typeface="Microsoft Sans Serif"/>
                <a:cs typeface="Microsoft Sans Serif"/>
              </a:rPr>
              <a:t> </a:t>
            </a:r>
            <a:r>
              <a:rPr sz="2800" spc="-35" dirty="0">
                <a:solidFill>
                  <a:srgbClr val="FFFFFF"/>
                </a:solidFill>
                <a:latin typeface="Microsoft Sans Serif"/>
                <a:cs typeface="Microsoft Sans Serif"/>
              </a:rPr>
              <a:t>na 	</a:t>
            </a:r>
            <a:r>
              <a:rPr sz="2800" spc="-10" dirty="0">
                <a:solidFill>
                  <a:srgbClr val="FFFFFF"/>
                </a:solidFill>
                <a:latin typeface="Microsoft Sans Serif"/>
                <a:cs typeface="Microsoft Sans Serif"/>
              </a:rPr>
              <a:t>grzyba</a:t>
            </a:r>
            <a:endParaRPr sz="2800" dirty="0">
              <a:latin typeface="Microsoft Sans Serif"/>
              <a:cs typeface="Microsoft Sans Serif"/>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27582" y="764667"/>
            <a:ext cx="7417434" cy="2108835"/>
          </a:xfrm>
          <a:custGeom>
            <a:avLst/>
            <a:gdLst/>
            <a:ahLst/>
            <a:cxnLst/>
            <a:rect l="l" t="t" r="r" b="b"/>
            <a:pathLst>
              <a:path w="7417434" h="2108835">
                <a:moveTo>
                  <a:pt x="7065467" y="0"/>
                </a:moveTo>
                <a:lnTo>
                  <a:pt x="351396" y="0"/>
                </a:lnTo>
                <a:lnTo>
                  <a:pt x="303714" y="3208"/>
                </a:lnTo>
                <a:lnTo>
                  <a:pt x="257981" y="12554"/>
                </a:lnTo>
                <a:lnTo>
                  <a:pt x="214617" y="27618"/>
                </a:lnTo>
                <a:lnTo>
                  <a:pt x="174040" y="47982"/>
                </a:lnTo>
                <a:lnTo>
                  <a:pt x="136669" y="73227"/>
                </a:lnTo>
                <a:lnTo>
                  <a:pt x="102922" y="102933"/>
                </a:lnTo>
                <a:lnTo>
                  <a:pt x="73218" y="136682"/>
                </a:lnTo>
                <a:lnTo>
                  <a:pt x="47976" y="174055"/>
                </a:lnTo>
                <a:lnTo>
                  <a:pt x="27614" y="214633"/>
                </a:lnTo>
                <a:lnTo>
                  <a:pt x="12552" y="257998"/>
                </a:lnTo>
                <a:lnTo>
                  <a:pt x="3207" y="303729"/>
                </a:lnTo>
                <a:lnTo>
                  <a:pt x="0" y="351409"/>
                </a:lnTo>
                <a:lnTo>
                  <a:pt x="0" y="1756918"/>
                </a:lnTo>
                <a:lnTo>
                  <a:pt x="3207" y="1804624"/>
                </a:lnTo>
                <a:lnTo>
                  <a:pt x="12552" y="1850372"/>
                </a:lnTo>
                <a:lnTo>
                  <a:pt x="27614" y="1893746"/>
                </a:lnTo>
                <a:lnTo>
                  <a:pt x="47976" y="1934327"/>
                </a:lnTo>
                <a:lnTo>
                  <a:pt x="73218" y="1971698"/>
                </a:lnTo>
                <a:lnTo>
                  <a:pt x="102922" y="2005441"/>
                </a:lnTo>
                <a:lnTo>
                  <a:pt x="136669" y="2035138"/>
                </a:lnTo>
                <a:lnTo>
                  <a:pt x="174040" y="2060372"/>
                </a:lnTo>
                <a:lnTo>
                  <a:pt x="214617" y="2080726"/>
                </a:lnTo>
                <a:lnTo>
                  <a:pt x="257981" y="2095781"/>
                </a:lnTo>
                <a:lnTo>
                  <a:pt x="303714" y="2105121"/>
                </a:lnTo>
                <a:lnTo>
                  <a:pt x="351396" y="2108327"/>
                </a:lnTo>
                <a:lnTo>
                  <a:pt x="7065467" y="2108327"/>
                </a:lnTo>
                <a:lnTo>
                  <a:pt x="7113146" y="2105121"/>
                </a:lnTo>
                <a:lnTo>
                  <a:pt x="7158878" y="2095781"/>
                </a:lnTo>
                <a:lnTo>
                  <a:pt x="7202242" y="2080726"/>
                </a:lnTo>
                <a:lnTo>
                  <a:pt x="7242820" y="2060372"/>
                </a:lnTo>
                <a:lnTo>
                  <a:pt x="7280193" y="2035138"/>
                </a:lnTo>
                <a:lnTo>
                  <a:pt x="7313942" y="2005441"/>
                </a:lnTo>
                <a:lnTo>
                  <a:pt x="7343649" y="1971698"/>
                </a:lnTo>
                <a:lnTo>
                  <a:pt x="7368893" y="1934327"/>
                </a:lnTo>
                <a:lnTo>
                  <a:pt x="7389257" y="1893746"/>
                </a:lnTo>
                <a:lnTo>
                  <a:pt x="7404322" y="1850372"/>
                </a:lnTo>
                <a:lnTo>
                  <a:pt x="7413667" y="1804624"/>
                </a:lnTo>
                <a:lnTo>
                  <a:pt x="7416876" y="1756918"/>
                </a:lnTo>
                <a:lnTo>
                  <a:pt x="7416876" y="351409"/>
                </a:lnTo>
                <a:lnTo>
                  <a:pt x="7413667" y="303729"/>
                </a:lnTo>
                <a:lnTo>
                  <a:pt x="7404322" y="257998"/>
                </a:lnTo>
                <a:lnTo>
                  <a:pt x="7389257" y="214633"/>
                </a:lnTo>
                <a:lnTo>
                  <a:pt x="7368893" y="174055"/>
                </a:lnTo>
                <a:lnTo>
                  <a:pt x="7343649" y="136682"/>
                </a:lnTo>
                <a:lnTo>
                  <a:pt x="7313942" y="102933"/>
                </a:lnTo>
                <a:lnTo>
                  <a:pt x="7280193" y="73227"/>
                </a:lnTo>
                <a:lnTo>
                  <a:pt x="7242820" y="47982"/>
                </a:lnTo>
                <a:lnTo>
                  <a:pt x="7202242" y="27618"/>
                </a:lnTo>
                <a:lnTo>
                  <a:pt x="7158878" y="12554"/>
                </a:lnTo>
                <a:lnTo>
                  <a:pt x="7113146" y="3208"/>
                </a:lnTo>
                <a:lnTo>
                  <a:pt x="7065467" y="0"/>
                </a:lnTo>
                <a:close/>
              </a:path>
            </a:pathLst>
          </a:custGeom>
          <a:solidFill>
            <a:srgbClr val="BADFE2"/>
          </a:solidFill>
        </p:spPr>
        <p:txBody>
          <a:bodyPr wrap="square" lIns="0" tIns="0" rIns="0" bIns="0" rtlCol="0"/>
          <a:lstStyle/>
          <a:p>
            <a:endParaRPr/>
          </a:p>
        </p:txBody>
      </p:sp>
      <p:sp>
        <p:nvSpPr>
          <p:cNvPr id="3" name="object 3"/>
          <p:cNvSpPr/>
          <p:nvPr/>
        </p:nvSpPr>
        <p:spPr>
          <a:xfrm>
            <a:off x="827582" y="764666"/>
            <a:ext cx="7417434" cy="2108835"/>
          </a:xfrm>
          <a:custGeom>
            <a:avLst/>
            <a:gdLst/>
            <a:ahLst/>
            <a:cxnLst/>
            <a:rect l="l" t="t" r="r" b="b"/>
            <a:pathLst>
              <a:path w="7417434" h="2108835">
                <a:moveTo>
                  <a:pt x="0" y="351409"/>
                </a:moveTo>
                <a:lnTo>
                  <a:pt x="3207" y="303729"/>
                </a:lnTo>
                <a:lnTo>
                  <a:pt x="12552" y="257998"/>
                </a:lnTo>
                <a:lnTo>
                  <a:pt x="27614" y="214633"/>
                </a:lnTo>
                <a:lnTo>
                  <a:pt x="47976" y="174055"/>
                </a:lnTo>
                <a:lnTo>
                  <a:pt x="73218" y="136682"/>
                </a:lnTo>
                <a:lnTo>
                  <a:pt x="102922" y="102933"/>
                </a:lnTo>
                <a:lnTo>
                  <a:pt x="136669" y="73227"/>
                </a:lnTo>
                <a:lnTo>
                  <a:pt x="174040" y="47982"/>
                </a:lnTo>
                <a:lnTo>
                  <a:pt x="214617" y="27618"/>
                </a:lnTo>
                <a:lnTo>
                  <a:pt x="257981" y="12554"/>
                </a:lnTo>
                <a:lnTo>
                  <a:pt x="303714" y="3208"/>
                </a:lnTo>
                <a:lnTo>
                  <a:pt x="351396" y="0"/>
                </a:lnTo>
                <a:lnTo>
                  <a:pt x="7065467" y="0"/>
                </a:lnTo>
                <a:lnTo>
                  <a:pt x="7113146" y="3208"/>
                </a:lnTo>
                <a:lnTo>
                  <a:pt x="7158878" y="12554"/>
                </a:lnTo>
                <a:lnTo>
                  <a:pt x="7202242" y="27618"/>
                </a:lnTo>
                <a:lnTo>
                  <a:pt x="7242820" y="47982"/>
                </a:lnTo>
                <a:lnTo>
                  <a:pt x="7280193" y="73227"/>
                </a:lnTo>
                <a:lnTo>
                  <a:pt x="7313942" y="102933"/>
                </a:lnTo>
                <a:lnTo>
                  <a:pt x="7343649" y="136682"/>
                </a:lnTo>
                <a:lnTo>
                  <a:pt x="7368893" y="174055"/>
                </a:lnTo>
                <a:lnTo>
                  <a:pt x="7389257" y="214633"/>
                </a:lnTo>
                <a:lnTo>
                  <a:pt x="7404322" y="257998"/>
                </a:lnTo>
                <a:lnTo>
                  <a:pt x="7413667" y="303729"/>
                </a:lnTo>
                <a:lnTo>
                  <a:pt x="7416876" y="351409"/>
                </a:lnTo>
                <a:lnTo>
                  <a:pt x="7416876" y="1756918"/>
                </a:lnTo>
                <a:lnTo>
                  <a:pt x="7413667" y="1804624"/>
                </a:lnTo>
                <a:lnTo>
                  <a:pt x="7404322" y="1850372"/>
                </a:lnTo>
                <a:lnTo>
                  <a:pt x="7389257" y="1893746"/>
                </a:lnTo>
                <a:lnTo>
                  <a:pt x="7368893" y="1934327"/>
                </a:lnTo>
                <a:lnTo>
                  <a:pt x="7343649" y="1971698"/>
                </a:lnTo>
                <a:lnTo>
                  <a:pt x="7313942" y="2005441"/>
                </a:lnTo>
                <a:lnTo>
                  <a:pt x="7280193" y="2035138"/>
                </a:lnTo>
                <a:lnTo>
                  <a:pt x="7242820" y="2060372"/>
                </a:lnTo>
                <a:lnTo>
                  <a:pt x="7202242" y="2080726"/>
                </a:lnTo>
                <a:lnTo>
                  <a:pt x="7158878" y="2095781"/>
                </a:lnTo>
                <a:lnTo>
                  <a:pt x="7113146" y="2105121"/>
                </a:lnTo>
                <a:lnTo>
                  <a:pt x="7065467" y="2108327"/>
                </a:lnTo>
                <a:lnTo>
                  <a:pt x="351396" y="2108327"/>
                </a:lnTo>
                <a:lnTo>
                  <a:pt x="303714" y="2105121"/>
                </a:lnTo>
                <a:lnTo>
                  <a:pt x="257981" y="2095781"/>
                </a:lnTo>
                <a:lnTo>
                  <a:pt x="214617" y="2080726"/>
                </a:lnTo>
                <a:lnTo>
                  <a:pt x="174040" y="2060372"/>
                </a:lnTo>
                <a:lnTo>
                  <a:pt x="136669" y="2035138"/>
                </a:lnTo>
                <a:lnTo>
                  <a:pt x="102922" y="2005441"/>
                </a:lnTo>
                <a:lnTo>
                  <a:pt x="73218" y="1971698"/>
                </a:lnTo>
                <a:lnTo>
                  <a:pt x="47976" y="1934327"/>
                </a:lnTo>
                <a:lnTo>
                  <a:pt x="27614" y="1893746"/>
                </a:lnTo>
                <a:lnTo>
                  <a:pt x="12552" y="1850372"/>
                </a:lnTo>
                <a:lnTo>
                  <a:pt x="3207" y="1804624"/>
                </a:lnTo>
                <a:lnTo>
                  <a:pt x="0" y="1756918"/>
                </a:lnTo>
                <a:lnTo>
                  <a:pt x="0" y="351409"/>
                </a:lnTo>
                <a:close/>
              </a:path>
            </a:pathLst>
          </a:custGeom>
          <a:ln w="25400">
            <a:solidFill>
              <a:srgbClr val="FFFFFF"/>
            </a:solidFill>
          </a:ln>
        </p:spPr>
        <p:txBody>
          <a:bodyPr wrap="square" lIns="0" tIns="0" rIns="0" bIns="0" rtlCol="0"/>
          <a:lstStyle/>
          <a:p>
            <a:endParaRPr/>
          </a:p>
        </p:txBody>
      </p:sp>
      <p:sp>
        <p:nvSpPr>
          <p:cNvPr id="4" name="object 4"/>
          <p:cNvSpPr txBox="1"/>
          <p:nvPr/>
        </p:nvSpPr>
        <p:spPr>
          <a:xfrm>
            <a:off x="982776" y="923670"/>
            <a:ext cx="7045325" cy="1525905"/>
          </a:xfrm>
          <a:prstGeom prst="rect">
            <a:avLst/>
          </a:prstGeom>
        </p:spPr>
        <p:txBody>
          <a:bodyPr vert="horz" wrap="square" lIns="0" tIns="24130" rIns="0" bIns="0" rtlCol="0">
            <a:spAutoFit/>
          </a:bodyPr>
          <a:lstStyle/>
          <a:p>
            <a:pPr marL="12700" marR="5080">
              <a:lnSpc>
                <a:spcPct val="95800"/>
              </a:lnSpc>
              <a:spcBef>
                <a:spcPts val="190"/>
              </a:spcBef>
            </a:pPr>
            <a:r>
              <a:rPr sz="1700" dirty="0">
                <a:solidFill>
                  <a:srgbClr val="212168"/>
                </a:solidFill>
                <a:latin typeface="Microsoft Sans Serif"/>
                <a:cs typeface="Microsoft Sans Serif"/>
              </a:rPr>
              <a:t>Systemiczne</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oprysk</a:t>
            </a:r>
            <a:r>
              <a:rPr sz="1700" spc="-15" dirty="0">
                <a:solidFill>
                  <a:srgbClr val="212168"/>
                </a:solidFill>
                <a:latin typeface="Microsoft Sans Serif"/>
                <a:cs typeface="Microsoft Sans Serif"/>
              </a:rPr>
              <a:t> </a:t>
            </a:r>
            <a:r>
              <a:rPr sz="1700" dirty="0">
                <a:solidFill>
                  <a:srgbClr val="212168"/>
                </a:solidFill>
                <a:latin typeface="Microsoft Sans Serif"/>
                <a:cs typeface="Microsoft Sans Serif"/>
              </a:rPr>
              <a:t>całej</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rośliny</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albo</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od</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dołu;</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cały</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wnika</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do</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wnętrza</a:t>
            </a:r>
            <a:r>
              <a:rPr sz="1700" spc="-25" dirty="0">
                <a:solidFill>
                  <a:srgbClr val="212168"/>
                </a:solidFill>
                <a:latin typeface="Microsoft Sans Serif"/>
                <a:cs typeface="Microsoft Sans Serif"/>
              </a:rPr>
              <a:t> </a:t>
            </a:r>
            <a:r>
              <a:rPr sz="1700" spc="-50" dirty="0">
                <a:solidFill>
                  <a:srgbClr val="212168"/>
                </a:solidFill>
                <a:latin typeface="Microsoft Sans Serif"/>
                <a:cs typeface="Microsoft Sans Serif"/>
              </a:rPr>
              <a:t>i </a:t>
            </a:r>
            <a:r>
              <a:rPr sz="1700" dirty="0">
                <a:solidFill>
                  <a:srgbClr val="212168"/>
                </a:solidFill>
                <a:latin typeface="Microsoft Sans Serif"/>
                <a:cs typeface="Microsoft Sans Serif"/>
              </a:rPr>
              <a:t>rozchodzi</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się</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po</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roślinie</a:t>
            </a:r>
            <a:r>
              <a:rPr sz="1700" spc="-60" dirty="0">
                <a:solidFill>
                  <a:srgbClr val="212168"/>
                </a:solidFill>
                <a:latin typeface="Microsoft Sans Serif"/>
                <a:cs typeface="Microsoft Sans Serif"/>
              </a:rPr>
              <a:t> </a:t>
            </a:r>
            <a:r>
              <a:rPr sz="1700" dirty="0">
                <a:solidFill>
                  <a:srgbClr val="212168"/>
                </a:solidFill>
                <a:latin typeface="Microsoft Sans Serif"/>
                <a:cs typeface="Microsoft Sans Serif"/>
              </a:rPr>
              <a:t>przez</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wiązki</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przewodzące;</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stosowane</a:t>
            </a:r>
            <a:r>
              <a:rPr sz="1700" spc="-50" dirty="0">
                <a:solidFill>
                  <a:srgbClr val="212168"/>
                </a:solidFill>
                <a:latin typeface="Microsoft Sans Serif"/>
                <a:cs typeface="Microsoft Sans Serif"/>
              </a:rPr>
              <a:t> w </a:t>
            </a:r>
            <a:r>
              <a:rPr sz="1700" dirty="0">
                <a:solidFill>
                  <a:srgbClr val="212168"/>
                </a:solidFill>
                <a:latin typeface="Microsoft Sans Serif"/>
                <a:cs typeface="Microsoft Sans Serif"/>
              </a:rPr>
              <a:t>początkowych</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okresach</a:t>
            </a:r>
            <a:r>
              <a:rPr sz="1700" spc="-70" dirty="0">
                <a:solidFill>
                  <a:srgbClr val="212168"/>
                </a:solidFill>
                <a:latin typeface="Microsoft Sans Serif"/>
                <a:cs typeface="Microsoft Sans Serif"/>
              </a:rPr>
              <a:t> </a:t>
            </a:r>
            <a:r>
              <a:rPr sz="1700" dirty="0">
                <a:solidFill>
                  <a:srgbClr val="212168"/>
                </a:solidFill>
                <a:latin typeface="Microsoft Sans Serif"/>
                <a:cs typeface="Microsoft Sans Serif"/>
              </a:rPr>
              <a:t>rozwoju</a:t>
            </a:r>
            <a:r>
              <a:rPr sz="1700" spc="-45" dirty="0">
                <a:solidFill>
                  <a:srgbClr val="212168"/>
                </a:solidFill>
                <a:latin typeface="Microsoft Sans Serif"/>
                <a:cs typeface="Microsoft Sans Serif"/>
              </a:rPr>
              <a:t> </a:t>
            </a:r>
            <a:r>
              <a:rPr sz="1700" spc="-20" dirty="0">
                <a:solidFill>
                  <a:srgbClr val="212168"/>
                </a:solidFill>
                <a:latin typeface="Microsoft Sans Serif"/>
                <a:cs typeface="Microsoft Sans Serif"/>
              </a:rPr>
              <a:t>rośliny,</a:t>
            </a:r>
            <a:r>
              <a:rPr sz="1700" spc="-60" dirty="0">
                <a:solidFill>
                  <a:srgbClr val="212168"/>
                </a:solidFill>
                <a:latin typeface="Microsoft Sans Serif"/>
                <a:cs typeface="Microsoft Sans Serif"/>
              </a:rPr>
              <a:t> </a:t>
            </a:r>
            <a:r>
              <a:rPr sz="1700" dirty="0">
                <a:solidFill>
                  <a:srgbClr val="212168"/>
                </a:solidFill>
                <a:latin typeface="Microsoft Sans Serif"/>
                <a:cs typeface="Microsoft Sans Serif"/>
              </a:rPr>
              <a:t>gdy</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intensywnie</a:t>
            </a:r>
            <a:r>
              <a:rPr sz="1700" spc="-40" dirty="0">
                <a:solidFill>
                  <a:srgbClr val="212168"/>
                </a:solidFill>
                <a:latin typeface="Microsoft Sans Serif"/>
                <a:cs typeface="Microsoft Sans Serif"/>
              </a:rPr>
              <a:t> </a:t>
            </a:r>
            <a:r>
              <a:rPr sz="1700" spc="-10" dirty="0">
                <a:solidFill>
                  <a:srgbClr val="212168"/>
                </a:solidFill>
                <a:latin typeface="Microsoft Sans Serif"/>
                <a:cs typeface="Microsoft Sans Serif"/>
              </a:rPr>
              <a:t>rośnie- </a:t>
            </a:r>
            <a:r>
              <a:rPr sz="1700" dirty="0">
                <a:solidFill>
                  <a:srgbClr val="212168"/>
                </a:solidFill>
                <a:latin typeface="Microsoft Sans Serif"/>
                <a:cs typeface="Microsoft Sans Serif"/>
              </a:rPr>
              <a:t>stosujemy</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wczesną</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wiosną,</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wtedy</a:t>
            </a:r>
            <a:r>
              <a:rPr sz="1700" spc="-15" dirty="0">
                <a:solidFill>
                  <a:srgbClr val="212168"/>
                </a:solidFill>
                <a:latin typeface="Microsoft Sans Serif"/>
                <a:cs typeface="Microsoft Sans Serif"/>
              </a:rPr>
              <a:t> </a:t>
            </a:r>
            <a:r>
              <a:rPr sz="1700" spc="-10" dirty="0">
                <a:solidFill>
                  <a:srgbClr val="212168"/>
                </a:solidFill>
                <a:latin typeface="Microsoft Sans Serif"/>
                <a:cs typeface="Microsoft Sans Serif"/>
              </a:rPr>
              <a:t>działanie</a:t>
            </a:r>
            <a:r>
              <a:rPr sz="1700" spc="-70" dirty="0">
                <a:solidFill>
                  <a:srgbClr val="212168"/>
                </a:solidFill>
                <a:latin typeface="Microsoft Sans Serif"/>
                <a:cs typeface="Microsoft Sans Serif"/>
              </a:rPr>
              <a:t> </a:t>
            </a:r>
            <a:r>
              <a:rPr sz="1700" dirty="0">
                <a:solidFill>
                  <a:srgbClr val="212168"/>
                </a:solidFill>
                <a:latin typeface="Microsoft Sans Serif"/>
                <a:cs typeface="Microsoft Sans Serif"/>
              </a:rPr>
              <a:t>tego</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środka</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jest</a:t>
            </a:r>
            <a:r>
              <a:rPr sz="1700" spc="-45" dirty="0">
                <a:solidFill>
                  <a:srgbClr val="212168"/>
                </a:solidFill>
                <a:latin typeface="Microsoft Sans Serif"/>
                <a:cs typeface="Microsoft Sans Serif"/>
              </a:rPr>
              <a:t> </a:t>
            </a:r>
            <a:r>
              <a:rPr sz="1700" spc="-10" dirty="0">
                <a:solidFill>
                  <a:srgbClr val="212168"/>
                </a:solidFill>
                <a:latin typeface="Microsoft Sans Serif"/>
                <a:cs typeface="Microsoft Sans Serif"/>
              </a:rPr>
              <a:t>bardzo </a:t>
            </a:r>
            <a:r>
              <a:rPr sz="1700" dirty="0">
                <a:solidFill>
                  <a:srgbClr val="212168"/>
                </a:solidFill>
                <a:latin typeface="Microsoft Sans Serif"/>
                <a:cs typeface="Microsoft Sans Serif"/>
              </a:rPr>
              <a:t>skuteczne.</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Częstość</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stosowania</a:t>
            </a:r>
            <a:r>
              <a:rPr sz="1700" spc="-20" dirty="0">
                <a:solidFill>
                  <a:srgbClr val="212168"/>
                </a:solidFill>
                <a:latin typeface="Microsoft Sans Serif"/>
                <a:cs typeface="Microsoft Sans Serif"/>
              </a:rPr>
              <a:t> </a:t>
            </a:r>
            <a:r>
              <a:rPr sz="1700" dirty="0">
                <a:solidFill>
                  <a:srgbClr val="212168"/>
                </a:solidFill>
                <a:latin typeface="Microsoft Sans Serif"/>
                <a:cs typeface="Microsoft Sans Serif"/>
              </a:rPr>
              <a:t>zależy</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od</a:t>
            </a:r>
            <a:r>
              <a:rPr sz="1700" spc="-20" dirty="0">
                <a:solidFill>
                  <a:srgbClr val="212168"/>
                </a:solidFill>
                <a:latin typeface="Microsoft Sans Serif"/>
                <a:cs typeface="Microsoft Sans Serif"/>
              </a:rPr>
              <a:t> </a:t>
            </a:r>
            <a:r>
              <a:rPr sz="1700" dirty="0">
                <a:solidFill>
                  <a:srgbClr val="212168"/>
                </a:solidFill>
                <a:latin typeface="Microsoft Sans Serif"/>
                <a:cs typeface="Microsoft Sans Serif"/>
              </a:rPr>
              <a:t>tempa</a:t>
            </a:r>
            <a:r>
              <a:rPr sz="1700" spc="-20" dirty="0">
                <a:solidFill>
                  <a:srgbClr val="212168"/>
                </a:solidFill>
                <a:latin typeface="Microsoft Sans Serif"/>
                <a:cs typeface="Microsoft Sans Serif"/>
              </a:rPr>
              <a:t> </a:t>
            </a:r>
            <a:r>
              <a:rPr sz="1700" dirty="0">
                <a:solidFill>
                  <a:srgbClr val="212168"/>
                </a:solidFill>
                <a:latin typeface="Microsoft Sans Serif"/>
                <a:cs typeface="Microsoft Sans Serif"/>
              </a:rPr>
              <a:t>wzrostu</a:t>
            </a:r>
            <a:r>
              <a:rPr sz="1700" spc="-15" dirty="0">
                <a:solidFill>
                  <a:srgbClr val="212168"/>
                </a:solidFill>
                <a:latin typeface="Microsoft Sans Serif"/>
                <a:cs typeface="Microsoft Sans Serif"/>
              </a:rPr>
              <a:t> </a:t>
            </a:r>
            <a:r>
              <a:rPr sz="1700" spc="-10" dirty="0">
                <a:solidFill>
                  <a:srgbClr val="212168"/>
                </a:solidFill>
                <a:latin typeface="Microsoft Sans Serif"/>
                <a:cs typeface="Microsoft Sans Serif"/>
              </a:rPr>
              <a:t>blaszki </a:t>
            </a:r>
            <a:r>
              <a:rPr sz="1700" dirty="0">
                <a:solidFill>
                  <a:srgbClr val="212168"/>
                </a:solidFill>
                <a:latin typeface="Microsoft Sans Serif"/>
                <a:cs typeface="Microsoft Sans Serif"/>
              </a:rPr>
              <a:t>liściowej,</a:t>
            </a:r>
            <a:r>
              <a:rPr sz="1700" spc="-65" dirty="0">
                <a:solidFill>
                  <a:srgbClr val="212168"/>
                </a:solidFill>
                <a:latin typeface="Microsoft Sans Serif"/>
                <a:cs typeface="Microsoft Sans Serif"/>
              </a:rPr>
              <a:t> </a:t>
            </a:r>
            <a:r>
              <a:rPr sz="1700" dirty="0">
                <a:solidFill>
                  <a:srgbClr val="212168"/>
                </a:solidFill>
                <a:latin typeface="Microsoft Sans Serif"/>
                <a:cs typeface="Microsoft Sans Serif"/>
              </a:rPr>
              <a:t>tkanki,</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początkowo</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bardzo</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szybko</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rośnie,</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później</a:t>
            </a:r>
            <a:r>
              <a:rPr sz="1700" spc="-70" dirty="0">
                <a:solidFill>
                  <a:srgbClr val="212168"/>
                </a:solidFill>
                <a:latin typeface="Microsoft Sans Serif"/>
                <a:cs typeface="Microsoft Sans Serif"/>
              </a:rPr>
              <a:t> </a:t>
            </a:r>
            <a:r>
              <a:rPr sz="1700" dirty="0">
                <a:solidFill>
                  <a:srgbClr val="212168"/>
                </a:solidFill>
                <a:latin typeface="Microsoft Sans Serif"/>
                <a:cs typeface="Microsoft Sans Serif"/>
              </a:rPr>
              <a:t>coraz</a:t>
            </a:r>
            <a:r>
              <a:rPr sz="1700" spc="-55" dirty="0">
                <a:solidFill>
                  <a:srgbClr val="212168"/>
                </a:solidFill>
                <a:latin typeface="Microsoft Sans Serif"/>
                <a:cs typeface="Microsoft Sans Serif"/>
              </a:rPr>
              <a:t> </a:t>
            </a:r>
            <a:r>
              <a:rPr sz="1700" spc="-10" dirty="0">
                <a:solidFill>
                  <a:srgbClr val="212168"/>
                </a:solidFill>
                <a:latin typeface="Microsoft Sans Serif"/>
                <a:cs typeface="Microsoft Sans Serif"/>
              </a:rPr>
              <a:t>wolniej.</a:t>
            </a:r>
            <a:endParaRPr sz="1700">
              <a:latin typeface="Microsoft Sans Serif"/>
              <a:cs typeface="Microsoft Sans Serif"/>
            </a:endParaRPr>
          </a:p>
        </p:txBody>
      </p:sp>
      <p:grpSp>
        <p:nvGrpSpPr>
          <p:cNvPr id="5" name="object 5"/>
          <p:cNvGrpSpPr/>
          <p:nvPr/>
        </p:nvGrpSpPr>
        <p:grpSpPr>
          <a:xfrm>
            <a:off x="814882" y="2972689"/>
            <a:ext cx="7442834" cy="2134235"/>
            <a:chOff x="814882" y="2972689"/>
            <a:chExt cx="7442834" cy="2134235"/>
          </a:xfrm>
        </p:grpSpPr>
        <p:sp>
          <p:nvSpPr>
            <p:cNvPr id="6" name="object 6"/>
            <p:cNvSpPr/>
            <p:nvPr/>
          </p:nvSpPr>
          <p:spPr>
            <a:xfrm>
              <a:off x="827582" y="2985389"/>
              <a:ext cx="7417434" cy="2108835"/>
            </a:xfrm>
            <a:custGeom>
              <a:avLst/>
              <a:gdLst/>
              <a:ahLst/>
              <a:cxnLst/>
              <a:rect l="l" t="t" r="r" b="b"/>
              <a:pathLst>
                <a:path w="7417434" h="2108835">
                  <a:moveTo>
                    <a:pt x="7065467" y="0"/>
                  </a:moveTo>
                  <a:lnTo>
                    <a:pt x="351396" y="0"/>
                  </a:lnTo>
                  <a:lnTo>
                    <a:pt x="303714" y="3208"/>
                  </a:lnTo>
                  <a:lnTo>
                    <a:pt x="257981" y="12554"/>
                  </a:lnTo>
                  <a:lnTo>
                    <a:pt x="214617" y="27618"/>
                  </a:lnTo>
                  <a:lnTo>
                    <a:pt x="174040" y="47982"/>
                  </a:lnTo>
                  <a:lnTo>
                    <a:pt x="136669" y="73227"/>
                  </a:lnTo>
                  <a:lnTo>
                    <a:pt x="102922" y="102933"/>
                  </a:lnTo>
                  <a:lnTo>
                    <a:pt x="73218" y="136682"/>
                  </a:lnTo>
                  <a:lnTo>
                    <a:pt x="47976" y="174055"/>
                  </a:lnTo>
                  <a:lnTo>
                    <a:pt x="27614" y="214633"/>
                  </a:lnTo>
                  <a:lnTo>
                    <a:pt x="12552" y="257998"/>
                  </a:lnTo>
                  <a:lnTo>
                    <a:pt x="3207" y="303729"/>
                  </a:lnTo>
                  <a:lnTo>
                    <a:pt x="0" y="351409"/>
                  </a:lnTo>
                  <a:lnTo>
                    <a:pt x="0" y="1757045"/>
                  </a:lnTo>
                  <a:lnTo>
                    <a:pt x="3207" y="1804722"/>
                  </a:lnTo>
                  <a:lnTo>
                    <a:pt x="12552" y="1850446"/>
                  </a:lnTo>
                  <a:lnTo>
                    <a:pt x="27614" y="1893800"/>
                  </a:lnTo>
                  <a:lnTo>
                    <a:pt x="47976" y="1934365"/>
                  </a:lnTo>
                  <a:lnTo>
                    <a:pt x="73218" y="1971723"/>
                  </a:lnTo>
                  <a:lnTo>
                    <a:pt x="102922" y="2005457"/>
                  </a:lnTo>
                  <a:lnTo>
                    <a:pt x="136669" y="2035147"/>
                  </a:lnTo>
                  <a:lnTo>
                    <a:pt x="174040" y="2060377"/>
                  </a:lnTo>
                  <a:lnTo>
                    <a:pt x="214617" y="2080728"/>
                  </a:lnTo>
                  <a:lnTo>
                    <a:pt x="257981" y="2095782"/>
                  </a:lnTo>
                  <a:lnTo>
                    <a:pt x="303714" y="2105121"/>
                  </a:lnTo>
                  <a:lnTo>
                    <a:pt x="351396" y="2108327"/>
                  </a:lnTo>
                  <a:lnTo>
                    <a:pt x="7065467" y="2108327"/>
                  </a:lnTo>
                  <a:lnTo>
                    <a:pt x="7113146" y="2105121"/>
                  </a:lnTo>
                  <a:lnTo>
                    <a:pt x="7158878" y="2095782"/>
                  </a:lnTo>
                  <a:lnTo>
                    <a:pt x="7202242" y="2080728"/>
                  </a:lnTo>
                  <a:lnTo>
                    <a:pt x="7242820" y="2060377"/>
                  </a:lnTo>
                  <a:lnTo>
                    <a:pt x="7280193" y="2035147"/>
                  </a:lnTo>
                  <a:lnTo>
                    <a:pt x="7313942" y="2005456"/>
                  </a:lnTo>
                  <a:lnTo>
                    <a:pt x="7343649" y="1971723"/>
                  </a:lnTo>
                  <a:lnTo>
                    <a:pt x="7368893" y="1934365"/>
                  </a:lnTo>
                  <a:lnTo>
                    <a:pt x="7389257" y="1893800"/>
                  </a:lnTo>
                  <a:lnTo>
                    <a:pt x="7404322" y="1850446"/>
                  </a:lnTo>
                  <a:lnTo>
                    <a:pt x="7413667" y="1804722"/>
                  </a:lnTo>
                  <a:lnTo>
                    <a:pt x="7416876" y="1757045"/>
                  </a:lnTo>
                  <a:lnTo>
                    <a:pt x="7416876" y="351409"/>
                  </a:lnTo>
                  <a:lnTo>
                    <a:pt x="7413667" y="303729"/>
                  </a:lnTo>
                  <a:lnTo>
                    <a:pt x="7404322" y="257998"/>
                  </a:lnTo>
                  <a:lnTo>
                    <a:pt x="7389257" y="214633"/>
                  </a:lnTo>
                  <a:lnTo>
                    <a:pt x="7368893" y="174055"/>
                  </a:lnTo>
                  <a:lnTo>
                    <a:pt x="7343649" y="136682"/>
                  </a:lnTo>
                  <a:lnTo>
                    <a:pt x="7313942" y="102933"/>
                  </a:lnTo>
                  <a:lnTo>
                    <a:pt x="7280193" y="73227"/>
                  </a:lnTo>
                  <a:lnTo>
                    <a:pt x="7242820" y="47982"/>
                  </a:lnTo>
                  <a:lnTo>
                    <a:pt x="7202242" y="27618"/>
                  </a:lnTo>
                  <a:lnTo>
                    <a:pt x="7158878" y="12554"/>
                  </a:lnTo>
                  <a:lnTo>
                    <a:pt x="7113146" y="3208"/>
                  </a:lnTo>
                  <a:lnTo>
                    <a:pt x="7065467" y="0"/>
                  </a:lnTo>
                  <a:close/>
                </a:path>
              </a:pathLst>
            </a:custGeom>
            <a:solidFill>
              <a:srgbClr val="BADFE2"/>
            </a:solidFill>
          </p:spPr>
          <p:txBody>
            <a:bodyPr wrap="square" lIns="0" tIns="0" rIns="0" bIns="0" rtlCol="0"/>
            <a:lstStyle/>
            <a:p>
              <a:endParaRPr/>
            </a:p>
          </p:txBody>
        </p:sp>
        <p:sp>
          <p:nvSpPr>
            <p:cNvPr id="7" name="object 7"/>
            <p:cNvSpPr/>
            <p:nvPr/>
          </p:nvSpPr>
          <p:spPr>
            <a:xfrm>
              <a:off x="827582" y="2985389"/>
              <a:ext cx="7417434" cy="2108835"/>
            </a:xfrm>
            <a:custGeom>
              <a:avLst/>
              <a:gdLst/>
              <a:ahLst/>
              <a:cxnLst/>
              <a:rect l="l" t="t" r="r" b="b"/>
              <a:pathLst>
                <a:path w="7417434" h="2108835">
                  <a:moveTo>
                    <a:pt x="0" y="351409"/>
                  </a:moveTo>
                  <a:lnTo>
                    <a:pt x="3207" y="303729"/>
                  </a:lnTo>
                  <a:lnTo>
                    <a:pt x="12552" y="257998"/>
                  </a:lnTo>
                  <a:lnTo>
                    <a:pt x="27614" y="214633"/>
                  </a:lnTo>
                  <a:lnTo>
                    <a:pt x="47976" y="174055"/>
                  </a:lnTo>
                  <a:lnTo>
                    <a:pt x="73218" y="136682"/>
                  </a:lnTo>
                  <a:lnTo>
                    <a:pt x="102922" y="102933"/>
                  </a:lnTo>
                  <a:lnTo>
                    <a:pt x="136669" y="73227"/>
                  </a:lnTo>
                  <a:lnTo>
                    <a:pt x="174040" y="47982"/>
                  </a:lnTo>
                  <a:lnTo>
                    <a:pt x="214617" y="27618"/>
                  </a:lnTo>
                  <a:lnTo>
                    <a:pt x="257981" y="12554"/>
                  </a:lnTo>
                  <a:lnTo>
                    <a:pt x="303714" y="3208"/>
                  </a:lnTo>
                  <a:lnTo>
                    <a:pt x="351396" y="0"/>
                  </a:lnTo>
                  <a:lnTo>
                    <a:pt x="7065467" y="0"/>
                  </a:lnTo>
                  <a:lnTo>
                    <a:pt x="7113146" y="3208"/>
                  </a:lnTo>
                  <a:lnTo>
                    <a:pt x="7158878" y="12554"/>
                  </a:lnTo>
                  <a:lnTo>
                    <a:pt x="7202242" y="27618"/>
                  </a:lnTo>
                  <a:lnTo>
                    <a:pt x="7242820" y="47982"/>
                  </a:lnTo>
                  <a:lnTo>
                    <a:pt x="7280193" y="73227"/>
                  </a:lnTo>
                  <a:lnTo>
                    <a:pt x="7313942" y="102933"/>
                  </a:lnTo>
                  <a:lnTo>
                    <a:pt x="7343649" y="136682"/>
                  </a:lnTo>
                  <a:lnTo>
                    <a:pt x="7368893" y="174055"/>
                  </a:lnTo>
                  <a:lnTo>
                    <a:pt x="7389257" y="214633"/>
                  </a:lnTo>
                  <a:lnTo>
                    <a:pt x="7404322" y="257998"/>
                  </a:lnTo>
                  <a:lnTo>
                    <a:pt x="7413667" y="303729"/>
                  </a:lnTo>
                  <a:lnTo>
                    <a:pt x="7416876" y="351409"/>
                  </a:lnTo>
                  <a:lnTo>
                    <a:pt x="7416876" y="1757045"/>
                  </a:lnTo>
                  <a:lnTo>
                    <a:pt x="7413667" y="1804722"/>
                  </a:lnTo>
                  <a:lnTo>
                    <a:pt x="7404322" y="1850446"/>
                  </a:lnTo>
                  <a:lnTo>
                    <a:pt x="7389257" y="1893800"/>
                  </a:lnTo>
                  <a:lnTo>
                    <a:pt x="7368893" y="1934365"/>
                  </a:lnTo>
                  <a:lnTo>
                    <a:pt x="7343649" y="1971723"/>
                  </a:lnTo>
                  <a:lnTo>
                    <a:pt x="7313942" y="2005456"/>
                  </a:lnTo>
                  <a:lnTo>
                    <a:pt x="7280193" y="2035147"/>
                  </a:lnTo>
                  <a:lnTo>
                    <a:pt x="7242820" y="2060377"/>
                  </a:lnTo>
                  <a:lnTo>
                    <a:pt x="7202242" y="2080728"/>
                  </a:lnTo>
                  <a:lnTo>
                    <a:pt x="7158878" y="2095782"/>
                  </a:lnTo>
                  <a:lnTo>
                    <a:pt x="7113146" y="2105121"/>
                  </a:lnTo>
                  <a:lnTo>
                    <a:pt x="7065467" y="2108327"/>
                  </a:lnTo>
                  <a:lnTo>
                    <a:pt x="351396" y="2108327"/>
                  </a:lnTo>
                  <a:lnTo>
                    <a:pt x="303714" y="2105121"/>
                  </a:lnTo>
                  <a:lnTo>
                    <a:pt x="257981" y="2095782"/>
                  </a:lnTo>
                  <a:lnTo>
                    <a:pt x="214617" y="2080728"/>
                  </a:lnTo>
                  <a:lnTo>
                    <a:pt x="174040" y="2060377"/>
                  </a:lnTo>
                  <a:lnTo>
                    <a:pt x="136669" y="2035147"/>
                  </a:lnTo>
                  <a:lnTo>
                    <a:pt x="102922" y="2005457"/>
                  </a:lnTo>
                  <a:lnTo>
                    <a:pt x="73218" y="1971723"/>
                  </a:lnTo>
                  <a:lnTo>
                    <a:pt x="47976" y="1934365"/>
                  </a:lnTo>
                  <a:lnTo>
                    <a:pt x="27614" y="1893800"/>
                  </a:lnTo>
                  <a:lnTo>
                    <a:pt x="12552" y="1850446"/>
                  </a:lnTo>
                  <a:lnTo>
                    <a:pt x="3207" y="1804722"/>
                  </a:lnTo>
                  <a:lnTo>
                    <a:pt x="0" y="1757045"/>
                  </a:lnTo>
                  <a:lnTo>
                    <a:pt x="0" y="351409"/>
                  </a:lnTo>
                  <a:close/>
                </a:path>
              </a:pathLst>
            </a:custGeom>
            <a:ln w="25400">
              <a:solidFill>
                <a:srgbClr val="FFFFFF"/>
              </a:solidFill>
            </a:ln>
          </p:spPr>
          <p:txBody>
            <a:bodyPr wrap="square" lIns="0" tIns="0" rIns="0" bIns="0" rtlCol="0"/>
            <a:lstStyle/>
            <a:p>
              <a:endParaRPr/>
            </a:p>
          </p:txBody>
        </p:sp>
      </p:grpSp>
      <p:sp>
        <p:nvSpPr>
          <p:cNvPr id="8" name="object 8"/>
          <p:cNvSpPr txBox="1"/>
          <p:nvPr/>
        </p:nvSpPr>
        <p:spPr>
          <a:xfrm>
            <a:off x="982776" y="3430904"/>
            <a:ext cx="6927850" cy="1178560"/>
          </a:xfrm>
          <a:prstGeom prst="rect">
            <a:avLst/>
          </a:prstGeom>
        </p:spPr>
        <p:txBody>
          <a:bodyPr vert="horz" wrap="square" lIns="0" tIns="48895" rIns="0" bIns="0" rtlCol="0">
            <a:spAutoFit/>
          </a:bodyPr>
          <a:lstStyle/>
          <a:p>
            <a:pPr marL="12700" marR="5080">
              <a:lnSpc>
                <a:spcPct val="86200"/>
              </a:lnSpc>
              <a:spcBef>
                <a:spcPts val="385"/>
              </a:spcBef>
            </a:pPr>
            <a:r>
              <a:rPr sz="1700" spc="-10" dirty="0">
                <a:solidFill>
                  <a:srgbClr val="212168"/>
                </a:solidFill>
                <a:latin typeface="Microsoft Sans Serif"/>
                <a:cs typeface="Microsoft Sans Serif"/>
              </a:rPr>
              <a:t>Powierzchniowe,</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wgłębne</a:t>
            </a:r>
            <a:r>
              <a:rPr sz="1700" spc="-15" dirty="0">
                <a:solidFill>
                  <a:srgbClr val="212168"/>
                </a:solidFill>
                <a:latin typeface="Microsoft Sans Serif"/>
                <a:cs typeface="Microsoft Sans Serif"/>
              </a:rPr>
              <a:t> </a:t>
            </a:r>
            <a:r>
              <a:rPr sz="1700" dirty="0">
                <a:solidFill>
                  <a:srgbClr val="212168"/>
                </a:solidFill>
                <a:latin typeface="Microsoft Sans Serif"/>
                <a:cs typeface="Microsoft Sans Serif"/>
              </a:rPr>
              <a:t>-</a:t>
            </a:r>
            <a:r>
              <a:rPr sz="1700" spc="-5" dirty="0">
                <a:solidFill>
                  <a:srgbClr val="212168"/>
                </a:solidFill>
                <a:latin typeface="Microsoft Sans Serif"/>
                <a:cs typeface="Microsoft Sans Serif"/>
              </a:rPr>
              <a:t> </a:t>
            </a:r>
            <a:r>
              <a:rPr sz="1700" dirty="0">
                <a:solidFill>
                  <a:srgbClr val="212168"/>
                </a:solidFill>
                <a:latin typeface="Microsoft Sans Serif"/>
                <a:cs typeface="Microsoft Sans Serif"/>
              </a:rPr>
              <a:t>możemy</a:t>
            </a:r>
            <a:r>
              <a:rPr sz="1700" spc="-20" dirty="0">
                <a:solidFill>
                  <a:srgbClr val="212168"/>
                </a:solidFill>
                <a:latin typeface="Microsoft Sans Serif"/>
                <a:cs typeface="Microsoft Sans Serif"/>
              </a:rPr>
              <a:t> </a:t>
            </a:r>
            <a:r>
              <a:rPr sz="1700" dirty="0">
                <a:solidFill>
                  <a:srgbClr val="212168"/>
                </a:solidFill>
                <a:latin typeface="Microsoft Sans Serif"/>
                <a:cs typeface="Microsoft Sans Serif"/>
              </a:rPr>
              <a:t>stosować</a:t>
            </a:r>
            <a:r>
              <a:rPr sz="1700" spc="-10" dirty="0">
                <a:solidFill>
                  <a:srgbClr val="212168"/>
                </a:solidFill>
                <a:latin typeface="Microsoft Sans Serif"/>
                <a:cs typeface="Microsoft Sans Serif"/>
              </a:rPr>
              <a:t> </a:t>
            </a:r>
            <a:r>
              <a:rPr sz="1700" dirty="0">
                <a:solidFill>
                  <a:srgbClr val="212168"/>
                </a:solidFill>
                <a:latin typeface="Microsoft Sans Serif"/>
                <a:cs typeface="Microsoft Sans Serif"/>
              </a:rPr>
              <a:t>przez</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cały</a:t>
            </a:r>
            <a:r>
              <a:rPr sz="1700" spc="-20" dirty="0">
                <a:solidFill>
                  <a:srgbClr val="212168"/>
                </a:solidFill>
                <a:latin typeface="Microsoft Sans Serif"/>
                <a:cs typeface="Microsoft Sans Serif"/>
              </a:rPr>
              <a:t> </a:t>
            </a:r>
            <a:r>
              <a:rPr sz="1700" dirty="0">
                <a:solidFill>
                  <a:srgbClr val="212168"/>
                </a:solidFill>
                <a:latin typeface="Microsoft Sans Serif"/>
                <a:cs typeface="Microsoft Sans Serif"/>
              </a:rPr>
              <a:t>sezon</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co</a:t>
            </a:r>
            <a:r>
              <a:rPr sz="1700" spc="-20" dirty="0">
                <a:solidFill>
                  <a:srgbClr val="212168"/>
                </a:solidFill>
                <a:latin typeface="Microsoft Sans Serif"/>
                <a:cs typeface="Microsoft Sans Serif"/>
              </a:rPr>
              <a:t> </a:t>
            </a:r>
            <a:r>
              <a:rPr sz="1700" spc="-10" dirty="0">
                <a:solidFill>
                  <a:srgbClr val="212168"/>
                </a:solidFill>
                <a:latin typeface="Microsoft Sans Serif"/>
                <a:cs typeface="Microsoft Sans Serif"/>
              </a:rPr>
              <a:t>7-</a:t>
            </a:r>
            <a:r>
              <a:rPr sz="1700" spc="-25" dirty="0">
                <a:solidFill>
                  <a:srgbClr val="212168"/>
                </a:solidFill>
                <a:latin typeface="Microsoft Sans Serif"/>
                <a:cs typeface="Microsoft Sans Serif"/>
              </a:rPr>
              <a:t>14 </a:t>
            </a:r>
            <a:r>
              <a:rPr sz="1700" dirty="0">
                <a:solidFill>
                  <a:srgbClr val="212168"/>
                </a:solidFill>
                <a:latin typeface="Microsoft Sans Serif"/>
                <a:cs typeface="Microsoft Sans Serif"/>
              </a:rPr>
              <a:t>dni</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powtarzać</a:t>
            </a:r>
            <a:r>
              <a:rPr sz="1700" spc="-25" dirty="0">
                <a:solidFill>
                  <a:srgbClr val="212168"/>
                </a:solidFill>
                <a:latin typeface="Microsoft Sans Serif"/>
                <a:cs typeface="Microsoft Sans Serif"/>
              </a:rPr>
              <a:t> </a:t>
            </a:r>
            <a:r>
              <a:rPr sz="1700" dirty="0">
                <a:solidFill>
                  <a:srgbClr val="212168"/>
                </a:solidFill>
                <a:latin typeface="Microsoft Sans Serif"/>
                <a:cs typeface="Microsoft Sans Serif"/>
              </a:rPr>
              <a:t>zabieg;</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zależy</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to</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od</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tempa</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wzrostu</a:t>
            </a:r>
            <a:r>
              <a:rPr sz="1700" spc="-10" dirty="0">
                <a:solidFill>
                  <a:srgbClr val="212168"/>
                </a:solidFill>
                <a:latin typeface="Microsoft Sans Serif"/>
                <a:cs typeface="Microsoft Sans Serif"/>
              </a:rPr>
              <a:t> </a:t>
            </a:r>
            <a:r>
              <a:rPr sz="1700" dirty="0">
                <a:solidFill>
                  <a:srgbClr val="212168"/>
                </a:solidFill>
                <a:latin typeface="Microsoft Sans Serif"/>
                <a:cs typeface="Microsoft Sans Serif"/>
              </a:rPr>
              <a:t>tkanki,</a:t>
            </a:r>
            <a:r>
              <a:rPr sz="1700" spc="-35" dirty="0">
                <a:solidFill>
                  <a:srgbClr val="212168"/>
                </a:solidFill>
                <a:latin typeface="Microsoft Sans Serif"/>
                <a:cs typeface="Microsoft Sans Serif"/>
              </a:rPr>
              <a:t> </a:t>
            </a:r>
            <a:r>
              <a:rPr sz="1700" dirty="0">
                <a:solidFill>
                  <a:srgbClr val="212168"/>
                </a:solidFill>
                <a:latin typeface="Microsoft Sans Serif"/>
                <a:cs typeface="Microsoft Sans Serif"/>
              </a:rPr>
              <a:t>np.</a:t>
            </a:r>
            <a:r>
              <a:rPr sz="1700" spc="-40" dirty="0">
                <a:solidFill>
                  <a:srgbClr val="212168"/>
                </a:solidFill>
                <a:latin typeface="Microsoft Sans Serif"/>
                <a:cs typeface="Microsoft Sans Serif"/>
              </a:rPr>
              <a:t> </a:t>
            </a:r>
            <a:r>
              <a:rPr sz="1700" spc="-10" dirty="0">
                <a:solidFill>
                  <a:srgbClr val="212168"/>
                </a:solidFill>
                <a:latin typeface="Microsoft Sans Serif"/>
                <a:cs typeface="Microsoft Sans Serif"/>
              </a:rPr>
              <a:t>jeśli </a:t>
            </a:r>
            <a:r>
              <a:rPr sz="1700" dirty="0">
                <a:solidFill>
                  <a:srgbClr val="212168"/>
                </a:solidFill>
                <a:latin typeface="Microsoft Sans Serif"/>
                <a:cs typeface="Microsoft Sans Serif"/>
              </a:rPr>
              <a:t>pierwszego</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dnia</a:t>
            </a:r>
            <a:r>
              <a:rPr sz="1700" spc="-50" dirty="0">
                <a:solidFill>
                  <a:srgbClr val="212168"/>
                </a:solidFill>
                <a:latin typeface="Microsoft Sans Serif"/>
                <a:cs typeface="Microsoft Sans Serif"/>
              </a:rPr>
              <a:t> </a:t>
            </a:r>
            <a:r>
              <a:rPr sz="1700" dirty="0">
                <a:solidFill>
                  <a:srgbClr val="212168"/>
                </a:solidFill>
                <a:latin typeface="Microsoft Sans Serif"/>
                <a:cs typeface="Microsoft Sans Serif"/>
              </a:rPr>
              <a:t>zastosujemy</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środek,</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to</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po</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kilku</a:t>
            </a:r>
            <a:r>
              <a:rPr sz="1700" spc="-55" dirty="0">
                <a:solidFill>
                  <a:srgbClr val="212168"/>
                </a:solidFill>
                <a:latin typeface="Microsoft Sans Serif"/>
                <a:cs typeface="Microsoft Sans Serif"/>
              </a:rPr>
              <a:t> </a:t>
            </a:r>
            <a:r>
              <a:rPr sz="1700" dirty="0">
                <a:solidFill>
                  <a:srgbClr val="212168"/>
                </a:solidFill>
                <a:latin typeface="Microsoft Sans Serif"/>
                <a:cs typeface="Microsoft Sans Serif"/>
              </a:rPr>
              <a:t>następnych</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dniach</a:t>
            </a:r>
            <a:r>
              <a:rPr sz="1700" spc="-55" dirty="0">
                <a:solidFill>
                  <a:srgbClr val="212168"/>
                </a:solidFill>
                <a:latin typeface="Microsoft Sans Serif"/>
                <a:cs typeface="Microsoft Sans Serif"/>
              </a:rPr>
              <a:t> </a:t>
            </a:r>
            <a:r>
              <a:rPr sz="1700" spc="-25" dirty="0">
                <a:solidFill>
                  <a:srgbClr val="212168"/>
                </a:solidFill>
                <a:latin typeface="Microsoft Sans Serif"/>
                <a:cs typeface="Microsoft Sans Serif"/>
              </a:rPr>
              <a:t>np. </a:t>
            </a:r>
            <a:r>
              <a:rPr sz="1700" dirty="0">
                <a:solidFill>
                  <a:srgbClr val="212168"/>
                </a:solidFill>
                <a:latin typeface="Microsoft Sans Serif"/>
                <a:cs typeface="Microsoft Sans Serif"/>
              </a:rPr>
              <a:t>liść</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urośnie</a:t>
            </a:r>
            <a:r>
              <a:rPr sz="1700" spc="-40" dirty="0">
                <a:solidFill>
                  <a:srgbClr val="212168"/>
                </a:solidFill>
                <a:latin typeface="Microsoft Sans Serif"/>
                <a:cs typeface="Microsoft Sans Serif"/>
              </a:rPr>
              <a:t> </a:t>
            </a:r>
            <a:r>
              <a:rPr sz="1700" dirty="0">
                <a:solidFill>
                  <a:srgbClr val="212168"/>
                </a:solidFill>
                <a:latin typeface="Microsoft Sans Serif"/>
                <a:cs typeface="Microsoft Sans Serif"/>
              </a:rPr>
              <a:t>i</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nie</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będzie</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cały</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pokryty</a:t>
            </a:r>
            <a:r>
              <a:rPr sz="1700" spc="-15" dirty="0">
                <a:solidFill>
                  <a:srgbClr val="212168"/>
                </a:solidFill>
                <a:latin typeface="Microsoft Sans Serif"/>
                <a:cs typeface="Microsoft Sans Serif"/>
              </a:rPr>
              <a:t> </a:t>
            </a:r>
            <a:r>
              <a:rPr sz="1700" dirty="0">
                <a:solidFill>
                  <a:srgbClr val="212168"/>
                </a:solidFill>
                <a:latin typeface="Microsoft Sans Serif"/>
                <a:cs typeface="Microsoft Sans Serif"/>
              </a:rPr>
              <a:t>preparatem,</a:t>
            </a:r>
            <a:r>
              <a:rPr sz="1700" spc="-30" dirty="0">
                <a:solidFill>
                  <a:srgbClr val="212168"/>
                </a:solidFill>
                <a:latin typeface="Microsoft Sans Serif"/>
                <a:cs typeface="Microsoft Sans Serif"/>
              </a:rPr>
              <a:t> </a:t>
            </a:r>
            <a:r>
              <a:rPr sz="1700" dirty="0">
                <a:solidFill>
                  <a:srgbClr val="212168"/>
                </a:solidFill>
                <a:latin typeface="Microsoft Sans Serif"/>
                <a:cs typeface="Microsoft Sans Serif"/>
              </a:rPr>
              <a:t>dlatego</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też</a:t>
            </a:r>
            <a:r>
              <a:rPr sz="1700" spc="-30" dirty="0">
                <a:solidFill>
                  <a:srgbClr val="212168"/>
                </a:solidFill>
                <a:latin typeface="Microsoft Sans Serif"/>
                <a:cs typeface="Microsoft Sans Serif"/>
              </a:rPr>
              <a:t> </a:t>
            </a:r>
            <a:r>
              <a:rPr sz="1700" spc="-10" dirty="0">
                <a:solidFill>
                  <a:srgbClr val="212168"/>
                </a:solidFill>
                <a:latin typeface="Microsoft Sans Serif"/>
                <a:cs typeface="Microsoft Sans Serif"/>
              </a:rPr>
              <a:t>należy </a:t>
            </a:r>
            <a:r>
              <a:rPr sz="1700" dirty="0">
                <a:solidFill>
                  <a:srgbClr val="212168"/>
                </a:solidFill>
                <a:latin typeface="Microsoft Sans Serif"/>
                <a:cs typeface="Microsoft Sans Serif"/>
              </a:rPr>
              <a:t>zastosować</a:t>
            </a:r>
            <a:r>
              <a:rPr sz="1700" spc="-45" dirty="0">
                <a:solidFill>
                  <a:srgbClr val="212168"/>
                </a:solidFill>
                <a:latin typeface="Microsoft Sans Serif"/>
                <a:cs typeface="Microsoft Sans Serif"/>
              </a:rPr>
              <a:t> </a:t>
            </a:r>
            <a:r>
              <a:rPr sz="1700" dirty="0">
                <a:solidFill>
                  <a:srgbClr val="212168"/>
                </a:solidFill>
                <a:latin typeface="Microsoft Sans Serif"/>
                <a:cs typeface="Microsoft Sans Serif"/>
              </a:rPr>
              <a:t>kolejną</a:t>
            </a:r>
            <a:r>
              <a:rPr sz="1700" spc="-75" dirty="0">
                <a:solidFill>
                  <a:srgbClr val="212168"/>
                </a:solidFill>
                <a:latin typeface="Microsoft Sans Serif"/>
                <a:cs typeface="Microsoft Sans Serif"/>
              </a:rPr>
              <a:t> </a:t>
            </a:r>
            <a:r>
              <a:rPr sz="1700" spc="-10" dirty="0">
                <a:solidFill>
                  <a:srgbClr val="212168"/>
                </a:solidFill>
                <a:latin typeface="Microsoft Sans Serif"/>
                <a:cs typeface="Microsoft Sans Serif"/>
              </a:rPr>
              <a:t>dawkę.</a:t>
            </a:r>
            <a:endParaRPr sz="1700">
              <a:latin typeface="Microsoft Sans Serif"/>
              <a:cs typeface="Microsoft Sans Serif"/>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297941"/>
            <a:ext cx="7804150" cy="330835"/>
          </a:xfrm>
          <a:prstGeom prst="rect">
            <a:avLst/>
          </a:prstGeom>
        </p:spPr>
        <p:txBody>
          <a:bodyPr vert="horz" wrap="square" lIns="0" tIns="12700" rIns="0" bIns="0" rtlCol="0">
            <a:spAutoFit/>
          </a:bodyPr>
          <a:lstStyle/>
          <a:p>
            <a:pPr marL="12700">
              <a:lnSpc>
                <a:spcPct val="100000"/>
              </a:lnSpc>
              <a:spcBef>
                <a:spcPts val="100"/>
              </a:spcBef>
            </a:pPr>
            <a:r>
              <a:rPr sz="2000" b="0" u="sng" dirty="0">
                <a:solidFill>
                  <a:srgbClr val="FFFF00"/>
                </a:solidFill>
                <a:uFill>
                  <a:solidFill>
                    <a:srgbClr val="FFFF00"/>
                  </a:solidFill>
                </a:uFill>
                <a:latin typeface="Microsoft Sans Serif"/>
                <a:cs typeface="Microsoft Sans Serif"/>
              </a:rPr>
              <a:t>Fungicydy</a:t>
            </a:r>
            <a:r>
              <a:rPr sz="2000" b="0" u="sng" spc="-20"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działające</a:t>
            </a:r>
            <a:r>
              <a:rPr sz="2000" b="0" u="sng" spc="-10"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przed</a:t>
            </a:r>
            <a:r>
              <a:rPr sz="2000" b="0" u="sng" spc="-25"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infekcją</a:t>
            </a:r>
            <a:r>
              <a:rPr sz="2000" b="0" u="sng" spc="-10"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i</a:t>
            </a:r>
            <a:r>
              <a:rPr sz="2000" b="0" u="sng" spc="10"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w</a:t>
            </a:r>
            <a:r>
              <a:rPr sz="2000" b="0" u="sng" spc="15"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początkowych</a:t>
            </a:r>
            <a:r>
              <a:rPr sz="2000" b="0" u="sng" spc="-40" dirty="0">
                <a:solidFill>
                  <a:srgbClr val="FFFF00"/>
                </a:solidFill>
                <a:uFill>
                  <a:solidFill>
                    <a:srgbClr val="FFFF00"/>
                  </a:solidFill>
                </a:uFill>
                <a:latin typeface="Microsoft Sans Serif"/>
                <a:cs typeface="Microsoft Sans Serif"/>
              </a:rPr>
              <a:t> </a:t>
            </a:r>
            <a:r>
              <a:rPr sz="2000" b="0" u="sng" dirty="0">
                <a:solidFill>
                  <a:srgbClr val="FFFF00"/>
                </a:solidFill>
                <a:uFill>
                  <a:solidFill>
                    <a:srgbClr val="FFFF00"/>
                  </a:solidFill>
                </a:uFill>
                <a:latin typeface="Microsoft Sans Serif"/>
                <a:cs typeface="Microsoft Sans Serif"/>
              </a:rPr>
              <a:t>fazach</a:t>
            </a:r>
            <a:r>
              <a:rPr sz="2000" b="0" u="sng" spc="-15" dirty="0">
                <a:solidFill>
                  <a:srgbClr val="FFFF00"/>
                </a:solidFill>
                <a:uFill>
                  <a:solidFill>
                    <a:srgbClr val="FFFF00"/>
                  </a:solidFill>
                </a:uFill>
                <a:latin typeface="Microsoft Sans Serif"/>
                <a:cs typeface="Microsoft Sans Serif"/>
              </a:rPr>
              <a:t> </a:t>
            </a:r>
            <a:r>
              <a:rPr sz="2000" b="0" u="sng" spc="-10" dirty="0">
                <a:solidFill>
                  <a:srgbClr val="FFFF00"/>
                </a:solidFill>
                <a:uFill>
                  <a:solidFill>
                    <a:srgbClr val="FFFF00"/>
                  </a:solidFill>
                </a:uFill>
                <a:latin typeface="Microsoft Sans Serif"/>
                <a:cs typeface="Microsoft Sans Serif"/>
              </a:rPr>
              <a:t>infekcji:</a:t>
            </a:r>
            <a:endParaRPr sz="2000">
              <a:latin typeface="Microsoft Sans Serif"/>
              <a:cs typeface="Microsoft Sans Serif"/>
            </a:endParaRPr>
          </a:p>
        </p:txBody>
      </p:sp>
      <p:sp>
        <p:nvSpPr>
          <p:cNvPr id="3" name="object 3"/>
          <p:cNvSpPr txBox="1"/>
          <p:nvPr/>
        </p:nvSpPr>
        <p:spPr>
          <a:xfrm>
            <a:off x="535940" y="907795"/>
            <a:ext cx="7969250" cy="5026660"/>
          </a:xfrm>
          <a:prstGeom prst="rect">
            <a:avLst/>
          </a:prstGeom>
        </p:spPr>
        <p:txBody>
          <a:bodyPr vert="horz" wrap="square" lIns="0" tIns="13335" rIns="0" bIns="0" rtlCol="0">
            <a:spAutoFit/>
          </a:bodyPr>
          <a:lstStyle/>
          <a:p>
            <a:pPr marL="1835150">
              <a:lnSpc>
                <a:spcPct val="100000"/>
              </a:lnSpc>
              <a:spcBef>
                <a:spcPts val="105"/>
              </a:spcBef>
            </a:pPr>
            <a:r>
              <a:rPr sz="2000" dirty="0">
                <a:solidFill>
                  <a:srgbClr val="FFFF00"/>
                </a:solidFill>
                <a:latin typeface="Microsoft Sans Serif"/>
                <a:cs typeface="Microsoft Sans Serif"/>
              </a:rPr>
              <a:t>f.</a:t>
            </a:r>
            <a:r>
              <a:rPr sz="2000" spc="-15" dirty="0">
                <a:solidFill>
                  <a:srgbClr val="FFFF00"/>
                </a:solidFill>
                <a:latin typeface="Microsoft Sans Serif"/>
                <a:cs typeface="Microsoft Sans Serif"/>
              </a:rPr>
              <a:t> </a:t>
            </a:r>
            <a:r>
              <a:rPr sz="2000" dirty="0">
                <a:solidFill>
                  <a:srgbClr val="FFFF00"/>
                </a:solidFill>
                <a:latin typeface="Microsoft Sans Serif"/>
                <a:cs typeface="Microsoft Sans Serif"/>
              </a:rPr>
              <a:t>powierzchniowe-</a:t>
            </a:r>
            <a:r>
              <a:rPr sz="2000" spc="-35" dirty="0">
                <a:solidFill>
                  <a:srgbClr val="FFFF00"/>
                </a:solidFill>
                <a:latin typeface="Microsoft Sans Serif"/>
                <a:cs typeface="Microsoft Sans Serif"/>
              </a:rPr>
              <a:t> </a:t>
            </a:r>
            <a:r>
              <a:rPr sz="2000" dirty="0">
                <a:solidFill>
                  <a:srgbClr val="FFFF00"/>
                </a:solidFill>
                <a:latin typeface="Microsoft Sans Serif"/>
                <a:cs typeface="Microsoft Sans Serif"/>
              </a:rPr>
              <a:t>zw.</a:t>
            </a:r>
            <a:r>
              <a:rPr sz="2000" spc="-10" dirty="0">
                <a:solidFill>
                  <a:srgbClr val="FFFF00"/>
                </a:solidFill>
                <a:latin typeface="Microsoft Sans Serif"/>
                <a:cs typeface="Microsoft Sans Serif"/>
              </a:rPr>
              <a:t> </a:t>
            </a:r>
            <a:r>
              <a:rPr sz="2000" dirty="0">
                <a:solidFill>
                  <a:srgbClr val="FFFF00"/>
                </a:solidFill>
                <a:latin typeface="Microsoft Sans Serif"/>
                <a:cs typeface="Microsoft Sans Serif"/>
              </a:rPr>
              <a:t>miedzi,</a:t>
            </a:r>
            <a:r>
              <a:rPr sz="2000" spc="-10" dirty="0">
                <a:solidFill>
                  <a:srgbClr val="FFFF00"/>
                </a:solidFill>
                <a:latin typeface="Microsoft Sans Serif"/>
                <a:cs typeface="Microsoft Sans Serif"/>
              </a:rPr>
              <a:t> siarki</a:t>
            </a:r>
            <a:endParaRPr sz="2000">
              <a:latin typeface="Microsoft Sans Serif"/>
              <a:cs typeface="Microsoft Sans Serif"/>
            </a:endParaRPr>
          </a:p>
          <a:p>
            <a:pPr marL="1841500">
              <a:lnSpc>
                <a:spcPct val="100000"/>
              </a:lnSpc>
            </a:pPr>
            <a:r>
              <a:rPr sz="2000" dirty="0">
                <a:solidFill>
                  <a:srgbClr val="FFFF00"/>
                </a:solidFill>
                <a:latin typeface="Microsoft Sans Serif"/>
                <a:cs typeface="Microsoft Sans Serif"/>
              </a:rPr>
              <a:t>f.</a:t>
            </a:r>
            <a:r>
              <a:rPr sz="2000" spc="5" dirty="0">
                <a:solidFill>
                  <a:srgbClr val="FFFF00"/>
                </a:solidFill>
                <a:latin typeface="Microsoft Sans Serif"/>
                <a:cs typeface="Microsoft Sans Serif"/>
              </a:rPr>
              <a:t> </a:t>
            </a:r>
            <a:r>
              <a:rPr sz="2000" spc="-10" dirty="0">
                <a:solidFill>
                  <a:srgbClr val="FFFF00"/>
                </a:solidFill>
                <a:latin typeface="Microsoft Sans Serif"/>
                <a:cs typeface="Microsoft Sans Serif"/>
              </a:rPr>
              <a:t>wgłębne</a:t>
            </a:r>
            <a:endParaRPr sz="2000">
              <a:latin typeface="Microsoft Sans Serif"/>
              <a:cs typeface="Microsoft Sans Serif"/>
            </a:endParaRPr>
          </a:p>
          <a:p>
            <a:pPr marL="355600" marR="384810" indent="-343535">
              <a:lnSpc>
                <a:spcPct val="79900"/>
              </a:lnSpc>
              <a:spcBef>
                <a:spcPts val="440"/>
              </a:spcBef>
              <a:buChar char="•"/>
              <a:tabLst>
                <a:tab pos="355600" algn="l"/>
              </a:tabLst>
            </a:pPr>
            <a:r>
              <a:rPr sz="1800" dirty="0">
                <a:solidFill>
                  <a:srgbClr val="FFFFFF"/>
                </a:solidFill>
                <a:latin typeface="Microsoft Sans Serif"/>
                <a:cs typeface="Microsoft Sans Serif"/>
              </a:rPr>
              <a:t>aktywność</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określona</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liczbą</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godzin</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od</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początku</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zwilżenia </a:t>
            </a:r>
            <a:r>
              <a:rPr sz="1800" spc="-10" dirty="0">
                <a:solidFill>
                  <a:srgbClr val="FFFFFF"/>
                </a:solidFill>
                <a:latin typeface="Microsoft Sans Serif"/>
                <a:cs typeface="Microsoft Sans Serif"/>
              </a:rPr>
              <a:t>liści, umożliwiającego</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kiełkowanie zarodników</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momentu,</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którym</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użycie </a:t>
            </a:r>
            <a:r>
              <a:rPr sz="1800" dirty="0">
                <a:solidFill>
                  <a:srgbClr val="FFFFFF"/>
                </a:solidFill>
                <a:latin typeface="Microsoft Sans Serif"/>
                <a:cs typeface="Microsoft Sans Serif"/>
              </a:rPr>
              <a:t>fungicydu</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jest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jeszcze</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dostatecznie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skuteczna;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trzeba</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je</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zastosować</a:t>
            </a:r>
            <a:r>
              <a:rPr sz="1800" spc="10" dirty="0">
                <a:solidFill>
                  <a:srgbClr val="FFFFFF"/>
                </a:solidFill>
                <a:latin typeface="Microsoft Sans Serif"/>
                <a:cs typeface="Microsoft Sans Serif"/>
              </a:rPr>
              <a:t> </a:t>
            </a:r>
            <a:r>
              <a:rPr sz="1800" spc="-50" dirty="0">
                <a:solidFill>
                  <a:srgbClr val="FFFFFF"/>
                </a:solidFill>
                <a:latin typeface="Microsoft Sans Serif"/>
                <a:cs typeface="Microsoft Sans Serif"/>
              </a:rPr>
              <a:t>w </a:t>
            </a:r>
            <a:r>
              <a:rPr sz="1800" dirty="0">
                <a:solidFill>
                  <a:srgbClr val="FFFFFF"/>
                </a:solidFill>
                <a:latin typeface="Microsoft Sans Serif"/>
                <a:cs typeface="Microsoft Sans Serif"/>
              </a:rPr>
              <a:t>warunkach</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kiedy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dobre</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warunki</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dla</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rozwoju</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patogenna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od</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tej</a:t>
            </a:r>
            <a:r>
              <a:rPr sz="1800" spc="-35" dirty="0">
                <a:solidFill>
                  <a:srgbClr val="FFFFFF"/>
                </a:solidFill>
                <a:latin typeface="Microsoft Sans Serif"/>
                <a:cs typeface="Microsoft Sans Serif"/>
              </a:rPr>
              <a:t> </a:t>
            </a:r>
            <a:r>
              <a:rPr sz="1800" spc="-20" dirty="0">
                <a:solidFill>
                  <a:srgbClr val="FFFFFF"/>
                </a:solidFill>
                <a:latin typeface="Microsoft Sans Serif"/>
                <a:cs typeface="Microsoft Sans Serif"/>
              </a:rPr>
              <a:t>pory </a:t>
            </a:r>
            <a:r>
              <a:rPr sz="1800" dirty="0">
                <a:solidFill>
                  <a:srgbClr val="FFFFFF"/>
                </a:solidFill>
                <a:latin typeface="Microsoft Sans Serif"/>
                <a:cs typeface="Microsoft Sans Serif"/>
              </a:rPr>
              <a:t>liczymy</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liczbę</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godzin;</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większość patogenów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rozwija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warunkach wilgotnościowych;</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stosuje</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się</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pewnym</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przedziale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czasowym,</a:t>
            </a:r>
            <a:r>
              <a:rPr sz="1800" spc="10" dirty="0">
                <a:solidFill>
                  <a:srgbClr val="FFFFFF"/>
                </a:solidFill>
                <a:latin typeface="Microsoft Sans Serif"/>
                <a:cs typeface="Microsoft Sans Serif"/>
              </a:rPr>
              <a:t> </a:t>
            </a:r>
            <a:r>
              <a:rPr sz="1800" spc="-50" dirty="0">
                <a:solidFill>
                  <a:srgbClr val="FFFFFF"/>
                </a:solidFill>
                <a:latin typeface="Microsoft Sans Serif"/>
                <a:cs typeface="Microsoft Sans Serif"/>
              </a:rPr>
              <a:t>w </a:t>
            </a:r>
            <a:r>
              <a:rPr sz="1800" dirty="0">
                <a:solidFill>
                  <a:srgbClr val="FFFFFF"/>
                </a:solidFill>
                <a:latin typeface="Microsoft Sans Serif"/>
                <a:cs typeface="Microsoft Sans Serif"/>
              </a:rPr>
              <a:t>odpowiednim</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stadium</a:t>
            </a:r>
            <a:r>
              <a:rPr sz="1800" spc="-65" dirty="0">
                <a:solidFill>
                  <a:srgbClr val="FFFFFF"/>
                </a:solidFill>
                <a:latin typeface="Microsoft Sans Serif"/>
                <a:cs typeface="Microsoft Sans Serif"/>
              </a:rPr>
              <a:t> </a:t>
            </a:r>
            <a:r>
              <a:rPr sz="1800" dirty="0">
                <a:solidFill>
                  <a:srgbClr val="FFFFFF"/>
                </a:solidFill>
                <a:latin typeface="Microsoft Sans Serif"/>
                <a:cs typeface="Microsoft Sans Serif"/>
              </a:rPr>
              <a:t>rozwoju</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patoge</a:t>
            </a:r>
            <a:r>
              <a:rPr sz="2000" spc="-10" dirty="0">
                <a:solidFill>
                  <a:srgbClr val="FFFFFF"/>
                </a:solidFill>
                <a:latin typeface="Microsoft Sans Serif"/>
                <a:cs typeface="Microsoft Sans Serif"/>
              </a:rPr>
              <a:t>na.</a:t>
            </a:r>
            <a:endParaRPr sz="2000">
              <a:latin typeface="Microsoft Sans Serif"/>
              <a:cs typeface="Microsoft Sans Serif"/>
            </a:endParaRPr>
          </a:p>
          <a:p>
            <a:pPr marL="1841500">
              <a:lnSpc>
                <a:spcPct val="100000"/>
              </a:lnSpc>
              <a:spcBef>
                <a:spcPts val="5"/>
              </a:spcBef>
            </a:pPr>
            <a:r>
              <a:rPr sz="2000" dirty="0">
                <a:solidFill>
                  <a:srgbClr val="FFFF00"/>
                </a:solidFill>
                <a:latin typeface="Microsoft Sans Serif"/>
                <a:cs typeface="Microsoft Sans Serif"/>
              </a:rPr>
              <a:t>*</a:t>
            </a:r>
            <a:r>
              <a:rPr sz="2000" spc="10" dirty="0">
                <a:solidFill>
                  <a:srgbClr val="FFFF00"/>
                </a:solidFill>
                <a:latin typeface="Microsoft Sans Serif"/>
                <a:cs typeface="Microsoft Sans Serif"/>
              </a:rPr>
              <a:t> </a:t>
            </a:r>
            <a:r>
              <a:rPr sz="2000" dirty="0">
                <a:solidFill>
                  <a:srgbClr val="FFFF00"/>
                </a:solidFill>
                <a:latin typeface="Microsoft Sans Serif"/>
                <a:cs typeface="Microsoft Sans Serif"/>
              </a:rPr>
              <a:t>f.</a:t>
            </a:r>
            <a:r>
              <a:rPr sz="2000" spc="15" dirty="0">
                <a:solidFill>
                  <a:srgbClr val="FFFF00"/>
                </a:solidFill>
                <a:latin typeface="Microsoft Sans Serif"/>
                <a:cs typeface="Microsoft Sans Serif"/>
              </a:rPr>
              <a:t> </a:t>
            </a:r>
            <a:r>
              <a:rPr sz="2000" spc="-10" dirty="0">
                <a:solidFill>
                  <a:srgbClr val="FFFF00"/>
                </a:solidFill>
                <a:latin typeface="Microsoft Sans Serif"/>
                <a:cs typeface="Microsoft Sans Serif"/>
              </a:rPr>
              <a:t>systemiczne:</a:t>
            </a:r>
            <a:endParaRPr sz="2000">
              <a:latin typeface="Microsoft Sans Serif"/>
              <a:cs typeface="Microsoft Sans Serif"/>
            </a:endParaRPr>
          </a:p>
          <a:p>
            <a:pPr marL="355600" marR="5080" indent="-343535">
              <a:lnSpc>
                <a:spcPct val="80000"/>
              </a:lnSpc>
              <a:spcBef>
                <a:spcPts val="439"/>
              </a:spcBef>
              <a:buChar char="•"/>
              <a:tabLst>
                <a:tab pos="355600" algn="l"/>
              </a:tabLst>
            </a:pPr>
            <a:r>
              <a:rPr sz="1800" dirty="0">
                <a:solidFill>
                  <a:srgbClr val="FFFFFF"/>
                </a:solidFill>
                <a:latin typeface="Microsoft Sans Serif"/>
                <a:cs typeface="Microsoft Sans Serif"/>
              </a:rPr>
              <a:t>mogą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działać</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czasie</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inkubacji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i</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początkowych</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etapach</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choroby </a:t>
            </a:r>
            <a:r>
              <a:rPr sz="1800" dirty="0">
                <a:solidFill>
                  <a:srgbClr val="FFFFFF"/>
                </a:solidFill>
                <a:latin typeface="Microsoft Sans Serif"/>
                <a:cs typeface="Microsoft Sans Serif"/>
              </a:rPr>
              <a:t>właściwej;</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są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zazwyczaj</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skuteczne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96</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godz</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od</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momentu</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rozpoczęcia </a:t>
            </a:r>
            <a:r>
              <a:rPr sz="1800" dirty="0">
                <a:solidFill>
                  <a:srgbClr val="FFFFFF"/>
                </a:solidFill>
                <a:latin typeface="Microsoft Sans Serif"/>
                <a:cs typeface="Microsoft Sans Serif"/>
              </a:rPr>
              <a:t>infekcji</a:t>
            </a:r>
            <a:r>
              <a:rPr sz="1800" spc="-85" dirty="0">
                <a:solidFill>
                  <a:srgbClr val="FFFFFF"/>
                </a:solidFill>
                <a:latin typeface="Microsoft Sans Serif"/>
                <a:cs typeface="Microsoft Sans Serif"/>
              </a:rPr>
              <a:t> </a:t>
            </a:r>
            <a:r>
              <a:rPr sz="1800" dirty="0">
                <a:solidFill>
                  <a:srgbClr val="FFFFFF"/>
                </a:solidFill>
                <a:latin typeface="Microsoft Sans Serif"/>
                <a:cs typeface="Microsoft Sans Serif"/>
              </a:rPr>
              <a:t>(zw.</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triazolowe,</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imidiazolowe,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benzymidazolowe,</a:t>
            </a:r>
            <a:r>
              <a:rPr sz="1800" spc="-35" dirty="0">
                <a:solidFill>
                  <a:srgbClr val="FFFFFF"/>
                </a:solidFill>
                <a:latin typeface="Microsoft Sans Serif"/>
                <a:cs typeface="Microsoft Sans Serif"/>
              </a:rPr>
              <a:t> </a:t>
            </a:r>
            <a:r>
              <a:rPr sz="1800" spc="-10" dirty="0">
                <a:solidFill>
                  <a:srgbClr val="FFFFFF"/>
                </a:solidFill>
                <a:latin typeface="Microsoft Sans Serif"/>
                <a:cs typeface="Microsoft Sans Serif"/>
              </a:rPr>
              <a:t>pirydynowe, </a:t>
            </a:r>
            <a:r>
              <a:rPr sz="1800" dirty="0">
                <a:solidFill>
                  <a:srgbClr val="FFFFFF"/>
                </a:solidFill>
                <a:latin typeface="Microsoft Sans Serif"/>
                <a:cs typeface="Microsoft Sans Serif"/>
              </a:rPr>
              <a:t>pirimidynowe).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Niektóre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nich</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np.</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fenarimol</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działają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dopiero</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po</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rozwinięciu </a:t>
            </a:r>
            <a:r>
              <a:rPr sz="1800" dirty="0">
                <a:solidFill>
                  <a:srgbClr val="FFFFFF"/>
                </a:solidFill>
                <a:latin typeface="Microsoft Sans Serif"/>
                <a:cs typeface="Microsoft Sans Serif"/>
              </a:rPr>
              <a:t>się</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grzybni.</a:t>
            </a:r>
            <a:endParaRPr sz="180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hamują</a:t>
            </a:r>
            <a:r>
              <a:rPr sz="1800" spc="-60" dirty="0">
                <a:solidFill>
                  <a:srgbClr val="FFFFFF"/>
                </a:solidFill>
                <a:latin typeface="Microsoft Sans Serif"/>
                <a:cs typeface="Microsoft Sans Serif"/>
              </a:rPr>
              <a:t> </a:t>
            </a:r>
            <a:r>
              <a:rPr sz="1800" dirty="0">
                <a:solidFill>
                  <a:srgbClr val="FFFFFF"/>
                </a:solidFill>
                <a:latin typeface="Microsoft Sans Serif"/>
                <a:cs typeface="Microsoft Sans Serif"/>
              </a:rPr>
              <a:t>biosyntezę</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białek,</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steroli,</a:t>
            </a:r>
            <a:r>
              <a:rPr sz="1800" spc="-60" dirty="0">
                <a:solidFill>
                  <a:srgbClr val="FFFFFF"/>
                </a:solidFill>
                <a:latin typeface="Microsoft Sans Serif"/>
                <a:cs typeface="Microsoft Sans Serif"/>
              </a:rPr>
              <a:t> </a:t>
            </a:r>
            <a:r>
              <a:rPr sz="1800" dirty="0">
                <a:solidFill>
                  <a:srgbClr val="FFFFFF"/>
                </a:solidFill>
                <a:latin typeface="Microsoft Sans Serif"/>
                <a:cs typeface="Microsoft Sans Serif"/>
              </a:rPr>
              <a:t>kw.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nukleinowych,</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podział</a:t>
            </a:r>
            <a:r>
              <a:rPr sz="1800" spc="-45" dirty="0">
                <a:solidFill>
                  <a:srgbClr val="FFFFFF"/>
                </a:solidFill>
                <a:latin typeface="Microsoft Sans Serif"/>
                <a:cs typeface="Microsoft Sans Serif"/>
              </a:rPr>
              <a:t> </a:t>
            </a:r>
            <a:r>
              <a:rPr sz="1800" spc="-10" dirty="0">
                <a:solidFill>
                  <a:srgbClr val="FFFFFF"/>
                </a:solidFill>
                <a:latin typeface="Microsoft Sans Serif"/>
                <a:cs typeface="Microsoft Sans Serif"/>
              </a:rPr>
              <a:t>jądra</a:t>
            </a:r>
            <a:endParaRPr sz="1800">
              <a:latin typeface="Microsoft Sans Serif"/>
              <a:cs typeface="Microsoft Sans Serif"/>
            </a:endParaRPr>
          </a:p>
          <a:p>
            <a:pPr marL="355600" marR="482600" indent="-343535">
              <a:lnSpc>
                <a:spcPct val="80000"/>
              </a:lnSpc>
              <a:spcBef>
                <a:spcPts val="430"/>
              </a:spcBef>
              <a:buChar char="•"/>
              <a:tabLst>
                <a:tab pos="355600" algn="l"/>
              </a:tabLst>
            </a:pPr>
            <a:r>
              <a:rPr sz="1800" dirty="0">
                <a:solidFill>
                  <a:srgbClr val="FFFFFF"/>
                </a:solidFill>
                <a:latin typeface="Microsoft Sans Serif"/>
                <a:cs typeface="Microsoft Sans Serif"/>
              </a:rPr>
              <a:t>mają</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dużą</a:t>
            </a:r>
            <a:r>
              <a:rPr sz="1800" spc="-60" dirty="0">
                <a:solidFill>
                  <a:srgbClr val="FFFFFF"/>
                </a:solidFill>
                <a:latin typeface="Microsoft Sans Serif"/>
                <a:cs typeface="Microsoft Sans Serif"/>
              </a:rPr>
              <a:t> </a:t>
            </a:r>
            <a:r>
              <a:rPr sz="1800" dirty="0">
                <a:solidFill>
                  <a:srgbClr val="FFFFFF"/>
                </a:solidFill>
                <a:latin typeface="Microsoft Sans Serif"/>
                <a:cs typeface="Microsoft Sans Serif"/>
              </a:rPr>
              <a:t>selektywność</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działania</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(powodują</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szybkie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uodpornianie</a:t>
            </a:r>
            <a:r>
              <a:rPr sz="1800" spc="-35" dirty="0">
                <a:solidFill>
                  <a:srgbClr val="FFFFFF"/>
                </a:solidFill>
                <a:latin typeface="Microsoft Sans Serif"/>
                <a:cs typeface="Microsoft Sans Serif"/>
              </a:rPr>
              <a:t> </a:t>
            </a:r>
            <a:r>
              <a:rPr sz="1800" spc="-25" dirty="0">
                <a:solidFill>
                  <a:srgbClr val="FFFFFF"/>
                </a:solidFill>
                <a:latin typeface="Microsoft Sans Serif"/>
                <a:cs typeface="Microsoft Sans Serif"/>
              </a:rPr>
              <a:t>się </a:t>
            </a:r>
            <a:r>
              <a:rPr sz="1800" spc="-10" dirty="0">
                <a:solidFill>
                  <a:srgbClr val="FFFFFF"/>
                </a:solidFill>
                <a:latin typeface="Microsoft Sans Serif"/>
                <a:cs typeface="Microsoft Sans Serif"/>
              </a:rPr>
              <a:t>grzybów)</a:t>
            </a:r>
            <a:endParaRPr sz="1800">
              <a:latin typeface="Microsoft Sans Serif"/>
              <a:cs typeface="Microsoft Sans Serif"/>
            </a:endParaRPr>
          </a:p>
          <a:p>
            <a:pPr marL="355600" indent="-342900">
              <a:lnSpc>
                <a:spcPct val="100000"/>
              </a:lnSpc>
              <a:buChar char="•"/>
              <a:tabLst>
                <a:tab pos="355600" algn="l"/>
              </a:tabLst>
            </a:pPr>
            <a:r>
              <a:rPr sz="1800" dirty="0">
                <a:solidFill>
                  <a:srgbClr val="FFFFFF"/>
                </a:solidFill>
                <a:latin typeface="Microsoft Sans Serif"/>
                <a:cs typeface="Microsoft Sans Serif"/>
              </a:rPr>
              <a:t>są</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przeważnie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silnie</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fungistatyczne</a:t>
            </a:r>
            <a:r>
              <a:rPr sz="1800" spc="-5" dirty="0">
                <a:solidFill>
                  <a:srgbClr val="FFFFFF"/>
                </a:solidFill>
                <a:latin typeface="Microsoft Sans Serif"/>
                <a:cs typeface="Microsoft Sans Serif"/>
              </a:rPr>
              <a:t> </a:t>
            </a:r>
            <a:r>
              <a:rPr sz="1800" i="1" dirty="0">
                <a:solidFill>
                  <a:srgbClr val="FFFFFF"/>
                </a:solidFill>
                <a:latin typeface="Arial"/>
                <a:cs typeface="Arial"/>
              </a:rPr>
              <a:t>in</a:t>
            </a:r>
            <a:r>
              <a:rPr sz="1800" i="1" spc="-50" dirty="0">
                <a:solidFill>
                  <a:srgbClr val="FFFFFF"/>
                </a:solidFill>
                <a:latin typeface="Arial"/>
                <a:cs typeface="Arial"/>
              </a:rPr>
              <a:t> </a:t>
            </a:r>
            <a:r>
              <a:rPr sz="1800" i="1" spc="-10" dirty="0">
                <a:solidFill>
                  <a:srgbClr val="FFFFFF"/>
                </a:solidFill>
                <a:latin typeface="Arial"/>
                <a:cs typeface="Arial"/>
              </a:rPr>
              <a:t>vitro</a:t>
            </a:r>
            <a:endParaRPr sz="1800">
              <a:latin typeface="Arial"/>
              <a:cs typeface="Arial"/>
            </a:endParaRPr>
          </a:p>
          <a:p>
            <a:pPr marL="355600" indent="-342900">
              <a:lnSpc>
                <a:spcPct val="100000"/>
              </a:lnSpc>
              <a:buChar char="•"/>
              <a:tabLst>
                <a:tab pos="355600" algn="l"/>
              </a:tabLst>
            </a:pPr>
            <a:r>
              <a:rPr sz="180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są</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bezpieczne</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dla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roślin,</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niebezpieczne dla</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ludzi</a:t>
            </a:r>
            <a:endParaRPr sz="1800">
              <a:latin typeface="Microsoft Sans Serif"/>
              <a:cs typeface="Microsoft Sans Serif"/>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66927" y="185420"/>
            <a:ext cx="7229475" cy="757555"/>
          </a:xfrm>
          <a:prstGeom prst="rect">
            <a:avLst/>
          </a:prstGeom>
        </p:spPr>
        <p:txBody>
          <a:bodyPr vert="horz" wrap="square" lIns="0" tIns="12700" rIns="0" bIns="0" rtlCol="0">
            <a:spAutoFit/>
          </a:bodyPr>
          <a:lstStyle/>
          <a:p>
            <a:pPr marL="2896235" marR="5080" indent="-2884170">
              <a:lnSpc>
                <a:spcPct val="100000"/>
              </a:lnSpc>
              <a:spcBef>
                <a:spcPts val="100"/>
              </a:spcBef>
            </a:pPr>
            <a:r>
              <a:rPr sz="2400" b="0" u="sng" dirty="0">
                <a:solidFill>
                  <a:srgbClr val="FFFF00"/>
                </a:solidFill>
                <a:uFill>
                  <a:solidFill>
                    <a:srgbClr val="FFFF00"/>
                  </a:solidFill>
                </a:uFill>
                <a:latin typeface="Microsoft Sans Serif"/>
                <a:cs typeface="Microsoft Sans Serif"/>
              </a:rPr>
              <a:t>Fungicydy</a:t>
            </a:r>
            <a:r>
              <a:rPr sz="2400" b="0" u="sng" spc="-80" dirty="0">
                <a:solidFill>
                  <a:srgbClr val="FFFF00"/>
                </a:solidFill>
                <a:uFill>
                  <a:solidFill>
                    <a:srgbClr val="FFFF00"/>
                  </a:solidFill>
                </a:uFill>
                <a:latin typeface="Microsoft Sans Serif"/>
                <a:cs typeface="Microsoft Sans Serif"/>
              </a:rPr>
              <a:t> </a:t>
            </a:r>
            <a:r>
              <a:rPr sz="2400" b="0" u="sng" dirty="0">
                <a:solidFill>
                  <a:srgbClr val="FFFF00"/>
                </a:solidFill>
                <a:uFill>
                  <a:solidFill>
                    <a:srgbClr val="FFFF00"/>
                  </a:solidFill>
                </a:uFill>
                <a:latin typeface="Microsoft Sans Serif"/>
                <a:cs typeface="Microsoft Sans Serif"/>
              </a:rPr>
              <a:t>działające</a:t>
            </a:r>
            <a:r>
              <a:rPr sz="2400" b="0" u="sng" spc="-70" dirty="0">
                <a:solidFill>
                  <a:srgbClr val="FFFF00"/>
                </a:solidFill>
                <a:uFill>
                  <a:solidFill>
                    <a:srgbClr val="FFFF00"/>
                  </a:solidFill>
                </a:uFill>
                <a:latin typeface="Microsoft Sans Serif"/>
                <a:cs typeface="Microsoft Sans Serif"/>
              </a:rPr>
              <a:t> </a:t>
            </a:r>
            <a:r>
              <a:rPr sz="2400" b="0" u="sng" dirty="0">
                <a:solidFill>
                  <a:srgbClr val="FFFF00"/>
                </a:solidFill>
                <a:uFill>
                  <a:solidFill>
                    <a:srgbClr val="FFFF00"/>
                  </a:solidFill>
                </a:uFill>
                <a:latin typeface="Microsoft Sans Serif"/>
                <a:cs typeface="Microsoft Sans Serif"/>
              </a:rPr>
              <a:t>w</a:t>
            </a:r>
            <a:r>
              <a:rPr sz="2400" b="0" u="sng" spc="-100" dirty="0">
                <a:solidFill>
                  <a:srgbClr val="FFFF00"/>
                </a:solidFill>
                <a:uFill>
                  <a:solidFill>
                    <a:srgbClr val="FFFF00"/>
                  </a:solidFill>
                </a:uFill>
                <a:latin typeface="Microsoft Sans Serif"/>
                <a:cs typeface="Microsoft Sans Serif"/>
              </a:rPr>
              <a:t> </a:t>
            </a:r>
            <a:r>
              <a:rPr sz="2400" b="0" u="sng" dirty="0">
                <a:solidFill>
                  <a:srgbClr val="FFFF00"/>
                </a:solidFill>
                <a:uFill>
                  <a:solidFill>
                    <a:srgbClr val="FFFF00"/>
                  </a:solidFill>
                </a:uFill>
                <a:latin typeface="Microsoft Sans Serif"/>
                <a:cs typeface="Microsoft Sans Serif"/>
              </a:rPr>
              <a:t>późniejszych</a:t>
            </a:r>
            <a:r>
              <a:rPr sz="2400" b="0" u="sng" spc="-80" dirty="0">
                <a:solidFill>
                  <a:srgbClr val="FFFF00"/>
                </a:solidFill>
                <a:uFill>
                  <a:solidFill>
                    <a:srgbClr val="FFFF00"/>
                  </a:solidFill>
                </a:uFill>
                <a:latin typeface="Microsoft Sans Serif"/>
                <a:cs typeface="Microsoft Sans Serif"/>
              </a:rPr>
              <a:t> </a:t>
            </a:r>
            <a:r>
              <a:rPr sz="2400" b="0" u="sng" dirty="0">
                <a:solidFill>
                  <a:srgbClr val="FFFF00"/>
                </a:solidFill>
                <a:uFill>
                  <a:solidFill>
                    <a:srgbClr val="FFFF00"/>
                  </a:solidFill>
                </a:uFill>
                <a:latin typeface="Microsoft Sans Serif"/>
                <a:cs typeface="Microsoft Sans Serif"/>
              </a:rPr>
              <a:t>fazach</a:t>
            </a:r>
            <a:r>
              <a:rPr sz="2400" b="0" u="sng" spc="-105" dirty="0">
                <a:solidFill>
                  <a:srgbClr val="FFFF00"/>
                </a:solidFill>
                <a:uFill>
                  <a:solidFill>
                    <a:srgbClr val="FFFF00"/>
                  </a:solidFill>
                </a:uFill>
                <a:latin typeface="Microsoft Sans Serif"/>
                <a:cs typeface="Microsoft Sans Serif"/>
              </a:rPr>
              <a:t> </a:t>
            </a:r>
            <a:r>
              <a:rPr sz="2400" b="0" u="sng" spc="-10" dirty="0">
                <a:solidFill>
                  <a:srgbClr val="FFFF00"/>
                </a:solidFill>
                <a:uFill>
                  <a:solidFill>
                    <a:srgbClr val="FFFF00"/>
                  </a:solidFill>
                </a:uFill>
                <a:latin typeface="Microsoft Sans Serif"/>
                <a:cs typeface="Microsoft Sans Serif"/>
              </a:rPr>
              <a:t>choroby,</a:t>
            </a:r>
            <a:r>
              <a:rPr sz="2400" b="0" spc="-10" dirty="0">
                <a:solidFill>
                  <a:srgbClr val="FFFF00"/>
                </a:solidFill>
                <a:latin typeface="Microsoft Sans Serif"/>
                <a:cs typeface="Microsoft Sans Serif"/>
              </a:rPr>
              <a:t> </a:t>
            </a:r>
            <a:r>
              <a:rPr sz="2400" b="0" u="sng" dirty="0">
                <a:solidFill>
                  <a:srgbClr val="FFFF00"/>
                </a:solidFill>
                <a:uFill>
                  <a:solidFill>
                    <a:srgbClr val="FFFF00"/>
                  </a:solidFill>
                </a:uFill>
                <a:latin typeface="Microsoft Sans Serif"/>
                <a:cs typeface="Microsoft Sans Serif"/>
              </a:rPr>
              <a:t>po</a:t>
            </a:r>
            <a:r>
              <a:rPr sz="2400" b="0" u="sng" spc="-15" dirty="0">
                <a:solidFill>
                  <a:srgbClr val="FFFF00"/>
                </a:solidFill>
                <a:uFill>
                  <a:solidFill>
                    <a:srgbClr val="FFFF00"/>
                  </a:solidFill>
                </a:uFill>
                <a:latin typeface="Microsoft Sans Serif"/>
                <a:cs typeface="Microsoft Sans Serif"/>
              </a:rPr>
              <a:t> </a:t>
            </a:r>
            <a:r>
              <a:rPr sz="2400" b="0" u="sng" spc="-10" dirty="0">
                <a:solidFill>
                  <a:srgbClr val="FFFF00"/>
                </a:solidFill>
                <a:uFill>
                  <a:solidFill>
                    <a:srgbClr val="FFFF00"/>
                  </a:solidFill>
                </a:uFill>
                <a:latin typeface="Microsoft Sans Serif"/>
                <a:cs typeface="Microsoft Sans Serif"/>
              </a:rPr>
              <a:t>infekcji:</a:t>
            </a:r>
            <a:endParaRPr sz="2400">
              <a:latin typeface="Microsoft Sans Serif"/>
              <a:cs typeface="Microsoft Sans Serif"/>
            </a:endParaRPr>
          </a:p>
        </p:txBody>
      </p:sp>
      <p:sp>
        <p:nvSpPr>
          <p:cNvPr id="3" name="object 3"/>
          <p:cNvSpPr txBox="1"/>
          <p:nvPr/>
        </p:nvSpPr>
        <p:spPr>
          <a:xfrm>
            <a:off x="402742" y="1313815"/>
            <a:ext cx="3698875" cy="299720"/>
          </a:xfrm>
          <a:prstGeom prst="rect">
            <a:avLst/>
          </a:prstGeom>
        </p:spPr>
        <p:txBody>
          <a:bodyPr vert="horz" wrap="square" lIns="0" tIns="12700" rIns="0" bIns="0" rtlCol="0">
            <a:spAutoFit/>
          </a:bodyPr>
          <a:lstStyle/>
          <a:p>
            <a:pPr marL="12700">
              <a:lnSpc>
                <a:spcPct val="100000"/>
              </a:lnSpc>
              <a:spcBef>
                <a:spcPts val="100"/>
              </a:spcBef>
            </a:pPr>
            <a:r>
              <a:rPr sz="1800" b="1" u="sng" dirty="0">
                <a:solidFill>
                  <a:srgbClr val="FFFF00"/>
                </a:solidFill>
                <a:uFill>
                  <a:solidFill>
                    <a:srgbClr val="FFFF00"/>
                  </a:solidFill>
                </a:uFill>
                <a:latin typeface="Arial"/>
                <a:cs typeface="Arial"/>
              </a:rPr>
              <a:t>Mechanizm</a:t>
            </a:r>
            <a:r>
              <a:rPr sz="1800" b="1" u="sng" spc="-40" dirty="0">
                <a:solidFill>
                  <a:srgbClr val="FFFF00"/>
                </a:solidFill>
                <a:uFill>
                  <a:solidFill>
                    <a:srgbClr val="FFFF00"/>
                  </a:solidFill>
                </a:uFill>
                <a:latin typeface="Arial"/>
                <a:cs typeface="Arial"/>
              </a:rPr>
              <a:t> </a:t>
            </a:r>
            <a:r>
              <a:rPr sz="1800" b="1" u="sng" dirty="0">
                <a:solidFill>
                  <a:srgbClr val="FFFF00"/>
                </a:solidFill>
                <a:uFill>
                  <a:solidFill>
                    <a:srgbClr val="FFFF00"/>
                  </a:solidFill>
                </a:uFill>
                <a:latin typeface="Arial"/>
                <a:cs typeface="Arial"/>
              </a:rPr>
              <a:t>działania</a:t>
            </a:r>
            <a:r>
              <a:rPr sz="1800" b="1" u="sng" spc="-50" dirty="0">
                <a:solidFill>
                  <a:srgbClr val="FFFF00"/>
                </a:solidFill>
                <a:uFill>
                  <a:solidFill>
                    <a:srgbClr val="FFFF00"/>
                  </a:solidFill>
                </a:uFill>
                <a:latin typeface="Arial"/>
                <a:cs typeface="Arial"/>
              </a:rPr>
              <a:t> </a:t>
            </a:r>
            <a:r>
              <a:rPr sz="1800" b="1" u="sng" spc="-10" dirty="0">
                <a:solidFill>
                  <a:srgbClr val="FFFF00"/>
                </a:solidFill>
                <a:uFill>
                  <a:solidFill>
                    <a:srgbClr val="FFFF00"/>
                  </a:solidFill>
                </a:uFill>
                <a:latin typeface="Arial"/>
                <a:cs typeface="Arial"/>
              </a:rPr>
              <a:t>fungicydów:</a:t>
            </a:r>
            <a:endParaRPr sz="1800" dirty="0">
              <a:latin typeface="Arial"/>
              <a:cs typeface="Arial"/>
            </a:endParaRPr>
          </a:p>
        </p:txBody>
      </p:sp>
      <p:sp>
        <p:nvSpPr>
          <p:cNvPr id="4" name="object 4"/>
          <p:cNvSpPr txBox="1"/>
          <p:nvPr/>
        </p:nvSpPr>
        <p:spPr>
          <a:xfrm>
            <a:off x="402742" y="1588134"/>
            <a:ext cx="3061970" cy="574675"/>
          </a:xfrm>
          <a:prstGeom prst="rect">
            <a:avLst/>
          </a:prstGeom>
        </p:spPr>
        <p:txBody>
          <a:bodyPr vert="horz" wrap="square" lIns="0" tIns="12700" rIns="0" bIns="0" rtlCol="0">
            <a:spAutoFit/>
          </a:bodyPr>
          <a:lstStyle/>
          <a:p>
            <a:pPr marL="164465" indent="-151765">
              <a:lnSpc>
                <a:spcPct val="100000"/>
              </a:lnSpc>
              <a:spcBef>
                <a:spcPts val="100"/>
              </a:spcBef>
              <a:buChar char="*"/>
              <a:tabLst>
                <a:tab pos="164465" algn="l"/>
                <a:tab pos="2603500" algn="l"/>
              </a:tabLst>
            </a:pPr>
            <a:r>
              <a:rPr sz="1800" dirty="0">
                <a:solidFill>
                  <a:srgbClr val="FFFFFF"/>
                </a:solidFill>
                <a:latin typeface="Microsoft Sans Serif"/>
                <a:cs typeface="Microsoft Sans Serif"/>
              </a:rPr>
              <a:t>działanie</a:t>
            </a:r>
            <a:r>
              <a:rPr sz="1800" spc="-75" dirty="0">
                <a:solidFill>
                  <a:srgbClr val="FFFFFF"/>
                </a:solidFill>
                <a:latin typeface="Microsoft Sans Serif"/>
                <a:cs typeface="Microsoft Sans Serif"/>
              </a:rPr>
              <a:t> </a:t>
            </a:r>
            <a:r>
              <a:rPr sz="1800" spc="-10" dirty="0">
                <a:solidFill>
                  <a:srgbClr val="FFFFFF"/>
                </a:solidFill>
                <a:latin typeface="Microsoft Sans Serif"/>
                <a:cs typeface="Microsoft Sans Serif"/>
              </a:rPr>
              <a:t>grzybobójcze</a:t>
            </a:r>
            <a:r>
              <a:rPr sz="1800" dirty="0">
                <a:solidFill>
                  <a:srgbClr val="FFFFFF"/>
                </a:solidFill>
                <a:latin typeface="Microsoft Sans Serif"/>
                <a:cs typeface="Microsoft Sans Serif"/>
              </a:rPr>
              <a:t>	</a:t>
            </a:r>
            <a:r>
              <a:rPr sz="1800" spc="-50" dirty="0">
                <a:solidFill>
                  <a:srgbClr val="FFFFFF"/>
                </a:solidFill>
                <a:latin typeface="Microsoft Sans Serif"/>
                <a:cs typeface="Microsoft Sans Serif"/>
              </a:rPr>
              <a:t>-</a:t>
            </a:r>
            <a:endParaRPr sz="1800" dirty="0">
              <a:latin typeface="Microsoft Sans Serif"/>
              <a:cs typeface="Microsoft Sans Serif"/>
            </a:endParaRPr>
          </a:p>
          <a:p>
            <a:pPr marL="164465" indent="-151765">
              <a:lnSpc>
                <a:spcPct val="100000"/>
              </a:lnSpc>
              <a:buChar char="*"/>
              <a:tabLst>
                <a:tab pos="164465" algn="l"/>
                <a:tab pos="2972435" algn="l"/>
              </a:tabLst>
            </a:pPr>
            <a:r>
              <a:rPr sz="1800" dirty="0">
                <a:solidFill>
                  <a:srgbClr val="FFFFFF"/>
                </a:solidFill>
                <a:latin typeface="Microsoft Sans Serif"/>
                <a:cs typeface="Microsoft Sans Serif"/>
              </a:rPr>
              <a:t>działanie</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hamujące</a:t>
            </a:r>
            <a:r>
              <a:rPr sz="1800" spc="-60" dirty="0">
                <a:solidFill>
                  <a:srgbClr val="FFFFFF"/>
                </a:solidFill>
                <a:latin typeface="Microsoft Sans Serif"/>
                <a:cs typeface="Microsoft Sans Serif"/>
              </a:rPr>
              <a:t> </a:t>
            </a:r>
            <a:r>
              <a:rPr sz="1800" spc="-10" dirty="0">
                <a:solidFill>
                  <a:srgbClr val="FFFFFF"/>
                </a:solidFill>
                <a:latin typeface="Microsoft Sans Serif"/>
                <a:cs typeface="Microsoft Sans Serif"/>
              </a:rPr>
              <a:t>rozwój</a:t>
            </a:r>
            <a:r>
              <a:rPr sz="1800" dirty="0">
                <a:solidFill>
                  <a:srgbClr val="FFFFFF"/>
                </a:solidFill>
                <a:latin typeface="Microsoft Sans Serif"/>
                <a:cs typeface="Microsoft Sans Serif"/>
              </a:rPr>
              <a:t>	</a:t>
            </a:r>
            <a:r>
              <a:rPr sz="1800" spc="-50" dirty="0">
                <a:solidFill>
                  <a:srgbClr val="FFFFFF"/>
                </a:solidFill>
                <a:latin typeface="Microsoft Sans Serif"/>
                <a:cs typeface="Microsoft Sans Serif"/>
              </a:rPr>
              <a:t>-</a:t>
            </a:r>
            <a:endParaRPr sz="1800" dirty="0">
              <a:latin typeface="Microsoft Sans Serif"/>
              <a:cs typeface="Microsoft Sans Serif"/>
            </a:endParaRPr>
          </a:p>
        </p:txBody>
      </p:sp>
      <p:sp>
        <p:nvSpPr>
          <p:cNvPr id="5" name="object 5"/>
          <p:cNvSpPr txBox="1"/>
          <p:nvPr/>
        </p:nvSpPr>
        <p:spPr>
          <a:xfrm>
            <a:off x="3629659" y="1588134"/>
            <a:ext cx="1482090" cy="574675"/>
          </a:xfrm>
          <a:prstGeom prst="rect">
            <a:avLst/>
          </a:prstGeom>
        </p:spPr>
        <p:txBody>
          <a:bodyPr vert="horz" wrap="square" lIns="0" tIns="12700" rIns="0" bIns="0" rtlCol="0">
            <a:spAutoFit/>
          </a:bodyPr>
          <a:lstStyle/>
          <a:p>
            <a:pPr marL="12700" marR="5080" indent="12065">
              <a:lnSpc>
                <a:spcPct val="100000"/>
              </a:lnSpc>
              <a:spcBef>
                <a:spcPts val="100"/>
              </a:spcBef>
            </a:pPr>
            <a:r>
              <a:rPr sz="1800" spc="-10" dirty="0">
                <a:solidFill>
                  <a:srgbClr val="FFFFFF"/>
                </a:solidFill>
                <a:latin typeface="Microsoft Sans Serif"/>
                <a:cs typeface="Microsoft Sans Serif"/>
              </a:rPr>
              <a:t>fungicydalne fungistatyczne</a:t>
            </a:r>
            <a:endParaRPr sz="1800">
              <a:latin typeface="Microsoft Sans Serif"/>
              <a:cs typeface="Microsoft Sans Serif"/>
            </a:endParaRPr>
          </a:p>
        </p:txBody>
      </p:sp>
      <p:sp>
        <p:nvSpPr>
          <p:cNvPr id="6" name="object 6"/>
          <p:cNvSpPr txBox="1"/>
          <p:nvPr/>
        </p:nvSpPr>
        <p:spPr>
          <a:xfrm>
            <a:off x="402742" y="2137028"/>
            <a:ext cx="7169150" cy="2714625"/>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zakłócenia</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procesów</a:t>
            </a:r>
            <a:r>
              <a:rPr sz="1800" spc="-25" dirty="0">
                <a:solidFill>
                  <a:srgbClr val="FFFFFF"/>
                </a:solidFill>
                <a:latin typeface="Microsoft Sans Serif"/>
                <a:cs typeface="Microsoft Sans Serif"/>
              </a:rPr>
              <a:t> </a:t>
            </a:r>
            <a:r>
              <a:rPr sz="1800" spc="-10" dirty="0">
                <a:solidFill>
                  <a:srgbClr val="FFFFFF"/>
                </a:solidFill>
                <a:latin typeface="Microsoft Sans Serif"/>
                <a:cs typeface="Microsoft Sans Serif"/>
              </a:rPr>
              <a:t>energetycznych:</a:t>
            </a:r>
            <a:endParaRPr sz="1800" dirty="0">
              <a:latin typeface="Microsoft Sans Serif"/>
              <a:cs typeface="Microsoft Sans Serif"/>
            </a:endParaRPr>
          </a:p>
          <a:p>
            <a:pPr marL="354965" indent="-342265">
              <a:lnSpc>
                <a:spcPct val="100000"/>
              </a:lnSpc>
              <a:buChar char="-"/>
              <a:tabLst>
                <a:tab pos="354965" algn="l"/>
              </a:tabLst>
            </a:pPr>
            <a:r>
              <a:rPr sz="1800" dirty="0">
                <a:solidFill>
                  <a:srgbClr val="FFFFFF"/>
                </a:solidFill>
                <a:latin typeface="Microsoft Sans Serif"/>
                <a:cs typeface="Microsoft Sans Serif"/>
              </a:rPr>
              <a:t>zahamowanie</a:t>
            </a:r>
            <a:r>
              <a:rPr sz="1800" spc="-50" dirty="0">
                <a:solidFill>
                  <a:srgbClr val="FFFFFF"/>
                </a:solidFill>
                <a:latin typeface="Microsoft Sans Serif"/>
                <a:cs typeface="Microsoft Sans Serif"/>
              </a:rPr>
              <a:t> </a:t>
            </a:r>
            <a:r>
              <a:rPr sz="1800" dirty="0">
                <a:solidFill>
                  <a:srgbClr val="FFFFFF"/>
                </a:solidFill>
                <a:latin typeface="Microsoft Sans Serif"/>
                <a:cs typeface="Microsoft Sans Serif"/>
              </a:rPr>
              <a:t>biosyntezy</a:t>
            </a:r>
            <a:r>
              <a:rPr sz="1800" spc="-55" dirty="0">
                <a:solidFill>
                  <a:srgbClr val="FFFFFF"/>
                </a:solidFill>
                <a:latin typeface="Microsoft Sans Serif"/>
                <a:cs typeface="Microsoft Sans Serif"/>
              </a:rPr>
              <a:t> </a:t>
            </a:r>
            <a:r>
              <a:rPr sz="1800" dirty="0">
                <a:solidFill>
                  <a:srgbClr val="FFFFFF"/>
                </a:solidFill>
                <a:latin typeface="Microsoft Sans Serif"/>
                <a:cs typeface="Microsoft Sans Serif"/>
              </a:rPr>
              <a:t>składników</a:t>
            </a:r>
            <a:r>
              <a:rPr sz="1800" spc="-75" dirty="0">
                <a:solidFill>
                  <a:srgbClr val="FFFFFF"/>
                </a:solidFill>
                <a:latin typeface="Microsoft Sans Serif"/>
                <a:cs typeface="Microsoft Sans Serif"/>
              </a:rPr>
              <a:t> </a:t>
            </a:r>
            <a:r>
              <a:rPr sz="1800" spc="-10" dirty="0">
                <a:solidFill>
                  <a:srgbClr val="FFFFFF"/>
                </a:solidFill>
                <a:latin typeface="Microsoft Sans Serif"/>
                <a:cs typeface="Microsoft Sans Serif"/>
              </a:rPr>
              <a:t>komórki</a:t>
            </a:r>
            <a:endParaRPr sz="1800" dirty="0">
              <a:latin typeface="Microsoft Sans Serif"/>
              <a:cs typeface="Microsoft Sans Serif"/>
            </a:endParaRPr>
          </a:p>
          <a:p>
            <a:pPr marL="354965" indent="-342265">
              <a:lnSpc>
                <a:spcPct val="100000"/>
              </a:lnSpc>
              <a:buChar char="-"/>
              <a:tabLst>
                <a:tab pos="354965" algn="l"/>
              </a:tabLst>
            </a:pPr>
            <a:r>
              <a:rPr sz="1800" dirty="0">
                <a:solidFill>
                  <a:srgbClr val="FFFFFF"/>
                </a:solidFill>
                <a:latin typeface="Microsoft Sans Serif"/>
                <a:cs typeface="Microsoft Sans Serif"/>
              </a:rPr>
              <a:t>synteza</a:t>
            </a:r>
            <a:r>
              <a:rPr sz="1800" spc="-10" dirty="0">
                <a:solidFill>
                  <a:srgbClr val="FFFFFF"/>
                </a:solidFill>
                <a:latin typeface="Microsoft Sans Serif"/>
                <a:cs typeface="Microsoft Sans Serif"/>
              </a:rPr>
              <a:t> białek</a:t>
            </a:r>
            <a:endParaRPr sz="1800" dirty="0">
              <a:latin typeface="Microsoft Sans Serif"/>
              <a:cs typeface="Microsoft Sans Serif"/>
            </a:endParaRPr>
          </a:p>
          <a:p>
            <a:pPr marL="354965" indent="-342265">
              <a:lnSpc>
                <a:spcPct val="100000"/>
              </a:lnSpc>
              <a:buChar char="-"/>
              <a:tabLst>
                <a:tab pos="354965" algn="l"/>
              </a:tabLst>
            </a:pPr>
            <a:r>
              <a:rPr sz="1800" dirty="0">
                <a:solidFill>
                  <a:srgbClr val="FFFFFF"/>
                </a:solidFill>
                <a:latin typeface="Microsoft Sans Serif"/>
                <a:cs typeface="Microsoft Sans Serif"/>
              </a:rPr>
              <a:t>kw.</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nukleinowych</a:t>
            </a:r>
            <a:endParaRPr sz="1800" dirty="0">
              <a:latin typeface="Microsoft Sans Serif"/>
              <a:cs typeface="Microsoft Sans Serif"/>
            </a:endParaRPr>
          </a:p>
          <a:p>
            <a:pPr marL="354965" indent="-342265">
              <a:lnSpc>
                <a:spcPts val="1945"/>
              </a:lnSpc>
              <a:buChar char="-"/>
              <a:tabLst>
                <a:tab pos="354965" algn="l"/>
              </a:tabLst>
            </a:pPr>
            <a:r>
              <a:rPr sz="1800" dirty="0">
                <a:solidFill>
                  <a:srgbClr val="FFFFFF"/>
                </a:solidFill>
                <a:latin typeface="Microsoft Sans Serif"/>
                <a:cs typeface="Microsoft Sans Serif"/>
              </a:rPr>
              <a:t>zw.</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sterolowych</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zakłócenia</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30" dirty="0">
                <a:solidFill>
                  <a:srgbClr val="FFFFFF"/>
                </a:solidFill>
                <a:latin typeface="Microsoft Sans Serif"/>
                <a:cs typeface="Microsoft Sans Serif"/>
              </a:rPr>
              <a:t> </a:t>
            </a:r>
            <a:r>
              <a:rPr sz="1800" spc="-10" dirty="0">
                <a:solidFill>
                  <a:srgbClr val="FFFFFF"/>
                </a:solidFill>
                <a:latin typeface="Microsoft Sans Serif"/>
                <a:cs typeface="Microsoft Sans Serif"/>
              </a:rPr>
              <a:t>funkcjonowaniu</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błony</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komórkowej</a:t>
            </a:r>
            <a:endParaRPr sz="1800" dirty="0">
              <a:latin typeface="Microsoft Sans Serif"/>
              <a:cs typeface="Microsoft Sans Serif"/>
            </a:endParaRPr>
          </a:p>
          <a:p>
            <a:pPr marL="355600">
              <a:lnSpc>
                <a:spcPts val="1945"/>
              </a:lnSpc>
            </a:pPr>
            <a:r>
              <a:rPr sz="1800" dirty="0">
                <a:solidFill>
                  <a:srgbClr val="FFFFFF"/>
                </a:solidFill>
                <a:latin typeface="Microsoft Sans Serif"/>
                <a:cs typeface="Microsoft Sans Serif"/>
              </a:rPr>
              <a:t>*</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blokada</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mitotycznego</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podziału</a:t>
            </a:r>
            <a:r>
              <a:rPr sz="1800" spc="-20" dirty="0">
                <a:solidFill>
                  <a:srgbClr val="FFFFFF"/>
                </a:solidFill>
                <a:latin typeface="Microsoft Sans Serif"/>
                <a:cs typeface="Microsoft Sans Serif"/>
              </a:rPr>
              <a:t> </a:t>
            </a:r>
            <a:r>
              <a:rPr sz="1800" spc="-10" dirty="0">
                <a:solidFill>
                  <a:srgbClr val="FFFFFF"/>
                </a:solidFill>
                <a:latin typeface="Microsoft Sans Serif"/>
                <a:cs typeface="Microsoft Sans Serif"/>
              </a:rPr>
              <a:t>jądra</a:t>
            </a:r>
            <a:endParaRPr sz="1800" dirty="0">
              <a:latin typeface="Microsoft Sans Serif"/>
              <a:cs typeface="Microsoft Sans Serif"/>
            </a:endParaRPr>
          </a:p>
          <a:p>
            <a:pPr marL="12700">
              <a:lnSpc>
                <a:spcPct val="100000"/>
              </a:lnSpc>
            </a:pPr>
            <a:r>
              <a:rPr sz="1800" dirty="0">
                <a:solidFill>
                  <a:srgbClr val="FFFFFF"/>
                </a:solidFill>
                <a:latin typeface="Microsoft Sans Serif"/>
                <a:cs typeface="Microsoft Sans Serif"/>
              </a:rPr>
              <a:t>*</a:t>
            </a:r>
            <a:r>
              <a:rPr sz="1800" spc="-45" dirty="0">
                <a:solidFill>
                  <a:srgbClr val="FFFFFF"/>
                </a:solidFill>
                <a:latin typeface="Microsoft Sans Serif"/>
                <a:cs typeface="Microsoft Sans Serif"/>
              </a:rPr>
              <a:t> </a:t>
            </a:r>
            <a:r>
              <a:rPr sz="1800" dirty="0">
                <a:solidFill>
                  <a:srgbClr val="FFFFFF"/>
                </a:solidFill>
                <a:latin typeface="Microsoft Sans Serif"/>
                <a:cs typeface="Microsoft Sans Serif"/>
              </a:rPr>
              <a:t>stymulowanie reakcji</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obronnych</a:t>
            </a:r>
            <a:r>
              <a:rPr sz="1800" spc="10" dirty="0">
                <a:solidFill>
                  <a:srgbClr val="FFFFFF"/>
                </a:solidFill>
                <a:latin typeface="Microsoft Sans Serif"/>
                <a:cs typeface="Microsoft Sans Serif"/>
              </a:rPr>
              <a:t> </a:t>
            </a:r>
            <a:r>
              <a:rPr sz="1800" spc="-10" dirty="0">
                <a:solidFill>
                  <a:srgbClr val="FFFFFF"/>
                </a:solidFill>
                <a:latin typeface="Microsoft Sans Serif"/>
                <a:cs typeface="Microsoft Sans Serif"/>
              </a:rPr>
              <a:t>organizmu</a:t>
            </a:r>
            <a:endParaRPr sz="1800" dirty="0">
              <a:latin typeface="Microsoft Sans Serif"/>
              <a:cs typeface="Microsoft Sans Serif"/>
            </a:endParaRPr>
          </a:p>
          <a:p>
            <a:pPr marL="419100" indent="-406400">
              <a:lnSpc>
                <a:spcPct val="100000"/>
              </a:lnSpc>
              <a:buChar char="-"/>
              <a:tabLst>
                <a:tab pos="419100" algn="l"/>
              </a:tabLst>
            </a:pPr>
            <a:r>
              <a:rPr sz="1800" dirty="0">
                <a:solidFill>
                  <a:srgbClr val="FFFFFF"/>
                </a:solidFill>
                <a:latin typeface="Microsoft Sans Serif"/>
                <a:cs typeface="Microsoft Sans Serif"/>
              </a:rPr>
              <a:t>likwidacja</a:t>
            </a:r>
            <a:r>
              <a:rPr sz="1800" spc="-105" dirty="0">
                <a:solidFill>
                  <a:srgbClr val="FFFFFF"/>
                </a:solidFill>
                <a:latin typeface="Microsoft Sans Serif"/>
                <a:cs typeface="Microsoft Sans Serif"/>
              </a:rPr>
              <a:t> </a:t>
            </a:r>
            <a:r>
              <a:rPr sz="1800" spc="-10" dirty="0">
                <a:solidFill>
                  <a:srgbClr val="FFFFFF"/>
                </a:solidFill>
                <a:latin typeface="Microsoft Sans Serif"/>
                <a:cs typeface="Microsoft Sans Serif"/>
              </a:rPr>
              <a:t>tkanek</a:t>
            </a:r>
            <a:endParaRPr sz="1800" dirty="0">
              <a:latin typeface="Microsoft Sans Serif"/>
              <a:cs typeface="Microsoft Sans Serif"/>
            </a:endParaRPr>
          </a:p>
          <a:p>
            <a:pPr marL="419100" indent="-406400">
              <a:lnSpc>
                <a:spcPct val="100000"/>
              </a:lnSpc>
              <a:spcBef>
                <a:spcPts val="5"/>
              </a:spcBef>
              <a:buChar char="-"/>
              <a:tabLst>
                <a:tab pos="419100" algn="l"/>
              </a:tabLst>
            </a:pPr>
            <a:r>
              <a:rPr sz="1800" dirty="0">
                <a:solidFill>
                  <a:srgbClr val="FFFFFF"/>
                </a:solidFill>
                <a:latin typeface="Microsoft Sans Serif"/>
                <a:cs typeface="Microsoft Sans Serif"/>
              </a:rPr>
              <a:t>indukowanie</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tworzenia</a:t>
            </a:r>
            <a:r>
              <a:rPr sz="1800" spc="-40" dirty="0">
                <a:solidFill>
                  <a:srgbClr val="FFFFFF"/>
                </a:solidFill>
                <a:latin typeface="Microsoft Sans Serif"/>
                <a:cs typeface="Microsoft Sans Serif"/>
              </a:rPr>
              <a:t> </a:t>
            </a:r>
            <a:r>
              <a:rPr sz="1800" dirty="0">
                <a:solidFill>
                  <a:srgbClr val="FFFFFF"/>
                </a:solidFill>
                <a:latin typeface="Microsoft Sans Serif"/>
                <a:cs typeface="Microsoft Sans Serif"/>
              </a:rPr>
              <a:t>białek</a:t>
            </a:r>
            <a:r>
              <a:rPr sz="1800" spc="-70" dirty="0">
                <a:solidFill>
                  <a:srgbClr val="FFFFFF"/>
                </a:solidFill>
                <a:latin typeface="Microsoft Sans Serif"/>
                <a:cs typeface="Microsoft Sans Serif"/>
              </a:rPr>
              <a:t> </a:t>
            </a:r>
            <a:r>
              <a:rPr sz="1800" spc="-10" dirty="0">
                <a:solidFill>
                  <a:srgbClr val="FFFFFF"/>
                </a:solidFill>
                <a:latin typeface="Microsoft Sans Serif"/>
                <a:cs typeface="Microsoft Sans Serif"/>
              </a:rPr>
              <a:t>odpornościowych</a:t>
            </a:r>
            <a:endParaRPr sz="1800" dirty="0">
              <a:latin typeface="Microsoft Sans Serif"/>
              <a:cs typeface="Microsoft Sans Serif"/>
            </a:endParaRPr>
          </a:p>
          <a:p>
            <a:pPr marL="419100" indent="-406400">
              <a:lnSpc>
                <a:spcPct val="100000"/>
              </a:lnSpc>
              <a:buChar char="-"/>
              <a:tabLst>
                <a:tab pos="419100" algn="l"/>
              </a:tabLst>
            </a:pPr>
            <a:r>
              <a:rPr sz="1800" dirty="0">
                <a:solidFill>
                  <a:srgbClr val="FFFFFF"/>
                </a:solidFill>
                <a:latin typeface="Microsoft Sans Serif"/>
                <a:cs typeface="Microsoft Sans Serif"/>
              </a:rPr>
              <a:t>zmiany</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20" dirty="0">
                <a:solidFill>
                  <a:srgbClr val="FFFFFF"/>
                </a:solidFill>
                <a:latin typeface="Microsoft Sans Serif"/>
                <a:cs typeface="Microsoft Sans Serif"/>
              </a:rPr>
              <a:t> </a:t>
            </a:r>
            <a:r>
              <a:rPr sz="1800" dirty="0">
                <a:solidFill>
                  <a:srgbClr val="FFFFFF"/>
                </a:solidFill>
                <a:latin typeface="Microsoft Sans Serif"/>
                <a:cs typeface="Microsoft Sans Serif"/>
              </a:rPr>
              <a:t>strukturze</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ścian</a:t>
            </a:r>
            <a:r>
              <a:rPr sz="1800" spc="-10" dirty="0">
                <a:solidFill>
                  <a:srgbClr val="FFFFFF"/>
                </a:solidFill>
                <a:latin typeface="Microsoft Sans Serif"/>
                <a:cs typeface="Microsoft Sans Serif"/>
              </a:rPr>
              <a:t> komórkowych</a:t>
            </a:r>
            <a:endParaRPr sz="1800" dirty="0">
              <a:latin typeface="Microsoft Sans Serif"/>
              <a:cs typeface="Microsoft Sans Serif"/>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5940" y="1572514"/>
            <a:ext cx="2545715" cy="299720"/>
          </a:xfrm>
          <a:prstGeom prst="rect">
            <a:avLst/>
          </a:prstGeom>
        </p:spPr>
        <p:txBody>
          <a:bodyPr vert="horz" wrap="square" lIns="0" tIns="12700" rIns="0" bIns="0" rtlCol="0">
            <a:spAutoFit/>
          </a:bodyPr>
          <a:lstStyle/>
          <a:p>
            <a:pPr marL="12700">
              <a:lnSpc>
                <a:spcPct val="100000"/>
              </a:lnSpc>
              <a:spcBef>
                <a:spcPts val="100"/>
              </a:spcBef>
            </a:pPr>
            <a:r>
              <a:rPr sz="1800" b="0" u="sng" dirty="0">
                <a:solidFill>
                  <a:srgbClr val="FFFF00"/>
                </a:solidFill>
                <a:uFill>
                  <a:solidFill>
                    <a:srgbClr val="FFFF00"/>
                  </a:solidFill>
                </a:uFill>
                <a:latin typeface="Microsoft Sans Serif"/>
                <a:cs typeface="Microsoft Sans Serif"/>
              </a:rPr>
              <a:t>Odporność</a:t>
            </a:r>
            <a:r>
              <a:rPr sz="1800" b="0" u="sng" spc="5" dirty="0">
                <a:solidFill>
                  <a:srgbClr val="FFFF00"/>
                </a:solidFill>
                <a:uFill>
                  <a:solidFill>
                    <a:srgbClr val="FFFF00"/>
                  </a:solidFill>
                </a:uFill>
                <a:latin typeface="Microsoft Sans Serif"/>
                <a:cs typeface="Microsoft Sans Serif"/>
              </a:rPr>
              <a:t> </a:t>
            </a:r>
            <a:r>
              <a:rPr sz="1800" b="0" u="sng" dirty="0">
                <a:solidFill>
                  <a:srgbClr val="FFFF00"/>
                </a:solidFill>
                <a:uFill>
                  <a:solidFill>
                    <a:srgbClr val="FFFF00"/>
                  </a:solidFill>
                </a:uFill>
                <a:latin typeface="Microsoft Sans Serif"/>
                <a:cs typeface="Microsoft Sans Serif"/>
              </a:rPr>
              <a:t>na</a:t>
            </a:r>
            <a:r>
              <a:rPr sz="1800" b="0" u="sng" spc="-10" dirty="0">
                <a:solidFill>
                  <a:srgbClr val="FFFF00"/>
                </a:solidFill>
                <a:uFill>
                  <a:solidFill>
                    <a:srgbClr val="FFFF00"/>
                  </a:solidFill>
                </a:uFill>
                <a:latin typeface="Microsoft Sans Serif"/>
                <a:cs typeface="Microsoft Sans Serif"/>
              </a:rPr>
              <a:t> fungicydy:</a:t>
            </a:r>
            <a:endParaRPr sz="1800">
              <a:latin typeface="Microsoft Sans Serif"/>
              <a:cs typeface="Microsoft Sans Serif"/>
            </a:endParaRPr>
          </a:p>
        </p:txBody>
      </p:sp>
      <p:sp>
        <p:nvSpPr>
          <p:cNvPr id="3" name="object 3"/>
          <p:cNvSpPr txBox="1">
            <a:spLocks noGrp="1"/>
          </p:cNvSpPr>
          <p:nvPr>
            <p:ph type="body" idx="1"/>
          </p:nvPr>
        </p:nvSpPr>
        <p:spPr>
          <a:prstGeom prst="rect">
            <a:avLst/>
          </a:prstGeom>
        </p:spPr>
        <p:txBody>
          <a:bodyPr vert="horz" wrap="square" lIns="0" tIns="12700" rIns="0" bIns="0" rtlCol="0">
            <a:spAutoFit/>
          </a:bodyPr>
          <a:lstStyle/>
          <a:p>
            <a:pPr marL="151765" indent="-139065">
              <a:lnSpc>
                <a:spcPct val="100000"/>
              </a:lnSpc>
              <a:spcBef>
                <a:spcPts val="100"/>
              </a:spcBef>
              <a:buChar char="-"/>
              <a:tabLst>
                <a:tab pos="151765" algn="l"/>
              </a:tabLst>
            </a:pPr>
            <a:r>
              <a:rPr dirty="0"/>
              <a:t>Trwała -</a:t>
            </a:r>
            <a:r>
              <a:rPr spc="-20" dirty="0"/>
              <a:t> </a:t>
            </a:r>
            <a:r>
              <a:rPr dirty="0"/>
              <a:t>zmiany</a:t>
            </a:r>
            <a:r>
              <a:rPr spc="-15" dirty="0"/>
              <a:t> </a:t>
            </a:r>
            <a:r>
              <a:rPr dirty="0"/>
              <a:t>genetyczne</a:t>
            </a:r>
            <a:r>
              <a:rPr spc="5" dirty="0"/>
              <a:t> </a:t>
            </a:r>
            <a:r>
              <a:rPr dirty="0"/>
              <a:t>zachodzą</a:t>
            </a:r>
            <a:r>
              <a:rPr spc="-15" dirty="0"/>
              <a:t> </a:t>
            </a:r>
            <a:r>
              <a:rPr dirty="0"/>
              <a:t>w</a:t>
            </a:r>
            <a:r>
              <a:rPr spc="-25" dirty="0"/>
              <a:t> </a:t>
            </a:r>
            <a:r>
              <a:rPr dirty="0"/>
              <a:t>komórkach,</a:t>
            </a:r>
            <a:r>
              <a:rPr spc="-5" dirty="0"/>
              <a:t> </a:t>
            </a:r>
            <a:r>
              <a:rPr dirty="0"/>
              <a:t>które</a:t>
            </a:r>
            <a:r>
              <a:rPr spc="-30" dirty="0"/>
              <a:t> </a:t>
            </a:r>
            <a:r>
              <a:rPr dirty="0"/>
              <a:t>przeżyły</a:t>
            </a:r>
            <a:r>
              <a:rPr spc="5" dirty="0"/>
              <a:t> </a:t>
            </a:r>
            <a:r>
              <a:rPr spc="-50" dirty="0"/>
              <a:t>i</a:t>
            </a:r>
          </a:p>
          <a:p>
            <a:pPr>
              <a:lnSpc>
                <a:spcPct val="100000"/>
              </a:lnSpc>
              <a:spcBef>
                <a:spcPts val="120"/>
              </a:spcBef>
              <a:buClr>
                <a:srgbClr val="FFFFFF"/>
              </a:buClr>
              <a:buFont typeface="Microsoft Sans Serif"/>
              <a:buChar char="-"/>
            </a:pPr>
            <a:endParaRPr spc="-50" dirty="0"/>
          </a:p>
          <a:p>
            <a:pPr marL="550545">
              <a:lnSpc>
                <a:spcPct val="100000"/>
              </a:lnSpc>
              <a:spcBef>
                <a:spcPts val="5"/>
              </a:spcBef>
            </a:pPr>
            <a:r>
              <a:rPr dirty="0"/>
              <a:t>przekazuje</a:t>
            </a:r>
            <a:r>
              <a:rPr spc="-15" dirty="0"/>
              <a:t> </a:t>
            </a:r>
            <a:r>
              <a:rPr dirty="0"/>
              <a:t>cechy</a:t>
            </a:r>
            <a:r>
              <a:rPr spc="-25" dirty="0"/>
              <a:t> </a:t>
            </a:r>
            <a:r>
              <a:rPr spc="-20" dirty="0"/>
              <a:t>dalej</a:t>
            </a:r>
          </a:p>
          <a:p>
            <a:pPr>
              <a:lnSpc>
                <a:spcPct val="100000"/>
              </a:lnSpc>
              <a:spcBef>
                <a:spcPts val="550"/>
              </a:spcBef>
            </a:pPr>
            <a:endParaRPr spc="-20" dirty="0"/>
          </a:p>
          <a:p>
            <a:pPr marL="151765" indent="-139065">
              <a:lnSpc>
                <a:spcPct val="100000"/>
              </a:lnSpc>
              <a:spcBef>
                <a:spcPts val="5"/>
              </a:spcBef>
              <a:buChar char="-"/>
              <a:tabLst>
                <a:tab pos="151765" algn="l"/>
              </a:tabLst>
            </a:pPr>
            <a:r>
              <a:rPr dirty="0"/>
              <a:t>Nietrwała -</a:t>
            </a:r>
            <a:r>
              <a:rPr spc="-35" dirty="0"/>
              <a:t> </a:t>
            </a:r>
            <a:r>
              <a:rPr dirty="0"/>
              <a:t>zmiany</a:t>
            </a:r>
            <a:r>
              <a:rPr spc="-30" dirty="0"/>
              <a:t> </a:t>
            </a:r>
            <a:r>
              <a:rPr dirty="0"/>
              <a:t>w</a:t>
            </a:r>
            <a:r>
              <a:rPr spc="-40" dirty="0"/>
              <a:t> </a:t>
            </a:r>
            <a:r>
              <a:rPr dirty="0"/>
              <a:t>metabolizmie;</a:t>
            </a:r>
            <a:r>
              <a:rPr spc="-25" dirty="0"/>
              <a:t> </a:t>
            </a:r>
            <a:r>
              <a:rPr dirty="0"/>
              <a:t>nie</a:t>
            </a:r>
            <a:r>
              <a:rPr spc="-30" dirty="0"/>
              <a:t> </a:t>
            </a:r>
            <a:r>
              <a:rPr dirty="0"/>
              <a:t>przekazuje</a:t>
            </a:r>
            <a:r>
              <a:rPr spc="-25" dirty="0"/>
              <a:t> </a:t>
            </a:r>
            <a:r>
              <a:rPr spc="-10" dirty="0"/>
              <a:t>dalej</a:t>
            </a: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2428557"/>
            <a:ext cx="7387590" cy="2000885"/>
          </a:xfrm>
          <a:prstGeom prst="rect">
            <a:avLst/>
          </a:prstGeom>
        </p:spPr>
        <p:txBody>
          <a:bodyPr vert="horz" wrap="square" lIns="0" tIns="12700" rIns="0" bIns="0" rtlCol="0">
            <a:spAutoFit/>
          </a:bodyPr>
          <a:lstStyle/>
          <a:p>
            <a:pPr marL="12700">
              <a:lnSpc>
                <a:spcPct val="100000"/>
              </a:lnSpc>
              <a:spcBef>
                <a:spcPts val="100"/>
              </a:spcBef>
            </a:pPr>
            <a:r>
              <a:rPr sz="1800" b="1" u="sng" dirty="0">
                <a:solidFill>
                  <a:srgbClr val="FFFF00"/>
                </a:solidFill>
                <a:uFill>
                  <a:solidFill>
                    <a:srgbClr val="FFFF00"/>
                  </a:solidFill>
                </a:uFill>
                <a:latin typeface="Arial"/>
                <a:cs typeface="Arial"/>
              </a:rPr>
              <a:t>Stosowanie</a:t>
            </a:r>
            <a:r>
              <a:rPr sz="1800" b="1" u="sng" spc="-25" dirty="0">
                <a:solidFill>
                  <a:srgbClr val="FFFF00"/>
                </a:solidFill>
                <a:uFill>
                  <a:solidFill>
                    <a:srgbClr val="FFFF00"/>
                  </a:solidFill>
                </a:uFill>
                <a:latin typeface="Arial"/>
                <a:cs typeface="Arial"/>
              </a:rPr>
              <a:t> </a:t>
            </a:r>
            <a:r>
              <a:rPr sz="1800" b="1" u="sng" spc="-10" dirty="0">
                <a:solidFill>
                  <a:srgbClr val="FFFF00"/>
                </a:solidFill>
                <a:uFill>
                  <a:solidFill>
                    <a:srgbClr val="FFFF00"/>
                  </a:solidFill>
                </a:uFill>
                <a:latin typeface="Arial"/>
                <a:cs typeface="Arial"/>
              </a:rPr>
              <a:t>fungicydów:</a:t>
            </a:r>
            <a:endParaRPr sz="1800" dirty="0">
              <a:latin typeface="Arial"/>
              <a:cs typeface="Arial"/>
            </a:endParaRPr>
          </a:p>
          <a:p>
            <a:pPr marL="621665" lvl="1" indent="-151765">
              <a:buChar char="*"/>
              <a:tabLst>
                <a:tab pos="164465" algn="l"/>
              </a:tabLst>
            </a:pPr>
            <a:r>
              <a:rPr dirty="0">
                <a:solidFill>
                  <a:srgbClr val="FFFFFF"/>
                </a:solidFill>
                <a:latin typeface="Microsoft Sans Serif"/>
                <a:cs typeface="Microsoft Sans Serif"/>
              </a:rPr>
              <a:t>zaprawianie</a:t>
            </a:r>
            <a:r>
              <a:rPr spc="-15" dirty="0">
                <a:solidFill>
                  <a:srgbClr val="FFFFFF"/>
                </a:solidFill>
                <a:latin typeface="Microsoft Sans Serif"/>
                <a:cs typeface="Microsoft Sans Serif"/>
              </a:rPr>
              <a:t> </a:t>
            </a:r>
            <a:r>
              <a:rPr dirty="0">
                <a:solidFill>
                  <a:srgbClr val="FFFFFF"/>
                </a:solidFill>
                <a:latin typeface="Microsoft Sans Serif"/>
                <a:cs typeface="Microsoft Sans Serif"/>
              </a:rPr>
              <a:t>nasion,</a:t>
            </a:r>
            <a:r>
              <a:rPr spc="-50" dirty="0">
                <a:solidFill>
                  <a:srgbClr val="FFFFFF"/>
                </a:solidFill>
                <a:latin typeface="Microsoft Sans Serif"/>
                <a:cs typeface="Microsoft Sans Serif"/>
              </a:rPr>
              <a:t> </a:t>
            </a:r>
            <a:r>
              <a:rPr dirty="0">
                <a:solidFill>
                  <a:srgbClr val="FFFFFF"/>
                </a:solidFill>
                <a:latin typeface="Microsoft Sans Serif"/>
                <a:cs typeface="Microsoft Sans Serif"/>
              </a:rPr>
              <a:t>bulw,</a:t>
            </a:r>
            <a:r>
              <a:rPr spc="-20" dirty="0">
                <a:solidFill>
                  <a:srgbClr val="FFFFFF"/>
                </a:solidFill>
                <a:latin typeface="Microsoft Sans Serif"/>
                <a:cs typeface="Microsoft Sans Serif"/>
              </a:rPr>
              <a:t> </a:t>
            </a:r>
            <a:r>
              <a:rPr dirty="0">
                <a:solidFill>
                  <a:srgbClr val="FFFFFF"/>
                </a:solidFill>
                <a:latin typeface="Microsoft Sans Serif"/>
                <a:cs typeface="Microsoft Sans Serif"/>
              </a:rPr>
              <a:t>cebul,</a:t>
            </a:r>
            <a:r>
              <a:rPr spc="-40" dirty="0">
                <a:solidFill>
                  <a:srgbClr val="FFFFFF"/>
                </a:solidFill>
                <a:latin typeface="Microsoft Sans Serif"/>
                <a:cs typeface="Microsoft Sans Serif"/>
              </a:rPr>
              <a:t> </a:t>
            </a:r>
            <a:r>
              <a:rPr spc="-10" dirty="0">
                <a:solidFill>
                  <a:srgbClr val="FFFFFF"/>
                </a:solidFill>
                <a:latin typeface="Microsoft Sans Serif"/>
                <a:cs typeface="Microsoft Sans Serif"/>
              </a:rPr>
              <a:t>korzeni</a:t>
            </a:r>
            <a:endParaRPr dirty="0">
              <a:latin typeface="Microsoft Sans Serif"/>
              <a:cs typeface="Microsoft Sans Serif"/>
            </a:endParaRPr>
          </a:p>
          <a:p>
            <a:pPr marL="621665" lvl="1" indent="-151765">
              <a:lnSpc>
                <a:spcPts val="1945"/>
              </a:lnSpc>
              <a:buChar char="*"/>
              <a:tabLst>
                <a:tab pos="164465" algn="l"/>
              </a:tabLst>
            </a:pPr>
            <a:r>
              <a:rPr spc="-10" dirty="0">
                <a:solidFill>
                  <a:srgbClr val="FFFFFF"/>
                </a:solidFill>
                <a:latin typeface="Microsoft Sans Serif"/>
                <a:cs typeface="Microsoft Sans Serif"/>
              </a:rPr>
              <a:t>opryskiwanie</a:t>
            </a:r>
            <a:endParaRPr dirty="0">
              <a:latin typeface="Microsoft Sans Serif"/>
              <a:cs typeface="Microsoft Sans Serif"/>
            </a:endParaRPr>
          </a:p>
          <a:p>
            <a:pPr marL="507365" lvl="1" indent="-151765">
              <a:lnSpc>
                <a:spcPts val="1945"/>
              </a:lnSpc>
              <a:buChar char="*"/>
              <a:tabLst>
                <a:tab pos="507365" algn="l"/>
              </a:tabLst>
            </a:pPr>
            <a:r>
              <a:rPr spc="-10" dirty="0">
                <a:solidFill>
                  <a:srgbClr val="FFFFFF"/>
                </a:solidFill>
                <a:latin typeface="Microsoft Sans Serif"/>
                <a:cs typeface="Microsoft Sans Serif"/>
              </a:rPr>
              <a:t>opylanie</a:t>
            </a:r>
            <a:endParaRPr dirty="0">
              <a:latin typeface="Microsoft Sans Serif"/>
              <a:cs typeface="Microsoft Sans Serif"/>
            </a:endParaRPr>
          </a:p>
          <a:p>
            <a:pPr marL="621665" lvl="1" indent="-151765">
              <a:lnSpc>
                <a:spcPts val="1945"/>
              </a:lnSpc>
              <a:buChar char="*"/>
              <a:tabLst>
                <a:tab pos="164465" algn="l"/>
              </a:tabLst>
            </a:pPr>
            <a:r>
              <a:rPr dirty="0">
                <a:solidFill>
                  <a:srgbClr val="FFFFFF"/>
                </a:solidFill>
                <a:latin typeface="Microsoft Sans Serif"/>
                <a:cs typeface="Microsoft Sans Serif"/>
              </a:rPr>
              <a:t>odkażanie</a:t>
            </a:r>
            <a:r>
              <a:rPr spc="-60" dirty="0">
                <a:solidFill>
                  <a:srgbClr val="FFFFFF"/>
                </a:solidFill>
                <a:latin typeface="Microsoft Sans Serif"/>
                <a:cs typeface="Microsoft Sans Serif"/>
              </a:rPr>
              <a:t> </a:t>
            </a:r>
            <a:r>
              <a:rPr dirty="0">
                <a:solidFill>
                  <a:srgbClr val="FFFFFF"/>
                </a:solidFill>
                <a:latin typeface="Microsoft Sans Serif"/>
                <a:cs typeface="Microsoft Sans Serif"/>
              </a:rPr>
              <a:t>pomieszczeń-</a:t>
            </a:r>
            <a:r>
              <a:rPr spc="-50" dirty="0">
                <a:solidFill>
                  <a:srgbClr val="FFFFFF"/>
                </a:solidFill>
                <a:latin typeface="Microsoft Sans Serif"/>
                <a:cs typeface="Microsoft Sans Serif"/>
              </a:rPr>
              <a:t> </a:t>
            </a:r>
            <a:r>
              <a:rPr dirty="0">
                <a:solidFill>
                  <a:srgbClr val="FFFFFF"/>
                </a:solidFill>
                <a:latin typeface="Microsoft Sans Serif"/>
                <a:cs typeface="Microsoft Sans Serif"/>
              </a:rPr>
              <a:t>fumigacja,</a:t>
            </a:r>
            <a:r>
              <a:rPr spc="-55" dirty="0">
                <a:solidFill>
                  <a:srgbClr val="FFFFFF"/>
                </a:solidFill>
                <a:latin typeface="Microsoft Sans Serif"/>
                <a:cs typeface="Microsoft Sans Serif"/>
              </a:rPr>
              <a:t> </a:t>
            </a:r>
            <a:r>
              <a:rPr dirty="0">
                <a:solidFill>
                  <a:srgbClr val="FFFFFF"/>
                </a:solidFill>
                <a:latin typeface="Microsoft Sans Serif"/>
                <a:cs typeface="Microsoft Sans Serif"/>
              </a:rPr>
              <a:t>sulfuracja</a:t>
            </a:r>
            <a:r>
              <a:rPr spc="-65" dirty="0">
                <a:solidFill>
                  <a:srgbClr val="FFFFFF"/>
                </a:solidFill>
                <a:latin typeface="Microsoft Sans Serif"/>
                <a:cs typeface="Microsoft Sans Serif"/>
              </a:rPr>
              <a:t> </a:t>
            </a:r>
            <a:r>
              <a:rPr dirty="0">
                <a:solidFill>
                  <a:srgbClr val="FFFFFF"/>
                </a:solidFill>
                <a:latin typeface="Microsoft Sans Serif"/>
                <a:cs typeface="Microsoft Sans Serif"/>
              </a:rPr>
              <a:t>(spalanie</a:t>
            </a:r>
            <a:r>
              <a:rPr spc="-55" dirty="0">
                <a:solidFill>
                  <a:srgbClr val="FFFFFF"/>
                </a:solidFill>
                <a:latin typeface="Microsoft Sans Serif"/>
                <a:cs typeface="Microsoft Sans Serif"/>
              </a:rPr>
              <a:t> </a:t>
            </a:r>
            <a:r>
              <a:rPr spc="-10" dirty="0">
                <a:solidFill>
                  <a:srgbClr val="FFFFFF"/>
                </a:solidFill>
                <a:latin typeface="Microsoft Sans Serif"/>
                <a:cs typeface="Microsoft Sans Serif"/>
              </a:rPr>
              <a:t>siarki)</a:t>
            </a:r>
            <a:endParaRPr dirty="0">
              <a:latin typeface="Microsoft Sans Serif"/>
              <a:cs typeface="Microsoft Sans Serif"/>
            </a:endParaRPr>
          </a:p>
          <a:p>
            <a:pPr marL="355600" marR="5080" lvl="1" indent="151765">
              <a:lnSpc>
                <a:spcPct val="80000"/>
              </a:lnSpc>
              <a:spcBef>
                <a:spcPts val="215"/>
              </a:spcBef>
              <a:buChar char="*"/>
              <a:tabLst>
                <a:tab pos="507365" algn="l"/>
              </a:tabLst>
            </a:pPr>
            <a:r>
              <a:rPr sz="1800" dirty="0">
                <a:solidFill>
                  <a:srgbClr val="FFFFFF"/>
                </a:solidFill>
                <a:latin typeface="Microsoft Sans Serif"/>
                <a:cs typeface="Microsoft Sans Serif"/>
              </a:rPr>
              <a:t>stosowanie fungicydów</a:t>
            </a:r>
            <a:r>
              <a:rPr sz="1800" spc="-25" dirty="0">
                <a:solidFill>
                  <a:srgbClr val="FFFFFF"/>
                </a:solidFill>
                <a:latin typeface="Microsoft Sans Serif"/>
                <a:cs typeface="Microsoft Sans Serif"/>
              </a:rPr>
              <a:t> </a:t>
            </a:r>
            <a:r>
              <a:rPr sz="1800" dirty="0">
                <a:solidFill>
                  <a:srgbClr val="FFFFFF"/>
                </a:solidFill>
                <a:latin typeface="Microsoft Sans Serif"/>
                <a:cs typeface="Microsoft Sans Serif"/>
              </a:rPr>
              <a:t>do</a:t>
            </a:r>
            <a:r>
              <a:rPr sz="1800" spc="-35" dirty="0">
                <a:solidFill>
                  <a:srgbClr val="FFFFFF"/>
                </a:solidFill>
                <a:latin typeface="Microsoft Sans Serif"/>
                <a:cs typeface="Microsoft Sans Serif"/>
              </a:rPr>
              <a:t> </a:t>
            </a:r>
            <a:r>
              <a:rPr sz="1800" dirty="0">
                <a:solidFill>
                  <a:srgbClr val="FFFFFF"/>
                </a:solidFill>
                <a:latin typeface="Microsoft Sans Serif"/>
                <a:cs typeface="Microsoft Sans Serif"/>
              </a:rPr>
              <a:t>zwalczania patogenów</a:t>
            </a:r>
            <a:r>
              <a:rPr sz="1800" spc="-30" dirty="0">
                <a:solidFill>
                  <a:srgbClr val="FFFFFF"/>
                </a:solidFill>
                <a:latin typeface="Microsoft Sans Serif"/>
                <a:cs typeface="Microsoft Sans Serif"/>
              </a:rPr>
              <a:t> </a:t>
            </a:r>
            <a:r>
              <a:rPr sz="1800" dirty="0">
                <a:solidFill>
                  <a:srgbClr val="FFFFFF"/>
                </a:solidFill>
                <a:latin typeface="Microsoft Sans Serif"/>
                <a:cs typeface="Microsoft Sans Serif"/>
              </a:rPr>
              <a:t>żyjących</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w</a:t>
            </a:r>
            <a:r>
              <a:rPr sz="1800" spc="-40" dirty="0">
                <a:solidFill>
                  <a:srgbClr val="FFFFFF"/>
                </a:solidFill>
                <a:latin typeface="Microsoft Sans Serif"/>
                <a:cs typeface="Microsoft Sans Serif"/>
              </a:rPr>
              <a:t> </a:t>
            </a:r>
            <a:r>
              <a:rPr sz="1800" spc="-10" dirty="0">
                <a:solidFill>
                  <a:srgbClr val="FFFFFF"/>
                </a:solidFill>
                <a:latin typeface="Microsoft Sans Serif"/>
                <a:cs typeface="Microsoft Sans Serif"/>
              </a:rPr>
              <a:t>glebie (granulaty)</a:t>
            </a:r>
            <a:endParaRPr sz="1800" dirty="0">
              <a:latin typeface="Microsoft Sans Serif"/>
              <a:cs typeface="Microsoft Sans Serif"/>
            </a:endParaRPr>
          </a:p>
          <a:p>
            <a:pPr marL="507365" lvl="1" indent="-151765">
              <a:lnSpc>
                <a:spcPts val="1730"/>
              </a:lnSpc>
              <a:buChar char="*"/>
              <a:tabLst>
                <a:tab pos="507365" algn="l"/>
              </a:tabLst>
            </a:pPr>
            <a:r>
              <a:rPr sz="1800" dirty="0">
                <a:solidFill>
                  <a:srgbClr val="FFFFFF"/>
                </a:solidFill>
                <a:latin typeface="Microsoft Sans Serif"/>
                <a:cs typeface="Microsoft Sans Serif"/>
              </a:rPr>
              <a:t>leczenie</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ran</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drzew (pasty i</a:t>
            </a:r>
            <a:r>
              <a:rPr sz="1800" spc="-10" dirty="0">
                <a:solidFill>
                  <a:srgbClr val="FFFFFF"/>
                </a:solidFill>
                <a:latin typeface="Microsoft Sans Serif"/>
                <a:cs typeface="Microsoft Sans Serif"/>
              </a:rPr>
              <a:t> </a:t>
            </a:r>
            <a:r>
              <a:rPr sz="1800" dirty="0">
                <a:solidFill>
                  <a:srgbClr val="FFFFFF"/>
                </a:solidFill>
                <a:latin typeface="Microsoft Sans Serif"/>
                <a:cs typeface="Microsoft Sans Serif"/>
              </a:rPr>
              <a:t>farby</a:t>
            </a:r>
            <a:r>
              <a:rPr sz="1800" spc="-5" dirty="0">
                <a:solidFill>
                  <a:srgbClr val="FFFFFF"/>
                </a:solidFill>
                <a:latin typeface="Microsoft Sans Serif"/>
                <a:cs typeface="Microsoft Sans Serif"/>
              </a:rPr>
              <a:t> </a:t>
            </a:r>
            <a:r>
              <a:rPr sz="1800" dirty="0">
                <a:solidFill>
                  <a:srgbClr val="FFFFFF"/>
                </a:solidFill>
                <a:latin typeface="Microsoft Sans Serif"/>
                <a:cs typeface="Microsoft Sans Serif"/>
              </a:rPr>
              <a:t>z</a:t>
            </a:r>
            <a:r>
              <a:rPr sz="1800" spc="-15" dirty="0">
                <a:solidFill>
                  <a:srgbClr val="FFFFFF"/>
                </a:solidFill>
                <a:latin typeface="Microsoft Sans Serif"/>
                <a:cs typeface="Microsoft Sans Serif"/>
              </a:rPr>
              <a:t> </a:t>
            </a:r>
            <a:r>
              <a:rPr sz="1800" spc="-10" dirty="0">
                <a:solidFill>
                  <a:srgbClr val="FFFFFF"/>
                </a:solidFill>
                <a:latin typeface="Microsoft Sans Serif"/>
                <a:cs typeface="Microsoft Sans Serif"/>
              </a:rPr>
              <a:t>fungicydami)</a:t>
            </a:r>
            <a:endParaRPr sz="1800" dirty="0">
              <a:latin typeface="Microsoft Sans Serif"/>
              <a:cs typeface="Microsoft Sans Serif"/>
            </a:endParaRPr>
          </a:p>
        </p:txBody>
      </p:sp>
      <p:pic>
        <p:nvPicPr>
          <p:cNvPr id="3" name="Obraz 2">
            <a:extLst>
              <a:ext uri="{FF2B5EF4-FFF2-40B4-BE49-F238E27FC236}">
                <a16:creationId xmlns:a16="http://schemas.microsoft.com/office/drawing/2014/main" id="{D9949639-E722-468D-A9B7-A78F1A9AA29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6064885"/>
            <a:ext cx="5750560" cy="793115"/>
          </a:xfrm>
          <a:prstGeom prst="rect">
            <a:avLst/>
          </a:prstGeom>
          <a:noFill/>
          <a:ln>
            <a:noFill/>
          </a:ln>
        </p:spPr>
      </p:pic>
      <p:sp>
        <p:nvSpPr>
          <p:cNvPr id="4" name="Prostokąt 3">
            <a:extLst>
              <a:ext uri="{FF2B5EF4-FFF2-40B4-BE49-F238E27FC236}">
                <a16:creationId xmlns:a16="http://schemas.microsoft.com/office/drawing/2014/main" id="{74CA03F6-FA73-498A-8965-852B908F8887}"/>
              </a:ext>
            </a:extLst>
          </p:cNvPr>
          <p:cNvSpPr/>
          <p:nvPr/>
        </p:nvSpPr>
        <p:spPr>
          <a:xfrm>
            <a:off x="228600" y="381000"/>
            <a:ext cx="8610600" cy="923330"/>
          </a:xfrm>
          <a:prstGeom prst="rect">
            <a:avLst/>
          </a:prstGeom>
        </p:spPr>
        <p:txBody>
          <a:bodyPr wrap="square">
            <a:spAutoFit/>
          </a:bodyPr>
          <a:lstStyle/>
          <a:p>
            <a:pPr algn="ctr">
              <a:spcAft>
                <a:spcPts val="0"/>
              </a:spcAft>
            </a:pPr>
            <a:r>
              <a:rPr lang="de-DE" dirty="0">
                <a:latin typeface="BundesSerif Regular"/>
                <a:ea typeface="Times New Roman" panose="02020603050405020304" pitchFamily="18" charset="0"/>
                <a:cs typeface="Calibri" panose="020F0502020204030204" pitchFamily="34" charset="0"/>
              </a:rPr>
              <a:t>„UPSKILLING - </a:t>
            </a:r>
            <a:r>
              <a:rPr lang="de-DE" dirty="0" err="1">
                <a:latin typeface="BundesSerif Regular"/>
                <a:ea typeface="Times New Roman" panose="02020603050405020304" pitchFamily="18" charset="0"/>
                <a:cs typeface="Calibri" panose="020F0502020204030204" pitchFamily="34" charset="0"/>
              </a:rPr>
              <a:t>wsparcie</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studentów</a:t>
            </a:r>
            <a:r>
              <a:rPr lang="de-DE" dirty="0">
                <a:latin typeface="BundesSerif Regular"/>
                <a:ea typeface="Times New Roman" panose="02020603050405020304" pitchFamily="18" charset="0"/>
                <a:cs typeface="Calibri" panose="020F0502020204030204" pitchFamily="34" charset="0"/>
              </a:rPr>
              <a:t> i </a:t>
            </a:r>
            <a:r>
              <a:rPr lang="de-DE" dirty="0" err="1">
                <a:latin typeface="BundesSerif Regular"/>
                <a:ea typeface="Times New Roman" panose="02020603050405020304" pitchFamily="18" charset="0"/>
                <a:cs typeface="Calibri" panose="020F0502020204030204" pitchFamily="34" charset="0"/>
              </a:rPr>
              <a:t>pracowników</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prowadzących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kształcenie</a:t>
            </a:r>
            <a:r>
              <a:rPr lang="de-DE" dirty="0">
                <a:latin typeface="BundesSerif Regular"/>
                <a:ea typeface="Times New Roman" panose="02020603050405020304" pitchFamily="18" charset="0"/>
                <a:cs typeface="Calibri" panose="020F0502020204030204" pitchFamily="34" charset="0"/>
              </a:rPr>
              <a:t> na </a:t>
            </a:r>
            <a:r>
              <a:rPr lang="de-DE" dirty="0" err="1">
                <a:latin typeface="BundesSerif Regular"/>
                <a:ea typeface="Times New Roman" panose="02020603050405020304" pitchFamily="18" charset="0"/>
                <a:cs typeface="Calibri" panose="020F0502020204030204" pitchFamily="34" charset="0"/>
              </a:rPr>
              <a:t>wybranych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kierunkach</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studiów</a:t>
            </a:r>
            <a:r>
              <a:rPr lang="de-DE" dirty="0">
                <a:latin typeface="BundesSerif Regular"/>
                <a:ea typeface="Times New Roman" panose="02020603050405020304" pitchFamily="18" charset="0"/>
                <a:cs typeface="Calibri" panose="020F0502020204030204" pitchFamily="34" charset="0"/>
              </a:rPr>
              <a:t> w </a:t>
            </a:r>
            <a:r>
              <a:rPr lang="de-DE" dirty="0" err="1">
                <a:latin typeface="BundesSerif Regular"/>
                <a:ea typeface="Times New Roman" panose="02020603050405020304" pitchFamily="18" charset="0"/>
                <a:cs typeface="Calibri" panose="020F0502020204030204" pitchFamily="34" charset="0"/>
              </a:rPr>
              <a:t>Międzynarodowej</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Akademii</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Nauk</a:t>
            </a:r>
            <a:r>
              <a:rPr lang="de-DE" dirty="0">
                <a:latin typeface="BundesSerif Regular"/>
                <a:ea typeface="Times New Roman" panose="02020603050405020304" pitchFamily="18" charset="0"/>
                <a:cs typeface="Calibri" panose="020F0502020204030204" pitchFamily="34" charset="0"/>
              </a:rPr>
              <a:t> </a:t>
            </a:r>
            <a:r>
              <a:rPr lang="de-DE" dirty="0" err="1">
                <a:latin typeface="BundesSerif Regular"/>
                <a:ea typeface="Times New Roman" panose="02020603050405020304" pitchFamily="18" charset="0"/>
                <a:cs typeface="Calibri" panose="020F0502020204030204" pitchFamily="34" charset="0"/>
              </a:rPr>
              <a:t>Stosowanych</a:t>
            </a:r>
            <a:r>
              <a:rPr lang="de-DE" dirty="0">
                <a:latin typeface="BundesSerif Regular"/>
                <a:ea typeface="Times New Roman" panose="02020603050405020304" pitchFamily="18" charset="0"/>
                <a:cs typeface="Calibri" panose="020F0502020204030204" pitchFamily="34" charset="0"/>
              </a:rPr>
              <a:t> w </a:t>
            </a:r>
            <a:r>
              <a:rPr lang="de-DE" dirty="0" err="1">
                <a:latin typeface="BundesSerif Regular"/>
                <a:ea typeface="Times New Roman" panose="02020603050405020304" pitchFamily="18" charset="0"/>
                <a:cs typeface="Calibri" panose="020F0502020204030204" pitchFamily="34" charset="0"/>
              </a:rPr>
              <a:t>Łomży</a:t>
            </a:r>
            <a:r>
              <a:rPr lang="de-DE" dirty="0">
                <a:latin typeface="BundesSerif Regular"/>
                <a:ea typeface="Times New Roman" panose="02020603050405020304" pitchFamily="18" charset="0"/>
                <a:cs typeface="Calibri" panose="020F0502020204030204" pitchFamily="34" charset="0"/>
              </a:rPr>
              <a:t>”  </a:t>
            </a:r>
            <a:endParaRPr lang="pl-PL" dirty="0">
              <a:latin typeface="BundesSerif Regular"/>
              <a:ea typeface="Times New Roman" panose="02020603050405020304" pitchFamily="18" charset="0"/>
              <a:cs typeface="Times New Roman" panose="02020603050405020304" pitchFamily="18" charset="0"/>
            </a:endParaRPr>
          </a:p>
          <a:p>
            <a:pPr algn="ctr">
              <a:spcAft>
                <a:spcPts val="0"/>
              </a:spcAft>
            </a:pPr>
            <a:r>
              <a:rPr lang="de-DE" dirty="0">
                <a:latin typeface="BundesSerif Regular"/>
                <a:ea typeface="Times New Roman" panose="02020603050405020304" pitchFamily="18" charset="0"/>
                <a:cs typeface="Calibri" panose="020F0502020204030204" pitchFamily="34" charset="0"/>
              </a:rPr>
              <a:t>Nr.  FERS.01.05-IP.08-0278/23 </a:t>
            </a:r>
            <a:endParaRPr lang="pl-PL" dirty="0">
              <a:latin typeface="BundesSerif Regular"/>
              <a:ea typeface="Times New Roman" panose="02020603050405020304" pitchFamily="18" charset="0"/>
              <a:cs typeface="Times New Roman" panose="02020603050405020304"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950" y="449262"/>
            <a:ext cx="9036050" cy="627380"/>
          </a:xfrm>
          <a:custGeom>
            <a:avLst/>
            <a:gdLst/>
            <a:ahLst/>
            <a:cxnLst/>
            <a:rect l="l" t="t" r="r" b="b"/>
            <a:pathLst>
              <a:path w="9036050" h="627380">
                <a:moveTo>
                  <a:pt x="9036050" y="0"/>
                </a:moveTo>
                <a:lnTo>
                  <a:pt x="0" y="0"/>
                </a:lnTo>
                <a:lnTo>
                  <a:pt x="0" y="627062"/>
                </a:lnTo>
                <a:lnTo>
                  <a:pt x="9036050" y="627062"/>
                </a:lnTo>
                <a:lnTo>
                  <a:pt x="9036050" y="0"/>
                </a:lnTo>
                <a:close/>
              </a:path>
            </a:pathLst>
          </a:custGeom>
          <a:solidFill>
            <a:srgbClr val="D50092"/>
          </a:solidFill>
        </p:spPr>
        <p:txBody>
          <a:bodyPr wrap="square" lIns="0" tIns="0" rIns="0" bIns="0" rtlCol="0"/>
          <a:lstStyle/>
          <a:p>
            <a:endParaRPr/>
          </a:p>
        </p:txBody>
      </p:sp>
      <p:sp>
        <p:nvSpPr>
          <p:cNvPr id="4" name="object 4"/>
          <p:cNvSpPr txBox="1">
            <a:spLocks noGrp="1"/>
          </p:cNvSpPr>
          <p:nvPr>
            <p:ph type="title"/>
          </p:nvPr>
        </p:nvSpPr>
        <p:spPr>
          <a:xfrm>
            <a:off x="2850895" y="644778"/>
            <a:ext cx="2464435"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E6F0E2"/>
                </a:solidFill>
                <a:latin typeface="Microsoft Sans Serif"/>
                <a:cs typeface="Microsoft Sans Serif"/>
              </a:rPr>
              <a:t>ZADANIA</a:t>
            </a:r>
            <a:r>
              <a:rPr sz="2400" spc="-150" dirty="0">
                <a:solidFill>
                  <a:srgbClr val="E6F0E2"/>
                </a:solidFill>
                <a:latin typeface="Microsoft Sans Serif"/>
                <a:cs typeface="Microsoft Sans Serif"/>
              </a:rPr>
              <a:t> </a:t>
            </a:r>
            <a:r>
              <a:rPr sz="2400" spc="-10" dirty="0">
                <a:solidFill>
                  <a:srgbClr val="E6F0E2"/>
                </a:solidFill>
                <a:latin typeface="Microsoft Sans Serif"/>
                <a:cs typeface="Microsoft Sans Serif"/>
              </a:rPr>
              <a:t>PIORIN</a:t>
            </a:r>
            <a:endParaRPr sz="2400">
              <a:latin typeface="Microsoft Sans Serif"/>
              <a:cs typeface="Microsoft Sans Serif"/>
            </a:endParaRPr>
          </a:p>
        </p:txBody>
      </p:sp>
      <p:sp>
        <p:nvSpPr>
          <p:cNvPr id="3" name="object 3"/>
          <p:cNvSpPr txBox="1">
            <a:spLocks noGrp="1"/>
          </p:cNvSpPr>
          <p:nvPr>
            <p:ph idx="1"/>
          </p:nvPr>
        </p:nvSpPr>
        <p:spPr>
          <a:xfrm>
            <a:off x="168275" y="1231454"/>
            <a:ext cx="8807450" cy="5500993"/>
          </a:xfrm>
          <a:prstGeom prst="rect">
            <a:avLst/>
          </a:prstGeom>
        </p:spPr>
        <p:txBody>
          <a:bodyPr vert="horz" wrap="square" lIns="0" tIns="12700" rIns="0" bIns="0" rtlCol="0">
            <a:spAutoFit/>
          </a:bodyPr>
          <a:lstStyle/>
          <a:p>
            <a:pPr marL="285750" marR="5715" indent="-273685" algn="just">
              <a:lnSpc>
                <a:spcPct val="120000"/>
              </a:lnSpc>
              <a:spcBef>
                <a:spcPts val="100"/>
              </a:spcBef>
              <a:buClr>
                <a:srgbClr val="2E4E25"/>
              </a:buClr>
              <a:buSzPct val="83333"/>
              <a:buFont typeface="Segoe UI Symbol"/>
              <a:buChar char="⚫"/>
              <a:tabLst>
                <a:tab pos="285750" algn="l"/>
              </a:tabLst>
            </a:pPr>
            <a:r>
              <a:rPr b="1" dirty="0">
                <a:latin typeface="Arial"/>
                <a:cs typeface="Arial"/>
              </a:rPr>
              <a:t>Kwarantanna</a:t>
            </a:r>
            <a:r>
              <a:rPr b="1" spc="55" dirty="0">
                <a:latin typeface="Arial"/>
                <a:cs typeface="Arial"/>
              </a:rPr>
              <a:t> </a:t>
            </a:r>
            <a:r>
              <a:rPr b="1" dirty="0">
                <a:latin typeface="Arial"/>
                <a:cs typeface="Arial"/>
              </a:rPr>
              <a:t>zewnętrzna</a:t>
            </a:r>
            <a:r>
              <a:rPr b="1" spc="70" dirty="0">
                <a:latin typeface="Arial"/>
                <a:cs typeface="Arial"/>
              </a:rPr>
              <a:t> </a:t>
            </a:r>
            <a:r>
              <a:rPr spc="470" dirty="0"/>
              <a:t>–</a:t>
            </a:r>
            <a:r>
              <a:rPr spc="85" dirty="0"/>
              <a:t>  </a:t>
            </a:r>
            <a:r>
              <a:rPr dirty="0"/>
              <a:t>obejmuje</a:t>
            </a:r>
            <a:r>
              <a:rPr spc="90" dirty="0"/>
              <a:t> </a:t>
            </a:r>
            <a:r>
              <a:rPr dirty="0"/>
              <a:t>teren</a:t>
            </a:r>
            <a:r>
              <a:rPr spc="85" dirty="0"/>
              <a:t> </a:t>
            </a:r>
            <a:r>
              <a:rPr dirty="0"/>
              <a:t>całego</a:t>
            </a:r>
            <a:r>
              <a:rPr spc="90" dirty="0"/>
              <a:t> </a:t>
            </a:r>
            <a:r>
              <a:rPr dirty="0"/>
              <a:t>kraju</a:t>
            </a:r>
            <a:r>
              <a:rPr spc="95" dirty="0"/>
              <a:t> </a:t>
            </a:r>
            <a:r>
              <a:rPr dirty="0"/>
              <a:t>lub</a:t>
            </a:r>
            <a:r>
              <a:rPr spc="85" dirty="0"/>
              <a:t> </a:t>
            </a:r>
            <a:r>
              <a:rPr dirty="0"/>
              <a:t>nawet</a:t>
            </a:r>
            <a:r>
              <a:rPr spc="95" dirty="0"/>
              <a:t> </a:t>
            </a:r>
            <a:r>
              <a:rPr spc="-10" dirty="0"/>
              <a:t>grupy </a:t>
            </a:r>
            <a:r>
              <a:rPr dirty="0"/>
              <a:t>krajów</a:t>
            </a:r>
            <a:r>
              <a:rPr spc="-5" dirty="0"/>
              <a:t> </a:t>
            </a:r>
            <a:r>
              <a:rPr dirty="0"/>
              <a:t>(kontrolę</a:t>
            </a:r>
            <a:r>
              <a:rPr spc="25" dirty="0"/>
              <a:t> </a:t>
            </a:r>
            <a:r>
              <a:rPr dirty="0"/>
              <a:t>importowanego</a:t>
            </a:r>
            <a:r>
              <a:rPr spc="30" dirty="0"/>
              <a:t> </a:t>
            </a:r>
            <a:r>
              <a:rPr dirty="0"/>
              <a:t>oraz</a:t>
            </a:r>
            <a:r>
              <a:rPr spc="30" dirty="0"/>
              <a:t> </a:t>
            </a:r>
            <a:r>
              <a:rPr dirty="0"/>
              <a:t>eksportowanego</a:t>
            </a:r>
            <a:r>
              <a:rPr spc="25" dirty="0"/>
              <a:t> </a:t>
            </a:r>
            <a:r>
              <a:rPr dirty="0"/>
              <a:t>materiału</a:t>
            </a:r>
            <a:r>
              <a:rPr spc="30" dirty="0"/>
              <a:t> </a:t>
            </a:r>
            <a:r>
              <a:rPr spc="-10" dirty="0"/>
              <a:t>roślinnego </a:t>
            </a:r>
            <a:r>
              <a:rPr dirty="0"/>
              <a:t>na</a:t>
            </a:r>
            <a:r>
              <a:rPr spc="5" dirty="0"/>
              <a:t> </a:t>
            </a:r>
            <a:r>
              <a:rPr spc="-10" dirty="0"/>
              <a:t>granicy,</a:t>
            </a:r>
            <a:r>
              <a:rPr spc="25" dirty="0"/>
              <a:t> </a:t>
            </a:r>
            <a:r>
              <a:rPr dirty="0"/>
              <a:t>na</a:t>
            </a:r>
            <a:r>
              <a:rPr spc="5" dirty="0"/>
              <a:t> </a:t>
            </a:r>
            <a:r>
              <a:rPr dirty="0"/>
              <a:t>lotniskach,</a:t>
            </a:r>
            <a:r>
              <a:rPr spc="15" dirty="0"/>
              <a:t> </a:t>
            </a:r>
            <a:r>
              <a:rPr dirty="0"/>
              <a:t>stacjach</a:t>
            </a:r>
            <a:r>
              <a:rPr spc="15" dirty="0"/>
              <a:t> </a:t>
            </a:r>
            <a:r>
              <a:rPr dirty="0"/>
              <a:t>kontenerowych,</a:t>
            </a:r>
            <a:r>
              <a:rPr spc="40" dirty="0"/>
              <a:t> </a:t>
            </a:r>
            <a:r>
              <a:rPr dirty="0"/>
              <a:t>w</a:t>
            </a:r>
            <a:r>
              <a:rPr spc="-5" dirty="0"/>
              <a:t> </a:t>
            </a:r>
            <a:r>
              <a:rPr dirty="0"/>
              <a:t>urzędach</a:t>
            </a:r>
            <a:r>
              <a:rPr spc="5" dirty="0"/>
              <a:t> </a:t>
            </a:r>
            <a:r>
              <a:rPr spc="-10" dirty="0"/>
              <a:t>pocztowych </a:t>
            </a:r>
            <a:r>
              <a:rPr dirty="0"/>
              <a:t>i</a:t>
            </a:r>
            <a:r>
              <a:rPr spc="295" dirty="0"/>
              <a:t> </a:t>
            </a:r>
            <a:r>
              <a:rPr dirty="0"/>
              <a:t>in)</a:t>
            </a:r>
            <a:r>
              <a:rPr spc="305" dirty="0"/>
              <a:t> </a:t>
            </a:r>
            <a:r>
              <a:rPr dirty="0"/>
              <a:t>i</a:t>
            </a:r>
            <a:r>
              <a:rPr spc="300" dirty="0"/>
              <a:t> </a:t>
            </a:r>
            <a:r>
              <a:rPr dirty="0"/>
              <a:t>ma</a:t>
            </a:r>
            <a:r>
              <a:rPr spc="280" dirty="0"/>
              <a:t> </a:t>
            </a:r>
            <a:r>
              <a:rPr dirty="0"/>
              <a:t>za</a:t>
            </a:r>
            <a:r>
              <a:rPr spc="295" dirty="0"/>
              <a:t> </a:t>
            </a:r>
            <a:r>
              <a:rPr dirty="0"/>
              <a:t>zadanie</a:t>
            </a:r>
            <a:r>
              <a:rPr spc="300" dirty="0"/>
              <a:t> </a:t>
            </a:r>
            <a:r>
              <a:rPr dirty="0"/>
              <a:t>ochronę</a:t>
            </a:r>
            <a:r>
              <a:rPr spc="295" dirty="0"/>
              <a:t> </a:t>
            </a:r>
            <a:r>
              <a:rPr dirty="0"/>
              <a:t>przed</a:t>
            </a:r>
            <a:r>
              <a:rPr spc="300" dirty="0"/>
              <a:t> </a:t>
            </a:r>
            <a:r>
              <a:rPr dirty="0"/>
              <a:t>przeniknięciem</a:t>
            </a:r>
            <a:r>
              <a:rPr spc="300" dirty="0"/>
              <a:t> </a:t>
            </a:r>
            <a:r>
              <a:rPr dirty="0"/>
              <a:t>patogenów</a:t>
            </a:r>
            <a:r>
              <a:rPr spc="265" dirty="0"/>
              <a:t> </a:t>
            </a:r>
            <a:r>
              <a:rPr dirty="0"/>
              <a:t>na</a:t>
            </a:r>
            <a:r>
              <a:rPr spc="295" dirty="0"/>
              <a:t> </a:t>
            </a:r>
            <a:r>
              <a:rPr spc="-10" dirty="0"/>
              <a:t>teren </a:t>
            </a:r>
            <a:r>
              <a:rPr dirty="0"/>
              <a:t>objęty</a:t>
            </a:r>
            <a:r>
              <a:rPr spc="-5" dirty="0"/>
              <a:t> </a:t>
            </a:r>
            <a:r>
              <a:rPr dirty="0"/>
              <a:t>daną</a:t>
            </a:r>
            <a:r>
              <a:rPr spc="-15" dirty="0"/>
              <a:t> </a:t>
            </a:r>
            <a:r>
              <a:rPr dirty="0"/>
              <a:t>listą</a:t>
            </a:r>
            <a:r>
              <a:rPr spc="-20" dirty="0"/>
              <a:t> </a:t>
            </a:r>
            <a:r>
              <a:rPr spc="-10" dirty="0"/>
              <a:t>kwarantannową.</a:t>
            </a:r>
          </a:p>
          <a:p>
            <a:pPr marL="285750" indent="-273050" algn="just">
              <a:lnSpc>
                <a:spcPct val="100000"/>
              </a:lnSpc>
              <a:spcBef>
                <a:spcPts val="1080"/>
              </a:spcBef>
              <a:buClr>
                <a:srgbClr val="2E4E25"/>
              </a:buClr>
              <a:buSzPct val="83333"/>
              <a:buFont typeface="Segoe UI Symbol"/>
              <a:buChar char="⚫"/>
              <a:tabLst>
                <a:tab pos="285750" algn="l"/>
              </a:tabLst>
            </a:pPr>
            <a:r>
              <a:rPr b="1" dirty="0">
                <a:latin typeface="Arial"/>
                <a:cs typeface="Arial"/>
              </a:rPr>
              <a:t>Kwarantanna</a:t>
            </a:r>
            <a:r>
              <a:rPr b="1" spc="415" dirty="0">
                <a:latin typeface="Arial"/>
                <a:cs typeface="Arial"/>
              </a:rPr>
              <a:t> </a:t>
            </a:r>
            <a:r>
              <a:rPr b="1" dirty="0">
                <a:latin typeface="Arial"/>
                <a:cs typeface="Arial"/>
              </a:rPr>
              <a:t>wewnętrzna</a:t>
            </a:r>
            <a:r>
              <a:rPr b="1" spc="434" dirty="0">
                <a:latin typeface="Arial"/>
                <a:cs typeface="Arial"/>
              </a:rPr>
              <a:t> </a:t>
            </a:r>
            <a:r>
              <a:rPr spc="470" dirty="0"/>
              <a:t>–</a:t>
            </a:r>
            <a:r>
              <a:rPr spc="434" dirty="0"/>
              <a:t> </a:t>
            </a:r>
            <a:r>
              <a:rPr dirty="0"/>
              <a:t>jest</a:t>
            </a:r>
            <a:r>
              <a:rPr spc="455" dirty="0"/>
              <a:t> </a:t>
            </a:r>
            <a:r>
              <a:rPr dirty="0"/>
              <a:t>odpowiedzialna</a:t>
            </a:r>
            <a:r>
              <a:rPr spc="455" dirty="0"/>
              <a:t> </a:t>
            </a:r>
            <a:r>
              <a:rPr dirty="0"/>
              <a:t>za</a:t>
            </a:r>
            <a:r>
              <a:rPr spc="445" dirty="0"/>
              <a:t> </a:t>
            </a:r>
            <a:r>
              <a:rPr dirty="0" err="1"/>
              <a:t>całość</a:t>
            </a:r>
            <a:r>
              <a:rPr spc="450" dirty="0"/>
              <a:t> </a:t>
            </a:r>
            <a:r>
              <a:rPr spc="-10" dirty="0" err="1"/>
              <a:t>problemów</a:t>
            </a:r>
            <a:r>
              <a:rPr lang="pl-PL" spc="-10" dirty="0"/>
              <a:t> </a:t>
            </a:r>
            <a:r>
              <a:rPr dirty="0" err="1"/>
              <a:t>fitosanitarnych</a:t>
            </a:r>
            <a:r>
              <a:rPr spc="-25" dirty="0"/>
              <a:t> </a:t>
            </a:r>
            <a:r>
              <a:rPr dirty="0"/>
              <a:t>na</a:t>
            </a:r>
            <a:r>
              <a:rPr spc="-45" dirty="0"/>
              <a:t> </a:t>
            </a:r>
            <a:r>
              <a:rPr dirty="0"/>
              <a:t>terenie</a:t>
            </a:r>
            <a:r>
              <a:rPr spc="-45" dirty="0"/>
              <a:t> </a:t>
            </a:r>
            <a:r>
              <a:rPr spc="-10" dirty="0"/>
              <a:t>kraju.</a:t>
            </a:r>
          </a:p>
          <a:p>
            <a:pPr marL="285750" marR="7620" indent="-273685">
              <a:lnSpc>
                <a:spcPct val="100000"/>
              </a:lnSpc>
              <a:spcBef>
                <a:spcPts val="5"/>
              </a:spcBef>
            </a:pPr>
            <a:r>
              <a:rPr lang="pl-PL" dirty="0"/>
              <a:t>K</a:t>
            </a:r>
            <a:r>
              <a:rPr dirty="0" err="1"/>
              <a:t>ażdy</a:t>
            </a:r>
            <a:r>
              <a:rPr spc="275" dirty="0"/>
              <a:t> </a:t>
            </a:r>
            <a:r>
              <a:rPr dirty="0"/>
              <a:t>kraj</a:t>
            </a:r>
            <a:r>
              <a:rPr spc="300" dirty="0"/>
              <a:t> </a:t>
            </a:r>
            <a:r>
              <a:rPr dirty="0"/>
              <a:t>(i</a:t>
            </a:r>
            <a:r>
              <a:rPr spc="295" dirty="0"/>
              <a:t> </a:t>
            </a:r>
            <a:r>
              <a:rPr dirty="0"/>
              <a:t>UE)</a:t>
            </a:r>
            <a:r>
              <a:rPr spc="290" dirty="0"/>
              <a:t> </a:t>
            </a:r>
            <a:r>
              <a:rPr dirty="0"/>
              <a:t>posiada</a:t>
            </a:r>
            <a:r>
              <a:rPr spc="295" dirty="0"/>
              <a:t> </a:t>
            </a:r>
            <a:r>
              <a:rPr b="1" dirty="0">
                <a:latin typeface="Arial"/>
                <a:cs typeface="Arial"/>
              </a:rPr>
              <a:t>listę</a:t>
            </a:r>
            <a:r>
              <a:rPr b="1" spc="275" dirty="0">
                <a:latin typeface="Arial"/>
                <a:cs typeface="Arial"/>
              </a:rPr>
              <a:t> </a:t>
            </a:r>
            <a:r>
              <a:rPr b="1" dirty="0">
                <a:latin typeface="Arial"/>
                <a:cs typeface="Arial"/>
              </a:rPr>
              <a:t>kwarantannową</a:t>
            </a:r>
            <a:r>
              <a:rPr b="1" spc="265" dirty="0">
                <a:latin typeface="Arial"/>
                <a:cs typeface="Arial"/>
              </a:rPr>
              <a:t> </a:t>
            </a:r>
            <a:r>
              <a:rPr spc="470" dirty="0"/>
              <a:t>–</a:t>
            </a:r>
            <a:r>
              <a:rPr spc="280" dirty="0"/>
              <a:t> </a:t>
            </a:r>
            <a:r>
              <a:rPr dirty="0"/>
              <a:t>listę</a:t>
            </a:r>
            <a:r>
              <a:rPr spc="300" dirty="0"/>
              <a:t> </a:t>
            </a:r>
            <a:r>
              <a:rPr dirty="0"/>
              <a:t>organizmów,</a:t>
            </a:r>
            <a:r>
              <a:rPr spc="310" dirty="0"/>
              <a:t> </a:t>
            </a:r>
            <a:r>
              <a:rPr spc="-10" dirty="0"/>
              <a:t>przed </a:t>
            </a:r>
            <a:r>
              <a:rPr dirty="0"/>
              <a:t>którymi</a:t>
            </a:r>
            <a:r>
              <a:rPr spc="-20" dirty="0"/>
              <a:t> </a:t>
            </a:r>
            <a:r>
              <a:rPr dirty="0"/>
              <a:t>się</a:t>
            </a:r>
            <a:r>
              <a:rPr spc="-40" dirty="0"/>
              <a:t> </a:t>
            </a:r>
            <a:r>
              <a:rPr dirty="0"/>
              <a:t>broni;</a:t>
            </a:r>
            <a:r>
              <a:rPr spc="-20" dirty="0"/>
              <a:t> </a:t>
            </a:r>
            <a:r>
              <a:rPr dirty="0"/>
              <a:t>organizmy</a:t>
            </a:r>
            <a:r>
              <a:rPr spc="-30" dirty="0"/>
              <a:t> </a:t>
            </a:r>
            <a:r>
              <a:rPr dirty="0"/>
              <a:t>te</a:t>
            </a:r>
            <a:r>
              <a:rPr spc="-35" dirty="0"/>
              <a:t> </a:t>
            </a:r>
            <a:r>
              <a:rPr dirty="0"/>
              <a:t>podlegają</a:t>
            </a:r>
            <a:r>
              <a:rPr spc="-10" dirty="0"/>
              <a:t> </a:t>
            </a:r>
            <a:r>
              <a:rPr dirty="0"/>
              <a:t>obowiązkowemu</a:t>
            </a:r>
            <a:r>
              <a:rPr spc="20" dirty="0"/>
              <a:t> </a:t>
            </a:r>
            <a:r>
              <a:rPr spc="-10" dirty="0"/>
              <a:t>zwalczaniu!</a:t>
            </a:r>
          </a:p>
          <a:p>
            <a:pPr marL="12700">
              <a:lnSpc>
                <a:spcPct val="100000"/>
              </a:lnSpc>
            </a:pPr>
            <a:r>
              <a:rPr dirty="0"/>
              <a:t>Rośliny</a:t>
            </a:r>
            <a:r>
              <a:rPr spc="270" dirty="0"/>
              <a:t> </a:t>
            </a:r>
            <a:r>
              <a:rPr dirty="0"/>
              <a:t>importowane</a:t>
            </a:r>
            <a:r>
              <a:rPr spc="280" dirty="0"/>
              <a:t> </a:t>
            </a:r>
            <a:r>
              <a:rPr dirty="0"/>
              <a:t>z</a:t>
            </a:r>
            <a:r>
              <a:rPr spc="275" dirty="0"/>
              <a:t> </a:t>
            </a:r>
            <a:r>
              <a:rPr dirty="0"/>
              <a:t>zagranicy</a:t>
            </a:r>
            <a:r>
              <a:rPr spc="275" dirty="0"/>
              <a:t> </a:t>
            </a:r>
            <a:r>
              <a:rPr dirty="0"/>
              <a:t>muszą</a:t>
            </a:r>
            <a:r>
              <a:rPr spc="280" dirty="0"/>
              <a:t> </a:t>
            </a:r>
            <a:r>
              <a:rPr dirty="0"/>
              <a:t>mieć:</a:t>
            </a:r>
            <a:r>
              <a:rPr spc="280" dirty="0"/>
              <a:t> </a:t>
            </a:r>
            <a:r>
              <a:rPr b="1" dirty="0">
                <a:latin typeface="Arial"/>
                <a:cs typeface="Arial"/>
              </a:rPr>
              <a:t>świadectwo</a:t>
            </a:r>
            <a:r>
              <a:rPr b="1" spc="260" dirty="0">
                <a:latin typeface="Arial"/>
                <a:cs typeface="Arial"/>
              </a:rPr>
              <a:t> </a:t>
            </a:r>
            <a:r>
              <a:rPr b="1" dirty="0" err="1">
                <a:latin typeface="Arial"/>
                <a:cs typeface="Arial"/>
              </a:rPr>
              <a:t>sanitarne</a:t>
            </a:r>
            <a:r>
              <a:rPr b="1" spc="265" dirty="0">
                <a:latin typeface="Arial"/>
                <a:cs typeface="Arial"/>
              </a:rPr>
              <a:t> </a:t>
            </a:r>
            <a:r>
              <a:rPr spc="-20" dirty="0" err="1"/>
              <a:t>oraz</a:t>
            </a:r>
            <a:r>
              <a:rPr lang="pl-PL" spc="-20" dirty="0"/>
              <a:t> </a:t>
            </a:r>
            <a:r>
              <a:rPr b="1" dirty="0" err="1">
                <a:latin typeface="Arial"/>
                <a:cs typeface="Arial"/>
              </a:rPr>
              <a:t>paszport</a:t>
            </a:r>
            <a:r>
              <a:rPr b="1" spc="-55" dirty="0">
                <a:latin typeface="Arial"/>
                <a:cs typeface="Arial"/>
              </a:rPr>
              <a:t> </a:t>
            </a:r>
            <a:r>
              <a:rPr b="1" spc="-10" dirty="0">
                <a:latin typeface="Arial"/>
                <a:cs typeface="Arial"/>
              </a:rPr>
              <a:t>rośliny.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2075" y="476224"/>
            <a:ext cx="9051925" cy="1009015"/>
          </a:xfrm>
          <a:custGeom>
            <a:avLst/>
            <a:gdLst/>
            <a:ahLst/>
            <a:cxnLst/>
            <a:rect l="l" t="t" r="r" b="b"/>
            <a:pathLst>
              <a:path w="9051925" h="1009015">
                <a:moveTo>
                  <a:pt x="9051925" y="0"/>
                </a:moveTo>
                <a:lnTo>
                  <a:pt x="0" y="0"/>
                </a:lnTo>
                <a:lnTo>
                  <a:pt x="0" y="1008532"/>
                </a:lnTo>
                <a:lnTo>
                  <a:pt x="9051925" y="1008532"/>
                </a:lnTo>
                <a:lnTo>
                  <a:pt x="9051925" y="0"/>
                </a:lnTo>
                <a:close/>
              </a:path>
            </a:pathLst>
          </a:custGeom>
          <a:solidFill>
            <a:srgbClr val="D50092"/>
          </a:solidFill>
        </p:spPr>
        <p:txBody>
          <a:bodyPr wrap="square" lIns="0" tIns="0" rIns="0" bIns="0" rtlCol="0"/>
          <a:lstStyle/>
          <a:p>
            <a:endParaRPr/>
          </a:p>
        </p:txBody>
      </p:sp>
      <p:grpSp>
        <p:nvGrpSpPr>
          <p:cNvPr id="4" name="object 4"/>
          <p:cNvGrpSpPr/>
          <p:nvPr/>
        </p:nvGrpSpPr>
        <p:grpSpPr>
          <a:xfrm>
            <a:off x="1123188" y="501395"/>
            <a:ext cx="6855459" cy="1050290"/>
            <a:chOff x="1123188" y="501395"/>
            <a:chExt cx="6855459" cy="1050290"/>
          </a:xfrm>
        </p:grpSpPr>
        <p:pic>
          <p:nvPicPr>
            <p:cNvPr id="5" name="object 5"/>
            <p:cNvPicPr/>
            <p:nvPr/>
          </p:nvPicPr>
          <p:blipFill>
            <a:blip r:embed="rId2" cstate="print"/>
            <a:stretch>
              <a:fillRect/>
            </a:stretch>
          </p:blipFill>
          <p:spPr>
            <a:xfrm>
              <a:off x="1329690" y="659002"/>
              <a:ext cx="4082923" cy="314325"/>
            </a:xfrm>
            <a:prstGeom prst="rect">
              <a:avLst/>
            </a:prstGeom>
          </p:spPr>
        </p:pic>
        <p:pic>
          <p:nvPicPr>
            <p:cNvPr id="6" name="object 6"/>
            <p:cNvPicPr/>
            <p:nvPr/>
          </p:nvPicPr>
          <p:blipFill>
            <a:blip r:embed="rId3" cstate="print"/>
            <a:stretch>
              <a:fillRect/>
            </a:stretch>
          </p:blipFill>
          <p:spPr>
            <a:xfrm>
              <a:off x="1123188" y="501395"/>
              <a:ext cx="4533900" cy="669036"/>
            </a:xfrm>
            <a:prstGeom prst="rect">
              <a:avLst/>
            </a:prstGeom>
          </p:spPr>
        </p:pic>
        <p:pic>
          <p:nvPicPr>
            <p:cNvPr id="7" name="object 7"/>
            <p:cNvPicPr/>
            <p:nvPr/>
          </p:nvPicPr>
          <p:blipFill>
            <a:blip r:embed="rId4" cstate="print"/>
            <a:stretch>
              <a:fillRect/>
            </a:stretch>
          </p:blipFill>
          <p:spPr>
            <a:xfrm>
              <a:off x="5470016" y="659002"/>
              <a:ext cx="2304923" cy="314325"/>
            </a:xfrm>
            <a:prstGeom prst="rect">
              <a:avLst/>
            </a:prstGeom>
          </p:spPr>
        </p:pic>
        <p:pic>
          <p:nvPicPr>
            <p:cNvPr id="8" name="object 8"/>
            <p:cNvPicPr/>
            <p:nvPr/>
          </p:nvPicPr>
          <p:blipFill>
            <a:blip r:embed="rId5" cstate="print"/>
            <a:stretch>
              <a:fillRect/>
            </a:stretch>
          </p:blipFill>
          <p:spPr>
            <a:xfrm>
              <a:off x="5273040" y="501395"/>
              <a:ext cx="2705100" cy="669036"/>
            </a:xfrm>
            <a:prstGeom prst="rect">
              <a:avLst/>
            </a:prstGeom>
          </p:spPr>
        </p:pic>
        <p:pic>
          <p:nvPicPr>
            <p:cNvPr id="9" name="object 9"/>
            <p:cNvPicPr/>
            <p:nvPr/>
          </p:nvPicPr>
          <p:blipFill>
            <a:blip r:embed="rId6" cstate="print"/>
            <a:stretch>
              <a:fillRect/>
            </a:stretch>
          </p:blipFill>
          <p:spPr>
            <a:xfrm>
              <a:off x="2081276" y="1029843"/>
              <a:ext cx="4954143" cy="324485"/>
            </a:xfrm>
            <a:prstGeom prst="rect">
              <a:avLst/>
            </a:prstGeom>
          </p:spPr>
        </p:pic>
        <p:pic>
          <p:nvPicPr>
            <p:cNvPr id="10" name="object 10"/>
            <p:cNvPicPr/>
            <p:nvPr/>
          </p:nvPicPr>
          <p:blipFill>
            <a:blip r:embed="rId7" cstate="print"/>
            <a:stretch>
              <a:fillRect/>
            </a:stretch>
          </p:blipFill>
          <p:spPr>
            <a:xfrm>
              <a:off x="1866900" y="882395"/>
              <a:ext cx="5369052" cy="669036"/>
            </a:xfrm>
            <a:prstGeom prst="rect">
              <a:avLst/>
            </a:prstGeom>
          </p:spPr>
        </p:pic>
      </p:grpSp>
      <p:pic>
        <p:nvPicPr>
          <p:cNvPr id="11" name="object 11"/>
          <p:cNvPicPr/>
          <p:nvPr/>
        </p:nvPicPr>
        <p:blipFill>
          <a:blip r:embed="rId8" cstate="print"/>
          <a:stretch>
            <a:fillRect/>
          </a:stretch>
        </p:blipFill>
        <p:spPr>
          <a:xfrm>
            <a:off x="537972" y="1845564"/>
            <a:ext cx="4251960" cy="282244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2075" y="419100"/>
            <a:ext cx="9051925" cy="5057140"/>
            <a:chOff x="92075" y="419100"/>
            <a:chExt cx="9051925" cy="5057140"/>
          </a:xfrm>
        </p:grpSpPr>
        <p:sp>
          <p:nvSpPr>
            <p:cNvPr id="3" name="object 3"/>
            <p:cNvSpPr/>
            <p:nvPr/>
          </p:nvSpPr>
          <p:spPr>
            <a:xfrm>
              <a:off x="92075" y="476313"/>
              <a:ext cx="9051925" cy="627380"/>
            </a:xfrm>
            <a:custGeom>
              <a:avLst/>
              <a:gdLst/>
              <a:ahLst/>
              <a:cxnLst/>
              <a:rect l="l" t="t" r="r" b="b"/>
              <a:pathLst>
                <a:path w="9051925" h="627380">
                  <a:moveTo>
                    <a:pt x="9051925" y="0"/>
                  </a:moveTo>
                  <a:lnTo>
                    <a:pt x="0" y="0"/>
                  </a:lnTo>
                  <a:lnTo>
                    <a:pt x="0" y="627062"/>
                  </a:lnTo>
                  <a:lnTo>
                    <a:pt x="9051925" y="627062"/>
                  </a:lnTo>
                  <a:lnTo>
                    <a:pt x="9051925" y="0"/>
                  </a:lnTo>
                  <a:close/>
                </a:path>
              </a:pathLst>
            </a:custGeom>
            <a:solidFill>
              <a:srgbClr val="D50092"/>
            </a:solidFill>
          </p:spPr>
          <p:txBody>
            <a:bodyPr wrap="square" lIns="0" tIns="0" rIns="0" bIns="0" rtlCol="0"/>
            <a:lstStyle/>
            <a:p>
              <a:endParaRPr/>
            </a:p>
          </p:txBody>
        </p:sp>
        <p:pic>
          <p:nvPicPr>
            <p:cNvPr id="4" name="object 4"/>
            <p:cNvPicPr/>
            <p:nvPr/>
          </p:nvPicPr>
          <p:blipFill>
            <a:blip r:embed="rId2" cstate="print"/>
            <a:stretch>
              <a:fillRect/>
            </a:stretch>
          </p:blipFill>
          <p:spPr>
            <a:xfrm>
              <a:off x="810272" y="597027"/>
              <a:ext cx="7522197" cy="351789"/>
            </a:xfrm>
            <a:prstGeom prst="rect">
              <a:avLst/>
            </a:prstGeom>
          </p:spPr>
        </p:pic>
        <p:pic>
          <p:nvPicPr>
            <p:cNvPr id="5" name="object 5"/>
            <p:cNvPicPr/>
            <p:nvPr/>
          </p:nvPicPr>
          <p:blipFill>
            <a:blip r:embed="rId3" cstate="print"/>
            <a:stretch>
              <a:fillRect/>
            </a:stretch>
          </p:blipFill>
          <p:spPr>
            <a:xfrm>
              <a:off x="580644" y="419100"/>
              <a:ext cx="7981188" cy="749808"/>
            </a:xfrm>
            <a:prstGeom prst="rect">
              <a:avLst/>
            </a:prstGeom>
          </p:spPr>
        </p:pic>
        <p:pic>
          <p:nvPicPr>
            <p:cNvPr id="6" name="object 6"/>
            <p:cNvPicPr/>
            <p:nvPr/>
          </p:nvPicPr>
          <p:blipFill>
            <a:blip r:embed="rId4" cstate="print"/>
            <a:stretch>
              <a:fillRect/>
            </a:stretch>
          </p:blipFill>
          <p:spPr>
            <a:xfrm>
              <a:off x="2194560" y="1213104"/>
              <a:ext cx="4323588" cy="4262628"/>
            </a:xfrm>
            <a:prstGeom prst="rect">
              <a:avLst/>
            </a:prstGeom>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50442" y="2051431"/>
            <a:ext cx="6036310" cy="2444772"/>
          </a:xfrm>
          <a:prstGeom prst="rect">
            <a:avLst/>
          </a:prstGeom>
        </p:spPr>
        <p:txBody>
          <a:bodyPr vert="horz" wrap="square" lIns="0" tIns="12700" rIns="0" bIns="0" rtlCol="0">
            <a:spAutoFit/>
          </a:bodyPr>
          <a:lstStyle/>
          <a:p>
            <a:pPr marL="285115" marR="5080" indent="-273050" algn="just">
              <a:lnSpc>
                <a:spcPct val="130000"/>
              </a:lnSpc>
              <a:spcBef>
                <a:spcPts val="100"/>
              </a:spcBef>
            </a:pPr>
            <a:r>
              <a:rPr lang="pl-PL" sz="1800" b="1" spc="-140" dirty="0">
                <a:solidFill>
                  <a:srgbClr val="E6F0E2"/>
                </a:solidFill>
                <a:latin typeface="Arial"/>
                <a:cs typeface="Arial"/>
              </a:rPr>
              <a:t>	</a:t>
            </a:r>
            <a:r>
              <a:rPr sz="1800" b="1" spc="-140" dirty="0" err="1">
                <a:solidFill>
                  <a:srgbClr val="E6F0E2"/>
                </a:solidFill>
                <a:latin typeface="Arial"/>
                <a:cs typeface="Arial"/>
              </a:rPr>
              <a:t>Epidemiologia</a:t>
            </a:r>
            <a:r>
              <a:rPr sz="1800" b="1" spc="15" dirty="0">
                <a:solidFill>
                  <a:srgbClr val="E6F0E2"/>
                </a:solidFill>
                <a:latin typeface="Arial"/>
                <a:cs typeface="Arial"/>
              </a:rPr>
              <a:t> </a:t>
            </a:r>
            <a:r>
              <a:rPr sz="1800" spc="-20" dirty="0">
                <a:solidFill>
                  <a:srgbClr val="E6F0E2"/>
                </a:solidFill>
                <a:latin typeface="Franklin Gothic Medium"/>
                <a:cs typeface="Franklin Gothic Medium"/>
              </a:rPr>
              <a:t>zajmuje</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przebiegiem</a:t>
            </a:r>
            <a:r>
              <a:rPr sz="1800" dirty="0">
                <a:solidFill>
                  <a:srgbClr val="E6F0E2"/>
                </a:solidFill>
                <a:latin typeface="Franklin Gothic Medium"/>
                <a:cs typeface="Franklin Gothic Medium"/>
              </a:rPr>
              <a:t> i</a:t>
            </a:r>
            <a:r>
              <a:rPr sz="1800" spc="-1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zmianami</a:t>
            </a:r>
            <a:r>
              <a:rPr sz="1800" spc="-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ilościowymi </a:t>
            </a:r>
            <a:r>
              <a:rPr sz="1800" dirty="0">
                <a:solidFill>
                  <a:srgbClr val="E6F0E2"/>
                </a:solidFill>
                <a:latin typeface="Franklin Gothic Medium"/>
                <a:cs typeface="Franklin Gothic Medium"/>
              </a:rPr>
              <a:t>choroby</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populacji</a:t>
            </a:r>
            <a:r>
              <a:rPr sz="1800" spc="3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roślin,</a:t>
            </a:r>
            <a:r>
              <a:rPr sz="1800" spc="3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albo</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inaczej</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mówiąc,</a:t>
            </a:r>
            <a:r>
              <a:rPr sz="1800" spc="32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zmianami </a:t>
            </a:r>
            <a:r>
              <a:rPr sz="1800" spc="-20" dirty="0">
                <a:solidFill>
                  <a:srgbClr val="E6F0E2"/>
                </a:solidFill>
                <a:latin typeface="Franklin Gothic Medium"/>
                <a:cs typeface="Franklin Gothic Medium"/>
              </a:rPr>
              <a:t>poziomu</a:t>
            </a:r>
            <a:r>
              <a:rPr sz="1800" spc="-6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choroby</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czasie.</a:t>
            </a:r>
            <a:endParaRPr sz="1800" dirty="0">
              <a:latin typeface="Franklin Gothic Medium"/>
              <a:cs typeface="Franklin Gothic Medium"/>
            </a:endParaRPr>
          </a:p>
          <a:p>
            <a:pPr>
              <a:lnSpc>
                <a:spcPct val="100000"/>
              </a:lnSpc>
            </a:pPr>
            <a:endParaRPr sz="1800" dirty="0">
              <a:latin typeface="Franklin Gothic Medium"/>
              <a:cs typeface="Franklin Gothic Medium"/>
            </a:endParaRPr>
          </a:p>
          <a:p>
            <a:pPr>
              <a:lnSpc>
                <a:spcPct val="100000"/>
              </a:lnSpc>
              <a:spcBef>
                <a:spcPts val="1870"/>
              </a:spcBef>
            </a:pPr>
            <a:endParaRPr sz="1800" dirty="0">
              <a:latin typeface="Franklin Gothic Medium"/>
              <a:cs typeface="Franklin Gothic Medium"/>
            </a:endParaRPr>
          </a:p>
          <a:p>
            <a:pPr marL="12700">
              <a:lnSpc>
                <a:spcPct val="100000"/>
              </a:lnSpc>
            </a:pPr>
            <a:r>
              <a:rPr sz="1800" spc="-10" dirty="0" err="1">
                <a:solidFill>
                  <a:srgbClr val="E6F0E2"/>
                </a:solidFill>
                <a:latin typeface="Franklin Gothic Medium"/>
                <a:cs typeface="Franklin Gothic Medium"/>
              </a:rPr>
              <a:t>Masowe</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wystąpienie</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zakaźnej</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choroby</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6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określonym</a:t>
            </a:r>
            <a:r>
              <a:rPr sz="1800" spc="-60" dirty="0">
                <a:solidFill>
                  <a:srgbClr val="E6F0E2"/>
                </a:solidFill>
                <a:latin typeface="Franklin Gothic Medium"/>
                <a:cs typeface="Franklin Gothic Medium"/>
              </a:rPr>
              <a:t> </a:t>
            </a:r>
            <a:r>
              <a:rPr sz="1800" spc="-10" dirty="0" err="1">
                <a:solidFill>
                  <a:srgbClr val="E6F0E2"/>
                </a:solidFill>
                <a:latin typeface="Franklin Gothic Medium"/>
                <a:cs typeface="Franklin Gothic Medium"/>
              </a:rPr>
              <a:t>terenie</a:t>
            </a:r>
            <a:r>
              <a:rPr sz="1800" spc="-60" dirty="0">
                <a:solidFill>
                  <a:srgbClr val="E6F0E2"/>
                </a:solidFill>
                <a:latin typeface="Franklin Gothic Medium"/>
                <a:cs typeface="Franklin Gothic Medium"/>
              </a:rPr>
              <a:t> </a:t>
            </a:r>
            <a:r>
              <a:rPr sz="1800" spc="-50" dirty="0" err="1">
                <a:solidFill>
                  <a:srgbClr val="E6F0E2"/>
                </a:solidFill>
                <a:latin typeface="Franklin Gothic Medium"/>
                <a:cs typeface="Franklin Gothic Medium"/>
              </a:rPr>
              <a:t>i</a:t>
            </a:r>
            <a:r>
              <a:rPr sz="1800" dirty="0" err="1">
                <a:solidFill>
                  <a:srgbClr val="E6F0E2"/>
                </a:solidFill>
                <a:latin typeface="Franklin Gothic Medium"/>
                <a:cs typeface="Franklin Gothic Medium"/>
              </a:rPr>
              <a:t>w</a:t>
            </a:r>
            <a:r>
              <a:rPr sz="1800" spc="-6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określonym</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czasie</a:t>
            </a:r>
            <a:r>
              <a:rPr sz="1800" spc="-6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nazywamy</a:t>
            </a:r>
            <a:r>
              <a:rPr sz="1800" spc="-40" dirty="0">
                <a:solidFill>
                  <a:srgbClr val="E6F0E2"/>
                </a:solidFill>
                <a:latin typeface="Franklin Gothic Medium"/>
                <a:cs typeface="Franklin Gothic Medium"/>
              </a:rPr>
              <a:t> </a:t>
            </a:r>
            <a:r>
              <a:rPr sz="1800" u="sng" spc="-25" dirty="0">
                <a:solidFill>
                  <a:srgbClr val="E6F0E2"/>
                </a:solidFill>
                <a:uFill>
                  <a:solidFill>
                    <a:srgbClr val="E6F0E2"/>
                  </a:solidFill>
                </a:uFill>
                <a:latin typeface="Franklin Gothic Medium"/>
                <a:cs typeface="Franklin Gothic Medium"/>
              </a:rPr>
              <a:t>epidemią</a:t>
            </a:r>
            <a:r>
              <a:rPr sz="1800" u="sng" spc="-40" dirty="0">
                <a:solidFill>
                  <a:srgbClr val="E6F0E2"/>
                </a:solidFill>
                <a:uFill>
                  <a:solidFill>
                    <a:srgbClr val="E6F0E2"/>
                  </a:solidFill>
                </a:uFill>
                <a:latin typeface="Franklin Gothic Medium"/>
                <a:cs typeface="Franklin Gothic Medium"/>
              </a:rPr>
              <a:t> </a:t>
            </a:r>
            <a:r>
              <a:rPr sz="1800" u="sng" dirty="0">
                <a:solidFill>
                  <a:srgbClr val="E6F0E2"/>
                </a:solidFill>
                <a:uFill>
                  <a:solidFill>
                    <a:srgbClr val="E6F0E2"/>
                  </a:solidFill>
                </a:uFill>
                <a:latin typeface="Franklin Gothic Medium"/>
                <a:cs typeface="Franklin Gothic Medium"/>
              </a:rPr>
              <a:t>lub</a:t>
            </a:r>
            <a:r>
              <a:rPr sz="1800" u="sng" spc="-50" dirty="0">
                <a:solidFill>
                  <a:srgbClr val="E6F0E2"/>
                </a:solidFill>
                <a:uFill>
                  <a:solidFill>
                    <a:srgbClr val="E6F0E2"/>
                  </a:solidFill>
                </a:uFill>
                <a:latin typeface="Franklin Gothic Medium"/>
                <a:cs typeface="Franklin Gothic Medium"/>
              </a:rPr>
              <a:t> </a:t>
            </a:r>
            <a:r>
              <a:rPr sz="1800" u="sng" spc="-20" dirty="0">
                <a:solidFill>
                  <a:srgbClr val="E6F0E2"/>
                </a:solidFill>
                <a:uFill>
                  <a:solidFill>
                    <a:srgbClr val="E6F0E2"/>
                  </a:solidFill>
                </a:uFill>
                <a:latin typeface="Franklin Gothic Medium"/>
                <a:cs typeface="Franklin Gothic Medium"/>
              </a:rPr>
              <a:t>epifitozą</a:t>
            </a:r>
            <a:r>
              <a:rPr sz="1800" spc="-6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a:t>
            </a:r>
            <a:endParaRPr sz="1800" dirty="0">
              <a:latin typeface="Franklin Gothic Medium"/>
              <a:cs typeface="Franklin Gothic Medium"/>
            </a:endParaRPr>
          </a:p>
        </p:txBody>
      </p:sp>
      <p:sp>
        <p:nvSpPr>
          <p:cNvPr id="7" name="object 7"/>
          <p:cNvSpPr txBox="1">
            <a:spLocks noGrp="1"/>
          </p:cNvSpPr>
          <p:nvPr>
            <p:ph type="title"/>
          </p:nvPr>
        </p:nvSpPr>
        <p:spPr>
          <a:prstGeom prst="rect">
            <a:avLst/>
          </a:prstGeom>
        </p:spPr>
        <p:txBody>
          <a:bodyPr vert="horz" wrap="square" lIns="0" tIns="441248" rIns="0" bIns="0" rtlCol="0">
            <a:spAutoFit/>
          </a:bodyPr>
          <a:lstStyle/>
          <a:p>
            <a:pPr marL="963930">
              <a:lnSpc>
                <a:spcPct val="100000"/>
              </a:lnSpc>
              <a:spcBef>
                <a:spcPts val="95"/>
              </a:spcBef>
            </a:pPr>
            <a:r>
              <a:rPr sz="4000" b="1" spc="-10" dirty="0">
                <a:solidFill>
                  <a:srgbClr val="E6F1E2"/>
                </a:solidFill>
                <a:latin typeface="Tahoma"/>
                <a:cs typeface="Tahoma"/>
              </a:rPr>
              <a:t>Epidemiologia</a:t>
            </a:r>
            <a:endParaRPr sz="4000">
              <a:latin typeface="Tahoma"/>
              <a:cs typeface="Tahom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609600" y="2743200"/>
            <a:ext cx="7627620" cy="2488565"/>
          </a:xfrm>
          <a:prstGeom prst="rect">
            <a:avLst/>
          </a:prstGeom>
        </p:spPr>
        <p:txBody>
          <a:bodyPr vert="horz" wrap="square" lIns="0" tIns="12700" rIns="0" bIns="0" rtlCol="0">
            <a:spAutoFit/>
          </a:bodyPr>
          <a:lstStyle/>
          <a:p>
            <a:pPr marL="285115" marR="5080" indent="-273050" algn="just">
              <a:lnSpc>
                <a:spcPct val="120000"/>
              </a:lnSpc>
              <a:spcBef>
                <a:spcPts val="100"/>
              </a:spcBef>
              <a:buClr>
                <a:srgbClr val="2E4E25"/>
              </a:buClr>
              <a:buSzPct val="83333"/>
              <a:buFont typeface="Segoe UI Symbol"/>
              <a:buChar char="⚫"/>
              <a:tabLst>
                <a:tab pos="285115" algn="l"/>
              </a:tabLst>
            </a:pPr>
            <a:r>
              <a:rPr sz="1800" dirty="0">
                <a:solidFill>
                  <a:srgbClr val="E6F0E2"/>
                </a:solidFill>
                <a:latin typeface="Franklin Gothic Medium"/>
                <a:cs typeface="Franklin Gothic Medium"/>
              </a:rPr>
              <a:t>kontrola</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stanu</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zdrowotności</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materiału</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roślinnego</a:t>
            </a:r>
            <a:r>
              <a:rPr sz="1800" spc="4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wywożonego</a:t>
            </a:r>
            <a:r>
              <a:rPr sz="1800" spc="4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Polski</a:t>
            </a:r>
            <a:r>
              <a:rPr sz="1800" spc="4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do </a:t>
            </a:r>
            <a:r>
              <a:rPr sz="1800" dirty="0">
                <a:solidFill>
                  <a:srgbClr val="E6F0E2"/>
                </a:solidFill>
                <a:latin typeface="Franklin Gothic Medium"/>
                <a:cs typeface="Franklin Gothic Medium"/>
              </a:rPr>
              <a:t>innych</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krajów</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miejscu</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produkcji</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tego</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materiału</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wystawianie</a:t>
            </a:r>
            <a:r>
              <a:rPr sz="1800" spc="2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świadectw </a:t>
            </a:r>
            <a:r>
              <a:rPr sz="1800" dirty="0">
                <a:solidFill>
                  <a:srgbClr val="E6F0E2"/>
                </a:solidFill>
                <a:latin typeface="Franklin Gothic Medium"/>
                <a:cs typeface="Franklin Gothic Medium"/>
              </a:rPr>
              <a:t>zdrowotności</a:t>
            </a:r>
            <a:r>
              <a:rPr sz="1800" spc="28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stwierdzających,</a:t>
            </a:r>
            <a:r>
              <a:rPr sz="1800" spc="28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że</a:t>
            </a:r>
            <a:r>
              <a:rPr sz="1800" spc="27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materiał</a:t>
            </a:r>
            <a:r>
              <a:rPr sz="1800" spc="27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ten</a:t>
            </a:r>
            <a:r>
              <a:rPr sz="1800" spc="28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jest</a:t>
            </a:r>
            <a:r>
              <a:rPr sz="1800" spc="28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wolny</a:t>
            </a:r>
            <a:r>
              <a:rPr sz="1800" spc="28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od</a:t>
            </a:r>
            <a:r>
              <a:rPr sz="1800" spc="28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patogenów </a:t>
            </a:r>
            <a:r>
              <a:rPr sz="1800" dirty="0">
                <a:solidFill>
                  <a:srgbClr val="E6F0E2"/>
                </a:solidFill>
                <a:latin typeface="Franklin Gothic Medium"/>
                <a:cs typeface="Franklin Gothic Medium"/>
              </a:rPr>
              <a:t>znajdujących</a:t>
            </a:r>
            <a:r>
              <a:rPr sz="1800" spc="24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2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24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liście</a:t>
            </a:r>
            <a:r>
              <a:rPr sz="1800" spc="2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kwarantannowej</a:t>
            </a:r>
            <a:r>
              <a:rPr sz="1800" spc="2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kraju,</a:t>
            </a:r>
            <a:r>
              <a:rPr sz="1800" spc="24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dla</a:t>
            </a:r>
            <a:r>
              <a:rPr sz="1800" spc="2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którego</a:t>
            </a:r>
            <a:r>
              <a:rPr sz="1800" spc="24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jest </a:t>
            </a:r>
            <a:r>
              <a:rPr sz="1800" spc="-10" dirty="0">
                <a:solidFill>
                  <a:srgbClr val="E6F0E2"/>
                </a:solidFill>
                <a:latin typeface="Franklin Gothic Medium"/>
                <a:cs typeface="Franklin Gothic Medium"/>
              </a:rPr>
              <a:t>przeznaczony;</a:t>
            </a:r>
            <a:endParaRPr sz="1800" dirty="0">
              <a:latin typeface="Franklin Gothic Medium"/>
              <a:cs typeface="Franklin Gothic Medium"/>
            </a:endParaRPr>
          </a:p>
          <a:p>
            <a:pPr marL="285115" marR="6350" indent="-273050" algn="just">
              <a:lnSpc>
                <a:spcPct val="120000"/>
              </a:lnSpc>
              <a:spcBef>
                <a:spcPts val="1250"/>
              </a:spcBef>
              <a:buClr>
                <a:srgbClr val="2E4E25"/>
              </a:buClr>
              <a:buSzPct val="83333"/>
              <a:buFont typeface="Segoe UI Symbol"/>
              <a:buChar char="⚫"/>
              <a:tabLst>
                <a:tab pos="285115" algn="l"/>
              </a:tabLst>
            </a:pPr>
            <a:r>
              <a:rPr sz="1800" dirty="0">
                <a:solidFill>
                  <a:srgbClr val="E6F0E2"/>
                </a:solidFill>
                <a:latin typeface="Franklin Gothic Medium"/>
                <a:cs typeface="Franklin Gothic Medium"/>
              </a:rPr>
              <a:t>kontrola</a:t>
            </a:r>
            <a:r>
              <a:rPr sz="1800" spc="2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zdrowotności</a:t>
            </a:r>
            <a:r>
              <a:rPr sz="1800" spc="27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materiału</a:t>
            </a:r>
            <a:r>
              <a:rPr sz="1800" spc="254" dirty="0">
                <a:solidFill>
                  <a:srgbClr val="E6F0E2"/>
                </a:solidFill>
                <a:latin typeface="Franklin Gothic Medium"/>
                <a:cs typeface="Franklin Gothic Medium"/>
              </a:rPr>
              <a:t> </a:t>
            </a:r>
            <a:r>
              <a:rPr sz="1800" dirty="0">
                <a:solidFill>
                  <a:srgbClr val="E6F0E2"/>
                </a:solidFill>
                <a:latin typeface="Franklin Gothic Medium"/>
                <a:cs typeface="Franklin Gothic Medium"/>
              </a:rPr>
              <a:t>roślinnego</a:t>
            </a:r>
            <a:r>
              <a:rPr sz="1800" spc="27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przywożonego</a:t>
            </a:r>
            <a:r>
              <a:rPr sz="1800" spc="27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a:t>
            </a:r>
            <a:r>
              <a:rPr sz="1800" spc="26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Polski</a:t>
            </a:r>
            <a:r>
              <a:rPr sz="1800" spc="26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pod </a:t>
            </a:r>
            <a:r>
              <a:rPr sz="1800" spc="-55" dirty="0">
                <a:solidFill>
                  <a:srgbClr val="E6F0E2"/>
                </a:solidFill>
                <a:latin typeface="Franklin Gothic Medium"/>
                <a:cs typeface="Franklin Gothic Medium"/>
              </a:rPr>
              <a:t>kątem</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obecności</a:t>
            </a:r>
            <a:r>
              <a:rPr sz="1800" spc="-6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patogenów</a:t>
            </a:r>
            <a:r>
              <a:rPr sz="1800" spc="-5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objętych</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polską</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listą</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kwarantannową</a:t>
            </a:r>
            <a:endParaRPr sz="1800" dirty="0">
              <a:latin typeface="Franklin Gothic Medium"/>
              <a:cs typeface="Franklin Gothic Medium"/>
            </a:endParaRPr>
          </a:p>
        </p:txBody>
      </p:sp>
      <p:grpSp>
        <p:nvGrpSpPr>
          <p:cNvPr id="6" name="object 6"/>
          <p:cNvGrpSpPr/>
          <p:nvPr/>
        </p:nvGrpSpPr>
        <p:grpSpPr>
          <a:xfrm>
            <a:off x="408431" y="509016"/>
            <a:ext cx="8511540" cy="1176655"/>
            <a:chOff x="408431" y="509016"/>
            <a:chExt cx="8511540" cy="1176655"/>
          </a:xfrm>
        </p:grpSpPr>
        <p:pic>
          <p:nvPicPr>
            <p:cNvPr id="7" name="object 7"/>
            <p:cNvPicPr/>
            <p:nvPr/>
          </p:nvPicPr>
          <p:blipFill>
            <a:blip r:embed="rId2" cstate="print"/>
            <a:stretch>
              <a:fillRect/>
            </a:stretch>
          </p:blipFill>
          <p:spPr>
            <a:xfrm>
              <a:off x="650240" y="701929"/>
              <a:ext cx="7977378" cy="322453"/>
            </a:xfrm>
            <a:prstGeom prst="rect">
              <a:avLst/>
            </a:prstGeom>
          </p:spPr>
        </p:pic>
        <p:pic>
          <p:nvPicPr>
            <p:cNvPr id="8" name="object 8"/>
            <p:cNvPicPr/>
            <p:nvPr/>
          </p:nvPicPr>
          <p:blipFill>
            <a:blip r:embed="rId3" cstate="print"/>
            <a:stretch>
              <a:fillRect/>
            </a:stretch>
          </p:blipFill>
          <p:spPr>
            <a:xfrm>
              <a:off x="408431" y="509016"/>
              <a:ext cx="8511540" cy="749808"/>
            </a:xfrm>
            <a:prstGeom prst="rect">
              <a:avLst/>
            </a:prstGeom>
          </p:spPr>
        </p:pic>
        <p:pic>
          <p:nvPicPr>
            <p:cNvPr id="9" name="object 9"/>
            <p:cNvPicPr/>
            <p:nvPr/>
          </p:nvPicPr>
          <p:blipFill>
            <a:blip r:embed="rId4" cstate="print"/>
            <a:stretch>
              <a:fillRect/>
            </a:stretch>
          </p:blipFill>
          <p:spPr>
            <a:xfrm>
              <a:off x="1598295" y="1140714"/>
              <a:ext cx="6058915" cy="310388"/>
            </a:xfrm>
            <a:prstGeom prst="rect">
              <a:avLst/>
            </a:prstGeom>
          </p:spPr>
        </p:pic>
        <p:pic>
          <p:nvPicPr>
            <p:cNvPr id="10" name="object 10"/>
            <p:cNvPicPr/>
            <p:nvPr/>
          </p:nvPicPr>
          <p:blipFill>
            <a:blip r:embed="rId5" cstate="print"/>
            <a:stretch>
              <a:fillRect/>
            </a:stretch>
          </p:blipFill>
          <p:spPr>
            <a:xfrm>
              <a:off x="1379220" y="935736"/>
              <a:ext cx="6498335" cy="749808"/>
            </a:xfrm>
            <a:prstGeom prst="rect">
              <a:avLst/>
            </a:prstGeom>
          </p:spPr>
        </p:pic>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454429" y="2819400"/>
            <a:ext cx="133985" cy="248145"/>
          </a:xfrm>
          <a:prstGeom prst="rect">
            <a:avLst/>
          </a:prstGeom>
        </p:spPr>
        <p:txBody>
          <a:bodyPr vert="horz" wrap="square" lIns="0" tIns="17145" rIns="0" bIns="0" rtlCol="0">
            <a:spAutoFit/>
          </a:bodyPr>
          <a:lstStyle/>
          <a:p>
            <a:pPr marL="12700">
              <a:lnSpc>
                <a:spcPct val="100000"/>
              </a:lnSpc>
              <a:spcBef>
                <a:spcPts val="135"/>
              </a:spcBef>
            </a:pPr>
            <a:r>
              <a:rPr sz="1500" spc="-470" dirty="0">
                <a:solidFill>
                  <a:srgbClr val="2E4E25"/>
                </a:solidFill>
                <a:latin typeface="Segoe UI Symbol"/>
                <a:cs typeface="Segoe UI Symbol"/>
              </a:rPr>
              <a:t>⚫</a:t>
            </a:r>
            <a:endParaRPr sz="1500">
              <a:latin typeface="Segoe UI Symbol"/>
              <a:cs typeface="Segoe UI Symbol"/>
            </a:endParaRPr>
          </a:p>
        </p:txBody>
      </p:sp>
      <p:sp>
        <p:nvSpPr>
          <p:cNvPr id="6" name="object 6"/>
          <p:cNvSpPr txBox="1"/>
          <p:nvPr/>
        </p:nvSpPr>
        <p:spPr>
          <a:xfrm>
            <a:off x="454429" y="3471926"/>
            <a:ext cx="133985" cy="248145"/>
          </a:xfrm>
          <a:prstGeom prst="rect">
            <a:avLst/>
          </a:prstGeom>
        </p:spPr>
        <p:txBody>
          <a:bodyPr vert="horz" wrap="square" lIns="0" tIns="17145" rIns="0" bIns="0" rtlCol="0">
            <a:spAutoFit/>
          </a:bodyPr>
          <a:lstStyle/>
          <a:p>
            <a:pPr marL="12700">
              <a:lnSpc>
                <a:spcPct val="100000"/>
              </a:lnSpc>
              <a:spcBef>
                <a:spcPts val="135"/>
              </a:spcBef>
            </a:pPr>
            <a:r>
              <a:rPr sz="1500" spc="-470" dirty="0">
                <a:solidFill>
                  <a:srgbClr val="2E4E25"/>
                </a:solidFill>
                <a:latin typeface="Segoe UI Symbol"/>
                <a:cs typeface="Segoe UI Symbol"/>
              </a:rPr>
              <a:t>⚫</a:t>
            </a:r>
            <a:endParaRPr sz="1500">
              <a:latin typeface="Segoe UI Symbol"/>
              <a:cs typeface="Segoe UI Symbol"/>
            </a:endParaRPr>
          </a:p>
        </p:txBody>
      </p:sp>
      <p:sp>
        <p:nvSpPr>
          <p:cNvPr id="7" name="object 7"/>
          <p:cNvSpPr txBox="1"/>
          <p:nvPr/>
        </p:nvSpPr>
        <p:spPr>
          <a:xfrm>
            <a:off x="454429" y="4124198"/>
            <a:ext cx="133985" cy="248145"/>
          </a:xfrm>
          <a:prstGeom prst="rect">
            <a:avLst/>
          </a:prstGeom>
        </p:spPr>
        <p:txBody>
          <a:bodyPr vert="horz" wrap="square" lIns="0" tIns="17145" rIns="0" bIns="0" rtlCol="0">
            <a:spAutoFit/>
          </a:bodyPr>
          <a:lstStyle/>
          <a:p>
            <a:pPr marL="12700">
              <a:lnSpc>
                <a:spcPct val="100000"/>
              </a:lnSpc>
              <a:spcBef>
                <a:spcPts val="135"/>
              </a:spcBef>
            </a:pPr>
            <a:r>
              <a:rPr sz="1500" spc="-470" dirty="0">
                <a:solidFill>
                  <a:srgbClr val="2E4E25"/>
                </a:solidFill>
                <a:latin typeface="Segoe UI Symbol"/>
                <a:cs typeface="Segoe UI Symbol"/>
              </a:rPr>
              <a:t>⚫</a:t>
            </a:r>
            <a:endParaRPr sz="1500">
              <a:latin typeface="Segoe UI Symbol"/>
              <a:cs typeface="Segoe UI Symbol"/>
            </a:endParaRPr>
          </a:p>
        </p:txBody>
      </p:sp>
      <p:sp>
        <p:nvSpPr>
          <p:cNvPr id="8" name="object 8"/>
          <p:cNvSpPr txBox="1"/>
          <p:nvPr/>
        </p:nvSpPr>
        <p:spPr>
          <a:xfrm>
            <a:off x="454429" y="4529659"/>
            <a:ext cx="133985" cy="248145"/>
          </a:xfrm>
          <a:prstGeom prst="rect">
            <a:avLst/>
          </a:prstGeom>
        </p:spPr>
        <p:txBody>
          <a:bodyPr vert="horz" wrap="square" lIns="0" tIns="17145" rIns="0" bIns="0" rtlCol="0">
            <a:spAutoFit/>
          </a:bodyPr>
          <a:lstStyle/>
          <a:p>
            <a:pPr marL="12700">
              <a:lnSpc>
                <a:spcPct val="100000"/>
              </a:lnSpc>
              <a:spcBef>
                <a:spcPts val="135"/>
              </a:spcBef>
            </a:pPr>
            <a:r>
              <a:rPr sz="1500" spc="-470" dirty="0">
                <a:solidFill>
                  <a:srgbClr val="2E4E25"/>
                </a:solidFill>
                <a:latin typeface="Segoe UI Symbol"/>
                <a:cs typeface="Segoe UI Symbol"/>
              </a:rPr>
              <a:t>⚫</a:t>
            </a:r>
            <a:endParaRPr sz="1500">
              <a:latin typeface="Segoe UI Symbol"/>
              <a:cs typeface="Segoe UI Symbol"/>
            </a:endParaRPr>
          </a:p>
        </p:txBody>
      </p:sp>
      <p:sp>
        <p:nvSpPr>
          <p:cNvPr id="9" name="object 9"/>
          <p:cNvSpPr txBox="1"/>
          <p:nvPr/>
        </p:nvSpPr>
        <p:spPr>
          <a:xfrm>
            <a:off x="454429" y="4935348"/>
            <a:ext cx="133985" cy="248145"/>
          </a:xfrm>
          <a:prstGeom prst="rect">
            <a:avLst/>
          </a:prstGeom>
        </p:spPr>
        <p:txBody>
          <a:bodyPr vert="horz" wrap="square" lIns="0" tIns="17145" rIns="0" bIns="0" rtlCol="0">
            <a:spAutoFit/>
          </a:bodyPr>
          <a:lstStyle/>
          <a:p>
            <a:pPr marL="12700">
              <a:lnSpc>
                <a:spcPct val="100000"/>
              </a:lnSpc>
              <a:spcBef>
                <a:spcPts val="135"/>
              </a:spcBef>
            </a:pPr>
            <a:r>
              <a:rPr sz="1500" spc="-470" dirty="0">
                <a:solidFill>
                  <a:srgbClr val="2E4E25"/>
                </a:solidFill>
                <a:latin typeface="Segoe UI Symbol"/>
                <a:cs typeface="Segoe UI Symbol"/>
              </a:rPr>
              <a:t>⚫</a:t>
            </a:r>
            <a:endParaRPr sz="1500">
              <a:latin typeface="Segoe UI Symbol"/>
              <a:cs typeface="Segoe UI Symbol"/>
            </a:endParaRPr>
          </a:p>
        </p:txBody>
      </p:sp>
      <p:sp>
        <p:nvSpPr>
          <p:cNvPr id="10" name="object 10"/>
          <p:cNvSpPr txBox="1"/>
          <p:nvPr/>
        </p:nvSpPr>
        <p:spPr>
          <a:xfrm>
            <a:off x="457200" y="2178357"/>
            <a:ext cx="8341995" cy="3561715"/>
          </a:xfrm>
          <a:prstGeom prst="rect">
            <a:avLst/>
          </a:prstGeom>
        </p:spPr>
        <p:txBody>
          <a:bodyPr vert="horz" wrap="square" lIns="0" tIns="43815" rIns="0" bIns="0" rtlCol="0">
            <a:spAutoFit/>
          </a:bodyPr>
          <a:lstStyle/>
          <a:p>
            <a:pPr marL="622300" marR="7620" indent="-609600">
              <a:lnSpc>
                <a:spcPts val="1939"/>
              </a:lnSpc>
              <a:spcBef>
                <a:spcPts val="345"/>
              </a:spcBef>
              <a:buClr>
                <a:srgbClr val="2E4E25"/>
              </a:buClr>
              <a:buSzPct val="83333"/>
              <a:buFont typeface="Segoe UI Symbol"/>
              <a:buChar char="⚫"/>
              <a:tabLst>
                <a:tab pos="622300" algn="l"/>
              </a:tabLst>
            </a:pPr>
            <a:r>
              <a:rPr sz="1800" dirty="0">
                <a:solidFill>
                  <a:srgbClr val="E6F0E2"/>
                </a:solidFill>
                <a:latin typeface="Franklin Gothic Medium"/>
                <a:cs typeface="Franklin Gothic Medium"/>
              </a:rPr>
              <a:t>Nadzór</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nad</a:t>
            </a:r>
            <a:r>
              <a:rPr sz="1800" spc="2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miejscami</a:t>
            </a:r>
            <a:r>
              <a:rPr sz="1800" spc="2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produkcji</a:t>
            </a:r>
            <a:r>
              <a:rPr sz="1800" spc="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3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obrotem</a:t>
            </a:r>
            <a:r>
              <a:rPr sz="1800" spc="3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wewnętrznym</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wszelkiego</a:t>
            </a:r>
            <a:r>
              <a:rPr sz="1800" spc="35" dirty="0">
                <a:solidFill>
                  <a:srgbClr val="E6F0E2"/>
                </a:solidFill>
                <a:latin typeface="Franklin Gothic Medium"/>
                <a:cs typeface="Franklin Gothic Medium"/>
              </a:rPr>
              <a:t> </a:t>
            </a:r>
            <a:r>
              <a:rPr sz="1800" spc="-10" dirty="0" err="1">
                <a:solidFill>
                  <a:srgbClr val="E6F0E2"/>
                </a:solidFill>
                <a:latin typeface="Franklin Gothic Medium"/>
                <a:cs typeface="Franklin Gothic Medium"/>
              </a:rPr>
              <a:t>roślinnego</a:t>
            </a:r>
            <a:r>
              <a:rPr sz="1800" spc="-10" dirty="0">
                <a:solidFill>
                  <a:srgbClr val="E6F0E2"/>
                </a:solidFill>
                <a:latin typeface="Franklin Gothic Medium"/>
                <a:cs typeface="Franklin Gothic Medium"/>
              </a:rPr>
              <a:t> </a:t>
            </a:r>
            <a:r>
              <a:rPr lang="pl-PL" sz="1800" spc="-35" dirty="0">
                <a:solidFill>
                  <a:srgbClr val="E6F0E2"/>
                </a:solidFill>
                <a:latin typeface="Franklin Gothic Medium"/>
                <a:cs typeface="Franklin Gothic Medium"/>
              </a:rPr>
              <a:t>m</a:t>
            </a:r>
            <a:r>
              <a:rPr sz="1800" spc="-35" dirty="0" err="1">
                <a:solidFill>
                  <a:srgbClr val="E6F0E2"/>
                </a:solidFill>
                <a:latin typeface="Franklin Gothic Medium"/>
                <a:cs typeface="Franklin Gothic Medium"/>
              </a:rPr>
              <a:t>ateriału</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rozmnożeniowego;</a:t>
            </a:r>
            <a:endParaRPr sz="1800" dirty="0">
              <a:latin typeface="Franklin Gothic Medium"/>
              <a:cs typeface="Franklin Gothic Medium"/>
            </a:endParaRPr>
          </a:p>
          <a:p>
            <a:pPr marL="622300" marR="5715">
              <a:lnSpc>
                <a:spcPts val="1939"/>
              </a:lnSpc>
              <a:spcBef>
                <a:spcPts val="1255"/>
              </a:spcBef>
            </a:pPr>
            <a:r>
              <a:rPr sz="1800" spc="-20" dirty="0">
                <a:solidFill>
                  <a:srgbClr val="E6F0E2"/>
                </a:solidFill>
                <a:latin typeface="Franklin Gothic Medium"/>
                <a:cs typeface="Franklin Gothic Medium"/>
              </a:rPr>
              <a:t>Prowadzenie</a:t>
            </a:r>
            <a:r>
              <a:rPr sz="1800" spc="-10" dirty="0">
                <a:solidFill>
                  <a:srgbClr val="E6F0E2"/>
                </a:solidFill>
                <a:latin typeface="Franklin Gothic Medium"/>
                <a:cs typeface="Franklin Gothic Medium"/>
              </a:rPr>
              <a:t> ewidencji </a:t>
            </a:r>
            <a:r>
              <a:rPr sz="1800" dirty="0">
                <a:solidFill>
                  <a:srgbClr val="E6F0E2"/>
                </a:solidFill>
                <a:latin typeface="Franklin Gothic Medium"/>
                <a:cs typeface="Franklin Gothic Medium"/>
              </a:rPr>
              <a:t>o</a:t>
            </a:r>
            <a:r>
              <a:rPr sz="1800" spc="-1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pojawieniu</a:t>
            </a:r>
            <a:r>
              <a:rPr sz="1800" spc="-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nasileniu</a:t>
            </a:r>
            <a:r>
              <a:rPr sz="1800" spc="-1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występowanie</a:t>
            </a:r>
            <a:r>
              <a:rPr sz="1800" spc="-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oraz</a:t>
            </a:r>
            <a:r>
              <a:rPr sz="1800" spc="-2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likwidacji </a:t>
            </a:r>
            <a:r>
              <a:rPr sz="1800" spc="-35" dirty="0">
                <a:solidFill>
                  <a:srgbClr val="E6F0E2"/>
                </a:solidFill>
                <a:latin typeface="Franklin Gothic Medium"/>
                <a:cs typeface="Franklin Gothic Medium"/>
              </a:rPr>
              <a:t>agrofagów</a:t>
            </a:r>
            <a:r>
              <a:rPr sz="1800" spc="-5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znajdujących</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liście</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kwarantannowej;</a:t>
            </a:r>
            <a:endParaRPr sz="1800" dirty="0">
              <a:latin typeface="Franklin Gothic Medium"/>
              <a:cs typeface="Franklin Gothic Medium"/>
            </a:endParaRPr>
          </a:p>
          <a:p>
            <a:pPr marL="622300" marR="5080">
              <a:lnSpc>
                <a:spcPts val="1939"/>
              </a:lnSpc>
              <a:spcBef>
                <a:spcPts val="1260"/>
              </a:spcBef>
            </a:pPr>
            <a:r>
              <a:rPr sz="1800" spc="-25" dirty="0">
                <a:solidFill>
                  <a:srgbClr val="E6F0E2"/>
                </a:solidFill>
                <a:latin typeface="Franklin Gothic Medium"/>
                <a:cs typeface="Franklin Gothic Medium"/>
              </a:rPr>
              <a:t>Lokalizowanie</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ognisk</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pojawu</a:t>
            </a:r>
            <a:r>
              <a:rPr sz="1800" spc="-5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agrofagów</a:t>
            </a:r>
            <a:r>
              <a:rPr sz="1800" spc="-4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kwarantannowych,</a:t>
            </a:r>
            <a:r>
              <a:rPr sz="1800" spc="-4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wydawanie</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decyzji</a:t>
            </a:r>
            <a:r>
              <a:rPr sz="1800" spc="-35"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o </a:t>
            </a:r>
            <a:r>
              <a:rPr sz="1800" spc="-25" dirty="0">
                <a:solidFill>
                  <a:srgbClr val="E6F0E2"/>
                </a:solidFill>
                <a:latin typeface="Franklin Gothic Medium"/>
                <a:cs typeface="Franklin Gothic Medium"/>
              </a:rPr>
              <a:t>metodach</a:t>
            </a:r>
            <a:r>
              <a:rPr sz="1800" spc="-4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postępowania</a:t>
            </a:r>
            <a:r>
              <a:rPr sz="1800" spc="-4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kwarantannowego</a:t>
            </a:r>
            <a:r>
              <a:rPr sz="1800" spc="-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oraz</a:t>
            </a:r>
            <a:r>
              <a:rPr sz="1800" spc="-4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nadzorowanie</a:t>
            </a:r>
            <a:r>
              <a:rPr sz="1800" spc="-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ich</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realizacji;</a:t>
            </a:r>
            <a:endParaRPr sz="1800" dirty="0">
              <a:latin typeface="Franklin Gothic Medium"/>
              <a:cs typeface="Franklin Gothic Medium"/>
            </a:endParaRPr>
          </a:p>
          <a:p>
            <a:pPr marL="622300">
              <a:lnSpc>
                <a:spcPct val="100000"/>
              </a:lnSpc>
              <a:spcBef>
                <a:spcPts val="1010"/>
              </a:spcBef>
            </a:pPr>
            <a:r>
              <a:rPr sz="1800" spc="-10" dirty="0">
                <a:solidFill>
                  <a:srgbClr val="E6F0E2"/>
                </a:solidFill>
                <a:latin typeface="Franklin Gothic Medium"/>
                <a:cs typeface="Franklin Gothic Medium"/>
              </a:rPr>
              <a:t>Stała</a:t>
            </a:r>
            <a:r>
              <a:rPr sz="1800" spc="-6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kontrola</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miejsc</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wysiania</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lub</a:t>
            </a:r>
            <a:r>
              <a:rPr sz="1800" spc="-6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wysadzania</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a:t>
            </a:r>
            <a:r>
              <a:rPr sz="1800" spc="-5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odprawionych</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warunkowo;</a:t>
            </a:r>
            <a:endParaRPr sz="1800" dirty="0">
              <a:latin typeface="Franklin Gothic Medium"/>
              <a:cs typeface="Franklin Gothic Medium"/>
            </a:endParaRPr>
          </a:p>
          <a:p>
            <a:pPr marL="622300">
              <a:lnSpc>
                <a:spcPct val="100000"/>
              </a:lnSpc>
              <a:spcBef>
                <a:spcPts val="1035"/>
              </a:spcBef>
            </a:pPr>
            <a:r>
              <a:rPr sz="1800" spc="-25" dirty="0">
                <a:solidFill>
                  <a:srgbClr val="E6F0E2"/>
                </a:solidFill>
                <a:latin typeface="Franklin Gothic Medium"/>
                <a:cs typeface="Franklin Gothic Medium"/>
              </a:rPr>
              <a:t>Wyznaczanie</a:t>
            </a:r>
            <a:r>
              <a:rPr sz="1800" spc="-4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rejonów</a:t>
            </a:r>
            <a:r>
              <a:rPr sz="1800" spc="-4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wolnych</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od</a:t>
            </a:r>
            <a:r>
              <a:rPr sz="1800" spc="-5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określonych</a:t>
            </a:r>
            <a:r>
              <a:rPr sz="1800" spc="-35" dirty="0">
                <a:solidFill>
                  <a:srgbClr val="E6F0E2"/>
                </a:solidFill>
                <a:latin typeface="Franklin Gothic Medium"/>
                <a:cs typeface="Franklin Gothic Medium"/>
              </a:rPr>
              <a:t> agrofagów</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kwarantannowych;</a:t>
            </a:r>
            <a:endParaRPr sz="1800" dirty="0">
              <a:latin typeface="Franklin Gothic Medium"/>
              <a:cs typeface="Franklin Gothic Medium"/>
            </a:endParaRPr>
          </a:p>
          <a:p>
            <a:pPr marL="622300" marR="6985" algn="just">
              <a:lnSpc>
                <a:spcPts val="1939"/>
              </a:lnSpc>
              <a:spcBef>
                <a:spcPts val="1280"/>
              </a:spcBef>
            </a:pPr>
            <a:r>
              <a:rPr sz="1800" dirty="0">
                <a:solidFill>
                  <a:srgbClr val="E6F0E2"/>
                </a:solidFill>
                <a:latin typeface="Franklin Gothic Medium"/>
                <a:cs typeface="Franklin Gothic Medium"/>
              </a:rPr>
              <a:t>Upowszechnianie</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wiedzy</a:t>
            </a:r>
            <a:r>
              <a:rPr sz="1800" spc="-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dotyczącej</a:t>
            </a:r>
            <a:r>
              <a:rPr sz="1800" spc="-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m.in.</a:t>
            </a:r>
            <a:r>
              <a:rPr sz="1800" spc="-3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objawów</a:t>
            </a:r>
            <a:r>
              <a:rPr sz="1800" spc="-2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występowania,</a:t>
            </a:r>
            <a:r>
              <a:rPr sz="1800" spc="-2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szkodliwości </a:t>
            </a:r>
            <a:r>
              <a:rPr sz="1800" dirty="0">
                <a:solidFill>
                  <a:srgbClr val="E6F0E2"/>
                </a:solidFill>
                <a:latin typeface="Franklin Gothic Medium"/>
                <a:cs typeface="Franklin Gothic Medium"/>
              </a:rPr>
              <a:t>oraz</a:t>
            </a:r>
            <a:r>
              <a:rPr sz="1800" spc="4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metod</a:t>
            </a:r>
            <a:r>
              <a:rPr sz="1800" spc="4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zapobiegania</a:t>
            </a:r>
            <a:r>
              <a:rPr sz="1800" spc="4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4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zwalczania</a:t>
            </a:r>
            <a:r>
              <a:rPr sz="1800" spc="4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agrofagów</a:t>
            </a:r>
            <a:r>
              <a:rPr sz="1800" spc="4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kwarantannowych</a:t>
            </a:r>
            <a:r>
              <a:rPr sz="1800" spc="42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wśród </a:t>
            </a:r>
            <a:r>
              <a:rPr sz="1800" spc="-20" dirty="0">
                <a:solidFill>
                  <a:srgbClr val="E6F0E2"/>
                </a:solidFill>
                <a:latin typeface="Franklin Gothic Medium"/>
                <a:cs typeface="Franklin Gothic Medium"/>
              </a:rPr>
              <a:t>producentów</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5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produktów</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roślinnych.</a:t>
            </a:r>
            <a:endParaRPr sz="1800" dirty="0">
              <a:latin typeface="Franklin Gothic Medium"/>
              <a:cs typeface="Franklin Gothic Medium"/>
            </a:endParaRPr>
          </a:p>
        </p:txBody>
      </p:sp>
      <p:grpSp>
        <p:nvGrpSpPr>
          <p:cNvPr id="11" name="object 11"/>
          <p:cNvGrpSpPr/>
          <p:nvPr/>
        </p:nvGrpSpPr>
        <p:grpSpPr>
          <a:xfrm>
            <a:off x="1199388" y="437387"/>
            <a:ext cx="7327900" cy="1176655"/>
            <a:chOff x="1199388" y="437387"/>
            <a:chExt cx="7327900" cy="1176655"/>
          </a:xfrm>
        </p:grpSpPr>
        <p:pic>
          <p:nvPicPr>
            <p:cNvPr id="12" name="object 12"/>
            <p:cNvPicPr/>
            <p:nvPr/>
          </p:nvPicPr>
          <p:blipFill>
            <a:blip r:embed="rId2" cstate="print"/>
            <a:stretch>
              <a:fillRect/>
            </a:stretch>
          </p:blipFill>
          <p:spPr>
            <a:xfrm>
              <a:off x="1441831" y="630554"/>
              <a:ext cx="6788404" cy="325501"/>
            </a:xfrm>
            <a:prstGeom prst="rect">
              <a:avLst/>
            </a:prstGeom>
          </p:spPr>
        </p:pic>
        <p:pic>
          <p:nvPicPr>
            <p:cNvPr id="13" name="object 13"/>
            <p:cNvPicPr/>
            <p:nvPr/>
          </p:nvPicPr>
          <p:blipFill>
            <a:blip r:embed="rId3" cstate="print"/>
            <a:stretch>
              <a:fillRect/>
            </a:stretch>
          </p:blipFill>
          <p:spPr>
            <a:xfrm>
              <a:off x="1199388" y="437387"/>
              <a:ext cx="7327392" cy="749808"/>
            </a:xfrm>
            <a:prstGeom prst="rect">
              <a:avLst/>
            </a:prstGeom>
          </p:spPr>
        </p:pic>
        <p:pic>
          <p:nvPicPr>
            <p:cNvPr id="14" name="object 14"/>
            <p:cNvPicPr/>
            <p:nvPr/>
          </p:nvPicPr>
          <p:blipFill>
            <a:blip r:embed="rId4" cstate="print"/>
            <a:stretch>
              <a:fillRect/>
            </a:stretch>
          </p:blipFill>
          <p:spPr>
            <a:xfrm>
              <a:off x="2542666" y="1069212"/>
              <a:ext cx="4590796" cy="310514"/>
            </a:xfrm>
            <a:prstGeom prst="rect">
              <a:avLst/>
            </a:prstGeom>
          </p:spPr>
        </p:pic>
        <p:pic>
          <p:nvPicPr>
            <p:cNvPr id="15" name="object 15"/>
            <p:cNvPicPr/>
            <p:nvPr/>
          </p:nvPicPr>
          <p:blipFill>
            <a:blip r:embed="rId5" cstate="print"/>
            <a:stretch>
              <a:fillRect/>
            </a:stretch>
          </p:blipFill>
          <p:spPr>
            <a:xfrm>
              <a:off x="2302763" y="864107"/>
              <a:ext cx="5050536" cy="749808"/>
            </a:xfrm>
            <a:prstGeom prst="rect">
              <a:avLst/>
            </a:prstGeom>
          </p:spPr>
        </p:pic>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2075" y="476313"/>
            <a:ext cx="9051925" cy="772160"/>
            <a:chOff x="92075" y="476313"/>
            <a:chExt cx="9051925" cy="772160"/>
          </a:xfrm>
        </p:grpSpPr>
        <p:sp>
          <p:nvSpPr>
            <p:cNvPr id="3" name="object 3"/>
            <p:cNvSpPr/>
            <p:nvPr/>
          </p:nvSpPr>
          <p:spPr>
            <a:xfrm>
              <a:off x="92075" y="476313"/>
              <a:ext cx="9051925" cy="627380"/>
            </a:xfrm>
            <a:custGeom>
              <a:avLst/>
              <a:gdLst/>
              <a:ahLst/>
              <a:cxnLst/>
              <a:rect l="l" t="t" r="r" b="b"/>
              <a:pathLst>
                <a:path w="9051925" h="627380">
                  <a:moveTo>
                    <a:pt x="9051925" y="0"/>
                  </a:moveTo>
                  <a:lnTo>
                    <a:pt x="0" y="0"/>
                  </a:lnTo>
                  <a:lnTo>
                    <a:pt x="0" y="627062"/>
                  </a:lnTo>
                  <a:lnTo>
                    <a:pt x="9051925" y="627062"/>
                  </a:lnTo>
                  <a:lnTo>
                    <a:pt x="9051925" y="0"/>
                  </a:lnTo>
                  <a:close/>
                </a:path>
              </a:pathLst>
            </a:custGeom>
            <a:solidFill>
              <a:srgbClr val="D50092"/>
            </a:solidFill>
          </p:spPr>
          <p:txBody>
            <a:bodyPr wrap="square" lIns="0" tIns="0" rIns="0" bIns="0" rtlCol="0"/>
            <a:lstStyle/>
            <a:p>
              <a:endParaRPr/>
            </a:p>
          </p:txBody>
        </p:sp>
        <p:pic>
          <p:nvPicPr>
            <p:cNvPr id="4" name="object 4"/>
            <p:cNvPicPr/>
            <p:nvPr/>
          </p:nvPicPr>
          <p:blipFill>
            <a:blip r:embed="rId2" cstate="print"/>
            <a:stretch>
              <a:fillRect/>
            </a:stretch>
          </p:blipFill>
          <p:spPr>
            <a:xfrm>
              <a:off x="2567685" y="676529"/>
              <a:ext cx="1469009" cy="269113"/>
            </a:xfrm>
            <a:prstGeom prst="rect">
              <a:avLst/>
            </a:prstGeom>
          </p:spPr>
        </p:pic>
        <p:pic>
          <p:nvPicPr>
            <p:cNvPr id="5" name="object 5"/>
            <p:cNvPicPr/>
            <p:nvPr/>
          </p:nvPicPr>
          <p:blipFill>
            <a:blip r:embed="rId3" cstate="print"/>
            <a:stretch>
              <a:fillRect/>
            </a:stretch>
          </p:blipFill>
          <p:spPr>
            <a:xfrm>
              <a:off x="2339339" y="498348"/>
              <a:ext cx="1976627" cy="749808"/>
            </a:xfrm>
            <a:prstGeom prst="rect">
              <a:avLst/>
            </a:prstGeom>
          </p:spPr>
        </p:pic>
        <p:pic>
          <p:nvPicPr>
            <p:cNvPr id="6" name="object 6"/>
            <p:cNvPicPr/>
            <p:nvPr/>
          </p:nvPicPr>
          <p:blipFill>
            <a:blip r:embed="rId4" cstate="print"/>
            <a:stretch>
              <a:fillRect/>
            </a:stretch>
          </p:blipFill>
          <p:spPr>
            <a:xfrm>
              <a:off x="4107434" y="676529"/>
              <a:ext cx="1690877" cy="348615"/>
            </a:xfrm>
            <a:prstGeom prst="rect">
              <a:avLst/>
            </a:prstGeom>
          </p:spPr>
        </p:pic>
        <p:pic>
          <p:nvPicPr>
            <p:cNvPr id="7" name="object 7"/>
            <p:cNvPicPr/>
            <p:nvPr/>
          </p:nvPicPr>
          <p:blipFill>
            <a:blip r:embed="rId5" cstate="print"/>
            <a:stretch>
              <a:fillRect/>
            </a:stretch>
          </p:blipFill>
          <p:spPr>
            <a:xfrm>
              <a:off x="3886200" y="498348"/>
              <a:ext cx="2255520" cy="749808"/>
            </a:xfrm>
            <a:prstGeom prst="rect">
              <a:avLst/>
            </a:prstGeom>
          </p:spPr>
        </p:pic>
        <p:pic>
          <p:nvPicPr>
            <p:cNvPr id="8" name="object 8"/>
            <p:cNvPicPr/>
            <p:nvPr/>
          </p:nvPicPr>
          <p:blipFill>
            <a:blip r:embed="rId6" cstate="print"/>
            <a:stretch>
              <a:fillRect/>
            </a:stretch>
          </p:blipFill>
          <p:spPr>
            <a:xfrm>
              <a:off x="5933313" y="676529"/>
              <a:ext cx="1095247" cy="350520"/>
            </a:xfrm>
            <a:prstGeom prst="rect">
              <a:avLst/>
            </a:prstGeom>
          </p:spPr>
        </p:pic>
        <p:pic>
          <p:nvPicPr>
            <p:cNvPr id="9" name="object 9"/>
            <p:cNvPicPr/>
            <p:nvPr/>
          </p:nvPicPr>
          <p:blipFill>
            <a:blip r:embed="rId7" cstate="print"/>
            <a:stretch>
              <a:fillRect/>
            </a:stretch>
          </p:blipFill>
          <p:spPr>
            <a:xfrm>
              <a:off x="5711952" y="498348"/>
              <a:ext cx="1533144" cy="749808"/>
            </a:xfrm>
            <a:prstGeom prst="rect">
              <a:avLst/>
            </a:prstGeom>
          </p:spPr>
        </p:pic>
      </p:grpSp>
      <p:sp>
        <p:nvSpPr>
          <p:cNvPr id="10" name="object 10"/>
          <p:cNvSpPr txBox="1"/>
          <p:nvPr/>
        </p:nvSpPr>
        <p:spPr>
          <a:xfrm>
            <a:off x="609600" y="2590800"/>
            <a:ext cx="7844155" cy="2971165"/>
          </a:xfrm>
          <a:prstGeom prst="rect">
            <a:avLst/>
          </a:prstGeom>
        </p:spPr>
        <p:txBody>
          <a:bodyPr vert="horz" wrap="square" lIns="0" tIns="12700" rIns="0" bIns="0" rtlCol="0">
            <a:spAutoFit/>
          </a:bodyPr>
          <a:lstStyle/>
          <a:p>
            <a:pPr marL="277495" marR="5080" indent="-265430">
              <a:lnSpc>
                <a:spcPct val="150100"/>
              </a:lnSpc>
              <a:spcBef>
                <a:spcPts val="100"/>
              </a:spcBef>
              <a:buClr>
                <a:srgbClr val="2E4E25"/>
              </a:buClr>
              <a:buSzPct val="83333"/>
              <a:buFont typeface="Segoe UI Symbol"/>
              <a:buChar char="⚫"/>
              <a:tabLst>
                <a:tab pos="277495" algn="l"/>
                <a:tab pos="1442085" algn="l"/>
                <a:tab pos="2190115" algn="l"/>
                <a:tab pos="3679825" algn="l"/>
                <a:tab pos="4594225" algn="l"/>
                <a:tab pos="5266690" algn="l"/>
                <a:tab pos="6389370" algn="l"/>
                <a:tab pos="7734300" algn="l"/>
              </a:tabLst>
            </a:pPr>
            <a:r>
              <a:rPr sz="1800" spc="-10" dirty="0">
                <a:solidFill>
                  <a:srgbClr val="E6F0E2"/>
                </a:solidFill>
                <a:latin typeface="Franklin Gothic Medium"/>
                <a:cs typeface="Franklin Gothic Medium"/>
              </a:rPr>
              <a:t>Ustalenie</a:t>
            </a:r>
            <a:r>
              <a:rPr sz="180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kraju</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pochodzenia</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towaru</a:t>
            </a:r>
            <a:r>
              <a:rPr sz="180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oraz</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zagrożeń</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związanych</a:t>
            </a:r>
            <a:r>
              <a:rPr sz="180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z </a:t>
            </a:r>
            <a:r>
              <a:rPr sz="1800" spc="-30" dirty="0">
                <a:solidFill>
                  <a:srgbClr val="E6F0E2"/>
                </a:solidFill>
                <a:latin typeface="Franklin Gothic Medium"/>
                <a:cs typeface="Franklin Gothic Medium"/>
              </a:rPr>
              <a:t>występującymi</a:t>
            </a:r>
            <a:r>
              <a:rPr sz="1800" spc="-5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tam</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agrofagami</a:t>
            </a:r>
            <a:endParaRPr sz="1800" dirty="0">
              <a:latin typeface="Franklin Gothic Medium"/>
              <a:cs typeface="Franklin Gothic Medium"/>
            </a:endParaRPr>
          </a:p>
          <a:p>
            <a:pPr>
              <a:lnSpc>
                <a:spcPct val="100000"/>
              </a:lnSpc>
              <a:spcBef>
                <a:spcPts val="285"/>
              </a:spcBef>
              <a:buClr>
                <a:srgbClr val="2E4E25"/>
              </a:buClr>
              <a:buFont typeface="Segoe UI Symbol"/>
              <a:buChar char="⚫"/>
            </a:pPr>
            <a:endParaRPr sz="1800" dirty="0">
              <a:latin typeface="Franklin Gothic Medium"/>
              <a:cs typeface="Franklin Gothic Medium"/>
            </a:endParaRPr>
          </a:p>
          <a:p>
            <a:pPr marL="277495" indent="-264795">
              <a:lnSpc>
                <a:spcPct val="100000"/>
              </a:lnSpc>
              <a:buClr>
                <a:srgbClr val="2E4E25"/>
              </a:buClr>
              <a:buSzPct val="83333"/>
              <a:buFont typeface="Segoe UI Symbol"/>
              <a:buChar char="⚫"/>
              <a:tabLst>
                <a:tab pos="277495" algn="l"/>
                <a:tab pos="1544320" algn="l"/>
                <a:tab pos="1974214" algn="l"/>
                <a:tab pos="2341245" algn="l"/>
                <a:tab pos="3797300" algn="l"/>
                <a:tab pos="5322570" algn="l"/>
                <a:tab pos="5885180" algn="l"/>
                <a:tab pos="6456680" algn="l"/>
              </a:tabLst>
            </a:pPr>
            <a:r>
              <a:rPr sz="1800" spc="-10" dirty="0">
                <a:solidFill>
                  <a:srgbClr val="E6F0E2"/>
                </a:solidFill>
                <a:latin typeface="Franklin Gothic Medium"/>
                <a:cs typeface="Franklin Gothic Medium"/>
              </a:rPr>
              <a:t>Zapoznanie</a:t>
            </a:r>
            <a:r>
              <a:rPr sz="18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się</a:t>
            </a:r>
            <a:r>
              <a:rPr sz="18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ze</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świadectwem</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fitosanitarnym</a:t>
            </a:r>
            <a:r>
              <a:rPr sz="180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oraz</a:t>
            </a:r>
            <a:r>
              <a:rPr sz="180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inną</a:t>
            </a:r>
            <a:r>
              <a:rPr sz="180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dokumentacją</a:t>
            </a:r>
            <a:endParaRPr sz="1800" dirty="0">
              <a:latin typeface="Franklin Gothic Medium"/>
              <a:cs typeface="Franklin Gothic Medium"/>
            </a:endParaRPr>
          </a:p>
          <a:p>
            <a:pPr marL="277495">
              <a:lnSpc>
                <a:spcPct val="100000"/>
              </a:lnSpc>
              <a:spcBef>
                <a:spcPts val="1085"/>
              </a:spcBef>
            </a:pPr>
            <a:r>
              <a:rPr sz="1800" spc="-10" dirty="0">
                <a:solidFill>
                  <a:srgbClr val="E6F0E2"/>
                </a:solidFill>
                <a:latin typeface="Franklin Gothic Medium"/>
                <a:cs typeface="Franklin Gothic Medium"/>
              </a:rPr>
              <a:t>pochodzącą</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4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miejsca</a:t>
            </a:r>
            <a:r>
              <a:rPr sz="1800" spc="-3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produkcji</a:t>
            </a:r>
            <a:r>
              <a:rPr sz="1800" spc="-3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towaru,</a:t>
            </a:r>
            <a:r>
              <a:rPr sz="1800" spc="-3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sprawdzanie</a:t>
            </a:r>
            <a:r>
              <a:rPr sz="1800" spc="-3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plomb</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pieczęci</a:t>
            </a:r>
            <a:endParaRPr sz="1800" dirty="0">
              <a:latin typeface="Franklin Gothic Medium"/>
              <a:cs typeface="Franklin Gothic Medium"/>
            </a:endParaRPr>
          </a:p>
          <a:p>
            <a:pPr>
              <a:lnSpc>
                <a:spcPct val="100000"/>
              </a:lnSpc>
              <a:spcBef>
                <a:spcPts val="285"/>
              </a:spcBef>
            </a:pPr>
            <a:endParaRPr sz="1800" dirty="0">
              <a:latin typeface="Franklin Gothic Medium"/>
              <a:cs typeface="Franklin Gothic Medium"/>
            </a:endParaRPr>
          </a:p>
          <a:p>
            <a:pPr marL="277495" indent="-264795">
              <a:lnSpc>
                <a:spcPct val="100000"/>
              </a:lnSpc>
              <a:buClr>
                <a:srgbClr val="2E4E25"/>
              </a:buClr>
              <a:buSzPct val="83333"/>
              <a:buFont typeface="Segoe UI Symbol"/>
              <a:buChar char="⚫"/>
              <a:tabLst>
                <a:tab pos="277495" algn="l"/>
              </a:tabLst>
            </a:pPr>
            <a:r>
              <a:rPr sz="1800" spc="-10" dirty="0">
                <a:solidFill>
                  <a:srgbClr val="E6F0E2"/>
                </a:solidFill>
                <a:latin typeface="Franklin Gothic Medium"/>
                <a:cs typeface="Franklin Gothic Medium"/>
              </a:rPr>
              <a:t>Określenie</a:t>
            </a:r>
            <a:r>
              <a:rPr sz="1800" spc="-7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aktualnego</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stanu</a:t>
            </a:r>
            <a:r>
              <a:rPr sz="1800" spc="-6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zdrowotnego</a:t>
            </a:r>
            <a:r>
              <a:rPr sz="1800" spc="-6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towaru</a:t>
            </a:r>
            <a:endParaRPr sz="1800" dirty="0">
              <a:latin typeface="Franklin Gothic Medium"/>
              <a:cs typeface="Franklin Gothic Medium"/>
            </a:endParaRPr>
          </a:p>
          <a:p>
            <a:pPr>
              <a:lnSpc>
                <a:spcPct val="100000"/>
              </a:lnSpc>
              <a:spcBef>
                <a:spcPts val="290"/>
              </a:spcBef>
              <a:buClr>
                <a:srgbClr val="2E4E25"/>
              </a:buClr>
              <a:buFont typeface="Segoe UI Symbol"/>
              <a:buChar char="⚫"/>
            </a:pPr>
            <a:endParaRPr sz="1800" dirty="0">
              <a:latin typeface="Franklin Gothic Medium"/>
              <a:cs typeface="Franklin Gothic Medium"/>
            </a:endParaRPr>
          </a:p>
          <a:p>
            <a:pPr marL="277495" indent="-264795">
              <a:lnSpc>
                <a:spcPct val="100000"/>
              </a:lnSpc>
              <a:buClr>
                <a:srgbClr val="2E4E25"/>
              </a:buClr>
              <a:buSzPct val="83333"/>
              <a:buFont typeface="Segoe UI Symbol"/>
              <a:buChar char="⚫"/>
              <a:tabLst>
                <a:tab pos="277495" algn="l"/>
              </a:tabLst>
            </a:pPr>
            <a:r>
              <a:rPr sz="1800" spc="-10" dirty="0">
                <a:solidFill>
                  <a:srgbClr val="E6F0E2"/>
                </a:solidFill>
                <a:latin typeface="Franklin Gothic Medium"/>
                <a:cs typeface="Franklin Gothic Medium"/>
              </a:rPr>
              <a:t>Badanie</a:t>
            </a:r>
            <a:r>
              <a:rPr sz="1800" spc="-9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laboratoryjne</a:t>
            </a:r>
            <a:endParaRPr sz="1800" dirty="0">
              <a:latin typeface="Franklin Gothic Medium"/>
              <a:cs typeface="Franklin Gothic Medium"/>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92075" y="476313"/>
            <a:ext cx="9051925" cy="772160"/>
            <a:chOff x="92075" y="476313"/>
            <a:chExt cx="9051925" cy="772160"/>
          </a:xfrm>
        </p:grpSpPr>
        <p:sp>
          <p:nvSpPr>
            <p:cNvPr id="3" name="object 3"/>
            <p:cNvSpPr/>
            <p:nvPr/>
          </p:nvSpPr>
          <p:spPr>
            <a:xfrm>
              <a:off x="92075" y="476313"/>
              <a:ext cx="9051925" cy="627380"/>
            </a:xfrm>
            <a:custGeom>
              <a:avLst/>
              <a:gdLst/>
              <a:ahLst/>
              <a:cxnLst/>
              <a:rect l="l" t="t" r="r" b="b"/>
              <a:pathLst>
                <a:path w="9051925" h="627380">
                  <a:moveTo>
                    <a:pt x="9051925" y="0"/>
                  </a:moveTo>
                  <a:lnTo>
                    <a:pt x="0" y="0"/>
                  </a:lnTo>
                  <a:lnTo>
                    <a:pt x="0" y="627062"/>
                  </a:lnTo>
                  <a:lnTo>
                    <a:pt x="9051925" y="627062"/>
                  </a:lnTo>
                  <a:lnTo>
                    <a:pt x="9051925" y="0"/>
                  </a:lnTo>
                  <a:close/>
                </a:path>
              </a:pathLst>
            </a:custGeom>
            <a:solidFill>
              <a:srgbClr val="D50092"/>
            </a:solidFill>
          </p:spPr>
          <p:txBody>
            <a:bodyPr wrap="square" lIns="0" tIns="0" rIns="0" bIns="0" rtlCol="0"/>
            <a:lstStyle/>
            <a:p>
              <a:endParaRPr/>
            </a:p>
          </p:txBody>
        </p:sp>
        <p:pic>
          <p:nvPicPr>
            <p:cNvPr id="4" name="object 4"/>
            <p:cNvPicPr/>
            <p:nvPr/>
          </p:nvPicPr>
          <p:blipFill>
            <a:blip r:embed="rId2" cstate="print"/>
            <a:stretch>
              <a:fillRect/>
            </a:stretch>
          </p:blipFill>
          <p:spPr>
            <a:xfrm>
              <a:off x="2604261" y="676529"/>
              <a:ext cx="4387722" cy="350520"/>
            </a:xfrm>
            <a:prstGeom prst="rect">
              <a:avLst/>
            </a:prstGeom>
          </p:spPr>
        </p:pic>
        <p:pic>
          <p:nvPicPr>
            <p:cNvPr id="5" name="object 5"/>
            <p:cNvPicPr/>
            <p:nvPr/>
          </p:nvPicPr>
          <p:blipFill>
            <a:blip r:embed="rId3" cstate="print"/>
            <a:stretch>
              <a:fillRect/>
            </a:stretch>
          </p:blipFill>
          <p:spPr>
            <a:xfrm>
              <a:off x="2375916" y="498348"/>
              <a:ext cx="4832604" cy="749808"/>
            </a:xfrm>
            <a:prstGeom prst="rect">
              <a:avLst/>
            </a:prstGeom>
          </p:spPr>
        </p:pic>
      </p:grpSp>
      <p:sp>
        <p:nvSpPr>
          <p:cNvPr id="6" name="object 6"/>
          <p:cNvSpPr txBox="1"/>
          <p:nvPr/>
        </p:nvSpPr>
        <p:spPr>
          <a:xfrm>
            <a:off x="812483" y="2362200"/>
            <a:ext cx="7519034" cy="2909570"/>
          </a:xfrm>
          <a:prstGeom prst="rect">
            <a:avLst/>
          </a:prstGeom>
        </p:spPr>
        <p:txBody>
          <a:bodyPr vert="horz" wrap="square" lIns="0" tIns="43815" rIns="0" bIns="0" rtlCol="0">
            <a:spAutoFit/>
          </a:bodyPr>
          <a:lstStyle/>
          <a:p>
            <a:pPr marL="277495" marR="6985" indent="-265430">
              <a:lnSpc>
                <a:spcPts val="1939"/>
              </a:lnSpc>
              <a:spcBef>
                <a:spcPts val="345"/>
              </a:spcBef>
              <a:buClr>
                <a:srgbClr val="2E4E25"/>
              </a:buClr>
              <a:buSzPct val="83333"/>
              <a:buFont typeface="Segoe UI Symbol"/>
              <a:buChar char="⚫"/>
              <a:tabLst>
                <a:tab pos="277495" algn="l"/>
              </a:tabLst>
            </a:pPr>
            <a:r>
              <a:rPr sz="1800" dirty="0">
                <a:solidFill>
                  <a:srgbClr val="E6F0E2"/>
                </a:solidFill>
                <a:latin typeface="Franklin Gothic Medium"/>
                <a:cs typeface="Franklin Gothic Medium"/>
              </a:rPr>
              <a:t>Wydanie</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decyzji</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podstawie</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wyników</a:t>
            </a:r>
            <a:r>
              <a:rPr sz="1800" spc="3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ekspertyzy</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sprawie</a:t>
            </a:r>
            <a:r>
              <a:rPr sz="1800" spc="31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dalszego </a:t>
            </a:r>
            <a:r>
              <a:rPr sz="1800" spc="-25" dirty="0">
                <a:solidFill>
                  <a:srgbClr val="E6F0E2"/>
                </a:solidFill>
                <a:latin typeface="Franklin Gothic Medium"/>
                <a:cs typeface="Franklin Gothic Medium"/>
              </a:rPr>
              <a:t>postępowania</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35" dirty="0">
                <a:solidFill>
                  <a:srgbClr val="E6F0E2"/>
                </a:solidFill>
                <a:latin typeface="Franklin Gothic Medium"/>
                <a:cs typeface="Franklin Gothic Medium"/>
              </a:rPr>
              <a:t> przewożonymi</a:t>
            </a:r>
            <a:r>
              <a:rPr sz="1800" spc="-2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roślinami</a:t>
            </a:r>
            <a:r>
              <a:rPr sz="1800" spc="-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lub</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przedmiotami</a:t>
            </a:r>
            <a:endParaRPr sz="1800" dirty="0">
              <a:latin typeface="Franklin Gothic Medium"/>
              <a:cs typeface="Franklin Gothic Medium"/>
            </a:endParaRPr>
          </a:p>
          <a:p>
            <a:pPr marL="224154" marR="6350" indent="-212090">
              <a:lnSpc>
                <a:spcPts val="1939"/>
              </a:lnSpc>
              <a:spcBef>
                <a:spcPts val="1260"/>
              </a:spcBef>
              <a:buChar char="-"/>
              <a:tabLst>
                <a:tab pos="277495" algn="l"/>
                <a:tab pos="1172210" algn="l"/>
                <a:tab pos="1570355" algn="l"/>
                <a:tab pos="2763520" algn="l"/>
                <a:tab pos="3501390" algn="l"/>
                <a:tab pos="4670425" algn="l"/>
                <a:tab pos="6051550" algn="l"/>
                <a:tab pos="7205345" algn="l"/>
              </a:tabLst>
            </a:pPr>
            <a:r>
              <a:rPr sz="1800" spc="-10" dirty="0">
                <a:solidFill>
                  <a:srgbClr val="E6F0E2"/>
                </a:solidFill>
                <a:latin typeface="Franklin Gothic Medium"/>
                <a:cs typeface="Franklin Gothic Medium"/>
              </a:rPr>
              <a:t>zezwolić</a:t>
            </a:r>
            <a:r>
              <a:rPr sz="18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na</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wwiezienie</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produktów</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pochodzenia</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roślinnego</a:t>
            </a:r>
            <a:r>
              <a:rPr sz="180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lub 	przedmiotów </a:t>
            </a:r>
            <a:r>
              <a:rPr sz="1800" dirty="0">
                <a:solidFill>
                  <a:srgbClr val="E6F0E2"/>
                </a:solidFill>
                <a:latin typeface="Franklin Gothic Medium"/>
                <a:cs typeface="Franklin Gothic Medium"/>
              </a:rPr>
              <a:t>i</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dopuszczenie</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ich</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a:t>
            </a:r>
            <a:r>
              <a:rPr sz="1800" spc="-4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obrotu</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bez</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ograniczeń</a:t>
            </a:r>
            <a:endParaRPr sz="1800" dirty="0">
              <a:latin typeface="Franklin Gothic Medium"/>
              <a:cs typeface="Franklin Gothic Medium"/>
            </a:endParaRPr>
          </a:p>
          <a:p>
            <a:pPr marL="155575" indent="-142875">
              <a:lnSpc>
                <a:spcPts val="2055"/>
              </a:lnSpc>
              <a:spcBef>
                <a:spcPts val="1010"/>
              </a:spcBef>
              <a:buChar char="-"/>
              <a:tabLst>
                <a:tab pos="155575" algn="l"/>
              </a:tabLst>
            </a:pPr>
            <a:r>
              <a:rPr sz="1800" dirty="0">
                <a:solidFill>
                  <a:srgbClr val="E6F0E2"/>
                </a:solidFill>
                <a:latin typeface="Franklin Gothic Medium"/>
                <a:cs typeface="Franklin Gothic Medium"/>
              </a:rPr>
              <a:t>zezwolić</a:t>
            </a:r>
            <a:r>
              <a:rPr sz="1800" spc="10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9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wwiezienie</a:t>
            </a:r>
            <a:r>
              <a:rPr sz="1800" spc="1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warunkowe</a:t>
            </a:r>
            <a:r>
              <a:rPr sz="1800" spc="10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czyli</a:t>
            </a:r>
            <a:r>
              <a:rPr sz="1800" spc="10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dopuszczające</a:t>
            </a:r>
            <a:r>
              <a:rPr sz="1800" spc="1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10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wiezienie</a:t>
            </a:r>
            <a:r>
              <a:rPr sz="1800" spc="10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9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obrót</a:t>
            </a:r>
            <a:endParaRPr sz="1800" dirty="0">
              <a:latin typeface="Franklin Gothic Medium"/>
              <a:cs typeface="Franklin Gothic Medium"/>
            </a:endParaRPr>
          </a:p>
          <a:p>
            <a:pPr marL="277495">
              <a:lnSpc>
                <a:spcPts val="2055"/>
              </a:lnSpc>
            </a:pPr>
            <a:r>
              <a:rPr sz="1800" spc="-30" dirty="0">
                <a:solidFill>
                  <a:srgbClr val="E6F0E2"/>
                </a:solidFill>
                <a:latin typeface="Franklin Gothic Medium"/>
                <a:cs typeface="Franklin Gothic Medium"/>
              </a:rPr>
              <a:t>towaru</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pod</a:t>
            </a:r>
            <a:r>
              <a:rPr sz="1800" spc="-6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warunkiem</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jego</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oczyszczenia</a:t>
            </a:r>
            <a:r>
              <a:rPr sz="1800" spc="-7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lub</a:t>
            </a:r>
            <a:r>
              <a:rPr sz="1800" spc="-6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odkażenia</a:t>
            </a:r>
            <a:endParaRPr sz="1800" dirty="0">
              <a:latin typeface="Franklin Gothic Medium"/>
              <a:cs typeface="Franklin Gothic Medium"/>
            </a:endParaRPr>
          </a:p>
          <a:p>
            <a:pPr marL="127000" indent="-114300">
              <a:lnSpc>
                <a:spcPct val="100000"/>
              </a:lnSpc>
              <a:spcBef>
                <a:spcPts val="1030"/>
              </a:spcBef>
              <a:buChar char="-"/>
              <a:tabLst>
                <a:tab pos="127000" algn="l"/>
              </a:tabLst>
            </a:pPr>
            <a:r>
              <a:rPr sz="1800" spc="-10" dirty="0">
                <a:solidFill>
                  <a:srgbClr val="E6F0E2"/>
                </a:solidFill>
                <a:latin typeface="Franklin Gothic Medium"/>
                <a:cs typeface="Franklin Gothic Medium"/>
              </a:rPr>
              <a:t>zakaz</a:t>
            </a:r>
            <a:r>
              <a:rPr sz="1800" spc="-9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wwozu</a:t>
            </a:r>
            <a:r>
              <a:rPr sz="1800" spc="-8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porażonego</a:t>
            </a:r>
            <a:r>
              <a:rPr sz="1800" spc="-8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towaru</a:t>
            </a:r>
            <a:endParaRPr sz="1800" dirty="0">
              <a:latin typeface="Franklin Gothic Medium"/>
              <a:cs typeface="Franklin Gothic Medium"/>
            </a:endParaRPr>
          </a:p>
          <a:p>
            <a:pPr marL="277495" marR="6985" indent="-265430">
              <a:lnSpc>
                <a:spcPts val="1939"/>
              </a:lnSpc>
              <a:spcBef>
                <a:spcPts val="1280"/>
              </a:spcBef>
              <a:buClr>
                <a:srgbClr val="2E4E25"/>
              </a:buClr>
              <a:buSzPct val="83333"/>
              <a:buFont typeface="Segoe UI Symbol"/>
              <a:buChar char="⚫"/>
              <a:tabLst>
                <a:tab pos="277495" algn="l"/>
                <a:tab pos="1780539" algn="l"/>
                <a:tab pos="3397885" algn="l"/>
                <a:tab pos="4687570" algn="l"/>
                <a:tab pos="5604510" algn="l"/>
                <a:tab pos="6781800" algn="l"/>
                <a:tab pos="7351395" algn="l"/>
              </a:tabLst>
            </a:pPr>
            <a:r>
              <a:rPr sz="1800" spc="-10" dirty="0">
                <a:solidFill>
                  <a:srgbClr val="E6F0E2"/>
                </a:solidFill>
                <a:latin typeface="Franklin Gothic Medium"/>
                <a:cs typeface="Franklin Gothic Medium"/>
              </a:rPr>
              <a:t>Sprawdzenie</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prawidłowości</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wykonania</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decyzji</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osobiście</a:t>
            </a:r>
            <a:r>
              <a:rPr sz="180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lub</a:t>
            </a:r>
            <a:r>
              <a:rPr sz="1800" dirty="0">
                <a:solidFill>
                  <a:srgbClr val="E6F0E2"/>
                </a:solidFill>
                <a:latin typeface="Franklin Gothic Medium"/>
                <a:cs typeface="Franklin Gothic Medium"/>
              </a:rPr>
              <a:t>	</a:t>
            </a:r>
            <a:r>
              <a:rPr sz="1800" spc="-85" dirty="0">
                <a:solidFill>
                  <a:srgbClr val="E6F0E2"/>
                </a:solidFill>
                <a:latin typeface="Franklin Gothic Medium"/>
                <a:cs typeface="Franklin Gothic Medium"/>
              </a:rPr>
              <a:t>w </a:t>
            </a:r>
            <a:r>
              <a:rPr sz="1800" spc="-25" dirty="0">
                <a:solidFill>
                  <a:srgbClr val="E6F0E2"/>
                </a:solidFill>
                <a:latin typeface="Franklin Gothic Medium"/>
                <a:cs typeface="Franklin Gothic Medium"/>
              </a:rPr>
              <a:t>porozumieniu</a:t>
            </a:r>
            <a:r>
              <a:rPr sz="1800" spc="-1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2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inspektoratami</a:t>
            </a:r>
            <a:r>
              <a:rPr sz="1800" spc="-1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terenowymi</a:t>
            </a:r>
            <a:endParaRPr sz="1800" dirty="0">
              <a:latin typeface="Franklin Gothic Medium"/>
              <a:cs typeface="Franklin Gothic Medium"/>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037" y="272102"/>
            <a:ext cx="9051925" cy="1081405"/>
          </a:xfrm>
          <a:custGeom>
            <a:avLst/>
            <a:gdLst/>
            <a:ahLst/>
            <a:cxnLst/>
            <a:rect l="l" t="t" r="r" b="b"/>
            <a:pathLst>
              <a:path w="9051925" h="1081405">
                <a:moveTo>
                  <a:pt x="9051925" y="0"/>
                </a:moveTo>
                <a:lnTo>
                  <a:pt x="0" y="0"/>
                </a:lnTo>
                <a:lnTo>
                  <a:pt x="0" y="1081087"/>
                </a:lnTo>
                <a:lnTo>
                  <a:pt x="9051925" y="1081087"/>
                </a:lnTo>
                <a:lnTo>
                  <a:pt x="9051925" y="0"/>
                </a:lnTo>
                <a:close/>
              </a:path>
            </a:pathLst>
          </a:custGeom>
          <a:solidFill>
            <a:srgbClr val="D50092"/>
          </a:solidFill>
        </p:spPr>
        <p:txBody>
          <a:bodyPr wrap="square" lIns="0" tIns="0" rIns="0" bIns="0" rtlCol="0"/>
          <a:lstStyle/>
          <a:p>
            <a:endParaRPr/>
          </a:p>
        </p:txBody>
      </p:sp>
      <p:sp>
        <p:nvSpPr>
          <p:cNvPr id="4" name="object 4"/>
          <p:cNvSpPr txBox="1"/>
          <p:nvPr/>
        </p:nvSpPr>
        <p:spPr>
          <a:xfrm>
            <a:off x="691324" y="2057400"/>
            <a:ext cx="8018780" cy="4394200"/>
          </a:xfrm>
          <a:prstGeom prst="rect">
            <a:avLst/>
          </a:prstGeom>
        </p:spPr>
        <p:txBody>
          <a:bodyPr vert="horz" wrap="square" lIns="0" tIns="12700" rIns="0" bIns="0" rtlCol="0">
            <a:spAutoFit/>
          </a:bodyPr>
          <a:lstStyle/>
          <a:p>
            <a:pPr marL="257175" indent="-244475">
              <a:lnSpc>
                <a:spcPct val="100000"/>
              </a:lnSpc>
              <a:spcBef>
                <a:spcPts val="100"/>
              </a:spcBef>
              <a:buAutoNum type="arabicPeriod"/>
              <a:tabLst>
                <a:tab pos="257175" algn="l"/>
              </a:tabLst>
            </a:pPr>
            <a:r>
              <a:rPr sz="1800" spc="-10" dirty="0">
                <a:solidFill>
                  <a:srgbClr val="E6F0E2"/>
                </a:solidFill>
                <a:latin typeface="Franklin Gothic Medium"/>
                <a:cs typeface="Franklin Gothic Medium"/>
              </a:rPr>
              <a:t>Możliwości</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przeżycia</a:t>
            </a:r>
            <a:r>
              <a:rPr sz="1800" spc="-6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5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danym</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kraju;</a:t>
            </a:r>
            <a:endParaRPr sz="1800" dirty="0">
              <a:latin typeface="Franklin Gothic Medium"/>
              <a:cs typeface="Franklin Gothic Medium"/>
            </a:endParaRPr>
          </a:p>
          <a:p>
            <a:pPr marL="667385" lvl="1" indent="-113664">
              <a:lnSpc>
                <a:spcPct val="100000"/>
              </a:lnSpc>
              <a:spcBef>
                <a:spcPts val="1570"/>
              </a:spcBef>
              <a:buChar char="-"/>
              <a:tabLst>
                <a:tab pos="667385" algn="l"/>
              </a:tabLst>
            </a:pPr>
            <a:r>
              <a:rPr sz="1800" spc="-20" dirty="0">
                <a:solidFill>
                  <a:srgbClr val="E6F0E2"/>
                </a:solidFill>
                <a:latin typeface="Franklin Gothic Medium"/>
                <a:cs typeface="Franklin Gothic Medium"/>
              </a:rPr>
              <a:t>selekcja</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podstawie</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żywicielskich;</a:t>
            </a:r>
            <a:endParaRPr sz="1800" dirty="0">
              <a:latin typeface="Franklin Gothic Medium"/>
              <a:cs typeface="Franklin Gothic Medium"/>
            </a:endParaRPr>
          </a:p>
          <a:p>
            <a:pPr marL="667385" lvl="1" indent="-113664">
              <a:lnSpc>
                <a:spcPct val="100000"/>
              </a:lnSpc>
              <a:spcBef>
                <a:spcPts val="1570"/>
              </a:spcBef>
              <a:buChar char="-"/>
              <a:tabLst>
                <a:tab pos="667385" algn="l"/>
              </a:tabLst>
            </a:pPr>
            <a:r>
              <a:rPr sz="1800" spc="-20" dirty="0">
                <a:solidFill>
                  <a:srgbClr val="E6F0E2"/>
                </a:solidFill>
                <a:latin typeface="Franklin Gothic Medium"/>
                <a:cs typeface="Franklin Gothic Medium"/>
              </a:rPr>
              <a:t>selekcja</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3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podstawie</a:t>
            </a:r>
            <a:r>
              <a:rPr sz="1800" spc="-1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geograficznego</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rozprzestrzenienia;</a:t>
            </a:r>
            <a:endParaRPr sz="1800" dirty="0">
              <a:latin typeface="Franklin Gothic Medium"/>
              <a:cs typeface="Franklin Gothic Medium"/>
            </a:endParaRPr>
          </a:p>
          <a:p>
            <a:pPr marL="667385" lvl="1" indent="-113664">
              <a:lnSpc>
                <a:spcPct val="100000"/>
              </a:lnSpc>
              <a:spcBef>
                <a:spcPts val="1575"/>
              </a:spcBef>
              <a:buChar char="-"/>
              <a:tabLst>
                <a:tab pos="667385" algn="l"/>
              </a:tabLst>
            </a:pPr>
            <a:r>
              <a:rPr sz="1800" spc="-20" dirty="0">
                <a:solidFill>
                  <a:srgbClr val="E6F0E2"/>
                </a:solidFill>
                <a:latin typeface="Franklin Gothic Medium"/>
                <a:cs typeface="Franklin Gothic Medium"/>
              </a:rPr>
              <a:t>selekcja</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5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podstawie</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stref</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klimatycznych;</a:t>
            </a:r>
            <a:endParaRPr sz="1800" dirty="0">
              <a:latin typeface="Franklin Gothic Medium"/>
              <a:cs typeface="Franklin Gothic Medium"/>
            </a:endParaRPr>
          </a:p>
          <a:p>
            <a:pPr marL="259079" indent="-246379">
              <a:lnSpc>
                <a:spcPct val="100000"/>
              </a:lnSpc>
              <a:spcBef>
                <a:spcPts val="1575"/>
              </a:spcBef>
              <a:buAutoNum type="arabicPeriod"/>
              <a:tabLst>
                <a:tab pos="259079" algn="l"/>
              </a:tabLst>
            </a:pPr>
            <a:r>
              <a:rPr sz="1800" dirty="0">
                <a:solidFill>
                  <a:srgbClr val="E6F0E2"/>
                </a:solidFill>
                <a:latin typeface="Franklin Gothic Medium"/>
                <a:cs typeface="Franklin Gothic Medium"/>
              </a:rPr>
              <a:t>Dane</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zakresu</a:t>
            </a:r>
            <a:r>
              <a:rPr sz="1800" spc="-45"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bioekologii</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agrofagów;</a:t>
            </a:r>
            <a:endParaRPr sz="1800" dirty="0">
              <a:latin typeface="Franklin Gothic Medium"/>
              <a:cs typeface="Franklin Gothic Medium"/>
            </a:endParaRPr>
          </a:p>
          <a:p>
            <a:pPr marL="667385" lvl="1" indent="-113664">
              <a:lnSpc>
                <a:spcPct val="100000"/>
              </a:lnSpc>
              <a:spcBef>
                <a:spcPts val="1575"/>
              </a:spcBef>
              <a:buChar char="-"/>
              <a:tabLst>
                <a:tab pos="667385" algn="l"/>
              </a:tabLst>
            </a:pPr>
            <a:r>
              <a:rPr sz="1800" dirty="0">
                <a:solidFill>
                  <a:srgbClr val="E6F0E2"/>
                </a:solidFill>
                <a:latin typeface="Franklin Gothic Medium"/>
                <a:cs typeface="Franklin Gothic Medium"/>
              </a:rPr>
              <a:t>ocena</a:t>
            </a:r>
            <a:r>
              <a:rPr sz="1800" spc="-6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cyklu</a:t>
            </a:r>
            <a:r>
              <a:rPr sz="1800" spc="-5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życiowego</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na</a:t>
            </a:r>
            <a:r>
              <a:rPr sz="1800" spc="-6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chronionym</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terenie;</a:t>
            </a:r>
            <a:endParaRPr sz="1800" dirty="0">
              <a:latin typeface="Franklin Gothic Medium"/>
              <a:cs typeface="Franklin Gothic Medium"/>
            </a:endParaRPr>
          </a:p>
          <a:p>
            <a:pPr marL="667385" lvl="1" indent="-113664">
              <a:lnSpc>
                <a:spcPct val="100000"/>
              </a:lnSpc>
              <a:spcBef>
                <a:spcPts val="1570"/>
              </a:spcBef>
              <a:buChar char="-"/>
              <a:tabLst>
                <a:tab pos="667385" algn="l"/>
              </a:tabLst>
            </a:pPr>
            <a:r>
              <a:rPr sz="1800" spc="-45" dirty="0">
                <a:solidFill>
                  <a:srgbClr val="E6F0E2"/>
                </a:solidFill>
                <a:latin typeface="Franklin Gothic Medium"/>
                <a:cs typeface="Franklin Gothic Medium"/>
              </a:rPr>
              <a:t>wymagania</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co</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a:t>
            </a:r>
            <a:r>
              <a:rPr sz="1800" spc="-25"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temperatury,</a:t>
            </a:r>
            <a:r>
              <a:rPr sz="1800" spc="-1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wilgotności </a:t>
            </a:r>
            <a:r>
              <a:rPr sz="1800" dirty="0">
                <a:solidFill>
                  <a:srgbClr val="E6F0E2"/>
                </a:solidFill>
                <a:latin typeface="Franklin Gothic Medium"/>
                <a:cs typeface="Franklin Gothic Medium"/>
              </a:rPr>
              <a:t>i</a:t>
            </a:r>
            <a:r>
              <a:rPr sz="1800" spc="-4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światła;</a:t>
            </a:r>
            <a:endParaRPr sz="1800" dirty="0">
              <a:latin typeface="Franklin Gothic Medium"/>
              <a:cs typeface="Franklin Gothic Medium"/>
            </a:endParaRPr>
          </a:p>
          <a:p>
            <a:pPr marL="667385" lvl="1" indent="-113664">
              <a:lnSpc>
                <a:spcPct val="100000"/>
              </a:lnSpc>
              <a:spcBef>
                <a:spcPts val="1570"/>
              </a:spcBef>
              <a:buChar char="-"/>
              <a:tabLst>
                <a:tab pos="667385" algn="l"/>
              </a:tabLst>
            </a:pPr>
            <a:r>
              <a:rPr sz="1800" dirty="0">
                <a:solidFill>
                  <a:srgbClr val="E6F0E2"/>
                </a:solidFill>
                <a:latin typeface="Franklin Gothic Medium"/>
                <a:cs typeface="Franklin Gothic Medium"/>
              </a:rPr>
              <a:t>ocena</a:t>
            </a:r>
            <a:r>
              <a:rPr sz="1800" spc="-7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potencjału</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rozrodczego;</a:t>
            </a:r>
            <a:endParaRPr sz="1800" dirty="0">
              <a:latin typeface="Franklin Gothic Medium"/>
              <a:cs typeface="Franklin Gothic Medium"/>
            </a:endParaRPr>
          </a:p>
          <a:p>
            <a:pPr marL="553720" marR="5080" lvl="1" indent="207010">
              <a:lnSpc>
                <a:spcPct val="110000"/>
              </a:lnSpc>
              <a:spcBef>
                <a:spcPts val="1360"/>
              </a:spcBef>
              <a:buChar char="-"/>
              <a:tabLst>
                <a:tab pos="760730" algn="l"/>
                <a:tab pos="1497965" algn="l"/>
                <a:tab pos="2413000" algn="l"/>
                <a:tab pos="3987800" algn="l"/>
                <a:tab pos="5116830" algn="l"/>
                <a:tab pos="6578600" algn="l"/>
                <a:tab pos="7240270" algn="l"/>
              </a:tabLst>
            </a:pPr>
            <a:r>
              <a:rPr sz="1800" spc="-10" dirty="0">
                <a:solidFill>
                  <a:srgbClr val="E6F0E2"/>
                </a:solidFill>
                <a:latin typeface="Franklin Gothic Medium"/>
                <a:cs typeface="Franklin Gothic Medium"/>
              </a:rPr>
              <a:t>ocena</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redukcji</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(śmiertelności)</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naturalnej</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powodowanej</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przez</a:t>
            </a:r>
            <a:r>
              <a:rPr sz="180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czynniki </a:t>
            </a:r>
            <a:r>
              <a:rPr sz="1800" spc="-10" dirty="0">
                <a:solidFill>
                  <a:srgbClr val="E6F0E2"/>
                </a:solidFill>
                <a:latin typeface="Franklin Gothic Medium"/>
                <a:cs typeface="Franklin Gothic Medium"/>
              </a:rPr>
              <a:t>środowiska;</a:t>
            </a:r>
            <a:endParaRPr sz="1800" dirty="0">
              <a:latin typeface="Franklin Gothic Medium"/>
              <a:cs typeface="Franklin Gothic Medium"/>
            </a:endParaRPr>
          </a:p>
        </p:txBody>
      </p:sp>
      <p:grpSp>
        <p:nvGrpSpPr>
          <p:cNvPr id="5" name="object 5"/>
          <p:cNvGrpSpPr/>
          <p:nvPr/>
        </p:nvGrpSpPr>
        <p:grpSpPr>
          <a:xfrm>
            <a:off x="1284732" y="280415"/>
            <a:ext cx="6884034" cy="1176655"/>
            <a:chOff x="1284732" y="280415"/>
            <a:chExt cx="6884034" cy="1176655"/>
          </a:xfrm>
        </p:grpSpPr>
        <p:pic>
          <p:nvPicPr>
            <p:cNvPr id="6" name="object 6"/>
            <p:cNvPicPr/>
            <p:nvPr/>
          </p:nvPicPr>
          <p:blipFill>
            <a:blip r:embed="rId2" cstate="print"/>
            <a:stretch>
              <a:fillRect/>
            </a:stretch>
          </p:blipFill>
          <p:spPr>
            <a:xfrm>
              <a:off x="1527810" y="492252"/>
              <a:ext cx="3640328" cy="303530"/>
            </a:xfrm>
            <a:prstGeom prst="rect">
              <a:avLst/>
            </a:prstGeom>
          </p:spPr>
        </p:pic>
        <p:pic>
          <p:nvPicPr>
            <p:cNvPr id="7" name="object 7"/>
            <p:cNvPicPr/>
            <p:nvPr/>
          </p:nvPicPr>
          <p:blipFill>
            <a:blip r:embed="rId3" cstate="print"/>
            <a:stretch>
              <a:fillRect/>
            </a:stretch>
          </p:blipFill>
          <p:spPr>
            <a:xfrm>
              <a:off x="1284732" y="280415"/>
              <a:ext cx="4178808" cy="749807"/>
            </a:xfrm>
            <a:prstGeom prst="rect">
              <a:avLst/>
            </a:prstGeom>
          </p:spPr>
        </p:pic>
        <p:pic>
          <p:nvPicPr>
            <p:cNvPr id="8" name="object 8"/>
            <p:cNvPicPr/>
            <p:nvPr/>
          </p:nvPicPr>
          <p:blipFill>
            <a:blip r:embed="rId4" cstate="print"/>
            <a:stretch>
              <a:fillRect/>
            </a:stretch>
          </p:blipFill>
          <p:spPr>
            <a:xfrm>
              <a:off x="5259323" y="473328"/>
              <a:ext cx="1434592" cy="325628"/>
            </a:xfrm>
            <a:prstGeom prst="rect">
              <a:avLst/>
            </a:prstGeom>
          </p:spPr>
        </p:pic>
        <p:pic>
          <p:nvPicPr>
            <p:cNvPr id="9" name="object 9"/>
            <p:cNvPicPr/>
            <p:nvPr/>
          </p:nvPicPr>
          <p:blipFill>
            <a:blip r:embed="rId5" cstate="print"/>
            <a:stretch>
              <a:fillRect/>
            </a:stretch>
          </p:blipFill>
          <p:spPr>
            <a:xfrm>
              <a:off x="5033772" y="280415"/>
              <a:ext cx="1865376" cy="749807"/>
            </a:xfrm>
            <a:prstGeom prst="rect">
              <a:avLst/>
            </a:prstGeom>
          </p:spPr>
        </p:pic>
        <p:pic>
          <p:nvPicPr>
            <p:cNvPr id="10" name="object 10"/>
            <p:cNvPicPr/>
            <p:nvPr/>
          </p:nvPicPr>
          <p:blipFill>
            <a:blip r:embed="rId6" cstate="print"/>
            <a:stretch>
              <a:fillRect/>
            </a:stretch>
          </p:blipFill>
          <p:spPr>
            <a:xfrm>
              <a:off x="6781672" y="473328"/>
              <a:ext cx="1103756" cy="265557"/>
            </a:xfrm>
            <a:prstGeom prst="rect">
              <a:avLst/>
            </a:prstGeom>
          </p:spPr>
        </p:pic>
        <p:pic>
          <p:nvPicPr>
            <p:cNvPr id="11" name="object 11"/>
            <p:cNvPicPr/>
            <p:nvPr/>
          </p:nvPicPr>
          <p:blipFill>
            <a:blip r:embed="rId7" cstate="print"/>
            <a:stretch>
              <a:fillRect/>
            </a:stretch>
          </p:blipFill>
          <p:spPr>
            <a:xfrm>
              <a:off x="6541008" y="280415"/>
              <a:ext cx="1627631" cy="749807"/>
            </a:xfrm>
            <a:prstGeom prst="rect">
              <a:avLst/>
            </a:prstGeom>
          </p:spPr>
        </p:pic>
        <p:pic>
          <p:nvPicPr>
            <p:cNvPr id="12" name="object 12"/>
            <p:cNvPicPr/>
            <p:nvPr/>
          </p:nvPicPr>
          <p:blipFill>
            <a:blip r:embed="rId8" cstate="print"/>
            <a:stretch>
              <a:fillRect/>
            </a:stretch>
          </p:blipFill>
          <p:spPr>
            <a:xfrm>
              <a:off x="3570605" y="918971"/>
              <a:ext cx="2260219" cy="301243"/>
            </a:xfrm>
            <a:prstGeom prst="rect">
              <a:avLst/>
            </a:prstGeom>
          </p:spPr>
        </p:pic>
        <p:pic>
          <p:nvPicPr>
            <p:cNvPr id="13" name="object 13"/>
            <p:cNvPicPr/>
            <p:nvPr/>
          </p:nvPicPr>
          <p:blipFill>
            <a:blip r:embed="rId9" cstate="print"/>
            <a:stretch>
              <a:fillRect/>
            </a:stretch>
          </p:blipFill>
          <p:spPr>
            <a:xfrm>
              <a:off x="3329939" y="707135"/>
              <a:ext cx="2720340" cy="749808"/>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037" y="351280"/>
            <a:ext cx="9051925" cy="1008380"/>
          </a:xfrm>
          <a:custGeom>
            <a:avLst/>
            <a:gdLst/>
            <a:ahLst/>
            <a:cxnLst/>
            <a:rect l="l" t="t" r="r" b="b"/>
            <a:pathLst>
              <a:path w="9051925" h="1008380">
                <a:moveTo>
                  <a:pt x="9051925" y="0"/>
                </a:moveTo>
                <a:lnTo>
                  <a:pt x="0" y="0"/>
                </a:lnTo>
                <a:lnTo>
                  <a:pt x="0" y="1008062"/>
                </a:lnTo>
                <a:lnTo>
                  <a:pt x="9051925" y="1008062"/>
                </a:lnTo>
                <a:lnTo>
                  <a:pt x="9051925" y="0"/>
                </a:lnTo>
                <a:close/>
              </a:path>
            </a:pathLst>
          </a:custGeom>
          <a:solidFill>
            <a:srgbClr val="D50092"/>
          </a:solidFill>
        </p:spPr>
        <p:txBody>
          <a:bodyPr wrap="square" lIns="0" tIns="0" rIns="0" bIns="0" rtlCol="0"/>
          <a:lstStyle/>
          <a:p>
            <a:endParaRPr/>
          </a:p>
        </p:txBody>
      </p:sp>
      <p:sp>
        <p:nvSpPr>
          <p:cNvPr id="4" name="object 4"/>
          <p:cNvSpPr txBox="1"/>
          <p:nvPr/>
        </p:nvSpPr>
        <p:spPr>
          <a:xfrm>
            <a:off x="838200" y="3124200"/>
            <a:ext cx="6445250" cy="1722120"/>
          </a:xfrm>
          <a:prstGeom prst="rect">
            <a:avLst/>
          </a:prstGeom>
        </p:spPr>
        <p:txBody>
          <a:bodyPr vert="horz" wrap="square" lIns="0" tIns="12700" rIns="0" bIns="0" rtlCol="0">
            <a:spAutoFit/>
          </a:bodyPr>
          <a:lstStyle/>
          <a:p>
            <a:pPr marL="469265" indent="-456565">
              <a:lnSpc>
                <a:spcPct val="100000"/>
              </a:lnSpc>
              <a:spcBef>
                <a:spcPts val="100"/>
              </a:spcBef>
              <a:buAutoNum type="arabicPeriod" startAt="3"/>
              <a:tabLst>
                <a:tab pos="469265" algn="l"/>
              </a:tabLst>
            </a:pPr>
            <a:r>
              <a:rPr sz="1800" dirty="0">
                <a:solidFill>
                  <a:srgbClr val="E6F0E2"/>
                </a:solidFill>
                <a:latin typeface="Franklin Gothic Medium"/>
                <a:cs typeface="Franklin Gothic Medium"/>
              </a:rPr>
              <a:t>Ocena</a:t>
            </a:r>
            <a:r>
              <a:rPr sz="1800" spc="-9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ryzyka</a:t>
            </a:r>
            <a:r>
              <a:rPr sz="1800" spc="-9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biernego</a:t>
            </a:r>
            <a:r>
              <a:rPr sz="1800" spc="-8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rozprzestrzeniania</a:t>
            </a:r>
            <a:r>
              <a:rPr sz="1800" spc="-8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się;</a:t>
            </a:r>
            <a:endParaRPr sz="1800" dirty="0">
              <a:latin typeface="Franklin Gothic Medium"/>
              <a:cs typeface="Franklin Gothic Medium"/>
            </a:endParaRPr>
          </a:p>
          <a:p>
            <a:pPr marL="469265" indent="-456565">
              <a:lnSpc>
                <a:spcPct val="100000"/>
              </a:lnSpc>
              <a:spcBef>
                <a:spcPts val="1570"/>
              </a:spcBef>
              <a:buAutoNum type="arabicPeriod" startAt="3"/>
              <a:tabLst>
                <a:tab pos="469265" algn="l"/>
              </a:tabLst>
            </a:pPr>
            <a:r>
              <a:rPr sz="1800" dirty="0">
                <a:solidFill>
                  <a:srgbClr val="E6F0E2"/>
                </a:solidFill>
                <a:latin typeface="Franklin Gothic Medium"/>
                <a:cs typeface="Franklin Gothic Medium"/>
              </a:rPr>
              <a:t>Ocena</a:t>
            </a:r>
            <a:r>
              <a:rPr sz="1800" spc="-4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gospodarczej</a:t>
            </a:r>
            <a:r>
              <a:rPr sz="1800" spc="-5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szkodliwości</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agrofaga;</a:t>
            </a:r>
            <a:endParaRPr sz="1800" dirty="0">
              <a:latin typeface="Franklin Gothic Medium"/>
              <a:cs typeface="Franklin Gothic Medium"/>
            </a:endParaRPr>
          </a:p>
          <a:p>
            <a:pPr marL="469265" indent="-456565">
              <a:lnSpc>
                <a:spcPct val="100000"/>
              </a:lnSpc>
              <a:spcBef>
                <a:spcPts val="1575"/>
              </a:spcBef>
              <a:buAutoNum type="arabicPeriod" startAt="3"/>
              <a:tabLst>
                <a:tab pos="469265" algn="l"/>
              </a:tabLst>
            </a:pPr>
            <a:r>
              <a:rPr sz="1800" dirty="0">
                <a:solidFill>
                  <a:srgbClr val="E6F0E2"/>
                </a:solidFill>
                <a:latin typeface="Franklin Gothic Medium"/>
                <a:cs typeface="Franklin Gothic Medium"/>
              </a:rPr>
              <a:t>Ocena</a:t>
            </a:r>
            <a:r>
              <a:rPr sz="1800" spc="-6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możliwości</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jego</a:t>
            </a:r>
            <a:r>
              <a:rPr sz="1800" spc="-45" dirty="0">
                <a:solidFill>
                  <a:srgbClr val="E6F0E2"/>
                </a:solidFill>
                <a:latin typeface="Franklin Gothic Medium"/>
                <a:cs typeface="Franklin Gothic Medium"/>
              </a:rPr>
              <a:t> </a:t>
            </a:r>
            <a:r>
              <a:rPr sz="1800" spc="-40" dirty="0">
                <a:solidFill>
                  <a:srgbClr val="E6F0E2"/>
                </a:solidFill>
                <a:latin typeface="Franklin Gothic Medium"/>
                <a:cs typeface="Franklin Gothic Medium"/>
              </a:rPr>
              <a:t>zaaklimatyzowania</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45"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danym</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kraju;</a:t>
            </a:r>
            <a:endParaRPr sz="1800" dirty="0">
              <a:latin typeface="Franklin Gothic Medium"/>
              <a:cs typeface="Franklin Gothic Medium"/>
            </a:endParaRPr>
          </a:p>
          <a:p>
            <a:pPr marL="469265" indent="-456565">
              <a:lnSpc>
                <a:spcPct val="100000"/>
              </a:lnSpc>
              <a:spcBef>
                <a:spcPts val="1570"/>
              </a:spcBef>
              <a:buAutoNum type="arabicPeriod" startAt="3"/>
              <a:tabLst>
                <a:tab pos="469265" algn="l"/>
              </a:tabLst>
            </a:pPr>
            <a:r>
              <a:rPr sz="1800" spc="-10" dirty="0">
                <a:solidFill>
                  <a:srgbClr val="E6F0E2"/>
                </a:solidFill>
                <a:latin typeface="Franklin Gothic Medium"/>
                <a:cs typeface="Franklin Gothic Medium"/>
              </a:rPr>
              <a:t>Koszty</a:t>
            </a:r>
            <a:r>
              <a:rPr sz="1800" spc="-4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ekonomiczne</a:t>
            </a:r>
            <a:r>
              <a:rPr sz="1800" spc="-35"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wynikające</a:t>
            </a:r>
            <a:r>
              <a:rPr sz="1800" spc="-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a:t>
            </a:r>
            <a:r>
              <a:rPr sz="1800" spc="-4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zadomowienia</a:t>
            </a:r>
            <a:r>
              <a:rPr sz="1800" spc="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4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agrofaga.</a:t>
            </a:r>
            <a:endParaRPr sz="1800" dirty="0">
              <a:latin typeface="Franklin Gothic Medium"/>
              <a:cs typeface="Franklin Gothic Medium"/>
            </a:endParaRPr>
          </a:p>
        </p:txBody>
      </p:sp>
      <p:grpSp>
        <p:nvGrpSpPr>
          <p:cNvPr id="5" name="object 5"/>
          <p:cNvGrpSpPr/>
          <p:nvPr/>
        </p:nvGrpSpPr>
        <p:grpSpPr>
          <a:xfrm>
            <a:off x="1284732" y="280415"/>
            <a:ext cx="6884034" cy="1176655"/>
            <a:chOff x="1284732" y="280415"/>
            <a:chExt cx="6884034" cy="1176655"/>
          </a:xfrm>
        </p:grpSpPr>
        <p:pic>
          <p:nvPicPr>
            <p:cNvPr id="6" name="object 6"/>
            <p:cNvPicPr/>
            <p:nvPr/>
          </p:nvPicPr>
          <p:blipFill>
            <a:blip r:embed="rId2" cstate="print"/>
            <a:stretch>
              <a:fillRect/>
            </a:stretch>
          </p:blipFill>
          <p:spPr>
            <a:xfrm>
              <a:off x="1527810" y="492252"/>
              <a:ext cx="3640328" cy="303530"/>
            </a:xfrm>
            <a:prstGeom prst="rect">
              <a:avLst/>
            </a:prstGeom>
          </p:spPr>
        </p:pic>
        <p:pic>
          <p:nvPicPr>
            <p:cNvPr id="7" name="object 7"/>
            <p:cNvPicPr/>
            <p:nvPr/>
          </p:nvPicPr>
          <p:blipFill>
            <a:blip r:embed="rId3" cstate="print"/>
            <a:stretch>
              <a:fillRect/>
            </a:stretch>
          </p:blipFill>
          <p:spPr>
            <a:xfrm>
              <a:off x="1284732" y="280415"/>
              <a:ext cx="4178808" cy="749807"/>
            </a:xfrm>
            <a:prstGeom prst="rect">
              <a:avLst/>
            </a:prstGeom>
          </p:spPr>
        </p:pic>
        <p:pic>
          <p:nvPicPr>
            <p:cNvPr id="8" name="object 8"/>
            <p:cNvPicPr/>
            <p:nvPr/>
          </p:nvPicPr>
          <p:blipFill>
            <a:blip r:embed="rId4" cstate="print"/>
            <a:stretch>
              <a:fillRect/>
            </a:stretch>
          </p:blipFill>
          <p:spPr>
            <a:xfrm>
              <a:off x="5259323" y="473328"/>
              <a:ext cx="1434592" cy="325628"/>
            </a:xfrm>
            <a:prstGeom prst="rect">
              <a:avLst/>
            </a:prstGeom>
          </p:spPr>
        </p:pic>
        <p:pic>
          <p:nvPicPr>
            <p:cNvPr id="9" name="object 9"/>
            <p:cNvPicPr/>
            <p:nvPr/>
          </p:nvPicPr>
          <p:blipFill>
            <a:blip r:embed="rId5" cstate="print"/>
            <a:stretch>
              <a:fillRect/>
            </a:stretch>
          </p:blipFill>
          <p:spPr>
            <a:xfrm>
              <a:off x="5033772" y="280415"/>
              <a:ext cx="1865376" cy="749807"/>
            </a:xfrm>
            <a:prstGeom prst="rect">
              <a:avLst/>
            </a:prstGeom>
          </p:spPr>
        </p:pic>
        <p:pic>
          <p:nvPicPr>
            <p:cNvPr id="10" name="object 10"/>
            <p:cNvPicPr/>
            <p:nvPr/>
          </p:nvPicPr>
          <p:blipFill>
            <a:blip r:embed="rId6" cstate="print"/>
            <a:stretch>
              <a:fillRect/>
            </a:stretch>
          </p:blipFill>
          <p:spPr>
            <a:xfrm>
              <a:off x="6781672" y="473328"/>
              <a:ext cx="1103756" cy="265557"/>
            </a:xfrm>
            <a:prstGeom prst="rect">
              <a:avLst/>
            </a:prstGeom>
          </p:spPr>
        </p:pic>
        <p:pic>
          <p:nvPicPr>
            <p:cNvPr id="11" name="object 11"/>
            <p:cNvPicPr/>
            <p:nvPr/>
          </p:nvPicPr>
          <p:blipFill>
            <a:blip r:embed="rId7" cstate="print"/>
            <a:stretch>
              <a:fillRect/>
            </a:stretch>
          </p:blipFill>
          <p:spPr>
            <a:xfrm>
              <a:off x="6541008" y="280415"/>
              <a:ext cx="1627631" cy="749807"/>
            </a:xfrm>
            <a:prstGeom prst="rect">
              <a:avLst/>
            </a:prstGeom>
          </p:spPr>
        </p:pic>
        <p:pic>
          <p:nvPicPr>
            <p:cNvPr id="12" name="object 12"/>
            <p:cNvPicPr/>
            <p:nvPr/>
          </p:nvPicPr>
          <p:blipFill>
            <a:blip r:embed="rId8" cstate="print"/>
            <a:stretch>
              <a:fillRect/>
            </a:stretch>
          </p:blipFill>
          <p:spPr>
            <a:xfrm>
              <a:off x="3570605" y="918971"/>
              <a:ext cx="2260219" cy="301243"/>
            </a:xfrm>
            <a:prstGeom prst="rect">
              <a:avLst/>
            </a:prstGeom>
          </p:spPr>
        </p:pic>
        <p:pic>
          <p:nvPicPr>
            <p:cNvPr id="13" name="object 13"/>
            <p:cNvPicPr/>
            <p:nvPr/>
          </p:nvPicPr>
          <p:blipFill>
            <a:blip r:embed="rId9" cstate="print"/>
            <a:stretch>
              <a:fillRect/>
            </a:stretch>
          </p:blipFill>
          <p:spPr>
            <a:xfrm>
              <a:off x="3329939" y="707135"/>
              <a:ext cx="2720340" cy="749808"/>
            </a:xfrm>
            <a:prstGeom prst="rect">
              <a:avLst/>
            </a:prstGeom>
          </p:spPr>
        </p:pic>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15875" y="1457325"/>
            <a:ext cx="9128125" cy="1367155"/>
          </a:xfrm>
          <a:custGeom>
            <a:avLst/>
            <a:gdLst/>
            <a:ahLst/>
            <a:cxnLst/>
            <a:rect l="l" t="t" r="r" b="b"/>
            <a:pathLst>
              <a:path w="9128125" h="1367155">
                <a:moveTo>
                  <a:pt x="9128125" y="0"/>
                </a:moveTo>
                <a:lnTo>
                  <a:pt x="0" y="0"/>
                </a:lnTo>
                <a:lnTo>
                  <a:pt x="0" y="1366901"/>
                </a:lnTo>
                <a:lnTo>
                  <a:pt x="9128125" y="1366901"/>
                </a:lnTo>
                <a:lnTo>
                  <a:pt x="9128125" y="0"/>
                </a:lnTo>
                <a:close/>
              </a:path>
            </a:pathLst>
          </a:custGeom>
          <a:solidFill>
            <a:srgbClr val="CC0099"/>
          </a:solidFill>
        </p:spPr>
        <p:txBody>
          <a:bodyPr wrap="square" lIns="0" tIns="0" rIns="0" bIns="0" rtlCol="0"/>
          <a:lstStyle/>
          <a:p>
            <a:endParaRPr/>
          </a:p>
        </p:txBody>
      </p:sp>
      <p:sp>
        <p:nvSpPr>
          <p:cNvPr id="5" name="object 5"/>
          <p:cNvSpPr txBox="1"/>
          <p:nvPr/>
        </p:nvSpPr>
        <p:spPr>
          <a:xfrm>
            <a:off x="1105916" y="1486916"/>
            <a:ext cx="6964680" cy="1244600"/>
          </a:xfrm>
          <a:prstGeom prst="rect">
            <a:avLst/>
          </a:prstGeom>
        </p:spPr>
        <p:txBody>
          <a:bodyPr vert="horz" wrap="square" lIns="0" tIns="12065" rIns="0" bIns="0" rtlCol="0">
            <a:spAutoFit/>
          </a:bodyPr>
          <a:lstStyle/>
          <a:p>
            <a:pPr marL="1877695" marR="5080" indent="-1865630">
              <a:lnSpc>
                <a:spcPct val="100000"/>
              </a:lnSpc>
              <a:spcBef>
                <a:spcPts val="95"/>
              </a:spcBef>
            </a:pPr>
            <a:r>
              <a:rPr sz="4000" b="1" spc="-25" dirty="0">
                <a:solidFill>
                  <a:srgbClr val="FFFFFF"/>
                </a:solidFill>
                <a:latin typeface="Constantia"/>
                <a:cs typeface="Constantia"/>
              </a:rPr>
              <a:t>Rozwój</a:t>
            </a:r>
            <a:r>
              <a:rPr sz="4000" b="1" spc="-105" dirty="0">
                <a:solidFill>
                  <a:srgbClr val="FFFFFF"/>
                </a:solidFill>
                <a:latin typeface="Constantia"/>
                <a:cs typeface="Constantia"/>
              </a:rPr>
              <a:t> </a:t>
            </a:r>
            <a:r>
              <a:rPr sz="4000" b="1" spc="-35" dirty="0">
                <a:solidFill>
                  <a:srgbClr val="FFFFFF"/>
                </a:solidFill>
                <a:latin typeface="Constantia"/>
                <a:cs typeface="Constantia"/>
              </a:rPr>
              <a:t>infekcyjnego</a:t>
            </a:r>
            <a:r>
              <a:rPr sz="4000" b="1" spc="-204" dirty="0">
                <a:solidFill>
                  <a:srgbClr val="FFFFFF"/>
                </a:solidFill>
                <a:latin typeface="Constantia"/>
                <a:cs typeface="Constantia"/>
              </a:rPr>
              <a:t> </a:t>
            </a:r>
            <a:r>
              <a:rPr sz="4000" b="1" spc="-10" dirty="0">
                <a:solidFill>
                  <a:srgbClr val="FFFFFF"/>
                </a:solidFill>
                <a:latin typeface="Constantia"/>
                <a:cs typeface="Constantia"/>
              </a:rPr>
              <a:t>procesu chorobowego</a:t>
            </a:r>
            <a:endParaRPr sz="4000">
              <a:latin typeface="Constantia"/>
              <a:cs typeface="Constanti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title"/>
          </p:nvPr>
        </p:nvSpPr>
        <p:spPr>
          <a:xfrm>
            <a:off x="433923" y="102927"/>
            <a:ext cx="7886700" cy="1202098"/>
          </a:xfrm>
          <a:prstGeom prst="rect">
            <a:avLst/>
          </a:prstGeom>
        </p:spPr>
        <p:txBody>
          <a:bodyPr vert="horz" wrap="square" lIns="0" tIns="323316" rIns="0" bIns="0" rtlCol="0">
            <a:spAutoFit/>
          </a:bodyPr>
          <a:lstStyle/>
          <a:p>
            <a:pPr marL="12700" marR="5080">
              <a:lnSpc>
                <a:spcPct val="150100"/>
              </a:lnSpc>
              <a:spcBef>
                <a:spcPts val="95"/>
              </a:spcBef>
            </a:pPr>
            <a:r>
              <a:rPr sz="2000" spc="-105" dirty="0" err="1"/>
              <a:t>Chorobę</a:t>
            </a:r>
            <a:r>
              <a:rPr sz="2000" spc="-270" dirty="0"/>
              <a:t> </a:t>
            </a:r>
            <a:r>
              <a:rPr lang="pl-PL" sz="2000" spc="-270" dirty="0"/>
              <a:t> </a:t>
            </a:r>
            <a:r>
              <a:rPr sz="2000" spc="-105" dirty="0" err="1"/>
              <a:t>rośliny</a:t>
            </a:r>
            <a:r>
              <a:rPr sz="2000" spc="-215" dirty="0"/>
              <a:t> </a:t>
            </a:r>
            <a:r>
              <a:rPr lang="pl-PL" sz="2000" spc="-215" dirty="0"/>
              <a:t> </a:t>
            </a:r>
            <a:r>
              <a:rPr sz="2000" spc="-100" dirty="0" err="1"/>
              <a:t>można</a:t>
            </a:r>
            <a:r>
              <a:rPr sz="2000" spc="-290" dirty="0"/>
              <a:t> </a:t>
            </a:r>
            <a:r>
              <a:rPr lang="pl-PL" sz="2000" spc="-290" dirty="0"/>
              <a:t> </a:t>
            </a:r>
            <a:r>
              <a:rPr sz="2000" spc="-85" dirty="0" err="1"/>
              <a:t>więc</a:t>
            </a:r>
            <a:r>
              <a:rPr lang="pl-PL" sz="2000" spc="-85" dirty="0"/>
              <a:t> </a:t>
            </a:r>
            <a:r>
              <a:rPr sz="2000" spc="-235" dirty="0"/>
              <a:t> </a:t>
            </a:r>
            <a:r>
              <a:rPr sz="2000" spc="-105" dirty="0" err="1"/>
              <a:t>zdefiniować</a:t>
            </a:r>
            <a:r>
              <a:rPr lang="pl-PL" sz="2000" spc="-105" dirty="0"/>
              <a:t> </a:t>
            </a:r>
            <a:r>
              <a:rPr sz="2000" spc="-220" dirty="0"/>
              <a:t> </a:t>
            </a:r>
            <a:r>
              <a:rPr lang="pl-PL" sz="2000" spc="-100" dirty="0"/>
              <a:t>j</a:t>
            </a:r>
            <a:r>
              <a:rPr sz="2000" spc="-100" dirty="0" err="1"/>
              <a:t>ako</a:t>
            </a:r>
            <a:r>
              <a:rPr sz="2000" spc="-265" dirty="0"/>
              <a:t> </a:t>
            </a:r>
            <a:r>
              <a:rPr lang="pl-PL" sz="2000" spc="-265" dirty="0"/>
              <a:t> </a:t>
            </a:r>
            <a:r>
              <a:rPr sz="2000" spc="-100" dirty="0" err="1"/>
              <a:t>pewnego</a:t>
            </a:r>
            <a:r>
              <a:rPr sz="2000" spc="-285" dirty="0"/>
              <a:t> </a:t>
            </a:r>
            <a:r>
              <a:rPr lang="pl-PL" sz="2000" spc="-285" dirty="0"/>
              <a:t> </a:t>
            </a:r>
            <a:r>
              <a:rPr sz="2000" spc="-100" dirty="0" err="1"/>
              <a:t>rodzaju</a:t>
            </a:r>
            <a:r>
              <a:rPr sz="2000" spc="-280" dirty="0"/>
              <a:t> </a:t>
            </a:r>
            <a:r>
              <a:rPr lang="pl-PL" sz="2000" spc="-280" dirty="0"/>
              <a:t> </a:t>
            </a:r>
            <a:r>
              <a:rPr sz="2000" spc="-65" dirty="0" err="1"/>
              <a:t>współdziałanie</a:t>
            </a:r>
            <a:r>
              <a:rPr sz="2000" spc="-65" dirty="0"/>
              <a:t> </a:t>
            </a:r>
            <a:r>
              <a:rPr sz="2000" spc="-110" dirty="0"/>
              <a:t>patogena</a:t>
            </a:r>
            <a:r>
              <a:rPr sz="2000" spc="-235" dirty="0"/>
              <a:t> </a:t>
            </a:r>
            <a:r>
              <a:rPr sz="2000" dirty="0"/>
              <a:t>i</a:t>
            </a:r>
            <a:r>
              <a:rPr sz="2000" spc="-160" dirty="0"/>
              <a:t> </a:t>
            </a:r>
            <a:r>
              <a:rPr sz="2000" spc="-105" dirty="0"/>
              <a:t>rośliny</a:t>
            </a:r>
            <a:r>
              <a:rPr sz="2000" spc="-270" dirty="0"/>
              <a:t> </a:t>
            </a:r>
            <a:r>
              <a:rPr sz="2000" spc="-105" dirty="0"/>
              <a:t>odbywające</a:t>
            </a:r>
            <a:r>
              <a:rPr sz="2000" spc="-270" dirty="0"/>
              <a:t> </a:t>
            </a:r>
            <a:r>
              <a:rPr sz="2000" spc="-75" dirty="0"/>
              <a:t>się</a:t>
            </a:r>
            <a:r>
              <a:rPr sz="2000" spc="-260" dirty="0"/>
              <a:t> </a:t>
            </a:r>
            <a:r>
              <a:rPr sz="2000" spc="-90" dirty="0"/>
              <a:t>wokreślonych</a:t>
            </a:r>
            <a:r>
              <a:rPr sz="2000" spc="-280" dirty="0"/>
              <a:t> </a:t>
            </a:r>
            <a:r>
              <a:rPr sz="2000" spc="-105" dirty="0"/>
              <a:t>warunkach</a:t>
            </a:r>
            <a:r>
              <a:rPr sz="2000" spc="-254" dirty="0"/>
              <a:t> </a:t>
            </a:r>
            <a:r>
              <a:rPr sz="2000" spc="-10" dirty="0"/>
              <a:t>środowiska.</a:t>
            </a:r>
          </a:p>
        </p:txBody>
      </p:sp>
      <p:grpSp>
        <p:nvGrpSpPr>
          <p:cNvPr id="6" name="object 6"/>
          <p:cNvGrpSpPr/>
          <p:nvPr/>
        </p:nvGrpSpPr>
        <p:grpSpPr>
          <a:xfrm>
            <a:off x="314769" y="1844675"/>
            <a:ext cx="7621905" cy="4678680"/>
            <a:chOff x="314769" y="1844675"/>
            <a:chExt cx="7621905" cy="4678680"/>
          </a:xfrm>
        </p:grpSpPr>
        <p:sp>
          <p:nvSpPr>
            <p:cNvPr id="7" name="object 7"/>
            <p:cNvSpPr/>
            <p:nvPr/>
          </p:nvSpPr>
          <p:spPr>
            <a:xfrm>
              <a:off x="941069" y="1844675"/>
              <a:ext cx="6995159" cy="4678680"/>
            </a:xfrm>
            <a:custGeom>
              <a:avLst/>
              <a:gdLst/>
              <a:ahLst/>
              <a:cxnLst/>
              <a:rect l="l" t="t" r="r" b="b"/>
              <a:pathLst>
                <a:path w="6995159" h="4678680">
                  <a:moveTo>
                    <a:pt x="4655947" y="0"/>
                  </a:moveTo>
                  <a:lnTo>
                    <a:pt x="4655947" y="1169542"/>
                  </a:lnTo>
                  <a:lnTo>
                    <a:pt x="0" y="1169542"/>
                  </a:lnTo>
                  <a:lnTo>
                    <a:pt x="0" y="3508755"/>
                  </a:lnTo>
                  <a:lnTo>
                    <a:pt x="4655947" y="3508755"/>
                  </a:lnTo>
                  <a:lnTo>
                    <a:pt x="4655947" y="4678362"/>
                  </a:lnTo>
                  <a:lnTo>
                    <a:pt x="6995159" y="2339213"/>
                  </a:lnTo>
                  <a:lnTo>
                    <a:pt x="4655947" y="0"/>
                  </a:lnTo>
                  <a:close/>
                </a:path>
              </a:pathLst>
            </a:custGeom>
            <a:solidFill>
              <a:srgbClr val="D2DED0"/>
            </a:solidFill>
          </p:spPr>
          <p:txBody>
            <a:bodyPr wrap="square" lIns="0" tIns="0" rIns="0" bIns="0" rtlCol="0"/>
            <a:lstStyle/>
            <a:p>
              <a:endParaRPr/>
            </a:p>
          </p:txBody>
        </p:sp>
        <p:sp>
          <p:nvSpPr>
            <p:cNvPr id="8" name="object 8"/>
            <p:cNvSpPr/>
            <p:nvPr/>
          </p:nvSpPr>
          <p:spPr>
            <a:xfrm>
              <a:off x="327469" y="3248152"/>
              <a:ext cx="1581785" cy="1871345"/>
            </a:xfrm>
            <a:custGeom>
              <a:avLst/>
              <a:gdLst/>
              <a:ahLst/>
              <a:cxnLst/>
              <a:rect l="l" t="t" r="r" b="b"/>
              <a:pathLst>
                <a:path w="1581785" h="1871345">
                  <a:moveTo>
                    <a:pt x="1317688" y="0"/>
                  </a:moveTo>
                  <a:lnTo>
                    <a:pt x="263537" y="0"/>
                  </a:lnTo>
                  <a:lnTo>
                    <a:pt x="216164" y="4245"/>
                  </a:lnTo>
                  <a:lnTo>
                    <a:pt x="171578" y="16486"/>
                  </a:lnTo>
                  <a:lnTo>
                    <a:pt x="130522" y="35978"/>
                  </a:lnTo>
                  <a:lnTo>
                    <a:pt x="93740" y="61977"/>
                  </a:lnTo>
                  <a:lnTo>
                    <a:pt x="61978" y="93738"/>
                  </a:lnTo>
                  <a:lnTo>
                    <a:pt x="35979" y="130518"/>
                  </a:lnTo>
                  <a:lnTo>
                    <a:pt x="16486" y="171572"/>
                  </a:lnTo>
                  <a:lnTo>
                    <a:pt x="4245" y="216155"/>
                  </a:lnTo>
                  <a:lnTo>
                    <a:pt x="0" y="263525"/>
                  </a:lnTo>
                  <a:lnTo>
                    <a:pt x="0" y="1607820"/>
                  </a:lnTo>
                  <a:lnTo>
                    <a:pt x="4245" y="1655189"/>
                  </a:lnTo>
                  <a:lnTo>
                    <a:pt x="16486" y="1699772"/>
                  </a:lnTo>
                  <a:lnTo>
                    <a:pt x="35979" y="1740826"/>
                  </a:lnTo>
                  <a:lnTo>
                    <a:pt x="61978" y="1777606"/>
                  </a:lnTo>
                  <a:lnTo>
                    <a:pt x="93740" y="1809367"/>
                  </a:lnTo>
                  <a:lnTo>
                    <a:pt x="130522" y="1835366"/>
                  </a:lnTo>
                  <a:lnTo>
                    <a:pt x="171578" y="1854858"/>
                  </a:lnTo>
                  <a:lnTo>
                    <a:pt x="216164" y="1867099"/>
                  </a:lnTo>
                  <a:lnTo>
                    <a:pt x="263537" y="1871345"/>
                  </a:lnTo>
                  <a:lnTo>
                    <a:pt x="1317688" y="1871345"/>
                  </a:lnTo>
                  <a:lnTo>
                    <a:pt x="1365057" y="1867099"/>
                  </a:lnTo>
                  <a:lnTo>
                    <a:pt x="1409641" y="1854858"/>
                  </a:lnTo>
                  <a:lnTo>
                    <a:pt x="1450695" y="1835366"/>
                  </a:lnTo>
                  <a:lnTo>
                    <a:pt x="1487474" y="1809367"/>
                  </a:lnTo>
                  <a:lnTo>
                    <a:pt x="1519236" y="1777606"/>
                  </a:lnTo>
                  <a:lnTo>
                    <a:pt x="1545234" y="1740826"/>
                  </a:lnTo>
                  <a:lnTo>
                    <a:pt x="1564726" y="1699772"/>
                  </a:lnTo>
                  <a:lnTo>
                    <a:pt x="1576967" y="1655189"/>
                  </a:lnTo>
                  <a:lnTo>
                    <a:pt x="1581213" y="1607820"/>
                  </a:lnTo>
                  <a:lnTo>
                    <a:pt x="1581213" y="263525"/>
                  </a:lnTo>
                  <a:lnTo>
                    <a:pt x="1576967" y="216155"/>
                  </a:lnTo>
                  <a:lnTo>
                    <a:pt x="1564726" y="171572"/>
                  </a:lnTo>
                  <a:lnTo>
                    <a:pt x="1545234" y="130518"/>
                  </a:lnTo>
                  <a:lnTo>
                    <a:pt x="1519236" y="93738"/>
                  </a:lnTo>
                  <a:lnTo>
                    <a:pt x="1487474" y="61977"/>
                  </a:lnTo>
                  <a:lnTo>
                    <a:pt x="1450695" y="35978"/>
                  </a:lnTo>
                  <a:lnTo>
                    <a:pt x="1409641" y="16486"/>
                  </a:lnTo>
                  <a:lnTo>
                    <a:pt x="1365057" y="4245"/>
                  </a:lnTo>
                  <a:lnTo>
                    <a:pt x="1317688" y="0"/>
                  </a:lnTo>
                  <a:close/>
                </a:path>
              </a:pathLst>
            </a:custGeom>
            <a:solidFill>
              <a:srgbClr val="5E9C4D"/>
            </a:solidFill>
          </p:spPr>
          <p:txBody>
            <a:bodyPr wrap="square" lIns="0" tIns="0" rIns="0" bIns="0" rtlCol="0"/>
            <a:lstStyle/>
            <a:p>
              <a:endParaRPr/>
            </a:p>
          </p:txBody>
        </p:sp>
        <p:sp>
          <p:nvSpPr>
            <p:cNvPr id="9" name="object 9"/>
            <p:cNvSpPr/>
            <p:nvPr/>
          </p:nvSpPr>
          <p:spPr>
            <a:xfrm>
              <a:off x="327469" y="3248152"/>
              <a:ext cx="1581785" cy="1871345"/>
            </a:xfrm>
            <a:custGeom>
              <a:avLst/>
              <a:gdLst/>
              <a:ahLst/>
              <a:cxnLst/>
              <a:rect l="l" t="t" r="r" b="b"/>
              <a:pathLst>
                <a:path w="1581785" h="1871345">
                  <a:moveTo>
                    <a:pt x="0" y="263525"/>
                  </a:moveTo>
                  <a:lnTo>
                    <a:pt x="4245" y="216155"/>
                  </a:lnTo>
                  <a:lnTo>
                    <a:pt x="16486" y="171572"/>
                  </a:lnTo>
                  <a:lnTo>
                    <a:pt x="35979" y="130518"/>
                  </a:lnTo>
                  <a:lnTo>
                    <a:pt x="61978" y="93738"/>
                  </a:lnTo>
                  <a:lnTo>
                    <a:pt x="93740" y="61977"/>
                  </a:lnTo>
                  <a:lnTo>
                    <a:pt x="130522" y="35978"/>
                  </a:lnTo>
                  <a:lnTo>
                    <a:pt x="171578" y="16486"/>
                  </a:lnTo>
                  <a:lnTo>
                    <a:pt x="216164" y="4245"/>
                  </a:lnTo>
                  <a:lnTo>
                    <a:pt x="263537" y="0"/>
                  </a:lnTo>
                  <a:lnTo>
                    <a:pt x="1317688" y="0"/>
                  </a:lnTo>
                  <a:lnTo>
                    <a:pt x="1365057" y="4245"/>
                  </a:lnTo>
                  <a:lnTo>
                    <a:pt x="1409641" y="16486"/>
                  </a:lnTo>
                  <a:lnTo>
                    <a:pt x="1450695" y="35978"/>
                  </a:lnTo>
                  <a:lnTo>
                    <a:pt x="1487474" y="61977"/>
                  </a:lnTo>
                  <a:lnTo>
                    <a:pt x="1519236" y="93738"/>
                  </a:lnTo>
                  <a:lnTo>
                    <a:pt x="1545234" y="130518"/>
                  </a:lnTo>
                  <a:lnTo>
                    <a:pt x="1564726" y="171572"/>
                  </a:lnTo>
                  <a:lnTo>
                    <a:pt x="1576967" y="216155"/>
                  </a:lnTo>
                  <a:lnTo>
                    <a:pt x="1581213" y="263525"/>
                  </a:lnTo>
                  <a:lnTo>
                    <a:pt x="1581213" y="1607820"/>
                  </a:lnTo>
                  <a:lnTo>
                    <a:pt x="1576967" y="1655189"/>
                  </a:lnTo>
                  <a:lnTo>
                    <a:pt x="1564726" y="1699772"/>
                  </a:lnTo>
                  <a:lnTo>
                    <a:pt x="1545234" y="1740826"/>
                  </a:lnTo>
                  <a:lnTo>
                    <a:pt x="1519236" y="1777606"/>
                  </a:lnTo>
                  <a:lnTo>
                    <a:pt x="1487474" y="1809367"/>
                  </a:lnTo>
                  <a:lnTo>
                    <a:pt x="1450695" y="1835366"/>
                  </a:lnTo>
                  <a:lnTo>
                    <a:pt x="1409641" y="1854858"/>
                  </a:lnTo>
                  <a:lnTo>
                    <a:pt x="1365057" y="1867099"/>
                  </a:lnTo>
                  <a:lnTo>
                    <a:pt x="1317688" y="1871345"/>
                  </a:lnTo>
                  <a:lnTo>
                    <a:pt x="263537" y="1871345"/>
                  </a:lnTo>
                  <a:lnTo>
                    <a:pt x="216164" y="1867099"/>
                  </a:lnTo>
                  <a:lnTo>
                    <a:pt x="171578" y="1854858"/>
                  </a:lnTo>
                  <a:lnTo>
                    <a:pt x="130522" y="1835366"/>
                  </a:lnTo>
                  <a:lnTo>
                    <a:pt x="93740" y="1809367"/>
                  </a:lnTo>
                  <a:lnTo>
                    <a:pt x="61978" y="1777606"/>
                  </a:lnTo>
                  <a:lnTo>
                    <a:pt x="35979" y="1740826"/>
                  </a:lnTo>
                  <a:lnTo>
                    <a:pt x="16486" y="1699772"/>
                  </a:lnTo>
                  <a:lnTo>
                    <a:pt x="4245" y="1655189"/>
                  </a:lnTo>
                  <a:lnTo>
                    <a:pt x="0" y="1607820"/>
                  </a:lnTo>
                  <a:lnTo>
                    <a:pt x="0" y="263525"/>
                  </a:lnTo>
                  <a:close/>
                </a:path>
              </a:pathLst>
            </a:custGeom>
            <a:ln w="25400">
              <a:solidFill>
                <a:srgbClr val="E6F0E2"/>
              </a:solidFill>
            </a:ln>
          </p:spPr>
          <p:txBody>
            <a:bodyPr wrap="square" lIns="0" tIns="0" rIns="0" bIns="0" rtlCol="0"/>
            <a:lstStyle/>
            <a:p>
              <a:endParaRPr/>
            </a:p>
          </p:txBody>
        </p:sp>
      </p:grpSp>
      <p:sp>
        <p:nvSpPr>
          <p:cNvPr id="10" name="object 10"/>
          <p:cNvSpPr txBox="1"/>
          <p:nvPr/>
        </p:nvSpPr>
        <p:spPr>
          <a:xfrm>
            <a:off x="750214" y="4062476"/>
            <a:ext cx="73723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E6F0E2"/>
                </a:solidFill>
                <a:latin typeface="Constantia"/>
                <a:cs typeface="Constantia"/>
              </a:rPr>
              <a:t>INFEKCJA</a:t>
            </a:r>
            <a:endParaRPr sz="1200">
              <a:latin typeface="Constantia"/>
              <a:cs typeface="Constantia"/>
            </a:endParaRPr>
          </a:p>
        </p:txBody>
      </p:sp>
      <p:grpSp>
        <p:nvGrpSpPr>
          <p:cNvPr id="11" name="object 11"/>
          <p:cNvGrpSpPr/>
          <p:nvPr/>
        </p:nvGrpSpPr>
        <p:grpSpPr>
          <a:xfrm>
            <a:off x="1975104" y="3235451"/>
            <a:ext cx="1606550" cy="1896745"/>
            <a:chOff x="1975104" y="3235451"/>
            <a:chExt cx="1606550" cy="1896745"/>
          </a:xfrm>
        </p:grpSpPr>
        <p:sp>
          <p:nvSpPr>
            <p:cNvPr id="12" name="object 12"/>
            <p:cNvSpPr/>
            <p:nvPr/>
          </p:nvSpPr>
          <p:spPr>
            <a:xfrm>
              <a:off x="1987804" y="3248151"/>
              <a:ext cx="1581150" cy="1871345"/>
            </a:xfrm>
            <a:custGeom>
              <a:avLst/>
              <a:gdLst/>
              <a:ahLst/>
              <a:cxnLst/>
              <a:rect l="l" t="t" r="r" b="b"/>
              <a:pathLst>
                <a:path w="1581150" h="1871345">
                  <a:moveTo>
                    <a:pt x="1317624" y="0"/>
                  </a:moveTo>
                  <a:lnTo>
                    <a:pt x="263525" y="0"/>
                  </a:ln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0" y="1607820"/>
                  </a:lnTo>
                  <a:lnTo>
                    <a:pt x="4245" y="1655189"/>
                  </a:lnTo>
                  <a:lnTo>
                    <a:pt x="16486" y="1699772"/>
                  </a:lnTo>
                  <a:lnTo>
                    <a:pt x="35978" y="1740826"/>
                  </a:lnTo>
                  <a:lnTo>
                    <a:pt x="61977" y="1777606"/>
                  </a:lnTo>
                  <a:lnTo>
                    <a:pt x="93738" y="1809367"/>
                  </a:lnTo>
                  <a:lnTo>
                    <a:pt x="130518" y="1835366"/>
                  </a:lnTo>
                  <a:lnTo>
                    <a:pt x="171572" y="1854858"/>
                  </a:lnTo>
                  <a:lnTo>
                    <a:pt x="216155" y="1867099"/>
                  </a:lnTo>
                  <a:lnTo>
                    <a:pt x="263525" y="1871345"/>
                  </a:lnTo>
                  <a:lnTo>
                    <a:pt x="1317624" y="1871345"/>
                  </a:lnTo>
                  <a:lnTo>
                    <a:pt x="1364994" y="1867099"/>
                  </a:lnTo>
                  <a:lnTo>
                    <a:pt x="1409577" y="1854858"/>
                  </a:lnTo>
                  <a:lnTo>
                    <a:pt x="1450631" y="1835366"/>
                  </a:lnTo>
                  <a:lnTo>
                    <a:pt x="1487411" y="1809367"/>
                  </a:lnTo>
                  <a:lnTo>
                    <a:pt x="1519172" y="1777606"/>
                  </a:lnTo>
                  <a:lnTo>
                    <a:pt x="1545171" y="1740826"/>
                  </a:lnTo>
                  <a:lnTo>
                    <a:pt x="1564663" y="1699772"/>
                  </a:lnTo>
                  <a:lnTo>
                    <a:pt x="1576904" y="1655189"/>
                  </a:lnTo>
                  <a:lnTo>
                    <a:pt x="1581149" y="1607820"/>
                  </a:lnTo>
                  <a:lnTo>
                    <a:pt x="1581149" y="263525"/>
                  </a:lnTo>
                  <a:lnTo>
                    <a:pt x="1576904" y="216155"/>
                  </a:lnTo>
                  <a:lnTo>
                    <a:pt x="1564663" y="171572"/>
                  </a:lnTo>
                  <a:lnTo>
                    <a:pt x="1545171" y="130518"/>
                  </a:lnTo>
                  <a:lnTo>
                    <a:pt x="1519172" y="93738"/>
                  </a:lnTo>
                  <a:lnTo>
                    <a:pt x="1487411" y="61977"/>
                  </a:lnTo>
                  <a:lnTo>
                    <a:pt x="1450631" y="35978"/>
                  </a:lnTo>
                  <a:lnTo>
                    <a:pt x="1409577" y="16486"/>
                  </a:lnTo>
                  <a:lnTo>
                    <a:pt x="1364994" y="4245"/>
                  </a:lnTo>
                  <a:lnTo>
                    <a:pt x="1317624" y="0"/>
                  </a:lnTo>
                  <a:close/>
                </a:path>
              </a:pathLst>
            </a:custGeom>
            <a:solidFill>
              <a:srgbClr val="5E9C4D"/>
            </a:solidFill>
          </p:spPr>
          <p:txBody>
            <a:bodyPr wrap="square" lIns="0" tIns="0" rIns="0" bIns="0" rtlCol="0"/>
            <a:lstStyle/>
            <a:p>
              <a:endParaRPr/>
            </a:p>
          </p:txBody>
        </p:sp>
        <p:sp>
          <p:nvSpPr>
            <p:cNvPr id="13" name="object 13"/>
            <p:cNvSpPr/>
            <p:nvPr/>
          </p:nvSpPr>
          <p:spPr>
            <a:xfrm>
              <a:off x="1987804" y="3248151"/>
              <a:ext cx="1581150" cy="1871345"/>
            </a:xfrm>
            <a:custGeom>
              <a:avLst/>
              <a:gdLst/>
              <a:ahLst/>
              <a:cxnLst/>
              <a:rect l="l" t="t" r="r" b="b"/>
              <a:pathLst>
                <a:path w="1581150" h="1871345">
                  <a:moveTo>
                    <a:pt x="0" y="263525"/>
                  </a:move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1317624" y="0"/>
                  </a:lnTo>
                  <a:lnTo>
                    <a:pt x="1364994" y="4245"/>
                  </a:lnTo>
                  <a:lnTo>
                    <a:pt x="1409577" y="16486"/>
                  </a:lnTo>
                  <a:lnTo>
                    <a:pt x="1450631" y="35978"/>
                  </a:lnTo>
                  <a:lnTo>
                    <a:pt x="1487411" y="61977"/>
                  </a:lnTo>
                  <a:lnTo>
                    <a:pt x="1519172" y="93738"/>
                  </a:lnTo>
                  <a:lnTo>
                    <a:pt x="1545171" y="130518"/>
                  </a:lnTo>
                  <a:lnTo>
                    <a:pt x="1564663" y="171572"/>
                  </a:lnTo>
                  <a:lnTo>
                    <a:pt x="1576904" y="216155"/>
                  </a:lnTo>
                  <a:lnTo>
                    <a:pt x="1581149" y="263525"/>
                  </a:lnTo>
                  <a:lnTo>
                    <a:pt x="1581149" y="1607820"/>
                  </a:lnTo>
                  <a:lnTo>
                    <a:pt x="1576904" y="1655189"/>
                  </a:lnTo>
                  <a:lnTo>
                    <a:pt x="1564663" y="1699772"/>
                  </a:lnTo>
                  <a:lnTo>
                    <a:pt x="1545171" y="1740826"/>
                  </a:lnTo>
                  <a:lnTo>
                    <a:pt x="1519172" y="1777606"/>
                  </a:lnTo>
                  <a:lnTo>
                    <a:pt x="1487411" y="1809367"/>
                  </a:lnTo>
                  <a:lnTo>
                    <a:pt x="1450631" y="1835366"/>
                  </a:lnTo>
                  <a:lnTo>
                    <a:pt x="1409577" y="1854858"/>
                  </a:lnTo>
                  <a:lnTo>
                    <a:pt x="1364994" y="1867099"/>
                  </a:lnTo>
                  <a:lnTo>
                    <a:pt x="1317624" y="1871345"/>
                  </a:lnTo>
                  <a:lnTo>
                    <a:pt x="263525" y="1871345"/>
                  </a:lnTo>
                  <a:lnTo>
                    <a:pt x="216155" y="1867099"/>
                  </a:lnTo>
                  <a:lnTo>
                    <a:pt x="171572" y="1854858"/>
                  </a:lnTo>
                  <a:lnTo>
                    <a:pt x="130518" y="1835366"/>
                  </a:lnTo>
                  <a:lnTo>
                    <a:pt x="93738" y="1809367"/>
                  </a:lnTo>
                  <a:lnTo>
                    <a:pt x="61977" y="1777606"/>
                  </a:lnTo>
                  <a:lnTo>
                    <a:pt x="35978" y="1740826"/>
                  </a:lnTo>
                  <a:lnTo>
                    <a:pt x="16486" y="1699772"/>
                  </a:lnTo>
                  <a:lnTo>
                    <a:pt x="4245" y="1655189"/>
                  </a:lnTo>
                  <a:lnTo>
                    <a:pt x="0" y="1607820"/>
                  </a:lnTo>
                  <a:lnTo>
                    <a:pt x="0" y="263525"/>
                  </a:lnTo>
                  <a:close/>
                </a:path>
              </a:pathLst>
            </a:custGeom>
            <a:ln w="25400">
              <a:solidFill>
                <a:srgbClr val="E6F0E2"/>
              </a:solidFill>
            </a:ln>
          </p:spPr>
          <p:txBody>
            <a:bodyPr wrap="square" lIns="0" tIns="0" rIns="0" bIns="0" rtlCol="0"/>
            <a:lstStyle/>
            <a:p>
              <a:endParaRPr/>
            </a:p>
          </p:txBody>
        </p:sp>
      </p:grpSp>
      <p:sp>
        <p:nvSpPr>
          <p:cNvPr id="14" name="object 14"/>
          <p:cNvSpPr txBox="1"/>
          <p:nvPr/>
        </p:nvSpPr>
        <p:spPr>
          <a:xfrm>
            <a:off x="2337561" y="4062476"/>
            <a:ext cx="88328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E6F0E2"/>
                </a:solidFill>
                <a:latin typeface="Constantia"/>
                <a:cs typeface="Constantia"/>
              </a:rPr>
              <a:t>INKUBACJA</a:t>
            </a:r>
            <a:endParaRPr sz="1200">
              <a:latin typeface="Constantia"/>
              <a:cs typeface="Constantia"/>
            </a:endParaRPr>
          </a:p>
        </p:txBody>
      </p:sp>
      <p:grpSp>
        <p:nvGrpSpPr>
          <p:cNvPr id="15" name="object 15"/>
          <p:cNvGrpSpPr/>
          <p:nvPr/>
        </p:nvGrpSpPr>
        <p:grpSpPr>
          <a:xfrm>
            <a:off x="3635375" y="3235451"/>
            <a:ext cx="1606550" cy="1896745"/>
            <a:chOff x="3635375" y="3235451"/>
            <a:chExt cx="1606550" cy="1896745"/>
          </a:xfrm>
        </p:grpSpPr>
        <p:sp>
          <p:nvSpPr>
            <p:cNvPr id="16" name="object 16"/>
            <p:cNvSpPr/>
            <p:nvPr/>
          </p:nvSpPr>
          <p:spPr>
            <a:xfrm>
              <a:off x="3648075" y="3248151"/>
              <a:ext cx="1581150" cy="1871345"/>
            </a:xfrm>
            <a:custGeom>
              <a:avLst/>
              <a:gdLst/>
              <a:ahLst/>
              <a:cxnLst/>
              <a:rect l="l" t="t" r="r" b="b"/>
              <a:pathLst>
                <a:path w="1581150" h="1871345">
                  <a:moveTo>
                    <a:pt x="1317625" y="0"/>
                  </a:moveTo>
                  <a:lnTo>
                    <a:pt x="263525" y="0"/>
                  </a:ln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0" y="1607820"/>
                  </a:lnTo>
                  <a:lnTo>
                    <a:pt x="4245" y="1655189"/>
                  </a:lnTo>
                  <a:lnTo>
                    <a:pt x="16486" y="1699772"/>
                  </a:lnTo>
                  <a:lnTo>
                    <a:pt x="35978" y="1740826"/>
                  </a:lnTo>
                  <a:lnTo>
                    <a:pt x="61977" y="1777606"/>
                  </a:lnTo>
                  <a:lnTo>
                    <a:pt x="93738" y="1809367"/>
                  </a:lnTo>
                  <a:lnTo>
                    <a:pt x="130518" y="1835366"/>
                  </a:lnTo>
                  <a:lnTo>
                    <a:pt x="171572" y="1854858"/>
                  </a:lnTo>
                  <a:lnTo>
                    <a:pt x="216155" y="1867099"/>
                  </a:lnTo>
                  <a:lnTo>
                    <a:pt x="263525" y="1871345"/>
                  </a:lnTo>
                  <a:lnTo>
                    <a:pt x="1317625" y="1871345"/>
                  </a:lnTo>
                  <a:lnTo>
                    <a:pt x="1364994" y="1867099"/>
                  </a:lnTo>
                  <a:lnTo>
                    <a:pt x="1409577" y="1854858"/>
                  </a:lnTo>
                  <a:lnTo>
                    <a:pt x="1450631" y="1835366"/>
                  </a:lnTo>
                  <a:lnTo>
                    <a:pt x="1487411" y="1809367"/>
                  </a:lnTo>
                  <a:lnTo>
                    <a:pt x="1519172" y="1777606"/>
                  </a:lnTo>
                  <a:lnTo>
                    <a:pt x="1545171" y="1740826"/>
                  </a:lnTo>
                  <a:lnTo>
                    <a:pt x="1564663" y="1699772"/>
                  </a:lnTo>
                  <a:lnTo>
                    <a:pt x="1576904" y="1655189"/>
                  </a:lnTo>
                  <a:lnTo>
                    <a:pt x="1581150" y="1607820"/>
                  </a:lnTo>
                  <a:lnTo>
                    <a:pt x="1581150" y="263525"/>
                  </a:lnTo>
                  <a:lnTo>
                    <a:pt x="1576904" y="216155"/>
                  </a:lnTo>
                  <a:lnTo>
                    <a:pt x="1564663" y="171572"/>
                  </a:lnTo>
                  <a:lnTo>
                    <a:pt x="1545171" y="130518"/>
                  </a:lnTo>
                  <a:lnTo>
                    <a:pt x="1519172" y="93738"/>
                  </a:lnTo>
                  <a:lnTo>
                    <a:pt x="1487411" y="61977"/>
                  </a:lnTo>
                  <a:lnTo>
                    <a:pt x="1450631" y="35978"/>
                  </a:lnTo>
                  <a:lnTo>
                    <a:pt x="1409577" y="16486"/>
                  </a:lnTo>
                  <a:lnTo>
                    <a:pt x="1364994" y="4245"/>
                  </a:lnTo>
                  <a:lnTo>
                    <a:pt x="1317625" y="0"/>
                  </a:lnTo>
                  <a:close/>
                </a:path>
              </a:pathLst>
            </a:custGeom>
            <a:solidFill>
              <a:srgbClr val="5E9C4D"/>
            </a:solidFill>
          </p:spPr>
          <p:txBody>
            <a:bodyPr wrap="square" lIns="0" tIns="0" rIns="0" bIns="0" rtlCol="0"/>
            <a:lstStyle/>
            <a:p>
              <a:endParaRPr/>
            </a:p>
          </p:txBody>
        </p:sp>
        <p:sp>
          <p:nvSpPr>
            <p:cNvPr id="17" name="object 17"/>
            <p:cNvSpPr/>
            <p:nvPr/>
          </p:nvSpPr>
          <p:spPr>
            <a:xfrm>
              <a:off x="3648075" y="3248151"/>
              <a:ext cx="1581150" cy="1871345"/>
            </a:xfrm>
            <a:custGeom>
              <a:avLst/>
              <a:gdLst/>
              <a:ahLst/>
              <a:cxnLst/>
              <a:rect l="l" t="t" r="r" b="b"/>
              <a:pathLst>
                <a:path w="1581150" h="1871345">
                  <a:moveTo>
                    <a:pt x="0" y="263525"/>
                  </a:move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1317625" y="0"/>
                  </a:lnTo>
                  <a:lnTo>
                    <a:pt x="1364994" y="4245"/>
                  </a:lnTo>
                  <a:lnTo>
                    <a:pt x="1409577" y="16486"/>
                  </a:lnTo>
                  <a:lnTo>
                    <a:pt x="1450631" y="35978"/>
                  </a:lnTo>
                  <a:lnTo>
                    <a:pt x="1487411" y="61977"/>
                  </a:lnTo>
                  <a:lnTo>
                    <a:pt x="1519172" y="93738"/>
                  </a:lnTo>
                  <a:lnTo>
                    <a:pt x="1545171" y="130518"/>
                  </a:lnTo>
                  <a:lnTo>
                    <a:pt x="1564663" y="171572"/>
                  </a:lnTo>
                  <a:lnTo>
                    <a:pt x="1576904" y="216155"/>
                  </a:lnTo>
                  <a:lnTo>
                    <a:pt x="1581150" y="263525"/>
                  </a:lnTo>
                  <a:lnTo>
                    <a:pt x="1581150" y="1607820"/>
                  </a:lnTo>
                  <a:lnTo>
                    <a:pt x="1576904" y="1655189"/>
                  </a:lnTo>
                  <a:lnTo>
                    <a:pt x="1564663" y="1699772"/>
                  </a:lnTo>
                  <a:lnTo>
                    <a:pt x="1545171" y="1740826"/>
                  </a:lnTo>
                  <a:lnTo>
                    <a:pt x="1519172" y="1777606"/>
                  </a:lnTo>
                  <a:lnTo>
                    <a:pt x="1487411" y="1809367"/>
                  </a:lnTo>
                  <a:lnTo>
                    <a:pt x="1450631" y="1835366"/>
                  </a:lnTo>
                  <a:lnTo>
                    <a:pt x="1409577" y="1854858"/>
                  </a:lnTo>
                  <a:lnTo>
                    <a:pt x="1364994" y="1867099"/>
                  </a:lnTo>
                  <a:lnTo>
                    <a:pt x="1317625" y="1871345"/>
                  </a:lnTo>
                  <a:lnTo>
                    <a:pt x="263525" y="1871345"/>
                  </a:lnTo>
                  <a:lnTo>
                    <a:pt x="216155" y="1867099"/>
                  </a:lnTo>
                  <a:lnTo>
                    <a:pt x="171572" y="1854858"/>
                  </a:lnTo>
                  <a:lnTo>
                    <a:pt x="130518" y="1835366"/>
                  </a:lnTo>
                  <a:lnTo>
                    <a:pt x="93738" y="1809367"/>
                  </a:lnTo>
                  <a:lnTo>
                    <a:pt x="61977" y="1777606"/>
                  </a:lnTo>
                  <a:lnTo>
                    <a:pt x="35978" y="1740826"/>
                  </a:lnTo>
                  <a:lnTo>
                    <a:pt x="16486" y="1699772"/>
                  </a:lnTo>
                  <a:lnTo>
                    <a:pt x="4245" y="1655189"/>
                  </a:lnTo>
                  <a:lnTo>
                    <a:pt x="0" y="1607820"/>
                  </a:lnTo>
                  <a:lnTo>
                    <a:pt x="0" y="263525"/>
                  </a:lnTo>
                  <a:close/>
                </a:path>
              </a:pathLst>
            </a:custGeom>
            <a:ln w="25400">
              <a:solidFill>
                <a:srgbClr val="E6F0E2"/>
              </a:solidFill>
            </a:ln>
          </p:spPr>
          <p:txBody>
            <a:bodyPr wrap="square" lIns="0" tIns="0" rIns="0" bIns="0" rtlCol="0"/>
            <a:lstStyle/>
            <a:p>
              <a:endParaRPr/>
            </a:p>
          </p:txBody>
        </p:sp>
      </p:grpSp>
      <p:sp>
        <p:nvSpPr>
          <p:cNvPr id="18" name="object 18"/>
          <p:cNvSpPr txBox="1"/>
          <p:nvPr/>
        </p:nvSpPr>
        <p:spPr>
          <a:xfrm>
            <a:off x="4014978" y="3978605"/>
            <a:ext cx="848360" cy="376555"/>
          </a:xfrm>
          <a:prstGeom prst="rect">
            <a:avLst/>
          </a:prstGeom>
        </p:spPr>
        <p:txBody>
          <a:bodyPr vert="horz" wrap="square" lIns="0" tIns="12700" rIns="0" bIns="0" rtlCol="0">
            <a:spAutoFit/>
          </a:bodyPr>
          <a:lstStyle/>
          <a:p>
            <a:pPr marL="32384">
              <a:lnSpc>
                <a:spcPts val="1380"/>
              </a:lnSpc>
              <a:spcBef>
                <a:spcPts val="100"/>
              </a:spcBef>
            </a:pPr>
            <a:r>
              <a:rPr sz="1200" b="1" spc="-10" dirty="0">
                <a:solidFill>
                  <a:srgbClr val="E6F0E2"/>
                </a:solidFill>
                <a:latin typeface="Constantia"/>
                <a:cs typeface="Constantia"/>
              </a:rPr>
              <a:t>CHOROBA</a:t>
            </a:r>
            <a:endParaRPr sz="1200">
              <a:latin typeface="Constantia"/>
              <a:cs typeface="Constantia"/>
            </a:endParaRPr>
          </a:p>
          <a:p>
            <a:pPr marL="12700">
              <a:lnSpc>
                <a:spcPts val="1380"/>
              </a:lnSpc>
            </a:pPr>
            <a:r>
              <a:rPr sz="1200" b="1" spc="-10" dirty="0">
                <a:solidFill>
                  <a:srgbClr val="E6F0E2"/>
                </a:solidFill>
                <a:latin typeface="Constantia"/>
                <a:cs typeface="Constantia"/>
              </a:rPr>
              <a:t>WŁAŚCIWA</a:t>
            </a:r>
            <a:endParaRPr sz="1200">
              <a:latin typeface="Constantia"/>
              <a:cs typeface="Constantia"/>
            </a:endParaRPr>
          </a:p>
        </p:txBody>
      </p:sp>
      <p:grpSp>
        <p:nvGrpSpPr>
          <p:cNvPr id="19" name="object 19"/>
          <p:cNvGrpSpPr/>
          <p:nvPr/>
        </p:nvGrpSpPr>
        <p:grpSpPr>
          <a:xfrm>
            <a:off x="5295646" y="3235451"/>
            <a:ext cx="1606550" cy="1896745"/>
            <a:chOff x="5295646" y="3235451"/>
            <a:chExt cx="1606550" cy="1896745"/>
          </a:xfrm>
        </p:grpSpPr>
        <p:sp>
          <p:nvSpPr>
            <p:cNvPr id="20" name="object 20"/>
            <p:cNvSpPr/>
            <p:nvPr/>
          </p:nvSpPr>
          <p:spPr>
            <a:xfrm>
              <a:off x="5308346" y="3248151"/>
              <a:ext cx="1581150" cy="1871345"/>
            </a:xfrm>
            <a:custGeom>
              <a:avLst/>
              <a:gdLst/>
              <a:ahLst/>
              <a:cxnLst/>
              <a:rect l="l" t="t" r="r" b="b"/>
              <a:pathLst>
                <a:path w="1581150" h="1871345">
                  <a:moveTo>
                    <a:pt x="1317625" y="0"/>
                  </a:moveTo>
                  <a:lnTo>
                    <a:pt x="263525" y="0"/>
                  </a:ln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0" y="1607820"/>
                  </a:lnTo>
                  <a:lnTo>
                    <a:pt x="4245" y="1655189"/>
                  </a:lnTo>
                  <a:lnTo>
                    <a:pt x="16486" y="1699772"/>
                  </a:lnTo>
                  <a:lnTo>
                    <a:pt x="35978" y="1740826"/>
                  </a:lnTo>
                  <a:lnTo>
                    <a:pt x="61977" y="1777606"/>
                  </a:lnTo>
                  <a:lnTo>
                    <a:pt x="93738" y="1809367"/>
                  </a:lnTo>
                  <a:lnTo>
                    <a:pt x="130518" y="1835366"/>
                  </a:lnTo>
                  <a:lnTo>
                    <a:pt x="171572" y="1854858"/>
                  </a:lnTo>
                  <a:lnTo>
                    <a:pt x="216155" y="1867099"/>
                  </a:lnTo>
                  <a:lnTo>
                    <a:pt x="263525" y="1871345"/>
                  </a:lnTo>
                  <a:lnTo>
                    <a:pt x="1317625" y="1871345"/>
                  </a:lnTo>
                  <a:lnTo>
                    <a:pt x="1364994" y="1867099"/>
                  </a:lnTo>
                  <a:lnTo>
                    <a:pt x="1409577" y="1854858"/>
                  </a:lnTo>
                  <a:lnTo>
                    <a:pt x="1450631" y="1835366"/>
                  </a:lnTo>
                  <a:lnTo>
                    <a:pt x="1487411" y="1809367"/>
                  </a:lnTo>
                  <a:lnTo>
                    <a:pt x="1519172" y="1777606"/>
                  </a:lnTo>
                  <a:lnTo>
                    <a:pt x="1545171" y="1740826"/>
                  </a:lnTo>
                  <a:lnTo>
                    <a:pt x="1564663" y="1699772"/>
                  </a:lnTo>
                  <a:lnTo>
                    <a:pt x="1576904" y="1655189"/>
                  </a:lnTo>
                  <a:lnTo>
                    <a:pt x="1581150" y="1607820"/>
                  </a:lnTo>
                  <a:lnTo>
                    <a:pt x="1581150" y="263525"/>
                  </a:lnTo>
                  <a:lnTo>
                    <a:pt x="1576904" y="216155"/>
                  </a:lnTo>
                  <a:lnTo>
                    <a:pt x="1564663" y="171572"/>
                  </a:lnTo>
                  <a:lnTo>
                    <a:pt x="1545171" y="130518"/>
                  </a:lnTo>
                  <a:lnTo>
                    <a:pt x="1519172" y="93738"/>
                  </a:lnTo>
                  <a:lnTo>
                    <a:pt x="1487411" y="61977"/>
                  </a:lnTo>
                  <a:lnTo>
                    <a:pt x="1450631" y="35978"/>
                  </a:lnTo>
                  <a:lnTo>
                    <a:pt x="1409577" y="16486"/>
                  </a:lnTo>
                  <a:lnTo>
                    <a:pt x="1364994" y="4245"/>
                  </a:lnTo>
                  <a:lnTo>
                    <a:pt x="1317625" y="0"/>
                  </a:lnTo>
                  <a:close/>
                </a:path>
              </a:pathLst>
            </a:custGeom>
            <a:solidFill>
              <a:srgbClr val="5E9C4D"/>
            </a:solidFill>
          </p:spPr>
          <p:txBody>
            <a:bodyPr wrap="square" lIns="0" tIns="0" rIns="0" bIns="0" rtlCol="0"/>
            <a:lstStyle/>
            <a:p>
              <a:endParaRPr/>
            </a:p>
          </p:txBody>
        </p:sp>
        <p:sp>
          <p:nvSpPr>
            <p:cNvPr id="21" name="object 21"/>
            <p:cNvSpPr/>
            <p:nvPr/>
          </p:nvSpPr>
          <p:spPr>
            <a:xfrm>
              <a:off x="5308346" y="3248151"/>
              <a:ext cx="1581150" cy="1871345"/>
            </a:xfrm>
            <a:custGeom>
              <a:avLst/>
              <a:gdLst/>
              <a:ahLst/>
              <a:cxnLst/>
              <a:rect l="l" t="t" r="r" b="b"/>
              <a:pathLst>
                <a:path w="1581150" h="1871345">
                  <a:moveTo>
                    <a:pt x="0" y="263525"/>
                  </a:move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1317625" y="0"/>
                  </a:lnTo>
                  <a:lnTo>
                    <a:pt x="1364994" y="4245"/>
                  </a:lnTo>
                  <a:lnTo>
                    <a:pt x="1409577" y="16486"/>
                  </a:lnTo>
                  <a:lnTo>
                    <a:pt x="1450631" y="35978"/>
                  </a:lnTo>
                  <a:lnTo>
                    <a:pt x="1487411" y="61977"/>
                  </a:lnTo>
                  <a:lnTo>
                    <a:pt x="1519172" y="93738"/>
                  </a:lnTo>
                  <a:lnTo>
                    <a:pt x="1545171" y="130518"/>
                  </a:lnTo>
                  <a:lnTo>
                    <a:pt x="1564663" y="171572"/>
                  </a:lnTo>
                  <a:lnTo>
                    <a:pt x="1576904" y="216155"/>
                  </a:lnTo>
                  <a:lnTo>
                    <a:pt x="1581150" y="263525"/>
                  </a:lnTo>
                  <a:lnTo>
                    <a:pt x="1581150" y="1607820"/>
                  </a:lnTo>
                  <a:lnTo>
                    <a:pt x="1576904" y="1655189"/>
                  </a:lnTo>
                  <a:lnTo>
                    <a:pt x="1564663" y="1699772"/>
                  </a:lnTo>
                  <a:lnTo>
                    <a:pt x="1545171" y="1740826"/>
                  </a:lnTo>
                  <a:lnTo>
                    <a:pt x="1519172" y="1777606"/>
                  </a:lnTo>
                  <a:lnTo>
                    <a:pt x="1487411" y="1809367"/>
                  </a:lnTo>
                  <a:lnTo>
                    <a:pt x="1450631" y="1835366"/>
                  </a:lnTo>
                  <a:lnTo>
                    <a:pt x="1409577" y="1854858"/>
                  </a:lnTo>
                  <a:lnTo>
                    <a:pt x="1364994" y="1867099"/>
                  </a:lnTo>
                  <a:lnTo>
                    <a:pt x="1317625" y="1871345"/>
                  </a:lnTo>
                  <a:lnTo>
                    <a:pt x="263525" y="1871345"/>
                  </a:lnTo>
                  <a:lnTo>
                    <a:pt x="216155" y="1867099"/>
                  </a:lnTo>
                  <a:lnTo>
                    <a:pt x="171572" y="1854858"/>
                  </a:lnTo>
                  <a:lnTo>
                    <a:pt x="130518" y="1835366"/>
                  </a:lnTo>
                  <a:lnTo>
                    <a:pt x="93738" y="1809367"/>
                  </a:lnTo>
                  <a:lnTo>
                    <a:pt x="61977" y="1777606"/>
                  </a:lnTo>
                  <a:lnTo>
                    <a:pt x="35978" y="1740826"/>
                  </a:lnTo>
                  <a:lnTo>
                    <a:pt x="16486" y="1699772"/>
                  </a:lnTo>
                  <a:lnTo>
                    <a:pt x="4245" y="1655189"/>
                  </a:lnTo>
                  <a:lnTo>
                    <a:pt x="0" y="1607820"/>
                  </a:lnTo>
                  <a:lnTo>
                    <a:pt x="0" y="263525"/>
                  </a:lnTo>
                  <a:close/>
                </a:path>
              </a:pathLst>
            </a:custGeom>
            <a:ln w="25400">
              <a:solidFill>
                <a:srgbClr val="E6F0E2"/>
              </a:solidFill>
            </a:ln>
          </p:spPr>
          <p:txBody>
            <a:bodyPr wrap="square" lIns="0" tIns="0" rIns="0" bIns="0" rtlCol="0"/>
            <a:lstStyle/>
            <a:p>
              <a:endParaRPr/>
            </a:p>
          </p:txBody>
        </p:sp>
      </p:grpSp>
      <p:sp>
        <p:nvSpPr>
          <p:cNvPr id="22" name="object 22"/>
          <p:cNvSpPr txBox="1"/>
          <p:nvPr/>
        </p:nvSpPr>
        <p:spPr>
          <a:xfrm>
            <a:off x="5463666" y="4062476"/>
            <a:ext cx="127190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E6F0E2"/>
                </a:solidFill>
                <a:latin typeface="Constantia"/>
                <a:cs typeface="Constantia"/>
              </a:rPr>
              <a:t>WYZDROWIENIE</a:t>
            </a:r>
            <a:endParaRPr sz="1200">
              <a:latin typeface="Constantia"/>
              <a:cs typeface="Constantia"/>
            </a:endParaRPr>
          </a:p>
        </p:txBody>
      </p:sp>
      <p:grpSp>
        <p:nvGrpSpPr>
          <p:cNvPr id="23" name="object 23"/>
          <p:cNvGrpSpPr/>
          <p:nvPr/>
        </p:nvGrpSpPr>
        <p:grpSpPr>
          <a:xfrm>
            <a:off x="6955917" y="3235451"/>
            <a:ext cx="1607185" cy="1896745"/>
            <a:chOff x="6955917" y="3235451"/>
            <a:chExt cx="1607185" cy="1896745"/>
          </a:xfrm>
        </p:grpSpPr>
        <p:sp>
          <p:nvSpPr>
            <p:cNvPr id="24" name="object 24"/>
            <p:cNvSpPr/>
            <p:nvPr/>
          </p:nvSpPr>
          <p:spPr>
            <a:xfrm>
              <a:off x="6968617" y="3248151"/>
              <a:ext cx="1581785" cy="1871345"/>
            </a:xfrm>
            <a:custGeom>
              <a:avLst/>
              <a:gdLst/>
              <a:ahLst/>
              <a:cxnLst/>
              <a:rect l="l" t="t" r="r" b="b"/>
              <a:pathLst>
                <a:path w="1581784" h="1871345">
                  <a:moveTo>
                    <a:pt x="1317625" y="0"/>
                  </a:moveTo>
                  <a:lnTo>
                    <a:pt x="263525" y="0"/>
                  </a:lnTo>
                  <a:lnTo>
                    <a:pt x="216155" y="4245"/>
                  </a:lnTo>
                  <a:lnTo>
                    <a:pt x="171572" y="16486"/>
                  </a:lnTo>
                  <a:lnTo>
                    <a:pt x="130518" y="35978"/>
                  </a:lnTo>
                  <a:lnTo>
                    <a:pt x="93738" y="61977"/>
                  </a:lnTo>
                  <a:lnTo>
                    <a:pt x="61977" y="93738"/>
                  </a:lnTo>
                  <a:lnTo>
                    <a:pt x="35978" y="130518"/>
                  </a:lnTo>
                  <a:lnTo>
                    <a:pt x="16486" y="171572"/>
                  </a:lnTo>
                  <a:lnTo>
                    <a:pt x="4245" y="216155"/>
                  </a:lnTo>
                  <a:lnTo>
                    <a:pt x="0" y="263525"/>
                  </a:lnTo>
                  <a:lnTo>
                    <a:pt x="0" y="1607820"/>
                  </a:lnTo>
                  <a:lnTo>
                    <a:pt x="4245" y="1655189"/>
                  </a:lnTo>
                  <a:lnTo>
                    <a:pt x="16486" y="1699772"/>
                  </a:lnTo>
                  <a:lnTo>
                    <a:pt x="35978" y="1740826"/>
                  </a:lnTo>
                  <a:lnTo>
                    <a:pt x="61977" y="1777606"/>
                  </a:lnTo>
                  <a:lnTo>
                    <a:pt x="93738" y="1809367"/>
                  </a:lnTo>
                  <a:lnTo>
                    <a:pt x="130518" y="1835366"/>
                  </a:lnTo>
                  <a:lnTo>
                    <a:pt x="171572" y="1854858"/>
                  </a:lnTo>
                  <a:lnTo>
                    <a:pt x="216155" y="1867099"/>
                  </a:lnTo>
                  <a:lnTo>
                    <a:pt x="263525" y="1871345"/>
                  </a:lnTo>
                  <a:lnTo>
                    <a:pt x="1317625" y="1871345"/>
                  </a:lnTo>
                  <a:lnTo>
                    <a:pt x="1364998" y="1867099"/>
                  </a:lnTo>
                  <a:lnTo>
                    <a:pt x="1409593" y="1854858"/>
                  </a:lnTo>
                  <a:lnTo>
                    <a:pt x="1450664" y="1835366"/>
                  </a:lnTo>
                  <a:lnTo>
                    <a:pt x="1487464" y="1809367"/>
                  </a:lnTo>
                  <a:lnTo>
                    <a:pt x="1519246" y="1777606"/>
                  </a:lnTo>
                  <a:lnTo>
                    <a:pt x="1545265" y="1740826"/>
                  </a:lnTo>
                  <a:lnTo>
                    <a:pt x="1564774" y="1699772"/>
                  </a:lnTo>
                  <a:lnTo>
                    <a:pt x="1577026" y="1655189"/>
                  </a:lnTo>
                  <a:lnTo>
                    <a:pt x="1581277" y="1607820"/>
                  </a:lnTo>
                  <a:lnTo>
                    <a:pt x="1581277" y="263525"/>
                  </a:lnTo>
                  <a:lnTo>
                    <a:pt x="1577026" y="216155"/>
                  </a:lnTo>
                  <a:lnTo>
                    <a:pt x="1564774" y="171572"/>
                  </a:lnTo>
                  <a:lnTo>
                    <a:pt x="1545265" y="130518"/>
                  </a:lnTo>
                  <a:lnTo>
                    <a:pt x="1519246" y="93738"/>
                  </a:lnTo>
                  <a:lnTo>
                    <a:pt x="1487464" y="61977"/>
                  </a:lnTo>
                  <a:lnTo>
                    <a:pt x="1450664" y="35978"/>
                  </a:lnTo>
                  <a:lnTo>
                    <a:pt x="1409593" y="16486"/>
                  </a:lnTo>
                  <a:lnTo>
                    <a:pt x="1364998" y="4245"/>
                  </a:lnTo>
                  <a:lnTo>
                    <a:pt x="1317625" y="0"/>
                  </a:lnTo>
                  <a:close/>
                </a:path>
              </a:pathLst>
            </a:custGeom>
            <a:solidFill>
              <a:srgbClr val="5E9C4D"/>
            </a:solidFill>
          </p:spPr>
          <p:txBody>
            <a:bodyPr wrap="square" lIns="0" tIns="0" rIns="0" bIns="0" rtlCol="0"/>
            <a:lstStyle/>
            <a:p>
              <a:endParaRPr/>
            </a:p>
          </p:txBody>
        </p:sp>
        <p:sp>
          <p:nvSpPr>
            <p:cNvPr id="25" name="object 25"/>
            <p:cNvSpPr/>
            <p:nvPr/>
          </p:nvSpPr>
          <p:spPr>
            <a:xfrm>
              <a:off x="6968617" y="3248151"/>
              <a:ext cx="1581785" cy="1871345"/>
            </a:xfrm>
            <a:custGeom>
              <a:avLst/>
              <a:gdLst/>
              <a:ahLst/>
              <a:cxnLst/>
              <a:rect l="l" t="t" r="r" b="b"/>
              <a:pathLst>
                <a:path w="1581784" h="1871345">
                  <a:moveTo>
                    <a:pt x="0" y="263525"/>
                  </a:moveTo>
                  <a:lnTo>
                    <a:pt x="4245" y="216155"/>
                  </a:lnTo>
                  <a:lnTo>
                    <a:pt x="16486" y="171572"/>
                  </a:lnTo>
                  <a:lnTo>
                    <a:pt x="35978" y="130518"/>
                  </a:lnTo>
                  <a:lnTo>
                    <a:pt x="61977" y="93738"/>
                  </a:lnTo>
                  <a:lnTo>
                    <a:pt x="93738" y="61977"/>
                  </a:lnTo>
                  <a:lnTo>
                    <a:pt x="130518" y="35978"/>
                  </a:lnTo>
                  <a:lnTo>
                    <a:pt x="171572" y="16486"/>
                  </a:lnTo>
                  <a:lnTo>
                    <a:pt x="216155" y="4245"/>
                  </a:lnTo>
                  <a:lnTo>
                    <a:pt x="263525" y="0"/>
                  </a:lnTo>
                  <a:lnTo>
                    <a:pt x="1317625" y="0"/>
                  </a:lnTo>
                  <a:lnTo>
                    <a:pt x="1364998" y="4245"/>
                  </a:lnTo>
                  <a:lnTo>
                    <a:pt x="1409593" y="16486"/>
                  </a:lnTo>
                  <a:lnTo>
                    <a:pt x="1450664" y="35978"/>
                  </a:lnTo>
                  <a:lnTo>
                    <a:pt x="1487464" y="61977"/>
                  </a:lnTo>
                  <a:lnTo>
                    <a:pt x="1519246" y="93738"/>
                  </a:lnTo>
                  <a:lnTo>
                    <a:pt x="1545265" y="130518"/>
                  </a:lnTo>
                  <a:lnTo>
                    <a:pt x="1564774" y="171572"/>
                  </a:lnTo>
                  <a:lnTo>
                    <a:pt x="1577026" y="216155"/>
                  </a:lnTo>
                  <a:lnTo>
                    <a:pt x="1581277" y="263525"/>
                  </a:lnTo>
                  <a:lnTo>
                    <a:pt x="1581277" y="1607820"/>
                  </a:lnTo>
                  <a:lnTo>
                    <a:pt x="1577026" y="1655189"/>
                  </a:lnTo>
                  <a:lnTo>
                    <a:pt x="1564774" y="1699772"/>
                  </a:lnTo>
                  <a:lnTo>
                    <a:pt x="1545265" y="1740826"/>
                  </a:lnTo>
                  <a:lnTo>
                    <a:pt x="1519246" y="1777606"/>
                  </a:lnTo>
                  <a:lnTo>
                    <a:pt x="1487464" y="1809367"/>
                  </a:lnTo>
                  <a:lnTo>
                    <a:pt x="1450664" y="1835366"/>
                  </a:lnTo>
                  <a:lnTo>
                    <a:pt x="1409593" y="1854858"/>
                  </a:lnTo>
                  <a:lnTo>
                    <a:pt x="1364998" y="1867099"/>
                  </a:lnTo>
                  <a:lnTo>
                    <a:pt x="1317625" y="1871345"/>
                  </a:lnTo>
                  <a:lnTo>
                    <a:pt x="263525" y="1871345"/>
                  </a:lnTo>
                  <a:lnTo>
                    <a:pt x="216155" y="1867099"/>
                  </a:lnTo>
                  <a:lnTo>
                    <a:pt x="171572" y="1854858"/>
                  </a:lnTo>
                  <a:lnTo>
                    <a:pt x="130518" y="1835366"/>
                  </a:lnTo>
                  <a:lnTo>
                    <a:pt x="93738" y="1809367"/>
                  </a:lnTo>
                  <a:lnTo>
                    <a:pt x="61977" y="1777606"/>
                  </a:lnTo>
                  <a:lnTo>
                    <a:pt x="35978" y="1740826"/>
                  </a:lnTo>
                  <a:lnTo>
                    <a:pt x="16486" y="1699772"/>
                  </a:lnTo>
                  <a:lnTo>
                    <a:pt x="4245" y="1655189"/>
                  </a:lnTo>
                  <a:lnTo>
                    <a:pt x="0" y="1607820"/>
                  </a:lnTo>
                  <a:lnTo>
                    <a:pt x="0" y="263525"/>
                  </a:lnTo>
                  <a:close/>
                </a:path>
              </a:pathLst>
            </a:custGeom>
            <a:ln w="25400">
              <a:solidFill>
                <a:srgbClr val="E6F0E2"/>
              </a:solidFill>
            </a:ln>
          </p:spPr>
          <p:txBody>
            <a:bodyPr wrap="square" lIns="0" tIns="0" rIns="0" bIns="0" rtlCol="0"/>
            <a:lstStyle/>
            <a:p>
              <a:endParaRPr/>
            </a:p>
          </p:txBody>
        </p:sp>
      </p:grpSp>
      <p:sp>
        <p:nvSpPr>
          <p:cNvPr id="26" name="object 26"/>
          <p:cNvSpPr txBox="1"/>
          <p:nvPr/>
        </p:nvSpPr>
        <p:spPr>
          <a:xfrm>
            <a:off x="7195819" y="4062476"/>
            <a:ext cx="1129030"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E6F0E2"/>
                </a:solidFill>
                <a:latin typeface="Constantia"/>
                <a:cs typeface="Constantia"/>
              </a:rPr>
              <a:t>WYRÓWNANIE</a:t>
            </a:r>
            <a:endParaRPr sz="1200">
              <a:latin typeface="Constantia"/>
              <a:cs typeface="Constantia"/>
            </a:endParaRPr>
          </a:p>
        </p:txBody>
      </p:sp>
      <p:sp>
        <p:nvSpPr>
          <p:cNvPr id="27" name="object 27"/>
          <p:cNvSpPr txBox="1"/>
          <p:nvPr/>
        </p:nvSpPr>
        <p:spPr>
          <a:xfrm>
            <a:off x="750214" y="2163856"/>
            <a:ext cx="7937500" cy="319959"/>
          </a:xfrm>
          <a:prstGeom prst="rect">
            <a:avLst/>
          </a:prstGeom>
        </p:spPr>
        <p:txBody>
          <a:bodyPr vert="horz" wrap="square" lIns="0" tIns="12065" rIns="0" bIns="0" rtlCol="0">
            <a:spAutoFit/>
          </a:bodyPr>
          <a:lstStyle/>
          <a:p>
            <a:pPr marL="12700">
              <a:lnSpc>
                <a:spcPct val="100000"/>
              </a:lnSpc>
              <a:spcBef>
                <a:spcPts val="95"/>
              </a:spcBef>
              <a:tabLst>
                <a:tab pos="6019165" algn="l"/>
              </a:tabLst>
            </a:pPr>
            <a:r>
              <a:rPr sz="2000" spc="-25" dirty="0">
                <a:solidFill>
                  <a:srgbClr val="E6F0E2"/>
                </a:solidFill>
                <a:latin typeface="Constantia"/>
                <a:cs typeface="Constantia"/>
              </a:rPr>
              <a:t>Proces</a:t>
            </a:r>
            <a:r>
              <a:rPr sz="2000" spc="-135" dirty="0">
                <a:solidFill>
                  <a:srgbClr val="E6F0E2"/>
                </a:solidFill>
                <a:latin typeface="Constantia"/>
                <a:cs typeface="Constantia"/>
              </a:rPr>
              <a:t> </a:t>
            </a:r>
            <a:r>
              <a:rPr sz="2000" spc="-20" dirty="0">
                <a:solidFill>
                  <a:srgbClr val="E6F0E2"/>
                </a:solidFill>
                <a:latin typeface="Constantia"/>
                <a:cs typeface="Constantia"/>
              </a:rPr>
              <a:t>chorobowy</a:t>
            </a:r>
            <a:r>
              <a:rPr sz="2000" spc="-105" dirty="0">
                <a:solidFill>
                  <a:srgbClr val="E6F0E2"/>
                </a:solidFill>
                <a:latin typeface="Constantia"/>
                <a:cs typeface="Constantia"/>
              </a:rPr>
              <a:t> </a:t>
            </a:r>
            <a:r>
              <a:rPr sz="2000" spc="-10" dirty="0">
                <a:solidFill>
                  <a:srgbClr val="E6F0E2"/>
                </a:solidFill>
                <a:latin typeface="Constantia"/>
                <a:cs typeface="Constantia"/>
              </a:rPr>
              <a:t>podzielono</a:t>
            </a:r>
            <a:r>
              <a:rPr sz="2000" spc="-85" dirty="0">
                <a:solidFill>
                  <a:srgbClr val="E6F0E2"/>
                </a:solidFill>
                <a:latin typeface="Constantia"/>
                <a:cs typeface="Constantia"/>
              </a:rPr>
              <a:t> </a:t>
            </a:r>
            <a:r>
              <a:rPr sz="2000" spc="-25" dirty="0">
                <a:solidFill>
                  <a:srgbClr val="E6F0E2"/>
                </a:solidFill>
                <a:latin typeface="Constantia"/>
                <a:cs typeface="Constantia"/>
              </a:rPr>
              <a:t>na</a:t>
            </a:r>
            <a:r>
              <a:rPr sz="2000" dirty="0">
                <a:solidFill>
                  <a:srgbClr val="E6F0E2"/>
                </a:solidFill>
                <a:latin typeface="Constantia"/>
                <a:cs typeface="Constantia"/>
              </a:rPr>
              <a:t>	pięć</a:t>
            </a:r>
            <a:r>
              <a:rPr sz="2000" spc="-170" dirty="0">
                <a:solidFill>
                  <a:srgbClr val="E6F0E2"/>
                </a:solidFill>
                <a:latin typeface="Constantia"/>
                <a:cs typeface="Constantia"/>
              </a:rPr>
              <a:t> </a:t>
            </a:r>
            <a:r>
              <a:rPr sz="2000" spc="-10" dirty="0">
                <a:solidFill>
                  <a:srgbClr val="E6F0E2"/>
                </a:solidFill>
                <a:latin typeface="Constantia"/>
                <a:cs typeface="Constantia"/>
              </a:rPr>
              <a:t>etapów:</a:t>
            </a:r>
            <a:endParaRPr sz="2000" dirty="0">
              <a:latin typeface="Constantia"/>
              <a:cs typeface="Constanti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57009" y="3041305"/>
            <a:ext cx="1308100" cy="1558925"/>
            <a:chOff x="255739" y="3015361"/>
            <a:chExt cx="1308100" cy="1558925"/>
          </a:xfrm>
        </p:grpSpPr>
        <p:sp>
          <p:nvSpPr>
            <p:cNvPr id="4" name="object 4"/>
            <p:cNvSpPr/>
            <p:nvPr/>
          </p:nvSpPr>
          <p:spPr>
            <a:xfrm>
              <a:off x="255739" y="3015361"/>
              <a:ext cx="1308100" cy="1558925"/>
            </a:xfrm>
            <a:custGeom>
              <a:avLst/>
              <a:gdLst/>
              <a:ahLst/>
              <a:cxnLst/>
              <a:rect l="l" t="t" r="r" b="b"/>
              <a:pathLst>
                <a:path w="1308100" h="1558925">
                  <a:moveTo>
                    <a:pt x="1177201" y="0"/>
                  </a:moveTo>
                  <a:lnTo>
                    <a:pt x="130797" y="0"/>
                  </a:lnTo>
                  <a:lnTo>
                    <a:pt x="79884" y="10277"/>
                  </a:lnTo>
                  <a:lnTo>
                    <a:pt x="38309" y="38306"/>
                  </a:lnTo>
                  <a:lnTo>
                    <a:pt x="10278" y="79884"/>
                  </a:lnTo>
                  <a:lnTo>
                    <a:pt x="0" y="130810"/>
                  </a:lnTo>
                  <a:lnTo>
                    <a:pt x="0" y="1427607"/>
                  </a:lnTo>
                  <a:lnTo>
                    <a:pt x="10278" y="1478532"/>
                  </a:lnTo>
                  <a:lnTo>
                    <a:pt x="38309" y="1520110"/>
                  </a:lnTo>
                  <a:lnTo>
                    <a:pt x="79884" y="1548139"/>
                  </a:lnTo>
                  <a:lnTo>
                    <a:pt x="130797" y="1558416"/>
                  </a:lnTo>
                  <a:lnTo>
                    <a:pt x="1177201" y="1558416"/>
                  </a:lnTo>
                  <a:lnTo>
                    <a:pt x="1228072" y="1548139"/>
                  </a:lnTo>
                  <a:lnTo>
                    <a:pt x="1269657" y="1520110"/>
                  </a:lnTo>
                  <a:lnTo>
                    <a:pt x="1297716" y="1478532"/>
                  </a:lnTo>
                  <a:lnTo>
                    <a:pt x="1308011" y="1427607"/>
                  </a:lnTo>
                  <a:lnTo>
                    <a:pt x="1308011" y="130810"/>
                  </a:lnTo>
                  <a:lnTo>
                    <a:pt x="1297716" y="79884"/>
                  </a:lnTo>
                  <a:lnTo>
                    <a:pt x="1269657" y="38306"/>
                  </a:lnTo>
                  <a:lnTo>
                    <a:pt x="1228072" y="10277"/>
                  </a:lnTo>
                  <a:lnTo>
                    <a:pt x="1177201" y="0"/>
                  </a:lnTo>
                  <a:close/>
                </a:path>
              </a:pathLst>
            </a:custGeom>
            <a:solidFill>
              <a:srgbClr val="5E9C4D"/>
            </a:solidFill>
          </p:spPr>
          <p:txBody>
            <a:bodyPr wrap="square" lIns="0" tIns="0" rIns="0" bIns="0" rtlCol="0"/>
            <a:lstStyle/>
            <a:p>
              <a:endParaRPr/>
            </a:p>
          </p:txBody>
        </p:sp>
        <p:sp>
          <p:nvSpPr>
            <p:cNvPr id="5" name="object 5"/>
            <p:cNvSpPr/>
            <p:nvPr/>
          </p:nvSpPr>
          <p:spPr>
            <a:xfrm>
              <a:off x="255739" y="3015361"/>
              <a:ext cx="1308100" cy="1558925"/>
            </a:xfrm>
            <a:custGeom>
              <a:avLst/>
              <a:gdLst/>
              <a:ahLst/>
              <a:cxnLst/>
              <a:rect l="l" t="t" r="r" b="b"/>
              <a:pathLst>
                <a:path w="1308100" h="1558925">
                  <a:moveTo>
                    <a:pt x="0" y="130810"/>
                  </a:moveTo>
                  <a:lnTo>
                    <a:pt x="10278" y="79884"/>
                  </a:lnTo>
                  <a:lnTo>
                    <a:pt x="38309" y="38306"/>
                  </a:lnTo>
                  <a:lnTo>
                    <a:pt x="79884" y="10277"/>
                  </a:lnTo>
                  <a:lnTo>
                    <a:pt x="130797" y="0"/>
                  </a:lnTo>
                  <a:lnTo>
                    <a:pt x="1177201" y="0"/>
                  </a:lnTo>
                  <a:lnTo>
                    <a:pt x="1228072" y="10277"/>
                  </a:lnTo>
                  <a:lnTo>
                    <a:pt x="1269657" y="38306"/>
                  </a:lnTo>
                  <a:lnTo>
                    <a:pt x="1297716" y="79884"/>
                  </a:lnTo>
                  <a:lnTo>
                    <a:pt x="1308011" y="130810"/>
                  </a:lnTo>
                  <a:lnTo>
                    <a:pt x="1308011" y="1427607"/>
                  </a:lnTo>
                  <a:lnTo>
                    <a:pt x="1297716" y="1478532"/>
                  </a:lnTo>
                  <a:lnTo>
                    <a:pt x="1269657" y="1520110"/>
                  </a:lnTo>
                  <a:lnTo>
                    <a:pt x="1228072" y="1548139"/>
                  </a:lnTo>
                  <a:lnTo>
                    <a:pt x="1177201" y="1558416"/>
                  </a:lnTo>
                  <a:lnTo>
                    <a:pt x="130797" y="1558416"/>
                  </a:lnTo>
                  <a:lnTo>
                    <a:pt x="79884" y="1548139"/>
                  </a:lnTo>
                  <a:lnTo>
                    <a:pt x="38309" y="1520110"/>
                  </a:lnTo>
                  <a:lnTo>
                    <a:pt x="10278" y="1478532"/>
                  </a:lnTo>
                  <a:lnTo>
                    <a:pt x="0" y="1427607"/>
                  </a:lnTo>
                  <a:lnTo>
                    <a:pt x="0" y="130810"/>
                  </a:lnTo>
                  <a:close/>
                </a:path>
              </a:pathLst>
            </a:custGeom>
            <a:ln w="25400">
              <a:solidFill>
                <a:srgbClr val="E6F0E2"/>
              </a:solidFill>
            </a:ln>
          </p:spPr>
          <p:txBody>
            <a:bodyPr wrap="square" lIns="0" tIns="0" rIns="0" bIns="0" rtlCol="0"/>
            <a:lstStyle/>
            <a:p>
              <a:endParaRPr/>
            </a:p>
          </p:txBody>
        </p:sp>
      </p:grpSp>
      <p:sp>
        <p:nvSpPr>
          <p:cNvPr id="6" name="object 6"/>
          <p:cNvSpPr txBox="1"/>
          <p:nvPr/>
        </p:nvSpPr>
        <p:spPr>
          <a:xfrm>
            <a:off x="325018" y="3298063"/>
            <a:ext cx="1169035" cy="962025"/>
          </a:xfrm>
          <a:prstGeom prst="rect">
            <a:avLst/>
          </a:prstGeom>
        </p:spPr>
        <p:txBody>
          <a:bodyPr vert="horz" wrap="square" lIns="0" tIns="27305" rIns="0" bIns="0" rtlCol="0">
            <a:spAutoFit/>
          </a:bodyPr>
          <a:lstStyle/>
          <a:p>
            <a:pPr marL="243840" marR="136525" indent="-99060">
              <a:lnSpc>
                <a:spcPct val="91500"/>
              </a:lnSpc>
              <a:spcBef>
                <a:spcPts val="215"/>
              </a:spcBef>
            </a:pPr>
            <a:r>
              <a:rPr sz="1100" b="1" dirty="0">
                <a:solidFill>
                  <a:srgbClr val="E6F0E2"/>
                </a:solidFill>
                <a:latin typeface="Constantia"/>
                <a:cs typeface="Constantia"/>
              </a:rPr>
              <a:t>infekcja</a:t>
            </a:r>
            <a:r>
              <a:rPr sz="1100" dirty="0">
                <a:solidFill>
                  <a:srgbClr val="E6F0E2"/>
                </a:solidFill>
                <a:latin typeface="Constantia"/>
                <a:cs typeface="Constantia"/>
              </a:rPr>
              <a:t>,</a:t>
            </a:r>
            <a:r>
              <a:rPr sz="1100" spc="-60" dirty="0">
                <a:solidFill>
                  <a:srgbClr val="E6F0E2"/>
                </a:solidFill>
                <a:latin typeface="Constantia"/>
                <a:cs typeface="Constantia"/>
              </a:rPr>
              <a:t> </a:t>
            </a:r>
            <a:r>
              <a:rPr sz="1100" spc="-10" dirty="0">
                <a:solidFill>
                  <a:srgbClr val="E6F0E2"/>
                </a:solidFill>
                <a:latin typeface="Constantia"/>
                <a:cs typeface="Constantia"/>
              </a:rPr>
              <a:t>czyli </a:t>
            </a:r>
            <a:r>
              <a:rPr sz="1100" dirty="0">
                <a:solidFill>
                  <a:srgbClr val="E6F0E2"/>
                </a:solidFill>
                <a:latin typeface="Constantia"/>
                <a:cs typeface="Constantia"/>
              </a:rPr>
              <a:t>zakażenie</a:t>
            </a:r>
            <a:r>
              <a:rPr sz="1100" spc="-25" dirty="0">
                <a:solidFill>
                  <a:srgbClr val="E6F0E2"/>
                </a:solidFill>
                <a:latin typeface="Constantia"/>
                <a:cs typeface="Constantia"/>
              </a:rPr>
              <a:t> </a:t>
            </a:r>
            <a:r>
              <a:rPr sz="1100" spc="-50" dirty="0">
                <a:solidFill>
                  <a:srgbClr val="E6F0E2"/>
                </a:solidFill>
                <a:latin typeface="Constantia"/>
                <a:cs typeface="Constantia"/>
              </a:rPr>
              <a:t>i </a:t>
            </a:r>
            <a:r>
              <a:rPr sz="1100" spc="-10" dirty="0">
                <a:solidFill>
                  <a:srgbClr val="E6F0E2"/>
                </a:solidFill>
                <a:latin typeface="Constantia"/>
                <a:cs typeface="Constantia"/>
              </a:rPr>
              <a:t>nawiązanie kontaktu</a:t>
            </a:r>
            <a:endParaRPr sz="1100">
              <a:latin typeface="Constantia"/>
              <a:cs typeface="Constantia"/>
            </a:endParaRPr>
          </a:p>
          <a:p>
            <a:pPr marL="12700" marR="5080" indent="107950">
              <a:lnSpc>
                <a:spcPts val="1210"/>
              </a:lnSpc>
              <a:spcBef>
                <a:spcPts val="25"/>
              </a:spcBef>
            </a:pPr>
            <a:r>
              <a:rPr sz="1100" spc="-10" dirty="0">
                <a:solidFill>
                  <a:srgbClr val="E6F0E2"/>
                </a:solidFill>
                <a:latin typeface="Constantia"/>
                <a:cs typeface="Constantia"/>
              </a:rPr>
              <a:t>pasożytniczego </a:t>
            </a:r>
            <a:r>
              <a:rPr sz="1100" dirty="0">
                <a:solidFill>
                  <a:srgbClr val="E6F0E2"/>
                </a:solidFill>
                <a:latin typeface="Constantia"/>
                <a:cs typeface="Constantia"/>
              </a:rPr>
              <a:t>patogena</a:t>
            </a:r>
            <a:r>
              <a:rPr sz="1100" spc="-35" dirty="0">
                <a:solidFill>
                  <a:srgbClr val="E6F0E2"/>
                </a:solidFill>
                <a:latin typeface="Constantia"/>
                <a:cs typeface="Constantia"/>
              </a:rPr>
              <a:t> </a:t>
            </a:r>
            <a:r>
              <a:rPr sz="1100" dirty="0">
                <a:solidFill>
                  <a:srgbClr val="E6F0E2"/>
                </a:solidFill>
                <a:latin typeface="Constantia"/>
                <a:cs typeface="Constantia"/>
              </a:rPr>
              <a:t>z</a:t>
            </a:r>
            <a:r>
              <a:rPr sz="1100" spc="-15" dirty="0">
                <a:solidFill>
                  <a:srgbClr val="E6F0E2"/>
                </a:solidFill>
                <a:latin typeface="Constantia"/>
                <a:cs typeface="Constantia"/>
              </a:rPr>
              <a:t> </a:t>
            </a:r>
            <a:r>
              <a:rPr sz="1100" spc="-10" dirty="0">
                <a:solidFill>
                  <a:srgbClr val="E6F0E2"/>
                </a:solidFill>
                <a:latin typeface="Constantia"/>
                <a:cs typeface="Constantia"/>
              </a:rPr>
              <a:t>rośliną;</a:t>
            </a:r>
            <a:endParaRPr sz="1100">
              <a:latin typeface="Constantia"/>
              <a:cs typeface="Constantia"/>
            </a:endParaRPr>
          </a:p>
        </p:txBody>
      </p:sp>
      <p:grpSp>
        <p:nvGrpSpPr>
          <p:cNvPr id="7" name="object 7"/>
          <p:cNvGrpSpPr/>
          <p:nvPr/>
        </p:nvGrpSpPr>
        <p:grpSpPr>
          <a:xfrm>
            <a:off x="1694433" y="3002660"/>
            <a:ext cx="1713230" cy="1584325"/>
            <a:chOff x="1694433" y="3002660"/>
            <a:chExt cx="1713230" cy="1584325"/>
          </a:xfrm>
        </p:grpSpPr>
        <p:sp>
          <p:nvSpPr>
            <p:cNvPr id="8" name="object 8"/>
            <p:cNvSpPr/>
            <p:nvPr/>
          </p:nvSpPr>
          <p:spPr>
            <a:xfrm>
              <a:off x="1694433" y="3632453"/>
              <a:ext cx="277495" cy="324485"/>
            </a:xfrm>
            <a:custGeom>
              <a:avLst/>
              <a:gdLst/>
              <a:ahLst/>
              <a:cxnLst/>
              <a:rect l="l" t="t" r="r" b="b"/>
              <a:pathLst>
                <a:path w="277494" h="324485">
                  <a:moveTo>
                    <a:pt x="138684" y="0"/>
                  </a:moveTo>
                  <a:lnTo>
                    <a:pt x="138684" y="64770"/>
                  </a:lnTo>
                  <a:lnTo>
                    <a:pt x="0" y="64770"/>
                  </a:lnTo>
                  <a:lnTo>
                    <a:pt x="0" y="259461"/>
                  </a:lnTo>
                  <a:lnTo>
                    <a:pt x="138684" y="259461"/>
                  </a:lnTo>
                  <a:lnTo>
                    <a:pt x="138684" y="324358"/>
                  </a:lnTo>
                  <a:lnTo>
                    <a:pt x="277368" y="162179"/>
                  </a:lnTo>
                  <a:lnTo>
                    <a:pt x="138684" y="0"/>
                  </a:lnTo>
                  <a:close/>
                </a:path>
              </a:pathLst>
            </a:custGeom>
            <a:solidFill>
              <a:srgbClr val="B6CAB1"/>
            </a:solidFill>
          </p:spPr>
          <p:txBody>
            <a:bodyPr wrap="square" lIns="0" tIns="0" rIns="0" bIns="0" rtlCol="0"/>
            <a:lstStyle/>
            <a:p>
              <a:endParaRPr/>
            </a:p>
          </p:txBody>
        </p:sp>
        <p:sp>
          <p:nvSpPr>
            <p:cNvPr id="9" name="object 9"/>
            <p:cNvSpPr/>
            <p:nvPr/>
          </p:nvSpPr>
          <p:spPr>
            <a:xfrm>
              <a:off x="2086863" y="3015360"/>
              <a:ext cx="1308100" cy="1558925"/>
            </a:xfrm>
            <a:custGeom>
              <a:avLst/>
              <a:gdLst/>
              <a:ahLst/>
              <a:cxnLst/>
              <a:rect l="l" t="t" r="r" b="b"/>
              <a:pathLst>
                <a:path w="1308100" h="1558925">
                  <a:moveTo>
                    <a:pt x="1177163" y="0"/>
                  </a:moveTo>
                  <a:lnTo>
                    <a:pt x="130810" y="0"/>
                  </a:lnTo>
                  <a:lnTo>
                    <a:pt x="79884" y="10277"/>
                  </a:lnTo>
                  <a:lnTo>
                    <a:pt x="38306" y="38306"/>
                  </a:lnTo>
                  <a:lnTo>
                    <a:pt x="10277" y="79884"/>
                  </a:lnTo>
                  <a:lnTo>
                    <a:pt x="0" y="130810"/>
                  </a:lnTo>
                  <a:lnTo>
                    <a:pt x="0" y="1427607"/>
                  </a:lnTo>
                  <a:lnTo>
                    <a:pt x="10277" y="1478532"/>
                  </a:lnTo>
                  <a:lnTo>
                    <a:pt x="38306" y="1520110"/>
                  </a:lnTo>
                  <a:lnTo>
                    <a:pt x="79884" y="1548139"/>
                  </a:lnTo>
                  <a:lnTo>
                    <a:pt x="130810" y="1558416"/>
                  </a:lnTo>
                  <a:lnTo>
                    <a:pt x="1177163" y="1558416"/>
                  </a:lnTo>
                  <a:lnTo>
                    <a:pt x="1228088" y="1548139"/>
                  </a:lnTo>
                  <a:lnTo>
                    <a:pt x="1269666" y="1520110"/>
                  </a:lnTo>
                  <a:lnTo>
                    <a:pt x="1297695" y="1478532"/>
                  </a:lnTo>
                  <a:lnTo>
                    <a:pt x="1307973" y="1427607"/>
                  </a:lnTo>
                  <a:lnTo>
                    <a:pt x="1307973" y="130810"/>
                  </a:lnTo>
                  <a:lnTo>
                    <a:pt x="1297695" y="79884"/>
                  </a:lnTo>
                  <a:lnTo>
                    <a:pt x="1269666" y="38306"/>
                  </a:lnTo>
                  <a:lnTo>
                    <a:pt x="1228088" y="10277"/>
                  </a:lnTo>
                  <a:lnTo>
                    <a:pt x="1177163" y="0"/>
                  </a:lnTo>
                  <a:close/>
                </a:path>
              </a:pathLst>
            </a:custGeom>
            <a:solidFill>
              <a:srgbClr val="5E9C4D"/>
            </a:solidFill>
          </p:spPr>
          <p:txBody>
            <a:bodyPr wrap="square" lIns="0" tIns="0" rIns="0" bIns="0" rtlCol="0"/>
            <a:lstStyle/>
            <a:p>
              <a:endParaRPr/>
            </a:p>
          </p:txBody>
        </p:sp>
        <p:sp>
          <p:nvSpPr>
            <p:cNvPr id="10" name="object 10"/>
            <p:cNvSpPr/>
            <p:nvPr/>
          </p:nvSpPr>
          <p:spPr>
            <a:xfrm>
              <a:off x="2086863" y="3015360"/>
              <a:ext cx="1308100" cy="1558925"/>
            </a:xfrm>
            <a:custGeom>
              <a:avLst/>
              <a:gdLst/>
              <a:ahLst/>
              <a:cxnLst/>
              <a:rect l="l" t="t" r="r" b="b"/>
              <a:pathLst>
                <a:path w="1308100" h="1558925">
                  <a:moveTo>
                    <a:pt x="0" y="130810"/>
                  </a:moveTo>
                  <a:lnTo>
                    <a:pt x="10277" y="79884"/>
                  </a:lnTo>
                  <a:lnTo>
                    <a:pt x="38306" y="38306"/>
                  </a:lnTo>
                  <a:lnTo>
                    <a:pt x="79884" y="10277"/>
                  </a:lnTo>
                  <a:lnTo>
                    <a:pt x="130810" y="0"/>
                  </a:lnTo>
                  <a:lnTo>
                    <a:pt x="1177163" y="0"/>
                  </a:lnTo>
                  <a:lnTo>
                    <a:pt x="1228088" y="10277"/>
                  </a:lnTo>
                  <a:lnTo>
                    <a:pt x="1269666" y="38306"/>
                  </a:lnTo>
                  <a:lnTo>
                    <a:pt x="1297695" y="79884"/>
                  </a:lnTo>
                  <a:lnTo>
                    <a:pt x="1307973" y="130810"/>
                  </a:lnTo>
                  <a:lnTo>
                    <a:pt x="1307973" y="1427607"/>
                  </a:lnTo>
                  <a:lnTo>
                    <a:pt x="1297695" y="1478532"/>
                  </a:lnTo>
                  <a:lnTo>
                    <a:pt x="1269666" y="1520110"/>
                  </a:lnTo>
                  <a:lnTo>
                    <a:pt x="1228088" y="1548139"/>
                  </a:lnTo>
                  <a:lnTo>
                    <a:pt x="1177163" y="1558416"/>
                  </a:lnTo>
                  <a:lnTo>
                    <a:pt x="130810" y="1558416"/>
                  </a:lnTo>
                  <a:lnTo>
                    <a:pt x="79884" y="1548139"/>
                  </a:lnTo>
                  <a:lnTo>
                    <a:pt x="38306" y="1520110"/>
                  </a:lnTo>
                  <a:lnTo>
                    <a:pt x="10277" y="1478532"/>
                  </a:lnTo>
                  <a:lnTo>
                    <a:pt x="0" y="1427607"/>
                  </a:lnTo>
                  <a:lnTo>
                    <a:pt x="0" y="130810"/>
                  </a:lnTo>
                  <a:close/>
                </a:path>
              </a:pathLst>
            </a:custGeom>
            <a:ln w="25400">
              <a:solidFill>
                <a:srgbClr val="E6F0E2"/>
              </a:solidFill>
            </a:ln>
          </p:spPr>
          <p:txBody>
            <a:bodyPr wrap="square" lIns="0" tIns="0" rIns="0" bIns="0" rtlCol="0"/>
            <a:lstStyle/>
            <a:p>
              <a:endParaRPr/>
            </a:p>
          </p:txBody>
        </p:sp>
      </p:grpSp>
      <p:sp>
        <p:nvSpPr>
          <p:cNvPr id="11" name="object 11"/>
          <p:cNvSpPr txBox="1"/>
          <p:nvPr/>
        </p:nvSpPr>
        <p:spPr>
          <a:xfrm>
            <a:off x="2226310" y="3221227"/>
            <a:ext cx="1028700" cy="1114425"/>
          </a:xfrm>
          <a:prstGeom prst="rect">
            <a:avLst/>
          </a:prstGeom>
        </p:spPr>
        <p:txBody>
          <a:bodyPr vert="horz" wrap="square" lIns="0" tIns="29845" rIns="0" bIns="0" rtlCol="0">
            <a:spAutoFit/>
          </a:bodyPr>
          <a:lstStyle/>
          <a:p>
            <a:pPr marL="12700" marR="5080" algn="ctr">
              <a:lnSpc>
                <a:spcPts val="1210"/>
              </a:lnSpc>
              <a:spcBef>
                <a:spcPts val="235"/>
              </a:spcBef>
            </a:pPr>
            <a:r>
              <a:rPr sz="1100" b="1" dirty="0">
                <a:solidFill>
                  <a:srgbClr val="E6F0E2"/>
                </a:solidFill>
                <a:latin typeface="Constantia"/>
                <a:cs typeface="Constantia"/>
              </a:rPr>
              <a:t>inkubacja</a:t>
            </a:r>
            <a:r>
              <a:rPr sz="1100" dirty="0">
                <a:solidFill>
                  <a:srgbClr val="E6F0E2"/>
                </a:solidFill>
                <a:latin typeface="Constantia"/>
                <a:cs typeface="Constantia"/>
              </a:rPr>
              <a:t>,</a:t>
            </a:r>
            <a:r>
              <a:rPr sz="1100" spc="-55" dirty="0">
                <a:solidFill>
                  <a:srgbClr val="E6F0E2"/>
                </a:solidFill>
                <a:latin typeface="Constantia"/>
                <a:cs typeface="Constantia"/>
              </a:rPr>
              <a:t> </a:t>
            </a:r>
            <a:r>
              <a:rPr sz="1100" spc="-10" dirty="0">
                <a:solidFill>
                  <a:srgbClr val="E6F0E2"/>
                </a:solidFill>
                <a:latin typeface="Constantia"/>
                <a:cs typeface="Constantia"/>
              </a:rPr>
              <a:t>czyli </a:t>
            </a:r>
            <a:r>
              <a:rPr sz="1100" dirty="0">
                <a:solidFill>
                  <a:srgbClr val="E6F0E2"/>
                </a:solidFill>
                <a:latin typeface="Constantia"/>
                <a:cs typeface="Constantia"/>
              </a:rPr>
              <a:t>rozrost</a:t>
            </a:r>
            <a:r>
              <a:rPr sz="1100" spc="-65" dirty="0">
                <a:solidFill>
                  <a:srgbClr val="E6F0E2"/>
                </a:solidFill>
                <a:latin typeface="Constantia"/>
                <a:cs typeface="Constantia"/>
              </a:rPr>
              <a:t> </a:t>
            </a:r>
            <a:r>
              <a:rPr sz="1100" spc="-10" dirty="0">
                <a:solidFill>
                  <a:srgbClr val="E6F0E2"/>
                </a:solidFill>
                <a:latin typeface="Constantia"/>
                <a:cs typeface="Constantia"/>
              </a:rPr>
              <a:t>sprawcy </a:t>
            </a:r>
            <a:r>
              <a:rPr sz="1100" dirty="0">
                <a:solidFill>
                  <a:srgbClr val="E6F0E2"/>
                </a:solidFill>
                <a:latin typeface="Constantia"/>
                <a:cs typeface="Constantia"/>
              </a:rPr>
              <a:t>choroby</a:t>
            </a:r>
            <a:r>
              <a:rPr sz="1100" spc="-45" dirty="0">
                <a:solidFill>
                  <a:srgbClr val="E6F0E2"/>
                </a:solidFill>
                <a:latin typeface="Constantia"/>
                <a:cs typeface="Constantia"/>
              </a:rPr>
              <a:t> </a:t>
            </a:r>
            <a:r>
              <a:rPr sz="1100" spc="-50" dirty="0">
                <a:solidFill>
                  <a:srgbClr val="E6F0E2"/>
                </a:solidFill>
                <a:latin typeface="Constantia"/>
                <a:cs typeface="Constantia"/>
              </a:rPr>
              <a:t>i</a:t>
            </a:r>
            <a:endParaRPr sz="1100">
              <a:latin typeface="Constantia"/>
              <a:cs typeface="Constantia"/>
            </a:endParaRPr>
          </a:p>
          <a:p>
            <a:pPr marL="1270" algn="ctr">
              <a:lnSpc>
                <a:spcPts val="1130"/>
              </a:lnSpc>
            </a:pPr>
            <a:r>
              <a:rPr sz="1100" spc="-10" dirty="0">
                <a:solidFill>
                  <a:srgbClr val="E6F0E2"/>
                </a:solidFill>
                <a:latin typeface="Constantia"/>
                <a:cs typeface="Constantia"/>
              </a:rPr>
              <a:t>wystąpienie</a:t>
            </a:r>
            <a:endParaRPr sz="1100">
              <a:latin typeface="Constantia"/>
              <a:cs typeface="Constantia"/>
            </a:endParaRPr>
          </a:p>
          <a:p>
            <a:pPr marL="86995" marR="78740" indent="1270" algn="ctr">
              <a:lnSpc>
                <a:spcPct val="91400"/>
              </a:lnSpc>
              <a:spcBef>
                <a:spcPts val="60"/>
              </a:spcBef>
            </a:pPr>
            <a:r>
              <a:rPr sz="1100" spc="-10" dirty="0">
                <a:solidFill>
                  <a:srgbClr val="E6F0E2"/>
                </a:solidFill>
                <a:latin typeface="Constantia"/>
                <a:cs typeface="Constantia"/>
              </a:rPr>
              <a:t>pierwszych objawów chorobowych;</a:t>
            </a:r>
            <a:endParaRPr sz="1100">
              <a:latin typeface="Constantia"/>
              <a:cs typeface="Constantia"/>
            </a:endParaRPr>
          </a:p>
        </p:txBody>
      </p:sp>
      <p:grpSp>
        <p:nvGrpSpPr>
          <p:cNvPr id="12" name="object 12"/>
          <p:cNvGrpSpPr/>
          <p:nvPr/>
        </p:nvGrpSpPr>
        <p:grpSpPr>
          <a:xfrm>
            <a:off x="3525646" y="3002660"/>
            <a:ext cx="1713230" cy="1584325"/>
            <a:chOff x="3525646" y="3002660"/>
            <a:chExt cx="1713230" cy="1584325"/>
          </a:xfrm>
        </p:grpSpPr>
        <p:sp>
          <p:nvSpPr>
            <p:cNvPr id="13" name="object 13"/>
            <p:cNvSpPr/>
            <p:nvPr/>
          </p:nvSpPr>
          <p:spPr>
            <a:xfrm>
              <a:off x="3525646" y="3632453"/>
              <a:ext cx="277495" cy="324485"/>
            </a:xfrm>
            <a:custGeom>
              <a:avLst/>
              <a:gdLst/>
              <a:ahLst/>
              <a:cxnLst/>
              <a:rect l="l" t="t" r="r" b="b"/>
              <a:pathLst>
                <a:path w="277495" h="324485">
                  <a:moveTo>
                    <a:pt x="138683" y="0"/>
                  </a:moveTo>
                  <a:lnTo>
                    <a:pt x="138683" y="64770"/>
                  </a:lnTo>
                  <a:lnTo>
                    <a:pt x="0" y="64770"/>
                  </a:lnTo>
                  <a:lnTo>
                    <a:pt x="0" y="259461"/>
                  </a:lnTo>
                  <a:lnTo>
                    <a:pt x="138683" y="259461"/>
                  </a:lnTo>
                  <a:lnTo>
                    <a:pt x="138683" y="324358"/>
                  </a:lnTo>
                  <a:lnTo>
                    <a:pt x="277240" y="162179"/>
                  </a:lnTo>
                  <a:lnTo>
                    <a:pt x="138683" y="0"/>
                  </a:lnTo>
                  <a:close/>
                </a:path>
              </a:pathLst>
            </a:custGeom>
            <a:solidFill>
              <a:srgbClr val="B6CAB1"/>
            </a:solidFill>
          </p:spPr>
          <p:txBody>
            <a:bodyPr wrap="square" lIns="0" tIns="0" rIns="0" bIns="0" rtlCol="0"/>
            <a:lstStyle/>
            <a:p>
              <a:endParaRPr/>
            </a:p>
          </p:txBody>
        </p:sp>
        <p:sp>
          <p:nvSpPr>
            <p:cNvPr id="14" name="object 14"/>
            <p:cNvSpPr/>
            <p:nvPr/>
          </p:nvSpPr>
          <p:spPr>
            <a:xfrm>
              <a:off x="3918076" y="3015360"/>
              <a:ext cx="1308100" cy="1558925"/>
            </a:xfrm>
            <a:custGeom>
              <a:avLst/>
              <a:gdLst/>
              <a:ahLst/>
              <a:cxnLst/>
              <a:rect l="l" t="t" r="r" b="b"/>
              <a:pathLst>
                <a:path w="1308100" h="1558925">
                  <a:moveTo>
                    <a:pt x="1177163" y="0"/>
                  </a:moveTo>
                  <a:lnTo>
                    <a:pt x="130683" y="0"/>
                  </a:lnTo>
                  <a:lnTo>
                    <a:pt x="79831" y="10277"/>
                  </a:lnTo>
                  <a:lnTo>
                    <a:pt x="38290" y="38306"/>
                  </a:lnTo>
                  <a:lnTo>
                    <a:pt x="10275" y="79884"/>
                  </a:lnTo>
                  <a:lnTo>
                    <a:pt x="0" y="130810"/>
                  </a:lnTo>
                  <a:lnTo>
                    <a:pt x="0" y="1427607"/>
                  </a:lnTo>
                  <a:lnTo>
                    <a:pt x="10275" y="1478532"/>
                  </a:lnTo>
                  <a:lnTo>
                    <a:pt x="38290" y="1520110"/>
                  </a:lnTo>
                  <a:lnTo>
                    <a:pt x="79831" y="1548139"/>
                  </a:lnTo>
                  <a:lnTo>
                    <a:pt x="130683" y="1558416"/>
                  </a:lnTo>
                  <a:lnTo>
                    <a:pt x="1177163" y="1558416"/>
                  </a:lnTo>
                  <a:lnTo>
                    <a:pt x="1228014" y="1548139"/>
                  </a:lnTo>
                  <a:lnTo>
                    <a:pt x="1269555" y="1520110"/>
                  </a:lnTo>
                  <a:lnTo>
                    <a:pt x="1297570" y="1478532"/>
                  </a:lnTo>
                  <a:lnTo>
                    <a:pt x="1307846" y="1427607"/>
                  </a:lnTo>
                  <a:lnTo>
                    <a:pt x="1307846" y="130810"/>
                  </a:lnTo>
                  <a:lnTo>
                    <a:pt x="1297570" y="79884"/>
                  </a:lnTo>
                  <a:lnTo>
                    <a:pt x="1269555" y="38306"/>
                  </a:lnTo>
                  <a:lnTo>
                    <a:pt x="1228014" y="10277"/>
                  </a:lnTo>
                  <a:lnTo>
                    <a:pt x="1177163" y="0"/>
                  </a:lnTo>
                  <a:close/>
                </a:path>
              </a:pathLst>
            </a:custGeom>
            <a:solidFill>
              <a:srgbClr val="5E9C4D"/>
            </a:solidFill>
          </p:spPr>
          <p:txBody>
            <a:bodyPr wrap="square" lIns="0" tIns="0" rIns="0" bIns="0" rtlCol="0"/>
            <a:lstStyle/>
            <a:p>
              <a:endParaRPr/>
            </a:p>
          </p:txBody>
        </p:sp>
        <p:sp>
          <p:nvSpPr>
            <p:cNvPr id="15" name="object 15"/>
            <p:cNvSpPr/>
            <p:nvPr/>
          </p:nvSpPr>
          <p:spPr>
            <a:xfrm>
              <a:off x="3918076" y="3015360"/>
              <a:ext cx="1308100" cy="1558925"/>
            </a:xfrm>
            <a:custGeom>
              <a:avLst/>
              <a:gdLst/>
              <a:ahLst/>
              <a:cxnLst/>
              <a:rect l="l" t="t" r="r" b="b"/>
              <a:pathLst>
                <a:path w="1308100" h="1558925">
                  <a:moveTo>
                    <a:pt x="0" y="130810"/>
                  </a:moveTo>
                  <a:lnTo>
                    <a:pt x="10275" y="79884"/>
                  </a:lnTo>
                  <a:lnTo>
                    <a:pt x="38290" y="38306"/>
                  </a:lnTo>
                  <a:lnTo>
                    <a:pt x="79831" y="10277"/>
                  </a:lnTo>
                  <a:lnTo>
                    <a:pt x="130683" y="0"/>
                  </a:lnTo>
                  <a:lnTo>
                    <a:pt x="1177163" y="0"/>
                  </a:lnTo>
                  <a:lnTo>
                    <a:pt x="1228014" y="10277"/>
                  </a:lnTo>
                  <a:lnTo>
                    <a:pt x="1269555" y="38306"/>
                  </a:lnTo>
                  <a:lnTo>
                    <a:pt x="1297570" y="79884"/>
                  </a:lnTo>
                  <a:lnTo>
                    <a:pt x="1307846" y="130810"/>
                  </a:lnTo>
                  <a:lnTo>
                    <a:pt x="1307846" y="1427607"/>
                  </a:lnTo>
                  <a:lnTo>
                    <a:pt x="1297570" y="1478532"/>
                  </a:lnTo>
                  <a:lnTo>
                    <a:pt x="1269555" y="1520110"/>
                  </a:lnTo>
                  <a:lnTo>
                    <a:pt x="1228014" y="1548139"/>
                  </a:lnTo>
                  <a:lnTo>
                    <a:pt x="1177163" y="1558416"/>
                  </a:lnTo>
                  <a:lnTo>
                    <a:pt x="130683" y="1558416"/>
                  </a:lnTo>
                  <a:lnTo>
                    <a:pt x="79831" y="1548139"/>
                  </a:lnTo>
                  <a:lnTo>
                    <a:pt x="38290" y="1520110"/>
                  </a:lnTo>
                  <a:lnTo>
                    <a:pt x="10275" y="1478532"/>
                  </a:lnTo>
                  <a:lnTo>
                    <a:pt x="0" y="1427607"/>
                  </a:lnTo>
                  <a:lnTo>
                    <a:pt x="0" y="130810"/>
                  </a:lnTo>
                  <a:close/>
                </a:path>
              </a:pathLst>
            </a:custGeom>
            <a:ln w="25400">
              <a:solidFill>
                <a:srgbClr val="E6F0E2"/>
              </a:solidFill>
            </a:ln>
          </p:spPr>
          <p:txBody>
            <a:bodyPr wrap="square" lIns="0" tIns="0" rIns="0" bIns="0" rtlCol="0"/>
            <a:lstStyle/>
            <a:p>
              <a:endParaRPr/>
            </a:p>
          </p:txBody>
        </p:sp>
      </p:grpSp>
      <p:sp>
        <p:nvSpPr>
          <p:cNvPr id="16" name="object 16"/>
          <p:cNvSpPr txBox="1"/>
          <p:nvPr/>
        </p:nvSpPr>
        <p:spPr>
          <a:xfrm>
            <a:off x="3993896" y="3067557"/>
            <a:ext cx="1158240" cy="1422400"/>
          </a:xfrm>
          <a:prstGeom prst="rect">
            <a:avLst/>
          </a:prstGeom>
        </p:spPr>
        <p:txBody>
          <a:bodyPr vert="horz" wrap="square" lIns="0" tIns="29845" rIns="0" bIns="0" rtlCol="0">
            <a:spAutoFit/>
          </a:bodyPr>
          <a:lstStyle/>
          <a:p>
            <a:pPr marL="283845" marR="275590" indent="-635" algn="ctr">
              <a:lnSpc>
                <a:spcPts val="1210"/>
              </a:lnSpc>
              <a:spcBef>
                <a:spcPts val="235"/>
              </a:spcBef>
            </a:pPr>
            <a:r>
              <a:rPr sz="1100" b="1" spc="-10" dirty="0">
                <a:solidFill>
                  <a:srgbClr val="E6F0E2"/>
                </a:solidFill>
                <a:latin typeface="Constantia"/>
                <a:cs typeface="Constantia"/>
              </a:rPr>
              <a:t>choroba właściwa</a:t>
            </a:r>
            <a:endParaRPr sz="1100">
              <a:latin typeface="Constantia"/>
              <a:cs typeface="Constantia"/>
            </a:endParaRPr>
          </a:p>
          <a:p>
            <a:pPr marL="55244" marR="47625" algn="ctr">
              <a:lnSpc>
                <a:spcPts val="1200"/>
              </a:lnSpc>
              <a:spcBef>
                <a:spcPts val="10"/>
              </a:spcBef>
            </a:pPr>
            <a:r>
              <a:rPr sz="1100" dirty="0">
                <a:solidFill>
                  <a:srgbClr val="E6F0E2"/>
                </a:solidFill>
                <a:latin typeface="Constantia"/>
                <a:cs typeface="Constantia"/>
              </a:rPr>
              <a:t>(porażenie),</a:t>
            </a:r>
            <a:r>
              <a:rPr sz="1100" spc="-25" dirty="0">
                <a:solidFill>
                  <a:srgbClr val="E6F0E2"/>
                </a:solidFill>
                <a:latin typeface="Constantia"/>
                <a:cs typeface="Constantia"/>
              </a:rPr>
              <a:t> </a:t>
            </a:r>
            <a:r>
              <a:rPr sz="1100" spc="-10" dirty="0">
                <a:solidFill>
                  <a:srgbClr val="E6F0E2"/>
                </a:solidFill>
                <a:latin typeface="Constantia"/>
                <a:cs typeface="Constantia"/>
              </a:rPr>
              <a:t>czyli przejście</a:t>
            </a:r>
            <a:endParaRPr sz="1100">
              <a:latin typeface="Constantia"/>
              <a:cs typeface="Constantia"/>
            </a:endParaRPr>
          </a:p>
          <a:p>
            <a:pPr algn="ctr">
              <a:lnSpc>
                <a:spcPts val="1140"/>
              </a:lnSpc>
            </a:pPr>
            <a:r>
              <a:rPr sz="1100" dirty="0">
                <a:solidFill>
                  <a:srgbClr val="E6F0E2"/>
                </a:solidFill>
                <a:latin typeface="Constantia"/>
                <a:cs typeface="Constantia"/>
              </a:rPr>
              <a:t>wszystkich</a:t>
            </a:r>
            <a:r>
              <a:rPr sz="1100" spc="-60" dirty="0">
                <a:solidFill>
                  <a:srgbClr val="E6F0E2"/>
                </a:solidFill>
                <a:latin typeface="Constantia"/>
                <a:cs typeface="Constantia"/>
              </a:rPr>
              <a:t> </a:t>
            </a:r>
            <a:r>
              <a:rPr sz="1100" spc="-10" dirty="0">
                <a:solidFill>
                  <a:srgbClr val="E6F0E2"/>
                </a:solidFill>
                <a:latin typeface="Constantia"/>
                <a:cs typeface="Constantia"/>
              </a:rPr>
              <a:t>etapów</a:t>
            </a:r>
            <a:endParaRPr sz="1100">
              <a:latin typeface="Constantia"/>
              <a:cs typeface="Constantia"/>
            </a:endParaRPr>
          </a:p>
          <a:p>
            <a:pPr marL="132715" marR="127000" algn="ctr">
              <a:lnSpc>
                <a:spcPct val="91500"/>
              </a:lnSpc>
              <a:spcBef>
                <a:spcPts val="60"/>
              </a:spcBef>
            </a:pPr>
            <a:r>
              <a:rPr sz="1100" dirty="0">
                <a:solidFill>
                  <a:srgbClr val="E6F0E2"/>
                </a:solidFill>
                <a:latin typeface="Constantia"/>
                <a:cs typeface="Constantia"/>
              </a:rPr>
              <a:t>choroby,</a:t>
            </a:r>
            <a:r>
              <a:rPr sz="1100" spc="-35" dirty="0">
                <a:solidFill>
                  <a:srgbClr val="E6F0E2"/>
                </a:solidFill>
                <a:latin typeface="Constantia"/>
                <a:cs typeface="Constantia"/>
              </a:rPr>
              <a:t> </a:t>
            </a:r>
            <a:r>
              <a:rPr sz="1100" dirty="0">
                <a:solidFill>
                  <a:srgbClr val="E6F0E2"/>
                </a:solidFill>
                <a:latin typeface="Constantia"/>
                <a:cs typeface="Constantia"/>
              </a:rPr>
              <a:t>aż</a:t>
            </a:r>
            <a:r>
              <a:rPr sz="1100" spc="-30" dirty="0">
                <a:solidFill>
                  <a:srgbClr val="E6F0E2"/>
                </a:solidFill>
                <a:latin typeface="Constantia"/>
                <a:cs typeface="Constantia"/>
              </a:rPr>
              <a:t> </a:t>
            </a:r>
            <a:r>
              <a:rPr sz="1100" spc="-25" dirty="0">
                <a:solidFill>
                  <a:srgbClr val="E6F0E2"/>
                </a:solidFill>
                <a:latin typeface="Constantia"/>
                <a:cs typeface="Constantia"/>
              </a:rPr>
              <a:t>do </a:t>
            </a:r>
            <a:r>
              <a:rPr sz="1100" dirty="0">
                <a:solidFill>
                  <a:srgbClr val="E6F0E2"/>
                </a:solidFill>
                <a:latin typeface="Constantia"/>
                <a:cs typeface="Constantia"/>
              </a:rPr>
              <a:t>zamarcia</a:t>
            </a:r>
            <a:r>
              <a:rPr sz="1100" spc="-35" dirty="0">
                <a:solidFill>
                  <a:srgbClr val="E6F0E2"/>
                </a:solidFill>
                <a:latin typeface="Constantia"/>
                <a:cs typeface="Constantia"/>
              </a:rPr>
              <a:t> </a:t>
            </a:r>
            <a:r>
              <a:rPr sz="1100" spc="-25" dirty="0">
                <a:solidFill>
                  <a:srgbClr val="E6F0E2"/>
                </a:solidFill>
                <a:latin typeface="Constantia"/>
                <a:cs typeface="Constantia"/>
              </a:rPr>
              <a:t>lub </a:t>
            </a:r>
            <a:r>
              <a:rPr sz="1100" spc="-10" dirty="0">
                <a:solidFill>
                  <a:srgbClr val="E6F0E2"/>
                </a:solidFill>
                <a:latin typeface="Constantia"/>
                <a:cs typeface="Constantia"/>
              </a:rPr>
              <a:t>wyzdrowienia rośliny;</a:t>
            </a:r>
            <a:endParaRPr sz="1100">
              <a:latin typeface="Constantia"/>
              <a:cs typeface="Constantia"/>
            </a:endParaRPr>
          </a:p>
        </p:txBody>
      </p:sp>
      <p:grpSp>
        <p:nvGrpSpPr>
          <p:cNvPr id="17" name="object 17"/>
          <p:cNvGrpSpPr/>
          <p:nvPr/>
        </p:nvGrpSpPr>
        <p:grpSpPr>
          <a:xfrm>
            <a:off x="5356733" y="3002660"/>
            <a:ext cx="1713230" cy="1584325"/>
            <a:chOff x="5356733" y="3002660"/>
            <a:chExt cx="1713230" cy="1584325"/>
          </a:xfrm>
        </p:grpSpPr>
        <p:sp>
          <p:nvSpPr>
            <p:cNvPr id="18" name="object 18"/>
            <p:cNvSpPr/>
            <p:nvPr/>
          </p:nvSpPr>
          <p:spPr>
            <a:xfrm>
              <a:off x="5356733" y="3632453"/>
              <a:ext cx="277495" cy="324485"/>
            </a:xfrm>
            <a:custGeom>
              <a:avLst/>
              <a:gdLst/>
              <a:ahLst/>
              <a:cxnLst/>
              <a:rect l="l" t="t" r="r" b="b"/>
              <a:pathLst>
                <a:path w="277495" h="324485">
                  <a:moveTo>
                    <a:pt x="138683" y="0"/>
                  </a:moveTo>
                  <a:lnTo>
                    <a:pt x="138683" y="64770"/>
                  </a:lnTo>
                  <a:lnTo>
                    <a:pt x="0" y="64770"/>
                  </a:lnTo>
                  <a:lnTo>
                    <a:pt x="0" y="259461"/>
                  </a:lnTo>
                  <a:lnTo>
                    <a:pt x="138683" y="259461"/>
                  </a:lnTo>
                  <a:lnTo>
                    <a:pt x="138683" y="324358"/>
                  </a:lnTo>
                  <a:lnTo>
                    <a:pt x="277367" y="162179"/>
                  </a:lnTo>
                  <a:lnTo>
                    <a:pt x="138683" y="0"/>
                  </a:lnTo>
                  <a:close/>
                </a:path>
              </a:pathLst>
            </a:custGeom>
            <a:solidFill>
              <a:srgbClr val="B6CAB1"/>
            </a:solidFill>
          </p:spPr>
          <p:txBody>
            <a:bodyPr wrap="square" lIns="0" tIns="0" rIns="0" bIns="0" rtlCol="0"/>
            <a:lstStyle/>
            <a:p>
              <a:endParaRPr/>
            </a:p>
          </p:txBody>
        </p:sp>
        <p:sp>
          <p:nvSpPr>
            <p:cNvPr id="19" name="object 19"/>
            <p:cNvSpPr/>
            <p:nvPr/>
          </p:nvSpPr>
          <p:spPr>
            <a:xfrm>
              <a:off x="5749163" y="3015360"/>
              <a:ext cx="1308100" cy="1558925"/>
            </a:xfrm>
            <a:custGeom>
              <a:avLst/>
              <a:gdLst/>
              <a:ahLst/>
              <a:cxnLst/>
              <a:rect l="l" t="t" r="r" b="b"/>
              <a:pathLst>
                <a:path w="1308100" h="1558925">
                  <a:moveTo>
                    <a:pt x="1177163" y="0"/>
                  </a:moveTo>
                  <a:lnTo>
                    <a:pt x="130810" y="0"/>
                  </a:lnTo>
                  <a:lnTo>
                    <a:pt x="79884" y="10277"/>
                  </a:lnTo>
                  <a:lnTo>
                    <a:pt x="38306" y="38306"/>
                  </a:lnTo>
                  <a:lnTo>
                    <a:pt x="10277" y="79884"/>
                  </a:lnTo>
                  <a:lnTo>
                    <a:pt x="0" y="130810"/>
                  </a:lnTo>
                  <a:lnTo>
                    <a:pt x="0" y="1427607"/>
                  </a:lnTo>
                  <a:lnTo>
                    <a:pt x="10277" y="1478532"/>
                  </a:lnTo>
                  <a:lnTo>
                    <a:pt x="38306" y="1520110"/>
                  </a:lnTo>
                  <a:lnTo>
                    <a:pt x="79884" y="1548139"/>
                  </a:lnTo>
                  <a:lnTo>
                    <a:pt x="130810" y="1558416"/>
                  </a:lnTo>
                  <a:lnTo>
                    <a:pt x="1177163" y="1558416"/>
                  </a:lnTo>
                  <a:lnTo>
                    <a:pt x="1228088" y="1548139"/>
                  </a:lnTo>
                  <a:lnTo>
                    <a:pt x="1269666" y="1520110"/>
                  </a:lnTo>
                  <a:lnTo>
                    <a:pt x="1297695" y="1478532"/>
                  </a:lnTo>
                  <a:lnTo>
                    <a:pt x="1307972" y="1427607"/>
                  </a:lnTo>
                  <a:lnTo>
                    <a:pt x="1307972" y="130810"/>
                  </a:lnTo>
                  <a:lnTo>
                    <a:pt x="1297695" y="79884"/>
                  </a:lnTo>
                  <a:lnTo>
                    <a:pt x="1269666" y="38306"/>
                  </a:lnTo>
                  <a:lnTo>
                    <a:pt x="1228088" y="10277"/>
                  </a:lnTo>
                  <a:lnTo>
                    <a:pt x="1177163" y="0"/>
                  </a:lnTo>
                  <a:close/>
                </a:path>
              </a:pathLst>
            </a:custGeom>
            <a:solidFill>
              <a:srgbClr val="5E9C4D"/>
            </a:solidFill>
          </p:spPr>
          <p:txBody>
            <a:bodyPr wrap="square" lIns="0" tIns="0" rIns="0" bIns="0" rtlCol="0"/>
            <a:lstStyle/>
            <a:p>
              <a:endParaRPr/>
            </a:p>
          </p:txBody>
        </p:sp>
        <p:sp>
          <p:nvSpPr>
            <p:cNvPr id="20" name="object 20"/>
            <p:cNvSpPr/>
            <p:nvPr/>
          </p:nvSpPr>
          <p:spPr>
            <a:xfrm>
              <a:off x="5749163" y="3015360"/>
              <a:ext cx="1308100" cy="1558925"/>
            </a:xfrm>
            <a:custGeom>
              <a:avLst/>
              <a:gdLst/>
              <a:ahLst/>
              <a:cxnLst/>
              <a:rect l="l" t="t" r="r" b="b"/>
              <a:pathLst>
                <a:path w="1308100" h="1558925">
                  <a:moveTo>
                    <a:pt x="0" y="130810"/>
                  </a:moveTo>
                  <a:lnTo>
                    <a:pt x="10277" y="79884"/>
                  </a:lnTo>
                  <a:lnTo>
                    <a:pt x="38306" y="38306"/>
                  </a:lnTo>
                  <a:lnTo>
                    <a:pt x="79884" y="10277"/>
                  </a:lnTo>
                  <a:lnTo>
                    <a:pt x="130810" y="0"/>
                  </a:lnTo>
                  <a:lnTo>
                    <a:pt x="1177163" y="0"/>
                  </a:lnTo>
                  <a:lnTo>
                    <a:pt x="1228088" y="10277"/>
                  </a:lnTo>
                  <a:lnTo>
                    <a:pt x="1269666" y="38306"/>
                  </a:lnTo>
                  <a:lnTo>
                    <a:pt x="1297695" y="79884"/>
                  </a:lnTo>
                  <a:lnTo>
                    <a:pt x="1307972" y="130810"/>
                  </a:lnTo>
                  <a:lnTo>
                    <a:pt x="1307972" y="1427607"/>
                  </a:lnTo>
                  <a:lnTo>
                    <a:pt x="1297695" y="1478532"/>
                  </a:lnTo>
                  <a:lnTo>
                    <a:pt x="1269666" y="1520110"/>
                  </a:lnTo>
                  <a:lnTo>
                    <a:pt x="1228088" y="1548139"/>
                  </a:lnTo>
                  <a:lnTo>
                    <a:pt x="1177163" y="1558416"/>
                  </a:lnTo>
                  <a:lnTo>
                    <a:pt x="130810" y="1558416"/>
                  </a:lnTo>
                  <a:lnTo>
                    <a:pt x="79884" y="1548139"/>
                  </a:lnTo>
                  <a:lnTo>
                    <a:pt x="38306" y="1520110"/>
                  </a:lnTo>
                  <a:lnTo>
                    <a:pt x="10277" y="1478532"/>
                  </a:lnTo>
                  <a:lnTo>
                    <a:pt x="0" y="1427607"/>
                  </a:lnTo>
                  <a:lnTo>
                    <a:pt x="0" y="130810"/>
                  </a:lnTo>
                  <a:close/>
                </a:path>
              </a:pathLst>
            </a:custGeom>
            <a:ln w="25400">
              <a:solidFill>
                <a:srgbClr val="E6F0E2"/>
              </a:solidFill>
            </a:ln>
          </p:spPr>
          <p:txBody>
            <a:bodyPr wrap="square" lIns="0" tIns="0" rIns="0" bIns="0" rtlCol="0"/>
            <a:lstStyle/>
            <a:p>
              <a:endParaRPr/>
            </a:p>
          </p:txBody>
        </p:sp>
      </p:grpSp>
      <p:sp>
        <p:nvSpPr>
          <p:cNvPr id="21" name="object 21"/>
          <p:cNvSpPr txBox="1"/>
          <p:nvPr/>
        </p:nvSpPr>
        <p:spPr>
          <a:xfrm>
            <a:off x="5827014" y="3221227"/>
            <a:ext cx="1152525" cy="1114425"/>
          </a:xfrm>
          <a:prstGeom prst="rect">
            <a:avLst/>
          </a:prstGeom>
        </p:spPr>
        <p:txBody>
          <a:bodyPr vert="horz" wrap="square" lIns="0" tIns="27305" rIns="0" bIns="0" rtlCol="0">
            <a:spAutoFit/>
          </a:bodyPr>
          <a:lstStyle/>
          <a:p>
            <a:pPr marL="12065" marR="5080" indent="2540" algn="ctr">
              <a:lnSpc>
                <a:spcPct val="91600"/>
              </a:lnSpc>
              <a:spcBef>
                <a:spcPts val="215"/>
              </a:spcBef>
            </a:pPr>
            <a:r>
              <a:rPr sz="1100" b="1" spc="-10" dirty="0">
                <a:solidFill>
                  <a:srgbClr val="E6F0E2"/>
                </a:solidFill>
                <a:latin typeface="Constantia"/>
                <a:cs typeface="Constantia"/>
              </a:rPr>
              <a:t>wyzdrowienie </a:t>
            </a:r>
            <a:r>
              <a:rPr sz="1100" spc="-10" dirty="0">
                <a:solidFill>
                  <a:srgbClr val="E6F0E2"/>
                </a:solidFill>
                <a:latin typeface="Constantia"/>
                <a:cs typeface="Constantia"/>
              </a:rPr>
              <a:t>(okres rekonwalescencji), </a:t>
            </a:r>
            <a:r>
              <a:rPr sz="1100" dirty="0">
                <a:solidFill>
                  <a:srgbClr val="E6F0E2"/>
                </a:solidFill>
                <a:latin typeface="Constantia"/>
                <a:cs typeface="Constantia"/>
              </a:rPr>
              <a:t>czyli</a:t>
            </a:r>
            <a:r>
              <a:rPr sz="1100" spc="250" dirty="0">
                <a:solidFill>
                  <a:srgbClr val="E6F0E2"/>
                </a:solidFill>
                <a:latin typeface="Constantia"/>
                <a:cs typeface="Constantia"/>
              </a:rPr>
              <a:t> </a:t>
            </a:r>
            <a:r>
              <a:rPr sz="1100" spc="-10" dirty="0">
                <a:solidFill>
                  <a:srgbClr val="E6F0E2"/>
                </a:solidFill>
                <a:latin typeface="Constantia"/>
                <a:cs typeface="Constantia"/>
              </a:rPr>
              <a:t>zabliźnianie </a:t>
            </a:r>
            <a:r>
              <a:rPr sz="1100" dirty="0">
                <a:solidFill>
                  <a:srgbClr val="E6F0E2"/>
                </a:solidFill>
                <a:latin typeface="Constantia"/>
                <a:cs typeface="Constantia"/>
              </a:rPr>
              <a:t>ran</a:t>
            </a:r>
            <a:r>
              <a:rPr sz="1100" spc="-30" dirty="0">
                <a:solidFill>
                  <a:srgbClr val="E6F0E2"/>
                </a:solidFill>
                <a:latin typeface="Constantia"/>
                <a:cs typeface="Constantia"/>
              </a:rPr>
              <a:t> </a:t>
            </a:r>
            <a:r>
              <a:rPr sz="1100" dirty="0">
                <a:solidFill>
                  <a:srgbClr val="E6F0E2"/>
                </a:solidFill>
                <a:latin typeface="Constantia"/>
                <a:cs typeface="Constantia"/>
              </a:rPr>
              <a:t>roślin</a:t>
            </a:r>
            <a:r>
              <a:rPr sz="1100" spc="-25" dirty="0">
                <a:solidFill>
                  <a:srgbClr val="E6F0E2"/>
                </a:solidFill>
                <a:latin typeface="Constantia"/>
                <a:cs typeface="Constantia"/>
              </a:rPr>
              <a:t> </a:t>
            </a:r>
            <a:r>
              <a:rPr sz="1100" spc="-50" dirty="0">
                <a:solidFill>
                  <a:srgbClr val="E6F0E2"/>
                </a:solidFill>
                <a:latin typeface="Constantia"/>
                <a:cs typeface="Constantia"/>
              </a:rPr>
              <a:t>i</a:t>
            </a:r>
            <a:endParaRPr sz="1100">
              <a:latin typeface="Constantia"/>
              <a:cs typeface="Constantia"/>
            </a:endParaRPr>
          </a:p>
          <a:p>
            <a:pPr marL="62865" marR="53975" algn="ctr">
              <a:lnSpc>
                <a:spcPts val="1200"/>
              </a:lnSpc>
              <a:spcBef>
                <a:spcPts val="30"/>
              </a:spcBef>
            </a:pPr>
            <a:r>
              <a:rPr sz="1100" dirty="0">
                <a:solidFill>
                  <a:srgbClr val="E6F0E2"/>
                </a:solidFill>
                <a:latin typeface="Constantia"/>
                <a:cs typeface="Constantia"/>
              </a:rPr>
              <a:t>odpadanie</a:t>
            </a:r>
            <a:r>
              <a:rPr sz="1100" spc="-30" dirty="0">
                <a:solidFill>
                  <a:srgbClr val="E6F0E2"/>
                </a:solidFill>
                <a:latin typeface="Constantia"/>
                <a:cs typeface="Constantia"/>
              </a:rPr>
              <a:t> </a:t>
            </a:r>
            <a:r>
              <a:rPr sz="1100" spc="-10" dirty="0">
                <a:solidFill>
                  <a:srgbClr val="E6F0E2"/>
                </a:solidFill>
                <a:latin typeface="Constantia"/>
                <a:cs typeface="Constantia"/>
              </a:rPr>
              <a:t>części obumarłych;</a:t>
            </a:r>
            <a:endParaRPr sz="1100">
              <a:latin typeface="Constantia"/>
              <a:cs typeface="Constantia"/>
            </a:endParaRPr>
          </a:p>
        </p:txBody>
      </p:sp>
      <p:grpSp>
        <p:nvGrpSpPr>
          <p:cNvPr id="22" name="object 22"/>
          <p:cNvGrpSpPr/>
          <p:nvPr/>
        </p:nvGrpSpPr>
        <p:grpSpPr>
          <a:xfrm>
            <a:off x="7187945" y="3002660"/>
            <a:ext cx="1713230" cy="1584325"/>
            <a:chOff x="7187945" y="3002660"/>
            <a:chExt cx="1713230" cy="1584325"/>
          </a:xfrm>
        </p:grpSpPr>
        <p:sp>
          <p:nvSpPr>
            <p:cNvPr id="23" name="object 23"/>
            <p:cNvSpPr/>
            <p:nvPr/>
          </p:nvSpPr>
          <p:spPr>
            <a:xfrm>
              <a:off x="7187945" y="3632453"/>
              <a:ext cx="277495" cy="324485"/>
            </a:xfrm>
            <a:custGeom>
              <a:avLst/>
              <a:gdLst/>
              <a:ahLst/>
              <a:cxnLst/>
              <a:rect l="l" t="t" r="r" b="b"/>
              <a:pathLst>
                <a:path w="277495" h="324485">
                  <a:moveTo>
                    <a:pt x="138556" y="0"/>
                  </a:moveTo>
                  <a:lnTo>
                    <a:pt x="138556" y="64770"/>
                  </a:lnTo>
                  <a:lnTo>
                    <a:pt x="0" y="64770"/>
                  </a:lnTo>
                  <a:lnTo>
                    <a:pt x="0" y="259461"/>
                  </a:lnTo>
                  <a:lnTo>
                    <a:pt x="138556" y="259461"/>
                  </a:lnTo>
                  <a:lnTo>
                    <a:pt x="138556" y="324358"/>
                  </a:lnTo>
                  <a:lnTo>
                    <a:pt x="277240" y="162179"/>
                  </a:lnTo>
                  <a:lnTo>
                    <a:pt x="138556" y="0"/>
                  </a:lnTo>
                  <a:close/>
                </a:path>
              </a:pathLst>
            </a:custGeom>
            <a:solidFill>
              <a:srgbClr val="B6CAB1"/>
            </a:solidFill>
          </p:spPr>
          <p:txBody>
            <a:bodyPr wrap="square" lIns="0" tIns="0" rIns="0" bIns="0" rtlCol="0"/>
            <a:lstStyle/>
            <a:p>
              <a:endParaRPr/>
            </a:p>
          </p:txBody>
        </p:sp>
        <p:sp>
          <p:nvSpPr>
            <p:cNvPr id="24" name="object 24"/>
            <p:cNvSpPr/>
            <p:nvPr/>
          </p:nvSpPr>
          <p:spPr>
            <a:xfrm>
              <a:off x="7580248" y="3015360"/>
              <a:ext cx="1308100" cy="1558925"/>
            </a:xfrm>
            <a:custGeom>
              <a:avLst/>
              <a:gdLst/>
              <a:ahLst/>
              <a:cxnLst/>
              <a:rect l="l" t="t" r="r" b="b"/>
              <a:pathLst>
                <a:path w="1308100" h="1558925">
                  <a:moveTo>
                    <a:pt x="1177162" y="0"/>
                  </a:moveTo>
                  <a:lnTo>
                    <a:pt x="130809" y="0"/>
                  </a:lnTo>
                  <a:lnTo>
                    <a:pt x="79938" y="10277"/>
                  </a:lnTo>
                  <a:lnTo>
                    <a:pt x="38353" y="38306"/>
                  </a:lnTo>
                  <a:lnTo>
                    <a:pt x="10294" y="79884"/>
                  </a:lnTo>
                  <a:lnTo>
                    <a:pt x="0" y="130810"/>
                  </a:lnTo>
                  <a:lnTo>
                    <a:pt x="0" y="1427607"/>
                  </a:lnTo>
                  <a:lnTo>
                    <a:pt x="10294" y="1478532"/>
                  </a:lnTo>
                  <a:lnTo>
                    <a:pt x="38353" y="1520110"/>
                  </a:lnTo>
                  <a:lnTo>
                    <a:pt x="79938" y="1548139"/>
                  </a:lnTo>
                  <a:lnTo>
                    <a:pt x="130809" y="1558416"/>
                  </a:lnTo>
                  <a:lnTo>
                    <a:pt x="1177162" y="1558416"/>
                  </a:lnTo>
                  <a:lnTo>
                    <a:pt x="1228088" y="1548139"/>
                  </a:lnTo>
                  <a:lnTo>
                    <a:pt x="1269666" y="1520110"/>
                  </a:lnTo>
                  <a:lnTo>
                    <a:pt x="1297695" y="1478532"/>
                  </a:lnTo>
                  <a:lnTo>
                    <a:pt x="1307973" y="1427607"/>
                  </a:lnTo>
                  <a:lnTo>
                    <a:pt x="1307973" y="130810"/>
                  </a:lnTo>
                  <a:lnTo>
                    <a:pt x="1297695" y="79884"/>
                  </a:lnTo>
                  <a:lnTo>
                    <a:pt x="1269666" y="38306"/>
                  </a:lnTo>
                  <a:lnTo>
                    <a:pt x="1228088" y="10277"/>
                  </a:lnTo>
                  <a:lnTo>
                    <a:pt x="1177162" y="0"/>
                  </a:lnTo>
                  <a:close/>
                </a:path>
              </a:pathLst>
            </a:custGeom>
            <a:solidFill>
              <a:srgbClr val="5E9C4D"/>
            </a:solidFill>
          </p:spPr>
          <p:txBody>
            <a:bodyPr wrap="square" lIns="0" tIns="0" rIns="0" bIns="0" rtlCol="0"/>
            <a:lstStyle/>
            <a:p>
              <a:endParaRPr/>
            </a:p>
          </p:txBody>
        </p:sp>
        <p:sp>
          <p:nvSpPr>
            <p:cNvPr id="25" name="object 25"/>
            <p:cNvSpPr/>
            <p:nvPr/>
          </p:nvSpPr>
          <p:spPr>
            <a:xfrm>
              <a:off x="7580248" y="3015360"/>
              <a:ext cx="1308100" cy="1558925"/>
            </a:xfrm>
            <a:custGeom>
              <a:avLst/>
              <a:gdLst/>
              <a:ahLst/>
              <a:cxnLst/>
              <a:rect l="l" t="t" r="r" b="b"/>
              <a:pathLst>
                <a:path w="1308100" h="1558925">
                  <a:moveTo>
                    <a:pt x="0" y="130810"/>
                  </a:moveTo>
                  <a:lnTo>
                    <a:pt x="10294" y="79884"/>
                  </a:lnTo>
                  <a:lnTo>
                    <a:pt x="38353" y="38306"/>
                  </a:lnTo>
                  <a:lnTo>
                    <a:pt x="79938" y="10277"/>
                  </a:lnTo>
                  <a:lnTo>
                    <a:pt x="130809" y="0"/>
                  </a:lnTo>
                  <a:lnTo>
                    <a:pt x="1177162" y="0"/>
                  </a:lnTo>
                  <a:lnTo>
                    <a:pt x="1228088" y="10277"/>
                  </a:lnTo>
                  <a:lnTo>
                    <a:pt x="1269666" y="38306"/>
                  </a:lnTo>
                  <a:lnTo>
                    <a:pt x="1297695" y="79884"/>
                  </a:lnTo>
                  <a:lnTo>
                    <a:pt x="1307973" y="130810"/>
                  </a:lnTo>
                  <a:lnTo>
                    <a:pt x="1307973" y="1427607"/>
                  </a:lnTo>
                  <a:lnTo>
                    <a:pt x="1297695" y="1478532"/>
                  </a:lnTo>
                  <a:lnTo>
                    <a:pt x="1269666" y="1520110"/>
                  </a:lnTo>
                  <a:lnTo>
                    <a:pt x="1228088" y="1548139"/>
                  </a:lnTo>
                  <a:lnTo>
                    <a:pt x="1177162" y="1558416"/>
                  </a:lnTo>
                  <a:lnTo>
                    <a:pt x="130809" y="1558416"/>
                  </a:lnTo>
                  <a:lnTo>
                    <a:pt x="79938" y="1548139"/>
                  </a:lnTo>
                  <a:lnTo>
                    <a:pt x="38353" y="1520110"/>
                  </a:lnTo>
                  <a:lnTo>
                    <a:pt x="10294" y="1478532"/>
                  </a:lnTo>
                  <a:lnTo>
                    <a:pt x="0" y="1427607"/>
                  </a:lnTo>
                  <a:lnTo>
                    <a:pt x="0" y="130810"/>
                  </a:lnTo>
                  <a:close/>
                </a:path>
              </a:pathLst>
            </a:custGeom>
            <a:ln w="25400">
              <a:solidFill>
                <a:srgbClr val="E6F0E2"/>
              </a:solidFill>
            </a:ln>
          </p:spPr>
          <p:txBody>
            <a:bodyPr wrap="square" lIns="0" tIns="0" rIns="0" bIns="0" rtlCol="0"/>
            <a:lstStyle/>
            <a:p>
              <a:endParaRPr/>
            </a:p>
          </p:txBody>
        </p:sp>
      </p:grpSp>
      <p:sp>
        <p:nvSpPr>
          <p:cNvPr id="26" name="object 26"/>
          <p:cNvSpPr txBox="1"/>
          <p:nvPr/>
        </p:nvSpPr>
        <p:spPr>
          <a:xfrm>
            <a:off x="7745094" y="3298063"/>
            <a:ext cx="978535" cy="962025"/>
          </a:xfrm>
          <a:prstGeom prst="rect">
            <a:avLst/>
          </a:prstGeom>
        </p:spPr>
        <p:txBody>
          <a:bodyPr vert="horz" wrap="square" lIns="0" tIns="27305" rIns="0" bIns="0" rtlCol="0">
            <a:spAutoFit/>
          </a:bodyPr>
          <a:lstStyle/>
          <a:p>
            <a:pPr marL="12700" marR="5080" indent="2540" algn="ctr">
              <a:lnSpc>
                <a:spcPct val="91600"/>
              </a:lnSpc>
              <a:spcBef>
                <a:spcPts val="215"/>
              </a:spcBef>
            </a:pPr>
            <a:r>
              <a:rPr sz="1100" b="1" spc="-10" dirty="0">
                <a:solidFill>
                  <a:srgbClr val="E6F0E2"/>
                </a:solidFill>
                <a:latin typeface="Constantia"/>
                <a:cs typeface="Constantia"/>
              </a:rPr>
              <a:t>wyrównanie</a:t>
            </a:r>
            <a:r>
              <a:rPr sz="1100" spc="-10" dirty="0">
                <a:solidFill>
                  <a:srgbClr val="E6F0E2"/>
                </a:solidFill>
                <a:latin typeface="Constantia"/>
                <a:cs typeface="Constantia"/>
              </a:rPr>
              <a:t>, </a:t>
            </a:r>
            <a:r>
              <a:rPr sz="1100" dirty="0">
                <a:solidFill>
                  <a:srgbClr val="E6F0E2"/>
                </a:solidFill>
                <a:latin typeface="Constantia"/>
                <a:cs typeface="Constantia"/>
              </a:rPr>
              <a:t>czyli</a:t>
            </a:r>
            <a:r>
              <a:rPr sz="1100" spc="-25" dirty="0">
                <a:solidFill>
                  <a:srgbClr val="E6F0E2"/>
                </a:solidFill>
                <a:latin typeface="Constantia"/>
                <a:cs typeface="Constantia"/>
              </a:rPr>
              <a:t> </a:t>
            </a:r>
            <a:r>
              <a:rPr sz="1100" spc="-10" dirty="0">
                <a:solidFill>
                  <a:srgbClr val="E6F0E2"/>
                </a:solidFill>
                <a:latin typeface="Constantia"/>
                <a:cs typeface="Constantia"/>
              </a:rPr>
              <a:t>powrót </a:t>
            </a:r>
            <a:r>
              <a:rPr sz="1100" dirty="0">
                <a:solidFill>
                  <a:srgbClr val="E6F0E2"/>
                </a:solidFill>
                <a:latin typeface="Constantia"/>
                <a:cs typeface="Constantia"/>
              </a:rPr>
              <a:t>rośliny</a:t>
            </a:r>
            <a:r>
              <a:rPr sz="1100" spc="-45" dirty="0">
                <a:solidFill>
                  <a:srgbClr val="E6F0E2"/>
                </a:solidFill>
                <a:latin typeface="Constantia"/>
                <a:cs typeface="Constantia"/>
              </a:rPr>
              <a:t> </a:t>
            </a:r>
            <a:r>
              <a:rPr sz="1100" spc="-25" dirty="0">
                <a:solidFill>
                  <a:srgbClr val="E6F0E2"/>
                </a:solidFill>
                <a:latin typeface="Constantia"/>
                <a:cs typeface="Constantia"/>
              </a:rPr>
              <a:t>do </a:t>
            </a:r>
            <a:r>
              <a:rPr sz="1100" spc="-10" dirty="0">
                <a:solidFill>
                  <a:srgbClr val="E6F0E2"/>
                </a:solidFill>
                <a:latin typeface="Constantia"/>
                <a:cs typeface="Constantia"/>
              </a:rPr>
              <a:t>harmonijnego stanu fizjologicznego.</a:t>
            </a:r>
            <a:endParaRPr sz="1100">
              <a:latin typeface="Constantia"/>
              <a:cs typeface="Constantia"/>
            </a:endParaRPr>
          </a:p>
        </p:txBody>
      </p:sp>
      <p:sp>
        <p:nvSpPr>
          <p:cNvPr id="27" name="object 27"/>
          <p:cNvSpPr txBox="1"/>
          <p:nvPr/>
        </p:nvSpPr>
        <p:spPr>
          <a:xfrm>
            <a:off x="2071370" y="1190434"/>
            <a:ext cx="3635375" cy="454659"/>
          </a:xfrm>
          <a:prstGeom prst="rect">
            <a:avLst/>
          </a:prstGeom>
        </p:spPr>
        <p:txBody>
          <a:bodyPr vert="horz" wrap="square" lIns="0" tIns="0" rIns="0" bIns="0" rtlCol="0">
            <a:spAutoFit/>
          </a:bodyPr>
          <a:lstStyle/>
          <a:p>
            <a:pPr>
              <a:lnSpc>
                <a:spcPts val="3540"/>
              </a:lnSpc>
            </a:pPr>
            <a:r>
              <a:rPr sz="3200" b="1" dirty="0">
                <a:solidFill>
                  <a:srgbClr val="27421F"/>
                </a:solidFill>
                <a:latin typeface="Arial"/>
                <a:cs typeface="Arial"/>
              </a:rPr>
              <a:t>Proces</a:t>
            </a:r>
            <a:r>
              <a:rPr sz="3200" b="1" spc="-35" dirty="0">
                <a:solidFill>
                  <a:srgbClr val="27421F"/>
                </a:solidFill>
                <a:latin typeface="Arial"/>
                <a:cs typeface="Arial"/>
              </a:rPr>
              <a:t> </a:t>
            </a:r>
            <a:r>
              <a:rPr sz="3200" b="1" spc="-10" dirty="0">
                <a:solidFill>
                  <a:srgbClr val="27421F"/>
                </a:solidFill>
                <a:latin typeface="Arial"/>
                <a:cs typeface="Arial"/>
              </a:rPr>
              <a:t>chorobowy</a:t>
            </a:r>
            <a:endParaRPr sz="3200">
              <a:latin typeface="Arial"/>
              <a:cs typeface="Arial"/>
            </a:endParaRPr>
          </a:p>
        </p:txBody>
      </p:sp>
      <p:sp>
        <p:nvSpPr>
          <p:cNvPr id="28" name="object 28"/>
          <p:cNvSpPr/>
          <p:nvPr/>
        </p:nvSpPr>
        <p:spPr>
          <a:xfrm>
            <a:off x="0" y="1012825"/>
            <a:ext cx="9144000"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sp>
        <p:nvSpPr>
          <p:cNvPr id="29" name="object 29"/>
          <p:cNvSpPr txBox="1">
            <a:spLocks noGrp="1"/>
          </p:cNvSpPr>
          <p:nvPr>
            <p:ph type="title"/>
          </p:nvPr>
        </p:nvSpPr>
        <p:spPr>
          <a:xfrm>
            <a:off x="2390013" y="1347038"/>
            <a:ext cx="4361815" cy="635000"/>
          </a:xfrm>
          <a:prstGeom prst="rect">
            <a:avLst/>
          </a:prstGeom>
        </p:spPr>
        <p:txBody>
          <a:bodyPr vert="horz" wrap="square" lIns="0" tIns="12065" rIns="0" bIns="0" rtlCol="0">
            <a:spAutoFit/>
          </a:bodyPr>
          <a:lstStyle/>
          <a:p>
            <a:pPr marL="12700">
              <a:lnSpc>
                <a:spcPct val="100000"/>
              </a:lnSpc>
              <a:spcBef>
                <a:spcPts val="95"/>
              </a:spcBef>
            </a:pPr>
            <a:r>
              <a:rPr sz="4000" spc="-40" dirty="0">
                <a:solidFill>
                  <a:srgbClr val="FFFFFF"/>
                </a:solidFill>
              </a:rPr>
              <a:t>Proces</a:t>
            </a:r>
            <a:r>
              <a:rPr sz="4000" spc="-185" dirty="0">
                <a:solidFill>
                  <a:srgbClr val="FFFFFF"/>
                </a:solidFill>
              </a:rPr>
              <a:t> </a:t>
            </a:r>
            <a:r>
              <a:rPr sz="4000" spc="-10" dirty="0">
                <a:solidFill>
                  <a:srgbClr val="FFFFFF"/>
                </a:solidFill>
              </a:rPr>
              <a:t>chorobowy</a:t>
            </a:r>
            <a:endParaRPr sz="4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39597" y="1340764"/>
            <a:ext cx="7711973" cy="4464532"/>
            <a:chOff x="539597" y="1340764"/>
            <a:chExt cx="7711973" cy="4464532"/>
          </a:xfrm>
        </p:grpSpPr>
        <p:sp>
          <p:nvSpPr>
            <p:cNvPr id="4" name="object 4"/>
            <p:cNvSpPr/>
            <p:nvPr/>
          </p:nvSpPr>
          <p:spPr>
            <a:xfrm>
              <a:off x="539597" y="1347596"/>
              <a:ext cx="2229485" cy="4457700"/>
            </a:xfrm>
            <a:custGeom>
              <a:avLst/>
              <a:gdLst/>
              <a:ahLst/>
              <a:cxnLst/>
              <a:rect l="l" t="t" r="r" b="b"/>
              <a:pathLst>
                <a:path w="2229485" h="4457700">
                  <a:moveTo>
                    <a:pt x="2228875" y="0"/>
                  </a:moveTo>
                  <a:lnTo>
                    <a:pt x="2180405" y="516"/>
                  </a:lnTo>
                  <a:lnTo>
                    <a:pt x="2132188" y="2059"/>
                  </a:lnTo>
                  <a:lnTo>
                    <a:pt x="2084234" y="4617"/>
                  </a:lnTo>
                  <a:lnTo>
                    <a:pt x="2036554" y="8180"/>
                  </a:lnTo>
                  <a:lnTo>
                    <a:pt x="1989157" y="12738"/>
                  </a:lnTo>
                  <a:lnTo>
                    <a:pt x="1942055" y="18281"/>
                  </a:lnTo>
                  <a:lnTo>
                    <a:pt x="1895258" y="24797"/>
                  </a:lnTo>
                  <a:lnTo>
                    <a:pt x="1848777" y="32277"/>
                  </a:lnTo>
                  <a:lnTo>
                    <a:pt x="1802621" y="40709"/>
                  </a:lnTo>
                  <a:lnTo>
                    <a:pt x="1756801" y="50084"/>
                  </a:lnTo>
                  <a:lnTo>
                    <a:pt x="1711328" y="60391"/>
                  </a:lnTo>
                  <a:lnTo>
                    <a:pt x="1666212" y="71620"/>
                  </a:lnTo>
                  <a:lnTo>
                    <a:pt x="1621464" y="83760"/>
                  </a:lnTo>
                  <a:lnTo>
                    <a:pt x="1577094" y="96800"/>
                  </a:lnTo>
                  <a:lnTo>
                    <a:pt x="1533112" y="110731"/>
                  </a:lnTo>
                  <a:lnTo>
                    <a:pt x="1489530" y="125541"/>
                  </a:lnTo>
                  <a:lnTo>
                    <a:pt x="1446357" y="141221"/>
                  </a:lnTo>
                  <a:lnTo>
                    <a:pt x="1403603" y="157759"/>
                  </a:lnTo>
                  <a:lnTo>
                    <a:pt x="1361280" y="175146"/>
                  </a:lnTo>
                  <a:lnTo>
                    <a:pt x="1319398" y="193371"/>
                  </a:lnTo>
                  <a:lnTo>
                    <a:pt x="1277967" y="212424"/>
                  </a:lnTo>
                  <a:lnTo>
                    <a:pt x="1236998" y="232293"/>
                  </a:lnTo>
                  <a:lnTo>
                    <a:pt x="1196501" y="252969"/>
                  </a:lnTo>
                  <a:lnTo>
                    <a:pt x="1156486" y="274441"/>
                  </a:lnTo>
                  <a:lnTo>
                    <a:pt x="1116965" y="296699"/>
                  </a:lnTo>
                  <a:lnTo>
                    <a:pt x="1077947" y="319733"/>
                  </a:lnTo>
                  <a:lnTo>
                    <a:pt x="1039443" y="343531"/>
                  </a:lnTo>
                  <a:lnTo>
                    <a:pt x="1001463" y="368083"/>
                  </a:lnTo>
                  <a:lnTo>
                    <a:pt x="964018" y="393379"/>
                  </a:lnTo>
                  <a:lnTo>
                    <a:pt x="927119" y="419409"/>
                  </a:lnTo>
                  <a:lnTo>
                    <a:pt x="890775" y="446161"/>
                  </a:lnTo>
                  <a:lnTo>
                    <a:pt x="854998" y="473626"/>
                  </a:lnTo>
                  <a:lnTo>
                    <a:pt x="819797" y="501794"/>
                  </a:lnTo>
                  <a:lnTo>
                    <a:pt x="785183" y="530653"/>
                  </a:lnTo>
                  <a:lnTo>
                    <a:pt x="751167" y="560193"/>
                  </a:lnTo>
                  <a:lnTo>
                    <a:pt x="717759" y="590403"/>
                  </a:lnTo>
                  <a:lnTo>
                    <a:pt x="684969" y="621274"/>
                  </a:lnTo>
                  <a:lnTo>
                    <a:pt x="652808" y="652795"/>
                  </a:lnTo>
                  <a:lnTo>
                    <a:pt x="621287" y="684956"/>
                  </a:lnTo>
                  <a:lnTo>
                    <a:pt x="590415" y="717745"/>
                  </a:lnTo>
                  <a:lnTo>
                    <a:pt x="560204" y="751153"/>
                  </a:lnTo>
                  <a:lnTo>
                    <a:pt x="530663" y="785168"/>
                  </a:lnTo>
                  <a:lnTo>
                    <a:pt x="501804" y="819781"/>
                  </a:lnTo>
                  <a:lnTo>
                    <a:pt x="473636" y="854982"/>
                  </a:lnTo>
                  <a:lnTo>
                    <a:pt x="446171" y="890759"/>
                  </a:lnTo>
                  <a:lnTo>
                    <a:pt x="419417" y="927102"/>
                  </a:lnTo>
                  <a:lnTo>
                    <a:pt x="393387" y="964001"/>
                  </a:lnTo>
                  <a:lnTo>
                    <a:pt x="368091" y="1001445"/>
                  </a:lnTo>
                  <a:lnTo>
                    <a:pt x="343538" y="1039425"/>
                  </a:lnTo>
                  <a:lnTo>
                    <a:pt x="319739" y="1077928"/>
                  </a:lnTo>
                  <a:lnTo>
                    <a:pt x="296706" y="1116946"/>
                  </a:lnTo>
                  <a:lnTo>
                    <a:pt x="274447" y="1156467"/>
                  </a:lnTo>
                  <a:lnTo>
                    <a:pt x="252975" y="1196481"/>
                  </a:lnTo>
                  <a:lnTo>
                    <a:pt x="232298" y="1236978"/>
                  </a:lnTo>
                  <a:lnTo>
                    <a:pt x="212428" y="1277947"/>
                  </a:lnTo>
                  <a:lnTo>
                    <a:pt x="193376" y="1319377"/>
                  </a:lnTo>
                  <a:lnTo>
                    <a:pt x="175150" y="1361259"/>
                  </a:lnTo>
                  <a:lnTo>
                    <a:pt x="157763" y="1403582"/>
                  </a:lnTo>
                  <a:lnTo>
                    <a:pt x="141224" y="1446334"/>
                  </a:lnTo>
                  <a:lnTo>
                    <a:pt x="125544" y="1489507"/>
                  </a:lnTo>
                  <a:lnTo>
                    <a:pt x="110733" y="1533090"/>
                  </a:lnTo>
                  <a:lnTo>
                    <a:pt x="96802" y="1577071"/>
                  </a:lnTo>
                  <a:lnTo>
                    <a:pt x="83762" y="1621441"/>
                  </a:lnTo>
                  <a:lnTo>
                    <a:pt x="71622" y="1666189"/>
                  </a:lnTo>
                  <a:lnTo>
                    <a:pt x="60393" y="1711304"/>
                  </a:lnTo>
                  <a:lnTo>
                    <a:pt x="50086" y="1756777"/>
                  </a:lnTo>
                  <a:lnTo>
                    <a:pt x="40710" y="1802596"/>
                  </a:lnTo>
                  <a:lnTo>
                    <a:pt x="32278" y="1848752"/>
                  </a:lnTo>
                  <a:lnTo>
                    <a:pt x="24798" y="1895233"/>
                  </a:lnTo>
                  <a:lnTo>
                    <a:pt x="18281" y="1942030"/>
                  </a:lnTo>
                  <a:lnTo>
                    <a:pt x="12739" y="1989132"/>
                  </a:lnTo>
                  <a:lnTo>
                    <a:pt x="8181" y="2036529"/>
                  </a:lnTo>
                  <a:lnTo>
                    <a:pt x="4617" y="2084209"/>
                  </a:lnTo>
                  <a:lnTo>
                    <a:pt x="2059" y="2132163"/>
                  </a:lnTo>
                  <a:lnTo>
                    <a:pt x="516" y="2180380"/>
                  </a:lnTo>
                  <a:lnTo>
                    <a:pt x="0" y="2228850"/>
                  </a:lnTo>
                  <a:lnTo>
                    <a:pt x="516" y="2277319"/>
                  </a:lnTo>
                  <a:lnTo>
                    <a:pt x="2059" y="2325536"/>
                  </a:lnTo>
                  <a:lnTo>
                    <a:pt x="4617" y="2373490"/>
                  </a:lnTo>
                  <a:lnTo>
                    <a:pt x="8181" y="2421170"/>
                  </a:lnTo>
                  <a:lnTo>
                    <a:pt x="12739" y="2468567"/>
                  </a:lnTo>
                  <a:lnTo>
                    <a:pt x="18281" y="2515668"/>
                  </a:lnTo>
                  <a:lnTo>
                    <a:pt x="24798" y="2562465"/>
                  </a:lnTo>
                  <a:lnTo>
                    <a:pt x="32278" y="2608947"/>
                  </a:lnTo>
                  <a:lnTo>
                    <a:pt x="40710" y="2655102"/>
                  </a:lnTo>
                  <a:lnTo>
                    <a:pt x="50086" y="2700922"/>
                  </a:lnTo>
                  <a:lnTo>
                    <a:pt x="60393" y="2746394"/>
                  </a:lnTo>
                  <a:lnTo>
                    <a:pt x="71622" y="2791510"/>
                  </a:lnTo>
                  <a:lnTo>
                    <a:pt x="83762" y="2836257"/>
                  </a:lnTo>
                  <a:lnTo>
                    <a:pt x="96802" y="2880627"/>
                  </a:lnTo>
                  <a:lnTo>
                    <a:pt x="110733" y="2924608"/>
                  </a:lnTo>
                  <a:lnTo>
                    <a:pt x="125544" y="2968190"/>
                  </a:lnTo>
                  <a:lnTo>
                    <a:pt x="141224" y="3011363"/>
                  </a:lnTo>
                  <a:lnTo>
                    <a:pt x="157763" y="3054116"/>
                  </a:lnTo>
                  <a:lnTo>
                    <a:pt x="175150" y="3096438"/>
                  </a:lnTo>
                  <a:lnTo>
                    <a:pt x="193376" y="3138320"/>
                  </a:lnTo>
                  <a:lnTo>
                    <a:pt x="212428" y="3179750"/>
                  </a:lnTo>
                  <a:lnTo>
                    <a:pt x="232298" y="3220719"/>
                  </a:lnTo>
                  <a:lnTo>
                    <a:pt x="252975" y="3261215"/>
                  </a:lnTo>
                  <a:lnTo>
                    <a:pt x="274447" y="3301229"/>
                  </a:lnTo>
                  <a:lnTo>
                    <a:pt x="296706" y="3340750"/>
                  </a:lnTo>
                  <a:lnTo>
                    <a:pt x="319739" y="3379767"/>
                  </a:lnTo>
                  <a:lnTo>
                    <a:pt x="343538" y="3418271"/>
                  </a:lnTo>
                  <a:lnTo>
                    <a:pt x="368091" y="3456250"/>
                  </a:lnTo>
                  <a:lnTo>
                    <a:pt x="393387" y="3493694"/>
                  </a:lnTo>
                  <a:lnTo>
                    <a:pt x="419417" y="3530592"/>
                  </a:lnTo>
                  <a:lnTo>
                    <a:pt x="446171" y="3566936"/>
                  </a:lnTo>
                  <a:lnTo>
                    <a:pt x="473636" y="3602712"/>
                  </a:lnTo>
                  <a:lnTo>
                    <a:pt x="501804" y="3637912"/>
                  </a:lnTo>
                  <a:lnTo>
                    <a:pt x="530663" y="3672525"/>
                  </a:lnTo>
                  <a:lnTo>
                    <a:pt x="560204" y="3706541"/>
                  </a:lnTo>
                  <a:lnTo>
                    <a:pt x="590415" y="3739948"/>
                  </a:lnTo>
                  <a:lnTo>
                    <a:pt x="621287" y="3772737"/>
                  </a:lnTo>
                  <a:lnTo>
                    <a:pt x="652808" y="3804897"/>
                  </a:lnTo>
                  <a:lnTo>
                    <a:pt x="684969" y="3836418"/>
                  </a:lnTo>
                  <a:lnTo>
                    <a:pt x="717759" y="3867289"/>
                  </a:lnTo>
                  <a:lnTo>
                    <a:pt x="751167" y="3897499"/>
                  </a:lnTo>
                  <a:lnTo>
                    <a:pt x="785183" y="3927039"/>
                  </a:lnTo>
                  <a:lnTo>
                    <a:pt x="819797" y="3955898"/>
                  </a:lnTo>
                  <a:lnTo>
                    <a:pt x="854998" y="3984065"/>
                  </a:lnTo>
                  <a:lnTo>
                    <a:pt x="890775" y="4011530"/>
                  </a:lnTo>
                  <a:lnTo>
                    <a:pt x="927119" y="4038282"/>
                  </a:lnTo>
                  <a:lnTo>
                    <a:pt x="964018" y="4064311"/>
                  </a:lnTo>
                  <a:lnTo>
                    <a:pt x="1001463" y="4089607"/>
                  </a:lnTo>
                  <a:lnTo>
                    <a:pt x="1039443" y="4114159"/>
                  </a:lnTo>
                  <a:lnTo>
                    <a:pt x="1077947" y="4137957"/>
                  </a:lnTo>
                  <a:lnTo>
                    <a:pt x="1116965" y="4160990"/>
                  </a:lnTo>
                  <a:lnTo>
                    <a:pt x="1156486" y="4183248"/>
                  </a:lnTo>
                  <a:lnTo>
                    <a:pt x="1196501" y="4204720"/>
                  </a:lnTo>
                  <a:lnTo>
                    <a:pt x="1236998" y="4225396"/>
                  </a:lnTo>
                  <a:lnTo>
                    <a:pt x="1277967" y="4245265"/>
                  </a:lnTo>
                  <a:lnTo>
                    <a:pt x="1319398" y="4264317"/>
                  </a:lnTo>
                  <a:lnTo>
                    <a:pt x="1361280" y="4282542"/>
                  </a:lnTo>
                  <a:lnTo>
                    <a:pt x="1403603" y="4299929"/>
                  </a:lnTo>
                  <a:lnTo>
                    <a:pt x="1446357" y="4316467"/>
                  </a:lnTo>
                  <a:lnTo>
                    <a:pt x="1489530" y="4332147"/>
                  </a:lnTo>
                  <a:lnTo>
                    <a:pt x="1533112" y="4346957"/>
                  </a:lnTo>
                  <a:lnTo>
                    <a:pt x="1577094" y="4360887"/>
                  </a:lnTo>
                  <a:lnTo>
                    <a:pt x="1621464" y="4373927"/>
                  </a:lnTo>
                  <a:lnTo>
                    <a:pt x="1666212" y="4386067"/>
                  </a:lnTo>
                  <a:lnTo>
                    <a:pt x="1711328" y="4397296"/>
                  </a:lnTo>
                  <a:lnTo>
                    <a:pt x="1756801" y="4407603"/>
                  </a:lnTo>
                  <a:lnTo>
                    <a:pt x="1802621" y="4416977"/>
                  </a:lnTo>
                  <a:lnTo>
                    <a:pt x="1848777" y="4425410"/>
                  </a:lnTo>
                  <a:lnTo>
                    <a:pt x="1895258" y="4432889"/>
                  </a:lnTo>
                  <a:lnTo>
                    <a:pt x="1942055" y="4439406"/>
                  </a:lnTo>
                  <a:lnTo>
                    <a:pt x="1989157" y="4444948"/>
                  </a:lnTo>
                  <a:lnTo>
                    <a:pt x="2036554" y="4449506"/>
                  </a:lnTo>
                  <a:lnTo>
                    <a:pt x="2084234" y="4453069"/>
                  </a:lnTo>
                  <a:lnTo>
                    <a:pt x="2132188" y="4455628"/>
                  </a:lnTo>
                  <a:lnTo>
                    <a:pt x="2180405" y="4457170"/>
                  </a:lnTo>
                  <a:lnTo>
                    <a:pt x="2228875" y="4457687"/>
                  </a:lnTo>
                  <a:lnTo>
                    <a:pt x="2228875" y="0"/>
                  </a:lnTo>
                  <a:close/>
                </a:path>
              </a:pathLst>
            </a:custGeom>
            <a:solidFill>
              <a:srgbClr val="5E9C4D"/>
            </a:solidFill>
          </p:spPr>
          <p:txBody>
            <a:bodyPr wrap="square" lIns="0" tIns="0" rIns="0" bIns="0" rtlCol="0"/>
            <a:lstStyle/>
            <a:p>
              <a:endParaRPr/>
            </a:p>
          </p:txBody>
        </p:sp>
        <p:sp>
          <p:nvSpPr>
            <p:cNvPr id="5" name="object 5"/>
            <p:cNvSpPr/>
            <p:nvPr/>
          </p:nvSpPr>
          <p:spPr>
            <a:xfrm>
              <a:off x="539597" y="1347596"/>
              <a:ext cx="2229485" cy="4457700"/>
            </a:xfrm>
            <a:custGeom>
              <a:avLst/>
              <a:gdLst/>
              <a:ahLst/>
              <a:cxnLst/>
              <a:rect l="l" t="t" r="r" b="b"/>
              <a:pathLst>
                <a:path w="2229485" h="4457700">
                  <a:moveTo>
                    <a:pt x="2228875" y="4457687"/>
                  </a:moveTo>
                  <a:lnTo>
                    <a:pt x="2180405" y="4457170"/>
                  </a:lnTo>
                  <a:lnTo>
                    <a:pt x="2132188" y="4455628"/>
                  </a:lnTo>
                  <a:lnTo>
                    <a:pt x="2084234" y="4453069"/>
                  </a:lnTo>
                  <a:lnTo>
                    <a:pt x="2036554" y="4449506"/>
                  </a:lnTo>
                  <a:lnTo>
                    <a:pt x="1989157" y="4444948"/>
                  </a:lnTo>
                  <a:lnTo>
                    <a:pt x="1942055" y="4439406"/>
                  </a:lnTo>
                  <a:lnTo>
                    <a:pt x="1895258" y="4432889"/>
                  </a:lnTo>
                  <a:lnTo>
                    <a:pt x="1848777" y="4425410"/>
                  </a:lnTo>
                  <a:lnTo>
                    <a:pt x="1802621" y="4416977"/>
                  </a:lnTo>
                  <a:lnTo>
                    <a:pt x="1756801" y="4407603"/>
                  </a:lnTo>
                  <a:lnTo>
                    <a:pt x="1711328" y="4397296"/>
                  </a:lnTo>
                  <a:lnTo>
                    <a:pt x="1666212" y="4386067"/>
                  </a:lnTo>
                  <a:lnTo>
                    <a:pt x="1621464" y="4373927"/>
                  </a:lnTo>
                  <a:lnTo>
                    <a:pt x="1577094" y="4360887"/>
                  </a:lnTo>
                  <a:lnTo>
                    <a:pt x="1533112" y="4346957"/>
                  </a:lnTo>
                  <a:lnTo>
                    <a:pt x="1489530" y="4332147"/>
                  </a:lnTo>
                  <a:lnTo>
                    <a:pt x="1446357" y="4316467"/>
                  </a:lnTo>
                  <a:lnTo>
                    <a:pt x="1403603" y="4299929"/>
                  </a:lnTo>
                  <a:lnTo>
                    <a:pt x="1361280" y="4282542"/>
                  </a:lnTo>
                  <a:lnTo>
                    <a:pt x="1319398" y="4264317"/>
                  </a:lnTo>
                  <a:lnTo>
                    <a:pt x="1277967" y="4245265"/>
                  </a:lnTo>
                  <a:lnTo>
                    <a:pt x="1236998" y="4225396"/>
                  </a:lnTo>
                  <a:lnTo>
                    <a:pt x="1196501" y="4204720"/>
                  </a:lnTo>
                  <a:lnTo>
                    <a:pt x="1156486" y="4183248"/>
                  </a:lnTo>
                  <a:lnTo>
                    <a:pt x="1116965" y="4160990"/>
                  </a:lnTo>
                  <a:lnTo>
                    <a:pt x="1077947" y="4137957"/>
                  </a:lnTo>
                  <a:lnTo>
                    <a:pt x="1039443" y="4114159"/>
                  </a:lnTo>
                  <a:lnTo>
                    <a:pt x="1001463" y="4089607"/>
                  </a:lnTo>
                  <a:lnTo>
                    <a:pt x="964018" y="4064311"/>
                  </a:lnTo>
                  <a:lnTo>
                    <a:pt x="927119" y="4038282"/>
                  </a:lnTo>
                  <a:lnTo>
                    <a:pt x="890775" y="4011530"/>
                  </a:lnTo>
                  <a:lnTo>
                    <a:pt x="854998" y="3984065"/>
                  </a:lnTo>
                  <a:lnTo>
                    <a:pt x="819797" y="3955898"/>
                  </a:lnTo>
                  <a:lnTo>
                    <a:pt x="785183" y="3927039"/>
                  </a:lnTo>
                  <a:lnTo>
                    <a:pt x="751167" y="3897499"/>
                  </a:lnTo>
                  <a:lnTo>
                    <a:pt x="717759" y="3867289"/>
                  </a:lnTo>
                  <a:lnTo>
                    <a:pt x="684969" y="3836418"/>
                  </a:lnTo>
                  <a:lnTo>
                    <a:pt x="652808" y="3804897"/>
                  </a:lnTo>
                  <a:lnTo>
                    <a:pt x="621287" y="3772737"/>
                  </a:lnTo>
                  <a:lnTo>
                    <a:pt x="590415" y="3739948"/>
                  </a:lnTo>
                  <a:lnTo>
                    <a:pt x="560204" y="3706541"/>
                  </a:lnTo>
                  <a:lnTo>
                    <a:pt x="530663" y="3672525"/>
                  </a:lnTo>
                  <a:lnTo>
                    <a:pt x="501804" y="3637912"/>
                  </a:lnTo>
                  <a:lnTo>
                    <a:pt x="473636" y="3602712"/>
                  </a:lnTo>
                  <a:lnTo>
                    <a:pt x="446171" y="3566936"/>
                  </a:lnTo>
                  <a:lnTo>
                    <a:pt x="419417" y="3530592"/>
                  </a:lnTo>
                  <a:lnTo>
                    <a:pt x="393387" y="3493694"/>
                  </a:lnTo>
                  <a:lnTo>
                    <a:pt x="368091" y="3456250"/>
                  </a:lnTo>
                  <a:lnTo>
                    <a:pt x="343538" y="3418271"/>
                  </a:lnTo>
                  <a:lnTo>
                    <a:pt x="319739" y="3379767"/>
                  </a:lnTo>
                  <a:lnTo>
                    <a:pt x="296706" y="3340750"/>
                  </a:lnTo>
                  <a:lnTo>
                    <a:pt x="274447" y="3301229"/>
                  </a:lnTo>
                  <a:lnTo>
                    <a:pt x="252975" y="3261215"/>
                  </a:lnTo>
                  <a:lnTo>
                    <a:pt x="232298" y="3220719"/>
                  </a:lnTo>
                  <a:lnTo>
                    <a:pt x="212428" y="3179750"/>
                  </a:lnTo>
                  <a:lnTo>
                    <a:pt x="193376" y="3138320"/>
                  </a:lnTo>
                  <a:lnTo>
                    <a:pt x="175150" y="3096438"/>
                  </a:lnTo>
                  <a:lnTo>
                    <a:pt x="157763" y="3054116"/>
                  </a:lnTo>
                  <a:lnTo>
                    <a:pt x="141224" y="3011363"/>
                  </a:lnTo>
                  <a:lnTo>
                    <a:pt x="125544" y="2968190"/>
                  </a:lnTo>
                  <a:lnTo>
                    <a:pt x="110733" y="2924608"/>
                  </a:lnTo>
                  <a:lnTo>
                    <a:pt x="96802" y="2880627"/>
                  </a:lnTo>
                  <a:lnTo>
                    <a:pt x="83762" y="2836257"/>
                  </a:lnTo>
                  <a:lnTo>
                    <a:pt x="71622" y="2791510"/>
                  </a:lnTo>
                  <a:lnTo>
                    <a:pt x="60393" y="2746394"/>
                  </a:lnTo>
                  <a:lnTo>
                    <a:pt x="50086" y="2700922"/>
                  </a:lnTo>
                  <a:lnTo>
                    <a:pt x="40710" y="2655102"/>
                  </a:lnTo>
                  <a:lnTo>
                    <a:pt x="32278" y="2608947"/>
                  </a:lnTo>
                  <a:lnTo>
                    <a:pt x="24798" y="2562465"/>
                  </a:lnTo>
                  <a:lnTo>
                    <a:pt x="18281" y="2515668"/>
                  </a:lnTo>
                  <a:lnTo>
                    <a:pt x="12739" y="2468567"/>
                  </a:lnTo>
                  <a:lnTo>
                    <a:pt x="8181" y="2421170"/>
                  </a:lnTo>
                  <a:lnTo>
                    <a:pt x="4617" y="2373490"/>
                  </a:lnTo>
                  <a:lnTo>
                    <a:pt x="2059" y="2325536"/>
                  </a:lnTo>
                  <a:lnTo>
                    <a:pt x="516" y="2277319"/>
                  </a:lnTo>
                  <a:lnTo>
                    <a:pt x="0" y="2228850"/>
                  </a:lnTo>
                  <a:lnTo>
                    <a:pt x="516" y="2180380"/>
                  </a:lnTo>
                  <a:lnTo>
                    <a:pt x="2059" y="2132163"/>
                  </a:lnTo>
                  <a:lnTo>
                    <a:pt x="4617" y="2084209"/>
                  </a:lnTo>
                  <a:lnTo>
                    <a:pt x="8181" y="2036529"/>
                  </a:lnTo>
                  <a:lnTo>
                    <a:pt x="12739" y="1989132"/>
                  </a:lnTo>
                  <a:lnTo>
                    <a:pt x="18281" y="1942030"/>
                  </a:lnTo>
                  <a:lnTo>
                    <a:pt x="24798" y="1895233"/>
                  </a:lnTo>
                  <a:lnTo>
                    <a:pt x="32278" y="1848752"/>
                  </a:lnTo>
                  <a:lnTo>
                    <a:pt x="40710" y="1802596"/>
                  </a:lnTo>
                  <a:lnTo>
                    <a:pt x="50086" y="1756777"/>
                  </a:lnTo>
                  <a:lnTo>
                    <a:pt x="60393" y="1711304"/>
                  </a:lnTo>
                  <a:lnTo>
                    <a:pt x="71622" y="1666189"/>
                  </a:lnTo>
                  <a:lnTo>
                    <a:pt x="83762" y="1621441"/>
                  </a:lnTo>
                  <a:lnTo>
                    <a:pt x="96802" y="1577071"/>
                  </a:lnTo>
                  <a:lnTo>
                    <a:pt x="110733" y="1533090"/>
                  </a:lnTo>
                  <a:lnTo>
                    <a:pt x="125544" y="1489507"/>
                  </a:lnTo>
                  <a:lnTo>
                    <a:pt x="141224" y="1446334"/>
                  </a:lnTo>
                  <a:lnTo>
                    <a:pt x="157763" y="1403582"/>
                  </a:lnTo>
                  <a:lnTo>
                    <a:pt x="175150" y="1361259"/>
                  </a:lnTo>
                  <a:lnTo>
                    <a:pt x="193376" y="1319377"/>
                  </a:lnTo>
                  <a:lnTo>
                    <a:pt x="212428" y="1277947"/>
                  </a:lnTo>
                  <a:lnTo>
                    <a:pt x="232298" y="1236978"/>
                  </a:lnTo>
                  <a:lnTo>
                    <a:pt x="252975" y="1196481"/>
                  </a:lnTo>
                  <a:lnTo>
                    <a:pt x="274447" y="1156467"/>
                  </a:lnTo>
                  <a:lnTo>
                    <a:pt x="296706" y="1116946"/>
                  </a:lnTo>
                  <a:lnTo>
                    <a:pt x="319739" y="1077928"/>
                  </a:lnTo>
                  <a:lnTo>
                    <a:pt x="343538" y="1039425"/>
                  </a:lnTo>
                  <a:lnTo>
                    <a:pt x="368091" y="1001445"/>
                  </a:lnTo>
                  <a:lnTo>
                    <a:pt x="393387" y="964001"/>
                  </a:lnTo>
                  <a:lnTo>
                    <a:pt x="419417" y="927102"/>
                  </a:lnTo>
                  <a:lnTo>
                    <a:pt x="446171" y="890759"/>
                  </a:lnTo>
                  <a:lnTo>
                    <a:pt x="473636" y="854982"/>
                  </a:lnTo>
                  <a:lnTo>
                    <a:pt x="501804" y="819781"/>
                  </a:lnTo>
                  <a:lnTo>
                    <a:pt x="530663" y="785168"/>
                  </a:lnTo>
                  <a:lnTo>
                    <a:pt x="560204" y="751153"/>
                  </a:lnTo>
                  <a:lnTo>
                    <a:pt x="590415" y="717745"/>
                  </a:lnTo>
                  <a:lnTo>
                    <a:pt x="621287" y="684956"/>
                  </a:lnTo>
                  <a:lnTo>
                    <a:pt x="652808" y="652795"/>
                  </a:lnTo>
                  <a:lnTo>
                    <a:pt x="684969" y="621274"/>
                  </a:lnTo>
                  <a:lnTo>
                    <a:pt x="717759" y="590403"/>
                  </a:lnTo>
                  <a:lnTo>
                    <a:pt x="751167" y="560193"/>
                  </a:lnTo>
                  <a:lnTo>
                    <a:pt x="785183" y="530653"/>
                  </a:lnTo>
                  <a:lnTo>
                    <a:pt x="819797" y="501794"/>
                  </a:lnTo>
                  <a:lnTo>
                    <a:pt x="854998" y="473626"/>
                  </a:lnTo>
                  <a:lnTo>
                    <a:pt x="890775" y="446161"/>
                  </a:lnTo>
                  <a:lnTo>
                    <a:pt x="927119" y="419409"/>
                  </a:lnTo>
                  <a:lnTo>
                    <a:pt x="964018" y="393379"/>
                  </a:lnTo>
                  <a:lnTo>
                    <a:pt x="1001463" y="368083"/>
                  </a:lnTo>
                  <a:lnTo>
                    <a:pt x="1039443" y="343531"/>
                  </a:lnTo>
                  <a:lnTo>
                    <a:pt x="1077947" y="319733"/>
                  </a:lnTo>
                  <a:lnTo>
                    <a:pt x="1116965" y="296699"/>
                  </a:lnTo>
                  <a:lnTo>
                    <a:pt x="1156486" y="274441"/>
                  </a:lnTo>
                  <a:lnTo>
                    <a:pt x="1196501" y="252969"/>
                  </a:lnTo>
                  <a:lnTo>
                    <a:pt x="1236998" y="232293"/>
                  </a:lnTo>
                  <a:lnTo>
                    <a:pt x="1277967" y="212424"/>
                  </a:lnTo>
                  <a:lnTo>
                    <a:pt x="1319398" y="193371"/>
                  </a:lnTo>
                  <a:lnTo>
                    <a:pt x="1361280" y="175146"/>
                  </a:lnTo>
                  <a:lnTo>
                    <a:pt x="1403603" y="157759"/>
                  </a:lnTo>
                  <a:lnTo>
                    <a:pt x="1446357" y="141221"/>
                  </a:lnTo>
                  <a:lnTo>
                    <a:pt x="1489530" y="125541"/>
                  </a:lnTo>
                  <a:lnTo>
                    <a:pt x="1533112" y="110731"/>
                  </a:lnTo>
                  <a:lnTo>
                    <a:pt x="1577094" y="96800"/>
                  </a:lnTo>
                  <a:lnTo>
                    <a:pt x="1621464" y="83760"/>
                  </a:lnTo>
                  <a:lnTo>
                    <a:pt x="1666212" y="71620"/>
                  </a:lnTo>
                  <a:lnTo>
                    <a:pt x="1711328" y="60391"/>
                  </a:lnTo>
                  <a:lnTo>
                    <a:pt x="1756801" y="50084"/>
                  </a:lnTo>
                  <a:lnTo>
                    <a:pt x="1802621" y="40709"/>
                  </a:lnTo>
                  <a:lnTo>
                    <a:pt x="1848777" y="32277"/>
                  </a:lnTo>
                  <a:lnTo>
                    <a:pt x="1895258" y="24797"/>
                  </a:lnTo>
                  <a:lnTo>
                    <a:pt x="1942055" y="18281"/>
                  </a:lnTo>
                  <a:lnTo>
                    <a:pt x="1989157" y="12738"/>
                  </a:lnTo>
                  <a:lnTo>
                    <a:pt x="2036554" y="8180"/>
                  </a:lnTo>
                  <a:lnTo>
                    <a:pt x="2084234" y="4617"/>
                  </a:lnTo>
                  <a:lnTo>
                    <a:pt x="2132188" y="2059"/>
                  </a:lnTo>
                  <a:lnTo>
                    <a:pt x="2180405" y="516"/>
                  </a:lnTo>
                  <a:lnTo>
                    <a:pt x="2228875" y="0"/>
                  </a:lnTo>
                  <a:lnTo>
                    <a:pt x="2228875" y="2228850"/>
                  </a:lnTo>
                  <a:lnTo>
                    <a:pt x="2228875" y="4457687"/>
                  </a:lnTo>
                  <a:close/>
                </a:path>
              </a:pathLst>
            </a:custGeom>
            <a:ln w="25400">
              <a:solidFill>
                <a:srgbClr val="E6F0E2"/>
              </a:solidFill>
            </a:ln>
          </p:spPr>
          <p:txBody>
            <a:bodyPr wrap="square" lIns="0" tIns="0" rIns="0" bIns="0" rtlCol="0"/>
            <a:lstStyle/>
            <a:p>
              <a:endParaRPr/>
            </a:p>
          </p:txBody>
        </p:sp>
        <p:sp>
          <p:nvSpPr>
            <p:cNvPr id="6" name="object 6"/>
            <p:cNvSpPr/>
            <p:nvPr/>
          </p:nvSpPr>
          <p:spPr>
            <a:xfrm>
              <a:off x="2768345" y="1340764"/>
              <a:ext cx="5483225" cy="4457700"/>
            </a:xfrm>
            <a:custGeom>
              <a:avLst/>
              <a:gdLst/>
              <a:ahLst/>
              <a:cxnLst/>
              <a:rect l="l" t="t" r="r" b="b"/>
              <a:pathLst>
                <a:path w="5483225" h="4457700">
                  <a:moveTo>
                    <a:pt x="5483225" y="0"/>
                  </a:moveTo>
                  <a:lnTo>
                    <a:pt x="0" y="0"/>
                  </a:lnTo>
                  <a:lnTo>
                    <a:pt x="0" y="4457700"/>
                  </a:lnTo>
                  <a:lnTo>
                    <a:pt x="5483225" y="4457700"/>
                  </a:lnTo>
                  <a:lnTo>
                    <a:pt x="5483225" y="0"/>
                  </a:lnTo>
                  <a:close/>
                </a:path>
              </a:pathLst>
            </a:custGeom>
            <a:solidFill>
              <a:srgbClr val="E6F0E2">
                <a:alpha val="90194"/>
              </a:srgbClr>
            </a:solidFill>
          </p:spPr>
          <p:txBody>
            <a:bodyPr wrap="square" lIns="0" tIns="0" rIns="0" bIns="0" rtlCol="0"/>
            <a:lstStyle/>
            <a:p>
              <a:endParaRPr/>
            </a:p>
          </p:txBody>
        </p:sp>
        <p:sp>
          <p:nvSpPr>
            <p:cNvPr id="7" name="object 7"/>
            <p:cNvSpPr/>
            <p:nvPr/>
          </p:nvSpPr>
          <p:spPr>
            <a:xfrm>
              <a:off x="2768345" y="1340764"/>
              <a:ext cx="5483225" cy="4457700"/>
            </a:xfrm>
            <a:custGeom>
              <a:avLst/>
              <a:gdLst/>
              <a:ahLst/>
              <a:cxnLst/>
              <a:rect l="l" t="t" r="r" b="b"/>
              <a:pathLst>
                <a:path w="5483225" h="4457700">
                  <a:moveTo>
                    <a:pt x="0" y="4457700"/>
                  </a:moveTo>
                  <a:lnTo>
                    <a:pt x="5483225" y="4457700"/>
                  </a:lnTo>
                  <a:lnTo>
                    <a:pt x="5483225" y="0"/>
                  </a:lnTo>
                  <a:lnTo>
                    <a:pt x="0" y="0"/>
                  </a:lnTo>
                  <a:lnTo>
                    <a:pt x="0" y="4457700"/>
                  </a:lnTo>
                  <a:close/>
                </a:path>
              </a:pathLst>
            </a:custGeom>
            <a:ln w="25400">
              <a:solidFill>
                <a:srgbClr val="5E9C4D"/>
              </a:solidFill>
            </a:ln>
          </p:spPr>
          <p:txBody>
            <a:bodyPr wrap="square" lIns="0" tIns="0" rIns="0" bIns="0" rtlCol="0"/>
            <a:lstStyle/>
            <a:p>
              <a:endParaRPr/>
            </a:p>
          </p:txBody>
        </p:sp>
      </p:grpSp>
      <p:sp>
        <p:nvSpPr>
          <p:cNvPr id="8" name="object 8"/>
          <p:cNvSpPr txBox="1">
            <a:spLocks noGrp="1"/>
          </p:cNvSpPr>
          <p:nvPr>
            <p:ph type="title"/>
          </p:nvPr>
        </p:nvSpPr>
        <p:spPr>
          <a:prstGeom prst="rect">
            <a:avLst/>
          </a:prstGeom>
        </p:spPr>
        <p:txBody>
          <a:bodyPr vert="horz" wrap="square" lIns="0" tIns="150698" rIns="0" bIns="0" rtlCol="0">
            <a:spAutoFit/>
          </a:bodyPr>
          <a:lstStyle/>
          <a:p>
            <a:pPr marL="74295">
              <a:lnSpc>
                <a:spcPct val="100000"/>
              </a:lnSpc>
              <a:spcBef>
                <a:spcPts val="95"/>
              </a:spcBef>
            </a:pPr>
            <a:r>
              <a:rPr sz="3400" spc="-100" dirty="0"/>
              <a:t>Infekcja</a:t>
            </a:r>
            <a:endParaRPr sz="3400"/>
          </a:p>
        </p:txBody>
      </p:sp>
      <p:sp>
        <p:nvSpPr>
          <p:cNvPr id="9" name="object 9"/>
          <p:cNvSpPr txBox="1"/>
          <p:nvPr/>
        </p:nvSpPr>
        <p:spPr>
          <a:xfrm>
            <a:off x="2943605" y="1505838"/>
            <a:ext cx="5132705" cy="1727200"/>
          </a:xfrm>
          <a:prstGeom prst="rect">
            <a:avLst/>
          </a:prstGeom>
        </p:spPr>
        <p:txBody>
          <a:bodyPr vert="horz" wrap="square" lIns="0" tIns="38735" rIns="0" bIns="0" rtlCol="0">
            <a:spAutoFit/>
          </a:bodyPr>
          <a:lstStyle/>
          <a:p>
            <a:pPr marL="137795" marR="125095" indent="-1905" algn="ctr">
              <a:lnSpc>
                <a:spcPct val="91600"/>
              </a:lnSpc>
              <a:spcBef>
                <a:spcPts val="305"/>
              </a:spcBef>
            </a:pPr>
            <a:r>
              <a:rPr sz="2000" b="1" spc="-20" dirty="0">
                <a:solidFill>
                  <a:srgbClr val="27421F"/>
                </a:solidFill>
                <a:latin typeface="Constantia"/>
                <a:cs typeface="Constantia"/>
              </a:rPr>
              <a:t>Infekcja</a:t>
            </a:r>
            <a:r>
              <a:rPr sz="2000" b="1" spc="-80" dirty="0">
                <a:solidFill>
                  <a:srgbClr val="27421F"/>
                </a:solidFill>
                <a:latin typeface="Constantia"/>
                <a:cs typeface="Constantia"/>
              </a:rPr>
              <a:t> </a:t>
            </a:r>
            <a:r>
              <a:rPr sz="2000" dirty="0">
                <a:solidFill>
                  <a:srgbClr val="27421F"/>
                </a:solidFill>
                <a:latin typeface="Constantia"/>
                <a:cs typeface="Constantia"/>
              </a:rPr>
              <a:t>(zakażenie)</a:t>
            </a:r>
            <a:r>
              <a:rPr sz="2000" spc="-30" dirty="0">
                <a:solidFill>
                  <a:srgbClr val="27421F"/>
                </a:solidFill>
                <a:latin typeface="Constantia"/>
                <a:cs typeface="Constantia"/>
              </a:rPr>
              <a:t> </a:t>
            </a:r>
            <a:r>
              <a:rPr sz="2000" dirty="0">
                <a:solidFill>
                  <a:srgbClr val="27421F"/>
                </a:solidFill>
                <a:latin typeface="Constantia"/>
                <a:cs typeface="Constantia"/>
              </a:rPr>
              <a:t>jest</a:t>
            </a:r>
            <a:r>
              <a:rPr sz="2000" spc="-105" dirty="0">
                <a:solidFill>
                  <a:srgbClr val="27421F"/>
                </a:solidFill>
                <a:latin typeface="Constantia"/>
                <a:cs typeface="Constantia"/>
              </a:rPr>
              <a:t> </a:t>
            </a:r>
            <a:r>
              <a:rPr sz="2000" spc="-10" dirty="0">
                <a:solidFill>
                  <a:srgbClr val="27421F"/>
                </a:solidFill>
                <a:latin typeface="Constantia"/>
                <a:cs typeface="Constantia"/>
              </a:rPr>
              <a:t>pierwszym</a:t>
            </a:r>
            <a:r>
              <a:rPr sz="2000" spc="-90" dirty="0">
                <a:solidFill>
                  <a:srgbClr val="27421F"/>
                </a:solidFill>
                <a:latin typeface="Constantia"/>
                <a:cs typeface="Constantia"/>
              </a:rPr>
              <a:t> </a:t>
            </a:r>
            <a:r>
              <a:rPr sz="2000" spc="-10" dirty="0">
                <a:solidFill>
                  <a:srgbClr val="27421F"/>
                </a:solidFill>
                <a:latin typeface="Constantia"/>
                <a:cs typeface="Constantia"/>
              </a:rPr>
              <a:t>etapem rozwoju</a:t>
            </a:r>
            <a:r>
              <a:rPr sz="2000" spc="-70" dirty="0">
                <a:solidFill>
                  <a:srgbClr val="27421F"/>
                </a:solidFill>
                <a:latin typeface="Constantia"/>
                <a:cs typeface="Constantia"/>
              </a:rPr>
              <a:t> </a:t>
            </a:r>
            <a:r>
              <a:rPr sz="2000" spc="-10" dirty="0">
                <a:solidFill>
                  <a:srgbClr val="27421F"/>
                </a:solidFill>
                <a:latin typeface="Constantia"/>
                <a:cs typeface="Constantia"/>
              </a:rPr>
              <a:t>infekcyjnego</a:t>
            </a:r>
            <a:r>
              <a:rPr sz="2000" spc="-105" dirty="0">
                <a:solidFill>
                  <a:srgbClr val="27421F"/>
                </a:solidFill>
                <a:latin typeface="Constantia"/>
                <a:cs typeface="Constantia"/>
              </a:rPr>
              <a:t> </a:t>
            </a:r>
            <a:r>
              <a:rPr sz="2000" spc="-20" dirty="0">
                <a:solidFill>
                  <a:srgbClr val="27421F"/>
                </a:solidFill>
                <a:latin typeface="Constantia"/>
                <a:cs typeface="Constantia"/>
              </a:rPr>
              <a:t>procesu</a:t>
            </a:r>
            <a:r>
              <a:rPr sz="2000" spc="-95" dirty="0">
                <a:solidFill>
                  <a:srgbClr val="27421F"/>
                </a:solidFill>
                <a:latin typeface="Constantia"/>
                <a:cs typeface="Constantia"/>
              </a:rPr>
              <a:t> </a:t>
            </a:r>
            <a:r>
              <a:rPr sz="2000" spc="-10" dirty="0">
                <a:solidFill>
                  <a:srgbClr val="27421F"/>
                </a:solidFill>
                <a:latin typeface="Constantia"/>
                <a:cs typeface="Constantia"/>
              </a:rPr>
              <a:t>chorobowego. </a:t>
            </a:r>
            <a:r>
              <a:rPr sz="2000" b="1" spc="-10" dirty="0">
                <a:solidFill>
                  <a:srgbClr val="27421F"/>
                </a:solidFill>
                <a:latin typeface="Constantia"/>
                <a:cs typeface="Constantia"/>
              </a:rPr>
              <a:t>Rozpoczyna</a:t>
            </a:r>
            <a:r>
              <a:rPr sz="2000" b="1" spc="-50" dirty="0">
                <a:solidFill>
                  <a:srgbClr val="27421F"/>
                </a:solidFill>
                <a:latin typeface="Constantia"/>
                <a:cs typeface="Constantia"/>
              </a:rPr>
              <a:t> </a:t>
            </a:r>
            <a:r>
              <a:rPr sz="2000" dirty="0">
                <a:solidFill>
                  <a:srgbClr val="27421F"/>
                </a:solidFill>
                <a:latin typeface="Constantia"/>
                <a:cs typeface="Constantia"/>
              </a:rPr>
              <a:t>się</a:t>
            </a:r>
            <a:r>
              <a:rPr sz="2000" spc="-110" dirty="0">
                <a:solidFill>
                  <a:srgbClr val="27421F"/>
                </a:solidFill>
                <a:latin typeface="Constantia"/>
                <a:cs typeface="Constantia"/>
              </a:rPr>
              <a:t> </a:t>
            </a:r>
            <a:r>
              <a:rPr sz="2000" dirty="0">
                <a:solidFill>
                  <a:srgbClr val="27421F"/>
                </a:solidFill>
                <a:latin typeface="Constantia"/>
                <a:cs typeface="Constantia"/>
              </a:rPr>
              <a:t>ona</a:t>
            </a:r>
            <a:r>
              <a:rPr sz="2000" spc="-105" dirty="0">
                <a:solidFill>
                  <a:srgbClr val="27421F"/>
                </a:solidFill>
                <a:latin typeface="Constantia"/>
                <a:cs typeface="Constantia"/>
              </a:rPr>
              <a:t> </a:t>
            </a:r>
            <a:r>
              <a:rPr sz="2000" dirty="0">
                <a:solidFill>
                  <a:srgbClr val="27421F"/>
                </a:solidFill>
                <a:latin typeface="Constantia"/>
                <a:cs typeface="Constantia"/>
              </a:rPr>
              <a:t>w</a:t>
            </a:r>
            <a:r>
              <a:rPr sz="2000" spc="-55" dirty="0">
                <a:solidFill>
                  <a:srgbClr val="27421F"/>
                </a:solidFill>
                <a:latin typeface="Constantia"/>
                <a:cs typeface="Constantia"/>
              </a:rPr>
              <a:t> </a:t>
            </a:r>
            <a:r>
              <a:rPr sz="2000" dirty="0">
                <a:solidFill>
                  <a:srgbClr val="27421F"/>
                </a:solidFill>
                <a:latin typeface="Constantia"/>
                <a:cs typeface="Constantia"/>
              </a:rPr>
              <a:t>momencie</a:t>
            </a:r>
            <a:r>
              <a:rPr sz="2000" spc="-114" dirty="0">
                <a:solidFill>
                  <a:srgbClr val="27421F"/>
                </a:solidFill>
                <a:latin typeface="Constantia"/>
                <a:cs typeface="Constantia"/>
              </a:rPr>
              <a:t> </a:t>
            </a:r>
            <a:r>
              <a:rPr sz="2000" dirty="0">
                <a:solidFill>
                  <a:srgbClr val="27421F"/>
                </a:solidFill>
                <a:latin typeface="Constantia"/>
                <a:cs typeface="Constantia"/>
              </a:rPr>
              <a:t>dojścia</a:t>
            </a:r>
            <a:r>
              <a:rPr sz="2000" spc="-114" dirty="0">
                <a:solidFill>
                  <a:srgbClr val="27421F"/>
                </a:solidFill>
                <a:latin typeface="Constantia"/>
                <a:cs typeface="Constantia"/>
              </a:rPr>
              <a:t> </a:t>
            </a:r>
            <a:r>
              <a:rPr sz="2000" spc="-25" dirty="0">
                <a:solidFill>
                  <a:srgbClr val="27421F"/>
                </a:solidFill>
                <a:latin typeface="Constantia"/>
                <a:cs typeface="Constantia"/>
              </a:rPr>
              <a:t>do </a:t>
            </a:r>
            <a:r>
              <a:rPr sz="2000" b="1" spc="-10" dirty="0">
                <a:solidFill>
                  <a:srgbClr val="27421F"/>
                </a:solidFill>
                <a:latin typeface="Constantia"/>
                <a:cs typeface="Constantia"/>
              </a:rPr>
              <a:t>fizycznego</a:t>
            </a:r>
            <a:r>
              <a:rPr sz="2000" b="1" spc="-105" dirty="0">
                <a:solidFill>
                  <a:srgbClr val="27421F"/>
                </a:solidFill>
                <a:latin typeface="Constantia"/>
                <a:cs typeface="Constantia"/>
              </a:rPr>
              <a:t> </a:t>
            </a:r>
            <a:r>
              <a:rPr sz="2000" b="1" dirty="0">
                <a:solidFill>
                  <a:srgbClr val="27421F"/>
                </a:solidFill>
                <a:latin typeface="Constantia"/>
                <a:cs typeface="Constantia"/>
              </a:rPr>
              <a:t>kontaktu</a:t>
            </a:r>
            <a:r>
              <a:rPr sz="2000" b="1" spc="-40" dirty="0">
                <a:solidFill>
                  <a:srgbClr val="27421F"/>
                </a:solidFill>
                <a:latin typeface="Constantia"/>
                <a:cs typeface="Constantia"/>
              </a:rPr>
              <a:t> </a:t>
            </a:r>
            <a:r>
              <a:rPr sz="2000" spc="-20" dirty="0">
                <a:solidFill>
                  <a:srgbClr val="27421F"/>
                </a:solidFill>
                <a:latin typeface="Constantia"/>
                <a:cs typeface="Constantia"/>
              </a:rPr>
              <a:t>patogena</a:t>
            </a:r>
            <a:r>
              <a:rPr sz="2000" spc="-105" dirty="0">
                <a:solidFill>
                  <a:srgbClr val="27421F"/>
                </a:solidFill>
                <a:latin typeface="Constantia"/>
                <a:cs typeface="Constantia"/>
              </a:rPr>
              <a:t> </a:t>
            </a:r>
            <a:r>
              <a:rPr sz="2000" dirty="0">
                <a:solidFill>
                  <a:srgbClr val="27421F"/>
                </a:solidFill>
                <a:latin typeface="Constantia"/>
                <a:cs typeface="Constantia"/>
              </a:rPr>
              <a:t>z</a:t>
            </a:r>
            <a:r>
              <a:rPr sz="2000" spc="-80" dirty="0">
                <a:solidFill>
                  <a:srgbClr val="27421F"/>
                </a:solidFill>
                <a:latin typeface="Constantia"/>
                <a:cs typeface="Constantia"/>
              </a:rPr>
              <a:t> </a:t>
            </a:r>
            <a:r>
              <a:rPr sz="2000" dirty="0">
                <a:solidFill>
                  <a:srgbClr val="27421F"/>
                </a:solidFill>
                <a:latin typeface="Constantia"/>
                <a:cs typeface="Constantia"/>
              </a:rPr>
              <a:t>rośliną,</a:t>
            </a:r>
            <a:r>
              <a:rPr sz="2000" spc="-75" dirty="0">
                <a:solidFill>
                  <a:srgbClr val="27421F"/>
                </a:solidFill>
                <a:latin typeface="Constantia"/>
                <a:cs typeface="Constantia"/>
              </a:rPr>
              <a:t> </a:t>
            </a:r>
            <a:r>
              <a:rPr sz="2000" spc="-50" dirty="0">
                <a:solidFill>
                  <a:srgbClr val="27421F"/>
                </a:solidFill>
                <a:latin typeface="Constantia"/>
                <a:cs typeface="Constantia"/>
              </a:rPr>
              <a:t>a </a:t>
            </a:r>
            <a:r>
              <a:rPr sz="2000" b="1" dirty="0">
                <a:solidFill>
                  <a:srgbClr val="27421F"/>
                </a:solidFill>
                <a:latin typeface="Constantia"/>
                <a:cs typeface="Constantia"/>
              </a:rPr>
              <a:t>kończy</a:t>
            </a:r>
            <a:r>
              <a:rPr sz="2000" b="1" spc="-75" dirty="0">
                <a:solidFill>
                  <a:srgbClr val="27421F"/>
                </a:solidFill>
                <a:latin typeface="Constantia"/>
                <a:cs typeface="Constantia"/>
              </a:rPr>
              <a:t> </a:t>
            </a:r>
            <a:r>
              <a:rPr sz="2000" dirty="0">
                <a:solidFill>
                  <a:srgbClr val="27421F"/>
                </a:solidFill>
                <a:latin typeface="Constantia"/>
                <a:cs typeface="Constantia"/>
              </a:rPr>
              <a:t>w</a:t>
            </a:r>
            <a:r>
              <a:rPr sz="2000" spc="-65" dirty="0">
                <a:solidFill>
                  <a:srgbClr val="27421F"/>
                </a:solidFill>
                <a:latin typeface="Constantia"/>
                <a:cs typeface="Constantia"/>
              </a:rPr>
              <a:t> </a:t>
            </a:r>
            <a:r>
              <a:rPr sz="2000" dirty="0">
                <a:solidFill>
                  <a:srgbClr val="27421F"/>
                </a:solidFill>
                <a:latin typeface="Constantia"/>
                <a:cs typeface="Constantia"/>
              </a:rPr>
              <a:t>momencie</a:t>
            </a:r>
            <a:r>
              <a:rPr sz="2000" spc="-90" dirty="0">
                <a:solidFill>
                  <a:srgbClr val="27421F"/>
                </a:solidFill>
                <a:latin typeface="Constantia"/>
                <a:cs typeface="Constantia"/>
              </a:rPr>
              <a:t> </a:t>
            </a:r>
            <a:r>
              <a:rPr sz="2000" spc="-10" dirty="0">
                <a:solidFill>
                  <a:srgbClr val="27421F"/>
                </a:solidFill>
                <a:latin typeface="Constantia"/>
                <a:cs typeface="Constantia"/>
              </a:rPr>
              <a:t>nawiązania</a:t>
            </a:r>
            <a:endParaRPr sz="2000">
              <a:latin typeface="Constantia"/>
              <a:cs typeface="Constantia"/>
            </a:endParaRPr>
          </a:p>
          <a:p>
            <a:pPr algn="ctr">
              <a:lnSpc>
                <a:spcPts val="2195"/>
              </a:lnSpc>
            </a:pPr>
            <a:r>
              <a:rPr sz="2000" b="1" spc="-10" dirty="0">
                <a:solidFill>
                  <a:srgbClr val="27421F"/>
                </a:solidFill>
                <a:latin typeface="Constantia"/>
                <a:cs typeface="Constantia"/>
              </a:rPr>
              <a:t>pasożytniczego</a:t>
            </a:r>
            <a:r>
              <a:rPr sz="2000" b="1" spc="-85" dirty="0">
                <a:solidFill>
                  <a:srgbClr val="27421F"/>
                </a:solidFill>
                <a:latin typeface="Constantia"/>
                <a:cs typeface="Constantia"/>
              </a:rPr>
              <a:t> </a:t>
            </a:r>
            <a:r>
              <a:rPr sz="2000" b="1" dirty="0">
                <a:solidFill>
                  <a:srgbClr val="27421F"/>
                </a:solidFill>
                <a:latin typeface="Constantia"/>
                <a:cs typeface="Constantia"/>
              </a:rPr>
              <a:t>kontaktu</a:t>
            </a:r>
            <a:r>
              <a:rPr sz="2000" b="1" spc="-35" dirty="0">
                <a:solidFill>
                  <a:srgbClr val="27421F"/>
                </a:solidFill>
                <a:latin typeface="Constantia"/>
                <a:cs typeface="Constantia"/>
              </a:rPr>
              <a:t> </a:t>
            </a:r>
            <a:r>
              <a:rPr sz="2000" spc="-20" dirty="0">
                <a:solidFill>
                  <a:srgbClr val="27421F"/>
                </a:solidFill>
                <a:latin typeface="Constantia"/>
                <a:cs typeface="Constantia"/>
              </a:rPr>
              <a:t>patogena</a:t>
            </a:r>
            <a:r>
              <a:rPr sz="2000" spc="-105" dirty="0">
                <a:solidFill>
                  <a:srgbClr val="27421F"/>
                </a:solidFill>
                <a:latin typeface="Constantia"/>
                <a:cs typeface="Constantia"/>
              </a:rPr>
              <a:t> </a:t>
            </a:r>
            <a:r>
              <a:rPr sz="2000" dirty="0">
                <a:solidFill>
                  <a:srgbClr val="27421F"/>
                </a:solidFill>
                <a:latin typeface="Constantia"/>
                <a:cs typeface="Constantia"/>
              </a:rPr>
              <a:t>z</a:t>
            </a:r>
            <a:r>
              <a:rPr sz="2000" spc="-70" dirty="0">
                <a:solidFill>
                  <a:srgbClr val="27421F"/>
                </a:solidFill>
                <a:latin typeface="Constantia"/>
                <a:cs typeface="Constantia"/>
              </a:rPr>
              <a:t> </a:t>
            </a:r>
            <a:r>
              <a:rPr sz="2000" spc="-10" dirty="0">
                <a:solidFill>
                  <a:srgbClr val="27421F"/>
                </a:solidFill>
                <a:latin typeface="Constantia"/>
                <a:cs typeface="Constantia"/>
              </a:rPr>
              <a:t>rośliną.</a:t>
            </a:r>
            <a:endParaRPr sz="2000">
              <a:latin typeface="Constantia"/>
              <a:cs typeface="Constantia"/>
            </a:endParaRPr>
          </a:p>
        </p:txBody>
      </p:sp>
      <p:grpSp>
        <p:nvGrpSpPr>
          <p:cNvPr id="10" name="object 10"/>
          <p:cNvGrpSpPr/>
          <p:nvPr/>
        </p:nvGrpSpPr>
        <p:grpSpPr>
          <a:xfrm>
            <a:off x="1696973" y="3445509"/>
            <a:ext cx="6567805" cy="2143125"/>
            <a:chOff x="1696973" y="3445509"/>
            <a:chExt cx="6567805" cy="2143125"/>
          </a:xfrm>
        </p:grpSpPr>
        <p:sp>
          <p:nvSpPr>
            <p:cNvPr id="11" name="object 11"/>
            <p:cNvSpPr/>
            <p:nvPr/>
          </p:nvSpPr>
          <p:spPr>
            <a:xfrm>
              <a:off x="1709673" y="3458209"/>
              <a:ext cx="1059180" cy="2117725"/>
            </a:xfrm>
            <a:custGeom>
              <a:avLst/>
              <a:gdLst/>
              <a:ahLst/>
              <a:cxnLst/>
              <a:rect l="l" t="t" r="r" b="b"/>
              <a:pathLst>
                <a:path w="1059180" h="2117725">
                  <a:moveTo>
                    <a:pt x="1058671" y="0"/>
                  </a:moveTo>
                  <a:lnTo>
                    <a:pt x="1010210" y="1089"/>
                  </a:lnTo>
                  <a:lnTo>
                    <a:pt x="962308" y="4326"/>
                  </a:lnTo>
                  <a:lnTo>
                    <a:pt x="915012" y="9664"/>
                  </a:lnTo>
                  <a:lnTo>
                    <a:pt x="868369" y="17055"/>
                  </a:lnTo>
                  <a:lnTo>
                    <a:pt x="822425" y="26455"/>
                  </a:lnTo>
                  <a:lnTo>
                    <a:pt x="777228" y="37815"/>
                  </a:lnTo>
                  <a:lnTo>
                    <a:pt x="732823" y="51089"/>
                  </a:lnTo>
                  <a:lnTo>
                    <a:pt x="689259" y="66230"/>
                  </a:lnTo>
                  <a:lnTo>
                    <a:pt x="646580" y="83192"/>
                  </a:lnTo>
                  <a:lnTo>
                    <a:pt x="604835" y="101928"/>
                  </a:lnTo>
                  <a:lnTo>
                    <a:pt x="564070" y="122391"/>
                  </a:lnTo>
                  <a:lnTo>
                    <a:pt x="524331" y="144535"/>
                  </a:lnTo>
                  <a:lnTo>
                    <a:pt x="485665" y="168312"/>
                  </a:lnTo>
                  <a:lnTo>
                    <a:pt x="448119" y="193677"/>
                  </a:lnTo>
                  <a:lnTo>
                    <a:pt x="411740" y="220581"/>
                  </a:lnTo>
                  <a:lnTo>
                    <a:pt x="376575" y="248979"/>
                  </a:lnTo>
                  <a:lnTo>
                    <a:pt x="342669" y="278825"/>
                  </a:lnTo>
                  <a:lnTo>
                    <a:pt x="310070" y="310070"/>
                  </a:lnTo>
                  <a:lnTo>
                    <a:pt x="278825" y="342669"/>
                  </a:lnTo>
                  <a:lnTo>
                    <a:pt x="248979" y="376575"/>
                  </a:lnTo>
                  <a:lnTo>
                    <a:pt x="220581" y="411740"/>
                  </a:lnTo>
                  <a:lnTo>
                    <a:pt x="193677" y="448119"/>
                  </a:lnTo>
                  <a:lnTo>
                    <a:pt x="168312" y="485665"/>
                  </a:lnTo>
                  <a:lnTo>
                    <a:pt x="144535" y="524331"/>
                  </a:lnTo>
                  <a:lnTo>
                    <a:pt x="122391" y="564070"/>
                  </a:lnTo>
                  <a:lnTo>
                    <a:pt x="101928" y="604835"/>
                  </a:lnTo>
                  <a:lnTo>
                    <a:pt x="83192" y="646580"/>
                  </a:lnTo>
                  <a:lnTo>
                    <a:pt x="66230" y="689259"/>
                  </a:lnTo>
                  <a:lnTo>
                    <a:pt x="51089" y="732823"/>
                  </a:lnTo>
                  <a:lnTo>
                    <a:pt x="37815" y="777228"/>
                  </a:lnTo>
                  <a:lnTo>
                    <a:pt x="26455" y="822425"/>
                  </a:lnTo>
                  <a:lnTo>
                    <a:pt x="17055" y="868369"/>
                  </a:lnTo>
                  <a:lnTo>
                    <a:pt x="9664" y="915012"/>
                  </a:lnTo>
                  <a:lnTo>
                    <a:pt x="4326" y="962308"/>
                  </a:lnTo>
                  <a:lnTo>
                    <a:pt x="1089" y="1010210"/>
                  </a:lnTo>
                  <a:lnTo>
                    <a:pt x="0" y="1058671"/>
                  </a:lnTo>
                  <a:lnTo>
                    <a:pt x="1089" y="1107133"/>
                  </a:lnTo>
                  <a:lnTo>
                    <a:pt x="4326" y="1155035"/>
                  </a:lnTo>
                  <a:lnTo>
                    <a:pt x="9664" y="1202331"/>
                  </a:lnTo>
                  <a:lnTo>
                    <a:pt x="17055" y="1248974"/>
                  </a:lnTo>
                  <a:lnTo>
                    <a:pt x="26455" y="1294918"/>
                  </a:lnTo>
                  <a:lnTo>
                    <a:pt x="37815" y="1340115"/>
                  </a:lnTo>
                  <a:lnTo>
                    <a:pt x="51089" y="1384520"/>
                  </a:lnTo>
                  <a:lnTo>
                    <a:pt x="66230" y="1428084"/>
                  </a:lnTo>
                  <a:lnTo>
                    <a:pt x="83192" y="1470763"/>
                  </a:lnTo>
                  <a:lnTo>
                    <a:pt x="101928" y="1512508"/>
                  </a:lnTo>
                  <a:lnTo>
                    <a:pt x="122391" y="1553273"/>
                  </a:lnTo>
                  <a:lnTo>
                    <a:pt x="144535" y="1593012"/>
                  </a:lnTo>
                  <a:lnTo>
                    <a:pt x="168312" y="1631678"/>
                  </a:lnTo>
                  <a:lnTo>
                    <a:pt x="193677" y="1669224"/>
                  </a:lnTo>
                  <a:lnTo>
                    <a:pt x="220581" y="1705603"/>
                  </a:lnTo>
                  <a:lnTo>
                    <a:pt x="248979" y="1740768"/>
                  </a:lnTo>
                  <a:lnTo>
                    <a:pt x="278825" y="1774674"/>
                  </a:lnTo>
                  <a:lnTo>
                    <a:pt x="310070" y="1807273"/>
                  </a:lnTo>
                  <a:lnTo>
                    <a:pt x="342669" y="1838518"/>
                  </a:lnTo>
                  <a:lnTo>
                    <a:pt x="376575" y="1868364"/>
                  </a:lnTo>
                  <a:lnTo>
                    <a:pt x="411740" y="1896762"/>
                  </a:lnTo>
                  <a:lnTo>
                    <a:pt x="448119" y="1923666"/>
                  </a:lnTo>
                  <a:lnTo>
                    <a:pt x="485665" y="1949031"/>
                  </a:lnTo>
                  <a:lnTo>
                    <a:pt x="524331" y="1972808"/>
                  </a:lnTo>
                  <a:lnTo>
                    <a:pt x="564070" y="1994952"/>
                  </a:lnTo>
                  <a:lnTo>
                    <a:pt x="604835" y="2015415"/>
                  </a:lnTo>
                  <a:lnTo>
                    <a:pt x="646580" y="2034151"/>
                  </a:lnTo>
                  <a:lnTo>
                    <a:pt x="689259" y="2051113"/>
                  </a:lnTo>
                  <a:lnTo>
                    <a:pt x="732823" y="2066254"/>
                  </a:lnTo>
                  <a:lnTo>
                    <a:pt x="777228" y="2079528"/>
                  </a:lnTo>
                  <a:lnTo>
                    <a:pt x="822425" y="2090888"/>
                  </a:lnTo>
                  <a:lnTo>
                    <a:pt x="868369" y="2100288"/>
                  </a:lnTo>
                  <a:lnTo>
                    <a:pt x="915012" y="2107679"/>
                  </a:lnTo>
                  <a:lnTo>
                    <a:pt x="962308" y="2113017"/>
                  </a:lnTo>
                  <a:lnTo>
                    <a:pt x="1010210" y="2116254"/>
                  </a:lnTo>
                  <a:lnTo>
                    <a:pt x="1058671" y="2117343"/>
                  </a:lnTo>
                  <a:lnTo>
                    <a:pt x="1058671" y="0"/>
                  </a:lnTo>
                  <a:close/>
                </a:path>
              </a:pathLst>
            </a:custGeom>
            <a:solidFill>
              <a:srgbClr val="5E9C4D"/>
            </a:solidFill>
          </p:spPr>
          <p:txBody>
            <a:bodyPr wrap="square" lIns="0" tIns="0" rIns="0" bIns="0" rtlCol="0"/>
            <a:lstStyle/>
            <a:p>
              <a:endParaRPr/>
            </a:p>
          </p:txBody>
        </p:sp>
        <p:sp>
          <p:nvSpPr>
            <p:cNvPr id="12" name="object 12"/>
            <p:cNvSpPr/>
            <p:nvPr/>
          </p:nvSpPr>
          <p:spPr>
            <a:xfrm>
              <a:off x="1709673" y="3458209"/>
              <a:ext cx="1059180" cy="2117725"/>
            </a:xfrm>
            <a:custGeom>
              <a:avLst/>
              <a:gdLst/>
              <a:ahLst/>
              <a:cxnLst/>
              <a:rect l="l" t="t" r="r" b="b"/>
              <a:pathLst>
                <a:path w="1059180" h="2117725">
                  <a:moveTo>
                    <a:pt x="1058671" y="2117343"/>
                  </a:moveTo>
                  <a:lnTo>
                    <a:pt x="1010210" y="2116254"/>
                  </a:lnTo>
                  <a:lnTo>
                    <a:pt x="962308" y="2113017"/>
                  </a:lnTo>
                  <a:lnTo>
                    <a:pt x="915012" y="2107679"/>
                  </a:lnTo>
                  <a:lnTo>
                    <a:pt x="868369" y="2100288"/>
                  </a:lnTo>
                  <a:lnTo>
                    <a:pt x="822425" y="2090888"/>
                  </a:lnTo>
                  <a:lnTo>
                    <a:pt x="777228" y="2079528"/>
                  </a:lnTo>
                  <a:lnTo>
                    <a:pt x="732823" y="2066254"/>
                  </a:lnTo>
                  <a:lnTo>
                    <a:pt x="689259" y="2051113"/>
                  </a:lnTo>
                  <a:lnTo>
                    <a:pt x="646580" y="2034151"/>
                  </a:lnTo>
                  <a:lnTo>
                    <a:pt x="604835" y="2015415"/>
                  </a:lnTo>
                  <a:lnTo>
                    <a:pt x="564070" y="1994952"/>
                  </a:lnTo>
                  <a:lnTo>
                    <a:pt x="524331" y="1972808"/>
                  </a:lnTo>
                  <a:lnTo>
                    <a:pt x="485665" y="1949031"/>
                  </a:lnTo>
                  <a:lnTo>
                    <a:pt x="448119" y="1923666"/>
                  </a:lnTo>
                  <a:lnTo>
                    <a:pt x="411740" y="1896762"/>
                  </a:lnTo>
                  <a:lnTo>
                    <a:pt x="376575" y="1868364"/>
                  </a:lnTo>
                  <a:lnTo>
                    <a:pt x="342669" y="1838518"/>
                  </a:lnTo>
                  <a:lnTo>
                    <a:pt x="310070" y="1807273"/>
                  </a:lnTo>
                  <a:lnTo>
                    <a:pt x="278825" y="1774674"/>
                  </a:lnTo>
                  <a:lnTo>
                    <a:pt x="248979" y="1740768"/>
                  </a:lnTo>
                  <a:lnTo>
                    <a:pt x="220581" y="1705603"/>
                  </a:lnTo>
                  <a:lnTo>
                    <a:pt x="193677" y="1669224"/>
                  </a:lnTo>
                  <a:lnTo>
                    <a:pt x="168312" y="1631678"/>
                  </a:lnTo>
                  <a:lnTo>
                    <a:pt x="144535" y="1593012"/>
                  </a:lnTo>
                  <a:lnTo>
                    <a:pt x="122391" y="1553273"/>
                  </a:lnTo>
                  <a:lnTo>
                    <a:pt x="101928" y="1512508"/>
                  </a:lnTo>
                  <a:lnTo>
                    <a:pt x="83192" y="1470763"/>
                  </a:lnTo>
                  <a:lnTo>
                    <a:pt x="66230" y="1428084"/>
                  </a:lnTo>
                  <a:lnTo>
                    <a:pt x="51089" y="1384520"/>
                  </a:lnTo>
                  <a:lnTo>
                    <a:pt x="37815" y="1340115"/>
                  </a:lnTo>
                  <a:lnTo>
                    <a:pt x="26455" y="1294918"/>
                  </a:lnTo>
                  <a:lnTo>
                    <a:pt x="17055" y="1248974"/>
                  </a:lnTo>
                  <a:lnTo>
                    <a:pt x="9664" y="1202331"/>
                  </a:lnTo>
                  <a:lnTo>
                    <a:pt x="4326" y="1155035"/>
                  </a:lnTo>
                  <a:lnTo>
                    <a:pt x="1089" y="1107133"/>
                  </a:lnTo>
                  <a:lnTo>
                    <a:pt x="0" y="1058671"/>
                  </a:lnTo>
                  <a:lnTo>
                    <a:pt x="1089" y="1010210"/>
                  </a:lnTo>
                  <a:lnTo>
                    <a:pt x="4326" y="962308"/>
                  </a:lnTo>
                  <a:lnTo>
                    <a:pt x="9664" y="915012"/>
                  </a:lnTo>
                  <a:lnTo>
                    <a:pt x="17055" y="868369"/>
                  </a:lnTo>
                  <a:lnTo>
                    <a:pt x="26455" y="822425"/>
                  </a:lnTo>
                  <a:lnTo>
                    <a:pt x="37815" y="777228"/>
                  </a:lnTo>
                  <a:lnTo>
                    <a:pt x="51089" y="732823"/>
                  </a:lnTo>
                  <a:lnTo>
                    <a:pt x="66230" y="689259"/>
                  </a:lnTo>
                  <a:lnTo>
                    <a:pt x="83192" y="646580"/>
                  </a:lnTo>
                  <a:lnTo>
                    <a:pt x="101928" y="604835"/>
                  </a:lnTo>
                  <a:lnTo>
                    <a:pt x="122391" y="564070"/>
                  </a:lnTo>
                  <a:lnTo>
                    <a:pt x="144535" y="524331"/>
                  </a:lnTo>
                  <a:lnTo>
                    <a:pt x="168312" y="485665"/>
                  </a:lnTo>
                  <a:lnTo>
                    <a:pt x="193677" y="448119"/>
                  </a:lnTo>
                  <a:lnTo>
                    <a:pt x="220581" y="411740"/>
                  </a:lnTo>
                  <a:lnTo>
                    <a:pt x="248979" y="376575"/>
                  </a:lnTo>
                  <a:lnTo>
                    <a:pt x="278825" y="342669"/>
                  </a:lnTo>
                  <a:lnTo>
                    <a:pt x="310070" y="310070"/>
                  </a:lnTo>
                  <a:lnTo>
                    <a:pt x="342669" y="278825"/>
                  </a:lnTo>
                  <a:lnTo>
                    <a:pt x="376575" y="248979"/>
                  </a:lnTo>
                  <a:lnTo>
                    <a:pt x="411740" y="220581"/>
                  </a:lnTo>
                  <a:lnTo>
                    <a:pt x="448119" y="193677"/>
                  </a:lnTo>
                  <a:lnTo>
                    <a:pt x="485665" y="168312"/>
                  </a:lnTo>
                  <a:lnTo>
                    <a:pt x="524331" y="144535"/>
                  </a:lnTo>
                  <a:lnTo>
                    <a:pt x="564070" y="122391"/>
                  </a:lnTo>
                  <a:lnTo>
                    <a:pt x="604835" y="101928"/>
                  </a:lnTo>
                  <a:lnTo>
                    <a:pt x="646580" y="83192"/>
                  </a:lnTo>
                  <a:lnTo>
                    <a:pt x="689259" y="66230"/>
                  </a:lnTo>
                  <a:lnTo>
                    <a:pt x="732823" y="51089"/>
                  </a:lnTo>
                  <a:lnTo>
                    <a:pt x="777228" y="37815"/>
                  </a:lnTo>
                  <a:lnTo>
                    <a:pt x="822425" y="26455"/>
                  </a:lnTo>
                  <a:lnTo>
                    <a:pt x="868369" y="17055"/>
                  </a:lnTo>
                  <a:lnTo>
                    <a:pt x="915012" y="9664"/>
                  </a:lnTo>
                  <a:lnTo>
                    <a:pt x="962308" y="4326"/>
                  </a:lnTo>
                  <a:lnTo>
                    <a:pt x="1010210" y="1089"/>
                  </a:lnTo>
                  <a:lnTo>
                    <a:pt x="1058671" y="0"/>
                  </a:lnTo>
                  <a:lnTo>
                    <a:pt x="1058671" y="1058671"/>
                  </a:lnTo>
                  <a:lnTo>
                    <a:pt x="1058671" y="2117343"/>
                  </a:lnTo>
                  <a:close/>
                </a:path>
              </a:pathLst>
            </a:custGeom>
            <a:ln w="25399">
              <a:solidFill>
                <a:srgbClr val="E6F0E2"/>
              </a:solidFill>
            </a:ln>
          </p:spPr>
          <p:txBody>
            <a:bodyPr wrap="square" lIns="0" tIns="0" rIns="0" bIns="0" rtlCol="0"/>
            <a:lstStyle/>
            <a:p>
              <a:endParaRPr/>
            </a:p>
          </p:txBody>
        </p:sp>
        <p:sp>
          <p:nvSpPr>
            <p:cNvPr id="13" name="object 13"/>
            <p:cNvSpPr/>
            <p:nvPr/>
          </p:nvSpPr>
          <p:spPr>
            <a:xfrm>
              <a:off x="2768345" y="3458209"/>
              <a:ext cx="5483225" cy="2117725"/>
            </a:xfrm>
            <a:custGeom>
              <a:avLst/>
              <a:gdLst/>
              <a:ahLst/>
              <a:cxnLst/>
              <a:rect l="l" t="t" r="r" b="b"/>
              <a:pathLst>
                <a:path w="5483225" h="2117725">
                  <a:moveTo>
                    <a:pt x="5483225" y="0"/>
                  </a:moveTo>
                  <a:lnTo>
                    <a:pt x="0" y="0"/>
                  </a:lnTo>
                  <a:lnTo>
                    <a:pt x="0" y="2117343"/>
                  </a:lnTo>
                  <a:lnTo>
                    <a:pt x="5483225" y="2117343"/>
                  </a:lnTo>
                  <a:lnTo>
                    <a:pt x="5483225" y="0"/>
                  </a:lnTo>
                  <a:close/>
                </a:path>
              </a:pathLst>
            </a:custGeom>
            <a:solidFill>
              <a:srgbClr val="E6F0E2">
                <a:alpha val="90194"/>
              </a:srgbClr>
            </a:solidFill>
          </p:spPr>
          <p:txBody>
            <a:bodyPr wrap="square" lIns="0" tIns="0" rIns="0" bIns="0" rtlCol="0"/>
            <a:lstStyle/>
            <a:p>
              <a:endParaRPr/>
            </a:p>
          </p:txBody>
        </p:sp>
        <p:sp>
          <p:nvSpPr>
            <p:cNvPr id="14" name="object 14"/>
            <p:cNvSpPr/>
            <p:nvPr/>
          </p:nvSpPr>
          <p:spPr>
            <a:xfrm>
              <a:off x="2768345" y="3458209"/>
              <a:ext cx="5483225" cy="2117725"/>
            </a:xfrm>
            <a:custGeom>
              <a:avLst/>
              <a:gdLst/>
              <a:ahLst/>
              <a:cxnLst/>
              <a:rect l="l" t="t" r="r" b="b"/>
              <a:pathLst>
                <a:path w="5483225" h="2117725">
                  <a:moveTo>
                    <a:pt x="0" y="2117343"/>
                  </a:moveTo>
                  <a:lnTo>
                    <a:pt x="5483225" y="2117343"/>
                  </a:lnTo>
                  <a:lnTo>
                    <a:pt x="5483225" y="0"/>
                  </a:lnTo>
                  <a:lnTo>
                    <a:pt x="0" y="0"/>
                  </a:lnTo>
                  <a:lnTo>
                    <a:pt x="0" y="2117343"/>
                  </a:lnTo>
                  <a:close/>
                </a:path>
              </a:pathLst>
            </a:custGeom>
            <a:ln w="25400">
              <a:solidFill>
                <a:srgbClr val="5E9C4D"/>
              </a:solidFill>
            </a:ln>
          </p:spPr>
          <p:txBody>
            <a:bodyPr wrap="square" lIns="0" tIns="0" rIns="0" bIns="0" rtlCol="0"/>
            <a:lstStyle/>
            <a:p>
              <a:endParaRPr/>
            </a:p>
          </p:txBody>
        </p:sp>
      </p:grpSp>
      <p:sp>
        <p:nvSpPr>
          <p:cNvPr id="15" name="object 15"/>
          <p:cNvSpPr txBox="1"/>
          <p:nvPr/>
        </p:nvSpPr>
        <p:spPr>
          <a:xfrm>
            <a:off x="3118866" y="4042409"/>
            <a:ext cx="4789805" cy="890905"/>
          </a:xfrm>
          <a:prstGeom prst="rect">
            <a:avLst/>
          </a:prstGeom>
        </p:spPr>
        <p:txBody>
          <a:bodyPr vert="horz" wrap="square" lIns="0" tIns="12700" rIns="0" bIns="0" rtlCol="0">
            <a:spAutoFit/>
          </a:bodyPr>
          <a:lstStyle/>
          <a:p>
            <a:pPr algn="ctr">
              <a:lnSpc>
                <a:spcPts val="2305"/>
              </a:lnSpc>
              <a:spcBef>
                <a:spcPts val="100"/>
              </a:spcBef>
            </a:pPr>
            <a:r>
              <a:rPr sz="2000" spc="-10" dirty="0">
                <a:solidFill>
                  <a:srgbClr val="27421F"/>
                </a:solidFill>
                <a:latin typeface="Constantia"/>
                <a:cs typeface="Constantia"/>
              </a:rPr>
              <a:t>Pierwsze</a:t>
            </a:r>
            <a:r>
              <a:rPr sz="2000" spc="-100" dirty="0">
                <a:solidFill>
                  <a:srgbClr val="27421F"/>
                </a:solidFill>
                <a:latin typeface="Constantia"/>
                <a:cs typeface="Constantia"/>
              </a:rPr>
              <a:t> </a:t>
            </a:r>
            <a:r>
              <a:rPr sz="2000" dirty="0">
                <a:solidFill>
                  <a:srgbClr val="27421F"/>
                </a:solidFill>
                <a:latin typeface="Constantia"/>
                <a:cs typeface="Constantia"/>
              </a:rPr>
              <a:t>stadium</a:t>
            </a:r>
            <a:r>
              <a:rPr sz="2000" spc="-50" dirty="0">
                <a:solidFill>
                  <a:srgbClr val="27421F"/>
                </a:solidFill>
                <a:latin typeface="Constantia"/>
                <a:cs typeface="Constantia"/>
              </a:rPr>
              <a:t> </a:t>
            </a:r>
            <a:r>
              <a:rPr sz="2000" spc="-20" dirty="0">
                <a:solidFill>
                  <a:srgbClr val="27421F"/>
                </a:solidFill>
                <a:latin typeface="Constantia"/>
                <a:cs typeface="Constantia"/>
              </a:rPr>
              <a:t>porażenia</a:t>
            </a:r>
            <a:r>
              <a:rPr sz="2000" spc="-95" dirty="0">
                <a:solidFill>
                  <a:srgbClr val="27421F"/>
                </a:solidFill>
                <a:latin typeface="Constantia"/>
                <a:cs typeface="Constantia"/>
              </a:rPr>
              <a:t> </a:t>
            </a:r>
            <a:r>
              <a:rPr sz="2000" dirty="0">
                <a:solidFill>
                  <a:srgbClr val="27421F"/>
                </a:solidFill>
                <a:latin typeface="Constantia"/>
                <a:cs typeface="Constantia"/>
              </a:rPr>
              <a:t>są</a:t>
            </a:r>
            <a:r>
              <a:rPr sz="2000" spc="-80" dirty="0">
                <a:solidFill>
                  <a:srgbClr val="27421F"/>
                </a:solidFill>
                <a:latin typeface="Constantia"/>
                <a:cs typeface="Constantia"/>
              </a:rPr>
              <a:t> </a:t>
            </a:r>
            <a:r>
              <a:rPr sz="2000" spc="-10" dirty="0">
                <a:solidFill>
                  <a:srgbClr val="27421F"/>
                </a:solidFill>
                <a:latin typeface="Constantia"/>
                <a:cs typeface="Constantia"/>
              </a:rPr>
              <a:t>często</a:t>
            </a:r>
            <a:endParaRPr sz="2000">
              <a:latin typeface="Constantia"/>
              <a:cs typeface="Constantia"/>
            </a:endParaRPr>
          </a:p>
          <a:p>
            <a:pPr algn="ctr">
              <a:lnSpc>
                <a:spcPts val="2205"/>
              </a:lnSpc>
            </a:pPr>
            <a:r>
              <a:rPr sz="2000" dirty="0">
                <a:solidFill>
                  <a:srgbClr val="27421F"/>
                </a:solidFill>
                <a:latin typeface="Constantia"/>
                <a:cs typeface="Constantia"/>
              </a:rPr>
              <a:t>niedostrzegalne,</a:t>
            </a:r>
            <a:r>
              <a:rPr sz="2000" spc="-105" dirty="0">
                <a:solidFill>
                  <a:srgbClr val="27421F"/>
                </a:solidFill>
                <a:latin typeface="Constantia"/>
                <a:cs typeface="Constantia"/>
              </a:rPr>
              <a:t> </a:t>
            </a:r>
            <a:r>
              <a:rPr sz="2000" dirty="0">
                <a:solidFill>
                  <a:srgbClr val="27421F"/>
                </a:solidFill>
                <a:latin typeface="Constantia"/>
                <a:cs typeface="Constantia"/>
              </a:rPr>
              <a:t>ale</a:t>
            </a:r>
            <a:r>
              <a:rPr sz="2000" spc="-105" dirty="0">
                <a:solidFill>
                  <a:srgbClr val="27421F"/>
                </a:solidFill>
                <a:latin typeface="Constantia"/>
                <a:cs typeface="Constantia"/>
              </a:rPr>
              <a:t> </a:t>
            </a:r>
            <a:r>
              <a:rPr sz="2000" spc="-20" dirty="0">
                <a:solidFill>
                  <a:srgbClr val="27421F"/>
                </a:solidFill>
                <a:latin typeface="Constantia"/>
                <a:cs typeface="Constantia"/>
              </a:rPr>
              <a:t>życiowe</a:t>
            </a:r>
            <a:r>
              <a:rPr sz="2000" spc="-80" dirty="0">
                <a:solidFill>
                  <a:srgbClr val="27421F"/>
                </a:solidFill>
                <a:latin typeface="Constantia"/>
                <a:cs typeface="Constantia"/>
              </a:rPr>
              <a:t> </a:t>
            </a:r>
            <a:r>
              <a:rPr sz="2000" spc="-10" dirty="0">
                <a:solidFill>
                  <a:srgbClr val="27421F"/>
                </a:solidFill>
                <a:latin typeface="Constantia"/>
                <a:cs typeface="Constantia"/>
              </a:rPr>
              <a:t>funkcje</a:t>
            </a:r>
            <a:r>
              <a:rPr sz="2000" spc="-100" dirty="0">
                <a:solidFill>
                  <a:srgbClr val="27421F"/>
                </a:solidFill>
                <a:latin typeface="Constantia"/>
                <a:cs typeface="Constantia"/>
              </a:rPr>
              <a:t> </a:t>
            </a:r>
            <a:r>
              <a:rPr sz="2000" spc="-10" dirty="0">
                <a:solidFill>
                  <a:srgbClr val="27421F"/>
                </a:solidFill>
                <a:latin typeface="Constantia"/>
                <a:cs typeface="Constantia"/>
              </a:rPr>
              <a:t>rośliny</a:t>
            </a:r>
            <a:endParaRPr sz="2000">
              <a:latin typeface="Constantia"/>
              <a:cs typeface="Constantia"/>
            </a:endParaRPr>
          </a:p>
          <a:p>
            <a:pPr algn="ctr">
              <a:lnSpc>
                <a:spcPts val="2300"/>
              </a:lnSpc>
            </a:pPr>
            <a:r>
              <a:rPr sz="2000" dirty="0">
                <a:solidFill>
                  <a:srgbClr val="27421F"/>
                </a:solidFill>
                <a:latin typeface="Constantia"/>
                <a:cs typeface="Constantia"/>
              </a:rPr>
              <a:t>zostały</a:t>
            </a:r>
            <a:r>
              <a:rPr sz="2000" spc="-55" dirty="0">
                <a:solidFill>
                  <a:srgbClr val="27421F"/>
                </a:solidFill>
                <a:latin typeface="Constantia"/>
                <a:cs typeface="Constantia"/>
              </a:rPr>
              <a:t> </a:t>
            </a:r>
            <a:r>
              <a:rPr sz="2000" dirty="0">
                <a:solidFill>
                  <a:srgbClr val="27421F"/>
                </a:solidFill>
                <a:latin typeface="Constantia"/>
                <a:cs typeface="Constantia"/>
              </a:rPr>
              <a:t>już</a:t>
            </a:r>
            <a:r>
              <a:rPr sz="2000" spc="-60" dirty="0">
                <a:solidFill>
                  <a:srgbClr val="27421F"/>
                </a:solidFill>
                <a:latin typeface="Constantia"/>
                <a:cs typeface="Constantia"/>
              </a:rPr>
              <a:t> </a:t>
            </a:r>
            <a:r>
              <a:rPr sz="2000" spc="-10" dirty="0">
                <a:solidFill>
                  <a:srgbClr val="27421F"/>
                </a:solidFill>
                <a:latin typeface="Constantia"/>
                <a:cs typeface="Constantia"/>
              </a:rPr>
              <a:t>zakłócone.</a:t>
            </a:r>
            <a:endParaRPr sz="2000">
              <a:latin typeface="Constantia"/>
              <a:cs typeface="Constanti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0669" y="2514600"/>
            <a:ext cx="5830570" cy="452120"/>
          </a:xfrm>
          <a:prstGeom prst="rect">
            <a:avLst/>
          </a:prstGeom>
        </p:spPr>
        <p:txBody>
          <a:bodyPr vert="horz" wrap="square" lIns="0" tIns="12065" rIns="0" bIns="0" rtlCol="0">
            <a:spAutoFit/>
          </a:bodyPr>
          <a:lstStyle/>
          <a:p>
            <a:pPr marL="283845" indent="-271145">
              <a:lnSpc>
                <a:spcPct val="100000"/>
              </a:lnSpc>
              <a:spcBef>
                <a:spcPts val="95"/>
              </a:spcBef>
              <a:buClr>
                <a:srgbClr val="2E4E25"/>
              </a:buClr>
              <a:buSzPct val="83928"/>
              <a:buFont typeface="Segoe UI Symbol"/>
              <a:buChar char="⚫"/>
              <a:tabLst>
                <a:tab pos="283845" algn="l"/>
              </a:tabLst>
            </a:pPr>
            <a:r>
              <a:rPr sz="2800" spc="-45" dirty="0">
                <a:solidFill>
                  <a:srgbClr val="E6F0E2"/>
                </a:solidFill>
                <a:latin typeface="Franklin Gothic Medium"/>
                <a:cs typeface="Franklin Gothic Medium"/>
              </a:rPr>
              <a:t>Pojawienie</a:t>
            </a:r>
            <a:r>
              <a:rPr sz="2800" spc="-20" dirty="0">
                <a:solidFill>
                  <a:srgbClr val="E6F0E2"/>
                </a:solidFill>
                <a:latin typeface="Franklin Gothic Medium"/>
                <a:cs typeface="Franklin Gothic Medium"/>
              </a:rPr>
              <a:t> </a:t>
            </a:r>
            <a:r>
              <a:rPr sz="2800" dirty="0">
                <a:solidFill>
                  <a:srgbClr val="E6F0E2"/>
                </a:solidFill>
                <a:latin typeface="Franklin Gothic Medium"/>
                <a:cs typeface="Franklin Gothic Medium"/>
              </a:rPr>
              <a:t>się</a:t>
            </a:r>
            <a:r>
              <a:rPr sz="2800" spc="-25" dirty="0">
                <a:solidFill>
                  <a:srgbClr val="E6F0E2"/>
                </a:solidFill>
                <a:latin typeface="Franklin Gothic Medium"/>
                <a:cs typeface="Franklin Gothic Medium"/>
              </a:rPr>
              <a:t> </a:t>
            </a:r>
            <a:r>
              <a:rPr sz="2800" b="1" spc="-200" dirty="0">
                <a:solidFill>
                  <a:srgbClr val="E6F0E2"/>
                </a:solidFill>
                <a:latin typeface="Arial"/>
                <a:cs typeface="Arial"/>
              </a:rPr>
              <a:t>wirulentnego</a:t>
            </a:r>
            <a:r>
              <a:rPr sz="2800" b="1" spc="-70" dirty="0">
                <a:solidFill>
                  <a:srgbClr val="E6F0E2"/>
                </a:solidFill>
                <a:latin typeface="Arial"/>
                <a:cs typeface="Arial"/>
              </a:rPr>
              <a:t> </a:t>
            </a:r>
            <a:r>
              <a:rPr sz="2800" b="1" spc="-190" dirty="0">
                <a:solidFill>
                  <a:srgbClr val="E6F0E2"/>
                </a:solidFill>
                <a:latin typeface="Arial"/>
                <a:cs typeface="Arial"/>
              </a:rPr>
              <a:t>sprawcy</a:t>
            </a:r>
            <a:r>
              <a:rPr sz="2800" spc="-190" dirty="0">
                <a:solidFill>
                  <a:srgbClr val="E6F0E2"/>
                </a:solidFill>
                <a:latin typeface="Franklin Gothic Medium"/>
                <a:cs typeface="Franklin Gothic Medium"/>
              </a:rPr>
              <a:t>,</a:t>
            </a:r>
            <a:endParaRPr sz="2800" dirty="0">
              <a:latin typeface="Franklin Gothic Medium"/>
              <a:cs typeface="Franklin Gothic Medium"/>
            </a:endParaRPr>
          </a:p>
        </p:txBody>
      </p:sp>
      <p:sp>
        <p:nvSpPr>
          <p:cNvPr id="3" name="object 3"/>
          <p:cNvSpPr txBox="1"/>
          <p:nvPr/>
        </p:nvSpPr>
        <p:spPr>
          <a:xfrm>
            <a:off x="500669" y="3144698"/>
            <a:ext cx="8072755" cy="452120"/>
          </a:xfrm>
          <a:prstGeom prst="rect">
            <a:avLst/>
          </a:prstGeom>
        </p:spPr>
        <p:txBody>
          <a:bodyPr vert="horz" wrap="square" lIns="0" tIns="12065" rIns="0" bIns="0" rtlCol="0">
            <a:spAutoFit/>
          </a:bodyPr>
          <a:lstStyle/>
          <a:p>
            <a:pPr marL="283845" indent="-271145">
              <a:lnSpc>
                <a:spcPct val="100000"/>
              </a:lnSpc>
              <a:spcBef>
                <a:spcPts val="95"/>
              </a:spcBef>
              <a:buClr>
                <a:srgbClr val="2E4E25"/>
              </a:buClr>
              <a:buSzPct val="83928"/>
              <a:buFont typeface="Segoe UI Symbol"/>
              <a:buChar char="⚫"/>
              <a:tabLst>
                <a:tab pos="283845" algn="l"/>
                <a:tab pos="1853564" algn="l"/>
                <a:tab pos="4277360" algn="l"/>
                <a:tab pos="5426710" algn="l"/>
                <a:tab pos="5847715" algn="l"/>
                <a:tab pos="7874634" algn="l"/>
              </a:tabLst>
            </a:pPr>
            <a:r>
              <a:rPr sz="2800" spc="-10" dirty="0">
                <a:solidFill>
                  <a:srgbClr val="E6F0E2"/>
                </a:solidFill>
                <a:latin typeface="Franklin Gothic Medium"/>
                <a:cs typeface="Franklin Gothic Medium"/>
              </a:rPr>
              <a:t>Masowe</a:t>
            </a:r>
            <a:r>
              <a:rPr sz="2800" dirty="0">
                <a:solidFill>
                  <a:srgbClr val="E6F0E2"/>
                </a:solidFill>
                <a:latin typeface="Franklin Gothic Medium"/>
                <a:cs typeface="Franklin Gothic Medium"/>
              </a:rPr>
              <a:t>	</a:t>
            </a:r>
            <a:r>
              <a:rPr sz="2800" spc="-10" dirty="0">
                <a:solidFill>
                  <a:srgbClr val="E6F0E2"/>
                </a:solidFill>
                <a:latin typeface="Franklin Gothic Medium"/>
                <a:cs typeface="Franklin Gothic Medium"/>
              </a:rPr>
              <a:t>występowanie</a:t>
            </a:r>
            <a:r>
              <a:rPr sz="2800" dirty="0">
                <a:solidFill>
                  <a:srgbClr val="E6F0E2"/>
                </a:solidFill>
                <a:latin typeface="Franklin Gothic Medium"/>
                <a:cs typeface="Franklin Gothic Medium"/>
              </a:rPr>
              <a:t>	</a:t>
            </a:r>
            <a:r>
              <a:rPr sz="2800" spc="-10" dirty="0">
                <a:solidFill>
                  <a:srgbClr val="E6F0E2"/>
                </a:solidFill>
                <a:latin typeface="Franklin Gothic Medium"/>
                <a:cs typeface="Franklin Gothic Medium"/>
              </a:rPr>
              <a:t>roślin</a:t>
            </a:r>
            <a:r>
              <a:rPr sz="2800" dirty="0">
                <a:solidFill>
                  <a:srgbClr val="E6F0E2"/>
                </a:solidFill>
                <a:latin typeface="Franklin Gothic Medium"/>
                <a:cs typeface="Franklin Gothic Medium"/>
              </a:rPr>
              <a:t>	</a:t>
            </a:r>
            <a:r>
              <a:rPr sz="2800" spc="-50" dirty="0">
                <a:solidFill>
                  <a:srgbClr val="E6F0E2"/>
                </a:solidFill>
                <a:latin typeface="Franklin Gothic Medium"/>
                <a:cs typeface="Franklin Gothic Medium"/>
              </a:rPr>
              <a:t>-</a:t>
            </a:r>
            <a:r>
              <a:rPr sz="2800" dirty="0">
                <a:solidFill>
                  <a:srgbClr val="E6F0E2"/>
                </a:solidFill>
                <a:latin typeface="Franklin Gothic Medium"/>
                <a:cs typeface="Franklin Gothic Medium"/>
              </a:rPr>
              <a:t>	</a:t>
            </a:r>
            <a:r>
              <a:rPr sz="2800" b="1" spc="-10" dirty="0">
                <a:solidFill>
                  <a:srgbClr val="E6F0E2"/>
                </a:solidFill>
                <a:latin typeface="Arial"/>
                <a:cs typeface="Arial"/>
              </a:rPr>
              <a:t>gospodarzy</a:t>
            </a:r>
            <a:r>
              <a:rPr sz="2800" b="1" dirty="0">
                <a:solidFill>
                  <a:srgbClr val="E6F0E2"/>
                </a:solidFill>
                <a:latin typeface="Arial"/>
                <a:cs typeface="Arial"/>
              </a:rPr>
              <a:t>	</a:t>
            </a:r>
            <a:r>
              <a:rPr sz="2800" b="1" spc="-325" dirty="0">
                <a:solidFill>
                  <a:srgbClr val="E6F0E2"/>
                </a:solidFill>
                <a:latin typeface="Arial"/>
                <a:cs typeface="Arial"/>
              </a:rPr>
              <a:t>o</a:t>
            </a:r>
            <a:endParaRPr sz="2800" dirty="0">
              <a:latin typeface="Arial"/>
              <a:cs typeface="Arial"/>
            </a:endParaRPr>
          </a:p>
        </p:txBody>
      </p:sp>
      <p:sp>
        <p:nvSpPr>
          <p:cNvPr id="4" name="object 4"/>
          <p:cNvSpPr txBox="1"/>
          <p:nvPr/>
        </p:nvSpPr>
        <p:spPr>
          <a:xfrm>
            <a:off x="501304" y="3596818"/>
            <a:ext cx="8072120" cy="1714500"/>
          </a:xfrm>
          <a:prstGeom prst="rect">
            <a:avLst/>
          </a:prstGeom>
        </p:spPr>
        <p:txBody>
          <a:bodyPr vert="horz" wrap="square" lIns="0" tIns="217170" rIns="0" bIns="0" rtlCol="0">
            <a:spAutoFit/>
          </a:bodyPr>
          <a:lstStyle/>
          <a:p>
            <a:pPr marL="285115">
              <a:lnSpc>
                <a:spcPct val="100000"/>
              </a:lnSpc>
              <a:spcBef>
                <a:spcPts val="1710"/>
              </a:spcBef>
            </a:pPr>
            <a:r>
              <a:rPr sz="2800" b="1" spc="-204" dirty="0">
                <a:solidFill>
                  <a:srgbClr val="E6F0E2"/>
                </a:solidFill>
                <a:latin typeface="Arial"/>
                <a:cs typeface="Arial"/>
              </a:rPr>
              <a:t>zwiększonej</a:t>
            </a:r>
            <a:r>
              <a:rPr sz="2800" b="1" spc="-60" dirty="0">
                <a:solidFill>
                  <a:srgbClr val="E6F0E2"/>
                </a:solidFill>
                <a:latin typeface="Arial"/>
                <a:cs typeface="Arial"/>
              </a:rPr>
              <a:t> </a:t>
            </a:r>
            <a:r>
              <a:rPr sz="2800" b="1" spc="-204" dirty="0">
                <a:solidFill>
                  <a:srgbClr val="E6F0E2"/>
                </a:solidFill>
                <a:latin typeface="Arial"/>
                <a:cs typeface="Arial"/>
              </a:rPr>
              <a:t>podatności</a:t>
            </a:r>
            <a:r>
              <a:rPr sz="2800" b="1" spc="-55" dirty="0">
                <a:solidFill>
                  <a:srgbClr val="E6F0E2"/>
                </a:solidFill>
                <a:latin typeface="Arial"/>
                <a:cs typeface="Arial"/>
              </a:rPr>
              <a:t> </a:t>
            </a:r>
            <a:r>
              <a:rPr sz="2800" dirty="0">
                <a:solidFill>
                  <a:srgbClr val="E6F0E2"/>
                </a:solidFill>
                <a:latin typeface="Franklin Gothic Medium"/>
                <a:cs typeface="Franklin Gothic Medium"/>
              </a:rPr>
              <a:t>na</a:t>
            </a:r>
            <a:r>
              <a:rPr sz="2800" spc="45" dirty="0">
                <a:solidFill>
                  <a:srgbClr val="E6F0E2"/>
                </a:solidFill>
                <a:latin typeface="Franklin Gothic Medium"/>
                <a:cs typeface="Franklin Gothic Medium"/>
              </a:rPr>
              <a:t> </a:t>
            </a:r>
            <a:r>
              <a:rPr sz="2800" spc="-10" dirty="0">
                <a:solidFill>
                  <a:srgbClr val="E6F0E2"/>
                </a:solidFill>
                <a:latin typeface="Franklin Gothic Medium"/>
                <a:cs typeface="Franklin Gothic Medium"/>
              </a:rPr>
              <a:t>zakażenie,</a:t>
            </a:r>
            <a:endParaRPr sz="2800" dirty="0">
              <a:latin typeface="Franklin Gothic Medium"/>
              <a:cs typeface="Franklin Gothic Medium"/>
            </a:endParaRPr>
          </a:p>
          <a:p>
            <a:pPr marL="283210" marR="5080" indent="-271145">
              <a:lnSpc>
                <a:spcPct val="100000"/>
              </a:lnSpc>
              <a:spcBef>
                <a:spcPts val="1610"/>
              </a:spcBef>
              <a:buClr>
                <a:srgbClr val="2E4E25"/>
              </a:buClr>
              <a:buSzPct val="83928"/>
              <a:buFont typeface="Segoe UI Symbol"/>
              <a:buChar char="⚫"/>
              <a:tabLst>
                <a:tab pos="285115" algn="l"/>
                <a:tab pos="5057775" algn="l"/>
                <a:tab pos="5577205" algn="l"/>
                <a:tab pos="6859270" algn="l"/>
              </a:tabLst>
            </a:pPr>
            <a:r>
              <a:rPr sz="2800" b="1" spc="-190" dirty="0">
                <a:solidFill>
                  <a:srgbClr val="E6F0E2"/>
                </a:solidFill>
                <a:latin typeface="Arial"/>
                <a:cs typeface="Arial"/>
              </a:rPr>
              <a:t>Korzystne</a:t>
            </a:r>
            <a:r>
              <a:rPr sz="2800" b="1" spc="20" dirty="0">
                <a:solidFill>
                  <a:srgbClr val="E6F0E2"/>
                </a:solidFill>
                <a:latin typeface="Arial"/>
                <a:cs typeface="Arial"/>
              </a:rPr>
              <a:t> </a:t>
            </a:r>
            <a:r>
              <a:rPr sz="2800" b="1" spc="-135" dirty="0">
                <a:solidFill>
                  <a:srgbClr val="E6F0E2"/>
                </a:solidFill>
                <a:latin typeface="Arial"/>
                <a:cs typeface="Arial"/>
              </a:rPr>
              <a:t>warunki</a:t>
            </a:r>
            <a:r>
              <a:rPr sz="2800" b="1" spc="25" dirty="0">
                <a:solidFill>
                  <a:srgbClr val="E6F0E2"/>
                </a:solidFill>
                <a:latin typeface="Arial"/>
                <a:cs typeface="Arial"/>
              </a:rPr>
              <a:t> </a:t>
            </a:r>
            <a:r>
              <a:rPr sz="2800" spc="-10" dirty="0">
                <a:solidFill>
                  <a:srgbClr val="E6F0E2"/>
                </a:solidFill>
                <a:latin typeface="Franklin Gothic Medium"/>
                <a:cs typeface="Franklin Gothic Medium"/>
              </a:rPr>
              <a:t>środowiska</a:t>
            </a:r>
            <a:r>
              <a:rPr sz="2800" dirty="0">
                <a:solidFill>
                  <a:srgbClr val="E6F0E2"/>
                </a:solidFill>
                <a:latin typeface="Franklin Gothic Medium"/>
                <a:cs typeface="Franklin Gothic Medium"/>
              </a:rPr>
              <a:t>	</a:t>
            </a:r>
            <a:r>
              <a:rPr sz="2800" spc="-25" dirty="0">
                <a:solidFill>
                  <a:srgbClr val="E6F0E2"/>
                </a:solidFill>
                <a:latin typeface="Franklin Gothic Medium"/>
                <a:cs typeface="Franklin Gothic Medium"/>
              </a:rPr>
              <a:t>do</a:t>
            </a:r>
            <a:r>
              <a:rPr sz="2800" dirty="0">
                <a:solidFill>
                  <a:srgbClr val="E6F0E2"/>
                </a:solidFill>
                <a:latin typeface="Franklin Gothic Medium"/>
                <a:cs typeface="Franklin Gothic Medium"/>
              </a:rPr>
              <a:t>	</a:t>
            </a:r>
            <a:r>
              <a:rPr sz="2800" spc="-10" dirty="0">
                <a:solidFill>
                  <a:srgbClr val="E6F0E2"/>
                </a:solidFill>
                <a:latin typeface="Franklin Gothic Medium"/>
                <a:cs typeface="Franklin Gothic Medium"/>
              </a:rPr>
              <a:t>rozwoju</a:t>
            </a:r>
            <a:r>
              <a:rPr sz="2800" dirty="0">
                <a:solidFill>
                  <a:srgbClr val="E6F0E2"/>
                </a:solidFill>
                <a:latin typeface="Franklin Gothic Medium"/>
                <a:cs typeface="Franklin Gothic Medium"/>
              </a:rPr>
              <a:t>	</a:t>
            </a:r>
            <a:r>
              <a:rPr sz="2800" spc="-50" dirty="0">
                <a:solidFill>
                  <a:srgbClr val="E6F0E2"/>
                </a:solidFill>
                <a:latin typeface="Franklin Gothic Medium"/>
                <a:cs typeface="Franklin Gothic Medium"/>
              </a:rPr>
              <a:t>sprawcy 	</a:t>
            </a:r>
            <a:r>
              <a:rPr sz="2800" spc="-10" dirty="0">
                <a:solidFill>
                  <a:srgbClr val="E6F0E2"/>
                </a:solidFill>
                <a:latin typeface="Franklin Gothic Medium"/>
                <a:cs typeface="Franklin Gothic Medium"/>
              </a:rPr>
              <a:t>choroby.</a:t>
            </a:r>
            <a:endParaRPr sz="2800" dirty="0">
              <a:latin typeface="Franklin Gothic Medium"/>
              <a:cs typeface="Franklin Gothic Medium"/>
            </a:endParaRPr>
          </a:p>
        </p:txBody>
      </p:sp>
      <p:grpSp>
        <p:nvGrpSpPr>
          <p:cNvPr id="5" name="object 5"/>
          <p:cNvGrpSpPr/>
          <p:nvPr/>
        </p:nvGrpSpPr>
        <p:grpSpPr>
          <a:xfrm>
            <a:off x="457200" y="547116"/>
            <a:ext cx="8229600" cy="1069848"/>
            <a:chOff x="457200" y="547116"/>
            <a:chExt cx="8229600" cy="1069848"/>
          </a:xfrm>
        </p:grpSpPr>
        <p:sp>
          <p:nvSpPr>
            <p:cNvPr id="6" name="object 6"/>
            <p:cNvSpPr/>
            <p:nvPr/>
          </p:nvSpPr>
          <p:spPr>
            <a:xfrm>
              <a:off x="457200" y="620687"/>
              <a:ext cx="8229600" cy="751205"/>
            </a:xfrm>
            <a:custGeom>
              <a:avLst/>
              <a:gdLst/>
              <a:ahLst/>
              <a:cxnLst/>
              <a:rect l="l" t="t" r="r" b="b"/>
              <a:pathLst>
                <a:path w="8229600" h="751205">
                  <a:moveTo>
                    <a:pt x="8229600" y="0"/>
                  </a:moveTo>
                  <a:lnTo>
                    <a:pt x="0" y="0"/>
                  </a:lnTo>
                  <a:lnTo>
                    <a:pt x="0" y="750912"/>
                  </a:lnTo>
                  <a:lnTo>
                    <a:pt x="8229600" y="750912"/>
                  </a:lnTo>
                  <a:lnTo>
                    <a:pt x="8229600" y="0"/>
                  </a:lnTo>
                  <a:close/>
                </a:path>
              </a:pathLst>
            </a:custGeom>
            <a:solidFill>
              <a:srgbClr val="D50092"/>
            </a:solidFill>
          </p:spPr>
          <p:txBody>
            <a:bodyPr wrap="square" lIns="0" tIns="0" rIns="0" bIns="0" rtlCol="0"/>
            <a:lstStyle/>
            <a:p>
              <a:endParaRPr/>
            </a:p>
          </p:txBody>
        </p:sp>
        <p:sp>
          <p:nvSpPr>
            <p:cNvPr id="7" name="object 7"/>
            <p:cNvSpPr/>
            <p:nvPr/>
          </p:nvSpPr>
          <p:spPr>
            <a:xfrm>
              <a:off x="457200" y="620687"/>
              <a:ext cx="8229600" cy="751205"/>
            </a:xfrm>
            <a:custGeom>
              <a:avLst/>
              <a:gdLst/>
              <a:ahLst/>
              <a:cxnLst/>
              <a:rect l="l" t="t" r="r" b="b"/>
              <a:pathLst>
                <a:path w="8229600" h="751205">
                  <a:moveTo>
                    <a:pt x="0" y="750912"/>
                  </a:moveTo>
                  <a:lnTo>
                    <a:pt x="8229600" y="750912"/>
                  </a:lnTo>
                  <a:lnTo>
                    <a:pt x="8229600" y="0"/>
                  </a:lnTo>
                  <a:lnTo>
                    <a:pt x="0" y="0"/>
                  </a:lnTo>
                  <a:lnTo>
                    <a:pt x="0" y="750912"/>
                  </a:lnTo>
                  <a:close/>
                </a:path>
              </a:pathLst>
            </a:custGeom>
            <a:ln w="6350">
              <a:solidFill>
                <a:srgbClr val="D50092"/>
              </a:solidFill>
            </a:ln>
          </p:spPr>
          <p:txBody>
            <a:bodyPr wrap="square" lIns="0" tIns="0" rIns="0" bIns="0" rtlCol="0"/>
            <a:lstStyle/>
            <a:p>
              <a:endParaRPr/>
            </a:p>
          </p:txBody>
        </p:sp>
        <p:pic>
          <p:nvPicPr>
            <p:cNvPr id="8" name="object 8"/>
            <p:cNvPicPr/>
            <p:nvPr/>
          </p:nvPicPr>
          <p:blipFill>
            <a:blip r:embed="rId2" cstate="print"/>
            <a:stretch>
              <a:fillRect/>
            </a:stretch>
          </p:blipFill>
          <p:spPr>
            <a:xfrm>
              <a:off x="588746" y="841883"/>
              <a:ext cx="6328943" cy="442467"/>
            </a:xfrm>
            <a:prstGeom prst="rect">
              <a:avLst/>
            </a:prstGeom>
          </p:spPr>
        </p:pic>
        <p:sp>
          <p:nvSpPr>
            <p:cNvPr id="10" name="object 10"/>
            <p:cNvSpPr/>
            <p:nvPr/>
          </p:nvSpPr>
          <p:spPr>
            <a:xfrm>
              <a:off x="6933565" y="944498"/>
              <a:ext cx="55880" cy="250825"/>
            </a:xfrm>
            <a:custGeom>
              <a:avLst/>
              <a:gdLst/>
              <a:ahLst/>
              <a:cxnLst/>
              <a:rect l="l" t="t" r="r" b="b"/>
              <a:pathLst>
                <a:path w="55879" h="250825">
                  <a:moveTo>
                    <a:pt x="55499" y="194818"/>
                  </a:moveTo>
                  <a:lnTo>
                    <a:pt x="0" y="194818"/>
                  </a:lnTo>
                  <a:lnTo>
                    <a:pt x="0" y="250317"/>
                  </a:lnTo>
                  <a:lnTo>
                    <a:pt x="55499" y="250317"/>
                  </a:lnTo>
                  <a:lnTo>
                    <a:pt x="55499" y="194818"/>
                  </a:lnTo>
                  <a:close/>
                </a:path>
                <a:path w="55879" h="250825">
                  <a:moveTo>
                    <a:pt x="55499" y="0"/>
                  </a:moveTo>
                  <a:lnTo>
                    <a:pt x="0" y="0"/>
                  </a:lnTo>
                  <a:lnTo>
                    <a:pt x="0" y="55499"/>
                  </a:lnTo>
                  <a:lnTo>
                    <a:pt x="55499" y="55499"/>
                  </a:lnTo>
                  <a:lnTo>
                    <a:pt x="55499" y="0"/>
                  </a:lnTo>
                  <a:close/>
                </a:path>
              </a:pathLst>
            </a:custGeom>
            <a:solidFill>
              <a:srgbClr val="F8F8F8"/>
            </a:solidFill>
          </p:spPr>
          <p:txBody>
            <a:bodyPr wrap="square" lIns="0" tIns="0" rIns="0" bIns="0" rtlCol="0"/>
            <a:lstStyle/>
            <a:p>
              <a:endParaRPr/>
            </a:p>
          </p:txBody>
        </p:sp>
        <p:sp>
          <p:nvSpPr>
            <p:cNvPr id="11" name="object 11"/>
            <p:cNvSpPr/>
            <p:nvPr/>
          </p:nvSpPr>
          <p:spPr>
            <a:xfrm>
              <a:off x="6933564" y="944499"/>
              <a:ext cx="55880" cy="250825"/>
            </a:xfrm>
            <a:custGeom>
              <a:avLst/>
              <a:gdLst/>
              <a:ahLst/>
              <a:cxnLst/>
              <a:rect l="l" t="t" r="r" b="b"/>
              <a:pathLst>
                <a:path w="55879" h="250825">
                  <a:moveTo>
                    <a:pt x="0" y="194817"/>
                  </a:moveTo>
                  <a:lnTo>
                    <a:pt x="55499" y="194817"/>
                  </a:lnTo>
                  <a:lnTo>
                    <a:pt x="55499" y="250316"/>
                  </a:lnTo>
                  <a:lnTo>
                    <a:pt x="0" y="250316"/>
                  </a:lnTo>
                  <a:lnTo>
                    <a:pt x="0" y="194817"/>
                  </a:lnTo>
                  <a:close/>
                </a:path>
                <a:path w="55879" h="250825">
                  <a:moveTo>
                    <a:pt x="0" y="0"/>
                  </a:moveTo>
                  <a:lnTo>
                    <a:pt x="55499" y="0"/>
                  </a:lnTo>
                  <a:lnTo>
                    <a:pt x="55499" y="55499"/>
                  </a:lnTo>
                  <a:lnTo>
                    <a:pt x="0" y="55499"/>
                  </a:lnTo>
                  <a:lnTo>
                    <a:pt x="0" y="0"/>
                  </a:lnTo>
                  <a:close/>
                </a:path>
              </a:pathLst>
            </a:custGeom>
            <a:ln w="3175">
              <a:solidFill>
                <a:srgbClr val="528843"/>
              </a:solidFill>
            </a:ln>
          </p:spPr>
          <p:txBody>
            <a:bodyPr wrap="square" lIns="0" tIns="0" rIns="0" bIns="0" rtlCol="0"/>
            <a:lstStyle/>
            <a:p>
              <a:endParaRPr/>
            </a:p>
          </p:txBody>
        </p:sp>
        <p:pic>
          <p:nvPicPr>
            <p:cNvPr id="12" name="object 12"/>
            <p:cNvPicPr/>
            <p:nvPr/>
          </p:nvPicPr>
          <p:blipFill>
            <a:blip r:embed="rId3" cstate="print"/>
            <a:stretch>
              <a:fillRect/>
            </a:stretch>
          </p:blipFill>
          <p:spPr>
            <a:xfrm>
              <a:off x="6591300" y="547116"/>
              <a:ext cx="726948" cy="1069848"/>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469582" y="1579567"/>
            <a:ext cx="8144066" cy="4320032"/>
            <a:chOff x="468312" y="1557274"/>
            <a:chExt cx="8144066" cy="4320032"/>
          </a:xfrm>
        </p:grpSpPr>
        <p:sp>
          <p:nvSpPr>
            <p:cNvPr id="4" name="object 4"/>
            <p:cNvSpPr/>
            <p:nvPr/>
          </p:nvSpPr>
          <p:spPr>
            <a:xfrm>
              <a:off x="468312" y="1557274"/>
              <a:ext cx="2160270" cy="4319905"/>
            </a:xfrm>
            <a:custGeom>
              <a:avLst/>
              <a:gdLst/>
              <a:ahLst/>
              <a:cxnLst/>
              <a:rect l="l" t="t" r="r" b="b"/>
              <a:pathLst>
                <a:path w="2160270" h="4319905">
                  <a:moveTo>
                    <a:pt x="2159825" y="0"/>
                  </a:moveTo>
                  <a:lnTo>
                    <a:pt x="2111589" y="527"/>
                  </a:lnTo>
                  <a:lnTo>
                    <a:pt x="2063612" y="2104"/>
                  </a:lnTo>
                  <a:lnTo>
                    <a:pt x="2015905" y="4718"/>
                  </a:lnTo>
                  <a:lnTo>
                    <a:pt x="1968478" y="8359"/>
                  </a:lnTo>
                  <a:lnTo>
                    <a:pt x="1921343" y="13015"/>
                  </a:lnTo>
                  <a:lnTo>
                    <a:pt x="1874510" y="18676"/>
                  </a:lnTo>
                  <a:lnTo>
                    <a:pt x="1827990" y="25330"/>
                  </a:lnTo>
                  <a:lnTo>
                    <a:pt x="1781795" y="32967"/>
                  </a:lnTo>
                  <a:lnTo>
                    <a:pt x="1735935" y="41576"/>
                  </a:lnTo>
                  <a:lnTo>
                    <a:pt x="1690422" y="51146"/>
                  </a:lnTo>
                  <a:lnTo>
                    <a:pt x="1645266" y="61666"/>
                  </a:lnTo>
                  <a:lnTo>
                    <a:pt x="1600478" y="73124"/>
                  </a:lnTo>
                  <a:lnTo>
                    <a:pt x="1556070" y="85510"/>
                  </a:lnTo>
                  <a:lnTo>
                    <a:pt x="1512052" y="98813"/>
                  </a:lnTo>
                  <a:lnTo>
                    <a:pt x="1468435" y="113022"/>
                  </a:lnTo>
                  <a:lnTo>
                    <a:pt x="1425230" y="128126"/>
                  </a:lnTo>
                  <a:lnTo>
                    <a:pt x="1382448" y="144114"/>
                  </a:lnTo>
                  <a:lnTo>
                    <a:pt x="1340100" y="160975"/>
                  </a:lnTo>
                  <a:lnTo>
                    <a:pt x="1298198" y="178698"/>
                  </a:lnTo>
                  <a:lnTo>
                    <a:pt x="1256752" y="197271"/>
                  </a:lnTo>
                  <a:lnTo>
                    <a:pt x="1215772" y="216685"/>
                  </a:lnTo>
                  <a:lnTo>
                    <a:pt x="1175271" y="236928"/>
                  </a:lnTo>
                  <a:lnTo>
                    <a:pt x="1135258" y="257989"/>
                  </a:lnTo>
                  <a:lnTo>
                    <a:pt x="1095746" y="279858"/>
                  </a:lnTo>
                  <a:lnTo>
                    <a:pt x="1056745" y="302522"/>
                  </a:lnTo>
                  <a:lnTo>
                    <a:pt x="1018265" y="325972"/>
                  </a:lnTo>
                  <a:lnTo>
                    <a:pt x="980318" y="350195"/>
                  </a:lnTo>
                  <a:lnTo>
                    <a:pt x="942915" y="375183"/>
                  </a:lnTo>
                  <a:lnTo>
                    <a:pt x="906067" y="400922"/>
                  </a:lnTo>
                  <a:lnTo>
                    <a:pt x="869785" y="427403"/>
                  </a:lnTo>
                  <a:lnTo>
                    <a:pt x="834079" y="454614"/>
                  </a:lnTo>
                  <a:lnTo>
                    <a:pt x="798961" y="482544"/>
                  </a:lnTo>
                  <a:lnTo>
                    <a:pt x="764442" y="511183"/>
                  </a:lnTo>
                  <a:lnTo>
                    <a:pt x="730532" y="540519"/>
                  </a:lnTo>
                  <a:lnTo>
                    <a:pt x="697243" y="570542"/>
                  </a:lnTo>
                  <a:lnTo>
                    <a:pt x="664585" y="601240"/>
                  </a:lnTo>
                  <a:lnTo>
                    <a:pt x="632571" y="632602"/>
                  </a:lnTo>
                  <a:lnTo>
                    <a:pt x="601209" y="664619"/>
                  </a:lnTo>
                  <a:lnTo>
                    <a:pt x="570512" y="697277"/>
                  </a:lnTo>
                  <a:lnTo>
                    <a:pt x="540491" y="730568"/>
                  </a:lnTo>
                  <a:lnTo>
                    <a:pt x="511156" y="764478"/>
                  </a:lnTo>
                  <a:lnTo>
                    <a:pt x="482519" y="798999"/>
                  </a:lnTo>
                  <a:lnTo>
                    <a:pt x="454590" y="834118"/>
                  </a:lnTo>
                  <a:lnTo>
                    <a:pt x="427380" y="869825"/>
                  </a:lnTo>
                  <a:lnTo>
                    <a:pt x="400900" y="906109"/>
                  </a:lnTo>
                  <a:lnTo>
                    <a:pt x="375162" y="942958"/>
                  </a:lnTo>
                  <a:lnTo>
                    <a:pt x="350176" y="980362"/>
                  </a:lnTo>
                  <a:lnTo>
                    <a:pt x="325954" y="1018310"/>
                  </a:lnTo>
                  <a:lnTo>
                    <a:pt x="302505" y="1056791"/>
                  </a:lnTo>
                  <a:lnTo>
                    <a:pt x="279842" y="1095794"/>
                  </a:lnTo>
                  <a:lnTo>
                    <a:pt x="257975" y="1135307"/>
                  </a:lnTo>
                  <a:lnTo>
                    <a:pt x="236915" y="1175321"/>
                  </a:lnTo>
                  <a:lnTo>
                    <a:pt x="216673" y="1215823"/>
                  </a:lnTo>
                  <a:lnTo>
                    <a:pt x="197260" y="1256804"/>
                  </a:lnTo>
                  <a:lnTo>
                    <a:pt x="178687" y="1298251"/>
                  </a:lnTo>
                  <a:lnTo>
                    <a:pt x="160965" y="1340155"/>
                  </a:lnTo>
                  <a:lnTo>
                    <a:pt x="144105" y="1382503"/>
                  </a:lnTo>
                  <a:lnTo>
                    <a:pt x="128118" y="1425286"/>
                  </a:lnTo>
                  <a:lnTo>
                    <a:pt x="113015" y="1468491"/>
                  </a:lnTo>
                  <a:lnTo>
                    <a:pt x="98807" y="1512109"/>
                  </a:lnTo>
                  <a:lnTo>
                    <a:pt x="85505" y="1556128"/>
                  </a:lnTo>
                  <a:lnTo>
                    <a:pt x="73120" y="1600537"/>
                  </a:lnTo>
                  <a:lnTo>
                    <a:pt x="61662" y="1645326"/>
                  </a:lnTo>
                  <a:lnTo>
                    <a:pt x="51143" y="1690482"/>
                  </a:lnTo>
                  <a:lnTo>
                    <a:pt x="41574" y="1735996"/>
                  </a:lnTo>
                  <a:lnTo>
                    <a:pt x="32965" y="1781856"/>
                  </a:lnTo>
                  <a:lnTo>
                    <a:pt x="25329" y="1828052"/>
                  </a:lnTo>
                  <a:lnTo>
                    <a:pt x="18674" y="1874572"/>
                  </a:lnTo>
                  <a:lnTo>
                    <a:pt x="13014" y="1921405"/>
                  </a:lnTo>
                  <a:lnTo>
                    <a:pt x="8358" y="1968541"/>
                  </a:lnTo>
                  <a:lnTo>
                    <a:pt x="4718" y="2015968"/>
                  </a:lnTo>
                  <a:lnTo>
                    <a:pt x="2104" y="2063676"/>
                  </a:lnTo>
                  <a:lnTo>
                    <a:pt x="527" y="2111653"/>
                  </a:lnTo>
                  <a:lnTo>
                    <a:pt x="0" y="2159889"/>
                  </a:lnTo>
                  <a:lnTo>
                    <a:pt x="527" y="2208119"/>
                  </a:lnTo>
                  <a:lnTo>
                    <a:pt x="2104" y="2256091"/>
                  </a:lnTo>
                  <a:lnTo>
                    <a:pt x="4718" y="2303794"/>
                  </a:lnTo>
                  <a:lnTo>
                    <a:pt x="8358" y="2351217"/>
                  </a:lnTo>
                  <a:lnTo>
                    <a:pt x="13014" y="2398348"/>
                  </a:lnTo>
                  <a:lnTo>
                    <a:pt x="18674" y="2445177"/>
                  </a:lnTo>
                  <a:lnTo>
                    <a:pt x="25329" y="2491692"/>
                  </a:lnTo>
                  <a:lnTo>
                    <a:pt x="32965" y="2537884"/>
                  </a:lnTo>
                  <a:lnTo>
                    <a:pt x="41574" y="2583740"/>
                  </a:lnTo>
                  <a:lnTo>
                    <a:pt x="51143" y="2629250"/>
                  </a:lnTo>
                  <a:lnTo>
                    <a:pt x="61662" y="2674403"/>
                  </a:lnTo>
                  <a:lnTo>
                    <a:pt x="73120" y="2719187"/>
                  </a:lnTo>
                  <a:lnTo>
                    <a:pt x="85505" y="2763593"/>
                  </a:lnTo>
                  <a:lnTo>
                    <a:pt x="98807" y="2807609"/>
                  </a:lnTo>
                  <a:lnTo>
                    <a:pt x="113015" y="2851223"/>
                  </a:lnTo>
                  <a:lnTo>
                    <a:pt x="128118" y="2894426"/>
                  </a:lnTo>
                  <a:lnTo>
                    <a:pt x="144105" y="2937205"/>
                  </a:lnTo>
                  <a:lnTo>
                    <a:pt x="160965" y="2979550"/>
                  </a:lnTo>
                  <a:lnTo>
                    <a:pt x="178687" y="3021451"/>
                  </a:lnTo>
                  <a:lnTo>
                    <a:pt x="197260" y="3062896"/>
                  </a:lnTo>
                  <a:lnTo>
                    <a:pt x="216673" y="3103873"/>
                  </a:lnTo>
                  <a:lnTo>
                    <a:pt x="236915" y="3144373"/>
                  </a:lnTo>
                  <a:lnTo>
                    <a:pt x="257975" y="3184384"/>
                  </a:lnTo>
                  <a:lnTo>
                    <a:pt x="279842" y="3223895"/>
                  </a:lnTo>
                  <a:lnTo>
                    <a:pt x="302505" y="3262896"/>
                  </a:lnTo>
                  <a:lnTo>
                    <a:pt x="325954" y="3301374"/>
                  </a:lnTo>
                  <a:lnTo>
                    <a:pt x="350176" y="3339320"/>
                  </a:lnTo>
                  <a:lnTo>
                    <a:pt x="375162" y="3376722"/>
                  </a:lnTo>
                  <a:lnTo>
                    <a:pt x="400900" y="3413570"/>
                  </a:lnTo>
                  <a:lnTo>
                    <a:pt x="427380" y="3449852"/>
                  </a:lnTo>
                  <a:lnTo>
                    <a:pt x="454590" y="3485557"/>
                  </a:lnTo>
                  <a:lnTo>
                    <a:pt x="482519" y="3520674"/>
                  </a:lnTo>
                  <a:lnTo>
                    <a:pt x="511156" y="3555193"/>
                  </a:lnTo>
                  <a:lnTo>
                    <a:pt x="540491" y="3589103"/>
                  </a:lnTo>
                  <a:lnTo>
                    <a:pt x="570512" y="3622391"/>
                  </a:lnTo>
                  <a:lnTo>
                    <a:pt x="601209" y="3655049"/>
                  </a:lnTo>
                  <a:lnTo>
                    <a:pt x="632571" y="3687064"/>
                  </a:lnTo>
                  <a:lnTo>
                    <a:pt x="664585" y="3718425"/>
                  </a:lnTo>
                  <a:lnTo>
                    <a:pt x="697243" y="3749122"/>
                  </a:lnTo>
                  <a:lnTo>
                    <a:pt x="730532" y="3779143"/>
                  </a:lnTo>
                  <a:lnTo>
                    <a:pt x="764442" y="3808478"/>
                  </a:lnTo>
                  <a:lnTo>
                    <a:pt x="798961" y="3837116"/>
                  </a:lnTo>
                  <a:lnTo>
                    <a:pt x="834079" y="3865046"/>
                  </a:lnTo>
                  <a:lnTo>
                    <a:pt x="869785" y="3892256"/>
                  </a:lnTo>
                  <a:lnTo>
                    <a:pt x="906067" y="3918736"/>
                  </a:lnTo>
                  <a:lnTo>
                    <a:pt x="942915" y="3944474"/>
                  </a:lnTo>
                  <a:lnTo>
                    <a:pt x="980318" y="3969461"/>
                  </a:lnTo>
                  <a:lnTo>
                    <a:pt x="1018265" y="3993684"/>
                  </a:lnTo>
                  <a:lnTo>
                    <a:pt x="1056745" y="4017133"/>
                  </a:lnTo>
                  <a:lnTo>
                    <a:pt x="1095746" y="4039797"/>
                  </a:lnTo>
                  <a:lnTo>
                    <a:pt x="1135258" y="4061664"/>
                  </a:lnTo>
                  <a:lnTo>
                    <a:pt x="1175271" y="4082725"/>
                  </a:lnTo>
                  <a:lnTo>
                    <a:pt x="1215772" y="4102968"/>
                  </a:lnTo>
                  <a:lnTo>
                    <a:pt x="1256752" y="4122381"/>
                  </a:lnTo>
                  <a:lnTo>
                    <a:pt x="1298198" y="4140955"/>
                  </a:lnTo>
                  <a:lnTo>
                    <a:pt x="1340100" y="4158677"/>
                  </a:lnTo>
                  <a:lnTo>
                    <a:pt x="1382448" y="4175538"/>
                  </a:lnTo>
                  <a:lnTo>
                    <a:pt x="1425230" y="4191525"/>
                  </a:lnTo>
                  <a:lnTo>
                    <a:pt x="1468435" y="4206629"/>
                  </a:lnTo>
                  <a:lnTo>
                    <a:pt x="1512052" y="4220838"/>
                  </a:lnTo>
                  <a:lnTo>
                    <a:pt x="1556070" y="4234140"/>
                  </a:lnTo>
                  <a:lnTo>
                    <a:pt x="1600478" y="4246526"/>
                  </a:lnTo>
                  <a:lnTo>
                    <a:pt x="1645266" y="4257985"/>
                  </a:lnTo>
                  <a:lnTo>
                    <a:pt x="1690422" y="4268504"/>
                  </a:lnTo>
                  <a:lnTo>
                    <a:pt x="1735935" y="4278074"/>
                  </a:lnTo>
                  <a:lnTo>
                    <a:pt x="1781795" y="4286683"/>
                  </a:lnTo>
                  <a:lnTo>
                    <a:pt x="1827990" y="4294320"/>
                  </a:lnTo>
                  <a:lnTo>
                    <a:pt x="1874510" y="4300974"/>
                  </a:lnTo>
                  <a:lnTo>
                    <a:pt x="1921343" y="4306635"/>
                  </a:lnTo>
                  <a:lnTo>
                    <a:pt x="1968478" y="4311291"/>
                  </a:lnTo>
                  <a:lnTo>
                    <a:pt x="2015905" y="4314932"/>
                  </a:lnTo>
                  <a:lnTo>
                    <a:pt x="2063612" y="4317546"/>
                  </a:lnTo>
                  <a:lnTo>
                    <a:pt x="2111589" y="4319123"/>
                  </a:lnTo>
                  <a:lnTo>
                    <a:pt x="2159825" y="4319651"/>
                  </a:lnTo>
                  <a:lnTo>
                    <a:pt x="2159825" y="0"/>
                  </a:lnTo>
                  <a:close/>
                </a:path>
              </a:pathLst>
            </a:custGeom>
            <a:solidFill>
              <a:srgbClr val="5E9C4D"/>
            </a:solidFill>
          </p:spPr>
          <p:txBody>
            <a:bodyPr wrap="square" lIns="0" tIns="0" rIns="0" bIns="0" rtlCol="0"/>
            <a:lstStyle/>
            <a:p>
              <a:endParaRPr/>
            </a:p>
          </p:txBody>
        </p:sp>
        <p:sp>
          <p:nvSpPr>
            <p:cNvPr id="5" name="object 5"/>
            <p:cNvSpPr/>
            <p:nvPr/>
          </p:nvSpPr>
          <p:spPr>
            <a:xfrm>
              <a:off x="468312" y="1557274"/>
              <a:ext cx="2160270" cy="4319905"/>
            </a:xfrm>
            <a:custGeom>
              <a:avLst/>
              <a:gdLst/>
              <a:ahLst/>
              <a:cxnLst/>
              <a:rect l="l" t="t" r="r" b="b"/>
              <a:pathLst>
                <a:path w="2160270" h="4319905">
                  <a:moveTo>
                    <a:pt x="2159825" y="4319651"/>
                  </a:moveTo>
                  <a:lnTo>
                    <a:pt x="2111589" y="4319123"/>
                  </a:lnTo>
                  <a:lnTo>
                    <a:pt x="2063612" y="4317546"/>
                  </a:lnTo>
                  <a:lnTo>
                    <a:pt x="2015905" y="4314932"/>
                  </a:lnTo>
                  <a:lnTo>
                    <a:pt x="1968478" y="4311291"/>
                  </a:lnTo>
                  <a:lnTo>
                    <a:pt x="1921343" y="4306635"/>
                  </a:lnTo>
                  <a:lnTo>
                    <a:pt x="1874510" y="4300974"/>
                  </a:lnTo>
                  <a:lnTo>
                    <a:pt x="1827990" y="4294320"/>
                  </a:lnTo>
                  <a:lnTo>
                    <a:pt x="1781795" y="4286683"/>
                  </a:lnTo>
                  <a:lnTo>
                    <a:pt x="1735935" y="4278074"/>
                  </a:lnTo>
                  <a:lnTo>
                    <a:pt x="1690422" y="4268504"/>
                  </a:lnTo>
                  <a:lnTo>
                    <a:pt x="1645266" y="4257985"/>
                  </a:lnTo>
                  <a:lnTo>
                    <a:pt x="1600478" y="4246526"/>
                  </a:lnTo>
                  <a:lnTo>
                    <a:pt x="1556070" y="4234140"/>
                  </a:lnTo>
                  <a:lnTo>
                    <a:pt x="1512052" y="4220838"/>
                  </a:lnTo>
                  <a:lnTo>
                    <a:pt x="1468435" y="4206629"/>
                  </a:lnTo>
                  <a:lnTo>
                    <a:pt x="1425230" y="4191525"/>
                  </a:lnTo>
                  <a:lnTo>
                    <a:pt x="1382448" y="4175538"/>
                  </a:lnTo>
                  <a:lnTo>
                    <a:pt x="1340100" y="4158677"/>
                  </a:lnTo>
                  <a:lnTo>
                    <a:pt x="1298198" y="4140955"/>
                  </a:lnTo>
                  <a:lnTo>
                    <a:pt x="1256752" y="4122381"/>
                  </a:lnTo>
                  <a:lnTo>
                    <a:pt x="1215772" y="4102968"/>
                  </a:lnTo>
                  <a:lnTo>
                    <a:pt x="1175271" y="4082725"/>
                  </a:lnTo>
                  <a:lnTo>
                    <a:pt x="1135258" y="4061664"/>
                  </a:lnTo>
                  <a:lnTo>
                    <a:pt x="1095746" y="4039797"/>
                  </a:lnTo>
                  <a:lnTo>
                    <a:pt x="1056745" y="4017133"/>
                  </a:lnTo>
                  <a:lnTo>
                    <a:pt x="1018265" y="3993684"/>
                  </a:lnTo>
                  <a:lnTo>
                    <a:pt x="980318" y="3969461"/>
                  </a:lnTo>
                  <a:lnTo>
                    <a:pt x="942915" y="3944474"/>
                  </a:lnTo>
                  <a:lnTo>
                    <a:pt x="906067" y="3918736"/>
                  </a:lnTo>
                  <a:lnTo>
                    <a:pt x="869785" y="3892256"/>
                  </a:lnTo>
                  <a:lnTo>
                    <a:pt x="834079" y="3865046"/>
                  </a:lnTo>
                  <a:lnTo>
                    <a:pt x="798961" y="3837116"/>
                  </a:lnTo>
                  <a:lnTo>
                    <a:pt x="764442" y="3808478"/>
                  </a:lnTo>
                  <a:lnTo>
                    <a:pt x="730532" y="3779143"/>
                  </a:lnTo>
                  <a:lnTo>
                    <a:pt x="697243" y="3749122"/>
                  </a:lnTo>
                  <a:lnTo>
                    <a:pt x="664585" y="3718425"/>
                  </a:lnTo>
                  <a:lnTo>
                    <a:pt x="632571" y="3687064"/>
                  </a:lnTo>
                  <a:lnTo>
                    <a:pt x="601209" y="3655049"/>
                  </a:lnTo>
                  <a:lnTo>
                    <a:pt x="570512" y="3622391"/>
                  </a:lnTo>
                  <a:lnTo>
                    <a:pt x="540491" y="3589103"/>
                  </a:lnTo>
                  <a:lnTo>
                    <a:pt x="511156" y="3555193"/>
                  </a:lnTo>
                  <a:lnTo>
                    <a:pt x="482519" y="3520674"/>
                  </a:lnTo>
                  <a:lnTo>
                    <a:pt x="454590" y="3485557"/>
                  </a:lnTo>
                  <a:lnTo>
                    <a:pt x="427380" y="3449852"/>
                  </a:lnTo>
                  <a:lnTo>
                    <a:pt x="400900" y="3413570"/>
                  </a:lnTo>
                  <a:lnTo>
                    <a:pt x="375162" y="3376722"/>
                  </a:lnTo>
                  <a:lnTo>
                    <a:pt x="350176" y="3339320"/>
                  </a:lnTo>
                  <a:lnTo>
                    <a:pt x="325954" y="3301374"/>
                  </a:lnTo>
                  <a:lnTo>
                    <a:pt x="302505" y="3262896"/>
                  </a:lnTo>
                  <a:lnTo>
                    <a:pt x="279842" y="3223895"/>
                  </a:lnTo>
                  <a:lnTo>
                    <a:pt x="257975" y="3184384"/>
                  </a:lnTo>
                  <a:lnTo>
                    <a:pt x="236915" y="3144373"/>
                  </a:lnTo>
                  <a:lnTo>
                    <a:pt x="216673" y="3103873"/>
                  </a:lnTo>
                  <a:lnTo>
                    <a:pt x="197260" y="3062896"/>
                  </a:lnTo>
                  <a:lnTo>
                    <a:pt x="178687" y="3021451"/>
                  </a:lnTo>
                  <a:lnTo>
                    <a:pt x="160965" y="2979550"/>
                  </a:lnTo>
                  <a:lnTo>
                    <a:pt x="144105" y="2937205"/>
                  </a:lnTo>
                  <a:lnTo>
                    <a:pt x="128118" y="2894426"/>
                  </a:lnTo>
                  <a:lnTo>
                    <a:pt x="113015" y="2851223"/>
                  </a:lnTo>
                  <a:lnTo>
                    <a:pt x="98807" y="2807609"/>
                  </a:lnTo>
                  <a:lnTo>
                    <a:pt x="85505" y="2763593"/>
                  </a:lnTo>
                  <a:lnTo>
                    <a:pt x="73120" y="2719187"/>
                  </a:lnTo>
                  <a:lnTo>
                    <a:pt x="61662" y="2674403"/>
                  </a:lnTo>
                  <a:lnTo>
                    <a:pt x="51143" y="2629250"/>
                  </a:lnTo>
                  <a:lnTo>
                    <a:pt x="41574" y="2583740"/>
                  </a:lnTo>
                  <a:lnTo>
                    <a:pt x="32965" y="2537884"/>
                  </a:lnTo>
                  <a:lnTo>
                    <a:pt x="25329" y="2491692"/>
                  </a:lnTo>
                  <a:lnTo>
                    <a:pt x="18674" y="2445177"/>
                  </a:lnTo>
                  <a:lnTo>
                    <a:pt x="13014" y="2398348"/>
                  </a:lnTo>
                  <a:lnTo>
                    <a:pt x="8358" y="2351217"/>
                  </a:lnTo>
                  <a:lnTo>
                    <a:pt x="4718" y="2303794"/>
                  </a:lnTo>
                  <a:lnTo>
                    <a:pt x="2104" y="2256091"/>
                  </a:lnTo>
                  <a:lnTo>
                    <a:pt x="527" y="2208119"/>
                  </a:lnTo>
                  <a:lnTo>
                    <a:pt x="0" y="2159889"/>
                  </a:lnTo>
                  <a:lnTo>
                    <a:pt x="527" y="2111653"/>
                  </a:lnTo>
                  <a:lnTo>
                    <a:pt x="2104" y="2063676"/>
                  </a:lnTo>
                  <a:lnTo>
                    <a:pt x="4718" y="2015968"/>
                  </a:lnTo>
                  <a:lnTo>
                    <a:pt x="8358" y="1968541"/>
                  </a:lnTo>
                  <a:lnTo>
                    <a:pt x="13014" y="1921405"/>
                  </a:lnTo>
                  <a:lnTo>
                    <a:pt x="18674" y="1874572"/>
                  </a:lnTo>
                  <a:lnTo>
                    <a:pt x="25329" y="1828052"/>
                  </a:lnTo>
                  <a:lnTo>
                    <a:pt x="32965" y="1781856"/>
                  </a:lnTo>
                  <a:lnTo>
                    <a:pt x="41574" y="1735996"/>
                  </a:lnTo>
                  <a:lnTo>
                    <a:pt x="51143" y="1690482"/>
                  </a:lnTo>
                  <a:lnTo>
                    <a:pt x="61662" y="1645326"/>
                  </a:lnTo>
                  <a:lnTo>
                    <a:pt x="73120" y="1600537"/>
                  </a:lnTo>
                  <a:lnTo>
                    <a:pt x="85505" y="1556128"/>
                  </a:lnTo>
                  <a:lnTo>
                    <a:pt x="98807" y="1512109"/>
                  </a:lnTo>
                  <a:lnTo>
                    <a:pt x="113015" y="1468491"/>
                  </a:lnTo>
                  <a:lnTo>
                    <a:pt x="128118" y="1425286"/>
                  </a:lnTo>
                  <a:lnTo>
                    <a:pt x="144105" y="1382503"/>
                  </a:lnTo>
                  <a:lnTo>
                    <a:pt x="160965" y="1340155"/>
                  </a:lnTo>
                  <a:lnTo>
                    <a:pt x="178687" y="1298251"/>
                  </a:lnTo>
                  <a:lnTo>
                    <a:pt x="197260" y="1256804"/>
                  </a:lnTo>
                  <a:lnTo>
                    <a:pt x="216673" y="1215823"/>
                  </a:lnTo>
                  <a:lnTo>
                    <a:pt x="236915" y="1175321"/>
                  </a:lnTo>
                  <a:lnTo>
                    <a:pt x="257975" y="1135307"/>
                  </a:lnTo>
                  <a:lnTo>
                    <a:pt x="279842" y="1095794"/>
                  </a:lnTo>
                  <a:lnTo>
                    <a:pt x="302505" y="1056791"/>
                  </a:lnTo>
                  <a:lnTo>
                    <a:pt x="325954" y="1018310"/>
                  </a:lnTo>
                  <a:lnTo>
                    <a:pt x="350176" y="980362"/>
                  </a:lnTo>
                  <a:lnTo>
                    <a:pt x="375162" y="942958"/>
                  </a:lnTo>
                  <a:lnTo>
                    <a:pt x="400900" y="906109"/>
                  </a:lnTo>
                  <a:lnTo>
                    <a:pt x="427380" y="869825"/>
                  </a:lnTo>
                  <a:lnTo>
                    <a:pt x="454590" y="834118"/>
                  </a:lnTo>
                  <a:lnTo>
                    <a:pt x="482519" y="798999"/>
                  </a:lnTo>
                  <a:lnTo>
                    <a:pt x="511156" y="764478"/>
                  </a:lnTo>
                  <a:lnTo>
                    <a:pt x="540491" y="730568"/>
                  </a:lnTo>
                  <a:lnTo>
                    <a:pt x="570512" y="697277"/>
                  </a:lnTo>
                  <a:lnTo>
                    <a:pt x="601209" y="664619"/>
                  </a:lnTo>
                  <a:lnTo>
                    <a:pt x="632571" y="632602"/>
                  </a:lnTo>
                  <a:lnTo>
                    <a:pt x="664585" y="601240"/>
                  </a:lnTo>
                  <a:lnTo>
                    <a:pt x="697243" y="570542"/>
                  </a:lnTo>
                  <a:lnTo>
                    <a:pt x="730532" y="540519"/>
                  </a:lnTo>
                  <a:lnTo>
                    <a:pt x="764442" y="511183"/>
                  </a:lnTo>
                  <a:lnTo>
                    <a:pt x="798961" y="482544"/>
                  </a:lnTo>
                  <a:lnTo>
                    <a:pt x="834079" y="454614"/>
                  </a:lnTo>
                  <a:lnTo>
                    <a:pt x="869785" y="427403"/>
                  </a:lnTo>
                  <a:lnTo>
                    <a:pt x="906067" y="400922"/>
                  </a:lnTo>
                  <a:lnTo>
                    <a:pt x="942915" y="375183"/>
                  </a:lnTo>
                  <a:lnTo>
                    <a:pt x="980318" y="350195"/>
                  </a:lnTo>
                  <a:lnTo>
                    <a:pt x="1018265" y="325972"/>
                  </a:lnTo>
                  <a:lnTo>
                    <a:pt x="1056745" y="302522"/>
                  </a:lnTo>
                  <a:lnTo>
                    <a:pt x="1095746" y="279858"/>
                  </a:lnTo>
                  <a:lnTo>
                    <a:pt x="1135258" y="257989"/>
                  </a:lnTo>
                  <a:lnTo>
                    <a:pt x="1175271" y="236928"/>
                  </a:lnTo>
                  <a:lnTo>
                    <a:pt x="1215772" y="216685"/>
                  </a:lnTo>
                  <a:lnTo>
                    <a:pt x="1256752" y="197271"/>
                  </a:lnTo>
                  <a:lnTo>
                    <a:pt x="1298198" y="178698"/>
                  </a:lnTo>
                  <a:lnTo>
                    <a:pt x="1340100" y="160975"/>
                  </a:lnTo>
                  <a:lnTo>
                    <a:pt x="1382448" y="144114"/>
                  </a:lnTo>
                  <a:lnTo>
                    <a:pt x="1425230" y="128126"/>
                  </a:lnTo>
                  <a:lnTo>
                    <a:pt x="1468435" y="113022"/>
                  </a:lnTo>
                  <a:lnTo>
                    <a:pt x="1512052" y="98813"/>
                  </a:lnTo>
                  <a:lnTo>
                    <a:pt x="1556070" y="85510"/>
                  </a:lnTo>
                  <a:lnTo>
                    <a:pt x="1600478" y="73124"/>
                  </a:lnTo>
                  <a:lnTo>
                    <a:pt x="1645266" y="61666"/>
                  </a:lnTo>
                  <a:lnTo>
                    <a:pt x="1690422" y="51146"/>
                  </a:lnTo>
                  <a:lnTo>
                    <a:pt x="1735935" y="41576"/>
                  </a:lnTo>
                  <a:lnTo>
                    <a:pt x="1781795" y="32967"/>
                  </a:lnTo>
                  <a:lnTo>
                    <a:pt x="1827990" y="25330"/>
                  </a:lnTo>
                  <a:lnTo>
                    <a:pt x="1874510" y="18676"/>
                  </a:lnTo>
                  <a:lnTo>
                    <a:pt x="1921343" y="13015"/>
                  </a:lnTo>
                  <a:lnTo>
                    <a:pt x="1968478" y="8359"/>
                  </a:lnTo>
                  <a:lnTo>
                    <a:pt x="2015905" y="4718"/>
                  </a:lnTo>
                  <a:lnTo>
                    <a:pt x="2063612" y="2104"/>
                  </a:lnTo>
                  <a:lnTo>
                    <a:pt x="2111589" y="527"/>
                  </a:lnTo>
                  <a:lnTo>
                    <a:pt x="2159825" y="0"/>
                  </a:lnTo>
                  <a:lnTo>
                    <a:pt x="2159825" y="2159889"/>
                  </a:lnTo>
                  <a:lnTo>
                    <a:pt x="2159825" y="4319651"/>
                  </a:lnTo>
                  <a:close/>
                </a:path>
              </a:pathLst>
            </a:custGeom>
            <a:ln w="25399">
              <a:solidFill>
                <a:srgbClr val="E6F0E2"/>
              </a:solidFill>
            </a:ln>
          </p:spPr>
          <p:txBody>
            <a:bodyPr wrap="square" lIns="0" tIns="0" rIns="0" bIns="0" rtlCol="0"/>
            <a:lstStyle/>
            <a:p>
              <a:endParaRPr/>
            </a:p>
          </p:txBody>
        </p:sp>
        <p:sp>
          <p:nvSpPr>
            <p:cNvPr id="6" name="object 6"/>
            <p:cNvSpPr/>
            <p:nvPr/>
          </p:nvSpPr>
          <p:spPr>
            <a:xfrm>
              <a:off x="2628138" y="1557401"/>
              <a:ext cx="5984240" cy="4319905"/>
            </a:xfrm>
            <a:custGeom>
              <a:avLst/>
              <a:gdLst/>
              <a:ahLst/>
              <a:cxnLst/>
              <a:rect l="l" t="t" r="r" b="b"/>
              <a:pathLst>
                <a:path w="5984240" h="4319905">
                  <a:moveTo>
                    <a:pt x="5984113" y="0"/>
                  </a:moveTo>
                  <a:lnTo>
                    <a:pt x="0" y="0"/>
                  </a:lnTo>
                  <a:lnTo>
                    <a:pt x="0" y="4319524"/>
                  </a:lnTo>
                  <a:lnTo>
                    <a:pt x="5984113" y="4319524"/>
                  </a:lnTo>
                  <a:lnTo>
                    <a:pt x="5984113" y="0"/>
                  </a:lnTo>
                  <a:close/>
                </a:path>
              </a:pathLst>
            </a:custGeom>
            <a:solidFill>
              <a:srgbClr val="E6F0E2">
                <a:alpha val="90194"/>
              </a:srgbClr>
            </a:solidFill>
          </p:spPr>
          <p:txBody>
            <a:bodyPr wrap="square" lIns="0" tIns="0" rIns="0" bIns="0" rtlCol="0"/>
            <a:lstStyle/>
            <a:p>
              <a:endParaRPr/>
            </a:p>
          </p:txBody>
        </p:sp>
        <p:sp>
          <p:nvSpPr>
            <p:cNvPr id="7" name="object 7"/>
            <p:cNvSpPr/>
            <p:nvPr/>
          </p:nvSpPr>
          <p:spPr>
            <a:xfrm>
              <a:off x="1224241" y="2853182"/>
              <a:ext cx="1403985" cy="2807970"/>
            </a:xfrm>
            <a:custGeom>
              <a:avLst/>
              <a:gdLst/>
              <a:ahLst/>
              <a:cxnLst/>
              <a:rect l="l" t="t" r="r" b="b"/>
              <a:pathLst>
                <a:path w="1403985" h="2807970">
                  <a:moveTo>
                    <a:pt x="1403896" y="0"/>
                  </a:moveTo>
                  <a:lnTo>
                    <a:pt x="1355633" y="814"/>
                  </a:lnTo>
                  <a:lnTo>
                    <a:pt x="1307778" y="3238"/>
                  </a:lnTo>
                  <a:lnTo>
                    <a:pt x="1260358" y="7247"/>
                  </a:lnTo>
                  <a:lnTo>
                    <a:pt x="1213398" y="12815"/>
                  </a:lnTo>
                  <a:lnTo>
                    <a:pt x="1166926" y="19915"/>
                  </a:lnTo>
                  <a:lnTo>
                    <a:pt x="1120966" y="28521"/>
                  </a:lnTo>
                  <a:lnTo>
                    <a:pt x="1075545" y="38607"/>
                  </a:lnTo>
                  <a:lnTo>
                    <a:pt x="1030690" y="50146"/>
                  </a:lnTo>
                  <a:lnTo>
                    <a:pt x="986426" y="63114"/>
                  </a:lnTo>
                  <a:lnTo>
                    <a:pt x="942779" y="77483"/>
                  </a:lnTo>
                  <a:lnTo>
                    <a:pt x="899776" y="93227"/>
                  </a:lnTo>
                  <a:lnTo>
                    <a:pt x="857442" y="110321"/>
                  </a:lnTo>
                  <a:lnTo>
                    <a:pt x="815805" y="128738"/>
                  </a:lnTo>
                  <a:lnTo>
                    <a:pt x="774889" y="148452"/>
                  </a:lnTo>
                  <a:lnTo>
                    <a:pt x="734722" y="169436"/>
                  </a:lnTo>
                  <a:lnTo>
                    <a:pt x="695329" y="191666"/>
                  </a:lnTo>
                  <a:lnTo>
                    <a:pt x="656737" y="215114"/>
                  </a:lnTo>
                  <a:lnTo>
                    <a:pt x="618971" y="239755"/>
                  </a:lnTo>
                  <a:lnTo>
                    <a:pt x="582057" y="265562"/>
                  </a:lnTo>
                  <a:lnTo>
                    <a:pt x="546023" y="292509"/>
                  </a:lnTo>
                  <a:lnTo>
                    <a:pt x="510894" y="320571"/>
                  </a:lnTo>
                  <a:lnTo>
                    <a:pt x="476695" y="349720"/>
                  </a:lnTo>
                  <a:lnTo>
                    <a:pt x="443454" y="379931"/>
                  </a:lnTo>
                  <a:lnTo>
                    <a:pt x="411197" y="411178"/>
                  </a:lnTo>
                  <a:lnTo>
                    <a:pt x="379949" y="443434"/>
                  </a:lnTo>
                  <a:lnTo>
                    <a:pt x="349737" y="476674"/>
                  </a:lnTo>
                  <a:lnTo>
                    <a:pt x="320586" y="510871"/>
                  </a:lnTo>
                  <a:lnTo>
                    <a:pt x="292524" y="545999"/>
                  </a:lnTo>
                  <a:lnTo>
                    <a:pt x="265575" y="582033"/>
                  </a:lnTo>
                  <a:lnTo>
                    <a:pt x="239767" y="618945"/>
                  </a:lnTo>
                  <a:lnTo>
                    <a:pt x="215125" y="656710"/>
                  </a:lnTo>
                  <a:lnTo>
                    <a:pt x="191676" y="695301"/>
                  </a:lnTo>
                  <a:lnTo>
                    <a:pt x="169445" y="734693"/>
                  </a:lnTo>
                  <a:lnTo>
                    <a:pt x="148459" y="774859"/>
                  </a:lnTo>
                  <a:lnTo>
                    <a:pt x="128745" y="815774"/>
                  </a:lnTo>
                  <a:lnTo>
                    <a:pt x="110327" y="857410"/>
                  </a:lnTo>
                  <a:lnTo>
                    <a:pt x="93232" y="899743"/>
                  </a:lnTo>
                  <a:lnTo>
                    <a:pt x="77487" y="942745"/>
                  </a:lnTo>
                  <a:lnTo>
                    <a:pt x="63117" y="986391"/>
                  </a:lnTo>
                  <a:lnTo>
                    <a:pt x="50149" y="1030654"/>
                  </a:lnTo>
                  <a:lnTo>
                    <a:pt x="38609" y="1075509"/>
                  </a:lnTo>
                  <a:lnTo>
                    <a:pt x="28522" y="1120930"/>
                  </a:lnTo>
                  <a:lnTo>
                    <a:pt x="19916" y="1166889"/>
                  </a:lnTo>
                  <a:lnTo>
                    <a:pt x="12816" y="1213361"/>
                  </a:lnTo>
                  <a:lnTo>
                    <a:pt x="7248" y="1260320"/>
                  </a:lnTo>
                  <a:lnTo>
                    <a:pt x="3238" y="1307740"/>
                  </a:lnTo>
                  <a:lnTo>
                    <a:pt x="814" y="1355595"/>
                  </a:lnTo>
                  <a:lnTo>
                    <a:pt x="0" y="1403857"/>
                  </a:lnTo>
                  <a:lnTo>
                    <a:pt x="814" y="1452120"/>
                  </a:lnTo>
                  <a:lnTo>
                    <a:pt x="3238" y="1499975"/>
                  </a:lnTo>
                  <a:lnTo>
                    <a:pt x="7248" y="1547395"/>
                  </a:lnTo>
                  <a:lnTo>
                    <a:pt x="12816" y="1594355"/>
                  </a:lnTo>
                  <a:lnTo>
                    <a:pt x="19916" y="1640828"/>
                  </a:lnTo>
                  <a:lnTo>
                    <a:pt x="28522" y="1686788"/>
                  </a:lnTo>
                  <a:lnTo>
                    <a:pt x="38609" y="1732209"/>
                  </a:lnTo>
                  <a:lnTo>
                    <a:pt x="50149" y="1777064"/>
                  </a:lnTo>
                  <a:lnTo>
                    <a:pt x="63117" y="1821329"/>
                  </a:lnTo>
                  <a:lnTo>
                    <a:pt x="77487" y="1864976"/>
                  </a:lnTo>
                  <a:lnTo>
                    <a:pt x="93232" y="1907979"/>
                  </a:lnTo>
                  <a:lnTo>
                    <a:pt x="110327" y="1950313"/>
                  </a:lnTo>
                  <a:lnTo>
                    <a:pt x="128745" y="1991950"/>
                  </a:lnTo>
                  <a:lnTo>
                    <a:pt x="148459" y="2032866"/>
                  </a:lnTo>
                  <a:lnTo>
                    <a:pt x="169445" y="2073034"/>
                  </a:lnTo>
                  <a:lnTo>
                    <a:pt x="191676" y="2112427"/>
                  </a:lnTo>
                  <a:lnTo>
                    <a:pt x="215125" y="2151020"/>
                  </a:lnTo>
                  <a:lnTo>
                    <a:pt x="239767" y="2188786"/>
                  </a:lnTo>
                  <a:lnTo>
                    <a:pt x="265575" y="2225700"/>
                  </a:lnTo>
                  <a:lnTo>
                    <a:pt x="292524" y="2261735"/>
                  </a:lnTo>
                  <a:lnTo>
                    <a:pt x="320586" y="2296865"/>
                  </a:lnTo>
                  <a:lnTo>
                    <a:pt x="349737" y="2331063"/>
                  </a:lnTo>
                  <a:lnTo>
                    <a:pt x="379949" y="2364305"/>
                  </a:lnTo>
                  <a:lnTo>
                    <a:pt x="411197" y="2396563"/>
                  </a:lnTo>
                  <a:lnTo>
                    <a:pt x="443454" y="2427811"/>
                  </a:lnTo>
                  <a:lnTo>
                    <a:pt x="476695" y="2458024"/>
                  </a:lnTo>
                  <a:lnTo>
                    <a:pt x="510894" y="2487175"/>
                  </a:lnTo>
                  <a:lnTo>
                    <a:pt x="546023" y="2515237"/>
                  </a:lnTo>
                  <a:lnTo>
                    <a:pt x="582057" y="2542186"/>
                  </a:lnTo>
                  <a:lnTo>
                    <a:pt x="618971" y="2567995"/>
                  </a:lnTo>
                  <a:lnTo>
                    <a:pt x="656737" y="2592637"/>
                  </a:lnTo>
                  <a:lnTo>
                    <a:pt x="695329" y="2616087"/>
                  </a:lnTo>
                  <a:lnTo>
                    <a:pt x="734722" y="2638318"/>
                  </a:lnTo>
                  <a:lnTo>
                    <a:pt x="774889" y="2659304"/>
                  </a:lnTo>
                  <a:lnTo>
                    <a:pt x="815805" y="2679019"/>
                  </a:lnTo>
                  <a:lnTo>
                    <a:pt x="857442" y="2697437"/>
                  </a:lnTo>
                  <a:lnTo>
                    <a:pt x="899776" y="2714532"/>
                  </a:lnTo>
                  <a:lnTo>
                    <a:pt x="942779" y="2730277"/>
                  </a:lnTo>
                  <a:lnTo>
                    <a:pt x="986426" y="2744647"/>
                  </a:lnTo>
                  <a:lnTo>
                    <a:pt x="1030690" y="2757616"/>
                  </a:lnTo>
                  <a:lnTo>
                    <a:pt x="1075545" y="2769156"/>
                  </a:lnTo>
                  <a:lnTo>
                    <a:pt x="1120966" y="2779243"/>
                  </a:lnTo>
                  <a:lnTo>
                    <a:pt x="1166926" y="2787849"/>
                  </a:lnTo>
                  <a:lnTo>
                    <a:pt x="1213398" y="2794950"/>
                  </a:lnTo>
                  <a:lnTo>
                    <a:pt x="1260358" y="2800518"/>
                  </a:lnTo>
                  <a:lnTo>
                    <a:pt x="1307778" y="2804527"/>
                  </a:lnTo>
                  <a:lnTo>
                    <a:pt x="1355633" y="2806952"/>
                  </a:lnTo>
                  <a:lnTo>
                    <a:pt x="1403896" y="2807766"/>
                  </a:lnTo>
                  <a:lnTo>
                    <a:pt x="1403896" y="0"/>
                  </a:lnTo>
                  <a:close/>
                </a:path>
              </a:pathLst>
            </a:custGeom>
            <a:solidFill>
              <a:srgbClr val="5E9C4D"/>
            </a:solidFill>
          </p:spPr>
          <p:txBody>
            <a:bodyPr wrap="square" lIns="0" tIns="0" rIns="0" bIns="0" rtlCol="0"/>
            <a:lstStyle/>
            <a:p>
              <a:endParaRPr/>
            </a:p>
          </p:txBody>
        </p:sp>
        <p:sp>
          <p:nvSpPr>
            <p:cNvPr id="8" name="object 8"/>
            <p:cNvSpPr/>
            <p:nvPr/>
          </p:nvSpPr>
          <p:spPr>
            <a:xfrm>
              <a:off x="1224241" y="2853182"/>
              <a:ext cx="1403985" cy="2807970"/>
            </a:xfrm>
            <a:custGeom>
              <a:avLst/>
              <a:gdLst/>
              <a:ahLst/>
              <a:cxnLst/>
              <a:rect l="l" t="t" r="r" b="b"/>
              <a:pathLst>
                <a:path w="1403985" h="2807970">
                  <a:moveTo>
                    <a:pt x="1403896" y="2807766"/>
                  </a:moveTo>
                  <a:lnTo>
                    <a:pt x="1355633" y="2806952"/>
                  </a:lnTo>
                  <a:lnTo>
                    <a:pt x="1307778" y="2804527"/>
                  </a:lnTo>
                  <a:lnTo>
                    <a:pt x="1260358" y="2800518"/>
                  </a:lnTo>
                  <a:lnTo>
                    <a:pt x="1213398" y="2794950"/>
                  </a:lnTo>
                  <a:lnTo>
                    <a:pt x="1166926" y="2787849"/>
                  </a:lnTo>
                  <a:lnTo>
                    <a:pt x="1120966" y="2779243"/>
                  </a:lnTo>
                  <a:lnTo>
                    <a:pt x="1075545" y="2769156"/>
                  </a:lnTo>
                  <a:lnTo>
                    <a:pt x="1030690" y="2757616"/>
                  </a:lnTo>
                  <a:lnTo>
                    <a:pt x="986426" y="2744647"/>
                  </a:lnTo>
                  <a:lnTo>
                    <a:pt x="942779" y="2730277"/>
                  </a:lnTo>
                  <a:lnTo>
                    <a:pt x="899776" y="2714532"/>
                  </a:lnTo>
                  <a:lnTo>
                    <a:pt x="857442" y="2697437"/>
                  </a:lnTo>
                  <a:lnTo>
                    <a:pt x="815805" y="2679019"/>
                  </a:lnTo>
                  <a:lnTo>
                    <a:pt x="774889" y="2659304"/>
                  </a:lnTo>
                  <a:lnTo>
                    <a:pt x="734722" y="2638318"/>
                  </a:lnTo>
                  <a:lnTo>
                    <a:pt x="695329" y="2616087"/>
                  </a:lnTo>
                  <a:lnTo>
                    <a:pt x="656737" y="2592637"/>
                  </a:lnTo>
                  <a:lnTo>
                    <a:pt x="618971" y="2567995"/>
                  </a:lnTo>
                  <a:lnTo>
                    <a:pt x="582057" y="2542186"/>
                  </a:lnTo>
                  <a:lnTo>
                    <a:pt x="546023" y="2515237"/>
                  </a:lnTo>
                  <a:lnTo>
                    <a:pt x="510894" y="2487175"/>
                  </a:lnTo>
                  <a:lnTo>
                    <a:pt x="476695" y="2458024"/>
                  </a:lnTo>
                  <a:lnTo>
                    <a:pt x="443454" y="2427811"/>
                  </a:lnTo>
                  <a:lnTo>
                    <a:pt x="411197" y="2396563"/>
                  </a:lnTo>
                  <a:lnTo>
                    <a:pt x="379949" y="2364305"/>
                  </a:lnTo>
                  <a:lnTo>
                    <a:pt x="349737" y="2331063"/>
                  </a:lnTo>
                  <a:lnTo>
                    <a:pt x="320586" y="2296865"/>
                  </a:lnTo>
                  <a:lnTo>
                    <a:pt x="292524" y="2261735"/>
                  </a:lnTo>
                  <a:lnTo>
                    <a:pt x="265575" y="2225700"/>
                  </a:lnTo>
                  <a:lnTo>
                    <a:pt x="239767" y="2188786"/>
                  </a:lnTo>
                  <a:lnTo>
                    <a:pt x="215125" y="2151020"/>
                  </a:lnTo>
                  <a:lnTo>
                    <a:pt x="191676" y="2112427"/>
                  </a:lnTo>
                  <a:lnTo>
                    <a:pt x="169445" y="2073034"/>
                  </a:lnTo>
                  <a:lnTo>
                    <a:pt x="148459" y="2032866"/>
                  </a:lnTo>
                  <a:lnTo>
                    <a:pt x="128745" y="1991950"/>
                  </a:lnTo>
                  <a:lnTo>
                    <a:pt x="110327" y="1950313"/>
                  </a:lnTo>
                  <a:lnTo>
                    <a:pt x="93232" y="1907979"/>
                  </a:lnTo>
                  <a:lnTo>
                    <a:pt x="77487" y="1864976"/>
                  </a:lnTo>
                  <a:lnTo>
                    <a:pt x="63117" y="1821329"/>
                  </a:lnTo>
                  <a:lnTo>
                    <a:pt x="50149" y="1777064"/>
                  </a:lnTo>
                  <a:lnTo>
                    <a:pt x="38609" y="1732209"/>
                  </a:lnTo>
                  <a:lnTo>
                    <a:pt x="28522" y="1686788"/>
                  </a:lnTo>
                  <a:lnTo>
                    <a:pt x="19916" y="1640828"/>
                  </a:lnTo>
                  <a:lnTo>
                    <a:pt x="12816" y="1594355"/>
                  </a:lnTo>
                  <a:lnTo>
                    <a:pt x="7248" y="1547395"/>
                  </a:lnTo>
                  <a:lnTo>
                    <a:pt x="3238" y="1499975"/>
                  </a:lnTo>
                  <a:lnTo>
                    <a:pt x="814" y="1452120"/>
                  </a:lnTo>
                  <a:lnTo>
                    <a:pt x="0" y="1403857"/>
                  </a:lnTo>
                  <a:lnTo>
                    <a:pt x="814" y="1355595"/>
                  </a:lnTo>
                  <a:lnTo>
                    <a:pt x="3238" y="1307740"/>
                  </a:lnTo>
                  <a:lnTo>
                    <a:pt x="7248" y="1260320"/>
                  </a:lnTo>
                  <a:lnTo>
                    <a:pt x="12816" y="1213361"/>
                  </a:lnTo>
                  <a:lnTo>
                    <a:pt x="19916" y="1166889"/>
                  </a:lnTo>
                  <a:lnTo>
                    <a:pt x="28522" y="1120930"/>
                  </a:lnTo>
                  <a:lnTo>
                    <a:pt x="38609" y="1075509"/>
                  </a:lnTo>
                  <a:lnTo>
                    <a:pt x="50149" y="1030654"/>
                  </a:lnTo>
                  <a:lnTo>
                    <a:pt x="63117" y="986391"/>
                  </a:lnTo>
                  <a:lnTo>
                    <a:pt x="77487" y="942745"/>
                  </a:lnTo>
                  <a:lnTo>
                    <a:pt x="93232" y="899743"/>
                  </a:lnTo>
                  <a:lnTo>
                    <a:pt x="110327" y="857410"/>
                  </a:lnTo>
                  <a:lnTo>
                    <a:pt x="128745" y="815774"/>
                  </a:lnTo>
                  <a:lnTo>
                    <a:pt x="148459" y="774859"/>
                  </a:lnTo>
                  <a:lnTo>
                    <a:pt x="169445" y="734693"/>
                  </a:lnTo>
                  <a:lnTo>
                    <a:pt x="191676" y="695301"/>
                  </a:lnTo>
                  <a:lnTo>
                    <a:pt x="215125" y="656710"/>
                  </a:lnTo>
                  <a:lnTo>
                    <a:pt x="239767" y="618945"/>
                  </a:lnTo>
                  <a:lnTo>
                    <a:pt x="265575" y="582033"/>
                  </a:lnTo>
                  <a:lnTo>
                    <a:pt x="292524" y="545999"/>
                  </a:lnTo>
                  <a:lnTo>
                    <a:pt x="320586" y="510871"/>
                  </a:lnTo>
                  <a:lnTo>
                    <a:pt x="349737" y="476674"/>
                  </a:lnTo>
                  <a:lnTo>
                    <a:pt x="379949" y="443434"/>
                  </a:lnTo>
                  <a:lnTo>
                    <a:pt x="411197" y="411178"/>
                  </a:lnTo>
                  <a:lnTo>
                    <a:pt x="443454" y="379931"/>
                  </a:lnTo>
                  <a:lnTo>
                    <a:pt x="476695" y="349720"/>
                  </a:lnTo>
                  <a:lnTo>
                    <a:pt x="510894" y="320571"/>
                  </a:lnTo>
                  <a:lnTo>
                    <a:pt x="546023" y="292509"/>
                  </a:lnTo>
                  <a:lnTo>
                    <a:pt x="582057" y="265562"/>
                  </a:lnTo>
                  <a:lnTo>
                    <a:pt x="618971" y="239755"/>
                  </a:lnTo>
                  <a:lnTo>
                    <a:pt x="656737" y="215114"/>
                  </a:lnTo>
                  <a:lnTo>
                    <a:pt x="695329" y="191666"/>
                  </a:lnTo>
                  <a:lnTo>
                    <a:pt x="734722" y="169436"/>
                  </a:lnTo>
                  <a:lnTo>
                    <a:pt x="774889" y="148452"/>
                  </a:lnTo>
                  <a:lnTo>
                    <a:pt x="815805" y="128738"/>
                  </a:lnTo>
                  <a:lnTo>
                    <a:pt x="857442" y="110321"/>
                  </a:lnTo>
                  <a:lnTo>
                    <a:pt x="899776" y="93227"/>
                  </a:lnTo>
                  <a:lnTo>
                    <a:pt x="942779" y="77483"/>
                  </a:lnTo>
                  <a:lnTo>
                    <a:pt x="986426" y="63114"/>
                  </a:lnTo>
                  <a:lnTo>
                    <a:pt x="1030690" y="50146"/>
                  </a:lnTo>
                  <a:lnTo>
                    <a:pt x="1075545" y="38607"/>
                  </a:lnTo>
                  <a:lnTo>
                    <a:pt x="1120966" y="28521"/>
                  </a:lnTo>
                  <a:lnTo>
                    <a:pt x="1166926" y="19915"/>
                  </a:lnTo>
                  <a:lnTo>
                    <a:pt x="1213398" y="12815"/>
                  </a:lnTo>
                  <a:lnTo>
                    <a:pt x="1260358" y="7247"/>
                  </a:lnTo>
                  <a:lnTo>
                    <a:pt x="1307778" y="3238"/>
                  </a:lnTo>
                  <a:lnTo>
                    <a:pt x="1355633" y="814"/>
                  </a:lnTo>
                  <a:lnTo>
                    <a:pt x="1403896" y="0"/>
                  </a:lnTo>
                  <a:lnTo>
                    <a:pt x="1403896" y="1403857"/>
                  </a:lnTo>
                  <a:lnTo>
                    <a:pt x="1403896" y="2807766"/>
                  </a:lnTo>
                  <a:close/>
                </a:path>
              </a:pathLst>
            </a:custGeom>
            <a:ln w="25400">
              <a:solidFill>
                <a:srgbClr val="E6F0E2"/>
              </a:solidFill>
            </a:ln>
          </p:spPr>
          <p:txBody>
            <a:bodyPr wrap="square" lIns="0" tIns="0" rIns="0" bIns="0" rtlCol="0"/>
            <a:lstStyle/>
            <a:p>
              <a:endParaRPr/>
            </a:p>
          </p:txBody>
        </p:sp>
        <p:sp>
          <p:nvSpPr>
            <p:cNvPr id="9" name="object 9"/>
            <p:cNvSpPr/>
            <p:nvPr/>
          </p:nvSpPr>
          <p:spPr>
            <a:xfrm>
              <a:off x="2628138" y="2853232"/>
              <a:ext cx="5984240" cy="2807970"/>
            </a:xfrm>
            <a:custGeom>
              <a:avLst/>
              <a:gdLst/>
              <a:ahLst/>
              <a:cxnLst/>
              <a:rect l="l" t="t" r="r" b="b"/>
              <a:pathLst>
                <a:path w="5984240" h="2807970">
                  <a:moveTo>
                    <a:pt x="5984113" y="0"/>
                  </a:moveTo>
                  <a:lnTo>
                    <a:pt x="0" y="0"/>
                  </a:lnTo>
                  <a:lnTo>
                    <a:pt x="0" y="2807716"/>
                  </a:lnTo>
                  <a:lnTo>
                    <a:pt x="5984113" y="2807716"/>
                  </a:lnTo>
                  <a:lnTo>
                    <a:pt x="5984113" y="0"/>
                  </a:lnTo>
                  <a:close/>
                </a:path>
              </a:pathLst>
            </a:custGeom>
            <a:solidFill>
              <a:srgbClr val="E6F0E2">
                <a:alpha val="90194"/>
              </a:srgbClr>
            </a:solidFill>
          </p:spPr>
          <p:txBody>
            <a:bodyPr wrap="square" lIns="0" tIns="0" rIns="0" bIns="0" rtlCol="0"/>
            <a:lstStyle/>
            <a:p>
              <a:endParaRPr/>
            </a:p>
          </p:txBody>
        </p:sp>
        <p:sp>
          <p:nvSpPr>
            <p:cNvPr id="10" name="object 10"/>
            <p:cNvSpPr/>
            <p:nvPr/>
          </p:nvSpPr>
          <p:spPr>
            <a:xfrm>
              <a:off x="1980183" y="4149090"/>
              <a:ext cx="648335" cy="1296035"/>
            </a:xfrm>
            <a:custGeom>
              <a:avLst/>
              <a:gdLst/>
              <a:ahLst/>
              <a:cxnLst/>
              <a:rect l="l" t="t" r="r" b="b"/>
              <a:pathLst>
                <a:path w="648335" h="1296035">
                  <a:moveTo>
                    <a:pt x="647954" y="0"/>
                  </a:moveTo>
                  <a:lnTo>
                    <a:pt x="599592" y="1777"/>
                  </a:lnTo>
                  <a:lnTo>
                    <a:pt x="552197" y="7024"/>
                  </a:lnTo>
                  <a:lnTo>
                    <a:pt x="505892" y="15617"/>
                  </a:lnTo>
                  <a:lnTo>
                    <a:pt x="460805" y="27431"/>
                  </a:lnTo>
                  <a:lnTo>
                    <a:pt x="417058" y="42339"/>
                  </a:lnTo>
                  <a:lnTo>
                    <a:pt x="374779" y="60217"/>
                  </a:lnTo>
                  <a:lnTo>
                    <a:pt x="334092" y="80939"/>
                  </a:lnTo>
                  <a:lnTo>
                    <a:pt x="295122" y="104381"/>
                  </a:lnTo>
                  <a:lnTo>
                    <a:pt x="257995" y="130417"/>
                  </a:lnTo>
                  <a:lnTo>
                    <a:pt x="222836" y="158921"/>
                  </a:lnTo>
                  <a:lnTo>
                    <a:pt x="189769" y="189769"/>
                  </a:lnTo>
                  <a:lnTo>
                    <a:pt x="158921" y="222836"/>
                  </a:lnTo>
                  <a:lnTo>
                    <a:pt x="130417" y="257995"/>
                  </a:lnTo>
                  <a:lnTo>
                    <a:pt x="104381" y="295122"/>
                  </a:lnTo>
                  <a:lnTo>
                    <a:pt x="80939" y="334092"/>
                  </a:lnTo>
                  <a:lnTo>
                    <a:pt x="60217" y="374779"/>
                  </a:lnTo>
                  <a:lnTo>
                    <a:pt x="42339" y="417058"/>
                  </a:lnTo>
                  <a:lnTo>
                    <a:pt x="27431" y="460805"/>
                  </a:lnTo>
                  <a:lnTo>
                    <a:pt x="15617" y="505892"/>
                  </a:lnTo>
                  <a:lnTo>
                    <a:pt x="7024" y="552197"/>
                  </a:lnTo>
                  <a:lnTo>
                    <a:pt x="1777" y="599592"/>
                  </a:lnTo>
                  <a:lnTo>
                    <a:pt x="0" y="647954"/>
                  </a:lnTo>
                  <a:lnTo>
                    <a:pt x="1777" y="696315"/>
                  </a:lnTo>
                  <a:lnTo>
                    <a:pt x="7024" y="743710"/>
                  </a:lnTo>
                  <a:lnTo>
                    <a:pt x="15617" y="790015"/>
                  </a:lnTo>
                  <a:lnTo>
                    <a:pt x="27431" y="835102"/>
                  </a:lnTo>
                  <a:lnTo>
                    <a:pt x="42339" y="878849"/>
                  </a:lnTo>
                  <a:lnTo>
                    <a:pt x="60217" y="921128"/>
                  </a:lnTo>
                  <a:lnTo>
                    <a:pt x="80939" y="961815"/>
                  </a:lnTo>
                  <a:lnTo>
                    <a:pt x="104381" y="1000785"/>
                  </a:lnTo>
                  <a:lnTo>
                    <a:pt x="130417" y="1037912"/>
                  </a:lnTo>
                  <a:lnTo>
                    <a:pt x="158921" y="1073071"/>
                  </a:lnTo>
                  <a:lnTo>
                    <a:pt x="189769" y="1106138"/>
                  </a:lnTo>
                  <a:lnTo>
                    <a:pt x="222836" y="1136986"/>
                  </a:lnTo>
                  <a:lnTo>
                    <a:pt x="257995" y="1165490"/>
                  </a:lnTo>
                  <a:lnTo>
                    <a:pt x="295122" y="1191526"/>
                  </a:lnTo>
                  <a:lnTo>
                    <a:pt x="334092" y="1214968"/>
                  </a:lnTo>
                  <a:lnTo>
                    <a:pt x="374779" y="1235690"/>
                  </a:lnTo>
                  <a:lnTo>
                    <a:pt x="417058" y="1253568"/>
                  </a:lnTo>
                  <a:lnTo>
                    <a:pt x="460805" y="1268476"/>
                  </a:lnTo>
                  <a:lnTo>
                    <a:pt x="505892" y="1280290"/>
                  </a:lnTo>
                  <a:lnTo>
                    <a:pt x="552197" y="1288883"/>
                  </a:lnTo>
                  <a:lnTo>
                    <a:pt x="599592" y="1294130"/>
                  </a:lnTo>
                  <a:lnTo>
                    <a:pt x="647954" y="1295908"/>
                  </a:lnTo>
                  <a:lnTo>
                    <a:pt x="647954" y="0"/>
                  </a:lnTo>
                  <a:close/>
                </a:path>
              </a:pathLst>
            </a:custGeom>
            <a:solidFill>
              <a:srgbClr val="5E9C4D"/>
            </a:solidFill>
          </p:spPr>
          <p:txBody>
            <a:bodyPr wrap="square" lIns="0" tIns="0" rIns="0" bIns="0" rtlCol="0"/>
            <a:lstStyle/>
            <a:p>
              <a:endParaRPr/>
            </a:p>
          </p:txBody>
        </p:sp>
        <p:sp>
          <p:nvSpPr>
            <p:cNvPr id="11" name="object 11"/>
            <p:cNvSpPr/>
            <p:nvPr/>
          </p:nvSpPr>
          <p:spPr>
            <a:xfrm>
              <a:off x="1980183" y="4149090"/>
              <a:ext cx="648335" cy="1296035"/>
            </a:xfrm>
            <a:custGeom>
              <a:avLst/>
              <a:gdLst/>
              <a:ahLst/>
              <a:cxnLst/>
              <a:rect l="l" t="t" r="r" b="b"/>
              <a:pathLst>
                <a:path w="648335" h="1296035">
                  <a:moveTo>
                    <a:pt x="647954" y="1295908"/>
                  </a:moveTo>
                  <a:lnTo>
                    <a:pt x="599592" y="1294130"/>
                  </a:lnTo>
                  <a:lnTo>
                    <a:pt x="552197" y="1288883"/>
                  </a:lnTo>
                  <a:lnTo>
                    <a:pt x="505892" y="1280290"/>
                  </a:lnTo>
                  <a:lnTo>
                    <a:pt x="460805" y="1268476"/>
                  </a:lnTo>
                  <a:lnTo>
                    <a:pt x="417058" y="1253568"/>
                  </a:lnTo>
                  <a:lnTo>
                    <a:pt x="374779" y="1235690"/>
                  </a:lnTo>
                  <a:lnTo>
                    <a:pt x="334092" y="1214968"/>
                  </a:lnTo>
                  <a:lnTo>
                    <a:pt x="295122" y="1191526"/>
                  </a:lnTo>
                  <a:lnTo>
                    <a:pt x="257995" y="1165490"/>
                  </a:lnTo>
                  <a:lnTo>
                    <a:pt x="222836" y="1136986"/>
                  </a:lnTo>
                  <a:lnTo>
                    <a:pt x="189769" y="1106138"/>
                  </a:lnTo>
                  <a:lnTo>
                    <a:pt x="158921" y="1073071"/>
                  </a:lnTo>
                  <a:lnTo>
                    <a:pt x="130417" y="1037912"/>
                  </a:lnTo>
                  <a:lnTo>
                    <a:pt x="104381" y="1000785"/>
                  </a:lnTo>
                  <a:lnTo>
                    <a:pt x="80939" y="961815"/>
                  </a:lnTo>
                  <a:lnTo>
                    <a:pt x="60217" y="921128"/>
                  </a:lnTo>
                  <a:lnTo>
                    <a:pt x="42339" y="878849"/>
                  </a:lnTo>
                  <a:lnTo>
                    <a:pt x="27431" y="835102"/>
                  </a:lnTo>
                  <a:lnTo>
                    <a:pt x="15617" y="790015"/>
                  </a:lnTo>
                  <a:lnTo>
                    <a:pt x="7024" y="743710"/>
                  </a:lnTo>
                  <a:lnTo>
                    <a:pt x="1777" y="696315"/>
                  </a:lnTo>
                  <a:lnTo>
                    <a:pt x="0" y="647954"/>
                  </a:lnTo>
                  <a:lnTo>
                    <a:pt x="1777" y="599592"/>
                  </a:lnTo>
                  <a:lnTo>
                    <a:pt x="7024" y="552197"/>
                  </a:lnTo>
                  <a:lnTo>
                    <a:pt x="15617" y="505892"/>
                  </a:lnTo>
                  <a:lnTo>
                    <a:pt x="27431" y="460805"/>
                  </a:lnTo>
                  <a:lnTo>
                    <a:pt x="42339" y="417058"/>
                  </a:lnTo>
                  <a:lnTo>
                    <a:pt x="60217" y="374779"/>
                  </a:lnTo>
                  <a:lnTo>
                    <a:pt x="80939" y="334092"/>
                  </a:lnTo>
                  <a:lnTo>
                    <a:pt x="104381" y="295122"/>
                  </a:lnTo>
                  <a:lnTo>
                    <a:pt x="130417" y="257995"/>
                  </a:lnTo>
                  <a:lnTo>
                    <a:pt x="158921" y="222836"/>
                  </a:lnTo>
                  <a:lnTo>
                    <a:pt x="189769" y="189769"/>
                  </a:lnTo>
                  <a:lnTo>
                    <a:pt x="222836" y="158921"/>
                  </a:lnTo>
                  <a:lnTo>
                    <a:pt x="257995" y="130417"/>
                  </a:lnTo>
                  <a:lnTo>
                    <a:pt x="295122" y="104381"/>
                  </a:lnTo>
                  <a:lnTo>
                    <a:pt x="334092" y="80939"/>
                  </a:lnTo>
                  <a:lnTo>
                    <a:pt x="374779" y="60217"/>
                  </a:lnTo>
                  <a:lnTo>
                    <a:pt x="417058" y="42339"/>
                  </a:lnTo>
                  <a:lnTo>
                    <a:pt x="460805" y="27431"/>
                  </a:lnTo>
                  <a:lnTo>
                    <a:pt x="505892" y="15617"/>
                  </a:lnTo>
                  <a:lnTo>
                    <a:pt x="552197" y="7024"/>
                  </a:lnTo>
                  <a:lnTo>
                    <a:pt x="599592" y="1777"/>
                  </a:lnTo>
                  <a:lnTo>
                    <a:pt x="647954" y="0"/>
                  </a:lnTo>
                  <a:lnTo>
                    <a:pt x="647954" y="647954"/>
                  </a:lnTo>
                  <a:lnTo>
                    <a:pt x="647954" y="1295908"/>
                  </a:lnTo>
                  <a:close/>
                </a:path>
              </a:pathLst>
            </a:custGeom>
            <a:ln w="25400">
              <a:solidFill>
                <a:srgbClr val="E6F0E2"/>
              </a:solidFill>
            </a:ln>
          </p:spPr>
          <p:txBody>
            <a:bodyPr wrap="square" lIns="0" tIns="0" rIns="0" bIns="0" rtlCol="0"/>
            <a:lstStyle/>
            <a:p>
              <a:endParaRPr/>
            </a:p>
          </p:txBody>
        </p:sp>
      </p:grpSp>
      <p:sp>
        <p:nvSpPr>
          <p:cNvPr id="12" name="object 12"/>
          <p:cNvSpPr txBox="1">
            <a:spLocks noGrp="1"/>
          </p:cNvSpPr>
          <p:nvPr>
            <p:ph type="title"/>
          </p:nvPr>
        </p:nvSpPr>
        <p:spPr>
          <a:prstGeom prst="rect">
            <a:avLst/>
          </a:prstGeom>
        </p:spPr>
        <p:txBody>
          <a:bodyPr vert="horz" wrap="square" lIns="0" tIns="13335" rIns="0" bIns="0" rtlCol="0">
            <a:spAutoFit/>
          </a:bodyPr>
          <a:lstStyle/>
          <a:p>
            <a:pPr marL="74295">
              <a:lnSpc>
                <a:spcPct val="100000"/>
              </a:lnSpc>
              <a:spcBef>
                <a:spcPts val="105"/>
              </a:spcBef>
            </a:pPr>
            <a:r>
              <a:rPr sz="3800" spc="-90" dirty="0"/>
              <a:t>Inokulacja</a:t>
            </a:r>
            <a:endParaRPr sz="3800"/>
          </a:p>
        </p:txBody>
      </p:sp>
      <p:sp>
        <p:nvSpPr>
          <p:cNvPr id="13" name="object 13"/>
          <p:cNvSpPr/>
          <p:nvPr/>
        </p:nvSpPr>
        <p:spPr>
          <a:xfrm>
            <a:off x="2628138" y="4149090"/>
            <a:ext cx="5984240" cy="1296035"/>
          </a:xfrm>
          <a:custGeom>
            <a:avLst/>
            <a:gdLst/>
            <a:ahLst/>
            <a:cxnLst/>
            <a:rect l="l" t="t" r="r" b="b"/>
            <a:pathLst>
              <a:path w="5984240" h="1296035">
                <a:moveTo>
                  <a:pt x="5984113" y="0"/>
                </a:moveTo>
                <a:lnTo>
                  <a:pt x="0" y="0"/>
                </a:lnTo>
                <a:lnTo>
                  <a:pt x="0" y="1295908"/>
                </a:lnTo>
                <a:lnTo>
                  <a:pt x="5984113" y="1295908"/>
                </a:lnTo>
                <a:lnTo>
                  <a:pt x="5984113" y="0"/>
                </a:lnTo>
                <a:close/>
              </a:path>
            </a:pathLst>
          </a:custGeom>
          <a:solidFill>
            <a:srgbClr val="E6F0E2">
              <a:alpha val="90194"/>
            </a:srgbClr>
          </a:solidFill>
        </p:spPr>
        <p:txBody>
          <a:bodyPr wrap="square" lIns="0" tIns="0" rIns="0" bIns="0" rtlCol="0"/>
          <a:lstStyle/>
          <a:p>
            <a:endParaRPr/>
          </a:p>
        </p:txBody>
      </p:sp>
      <p:graphicFrame>
        <p:nvGraphicFramePr>
          <p:cNvPr id="14" name="object 14"/>
          <p:cNvGraphicFramePr>
            <a:graphicFrameLocks noGrp="1"/>
          </p:cNvGraphicFramePr>
          <p:nvPr/>
        </p:nvGraphicFramePr>
        <p:xfrm>
          <a:off x="2615438" y="1544700"/>
          <a:ext cx="5984240" cy="4318000"/>
        </p:xfrm>
        <a:graphic>
          <a:graphicData uri="http://schemas.openxmlformats.org/drawingml/2006/table">
            <a:tbl>
              <a:tblPr firstRow="1" bandRow="1">
                <a:tableStyleId>{2D5ABB26-0587-4C30-8999-92F81FD0307C}</a:tableStyleId>
              </a:tblPr>
              <a:tblGrid>
                <a:gridCol w="5984240">
                  <a:extLst>
                    <a:ext uri="{9D8B030D-6E8A-4147-A177-3AD203B41FA5}">
                      <a16:colId xmlns:a16="http://schemas.microsoft.com/office/drawing/2014/main" val="20000"/>
                    </a:ext>
                  </a:extLst>
                </a:gridCol>
              </a:tblGrid>
              <a:tr h="1295400">
                <a:tc>
                  <a:txBody>
                    <a:bodyPr/>
                    <a:lstStyle/>
                    <a:p>
                      <a:pPr>
                        <a:lnSpc>
                          <a:spcPct val="100000"/>
                        </a:lnSpc>
                      </a:pPr>
                      <a:endParaRPr sz="1300">
                        <a:latin typeface="Times New Roman"/>
                        <a:cs typeface="Times New Roman"/>
                      </a:endParaRPr>
                    </a:p>
                    <a:p>
                      <a:pPr>
                        <a:lnSpc>
                          <a:spcPct val="100000"/>
                        </a:lnSpc>
                        <a:spcBef>
                          <a:spcPts val="620"/>
                        </a:spcBef>
                      </a:pPr>
                      <a:endParaRPr sz="1300">
                        <a:latin typeface="Times New Roman"/>
                        <a:cs typeface="Times New Roman"/>
                      </a:endParaRPr>
                    </a:p>
                    <a:p>
                      <a:pPr marL="1677670" marR="109220" indent="-1562735">
                        <a:lnSpc>
                          <a:spcPts val="1430"/>
                        </a:lnSpc>
                        <a:spcBef>
                          <a:spcPts val="5"/>
                        </a:spcBef>
                      </a:pPr>
                      <a:r>
                        <a:rPr sz="1300" spc="-10" dirty="0">
                          <a:solidFill>
                            <a:srgbClr val="27421F"/>
                          </a:solidFill>
                          <a:latin typeface="Constantia"/>
                          <a:cs typeface="Constantia"/>
                        </a:rPr>
                        <a:t>Inokulacja</a:t>
                      </a:r>
                      <a:r>
                        <a:rPr sz="1300" spc="-25" dirty="0">
                          <a:solidFill>
                            <a:srgbClr val="27421F"/>
                          </a:solidFill>
                          <a:latin typeface="Constantia"/>
                          <a:cs typeface="Constantia"/>
                        </a:rPr>
                        <a:t> </a:t>
                      </a:r>
                      <a:r>
                        <a:rPr sz="1300" dirty="0">
                          <a:solidFill>
                            <a:srgbClr val="27421F"/>
                          </a:solidFill>
                          <a:latin typeface="Constantia"/>
                          <a:cs typeface="Constantia"/>
                        </a:rPr>
                        <a:t>(</a:t>
                      </a:r>
                      <a:r>
                        <a:rPr sz="1300" i="1" dirty="0">
                          <a:solidFill>
                            <a:srgbClr val="27421F"/>
                          </a:solidFill>
                          <a:latin typeface="Constantia"/>
                          <a:cs typeface="Constantia"/>
                        </a:rPr>
                        <a:t>łac.</a:t>
                      </a:r>
                      <a:r>
                        <a:rPr sz="1300" i="1" spc="-5" dirty="0">
                          <a:solidFill>
                            <a:srgbClr val="27421F"/>
                          </a:solidFill>
                          <a:latin typeface="Constantia"/>
                          <a:cs typeface="Constantia"/>
                        </a:rPr>
                        <a:t> </a:t>
                      </a:r>
                      <a:r>
                        <a:rPr sz="1300" i="1" dirty="0">
                          <a:solidFill>
                            <a:srgbClr val="27421F"/>
                          </a:solidFill>
                          <a:latin typeface="Constantia"/>
                          <a:cs typeface="Constantia"/>
                        </a:rPr>
                        <a:t>inoculare</a:t>
                      </a:r>
                      <a:r>
                        <a:rPr sz="1300" dirty="0">
                          <a:solidFill>
                            <a:srgbClr val="27421F"/>
                          </a:solidFill>
                          <a:latin typeface="Constantia"/>
                          <a:cs typeface="Constantia"/>
                        </a:rPr>
                        <a:t>)</a:t>
                      </a:r>
                      <a:r>
                        <a:rPr sz="1300" spc="20" dirty="0">
                          <a:solidFill>
                            <a:srgbClr val="27421F"/>
                          </a:solidFill>
                          <a:latin typeface="Constantia"/>
                          <a:cs typeface="Constantia"/>
                        </a:rPr>
                        <a:t> </a:t>
                      </a:r>
                      <a:r>
                        <a:rPr sz="1300" dirty="0">
                          <a:solidFill>
                            <a:srgbClr val="27421F"/>
                          </a:solidFill>
                          <a:latin typeface="Constantia"/>
                          <a:cs typeface="Constantia"/>
                        </a:rPr>
                        <a:t>–</a:t>
                      </a:r>
                      <a:r>
                        <a:rPr sz="1300" spc="-45" dirty="0">
                          <a:solidFill>
                            <a:srgbClr val="27421F"/>
                          </a:solidFill>
                          <a:latin typeface="Constantia"/>
                          <a:cs typeface="Constantia"/>
                        </a:rPr>
                        <a:t> </a:t>
                      </a:r>
                      <a:r>
                        <a:rPr sz="1300" spc="-20" dirty="0">
                          <a:solidFill>
                            <a:srgbClr val="27421F"/>
                          </a:solidFill>
                          <a:latin typeface="Constantia"/>
                          <a:cs typeface="Constantia"/>
                        </a:rPr>
                        <a:t>wprowadzenie</a:t>
                      </a:r>
                      <a:r>
                        <a:rPr sz="1300" spc="-35" dirty="0">
                          <a:solidFill>
                            <a:srgbClr val="27421F"/>
                          </a:solidFill>
                          <a:latin typeface="Constantia"/>
                          <a:cs typeface="Constantia"/>
                        </a:rPr>
                        <a:t> </a:t>
                      </a:r>
                      <a:r>
                        <a:rPr sz="1300" dirty="0">
                          <a:solidFill>
                            <a:srgbClr val="27421F"/>
                          </a:solidFill>
                          <a:latin typeface="Constantia"/>
                          <a:cs typeface="Constantia"/>
                        </a:rPr>
                        <a:t>do</a:t>
                      </a:r>
                      <a:r>
                        <a:rPr sz="1300" spc="-70" dirty="0">
                          <a:solidFill>
                            <a:srgbClr val="27421F"/>
                          </a:solidFill>
                          <a:latin typeface="Constantia"/>
                          <a:cs typeface="Constantia"/>
                        </a:rPr>
                        <a:t> </a:t>
                      </a:r>
                      <a:r>
                        <a:rPr sz="1300" spc="-10" dirty="0">
                          <a:solidFill>
                            <a:srgbClr val="27421F"/>
                          </a:solidFill>
                          <a:latin typeface="Constantia"/>
                          <a:cs typeface="Constantia"/>
                        </a:rPr>
                        <a:t>danego</a:t>
                      </a:r>
                      <a:r>
                        <a:rPr sz="1300" spc="-55" dirty="0">
                          <a:solidFill>
                            <a:srgbClr val="27421F"/>
                          </a:solidFill>
                          <a:latin typeface="Constantia"/>
                          <a:cs typeface="Constantia"/>
                        </a:rPr>
                        <a:t> </a:t>
                      </a:r>
                      <a:r>
                        <a:rPr sz="1300" spc="-10" dirty="0">
                          <a:solidFill>
                            <a:srgbClr val="27421F"/>
                          </a:solidFill>
                          <a:latin typeface="Constantia"/>
                          <a:cs typeface="Constantia"/>
                        </a:rPr>
                        <a:t>ustroju</a:t>
                      </a:r>
                      <a:r>
                        <a:rPr sz="1300" spc="-20" dirty="0">
                          <a:solidFill>
                            <a:srgbClr val="27421F"/>
                          </a:solidFill>
                          <a:latin typeface="Constantia"/>
                          <a:cs typeface="Constantia"/>
                        </a:rPr>
                        <a:t> </a:t>
                      </a:r>
                      <a:r>
                        <a:rPr sz="1300" spc="-10" dirty="0">
                          <a:solidFill>
                            <a:srgbClr val="27421F"/>
                          </a:solidFill>
                          <a:latin typeface="Constantia"/>
                          <a:cs typeface="Constantia"/>
                        </a:rPr>
                        <a:t>patogenu</a:t>
                      </a:r>
                      <a:r>
                        <a:rPr sz="1300" spc="-15" dirty="0">
                          <a:solidFill>
                            <a:srgbClr val="27421F"/>
                          </a:solidFill>
                          <a:latin typeface="Constantia"/>
                          <a:cs typeface="Constantia"/>
                        </a:rPr>
                        <a:t> </a:t>
                      </a:r>
                      <a:r>
                        <a:rPr sz="1300" dirty="0">
                          <a:solidFill>
                            <a:srgbClr val="27421F"/>
                          </a:solidFill>
                          <a:latin typeface="Constantia"/>
                          <a:cs typeface="Constantia"/>
                        </a:rPr>
                        <a:t>w</a:t>
                      </a:r>
                      <a:r>
                        <a:rPr sz="1300" spc="-50" dirty="0">
                          <a:solidFill>
                            <a:srgbClr val="27421F"/>
                          </a:solidFill>
                          <a:latin typeface="Constantia"/>
                          <a:cs typeface="Constantia"/>
                        </a:rPr>
                        <a:t> </a:t>
                      </a:r>
                      <a:r>
                        <a:rPr sz="1300" spc="-10" dirty="0">
                          <a:solidFill>
                            <a:srgbClr val="27421F"/>
                          </a:solidFill>
                          <a:latin typeface="Constantia"/>
                          <a:cs typeface="Constantia"/>
                        </a:rPr>
                        <a:t>postaci </a:t>
                      </a:r>
                      <a:r>
                        <a:rPr sz="1300" dirty="0">
                          <a:solidFill>
                            <a:srgbClr val="27421F"/>
                          </a:solidFill>
                          <a:latin typeface="Constantia"/>
                          <a:cs typeface="Constantia"/>
                        </a:rPr>
                        <a:t>wirusa,</a:t>
                      </a:r>
                      <a:r>
                        <a:rPr sz="1300" spc="-15" dirty="0">
                          <a:solidFill>
                            <a:srgbClr val="27421F"/>
                          </a:solidFill>
                          <a:latin typeface="Constantia"/>
                          <a:cs typeface="Constantia"/>
                        </a:rPr>
                        <a:t> </a:t>
                      </a:r>
                      <a:r>
                        <a:rPr sz="1300" spc="-10" dirty="0">
                          <a:solidFill>
                            <a:srgbClr val="27421F"/>
                          </a:solidFill>
                          <a:latin typeface="Constantia"/>
                          <a:cs typeface="Constantia"/>
                        </a:rPr>
                        <a:t>bakterii,</a:t>
                      </a:r>
                      <a:r>
                        <a:rPr sz="1300" spc="-50" dirty="0">
                          <a:solidFill>
                            <a:srgbClr val="27421F"/>
                          </a:solidFill>
                          <a:latin typeface="Constantia"/>
                          <a:cs typeface="Constantia"/>
                        </a:rPr>
                        <a:t> </a:t>
                      </a:r>
                      <a:r>
                        <a:rPr sz="1300" dirty="0">
                          <a:solidFill>
                            <a:srgbClr val="27421F"/>
                          </a:solidFill>
                          <a:latin typeface="Constantia"/>
                          <a:cs typeface="Constantia"/>
                        </a:rPr>
                        <a:t>grzyba</a:t>
                      </a:r>
                      <a:r>
                        <a:rPr sz="1300" spc="-40" dirty="0">
                          <a:solidFill>
                            <a:srgbClr val="27421F"/>
                          </a:solidFill>
                          <a:latin typeface="Constantia"/>
                          <a:cs typeface="Constantia"/>
                        </a:rPr>
                        <a:t> </a:t>
                      </a:r>
                      <a:r>
                        <a:rPr sz="1300" dirty="0">
                          <a:solidFill>
                            <a:srgbClr val="27421F"/>
                          </a:solidFill>
                          <a:latin typeface="Constantia"/>
                          <a:cs typeface="Constantia"/>
                        </a:rPr>
                        <a:t>lub</a:t>
                      </a:r>
                      <a:r>
                        <a:rPr sz="1300" spc="-65" dirty="0">
                          <a:solidFill>
                            <a:srgbClr val="27421F"/>
                          </a:solidFill>
                          <a:latin typeface="Constantia"/>
                          <a:cs typeface="Constantia"/>
                        </a:rPr>
                        <a:t> </a:t>
                      </a:r>
                      <a:r>
                        <a:rPr sz="1300" spc="-10" dirty="0">
                          <a:solidFill>
                            <a:srgbClr val="27421F"/>
                          </a:solidFill>
                          <a:latin typeface="Constantia"/>
                          <a:cs typeface="Constantia"/>
                        </a:rPr>
                        <a:t>pasożyta.</a:t>
                      </a:r>
                      <a:endParaRPr sz="1300">
                        <a:latin typeface="Constantia"/>
                        <a:cs typeface="Constantia"/>
                      </a:endParaRPr>
                    </a:p>
                  </a:txBody>
                  <a:tcPr marL="0" marR="0" marT="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solidFill>
                      <a:srgbClr val="E6F0E2">
                        <a:alpha val="90194"/>
                      </a:srgbClr>
                    </a:solidFill>
                  </a:tcPr>
                </a:tc>
                <a:extLst>
                  <a:ext uri="{0D108BD9-81ED-4DB2-BD59-A6C34878D82A}">
                    <a16:rowId xmlns:a16="http://schemas.microsoft.com/office/drawing/2014/main" val="10000"/>
                  </a:ext>
                </a:extLst>
              </a:tr>
              <a:tr h="1295400">
                <a:tc>
                  <a:txBody>
                    <a:bodyPr/>
                    <a:lstStyle/>
                    <a:p>
                      <a:pPr>
                        <a:lnSpc>
                          <a:spcPct val="100000"/>
                        </a:lnSpc>
                        <a:spcBef>
                          <a:spcPts val="1405"/>
                        </a:spcBef>
                      </a:pPr>
                      <a:endParaRPr sz="1300">
                        <a:latin typeface="Times New Roman"/>
                        <a:cs typeface="Times New Roman"/>
                      </a:endParaRPr>
                    </a:p>
                    <a:p>
                      <a:pPr marL="81280" marR="72390" indent="-1905" algn="ctr">
                        <a:lnSpc>
                          <a:spcPts val="1430"/>
                        </a:lnSpc>
                      </a:pPr>
                      <a:r>
                        <a:rPr sz="1300" spc="-10" dirty="0">
                          <a:solidFill>
                            <a:srgbClr val="27421F"/>
                          </a:solidFill>
                          <a:latin typeface="Constantia"/>
                          <a:cs typeface="Constantia"/>
                        </a:rPr>
                        <a:t>Wprowadzenie</a:t>
                      </a:r>
                      <a:r>
                        <a:rPr sz="1300" spc="-40" dirty="0">
                          <a:solidFill>
                            <a:srgbClr val="27421F"/>
                          </a:solidFill>
                          <a:latin typeface="Constantia"/>
                          <a:cs typeface="Constantia"/>
                        </a:rPr>
                        <a:t> </a:t>
                      </a:r>
                      <a:r>
                        <a:rPr sz="1300" spc="-10" dirty="0">
                          <a:solidFill>
                            <a:srgbClr val="27421F"/>
                          </a:solidFill>
                          <a:latin typeface="Constantia"/>
                          <a:cs typeface="Constantia"/>
                        </a:rPr>
                        <a:t>patogenu może</a:t>
                      </a:r>
                      <a:r>
                        <a:rPr sz="1300" spc="-50" dirty="0">
                          <a:solidFill>
                            <a:srgbClr val="27421F"/>
                          </a:solidFill>
                          <a:latin typeface="Constantia"/>
                          <a:cs typeface="Constantia"/>
                        </a:rPr>
                        <a:t> </a:t>
                      </a:r>
                      <a:r>
                        <a:rPr sz="1300" dirty="0">
                          <a:solidFill>
                            <a:srgbClr val="27421F"/>
                          </a:solidFill>
                          <a:latin typeface="Constantia"/>
                          <a:cs typeface="Constantia"/>
                        </a:rPr>
                        <a:t>nastąpić</a:t>
                      </a:r>
                      <a:r>
                        <a:rPr sz="1300" spc="-55" dirty="0">
                          <a:solidFill>
                            <a:srgbClr val="27421F"/>
                          </a:solidFill>
                          <a:latin typeface="Constantia"/>
                          <a:cs typeface="Constantia"/>
                        </a:rPr>
                        <a:t> </a:t>
                      </a:r>
                      <a:r>
                        <a:rPr sz="1300" spc="-10" dirty="0">
                          <a:solidFill>
                            <a:srgbClr val="27421F"/>
                          </a:solidFill>
                          <a:latin typeface="Constantia"/>
                          <a:cs typeface="Constantia"/>
                        </a:rPr>
                        <a:t>naturalnie</a:t>
                      </a:r>
                      <a:r>
                        <a:rPr sz="1300" spc="-45" dirty="0">
                          <a:solidFill>
                            <a:srgbClr val="27421F"/>
                          </a:solidFill>
                          <a:latin typeface="Constantia"/>
                          <a:cs typeface="Constantia"/>
                        </a:rPr>
                        <a:t> </a:t>
                      </a:r>
                      <a:r>
                        <a:rPr sz="1300" dirty="0">
                          <a:solidFill>
                            <a:srgbClr val="27421F"/>
                          </a:solidFill>
                          <a:latin typeface="Constantia"/>
                          <a:cs typeface="Constantia"/>
                        </a:rPr>
                        <a:t>poprzez</a:t>
                      </a:r>
                      <a:r>
                        <a:rPr sz="1300" spc="-40" dirty="0">
                          <a:solidFill>
                            <a:srgbClr val="27421F"/>
                          </a:solidFill>
                          <a:latin typeface="Constantia"/>
                          <a:cs typeface="Constantia"/>
                        </a:rPr>
                        <a:t> </a:t>
                      </a:r>
                      <a:r>
                        <a:rPr sz="1300" spc="-10" dirty="0">
                          <a:solidFill>
                            <a:srgbClr val="27421F"/>
                          </a:solidFill>
                          <a:latin typeface="Constantia"/>
                          <a:cs typeface="Constantia"/>
                        </a:rPr>
                        <a:t>przeniesienie</a:t>
                      </a:r>
                      <a:r>
                        <a:rPr sz="1300" spc="-70" dirty="0">
                          <a:solidFill>
                            <a:srgbClr val="27421F"/>
                          </a:solidFill>
                          <a:latin typeface="Constantia"/>
                          <a:cs typeface="Constantia"/>
                        </a:rPr>
                        <a:t> </a:t>
                      </a:r>
                      <a:r>
                        <a:rPr sz="1300" spc="-10" dirty="0">
                          <a:solidFill>
                            <a:srgbClr val="27421F"/>
                          </a:solidFill>
                          <a:latin typeface="Constantia"/>
                          <a:cs typeface="Constantia"/>
                        </a:rPr>
                        <a:t>przez owada</a:t>
                      </a:r>
                      <a:r>
                        <a:rPr sz="1300" spc="-65" dirty="0">
                          <a:solidFill>
                            <a:srgbClr val="27421F"/>
                          </a:solidFill>
                          <a:latin typeface="Constantia"/>
                          <a:cs typeface="Constantia"/>
                        </a:rPr>
                        <a:t> </a:t>
                      </a:r>
                      <a:r>
                        <a:rPr sz="1300" spc="-10" dirty="0">
                          <a:solidFill>
                            <a:srgbClr val="27421F"/>
                          </a:solidFill>
                          <a:latin typeface="Constantia"/>
                          <a:cs typeface="Constantia"/>
                        </a:rPr>
                        <a:t>kłującego</a:t>
                      </a:r>
                      <a:r>
                        <a:rPr sz="1300" spc="-50" dirty="0">
                          <a:solidFill>
                            <a:srgbClr val="27421F"/>
                          </a:solidFill>
                          <a:latin typeface="Constantia"/>
                          <a:cs typeface="Constantia"/>
                        </a:rPr>
                        <a:t> </a:t>
                      </a:r>
                      <a:r>
                        <a:rPr sz="1300" dirty="0">
                          <a:solidFill>
                            <a:srgbClr val="27421F"/>
                          </a:solidFill>
                          <a:latin typeface="Constantia"/>
                          <a:cs typeface="Constantia"/>
                        </a:rPr>
                        <a:t>(np.</a:t>
                      </a:r>
                      <a:r>
                        <a:rPr sz="1300" spc="-35" dirty="0">
                          <a:solidFill>
                            <a:srgbClr val="27421F"/>
                          </a:solidFill>
                          <a:latin typeface="Constantia"/>
                          <a:cs typeface="Constantia"/>
                        </a:rPr>
                        <a:t> </a:t>
                      </a:r>
                      <a:r>
                        <a:rPr sz="1300" spc="-10" dirty="0">
                          <a:solidFill>
                            <a:srgbClr val="27421F"/>
                          </a:solidFill>
                          <a:latin typeface="Constantia"/>
                          <a:cs typeface="Constantia"/>
                        </a:rPr>
                        <a:t>komara)</a:t>
                      </a:r>
                      <a:r>
                        <a:rPr sz="1300" spc="-20" dirty="0">
                          <a:solidFill>
                            <a:srgbClr val="27421F"/>
                          </a:solidFill>
                          <a:latin typeface="Constantia"/>
                          <a:cs typeface="Constantia"/>
                        </a:rPr>
                        <a:t> </a:t>
                      </a:r>
                      <a:r>
                        <a:rPr sz="1300" dirty="0">
                          <a:solidFill>
                            <a:srgbClr val="27421F"/>
                          </a:solidFill>
                          <a:latin typeface="Constantia"/>
                          <a:cs typeface="Constantia"/>
                        </a:rPr>
                        <a:t>lub</a:t>
                      </a:r>
                      <a:r>
                        <a:rPr sz="1300" spc="-70" dirty="0">
                          <a:solidFill>
                            <a:srgbClr val="27421F"/>
                          </a:solidFill>
                          <a:latin typeface="Constantia"/>
                          <a:cs typeface="Constantia"/>
                        </a:rPr>
                        <a:t> </a:t>
                      </a:r>
                      <a:r>
                        <a:rPr sz="1300" spc="-25" dirty="0">
                          <a:solidFill>
                            <a:srgbClr val="27421F"/>
                          </a:solidFill>
                          <a:latin typeface="Constantia"/>
                          <a:cs typeface="Constantia"/>
                        </a:rPr>
                        <a:t>wiatr.</a:t>
                      </a:r>
                      <a:r>
                        <a:rPr sz="1300" spc="-45" dirty="0">
                          <a:solidFill>
                            <a:srgbClr val="27421F"/>
                          </a:solidFill>
                          <a:latin typeface="Constantia"/>
                          <a:cs typeface="Constantia"/>
                        </a:rPr>
                        <a:t> </a:t>
                      </a:r>
                      <a:r>
                        <a:rPr sz="1300" spc="-10" dirty="0">
                          <a:solidFill>
                            <a:srgbClr val="27421F"/>
                          </a:solidFill>
                          <a:latin typeface="Constantia"/>
                          <a:cs typeface="Constantia"/>
                        </a:rPr>
                        <a:t>Wprowadzenie</a:t>
                      </a:r>
                      <a:r>
                        <a:rPr sz="1300" spc="-50" dirty="0">
                          <a:solidFill>
                            <a:srgbClr val="27421F"/>
                          </a:solidFill>
                          <a:latin typeface="Constantia"/>
                          <a:cs typeface="Constantia"/>
                        </a:rPr>
                        <a:t> </a:t>
                      </a:r>
                      <a:r>
                        <a:rPr sz="1300" spc="-10" dirty="0">
                          <a:solidFill>
                            <a:srgbClr val="27421F"/>
                          </a:solidFill>
                          <a:latin typeface="Constantia"/>
                          <a:cs typeface="Constantia"/>
                        </a:rPr>
                        <a:t>sztuczne</a:t>
                      </a:r>
                      <a:r>
                        <a:rPr sz="1300" spc="-70" dirty="0">
                          <a:solidFill>
                            <a:srgbClr val="27421F"/>
                          </a:solidFill>
                          <a:latin typeface="Constantia"/>
                          <a:cs typeface="Constantia"/>
                        </a:rPr>
                        <a:t> </a:t>
                      </a:r>
                      <a:r>
                        <a:rPr sz="1300" spc="-10" dirty="0">
                          <a:solidFill>
                            <a:srgbClr val="27421F"/>
                          </a:solidFill>
                          <a:latin typeface="Constantia"/>
                          <a:cs typeface="Constantia"/>
                        </a:rPr>
                        <a:t>wykorzystywane jest</a:t>
                      </a:r>
                      <a:r>
                        <a:rPr sz="1300" spc="-75" dirty="0">
                          <a:solidFill>
                            <a:srgbClr val="27421F"/>
                          </a:solidFill>
                          <a:latin typeface="Constantia"/>
                          <a:cs typeface="Constantia"/>
                        </a:rPr>
                        <a:t> </a:t>
                      </a:r>
                      <a:r>
                        <a:rPr sz="1300" dirty="0">
                          <a:solidFill>
                            <a:srgbClr val="27421F"/>
                          </a:solidFill>
                          <a:latin typeface="Constantia"/>
                          <a:cs typeface="Constantia"/>
                        </a:rPr>
                        <a:t>do</a:t>
                      </a:r>
                      <a:r>
                        <a:rPr sz="1300" spc="-80" dirty="0">
                          <a:solidFill>
                            <a:srgbClr val="27421F"/>
                          </a:solidFill>
                          <a:latin typeface="Constantia"/>
                          <a:cs typeface="Constantia"/>
                        </a:rPr>
                        <a:t> </a:t>
                      </a:r>
                      <a:r>
                        <a:rPr sz="1300" spc="-10" dirty="0">
                          <a:solidFill>
                            <a:srgbClr val="27421F"/>
                          </a:solidFill>
                          <a:latin typeface="Constantia"/>
                          <a:cs typeface="Constantia"/>
                        </a:rPr>
                        <a:t>szczepienia</a:t>
                      </a:r>
                      <a:r>
                        <a:rPr sz="1300" spc="-45" dirty="0">
                          <a:solidFill>
                            <a:srgbClr val="27421F"/>
                          </a:solidFill>
                          <a:latin typeface="Constantia"/>
                          <a:cs typeface="Constantia"/>
                        </a:rPr>
                        <a:t> </a:t>
                      </a:r>
                      <a:r>
                        <a:rPr sz="1300" dirty="0">
                          <a:solidFill>
                            <a:srgbClr val="27421F"/>
                          </a:solidFill>
                          <a:latin typeface="Constantia"/>
                          <a:cs typeface="Constantia"/>
                        </a:rPr>
                        <a:t>lub</a:t>
                      </a:r>
                      <a:r>
                        <a:rPr sz="1300" spc="-70" dirty="0">
                          <a:solidFill>
                            <a:srgbClr val="27421F"/>
                          </a:solidFill>
                          <a:latin typeface="Constantia"/>
                          <a:cs typeface="Constantia"/>
                        </a:rPr>
                        <a:t> </a:t>
                      </a:r>
                      <a:r>
                        <a:rPr sz="1300" dirty="0">
                          <a:solidFill>
                            <a:srgbClr val="27421F"/>
                          </a:solidFill>
                          <a:latin typeface="Constantia"/>
                          <a:cs typeface="Constantia"/>
                        </a:rPr>
                        <a:t>doświadczeń</a:t>
                      </a:r>
                      <a:r>
                        <a:rPr sz="1300" spc="-5" dirty="0">
                          <a:solidFill>
                            <a:srgbClr val="27421F"/>
                          </a:solidFill>
                          <a:latin typeface="Constantia"/>
                          <a:cs typeface="Constantia"/>
                        </a:rPr>
                        <a:t> </a:t>
                      </a:r>
                      <a:r>
                        <a:rPr sz="1300" spc="-10" dirty="0">
                          <a:solidFill>
                            <a:srgbClr val="27421F"/>
                          </a:solidFill>
                          <a:latin typeface="Constantia"/>
                          <a:cs typeface="Constantia"/>
                        </a:rPr>
                        <a:t>fitopatologicznych.</a:t>
                      </a:r>
                      <a:endParaRPr sz="1300">
                        <a:latin typeface="Constantia"/>
                        <a:cs typeface="Constantia"/>
                      </a:endParaRPr>
                    </a:p>
                  </a:txBody>
                  <a:tcPr marL="0" marR="0" marT="178435"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tcPr>
                </a:tc>
                <a:extLst>
                  <a:ext uri="{0D108BD9-81ED-4DB2-BD59-A6C34878D82A}">
                    <a16:rowId xmlns:a16="http://schemas.microsoft.com/office/drawing/2014/main" val="10001"/>
                  </a:ext>
                </a:extLst>
              </a:tr>
              <a:tr h="1295400">
                <a:tc>
                  <a:txBody>
                    <a:bodyPr/>
                    <a:lstStyle/>
                    <a:p>
                      <a:pPr marL="118110" marR="109855" algn="ctr">
                        <a:lnSpc>
                          <a:spcPts val="1430"/>
                        </a:lnSpc>
                        <a:spcBef>
                          <a:spcPts val="760"/>
                        </a:spcBef>
                      </a:pPr>
                      <a:r>
                        <a:rPr sz="1300" spc="-10" dirty="0">
                          <a:solidFill>
                            <a:srgbClr val="27421F"/>
                          </a:solidFill>
                          <a:latin typeface="Constantia"/>
                          <a:cs typeface="Constantia"/>
                        </a:rPr>
                        <a:t>Obecnie</a:t>
                      </a:r>
                      <a:r>
                        <a:rPr sz="1300" spc="-65" dirty="0">
                          <a:solidFill>
                            <a:srgbClr val="27421F"/>
                          </a:solidFill>
                          <a:latin typeface="Constantia"/>
                          <a:cs typeface="Constantia"/>
                        </a:rPr>
                        <a:t> </a:t>
                      </a:r>
                      <a:r>
                        <a:rPr sz="1300" spc="-10" dirty="0">
                          <a:solidFill>
                            <a:srgbClr val="27421F"/>
                          </a:solidFill>
                          <a:latin typeface="Constantia"/>
                          <a:cs typeface="Constantia"/>
                        </a:rPr>
                        <a:t>słowo inokulacja</a:t>
                      </a:r>
                      <a:r>
                        <a:rPr sz="1300" spc="-35" dirty="0">
                          <a:solidFill>
                            <a:srgbClr val="27421F"/>
                          </a:solidFill>
                          <a:latin typeface="Constantia"/>
                          <a:cs typeface="Constantia"/>
                        </a:rPr>
                        <a:t> </a:t>
                      </a:r>
                      <a:r>
                        <a:rPr sz="1300" dirty="0">
                          <a:solidFill>
                            <a:srgbClr val="27421F"/>
                          </a:solidFill>
                          <a:latin typeface="Constantia"/>
                          <a:cs typeface="Constantia"/>
                        </a:rPr>
                        <a:t>używane</a:t>
                      </a:r>
                      <a:r>
                        <a:rPr sz="1300" spc="-30" dirty="0">
                          <a:solidFill>
                            <a:srgbClr val="27421F"/>
                          </a:solidFill>
                          <a:latin typeface="Constantia"/>
                          <a:cs typeface="Constantia"/>
                        </a:rPr>
                        <a:t> </a:t>
                      </a:r>
                      <a:r>
                        <a:rPr sz="1300" spc="-10" dirty="0">
                          <a:solidFill>
                            <a:srgbClr val="27421F"/>
                          </a:solidFill>
                          <a:latin typeface="Constantia"/>
                          <a:cs typeface="Constantia"/>
                        </a:rPr>
                        <a:t>jest</a:t>
                      </a:r>
                      <a:r>
                        <a:rPr sz="1300" spc="-65" dirty="0">
                          <a:solidFill>
                            <a:srgbClr val="27421F"/>
                          </a:solidFill>
                          <a:latin typeface="Constantia"/>
                          <a:cs typeface="Constantia"/>
                        </a:rPr>
                        <a:t> </a:t>
                      </a:r>
                      <a:r>
                        <a:rPr sz="1300" spc="-10" dirty="0">
                          <a:solidFill>
                            <a:srgbClr val="27421F"/>
                          </a:solidFill>
                          <a:latin typeface="Constantia"/>
                          <a:cs typeface="Constantia"/>
                        </a:rPr>
                        <a:t>głównie</a:t>
                      </a:r>
                      <a:r>
                        <a:rPr sz="1300" spc="-25" dirty="0">
                          <a:solidFill>
                            <a:srgbClr val="27421F"/>
                          </a:solidFill>
                          <a:latin typeface="Constantia"/>
                          <a:cs typeface="Constantia"/>
                        </a:rPr>
                        <a:t> </a:t>
                      </a:r>
                      <a:r>
                        <a:rPr sz="1300" spc="-10" dirty="0">
                          <a:solidFill>
                            <a:srgbClr val="27421F"/>
                          </a:solidFill>
                          <a:latin typeface="Constantia"/>
                          <a:cs typeface="Constantia"/>
                        </a:rPr>
                        <a:t>jako</a:t>
                      </a:r>
                      <a:r>
                        <a:rPr sz="1300" spc="-70" dirty="0">
                          <a:solidFill>
                            <a:srgbClr val="27421F"/>
                          </a:solidFill>
                          <a:latin typeface="Constantia"/>
                          <a:cs typeface="Constantia"/>
                        </a:rPr>
                        <a:t> </a:t>
                      </a:r>
                      <a:r>
                        <a:rPr sz="1300" spc="-10" dirty="0">
                          <a:solidFill>
                            <a:srgbClr val="27421F"/>
                          </a:solidFill>
                          <a:latin typeface="Constantia"/>
                          <a:cs typeface="Constantia"/>
                        </a:rPr>
                        <a:t>określenie</a:t>
                      </a:r>
                      <a:r>
                        <a:rPr sz="1300" spc="-50" dirty="0">
                          <a:solidFill>
                            <a:srgbClr val="27421F"/>
                          </a:solidFill>
                          <a:latin typeface="Constantia"/>
                          <a:cs typeface="Constantia"/>
                        </a:rPr>
                        <a:t> </a:t>
                      </a:r>
                      <a:r>
                        <a:rPr sz="1300" spc="-10" dirty="0">
                          <a:solidFill>
                            <a:srgbClr val="27421F"/>
                          </a:solidFill>
                          <a:latin typeface="Constantia"/>
                          <a:cs typeface="Constantia"/>
                        </a:rPr>
                        <a:t>szczepienia</a:t>
                      </a:r>
                      <a:r>
                        <a:rPr sz="1300" spc="-40" dirty="0">
                          <a:solidFill>
                            <a:srgbClr val="27421F"/>
                          </a:solidFill>
                          <a:latin typeface="Constantia"/>
                          <a:cs typeface="Constantia"/>
                        </a:rPr>
                        <a:t> </a:t>
                      </a:r>
                      <a:r>
                        <a:rPr sz="1300" spc="-10" dirty="0">
                          <a:solidFill>
                            <a:srgbClr val="27421F"/>
                          </a:solidFill>
                          <a:latin typeface="Constantia"/>
                          <a:cs typeface="Constantia"/>
                        </a:rPr>
                        <a:t>roślin poprzez</a:t>
                      </a:r>
                      <a:r>
                        <a:rPr sz="1300" spc="-15" dirty="0">
                          <a:solidFill>
                            <a:srgbClr val="27421F"/>
                          </a:solidFill>
                          <a:latin typeface="Constantia"/>
                          <a:cs typeface="Constantia"/>
                        </a:rPr>
                        <a:t> </a:t>
                      </a:r>
                      <a:r>
                        <a:rPr sz="1300" spc="-20" dirty="0">
                          <a:solidFill>
                            <a:srgbClr val="27421F"/>
                          </a:solidFill>
                          <a:latin typeface="Constantia"/>
                          <a:cs typeface="Constantia"/>
                        </a:rPr>
                        <a:t>wprowadzenie</a:t>
                      </a:r>
                      <a:r>
                        <a:rPr sz="1300" spc="-15" dirty="0">
                          <a:solidFill>
                            <a:srgbClr val="27421F"/>
                          </a:solidFill>
                          <a:latin typeface="Constantia"/>
                          <a:cs typeface="Constantia"/>
                        </a:rPr>
                        <a:t> </a:t>
                      </a:r>
                      <a:r>
                        <a:rPr sz="1300" spc="-10" dirty="0">
                          <a:solidFill>
                            <a:srgbClr val="27421F"/>
                          </a:solidFill>
                          <a:latin typeface="Constantia"/>
                          <a:cs typeface="Constantia"/>
                        </a:rPr>
                        <a:t>odpowiednich</a:t>
                      </a:r>
                      <a:r>
                        <a:rPr sz="1300" spc="30" dirty="0">
                          <a:solidFill>
                            <a:srgbClr val="27421F"/>
                          </a:solidFill>
                          <a:latin typeface="Constantia"/>
                          <a:cs typeface="Constantia"/>
                        </a:rPr>
                        <a:t> </a:t>
                      </a:r>
                      <a:r>
                        <a:rPr sz="1300" spc="-10" dirty="0">
                          <a:solidFill>
                            <a:srgbClr val="27421F"/>
                          </a:solidFill>
                          <a:latin typeface="Constantia"/>
                          <a:cs typeface="Constantia"/>
                        </a:rPr>
                        <a:t>bakterii, grzybów mikoryzowych</a:t>
                      </a:r>
                      <a:r>
                        <a:rPr sz="1300" spc="30" dirty="0">
                          <a:solidFill>
                            <a:srgbClr val="27421F"/>
                          </a:solidFill>
                          <a:latin typeface="Constantia"/>
                          <a:cs typeface="Constantia"/>
                        </a:rPr>
                        <a:t> </a:t>
                      </a:r>
                      <a:r>
                        <a:rPr sz="1300" spc="-25" dirty="0">
                          <a:solidFill>
                            <a:srgbClr val="27421F"/>
                          </a:solidFill>
                          <a:latin typeface="Constantia"/>
                          <a:cs typeface="Constantia"/>
                        </a:rPr>
                        <a:t>lub</a:t>
                      </a:r>
                      <a:endParaRPr sz="1300">
                        <a:latin typeface="Constantia"/>
                        <a:cs typeface="Constantia"/>
                      </a:endParaRPr>
                    </a:p>
                    <a:p>
                      <a:pPr marL="4445" algn="ctr">
                        <a:lnSpc>
                          <a:spcPts val="1335"/>
                        </a:lnSpc>
                      </a:pPr>
                      <a:r>
                        <a:rPr sz="1300" spc="-30" dirty="0">
                          <a:solidFill>
                            <a:srgbClr val="27421F"/>
                          </a:solidFill>
                          <a:latin typeface="Constantia"/>
                          <a:cs typeface="Constantia"/>
                        </a:rPr>
                        <a:t>nawozów.</a:t>
                      </a:r>
                      <a:r>
                        <a:rPr sz="1300" dirty="0">
                          <a:solidFill>
                            <a:srgbClr val="27421F"/>
                          </a:solidFill>
                          <a:latin typeface="Constantia"/>
                          <a:cs typeface="Constantia"/>
                        </a:rPr>
                        <a:t> </a:t>
                      </a:r>
                      <a:r>
                        <a:rPr sz="1300" spc="-10" dirty="0">
                          <a:solidFill>
                            <a:srgbClr val="27421F"/>
                          </a:solidFill>
                          <a:latin typeface="Constantia"/>
                          <a:cs typeface="Constantia"/>
                        </a:rPr>
                        <a:t>Inokulacja</a:t>
                      </a:r>
                      <a:r>
                        <a:rPr sz="1300" spc="-55" dirty="0">
                          <a:solidFill>
                            <a:srgbClr val="27421F"/>
                          </a:solidFill>
                          <a:latin typeface="Constantia"/>
                          <a:cs typeface="Constantia"/>
                        </a:rPr>
                        <a:t> </a:t>
                      </a:r>
                      <a:r>
                        <a:rPr sz="1300" spc="-10" dirty="0">
                          <a:solidFill>
                            <a:srgbClr val="27421F"/>
                          </a:solidFill>
                          <a:latin typeface="Constantia"/>
                          <a:cs typeface="Constantia"/>
                        </a:rPr>
                        <a:t>może</a:t>
                      </a:r>
                      <a:r>
                        <a:rPr sz="1300" spc="-55" dirty="0">
                          <a:solidFill>
                            <a:srgbClr val="27421F"/>
                          </a:solidFill>
                          <a:latin typeface="Constantia"/>
                          <a:cs typeface="Constantia"/>
                        </a:rPr>
                        <a:t> </a:t>
                      </a:r>
                      <a:r>
                        <a:rPr sz="1300" spc="-10" dirty="0">
                          <a:solidFill>
                            <a:srgbClr val="27421F"/>
                          </a:solidFill>
                          <a:latin typeface="Constantia"/>
                          <a:cs typeface="Constantia"/>
                        </a:rPr>
                        <a:t>zostać</a:t>
                      </a:r>
                      <a:r>
                        <a:rPr sz="1300" spc="-60" dirty="0">
                          <a:solidFill>
                            <a:srgbClr val="27421F"/>
                          </a:solidFill>
                          <a:latin typeface="Constantia"/>
                          <a:cs typeface="Constantia"/>
                        </a:rPr>
                        <a:t> </a:t>
                      </a:r>
                      <a:r>
                        <a:rPr sz="1300" spc="-10" dirty="0">
                          <a:solidFill>
                            <a:srgbClr val="27421F"/>
                          </a:solidFill>
                          <a:latin typeface="Constantia"/>
                          <a:cs typeface="Constantia"/>
                        </a:rPr>
                        <a:t>przeprowadzana</a:t>
                      </a:r>
                      <a:r>
                        <a:rPr sz="1300" spc="-5" dirty="0">
                          <a:solidFill>
                            <a:srgbClr val="27421F"/>
                          </a:solidFill>
                          <a:latin typeface="Constantia"/>
                          <a:cs typeface="Constantia"/>
                        </a:rPr>
                        <a:t> </a:t>
                      </a:r>
                      <a:r>
                        <a:rPr sz="1300" spc="-10" dirty="0">
                          <a:solidFill>
                            <a:srgbClr val="27421F"/>
                          </a:solidFill>
                          <a:latin typeface="Constantia"/>
                          <a:cs typeface="Constantia"/>
                        </a:rPr>
                        <a:t>bezpośrednio</a:t>
                      </a:r>
                      <a:r>
                        <a:rPr sz="1300" spc="-35" dirty="0">
                          <a:solidFill>
                            <a:srgbClr val="27421F"/>
                          </a:solidFill>
                          <a:latin typeface="Constantia"/>
                          <a:cs typeface="Constantia"/>
                        </a:rPr>
                        <a:t> </a:t>
                      </a:r>
                      <a:r>
                        <a:rPr sz="1300" dirty="0">
                          <a:solidFill>
                            <a:srgbClr val="27421F"/>
                          </a:solidFill>
                          <a:latin typeface="Constantia"/>
                          <a:cs typeface="Constantia"/>
                        </a:rPr>
                        <a:t>na</a:t>
                      </a:r>
                      <a:r>
                        <a:rPr sz="1300" spc="-85" dirty="0">
                          <a:solidFill>
                            <a:srgbClr val="27421F"/>
                          </a:solidFill>
                          <a:latin typeface="Constantia"/>
                          <a:cs typeface="Constantia"/>
                        </a:rPr>
                        <a:t> </a:t>
                      </a:r>
                      <a:r>
                        <a:rPr sz="1300" dirty="0">
                          <a:solidFill>
                            <a:srgbClr val="27421F"/>
                          </a:solidFill>
                          <a:latin typeface="Constantia"/>
                          <a:cs typeface="Constantia"/>
                        </a:rPr>
                        <a:t>części</a:t>
                      </a:r>
                      <a:r>
                        <a:rPr sz="1300" spc="-45" dirty="0">
                          <a:solidFill>
                            <a:srgbClr val="27421F"/>
                          </a:solidFill>
                          <a:latin typeface="Constantia"/>
                          <a:cs typeface="Constantia"/>
                        </a:rPr>
                        <a:t> </a:t>
                      </a:r>
                      <a:r>
                        <a:rPr sz="1300" spc="-10" dirty="0">
                          <a:solidFill>
                            <a:srgbClr val="27421F"/>
                          </a:solidFill>
                          <a:latin typeface="Constantia"/>
                          <a:cs typeface="Constantia"/>
                        </a:rPr>
                        <a:t>rośliny</a:t>
                      </a:r>
                      <a:endParaRPr sz="1300">
                        <a:latin typeface="Constantia"/>
                        <a:cs typeface="Constantia"/>
                      </a:endParaRPr>
                    </a:p>
                    <a:p>
                      <a:pPr marL="162560" marR="154305" indent="-635" algn="ctr">
                        <a:lnSpc>
                          <a:spcPts val="1430"/>
                        </a:lnSpc>
                        <a:spcBef>
                          <a:spcPts val="90"/>
                        </a:spcBef>
                      </a:pPr>
                      <a:r>
                        <a:rPr sz="1300" spc="-10" dirty="0">
                          <a:solidFill>
                            <a:srgbClr val="27421F"/>
                          </a:solidFill>
                          <a:latin typeface="Constantia"/>
                          <a:cs typeface="Constantia"/>
                        </a:rPr>
                        <a:t>(inokulacja</a:t>
                      </a:r>
                      <a:r>
                        <a:rPr sz="1300" spc="-35" dirty="0">
                          <a:solidFill>
                            <a:srgbClr val="27421F"/>
                          </a:solidFill>
                          <a:latin typeface="Constantia"/>
                          <a:cs typeface="Constantia"/>
                        </a:rPr>
                        <a:t> </a:t>
                      </a:r>
                      <a:r>
                        <a:rPr sz="1300" spc="-10" dirty="0">
                          <a:solidFill>
                            <a:srgbClr val="27421F"/>
                          </a:solidFill>
                          <a:latin typeface="Constantia"/>
                          <a:cs typeface="Constantia"/>
                        </a:rPr>
                        <a:t>korzenia,</a:t>
                      </a:r>
                      <a:r>
                        <a:rPr sz="1300" spc="5" dirty="0">
                          <a:solidFill>
                            <a:srgbClr val="27421F"/>
                          </a:solidFill>
                          <a:latin typeface="Constantia"/>
                          <a:cs typeface="Constantia"/>
                        </a:rPr>
                        <a:t> </a:t>
                      </a:r>
                      <a:r>
                        <a:rPr sz="1300" spc="-10" dirty="0">
                          <a:solidFill>
                            <a:srgbClr val="27421F"/>
                          </a:solidFill>
                          <a:latin typeface="Constantia"/>
                          <a:cs typeface="Constantia"/>
                        </a:rPr>
                        <a:t>inokulacja</a:t>
                      </a:r>
                      <a:r>
                        <a:rPr sz="1300" spc="-35" dirty="0">
                          <a:solidFill>
                            <a:srgbClr val="27421F"/>
                          </a:solidFill>
                          <a:latin typeface="Constantia"/>
                          <a:cs typeface="Constantia"/>
                        </a:rPr>
                        <a:t> </a:t>
                      </a:r>
                      <a:r>
                        <a:rPr sz="1300" dirty="0">
                          <a:solidFill>
                            <a:srgbClr val="27421F"/>
                          </a:solidFill>
                          <a:latin typeface="Constantia"/>
                          <a:cs typeface="Constantia"/>
                        </a:rPr>
                        <a:t>pnia,</a:t>
                      </a:r>
                      <a:r>
                        <a:rPr sz="1300" spc="-5" dirty="0">
                          <a:solidFill>
                            <a:srgbClr val="27421F"/>
                          </a:solidFill>
                          <a:latin typeface="Constantia"/>
                          <a:cs typeface="Constantia"/>
                        </a:rPr>
                        <a:t> </a:t>
                      </a:r>
                      <a:r>
                        <a:rPr sz="1300" spc="-10" dirty="0">
                          <a:solidFill>
                            <a:srgbClr val="27421F"/>
                          </a:solidFill>
                          <a:latin typeface="Constantia"/>
                          <a:cs typeface="Constantia"/>
                        </a:rPr>
                        <a:t>inokulacja</a:t>
                      </a:r>
                      <a:r>
                        <a:rPr sz="1300" spc="-40" dirty="0">
                          <a:solidFill>
                            <a:srgbClr val="27421F"/>
                          </a:solidFill>
                          <a:latin typeface="Constantia"/>
                          <a:cs typeface="Constantia"/>
                        </a:rPr>
                        <a:t> </a:t>
                      </a:r>
                      <a:r>
                        <a:rPr sz="1300" dirty="0">
                          <a:solidFill>
                            <a:srgbClr val="27421F"/>
                          </a:solidFill>
                          <a:latin typeface="Constantia"/>
                          <a:cs typeface="Constantia"/>
                        </a:rPr>
                        <a:t>pniaka,</a:t>
                      </a:r>
                      <a:r>
                        <a:rPr sz="1300" spc="-25" dirty="0">
                          <a:solidFill>
                            <a:srgbClr val="27421F"/>
                          </a:solidFill>
                          <a:latin typeface="Constantia"/>
                          <a:cs typeface="Constantia"/>
                        </a:rPr>
                        <a:t> </a:t>
                      </a:r>
                      <a:r>
                        <a:rPr sz="1300" spc="-10" dirty="0">
                          <a:solidFill>
                            <a:srgbClr val="27421F"/>
                          </a:solidFill>
                          <a:latin typeface="Constantia"/>
                          <a:cs typeface="Constantia"/>
                        </a:rPr>
                        <a:t>szczepienie</a:t>
                      </a:r>
                      <a:r>
                        <a:rPr sz="1300" spc="-55" dirty="0">
                          <a:solidFill>
                            <a:srgbClr val="27421F"/>
                          </a:solidFill>
                          <a:latin typeface="Constantia"/>
                          <a:cs typeface="Constantia"/>
                        </a:rPr>
                        <a:t> </a:t>
                      </a:r>
                      <a:r>
                        <a:rPr sz="1300" spc="-10" dirty="0">
                          <a:solidFill>
                            <a:srgbClr val="27421F"/>
                          </a:solidFill>
                          <a:latin typeface="Constantia"/>
                          <a:cs typeface="Constantia"/>
                        </a:rPr>
                        <a:t>ziarna </a:t>
                      </a:r>
                      <a:r>
                        <a:rPr sz="1300" dirty="0">
                          <a:solidFill>
                            <a:srgbClr val="27421F"/>
                          </a:solidFill>
                          <a:latin typeface="Constantia"/>
                          <a:cs typeface="Constantia"/>
                        </a:rPr>
                        <a:t>siewnego)</a:t>
                      </a:r>
                      <a:r>
                        <a:rPr sz="1300" spc="-10" dirty="0">
                          <a:solidFill>
                            <a:srgbClr val="27421F"/>
                          </a:solidFill>
                          <a:latin typeface="Constantia"/>
                          <a:cs typeface="Constantia"/>
                        </a:rPr>
                        <a:t> </a:t>
                      </a:r>
                      <a:r>
                        <a:rPr sz="1300" dirty="0">
                          <a:solidFill>
                            <a:srgbClr val="27421F"/>
                          </a:solidFill>
                          <a:latin typeface="Constantia"/>
                          <a:cs typeface="Constantia"/>
                        </a:rPr>
                        <a:t>lub</a:t>
                      </a:r>
                      <a:r>
                        <a:rPr sz="1300" spc="-50" dirty="0">
                          <a:solidFill>
                            <a:srgbClr val="27421F"/>
                          </a:solidFill>
                          <a:latin typeface="Constantia"/>
                          <a:cs typeface="Constantia"/>
                        </a:rPr>
                        <a:t> </a:t>
                      </a:r>
                      <a:r>
                        <a:rPr sz="1300" spc="-10" dirty="0">
                          <a:solidFill>
                            <a:srgbClr val="27421F"/>
                          </a:solidFill>
                          <a:latin typeface="Constantia"/>
                          <a:cs typeface="Constantia"/>
                        </a:rPr>
                        <a:t>też</a:t>
                      </a:r>
                      <a:r>
                        <a:rPr sz="1300" spc="-50" dirty="0">
                          <a:solidFill>
                            <a:srgbClr val="27421F"/>
                          </a:solidFill>
                          <a:latin typeface="Constantia"/>
                          <a:cs typeface="Constantia"/>
                        </a:rPr>
                        <a:t> </a:t>
                      </a:r>
                      <a:r>
                        <a:rPr sz="1300" dirty="0">
                          <a:solidFill>
                            <a:srgbClr val="27421F"/>
                          </a:solidFill>
                          <a:latin typeface="Constantia"/>
                          <a:cs typeface="Constantia"/>
                        </a:rPr>
                        <a:t>poprzez</a:t>
                      </a:r>
                      <a:r>
                        <a:rPr sz="1300" spc="-35" dirty="0">
                          <a:solidFill>
                            <a:srgbClr val="27421F"/>
                          </a:solidFill>
                          <a:latin typeface="Constantia"/>
                          <a:cs typeface="Constantia"/>
                        </a:rPr>
                        <a:t> </a:t>
                      </a:r>
                      <a:r>
                        <a:rPr sz="1300" spc="-20" dirty="0">
                          <a:solidFill>
                            <a:srgbClr val="27421F"/>
                          </a:solidFill>
                          <a:latin typeface="Constantia"/>
                          <a:cs typeface="Constantia"/>
                        </a:rPr>
                        <a:t>wprowadzenie</a:t>
                      </a:r>
                      <a:r>
                        <a:rPr sz="1300" spc="-55" dirty="0">
                          <a:solidFill>
                            <a:srgbClr val="27421F"/>
                          </a:solidFill>
                          <a:latin typeface="Constantia"/>
                          <a:cs typeface="Constantia"/>
                        </a:rPr>
                        <a:t> </a:t>
                      </a:r>
                      <a:r>
                        <a:rPr sz="1300" spc="-10" dirty="0">
                          <a:solidFill>
                            <a:srgbClr val="27421F"/>
                          </a:solidFill>
                          <a:latin typeface="Constantia"/>
                          <a:cs typeface="Constantia"/>
                        </a:rPr>
                        <a:t>odpowiednich</a:t>
                      </a:r>
                      <a:r>
                        <a:rPr sz="1300" spc="-35" dirty="0">
                          <a:solidFill>
                            <a:srgbClr val="27421F"/>
                          </a:solidFill>
                          <a:latin typeface="Constantia"/>
                          <a:cs typeface="Constantia"/>
                        </a:rPr>
                        <a:t> </a:t>
                      </a:r>
                      <a:r>
                        <a:rPr sz="1300" spc="-10" dirty="0">
                          <a:solidFill>
                            <a:srgbClr val="27421F"/>
                          </a:solidFill>
                          <a:latin typeface="Constantia"/>
                          <a:cs typeface="Constantia"/>
                        </a:rPr>
                        <a:t>dodatków</a:t>
                      </a:r>
                      <a:r>
                        <a:rPr sz="1300" spc="-50" dirty="0">
                          <a:solidFill>
                            <a:srgbClr val="27421F"/>
                          </a:solidFill>
                          <a:latin typeface="Constantia"/>
                          <a:cs typeface="Constantia"/>
                        </a:rPr>
                        <a:t> </a:t>
                      </a:r>
                      <a:r>
                        <a:rPr sz="1300" dirty="0">
                          <a:solidFill>
                            <a:srgbClr val="27421F"/>
                          </a:solidFill>
                          <a:latin typeface="Constantia"/>
                          <a:cs typeface="Constantia"/>
                        </a:rPr>
                        <a:t>do</a:t>
                      </a:r>
                      <a:r>
                        <a:rPr sz="1300" spc="-70" dirty="0">
                          <a:solidFill>
                            <a:srgbClr val="27421F"/>
                          </a:solidFill>
                          <a:latin typeface="Constantia"/>
                          <a:cs typeface="Constantia"/>
                        </a:rPr>
                        <a:t> </a:t>
                      </a:r>
                      <a:r>
                        <a:rPr sz="1300" spc="-10" dirty="0">
                          <a:solidFill>
                            <a:srgbClr val="27421F"/>
                          </a:solidFill>
                          <a:latin typeface="Constantia"/>
                          <a:cs typeface="Constantia"/>
                        </a:rPr>
                        <a:t>gleby</a:t>
                      </a:r>
                      <a:r>
                        <a:rPr sz="1300" spc="-50" dirty="0">
                          <a:solidFill>
                            <a:srgbClr val="27421F"/>
                          </a:solidFill>
                          <a:latin typeface="Constantia"/>
                          <a:cs typeface="Constantia"/>
                        </a:rPr>
                        <a:t> </a:t>
                      </a:r>
                      <a:r>
                        <a:rPr sz="1300" spc="-20" dirty="0">
                          <a:solidFill>
                            <a:srgbClr val="27421F"/>
                          </a:solidFill>
                          <a:latin typeface="Constantia"/>
                          <a:cs typeface="Constantia"/>
                        </a:rPr>
                        <a:t>(np. nawozu</a:t>
                      </a:r>
                      <a:r>
                        <a:rPr sz="1300" dirty="0">
                          <a:solidFill>
                            <a:srgbClr val="27421F"/>
                          </a:solidFill>
                          <a:latin typeface="Constantia"/>
                          <a:cs typeface="Constantia"/>
                        </a:rPr>
                        <a:t> – </a:t>
                      </a:r>
                      <a:r>
                        <a:rPr sz="1300" spc="-10" dirty="0">
                          <a:solidFill>
                            <a:srgbClr val="27421F"/>
                          </a:solidFill>
                          <a:latin typeface="Constantia"/>
                          <a:cs typeface="Constantia"/>
                        </a:rPr>
                        <a:t>inokulacja</a:t>
                      </a:r>
                      <a:r>
                        <a:rPr sz="1300" spc="-50" dirty="0">
                          <a:solidFill>
                            <a:srgbClr val="27421F"/>
                          </a:solidFill>
                          <a:latin typeface="Constantia"/>
                          <a:cs typeface="Constantia"/>
                        </a:rPr>
                        <a:t> </a:t>
                      </a:r>
                      <a:r>
                        <a:rPr sz="1300" spc="-10" dirty="0">
                          <a:solidFill>
                            <a:srgbClr val="27421F"/>
                          </a:solidFill>
                          <a:latin typeface="Constantia"/>
                          <a:cs typeface="Constantia"/>
                        </a:rPr>
                        <a:t>gleby).</a:t>
                      </a:r>
                      <a:endParaRPr sz="1300">
                        <a:latin typeface="Constantia"/>
                        <a:cs typeface="Constantia"/>
                      </a:endParaRPr>
                    </a:p>
                  </a:txBody>
                  <a:tcPr marL="0" marR="0" marT="9652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tcPr>
                </a:tc>
                <a:extLst>
                  <a:ext uri="{0D108BD9-81ED-4DB2-BD59-A6C34878D82A}">
                    <a16:rowId xmlns:a16="http://schemas.microsoft.com/office/drawing/2014/main" val="10002"/>
                  </a:ext>
                </a:extLst>
              </a:tr>
              <a:tr h="215900">
                <a:tc>
                  <a:txBody>
                    <a:bodyPr/>
                    <a:lstStyle/>
                    <a:p>
                      <a:pPr>
                        <a:lnSpc>
                          <a:spcPct val="100000"/>
                        </a:lnSpc>
                      </a:pPr>
                      <a:endParaRPr sz="1300">
                        <a:latin typeface="Times New Roman"/>
                        <a:cs typeface="Times New Roman"/>
                      </a:endParaRPr>
                    </a:p>
                  </a:txBody>
                  <a:tcPr marL="0" marR="0" marT="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tcPr>
                </a:tc>
                <a:extLst>
                  <a:ext uri="{0D108BD9-81ED-4DB2-BD59-A6C34878D82A}">
                    <a16:rowId xmlns:a16="http://schemas.microsoft.com/office/drawing/2014/main" val="10003"/>
                  </a:ext>
                </a:extLst>
              </a:tr>
              <a:tr h="215900">
                <a:tc>
                  <a:txBody>
                    <a:bodyPr/>
                    <a:lstStyle/>
                    <a:p>
                      <a:pPr>
                        <a:lnSpc>
                          <a:spcPct val="100000"/>
                        </a:lnSpc>
                      </a:pPr>
                      <a:endParaRPr sz="1300">
                        <a:latin typeface="Times New Roman"/>
                        <a:cs typeface="Times New Roman"/>
                      </a:endParaRPr>
                    </a:p>
                  </a:txBody>
                  <a:tcPr marL="0" marR="0" marT="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solidFill>
                      <a:srgbClr val="E6F0E2">
                        <a:alpha val="90194"/>
                      </a:srgbClr>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11187" y="1498600"/>
            <a:ext cx="7993570" cy="4796218"/>
            <a:chOff x="611187" y="1498600"/>
            <a:chExt cx="7993570" cy="4796218"/>
          </a:xfrm>
        </p:grpSpPr>
        <p:sp>
          <p:nvSpPr>
            <p:cNvPr id="4" name="object 4"/>
            <p:cNvSpPr/>
            <p:nvPr/>
          </p:nvSpPr>
          <p:spPr>
            <a:xfrm>
              <a:off x="611187" y="1498600"/>
              <a:ext cx="2398395" cy="4796155"/>
            </a:xfrm>
            <a:custGeom>
              <a:avLst/>
              <a:gdLst/>
              <a:ahLst/>
              <a:cxnLst/>
              <a:rect l="l" t="t" r="r" b="b"/>
              <a:pathLst>
                <a:path w="2398395" h="4796155">
                  <a:moveTo>
                    <a:pt x="2397950" y="0"/>
                  </a:moveTo>
                  <a:lnTo>
                    <a:pt x="2349611" y="477"/>
                  </a:lnTo>
                  <a:lnTo>
                    <a:pt x="2301505" y="1903"/>
                  </a:lnTo>
                  <a:lnTo>
                    <a:pt x="2253641" y="4270"/>
                  </a:lnTo>
                  <a:lnTo>
                    <a:pt x="2206027" y="7568"/>
                  </a:lnTo>
                  <a:lnTo>
                    <a:pt x="2158673" y="11787"/>
                  </a:lnTo>
                  <a:lnTo>
                    <a:pt x="2111588" y="16920"/>
                  </a:lnTo>
                  <a:lnTo>
                    <a:pt x="2064780" y="22957"/>
                  </a:lnTo>
                  <a:lnTo>
                    <a:pt x="2018258" y="29890"/>
                  </a:lnTo>
                  <a:lnTo>
                    <a:pt x="1972032" y="37708"/>
                  </a:lnTo>
                  <a:lnTo>
                    <a:pt x="1926110" y="46404"/>
                  </a:lnTo>
                  <a:lnTo>
                    <a:pt x="1880501" y="55969"/>
                  </a:lnTo>
                  <a:lnTo>
                    <a:pt x="1835215" y="66393"/>
                  </a:lnTo>
                  <a:lnTo>
                    <a:pt x="1790260" y="77667"/>
                  </a:lnTo>
                  <a:lnTo>
                    <a:pt x="1745645" y="89783"/>
                  </a:lnTo>
                  <a:lnTo>
                    <a:pt x="1701379" y="102732"/>
                  </a:lnTo>
                  <a:lnTo>
                    <a:pt x="1657471" y="116504"/>
                  </a:lnTo>
                  <a:lnTo>
                    <a:pt x="1613931" y="131091"/>
                  </a:lnTo>
                  <a:lnTo>
                    <a:pt x="1570766" y="146484"/>
                  </a:lnTo>
                  <a:lnTo>
                    <a:pt x="1527986" y="162673"/>
                  </a:lnTo>
                  <a:lnTo>
                    <a:pt x="1485600" y="179650"/>
                  </a:lnTo>
                  <a:lnTo>
                    <a:pt x="1443617" y="197407"/>
                  </a:lnTo>
                  <a:lnTo>
                    <a:pt x="1402046" y="215933"/>
                  </a:lnTo>
                  <a:lnTo>
                    <a:pt x="1360895" y="235220"/>
                  </a:lnTo>
                  <a:lnTo>
                    <a:pt x="1320174" y="255259"/>
                  </a:lnTo>
                  <a:lnTo>
                    <a:pt x="1279892" y="276041"/>
                  </a:lnTo>
                  <a:lnTo>
                    <a:pt x="1240057" y="297558"/>
                  </a:lnTo>
                  <a:lnTo>
                    <a:pt x="1200679" y="319799"/>
                  </a:lnTo>
                  <a:lnTo>
                    <a:pt x="1161767" y="342757"/>
                  </a:lnTo>
                  <a:lnTo>
                    <a:pt x="1123329" y="366422"/>
                  </a:lnTo>
                  <a:lnTo>
                    <a:pt x="1085374" y="390785"/>
                  </a:lnTo>
                  <a:lnTo>
                    <a:pt x="1047912" y="415838"/>
                  </a:lnTo>
                  <a:lnTo>
                    <a:pt x="1010951" y="441571"/>
                  </a:lnTo>
                  <a:lnTo>
                    <a:pt x="974501" y="467975"/>
                  </a:lnTo>
                  <a:lnTo>
                    <a:pt x="938569" y="495042"/>
                  </a:lnTo>
                  <a:lnTo>
                    <a:pt x="903166" y="522763"/>
                  </a:lnTo>
                  <a:lnTo>
                    <a:pt x="868300" y="551128"/>
                  </a:lnTo>
                  <a:lnTo>
                    <a:pt x="833981" y="580129"/>
                  </a:lnTo>
                  <a:lnTo>
                    <a:pt x="800216" y="609756"/>
                  </a:lnTo>
                  <a:lnTo>
                    <a:pt x="767015" y="640002"/>
                  </a:lnTo>
                  <a:lnTo>
                    <a:pt x="734387" y="670856"/>
                  </a:lnTo>
                  <a:lnTo>
                    <a:pt x="702341" y="702309"/>
                  </a:lnTo>
                  <a:lnTo>
                    <a:pt x="670886" y="734354"/>
                  </a:lnTo>
                  <a:lnTo>
                    <a:pt x="640031" y="766981"/>
                  </a:lnTo>
                  <a:lnTo>
                    <a:pt x="609785" y="800180"/>
                  </a:lnTo>
                  <a:lnTo>
                    <a:pt x="580156" y="833944"/>
                  </a:lnTo>
                  <a:lnTo>
                    <a:pt x="551154" y="868263"/>
                  </a:lnTo>
                  <a:lnTo>
                    <a:pt x="522788" y="903128"/>
                  </a:lnTo>
                  <a:lnTo>
                    <a:pt x="495066" y="938530"/>
                  </a:lnTo>
                  <a:lnTo>
                    <a:pt x="467998" y="974460"/>
                  </a:lnTo>
                  <a:lnTo>
                    <a:pt x="441592" y="1010909"/>
                  </a:lnTo>
                  <a:lnTo>
                    <a:pt x="415858" y="1047869"/>
                  </a:lnTo>
                  <a:lnTo>
                    <a:pt x="390804" y="1085330"/>
                  </a:lnTo>
                  <a:lnTo>
                    <a:pt x="366440" y="1123284"/>
                  </a:lnTo>
                  <a:lnTo>
                    <a:pt x="342774" y="1161721"/>
                  </a:lnTo>
                  <a:lnTo>
                    <a:pt x="319815" y="1200632"/>
                  </a:lnTo>
                  <a:lnTo>
                    <a:pt x="297573" y="1240009"/>
                  </a:lnTo>
                  <a:lnTo>
                    <a:pt x="276055" y="1279843"/>
                  </a:lnTo>
                  <a:lnTo>
                    <a:pt x="255272" y="1320124"/>
                  </a:lnTo>
                  <a:lnTo>
                    <a:pt x="235232" y="1360844"/>
                  </a:lnTo>
                  <a:lnTo>
                    <a:pt x="215944" y="1401993"/>
                  </a:lnTo>
                  <a:lnTo>
                    <a:pt x="197417" y="1443564"/>
                  </a:lnTo>
                  <a:lnTo>
                    <a:pt x="179660" y="1485546"/>
                  </a:lnTo>
                  <a:lnTo>
                    <a:pt x="162682" y="1527931"/>
                  </a:lnTo>
                  <a:lnTo>
                    <a:pt x="146492" y="1570710"/>
                  </a:lnTo>
                  <a:lnTo>
                    <a:pt x="131098" y="1613874"/>
                  </a:lnTo>
                  <a:lnTo>
                    <a:pt x="116510" y="1657414"/>
                  </a:lnTo>
                  <a:lnTo>
                    <a:pt x="102737" y="1701321"/>
                  </a:lnTo>
                  <a:lnTo>
                    <a:pt x="89788" y="1745586"/>
                  </a:lnTo>
                  <a:lnTo>
                    <a:pt x="77671" y="1790201"/>
                  </a:lnTo>
                  <a:lnTo>
                    <a:pt x="66396" y="1835155"/>
                  </a:lnTo>
                  <a:lnTo>
                    <a:pt x="55972" y="1880441"/>
                  </a:lnTo>
                  <a:lnTo>
                    <a:pt x="46407" y="1926049"/>
                  </a:lnTo>
                  <a:lnTo>
                    <a:pt x="37710" y="1971970"/>
                  </a:lnTo>
                  <a:lnTo>
                    <a:pt x="29891" y="2018196"/>
                  </a:lnTo>
                  <a:lnTo>
                    <a:pt x="22959" y="2064717"/>
                  </a:lnTo>
                  <a:lnTo>
                    <a:pt x="16921" y="2111525"/>
                  </a:lnTo>
                  <a:lnTo>
                    <a:pt x="11788" y="2158610"/>
                  </a:lnTo>
                  <a:lnTo>
                    <a:pt x="7568" y="2205964"/>
                  </a:lnTo>
                  <a:lnTo>
                    <a:pt x="4270" y="2253578"/>
                  </a:lnTo>
                  <a:lnTo>
                    <a:pt x="1904" y="2301442"/>
                  </a:lnTo>
                  <a:lnTo>
                    <a:pt x="477" y="2349548"/>
                  </a:lnTo>
                  <a:lnTo>
                    <a:pt x="0" y="2397887"/>
                  </a:lnTo>
                  <a:lnTo>
                    <a:pt x="477" y="2446225"/>
                  </a:lnTo>
                  <a:lnTo>
                    <a:pt x="1904" y="2494331"/>
                  </a:lnTo>
                  <a:lnTo>
                    <a:pt x="4270" y="2542195"/>
                  </a:lnTo>
                  <a:lnTo>
                    <a:pt x="7568" y="2589809"/>
                  </a:lnTo>
                  <a:lnTo>
                    <a:pt x="11788" y="2637163"/>
                  </a:lnTo>
                  <a:lnTo>
                    <a:pt x="16921" y="2684249"/>
                  </a:lnTo>
                  <a:lnTo>
                    <a:pt x="22959" y="2731057"/>
                  </a:lnTo>
                  <a:lnTo>
                    <a:pt x="29891" y="2777578"/>
                  </a:lnTo>
                  <a:lnTo>
                    <a:pt x="37710" y="2823805"/>
                  </a:lnTo>
                  <a:lnTo>
                    <a:pt x="46407" y="2869727"/>
                  </a:lnTo>
                  <a:lnTo>
                    <a:pt x="55972" y="2915335"/>
                  </a:lnTo>
                  <a:lnTo>
                    <a:pt x="66396" y="2960622"/>
                  </a:lnTo>
                  <a:lnTo>
                    <a:pt x="77671" y="3005577"/>
                  </a:lnTo>
                  <a:lnTo>
                    <a:pt x="89788" y="3050192"/>
                  </a:lnTo>
                  <a:lnTo>
                    <a:pt x="102737" y="3094457"/>
                  </a:lnTo>
                  <a:lnTo>
                    <a:pt x="116510" y="3138365"/>
                  </a:lnTo>
                  <a:lnTo>
                    <a:pt x="131098" y="3181906"/>
                  </a:lnTo>
                  <a:lnTo>
                    <a:pt x="146492" y="3225071"/>
                  </a:lnTo>
                  <a:lnTo>
                    <a:pt x="162682" y="3267851"/>
                  </a:lnTo>
                  <a:lnTo>
                    <a:pt x="179660" y="3310236"/>
                  </a:lnTo>
                  <a:lnTo>
                    <a:pt x="197417" y="3352220"/>
                  </a:lnTo>
                  <a:lnTo>
                    <a:pt x="215944" y="3393791"/>
                  </a:lnTo>
                  <a:lnTo>
                    <a:pt x="235232" y="3434941"/>
                  </a:lnTo>
                  <a:lnTo>
                    <a:pt x="255272" y="3475662"/>
                  </a:lnTo>
                  <a:lnTo>
                    <a:pt x="276055" y="3515944"/>
                  </a:lnTo>
                  <a:lnTo>
                    <a:pt x="297573" y="3555779"/>
                  </a:lnTo>
                  <a:lnTo>
                    <a:pt x="319815" y="3595157"/>
                  </a:lnTo>
                  <a:lnTo>
                    <a:pt x="342774" y="3634070"/>
                  </a:lnTo>
                  <a:lnTo>
                    <a:pt x="366440" y="3672508"/>
                  </a:lnTo>
                  <a:lnTo>
                    <a:pt x="390804" y="3710462"/>
                  </a:lnTo>
                  <a:lnTo>
                    <a:pt x="415858" y="3747924"/>
                  </a:lnTo>
                  <a:lnTo>
                    <a:pt x="441592" y="3784885"/>
                  </a:lnTo>
                  <a:lnTo>
                    <a:pt x="467998" y="3821336"/>
                  </a:lnTo>
                  <a:lnTo>
                    <a:pt x="495066" y="3857267"/>
                  </a:lnTo>
                  <a:lnTo>
                    <a:pt x="522788" y="3892670"/>
                  </a:lnTo>
                  <a:lnTo>
                    <a:pt x="551154" y="3927536"/>
                  </a:lnTo>
                  <a:lnTo>
                    <a:pt x="580156" y="3961856"/>
                  </a:lnTo>
                  <a:lnTo>
                    <a:pt x="609785" y="3995621"/>
                  </a:lnTo>
                  <a:lnTo>
                    <a:pt x="640031" y="4028822"/>
                  </a:lnTo>
                  <a:lnTo>
                    <a:pt x="670886" y="4061449"/>
                  </a:lnTo>
                  <a:lnTo>
                    <a:pt x="702341" y="4093495"/>
                  </a:lnTo>
                  <a:lnTo>
                    <a:pt x="734387" y="4124950"/>
                  </a:lnTo>
                  <a:lnTo>
                    <a:pt x="767015" y="4155805"/>
                  </a:lnTo>
                  <a:lnTo>
                    <a:pt x="800216" y="4186052"/>
                  </a:lnTo>
                  <a:lnTo>
                    <a:pt x="833981" y="4215680"/>
                  </a:lnTo>
                  <a:lnTo>
                    <a:pt x="868300" y="4244682"/>
                  </a:lnTo>
                  <a:lnTo>
                    <a:pt x="903166" y="4273049"/>
                  </a:lnTo>
                  <a:lnTo>
                    <a:pt x="938569" y="4300770"/>
                  </a:lnTo>
                  <a:lnTo>
                    <a:pt x="974501" y="4327839"/>
                  </a:lnTo>
                  <a:lnTo>
                    <a:pt x="1010951" y="4354244"/>
                  </a:lnTo>
                  <a:lnTo>
                    <a:pt x="1047912" y="4379978"/>
                  </a:lnTo>
                  <a:lnTo>
                    <a:pt x="1085374" y="4405032"/>
                  </a:lnTo>
                  <a:lnTo>
                    <a:pt x="1123329" y="4429396"/>
                  </a:lnTo>
                  <a:lnTo>
                    <a:pt x="1161767" y="4453062"/>
                  </a:lnTo>
                  <a:lnTo>
                    <a:pt x="1200679" y="4476021"/>
                  </a:lnTo>
                  <a:lnTo>
                    <a:pt x="1240057" y="4498264"/>
                  </a:lnTo>
                  <a:lnTo>
                    <a:pt x="1279892" y="4519781"/>
                  </a:lnTo>
                  <a:lnTo>
                    <a:pt x="1320174" y="4540564"/>
                  </a:lnTo>
                  <a:lnTo>
                    <a:pt x="1360895" y="4560604"/>
                  </a:lnTo>
                  <a:lnTo>
                    <a:pt x="1402046" y="4579892"/>
                  </a:lnTo>
                  <a:lnTo>
                    <a:pt x="1443617" y="4598419"/>
                  </a:lnTo>
                  <a:lnTo>
                    <a:pt x="1485600" y="4616177"/>
                  </a:lnTo>
                  <a:lnTo>
                    <a:pt x="1527986" y="4633155"/>
                  </a:lnTo>
                  <a:lnTo>
                    <a:pt x="1570766" y="4649345"/>
                  </a:lnTo>
                  <a:lnTo>
                    <a:pt x="1613931" y="4664738"/>
                  </a:lnTo>
                  <a:lnTo>
                    <a:pt x="1657471" y="4679326"/>
                  </a:lnTo>
                  <a:lnTo>
                    <a:pt x="1701379" y="4693099"/>
                  </a:lnTo>
                  <a:lnTo>
                    <a:pt x="1745645" y="4706048"/>
                  </a:lnTo>
                  <a:lnTo>
                    <a:pt x="1790260" y="4718165"/>
                  </a:lnTo>
                  <a:lnTo>
                    <a:pt x="1835215" y="4729440"/>
                  </a:lnTo>
                  <a:lnTo>
                    <a:pt x="1880501" y="4739865"/>
                  </a:lnTo>
                  <a:lnTo>
                    <a:pt x="1926110" y="4749430"/>
                  </a:lnTo>
                  <a:lnTo>
                    <a:pt x="1972032" y="4758126"/>
                  </a:lnTo>
                  <a:lnTo>
                    <a:pt x="2018258" y="4765945"/>
                  </a:lnTo>
                  <a:lnTo>
                    <a:pt x="2064780" y="4772878"/>
                  </a:lnTo>
                  <a:lnTo>
                    <a:pt x="2111588" y="4778915"/>
                  </a:lnTo>
                  <a:lnTo>
                    <a:pt x="2158673" y="4784049"/>
                  </a:lnTo>
                  <a:lnTo>
                    <a:pt x="2206027" y="4788269"/>
                  </a:lnTo>
                  <a:lnTo>
                    <a:pt x="2253641" y="4791566"/>
                  </a:lnTo>
                  <a:lnTo>
                    <a:pt x="2301505" y="4793933"/>
                  </a:lnTo>
                  <a:lnTo>
                    <a:pt x="2349611" y="4795359"/>
                  </a:lnTo>
                  <a:lnTo>
                    <a:pt x="2397950" y="4795837"/>
                  </a:lnTo>
                  <a:lnTo>
                    <a:pt x="2397950" y="0"/>
                  </a:lnTo>
                  <a:close/>
                </a:path>
              </a:pathLst>
            </a:custGeom>
            <a:solidFill>
              <a:srgbClr val="5E9C4D"/>
            </a:solidFill>
          </p:spPr>
          <p:txBody>
            <a:bodyPr wrap="square" lIns="0" tIns="0" rIns="0" bIns="0" rtlCol="0"/>
            <a:lstStyle/>
            <a:p>
              <a:endParaRPr/>
            </a:p>
          </p:txBody>
        </p:sp>
        <p:sp>
          <p:nvSpPr>
            <p:cNvPr id="5" name="object 5"/>
            <p:cNvSpPr/>
            <p:nvPr/>
          </p:nvSpPr>
          <p:spPr>
            <a:xfrm>
              <a:off x="611187" y="1498600"/>
              <a:ext cx="2398395" cy="4796155"/>
            </a:xfrm>
            <a:custGeom>
              <a:avLst/>
              <a:gdLst/>
              <a:ahLst/>
              <a:cxnLst/>
              <a:rect l="l" t="t" r="r" b="b"/>
              <a:pathLst>
                <a:path w="2398395" h="4796155">
                  <a:moveTo>
                    <a:pt x="2397950" y="4795837"/>
                  </a:moveTo>
                  <a:lnTo>
                    <a:pt x="2349611" y="4795359"/>
                  </a:lnTo>
                  <a:lnTo>
                    <a:pt x="2301505" y="4793933"/>
                  </a:lnTo>
                  <a:lnTo>
                    <a:pt x="2253641" y="4791566"/>
                  </a:lnTo>
                  <a:lnTo>
                    <a:pt x="2206027" y="4788269"/>
                  </a:lnTo>
                  <a:lnTo>
                    <a:pt x="2158673" y="4784049"/>
                  </a:lnTo>
                  <a:lnTo>
                    <a:pt x="2111588" y="4778915"/>
                  </a:lnTo>
                  <a:lnTo>
                    <a:pt x="2064780" y="4772878"/>
                  </a:lnTo>
                  <a:lnTo>
                    <a:pt x="2018258" y="4765945"/>
                  </a:lnTo>
                  <a:lnTo>
                    <a:pt x="1972032" y="4758126"/>
                  </a:lnTo>
                  <a:lnTo>
                    <a:pt x="1926110" y="4749430"/>
                  </a:lnTo>
                  <a:lnTo>
                    <a:pt x="1880501" y="4739865"/>
                  </a:lnTo>
                  <a:lnTo>
                    <a:pt x="1835215" y="4729440"/>
                  </a:lnTo>
                  <a:lnTo>
                    <a:pt x="1790260" y="4718165"/>
                  </a:lnTo>
                  <a:lnTo>
                    <a:pt x="1745645" y="4706048"/>
                  </a:lnTo>
                  <a:lnTo>
                    <a:pt x="1701379" y="4693099"/>
                  </a:lnTo>
                  <a:lnTo>
                    <a:pt x="1657471" y="4679326"/>
                  </a:lnTo>
                  <a:lnTo>
                    <a:pt x="1613931" y="4664738"/>
                  </a:lnTo>
                  <a:lnTo>
                    <a:pt x="1570766" y="4649345"/>
                  </a:lnTo>
                  <a:lnTo>
                    <a:pt x="1527986" y="4633155"/>
                  </a:lnTo>
                  <a:lnTo>
                    <a:pt x="1485600" y="4616177"/>
                  </a:lnTo>
                  <a:lnTo>
                    <a:pt x="1443617" y="4598419"/>
                  </a:lnTo>
                  <a:lnTo>
                    <a:pt x="1402046" y="4579892"/>
                  </a:lnTo>
                  <a:lnTo>
                    <a:pt x="1360895" y="4560604"/>
                  </a:lnTo>
                  <a:lnTo>
                    <a:pt x="1320174" y="4540564"/>
                  </a:lnTo>
                  <a:lnTo>
                    <a:pt x="1279892" y="4519781"/>
                  </a:lnTo>
                  <a:lnTo>
                    <a:pt x="1240057" y="4498264"/>
                  </a:lnTo>
                  <a:lnTo>
                    <a:pt x="1200679" y="4476021"/>
                  </a:lnTo>
                  <a:lnTo>
                    <a:pt x="1161767" y="4453062"/>
                  </a:lnTo>
                  <a:lnTo>
                    <a:pt x="1123329" y="4429396"/>
                  </a:lnTo>
                  <a:lnTo>
                    <a:pt x="1085374" y="4405032"/>
                  </a:lnTo>
                  <a:lnTo>
                    <a:pt x="1047912" y="4379978"/>
                  </a:lnTo>
                  <a:lnTo>
                    <a:pt x="1010951" y="4354244"/>
                  </a:lnTo>
                  <a:lnTo>
                    <a:pt x="974501" y="4327839"/>
                  </a:lnTo>
                  <a:lnTo>
                    <a:pt x="938569" y="4300770"/>
                  </a:lnTo>
                  <a:lnTo>
                    <a:pt x="903166" y="4273049"/>
                  </a:lnTo>
                  <a:lnTo>
                    <a:pt x="868300" y="4244682"/>
                  </a:lnTo>
                  <a:lnTo>
                    <a:pt x="833981" y="4215680"/>
                  </a:lnTo>
                  <a:lnTo>
                    <a:pt x="800216" y="4186052"/>
                  </a:lnTo>
                  <a:lnTo>
                    <a:pt x="767015" y="4155805"/>
                  </a:lnTo>
                  <a:lnTo>
                    <a:pt x="734387" y="4124950"/>
                  </a:lnTo>
                  <a:lnTo>
                    <a:pt x="702341" y="4093495"/>
                  </a:lnTo>
                  <a:lnTo>
                    <a:pt x="670886" y="4061449"/>
                  </a:lnTo>
                  <a:lnTo>
                    <a:pt x="640031" y="4028822"/>
                  </a:lnTo>
                  <a:lnTo>
                    <a:pt x="609785" y="3995621"/>
                  </a:lnTo>
                  <a:lnTo>
                    <a:pt x="580156" y="3961856"/>
                  </a:lnTo>
                  <a:lnTo>
                    <a:pt x="551154" y="3927536"/>
                  </a:lnTo>
                  <a:lnTo>
                    <a:pt x="522788" y="3892670"/>
                  </a:lnTo>
                  <a:lnTo>
                    <a:pt x="495066" y="3857267"/>
                  </a:lnTo>
                  <a:lnTo>
                    <a:pt x="467998" y="3821336"/>
                  </a:lnTo>
                  <a:lnTo>
                    <a:pt x="441592" y="3784885"/>
                  </a:lnTo>
                  <a:lnTo>
                    <a:pt x="415858" y="3747924"/>
                  </a:lnTo>
                  <a:lnTo>
                    <a:pt x="390804" y="3710462"/>
                  </a:lnTo>
                  <a:lnTo>
                    <a:pt x="366440" y="3672508"/>
                  </a:lnTo>
                  <a:lnTo>
                    <a:pt x="342774" y="3634070"/>
                  </a:lnTo>
                  <a:lnTo>
                    <a:pt x="319815" y="3595157"/>
                  </a:lnTo>
                  <a:lnTo>
                    <a:pt x="297573" y="3555779"/>
                  </a:lnTo>
                  <a:lnTo>
                    <a:pt x="276055" y="3515944"/>
                  </a:lnTo>
                  <a:lnTo>
                    <a:pt x="255272" y="3475662"/>
                  </a:lnTo>
                  <a:lnTo>
                    <a:pt x="235232" y="3434941"/>
                  </a:lnTo>
                  <a:lnTo>
                    <a:pt x="215944" y="3393791"/>
                  </a:lnTo>
                  <a:lnTo>
                    <a:pt x="197417" y="3352220"/>
                  </a:lnTo>
                  <a:lnTo>
                    <a:pt x="179660" y="3310236"/>
                  </a:lnTo>
                  <a:lnTo>
                    <a:pt x="162682" y="3267851"/>
                  </a:lnTo>
                  <a:lnTo>
                    <a:pt x="146492" y="3225071"/>
                  </a:lnTo>
                  <a:lnTo>
                    <a:pt x="131098" y="3181906"/>
                  </a:lnTo>
                  <a:lnTo>
                    <a:pt x="116510" y="3138365"/>
                  </a:lnTo>
                  <a:lnTo>
                    <a:pt x="102737" y="3094457"/>
                  </a:lnTo>
                  <a:lnTo>
                    <a:pt x="89788" y="3050192"/>
                  </a:lnTo>
                  <a:lnTo>
                    <a:pt x="77671" y="3005577"/>
                  </a:lnTo>
                  <a:lnTo>
                    <a:pt x="66396" y="2960622"/>
                  </a:lnTo>
                  <a:lnTo>
                    <a:pt x="55972" y="2915335"/>
                  </a:lnTo>
                  <a:lnTo>
                    <a:pt x="46407" y="2869727"/>
                  </a:lnTo>
                  <a:lnTo>
                    <a:pt x="37710" y="2823805"/>
                  </a:lnTo>
                  <a:lnTo>
                    <a:pt x="29891" y="2777578"/>
                  </a:lnTo>
                  <a:lnTo>
                    <a:pt x="22959" y="2731057"/>
                  </a:lnTo>
                  <a:lnTo>
                    <a:pt x="16921" y="2684249"/>
                  </a:lnTo>
                  <a:lnTo>
                    <a:pt x="11788" y="2637163"/>
                  </a:lnTo>
                  <a:lnTo>
                    <a:pt x="7568" y="2589809"/>
                  </a:lnTo>
                  <a:lnTo>
                    <a:pt x="4270" y="2542195"/>
                  </a:lnTo>
                  <a:lnTo>
                    <a:pt x="1904" y="2494331"/>
                  </a:lnTo>
                  <a:lnTo>
                    <a:pt x="477" y="2446225"/>
                  </a:lnTo>
                  <a:lnTo>
                    <a:pt x="0" y="2397887"/>
                  </a:lnTo>
                  <a:lnTo>
                    <a:pt x="477" y="2349548"/>
                  </a:lnTo>
                  <a:lnTo>
                    <a:pt x="1904" y="2301442"/>
                  </a:lnTo>
                  <a:lnTo>
                    <a:pt x="4270" y="2253578"/>
                  </a:lnTo>
                  <a:lnTo>
                    <a:pt x="7568" y="2205964"/>
                  </a:lnTo>
                  <a:lnTo>
                    <a:pt x="11788" y="2158610"/>
                  </a:lnTo>
                  <a:lnTo>
                    <a:pt x="16921" y="2111525"/>
                  </a:lnTo>
                  <a:lnTo>
                    <a:pt x="22959" y="2064717"/>
                  </a:lnTo>
                  <a:lnTo>
                    <a:pt x="29891" y="2018196"/>
                  </a:lnTo>
                  <a:lnTo>
                    <a:pt x="37710" y="1971970"/>
                  </a:lnTo>
                  <a:lnTo>
                    <a:pt x="46407" y="1926049"/>
                  </a:lnTo>
                  <a:lnTo>
                    <a:pt x="55972" y="1880441"/>
                  </a:lnTo>
                  <a:lnTo>
                    <a:pt x="66396" y="1835155"/>
                  </a:lnTo>
                  <a:lnTo>
                    <a:pt x="77671" y="1790201"/>
                  </a:lnTo>
                  <a:lnTo>
                    <a:pt x="89788" y="1745586"/>
                  </a:lnTo>
                  <a:lnTo>
                    <a:pt x="102737" y="1701321"/>
                  </a:lnTo>
                  <a:lnTo>
                    <a:pt x="116510" y="1657414"/>
                  </a:lnTo>
                  <a:lnTo>
                    <a:pt x="131098" y="1613874"/>
                  </a:lnTo>
                  <a:lnTo>
                    <a:pt x="146492" y="1570710"/>
                  </a:lnTo>
                  <a:lnTo>
                    <a:pt x="162682" y="1527931"/>
                  </a:lnTo>
                  <a:lnTo>
                    <a:pt x="179660" y="1485546"/>
                  </a:lnTo>
                  <a:lnTo>
                    <a:pt x="197417" y="1443564"/>
                  </a:lnTo>
                  <a:lnTo>
                    <a:pt x="215944" y="1401993"/>
                  </a:lnTo>
                  <a:lnTo>
                    <a:pt x="235232" y="1360844"/>
                  </a:lnTo>
                  <a:lnTo>
                    <a:pt x="255272" y="1320124"/>
                  </a:lnTo>
                  <a:lnTo>
                    <a:pt x="276055" y="1279843"/>
                  </a:lnTo>
                  <a:lnTo>
                    <a:pt x="297573" y="1240009"/>
                  </a:lnTo>
                  <a:lnTo>
                    <a:pt x="319815" y="1200632"/>
                  </a:lnTo>
                  <a:lnTo>
                    <a:pt x="342774" y="1161721"/>
                  </a:lnTo>
                  <a:lnTo>
                    <a:pt x="366440" y="1123284"/>
                  </a:lnTo>
                  <a:lnTo>
                    <a:pt x="390804" y="1085330"/>
                  </a:lnTo>
                  <a:lnTo>
                    <a:pt x="415858" y="1047869"/>
                  </a:lnTo>
                  <a:lnTo>
                    <a:pt x="441592" y="1010909"/>
                  </a:lnTo>
                  <a:lnTo>
                    <a:pt x="467998" y="974460"/>
                  </a:lnTo>
                  <a:lnTo>
                    <a:pt x="495066" y="938530"/>
                  </a:lnTo>
                  <a:lnTo>
                    <a:pt x="522788" y="903128"/>
                  </a:lnTo>
                  <a:lnTo>
                    <a:pt x="551154" y="868263"/>
                  </a:lnTo>
                  <a:lnTo>
                    <a:pt x="580156" y="833944"/>
                  </a:lnTo>
                  <a:lnTo>
                    <a:pt x="609785" y="800180"/>
                  </a:lnTo>
                  <a:lnTo>
                    <a:pt x="640031" y="766981"/>
                  </a:lnTo>
                  <a:lnTo>
                    <a:pt x="670886" y="734354"/>
                  </a:lnTo>
                  <a:lnTo>
                    <a:pt x="702341" y="702309"/>
                  </a:lnTo>
                  <a:lnTo>
                    <a:pt x="734387" y="670856"/>
                  </a:lnTo>
                  <a:lnTo>
                    <a:pt x="767015" y="640002"/>
                  </a:lnTo>
                  <a:lnTo>
                    <a:pt x="800216" y="609756"/>
                  </a:lnTo>
                  <a:lnTo>
                    <a:pt x="833981" y="580129"/>
                  </a:lnTo>
                  <a:lnTo>
                    <a:pt x="868300" y="551128"/>
                  </a:lnTo>
                  <a:lnTo>
                    <a:pt x="903166" y="522763"/>
                  </a:lnTo>
                  <a:lnTo>
                    <a:pt x="938569" y="495042"/>
                  </a:lnTo>
                  <a:lnTo>
                    <a:pt x="974501" y="467975"/>
                  </a:lnTo>
                  <a:lnTo>
                    <a:pt x="1010951" y="441571"/>
                  </a:lnTo>
                  <a:lnTo>
                    <a:pt x="1047912" y="415838"/>
                  </a:lnTo>
                  <a:lnTo>
                    <a:pt x="1085374" y="390785"/>
                  </a:lnTo>
                  <a:lnTo>
                    <a:pt x="1123329" y="366422"/>
                  </a:lnTo>
                  <a:lnTo>
                    <a:pt x="1161767" y="342757"/>
                  </a:lnTo>
                  <a:lnTo>
                    <a:pt x="1200679" y="319799"/>
                  </a:lnTo>
                  <a:lnTo>
                    <a:pt x="1240057" y="297558"/>
                  </a:lnTo>
                  <a:lnTo>
                    <a:pt x="1279892" y="276041"/>
                  </a:lnTo>
                  <a:lnTo>
                    <a:pt x="1320174" y="255259"/>
                  </a:lnTo>
                  <a:lnTo>
                    <a:pt x="1360895" y="235220"/>
                  </a:lnTo>
                  <a:lnTo>
                    <a:pt x="1402046" y="215933"/>
                  </a:lnTo>
                  <a:lnTo>
                    <a:pt x="1443617" y="197407"/>
                  </a:lnTo>
                  <a:lnTo>
                    <a:pt x="1485600" y="179650"/>
                  </a:lnTo>
                  <a:lnTo>
                    <a:pt x="1527986" y="162673"/>
                  </a:lnTo>
                  <a:lnTo>
                    <a:pt x="1570766" y="146484"/>
                  </a:lnTo>
                  <a:lnTo>
                    <a:pt x="1613931" y="131091"/>
                  </a:lnTo>
                  <a:lnTo>
                    <a:pt x="1657471" y="116504"/>
                  </a:lnTo>
                  <a:lnTo>
                    <a:pt x="1701379" y="102732"/>
                  </a:lnTo>
                  <a:lnTo>
                    <a:pt x="1745645" y="89783"/>
                  </a:lnTo>
                  <a:lnTo>
                    <a:pt x="1790260" y="77667"/>
                  </a:lnTo>
                  <a:lnTo>
                    <a:pt x="1835215" y="66393"/>
                  </a:lnTo>
                  <a:lnTo>
                    <a:pt x="1880501" y="55969"/>
                  </a:lnTo>
                  <a:lnTo>
                    <a:pt x="1926110" y="46404"/>
                  </a:lnTo>
                  <a:lnTo>
                    <a:pt x="1972032" y="37708"/>
                  </a:lnTo>
                  <a:lnTo>
                    <a:pt x="2018258" y="29890"/>
                  </a:lnTo>
                  <a:lnTo>
                    <a:pt x="2064780" y="22957"/>
                  </a:lnTo>
                  <a:lnTo>
                    <a:pt x="2111588" y="16920"/>
                  </a:lnTo>
                  <a:lnTo>
                    <a:pt x="2158673" y="11787"/>
                  </a:lnTo>
                  <a:lnTo>
                    <a:pt x="2206027" y="7568"/>
                  </a:lnTo>
                  <a:lnTo>
                    <a:pt x="2253641" y="4270"/>
                  </a:lnTo>
                  <a:lnTo>
                    <a:pt x="2301505" y="1903"/>
                  </a:lnTo>
                  <a:lnTo>
                    <a:pt x="2349611" y="477"/>
                  </a:lnTo>
                  <a:lnTo>
                    <a:pt x="2397950" y="0"/>
                  </a:lnTo>
                  <a:lnTo>
                    <a:pt x="2397950" y="2397887"/>
                  </a:lnTo>
                  <a:lnTo>
                    <a:pt x="2397950" y="4795837"/>
                  </a:lnTo>
                  <a:close/>
                </a:path>
              </a:pathLst>
            </a:custGeom>
            <a:ln w="25399">
              <a:solidFill>
                <a:srgbClr val="E6F0E2"/>
              </a:solidFill>
            </a:ln>
          </p:spPr>
          <p:txBody>
            <a:bodyPr wrap="square" lIns="0" tIns="0" rIns="0" bIns="0" rtlCol="0"/>
            <a:lstStyle/>
            <a:p>
              <a:endParaRPr/>
            </a:p>
          </p:txBody>
        </p:sp>
        <p:sp>
          <p:nvSpPr>
            <p:cNvPr id="6" name="object 6"/>
            <p:cNvSpPr/>
            <p:nvPr/>
          </p:nvSpPr>
          <p:spPr>
            <a:xfrm>
              <a:off x="3009137" y="1498663"/>
              <a:ext cx="5595620" cy="4796155"/>
            </a:xfrm>
            <a:custGeom>
              <a:avLst/>
              <a:gdLst/>
              <a:ahLst/>
              <a:cxnLst/>
              <a:rect l="l" t="t" r="r" b="b"/>
              <a:pathLst>
                <a:path w="5595620" h="4796155">
                  <a:moveTo>
                    <a:pt x="5595112" y="0"/>
                  </a:moveTo>
                  <a:lnTo>
                    <a:pt x="0" y="0"/>
                  </a:lnTo>
                  <a:lnTo>
                    <a:pt x="0" y="4795774"/>
                  </a:lnTo>
                  <a:lnTo>
                    <a:pt x="5595112" y="4795774"/>
                  </a:lnTo>
                  <a:lnTo>
                    <a:pt x="5595112" y="0"/>
                  </a:lnTo>
                  <a:close/>
                </a:path>
              </a:pathLst>
            </a:custGeom>
            <a:solidFill>
              <a:srgbClr val="E6F0E2">
                <a:alpha val="90194"/>
              </a:srgbClr>
            </a:solidFill>
          </p:spPr>
          <p:txBody>
            <a:bodyPr wrap="square" lIns="0" tIns="0" rIns="0" bIns="0" rtlCol="0"/>
            <a:lstStyle/>
            <a:p>
              <a:endParaRPr/>
            </a:p>
          </p:txBody>
        </p:sp>
        <p:sp>
          <p:nvSpPr>
            <p:cNvPr id="7" name="object 7"/>
            <p:cNvSpPr/>
            <p:nvPr/>
          </p:nvSpPr>
          <p:spPr>
            <a:xfrm>
              <a:off x="3009137" y="1498663"/>
              <a:ext cx="5595620" cy="4796155"/>
            </a:xfrm>
            <a:custGeom>
              <a:avLst/>
              <a:gdLst/>
              <a:ahLst/>
              <a:cxnLst/>
              <a:rect l="l" t="t" r="r" b="b"/>
              <a:pathLst>
                <a:path w="5595620" h="4796155">
                  <a:moveTo>
                    <a:pt x="0" y="4795774"/>
                  </a:moveTo>
                  <a:lnTo>
                    <a:pt x="5595112" y="4795774"/>
                  </a:lnTo>
                  <a:lnTo>
                    <a:pt x="5595112" y="0"/>
                  </a:lnTo>
                  <a:lnTo>
                    <a:pt x="0" y="0"/>
                  </a:lnTo>
                  <a:lnTo>
                    <a:pt x="0" y="4795774"/>
                  </a:lnTo>
                  <a:close/>
                </a:path>
              </a:pathLst>
            </a:custGeom>
            <a:ln w="25400">
              <a:solidFill>
                <a:srgbClr val="5E9C4D"/>
              </a:solidFill>
            </a:ln>
          </p:spPr>
          <p:txBody>
            <a:bodyPr wrap="square" lIns="0" tIns="0" rIns="0" bIns="0" rtlCol="0"/>
            <a:lstStyle/>
            <a:p>
              <a:endParaRPr/>
            </a:p>
          </p:txBody>
        </p:sp>
        <p:sp>
          <p:nvSpPr>
            <p:cNvPr id="8" name="object 8"/>
            <p:cNvSpPr/>
            <p:nvPr/>
          </p:nvSpPr>
          <p:spPr>
            <a:xfrm>
              <a:off x="1240637" y="2517775"/>
              <a:ext cx="1769110" cy="3536950"/>
            </a:xfrm>
            <a:custGeom>
              <a:avLst/>
              <a:gdLst/>
              <a:ahLst/>
              <a:cxnLst/>
              <a:rect l="l" t="t" r="r" b="b"/>
              <a:pathLst>
                <a:path w="1769110" h="3536950">
                  <a:moveTo>
                    <a:pt x="1768500" y="0"/>
                  </a:moveTo>
                  <a:lnTo>
                    <a:pt x="1719819" y="656"/>
                  </a:lnTo>
                  <a:lnTo>
                    <a:pt x="1671463" y="2616"/>
                  </a:lnTo>
                  <a:lnTo>
                    <a:pt x="1623450" y="5862"/>
                  </a:lnTo>
                  <a:lnTo>
                    <a:pt x="1575795" y="10376"/>
                  </a:lnTo>
                  <a:lnTo>
                    <a:pt x="1528516" y="16142"/>
                  </a:lnTo>
                  <a:lnTo>
                    <a:pt x="1481630" y="23144"/>
                  </a:lnTo>
                  <a:lnTo>
                    <a:pt x="1435153" y="31364"/>
                  </a:lnTo>
                  <a:lnTo>
                    <a:pt x="1389103" y="40786"/>
                  </a:lnTo>
                  <a:lnTo>
                    <a:pt x="1343495" y="51392"/>
                  </a:lnTo>
                  <a:lnTo>
                    <a:pt x="1298348" y="63167"/>
                  </a:lnTo>
                  <a:lnTo>
                    <a:pt x="1253678" y="76092"/>
                  </a:lnTo>
                  <a:lnTo>
                    <a:pt x="1209501" y="90151"/>
                  </a:lnTo>
                  <a:lnTo>
                    <a:pt x="1165835" y="105328"/>
                  </a:lnTo>
                  <a:lnTo>
                    <a:pt x="1122697" y="121605"/>
                  </a:lnTo>
                  <a:lnTo>
                    <a:pt x="1080102" y="138965"/>
                  </a:lnTo>
                  <a:lnTo>
                    <a:pt x="1038069" y="157393"/>
                  </a:lnTo>
                  <a:lnTo>
                    <a:pt x="996614" y="176870"/>
                  </a:lnTo>
                  <a:lnTo>
                    <a:pt x="955754" y="197380"/>
                  </a:lnTo>
                  <a:lnTo>
                    <a:pt x="915505" y="218906"/>
                  </a:lnTo>
                  <a:lnTo>
                    <a:pt x="875886" y="241431"/>
                  </a:lnTo>
                  <a:lnTo>
                    <a:pt x="836911" y="264939"/>
                  </a:lnTo>
                  <a:lnTo>
                    <a:pt x="798599" y="289412"/>
                  </a:lnTo>
                  <a:lnTo>
                    <a:pt x="760966" y="314835"/>
                  </a:lnTo>
                  <a:lnTo>
                    <a:pt x="724029" y="341189"/>
                  </a:lnTo>
                  <a:lnTo>
                    <a:pt x="687804" y="368458"/>
                  </a:lnTo>
                  <a:lnTo>
                    <a:pt x="652310" y="396625"/>
                  </a:lnTo>
                  <a:lnTo>
                    <a:pt x="617562" y="425673"/>
                  </a:lnTo>
                  <a:lnTo>
                    <a:pt x="583577" y="455586"/>
                  </a:lnTo>
                  <a:lnTo>
                    <a:pt x="550373" y="486346"/>
                  </a:lnTo>
                  <a:lnTo>
                    <a:pt x="517966" y="517937"/>
                  </a:lnTo>
                  <a:lnTo>
                    <a:pt x="486373" y="550342"/>
                  </a:lnTo>
                  <a:lnTo>
                    <a:pt x="455610" y="583544"/>
                  </a:lnTo>
                  <a:lnTo>
                    <a:pt x="425695" y="617526"/>
                  </a:lnTo>
                  <a:lnTo>
                    <a:pt x="396645" y="652272"/>
                  </a:lnTo>
                  <a:lnTo>
                    <a:pt x="368476" y="687763"/>
                  </a:lnTo>
                  <a:lnTo>
                    <a:pt x="341206" y="723985"/>
                  </a:lnTo>
                  <a:lnTo>
                    <a:pt x="314850" y="760919"/>
                  </a:lnTo>
                  <a:lnTo>
                    <a:pt x="289426" y="798549"/>
                  </a:lnTo>
                  <a:lnTo>
                    <a:pt x="264952" y="836858"/>
                  </a:lnTo>
                  <a:lnTo>
                    <a:pt x="241442" y="875829"/>
                  </a:lnTo>
                  <a:lnTo>
                    <a:pt x="218916" y="915446"/>
                  </a:lnTo>
                  <a:lnTo>
                    <a:pt x="197389" y="955691"/>
                  </a:lnTo>
                  <a:lnTo>
                    <a:pt x="176877" y="996547"/>
                  </a:lnTo>
                  <a:lnTo>
                    <a:pt x="157399" y="1037998"/>
                  </a:lnTo>
                  <a:lnTo>
                    <a:pt x="138971" y="1080027"/>
                  </a:lnTo>
                  <a:lnTo>
                    <a:pt x="121610" y="1122617"/>
                  </a:lnTo>
                  <a:lnTo>
                    <a:pt x="105332" y="1165752"/>
                  </a:lnTo>
                  <a:lnTo>
                    <a:pt x="90155" y="1209413"/>
                  </a:lnTo>
                  <a:lnTo>
                    <a:pt x="76095" y="1253585"/>
                  </a:lnTo>
                  <a:lnTo>
                    <a:pt x="63169" y="1298251"/>
                  </a:lnTo>
                  <a:lnTo>
                    <a:pt x="51394" y="1343394"/>
                  </a:lnTo>
                  <a:lnTo>
                    <a:pt x="40788" y="1388996"/>
                  </a:lnTo>
                  <a:lnTo>
                    <a:pt x="31366" y="1435041"/>
                  </a:lnTo>
                  <a:lnTo>
                    <a:pt x="23145" y="1481513"/>
                  </a:lnTo>
                  <a:lnTo>
                    <a:pt x="16143" y="1528393"/>
                  </a:lnTo>
                  <a:lnTo>
                    <a:pt x="10376" y="1575667"/>
                  </a:lnTo>
                  <a:lnTo>
                    <a:pt x="5862" y="1623316"/>
                  </a:lnTo>
                  <a:lnTo>
                    <a:pt x="2616" y="1671323"/>
                  </a:lnTo>
                  <a:lnTo>
                    <a:pt x="656" y="1719673"/>
                  </a:lnTo>
                  <a:lnTo>
                    <a:pt x="0" y="1768348"/>
                  </a:lnTo>
                  <a:lnTo>
                    <a:pt x="656" y="1817028"/>
                  </a:lnTo>
                  <a:lnTo>
                    <a:pt x="2616" y="1865384"/>
                  </a:lnTo>
                  <a:lnTo>
                    <a:pt x="5862" y="1913398"/>
                  </a:lnTo>
                  <a:lnTo>
                    <a:pt x="10376" y="1961053"/>
                  </a:lnTo>
                  <a:lnTo>
                    <a:pt x="16143" y="2008332"/>
                  </a:lnTo>
                  <a:lnTo>
                    <a:pt x="23145" y="2055218"/>
                  </a:lnTo>
                  <a:lnTo>
                    <a:pt x="31366" y="2101695"/>
                  </a:lnTo>
                  <a:lnTo>
                    <a:pt x="40788" y="2147746"/>
                  </a:lnTo>
                  <a:lnTo>
                    <a:pt x="51394" y="2193354"/>
                  </a:lnTo>
                  <a:lnTo>
                    <a:pt x="63169" y="2238501"/>
                  </a:lnTo>
                  <a:lnTo>
                    <a:pt x="76095" y="2283172"/>
                  </a:lnTo>
                  <a:lnTo>
                    <a:pt x="90155" y="2327349"/>
                  </a:lnTo>
                  <a:lnTo>
                    <a:pt x="105332" y="2371015"/>
                  </a:lnTo>
                  <a:lnTo>
                    <a:pt x="121610" y="2414154"/>
                  </a:lnTo>
                  <a:lnTo>
                    <a:pt x="138971" y="2456749"/>
                  </a:lnTo>
                  <a:lnTo>
                    <a:pt x="157399" y="2498783"/>
                  </a:lnTo>
                  <a:lnTo>
                    <a:pt x="176877" y="2540238"/>
                  </a:lnTo>
                  <a:lnTo>
                    <a:pt x="197389" y="2581099"/>
                  </a:lnTo>
                  <a:lnTo>
                    <a:pt x="218916" y="2621348"/>
                  </a:lnTo>
                  <a:lnTo>
                    <a:pt x="241442" y="2660968"/>
                  </a:lnTo>
                  <a:lnTo>
                    <a:pt x="264952" y="2699943"/>
                  </a:lnTo>
                  <a:lnTo>
                    <a:pt x="289426" y="2738256"/>
                  </a:lnTo>
                  <a:lnTo>
                    <a:pt x="314850" y="2775890"/>
                  </a:lnTo>
                  <a:lnTo>
                    <a:pt x="341206" y="2812828"/>
                  </a:lnTo>
                  <a:lnTo>
                    <a:pt x="368476" y="2849052"/>
                  </a:lnTo>
                  <a:lnTo>
                    <a:pt x="396645" y="2884548"/>
                  </a:lnTo>
                  <a:lnTo>
                    <a:pt x="425695" y="2919296"/>
                  </a:lnTo>
                  <a:lnTo>
                    <a:pt x="455610" y="2953281"/>
                  </a:lnTo>
                  <a:lnTo>
                    <a:pt x="486373" y="2986486"/>
                  </a:lnTo>
                  <a:lnTo>
                    <a:pt x="517966" y="3018894"/>
                  </a:lnTo>
                  <a:lnTo>
                    <a:pt x="550373" y="3050488"/>
                  </a:lnTo>
                  <a:lnTo>
                    <a:pt x="583577" y="3081251"/>
                  </a:lnTo>
                  <a:lnTo>
                    <a:pt x="617562" y="3111167"/>
                  </a:lnTo>
                  <a:lnTo>
                    <a:pt x="652310" y="3140218"/>
                  </a:lnTo>
                  <a:lnTo>
                    <a:pt x="687804" y="3168387"/>
                  </a:lnTo>
                  <a:lnTo>
                    <a:pt x="724029" y="3195658"/>
                  </a:lnTo>
                  <a:lnTo>
                    <a:pt x="760966" y="3222014"/>
                  </a:lnTo>
                  <a:lnTo>
                    <a:pt x="798599" y="3247439"/>
                  </a:lnTo>
                  <a:lnTo>
                    <a:pt x="836911" y="3271914"/>
                  </a:lnTo>
                  <a:lnTo>
                    <a:pt x="875886" y="3295424"/>
                  </a:lnTo>
                  <a:lnTo>
                    <a:pt x="915505" y="3317951"/>
                  </a:lnTo>
                  <a:lnTo>
                    <a:pt x="955754" y="3339479"/>
                  </a:lnTo>
                  <a:lnTo>
                    <a:pt x="996614" y="3359990"/>
                  </a:lnTo>
                  <a:lnTo>
                    <a:pt x="1038069" y="3379469"/>
                  </a:lnTo>
                  <a:lnTo>
                    <a:pt x="1080102" y="3397898"/>
                  </a:lnTo>
                  <a:lnTo>
                    <a:pt x="1122697" y="3415259"/>
                  </a:lnTo>
                  <a:lnTo>
                    <a:pt x="1165835" y="3431538"/>
                  </a:lnTo>
                  <a:lnTo>
                    <a:pt x="1209501" y="3446715"/>
                  </a:lnTo>
                  <a:lnTo>
                    <a:pt x="1253678" y="3460776"/>
                  </a:lnTo>
                  <a:lnTo>
                    <a:pt x="1298348" y="3473702"/>
                  </a:lnTo>
                  <a:lnTo>
                    <a:pt x="1343495" y="3485477"/>
                  </a:lnTo>
                  <a:lnTo>
                    <a:pt x="1389103" y="3496084"/>
                  </a:lnTo>
                  <a:lnTo>
                    <a:pt x="1435153" y="3505506"/>
                  </a:lnTo>
                  <a:lnTo>
                    <a:pt x="1481630" y="3513727"/>
                  </a:lnTo>
                  <a:lnTo>
                    <a:pt x="1528516" y="3520729"/>
                  </a:lnTo>
                  <a:lnTo>
                    <a:pt x="1575795" y="3526496"/>
                  </a:lnTo>
                  <a:lnTo>
                    <a:pt x="1623450" y="3531011"/>
                  </a:lnTo>
                  <a:lnTo>
                    <a:pt x="1671463" y="3534257"/>
                  </a:lnTo>
                  <a:lnTo>
                    <a:pt x="1719819" y="3536216"/>
                  </a:lnTo>
                  <a:lnTo>
                    <a:pt x="1768500" y="3536873"/>
                  </a:lnTo>
                  <a:lnTo>
                    <a:pt x="1768500" y="0"/>
                  </a:lnTo>
                  <a:close/>
                </a:path>
              </a:pathLst>
            </a:custGeom>
            <a:solidFill>
              <a:srgbClr val="5E9C4D"/>
            </a:solidFill>
          </p:spPr>
          <p:txBody>
            <a:bodyPr wrap="square" lIns="0" tIns="0" rIns="0" bIns="0" rtlCol="0"/>
            <a:lstStyle/>
            <a:p>
              <a:endParaRPr/>
            </a:p>
          </p:txBody>
        </p:sp>
        <p:sp>
          <p:nvSpPr>
            <p:cNvPr id="9" name="object 9"/>
            <p:cNvSpPr/>
            <p:nvPr/>
          </p:nvSpPr>
          <p:spPr>
            <a:xfrm>
              <a:off x="1240637" y="2517775"/>
              <a:ext cx="1769110" cy="3536950"/>
            </a:xfrm>
            <a:custGeom>
              <a:avLst/>
              <a:gdLst/>
              <a:ahLst/>
              <a:cxnLst/>
              <a:rect l="l" t="t" r="r" b="b"/>
              <a:pathLst>
                <a:path w="1769110" h="3536950">
                  <a:moveTo>
                    <a:pt x="1768500" y="3536873"/>
                  </a:moveTo>
                  <a:lnTo>
                    <a:pt x="1719819" y="3536216"/>
                  </a:lnTo>
                  <a:lnTo>
                    <a:pt x="1671463" y="3534257"/>
                  </a:lnTo>
                  <a:lnTo>
                    <a:pt x="1623450" y="3531011"/>
                  </a:lnTo>
                  <a:lnTo>
                    <a:pt x="1575795" y="3526496"/>
                  </a:lnTo>
                  <a:lnTo>
                    <a:pt x="1528516" y="3520729"/>
                  </a:lnTo>
                  <a:lnTo>
                    <a:pt x="1481630" y="3513727"/>
                  </a:lnTo>
                  <a:lnTo>
                    <a:pt x="1435153" y="3505506"/>
                  </a:lnTo>
                  <a:lnTo>
                    <a:pt x="1389103" y="3496084"/>
                  </a:lnTo>
                  <a:lnTo>
                    <a:pt x="1343495" y="3485477"/>
                  </a:lnTo>
                  <a:lnTo>
                    <a:pt x="1298348" y="3473702"/>
                  </a:lnTo>
                  <a:lnTo>
                    <a:pt x="1253678" y="3460776"/>
                  </a:lnTo>
                  <a:lnTo>
                    <a:pt x="1209501" y="3446715"/>
                  </a:lnTo>
                  <a:lnTo>
                    <a:pt x="1165835" y="3431538"/>
                  </a:lnTo>
                  <a:lnTo>
                    <a:pt x="1122697" y="3415259"/>
                  </a:lnTo>
                  <a:lnTo>
                    <a:pt x="1080102" y="3397898"/>
                  </a:lnTo>
                  <a:lnTo>
                    <a:pt x="1038069" y="3379469"/>
                  </a:lnTo>
                  <a:lnTo>
                    <a:pt x="996614" y="3359990"/>
                  </a:lnTo>
                  <a:lnTo>
                    <a:pt x="955754" y="3339479"/>
                  </a:lnTo>
                  <a:lnTo>
                    <a:pt x="915505" y="3317951"/>
                  </a:lnTo>
                  <a:lnTo>
                    <a:pt x="875886" y="3295424"/>
                  </a:lnTo>
                  <a:lnTo>
                    <a:pt x="836911" y="3271914"/>
                  </a:lnTo>
                  <a:lnTo>
                    <a:pt x="798599" y="3247439"/>
                  </a:lnTo>
                  <a:lnTo>
                    <a:pt x="760966" y="3222014"/>
                  </a:lnTo>
                  <a:lnTo>
                    <a:pt x="724029" y="3195658"/>
                  </a:lnTo>
                  <a:lnTo>
                    <a:pt x="687804" y="3168387"/>
                  </a:lnTo>
                  <a:lnTo>
                    <a:pt x="652310" y="3140218"/>
                  </a:lnTo>
                  <a:lnTo>
                    <a:pt x="617562" y="3111167"/>
                  </a:lnTo>
                  <a:lnTo>
                    <a:pt x="583577" y="3081251"/>
                  </a:lnTo>
                  <a:lnTo>
                    <a:pt x="550373" y="3050488"/>
                  </a:lnTo>
                  <a:lnTo>
                    <a:pt x="517966" y="3018894"/>
                  </a:lnTo>
                  <a:lnTo>
                    <a:pt x="486373" y="2986486"/>
                  </a:lnTo>
                  <a:lnTo>
                    <a:pt x="455610" y="2953281"/>
                  </a:lnTo>
                  <a:lnTo>
                    <a:pt x="425695" y="2919296"/>
                  </a:lnTo>
                  <a:lnTo>
                    <a:pt x="396645" y="2884548"/>
                  </a:lnTo>
                  <a:lnTo>
                    <a:pt x="368476" y="2849052"/>
                  </a:lnTo>
                  <a:lnTo>
                    <a:pt x="341206" y="2812828"/>
                  </a:lnTo>
                  <a:lnTo>
                    <a:pt x="314850" y="2775890"/>
                  </a:lnTo>
                  <a:lnTo>
                    <a:pt x="289426" y="2738256"/>
                  </a:lnTo>
                  <a:lnTo>
                    <a:pt x="264952" y="2699943"/>
                  </a:lnTo>
                  <a:lnTo>
                    <a:pt x="241442" y="2660968"/>
                  </a:lnTo>
                  <a:lnTo>
                    <a:pt x="218916" y="2621348"/>
                  </a:lnTo>
                  <a:lnTo>
                    <a:pt x="197389" y="2581099"/>
                  </a:lnTo>
                  <a:lnTo>
                    <a:pt x="176877" y="2540238"/>
                  </a:lnTo>
                  <a:lnTo>
                    <a:pt x="157399" y="2498783"/>
                  </a:lnTo>
                  <a:lnTo>
                    <a:pt x="138971" y="2456749"/>
                  </a:lnTo>
                  <a:lnTo>
                    <a:pt x="121610" y="2414154"/>
                  </a:lnTo>
                  <a:lnTo>
                    <a:pt x="105332" y="2371015"/>
                  </a:lnTo>
                  <a:lnTo>
                    <a:pt x="90155" y="2327349"/>
                  </a:lnTo>
                  <a:lnTo>
                    <a:pt x="76095" y="2283172"/>
                  </a:lnTo>
                  <a:lnTo>
                    <a:pt x="63169" y="2238501"/>
                  </a:lnTo>
                  <a:lnTo>
                    <a:pt x="51394" y="2193354"/>
                  </a:lnTo>
                  <a:lnTo>
                    <a:pt x="40788" y="2147746"/>
                  </a:lnTo>
                  <a:lnTo>
                    <a:pt x="31366" y="2101695"/>
                  </a:lnTo>
                  <a:lnTo>
                    <a:pt x="23145" y="2055218"/>
                  </a:lnTo>
                  <a:lnTo>
                    <a:pt x="16143" y="2008332"/>
                  </a:lnTo>
                  <a:lnTo>
                    <a:pt x="10376" y="1961053"/>
                  </a:lnTo>
                  <a:lnTo>
                    <a:pt x="5862" y="1913398"/>
                  </a:lnTo>
                  <a:lnTo>
                    <a:pt x="2616" y="1865384"/>
                  </a:lnTo>
                  <a:lnTo>
                    <a:pt x="656" y="1817028"/>
                  </a:lnTo>
                  <a:lnTo>
                    <a:pt x="0" y="1768348"/>
                  </a:lnTo>
                  <a:lnTo>
                    <a:pt x="656" y="1719673"/>
                  </a:lnTo>
                  <a:lnTo>
                    <a:pt x="2616" y="1671323"/>
                  </a:lnTo>
                  <a:lnTo>
                    <a:pt x="5862" y="1623316"/>
                  </a:lnTo>
                  <a:lnTo>
                    <a:pt x="10376" y="1575667"/>
                  </a:lnTo>
                  <a:lnTo>
                    <a:pt x="16143" y="1528393"/>
                  </a:lnTo>
                  <a:lnTo>
                    <a:pt x="23145" y="1481513"/>
                  </a:lnTo>
                  <a:lnTo>
                    <a:pt x="31366" y="1435041"/>
                  </a:lnTo>
                  <a:lnTo>
                    <a:pt x="40788" y="1388996"/>
                  </a:lnTo>
                  <a:lnTo>
                    <a:pt x="51394" y="1343394"/>
                  </a:lnTo>
                  <a:lnTo>
                    <a:pt x="63169" y="1298251"/>
                  </a:lnTo>
                  <a:lnTo>
                    <a:pt x="76095" y="1253585"/>
                  </a:lnTo>
                  <a:lnTo>
                    <a:pt x="90155" y="1209413"/>
                  </a:lnTo>
                  <a:lnTo>
                    <a:pt x="105332" y="1165752"/>
                  </a:lnTo>
                  <a:lnTo>
                    <a:pt x="121610" y="1122617"/>
                  </a:lnTo>
                  <a:lnTo>
                    <a:pt x="138971" y="1080027"/>
                  </a:lnTo>
                  <a:lnTo>
                    <a:pt x="157399" y="1037998"/>
                  </a:lnTo>
                  <a:lnTo>
                    <a:pt x="176877" y="996547"/>
                  </a:lnTo>
                  <a:lnTo>
                    <a:pt x="197389" y="955691"/>
                  </a:lnTo>
                  <a:lnTo>
                    <a:pt x="218916" y="915446"/>
                  </a:lnTo>
                  <a:lnTo>
                    <a:pt x="241442" y="875829"/>
                  </a:lnTo>
                  <a:lnTo>
                    <a:pt x="264952" y="836858"/>
                  </a:lnTo>
                  <a:lnTo>
                    <a:pt x="289426" y="798549"/>
                  </a:lnTo>
                  <a:lnTo>
                    <a:pt x="314850" y="760919"/>
                  </a:lnTo>
                  <a:lnTo>
                    <a:pt x="341206" y="723985"/>
                  </a:lnTo>
                  <a:lnTo>
                    <a:pt x="368476" y="687763"/>
                  </a:lnTo>
                  <a:lnTo>
                    <a:pt x="396645" y="652272"/>
                  </a:lnTo>
                  <a:lnTo>
                    <a:pt x="425695" y="617526"/>
                  </a:lnTo>
                  <a:lnTo>
                    <a:pt x="455610" y="583544"/>
                  </a:lnTo>
                  <a:lnTo>
                    <a:pt x="486373" y="550342"/>
                  </a:lnTo>
                  <a:lnTo>
                    <a:pt x="517966" y="517937"/>
                  </a:lnTo>
                  <a:lnTo>
                    <a:pt x="550373" y="486346"/>
                  </a:lnTo>
                  <a:lnTo>
                    <a:pt x="583577" y="455586"/>
                  </a:lnTo>
                  <a:lnTo>
                    <a:pt x="617562" y="425673"/>
                  </a:lnTo>
                  <a:lnTo>
                    <a:pt x="652310" y="396625"/>
                  </a:lnTo>
                  <a:lnTo>
                    <a:pt x="687804" y="368458"/>
                  </a:lnTo>
                  <a:lnTo>
                    <a:pt x="724029" y="341189"/>
                  </a:lnTo>
                  <a:lnTo>
                    <a:pt x="760966" y="314835"/>
                  </a:lnTo>
                  <a:lnTo>
                    <a:pt x="798599" y="289412"/>
                  </a:lnTo>
                  <a:lnTo>
                    <a:pt x="836911" y="264939"/>
                  </a:lnTo>
                  <a:lnTo>
                    <a:pt x="875886" y="241431"/>
                  </a:lnTo>
                  <a:lnTo>
                    <a:pt x="915505" y="218906"/>
                  </a:lnTo>
                  <a:lnTo>
                    <a:pt x="955754" y="197380"/>
                  </a:lnTo>
                  <a:lnTo>
                    <a:pt x="996614" y="176870"/>
                  </a:lnTo>
                  <a:lnTo>
                    <a:pt x="1038069" y="157393"/>
                  </a:lnTo>
                  <a:lnTo>
                    <a:pt x="1080102" y="138965"/>
                  </a:lnTo>
                  <a:lnTo>
                    <a:pt x="1122697" y="121605"/>
                  </a:lnTo>
                  <a:lnTo>
                    <a:pt x="1165835" y="105328"/>
                  </a:lnTo>
                  <a:lnTo>
                    <a:pt x="1209501" y="90151"/>
                  </a:lnTo>
                  <a:lnTo>
                    <a:pt x="1253678" y="76092"/>
                  </a:lnTo>
                  <a:lnTo>
                    <a:pt x="1298348" y="63167"/>
                  </a:lnTo>
                  <a:lnTo>
                    <a:pt x="1343495" y="51392"/>
                  </a:lnTo>
                  <a:lnTo>
                    <a:pt x="1389103" y="40786"/>
                  </a:lnTo>
                  <a:lnTo>
                    <a:pt x="1435153" y="31364"/>
                  </a:lnTo>
                  <a:lnTo>
                    <a:pt x="1481630" y="23144"/>
                  </a:lnTo>
                  <a:lnTo>
                    <a:pt x="1528516" y="16142"/>
                  </a:lnTo>
                  <a:lnTo>
                    <a:pt x="1575795" y="10376"/>
                  </a:lnTo>
                  <a:lnTo>
                    <a:pt x="1623450" y="5862"/>
                  </a:lnTo>
                  <a:lnTo>
                    <a:pt x="1671463" y="2616"/>
                  </a:lnTo>
                  <a:lnTo>
                    <a:pt x="1719819" y="656"/>
                  </a:lnTo>
                  <a:lnTo>
                    <a:pt x="1768500" y="0"/>
                  </a:lnTo>
                  <a:lnTo>
                    <a:pt x="1768500" y="1768348"/>
                  </a:lnTo>
                  <a:lnTo>
                    <a:pt x="1768500" y="3536873"/>
                  </a:lnTo>
                  <a:close/>
                </a:path>
              </a:pathLst>
            </a:custGeom>
            <a:ln w="25400">
              <a:solidFill>
                <a:srgbClr val="E6F0E2"/>
              </a:solidFill>
            </a:ln>
          </p:spPr>
          <p:txBody>
            <a:bodyPr wrap="square" lIns="0" tIns="0" rIns="0" bIns="0" rtlCol="0"/>
            <a:lstStyle/>
            <a:p>
              <a:endParaRPr/>
            </a:p>
          </p:txBody>
        </p:sp>
        <p:sp>
          <p:nvSpPr>
            <p:cNvPr id="10" name="object 10"/>
            <p:cNvSpPr/>
            <p:nvPr/>
          </p:nvSpPr>
          <p:spPr>
            <a:xfrm>
              <a:off x="3009137" y="2517698"/>
              <a:ext cx="5595620" cy="3536950"/>
            </a:xfrm>
            <a:custGeom>
              <a:avLst/>
              <a:gdLst/>
              <a:ahLst/>
              <a:cxnLst/>
              <a:rect l="l" t="t" r="r" b="b"/>
              <a:pathLst>
                <a:path w="5595620" h="3536950">
                  <a:moveTo>
                    <a:pt x="5595112" y="0"/>
                  </a:moveTo>
                  <a:lnTo>
                    <a:pt x="0" y="0"/>
                  </a:lnTo>
                  <a:lnTo>
                    <a:pt x="0" y="3536950"/>
                  </a:lnTo>
                  <a:lnTo>
                    <a:pt x="5595112" y="3536950"/>
                  </a:lnTo>
                  <a:lnTo>
                    <a:pt x="5595112" y="0"/>
                  </a:lnTo>
                  <a:close/>
                </a:path>
              </a:pathLst>
            </a:custGeom>
            <a:solidFill>
              <a:srgbClr val="E6F0E2">
                <a:alpha val="90194"/>
              </a:srgbClr>
            </a:solidFill>
          </p:spPr>
          <p:txBody>
            <a:bodyPr wrap="square" lIns="0" tIns="0" rIns="0" bIns="0" rtlCol="0"/>
            <a:lstStyle/>
            <a:p>
              <a:endParaRPr/>
            </a:p>
          </p:txBody>
        </p:sp>
        <p:sp>
          <p:nvSpPr>
            <p:cNvPr id="11" name="object 11"/>
            <p:cNvSpPr/>
            <p:nvPr/>
          </p:nvSpPr>
          <p:spPr>
            <a:xfrm>
              <a:off x="3009137" y="2517698"/>
              <a:ext cx="5595620" cy="3536950"/>
            </a:xfrm>
            <a:custGeom>
              <a:avLst/>
              <a:gdLst/>
              <a:ahLst/>
              <a:cxnLst/>
              <a:rect l="l" t="t" r="r" b="b"/>
              <a:pathLst>
                <a:path w="5595620" h="3536950">
                  <a:moveTo>
                    <a:pt x="0" y="3536950"/>
                  </a:moveTo>
                  <a:lnTo>
                    <a:pt x="5595112" y="3536950"/>
                  </a:lnTo>
                  <a:lnTo>
                    <a:pt x="5595112" y="0"/>
                  </a:lnTo>
                  <a:lnTo>
                    <a:pt x="0" y="0"/>
                  </a:lnTo>
                  <a:lnTo>
                    <a:pt x="0" y="3536950"/>
                  </a:lnTo>
                  <a:close/>
                </a:path>
              </a:pathLst>
            </a:custGeom>
            <a:ln w="25399">
              <a:solidFill>
                <a:srgbClr val="5E9C4D"/>
              </a:solidFill>
            </a:ln>
          </p:spPr>
          <p:txBody>
            <a:bodyPr wrap="square" lIns="0" tIns="0" rIns="0" bIns="0" rtlCol="0"/>
            <a:lstStyle/>
            <a:p>
              <a:endParaRPr/>
            </a:p>
          </p:txBody>
        </p:sp>
        <p:sp>
          <p:nvSpPr>
            <p:cNvPr id="12" name="object 12"/>
            <p:cNvSpPr/>
            <p:nvPr/>
          </p:nvSpPr>
          <p:spPr>
            <a:xfrm>
              <a:off x="1870074" y="3536823"/>
              <a:ext cx="1139190" cy="2278380"/>
            </a:xfrm>
            <a:custGeom>
              <a:avLst/>
              <a:gdLst/>
              <a:ahLst/>
              <a:cxnLst/>
              <a:rect l="l" t="t" r="r" b="b"/>
              <a:pathLst>
                <a:path w="1139189" h="2278379">
                  <a:moveTo>
                    <a:pt x="1139063" y="0"/>
                  </a:moveTo>
                  <a:lnTo>
                    <a:pt x="1090917" y="999"/>
                  </a:lnTo>
                  <a:lnTo>
                    <a:pt x="1043280" y="3970"/>
                  </a:lnTo>
                  <a:lnTo>
                    <a:pt x="996192" y="8873"/>
                  </a:lnTo>
                  <a:lnTo>
                    <a:pt x="949692" y="15670"/>
                  </a:lnTo>
                  <a:lnTo>
                    <a:pt x="903819" y="24320"/>
                  </a:lnTo>
                  <a:lnTo>
                    <a:pt x="858614" y="34783"/>
                  </a:lnTo>
                  <a:lnTo>
                    <a:pt x="814115" y="47021"/>
                  </a:lnTo>
                  <a:lnTo>
                    <a:pt x="770363" y="60994"/>
                  </a:lnTo>
                  <a:lnTo>
                    <a:pt x="727397" y="76663"/>
                  </a:lnTo>
                  <a:lnTo>
                    <a:pt x="685256" y="93987"/>
                  </a:lnTo>
                  <a:lnTo>
                    <a:pt x="643980" y="112927"/>
                  </a:lnTo>
                  <a:lnTo>
                    <a:pt x="603608" y="133445"/>
                  </a:lnTo>
                  <a:lnTo>
                    <a:pt x="564181" y="155499"/>
                  </a:lnTo>
                  <a:lnTo>
                    <a:pt x="525737" y="179052"/>
                  </a:lnTo>
                  <a:lnTo>
                    <a:pt x="488316" y="204062"/>
                  </a:lnTo>
                  <a:lnTo>
                    <a:pt x="451958" y="230492"/>
                  </a:lnTo>
                  <a:lnTo>
                    <a:pt x="416702" y="258300"/>
                  </a:lnTo>
                  <a:lnTo>
                    <a:pt x="382588" y="287449"/>
                  </a:lnTo>
                  <a:lnTo>
                    <a:pt x="349655" y="317897"/>
                  </a:lnTo>
                  <a:lnTo>
                    <a:pt x="317944" y="349607"/>
                  </a:lnTo>
                  <a:lnTo>
                    <a:pt x="287492" y="382537"/>
                  </a:lnTo>
                  <a:lnTo>
                    <a:pt x="258341" y="416649"/>
                  </a:lnTo>
                  <a:lnTo>
                    <a:pt x="230529" y="451903"/>
                  </a:lnTo>
                  <a:lnTo>
                    <a:pt x="204097" y="488260"/>
                  </a:lnTo>
                  <a:lnTo>
                    <a:pt x="179083" y="525680"/>
                  </a:lnTo>
                  <a:lnTo>
                    <a:pt x="155527" y="564124"/>
                  </a:lnTo>
                  <a:lnTo>
                    <a:pt x="133470" y="603552"/>
                  </a:lnTo>
                  <a:lnTo>
                    <a:pt x="112949" y="643924"/>
                  </a:lnTo>
                  <a:lnTo>
                    <a:pt x="94005" y="685202"/>
                  </a:lnTo>
                  <a:lnTo>
                    <a:pt x="76678" y="727345"/>
                  </a:lnTo>
                  <a:lnTo>
                    <a:pt x="61007" y="770314"/>
                  </a:lnTo>
                  <a:lnTo>
                    <a:pt x="47031" y="814069"/>
                  </a:lnTo>
                  <a:lnTo>
                    <a:pt x="34791" y="858572"/>
                  </a:lnTo>
                  <a:lnTo>
                    <a:pt x="24325" y="903782"/>
                  </a:lnTo>
                  <a:lnTo>
                    <a:pt x="15673" y="949660"/>
                  </a:lnTo>
                  <a:lnTo>
                    <a:pt x="8875" y="996167"/>
                  </a:lnTo>
                  <a:lnTo>
                    <a:pt x="3971" y="1043262"/>
                  </a:lnTo>
                  <a:lnTo>
                    <a:pt x="999" y="1090908"/>
                  </a:lnTo>
                  <a:lnTo>
                    <a:pt x="0" y="1139063"/>
                  </a:lnTo>
                  <a:lnTo>
                    <a:pt x="999" y="1187208"/>
                  </a:lnTo>
                  <a:lnTo>
                    <a:pt x="3971" y="1234844"/>
                  </a:lnTo>
                  <a:lnTo>
                    <a:pt x="8875" y="1281931"/>
                  </a:lnTo>
                  <a:lnTo>
                    <a:pt x="15673" y="1328430"/>
                  </a:lnTo>
                  <a:lnTo>
                    <a:pt x="24325" y="1374301"/>
                  </a:lnTo>
                  <a:lnTo>
                    <a:pt x="34791" y="1419505"/>
                  </a:lnTo>
                  <a:lnTo>
                    <a:pt x="47031" y="1464001"/>
                  </a:lnTo>
                  <a:lnTo>
                    <a:pt x="61007" y="1507751"/>
                  </a:lnTo>
                  <a:lnTo>
                    <a:pt x="76678" y="1550714"/>
                  </a:lnTo>
                  <a:lnTo>
                    <a:pt x="94005" y="1592853"/>
                  </a:lnTo>
                  <a:lnTo>
                    <a:pt x="112949" y="1634126"/>
                  </a:lnTo>
                  <a:lnTo>
                    <a:pt x="133470" y="1674494"/>
                  </a:lnTo>
                  <a:lnTo>
                    <a:pt x="155527" y="1713918"/>
                  </a:lnTo>
                  <a:lnTo>
                    <a:pt x="179083" y="1752359"/>
                  </a:lnTo>
                  <a:lnTo>
                    <a:pt x="204097" y="1789776"/>
                  </a:lnTo>
                  <a:lnTo>
                    <a:pt x="230529" y="1826130"/>
                  </a:lnTo>
                  <a:lnTo>
                    <a:pt x="258341" y="1861382"/>
                  </a:lnTo>
                  <a:lnTo>
                    <a:pt x="287492" y="1895492"/>
                  </a:lnTo>
                  <a:lnTo>
                    <a:pt x="317944" y="1928421"/>
                  </a:lnTo>
                  <a:lnTo>
                    <a:pt x="349655" y="1960129"/>
                  </a:lnTo>
                  <a:lnTo>
                    <a:pt x="382588" y="1990576"/>
                  </a:lnTo>
                  <a:lnTo>
                    <a:pt x="416702" y="2019723"/>
                  </a:lnTo>
                  <a:lnTo>
                    <a:pt x="451958" y="2047531"/>
                  </a:lnTo>
                  <a:lnTo>
                    <a:pt x="488316" y="2073960"/>
                  </a:lnTo>
                  <a:lnTo>
                    <a:pt x="525737" y="2098970"/>
                  </a:lnTo>
                  <a:lnTo>
                    <a:pt x="564181" y="2122522"/>
                  </a:lnTo>
                  <a:lnTo>
                    <a:pt x="603608" y="2144577"/>
                  </a:lnTo>
                  <a:lnTo>
                    <a:pt x="643980" y="2165094"/>
                  </a:lnTo>
                  <a:lnTo>
                    <a:pt x="685256" y="2184035"/>
                  </a:lnTo>
                  <a:lnTo>
                    <a:pt x="727397" y="2201359"/>
                  </a:lnTo>
                  <a:lnTo>
                    <a:pt x="770363" y="2217027"/>
                  </a:lnTo>
                  <a:lnTo>
                    <a:pt x="814115" y="2231001"/>
                  </a:lnTo>
                  <a:lnTo>
                    <a:pt x="858614" y="2243239"/>
                  </a:lnTo>
                  <a:lnTo>
                    <a:pt x="903819" y="2253703"/>
                  </a:lnTo>
                  <a:lnTo>
                    <a:pt x="949692" y="2262353"/>
                  </a:lnTo>
                  <a:lnTo>
                    <a:pt x="996192" y="2269150"/>
                  </a:lnTo>
                  <a:lnTo>
                    <a:pt x="1043280" y="2274053"/>
                  </a:lnTo>
                  <a:lnTo>
                    <a:pt x="1090917" y="2277025"/>
                  </a:lnTo>
                  <a:lnTo>
                    <a:pt x="1139063" y="2278024"/>
                  </a:lnTo>
                  <a:lnTo>
                    <a:pt x="1139063" y="0"/>
                  </a:lnTo>
                  <a:close/>
                </a:path>
              </a:pathLst>
            </a:custGeom>
            <a:solidFill>
              <a:srgbClr val="5E9C4D"/>
            </a:solidFill>
          </p:spPr>
          <p:txBody>
            <a:bodyPr wrap="square" lIns="0" tIns="0" rIns="0" bIns="0" rtlCol="0"/>
            <a:lstStyle/>
            <a:p>
              <a:endParaRPr/>
            </a:p>
          </p:txBody>
        </p:sp>
        <p:sp>
          <p:nvSpPr>
            <p:cNvPr id="13" name="object 13"/>
            <p:cNvSpPr/>
            <p:nvPr/>
          </p:nvSpPr>
          <p:spPr>
            <a:xfrm>
              <a:off x="1870074" y="3536823"/>
              <a:ext cx="1139190" cy="2278380"/>
            </a:xfrm>
            <a:custGeom>
              <a:avLst/>
              <a:gdLst/>
              <a:ahLst/>
              <a:cxnLst/>
              <a:rect l="l" t="t" r="r" b="b"/>
              <a:pathLst>
                <a:path w="1139189" h="2278379">
                  <a:moveTo>
                    <a:pt x="1139063" y="2278024"/>
                  </a:moveTo>
                  <a:lnTo>
                    <a:pt x="1090917" y="2277025"/>
                  </a:lnTo>
                  <a:lnTo>
                    <a:pt x="1043280" y="2274053"/>
                  </a:lnTo>
                  <a:lnTo>
                    <a:pt x="996192" y="2269150"/>
                  </a:lnTo>
                  <a:lnTo>
                    <a:pt x="949692" y="2262353"/>
                  </a:lnTo>
                  <a:lnTo>
                    <a:pt x="903819" y="2253703"/>
                  </a:lnTo>
                  <a:lnTo>
                    <a:pt x="858614" y="2243239"/>
                  </a:lnTo>
                  <a:lnTo>
                    <a:pt x="814115" y="2231001"/>
                  </a:lnTo>
                  <a:lnTo>
                    <a:pt x="770363" y="2217027"/>
                  </a:lnTo>
                  <a:lnTo>
                    <a:pt x="727397" y="2201359"/>
                  </a:lnTo>
                  <a:lnTo>
                    <a:pt x="685256" y="2184035"/>
                  </a:lnTo>
                  <a:lnTo>
                    <a:pt x="643980" y="2165094"/>
                  </a:lnTo>
                  <a:lnTo>
                    <a:pt x="603608" y="2144577"/>
                  </a:lnTo>
                  <a:lnTo>
                    <a:pt x="564181" y="2122522"/>
                  </a:lnTo>
                  <a:lnTo>
                    <a:pt x="525737" y="2098970"/>
                  </a:lnTo>
                  <a:lnTo>
                    <a:pt x="488316" y="2073960"/>
                  </a:lnTo>
                  <a:lnTo>
                    <a:pt x="451958" y="2047531"/>
                  </a:lnTo>
                  <a:lnTo>
                    <a:pt x="416702" y="2019723"/>
                  </a:lnTo>
                  <a:lnTo>
                    <a:pt x="382588" y="1990576"/>
                  </a:lnTo>
                  <a:lnTo>
                    <a:pt x="349655" y="1960129"/>
                  </a:lnTo>
                  <a:lnTo>
                    <a:pt x="317944" y="1928421"/>
                  </a:lnTo>
                  <a:lnTo>
                    <a:pt x="287492" y="1895492"/>
                  </a:lnTo>
                  <a:lnTo>
                    <a:pt x="258341" y="1861382"/>
                  </a:lnTo>
                  <a:lnTo>
                    <a:pt x="230529" y="1826130"/>
                  </a:lnTo>
                  <a:lnTo>
                    <a:pt x="204097" y="1789776"/>
                  </a:lnTo>
                  <a:lnTo>
                    <a:pt x="179083" y="1752359"/>
                  </a:lnTo>
                  <a:lnTo>
                    <a:pt x="155527" y="1713918"/>
                  </a:lnTo>
                  <a:lnTo>
                    <a:pt x="133470" y="1674494"/>
                  </a:lnTo>
                  <a:lnTo>
                    <a:pt x="112949" y="1634126"/>
                  </a:lnTo>
                  <a:lnTo>
                    <a:pt x="94005" y="1592853"/>
                  </a:lnTo>
                  <a:lnTo>
                    <a:pt x="76678" y="1550714"/>
                  </a:lnTo>
                  <a:lnTo>
                    <a:pt x="61007" y="1507751"/>
                  </a:lnTo>
                  <a:lnTo>
                    <a:pt x="47031" y="1464001"/>
                  </a:lnTo>
                  <a:lnTo>
                    <a:pt x="34791" y="1419505"/>
                  </a:lnTo>
                  <a:lnTo>
                    <a:pt x="24325" y="1374301"/>
                  </a:lnTo>
                  <a:lnTo>
                    <a:pt x="15673" y="1328430"/>
                  </a:lnTo>
                  <a:lnTo>
                    <a:pt x="8875" y="1281931"/>
                  </a:lnTo>
                  <a:lnTo>
                    <a:pt x="3971" y="1234844"/>
                  </a:lnTo>
                  <a:lnTo>
                    <a:pt x="999" y="1187208"/>
                  </a:lnTo>
                  <a:lnTo>
                    <a:pt x="0" y="1139063"/>
                  </a:lnTo>
                  <a:lnTo>
                    <a:pt x="999" y="1090908"/>
                  </a:lnTo>
                  <a:lnTo>
                    <a:pt x="3971" y="1043262"/>
                  </a:lnTo>
                  <a:lnTo>
                    <a:pt x="8875" y="996167"/>
                  </a:lnTo>
                  <a:lnTo>
                    <a:pt x="15673" y="949660"/>
                  </a:lnTo>
                  <a:lnTo>
                    <a:pt x="24325" y="903782"/>
                  </a:lnTo>
                  <a:lnTo>
                    <a:pt x="34791" y="858572"/>
                  </a:lnTo>
                  <a:lnTo>
                    <a:pt x="47031" y="814069"/>
                  </a:lnTo>
                  <a:lnTo>
                    <a:pt x="61007" y="770314"/>
                  </a:lnTo>
                  <a:lnTo>
                    <a:pt x="76678" y="727345"/>
                  </a:lnTo>
                  <a:lnTo>
                    <a:pt x="94005" y="685202"/>
                  </a:lnTo>
                  <a:lnTo>
                    <a:pt x="112949" y="643924"/>
                  </a:lnTo>
                  <a:lnTo>
                    <a:pt x="133470" y="603552"/>
                  </a:lnTo>
                  <a:lnTo>
                    <a:pt x="155527" y="564124"/>
                  </a:lnTo>
                  <a:lnTo>
                    <a:pt x="179083" y="525680"/>
                  </a:lnTo>
                  <a:lnTo>
                    <a:pt x="204097" y="488260"/>
                  </a:lnTo>
                  <a:lnTo>
                    <a:pt x="230529" y="451903"/>
                  </a:lnTo>
                  <a:lnTo>
                    <a:pt x="258341" y="416649"/>
                  </a:lnTo>
                  <a:lnTo>
                    <a:pt x="287492" y="382537"/>
                  </a:lnTo>
                  <a:lnTo>
                    <a:pt x="317944" y="349607"/>
                  </a:lnTo>
                  <a:lnTo>
                    <a:pt x="349655" y="317897"/>
                  </a:lnTo>
                  <a:lnTo>
                    <a:pt x="382588" y="287449"/>
                  </a:lnTo>
                  <a:lnTo>
                    <a:pt x="416702" y="258300"/>
                  </a:lnTo>
                  <a:lnTo>
                    <a:pt x="451958" y="230492"/>
                  </a:lnTo>
                  <a:lnTo>
                    <a:pt x="488316" y="204062"/>
                  </a:lnTo>
                  <a:lnTo>
                    <a:pt x="525737" y="179052"/>
                  </a:lnTo>
                  <a:lnTo>
                    <a:pt x="564181" y="155499"/>
                  </a:lnTo>
                  <a:lnTo>
                    <a:pt x="603608" y="133445"/>
                  </a:lnTo>
                  <a:lnTo>
                    <a:pt x="643980" y="112927"/>
                  </a:lnTo>
                  <a:lnTo>
                    <a:pt x="685256" y="93987"/>
                  </a:lnTo>
                  <a:lnTo>
                    <a:pt x="727397" y="76663"/>
                  </a:lnTo>
                  <a:lnTo>
                    <a:pt x="770363" y="60994"/>
                  </a:lnTo>
                  <a:lnTo>
                    <a:pt x="814115" y="47021"/>
                  </a:lnTo>
                  <a:lnTo>
                    <a:pt x="858614" y="34783"/>
                  </a:lnTo>
                  <a:lnTo>
                    <a:pt x="903819" y="24320"/>
                  </a:lnTo>
                  <a:lnTo>
                    <a:pt x="949692" y="15670"/>
                  </a:lnTo>
                  <a:lnTo>
                    <a:pt x="996192" y="8873"/>
                  </a:lnTo>
                  <a:lnTo>
                    <a:pt x="1043280" y="3970"/>
                  </a:lnTo>
                  <a:lnTo>
                    <a:pt x="1090917" y="999"/>
                  </a:lnTo>
                  <a:lnTo>
                    <a:pt x="1139063" y="0"/>
                  </a:lnTo>
                  <a:lnTo>
                    <a:pt x="1139063" y="1139063"/>
                  </a:lnTo>
                  <a:lnTo>
                    <a:pt x="1139063" y="2278024"/>
                  </a:lnTo>
                  <a:close/>
                </a:path>
              </a:pathLst>
            </a:custGeom>
            <a:ln w="25400">
              <a:solidFill>
                <a:srgbClr val="E6F0E2"/>
              </a:solidFill>
            </a:ln>
          </p:spPr>
          <p:txBody>
            <a:bodyPr wrap="square" lIns="0" tIns="0" rIns="0" bIns="0" rtlCol="0"/>
            <a:lstStyle/>
            <a:p>
              <a:endParaRPr/>
            </a:p>
          </p:txBody>
        </p:sp>
        <p:sp>
          <p:nvSpPr>
            <p:cNvPr id="14" name="object 14"/>
            <p:cNvSpPr/>
            <p:nvPr/>
          </p:nvSpPr>
          <p:spPr>
            <a:xfrm>
              <a:off x="3009137" y="3536848"/>
              <a:ext cx="5595620" cy="2278380"/>
            </a:xfrm>
            <a:custGeom>
              <a:avLst/>
              <a:gdLst/>
              <a:ahLst/>
              <a:cxnLst/>
              <a:rect l="l" t="t" r="r" b="b"/>
              <a:pathLst>
                <a:path w="5595620" h="2278379">
                  <a:moveTo>
                    <a:pt x="5595112" y="0"/>
                  </a:moveTo>
                  <a:lnTo>
                    <a:pt x="0" y="0"/>
                  </a:lnTo>
                  <a:lnTo>
                    <a:pt x="0" y="2277999"/>
                  </a:lnTo>
                  <a:lnTo>
                    <a:pt x="5595112" y="2277999"/>
                  </a:lnTo>
                  <a:lnTo>
                    <a:pt x="5595112" y="0"/>
                  </a:lnTo>
                  <a:close/>
                </a:path>
              </a:pathLst>
            </a:custGeom>
            <a:solidFill>
              <a:srgbClr val="E6F0E2">
                <a:alpha val="90194"/>
              </a:srgbClr>
            </a:solidFill>
          </p:spPr>
          <p:txBody>
            <a:bodyPr wrap="square" lIns="0" tIns="0" rIns="0" bIns="0" rtlCol="0"/>
            <a:lstStyle/>
            <a:p>
              <a:endParaRPr/>
            </a:p>
          </p:txBody>
        </p:sp>
        <p:sp>
          <p:nvSpPr>
            <p:cNvPr id="15" name="object 15"/>
            <p:cNvSpPr/>
            <p:nvPr/>
          </p:nvSpPr>
          <p:spPr>
            <a:xfrm>
              <a:off x="3009137" y="3536848"/>
              <a:ext cx="5595620" cy="2278380"/>
            </a:xfrm>
            <a:custGeom>
              <a:avLst/>
              <a:gdLst/>
              <a:ahLst/>
              <a:cxnLst/>
              <a:rect l="l" t="t" r="r" b="b"/>
              <a:pathLst>
                <a:path w="5595620" h="2278379">
                  <a:moveTo>
                    <a:pt x="0" y="2277999"/>
                  </a:moveTo>
                  <a:lnTo>
                    <a:pt x="5595112" y="2277999"/>
                  </a:lnTo>
                  <a:lnTo>
                    <a:pt x="5595112" y="0"/>
                  </a:lnTo>
                  <a:lnTo>
                    <a:pt x="0" y="0"/>
                  </a:lnTo>
                  <a:lnTo>
                    <a:pt x="0" y="2277999"/>
                  </a:lnTo>
                  <a:close/>
                </a:path>
              </a:pathLst>
            </a:custGeom>
            <a:ln w="25400">
              <a:solidFill>
                <a:srgbClr val="5E9C4D"/>
              </a:solidFill>
            </a:ln>
          </p:spPr>
          <p:txBody>
            <a:bodyPr wrap="square" lIns="0" tIns="0" rIns="0" bIns="0" rtlCol="0"/>
            <a:lstStyle/>
            <a:p>
              <a:endParaRPr/>
            </a:p>
          </p:txBody>
        </p:sp>
        <p:sp>
          <p:nvSpPr>
            <p:cNvPr id="16" name="object 16"/>
            <p:cNvSpPr/>
            <p:nvPr/>
          </p:nvSpPr>
          <p:spPr>
            <a:xfrm>
              <a:off x="2499487" y="4555998"/>
              <a:ext cx="509905" cy="1019175"/>
            </a:xfrm>
            <a:custGeom>
              <a:avLst/>
              <a:gdLst/>
              <a:ahLst/>
              <a:cxnLst/>
              <a:rect l="l" t="t" r="r" b="b"/>
              <a:pathLst>
                <a:path w="509905" h="1019175">
                  <a:moveTo>
                    <a:pt x="509650" y="0"/>
                  </a:moveTo>
                  <a:lnTo>
                    <a:pt x="460574" y="2332"/>
                  </a:lnTo>
                  <a:lnTo>
                    <a:pt x="412816" y="9186"/>
                  </a:lnTo>
                  <a:lnTo>
                    <a:pt x="366590" y="20349"/>
                  </a:lnTo>
                  <a:lnTo>
                    <a:pt x="322111" y="35607"/>
                  </a:lnTo>
                  <a:lnTo>
                    <a:pt x="279590" y="54747"/>
                  </a:lnTo>
                  <a:lnTo>
                    <a:pt x="239244" y="77555"/>
                  </a:lnTo>
                  <a:lnTo>
                    <a:pt x="201284" y="103818"/>
                  </a:lnTo>
                  <a:lnTo>
                    <a:pt x="165925" y="133323"/>
                  </a:lnTo>
                  <a:lnTo>
                    <a:pt x="133381" y="165856"/>
                  </a:lnTo>
                  <a:lnTo>
                    <a:pt x="103865" y="201204"/>
                  </a:lnTo>
                  <a:lnTo>
                    <a:pt x="77591" y="239153"/>
                  </a:lnTo>
                  <a:lnTo>
                    <a:pt x="54773" y="279490"/>
                  </a:lnTo>
                  <a:lnTo>
                    <a:pt x="35625" y="322001"/>
                  </a:lnTo>
                  <a:lnTo>
                    <a:pt x="20359" y="366474"/>
                  </a:lnTo>
                  <a:lnTo>
                    <a:pt x="9191" y="412694"/>
                  </a:lnTo>
                  <a:lnTo>
                    <a:pt x="2333" y="460448"/>
                  </a:lnTo>
                  <a:lnTo>
                    <a:pt x="0" y="509524"/>
                  </a:lnTo>
                  <a:lnTo>
                    <a:pt x="2333" y="558599"/>
                  </a:lnTo>
                  <a:lnTo>
                    <a:pt x="9191" y="606353"/>
                  </a:lnTo>
                  <a:lnTo>
                    <a:pt x="20359" y="652573"/>
                  </a:lnTo>
                  <a:lnTo>
                    <a:pt x="35625" y="697046"/>
                  </a:lnTo>
                  <a:lnTo>
                    <a:pt x="54773" y="739557"/>
                  </a:lnTo>
                  <a:lnTo>
                    <a:pt x="77591" y="779894"/>
                  </a:lnTo>
                  <a:lnTo>
                    <a:pt x="103865" y="817843"/>
                  </a:lnTo>
                  <a:lnTo>
                    <a:pt x="133381" y="853191"/>
                  </a:lnTo>
                  <a:lnTo>
                    <a:pt x="165925" y="885724"/>
                  </a:lnTo>
                  <a:lnTo>
                    <a:pt x="201284" y="915229"/>
                  </a:lnTo>
                  <a:lnTo>
                    <a:pt x="239244" y="941492"/>
                  </a:lnTo>
                  <a:lnTo>
                    <a:pt x="279590" y="964300"/>
                  </a:lnTo>
                  <a:lnTo>
                    <a:pt x="322111" y="983440"/>
                  </a:lnTo>
                  <a:lnTo>
                    <a:pt x="366590" y="998698"/>
                  </a:lnTo>
                  <a:lnTo>
                    <a:pt x="412816" y="1009861"/>
                  </a:lnTo>
                  <a:lnTo>
                    <a:pt x="460574" y="1016715"/>
                  </a:lnTo>
                  <a:lnTo>
                    <a:pt x="509650" y="1019047"/>
                  </a:lnTo>
                  <a:lnTo>
                    <a:pt x="509650" y="0"/>
                  </a:lnTo>
                  <a:close/>
                </a:path>
              </a:pathLst>
            </a:custGeom>
            <a:solidFill>
              <a:srgbClr val="5E9C4D"/>
            </a:solidFill>
          </p:spPr>
          <p:txBody>
            <a:bodyPr wrap="square" lIns="0" tIns="0" rIns="0" bIns="0" rtlCol="0"/>
            <a:lstStyle/>
            <a:p>
              <a:endParaRPr/>
            </a:p>
          </p:txBody>
        </p:sp>
        <p:sp>
          <p:nvSpPr>
            <p:cNvPr id="17" name="object 17"/>
            <p:cNvSpPr/>
            <p:nvPr/>
          </p:nvSpPr>
          <p:spPr>
            <a:xfrm>
              <a:off x="2499487" y="4555998"/>
              <a:ext cx="509905" cy="1019175"/>
            </a:xfrm>
            <a:custGeom>
              <a:avLst/>
              <a:gdLst/>
              <a:ahLst/>
              <a:cxnLst/>
              <a:rect l="l" t="t" r="r" b="b"/>
              <a:pathLst>
                <a:path w="509905" h="1019175">
                  <a:moveTo>
                    <a:pt x="509650" y="1019047"/>
                  </a:moveTo>
                  <a:lnTo>
                    <a:pt x="460574" y="1016715"/>
                  </a:lnTo>
                  <a:lnTo>
                    <a:pt x="412816" y="1009861"/>
                  </a:lnTo>
                  <a:lnTo>
                    <a:pt x="366590" y="998698"/>
                  </a:lnTo>
                  <a:lnTo>
                    <a:pt x="322111" y="983440"/>
                  </a:lnTo>
                  <a:lnTo>
                    <a:pt x="279590" y="964300"/>
                  </a:lnTo>
                  <a:lnTo>
                    <a:pt x="239244" y="941492"/>
                  </a:lnTo>
                  <a:lnTo>
                    <a:pt x="201284" y="915229"/>
                  </a:lnTo>
                  <a:lnTo>
                    <a:pt x="165925" y="885724"/>
                  </a:lnTo>
                  <a:lnTo>
                    <a:pt x="133381" y="853191"/>
                  </a:lnTo>
                  <a:lnTo>
                    <a:pt x="103865" y="817843"/>
                  </a:lnTo>
                  <a:lnTo>
                    <a:pt x="77591" y="779894"/>
                  </a:lnTo>
                  <a:lnTo>
                    <a:pt x="54773" y="739557"/>
                  </a:lnTo>
                  <a:lnTo>
                    <a:pt x="35625" y="697046"/>
                  </a:lnTo>
                  <a:lnTo>
                    <a:pt x="20359" y="652573"/>
                  </a:lnTo>
                  <a:lnTo>
                    <a:pt x="9191" y="606353"/>
                  </a:lnTo>
                  <a:lnTo>
                    <a:pt x="2333" y="558599"/>
                  </a:lnTo>
                  <a:lnTo>
                    <a:pt x="0" y="509524"/>
                  </a:lnTo>
                  <a:lnTo>
                    <a:pt x="2333" y="460448"/>
                  </a:lnTo>
                  <a:lnTo>
                    <a:pt x="9191" y="412694"/>
                  </a:lnTo>
                  <a:lnTo>
                    <a:pt x="20359" y="366474"/>
                  </a:lnTo>
                  <a:lnTo>
                    <a:pt x="35625" y="322001"/>
                  </a:lnTo>
                  <a:lnTo>
                    <a:pt x="54773" y="279490"/>
                  </a:lnTo>
                  <a:lnTo>
                    <a:pt x="77591" y="239153"/>
                  </a:lnTo>
                  <a:lnTo>
                    <a:pt x="103865" y="201204"/>
                  </a:lnTo>
                  <a:lnTo>
                    <a:pt x="133381" y="165856"/>
                  </a:lnTo>
                  <a:lnTo>
                    <a:pt x="165925" y="133323"/>
                  </a:lnTo>
                  <a:lnTo>
                    <a:pt x="201284" y="103818"/>
                  </a:lnTo>
                  <a:lnTo>
                    <a:pt x="239244" y="77555"/>
                  </a:lnTo>
                  <a:lnTo>
                    <a:pt x="279590" y="54747"/>
                  </a:lnTo>
                  <a:lnTo>
                    <a:pt x="322111" y="35607"/>
                  </a:lnTo>
                  <a:lnTo>
                    <a:pt x="366590" y="20349"/>
                  </a:lnTo>
                  <a:lnTo>
                    <a:pt x="412816" y="9186"/>
                  </a:lnTo>
                  <a:lnTo>
                    <a:pt x="460574" y="2332"/>
                  </a:lnTo>
                  <a:lnTo>
                    <a:pt x="509650" y="0"/>
                  </a:lnTo>
                  <a:lnTo>
                    <a:pt x="509650" y="509524"/>
                  </a:lnTo>
                  <a:lnTo>
                    <a:pt x="509650" y="1019047"/>
                  </a:lnTo>
                  <a:close/>
                </a:path>
              </a:pathLst>
            </a:custGeom>
            <a:ln w="25400">
              <a:solidFill>
                <a:srgbClr val="E6F0E2"/>
              </a:solidFill>
            </a:ln>
          </p:spPr>
          <p:txBody>
            <a:bodyPr wrap="square" lIns="0" tIns="0" rIns="0" bIns="0" rtlCol="0"/>
            <a:lstStyle/>
            <a:p>
              <a:endParaRPr/>
            </a:p>
          </p:txBody>
        </p:sp>
        <p:sp>
          <p:nvSpPr>
            <p:cNvPr id="18" name="object 18"/>
            <p:cNvSpPr/>
            <p:nvPr/>
          </p:nvSpPr>
          <p:spPr>
            <a:xfrm>
              <a:off x="3009137" y="4555934"/>
              <a:ext cx="5595620" cy="1019175"/>
            </a:xfrm>
            <a:custGeom>
              <a:avLst/>
              <a:gdLst/>
              <a:ahLst/>
              <a:cxnLst/>
              <a:rect l="l" t="t" r="r" b="b"/>
              <a:pathLst>
                <a:path w="5595620" h="1019175">
                  <a:moveTo>
                    <a:pt x="5595112" y="0"/>
                  </a:moveTo>
                  <a:lnTo>
                    <a:pt x="0" y="0"/>
                  </a:lnTo>
                  <a:lnTo>
                    <a:pt x="0" y="1019111"/>
                  </a:lnTo>
                  <a:lnTo>
                    <a:pt x="5595112" y="1019111"/>
                  </a:lnTo>
                  <a:lnTo>
                    <a:pt x="5595112" y="0"/>
                  </a:lnTo>
                  <a:close/>
                </a:path>
              </a:pathLst>
            </a:custGeom>
            <a:solidFill>
              <a:srgbClr val="E6F0E2">
                <a:alpha val="90194"/>
              </a:srgbClr>
            </a:solidFill>
          </p:spPr>
          <p:txBody>
            <a:bodyPr wrap="square" lIns="0" tIns="0" rIns="0" bIns="0" rtlCol="0"/>
            <a:lstStyle/>
            <a:p>
              <a:endParaRPr/>
            </a:p>
          </p:txBody>
        </p:sp>
        <p:sp>
          <p:nvSpPr>
            <p:cNvPr id="19" name="object 19"/>
            <p:cNvSpPr/>
            <p:nvPr/>
          </p:nvSpPr>
          <p:spPr>
            <a:xfrm>
              <a:off x="3009137" y="4555934"/>
              <a:ext cx="5595620" cy="1019175"/>
            </a:xfrm>
            <a:custGeom>
              <a:avLst/>
              <a:gdLst/>
              <a:ahLst/>
              <a:cxnLst/>
              <a:rect l="l" t="t" r="r" b="b"/>
              <a:pathLst>
                <a:path w="5595620" h="1019175">
                  <a:moveTo>
                    <a:pt x="0" y="1019111"/>
                  </a:moveTo>
                  <a:lnTo>
                    <a:pt x="5595112" y="1019111"/>
                  </a:lnTo>
                  <a:lnTo>
                    <a:pt x="5595112" y="0"/>
                  </a:lnTo>
                  <a:lnTo>
                    <a:pt x="0" y="0"/>
                  </a:lnTo>
                  <a:lnTo>
                    <a:pt x="0" y="1019111"/>
                  </a:lnTo>
                  <a:close/>
                </a:path>
              </a:pathLst>
            </a:custGeom>
            <a:ln w="25400">
              <a:solidFill>
                <a:srgbClr val="5E9C4D"/>
              </a:solidFill>
            </a:ln>
          </p:spPr>
          <p:txBody>
            <a:bodyPr wrap="square" lIns="0" tIns="0" rIns="0" bIns="0" rtlCol="0"/>
            <a:lstStyle/>
            <a:p>
              <a:endParaRPr/>
            </a:p>
          </p:txBody>
        </p:sp>
      </p:grpSp>
      <p:sp>
        <p:nvSpPr>
          <p:cNvPr id="20" name="object 20"/>
          <p:cNvSpPr txBox="1">
            <a:spLocks noGrp="1"/>
          </p:cNvSpPr>
          <p:nvPr>
            <p:ph type="title"/>
          </p:nvPr>
        </p:nvSpPr>
        <p:spPr>
          <a:prstGeom prst="rect">
            <a:avLst/>
          </a:prstGeom>
        </p:spPr>
        <p:txBody>
          <a:bodyPr vert="horz" wrap="square" lIns="0" tIns="201675" rIns="0" bIns="0" rtlCol="0">
            <a:spAutoFit/>
          </a:bodyPr>
          <a:lstStyle/>
          <a:p>
            <a:pPr marL="474345">
              <a:lnSpc>
                <a:spcPct val="100000"/>
              </a:lnSpc>
              <a:spcBef>
                <a:spcPts val="95"/>
              </a:spcBef>
            </a:pPr>
            <a:r>
              <a:rPr sz="3400" spc="-95" dirty="0"/>
              <a:t>Inokulacja</a:t>
            </a:r>
            <a:endParaRPr sz="3400"/>
          </a:p>
        </p:txBody>
      </p:sp>
      <p:sp>
        <p:nvSpPr>
          <p:cNvPr id="21" name="object 21"/>
          <p:cNvSpPr txBox="1"/>
          <p:nvPr/>
        </p:nvSpPr>
        <p:spPr>
          <a:xfrm>
            <a:off x="3105150" y="1515872"/>
            <a:ext cx="5407025" cy="3885565"/>
          </a:xfrm>
          <a:prstGeom prst="rect">
            <a:avLst/>
          </a:prstGeom>
        </p:spPr>
        <p:txBody>
          <a:bodyPr vert="horz" wrap="square" lIns="0" tIns="33019" rIns="0" bIns="0" rtlCol="0">
            <a:spAutoFit/>
          </a:bodyPr>
          <a:lstStyle/>
          <a:p>
            <a:pPr marL="125095" marR="118745" indent="-4445" algn="ctr">
              <a:lnSpc>
                <a:spcPct val="91500"/>
              </a:lnSpc>
              <a:spcBef>
                <a:spcPts val="259"/>
              </a:spcBef>
            </a:pPr>
            <a:r>
              <a:rPr sz="1600" spc="-10" dirty="0">
                <a:solidFill>
                  <a:srgbClr val="27421F"/>
                </a:solidFill>
                <a:latin typeface="Constantia"/>
                <a:cs typeface="Constantia"/>
              </a:rPr>
              <a:t>Inokulum mogą</a:t>
            </a:r>
            <a:r>
              <a:rPr sz="1600" spc="-85" dirty="0">
                <a:solidFill>
                  <a:srgbClr val="27421F"/>
                </a:solidFill>
                <a:latin typeface="Constantia"/>
                <a:cs typeface="Constantia"/>
              </a:rPr>
              <a:t> </a:t>
            </a:r>
            <a:r>
              <a:rPr sz="1600" spc="-20" dirty="0">
                <a:solidFill>
                  <a:srgbClr val="27421F"/>
                </a:solidFill>
                <a:latin typeface="Constantia"/>
                <a:cs typeface="Constantia"/>
              </a:rPr>
              <a:t>stanowić</a:t>
            </a:r>
            <a:r>
              <a:rPr sz="1600" spc="-70" dirty="0">
                <a:solidFill>
                  <a:srgbClr val="27421F"/>
                </a:solidFill>
                <a:latin typeface="Constantia"/>
                <a:cs typeface="Constantia"/>
              </a:rPr>
              <a:t> </a:t>
            </a:r>
            <a:r>
              <a:rPr sz="1600" dirty="0">
                <a:solidFill>
                  <a:srgbClr val="27421F"/>
                </a:solidFill>
                <a:latin typeface="Constantia"/>
                <a:cs typeface="Constantia"/>
              </a:rPr>
              <a:t>cząstki</a:t>
            </a:r>
            <a:r>
              <a:rPr sz="1600" spc="-45" dirty="0">
                <a:solidFill>
                  <a:srgbClr val="27421F"/>
                </a:solidFill>
                <a:latin typeface="Constantia"/>
                <a:cs typeface="Constantia"/>
              </a:rPr>
              <a:t> </a:t>
            </a:r>
            <a:r>
              <a:rPr sz="1600" spc="-10" dirty="0">
                <a:solidFill>
                  <a:srgbClr val="27421F"/>
                </a:solidFill>
                <a:latin typeface="Constantia"/>
                <a:cs typeface="Constantia"/>
              </a:rPr>
              <a:t>wiroidów</a:t>
            </a:r>
            <a:r>
              <a:rPr sz="1600" spc="-25" dirty="0">
                <a:solidFill>
                  <a:srgbClr val="27421F"/>
                </a:solidFill>
                <a:latin typeface="Constantia"/>
                <a:cs typeface="Constantia"/>
              </a:rPr>
              <a:t> </a:t>
            </a:r>
            <a:r>
              <a:rPr sz="1600" spc="-10" dirty="0">
                <a:solidFill>
                  <a:srgbClr val="27421F"/>
                </a:solidFill>
                <a:latin typeface="Constantia"/>
                <a:cs typeface="Constantia"/>
              </a:rPr>
              <a:t>lub</a:t>
            </a:r>
            <a:r>
              <a:rPr sz="1600" spc="-80" dirty="0">
                <a:solidFill>
                  <a:srgbClr val="27421F"/>
                </a:solidFill>
                <a:latin typeface="Constantia"/>
                <a:cs typeface="Constantia"/>
              </a:rPr>
              <a:t> </a:t>
            </a:r>
            <a:r>
              <a:rPr sz="1600" spc="-10" dirty="0">
                <a:solidFill>
                  <a:srgbClr val="27421F"/>
                </a:solidFill>
                <a:latin typeface="Constantia"/>
                <a:cs typeface="Constantia"/>
              </a:rPr>
              <a:t>wirusów, komórki</a:t>
            </a:r>
            <a:r>
              <a:rPr sz="1600" spc="-50" dirty="0">
                <a:solidFill>
                  <a:srgbClr val="27421F"/>
                </a:solidFill>
                <a:latin typeface="Constantia"/>
                <a:cs typeface="Constantia"/>
              </a:rPr>
              <a:t> </a:t>
            </a:r>
            <a:r>
              <a:rPr sz="1600" spc="-10" dirty="0">
                <a:solidFill>
                  <a:srgbClr val="27421F"/>
                </a:solidFill>
                <a:latin typeface="Constantia"/>
                <a:cs typeface="Constantia"/>
              </a:rPr>
              <a:t>organizmów</a:t>
            </a:r>
            <a:r>
              <a:rPr sz="1600" spc="-30" dirty="0">
                <a:solidFill>
                  <a:srgbClr val="27421F"/>
                </a:solidFill>
                <a:latin typeface="Constantia"/>
                <a:cs typeface="Constantia"/>
              </a:rPr>
              <a:t> </a:t>
            </a:r>
            <a:r>
              <a:rPr sz="1600" spc="-20" dirty="0">
                <a:solidFill>
                  <a:srgbClr val="27421F"/>
                </a:solidFill>
                <a:latin typeface="Constantia"/>
                <a:cs typeface="Constantia"/>
              </a:rPr>
              <a:t>mykoplazmopodobnych</a:t>
            </a:r>
            <a:r>
              <a:rPr sz="1600" spc="15" dirty="0">
                <a:solidFill>
                  <a:srgbClr val="27421F"/>
                </a:solidFill>
                <a:latin typeface="Constantia"/>
                <a:cs typeface="Constantia"/>
              </a:rPr>
              <a:t> </a:t>
            </a:r>
            <a:r>
              <a:rPr sz="1600" dirty="0">
                <a:solidFill>
                  <a:srgbClr val="27421F"/>
                </a:solidFill>
                <a:latin typeface="Constantia"/>
                <a:cs typeface="Constantia"/>
              </a:rPr>
              <a:t>lub</a:t>
            </a:r>
            <a:r>
              <a:rPr sz="1600" spc="-50" dirty="0">
                <a:solidFill>
                  <a:srgbClr val="27421F"/>
                </a:solidFill>
                <a:latin typeface="Constantia"/>
                <a:cs typeface="Constantia"/>
              </a:rPr>
              <a:t> </a:t>
            </a:r>
            <a:r>
              <a:rPr sz="1600" spc="-10" dirty="0">
                <a:solidFill>
                  <a:srgbClr val="27421F"/>
                </a:solidFill>
                <a:latin typeface="Constantia"/>
                <a:cs typeface="Constantia"/>
              </a:rPr>
              <a:t>bakterii właściwych,</a:t>
            </a:r>
            <a:r>
              <a:rPr sz="1600" spc="-30" dirty="0">
                <a:solidFill>
                  <a:srgbClr val="27421F"/>
                </a:solidFill>
                <a:latin typeface="Constantia"/>
                <a:cs typeface="Constantia"/>
              </a:rPr>
              <a:t> </a:t>
            </a:r>
            <a:r>
              <a:rPr sz="1600" dirty="0">
                <a:solidFill>
                  <a:srgbClr val="27421F"/>
                </a:solidFill>
                <a:latin typeface="Constantia"/>
                <a:cs typeface="Constantia"/>
              </a:rPr>
              <a:t>zarodniki</a:t>
            </a:r>
            <a:r>
              <a:rPr sz="1600" spc="-10" dirty="0">
                <a:solidFill>
                  <a:srgbClr val="27421F"/>
                </a:solidFill>
                <a:latin typeface="Constantia"/>
                <a:cs typeface="Constantia"/>
              </a:rPr>
              <a:t> </a:t>
            </a:r>
            <a:r>
              <a:rPr sz="1600" dirty="0">
                <a:solidFill>
                  <a:srgbClr val="27421F"/>
                </a:solidFill>
                <a:latin typeface="Constantia"/>
                <a:cs typeface="Constantia"/>
              </a:rPr>
              <a:t>lub</a:t>
            </a:r>
            <a:r>
              <a:rPr sz="1600" spc="-65" dirty="0">
                <a:solidFill>
                  <a:srgbClr val="27421F"/>
                </a:solidFill>
                <a:latin typeface="Constantia"/>
                <a:cs typeface="Constantia"/>
              </a:rPr>
              <a:t> </a:t>
            </a:r>
            <a:r>
              <a:rPr sz="1600" spc="-10" dirty="0">
                <a:solidFill>
                  <a:srgbClr val="27421F"/>
                </a:solidFill>
                <a:latin typeface="Constantia"/>
                <a:cs typeface="Constantia"/>
              </a:rPr>
              <a:t>fragmenty</a:t>
            </a:r>
            <a:r>
              <a:rPr sz="1600" spc="-80" dirty="0">
                <a:solidFill>
                  <a:srgbClr val="27421F"/>
                </a:solidFill>
                <a:latin typeface="Constantia"/>
                <a:cs typeface="Constantia"/>
              </a:rPr>
              <a:t> </a:t>
            </a:r>
            <a:r>
              <a:rPr sz="1600" dirty="0">
                <a:solidFill>
                  <a:srgbClr val="27421F"/>
                </a:solidFill>
                <a:latin typeface="Constantia"/>
                <a:cs typeface="Constantia"/>
              </a:rPr>
              <a:t>strzępek</a:t>
            </a:r>
            <a:r>
              <a:rPr sz="1600" spc="-80" dirty="0">
                <a:solidFill>
                  <a:srgbClr val="27421F"/>
                </a:solidFill>
                <a:latin typeface="Constantia"/>
                <a:cs typeface="Constantia"/>
              </a:rPr>
              <a:t> </a:t>
            </a:r>
            <a:r>
              <a:rPr sz="1600" spc="-30" dirty="0">
                <a:solidFill>
                  <a:srgbClr val="27421F"/>
                </a:solidFill>
                <a:latin typeface="Constantia"/>
                <a:cs typeface="Constantia"/>
              </a:rPr>
              <a:t>grzybów,</a:t>
            </a:r>
            <a:r>
              <a:rPr sz="1600" spc="-45" dirty="0">
                <a:solidFill>
                  <a:srgbClr val="27421F"/>
                </a:solidFill>
                <a:latin typeface="Constantia"/>
                <a:cs typeface="Constantia"/>
              </a:rPr>
              <a:t> </a:t>
            </a:r>
            <a:r>
              <a:rPr sz="1600" spc="-25" dirty="0">
                <a:solidFill>
                  <a:srgbClr val="27421F"/>
                </a:solidFill>
                <a:latin typeface="Constantia"/>
                <a:cs typeface="Constantia"/>
              </a:rPr>
              <a:t>czy </a:t>
            </a:r>
            <a:r>
              <a:rPr sz="1600" spc="-10" dirty="0">
                <a:solidFill>
                  <a:srgbClr val="27421F"/>
                </a:solidFill>
                <a:latin typeface="Constantia"/>
                <a:cs typeface="Constantia"/>
              </a:rPr>
              <a:t>wreszcie</a:t>
            </a:r>
            <a:r>
              <a:rPr sz="1600" spc="-40" dirty="0">
                <a:solidFill>
                  <a:srgbClr val="27421F"/>
                </a:solidFill>
                <a:latin typeface="Constantia"/>
                <a:cs typeface="Constantia"/>
              </a:rPr>
              <a:t> </a:t>
            </a:r>
            <a:r>
              <a:rPr sz="1600" dirty="0">
                <a:solidFill>
                  <a:srgbClr val="27421F"/>
                </a:solidFill>
                <a:latin typeface="Constantia"/>
                <a:cs typeface="Constantia"/>
              </a:rPr>
              <a:t>nasiona</a:t>
            </a:r>
            <a:r>
              <a:rPr sz="1600" spc="-50" dirty="0">
                <a:solidFill>
                  <a:srgbClr val="27421F"/>
                </a:solidFill>
                <a:latin typeface="Constantia"/>
                <a:cs typeface="Constantia"/>
              </a:rPr>
              <a:t> </a:t>
            </a:r>
            <a:r>
              <a:rPr sz="1600" spc="-20" dirty="0">
                <a:solidFill>
                  <a:srgbClr val="27421F"/>
                </a:solidFill>
                <a:latin typeface="Constantia"/>
                <a:cs typeface="Constantia"/>
              </a:rPr>
              <a:t>pasożytniczych</a:t>
            </a:r>
            <a:r>
              <a:rPr sz="1600" spc="-35" dirty="0">
                <a:solidFill>
                  <a:srgbClr val="27421F"/>
                </a:solidFill>
                <a:latin typeface="Constantia"/>
                <a:cs typeface="Constantia"/>
              </a:rPr>
              <a:t> </a:t>
            </a:r>
            <a:r>
              <a:rPr sz="1600" dirty="0">
                <a:solidFill>
                  <a:srgbClr val="27421F"/>
                </a:solidFill>
                <a:latin typeface="Constantia"/>
                <a:cs typeface="Constantia"/>
              </a:rPr>
              <a:t>roślin</a:t>
            </a:r>
            <a:r>
              <a:rPr sz="1600" spc="-35" dirty="0">
                <a:solidFill>
                  <a:srgbClr val="27421F"/>
                </a:solidFill>
                <a:latin typeface="Constantia"/>
                <a:cs typeface="Constantia"/>
              </a:rPr>
              <a:t> </a:t>
            </a:r>
            <a:r>
              <a:rPr sz="1600" spc="-10" dirty="0">
                <a:solidFill>
                  <a:srgbClr val="27421F"/>
                </a:solidFill>
                <a:latin typeface="Constantia"/>
                <a:cs typeface="Constantia"/>
              </a:rPr>
              <a:t>nasiennych.</a:t>
            </a:r>
            <a:endParaRPr sz="1600">
              <a:latin typeface="Constantia"/>
              <a:cs typeface="Constantia"/>
            </a:endParaRPr>
          </a:p>
          <a:p>
            <a:pPr marL="218440" marR="208279" indent="92710">
              <a:lnSpc>
                <a:spcPts val="1750"/>
              </a:lnSpc>
              <a:spcBef>
                <a:spcPts val="1914"/>
              </a:spcBef>
            </a:pPr>
            <a:r>
              <a:rPr sz="1600" spc="-10" dirty="0">
                <a:solidFill>
                  <a:srgbClr val="27421F"/>
                </a:solidFill>
                <a:latin typeface="Constantia"/>
                <a:cs typeface="Constantia"/>
              </a:rPr>
              <a:t>Inokulum</a:t>
            </a:r>
            <a:r>
              <a:rPr sz="1600" spc="-25" dirty="0">
                <a:solidFill>
                  <a:srgbClr val="27421F"/>
                </a:solidFill>
                <a:latin typeface="Constantia"/>
                <a:cs typeface="Constantia"/>
              </a:rPr>
              <a:t> </a:t>
            </a:r>
            <a:r>
              <a:rPr sz="1600" dirty="0">
                <a:solidFill>
                  <a:srgbClr val="27421F"/>
                </a:solidFill>
                <a:latin typeface="Constantia"/>
                <a:cs typeface="Constantia"/>
              </a:rPr>
              <a:t>musi</a:t>
            </a:r>
            <a:r>
              <a:rPr sz="1600" spc="-55" dirty="0">
                <a:solidFill>
                  <a:srgbClr val="27421F"/>
                </a:solidFill>
                <a:latin typeface="Constantia"/>
                <a:cs typeface="Constantia"/>
              </a:rPr>
              <a:t> </a:t>
            </a:r>
            <a:r>
              <a:rPr sz="1600" spc="-10" dirty="0">
                <a:solidFill>
                  <a:srgbClr val="27421F"/>
                </a:solidFill>
                <a:latin typeface="Constantia"/>
                <a:cs typeface="Constantia"/>
              </a:rPr>
              <a:t>więc</a:t>
            </a:r>
            <a:r>
              <a:rPr sz="1600" spc="-80" dirty="0">
                <a:solidFill>
                  <a:srgbClr val="27421F"/>
                </a:solidFill>
                <a:latin typeface="Constantia"/>
                <a:cs typeface="Constantia"/>
              </a:rPr>
              <a:t> </a:t>
            </a:r>
            <a:r>
              <a:rPr sz="1600" spc="-10" dirty="0">
                <a:solidFill>
                  <a:srgbClr val="27421F"/>
                </a:solidFill>
                <a:latin typeface="Constantia"/>
                <a:cs typeface="Constantia"/>
              </a:rPr>
              <a:t>zawierać</a:t>
            </a:r>
            <a:r>
              <a:rPr sz="1600" spc="-55" dirty="0">
                <a:solidFill>
                  <a:srgbClr val="27421F"/>
                </a:solidFill>
                <a:latin typeface="Constantia"/>
                <a:cs typeface="Constantia"/>
              </a:rPr>
              <a:t> </a:t>
            </a:r>
            <a:r>
              <a:rPr sz="1600" spc="-10" dirty="0">
                <a:solidFill>
                  <a:srgbClr val="27421F"/>
                </a:solidFill>
                <a:latin typeface="Constantia"/>
                <a:cs typeface="Constantia"/>
              </a:rPr>
              <a:t>niezbędną</a:t>
            </a:r>
            <a:r>
              <a:rPr sz="1600" spc="-80" dirty="0">
                <a:solidFill>
                  <a:srgbClr val="27421F"/>
                </a:solidFill>
                <a:latin typeface="Constantia"/>
                <a:cs typeface="Constantia"/>
              </a:rPr>
              <a:t> </a:t>
            </a:r>
            <a:r>
              <a:rPr sz="1600" dirty="0">
                <a:solidFill>
                  <a:srgbClr val="27421F"/>
                </a:solidFill>
                <a:latin typeface="Constantia"/>
                <a:cs typeface="Constantia"/>
              </a:rPr>
              <a:t>do</a:t>
            </a:r>
            <a:r>
              <a:rPr sz="1600" spc="-85" dirty="0">
                <a:solidFill>
                  <a:srgbClr val="27421F"/>
                </a:solidFill>
                <a:latin typeface="Constantia"/>
                <a:cs typeface="Constantia"/>
              </a:rPr>
              <a:t> </a:t>
            </a:r>
            <a:r>
              <a:rPr sz="1600" spc="-10" dirty="0">
                <a:solidFill>
                  <a:srgbClr val="27421F"/>
                </a:solidFill>
                <a:latin typeface="Constantia"/>
                <a:cs typeface="Constantia"/>
              </a:rPr>
              <a:t>dokonania </a:t>
            </a:r>
            <a:r>
              <a:rPr sz="1600" dirty="0">
                <a:solidFill>
                  <a:srgbClr val="27421F"/>
                </a:solidFill>
                <a:latin typeface="Constantia"/>
                <a:cs typeface="Constantia"/>
              </a:rPr>
              <a:t>infekcji</a:t>
            </a:r>
            <a:r>
              <a:rPr sz="1600" spc="-50" dirty="0">
                <a:solidFill>
                  <a:srgbClr val="27421F"/>
                </a:solidFill>
                <a:latin typeface="Constantia"/>
                <a:cs typeface="Constantia"/>
              </a:rPr>
              <a:t> </a:t>
            </a:r>
            <a:r>
              <a:rPr sz="1600" dirty="0">
                <a:solidFill>
                  <a:srgbClr val="27421F"/>
                </a:solidFill>
                <a:latin typeface="Constantia"/>
                <a:cs typeface="Constantia"/>
              </a:rPr>
              <a:t>liczbę</a:t>
            </a:r>
            <a:r>
              <a:rPr sz="1600" spc="-90" dirty="0">
                <a:solidFill>
                  <a:srgbClr val="27421F"/>
                </a:solidFill>
                <a:latin typeface="Constantia"/>
                <a:cs typeface="Constantia"/>
              </a:rPr>
              <a:t> </a:t>
            </a:r>
            <a:r>
              <a:rPr sz="1600" dirty="0">
                <a:solidFill>
                  <a:srgbClr val="27421F"/>
                </a:solidFill>
                <a:latin typeface="Constantia"/>
                <a:cs typeface="Constantia"/>
              </a:rPr>
              <a:t>propagul</a:t>
            </a:r>
            <a:r>
              <a:rPr sz="1600" spc="-50" dirty="0">
                <a:solidFill>
                  <a:srgbClr val="27421F"/>
                </a:solidFill>
                <a:latin typeface="Constantia"/>
                <a:cs typeface="Constantia"/>
              </a:rPr>
              <a:t> </a:t>
            </a:r>
            <a:r>
              <a:rPr sz="1600" spc="-10" dirty="0">
                <a:solidFill>
                  <a:srgbClr val="27421F"/>
                </a:solidFill>
                <a:latin typeface="Constantia"/>
                <a:cs typeface="Constantia"/>
              </a:rPr>
              <a:t>patogena,</a:t>
            </a:r>
            <a:r>
              <a:rPr sz="1600" spc="-50" dirty="0">
                <a:solidFill>
                  <a:srgbClr val="27421F"/>
                </a:solidFill>
                <a:latin typeface="Constantia"/>
                <a:cs typeface="Constantia"/>
              </a:rPr>
              <a:t> </a:t>
            </a:r>
            <a:r>
              <a:rPr sz="1600" dirty="0">
                <a:solidFill>
                  <a:srgbClr val="27421F"/>
                </a:solidFill>
                <a:latin typeface="Constantia"/>
                <a:cs typeface="Constantia"/>
              </a:rPr>
              <a:t>tzn.</a:t>
            </a:r>
            <a:r>
              <a:rPr sz="1600" spc="-70" dirty="0">
                <a:solidFill>
                  <a:srgbClr val="27421F"/>
                </a:solidFill>
                <a:latin typeface="Constantia"/>
                <a:cs typeface="Constantia"/>
              </a:rPr>
              <a:t> </a:t>
            </a:r>
            <a:r>
              <a:rPr sz="1600" dirty="0">
                <a:solidFill>
                  <a:srgbClr val="27421F"/>
                </a:solidFill>
                <a:latin typeface="Constantia"/>
                <a:cs typeface="Constantia"/>
              </a:rPr>
              <a:t>cząstek</a:t>
            </a:r>
            <a:r>
              <a:rPr sz="1600" spc="-80" dirty="0">
                <a:solidFill>
                  <a:srgbClr val="27421F"/>
                </a:solidFill>
                <a:latin typeface="Constantia"/>
                <a:cs typeface="Constantia"/>
              </a:rPr>
              <a:t> </a:t>
            </a:r>
            <a:r>
              <a:rPr sz="1600" spc="-10" dirty="0">
                <a:solidFill>
                  <a:srgbClr val="27421F"/>
                </a:solidFill>
                <a:latin typeface="Constantia"/>
                <a:cs typeface="Constantia"/>
              </a:rPr>
              <a:t>wirusa</a:t>
            </a:r>
            <a:r>
              <a:rPr sz="1600" spc="-90" dirty="0">
                <a:solidFill>
                  <a:srgbClr val="27421F"/>
                </a:solidFill>
                <a:latin typeface="Constantia"/>
                <a:cs typeface="Constantia"/>
              </a:rPr>
              <a:t> </a:t>
            </a:r>
            <a:r>
              <a:rPr sz="1600" spc="-25" dirty="0">
                <a:solidFill>
                  <a:srgbClr val="27421F"/>
                </a:solidFill>
                <a:latin typeface="Constantia"/>
                <a:cs typeface="Constantia"/>
              </a:rPr>
              <a:t>czy</a:t>
            </a:r>
            <a:endParaRPr sz="1600">
              <a:latin typeface="Constantia"/>
              <a:cs typeface="Constantia"/>
            </a:endParaRPr>
          </a:p>
          <a:p>
            <a:pPr marL="382905">
              <a:lnSpc>
                <a:spcPts val="1735"/>
              </a:lnSpc>
            </a:pPr>
            <a:r>
              <a:rPr sz="1600" spc="-10" dirty="0">
                <a:solidFill>
                  <a:srgbClr val="27421F"/>
                </a:solidFill>
                <a:latin typeface="Constantia"/>
                <a:cs typeface="Constantia"/>
              </a:rPr>
              <a:t>wiroida</a:t>
            </a:r>
            <a:r>
              <a:rPr sz="1600" spc="-65" dirty="0">
                <a:solidFill>
                  <a:srgbClr val="27421F"/>
                </a:solidFill>
                <a:latin typeface="Constantia"/>
                <a:cs typeface="Constantia"/>
              </a:rPr>
              <a:t> </a:t>
            </a:r>
            <a:r>
              <a:rPr sz="1600" dirty="0">
                <a:solidFill>
                  <a:srgbClr val="27421F"/>
                </a:solidFill>
                <a:latin typeface="Constantia"/>
                <a:cs typeface="Constantia"/>
              </a:rPr>
              <a:t>lub</a:t>
            </a:r>
            <a:r>
              <a:rPr sz="1600" spc="-70" dirty="0">
                <a:solidFill>
                  <a:srgbClr val="27421F"/>
                </a:solidFill>
                <a:latin typeface="Constantia"/>
                <a:cs typeface="Constantia"/>
              </a:rPr>
              <a:t> </a:t>
            </a:r>
            <a:r>
              <a:rPr sz="1600" spc="-10" dirty="0">
                <a:solidFill>
                  <a:srgbClr val="27421F"/>
                </a:solidFill>
                <a:latin typeface="Constantia"/>
                <a:cs typeface="Constantia"/>
              </a:rPr>
              <a:t>komórek</a:t>
            </a:r>
            <a:r>
              <a:rPr sz="1600" spc="-30" dirty="0">
                <a:solidFill>
                  <a:srgbClr val="27421F"/>
                </a:solidFill>
                <a:latin typeface="Constantia"/>
                <a:cs typeface="Constantia"/>
              </a:rPr>
              <a:t> </a:t>
            </a:r>
            <a:r>
              <a:rPr sz="1600" dirty="0">
                <a:solidFill>
                  <a:srgbClr val="27421F"/>
                </a:solidFill>
                <a:latin typeface="Constantia"/>
                <a:cs typeface="Constantia"/>
              </a:rPr>
              <a:t>bakterii</a:t>
            </a:r>
            <a:r>
              <a:rPr sz="1600" spc="-75" dirty="0">
                <a:solidFill>
                  <a:srgbClr val="27421F"/>
                </a:solidFill>
                <a:latin typeface="Constantia"/>
                <a:cs typeface="Constantia"/>
              </a:rPr>
              <a:t> </a:t>
            </a:r>
            <a:r>
              <a:rPr sz="1600" dirty="0">
                <a:solidFill>
                  <a:srgbClr val="27421F"/>
                </a:solidFill>
                <a:latin typeface="Constantia"/>
                <a:cs typeface="Constantia"/>
              </a:rPr>
              <a:t>czy</a:t>
            </a:r>
            <a:r>
              <a:rPr sz="1600" spc="-90" dirty="0">
                <a:solidFill>
                  <a:srgbClr val="27421F"/>
                </a:solidFill>
                <a:latin typeface="Constantia"/>
                <a:cs typeface="Constantia"/>
              </a:rPr>
              <a:t> </a:t>
            </a:r>
            <a:r>
              <a:rPr sz="1600" spc="-10" dirty="0">
                <a:solidFill>
                  <a:srgbClr val="27421F"/>
                </a:solidFill>
                <a:latin typeface="Constantia"/>
                <a:cs typeface="Constantia"/>
              </a:rPr>
              <a:t>zarodników</a:t>
            </a:r>
            <a:r>
              <a:rPr sz="1600" spc="-70" dirty="0">
                <a:solidFill>
                  <a:srgbClr val="27421F"/>
                </a:solidFill>
                <a:latin typeface="Constantia"/>
                <a:cs typeface="Constantia"/>
              </a:rPr>
              <a:t> </a:t>
            </a:r>
            <a:r>
              <a:rPr sz="1600" spc="-10" dirty="0">
                <a:solidFill>
                  <a:srgbClr val="27421F"/>
                </a:solidFill>
                <a:latin typeface="Constantia"/>
                <a:cs typeface="Constantia"/>
              </a:rPr>
              <a:t>grzyba.</a:t>
            </a:r>
            <a:endParaRPr sz="1600">
              <a:latin typeface="Constantia"/>
              <a:cs typeface="Constantia"/>
            </a:endParaRPr>
          </a:p>
          <a:p>
            <a:pPr>
              <a:lnSpc>
                <a:spcPct val="100000"/>
              </a:lnSpc>
              <a:spcBef>
                <a:spcPts val="795"/>
              </a:spcBef>
            </a:pPr>
            <a:endParaRPr sz="1600">
              <a:latin typeface="Constantia"/>
              <a:cs typeface="Constantia"/>
            </a:endParaRPr>
          </a:p>
          <a:p>
            <a:pPr marL="12700" marR="5080" algn="ctr">
              <a:lnSpc>
                <a:spcPct val="91600"/>
              </a:lnSpc>
            </a:pPr>
            <a:r>
              <a:rPr sz="1600" b="1" dirty="0">
                <a:solidFill>
                  <a:srgbClr val="27421F"/>
                </a:solidFill>
                <a:latin typeface="Constantia"/>
                <a:cs typeface="Constantia"/>
              </a:rPr>
              <a:t>próg</a:t>
            </a:r>
            <a:r>
              <a:rPr sz="1600" b="1" spc="-60" dirty="0">
                <a:solidFill>
                  <a:srgbClr val="27421F"/>
                </a:solidFill>
                <a:latin typeface="Constantia"/>
                <a:cs typeface="Constantia"/>
              </a:rPr>
              <a:t> </a:t>
            </a:r>
            <a:r>
              <a:rPr sz="1600" b="1" dirty="0">
                <a:solidFill>
                  <a:srgbClr val="27421F"/>
                </a:solidFill>
                <a:latin typeface="Constantia"/>
                <a:cs typeface="Constantia"/>
              </a:rPr>
              <a:t>infekcji</a:t>
            </a:r>
            <a:r>
              <a:rPr sz="1600" b="1" spc="-25" dirty="0">
                <a:solidFill>
                  <a:srgbClr val="27421F"/>
                </a:solidFill>
                <a:latin typeface="Constantia"/>
                <a:cs typeface="Constantia"/>
              </a:rPr>
              <a:t> </a:t>
            </a:r>
            <a:r>
              <a:rPr sz="1600" dirty="0">
                <a:solidFill>
                  <a:srgbClr val="27421F"/>
                </a:solidFill>
                <a:latin typeface="Constantia"/>
                <a:cs typeface="Constantia"/>
              </a:rPr>
              <a:t>-</a:t>
            </a:r>
            <a:r>
              <a:rPr sz="1600" spc="-40" dirty="0">
                <a:solidFill>
                  <a:srgbClr val="27421F"/>
                </a:solidFill>
                <a:latin typeface="Constantia"/>
                <a:cs typeface="Constantia"/>
              </a:rPr>
              <a:t> </a:t>
            </a:r>
            <a:r>
              <a:rPr sz="1600" spc="-10" dirty="0">
                <a:solidFill>
                  <a:srgbClr val="27421F"/>
                </a:solidFill>
                <a:latin typeface="Constantia"/>
                <a:cs typeface="Constantia"/>
              </a:rPr>
              <a:t>liczbowa</a:t>
            </a:r>
            <a:r>
              <a:rPr sz="1600" spc="-90" dirty="0">
                <a:solidFill>
                  <a:srgbClr val="27421F"/>
                </a:solidFill>
                <a:latin typeface="Constantia"/>
                <a:cs typeface="Constantia"/>
              </a:rPr>
              <a:t> </a:t>
            </a:r>
            <a:r>
              <a:rPr sz="1600" spc="-10" dirty="0">
                <a:solidFill>
                  <a:srgbClr val="27421F"/>
                </a:solidFill>
                <a:latin typeface="Constantia"/>
                <a:cs typeface="Constantia"/>
              </a:rPr>
              <a:t>wartość</a:t>
            </a:r>
            <a:r>
              <a:rPr sz="1600" spc="-90" dirty="0">
                <a:solidFill>
                  <a:srgbClr val="27421F"/>
                </a:solidFill>
                <a:latin typeface="Constantia"/>
                <a:cs typeface="Constantia"/>
              </a:rPr>
              <a:t> </a:t>
            </a:r>
            <a:r>
              <a:rPr sz="1600" dirty="0">
                <a:solidFill>
                  <a:srgbClr val="27421F"/>
                </a:solidFill>
                <a:latin typeface="Constantia"/>
                <a:cs typeface="Constantia"/>
              </a:rPr>
              <a:t>progu</a:t>
            </a:r>
            <a:r>
              <a:rPr sz="1600" spc="-50" dirty="0">
                <a:solidFill>
                  <a:srgbClr val="27421F"/>
                </a:solidFill>
                <a:latin typeface="Constantia"/>
                <a:cs typeface="Constantia"/>
              </a:rPr>
              <a:t> </a:t>
            </a:r>
            <a:r>
              <a:rPr sz="1600" dirty="0">
                <a:solidFill>
                  <a:srgbClr val="27421F"/>
                </a:solidFill>
                <a:latin typeface="Constantia"/>
                <a:cs typeface="Constantia"/>
              </a:rPr>
              <a:t>infekcji</a:t>
            </a:r>
            <a:r>
              <a:rPr sz="1600" spc="-30" dirty="0">
                <a:solidFill>
                  <a:srgbClr val="27421F"/>
                </a:solidFill>
                <a:latin typeface="Constantia"/>
                <a:cs typeface="Constantia"/>
              </a:rPr>
              <a:t> </a:t>
            </a:r>
            <a:r>
              <a:rPr sz="1600" dirty="0">
                <a:solidFill>
                  <a:srgbClr val="27421F"/>
                </a:solidFill>
                <a:latin typeface="Constantia"/>
                <a:cs typeface="Constantia"/>
              </a:rPr>
              <a:t>jest</a:t>
            </a:r>
            <a:r>
              <a:rPr sz="1600" spc="-100" dirty="0">
                <a:solidFill>
                  <a:srgbClr val="27421F"/>
                </a:solidFill>
                <a:latin typeface="Constantia"/>
                <a:cs typeface="Constantia"/>
              </a:rPr>
              <a:t> </a:t>
            </a:r>
            <a:r>
              <a:rPr sz="1600" dirty="0">
                <a:solidFill>
                  <a:srgbClr val="27421F"/>
                </a:solidFill>
                <a:latin typeface="Constantia"/>
                <a:cs typeface="Constantia"/>
              </a:rPr>
              <a:t>zależna</a:t>
            </a:r>
            <a:r>
              <a:rPr sz="1600" spc="-100" dirty="0">
                <a:solidFill>
                  <a:srgbClr val="27421F"/>
                </a:solidFill>
                <a:latin typeface="Constantia"/>
                <a:cs typeface="Constantia"/>
              </a:rPr>
              <a:t> </a:t>
            </a:r>
            <a:r>
              <a:rPr sz="1600" spc="-50" dirty="0">
                <a:solidFill>
                  <a:srgbClr val="27421F"/>
                </a:solidFill>
                <a:latin typeface="Constantia"/>
                <a:cs typeface="Constantia"/>
              </a:rPr>
              <a:t>w </a:t>
            </a:r>
            <a:r>
              <a:rPr sz="1600" spc="-10" dirty="0">
                <a:solidFill>
                  <a:srgbClr val="27421F"/>
                </a:solidFill>
                <a:latin typeface="Constantia"/>
                <a:cs typeface="Constantia"/>
              </a:rPr>
              <a:t>pierwszym</a:t>
            </a:r>
            <a:r>
              <a:rPr sz="1600" spc="-35" dirty="0">
                <a:solidFill>
                  <a:srgbClr val="27421F"/>
                </a:solidFill>
                <a:latin typeface="Constantia"/>
                <a:cs typeface="Constantia"/>
              </a:rPr>
              <a:t> </a:t>
            </a:r>
            <a:r>
              <a:rPr sz="1600" spc="-10" dirty="0">
                <a:solidFill>
                  <a:srgbClr val="27421F"/>
                </a:solidFill>
                <a:latin typeface="Constantia"/>
                <a:cs typeface="Constantia"/>
              </a:rPr>
              <a:t>rzędzie</a:t>
            </a:r>
            <a:r>
              <a:rPr sz="1600" spc="-80" dirty="0">
                <a:solidFill>
                  <a:srgbClr val="27421F"/>
                </a:solidFill>
                <a:latin typeface="Constantia"/>
                <a:cs typeface="Constantia"/>
              </a:rPr>
              <a:t> </a:t>
            </a:r>
            <a:r>
              <a:rPr sz="1600" dirty="0">
                <a:solidFill>
                  <a:srgbClr val="27421F"/>
                </a:solidFill>
                <a:latin typeface="Constantia"/>
                <a:cs typeface="Constantia"/>
              </a:rPr>
              <a:t>od</a:t>
            </a:r>
            <a:r>
              <a:rPr sz="1600" spc="5" dirty="0">
                <a:solidFill>
                  <a:srgbClr val="27421F"/>
                </a:solidFill>
                <a:latin typeface="Constantia"/>
                <a:cs typeface="Constantia"/>
              </a:rPr>
              <a:t> </a:t>
            </a:r>
            <a:r>
              <a:rPr sz="1600" spc="-10" dirty="0">
                <a:solidFill>
                  <a:srgbClr val="27421F"/>
                </a:solidFill>
                <a:latin typeface="Constantia"/>
                <a:cs typeface="Constantia"/>
              </a:rPr>
              <a:t>infekcyjności</a:t>
            </a:r>
            <a:r>
              <a:rPr sz="1600" dirty="0">
                <a:solidFill>
                  <a:srgbClr val="27421F"/>
                </a:solidFill>
                <a:latin typeface="Constantia"/>
                <a:cs typeface="Constantia"/>
              </a:rPr>
              <a:t> </a:t>
            </a:r>
            <a:r>
              <a:rPr sz="1600" spc="-10" dirty="0">
                <a:solidFill>
                  <a:srgbClr val="27421F"/>
                </a:solidFill>
                <a:latin typeface="Constantia"/>
                <a:cs typeface="Constantia"/>
              </a:rPr>
              <a:t>patogena</a:t>
            </a:r>
            <a:r>
              <a:rPr sz="1600" spc="-35" dirty="0">
                <a:solidFill>
                  <a:srgbClr val="27421F"/>
                </a:solidFill>
                <a:latin typeface="Constantia"/>
                <a:cs typeface="Constantia"/>
              </a:rPr>
              <a:t> </a:t>
            </a:r>
            <a:r>
              <a:rPr sz="1600" dirty="0">
                <a:solidFill>
                  <a:srgbClr val="27421F"/>
                </a:solidFill>
                <a:latin typeface="Constantia"/>
                <a:cs typeface="Constantia"/>
              </a:rPr>
              <a:t>(jego</a:t>
            </a:r>
            <a:r>
              <a:rPr sz="1600" spc="-70" dirty="0">
                <a:solidFill>
                  <a:srgbClr val="27421F"/>
                </a:solidFill>
                <a:latin typeface="Constantia"/>
                <a:cs typeface="Constantia"/>
              </a:rPr>
              <a:t> </a:t>
            </a:r>
            <a:r>
              <a:rPr sz="1600" spc="-10" dirty="0">
                <a:solidFill>
                  <a:srgbClr val="27421F"/>
                </a:solidFill>
                <a:latin typeface="Constantia"/>
                <a:cs typeface="Constantia"/>
              </a:rPr>
              <a:t>zdolności infekowania).</a:t>
            </a:r>
            <a:endParaRPr sz="1600">
              <a:latin typeface="Constantia"/>
              <a:cs typeface="Constantia"/>
            </a:endParaRPr>
          </a:p>
          <a:p>
            <a:pPr>
              <a:lnSpc>
                <a:spcPct val="100000"/>
              </a:lnSpc>
              <a:spcBef>
                <a:spcPts val="800"/>
              </a:spcBef>
            </a:pPr>
            <a:endParaRPr sz="1600">
              <a:latin typeface="Constantia"/>
              <a:cs typeface="Constantia"/>
            </a:endParaRPr>
          </a:p>
          <a:p>
            <a:pPr marL="146685" marR="140970" indent="3175" algn="ctr">
              <a:lnSpc>
                <a:spcPct val="91600"/>
              </a:lnSpc>
            </a:pPr>
            <a:r>
              <a:rPr sz="1600" b="1" spc="-10" dirty="0">
                <a:solidFill>
                  <a:srgbClr val="27421F"/>
                </a:solidFill>
                <a:latin typeface="Constantia"/>
                <a:cs typeface="Constantia"/>
              </a:rPr>
              <a:t>próg</a:t>
            </a:r>
            <a:r>
              <a:rPr sz="1600" b="1" spc="-70" dirty="0">
                <a:solidFill>
                  <a:srgbClr val="27421F"/>
                </a:solidFill>
                <a:latin typeface="Constantia"/>
                <a:cs typeface="Constantia"/>
              </a:rPr>
              <a:t> </a:t>
            </a:r>
            <a:r>
              <a:rPr sz="1600" b="1" dirty="0">
                <a:solidFill>
                  <a:srgbClr val="27421F"/>
                </a:solidFill>
                <a:latin typeface="Constantia"/>
                <a:cs typeface="Constantia"/>
              </a:rPr>
              <a:t>chorobowy</a:t>
            </a:r>
            <a:r>
              <a:rPr sz="1600" b="1" spc="-30" dirty="0">
                <a:solidFill>
                  <a:srgbClr val="27421F"/>
                </a:solidFill>
                <a:latin typeface="Constantia"/>
                <a:cs typeface="Constantia"/>
              </a:rPr>
              <a:t> </a:t>
            </a:r>
            <a:r>
              <a:rPr sz="1600" dirty="0">
                <a:solidFill>
                  <a:srgbClr val="27421F"/>
                </a:solidFill>
                <a:latin typeface="Constantia"/>
                <a:cs typeface="Constantia"/>
              </a:rPr>
              <a:t>–</a:t>
            </a:r>
            <a:r>
              <a:rPr sz="1600" spc="-35" dirty="0">
                <a:solidFill>
                  <a:srgbClr val="27421F"/>
                </a:solidFill>
                <a:latin typeface="Constantia"/>
                <a:cs typeface="Constantia"/>
              </a:rPr>
              <a:t> </a:t>
            </a:r>
            <a:r>
              <a:rPr sz="1600" dirty="0">
                <a:solidFill>
                  <a:srgbClr val="27421F"/>
                </a:solidFill>
                <a:latin typeface="Constantia"/>
                <a:cs typeface="Constantia"/>
              </a:rPr>
              <a:t>jest</a:t>
            </a:r>
            <a:r>
              <a:rPr sz="1600" spc="-90" dirty="0">
                <a:solidFill>
                  <a:srgbClr val="27421F"/>
                </a:solidFill>
                <a:latin typeface="Constantia"/>
                <a:cs typeface="Constantia"/>
              </a:rPr>
              <a:t> </a:t>
            </a:r>
            <a:r>
              <a:rPr sz="1600" dirty="0">
                <a:solidFill>
                  <a:srgbClr val="27421F"/>
                </a:solidFill>
                <a:latin typeface="Constantia"/>
                <a:cs typeface="Constantia"/>
              </a:rPr>
              <a:t>to</a:t>
            </a:r>
            <a:r>
              <a:rPr sz="1600" spc="-80" dirty="0">
                <a:solidFill>
                  <a:srgbClr val="27421F"/>
                </a:solidFill>
                <a:latin typeface="Constantia"/>
                <a:cs typeface="Constantia"/>
              </a:rPr>
              <a:t> </a:t>
            </a:r>
            <a:r>
              <a:rPr sz="1600" dirty="0">
                <a:solidFill>
                  <a:srgbClr val="27421F"/>
                </a:solidFill>
                <a:latin typeface="Constantia"/>
                <a:cs typeface="Constantia"/>
              </a:rPr>
              <a:t>najmniejsza</a:t>
            </a:r>
            <a:r>
              <a:rPr sz="1600" spc="-60" dirty="0">
                <a:solidFill>
                  <a:srgbClr val="27421F"/>
                </a:solidFill>
                <a:latin typeface="Constantia"/>
                <a:cs typeface="Constantia"/>
              </a:rPr>
              <a:t> </a:t>
            </a:r>
            <a:r>
              <a:rPr sz="1600" dirty="0">
                <a:solidFill>
                  <a:srgbClr val="27421F"/>
                </a:solidFill>
                <a:latin typeface="Constantia"/>
                <a:cs typeface="Constantia"/>
              </a:rPr>
              <a:t>liczba</a:t>
            </a:r>
            <a:r>
              <a:rPr sz="1600" spc="-65" dirty="0">
                <a:solidFill>
                  <a:srgbClr val="27421F"/>
                </a:solidFill>
                <a:latin typeface="Constantia"/>
                <a:cs typeface="Constantia"/>
              </a:rPr>
              <a:t> </a:t>
            </a:r>
            <a:r>
              <a:rPr sz="1600" spc="-10" dirty="0">
                <a:solidFill>
                  <a:srgbClr val="27421F"/>
                </a:solidFill>
                <a:latin typeface="Constantia"/>
                <a:cs typeface="Constantia"/>
              </a:rPr>
              <a:t>infekcyjna </a:t>
            </a:r>
            <a:r>
              <a:rPr sz="1600" dirty="0">
                <a:solidFill>
                  <a:srgbClr val="27421F"/>
                </a:solidFill>
                <a:latin typeface="Constantia"/>
                <a:cs typeface="Constantia"/>
              </a:rPr>
              <a:t>propagul</a:t>
            </a:r>
            <a:r>
              <a:rPr sz="1600" spc="-55" dirty="0">
                <a:solidFill>
                  <a:srgbClr val="27421F"/>
                </a:solidFill>
                <a:latin typeface="Constantia"/>
                <a:cs typeface="Constantia"/>
              </a:rPr>
              <a:t> </a:t>
            </a:r>
            <a:r>
              <a:rPr sz="1600" spc="-10" dirty="0">
                <a:solidFill>
                  <a:srgbClr val="27421F"/>
                </a:solidFill>
                <a:latin typeface="Constantia"/>
                <a:cs typeface="Constantia"/>
              </a:rPr>
              <a:t>patogena,</a:t>
            </a:r>
            <a:r>
              <a:rPr sz="1600" spc="-65" dirty="0">
                <a:solidFill>
                  <a:srgbClr val="27421F"/>
                </a:solidFill>
                <a:latin typeface="Constantia"/>
                <a:cs typeface="Constantia"/>
              </a:rPr>
              <a:t> </a:t>
            </a:r>
            <a:r>
              <a:rPr sz="1600" dirty="0">
                <a:solidFill>
                  <a:srgbClr val="27421F"/>
                </a:solidFill>
                <a:latin typeface="Constantia"/>
                <a:cs typeface="Constantia"/>
              </a:rPr>
              <a:t>przy</a:t>
            </a:r>
            <a:r>
              <a:rPr sz="1600" spc="-65" dirty="0">
                <a:solidFill>
                  <a:srgbClr val="27421F"/>
                </a:solidFill>
                <a:latin typeface="Constantia"/>
                <a:cs typeface="Constantia"/>
              </a:rPr>
              <a:t> </a:t>
            </a:r>
            <a:r>
              <a:rPr sz="1600" dirty="0">
                <a:solidFill>
                  <a:srgbClr val="27421F"/>
                </a:solidFill>
                <a:latin typeface="Constantia"/>
                <a:cs typeface="Constantia"/>
              </a:rPr>
              <a:t>której</a:t>
            </a:r>
            <a:r>
              <a:rPr sz="1600" spc="-40" dirty="0">
                <a:solidFill>
                  <a:srgbClr val="27421F"/>
                </a:solidFill>
                <a:latin typeface="Constantia"/>
                <a:cs typeface="Constantia"/>
              </a:rPr>
              <a:t> </a:t>
            </a:r>
            <a:r>
              <a:rPr sz="1600" dirty="0">
                <a:solidFill>
                  <a:srgbClr val="27421F"/>
                </a:solidFill>
                <a:latin typeface="Constantia"/>
                <a:cs typeface="Constantia"/>
              </a:rPr>
              <a:t>będą</a:t>
            </a:r>
            <a:r>
              <a:rPr sz="1600" spc="-80" dirty="0">
                <a:solidFill>
                  <a:srgbClr val="27421F"/>
                </a:solidFill>
                <a:latin typeface="Constantia"/>
                <a:cs typeface="Constantia"/>
              </a:rPr>
              <a:t> </a:t>
            </a:r>
            <a:r>
              <a:rPr sz="1600" dirty="0">
                <a:solidFill>
                  <a:srgbClr val="27421F"/>
                </a:solidFill>
                <a:latin typeface="Constantia"/>
                <a:cs typeface="Constantia"/>
              </a:rPr>
              <a:t>mogły</a:t>
            </a:r>
            <a:r>
              <a:rPr sz="1600" spc="-75" dirty="0">
                <a:solidFill>
                  <a:srgbClr val="27421F"/>
                </a:solidFill>
                <a:latin typeface="Constantia"/>
                <a:cs typeface="Constantia"/>
              </a:rPr>
              <a:t> </a:t>
            </a:r>
            <a:r>
              <a:rPr sz="1600" dirty="0">
                <a:solidFill>
                  <a:srgbClr val="27421F"/>
                </a:solidFill>
                <a:latin typeface="Constantia"/>
                <a:cs typeface="Constantia"/>
              </a:rPr>
              <a:t>nastąpić</a:t>
            </a:r>
            <a:r>
              <a:rPr sz="1600" spc="-95" dirty="0">
                <a:solidFill>
                  <a:srgbClr val="27421F"/>
                </a:solidFill>
                <a:latin typeface="Constantia"/>
                <a:cs typeface="Constantia"/>
              </a:rPr>
              <a:t> </a:t>
            </a:r>
            <a:r>
              <a:rPr sz="1600" spc="-10" dirty="0">
                <a:solidFill>
                  <a:srgbClr val="27421F"/>
                </a:solidFill>
                <a:latin typeface="Constantia"/>
                <a:cs typeface="Constantia"/>
              </a:rPr>
              <a:t>dalsze etapy</a:t>
            </a:r>
            <a:r>
              <a:rPr sz="1600" spc="-60" dirty="0">
                <a:solidFill>
                  <a:srgbClr val="27421F"/>
                </a:solidFill>
                <a:latin typeface="Constantia"/>
                <a:cs typeface="Constantia"/>
              </a:rPr>
              <a:t> </a:t>
            </a:r>
            <a:r>
              <a:rPr sz="1600" spc="-10" dirty="0">
                <a:solidFill>
                  <a:srgbClr val="27421F"/>
                </a:solidFill>
                <a:latin typeface="Constantia"/>
                <a:cs typeface="Constantia"/>
              </a:rPr>
              <a:t>choroby.</a:t>
            </a:r>
            <a:endParaRPr sz="1600">
              <a:latin typeface="Constantia"/>
              <a:cs typeface="Constanti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42987" y="1552575"/>
            <a:ext cx="2192020" cy="4383405"/>
            <a:chOff x="1042987" y="1552575"/>
            <a:chExt cx="2192020" cy="4383405"/>
          </a:xfrm>
        </p:grpSpPr>
        <p:sp>
          <p:nvSpPr>
            <p:cNvPr id="4" name="object 4"/>
            <p:cNvSpPr/>
            <p:nvPr/>
          </p:nvSpPr>
          <p:spPr>
            <a:xfrm>
              <a:off x="1042987" y="1552575"/>
              <a:ext cx="2192020" cy="4383405"/>
            </a:xfrm>
            <a:custGeom>
              <a:avLst/>
              <a:gdLst/>
              <a:ahLst/>
              <a:cxnLst/>
              <a:rect l="l" t="t" r="r" b="b"/>
              <a:pathLst>
                <a:path w="2192020" h="4383405">
                  <a:moveTo>
                    <a:pt x="2191575" y="0"/>
                  </a:moveTo>
                  <a:lnTo>
                    <a:pt x="2143282" y="521"/>
                  </a:lnTo>
                  <a:lnTo>
                    <a:pt x="2095243" y="2078"/>
                  </a:lnTo>
                  <a:lnTo>
                    <a:pt x="2047471" y="4661"/>
                  </a:lnTo>
                  <a:lnTo>
                    <a:pt x="1999976" y="8258"/>
                  </a:lnTo>
                  <a:lnTo>
                    <a:pt x="1952768" y="12859"/>
                  </a:lnTo>
                  <a:lnTo>
                    <a:pt x="1905858" y="18454"/>
                  </a:lnTo>
                  <a:lnTo>
                    <a:pt x="1859256" y="25030"/>
                  </a:lnTo>
                  <a:lnTo>
                    <a:pt x="1812974" y="32578"/>
                  </a:lnTo>
                  <a:lnTo>
                    <a:pt x="1767023" y="41088"/>
                  </a:lnTo>
                  <a:lnTo>
                    <a:pt x="1721412" y="50548"/>
                  </a:lnTo>
                  <a:lnTo>
                    <a:pt x="1676152" y="60947"/>
                  </a:lnTo>
                  <a:lnTo>
                    <a:pt x="1631255" y="72275"/>
                  </a:lnTo>
                  <a:lnTo>
                    <a:pt x="1586731" y="84522"/>
                  </a:lnTo>
                  <a:lnTo>
                    <a:pt x="1542590" y="97676"/>
                  </a:lnTo>
                  <a:lnTo>
                    <a:pt x="1498843" y="111727"/>
                  </a:lnTo>
                  <a:lnTo>
                    <a:pt x="1455502" y="126664"/>
                  </a:lnTo>
                  <a:lnTo>
                    <a:pt x="1412576" y="142477"/>
                  </a:lnTo>
                  <a:lnTo>
                    <a:pt x="1370077" y="159154"/>
                  </a:lnTo>
                  <a:lnTo>
                    <a:pt x="1328014" y="176686"/>
                  </a:lnTo>
                  <a:lnTo>
                    <a:pt x="1286400" y="195061"/>
                  </a:lnTo>
                  <a:lnTo>
                    <a:pt x="1245243" y="214268"/>
                  </a:lnTo>
                  <a:lnTo>
                    <a:pt x="1204556" y="234298"/>
                  </a:lnTo>
                  <a:lnTo>
                    <a:pt x="1164349" y="255139"/>
                  </a:lnTo>
                  <a:lnTo>
                    <a:pt x="1124632" y="276780"/>
                  </a:lnTo>
                  <a:lnTo>
                    <a:pt x="1085417" y="299212"/>
                  </a:lnTo>
                  <a:lnTo>
                    <a:pt x="1046713" y="322422"/>
                  </a:lnTo>
                  <a:lnTo>
                    <a:pt x="1008532" y="346401"/>
                  </a:lnTo>
                  <a:lnTo>
                    <a:pt x="970884" y="371138"/>
                  </a:lnTo>
                  <a:lnTo>
                    <a:pt x="933781" y="396622"/>
                  </a:lnTo>
                  <a:lnTo>
                    <a:pt x="897232" y="422842"/>
                  </a:lnTo>
                  <a:lnTo>
                    <a:pt x="861248" y="449789"/>
                  </a:lnTo>
                  <a:lnTo>
                    <a:pt x="825840" y="477450"/>
                  </a:lnTo>
                  <a:lnTo>
                    <a:pt x="791019" y="505815"/>
                  </a:lnTo>
                  <a:lnTo>
                    <a:pt x="756796" y="534874"/>
                  </a:lnTo>
                  <a:lnTo>
                    <a:pt x="723181" y="564616"/>
                  </a:lnTo>
                  <a:lnTo>
                    <a:pt x="690184" y="595031"/>
                  </a:lnTo>
                  <a:lnTo>
                    <a:pt x="657817" y="626107"/>
                  </a:lnTo>
                  <a:lnTo>
                    <a:pt x="626091" y="657833"/>
                  </a:lnTo>
                  <a:lnTo>
                    <a:pt x="595015" y="690200"/>
                  </a:lnTo>
                  <a:lnTo>
                    <a:pt x="564601" y="723196"/>
                  </a:lnTo>
                  <a:lnTo>
                    <a:pt x="534859" y="756811"/>
                  </a:lnTo>
                  <a:lnTo>
                    <a:pt x="505800" y="791035"/>
                  </a:lnTo>
                  <a:lnTo>
                    <a:pt x="477435" y="825855"/>
                  </a:lnTo>
                  <a:lnTo>
                    <a:pt x="449774" y="861262"/>
                  </a:lnTo>
                  <a:lnTo>
                    <a:pt x="422828" y="897245"/>
                  </a:lnTo>
                  <a:lnTo>
                    <a:pt x="396608" y="933794"/>
                  </a:lnTo>
                  <a:lnTo>
                    <a:pt x="371125" y="970897"/>
                  </a:lnTo>
                  <a:lnTo>
                    <a:pt x="346388" y="1008544"/>
                  </a:lnTo>
                  <a:lnTo>
                    <a:pt x="322410" y="1046724"/>
                  </a:lnTo>
                  <a:lnTo>
                    <a:pt x="299200" y="1085426"/>
                  </a:lnTo>
                  <a:lnTo>
                    <a:pt x="276769" y="1124640"/>
                  </a:lnTo>
                  <a:lnTo>
                    <a:pt x="255128" y="1164356"/>
                  </a:lnTo>
                  <a:lnTo>
                    <a:pt x="234288" y="1204562"/>
                  </a:lnTo>
                  <a:lnTo>
                    <a:pt x="214259" y="1245247"/>
                  </a:lnTo>
                  <a:lnTo>
                    <a:pt x="195052" y="1286402"/>
                  </a:lnTo>
                  <a:lnTo>
                    <a:pt x="176678" y="1328015"/>
                  </a:lnTo>
                  <a:lnTo>
                    <a:pt x="159147" y="1370075"/>
                  </a:lnTo>
                  <a:lnTo>
                    <a:pt x="142470" y="1412572"/>
                  </a:lnTo>
                  <a:lnTo>
                    <a:pt x="126658" y="1455496"/>
                  </a:lnTo>
                  <a:lnTo>
                    <a:pt x="111721" y="1498835"/>
                  </a:lnTo>
                  <a:lnTo>
                    <a:pt x="97671" y="1542579"/>
                  </a:lnTo>
                  <a:lnTo>
                    <a:pt x="84517" y="1586717"/>
                  </a:lnTo>
                  <a:lnTo>
                    <a:pt x="72271" y="1631239"/>
                  </a:lnTo>
                  <a:lnTo>
                    <a:pt x="60944" y="1676133"/>
                  </a:lnTo>
                  <a:lnTo>
                    <a:pt x="50545" y="1721389"/>
                  </a:lnTo>
                  <a:lnTo>
                    <a:pt x="41086" y="1766997"/>
                  </a:lnTo>
                  <a:lnTo>
                    <a:pt x="32577" y="1812945"/>
                  </a:lnTo>
                  <a:lnTo>
                    <a:pt x="25029" y="1859224"/>
                  </a:lnTo>
                  <a:lnTo>
                    <a:pt x="18452" y="1905821"/>
                  </a:lnTo>
                  <a:lnTo>
                    <a:pt x="12859" y="1952727"/>
                  </a:lnTo>
                  <a:lnTo>
                    <a:pt x="8258" y="1999931"/>
                  </a:lnTo>
                  <a:lnTo>
                    <a:pt x="4661" y="2047422"/>
                  </a:lnTo>
                  <a:lnTo>
                    <a:pt x="2078" y="2095190"/>
                  </a:lnTo>
                  <a:lnTo>
                    <a:pt x="521" y="2143223"/>
                  </a:lnTo>
                  <a:lnTo>
                    <a:pt x="0" y="2191512"/>
                  </a:lnTo>
                  <a:lnTo>
                    <a:pt x="521" y="2239805"/>
                  </a:lnTo>
                  <a:lnTo>
                    <a:pt x="2078" y="2287843"/>
                  </a:lnTo>
                  <a:lnTo>
                    <a:pt x="4661" y="2335615"/>
                  </a:lnTo>
                  <a:lnTo>
                    <a:pt x="8258" y="2383111"/>
                  </a:lnTo>
                  <a:lnTo>
                    <a:pt x="12859" y="2430319"/>
                  </a:lnTo>
                  <a:lnTo>
                    <a:pt x="18452" y="2477229"/>
                  </a:lnTo>
                  <a:lnTo>
                    <a:pt x="25029" y="2523830"/>
                  </a:lnTo>
                  <a:lnTo>
                    <a:pt x="32577" y="2570112"/>
                  </a:lnTo>
                  <a:lnTo>
                    <a:pt x="41086" y="2616064"/>
                  </a:lnTo>
                  <a:lnTo>
                    <a:pt x="50545" y="2661675"/>
                  </a:lnTo>
                  <a:lnTo>
                    <a:pt x="60944" y="2706934"/>
                  </a:lnTo>
                  <a:lnTo>
                    <a:pt x="72271" y="2751832"/>
                  </a:lnTo>
                  <a:lnTo>
                    <a:pt x="84517" y="2796356"/>
                  </a:lnTo>
                  <a:lnTo>
                    <a:pt x="97671" y="2840497"/>
                  </a:lnTo>
                  <a:lnTo>
                    <a:pt x="111721" y="2884243"/>
                  </a:lnTo>
                  <a:lnTo>
                    <a:pt x="126658" y="2927585"/>
                  </a:lnTo>
                  <a:lnTo>
                    <a:pt x="142470" y="2970510"/>
                  </a:lnTo>
                  <a:lnTo>
                    <a:pt x="159147" y="3013010"/>
                  </a:lnTo>
                  <a:lnTo>
                    <a:pt x="176678" y="3055072"/>
                  </a:lnTo>
                  <a:lnTo>
                    <a:pt x="195052" y="3096687"/>
                  </a:lnTo>
                  <a:lnTo>
                    <a:pt x="214259" y="3137843"/>
                  </a:lnTo>
                  <a:lnTo>
                    <a:pt x="234288" y="3178530"/>
                  </a:lnTo>
                  <a:lnTo>
                    <a:pt x="255128" y="3218738"/>
                  </a:lnTo>
                  <a:lnTo>
                    <a:pt x="276769" y="3258454"/>
                  </a:lnTo>
                  <a:lnTo>
                    <a:pt x="299200" y="3297670"/>
                  </a:lnTo>
                  <a:lnTo>
                    <a:pt x="322410" y="3336373"/>
                  </a:lnTo>
                  <a:lnTo>
                    <a:pt x="346388" y="3374554"/>
                  </a:lnTo>
                  <a:lnTo>
                    <a:pt x="371125" y="3412202"/>
                  </a:lnTo>
                  <a:lnTo>
                    <a:pt x="396608" y="3449306"/>
                  </a:lnTo>
                  <a:lnTo>
                    <a:pt x="422828" y="3485855"/>
                  </a:lnTo>
                  <a:lnTo>
                    <a:pt x="449774" y="3521839"/>
                  </a:lnTo>
                  <a:lnTo>
                    <a:pt x="477435" y="3557246"/>
                  </a:lnTo>
                  <a:lnTo>
                    <a:pt x="505800" y="3592067"/>
                  </a:lnTo>
                  <a:lnTo>
                    <a:pt x="534859" y="3626290"/>
                  </a:lnTo>
                  <a:lnTo>
                    <a:pt x="564601" y="3659906"/>
                  </a:lnTo>
                  <a:lnTo>
                    <a:pt x="595015" y="3692902"/>
                  </a:lnTo>
                  <a:lnTo>
                    <a:pt x="626091" y="3725269"/>
                  </a:lnTo>
                  <a:lnTo>
                    <a:pt x="657817" y="3756996"/>
                  </a:lnTo>
                  <a:lnTo>
                    <a:pt x="690184" y="3788072"/>
                  </a:lnTo>
                  <a:lnTo>
                    <a:pt x="723181" y="3818486"/>
                  </a:lnTo>
                  <a:lnTo>
                    <a:pt x="756796" y="3848228"/>
                  </a:lnTo>
                  <a:lnTo>
                    <a:pt x="791019" y="3877286"/>
                  </a:lnTo>
                  <a:lnTo>
                    <a:pt x="825840" y="3905652"/>
                  </a:lnTo>
                  <a:lnTo>
                    <a:pt x="861248" y="3933313"/>
                  </a:lnTo>
                  <a:lnTo>
                    <a:pt x="897232" y="3960258"/>
                  </a:lnTo>
                  <a:lnTo>
                    <a:pt x="933781" y="3986478"/>
                  </a:lnTo>
                  <a:lnTo>
                    <a:pt x="970884" y="4011962"/>
                  </a:lnTo>
                  <a:lnTo>
                    <a:pt x="1008532" y="4036698"/>
                  </a:lnTo>
                  <a:lnTo>
                    <a:pt x="1046713" y="4060677"/>
                  </a:lnTo>
                  <a:lnTo>
                    <a:pt x="1085417" y="4083887"/>
                  </a:lnTo>
                  <a:lnTo>
                    <a:pt x="1124632" y="4106318"/>
                  </a:lnTo>
                  <a:lnTo>
                    <a:pt x="1164349" y="4127958"/>
                  </a:lnTo>
                  <a:lnTo>
                    <a:pt x="1204556" y="4148799"/>
                  </a:lnTo>
                  <a:lnTo>
                    <a:pt x="1245243" y="4168828"/>
                  </a:lnTo>
                  <a:lnTo>
                    <a:pt x="1286400" y="4188035"/>
                  </a:lnTo>
                  <a:lnTo>
                    <a:pt x="1328014" y="4206409"/>
                  </a:lnTo>
                  <a:lnTo>
                    <a:pt x="1370077" y="4223940"/>
                  </a:lnTo>
                  <a:lnTo>
                    <a:pt x="1412576" y="4240617"/>
                  </a:lnTo>
                  <a:lnTo>
                    <a:pt x="1455502" y="4256429"/>
                  </a:lnTo>
                  <a:lnTo>
                    <a:pt x="1498843" y="4271365"/>
                  </a:lnTo>
                  <a:lnTo>
                    <a:pt x="1542590" y="4285416"/>
                  </a:lnTo>
                  <a:lnTo>
                    <a:pt x="1586731" y="4298569"/>
                  </a:lnTo>
                  <a:lnTo>
                    <a:pt x="1631255" y="4310815"/>
                  </a:lnTo>
                  <a:lnTo>
                    <a:pt x="1676152" y="4322143"/>
                  </a:lnTo>
                  <a:lnTo>
                    <a:pt x="1721412" y="4332542"/>
                  </a:lnTo>
                  <a:lnTo>
                    <a:pt x="1767023" y="4342001"/>
                  </a:lnTo>
                  <a:lnTo>
                    <a:pt x="1812974" y="4350510"/>
                  </a:lnTo>
                  <a:lnTo>
                    <a:pt x="1859256" y="4358058"/>
                  </a:lnTo>
                  <a:lnTo>
                    <a:pt x="1905858" y="4364634"/>
                  </a:lnTo>
                  <a:lnTo>
                    <a:pt x="1952768" y="4370228"/>
                  </a:lnTo>
                  <a:lnTo>
                    <a:pt x="1999976" y="4374829"/>
                  </a:lnTo>
                  <a:lnTo>
                    <a:pt x="2047471" y="4378426"/>
                  </a:lnTo>
                  <a:lnTo>
                    <a:pt x="2095243" y="4381008"/>
                  </a:lnTo>
                  <a:lnTo>
                    <a:pt x="2143282" y="4382566"/>
                  </a:lnTo>
                  <a:lnTo>
                    <a:pt x="2191575" y="4383087"/>
                  </a:lnTo>
                  <a:lnTo>
                    <a:pt x="2191575" y="0"/>
                  </a:lnTo>
                  <a:close/>
                </a:path>
              </a:pathLst>
            </a:custGeom>
            <a:solidFill>
              <a:srgbClr val="5E9C4D"/>
            </a:solidFill>
          </p:spPr>
          <p:txBody>
            <a:bodyPr wrap="square" lIns="0" tIns="0" rIns="0" bIns="0" rtlCol="0"/>
            <a:lstStyle/>
            <a:p>
              <a:endParaRPr/>
            </a:p>
          </p:txBody>
        </p:sp>
        <p:sp>
          <p:nvSpPr>
            <p:cNvPr id="5" name="object 5"/>
            <p:cNvSpPr/>
            <p:nvPr/>
          </p:nvSpPr>
          <p:spPr>
            <a:xfrm>
              <a:off x="1042987" y="1552575"/>
              <a:ext cx="2192020" cy="4383405"/>
            </a:xfrm>
            <a:custGeom>
              <a:avLst/>
              <a:gdLst/>
              <a:ahLst/>
              <a:cxnLst/>
              <a:rect l="l" t="t" r="r" b="b"/>
              <a:pathLst>
                <a:path w="2192020" h="4383405">
                  <a:moveTo>
                    <a:pt x="2191575" y="4383087"/>
                  </a:moveTo>
                  <a:lnTo>
                    <a:pt x="2143282" y="4382566"/>
                  </a:lnTo>
                  <a:lnTo>
                    <a:pt x="2095243" y="4381008"/>
                  </a:lnTo>
                  <a:lnTo>
                    <a:pt x="2047471" y="4378426"/>
                  </a:lnTo>
                  <a:lnTo>
                    <a:pt x="1999976" y="4374829"/>
                  </a:lnTo>
                  <a:lnTo>
                    <a:pt x="1952768" y="4370228"/>
                  </a:lnTo>
                  <a:lnTo>
                    <a:pt x="1905858" y="4364634"/>
                  </a:lnTo>
                  <a:lnTo>
                    <a:pt x="1859256" y="4358058"/>
                  </a:lnTo>
                  <a:lnTo>
                    <a:pt x="1812974" y="4350510"/>
                  </a:lnTo>
                  <a:lnTo>
                    <a:pt x="1767023" y="4342001"/>
                  </a:lnTo>
                  <a:lnTo>
                    <a:pt x="1721412" y="4332542"/>
                  </a:lnTo>
                  <a:lnTo>
                    <a:pt x="1676152" y="4322143"/>
                  </a:lnTo>
                  <a:lnTo>
                    <a:pt x="1631255" y="4310815"/>
                  </a:lnTo>
                  <a:lnTo>
                    <a:pt x="1586731" y="4298569"/>
                  </a:lnTo>
                  <a:lnTo>
                    <a:pt x="1542590" y="4285416"/>
                  </a:lnTo>
                  <a:lnTo>
                    <a:pt x="1498843" y="4271365"/>
                  </a:lnTo>
                  <a:lnTo>
                    <a:pt x="1455502" y="4256429"/>
                  </a:lnTo>
                  <a:lnTo>
                    <a:pt x="1412576" y="4240617"/>
                  </a:lnTo>
                  <a:lnTo>
                    <a:pt x="1370077" y="4223940"/>
                  </a:lnTo>
                  <a:lnTo>
                    <a:pt x="1328014" y="4206409"/>
                  </a:lnTo>
                  <a:lnTo>
                    <a:pt x="1286400" y="4188035"/>
                  </a:lnTo>
                  <a:lnTo>
                    <a:pt x="1245243" y="4168828"/>
                  </a:lnTo>
                  <a:lnTo>
                    <a:pt x="1204556" y="4148799"/>
                  </a:lnTo>
                  <a:lnTo>
                    <a:pt x="1164349" y="4127958"/>
                  </a:lnTo>
                  <a:lnTo>
                    <a:pt x="1124632" y="4106318"/>
                  </a:lnTo>
                  <a:lnTo>
                    <a:pt x="1085417" y="4083887"/>
                  </a:lnTo>
                  <a:lnTo>
                    <a:pt x="1046713" y="4060677"/>
                  </a:lnTo>
                  <a:lnTo>
                    <a:pt x="1008532" y="4036698"/>
                  </a:lnTo>
                  <a:lnTo>
                    <a:pt x="970884" y="4011962"/>
                  </a:lnTo>
                  <a:lnTo>
                    <a:pt x="933781" y="3986478"/>
                  </a:lnTo>
                  <a:lnTo>
                    <a:pt x="897232" y="3960258"/>
                  </a:lnTo>
                  <a:lnTo>
                    <a:pt x="861248" y="3933313"/>
                  </a:lnTo>
                  <a:lnTo>
                    <a:pt x="825840" y="3905652"/>
                  </a:lnTo>
                  <a:lnTo>
                    <a:pt x="791019" y="3877286"/>
                  </a:lnTo>
                  <a:lnTo>
                    <a:pt x="756796" y="3848228"/>
                  </a:lnTo>
                  <a:lnTo>
                    <a:pt x="723181" y="3818486"/>
                  </a:lnTo>
                  <a:lnTo>
                    <a:pt x="690184" y="3788072"/>
                  </a:lnTo>
                  <a:lnTo>
                    <a:pt x="657817" y="3756996"/>
                  </a:lnTo>
                  <a:lnTo>
                    <a:pt x="626091" y="3725269"/>
                  </a:lnTo>
                  <a:lnTo>
                    <a:pt x="595015" y="3692902"/>
                  </a:lnTo>
                  <a:lnTo>
                    <a:pt x="564601" y="3659906"/>
                  </a:lnTo>
                  <a:lnTo>
                    <a:pt x="534859" y="3626290"/>
                  </a:lnTo>
                  <a:lnTo>
                    <a:pt x="505800" y="3592067"/>
                  </a:lnTo>
                  <a:lnTo>
                    <a:pt x="477435" y="3557246"/>
                  </a:lnTo>
                  <a:lnTo>
                    <a:pt x="449774" y="3521839"/>
                  </a:lnTo>
                  <a:lnTo>
                    <a:pt x="422828" y="3485855"/>
                  </a:lnTo>
                  <a:lnTo>
                    <a:pt x="396608" y="3449306"/>
                  </a:lnTo>
                  <a:lnTo>
                    <a:pt x="371125" y="3412202"/>
                  </a:lnTo>
                  <a:lnTo>
                    <a:pt x="346388" y="3374554"/>
                  </a:lnTo>
                  <a:lnTo>
                    <a:pt x="322410" y="3336373"/>
                  </a:lnTo>
                  <a:lnTo>
                    <a:pt x="299200" y="3297670"/>
                  </a:lnTo>
                  <a:lnTo>
                    <a:pt x="276769" y="3258454"/>
                  </a:lnTo>
                  <a:lnTo>
                    <a:pt x="255128" y="3218738"/>
                  </a:lnTo>
                  <a:lnTo>
                    <a:pt x="234288" y="3178530"/>
                  </a:lnTo>
                  <a:lnTo>
                    <a:pt x="214259" y="3137843"/>
                  </a:lnTo>
                  <a:lnTo>
                    <a:pt x="195052" y="3096687"/>
                  </a:lnTo>
                  <a:lnTo>
                    <a:pt x="176678" y="3055072"/>
                  </a:lnTo>
                  <a:lnTo>
                    <a:pt x="159147" y="3013010"/>
                  </a:lnTo>
                  <a:lnTo>
                    <a:pt x="142470" y="2970510"/>
                  </a:lnTo>
                  <a:lnTo>
                    <a:pt x="126658" y="2927585"/>
                  </a:lnTo>
                  <a:lnTo>
                    <a:pt x="111721" y="2884243"/>
                  </a:lnTo>
                  <a:lnTo>
                    <a:pt x="97671" y="2840497"/>
                  </a:lnTo>
                  <a:lnTo>
                    <a:pt x="84517" y="2796356"/>
                  </a:lnTo>
                  <a:lnTo>
                    <a:pt x="72271" y="2751832"/>
                  </a:lnTo>
                  <a:lnTo>
                    <a:pt x="60944" y="2706934"/>
                  </a:lnTo>
                  <a:lnTo>
                    <a:pt x="50545" y="2661675"/>
                  </a:lnTo>
                  <a:lnTo>
                    <a:pt x="41086" y="2616064"/>
                  </a:lnTo>
                  <a:lnTo>
                    <a:pt x="32577" y="2570112"/>
                  </a:lnTo>
                  <a:lnTo>
                    <a:pt x="25029" y="2523830"/>
                  </a:lnTo>
                  <a:lnTo>
                    <a:pt x="18452" y="2477229"/>
                  </a:lnTo>
                  <a:lnTo>
                    <a:pt x="12859" y="2430319"/>
                  </a:lnTo>
                  <a:lnTo>
                    <a:pt x="8258" y="2383111"/>
                  </a:lnTo>
                  <a:lnTo>
                    <a:pt x="4661" y="2335615"/>
                  </a:lnTo>
                  <a:lnTo>
                    <a:pt x="2078" y="2287843"/>
                  </a:lnTo>
                  <a:lnTo>
                    <a:pt x="521" y="2239805"/>
                  </a:lnTo>
                  <a:lnTo>
                    <a:pt x="0" y="2191512"/>
                  </a:lnTo>
                  <a:lnTo>
                    <a:pt x="521" y="2143223"/>
                  </a:lnTo>
                  <a:lnTo>
                    <a:pt x="2078" y="2095190"/>
                  </a:lnTo>
                  <a:lnTo>
                    <a:pt x="4661" y="2047422"/>
                  </a:lnTo>
                  <a:lnTo>
                    <a:pt x="8258" y="1999931"/>
                  </a:lnTo>
                  <a:lnTo>
                    <a:pt x="12859" y="1952727"/>
                  </a:lnTo>
                  <a:lnTo>
                    <a:pt x="18452" y="1905821"/>
                  </a:lnTo>
                  <a:lnTo>
                    <a:pt x="25029" y="1859224"/>
                  </a:lnTo>
                  <a:lnTo>
                    <a:pt x="32577" y="1812945"/>
                  </a:lnTo>
                  <a:lnTo>
                    <a:pt x="41086" y="1766997"/>
                  </a:lnTo>
                  <a:lnTo>
                    <a:pt x="50545" y="1721389"/>
                  </a:lnTo>
                  <a:lnTo>
                    <a:pt x="60944" y="1676133"/>
                  </a:lnTo>
                  <a:lnTo>
                    <a:pt x="72271" y="1631239"/>
                  </a:lnTo>
                  <a:lnTo>
                    <a:pt x="84517" y="1586717"/>
                  </a:lnTo>
                  <a:lnTo>
                    <a:pt x="97671" y="1542579"/>
                  </a:lnTo>
                  <a:lnTo>
                    <a:pt x="111721" y="1498835"/>
                  </a:lnTo>
                  <a:lnTo>
                    <a:pt x="126658" y="1455496"/>
                  </a:lnTo>
                  <a:lnTo>
                    <a:pt x="142470" y="1412572"/>
                  </a:lnTo>
                  <a:lnTo>
                    <a:pt x="159147" y="1370075"/>
                  </a:lnTo>
                  <a:lnTo>
                    <a:pt x="176678" y="1328015"/>
                  </a:lnTo>
                  <a:lnTo>
                    <a:pt x="195052" y="1286402"/>
                  </a:lnTo>
                  <a:lnTo>
                    <a:pt x="214259" y="1245247"/>
                  </a:lnTo>
                  <a:lnTo>
                    <a:pt x="234288" y="1204562"/>
                  </a:lnTo>
                  <a:lnTo>
                    <a:pt x="255128" y="1164356"/>
                  </a:lnTo>
                  <a:lnTo>
                    <a:pt x="276769" y="1124640"/>
                  </a:lnTo>
                  <a:lnTo>
                    <a:pt x="299200" y="1085426"/>
                  </a:lnTo>
                  <a:lnTo>
                    <a:pt x="322410" y="1046724"/>
                  </a:lnTo>
                  <a:lnTo>
                    <a:pt x="346388" y="1008544"/>
                  </a:lnTo>
                  <a:lnTo>
                    <a:pt x="371125" y="970897"/>
                  </a:lnTo>
                  <a:lnTo>
                    <a:pt x="396608" y="933794"/>
                  </a:lnTo>
                  <a:lnTo>
                    <a:pt x="422828" y="897245"/>
                  </a:lnTo>
                  <a:lnTo>
                    <a:pt x="449774" y="861262"/>
                  </a:lnTo>
                  <a:lnTo>
                    <a:pt x="477435" y="825855"/>
                  </a:lnTo>
                  <a:lnTo>
                    <a:pt x="505800" y="791035"/>
                  </a:lnTo>
                  <a:lnTo>
                    <a:pt x="534859" y="756811"/>
                  </a:lnTo>
                  <a:lnTo>
                    <a:pt x="564601" y="723196"/>
                  </a:lnTo>
                  <a:lnTo>
                    <a:pt x="595015" y="690200"/>
                  </a:lnTo>
                  <a:lnTo>
                    <a:pt x="626091" y="657833"/>
                  </a:lnTo>
                  <a:lnTo>
                    <a:pt x="657817" y="626107"/>
                  </a:lnTo>
                  <a:lnTo>
                    <a:pt x="690184" y="595031"/>
                  </a:lnTo>
                  <a:lnTo>
                    <a:pt x="723181" y="564616"/>
                  </a:lnTo>
                  <a:lnTo>
                    <a:pt x="756796" y="534874"/>
                  </a:lnTo>
                  <a:lnTo>
                    <a:pt x="791019" y="505815"/>
                  </a:lnTo>
                  <a:lnTo>
                    <a:pt x="825840" y="477450"/>
                  </a:lnTo>
                  <a:lnTo>
                    <a:pt x="861248" y="449789"/>
                  </a:lnTo>
                  <a:lnTo>
                    <a:pt x="897232" y="422842"/>
                  </a:lnTo>
                  <a:lnTo>
                    <a:pt x="933781" y="396622"/>
                  </a:lnTo>
                  <a:lnTo>
                    <a:pt x="970884" y="371138"/>
                  </a:lnTo>
                  <a:lnTo>
                    <a:pt x="1008532" y="346401"/>
                  </a:lnTo>
                  <a:lnTo>
                    <a:pt x="1046713" y="322422"/>
                  </a:lnTo>
                  <a:lnTo>
                    <a:pt x="1085417" y="299212"/>
                  </a:lnTo>
                  <a:lnTo>
                    <a:pt x="1124632" y="276780"/>
                  </a:lnTo>
                  <a:lnTo>
                    <a:pt x="1164349" y="255139"/>
                  </a:lnTo>
                  <a:lnTo>
                    <a:pt x="1204556" y="234298"/>
                  </a:lnTo>
                  <a:lnTo>
                    <a:pt x="1245243" y="214268"/>
                  </a:lnTo>
                  <a:lnTo>
                    <a:pt x="1286400" y="195061"/>
                  </a:lnTo>
                  <a:lnTo>
                    <a:pt x="1328014" y="176686"/>
                  </a:lnTo>
                  <a:lnTo>
                    <a:pt x="1370077" y="159154"/>
                  </a:lnTo>
                  <a:lnTo>
                    <a:pt x="1412576" y="142477"/>
                  </a:lnTo>
                  <a:lnTo>
                    <a:pt x="1455502" y="126664"/>
                  </a:lnTo>
                  <a:lnTo>
                    <a:pt x="1498843" y="111727"/>
                  </a:lnTo>
                  <a:lnTo>
                    <a:pt x="1542590" y="97676"/>
                  </a:lnTo>
                  <a:lnTo>
                    <a:pt x="1586731" y="84522"/>
                  </a:lnTo>
                  <a:lnTo>
                    <a:pt x="1631255" y="72275"/>
                  </a:lnTo>
                  <a:lnTo>
                    <a:pt x="1676152" y="60947"/>
                  </a:lnTo>
                  <a:lnTo>
                    <a:pt x="1721412" y="50548"/>
                  </a:lnTo>
                  <a:lnTo>
                    <a:pt x="1767023" y="41088"/>
                  </a:lnTo>
                  <a:lnTo>
                    <a:pt x="1812974" y="32578"/>
                  </a:lnTo>
                  <a:lnTo>
                    <a:pt x="1859256" y="25030"/>
                  </a:lnTo>
                  <a:lnTo>
                    <a:pt x="1905858" y="18454"/>
                  </a:lnTo>
                  <a:lnTo>
                    <a:pt x="1952768" y="12859"/>
                  </a:lnTo>
                  <a:lnTo>
                    <a:pt x="1999976" y="8258"/>
                  </a:lnTo>
                  <a:lnTo>
                    <a:pt x="2047471" y="4661"/>
                  </a:lnTo>
                  <a:lnTo>
                    <a:pt x="2095243" y="2078"/>
                  </a:lnTo>
                  <a:lnTo>
                    <a:pt x="2143282" y="521"/>
                  </a:lnTo>
                  <a:lnTo>
                    <a:pt x="2191575" y="0"/>
                  </a:lnTo>
                  <a:lnTo>
                    <a:pt x="2191575" y="2191512"/>
                  </a:lnTo>
                  <a:lnTo>
                    <a:pt x="2191575" y="4383087"/>
                  </a:lnTo>
                  <a:close/>
                </a:path>
              </a:pathLst>
            </a:custGeom>
            <a:ln w="25400">
              <a:solidFill>
                <a:srgbClr val="E6F0E2"/>
              </a:solidFill>
            </a:ln>
          </p:spPr>
          <p:txBody>
            <a:bodyPr wrap="square" lIns="0" tIns="0" rIns="0" bIns="0" rtlCol="0"/>
            <a:lstStyle/>
            <a:p>
              <a:endParaRPr/>
            </a:p>
          </p:txBody>
        </p:sp>
        <p:sp>
          <p:nvSpPr>
            <p:cNvPr id="6" name="object 6"/>
            <p:cNvSpPr/>
            <p:nvPr/>
          </p:nvSpPr>
          <p:spPr>
            <a:xfrm>
              <a:off x="2193544" y="3634485"/>
              <a:ext cx="1041400" cy="2082164"/>
            </a:xfrm>
            <a:custGeom>
              <a:avLst/>
              <a:gdLst/>
              <a:ahLst/>
              <a:cxnLst/>
              <a:rect l="l" t="t" r="r" b="b"/>
              <a:pathLst>
                <a:path w="1041400" h="2082164">
                  <a:moveTo>
                    <a:pt x="1041019" y="0"/>
                  </a:moveTo>
                  <a:lnTo>
                    <a:pt x="993367" y="1071"/>
                  </a:lnTo>
                  <a:lnTo>
                    <a:pt x="946266" y="4254"/>
                  </a:lnTo>
                  <a:lnTo>
                    <a:pt x="899760" y="9503"/>
                  </a:lnTo>
                  <a:lnTo>
                    <a:pt x="853897" y="16772"/>
                  </a:lnTo>
                  <a:lnTo>
                    <a:pt x="808720" y="26015"/>
                  </a:lnTo>
                  <a:lnTo>
                    <a:pt x="764278" y="37186"/>
                  </a:lnTo>
                  <a:lnTo>
                    <a:pt x="720615" y="50240"/>
                  </a:lnTo>
                  <a:lnTo>
                    <a:pt x="677777" y="65129"/>
                  </a:lnTo>
                  <a:lnTo>
                    <a:pt x="635811" y="81809"/>
                  </a:lnTo>
                  <a:lnTo>
                    <a:pt x="594762" y="100234"/>
                  </a:lnTo>
                  <a:lnTo>
                    <a:pt x="554677" y="120356"/>
                  </a:lnTo>
                  <a:lnTo>
                    <a:pt x="515601" y="142131"/>
                  </a:lnTo>
                  <a:lnTo>
                    <a:pt x="477580" y="165513"/>
                  </a:lnTo>
                  <a:lnTo>
                    <a:pt x="440660" y="190455"/>
                  </a:lnTo>
                  <a:lnTo>
                    <a:pt x="404887" y="216912"/>
                  </a:lnTo>
                  <a:lnTo>
                    <a:pt x="370307" y="244837"/>
                  </a:lnTo>
                  <a:lnTo>
                    <a:pt x="336966" y="274186"/>
                  </a:lnTo>
                  <a:lnTo>
                    <a:pt x="304911" y="304911"/>
                  </a:lnTo>
                  <a:lnTo>
                    <a:pt x="274186" y="336966"/>
                  </a:lnTo>
                  <a:lnTo>
                    <a:pt x="244837" y="370307"/>
                  </a:lnTo>
                  <a:lnTo>
                    <a:pt x="216912" y="404887"/>
                  </a:lnTo>
                  <a:lnTo>
                    <a:pt x="190455" y="440660"/>
                  </a:lnTo>
                  <a:lnTo>
                    <a:pt x="165513" y="477580"/>
                  </a:lnTo>
                  <a:lnTo>
                    <a:pt x="142131" y="515601"/>
                  </a:lnTo>
                  <a:lnTo>
                    <a:pt x="120356" y="554677"/>
                  </a:lnTo>
                  <a:lnTo>
                    <a:pt x="100234" y="594762"/>
                  </a:lnTo>
                  <a:lnTo>
                    <a:pt x="81809" y="635811"/>
                  </a:lnTo>
                  <a:lnTo>
                    <a:pt x="65129" y="677777"/>
                  </a:lnTo>
                  <a:lnTo>
                    <a:pt x="50240" y="720615"/>
                  </a:lnTo>
                  <a:lnTo>
                    <a:pt x="37186" y="764278"/>
                  </a:lnTo>
                  <a:lnTo>
                    <a:pt x="26015" y="808720"/>
                  </a:lnTo>
                  <a:lnTo>
                    <a:pt x="16772" y="853897"/>
                  </a:lnTo>
                  <a:lnTo>
                    <a:pt x="9503" y="899760"/>
                  </a:lnTo>
                  <a:lnTo>
                    <a:pt x="4254" y="946266"/>
                  </a:lnTo>
                  <a:lnTo>
                    <a:pt x="1071" y="993367"/>
                  </a:lnTo>
                  <a:lnTo>
                    <a:pt x="0" y="1041019"/>
                  </a:lnTo>
                  <a:lnTo>
                    <a:pt x="1071" y="1088670"/>
                  </a:lnTo>
                  <a:lnTo>
                    <a:pt x="4254" y="1135771"/>
                  </a:lnTo>
                  <a:lnTo>
                    <a:pt x="9503" y="1182276"/>
                  </a:lnTo>
                  <a:lnTo>
                    <a:pt x="16772" y="1228140"/>
                  </a:lnTo>
                  <a:lnTo>
                    <a:pt x="26015" y="1273316"/>
                  </a:lnTo>
                  <a:lnTo>
                    <a:pt x="37186" y="1317758"/>
                  </a:lnTo>
                  <a:lnTo>
                    <a:pt x="50240" y="1361421"/>
                  </a:lnTo>
                  <a:lnTo>
                    <a:pt x="65129" y="1404258"/>
                  </a:lnTo>
                  <a:lnTo>
                    <a:pt x="81809" y="1446224"/>
                  </a:lnTo>
                  <a:lnTo>
                    <a:pt x="100234" y="1487272"/>
                  </a:lnTo>
                  <a:lnTo>
                    <a:pt x="120356" y="1527357"/>
                  </a:lnTo>
                  <a:lnTo>
                    <a:pt x="142131" y="1566433"/>
                  </a:lnTo>
                  <a:lnTo>
                    <a:pt x="165513" y="1604454"/>
                  </a:lnTo>
                  <a:lnTo>
                    <a:pt x="190455" y="1641373"/>
                  </a:lnTo>
                  <a:lnTo>
                    <a:pt x="216912" y="1677145"/>
                  </a:lnTo>
                  <a:lnTo>
                    <a:pt x="244837" y="1711724"/>
                  </a:lnTo>
                  <a:lnTo>
                    <a:pt x="274186" y="1745065"/>
                  </a:lnTo>
                  <a:lnTo>
                    <a:pt x="304911" y="1777120"/>
                  </a:lnTo>
                  <a:lnTo>
                    <a:pt x="336966" y="1807845"/>
                  </a:lnTo>
                  <a:lnTo>
                    <a:pt x="370307" y="1837192"/>
                  </a:lnTo>
                  <a:lnTo>
                    <a:pt x="404887" y="1865117"/>
                  </a:lnTo>
                  <a:lnTo>
                    <a:pt x="440660" y="1891573"/>
                  </a:lnTo>
                  <a:lnTo>
                    <a:pt x="477580" y="1916515"/>
                  </a:lnTo>
                  <a:lnTo>
                    <a:pt x="515601" y="1939896"/>
                  </a:lnTo>
                  <a:lnTo>
                    <a:pt x="554677" y="1961671"/>
                  </a:lnTo>
                  <a:lnTo>
                    <a:pt x="594762" y="1981793"/>
                  </a:lnTo>
                  <a:lnTo>
                    <a:pt x="635811" y="2000217"/>
                  </a:lnTo>
                  <a:lnTo>
                    <a:pt x="677777" y="2016896"/>
                  </a:lnTo>
                  <a:lnTo>
                    <a:pt x="720615" y="2031786"/>
                  </a:lnTo>
                  <a:lnTo>
                    <a:pt x="764278" y="2044839"/>
                  </a:lnTo>
                  <a:lnTo>
                    <a:pt x="808720" y="2056010"/>
                  </a:lnTo>
                  <a:lnTo>
                    <a:pt x="853897" y="2065253"/>
                  </a:lnTo>
                  <a:lnTo>
                    <a:pt x="899760" y="2072522"/>
                  </a:lnTo>
                  <a:lnTo>
                    <a:pt x="946266" y="2077771"/>
                  </a:lnTo>
                  <a:lnTo>
                    <a:pt x="993367" y="2080954"/>
                  </a:lnTo>
                  <a:lnTo>
                    <a:pt x="1041019" y="2082025"/>
                  </a:lnTo>
                  <a:lnTo>
                    <a:pt x="1041019" y="0"/>
                  </a:lnTo>
                  <a:close/>
                </a:path>
              </a:pathLst>
            </a:custGeom>
            <a:solidFill>
              <a:srgbClr val="5E9C4D"/>
            </a:solidFill>
          </p:spPr>
          <p:txBody>
            <a:bodyPr wrap="square" lIns="0" tIns="0" rIns="0" bIns="0" rtlCol="0"/>
            <a:lstStyle/>
            <a:p>
              <a:endParaRPr/>
            </a:p>
          </p:txBody>
        </p:sp>
        <p:sp>
          <p:nvSpPr>
            <p:cNvPr id="7" name="object 7"/>
            <p:cNvSpPr/>
            <p:nvPr/>
          </p:nvSpPr>
          <p:spPr>
            <a:xfrm>
              <a:off x="2193544" y="3634485"/>
              <a:ext cx="1041400" cy="2082164"/>
            </a:xfrm>
            <a:custGeom>
              <a:avLst/>
              <a:gdLst/>
              <a:ahLst/>
              <a:cxnLst/>
              <a:rect l="l" t="t" r="r" b="b"/>
              <a:pathLst>
                <a:path w="1041400" h="2082164">
                  <a:moveTo>
                    <a:pt x="1041019" y="2082025"/>
                  </a:moveTo>
                  <a:lnTo>
                    <a:pt x="993367" y="2080954"/>
                  </a:lnTo>
                  <a:lnTo>
                    <a:pt x="946266" y="2077771"/>
                  </a:lnTo>
                  <a:lnTo>
                    <a:pt x="899760" y="2072522"/>
                  </a:lnTo>
                  <a:lnTo>
                    <a:pt x="853897" y="2065253"/>
                  </a:lnTo>
                  <a:lnTo>
                    <a:pt x="808720" y="2056010"/>
                  </a:lnTo>
                  <a:lnTo>
                    <a:pt x="764278" y="2044839"/>
                  </a:lnTo>
                  <a:lnTo>
                    <a:pt x="720615" y="2031786"/>
                  </a:lnTo>
                  <a:lnTo>
                    <a:pt x="677777" y="2016896"/>
                  </a:lnTo>
                  <a:lnTo>
                    <a:pt x="635811" y="2000217"/>
                  </a:lnTo>
                  <a:lnTo>
                    <a:pt x="594762" y="1981793"/>
                  </a:lnTo>
                  <a:lnTo>
                    <a:pt x="554677" y="1961671"/>
                  </a:lnTo>
                  <a:lnTo>
                    <a:pt x="515601" y="1939896"/>
                  </a:lnTo>
                  <a:lnTo>
                    <a:pt x="477580" y="1916515"/>
                  </a:lnTo>
                  <a:lnTo>
                    <a:pt x="440660" y="1891573"/>
                  </a:lnTo>
                  <a:lnTo>
                    <a:pt x="404887" y="1865117"/>
                  </a:lnTo>
                  <a:lnTo>
                    <a:pt x="370307" y="1837192"/>
                  </a:lnTo>
                  <a:lnTo>
                    <a:pt x="336966" y="1807845"/>
                  </a:lnTo>
                  <a:lnTo>
                    <a:pt x="304911" y="1777120"/>
                  </a:lnTo>
                  <a:lnTo>
                    <a:pt x="274186" y="1745065"/>
                  </a:lnTo>
                  <a:lnTo>
                    <a:pt x="244837" y="1711724"/>
                  </a:lnTo>
                  <a:lnTo>
                    <a:pt x="216912" y="1677145"/>
                  </a:lnTo>
                  <a:lnTo>
                    <a:pt x="190455" y="1641373"/>
                  </a:lnTo>
                  <a:lnTo>
                    <a:pt x="165513" y="1604454"/>
                  </a:lnTo>
                  <a:lnTo>
                    <a:pt x="142131" y="1566433"/>
                  </a:lnTo>
                  <a:lnTo>
                    <a:pt x="120356" y="1527357"/>
                  </a:lnTo>
                  <a:lnTo>
                    <a:pt x="100234" y="1487272"/>
                  </a:lnTo>
                  <a:lnTo>
                    <a:pt x="81809" y="1446224"/>
                  </a:lnTo>
                  <a:lnTo>
                    <a:pt x="65129" y="1404258"/>
                  </a:lnTo>
                  <a:lnTo>
                    <a:pt x="50240" y="1361421"/>
                  </a:lnTo>
                  <a:lnTo>
                    <a:pt x="37186" y="1317758"/>
                  </a:lnTo>
                  <a:lnTo>
                    <a:pt x="26015" y="1273316"/>
                  </a:lnTo>
                  <a:lnTo>
                    <a:pt x="16772" y="1228140"/>
                  </a:lnTo>
                  <a:lnTo>
                    <a:pt x="9503" y="1182276"/>
                  </a:lnTo>
                  <a:lnTo>
                    <a:pt x="4254" y="1135771"/>
                  </a:lnTo>
                  <a:lnTo>
                    <a:pt x="1071" y="1088670"/>
                  </a:lnTo>
                  <a:lnTo>
                    <a:pt x="0" y="1041019"/>
                  </a:lnTo>
                  <a:lnTo>
                    <a:pt x="1071" y="993367"/>
                  </a:lnTo>
                  <a:lnTo>
                    <a:pt x="4254" y="946266"/>
                  </a:lnTo>
                  <a:lnTo>
                    <a:pt x="9503" y="899760"/>
                  </a:lnTo>
                  <a:lnTo>
                    <a:pt x="16772" y="853897"/>
                  </a:lnTo>
                  <a:lnTo>
                    <a:pt x="26015" y="808720"/>
                  </a:lnTo>
                  <a:lnTo>
                    <a:pt x="37186" y="764278"/>
                  </a:lnTo>
                  <a:lnTo>
                    <a:pt x="50240" y="720615"/>
                  </a:lnTo>
                  <a:lnTo>
                    <a:pt x="65129" y="677777"/>
                  </a:lnTo>
                  <a:lnTo>
                    <a:pt x="81809" y="635811"/>
                  </a:lnTo>
                  <a:lnTo>
                    <a:pt x="100234" y="594762"/>
                  </a:lnTo>
                  <a:lnTo>
                    <a:pt x="120356" y="554677"/>
                  </a:lnTo>
                  <a:lnTo>
                    <a:pt x="142131" y="515601"/>
                  </a:lnTo>
                  <a:lnTo>
                    <a:pt x="165513" y="477580"/>
                  </a:lnTo>
                  <a:lnTo>
                    <a:pt x="190455" y="440660"/>
                  </a:lnTo>
                  <a:lnTo>
                    <a:pt x="216912" y="404887"/>
                  </a:lnTo>
                  <a:lnTo>
                    <a:pt x="244837" y="370307"/>
                  </a:lnTo>
                  <a:lnTo>
                    <a:pt x="274186" y="336966"/>
                  </a:lnTo>
                  <a:lnTo>
                    <a:pt x="304911" y="304911"/>
                  </a:lnTo>
                  <a:lnTo>
                    <a:pt x="336966" y="274186"/>
                  </a:lnTo>
                  <a:lnTo>
                    <a:pt x="370307" y="244837"/>
                  </a:lnTo>
                  <a:lnTo>
                    <a:pt x="404887" y="216912"/>
                  </a:lnTo>
                  <a:lnTo>
                    <a:pt x="440660" y="190455"/>
                  </a:lnTo>
                  <a:lnTo>
                    <a:pt x="477580" y="165513"/>
                  </a:lnTo>
                  <a:lnTo>
                    <a:pt x="515601" y="142131"/>
                  </a:lnTo>
                  <a:lnTo>
                    <a:pt x="554677" y="120356"/>
                  </a:lnTo>
                  <a:lnTo>
                    <a:pt x="594762" y="100234"/>
                  </a:lnTo>
                  <a:lnTo>
                    <a:pt x="635811" y="81809"/>
                  </a:lnTo>
                  <a:lnTo>
                    <a:pt x="677777" y="65129"/>
                  </a:lnTo>
                  <a:lnTo>
                    <a:pt x="720615" y="50240"/>
                  </a:lnTo>
                  <a:lnTo>
                    <a:pt x="764278" y="37186"/>
                  </a:lnTo>
                  <a:lnTo>
                    <a:pt x="808720" y="26015"/>
                  </a:lnTo>
                  <a:lnTo>
                    <a:pt x="853897" y="16772"/>
                  </a:lnTo>
                  <a:lnTo>
                    <a:pt x="899760" y="9503"/>
                  </a:lnTo>
                  <a:lnTo>
                    <a:pt x="946266" y="4254"/>
                  </a:lnTo>
                  <a:lnTo>
                    <a:pt x="993367" y="1071"/>
                  </a:lnTo>
                  <a:lnTo>
                    <a:pt x="1041019" y="0"/>
                  </a:lnTo>
                  <a:lnTo>
                    <a:pt x="1041019" y="1041019"/>
                  </a:lnTo>
                  <a:lnTo>
                    <a:pt x="1041019" y="2082025"/>
                  </a:lnTo>
                  <a:close/>
                </a:path>
              </a:pathLst>
            </a:custGeom>
            <a:ln w="25399">
              <a:solidFill>
                <a:srgbClr val="E6F0E2"/>
              </a:solidFill>
            </a:ln>
          </p:spPr>
          <p:txBody>
            <a:bodyPr wrap="square" lIns="0" tIns="0" rIns="0" bIns="0" rtlCol="0"/>
            <a:lstStyle/>
            <a:p>
              <a:endParaRPr/>
            </a:p>
          </p:txBody>
        </p:sp>
      </p:grpSp>
      <p:sp>
        <p:nvSpPr>
          <p:cNvPr id="8" name="object 8"/>
          <p:cNvSpPr txBox="1">
            <a:spLocks noGrp="1"/>
          </p:cNvSpPr>
          <p:nvPr>
            <p:ph type="title"/>
          </p:nvPr>
        </p:nvSpPr>
        <p:spPr>
          <a:xfrm>
            <a:off x="535940" y="502666"/>
            <a:ext cx="1974850" cy="543560"/>
          </a:xfrm>
          <a:prstGeom prst="rect">
            <a:avLst/>
          </a:prstGeom>
        </p:spPr>
        <p:txBody>
          <a:bodyPr vert="horz" wrap="square" lIns="0" tIns="12065" rIns="0" bIns="0" rtlCol="0">
            <a:spAutoFit/>
          </a:bodyPr>
          <a:lstStyle/>
          <a:p>
            <a:pPr marL="12700">
              <a:lnSpc>
                <a:spcPct val="100000"/>
              </a:lnSpc>
              <a:spcBef>
                <a:spcPts val="95"/>
              </a:spcBef>
            </a:pPr>
            <a:r>
              <a:rPr sz="3400" spc="-90" dirty="0"/>
              <a:t>Inkubacja</a:t>
            </a:r>
            <a:endParaRPr sz="3400"/>
          </a:p>
        </p:txBody>
      </p:sp>
      <p:sp>
        <p:nvSpPr>
          <p:cNvPr id="9" name="object 9"/>
          <p:cNvSpPr/>
          <p:nvPr/>
        </p:nvSpPr>
        <p:spPr>
          <a:xfrm>
            <a:off x="3234563" y="3634600"/>
            <a:ext cx="5449570" cy="2082164"/>
          </a:xfrm>
          <a:custGeom>
            <a:avLst/>
            <a:gdLst/>
            <a:ahLst/>
            <a:cxnLst/>
            <a:rect l="l" t="t" r="r" b="b"/>
            <a:pathLst>
              <a:path w="5449570" h="2082164">
                <a:moveTo>
                  <a:pt x="5449062" y="0"/>
                </a:moveTo>
                <a:lnTo>
                  <a:pt x="0" y="0"/>
                </a:lnTo>
                <a:lnTo>
                  <a:pt x="0" y="2081911"/>
                </a:lnTo>
                <a:lnTo>
                  <a:pt x="5449062" y="2081911"/>
                </a:lnTo>
                <a:lnTo>
                  <a:pt x="5449062" y="0"/>
                </a:lnTo>
                <a:close/>
              </a:path>
            </a:pathLst>
          </a:custGeom>
          <a:solidFill>
            <a:srgbClr val="E6F0E2">
              <a:alpha val="90194"/>
            </a:srgbClr>
          </a:solidFill>
        </p:spPr>
        <p:txBody>
          <a:bodyPr wrap="square" lIns="0" tIns="0" rIns="0" bIns="0" rtlCol="0"/>
          <a:lstStyle/>
          <a:p>
            <a:endParaRPr/>
          </a:p>
        </p:txBody>
      </p:sp>
      <p:graphicFrame>
        <p:nvGraphicFramePr>
          <p:cNvPr id="10" name="object 10"/>
          <p:cNvGraphicFramePr>
            <a:graphicFrameLocks noGrp="1"/>
          </p:cNvGraphicFramePr>
          <p:nvPr/>
        </p:nvGraphicFramePr>
        <p:xfrm>
          <a:off x="3221863" y="1539811"/>
          <a:ext cx="5448935" cy="4382135"/>
        </p:xfrm>
        <a:graphic>
          <a:graphicData uri="http://schemas.openxmlformats.org/drawingml/2006/table">
            <a:tbl>
              <a:tblPr firstRow="1" bandRow="1">
                <a:tableStyleId>{2D5ABB26-0587-4C30-8999-92F81FD0307C}</a:tableStyleId>
              </a:tblPr>
              <a:tblGrid>
                <a:gridCol w="5448935">
                  <a:extLst>
                    <a:ext uri="{9D8B030D-6E8A-4147-A177-3AD203B41FA5}">
                      <a16:colId xmlns:a16="http://schemas.microsoft.com/office/drawing/2014/main" val="20000"/>
                    </a:ext>
                  </a:extLst>
                </a:gridCol>
              </a:tblGrid>
              <a:tr h="2081530">
                <a:tc>
                  <a:txBody>
                    <a:bodyPr/>
                    <a:lstStyle/>
                    <a:p>
                      <a:pPr marL="543560" marR="528320" algn="ctr">
                        <a:lnSpc>
                          <a:spcPts val="2750"/>
                        </a:lnSpc>
                        <a:spcBef>
                          <a:spcPts val="1210"/>
                        </a:spcBef>
                      </a:pPr>
                      <a:r>
                        <a:rPr sz="2500" b="1" dirty="0">
                          <a:solidFill>
                            <a:srgbClr val="27421F"/>
                          </a:solidFill>
                          <a:latin typeface="Constantia"/>
                          <a:cs typeface="Constantia"/>
                        </a:rPr>
                        <a:t>Inkubacja</a:t>
                      </a:r>
                      <a:r>
                        <a:rPr sz="2500" b="1" spc="-25" dirty="0">
                          <a:solidFill>
                            <a:srgbClr val="27421F"/>
                          </a:solidFill>
                          <a:latin typeface="Constantia"/>
                          <a:cs typeface="Constantia"/>
                        </a:rPr>
                        <a:t> </a:t>
                      </a:r>
                      <a:r>
                        <a:rPr sz="2500" dirty="0">
                          <a:solidFill>
                            <a:srgbClr val="27421F"/>
                          </a:solidFill>
                          <a:latin typeface="Constantia"/>
                          <a:cs typeface="Constantia"/>
                        </a:rPr>
                        <a:t>–</a:t>
                      </a:r>
                      <a:r>
                        <a:rPr sz="2500" spc="-125" dirty="0">
                          <a:solidFill>
                            <a:srgbClr val="27421F"/>
                          </a:solidFill>
                          <a:latin typeface="Constantia"/>
                          <a:cs typeface="Constantia"/>
                        </a:rPr>
                        <a:t> </a:t>
                      </a:r>
                      <a:r>
                        <a:rPr sz="2500" dirty="0">
                          <a:solidFill>
                            <a:srgbClr val="27421F"/>
                          </a:solidFill>
                          <a:latin typeface="Constantia"/>
                          <a:cs typeface="Constantia"/>
                        </a:rPr>
                        <a:t>wylęganie</a:t>
                      </a:r>
                      <a:r>
                        <a:rPr sz="2500" spc="-155" dirty="0">
                          <a:solidFill>
                            <a:srgbClr val="27421F"/>
                          </a:solidFill>
                          <a:latin typeface="Constantia"/>
                          <a:cs typeface="Constantia"/>
                        </a:rPr>
                        <a:t> </a:t>
                      </a:r>
                      <a:r>
                        <a:rPr sz="2500" spc="-10" dirty="0">
                          <a:solidFill>
                            <a:srgbClr val="27421F"/>
                          </a:solidFill>
                          <a:latin typeface="Constantia"/>
                          <a:cs typeface="Constantia"/>
                        </a:rPr>
                        <a:t>choroby rozpoczyna</a:t>
                      </a:r>
                      <a:r>
                        <a:rPr sz="2500" spc="-120" dirty="0">
                          <a:solidFill>
                            <a:srgbClr val="27421F"/>
                          </a:solidFill>
                          <a:latin typeface="Constantia"/>
                          <a:cs typeface="Constantia"/>
                        </a:rPr>
                        <a:t> </a:t>
                      </a:r>
                      <a:r>
                        <a:rPr sz="2500" dirty="0">
                          <a:solidFill>
                            <a:srgbClr val="27421F"/>
                          </a:solidFill>
                          <a:latin typeface="Constantia"/>
                          <a:cs typeface="Constantia"/>
                        </a:rPr>
                        <a:t>się</a:t>
                      </a:r>
                      <a:r>
                        <a:rPr sz="2500" spc="-135" dirty="0">
                          <a:solidFill>
                            <a:srgbClr val="27421F"/>
                          </a:solidFill>
                          <a:latin typeface="Constantia"/>
                          <a:cs typeface="Constantia"/>
                        </a:rPr>
                        <a:t> </a:t>
                      </a:r>
                      <a:r>
                        <a:rPr sz="2500" dirty="0">
                          <a:solidFill>
                            <a:srgbClr val="27421F"/>
                          </a:solidFill>
                          <a:latin typeface="Constantia"/>
                          <a:cs typeface="Constantia"/>
                        </a:rPr>
                        <a:t>on</a:t>
                      </a:r>
                      <a:r>
                        <a:rPr sz="2500" spc="-110" dirty="0">
                          <a:solidFill>
                            <a:srgbClr val="27421F"/>
                          </a:solidFill>
                          <a:latin typeface="Constantia"/>
                          <a:cs typeface="Constantia"/>
                        </a:rPr>
                        <a:t> </a:t>
                      </a:r>
                      <a:r>
                        <a:rPr sz="2500" dirty="0">
                          <a:solidFill>
                            <a:srgbClr val="27421F"/>
                          </a:solidFill>
                          <a:latin typeface="Constantia"/>
                          <a:cs typeface="Constantia"/>
                        </a:rPr>
                        <a:t>w</a:t>
                      </a:r>
                      <a:r>
                        <a:rPr sz="2500" spc="-75" dirty="0">
                          <a:solidFill>
                            <a:srgbClr val="27421F"/>
                          </a:solidFill>
                          <a:latin typeface="Constantia"/>
                          <a:cs typeface="Constantia"/>
                        </a:rPr>
                        <a:t> </a:t>
                      </a:r>
                      <a:r>
                        <a:rPr sz="2500" spc="-10" dirty="0">
                          <a:solidFill>
                            <a:srgbClr val="27421F"/>
                          </a:solidFill>
                          <a:latin typeface="Constantia"/>
                          <a:cs typeface="Constantia"/>
                        </a:rPr>
                        <a:t>momencie</a:t>
                      </a:r>
                      <a:endParaRPr sz="2500">
                        <a:latin typeface="Constantia"/>
                        <a:cs typeface="Constantia"/>
                      </a:endParaRPr>
                    </a:p>
                    <a:p>
                      <a:pPr marL="6985" algn="ctr">
                        <a:lnSpc>
                          <a:spcPts val="2570"/>
                        </a:lnSpc>
                      </a:pPr>
                      <a:r>
                        <a:rPr sz="2500" spc="-10" dirty="0">
                          <a:solidFill>
                            <a:srgbClr val="27421F"/>
                          </a:solidFill>
                          <a:latin typeface="Constantia"/>
                          <a:cs typeface="Constantia"/>
                        </a:rPr>
                        <a:t>zakończenia</a:t>
                      </a:r>
                      <a:r>
                        <a:rPr sz="2500" spc="-85" dirty="0">
                          <a:solidFill>
                            <a:srgbClr val="27421F"/>
                          </a:solidFill>
                          <a:latin typeface="Constantia"/>
                          <a:cs typeface="Constantia"/>
                        </a:rPr>
                        <a:t> </a:t>
                      </a:r>
                      <a:r>
                        <a:rPr sz="2500" spc="-10" dirty="0">
                          <a:solidFill>
                            <a:srgbClr val="27421F"/>
                          </a:solidFill>
                          <a:latin typeface="Constantia"/>
                          <a:cs typeface="Constantia"/>
                        </a:rPr>
                        <a:t>infekcji,</a:t>
                      </a:r>
                      <a:r>
                        <a:rPr sz="2500" spc="-70" dirty="0">
                          <a:solidFill>
                            <a:srgbClr val="27421F"/>
                          </a:solidFill>
                          <a:latin typeface="Constantia"/>
                          <a:cs typeface="Constantia"/>
                        </a:rPr>
                        <a:t> </a:t>
                      </a:r>
                      <a:r>
                        <a:rPr sz="2500" dirty="0">
                          <a:solidFill>
                            <a:srgbClr val="27421F"/>
                          </a:solidFill>
                          <a:latin typeface="Constantia"/>
                          <a:cs typeface="Constantia"/>
                        </a:rPr>
                        <a:t>a</a:t>
                      </a:r>
                      <a:r>
                        <a:rPr sz="2500" spc="-100" dirty="0">
                          <a:solidFill>
                            <a:srgbClr val="27421F"/>
                          </a:solidFill>
                          <a:latin typeface="Constantia"/>
                          <a:cs typeface="Constantia"/>
                        </a:rPr>
                        <a:t> </a:t>
                      </a:r>
                      <a:r>
                        <a:rPr sz="2500" spc="-10" dirty="0">
                          <a:solidFill>
                            <a:srgbClr val="27421F"/>
                          </a:solidFill>
                          <a:latin typeface="Constantia"/>
                          <a:cs typeface="Constantia"/>
                        </a:rPr>
                        <a:t>kończy</a:t>
                      </a:r>
                      <a:r>
                        <a:rPr sz="2500" spc="-135" dirty="0">
                          <a:solidFill>
                            <a:srgbClr val="27421F"/>
                          </a:solidFill>
                          <a:latin typeface="Constantia"/>
                          <a:cs typeface="Constantia"/>
                        </a:rPr>
                        <a:t> </a:t>
                      </a:r>
                      <a:r>
                        <a:rPr sz="2500" dirty="0">
                          <a:solidFill>
                            <a:srgbClr val="27421F"/>
                          </a:solidFill>
                          <a:latin typeface="Constantia"/>
                          <a:cs typeface="Constantia"/>
                        </a:rPr>
                        <a:t>się</a:t>
                      </a:r>
                      <a:r>
                        <a:rPr sz="2500" spc="-155" dirty="0">
                          <a:solidFill>
                            <a:srgbClr val="27421F"/>
                          </a:solidFill>
                          <a:latin typeface="Constantia"/>
                          <a:cs typeface="Constantia"/>
                        </a:rPr>
                        <a:t> </a:t>
                      </a:r>
                      <a:r>
                        <a:rPr sz="2500" spc="-50" dirty="0">
                          <a:solidFill>
                            <a:srgbClr val="27421F"/>
                          </a:solidFill>
                          <a:latin typeface="Constantia"/>
                          <a:cs typeface="Constantia"/>
                        </a:rPr>
                        <a:t>w</a:t>
                      </a:r>
                      <a:endParaRPr sz="2500">
                        <a:latin typeface="Constantia"/>
                        <a:cs typeface="Constantia"/>
                      </a:endParaRPr>
                    </a:p>
                    <a:p>
                      <a:pPr marL="336550" marR="323850" algn="ctr">
                        <a:lnSpc>
                          <a:spcPts val="2750"/>
                        </a:lnSpc>
                        <a:spcBef>
                          <a:spcPts val="170"/>
                        </a:spcBef>
                      </a:pPr>
                      <a:r>
                        <a:rPr sz="2500" spc="-10" dirty="0">
                          <a:solidFill>
                            <a:srgbClr val="27421F"/>
                          </a:solidFill>
                          <a:latin typeface="Constantia"/>
                          <a:cs typeface="Constantia"/>
                        </a:rPr>
                        <a:t>momencie</a:t>
                      </a:r>
                      <a:r>
                        <a:rPr sz="2500" spc="-105" dirty="0">
                          <a:solidFill>
                            <a:srgbClr val="27421F"/>
                          </a:solidFill>
                          <a:latin typeface="Constantia"/>
                          <a:cs typeface="Constantia"/>
                        </a:rPr>
                        <a:t> </a:t>
                      </a:r>
                      <a:r>
                        <a:rPr sz="2500" spc="-10" dirty="0">
                          <a:solidFill>
                            <a:srgbClr val="27421F"/>
                          </a:solidFill>
                          <a:latin typeface="Constantia"/>
                          <a:cs typeface="Constantia"/>
                        </a:rPr>
                        <a:t>ukazania</a:t>
                      </a:r>
                      <a:r>
                        <a:rPr sz="2500" spc="-130" dirty="0">
                          <a:solidFill>
                            <a:srgbClr val="27421F"/>
                          </a:solidFill>
                          <a:latin typeface="Constantia"/>
                          <a:cs typeface="Constantia"/>
                        </a:rPr>
                        <a:t> </a:t>
                      </a:r>
                      <a:r>
                        <a:rPr sz="2500" dirty="0">
                          <a:solidFill>
                            <a:srgbClr val="27421F"/>
                          </a:solidFill>
                          <a:latin typeface="Constantia"/>
                          <a:cs typeface="Constantia"/>
                        </a:rPr>
                        <a:t>się</a:t>
                      </a:r>
                      <a:r>
                        <a:rPr sz="2500" spc="-135" dirty="0">
                          <a:solidFill>
                            <a:srgbClr val="27421F"/>
                          </a:solidFill>
                          <a:latin typeface="Constantia"/>
                          <a:cs typeface="Constantia"/>
                        </a:rPr>
                        <a:t> </a:t>
                      </a:r>
                      <a:r>
                        <a:rPr sz="2500" spc="-10" dirty="0">
                          <a:solidFill>
                            <a:srgbClr val="27421F"/>
                          </a:solidFill>
                          <a:latin typeface="Constantia"/>
                          <a:cs typeface="Constantia"/>
                        </a:rPr>
                        <a:t>pierwszych </a:t>
                      </a:r>
                      <a:r>
                        <a:rPr sz="2500" spc="-30" dirty="0">
                          <a:solidFill>
                            <a:srgbClr val="27421F"/>
                          </a:solidFill>
                          <a:latin typeface="Constantia"/>
                          <a:cs typeface="Constantia"/>
                        </a:rPr>
                        <a:t>objawów</a:t>
                      </a:r>
                      <a:r>
                        <a:rPr sz="2500" spc="-114" dirty="0">
                          <a:solidFill>
                            <a:srgbClr val="27421F"/>
                          </a:solidFill>
                          <a:latin typeface="Constantia"/>
                          <a:cs typeface="Constantia"/>
                        </a:rPr>
                        <a:t> </a:t>
                      </a:r>
                      <a:r>
                        <a:rPr sz="2500" spc="-10" dirty="0">
                          <a:solidFill>
                            <a:srgbClr val="27421F"/>
                          </a:solidFill>
                          <a:latin typeface="Constantia"/>
                          <a:cs typeface="Constantia"/>
                        </a:rPr>
                        <a:t>choroby.</a:t>
                      </a:r>
                      <a:endParaRPr sz="2500">
                        <a:latin typeface="Constantia"/>
                        <a:cs typeface="Constantia"/>
                      </a:endParaRPr>
                    </a:p>
                  </a:txBody>
                  <a:tcPr marL="0" marR="0" marT="15367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solidFill>
                      <a:srgbClr val="E6F0E2">
                        <a:alpha val="90194"/>
                      </a:srgbClr>
                    </a:solidFill>
                  </a:tcPr>
                </a:tc>
                <a:extLst>
                  <a:ext uri="{0D108BD9-81ED-4DB2-BD59-A6C34878D82A}">
                    <a16:rowId xmlns:a16="http://schemas.microsoft.com/office/drawing/2014/main" val="10000"/>
                  </a:ext>
                </a:extLst>
              </a:tr>
              <a:tr h="2081530">
                <a:tc>
                  <a:txBody>
                    <a:bodyPr/>
                    <a:lstStyle/>
                    <a:p>
                      <a:pPr marL="156845" marR="142875" indent="-635" algn="ctr">
                        <a:lnSpc>
                          <a:spcPct val="91600"/>
                        </a:lnSpc>
                        <a:spcBef>
                          <a:spcPts val="1160"/>
                        </a:spcBef>
                      </a:pPr>
                      <a:r>
                        <a:rPr sz="2500" dirty="0">
                          <a:solidFill>
                            <a:srgbClr val="27421F"/>
                          </a:solidFill>
                          <a:latin typeface="Constantia"/>
                          <a:cs typeface="Constantia"/>
                        </a:rPr>
                        <a:t>Okres</a:t>
                      </a:r>
                      <a:r>
                        <a:rPr sz="2500" spc="-130" dirty="0">
                          <a:solidFill>
                            <a:srgbClr val="27421F"/>
                          </a:solidFill>
                          <a:latin typeface="Constantia"/>
                          <a:cs typeface="Constantia"/>
                        </a:rPr>
                        <a:t> </a:t>
                      </a:r>
                      <a:r>
                        <a:rPr sz="2500" dirty="0">
                          <a:solidFill>
                            <a:srgbClr val="27421F"/>
                          </a:solidFill>
                          <a:latin typeface="Constantia"/>
                          <a:cs typeface="Constantia"/>
                        </a:rPr>
                        <a:t>inkubacji</a:t>
                      </a:r>
                      <a:r>
                        <a:rPr sz="2500" spc="-110" dirty="0">
                          <a:solidFill>
                            <a:srgbClr val="27421F"/>
                          </a:solidFill>
                          <a:latin typeface="Constantia"/>
                          <a:cs typeface="Constantia"/>
                        </a:rPr>
                        <a:t> </a:t>
                      </a:r>
                      <a:r>
                        <a:rPr sz="2500" spc="-20" dirty="0">
                          <a:solidFill>
                            <a:srgbClr val="27421F"/>
                          </a:solidFill>
                          <a:latin typeface="Constantia"/>
                          <a:cs typeface="Constantia"/>
                        </a:rPr>
                        <a:t>charakteryzuje</a:t>
                      </a:r>
                      <a:r>
                        <a:rPr sz="2500" spc="-135" dirty="0">
                          <a:solidFill>
                            <a:srgbClr val="27421F"/>
                          </a:solidFill>
                          <a:latin typeface="Constantia"/>
                          <a:cs typeface="Constantia"/>
                        </a:rPr>
                        <a:t> </a:t>
                      </a:r>
                      <a:r>
                        <a:rPr sz="2500" spc="-25" dirty="0">
                          <a:solidFill>
                            <a:srgbClr val="27421F"/>
                          </a:solidFill>
                          <a:latin typeface="Constantia"/>
                          <a:cs typeface="Constantia"/>
                        </a:rPr>
                        <a:t>się </a:t>
                      </a:r>
                      <a:r>
                        <a:rPr sz="2500" b="1" spc="-20" dirty="0">
                          <a:solidFill>
                            <a:srgbClr val="27421F"/>
                          </a:solidFill>
                          <a:latin typeface="Constantia"/>
                          <a:cs typeface="Constantia"/>
                        </a:rPr>
                        <a:t>przyrostem</a:t>
                      </a:r>
                      <a:r>
                        <a:rPr sz="2500" b="1" spc="-80" dirty="0">
                          <a:solidFill>
                            <a:srgbClr val="27421F"/>
                          </a:solidFill>
                          <a:latin typeface="Constantia"/>
                          <a:cs typeface="Constantia"/>
                        </a:rPr>
                        <a:t> </a:t>
                      </a:r>
                      <a:r>
                        <a:rPr sz="2500" b="1" spc="-10" dirty="0">
                          <a:solidFill>
                            <a:srgbClr val="27421F"/>
                          </a:solidFill>
                          <a:latin typeface="Constantia"/>
                          <a:cs typeface="Constantia"/>
                        </a:rPr>
                        <a:t>liczbowym</a:t>
                      </a:r>
                      <a:r>
                        <a:rPr sz="2500" b="1" spc="-120" dirty="0">
                          <a:solidFill>
                            <a:srgbClr val="27421F"/>
                          </a:solidFill>
                          <a:latin typeface="Constantia"/>
                          <a:cs typeface="Constantia"/>
                        </a:rPr>
                        <a:t> </a:t>
                      </a:r>
                      <a:r>
                        <a:rPr sz="2500" b="1" spc="-20" dirty="0">
                          <a:solidFill>
                            <a:srgbClr val="27421F"/>
                          </a:solidFill>
                          <a:latin typeface="Constantia"/>
                          <a:cs typeface="Constantia"/>
                        </a:rPr>
                        <a:t>patogena</a:t>
                      </a:r>
                      <a:r>
                        <a:rPr sz="2500" b="1" spc="-55" dirty="0">
                          <a:solidFill>
                            <a:srgbClr val="27421F"/>
                          </a:solidFill>
                          <a:latin typeface="Constantia"/>
                          <a:cs typeface="Constantia"/>
                        </a:rPr>
                        <a:t> </a:t>
                      </a:r>
                      <a:r>
                        <a:rPr sz="2500" spc="-50" dirty="0">
                          <a:solidFill>
                            <a:srgbClr val="27421F"/>
                          </a:solidFill>
                          <a:latin typeface="Constantia"/>
                          <a:cs typeface="Constantia"/>
                        </a:rPr>
                        <a:t>w </a:t>
                      </a:r>
                      <a:r>
                        <a:rPr sz="2500" spc="-20" dirty="0">
                          <a:solidFill>
                            <a:srgbClr val="27421F"/>
                          </a:solidFill>
                          <a:latin typeface="Constantia"/>
                          <a:cs typeface="Constantia"/>
                        </a:rPr>
                        <a:t>roślinie</a:t>
                      </a:r>
                      <a:r>
                        <a:rPr sz="2500" spc="-120" dirty="0">
                          <a:solidFill>
                            <a:srgbClr val="27421F"/>
                          </a:solidFill>
                          <a:latin typeface="Constantia"/>
                          <a:cs typeface="Constantia"/>
                        </a:rPr>
                        <a:t> </a:t>
                      </a:r>
                      <a:r>
                        <a:rPr sz="2500" dirty="0">
                          <a:solidFill>
                            <a:srgbClr val="27421F"/>
                          </a:solidFill>
                          <a:latin typeface="Constantia"/>
                          <a:cs typeface="Constantia"/>
                        </a:rPr>
                        <a:t>wynikającym</a:t>
                      </a:r>
                      <a:r>
                        <a:rPr sz="2500" spc="-45" dirty="0">
                          <a:solidFill>
                            <a:srgbClr val="27421F"/>
                          </a:solidFill>
                          <a:latin typeface="Constantia"/>
                          <a:cs typeface="Constantia"/>
                        </a:rPr>
                        <a:t> </a:t>
                      </a:r>
                      <a:r>
                        <a:rPr sz="2500" dirty="0">
                          <a:solidFill>
                            <a:srgbClr val="27421F"/>
                          </a:solidFill>
                          <a:latin typeface="Constantia"/>
                          <a:cs typeface="Constantia"/>
                        </a:rPr>
                        <a:t>z</a:t>
                      </a:r>
                      <a:r>
                        <a:rPr sz="2500" spc="-45" dirty="0">
                          <a:solidFill>
                            <a:srgbClr val="27421F"/>
                          </a:solidFill>
                          <a:latin typeface="Constantia"/>
                          <a:cs typeface="Constantia"/>
                        </a:rPr>
                        <a:t> </a:t>
                      </a:r>
                      <a:r>
                        <a:rPr sz="2500" spc="-25" dirty="0">
                          <a:solidFill>
                            <a:srgbClr val="27421F"/>
                          </a:solidFill>
                          <a:latin typeface="Constantia"/>
                          <a:cs typeface="Constantia"/>
                        </a:rPr>
                        <a:t>jego</a:t>
                      </a:r>
                      <a:r>
                        <a:rPr sz="2500" spc="-130" dirty="0">
                          <a:solidFill>
                            <a:srgbClr val="27421F"/>
                          </a:solidFill>
                          <a:latin typeface="Constantia"/>
                          <a:cs typeface="Constantia"/>
                        </a:rPr>
                        <a:t> </a:t>
                      </a:r>
                      <a:r>
                        <a:rPr sz="2500" spc="-10" dirty="0">
                          <a:solidFill>
                            <a:srgbClr val="27421F"/>
                          </a:solidFill>
                          <a:latin typeface="Constantia"/>
                          <a:cs typeface="Constantia"/>
                        </a:rPr>
                        <a:t>wzrostu </a:t>
                      </a:r>
                      <a:r>
                        <a:rPr sz="2500" dirty="0">
                          <a:solidFill>
                            <a:srgbClr val="27421F"/>
                          </a:solidFill>
                          <a:latin typeface="Constantia"/>
                          <a:cs typeface="Constantia"/>
                        </a:rPr>
                        <a:t>lub</a:t>
                      </a:r>
                      <a:r>
                        <a:rPr sz="2500" spc="-114" dirty="0">
                          <a:solidFill>
                            <a:srgbClr val="27421F"/>
                          </a:solidFill>
                          <a:latin typeface="Constantia"/>
                          <a:cs typeface="Constantia"/>
                        </a:rPr>
                        <a:t> </a:t>
                      </a:r>
                      <a:r>
                        <a:rPr sz="2500" spc="-20" dirty="0">
                          <a:solidFill>
                            <a:srgbClr val="27421F"/>
                          </a:solidFill>
                          <a:latin typeface="Constantia"/>
                          <a:cs typeface="Constantia"/>
                        </a:rPr>
                        <a:t>rozmnażania</a:t>
                      </a:r>
                      <a:r>
                        <a:rPr sz="2500" spc="-120" dirty="0">
                          <a:solidFill>
                            <a:srgbClr val="27421F"/>
                          </a:solidFill>
                          <a:latin typeface="Constantia"/>
                          <a:cs typeface="Constantia"/>
                        </a:rPr>
                        <a:t> </a:t>
                      </a:r>
                      <a:r>
                        <a:rPr sz="2500" spc="-20" dirty="0">
                          <a:solidFill>
                            <a:srgbClr val="27421F"/>
                          </a:solidFill>
                          <a:latin typeface="Constantia"/>
                          <a:cs typeface="Constantia"/>
                        </a:rPr>
                        <a:t>oraz</a:t>
                      </a:r>
                      <a:r>
                        <a:rPr sz="2500" spc="-105" dirty="0">
                          <a:solidFill>
                            <a:srgbClr val="27421F"/>
                          </a:solidFill>
                          <a:latin typeface="Constantia"/>
                          <a:cs typeface="Constantia"/>
                        </a:rPr>
                        <a:t> </a:t>
                      </a:r>
                      <a:r>
                        <a:rPr sz="2500" spc="-10" dirty="0">
                          <a:solidFill>
                            <a:srgbClr val="27421F"/>
                          </a:solidFill>
                          <a:latin typeface="Constantia"/>
                          <a:cs typeface="Constantia"/>
                        </a:rPr>
                        <a:t>opanowywania </a:t>
                      </a:r>
                      <a:r>
                        <a:rPr sz="2500" spc="-20" dirty="0">
                          <a:solidFill>
                            <a:srgbClr val="27421F"/>
                          </a:solidFill>
                          <a:latin typeface="Constantia"/>
                          <a:cs typeface="Constantia"/>
                        </a:rPr>
                        <a:t>coraz</a:t>
                      </a:r>
                      <a:r>
                        <a:rPr sz="2500" spc="-105" dirty="0">
                          <a:solidFill>
                            <a:srgbClr val="27421F"/>
                          </a:solidFill>
                          <a:latin typeface="Constantia"/>
                          <a:cs typeface="Constantia"/>
                        </a:rPr>
                        <a:t> </a:t>
                      </a:r>
                      <a:r>
                        <a:rPr sz="2500" spc="-20" dirty="0">
                          <a:solidFill>
                            <a:srgbClr val="27421F"/>
                          </a:solidFill>
                          <a:latin typeface="Constantia"/>
                          <a:cs typeface="Constantia"/>
                        </a:rPr>
                        <a:t>to</a:t>
                      </a:r>
                      <a:r>
                        <a:rPr sz="2500" spc="-135" dirty="0">
                          <a:solidFill>
                            <a:srgbClr val="27421F"/>
                          </a:solidFill>
                          <a:latin typeface="Constantia"/>
                          <a:cs typeface="Constantia"/>
                        </a:rPr>
                        <a:t> </a:t>
                      </a:r>
                      <a:r>
                        <a:rPr sz="2500" spc="-10" dirty="0">
                          <a:solidFill>
                            <a:srgbClr val="27421F"/>
                          </a:solidFill>
                          <a:latin typeface="Constantia"/>
                          <a:cs typeface="Constantia"/>
                        </a:rPr>
                        <a:t>większych</a:t>
                      </a:r>
                      <a:r>
                        <a:rPr sz="2500" spc="-110" dirty="0">
                          <a:solidFill>
                            <a:srgbClr val="27421F"/>
                          </a:solidFill>
                          <a:latin typeface="Constantia"/>
                          <a:cs typeface="Constantia"/>
                        </a:rPr>
                        <a:t> </a:t>
                      </a:r>
                      <a:r>
                        <a:rPr sz="2500" spc="-20" dirty="0">
                          <a:solidFill>
                            <a:srgbClr val="27421F"/>
                          </a:solidFill>
                          <a:latin typeface="Constantia"/>
                          <a:cs typeface="Constantia"/>
                        </a:rPr>
                        <a:t>obszarów</a:t>
                      </a:r>
                      <a:r>
                        <a:rPr sz="2500" spc="-105" dirty="0">
                          <a:solidFill>
                            <a:srgbClr val="27421F"/>
                          </a:solidFill>
                          <a:latin typeface="Constantia"/>
                          <a:cs typeface="Constantia"/>
                        </a:rPr>
                        <a:t> </a:t>
                      </a:r>
                      <a:r>
                        <a:rPr sz="2500" spc="-10" dirty="0">
                          <a:solidFill>
                            <a:srgbClr val="27421F"/>
                          </a:solidFill>
                          <a:latin typeface="Constantia"/>
                          <a:cs typeface="Constantia"/>
                        </a:rPr>
                        <a:t>rośliny.</a:t>
                      </a:r>
                      <a:endParaRPr sz="2500">
                        <a:latin typeface="Constantia"/>
                        <a:cs typeface="Constantia"/>
                      </a:endParaRPr>
                    </a:p>
                  </a:txBody>
                  <a:tcPr marL="0" marR="0" marT="14732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solidFill>
                      <a:srgbClr val="E6F0E2">
                        <a:alpha val="90194"/>
                      </a:srgbClr>
                    </a:solidFill>
                  </a:tcPr>
                </a:tc>
                <a:extLst>
                  <a:ext uri="{0D108BD9-81ED-4DB2-BD59-A6C34878D82A}">
                    <a16:rowId xmlns:a16="http://schemas.microsoft.com/office/drawing/2014/main" val="10001"/>
                  </a:ext>
                </a:extLst>
              </a:tr>
              <a:tr h="219075">
                <a:tc>
                  <a:txBody>
                    <a:bodyPr/>
                    <a:lstStyle/>
                    <a:p>
                      <a:pPr>
                        <a:lnSpc>
                          <a:spcPct val="100000"/>
                        </a:lnSpc>
                      </a:pPr>
                      <a:endParaRPr sz="1300">
                        <a:latin typeface="Times New Roman"/>
                        <a:cs typeface="Times New Roman"/>
                      </a:endParaRPr>
                    </a:p>
                  </a:txBody>
                  <a:tcPr marL="0" marR="0" marT="0" marB="0">
                    <a:lnL w="28575">
                      <a:solidFill>
                        <a:srgbClr val="5E9C4D"/>
                      </a:solidFill>
                      <a:prstDash val="solid"/>
                    </a:lnL>
                    <a:lnR w="28575">
                      <a:solidFill>
                        <a:srgbClr val="5E9C4D"/>
                      </a:solidFill>
                      <a:prstDash val="solid"/>
                    </a:lnR>
                    <a:lnT w="28575">
                      <a:solidFill>
                        <a:srgbClr val="5E9C4D"/>
                      </a:solidFill>
                      <a:prstDash val="solid"/>
                    </a:lnT>
                    <a:lnB w="28575">
                      <a:solidFill>
                        <a:srgbClr val="5E9C4D"/>
                      </a:solidFill>
                      <a:prstDash val="solid"/>
                    </a:lnB>
                    <a:solidFill>
                      <a:srgbClr val="E6F0E2">
                        <a:alpha val="90194"/>
                      </a:srgbClr>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42987" y="1682686"/>
            <a:ext cx="7640764" cy="4253294"/>
            <a:chOff x="1042987" y="1682686"/>
            <a:chExt cx="7640764" cy="4253294"/>
          </a:xfrm>
        </p:grpSpPr>
        <p:sp>
          <p:nvSpPr>
            <p:cNvPr id="4" name="object 4"/>
            <p:cNvSpPr/>
            <p:nvPr/>
          </p:nvSpPr>
          <p:spPr>
            <a:xfrm>
              <a:off x="1042987" y="1682750"/>
              <a:ext cx="2126615" cy="4253230"/>
            </a:xfrm>
            <a:custGeom>
              <a:avLst/>
              <a:gdLst/>
              <a:ahLst/>
              <a:cxnLst/>
              <a:rect l="l" t="t" r="r" b="b"/>
              <a:pathLst>
                <a:path w="2126615" h="4253230">
                  <a:moveTo>
                    <a:pt x="2126424" y="0"/>
                  </a:moveTo>
                  <a:lnTo>
                    <a:pt x="2078289" y="534"/>
                  </a:lnTo>
                  <a:lnTo>
                    <a:pt x="2030416" y="2128"/>
                  </a:lnTo>
                  <a:lnTo>
                    <a:pt x="1982816" y="4772"/>
                  </a:lnTo>
                  <a:lnTo>
                    <a:pt x="1935500" y="8454"/>
                  </a:lnTo>
                  <a:lnTo>
                    <a:pt x="1888479" y="13163"/>
                  </a:lnTo>
                  <a:lnTo>
                    <a:pt x="1841764" y="18888"/>
                  </a:lnTo>
                  <a:lnTo>
                    <a:pt x="1795368" y="25617"/>
                  </a:lnTo>
                  <a:lnTo>
                    <a:pt x="1749300" y="33339"/>
                  </a:lnTo>
                  <a:lnTo>
                    <a:pt x="1703573" y="42043"/>
                  </a:lnTo>
                  <a:lnTo>
                    <a:pt x="1658198" y="51717"/>
                  </a:lnTo>
                  <a:lnTo>
                    <a:pt x="1613185" y="62351"/>
                  </a:lnTo>
                  <a:lnTo>
                    <a:pt x="1568547" y="73933"/>
                  </a:lnTo>
                  <a:lnTo>
                    <a:pt x="1524294" y="86452"/>
                  </a:lnTo>
                  <a:lnTo>
                    <a:pt x="1480437" y="99896"/>
                  </a:lnTo>
                  <a:lnTo>
                    <a:pt x="1436988" y="114255"/>
                  </a:lnTo>
                  <a:lnTo>
                    <a:pt x="1393959" y="129517"/>
                  </a:lnTo>
                  <a:lnTo>
                    <a:pt x="1351360" y="145671"/>
                  </a:lnTo>
                  <a:lnTo>
                    <a:pt x="1309202" y="162705"/>
                  </a:lnTo>
                  <a:lnTo>
                    <a:pt x="1267498" y="180609"/>
                  </a:lnTo>
                  <a:lnTo>
                    <a:pt x="1226257" y="199370"/>
                  </a:lnTo>
                  <a:lnTo>
                    <a:pt x="1185492" y="218979"/>
                  </a:lnTo>
                  <a:lnTo>
                    <a:pt x="1145214" y="239423"/>
                  </a:lnTo>
                  <a:lnTo>
                    <a:pt x="1105434" y="260691"/>
                  </a:lnTo>
                  <a:lnTo>
                    <a:pt x="1066162" y="282773"/>
                  </a:lnTo>
                  <a:lnTo>
                    <a:pt x="1027411" y="305656"/>
                  </a:lnTo>
                  <a:lnTo>
                    <a:pt x="989192" y="329330"/>
                  </a:lnTo>
                  <a:lnTo>
                    <a:pt x="951516" y="353783"/>
                  </a:lnTo>
                  <a:lnTo>
                    <a:pt x="914394" y="379005"/>
                  </a:lnTo>
                  <a:lnTo>
                    <a:pt x="877838" y="404983"/>
                  </a:lnTo>
                  <a:lnTo>
                    <a:pt x="841858" y="431707"/>
                  </a:lnTo>
                  <a:lnTo>
                    <a:pt x="806466" y="459165"/>
                  </a:lnTo>
                  <a:lnTo>
                    <a:pt x="771673" y="487346"/>
                  </a:lnTo>
                  <a:lnTo>
                    <a:pt x="737491" y="516239"/>
                  </a:lnTo>
                  <a:lnTo>
                    <a:pt x="703931" y="545832"/>
                  </a:lnTo>
                  <a:lnTo>
                    <a:pt x="671003" y="576115"/>
                  </a:lnTo>
                  <a:lnTo>
                    <a:pt x="638720" y="607076"/>
                  </a:lnTo>
                  <a:lnTo>
                    <a:pt x="607092" y="638704"/>
                  </a:lnTo>
                  <a:lnTo>
                    <a:pt x="576131" y="670987"/>
                  </a:lnTo>
                  <a:lnTo>
                    <a:pt x="545848" y="703915"/>
                  </a:lnTo>
                  <a:lnTo>
                    <a:pt x="516254" y="737476"/>
                  </a:lnTo>
                  <a:lnTo>
                    <a:pt x="487361" y="771658"/>
                  </a:lnTo>
                  <a:lnTo>
                    <a:pt x="459180" y="806451"/>
                  </a:lnTo>
                  <a:lnTo>
                    <a:pt x="431721" y="841844"/>
                  </a:lnTo>
                  <a:lnTo>
                    <a:pt x="404997" y="877824"/>
                  </a:lnTo>
                  <a:lnTo>
                    <a:pt x="379018" y="914381"/>
                  </a:lnTo>
                  <a:lnTo>
                    <a:pt x="353797" y="951504"/>
                  </a:lnTo>
                  <a:lnTo>
                    <a:pt x="329343" y="989181"/>
                  </a:lnTo>
                  <a:lnTo>
                    <a:pt x="305668" y="1027401"/>
                  </a:lnTo>
                  <a:lnTo>
                    <a:pt x="282784" y="1066153"/>
                  </a:lnTo>
                  <a:lnTo>
                    <a:pt x="260702" y="1105426"/>
                  </a:lnTo>
                  <a:lnTo>
                    <a:pt x="239433" y="1145208"/>
                  </a:lnTo>
                  <a:lnTo>
                    <a:pt x="218988" y="1185487"/>
                  </a:lnTo>
                  <a:lnTo>
                    <a:pt x="199379" y="1226254"/>
                  </a:lnTo>
                  <a:lnTo>
                    <a:pt x="180617" y="1267496"/>
                  </a:lnTo>
                  <a:lnTo>
                    <a:pt x="162713" y="1309203"/>
                  </a:lnTo>
                  <a:lnTo>
                    <a:pt x="145678" y="1351362"/>
                  </a:lnTo>
                  <a:lnTo>
                    <a:pt x="129523" y="1393964"/>
                  </a:lnTo>
                  <a:lnTo>
                    <a:pt x="114261" y="1436996"/>
                  </a:lnTo>
                  <a:lnTo>
                    <a:pt x="99902" y="1480447"/>
                  </a:lnTo>
                  <a:lnTo>
                    <a:pt x="86457" y="1524306"/>
                  </a:lnTo>
                  <a:lnTo>
                    <a:pt x="73937" y="1568562"/>
                  </a:lnTo>
                  <a:lnTo>
                    <a:pt x="62355" y="1613203"/>
                  </a:lnTo>
                  <a:lnTo>
                    <a:pt x="51720" y="1658219"/>
                  </a:lnTo>
                  <a:lnTo>
                    <a:pt x="42045" y="1703598"/>
                  </a:lnTo>
                  <a:lnTo>
                    <a:pt x="33341" y="1749329"/>
                  </a:lnTo>
                  <a:lnTo>
                    <a:pt x="25618" y="1795400"/>
                  </a:lnTo>
                  <a:lnTo>
                    <a:pt x="18889" y="1841800"/>
                  </a:lnTo>
                  <a:lnTo>
                    <a:pt x="13164" y="1888519"/>
                  </a:lnTo>
                  <a:lnTo>
                    <a:pt x="8455" y="1935544"/>
                  </a:lnTo>
                  <a:lnTo>
                    <a:pt x="4773" y="1982865"/>
                  </a:lnTo>
                  <a:lnTo>
                    <a:pt x="2128" y="2030470"/>
                  </a:lnTo>
                  <a:lnTo>
                    <a:pt x="534" y="2078348"/>
                  </a:lnTo>
                  <a:lnTo>
                    <a:pt x="0" y="2126488"/>
                  </a:lnTo>
                  <a:lnTo>
                    <a:pt x="534" y="2174622"/>
                  </a:lnTo>
                  <a:lnTo>
                    <a:pt x="2128" y="2222495"/>
                  </a:lnTo>
                  <a:lnTo>
                    <a:pt x="4773" y="2270096"/>
                  </a:lnTo>
                  <a:lnTo>
                    <a:pt x="8455" y="2317412"/>
                  </a:lnTo>
                  <a:lnTo>
                    <a:pt x="13164" y="2364433"/>
                  </a:lnTo>
                  <a:lnTo>
                    <a:pt x="18889" y="2411147"/>
                  </a:lnTo>
                  <a:lnTo>
                    <a:pt x="25618" y="2457544"/>
                  </a:lnTo>
                  <a:lnTo>
                    <a:pt x="33341" y="2503611"/>
                  </a:lnTo>
                  <a:lnTo>
                    <a:pt x="42045" y="2549338"/>
                  </a:lnTo>
                  <a:lnTo>
                    <a:pt x="51720" y="2594714"/>
                  </a:lnTo>
                  <a:lnTo>
                    <a:pt x="62355" y="2639726"/>
                  </a:lnTo>
                  <a:lnTo>
                    <a:pt x="73937" y="2684365"/>
                  </a:lnTo>
                  <a:lnTo>
                    <a:pt x="86457" y="2728618"/>
                  </a:lnTo>
                  <a:lnTo>
                    <a:pt x="99902" y="2772474"/>
                  </a:lnTo>
                  <a:lnTo>
                    <a:pt x="114261" y="2815923"/>
                  </a:lnTo>
                  <a:lnTo>
                    <a:pt x="129523" y="2858953"/>
                  </a:lnTo>
                  <a:lnTo>
                    <a:pt x="145678" y="2901552"/>
                  </a:lnTo>
                  <a:lnTo>
                    <a:pt x="162713" y="2943709"/>
                  </a:lnTo>
                  <a:lnTo>
                    <a:pt x="180617" y="2985414"/>
                  </a:lnTo>
                  <a:lnTo>
                    <a:pt x="199379" y="3026654"/>
                  </a:lnTo>
                  <a:lnTo>
                    <a:pt x="218988" y="3067419"/>
                  </a:lnTo>
                  <a:lnTo>
                    <a:pt x="239433" y="3107698"/>
                  </a:lnTo>
                  <a:lnTo>
                    <a:pt x="260702" y="3147478"/>
                  </a:lnTo>
                  <a:lnTo>
                    <a:pt x="282784" y="3186749"/>
                  </a:lnTo>
                  <a:lnTo>
                    <a:pt x="305668" y="3225500"/>
                  </a:lnTo>
                  <a:lnTo>
                    <a:pt x="329343" y="3263719"/>
                  </a:lnTo>
                  <a:lnTo>
                    <a:pt x="353797" y="3301395"/>
                  </a:lnTo>
                  <a:lnTo>
                    <a:pt x="379018" y="3338517"/>
                  </a:lnTo>
                  <a:lnTo>
                    <a:pt x="404997" y="3375074"/>
                  </a:lnTo>
                  <a:lnTo>
                    <a:pt x="431721" y="3411054"/>
                  </a:lnTo>
                  <a:lnTo>
                    <a:pt x="459180" y="3446446"/>
                  </a:lnTo>
                  <a:lnTo>
                    <a:pt x="487361" y="3481238"/>
                  </a:lnTo>
                  <a:lnTo>
                    <a:pt x="516254" y="3515420"/>
                  </a:lnTo>
                  <a:lnTo>
                    <a:pt x="545848" y="3548981"/>
                  </a:lnTo>
                  <a:lnTo>
                    <a:pt x="576131" y="3581908"/>
                  </a:lnTo>
                  <a:lnTo>
                    <a:pt x="607092" y="3614192"/>
                  </a:lnTo>
                  <a:lnTo>
                    <a:pt x="638720" y="3645819"/>
                  </a:lnTo>
                  <a:lnTo>
                    <a:pt x="671003" y="3676780"/>
                  </a:lnTo>
                  <a:lnTo>
                    <a:pt x="703931" y="3707063"/>
                  </a:lnTo>
                  <a:lnTo>
                    <a:pt x="737491" y="3736657"/>
                  </a:lnTo>
                  <a:lnTo>
                    <a:pt x="771673" y="3765550"/>
                  </a:lnTo>
                  <a:lnTo>
                    <a:pt x="806466" y="3793732"/>
                  </a:lnTo>
                  <a:lnTo>
                    <a:pt x="841858" y="3821190"/>
                  </a:lnTo>
                  <a:lnTo>
                    <a:pt x="877838" y="3847914"/>
                  </a:lnTo>
                  <a:lnTo>
                    <a:pt x="914394" y="3873893"/>
                  </a:lnTo>
                  <a:lnTo>
                    <a:pt x="951516" y="3899115"/>
                  </a:lnTo>
                  <a:lnTo>
                    <a:pt x="989192" y="3923569"/>
                  </a:lnTo>
                  <a:lnTo>
                    <a:pt x="1027411" y="3947243"/>
                  </a:lnTo>
                  <a:lnTo>
                    <a:pt x="1066162" y="3970127"/>
                  </a:lnTo>
                  <a:lnTo>
                    <a:pt x="1105434" y="3992209"/>
                  </a:lnTo>
                  <a:lnTo>
                    <a:pt x="1145214" y="4013478"/>
                  </a:lnTo>
                  <a:lnTo>
                    <a:pt x="1185492" y="4033923"/>
                  </a:lnTo>
                  <a:lnTo>
                    <a:pt x="1226257" y="4053532"/>
                  </a:lnTo>
                  <a:lnTo>
                    <a:pt x="1267498" y="4072295"/>
                  </a:lnTo>
                  <a:lnTo>
                    <a:pt x="1309202" y="4090199"/>
                  </a:lnTo>
                  <a:lnTo>
                    <a:pt x="1351360" y="4107234"/>
                  </a:lnTo>
                  <a:lnTo>
                    <a:pt x="1393959" y="4123388"/>
                  </a:lnTo>
                  <a:lnTo>
                    <a:pt x="1436988" y="4138651"/>
                  </a:lnTo>
                  <a:lnTo>
                    <a:pt x="1480437" y="4153010"/>
                  </a:lnTo>
                  <a:lnTo>
                    <a:pt x="1524294" y="4166455"/>
                  </a:lnTo>
                  <a:lnTo>
                    <a:pt x="1568547" y="4178974"/>
                  </a:lnTo>
                  <a:lnTo>
                    <a:pt x="1613185" y="4190557"/>
                  </a:lnTo>
                  <a:lnTo>
                    <a:pt x="1658198" y="4201191"/>
                  </a:lnTo>
                  <a:lnTo>
                    <a:pt x="1703573" y="4210866"/>
                  </a:lnTo>
                  <a:lnTo>
                    <a:pt x="1749300" y="4219571"/>
                  </a:lnTo>
                  <a:lnTo>
                    <a:pt x="1795368" y="4227293"/>
                  </a:lnTo>
                  <a:lnTo>
                    <a:pt x="1841764" y="4234022"/>
                  </a:lnTo>
                  <a:lnTo>
                    <a:pt x="1888479" y="4239747"/>
                  </a:lnTo>
                  <a:lnTo>
                    <a:pt x="1935500" y="4244457"/>
                  </a:lnTo>
                  <a:lnTo>
                    <a:pt x="1982816" y="4248139"/>
                  </a:lnTo>
                  <a:lnTo>
                    <a:pt x="2030416" y="4250783"/>
                  </a:lnTo>
                  <a:lnTo>
                    <a:pt x="2078289" y="4252378"/>
                  </a:lnTo>
                  <a:lnTo>
                    <a:pt x="2126424" y="4252912"/>
                  </a:lnTo>
                  <a:lnTo>
                    <a:pt x="2126424" y="0"/>
                  </a:lnTo>
                  <a:close/>
                </a:path>
              </a:pathLst>
            </a:custGeom>
            <a:solidFill>
              <a:srgbClr val="5E9C4D"/>
            </a:solidFill>
          </p:spPr>
          <p:txBody>
            <a:bodyPr wrap="square" lIns="0" tIns="0" rIns="0" bIns="0" rtlCol="0"/>
            <a:lstStyle/>
            <a:p>
              <a:endParaRPr/>
            </a:p>
          </p:txBody>
        </p:sp>
        <p:sp>
          <p:nvSpPr>
            <p:cNvPr id="5" name="object 5"/>
            <p:cNvSpPr/>
            <p:nvPr/>
          </p:nvSpPr>
          <p:spPr>
            <a:xfrm>
              <a:off x="1042987" y="1682750"/>
              <a:ext cx="2126615" cy="4253230"/>
            </a:xfrm>
            <a:custGeom>
              <a:avLst/>
              <a:gdLst/>
              <a:ahLst/>
              <a:cxnLst/>
              <a:rect l="l" t="t" r="r" b="b"/>
              <a:pathLst>
                <a:path w="2126615" h="4253230">
                  <a:moveTo>
                    <a:pt x="2126424" y="4252912"/>
                  </a:moveTo>
                  <a:lnTo>
                    <a:pt x="2078289" y="4252378"/>
                  </a:lnTo>
                  <a:lnTo>
                    <a:pt x="2030416" y="4250783"/>
                  </a:lnTo>
                  <a:lnTo>
                    <a:pt x="1982816" y="4248139"/>
                  </a:lnTo>
                  <a:lnTo>
                    <a:pt x="1935500" y="4244457"/>
                  </a:lnTo>
                  <a:lnTo>
                    <a:pt x="1888479" y="4239747"/>
                  </a:lnTo>
                  <a:lnTo>
                    <a:pt x="1841764" y="4234022"/>
                  </a:lnTo>
                  <a:lnTo>
                    <a:pt x="1795368" y="4227293"/>
                  </a:lnTo>
                  <a:lnTo>
                    <a:pt x="1749300" y="4219571"/>
                  </a:lnTo>
                  <a:lnTo>
                    <a:pt x="1703573" y="4210866"/>
                  </a:lnTo>
                  <a:lnTo>
                    <a:pt x="1658198" y="4201191"/>
                  </a:lnTo>
                  <a:lnTo>
                    <a:pt x="1613185" y="4190557"/>
                  </a:lnTo>
                  <a:lnTo>
                    <a:pt x="1568547" y="4178974"/>
                  </a:lnTo>
                  <a:lnTo>
                    <a:pt x="1524294" y="4166455"/>
                  </a:lnTo>
                  <a:lnTo>
                    <a:pt x="1480437" y="4153010"/>
                  </a:lnTo>
                  <a:lnTo>
                    <a:pt x="1436988" y="4138651"/>
                  </a:lnTo>
                  <a:lnTo>
                    <a:pt x="1393959" y="4123388"/>
                  </a:lnTo>
                  <a:lnTo>
                    <a:pt x="1351360" y="4107234"/>
                  </a:lnTo>
                  <a:lnTo>
                    <a:pt x="1309202" y="4090199"/>
                  </a:lnTo>
                  <a:lnTo>
                    <a:pt x="1267498" y="4072295"/>
                  </a:lnTo>
                  <a:lnTo>
                    <a:pt x="1226257" y="4053532"/>
                  </a:lnTo>
                  <a:lnTo>
                    <a:pt x="1185492" y="4033923"/>
                  </a:lnTo>
                  <a:lnTo>
                    <a:pt x="1145214" y="4013478"/>
                  </a:lnTo>
                  <a:lnTo>
                    <a:pt x="1105434" y="3992209"/>
                  </a:lnTo>
                  <a:lnTo>
                    <a:pt x="1066162" y="3970127"/>
                  </a:lnTo>
                  <a:lnTo>
                    <a:pt x="1027411" y="3947243"/>
                  </a:lnTo>
                  <a:lnTo>
                    <a:pt x="989192" y="3923569"/>
                  </a:lnTo>
                  <a:lnTo>
                    <a:pt x="951516" y="3899115"/>
                  </a:lnTo>
                  <a:lnTo>
                    <a:pt x="914394" y="3873893"/>
                  </a:lnTo>
                  <a:lnTo>
                    <a:pt x="877838" y="3847914"/>
                  </a:lnTo>
                  <a:lnTo>
                    <a:pt x="841858" y="3821190"/>
                  </a:lnTo>
                  <a:lnTo>
                    <a:pt x="806466" y="3793732"/>
                  </a:lnTo>
                  <a:lnTo>
                    <a:pt x="771673" y="3765550"/>
                  </a:lnTo>
                  <a:lnTo>
                    <a:pt x="737491" y="3736657"/>
                  </a:lnTo>
                  <a:lnTo>
                    <a:pt x="703931" y="3707063"/>
                  </a:lnTo>
                  <a:lnTo>
                    <a:pt x="671003" y="3676780"/>
                  </a:lnTo>
                  <a:lnTo>
                    <a:pt x="638720" y="3645819"/>
                  </a:lnTo>
                  <a:lnTo>
                    <a:pt x="607092" y="3614192"/>
                  </a:lnTo>
                  <a:lnTo>
                    <a:pt x="576131" y="3581908"/>
                  </a:lnTo>
                  <a:lnTo>
                    <a:pt x="545848" y="3548981"/>
                  </a:lnTo>
                  <a:lnTo>
                    <a:pt x="516254" y="3515420"/>
                  </a:lnTo>
                  <a:lnTo>
                    <a:pt x="487361" y="3481238"/>
                  </a:lnTo>
                  <a:lnTo>
                    <a:pt x="459180" y="3446446"/>
                  </a:lnTo>
                  <a:lnTo>
                    <a:pt x="431721" y="3411054"/>
                  </a:lnTo>
                  <a:lnTo>
                    <a:pt x="404997" y="3375074"/>
                  </a:lnTo>
                  <a:lnTo>
                    <a:pt x="379018" y="3338517"/>
                  </a:lnTo>
                  <a:lnTo>
                    <a:pt x="353797" y="3301395"/>
                  </a:lnTo>
                  <a:lnTo>
                    <a:pt x="329343" y="3263719"/>
                  </a:lnTo>
                  <a:lnTo>
                    <a:pt x="305668" y="3225500"/>
                  </a:lnTo>
                  <a:lnTo>
                    <a:pt x="282784" y="3186749"/>
                  </a:lnTo>
                  <a:lnTo>
                    <a:pt x="260702" y="3147478"/>
                  </a:lnTo>
                  <a:lnTo>
                    <a:pt x="239433" y="3107698"/>
                  </a:lnTo>
                  <a:lnTo>
                    <a:pt x="218988" y="3067419"/>
                  </a:lnTo>
                  <a:lnTo>
                    <a:pt x="199379" y="3026654"/>
                  </a:lnTo>
                  <a:lnTo>
                    <a:pt x="180617" y="2985414"/>
                  </a:lnTo>
                  <a:lnTo>
                    <a:pt x="162713" y="2943709"/>
                  </a:lnTo>
                  <a:lnTo>
                    <a:pt x="145678" y="2901552"/>
                  </a:lnTo>
                  <a:lnTo>
                    <a:pt x="129523" y="2858953"/>
                  </a:lnTo>
                  <a:lnTo>
                    <a:pt x="114261" y="2815923"/>
                  </a:lnTo>
                  <a:lnTo>
                    <a:pt x="99902" y="2772474"/>
                  </a:lnTo>
                  <a:lnTo>
                    <a:pt x="86457" y="2728618"/>
                  </a:lnTo>
                  <a:lnTo>
                    <a:pt x="73937" y="2684365"/>
                  </a:lnTo>
                  <a:lnTo>
                    <a:pt x="62355" y="2639726"/>
                  </a:lnTo>
                  <a:lnTo>
                    <a:pt x="51720" y="2594714"/>
                  </a:lnTo>
                  <a:lnTo>
                    <a:pt x="42045" y="2549338"/>
                  </a:lnTo>
                  <a:lnTo>
                    <a:pt x="33341" y="2503611"/>
                  </a:lnTo>
                  <a:lnTo>
                    <a:pt x="25618" y="2457544"/>
                  </a:lnTo>
                  <a:lnTo>
                    <a:pt x="18889" y="2411147"/>
                  </a:lnTo>
                  <a:lnTo>
                    <a:pt x="13164" y="2364433"/>
                  </a:lnTo>
                  <a:lnTo>
                    <a:pt x="8455" y="2317412"/>
                  </a:lnTo>
                  <a:lnTo>
                    <a:pt x="4773" y="2270096"/>
                  </a:lnTo>
                  <a:lnTo>
                    <a:pt x="2128" y="2222495"/>
                  </a:lnTo>
                  <a:lnTo>
                    <a:pt x="534" y="2174622"/>
                  </a:lnTo>
                  <a:lnTo>
                    <a:pt x="0" y="2126488"/>
                  </a:lnTo>
                  <a:lnTo>
                    <a:pt x="534" y="2078348"/>
                  </a:lnTo>
                  <a:lnTo>
                    <a:pt x="2128" y="2030470"/>
                  </a:lnTo>
                  <a:lnTo>
                    <a:pt x="4773" y="1982865"/>
                  </a:lnTo>
                  <a:lnTo>
                    <a:pt x="8455" y="1935544"/>
                  </a:lnTo>
                  <a:lnTo>
                    <a:pt x="13164" y="1888519"/>
                  </a:lnTo>
                  <a:lnTo>
                    <a:pt x="18889" y="1841800"/>
                  </a:lnTo>
                  <a:lnTo>
                    <a:pt x="25618" y="1795400"/>
                  </a:lnTo>
                  <a:lnTo>
                    <a:pt x="33341" y="1749329"/>
                  </a:lnTo>
                  <a:lnTo>
                    <a:pt x="42045" y="1703598"/>
                  </a:lnTo>
                  <a:lnTo>
                    <a:pt x="51720" y="1658219"/>
                  </a:lnTo>
                  <a:lnTo>
                    <a:pt x="62355" y="1613203"/>
                  </a:lnTo>
                  <a:lnTo>
                    <a:pt x="73937" y="1568562"/>
                  </a:lnTo>
                  <a:lnTo>
                    <a:pt x="86457" y="1524306"/>
                  </a:lnTo>
                  <a:lnTo>
                    <a:pt x="99902" y="1480447"/>
                  </a:lnTo>
                  <a:lnTo>
                    <a:pt x="114261" y="1436996"/>
                  </a:lnTo>
                  <a:lnTo>
                    <a:pt x="129523" y="1393964"/>
                  </a:lnTo>
                  <a:lnTo>
                    <a:pt x="145678" y="1351362"/>
                  </a:lnTo>
                  <a:lnTo>
                    <a:pt x="162713" y="1309203"/>
                  </a:lnTo>
                  <a:lnTo>
                    <a:pt x="180617" y="1267496"/>
                  </a:lnTo>
                  <a:lnTo>
                    <a:pt x="199379" y="1226254"/>
                  </a:lnTo>
                  <a:lnTo>
                    <a:pt x="218988" y="1185487"/>
                  </a:lnTo>
                  <a:lnTo>
                    <a:pt x="239433" y="1145208"/>
                  </a:lnTo>
                  <a:lnTo>
                    <a:pt x="260702" y="1105426"/>
                  </a:lnTo>
                  <a:lnTo>
                    <a:pt x="282784" y="1066153"/>
                  </a:lnTo>
                  <a:lnTo>
                    <a:pt x="305668" y="1027401"/>
                  </a:lnTo>
                  <a:lnTo>
                    <a:pt x="329343" y="989181"/>
                  </a:lnTo>
                  <a:lnTo>
                    <a:pt x="353797" y="951504"/>
                  </a:lnTo>
                  <a:lnTo>
                    <a:pt x="379018" y="914381"/>
                  </a:lnTo>
                  <a:lnTo>
                    <a:pt x="404997" y="877824"/>
                  </a:lnTo>
                  <a:lnTo>
                    <a:pt x="431721" y="841844"/>
                  </a:lnTo>
                  <a:lnTo>
                    <a:pt x="459180" y="806451"/>
                  </a:lnTo>
                  <a:lnTo>
                    <a:pt x="487361" y="771658"/>
                  </a:lnTo>
                  <a:lnTo>
                    <a:pt x="516254" y="737476"/>
                  </a:lnTo>
                  <a:lnTo>
                    <a:pt x="545848" y="703915"/>
                  </a:lnTo>
                  <a:lnTo>
                    <a:pt x="576131" y="670987"/>
                  </a:lnTo>
                  <a:lnTo>
                    <a:pt x="607092" y="638704"/>
                  </a:lnTo>
                  <a:lnTo>
                    <a:pt x="638720" y="607076"/>
                  </a:lnTo>
                  <a:lnTo>
                    <a:pt x="671003" y="576115"/>
                  </a:lnTo>
                  <a:lnTo>
                    <a:pt x="703931" y="545832"/>
                  </a:lnTo>
                  <a:lnTo>
                    <a:pt x="737491" y="516239"/>
                  </a:lnTo>
                  <a:lnTo>
                    <a:pt x="771673" y="487346"/>
                  </a:lnTo>
                  <a:lnTo>
                    <a:pt x="806466" y="459165"/>
                  </a:lnTo>
                  <a:lnTo>
                    <a:pt x="841858" y="431707"/>
                  </a:lnTo>
                  <a:lnTo>
                    <a:pt x="877838" y="404983"/>
                  </a:lnTo>
                  <a:lnTo>
                    <a:pt x="914394" y="379005"/>
                  </a:lnTo>
                  <a:lnTo>
                    <a:pt x="951516" y="353783"/>
                  </a:lnTo>
                  <a:lnTo>
                    <a:pt x="989192" y="329330"/>
                  </a:lnTo>
                  <a:lnTo>
                    <a:pt x="1027411" y="305656"/>
                  </a:lnTo>
                  <a:lnTo>
                    <a:pt x="1066162" y="282773"/>
                  </a:lnTo>
                  <a:lnTo>
                    <a:pt x="1105434" y="260691"/>
                  </a:lnTo>
                  <a:lnTo>
                    <a:pt x="1145214" y="239423"/>
                  </a:lnTo>
                  <a:lnTo>
                    <a:pt x="1185492" y="218979"/>
                  </a:lnTo>
                  <a:lnTo>
                    <a:pt x="1226257" y="199370"/>
                  </a:lnTo>
                  <a:lnTo>
                    <a:pt x="1267498" y="180609"/>
                  </a:lnTo>
                  <a:lnTo>
                    <a:pt x="1309202" y="162705"/>
                  </a:lnTo>
                  <a:lnTo>
                    <a:pt x="1351360" y="145671"/>
                  </a:lnTo>
                  <a:lnTo>
                    <a:pt x="1393959" y="129517"/>
                  </a:lnTo>
                  <a:lnTo>
                    <a:pt x="1436988" y="114255"/>
                  </a:lnTo>
                  <a:lnTo>
                    <a:pt x="1480437" y="99896"/>
                  </a:lnTo>
                  <a:lnTo>
                    <a:pt x="1524294" y="86452"/>
                  </a:lnTo>
                  <a:lnTo>
                    <a:pt x="1568547" y="73933"/>
                  </a:lnTo>
                  <a:lnTo>
                    <a:pt x="1613185" y="62351"/>
                  </a:lnTo>
                  <a:lnTo>
                    <a:pt x="1658198" y="51717"/>
                  </a:lnTo>
                  <a:lnTo>
                    <a:pt x="1703573" y="42043"/>
                  </a:lnTo>
                  <a:lnTo>
                    <a:pt x="1749300" y="33339"/>
                  </a:lnTo>
                  <a:lnTo>
                    <a:pt x="1795368" y="25617"/>
                  </a:lnTo>
                  <a:lnTo>
                    <a:pt x="1841764" y="18888"/>
                  </a:lnTo>
                  <a:lnTo>
                    <a:pt x="1888479" y="13163"/>
                  </a:lnTo>
                  <a:lnTo>
                    <a:pt x="1935500" y="8454"/>
                  </a:lnTo>
                  <a:lnTo>
                    <a:pt x="1982816" y="4772"/>
                  </a:lnTo>
                  <a:lnTo>
                    <a:pt x="2030416" y="2128"/>
                  </a:lnTo>
                  <a:lnTo>
                    <a:pt x="2078289" y="534"/>
                  </a:lnTo>
                  <a:lnTo>
                    <a:pt x="2126424" y="0"/>
                  </a:lnTo>
                  <a:lnTo>
                    <a:pt x="2126424" y="2126488"/>
                  </a:lnTo>
                  <a:lnTo>
                    <a:pt x="2126424" y="4252912"/>
                  </a:lnTo>
                  <a:close/>
                </a:path>
              </a:pathLst>
            </a:custGeom>
            <a:ln w="25400">
              <a:solidFill>
                <a:srgbClr val="E6F0E2"/>
              </a:solidFill>
            </a:ln>
          </p:spPr>
          <p:txBody>
            <a:bodyPr wrap="square" lIns="0" tIns="0" rIns="0" bIns="0" rtlCol="0"/>
            <a:lstStyle/>
            <a:p>
              <a:endParaRPr/>
            </a:p>
          </p:txBody>
        </p:sp>
        <p:sp>
          <p:nvSpPr>
            <p:cNvPr id="6" name="object 6"/>
            <p:cNvSpPr/>
            <p:nvPr/>
          </p:nvSpPr>
          <p:spPr>
            <a:xfrm>
              <a:off x="3169411" y="1682686"/>
              <a:ext cx="5514340" cy="4253230"/>
            </a:xfrm>
            <a:custGeom>
              <a:avLst/>
              <a:gdLst/>
              <a:ahLst/>
              <a:cxnLst/>
              <a:rect l="l" t="t" r="r" b="b"/>
              <a:pathLst>
                <a:path w="5514340" h="4253230">
                  <a:moveTo>
                    <a:pt x="5514213" y="0"/>
                  </a:moveTo>
                  <a:lnTo>
                    <a:pt x="0" y="0"/>
                  </a:lnTo>
                  <a:lnTo>
                    <a:pt x="0" y="4252976"/>
                  </a:lnTo>
                  <a:lnTo>
                    <a:pt x="5514213" y="4252976"/>
                  </a:lnTo>
                  <a:lnTo>
                    <a:pt x="5514213" y="0"/>
                  </a:lnTo>
                  <a:close/>
                </a:path>
              </a:pathLst>
            </a:custGeom>
            <a:solidFill>
              <a:srgbClr val="E6F0E2">
                <a:alpha val="90194"/>
              </a:srgbClr>
            </a:solidFill>
          </p:spPr>
          <p:txBody>
            <a:bodyPr wrap="square" lIns="0" tIns="0" rIns="0" bIns="0" rtlCol="0"/>
            <a:lstStyle/>
            <a:p>
              <a:endParaRPr/>
            </a:p>
          </p:txBody>
        </p:sp>
        <p:sp>
          <p:nvSpPr>
            <p:cNvPr id="7" name="object 7"/>
            <p:cNvSpPr/>
            <p:nvPr/>
          </p:nvSpPr>
          <p:spPr>
            <a:xfrm>
              <a:off x="3169411" y="1682686"/>
              <a:ext cx="5514340" cy="4253230"/>
            </a:xfrm>
            <a:custGeom>
              <a:avLst/>
              <a:gdLst/>
              <a:ahLst/>
              <a:cxnLst/>
              <a:rect l="l" t="t" r="r" b="b"/>
              <a:pathLst>
                <a:path w="5514340" h="4253230">
                  <a:moveTo>
                    <a:pt x="0" y="4252976"/>
                  </a:moveTo>
                  <a:lnTo>
                    <a:pt x="5514213" y="4252976"/>
                  </a:lnTo>
                  <a:lnTo>
                    <a:pt x="5514213" y="0"/>
                  </a:lnTo>
                  <a:lnTo>
                    <a:pt x="0" y="0"/>
                  </a:lnTo>
                  <a:lnTo>
                    <a:pt x="0" y="4252976"/>
                  </a:lnTo>
                  <a:close/>
                </a:path>
              </a:pathLst>
            </a:custGeom>
            <a:ln w="25399">
              <a:solidFill>
                <a:srgbClr val="5E9C4D"/>
              </a:solidFill>
            </a:ln>
          </p:spPr>
          <p:txBody>
            <a:bodyPr wrap="square" lIns="0" tIns="0" rIns="0" bIns="0" rtlCol="0"/>
            <a:lstStyle/>
            <a:p>
              <a:endParaRPr/>
            </a:p>
          </p:txBody>
        </p:sp>
      </p:grpSp>
      <p:sp>
        <p:nvSpPr>
          <p:cNvPr id="8" name="object 8"/>
          <p:cNvSpPr txBox="1">
            <a:spLocks noGrp="1"/>
          </p:cNvSpPr>
          <p:nvPr>
            <p:ph type="title"/>
          </p:nvPr>
        </p:nvSpPr>
        <p:spPr>
          <a:xfrm>
            <a:off x="535940" y="348437"/>
            <a:ext cx="3479165" cy="543560"/>
          </a:xfrm>
          <a:prstGeom prst="rect">
            <a:avLst/>
          </a:prstGeom>
        </p:spPr>
        <p:txBody>
          <a:bodyPr vert="horz" wrap="square" lIns="0" tIns="12065" rIns="0" bIns="0" rtlCol="0">
            <a:spAutoFit/>
          </a:bodyPr>
          <a:lstStyle/>
          <a:p>
            <a:pPr marL="12700">
              <a:lnSpc>
                <a:spcPct val="100000"/>
              </a:lnSpc>
              <a:spcBef>
                <a:spcPts val="95"/>
              </a:spcBef>
            </a:pPr>
            <a:r>
              <a:rPr sz="3400" spc="-114" dirty="0"/>
              <a:t>Choroba</a:t>
            </a:r>
            <a:r>
              <a:rPr sz="3400" spc="-300" dirty="0"/>
              <a:t> </a:t>
            </a:r>
            <a:r>
              <a:rPr sz="3400" spc="-85" dirty="0"/>
              <a:t>właściwa</a:t>
            </a:r>
            <a:endParaRPr sz="3400"/>
          </a:p>
        </p:txBody>
      </p:sp>
      <p:sp>
        <p:nvSpPr>
          <p:cNvPr id="9" name="object 9"/>
          <p:cNvSpPr txBox="1"/>
          <p:nvPr/>
        </p:nvSpPr>
        <p:spPr>
          <a:xfrm>
            <a:off x="3349244" y="1858721"/>
            <a:ext cx="5153660" cy="3787140"/>
          </a:xfrm>
          <a:prstGeom prst="rect">
            <a:avLst/>
          </a:prstGeom>
        </p:spPr>
        <p:txBody>
          <a:bodyPr vert="horz" wrap="square" lIns="0" tIns="62229" rIns="0" bIns="0" rtlCol="0">
            <a:spAutoFit/>
          </a:bodyPr>
          <a:lstStyle/>
          <a:p>
            <a:pPr marL="12700" marR="5080" indent="1905" algn="ctr">
              <a:lnSpc>
                <a:spcPct val="91600"/>
              </a:lnSpc>
              <a:spcBef>
                <a:spcPts val="489"/>
              </a:spcBef>
            </a:pPr>
            <a:r>
              <a:rPr sz="3800" b="1" spc="-10" dirty="0">
                <a:solidFill>
                  <a:srgbClr val="27421F"/>
                </a:solidFill>
                <a:latin typeface="Constantia"/>
                <a:cs typeface="Constantia"/>
              </a:rPr>
              <a:t>Choroba</a:t>
            </a:r>
            <a:r>
              <a:rPr sz="3800" b="1" spc="-229" dirty="0">
                <a:solidFill>
                  <a:srgbClr val="27421F"/>
                </a:solidFill>
                <a:latin typeface="Constantia"/>
                <a:cs typeface="Constantia"/>
              </a:rPr>
              <a:t> </a:t>
            </a:r>
            <a:r>
              <a:rPr sz="3800" b="1" dirty="0">
                <a:solidFill>
                  <a:srgbClr val="27421F"/>
                </a:solidFill>
                <a:latin typeface="Constantia"/>
                <a:cs typeface="Constantia"/>
              </a:rPr>
              <a:t>właściwa</a:t>
            </a:r>
            <a:r>
              <a:rPr sz="3800" b="1" spc="-75" dirty="0">
                <a:solidFill>
                  <a:srgbClr val="27421F"/>
                </a:solidFill>
                <a:latin typeface="Constantia"/>
                <a:cs typeface="Constantia"/>
              </a:rPr>
              <a:t> </a:t>
            </a:r>
            <a:r>
              <a:rPr sz="3800" spc="-50" dirty="0">
                <a:solidFill>
                  <a:srgbClr val="27421F"/>
                </a:solidFill>
                <a:latin typeface="Constantia"/>
                <a:cs typeface="Constantia"/>
              </a:rPr>
              <a:t>– </a:t>
            </a:r>
            <a:r>
              <a:rPr sz="3800" spc="-10" dirty="0">
                <a:solidFill>
                  <a:srgbClr val="27421F"/>
                </a:solidFill>
                <a:latin typeface="Constantia"/>
                <a:cs typeface="Constantia"/>
              </a:rPr>
              <a:t>rozpoczyna</a:t>
            </a:r>
            <a:r>
              <a:rPr sz="3800" spc="-195" dirty="0">
                <a:solidFill>
                  <a:srgbClr val="27421F"/>
                </a:solidFill>
                <a:latin typeface="Constantia"/>
                <a:cs typeface="Constantia"/>
              </a:rPr>
              <a:t> </a:t>
            </a:r>
            <a:r>
              <a:rPr sz="3800" dirty="0">
                <a:solidFill>
                  <a:srgbClr val="27421F"/>
                </a:solidFill>
                <a:latin typeface="Constantia"/>
                <a:cs typeface="Constantia"/>
              </a:rPr>
              <a:t>się</a:t>
            </a:r>
            <a:r>
              <a:rPr sz="3800" spc="-175" dirty="0">
                <a:solidFill>
                  <a:srgbClr val="27421F"/>
                </a:solidFill>
                <a:latin typeface="Constantia"/>
                <a:cs typeface="Constantia"/>
              </a:rPr>
              <a:t> </a:t>
            </a:r>
            <a:r>
              <a:rPr sz="3800" spc="-50" dirty="0">
                <a:solidFill>
                  <a:srgbClr val="27421F"/>
                </a:solidFill>
                <a:latin typeface="Constantia"/>
                <a:cs typeface="Constantia"/>
              </a:rPr>
              <a:t>z </a:t>
            </a:r>
            <a:r>
              <a:rPr sz="3800" dirty="0">
                <a:solidFill>
                  <a:srgbClr val="27421F"/>
                </a:solidFill>
                <a:latin typeface="Constantia"/>
                <a:cs typeface="Constantia"/>
              </a:rPr>
              <a:t>momentem</a:t>
            </a:r>
            <a:r>
              <a:rPr sz="3800" spc="-220" dirty="0">
                <a:solidFill>
                  <a:srgbClr val="27421F"/>
                </a:solidFill>
                <a:latin typeface="Constantia"/>
                <a:cs typeface="Constantia"/>
              </a:rPr>
              <a:t> </a:t>
            </a:r>
            <a:r>
              <a:rPr sz="3800" spc="-10" dirty="0">
                <a:solidFill>
                  <a:srgbClr val="27421F"/>
                </a:solidFill>
                <a:latin typeface="Constantia"/>
                <a:cs typeface="Constantia"/>
              </a:rPr>
              <a:t>zakończenia </a:t>
            </a:r>
            <a:r>
              <a:rPr sz="3800" dirty="0">
                <a:solidFill>
                  <a:srgbClr val="27421F"/>
                </a:solidFill>
                <a:latin typeface="Constantia"/>
                <a:cs typeface="Constantia"/>
              </a:rPr>
              <a:t>inkubacji,</a:t>
            </a:r>
            <a:r>
              <a:rPr sz="3800" spc="-125" dirty="0">
                <a:solidFill>
                  <a:srgbClr val="27421F"/>
                </a:solidFill>
                <a:latin typeface="Constantia"/>
                <a:cs typeface="Constantia"/>
              </a:rPr>
              <a:t> </a:t>
            </a:r>
            <a:r>
              <a:rPr sz="3800" dirty="0">
                <a:solidFill>
                  <a:srgbClr val="27421F"/>
                </a:solidFill>
                <a:latin typeface="Constantia"/>
                <a:cs typeface="Constantia"/>
              </a:rPr>
              <a:t>a</a:t>
            </a:r>
            <a:r>
              <a:rPr sz="3800" spc="-100" dirty="0">
                <a:solidFill>
                  <a:srgbClr val="27421F"/>
                </a:solidFill>
                <a:latin typeface="Constantia"/>
                <a:cs typeface="Constantia"/>
              </a:rPr>
              <a:t> </a:t>
            </a:r>
            <a:r>
              <a:rPr sz="3800" spc="-20" dirty="0">
                <a:solidFill>
                  <a:srgbClr val="27421F"/>
                </a:solidFill>
                <a:latin typeface="Constantia"/>
                <a:cs typeface="Constantia"/>
              </a:rPr>
              <a:t>kończy</a:t>
            </a:r>
            <a:r>
              <a:rPr sz="3800" spc="-180" dirty="0">
                <a:solidFill>
                  <a:srgbClr val="27421F"/>
                </a:solidFill>
                <a:latin typeface="Constantia"/>
                <a:cs typeface="Constantia"/>
              </a:rPr>
              <a:t> </a:t>
            </a:r>
            <a:r>
              <a:rPr sz="3800" spc="-25" dirty="0">
                <a:solidFill>
                  <a:srgbClr val="27421F"/>
                </a:solidFill>
                <a:latin typeface="Constantia"/>
                <a:cs typeface="Constantia"/>
              </a:rPr>
              <a:t>się </a:t>
            </a:r>
            <a:r>
              <a:rPr sz="3800" dirty="0">
                <a:solidFill>
                  <a:srgbClr val="27421F"/>
                </a:solidFill>
                <a:latin typeface="Constantia"/>
                <a:cs typeface="Constantia"/>
              </a:rPr>
              <a:t>wraz</a:t>
            </a:r>
            <a:r>
              <a:rPr sz="3800" spc="-185" dirty="0">
                <a:solidFill>
                  <a:srgbClr val="27421F"/>
                </a:solidFill>
                <a:latin typeface="Constantia"/>
                <a:cs typeface="Constantia"/>
              </a:rPr>
              <a:t> </a:t>
            </a:r>
            <a:r>
              <a:rPr sz="3800" dirty="0">
                <a:solidFill>
                  <a:srgbClr val="27421F"/>
                </a:solidFill>
                <a:latin typeface="Constantia"/>
                <a:cs typeface="Constantia"/>
              </a:rPr>
              <a:t>z</a:t>
            </a:r>
            <a:r>
              <a:rPr sz="3800" spc="-110" dirty="0">
                <a:solidFill>
                  <a:srgbClr val="27421F"/>
                </a:solidFill>
                <a:latin typeface="Constantia"/>
                <a:cs typeface="Constantia"/>
              </a:rPr>
              <a:t> </a:t>
            </a:r>
            <a:r>
              <a:rPr sz="3800" spc="-25" dirty="0">
                <a:solidFill>
                  <a:srgbClr val="27421F"/>
                </a:solidFill>
                <a:latin typeface="Constantia"/>
                <a:cs typeface="Constantia"/>
              </a:rPr>
              <a:t>końcem</a:t>
            </a:r>
            <a:r>
              <a:rPr sz="3800" spc="-210" dirty="0">
                <a:solidFill>
                  <a:srgbClr val="27421F"/>
                </a:solidFill>
                <a:latin typeface="Constantia"/>
                <a:cs typeface="Constantia"/>
              </a:rPr>
              <a:t> </a:t>
            </a:r>
            <a:r>
              <a:rPr sz="3800" spc="-20" dirty="0">
                <a:solidFill>
                  <a:srgbClr val="27421F"/>
                </a:solidFill>
                <a:latin typeface="Constantia"/>
                <a:cs typeface="Constantia"/>
              </a:rPr>
              <a:t>wegetacji </a:t>
            </a:r>
            <a:r>
              <a:rPr sz="3800" spc="-10" dirty="0">
                <a:solidFill>
                  <a:srgbClr val="27421F"/>
                </a:solidFill>
                <a:latin typeface="Constantia"/>
                <a:cs typeface="Constantia"/>
              </a:rPr>
              <a:t>rośliny</a:t>
            </a:r>
            <a:r>
              <a:rPr sz="3800" spc="-150" dirty="0">
                <a:solidFill>
                  <a:srgbClr val="27421F"/>
                </a:solidFill>
                <a:latin typeface="Constantia"/>
                <a:cs typeface="Constantia"/>
              </a:rPr>
              <a:t> </a:t>
            </a:r>
            <a:r>
              <a:rPr sz="3800" dirty="0">
                <a:solidFill>
                  <a:srgbClr val="27421F"/>
                </a:solidFill>
                <a:latin typeface="Constantia"/>
                <a:cs typeface="Constantia"/>
              </a:rPr>
              <a:t>lub</a:t>
            </a:r>
            <a:r>
              <a:rPr sz="3800" spc="-135" dirty="0">
                <a:solidFill>
                  <a:srgbClr val="27421F"/>
                </a:solidFill>
                <a:latin typeface="Constantia"/>
                <a:cs typeface="Constantia"/>
              </a:rPr>
              <a:t> </a:t>
            </a:r>
            <a:r>
              <a:rPr sz="3800" dirty="0">
                <a:solidFill>
                  <a:srgbClr val="27421F"/>
                </a:solidFill>
                <a:latin typeface="Constantia"/>
                <a:cs typeface="Constantia"/>
              </a:rPr>
              <a:t>jej</a:t>
            </a:r>
            <a:r>
              <a:rPr sz="3800" spc="-110" dirty="0">
                <a:solidFill>
                  <a:srgbClr val="27421F"/>
                </a:solidFill>
                <a:latin typeface="Constantia"/>
                <a:cs typeface="Constantia"/>
              </a:rPr>
              <a:t> </a:t>
            </a:r>
            <a:r>
              <a:rPr sz="3800" spc="-10" dirty="0">
                <a:solidFill>
                  <a:srgbClr val="27421F"/>
                </a:solidFill>
                <a:latin typeface="Constantia"/>
                <a:cs typeface="Constantia"/>
              </a:rPr>
              <a:t>śmiercią</a:t>
            </a:r>
            <a:r>
              <a:rPr sz="3800" spc="-210" dirty="0">
                <a:solidFill>
                  <a:srgbClr val="27421F"/>
                </a:solidFill>
                <a:latin typeface="Constantia"/>
                <a:cs typeface="Constantia"/>
              </a:rPr>
              <a:t> </a:t>
            </a:r>
            <a:r>
              <a:rPr sz="3800" spc="-50" dirty="0">
                <a:solidFill>
                  <a:srgbClr val="27421F"/>
                </a:solidFill>
                <a:latin typeface="Constantia"/>
                <a:cs typeface="Constantia"/>
              </a:rPr>
              <a:t>z </a:t>
            </a:r>
            <a:r>
              <a:rPr sz="3800" spc="-25" dirty="0">
                <a:solidFill>
                  <a:srgbClr val="27421F"/>
                </a:solidFill>
                <a:latin typeface="Constantia"/>
                <a:cs typeface="Constantia"/>
              </a:rPr>
              <a:t>powodu</a:t>
            </a:r>
            <a:r>
              <a:rPr sz="3800" spc="-204" dirty="0">
                <a:solidFill>
                  <a:srgbClr val="27421F"/>
                </a:solidFill>
                <a:latin typeface="Constantia"/>
                <a:cs typeface="Constantia"/>
              </a:rPr>
              <a:t> </a:t>
            </a:r>
            <a:r>
              <a:rPr sz="3800" spc="-10" dirty="0">
                <a:solidFill>
                  <a:srgbClr val="27421F"/>
                </a:solidFill>
                <a:latin typeface="Constantia"/>
                <a:cs typeface="Constantia"/>
              </a:rPr>
              <a:t>choroby.</a:t>
            </a:r>
            <a:endParaRPr sz="3800">
              <a:latin typeface="Constantia"/>
              <a:cs typeface="Constanti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115061" rIns="0" bIns="0" rtlCol="0">
            <a:spAutoFit/>
          </a:bodyPr>
          <a:lstStyle/>
          <a:p>
            <a:pPr marL="1903095">
              <a:lnSpc>
                <a:spcPct val="100000"/>
              </a:lnSpc>
              <a:spcBef>
                <a:spcPts val="100"/>
              </a:spcBef>
            </a:pPr>
            <a:r>
              <a:rPr spc="-95" dirty="0"/>
              <a:t>Jak</a:t>
            </a:r>
            <a:r>
              <a:rPr spc="-190" dirty="0"/>
              <a:t> </a:t>
            </a:r>
            <a:r>
              <a:rPr spc="-110" dirty="0"/>
              <a:t>przeciwdziałać</a:t>
            </a:r>
            <a:r>
              <a:rPr spc="-285" dirty="0"/>
              <a:t> </a:t>
            </a:r>
            <a:r>
              <a:rPr spc="-105" dirty="0"/>
              <a:t>chorobom</a:t>
            </a:r>
            <a:r>
              <a:rPr spc="-245" dirty="0"/>
              <a:t> </a:t>
            </a:r>
            <a:r>
              <a:rPr spc="-100" dirty="0"/>
              <a:t>roślin</a:t>
            </a:r>
            <a:r>
              <a:rPr spc="-204" dirty="0"/>
              <a:t> </a:t>
            </a:r>
            <a:r>
              <a:rPr spc="-50" dirty="0"/>
              <a:t>?</a:t>
            </a:r>
          </a:p>
        </p:txBody>
      </p:sp>
      <p:sp>
        <p:nvSpPr>
          <p:cNvPr id="4" name="object 4"/>
          <p:cNvSpPr txBox="1"/>
          <p:nvPr/>
        </p:nvSpPr>
        <p:spPr>
          <a:xfrm>
            <a:off x="533400" y="2667000"/>
            <a:ext cx="7574915" cy="2987356"/>
          </a:xfrm>
          <a:prstGeom prst="rect">
            <a:avLst/>
          </a:prstGeom>
        </p:spPr>
        <p:txBody>
          <a:bodyPr vert="horz" wrap="square" lIns="0" tIns="12700" rIns="0" bIns="0" rtlCol="0">
            <a:spAutoFit/>
          </a:bodyPr>
          <a:lstStyle/>
          <a:p>
            <a:pPr marL="285115" indent="-272415">
              <a:lnSpc>
                <a:spcPct val="100000"/>
              </a:lnSpc>
              <a:spcBef>
                <a:spcPts val="100"/>
              </a:spcBef>
              <a:buClr>
                <a:srgbClr val="2E4E25"/>
              </a:buClr>
              <a:buSzPct val="83333"/>
              <a:buFont typeface="Segoe UI Symbol"/>
              <a:buChar char="⚫"/>
              <a:tabLst>
                <a:tab pos="285115" algn="l"/>
              </a:tabLst>
            </a:pPr>
            <a:r>
              <a:rPr sz="1800" b="1" spc="-20" dirty="0">
                <a:solidFill>
                  <a:srgbClr val="E6F0E2"/>
                </a:solidFill>
                <a:latin typeface="Constantia"/>
                <a:cs typeface="Constantia"/>
              </a:rPr>
              <a:t>Większość</a:t>
            </a:r>
            <a:r>
              <a:rPr sz="1800" b="1" spc="-85" dirty="0">
                <a:solidFill>
                  <a:srgbClr val="E6F0E2"/>
                </a:solidFill>
                <a:latin typeface="Constantia"/>
                <a:cs typeface="Constantia"/>
              </a:rPr>
              <a:t> </a:t>
            </a:r>
            <a:r>
              <a:rPr sz="1800" b="1" spc="-20" dirty="0">
                <a:solidFill>
                  <a:srgbClr val="E6F0E2"/>
                </a:solidFill>
                <a:latin typeface="Constantia"/>
                <a:cs typeface="Constantia"/>
              </a:rPr>
              <a:t>chorób</a:t>
            </a:r>
            <a:r>
              <a:rPr sz="1800" b="1" spc="-70" dirty="0">
                <a:solidFill>
                  <a:srgbClr val="E6F0E2"/>
                </a:solidFill>
                <a:latin typeface="Constantia"/>
                <a:cs typeface="Constantia"/>
              </a:rPr>
              <a:t> </a:t>
            </a:r>
            <a:r>
              <a:rPr sz="1800" b="1" spc="-10" dirty="0">
                <a:solidFill>
                  <a:srgbClr val="E6F0E2"/>
                </a:solidFill>
                <a:latin typeface="Constantia"/>
                <a:cs typeface="Constantia"/>
              </a:rPr>
              <a:t>roślin,</a:t>
            </a:r>
            <a:r>
              <a:rPr sz="1800" b="1" spc="-40" dirty="0">
                <a:solidFill>
                  <a:srgbClr val="E6F0E2"/>
                </a:solidFill>
                <a:latin typeface="Constantia"/>
                <a:cs typeface="Constantia"/>
              </a:rPr>
              <a:t> </a:t>
            </a:r>
            <a:r>
              <a:rPr sz="1800" b="1" dirty="0">
                <a:solidFill>
                  <a:srgbClr val="E6F0E2"/>
                </a:solidFill>
                <a:latin typeface="Constantia"/>
                <a:cs typeface="Constantia"/>
              </a:rPr>
              <a:t>w</a:t>
            </a:r>
            <a:r>
              <a:rPr sz="1800" b="1" spc="-80" dirty="0">
                <a:solidFill>
                  <a:srgbClr val="E6F0E2"/>
                </a:solidFill>
                <a:latin typeface="Constantia"/>
                <a:cs typeface="Constantia"/>
              </a:rPr>
              <a:t> </a:t>
            </a:r>
            <a:r>
              <a:rPr sz="1800" b="1" spc="-10" dirty="0">
                <a:solidFill>
                  <a:srgbClr val="E6F0E2"/>
                </a:solidFill>
                <a:latin typeface="Constantia"/>
                <a:cs typeface="Constantia"/>
              </a:rPr>
              <a:t>szczególności</a:t>
            </a:r>
            <a:r>
              <a:rPr sz="1800" b="1" spc="-40" dirty="0">
                <a:solidFill>
                  <a:srgbClr val="E6F0E2"/>
                </a:solidFill>
                <a:latin typeface="Constantia"/>
                <a:cs typeface="Constantia"/>
              </a:rPr>
              <a:t> </a:t>
            </a:r>
            <a:r>
              <a:rPr sz="1800" b="1" spc="-10" dirty="0">
                <a:solidFill>
                  <a:srgbClr val="E6F0E2"/>
                </a:solidFill>
                <a:latin typeface="Constantia"/>
                <a:cs typeface="Constantia"/>
              </a:rPr>
              <a:t>grzybowych,</a:t>
            </a:r>
            <a:r>
              <a:rPr sz="1800" b="1" spc="25" dirty="0">
                <a:solidFill>
                  <a:srgbClr val="E6F0E2"/>
                </a:solidFill>
                <a:latin typeface="Constantia"/>
                <a:cs typeface="Constantia"/>
              </a:rPr>
              <a:t> </a:t>
            </a:r>
            <a:r>
              <a:rPr sz="1800" b="1" spc="-20" dirty="0">
                <a:solidFill>
                  <a:srgbClr val="E6F0E2"/>
                </a:solidFill>
                <a:latin typeface="Constantia"/>
                <a:cs typeface="Constantia"/>
              </a:rPr>
              <a:t>ma</a:t>
            </a:r>
            <a:r>
              <a:rPr sz="1800" b="1" spc="-95" dirty="0">
                <a:solidFill>
                  <a:srgbClr val="E6F0E2"/>
                </a:solidFill>
                <a:latin typeface="Constantia"/>
                <a:cs typeface="Constantia"/>
              </a:rPr>
              <a:t> </a:t>
            </a:r>
            <a:r>
              <a:rPr sz="1800" b="1" spc="-20" dirty="0">
                <a:solidFill>
                  <a:srgbClr val="E6F0E2"/>
                </a:solidFill>
                <a:latin typeface="Constantia"/>
                <a:cs typeface="Constantia"/>
              </a:rPr>
              <a:t>swój</a:t>
            </a:r>
            <a:endParaRPr sz="1800" dirty="0">
              <a:latin typeface="Constantia"/>
              <a:cs typeface="Constantia"/>
            </a:endParaRPr>
          </a:p>
          <a:p>
            <a:pPr marL="285115">
              <a:lnSpc>
                <a:spcPct val="100000"/>
              </a:lnSpc>
              <a:spcBef>
                <a:spcPts val="2160"/>
              </a:spcBef>
            </a:pPr>
            <a:r>
              <a:rPr sz="1800" b="1" spc="-10" dirty="0">
                <a:solidFill>
                  <a:srgbClr val="E6F0E2"/>
                </a:solidFill>
                <a:latin typeface="Constantia"/>
                <a:cs typeface="Constantia"/>
              </a:rPr>
              <a:t>początek</a:t>
            </a:r>
            <a:r>
              <a:rPr sz="1800" b="1" spc="-85" dirty="0">
                <a:solidFill>
                  <a:srgbClr val="E6F0E2"/>
                </a:solidFill>
                <a:latin typeface="Constantia"/>
                <a:cs typeface="Constantia"/>
              </a:rPr>
              <a:t> </a:t>
            </a:r>
            <a:r>
              <a:rPr sz="1800" b="1" dirty="0">
                <a:solidFill>
                  <a:srgbClr val="E6F0E2"/>
                </a:solidFill>
                <a:latin typeface="Constantia"/>
                <a:cs typeface="Constantia"/>
              </a:rPr>
              <a:t>w</a:t>
            </a:r>
            <a:r>
              <a:rPr sz="1800" b="1" spc="-85" dirty="0">
                <a:solidFill>
                  <a:srgbClr val="E6F0E2"/>
                </a:solidFill>
                <a:latin typeface="Constantia"/>
                <a:cs typeface="Constantia"/>
              </a:rPr>
              <a:t> </a:t>
            </a:r>
            <a:r>
              <a:rPr sz="1800" b="1" dirty="0">
                <a:solidFill>
                  <a:srgbClr val="E6F0E2"/>
                </a:solidFill>
                <a:latin typeface="Constantia"/>
                <a:cs typeface="Constantia"/>
              </a:rPr>
              <a:t>glebie</a:t>
            </a:r>
            <a:r>
              <a:rPr sz="1800" b="1" spc="-50" dirty="0">
                <a:solidFill>
                  <a:srgbClr val="E6F0E2"/>
                </a:solidFill>
                <a:latin typeface="Constantia"/>
                <a:cs typeface="Constantia"/>
              </a:rPr>
              <a:t> </a:t>
            </a:r>
            <a:r>
              <a:rPr sz="1800" b="1" dirty="0">
                <a:solidFill>
                  <a:srgbClr val="E6F0E2"/>
                </a:solidFill>
                <a:latin typeface="Constantia"/>
                <a:cs typeface="Constantia"/>
              </a:rPr>
              <a:t>-</a:t>
            </a:r>
            <a:r>
              <a:rPr sz="1800" b="1" spc="-35" dirty="0">
                <a:solidFill>
                  <a:srgbClr val="E6F0E2"/>
                </a:solidFill>
                <a:latin typeface="Constantia"/>
                <a:cs typeface="Constantia"/>
              </a:rPr>
              <a:t> </a:t>
            </a:r>
            <a:r>
              <a:rPr sz="1800" b="1" spc="-10" dirty="0">
                <a:solidFill>
                  <a:srgbClr val="E6F0E2"/>
                </a:solidFill>
                <a:latin typeface="Constantia"/>
                <a:cs typeface="Constantia"/>
              </a:rPr>
              <a:t>podłożu,</a:t>
            </a:r>
            <a:r>
              <a:rPr sz="1800" b="1" spc="-70" dirty="0">
                <a:solidFill>
                  <a:srgbClr val="E6F0E2"/>
                </a:solidFill>
                <a:latin typeface="Constantia"/>
                <a:cs typeface="Constantia"/>
              </a:rPr>
              <a:t> </a:t>
            </a:r>
            <a:r>
              <a:rPr sz="1800" b="1" spc="-10" dirty="0">
                <a:solidFill>
                  <a:srgbClr val="E6F0E2"/>
                </a:solidFill>
                <a:latin typeface="Constantia"/>
                <a:cs typeface="Constantia"/>
              </a:rPr>
              <a:t>gdzie</a:t>
            </a:r>
            <a:r>
              <a:rPr sz="1800" b="1" spc="-75" dirty="0">
                <a:solidFill>
                  <a:srgbClr val="E6F0E2"/>
                </a:solidFill>
                <a:latin typeface="Constantia"/>
                <a:cs typeface="Constantia"/>
              </a:rPr>
              <a:t> </a:t>
            </a:r>
            <a:r>
              <a:rPr sz="1800" b="1" spc="-10" dirty="0">
                <a:solidFill>
                  <a:srgbClr val="E6F0E2"/>
                </a:solidFill>
                <a:latin typeface="Constantia"/>
                <a:cs typeface="Constantia"/>
              </a:rPr>
              <a:t>zimujące</a:t>
            </a:r>
            <a:r>
              <a:rPr sz="1800" b="1" spc="-100" dirty="0">
                <a:solidFill>
                  <a:srgbClr val="E6F0E2"/>
                </a:solidFill>
                <a:latin typeface="Constantia"/>
                <a:cs typeface="Constantia"/>
              </a:rPr>
              <a:t> </a:t>
            </a:r>
            <a:r>
              <a:rPr sz="1800" b="1" dirty="0">
                <a:solidFill>
                  <a:srgbClr val="E6F0E2"/>
                </a:solidFill>
                <a:latin typeface="Constantia"/>
                <a:cs typeface="Constantia"/>
              </a:rPr>
              <a:t>w</a:t>
            </a:r>
            <a:r>
              <a:rPr sz="1800" b="1" spc="-75" dirty="0">
                <a:solidFill>
                  <a:srgbClr val="E6F0E2"/>
                </a:solidFill>
                <a:latin typeface="Constantia"/>
                <a:cs typeface="Constantia"/>
              </a:rPr>
              <a:t> </a:t>
            </a:r>
            <a:r>
              <a:rPr sz="1800" b="1" spc="-10" dirty="0">
                <a:solidFill>
                  <a:srgbClr val="E6F0E2"/>
                </a:solidFill>
                <a:latin typeface="Constantia"/>
                <a:cs typeface="Constantia"/>
              </a:rPr>
              <a:t>szczątkach</a:t>
            </a:r>
            <a:r>
              <a:rPr sz="1800" b="1" spc="-35" dirty="0">
                <a:solidFill>
                  <a:srgbClr val="E6F0E2"/>
                </a:solidFill>
                <a:latin typeface="Constantia"/>
                <a:cs typeface="Constantia"/>
              </a:rPr>
              <a:t> </a:t>
            </a:r>
            <a:r>
              <a:rPr sz="1800" b="1" spc="-10" dirty="0">
                <a:solidFill>
                  <a:srgbClr val="E6F0E2"/>
                </a:solidFill>
                <a:latin typeface="Constantia"/>
                <a:cs typeface="Constantia"/>
              </a:rPr>
              <a:t>roślin</a:t>
            </a:r>
            <a:endParaRPr sz="1800" dirty="0">
              <a:latin typeface="Constantia"/>
              <a:cs typeface="Constantia"/>
            </a:endParaRPr>
          </a:p>
          <a:p>
            <a:pPr marL="285115" marR="5080">
              <a:lnSpc>
                <a:spcPct val="200000"/>
              </a:lnSpc>
            </a:pPr>
            <a:r>
              <a:rPr sz="1800" b="1" spc="-10" dirty="0">
                <a:solidFill>
                  <a:srgbClr val="E6F0E2"/>
                </a:solidFill>
                <a:latin typeface="Constantia"/>
                <a:cs typeface="Constantia"/>
              </a:rPr>
              <a:t>zarodniki</a:t>
            </a:r>
            <a:r>
              <a:rPr sz="1800" b="1" spc="-35" dirty="0">
                <a:solidFill>
                  <a:srgbClr val="E6F0E2"/>
                </a:solidFill>
                <a:latin typeface="Constantia"/>
                <a:cs typeface="Constantia"/>
              </a:rPr>
              <a:t> </a:t>
            </a:r>
            <a:r>
              <a:rPr sz="1800" b="1" spc="-10" dirty="0">
                <a:solidFill>
                  <a:srgbClr val="E6F0E2"/>
                </a:solidFill>
                <a:latin typeface="Constantia"/>
                <a:cs typeface="Constantia"/>
              </a:rPr>
              <a:t>rozpoczynające</a:t>
            </a:r>
            <a:r>
              <a:rPr sz="1800" b="1" spc="-85" dirty="0">
                <a:solidFill>
                  <a:srgbClr val="E6F0E2"/>
                </a:solidFill>
                <a:latin typeface="Constantia"/>
                <a:cs typeface="Constantia"/>
              </a:rPr>
              <a:t> </a:t>
            </a:r>
            <a:r>
              <a:rPr sz="1800" b="1" dirty="0">
                <a:solidFill>
                  <a:srgbClr val="E6F0E2"/>
                </a:solidFill>
                <a:latin typeface="Constantia"/>
                <a:cs typeface="Constantia"/>
              </a:rPr>
              <a:t>infekcję.</a:t>
            </a:r>
            <a:r>
              <a:rPr sz="1800" b="1" spc="385" dirty="0">
                <a:solidFill>
                  <a:srgbClr val="E6F0E2"/>
                </a:solidFill>
                <a:latin typeface="Constantia"/>
                <a:cs typeface="Constantia"/>
              </a:rPr>
              <a:t> </a:t>
            </a:r>
            <a:r>
              <a:rPr sz="1800" b="1" spc="-25" dirty="0">
                <a:solidFill>
                  <a:srgbClr val="E6F0E2"/>
                </a:solidFill>
                <a:latin typeface="Constantia"/>
                <a:cs typeface="Constantia"/>
              </a:rPr>
              <a:t>Proces</a:t>
            </a:r>
            <a:r>
              <a:rPr sz="1800" b="1" spc="-100" dirty="0">
                <a:solidFill>
                  <a:srgbClr val="E6F0E2"/>
                </a:solidFill>
                <a:latin typeface="Constantia"/>
                <a:cs typeface="Constantia"/>
              </a:rPr>
              <a:t> </a:t>
            </a:r>
            <a:r>
              <a:rPr sz="1800" b="1" spc="-20" dirty="0">
                <a:solidFill>
                  <a:srgbClr val="E6F0E2"/>
                </a:solidFill>
                <a:latin typeface="Constantia"/>
                <a:cs typeface="Constantia"/>
              </a:rPr>
              <a:t>ochrony</a:t>
            </a:r>
            <a:r>
              <a:rPr sz="1800" b="1" spc="-85" dirty="0">
                <a:solidFill>
                  <a:srgbClr val="E6F0E2"/>
                </a:solidFill>
                <a:latin typeface="Constantia"/>
                <a:cs typeface="Constantia"/>
              </a:rPr>
              <a:t> </a:t>
            </a:r>
            <a:r>
              <a:rPr sz="1800" b="1" spc="-10" dirty="0">
                <a:solidFill>
                  <a:srgbClr val="E6F0E2"/>
                </a:solidFill>
                <a:latin typeface="Constantia"/>
                <a:cs typeface="Constantia"/>
              </a:rPr>
              <a:t>roślin</a:t>
            </a:r>
            <a:r>
              <a:rPr sz="1800" b="1" spc="-75" dirty="0">
                <a:solidFill>
                  <a:srgbClr val="E6F0E2"/>
                </a:solidFill>
                <a:latin typeface="Constantia"/>
                <a:cs typeface="Constantia"/>
              </a:rPr>
              <a:t> </a:t>
            </a:r>
            <a:r>
              <a:rPr sz="1800" b="1" dirty="0">
                <a:solidFill>
                  <a:srgbClr val="E6F0E2"/>
                </a:solidFill>
                <a:latin typeface="Constantia"/>
                <a:cs typeface="Constantia"/>
              </a:rPr>
              <a:t>w</a:t>
            </a:r>
            <a:r>
              <a:rPr sz="1800" b="1" spc="-95" dirty="0">
                <a:solidFill>
                  <a:srgbClr val="E6F0E2"/>
                </a:solidFill>
                <a:latin typeface="Constantia"/>
                <a:cs typeface="Constantia"/>
              </a:rPr>
              <a:t> </a:t>
            </a:r>
            <a:r>
              <a:rPr sz="1800" b="1" spc="-10" dirty="0">
                <a:solidFill>
                  <a:srgbClr val="E6F0E2"/>
                </a:solidFill>
                <a:latin typeface="Constantia"/>
                <a:cs typeface="Constantia"/>
              </a:rPr>
              <a:t>głównej </a:t>
            </a:r>
            <a:r>
              <a:rPr sz="1800" b="1" spc="-20" dirty="0">
                <a:solidFill>
                  <a:srgbClr val="E6F0E2"/>
                </a:solidFill>
                <a:latin typeface="Constantia"/>
                <a:cs typeface="Constantia"/>
              </a:rPr>
              <a:t>mierze</a:t>
            </a:r>
            <a:r>
              <a:rPr sz="1800" b="1" spc="-85" dirty="0">
                <a:solidFill>
                  <a:srgbClr val="E6F0E2"/>
                </a:solidFill>
                <a:latin typeface="Constantia"/>
                <a:cs typeface="Constantia"/>
              </a:rPr>
              <a:t> </a:t>
            </a:r>
            <a:r>
              <a:rPr sz="1800" b="1" dirty="0">
                <a:solidFill>
                  <a:srgbClr val="E6F0E2"/>
                </a:solidFill>
                <a:latin typeface="Constantia"/>
                <a:cs typeface="Constantia"/>
              </a:rPr>
              <a:t>polega</a:t>
            </a:r>
            <a:r>
              <a:rPr sz="1800" b="1" spc="-65" dirty="0">
                <a:solidFill>
                  <a:srgbClr val="E6F0E2"/>
                </a:solidFill>
                <a:latin typeface="Constantia"/>
                <a:cs typeface="Constantia"/>
              </a:rPr>
              <a:t> </a:t>
            </a:r>
            <a:r>
              <a:rPr sz="1800" b="1" dirty="0">
                <a:solidFill>
                  <a:srgbClr val="E6F0E2"/>
                </a:solidFill>
                <a:latin typeface="Constantia"/>
                <a:cs typeface="Constantia"/>
              </a:rPr>
              <a:t>na</a:t>
            </a:r>
            <a:r>
              <a:rPr sz="1800" b="1" spc="-80" dirty="0">
                <a:solidFill>
                  <a:srgbClr val="E6F0E2"/>
                </a:solidFill>
                <a:latin typeface="Constantia"/>
                <a:cs typeface="Constantia"/>
              </a:rPr>
              <a:t> </a:t>
            </a:r>
            <a:r>
              <a:rPr sz="1800" b="1" spc="-10" dirty="0">
                <a:solidFill>
                  <a:srgbClr val="E6F0E2"/>
                </a:solidFill>
                <a:latin typeface="Constantia"/>
                <a:cs typeface="Constantia"/>
              </a:rPr>
              <a:t>zahamowaniu</a:t>
            </a:r>
            <a:r>
              <a:rPr sz="1800" b="1" spc="-50" dirty="0">
                <a:solidFill>
                  <a:srgbClr val="E6F0E2"/>
                </a:solidFill>
                <a:latin typeface="Constantia"/>
                <a:cs typeface="Constantia"/>
              </a:rPr>
              <a:t> </a:t>
            </a:r>
            <a:r>
              <a:rPr sz="1800" b="1" spc="-10" dirty="0">
                <a:solidFill>
                  <a:srgbClr val="E6F0E2"/>
                </a:solidFill>
                <a:latin typeface="Constantia"/>
                <a:cs typeface="Constantia"/>
              </a:rPr>
              <a:t>powstałej</a:t>
            </a:r>
            <a:r>
              <a:rPr sz="1800" b="1" spc="-15" dirty="0">
                <a:solidFill>
                  <a:srgbClr val="E6F0E2"/>
                </a:solidFill>
                <a:latin typeface="Constantia"/>
                <a:cs typeface="Constantia"/>
              </a:rPr>
              <a:t> </a:t>
            </a:r>
            <a:r>
              <a:rPr sz="1800" b="1" dirty="0">
                <a:solidFill>
                  <a:srgbClr val="E6F0E2"/>
                </a:solidFill>
                <a:latin typeface="Constantia"/>
                <a:cs typeface="Constantia"/>
              </a:rPr>
              <a:t>lub</a:t>
            </a:r>
            <a:r>
              <a:rPr sz="1800" b="1" spc="-80" dirty="0">
                <a:solidFill>
                  <a:srgbClr val="E6F0E2"/>
                </a:solidFill>
                <a:latin typeface="Constantia"/>
                <a:cs typeface="Constantia"/>
              </a:rPr>
              <a:t> </a:t>
            </a:r>
            <a:r>
              <a:rPr sz="1800" b="1" spc="-10" dirty="0">
                <a:solidFill>
                  <a:srgbClr val="E6F0E2"/>
                </a:solidFill>
                <a:latin typeface="Constantia"/>
                <a:cs typeface="Constantia"/>
              </a:rPr>
              <a:t>powstającej</a:t>
            </a:r>
            <a:r>
              <a:rPr sz="1800" b="1" spc="-65" dirty="0">
                <a:solidFill>
                  <a:srgbClr val="E6F0E2"/>
                </a:solidFill>
                <a:latin typeface="Constantia"/>
                <a:cs typeface="Constantia"/>
              </a:rPr>
              <a:t> </a:t>
            </a:r>
            <a:r>
              <a:rPr sz="1800" b="1" spc="-10" dirty="0">
                <a:solidFill>
                  <a:srgbClr val="E6F0E2"/>
                </a:solidFill>
                <a:latin typeface="Constantia"/>
                <a:cs typeface="Constantia"/>
              </a:rPr>
              <a:t>epidemii, </a:t>
            </a:r>
            <a:r>
              <a:rPr sz="1800" b="1" dirty="0">
                <a:solidFill>
                  <a:srgbClr val="E6F0E2"/>
                </a:solidFill>
                <a:latin typeface="Constantia"/>
                <a:cs typeface="Constantia"/>
              </a:rPr>
              <a:t>rzadziej</a:t>
            </a:r>
            <a:r>
              <a:rPr sz="1800" b="1" spc="-30" dirty="0">
                <a:solidFill>
                  <a:srgbClr val="E6F0E2"/>
                </a:solidFill>
                <a:latin typeface="Constantia"/>
                <a:cs typeface="Constantia"/>
              </a:rPr>
              <a:t> </a:t>
            </a:r>
            <a:r>
              <a:rPr sz="1800" b="1" dirty="0">
                <a:solidFill>
                  <a:srgbClr val="E6F0E2"/>
                </a:solidFill>
                <a:latin typeface="Constantia"/>
                <a:cs typeface="Constantia"/>
              </a:rPr>
              <a:t>leczeniu</a:t>
            </a:r>
            <a:r>
              <a:rPr sz="1800" b="1" spc="-60" dirty="0">
                <a:solidFill>
                  <a:srgbClr val="E6F0E2"/>
                </a:solidFill>
                <a:latin typeface="Constantia"/>
                <a:cs typeface="Constantia"/>
              </a:rPr>
              <a:t> </a:t>
            </a:r>
            <a:r>
              <a:rPr sz="1800" b="1" dirty="0">
                <a:solidFill>
                  <a:srgbClr val="E6F0E2"/>
                </a:solidFill>
                <a:latin typeface="Constantia"/>
                <a:cs typeface="Constantia"/>
              </a:rPr>
              <a:t>już</a:t>
            </a:r>
            <a:r>
              <a:rPr sz="1800" b="1" spc="-75" dirty="0">
                <a:solidFill>
                  <a:srgbClr val="E6F0E2"/>
                </a:solidFill>
                <a:latin typeface="Constantia"/>
                <a:cs typeface="Constantia"/>
              </a:rPr>
              <a:t> </a:t>
            </a:r>
            <a:r>
              <a:rPr sz="1800" b="1" spc="-25" dirty="0">
                <a:solidFill>
                  <a:srgbClr val="E6F0E2"/>
                </a:solidFill>
                <a:latin typeface="Constantia"/>
                <a:cs typeface="Constantia"/>
              </a:rPr>
              <a:t>zainfekowanych</a:t>
            </a:r>
            <a:r>
              <a:rPr sz="1800" b="1" spc="-75" dirty="0">
                <a:solidFill>
                  <a:srgbClr val="E6F0E2"/>
                </a:solidFill>
                <a:latin typeface="Constantia"/>
                <a:cs typeface="Constantia"/>
              </a:rPr>
              <a:t> </a:t>
            </a:r>
            <a:r>
              <a:rPr sz="1800" b="1" dirty="0">
                <a:solidFill>
                  <a:srgbClr val="E6F0E2"/>
                </a:solidFill>
                <a:latin typeface="Constantia"/>
                <a:cs typeface="Constantia"/>
              </a:rPr>
              <a:t>roślin.</a:t>
            </a:r>
            <a:r>
              <a:rPr sz="1800" b="1" spc="-10" dirty="0">
                <a:solidFill>
                  <a:srgbClr val="E6F0E2"/>
                </a:solidFill>
                <a:latin typeface="Constantia"/>
                <a:cs typeface="Constantia"/>
              </a:rPr>
              <a:t> </a:t>
            </a:r>
            <a:r>
              <a:rPr sz="1800" b="1" spc="-25" dirty="0">
                <a:solidFill>
                  <a:srgbClr val="E6F0E2"/>
                </a:solidFill>
                <a:latin typeface="Constantia"/>
                <a:cs typeface="Constantia"/>
              </a:rPr>
              <a:t>Opracowano</a:t>
            </a:r>
            <a:r>
              <a:rPr sz="1800" b="1" spc="-85" dirty="0">
                <a:solidFill>
                  <a:srgbClr val="E6F0E2"/>
                </a:solidFill>
                <a:latin typeface="Constantia"/>
                <a:cs typeface="Constantia"/>
              </a:rPr>
              <a:t> </a:t>
            </a:r>
            <a:r>
              <a:rPr sz="1800" b="1" spc="-10" dirty="0">
                <a:solidFill>
                  <a:srgbClr val="E6F0E2"/>
                </a:solidFill>
                <a:latin typeface="Constantia"/>
                <a:cs typeface="Constantia"/>
              </a:rPr>
              <a:t>szereg </a:t>
            </a:r>
            <a:r>
              <a:rPr sz="1800" b="1" dirty="0">
                <a:solidFill>
                  <a:srgbClr val="E6F0E2"/>
                </a:solidFill>
                <a:latin typeface="Constantia"/>
                <a:cs typeface="Constantia"/>
              </a:rPr>
              <a:t>metod</a:t>
            </a:r>
            <a:r>
              <a:rPr sz="1800" b="1" spc="-50" dirty="0">
                <a:solidFill>
                  <a:srgbClr val="E6F0E2"/>
                </a:solidFill>
                <a:latin typeface="Constantia"/>
                <a:cs typeface="Constantia"/>
              </a:rPr>
              <a:t> </a:t>
            </a:r>
            <a:r>
              <a:rPr sz="1800" b="1" spc="-10" dirty="0">
                <a:solidFill>
                  <a:srgbClr val="E6F0E2"/>
                </a:solidFill>
                <a:latin typeface="Constantia"/>
                <a:cs typeface="Constantia"/>
              </a:rPr>
              <a:t>zapobiegania</a:t>
            </a:r>
            <a:r>
              <a:rPr sz="1800" b="1" spc="-65" dirty="0">
                <a:solidFill>
                  <a:srgbClr val="E6F0E2"/>
                </a:solidFill>
                <a:latin typeface="Constantia"/>
                <a:cs typeface="Constantia"/>
              </a:rPr>
              <a:t> </a:t>
            </a:r>
            <a:r>
              <a:rPr sz="1800" b="1" u="sng" spc="-20" dirty="0" err="1">
                <a:solidFill>
                  <a:srgbClr val="6B9F24"/>
                </a:solidFill>
                <a:uFill>
                  <a:solidFill>
                    <a:srgbClr val="6B9F24"/>
                  </a:solidFill>
                </a:uFill>
                <a:latin typeface="Constantia"/>
                <a:cs typeface="Constantia"/>
                <a:hlinkClick r:id="rId2"/>
              </a:rPr>
              <a:t>rozwoju</a:t>
            </a:r>
            <a:r>
              <a:rPr sz="1800" b="1" u="sng" spc="-45" dirty="0">
                <a:solidFill>
                  <a:srgbClr val="6B9F24"/>
                </a:solidFill>
                <a:uFill>
                  <a:solidFill>
                    <a:srgbClr val="6B9F24"/>
                  </a:solidFill>
                </a:uFill>
                <a:latin typeface="Constantia"/>
                <a:cs typeface="Constantia"/>
                <a:hlinkClick r:id="rId2"/>
              </a:rPr>
              <a:t> </a:t>
            </a:r>
            <a:r>
              <a:rPr sz="1800" b="1" u="sng" spc="-10" dirty="0" err="1">
                <a:solidFill>
                  <a:srgbClr val="6B9F24"/>
                </a:solidFill>
                <a:uFill>
                  <a:solidFill>
                    <a:srgbClr val="6B9F24"/>
                  </a:solidFill>
                </a:uFill>
                <a:latin typeface="Constantia"/>
                <a:cs typeface="Constantia"/>
                <a:hlinkClick r:id="rId2"/>
              </a:rPr>
              <a:t>patogenów</a:t>
            </a:r>
            <a:endParaRPr sz="1800" dirty="0">
              <a:latin typeface="Constantia"/>
              <a:cs typeface="Constanti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404875"/>
            <a:ext cx="9144000" cy="1367155"/>
            <a:chOff x="0" y="404875"/>
            <a:chExt cx="9144000" cy="1367155"/>
          </a:xfrm>
        </p:grpSpPr>
        <p:sp>
          <p:nvSpPr>
            <p:cNvPr id="3" name="object 3"/>
            <p:cNvSpPr/>
            <p:nvPr/>
          </p:nvSpPr>
          <p:spPr>
            <a:xfrm>
              <a:off x="0" y="404875"/>
              <a:ext cx="9144000" cy="1367155"/>
            </a:xfrm>
            <a:custGeom>
              <a:avLst/>
              <a:gdLst/>
              <a:ahLst/>
              <a:cxnLst/>
              <a:rect l="l" t="t" r="r" b="b"/>
              <a:pathLst>
                <a:path w="9144000" h="1367155">
                  <a:moveTo>
                    <a:pt x="9144000" y="0"/>
                  </a:moveTo>
                  <a:lnTo>
                    <a:pt x="0" y="0"/>
                  </a:lnTo>
                  <a:lnTo>
                    <a:pt x="0" y="1366774"/>
                  </a:lnTo>
                  <a:lnTo>
                    <a:pt x="9144000" y="1366774"/>
                  </a:lnTo>
                  <a:lnTo>
                    <a:pt x="9144000" y="0"/>
                  </a:lnTo>
                  <a:close/>
                </a:path>
              </a:pathLst>
            </a:custGeom>
            <a:solidFill>
              <a:srgbClr val="CC0099"/>
            </a:solidFill>
          </p:spPr>
          <p:txBody>
            <a:bodyPr wrap="square" lIns="0" tIns="0" rIns="0" bIns="0" rtlCol="0"/>
            <a:lstStyle/>
            <a:p>
              <a:endParaRPr/>
            </a:p>
          </p:txBody>
        </p:sp>
        <p:pic>
          <p:nvPicPr>
            <p:cNvPr id="4" name="object 4"/>
            <p:cNvPicPr/>
            <p:nvPr/>
          </p:nvPicPr>
          <p:blipFill>
            <a:blip r:embed="rId2" cstate="print"/>
            <a:stretch>
              <a:fillRect/>
            </a:stretch>
          </p:blipFill>
          <p:spPr>
            <a:xfrm>
              <a:off x="564565" y="791590"/>
              <a:ext cx="5617286" cy="529717"/>
            </a:xfrm>
            <a:prstGeom prst="rect">
              <a:avLst/>
            </a:prstGeom>
          </p:spPr>
        </p:pic>
        <p:pic>
          <p:nvPicPr>
            <p:cNvPr id="5" name="object 5"/>
            <p:cNvPicPr/>
            <p:nvPr/>
          </p:nvPicPr>
          <p:blipFill>
            <a:blip r:embed="rId3" cstate="print"/>
            <a:stretch>
              <a:fillRect/>
            </a:stretch>
          </p:blipFill>
          <p:spPr>
            <a:xfrm>
              <a:off x="227075" y="524255"/>
              <a:ext cx="6271260" cy="1123188"/>
            </a:xfrm>
            <a:prstGeom prst="rect">
              <a:avLst/>
            </a:prstGeom>
          </p:spPr>
        </p:pic>
        <p:pic>
          <p:nvPicPr>
            <p:cNvPr id="6" name="object 6"/>
            <p:cNvPicPr/>
            <p:nvPr/>
          </p:nvPicPr>
          <p:blipFill>
            <a:blip r:embed="rId4" cstate="print"/>
            <a:stretch>
              <a:fillRect/>
            </a:stretch>
          </p:blipFill>
          <p:spPr>
            <a:xfrm>
              <a:off x="545591" y="1222247"/>
              <a:ext cx="5634228" cy="32003"/>
            </a:xfrm>
            <a:prstGeom prst="rect">
              <a:avLst/>
            </a:prstGeom>
          </p:spPr>
        </p:pic>
      </p:grpSp>
      <p:sp>
        <p:nvSpPr>
          <p:cNvPr id="7" name="object 7"/>
          <p:cNvSpPr txBox="1">
            <a:spLocks noGrp="1"/>
          </p:cNvSpPr>
          <p:nvPr>
            <p:ph type="title"/>
          </p:nvPr>
        </p:nvSpPr>
        <p:spPr>
          <a:xfrm>
            <a:off x="690168" y="1943480"/>
            <a:ext cx="7249795" cy="1397635"/>
          </a:xfrm>
          <a:prstGeom prst="rect">
            <a:avLst/>
          </a:prstGeom>
        </p:spPr>
        <p:txBody>
          <a:bodyPr vert="horz" wrap="square" lIns="0" tIns="12700" rIns="0" bIns="0" rtlCol="0">
            <a:spAutoFit/>
          </a:bodyPr>
          <a:lstStyle/>
          <a:p>
            <a:pPr marL="12700" marR="5080">
              <a:lnSpc>
                <a:spcPct val="100000"/>
              </a:lnSpc>
              <a:spcBef>
                <a:spcPts val="100"/>
              </a:spcBef>
            </a:pPr>
            <a:r>
              <a:rPr sz="1800" b="0" dirty="0">
                <a:solidFill>
                  <a:srgbClr val="E6F0E2"/>
                </a:solidFill>
                <a:latin typeface="Microsoft Sans Serif"/>
                <a:cs typeface="Microsoft Sans Serif"/>
              </a:rPr>
              <a:t>polega</a:t>
            </a:r>
            <a:r>
              <a:rPr sz="1800" b="0" spc="-35" dirty="0">
                <a:solidFill>
                  <a:srgbClr val="E6F0E2"/>
                </a:solidFill>
                <a:latin typeface="Microsoft Sans Serif"/>
                <a:cs typeface="Microsoft Sans Serif"/>
              </a:rPr>
              <a:t> </a:t>
            </a:r>
            <a:r>
              <a:rPr sz="1800" b="0" dirty="0">
                <a:solidFill>
                  <a:srgbClr val="E6F0E2"/>
                </a:solidFill>
                <a:latin typeface="Microsoft Sans Serif"/>
                <a:cs typeface="Microsoft Sans Serif"/>
              </a:rPr>
              <a:t>na</a:t>
            </a:r>
            <a:r>
              <a:rPr sz="1800" b="0" spc="-55" dirty="0">
                <a:solidFill>
                  <a:srgbClr val="E6F0E2"/>
                </a:solidFill>
                <a:latin typeface="Microsoft Sans Serif"/>
                <a:cs typeface="Microsoft Sans Serif"/>
              </a:rPr>
              <a:t> </a:t>
            </a:r>
            <a:r>
              <a:rPr sz="1800" b="0" dirty="0">
                <a:solidFill>
                  <a:srgbClr val="E6F0E2"/>
                </a:solidFill>
                <a:latin typeface="Microsoft Sans Serif"/>
                <a:cs typeface="Microsoft Sans Serif"/>
              </a:rPr>
              <a:t>wykorzystaniu </a:t>
            </a:r>
            <a:r>
              <a:rPr sz="1800" b="0" i="1" dirty="0">
                <a:solidFill>
                  <a:srgbClr val="E6F0E2"/>
                </a:solidFill>
                <a:latin typeface="Arial"/>
                <a:cs typeface="Arial"/>
              </a:rPr>
              <a:t>zależności</a:t>
            </a:r>
            <a:r>
              <a:rPr sz="1800" b="0" i="1" spc="-25" dirty="0">
                <a:solidFill>
                  <a:srgbClr val="E6F0E2"/>
                </a:solidFill>
                <a:latin typeface="Arial"/>
                <a:cs typeface="Arial"/>
              </a:rPr>
              <a:t> </a:t>
            </a:r>
            <a:r>
              <a:rPr sz="1800" b="0" i="1" dirty="0">
                <a:solidFill>
                  <a:srgbClr val="E6F0E2"/>
                </a:solidFill>
                <a:latin typeface="Arial"/>
                <a:cs typeface="Arial"/>
              </a:rPr>
              <a:t>pomiędzy</a:t>
            </a:r>
            <a:r>
              <a:rPr sz="1800" b="0" i="1" spc="-25" dirty="0">
                <a:solidFill>
                  <a:srgbClr val="E6F0E2"/>
                </a:solidFill>
                <a:latin typeface="Arial"/>
                <a:cs typeface="Arial"/>
              </a:rPr>
              <a:t> </a:t>
            </a:r>
            <a:r>
              <a:rPr sz="1800" b="0" i="1" dirty="0">
                <a:solidFill>
                  <a:srgbClr val="E6F0E2"/>
                </a:solidFill>
                <a:latin typeface="Arial"/>
                <a:cs typeface="Arial"/>
              </a:rPr>
              <a:t>środowiskiem,</a:t>
            </a:r>
            <a:r>
              <a:rPr sz="1800" b="0" i="1" spc="-45" dirty="0">
                <a:solidFill>
                  <a:srgbClr val="E6F0E2"/>
                </a:solidFill>
                <a:latin typeface="Arial"/>
                <a:cs typeface="Arial"/>
              </a:rPr>
              <a:t> </a:t>
            </a:r>
            <a:r>
              <a:rPr sz="1800" b="0" i="1" dirty="0">
                <a:solidFill>
                  <a:srgbClr val="E6F0E2"/>
                </a:solidFill>
                <a:latin typeface="Arial"/>
                <a:cs typeface="Arial"/>
              </a:rPr>
              <a:t>roślinom</a:t>
            </a:r>
            <a:r>
              <a:rPr sz="1800" b="0" i="1" spc="-65" dirty="0">
                <a:solidFill>
                  <a:srgbClr val="E6F0E2"/>
                </a:solidFill>
                <a:latin typeface="Arial"/>
                <a:cs typeface="Arial"/>
              </a:rPr>
              <a:t> </a:t>
            </a:r>
            <a:r>
              <a:rPr sz="1800" b="0" i="1" spc="-50" dirty="0">
                <a:solidFill>
                  <a:srgbClr val="E6F0E2"/>
                </a:solidFill>
                <a:latin typeface="Arial"/>
                <a:cs typeface="Arial"/>
              </a:rPr>
              <a:t>i </a:t>
            </a:r>
            <a:r>
              <a:rPr sz="1800" b="0" i="1" dirty="0">
                <a:solidFill>
                  <a:srgbClr val="E6F0E2"/>
                </a:solidFill>
                <a:latin typeface="Arial"/>
                <a:cs typeface="Arial"/>
              </a:rPr>
              <a:t>patogenem</a:t>
            </a:r>
            <a:r>
              <a:rPr sz="1800" b="0" dirty="0">
                <a:solidFill>
                  <a:srgbClr val="E6F0E2"/>
                </a:solidFill>
                <a:latin typeface="Microsoft Sans Serif"/>
                <a:cs typeface="Microsoft Sans Serif"/>
              </a:rPr>
              <a:t>,</a:t>
            </a:r>
            <a:r>
              <a:rPr sz="1800" b="0" spc="10" dirty="0">
                <a:solidFill>
                  <a:srgbClr val="E6F0E2"/>
                </a:solidFill>
                <a:latin typeface="Microsoft Sans Serif"/>
                <a:cs typeface="Microsoft Sans Serif"/>
              </a:rPr>
              <a:t> </a:t>
            </a:r>
            <a:r>
              <a:rPr sz="1800" b="0" dirty="0">
                <a:solidFill>
                  <a:srgbClr val="E6F0E2"/>
                </a:solidFill>
                <a:latin typeface="Microsoft Sans Serif"/>
                <a:cs typeface="Microsoft Sans Serif"/>
              </a:rPr>
              <a:t>a</a:t>
            </a:r>
            <a:r>
              <a:rPr sz="1800" b="0" spc="-20" dirty="0">
                <a:solidFill>
                  <a:srgbClr val="E6F0E2"/>
                </a:solidFill>
                <a:latin typeface="Microsoft Sans Serif"/>
                <a:cs typeface="Microsoft Sans Serif"/>
              </a:rPr>
              <a:t> </a:t>
            </a:r>
            <a:r>
              <a:rPr sz="1800" b="0" dirty="0">
                <a:solidFill>
                  <a:srgbClr val="E6F0E2"/>
                </a:solidFill>
                <a:latin typeface="Microsoft Sans Serif"/>
                <a:cs typeface="Microsoft Sans Serif"/>
              </a:rPr>
              <a:t>przez</a:t>
            </a:r>
            <a:r>
              <a:rPr sz="1800" b="0" spc="-5" dirty="0">
                <a:solidFill>
                  <a:srgbClr val="E6F0E2"/>
                </a:solidFill>
                <a:latin typeface="Microsoft Sans Serif"/>
                <a:cs typeface="Microsoft Sans Serif"/>
              </a:rPr>
              <a:t> </a:t>
            </a:r>
            <a:r>
              <a:rPr sz="1800" b="0" dirty="0">
                <a:solidFill>
                  <a:srgbClr val="E6F0E2"/>
                </a:solidFill>
                <a:latin typeface="Microsoft Sans Serif"/>
                <a:cs typeface="Microsoft Sans Serif"/>
              </a:rPr>
              <a:t>to</a:t>
            </a:r>
            <a:r>
              <a:rPr sz="1800" b="0" spc="-20" dirty="0">
                <a:solidFill>
                  <a:srgbClr val="E6F0E2"/>
                </a:solidFill>
                <a:latin typeface="Microsoft Sans Serif"/>
                <a:cs typeface="Microsoft Sans Serif"/>
              </a:rPr>
              <a:t> </a:t>
            </a:r>
            <a:r>
              <a:rPr sz="1800" b="0" i="1" dirty="0">
                <a:solidFill>
                  <a:srgbClr val="E6F0E2"/>
                </a:solidFill>
                <a:latin typeface="Arial"/>
                <a:cs typeface="Arial"/>
              </a:rPr>
              <a:t>zmianę</a:t>
            </a:r>
            <a:r>
              <a:rPr sz="1800" b="0" i="1" spc="5" dirty="0">
                <a:solidFill>
                  <a:srgbClr val="E6F0E2"/>
                </a:solidFill>
                <a:latin typeface="Arial"/>
                <a:cs typeface="Arial"/>
              </a:rPr>
              <a:t> </a:t>
            </a:r>
            <a:r>
              <a:rPr sz="1800" b="0" i="1" dirty="0">
                <a:solidFill>
                  <a:srgbClr val="E6F0E2"/>
                </a:solidFill>
                <a:latin typeface="Arial"/>
                <a:cs typeface="Arial"/>
              </a:rPr>
              <a:t>warunków</a:t>
            </a:r>
            <a:r>
              <a:rPr sz="1800" b="0" i="1" spc="-40" dirty="0">
                <a:solidFill>
                  <a:srgbClr val="E6F0E2"/>
                </a:solidFill>
                <a:latin typeface="Arial"/>
                <a:cs typeface="Arial"/>
              </a:rPr>
              <a:t> </a:t>
            </a:r>
            <a:r>
              <a:rPr sz="1800" b="0" i="1" dirty="0">
                <a:solidFill>
                  <a:srgbClr val="E6F0E2"/>
                </a:solidFill>
                <a:latin typeface="Arial"/>
                <a:cs typeface="Arial"/>
              </a:rPr>
              <a:t>bytowania</a:t>
            </a:r>
            <a:r>
              <a:rPr sz="1800" b="0" i="1" spc="-15" dirty="0">
                <a:solidFill>
                  <a:srgbClr val="E6F0E2"/>
                </a:solidFill>
                <a:latin typeface="Arial"/>
                <a:cs typeface="Arial"/>
              </a:rPr>
              <a:t> </a:t>
            </a:r>
            <a:r>
              <a:rPr sz="1800" b="0" dirty="0">
                <a:solidFill>
                  <a:srgbClr val="E6F0E2"/>
                </a:solidFill>
                <a:latin typeface="Microsoft Sans Serif"/>
                <a:cs typeface="Microsoft Sans Serif"/>
              </a:rPr>
              <a:t>rośliny</a:t>
            </a:r>
            <a:r>
              <a:rPr sz="1800" b="0" spc="-5" dirty="0">
                <a:solidFill>
                  <a:srgbClr val="E6F0E2"/>
                </a:solidFill>
                <a:latin typeface="Microsoft Sans Serif"/>
                <a:cs typeface="Microsoft Sans Serif"/>
              </a:rPr>
              <a:t> </a:t>
            </a:r>
            <a:r>
              <a:rPr sz="1800" b="0" spc="-25" dirty="0">
                <a:solidFill>
                  <a:srgbClr val="E6F0E2"/>
                </a:solidFill>
                <a:latin typeface="Microsoft Sans Serif"/>
                <a:cs typeface="Microsoft Sans Serif"/>
              </a:rPr>
              <a:t>aby </a:t>
            </a:r>
            <a:r>
              <a:rPr sz="1800" b="0" dirty="0">
                <a:solidFill>
                  <a:srgbClr val="E6F0E2"/>
                </a:solidFill>
                <a:latin typeface="Microsoft Sans Serif"/>
                <a:cs typeface="Microsoft Sans Serif"/>
              </a:rPr>
              <a:t>uzyskać</a:t>
            </a:r>
            <a:r>
              <a:rPr sz="1800" b="0" spc="-15" dirty="0">
                <a:solidFill>
                  <a:srgbClr val="E6F0E2"/>
                </a:solidFill>
                <a:latin typeface="Microsoft Sans Serif"/>
                <a:cs typeface="Microsoft Sans Serif"/>
              </a:rPr>
              <a:t> </a:t>
            </a:r>
            <a:r>
              <a:rPr sz="1800" b="0" dirty="0">
                <a:solidFill>
                  <a:srgbClr val="E6F0E2"/>
                </a:solidFill>
                <a:latin typeface="Microsoft Sans Serif"/>
                <a:cs typeface="Microsoft Sans Serif"/>
              </a:rPr>
              <a:t>jej</a:t>
            </a:r>
            <a:r>
              <a:rPr sz="1800" b="0" spc="-20" dirty="0">
                <a:solidFill>
                  <a:srgbClr val="E6F0E2"/>
                </a:solidFill>
                <a:latin typeface="Microsoft Sans Serif"/>
                <a:cs typeface="Microsoft Sans Serif"/>
              </a:rPr>
              <a:t> </a:t>
            </a:r>
            <a:r>
              <a:rPr sz="1800" b="0" dirty="0">
                <a:solidFill>
                  <a:srgbClr val="E6F0E2"/>
                </a:solidFill>
                <a:latin typeface="Microsoft Sans Serif"/>
                <a:cs typeface="Microsoft Sans Serif"/>
              </a:rPr>
              <a:t>większą</a:t>
            </a:r>
            <a:r>
              <a:rPr sz="1800" b="0" spc="10" dirty="0">
                <a:solidFill>
                  <a:srgbClr val="E6F0E2"/>
                </a:solidFill>
                <a:latin typeface="Microsoft Sans Serif"/>
                <a:cs typeface="Microsoft Sans Serif"/>
              </a:rPr>
              <a:t> </a:t>
            </a:r>
            <a:r>
              <a:rPr sz="1800" b="0" dirty="0">
                <a:solidFill>
                  <a:srgbClr val="E6F0E2"/>
                </a:solidFill>
                <a:latin typeface="Microsoft Sans Serif"/>
                <a:cs typeface="Microsoft Sans Serif"/>
              </a:rPr>
              <a:t>siłę</a:t>
            </a:r>
            <a:r>
              <a:rPr sz="1800" b="0" spc="-20" dirty="0">
                <a:solidFill>
                  <a:srgbClr val="E6F0E2"/>
                </a:solidFill>
                <a:latin typeface="Microsoft Sans Serif"/>
                <a:cs typeface="Microsoft Sans Serif"/>
              </a:rPr>
              <a:t> </a:t>
            </a:r>
            <a:r>
              <a:rPr sz="1800" b="0" dirty="0">
                <a:solidFill>
                  <a:srgbClr val="E6F0E2"/>
                </a:solidFill>
                <a:latin typeface="Microsoft Sans Serif"/>
                <a:cs typeface="Microsoft Sans Serif"/>
              </a:rPr>
              <a:t>życia</a:t>
            </a:r>
            <a:r>
              <a:rPr sz="1800" b="0" spc="-15" dirty="0">
                <a:solidFill>
                  <a:srgbClr val="E6F0E2"/>
                </a:solidFill>
                <a:latin typeface="Microsoft Sans Serif"/>
                <a:cs typeface="Microsoft Sans Serif"/>
              </a:rPr>
              <a:t> </a:t>
            </a:r>
            <a:r>
              <a:rPr sz="1800" b="0" dirty="0">
                <a:solidFill>
                  <a:srgbClr val="E6F0E2"/>
                </a:solidFill>
                <a:latin typeface="Microsoft Sans Serif"/>
                <a:cs typeface="Microsoft Sans Serif"/>
              </a:rPr>
              <a:t>i</a:t>
            </a:r>
            <a:r>
              <a:rPr sz="1800" b="0" spc="-30" dirty="0">
                <a:solidFill>
                  <a:srgbClr val="E6F0E2"/>
                </a:solidFill>
                <a:latin typeface="Microsoft Sans Serif"/>
                <a:cs typeface="Microsoft Sans Serif"/>
              </a:rPr>
              <a:t> </a:t>
            </a:r>
            <a:r>
              <a:rPr sz="1800" b="0" dirty="0">
                <a:solidFill>
                  <a:srgbClr val="E6F0E2"/>
                </a:solidFill>
                <a:latin typeface="Microsoft Sans Serif"/>
                <a:cs typeface="Microsoft Sans Serif"/>
              </a:rPr>
              <a:t>odporność</a:t>
            </a:r>
            <a:r>
              <a:rPr sz="1800" b="0" spc="-10" dirty="0">
                <a:solidFill>
                  <a:srgbClr val="E6F0E2"/>
                </a:solidFill>
                <a:latin typeface="Microsoft Sans Serif"/>
                <a:cs typeface="Microsoft Sans Serif"/>
              </a:rPr>
              <a:t> </a:t>
            </a:r>
            <a:r>
              <a:rPr sz="1800" b="0" dirty="0">
                <a:solidFill>
                  <a:srgbClr val="E6F0E2"/>
                </a:solidFill>
                <a:latin typeface="Microsoft Sans Serif"/>
                <a:cs typeface="Microsoft Sans Serif"/>
              </a:rPr>
              <a:t>na</a:t>
            </a:r>
            <a:r>
              <a:rPr sz="1800" b="0" spc="-35" dirty="0">
                <a:solidFill>
                  <a:srgbClr val="E6F0E2"/>
                </a:solidFill>
                <a:latin typeface="Microsoft Sans Serif"/>
                <a:cs typeface="Microsoft Sans Serif"/>
              </a:rPr>
              <a:t> </a:t>
            </a:r>
            <a:r>
              <a:rPr sz="1800" b="0" dirty="0">
                <a:solidFill>
                  <a:srgbClr val="E6F0E2"/>
                </a:solidFill>
                <a:latin typeface="Microsoft Sans Serif"/>
                <a:cs typeface="Microsoft Sans Serif"/>
              </a:rPr>
              <a:t>czynniki</a:t>
            </a:r>
            <a:r>
              <a:rPr sz="1800" b="0" spc="-5" dirty="0">
                <a:solidFill>
                  <a:srgbClr val="E6F0E2"/>
                </a:solidFill>
                <a:latin typeface="Microsoft Sans Serif"/>
                <a:cs typeface="Microsoft Sans Serif"/>
              </a:rPr>
              <a:t> </a:t>
            </a:r>
            <a:r>
              <a:rPr sz="1800" b="0" dirty="0">
                <a:solidFill>
                  <a:srgbClr val="E6F0E2"/>
                </a:solidFill>
                <a:latin typeface="Microsoft Sans Serif"/>
                <a:cs typeface="Microsoft Sans Serif"/>
              </a:rPr>
              <a:t>chorobowe.</a:t>
            </a:r>
            <a:r>
              <a:rPr sz="1800" b="0" spc="25" dirty="0">
                <a:solidFill>
                  <a:srgbClr val="E6F0E2"/>
                </a:solidFill>
                <a:latin typeface="Microsoft Sans Serif"/>
                <a:cs typeface="Microsoft Sans Serif"/>
              </a:rPr>
              <a:t> </a:t>
            </a:r>
            <a:r>
              <a:rPr sz="1800" b="0" spc="-50" dirty="0">
                <a:solidFill>
                  <a:srgbClr val="E6F0E2"/>
                </a:solidFill>
                <a:latin typeface="Microsoft Sans Serif"/>
                <a:cs typeface="Microsoft Sans Serif"/>
              </a:rPr>
              <a:t>Z </a:t>
            </a:r>
            <a:r>
              <a:rPr sz="1800" b="0" dirty="0">
                <a:solidFill>
                  <a:srgbClr val="E6F0E2"/>
                </a:solidFill>
                <a:latin typeface="Microsoft Sans Serif"/>
                <a:cs typeface="Microsoft Sans Serif"/>
              </a:rPr>
              <a:t>drugiej</a:t>
            </a:r>
            <a:r>
              <a:rPr sz="1800" b="0" spc="-30" dirty="0">
                <a:solidFill>
                  <a:srgbClr val="E6F0E2"/>
                </a:solidFill>
                <a:latin typeface="Microsoft Sans Serif"/>
                <a:cs typeface="Microsoft Sans Serif"/>
              </a:rPr>
              <a:t> </a:t>
            </a:r>
            <a:r>
              <a:rPr sz="1800" b="0" dirty="0">
                <a:solidFill>
                  <a:srgbClr val="E6F0E2"/>
                </a:solidFill>
                <a:latin typeface="Microsoft Sans Serif"/>
                <a:cs typeface="Microsoft Sans Serif"/>
              </a:rPr>
              <a:t>strony</a:t>
            </a:r>
            <a:r>
              <a:rPr sz="1800" b="0" spc="-45" dirty="0">
                <a:solidFill>
                  <a:srgbClr val="E6F0E2"/>
                </a:solidFill>
                <a:latin typeface="Microsoft Sans Serif"/>
                <a:cs typeface="Microsoft Sans Serif"/>
              </a:rPr>
              <a:t> </a:t>
            </a:r>
            <a:r>
              <a:rPr sz="1800" b="0" dirty="0">
                <a:solidFill>
                  <a:srgbClr val="E6F0E2"/>
                </a:solidFill>
                <a:latin typeface="Microsoft Sans Serif"/>
                <a:cs typeface="Microsoft Sans Serif"/>
              </a:rPr>
              <a:t>metoda</a:t>
            </a:r>
            <a:r>
              <a:rPr sz="1800" b="0" spc="-50" dirty="0">
                <a:solidFill>
                  <a:srgbClr val="E6F0E2"/>
                </a:solidFill>
                <a:latin typeface="Microsoft Sans Serif"/>
                <a:cs typeface="Microsoft Sans Serif"/>
              </a:rPr>
              <a:t> </a:t>
            </a:r>
            <a:r>
              <a:rPr sz="1800" b="0" dirty="0">
                <a:solidFill>
                  <a:srgbClr val="E6F0E2"/>
                </a:solidFill>
                <a:latin typeface="Microsoft Sans Serif"/>
                <a:cs typeface="Microsoft Sans Serif"/>
              </a:rPr>
              <a:t>agrotechniczna</a:t>
            </a:r>
            <a:r>
              <a:rPr sz="1800" b="0" spc="-15" dirty="0">
                <a:solidFill>
                  <a:srgbClr val="E6F0E2"/>
                </a:solidFill>
                <a:latin typeface="Microsoft Sans Serif"/>
                <a:cs typeface="Microsoft Sans Serif"/>
              </a:rPr>
              <a:t> </a:t>
            </a:r>
            <a:r>
              <a:rPr sz="1800" b="0" dirty="0">
                <a:solidFill>
                  <a:srgbClr val="E6F0E2"/>
                </a:solidFill>
                <a:latin typeface="Microsoft Sans Serif"/>
                <a:cs typeface="Microsoft Sans Serif"/>
              </a:rPr>
              <a:t>pogarsza</a:t>
            </a:r>
            <a:r>
              <a:rPr sz="1800" b="0" spc="-35" dirty="0">
                <a:solidFill>
                  <a:srgbClr val="E6F0E2"/>
                </a:solidFill>
                <a:latin typeface="Microsoft Sans Serif"/>
                <a:cs typeface="Microsoft Sans Serif"/>
              </a:rPr>
              <a:t> </a:t>
            </a:r>
            <a:r>
              <a:rPr sz="1800" b="0" dirty="0">
                <a:solidFill>
                  <a:srgbClr val="E6F0E2"/>
                </a:solidFill>
                <a:latin typeface="Microsoft Sans Serif"/>
                <a:cs typeface="Microsoft Sans Serif"/>
              </a:rPr>
              <a:t>warunki</a:t>
            </a:r>
            <a:r>
              <a:rPr sz="1800" b="0" spc="-5" dirty="0">
                <a:solidFill>
                  <a:srgbClr val="E6F0E2"/>
                </a:solidFill>
                <a:latin typeface="Microsoft Sans Serif"/>
                <a:cs typeface="Microsoft Sans Serif"/>
              </a:rPr>
              <a:t> </a:t>
            </a:r>
            <a:r>
              <a:rPr sz="1800" b="0" spc="-10" dirty="0">
                <a:solidFill>
                  <a:srgbClr val="E6F0E2"/>
                </a:solidFill>
                <a:latin typeface="Microsoft Sans Serif"/>
                <a:cs typeface="Microsoft Sans Serif"/>
              </a:rPr>
              <a:t>środowiska </a:t>
            </a:r>
            <a:r>
              <a:rPr sz="1800" b="0" dirty="0">
                <a:solidFill>
                  <a:srgbClr val="E6F0E2"/>
                </a:solidFill>
                <a:latin typeface="Microsoft Sans Serif"/>
                <a:cs typeface="Microsoft Sans Serif"/>
              </a:rPr>
              <a:t>patogena,</a:t>
            </a:r>
            <a:r>
              <a:rPr sz="1800" b="0" spc="-25" dirty="0">
                <a:solidFill>
                  <a:srgbClr val="E6F0E2"/>
                </a:solidFill>
                <a:latin typeface="Microsoft Sans Serif"/>
                <a:cs typeface="Microsoft Sans Serif"/>
              </a:rPr>
              <a:t> </a:t>
            </a:r>
            <a:r>
              <a:rPr sz="1800" b="0" dirty="0">
                <a:solidFill>
                  <a:srgbClr val="E6F0E2"/>
                </a:solidFill>
                <a:latin typeface="Microsoft Sans Serif"/>
                <a:cs typeface="Microsoft Sans Serif"/>
              </a:rPr>
              <a:t>wpływając</a:t>
            </a:r>
            <a:r>
              <a:rPr sz="1800" b="0" spc="10" dirty="0">
                <a:solidFill>
                  <a:srgbClr val="E6F0E2"/>
                </a:solidFill>
                <a:latin typeface="Microsoft Sans Serif"/>
                <a:cs typeface="Microsoft Sans Serif"/>
              </a:rPr>
              <a:t> </a:t>
            </a:r>
            <a:r>
              <a:rPr sz="1800" b="0" dirty="0">
                <a:solidFill>
                  <a:srgbClr val="E6F0E2"/>
                </a:solidFill>
                <a:latin typeface="Microsoft Sans Serif"/>
                <a:cs typeface="Microsoft Sans Serif"/>
              </a:rPr>
              <a:t>na</a:t>
            </a:r>
            <a:r>
              <a:rPr sz="1800" b="0" spc="-30" dirty="0">
                <a:solidFill>
                  <a:srgbClr val="E6F0E2"/>
                </a:solidFill>
                <a:latin typeface="Microsoft Sans Serif"/>
                <a:cs typeface="Microsoft Sans Serif"/>
              </a:rPr>
              <a:t> </a:t>
            </a:r>
            <a:r>
              <a:rPr sz="1800" b="0" dirty="0">
                <a:solidFill>
                  <a:srgbClr val="E6F0E2"/>
                </a:solidFill>
                <a:latin typeface="Microsoft Sans Serif"/>
                <a:cs typeface="Microsoft Sans Serif"/>
              </a:rPr>
              <a:t>jego</a:t>
            </a:r>
            <a:r>
              <a:rPr sz="1800" b="0" spc="-30" dirty="0">
                <a:solidFill>
                  <a:srgbClr val="E6F0E2"/>
                </a:solidFill>
                <a:latin typeface="Microsoft Sans Serif"/>
                <a:cs typeface="Microsoft Sans Serif"/>
              </a:rPr>
              <a:t> </a:t>
            </a:r>
            <a:r>
              <a:rPr sz="1800" b="0" dirty="0">
                <a:solidFill>
                  <a:srgbClr val="E6F0E2"/>
                </a:solidFill>
                <a:latin typeface="Microsoft Sans Serif"/>
                <a:cs typeface="Microsoft Sans Serif"/>
              </a:rPr>
              <a:t>mniejszą</a:t>
            </a:r>
            <a:r>
              <a:rPr sz="1800" b="0" spc="-25" dirty="0">
                <a:solidFill>
                  <a:srgbClr val="E6F0E2"/>
                </a:solidFill>
                <a:latin typeface="Microsoft Sans Serif"/>
                <a:cs typeface="Microsoft Sans Serif"/>
              </a:rPr>
              <a:t> </a:t>
            </a:r>
            <a:r>
              <a:rPr sz="1800" b="0" spc="-10" dirty="0">
                <a:solidFill>
                  <a:srgbClr val="E6F0E2"/>
                </a:solidFill>
                <a:latin typeface="Microsoft Sans Serif"/>
                <a:cs typeface="Microsoft Sans Serif"/>
              </a:rPr>
              <a:t>szkodliwość.</a:t>
            </a:r>
            <a:endParaRPr sz="1800">
              <a:latin typeface="Microsoft Sans Serif"/>
              <a:cs typeface="Microsoft Sans Serif"/>
            </a:endParaRPr>
          </a:p>
        </p:txBody>
      </p:sp>
      <p:sp>
        <p:nvSpPr>
          <p:cNvPr id="8" name="object 8"/>
          <p:cNvSpPr txBox="1"/>
          <p:nvPr/>
        </p:nvSpPr>
        <p:spPr>
          <a:xfrm>
            <a:off x="690168" y="3589731"/>
            <a:ext cx="8169909" cy="2518638"/>
          </a:xfrm>
          <a:prstGeom prst="rect">
            <a:avLst/>
          </a:prstGeom>
        </p:spPr>
        <p:txBody>
          <a:bodyPr vert="horz" wrap="square" lIns="0" tIns="12700" rIns="0" bIns="0" rtlCol="0">
            <a:spAutoFit/>
          </a:bodyPr>
          <a:lstStyle/>
          <a:p>
            <a:pPr marL="12700" marR="1005840">
              <a:lnSpc>
                <a:spcPct val="100000"/>
              </a:lnSpc>
              <a:spcBef>
                <a:spcPts val="100"/>
              </a:spcBef>
            </a:pPr>
            <a:r>
              <a:rPr sz="1800" b="1" dirty="0">
                <a:solidFill>
                  <a:srgbClr val="E6F0E2"/>
                </a:solidFill>
                <a:latin typeface="Arial"/>
                <a:cs typeface="Arial"/>
              </a:rPr>
              <a:t>Uprawa</a:t>
            </a:r>
            <a:r>
              <a:rPr sz="1800" b="1" spc="-80" dirty="0">
                <a:solidFill>
                  <a:srgbClr val="E6F0E2"/>
                </a:solidFill>
                <a:latin typeface="Arial"/>
                <a:cs typeface="Arial"/>
              </a:rPr>
              <a:t> </a:t>
            </a:r>
            <a:r>
              <a:rPr sz="1800" b="1" dirty="0">
                <a:solidFill>
                  <a:srgbClr val="E6F0E2"/>
                </a:solidFill>
                <a:latin typeface="Arial"/>
                <a:cs typeface="Arial"/>
              </a:rPr>
              <a:t>roli</a:t>
            </a:r>
            <a:r>
              <a:rPr sz="1800" b="1" spc="-40" dirty="0">
                <a:solidFill>
                  <a:srgbClr val="E6F0E2"/>
                </a:solidFill>
                <a:latin typeface="Arial"/>
                <a:cs typeface="Arial"/>
              </a:rPr>
              <a:t> </a:t>
            </a:r>
            <a:r>
              <a:rPr sz="1800" i="1" dirty="0">
                <a:solidFill>
                  <a:srgbClr val="E6F0E2"/>
                </a:solidFill>
                <a:latin typeface="Arial"/>
                <a:cs typeface="Arial"/>
              </a:rPr>
              <a:t>polepsza</a:t>
            </a:r>
            <a:r>
              <a:rPr sz="1800" i="1" spc="20" dirty="0">
                <a:solidFill>
                  <a:srgbClr val="E6F0E2"/>
                </a:solidFill>
                <a:latin typeface="Arial"/>
                <a:cs typeface="Arial"/>
              </a:rPr>
              <a:t> </a:t>
            </a:r>
            <a:r>
              <a:rPr sz="1800" i="1" dirty="0">
                <a:solidFill>
                  <a:srgbClr val="E6F0E2"/>
                </a:solidFill>
                <a:latin typeface="Arial"/>
                <a:cs typeface="Arial"/>
              </a:rPr>
              <a:t>właściwości</a:t>
            </a:r>
            <a:r>
              <a:rPr sz="1800" i="1" spc="-35" dirty="0">
                <a:solidFill>
                  <a:srgbClr val="E6F0E2"/>
                </a:solidFill>
                <a:latin typeface="Arial"/>
                <a:cs typeface="Arial"/>
              </a:rPr>
              <a:t> </a:t>
            </a:r>
            <a:r>
              <a:rPr sz="1800" i="1" dirty="0">
                <a:solidFill>
                  <a:srgbClr val="E6F0E2"/>
                </a:solidFill>
                <a:latin typeface="Arial"/>
                <a:cs typeface="Arial"/>
              </a:rPr>
              <a:t>gleby</a:t>
            </a:r>
            <a:r>
              <a:rPr sz="1800" dirty="0">
                <a:solidFill>
                  <a:srgbClr val="E6F0E2"/>
                </a:solidFill>
                <a:latin typeface="Microsoft Sans Serif"/>
                <a:cs typeface="Microsoft Sans Serif"/>
              </a:rPr>
              <a:t>, a</a:t>
            </a:r>
            <a:r>
              <a:rPr sz="1800" spc="-10" dirty="0">
                <a:solidFill>
                  <a:srgbClr val="E6F0E2"/>
                </a:solidFill>
                <a:latin typeface="Microsoft Sans Serif"/>
                <a:cs typeface="Microsoft Sans Serif"/>
              </a:rPr>
              <a:t> </a:t>
            </a:r>
            <a:r>
              <a:rPr sz="1800" dirty="0">
                <a:solidFill>
                  <a:srgbClr val="E6F0E2"/>
                </a:solidFill>
                <a:latin typeface="Microsoft Sans Serif"/>
                <a:cs typeface="Microsoft Sans Serif"/>
              </a:rPr>
              <a:t>ponadto </a:t>
            </a:r>
            <a:r>
              <a:rPr sz="1800" spc="-10" dirty="0">
                <a:solidFill>
                  <a:srgbClr val="E6F0E2"/>
                </a:solidFill>
                <a:latin typeface="Microsoft Sans Serif"/>
                <a:cs typeface="Microsoft Sans Serif"/>
              </a:rPr>
              <a:t>wczesnowiosenna </a:t>
            </a:r>
            <a:r>
              <a:rPr sz="1800" dirty="0">
                <a:solidFill>
                  <a:srgbClr val="E6F0E2"/>
                </a:solidFill>
                <a:latin typeface="Microsoft Sans Serif"/>
                <a:cs typeface="Microsoft Sans Serif"/>
              </a:rPr>
              <a:t>podorywka</a:t>
            </a:r>
            <a:r>
              <a:rPr sz="1800" spc="30" dirty="0">
                <a:solidFill>
                  <a:srgbClr val="E6F0E2"/>
                </a:solidFill>
                <a:latin typeface="Microsoft Sans Serif"/>
                <a:cs typeface="Microsoft Sans Serif"/>
              </a:rPr>
              <a:t> </a:t>
            </a:r>
            <a:r>
              <a:rPr sz="1800" dirty="0">
                <a:solidFill>
                  <a:srgbClr val="E6F0E2"/>
                </a:solidFill>
                <a:latin typeface="Microsoft Sans Serif"/>
                <a:cs typeface="Microsoft Sans Serif"/>
              </a:rPr>
              <a:t>czy</a:t>
            </a:r>
            <a:r>
              <a:rPr sz="1800" spc="-30" dirty="0">
                <a:solidFill>
                  <a:srgbClr val="E6F0E2"/>
                </a:solidFill>
                <a:latin typeface="Microsoft Sans Serif"/>
                <a:cs typeface="Microsoft Sans Serif"/>
              </a:rPr>
              <a:t> </a:t>
            </a:r>
            <a:r>
              <a:rPr sz="1800" dirty="0">
                <a:solidFill>
                  <a:srgbClr val="E6F0E2"/>
                </a:solidFill>
                <a:latin typeface="Microsoft Sans Serif"/>
                <a:cs typeface="Microsoft Sans Serif"/>
              </a:rPr>
              <a:t>głęboka</a:t>
            </a:r>
            <a:r>
              <a:rPr sz="1800" spc="-10" dirty="0">
                <a:solidFill>
                  <a:srgbClr val="E6F0E2"/>
                </a:solidFill>
                <a:latin typeface="Microsoft Sans Serif"/>
                <a:cs typeface="Microsoft Sans Serif"/>
              </a:rPr>
              <a:t> </a:t>
            </a:r>
            <a:r>
              <a:rPr sz="1800" dirty="0">
                <a:solidFill>
                  <a:srgbClr val="E6F0E2"/>
                </a:solidFill>
                <a:latin typeface="Microsoft Sans Serif"/>
                <a:cs typeface="Microsoft Sans Serif"/>
              </a:rPr>
              <a:t>orka</a:t>
            </a:r>
            <a:r>
              <a:rPr sz="1800" spc="-25" dirty="0">
                <a:solidFill>
                  <a:srgbClr val="E6F0E2"/>
                </a:solidFill>
                <a:latin typeface="Microsoft Sans Serif"/>
                <a:cs typeface="Microsoft Sans Serif"/>
              </a:rPr>
              <a:t> </a:t>
            </a:r>
            <a:r>
              <a:rPr sz="1800" dirty="0">
                <a:solidFill>
                  <a:srgbClr val="E6F0E2"/>
                </a:solidFill>
                <a:latin typeface="Microsoft Sans Serif"/>
                <a:cs typeface="Microsoft Sans Serif"/>
              </a:rPr>
              <a:t>(także</a:t>
            </a:r>
            <a:r>
              <a:rPr sz="1800" spc="-30" dirty="0">
                <a:solidFill>
                  <a:srgbClr val="E6F0E2"/>
                </a:solidFill>
                <a:latin typeface="Microsoft Sans Serif"/>
                <a:cs typeface="Microsoft Sans Serif"/>
              </a:rPr>
              <a:t> </a:t>
            </a:r>
            <a:r>
              <a:rPr sz="1800" dirty="0">
                <a:solidFill>
                  <a:srgbClr val="E6F0E2"/>
                </a:solidFill>
                <a:latin typeface="Microsoft Sans Serif"/>
                <a:cs typeface="Microsoft Sans Serif"/>
              </a:rPr>
              <a:t>przed</a:t>
            </a:r>
            <a:r>
              <a:rPr sz="1800" spc="-15" dirty="0">
                <a:solidFill>
                  <a:srgbClr val="E6F0E2"/>
                </a:solidFill>
                <a:latin typeface="Microsoft Sans Serif"/>
                <a:cs typeface="Microsoft Sans Serif"/>
              </a:rPr>
              <a:t> </a:t>
            </a:r>
            <a:r>
              <a:rPr sz="1800" dirty="0">
                <a:solidFill>
                  <a:srgbClr val="E6F0E2"/>
                </a:solidFill>
                <a:latin typeface="Microsoft Sans Serif"/>
                <a:cs typeface="Microsoft Sans Serif"/>
              </a:rPr>
              <a:t>zimą),</a:t>
            </a:r>
            <a:r>
              <a:rPr sz="1800" spc="-15" dirty="0">
                <a:solidFill>
                  <a:srgbClr val="E6F0E2"/>
                </a:solidFill>
                <a:latin typeface="Microsoft Sans Serif"/>
                <a:cs typeface="Microsoft Sans Serif"/>
              </a:rPr>
              <a:t> </a:t>
            </a:r>
            <a:r>
              <a:rPr sz="1800" dirty="0">
                <a:solidFill>
                  <a:srgbClr val="E6F0E2"/>
                </a:solidFill>
                <a:latin typeface="Microsoft Sans Serif"/>
                <a:cs typeface="Microsoft Sans Serif"/>
              </a:rPr>
              <a:t>niszczy</a:t>
            </a:r>
            <a:r>
              <a:rPr sz="1800" spc="-20" dirty="0">
                <a:solidFill>
                  <a:srgbClr val="E6F0E2"/>
                </a:solidFill>
                <a:latin typeface="Microsoft Sans Serif"/>
                <a:cs typeface="Microsoft Sans Serif"/>
              </a:rPr>
              <a:t> </a:t>
            </a:r>
            <a:r>
              <a:rPr sz="1800" spc="-10" dirty="0">
                <a:solidFill>
                  <a:srgbClr val="E6F0E2"/>
                </a:solidFill>
                <a:latin typeface="Microsoft Sans Serif"/>
                <a:cs typeface="Microsoft Sans Serif"/>
              </a:rPr>
              <a:t>formy </a:t>
            </a:r>
            <a:r>
              <a:rPr sz="1800" dirty="0">
                <a:solidFill>
                  <a:srgbClr val="E6F0E2"/>
                </a:solidFill>
                <a:latin typeface="Microsoft Sans Serif"/>
                <a:cs typeface="Microsoft Sans Serif"/>
              </a:rPr>
              <a:t>przetrwalne</a:t>
            </a:r>
            <a:r>
              <a:rPr sz="1800" spc="-5" dirty="0">
                <a:solidFill>
                  <a:srgbClr val="E6F0E2"/>
                </a:solidFill>
                <a:latin typeface="Microsoft Sans Serif"/>
                <a:cs typeface="Microsoft Sans Serif"/>
              </a:rPr>
              <a:t> </a:t>
            </a:r>
            <a:r>
              <a:rPr sz="1800" dirty="0">
                <a:solidFill>
                  <a:srgbClr val="E6F0E2"/>
                </a:solidFill>
                <a:latin typeface="Microsoft Sans Serif"/>
                <a:cs typeface="Microsoft Sans Serif"/>
              </a:rPr>
              <a:t>grzybów</a:t>
            </a:r>
            <a:r>
              <a:rPr sz="1800" spc="-20" dirty="0">
                <a:solidFill>
                  <a:srgbClr val="E6F0E2"/>
                </a:solidFill>
                <a:latin typeface="Microsoft Sans Serif"/>
                <a:cs typeface="Microsoft Sans Serif"/>
              </a:rPr>
              <a:t> </a:t>
            </a:r>
            <a:r>
              <a:rPr sz="1800" dirty="0">
                <a:solidFill>
                  <a:srgbClr val="E6F0E2"/>
                </a:solidFill>
                <a:latin typeface="Microsoft Sans Serif"/>
                <a:cs typeface="Microsoft Sans Serif"/>
              </a:rPr>
              <a:t>oraz</a:t>
            </a:r>
            <a:r>
              <a:rPr sz="1800" spc="-45" dirty="0">
                <a:solidFill>
                  <a:srgbClr val="E6F0E2"/>
                </a:solidFill>
                <a:latin typeface="Microsoft Sans Serif"/>
                <a:cs typeface="Microsoft Sans Serif"/>
              </a:rPr>
              <a:t> </a:t>
            </a:r>
            <a:r>
              <a:rPr sz="1800" spc="-10" dirty="0">
                <a:solidFill>
                  <a:srgbClr val="E6F0E2"/>
                </a:solidFill>
                <a:latin typeface="Microsoft Sans Serif"/>
                <a:cs typeface="Microsoft Sans Serif"/>
              </a:rPr>
              <a:t>samosiewy,</a:t>
            </a:r>
            <a:r>
              <a:rPr sz="1800" spc="5" dirty="0">
                <a:solidFill>
                  <a:srgbClr val="E6F0E2"/>
                </a:solidFill>
                <a:latin typeface="Microsoft Sans Serif"/>
                <a:cs typeface="Microsoft Sans Serif"/>
              </a:rPr>
              <a:t> </a:t>
            </a:r>
            <a:r>
              <a:rPr sz="1800" dirty="0">
                <a:solidFill>
                  <a:srgbClr val="E6F0E2"/>
                </a:solidFill>
                <a:latin typeface="Microsoft Sans Serif"/>
                <a:cs typeface="Microsoft Sans Serif"/>
              </a:rPr>
              <a:t>które</a:t>
            </a:r>
            <a:r>
              <a:rPr sz="1800" spc="-50" dirty="0">
                <a:solidFill>
                  <a:srgbClr val="E6F0E2"/>
                </a:solidFill>
                <a:latin typeface="Microsoft Sans Serif"/>
                <a:cs typeface="Microsoft Sans Serif"/>
              </a:rPr>
              <a:t> </a:t>
            </a:r>
            <a:r>
              <a:rPr sz="1800" dirty="0">
                <a:solidFill>
                  <a:srgbClr val="E6F0E2"/>
                </a:solidFill>
                <a:latin typeface="Microsoft Sans Serif"/>
                <a:cs typeface="Microsoft Sans Serif"/>
              </a:rPr>
              <a:t>mogłyby</a:t>
            </a:r>
            <a:r>
              <a:rPr sz="1800" spc="-15" dirty="0">
                <a:solidFill>
                  <a:srgbClr val="E6F0E2"/>
                </a:solidFill>
                <a:latin typeface="Microsoft Sans Serif"/>
                <a:cs typeface="Microsoft Sans Serif"/>
              </a:rPr>
              <a:t> </a:t>
            </a:r>
            <a:r>
              <a:rPr sz="1800" dirty="0">
                <a:solidFill>
                  <a:srgbClr val="E6F0E2"/>
                </a:solidFill>
                <a:latin typeface="Microsoft Sans Serif"/>
                <a:cs typeface="Microsoft Sans Serif"/>
              </a:rPr>
              <a:t>być</a:t>
            </a:r>
            <a:r>
              <a:rPr sz="1800" spc="-25" dirty="0">
                <a:solidFill>
                  <a:srgbClr val="E6F0E2"/>
                </a:solidFill>
                <a:latin typeface="Microsoft Sans Serif"/>
                <a:cs typeface="Microsoft Sans Serif"/>
              </a:rPr>
              <a:t> </a:t>
            </a:r>
            <a:r>
              <a:rPr sz="1800" spc="-10" dirty="0">
                <a:solidFill>
                  <a:srgbClr val="E6F0E2"/>
                </a:solidFill>
                <a:latin typeface="Microsoft Sans Serif"/>
                <a:cs typeface="Microsoft Sans Serif"/>
              </a:rPr>
              <a:t>żywicielem </a:t>
            </a:r>
            <a:r>
              <a:rPr sz="1800" dirty="0">
                <a:solidFill>
                  <a:srgbClr val="E6F0E2"/>
                </a:solidFill>
                <a:latin typeface="Microsoft Sans Serif"/>
                <a:cs typeface="Microsoft Sans Serif"/>
              </a:rPr>
              <a:t>pośrednim</a:t>
            </a:r>
            <a:r>
              <a:rPr sz="1800" spc="-40" dirty="0">
                <a:solidFill>
                  <a:srgbClr val="E6F0E2"/>
                </a:solidFill>
                <a:latin typeface="Microsoft Sans Serif"/>
                <a:cs typeface="Microsoft Sans Serif"/>
              </a:rPr>
              <a:t> </a:t>
            </a:r>
            <a:r>
              <a:rPr sz="1800" spc="-10" dirty="0">
                <a:solidFill>
                  <a:srgbClr val="E6F0E2"/>
                </a:solidFill>
                <a:latin typeface="Microsoft Sans Serif"/>
                <a:cs typeface="Microsoft Sans Serif"/>
              </a:rPr>
              <a:t>choroby.</a:t>
            </a:r>
            <a:endParaRPr sz="1800" dirty="0">
              <a:latin typeface="Microsoft Sans Serif"/>
              <a:cs typeface="Microsoft Sans Serif"/>
            </a:endParaRPr>
          </a:p>
          <a:p>
            <a:pPr>
              <a:lnSpc>
                <a:spcPct val="100000"/>
              </a:lnSpc>
              <a:spcBef>
                <a:spcPts val="125"/>
              </a:spcBef>
            </a:pPr>
            <a:endParaRPr sz="1800" dirty="0">
              <a:latin typeface="Microsoft Sans Serif"/>
              <a:cs typeface="Microsoft Sans Serif"/>
            </a:endParaRPr>
          </a:p>
          <a:p>
            <a:pPr marL="12700" marR="1406525">
              <a:lnSpc>
                <a:spcPct val="100000"/>
              </a:lnSpc>
            </a:pPr>
            <a:r>
              <a:rPr sz="1800" b="1" dirty="0">
                <a:solidFill>
                  <a:srgbClr val="E6F0E2"/>
                </a:solidFill>
                <a:latin typeface="Arial"/>
                <a:cs typeface="Arial"/>
              </a:rPr>
              <a:t>Płodozmian</a:t>
            </a:r>
            <a:r>
              <a:rPr sz="1800" b="1" spc="-80" dirty="0">
                <a:solidFill>
                  <a:srgbClr val="E6F0E2"/>
                </a:solidFill>
                <a:latin typeface="Arial"/>
                <a:cs typeface="Arial"/>
              </a:rPr>
              <a:t> </a:t>
            </a:r>
            <a:r>
              <a:rPr sz="1800" i="1" dirty="0">
                <a:solidFill>
                  <a:srgbClr val="E6F0E2"/>
                </a:solidFill>
                <a:latin typeface="Arial"/>
                <a:cs typeface="Arial"/>
              </a:rPr>
              <a:t>uniemożliwia</a:t>
            </a:r>
            <a:r>
              <a:rPr sz="1800" i="1" spc="-20" dirty="0">
                <a:solidFill>
                  <a:srgbClr val="E6F0E2"/>
                </a:solidFill>
                <a:latin typeface="Arial"/>
                <a:cs typeface="Arial"/>
              </a:rPr>
              <a:t> </a:t>
            </a:r>
            <a:r>
              <a:rPr sz="1800" i="1" dirty="0">
                <a:solidFill>
                  <a:srgbClr val="E6F0E2"/>
                </a:solidFill>
                <a:latin typeface="Arial"/>
                <a:cs typeface="Arial"/>
              </a:rPr>
              <a:t>nagromadzenia</a:t>
            </a:r>
            <a:r>
              <a:rPr sz="1800" i="1" spc="-25" dirty="0">
                <a:solidFill>
                  <a:srgbClr val="E6F0E2"/>
                </a:solidFill>
                <a:latin typeface="Arial"/>
                <a:cs typeface="Arial"/>
              </a:rPr>
              <a:t> </a:t>
            </a:r>
            <a:r>
              <a:rPr sz="1800" i="1" dirty="0">
                <a:solidFill>
                  <a:srgbClr val="E6F0E2"/>
                </a:solidFill>
                <a:latin typeface="Arial"/>
                <a:cs typeface="Arial"/>
              </a:rPr>
              <a:t>się</a:t>
            </a:r>
            <a:r>
              <a:rPr sz="1800" i="1" spc="-55" dirty="0">
                <a:solidFill>
                  <a:srgbClr val="E6F0E2"/>
                </a:solidFill>
                <a:latin typeface="Arial"/>
                <a:cs typeface="Arial"/>
              </a:rPr>
              <a:t> </a:t>
            </a:r>
            <a:r>
              <a:rPr sz="1800" i="1" dirty="0">
                <a:solidFill>
                  <a:srgbClr val="E6F0E2"/>
                </a:solidFill>
                <a:latin typeface="Arial"/>
                <a:cs typeface="Arial"/>
              </a:rPr>
              <a:t>patogenów</a:t>
            </a:r>
            <a:r>
              <a:rPr sz="1800" i="1" spc="-40" dirty="0">
                <a:solidFill>
                  <a:srgbClr val="E6F0E2"/>
                </a:solidFill>
                <a:latin typeface="Arial"/>
                <a:cs typeface="Arial"/>
              </a:rPr>
              <a:t> </a:t>
            </a:r>
            <a:r>
              <a:rPr sz="1800" spc="-20" dirty="0">
                <a:solidFill>
                  <a:srgbClr val="E6F0E2"/>
                </a:solidFill>
                <a:latin typeface="Microsoft Sans Serif"/>
                <a:cs typeface="Microsoft Sans Serif"/>
              </a:rPr>
              <a:t>oraz </a:t>
            </a:r>
            <a:r>
              <a:rPr sz="1800" dirty="0">
                <a:solidFill>
                  <a:srgbClr val="E6F0E2"/>
                </a:solidFill>
                <a:latin typeface="Microsoft Sans Serif"/>
                <a:cs typeface="Microsoft Sans Serif"/>
              </a:rPr>
              <a:t>drobnych</a:t>
            </a:r>
            <a:r>
              <a:rPr sz="1800" spc="-15" dirty="0">
                <a:solidFill>
                  <a:srgbClr val="E6F0E2"/>
                </a:solidFill>
                <a:latin typeface="Microsoft Sans Serif"/>
                <a:cs typeface="Microsoft Sans Serif"/>
              </a:rPr>
              <a:t> </a:t>
            </a:r>
            <a:r>
              <a:rPr sz="1800" dirty="0">
                <a:solidFill>
                  <a:srgbClr val="E6F0E2"/>
                </a:solidFill>
                <a:latin typeface="Microsoft Sans Serif"/>
                <a:cs typeface="Microsoft Sans Serif"/>
              </a:rPr>
              <a:t>szkodników</a:t>
            </a:r>
            <a:r>
              <a:rPr sz="1800" spc="-25" dirty="0">
                <a:solidFill>
                  <a:srgbClr val="E6F0E2"/>
                </a:solidFill>
                <a:latin typeface="Microsoft Sans Serif"/>
                <a:cs typeface="Microsoft Sans Serif"/>
              </a:rPr>
              <a:t> </a:t>
            </a:r>
            <a:r>
              <a:rPr sz="1800" dirty="0">
                <a:solidFill>
                  <a:srgbClr val="E6F0E2"/>
                </a:solidFill>
                <a:latin typeface="Microsoft Sans Serif"/>
                <a:cs typeface="Microsoft Sans Serif"/>
              </a:rPr>
              <a:t>w</a:t>
            </a:r>
            <a:r>
              <a:rPr sz="1800" spc="-40" dirty="0">
                <a:solidFill>
                  <a:srgbClr val="E6F0E2"/>
                </a:solidFill>
                <a:latin typeface="Microsoft Sans Serif"/>
                <a:cs typeface="Microsoft Sans Serif"/>
              </a:rPr>
              <a:t> </a:t>
            </a:r>
            <a:r>
              <a:rPr sz="1800" dirty="0">
                <a:solidFill>
                  <a:srgbClr val="E6F0E2"/>
                </a:solidFill>
                <a:latin typeface="Microsoft Sans Serif"/>
                <a:cs typeface="Microsoft Sans Serif"/>
              </a:rPr>
              <a:t>jednym miejscu.</a:t>
            </a:r>
            <a:r>
              <a:rPr sz="1800" spc="-20" dirty="0">
                <a:solidFill>
                  <a:srgbClr val="E6F0E2"/>
                </a:solidFill>
                <a:latin typeface="Microsoft Sans Serif"/>
                <a:cs typeface="Microsoft Sans Serif"/>
              </a:rPr>
              <a:t> </a:t>
            </a:r>
            <a:r>
              <a:rPr sz="1800" dirty="0">
                <a:solidFill>
                  <a:srgbClr val="E6F0E2"/>
                </a:solidFill>
                <a:latin typeface="Microsoft Sans Serif"/>
                <a:cs typeface="Microsoft Sans Serif"/>
              </a:rPr>
              <a:t>Ponadto</a:t>
            </a:r>
            <a:r>
              <a:rPr sz="1800" spc="-30" dirty="0">
                <a:solidFill>
                  <a:srgbClr val="E6F0E2"/>
                </a:solidFill>
                <a:latin typeface="Microsoft Sans Serif"/>
                <a:cs typeface="Microsoft Sans Serif"/>
              </a:rPr>
              <a:t> </a:t>
            </a:r>
            <a:r>
              <a:rPr sz="1800" spc="-10" dirty="0">
                <a:solidFill>
                  <a:srgbClr val="E6F0E2"/>
                </a:solidFill>
                <a:latin typeface="Microsoft Sans Serif"/>
                <a:cs typeface="Microsoft Sans Serif"/>
              </a:rPr>
              <a:t>wielogatunkowa </a:t>
            </a:r>
            <a:r>
              <a:rPr sz="1800" dirty="0">
                <a:solidFill>
                  <a:srgbClr val="E6F0E2"/>
                </a:solidFill>
                <a:latin typeface="Microsoft Sans Serif"/>
                <a:cs typeface="Microsoft Sans Serif"/>
              </a:rPr>
              <a:t>uprawa</a:t>
            </a:r>
            <a:r>
              <a:rPr sz="1800" spc="-25" dirty="0">
                <a:solidFill>
                  <a:srgbClr val="E6F0E2"/>
                </a:solidFill>
                <a:latin typeface="Microsoft Sans Serif"/>
                <a:cs typeface="Microsoft Sans Serif"/>
              </a:rPr>
              <a:t> </a:t>
            </a:r>
            <a:r>
              <a:rPr sz="1800" dirty="0">
                <a:solidFill>
                  <a:srgbClr val="E6F0E2"/>
                </a:solidFill>
                <a:latin typeface="Microsoft Sans Serif"/>
                <a:cs typeface="Microsoft Sans Serif"/>
              </a:rPr>
              <a:t>nie</a:t>
            </a:r>
            <a:r>
              <a:rPr sz="1800" spc="-50" dirty="0">
                <a:solidFill>
                  <a:srgbClr val="E6F0E2"/>
                </a:solidFill>
                <a:latin typeface="Microsoft Sans Serif"/>
                <a:cs typeface="Microsoft Sans Serif"/>
              </a:rPr>
              <a:t> </a:t>
            </a:r>
            <a:r>
              <a:rPr sz="1800" dirty="0">
                <a:solidFill>
                  <a:srgbClr val="E6F0E2"/>
                </a:solidFill>
                <a:latin typeface="Microsoft Sans Serif"/>
                <a:cs typeface="Microsoft Sans Serif"/>
              </a:rPr>
              <a:t>powoduje</a:t>
            </a:r>
            <a:r>
              <a:rPr sz="1800" spc="-15" dirty="0">
                <a:solidFill>
                  <a:srgbClr val="E6F0E2"/>
                </a:solidFill>
                <a:latin typeface="Microsoft Sans Serif"/>
                <a:cs typeface="Microsoft Sans Serif"/>
              </a:rPr>
              <a:t> </a:t>
            </a:r>
            <a:r>
              <a:rPr sz="1800" dirty="0">
                <a:solidFill>
                  <a:srgbClr val="E6F0E2"/>
                </a:solidFill>
                <a:latin typeface="Microsoft Sans Serif"/>
                <a:cs typeface="Microsoft Sans Serif"/>
              </a:rPr>
              <a:t>nagromadzenia</a:t>
            </a:r>
            <a:r>
              <a:rPr sz="1800" spc="-35" dirty="0">
                <a:solidFill>
                  <a:srgbClr val="E6F0E2"/>
                </a:solidFill>
                <a:latin typeface="Microsoft Sans Serif"/>
                <a:cs typeface="Microsoft Sans Serif"/>
              </a:rPr>
              <a:t> </a:t>
            </a:r>
            <a:r>
              <a:rPr sz="1800" dirty="0">
                <a:solidFill>
                  <a:srgbClr val="E6F0E2"/>
                </a:solidFill>
                <a:latin typeface="Microsoft Sans Serif"/>
                <a:cs typeface="Microsoft Sans Serif"/>
              </a:rPr>
              <a:t>się</a:t>
            </a:r>
            <a:r>
              <a:rPr sz="1800" spc="-55" dirty="0">
                <a:solidFill>
                  <a:srgbClr val="E6F0E2"/>
                </a:solidFill>
                <a:latin typeface="Microsoft Sans Serif"/>
                <a:cs typeface="Microsoft Sans Serif"/>
              </a:rPr>
              <a:t> </a:t>
            </a:r>
            <a:r>
              <a:rPr sz="1800" dirty="0">
                <a:solidFill>
                  <a:srgbClr val="E6F0E2"/>
                </a:solidFill>
                <a:latin typeface="Microsoft Sans Serif"/>
                <a:cs typeface="Microsoft Sans Serif"/>
              </a:rPr>
              <a:t>szkodliwych</a:t>
            </a:r>
            <a:r>
              <a:rPr sz="1800" spc="-20" dirty="0">
                <a:solidFill>
                  <a:srgbClr val="E6F0E2"/>
                </a:solidFill>
                <a:latin typeface="Microsoft Sans Serif"/>
                <a:cs typeface="Microsoft Sans Serif"/>
              </a:rPr>
              <a:t> </a:t>
            </a:r>
            <a:r>
              <a:rPr sz="1800" dirty="0">
                <a:solidFill>
                  <a:srgbClr val="E6F0E2"/>
                </a:solidFill>
                <a:latin typeface="Microsoft Sans Serif"/>
                <a:cs typeface="Microsoft Sans Serif"/>
              </a:rPr>
              <a:t>substancji</a:t>
            </a:r>
            <a:r>
              <a:rPr sz="1800" spc="-45" dirty="0">
                <a:solidFill>
                  <a:srgbClr val="E6F0E2"/>
                </a:solidFill>
                <a:latin typeface="Microsoft Sans Serif"/>
                <a:cs typeface="Microsoft Sans Serif"/>
              </a:rPr>
              <a:t> </a:t>
            </a:r>
            <a:r>
              <a:rPr sz="1800" spc="-50" dirty="0">
                <a:solidFill>
                  <a:srgbClr val="E6F0E2"/>
                </a:solidFill>
                <a:latin typeface="Microsoft Sans Serif"/>
                <a:cs typeface="Microsoft Sans Serif"/>
              </a:rPr>
              <a:t>w </a:t>
            </a:r>
            <a:r>
              <a:rPr sz="1800" dirty="0">
                <a:solidFill>
                  <a:srgbClr val="E6F0E2"/>
                </a:solidFill>
                <a:latin typeface="Microsoft Sans Serif"/>
                <a:cs typeface="Microsoft Sans Serif"/>
              </a:rPr>
              <a:t>glebie</a:t>
            </a:r>
            <a:r>
              <a:rPr sz="1800" spc="-30" dirty="0">
                <a:solidFill>
                  <a:srgbClr val="E6F0E2"/>
                </a:solidFill>
                <a:latin typeface="Microsoft Sans Serif"/>
                <a:cs typeface="Microsoft Sans Serif"/>
              </a:rPr>
              <a:t> </a:t>
            </a:r>
            <a:r>
              <a:rPr sz="1800" dirty="0">
                <a:solidFill>
                  <a:srgbClr val="E6F0E2"/>
                </a:solidFill>
                <a:latin typeface="Microsoft Sans Serif"/>
                <a:cs typeface="Microsoft Sans Serif"/>
              </a:rPr>
              <a:t>oraz</a:t>
            </a:r>
            <a:r>
              <a:rPr sz="1800" spc="-35" dirty="0">
                <a:solidFill>
                  <a:srgbClr val="E6F0E2"/>
                </a:solidFill>
                <a:latin typeface="Microsoft Sans Serif"/>
                <a:cs typeface="Microsoft Sans Serif"/>
              </a:rPr>
              <a:t> </a:t>
            </a:r>
            <a:r>
              <a:rPr sz="1800" dirty="0">
                <a:solidFill>
                  <a:srgbClr val="E6F0E2"/>
                </a:solidFill>
                <a:latin typeface="Microsoft Sans Serif"/>
                <a:cs typeface="Microsoft Sans Serif"/>
              </a:rPr>
              <a:t>jej</a:t>
            </a:r>
            <a:r>
              <a:rPr sz="1800" spc="-35" dirty="0">
                <a:solidFill>
                  <a:srgbClr val="E6F0E2"/>
                </a:solidFill>
                <a:latin typeface="Microsoft Sans Serif"/>
                <a:cs typeface="Microsoft Sans Serif"/>
              </a:rPr>
              <a:t> </a:t>
            </a:r>
            <a:r>
              <a:rPr sz="1800" dirty="0">
                <a:solidFill>
                  <a:srgbClr val="E6F0E2"/>
                </a:solidFill>
                <a:latin typeface="Microsoft Sans Serif"/>
                <a:cs typeface="Microsoft Sans Serif"/>
              </a:rPr>
              <a:t>wyjałowienia</a:t>
            </a:r>
            <a:r>
              <a:rPr sz="1800" spc="10" dirty="0">
                <a:solidFill>
                  <a:srgbClr val="E6F0E2"/>
                </a:solidFill>
                <a:latin typeface="Microsoft Sans Serif"/>
                <a:cs typeface="Microsoft Sans Serif"/>
              </a:rPr>
              <a:t> </a:t>
            </a:r>
            <a:r>
              <a:rPr sz="1800" dirty="0">
                <a:solidFill>
                  <a:srgbClr val="E6F0E2"/>
                </a:solidFill>
                <a:latin typeface="Microsoft Sans Serif"/>
                <a:cs typeface="Microsoft Sans Serif"/>
              </a:rPr>
              <a:t>z</a:t>
            </a:r>
            <a:r>
              <a:rPr sz="1800" spc="-40" dirty="0">
                <a:solidFill>
                  <a:srgbClr val="E6F0E2"/>
                </a:solidFill>
                <a:latin typeface="Microsoft Sans Serif"/>
                <a:cs typeface="Microsoft Sans Serif"/>
              </a:rPr>
              <a:t> </a:t>
            </a:r>
            <a:r>
              <a:rPr sz="1800" dirty="0">
                <a:solidFill>
                  <a:srgbClr val="E6F0E2"/>
                </a:solidFill>
                <a:latin typeface="Microsoft Sans Serif"/>
                <a:cs typeface="Microsoft Sans Serif"/>
              </a:rPr>
              <a:t>konkretnych</a:t>
            </a:r>
            <a:r>
              <a:rPr sz="1800" spc="-15" dirty="0">
                <a:solidFill>
                  <a:srgbClr val="E6F0E2"/>
                </a:solidFill>
                <a:latin typeface="Microsoft Sans Serif"/>
                <a:cs typeface="Microsoft Sans Serif"/>
              </a:rPr>
              <a:t> </a:t>
            </a:r>
            <a:r>
              <a:rPr sz="1800" spc="-10" dirty="0" err="1">
                <a:solidFill>
                  <a:srgbClr val="E6F0E2"/>
                </a:solidFill>
                <a:latin typeface="Microsoft Sans Serif"/>
                <a:cs typeface="Microsoft Sans Serif"/>
              </a:rPr>
              <a:t>pierwiastków</a:t>
            </a:r>
            <a:r>
              <a:rPr sz="1800" spc="-10" dirty="0">
                <a:solidFill>
                  <a:srgbClr val="E6F0E2"/>
                </a:solidFill>
                <a:latin typeface="Microsoft Sans Serif"/>
                <a:cs typeface="Microsoft Sans Serif"/>
              </a:rPr>
              <a:t>.</a:t>
            </a:r>
            <a:endParaRPr sz="1800" dirty="0">
              <a:latin typeface="Microsoft Sans Serif"/>
              <a:cs typeface="Microsoft Sans Serif"/>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88" y="404875"/>
            <a:ext cx="9144000" cy="1367155"/>
            <a:chOff x="-1588" y="404875"/>
            <a:chExt cx="9144000" cy="1367155"/>
          </a:xfrm>
        </p:grpSpPr>
        <p:sp>
          <p:nvSpPr>
            <p:cNvPr id="3" name="object 3"/>
            <p:cNvSpPr/>
            <p:nvPr/>
          </p:nvSpPr>
          <p:spPr>
            <a:xfrm>
              <a:off x="-1588" y="404875"/>
              <a:ext cx="9144000" cy="1367155"/>
            </a:xfrm>
            <a:custGeom>
              <a:avLst/>
              <a:gdLst/>
              <a:ahLst/>
              <a:cxnLst/>
              <a:rect l="l" t="t" r="r" b="b"/>
              <a:pathLst>
                <a:path w="9144000" h="1367155">
                  <a:moveTo>
                    <a:pt x="9144000" y="0"/>
                  </a:moveTo>
                  <a:lnTo>
                    <a:pt x="0" y="0"/>
                  </a:lnTo>
                  <a:lnTo>
                    <a:pt x="0" y="1366774"/>
                  </a:lnTo>
                  <a:lnTo>
                    <a:pt x="9144000" y="1366774"/>
                  </a:lnTo>
                  <a:lnTo>
                    <a:pt x="9144000" y="0"/>
                  </a:lnTo>
                  <a:close/>
                </a:path>
              </a:pathLst>
            </a:custGeom>
            <a:solidFill>
              <a:srgbClr val="CC0099"/>
            </a:solidFill>
          </p:spPr>
          <p:txBody>
            <a:bodyPr wrap="square" lIns="0" tIns="0" rIns="0" bIns="0" rtlCol="0"/>
            <a:lstStyle/>
            <a:p>
              <a:endParaRPr/>
            </a:p>
          </p:txBody>
        </p:sp>
        <p:pic>
          <p:nvPicPr>
            <p:cNvPr id="4" name="object 4"/>
            <p:cNvPicPr/>
            <p:nvPr/>
          </p:nvPicPr>
          <p:blipFill>
            <a:blip r:embed="rId2" cstate="print"/>
            <a:stretch>
              <a:fillRect/>
            </a:stretch>
          </p:blipFill>
          <p:spPr>
            <a:xfrm>
              <a:off x="564565" y="791590"/>
              <a:ext cx="5617286" cy="529717"/>
            </a:xfrm>
            <a:prstGeom prst="rect">
              <a:avLst/>
            </a:prstGeom>
          </p:spPr>
        </p:pic>
        <p:pic>
          <p:nvPicPr>
            <p:cNvPr id="5" name="object 5"/>
            <p:cNvPicPr/>
            <p:nvPr/>
          </p:nvPicPr>
          <p:blipFill>
            <a:blip r:embed="rId3" cstate="print"/>
            <a:stretch>
              <a:fillRect/>
            </a:stretch>
          </p:blipFill>
          <p:spPr>
            <a:xfrm>
              <a:off x="227075" y="524255"/>
              <a:ext cx="6271260" cy="1123188"/>
            </a:xfrm>
            <a:prstGeom prst="rect">
              <a:avLst/>
            </a:prstGeom>
          </p:spPr>
        </p:pic>
        <p:pic>
          <p:nvPicPr>
            <p:cNvPr id="6" name="object 6"/>
            <p:cNvPicPr/>
            <p:nvPr/>
          </p:nvPicPr>
          <p:blipFill>
            <a:blip r:embed="rId4" cstate="print"/>
            <a:stretch>
              <a:fillRect/>
            </a:stretch>
          </p:blipFill>
          <p:spPr>
            <a:xfrm>
              <a:off x="545592" y="1222247"/>
              <a:ext cx="5634228" cy="32003"/>
            </a:xfrm>
            <a:prstGeom prst="rect">
              <a:avLst/>
            </a:prstGeom>
          </p:spPr>
        </p:pic>
      </p:grpSp>
      <p:sp>
        <p:nvSpPr>
          <p:cNvPr id="7" name="object 7"/>
          <p:cNvSpPr txBox="1"/>
          <p:nvPr/>
        </p:nvSpPr>
        <p:spPr>
          <a:xfrm>
            <a:off x="227075" y="2514600"/>
            <a:ext cx="8505190" cy="3394075"/>
          </a:xfrm>
          <a:prstGeom prst="rect">
            <a:avLst/>
          </a:prstGeom>
        </p:spPr>
        <p:txBody>
          <a:bodyPr vert="horz" wrap="square" lIns="0" tIns="50165" rIns="0" bIns="0" rtlCol="0">
            <a:spAutoFit/>
          </a:bodyPr>
          <a:lstStyle/>
          <a:p>
            <a:pPr marL="285115" marR="27940" indent="-273050">
              <a:lnSpc>
                <a:spcPts val="1250"/>
              </a:lnSpc>
              <a:spcBef>
                <a:spcPts val="395"/>
              </a:spcBef>
              <a:buClr>
                <a:srgbClr val="2E4E25"/>
              </a:buClr>
              <a:buSzPct val="84615"/>
              <a:buFont typeface="Segoe UI Symbol"/>
              <a:buChar char="⚫"/>
              <a:tabLst>
                <a:tab pos="285115" algn="l"/>
              </a:tabLst>
            </a:pPr>
            <a:r>
              <a:rPr sz="1300" b="1" spc="-20" dirty="0">
                <a:solidFill>
                  <a:srgbClr val="E6F0E2"/>
                </a:solidFill>
                <a:latin typeface="Constantia"/>
                <a:cs typeface="Constantia"/>
              </a:rPr>
              <a:t>Prawidłowe</a:t>
            </a:r>
            <a:r>
              <a:rPr sz="1300" b="1" spc="-40" dirty="0">
                <a:solidFill>
                  <a:srgbClr val="E6F0E2"/>
                </a:solidFill>
                <a:latin typeface="Constantia"/>
                <a:cs typeface="Constantia"/>
              </a:rPr>
              <a:t> </a:t>
            </a:r>
            <a:r>
              <a:rPr sz="1300" b="1" spc="-10" dirty="0">
                <a:solidFill>
                  <a:srgbClr val="E6F0E2"/>
                </a:solidFill>
                <a:latin typeface="Constantia"/>
                <a:cs typeface="Constantia"/>
              </a:rPr>
              <a:t>nawożenie</a:t>
            </a:r>
            <a:r>
              <a:rPr sz="1300" b="1" spc="5" dirty="0">
                <a:solidFill>
                  <a:srgbClr val="E6F0E2"/>
                </a:solidFill>
                <a:latin typeface="Constantia"/>
                <a:cs typeface="Constantia"/>
              </a:rPr>
              <a:t> </a:t>
            </a:r>
            <a:r>
              <a:rPr sz="1300" spc="-10" dirty="0">
                <a:solidFill>
                  <a:srgbClr val="E6F0E2"/>
                </a:solidFill>
                <a:latin typeface="Constantia"/>
                <a:cs typeface="Constantia"/>
              </a:rPr>
              <a:t>przyspiesza</a:t>
            </a:r>
            <a:r>
              <a:rPr sz="1300" spc="-50" dirty="0">
                <a:solidFill>
                  <a:srgbClr val="E6F0E2"/>
                </a:solidFill>
                <a:latin typeface="Constantia"/>
                <a:cs typeface="Constantia"/>
              </a:rPr>
              <a:t> </a:t>
            </a:r>
            <a:r>
              <a:rPr sz="1300" spc="-10" dirty="0">
                <a:solidFill>
                  <a:srgbClr val="E6F0E2"/>
                </a:solidFill>
                <a:latin typeface="Constantia"/>
                <a:cs typeface="Constantia"/>
              </a:rPr>
              <a:t>rozwój</a:t>
            </a:r>
            <a:r>
              <a:rPr sz="1300" spc="-5" dirty="0">
                <a:solidFill>
                  <a:srgbClr val="E6F0E2"/>
                </a:solidFill>
                <a:latin typeface="Constantia"/>
                <a:cs typeface="Constantia"/>
              </a:rPr>
              <a:t> </a:t>
            </a:r>
            <a:r>
              <a:rPr sz="1300" spc="-25" dirty="0">
                <a:solidFill>
                  <a:srgbClr val="E6F0E2"/>
                </a:solidFill>
                <a:latin typeface="Constantia"/>
                <a:cs typeface="Constantia"/>
              </a:rPr>
              <a:t>rośliny,</a:t>
            </a:r>
            <a:r>
              <a:rPr sz="1300" spc="-15" dirty="0">
                <a:solidFill>
                  <a:srgbClr val="E6F0E2"/>
                </a:solidFill>
                <a:latin typeface="Constantia"/>
                <a:cs typeface="Constantia"/>
              </a:rPr>
              <a:t> </a:t>
            </a:r>
            <a:r>
              <a:rPr sz="1300" dirty="0">
                <a:solidFill>
                  <a:srgbClr val="E6F0E2"/>
                </a:solidFill>
                <a:latin typeface="Constantia"/>
                <a:cs typeface="Constantia"/>
              </a:rPr>
              <a:t>a</a:t>
            </a:r>
            <a:r>
              <a:rPr sz="1300" spc="-65" dirty="0">
                <a:solidFill>
                  <a:srgbClr val="E6F0E2"/>
                </a:solidFill>
                <a:latin typeface="Constantia"/>
                <a:cs typeface="Constantia"/>
              </a:rPr>
              <a:t> </a:t>
            </a:r>
            <a:r>
              <a:rPr sz="1300" dirty="0">
                <a:solidFill>
                  <a:srgbClr val="E6F0E2"/>
                </a:solidFill>
                <a:latin typeface="Constantia"/>
                <a:cs typeface="Constantia"/>
              </a:rPr>
              <a:t>przez</a:t>
            </a:r>
            <a:r>
              <a:rPr sz="1300" spc="-35" dirty="0">
                <a:solidFill>
                  <a:srgbClr val="E6F0E2"/>
                </a:solidFill>
                <a:latin typeface="Constantia"/>
                <a:cs typeface="Constantia"/>
              </a:rPr>
              <a:t> </a:t>
            </a:r>
            <a:r>
              <a:rPr sz="1300" spc="-20" dirty="0">
                <a:solidFill>
                  <a:srgbClr val="E6F0E2"/>
                </a:solidFill>
                <a:latin typeface="Constantia"/>
                <a:cs typeface="Constantia"/>
              </a:rPr>
              <a:t>to</a:t>
            </a:r>
            <a:r>
              <a:rPr sz="1300" spc="-60" dirty="0">
                <a:solidFill>
                  <a:srgbClr val="E6F0E2"/>
                </a:solidFill>
                <a:latin typeface="Constantia"/>
                <a:cs typeface="Constantia"/>
              </a:rPr>
              <a:t> </a:t>
            </a:r>
            <a:r>
              <a:rPr sz="1300" spc="-10" dirty="0">
                <a:solidFill>
                  <a:srgbClr val="E6F0E2"/>
                </a:solidFill>
                <a:latin typeface="Constantia"/>
                <a:cs typeface="Constantia"/>
              </a:rPr>
              <a:t>wyprzedza</a:t>
            </a:r>
            <a:r>
              <a:rPr sz="1300" spc="-50" dirty="0">
                <a:solidFill>
                  <a:srgbClr val="E6F0E2"/>
                </a:solidFill>
                <a:latin typeface="Constantia"/>
                <a:cs typeface="Constantia"/>
              </a:rPr>
              <a:t> </a:t>
            </a:r>
            <a:r>
              <a:rPr sz="1300" dirty="0">
                <a:solidFill>
                  <a:srgbClr val="E6F0E2"/>
                </a:solidFill>
                <a:latin typeface="Constantia"/>
                <a:cs typeface="Constantia"/>
              </a:rPr>
              <a:t>okres</a:t>
            </a:r>
            <a:r>
              <a:rPr sz="1300" spc="-15" dirty="0">
                <a:solidFill>
                  <a:srgbClr val="E6F0E2"/>
                </a:solidFill>
                <a:latin typeface="Constantia"/>
                <a:cs typeface="Constantia"/>
              </a:rPr>
              <a:t> </a:t>
            </a:r>
            <a:r>
              <a:rPr sz="1300" spc="-10" dirty="0">
                <a:solidFill>
                  <a:srgbClr val="E6F0E2"/>
                </a:solidFill>
                <a:latin typeface="Constantia"/>
                <a:cs typeface="Constantia"/>
              </a:rPr>
              <a:t>największej</a:t>
            </a:r>
            <a:r>
              <a:rPr sz="1300" spc="-40" dirty="0">
                <a:solidFill>
                  <a:srgbClr val="E6F0E2"/>
                </a:solidFill>
                <a:latin typeface="Constantia"/>
                <a:cs typeface="Constantia"/>
              </a:rPr>
              <a:t> </a:t>
            </a:r>
            <a:r>
              <a:rPr sz="1300" dirty="0">
                <a:solidFill>
                  <a:srgbClr val="E6F0E2"/>
                </a:solidFill>
                <a:latin typeface="Constantia"/>
                <a:cs typeface="Constantia"/>
              </a:rPr>
              <a:t>aktywności</a:t>
            </a:r>
            <a:r>
              <a:rPr sz="1300" spc="-35" dirty="0">
                <a:solidFill>
                  <a:srgbClr val="E6F0E2"/>
                </a:solidFill>
                <a:latin typeface="Constantia"/>
                <a:cs typeface="Constantia"/>
              </a:rPr>
              <a:t> </a:t>
            </a:r>
            <a:r>
              <a:rPr sz="1300" spc="-10" dirty="0">
                <a:solidFill>
                  <a:srgbClr val="E6F0E2"/>
                </a:solidFill>
                <a:latin typeface="Constantia"/>
                <a:cs typeface="Constantia"/>
              </a:rPr>
              <a:t>patogena. </a:t>
            </a:r>
            <a:r>
              <a:rPr sz="1300" dirty="0">
                <a:solidFill>
                  <a:srgbClr val="E6F0E2"/>
                </a:solidFill>
                <a:latin typeface="Constantia"/>
                <a:cs typeface="Constantia"/>
              </a:rPr>
              <a:t>W</a:t>
            </a:r>
            <a:r>
              <a:rPr sz="1300" spc="-30" dirty="0">
                <a:solidFill>
                  <a:srgbClr val="E6F0E2"/>
                </a:solidFill>
                <a:latin typeface="Constantia"/>
                <a:cs typeface="Constantia"/>
              </a:rPr>
              <a:t> </a:t>
            </a:r>
            <a:r>
              <a:rPr sz="1300" spc="-10" dirty="0">
                <a:solidFill>
                  <a:srgbClr val="E6F0E2"/>
                </a:solidFill>
                <a:latin typeface="Constantia"/>
                <a:cs typeface="Constantia"/>
              </a:rPr>
              <a:t>konsekwencji</a:t>
            </a:r>
            <a:r>
              <a:rPr sz="1300" dirty="0">
                <a:solidFill>
                  <a:srgbClr val="E6F0E2"/>
                </a:solidFill>
                <a:latin typeface="Constantia"/>
                <a:cs typeface="Constantia"/>
              </a:rPr>
              <a:t> </a:t>
            </a:r>
            <a:r>
              <a:rPr sz="1300" spc="-10" dirty="0">
                <a:solidFill>
                  <a:srgbClr val="E6F0E2"/>
                </a:solidFill>
                <a:latin typeface="Constantia"/>
                <a:cs typeface="Constantia"/>
              </a:rPr>
              <a:t>roślina</a:t>
            </a:r>
            <a:r>
              <a:rPr sz="1300" spc="-30" dirty="0">
                <a:solidFill>
                  <a:srgbClr val="E6F0E2"/>
                </a:solidFill>
                <a:latin typeface="Constantia"/>
                <a:cs typeface="Constantia"/>
              </a:rPr>
              <a:t> </a:t>
            </a:r>
            <a:r>
              <a:rPr sz="1300" spc="-10" dirty="0">
                <a:solidFill>
                  <a:srgbClr val="E6F0E2"/>
                </a:solidFill>
                <a:latin typeface="Constantia"/>
                <a:cs typeface="Constantia"/>
              </a:rPr>
              <a:t>będzie</a:t>
            </a:r>
            <a:r>
              <a:rPr sz="1300" spc="-60" dirty="0">
                <a:solidFill>
                  <a:srgbClr val="E6F0E2"/>
                </a:solidFill>
                <a:latin typeface="Constantia"/>
                <a:cs typeface="Constantia"/>
              </a:rPr>
              <a:t> </a:t>
            </a:r>
            <a:r>
              <a:rPr sz="1300" spc="-10" dirty="0">
                <a:solidFill>
                  <a:srgbClr val="E6F0E2"/>
                </a:solidFill>
                <a:latin typeface="Constantia"/>
                <a:cs typeface="Constantia"/>
              </a:rPr>
              <a:t>wystarczająco</a:t>
            </a:r>
            <a:r>
              <a:rPr sz="1300" spc="-50" dirty="0">
                <a:solidFill>
                  <a:srgbClr val="E6F0E2"/>
                </a:solidFill>
                <a:latin typeface="Constantia"/>
                <a:cs typeface="Constantia"/>
              </a:rPr>
              <a:t> </a:t>
            </a:r>
            <a:r>
              <a:rPr sz="1300" dirty="0">
                <a:solidFill>
                  <a:srgbClr val="E6F0E2"/>
                </a:solidFill>
                <a:latin typeface="Constantia"/>
                <a:cs typeface="Constantia"/>
              </a:rPr>
              <a:t>odporna,</a:t>
            </a:r>
            <a:r>
              <a:rPr sz="1300" spc="25" dirty="0">
                <a:solidFill>
                  <a:srgbClr val="E6F0E2"/>
                </a:solidFill>
                <a:latin typeface="Constantia"/>
                <a:cs typeface="Constantia"/>
              </a:rPr>
              <a:t> </a:t>
            </a:r>
            <a:r>
              <a:rPr sz="1300" spc="-20" dirty="0">
                <a:solidFill>
                  <a:srgbClr val="E6F0E2"/>
                </a:solidFill>
                <a:latin typeface="Constantia"/>
                <a:cs typeface="Constantia"/>
              </a:rPr>
              <a:t>by</a:t>
            </a:r>
            <a:r>
              <a:rPr sz="1300" spc="-65" dirty="0">
                <a:solidFill>
                  <a:srgbClr val="E6F0E2"/>
                </a:solidFill>
                <a:latin typeface="Constantia"/>
                <a:cs typeface="Constantia"/>
              </a:rPr>
              <a:t> </a:t>
            </a:r>
            <a:r>
              <a:rPr sz="1300" dirty="0">
                <a:solidFill>
                  <a:srgbClr val="E6F0E2"/>
                </a:solidFill>
                <a:latin typeface="Constantia"/>
                <a:cs typeface="Constantia"/>
              </a:rPr>
              <a:t>w</a:t>
            </a:r>
            <a:r>
              <a:rPr sz="1300" spc="-60" dirty="0">
                <a:solidFill>
                  <a:srgbClr val="E6F0E2"/>
                </a:solidFill>
                <a:latin typeface="Constantia"/>
                <a:cs typeface="Constantia"/>
              </a:rPr>
              <a:t> </a:t>
            </a:r>
            <a:r>
              <a:rPr sz="1300" spc="-10" dirty="0">
                <a:solidFill>
                  <a:srgbClr val="E6F0E2"/>
                </a:solidFill>
                <a:latin typeface="Constantia"/>
                <a:cs typeface="Constantia"/>
              </a:rPr>
              <a:t>odpowiednim</a:t>
            </a:r>
            <a:r>
              <a:rPr sz="1300" spc="-20" dirty="0">
                <a:solidFill>
                  <a:srgbClr val="E6F0E2"/>
                </a:solidFill>
                <a:latin typeface="Constantia"/>
                <a:cs typeface="Constantia"/>
              </a:rPr>
              <a:t> </a:t>
            </a:r>
            <a:r>
              <a:rPr sz="1300" spc="-10" dirty="0">
                <a:solidFill>
                  <a:srgbClr val="E6F0E2"/>
                </a:solidFill>
                <a:latin typeface="Constantia"/>
                <a:cs typeface="Constantia"/>
              </a:rPr>
              <a:t>momencie</a:t>
            </a:r>
            <a:r>
              <a:rPr sz="1300" spc="-45" dirty="0">
                <a:solidFill>
                  <a:srgbClr val="E6F0E2"/>
                </a:solidFill>
                <a:latin typeface="Constantia"/>
                <a:cs typeface="Constantia"/>
              </a:rPr>
              <a:t> </a:t>
            </a:r>
            <a:r>
              <a:rPr sz="1300" dirty="0">
                <a:solidFill>
                  <a:srgbClr val="E6F0E2"/>
                </a:solidFill>
                <a:latin typeface="Constantia"/>
                <a:cs typeface="Constantia"/>
              </a:rPr>
              <a:t>jej</a:t>
            </a:r>
            <a:r>
              <a:rPr sz="1300" spc="-30" dirty="0">
                <a:solidFill>
                  <a:srgbClr val="E6F0E2"/>
                </a:solidFill>
                <a:latin typeface="Constantia"/>
                <a:cs typeface="Constantia"/>
              </a:rPr>
              <a:t> </a:t>
            </a:r>
            <a:r>
              <a:rPr sz="1300" spc="-10" dirty="0">
                <a:solidFill>
                  <a:srgbClr val="E6F0E2"/>
                </a:solidFill>
                <a:latin typeface="Constantia"/>
                <a:cs typeface="Constantia"/>
              </a:rPr>
              <a:t>wrodzona</a:t>
            </a:r>
            <a:r>
              <a:rPr sz="1300" spc="-35" dirty="0">
                <a:solidFill>
                  <a:srgbClr val="E6F0E2"/>
                </a:solidFill>
                <a:latin typeface="Constantia"/>
                <a:cs typeface="Constantia"/>
              </a:rPr>
              <a:t> </a:t>
            </a:r>
            <a:r>
              <a:rPr sz="1300" spc="-10" dirty="0">
                <a:solidFill>
                  <a:srgbClr val="E6F0E2"/>
                </a:solidFill>
                <a:latin typeface="Constantia"/>
                <a:cs typeface="Constantia"/>
              </a:rPr>
              <a:t>odporność uniemożliwiła</a:t>
            </a:r>
            <a:r>
              <a:rPr sz="1300" spc="-75" dirty="0">
                <a:solidFill>
                  <a:srgbClr val="E6F0E2"/>
                </a:solidFill>
                <a:latin typeface="Constantia"/>
                <a:cs typeface="Constantia"/>
              </a:rPr>
              <a:t> </a:t>
            </a:r>
            <a:r>
              <a:rPr sz="1300" spc="-10" dirty="0">
                <a:solidFill>
                  <a:srgbClr val="E6F0E2"/>
                </a:solidFill>
                <a:latin typeface="Constantia"/>
                <a:cs typeface="Constantia"/>
              </a:rPr>
              <a:t>jakąkolwiek</a:t>
            </a:r>
            <a:r>
              <a:rPr sz="1300" spc="-35" dirty="0">
                <a:solidFill>
                  <a:srgbClr val="E6F0E2"/>
                </a:solidFill>
                <a:latin typeface="Constantia"/>
                <a:cs typeface="Constantia"/>
              </a:rPr>
              <a:t> </a:t>
            </a:r>
            <a:r>
              <a:rPr sz="1300" dirty="0">
                <a:solidFill>
                  <a:srgbClr val="E6F0E2"/>
                </a:solidFill>
                <a:latin typeface="Constantia"/>
                <a:cs typeface="Constantia"/>
              </a:rPr>
              <a:t>infekcję.</a:t>
            </a:r>
            <a:r>
              <a:rPr sz="1300" spc="-20" dirty="0">
                <a:solidFill>
                  <a:srgbClr val="E6F0E2"/>
                </a:solidFill>
                <a:latin typeface="Constantia"/>
                <a:cs typeface="Constantia"/>
              </a:rPr>
              <a:t> </a:t>
            </a:r>
            <a:r>
              <a:rPr sz="1300" dirty="0">
                <a:solidFill>
                  <a:srgbClr val="E6F0E2"/>
                </a:solidFill>
                <a:latin typeface="Constantia"/>
                <a:cs typeface="Constantia"/>
              </a:rPr>
              <a:t>Jednak</a:t>
            </a:r>
            <a:r>
              <a:rPr sz="1300" spc="-25" dirty="0">
                <a:solidFill>
                  <a:srgbClr val="E6F0E2"/>
                </a:solidFill>
                <a:latin typeface="Constantia"/>
                <a:cs typeface="Constantia"/>
              </a:rPr>
              <a:t> </a:t>
            </a:r>
            <a:r>
              <a:rPr sz="1300" spc="-10" dirty="0">
                <a:solidFill>
                  <a:srgbClr val="E6F0E2"/>
                </a:solidFill>
                <a:latin typeface="Constantia"/>
                <a:cs typeface="Constantia"/>
              </a:rPr>
              <a:t>nawożenie</a:t>
            </a:r>
            <a:r>
              <a:rPr sz="1300" spc="-30" dirty="0">
                <a:solidFill>
                  <a:srgbClr val="E6F0E2"/>
                </a:solidFill>
                <a:latin typeface="Constantia"/>
                <a:cs typeface="Constantia"/>
              </a:rPr>
              <a:t> </a:t>
            </a:r>
            <a:r>
              <a:rPr sz="1300" dirty="0">
                <a:solidFill>
                  <a:srgbClr val="E6F0E2"/>
                </a:solidFill>
                <a:latin typeface="Constantia"/>
                <a:cs typeface="Constantia"/>
              </a:rPr>
              <a:t>i</a:t>
            </a:r>
            <a:r>
              <a:rPr sz="1300" spc="-75" dirty="0">
                <a:solidFill>
                  <a:srgbClr val="E6F0E2"/>
                </a:solidFill>
                <a:latin typeface="Constantia"/>
                <a:cs typeface="Constantia"/>
              </a:rPr>
              <a:t> </a:t>
            </a:r>
            <a:r>
              <a:rPr sz="1300" spc="-10" dirty="0">
                <a:solidFill>
                  <a:srgbClr val="E6F0E2"/>
                </a:solidFill>
                <a:latin typeface="Constantia"/>
                <a:cs typeface="Constantia"/>
              </a:rPr>
              <a:t>wapnowanie</a:t>
            </a:r>
            <a:r>
              <a:rPr sz="1300" spc="-55" dirty="0">
                <a:solidFill>
                  <a:srgbClr val="E6F0E2"/>
                </a:solidFill>
                <a:latin typeface="Constantia"/>
                <a:cs typeface="Constantia"/>
              </a:rPr>
              <a:t> </a:t>
            </a:r>
            <a:r>
              <a:rPr sz="1300" dirty="0">
                <a:solidFill>
                  <a:srgbClr val="E6F0E2"/>
                </a:solidFill>
                <a:latin typeface="Constantia"/>
                <a:cs typeface="Constantia"/>
              </a:rPr>
              <a:t>podwyższa</a:t>
            </a:r>
            <a:r>
              <a:rPr sz="1300" spc="-20" dirty="0">
                <a:solidFill>
                  <a:srgbClr val="E6F0E2"/>
                </a:solidFill>
                <a:latin typeface="Constantia"/>
                <a:cs typeface="Constantia"/>
              </a:rPr>
              <a:t> </a:t>
            </a:r>
            <a:r>
              <a:rPr sz="1300" b="1" dirty="0">
                <a:solidFill>
                  <a:srgbClr val="E6F0E2"/>
                </a:solidFill>
                <a:latin typeface="Constantia"/>
                <a:cs typeface="Constantia"/>
              </a:rPr>
              <a:t>pH</a:t>
            </a:r>
            <a:r>
              <a:rPr sz="1300" b="1" spc="-45" dirty="0">
                <a:solidFill>
                  <a:srgbClr val="E6F0E2"/>
                </a:solidFill>
                <a:latin typeface="Constantia"/>
                <a:cs typeface="Constantia"/>
              </a:rPr>
              <a:t> </a:t>
            </a:r>
            <a:r>
              <a:rPr sz="1300" b="1" dirty="0">
                <a:solidFill>
                  <a:srgbClr val="E6F0E2"/>
                </a:solidFill>
                <a:latin typeface="Constantia"/>
                <a:cs typeface="Constantia"/>
              </a:rPr>
              <a:t>gleby</a:t>
            </a:r>
            <a:r>
              <a:rPr sz="1300" dirty="0">
                <a:solidFill>
                  <a:srgbClr val="E6F0E2"/>
                </a:solidFill>
                <a:latin typeface="Constantia"/>
                <a:cs typeface="Constantia"/>
              </a:rPr>
              <a:t>,</a:t>
            </a:r>
            <a:r>
              <a:rPr sz="1300" spc="-35" dirty="0">
                <a:solidFill>
                  <a:srgbClr val="E6F0E2"/>
                </a:solidFill>
                <a:latin typeface="Constantia"/>
                <a:cs typeface="Constantia"/>
              </a:rPr>
              <a:t> </a:t>
            </a:r>
            <a:r>
              <a:rPr sz="1300" spc="-10" dirty="0">
                <a:solidFill>
                  <a:srgbClr val="E6F0E2"/>
                </a:solidFill>
                <a:latin typeface="Constantia"/>
                <a:cs typeface="Constantia"/>
              </a:rPr>
              <a:t>które</a:t>
            </a:r>
            <a:r>
              <a:rPr sz="1300" spc="-50" dirty="0">
                <a:solidFill>
                  <a:srgbClr val="E6F0E2"/>
                </a:solidFill>
                <a:latin typeface="Constantia"/>
                <a:cs typeface="Constantia"/>
              </a:rPr>
              <a:t> </a:t>
            </a:r>
            <a:r>
              <a:rPr sz="1300" spc="-10" dirty="0">
                <a:solidFill>
                  <a:srgbClr val="E6F0E2"/>
                </a:solidFill>
                <a:latin typeface="Constantia"/>
                <a:cs typeface="Constantia"/>
              </a:rPr>
              <a:t>dla</a:t>
            </a:r>
            <a:r>
              <a:rPr sz="1300" spc="-75" dirty="0">
                <a:solidFill>
                  <a:srgbClr val="E6F0E2"/>
                </a:solidFill>
                <a:latin typeface="Constantia"/>
                <a:cs typeface="Constantia"/>
              </a:rPr>
              <a:t> </a:t>
            </a:r>
            <a:r>
              <a:rPr sz="1300" spc="-10" dirty="0">
                <a:solidFill>
                  <a:srgbClr val="E6F0E2"/>
                </a:solidFill>
                <a:latin typeface="Constantia"/>
                <a:cs typeface="Constantia"/>
              </a:rPr>
              <a:t>wielu</a:t>
            </a:r>
            <a:r>
              <a:rPr sz="1300" spc="-70" dirty="0">
                <a:solidFill>
                  <a:srgbClr val="E6F0E2"/>
                </a:solidFill>
                <a:latin typeface="Constantia"/>
                <a:cs typeface="Constantia"/>
              </a:rPr>
              <a:t> </a:t>
            </a:r>
            <a:r>
              <a:rPr sz="1300" spc="-10" dirty="0">
                <a:solidFill>
                  <a:srgbClr val="E6F0E2"/>
                </a:solidFill>
                <a:latin typeface="Constantia"/>
                <a:cs typeface="Constantia"/>
              </a:rPr>
              <a:t>grzybów </a:t>
            </a:r>
            <a:r>
              <a:rPr sz="1300" dirty="0">
                <a:solidFill>
                  <a:srgbClr val="E6F0E2"/>
                </a:solidFill>
                <a:latin typeface="Constantia"/>
                <a:cs typeface="Constantia"/>
              </a:rPr>
              <a:t>jest</a:t>
            </a:r>
            <a:r>
              <a:rPr sz="1300" spc="-75" dirty="0">
                <a:solidFill>
                  <a:srgbClr val="E6F0E2"/>
                </a:solidFill>
                <a:latin typeface="Constantia"/>
                <a:cs typeface="Constantia"/>
              </a:rPr>
              <a:t> </a:t>
            </a:r>
            <a:r>
              <a:rPr sz="1300" spc="-10" dirty="0">
                <a:solidFill>
                  <a:srgbClr val="E6F0E2"/>
                </a:solidFill>
                <a:latin typeface="Constantia"/>
                <a:cs typeface="Constantia"/>
              </a:rPr>
              <a:t>stymulatorem</a:t>
            </a:r>
            <a:r>
              <a:rPr sz="1300" spc="-15" dirty="0">
                <a:solidFill>
                  <a:srgbClr val="E6F0E2"/>
                </a:solidFill>
                <a:latin typeface="Constantia"/>
                <a:cs typeface="Constantia"/>
              </a:rPr>
              <a:t> </a:t>
            </a:r>
            <a:r>
              <a:rPr sz="1300" spc="-10" dirty="0">
                <a:solidFill>
                  <a:srgbClr val="E6F0E2"/>
                </a:solidFill>
                <a:latin typeface="Constantia"/>
                <a:cs typeface="Constantia"/>
              </a:rPr>
              <a:t>rozwoju</a:t>
            </a:r>
            <a:r>
              <a:rPr sz="1300" dirty="0">
                <a:solidFill>
                  <a:srgbClr val="E6F0E2"/>
                </a:solidFill>
                <a:latin typeface="Constantia"/>
                <a:cs typeface="Constantia"/>
              </a:rPr>
              <a:t> -</a:t>
            </a:r>
            <a:r>
              <a:rPr sz="1300" spc="-25" dirty="0">
                <a:solidFill>
                  <a:srgbClr val="E6F0E2"/>
                </a:solidFill>
                <a:latin typeface="Constantia"/>
                <a:cs typeface="Constantia"/>
              </a:rPr>
              <a:t> </a:t>
            </a:r>
            <a:r>
              <a:rPr sz="1300" spc="-10" dirty="0">
                <a:solidFill>
                  <a:srgbClr val="E6F0E2"/>
                </a:solidFill>
                <a:latin typeface="Constantia"/>
                <a:cs typeface="Constantia"/>
              </a:rPr>
              <a:t>tolerują</a:t>
            </a:r>
            <a:r>
              <a:rPr sz="1300" spc="-25" dirty="0">
                <a:solidFill>
                  <a:srgbClr val="E6F0E2"/>
                </a:solidFill>
                <a:latin typeface="Constantia"/>
                <a:cs typeface="Constantia"/>
              </a:rPr>
              <a:t> </a:t>
            </a:r>
            <a:r>
              <a:rPr sz="1300" spc="-10" dirty="0">
                <a:solidFill>
                  <a:srgbClr val="E6F0E2"/>
                </a:solidFill>
                <a:latin typeface="Constantia"/>
                <a:cs typeface="Constantia"/>
              </a:rPr>
              <a:t>bowiem</a:t>
            </a:r>
            <a:r>
              <a:rPr sz="1300" spc="-25" dirty="0">
                <a:solidFill>
                  <a:srgbClr val="E6F0E2"/>
                </a:solidFill>
                <a:latin typeface="Constantia"/>
                <a:cs typeface="Constantia"/>
              </a:rPr>
              <a:t> </a:t>
            </a:r>
            <a:r>
              <a:rPr sz="1300" spc="-20" dirty="0">
                <a:solidFill>
                  <a:srgbClr val="E6F0E2"/>
                </a:solidFill>
                <a:latin typeface="Constantia"/>
                <a:cs typeface="Constantia"/>
              </a:rPr>
              <a:t>kwaśny</a:t>
            </a:r>
            <a:r>
              <a:rPr sz="1300" spc="-60" dirty="0">
                <a:solidFill>
                  <a:srgbClr val="E6F0E2"/>
                </a:solidFill>
                <a:latin typeface="Constantia"/>
                <a:cs typeface="Constantia"/>
              </a:rPr>
              <a:t> </a:t>
            </a:r>
            <a:r>
              <a:rPr sz="1300" spc="-10" dirty="0">
                <a:solidFill>
                  <a:srgbClr val="E6F0E2"/>
                </a:solidFill>
                <a:latin typeface="Constantia"/>
                <a:cs typeface="Constantia"/>
              </a:rPr>
              <a:t>odczyn.</a:t>
            </a:r>
            <a:endParaRPr sz="1300" dirty="0">
              <a:latin typeface="Constantia"/>
              <a:cs typeface="Constantia"/>
            </a:endParaRPr>
          </a:p>
          <a:p>
            <a:pPr marL="285115" marR="259079">
              <a:lnSpc>
                <a:spcPct val="80100"/>
              </a:lnSpc>
            </a:pPr>
            <a:r>
              <a:rPr sz="1300" spc="-20" dirty="0">
                <a:solidFill>
                  <a:srgbClr val="E6F0E2"/>
                </a:solidFill>
                <a:latin typeface="Constantia"/>
                <a:cs typeface="Constantia"/>
              </a:rPr>
              <a:t>Ważne</a:t>
            </a:r>
            <a:r>
              <a:rPr sz="1300" spc="-35" dirty="0">
                <a:solidFill>
                  <a:srgbClr val="E6F0E2"/>
                </a:solidFill>
                <a:latin typeface="Constantia"/>
                <a:cs typeface="Constantia"/>
              </a:rPr>
              <a:t> </a:t>
            </a:r>
            <a:r>
              <a:rPr sz="1300" dirty="0">
                <a:solidFill>
                  <a:srgbClr val="E6F0E2"/>
                </a:solidFill>
                <a:latin typeface="Constantia"/>
                <a:cs typeface="Constantia"/>
              </a:rPr>
              <a:t>jednak</a:t>
            </a:r>
            <a:r>
              <a:rPr sz="1300" spc="-20" dirty="0">
                <a:solidFill>
                  <a:srgbClr val="E6F0E2"/>
                </a:solidFill>
                <a:latin typeface="Constantia"/>
                <a:cs typeface="Constantia"/>
              </a:rPr>
              <a:t> </a:t>
            </a:r>
            <a:r>
              <a:rPr sz="1300" dirty="0">
                <a:solidFill>
                  <a:srgbClr val="E6F0E2"/>
                </a:solidFill>
                <a:latin typeface="Constantia"/>
                <a:cs typeface="Constantia"/>
              </a:rPr>
              <a:t>jest</a:t>
            </a:r>
            <a:r>
              <a:rPr sz="1300" spc="-50" dirty="0">
                <a:solidFill>
                  <a:srgbClr val="E6F0E2"/>
                </a:solidFill>
                <a:latin typeface="Constantia"/>
                <a:cs typeface="Constantia"/>
              </a:rPr>
              <a:t> </a:t>
            </a:r>
            <a:r>
              <a:rPr sz="1300" dirty="0">
                <a:solidFill>
                  <a:srgbClr val="E6F0E2"/>
                </a:solidFill>
                <a:latin typeface="Constantia"/>
                <a:cs typeface="Constantia"/>
              </a:rPr>
              <a:t>zatem,</a:t>
            </a:r>
            <a:r>
              <a:rPr sz="1300" spc="-5" dirty="0">
                <a:solidFill>
                  <a:srgbClr val="E6F0E2"/>
                </a:solidFill>
                <a:latin typeface="Constantia"/>
                <a:cs typeface="Constantia"/>
              </a:rPr>
              <a:t> </a:t>
            </a:r>
            <a:r>
              <a:rPr sz="1300" dirty="0">
                <a:solidFill>
                  <a:srgbClr val="E6F0E2"/>
                </a:solidFill>
                <a:latin typeface="Constantia"/>
                <a:cs typeface="Constantia"/>
              </a:rPr>
              <a:t>by</a:t>
            </a:r>
            <a:r>
              <a:rPr sz="1300" spc="-30" dirty="0">
                <a:solidFill>
                  <a:srgbClr val="E6F0E2"/>
                </a:solidFill>
                <a:latin typeface="Constantia"/>
                <a:cs typeface="Constantia"/>
              </a:rPr>
              <a:t> </a:t>
            </a:r>
            <a:r>
              <a:rPr sz="1300" b="1" spc="-20" dirty="0">
                <a:solidFill>
                  <a:srgbClr val="E6F0E2"/>
                </a:solidFill>
                <a:latin typeface="Constantia"/>
                <a:cs typeface="Constantia"/>
              </a:rPr>
              <a:t>nawożenie </a:t>
            </a:r>
            <a:r>
              <a:rPr sz="1300" b="1" spc="-10" dirty="0">
                <a:solidFill>
                  <a:srgbClr val="E6F0E2"/>
                </a:solidFill>
                <a:latin typeface="Constantia"/>
                <a:cs typeface="Constantia"/>
              </a:rPr>
              <a:t>było</a:t>
            </a:r>
            <a:r>
              <a:rPr sz="1300" b="1" spc="-65" dirty="0">
                <a:solidFill>
                  <a:srgbClr val="E6F0E2"/>
                </a:solidFill>
                <a:latin typeface="Constantia"/>
                <a:cs typeface="Constantia"/>
              </a:rPr>
              <a:t> </a:t>
            </a:r>
            <a:r>
              <a:rPr sz="1300" b="1" spc="-10" dirty="0">
                <a:solidFill>
                  <a:srgbClr val="E6F0E2"/>
                </a:solidFill>
                <a:latin typeface="Constantia"/>
                <a:cs typeface="Constantia"/>
              </a:rPr>
              <a:t>optymalne</a:t>
            </a:r>
            <a:r>
              <a:rPr sz="1300" b="1" spc="-20" dirty="0">
                <a:solidFill>
                  <a:srgbClr val="E6F0E2"/>
                </a:solidFill>
                <a:latin typeface="Constantia"/>
                <a:cs typeface="Constantia"/>
              </a:rPr>
              <a:t> </a:t>
            </a:r>
            <a:r>
              <a:rPr sz="1300" b="1" dirty="0">
                <a:solidFill>
                  <a:srgbClr val="E6F0E2"/>
                </a:solidFill>
                <a:latin typeface="Constantia"/>
                <a:cs typeface="Constantia"/>
              </a:rPr>
              <a:t>i</a:t>
            </a:r>
            <a:r>
              <a:rPr sz="1300" b="1" spc="-25" dirty="0">
                <a:solidFill>
                  <a:srgbClr val="E6F0E2"/>
                </a:solidFill>
                <a:latin typeface="Constantia"/>
                <a:cs typeface="Constantia"/>
              </a:rPr>
              <a:t> </a:t>
            </a:r>
            <a:r>
              <a:rPr sz="1300" b="1" dirty="0">
                <a:solidFill>
                  <a:srgbClr val="E6F0E2"/>
                </a:solidFill>
                <a:latin typeface="Constantia"/>
                <a:cs typeface="Constantia"/>
              </a:rPr>
              <a:t>nie</a:t>
            </a:r>
            <a:r>
              <a:rPr sz="1300" b="1" spc="-40" dirty="0">
                <a:solidFill>
                  <a:srgbClr val="E6F0E2"/>
                </a:solidFill>
                <a:latin typeface="Constantia"/>
                <a:cs typeface="Constantia"/>
              </a:rPr>
              <a:t> </a:t>
            </a:r>
            <a:r>
              <a:rPr sz="1300" b="1" spc="-10" dirty="0">
                <a:solidFill>
                  <a:srgbClr val="E6F0E2"/>
                </a:solidFill>
                <a:latin typeface="Constantia"/>
                <a:cs typeface="Constantia"/>
              </a:rPr>
              <a:t>jednostronne</a:t>
            </a:r>
            <a:r>
              <a:rPr sz="1300" b="1" spc="-40" dirty="0">
                <a:solidFill>
                  <a:srgbClr val="E6F0E2"/>
                </a:solidFill>
                <a:latin typeface="Constantia"/>
                <a:cs typeface="Constantia"/>
              </a:rPr>
              <a:t> </a:t>
            </a:r>
            <a:r>
              <a:rPr sz="1300" b="1" dirty="0">
                <a:solidFill>
                  <a:srgbClr val="E6F0E2"/>
                </a:solidFill>
                <a:latin typeface="Constantia"/>
                <a:cs typeface="Constantia"/>
              </a:rPr>
              <a:t>dla</a:t>
            </a:r>
            <a:r>
              <a:rPr sz="1300" b="1" spc="-50" dirty="0">
                <a:solidFill>
                  <a:srgbClr val="E6F0E2"/>
                </a:solidFill>
                <a:latin typeface="Constantia"/>
                <a:cs typeface="Constantia"/>
              </a:rPr>
              <a:t> </a:t>
            </a:r>
            <a:r>
              <a:rPr sz="1300" b="1" spc="-20" dirty="0">
                <a:solidFill>
                  <a:srgbClr val="E6F0E2"/>
                </a:solidFill>
                <a:latin typeface="Constantia"/>
                <a:cs typeface="Constantia"/>
              </a:rPr>
              <a:t>konkretnego</a:t>
            </a:r>
            <a:r>
              <a:rPr sz="1300" b="1" spc="-40" dirty="0">
                <a:solidFill>
                  <a:srgbClr val="E6F0E2"/>
                </a:solidFill>
                <a:latin typeface="Constantia"/>
                <a:cs typeface="Constantia"/>
              </a:rPr>
              <a:t> </a:t>
            </a:r>
            <a:r>
              <a:rPr sz="1300" b="1" spc="-10" dirty="0">
                <a:solidFill>
                  <a:srgbClr val="E6F0E2"/>
                </a:solidFill>
                <a:latin typeface="Constantia"/>
                <a:cs typeface="Constantia"/>
              </a:rPr>
              <a:t>pierwiastka </a:t>
            </a:r>
            <a:r>
              <a:rPr sz="1300" spc="-10" dirty="0">
                <a:solidFill>
                  <a:srgbClr val="E6F0E2"/>
                </a:solidFill>
                <a:latin typeface="Constantia"/>
                <a:cs typeface="Constantia"/>
              </a:rPr>
              <a:t>(przykładowo</a:t>
            </a:r>
            <a:r>
              <a:rPr sz="1300" spc="-35" dirty="0">
                <a:solidFill>
                  <a:srgbClr val="E6F0E2"/>
                </a:solidFill>
                <a:latin typeface="Constantia"/>
                <a:cs typeface="Constantia"/>
              </a:rPr>
              <a:t> </a:t>
            </a:r>
            <a:r>
              <a:rPr sz="1300" spc="-20" dirty="0">
                <a:solidFill>
                  <a:srgbClr val="E6F0E2"/>
                </a:solidFill>
                <a:latin typeface="Constantia"/>
                <a:cs typeface="Constantia"/>
              </a:rPr>
              <a:t>przenawożenie</a:t>
            </a:r>
            <a:r>
              <a:rPr sz="1300" spc="-35" dirty="0">
                <a:solidFill>
                  <a:srgbClr val="E6F0E2"/>
                </a:solidFill>
                <a:latin typeface="Constantia"/>
                <a:cs typeface="Constantia"/>
              </a:rPr>
              <a:t> </a:t>
            </a:r>
            <a:r>
              <a:rPr sz="1300" spc="-10" dirty="0">
                <a:solidFill>
                  <a:srgbClr val="E6F0E2"/>
                </a:solidFill>
                <a:latin typeface="Constantia"/>
                <a:cs typeface="Constantia"/>
              </a:rPr>
              <a:t>azotem </a:t>
            </a:r>
            <a:r>
              <a:rPr sz="1300" dirty="0">
                <a:solidFill>
                  <a:srgbClr val="E6F0E2"/>
                </a:solidFill>
                <a:latin typeface="Constantia"/>
                <a:cs typeface="Constantia"/>
              </a:rPr>
              <a:t>jest</a:t>
            </a:r>
            <a:r>
              <a:rPr sz="1300" spc="-65" dirty="0">
                <a:solidFill>
                  <a:srgbClr val="E6F0E2"/>
                </a:solidFill>
                <a:latin typeface="Constantia"/>
                <a:cs typeface="Constantia"/>
              </a:rPr>
              <a:t> </a:t>
            </a:r>
            <a:r>
              <a:rPr sz="1300" spc="-10" dirty="0">
                <a:solidFill>
                  <a:srgbClr val="E6F0E2"/>
                </a:solidFill>
                <a:latin typeface="Constantia"/>
                <a:cs typeface="Constantia"/>
              </a:rPr>
              <a:t>szkodliwe).</a:t>
            </a:r>
            <a:r>
              <a:rPr sz="1300" spc="-5" dirty="0">
                <a:solidFill>
                  <a:srgbClr val="E6F0E2"/>
                </a:solidFill>
                <a:latin typeface="Constantia"/>
                <a:cs typeface="Constantia"/>
              </a:rPr>
              <a:t> </a:t>
            </a:r>
            <a:r>
              <a:rPr sz="1300" spc="-10" dirty="0">
                <a:solidFill>
                  <a:srgbClr val="E6F0E2"/>
                </a:solidFill>
                <a:latin typeface="Constantia"/>
                <a:cs typeface="Constantia"/>
              </a:rPr>
              <a:t>Podwyższone</a:t>
            </a:r>
            <a:r>
              <a:rPr sz="1300" spc="-50" dirty="0">
                <a:solidFill>
                  <a:srgbClr val="E6F0E2"/>
                </a:solidFill>
                <a:latin typeface="Constantia"/>
                <a:cs typeface="Constantia"/>
              </a:rPr>
              <a:t> </a:t>
            </a:r>
            <a:r>
              <a:rPr sz="1300" spc="-10" dirty="0">
                <a:solidFill>
                  <a:srgbClr val="E6F0E2"/>
                </a:solidFill>
                <a:latin typeface="Constantia"/>
                <a:cs typeface="Constantia"/>
              </a:rPr>
              <a:t>stężenie</a:t>
            </a:r>
            <a:r>
              <a:rPr sz="1300" spc="-45" dirty="0">
                <a:solidFill>
                  <a:srgbClr val="E6F0E2"/>
                </a:solidFill>
                <a:latin typeface="Constantia"/>
                <a:cs typeface="Constantia"/>
              </a:rPr>
              <a:t> </a:t>
            </a:r>
            <a:r>
              <a:rPr sz="1300" dirty="0">
                <a:solidFill>
                  <a:srgbClr val="E6F0E2"/>
                </a:solidFill>
                <a:latin typeface="Constantia"/>
                <a:cs typeface="Constantia"/>
              </a:rPr>
              <a:t>potasu</a:t>
            </a:r>
            <a:r>
              <a:rPr sz="1300" spc="-10" dirty="0">
                <a:solidFill>
                  <a:srgbClr val="E6F0E2"/>
                </a:solidFill>
                <a:latin typeface="Constantia"/>
                <a:cs typeface="Constantia"/>
              </a:rPr>
              <a:t> </a:t>
            </a:r>
            <a:r>
              <a:rPr sz="1300" dirty="0">
                <a:solidFill>
                  <a:srgbClr val="E6F0E2"/>
                </a:solidFill>
                <a:latin typeface="Constantia"/>
                <a:cs typeface="Constantia"/>
              </a:rPr>
              <a:t>i</a:t>
            </a:r>
            <a:r>
              <a:rPr sz="1300" spc="-35" dirty="0">
                <a:solidFill>
                  <a:srgbClr val="E6F0E2"/>
                </a:solidFill>
                <a:latin typeface="Constantia"/>
                <a:cs typeface="Constantia"/>
              </a:rPr>
              <a:t> </a:t>
            </a:r>
            <a:r>
              <a:rPr sz="1300" dirty="0">
                <a:solidFill>
                  <a:srgbClr val="E6F0E2"/>
                </a:solidFill>
                <a:latin typeface="Constantia"/>
                <a:cs typeface="Constantia"/>
              </a:rPr>
              <a:t>fosforu </a:t>
            </a:r>
            <a:r>
              <a:rPr sz="1300" spc="-10" dirty="0">
                <a:solidFill>
                  <a:srgbClr val="E6F0E2"/>
                </a:solidFill>
                <a:latin typeface="Constantia"/>
                <a:cs typeface="Constantia"/>
              </a:rPr>
              <a:t>natomiast</a:t>
            </a:r>
            <a:r>
              <a:rPr sz="1300" spc="-50" dirty="0">
                <a:solidFill>
                  <a:srgbClr val="E6F0E2"/>
                </a:solidFill>
                <a:latin typeface="Constantia"/>
                <a:cs typeface="Constantia"/>
              </a:rPr>
              <a:t> </a:t>
            </a:r>
            <a:r>
              <a:rPr sz="1300" spc="-10" dirty="0">
                <a:solidFill>
                  <a:srgbClr val="E6F0E2"/>
                </a:solidFill>
                <a:latin typeface="Constantia"/>
                <a:cs typeface="Constantia"/>
              </a:rPr>
              <a:t>zwiększa odporność.</a:t>
            </a:r>
            <a:endParaRPr sz="1300" dirty="0">
              <a:latin typeface="Constantia"/>
              <a:cs typeface="Constantia"/>
            </a:endParaRPr>
          </a:p>
          <a:p>
            <a:pPr marL="285115" marR="136525">
              <a:lnSpc>
                <a:spcPts val="1250"/>
              </a:lnSpc>
              <a:spcBef>
                <a:spcPts val="1240"/>
              </a:spcBef>
            </a:pPr>
            <a:r>
              <a:rPr sz="1300" b="1" dirty="0">
                <a:solidFill>
                  <a:srgbClr val="E6F0E2"/>
                </a:solidFill>
                <a:latin typeface="Constantia"/>
                <a:cs typeface="Constantia"/>
              </a:rPr>
              <a:t>Zdrowy</a:t>
            </a:r>
            <a:r>
              <a:rPr sz="1300" b="1" spc="-75" dirty="0">
                <a:solidFill>
                  <a:srgbClr val="E6F0E2"/>
                </a:solidFill>
                <a:latin typeface="Constantia"/>
                <a:cs typeface="Constantia"/>
              </a:rPr>
              <a:t> </a:t>
            </a:r>
            <a:r>
              <a:rPr sz="1300" b="1" spc="-10" dirty="0">
                <a:solidFill>
                  <a:srgbClr val="E6F0E2"/>
                </a:solidFill>
                <a:latin typeface="Constantia"/>
                <a:cs typeface="Constantia"/>
              </a:rPr>
              <a:t>materiał</a:t>
            </a:r>
            <a:r>
              <a:rPr sz="1300" b="1" spc="-35" dirty="0">
                <a:solidFill>
                  <a:srgbClr val="E6F0E2"/>
                </a:solidFill>
                <a:latin typeface="Constantia"/>
                <a:cs typeface="Constantia"/>
              </a:rPr>
              <a:t> </a:t>
            </a:r>
            <a:r>
              <a:rPr sz="1300" b="1" spc="-10" dirty="0">
                <a:solidFill>
                  <a:srgbClr val="E6F0E2"/>
                </a:solidFill>
                <a:latin typeface="Constantia"/>
                <a:cs typeface="Constantia"/>
              </a:rPr>
              <a:t>rozmnożeniowy</a:t>
            </a:r>
            <a:r>
              <a:rPr sz="1300" b="1" spc="25" dirty="0">
                <a:solidFill>
                  <a:srgbClr val="E6F0E2"/>
                </a:solidFill>
                <a:latin typeface="Constantia"/>
                <a:cs typeface="Constantia"/>
              </a:rPr>
              <a:t> </a:t>
            </a:r>
            <a:r>
              <a:rPr sz="1300" dirty="0">
                <a:solidFill>
                  <a:srgbClr val="E6F0E2"/>
                </a:solidFill>
                <a:latin typeface="Constantia"/>
                <a:cs typeface="Constantia"/>
              </a:rPr>
              <a:t>jest</a:t>
            </a:r>
            <a:r>
              <a:rPr sz="1300" spc="-75" dirty="0">
                <a:solidFill>
                  <a:srgbClr val="E6F0E2"/>
                </a:solidFill>
                <a:latin typeface="Constantia"/>
                <a:cs typeface="Constantia"/>
              </a:rPr>
              <a:t> </a:t>
            </a:r>
            <a:r>
              <a:rPr sz="1300" spc="-10" dirty="0">
                <a:solidFill>
                  <a:srgbClr val="E6F0E2"/>
                </a:solidFill>
                <a:latin typeface="Constantia"/>
                <a:cs typeface="Constantia"/>
              </a:rPr>
              <a:t>podstawą</a:t>
            </a:r>
            <a:r>
              <a:rPr sz="1300" spc="-55" dirty="0">
                <a:solidFill>
                  <a:srgbClr val="E6F0E2"/>
                </a:solidFill>
                <a:latin typeface="Constantia"/>
                <a:cs typeface="Constantia"/>
              </a:rPr>
              <a:t> </a:t>
            </a:r>
            <a:r>
              <a:rPr sz="1300" spc="-10" dirty="0">
                <a:solidFill>
                  <a:srgbClr val="E6F0E2"/>
                </a:solidFill>
                <a:latin typeface="Constantia"/>
                <a:cs typeface="Constantia"/>
              </a:rPr>
              <a:t>produkcji</a:t>
            </a:r>
            <a:r>
              <a:rPr sz="1300" spc="-20" dirty="0">
                <a:solidFill>
                  <a:srgbClr val="E6F0E2"/>
                </a:solidFill>
                <a:latin typeface="Constantia"/>
                <a:cs typeface="Constantia"/>
              </a:rPr>
              <a:t> </a:t>
            </a:r>
            <a:r>
              <a:rPr sz="1300" dirty="0">
                <a:solidFill>
                  <a:srgbClr val="E6F0E2"/>
                </a:solidFill>
                <a:latin typeface="Constantia"/>
                <a:cs typeface="Constantia"/>
              </a:rPr>
              <a:t>roślin.</a:t>
            </a:r>
            <a:r>
              <a:rPr sz="1300" spc="-20" dirty="0">
                <a:solidFill>
                  <a:srgbClr val="E6F0E2"/>
                </a:solidFill>
                <a:latin typeface="Constantia"/>
                <a:cs typeface="Constantia"/>
              </a:rPr>
              <a:t> Dlatego</a:t>
            </a:r>
            <a:r>
              <a:rPr sz="1300" spc="-60" dirty="0">
                <a:solidFill>
                  <a:srgbClr val="E6F0E2"/>
                </a:solidFill>
                <a:latin typeface="Constantia"/>
                <a:cs typeface="Constantia"/>
              </a:rPr>
              <a:t> </a:t>
            </a:r>
            <a:r>
              <a:rPr sz="1300" spc="-10" dirty="0">
                <a:solidFill>
                  <a:srgbClr val="E6F0E2"/>
                </a:solidFill>
                <a:latin typeface="Constantia"/>
                <a:cs typeface="Constantia"/>
              </a:rPr>
              <a:t>warto</a:t>
            </a:r>
            <a:r>
              <a:rPr sz="1300" spc="-60" dirty="0">
                <a:solidFill>
                  <a:srgbClr val="E6F0E2"/>
                </a:solidFill>
                <a:latin typeface="Constantia"/>
                <a:cs typeface="Constantia"/>
              </a:rPr>
              <a:t> </a:t>
            </a:r>
            <a:r>
              <a:rPr sz="1300" spc="-20" dirty="0">
                <a:solidFill>
                  <a:srgbClr val="E6F0E2"/>
                </a:solidFill>
                <a:latin typeface="Constantia"/>
                <a:cs typeface="Constantia"/>
              </a:rPr>
              <a:t>sprawdzać</a:t>
            </a:r>
            <a:r>
              <a:rPr sz="1300" spc="-50" dirty="0">
                <a:solidFill>
                  <a:srgbClr val="E6F0E2"/>
                </a:solidFill>
                <a:latin typeface="Constantia"/>
                <a:cs typeface="Constantia"/>
              </a:rPr>
              <a:t> </a:t>
            </a:r>
            <a:r>
              <a:rPr sz="1300" spc="-10" dirty="0">
                <a:solidFill>
                  <a:srgbClr val="E6F0E2"/>
                </a:solidFill>
                <a:latin typeface="Constantia"/>
                <a:cs typeface="Constantia"/>
              </a:rPr>
              <a:t>zdrowotność</a:t>
            </a:r>
            <a:r>
              <a:rPr sz="1300" spc="-5" dirty="0">
                <a:solidFill>
                  <a:srgbClr val="E6F0E2"/>
                </a:solidFill>
                <a:latin typeface="Constantia"/>
                <a:cs typeface="Constantia"/>
              </a:rPr>
              <a:t> </a:t>
            </a:r>
            <a:r>
              <a:rPr sz="1300" spc="-10" dirty="0">
                <a:solidFill>
                  <a:srgbClr val="E6F0E2"/>
                </a:solidFill>
                <a:latin typeface="Constantia"/>
                <a:cs typeface="Constantia"/>
              </a:rPr>
              <a:t>nasion, </a:t>
            </a:r>
            <a:r>
              <a:rPr sz="1300" dirty="0">
                <a:solidFill>
                  <a:srgbClr val="E6F0E2"/>
                </a:solidFill>
                <a:latin typeface="Constantia"/>
                <a:cs typeface="Constantia"/>
              </a:rPr>
              <a:t>cebul</a:t>
            </a:r>
            <a:r>
              <a:rPr sz="1300" spc="-30" dirty="0">
                <a:solidFill>
                  <a:srgbClr val="E6F0E2"/>
                </a:solidFill>
                <a:latin typeface="Constantia"/>
                <a:cs typeface="Constantia"/>
              </a:rPr>
              <a:t> </a:t>
            </a:r>
            <a:r>
              <a:rPr sz="1300" dirty="0">
                <a:solidFill>
                  <a:srgbClr val="E6F0E2"/>
                </a:solidFill>
                <a:latin typeface="Constantia"/>
                <a:cs typeface="Constantia"/>
              </a:rPr>
              <a:t>i</a:t>
            </a:r>
            <a:r>
              <a:rPr sz="1300" spc="-45" dirty="0">
                <a:solidFill>
                  <a:srgbClr val="E6F0E2"/>
                </a:solidFill>
                <a:latin typeface="Constantia"/>
                <a:cs typeface="Constantia"/>
              </a:rPr>
              <a:t> </a:t>
            </a:r>
            <a:r>
              <a:rPr sz="1300" spc="-10" dirty="0">
                <a:solidFill>
                  <a:srgbClr val="E6F0E2"/>
                </a:solidFill>
                <a:latin typeface="Constantia"/>
                <a:cs typeface="Constantia"/>
              </a:rPr>
              <a:t>bulw</a:t>
            </a:r>
            <a:r>
              <a:rPr sz="1300" spc="-65" dirty="0">
                <a:solidFill>
                  <a:srgbClr val="E6F0E2"/>
                </a:solidFill>
                <a:latin typeface="Constantia"/>
                <a:cs typeface="Constantia"/>
              </a:rPr>
              <a:t> </a:t>
            </a:r>
            <a:r>
              <a:rPr sz="1300" dirty="0">
                <a:solidFill>
                  <a:srgbClr val="E6F0E2"/>
                </a:solidFill>
                <a:latin typeface="Constantia"/>
                <a:cs typeface="Constantia"/>
              </a:rPr>
              <a:t>oraz</a:t>
            </a:r>
            <a:r>
              <a:rPr sz="1300" spc="-50" dirty="0">
                <a:solidFill>
                  <a:srgbClr val="E6F0E2"/>
                </a:solidFill>
                <a:latin typeface="Constantia"/>
                <a:cs typeface="Constantia"/>
              </a:rPr>
              <a:t> </a:t>
            </a:r>
            <a:r>
              <a:rPr sz="1300" spc="-10" dirty="0">
                <a:solidFill>
                  <a:srgbClr val="E6F0E2"/>
                </a:solidFill>
                <a:latin typeface="Constantia"/>
                <a:cs typeface="Constantia"/>
              </a:rPr>
              <a:t>selekcjonować</a:t>
            </a:r>
            <a:r>
              <a:rPr sz="1300" spc="-50" dirty="0">
                <a:solidFill>
                  <a:srgbClr val="E6F0E2"/>
                </a:solidFill>
                <a:latin typeface="Constantia"/>
                <a:cs typeface="Constantia"/>
              </a:rPr>
              <a:t> </a:t>
            </a:r>
            <a:r>
              <a:rPr sz="1300" dirty="0">
                <a:solidFill>
                  <a:srgbClr val="E6F0E2"/>
                </a:solidFill>
                <a:latin typeface="Constantia"/>
                <a:cs typeface="Constantia"/>
              </a:rPr>
              <a:t>te</a:t>
            </a:r>
            <a:r>
              <a:rPr sz="1300" spc="-60" dirty="0">
                <a:solidFill>
                  <a:srgbClr val="E6F0E2"/>
                </a:solidFill>
                <a:latin typeface="Constantia"/>
                <a:cs typeface="Constantia"/>
              </a:rPr>
              <a:t> </a:t>
            </a:r>
            <a:r>
              <a:rPr sz="1300" dirty="0">
                <a:solidFill>
                  <a:srgbClr val="E6F0E2"/>
                </a:solidFill>
                <a:latin typeface="Constantia"/>
                <a:cs typeface="Constantia"/>
              </a:rPr>
              <a:t>z</a:t>
            </a:r>
            <a:r>
              <a:rPr sz="1300" spc="-80" dirty="0">
                <a:solidFill>
                  <a:srgbClr val="E6F0E2"/>
                </a:solidFill>
                <a:latin typeface="Constantia"/>
                <a:cs typeface="Constantia"/>
              </a:rPr>
              <a:t> </a:t>
            </a:r>
            <a:r>
              <a:rPr sz="1300" spc="-10" dirty="0">
                <a:solidFill>
                  <a:srgbClr val="E6F0E2"/>
                </a:solidFill>
                <a:latin typeface="Constantia"/>
                <a:cs typeface="Constantia"/>
              </a:rPr>
              <a:t>objawami</a:t>
            </a:r>
            <a:r>
              <a:rPr sz="1300" spc="-50" dirty="0">
                <a:solidFill>
                  <a:srgbClr val="E6F0E2"/>
                </a:solidFill>
                <a:latin typeface="Constantia"/>
                <a:cs typeface="Constantia"/>
              </a:rPr>
              <a:t> </a:t>
            </a:r>
            <a:r>
              <a:rPr sz="1300" spc="-10" dirty="0">
                <a:solidFill>
                  <a:srgbClr val="E6F0E2"/>
                </a:solidFill>
                <a:latin typeface="Constantia"/>
                <a:cs typeface="Constantia"/>
              </a:rPr>
              <a:t>chorobowymi.</a:t>
            </a:r>
            <a:endParaRPr sz="1300" dirty="0">
              <a:latin typeface="Constantia"/>
              <a:cs typeface="Constantia"/>
            </a:endParaRPr>
          </a:p>
          <a:p>
            <a:pPr marL="285115" marR="20320">
              <a:lnSpc>
                <a:spcPct val="80000"/>
              </a:lnSpc>
              <a:spcBef>
                <a:spcPts val="1255"/>
              </a:spcBef>
            </a:pPr>
            <a:r>
              <a:rPr sz="1300" b="1" spc="-10" dirty="0">
                <a:solidFill>
                  <a:srgbClr val="E6F0E2"/>
                </a:solidFill>
                <a:latin typeface="Constantia"/>
                <a:cs typeface="Constantia"/>
              </a:rPr>
              <a:t>Zbyt</a:t>
            </a:r>
            <a:r>
              <a:rPr sz="1300" b="1" spc="-70" dirty="0">
                <a:solidFill>
                  <a:srgbClr val="E6F0E2"/>
                </a:solidFill>
                <a:latin typeface="Constantia"/>
                <a:cs typeface="Constantia"/>
              </a:rPr>
              <a:t> </a:t>
            </a:r>
            <a:r>
              <a:rPr sz="1300" b="1" spc="-10" dirty="0">
                <a:solidFill>
                  <a:srgbClr val="E6F0E2"/>
                </a:solidFill>
                <a:latin typeface="Constantia"/>
                <a:cs typeface="Constantia"/>
              </a:rPr>
              <a:t>głębokie</a:t>
            </a:r>
            <a:r>
              <a:rPr sz="1300" b="1" spc="-40" dirty="0">
                <a:solidFill>
                  <a:srgbClr val="E6F0E2"/>
                </a:solidFill>
                <a:latin typeface="Constantia"/>
                <a:cs typeface="Constantia"/>
              </a:rPr>
              <a:t> </a:t>
            </a:r>
            <a:r>
              <a:rPr sz="1300" b="1" dirty="0">
                <a:solidFill>
                  <a:srgbClr val="E6F0E2"/>
                </a:solidFill>
                <a:latin typeface="Constantia"/>
                <a:cs typeface="Constantia"/>
              </a:rPr>
              <a:t>i</a:t>
            </a:r>
            <a:r>
              <a:rPr sz="1300" b="1" spc="-25" dirty="0">
                <a:solidFill>
                  <a:srgbClr val="E6F0E2"/>
                </a:solidFill>
                <a:latin typeface="Constantia"/>
                <a:cs typeface="Constantia"/>
              </a:rPr>
              <a:t> </a:t>
            </a:r>
            <a:r>
              <a:rPr sz="1300" b="1" dirty="0">
                <a:solidFill>
                  <a:srgbClr val="E6F0E2"/>
                </a:solidFill>
                <a:latin typeface="Constantia"/>
                <a:cs typeface="Constantia"/>
              </a:rPr>
              <a:t>za</a:t>
            </a:r>
            <a:r>
              <a:rPr sz="1300" b="1" spc="-65" dirty="0">
                <a:solidFill>
                  <a:srgbClr val="E6F0E2"/>
                </a:solidFill>
                <a:latin typeface="Constantia"/>
                <a:cs typeface="Constantia"/>
              </a:rPr>
              <a:t> </a:t>
            </a:r>
            <a:r>
              <a:rPr sz="1300" b="1" spc="-20" dirty="0">
                <a:solidFill>
                  <a:srgbClr val="E6F0E2"/>
                </a:solidFill>
                <a:latin typeface="Constantia"/>
                <a:cs typeface="Constantia"/>
              </a:rPr>
              <a:t>gęste</a:t>
            </a:r>
            <a:r>
              <a:rPr sz="1300" b="1" spc="-30" dirty="0">
                <a:solidFill>
                  <a:srgbClr val="E6F0E2"/>
                </a:solidFill>
                <a:latin typeface="Constantia"/>
                <a:cs typeface="Constantia"/>
              </a:rPr>
              <a:t> </a:t>
            </a:r>
            <a:r>
              <a:rPr sz="1300" b="1" spc="-10" dirty="0">
                <a:solidFill>
                  <a:srgbClr val="E6F0E2"/>
                </a:solidFill>
                <a:latin typeface="Constantia"/>
                <a:cs typeface="Constantia"/>
              </a:rPr>
              <a:t>sadzenie</a:t>
            </a:r>
            <a:r>
              <a:rPr sz="1300" b="1" spc="-40" dirty="0">
                <a:solidFill>
                  <a:srgbClr val="E6F0E2"/>
                </a:solidFill>
                <a:latin typeface="Constantia"/>
                <a:cs typeface="Constantia"/>
              </a:rPr>
              <a:t> </a:t>
            </a:r>
            <a:r>
              <a:rPr sz="1300" b="1" spc="-10" dirty="0">
                <a:solidFill>
                  <a:srgbClr val="E6F0E2"/>
                </a:solidFill>
                <a:latin typeface="Constantia"/>
                <a:cs typeface="Constantia"/>
              </a:rPr>
              <a:t>siewek</a:t>
            </a:r>
            <a:r>
              <a:rPr sz="1300" b="1" spc="-20" dirty="0">
                <a:solidFill>
                  <a:srgbClr val="E6F0E2"/>
                </a:solidFill>
                <a:latin typeface="Constantia"/>
                <a:cs typeface="Constantia"/>
              </a:rPr>
              <a:t> </a:t>
            </a:r>
            <a:r>
              <a:rPr sz="1300" b="1" dirty="0">
                <a:solidFill>
                  <a:srgbClr val="E6F0E2"/>
                </a:solidFill>
                <a:latin typeface="Constantia"/>
                <a:cs typeface="Constantia"/>
              </a:rPr>
              <a:t>i</a:t>
            </a:r>
            <a:r>
              <a:rPr sz="1300" b="1" spc="-35" dirty="0">
                <a:solidFill>
                  <a:srgbClr val="E6F0E2"/>
                </a:solidFill>
                <a:latin typeface="Constantia"/>
                <a:cs typeface="Constantia"/>
              </a:rPr>
              <a:t> </a:t>
            </a:r>
            <a:r>
              <a:rPr sz="1300" b="1" dirty="0">
                <a:solidFill>
                  <a:srgbClr val="E6F0E2"/>
                </a:solidFill>
                <a:latin typeface="Constantia"/>
                <a:cs typeface="Constantia"/>
              </a:rPr>
              <a:t>wysiewanie</a:t>
            </a:r>
            <a:r>
              <a:rPr sz="1300" b="1" spc="-15" dirty="0">
                <a:solidFill>
                  <a:srgbClr val="E6F0E2"/>
                </a:solidFill>
                <a:latin typeface="Constantia"/>
                <a:cs typeface="Constantia"/>
              </a:rPr>
              <a:t> </a:t>
            </a:r>
            <a:r>
              <a:rPr sz="1300" b="1" dirty="0">
                <a:solidFill>
                  <a:srgbClr val="E6F0E2"/>
                </a:solidFill>
                <a:latin typeface="Constantia"/>
                <a:cs typeface="Constantia"/>
              </a:rPr>
              <a:t>nasion</a:t>
            </a:r>
            <a:r>
              <a:rPr sz="1300" b="1" spc="15" dirty="0">
                <a:solidFill>
                  <a:srgbClr val="E6F0E2"/>
                </a:solidFill>
                <a:latin typeface="Constantia"/>
                <a:cs typeface="Constantia"/>
              </a:rPr>
              <a:t> </a:t>
            </a:r>
            <a:r>
              <a:rPr sz="1300" spc="-10" dirty="0">
                <a:solidFill>
                  <a:srgbClr val="E6F0E2"/>
                </a:solidFill>
                <a:latin typeface="Constantia"/>
                <a:cs typeface="Constantia"/>
              </a:rPr>
              <a:t>powoduje</a:t>
            </a:r>
            <a:r>
              <a:rPr sz="1300" spc="-15" dirty="0">
                <a:solidFill>
                  <a:srgbClr val="E6F0E2"/>
                </a:solidFill>
                <a:latin typeface="Constantia"/>
                <a:cs typeface="Constantia"/>
              </a:rPr>
              <a:t> </a:t>
            </a:r>
            <a:r>
              <a:rPr sz="1300" spc="-10" dirty="0">
                <a:solidFill>
                  <a:srgbClr val="E6F0E2"/>
                </a:solidFill>
                <a:latin typeface="Constantia"/>
                <a:cs typeface="Constantia"/>
              </a:rPr>
              <a:t>powstanie</a:t>
            </a:r>
            <a:r>
              <a:rPr sz="1300" spc="-50" dirty="0">
                <a:solidFill>
                  <a:srgbClr val="E6F0E2"/>
                </a:solidFill>
                <a:latin typeface="Constantia"/>
                <a:cs typeface="Constantia"/>
              </a:rPr>
              <a:t> </a:t>
            </a:r>
            <a:r>
              <a:rPr sz="1300" spc="-10" dirty="0">
                <a:solidFill>
                  <a:srgbClr val="E6F0E2"/>
                </a:solidFill>
                <a:latin typeface="Constantia"/>
                <a:cs typeface="Constantia"/>
              </a:rPr>
              <a:t>specyficznego</a:t>
            </a:r>
            <a:r>
              <a:rPr sz="1300" spc="-25" dirty="0">
                <a:solidFill>
                  <a:srgbClr val="E6F0E2"/>
                </a:solidFill>
                <a:latin typeface="Constantia"/>
                <a:cs typeface="Constantia"/>
              </a:rPr>
              <a:t> </a:t>
            </a:r>
            <a:r>
              <a:rPr sz="1300" spc="-10" dirty="0">
                <a:solidFill>
                  <a:srgbClr val="E6F0E2"/>
                </a:solidFill>
                <a:latin typeface="Constantia"/>
                <a:cs typeface="Constantia"/>
              </a:rPr>
              <a:t>mikroklimatu </a:t>
            </a:r>
            <a:r>
              <a:rPr sz="1300" dirty="0">
                <a:solidFill>
                  <a:srgbClr val="E6F0E2"/>
                </a:solidFill>
                <a:latin typeface="Constantia"/>
                <a:cs typeface="Constantia"/>
              </a:rPr>
              <a:t>o</a:t>
            </a:r>
            <a:r>
              <a:rPr sz="1300" spc="-80" dirty="0">
                <a:solidFill>
                  <a:srgbClr val="E6F0E2"/>
                </a:solidFill>
                <a:latin typeface="Constantia"/>
                <a:cs typeface="Constantia"/>
              </a:rPr>
              <a:t> </a:t>
            </a:r>
            <a:r>
              <a:rPr sz="1300" spc="-10" dirty="0">
                <a:solidFill>
                  <a:srgbClr val="E6F0E2"/>
                </a:solidFill>
                <a:latin typeface="Constantia"/>
                <a:cs typeface="Constantia"/>
              </a:rPr>
              <a:t>wysokiej</a:t>
            </a:r>
            <a:r>
              <a:rPr sz="1300" spc="-35" dirty="0">
                <a:solidFill>
                  <a:srgbClr val="E6F0E2"/>
                </a:solidFill>
                <a:latin typeface="Constantia"/>
                <a:cs typeface="Constantia"/>
              </a:rPr>
              <a:t> </a:t>
            </a:r>
            <a:r>
              <a:rPr sz="1300" spc="-10" dirty="0">
                <a:solidFill>
                  <a:srgbClr val="E6F0E2"/>
                </a:solidFill>
                <a:latin typeface="Constantia"/>
                <a:cs typeface="Constantia"/>
              </a:rPr>
              <a:t>wilgotności</a:t>
            </a:r>
            <a:r>
              <a:rPr sz="1300" spc="-25" dirty="0">
                <a:solidFill>
                  <a:srgbClr val="E6F0E2"/>
                </a:solidFill>
                <a:latin typeface="Constantia"/>
                <a:cs typeface="Constantia"/>
              </a:rPr>
              <a:t> </a:t>
            </a:r>
            <a:r>
              <a:rPr sz="1300" spc="-10" dirty="0">
                <a:solidFill>
                  <a:srgbClr val="E6F0E2"/>
                </a:solidFill>
                <a:latin typeface="Constantia"/>
                <a:cs typeface="Constantia"/>
              </a:rPr>
              <a:t>powietrza</a:t>
            </a:r>
            <a:r>
              <a:rPr sz="1300" spc="-20" dirty="0">
                <a:solidFill>
                  <a:srgbClr val="E6F0E2"/>
                </a:solidFill>
                <a:latin typeface="Constantia"/>
                <a:cs typeface="Constantia"/>
              </a:rPr>
              <a:t> </a:t>
            </a:r>
            <a:r>
              <a:rPr sz="1300" dirty="0">
                <a:solidFill>
                  <a:srgbClr val="E6F0E2"/>
                </a:solidFill>
                <a:latin typeface="Constantia"/>
                <a:cs typeface="Constantia"/>
              </a:rPr>
              <a:t>i</a:t>
            </a:r>
            <a:r>
              <a:rPr sz="1300" spc="-35" dirty="0">
                <a:solidFill>
                  <a:srgbClr val="E6F0E2"/>
                </a:solidFill>
                <a:latin typeface="Constantia"/>
                <a:cs typeface="Constantia"/>
              </a:rPr>
              <a:t> </a:t>
            </a:r>
            <a:r>
              <a:rPr sz="1300" spc="-10" dirty="0">
                <a:solidFill>
                  <a:srgbClr val="E6F0E2"/>
                </a:solidFill>
                <a:latin typeface="Constantia"/>
                <a:cs typeface="Constantia"/>
              </a:rPr>
              <a:t>zmniejszonej</a:t>
            </a:r>
            <a:r>
              <a:rPr sz="1300" spc="-25" dirty="0">
                <a:solidFill>
                  <a:srgbClr val="E6F0E2"/>
                </a:solidFill>
                <a:latin typeface="Constantia"/>
                <a:cs typeface="Constantia"/>
              </a:rPr>
              <a:t> </a:t>
            </a:r>
            <a:r>
              <a:rPr sz="1300" spc="-10" dirty="0">
                <a:solidFill>
                  <a:srgbClr val="E6F0E2"/>
                </a:solidFill>
                <a:latin typeface="Constantia"/>
                <a:cs typeface="Constantia"/>
              </a:rPr>
              <a:t>powierzchni</a:t>
            </a:r>
            <a:r>
              <a:rPr sz="1300" spc="-20" dirty="0">
                <a:solidFill>
                  <a:srgbClr val="E6F0E2"/>
                </a:solidFill>
                <a:latin typeface="Constantia"/>
                <a:cs typeface="Constantia"/>
              </a:rPr>
              <a:t> </a:t>
            </a:r>
            <a:r>
              <a:rPr sz="1300" dirty="0">
                <a:solidFill>
                  <a:srgbClr val="E6F0E2"/>
                </a:solidFill>
                <a:latin typeface="Constantia"/>
                <a:cs typeface="Constantia"/>
              </a:rPr>
              <a:t>penetracji</a:t>
            </a:r>
            <a:r>
              <a:rPr sz="1300" spc="10" dirty="0">
                <a:solidFill>
                  <a:srgbClr val="E6F0E2"/>
                </a:solidFill>
                <a:latin typeface="Constantia"/>
                <a:cs typeface="Constantia"/>
              </a:rPr>
              <a:t> </a:t>
            </a:r>
            <a:r>
              <a:rPr sz="1300" spc="-10" dirty="0">
                <a:solidFill>
                  <a:srgbClr val="E6F0E2"/>
                </a:solidFill>
                <a:latin typeface="Constantia"/>
                <a:cs typeface="Constantia"/>
              </a:rPr>
              <a:t>korzenia</a:t>
            </a:r>
            <a:r>
              <a:rPr sz="1300" spc="-45" dirty="0">
                <a:solidFill>
                  <a:srgbClr val="E6F0E2"/>
                </a:solidFill>
                <a:latin typeface="Constantia"/>
                <a:cs typeface="Constantia"/>
              </a:rPr>
              <a:t> </a:t>
            </a:r>
            <a:r>
              <a:rPr sz="1300" dirty="0">
                <a:solidFill>
                  <a:srgbClr val="E6F0E2"/>
                </a:solidFill>
                <a:latin typeface="Constantia"/>
                <a:cs typeface="Constantia"/>
              </a:rPr>
              <a:t>dla</a:t>
            </a:r>
            <a:r>
              <a:rPr sz="1300" spc="-55" dirty="0">
                <a:solidFill>
                  <a:srgbClr val="E6F0E2"/>
                </a:solidFill>
                <a:latin typeface="Constantia"/>
                <a:cs typeface="Constantia"/>
              </a:rPr>
              <a:t> </a:t>
            </a:r>
            <a:r>
              <a:rPr sz="1300" spc="-25" dirty="0">
                <a:solidFill>
                  <a:srgbClr val="E6F0E2"/>
                </a:solidFill>
                <a:latin typeface="Constantia"/>
                <a:cs typeface="Constantia"/>
              </a:rPr>
              <a:t>rośliny.</a:t>
            </a:r>
            <a:r>
              <a:rPr sz="1300" spc="25" dirty="0">
                <a:solidFill>
                  <a:srgbClr val="E6F0E2"/>
                </a:solidFill>
                <a:latin typeface="Constantia"/>
                <a:cs typeface="Constantia"/>
              </a:rPr>
              <a:t> </a:t>
            </a:r>
            <a:r>
              <a:rPr sz="1300" spc="-10" dirty="0">
                <a:solidFill>
                  <a:srgbClr val="E6F0E2"/>
                </a:solidFill>
                <a:latin typeface="Constantia"/>
                <a:cs typeface="Constantia"/>
              </a:rPr>
              <a:t>Opóźnia</a:t>
            </a:r>
            <a:r>
              <a:rPr sz="1300" spc="-40" dirty="0">
                <a:solidFill>
                  <a:srgbClr val="E6F0E2"/>
                </a:solidFill>
                <a:latin typeface="Constantia"/>
                <a:cs typeface="Constantia"/>
              </a:rPr>
              <a:t> </a:t>
            </a:r>
            <a:r>
              <a:rPr sz="1300" spc="-10" dirty="0">
                <a:solidFill>
                  <a:srgbClr val="E6F0E2"/>
                </a:solidFill>
                <a:latin typeface="Constantia"/>
                <a:cs typeface="Constantia"/>
              </a:rPr>
              <a:t>to</a:t>
            </a:r>
            <a:r>
              <a:rPr sz="1300" spc="-55" dirty="0">
                <a:solidFill>
                  <a:srgbClr val="E6F0E2"/>
                </a:solidFill>
                <a:latin typeface="Constantia"/>
                <a:cs typeface="Constantia"/>
              </a:rPr>
              <a:t> </a:t>
            </a:r>
            <a:r>
              <a:rPr sz="1300" spc="-10" dirty="0">
                <a:solidFill>
                  <a:srgbClr val="E6F0E2"/>
                </a:solidFill>
                <a:latin typeface="Constantia"/>
                <a:cs typeface="Constantia"/>
              </a:rPr>
              <a:t>rozwój </a:t>
            </a:r>
            <a:r>
              <a:rPr sz="1300" spc="-20" dirty="0">
                <a:solidFill>
                  <a:srgbClr val="E6F0E2"/>
                </a:solidFill>
                <a:latin typeface="Constantia"/>
                <a:cs typeface="Constantia"/>
              </a:rPr>
              <a:t>rośliny</a:t>
            </a:r>
            <a:r>
              <a:rPr sz="1300" spc="-60" dirty="0">
                <a:solidFill>
                  <a:srgbClr val="E6F0E2"/>
                </a:solidFill>
                <a:latin typeface="Constantia"/>
                <a:cs typeface="Constantia"/>
              </a:rPr>
              <a:t> </a:t>
            </a:r>
            <a:r>
              <a:rPr sz="1300" dirty="0">
                <a:solidFill>
                  <a:srgbClr val="E6F0E2"/>
                </a:solidFill>
                <a:latin typeface="Constantia"/>
                <a:cs typeface="Constantia"/>
              </a:rPr>
              <a:t>w</a:t>
            </a:r>
            <a:r>
              <a:rPr sz="1300" spc="-30" dirty="0">
                <a:solidFill>
                  <a:srgbClr val="E6F0E2"/>
                </a:solidFill>
                <a:latin typeface="Constantia"/>
                <a:cs typeface="Constantia"/>
              </a:rPr>
              <a:t> </a:t>
            </a:r>
            <a:r>
              <a:rPr sz="1300" spc="-10" dirty="0">
                <a:solidFill>
                  <a:srgbClr val="E6F0E2"/>
                </a:solidFill>
                <a:latin typeface="Constantia"/>
                <a:cs typeface="Constantia"/>
              </a:rPr>
              <a:t>młodocianym</a:t>
            </a:r>
            <a:r>
              <a:rPr sz="1300" spc="-45" dirty="0">
                <a:solidFill>
                  <a:srgbClr val="E6F0E2"/>
                </a:solidFill>
                <a:latin typeface="Constantia"/>
                <a:cs typeface="Constantia"/>
              </a:rPr>
              <a:t> </a:t>
            </a:r>
            <a:r>
              <a:rPr sz="1300" spc="-10" dirty="0">
                <a:solidFill>
                  <a:srgbClr val="E6F0E2"/>
                </a:solidFill>
                <a:latin typeface="Constantia"/>
                <a:cs typeface="Constantia"/>
              </a:rPr>
              <a:t>stadium,</a:t>
            </a:r>
            <a:r>
              <a:rPr sz="1300" spc="-35" dirty="0">
                <a:solidFill>
                  <a:srgbClr val="E6F0E2"/>
                </a:solidFill>
                <a:latin typeface="Constantia"/>
                <a:cs typeface="Constantia"/>
              </a:rPr>
              <a:t> </a:t>
            </a:r>
            <a:r>
              <a:rPr sz="1300" dirty="0">
                <a:solidFill>
                  <a:srgbClr val="E6F0E2"/>
                </a:solidFill>
                <a:latin typeface="Constantia"/>
                <a:cs typeface="Constantia"/>
              </a:rPr>
              <a:t>w</a:t>
            </a:r>
            <a:r>
              <a:rPr sz="1300" spc="-40" dirty="0">
                <a:solidFill>
                  <a:srgbClr val="E6F0E2"/>
                </a:solidFill>
                <a:latin typeface="Constantia"/>
                <a:cs typeface="Constantia"/>
              </a:rPr>
              <a:t> </a:t>
            </a:r>
            <a:r>
              <a:rPr sz="1300" dirty="0">
                <a:solidFill>
                  <a:srgbClr val="E6F0E2"/>
                </a:solidFill>
                <a:latin typeface="Constantia"/>
                <a:cs typeface="Constantia"/>
              </a:rPr>
              <a:t>którym</a:t>
            </a:r>
            <a:r>
              <a:rPr sz="1300" spc="-10" dirty="0">
                <a:solidFill>
                  <a:srgbClr val="E6F0E2"/>
                </a:solidFill>
                <a:latin typeface="Constantia"/>
                <a:cs typeface="Constantia"/>
              </a:rPr>
              <a:t> </a:t>
            </a:r>
            <a:r>
              <a:rPr sz="1300" dirty="0">
                <a:solidFill>
                  <a:srgbClr val="E6F0E2"/>
                </a:solidFill>
                <a:latin typeface="Constantia"/>
                <a:cs typeface="Constantia"/>
              </a:rPr>
              <a:t>jest</a:t>
            </a:r>
            <a:r>
              <a:rPr sz="1300" spc="-45" dirty="0">
                <a:solidFill>
                  <a:srgbClr val="E6F0E2"/>
                </a:solidFill>
                <a:latin typeface="Constantia"/>
                <a:cs typeface="Constantia"/>
              </a:rPr>
              <a:t> </a:t>
            </a:r>
            <a:r>
              <a:rPr sz="1300" dirty="0">
                <a:solidFill>
                  <a:srgbClr val="E6F0E2"/>
                </a:solidFill>
                <a:latin typeface="Constantia"/>
                <a:cs typeface="Constantia"/>
              </a:rPr>
              <a:t>tak</a:t>
            </a:r>
            <a:r>
              <a:rPr sz="1300" spc="-35" dirty="0">
                <a:solidFill>
                  <a:srgbClr val="E6F0E2"/>
                </a:solidFill>
                <a:latin typeface="Constantia"/>
                <a:cs typeface="Constantia"/>
              </a:rPr>
              <a:t> </a:t>
            </a:r>
            <a:r>
              <a:rPr sz="1300" spc="-10" dirty="0">
                <a:solidFill>
                  <a:srgbClr val="E6F0E2"/>
                </a:solidFill>
                <a:latin typeface="Constantia"/>
                <a:cs typeface="Constantia"/>
              </a:rPr>
              <a:t>wrażliwa.</a:t>
            </a:r>
            <a:endParaRPr sz="1300" dirty="0">
              <a:latin typeface="Constantia"/>
              <a:cs typeface="Constantia"/>
            </a:endParaRPr>
          </a:p>
          <a:p>
            <a:pPr marL="285115" marR="421640">
              <a:lnSpc>
                <a:spcPct val="80000"/>
              </a:lnSpc>
              <a:spcBef>
                <a:spcPts val="1250"/>
              </a:spcBef>
            </a:pPr>
            <a:r>
              <a:rPr sz="1300" b="1" spc="-30" dirty="0">
                <a:solidFill>
                  <a:srgbClr val="E6F0E2"/>
                </a:solidFill>
                <a:latin typeface="Constantia"/>
                <a:cs typeface="Constantia"/>
              </a:rPr>
              <a:t>Termin</a:t>
            </a:r>
            <a:r>
              <a:rPr sz="1300" b="1" spc="-45" dirty="0">
                <a:solidFill>
                  <a:srgbClr val="E6F0E2"/>
                </a:solidFill>
                <a:latin typeface="Constantia"/>
                <a:cs typeface="Constantia"/>
              </a:rPr>
              <a:t> </a:t>
            </a:r>
            <a:r>
              <a:rPr sz="1300" b="1" dirty="0">
                <a:solidFill>
                  <a:srgbClr val="E6F0E2"/>
                </a:solidFill>
                <a:latin typeface="Constantia"/>
                <a:cs typeface="Constantia"/>
              </a:rPr>
              <a:t>wysiewu,</a:t>
            </a:r>
            <a:r>
              <a:rPr sz="1300" b="1" spc="-15" dirty="0">
                <a:solidFill>
                  <a:srgbClr val="E6F0E2"/>
                </a:solidFill>
                <a:latin typeface="Constantia"/>
                <a:cs typeface="Constantia"/>
              </a:rPr>
              <a:t> </a:t>
            </a:r>
            <a:r>
              <a:rPr sz="1300" b="1" spc="-10" dirty="0">
                <a:solidFill>
                  <a:srgbClr val="E6F0E2"/>
                </a:solidFill>
                <a:latin typeface="Constantia"/>
                <a:cs typeface="Constantia"/>
              </a:rPr>
              <a:t>sadzenia</a:t>
            </a:r>
            <a:r>
              <a:rPr sz="1300" b="1" spc="-20" dirty="0">
                <a:solidFill>
                  <a:srgbClr val="E6F0E2"/>
                </a:solidFill>
                <a:latin typeface="Constantia"/>
                <a:cs typeface="Constantia"/>
              </a:rPr>
              <a:t> </a:t>
            </a:r>
            <a:r>
              <a:rPr sz="1300" b="1" dirty="0">
                <a:solidFill>
                  <a:srgbClr val="E6F0E2"/>
                </a:solidFill>
                <a:latin typeface="Constantia"/>
                <a:cs typeface="Constantia"/>
              </a:rPr>
              <a:t>i</a:t>
            </a:r>
            <a:r>
              <a:rPr sz="1300" b="1" spc="-40" dirty="0">
                <a:solidFill>
                  <a:srgbClr val="E6F0E2"/>
                </a:solidFill>
                <a:latin typeface="Constantia"/>
                <a:cs typeface="Constantia"/>
              </a:rPr>
              <a:t> </a:t>
            </a:r>
            <a:r>
              <a:rPr sz="1300" b="1" dirty="0">
                <a:solidFill>
                  <a:srgbClr val="E6F0E2"/>
                </a:solidFill>
                <a:latin typeface="Constantia"/>
                <a:cs typeface="Constantia"/>
              </a:rPr>
              <a:t>zbioru</a:t>
            </a:r>
            <a:r>
              <a:rPr sz="1300" b="1" spc="-10" dirty="0">
                <a:solidFill>
                  <a:srgbClr val="E6F0E2"/>
                </a:solidFill>
                <a:latin typeface="Constantia"/>
                <a:cs typeface="Constantia"/>
              </a:rPr>
              <a:t> </a:t>
            </a:r>
            <a:r>
              <a:rPr sz="1300" spc="-10" dirty="0">
                <a:solidFill>
                  <a:srgbClr val="E6F0E2"/>
                </a:solidFill>
                <a:latin typeface="Constantia"/>
                <a:cs typeface="Constantia"/>
              </a:rPr>
              <a:t>związany</a:t>
            </a:r>
            <a:r>
              <a:rPr sz="1300" spc="-45" dirty="0">
                <a:solidFill>
                  <a:srgbClr val="E6F0E2"/>
                </a:solidFill>
                <a:latin typeface="Constantia"/>
                <a:cs typeface="Constantia"/>
              </a:rPr>
              <a:t> </a:t>
            </a:r>
            <a:r>
              <a:rPr sz="1300" dirty="0">
                <a:solidFill>
                  <a:srgbClr val="E6F0E2"/>
                </a:solidFill>
                <a:latin typeface="Constantia"/>
                <a:cs typeface="Constantia"/>
              </a:rPr>
              <a:t>z</a:t>
            </a:r>
            <a:r>
              <a:rPr sz="1300" spc="-60" dirty="0">
                <a:solidFill>
                  <a:srgbClr val="E6F0E2"/>
                </a:solidFill>
                <a:latin typeface="Constantia"/>
                <a:cs typeface="Constantia"/>
              </a:rPr>
              <a:t> </a:t>
            </a:r>
            <a:r>
              <a:rPr sz="1300" spc="-10" dirty="0">
                <a:solidFill>
                  <a:srgbClr val="E6F0E2"/>
                </a:solidFill>
                <a:latin typeface="Constantia"/>
                <a:cs typeface="Constantia"/>
              </a:rPr>
              <a:t>warunkami</a:t>
            </a:r>
            <a:r>
              <a:rPr sz="1300" spc="-5" dirty="0">
                <a:solidFill>
                  <a:srgbClr val="E6F0E2"/>
                </a:solidFill>
                <a:latin typeface="Constantia"/>
                <a:cs typeface="Constantia"/>
              </a:rPr>
              <a:t> </a:t>
            </a:r>
            <a:r>
              <a:rPr sz="1300" spc="-10" dirty="0">
                <a:solidFill>
                  <a:srgbClr val="E6F0E2"/>
                </a:solidFill>
                <a:latin typeface="Constantia"/>
                <a:cs typeface="Constantia"/>
              </a:rPr>
              <a:t>pogodowymi,</a:t>
            </a:r>
            <a:r>
              <a:rPr sz="1300" spc="-20" dirty="0">
                <a:solidFill>
                  <a:srgbClr val="E6F0E2"/>
                </a:solidFill>
                <a:latin typeface="Constantia"/>
                <a:cs typeface="Constantia"/>
              </a:rPr>
              <a:t> </a:t>
            </a:r>
            <a:r>
              <a:rPr sz="1300" spc="-10" dirty="0">
                <a:solidFill>
                  <a:srgbClr val="E6F0E2"/>
                </a:solidFill>
                <a:latin typeface="Constantia"/>
                <a:cs typeface="Constantia"/>
              </a:rPr>
              <a:t>wykonanie</a:t>
            </a:r>
            <a:r>
              <a:rPr sz="1300" spc="-25" dirty="0">
                <a:solidFill>
                  <a:srgbClr val="E6F0E2"/>
                </a:solidFill>
                <a:latin typeface="Constantia"/>
                <a:cs typeface="Constantia"/>
              </a:rPr>
              <a:t> </a:t>
            </a:r>
            <a:r>
              <a:rPr sz="1300" spc="-10" dirty="0">
                <a:solidFill>
                  <a:srgbClr val="E6F0E2"/>
                </a:solidFill>
                <a:latin typeface="Constantia"/>
                <a:cs typeface="Constantia"/>
              </a:rPr>
              <a:t>tych</a:t>
            </a:r>
            <a:r>
              <a:rPr sz="1300" spc="-40" dirty="0">
                <a:solidFill>
                  <a:srgbClr val="E6F0E2"/>
                </a:solidFill>
                <a:latin typeface="Constantia"/>
                <a:cs typeface="Constantia"/>
              </a:rPr>
              <a:t> </a:t>
            </a:r>
            <a:r>
              <a:rPr sz="1300" spc="-20" dirty="0">
                <a:solidFill>
                  <a:srgbClr val="E6F0E2"/>
                </a:solidFill>
                <a:latin typeface="Constantia"/>
                <a:cs typeface="Constantia"/>
              </a:rPr>
              <a:t>zabiegów</a:t>
            </a:r>
            <a:r>
              <a:rPr sz="1300" spc="-60" dirty="0">
                <a:solidFill>
                  <a:srgbClr val="E6F0E2"/>
                </a:solidFill>
                <a:latin typeface="Constantia"/>
                <a:cs typeface="Constantia"/>
              </a:rPr>
              <a:t> </a:t>
            </a:r>
            <a:r>
              <a:rPr sz="1300" dirty="0">
                <a:solidFill>
                  <a:srgbClr val="E6F0E2"/>
                </a:solidFill>
                <a:latin typeface="Constantia"/>
                <a:cs typeface="Constantia"/>
              </a:rPr>
              <a:t>w</a:t>
            </a:r>
            <a:r>
              <a:rPr sz="1300" spc="-60" dirty="0">
                <a:solidFill>
                  <a:srgbClr val="E6F0E2"/>
                </a:solidFill>
                <a:latin typeface="Constantia"/>
                <a:cs typeface="Constantia"/>
              </a:rPr>
              <a:t> </a:t>
            </a:r>
            <a:r>
              <a:rPr sz="1300" spc="-10" dirty="0">
                <a:solidFill>
                  <a:srgbClr val="E6F0E2"/>
                </a:solidFill>
                <a:latin typeface="Constantia"/>
                <a:cs typeface="Constantia"/>
              </a:rPr>
              <a:t>czasie najbardziej</a:t>
            </a:r>
            <a:r>
              <a:rPr sz="1300" spc="-25" dirty="0">
                <a:solidFill>
                  <a:srgbClr val="E6F0E2"/>
                </a:solidFill>
                <a:latin typeface="Constantia"/>
                <a:cs typeface="Constantia"/>
              </a:rPr>
              <a:t> </a:t>
            </a:r>
            <a:r>
              <a:rPr sz="1300" spc="-10" dirty="0">
                <a:solidFill>
                  <a:srgbClr val="E6F0E2"/>
                </a:solidFill>
                <a:latin typeface="Constantia"/>
                <a:cs typeface="Constantia"/>
              </a:rPr>
              <a:t>optymalnym</a:t>
            </a:r>
            <a:r>
              <a:rPr sz="1300" spc="-35" dirty="0">
                <a:solidFill>
                  <a:srgbClr val="E6F0E2"/>
                </a:solidFill>
                <a:latin typeface="Constantia"/>
                <a:cs typeface="Constantia"/>
              </a:rPr>
              <a:t> </a:t>
            </a:r>
            <a:r>
              <a:rPr sz="1300" dirty="0">
                <a:solidFill>
                  <a:srgbClr val="E6F0E2"/>
                </a:solidFill>
                <a:latin typeface="Constantia"/>
                <a:cs typeface="Constantia"/>
              </a:rPr>
              <a:t>dla</a:t>
            </a:r>
            <a:r>
              <a:rPr sz="1300" spc="-50" dirty="0">
                <a:solidFill>
                  <a:srgbClr val="E6F0E2"/>
                </a:solidFill>
                <a:latin typeface="Constantia"/>
                <a:cs typeface="Constantia"/>
              </a:rPr>
              <a:t> </a:t>
            </a:r>
            <a:r>
              <a:rPr sz="1300" spc="-25" dirty="0">
                <a:solidFill>
                  <a:srgbClr val="E6F0E2"/>
                </a:solidFill>
                <a:latin typeface="Constantia"/>
                <a:cs typeface="Constantia"/>
              </a:rPr>
              <a:t>rośliny.</a:t>
            </a:r>
            <a:r>
              <a:rPr sz="1300" dirty="0">
                <a:solidFill>
                  <a:srgbClr val="E6F0E2"/>
                </a:solidFill>
                <a:latin typeface="Constantia"/>
                <a:cs typeface="Constantia"/>
              </a:rPr>
              <a:t> Gdyż</a:t>
            </a:r>
            <a:r>
              <a:rPr sz="1300" spc="-40" dirty="0">
                <a:solidFill>
                  <a:srgbClr val="E6F0E2"/>
                </a:solidFill>
                <a:latin typeface="Constantia"/>
                <a:cs typeface="Constantia"/>
              </a:rPr>
              <a:t> </a:t>
            </a:r>
            <a:r>
              <a:rPr sz="1300" spc="-20" dirty="0">
                <a:solidFill>
                  <a:srgbClr val="E6F0E2"/>
                </a:solidFill>
                <a:latin typeface="Constantia"/>
                <a:cs typeface="Constantia"/>
              </a:rPr>
              <a:t>zbyt</a:t>
            </a:r>
            <a:r>
              <a:rPr sz="1300" spc="-60" dirty="0">
                <a:solidFill>
                  <a:srgbClr val="E6F0E2"/>
                </a:solidFill>
                <a:latin typeface="Constantia"/>
                <a:cs typeface="Constantia"/>
              </a:rPr>
              <a:t> </a:t>
            </a:r>
            <a:r>
              <a:rPr sz="1300" spc="-20" dirty="0">
                <a:solidFill>
                  <a:srgbClr val="E6F0E2"/>
                </a:solidFill>
                <a:latin typeface="Constantia"/>
                <a:cs typeface="Constantia"/>
              </a:rPr>
              <a:t>wczesny</a:t>
            </a:r>
            <a:r>
              <a:rPr sz="1300" spc="-45" dirty="0">
                <a:solidFill>
                  <a:srgbClr val="E6F0E2"/>
                </a:solidFill>
                <a:latin typeface="Constantia"/>
                <a:cs typeface="Constantia"/>
              </a:rPr>
              <a:t> </a:t>
            </a:r>
            <a:r>
              <a:rPr sz="1300" spc="-10" dirty="0">
                <a:solidFill>
                  <a:srgbClr val="E6F0E2"/>
                </a:solidFill>
                <a:latin typeface="Constantia"/>
                <a:cs typeface="Constantia"/>
              </a:rPr>
              <a:t>termin</a:t>
            </a:r>
            <a:r>
              <a:rPr sz="1300" spc="-30" dirty="0">
                <a:solidFill>
                  <a:srgbClr val="E6F0E2"/>
                </a:solidFill>
                <a:latin typeface="Constantia"/>
                <a:cs typeface="Constantia"/>
              </a:rPr>
              <a:t> </a:t>
            </a:r>
            <a:r>
              <a:rPr sz="1300" spc="-20" dirty="0">
                <a:solidFill>
                  <a:srgbClr val="E6F0E2"/>
                </a:solidFill>
                <a:latin typeface="Constantia"/>
                <a:cs typeface="Constantia"/>
              </a:rPr>
              <a:t>może</a:t>
            </a:r>
            <a:r>
              <a:rPr sz="1300" spc="-60" dirty="0">
                <a:solidFill>
                  <a:srgbClr val="E6F0E2"/>
                </a:solidFill>
                <a:latin typeface="Constantia"/>
                <a:cs typeface="Constantia"/>
              </a:rPr>
              <a:t> </a:t>
            </a:r>
            <a:r>
              <a:rPr sz="1300" spc="-10" dirty="0">
                <a:solidFill>
                  <a:srgbClr val="E6F0E2"/>
                </a:solidFill>
                <a:latin typeface="Constantia"/>
                <a:cs typeface="Constantia"/>
              </a:rPr>
              <a:t>opóźnić</a:t>
            </a:r>
            <a:r>
              <a:rPr sz="1300" spc="-65" dirty="0">
                <a:solidFill>
                  <a:srgbClr val="E6F0E2"/>
                </a:solidFill>
                <a:latin typeface="Constantia"/>
                <a:cs typeface="Constantia"/>
              </a:rPr>
              <a:t> </a:t>
            </a:r>
            <a:r>
              <a:rPr sz="1300" dirty="0">
                <a:solidFill>
                  <a:srgbClr val="E6F0E2"/>
                </a:solidFill>
                <a:latin typeface="Constantia"/>
                <a:cs typeface="Constantia"/>
              </a:rPr>
              <a:t>czas</a:t>
            </a:r>
            <a:r>
              <a:rPr sz="1300" spc="-65" dirty="0">
                <a:solidFill>
                  <a:srgbClr val="E6F0E2"/>
                </a:solidFill>
                <a:latin typeface="Constantia"/>
                <a:cs typeface="Constantia"/>
              </a:rPr>
              <a:t> </a:t>
            </a:r>
            <a:r>
              <a:rPr sz="1300" spc="-10" dirty="0">
                <a:solidFill>
                  <a:srgbClr val="E6F0E2"/>
                </a:solidFill>
                <a:latin typeface="Constantia"/>
                <a:cs typeface="Constantia"/>
              </a:rPr>
              <a:t>wschodu</a:t>
            </a:r>
            <a:r>
              <a:rPr sz="1300" spc="-55" dirty="0">
                <a:solidFill>
                  <a:srgbClr val="E6F0E2"/>
                </a:solidFill>
                <a:latin typeface="Constantia"/>
                <a:cs typeface="Constantia"/>
              </a:rPr>
              <a:t> </a:t>
            </a:r>
            <a:r>
              <a:rPr sz="1300" spc="-10" dirty="0">
                <a:solidFill>
                  <a:srgbClr val="E6F0E2"/>
                </a:solidFill>
                <a:latin typeface="Constantia"/>
                <a:cs typeface="Constantia"/>
              </a:rPr>
              <a:t>rośliny.</a:t>
            </a:r>
            <a:endParaRPr sz="1300" dirty="0">
              <a:latin typeface="Constantia"/>
              <a:cs typeface="Constantia"/>
            </a:endParaRPr>
          </a:p>
          <a:p>
            <a:pPr marL="285115" marR="5080" algn="just">
              <a:lnSpc>
                <a:spcPct val="80000"/>
              </a:lnSpc>
              <a:spcBef>
                <a:spcPts val="1245"/>
              </a:spcBef>
            </a:pPr>
            <a:r>
              <a:rPr sz="1300" b="1" spc="-10" dirty="0">
                <a:solidFill>
                  <a:srgbClr val="E6F0E2"/>
                </a:solidFill>
                <a:latin typeface="Constantia"/>
                <a:cs typeface="Constantia"/>
              </a:rPr>
              <a:t>Niszczenie</a:t>
            </a:r>
            <a:r>
              <a:rPr sz="1300" b="1" spc="-50" dirty="0">
                <a:solidFill>
                  <a:srgbClr val="E6F0E2"/>
                </a:solidFill>
                <a:latin typeface="Constantia"/>
                <a:cs typeface="Constantia"/>
              </a:rPr>
              <a:t> </a:t>
            </a:r>
            <a:r>
              <a:rPr sz="1300" b="1" spc="-10" dirty="0">
                <a:solidFill>
                  <a:srgbClr val="E6F0E2"/>
                </a:solidFill>
                <a:latin typeface="Constantia"/>
                <a:cs typeface="Constantia"/>
              </a:rPr>
              <a:t>chwastów </a:t>
            </a:r>
            <a:r>
              <a:rPr sz="1300" spc="-10" dirty="0">
                <a:solidFill>
                  <a:srgbClr val="E6F0E2"/>
                </a:solidFill>
                <a:latin typeface="Constantia"/>
                <a:cs typeface="Constantia"/>
              </a:rPr>
              <a:t>zapobiega</a:t>
            </a:r>
            <a:r>
              <a:rPr sz="1300" spc="-45" dirty="0">
                <a:solidFill>
                  <a:srgbClr val="E6F0E2"/>
                </a:solidFill>
                <a:latin typeface="Constantia"/>
                <a:cs typeface="Constantia"/>
              </a:rPr>
              <a:t> </a:t>
            </a:r>
            <a:r>
              <a:rPr sz="1300" spc="-20" dirty="0">
                <a:solidFill>
                  <a:srgbClr val="E6F0E2"/>
                </a:solidFill>
                <a:latin typeface="Constantia"/>
                <a:cs typeface="Constantia"/>
              </a:rPr>
              <a:t>rozwojowi</a:t>
            </a:r>
            <a:r>
              <a:rPr sz="1300" spc="-10" dirty="0">
                <a:solidFill>
                  <a:srgbClr val="E6F0E2"/>
                </a:solidFill>
                <a:latin typeface="Constantia"/>
                <a:cs typeface="Constantia"/>
              </a:rPr>
              <a:t> chorób</a:t>
            </a:r>
            <a:r>
              <a:rPr sz="1300" spc="-65" dirty="0">
                <a:solidFill>
                  <a:srgbClr val="E6F0E2"/>
                </a:solidFill>
                <a:latin typeface="Constantia"/>
                <a:cs typeface="Constantia"/>
              </a:rPr>
              <a:t> </a:t>
            </a:r>
            <a:r>
              <a:rPr sz="1300" spc="-10" dirty="0">
                <a:solidFill>
                  <a:srgbClr val="E6F0E2"/>
                </a:solidFill>
                <a:latin typeface="Constantia"/>
                <a:cs typeface="Constantia"/>
              </a:rPr>
              <a:t>dwudomowych,</a:t>
            </a:r>
            <a:r>
              <a:rPr sz="1300" spc="25" dirty="0">
                <a:solidFill>
                  <a:srgbClr val="E6F0E2"/>
                </a:solidFill>
                <a:latin typeface="Constantia"/>
                <a:cs typeface="Constantia"/>
              </a:rPr>
              <a:t> </a:t>
            </a:r>
            <a:r>
              <a:rPr sz="1300" dirty="0">
                <a:solidFill>
                  <a:srgbClr val="E6F0E2"/>
                </a:solidFill>
                <a:latin typeface="Constantia"/>
                <a:cs typeface="Constantia"/>
              </a:rPr>
              <a:t>jak</a:t>
            </a:r>
            <a:r>
              <a:rPr sz="1300" spc="-35" dirty="0">
                <a:solidFill>
                  <a:srgbClr val="E6F0E2"/>
                </a:solidFill>
                <a:latin typeface="Constantia"/>
                <a:cs typeface="Constantia"/>
              </a:rPr>
              <a:t> </a:t>
            </a:r>
            <a:r>
              <a:rPr sz="1300" spc="-10" dirty="0">
                <a:solidFill>
                  <a:srgbClr val="E6F0E2"/>
                </a:solidFill>
                <a:latin typeface="Constantia"/>
                <a:cs typeface="Constantia"/>
              </a:rPr>
              <a:t>rdza</a:t>
            </a:r>
            <a:r>
              <a:rPr sz="1300" spc="-55" dirty="0">
                <a:solidFill>
                  <a:srgbClr val="E6F0E2"/>
                </a:solidFill>
                <a:latin typeface="Constantia"/>
                <a:cs typeface="Constantia"/>
              </a:rPr>
              <a:t> </a:t>
            </a:r>
            <a:r>
              <a:rPr sz="1300" dirty="0">
                <a:solidFill>
                  <a:srgbClr val="E6F0E2"/>
                </a:solidFill>
                <a:latin typeface="Constantia"/>
                <a:cs typeface="Constantia"/>
              </a:rPr>
              <a:t>czy</a:t>
            </a:r>
            <a:r>
              <a:rPr sz="1300" spc="-60" dirty="0">
                <a:solidFill>
                  <a:srgbClr val="E6F0E2"/>
                </a:solidFill>
                <a:latin typeface="Constantia"/>
                <a:cs typeface="Constantia"/>
              </a:rPr>
              <a:t> </a:t>
            </a:r>
            <a:r>
              <a:rPr sz="1300" spc="-10" dirty="0">
                <a:solidFill>
                  <a:srgbClr val="E6F0E2"/>
                </a:solidFill>
                <a:latin typeface="Constantia"/>
                <a:cs typeface="Constantia"/>
              </a:rPr>
              <a:t>pospolitych,</a:t>
            </a:r>
            <a:r>
              <a:rPr sz="1300" spc="-25" dirty="0">
                <a:solidFill>
                  <a:srgbClr val="E6F0E2"/>
                </a:solidFill>
                <a:latin typeface="Constantia"/>
                <a:cs typeface="Constantia"/>
              </a:rPr>
              <a:t> </a:t>
            </a:r>
            <a:r>
              <a:rPr sz="1300" spc="-10" dirty="0">
                <a:solidFill>
                  <a:srgbClr val="E6F0E2"/>
                </a:solidFill>
                <a:latin typeface="Constantia"/>
                <a:cs typeface="Constantia"/>
              </a:rPr>
              <a:t>opanowujących</a:t>
            </a:r>
            <a:r>
              <a:rPr sz="1300" spc="-30" dirty="0">
                <a:solidFill>
                  <a:srgbClr val="E6F0E2"/>
                </a:solidFill>
                <a:latin typeface="Constantia"/>
                <a:cs typeface="Constantia"/>
              </a:rPr>
              <a:t> </a:t>
            </a:r>
            <a:r>
              <a:rPr sz="1300" spc="-10" dirty="0">
                <a:solidFill>
                  <a:srgbClr val="E6F0E2"/>
                </a:solidFill>
                <a:latin typeface="Constantia"/>
                <a:cs typeface="Constantia"/>
              </a:rPr>
              <a:t>wiele </a:t>
            </a:r>
            <a:r>
              <a:rPr sz="1300" spc="-25" dirty="0">
                <a:solidFill>
                  <a:srgbClr val="E6F0E2"/>
                </a:solidFill>
                <a:latin typeface="Constantia"/>
                <a:cs typeface="Constantia"/>
              </a:rPr>
              <a:t>gatunków.</a:t>
            </a:r>
            <a:r>
              <a:rPr sz="1300" spc="-5" dirty="0">
                <a:solidFill>
                  <a:srgbClr val="E6F0E2"/>
                </a:solidFill>
                <a:latin typeface="Constantia"/>
                <a:cs typeface="Constantia"/>
              </a:rPr>
              <a:t> </a:t>
            </a:r>
            <a:r>
              <a:rPr sz="1300" dirty="0">
                <a:solidFill>
                  <a:srgbClr val="E6F0E2"/>
                </a:solidFill>
                <a:latin typeface="Constantia"/>
                <a:cs typeface="Constantia"/>
              </a:rPr>
              <a:t>Wszelka</a:t>
            </a:r>
            <a:r>
              <a:rPr sz="1300" spc="-20" dirty="0">
                <a:solidFill>
                  <a:srgbClr val="E6F0E2"/>
                </a:solidFill>
                <a:latin typeface="Constantia"/>
                <a:cs typeface="Constantia"/>
              </a:rPr>
              <a:t> </a:t>
            </a:r>
            <a:r>
              <a:rPr sz="1300" spc="-10" dirty="0">
                <a:solidFill>
                  <a:srgbClr val="E6F0E2"/>
                </a:solidFill>
                <a:latin typeface="Constantia"/>
                <a:cs typeface="Constantia"/>
              </a:rPr>
              <a:t>konkurencja</a:t>
            </a:r>
            <a:r>
              <a:rPr sz="1300" spc="5" dirty="0">
                <a:solidFill>
                  <a:srgbClr val="E6F0E2"/>
                </a:solidFill>
                <a:latin typeface="Constantia"/>
                <a:cs typeface="Constantia"/>
              </a:rPr>
              <a:t> </a:t>
            </a:r>
            <a:r>
              <a:rPr sz="1300" spc="-10" dirty="0">
                <a:solidFill>
                  <a:srgbClr val="E6F0E2"/>
                </a:solidFill>
                <a:latin typeface="Constantia"/>
                <a:cs typeface="Constantia"/>
              </a:rPr>
              <a:t>między</a:t>
            </a:r>
            <a:r>
              <a:rPr sz="1300" spc="-55" dirty="0">
                <a:solidFill>
                  <a:srgbClr val="E6F0E2"/>
                </a:solidFill>
                <a:latin typeface="Constantia"/>
                <a:cs typeface="Constantia"/>
              </a:rPr>
              <a:t> </a:t>
            </a:r>
            <a:r>
              <a:rPr sz="1300" spc="-10" dirty="0">
                <a:solidFill>
                  <a:srgbClr val="E6F0E2"/>
                </a:solidFill>
                <a:latin typeface="Constantia"/>
                <a:cs typeface="Constantia"/>
              </a:rPr>
              <a:t>roślinami</a:t>
            </a:r>
            <a:r>
              <a:rPr sz="1300" spc="-30" dirty="0">
                <a:solidFill>
                  <a:srgbClr val="E6F0E2"/>
                </a:solidFill>
                <a:latin typeface="Constantia"/>
                <a:cs typeface="Constantia"/>
              </a:rPr>
              <a:t> </a:t>
            </a:r>
            <a:r>
              <a:rPr sz="1300" dirty="0">
                <a:solidFill>
                  <a:srgbClr val="E6F0E2"/>
                </a:solidFill>
                <a:latin typeface="Constantia"/>
                <a:cs typeface="Constantia"/>
              </a:rPr>
              <a:t>o</a:t>
            </a:r>
            <a:r>
              <a:rPr sz="1300" spc="-75" dirty="0">
                <a:solidFill>
                  <a:srgbClr val="E6F0E2"/>
                </a:solidFill>
                <a:latin typeface="Constantia"/>
                <a:cs typeface="Constantia"/>
              </a:rPr>
              <a:t> </a:t>
            </a:r>
            <a:r>
              <a:rPr sz="1300" spc="-10" dirty="0">
                <a:solidFill>
                  <a:srgbClr val="E6F0E2"/>
                </a:solidFill>
                <a:latin typeface="Constantia"/>
                <a:cs typeface="Constantia"/>
              </a:rPr>
              <a:t>wodę, składniki</a:t>
            </a:r>
            <a:r>
              <a:rPr sz="1300" spc="-15" dirty="0">
                <a:solidFill>
                  <a:srgbClr val="E6F0E2"/>
                </a:solidFill>
                <a:latin typeface="Constantia"/>
                <a:cs typeface="Constantia"/>
              </a:rPr>
              <a:t> </a:t>
            </a:r>
            <a:r>
              <a:rPr sz="1300" spc="-20" dirty="0">
                <a:solidFill>
                  <a:srgbClr val="E6F0E2"/>
                </a:solidFill>
                <a:latin typeface="Constantia"/>
                <a:cs typeface="Constantia"/>
              </a:rPr>
              <a:t>pokarmowe</a:t>
            </a:r>
            <a:r>
              <a:rPr sz="1300" spc="-40" dirty="0">
                <a:solidFill>
                  <a:srgbClr val="E6F0E2"/>
                </a:solidFill>
                <a:latin typeface="Constantia"/>
                <a:cs typeface="Constantia"/>
              </a:rPr>
              <a:t> </a:t>
            </a:r>
            <a:r>
              <a:rPr sz="1300" dirty="0">
                <a:solidFill>
                  <a:srgbClr val="E6F0E2"/>
                </a:solidFill>
                <a:latin typeface="Constantia"/>
                <a:cs typeface="Constantia"/>
              </a:rPr>
              <a:t>czy</a:t>
            </a:r>
            <a:r>
              <a:rPr sz="1300" spc="-55" dirty="0">
                <a:solidFill>
                  <a:srgbClr val="E6F0E2"/>
                </a:solidFill>
                <a:latin typeface="Constantia"/>
                <a:cs typeface="Constantia"/>
              </a:rPr>
              <a:t> </a:t>
            </a:r>
            <a:r>
              <a:rPr sz="1300" spc="-10" dirty="0">
                <a:solidFill>
                  <a:srgbClr val="E6F0E2"/>
                </a:solidFill>
                <a:latin typeface="Constantia"/>
                <a:cs typeface="Constantia"/>
              </a:rPr>
              <a:t>światło</a:t>
            </a:r>
            <a:r>
              <a:rPr sz="1300" spc="-70" dirty="0">
                <a:solidFill>
                  <a:srgbClr val="E6F0E2"/>
                </a:solidFill>
                <a:latin typeface="Constantia"/>
                <a:cs typeface="Constantia"/>
              </a:rPr>
              <a:t> </a:t>
            </a:r>
            <a:r>
              <a:rPr sz="1300" spc="-10" dirty="0">
                <a:solidFill>
                  <a:srgbClr val="E6F0E2"/>
                </a:solidFill>
                <a:latin typeface="Constantia"/>
                <a:cs typeface="Constantia"/>
              </a:rPr>
              <a:t>osłabia</a:t>
            </a:r>
            <a:r>
              <a:rPr sz="1300" spc="-40" dirty="0">
                <a:solidFill>
                  <a:srgbClr val="E6F0E2"/>
                </a:solidFill>
                <a:latin typeface="Constantia"/>
                <a:cs typeface="Constantia"/>
              </a:rPr>
              <a:t> </a:t>
            </a:r>
            <a:r>
              <a:rPr sz="1300" dirty="0">
                <a:solidFill>
                  <a:srgbClr val="E6F0E2"/>
                </a:solidFill>
                <a:latin typeface="Constantia"/>
                <a:cs typeface="Constantia"/>
              </a:rPr>
              <a:t>je</a:t>
            </a:r>
            <a:r>
              <a:rPr sz="1300" spc="-65" dirty="0">
                <a:solidFill>
                  <a:srgbClr val="E6F0E2"/>
                </a:solidFill>
                <a:latin typeface="Constantia"/>
                <a:cs typeface="Constantia"/>
              </a:rPr>
              <a:t> </a:t>
            </a:r>
            <a:r>
              <a:rPr sz="1300" dirty="0">
                <a:solidFill>
                  <a:srgbClr val="E6F0E2"/>
                </a:solidFill>
                <a:latin typeface="Constantia"/>
                <a:cs typeface="Constantia"/>
              </a:rPr>
              <a:t>wpływając</a:t>
            </a:r>
            <a:r>
              <a:rPr sz="1300" spc="-30" dirty="0">
                <a:solidFill>
                  <a:srgbClr val="E6F0E2"/>
                </a:solidFill>
                <a:latin typeface="Constantia"/>
                <a:cs typeface="Constantia"/>
              </a:rPr>
              <a:t> </a:t>
            </a:r>
            <a:r>
              <a:rPr sz="1300" spc="-25" dirty="0">
                <a:solidFill>
                  <a:srgbClr val="E6F0E2"/>
                </a:solidFill>
                <a:latin typeface="Constantia"/>
                <a:cs typeface="Constantia"/>
              </a:rPr>
              <a:t>na </a:t>
            </a:r>
            <a:r>
              <a:rPr sz="1300" dirty="0">
                <a:solidFill>
                  <a:srgbClr val="E6F0E2"/>
                </a:solidFill>
                <a:latin typeface="Constantia"/>
                <a:cs typeface="Constantia"/>
              </a:rPr>
              <a:t>odporność.</a:t>
            </a:r>
            <a:r>
              <a:rPr sz="1300" spc="25" dirty="0">
                <a:solidFill>
                  <a:srgbClr val="E6F0E2"/>
                </a:solidFill>
                <a:latin typeface="Constantia"/>
                <a:cs typeface="Constantia"/>
              </a:rPr>
              <a:t> </a:t>
            </a:r>
            <a:r>
              <a:rPr sz="1300" spc="-10" dirty="0">
                <a:solidFill>
                  <a:srgbClr val="E6F0E2"/>
                </a:solidFill>
                <a:latin typeface="Constantia"/>
                <a:cs typeface="Constantia"/>
              </a:rPr>
              <a:t>Ponadto</a:t>
            </a:r>
            <a:r>
              <a:rPr sz="1300" spc="-50" dirty="0">
                <a:solidFill>
                  <a:srgbClr val="E6F0E2"/>
                </a:solidFill>
                <a:latin typeface="Constantia"/>
                <a:cs typeface="Constantia"/>
              </a:rPr>
              <a:t> </a:t>
            </a:r>
            <a:r>
              <a:rPr sz="1300" spc="-20" dirty="0">
                <a:solidFill>
                  <a:srgbClr val="E6F0E2"/>
                </a:solidFill>
                <a:latin typeface="Constantia"/>
                <a:cs typeface="Constantia"/>
              </a:rPr>
              <a:t>chwasty</a:t>
            </a:r>
            <a:r>
              <a:rPr sz="1300" spc="-65" dirty="0">
                <a:solidFill>
                  <a:srgbClr val="E6F0E2"/>
                </a:solidFill>
                <a:latin typeface="Constantia"/>
                <a:cs typeface="Constantia"/>
              </a:rPr>
              <a:t> </a:t>
            </a:r>
            <a:r>
              <a:rPr sz="1300" dirty="0">
                <a:solidFill>
                  <a:srgbClr val="E6F0E2"/>
                </a:solidFill>
                <a:latin typeface="Constantia"/>
                <a:cs typeface="Constantia"/>
              </a:rPr>
              <a:t>wpływają</a:t>
            </a:r>
            <a:r>
              <a:rPr sz="1300" spc="-35" dirty="0">
                <a:solidFill>
                  <a:srgbClr val="E6F0E2"/>
                </a:solidFill>
                <a:latin typeface="Constantia"/>
                <a:cs typeface="Constantia"/>
              </a:rPr>
              <a:t> </a:t>
            </a:r>
            <a:r>
              <a:rPr sz="1300" dirty="0">
                <a:solidFill>
                  <a:srgbClr val="E6F0E2"/>
                </a:solidFill>
                <a:latin typeface="Constantia"/>
                <a:cs typeface="Constantia"/>
              </a:rPr>
              <a:t>na</a:t>
            </a:r>
            <a:r>
              <a:rPr sz="1300" spc="-50" dirty="0">
                <a:solidFill>
                  <a:srgbClr val="E6F0E2"/>
                </a:solidFill>
                <a:latin typeface="Constantia"/>
                <a:cs typeface="Constantia"/>
              </a:rPr>
              <a:t> </a:t>
            </a:r>
            <a:r>
              <a:rPr sz="1300" spc="-10" dirty="0">
                <a:solidFill>
                  <a:srgbClr val="E6F0E2"/>
                </a:solidFill>
                <a:latin typeface="Constantia"/>
                <a:cs typeface="Constantia"/>
              </a:rPr>
              <a:t>zwiększenie</a:t>
            </a:r>
            <a:r>
              <a:rPr sz="1300" spc="-65" dirty="0">
                <a:solidFill>
                  <a:srgbClr val="E6F0E2"/>
                </a:solidFill>
                <a:latin typeface="Constantia"/>
                <a:cs typeface="Constantia"/>
              </a:rPr>
              <a:t> </a:t>
            </a:r>
            <a:r>
              <a:rPr sz="1300" spc="-10" dirty="0">
                <a:solidFill>
                  <a:srgbClr val="E6F0E2"/>
                </a:solidFill>
                <a:latin typeface="Constantia"/>
                <a:cs typeface="Constantia"/>
              </a:rPr>
              <a:t>wilgotności</a:t>
            </a:r>
            <a:r>
              <a:rPr sz="1300" spc="-20" dirty="0">
                <a:solidFill>
                  <a:srgbClr val="E6F0E2"/>
                </a:solidFill>
                <a:latin typeface="Constantia"/>
                <a:cs typeface="Constantia"/>
              </a:rPr>
              <a:t> </a:t>
            </a:r>
            <a:r>
              <a:rPr sz="1300" spc="-10" dirty="0">
                <a:solidFill>
                  <a:srgbClr val="E6F0E2"/>
                </a:solidFill>
                <a:latin typeface="Constantia"/>
                <a:cs typeface="Constantia"/>
              </a:rPr>
              <a:t>powietrza</a:t>
            </a:r>
            <a:r>
              <a:rPr sz="1300" spc="-20" dirty="0">
                <a:solidFill>
                  <a:srgbClr val="E6F0E2"/>
                </a:solidFill>
                <a:latin typeface="Constantia"/>
                <a:cs typeface="Constantia"/>
              </a:rPr>
              <a:t> </a:t>
            </a:r>
            <a:r>
              <a:rPr sz="1300" dirty="0">
                <a:solidFill>
                  <a:srgbClr val="E6F0E2"/>
                </a:solidFill>
                <a:latin typeface="Constantia"/>
                <a:cs typeface="Constantia"/>
              </a:rPr>
              <a:t>i</a:t>
            </a:r>
            <a:r>
              <a:rPr sz="1300" spc="-30" dirty="0">
                <a:solidFill>
                  <a:srgbClr val="E6F0E2"/>
                </a:solidFill>
                <a:latin typeface="Constantia"/>
                <a:cs typeface="Constantia"/>
              </a:rPr>
              <a:t> </a:t>
            </a:r>
            <a:r>
              <a:rPr sz="1300" spc="-10" dirty="0">
                <a:solidFill>
                  <a:srgbClr val="E6F0E2"/>
                </a:solidFill>
                <a:latin typeface="Constantia"/>
                <a:cs typeface="Constantia"/>
              </a:rPr>
              <a:t>rozwój</a:t>
            </a:r>
            <a:r>
              <a:rPr sz="1300" dirty="0">
                <a:solidFill>
                  <a:srgbClr val="E6F0E2"/>
                </a:solidFill>
                <a:latin typeface="Constantia"/>
                <a:cs typeface="Constantia"/>
              </a:rPr>
              <a:t> </a:t>
            </a:r>
            <a:r>
              <a:rPr sz="1300" spc="-10" dirty="0">
                <a:solidFill>
                  <a:srgbClr val="E6F0E2"/>
                </a:solidFill>
                <a:latin typeface="Constantia"/>
                <a:cs typeface="Constantia"/>
              </a:rPr>
              <a:t>grzybów.</a:t>
            </a:r>
            <a:endParaRPr sz="1300" dirty="0">
              <a:latin typeface="Constantia"/>
              <a:cs typeface="Constanti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333375"/>
            <a:ext cx="9144000" cy="1367155"/>
            <a:chOff x="0" y="333375"/>
            <a:chExt cx="9144000" cy="1367155"/>
          </a:xfrm>
        </p:grpSpPr>
        <p:sp>
          <p:nvSpPr>
            <p:cNvPr id="3" name="object 3"/>
            <p:cNvSpPr/>
            <p:nvPr/>
          </p:nvSpPr>
          <p:spPr>
            <a:xfrm>
              <a:off x="0" y="333375"/>
              <a:ext cx="9144000"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pic>
          <p:nvPicPr>
            <p:cNvPr id="5" name="object 5"/>
            <p:cNvPicPr/>
            <p:nvPr/>
          </p:nvPicPr>
          <p:blipFill>
            <a:blip r:embed="rId2" cstate="print"/>
            <a:stretch>
              <a:fillRect/>
            </a:stretch>
          </p:blipFill>
          <p:spPr>
            <a:xfrm>
              <a:off x="565416" y="764920"/>
              <a:ext cx="5392407" cy="550417"/>
            </a:xfrm>
            <a:prstGeom prst="rect">
              <a:avLst/>
            </a:prstGeom>
          </p:spPr>
        </p:pic>
        <p:pic>
          <p:nvPicPr>
            <p:cNvPr id="6" name="object 6"/>
            <p:cNvPicPr/>
            <p:nvPr/>
          </p:nvPicPr>
          <p:blipFill>
            <a:blip r:embed="rId3" cstate="print"/>
            <a:stretch>
              <a:fillRect/>
            </a:stretch>
          </p:blipFill>
          <p:spPr>
            <a:xfrm>
              <a:off x="211836" y="486155"/>
              <a:ext cx="6091428" cy="1176527"/>
            </a:xfrm>
            <a:prstGeom prst="rect">
              <a:avLst/>
            </a:prstGeom>
          </p:spPr>
        </p:pic>
        <p:sp>
          <p:nvSpPr>
            <p:cNvPr id="7" name="object 7"/>
            <p:cNvSpPr/>
            <p:nvPr/>
          </p:nvSpPr>
          <p:spPr>
            <a:xfrm>
              <a:off x="5988303" y="1022355"/>
              <a:ext cx="152400" cy="40005"/>
            </a:xfrm>
            <a:custGeom>
              <a:avLst/>
              <a:gdLst/>
              <a:ahLst/>
              <a:cxnLst/>
              <a:rect l="l" t="t" r="r" b="b"/>
              <a:pathLst>
                <a:path w="152400" h="40005">
                  <a:moveTo>
                    <a:pt x="151841" y="0"/>
                  </a:moveTo>
                  <a:lnTo>
                    <a:pt x="0" y="0"/>
                  </a:lnTo>
                  <a:lnTo>
                    <a:pt x="0" y="39872"/>
                  </a:lnTo>
                  <a:lnTo>
                    <a:pt x="151841" y="39872"/>
                  </a:lnTo>
                  <a:lnTo>
                    <a:pt x="151841" y="0"/>
                  </a:lnTo>
                  <a:close/>
                </a:path>
              </a:pathLst>
            </a:custGeom>
            <a:solidFill>
              <a:srgbClr val="F8F8F8"/>
            </a:solidFill>
          </p:spPr>
          <p:txBody>
            <a:bodyPr wrap="square" lIns="0" tIns="0" rIns="0" bIns="0" rtlCol="0"/>
            <a:lstStyle/>
            <a:p>
              <a:endParaRPr/>
            </a:p>
          </p:txBody>
        </p:sp>
        <p:sp>
          <p:nvSpPr>
            <p:cNvPr id="8" name="object 8"/>
            <p:cNvSpPr/>
            <p:nvPr/>
          </p:nvSpPr>
          <p:spPr>
            <a:xfrm>
              <a:off x="5988303" y="1022355"/>
              <a:ext cx="152400" cy="40005"/>
            </a:xfrm>
            <a:custGeom>
              <a:avLst/>
              <a:gdLst/>
              <a:ahLst/>
              <a:cxnLst/>
              <a:rect l="l" t="t" r="r" b="b"/>
              <a:pathLst>
                <a:path w="152400" h="40005">
                  <a:moveTo>
                    <a:pt x="0" y="39872"/>
                  </a:moveTo>
                  <a:lnTo>
                    <a:pt x="151841" y="39872"/>
                  </a:lnTo>
                  <a:lnTo>
                    <a:pt x="151841" y="0"/>
                  </a:lnTo>
                  <a:lnTo>
                    <a:pt x="0" y="0"/>
                  </a:lnTo>
                  <a:lnTo>
                    <a:pt x="0" y="39872"/>
                  </a:lnTo>
                  <a:close/>
                </a:path>
              </a:pathLst>
            </a:custGeom>
            <a:ln w="3175">
              <a:solidFill>
                <a:srgbClr val="528843"/>
              </a:solidFill>
            </a:ln>
          </p:spPr>
          <p:txBody>
            <a:bodyPr wrap="square" lIns="0" tIns="0" rIns="0" bIns="0" rtlCol="0"/>
            <a:lstStyle/>
            <a:p>
              <a:endParaRPr/>
            </a:p>
          </p:txBody>
        </p:sp>
        <p:pic>
          <p:nvPicPr>
            <p:cNvPr id="9" name="object 9"/>
            <p:cNvPicPr/>
            <p:nvPr/>
          </p:nvPicPr>
          <p:blipFill>
            <a:blip r:embed="rId4" cstate="print"/>
            <a:stretch>
              <a:fillRect/>
            </a:stretch>
          </p:blipFill>
          <p:spPr>
            <a:xfrm>
              <a:off x="5629655" y="486155"/>
              <a:ext cx="856488" cy="1176527"/>
            </a:xfrm>
            <a:prstGeom prst="rect">
              <a:avLst/>
            </a:prstGeom>
          </p:spPr>
        </p:pic>
        <p:pic>
          <p:nvPicPr>
            <p:cNvPr id="10" name="object 10"/>
            <p:cNvPicPr/>
            <p:nvPr/>
          </p:nvPicPr>
          <p:blipFill>
            <a:blip r:embed="rId5" cstate="print"/>
            <a:stretch>
              <a:fillRect/>
            </a:stretch>
          </p:blipFill>
          <p:spPr>
            <a:xfrm>
              <a:off x="6160134" y="764920"/>
              <a:ext cx="2047874" cy="550417"/>
            </a:xfrm>
            <a:prstGeom prst="rect">
              <a:avLst/>
            </a:prstGeom>
          </p:spPr>
        </p:pic>
        <p:pic>
          <p:nvPicPr>
            <p:cNvPr id="11" name="object 11"/>
            <p:cNvPicPr/>
            <p:nvPr/>
          </p:nvPicPr>
          <p:blipFill>
            <a:blip r:embed="rId6" cstate="print"/>
            <a:stretch>
              <a:fillRect/>
            </a:stretch>
          </p:blipFill>
          <p:spPr>
            <a:xfrm>
              <a:off x="5812535" y="486155"/>
              <a:ext cx="2738627" cy="1176527"/>
            </a:xfrm>
            <a:prstGeom prst="rect">
              <a:avLst/>
            </a:prstGeom>
          </p:spPr>
        </p:pic>
        <p:pic>
          <p:nvPicPr>
            <p:cNvPr id="12" name="object 12"/>
            <p:cNvPicPr/>
            <p:nvPr/>
          </p:nvPicPr>
          <p:blipFill>
            <a:blip r:embed="rId7" cstate="print"/>
            <a:stretch>
              <a:fillRect/>
            </a:stretch>
          </p:blipFill>
          <p:spPr>
            <a:xfrm>
              <a:off x="545591" y="1217675"/>
              <a:ext cx="7671816" cy="33527"/>
            </a:xfrm>
            <a:prstGeom prst="rect">
              <a:avLst/>
            </a:prstGeom>
          </p:spPr>
        </p:pic>
      </p:grpSp>
      <p:sp>
        <p:nvSpPr>
          <p:cNvPr id="13" name="object 13"/>
          <p:cNvSpPr txBox="1"/>
          <p:nvPr/>
        </p:nvSpPr>
        <p:spPr>
          <a:xfrm>
            <a:off x="353376" y="2667000"/>
            <a:ext cx="8056245" cy="3257550"/>
          </a:xfrm>
          <a:prstGeom prst="rect">
            <a:avLst/>
          </a:prstGeom>
        </p:spPr>
        <p:txBody>
          <a:bodyPr vert="horz" wrap="square" lIns="0" tIns="58419" rIns="0" bIns="0" rtlCol="0">
            <a:spAutoFit/>
          </a:bodyPr>
          <a:lstStyle/>
          <a:p>
            <a:pPr marL="285115" marR="116839" indent="-273050">
              <a:lnSpc>
                <a:spcPct val="80000"/>
              </a:lnSpc>
              <a:spcBef>
                <a:spcPts val="459"/>
              </a:spcBef>
              <a:buClr>
                <a:srgbClr val="2E4E25"/>
              </a:buClr>
              <a:buSzPct val="83333"/>
              <a:buFont typeface="Segoe UI Symbol"/>
              <a:buChar char="⚫"/>
              <a:tabLst>
                <a:tab pos="285115" algn="l"/>
              </a:tabLst>
            </a:pPr>
            <a:r>
              <a:rPr lang="pl-PL" sz="1500" dirty="0">
                <a:solidFill>
                  <a:srgbClr val="E6F0E2"/>
                </a:solidFill>
                <a:latin typeface="Constantia"/>
                <a:cs typeface="Constantia"/>
              </a:rPr>
              <a:t>s</a:t>
            </a:r>
            <a:r>
              <a:rPr sz="1500" dirty="0">
                <a:solidFill>
                  <a:srgbClr val="E6F0E2"/>
                </a:solidFill>
                <a:latin typeface="Constantia"/>
                <a:cs typeface="Constantia"/>
              </a:rPr>
              <a:t>ą</a:t>
            </a:r>
            <a:r>
              <a:rPr sz="1500" spc="-55" dirty="0">
                <a:solidFill>
                  <a:srgbClr val="E6F0E2"/>
                </a:solidFill>
                <a:latin typeface="Constantia"/>
                <a:cs typeface="Constantia"/>
              </a:rPr>
              <a:t> </a:t>
            </a:r>
            <a:r>
              <a:rPr sz="1500" spc="-10" dirty="0">
                <a:solidFill>
                  <a:srgbClr val="E6F0E2"/>
                </a:solidFill>
                <a:latin typeface="Constantia"/>
                <a:cs typeface="Constantia"/>
              </a:rPr>
              <a:t>tylko</a:t>
            </a:r>
            <a:r>
              <a:rPr sz="1500" spc="-60" dirty="0">
                <a:solidFill>
                  <a:srgbClr val="E6F0E2"/>
                </a:solidFill>
                <a:latin typeface="Constantia"/>
                <a:cs typeface="Constantia"/>
              </a:rPr>
              <a:t> </a:t>
            </a:r>
            <a:r>
              <a:rPr sz="1500" spc="-10" dirty="0">
                <a:solidFill>
                  <a:srgbClr val="E6F0E2"/>
                </a:solidFill>
                <a:latin typeface="Constantia"/>
                <a:cs typeface="Constantia"/>
              </a:rPr>
              <a:t>uzupełnieniem</a:t>
            </a:r>
            <a:r>
              <a:rPr sz="1500" spc="-35" dirty="0">
                <a:solidFill>
                  <a:srgbClr val="E6F0E2"/>
                </a:solidFill>
                <a:latin typeface="Constantia"/>
                <a:cs typeface="Constantia"/>
              </a:rPr>
              <a:t> </a:t>
            </a:r>
            <a:r>
              <a:rPr sz="1500" spc="-10" dirty="0">
                <a:solidFill>
                  <a:srgbClr val="E6F0E2"/>
                </a:solidFill>
                <a:latin typeface="Constantia"/>
                <a:cs typeface="Constantia"/>
              </a:rPr>
              <a:t>innych</a:t>
            </a:r>
            <a:r>
              <a:rPr sz="1500" spc="-25" dirty="0">
                <a:solidFill>
                  <a:srgbClr val="E6F0E2"/>
                </a:solidFill>
                <a:latin typeface="Constantia"/>
                <a:cs typeface="Constantia"/>
              </a:rPr>
              <a:t> </a:t>
            </a:r>
            <a:r>
              <a:rPr sz="1500" spc="-10" dirty="0">
                <a:solidFill>
                  <a:srgbClr val="E6F0E2"/>
                </a:solidFill>
                <a:latin typeface="Constantia"/>
                <a:cs typeface="Constantia"/>
              </a:rPr>
              <a:t>metod,</a:t>
            </a:r>
            <a:r>
              <a:rPr sz="1500" spc="-45" dirty="0">
                <a:solidFill>
                  <a:srgbClr val="E6F0E2"/>
                </a:solidFill>
                <a:latin typeface="Constantia"/>
                <a:cs typeface="Constantia"/>
              </a:rPr>
              <a:t> </a:t>
            </a:r>
            <a:r>
              <a:rPr sz="1500" spc="-10" dirty="0">
                <a:solidFill>
                  <a:srgbClr val="E6F0E2"/>
                </a:solidFill>
                <a:latin typeface="Constantia"/>
                <a:cs typeface="Constantia"/>
              </a:rPr>
              <a:t>gdyż</a:t>
            </a:r>
            <a:r>
              <a:rPr sz="1500" spc="-20" dirty="0">
                <a:solidFill>
                  <a:srgbClr val="E6F0E2"/>
                </a:solidFill>
                <a:latin typeface="Constantia"/>
                <a:cs typeface="Constantia"/>
              </a:rPr>
              <a:t> </a:t>
            </a:r>
            <a:r>
              <a:rPr sz="1500" spc="-10" dirty="0">
                <a:solidFill>
                  <a:srgbClr val="E6F0E2"/>
                </a:solidFill>
                <a:latin typeface="Constantia"/>
                <a:cs typeface="Constantia"/>
              </a:rPr>
              <a:t>jedynie</a:t>
            </a:r>
            <a:r>
              <a:rPr sz="1500" spc="-80" dirty="0">
                <a:solidFill>
                  <a:srgbClr val="E6F0E2"/>
                </a:solidFill>
                <a:latin typeface="Constantia"/>
                <a:cs typeface="Constantia"/>
              </a:rPr>
              <a:t> </a:t>
            </a:r>
            <a:r>
              <a:rPr sz="1500" spc="-10" dirty="0">
                <a:solidFill>
                  <a:srgbClr val="E6F0E2"/>
                </a:solidFill>
                <a:latin typeface="Constantia"/>
                <a:cs typeface="Constantia"/>
              </a:rPr>
              <a:t>ograniczają</a:t>
            </a:r>
            <a:r>
              <a:rPr sz="1500" spc="-55" dirty="0">
                <a:solidFill>
                  <a:srgbClr val="E6F0E2"/>
                </a:solidFill>
                <a:latin typeface="Constantia"/>
                <a:cs typeface="Constantia"/>
              </a:rPr>
              <a:t> </a:t>
            </a:r>
            <a:r>
              <a:rPr sz="1500" spc="-10" dirty="0">
                <a:solidFill>
                  <a:srgbClr val="E6F0E2"/>
                </a:solidFill>
                <a:latin typeface="Constantia"/>
                <a:cs typeface="Constantia"/>
              </a:rPr>
              <a:t>występowanie</a:t>
            </a:r>
            <a:r>
              <a:rPr sz="1500" spc="-65" dirty="0">
                <a:solidFill>
                  <a:srgbClr val="E6F0E2"/>
                </a:solidFill>
                <a:latin typeface="Constantia"/>
                <a:cs typeface="Constantia"/>
              </a:rPr>
              <a:t> </a:t>
            </a:r>
            <a:r>
              <a:rPr sz="1500" spc="-10" dirty="0">
                <a:solidFill>
                  <a:srgbClr val="E6F0E2"/>
                </a:solidFill>
                <a:latin typeface="Constantia"/>
                <a:cs typeface="Constantia"/>
              </a:rPr>
              <a:t>patogena</a:t>
            </a:r>
            <a:r>
              <a:rPr sz="1500" spc="-20" dirty="0">
                <a:solidFill>
                  <a:srgbClr val="E6F0E2"/>
                </a:solidFill>
                <a:latin typeface="Constantia"/>
                <a:cs typeface="Constantia"/>
              </a:rPr>
              <a:t> </a:t>
            </a:r>
            <a:r>
              <a:rPr sz="1500" dirty="0">
                <a:solidFill>
                  <a:srgbClr val="E6F0E2"/>
                </a:solidFill>
                <a:latin typeface="Constantia"/>
                <a:cs typeface="Constantia"/>
              </a:rPr>
              <a:t>-</a:t>
            </a:r>
            <a:r>
              <a:rPr sz="1500" spc="-5" dirty="0">
                <a:solidFill>
                  <a:srgbClr val="E6F0E2"/>
                </a:solidFill>
                <a:latin typeface="Constantia"/>
                <a:cs typeface="Constantia"/>
              </a:rPr>
              <a:t> </a:t>
            </a:r>
            <a:r>
              <a:rPr sz="1500" spc="-20" dirty="0">
                <a:solidFill>
                  <a:srgbClr val="E6F0E2"/>
                </a:solidFill>
                <a:latin typeface="Constantia"/>
                <a:cs typeface="Constantia"/>
              </a:rPr>
              <a:t>lecz </a:t>
            </a:r>
            <a:r>
              <a:rPr sz="1500" spc="-10" dirty="0">
                <a:solidFill>
                  <a:srgbClr val="E6F0E2"/>
                </a:solidFill>
                <a:latin typeface="Constantia"/>
                <a:cs typeface="Constantia"/>
              </a:rPr>
              <a:t>go</a:t>
            </a:r>
            <a:r>
              <a:rPr sz="1500" spc="-70" dirty="0">
                <a:solidFill>
                  <a:srgbClr val="E6F0E2"/>
                </a:solidFill>
                <a:latin typeface="Constantia"/>
                <a:cs typeface="Constantia"/>
              </a:rPr>
              <a:t> </a:t>
            </a:r>
            <a:r>
              <a:rPr sz="1500" dirty="0">
                <a:solidFill>
                  <a:srgbClr val="E6F0E2"/>
                </a:solidFill>
                <a:latin typeface="Constantia"/>
                <a:cs typeface="Constantia"/>
              </a:rPr>
              <a:t>nie</a:t>
            </a:r>
            <a:r>
              <a:rPr sz="1500" spc="-70" dirty="0">
                <a:solidFill>
                  <a:srgbClr val="E6F0E2"/>
                </a:solidFill>
                <a:latin typeface="Constantia"/>
                <a:cs typeface="Constantia"/>
              </a:rPr>
              <a:t> </a:t>
            </a:r>
            <a:r>
              <a:rPr sz="1500" spc="-10" dirty="0">
                <a:solidFill>
                  <a:srgbClr val="E6F0E2"/>
                </a:solidFill>
                <a:latin typeface="Constantia"/>
                <a:cs typeface="Constantia"/>
              </a:rPr>
              <a:t>niszczą.</a:t>
            </a:r>
            <a:endParaRPr sz="1500" dirty="0">
              <a:latin typeface="Constantia"/>
              <a:cs typeface="Constantia"/>
            </a:endParaRPr>
          </a:p>
          <a:p>
            <a:pPr marL="285115" indent="-272415">
              <a:lnSpc>
                <a:spcPts val="1620"/>
              </a:lnSpc>
              <a:spcBef>
                <a:spcPts val="1680"/>
              </a:spcBef>
              <a:buClr>
                <a:srgbClr val="2E4E25"/>
              </a:buClr>
              <a:buSzPct val="83333"/>
              <a:buFont typeface="Segoe UI Symbol"/>
              <a:buChar char="⚫"/>
              <a:tabLst>
                <a:tab pos="285115" algn="l"/>
              </a:tabLst>
            </a:pPr>
            <a:r>
              <a:rPr sz="1500" b="1" dirty="0">
                <a:solidFill>
                  <a:srgbClr val="E6F0E2"/>
                </a:solidFill>
                <a:latin typeface="Constantia"/>
                <a:cs typeface="Constantia"/>
              </a:rPr>
              <a:t>-</a:t>
            </a:r>
            <a:r>
              <a:rPr sz="1500" b="1" spc="-40" dirty="0">
                <a:solidFill>
                  <a:srgbClr val="E6F0E2"/>
                </a:solidFill>
                <a:latin typeface="Constantia"/>
                <a:cs typeface="Constantia"/>
              </a:rPr>
              <a:t> </a:t>
            </a:r>
            <a:r>
              <a:rPr sz="1500" b="1" spc="-10" dirty="0">
                <a:solidFill>
                  <a:srgbClr val="E6F0E2"/>
                </a:solidFill>
                <a:latin typeface="Constantia"/>
                <a:cs typeface="Constantia"/>
              </a:rPr>
              <a:t>usuwaniem</a:t>
            </a:r>
            <a:r>
              <a:rPr sz="1500" b="1" spc="-15" dirty="0">
                <a:solidFill>
                  <a:srgbClr val="E6F0E2"/>
                </a:solidFill>
                <a:latin typeface="Constantia"/>
                <a:cs typeface="Constantia"/>
              </a:rPr>
              <a:t> </a:t>
            </a:r>
            <a:r>
              <a:rPr sz="1500" b="1" dirty="0">
                <a:solidFill>
                  <a:srgbClr val="E6F0E2"/>
                </a:solidFill>
                <a:latin typeface="Constantia"/>
                <a:cs typeface="Constantia"/>
              </a:rPr>
              <a:t>i </a:t>
            </a:r>
            <a:r>
              <a:rPr sz="1500" b="1" spc="-10" dirty="0">
                <a:solidFill>
                  <a:srgbClr val="E6F0E2"/>
                </a:solidFill>
                <a:latin typeface="Constantia"/>
                <a:cs typeface="Constantia"/>
              </a:rPr>
              <a:t>niszczeniem</a:t>
            </a:r>
            <a:r>
              <a:rPr sz="1500" b="1" spc="-35" dirty="0">
                <a:solidFill>
                  <a:srgbClr val="E6F0E2"/>
                </a:solidFill>
                <a:latin typeface="Constantia"/>
                <a:cs typeface="Constantia"/>
              </a:rPr>
              <a:t> </a:t>
            </a:r>
            <a:r>
              <a:rPr sz="1500" b="1" spc="-10" dirty="0">
                <a:solidFill>
                  <a:srgbClr val="E6F0E2"/>
                </a:solidFill>
                <a:latin typeface="Constantia"/>
                <a:cs typeface="Constantia"/>
              </a:rPr>
              <a:t>chorych</a:t>
            </a:r>
            <a:r>
              <a:rPr sz="1500" b="1" spc="-80" dirty="0">
                <a:solidFill>
                  <a:srgbClr val="E6F0E2"/>
                </a:solidFill>
                <a:latin typeface="Constantia"/>
                <a:cs typeface="Constantia"/>
              </a:rPr>
              <a:t> </a:t>
            </a:r>
            <a:r>
              <a:rPr sz="1500" b="1" dirty="0">
                <a:solidFill>
                  <a:srgbClr val="E6F0E2"/>
                </a:solidFill>
                <a:latin typeface="Constantia"/>
                <a:cs typeface="Constantia"/>
              </a:rPr>
              <a:t>roślin</a:t>
            </a:r>
            <a:r>
              <a:rPr sz="1500" b="1" spc="-25" dirty="0">
                <a:solidFill>
                  <a:srgbClr val="E6F0E2"/>
                </a:solidFill>
                <a:latin typeface="Constantia"/>
                <a:cs typeface="Constantia"/>
              </a:rPr>
              <a:t> </a:t>
            </a:r>
            <a:r>
              <a:rPr sz="1500" b="1" dirty="0">
                <a:solidFill>
                  <a:srgbClr val="E6F0E2"/>
                </a:solidFill>
                <a:latin typeface="Constantia"/>
                <a:cs typeface="Constantia"/>
              </a:rPr>
              <a:t>lub</a:t>
            </a:r>
            <a:r>
              <a:rPr sz="1500" b="1" spc="-45" dirty="0">
                <a:solidFill>
                  <a:srgbClr val="E6F0E2"/>
                </a:solidFill>
                <a:latin typeface="Constantia"/>
                <a:cs typeface="Constantia"/>
              </a:rPr>
              <a:t> </a:t>
            </a:r>
            <a:r>
              <a:rPr sz="1500" b="1" dirty="0">
                <a:solidFill>
                  <a:srgbClr val="E6F0E2"/>
                </a:solidFill>
                <a:latin typeface="Constantia"/>
                <a:cs typeface="Constantia"/>
              </a:rPr>
              <a:t>ich</a:t>
            </a:r>
            <a:r>
              <a:rPr sz="1500" b="1" spc="-65" dirty="0">
                <a:solidFill>
                  <a:srgbClr val="E6F0E2"/>
                </a:solidFill>
                <a:latin typeface="Constantia"/>
                <a:cs typeface="Constantia"/>
              </a:rPr>
              <a:t> </a:t>
            </a:r>
            <a:r>
              <a:rPr sz="1500" b="1" dirty="0">
                <a:solidFill>
                  <a:srgbClr val="E6F0E2"/>
                </a:solidFill>
                <a:latin typeface="Constantia"/>
                <a:cs typeface="Constantia"/>
              </a:rPr>
              <a:t>części</a:t>
            </a:r>
            <a:r>
              <a:rPr sz="1500" dirty="0">
                <a:solidFill>
                  <a:srgbClr val="E6F0E2"/>
                </a:solidFill>
                <a:latin typeface="Constantia"/>
                <a:cs typeface="Constantia"/>
              </a:rPr>
              <a:t>,</a:t>
            </a:r>
            <a:r>
              <a:rPr sz="1500" spc="-35" dirty="0">
                <a:solidFill>
                  <a:srgbClr val="E6F0E2"/>
                </a:solidFill>
                <a:latin typeface="Constantia"/>
                <a:cs typeface="Constantia"/>
              </a:rPr>
              <a:t> </a:t>
            </a:r>
            <a:r>
              <a:rPr sz="1500" dirty="0">
                <a:solidFill>
                  <a:srgbClr val="E6F0E2"/>
                </a:solidFill>
                <a:latin typeface="Constantia"/>
                <a:cs typeface="Constantia"/>
              </a:rPr>
              <a:t>a</a:t>
            </a:r>
            <a:r>
              <a:rPr sz="1500" spc="-50" dirty="0">
                <a:solidFill>
                  <a:srgbClr val="E6F0E2"/>
                </a:solidFill>
                <a:latin typeface="Constantia"/>
                <a:cs typeface="Constantia"/>
              </a:rPr>
              <a:t> </a:t>
            </a:r>
            <a:r>
              <a:rPr sz="1500" spc="-10" dirty="0">
                <a:solidFill>
                  <a:srgbClr val="E6F0E2"/>
                </a:solidFill>
                <a:latin typeface="Constantia"/>
                <a:cs typeface="Constantia"/>
              </a:rPr>
              <a:t>następnie</a:t>
            </a:r>
            <a:r>
              <a:rPr sz="1500" spc="-45" dirty="0">
                <a:solidFill>
                  <a:srgbClr val="E6F0E2"/>
                </a:solidFill>
                <a:latin typeface="Constantia"/>
                <a:cs typeface="Constantia"/>
              </a:rPr>
              <a:t> </a:t>
            </a:r>
            <a:r>
              <a:rPr sz="1500" dirty="0">
                <a:solidFill>
                  <a:srgbClr val="E6F0E2"/>
                </a:solidFill>
                <a:latin typeface="Constantia"/>
                <a:cs typeface="Constantia"/>
              </a:rPr>
              <a:t>ich</a:t>
            </a:r>
            <a:r>
              <a:rPr sz="1500" spc="-65" dirty="0">
                <a:solidFill>
                  <a:srgbClr val="E6F0E2"/>
                </a:solidFill>
                <a:latin typeface="Constantia"/>
                <a:cs typeface="Constantia"/>
              </a:rPr>
              <a:t> </a:t>
            </a:r>
            <a:r>
              <a:rPr sz="1500" spc="-10" dirty="0">
                <a:solidFill>
                  <a:srgbClr val="E6F0E2"/>
                </a:solidFill>
                <a:latin typeface="Constantia"/>
                <a:cs typeface="Constantia"/>
              </a:rPr>
              <a:t>osobne</a:t>
            </a:r>
            <a:endParaRPr sz="1500" dirty="0">
              <a:latin typeface="Constantia"/>
              <a:cs typeface="Constantia"/>
            </a:endParaRPr>
          </a:p>
          <a:p>
            <a:pPr marL="285115">
              <a:lnSpc>
                <a:spcPts val="1440"/>
              </a:lnSpc>
            </a:pPr>
            <a:r>
              <a:rPr sz="1500" spc="-20" dirty="0">
                <a:solidFill>
                  <a:srgbClr val="E6F0E2"/>
                </a:solidFill>
                <a:latin typeface="Constantia"/>
                <a:cs typeface="Constantia"/>
              </a:rPr>
              <a:t>kompostowanie</a:t>
            </a:r>
            <a:r>
              <a:rPr sz="1500" spc="-25" dirty="0">
                <a:solidFill>
                  <a:srgbClr val="E6F0E2"/>
                </a:solidFill>
                <a:latin typeface="Constantia"/>
                <a:cs typeface="Constantia"/>
              </a:rPr>
              <a:t> </a:t>
            </a:r>
            <a:r>
              <a:rPr sz="1500" dirty="0">
                <a:solidFill>
                  <a:srgbClr val="E6F0E2"/>
                </a:solidFill>
                <a:latin typeface="Constantia"/>
                <a:cs typeface="Constantia"/>
              </a:rPr>
              <a:t>lub </a:t>
            </a:r>
            <a:r>
              <a:rPr sz="1500" spc="-10" dirty="0">
                <a:solidFill>
                  <a:srgbClr val="E6F0E2"/>
                </a:solidFill>
                <a:latin typeface="Constantia"/>
                <a:cs typeface="Constantia"/>
              </a:rPr>
              <a:t>bezpośrednie</a:t>
            </a:r>
            <a:r>
              <a:rPr sz="1500" spc="-40" dirty="0">
                <a:solidFill>
                  <a:srgbClr val="E6F0E2"/>
                </a:solidFill>
                <a:latin typeface="Constantia"/>
                <a:cs typeface="Constantia"/>
              </a:rPr>
              <a:t> </a:t>
            </a:r>
            <a:r>
              <a:rPr sz="1500" spc="-10" dirty="0">
                <a:solidFill>
                  <a:srgbClr val="E6F0E2"/>
                </a:solidFill>
                <a:latin typeface="Constantia"/>
                <a:cs typeface="Constantia"/>
              </a:rPr>
              <a:t>niszczenie</a:t>
            </a:r>
            <a:endParaRPr sz="1500" dirty="0">
              <a:latin typeface="Constantia"/>
              <a:cs typeface="Constantia"/>
            </a:endParaRPr>
          </a:p>
          <a:p>
            <a:pPr marL="397510" lvl="1" indent="-112395">
              <a:lnSpc>
                <a:spcPts val="1440"/>
              </a:lnSpc>
              <a:buChar char="-"/>
              <a:tabLst>
                <a:tab pos="397510" algn="l"/>
              </a:tabLst>
            </a:pPr>
            <a:r>
              <a:rPr sz="1500" b="1" spc="-10" dirty="0">
                <a:solidFill>
                  <a:srgbClr val="E6F0E2"/>
                </a:solidFill>
                <a:latin typeface="Constantia"/>
                <a:cs typeface="Constantia"/>
              </a:rPr>
              <a:t>niszczenie</a:t>
            </a:r>
            <a:r>
              <a:rPr sz="1500" b="1" spc="-65" dirty="0">
                <a:solidFill>
                  <a:srgbClr val="E6F0E2"/>
                </a:solidFill>
                <a:latin typeface="Constantia"/>
                <a:cs typeface="Constantia"/>
              </a:rPr>
              <a:t> </a:t>
            </a:r>
            <a:r>
              <a:rPr sz="1500" b="1" spc="-10" dirty="0">
                <a:solidFill>
                  <a:srgbClr val="E6F0E2"/>
                </a:solidFill>
                <a:latin typeface="Constantia"/>
                <a:cs typeface="Constantia"/>
              </a:rPr>
              <a:t>resztek</a:t>
            </a:r>
            <a:r>
              <a:rPr sz="1500" b="1" spc="-35" dirty="0">
                <a:solidFill>
                  <a:srgbClr val="E6F0E2"/>
                </a:solidFill>
                <a:latin typeface="Constantia"/>
                <a:cs typeface="Constantia"/>
              </a:rPr>
              <a:t> </a:t>
            </a:r>
            <a:r>
              <a:rPr sz="1500" b="1" spc="-10" dirty="0">
                <a:solidFill>
                  <a:srgbClr val="E6F0E2"/>
                </a:solidFill>
                <a:latin typeface="Constantia"/>
                <a:cs typeface="Constantia"/>
              </a:rPr>
              <a:t>pożniwnych</a:t>
            </a:r>
            <a:r>
              <a:rPr sz="1500" spc="-10" dirty="0">
                <a:solidFill>
                  <a:srgbClr val="E6F0E2"/>
                </a:solidFill>
                <a:latin typeface="Constantia"/>
                <a:cs typeface="Constantia"/>
              </a:rPr>
              <a:t>,</a:t>
            </a:r>
            <a:r>
              <a:rPr sz="1500" spc="-15" dirty="0">
                <a:solidFill>
                  <a:srgbClr val="E6F0E2"/>
                </a:solidFill>
                <a:latin typeface="Constantia"/>
                <a:cs typeface="Constantia"/>
              </a:rPr>
              <a:t> </a:t>
            </a:r>
            <a:r>
              <a:rPr sz="1500" spc="-10" dirty="0">
                <a:solidFill>
                  <a:srgbClr val="E6F0E2"/>
                </a:solidFill>
                <a:latin typeface="Constantia"/>
                <a:cs typeface="Constantia"/>
              </a:rPr>
              <a:t>które</a:t>
            </a:r>
            <a:r>
              <a:rPr sz="1500" spc="-70" dirty="0">
                <a:solidFill>
                  <a:srgbClr val="E6F0E2"/>
                </a:solidFill>
                <a:latin typeface="Constantia"/>
                <a:cs typeface="Constantia"/>
              </a:rPr>
              <a:t> </a:t>
            </a:r>
            <a:r>
              <a:rPr sz="1500" dirty="0">
                <a:solidFill>
                  <a:srgbClr val="E6F0E2"/>
                </a:solidFill>
                <a:latin typeface="Constantia"/>
                <a:cs typeface="Constantia"/>
              </a:rPr>
              <a:t>mogą</a:t>
            </a:r>
            <a:r>
              <a:rPr sz="1500" spc="-45" dirty="0">
                <a:solidFill>
                  <a:srgbClr val="E6F0E2"/>
                </a:solidFill>
                <a:latin typeface="Constantia"/>
                <a:cs typeface="Constantia"/>
              </a:rPr>
              <a:t> </a:t>
            </a:r>
            <a:r>
              <a:rPr sz="1500" spc="-20" dirty="0">
                <a:solidFill>
                  <a:srgbClr val="E6F0E2"/>
                </a:solidFill>
                <a:latin typeface="Constantia"/>
                <a:cs typeface="Constantia"/>
              </a:rPr>
              <a:t>być</a:t>
            </a:r>
            <a:r>
              <a:rPr sz="1500" spc="-75" dirty="0">
                <a:solidFill>
                  <a:srgbClr val="E6F0E2"/>
                </a:solidFill>
                <a:latin typeface="Constantia"/>
                <a:cs typeface="Constantia"/>
              </a:rPr>
              <a:t> </a:t>
            </a:r>
            <a:r>
              <a:rPr sz="1500" spc="-10" dirty="0">
                <a:solidFill>
                  <a:srgbClr val="E6F0E2"/>
                </a:solidFill>
                <a:latin typeface="Constantia"/>
                <a:cs typeface="Constantia"/>
              </a:rPr>
              <a:t>źródłem</a:t>
            </a:r>
            <a:r>
              <a:rPr sz="1500" spc="-45" dirty="0">
                <a:solidFill>
                  <a:srgbClr val="E6F0E2"/>
                </a:solidFill>
                <a:latin typeface="Constantia"/>
                <a:cs typeface="Constantia"/>
              </a:rPr>
              <a:t> </a:t>
            </a:r>
            <a:r>
              <a:rPr sz="1500" spc="-10" dirty="0">
                <a:solidFill>
                  <a:srgbClr val="E6F0E2"/>
                </a:solidFill>
                <a:latin typeface="Constantia"/>
                <a:cs typeface="Constantia"/>
              </a:rPr>
              <a:t>infekcji</a:t>
            </a:r>
            <a:r>
              <a:rPr sz="1500" spc="-75" dirty="0">
                <a:solidFill>
                  <a:srgbClr val="E6F0E2"/>
                </a:solidFill>
                <a:latin typeface="Constantia"/>
                <a:cs typeface="Constantia"/>
              </a:rPr>
              <a:t> </a:t>
            </a:r>
            <a:r>
              <a:rPr sz="1500" dirty="0">
                <a:solidFill>
                  <a:srgbClr val="E6F0E2"/>
                </a:solidFill>
                <a:latin typeface="Constantia"/>
                <a:cs typeface="Constantia"/>
              </a:rPr>
              <a:t>w</a:t>
            </a:r>
            <a:r>
              <a:rPr sz="1500" spc="-45" dirty="0">
                <a:solidFill>
                  <a:srgbClr val="E6F0E2"/>
                </a:solidFill>
                <a:latin typeface="Constantia"/>
                <a:cs typeface="Constantia"/>
              </a:rPr>
              <a:t> </a:t>
            </a:r>
            <a:r>
              <a:rPr sz="1500" spc="-10" dirty="0">
                <a:solidFill>
                  <a:srgbClr val="E6F0E2"/>
                </a:solidFill>
                <a:latin typeface="Constantia"/>
                <a:cs typeface="Constantia"/>
              </a:rPr>
              <a:t>następnym</a:t>
            </a:r>
            <a:r>
              <a:rPr sz="1500" spc="-70" dirty="0">
                <a:solidFill>
                  <a:srgbClr val="E6F0E2"/>
                </a:solidFill>
                <a:latin typeface="Constantia"/>
                <a:cs typeface="Constantia"/>
              </a:rPr>
              <a:t> </a:t>
            </a:r>
            <a:r>
              <a:rPr sz="1500" spc="-10" dirty="0">
                <a:solidFill>
                  <a:srgbClr val="E6F0E2"/>
                </a:solidFill>
                <a:latin typeface="Constantia"/>
                <a:cs typeface="Constantia"/>
              </a:rPr>
              <a:t>sezonie</a:t>
            </a:r>
            <a:endParaRPr sz="1500" dirty="0">
              <a:latin typeface="Constantia"/>
              <a:cs typeface="Constantia"/>
            </a:endParaRPr>
          </a:p>
          <a:p>
            <a:pPr marL="285115" marR="303530" lvl="1" indent="112395">
              <a:lnSpc>
                <a:spcPts val="1440"/>
              </a:lnSpc>
              <a:spcBef>
                <a:spcPts val="170"/>
              </a:spcBef>
              <a:buChar char="-"/>
              <a:tabLst>
                <a:tab pos="397510" algn="l"/>
              </a:tabLst>
            </a:pPr>
            <a:r>
              <a:rPr sz="1500" b="1" spc="-10" dirty="0">
                <a:solidFill>
                  <a:srgbClr val="E6F0E2"/>
                </a:solidFill>
                <a:latin typeface="Constantia"/>
                <a:cs typeface="Constantia"/>
              </a:rPr>
              <a:t>niszczenie</a:t>
            </a:r>
            <a:r>
              <a:rPr sz="1500" b="1" spc="-60" dirty="0">
                <a:solidFill>
                  <a:srgbClr val="E6F0E2"/>
                </a:solidFill>
                <a:latin typeface="Constantia"/>
                <a:cs typeface="Constantia"/>
              </a:rPr>
              <a:t> </a:t>
            </a:r>
            <a:r>
              <a:rPr sz="1500" b="1" dirty="0">
                <a:solidFill>
                  <a:srgbClr val="E6F0E2"/>
                </a:solidFill>
                <a:latin typeface="Constantia"/>
                <a:cs typeface="Constantia"/>
              </a:rPr>
              <a:t>żywicieli</a:t>
            </a:r>
            <a:r>
              <a:rPr sz="1500" b="1" spc="-35" dirty="0">
                <a:solidFill>
                  <a:srgbClr val="E6F0E2"/>
                </a:solidFill>
                <a:latin typeface="Constantia"/>
                <a:cs typeface="Constantia"/>
              </a:rPr>
              <a:t> </a:t>
            </a:r>
            <a:r>
              <a:rPr sz="1500" b="1" dirty="0">
                <a:solidFill>
                  <a:srgbClr val="E6F0E2"/>
                </a:solidFill>
                <a:latin typeface="Constantia"/>
                <a:cs typeface="Constantia"/>
              </a:rPr>
              <a:t>pośrednich</a:t>
            </a:r>
            <a:r>
              <a:rPr sz="1500" b="1" spc="-15" dirty="0">
                <a:solidFill>
                  <a:srgbClr val="E6F0E2"/>
                </a:solidFill>
                <a:latin typeface="Constantia"/>
                <a:cs typeface="Constantia"/>
              </a:rPr>
              <a:t> </a:t>
            </a:r>
            <a:r>
              <a:rPr sz="1500" dirty="0">
                <a:solidFill>
                  <a:srgbClr val="E6F0E2"/>
                </a:solidFill>
                <a:latin typeface="Constantia"/>
                <a:cs typeface="Constantia"/>
              </a:rPr>
              <a:t>w</a:t>
            </a:r>
            <a:r>
              <a:rPr sz="1500" spc="-65" dirty="0">
                <a:solidFill>
                  <a:srgbClr val="E6F0E2"/>
                </a:solidFill>
                <a:latin typeface="Constantia"/>
                <a:cs typeface="Constantia"/>
              </a:rPr>
              <a:t> </a:t>
            </a:r>
            <a:r>
              <a:rPr sz="1500" dirty="0">
                <a:solidFill>
                  <a:srgbClr val="E6F0E2"/>
                </a:solidFill>
                <a:latin typeface="Constantia"/>
                <a:cs typeface="Constantia"/>
              </a:rPr>
              <a:t>tym</a:t>
            </a:r>
            <a:r>
              <a:rPr sz="1500" spc="-75" dirty="0">
                <a:solidFill>
                  <a:srgbClr val="E6F0E2"/>
                </a:solidFill>
                <a:latin typeface="Constantia"/>
                <a:cs typeface="Constantia"/>
              </a:rPr>
              <a:t> </a:t>
            </a:r>
            <a:r>
              <a:rPr sz="1500" spc="-20" dirty="0">
                <a:solidFill>
                  <a:srgbClr val="E6F0E2"/>
                </a:solidFill>
                <a:latin typeface="Constantia"/>
                <a:cs typeface="Constantia"/>
              </a:rPr>
              <a:t>chwastów</a:t>
            </a:r>
            <a:r>
              <a:rPr sz="1500" spc="-50" dirty="0">
                <a:solidFill>
                  <a:srgbClr val="E6F0E2"/>
                </a:solidFill>
                <a:latin typeface="Constantia"/>
                <a:cs typeface="Constantia"/>
              </a:rPr>
              <a:t> </a:t>
            </a:r>
            <a:r>
              <a:rPr sz="1500" dirty="0">
                <a:solidFill>
                  <a:srgbClr val="E6F0E2"/>
                </a:solidFill>
                <a:latin typeface="Constantia"/>
                <a:cs typeface="Constantia"/>
              </a:rPr>
              <a:t>i</a:t>
            </a:r>
            <a:r>
              <a:rPr sz="1500" spc="-20" dirty="0">
                <a:solidFill>
                  <a:srgbClr val="E6F0E2"/>
                </a:solidFill>
                <a:latin typeface="Constantia"/>
                <a:cs typeface="Constantia"/>
              </a:rPr>
              <a:t> </a:t>
            </a:r>
            <a:r>
              <a:rPr sz="1500" spc="-10" dirty="0">
                <a:solidFill>
                  <a:srgbClr val="E6F0E2"/>
                </a:solidFill>
                <a:latin typeface="Constantia"/>
                <a:cs typeface="Constantia"/>
              </a:rPr>
              <a:t>innych</a:t>
            </a:r>
            <a:r>
              <a:rPr sz="1500" spc="-45" dirty="0">
                <a:solidFill>
                  <a:srgbClr val="E6F0E2"/>
                </a:solidFill>
                <a:latin typeface="Constantia"/>
                <a:cs typeface="Constantia"/>
              </a:rPr>
              <a:t> </a:t>
            </a:r>
            <a:r>
              <a:rPr sz="1500" spc="-10" dirty="0">
                <a:solidFill>
                  <a:srgbClr val="E6F0E2"/>
                </a:solidFill>
                <a:latin typeface="Constantia"/>
                <a:cs typeface="Constantia"/>
              </a:rPr>
              <a:t>roślin</a:t>
            </a:r>
            <a:r>
              <a:rPr sz="1500" spc="-80" dirty="0">
                <a:solidFill>
                  <a:srgbClr val="E6F0E2"/>
                </a:solidFill>
                <a:latin typeface="Constantia"/>
                <a:cs typeface="Constantia"/>
              </a:rPr>
              <a:t> </a:t>
            </a:r>
            <a:r>
              <a:rPr sz="1500" dirty="0">
                <a:solidFill>
                  <a:srgbClr val="E6F0E2"/>
                </a:solidFill>
                <a:latin typeface="Constantia"/>
                <a:cs typeface="Constantia"/>
              </a:rPr>
              <a:t>w</a:t>
            </a:r>
            <a:r>
              <a:rPr sz="1500" spc="-75" dirty="0">
                <a:solidFill>
                  <a:srgbClr val="E6F0E2"/>
                </a:solidFill>
                <a:latin typeface="Constantia"/>
                <a:cs typeface="Constantia"/>
              </a:rPr>
              <a:t> </a:t>
            </a:r>
            <a:r>
              <a:rPr sz="1500" dirty="0">
                <a:solidFill>
                  <a:srgbClr val="E6F0E2"/>
                </a:solidFill>
                <a:latin typeface="Constantia"/>
                <a:cs typeface="Constantia"/>
              </a:rPr>
              <a:t>sąsiedztwie,</a:t>
            </a:r>
            <a:r>
              <a:rPr sz="1500" spc="-5" dirty="0">
                <a:solidFill>
                  <a:srgbClr val="E6F0E2"/>
                </a:solidFill>
                <a:latin typeface="Constantia"/>
                <a:cs typeface="Constantia"/>
              </a:rPr>
              <a:t> </a:t>
            </a:r>
            <a:r>
              <a:rPr sz="1500" spc="-20" dirty="0">
                <a:solidFill>
                  <a:srgbClr val="E6F0E2"/>
                </a:solidFill>
                <a:latin typeface="Constantia"/>
                <a:cs typeface="Constantia"/>
              </a:rPr>
              <a:t>które</a:t>
            </a:r>
            <a:r>
              <a:rPr sz="1500" spc="-90" dirty="0">
                <a:solidFill>
                  <a:srgbClr val="E6F0E2"/>
                </a:solidFill>
                <a:latin typeface="Constantia"/>
                <a:cs typeface="Constantia"/>
              </a:rPr>
              <a:t> </a:t>
            </a:r>
            <a:r>
              <a:rPr sz="1500" spc="-25" dirty="0">
                <a:solidFill>
                  <a:srgbClr val="E6F0E2"/>
                </a:solidFill>
                <a:latin typeface="Constantia"/>
                <a:cs typeface="Constantia"/>
              </a:rPr>
              <a:t>są </a:t>
            </a:r>
            <a:r>
              <a:rPr sz="1500" spc="-20" dirty="0">
                <a:solidFill>
                  <a:srgbClr val="E6F0E2"/>
                </a:solidFill>
                <a:latin typeface="Constantia"/>
                <a:cs typeface="Constantia"/>
              </a:rPr>
              <a:t>tylko</a:t>
            </a:r>
            <a:r>
              <a:rPr sz="1500" spc="-85" dirty="0">
                <a:solidFill>
                  <a:srgbClr val="E6F0E2"/>
                </a:solidFill>
                <a:latin typeface="Constantia"/>
                <a:cs typeface="Constantia"/>
              </a:rPr>
              <a:t> </a:t>
            </a:r>
            <a:r>
              <a:rPr sz="1500" dirty="0">
                <a:solidFill>
                  <a:srgbClr val="E6F0E2"/>
                </a:solidFill>
                <a:latin typeface="Constantia"/>
                <a:cs typeface="Constantia"/>
              </a:rPr>
              <a:t>etapem</a:t>
            </a:r>
            <a:r>
              <a:rPr sz="1500" spc="-50" dirty="0">
                <a:solidFill>
                  <a:srgbClr val="E6F0E2"/>
                </a:solidFill>
                <a:latin typeface="Constantia"/>
                <a:cs typeface="Constantia"/>
              </a:rPr>
              <a:t> </a:t>
            </a:r>
            <a:r>
              <a:rPr sz="1500" spc="-10" dirty="0">
                <a:solidFill>
                  <a:srgbClr val="E6F0E2"/>
                </a:solidFill>
                <a:latin typeface="Constantia"/>
                <a:cs typeface="Constantia"/>
              </a:rPr>
              <a:t>przejściowym</a:t>
            </a:r>
            <a:r>
              <a:rPr sz="1500" spc="-65" dirty="0">
                <a:solidFill>
                  <a:srgbClr val="E6F0E2"/>
                </a:solidFill>
                <a:latin typeface="Constantia"/>
                <a:cs typeface="Constantia"/>
              </a:rPr>
              <a:t> </a:t>
            </a:r>
            <a:r>
              <a:rPr sz="1500" dirty="0">
                <a:solidFill>
                  <a:srgbClr val="E6F0E2"/>
                </a:solidFill>
                <a:latin typeface="Constantia"/>
                <a:cs typeface="Constantia"/>
              </a:rPr>
              <a:t>dla</a:t>
            </a:r>
            <a:r>
              <a:rPr sz="1500" spc="-35" dirty="0">
                <a:solidFill>
                  <a:srgbClr val="E6F0E2"/>
                </a:solidFill>
                <a:latin typeface="Constantia"/>
                <a:cs typeface="Constantia"/>
              </a:rPr>
              <a:t> </a:t>
            </a:r>
            <a:r>
              <a:rPr sz="1500" spc="-10" dirty="0">
                <a:solidFill>
                  <a:srgbClr val="E6F0E2"/>
                </a:solidFill>
                <a:latin typeface="Constantia"/>
                <a:cs typeface="Constantia"/>
              </a:rPr>
              <a:t>patogena</a:t>
            </a:r>
            <a:endParaRPr sz="1500" dirty="0">
              <a:latin typeface="Constantia"/>
              <a:cs typeface="Constantia"/>
            </a:endParaRPr>
          </a:p>
          <a:p>
            <a:pPr marL="393065" lvl="1" indent="-107950">
              <a:lnSpc>
                <a:spcPts val="1450"/>
              </a:lnSpc>
              <a:buChar char="-"/>
              <a:tabLst>
                <a:tab pos="393065" algn="l"/>
              </a:tabLst>
            </a:pPr>
            <a:r>
              <a:rPr sz="1500" b="1" dirty="0">
                <a:solidFill>
                  <a:srgbClr val="E6F0E2"/>
                </a:solidFill>
                <a:latin typeface="Constantia"/>
                <a:cs typeface="Constantia"/>
              </a:rPr>
              <a:t>odkażanie</a:t>
            </a:r>
            <a:r>
              <a:rPr sz="1500" b="1" spc="-75" dirty="0">
                <a:solidFill>
                  <a:srgbClr val="E6F0E2"/>
                </a:solidFill>
                <a:latin typeface="Constantia"/>
                <a:cs typeface="Constantia"/>
              </a:rPr>
              <a:t> </a:t>
            </a:r>
            <a:r>
              <a:rPr sz="1500" b="1" dirty="0">
                <a:solidFill>
                  <a:srgbClr val="E6F0E2"/>
                </a:solidFill>
                <a:latin typeface="Constantia"/>
                <a:cs typeface="Constantia"/>
              </a:rPr>
              <a:t>ziemi</a:t>
            </a:r>
            <a:r>
              <a:rPr sz="1500" b="1" spc="-10" dirty="0">
                <a:solidFill>
                  <a:srgbClr val="E6F0E2"/>
                </a:solidFill>
                <a:latin typeface="Constantia"/>
                <a:cs typeface="Constantia"/>
              </a:rPr>
              <a:t> </a:t>
            </a:r>
            <a:r>
              <a:rPr sz="1500" b="1" dirty="0">
                <a:solidFill>
                  <a:srgbClr val="E6F0E2"/>
                </a:solidFill>
                <a:latin typeface="Constantia"/>
                <a:cs typeface="Constantia"/>
              </a:rPr>
              <a:t>i</a:t>
            </a:r>
            <a:r>
              <a:rPr sz="1500" b="1" spc="-5" dirty="0">
                <a:solidFill>
                  <a:srgbClr val="E6F0E2"/>
                </a:solidFill>
                <a:latin typeface="Constantia"/>
                <a:cs typeface="Constantia"/>
              </a:rPr>
              <a:t> </a:t>
            </a:r>
            <a:r>
              <a:rPr sz="1500" b="1" spc="-10" dirty="0">
                <a:solidFill>
                  <a:srgbClr val="E6F0E2"/>
                </a:solidFill>
                <a:latin typeface="Constantia"/>
                <a:cs typeface="Constantia"/>
              </a:rPr>
              <a:t>materiału</a:t>
            </a:r>
            <a:r>
              <a:rPr sz="1500" b="1" spc="-35" dirty="0">
                <a:solidFill>
                  <a:srgbClr val="E6F0E2"/>
                </a:solidFill>
                <a:latin typeface="Constantia"/>
                <a:cs typeface="Constantia"/>
              </a:rPr>
              <a:t> </a:t>
            </a:r>
            <a:r>
              <a:rPr sz="1500" b="1" spc="-25" dirty="0">
                <a:solidFill>
                  <a:srgbClr val="E6F0E2"/>
                </a:solidFill>
                <a:latin typeface="Constantia"/>
                <a:cs typeface="Constantia"/>
              </a:rPr>
              <a:t>rozmnożeniowego</a:t>
            </a:r>
            <a:r>
              <a:rPr sz="1500" b="1" spc="5" dirty="0">
                <a:solidFill>
                  <a:srgbClr val="E6F0E2"/>
                </a:solidFill>
                <a:latin typeface="Constantia"/>
                <a:cs typeface="Constantia"/>
              </a:rPr>
              <a:t> </a:t>
            </a:r>
            <a:r>
              <a:rPr sz="1500" spc="-10" dirty="0">
                <a:solidFill>
                  <a:srgbClr val="E6F0E2"/>
                </a:solidFill>
                <a:latin typeface="Constantia"/>
                <a:cs typeface="Constantia"/>
              </a:rPr>
              <a:t>działając</a:t>
            </a:r>
            <a:r>
              <a:rPr sz="1500" spc="-60" dirty="0">
                <a:solidFill>
                  <a:srgbClr val="E6F0E2"/>
                </a:solidFill>
                <a:latin typeface="Constantia"/>
                <a:cs typeface="Constantia"/>
              </a:rPr>
              <a:t> </a:t>
            </a:r>
            <a:r>
              <a:rPr sz="1500" spc="-10" dirty="0">
                <a:solidFill>
                  <a:srgbClr val="E6F0E2"/>
                </a:solidFill>
                <a:latin typeface="Constantia"/>
                <a:cs typeface="Constantia"/>
              </a:rPr>
              <a:t>głównie</a:t>
            </a:r>
            <a:r>
              <a:rPr sz="1500" spc="-70" dirty="0">
                <a:solidFill>
                  <a:srgbClr val="E6F0E2"/>
                </a:solidFill>
                <a:latin typeface="Constantia"/>
                <a:cs typeface="Constantia"/>
              </a:rPr>
              <a:t> </a:t>
            </a:r>
            <a:r>
              <a:rPr sz="1500" dirty="0">
                <a:solidFill>
                  <a:srgbClr val="E6F0E2"/>
                </a:solidFill>
                <a:latin typeface="Constantia"/>
                <a:cs typeface="Constantia"/>
              </a:rPr>
              <a:t>wysoką</a:t>
            </a:r>
            <a:r>
              <a:rPr sz="1500" spc="-65" dirty="0">
                <a:solidFill>
                  <a:srgbClr val="E6F0E2"/>
                </a:solidFill>
                <a:latin typeface="Constantia"/>
                <a:cs typeface="Constantia"/>
              </a:rPr>
              <a:t> </a:t>
            </a:r>
            <a:r>
              <a:rPr sz="1500" spc="-10" dirty="0">
                <a:solidFill>
                  <a:srgbClr val="E6F0E2"/>
                </a:solidFill>
                <a:latin typeface="Constantia"/>
                <a:cs typeface="Constantia"/>
              </a:rPr>
              <a:t>temperaturą.</a:t>
            </a:r>
            <a:endParaRPr sz="1500" dirty="0">
              <a:latin typeface="Constantia"/>
              <a:cs typeface="Constantia"/>
            </a:endParaRPr>
          </a:p>
          <a:p>
            <a:pPr marL="285115">
              <a:lnSpc>
                <a:spcPts val="1620"/>
              </a:lnSpc>
              <a:spcBef>
                <a:spcPts val="1080"/>
              </a:spcBef>
            </a:pPr>
            <a:r>
              <a:rPr sz="1500" b="1" spc="-10" dirty="0">
                <a:solidFill>
                  <a:srgbClr val="E6F0E2"/>
                </a:solidFill>
                <a:latin typeface="Constantia"/>
                <a:cs typeface="Constantia"/>
              </a:rPr>
              <a:t>Odkażenie</a:t>
            </a:r>
            <a:r>
              <a:rPr sz="1500" b="1" spc="-85" dirty="0">
                <a:solidFill>
                  <a:srgbClr val="E6F0E2"/>
                </a:solidFill>
                <a:latin typeface="Constantia"/>
                <a:cs typeface="Constantia"/>
              </a:rPr>
              <a:t> </a:t>
            </a:r>
            <a:r>
              <a:rPr sz="1500" b="1" dirty="0">
                <a:solidFill>
                  <a:srgbClr val="E6F0E2"/>
                </a:solidFill>
                <a:latin typeface="Constantia"/>
                <a:cs typeface="Constantia"/>
              </a:rPr>
              <a:t>ziemi</a:t>
            </a:r>
            <a:r>
              <a:rPr sz="1500" b="1" spc="-50" dirty="0">
                <a:solidFill>
                  <a:srgbClr val="E6F0E2"/>
                </a:solidFill>
                <a:latin typeface="Constantia"/>
                <a:cs typeface="Constantia"/>
              </a:rPr>
              <a:t> </a:t>
            </a:r>
            <a:r>
              <a:rPr sz="1500" dirty="0">
                <a:solidFill>
                  <a:srgbClr val="E6F0E2"/>
                </a:solidFill>
                <a:latin typeface="Constantia"/>
                <a:cs typeface="Constantia"/>
              </a:rPr>
              <a:t>przez</a:t>
            </a:r>
            <a:r>
              <a:rPr sz="1500" spc="-75" dirty="0">
                <a:solidFill>
                  <a:srgbClr val="E6F0E2"/>
                </a:solidFill>
                <a:latin typeface="Constantia"/>
                <a:cs typeface="Constantia"/>
              </a:rPr>
              <a:t> </a:t>
            </a:r>
            <a:r>
              <a:rPr sz="1500" dirty="0">
                <a:solidFill>
                  <a:srgbClr val="E6F0E2"/>
                </a:solidFill>
                <a:latin typeface="Constantia"/>
                <a:cs typeface="Constantia"/>
              </a:rPr>
              <a:t>zlewanie,</a:t>
            </a:r>
            <a:r>
              <a:rPr sz="1500" spc="-30" dirty="0">
                <a:solidFill>
                  <a:srgbClr val="E6F0E2"/>
                </a:solidFill>
                <a:latin typeface="Constantia"/>
                <a:cs typeface="Constantia"/>
              </a:rPr>
              <a:t> </a:t>
            </a:r>
            <a:r>
              <a:rPr sz="1500" spc="-10" dirty="0">
                <a:solidFill>
                  <a:srgbClr val="E6F0E2"/>
                </a:solidFill>
                <a:latin typeface="Constantia"/>
                <a:cs typeface="Constantia"/>
              </a:rPr>
              <a:t>prażenie</a:t>
            </a:r>
            <a:r>
              <a:rPr sz="1500" spc="-85" dirty="0">
                <a:solidFill>
                  <a:srgbClr val="E6F0E2"/>
                </a:solidFill>
                <a:latin typeface="Constantia"/>
                <a:cs typeface="Constantia"/>
              </a:rPr>
              <a:t> </a:t>
            </a:r>
            <a:r>
              <a:rPr sz="1500" dirty="0">
                <a:solidFill>
                  <a:srgbClr val="E6F0E2"/>
                </a:solidFill>
                <a:latin typeface="Constantia"/>
                <a:cs typeface="Constantia"/>
              </a:rPr>
              <a:t>czy</a:t>
            </a:r>
            <a:r>
              <a:rPr sz="1500" spc="-90" dirty="0">
                <a:solidFill>
                  <a:srgbClr val="E6F0E2"/>
                </a:solidFill>
                <a:latin typeface="Constantia"/>
                <a:cs typeface="Constantia"/>
              </a:rPr>
              <a:t> </a:t>
            </a:r>
            <a:r>
              <a:rPr sz="1500" spc="-10" dirty="0">
                <a:solidFill>
                  <a:srgbClr val="E6F0E2"/>
                </a:solidFill>
                <a:latin typeface="Constantia"/>
                <a:cs typeface="Constantia"/>
              </a:rPr>
              <a:t>przy</a:t>
            </a:r>
            <a:r>
              <a:rPr sz="1500" spc="-75" dirty="0">
                <a:solidFill>
                  <a:srgbClr val="E6F0E2"/>
                </a:solidFill>
                <a:latin typeface="Constantia"/>
                <a:cs typeface="Constantia"/>
              </a:rPr>
              <a:t> </a:t>
            </a:r>
            <a:r>
              <a:rPr sz="1500" spc="-10" dirty="0">
                <a:solidFill>
                  <a:srgbClr val="E6F0E2"/>
                </a:solidFill>
                <a:latin typeface="Constantia"/>
                <a:cs typeface="Constantia"/>
              </a:rPr>
              <a:t>użyciu</a:t>
            </a:r>
            <a:r>
              <a:rPr sz="1500" spc="-60" dirty="0">
                <a:solidFill>
                  <a:srgbClr val="E6F0E2"/>
                </a:solidFill>
                <a:latin typeface="Constantia"/>
                <a:cs typeface="Constantia"/>
              </a:rPr>
              <a:t> </a:t>
            </a:r>
            <a:r>
              <a:rPr sz="1500" spc="-10" dirty="0">
                <a:solidFill>
                  <a:srgbClr val="E6F0E2"/>
                </a:solidFill>
                <a:latin typeface="Constantia"/>
                <a:cs typeface="Constantia"/>
              </a:rPr>
              <a:t>pary</a:t>
            </a:r>
            <a:r>
              <a:rPr sz="1500" spc="-80" dirty="0">
                <a:solidFill>
                  <a:srgbClr val="E6F0E2"/>
                </a:solidFill>
                <a:latin typeface="Constantia"/>
                <a:cs typeface="Constantia"/>
              </a:rPr>
              <a:t> </a:t>
            </a:r>
            <a:r>
              <a:rPr sz="1500" dirty="0">
                <a:solidFill>
                  <a:srgbClr val="E6F0E2"/>
                </a:solidFill>
                <a:latin typeface="Constantia"/>
                <a:cs typeface="Constantia"/>
              </a:rPr>
              <a:t>wodnej</a:t>
            </a:r>
            <a:r>
              <a:rPr sz="1500" spc="-35" dirty="0">
                <a:solidFill>
                  <a:srgbClr val="E6F0E2"/>
                </a:solidFill>
                <a:latin typeface="Constantia"/>
                <a:cs typeface="Constantia"/>
              </a:rPr>
              <a:t> </a:t>
            </a:r>
            <a:r>
              <a:rPr sz="1500" spc="-10" dirty="0">
                <a:solidFill>
                  <a:srgbClr val="E6F0E2"/>
                </a:solidFill>
                <a:latin typeface="Constantia"/>
                <a:cs typeface="Constantia"/>
              </a:rPr>
              <a:t>może</a:t>
            </a:r>
            <a:r>
              <a:rPr sz="1500" spc="-75" dirty="0">
                <a:solidFill>
                  <a:srgbClr val="E6F0E2"/>
                </a:solidFill>
                <a:latin typeface="Constantia"/>
                <a:cs typeface="Constantia"/>
              </a:rPr>
              <a:t> </a:t>
            </a:r>
            <a:r>
              <a:rPr sz="1500" spc="-10" dirty="0">
                <a:solidFill>
                  <a:srgbClr val="E6F0E2"/>
                </a:solidFill>
                <a:latin typeface="Constantia"/>
                <a:cs typeface="Constantia"/>
              </a:rPr>
              <a:t>zniszczyć</a:t>
            </a:r>
            <a:endParaRPr sz="1500" dirty="0">
              <a:latin typeface="Constantia"/>
              <a:cs typeface="Constantia"/>
            </a:endParaRPr>
          </a:p>
          <a:p>
            <a:pPr marL="285115" marR="5080">
              <a:lnSpc>
                <a:spcPts val="1440"/>
              </a:lnSpc>
              <a:spcBef>
                <a:spcPts val="170"/>
              </a:spcBef>
            </a:pPr>
            <a:r>
              <a:rPr sz="1500" spc="-10" dirty="0">
                <a:solidFill>
                  <a:srgbClr val="E6F0E2"/>
                </a:solidFill>
                <a:latin typeface="Constantia"/>
                <a:cs typeface="Constantia"/>
              </a:rPr>
              <a:t>patogena,</a:t>
            </a:r>
            <a:r>
              <a:rPr sz="1500" spc="-25" dirty="0">
                <a:solidFill>
                  <a:srgbClr val="E6F0E2"/>
                </a:solidFill>
                <a:latin typeface="Constantia"/>
                <a:cs typeface="Constantia"/>
              </a:rPr>
              <a:t> </a:t>
            </a:r>
            <a:r>
              <a:rPr sz="1500" dirty="0">
                <a:solidFill>
                  <a:srgbClr val="E6F0E2"/>
                </a:solidFill>
                <a:latin typeface="Constantia"/>
                <a:cs typeface="Constantia"/>
              </a:rPr>
              <a:t>ale</a:t>
            </a:r>
            <a:r>
              <a:rPr sz="1500" spc="-45" dirty="0">
                <a:solidFill>
                  <a:srgbClr val="E6F0E2"/>
                </a:solidFill>
                <a:latin typeface="Constantia"/>
                <a:cs typeface="Constantia"/>
              </a:rPr>
              <a:t> </a:t>
            </a:r>
            <a:r>
              <a:rPr sz="1500" spc="-10" dirty="0">
                <a:solidFill>
                  <a:srgbClr val="E6F0E2"/>
                </a:solidFill>
                <a:latin typeface="Constantia"/>
                <a:cs typeface="Constantia"/>
              </a:rPr>
              <a:t>także</a:t>
            </a:r>
            <a:r>
              <a:rPr sz="1500" spc="-60" dirty="0">
                <a:solidFill>
                  <a:srgbClr val="E6F0E2"/>
                </a:solidFill>
                <a:latin typeface="Constantia"/>
                <a:cs typeface="Constantia"/>
              </a:rPr>
              <a:t> </a:t>
            </a:r>
            <a:r>
              <a:rPr sz="1500" spc="-10" dirty="0">
                <a:solidFill>
                  <a:srgbClr val="E6F0E2"/>
                </a:solidFill>
                <a:latin typeface="Constantia"/>
                <a:cs typeface="Constantia"/>
              </a:rPr>
              <a:t>pożyteczną</a:t>
            </a:r>
            <a:r>
              <a:rPr sz="1500" spc="-25" dirty="0">
                <a:solidFill>
                  <a:srgbClr val="E6F0E2"/>
                </a:solidFill>
                <a:latin typeface="Constantia"/>
                <a:cs typeface="Constantia"/>
              </a:rPr>
              <a:t> </a:t>
            </a:r>
            <a:r>
              <a:rPr sz="1500" dirty="0">
                <a:solidFill>
                  <a:srgbClr val="E6F0E2"/>
                </a:solidFill>
                <a:latin typeface="Constantia"/>
                <a:cs typeface="Constantia"/>
              </a:rPr>
              <a:t>mikroflorę,</a:t>
            </a:r>
            <a:r>
              <a:rPr sz="1500" spc="-50" dirty="0">
                <a:solidFill>
                  <a:srgbClr val="E6F0E2"/>
                </a:solidFill>
                <a:latin typeface="Constantia"/>
                <a:cs typeface="Constantia"/>
              </a:rPr>
              <a:t> </a:t>
            </a:r>
            <a:r>
              <a:rPr sz="1500" spc="-10" dirty="0">
                <a:solidFill>
                  <a:srgbClr val="E6F0E2"/>
                </a:solidFill>
                <a:latin typeface="Constantia"/>
                <a:cs typeface="Constantia"/>
              </a:rPr>
              <a:t>dlatego</a:t>
            </a:r>
            <a:r>
              <a:rPr sz="1500" spc="-15" dirty="0">
                <a:solidFill>
                  <a:srgbClr val="E6F0E2"/>
                </a:solidFill>
                <a:latin typeface="Constantia"/>
                <a:cs typeface="Constantia"/>
              </a:rPr>
              <a:t> </a:t>
            </a:r>
            <a:r>
              <a:rPr sz="1500" spc="-10" dirty="0">
                <a:solidFill>
                  <a:srgbClr val="E6F0E2"/>
                </a:solidFill>
                <a:latin typeface="Constantia"/>
                <a:cs typeface="Constantia"/>
              </a:rPr>
              <a:t>maksymalna</a:t>
            </a:r>
            <a:r>
              <a:rPr sz="1500" spc="-20" dirty="0">
                <a:solidFill>
                  <a:srgbClr val="E6F0E2"/>
                </a:solidFill>
                <a:latin typeface="Constantia"/>
                <a:cs typeface="Constantia"/>
              </a:rPr>
              <a:t> temperatura</a:t>
            </a:r>
            <a:r>
              <a:rPr sz="1500" spc="-75" dirty="0">
                <a:solidFill>
                  <a:srgbClr val="E6F0E2"/>
                </a:solidFill>
                <a:latin typeface="Constantia"/>
                <a:cs typeface="Constantia"/>
              </a:rPr>
              <a:t> </a:t>
            </a:r>
            <a:r>
              <a:rPr sz="1500" spc="-10" dirty="0">
                <a:solidFill>
                  <a:srgbClr val="E6F0E2"/>
                </a:solidFill>
                <a:latin typeface="Constantia"/>
                <a:cs typeface="Constantia"/>
              </a:rPr>
              <a:t>powinna</a:t>
            </a:r>
            <a:r>
              <a:rPr sz="1500" spc="-60" dirty="0">
                <a:solidFill>
                  <a:srgbClr val="E6F0E2"/>
                </a:solidFill>
                <a:latin typeface="Constantia"/>
                <a:cs typeface="Constantia"/>
              </a:rPr>
              <a:t> </a:t>
            </a:r>
            <a:r>
              <a:rPr sz="1500" spc="-10" dirty="0">
                <a:solidFill>
                  <a:srgbClr val="E6F0E2"/>
                </a:solidFill>
                <a:latin typeface="Constantia"/>
                <a:cs typeface="Constantia"/>
              </a:rPr>
              <a:t>wynosić </a:t>
            </a:r>
            <a:r>
              <a:rPr sz="1500" dirty="0">
                <a:solidFill>
                  <a:srgbClr val="E6F0E2"/>
                </a:solidFill>
                <a:latin typeface="Constantia"/>
                <a:cs typeface="Constantia"/>
              </a:rPr>
              <a:t>60</a:t>
            </a:r>
            <a:r>
              <a:rPr sz="1500" spc="-45" dirty="0">
                <a:solidFill>
                  <a:srgbClr val="E6F0E2"/>
                </a:solidFill>
                <a:latin typeface="Constantia"/>
                <a:cs typeface="Constantia"/>
              </a:rPr>
              <a:t> </a:t>
            </a:r>
            <a:r>
              <a:rPr sz="1500" dirty="0">
                <a:solidFill>
                  <a:srgbClr val="E6F0E2"/>
                </a:solidFill>
                <a:latin typeface="Constantia"/>
                <a:cs typeface="Constantia"/>
              </a:rPr>
              <a:t>st.C.</a:t>
            </a:r>
            <a:r>
              <a:rPr sz="1500" spc="-10" dirty="0">
                <a:solidFill>
                  <a:srgbClr val="E6F0E2"/>
                </a:solidFill>
                <a:latin typeface="Constantia"/>
                <a:cs typeface="Constantia"/>
              </a:rPr>
              <a:t> Ponieważ</a:t>
            </a:r>
            <a:r>
              <a:rPr sz="1500" spc="-60" dirty="0">
                <a:solidFill>
                  <a:srgbClr val="E6F0E2"/>
                </a:solidFill>
                <a:latin typeface="Constantia"/>
                <a:cs typeface="Constantia"/>
              </a:rPr>
              <a:t> </a:t>
            </a:r>
            <a:r>
              <a:rPr sz="1500" spc="-10" dirty="0">
                <a:solidFill>
                  <a:srgbClr val="E6F0E2"/>
                </a:solidFill>
                <a:latin typeface="Constantia"/>
                <a:cs typeface="Constantia"/>
              </a:rPr>
              <a:t>gleba</a:t>
            </a:r>
            <a:r>
              <a:rPr sz="1500" spc="-75" dirty="0">
                <a:solidFill>
                  <a:srgbClr val="E6F0E2"/>
                </a:solidFill>
                <a:latin typeface="Constantia"/>
                <a:cs typeface="Constantia"/>
              </a:rPr>
              <a:t> </a:t>
            </a:r>
            <a:r>
              <a:rPr sz="1500" dirty="0">
                <a:solidFill>
                  <a:srgbClr val="E6F0E2"/>
                </a:solidFill>
                <a:latin typeface="Constantia"/>
                <a:cs typeface="Constantia"/>
              </a:rPr>
              <a:t>w</a:t>
            </a:r>
            <a:r>
              <a:rPr sz="1500" spc="-80" dirty="0">
                <a:solidFill>
                  <a:srgbClr val="E6F0E2"/>
                </a:solidFill>
                <a:latin typeface="Constantia"/>
                <a:cs typeface="Constantia"/>
              </a:rPr>
              <a:t> </a:t>
            </a:r>
            <a:r>
              <a:rPr sz="1500" dirty="0">
                <a:solidFill>
                  <a:srgbClr val="E6F0E2"/>
                </a:solidFill>
                <a:latin typeface="Constantia"/>
                <a:cs typeface="Constantia"/>
              </a:rPr>
              <a:t>całości</a:t>
            </a:r>
            <a:r>
              <a:rPr sz="1500" spc="-40" dirty="0">
                <a:solidFill>
                  <a:srgbClr val="E6F0E2"/>
                </a:solidFill>
                <a:latin typeface="Constantia"/>
                <a:cs typeface="Constantia"/>
              </a:rPr>
              <a:t> </a:t>
            </a:r>
            <a:r>
              <a:rPr sz="1500" spc="-10" dirty="0">
                <a:solidFill>
                  <a:srgbClr val="E6F0E2"/>
                </a:solidFill>
                <a:latin typeface="Constantia"/>
                <a:cs typeface="Constantia"/>
              </a:rPr>
              <a:t>powinna</a:t>
            </a:r>
            <a:r>
              <a:rPr sz="1500" spc="-40" dirty="0">
                <a:solidFill>
                  <a:srgbClr val="E6F0E2"/>
                </a:solidFill>
                <a:latin typeface="Constantia"/>
                <a:cs typeface="Constantia"/>
              </a:rPr>
              <a:t> </a:t>
            </a:r>
            <a:r>
              <a:rPr sz="1500" spc="-25" dirty="0">
                <a:solidFill>
                  <a:srgbClr val="E6F0E2"/>
                </a:solidFill>
                <a:latin typeface="Constantia"/>
                <a:cs typeface="Constantia"/>
              </a:rPr>
              <a:t>być</a:t>
            </a:r>
            <a:r>
              <a:rPr sz="1500" spc="-85" dirty="0">
                <a:solidFill>
                  <a:srgbClr val="E6F0E2"/>
                </a:solidFill>
                <a:latin typeface="Constantia"/>
                <a:cs typeface="Constantia"/>
              </a:rPr>
              <a:t> </a:t>
            </a:r>
            <a:r>
              <a:rPr sz="1500" spc="-10" dirty="0">
                <a:solidFill>
                  <a:srgbClr val="E6F0E2"/>
                </a:solidFill>
                <a:latin typeface="Constantia"/>
                <a:cs typeface="Constantia"/>
              </a:rPr>
              <a:t>odkażona,</a:t>
            </a:r>
            <a:r>
              <a:rPr sz="1500" spc="-25" dirty="0">
                <a:solidFill>
                  <a:srgbClr val="E6F0E2"/>
                </a:solidFill>
                <a:latin typeface="Constantia"/>
                <a:cs typeface="Constantia"/>
              </a:rPr>
              <a:t> </a:t>
            </a:r>
            <a:r>
              <a:rPr sz="1500" spc="-20" dirty="0">
                <a:solidFill>
                  <a:srgbClr val="E6F0E2"/>
                </a:solidFill>
                <a:latin typeface="Constantia"/>
                <a:cs typeface="Constantia"/>
              </a:rPr>
              <a:t>stosować</a:t>
            </a:r>
            <a:r>
              <a:rPr sz="1500" spc="-75" dirty="0">
                <a:solidFill>
                  <a:srgbClr val="E6F0E2"/>
                </a:solidFill>
                <a:latin typeface="Constantia"/>
                <a:cs typeface="Constantia"/>
              </a:rPr>
              <a:t> </a:t>
            </a:r>
            <a:r>
              <a:rPr sz="1500" dirty="0">
                <a:solidFill>
                  <a:srgbClr val="E6F0E2"/>
                </a:solidFill>
                <a:latin typeface="Constantia"/>
                <a:cs typeface="Constantia"/>
              </a:rPr>
              <a:t>ten</a:t>
            </a:r>
            <a:r>
              <a:rPr sz="1500" spc="-55" dirty="0">
                <a:solidFill>
                  <a:srgbClr val="E6F0E2"/>
                </a:solidFill>
                <a:latin typeface="Constantia"/>
                <a:cs typeface="Constantia"/>
              </a:rPr>
              <a:t> </a:t>
            </a:r>
            <a:r>
              <a:rPr sz="1500" dirty="0">
                <a:solidFill>
                  <a:srgbClr val="E6F0E2"/>
                </a:solidFill>
                <a:latin typeface="Constantia"/>
                <a:cs typeface="Constantia"/>
              </a:rPr>
              <a:t>zabieg</a:t>
            </a:r>
            <a:r>
              <a:rPr sz="1500" spc="-50" dirty="0">
                <a:solidFill>
                  <a:srgbClr val="E6F0E2"/>
                </a:solidFill>
                <a:latin typeface="Constantia"/>
                <a:cs typeface="Constantia"/>
              </a:rPr>
              <a:t> </a:t>
            </a:r>
            <a:r>
              <a:rPr sz="1500" spc="-20" dirty="0">
                <a:solidFill>
                  <a:srgbClr val="E6F0E2"/>
                </a:solidFill>
                <a:latin typeface="Constantia"/>
                <a:cs typeface="Constantia"/>
              </a:rPr>
              <a:t>warto</a:t>
            </a:r>
            <a:r>
              <a:rPr sz="1500" spc="-65" dirty="0">
                <a:solidFill>
                  <a:srgbClr val="E6F0E2"/>
                </a:solidFill>
                <a:latin typeface="Constantia"/>
                <a:cs typeface="Constantia"/>
              </a:rPr>
              <a:t> </a:t>
            </a:r>
            <a:r>
              <a:rPr sz="1500" spc="-20" dirty="0">
                <a:solidFill>
                  <a:srgbClr val="E6F0E2"/>
                </a:solidFill>
                <a:latin typeface="Constantia"/>
                <a:cs typeface="Constantia"/>
              </a:rPr>
              <a:t>przy </a:t>
            </a:r>
            <a:r>
              <a:rPr sz="1500" spc="-10" dirty="0">
                <a:solidFill>
                  <a:srgbClr val="E6F0E2"/>
                </a:solidFill>
                <a:latin typeface="Constantia"/>
                <a:cs typeface="Constantia"/>
              </a:rPr>
              <a:t>produkcji</a:t>
            </a:r>
            <a:r>
              <a:rPr sz="1500" spc="-60" dirty="0">
                <a:solidFill>
                  <a:srgbClr val="E6F0E2"/>
                </a:solidFill>
                <a:latin typeface="Constantia"/>
                <a:cs typeface="Constantia"/>
              </a:rPr>
              <a:t> </a:t>
            </a:r>
            <a:r>
              <a:rPr sz="1500" spc="-20" dirty="0">
                <a:solidFill>
                  <a:srgbClr val="E6F0E2"/>
                </a:solidFill>
                <a:latin typeface="Constantia"/>
                <a:cs typeface="Constantia"/>
              </a:rPr>
              <a:t>rozsady</a:t>
            </a:r>
            <a:r>
              <a:rPr sz="1500" spc="-65" dirty="0">
                <a:solidFill>
                  <a:srgbClr val="E6F0E2"/>
                </a:solidFill>
                <a:latin typeface="Constantia"/>
                <a:cs typeface="Constantia"/>
              </a:rPr>
              <a:t> </a:t>
            </a:r>
            <a:r>
              <a:rPr sz="1500" dirty="0">
                <a:solidFill>
                  <a:srgbClr val="E6F0E2"/>
                </a:solidFill>
                <a:latin typeface="Constantia"/>
                <a:cs typeface="Constantia"/>
              </a:rPr>
              <a:t>czy</a:t>
            </a:r>
            <a:r>
              <a:rPr sz="1500" spc="-75" dirty="0">
                <a:solidFill>
                  <a:srgbClr val="E6F0E2"/>
                </a:solidFill>
                <a:latin typeface="Constantia"/>
                <a:cs typeface="Constantia"/>
              </a:rPr>
              <a:t> </a:t>
            </a:r>
            <a:r>
              <a:rPr sz="1500" spc="-10" dirty="0">
                <a:solidFill>
                  <a:srgbClr val="E6F0E2"/>
                </a:solidFill>
                <a:latin typeface="Constantia"/>
                <a:cs typeface="Constantia"/>
              </a:rPr>
              <a:t>sadzenia</a:t>
            </a:r>
            <a:r>
              <a:rPr sz="1500" spc="-70" dirty="0">
                <a:solidFill>
                  <a:srgbClr val="E6F0E2"/>
                </a:solidFill>
                <a:latin typeface="Constantia"/>
                <a:cs typeface="Constantia"/>
              </a:rPr>
              <a:t> </a:t>
            </a:r>
            <a:r>
              <a:rPr sz="1500" spc="-10" dirty="0">
                <a:solidFill>
                  <a:srgbClr val="E6F0E2"/>
                </a:solidFill>
                <a:latin typeface="Constantia"/>
                <a:cs typeface="Constantia"/>
              </a:rPr>
              <a:t>roślin</a:t>
            </a:r>
            <a:r>
              <a:rPr sz="1500" spc="-60" dirty="0">
                <a:solidFill>
                  <a:srgbClr val="E6F0E2"/>
                </a:solidFill>
                <a:latin typeface="Constantia"/>
                <a:cs typeface="Constantia"/>
              </a:rPr>
              <a:t> </a:t>
            </a:r>
            <a:r>
              <a:rPr sz="1500" dirty="0">
                <a:solidFill>
                  <a:srgbClr val="E6F0E2"/>
                </a:solidFill>
                <a:latin typeface="Constantia"/>
                <a:cs typeface="Constantia"/>
              </a:rPr>
              <a:t>do</a:t>
            </a:r>
            <a:r>
              <a:rPr sz="1500" spc="-75" dirty="0">
                <a:solidFill>
                  <a:srgbClr val="E6F0E2"/>
                </a:solidFill>
                <a:latin typeface="Constantia"/>
                <a:cs typeface="Constantia"/>
              </a:rPr>
              <a:t> </a:t>
            </a:r>
            <a:r>
              <a:rPr sz="1500" dirty="0">
                <a:solidFill>
                  <a:srgbClr val="E6F0E2"/>
                </a:solidFill>
                <a:latin typeface="Constantia"/>
                <a:cs typeface="Constantia"/>
              </a:rPr>
              <a:t>skrzynek</a:t>
            </a:r>
            <a:r>
              <a:rPr sz="1500" spc="-20" dirty="0">
                <a:solidFill>
                  <a:srgbClr val="E6F0E2"/>
                </a:solidFill>
                <a:latin typeface="Constantia"/>
                <a:cs typeface="Constantia"/>
              </a:rPr>
              <a:t> </a:t>
            </a:r>
            <a:r>
              <a:rPr sz="1500" spc="-10" dirty="0">
                <a:solidFill>
                  <a:srgbClr val="E6F0E2"/>
                </a:solidFill>
                <a:latin typeface="Constantia"/>
                <a:cs typeface="Constantia"/>
              </a:rPr>
              <a:t>balkonowych.</a:t>
            </a:r>
            <a:endParaRPr sz="1500" dirty="0">
              <a:latin typeface="Constantia"/>
              <a:cs typeface="Constantia"/>
            </a:endParaRPr>
          </a:p>
          <a:p>
            <a:pPr marL="285115">
              <a:lnSpc>
                <a:spcPts val="1620"/>
              </a:lnSpc>
              <a:spcBef>
                <a:spcPts val="1090"/>
              </a:spcBef>
            </a:pPr>
            <a:r>
              <a:rPr sz="1500" b="1" spc="-10" dirty="0">
                <a:solidFill>
                  <a:srgbClr val="E6F0E2"/>
                </a:solidFill>
                <a:latin typeface="Constantia"/>
                <a:cs typeface="Constantia"/>
              </a:rPr>
              <a:t>Odkażenie</a:t>
            </a:r>
            <a:r>
              <a:rPr sz="1500" b="1" spc="-50" dirty="0">
                <a:solidFill>
                  <a:srgbClr val="E6F0E2"/>
                </a:solidFill>
                <a:latin typeface="Constantia"/>
                <a:cs typeface="Constantia"/>
              </a:rPr>
              <a:t> </a:t>
            </a:r>
            <a:r>
              <a:rPr sz="1500" b="1" spc="-10" dirty="0">
                <a:solidFill>
                  <a:srgbClr val="E6F0E2"/>
                </a:solidFill>
                <a:latin typeface="Constantia"/>
                <a:cs typeface="Constantia"/>
              </a:rPr>
              <a:t>materiału</a:t>
            </a:r>
            <a:r>
              <a:rPr sz="1500" b="1" spc="-35" dirty="0">
                <a:solidFill>
                  <a:srgbClr val="E6F0E2"/>
                </a:solidFill>
                <a:latin typeface="Constantia"/>
                <a:cs typeface="Constantia"/>
              </a:rPr>
              <a:t> </a:t>
            </a:r>
            <a:r>
              <a:rPr sz="1500" b="1" spc="-20" dirty="0">
                <a:solidFill>
                  <a:srgbClr val="E6F0E2"/>
                </a:solidFill>
                <a:latin typeface="Constantia"/>
                <a:cs typeface="Constantia"/>
              </a:rPr>
              <a:t>rozmnożeniowego</a:t>
            </a:r>
            <a:r>
              <a:rPr sz="1500" b="1" spc="40" dirty="0">
                <a:solidFill>
                  <a:srgbClr val="E6F0E2"/>
                </a:solidFill>
                <a:latin typeface="Constantia"/>
                <a:cs typeface="Constantia"/>
              </a:rPr>
              <a:t> </a:t>
            </a:r>
            <a:r>
              <a:rPr sz="1500" spc="-20" dirty="0">
                <a:solidFill>
                  <a:srgbClr val="E6F0E2"/>
                </a:solidFill>
                <a:latin typeface="Constantia"/>
                <a:cs typeface="Constantia"/>
              </a:rPr>
              <a:t>może</a:t>
            </a:r>
            <a:r>
              <a:rPr sz="1500" spc="-70" dirty="0">
                <a:solidFill>
                  <a:srgbClr val="E6F0E2"/>
                </a:solidFill>
                <a:latin typeface="Constantia"/>
                <a:cs typeface="Constantia"/>
              </a:rPr>
              <a:t> </a:t>
            </a:r>
            <a:r>
              <a:rPr sz="1500" dirty="0">
                <a:solidFill>
                  <a:srgbClr val="E6F0E2"/>
                </a:solidFill>
                <a:latin typeface="Constantia"/>
                <a:cs typeface="Constantia"/>
              </a:rPr>
              <a:t>polegać</a:t>
            </a:r>
            <a:r>
              <a:rPr sz="1500" spc="-40" dirty="0">
                <a:solidFill>
                  <a:srgbClr val="E6F0E2"/>
                </a:solidFill>
                <a:latin typeface="Constantia"/>
                <a:cs typeface="Constantia"/>
              </a:rPr>
              <a:t> </a:t>
            </a:r>
            <a:r>
              <a:rPr sz="1500" dirty="0">
                <a:solidFill>
                  <a:srgbClr val="E6F0E2"/>
                </a:solidFill>
                <a:latin typeface="Constantia"/>
                <a:cs typeface="Constantia"/>
              </a:rPr>
              <a:t>na</a:t>
            </a:r>
            <a:r>
              <a:rPr sz="1500" spc="-60" dirty="0">
                <a:solidFill>
                  <a:srgbClr val="E6F0E2"/>
                </a:solidFill>
                <a:latin typeface="Constantia"/>
                <a:cs typeface="Constantia"/>
              </a:rPr>
              <a:t> </a:t>
            </a:r>
            <a:r>
              <a:rPr sz="1500" spc="-10" dirty="0">
                <a:solidFill>
                  <a:srgbClr val="E6F0E2"/>
                </a:solidFill>
                <a:latin typeface="Constantia"/>
                <a:cs typeface="Constantia"/>
              </a:rPr>
              <a:t>zamoczeniu</a:t>
            </a:r>
            <a:r>
              <a:rPr sz="1500" spc="-65" dirty="0">
                <a:solidFill>
                  <a:srgbClr val="E6F0E2"/>
                </a:solidFill>
                <a:latin typeface="Constantia"/>
                <a:cs typeface="Constantia"/>
              </a:rPr>
              <a:t> </a:t>
            </a:r>
            <a:r>
              <a:rPr sz="1500" dirty="0">
                <a:solidFill>
                  <a:srgbClr val="E6F0E2"/>
                </a:solidFill>
                <a:latin typeface="Constantia"/>
                <a:cs typeface="Constantia"/>
              </a:rPr>
              <a:t>w</a:t>
            </a:r>
            <a:r>
              <a:rPr sz="1500" spc="-80" dirty="0">
                <a:solidFill>
                  <a:srgbClr val="E6F0E2"/>
                </a:solidFill>
                <a:latin typeface="Constantia"/>
                <a:cs typeface="Constantia"/>
              </a:rPr>
              <a:t> </a:t>
            </a:r>
            <a:r>
              <a:rPr sz="1500" dirty="0">
                <a:solidFill>
                  <a:srgbClr val="E6F0E2"/>
                </a:solidFill>
                <a:latin typeface="Constantia"/>
                <a:cs typeface="Constantia"/>
              </a:rPr>
              <a:t>czasie</a:t>
            </a:r>
            <a:r>
              <a:rPr sz="1500" spc="-40" dirty="0">
                <a:solidFill>
                  <a:srgbClr val="E6F0E2"/>
                </a:solidFill>
                <a:latin typeface="Constantia"/>
                <a:cs typeface="Constantia"/>
              </a:rPr>
              <a:t> </a:t>
            </a:r>
            <a:r>
              <a:rPr sz="1500" dirty="0">
                <a:solidFill>
                  <a:srgbClr val="E6F0E2"/>
                </a:solidFill>
                <a:latin typeface="Constantia"/>
                <a:cs typeface="Constantia"/>
              </a:rPr>
              <a:t>20</a:t>
            </a:r>
            <a:r>
              <a:rPr sz="1500" spc="-15" dirty="0">
                <a:solidFill>
                  <a:srgbClr val="E6F0E2"/>
                </a:solidFill>
                <a:latin typeface="Constantia"/>
                <a:cs typeface="Constantia"/>
              </a:rPr>
              <a:t> </a:t>
            </a:r>
            <a:r>
              <a:rPr sz="1500" spc="-10" dirty="0">
                <a:solidFill>
                  <a:srgbClr val="E6F0E2"/>
                </a:solidFill>
                <a:latin typeface="Constantia"/>
                <a:cs typeface="Constantia"/>
              </a:rPr>
              <a:t>minut</a:t>
            </a:r>
            <a:endParaRPr sz="1500" dirty="0">
              <a:latin typeface="Constantia"/>
              <a:cs typeface="Constantia"/>
            </a:endParaRPr>
          </a:p>
          <a:p>
            <a:pPr marL="285115">
              <a:lnSpc>
                <a:spcPts val="1620"/>
              </a:lnSpc>
            </a:pPr>
            <a:r>
              <a:rPr sz="1500" dirty="0">
                <a:solidFill>
                  <a:srgbClr val="E6F0E2"/>
                </a:solidFill>
                <a:latin typeface="Constantia"/>
                <a:cs typeface="Constantia"/>
              </a:rPr>
              <a:t>nasion</a:t>
            </a:r>
            <a:r>
              <a:rPr sz="1500" spc="-25" dirty="0">
                <a:solidFill>
                  <a:srgbClr val="E6F0E2"/>
                </a:solidFill>
                <a:latin typeface="Constantia"/>
                <a:cs typeface="Constantia"/>
              </a:rPr>
              <a:t> </a:t>
            </a:r>
            <a:r>
              <a:rPr sz="1500" dirty="0">
                <a:solidFill>
                  <a:srgbClr val="E6F0E2"/>
                </a:solidFill>
                <a:latin typeface="Constantia"/>
                <a:cs typeface="Constantia"/>
              </a:rPr>
              <a:t>i</a:t>
            </a:r>
            <a:r>
              <a:rPr sz="1500" spc="-40" dirty="0">
                <a:solidFill>
                  <a:srgbClr val="E6F0E2"/>
                </a:solidFill>
                <a:latin typeface="Constantia"/>
                <a:cs typeface="Constantia"/>
              </a:rPr>
              <a:t> </a:t>
            </a:r>
            <a:r>
              <a:rPr sz="1500" spc="-10" dirty="0">
                <a:solidFill>
                  <a:srgbClr val="E6F0E2"/>
                </a:solidFill>
                <a:latin typeface="Constantia"/>
                <a:cs typeface="Constantia"/>
              </a:rPr>
              <a:t>sadzonek</a:t>
            </a:r>
            <a:r>
              <a:rPr sz="1500" spc="-70" dirty="0">
                <a:solidFill>
                  <a:srgbClr val="E6F0E2"/>
                </a:solidFill>
                <a:latin typeface="Constantia"/>
                <a:cs typeface="Constantia"/>
              </a:rPr>
              <a:t> </a:t>
            </a:r>
            <a:r>
              <a:rPr sz="1500" dirty="0">
                <a:solidFill>
                  <a:srgbClr val="E6F0E2"/>
                </a:solidFill>
                <a:latin typeface="Constantia"/>
                <a:cs typeface="Constantia"/>
              </a:rPr>
              <a:t>w</a:t>
            </a:r>
            <a:r>
              <a:rPr sz="1500" spc="-60" dirty="0">
                <a:solidFill>
                  <a:srgbClr val="E6F0E2"/>
                </a:solidFill>
                <a:latin typeface="Constantia"/>
                <a:cs typeface="Constantia"/>
              </a:rPr>
              <a:t> </a:t>
            </a:r>
            <a:r>
              <a:rPr sz="1500" spc="-10" dirty="0">
                <a:solidFill>
                  <a:srgbClr val="E6F0E2"/>
                </a:solidFill>
                <a:latin typeface="Constantia"/>
                <a:cs typeface="Constantia"/>
              </a:rPr>
              <a:t>wodzie</a:t>
            </a:r>
            <a:r>
              <a:rPr sz="1500" spc="-85" dirty="0">
                <a:solidFill>
                  <a:srgbClr val="E6F0E2"/>
                </a:solidFill>
                <a:latin typeface="Constantia"/>
                <a:cs typeface="Constantia"/>
              </a:rPr>
              <a:t> </a:t>
            </a:r>
            <a:r>
              <a:rPr sz="1500" dirty="0">
                <a:solidFill>
                  <a:srgbClr val="E6F0E2"/>
                </a:solidFill>
                <a:latin typeface="Constantia"/>
                <a:cs typeface="Constantia"/>
              </a:rPr>
              <a:t>o</a:t>
            </a:r>
            <a:r>
              <a:rPr sz="1500" spc="-55" dirty="0">
                <a:solidFill>
                  <a:srgbClr val="E6F0E2"/>
                </a:solidFill>
                <a:latin typeface="Constantia"/>
                <a:cs typeface="Constantia"/>
              </a:rPr>
              <a:t> </a:t>
            </a:r>
            <a:r>
              <a:rPr sz="1500" spc="-10" dirty="0">
                <a:solidFill>
                  <a:srgbClr val="E6F0E2"/>
                </a:solidFill>
                <a:latin typeface="Constantia"/>
                <a:cs typeface="Constantia"/>
              </a:rPr>
              <a:t>temperaturze</a:t>
            </a:r>
            <a:r>
              <a:rPr sz="1500" spc="-60" dirty="0">
                <a:solidFill>
                  <a:srgbClr val="E6F0E2"/>
                </a:solidFill>
                <a:latin typeface="Constantia"/>
                <a:cs typeface="Constantia"/>
              </a:rPr>
              <a:t> </a:t>
            </a:r>
            <a:r>
              <a:rPr sz="1500" dirty="0">
                <a:solidFill>
                  <a:srgbClr val="E6F0E2"/>
                </a:solidFill>
                <a:latin typeface="Constantia"/>
                <a:cs typeface="Constantia"/>
              </a:rPr>
              <a:t>20</a:t>
            </a:r>
            <a:r>
              <a:rPr sz="1500" spc="-40" dirty="0">
                <a:solidFill>
                  <a:srgbClr val="E6F0E2"/>
                </a:solidFill>
                <a:latin typeface="Constantia"/>
                <a:cs typeface="Constantia"/>
              </a:rPr>
              <a:t> </a:t>
            </a:r>
            <a:r>
              <a:rPr sz="1500" spc="-10" dirty="0">
                <a:solidFill>
                  <a:srgbClr val="E6F0E2"/>
                </a:solidFill>
                <a:latin typeface="Constantia"/>
                <a:cs typeface="Constantia"/>
              </a:rPr>
              <a:t>st.C.</a:t>
            </a:r>
            <a:endParaRPr sz="1500" dirty="0">
              <a:latin typeface="Constantia"/>
              <a:cs typeface="Constanti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9144000" cy="1632203"/>
            <a:chOff x="-1588" y="0"/>
            <a:chExt cx="9144000" cy="1632203"/>
          </a:xfrm>
        </p:grpSpPr>
        <p:sp>
          <p:nvSpPr>
            <p:cNvPr id="3" name="object 3"/>
            <p:cNvSpPr/>
            <p:nvPr/>
          </p:nvSpPr>
          <p:spPr>
            <a:xfrm>
              <a:off x="-1588" y="190500"/>
              <a:ext cx="9144000" cy="1367155"/>
            </a:xfrm>
            <a:custGeom>
              <a:avLst/>
              <a:gdLst/>
              <a:ahLst/>
              <a:cxnLst/>
              <a:rect l="l" t="t" r="r" b="b"/>
              <a:pathLst>
                <a:path w="9144000" h="1367155">
                  <a:moveTo>
                    <a:pt x="9144000" y="0"/>
                  </a:moveTo>
                  <a:lnTo>
                    <a:pt x="0" y="0"/>
                  </a:lnTo>
                  <a:lnTo>
                    <a:pt x="0" y="1366901"/>
                  </a:lnTo>
                  <a:lnTo>
                    <a:pt x="9144000" y="1366901"/>
                  </a:lnTo>
                  <a:lnTo>
                    <a:pt x="9144000" y="0"/>
                  </a:lnTo>
                  <a:close/>
                </a:path>
              </a:pathLst>
            </a:custGeom>
            <a:solidFill>
              <a:srgbClr val="CC0099"/>
            </a:solidFill>
          </p:spPr>
          <p:txBody>
            <a:bodyPr wrap="square" lIns="0" tIns="0" rIns="0" bIns="0" rtlCol="0"/>
            <a:lstStyle/>
            <a:p>
              <a:endParaRPr/>
            </a:p>
          </p:txBody>
        </p:sp>
        <p:pic>
          <p:nvPicPr>
            <p:cNvPr id="5" name="object 5"/>
            <p:cNvPicPr/>
            <p:nvPr/>
          </p:nvPicPr>
          <p:blipFill>
            <a:blip r:embed="rId2" cstate="print"/>
            <a:stretch>
              <a:fillRect/>
            </a:stretch>
          </p:blipFill>
          <p:spPr>
            <a:xfrm>
              <a:off x="563714" y="207263"/>
              <a:ext cx="4392841" cy="383412"/>
            </a:xfrm>
            <a:prstGeom prst="rect">
              <a:avLst/>
            </a:prstGeom>
          </p:spPr>
        </p:pic>
        <p:pic>
          <p:nvPicPr>
            <p:cNvPr id="6" name="object 6"/>
            <p:cNvPicPr/>
            <p:nvPr/>
          </p:nvPicPr>
          <p:blipFill>
            <a:blip r:embed="rId3" cstate="print"/>
            <a:stretch>
              <a:fillRect/>
            </a:stretch>
          </p:blipFill>
          <p:spPr>
            <a:xfrm>
              <a:off x="242315" y="0"/>
              <a:ext cx="5026152" cy="1022603"/>
            </a:xfrm>
            <a:prstGeom prst="rect">
              <a:avLst/>
            </a:prstGeom>
          </p:spPr>
        </p:pic>
        <p:sp>
          <p:nvSpPr>
            <p:cNvPr id="7" name="object 7"/>
            <p:cNvSpPr/>
            <p:nvPr/>
          </p:nvSpPr>
          <p:spPr>
            <a:xfrm>
              <a:off x="4981955" y="440960"/>
              <a:ext cx="137795" cy="36195"/>
            </a:xfrm>
            <a:custGeom>
              <a:avLst/>
              <a:gdLst/>
              <a:ahLst/>
              <a:cxnLst/>
              <a:rect l="l" t="t" r="r" b="b"/>
              <a:pathLst>
                <a:path w="137795" h="36195">
                  <a:moveTo>
                    <a:pt x="137782" y="0"/>
                  </a:moveTo>
                  <a:lnTo>
                    <a:pt x="0" y="0"/>
                  </a:lnTo>
                  <a:lnTo>
                    <a:pt x="0" y="36178"/>
                  </a:lnTo>
                  <a:lnTo>
                    <a:pt x="137782" y="36178"/>
                  </a:lnTo>
                  <a:lnTo>
                    <a:pt x="137782" y="0"/>
                  </a:lnTo>
                  <a:close/>
                </a:path>
              </a:pathLst>
            </a:custGeom>
            <a:solidFill>
              <a:srgbClr val="F8F8F8"/>
            </a:solidFill>
          </p:spPr>
          <p:txBody>
            <a:bodyPr wrap="square" lIns="0" tIns="0" rIns="0" bIns="0" rtlCol="0"/>
            <a:lstStyle/>
            <a:p>
              <a:endParaRPr/>
            </a:p>
          </p:txBody>
        </p:sp>
        <p:sp>
          <p:nvSpPr>
            <p:cNvPr id="8" name="object 8"/>
            <p:cNvSpPr/>
            <p:nvPr/>
          </p:nvSpPr>
          <p:spPr>
            <a:xfrm>
              <a:off x="4981955" y="440960"/>
              <a:ext cx="137795" cy="36195"/>
            </a:xfrm>
            <a:custGeom>
              <a:avLst/>
              <a:gdLst/>
              <a:ahLst/>
              <a:cxnLst/>
              <a:rect l="l" t="t" r="r" b="b"/>
              <a:pathLst>
                <a:path w="137795" h="36195">
                  <a:moveTo>
                    <a:pt x="0" y="36178"/>
                  </a:moveTo>
                  <a:lnTo>
                    <a:pt x="137782" y="36178"/>
                  </a:lnTo>
                  <a:lnTo>
                    <a:pt x="137782" y="0"/>
                  </a:lnTo>
                  <a:lnTo>
                    <a:pt x="0" y="0"/>
                  </a:lnTo>
                  <a:lnTo>
                    <a:pt x="0" y="36178"/>
                  </a:lnTo>
                  <a:close/>
                </a:path>
              </a:pathLst>
            </a:custGeom>
            <a:ln w="3175">
              <a:solidFill>
                <a:srgbClr val="528843"/>
              </a:solidFill>
            </a:ln>
          </p:spPr>
          <p:txBody>
            <a:bodyPr wrap="square" lIns="0" tIns="0" rIns="0" bIns="0" rtlCol="0"/>
            <a:lstStyle/>
            <a:p>
              <a:endParaRPr/>
            </a:p>
          </p:txBody>
        </p:sp>
        <p:pic>
          <p:nvPicPr>
            <p:cNvPr id="9" name="object 9"/>
            <p:cNvPicPr/>
            <p:nvPr/>
          </p:nvPicPr>
          <p:blipFill>
            <a:blip r:embed="rId4" cstate="print"/>
            <a:stretch>
              <a:fillRect/>
            </a:stretch>
          </p:blipFill>
          <p:spPr>
            <a:xfrm>
              <a:off x="4655819" y="0"/>
              <a:ext cx="777239" cy="1022603"/>
            </a:xfrm>
            <a:prstGeom prst="rect">
              <a:avLst/>
            </a:prstGeom>
          </p:spPr>
        </p:pic>
        <p:pic>
          <p:nvPicPr>
            <p:cNvPr id="10" name="object 10"/>
            <p:cNvPicPr/>
            <p:nvPr/>
          </p:nvPicPr>
          <p:blipFill>
            <a:blip r:embed="rId5" cstate="print"/>
            <a:stretch>
              <a:fillRect/>
            </a:stretch>
          </p:blipFill>
          <p:spPr>
            <a:xfrm>
              <a:off x="5145023" y="207263"/>
              <a:ext cx="2376678" cy="501268"/>
            </a:xfrm>
            <a:prstGeom prst="rect">
              <a:avLst/>
            </a:prstGeom>
          </p:spPr>
        </p:pic>
        <p:pic>
          <p:nvPicPr>
            <p:cNvPr id="11" name="object 11"/>
            <p:cNvPicPr/>
            <p:nvPr/>
          </p:nvPicPr>
          <p:blipFill>
            <a:blip r:embed="rId6" cstate="print"/>
            <a:stretch>
              <a:fillRect/>
            </a:stretch>
          </p:blipFill>
          <p:spPr>
            <a:xfrm>
              <a:off x="4820411" y="0"/>
              <a:ext cx="3002280" cy="1022603"/>
            </a:xfrm>
            <a:prstGeom prst="rect">
              <a:avLst/>
            </a:prstGeom>
          </p:spPr>
        </p:pic>
        <p:sp>
          <p:nvSpPr>
            <p:cNvPr id="12" name="object 12"/>
            <p:cNvSpPr/>
            <p:nvPr/>
          </p:nvSpPr>
          <p:spPr>
            <a:xfrm>
              <a:off x="7643240" y="231775"/>
              <a:ext cx="117475" cy="351155"/>
            </a:xfrm>
            <a:custGeom>
              <a:avLst/>
              <a:gdLst/>
              <a:ahLst/>
              <a:cxnLst/>
              <a:rect l="l" t="t" r="r" b="b"/>
              <a:pathLst>
                <a:path w="117475" h="351155">
                  <a:moveTo>
                    <a:pt x="80772" y="114934"/>
                  </a:moveTo>
                  <a:lnTo>
                    <a:pt x="61815" y="119510"/>
                  </a:lnTo>
                  <a:lnTo>
                    <a:pt x="42084" y="123920"/>
                  </a:lnTo>
                  <a:lnTo>
                    <a:pt x="21568" y="128186"/>
                  </a:lnTo>
                  <a:lnTo>
                    <a:pt x="253" y="132334"/>
                  </a:lnTo>
                  <a:lnTo>
                    <a:pt x="1524" y="140715"/>
                  </a:lnTo>
                  <a:lnTo>
                    <a:pt x="34416" y="149733"/>
                  </a:lnTo>
                  <a:lnTo>
                    <a:pt x="34897" y="163760"/>
                  </a:lnTo>
                  <a:lnTo>
                    <a:pt x="35210" y="178419"/>
                  </a:lnTo>
                  <a:lnTo>
                    <a:pt x="35165" y="319196"/>
                  </a:lnTo>
                  <a:lnTo>
                    <a:pt x="34968" y="323850"/>
                  </a:lnTo>
                  <a:lnTo>
                    <a:pt x="34925" y="324865"/>
                  </a:lnTo>
                  <a:lnTo>
                    <a:pt x="34696" y="328295"/>
                  </a:lnTo>
                  <a:lnTo>
                    <a:pt x="34670" y="328675"/>
                  </a:lnTo>
                  <a:lnTo>
                    <a:pt x="32511" y="331215"/>
                  </a:lnTo>
                  <a:lnTo>
                    <a:pt x="28828" y="332613"/>
                  </a:lnTo>
                  <a:lnTo>
                    <a:pt x="0" y="340995"/>
                  </a:lnTo>
                  <a:lnTo>
                    <a:pt x="944" y="350440"/>
                  </a:lnTo>
                  <a:lnTo>
                    <a:pt x="1015" y="351154"/>
                  </a:lnTo>
                  <a:lnTo>
                    <a:pt x="46164" y="350440"/>
                  </a:lnTo>
                  <a:lnTo>
                    <a:pt x="117439" y="350440"/>
                  </a:lnTo>
                  <a:lnTo>
                    <a:pt x="116966" y="340995"/>
                  </a:lnTo>
                  <a:lnTo>
                    <a:pt x="88264" y="332613"/>
                  </a:lnTo>
                  <a:lnTo>
                    <a:pt x="84454" y="331215"/>
                  </a:lnTo>
                  <a:lnTo>
                    <a:pt x="82423" y="328295"/>
                  </a:lnTo>
                  <a:lnTo>
                    <a:pt x="82129" y="324865"/>
                  </a:lnTo>
                  <a:lnTo>
                    <a:pt x="82041" y="323850"/>
                  </a:lnTo>
                  <a:lnTo>
                    <a:pt x="81879" y="319196"/>
                  </a:lnTo>
                  <a:lnTo>
                    <a:pt x="81801" y="316991"/>
                  </a:lnTo>
                  <a:lnTo>
                    <a:pt x="81706" y="163760"/>
                  </a:lnTo>
                  <a:lnTo>
                    <a:pt x="81914" y="150526"/>
                  </a:lnTo>
                  <a:lnTo>
                    <a:pt x="82391" y="133215"/>
                  </a:lnTo>
                  <a:lnTo>
                    <a:pt x="82944" y="119510"/>
                  </a:lnTo>
                  <a:lnTo>
                    <a:pt x="83057" y="116713"/>
                  </a:lnTo>
                  <a:lnTo>
                    <a:pt x="80772" y="114934"/>
                  </a:lnTo>
                  <a:close/>
                </a:path>
                <a:path w="117475" h="351155">
                  <a:moveTo>
                    <a:pt x="117439" y="350440"/>
                  </a:moveTo>
                  <a:lnTo>
                    <a:pt x="71737" y="350440"/>
                  </a:lnTo>
                  <a:lnTo>
                    <a:pt x="117475" y="351154"/>
                  </a:lnTo>
                  <a:lnTo>
                    <a:pt x="117439" y="350440"/>
                  </a:lnTo>
                  <a:close/>
                </a:path>
                <a:path w="117475" h="351155">
                  <a:moveTo>
                    <a:pt x="64642" y="0"/>
                  </a:moveTo>
                  <a:lnTo>
                    <a:pt x="47625" y="0"/>
                  </a:lnTo>
                  <a:lnTo>
                    <a:pt x="40385" y="2667"/>
                  </a:lnTo>
                  <a:lnTo>
                    <a:pt x="34925" y="7874"/>
                  </a:lnTo>
                  <a:lnTo>
                    <a:pt x="29463" y="12953"/>
                  </a:lnTo>
                  <a:lnTo>
                    <a:pt x="26797" y="20066"/>
                  </a:lnTo>
                  <a:lnTo>
                    <a:pt x="26797" y="37465"/>
                  </a:lnTo>
                  <a:lnTo>
                    <a:pt x="29336" y="44196"/>
                  </a:lnTo>
                  <a:lnTo>
                    <a:pt x="34543" y="49275"/>
                  </a:lnTo>
                  <a:lnTo>
                    <a:pt x="39750" y="54482"/>
                  </a:lnTo>
                  <a:lnTo>
                    <a:pt x="46481" y="57023"/>
                  </a:lnTo>
                  <a:lnTo>
                    <a:pt x="63373" y="57023"/>
                  </a:lnTo>
                  <a:lnTo>
                    <a:pt x="70357" y="54228"/>
                  </a:lnTo>
                  <a:lnTo>
                    <a:pt x="75818" y="48641"/>
                  </a:lnTo>
                  <a:lnTo>
                    <a:pt x="81279" y="43179"/>
                  </a:lnTo>
                  <a:lnTo>
                    <a:pt x="84074" y="36068"/>
                  </a:lnTo>
                  <a:lnTo>
                    <a:pt x="84074" y="18542"/>
                  </a:lnTo>
                  <a:lnTo>
                    <a:pt x="81533" y="11810"/>
                  </a:lnTo>
                  <a:lnTo>
                    <a:pt x="76326" y="7111"/>
                  </a:lnTo>
                  <a:lnTo>
                    <a:pt x="71247" y="2413"/>
                  </a:lnTo>
                  <a:lnTo>
                    <a:pt x="64642" y="0"/>
                  </a:lnTo>
                  <a:close/>
                </a:path>
              </a:pathLst>
            </a:custGeom>
            <a:solidFill>
              <a:srgbClr val="F8F8F8"/>
            </a:solidFill>
          </p:spPr>
          <p:txBody>
            <a:bodyPr wrap="square" lIns="0" tIns="0" rIns="0" bIns="0" rtlCol="0"/>
            <a:lstStyle/>
            <a:p>
              <a:endParaRPr/>
            </a:p>
          </p:txBody>
        </p:sp>
        <p:pic>
          <p:nvPicPr>
            <p:cNvPr id="13" name="object 13"/>
            <p:cNvPicPr/>
            <p:nvPr/>
          </p:nvPicPr>
          <p:blipFill>
            <a:blip r:embed="rId7" cstate="print"/>
            <a:stretch>
              <a:fillRect/>
            </a:stretch>
          </p:blipFill>
          <p:spPr>
            <a:xfrm>
              <a:off x="7641716" y="345186"/>
              <a:ext cx="120523" cy="239268"/>
            </a:xfrm>
            <a:prstGeom prst="rect">
              <a:avLst/>
            </a:prstGeom>
          </p:spPr>
        </p:pic>
        <p:sp>
          <p:nvSpPr>
            <p:cNvPr id="14" name="object 14"/>
            <p:cNvSpPr/>
            <p:nvPr/>
          </p:nvSpPr>
          <p:spPr>
            <a:xfrm>
              <a:off x="7670038" y="231775"/>
              <a:ext cx="57785" cy="57150"/>
            </a:xfrm>
            <a:custGeom>
              <a:avLst/>
              <a:gdLst/>
              <a:ahLst/>
              <a:cxnLst/>
              <a:rect l="l" t="t" r="r" b="b"/>
              <a:pathLst>
                <a:path w="57784" h="57150">
                  <a:moveTo>
                    <a:pt x="29717" y="0"/>
                  </a:moveTo>
                  <a:lnTo>
                    <a:pt x="37845" y="0"/>
                  </a:lnTo>
                  <a:lnTo>
                    <a:pt x="44450" y="2413"/>
                  </a:lnTo>
                  <a:lnTo>
                    <a:pt x="49529" y="7111"/>
                  </a:lnTo>
                  <a:lnTo>
                    <a:pt x="54736" y="11810"/>
                  </a:lnTo>
                  <a:lnTo>
                    <a:pt x="57276" y="18542"/>
                  </a:lnTo>
                  <a:lnTo>
                    <a:pt x="57276" y="27304"/>
                  </a:lnTo>
                  <a:lnTo>
                    <a:pt x="57276" y="36068"/>
                  </a:lnTo>
                  <a:lnTo>
                    <a:pt x="54482" y="43179"/>
                  </a:lnTo>
                  <a:lnTo>
                    <a:pt x="49021" y="48641"/>
                  </a:lnTo>
                  <a:lnTo>
                    <a:pt x="43560" y="54228"/>
                  </a:lnTo>
                  <a:lnTo>
                    <a:pt x="36575" y="57023"/>
                  </a:lnTo>
                  <a:lnTo>
                    <a:pt x="27939" y="57023"/>
                  </a:lnTo>
                  <a:lnTo>
                    <a:pt x="19684" y="57023"/>
                  </a:lnTo>
                  <a:lnTo>
                    <a:pt x="12953" y="54482"/>
                  </a:lnTo>
                  <a:lnTo>
                    <a:pt x="7746" y="49275"/>
                  </a:lnTo>
                  <a:lnTo>
                    <a:pt x="2539" y="44196"/>
                  </a:lnTo>
                  <a:lnTo>
                    <a:pt x="0" y="37465"/>
                  </a:lnTo>
                  <a:lnTo>
                    <a:pt x="0" y="28955"/>
                  </a:lnTo>
                  <a:lnTo>
                    <a:pt x="0" y="20066"/>
                  </a:lnTo>
                  <a:lnTo>
                    <a:pt x="2666" y="12953"/>
                  </a:lnTo>
                  <a:lnTo>
                    <a:pt x="8127" y="7874"/>
                  </a:lnTo>
                  <a:lnTo>
                    <a:pt x="13588" y="2667"/>
                  </a:lnTo>
                  <a:lnTo>
                    <a:pt x="20827" y="0"/>
                  </a:lnTo>
                  <a:lnTo>
                    <a:pt x="29717" y="0"/>
                  </a:lnTo>
                  <a:close/>
                </a:path>
              </a:pathLst>
            </a:custGeom>
            <a:ln w="3175">
              <a:solidFill>
                <a:srgbClr val="528843"/>
              </a:solidFill>
            </a:ln>
          </p:spPr>
          <p:txBody>
            <a:bodyPr wrap="square" lIns="0" tIns="0" rIns="0" bIns="0" rtlCol="0"/>
            <a:lstStyle/>
            <a:p>
              <a:endParaRPr/>
            </a:p>
          </p:txBody>
        </p:sp>
        <p:pic>
          <p:nvPicPr>
            <p:cNvPr id="15" name="object 15"/>
            <p:cNvPicPr/>
            <p:nvPr/>
          </p:nvPicPr>
          <p:blipFill>
            <a:blip r:embed="rId8" cstate="print"/>
            <a:stretch>
              <a:fillRect/>
            </a:stretch>
          </p:blipFill>
          <p:spPr>
            <a:xfrm>
              <a:off x="7322819" y="0"/>
              <a:ext cx="859535" cy="1022603"/>
            </a:xfrm>
            <a:prstGeom prst="rect">
              <a:avLst/>
            </a:prstGeom>
          </p:spPr>
        </p:pic>
        <p:pic>
          <p:nvPicPr>
            <p:cNvPr id="16" name="object 16"/>
            <p:cNvPicPr/>
            <p:nvPr/>
          </p:nvPicPr>
          <p:blipFill>
            <a:blip r:embed="rId9" cstate="print"/>
            <a:stretch>
              <a:fillRect/>
            </a:stretch>
          </p:blipFill>
          <p:spPr>
            <a:xfrm>
              <a:off x="545592" y="617219"/>
              <a:ext cx="6973824" cy="32003"/>
            </a:xfrm>
            <a:prstGeom prst="rect">
              <a:avLst/>
            </a:prstGeom>
          </p:spPr>
        </p:pic>
        <p:pic>
          <p:nvPicPr>
            <p:cNvPr id="17" name="object 17"/>
            <p:cNvPicPr/>
            <p:nvPr/>
          </p:nvPicPr>
          <p:blipFill>
            <a:blip r:embed="rId10" cstate="print"/>
            <a:stretch>
              <a:fillRect/>
            </a:stretch>
          </p:blipFill>
          <p:spPr>
            <a:xfrm>
              <a:off x="551573" y="816863"/>
              <a:ext cx="2663304" cy="504063"/>
            </a:xfrm>
            <a:prstGeom prst="rect">
              <a:avLst/>
            </a:prstGeom>
          </p:spPr>
        </p:pic>
        <p:pic>
          <p:nvPicPr>
            <p:cNvPr id="18" name="object 18"/>
            <p:cNvPicPr/>
            <p:nvPr/>
          </p:nvPicPr>
          <p:blipFill>
            <a:blip r:embed="rId11" cstate="print"/>
            <a:stretch>
              <a:fillRect/>
            </a:stretch>
          </p:blipFill>
          <p:spPr>
            <a:xfrm>
              <a:off x="242315" y="562355"/>
              <a:ext cx="3273552" cy="1069848"/>
            </a:xfrm>
            <a:prstGeom prst="rect">
              <a:avLst/>
            </a:prstGeom>
          </p:spPr>
        </p:pic>
        <p:pic>
          <p:nvPicPr>
            <p:cNvPr id="19" name="object 19"/>
            <p:cNvPicPr/>
            <p:nvPr/>
          </p:nvPicPr>
          <p:blipFill>
            <a:blip r:embed="rId12" cstate="print"/>
            <a:stretch>
              <a:fillRect/>
            </a:stretch>
          </p:blipFill>
          <p:spPr>
            <a:xfrm>
              <a:off x="545592" y="1226819"/>
              <a:ext cx="2667000" cy="32003"/>
            </a:xfrm>
            <a:prstGeom prst="rect">
              <a:avLst/>
            </a:prstGeom>
          </p:spPr>
        </p:pic>
      </p:grpSp>
      <p:sp>
        <p:nvSpPr>
          <p:cNvPr id="20" name="object 20"/>
          <p:cNvSpPr txBox="1"/>
          <p:nvPr/>
        </p:nvSpPr>
        <p:spPr>
          <a:xfrm>
            <a:off x="621347" y="2819400"/>
            <a:ext cx="8072120" cy="1970405"/>
          </a:xfrm>
          <a:prstGeom prst="rect">
            <a:avLst/>
          </a:prstGeom>
        </p:spPr>
        <p:txBody>
          <a:bodyPr vert="horz" wrap="square" lIns="0" tIns="76835" rIns="0" bIns="0" rtlCol="0">
            <a:spAutoFit/>
          </a:bodyPr>
          <a:lstStyle/>
          <a:p>
            <a:pPr marL="285115" marR="334010" indent="-273050">
              <a:lnSpc>
                <a:spcPts val="2110"/>
              </a:lnSpc>
              <a:spcBef>
                <a:spcPts val="605"/>
              </a:spcBef>
              <a:buClr>
                <a:srgbClr val="2E4E25"/>
              </a:buClr>
              <a:buSzPct val="84090"/>
              <a:buFont typeface="Segoe UI Symbol"/>
              <a:buChar char="⚫"/>
              <a:tabLst>
                <a:tab pos="285115" algn="l"/>
              </a:tabLst>
            </a:pPr>
            <a:r>
              <a:rPr sz="2200" dirty="0">
                <a:solidFill>
                  <a:srgbClr val="E6F0E2"/>
                </a:solidFill>
                <a:latin typeface="Constantia"/>
                <a:cs typeface="Constantia"/>
              </a:rPr>
              <a:t>znane</a:t>
            </a:r>
            <a:r>
              <a:rPr sz="2200" spc="-100" dirty="0">
                <a:solidFill>
                  <a:srgbClr val="E6F0E2"/>
                </a:solidFill>
                <a:latin typeface="Constantia"/>
                <a:cs typeface="Constantia"/>
              </a:rPr>
              <a:t> </a:t>
            </a:r>
            <a:r>
              <a:rPr sz="2200" dirty="0">
                <a:solidFill>
                  <a:srgbClr val="E6F0E2"/>
                </a:solidFill>
                <a:latin typeface="Constantia"/>
                <a:cs typeface="Constantia"/>
              </a:rPr>
              <a:t>i</a:t>
            </a:r>
            <a:r>
              <a:rPr sz="2200" spc="-40" dirty="0">
                <a:solidFill>
                  <a:srgbClr val="E6F0E2"/>
                </a:solidFill>
                <a:latin typeface="Constantia"/>
                <a:cs typeface="Constantia"/>
              </a:rPr>
              <a:t> </a:t>
            </a:r>
            <a:r>
              <a:rPr sz="2200" spc="-20" dirty="0">
                <a:solidFill>
                  <a:srgbClr val="E6F0E2"/>
                </a:solidFill>
                <a:latin typeface="Constantia"/>
                <a:cs typeface="Constantia"/>
              </a:rPr>
              <a:t>stosowane</a:t>
            </a:r>
            <a:r>
              <a:rPr sz="2200" spc="-105" dirty="0">
                <a:solidFill>
                  <a:srgbClr val="E6F0E2"/>
                </a:solidFill>
                <a:latin typeface="Constantia"/>
                <a:cs typeface="Constantia"/>
              </a:rPr>
              <a:t> </a:t>
            </a:r>
            <a:r>
              <a:rPr sz="2200" dirty="0">
                <a:solidFill>
                  <a:srgbClr val="E6F0E2"/>
                </a:solidFill>
                <a:latin typeface="Constantia"/>
                <a:cs typeface="Constantia"/>
              </a:rPr>
              <a:t>są</a:t>
            </a:r>
            <a:r>
              <a:rPr sz="2200" spc="-105" dirty="0">
                <a:solidFill>
                  <a:srgbClr val="E6F0E2"/>
                </a:solidFill>
                <a:latin typeface="Constantia"/>
                <a:cs typeface="Constantia"/>
              </a:rPr>
              <a:t> </a:t>
            </a:r>
            <a:r>
              <a:rPr sz="2200" spc="-10" dirty="0">
                <a:solidFill>
                  <a:srgbClr val="E6F0E2"/>
                </a:solidFill>
                <a:latin typeface="Constantia"/>
                <a:cs typeface="Constantia"/>
              </a:rPr>
              <a:t>przy</a:t>
            </a:r>
            <a:r>
              <a:rPr sz="2200" spc="-110" dirty="0">
                <a:solidFill>
                  <a:srgbClr val="E6F0E2"/>
                </a:solidFill>
                <a:latin typeface="Constantia"/>
                <a:cs typeface="Constantia"/>
              </a:rPr>
              <a:t> </a:t>
            </a:r>
            <a:r>
              <a:rPr sz="2200" spc="-20" dirty="0">
                <a:solidFill>
                  <a:srgbClr val="E6F0E2"/>
                </a:solidFill>
                <a:latin typeface="Constantia"/>
                <a:cs typeface="Constantia"/>
              </a:rPr>
              <a:t>dużych</a:t>
            </a:r>
            <a:r>
              <a:rPr sz="2200" spc="-75" dirty="0">
                <a:solidFill>
                  <a:srgbClr val="E6F0E2"/>
                </a:solidFill>
                <a:latin typeface="Constantia"/>
                <a:cs typeface="Constantia"/>
              </a:rPr>
              <a:t> </a:t>
            </a:r>
            <a:r>
              <a:rPr sz="2200" spc="-20" dirty="0">
                <a:solidFill>
                  <a:srgbClr val="E6F0E2"/>
                </a:solidFill>
                <a:latin typeface="Constantia"/>
                <a:cs typeface="Constantia"/>
              </a:rPr>
              <a:t>produkcja</a:t>
            </a:r>
            <a:r>
              <a:rPr sz="2200" spc="-95" dirty="0">
                <a:solidFill>
                  <a:srgbClr val="E6F0E2"/>
                </a:solidFill>
                <a:latin typeface="Constantia"/>
                <a:cs typeface="Constantia"/>
              </a:rPr>
              <a:t> </a:t>
            </a:r>
            <a:r>
              <a:rPr sz="2200" dirty="0">
                <a:solidFill>
                  <a:srgbClr val="E6F0E2"/>
                </a:solidFill>
                <a:latin typeface="Constantia"/>
                <a:cs typeface="Constantia"/>
              </a:rPr>
              <a:t>roślin</a:t>
            </a:r>
            <a:r>
              <a:rPr sz="2200" spc="-40" dirty="0">
                <a:solidFill>
                  <a:srgbClr val="E6F0E2"/>
                </a:solidFill>
                <a:latin typeface="Constantia"/>
                <a:cs typeface="Constantia"/>
              </a:rPr>
              <a:t> </a:t>
            </a:r>
            <a:r>
              <a:rPr sz="2200" dirty="0">
                <a:solidFill>
                  <a:srgbClr val="E6F0E2"/>
                </a:solidFill>
                <a:latin typeface="Constantia"/>
                <a:cs typeface="Constantia"/>
              </a:rPr>
              <a:t>i</a:t>
            </a:r>
            <a:r>
              <a:rPr sz="2200" spc="-10" dirty="0">
                <a:solidFill>
                  <a:srgbClr val="E6F0E2"/>
                </a:solidFill>
                <a:latin typeface="Constantia"/>
                <a:cs typeface="Constantia"/>
              </a:rPr>
              <a:t> </a:t>
            </a:r>
            <a:r>
              <a:rPr sz="2200" dirty="0">
                <a:solidFill>
                  <a:srgbClr val="E6F0E2"/>
                </a:solidFill>
                <a:latin typeface="Constantia"/>
                <a:cs typeface="Constantia"/>
              </a:rPr>
              <a:t>nasion.</a:t>
            </a:r>
            <a:r>
              <a:rPr sz="2200" spc="-60" dirty="0">
                <a:solidFill>
                  <a:srgbClr val="E6F0E2"/>
                </a:solidFill>
                <a:latin typeface="Constantia"/>
                <a:cs typeface="Constantia"/>
              </a:rPr>
              <a:t> </a:t>
            </a:r>
            <a:r>
              <a:rPr sz="2200" spc="-50" dirty="0">
                <a:solidFill>
                  <a:srgbClr val="E6F0E2"/>
                </a:solidFill>
                <a:latin typeface="Constantia"/>
                <a:cs typeface="Constantia"/>
              </a:rPr>
              <a:t>W </a:t>
            </a:r>
            <a:r>
              <a:rPr sz="2200" dirty="0">
                <a:solidFill>
                  <a:srgbClr val="E6F0E2"/>
                </a:solidFill>
                <a:latin typeface="Constantia"/>
                <a:cs typeface="Constantia"/>
              </a:rPr>
              <a:t>głównej</a:t>
            </a:r>
            <a:r>
              <a:rPr sz="2200" spc="-25" dirty="0">
                <a:solidFill>
                  <a:srgbClr val="E6F0E2"/>
                </a:solidFill>
                <a:latin typeface="Constantia"/>
                <a:cs typeface="Constantia"/>
              </a:rPr>
              <a:t> </a:t>
            </a:r>
            <a:r>
              <a:rPr sz="2200" dirty="0">
                <a:solidFill>
                  <a:srgbClr val="E6F0E2"/>
                </a:solidFill>
                <a:latin typeface="Constantia"/>
                <a:cs typeface="Constantia"/>
              </a:rPr>
              <a:t>mierze</a:t>
            </a:r>
            <a:r>
              <a:rPr sz="2200" spc="-135" dirty="0">
                <a:solidFill>
                  <a:srgbClr val="E6F0E2"/>
                </a:solidFill>
                <a:latin typeface="Constantia"/>
                <a:cs typeface="Constantia"/>
              </a:rPr>
              <a:t> </a:t>
            </a:r>
            <a:r>
              <a:rPr sz="2200" dirty="0">
                <a:solidFill>
                  <a:srgbClr val="E6F0E2"/>
                </a:solidFill>
                <a:latin typeface="Constantia"/>
                <a:cs typeface="Constantia"/>
              </a:rPr>
              <a:t>polega</a:t>
            </a:r>
            <a:r>
              <a:rPr sz="2200" spc="-75" dirty="0">
                <a:solidFill>
                  <a:srgbClr val="E6F0E2"/>
                </a:solidFill>
                <a:latin typeface="Constantia"/>
                <a:cs typeface="Constantia"/>
              </a:rPr>
              <a:t> </a:t>
            </a:r>
            <a:r>
              <a:rPr sz="2200" dirty="0">
                <a:solidFill>
                  <a:srgbClr val="E6F0E2"/>
                </a:solidFill>
                <a:latin typeface="Constantia"/>
                <a:cs typeface="Constantia"/>
              </a:rPr>
              <a:t>na</a:t>
            </a:r>
            <a:r>
              <a:rPr sz="2200" spc="-135" dirty="0">
                <a:solidFill>
                  <a:srgbClr val="E6F0E2"/>
                </a:solidFill>
                <a:latin typeface="Constantia"/>
                <a:cs typeface="Constantia"/>
              </a:rPr>
              <a:t> </a:t>
            </a:r>
            <a:r>
              <a:rPr sz="2200" spc="-20" dirty="0">
                <a:solidFill>
                  <a:srgbClr val="E6F0E2"/>
                </a:solidFill>
                <a:latin typeface="Constantia"/>
                <a:cs typeface="Constantia"/>
              </a:rPr>
              <a:t>wprowadzeniu,</a:t>
            </a:r>
            <a:r>
              <a:rPr sz="2200" spc="-75" dirty="0">
                <a:solidFill>
                  <a:srgbClr val="E6F0E2"/>
                </a:solidFill>
                <a:latin typeface="Constantia"/>
                <a:cs typeface="Constantia"/>
              </a:rPr>
              <a:t> </a:t>
            </a:r>
            <a:r>
              <a:rPr sz="2200" dirty="0">
                <a:solidFill>
                  <a:srgbClr val="E6F0E2"/>
                </a:solidFill>
                <a:latin typeface="Constantia"/>
                <a:cs typeface="Constantia"/>
              </a:rPr>
              <a:t>a</a:t>
            </a:r>
            <a:r>
              <a:rPr sz="2200" spc="-135" dirty="0">
                <a:solidFill>
                  <a:srgbClr val="E6F0E2"/>
                </a:solidFill>
                <a:latin typeface="Constantia"/>
                <a:cs typeface="Constantia"/>
              </a:rPr>
              <a:t> </a:t>
            </a:r>
            <a:r>
              <a:rPr sz="2200" spc="-10" dirty="0">
                <a:solidFill>
                  <a:srgbClr val="E6F0E2"/>
                </a:solidFill>
                <a:latin typeface="Constantia"/>
                <a:cs typeface="Constantia"/>
              </a:rPr>
              <a:t>wcześniej</a:t>
            </a:r>
            <a:r>
              <a:rPr sz="2200" spc="-65" dirty="0">
                <a:solidFill>
                  <a:srgbClr val="E6F0E2"/>
                </a:solidFill>
                <a:latin typeface="Constantia"/>
                <a:cs typeface="Constantia"/>
              </a:rPr>
              <a:t> </a:t>
            </a:r>
            <a:r>
              <a:rPr sz="2200" spc="-10" dirty="0">
                <a:solidFill>
                  <a:srgbClr val="E6F0E2"/>
                </a:solidFill>
                <a:latin typeface="Constantia"/>
                <a:cs typeface="Constantia"/>
              </a:rPr>
              <a:t>także</a:t>
            </a:r>
            <a:endParaRPr sz="2200" dirty="0">
              <a:latin typeface="Constantia"/>
              <a:cs typeface="Constantia"/>
            </a:endParaRPr>
          </a:p>
          <a:p>
            <a:pPr marL="285115" marR="5080">
              <a:lnSpc>
                <a:spcPts val="2110"/>
              </a:lnSpc>
              <a:spcBef>
                <a:spcPts val="5"/>
              </a:spcBef>
            </a:pPr>
            <a:r>
              <a:rPr sz="2200" spc="-10" dirty="0">
                <a:solidFill>
                  <a:srgbClr val="E6F0E2"/>
                </a:solidFill>
                <a:latin typeface="Constantia"/>
                <a:cs typeface="Constantia"/>
              </a:rPr>
              <a:t>wyhodowaniu,</a:t>
            </a:r>
            <a:r>
              <a:rPr sz="2200" spc="-50" dirty="0">
                <a:solidFill>
                  <a:srgbClr val="E6F0E2"/>
                </a:solidFill>
                <a:latin typeface="Constantia"/>
                <a:cs typeface="Constantia"/>
              </a:rPr>
              <a:t> </a:t>
            </a:r>
            <a:r>
              <a:rPr sz="2200" spc="-10" dirty="0">
                <a:solidFill>
                  <a:srgbClr val="E6F0E2"/>
                </a:solidFill>
                <a:latin typeface="Constantia"/>
                <a:cs typeface="Constantia"/>
              </a:rPr>
              <a:t>grupy</a:t>
            </a:r>
            <a:r>
              <a:rPr sz="2200" spc="-120" dirty="0">
                <a:solidFill>
                  <a:srgbClr val="E6F0E2"/>
                </a:solidFill>
                <a:latin typeface="Constantia"/>
                <a:cs typeface="Constantia"/>
              </a:rPr>
              <a:t> </a:t>
            </a:r>
            <a:r>
              <a:rPr sz="2200" spc="-10" dirty="0">
                <a:solidFill>
                  <a:srgbClr val="E6F0E2"/>
                </a:solidFill>
                <a:latin typeface="Constantia"/>
                <a:cs typeface="Constantia"/>
              </a:rPr>
              <a:t>odmian</a:t>
            </a:r>
            <a:r>
              <a:rPr sz="2200" spc="-105" dirty="0">
                <a:solidFill>
                  <a:srgbClr val="E6F0E2"/>
                </a:solidFill>
                <a:latin typeface="Constantia"/>
                <a:cs typeface="Constantia"/>
              </a:rPr>
              <a:t> </a:t>
            </a:r>
            <a:r>
              <a:rPr sz="2200" spc="-20" dirty="0">
                <a:solidFill>
                  <a:srgbClr val="E6F0E2"/>
                </a:solidFill>
                <a:latin typeface="Constantia"/>
                <a:cs typeface="Constantia"/>
              </a:rPr>
              <a:t>gatunków</a:t>
            </a:r>
            <a:r>
              <a:rPr sz="2200" spc="-120" dirty="0">
                <a:solidFill>
                  <a:srgbClr val="E6F0E2"/>
                </a:solidFill>
                <a:latin typeface="Constantia"/>
                <a:cs typeface="Constantia"/>
              </a:rPr>
              <a:t> </a:t>
            </a:r>
            <a:r>
              <a:rPr sz="2200" spc="-10" dirty="0">
                <a:solidFill>
                  <a:srgbClr val="E6F0E2"/>
                </a:solidFill>
                <a:latin typeface="Constantia"/>
                <a:cs typeface="Constantia"/>
              </a:rPr>
              <a:t>odpornych</a:t>
            </a:r>
            <a:r>
              <a:rPr sz="2200" spc="-55" dirty="0">
                <a:solidFill>
                  <a:srgbClr val="E6F0E2"/>
                </a:solidFill>
                <a:latin typeface="Constantia"/>
                <a:cs typeface="Constantia"/>
              </a:rPr>
              <a:t> </a:t>
            </a:r>
            <a:r>
              <a:rPr sz="2200" dirty="0">
                <a:solidFill>
                  <a:srgbClr val="E6F0E2"/>
                </a:solidFill>
                <a:latin typeface="Constantia"/>
                <a:cs typeface="Constantia"/>
              </a:rPr>
              <a:t>na</a:t>
            </a:r>
            <a:r>
              <a:rPr sz="2200" spc="-70" dirty="0">
                <a:solidFill>
                  <a:srgbClr val="E6F0E2"/>
                </a:solidFill>
                <a:latin typeface="Constantia"/>
                <a:cs typeface="Constantia"/>
              </a:rPr>
              <a:t> </a:t>
            </a:r>
            <a:r>
              <a:rPr sz="2200" spc="-10" dirty="0">
                <a:solidFill>
                  <a:srgbClr val="E6F0E2"/>
                </a:solidFill>
                <a:latin typeface="Constantia"/>
                <a:cs typeface="Constantia"/>
              </a:rPr>
              <a:t>konkretne </a:t>
            </a:r>
            <a:r>
              <a:rPr sz="2200" spc="-20" dirty="0">
                <a:solidFill>
                  <a:srgbClr val="E6F0E2"/>
                </a:solidFill>
                <a:latin typeface="Constantia"/>
                <a:cs typeface="Constantia"/>
              </a:rPr>
              <a:t>patogeny</a:t>
            </a:r>
            <a:r>
              <a:rPr sz="2200" spc="-95" dirty="0">
                <a:solidFill>
                  <a:srgbClr val="E6F0E2"/>
                </a:solidFill>
                <a:latin typeface="Constantia"/>
                <a:cs typeface="Constantia"/>
              </a:rPr>
              <a:t> </a:t>
            </a:r>
            <a:r>
              <a:rPr sz="2200" dirty="0">
                <a:solidFill>
                  <a:srgbClr val="E6F0E2"/>
                </a:solidFill>
                <a:latin typeface="Constantia"/>
                <a:cs typeface="Constantia"/>
              </a:rPr>
              <a:t>i</a:t>
            </a:r>
            <a:r>
              <a:rPr sz="2200" spc="-60" dirty="0">
                <a:solidFill>
                  <a:srgbClr val="E6F0E2"/>
                </a:solidFill>
                <a:latin typeface="Constantia"/>
                <a:cs typeface="Constantia"/>
              </a:rPr>
              <a:t> </a:t>
            </a:r>
            <a:r>
              <a:rPr sz="2200" spc="-10" dirty="0">
                <a:solidFill>
                  <a:srgbClr val="E6F0E2"/>
                </a:solidFill>
                <a:latin typeface="Constantia"/>
                <a:cs typeface="Constantia"/>
              </a:rPr>
              <a:t>szkodniki</a:t>
            </a:r>
            <a:r>
              <a:rPr sz="2200" spc="-70" dirty="0">
                <a:solidFill>
                  <a:srgbClr val="E6F0E2"/>
                </a:solidFill>
                <a:latin typeface="Constantia"/>
                <a:cs typeface="Constantia"/>
              </a:rPr>
              <a:t> </a:t>
            </a:r>
            <a:r>
              <a:rPr sz="2200" dirty="0">
                <a:solidFill>
                  <a:srgbClr val="E6F0E2"/>
                </a:solidFill>
                <a:latin typeface="Constantia"/>
                <a:cs typeface="Constantia"/>
              </a:rPr>
              <a:t>oraz</a:t>
            </a:r>
            <a:r>
              <a:rPr sz="2200" spc="-90" dirty="0">
                <a:solidFill>
                  <a:srgbClr val="E6F0E2"/>
                </a:solidFill>
                <a:latin typeface="Constantia"/>
                <a:cs typeface="Constantia"/>
              </a:rPr>
              <a:t> </a:t>
            </a:r>
            <a:r>
              <a:rPr sz="2200" spc="-10" dirty="0">
                <a:solidFill>
                  <a:srgbClr val="E6F0E2"/>
                </a:solidFill>
                <a:latin typeface="Constantia"/>
                <a:cs typeface="Constantia"/>
              </a:rPr>
              <a:t>zastosowaniu</a:t>
            </a:r>
            <a:r>
              <a:rPr sz="2200" spc="-45" dirty="0">
                <a:solidFill>
                  <a:srgbClr val="E6F0E2"/>
                </a:solidFill>
                <a:latin typeface="Constantia"/>
                <a:cs typeface="Constantia"/>
              </a:rPr>
              <a:t> </a:t>
            </a:r>
            <a:r>
              <a:rPr sz="2200" spc="-20" dirty="0">
                <a:solidFill>
                  <a:srgbClr val="E6F0E2"/>
                </a:solidFill>
                <a:latin typeface="Constantia"/>
                <a:cs typeface="Constantia"/>
              </a:rPr>
              <a:t>naturalnych</a:t>
            </a:r>
            <a:r>
              <a:rPr sz="2200" spc="-130" dirty="0">
                <a:solidFill>
                  <a:srgbClr val="E6F0E2"/>
                </a:solidFill>
                <a:latin typeface="Constantia"/>
                <a:cs typeface="Constantia"/>
              </a:rPr>
              <a:t> </a:t>
            </a:r>
            <a:r>
              <a:rPr sz="2200" spc="-10" dirty="0">
                <a:solidFill>
                  <a:srgbClr val="E6F0E2"/>
                </a:solidFill>
                <a:latin typeface="Constantia"/>
                <a:cs typeface="Constantia"/>
              </a:rPr>
              <a:t>wrogów-</a:t>
            </a:r>
            <a:endParaRPr sz="2200" dirty="0">
              <a:latin typeface="Constantia"/>
              <a:cs typeface="Constantia"/>
            </a:endParaRPr>
          </a:p>
          <a:p>
            <a:pPr marL="285115" marR="5080">
              <a:lnSpc>
                <a:spcPts val="2110"/>
              </a:lnSpc>
              <a:spcBef>
                <a:spcPts val="10"/>
              </a:spcBef>
            </a:pPr>
            <a:r>
              <a:rPr sz="2200" spc="-35" dirty="0">
                <a:solidFill>
                  <a:srgbClr val="E6F0E2"/>
                </a:solidFill>
                <a:latin typeface="Constantia"/>
                <a:cs typeface="Constantia"/>
              </a:rPr>
              <a:t>pasożytów.</a:t>
            </a:r>
            <a:r>
              <a:rPr sz="2200" spc="-20" dirty="0">
                <a:solidFill>
                  <a:srgbClr val="E6F0E2"/>
                </a:solidFill>
                <a:latin typeface="Constantia"/>
                <a:cs typeface="Constantia"/>
              </a:rPr>
              <a:t> </a:t>
            </a:r>
            <a:r>
              <a:rPr sz="2200" dirty="0">
                <a:solidFill>
                  <a:srgbClr val="E6F0E2"/>
                </a:solidFill>
                <a:latin typeface="Constantia"/>
                <a:cs typeface="Constantia"/>
              </a:rPr>
              <a:t>Czasem</a:t>
            </a:r>
            <a:r>
              <a:rPr sz="2200" spc="-105" dirty="0">
                <a:solidFill>
                  <a:srgbClr val="E6F0E2"/>
                </a:solidFill>
                <a:latin typeface="Constantia"/>
                <a:cs typeface="Constantia"/>
              </a:rPr>
              <a:t> </a:t>
            </a:r>
            <a:r>
              <a:rPr sz="2200" spc="-10" dirty="0">
                <a:solidFill>
                  <a:srgbClr val="E6F0E2"/>
                </a:solidFill>
                <a:latin typeface="Constantia"/>
                <a:cs typeface="Constantia"/>
              </a:rPr>
              <a:t>dostępne</a:t>
            </a:r>
            <a:r>
              <a:rPr sz="2200" spc="-120" dirty="0">
                <a:solidFill>
                  <a:srgbClr val="E6F0E2"/>
                </a:solidFill>
                <a:latin typeface="Constantia"/>
                <a:cs typeface="Constantia"/>
              </a:rPr>
              <a:t> </a:t>
            </a:r>
            <a:r>
              <a:rPr sz="2200" dirty="0">
                <a:solidFill>
                  <a:srgbClr val="E6F0E2"/>
                </a:solidFill>
                <a:latin typeface="Constantia"/>
                <a:cs typeface="Constantia"/>
              </a:rPr>
              <a:t>są</a:t>
            </a:r>
            <a:r>
              <a:rPr sz="2200" spc="-75" dirty="0">
                <a:solidFill>
                  <a:srgbClr val="E6F0E2"/>
                </a:solidFill>
                <a:latin typeface="Constantia"/>
                <a:cs typeface="Constantia"/>
              </a:rPr>
              <a:t> </a:t>
            </a:r>
            <a:r>
              <a:rPr sz="2200" dirty="0">
                <a:solidFill>
                  <a:srgbClr val="E6F0E2"/>
                </a:solidFill>
                <a:latin typeface="Constantia"/>
                <a:cs typeface="Constantia"/>
              </a:rPr>
              <a:t>na</a:t>
            </a:r>
            <a:r>
              <a:rPr sz="2200" spc="-105" dirty="0">
                <a:solidFill>
                  <a:srgbClr val="E6F0E2"/>
                </a:solidFill>
                <a:latin typeface="Constantia"/>
                <a:cs typeface="Constantia"/>
              </a:rPr>
              <a:t> </a:t>
            </a:r>
            <a:r>
              <a:rPr sz="2200" dirty="0">
                <a:solidFill>
                  <a:srgbClr val="E6F0E2"/>
                </a:solidFill>
                <a:latin typeface="Constantia"/>
                <a:cs typeface="Constantia"/>
              </a:rPr>
              <a:t>rynku</a:t>
            </a:r>
            <a:r>
              <a:rPr sz="2200" spc="-65" dirty="0">
                <a:solidFill>
                  <a:srgbClr val="E6F0E2"/>
                </a:solidFill>
                <a:latin typeface="Constantia"/>
                <a:cs typeface="Constantia"/>
              </a:rPr>
              <a:t> </a:t>
            </a:r>
            <a:r>
              <a:rPr sz="2200" spc="-25" dirty="0">
                <a:solidFill>
                  <a:srgbClr val="E6F0E2"/>
                </a:solidFill>
                <a:latin typeface="Constantia"/>
                <a:cs typeface="Constantia"/>
              </a:rPr>
              <a:t>tego</a:t>
            </a:r>
            <a:r>
              <a:rPr sz="2200" spc="-110" dirty="0">
                <a:solidFill>
                  <a:srgbClr val="E6F0E2"/>
                </a:solidFill>
                <a:latin typeface="Constantia"/>
                <a:cs typeface="Constantia"/>
              </a:rPr>
              <a:t> </a:t>
            </a:r>
            <a:r>
              <a:rPr sz="2200" spc="-10" dirty="0">
                <a:solidFill>
                  <a:srgbClr val="E6F0E2"/>
                </a:solidFill>
                <a:latin typeface="Constantia"/>
                <a:cs typeface="Constantia"/>
              </a:rPr>
              <a:t>rodzaju</a:t>
            </a:r>
            <a:r>
              <a:rPr sz="2200" spc="-95" dirty="0">
                <a:solidFill>
                  <a:srgbClr val="E6F0E2"/>
                </a:solidFill>
                <a:latin typeface="Constantia"/>
                <a:cs typeface="Constantia"/>
              </a:rPr>
              <a:t> </a:t>
            </a:r>
            <a:r>
              <a:rPr sz="2200" dirty="0">
                <a:solidFill>
                  <a:srgbClr val="E6F0E2"/>
                </a:solidFill>
                <a:latin typeface="Constantia"/>
                <a:cs typeface="Constantia"/>
              </a:rPr>
              <a:t>artykuły</a:t>
            </a:r>
            <a:r>
              <a:rPr sz="2200" spc="-105" dirty="0">
                <a:solidFill>
                  <a:srgbClr val="E6F0E2"/>
                </a:solidFill>
                <a:latin typeface="Constantia"/>
                <a:cs typeface="Constantia"/>
              </a:rPr>
              <a:t> </a:t>
            </a:r>
            <a:r>
              <a:rPr sz="2200" spc="-50" dirty="0">
                <a:solidFill>
                  <a:srgbClr val="E6F0E2"/>
                </a:solidFill>
                <a:latin typeface="Constantia"/>
                <a:cs typeface="Constantia"/>
              </a:rPr>
              <a:t>w </a:t>
            </a:r>
            <a:r>
              <a:rPr sz="2200" dirty="0">
                <a:solidFill>
                  <a:srgbClr val="E6F0E2"/>
                </a:solidFill>
                <a:latin typeface="Constantia"/>
                <a:cs typeface="Constantia"/>
              </a:rPr>
              <a:t>postaci</a:t>
            </a:r>
            <a:r>
              <a:rPr sz="2200" spc="-30" dirty="0">
                <a:solidFill>
                  <a:srgbClr val="E6F0E2"/>
                </a:solidFill>
                <a:latin typeface="Constantia"/>
                <a:cs typeface="Constantia"/>
              </a:rPr>
              <a:t> </a:t>
            </a:r>
            <a:r>
              <a:rPr sz="2200" dirty="0">
                <a:solidFill>
                  <a:srgbClr val="E6F0E2"/>
                </a:solidFill>
                <a:latin typeface="Constantia"/>
                <a:cs typeface="Constantia"/>
              </a:rPr>
              <a:t>nasion</a:t>
            </a:r>
            <a:r>
              <a:rPr sz="2200" spc="-105" dirty="0">
                <a:solidFill>
                  <a:srgbClr val="E6F0E2"/>
                </a:solidFill>
                <a:latin typeface="Constantia"/>
                <a:cs typeface="Constantia"/>
              </a:rPr>
              <a:t> </a:t>
            </a:r>
            <a:r>
              <a:rPr sz="2200" dirty="0">
                <a:solidFill>
                  <a:srgbClr val="E6F0E2"/>
                </a:solidFill>
                <a:latin typeface="Constantia"/>
                <a:cs typeface="Constantia"/>
              </a:rPr>
              <a:t>odmian</a:t>
            </a:r>
            <a:r>
              <a:rPr sz="2200" spc="-75" dirty="0">
                <a:solidFill>
                  <a:srgbClr val="E6F0E2"/>
                </a:solidFill>
                <a:latin typeface="Constantia"/>
                <a:cs typeface="Constantia"/>
              </a:rPr>
              <a:t> </a:t>
            </a:r>
            <a:r>
              <a:rPr sz="2200" spc="-20" dirty="0">
                <a:solidFill>
                  <a:srgbClr val="E6F0E2"/>
                </a:solidFill>
                <a:latin typeface="Constantia"/>
                <a:cs typeface="Constantia"/>
              </a:rPr>
              <a:t>tolerancyjnych</a:t>
            </a:r>
            <a:r>
              <a:rPr sz="2200" spc="-65" dirty="0">
                <a:solidFill>
                  <a:srgbClr val="E6F0E2"/>
                </a:solidFill>
                <a:latin typeface="Constantia"/>
                <a:cs typeface="Constantia"/>
              </a:rPr>
              <a:t> </a:t>
            </a:r>
            <a:r>
              <a:rPr sz="2200" dirty="0">
                <a:solidFill>
                  <a:srgbClr val="E6F0E2"/>
                </a:solidFill>
                <a:latin typeface="Constantia"/>
                <a:cs typeface="Constantia"/>
              </a:rPr>
              <a:t>i</a:t>
            </a:r>
            <a:r>
              <a:rPr sz="2200" spc="-70" dirty="0">
                <a:solidFill>
                  <a:srgbClr val="E6F0E2"/>
                </a:solidFill>
                <a:latin typeface="Constantia"/>
                <a:cs typeface="Constantia"/>
              </a:rPr>
              <a:t> </a:t>
            </a:r>
            <a:r>
              <a:rPr sz="2200" spc="-10" dirty="0">
                <a:solidFill>
                  <a:srgbClr val="E6F0E2"/>
                </a:solidFill>
                <a:latin typeface="Constantia"/>
                <a:cs typeface="Constantia"/>
              </a:rPr>
              <a:t>odpornych, </a:t>
            </a:r>
            <a:r>
              <a:rPr sz="2200" spc="-25" dirty="0">
                <a:solidFill>
                  <a:srgbClr val="E6F0E2"/>
                </a:solidFill>
                <a:latin typeface="Constantia"/>
                <a:cs typeface="Constantia"/>
              </a:rPr>
              <a:t>zarejestrowanych</a:t>
            </a:r>
            <a:r>
              <a:rPr sz="2200" spc="-75" dirty="0">
                <a:solidFill>
                  <a:srgbClr val="E6F0E2"/>
                </a:solidFill>
                <a:latin typeface="Constantia"/>
                <a:cs typeface="Constantia"/>
              </a:rPr>
              <a:t> </a:t>
            </a:r>
            <a:r>
              <a:rPr sz="2200" dirty="0">
                <a:solidFill>
                  <a:srgbClr val="E6F0E2"/>
                </a:solidFill>
                <a:latin typeface="Constantia"/>
                <a:cs typeface="Constantia"/>
              </a:rPr>
              <a:t>przez</a:t>
            </a:r>
            <a:r>
              <a:rPr sz="2200" spc="-40" dirty="0">
                <a:solidFill>
                  <a:srgbClr val="E6F0E2"/>
                </a:solidFill>
                <a:latin typeface="Constantia"/>
                <a:cs typeface="Constantia"/>
              </a:rPr>
              <a:t> </a:t>
            </a:r>
            <a:r>
              <a:rPr sz="2200" spc="-10" dirty="0">
                <a:solidFill>
                  <a:srgbClr val="E6F0E2"/>
                </a:solidFill>
                <a:latin typeface="Constantia"/>
                <a:cs typeface="Constantia"/>
              </a:rPr>
              <a:t>hodowców.</a:t>
            </a:r>
            <a:endParaRPr sz="2200" dirty="0">
              <a:latin typeface="Constantia"/>
              <a:cs typeface="Constanti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9600" y="2362200"/>
            <a:ext cx="7713980" cy="2998470"/>
          </a:xfrm>
          <a:prstGeom prst="rect">
            <a:avLst/>
          </a:prstGeom>
        </p:spPr>
        <p:txBody>
          <a:bodyPr vert="horz" wrap="square" lIns="0" tIns="73660" rIns="0" bIns="0" rtlCol="0">
            <a:spAutoFit/>
          </a:bodyPr>
          <a:lstStyle/>
          <a:p>
            <a:pPr marL="283210" marR="290830" indent="-271145" algn="just">
              <a:lnSpc>
                <a:spcPct val="80100"/>
              </a:lnSpc>
              <a:spcBef>
                <a:spcPts val="580"/>
              </a:spcBef>
              <a:buClr>
                <a:srgbClr val="2E4E25"/>
              </a:buClr>
              <a:buSzPct val="85000"/>
              <a:buFont typeface="Segoe UI Symbol"/>
              <a:buChar char="⚫"/>
              <a:tabLst>
                <a:tab pos="285115" algn="l"/>
              </a:tabLst>
            </a:pPr>
            <a:r>
              <a:rPr sz="2000" spc="-20" dirty="0">
                <a:solidFill>
                  <a:srgbClr val="E6F0E2"/>
                </a:solidFill>
                <a:latin typeface="Constantia"/>
                <a:cs typeface="Constantia"/>
              </a:rPr>
              <a:t>dowolna</a:t>
            </a:r>
            <a:r>
              <a:rPr sz="2000" spc="-105" dirty="0">
                <a:solidFill>
                  <a:srgbClr val="E6F0E2"/>
                </a:solidFill>
                <a:latin typeface="Constantia"/>
                <a:cs typeface="Constantia"/>
              </a:rPr>
              <a:t> </a:t>
            </a:r>
            <a:r>
              <a:rPr sz="2000" spc="-10" dirty="0">
                <a:solidFill>
                  <a:srgbClr val="E6F0E2"/>
                </a:solidFill>
                <a:latin typeface="Constantia"/>
                <a:cs typeface="Constantia"/>
              </a:rPr>
              <a:t>część</a:t>
            </a:r>
            <a:r>
              <a:rPr sz="2000" spc="-110" dirty="0">
                <a:solidFill>
                  <a:srgbClr val="E6F0E2"/>
                </a:solidFill>
                <a:latin typeface="Constantia"/>
                <a:cs typeface="Constantia"/>
              </a:rPr>
              <a:t> </a:t>
            </a:r>
            <a:r>
              <a:rPr sz="2000" spc="-10" dirty="0">
                <a:solidFill>
                  <a:srgbClr val="E6F0E2"/>
                </a:solidFill>
                <a:latin typeface="Constantia"/>
                <a:cs typeface="Constantia"/>
              </a:rPr>
              <a:t>rośliny</a:t>
            </a:r>
            <a:r>
              <a:rPr sz="2000" spc="-75" dirty="0">
                <a:solidFill>
                  <a:srgbClr val="E6F0E2"/>
                </a:solidFill>
                <a:latin typeface="Constantia"/>
                <a:cs typeface="Constantia"/>
              </a:rPr>
              <a:t> </a:t>
            </a:r>
            <a:r>
              <a:rPr sz="2000" spc="-10" dirty="0">
                <a:solidFill>
                  <a:srgbClr val="E6F0E2"/>
                </a:solidFill>
                <a:latin typeface="Constantia"/>
                <a:cs typeface="Constantia"/>
              </a:rPr>
              <a:t>lub</a:t>
            </a:r>
            <a:r>
              <a:rPr sz="2000" spc="-114" dirty="0">
                <a:solidFill>
                  <a:srgbClr val="E6F0E2"/>
                </a:solidFill>
                <a:latin typeface="Constantia"/>
                <a:cs typeface="Constantia"/>
              </a:rPr>
              <a:t> </a:t>
            </a:r>
            <a:r>
              <a:rPr sz="2000" dirty="0">
                <a:solidFill>
                  <a:srgbClr val="E6F0E2"/>
                </a:solidFill>
                <a:latin typeface="Constantia"/>
                <a:cs typeface="Constantia"/>
              </a:rPr>
              <a:t>grzyba,</a:t>
            </a:r>
            <a:r>
              <a:rPr sz="2000" spc="-15" dirty="0">
                <a:solidFill>
                  <a:srgbClr val="E6F0E2"/>
                </a:solidFill>
                <a:latin typeface="Constantia"/>
                <a:cs typeface="Constantia"/>
              </a:rPr>
              <a:t> </a:t>
            </a:r>
            <a:r>
              <a:rPr sz="2000" spc="-20" dirty="0">
                <a:solidFill>
                  <a:srgbClr val="E6F0E2"/>
                </a:solidFill>
                <a:latin typeface="Constantia"/>
                <a:cs typeface="Constantia"/>
              </a:rPr>
              <a:t>która</a:t>
            </a:r>
            <a:r>
              <a:rPr sz="2000" spc="-100" dirty="0">
                <a:solidFill>
                  <a:srgbClr val="E6F0E2"/>
                </a:solidFill>
                <a:latin typeface="Constantia"/>
                <a:cs typeface="Constantia"/>
              </a:rPr>
              <a:t> </a:t>
            </a:r>
            <a:r>
              <a:rPr sz="2000" dirty="0">
                <a:solidFill>
                  <a:srgbClr val="E6F0E2"/>
                </a:solidFill>
                <a:latin typeface="Constantia"/>
                <a:cs typeface="Constantia"/>
              </a:rPr>
              <a:t>przeniesiona</a:t>
            </a:r>
            <a:r>
              <a:rPr sz="2000" spc="-65" dirty="0">
                <a:solidFill>
                  <a:srgbClr val="E6F0E2"/>
                </a:solidFill>
                <a:latin typeface="Constantia"/>
                <a:cs typeface="Constantia"/>
              </a:rPr>
              <a:t> </a:t>
            </a:r>
            <a:r>
              <a:rPr sz="2000" dirty="0">
                <a:solidFill>
                  <a:srgbClr val="E6F0E2"/>
                </a:solidFill>
                <a:latin typeface="Constantia"/>
                <a:cs typeface="Constantia"/>
              </a:rPr>
              <a:t>na</a:t>
            </a:r>
            <a:r>
              <a:rPr sz="2000" spc="-100" dirty="0">
                <a:solidFill>
                  <a:srgbClr val="E6F0E2"/>
                </a:solidFill>
                <a:latin typeface="Constantia"/>
                <a:cs typeface="Constantia"/>
              </a:rPr>
              <a:t> </a:t>
            </a:r>
            <a:r>
              <a:rPr sz="2000" spc="-10" dirty="0">
                <a:solidFill>
                  <a:srgbClr val="E6F0E2"/>
                </a:solidFill>
                <a:latin typeface="Constantia"/>
                <a:cs typeface="Constantia"/>
              </a:rPr>
              <a:t>odległość 	</a:t>
            </a:r>
            <a:r>
              <a:rPr sz="2000" spc="-20" dirty="0">
                <a:solidFill>
                  <a:srgbClr val="E6F0E2"/>
                </a:solidFill>
                <a:latin typeface="Constantia"/>
                <a:cs typeface="Constantia"/>
              </a:rPr>
              <a:t>może</a:t>
            </a:r>
            <a:r>
              <a:rPr sz="2000" spc="-105" dirty="0">
                <a:solidFill>
                  <a:srgbClr val="E6F0E2"/>
                </a:solidFill>
                <a:latin typeface="Constantia"/>
                <a:cs typeface="Constantia"/>
              </a:rPr>
              <a:t> </a:t>
            </a:r>
            <a:r>
              <a:rPr sz="2000" dirty="0">
                <a:solidFill>
                  <a:srgbClr val="E6F0E2"/>
                </a:solidFill>
                <a:latin typeface="Constantia"/>
                <a:cs typeface="Constantia"/>
              </a:rPr>
              <a:t>dać</a:t>
            </a:r>
            <a:r>
              <a:rPr sz="2000" spc="-105" dirty="0">
                <a:solidFill>
                  <a:srgbClr val="E6F0E2"/>
                </a:solidFill>
                <a:latin typeface="Constantia"/>
                <a:cs typeface="Constantia"/>
              </a:rPr>
              <a:t> </a:t>
            </a:r>
            <a:r>
              <a:rPr sz="2000" dirty="0">
                <a:solidFill>
                  <a:srgbClr val="E6F0E2"/>
                </a:solidFill>
                <a:latin typeface="Constantia"/>
                <a:cs typeface="Constantia"/>
              </a:rPr>
              <a:t>początek</a:t>
            </a:r>
            <a:r>
              <a:rPr sz="2000" spc="-40" dirty="0">
                <a:solidFill>
                  <a:srgbClr val="E6F0E2"/>
                </a:solidFill>
                <a:latin typeface="Constantia"/>
                <a:cs typeface="Constantia"/>
              </a:rPr>
              <a:t> </a:t>
            </a:r>
            <a:r>
              <a:rPr sz="2000" spc="-25" dirty="0">
                <a:solidFill>
                  <a:srgbClr val="E6F0E2"/>
                </a:solidFill>
                <a:latin typeface="Constantia"/>
                <a:cs typeface="Constantia"/>
              </a:rPr>
              <a:t>nowemu</a:t>
            </a:r>
            <a:r>
              <a:rPr sz="2000" spc="-85" dirty="0">
                <a:solidFill>
                  <a:srgbClr val="E6F0E2"/>
                </a:solidFill>
                <a:latin typeface="Constantia"/>
                <a:cs typeface="Constantia"/>
              </a:rPr>
              <a:t> </a:t>
            </a:r>
            <a:r>
              <a:rPr sz="2000" spc="-10" dirty="0">
                <a:solidFill>
                  <a:srgbClr val="E6F0E2"/>
                </a:solidFill>
                <a:latin typeface="Constantia"/>
                <a:cs typeface="Constantia"/>
              </a:rPr>
              <a:t>organizmowi.</a:t>
            </a:r>
            <a:r>
              <a:rPr sz="2000" spc="-45" dirty="0">
                <a:solidFill>
                  <a:srgbClr val="E6F0E2"/>
                </a:solidFill>
                <a:latin typeface="Constantia"/>
                <a:cs typeface="Constantia"/>
              </a:rPr>
              <a:t> </a:t>
            </a:r>
            <a:r>
              <a:rPr sz="2000" dirty="0">
                <a:solidFill>
                  <a:srgbClr val="E6F0E2"/>
                </a:solidFill>
                <a:latin typeface="Constantia"/>
                <a:cs typeface="Constantia"/>
              </a:rPr>
              <a:t>Diaspory</a:t>
            </a:r>
            <a:r>
              <a:rPr sz="2000" spc="-125" dirty="0">
                <a:solidFill>
                  <a:srgbClr val="E6F0E2"/>
                </a:solidFill>
                <a:latin typeface="Constantia"/>
                <a:cs typeface="Constantia"/>
              </a:rPr>
              <a:t> </a:t>
            </a:r>
            <a:r>
              <a:rPr sz="2000" dirty="0">
                <a:solidFill>
                  <a:srgbClr val="E6F0E2"/>
                </a:solidFill>
                <a:latin typeface="Constantia"/>
                <a:cs typeface="Constantia"/>
              </a:rPr>
              <a:t>dzielą</a:t>
            </a:r>
            <a:r>
              <a:rPr sz="2000" spc="-90" dirty="0">
                <a:solidFill>
                  <a:srgbClr val="E6F0E2"/>
                </a:solidFill>
                <a:latin typeface="Constantia"/>
                <a:cs typeface="Constantia"/>
              </a:rPr>
              <a:t> </a:t>
            </a:r>
            <a:r>
              <a:rPr sz="2000" dirty="0">
                <a:solidFill>
                  <a:srgbClr val="E6F0E2"/>
                </a:solidFill>
                <a:latin typeface="Constantia"/>
                <a:cs typeface="Constantia"/>
              </a:rPr>
              <a:t>się</a:t>
            </a:r>
            <a:r>
              <a:rPr sz="2000" spc="-70" dirty="0">
                <a:solidFill>
                  <a:srgbClr val="E6F0E2"/>
                </a:solidFill>
                <a:latin typeface="Constantia"/>
                <a:cs typeface="Constantia"/>
              </a:rPr>
              <a:t> </a:t>
            </a:r>
            <a:r>
              <a:rPr sz="2000" spc="-25" dirty="0">
                <a:solidFill>
                  <a:srgbClr val="E6F0E2"/>
                </a:solidFill>
                <a:latin typeface="Constantia"/>
                <a:cs typeface="Constantia"/>
              </a:rPr>
              <a:t>na 	</a:t>
            </a:r>
            <a:r>
              <a:rPr sz="2000" spc="-10" dirty="0">
                <a:solidFill>
                  <a:srgbClr val="E6F0E2"/>
                </a:solidFill>
                <a:latin typeface="Constantia"/>
                <a:cs typeface="Constantia"/>
              </a:rPr>
              <a:t>generatywne</a:t>
            </a:r>
            <a:r>
              <a:rPr sz="2000" spc="-60" dirty="0">
                <a:solidFill>
                  <a:srgbClr val="E6F0E2"/>
                </a:solidFill>
                <a:latin typeface="Constantia"/>
                <a:cs typeface="Constantia"/>
              </a:rPr>
              <a:t> </a:t>
            </a:r>
            <a:r>
              <a:rPr sz="2000" dirty="0">
                <a:solidFill>
                  <a:srgbClr val="E6F0E2"/>
                </a:solidFill>
                <a:latin typeface="Constantia"/>
                <a:cs typeface="Constantia"/>
              </a:rPr>
              <a:t>i</a:t>
            </a:r>
            <a:r>
              <a:rPr sz="2000" spc="-60" dirty="0">
                <a:solidFill>
                  <a:srgbClr val="E6F0E2"/>
                </a:solidFill>
                <a:latin typeface="Constantia"/>
                <a:cs typeface="Constantia"/>
              </a:rPr>
              <a:t> </a:t>
            </a:r>
            <a:r>
              <a:rPr sz="2000" spc="-10" dirty="0">
                <a:solidFill>
                  <a:srgbClr val="E6F0E2"/>
                </a:solidFill>
                <a:latin typeface="Constantia"/>
                <a:cs typeface="Constantia"/>
              </a:rPr>
              <a:t>wegetatywne.</a:t>
            </a:r>
            <a:endParaRPr sz="2000" dirty="0">
              <a:latin typeface="Constantia"/>
              <a:cs typeface="Constantia"/>
            </a:endParaRPr>
          </a:p>
          <a:p>
            <a:pPr marL="285115" marR="350520" indent="-273050">
              <a:lnSpc>
                <a:spcPct val="80000"/>
              </a:lnSpc>
              <a:spcBef>
                <a:spcPts val="600"/>
              </a:spcBef>
              <a:buClr>
                <a:srgbClr val="2E4E25"/>
              </a:buClr>
              <a:buSzPct val="85000"/>
              <a:buFont typeface="Segoe UI Symbol"/>
              <a:buChar char="⚫"/>
              <a:tabLst>
                <a:tab pos="285115" algn="l"/>
              </a:tabLst>
            </a:pPr>
            <a:r>
              <a:rPr sz="2000" dirty="0">
                <a:solidFill>
                  <a:srgbClr val="E6F0E2"/>
                </a:solidFill>
                <a:latin typeface="Constantia"/>
                <a:cs typeface="Constantia"/>
              </a:rPr>
              <a:t>Diaspory</a:t>
            </a:r>
            <a:r>
              <a:rPr sz="2000" spc="-114" dirty="0">
                <a:solidFill>
                  <a:srgbClr val="E6F0E2"/>
                </a:solidFill>
                <a:latin typeface="Constantia"/>
                <a:cs typeface="Constantia"/>
              </a:rPr>
              <a:t> </a:t>
            </a:r>
            <a:r>
              <a:rPr sz="2000" spc="-10" dirty="0">
                <a:solidFill>
                  <a:srgbClr val="E6F0E2"/>
                </a:solidFill>
                <a:latin typeface="Constantia"/>
                <a:cs typeface="Constantia"/>
              </a:rPr>
              <a:t>generatywne</a:t>
            </a:r>
            <a:r>
              <a:rPr sz="2000" spc="-105" dirty="0">
                <a:solidFill>
                  <a:srgbClr val="E6F0E2"/>
                </a:solidFill>
                <a:latin typeface="Constantia"/>
                <a:cs typeface="Constantia"/>
              </a:rPr>
              <a:t> </a:t>
            </a:r>
            <a:r>
              <a:rPr sz="2000" dirty="0">
                <a:solidFill>
                  <a:srgbClr val="E6F0E2"/>
                </a:solidFill>
                <a:latin typeface="Constantia"/>
                <a:cs typeface="Constantia"/>
              </a:rPr>
              <a:t>to:</a:t>
            </a:r>
            <a:r>
              <a:rPr sz="2000" spc="-40" dirty="0">
                <a:solidFill>
                  <a:srgbClr val="E6F0E2"/>
                </a:solidFill>
                <a:latin typeface="Constantia"/>
                <a:cs typeface="Constantia"/>
              </a:rPr>
              <a:t> </a:t>
            </a:r>
            <a:r>
              <a:rPr sz="2000" dirty="0">
                <a:solidFill>
                  <a:srgbClr val="E6F0E2"/>
                </a:solidFill>
                <a:latin typeface="Constantia"/>
                <a:cs typeface="Constantia"/>
              </a:rPr>
              <a:t>nasiona,</a:t>
            </a:r>
            <a:r>
              <a:rPr sz="2000" spc="-65" dirty="0">
                <a:solidFill>
                  <a:srgbClr val="E6F0E2"/>
                </a:solidFill>
                <a:latin typeface="Constantia"/>
                <a:cs typeface="Constantia"/>
              </a:rPr>
              <a:t> </a:t>
            </a:r>
            <a:r>
              <a:rPr sz="2000" dirty="0">
                <a:solidFill>
                  <a:srgbClr val="E6F0E2"/>
                </a:solidFill>
                <a:latin typeface="Constantia"/>
                <a:cs typeface="Constantia"/>
              </a:rPr>
              <a:t>zarodniki</a:t>
            </a:r>
            <a:r>
              <a:rPr sz="2000" spc="-65" dirty="0">
                <a:solidFill>
                  <a:srgbClr val="E6F0E2"/>
                </a:solidFill>
                <a:latin typeface="Constantia"/>
                <a:cs typeface="Constantia"/>
              </a:rPr>
              <a:t> </a:t>
            </a:r>
            <a:r>
              <a:rPr sz="2000" dirty="0">
                <a:solidFill>
                  <a:srgbClr val="E6F0E2"/>
                </a:solidFill>
                <a:latin typeface="Constantia"/>
                <a:cs typeface="Constantia"/>
              </a:rPr>
              <a:t>roślin,</a:t>
            </a:r>
            <a:r>
              <a:rPr sz="2000" spc="-90" dirty="0">
                <a:solidFill>
                  <a:srgbClr val="E6F0E2"/>
                </a:solidFill>
                <a:latin typeface="Constantia"/>
                <a:cs typeface="Constantia"/>
              </a:rPr>
              <a:t> </a:t>
            </a:r>
            <a:r>
              <a:rPr sz="2000" spc="-25" dirty="0">
                <a:solidFill>
                  <a:srgbClr val="E6F0E2"/>
                </a:solidFill>
                <a:latin typeface="Constantia"/>
                <a:cs typeface="Constantia"/>
              </a:rPr>
              <a:t>owoce</a:t>
            </a:r>
            <a:r>
              <a:rPr sz="2000" spc="-85" dirty="0">
                <a:solidFill>
                  <a:srgbClr val="E6F0E2"/>
                </a:solidFill>
                <a:latin typeface="Constantia"/>
                <a:cs typeface="Constantia"/>
              </a:rPr>
              <a:t> </a:t>
            </a:r>
            <a:r>
              <a:rPr sz="2000" spc="-50" dirty="0">
                <a:solidFill>
                  <a:srgbClr val="E6F0E2"/>
                </a:solidFill>
                <a:latin typeface="Constantia"/>
                <a:cs typeface="Constantia"/>
              </a:rPr>
              <a:t>i </a:t>
            </a:r>
            <a:r>
              <a:rPr sz="2000" spc="-35" dirty="0">
                <a:solidFill>
                  <a:srgbClr val="E6F0E2"/>
                </a:solidFill>
                <a:latin typeface="Constantia"/>
                <a:cs typeface="Constantia"/>
              </a:rPr>
              <a:t>owocostany.</a:t>
            </a:r>
            <a:r>
              <a:rPr sz="2000" spc="-25" dirty="0">
                <a:solidFill>
                  <a:srgbClr val="E6F0E2"/>
                </a:solidFill>
                <a:latin typeface="Constantia"/>
                <a:cs typeface="Constantia"/>
              </a:rPr>
              <a:t> </a:t>
            </a:r>
            <a:r>
              <a:rPr sz="2000" spc="-10" dirty="0">
                <a:solidFill>
                  <a:srgbClr val="E6F0E2"/>
                </a:solidFill>
                <a:latin typeface="Constantia"/>
                <a:cs typeface="Constantia"/>
              </a:rPr>
              <a:t>Niektóre</a:t>
            </a:r>
            <a:r>
              <a:rPr sz="2000" spc="-105" dirty="0">
                <a:solidFill>
                  <a:srgbClr val="E6F0E2"/>
                </a:solidFill>
                <a:latin typeface="Constantia"/>
                <a:cs typeface="Constantia"/>
              </a:rPr>
              <a:t> </a:t>
            </a:r>
            <a:r>
              <a:rPr sz="2000" spc="-30" dirty="0">
                <a:solidFill>
                  <a:srgbClr val="E6F0E2"/>
                </a:solidFill>
                <a:latin typeface="Constantia"/>
                <a:cs typeface="Constantia"/>
              </a:rPr>
              <a:t>owoce</a:t>
            </a:r>
            <a:r>
              <a:rPr sz="2000" spc="-75" dirty="0">
                <a:solidFill>
                  <a:srgbClr val="E6F0E2"/>
                </a:solidFill>
                <a:latin typeface="Constantia"/>
                <a:cs typeface="Constantia"/>
              </a:rPr>
              <a:t> </a:t>
            </a:r>
            <a:r>
              <a:rPr sz="2000" spc="-20" dirty="0">
                <a:solidFill>
                  <a:srgbClr val="E6F0E2"/>
                </a:solidFill>
                <a:latin typeface="Constantia"/>
                <a:cs typeface="Constantia"/>
              </a:rPr>
              <a:t>rozsiewają</a:t>
            </a:r>
            <a:r>
              <a:rPr sz="2000" spc="-95" dirty="0">
                <a:solidFill>
                  <a:srgbClr val="E6F0E2"/>
                </a:solidFill>
                <a:latin typeface="Constantia"/>
                <a:cs typeface="Constantia"/>
              </a:rPr>
              <a:t> </a:t>
            </a:r>
            <a:r>
              <a:rPr sz="2000" dirty="0">
                <a:solidFill>
                  <a:srgbClr val="E6F0E2"/>
                </a:solidFill>
                <a:latin typeface="Constantia"/>
                <a:cs typeface="Constantia"/>
              </a:rPr>
              <a:t>się</a:t>
            </a:r>
            <a:r>
              <a:rPr sz="2000" spc="-85" dirty="0">
                <a:solidFill>
                  <a:srgbClr val="E6F0E2"/>
                </a:solidFill>
                <a:latin typeface="Constantia"/>
                <a:cs typeface="Constantia"/>
              </a:rPr>
              <a:t> </a:t>
            </a:r>
            <a:r>
              <a:rPr sz="2000" spc="-20" dirty="0">
                <a:solidFill>
                  <a:srgbClr val="E6F0E2"/>
                </a:solidFill>
                <a:latin typeface="Constantia"/>
                <a:cs typeface="Constantia"/>
              </a:rPr>
              <a:t>dodatkowo</a:t>
            </a:r>
            <a:r>
              <a:rPr sz="2000" spc="-90" dirty="0">
                <a:solidFill>
                  <a:srgbClr val="E6F0E2"/>
                </a:solidFill>
                <a:latin typeface="Constantia"/>
                <a:cs typeface="Constantia"/>
              </a:rPr>
              <a:t> </a:t>
            </a:r>
            <a:r>
              <a:rPr sz="2000" spc="-10" dirty="0">
                <a:solidFill>
                  <a:srgbClr val="E6F0E2"/>
                </a:solidFill>
                <a:latin typeface="Constantia"/>
                <a:cs typeface="Constantia"/>
              </a:rPr>
              <a:t>złączone</a:t>
            </a:r>
            <a:r>
              <a:rPr sz="2000" spc="-70" dirty="0">
                <a:solidFill>
                  <a:srgbClr val="E6F0E2"/>
                </a:solidFill>
                <a:latin typeface="Constantia"/>
                <a:cs typeface="Constantia"/>
              </a:rPr>
              <a:t> </a:t>
            </a:r>
            <a:r>
              <a:rPr sz="2000" spc="-50" dirty="0">
                <a:solidFill>
                  <a:srgbClr val="E6F0E2"/>
                </a:solidFill>
                <a:latin typeface="Constantia"/>
                <a:cs typeface="Constantia"/>
              </a:rPr>
              <a:t>z </a:t>
            </a:r>
            <a:r>
              <a:rPr sz="2000" dirty="0">
                <a:solidFill>
                  <a:srgbClr val="E6F0E2"/>
                </a:solidFill>
                <a:latin typeface="Constantia"/>
                <a:cs typeface="Constantia"/>
              </a:rPr>
              <a:t>częściami</a:t>
            </a:r>
            <a:r>
              <a:rPr sz="2000" spc="-55" dirty="0">
                <a:solidFill>
                  <a:srgbClr val="E6F0E2"/>
                </a:solidFill>
                <a:latin typeface="Constantia"/>
                <a:cs typeface="Constantia"/>
              </a:rPr>
              <a:t> </a:t>
            </a:r>
            <a:r>
              <a:rPr sz="2000" dirty="0">
                <a:solidFill>
                  <a:srgbClr val="E6F0E2"/>
                </a:solidFill>
                <a:latin typeface="Constantia"/>
                <a:cs typeface="Constantia"/>
              </a:rPr>
              <a:t>kwiatu,</a:t>
            </a:r>
            <a:r>
              <a:rPr sz="2000" spc="-45" dirty="0">
                <a:solidFill>
                  <a:srgbClr val="E6F0E2"/>
                </a:solidFill>
                <a:latin typeface="Constantia"/>
                <a:cs typeface="Constantia"/>
              </a:rPr>
              <a:t> </a:t>
            </a:r>
            <a:r>
              <a:rPr sz="2000" dirty="0">
                <a:solidFill>
                  <a:srgbClr val="E6F0E2"/>
                </a:solidFill>
                <a:latin typeface="Constantia"/>
                <a:cs typeface="Constantia"/>
              </a:rPr>
              <a:t>np.</a:t>
            </a:r>
            <a:r>
              <a:rPr sz="2000" spc="-75" dirty="0">
                <a:solidFill>
                  <a:srgbClr val="E6F0E2"/>
                </a:solidFill>
                <a:latin typeface="Constantia"/>
                <a:cs typeface="Constantia"/>
              </a:rPr>
              <a:t> </a:t>
            </a:r>
            <a:r>
              <a:rPr sz="2000" dirty="0">
                <a:solidFill>
                  <a:srgbClr val="E6F0E2"/>
                </a:solidFill>
                <a:latin typeface="Constantia"/>
                <a:cs typeface="Constantia"/>
              </a:rPr>
              <a:t>z</a:t>
            </a:r>
            <a:r>
              <a:rPr sz="2000" spc="-65" dirty="0">
                <a:solidFill>
                  <a:srgbClr val="E6F0E2"/>
                </a:solidFill>
                <a:latin typeface="Constantia"/>
                <a:cs typeface="Constantia"/>
              </a:rPr>
              <a:t> </a:t>
            </a:r>
            <a:r>
              <a:rPr sz="2000" spc="-10" dirty="0">
                <a:solidFill>
                  <a:srgbClr val="E6F0E2"/>
                </a:solidFill>
                <a:latin typeface="Constantia"/>
                <a:cs typeface="Constantia"/>
              </a:rPr>
              <a:t>kielichem.</a:t>
            </a:r>
            <a:endParaRPr sz="2000" dirty="0">
              <a:latin typeface="Constantia"/>
              <a:cs typeface="Constantia"/>
            </a:endParaRPr>
          </a:p>
          <a:p>
            <a:pPr>
              <a:lnSpc>
                <a:spcPct val="100000"/>
              </a:lnSpc>
              <a:spcBef>
                <a:spcPts val="680"/>
              </a:spcBef>
              <a:buClr>
                <a:srgbClr val="2E4E25"/>
              </a:buClr>
              <a:buFont typeface="Segoe UI Symbol"/>
              <a:buChar char="⚫"/>
            </a:pPr>
            <a:endParaRPr sz="2000" dirty="0">
              <a:latin typeface="Constantia"/>
              <a:cs typeface="Constantia"/>
            </a:endParaRPr>
          </a:p>
          <a:p>
            <a:pPr marL="285115" marR="5080" indent="-273050">
              <a:lnSpc>
                <a:spcPct val="80000"/>
              </a:lnSpc>
              <a:buClr>
                <a:srgbClr val="2E4E25"/>
              </a:buClr>
              <a:buSzPct val="85000"/>
              <a:buFont typeface="Segoe UI Symbol"/>
              <a:buChar char="⚫"/>
              <a:tabLst>
                <a:tab pos="285115" algn="l"/>
              </a:tabLst>
            </a:pPr>
            <a:r>
              <a:rPr sz="2000" dirty="0">
                <a:solidFill>
                  <a:srgbClr val="E6F0E2"/>
                </a:solidFill>
                <a:latin typeface="Constantia"/>
                <a:cs typeface="Constantia"/>
              </a:rPr>
              <a:t>Diaspory</a:t>
            </a:r>
            <a:r>
              <a:rPr sz="2000" spc="-135" dirty="0">
                <a:solidFill>
                  <a:srgbClr val="E6F0E2"/>
                </a:solidFill>
                <a:latin typeface="Constantia"/>
                <a:cs typeface="Constantia"/>
              </a:rPr>
              <a:t> </a:t>
            </a:r>
            <a:r>
              <a:rPr sz="2000" spc="-10" dirty="0">
                <a:solidFill>
                  <a:srgbClr val="E6F0E2"/>
                </a:solidFill>
                <a:latin typeface="Constantia"/>
                <a:cs typeface="Constantia"/>
              </a:rPr>
              <a:t>wegetatywne</a:t>
            </a:r>
            <a:r>
              <a:rPr sz="2000" spc="-114" dirty="0">
                <a:solidFill>
                  <a:srgbClr val="E6F0E2"/>
                </a:solidFill>
                <a:latin typeface="Constantia"/>
                <a:cs typeface="Constantia"/>
              </a:rPr>
              <a:t> </a:t>
            </a:r>
            <a:r>
              <a:rPr sz="2000" dirty="0">
                <a:solidFill>
                  <a:srgbClr val="E6F0E2"/>
                </a:solidFill>
                <a:latin typeface="Constantia"/>
                <a:cs typeface="Constantia"/>
              </a:rPr>
              <a:t>to:</a:t>
            </a:r>
            <a:r>
              <a:rPr sz="2000" spc="-110" dirty="0">
                <a:solidFill>
                  <a:srgbClr val="E6F0E2"/>
                </a:solidFill>
                <a:latin typeface="Constantia"/>
                <a:cs typeface="Constantia"/>
              </a:rPr>
              <a:t> </a:t>
            </a:r>
            <a:r>
              <a:rPr sz="2000" spc="-10" dirty="0">
                <a:solidFill>
                  <a:srgbClr val="E6F0E2"/>
                </a:solidFill>
                <a:latin typeface="Constantia"/>
                <a:cs typeface="Constantia"/>
              </a:rPr>
              <a:t>fragmenty</a:t>
            </a:r>
            <a:r>
              <a:rPr sz="2000" spc="-114" dirty="0">
                <a:solidFill>
                  <a:srgbClr val="E6F0E2"/>
                </a:solidFill>
                <a:latin typeface="Constantia"/>
                <a:cs typeface="Constantia"/>
              </a:rPr>
              <a:t> </a:t>
            </a:r>
            <a:r>
              <a:rPr sz="2000" spc="-25" dirty="0">
                <a:solidFill>
                  <a:srgbClr val="E6F0E2"/>
                </a:solidFill>
                <a:latin typeface="Constantia"/>
                <a:cs typeface="Constantia"/>
              </a:rPr>
              <a:t>plechy,</a:t>
            </a:r>
            <a:r>
              <a:rPr sz="2000" spc="-30" dirty="0">
                <a:solidFill>
                  <a:srgbClr val="E6F0E2"/>
                </a:solidFill>
                <a:latin typeface="Constantia"/>
                <a:cs typeface="Constantia"/>
              </a:rPr>
              <a:t> </a:t>
            </a:r>
            <a:r>
              <a:rPr sz="2000" spc="-10" dirty="0">
                <a:solidFill>
                  <a:srgbClr val="E6F0E2"/>
                </a:solidFill>
                <a:latin typeface="Constantia"/>
                <a:cs typeface="Constantia"/>
              </a:rPr>
              <a:t>bulwy,</a:t>
            </a:r>
            <a:r>
              <a:rPr sz="2000" spc="-50" dirty="0">
                <a:solidFill>
                  <a:srgbClr val="E6F0E2"/>
                </a:solidFill>
                <a:latin typeface="Constantia"/>
                <a:cs typeface="Constantia"/>
              </a:rPr>
              <a:t> </a:t>
            </a:r>
            <a:r>
              <a:rPr sz="2000" dirty="0">
                <a:solidFill>
                  <a:srgbClr val="E6F0E2"/>
                </a:solidFill>
                <a:latin typeface="Constantia"/>
                <a:cs typeface="Constantia"/>
              </a:rPr>
              <a:t>kłącze,</a:t>
            </a:r>
            <a:r>
              <a:rPr sz="2000" spc="-45" dirty="0">
                <a:solidFill>
                  <a:srgbClr val="E6F0E2"/>
                </a:solidFill>
                <a:latin typeface="Constantia"/>
                <a:cs typeface="Constantia"/>
              </a:rPr>
              <a:t> </a:t>
            </a:r>
            <a:r>
              <a:rPr sz="2000" spc="-10" dirty="0">
                <a:solidFill>
                  <a:srgbClr val="E6F0E2"/>
                </a:solidFill>
                <a:latin typeface="Constantia"/>
                <a:cs typeface="Constantia"/>
              </a:rPr>
              <a:t>turiony, rozmnóżki.</a:t>
            </a:r>
            <a:r>
              <a:rPr sz="2000" spc="-70" dirty="0">
                <a:solidFill>
                  <a:srgbClr val="E6F0E2"/>
                </a:solidFill>
                <a:latin typeface="Constantia"/>
                <a:cs typeface="Constantia"/>
              </a:rPr>
              <a:t> </a:t>
            </a:r>
            <a:r>
              <a:rPr sz="2000" dirty="0">
                <a:solidFill>
                  <a:srgbClr val="E6F0E2"/>
                </a:solidFill>
                <a:latin typeface="Constantia"/>
                <a:cs typeface="Constantia"/>
              </a:rPr>
              <a:t>Diasporami</a:t>
            </a:r>
            <a:r>
              <a:rPr sz="2000" spc="-80" dirty="0">
                <a:solidFill>
                  <a:srgbClr val="E6F0E2"/>
                </a:solidFill>
                <a:latin typeface="Constantia"/>
                <a:cs typeface="Constantia"/>
              </a:rPr>
              <a:t> </a:t>
            </a:r>
            <a:r>
              <a:rPr sz="2000" dirty="0">
                <a:solidFill>
                  <a:srgbClr val="E6F0E2"/>
                </a:solidFill>
                <a:latin typeface="Constantia"/>
                <a:cs typeface="Constantia"/>
              </a:rPr>
              <a:t>są</a:t>
            </a:r>
            <a:r>
              <a:rPr sz="2000" spc="-100" dirty="0">
                <a:solidFill>
                  <a:srgbClr val="E6F0E2"/>
                </a:solidFill>
                <a:latin typeface="Constantia"/>
                <a:cs typeface="Constantia"/>
              </a:rPr>
              <a:t> </a:t>
            </a:r>
            <a:r>
              <a:rPr sz="2000" dirty="0">
                <a:solidFill>
                  <a:srgbClr val="E6F0E2"/>
                </a:solidFill>
                <a:latin typeface="Constantia"/>
                <a:cs typeface="Constantia"/>
              </a:rPr>
              <a:t>też</a:t>
            </a:r>
            <a:r>
              <a:rPr sz="2000" spc="-100" dirty="0">
                <a:solidFill>
                  <a:srgbClr val="E6F0E2"/>
                </a:solidFill>
                <a:latin typeface="Constantia"/>
                <a:cs typeface="Constantia"/>
              </a:rPr>
              <a:t> </a:t>
            </a:r>
            <a:r>
              <a:rPr sz="2000" dirty="0">
                <a:solidFill>
                  <a:srgbClr val="E6F0E2"/>
                </a:solidFill>
                <a:latin typeface="Constantia"/>
                <a:cs typeface="Constantia"/>
              </a:rPr>
              <a:t>zarodniki</a:t>
            </a:r>
            <a:r>
              <a:rPr sz="2000" spc="-95" dirty="0">
                <a:solidFill>
                  <a:srgbClr val="E6F0E2"/>
                </a:solidFill>
                <a:latin typeface="Constantia"/>
                <a:cs typeface="Constantia"/>
              </a:rPr>
              <a:t> </a:t>
            </a:r>
            <a:r>
              <a:rPr sz="2000" spc="-25" dirty="0">
                <a:solidFill>
                  <a:srgbClr val="E6F0E2"/>
                </a:solidFill>
                <a:latin typeface="Constantia"/>
                <a:cs typeface="Constantia"/>
              </a:rPr>
              <a:t>grzybów,</a:t>
            </a:r>
            <a:r>
              <a:rPr sz="2000" spc="-50" dirty="0">
                <a:solidFill>
                  <a:srgbClr val="E6F0E2"/>
                </a:solidFill>
                <a:latin typeface="Constantia"/>
                <a:cs typeface="Constantia"/>
              </a:rPr>
              <a:t> </a:t>
            </a:r>
            <a:r>
              <a:rPr sz="2000" dirty="0">
                <a:solidFill>
                  <a:srgbClr val="E6F0E2"/>
                </a:solidFill>
                <a:latin typeface="Constantia"/>
                <a:cs typeface="Constantia"/>
              </a:rPr>
              <a:t>jednak</a:t>
            </a:r>
            <a:r>
              <a:rPr sz="2000" spc="-65" dirty="0">
                <a:solidFill>
                  <a:srgbClr val="E6F0E2"/>
                </a:solidFill>
                <a:latin typeface="Constantia"/>
                <a:cs typeface="Constantia"/>
              </a:rPr>
              <a:t> </a:t>
            </a:r>
            <a:r>
              <a:rPr sz="2000" dirty="0">
                <a:solidFill>
                  <a:srgbClr val="E6F0E2"/>
                </a:solidFill>
                <a:latin typeface="Constantia"/>
                <a:cs typeface="Constantia"/>
              </a:rPr>
              <a:t>mogą</a:t>
            </a:r>
            <a:r>
              <a:rPr sz="2000" spc="-125" dirty="0">
                <a:solidFill>
                  <a:srgbClr val="E6F0E2"/>
                </a:solidFill>
                <a:latin typeface="Constantia"/>
                <a:cs typeface="Constantia"/>
              </a:rPr>
              <a:t> </a:t>
            </a:r>
            <a:r>
              <a:rPr sz="2000" spc="-25" dirty="0">
                <a:solidFill>
                  <a:srgbClr val="E6F0E2"/>
                </a:solidFill>
                <a:latin typeface="Constantia"/>
                <a:cs typeface="Constantia"/>
              </a:rPr>
              <a:t>one </a:t>
            </a:r>
            <a:r>
              <a:rPr sz="2000" spc="-20" dirty="0">
                <a:solidFill>
                  <a:srgbClr val="E6F0E2"/>
                </a:solidFill>
                <a:latin typeface="Constantia"/>
                <a:cs typeface="Constantia"/>
              </a:rPr>
              <a:t>powstawać</a:t>
            </a:r>
            <a:r>
              <a:rPr sz="2000" spc="-105" dirty="0">
                <a:solidFill>
                  <a:srgbClr val="E6F0E2"/>
                </a:solidFill>
                <a:latin typeface="Constantia"/>
                <a:cs typeface="Constantia"/>
              </a:rPr>
              <a:t> </a:t>
            </a:r>
            <a:r>
              <a:rPr sz="2000" spc="-10" dirty="0">
                <a:solidFill>
                  <a:srgbClr val="E6F0E2"/>
                </a:solidFill>
                <a:latin typeface="Constantia"/>
                <a:cs typeface="Constantia"/>
              </a:rPr>
              <a:t>zarówno</a:t>
            </a:r>
            <a:r>
              <a:rPr sz="2000" spc="-110" dirty="0">
                <a:solidFill>
                  <a:srgbClr val="E6F0E2"/>
                </a:solidFill>
                <a:latin typeface="Constantia"/>
                <a:cs typeface="Constantia"/>
              </a:rPr>
              <a:t> </a:t>
            </a:r>
            <a:r>
              <a:rPr sz="2000" dirty="0">
                <a:solidFill>
                  <a:srgbClr val="E6F0E2"/>
                </a:solidFill>
                <a:latin typeface="Constantia"/>
                <a:cs typeface="Constantia"/>
              </a:rPr>
              <a:t>na</a:t>
            </a:r>
            <a:r>
              <a:rPr sz="2000" spc="-114" dirty="0">
                <a:solidFill>
                  <a:srgbClr val="E6F0E2"/>
                </a:solidFill>
                <a:latin typeface="Constantia"/>
                <a:cs typeface="Constantia"/>
              </a:rPr>
              <a:t> </a:t>
            </a:r>
            <a:r>
              <a:rPr sz="2000" spc="-10" dirty="0">
                <a:solidFill>
                  <a:srgbClr val="E6F0E2"/>
                </a:solidFill>
                <a:latin typeface="Constantia"/>
                <a:cs typeface="Constantia"/>
              </a:rPr>
              <a:t>drodze</a:t>
            </a:r>
            <a:r>
              <a:rPr sz="2000" spc="-120" dirty="0">
                <a:solidFill>
                  <a:srgbClr val="E6F0E2"/>
                </a:solidFill>
                <a:latin typeface="Constantia"/>
                <a:cs typeface="Constantia"/>
              </a:rPr>
              <a:t> </a:t>
            </a:r>
            <a:r>
              <a:rPr sz="2000" spc="-10" dirty="0">
                <a:solidFill>
                  <a:srgbClr val="E6F0E2"/>
                </a:solidFill>
                <a:latin typeface="Constantia"/>
                <a:cs typeface="Constantia"/>
              </a:rPr>
              <a:t>wegetatywnej,</a:t>
            </a:r>
            <a:r>
              <a:rPr sz="2000" spc="-30" dirty="0">
                <a:solidFill>
                  <a:srgbClr val="E6F0E2"/>
                </a:solidFill>
                <a:latin typeface="Constantia"/>
                <a:cs typeface="Constantia"/>
              </a:rPr>
              <a:t> </a:t>
            </a:r>
            <a:r>
              <a:rPr sz="2000" dirty="0">
                <a:solidFill>
                  <a:srgbClr val="E6F0E2"/>
                </a:solidFill>
                <a:latin typeface="Constantia"/>
                <a:cs typeface="Constantia"/>
              </a:rPr>
              <a:t>jak</a:t>
            </a:r>
            <a:r>
              <a:rPr sz="2000" spc="-50" dirty="0">
                <a:solidFill>
                  <a:srgbClr val="E6F0E2"/>
                </a:solidFill>
                <a:latin typeface="Constantia"/>
                <a:cs typeface="Constantia"/>
              </a:rPr>
              <a:t> </a:t>
            </a:r>
            <a:r>
              <a:rPr sz="2000" dirty="0">
                <a:solidFill>
                  <a:srgbClr val="E6F0E2"/>
                </a:solidFill>
                <a:latin typeface="Constantia"/>
                <a:cs typeface="Constantia"/>
              </a:rPr>
              <a:t>i</a:t>
            </a:r>
            <a:r>
              <a:rPr sz="2000" spc="-65" dirty="0">
                <a:solidFill>
                  <a:srgbClr val="E6F0E2"/>
                </a:solidFill>
                <a:latin typeface="Constantia"/>
                <a:cs typeface="Constantia"/>
              </a:rPr>
              <a:t> </a:t>
            </a:r>
            <a:r>
              <a:rPr sz="2000" dirty="0">
                <a:solidFill>
                  <a:srgbClr val="E6F0E2"/>
                </a:solidFill>
                <a:latin typeface="Constantia"/>
                <a:cs typeface="Constantia"/>
              </a:rPr>
              <a:t>generatywnej</a:t>
            </a:r>
            <a:r>
              <a:rPr sz="2000" spc="-40" dirty="0">
                <a:solidFill>
                  <a:srgbClr val="E6F0E2"/>
                </a:solidFill>
                <a:latin typeface="Constantia"/>
                <a:cs typeface="Constantia"/>
              </a:rPr>
              <a:t> </a:t>
            </a:r>
            <a:r>
              <a:rPr sz="2000" spc="-25" dirty="0">
                <a:solidFill>
                  <a:srgbClr val="E6F0E2"/>
                </a:solidFill>
                <a:latin typeface="Constantia"/>
                <a:cs typeface="Constantia"/>
              </a:rPr>
              <a:t>(po </a:t>
            </a:r>
            <a:r>
              <a:rPr sz="2000" spc="-20" dirty="0">
                <a:solidFill>
                  <a:srgbClr val="E6F0E2"/>
                </a:solidFill>
                <a:latin typeface="Constantia"/>
                <a:cs typeface="Constantia"/>
              </a:rPr>
              <a:t>procesie</a:t>
            </a:r>
            <a:r>
              <a:rPr sz="2000" spc="-65" dirty="0">
                <a:solidFill>
                  <a:srgbClr val="E6F0E2"/>
                </a:solidFill>
                <a:latin typeface="Constantia"/>
                <a:cs typeface="Constantia"/>
              </a:rPr>
              <a:t> </a:t>
            </a:r>
            <a:r>
              <a:rPr sz="2000" spc="-10" dirty="0">
                <a:solidFill>
                  <a:srgbClr val="E6F0E2"/>
                </a:solidFill>
                <a:latin typeface="Constantia"/>
                <a:cs typeface="Constantia"/>
              </a:rPr>
              <a:t>płciowym).</a:t>
            </a:r>
            <a:endParaRPr sz="2000" dirty="0">
              <a:latin typeface="Constantia"/>
              <a:cs typeface="Constantia"/>
            </a:endParaRPr>
          </a:p>
        </p:txBody>
      </p:sp>
      <p:sp>
        <p:nvSpPr>
          <p:cNvPr id="3" name="object 3"/>
          <p:cNvSpPr txBox="1">
            <a:spLocks noGrp="1"/>
          </p:cNvSpPr>
          <p:nvPr>
            <p:ph type="title"/>
          </p:nvPr>
        </p:nvSpPr>
        <p:spPr>
          <a:xfrm>
            <a:off x="838200" y="990600"/>
            <a:ext cx="3460115" cy="452120"/>
          </a:xfrm>
          <a:prstGeom prst="rect">
            <a:avLst/>
          </a:prstGeom>
        </p:spPr>
        <p:txBody>
          <a:bodyPr vert="horz" wrap="square" lIns="0" tIns="12065" rIns="0" bIns="0" rtlCol="0">
            <a:spAutoFit/>
          </a:bodyPr>
          <a:lstStyle/>
          <a:p>
            <a:pPr marL="12700">
              <a:lnSpc>
                <a:spcPct val="100000"/>
              </a:lnSpc>
              <a:spcBef>
                <a:spcPts val="95"/>
              </a:spcBef>
            </a:pPr>
            <a:r>
              <a:rPr sz="2800" dirty="0">
                <a:solidFill>
                  <a:schemeClr val="tx1"/>
                </a:solidFill>
                <a:latin typeface="Arial"/>
                <a:cs typeface="Arial"/>
              </a:rPr>
              <a:t>Diaspora,</a:t>
            </a:r>
            <a:r>
              <a:rPr sz="2800" spc="-110" dirty="0">
                <a:solidFill>
                  <a:schemeClr val="tx1"/>
                </a:solidFill>
                <a:latin typeface="Arial"/>
                <a:cs typeface="Arial"/>
              </a:rPr>
              <a:t> </a:t>
            </a:r>
            <a:r>
              <a:rPr sz="2800" spc="-10" dirty="0">
                <a:solidFill>
                  <a:schemeClr val="tx1"/>
                </a:solidFill>
                <a:latin typeface="Arial"/>
                <a:cs typeface="Arial"/>
              </a:rPr>
              <a:t>propagula</a:t>
            </a:r>
            <a:endParaRPr sz="2800" dirty="0">
              <a:solidFill>
                <a:schemeClr val="tx1"/>
              </a:solidFill>
              <a:latin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769416" y="2878963"/>
            <a:ext cx="2713990" cy="1306830"/>
          </a:xfrm>
          <a:prstGeom prst="rect">
            <a:avLst/>
          </a:prstGeom>
        </p:spPr>
        <p:txBody>
          <a:bodyPr vert="horz" wrap="square" lIns="0" tIns="13335" rIns="0" bIns="0" rtlCol="0">
            <a:spAutoFit/>
          </a:bodyPr>
          <a:lstStyle/>
          <a:p>
            <a:pPr marL="285115" indent="-272415">
              <a:lnSpc>
                <a:spcPct val="100000"/>
              </a:lnSpc>
              <a:spcBef>
                <a:spcPts val="105"/>
              </a:spcBef>
              <a:buClr>
                <a:srgbClr val="2E4E25"/>
              </a:buClr>
              <a:buSzPct val="85000"/>
              <a:buFont typeface="Segoe UI Symbol"/>
              <a:buChar char="⚫"/>
              <a:tabLst>
                <a:tab pos="285115" algn="l"/>
              </a:tabLst>
            </a:pPr>
            <a:r>
              <a:rPr sz="2000" spc="-10" dirty="0">
                <a:solidFill>
                  <a:srgbClr val="E6F0E2"/>
                </a:solidFill>
                <a:latin typeface="Franklin Gothic Medium"/>
                <a:cs typeface="Franklin Gothic Medium"/>
              </a:rPr>
              <a:t>patogena,</a:t>
            </a:r>
            <a:endParaRPr sz="2000">
              <a:latin typeface="Franklin Gothic Medium"/>
              <a:cs typeface="Franklin Gothic Medium"/>
            </a:endParaRPr>
          </a:p>
          <a:p>
            <a:pPr marL="285115" indent="-272415">
              <a:lnSpc>
                <a:spcPct val="100000"/>
              </a:lnSpc>
              <a:spcBef>
                <a:spcPts val="1435"/>
              </a:spcBef>
              <a:buClr>
                <a:srgbClr val="2E4E25"/>
              </a:buClr>
              <a:buSzPct val="85000"/>
              <a:buFont typeface="Segoe UI Symbol"/>
              <a:buChar char="⚫"/>
              <a:tabLst>
                <a:tab pos="285115" algn="l"/>
              </a:tabLst>
            </a:pPr>
            <a:r>
              <a:rPr sz="2000" spc="-25" dirty="0">
                <a:solidFill>
                  <a:srgbClr val="E6F0E2"/>
                </a:solidFill>
                <a:latin typeface="Franklin Gothic Medium"/>
                <a:cs typeface="Franklin Gothic Medium"/>
              </a:rPr>
              <a:t>rośliny</a:t>
            </a:r>
            <a:r>
              <a:rPr sz="2000" spc="-60"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żywicielskiej,</a:t>
            </a:r>
            <a:endParaRPr sz="2000">
              <a:latin typeface="Franklin Gothic Medium"/>
              <a:cs typeface="Franklin Gothic Medium"/>
            </a:endParaRPr>
          </a:p>
          <a:p>
            <a:pPr marL="285115" indent="-272415">
              <a:lnSpc>
                <a:spcPct val="100000"/>
              </a:lnSpc>
              <a:spcBef>
                <a:spcPts val="1445"/>
              </a:spcBef>
              <a:buClr>
                <a:srgbClr val="2E4E25"/>
              </a:buClr>
              <a:buSzPct val="85000"/>
              <a:buFont typeface="Segoe UI Symbol"/>
              <a:buChar char="⚫"/>
              <a:tabLst>
                <a:tab pos="285115" algn="l"/>
              </a:tabLst>
            </a:pPr>
            <a:r>
              <a:rPr sz="2000" spc="-30" dirty="0">
                <a:solidFill>
                  <a:srgbClr val="E6F0E2"/>
                </a:solidFill>
                <a:latin typeface="Franklin Gothic Medium"/>
                <a:cs typeface="Franklin Gothic Medium"/>
              </a:rPr>
              <a:t>warunków</a:t>
            </a:r>
            <a:r>
              <a:rPr sz="2000" spc="-55" dirty="0">
                <a:solidFill>
                  <a:srgbClr val="E6F0E2"/>
                </a:solidFill>
                <a:latin typeface="Franklin Gothic Medium"/>
                <a:cs typeface="Franklin Gothic Medium"/>
              </a:rPr>
              <a:t> </a:t>
            </a:r>
            <a:r>
              <a:rPr sz="2000" spc="-20" dirty="0">
                <a:solidFill>
                  <a:srgbClr val="E6F0E2"/>
                </a:solidFill>
                <a:latin typeface="Franklin Gothic Medium"/>
                <a:cs typeface="Franklin Gothic Medium"/>
              </a:rPr>
              <a:t>środowiska.</a:t>
            </a:r>
            <a:endParaRPr sz="2000">
              <a:latin typeface="Franklin Gothic Medium"/>
              <a:cs typeface="Franklin Gothic Medium"/>
            </a:endParaRPr>
          </a:p>
        </p:txBody>
      </p:sp>
      <p:sp>
        <p:nvSpPr>
          <p:cNvPr id="4" name="object 4"/>
          <p:cNvSpPr txBox="1"/>
          <p:nvPr/>
        </p:nvSpPr>
        <p:spPr>
          <a:xfrm>
            <a:off x="5590159" y="4752594"/>
            <a:ext cx="1999614" cy="513080"/>
          </a:xfrm>
          <a:prstGeom prst="rect">
            <a:avLst/>
          </a:prstGeom>
        </p:spPr>
        <p:txBody>
          <a:bodyPr vert="horz" wrap="square" lIns="0" tIns="12065" rIns="0" bIns="0" rtlCol="0">
            <a:spAutoFit/>
          </a:bodyPr>
          <a:lstStyle/>
          <a:p>
            <a:pPr marL="533400" marR="5080" indent="-521334">
              <a:lnSpc>
                <a:spcPct val="100000"/>
              </a:lnSpc>
              <a:spcBef>
                <a:spcPts val="95"/>
              </a:spcBef>
            </a:pPr>
            <a:r>
              <a:rPr sz="1600" dirty="0">
                <a:solidFill>
                  <a:srgbClr val="E6F0E2"/>
                </a:solidFill>
                <a:latin typeface="Franklin Gothic Medium"/>
                <a:cs typeface="Franklin Gothic Medium"/>
              </a:rPr>
              <a:t>Gospodarz</a:t>
            </a:r>
            <a:r>
              <a:rPr sz="1600" spc="-65" dirty="0">
                <a:solidFill>
                  <a:srgbClr val="E6F0E2"/>
                </a:solidFill>
                <a:latin typeface="Franklin Gothic Medium"/>
                <a:cs typeface="Franklin Gothic Medium"/>
              </a:rPr>
              <a:t> </a:t>
            </a:r>
            <a:r>
              <a:rPr sz="1600" spc="-10" dirty="0">
                <a:solidFill>
                  <a:srgbClr val="E6F0E2"/>
                </a:solidFill>
                <a:latin typeface="Franklin Gothic Medium"/>
                <a:cs typeface="Franklin Gothic Medium"/>
              </a:rPr>
              <a:t>(podatność, liczebność</a:t>
            </a:r>
            <a:r>
              <a:rPr sz="1600" spc="-5" dirty="0">
                <a:solidFill>
                  <a:srgbClr val="E6F0E2"/>
                </a:solidFill>
                <a:latin typeface="Franklin Gothic Medium"/>
                <a:cs typeface="Franklin Gothic Medium"/>
              </a:rPr>
              <a:t> </a:t>
            </a:r>
            <a:r>
              <a:rPr sz="1600" spc="-20" dirty="0">
                <a:solidFill>
                  <a:srgbClr val="E6F0E2"/>
                </a:solidFill>
                <a:latin typeface="Franklin Gothic Medium"/>
                <a:cs typeface="Franklin Gothic Medium"/>
              </a:rPr>
              <a:t>itd.)</a:t>
            </a:r>
            <a:endParaRPr sz="1600">
              <a:latin typeface="Franklin Gothic Medium"/>
              <a:cs typeface="Franklin Gothic Medium"/>
            </a:endParaRPr>
          </a:p>
        </p:txBody>
      </p:sp>
      <p:grpSp>
        <p:nvGrpSpPr>
          <p:cNvPr id="5" name="object 5"/>
          <p:cNvGrpSpPr/>
          <p:nvPr/>
        </p:nvGrpSpPr>
        <p:grpSpPr>
          <a:xfrm>
            <a:off x="341375" y="519683"/>
            <a:ext cx="8341359" cy="4450080"/>
            <a:chOff x="341375" y="519683"/>
            <a:chExt cx="8341359" cy="4450080"/>
          </a:xfrm>
        </p:grpSpPr>
        <p:pic>
          <p:nvPicPr>
            <p:cNvPr id="6" name="object 6"/>
            <p:cNvPicPr/>
            <p:nvPr/>
          </p:nvPicPr>
          <p:blipFill>
            <a:blip r:embed="rId2" cstate="print"/>
            <a:stretch>
              <a:fillRect/>
            </a:stretch>
          </p:blipFill>
          <p:spPr>
            <a:xfrm>
              <a:off x="5146547" y="2203704"/>
              <a:ext cx="2883407" cy="2766060"/>
            </a:xfrm>
            <a:prstGeom prst="rect">
              <a:avLst/>
            </a:prstGeom>
          </p:spPr>
        </p:pic>
        <p:sp>
          <p:nvSpPr>
            <p:cNvPr id="7" name="object 7"/>
            <p:cNvSpPr/>
            <p:nvPr/>
          </p:nvSpPr>
          <p:spPr>
            <a:xfrm>
              <a:off x="3275837" y="1628838"/>
              <a:ext cx="1987550" cy="370205"/>
            </a:xfrm>
            <a:custGeom>
              <a:avLst/>
              <a:gdLst/>
              <a:ahLst/>
              <a:cxnLst/>
              <a:rect l="l" t="t" r="r" b="b"/>
              <a:pathLst>
                <a:path w="1987550" h="370205">
                  <a:moveTo>
                    <a:pt x="1987550" y="0"/>
                  </a:moveTo>
                  <a:lnTo>
                    <a:pt x="0" y="0"/>
                  </a:lnTo>
                  <a:lnTo>
                    <a:pt x="0" y="369887"/>
                  </a:lnTo>
                  <a:lnTo>
                    <a:pt x="1987550" y="369887"/>
                  </a:lnTo>
                  <a:lnTo>
                    <a:pt x="1987550" y="0"/>
                  </a:lnTo>
                  <a:close/>
                </a:path>
              </a:pathLst>
            </a:custGeom>
            <a:solidFill>
              <a:srgbClr val="4EA4D7"/>
            </a:solidFill>
          </p:spPr>
          <p:txBody>
            <a:bodyPr wrap="square" lIns="0" tIns="0" rIns="0" bIns="0" rtlCol="0"/>
            <a:lstStyle/>
            <a:p>
              <a:endParaRPr/>
            </a:p>
          </p:txBody>
        </p:sp>
        <p:pic>
          <p:nvPicPr>
            <p:cNvPr id="8" name="object 8"/>
            <p:cNvPicPr/>
            <p:nvPr/>
          </p:nvPicPr>
          <p:blipFill>
            <a:blip r:embed="rId3" cstate="print"/>
            <a:stretch>
              <a:fillRect/>
            </a:stretch>
          </p:blipFill>
          <p:spPr>
            <a:xfrm>
              <a:off x="3204971" y="1583436"/>
              <a:ext cx="2112264" cy="531876"/>
            </a:xfrm>
            <a:prstGeom prst="rect">
              <a:avLst/>
            </a:prstGeom>
          </p:spPr>
        </p:pic>
        <p:pic>
          <p:nvPicPr>
            <p:cNvPr id="9" name="object 9"/>
            <p:cNvPicPr/>
            <p:nvPr/>
          </p:nvPicPr>
          <p:blipFill>
            <a:blip r:embed="rId4" cstate="print"/>
            <a:stretch>
              <a:fillRect/>
            </a:stretch>
          </p:blipFill>
          <p:spPr>
            <a:xfrm>
              <a:off x="3360546" y="1725167"/>
              <a:ext cx="1744472" cy="223520"/>
            </a:xfrm>
            <a:prstGeom prst="rect">
              <a:avLst/>
            </a:prstGeom>
          </p:spPr>
        </p:pic>
        <p:sp>
          <p:nvSpPr>
            <p:cNvPr id="10" name="object 10"/>
            <p:cNvSpPr/>
            <p:nvPr/>
          </p:nvSpPr>
          <p:spPr>
            <a:xfrm>
              <a:off x="449948" y="620687"/>
              <a:ext cx="8229600" cy="751205"/>
            </a:xfrm>
            <a:custGeom>
              <a:avLst/>
              <a:gdLst/>
              <a:ahLst/>
              <a:cxnLst/>
              <a:rect l="l" t="t" r="r" b="b"/>
              <a:pathLst>
                <a:path w="8229600" h="751205">
                  <a:moveTo>
                    <a:pt x="8229600" y="0"/>
                  </a:moveTo>
                  <a:lnTo>
                    <a:pt x="0" y="0"/>
                  </a:lnTo>
                  <a:lnTo>
                    <a:pt x="0" y="750912"/>
                  </a:lnTo>
                  <a:lnTo>
                    <a:pt x="8229600" y="750912"/>
                  </a:lnTo>
                  <a:lnTo>
                    <a:pt x="8229600" y="0"/>
                  </a:lnTo>
                  <a:close/>
                </a:path>
              </a:pathLst>
            </a:custGeom>
            <a:solidFill>
              <a:srgbClr val="D50092"/>
            </a:solidFill>
          </p:spPr>
          <p:txBody>
            <a:bodyPr wrap="square" lIns="0" tIns="0" rIns="0" bIns="0" rtlCol="0"/>
            <a:lstStyle/>
            <a:p>
              <a:endParaRPr/>
            </a:p>
          </p:txBody>
        </p:sp>
        <p:sp>
          <p:nvSpPr>
            <p:cNvPr id="11" name="object 11"/>
            <p:cNvSpPr/>
            <p:nvPr/>
          </p:nvSpPr>
          <p:spPr>
            <a:xfrm>
              <a:off x="449948" y="620687"/>
              <a:ext cx="8229600" cy="751205"/>
            </a:xfrm>
            <a:custGeom>
              <a:avLst/>
              <a:gdLst/>
              <a:ahLst/>
              <a:cxnLst/>
              <a:rect l="l" t="t" r="r" b="b"/>
              <a:pathLst>
                <a:path w="8229600" h="751205">
                  <a:moveTo>
                    <a:pt x="0" y="750912"/>
                  </a:moveTo>
                  <a:lnTo>
                    <a:pt x="8229600" y="750912"/>
                  </a:lnTo>
                  <a:lnTo>
                    <a:pt x="8229600" y="0"/>
                  </a:lnTo>
                  <a:lnTo>
                    <a:pt x="0" y="0"/>
                  </a:lnTo>
                  <a:lnTo>
                    <a:pt x="0" y="750912"/>
                  </a:lnTo>
                  <a:close/>
                </a:path>
              </a:pathLst>
            </a:custGeom>
            <a:ln w="6350">
              <a:solidFill>
                <a:srgbClr val="D50092"/>
              </a:solidFill>
            </a:ln>
          </p:spPr>
          <p:txBody>
            <a:bodyPr wrap="square" lIns="0" tIns="0" rIns="0" bIns="0" rtlCol="0"/>
            <a:lstStyle/>
            <a:p>
              <a:endParaRPr/>
            </a:p>
          </p:txBody>
        </p:sp>
        <p:pic>
          <p:nvPicPr>
            <p:cNvPr id="12" name="object 12"/>
            <p:cNvPicPr/>
            <p:nvPr/>
          </p:nvPicPr>
          <p:blipFill>
            <a:blip r:embed="rId5" cstate="print"/>
            <a:stretch>
              <a:fillRect/>
            </a:stretch>
          </p:blipFill>
          <p:spPr>
            <a:xfrm>
              <a:off x="555840" y="684783"/>
              <a:ext cx="7037616" cy="326643"/>
            </a:xfrm>
            <a:prstGeom prst="rect">
              <a:avLst/>
            </a:prstGeom>
          </p:spPr>
        </p:pic>
        <p:pic>
          <p:nvPicPr>
            <p:cNvPr id="13" name="object 13"/>
            <p:cNvPicPr/>
            <p:nvPr/>
          </p:nvPicPr>
          <p:blipFill>
            <a:blip r:embed="rId6" cstate="print"/>
            <a:stretch>
              <a:fillRect/>
            </a:stretch>
          </p:blipFill>
          <p:spPr>
            <a:xfrm>
              <a:off x="341375" y="519683"/>
              <a:ext cx="7491983" cy="696468"/>
            </a:xfrm>
            <a:prstGeom prst="rect">
              <a:avLst/>
            </a:prstGeom>
          </p:spPr>
        </p:pic>
        <p:pic>
          <p:nvPicPr>
            <p:cNvPr id="14" name="object 14"/>
            <p:cNvPicPr/>
            <p:nvPr/>
          </p:nvPicPr>
          <p:blipFill>
            <a:blip r:embed="rId7" cstate="print"/>
            <a:stretch>
              <a:fillRect/>
            </a:stretch>
          </p:blipFill>
          <p:spPr>
            <a:xfrm>
              <a:off x="552615" y="1001775"/>
              <a:ext cx="1691220" cy="250951"/>
            </a:xfrm>
            <a:prstGeom prst="rect">
              <a:avLst/>
            </a:prstGeom>
          </p:spPr>
        </p:pic>
        <p:pic>
          <p:nvPicPr>
            <p:cNvPr id="15" name="object 15"/>
            <p:cNvPicPr/>
            <p:nvPr/>
          </p:nvPicPr>
          <p:blipFill>
            <a:blip r:embed="rId8" cstate="print"/>
            <a:stretch>
              <a:fillRect/>
            </a:stretch>
          </p:blipFill>
          <p:spPr>
            <a:xfrm>
              <a:off x="341375" y="836675"/>
              <a:ext cx="2101596" cy="696468"/>
            </a:xfrm>
            <a:prstGeom prst="rect">
              <a:avLst/>
            </a:prstGeom>
          </p:spPr>
        </p:pic>
        <p:sp>
          <p:nvSpPr>
            <p:cNvPr id="16" name="object 16"/>
            <p:cNvSpPr/>
            <p:nvPr/>
          </p:nvSpPr>
          <p:spPr>
            <a:xfrm>
              <a:off x="2267077" y="1083563"/>
              <a:ext cx="36195" cy="163195"/>
            </a:xfrm>
            <a:custGeom>
              <a:avLst/>
              <a:gdLst/>
              <a:ahLst/>
              <a:cxnLst/>
              <a:rect l="l" t="t" r="r" b="b"/>
              <a:pathLst>
                <a:path w="36194" h="163194">
                  <a:moveTo>
                    <a:pt x="36195" y="126873"/>
                  </a:moveTo>
                  <a:lnTo>
                    <a:pt x="0" y="126873"/>
                  </a:lnTo>
                  <a:lnTo>
                    <a:pt x="0" y="163068"/>
                  </a:lnTo>
                  <a:lnTo>
                    <a:pt x="36195" y="163068"/>
                  </a:lnTo>
                  <a:lnTo>
                    <a:pt x="36195" y="126873"/>
                  </a:lnTo>
                  <a:close/>
                </a:path>
                <a:path w="36194" h="163194">
                  <a:moveTo>
                    <a:pt x="36195" y="0"/>
                  </a:moveTo>
                  <a:lnTo>
                    <a:pt x="0" y="0"/>
                  </a:lnTo>
                  <a:lnTo>
                    <a:pt x="0" y="36195"/>
                  </a:lnTo>
                  <a:lnTo>
                    <a:pt x="36195" y="36195"/>
                  </a:lnTo>
                  <a:lnTo>
                    <a:pt x="36195" y="0"/>
                  </a:lnTo>
                  <a:close/>
                </a:path>
              </a:pathLst>
            </a:custGeom>
            <a:solidFill>
              <a:srgbClr val="F8F8F8"/>
            </a:solidFill>
          </p:spPr>
          <p:txBody>
            <a:bodyPr wrap="square" lIns="0" tIns="0" rIns="0" bIns="0" rtlCol="0"/>
            <a:lstStyle/>
            <a:p>
              <a:endParaRPr/>
            </a:p>
          </p:txBody>
        </p:sp>
        <p:sp>
          <p:nvSpPr>
            <p:cNvPr id="17" name="object 17"/>
            <p:cNvSpPr/>
            <p:nvPr/>
          </p:nvSpPr>
          <p:spPr>
            <a:xfrm>
              <a:off x="2267077" y="1083563"/>
              <a:ext cx="36195" cy="163195"/>
            </a:xfrm>
            <a:custGeom>
              <a:avLst/>
              <a:gdLst/>
              <a:ahLst/>
              <a:cxnLst/>
              <a:rect l="l" t="t" r="r" b="b"/>
              <a:pathLst>
                <a:path w="36194" h="163194">
                  <a:moveTo>
                    <a:pt x="0" y="126873"/>
                  </a:moveTo>
                  <a:lnTo>
                    <a:pt x="36195" y="126873"/>
                  </a:lnTo>
                  <a:lnTo>
                    <a:pt x="36195" y="163068"/>
                  </a:lnTo>
                  <a:lnTo>
                    <a:pt x="0" y="163068"/>
                  </a:lnTo>
                  <a:lnTo>
                    <a:pt x="0" y="126873"/>
                  </a:lnTo>
                  <a:close/>
                </a:path>
                <a:path w="36194" h="163194">
                  <a:moveTo>
                    <a:pt x="0" y="0"/>
                  </a:moveTo>
                  <a:lnTo>
                    <a:pt x="36195" y="0"/>
                  </a:lnTo>
                  <a:lnTo>
                    <a:pt x="36195" y="36195"/>
                  </a:lnTo>
                  <a:lnTo>
                    <a:pt x="0" y="36195"/>
                  </a:lnTo>
                  <a:lnTo>
                    <a:pt x="0" y="0"/>
                  </a:lnTo>
                  <a:close/>
                </a:path>
              </a:pathLst>
            </a:custGeom>
            <a:ln w="3175">
              <a:solidFill>
                <a:srgbClr val="528843"/>
              </a:solidFill>
            </a:ln>
          </p:spPr>
          <p:txBody>
            <a:bodyPr wrap="square" lIns="0" tIns="0" rIns="0" bIns="0" rtlCol="0"/>
            <a:lstStyle/>
            <a:p>
              <a:endParaRPr/>
            </a:p>
          </p:txBody>
        </p:sp>
        <p:pic>
          <p:nvPicPr>
            <p:cNvPr id="18" name="object 18"/>
            <p:cNvPicPr/>
            <p:nvPr/>
          </p:nvPicPr>
          <p:blipFill>
            <a:blip r:embed="rId9" cstate="print"/>
            <a:stretch>
              <a:fillRect/>
            </a:stretch>
          </p:blipFill>
          <p:spPr>
            <a:xfrm>
              <a:off x="2043683" y="826007"/>
              <a:ext cx="469392" cy="696468"/>
            </a:xfrm>
            <a:prstGeom prst="rect">
              <a:avLst/>
            </a:prstGeom>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7145" y="76200"/>
            <a:ext cx="9126855" cy="1367155"/>
          </a:xfrm>
          <a:custGeom>
            <a:avLst/>
            <a:gdLst/>
            <a:ahLst/>
            <a:cxnLst/>
            <a:rect l="l" t="t" r="r" b="b"/>
            <a:pathLst>
              <a:path w="9126855" h="1367155">
                <a:moveTo>
                  <a:pt x="9126537" y="0"/>
                </a:moveTo>
                <a:lnTo>
                  <a:pt x="0" y="0"/>
                </a:lnTo>
                <a:lnTo>
                  <a:pt x="0" y="1366901"/>
                </a:lnTo>
                <a:lnTo>
                  <a:pt x="9126537" y="1366901"/>
                </a:lnTo>
                <a:lnTo>
                  <a:pt x="9126537" y="0"/>
                </a:lnTo>
                <a:close/>
              </a:path>
            </a:pathLst>
          </a:custGeom>
          <a:solidFill>
            <a:srgbClr val="CC0099"/>
          </a:solidFill>
        </p:spPr>
        <p:txBody>
          <a:bodyPr wrap="square" lIns="0" tIns="0" rIns="0" bIns="0" rtlCol="0"/>
          <a:lstStyle/>
          <a:p>
            <a:endParaRPr/>
          </a:p>
        </p:txBody>
      </p:sp>
      <p:sp>
        <p:nvSpPr>
          <p:cNvPr id="3" name="object 3"/>
          <p:cNvSpPr txBox="1">
            <a:spLocks noGrp="1"/>
          </p:cNvSpPr>
          <p:nvPr>
            <p:ph type="title"/>
          </p:nvPr>
        </p:nvSpPr>
        <p:spPr>
          <a:xfrm>
            <a:off x="535940" y="348437"/>
            <a:ext cx="5029200" cy="543560"/>
          </a:xfrm>
          <a:prstGeom prst="rect">
            <a:avLst/>
          </a:prstGeom>
        </p:spPr>
        <p:txBody>
          <a:bodyPr vert="horz" wrap="square" lIns="0" tIns="12065" rIns="0" bIns="0" rtlCol="0">
            <a:spAutoFit/>
          </a:bodyPr>
          <a:lstStyle/>
          <a:p>
            <a:pPr marL="12700">
              <a:lnSpc>
                <a:spcPct val="100000"/>
              </a:lnSpc>
              <a:spcBef>
                <a:spcPts val="95"/>
              </a:spcBef>
            </a:pPr>
            <a:r>
              <a:rPr sz="3400" spc="-110" dirty="0"/>
              <a:t>Sposoby</a:t>
            </a:r>
            <a:r>
              <a:rPr sz="3400" spc="-254" dirty="0"/>
              <a:t> </a:t>
            </a:r>
            <a:r>
              <a:rPr sz="3400" spc="-110" dirty="0"/>
              <a:t>zakażania</a:t>
            </a:r>
            <a:r>
              <a:rPr sz="3400" spc="-240" dirty="0"/>
              <a:t> </a:t>
            </a:r>
            <a:r>
              <a:rPr sz="3400" spc="-45" dirty="0"/>
              <a:t>nasion</a:t>
            </a:r>
            <a:endParaRPr sz="3400"/>
          </a:p>
        </p:txBody>
      </p:sp>
      <p:sp>
        <p:nvSpPr>
          <p:cNvPr id="4" name="object 4"/>
          <p:cNvSpPr txBox="1"/>
          <p:nvPr/>
        </p:nvSpPr>
        <p:spPr>
          <a:xfrm>
            <a:off x="979119" y="1910359"/>
            <a:ext cx="7623175" cy="2912745"/>
          </a:xfrm>
          <a:prstGeom prst="rect">
            <a:avLst/>
          </a:prstGeom>
        </p:spPr>
        <p:txBody>
          <a:bodyPr vert="horz" wrap="square" lIns="0" tIns="206375" rIns="0" bIns="0" rtlCol="0">
            <a:spAutoFit/>
          </a:bodyPr>
          <a:lstStyle/>
          <a:p>
            <a:pPr marL="12700">
              <a:lnSpc>
                <a:spcPct val="100000"/>
              </a:lnSpc>
              <a:spcBef>
                <a:spcPts val="1625"/>
              </a:spcBef>
            </a:pPr>
            <a:r>
              <a:rPr sz="2200" spc="-20" dirty="0">
                <a:solidFill>
                  <a:srgbClr val="E6F0E2"/>
                </a:solidFill>
                <a:latin typeface="Constantia"/>
                <a:cs typeface="Constantia"/>
              </a:rPr>
              <a:t>Wyróżnić</a:t>
            </a:r>
            <a:r>
              <a:rPr sz="2200" spc="-114" dirty="0">
                <a:solidFill>
                  <a:srgbClr val="E6F0E2"/>
                </a:solidFill>
                <a:latin typeface="Constantia"/>
                <a:cs typeface="Constantia"/>
              </a:rPr>
              <a:t> </a:t>
            </a:r>
            <a:r>
              <a:rPr sz="2200" dirty="0">
                <a:solidFill>
                  <a:srgbClr val="E6F0E2"/>
                </a:solidFill>
                <a:latin typeface="Constantia"/>
                <a:cs typeface="Constantia"/>
              </a:rPr>
              <a:t>można</a:t>
            </a:r>
            <a:r>
              <a:rPr sz="2200" spc="-100" dirty="0">
                <a:solidFill>
                  <a:srgbClr val="E6F0E2"/>
                </a:solidFill>
                <a:latin typeface="Constantia"/>
                <a:cs typeface="Constantia"/>
              </a:rPr>
              <a:t> </a:t>
            </a:r>
            <a:r>
              <a:rPr sz="2200" spc="-10" dirty="0">
                <a:solidFill>
                  <a:srgbClr val="E6F0E2"/>
                </a:solidFill>
                <a:latin typeface="Constantia"/>
                <a:cs typeface="Constantia"/>
              </a:rPr>
              <a:t>następujące</a:t>
            </a:r>
            <a:r>
              <a:rPr sz="2200" spc="-130" dirty="0">
                <a:solidFill>
                  <a:srgbClr val="E6F0E2"/>
                </a:solidFill>
                <a:latin typeface="Constantia"/>
                <a:cs typeface="Constantia"/>
              </a:rPr>
              <a:t> </a:t>
            </a:r>
            <a:r>
              <a:rPr sz="2200" dirty="0">
                <a:solidFill>
                  <a:srgbClr val="E6F0E2"/>
                </a:solidFill>
                <a:latin typeface="Constantia"/>
                <a:cs typeface="Constantia"/>
              </a:rPr>
              <a:t>drogi</a:t>
            </a:r>
            <a:r>
              <a:rPr sz="2200" spc="-30" dirty="0">
                <a:solidFill>
                  <a:srgbClr val="E6F0E2"/>
                </a:solidFill>
                <a:latin typeface="Constantia"/>
                <a:cs typeface="Constantia"/>
              </a:rPr>
              <a:t> </a:t>
            </a:r>
            <a:r>
              <a:rPr sz="2200" spc="-10" dirty="0">
                <a:solidFill>
                  <a:srgbClr val="E6F0E2"/>
                </a:solidFill>
                <a:latin typeface="Constantia"/>
                <a:cs typeface="Constantia"/>
              </a:rPr>
              <a:t>infekcji:</a:t>
            </a:r>
            <a:endParaRPr sz="2200">
              <a:latin typeface="Constantia"/>
              <a:cs typeface="Constantia"/>
            </a:endParaRPr>
          </a:p>
          <a:p>
            <a:pPr marL="285115" marR="5080" indent="-273050">
              <a:lnSpc>
                <a:spcPct val="114999"/>
              </a:lnSpc>
              <a:spcBef>
                <a:spcPts val="1130"/>
              </a:spcBef>
              <a:buClr>
                <a:srgbClr val="2E4E25"/>
              </a:buClr>
              <a:buSzPct val="84090"/>
              <a:buFont typeface="Segoe UI Symbol"/>
              <a:buChar char="⚫"/>
              <a:tabLst>
                <a:tab pos="285115" algn="l"/>
                <a:tab pos="3943350" algn="l"/>
                <a:tab pos="6605905" algn="l"/>
              </a:tabLst>
            </a:pPr>
            <a:r>
              <a:rPr sz="2200" dirty="0">
                <a:solidFill>
                  <a:srgbClr val="E6F0E2"/>
                </a:solidFill>
                <a:latin typeface="Constantia"/>
                <a:cs typeface="Constantia"/>
              </a:rPr>
              <a:t>Infekcja</a:t>
            </a:r>
            <a:r>
              <a:rPr sz="2200" spc="335" dirty="0">
                <a:solidFill>
                  <a:srgbClr val="E6F0E2"/>
                </a:solidFill>
                <a:latin typeface="Constantia"/>
                <a:cs typeface="Constantia"/>
              </a:rPr>
              <a:t> </a:t>
            </a:r>
            <a:r>
              <a:rPr sz="2200" dirty="0">
                <a:solidFill>
                  <a:srgbClr val="E6F0E2"/>
                </a:solidFill>
                <a:latin typeface="Constantia"/>
                <a:cs typeface="Constantia"/>
              </a:rPr>
              <a:t>przez</a:t>
            </a:r>
            <a:r>
              <a:rPr sz="2200" spc="355" dirty="0">
                <a:solidFill>
                  <a:srgbClr val="E6F0E2"/>
                </a:solidFill>
                <a:latin typeface="Constantia"/>
                <a:cs typeface="Constantia"/>
              </a:rPr>
              <a:t> </a:t>
            </a:r>
            <a:r>
              <a:rPr sz="2200" dirty="0">
                <a:solidFill>
                  <a:srgbClr val="E6F0E2"/>
                </a:solidFill>
                <a:latin typeface="Constantia"/>
                <a:cs typeface="Constantia"/>
              </a:rPr>
              <a:t>kwiaty</a:t>
            </a:r>
            <a:r>
              <a:rPr sz="2200" spc="340" dirty="0">
                <a:solidFill>
                  <a:srgbClr val="E6F0E2"/>
                </a:solidFill>
                <a:latin typeface="Constantia"/>
                <a:cs typeface="Constantia"/>
              </a:rPr>
              <a:t> </a:t>
            </a:r>
            <a:r>
              <a:rPr sz="2200" spc="-10" dirty="0">
                <a:solidFill>
                  <a:srgbClr val="E6F0E2"/>
                </a:solidFill>
                <a:latin typeface="Constantia"/>
                <a:cs typeface="Constantia"/>
              </a:rPr>
              <a:t>(pleśń</a:t>
            </a:r>
            <a:r>
              <a:rPr sz="2200" dirty="0">
                <a:solidFill>
                  <a:srgbClr val="E6F0E2"/>
                </a:solidFill>
                <a:latin typeface="Constantia"/>
                <a:cs typeface="Constantia"/>
              </a:rPr>
              <a:t>	kwiatowa</a:t>
            </a:r>
            <a:r>
              <a:rPr sz="2200" spc="190" dirty="0">
                <a:solidFill>
                  <a:srgbClr val="E6F0E2"/>
                </a:solidFill>
                <a:latin typeface="Constantia"/>
                <a:cs typeface="Constantia"/>
              </a:rPr>
              <a:t> </a:t>
            </a:r>
            <a:r>
              <a:rPr sz="2200" spc="-10" dirty="0">
                <a:solidFill>
                  <a:srgbClr val="E6F0E2"/>
                </a:solidFill>
                <a:latin typeface="Constantia"/>
                <a:cs typeface="Constantia"/>
              </a:rPr>
              <a:t>koniczyny,</a:t>
            </a:r>
            <a:r>
              <a:rPr sz="2200" dirty="0">
                <a:solidFill>
                  <a:srgbClr val="E6F0E2"/>
                </a:solidFill>
                <a:latin typeface="Constantia"/>
                <a:cs typeface="Constantia"/>
              </a:rPr>
              <a:t>	</a:t>
            </a:r>
            <a:r>
              <a:rPr sz="2200" spc="-25" dirty="0">
                <a:solidFill>
                  <a:srgbClr val="E6F0E2"/>
                </a:solidFill>
                <a:latin typeface="Constantia"/>
                <a:cs typeface="Constantia"/>
              </a:rPr>
              <a:t>buławka </a:t>
            </a:r>
            <a:r>
              <a:rPr sz="2200" spc="-10" dirty="0">
                <a:solidFill>
                  <a:srgbClr val="E6F0E2"/>
                </a:solidFill>
                <a:latin typeface="Constantia"/>
                <a:cs typeface="Constantia"/>
              </a:rPr>
              <a:t>czerwona)</a:t>
            </a:r>
            <a:endParaRPr sz="2200">
              <a:latin typeface="Constantia"/>
              <a:cs typeface="Constantia"/>
            </a:endParaRPr>
          </a:p>
          <a:p>
            <a:pPr marL="285115" marR="11430" indent="-273050">
              <a:lnSpc>
                <a:spcPct val="115100"/>
              </a:lnSpc>
              <a:spcBef>
                <a:spcPts val="1125"/>
              </a:spcBef>
              <a:buClr>
                <a:srgbClr val="2E4E25"/>
              </a:buClr>
              <a:buSzPct val="84090"/>
              <a:buFont typeface="Segoe UI Symbol"/>
              <a:buChar char="⚫"/>
              <a:tabLst>
                <a:tab pos="285115" algn="l"/>
              </a:tabLst>
            </a:pPr>
            <a:r>
              <a:rPr sz="2200" dirty="0">
                <a:solidFill>
                  <a:srgbClr val="E6F0E2"/>
                </a:solidFill>
                <a:latin typeface="Constantia"/>
                <a:cs typeface="Constantia"/>
              </a:rPr>
              <a:t>Infekcja</a:t>
            </a:r>
            <a:r>
              <a:rPr sz="2200" spc="220" dirty="0">
                <a:solidFill>
                  <a:srgbClr val="E6F0E2"/>
                </a:solidFill>
                <a:latin typeface="Constantia"/>
                <a:cs typeface="Constantia"/>
              </a:rPr>
              <a:t> </a:t>
            </a:r>
            <a:r>
              <a:rPr sz="2200" dirty="0">
                <a:solidFill>
                  <a:srgbClr val="E6F0E2"/>
                </a:solidFill>
                <a:latin typeface="Constantia"/>
                <a:cs typeface="Constantia"/>
              </a:rPr>
              <a:t>przez</a:t>
            </a:r>
            <a:r>
              <a:rPr sz="2200" spc="245" dirty="0">
                <a:solidFill>
                  <a:srgbClr val="E6F0E2"/>
                </a:solidFill>
                <a:latin typeface="Constantia"/>
                <a:cs typeface="Constantia"/>
              </a:rPr>
              <a:t> </a:t>
            </a:r>
            <a:r>
              <a:rPr sz="2200" dirty="0">
                <a:solidFill>
                  <a:srgbClr val="E6F0E2"/>
                </a:solidFill>
                <a:latin typeface="Constantia"/>
                <a:cs typeface="Constantia"/>
              </a:rPr>
              <a:t>kwiaty</a:t>
            </a:r>
            <a:r>
              <a:rPr sz="2200" spc="229" dirty="0">
                <a:solidFill>
                  <a:srgbClr val="E6F0E2"/>
                </a:solidFill>
                <a:latin typeface="Constantia"/>
                <a:cs typeface="Constantia"/>
              </a:rPr>
              <a:t> </a:t>
            </a:r>
            <a:r>
              <a:rPr sz="2200" dirty="0">
                <a:solidFill>
                  <a:srgbClr val="E6F0E2"/>
                </a:solidFill>
                <a:latin typeface="Constantia"/>
                <a:cs typeface="Constantia"/>
              </a:rPr>
              <a:t>i</a:t>
            </a:r>
            <a:r>
              <a:rPr sz="2200" spc="250" dirty="0">
                <a:solidFill>
                  <a:srgbClr val="E6F0E2"/>
                </a:solidFill>
                <a:latin typeface="Constantia"/>
                <a:cs typeface="Constantia"/>
              </a:rPr>
              <a:t> </a:t>
            </a:r>
            <a:r>
              <a:rPr sz="2200" dirty="0">
                <a:solidFill>
                  <a:srgbClr val="E6F0E2"/>
                </a:solidFill>
                <a:latin typeface="Constantia"/>
                <a:cs typeface="Constantia"/>
              </a:rPr>
              <a:t>nasiona</a:t>
            </a:r>
            <a:r>
              <a:rPr sz="2200" spc="204" dirty="0">
                <a:solidFill>
                  <a:srgbClr val="E6F0E2"/>
                </a:solidFill>
                <a:latin typeface="Constantia"/>
                <a:cs typeface="Constantia"/>
              </a:rPr>
              <a:t> </a:t>
            </a:r>
            <a:r>
              <a:rPr sz="2200" dirty="0">
                <a:solidFill>
                  <a:srgbClr val="E6F0E2"/>
                </a:solidFill>
                <a:latin typeface="Constantia"/>
                <a:cs typeface="Constantia"/>
              </a:rPr>
              <a:t>(głownia</a:t>
            </a:r>
            <a:r>
              <a:rPr sz="2200" spc="225" dirty="0">
                <a:solidFill>
                  <a:srgbClr val="E6F0E2"/>
                </a:solidFill>
                <a:latin typeface="Constantia"/>
                <a:cs typeface="Constantia"/>
              </a:rPr>
              <a:t> </a:t>
            </a:r>
            <a:r>
              <a:rPr sz="2200" dirty="0">
                <a:solidFill>
                  <a:srgbClr val="E6F0E2"/>
                </a:solidFill>
                <a:latin typeface="Constantia"/>
                <a:cs typeface="Constantia"/>
              </a:rPr>
              <a:t>pyłkowa</a:t>
            </a:r>
            <a:r>
              <a:rPr sz="2200" spc="215" dirty="0">
                <a:solidFill>
                  <a:srgbClr val="E6F0E2"/>
                </a:solidFill>
                <a:latin typeface="Constantia"/>
                <a:cs typeface="Constantia"/>
              </a:rPr>
              <a:t> </a:t>
            </a:r>
            <a:r>
              <a:rPr sz="2200" spc="-10" dirty="0">
                <a:solidFill>
                  <a:srgbClr val="E6F0E2"/>
                </a:solidFill>
                <a:latin typeface="Constantia"/>
                <a:cs typeface="Constantia"/>
              </a:rPr>
              <a:t>pszenicy, </a:t>
            </a:r>
            <a:r>
              <a:rPr sz="2200" dirty="0">
                <a:solidFill>
                  <a:srgbClr val="E6F0E2"/>
                </a:solidFill>
                <a:latin typeface="Constantia"/>
                <a:cs typeface="Constantia"/>
              </a:rPr>
              <a:t>owsa</a:t>
            </a:r>
            <a:r>
              <a:rPr sz="2200" spc="-70" dirty="0">
                <a:solidFill>
                  <a:srgbClr val="E6F0E2"/>
                </a:solidFill>
                <a:latin typeface="Constantia"/>
                <a:cs typeface="Constantia"/>
              </a:rPr>
              <a:t> </a:t>
            </a:r>
            <a:r>
              <a:rPr sz="2200" dirty="0">
                <a:solidFill>
                  <a:srgbClr val="E6F0E2"/>
                </a:solidFill>
                <a:latin typeface="Constantia"/>
                <a:cs typeface="Constantia"/>
              </a:rPr>
              <a:t>i</a:t>
            </a:r>
            <a:r>
              <a:rPr sz="2200" spc="-30" dirty="0">
                <a:solidFill>
                  <a:srgbClr val="E6F0E2"/>
                </a:solidFill>
                <a:latin typeface="Constantia"/>
                <a:cs typeface="Constantia"/>
              </a:rPr>
              <a:t> </a:t>
            </a:r>
            <a:r>
              <a:rPr sz="2200" dirty="0">
                <a:solidFill>
                  <a:srgbClr val="E6F0E2"/>
                </a:solidFill>
                <a:latin typeface="Constantia"/>
                <a:cs typeface="Constantia"/>
              </a:rPr>
              <a:t>jęczmienia,</a:t>
            </a:r>
            <a:r>
              <a:rPr sz="2200" spc="-70" dirty="0">
                <a:solidFill>
                  <a:srgbClr val="E6F0E2"/>
                </a:solidFill>
                <a:latin typeface="Constantia"/>
                <a:cs typeface="Constantia"/>
              </a:rPr>
              <a:t> </a:t>
            </a:r>
            <a:r>
              <a:rPr sz="2200" spc="-10" dirty="0">
                <a:solidFill>
                  <a:srgbClr val="E6F0E2"/>
                </a:solidFill>
                <a:latin typeface="Constantia"/>
                <a:cs typeface="Constantia"/>
              </a:rPr>
              <a:t>pasiastość</a:t>
            </a:r>
            <a:r>
              <a:rPr sz="2200" spc="-90" dirty="0">
                <a:solidFill>
                  <a:srgbClr val="E6F0E2"/>
                </a:solidFill>
                <a:latin typeface="Constantia"/>
                <a:cs typeface="Constantia"/>
              </a:rPr>
              <a:t> </a:t>
            </a:r>
            <a:r>
              <a:rPr sz="2200" dirty="0">
                <a:solidFill>
                  <a:srgbClr val="E6F0E2"/>
                </a:solidFill>
                <a:latin typeface="Constantia"/>
                <a:cs typeface="Constantia"/>
              </a:rPr>
              <a:t>liści</a:t>
            </a:r>
            <a:r>
              <a:rPr sz="2200" spc="-5" dirty="0">
                <a:solidFill>
                  <a:srgbClr val="E6F0E2"/>
                </a:solidFill>
                <a:latin typeface="Constantia"/>
                <a:cs typeface="Constantia"/>
              </a:rPr>
              <a:t> </a:t>
            </a:r>
            <a:r>
              <a:rPr sz="2200" spc="-10" dirty="0">
                <a:solidFill>
                  <a:srgbClr val="E6F0E2"/>
                </a:solidFill>
                <a:latin typeface="Constantia"/>
                <a:cs typeface="Constantia"/>
              </a:rPr>
              <a:t>jęczmienia)</a:t>
            </a:r>
            <a:endParaRPr sz="2200">
              <a:latin typeface="Constantia"/>
              <a:cs typeface="Constantia"/>
            </a:endParaRPr>
          </a:p>
          <a:p>
            <a:pPr marL="285115" indent="-272415">
              <a:lnSpc>
                <a:spcPct val="100000"/>
              </a:lnSpc>
              <a:spcBef>
                <a:spcPts val="1525"/>
              </a:spcBef>
              <a:buClr>
                <a:srgbClr val="2E4E25"/>
              </a:buClr>
              <a:buSzPct val="84090"/>
              <a:buFont typeface="Segoe UI Symbol"/>
              <a:buChar char="⚫"/>
              <a:tabLst>
                <a:tab pos="285115" algn="l"/>
              </a:tabLst>
            </a:pPr>
            <a:r>
              <a:rPr sz="2200" spc="-10" dirty="0">
                <a:solidFill>
                  <a:srgbClr val="E6F0E2"/>
                </a:solidFill>
                <a:latin typeface="Constantia"/>
                <a:cs typeface="Constantia"/>
              </a:rPr>
              <a:t>Infekcja</a:t>
            </a:r>
            <a:r>
              <a:rPr sz="2200" spc="-130" dirty="0">
                <a:solidFill>
                  <a:srgbClr val="E6F0E2"/>
                </a:solidFill>
                <a:latin typeface="Constantia"/>
                <a:cs typeface="Constantia"/>
              </a:rPr>
              <a:t> </a:t>
            </a:r>
            <a:r>
              <a:rPr sz="2200" dirty="0">
                <a:solidFill>
                  <a:srgbClr val="E6F0E2"/>
                </a:solidFill>
                <a:latin typeface="Constantia"/>
                <a:cs typeface="Constantia"/>
              </a:rPr>
              <a:t>przez</a:t>
            </a:r>
            <a:r>
              <a:rPr sz="2200" spc="-60" dirty="0">
                <a:solidFill>
                  <a:srgbClr val="E6F0E2"/>
                </a:solidFill>
                <a:latin typeface="Constantia"/>
                <a:cs typeface="Constantia"/>
              </a:rPr>
              <a:t> </a:t>
            </a:r>
            <a:r>
              <a:rPr sz="2200" dirty="0">
                <a:solidFill>
                  <a:srgbClr val="E6F0E2"/>
                </a:solidFill>
                <a:latin typeface="Constantia"/>
                <a:cs typeface="Constantia"/>
              </a:rPr>
              <a:t>nasiona</a:t>
            </a:r>
            <a:r>
              <a:rPr sz="2200" spc="-90" dirty="0">
                <a:solidFill>
                  <a:srgbClr val="E6F0E2"/>
                </a:solidFill>
                <a:latin typeface="Constantia"/>
                <a:cs typeface="Constantia"/>
              </a:rPr>
              <a:t> </a:t>
            </a:r>
            <a:r>
              <a:rPr sz="2200" spc="-10" dirty="0">
                <a:solidFill>
                  <a:srgbClr val="E6F0E2"/>
                </a:solidFill>
                <a:latin typeface="Constantia"/>
                <a:cs typeface="Constantia"/>
              </a:rPr>
              <a:t>(</a:t>
            </a:r>
            <a:r>
              <a:rPr sz="2200" i="1" spc="-10" dirty="0">
                <a:solidFill>
                  <a:srgbClr val="E6F0E2"/>
                </a:solidFill>
                <a:latin typeface="Constantia"/>
                <a:cs typeface="Constantia"/>
              </a:rPr>
              <a:t>Alternaria</a:t>
            </a:r>
            <a:r>
              <a:rPr sz="2200" i="1" spc="-5" dirty="0">
                <a:solidFill>
                  <a:srgbClr val="E6F0E2"/>
                </a:solidFill>
                <a:latin typeface="Constantia"/>
                <a:cs typeface="Constantia"/>
              </a:rPr>
              <a:t> </a:t>
            </a:r>
            <a:r>
              <a:rPr sz="2200" i="1" dirty="0">
                <a:solidFill>
                  <a:srgbClr val="E6F0E2"/>
                </a:solidFill>
                <a:latin typeface="Constantia"/>
                <a:cs typeface="Constantia"/>
              </a:rPr>
              <a:t>i</a:t>
            </a:r>
            <a:r>
              <a:rPr sz="2200" i="1" spc="-5" dirty="0">
                <a:solidFill>
                  <a:srgbClr val="E6F0E2"/>
                </a:solidFill>
                <a:latin typeface="Constantia"/>
                <a:cs typeface="Constantia"/>
              </a:rPr>
              <a:t> </a:t>
            </a:r>
            <a:r>
              <a:rPr sz="2200" i="1" spc="-10" dirty="0">
                <a:solidFill>
                  <a:srgbClr val="E6F0E2"/>
                </a:solidFill>
                <a:latin typeface="Constantia"/>
                <a:cs typeface="Constantia"/>
              </a:rPr>
              <a:t>Fusarium</a:t>
            </a:r>
            <a:r>
              <a:rPr sz="2200" spc="-10" dirty="0">
                <a:solidFill>
                  <a:srgbClr val="E6F0E2"/>
                </a:solidFill>
                <a:latin typeface="Constantia"/>
                <a:cs typeface="Constantia"/>
              </a:rPr>
              <a:t>)</a:t>
            </a:r>
            <a:endParaRPr sz="2200">
              <a:latin typeface="Constantia"/>
              <a:cs typeface="Constanti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36142" y="1558518"/>
            <a:ext cx="7675245" cy="3556000"/>
          </a:xfrm>
          <a:prstGeom prst="rect">
            <a:avLst/>
          </a:prstGeom>
        </p:spPr>
        <p:txBody>
          <a:bodyPr vert="horz" wrap="square" lIns="0" tIns="12700" rIns="0" bIns="0" rtlCol="0">
            <a:spAutoFit/>
          </a:bodyPr>
          <a:lstStyle/>
          <a:p>
            <a:pPr marL="285115" marR="5080" indent="-273050" algn="just">
              <a:lnSpc>
                <a:spcPct val="129000"/>
              </a:lnSpc>
              <a:spcBef>
                <a:spcPts val="100"/>
              </a:spcBef>
            </a:pPr>
            <a:r>
              <a:rPr sz="2000" dirty="0">
                <a:solidFill>
                  <a:srgbClr val="E6F0E2"/>
                </a:solidFill>
                <a:latin typeface="Constantia"/>
                <a:cs typeface="Constantia"/>
              </a:rPr>
              <a:t>Skutkiem</a:t>
            </a:r>
            <a:r>
              <a:rPr sz="2000" spc="10" dirty="0">
                <a:solidFill>
                  <a:srgbClr val="E6F0E2"/>
                </a:solidFill>
                <a:latin typeface="Constantia"/>
                <a:cs typeface="Constantia"/>
              </a:rPr>
              <a:t> </a:t>
            </a:r>
            <a:r>
              <a:rPr sz="2000" dirty="0">
                <a:solidFill>
                  <a:srgbClr val="E6F0E2"/>
                </a:solidFill>
                <a:latin typeface="Constantia"/>
                <a:cs typeface="Constantia"/>
              </a:rPr>
              <a:t>porażenia</a:t>
            </a:r>
            <a:r>
              <a:rPr sz="2000" spc="-20" dirty="0">
                <a:solidFill>
                  <a:srgbClr val="E6F0E2"/>
                </a:solidFill>
                <a:latin typeface="Constantia"/>
                <a:cs typeface="Constantia"/>
              </a:rPr>
              <a:t> </a:t>
            </a:r>
            <a:r>
              <a:rPr sz="2000" dirty="0">
                <a:solidFill>
                  <a:srgbClr val="E6F0E2"/>
                </a:solidFill>
                <a:latin typeface="Constantia"/>
                <a:cs typeface="Constantia"/>
              </a:rPr>
              <a:t>diaspor</a:t>
            </a:r>
            <a:r>
              <a:rPr sz="2000" spc="-40" dirty="0">
                <a:solidFill>
                  <a:srgbClr val="E6F0E2"/>
                </a:solidFill>
                <a:latin typeface="Constantia"/>
                <a:cs typeface="Constantia"/>
              </a:rPr>
              <a:t> </a:t>
            </a:r>
            <a:r>
              <a:rPr sz="2000" dirty="0">
                <a:solidFill>
                  <a:srgbClr val="E6F0E2"/>
                </a:solidFill>
                <a:latin typeface="Constantia"/>
                <a:cs typeface="Constantia"/>
              </a:rPr>
              <a:t>przez</a:t>
            </a:r>
            <a:r>
              <a:rPr sz="2000" spc="5" dirty="0">
                <a:solidFill>
                  <a:srgbClr val="E6F0E2"/>
                </a:solidFill>
                <a:latin typeface="Constantia"/>
                <a:cs typeface="Constantia"/>
              </a:rPr>
              <a:t> </a:t>
            </a:r>
            <a:r>
              <a:rPr sz="2000" spc="-10" dirty="0">
                <a:solidFill>
                  <a:srgbClr val="E6F0E2"/>
                </a:solidFill>
                <a:latin typeface="Constantia"/>
                <a:cs typeface="Constantia"/>
              </a:rPr>
              <a:t>mikroorganizmy</a:t>
            </a:r>
            <a:r>
              <a:rPr sz="2000" spc="-25" dirty="0">
                <a:solidFill>
                  <a:srgbClr val="E6F0E2"/>
                </a:solidFill>
                <a:latin typeface="Constantia"/>
                <a:cs typeface="Constantia"/>
              </a:rPr>
              <a:t> </a:t>
            </a:r>
            <a:r>
              <a:rPr sz="2000" dirty="0">
                <a:solidFill>
                  <a:srgbClr val="E6F0E2"/>
                </a:solidFill>
                <a:latin typeface="Constantia"/>
                <a:cs typeface="Constantia"/>
              </a:rPr>
              <a:t>następują</a:t>
            </a:r>
            <a:r>
              <a:rPr sz="2000" spc="-20" dirty="0">
                <a:solidFill>
                  <a:srgbClr val="E6F0E2"/>
                </a:solidFill>
                <a:latin typeface="Constantia"/>
                <a:cs typeface="Constantia"/>
              </a:rPr>
              <a:t> </a:t>
            </a:r>
            <a:r>
              <a:rPr sz="2000" spc="-10" dirty="0">
                <a:solidFill>
                  <a:srgbClr val="E6F0E2"/>
                </a:solidFill>
                <a:latin typeface="Constantia"/>
                <a:cs typeface="Constantia"/>
              </a:rPr>
              <a:t>zmiany morfologiczno-</a:t>
            </a:r>
            <a:r>
              <a:rPr sz="2000" dirty="0">
                <a:solidFill>
                  <a:srgbClr val="E6F0E2"/>
                </a:solidFill>
                <a:latin typeface="Constantia"/>
                <a:cs typeface="Constantia"/>
              </a:rPr>
              <a:t>anatomiczne</a:t>
            </a:r>
            <a:r>
              <a:rPr sz="2000" spc="15" dirty="0">
                <a:solidFill>
                  <a:srgbClr val="E6F0E2"/>
                </a:solidFill>
                <a:latin typeface="Constantia"/>
                <a:cs typeface="Constantia"/>
              </a:rPr>
              <a:t> </a:t>
            </a:r>
            <a:r>
              <a:rPr sz="2000" dirty="0">
                <a:solidFill>
                  <a:srgbClr val="E6F0E2"/>
                </a:solidFill>
                <a:latin typeface="Constantia"/>
                <a:cs typeface="Constantia"/>
              </a:rPr>
              <a:t>oraz</a:t>
            </a:r>
            <a:r>
              <a:rPr sz="2000" spc="35" dirty="0">
                <a:solidFill>
                  <a:srgbClr val="E6F0E2"/>
                </a:solidFill>
                <a:latin typeface="Constantia"/>
                <a:cs typeface="Constantia"/>
              </a:rPr>
              <a:t> </a:t>
            </a:r>
            <a:r>
              <a:rPr sz="2000" spc="-10" dirty="0">
                <a:solidFill>
                  <a:srgbClr val="E6F0E2"/>
                </a:solidFill>
                <a:latin typeface="Constantia"/>
                <a:cs typeface="Constantia"/>
              </a:rPr>
              <a:t>fizjologiczno-</a:t>
            </a:r>
            <a:r>
              <a:rPr sz="2000" dirty="0">
                <a:solidFill>
                  <a:srgbClr val="E6F0E2"/>
                </a:solidFill>
                <a:latin typeface="Constantia"/>
                <a:cs typeface="Constantia"/>
              </a:rPr>
              <a:t>biochemiczne</a:t>
            </a:r>
            <a:r>
              <a:rPr sz="2000" spc="10" dirty="0">
                <a:solidFill>
                  <a:srgbClr val="E6F0E2"/>
                </a:solidFill>
                <a:latin typeface="Constantia"/>
                <a:cs typeface="Constantia"/>
              </a:rPr>
              <a:t> </a:t>
            </a:r>
            <a:r>
              <a:rPr sz="2000" spc="-10" dirty="0">
                <a:solidFill>
                  <a:srgbClr val="E6F0E2"/>
                </a:solidFill>
                <a:latin typeface="Constantia"/>
                <a:cs typeface="Constantia"/>
              </a:rPr>
              <a:t>takie </a:t>
            </a:r>
            <a:r>
              <a:rPr sz="2000" spc="-20" dirty="0">
                <a:solidFill>
                  <a:srgbClr val="E6F0E2"/>
                </a:solidFill>
                <a:latin typeface="Constantia"/>
                <a:cs typeface="Constantia"/>
              </a:rPr>
              <a:t>jak:</a:t>
            </a:r>
            <a:endParaRPr sz="2000">
              <a:latin typeface="Constantia"/>
              <a:cs typeface="Constantia"/>
            </a:endParaRPr>
          </a:p>
          <a:p>
            <a:pPr marL="283845" indent="-271145" algn="just">
              <a:lnSpc>
                <a:spcPct val="100000"/>
              </a:lnSpc>
              <a:spcBef>
                <a:spcPts val="1310"/>
              </a:spcBef>
              <a:buClr>
                <a:srgbClr val="2E4E25"/>
              </a:buClr>
              <a:buSzPct val="85000"/>
              <a:buFont typeface="Segoe UI Symbol"/>
              <a:buChar char="⚫"/>
              <a:tabLst>
                <a:tab pos="283845" algn="l"/>
              </a:tabLst>
            </a:pPr>
            <a:r>
              <a:rPr sz="2000" dirty="0">
                <a:solidFill>
                  <a:srgbClr val="E6F0E2"/>
                </a:solidFill>
                <a:latin typeface="Constantia"/>
                <a:cs typeface="Constantia"/>
              </a:rPr>
              <a:t>Obniżenie</a:t>
            </a:r>
            <a:r>
              <a:rPr sz="2000" spc="-60" dirty="0">
                <a:solidFill>
                  <a:srgbClr val="E6F0E2"/>
                </a:solidFill>
                <a:latin typeface="Constantia"/>
                <a:cs typeface="Constantia"/>
              </a:rPr>
              <a:t> </a:t>
            </a:r>
            <a:r>
              <a:rPr sz="2000" dirty="0">
                <a:solidFill>
                  <a:srgbClr val="E6F0E2"/>
                </a:solidFill>
                <a:latin typeface="Constantia"/>
                <a:cs typeface="Constantia"/>
              </a:rPr>
              <a:t>lub</a:t>
            </a:r>
            <a:r>
              <a:rPr sz="2000" spc="-100" dirty="0">
                <a:solidFill>
                  <a:srgbClr val="E6F0E2"/>
                </a:solidFill>
                <a:latin typeface="Constantia"/>
                <a:cs typeface="Constantia"/>
              </a:rPr>
              <a:t> </a:t>
            </a:r>
            <a:r>
              <a:rPr sz="2000" spc="-25" dirty="0">
                <a:solidFill>
                  <a:srgbClr val="E6F0E2"/>
                </a:solidFill>
                <a:latin typeface="Constantia"/>
                <a:cs typeface="Constantia"/>
              </a:rPr>
              <a:t>prawie</a:t>
            </a:r>
            <a:r>
              <a:rPr sz="2000" spc="-100" dirty="0">
                <a:solidFill>
                  <a:srgbClr val="E6F0E2"/>
                </a:solidFill>
                <a:latin typeface="Constantia"/>
                <a:cs typeface="Constantia"/>
              </a:rPr>
              <a:t> </a:t>
            </a:r>
            <a:r>
              <a:rPr sz="2000" spc="-20" dirty="0">
                <a:solidFill>
                  <a:srgbClr val="E6F0E2"/>
                </a:solidFill>
                <a:latin typeface="Constantia"/>
                <a:cs typeface="Constantia"/>
              </a:rPr>
              <a:t>całkowita</a:t>
            </a:r>
            <a:r>
              <a:rPr sz="2000" spc="-100" dirty="0">
                <a:solidFill>
                  <a:srgbClr val="E6F0E2"/>
                </a:solidFill>
                <a:latin typeface="Constantia"/>
                <a:cs typeface="Constantia"/>
              </a:rPr>
              <a:t> </a:t>
            </a:r>
            <a:r>
              <a:rPr sz="2000" spc="-20" dirty="0">
                <a:solidFill>
                  <a:srgbClr val="E6F0E2"/>
                </a:solidFill>
                <a:latin typeface="Constantia"/>
                <a:cs typeface="Constantia"/>
              </a:rPr>
              <a:t>redukcja</a:t>
            </a:r>
            <a:r>
              <a:rPr sz="2000" spc="-114" dirty="0">
                <a:solidFill>
                  <a:srgbClr val="E6F0E2"/>
                </a:solidFill>
                <a:latin typeface="Constantia"/>
                <a:cs typeface="Constantia"/>
              </a:rPr>
              <a:t> </a:t>
            </a:r>
            <a:r>
              <a:rPr sz="2000" dirty="0">
                <a:solidFill>
                  <a:srgbClr val="E6F0E2"/>
                </a:solidFill>
                <a:latin typeface="Constantia"/>
                <a:cs typeface="Constantia"/>
              </a:rPr>
              <a:t>wigoru</a:t>
            </a:r>
            <a:r>
              <a:rPr sz="2000" spc="-55" dirty="0">
                <a:solidFill>
                  <a:srgbClr val="E6F0E2"/>
                </a:solidFill>
                <a:latin typeface="Constantia"/>
                <a:cs typeface="Constantia"/>
              </a:rPr>
              <a:t> </a:t>
            </a:r>
            <a:r>
              <a:rPr sz="2000" dirty="0">
                <a:solidFill>
                  <a:srgbClr val="E6F0E2"/>
                </a:solidFill>
                <a:latin typeface="Constantia"/>
                <a:cs typeface="Constantia"/>
              </a:rPr>
              <a:t>lub</a:t>
            </a:r>
            <a:r>
              <a:rPr sz="2000" spc="-90" dirty="0">
                <a:solidFill>
                  <a:srgbClr val="E6F0E2"/>
                </a:solidFill>
                <a:latin typeface="Constantia"/>
                <a:cs typeface="Constantia"/>
              </a:rPr>
              <a:t> </a:t>
            </a:r>
            <a:r>
              <a:rPr sz="2000" spc="-10" dirty="0">
                <a:solidFill>
                  <a:srgbClr val="E6F0E2"/>
                </a:solidFill>
                <a:latin typeface="Constantia"/>
                <a:cs typeface="Constantia"/>
              </a:rPr>
              <a:t>żywotności,</a:t>
            </a:r>
            <a:endParaRPr sz="2000">
              <a:latin typeface="Constantia"/>
              <a:cs typeface="Constantia"/>
            </a:endParaRPr>
          </a:p>
          <a:p>
            <a:pPr marL="283845" indent="-271145" algn="just">
              <a:lnSpc>
                <a:spcPct val="100000"/>
              </a:lnSpc>
              <a:spcBef>
                <a:spcPts val="1295"/>
              </a:spcBef>
              <a:buClr>
                <a:srgbClr val="2E4E25"/>
              </a:buClr>
              <a:buSzPct val="85000"/>
              <a:buFont typeface="Segoe UI Symbol"/>
              <a:buChar char="⚫"/>
              <a:tabLst>
                <a:tab pos="283845" algn="l"/>
              </a:tabLst>
            </a:pPr>
            <a:r>
              <a:rPr sz="2000" spc="-10" dirty="0">
                <a:solidFill>
                  <a:srgbClr val="E6F0E2"/>
                </a:solidFill>
                <a:latin typeface="Constantia"/>
                <a:cs typeface="Constantia"/>
              </a:rPr>
              <a:t>Nienormalnym kiełkowaniem,</a:t>
            </a:r>
            <a:endParaRPr sz="2000">
              <a:latin typeface="Constantia"/>
              <a:cs typeface="Constantia"/>
            </a:endParaRPr>
          </a:p>
          <a:p>
            <a:pPr marL="283845" indent="-271145" algn="just">
              <a:lnSpc>
                <a:spcPct val="100000"/>
              </a:lnSpc>
              <a:spcBef>
                <a:spcPts val="1300"/>
              </a:spcBef>
              <a:buClr>
                <a:srgbClr val="2E4E25"/>
              </a:buClr>
              <a:buSzPct val="85000"/>
              <a:buFont typeface="Segoe UI Symbol"/>
              <a:buChar char="⚫"/>
              <a:tabLst>
                <a:tab pos="283845" algn="l"/>
              </a:tabLst>
            </a:pPr>
            <a:r>
              <a:rPr sz="2000" spc="-10" dirty="0">
                <a:solidFill>
                  <a:srgbClr val="E6F0E2"/>
                </a:solidFill>
                <a:latin typeface="Constantia"/>
                <a:cs typeface="Constantia"/>
              </a:rPr>
              <a:t>Zakażeniem</a:t>
            </a:r>
            <a:r>
              <a:rPr sz="2000" spc="-85" dirty="0">
                <a:solidFill>
                  <a:srgbClr val="E6F0E2"/>
                </a:solidFill>
                <a:latin typeface="Constantia"/>
                <a:cs typeface="Constantia"/>
              </a:rPr>
              <a:t> </a:t>
            </a:r>
            <a:r>
              <a:rPr sz="2000" dirty="0">
                <a:solidFill>
                  <a:srgbClr val="E6F0E2"/>
                </a:solidFill>
                <a:latin typeface="Constantia"/>
                <a:cs typeface="Constantia"/>
              </a:rPr>
              <a:t>siewek</a:t>
            </a:r>
            <a:r>
              <a:rPr sz="2000" spc="-50" dirty="0">
                <a:solidFill>
                  <a:srgbClr val="E6F0E2"/>
                </a:solidFill>
                <a:latin typeface="Constantia"/>
                <a:cs typeface="Constantia"/>
              </a:rPr>
              <a:t> </a:t>
            </a:r>
            <a:r>
              <a:rPr sz="2000" dirty="0">
                <a:solidFill>
                  <a:srgbClr val="E6F0E2"/>
                </a:solidFill>
                <a:latin typeface="Constantia"/>
                <a:cs typeface="Constantia"/>
              </a:rPr>
              <a:t>i</a:t>
            </a:r>
            <a:r>
              <a:rPr sz="2000" spc="-55" dirty="0">
                <a:solidFill>
                  <a:srgbClr val="E6F0E2"/>
                </a:solidFill>
                <a:latin typeface="Constantia"/>
                <a:cs typeface="Constantia"/>
              </a:rPr>
              <a:t> </a:t>
            </a:r>
            <a:r>
              <a:rPr sz="2000" spc="-10" dirty="0">
                <a:solidFill>
                  <a:srgbClr val="E6F0E2"/>
                </a:solidFill>
                <a:latin typeface="Constantia"/>
                <a:cs typeface="Constantia"/>
              </a:rPr>
              <a:t>roślin,</a:t>
            </a:r>
            <a:endParaRPr sz="2000">
              <a:latin typeface="Constantia"/>
              <a:cs typeface="Constantia"/>
            </a:endParaRPr>
          </a:p>
          <a:p>
            <a:pPr marL="283845" indent="-271145" algn="just">
              <a:lnSpc>
                <a:spcPct val="100000"/>
              </a:lnSpc>
              <a:spcBef>
                <a:spcPts val="1305"/>
              </a:spcBef>
              <a:buClr>
                <a:srgbClr val="2E4E25"/>
              </a:buClr>
              <a:buSzPct val="85000"/>
              <a:buFont typeface="Segoe UI Symbol"/>
              <a:buChar char="⚫"/>
              <a:tabLst>
                <a:tab pos="283845" algn="l"/>
              </a:tabLst>
            </a:pPr>
            <a:r>
              <a:rPr sz="2000" spc="-10" dirty="0">
                <a:solidFill>
                  <a:srgbClr val="E6F0E2"/>
                </a:solidFill>
                <a:latin typeface="Constantia"/>
                <a:cs typeface="Constantia"/>
              </a:rPr>
              <a:t>Obniżeniem</a:t>
            </a:r>
            <a:r>
              <a:rPr sz="2000" spc="-65" dirty="0">
                <a:solidFill>
                  <a:srgbClr val="E6F0E2"/>
                </a:solidFill>
                <a:latin typeface="Constantia"/>
                <a:cs typeface="Constantia"/>
              </a:rPr>
              <a:t> </a:t>
            </a:r>
            <a:r>
              <a:rPr sz="2000" dirty="0">
                <a:solidFill>
                  <a:srgbClr val="E6F0E2"/>
                </a:solidFill>
                <a:latin typeface="Constantia"/>
                <a:cs typeface="Constantia"/>
              </a:rPr>
              <a:t>plonu</a:t>
            </a:r>
            <a:r>
              <a:rPr sz="2000" spc="-70" dirty="0">
                <a:solidFill>
                  <a:srgbClr val="E6F0E2"/>
                </a:solidFill>
                <a:latin typeface="Constantia"/>
                <a:cs typeface="Constantia"/>
              </a:rPr>
              <a:t> </a:t>
            </a:r>
            <a:r>
              <a:rPr sz="2000" spc="-10" dirty="0">
                <a:solidFill>
                  <a:srgbClr val="E6F0E2"/>
                </a:solidFill>
                <a:latin typeface="Constantia"/>
                <a:cs typeface="Constantia"/>
              </a:rPr>
              <a:t>roślin,</a:t>
            </a:r>
            <a:endParaRPr sz="2000">
              <a:latin typeface="Constantia"/>
              <a:cs typeface="Constantia"/>
            </a:endParaRPr>
          </a:p>
          <a:p>
            <a:pPr marL="283845" indent="-271145" algn="just">
              <a:lnSpc>
                <a:spcPct val="100000"/>
              </a:lnSpc>
              <a:spcBef>
                <a:spcPts val="1295"/>
              </a:spcBef>
              <a:buClr>
                <a:srgbClr val="2E4E25"/>
              </a:buClr>
              <a:buSzPct val="85000"/>
              <a:buFont typeface="Segoe UI Symbol"/>
              <a:buChar char="⚫"/>
              <a:tabLst>
                <a:tab pos="283845" algn="l"/>
              </a:tabLst>
            </a:pPr>
            <a:r>
              <a:rPr sz="2000" spc="-10" dirty="0">
                <a:solidFill>
                  <a:srgbClr val="E6F0E2"/>
                </a:solidFill>
                <a:latin typeface="Constantia"/>
                <a:cs typeface="Constantia"/>
              </a:rPr>
              <a:t>Pogorszenie</a:t>
            </a:r>
            <a:r>
              <a:rPr sz="2000" spc="-114" dirty="0">
                <a:solidFill>
                  <a:srgbClr val="E6F0E2"/>
                </a:solidFill>
                <a:latin typeface="Constantia"/>
                <a:cs typeface="Constantia"/>
              </a:rPr>
              <a:t> </a:t>
            </a:r>
            <a:r>
              <a:rPr sz="2000" dirty="0">
                <a:solidFill>
                  <a:srgbClr val="E6F0E2"/>
                </a:solidFill>
                <a:latin typeface="Constantia"/>
                <a:cs typeface="Constantia"/>
              </a:rPr>
              <a:t>konsumpcyjnej</a:t>
            </a:r>
            <a:r>
              <a:rPr sz="2000" spc="-85" dirty="0">
                <a:solidFill>
                  <a:srgbClr val="E6F0E2"/>
                </a:solidFill>
                <a:latin typeface="Constantia"/>
                <a:cs typeface="Constantia"/>
              </a:rPr>
              <a:t> </a:t>
            </a:r>
            <a:r>
              <a:rPr sz="2000" dirty="0">
                <a:solidFill>
                  <a:srgbClr val="E6F0E2"/>
                </a:solidFill>
                <a:latin typeface="Constantia"/>
                <a:cs typeface="Constantia"/>
              </a:rPr>
              <a:t>i</a:t>
            </a:r>
            <a:r>
              <a:rPr sz="2000" spc="-85" dirty="0">
                <a:solidFill>
                  <a:srgbClr val="E6F0E2"/>
                </a:solidFill>
                <a:latin typeface="Constantia"/>
                <a:cs typeface="Constantia"/>
              </a:rPr>
              <a:t> </a:t>
            </a:r>
            <a:r>
              <a:rPr sz="2000" dirty="0">
                <a:solidFill>
                  <a:srgbClr val="E6F0E2"/>
                </a:solidFill>
                <a:latin typeface="Constantia"/>
                <a:cs typeface="Constantia"/>
              </a:rPr>
              <a:t>pastewnej</a:t>
            </a:r>
            <a:r>
              <a:rPr sz="2000" spc="-75" dirty="0">
                <a:solidFill>
                  <a:srgbClr val="E6F0E2"/>
                </a:solidFill>
                <a:latin typeface="Constantia"/>
                <a:cs typeface="Constantia"/>
              </a:rPr>
              <a:t> </a:t>
            </a:r>
            <a:r>
              <a:rPr sz="2000" dirty="0">
                <a:solidFill>
                  <a:srgbClr val="E6F0E2"/>
                </a:solidFill>
                <a:latin typeface="Constantia"/>
                <a:cs typeface="Constantia"/>
              </a:rPr>
              <a:t>jakości</a:t>
            </a:r>
            <a:r>
              <a:rPr sz="2000" spc="-70" dirty="0">
                <a:solidFill>
                  <a:srgbClr val="E6F0E2"/>
                </a:solidFill>
                <a:latin typeface="Constantia"/>
                <a:cs typeface="Constantia"/>
              </a:rPr>
              <a:t> </a:t>
            </a:r>
            <a:r>
              <a:rPr sz="2000" spc="-10" dirty="0">
                <a:solidFill>
                  <a:srgbClr val="E6F0E2"/>
                </a:solidFill>
                <a:latin typeface="Constantia"/>
                <a:cs typeface="Constantia"/>
              </a:rPr>
              <a:t>nasion.</a:t>
            </a:r>
            <a:endParaRPr sz="2000">
              <a:latin typeface="Constantia"/>
              <a:cs typeface="Constanti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875" y="146050"/>
            <a:ext cx="9128125" cy="1367155"/>
          </a:xfrm>
          <a:custGeom>
            <a:avLst/>
            <a:gdLst/>
            <a:ahLst/>
            <a:cxnLst/>
            <a:rect l="l" t="t" r="r" b="b"/>
            <a:pathLst>
              <a:path w="9128125" h="1367155">
                <a:moveTo>
                  <a:pt x="9128125" y="0"/>
                </a:moveTo>
                <a:lnTo>
                  <a:pt x="0" y="0"/>
                </a:lnTo>
                <a:lnTo>
                  <a:pt x="0" y="1366901"/>
                </a:lnTo>
                <a:lnTo>
                  <a:pt x="9128125" y="1366901"/>
                </a:lnTo>
                <a:lnTo>
                  <a:pt x="9128125" y="0"/>
                </a:lnTo>
                <a:close/>
              </a:path>
            </a:pathLst>
          </a:custGeom>
          <a:solidFill>
            <a:srgbClr val="CC0099"/>
          </a:solidFill>
        </p:spPr>
        <p:txBody>
          <a:bodyPr wrap="square" lIns="0" tIns="0" rIns="0" bIns="0" rtlCol="0"/>
          <a:lstStyle/>
          <a:p>
            <a:endParaRPr/>
          </a:p>
        </p:txBody>
      </p:sp>
      <p:sp>
        <p:nvSpPr>
          <p:cNvPr id="3" name="object 3"/>
          <p:cNvSpPr txBox="1">
            <a:spLocks noGrp="1"/>
          </p:cNvSpPr>
          <p:nvPr>
            <p:ph type="title"/>
          </p:nvPr>
        </p:nvSpPr>
        <p:spPr>
          <a:xfrm>
            <a:off x="905967" y="209804"/>
            <a:ext cx="7476033" cy="1061720"/>
          </a:xfrm>
          <a:prstGeom prst="rect">
            <a:avLst/>
          </a:prstGeom>
        </p:spPr>
        <p:txBody>
          <a:bodyPr vert="horz" wrap="square" lIns="0" tIns="12065" rIns="0" bIns="0" rtlCol="0">
            <a:spAutoFit/>
          </a:bodyPr>
          <a:lstStyle/>
          <a:p>
            <a:pPr marL="12700" marR="5080">
              <a:lnSpc>
                <a:spcPct val="100000"/>
              </a:lnSpc>
              <a:spcBef>
                <a:spcPts val="95"/>
              </a:spcBef>
            </a:pPr>
            <a:r>
              <a:rPr sz="3400" b="0" spc="-130" dirty="0">
                <a:latin typeface="Constantia"/>
                <a:cs typeface="Constantia"/>
              </a:rPr>
              <a:t>Rozpoznawanie</a:t>
            </a:r>
            <a:r>
              <a:rPr sz="3400" b="0" spc="-285" dirty="0">
                <a:latin typeface="Constantia"/>
                <a:cs typeface="Constantia"/>
              </a:rPr>
              <a:t> </a:t>
            </a:r>
            <a:r>
              <a:rPr sz="3400" b="0" spc="-100" dirty="0">
                <a:latin typeface="Constantia"/>
                <a:cs typeface="Constantia"/>
              </a:rPr>
              <a:t>czynników </a:t>
            </a:r>
            <a:r>
              <a:rPr sz="3400" b="0" spc="-135" dirty="0">
                <a:latin typeface="Constantia"/>
                <a:cs typeface="Constantia"/>
              </a:rPr>
              <a:t>chorobotwórczych</a:t>
            </a:r>
            <a:r>
              <a:rPr sz="3400" b="0" spc="-120" dirty="0">
                <a:latin typeface="Constantia"/>
                <a:cs typeface="Constantia"/>
              </a:rPr>
              <a:t> </a:t>
            </a:r>
            <a:r>
              <a:rPr sz="3400" b="0" spc="-10" dirty="0">
                <a:latin typeface="Constantia"/>
                <a:cs typeface="Constantia"/>
              </a:rPr>
              <a:t>nasion</a:t>
            </a:r>
            <a:endParaRPr sz="3400" dirty="0">
              <a:latin typeface="Constantia"/>
              <a:cs typeface="Constantia"/>
            </a:endParaRPr>
          </a:p>
        </p:txBody>
      </p:sp>
      <p:sp>
        <p:nvSpPr>
          <p:cNvPr id="4" name="object 4"/>
          <p:cNvSpPr txBox="1"/>
          <p:nvPr/>
        </p:nvSpPr>
        <p:spPr>
          <a:xfrm>
            <a:off x="304800" y="2057400"/>
            <a:ext cx="8134350" cy="3684270"/>
          </a:xfrm>
          <a:prstGeom prst="rect">
            <a:avLst/>
          </a:prstGeom>
        </p:spPr>
        <p:txBody>
          <a:bodyPr vert="horz" wrap="square" lIns="0" tIns="164465" rIns="0" bIns="0" rtlCol="0">
            <a:spAutoFit/>
          </a:bodyPr>
          <a:lstStyle/>
          <a:p>
            <a:pPr marL="12700" algn="just">
              <a:lnSpc>
                <a:spcPct val="100000"/>
              </a:lnSpc>
              <a:spcBef>
                <a:spcPts val="1295"/>
              </a:spcBef>
            </a:pPr>
            <a:r>
              <a:rPr sz="2000" spc="-10" dirty="0">
                <a:solidFill>
                  <a:srgbClr val="E6F0E2"/>
                </a:solidFill>
                <a:latin typeface="Constantia"/>
                <a:cs typeface="Constantia"/>
              </a:rPr>
              <a:t>Najważniejszymi</a:t>
            </a:r>
            <a:r>
              <a:rPr sz="2000" spc="-90" dirty="0">
                <a:solidFill>
                  <a:srgbClr val="E6F0E2"/>
                </a:solidFill>
                <a:latin typeface="Constantia"/>
                <a:cs typeface="Constantia"/>
              </a:rPr>
              <a:t> </a:t>
            </a:r>
            <a:r>
              <a:rPr sz="2000" spc="-10" dirty="0">
                <a:solidFill>
                  <a:srgbClr val="E6F0E2"/>
                </a:solidFill>
                <a:latin typeface="Constantia"/>
                <a:cs typeface="Constantia"/>
              </a:rPr>
              <a:t>objawami</a:t>
            </a:r>
            <a:r>
              <a:rPr sz="2000" spc="-60" dirty="0">
                <a:solidFill>
                  <a:srgbClr val="E6F0E2"/>
                </a:solidFill>
                <a:latin typeface="Constantia"/>
                <a:cs typeface="Constantia"/>
              </a:rPr>
              <a:t> </a:t>
            </a:r>
            <a:r>
              <a:rPr sz="2000" dirty="0">
                <a:solidFill>
                  <a:srgbClr val="E6F0E2"/>
                </a:solidFill>
                <a:latin typeface="Constantia"/>
                <a:cs typeface="Constantia"/>
              </a:rPr>
              <a:t>zakażenia</a:t>
            </a:r>
            <a:r>
              <a:rPr sz="2000" spc="-70" dirty="0">
                <a:solidFill>
                  <a:srgbClr val="E6F0E2"/>
                </a:solidFill>
                <a:latin typeface="Constantia"/>
                <a:cs typeface="Constantia"/>
              </a:rPr>
              <a:t> </a:t>
            </a:r>
            <a:r>
              <a:rPr sz="2000" dirty="0">
                <a:solidFill>
                  <a:srgbClr val="E6F0E2"/>
                </a:solidFill>
                <a:latin typeface="Constantia"/>
                <a:cs typeface="Constantia"/>
              </a:rPr>
              <a:t>nasion</a:t>
            </a:r>
            <a:r>
              <a:rPr sz="2000" spc="-114" dirty="0">
                <a:solidFill>
                  <a:srgbClr val="E6F0E2"/>
                </a:solidFill>
                <a:latin typeface="Constantia"/>
                <a:cs typeface="Constantia"/>
              </a:rPr>
              <a:t> </a:t>
            </a:r>
            <a:r>
              <a:rPr sz="2000" spc="-25" dirty="0">
                <a:solidFill>
                  <a:srgbClr val="E6F0E2"/>
                </a:solidFill>
                <a:latin typeface="Constantia"/>
                <a:cs typeface="Constantia"/>
              </a:rPr>
              <a:t>są:</a:t>
            </a:r>
            <a:endParaRPr sz="2000" dirty="0">
              <a:latin typeface="Constantia"/>
              <a:cs typeface="Constantia"/>
            </a:endParaRPr>
          </a:p>
          <a:p>
            <a:pPr marL="283210" marR="8255" indent="-271145" algn="just">
              <a:lnSpc>
                <a:spcPct val="125000"/>
              </a:lnSpc>
              <a:spcBef>
                <a:spcPts val="605"/>
              </a:spcBef>
              <a:buClr>
                <a:srgbClr val="2E4E25"/>
              </a:buClr>
              <a:buSzPct val="85000"/>
              <a:buFont typeface="Segoe UI Symbol"/>
              <a:buChar char="⚫"/>
              <a:tabLst>
                <a:tab pos="285115" algn="l"/>
              </a:tabLst>
            </a:pPr>
            <a:r>
              <a:rPr sz="2000" dirty="0">
                <a:solidFill>
                  <a:srgbClr val="E6F0E2"/>
                </a:solidFill>
                <a:latin typeface="Constantia"/>
                <a:cs typeface="Constantia"/>
              </a:rPr>
              <a:t>Nasiona</a:t>
            </a:r>
            <a:r>
              <a:rPr sz="2000" spc="155" dirty="0">
                <a:solidFill>
                  <a:srgbClr val="E6F0E2"/>
                </a:solidFill>
                <a:latin typeface="Constantia"/>
                <a:cs typeface="Constantia"/>
              </a:rPr>
              <a:t>  </a:t>
            </a:r>
            <a:r>
              <a:rPr sz="2000" dirty="0">
                <a:solidFill>
                  <a:srgbClr val="E6F0E2"/>
                </a:solidFill>
                <a:latin typeface="Constantia"/>
                <a:cs typeface="Constantia"/>
              </a:rPr>
              <a:t>nie</a:t>
            </a:r>
            <a:r>
              <a:rPr sz="2000" spc="155" dirty="0">
                <a:solidFill>
                  <a:srgbClr val="E6F0E2"/>
                </a:solidFill>
                <a:latin typeface="Constantia"/>
                <a:cs typeface="Constantia"/>
              </a:rPr>
              <a:t>  </a:t>
            </a:r>
            <a:r>
              <a:rPr sz="2000" dirty="0">
                <a:solidFill>
                  <a:srgbClr val="E6F0E2"/>
                </a:solidFill>
                <a:latin typeface="Constantia"/>
                <a:cs typeface="Constantia"/>
              </a:rPr>
              <a:t>normalnie</a:t>
            </a:r>
            <a:r>
              <a:rPr sz="2000" spc="160" dirty="0">
                <a:solidFill>
                  <a:srgbClr val="E6F0E2"/>
                </a:solidFill>
                <a:latin typeface="Constantia"/>
                <a:cs typeface="Constantia"/>
              </a:rPr>
              <a:t>  </a:t>
            </a:r>
            <a:r>
              <a:rPr sz="2000" dirty="0">
                <a:solidFill>
                  <a:srgbClr val="E6F0E2"/>
                </a:solidFill>
                <a:latin typeface="Constantia"/>
                <a:cs typeface="Constantia"/>
              </a:rPr>
              <a:t>wykształcone</a:t>
            </a:r>
            <a:r>
              <a:rPr sz="2000" spc="165" dirty="0">
                <a:solidFill>
                  <a:srgbClr val="E6F0E2"/>
                </a:solidFill>
                <a:latin typeface="Constantia"/>
                <a:cs typeface="Constantia"/>
              </a:rPr>
              <a:t>  </a:t>
            </a:r>
            <a:r>
              <a:rPr sz="2000" dirty="0">
                <a:solidFill>
                  <a:srgbClr val="E6F0E2"/>
                </a:solidFill>
                <a:latin typeface="Constantia"/>
                <a:cs typeface="Constantia"/>
              </a:rPr>
              <a:t>i</a:t>
            </a:r>
            <a:r>
              <a:rPr sz="2000" spc="185" dirty="0">
                <a:solidFill>
                  <a:srgbClr val="E6F0E2"/>
                </a:solidFill>
                <a:latin typeface="Constantia"/>
                <a:cs typeface="Constantia"/>
              </a:rPr>
              <a:t>  </a:t>
            </a:r>
            <a:r>
              <a:rPr sz="2000" dirty="0">
                <a:solidFill>
                  <a:srgbClr val="E6F0E2"/>
                </a:solidFill>
                <a:latin typeface="Constantia"/>
                <a:cs typeface="Constantia"/>
              </a:rPr>
              <a:t>zabarwione:</a:t>
            </a:r>
            <a:r>
              <a:rPr sz="2000" spc="190" dirty="0">
                <a:solidFill>
                  <a:srgbClr val="E6F0E2"/>
                </a:solidFill>
                <a:latin typeface="Constantia"/>
                <a:cs typeface="Constantia"/>
              </a:rPr>
              <a:t>  </a:t>
            </a:r>
            <a:r>
              <a:rPr sz="2000" dirty="0">
                <a:solidFill>
                  <a:srgbClr val="E6F0E2"/>
                </a:solidFill>
                <a:latin typeface="Constantia"/>
                <a:cs typeface="Constantia"/>
              </a:rPr>
              <a:t>od</a:t>
            </a:r>
            <a:r>
              <a:rPr sz="2000" spc="190" dirty="0">
                <a:solidFill>
                  <a:srgbClr val="E6F0E2"/>
                </a:solidFill>
                <a:latin typeface="Constantia"/>
                <a:cs typeface="Constantia"/>
              </a:rPr>
              <a:t>  </a:t>
            </a:r>
            <a:r>
              <a:rPr sz="2000" spc="-10" dirty="0">
                <a:solidFill>
                  <a:srgbClr val="E6F0E2"/>
                </a:solidFill>
                <a:latin typeface="Constantia"/>
                <a:cs typeface="Constantia"/>
              </a:rPr>
              <a:t>zdrowych 	</a:t>
            </a:r>
            <a:r>
              <a:rPr sz="2000" dirty="0">
                <a:solidFill>
                  <a:srgbClr val="E6F0E2"/>
                </a:solidFill>
                <a:latin typeface="Constantia"/>
                <a:cs typeface="Constantia"/>
              </a:rPr>
              <a:t>diaspor</a:t>
            </a:r>
            <a:r>
              <a:rPr sz="2000" spc="195" dirty="0">
                <a:solidFill>
                  <a:srgbClr val="E6F0E2"/>
                </a:solidFill>
                <a:latin typeface="Constantia"/>
                <a:cs typeface="Constantia"/>
              </a:rPr>
              <a:t>  </a:t>
            </a:r>
            <a:r>
              <a:rPr sz="2000" dirty="0">
                <a:solidFill>
                  <a:srgbClr val="E6F0E2"/>
                </a:solidFill>
                <a:latin typeface="Constantia"/>
                <a:cs typeface="Constantia"/>
              </a:rPr>
              <a:t>różnią</a:t>
            </a:r>
            <a:r>
              <a:rPr sz="2000" spc="210" dirty="0">
                <a:solidFill>
                  <a:srgbClr val="E6F0E2"/>
                </a:solidFill>
                <a:latin typeface="Constantia"/>
                <a:cs typeface="Constantia"/>
              </a:rPr>
              <a:t>  </a:t>
            </a:r>
            <a:r>
              <a:rPr sz="2000" dirty="0">
                <a:solidFill>
                  <a:srgbClr val="E6F0E2"/>
                </a:solidFill>
                <a:latin typeface="Constantia"/>
                <a:cs typeface="Constantia"/>
              </a:rPr>
              <a:t>się</a:t>
            </a:r>
            <a:r>
              <a:rPr sz="2000" spc="215" dirty="0">
                <a:solidFill>
                  <a:srgbClr val="E6F0E2"/>
                </a:solidFill>
                <a:latin typeface="Constantia"/>
                <a:cs typeface="Constantia"/>
              </a:rPr>
              <a:t>  </a:t>
            </a:r>
            <a:r>
              <a:rPr sz="2000" dirty="0">
                <a:solidFill>
                  <a:srgbClr val="E6F0E2"/>
                </a:solidFill>
                <a:latin typeface="Constantia"/>
                <a:cs typeface="Constantia"/>
              </a:rPr>
              <a:t>wyglądem</a:t>
            </a:r>
            <a:r>
              <a:rPr sz="2000" spc="229" dirty="0">
                <a:solidFill>
                  <a:srgbClr val="E6F0E2"/>
                </a:solidFill>
                <a:latin typeface="Constantia"/>
                <a:cs typeface="Constantia"/>
              </a:rPr>
              <a:t>  </a:t>
            </a:r>
            <a:r>
              <a:rPr sz="2000" dirty="0">
                <a:solidFill>
                  <a:srgbClr val="E6F0E2"/>
                </a:solidFill>
                <a:latin typeface="Constantia"/>
                <a:cs typeface="Constantia"/>
              </a:rPr>
              <a:t>zewnętrznym</a:t>
            </a:r>
            <a:r>
              <a:rPr sz="2000" spc="215" dirty="0">
                <a:solidFill>
                  <a:srgbClr val="E6F0E2"/>
                </a:solidFill>
                <a:latin typeface="Constantia"/>
                <a:cs typeface="Constantia"/>
              </a:rPr>
              <a:t>  </a:t>
            </a:r>
            <a:r>
              <a:rPr sz="2000" dirty="0">
                <a:solidFill>
                  <a:srgbClr val="E6F0E2"/>
                </a:solidFill>
                <a:latin typeface="Constantia"/>
                <a:cs typeface="Constantia"/>
              </a:rPr>
              <a:t>(nasiona</a:t>
            </a:r>
            <a:r>
              <a:rPr sz="2000" spc="215" dirty="0">
                <a:solidFill>
                  <a:srgbClr val="E6F0E2"/>
                </a:solidFill>
                <a:latin typeface="Constantia"/>
                <a:cs typeface="Constantia"/>
              </a:rPr>
              <a:t>  </a:t>
            </a:r>
            <a:r>
              <a:rPr sz="2000" dirty="0">
                <a:solidFill>
                  <a:srgbClr val="E6F0E2"/>
                </a:solidFill>
                <a:latin typeface="Constantia"/>
                <a:cs typeface="Constantia"/>
              </a:rPr>
              <a:t>szczupłe,</a:t>
            </a:r>
            <a:r>
              <a:rPr sz="2000" spc="235" dirty="0">
                <a:solidFill>
                  <a:srgbClr val="E6F0E2"/>
                </a:solidFill>
                <a:latin typeface="Constantia"/>
                <a:cs typeface="Constantia"/>
              </a:rPr>
              <a:t>  </a:t>
            </a:r>
            <a:r>
              <a:rPr sz="2000" spc="-50" dirty="0">
                <a:solidFill>
                  <a:srgbClr val="E6F0E2"/>
                </a:solidFill>
                <a:latin typeface="Constantia"/>
                <a:cs typeface="Constantia"/>
              </a:rPr>
              <a:t>z 	</a:t>
            </a:r>
            <a:r>
              <a:rPr sz="2000" spc="-10" dirty="0">
                <a:solidFill>
                  <a:srgbClr val="E6F0E2"/>
                </a:solidFill>
                <a:latin typeface="Constantia"/>
                <a:cs typeface="Constantia"/>
              </a:rPr>
              <a:t>uszkodzoną</a:t>
            </a:r>
            <a:r>
              <a:rPr sz="2000" spc="-125" dirty="0">
                <a:solidFill>
                  <a:srgbClr val="E6F0E2"/>
                </a:solidFill>
                <a:latin typeface="Constantia"/>
                <a:cs typeface="Constantia"/>
              </a:rPr>
              <a:t> </a:t>
            </a:r>
            <a:r>
              <a:rPr sz="2000" dirty="0">
                <a:solidFill>
                  <a:srgbClr val="E6F0E2"/>
                </a:solidFill>
                <a:latin typeface="Constantia"/>
                <a:cs typeface="Constantia"/>
              </a:rPr>
              <a:t>pokrywą</a:t>
            </a:r>
            <a:r>
              <a:rPr sz="2000" spc="-60" dirty="0">
                <a:solidFill>
                  <a:srgbClr val="E6F0E2"/>
                </a:solidFill>
                <a:latin typeface="Constantia"/>
                <a:cs typeface="Constantia"/>
              </a:rPr>
              <a:t> </a:t>
            </a:r>
            <a:r>
              <a:rPr sz="2000" dirty="0">
                <a:solidFill>
                  <a:srgbClr val="E6F0E2"/>
                </a:solidFill>
                <a:latin typeface="Constantia"/>
                <a:cs typeface="Constantia"/>
              </a:rPr>
              <a:t>nasienną)</a:t>
            </a:r>
            <a:r>
              <a:rPr sz="2000" spc="-35" dirty="0">
                <a:solidFill>
                  <a:srgbClr val="E6F0E2"/>
                </a:solidFill>
                <a:latin typeface="Constantia"/>
                <a:cs typeface="Constantia"/>
              </a:rPr>
              <a:t> </a:t>
            </a:r>
            <a:r>
              <a:rPr sz="2000" dirty="0">
                <a:solidFill>
                  <a:srgbClr val="E6F0E2"/>
                </a:solidFill>
                <a:latin typeface="Constantia"/>
                <a:cs typeface="Constantia"/>
              </a:rPr>
              <a:t>barwa</a:t>
            </a:r>
            <a:r>
              <a:rPr sz="2000" spc="-75" dirty="0">
                <a:solidFill>
                  <a:srgbClr val="E6F0E2"/>
                </a:solidFill>
                <a:latin typeface="Constantia"/>
                <a:cs typeface="Constantia"/>
              </a:rPr>
              <a:t> </a:t>
            </a:r>
            <a:r>
              <a:rPr sz="2000" dirty="0">
                <a:solidFill>
                  <a:srgbClr val="E6F0E2"/>
                </a:solidFill>
                <a:latin typeface="Constantia"/>
                <a:cs typeface="Constantia"/>
              </a:rPr>
              <a:t>nasion</a:t>
            </a:r>
            <a:r>
              <a:rPr sz="2000" spc="-75" dirty="0">
                <a:solidFill>
                  <a:srgbClr val="E6F0E2"/>
                </a:solidFill>
                <a:latin typeface="Constantia"/>
                <a:cs typeface="Constantia"/>
              </a:rPr>
              <a:t> </a:t>
            </a:r>
            <a:r>
              <a:rPr sz="2000" dirty="0">
                <a:solidFill>
                  <a:srgbClr val="E6F0E2"/>
                </a:solidFill>
                <a:latin typeface="Constantia"/>
                <a:cs typeface="Constantia"/>
              </a:rPr>
              <a:t>jest</a:t>
            </a:r>
            <a:r>
              <a:rPr sz="2000" spc="-80" dirty="0">
                <a:solidFill>
                  <a:srgbClr val="E6F0E2"/>
                </a:solidFill>
                <a:latin typeface="Constantia"/>
                <a:cs typeface="Constantia"/>
              </a:rPr>
              <a:t> </a:t>
            </a:r>
            <a:r>
              <a:rPr sz="2000" spc="-10" dirty="0">
                <a:solidFill>
                  <a:srgbClr val="E6F0E2"/>
                </a:solidFill>
                <a:latin typeface="Constantia"/>
                <a:cs typeface="Constantia"/>
              </a:rPr>
              <a:t>matowa.</a:t>
            </a:r>
            <a:endParaRPr sz="2000" dirty="0">
              <a:latin typeface="Constantia"/>
              <a:cs typeface="Constantia"/>
            </a:endParaRPr>
          </a:p>
          <a:p>
            <a:pPr marL="283210" marR="5080" indent="-271145" algn="just">
              <a:lnSpc>
                <a:spcPct val="125000"/>
              </a:lnSpc>
              <a:spcBef>
                <a:spcPts val="600"/>
              </a:spcBef>
              <a:buClr>
                <a:srgbClr val="2E4E25"/>
              </a:buClr>
              <a:buSzPct val="85000"/>
              <a:buFont typeface="Segoe UI Symbol"/>
              <a:buChar char="⚫"/>
              <a:tabLst>
                <a:tab pos="285115" algn="l"/>
              </a:tabLst>
            </a:pPr>
            <a:r>
              <a:rPr sz="2000" dirty="0">
                <a:solidFill>
                  <a:srgbClr val="E6F0E2"/>
                </a:solidFill>
                <a:latin typeface="Constantia"/>
                <a:cs typeface="Constantia"/>
              </a:rPr>
              <a:t>Na</a:t>
            </a:r>
            <a:r>
              <a:rPr sz="2000" spc="370" dirty="0">
                <a:solidFill>
                  <a:srgbClr val="E6F0E2"/>
                </a:solidFill>
                <a:latin typeface="Constantia"/>
                <a:cs typeface="Constantia"/>
              </a:rPr>
              <a:t> </a:t>
            </a:r>
            <a:r>
              <a:rPr sz="2000" dirty="0">
                <a:solidFill>
                  <a:srgbClr val="E6F0E2"/>
                </a:solidFill>
                <a:latin typeface="Constantia"/>
                <a:cs typeface="Constantia"/>
              </a:rPr>
              <a:t>powierzchni</a:t>
            </a:r>
            <a:r>
              <a:rPr sz="2000" spc="420" dirty="0">
                <a:solidFill>
                  <a:srgbClr val="E6F0E2"/>
                </a:solidFill>
                <a:latin typeface="Constantia"/>
                <a:cs typeface="Constantia"/>
              </a:rPr>
              <a:t> </a:t>
            </a:r>
            <a:r>
              <a:rPr sz="2000" dirty="0">
                <a:solidFill>
                  <a:srgbClr val="E6F0E2"/>
                </a:solidFill>
                <a:latin typeface="Constantia"/>
                <a:cs typeface="Constantia"/>
              </a:rPr>
              <a:t>nasion</a:t>
            </a:r>
            <a:r>
              <a:rPr sz="2000" spc="380" dirty="0">
                <a:solidFill>
                  <a:srgbClr val="E6F0E2"/>
                </a:solidFill>
                <a:latin typeface="Constantia"/>
                <a:cs typeface="Constantia"/>
              </a:rPr>
              <a:t> </a:t>
            </a:r>
            <a:r>
              <a:rPr sz="2000" dirty="0">
                <a:solidFill>
                  <a:srgbClr val="E6F0E2"/>
                </a:solidFill>
                <a:latin typeface="Constantia"/>
                <a:cs typeface="Constantia"/>
              </a:rPr>
              <a:t>występują</a:t>
            </a:r>
            <a:r>
              <a:rPr sz="2000" spc="365" dirty="0">
                <a:solidFill>
                  <a:srgbClr val="E6F0E2"/>
                </a:solidFill>
                <a:latin typeface="Constantia"/>
                <a:cs typeface="Constantia"/>
              </a:rPr>
              <a:t> </a:t>
            </a:r>
            <a:r>
              <a:rPr sz="2000" dirty="0">
                <a:solidFill>
                  <a:srgbClr val="E6F0E2"/>
                </a:solidFill>
                <a:latin typeface="Constantia"/>
                <a:cs typeface="Constantia"/>
              </a:rPr>
              <a:t>wypukłości</a:t>
            </a:r>
            <a:r>
              <a:rPr sz="2000" spc="420" dirty="0">
                <a:solidFill>
                  <a:srgbClr val="E6F0E2"/>
                </a:solidFill>
                <a:latin typeface="Constantia"/>
                <a:cs typeface="Constantia"/>
              </a:rPr>
              <a:t> </a:t>
            </a:r>
            <a:r>
              <a:rPr sz="2000" dirty="0">
                <a:solidFill>
                  <a:srgbClr val="E6F0E2"/>
                </a:solidFill>
                <a:latin typeface="Constantia"/>
                <a:cs typeface="Constantia"/>
              </a:rPr>
              <a:t>i</a:t>
            </a:r>
            <a:r>
              <a:rPr sz="2000" spc="405" dirty="0">
                <a:solidFill>
                  <a:srgbClr val="E6F0E2"/>
                </a:solidFill>
                <a:latin typeface="Constantia"/>
                <a:cs typeface="Constantia"/>
              </a:rPr>
              <a:t> </a:t>
            </a:r>
            <a:r>
              <a:rPr sz="2000" dirty="0">
                <a:solidFill>
                  <a:srgbClr val="E6F0E2"/>
                </a:solidFill>
                <a:latin typeface="Constantia"/>
                <a:cs typeface="Constantia"/>
              </a:rPr>
              <a:t>plamistości</a:t>
            </a:r>
            <a:r>
              <a:rPr sz="2000" spc="409" dirty="0">
                <a:solidFill>
                  <a:srgbClr val="E6F0E2"/>
                </a:solidFill>
                <a:latin typeface="Constantia"/>
                <a:cs typeface="Constantia"/>
              </a:rPr>
              <a:t> </a:t>
            </a:r>
            <a:r>
              <a:rPr sz="2000" dirty="0">
                <a:solidFill>
                  <a:srgbClr val="E6F0E2"/>
                </a:solidFill>
                <a:latin typeface="Constantia"/>
                <a:cs typeface="Constantia"/>
              </a:rPr>
              <a:t>o</a:t>
            </a:r>
            <a:r>
              <a:rPr sz="2000" spc="350" dirty="0">
                <a:solidFill>
                  <a:srgbClr val="E6F0E2"/>
                </a:solidFill>
                <a:latin typeface="Constantia"/>
                <a:cs typeface="Constantia"/>
              </a:rPr>
              <a:t> </a:t>
            </a:r>
            <a:r>
              <a:rPr sz="2000" spc="-10" dirty="0">
                <a:solidFill>
                  <a:srgbClr val="E6F0E2"/>
                </a:solidFill>
                <a:latin typeface="Constantia"/>
                <a:cs typeface="Constantia"/>
              </a:rPr>
              <a:t>różnej 	</a:t>
            </a:r>
            <a:r>
              <a:rPr sz="2000" dirty="0">
                <a:solidFill>
                  <a:srgbClr val="E6F0E2"/>
                </a:solidFill>
                <a:latin typeface="Constantia"/>
                <a:cs typeface="Constantia"/>
              </a:rPr>
              <a:t>barwie</a:t>
            </a:r>
            <a:r>
              <a:rPr sz="2000" spc="210" dirty="0">
                <a:solidFill>
                  <a:srgbClr val="E6F0E2"/>
                </a:solidFill>
                <a:latin typeface="Constantia"/>
                <a:cs typeface="Constantia"/>
              </a:rPr>
              <a:t> </a:t>
            </a:r>
            <a:r>
              <a:rPr sz="2000" dirty="0">
                <a:solidFill>
                  <a:srgbClr val="E6F0E2"/>
                </a:solidFill>
                <a:latin typeface="Constantia"/>
                <a:cs typeface="Constantia"/>
              </a:rPr>
              <a:t>lub</a:t>
            </a:r>
            <a:r>
              <a:rPr sz="2000" spc="204" dirty="0">
                <a:solidFill>
                  <a:srgbClr val="E6F0E2"/>
                </a:solidFill>
                <a:latin typeface="Constantia"/>
                <a:cs typeface="Constantia"/>
              </a:rPr>
              <a:t> </a:t>
            </a:r>
            <a:r>
              <a:rPr sz="2000" dirty="0">
                <a:solidFill>
                  <a:srgbClr val="E6F0E2"/>
                </a:solidFill>
                <a:latin typeface="Constantia"/>
                <a:cs typeface="Constantia"/>
              </a:rPr>
              <a:t>nasiona</a:t>
            </a:r>
            <a:r>
              <a:rPr sz="2000" spc="210" dirty="0">
                <a:solidFill>
                  <a:srgbClr val="E6F0E2"/>
                </a:solidFill>
                <a:latin typeface="Constantia"/>
                <a:cs typeface="Constantia"/>
              </a:rPr>
              <a:t> </a:t>
            </a:r>
            <a:r>
              <a:rPr sz="2000" dirty="0">
                <a:solidFill>
                  <a:srgbClr val="E6F0E2"/>
                </a:solidFill>
                <a:latin typeface="Constantia"/>
                <a:cs typeface="Constantia"/>
              </a:rPr>
              <a:t>mają</a:t>
            </a:r>
            <a:r>
              <a:rPr sz="2000" spc="200" dirty="0">
                <a:solidFill>
                  <a:srgbClr val="E6F0E2"/>
                </a:solidFill>
                <a:latin typeface="Constantia"/>
                <a:cs typeface="Constantia"/>
              </a:rPr>
              <a:t> </a:t>
            </a:r>
            <a:r>
              <a:rPr sz="2000" dirty="0">
                <a:solidFill>
                  <a:srgbClr val="E6F0E2"/>
                </a:solidFill>
                <a:latin typeface="Constantia"/>
                <a:cs typeface="Constantia"/>
              </a:rPr>
              <a:t>zbyt</a:t>
            </a:r>
            <a:r>
              <a:rPr sz="2000" spc="204" dirty="0">
                <a:solidFill>
                  <a:srgbClr val="E6F0E2"/>
                </a:solidFill>
                <a:latin typeface="Constantia"/>
                <a:cs typeface="Constantia"/>
              </a:rPr>
              <a:t> </a:t>
            </a:r>
            <a:r>
              <a:rPr sz="2000" dirty="0">
                <a:solidFill>
                  <a:srgbClr val="E6F0E2"/>
                </a:solidFill>
                <a:latin typeface="Constantia"/>
                <a:cs typeface="Constantia"/>
              </a:rPr>
              <a:t>małą</a:t>
            </a:r>
            <a:r>
              <a:rPr sz="2000" spc="195" dirty="0">
                <a:solidFill>
                  <a:srgbClr val="E6F0E2"/>
                </a:solidFill>
                <a:latin typeface="Constantia"/>
                <a:cs typeface="Constantia"/>
              </a:rPr>
              <a:t> </a:t>
            </a:r>
            <a:r>
              <a:rPr sz="2000" dirty="0">
                <a:solidFill>
                  <a:srgbClr val="E6F0E2"/>
                </a:solidFill>
                <a:latin typeface="Constantia"/>
                <a:cs typeface="Constantia"/>
              </a:rPr>
              <a:t>gęstość</a:t>
            </a:r>
            <a:r>
              <a:rPr sz="2000" spc="200" dirty="0">
                <a:solidFill>
                  <a:srgbClr val="E6F0E2"/>
                </a:solidFill>
                <a:latin typeface="Constantia"/>
                <a:cs typeface="Constantia"/>
              </a:rPr>
              <a:t> </a:t>
            </a:r>
            <a:r>
              <a:rPr sz="2000" dirty="0">
                <a:solidFill>
                  <a:srgbClr val="E6F0E2"/>
                </a:solidFill>
                <a:latin typeface="Constantia"/>
                <a:cs typeface="Constantia"/>
              </a:rPr>
              <a:t>(różowe</a:t>
            </a:r>
            <a:r>
              <a:rPr sz="2000" spc="195" dirty="0">
                <a:solidFill>
                  <a:srgbClr val="E6F0E2"/>
                </a:solidFill>
                <a:latin typeface="Constantia"/>
                <a:cs typeface="Constantia"/>
              </a:rPr>
              <a:t> </a:t>
            </a:r>
            <a:r>
              <a:rPr sz="2000" dirty="0">
                <a:solidFill>
                  <a:srgbClr val="E6F0E2"/>
                </a:solidFill>
                <a:latin typeface="Constantia"/>
                <a:cs typeface="Constantia"/>
              </a:rPr>
              <a:t>plamy</a:t>
            </a:r>
            <a:r>
              <a:rPr sz="2000" spc="204" dirty="0">
                <a:solidFill>
                  <a:srgbClr val="E6F0E2"/>
                </a:solidFill>
                <a:latin typeface="Constantia"/>
                <a:cs typeface="Constantia"/>
              </a:rPr>
              <a:t> </a:t>
            </a:r>
            <a:r>
              <a:rPr sz="2000" dirty="0">
                <a:solidFill>
                  <a:srgbClr val="E6F0E2"/>
                </a:solidFill>
                <a:latin typeface="Constantia"/>
                <a:cs typeface="Constantia"/>
              </a:rPr>
              <a:t>na</a:t>
            </a:r>
            <a:r>
              <a:rPr sz="2000" spc="204" dirty="0">
                <a:solidFill>
                  <a:srgbClr val="E6F0E2"/>
                </a:solidFill>
                <a:latin typeface="Constantia"/>
                <a:cs typeface="Constantia"/>
              </a:rPr>
              <a:t> </a:t>
            </a:r>
            <a:r>
              <a:rPr sz="2000" spc="-10" dirty="0">
                <a:solidFill>
                  <a:srgbClr val="E6F0E2"/>
                </a:solidFill>
                <a:latin typeface="Constantia"/>
                <a:cs typeface="Constantia"/>
              </a:rPr>
              <a:t>ziarnie 	</a:t>
            </a:r>
            <a:r>
              <a:rPr sz="2000" dirty="0">
                <a:solidFill>
                  <a:srgbClr val="E6F0E2"/>
                </a:solidFill>
                <a:latin typeface="Constantia"/>
                <a:cs typeface="Constantia"/>
              </a:rPr>
              <a:t>zbóż</a:t>
            </a:r>
            <a:r>
              <a:rPr sz="2000" spc="340" dirty="0">
                <a:solidFill>
                  <a:srgbClr val="E6F0E2"/>
                </a:solidFill>
                <a:latin typeface="Constantia"/>
                <a:cs typeface="Constantia"/>
              </a:rPr>
              <a:t>  </a:t>
            </a:r>
            <a:r>
              <a:rPr sz="2000" dirty="0">
                <a:solidFill>
                  <a:srgbClr val="E6F0E2"/>
                </a:solidFill>
                <a:latin typeface="Constantia"/>
                <a:cs typeface="Constantia"/>
              </a:rPr>
              <a:t>wywołane</a:t>
            </a:r>
            <a:r>
              <a:rPr sz="2000" spc="340" dirty="0">
                <a:solidFill>
                  <a:srgbClr val="E6F0E2"/>
                </a:solidFill>
                <a:latin typeface="Constantia"/>
                <a:cs typeface="Constantia"/>
              </a:rPr>
              <a:t>  </a:t>
            </a:r>
            <a:r>
              <a:rPr sz="2000" dirty="0">
                <a:solidFill>
                  <a:srgbClr val="E6F0E2"/>
                </a:solidFill>
                <a:latin typeface="Constantia"/>
                <a:cs typeface="Constantia"/>
              </a:rPr>
              <a:t>przez</a:t>
            </a:r>
            <a:r>
              <a:rPr sz="2000" spc="345" dirty="0">
                <a:solidFill>
                  <a:srgbClr val="E6F0E2"/>
                </a:solidFill>
                <a:latin typeface="Constantia"/>
                <a:cs typeface="Constantia"/>
              </a:rPr>
              <a:t>  </a:t>
            </a:r>
            <a:r>
              <a:rPr sz="2000" i="1" dirty="0">
                <a:solidFill>
                  <a:srgbClr val="E6F0E2"/>
                </a:solidFill>
                <a:latin typeface="Constantia"/>
                <a:cs typeface="Constantia"/>
              </a:rPr>
              <a:t>Fusarium,</a:t>
            </a:r>
            <a:r>
              <a:rPr sz="2000" i="1" spc="400" dirty="0">
                <a:solidFill>
                  <a:srgbClr val="E6F0E2"/>
                </a:solidFill>
                <a:latin typeface="Constantia"/>
                <a:cs typeface="Constantia"/>
              </a:rPr>
              <a:t>  </a:t>
            </a:r>
            <a:r>
              <a:rPr sz="2000" dirty="0">
                <a:solidFill>
                  <a:srgbClr val="E6F0E2"/>
                </a:solidFill>
                <a:latin typeface="Constantia"/>
                <a:cs typeface="Constantia"/>
              </a:rPr>
              <a:t>pomarańczowe</a:t>
            </a:r>
            <a:r>
              <a:rPr sz="2000" spc="335" dirty="0">
                <a:solidFill>
                  <a:srgbClr val="E6F0E2"/>
                </a:solidFill>
                <a:latin typeface="Constantia"/>
                <a:cs typeface="Constantia"/>
              </a:rPr>
              <a:t>  </a:t>
            </a:r>
            <a:r>
              <a:rPr sz="2000" dirty="0">
                <a:solidFill>
                  <a:srgbClr val="E6F0E2"/>
                </a:solidFill>
                <a:latin typeface="Constantia"/>
                <a:cs typeface="Constantia"/>
              </a:rPr>
              <a:t>wypukłości</a:t>
            </a:r>
            <a:r>
              <a:rPr sz="2000" spc="360" dirty="0">
                <a:solidFill>
                  <a:srgbClr val="E6F0E2"/>
                </a:solidFill>
                <a:latin typeface="Constantia"/>
                <a:cs typeface="Constantia"/>
              </a:rPr>
              <a:t>  </a:t>
            </a:r>
            <a:r>
              <a:rPr sz="2000" spc="-25" dirty="0">
                <a:solidFill>
                  <a:srgbClr val="E6F0E2"/>
                </a:solidFill>
                <a:latin typeface="Constantia"/>
                <a:cs typeface="Constantia"/>
              </a:rPr>
              <a:t>na 	</a:t>
            </a:r>
            <a:r>
              <a:rPr sz="2000" dirty="0">
                <a:solidFill>
                  <a:srgbClr val="E6F0E2"/>
                </a:solidFill>
                <a:latin typeface="Constantia"/>
                <a:cs typeface="Constantia"/>
              </a:rPr>
              <a:t>nasionach</a:t>
            </a:r>
            <a:r>
              <a:rPr sz="2000" spc="325" dirty="0">
                <a:solidFill>
                  <a:srgbClr val="E6F0E2"/>
                </a:solidFill>
                <a:latin typeface="Constantia"/>
                <a:cs typeface="Constantia"/>
              </a:rPr>
              <a:t> </a:t>
            </a:r>
            <a:r>
              <a:rPr sz="2000" dirty="0">
                <a:solidFill>
                  <a:srgbClr val="E6F0E2"/>
                </a:solidFill>
                <a:latin typeface="Constantia"/>
                <a:cs typeface="Constantia"/>
              </a:rPr>
              <a:t>fasoli</a:t>
            </a:r>
            <a:r>
              <a:rPr sz="2000" spc="345" dirty="0">
                <a:solidFill>
                  <a:srgbClr val="E6F0E2"/>
                </a:solidFill>
                <a:latin typeface="Constantia"/>
                <a:cs typeface="Constantia"/>
              </a:rPr>
              <a:t> </a:t>
            </a:r>
            <a:r>
              <a:rPr sz="2000" dirty="0">
                <a:solidFill>
                  <a:srgbClr val="E6F0E2"/>
                </a:solidFill>
                <a:latin typeface="Constantia"/>
                <a:cs typeface="Constantia"/>
              </a:rPr>
              <a:t>wywołane</a:t>
            </a:r>
            <a:r>
              <a:rPr sz="2000" spc="295" dirty="0">
                <a:solidFill>
                  <a:srgbClr val="E6F0E2"/>
                </a:solidFill>
                <a:latin typeface="Constantia"/>
                <a:cs typeface="Constantia"/>
              </a:rPr>
              <a:t> </a:t>
            </a:r>
            <a:r>
              <a:rPr sz="2000" dirty="0">
                <a:solidFill>
                  <a:srgbClr val="E6F0E2"/>
                </a:solidFill>
                <a:latin typeface="Constantia"/>
                <a:cs typeface="Constantia"/>
              </a:rPr>
              <a:t>przez</a:t>
            </a:r>
            <a:r>
              <a:rPr sz="2000" spc="325" dirty="0">
                <a:solidFill>
                  <a:srgbClr val="E6F0E2"/>
                </a:solidFill>
                <a:latin typeface="Constantia"/>
                <a:cs typeface="Constantia"/>
              </a:rPr>
              <a:t> </a:t>
            </a:r>
            <a:r>
              <a:rPr sz="2000" i="1" dirty="0">
                <a:solidFill>
                  <a:srgbClr val="E6F0E2"/>
                </a:solidFill>
                <a:latin typeface="Constantia"/>
                <a:cs typeface="Constantia"/>
              </a:rPr>
              <a:t>Colletotrichum,</a:t>
            </a:r>
            <a:r>
              <a:rPr sz="2000" i="1" spc="385" dirty="0">
                <a:solidFill>
                  <a:srgbClr val="E6F0E2"/>
                </a:solidFill>
                <a:latin typeface="Constantia"/>
                <a:cs typeface="Constantia"/>
              </a:rPr>
              <a:t> </a:t>
            </a:r>
            <a:r>
              <a:rPr sz="2000" dirty="0">
                <a:solidFill>
                  <a:srgbClr val="E6F0E2"/>
                </a:solidFill>
                <a:latin typeface="Constantia"/>
                <a:cs typeface="Constantia"/>
              </a:rPr>
              <a:t>czarne</a:t>
            </a:r>
            <a:r>
              <a:rPr sz="2000" spc="310" dirty="0">
                <a:solidFill>
                  <a:srgbClr val="E6F0E2"/>
                </a:solidFill>
                <a:latin typeface="Constantia"/>
                <a:cs typeface="Constantia"/>
              </a:rPr>
              <a:t> </a:t>
            </a:r>
            <a:r>
              <a:rPr sz="2000" spc="-10" dirty="0">
                <a:solidFill>
                  <a:srgbClr val="E6F0E2"/>
                </a:solidFill>
                <a:latin typeface="Constantia"/>
                <a:cs typeface="Constantia"/>
              </a:rPr>
              <a:t>zabarwienie 	</a:t>
            </a:r>
            <a:r>
              <a:rPr sz="2000" dirty="0">
                <a:solidFill>
                  <a:srgbClr val="E6F0E2"/>
                </a:solidFill>
                <a:latin typeface="Constantia"/>
                <a:cs typeface="Constantia"/>
              </a:rPr>
              <a:t>zarodka</a:t>
            </a:r>
            <a:r>
              <a:rPr sz="2000" spc="-125" dirty="0">
                <a:solidFill>
                  <a:srgbClr val="E6F0E2"/>
                </a:solidFill>
                <a:latin typeface="Constantia"/>
                <a:cs typeface="Constantia"/>
              </a:rPr>
              <a:t> </a:t>
            </a:r>
            <a:r>
              <a:rPr sz="2000" spc="-10" dirty="0">
                <a:solidFill>
                  <a:srgbClr val="E6F0E2"/>
                </a:solidFill>
                <a:latin typeface="Constantia"/>
                <a:cs typeface="Constantia"/>
              </a:rPr>
              <a:t>ziarniaków</a:t>
            </a:r>
            <a:r>
              <a:rPr sz="2000" spc="-114" dirty="0">
                <a:solidFill>
                  <a:srgbClr val="E6F0E2"/>
                </a:solidFill>
                <a:latin typeface="Constantia"/>
                <a:cs typeface="Constantia"/>
              </a:rPr>
              <a:t> </a:t>
            </a:r>
            <a:r>
              <a:rPr sz="2000" spc="-25" dirty="0">
                <a:solidFill>
                  <a:srgbClr val="E6F0E2"/>
                </a:solidFill>
                <a:latin typeface="Constantia"/>
                <a:cs typeface="Constantia"/>
              </a:rPr>
              <a:t>zbóż</a:t>
            </a:r>
            <a:r>
              <a:rPr sz="2000" spc="-100" dirty="0">
                <a:solidFill>
                  <a:srgbClr val="E6F0E2"/>
                </a:solidFill>
                <a:latin typeface="Constantia"/>
                <a:cs typeface="Constantia"/>
              </a:rPr>
              <a:t> </a:t>
            </a:r>
            <a:r>
              <a:rPr sz="2000" spc="-20" dirty="0">
                <a:solidFill>
                  <a:srgbClr val="E6F0E2"/>
                </a:solidFill>
                <a:latin typeface="Constantia"/>
                <a:cs typeface="Constantia"/>
              </a:rPr>
              <a:t>opanowanych</a:t>
            </a:r>
            <a:r>
              <a:rPr sz="2000" spc="-105" dirty="0">
                <a:solidFill>
                  <a:srgbClr val="E6F0E2"/>
                </a:solidFill>
                <a:latin typeface="Constantia"/>
                <a:cs typeface="Constantia"/>
              </a:rPr>
              <a:t> </a:t>
            </a:r>
            <a:r>
              <a:rPr sz="2000" dirty="0">
                <a:solidFill>
                  <a:srgbClr val="E6F0E2"/>
                </a:solidFill>
                <a:latin typeface="Constantia"/>
                <a:cs typeface="Constantia"/>
              </a:rPr>
              <a:t>przez</a:t>
            </a:r>
            <a:r>
              <a:rPr sz="2000" spc="-70" dirty="0">
                <a:solidFill>
                  <a:srgbClr val="E6F0E2"/>
                </a:solidFill>
                <a:latin typeface="Constantia"/>
                <a:cs typeface="Constantia"/>
              </a:rPr>
              <a:t> </a:t>
            </a:r>
            <a:r>
              <a:rPr sz="2000" i="1" spc="-10" dirty="0">
                <a:solidFill>
                  <a:srgbClr val="E6F0E2"/>
                </a:solidFill>
                <a:latin typeface="Constantia"/>
                <a:cs typeface="Constantia"/>
              </a:rPr>
              <a:t>Helminthosporium</a:t>
            </a:r>
            <a:r>
              <a:rPr sz="2000" i="1" spc="-5" dirty="0">
                <a:solidFill>
                  <a:srgbClr val="E6F0E2"/>
                </a:solidFill>
                <a:latin typeface="Constantia"/>
                <a:cs typeface="Constantia"/>
              </a:rPr>
              <a:t> </a:t>
            </a:r>
            <a:r>
              <a:rPr sz="2000" spc="-25" dirty="0">
                <a:solidFill>
                  <a:srgbClr val="E6F0E2"/>
                </a:solidFill>
                <a:latin typeface="Constantia"/>
                <a:cs typeface="Constantia"/>
              </a:rPr>
              <a:t>sp.</a:t>
            </a:r>
            <a:endParaRPr sz="2000" dirty="0">
              <a:latin typeface="Constantia"/>
              <a:cs typeface="Constanti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5968" y="2956623"/>
            <a:ext cx="2664460" cy="1038225"/>
          </a:xfrm>
          <a:prstGeom prst="rect">
            <a:avLst/>
          </a:prstGeom>
          <a:solidFill>
            <a:srgbClr val="5E9C4D"/>
          </a:solidFill>
        </p:spPr>
        <p:txBody>
          <a:bodyPr vert="horz" wrap="square" lIns="0" tIns="44450" rIns="0" bIns="0" rtlCol="0">
            <a:spAutoFit/>
          </a:bodyPr>
          <a:lstStyle/>
          <a:p>
            <a:pPr>
              <a:lnSpc>
                <a:spcPct val="100000"/>
              </a:lnSpc>
              <a:spcBef>
                <a:spcPts val="350"/>
              </a:spcBef>
            </a:pPr>
            <a:endParaRPr sz="1100">
              <a:latin typeface="Times New Roman"/>
              <a:cs typeface="Times New Roman"/>
            </a:endParaRPr>
          </a:p>
          <a:p>
            <a:pPr marL="389255" marR="175895" indent="-205740">
              <a:lnSpc>
                <a:spcPts val="1210"/>
              </a:lnSpc>
            </a:pPr>
            <a:r>
              <a:rPr sz="1100" dirty="0">
                <a:solidFill>
                  <a:srgbClr val="E6F0E2"/>
                </a:solidFill>
                <a:latin typeface="Constantia"/>
                <a:cs typeface="Constantia"/>
              </a:rPr>
              <a:t>Czynnik</a:t>
            </a:r>
            <a:r>
              <a:rPr sz="1100" spc="-60" dirty="0">
                <a:solidFill>
                  <a:srgbClr val="E6F0E2"/>
                </a:solidFill>
                <a:latin typeface="Constantia"/>
                <a:cs typeface="Constantia"/>
              </a:rPr>
              <a:t> </a:t>
            </a:r>
            <a:r>
              <a:rPr sz="1100" dirty="0">
                <a:solidFill>
                  <a:srgbClr val="E6F0E2"/>
                </a:solidFill>
                <a:latin typeface="Constantia"/>
                <a:cs typeface="Constantia"/>
              </a:rPr>
              <a:t>chorobotwórczy</a:t>
            </a:r>
            <a:r>
              <a:rPr sz="1100" spc="-35" dirty="0">
                <a:solidFill>
                  <a:srgbClr val="E6F0E2"/>
                </a:solidFill>
                <a:latin typeface="Constantia"/>
                <a:cs typeface="Constantia"/>
              </a:rPr>
              <a:t> </a:t>
            </a:r>
            <a:r>
              <a:rPr sz="1100" dirty="0">
                <a:solidFill>
                  <a:srgbClr val="E6F0E2"/>
                </a:solidFill>
                <a:latin typeface="Constantia"/>
                <a:cs typeface="Constantia"/>
              </a:rPr>
              <a:t>występuje</a:t>
            </a:r>
            <a:r>
              <a:rPr sz="1100" spc="-15" dirty="0">
                <a:solidFill>
                  <a:srgbClr val="E6F0E2"/>
                </a:solidFill>
                <a:latin typeface="Constantia"/>
                <a:cs typeface="Constantia"/>
              </a:rPr>
              <a:t> </a:t>
            </a:r>
            <a:r>
              <a:rPr sz="1100" spc="-50" dirty="0">
                <a:solidFill>
                  <a:srgbClr val="E6F0E2"/>
                </a:solidFill>
                <a:latin typeface="Constantia"/>
                <a:cs typeface="Constantia"/>
              </a:rPr>
              <a:t>w </a:t>
            </a:r>
            <a:r>
              <a:rPr sz="1100" dirty="0">
                <a:solidFill>
                  <a:srgbClr val="E6F0E2"/>
                </a:solidFill>
                <a:latin typeface="Constantia"/>
                <a:cs typeface="Constantia"/>
              </a:rPr>
              <a:t>materiale</a:t>
            </a:r>
            <a:r>
              <a:rPr sz="1100" spc="-35" dirty="0">
                <a:solidFill>
                  <a:srgbClr val="E6F0E2"/>
                </a:solidFill>
                <a:latin typeface="Constantia"/>
                <a:cs typeface="Constantia"/>
              </a:rPr>
              <a:t> </a:t>
            </a:r>
            <a:r>
              <a:rPr sz="1100" dirty="0">
                <a:solidFill>
                  <a:srgbClr val="E6F0E2"/>
                </a:solidFill>
                <a:latin typeface="Constantia"/>
                <a:cs typeface="Constantia"/>
              </a:rPr>
              <a:t>nasiennym</a:t>
            </a:r>
            <a:r>
              <a:rPr sz="1100" spc="-40" dirty="0">
                <a:solidFill>
                  <a:srgbClr val="E6F0E2"/>
                </a:solidFill>
                <a:latin typeface="Constantia"/>
                <a:cs typeface="Constantia"/>
              </a:rPr>
              <a:t> </a:t>
            </a:r>
            <a:r>
              <a:rPr sz="1100" dirty="0">
                <a:solidFill>
                  <a:srgbClr val="E6F0E2"/>
                </a:solidFill>
                <a:latin typeface="Constantia"/>
                <a:cs typeface="Constantia"/>
              </a:rPr>
              <a:t>jako</a:t>
            </a:r>
            <a:r>
              <a:rPr sz="1100" spc="-15" dirty="0">
                <a:solidFill>
                  <a:srgbClr val="E6F0E2"/>
                </a:solidFill>
                <a:latin typeface="Constantia"/>
                <a:cs typeface="Constantia"/>
              </a:rPr>
              <a:t> </a:t>
            </a:r>
            <a:r>
              <a:rPr sz="1100" spc="-20" dirty="0">
                <a:solidFill>
                  <a:srgbClr val="E6F0E2"/>
                </a:solidFill>
                <a:latin typeface="Constantia"/>
                <a:cs typeface="Constantia"/>
              </a:rPr>
              <a:t>obca </a:t>
            </a:r>
            <a:r>
              <a:rPr sz="1100" dirty="0">
                <a:solidFill>
                  <a:srgbClr val="E6F0E2"/>
                </a:solidFill>
                <a:latin typeface="Constantia"/>
                <a:cs typeface="Constantia"/>
              </a:rPr>
              <a:t>domieszka</a:t>
            </a:r>
            <a:r>
              <a:rPr sz="1100" spc="-35" dirty="0">
                <a:solidFill>
                  <a:srgbClr val="E6F0E2"/>
                </a:solidFill>
                <a:latin typeface="Constantia"/>
                <a:cs typeface="Constantia"/>
              </a:rPr>
              <a:t> </a:t>
            </a:r>
            <a:r>
              <a:rPr sz="1100" dirty="0">
                <a:solidFill>
                  <a:srgbClr val="E6F0E2"/>
                </a:solidFill>
                <a:latin typeface="Constantia"/>
                <a:cs typeface="Constantia"/>
              </a:rPr>
              <a:t>(grudki</a:t>
            </a:r>
            <a:r>
              <a:rPr sz="1100" spc="-20" dirty="0">
                <a:solidFill>
                  <a:srgbClr val="E6F0E2"/>
                </a:solidFill>
                <a:latin typeface="Constantia"/>
                <a:cs typeface="Constantia"/>
              </a:rPr>
              <a:t> </a:t>
            </a:r>
            <a:r>
              <a:rPr sz="1100" spc="-10" dirty="0">
                <a:solidFill>
                  <a:srgbClr val="E6F0E2"/>
                </a:solidFill>
                <a:latin typeface="Constantia"/>
                <a:cs typeface="Constantia"/>
              </a:rPr>
              <a:t>zarodników</a:t>
            </a:r>
            <a:endParaRPr sz="1100">
              <a:latin typeface="Constantia"/>
              <a:cs typeface="Constantia"/>
            </a:endParaRPr>
          </a:p>
          <a:p>
            <a:pPr marL="116839">
              <a:lnSpc>
                <a:spcPts val="1180"/>
              </a:lnSpc>
            </a:pPr>
            <a:r>
              <a:rPr sz="1100" dirty="0">
                <a:solidFill>
                  <a:srgbClr val="E6F0E2"/>
                </a:solidFill>
                <a:latin typeface="Constantia"/>
                <a:cs typeface="Constantia"/>
              </a:rPr>
              <a:t>grzybowych</a:t>
            </a:r>
            <a:r>
              <a:rPr sz="1100" spc="-20" dirty="0">
                <a:solidFill>
                  <a:srgbClr val="E6F0E2"/>
                </a:solidFill>
                <a:latin typeface="Constantia"/>
                <a:cs typeface="Constantia"/>
              </a:rPr>
              <a:t> </a:t>
            </a:r>
            <a:r>
              <a:rPr sz="1100" dirty="0">
                <a:solidFill>
                  <a:srgbClr val="E6F0E2"/>
                </a:solidFill>
                <a:latin typeface="Constantia"/>
                <a:cs typeface="Constantia"/>
              </a:rPr>
              <a:t>z</a:t>
            </a:r>
            <a:r>
              <a:rPr sz="1100" spc="-20" dirty="0">
                <a:solidFill>
                  <a:srgbClr val="E6F0E2"/>
                </a:solidFill>
                <a:latin typeface="Constantia"/>
                <a:cs typeface="Constantia"/>
              </a:rPr>
              <a:t> </a:t>
            </a:r>
            <a:r>
              <a:rPr sz="1100" dirty="0">
                <a:solidFill>
                  <a:srgbClr val="E6F0E2"/>
                </a:solidFill>
                <a:latin typeface="Constantia"/>
                <a:cs typeface="Constantia"/>
              </a:rPr>
              <a:t>rodzaju</a:t>
            </a:r>
            <a:r>
              <a:rPr sz="1100" spc="-10" dirty="0">
                <a:solidFill>
                  <a:srgbClr val="E6F0E2"/>
                </a:solidFill>
                <a:latin typeface="Constantia"/>
                <a:cs typeface="Constantia"/>
              </a:rPr>
              <a:t> </a:t>
            </a:r>
            <a:r>
              <a:rPr sz="1100" i="1" dirty="0">
                <a:solidFill>
                  <a:srgbClr val="E6F0E2"/>
                </a:solidFill>
                <a:latin typeface="Constantia"/>
                <a:cs typeface="Constantia"/>
              </a:rPr>
              <a:t>Tilletia</a:t>
            </a:r>
            <a:r>
              <a:rPr sz="1100" i="1" spc="-10" dirty="0">
                <a:solidFill>
                  <a:srgbClr val="E6F0E2"/>
                </a:solidFill>
                <a:latin typeface="Constantia"/>
                <a:cs typeface="Constantia"/>
              </a:rPr>
              <a:t> </a:t>
            </a:r>
            <a:r>
              <a:rPr sz="1100" dirty="0">
                <a:solidFill>
                  <a:srgbClr val="E6F0E2"/>
                </a:solidFill>
                <a:latin typeface="Constantia"/>
                <a:cs typeface="Constantia"/>
              </a:rPr>
              <a:t>i</a:t>
            </a:r>
            <a:r>
              <a:rPr sz="1100" spc="-20" dirty="0">
                <a:solidFill>
                  <a:srgbClr val="E6F0E2"/>
                </a:solidFill>
                <a:latin typeface="Constantia"/>
                <a:cs typeface="Constantia"/>
              </a:rPr>
              <a:t> </a:t>
            </a:r>
            <a:r>
              <a:rPr sz="1100" i="1" spc="-10" dirty="0">
                <a:solidFill>
                  <a:srgbClr val="E6F0E2"/>
                </a:solidFill>
                <a:latin typeface="Constantia"/>
                <a:cs typeface="Constantia"/>
              </a:rPr>
              <a:t>Ustilago</a:t>
            </a:r>
            <a:r>
              <a:rPr sz="1100" spc="-10" dirty="0">
                <a:solidFill>
                  <a:srgbClr val="E6F0E2"/>
                </a:solidFill>
                <a:latin typeface="Constantia"/>
                <a:cs typeface="Constantia"/>
              </a:rPr>
              <a:t>.</a:t>
            </a:r>
            <a:endParaRPr sz="1100">
              <a:latin typeface="Constantia"/>
              <a:cs typeface="Constantia"/>
            </a:endParaRPr>
          </a:p>
        </p:txBody>
      </p:sp>
      <p:grpSp>
        <p:nvGrpSpPr>
          <p:cNvPr id="3" name="object 3"/>
          <p:cNvGrpSpPr/>
          <p:nvPr/>
        </p:nvGrpSpPr>
        <p:grpSpPr>
          <a:xfrm>
            <a:off x="15968" y="3968864"/>
            <a:ext cx="2664460" cy="508634"/>
            <a:chOff x="15968" y="3968864"/>
            <a:chExt cx="2664460" cy="508634"/>
          </a:xfrm>
        </p:grpSpPr>
        <p:sp>
          <p:nvSpPr>
            <p:cNvPr id="4" name="object 4"/>
            <p:cNvSpPr/>
            <p:nvPr/>
          </p:nvSpPr>
          <p:spPr>
            <a:xfrm>
              <a:off x="28668" y="3981564"/>
              <a:ext cx="2639060" cy="483234"/>
            </a:xfrm>
            <a:custGeom>
              <a:avLst/>
              <a:gdLst/>
              <a:ahLst/>
              <a:cxnLst/>
              <a:rect l="l" t="t" r="r" b="b"/>
              <a:pathLst>
                <a:path w="2639060" h="483235">
                  <a:moveTo>
                    <a:pt x="2638806" y="0"/>
                  </a:moveTo>
                  <a:lnTo>
                    <a:pt x="0" y="0"/>
                  </a:lnTo>
                  <a:lnTo>
                    <a:pt x="0" y="483120"/>
                  </a:lnTo>
                  <a:lnTo>
                    <a:pt x="2638806" y="483120"/>
                  </a:lnTo>
                  <a:lnTo>
                    <a:pt x="2638806" y="0"/>
                  </a:lnTo>
                  <a:close/>
                </a:path>
              </a:pathLst>
            </a:custGeom>
            <a:solidFill>
              <a:srgbClr val="D2DED0">
                <a:alpha val="90194"/>
              </a:srgbClr>
            </a:solidFill>
          </p:spPr>
          <p:txBody>
            <a:bodyPr wrap="square" lIns="0" tIns="0" rIns="0" bIns="0" rtlCol="0"/>
            <a:lstStyle/>
            <a:p>
              <a:endParaRPr/>
            </a:p>
          </p:txBody>
        </p:sp>
        <p:sp>
          <p:nvSpPr>
            <p:cNvPr id="5" name="object 5"/>
            <p:cNvSpPr/>
            <p:nvPr/>
          </p:nvSpPr>
          <p:spPr>
            <a:xfrm>
              <a:off x="28668" y="3981564"/>
              <a:ext cx="2639060" cy="483234"/>
            </a:xfrm>
            <a:custGeom>
              <a:avLst/>
              <a:gdLst/>
              <a:ahLst/>
              <a:cxnLst/>
              <a:rect l="l" t="t" r="r" b="b"/>
              <a:pathLst>
                <a:path w="2639060" h="483235">
                  <a:moveTo>
                    <a:pt x="0" y="483120"/>
                  </a:moveTo>
                  <a:lnTo>
                    <a:pt x="2638806" y="483120"/>
                  </a:lnTo>
                  <a:lnTo>
                    <a:pt x="2638806" y="0"/>
                  </a:lnTo>
                  <a:lnTo>
                    <a:pt x="0" y="0"/>
                  </a:lnTo>
                  <a:lnTo>
                    <a:pt x="0" y="483120"/>
                  </a:lnTo>
                  <a:close/>
                </a:path>
              </a:pathLst>
            </a:custGeom>
            <a:ln w="25400">
              <a:solidFill>
                <a:srgbClr val="D2DED0"/>
              </a:solidFill>
            </a:ln>
          </p:spPr>
          <p:txBody>
            <a:bodyPr wrap="square" lIns="0" tIns="0" rIns="0" bIns="0" rtlCol="0"/>
            <a:lstStyle/>
            <a:p>
              <a:endParaRPr/>
            </a:p>
          </p:txBody>
        </p:sp>
      </p:grpSp>
      <p:sp>
        <p:nvSpPr>
          <p:cNvPr id="6" name="object 6"/>
          <p:cNvSpPr txBox="1"/>
          <p:nvPr/>
        </p:nvSpPr>
        <p:spPr>
          <a:xfrm>
            <a:off x="3024251" y="2956623"/>
            <a:ext cx="2664460" cy="1038225"/>
          </a:xfrm>
          <a:prstGeom prst="rect">
            <a:avLst/>
          </a:prstGeom>
          <a:solidFill>
            <a:srgbClr val="5E9C4D"/>
          </a:solidFill>
        </p:spPr>
        <p:txBody>
          <a:bodyPr vert="horz" wrap="square" lIns="0" tIns="52069" rIns="0" bIns="0" rtlCol="0">
            <a:spAutoFit/>
          </a:bodyPr>
          <a:lstStyle/>
          <a:p>
            <a:pPr marL="123189" marR="117475" indent="3175" algn="ctr">
              <a:lnSpc>
                <a:spcPts val="1210"/>
              </a:lnSpc>
              <a:spcBef>
                <a:spcPts val="409"/>
              </a:spcBef>
            </a:pPr>
            <a:r>
              <a:rPr sz="1100" dirty="0">
                <a:solidFill>
                  <a:srgbClr val="E6F0E2"/>
                </a:solidFill>
                <a:latin typeface="Constantia"/>
                <a:cs typeface="Constantia"/>
              </a:rPr>
              <a:t>Grzybnia</a:t>
            </a:r>
            <a:r>
              <a:rPr sz="1100" spc="-45" dirty="0">
                <a:solidFill>
                  <a:srgbClr val="E6F0E2"/>
                </a:solidFill>
                <a:latin typeface="Constantia"/>
                <a:cs typeface="Constantia"/>
              </a:rPr>
              <a:t> </a:t>
            </a:r>
            <a:r>
              <a:rPr sz="1100" dirty="0">
                <a:solidFill>
                  <a:srgbClr val="E6F0E2"/>
                </a:solidFill>
                <a:latin typeface="Constantia"/>
                <a:cs typeface="Constantia"/>
              </a:rPr>
              <a:t>patogenna</a:t>
            </a:r>
            <a:r>
              <a:rPr sz="1100" spc="-65" dirty="0">
                <a:solidFill>
                  <a:srgbClr val="E6F0E2"/>
                </a:solidFill>
                <a:latin typeface="Constantia"/>
                <a:cs typeface="Constantia"/>
              </a:rPr>
              <a:t> </a:t>
            </a:r>
            <a:r>
              <a:rPr sz="1100" dirty="0">
                <a:solidFill>
                  <a:srgbClr val="E6F0E2"/>
                </a:solidFill>
                <a:latin typeface="Constantia"/>
                <a:cs typeface="Constantia"/>
              </a:rPr>
              <a:t>umiejscawia</a:t>
            </a:r>
            <a:r>
              <a:rPr sz="1100" spc="-40" dirty="0">
                <a:solidFill>
                  <a:srgbClr val="E6F0E2"/>
                </a:solidFill>
                <a:latin typeface="Constantia"/>
                <a:cs typeface="Constantia"/>
              </a:rPr>
              <a:t> </a:t>
            </a:r>
            <a:r>
              <a:rPr sz="1100" dirty="0">
                <a:solidFill>
                  <a:srgbClr val="E6F0E2"/>
                </a:solidFill>
                <a:latin typeface="Constantia"/>
                <a:cs typeface="Constantia"/>
              </a:rPr>
              <a:t>się</a:t>
            </a:r>
            <a:r>
              <a:rPr sz="1100" spc="-40" dirty="0">
                <a:solidFill>
                  <a:srgbClr val="E6F0E2"/>
                </a:solidFill>
                <a:latin typeface="Constantia"/>
                <a:cs typeface="Constantia"/>
              </a:rPr>
              <a:t> </a:t>
            </a:r>
            <a:r>
              <a:rPr sz="1100" spc="-25" dirty="0">
                <a:solidFill>
                  <a:srgbClr val="E6F0E2"/>
                </a:solidFill>
                <a:latin typeface="Constantia"/>
                <a:cs typeface="Constantia"/>
              </a:rPr>
              <a:t>na </a:t>
            </a:r>
            <a:r>
              <a:rPr sz="1100" dirty="0">
                <a:solidFill>
                  <a:srgbClr val="E6F0E2"/>
                </a:solidFill>
                <a:latin typeface="Constantia"/>
                <a:cs typeface="Constantia"/>
              </a:rPr>
              <a:t>różnej</a:t>
            </a:r>
            <a:r>
              <a:rPr sz="1100" spc="-30" dirty="0">
                <a:solidFill>
                  <a:srgbClr val="E6F0E2"/>
                </a:solidFill>
                <a:latin typeface="Constantia"/>
                <a:cs typeface="Constantia"/>
              </a:rPr>
              <a:t> </a:t>
            </a:r>
            <a:r>
              <a:rPr sz="1100" spc="-10" dirty="0">
                <a:solidFill>
                  <a:srgbClr val="E6F0E2"/>
                </a:solidFill>
                <a:latin typeface="Constantia"/>
                <a:cs typeface="Constantia"/>
              </a:rPr>
              <a:t>głębokości</a:t>
            </a:r>
            <a:r>
              <a:rPr sz="1100" spc="-20" dirty="0">
                <a:solidFill>
                  <a:srgbClr val="E6F0E2"/>
                </a:solidFill>
                <a:latin typeface="Constantia"/>
                <a:cs typeface="Constantia"/>
              </a:rPr>
              <a:t> </a:t>
            </a:r>
            <a:r>
              <a:rPr sz="1100" dirty="0">
                <a:solidFill>
                  <a:srgbClr val="E6F0E2"/>
                </a:solidFill>
                <a:latin typeface="Constantia"/>
                <a:cs typeface="Constantia"/>
              </a:rPr>
              <a:t>pod</a:t>
            </a:r>
            <a:r>
              <a:rPr sz="1100" spc="-5" dirty="0">
                <a:solidFill>
                  <a:srgbClr val="E6F0E2"/>
                </a:solidFill>
                <a:latin typeface="Constantia"/>
                <a:cs typeface="Constantia"/>
              </a:rPr>
              <a:t> </a:t>
            </a:r>
            <a:r>
              <a:rPr sz="1100" dirty="0">
                <a:solidFill>
                  <a:srgbClr val="E6F0E2"/>
                </a:solidFill>
                <a:latin typeface="Constantia"/>
                <a:cs typeface="Constantia"/>
              </a:rPr>
              <a:t>okrywą</a:t>
            </a:r>
            <a:r>
              <a:rPr sz="1100" spc="-5" dirty="0">
                <a:solidFill>
                  <a:srgbClr val="E6F0E2"/>
                </a:solidFill>
                <a:latin typeface="Constantia"/>
                <a:cs typeface="Constantia"/>
              </a:rPr>
              <a:t> </a:t>
            </a:r>
            <a:r>
              <a:rPr sz="1100" spc="-10" dirty="0">
                <a:solidFill>
                  <a:srgbClr val="E6F0E2"/>
                </a:solidFill>
                <a:latin typeface="Constantia"/>
                <a:cs typeface="Constantia"/>
              </a:rPr>
              <a:t>nasienną.</a:t>
            </a:r>
            <a:endParaRPr sz="1100">
              <a:latin typeface="Constantia"/>
              <a:cs typeface="Constantia"/>
            </a:endParaRPr>
          </a:p>
          <a:p>
            <a:pPr marL="377825" marR="369570" indent="-1270" algn="ctr">
              <a:lnSpc>
                <a:spcPts val="1200"/>
              </a:lnSpc>
              <a:spcBef>
                <a:spcPts val="10"/>
              </a:spcBef>
            </a:pPr>
            <a:r>
              <a:rPr sz="1100" spc="-10" dirty="0">
                <a:solidFill>
                  <a:srgbClr val="E6F0E2"/>
                </a:solidFill>
                <a:latin typeface="Constantia"/>
                <a:cs typeface="Constantia"/>
              </a:rPr>
              <a:t>Większość</a:t>
            </a:r>
            <a:r>
              <a:rPr sz="1100" spc="-20" dirty="0">
                <a:solidFill>
                  <a:srgbClr val="E6F0E2"/>
                </a:solidFill>
                <a:latin typeface="Constantia"/>
                <a:cs typeface="Constantia"/>
              </a:rPr>
              <a:t> </a:t>
            </a:r>
            <a:r>
              <a:rPr sz="1100" dirty="0">
                <a:solidFill>
                  <a:srgbClr val="E6F0E2"/>
                </a:solidFill>
                <a:latin typeface="Constantia"/>
                <a:cs typeface="Constantia"/>
              </a:rPr>
              <a:t>grzybów</a:t>
            </a:r>
            <a:r>
              <a:rPr sz="1100" spc="5" dirty="0">
                <a:solidFill>
                  <a:srgbClr val="E6F0E2"/>
                </a:solidFill>
                <a:latin typeface="Constantia"/>
                <a:cs typeface="Constantia"/>
              </a:rPr>
              <a:t> </a:t>
            </a:r>
            <a:r>
              <a:rPr sz="1100" dirty="0">
                <a:solidFill>
                  <a:srgbClr val="E6F0E2"/>
                </a:solidFill>
                <a:latin typeface="Constantia"/>
                <a:cs typeface="Constantia"/>
              </a:rPr>
              <a:t>i</a:t>
            </a:r>
            <a:r>
              <a:rPr sz="1100" spc="5" dirty="0">
                <a:solidFill>
                  <a:srgbClr val="E6F0E2"/>
                </a:solidFill>
                <a:latin typeface="Constantia"/>
                <a:cs typeface="Constantia"/>
              </a:rPr>
              <a:t> </a:t>
            </a:r>
            <a:r>
              <a:rPr sz="1100" spc="-10" dirty="0">
                <a:solidFill>
                  <a:srgbClr val="E6F0E2"/>
                </a:solidFill>
                <a:latin typeface="Constantia"/>
                <a:cs typeface="Constantia"/>
              </a:rPr>
              <a:t>bakterii fitopatogenicznych</a:t>
            </a:r>
            <a:r>
              <a:rPr sz="1100" spc="15" dirty="0">
                <a:solidFill>
                  <a:srgbClr val="E6F0E2"/>
                </a:solidFill>
                <a:latin typeface="Constantia"/>
                <a:cs typeface="Constantia"/>
              </a:rPr>
              <a:t> </a:t>
            </a:r>
            <a:r>
              <a:rPr sz="1100" dirty="0">
                <a:solidFill>
                  <a:srgbClr val="E6F0E2"/>
                </a:solidFill>
                <a:latin typeface="Constantia"/>
                <a:cs typeface="Constantia"/>
              </a:rPr>
              <a:t>znajduje</a:t>
            </a:r>
            <a:r>
              <a:rPr sz="1100" spc="35" dirty="0">
                <a:solidFill>
                  <a:srgbClr val="E6F0E2"/>
                </a:solidFill>
                <a:latin typeface="Constantia"/>
                <a:cs typeface="Constantia"/>
              </a:rPr>
              <a:t> </a:t>
            </a:r>
            <a:r>
              <a:rPr sz="1100" spc="-25" dirty="0">
                <a:solidFill>
                  <a:srgbClr val="E6F0E2"/>
                </a:solidFill>
                <a:latin typeface="Constantia"/>
                <a:cs typeface="Constantia"/>
              </a:rPr>
              <a:t>się</a:t>
            </a:r>
            <a:endParaRPr sz="1100">
              <a:latin typeface="Constantia"/>
              <a:cs typeface="Constantia"/>
            </a:endParaRPr>
          </a:p>
          <a:p>
            <a:pPr marL="385445" marR="376555" algn="ctr">
              <a:lnSpc>
                <a:spcPts val="1210"/>
              </a:lnSpc>
              <a:spcBef>
                <a:spcPts val="5"/>
              </a:spcBef>
            </a:pPr>
            <a:r>
              <a:rPr sz="1100" dirty="0">
                <a:solidFill>
                  <a:srgbClr val="E6F0E2"/>
                </a:solidFill>
                <a:latin typeface="Constantia"/>
                <a:cs typeface="Constantia"/>
              </a:rPr>
              <a:t>wewnątrz</a:t>
            </a:r>
            <a:r>
              <a:rPr sz="1100" spc="-25" dirty="0">
                <a:solidFill>
                  <a:srgbClr val="E6F0E2"/>
                </a:solidFill>
                <a:latin typeface="Constantia"/>
                <a:cs typeface="Constantia"/>
              </a:rPr>
              <a:t> </a:t>
            </a:r>
            <a:r>
              <a:rPr sz="1100" dirty="0">
                <a:solidFill>
                  <a:srgbClr val="E6F0E2"/>
                </a:solidFill>
                <a:latin typeface="Constantia"/>
                <a:cs typeface="Constantia"/>
              </a:rPr>
              <a:t>nasion</a:t>
            </a:r>
            <a:r>
              <a:rPr sz="1100" spc="-35" dirty="0">
                <a:solidFill>
                  <a:srgbClr val="E6F0E2"/>
                </a:solidFill>
                <a:latin typeface="Constantia"/>
                <a:cs typeface="Constantia"/>
              </a:rPr>
              <a:t> </a:t>
            </a:r>
            <a:r>
              <a:rPr sz="1100" dirty="0">
                <a:solidFill>
                  <a:srgbClr val="E6F0E2"/>
                </a:solidFill>
                <a:latin typeface="Constantia"/>
                <a:cs typeface="Constantia"/>
              </a:rPr>
              <a:t>w</a:t>
            </a:r>
            <a:r>
              <a:rPr sz="1100" spc="-20" dirty="0">
                <a:solidFill>
                  <a:srgbClr val="E6F0E2"/>
                </a:solidFill>
                <a:latin typeface="Constantia"/>
                <a:cs typeface="Constantia"/>
              </a:rPr>
              <a:t> </a:t>
            </a:r>
            <a:r>
              <a:rPr sz="1100" dirty="0">
                <a:solidFill>
                  <a:srgbClr val="E6F0E2"/>
                </a:solidFill>
                <a:latin typeface="Constantia"/>
                <a:cs typeface="Constantia"/>
              </a:rPr>
              <a:t>pustych </a:t>
            </a:r>
            <a:r>
              <a:rPr sz="1100" spc="-25" dirty="0">
                <a:solidFill>
                  <a:srgbClr val="E6F0E2"/>
                </a:solidFill>
                <a:latin typeface="Constantia"/>
                <a:cs typeface="Constantia"/>
              </a:rPr>
              <a:t>ich </a:t>
            </a:r>
            <a:r>
              <a:rPr sz="1100" spc="-10" dirty="0">
                <a:solidFill>
                  <a:srgbClr val="E6F0E2"/>
                </a:solidFill>
                <a:latin typeface="Constantia"/>
                <a:cs typeface="Constantia"/>
              </a:rPr>
              <a:t>przestrzeniach.</a:t>
            </a:r>
            <a:endParaRPr sz="1100">
              <a:latin typeface="Constantia"/>
              <a:cs typeface="Constantia"/>
            </a:endParaRPr>
          </a:p>
        </p:txBody>
      </p:sp>
      <p:grpSp>
        <p:nvGrpSpPr>
          <p:cNvPr id="7" name="object 7"/>
          <p:cNvGrpSpPr/>
          <p:nvPr/>
        </p:nvGrpSpPr>
        <p:grpSpPr>
          <a:xfrm>
            <a:off x="3024251" y="3968864"/>
            <a:ext cx="2664460" cy="508634"/>
            <a:chOff x="3024251" y="3968864"/>
            <a:chExt cx="2664460" cy="508634"/>
          </a:xfrm>
        </p:grpSpPr>
        <p:sp>
          <p:nvSpPr>
            <p:cNvPr id="8" name="object 8"/>
            <p:cNvSpPr/>
            <p:nvPr/>
          </p:nvSpPr>
          <p:spPr>
            <a:xfrm>
              <a:off x="3036951" y="3981564"/>
              <a:ext cx="2639060" cy="483234"/>
            </a:xfrm>
            <a:custGeom>
              <a:avLst/>
              <a:gdLst/>
              <a:ahLst/>
              <a:cxnLst/>
              <a:rect l="l" t="t" r="r" b="b"/>
              <a:pathLst>
                <a:path w="2639060" h="483235">
                  <a:moveTo>
                    <a:pt x="2638805" y="0"/>
                  </a:moveTo>
                  <a:lnTo>
                    <a:pt x="0" y="0"/>
                  </a:lnTo>
                  <a:lnTo>
                    <a:pt x="0" y="483120"/>
                  </a:lnTo>
                  <a:lnTo>
                    <a:pt x="2638805" y="483120"/>
                  </a:lnTo>
                  <a:lnTo>
                    <a:pt x="2638805" y="0"/>
                  </a:lnTo>
                  <a:close/>
                </a:path>
              </a:pathLst>
            </a:custGeom>
            <a:solidFill>
              <a:srgbClr val="D2DED0">
                <a:alpha val="90194"/>
              </a:srgbClr>
            </a:solidFill>
          </p:spPr>
          <p:txBody>
            <a:bodyPr wrap="square" lIns="0" tIns="0" rIns="0" bIns="0" rtlCol="0"/>
            <a:lstStyle/>
            <a:p>
              <a:endParaRPr/>
            </a:p>
          </p:txBody>
        </p:sp>
        <p:sp>
          <p:nvSpPr>
            <p:cNvPr id="9" name="object 9"/>
            <p:cNvSpPr/>
            <p:nvPr/>
          </p:nvSpPr>
          <p:spPr>
            <a:xfrm>
              <a:off x="3036951" y="3981564"/>
              <a:ext cx="2639060" cy="483234"/>
            </a:xfrm>
            <a:custGeom>
              <a:avLst/>
              <a:gdLst/>
              <a:ahLst/>
              <a:cxnLst/>
              <a:rect l="l" t="t" r="r" b="b"/>
              <a:pathLst>
                <a:path w="2639060" h="483235">
                  <a:moveTo>
                    <a:pt x="0" y="483120"/>
                  </a:moveTo>
                  <a:lnTo>
                    <a:pt x="2638805" y="483120"/>
                  </a:lnTo>
                  <a:lnTo>
                    <a:pt x="2638805" y="0"/>
                  </a:lnTo>
                  <a:lnTo>
                    <a:pt x="0" y="0"/>
                  </a:lnTo>
                  <a:lnTo>
                    <a:pt x="0" y="483120"/>
                  </a:lnTo>
                  <a:close/>
                </a:path>
              </a:pathLst>
            </a:custGeom>
            <a:ln w="25400">
              <a:solidFill>
                <a:srgbClr val="D2DED0"/>
              </a:solidFill>
            </a:ln>
          </p:spPr>
          <p:txBody>
            <a:bodyPr wrap="square" lIns="0" tIns="0" rIns="0" bIns="0" rtlCol="0"/>
            <a:lstStyle/>
            <a:p>
              <a:endParaRPr/>
            </a:p>
          </p:txBody>
        </p:sp>
      </p:grpSp>
      <p:sp>
        <p:nvSpPr>
          <p:cNvPr id="10" name="object 10"/>
          <p:cNvSpPr txBox="1"/>
          <p:nvPr/>
        </p:nvSpPr>
        <p:spPr>
          <a:xfrm>
            <a:off x="6032500" y="2956623"/>
            <a:ext cx="2664460" cy="1038225"/>
          </a:xfrm>
          <a:prstGeom prst="rect">
            <a:avLst/>
          </a:prstGeom>
          <a:solidFill>
            <a:srgbClr val="5E9C4D"/>
          </a:solidFill>
        </p:spPr>
        <p:txBody>
          <a:bodyPr vert="horz" wrap="square" lIns="0" tIns="48895" rIns="0" bIns="0" rtlCol="0">
            <a:spAutoFit/>
          </a:bodyPr>
          <a:lstStyle/>
          <a:p>
            <a:pPr marL="109855" marR="100965" indent="-635" algn="ctr">
              <a:lnSpc>
                <a:spcPct val="91700"/>
              </a:lnSpc>
              <a:spcBef>
                <a:spcPts val="385"/>
              </a:spcBef>
            </a:pPr>
            <a:r>
              <a:rPr sz="1100" dirty="0">
                <a:solidFill>
                  <a:srgbClr val="E6F0E2"/>
                </a:solidFill>
                <a:latin typeface="Constantia"/>
                <a:cs typeface="Constantia"/>
              </a:rPr>
              <a:t>W</a:t>
            </a:r>
            <a:r>
              <a:rPr sz="1100" spc="-40" dirty="0">
                <a:solidFill>
                  <a:srgbClr val="E6F0E2"/>
                </a:solidFill>
                <a:latin typeface="Constantia"/>
                <a:cs typeface="Constantia"/>
              </a:rPr>
              <a:t> </a:t>
            </a:r>
            <a:r>
              <a:rPr sz="1100" dirty="0">
                <a:solidFill>
                  <a:srgbClr val="E6F0E2"/>
                </a:solidFill>
                <a:latin typeface="Constantia"/>
                <a:cs typeface="Constantia"/>
              </a:rPr>
              <a:t>warunkach</a:t>
            </a:r>
            <a:r>
              <a:rPr sz="1100" spc="-25" dirty="0">
                <a:solidFill>
                  <a:srgbClr val="E6F0E2"/>
                </a:solidFill>
                <a:latin typeface="Constantia"/>
                <a:cs typeface="Constantia"/>
              </a:rPr>
              <a:t> </a:t>
            </a:r>
            <a:r>
              <a:rPr sz="1100" dirty="0">
                <a:solidFill>
                  <a:srgbClr val="E6F0E2"/>
                </a:solidFill>
                <a:latin typeface="Constantia"/>
                <a:cs typeface="Constantia"/>
              </a:rPr>
              <a:t>sprzyjających</a:t>
            </a:r>
            <a:r>
              <a:rPr sz="1100" spc="-15" dirty="0">
                <a:solidFill>
                  <a:srgbClr val="E6F0E2"/>
                </a:solidFill>
                <a:latin typeface="Constantia"/>
                <a:cs typeface="Constantia"/>
              </a:rPr>
              <a:t> </a:t>
            </a:r>
            <a:r>
              <a:rPr sz="1100" spc="-10" dirty="0">
                <a:solidFill>
                  <a:srgbClr val="E6F0E2"/>
                </a:solidFill>
                <a:latin typeface="Constantia"/>
                <a:cs typeface="Constantia"/>
              </a:rPr>
              <a:t>rozwojowi </a:t>
            </a:r>
            <a:r>
              <a:rPr sz="1100" dirty="0">
                <a:solidFill>
                  <a:srgbClr val="E6F0E2"/>
                </a:solidFill>
                <a:latin typeface="Constantia"/>
                <a:cs typeface="Constantia"/>
              </a:rPr>
              <a:t>grzybów</a:t>
            </a:r>
            <a:r>
              <a:rPr sz="1100" spc="-25" dirty="0">
                <a:solidFill>
                  <a:srgbClr val="E6F0E2"/>
                </a:solidFill>
                <a:latin typeface="Constantia"/>
                <a:cs typeface="Constantia"/>
              </a:rPr>
              <a:t> </a:t>
            </a:r>
            <a:r>
              <a:rPr sz="1100" dirty="0">
                <a:solidFill>
                  <a:srgbClr val="E6F0E2"/>
                </a:solidFill>
                <a:latin typeface="Constantia"/>
                <a:cs typeface="Constantia"/>
              </a:rPr>
              <a:t>mogą</a:t>
            </a:r>
            <a:r>
              <a:rPr sz="1100" spc="-15" dirty="0">
                <a:solidFill>
                  <a:srgbClr val="E6F0E2"/>
                </a:solidFill>
                <a:latin typeface="Constantia"/>
                <a:cs typeface="Constantia"/>
              </a:rPr>
              <a:t> </a:t>
            </a:r>
            <a:r>
              <a:rPr sz="1100" spc="-10" dirty="0">
                <a:solidFill>
                  <a:srgbClr val="E6F0E2"/>
                </a:solidFill>
                <a:latin typeface="Constantia"/>
                <a:cs typeface="Constantia"/>
              </a:rPr>
              <a:t>owocować</a:t>
            </a:r>
            <a:r>
              <a:rPr sz="1100" spc="-25" dirty="0">
                <a:solidFill>
                  <a:srgbClr val="E6F0E2"/>
                </a:solidFill>
                <a:latin typeface="Constantia"/>
                <a:cs typeface="Constantia"/>
              </a:rPr>
              <a:t> na </a:t>
            </a:r>
            <a:r>
              <a:rPr sz="1100" dirty="0">
                <a:solidFill>
                  <a:srgbClr val="E6F0E2"/>
                </a:solidFill>
                <a:latin typeface="Constantia"/>
                <a:cs typeface="Constantia"/>
              </a:rPr>
              <a:t>powierzchni</a:t>
            </a:r>
            <a:r>
              <a:rPr sz="1100" spc="-40" dirty="0">
                <a:solidFill>
                  <a:srgbClr val="E6F0E2"/>
                </a:solidFill>
                <a:latin typeface="Constantia"/>
                <a:cs typeface="Constantia"/>
              </a:rPr>
              <a:t> </a:t>
            </a:r>
            <a:r>
              <a:rPr sz="1100" dirty="0">
                <a:solidFill>
                  <a:srgbClr val="E6F0E2"/>
                </a:solidFill>
                <a:latin typeface="Constantia"/>
                <a:cs typeface="Constantia"/>
              </a:rPr>
              <a:t>nasion</a:t>
            </a:r>
            <a:r>
              <a:rPr sz="1100" spc="-50" dirty="0">
                <a:solidFill>
                  <a:srgbClr val="E6F0E2"/>
                </a:solidFill>
                <a:latin typeface="Constantia"/>
                <a:cs typeface="Constantia"/>
              </a:rPr>
              <a:t> </a:t>
            </a:r>
            <a:r>
              <a:rPr sz="1100" dirty="0">
                <a:solidFill>
                  <a:srgbClr val="E6F0E2"/>
                </a:solidFill>
                <a:latin typeface="Constantia"/>
                <a:cs typeface="Constantia"/>
              </a:rPr>
              <a:t>(diaspor),</a:t>
            </a:r>
            <a:r>
              <a:rPr sz="1100" spc="-45" dirty="0">
                <a:solidFill>
                  <a:srgbClr val="E6F0E2"/>
                </a:solidFill>
                <a:latin typeface="Constantia"/>
                <a:cs typeface="Constantia"/>
              </a:rPr>
              <a:t> </a:t>
            </a:r>
            <a:r>
              <a:rPr sz="1100" spc="-10" dirty="0">
                <a:solidFill>
                  <a:srgbClr val="E6F0E2"/>
                </a:solidFill>
                <a:latin typeface="Constantia"/>
                <a:cs typeface="Constantia"/>
              </a:rPr>
              <a:t>tworząc </a:t>
            </a:r>
            <a:r>
              <a:rPr sz="1100" dirty="0">
                <a:solidFill>
                  <a:srgbClr val="E6F0E2"/>
                </a:solidFill>
                <a:latin typeface="Constantia"/>
                <a:cs typeface="Constantia"/>
              </a:rPr>
              <a:t>ciemne</a:t>
            </a:r>
            <a:r>
              <a:rPr sz="1100" spc="-25" dirty="0">
                <a:solidFill>
                  <a:srgbClr val="E6F0E2"/>
                </a:solidFill>
                <a:latin typeface="Constantia"/>
                <a:cs typeface="Constantia"/>
              </a:rPr>
              <a:t> </a:t>
            </a:r>
            <a:r>
              <a:rPr sz="1100" dirty="0">
                <a:solidFill>
                  <a:srgbClr val="E6F0E2"/>
                </a:solidFill>
                <a:latin typeface="Constantia"/>
                <a:cs typeface="Constantia"/>
              </a:rPr>
              <a:t>punkty</a:t>
            </a:r>
            <a:r>
              <a:rPr sz="1100" spc="-10" dirty="0">
                <a:solidFill>
                  <a:srgbClr val="E6F0E2"/>
                </a:solidFill>
                <a:latin typeface="Constantia"/>
                <a:cs typeface="Constantia"/>
              </a:rPr>
              <a:t> </a:t>
            </a:r>
            <a:r>
              <a:rPr sz="1100" dirty="0">
                <a:solidFill>
                  <a:srgbClr val="E6F0E2"/>
                </a:solidFill>
                <a:latin typeface="Constantia"/>
                <a:cs typeface="Constantia"/>
              </a:rPr>
              <a:t>(</a:t>
            </a:r>
            <a:r>
              <a:rPr sz="1100" i="1" dirty="0">
                <a:solidFill>
                  <a:srgbClr val="E6F0E2"/>
                </a:solidFill>
                <a:latin typeface="Constantia"/>
                <a:cs typeface="Constantia"/>
              </a:rPr>
              <a:t>Ascochyta</a:t>
            </a:r>
            <a:r>
              <a:rPr sz="1100" i="1" spc="-5" dirty="0">
                <a:solidFill>
                  <a:srgbClr val="E6F0E2"/>
                </a:solidFill>
                <a:latin typeface="Constantia"/>
                <a:cs typeface="Constantia"/>
              </a:rPr>
              <a:t> </a:t>
            </a:r>
            <a:r>
              <a:rPr sz="1100" dirty="0">
                <a:solidFill>
                  <a:srgbClr val="E6F0E2"/>
                </a:solidFill>
                <a:latin typeface="Constantia"/>
                <a:cs typeface="Constantia"/>
              </a:rPr>
              <a:t>na</a:t>
            </a:r>
            <a:r>
              <a:rPr sz="1100" spc="-25" dirty="0">
                <a:solidFill>
                  <a:srgbClr val="E6F0E2"/>
                </a:solidFill>
                <a:latin typeface="Constantia"/>
                <a:cs typeface="Constantia"/>
              </a:rPr>
              <a:t> </a:t>
            </a:r>
            <a:r>
              <a:rPr sz="1100" spc="-10" dirty="0">
                <a:solidFill>
                  <a:srgbClr val="E6F0E2"/>
                </a:solidFill>
                <a:latin typeface="Constantia"/>
                <a:cs typeface="Constantia"/>
              </a:rPr>
              <a:t>nasionach </a:t>
            </a:r>
            <a:r>
              <a:rPr sz="1100" dirty="0">
                <a:solidFill>
                  <a:srgbClr val="E6F0E2"/>
                </a:solidFill>
                <a:latin typeface="Constantia"/>
                <a:cs typeface="Constantia"/>
              </a:rPr>
              <a:t>grochu,</a:t>
            </a:r>
            <a:r>
              <a:rPr sz="1100" spc="-30" dirty="0">
                <a:solidFill>
                  <a:srgbClr val="E6F0E2"/>
                </a:solidFill>
                <a:latin typeface="Constantia"/>
                <a:cs typeface="Constantia"/>
              </a:rPr>
              <a:t> </a:t>
            </a:r>
            <a:r>
              <a:rPr sz="1100" i="1" dirty="0">
                <a:solidFill>
                  <a:srgbClr val="E6F0E2"/>
                </a:solidFill>
                <a:latin typeface="Constantia"/>
                <a:cs typeface="Constantia"/>
              </a:rPr>
              <a:t>Phoma</a:t>
            </a:r>
            <a:r>
              <a:rPr sz="1100" i="1" spc="-15" dirty="0">
                <a:solidFill>
                  <a:srgbClr val="E6F0E2"/>
                </a:solidFill>
                <a:latin typeface="Constantia"/>
                <a:cs typeface="Constantia"/>
              </a:rPr>
              <a:t> </a:t>
            </a:r>
            <a:r>
              <a:rPr sz="1100" dirty="0">
                <a:solidFill>
                  <a:srgbClr val="E6F0E2"/>
                </a:solidFill>
                <a:latin typeface="Constantia"/>
                <a:cs typeface="Constantia"/>
              </a:rPr>
              <a:t>na</a:t>
            </a:r>
            <a:r>
              <a:rPr sz="1100" spc="-35" dirty="0">
                <a:solidFill>
                  <a:srgbClr val="E6F0E2"/>
                </a:solidFill>
                <a:latin typeface="Constantia"/>
                <a:cs typeface="Constantia"/>
              </a:rPr>
              <a:t> </a:t>
            </a:r>
            <a:r>
              <a:rPr sz="1100" dirty="0">
                <a:solidFill>
                  <a:srgbClr val="E6F0E2"/>
                </a:solidFill>
                <a:latin typeface="Constantia"/>
                <a:cs typeface="Constantia"/>
              </a:rPr>
              <a:t>nasionach</a:t>
            </a:r>
            <a:r>
              <a:rPr sz="1100" spc="-35" dirty="0">
                <a:solidFill>
                  <a:srgbClr val="E6F0E2"/>
                </a:solidFill>
                <a:latin typeface="Constantia"/>
                <a:cs typeface="Constantia"/>
              </a:rPr>
              <a:t> </a:t>
            </a:r>
            <a:r>
              <a:rPr sz="1100" spc="-10" dirty="0">
                <a:solidFill>
                  <a:srgbClr val="E6F0E2"/>
                </a:solidFill>
                <a:latin typeface="Constantia"/>
                <a:cs typeface="Constantia"/>
              </a:rPr>
              <a:t>kapusty, </a:t>
            </a:r>
            <a:r>
              <a:rPr sz="1100" i="1" dirty="0">
                <a:solidFill>
                  <a:srgbClr val="E6F0E2"/>
                </a:solidFill>
                <a:latin typeface="Constantia"/>
                <a:cs typeface="Constantia"/>
              </a:rPr>
              <a:t>Septoria</a:t>
            </a:r>
            <a:r>
              <a:rPr sz="1100" i="1" spc="-15" dirty="0">
                <a:solidFill>
                  <a:srgbClr val="E6F0E2"/>
                </a:solidFill>
                <a:latin typeface="Constantia"/>
                <a:cs typeface="Constantia"/>
              </a:rPr>
              <a:t> </a:t>
            </a:r>
            <a:r>
              <a:rPr sz="1100" dirty="0">
                <a:solidFill>
                  <a:srgbClr val="E6F0E2"/>
                </a:solidFill>
                <a:latin typeface="Constantia"/>
                <a:cs typeface="Constantia"/>
              </a:rPr>
              <a:t>na</a:t>
            </a:r>
            <a:r>
              <a:rPr sz="1100" spc="-20" dirty="0">
                <a:solidFill>
                  <a:srgbClr val="E6F0E2"/>
                </a:solidFill>
                <a:latin typeface="Constantia"/>
                <a:cs typeface="Constantia"/>
              </a:rPr>
              <a:t> </a:t>
            </a:r>
            <a:r>
              <a:rPr sz="1100" dirty="0">
                <a:solidFill>
                  <a:srgbClr val="E6F0E2"/>
                </a:solidFill>
                <a:latin typeface="Constantia"/>
                <a:cs typeface="Constantia"/>
              </a:rPr>
              <a:t>ziarniakach</a:t>
            </a:r>
            <a:r>
              <a:rPr sz="1100" spc="-15" dirty="0">
                <a:solidFill>
                  <a:srgbClr val="E6F0E2"/>
                </a:solidFill>
                <a:latin typeface="Constantia"/>
                <a:cs typeface="Constantia"/>
              </a:rPr>
              <a:t> </a:t>
            </a:r>
            <a:r>
              <a:rPr sz="1100" spc="-10" dirty="0">
                <a:solidFill>
                  <a:srgbClr val="E6F0E2"/>
                </a:solidFill>
                <a:latin typeface="Constantia"/>
                <a:cs typeface="Constantia"/>
              </a:rPr>
              <a:t>zbóż)</a:t>
            </a:r>
            <a:endParaRPr sz="1100" dirty="0">
              <a:latin typeface="Constantia"/>
              <a:cs typeface="Constantia"/>
            </a:endParaRPr>
          </a:p>
        </p:txBody>
      </p:sp>
      <p:grpSp>
        <p:nvGrpSpPr>
          <p:cNvPr id="11" name="object 11"/>
          <p:cNvGrpSpPr/>
          <p:nvPr/>
        </p:nvGrpSpPr>
        <p:grpSpPr>
          <a:xfrm>
            <a:off x="15875" y="1457325"/>
            <a:ext cx="9128125" cy="3007473"/>
            <a:chOff x="15875" y="1457325"/>
            <a:chExt cx="9128125" cy="3007473"/>
          </a:xfrm>
        </p:grpSpPr>
        <p:sp>
          <p:nvSpPr>
            <p:cNvPr id="12" name="object 12"/>
            <p:cNvSpPr/>
            <p:nvPr/>
          </p:nvSpPr>
          <p:spPr>
            <a:xfrm>
              <a:off x="6045200" y="3981564"/>
              <a:ext cx="2639060" cy="483234"/>
            </a:xfrm>
            <a:custGeom>
              <a:avLst/>
              <a:gdLst/>
              <a:ahLst/>
              <a:cxnLst/>
              <a:rect l="l" t="t" r="r" b="b"/>
              <a:pathLst>
                <a:path w="2639059" h="483235">
                  <a:moveTo>
                    <a:pt x="2638805" y="0"/>
                  </a:moveTo>
                  <a:lnTo>
                    <a:pt x="0" y="0"/>
                  </a:lnTo>
                  <a:lnTo>
                    <a:pt x="0" y="483120"/>
                  </a:lnTo>
                  <a:lnTo>
                    <a:pt x="2638805" y="483120"/>
                  </a:lnTo>
                  <a:lnTo>
                    <a:pt x="2638805" y="0"/>
                  </a:lnTo>
                  <a:close/>
                </a:path>
              </a:pathLst>
            </a:custGeom>
            <a:solidFill>
              <a:srgbClr val="D2DED0">
                <a:alpha val="90194"/>
              </a:srgbClr>
            </a:solidFill>
          </p:spPr>
          <p:txBody>
            <a:bodyPr wrap="square" lIns="0" tIns="0" rIns="0" bIns="0" rtlCol="0"/>
            <a:lstStyle/>
            <a:p>
              <a:endParaRPr/>
            </a:p>
          </p:txBody>
        </p:sp>
        <p:sp>
          <p:nvSpPr>
            <p:cNvPr id="13" name="object 13"/>
            <p:cNvSpPr/>
            <p:nvPr/>
          </p:nvSpPr>
          <p:spPr>
            <a:xfrm>
              <a:off x="6045200" y="3981564"/>
              <a:ext cx="2639060" cy="483234"/>
            </a:xfrm>
            <a:custGeom>
              <a:avLst/>
              <a:gdLst/>
              <a:ahLst/>
              <a:cxnLst/>
              <a:rect l="l" t="t" r="r" b="b"/>
              <a:pathLst>
                <a:path w="2639059" h="483235">
                  <a:moveTo>
                    <a:pt x="0" y="483120"/>
                  </a:moveTo>
                  <a:lnTo>
                    <a:pt x="2638805" y="483120"/>
                  </a:lnTo>
                  <a:lnTo>
                    <a:pt x="2638805" y="0"/>
                  </a:lnTo>
                  <a:lnTo>
                    <a:pt x="0" y="0"/>
                  </a:lnTo>
                  <a:lnTo>
                    <a:pt x="0" y="483120"/>
                  </a:lnTo>
                  <a:close/>
                </a:path>
              </a:pathLst>
            </a:custGeom>
            <a:ln w="25400">
              <a:solidFill>
                <a:srgbClr val="D2DED0"/>
              </a:solidFill>
            </a:ln>
          </p:spPr>
          <p:txBody>
            <a:bodyPr wrap="square" lIns="0" tIns="0" rIns="0" bIns="0" rtlCol="0"/>
            <a:lstStyle/>
            <a:p>
              <a:endParaRPr/>
            </a:p>
          </p:txBody>
        </p:sp>
        <p:sp>
          <p:nvSpPr>
            <p:cNvPr id="14" name="object 14"/>
            <p:cNvSpPr/>
            <p:nvPr/>
          </p:nvSpPr>
          <p:spPr>
            <a:xfrm>
              <a:off x="15875" y="1457325"/>
              <a:ext cx="9128125" cy="1367155"/>
            </a:xfrm>
            <a:custGeom>
              <a:avLst/>
              <a:gdLst/>
              <a:ahLst/>
              <a:cxnLst/>
              <a:rect l="l" t="t" r="r" b="b"/>
              <a:pathLst>
                <a:path w="9128125" h="1367155">
                  <a:moveTo>
                    <a:pt x="9128125" y="0"/>
                  </a:moveTo>
                  <a:lnTo>
                    <a:pt x="0" y="0"/>
                  </a:lnTo>
                  <a:lnTo>
                    <a:pt x="0" y="1366901"/>
                  </a:lnTo>
                  <a:lnTo>
                    <a:pt x="9128125" y="1366901"/>
                  </a:lnTo>
                  <a:lnTo>
                    <a:pt x="9128125" y="0"/>
                  </a:lnTo>
                  <a:close/>
                </a:path>
              </a:pathLst>
            </a:custGeom>
            <a:solidFill>
              <a:srgbClr val="CC0099"/>
            </a:solidFill>
          </p:spPr>
          <p:txBody>
            <a:bodyPr wrap="square" lIns="0" tIns="0" rIns="0" bIns="0" rtlCol="0"/>
            <a:lstStyle/>
            <a:p>
              <a:endParaRPr/>
            </a:p>
          </p:txBody>
        </p:sp>
      </p:grpSp>
      <p:sp>
        <p:nvSpPr>
          <p:cNvPr id="16" name="object 16"/>
          <p:cNvSpPr txBox="1">
            <a:spLocks noGrp="1"/>
          </p:cNvSpPr>
          <p:nvPr>
            <p:ph type="title"/>
          </p:nvPr>
        </p:nvSpPr>
        <p:spPr>
          <a:xfrm>
            <a:off x="905967" y="1434211"/>
            <a:ext cx="4763135" cy="1061720"/>
          </a:xfrm>
          <a:prstGeom prst="rect">
            <a:avLst/>
          </a:prstGeom>
        </p:spPr>
        <p:txBody>
          <a:bodyPr vert="horz" wrap="square" lIns="0" tIns="12065" rIns="0" bIns="0" rtlCol="0">
            <a:spAutoFit/>
          </a:bodyPr>
          <a:lstStyle/>
          <a:p>
            <a:pPr marL="12700" marR="5080">
              <a:lnSpc>
                <a:spcPct val="100000"/>
              </a:lnSpc>
              <a:spcBef>
                <a:spcPts val="95"/>
              </a:spcBef>
            </a:pPr>
            <a:r>
              <a:rPr sz="3400" b="0" spc="-130" dirty="0">
                <a:latin typeface="Constantia"/>
                <a:cs typeface="Constantia"/>
              </a:rPr>
              <a:t>Rozpoznawanie</a:t>
            </a:r>
            <a:r>
              <a:rPr sz="3400" b="0" spc="-285" dirty="0">
                <a:latin typeface="Constantia"/>
                <a:cs typeface="Constantia"/>
              </a:rPr>
              <a:t> </a:t>
            </a:r>
            <a:r>
              <a:rPr sz="3400" b="0" spc="-100" dirty="0">
                <a:latin typeface="Constantia"/>
                <a:cs typeface="Constantia"/>
              </a:rPr>
              <a:t>czynników </a:t>
            </a:r>
            <a:r>
              <a:rPr sz="3400" b="0" spc="-130" dirty="0">
                <a:latin typeface="Constantia"/>
                <a:cs typeface="Constantia"/>
              </a:rPr>
              <a:t>chorobotwórczych</a:t>
            </a:r>
            <a:r>
              <a:rPr sz="3400" b="0" spc="-175" dirty="0">
                <a:latin typeface="Constantia"/>
                <a:cs typeface="Constantia"/>
              </a:rPr>
              <a:t> </a:t>
            </a:r>
            <a:r>
              <a:rPr sz="3400" b="0" spc="-10" dirty="0">
                <a:latin typeface="Constantia"/>
                <a:cs typeface="Constantia"/>
              </a:rPr>
              <a:t>nasion</a:t>
            </a:r>
            <a:endParaRPr sz="3400">
              <a:latin typeface="Constantia"/>
              <a:cs typeface="Constanti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5875" y="188976"/>
            <a:ext cx="9128125" cy="1007744"/>
            <a:chOff x="15875" y="188976"/>
            <a:chExt cx="9128125" cy="1007744"/>
          </a:xfrm>
        </p:grpSpPr>
        <p:sp>
          <p:nvSpPr>
            <p:cNvPr id="3" name="object 3"/>
            <p:cNvSpPr/>
            <p:nvPr/>
          </p:nvSpPr>
          <p:spPr>
            <a:xfrm>
              <a:off x="15875" y="188976"/>
              <a:ext cx="9128125" cy="863600"/>
            </a:xfrm>
            <a:custGeom>
              <a:avLst/>
              <a:gdLst/>
              <a:ahLst/>
              <a:cxnLst/>
              <a:rect l="l" t="t" r="r" b="b"/>
              <a:pathLst>
                <a:path w="9128125" h="863600">
                  <a:moveTo>
                    <a:pt x="9128125" y="0"/>
                  </a:moveTo>
                  <a:lnTo>
                    <a:pt x="0" y="0"/>
                  </a:lnTo>
                  <a:lnTo>
                    <a:pt x="0" y="863600"/>
                  </a:lnTo>
                  <a:lnTo>
                    <a:pt x="9128125" y="863600"/>
                  </a:lnTo>
                  <a:lnTo>
                    <a:pt x="9128125" y="0"/>
                  </a:lnTo>
                  <a:close/>
                </a:path>
              </a:pathLst>
            </a:custGeom>
            <a:solidFill>
              <a:srgbClr val="CC0099"/>
            </a:solidFill>
          </p:spPr>
          <p:txBody>
            <a:bodyPr wrap="square" lIns="0" tIns="0" rIns="0" bIns="0" rtlCol="0"/>
            <a:lstStyle/>
            <a:p>
              <a:endParaRPr/>
            </a:p>
          </p:txBody>
        </p:sp>
        <p:pic>
          <p:nvPicPr>
            <p:cNvPr id="4" name="object 4"/>
            <p:cNvPicPr/>
            <p:nvPr/>
          </p:nvPicPr>
          <p:blipFill>
            <a:blip r:embed="rId2" cstate="print"/>
            <a:stretch>
              <a:fillRect/>
            </a:stretch>
          </p:blipFill>
          <p:spPr>
            <a:xfrm>
              <a:off x="670559" y="381000"/>
              <a:ext cx="2555748" cy="815339"/>
            </a:xfrm>
            <a:prstGeom prst="rect">
              <a:avLst/>
            </a:prstGeom>
          </p:spPr>
        </p:pic>
        <p:pic>
          <p:nvPicPr>
            <p:cNvPr id="5" name="object 5"/>
            <p:cNvPicPr/>
            <p:nvPr/>
          </p:nvPicPr>
          <p:blipFill>
            <a:blip r:embed="rId3" cstate="print"/>
            <a:stretch>
              <a:fillRect/>
            </a:stretch>
          </p:blipFill>
          <p:spPr>
            <a:xfrm>
              <a:off x="2830067" y="381000"/>
              <a:ext cx="4853939" cy="815339"/>
            </a:xfrm>
            <a:prstGeom prst="rect">
              <a:avLst/>
            </a:prstGeom>
          </p:spPr>
        </p:pic>
        <p:pic>
          <p:nvPicPr>
            <p:cNvPr id="6" name="object 6"/>
            <p:cNvPicPr/>
            <p:nvPr/>
          </p:nvPicPr>
          <p:blipFill>
            <a:blip r:embed="rId4" cstate="print"/>
            <a:stretch>
              <a:fillRect/>
            </a:stretch>
          </p:blipFill>
          <p:spPr>
            <a:xfrm>
              <a:off x="938517" y="604646"/>
              <a:ext cx="2044204" cy="347091"/>
            </a:xfrm>
            <a:prstGeom prst="rect">
              <a:avLst/>
            </a:prstGeom>
          </p:spPr>
        </p:pic>
        <p:pic>
          <p:nvPicPr>
            <p:cNvPr id="7" name="object 7"/>
            <p:cNvPicPr/>
            <p:nvPr/>
          </p:nvPicPr>
          <p:blipFill>
            <a:blip r:embed="rId5" cstate="print"/>
            <a:stretch>
              <a:fillRect/>
            </a:stretch>
          </p:blipFill>
          <p:spPr>
            <a:xfrm>
              <a:off x="3092323" y="604646"/>
              <a:ext cx="4336288" cy="343027"/>
            </a:xfrm>
            <a:prstGeom prst="rect">
              <a:avLst/>
            </a:prstGeom>
          </p:spPr>
        </p:pic>
      </p:grpSp>
      <p:sp>
        <p:nvSpPr>
          <p:cNvPr id="8" name="object 8"/>
          <p:cNvSpPr txBox="1"/>
          <p:nvPr/>
        </p:nvSpPr>
        <p:spPr>
          <a:xfrm>
            <a:off x="618540" y="1563751"/>
            <a:ext cx="7484109" cy="4180204"/>
          </a:xfrm>
          <a:prstGeom prst="rect">
            <a:avLst/>
          </a:prstGeom>
        </p:spPr>
        <p:txBody>
          <a:bodyPr vert="horz" wrap="square" lIns="0" tIns="13335" rIns="0" bIns="0" rtlCol="0">
            <a:spAutoFit/>
          </a:bodyPr>
          <a:lstStyle/>
          <a:p>
            <a:pPr marR="5080" algn="r">
              <a:lnSpc>
                <a:spcPct val="100000"/>
              </a:lnSpc>
              <a:spcBef>
                <a:spcPts val="105"/>
              </a:spcBef>
              <a:tabLst>
                <a:tab pos="1103630" algn="l"/>
                <a:tab pos="2023745" algn="l"/>
                <a:tab pos="3351529" algn="l"/>
                <a:tab pos="4500880" algn="l"/>
                <a:tab pos="5984240" algn="l"/>
                <a:tab pos="6633209" algn="l"/>
              </a:tabLst>
            </a:pPr>
            <a:r>
              <a:rPr sz="2000" spc="-10" dirty="0">
                <a:solidFill>
                  <a:srgbClr val="E6F0E2"/>
                </a:solidFill>
                <a:latin typeface="Constantia"/>
                <a:cs typeface="Constantia"/>
              </a:rPr>
              <a:t>obniżają</a:t>
            </a:r>
            <a:r>
              <a:rPr sz="2000" dirty="0">
                <a:solidFill>
                  <a:srgbClr val="E6F0E2"/>
                </a:solidFill>
                <a:latin typeface="Constantia"/>
                <a:cs typeface="Constantia"/>
              </a:rPr>
              <a:t>	</a:t>
            </a:r>
            <a:r>
              <a:rPr sz="2000" spc="-10" dirty="0">
                <a:solidFill>
                  <a:srgbClr val="E6F0E2"/>
                </a:solidFill>
                <a:latin typeface="Constantia"/>
                <a:cs typeface="Constantia"/>
              </a:rPr>
              <a:t>przede</a:t>
            </a:r>
            <a:r>
              <a:rPr sz="2000" dirty="0">
                <a:solidFill>
                  <a:srgbClr val="E6F0E2"/>
                </a:solidFill>
                <a:latin typeface="Constantia"/>
                <a:cs typeface="Constantia"/>
              </a:rPr>
              <a:t>	</a:t>
            </a:r>
            <a:r>
              <a:rPr sz="2000" spc="-10" dirty="0">
                <a:solidFill>
                  <a:srgbClr val="E6F0E2"/>
                </a:solidFill>
                <a:latin typeface="Constantia"/>
                <a:cs typeface="Constantia"/>
              </a:rPr>
              <a:t>wszystkim</a:t>
            </a:r>
            <a:r>
              <a:rPr sz="2000" dirty="0">
                <a:solidFill>
                  <a:srgbClr val="E6F0E2"/>
                </a:solidFill>
                <a:latin typeface="Constantia"/>
                <a:cs typeface="Constantia"/>
              </a:rPr>
              <a:t>	</a:t>
            </a:r>
            <a:r>
              <a:rPr sz="2000" spc="-10" dirty="0">
                <a:solidFill>
                  <a:srgbClr val="E6F0E2"/>
                </a:solidFill>
                <a:latin typeface="Constantia"/>
                <a:cs typeface="Constantia"/>
              </a:rPr>
              <a:t>zdolność</a:t>
            </a:r>
            <a:r>
              <a:rPr sz="2000" dirty="0">
                <a:solidFill>
                  <a:srgbClr val="E6F0E2"/>
                </a:solidFill>
                <a:latin typeface="Constantia"/>
                <a:cs typeface="Constantia"/>
              </a:rPr>
              <a:t>	</a:t>
            </a:r>
            <a:r>
              <a:rPr sz="2000" spc="-10" dirty="0">
                <a:solidFill>
                  <a:srgbClr val="E6F0E2"/>
                </a:solidFill>
                <a:latin typeface="Constantia"/>
                <a:cs typeface="Constantia"/>
              </a:rPr>
              <a:t>kiełkowania</a:t>
            </a:r>
            <a:r>
              <a:rPr sz="2000" dirty="0">
                <a:solidFill>
                  <a:srgbClr val="E6F0E2"/>
                </a:solidFill>
                <a:latin typeface="Constantia"/>
                <a:cs typeface="Constantia"/>
              </a:rPr>
              <a:t>	</a:t>
            </a:r>
            <a:r>
              <a:rPr sz="2000" spc="-20" dirty="0">
                <a:solidFill>
                  <a:srgbClr val="E6F0E2"/>
                </a:solidFill>
                <a:latin typeface="Constantia"/>
                <a:cs typeface="Constantia"/>
              </a:rPr>
              <a:t>oraz</a:t>
            </a:r>
            <a:r>
              <a:rPr sz="2000" dirty="0">
                <a:solidFill>
                  <a:srgbClr val="E6F0E2"/>
                </a:solidFill>
                <a:latin typeface="Constantia"/>
                <a:cs typeface="Constantia"/>
              </a:rPr>
              <a:t>	</a:t>
            </a:r>
            <a:r>
              <a:rPr sz="2000" spc="-10" dirty="0">
                <a:solidFill>
                  <a:srgbClr val="E6F0E2"/>
                </a:solidFill>
                <a:latin typeface="Constantia"/>
                <a:cs typeface="Constantia"/>
              </a:rPr>
              <a:t>hamują</a:t>
            </a:r>
            <a:endParaRPr sz="2000">
              <a:latin typeface="Constantia"/>
              <a:cs typeface="Constantia"/>
            </a:endParaRPr>
          </a:p>
          <a:p>
            <a:pPr marR="8890" algn="r">
              <a:lnSpc>
                <a:spcPct val="100000"/>
              </a:lnSpc>
              <a:spcBef>
                <a:spcPts val="1500"/>
              </a:spcBef>
            </a:pPr>
            <a:r>
              <a:rPr sz="2000" dirty="0">
                <a:solidFill>
                  <a:srgbClr val="E6F0E2"/>
                </a:solidFill>
                <a:latin typeface="Constantia"/>
                <a:cs typeface="Constantia"/>
              </a:rPr>
              <a:t>rozwój</a:t>
            </a:r>
            <a:r>
              <a:rPr sz="2000" spc="-70" dirty="0">
                <a:solidFill>
                  <a:srgbClr val="E6F0E2"/>
                </a:solidFill>
                <a:latin typeface="Constantia"/>
                <a:cs typeface="Constantia"/>
              </a:rPr>
              <a:t> </a:t>
            </a:r>
            <a:r>
              <a:rPr sz="2000" dirty="0">
                <a:solidFill>
                  <a:srgbClr val="E6F0E2"/>
                </a:solidFill>
                <a:latin typeface="Constantia"/>
                <a:cs typeface="Constantia"/>
              </a:rPr>
              <a:t>siewek.</a:t>
            </a:r>
            <a:r>
              <a:rPr sz="2000" spc="-40" dirty="0">
                <a:solidFill>
                  <a:srgbClr val="E6F0E2"/>
                </a:solidFill>
                <a:latin typeface="Constantia"/>
                <a:cs typeface="Constantia"/>
              </a:rPr>
              <a:t> </a:t>
            </a:r>
            <a:r>
              <a:rPr sz="2000" dirty="0">
                <a:solidFill>
                  <a:srgbClr val="E6F0E2"/>
                </a:solidFill>
                <a:latin typeface="Constantia"/>
                <a:cs typeface="Constantia"/>
              </a:rPr>
              <a:t>Zdolności</a:t>
            </a:r>
            <a:r>
              <a:rPr sz="2000" spc="-50" dirty="0">
                <a:solidFill>
                  <a:srgbClr val="E6F0E2"/>
                </a:solidFill>
                <a:latin typeface="Constantia"/>
                <a:cs typeface="Constantia"/>
              </a:rPr>
              <a:t> </a:t>
            </a:r>
            <a:r>
              <a:rPr sz="2000" spc="-10" dirty="0">
                <a:solidFill>
                  <a:srgbClr val="E6F0E2"/>
                </a:solidFill>
                <a:latin typeface="Constantia"/>
                <a:cs typeface="Constantia"/>
              </a:rPr>
              <a:t>kiełkowania</a:t>
            </a:r>
            <a:r>
              <a:rPr sz="2000" spc="-85" dirty="0">
                <a:solidFill>
                  <a:srgbClr val="E6F0E2"/>
                </a:solidFill>
                <a:latin typeface="Constantia"/>
                <a:cs typeface="Constantia"/>
              </a:rPr>
              <a:t> </a:t>
            </a:r>
            <a:r>
              <a:rPr sz="2000" dirty="0">
                <a:solidFill>
                  <a:srgbClr val="E6F0E2"/>
                </a:solidFill>
                <a:latin typeface="Constantia"/>
                <a:cs typeface="Constantia"/>
              </a:rPr>
              <a:t>z</a:t>
            </a:r>
            <a:r>
              <a:rPr sz="2000" spc="-75" dirty="0">
                <a:solidFill>
                  <a:srgbClr val="E6F0E2"/>
                </a:solidFill>
                <a:latin typeface="Constantia"/>
                <a:cs typeface="Constantia"/>
              </a:rPr>
              <a:t> </a:t>
            </a:r>
            <a:r>
              <a:rPr sz="2000" dirty="0">
                <a:solidFill>
                  <a:srgbClr val="E6F0E2"/>
                </a:solidFill>
                <a:latin typeface="Constantia"/>
                <a:cs typeface="Constantia"/>
              </a:rPr>
              <a:t>powodu</a:t>
            </a:r>
            <a:r>
              <a:rPr sz="2000" spc="-60" dirty="0">
                <a:solidFill>
                  <a:srgbClr val="E6F0E2"/>
                </a:solidFill>
                <a:latin typeface="Constantia"/>
                <a:cs typeface="Constantia"/>
              </a:rPr>
              <a:t> </a:t>
            </a:r>
            <a:r>
              <a:rPr sz="2000" spc="-10" dirty="0">
                <a:solidFill>
                  <a:srgbClr val="E6F0E2"/>
                </a:solidFill>
                <a:latin typeface="Constantia"/>
                <a:cs typeface="Constantia"/>
              </a:rPr>
              <a:t>porażenia</a:t>
            </a:r>
            <a:r>
              <a:rPr sz="2000" spc="-90" dirty="0">
                <a:solidFill>
                  <a:srgbClr val="E6F0E2"/>
                </a:solidFill>
                <a:latin typeface="Constantia"/>
                <a:cs typeface="Constantia"/>
              </a:rPr>
              <a:t> </a:t>
            </a:r>
            <a:r>
              <a:rPr sz="2000" spc="-10" dirty="0">
                <a:solidFill>
                  <a:srgbClr val="E6F0E2"/>
                </a:solidFill>
                <a:latin typeface="Constantia"/>
                <a:cs typeface="Constantia"/>
              </a:rPr>
              <a:t>nasion</a:t>
            </a:r>
            <a:endParaRPr sz="2000">
              <a:latin typeface="Constantia"/>
              <a:cs typeface="Constantia"/>
            </a:endParaRPr>
          </a:p>
          <a:p>
            <a:pPr marL="285115">
              <a:lnSpc>
                <a:spcPct val="100000"/>
              </a:lnSpc>
              <a:spcBef>
                <a:spcPts val="1500"/>
              </a:spcBef>
            </a:pPr>
            <a:r>
              <a:rPr sz="2000" dirty="0">
                <a:solidFill>
                  <a:srgbClr val="E6F0E2"/>
                </a:solidFill>
                <a:latin typeface="Constantia"/>
                <a:cs typeface="Constantia"/>
              </a:rPr>
              <a:t>przez</a:t>
            </a:r>
            <a:r>
              <a:rPr sz="2000" spc="-10" dirty="0">
                <a:solidFill>
                  <a:srgbClr val="E6F0E2"/>
                </a:solidFill>
                <a:latin typeface="Constantia"/>
                <a:cs typeface="Constantia"/>
              </a:rPr>
              <a:t> </a:t>
            </a:r>
            <a:r>
              <a:rPr sz="2000" spc="-20" dirty="0">
                <a:solidFill>
                  <a:srgbClr val="E6F0E2"/>
                </a:solidFill>
                <a:latin typeface="Constantia"/>
                <a:cs typeface="Constantia"/>
              </a:rPr>
              <a:t>fitopatogeny</a:t>
            </a:r>
            <a:r>
              <a:rPr sz="2000" spc="-110" dirty="0">
                <a:solidFill>
                  <a:srgbClr val="E6F0E2"/>
                </a:solidFill>
                <a:latin typeface="Constantia"/>
                <a:cs typeface="Constantia"/>
              </a:rPr>
              <a:t> </a:t>
            </a:r>
            <a:r>
              <a:rPr sz="2000" spc="-10" dirty="0">
                <a:solidFill>
                  <a:srgbClr val="E6F0E2"/>
                </a:solidFill>
                <a:latin typeface="Constantia"/>
                <a:cs typeface="Constantia"/>
              </a:rPr>
              <a:t>wynosi:</a:t>
            </a:r>
            <a:endParaRPr sz="2000">
              <a:latin typeface="Constantia"/>
              <a:cs typeface="Constantia"/>
            </a:endParaRPr>
          </a:p>
          <a:p>
            <a:pPr marL="285115" indent="-272415">
              <a:lnSpc>
                <a:spcPct val="100000"/>
              </a:lnSpc>
              <a:spcBef>
                <a:spcPts val="2100"/>
              </a:spcBef>
              <a:buClr>
                <a:srgbClr val="2E4E25"/>
              </a:buClr>
              <a:buSzPct val="85000"/>
              <a:buFont typeface="Segoe UI Symbol"/>
              <a:buChar char="⚫"/>
              <a:tabLst>
                <a:tab pos="285115" algn="l"/>
              </a:tabLst>
            </a:pPr>
            <a:r>
              <a:rPr sz="2000" i="1" dirty="0">
                <a:solidFill>
                  <a:srgbClr val="E6F0E2"/>
                </a:solidFill>
                <a:latin typeface="Constantia"/>
                <a:cs typeface="Constantia"/>
              </a:rPr>
              <a:t>Septoria</a:t>
            </a:r>
            <a:r>
              <a:rPr sz="2000" i="1" spc="-25" dirty="0">
                <a:solidFill>
                  <a:srgbClr val="E6F0E2"/>
                </a:solidFill>
                <a:latin typeface="Constantia"/>
                <a:cs typeface="Constantia"/>
              </a:rPr>
              <a:t> </a:t>
            </a:r>
            <a:r>
              <a:rPr sz="2000" i="1" dirty="0">
                <a:solidFill>
                  <a:srgbClr val="E6F0E2"/>
                </a:solidFill>
                <a:latin typeface="Constantia"/>
                <a:cs typeface="Constantia"/>
              </a:rPr>
              <a:t>nodorum</a:t>
            </a:r>
            <a:r>
              <a:rPr sz="2000" i="1" spc="-10" dirty="0">
                <a:solidFill>
                  <a:srgbClr val="E6F0E2"/>
                </a:solidFill>
                <a:latin typeface="Constantia"/>
                <a:cs typeface="Constantia"/>
              </a:rPr>
              <a:t> </a:t>
            </a:r>
            <a:r>
              <a:rPr sz="2000" spc="-20" dirty="0">
                <a:solidFill>
                  <a:srgbClr val="E6F0E2"/>
                </a:solidFill>
                <a:latin typeface="Constantia"/>
                <a:cs typeface="Constantia"/>
              </a:rPr>
              <a:t>(septorioza</a:t>
            </a:r>
            <a:r>
              <a:rPr sz="2000" spc="-120" dirty="0">
                <a:solidFill>
                  <a:srgbClr val="E6F0E2"/>
                </a:solidFill>
                <a:latin typeface="Constantia"/>
                <a:cs typeface="Constantia"/>
              </a:rPr>
              <a:t> </a:t>
            </a:r>
            <a:r>
              <a:rPr sz="2000" dirty="0">
                <a:solidFill>
                  <a:srgbClr val="E6F0E2"/>
                </a:solidFill>
                <a:latin typeface="Constantia"/>
                <a:cs typeface="Constantia"/>
              </a:rPr>
              <a:t>pszenicy)</a:t>
            </a:r>
            <a:r>
              <a:rPr sz="2000" spc="-55" dirty="0">
                <a:solidFill>
                  <a:srgbClr val="E6F0E2"/>
                </a:solidFill>
                <a:latin typeface="Constantia"/>
                <a:cs typeface="Constantia"/>
              </a:rPr>
              <a:t> </a:t>
            </a:r>
            <a:r>
              <a:rPr sz="2000" dirty="0">
                <a:solidFill>
                  <a:srgbClr val="E6F0E2"/>
                </a:solidFill>
                <a:latin typeface="Constantia"/>
                <a:cs typeface="Constantia"/>
              </a:rPr>
              <a:t>od</a:t>
            </a:r>
            <a:r>
              <a:rPr sz="2000" spc="-30" dirty="0">
                <a:solidFill>
                  <a:srgbClr val="E6F0E2"/>
                </a:solidFill>
                <a:latin typeface="Constantia"/>
                <a:cs typeface="Constantia"/>
              </a:rPr>
              <a:t> </a:t>
            </a:r>
            <a:r>
              <a:rPr sz="2000" dirty="0">
                <a:solidFill>
                  <a:srgbClr val="E6F0E2"/>
                </a:solidFill>
                <a:latin typeface="Constantia"/>
                <a:cs typeface="Constantia"/>
              </a:rPr>
              <a:t>9</a:t>
            </a:r>
            <a:r>
              <a:rPr sz="2000" spc="-80" dirty="0">
                <a:solidFill>
                  <a:srgbClr val="E6F0E2"/>
                </a:solidFill>
                <a:latin typeface="Constantia"/>
                <a:cs typeface="Constantia"/>
              </a:rPr>
              <a:t> </a:t>
            </a:r>
            <a:r>
              <a:rPr sz="2000" dirty="0">
                <a:solidFill>
                  <a:srgbClr val="E6F0E2"/>
                </a:solidFill>
                <a:latin typeface="Constantia"/>
                <a:cs typeface="Constantia"/>
              </a:rPr>
              <a:t>do</a:t>
            </a:r>
            <a:r>
              <a:rPr sz="2000" spc="-75" dirty="0">
                <a:solidFill>
                  <a:srgbClr val="E6F0E2"/>
                </a:solidFill>
                <a:latin typeface="Constantia"/>
                <a:cs typeface="Constantia"/>
              </a:rPr>
              <a:t> </a:t>
            </a:r>
            <a:r>
              <a:rPr sz="2000" spc="-20" dirty="0">
                <a:solidFill>
                  <a:srgbClr val="E6F0E2"/>
                </a:solidFill>
                <a:latin typeface="Constantia"/>
                <a:cs typeface="Constantia"/>
              </a:rPr>
              <a:t>12%,</a:t>
            </a:r>
            <a:endParaRPr sz="2000">
              <a:latin typeface="Constantia"/>
              <a:cs typeface="Constantia"/>
            </a:endParaRPr>
          </a:p>
          <a:p>
            <a:pPr marL="285115" indent="-272415">
              <a:lnSpc>
                <a:spcPct val="100000"/>
              </a:lnSpc>
              <a:spcBef>
                <a:spcPts val="2100"/>
              </a:spcBef>
              <a:buClr>
                <a:srgbClr val="2E4E25"/>
              </a:buClr>
              <a:buSzPct val="85000"/>
              <a:buFont typeface="Segoe UI Symbol"/>
              <a:buChar char="⚫"/>
              <a:tabLst>
                <a:tab pos="285115" algn="l"/>
              </a:tabLst>
            </a:pPr>
            <a:r>
              <a:rPr sz="2000" i="1" dirty="0">
                <a:solidFill>
                  <a:srgbClr val="E6F0E2"/>
                </a:solidFill>
                <a:latin typeface="Constantia"/>
                <a:cs typeface="Constantia"/>
              </a:rPr>
              <a:t>Fusarium</a:t>
            </a:r>
            <a:r>
              <a:rPr sz="2000" i="1" spc="-90" dirty="0">
                <a:solidFill>
                  <a:srgbClr val="E6F0E2"/>
                </a:solidFill>
                <a:latin typeface="Constantia"/>
                <a:cs typeface="Constantia"/>
              </a:rPr>
              <a:t> </a:t>
            </a:r>
            <a:r>
              <a:rPr sz="2000" i="1" dirty="0">
                <a:solidFill>
                  <a:srgbClr val="E6F0E2"/>
                </a:solidFill>
                <a:latin typeface="Constantia"/>
                <a:cs typeface="Constantia"/>
              </a:rPr>
              <a:t>avenaceaum</a:t>
            </a:r>
            <a:r>
              <a:rPr sz="2000" i="1" spc="-60" dirty="0">
                <a:solidFill>
                  <a:srgbClr val="E6F0E2"/>
                </a:solidFill>
                <a:latin typeface="Constantia"/>
                <a:cs typeface="Constantia"/>
              </a:rPr>
              <a:t> </a:t>
            </a:r>
            <a:r>
              <a:rPr sz="2000" spc="-10" dirty="0">
                <a:solidFill>
                  <a:srgbClr val="E6F0E2"/>
                </a:solidFill>
                <a:latin typeface="Constantia"/>
                <a:cs typeface="Constantia"/>
              </a:rPr>
              <a:t>(fuzarioza</a:t>
            </a:r>
            <a:r>
              <a:rPr sz="2000" spc="-114" dirty="0">
                <a:solidFill>
                  <a:srgbClr val="E6F0E2"/>
                </a:solidFill>
                <a:latin typeface="Constantia"/>
                <a:cs typeface="Constantia"/>
              </a:rPr>
              <a:t> </a:t>
            </a:r>
            <a:r>
              <a:rPr sz="2000" dirty="0">
                <a:solidFill>
                  <a:srgbClr val="E6F0E2"/>
                </a:solidFill>
                <a:latin typeface="Constantia"/>
                <a:cs typeface="Constantia"/>
              </a:rPr>
              <a:t>zb</a:t>
            </a:r>
            <a:r>
              <a:rPr sz="2000" dirty="0">
                <a:solidFill>
                  <a:srgbClr val="E6F0E2"/>
                </a:solidFill>
                <a:latin typeface="Microsoft Sans Serif"/>
                <a:cs typeface="Microsoft Sans Serif"/>
              </a:rPr>
              <a:t>ó</a:t>
            </a:r>
            <a:r>
              <a:rPr sz="2000" dirty="0">
                <a:solidFill>
                  <a:srgbClr val="E6F0E2"/>
                </a:solidFill>
                <a:latin typeface="Constantia"/>
                <a:cs typeface="Constantia"/>
              </a:rPr>
              <a:t>ż)</a:t>
            </a:r>
            <a:r>
              <a:rPr sz="2000" spc="-105" dirty="0">
                <a:solidFill>
                  <a:srgbClr val="E6F0E2"/>
                </a:solidFill>
                <a:latin typeface="Constantia"/>
                <a:cs typeface="Constantia"/>
              </a:rPr>
              <a:t> </a:t>
            </a:r>
            <a:r>
              <a:rPr sz="2000" dirty="0">
                <a:solidFill>
                  <a:srgbClr val="E6F0E2"/>
                </a:solidFill>
                <a:latin typeface="Constantia"/>
                <a:cs typeface="Constantia"/>
              </a:rPr>
              <a:t>do</a:t>
            </a:r>
            <a:r>
              <a:rPr sz="2000" spc="-114" dirty="0">
                <a:solidFill>
                  <a:srgbClr val="E6F0E2"/>
                </a:solidFill>
                <a:latin typeface="Constantia"/>
                <a:cs typeface="Constantia"/>
              </a:rPr>
              <a:t> </a:t>
            </a:r>
            <a:r>
              <a:rPr sz="2000" spc="-20" dirty="0">
                <a:solidFill>
                  <a:srgbClr val="E6F0E2"/>
                </a:solidFill>
                <a:latin typeface="Constantia"/>
                <a:cs typeface="Constantia"/>
              </a:rPr>
              <a:t>25%,</a:t>
            </a:r>
            <a:endParaRPr sz="2000">
              <a:latin typeface="Constantia"/>
              <a:cs typeface="Constantia"/>
            </a:endParaRPr>
          </a:p>
          <a:p>
            <a:pPr marL="285115" indent="-272415">
              <a:lnSpc>
                <a:spcPct val="100000"/>
              </a:lnSpc>
              <a:spcBef>
                <a:spcPts val="2100"/>
              </a:spcBef>
              <a:buClr>
                <a:srgbClr val="2E4E25"/>
              </a:buClr>
              <a:buSzPct val="85000"/>
              <a:buFont typeface="Segoe UI Symbol"/>
              <a:buChar char="⚫"/>
              <a:tabLst>
                <a:tab pos="285115" algn="l"/>
              </a:tabLst>
            </a:pPr>
            <a:r>
              <a:rPr sz="2000" i="1" spc="-10" dirty="0">
                <a:solidFill>
                  <a:srgbClr val="E6F0E2"/>
                </a:solidFill>
                <a:latin typeface="Constantia"/>
                <a:cs typeface="Constantia"/>
              </a:rPr>
              <a:t>Helminthosporium</a:t>
            </a:r>
            <a:r>
              <a:rPr sz="2000" i="1" spc="-20" dirty="0">
                <a:solidFill>
                  <a:srgbClr val="E6F0E2"/>
                </a:solidFill>
                <a:latin typeface="Constantia"/>
                <a:cs typeface="Constantia"/>
              </a:rPr>
              <a:t> </a:t>
            </a:r>
            <a:r>
              <a:rPr sz="2000" dirty="0">
                <a:solidFill>
                  <a:srgbClr val="E6F0E2"/>
                </a:solidFill>
                <a:latin typeface="Constantia"/>
                <a:cs typeface="Constantia"/>
              </a:rPr>
              <a:t>spp.</a:t>
            </a:r>
            <a:r>
              <a:rPr sz="2000" spc="-50" dirty="0">
                <a:solidFill>
                  <a:srgbClr val="E6F0E2"/>
                </a:solidFill>
                <a:latin typeface="Constantia"/>
                <a:cs typeface="Constantia"/>
              </a:rPr>
              <a:t> </a:t>
            </a:r>
            <a:r>
              <a:rPr sz="2000" dirty="0">
                <a:solidFill>
                  <a:srgbClr val="E6F0E2"/>
                </a:solidFill>
                <a:latin typeface="Constantia"/>
                <a:cs typeface="Constantia"/>
              </a:rPr>
              <a:t>(zgnilizna</a:t>
            </a:r>
            <a:r>
              <a:rPr sz="2000" spc="-120" dirty="0">
                <a:solidFill>
                  <a:srgbClr val="E6F0E2"/>
                </a:solidFill>
                <a:latin typeface="Constantia"/>
                <a:cs typeface="Constantia"/>
              </a:rPr>
              <a:t> </a:t>
            </a:r>
            <a:r>
              <a:rPr sz="2000" spc="-10" dirty="0">
                <a:solidFill>
                  <a:srgbClr val="E6F0E2"/>
                </a:solidFill>
                <a:latin typeface="Constantia"/>
                <a:cs typeface="Constantia"/>
              </a:rPr>
              <a:t>korzeni</a:t>
            </a:r>
            <a:r>
              <a:rPr sz="2000" spc="-105" dirty="0">
                <a:solidFill>
                  <a:srgbClr val="E6F0E2"/>
                </a:solidFill>
                <a:latin typeface="Constantia"/>
                <a:cs typeface="Constantia"/>
              </a:rPr>
              <a:t> </a:t>
            </a:r>
            <a:r>
              <a:rPr sz="2000" dirty="0">
                <a:solidFill>
                  <a:srgbClr val="E6F0E2"/>
                </a:solidFill>
                <a:latin typeface="Constantia"/>
                <a:cs typeface="Constantia"/>
              </a:rPr>
              <a:t>pszenicy)</a:t>
            </a:r>
            <a:r>
              <a:rPr sz="2000" spc="-60" dirty="0">
                <a:solidFill>
                  <a:srgbClr val="E6F0E2"/>
                </a:solidFill>
                <a:latin typeface="Constantia"/>
                <a:cs typeface="Constantia"/>
              </a:rPr>
              <a:t> </a:t>
            </a:r>
            <a:r>
              <a:rPr sz="2000" spc="-20" dirty="0">
                <a:solidFill>
                  <a:srgbClr val="E6F0E2"/>
                </a:solidFill>
                <a:latin typeface="Constantia"/>
                <a:cs typeface="Constantia"/>
              </a:rPr>
              <a:t>36-58%,</a:t>
            </a:r>
            <a:endParaRPr sz="2000">
              <a:latin typeface="Constantia"/>
              <a:cs typeface="Constantia"/>
            </a:endParaRPr>
          </a:p>
          <a:p>
            <a:pPr marL="285115" indent="-272415">
              <a:lnSpc>
                <a:spcPct val="100000"/>
              </a:lnSpc>
              <a:spcBef>
                <a:spcPts val="2105"/>
              </a:spcBef>
              <a:buClr>
                <a:srgbClr val="2E4E25"/>
              </a:buClr>
              <a:buSzPct val="85000"/>
              <a:buFont typeface="Segoe UI Symbol"/>
              <a:buChar char="⚫"/>
              <a:tabLst>
                <a:tab pos="285115" algn="l"/>
              </a:tabLst>
            </a:pPr>
            <a:r>
              <a:rPr sz="2000" i="1" spc="-10" dirty="0">
                <a:solidFill>
                  <a:srgbClr val="E6F0E2"/>
                </a:solidFill>
                <a:latin typeface="Constantia"/>
                <a:cs typeface="Constantia"/>
              </a:rPr>
              <a:t>Ascochyta</a:t>
            </a:r>
            <a:r>
              <a:rPr sz="2000" i="1" spc="-25" dirty="0">
                <a:solidFill>
                  <a:srgbClr val="E6F0E2"/>
                </a:solidFill>
                <a:latin typeface="Constantia"/>
                <a:cs typeface="Constantia"/>
              </a:rPr>
              <a:t> </a:t>
            </a:r>
            <a:r>
              <a:rPr sz="2000" i="1" dirty="0">
                <a:solidFill>
                  <a:srgbClr val="E6F0E2"/>
                </a:solidFill>
                <a:latin typeface="Constantia"/>
                <a:cs typeface="Constantia"/>
              </a:rPr>
              <a:t>fabae</a:t>
            </a:r>
            <a:r>
              <a:rPr sz="2000" i="1" spc="-40" dirty="0">
                <a:solidFill>
                  <a:srgbClr val="E6F0E2"/>
                </a:solidFill>
                <a:latin typeface="Constantia"/>
                <a:cs typeface="Constantia"/>
              </a:rPr>
              <a:t> </a:t>
            </a:r>
            <a:r>
              <a:rPr sz="2000" spc="-20" dirty="0">
                <a:solidFill>
                  <a:srgbClr val="E6F0E2"/>
                </a:solidFill>
                <a:latin typeface="Constantia"/>
                <a:cs typeface="Constantia"/>
              </a:rPr>
              <a:t>(askochytoza</a:t>
            </a:r>
            <a:r>
              <a:rPr sz="2000" spc="-105" dirty="0">
                <a:solidFill>
                  <a:srgbClr val="E6F0E2"/>
                </a:solidFill>
                <a:latin typeface="Constantia"/>
                <a:cs typeface="Constantia"/>
              </a:rPr>
              <a:t> </a:t>
            </a:r>
            <a:r>
              <a:rPr sz="2000" dirty="0">
                <a:solidFill>
                  <a:srgbClr val="E6F0E2"/>
                </a:solidFill>
                <a:latin typeface="Constantia"/>
                <a:cs typeface="Constantia"/>
              </a:rPr>
              <a:t>bobiku)</a:t>
            </a:r>
            <a:r>
              <a:rPr sz="2000" spc="-40" dirty="0">
                <a:solidFill>
                  <a:srgbClr val="E6F0E2"/>
                </a:solidFill>
                <a:latin typeface="Constantia"/>
                <a:cs typeface="Constantia"/>
              </a:rPr>
              <a:t> </a:t>
            </a:r>
            <a:r>
              <a:rPr sz="2000" spc="-10" dirty="0">
                <a:solidFill>
                  <a:srgbClr val="E6F0E2"/>
                </a:solidFill>
                <a:latin typeface="Constantia"/>
                <a:cs typeface="Constantia"/>
              </a:rPr>
              <a:t>30-</a:t>
            </a:r>
            <a:r>
              <a:rPr sz="2000" spc="-20" dirty="0">
                <a:solidFill>
                  <a:srgbClr val="E6F0E2"/>
                </a:solidFill>
                <a:latin typeface="Constantia"/>
                <a:cs typeface="Constantia"/>
              </a:rPr>
              <a:t>52%,</a:t>
            </a:r>
            <a:endParaRPr sz="2000">
              <a:latin typeface="Constantia"/>
              <a:cs typeface="Constantia"/>
            </a:endParaRPr>
          </a:p>
          <a:p>
            <a:pPr marL="285115" indent="-272415">
              <a:lnSpc>
                <a:spcPct val="100000"/>
              </a:lnSpc>
              <a:spcBef>
                <a:spcPts val="2100"/>
              </a:spcBef>
              <a:buClr>
                <a:srgbClr val="2E4E25"/>
              </a:buClr>
              <a:buSzPct val="85000"/>
              <a:buFont typeface="Segoe UI Symbol"/>
              <a:buChar char="⚫"/>
              <a:tabLst>
                <a:tab pos="285115" algn="l"/>
                <a:tab pos="3894454" algn="l"/>
              </a:tabLst>
            </a:pPr>
            <a:r>
              <a:rPr sz="2000" i="1" dirty="0">
                <a:solidFill>
                  <a:srgbClr val="E6F0E2"/>
                </a:solidFill>
                <a:latin typeface="Constantia"/>
                <a:cs typeface="Constantia"/>
              </a:rPr>
              <a:t>Fusarium</a:t>
            </a:r>
            <a:r>
              <a:rPr sz="2000" i="1" spc="-85" dirty="0">
                <a:solidFill>
                  <a:srgbClr val="E6F0E2"/>
                </a:solidFill>
                <a:latin typeface="Constantia"/>
                <a:cs typeface="Constantia"/>
              </a:rPr>
              <a:t> </a:t>
            </a:r>
            <a:r>
              <a:rPr sz="2000" dirty="0">
                <a:solidFill>
                  <a:srgbClr val="E6F0E2"/>
                </a:solidFill>
                <a:latin typeface="Constantia"/>
                <a:cs typeface="Constantia"/>
              </a:rPr>
              <a:t>spp.</a:t>
            </a:r>
            <a:r>
              <a:rPr sz="2000" spc="-55" dirty="0">
                <a:solidFill>
                  <a:srgbClr val="E6F0E2"/>
                </a:solidFill>
                <a:latin typeface="Constantia"/>
                <a:cs typeface="Constantia"/>
              </a:rPr>
              <a:t> </a:t>
            </a:r>
            <a:r>
              <a:rPr sz="2000" spc="-10" dirty="0">
                <a:solidFill>
                  <a:srgbClr val="E6F0E2"/>
                </a:solidFill>
                <a:latin typeface="Constantia"/>
                <a:cs typeface="Constantia"/>
              </a:rPr>
              <a:t>(fuzariozy</a:t>
            </a:r>
            <a:r>
              <a:rPr sz="2000" spc="-114" dirty="0">
                <a:solidFill>
                  <a:srgbClr val="E6F0E2"/>
                </a:solidFill>
                <a:latin typeface="Constantia"/>
                <a:cs typeface="Constantia"/>
              </a:rPr>
              <a:t> </a:t>
            </a:r>
            <a:r>
              <a:rPr sz="2000" spc="-10" dirty="0">
                <a:solidFill>
                  <a:srgbClr val="E6F0E2"/>
                </a:solidFill>
                <a:latin typeface="Constantia"/>
                <a:cs typeface="Constantia"/>
              </a:rPr>
              <a:t>bobu)</a:t>
            </a:r>
            <a:r>
              <a:rPr sz="2000" dirty="0">
                <a:solidFill>
                  <a:srgbClr val="E6F0E2"/>
                </a:solidFill>
                <a:latin typeface="Constantia"/>
                <a:cs typeface="Constantia"/>
              </a:rPr>
              <a:t>	do</a:t>
            </a:r>
            <a:r>
              <a:rPr sz="2000" spc="-70" dirty="0">
                <a:solidFill>
                  <a:srgbClr val="E6F0E2"/>
                </a:solidFill>
                <a:latin typeface="Constantia"/>
                <a:cs typeface="Constantia"/>
              </a:rPr>
              <a:t> </a:t>
            </a:r>
            <a:r>
              <a:rPr sz="2000" spc="-25" dirty="0">
                <a:solidFill>
                  <a:srgbClr val="E6F0E2"/>
                </a:solidFill>
                <a:latin typeface="Constantia"/>
                <a:cs typeface="Constantia"/>
              </a:rPr>
              <a:t>97%</a:t>
            </a:r>
            <a:endParaRPr sz="2000">
              <a:latin typeface="Constantia"/>
              <a:cs typeface="Constanti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50442" y="2030729"/>
            <a:ext cx="7760334" cy="3740150"/>
          </a:xfrm>
          <a:prstGeom prst="rect">
            <a:avLst/>
          </a:prstGeom>
        </p:spPr>
        <p:txBody>
          <a:bodyPr vert="horz" wrap="square" lIns="0" tIns="12700" rIns="0" bIns="0" rtlCol="0">
            <a:spAutoFit/>
          </a:bodyPr>
          <a:lstStyle/>
          <a:p>
            <a:pPr marL="12700" marR="5080">
              <a:lnSpc>
                <a:spcPct val="100000"/>
              </a:lnSpc>
              <a:spcBef>
                <a:spcPts val="100"/>
              </a:spcBef>
            </a:pPr>
            <a:r>
              <a:rPr sz="1800" dirty="0">
                <a:solidFill>
                  <a:srgbClr val="FFFFCC"/>
                </a:solidFill>
                <a:latin typeface="Tahoma"/>
                <a:cs typeface="Tahoma"/>
              </a:rPr>
              <a:t>skomplikowane</a:t>
            </a:r>
            <a:r>
              <a:rPr sz="1800" spc="-55" dirty="0">
                <a:solidFill>
                  <a:srgbClr val="FFFFCC"/>
                </a:solidFill>
                <a:latin typeface="Tahoma"/>
                <a:cs typeface="Tahoma"/>
              </a:rPr>
              <a:t> </a:t>
            </a:r>
            <a:r>
              <a:rPr sz="1800" dirty="0">
                <a:solidFill>
                  <a:srgbClr val="FFFFCC"/>
                </a:solidFill>
                <a:latin typeface="Tahoma"/>
                <a:cs typeface="Tahoma"/>
              </a:rPr>
              <a:t>cząsteczki</a:t>
            </a:r>
            <a:r>
              <a:rPr sz="1800" spc="-75" dirty="0">
                <a:solidFill>
                  <a:srgbClr val="FFFFCC"/>
                </a:solidFill>
                <a:latin typeface="Tahoma"/>
                <a:cs typeface="Tahoma"/>
              </a:rPr>
              <a:t> </a:t>
            </a:r>
            <a:r>
              <a:rPr sz="1800" dirty="0">
                <a:solidFill>
                  <a:srgbClr val="FFFFCC"/>
                </a:solidFill>
                <a:latin typeface="Tahoma"/>
                <a:cs typeface="Tahoma"/>
              </a:rPr>
              <a:t>organiczne</a:t>
            </a:r>
            <a:r>
              <a:rPr sz="1800" spc="-60" dirty="0">
                <a:solidFill>
                  <a:srgbClr val="FFFFCC"/>
                </a:solidFill>
                <a:latin typeface="Tahoma"/>
                <a:cs typeface="Tahoma"/>
              </a:rPr>
              <a:t> </a:t>
            </a:r>
            <a:r>
              <a:rPr sz="1800" dirty="0">
                <a:solidFill>
                  <a:srgbClr val="FFFFCC"/>
                </a:solidFill>
                <a:latin typeface="Tahoma"/>
                <a:cs typeface="Tahoma"/>
              </a:rPr>
              <a:t>nie</a:t>
            </a:r>
            <a:r>
              <a:rPr sz="1800" spc="-60" dirty="0">
                <a:solidFill>
                  <a:srgbClr val="FFFFCC"/>
                </a:solidFill>
                <a:latin typeface="Tahoma"/>
                <a:cs typeface="Tahoma"/>
              </a:rPr>
              <a:t> </a:t>
            </a:r>
            <a:r>
              <a:rPr sz="1800" dirty="0">
                <a:solidFill>
                  <a:srgbClr val="FFFFCC"/>
                </a:solidFill>
                <a:latin typeface="Tahoma"/>
                <a:cs typeface="Tahoma"/>
              </a:rPr>
              <a:t>posiadające</a:t>
            </a:r>
            <a:r>
              <a:rPr sz="1800" spc="-45" dirty="0">
                <a:solidFill>
                  <a:srgbClr val="FFFFCC"/>
                </a:solidFill>
                <a:latin typeface="Tahoma"/>
                <a:cs typeface="Tahoma"/>
              </a:rPr>
              <a:t> </a:t>
            </a:r>
            <a:r>
              <a:rPr sz="1800" dirty="0">
                <a:solidFill>
                  <a:srgbClr val="FFFFCC"/>
                </a:solidFill>
                <a:latin typeface="Tahoma"/>
                <a:cs typeface="Tahoma"/>
              </a:rPr>
              <a:t>struktury</a:t>
            </a:r>
            <a:r>
              <a:rPr sz="1800" spc="-75" dirty="0">
                <a:solidFill>
                  <a:srgbClr val="FFFFCC"/>
                </a:solidFill>
                <a:latin typeface="Tahoma"/>
                <a:cs typeface="Tahoma"/>
              </a:rPr>
              <a:t> </a:t>
            </a:r>
            <a:r>
              <a:rPr sz="1800" spc="-10" dirty="0">
                <a:solidFill>
                  <a:srgbClr val="FFFFCC"/>
                </a:solidFill>
                <a:latin typeface="Tahoma"/>
                <a:cs typeface="Tahoma"/>
              </a:rPr>
              <a:t>komórkowej, </a:t>
            </a:r>
            <a:r>
              <a:rPr sz="1800" dirty="0">
                <a:solidFill>
                  <a:srgbClr val="FFFFCC"/>
                </a:solidFill>
                <a:latin typeface="Tahoma"/>
                <a:cs typeface="Tahoma"/>
              </a:rPr>
              <a:t>zbudowane</a:t>
            </a:r>
            <a:r>
              <a:rPr sz="1800" spc="-75" dirty="0">
                <a:solidFill>
                  <a:srgbClr val="FFFFCC"/>
                </a:solidFill>
                <a:latin typeface="Tahoma"/>
                <a:cs typeface="Tahoma"/>
              </a:rPr>
              <a:t> </a:t>
            </a:r>
            <a:r>
              <a:rPr sz="1800" dirty="0">
                <a:solidFill>
                  <a:srgbClr val="FFFFCC"/>
                </a:solidFill>
                <a:latin typeface="Tahoma"/>
                <a:cs typeface="Tahoma"/>
              </a:rPr>
              <a:t>z</a:t>
            </a:r>
            <a:r>
              <a:rPr sz="1800" spc="-75" dirty="0">
                <a:solidFill>
                  <a:srgbClr val="FFFFCC"/>
                </a:solidFill>
                <a:latin typeface="Tahoma"/>
                <a:cs typeface="Tahoma"/>
              </a:rPr>
              <a:t> </a:t>
            </a:r>
            <a:r>
              <a:rPr sz="1800" dirty="0">
                <a:solidFill>
                  <a:srgbClr val="FFFFCC"/>
                </a:solidFill>
                <a:latin typeface="Tahoma"/>
                <a:cs typeface="Tahoma"/>
              </a:rPr>
              <a:t>białek</a:t>
            </a:r>
            <a:r>
              <a:rPr sz="1800" spc="-45" dirty="0">
                <a:solidFill>
                  <a:srgbClr val="FFFFCC"/>
                </a:solidFill>
                <a:latin typeface="Tahoma"/>
                <a:cs typeface="Tahoma"/>
              </a:rPr>
              <a:t> </a:t>
            </a:r>
            <a:r>
              <a:rPr sz="1800" dirty="0">
                <a:solidFill>
                  <a:srgbClr val="FFFFCC"/>
                </a:solidFill>
                <a:latin typeface="Tahoma"/>
                <a:cs typeface="Tahoma"/>
              </a:rPr>
              <a:t>i</a:t>
            </a:r>
            <a:r>
              <a:rPr sz="1800" spc="-70" dirty="0">
                <a:solidFill>
                  <a:srgbClr val="FFFFCC"/>
                </a:solidFill>
                <a:latin typeface="Tahoma"/>
                <a:cs typeface="Tahoma"/>
              </a:rPr>
              <a:t> </a:t>
            </a:r>
            <a:r>
              <a:rPr sz="1800" dirty="0">
                <a:solidFill>
                  <a:srgbClr val="FFFFCC"/>
                </a:solidFill>
                <a:latin typeface="Tahoma"/>
                <a:cs typeface="Tahoma"/>
              </a:rPr>
              <a:t>kwasów</a:t>
            </a:r>
            <a:r>
              <a:rPr sz="1800" spc="-75" dirty="0">
                <a:solidFill>
                  <a:srgbClr val="FFFFCC"/>
                </a:solidFill>
                <a:latin typeface="Tahoma"/>
                <a:cs typeface="Tahoma"/>
              </a:rPr>
              <a:t> </a:t>
            </a:r>
            <a:r>
              <a:rPr sz="1800" dirty="0">
                <a:solidFill>
                  <a:srgbClr val="FFFFCC"/>
                </a:solidFill>
                <a:latin typeface="Tahoma"/>
                <a:cs typeface="Tahoma"/>
              </a:rPr>
              <a:t>nukleinowych.</a:t>
            </a:r>
            <a:r>
              <a:rPr sz="1800" spc="-70" dirty="0">
                <a:solidFill>
                  <a:srgbClr val="FFFFCC"/>
                </a:solidFill>
                <a:latin typeface="Tahoma"/>
                <a:cs typeface="Tahoma"/>
              </a:rPr>
              <a:t> </a:t>
            </a:r>
            <a:r>
              <a:rPr sz="1800" dirty="0">
                <a:solidFill>
                  <a:srgbClr val="FFFFCC"/>
                </a:solidFill>
                <a:latin typeface="Tahoma"/>
                <a:cs typeface="Tahoma"/>
              </a:rPr>
              <a:t>Zawierają</a:t>
            </a:r>
            <a:r>
              <a:rPr sz="1800" spc="-45" dirty="0">
                <a:solidFill>
                  <a:srgbClr val="FFFFCC"/>
                </a:solidFill>
                <a:latin typeface="Tahoma"/>
                <a:cs typeface="Tahoma"/>
              </a:rPr>
              <a:t> </a:t>
            </a:r>
            <a:r>
              <a:rPr sz="1800" dirty="0">
                <a:solidFill>
                  <a:srgbClr val="FFFFCC"/>
                </a:solidFill>
                <a:latin typeface="Tahoma"/>
                <a:cs typeface="Tahoma"/>
              </a:rPr>
              <a:t>materiał</a:t>
            </a:r>
            <a:r>
              <a:rPr sz="1800" spc="-55" dirty="0">
                <a:solidFill>
                  <a:srgbClr val="FFFFCC"/>
                </a:solidFill>
                <a:latin typeface="Tahoma"/>
                <a:cs typeface="Tahoma"/>
              </a:rPr>
              <a:t> </a:t>
            </a:r>
            <a:r>
              <a:rPr sz="1800" spc="-10" dirty="0">
                <a:solidFill>
                  <a:srgbClr val="FFFFCC"/>
                </a:solidFill>
                <a:latin typeface="Tahoma"/>
                <a:cs typeface="Tahoma"/>
              </a:rPr>
              <a:t>genetyczny </a:t>
            </a:r>
            <a:r>
              <a:rPr sz="1800" dirty="0">
                <a:solidFill>
                  <a:srgbClr val="FFFFCC"/>
                </a:solidFill>
                <a:latin typeface="Tahoma"/>
                <a:cs typeface="Tahoma"/>
              </a:rPr>
              <a:t>w</a:t>
            </a:r>
            <a:r>
              <a:rPr sz="1800" spc="-30" dirty="0">
                <a:solidFill>
                  <a:srgbClr val="FFFFCC"/>
                </a:solidFill>
                <a:latin typeface="Tahoma"/>
                <a:cs typeface="Tahoma"/>
              </a:rPr>
              <a:t> </a:t>
            </a:r>
            <a:r>
              <a:rPr sz="1800" dirty="0">
                <a:solidFill>
                  <a:srgbClr val="FFFFCC"/>
                </a:solidFill>
                <a:latin typeface="Tahoma"/>
                <a:cs typeface="Tahoma"/>
              </a:rPr>
              <a:t>postaci</a:t>
            </a:r>
            <a:r>
              <a:rPr sz="1800" spc="-25" dirty="0">
                <a:solidFill>
                  <a:srgbClr val="FFFFCC"/>
                </a:solidFill>
                <a:latin typeface="Tahoma"/>
                <a:cs typeface="Tahoma"/>
              </a:rPr>
              <a:t> </a:t>
            </a:r>
            <a:r>
              <a:rPr sz="1800" dirty="0">
                <a:solidFill>
                  <a:srgbClr val="FFFFCC"/>
                </a:solidFill>
                <a:latin typeface="Tahoma"/>
                <a:cs typeface="Tahoma"/>
              </a:rPr>
              <a:t>RNA</a:t>
            </a:r>
            <a:r>
              <a:rPr sz="1800" spc="-35" dirty="0">
                <a:solidFill>
                  <a:srgbClr val="FFFFCC"/>
                </a:solidFill>
                <a:latin typeface="Tahoma"/>
                <a:cs typeface="Tahoma"/>
              </a:rPr>
              <a:t> </a:t>
            </a:r>
            <a:r>
              <a:rPr sz="1800" dirty="0">
                <a:solidFill>
                  <a:srgbClr val="FFFFCC"/>
                </a:solidFill>
                <a:latin typeface="Tahoma"/>
                <a:cs typeface="Tahoma"/>
              </a:rPr>
              <a:t>(retrowirusy)</a:t>
            </a:r>
            <a:r>
              <a:rPr sz="1800" spc="-20" dirty="0">
                <a:solidFill>
                  <a:srgbClr val="FFFFCC"/>
                </a:solidFill>
                <a:latin typeface="Tahoma"/>
                <a:cs typeface="Tahoma"/>
              </a:rPr>
              <a:t> </a:t>
            </a:r>
            <a:r>
              <a:rPr sz="1800" dirty="0">
                <a:solidFill>
                  <a:srgbClr val="FFFFCC"/>
                </a:solidFill>
                <a:latin typeface="Tahoma"/>
                <a:cs typeface="Tahoma"/>
              </a:rPr>
              <a:t>lub</a:t>
            </a:r>
            <a:r>
              <a:rPr sz="1800" spc="-30" dirty="0">
                <a:solidFill>
                  <a:srgbClr val="FFFFCC"/>
                </a:solidFill>
                <a:latin typeface="Tahoma"/>
                <a:cs typeface="Tahoma"/>
              </a:rPr>
              <a:t> </a:t>
            </a:r>
            <a:r>
              <a:rPr sz="1800" dirty="0">
                <a:solidFill>
                  <a:srgbClr val="FFFFCC"/>
                </a:solidFill>
                <a:latin typeface="Tahoma"/>
                <a:cs typeface="Tahoma"/>
              </a:rPr>
              <a:t>DNA,</a:t>
            </a:r>
            <a:r>
              <a:rPr sz="1800" spc="-30" dirty="0">
                <a:solidFill>
                  <a:srgbClr val="FFFFCC"/>
                </a:solidFill>
                <a:latin typeface="Tahoma"/>
                <a:cs typeface="Tahoma"/>
              </a:rPr>
              <a:t> </a:t>
            </a:r>
            <a:r>
              <a:rPr sz="1800" dirty="0">
                <a:solidFill>
                  <a:srgbClr val="FFFFCC"/>
                </a:solidFill>
                <a:latin typeface="Tahoma"/>
                <a:cs typeface="Tahoma"/>
              </a:rPr>
              <a:t>wykazują</a:t>
            </a:r>
            <a:r>
              <a:rPr sz="1800" spc="-20" dirty="0">
                <a:solidFill>
                  <a:srgbClr val="FFFFCC"/>
                </a:solidFill>
                <a:latin typeface="Tahoma"/>
                <a:cs typeface="Tahoma"/>
              </a:rPr>
              <a:t> </a:t>
            </a:r>
            <a:r>
              <a:rPr sz="1800" dirty="0">
                <a:solidFill>
                  <a:srgbClr val="FFFFCC"/>
                </a:solidFill>
                <a:latin typeface="Tahoma"/>
                <a:cs typeface="Tahoma"/>
              </a:rPr>
              <a:t>jednak</a:t>
            </a:r>
            <a:r>
              <a:rPr sz="1800" spc="-30" dirty="0">
                <a:solidFill>
                  <a:srgbClr val="FFFFCC"/>
                </a:solidFill>
                <a:latin typeface="Tahoma"/>
                <a:cs typeface="Tahoma"/>
              </a:rPr>
              <a:t> </a:t>
            </a:r>
            <a:r>
              <a:rPr sz="1800" dirty="0">
                <a:solidFill>
                  <a:srgbClr val="FFFFCC"/>
                </a:solidFill>
                <a:latin typeface="Tahoma"/>
                <a:cs typeface="Tahoma"/>
              </a:rPr>
              <a:t>zarówno</a:t>
            </a:r>
            <a:r>
              <a:rPr sz="1800" spc="-25" dirty="0">
                <a:solidFill>
                  <a:srgbClr val="FFFFCC"/>
                </a:solidFill>
                <a:latin typeface="Tahoma"/>
                <a:cs typeface="Tahoma"/>
              </a:rPr>
              <a:t> </a:t>
            </a:r>
            <a:r>
              <a:rPr sz="1800" spc="-10" dirty="0">
                <a:solidFill>
                  <a:srgbClr val="FFFFCC"/>
                </a:solidFill>
                <a:latin typeface="Tahoma"/>
                <a:cs typeface="Tahoma"/>
              </a:rPr>
              <a:t>cechy</a:t>
            </a:r>
            <a:endParaRPr sz="1800" dirty="0">
              <a:latin typeface="Tahoma"/>
              <a:cs typeface="Tahoma"/>
            </a:endParaRPr>
          </a:p>
          <a:p>
            <a:pPr marL="12700">
              <a:lnSpc>
                <a:spcPct val="100000"/>
              </a:lnSpc>
            </a:pPr>
            <a:r>
              <a:rPr sz="1800" dirty="0">
                <a:solidFill>
                  <a:srgbClr val="FFFFCC"/>
                </a:solidFill>
                <a:latin typeface="Tahoma"/>
                <a:cs typeface="Tahoma"/>
              </a:rPr>
              <a:t>komórkowych</a:t>
            </a:r>
            <a:r>
              <a:rPr sz="1800" spc="-60" dirty="0">
                <a:solidFill>
                  <a:srgbClr val="FFFFCC"/>
                </a:solidFill>
                <a:latin typeface="Tahoma"/>
                <a:cs typeface="Tahoma"/>
              </a:rPr>
              <a:t> </a:t>
            </a:r>
            <a:r>
              <a:rPr sz="1800" dirty="0">
                <a:solidFill>
                  <a:srgbClr val="FFFFCC"/>
                </a:solidFill>
                <a:latin typeface="Tahoma"/>
                <a:cs typeface="Tahoma"/>
              </a:rPr>
              <a:t>organizmów</a:t>
            </a:r>
            <a:r>
              <a:rPr sz="1800" spc="-60" dirty="0">
                <a:solidFill>
                  <a:srgbClr val="FFFFCC"/>
                </a:solidFill>
                <a:latin typeface="Tahoma"/>
                <a:cs typeface="Tahoma"/>
              </a:rPr>
              <a:t> </a:t>
            </a:r>
            <a:r>
              <a:rPr sz="1800" dirty="0">
                <a:solidFill>
                  <a:srgbClr val="FFFFCC"/>
                </a:solidFill>
                <a:latin typeface="Tahoma"/>
                <a:cs typeface="Tahoma"/>
              </a:rPr>
              <a:t>żywych,</a:t>
            </a:r>
            <a:r>
              <a:rPr sz="1800" spc="-60" dirty="0">
                <a:solidFill>
                  <a:srgbClr val="FFFFCC"/>
                </a:solidFill>
                <a:latin typeface="Tahoma"/>
                <a:cs typeface="Tahoma"/>
              </a:rPr>
              <a:t> </a:t>
            </a:r>
            <a:r>
              <a:rPr sz="1800" dirty="0">
                <a:solidFill>
                  <a:srgbClr val="FFFFCC"/>
                </a:solidFill>
                <a:latin typeface="Tahoma"/>
                <a:cs typeface="Tahoma"/>
              </a:rPr>
              <a:t>jak</a:t>
            </a:r>
            <a:r>
              <a:rPr sz="1800" spc="-50" dirty="0">
                <a:solidFill>
                  <a:srgbClr val="FFFFCC"/>
                </a:solidFill>
                <a:latin typeface="Tahoma"/>
                <a:cs typeface="Tahoma"/>
              </a:rPr>
              <a:t> </a:t>
            </a:r>
            <a:r>
              <a:rPr sz="1800" dirty="0">
                <a:solidFill>
                  <a:srgbClr val="FFFFCC"/>
                </a:solidFill>
                <a:latin typeface="Tahoma"/>
                <a:cs typeface="Tahoma"/>
              </a:rPr>
              <a:t>i</a:t>
            </a:r>
            <a:r>
              <a:rPr sz="1800" spc="-65" dirty="0">
                <a:solidFill>
                  <a:srgbClr val="FFFFCC"/>
                </a:solidFill>
                <a:latin typeface="Tahoma"/>
                <a:cs typeface="Tahoma"/>
              </a:rPr>
              <a:t> </a:t>
            </a:r>
            <a:r>
              <a:rPr sz="1800" dirty="0">
                <a:solidFill>
                  <a:srgbClr val="FFFFCC"/>
                </a:solidFill>
                <a:latin typeface="Tahoma"/>
                <a:cs typeface="Tahoma"/>
              </a:rPr>
              <a:t>materii</a:t>
            </a:r>
            <a:r>
              <a:rPr sz="1800" spc="-65" dirty="0">
                <a:solidFill>
                  <a:srgbClr val="FFFFCC"/>
                </a:solidFill>
                <a:latin typeface="Tahoma"/>
                <a:cs typeface="Tahoma"/>
              </a:rPr>
              <a:t> </a:t>
            </a:r>
            <a:r>
              <a:rPr sz="1800" spc="-10" dirty="0">
                <a:solidFill>
                  <a:srgbClr val="FFFFCC"/>
                </a:solidFill>
                <a:latin typeface="Tahoma"/>
                <a:cs typeface="Tahoma"/>
              </a:rPr>
              <a:t>nieożywionej.</a:t>
            </a:r>
            <a:endParaRPr sz="1800" dirty="0">
              <a:latin typeface="Tahoma"/>
              <a:cs typeface="Tahoma"/>
            </a:endParaRPr>
          </a:p>
          <a:p>
            <a:pPr marL="12700" marR="76200">
              <a:lnSpc>
                <a:spcPct val="100000"/>
              </a:lnSpc>
            </a:pPr>
            <a:r>
              <a:rPr sz="1800" dirty="0">
                <a:solidFill>
                  <a:srgbClr val="FFFFCC"/>
                </a:solidFill>
                <a:latin typeface="Tahoma"/>
                <a:cs typeface="Tahoma"/>
              </a:rPr>
              <a:t>Posiadają</a:t>
            </a:r>
            <a:r>
              <a:rPr sz="1800" spc="-50" dirty="0">
                <a:solidFill>
                  <a:srgbClr val="FFFFCC"/>
                </a:solidFill>
                <a:latin typeface="Tahoma"/>
                <a:cs typeface="Tahoma"/>
              </a:rPr>
              <a:t> </a:t>
            </a:r>
            <a:r>
              <a:rPr sz="1800" dirty="0">
                <a:solidFill>
                  <a:srgbClr val="FFFFCC"/>
                </a:solidFill>
                <a:latin typeface="Tahoma"/>
                <a:cs typeface="Tahoma"/>
              </a:rPr>
              <a:t>otoczkę</a:t>
            </a:r>
            <a:r>
              <a:rPr sz="1800" spc="-55" dirty="0">
                <a:solidFill>
                  <a:srgbClr val="FFFFCC"/>
                </a:solidFill>
                <a:latin typeface="Tahoma"/>
                <a:cs typeface="Tahoma"/>
              </a:rPr>
              <a:t> </a:t>
            </a:r>
            <a:r>
              <a:rPr sz="1800" dirty="0">
                <a:solidFill>
                  <a:srgbClr val="FFFFCC"/>
                </a:solidFill>
                <a:latin typeface="Tahoma"/>
                <a:cs typeface="Tahoma"/>
              </a:rPr>
              <a:t>białkową</a:t>
            </a:r>
            <a:r>
              <a:rPr sz="1800" spc="-35" dirty="0">
                <a:solidFill>
                  <a:srgbClr val="FFFFCC"/>
                </a:solidFill>
                <a:latin typeface="Tahoma"/>
                <a:cs typeface="Tahoma"/>
              </a:rPr>
              <a:t> </a:t>
            </a:r>
            <a:r>
              <a:rPr sz="1800" dirty="0">
                <a:solidFill>
                  <a:srgbClr val="FFFFCC"/>
                </a:solidFill>
                <a:latin typeface="Tahoma"/>
                <a:cs typeface="Tahoma"/>
              </a:rPr>
              <a:t>zwaną</a:t>
            </a:r>
            <a:r>
              <a:rPr sz="1800" spc="-55" dirty="0">
                <a:solidFill>
                  <a:srgbClr val="FFFFCC"/>
                </a:solidFill>
                <a:latin typeface="Tahoma"/>
                <a:cs typeface="Tahoma"/>
              </a:rPr>
              <a:t> </a:t>
            </a:r>
            <a:r>
              <a:rPr sz="1800" dirty="0">
                <a:solidFill>
                  <a:srgbClr val="FFFFCC"/>
                </a:solidFill>
                <a:latin typeface="Tahoma"/>
                <a:cs typeface="Tahoma"/>
              </a:rPr>
              <a:t>kapsydem,</a:t>
            </a:r>
            <a:r>
              <a:rPr sz="1800" spc="-50" dirty="0">
                <a:solidFill>
                  <a:srgbClr val="FFFFCC"/>
                </a:solidFill>
                <a:latin typeface="Tahoma"/>
                <a:cs typeface="Tahoma"/>
              </a:rPr>
              <a:t> </a:t>
            </a:r>
            <a:r>
              <a:rPr sz="1800" dirty="0">
                <a:solidFill>
                  <a:srgbClr val="FFFFCC"/>
                </a:solidFill>
                <a:latin typeface="Tahoma"/>
                <a:cs typeface="Tahoma"/>
              </a:rPr>
              <a:t>czasem</a:t>
            </a:r>
            <a:r>
              <a:rPr sz="1800" spc="-55" dirty="0">
                <a:solidFill>
                  <a:srgbClr val="FFFFCC"/>
                </a:solidFill>
                <a:latin typeface="Tahoma"/>
                <a:cs typeface="Tahoma"/>
              </a:rPr>
              <a:t> </a:t>
            </a:r>
            <a:r>
              <a:rPr sz="1800" dirty="0">
                <a:solidFill>
                  <a:srgbClr val="FFFFCC"/>
                </a:solidFill>
                <a:latin typeface="Tahoma"/>
                <a:cs typeface="Tahoma"/>
              </a:rPr>
              <a:t>okrytą</a:t>
            </a:r>
            <a:r>
              <a:rPr sz="1800" spc="-50" dirty="0">
                <a:solidFill>
                  <a:srgbClr val="FFFFCC"/>
                </a:solidFill>
                <a:latin typeface="Tahoma"/>
                <a:cs typeface="Tahoma"/>
              </a:rPr>
              <a:t> </a:t>
            </a:r>
            <a:r>
              <a:rPr sz="1800" spc="-10" dirty="0">
                <a:solidFill>
                  <a:srgbClr val="FFFFCC"/>
                </a:solidFill>
                <a:latin typeface="Tahoma"/>
                <a:cs typeface="Tahoma"/>
              </a:rPr>
              <a:t>dodatkową </a:t>
            </a:r>
            <a:r>
              <a:rPr sz="1800" dirty="0">
                <a:solidFill>
                  <a:srgbClr val="FFFFCC"/>
                </a:solidFill>
                <a:latin typeface="Tahoma"/>
                <a:cs typeface="Tahoma"/>
              </a:rPr>
              <a:t>osłonką</a:t>
            </a:r>
            <a:r>
              <a:rPr sz="1800" spc="-50" dirty="0">
                <a:solidFill>
                  <a:srgbClr val="FFFFCC"/>
                </a:solidFill>
                <a:latin typeface="Tahoma"/>
                <a:cs typeface="Tahoma"/>
              </a:rPr>
              <a:t> </a:t>
            </a:r>
            <a:r>
              <a:rPr sz="1800" spc="-20" dirty="0">
                <a:solidFill>
                  <a:srgbClr val="FFFFCC"/>
                </a:solidFill>
                <a:latin typeface="Tahoma"/>
                <a:cs typeface="Tahoma"/>
              </a:rPr>
              <a:t>białkowo-</a:t>
            </a:r>
            <a:r>
              <a:rPr sz="1800" dirty="0">
                <a:solidFill>
                  <a:srgbClr val="FFFFCC"/>
                </a:solidFill>
                <a:latin typeface="Tahoma"/>
                <a:cs typeface="Tahoma"/>
              </a:rPr>
              <a:t>lipidową.</a:t>
            </a:r>
            <a:r>
              <a:rPr sz="1800" spc="5" dirty="0">
                <a:solidFill>
                  <a:srgbClr val="FFFFCC"/>
                </a:solidFill>
                <a:latin typeface="Tahoma"/>
                <a:cs typeface="Tahoma"/>
              </a:rPr>
              <a:t> </a:t>
            </a:r>
            <a:r>
              <a:rPr sz="1800" dirty="0">
                <a:solidFill>
                  <a:srgbClr val="FFFFCC"/>
                </a:solidFill>
                <a:latin typeface="Tahoma"/>
                <a:cs typeface="Tahoma"/>
              </a:rPr>
              <a:t>Taka</a:t>
            </a:r>
            <a:r>
              <a:rPr sz="1800" spc="-45" dirty="0">
                <a:solidFill>
                  <a:srgbClr val="FFFFCC"/>
                </a:solidFill>
                <a:latin typeface="Tahoma"/>
                <a:cs typeface="Tahoma"/>
              </a:rPr>
              <a:t> </a:t>
            </a:r>
            <a:r>
              <a:rPr sz="1800" dirty="0">
                <a:solidFill>
                  <a:srgbClr val="FFFFCC"/>
                </a:solidFill>
                <a:latin typeface="Tahoma"/>
                <a:cs typeface="Tahoma"/>
              </a:rPr>
              <a:t>kompletna</a:t>
            </a:r>
            <a:r>
              <a:rPr sz="1800" spc="-35" dirty="0">
                <a:solidFill>
                  <a:srgbClr val="FFFFCC"/>
                </a:solidFill>
                <a:latin typeface="Tahoma"/>
                <a:cs typeface="Tahoma"/>
              </a:rPr>
              <a:t> </a:t>
            </a:r>
            <a:r>
              <a:rPr sz="1800" dirty="0">
                <a:solidFill>
                  <a:srgbClr val="FFFFCC"/>
                </a:solidFill>
                <a:latin typeface="Tahoma"/>
                <a:cs typeface="Tahoma"/>
              </a:rPr>
              <a:t>jednostka</a:t>
            </a:r>
            <a:r>
              <a:rPr sz="1800" spc="-50" dirty="0">
                <a:solidFill>
                  <a:srgbClr val="FFFFCC"/>
                </a:solidFill>
                <a:latin typeface="Tahoma"/>
                <a:cs typeface="Tahoma"/>
              </a:rPr>
              <a:t> </a:t>
            </a:r>
            <a:r>
              <a:rPr sz="1800" dirty="0">
                <a:solidFill>
                  <a:srgbClr val="FFFFCC"/>
                </a:solidFill>
                <a:latin typeface="Tahoma"/>
                <a:cs typeface="Tahoma"/>
              </a:rPr>
              <a:t>wirusa</a:t>
            </a:r>
            <a:r>
              <a:rPr sz="1800" spc="-45" dirty="0">
                <a:solidFill>
                  <a:srgbClr val="FFFFCC"/>
                </a:solidFill>
                <a:latin typeface="Tahoma"/>
                <a:cs typeface="Tahoma"/>
              </a:rPr>
              <a:t> </a:t>
            </a:r>
            <a:r>
              <a:rPr sz="1800" dirty="0">
                <a:solidFill>
                  <a:srgbClr val="FFFFCC"/>
                </a:solidFill>
                <a:latin typeface="Tahoma"/>
                <a:cs typeface="Tahoma"/>
              </a:rPr>
              <a:t>to</a:t>
            </a:r>
            <a:r>
              <a:rPr sz="1800" spc="-50" dirty="0">
                <a:solidFill>
                  <a:srgbClr val="FFFFCC"/>
                </a:solidFill>
                <a:latin typeface="Tahoma"/>
                <a:cs typeface="Tahoma"/>
              </a:rPr>
              <a:t> </a:t>
            </a:r>
            <a:r>
              <a:rPr sz="1800" dirty="0">
                <a:solidFill>
                  <a:srgbClr val="FFFFCC"/>
                </a:solidFill>
                <a:latin typeface="Tahoma"/>
                <a:cs typeface="Tahoma"/>
              </a:rPr>
              <a:t>wirion.</a:t>
            </a:r>
            <a:r>
              <a:rPr sz="1800" spc="-35" dirty="0">
                <a:solidFill>
                  <a:srgbClr val="FFFFCC"/>
                </a:solidFill>
                <a:latin typeface="Tahoma"/>
                <a:cs typeface="Tahoma"/>
              </a:rPr>
              <a:t> </a:t>
            </a:r>
            <a:r>
              <a:rPr sz="1800" spc="-20" dirty="0">
                <a:solidFill>
                  <a:srgbClr val="FFFFCC"/>
                </a:solidFill>
                <a:latin typeface="Tahoma"/>
                <a:cs typeface="Tahoma"/>
              </a:rPr>
              <a:t>Jest </a:t>
            </a:r>
            <a:r>
              <a:rPr sz="1800" dirty="0">
                <a:solidFill>
                  <a:srgbClr val="FFFFCC"/>
                </a:solidFill>
                <a:latin typeface="Tahoma"/>
                <a:cs typeface="Tahoma"/>
              </a:rPr>
              <a:t>formą</a:t>
            </a:r>
            <a:r>
              <a:rPr sz="1800" spc="-45" dirty="0">
                <a:solidFill>
                  <a:srgbClr val="FFFFCC"/>
                </a:solidFill>
                <a:latin typeface="Tahoma"/>
                <a:cs typeface="Tahoma"/>
              </a:rPr>
              <a:t> </a:t>
            </a:r>
            <a:r>
              <a:rPr sz="1800" dirty="0">
                <a:solidFill>
                  <a:srgbClr val="FFFFCC"/>
                </a:solidFill>
                <a:latin typeface="Tahoma"/>
                <a:cs typeface="Tahoma"/>
              </a:rPr>
              <a:t>przetrwalną</a:t>
            </a:r>
            <a:r>
              <a:rPr sz="1800" spc="-30" dirty="0">
                <a:solidFill>
                  <a:srgbClr val="FFFFCC"/>
                </a:solidFill>
                <a:latin typeface="Tahoma"/>
                <a:cs typeface="Tahoma"/>
              </a:rPr>
              <a:t> </a:t>
            </a:r>
            <a:r>
              <a:rPr sz="1800" dirty="0">
                <a:solidFill>
                  <a:srgbClr val="FFFFCC"/>
                </a:solidFill>
                <a:latin typeface="Tahoma"/>
                <a:cs typeface="Tahoma"/>
              </a:rPr>
              <a:t>wirusów</a:t>
            </a:r>
            <a:r>
              <a:rPr sz="1800" spc="-40" dirty="0">
                <a:solidFill>
                  <a:srgbClr val="FFFFCC"/>
                </a:solidFill>
                <a:latin typeface="Tahoma"/>
                <a:cs typeface="Tahoma"/>
              </a:rPr>
              <a:t> </a:t>
            </a:r>
            <a:r>
              <a:rPr sz="1800" dirty="0">
                <a:solidFill>
                  <a:srgbClr val="FFFFCC"/>
                </a:solidFill>
                <a:latin typeface="Tahoma"/>
                <a:cs typeface="Tahoma"/>
              </a:rPr>
              <a:t>w</a:t>
            </a:r>
            <a:r>
              <a:rPr sz="1800" spc="-40" dirty="0">
                <a:solidFill>
                  <a:srgbClr val="FFFFCC"/>
                </a:solidFill>
                <a:latin typeface="Tahoma"/>
                <a:cs typeface="Tahoma"/>
              </a:rPr>
              <a:t> </a:t>
            </a:r>
            <a:r>
              <a:rPr sz="1800" dirty="0">
                <a:solidFill>
                  <a:srgbClr val="FFFFCC"/>
                </a:solidFill>
                <a:latin typeface="Tahoma"/>
                <a:cs typeface="Tahoma"/>
              </a:rPr>
              <a:t>postaci,</a:t>
            </a:r>
            <a:r>
              <a:rPr sz="1800" spc="-45" dirty="0">
                <a:solidFill>
                  <a:srgbClr val="FFFFCC"/>
                </a:solidFill>
                <a:latin typeface="Tahoma"/>
                <a:cs typeface="Tahoma"/>
              </a:rPr>
              <a:t> </a:t>
            </a:r>
            <a:r>
              <a:rPr sz="1800" dirty="0">
                <a:solidFill>
                  <a:srgbClr val="FFFFCC"/>
                </a:solidFill>
                <a:latin typeface="Tahoma"/>
                <a:cs typeface="Tahoma"/>
              </a:rPr>
              <a:t>w</a:t>
            </a:r>
            <a:r>
              <a:rPr sz="1800" spc="-35" dirty="0">
                <a:solidFill>
                  <a:srgbClr val="FFFFCC"/>
                </a:solidFill>
                <a:latin typeface="Tahoma"/>
                <a:cs typeface="Tahoma"/>
              </a:rPr>
              <a:t> </a:t>
            </a:r>
            <a:r>
              <a:rPr sz="1800" dirty="0">
                <a:solidFill>
                  <a:srgbClr val="FFFFCC"/>
                </a:solidFill>
                <a:latin typeface="Tahoma"/>
                <a:cs typeface="Tahoma"/>
              </a:rPr>
              <a:t>jakiej</a:t>
            </a:r>
            <a:r>
              <a:rPr sz="1800" spc="-25" dirty="0">
                <a:solidFill>
                  <a:srgbClr val="FFFFCC"/>
                </a:solidFill>
                <a:latin typeface="Tahoma"/>
                <a:cs typeface="Tahoma"/>
              </a:rPr>
              <a:t> </a:t>
            </a:r>
            <a:r>
              <a:rPr sz="1800" dirty="0">
                <a:solidFill>
                  <a:srgbClr val="FFFFCC"/>
                </a:solidFill>
                <a:latin typeface="Tahoma"/>
                <a:cs typeface="Tahoma"/>
              </a:rPr>
              <a:t>znajdują</a:t>
            </a:r>
            <a:r>
              <a:rPr sz="1800" spc="-40" dirty="0">
                <a:solidFill>
                  <a:srgbClr val="FFFFCC"/>
                </a:solidFill>
                <a:latin typeface="Tahoma"/>
                <a:cs typeface="Tahoma"/>
              </a:rPr>
              <a:t> </a:t>
            </a:r>
            <a:r>
              <a:rPr sz="1800" dirty="0">
                <a:solidFill>
                  <a:srgbClr val="FFFFCC"/>
                </a:solidFill>
                <a:latin typeface="Tahoma"/>
                <a:cs typeface="Tahoma"/>
              </a:rPr>
              <a:t>się</a:t>
            </a:r>
            <a:r>
              <a:rPr sz="1800" spc="-45" dirty="0">
                <a:solidFill>
                  <a:srgbClr val="FFFFCC"/>
                </a:solidFill>
                <a:latin typeface="Tahoma"/>
                <a:cs typeface="Tahoma"/>
              </a:rPr>
              <a:t> </a:t>
            </a:r>
            <a:r>
              <a:rPr sz="1800" dirty="0">
                <a:solidFill>
                  <a:srgbClr val="FFFFCC"/>
                </a:solidFill>
                <a:latin typeface="Tahoma"/>
                <a:cs typeface="Tahoma"/>
              </a:rPr>
              <a:t>one</a:t>
            </a:r>
            <a:r>
              <a:rPr sz="1800" spc="-40" dirty="0">
                <a:solidFill>
                  <a:srgbClr val="FFFFCC"/>
                </a:solidFill>
                <a:latin typeface="Tahoma"/>
                <a:cs typeface="Tahoma"/>
              </a:rPr>
              <a:t> </a:t>
            </a:r>
            <a:r>
              <a:rPr sz="1800" spc="-20" dirty="0">
                <a:solidFill>
                  <a:srgbClr val="FFFFCC"/>
                </a:solidFill>
                <a:latin typeface="Tahoma"/>
                <a:cs typeface="Tahoma"/>
              </a:rPr>
              <a:t>poza</a:t>
            </a:r>
            <a:endParaRPr sz="1800" dirty="0">
              <a:latin typeface="Tahoma"/>
              <a:cs typeface="Tahoma"/>
            </a:endParaRPr>
          </a:p>
          <a:p>
            <a:pPr marL="12700">
              <a:lnSpc>
                <a:spcPct val="100000"/>
              </a:lnSpc>
              <a:spcBef>
                <a:spcPts val="5"/>
              </a:spcBef>
            </a:pPr>
            <a:r>
              <a:rPr sz="1800" dirty="0">
                <a:solidFill>
                  <a:srgbClr val="FFFFCC"/>
                </a:solidFill>
                <a:latin typeface="Tahoma"/>
                <a:cs typeface="Tahoma"/>
              </a:rPr>
              <a:t>organizmem</a:t>
            </a:r>
            <a:r>
              <a:rPr sz="1800" spc="-55" dirty="0">
                <a:solidFill>
                  <a:srgbClr val="FFFFCC"/>
                </a:solidFill>
                <a:latin typeface="Tahoma"/>
                <a:cs typeface="Tahoma"/>
              </a:rPr>
              <a:t> </a:t>
            </a:r>
            <a:r>
              <a:rPr sz="1800" dirty="0">
                <a:solidFill>
                  <a:srgbClr val="FFFFCC"/>
                </a:solidFill>
                <a:latin typeface="Tahoma"/>
                <a:cs typeface="Tahoma"/>
              </a:rPr>
              <a:t>gospodarza,</a:t>
            </a:r>
            <a:r>
              <a:rPr sz="1800" spc="-35" dirty="0">
                <a:solidFill>
                  <a:srgbClr val="FFFFCC"/>
                </a:solidFill>
                <a:latin typeface="Tahoma"/>
                <a:cs typeface="Tahoma"/>
              </a:rPr>
              <a:t> </a:t>
            </a:r>
            <a:r>
              <a:rPr sz="1800" dirty="0">
                <a:solidFill>
                  <a:srgbClr val="FFFFCC"/>
                </a:solidFill>
                <a:latin typeface="Tahoma"/>
                <a:cs typeface="Tahoma"/>
              </a:rPr>
              <a:t>nie</a:t>
            </a:r>
            <a:r>
              <a:rPr sz="1800" spc="-55" dirty="0">
                <a:solidFill>
                  <a:srgbClr val="FFFFCC"/>
                </a:solidFill>
                <a:latin typeface="Tahoma"/>
                <a:cs typeface="Tahoma"/>
              </a:rPr>
              <a:t> </a:t>
            </a:r>
            <a:r>
              <a:rPr sz="1800" dirty="0">
                <a:solidFill>
                  <a:srgbClr val="FFFFCC"/>
                </a:solidFill>
                <a:latin typeface="Tahoma"/>
                <a:cs typeface="Tahoma"/>
              </a:rPr>
              <a:t>wykazując</a:t>
            </a:r>
            <a:r>
              <a:rPr sz="1800" spc="-50" dirty="0">
                <a:solidFill>
                  <a:srgbClr val="FFFFCC"/>
                </a:solidFill>
                <a:latin typeface="Tahoma"/>
                <a:cs typeface="Tahoma"/>
              </a:rPr>
              <a:t> </a:t>
            </a:r>
            <a:r>
              <a:rPr sz="1800" dirty="0">
                <a:solidFill>
                  <a:srgbClr val="FFFFCC"/>
                </a:solidFill>
                <a:latin typeface="Tahoma"/>
                <a:cs typeface="Tahoma"/>
              </a:rPr>
              <a:t>żadnych</a:t>
            </a:r>
            <a:r>
              <a:rPr sz="1800" spc="-60" dirty="0">
                <a:solidFill>
                  <a:srgbClr val="FFFFCC"/>
                </a:solidFill>
                <a:latin typeface="Tahoma"/>
                <a:cs typeface="Tahoma"/>
              </a:rPr>
              <a:t> </a:t>
            </a:r>
            <a:r>
              <a:rPr sz="1800" dirty="0">
                <a:solidFill>
                  <a:srgbClr val="FFFFCC"/>
                </a:solidFill>
                <a:latin typeface="Tahoma"/>
                <a:cs typeface="Tahoma"/>
              </a:rPr>
              <a:t>cech</a:t>
            </a:r>
            <a:r>
              <a:rPr sz="1800" spc="-60" dirty="0">
                <a:solidFill>
                  <a:srgbClr val="FFFFCC"/>
                </a:solidFill>
                <a:latin typeface="Tahoma"/>
                <a:cs typeface="Tahoma"/>
              </a:rPr>
              <a:t> </a:t>
            </a:r>
            <a:r>
              <a:rPr sz="1800" dirty="0">
                <a:solidFill>
                  <a:srgbClr val="FFFFCC"/>
                </a:solidFill>
                <a:latin typeface="Tahoma"/>
                <a:cs typeface="Tahoma"/>
              </a:rPr>
              <a:t>żywej</a:t>
            </a:r>
            <a:r>
              <a:rPr sz="1800" spc="-45" dirty="0">
                <a:solidFill>
                  <a:srgbClr val="FFFFCC"/>
                </a:solidFill>
                <a:latin typeface="Tahoma"/>
                <a:cs typeface="Tahoma"/>
              </a:rPr>
              <a:t> </a:t>
            </a:r>
            <a:r>
              <a:rPr sz="1800" spc="-10" dirty="0">
                <a:solidFill>
                  <a:srgbClr val="FFFFCC"/>
                </a:solidFill>
                <a:latin typeface="Tahoma"/>
                <a:cs typeface="Tahoma"/>
              </a:rPr>
              <a:t>materii.</a:t>
            </a:r>
            <a:endParaRPr sz="1800" dirty="0">
              <a:latin typeface="Tahoma"/>
              <a:cs typeface="Tahoma"/>
            </a:endParaRPr>
          </a:p>
          <a:p>
            <a:pPr>
              <a:lnSpc>
                <a:spcPct val="100000"/>
              </a:lnSpc>
              <a:spcBef>
                <a:spcPts val="2039"/>
              </a:spcBef>
            </a:pPr>
            <a:endParaRPr sz="1800" dirty="0">
              <a:latin typeface="Tahoma"/>
              <a:cs typeface="Tahoma"/>
            </a:endParaRPr>
          </a:p>
          <a:p>
            <a:pPr marL="210820" marR="869315">
              <a:lnSpc>
                <a:spcPts val="1939"/>
              </a:lnSpc>
            </a:pPr>
            <a:r>
              <a:rPr sz="1800" b="1" dirty="0">
                <a:solidFill>
                  <a:srgbClr val="FFFFFF"/>
                </a:solidFill>
                <a:latin typeface="Tahoma"/>
                <a:cs typeface="Tahoma"/>
              </a:rPr>
              <a:t>Wiroidy</a:t>
            </a:r>
            <a:r>
              <a:rPr sz="1800" b="1" spc="-10" dirty="0">
                <a:solidFill>
                  <a:srgbClr val="FFFFFF"/>
                </a:solidFill>
                <a:latin typeface="Tahoma"/>
                <a:cs typeface="Tahoma"/>
              </a:rPr>
              <a:t> </a:t>
            </a:r>
            <a:r>
              <a:rPr sz="1800" dirty="0">
                <a:solidFill>
                  <a:srgbClr val="FFFFFF"/>
                </a:solidFill>
                <a:latin typeface="Tahoma"/>
                <a:cs typeface="Tahoma"/>
              </a:rPr>
              <a:t>–</a:t>
            </a:r>
            <a:r>
              <a:rPr sz="1800" spc="-35" dirty="0">
                <a:solidFill>
                  <a:srgbClr val="FFFFFF"/>
                </a:solidFill>
                <a:latin typeface="Tahoma"/>
                <a:cs typeface="Tahoma"/>
              </a:rPr>
              <a:t> </a:t>
            </a:r>
            <a:r>
              <a:rPr sz="1800" dirty="0">
                <a:solidFill>
                  <a:srgbClr val="FFFFFF"/>
                </a:solidFill>
                <a:latin typeface="Tahoma"/>
                <a:cs typeface="Tahoma"/>
              </a:rPr>
              <a:t>zakaźne</a:t>
            </a:r>
            <a:r>
              <a:rPr sz="1800" spc="-45" dirty="0">
                <a:solidFill>
                  <a:srgbClr val="FFFFFF"/>
                </a:solidFill>
                <a:latin typeface="Tahoma"/>
                <a:cs typeface="Tahoma"/>
              </a:rPr>
              <a:t> </a:t>
            </a:r>
            <a:r>
              <a:rPr sz="1800" dirty="0">
                <a:solidFill>
                  <a:srgbClr val="FFFFFF"/>
                </a:solidFill>
                <a:latin typeface="Tahoma"/>
                <a:cs typeface="Tahoma"/>
              </a:rPr>
              <a:t>cząstki</a:t>
            </a:r>
            <a:r>
              <a:rPr sz="1800" spc="-35" dirty="0">
                <a:solidFill>
                  <a:srgbClr val="FFFFFF"/>
                </a:solidFill>
                <a:latin typeface="Tahoma"/>
                <a:cs typeface="Tahoma"/>
              </a:rPr>
              <a:t> </a:t>
            </a:r>
            <a:r>
              <a:rPr sz="1800" dirty="0">
                <a:solidFill>
                  <a:srgbClr val="FFFFFF"/>
                </a:solidFill>
                <a:latin typeface="Tahoma"/>
                <a:cs typeface="Tahoma"/>
              </a:rPr>
              <a:t>składające</a:t>
            </a:r>
            <a:r>
              <a:rPr sz="1800" spc="-10" dirty="0">
                <a:solidFill>
                  <a:srgbClr val="FFFFFF"/>
                </a:solidFill>
                <a:latin typeface="Tahoma"/>
                <a:cs typeface="Tahoma"/>
              </a:rPr>
              <a:t> </a:t>
            </a:r>
            <a:r>
              <a:rPr sz="1800" dirty="0">
                <a:solidFill>
                  <a:srgbClr val="FFFFFF"/>
                </a:solidFill>
                <a:latin typeface="Tahoma"/>
                <a:cs typeface="Tahoma"/>
              </a:rPr>
              <a:t>się</a:t>
            </a:r>
            <a:r>
              <a:rPr sz="1800" spc="-30" dirty="0">
                <a:solidFill>
                  <a:srgbClr val="FFFFFF"/>
                </a:solidFill>
                <a:latin typeface="Tahoma"/>
                <a:cs typeface="Tahoma"/>
              </a:rPr>
              <a:t> </a:t>
            </a:r>
            <a:r>
              <a:rPr sz="1800" dirty="0">
                <a:solidFill>
                  <a:srgbClr val="FFFFFF"/>
                </a:solidFill>
                <a:latin typeface="Tahoma"/>
                <a:cs typeface="Tahoma"/>
              </a:rPr>
              <a:t>wyłącznie</a:t>
            </a:r>
            <a:r>
              <a:rPr sz="1800" spc="-35" dirty="0">
                <a:solidFill>
                  <a:srgbClr val="FFFFFF"/>
                </a:solidFill>
                <a:latin typeface="Tahoma"/>
                <a:cs typeface="Tahoma"/>
              </a:rPr>
              <a:t> </a:t>
            </a:r>
            <a:r>
              <a:rPr sz="1800" dirty="0">
                <a:solidFill>
                  <a:srgbClr val="FFFFFF"/>
                </a:solidFill>
                <a:latin typeface="Tahoma"/>
                <a:cs typeface="Tahoma"/>
              </a:rPr>
              <a:t>z</a:t>
            </a:r>
            <a:r>
              <a:rPr sz="1800" spc="-35" dirty="0">
                <a:solidFill>
                  <a:srgbClr val="FFFFFF"/>
                </a:solidFill>
                <a:latin typeface="Tahoma"/>
                <a:cs typeface="Tahoma"/>
              </a:rPr>
              <a:t> </a:t>
            </a:r>
            <a:r>
              <a:rPr sz="1800" spc="-10" dirty="0">
                <a:solidFill>
                  <a:srgbClr val="FFFFFF"/>
                </a:solidFill>
                <a:latin typeface="Tahoma"/>
                <a:cs typeface="Tahoma"/>
              </a:rPr>
              <a:t>kolistego, </a:t>
            </a:r>
            <a:r>
              <a:rPr sz="1800" dirty="0">
                <a:solidFill>
                  <a:srgbClr val="FFFFFF"/>
                </a:solidFill>
                <a:latin typeface="Tahoma"/>
                <a:cs typeface="Tahoma"/>
              </a:rPr>
              <a:t>jednoniciowego</a:t>
            </a:r>
            <a:r>
              <a:rPr sz="1800" spc="-30" dirty="0">
                <a:solidFill>
                  <a:srgbClr val="FFFFFF"/>
                </a:solidFill>
                <a:latin typeface="Tahoma"/>
                <a:cs typeface="Tahoma"/>
              </a:rPr>
              <a:t> </a:t>
            </a:r>
            <a:r>
              <a:rPr sz="1800" dirty="0">
                <a:solidFill>
                  <a:srgbClr val="FFFFFF"/>
                </a:solidFill>
                <a:latin typeface="Tahoma"/>
                <a:cs typeface="Tahoma"/>
              </a:rPr>
              <a:t>RNA.</a:t>
            </a:r>
            <a:r>
              <a:rPr sz="1800" spc="-55" dirty="0">
                <a:solidFill>
                  <a:srgbClr val="FFFFFF"/>
                </a:solidFill>
                <a:latin typeface="Tahoma"/>
                <a:cs typeface="Tahoma"/>
              </a:rPr>
              <a:t> </a:t>
            </a:r>
            <a:r>
              <a:rPr sz="1800" dirty="0">
                <a:solidFill>
                  <a:srgbClr val="FFFFFF"/>
                </a:solidFill>
                <a:latin typeface="Tahoma"/>
                <a:cs typeface="Tahoma"/>
              </a:rPr>
              <a:t>Nie</a:t>
            </a:r>
            <a:r>
              <a:rPr sz="1800" spc="-45" dirty="0">
                <a:solidFill>
                  <a:srgbClr val="FFFFFF"/>
                </a:solidFill>
                <a:latin typeface="Tahoma"/>
                <a:cs typeface="Tahoma"/>
              </a:rPr>
              <a:t> </a:t>
            </a:r>
            <a:r>
              <a:rPr sz="1800" dirty="0">
                <a:solidFill>
                  <a:srgbClr val="FFFFFF"/>
                </a:solidFill>
                <a:latin typeface="Tahoma"/>
                <a:cs typeface="Tahoma"/>
              </a:rPr>
              <a:t>posiadają</a:t>
            </a:r>
            <a:r>
              <a:rPr sz="1800" spc="-20" dirty="0">
                <a:solidFill>
                  <a:srgbClr val="FFFFFF"/>
                </a:solidFill>
                <a:latin typeface="Tahoma"/>
                <a:cs typeface="Tahoma"/>
              </a:rPr>
              <a:t> </a:t>
            </a:r>
            <a:r>
              <a:rPr sz="1800" dirty="0">
                <a:solidFill>
                  <a:srgbClr val="FFFFFF"/>
                </a:solidFill>
                <a:latin typeface="Tahoma"/>
                <a:cs typeface="Tahoma"/>
              </a:rPr>
              <a:t>kapsydu</a:t>
            </a:r>
            <a:r>
              <a:rPr sz="1800" spc="-45" dirty="0">
                <a:solidFill>
                  <a:srgbClr val="FFFFFF"/>
                </a:solidFill>
                <a:latin typeface="Tahoma"/>
                <a:cs typeface="Tahoma"/>
              </a:rPr>
              <a:t> </a:t>
            </a:r>
            <a:r>
              <a:rPr sz="1800" dirty="0">
                <a:solidFill>
                  <a:srgbClr val="FFFFFF"/>
                </a:solidFill>
                <a:latin typeface="Tahoma"/>
                <a:cs typeface="Tahoma"/>
              </a:rPr>
              <a:t>tak</a:t>
            </a:r>
            <a:r>
              <a:rPr sz="1800" spc="-40" dirty="0">
                <a:solidFill>
                  <a:srgbClr val="FFFFFF"/>
                </a:solidFill>
                <a:latin typeface="Tahoma"/>
                <a:cs typeface="Tahoma"/>
              </a:rPr>
              <a:t> </a:t>
            </a:r>
            <a:r>
              <a:rPr sz="1800" dirty="0">
                <a:solidFill>
                  <a:srgbClr val="FFFFFF"/>
                </a:solidFill>
                <a:latin typeface="Tahoma"/>
                <a:cs typeface="Tahoma"/>
              </a:rPr>
              <a:t>jak</a:t>
            </a:r>
            <a:r>
              <a:rPr sz="1800" spc="-30" dirty="0">
                <a:solidFill>
                  <a:srgbClr val="FFFFFF"/>
                </a:solidFill>
                <a:latin typeface="Tahoma"/>
                <a:cs typeface="Tahoma"/>
              </a:rPr>
              <a:t> </a:t>
            </a:r>
            <a:r>
              <a:rPr sz="1800" dirty="0">
                <a:solidFill>
                  <a:srgbClr val="FFFFFF"/>
                </a:solidFill>
                <a:latin typeface="Tahoma"/>
                <a:cs typeface="Tahoma"/>
              </a:rPr>
              <a:t>wirusy,</a:t>
            </a:r>
            <a:r>
              <a:rPr sz="1800" spc="-40" dirty="0">
                <a:solidFill>
                  <a:srgbClr val="FFFFFF"/>
                </a:solidFill>
                <a:latin typeface="Tahoma"/>
                <a:cs typeface="Tahoma"/>
              </a:rPr>
              <a:t> </a:t>
            </a:r>
            <a:r>
              <a:rPr sz="1800" dirty="0">
                <a:solidFill>
                  <a:srgbClr val="FFFFFF"/>
                </a:solidFill>
                <a:latin typeface="Tahoma"/>
                <a:cs typeface="Tahoma"/>
              </a:rPr>
              <a:t>nie</a:t>
            </a:r>
            <a:r>
              <a:rPr sz="1800" spc="-60" dirty="0">
                <a:solidFill>
                  <a:srgbClr val="FFFFFF"/>
                </a:solidFill>
                <a:latin typeface="Tahoma"/>
                <a:cs typeface="Tahoma"/>
              </a:rPr>
              <a:t> </a:t>
            </a:r>
            <a:r>
              <a:rPr sz="1800" spc="-25" dirty="0">
                <a:solidFill>
                  <a:srgbClr val="FFFFFF"/>
                </a:solidFill>
                <a:latin typeface="Tahoma"/>
                <a:cs typeface="Tahoma"/>
              </a:rPr>
              <a:t>są </a:t>
            </a:r>
            <a:r>
              <a:rPr sz="1800" dirty="0">
                <a:solidFill>
                  <a:srgbClr val="FFFFFF"/>
                </a:solidFill>
                <a:latin typeface="Tahoma"/>
                <a:cs typeface="Tahoma"/>
              </a:rPr>
              <a:t>związane</a:t>
            </a:r>
            <a:r>
              <a:rPr sz="1800" spc="-50" dirty="0">
                <a:solidFill>
                  <a:srgbClr val="FFFFFF"/>
                </a:solidFill>
                <a:latin typeface="Tahoma"/>
                <a:cs typeface="Tahoma"/>
              </a:rPr>
              <a:t> </a:t>
            </a:r>
            <a:r>
              <a:rPr sz="1800" dirty="0">
                <a:solidFill>
                  <a:srgbClr val="FFFFFF"/>
                </a:solidFill>
                <a:latin typeface="Tahoma"/>
                <a:cs typeface="Tahoma"/>
              </a:rPr>
              <a:t>z</a:t>
            </a:r>
            <a:r>
              <a:rPr sz="1800" spc="-50" dirty="0">
                <a:solidFill>
                  <a:srgbClr val="FFFFFF"/>
                </a:solidFill>
                <a:latin typeface="Tahoma"/>
                <a:cs typeface="Tahoma"/>
              </a:rPr>
              <a:t> </a:t>
            </a:r>
            <a:r>
              <a:rPr sz="1800" dirty="0">
                <a:solidFill>
                  <a:srgbClr val="FFFFFF"/>
                </a:solidFill>
                <a:latin typeface="Tahoma"/>
                <a:cs typeface="Tahoma"/>
              </a:rPr>
              <a:t>żadnymi</a:t>
            </a:r>
            <a:r>
              <a:rPr sz="1800" spc="-45" dirty="0">
                <a:solidFill>
                  <a:srgbClr val="FFFFFF"/>
                </a:solidFill>
                <a:latin typeface="Tahoma"/>
                <a:cs typeface="Tahoma"/>
              </a:rPr>
              <a:t> </a:t>
            </a:r>
            <a:r>
              <a:rPr sz="1800" dirty="0">
                <a:solidFill>
                  <a:srgbClr val="FFFFFF"/>
                </a:solidFill>
                <a:latin typeface="Tahoma"/>
                <a:cs typeface="Tahoma"/>
              </a:rPr>
              <a:t>białkami.</a:t>
            </a:r>
            <a:r>
              <a:rPr sz="1800" spc="-25" dirty="0">
                <a:solidFill>
                  <a:srgbClr val="FFFFFF"/>
                </a:solidFill>
                <a:latin typeface="Tahoma"/>
                <a:cs typeface="Tahoma"/>
              </a:rPr>
              <a:t> </a:t>
            </a:r>
            <a:r>
              <a:rPr sz="1800" dirty="0">
                <a:solidFill>
                  <a:srgbClr val="FFFFFF"/>
                </a:solidFill>
                <a:latin typeface="Tahoma"/>
                <a:cs typeface="Tahoma"/>
              </a:rPr>
              <a:t>Najczęściej</a:t>
            </a:r>
            <a:r>
              <a:rPr sz="1800" spc="-45" dirty="0">
                <a:solidFill>
                  <a:srgbClr val="FFFFFF"/>
                </a:solidFill>
                <a:latin typeface="Tahoma"/>
                <a:cs typeface="Tahoma"/>
              </a:rPr>
              <a:t> </a:t>
            </a:r>
            <a:r>
              <a:rPr sz="1800" dirty="0">
                <a:solidFill>
                  <a:srgbClr val="FFFFFF"/>
                </a:solidFill>
                <a:latin typeface="Tahoma"/>
                <a:cs typeface="Tahoma"/>
              </a:rPr>
              <a:t>związane</a:t>
            </a:r>
            <a:r>
              <a:rPr sz="1800" spc="-45" dirty="0">
                <a:solidFill>
                  <a:srgbClr val="FFFFFF"/>
                </a:solidFill>
                <a:latin typeface="Tahoma"/>
                <a:cs typeface="Tahoma"/>
              </a:rPr>
              <a:t> </a:t>
            </a:r>
            <a:r>
              <a:rPr sz="1800" dirty="0">
                <a:solidFill>
                  <a:srgbClr val="FFFFFF"/>
                </a:solidFill>
                <a:latin typeface="Tahoma"/>
                <a:cs typeface="Tahoma"/>
              </a:rPr>
              <a:t>są</a:t>
            </a:r>
            <a:r>
              <a:rPr sz="1800" spc="-45" dirty="0">
                <a:solidFill>
                  <a:srgbClr val="FFFFFF"/>
                </a:solidFill>
                <a:latin typeface="Tahoma"/>
                <a:cs typeface="Tahoma"/>
              </a:rPr>
              <a:t> </a:t>
            </a:r>
            <a:r>
              <a:rPr sz="1800" dirty="0">
                <a:solidFill>
                  <a:srgbClr val="FFFFFF"/>
                </a:solidFill>
                <a:latin typeface="Tahoma"/>
                <a:cs typeface="Tahoma"/>
              </a:rPr>
              <a:t>z</a:t>
            </a:r>
            <a:r>
              <a:rPr sz="1800" spc="-55" dirty="0">
                <a:solidFill>
                  <a:srgbClr val="FFFFFF"/>
                </a:solidFill>
                <a:latin typeface="Tahoma"/>
                <a:cs typeface="Tahoma"/>
              </a:rPr>
              <a:t> </a:t>
            </a:r>
            <a:r>
              <a:rPr sz="1800" spc="-10" dirty="0">
                <a:solidFill>
                  <a:srgbClr val="FFFFFF"/>
                </a:solidFill>
                <a:latin typeface="Tahoma"/>
                <a:cs typeface="Tahoma"/>
              </a:rPr>
              <a:t>jądrem</a:t>
            </a:r>
            <a:endParaRPr sz="1800" dirty="0">
              <a:latin typeface="Tahoma"/>
              <a:cs typeface="Tahoma"/>
            </a:endParaRPr>
          </a:p>
          <a:p>
            <a:pPr marL="210820">
              <a:lnSpc>
                <a:spcPts val="1925"/>
              </a:lnSpc>
            </a:pPr>
            <a:r>
              <a:rPr sz="1800" spc="-10" dirty="0">
                <a:solidFill>
                  <a:srgbClr val="FFFFFF"/>
                </a:solidFill>
                <a:latin typeface="Tahoma"/>
                <a:cs typeface="Tahoma"/>
              </a:rPr>
              <a:t>"żywiciela".</a:t>
            </a:r>
            <a:endParaRPr sz="1800" dirty="0">
              <a:latin typeface="Tahoma"/>
              <a:cs typeface="Tahoma"/>
            </a:endParaRPr>
          </a:p>
        </p:txBody>
      </p:sp>
      <p:sp>
        <p:nvSpPr>
          <p:cNvPr id="4" name="object 4"/>
          <p:cNvSpPr txBox="1">
            <a:spLocks noGrp="1"/>
          </p:cNvSpPr>
          <p:nvPr>
            <p:ph type="title"/>
          </p:nvPr>
        </p:nvSpPr>
        <p:spPr>
          <a:xfrm>
            <a:off x="827087" y="549275"/>
            <a:ext cx="7848600" cy="584200"/>
          </a:xfrm>
          <a:prstGeom prst="rect">
            <a:avLst/>
          </a:prstGeom>
          <a:solidFill>
            <a:srgbClr val="CC0099"/>
          </a:solidFill>
        </p:spPr>
        <p:txBody>
          <a:bodyPr vert="horz" wrap="square" lIns="0" tIns="34290" rIns="0" bIns="0" rtlCol="0">
            <a:spAutoFit/>
          </a:bodyPr>
          <a:lstStyle/>
          <a:p>
            <a:pPr marL="91440">
              <a:lnSpc>
                <a:spcPct val="100000"/>
              </a:lnSpc>
              <a:spcBef>
                <a:spcPts val="270"/>
              </a:spcBef>
            </a:pPr>
            <a:r>
              <a:rPr sz="3200" u="sng" dirty="0">
                <a:uFill>
                  <a:solidFill>
                    <a:srgbClr val="FFFFFF"/>
                  </a:solidFill>
                </a:uFill>
                <a:latin typeface="Microsoft Sans Serif"/>
                <a:cs typeface="Microsoft Sans Serif"/>
              </a:rPr>
              <a:t>wirusy</a:t>
            </a:r>
            <a:r>
              <a:rPr sz="3200" u="sng" spc="-30" dirty="0">
                <a:uFill>
                  <a:solidFill>
                    <a:srgbClr val="FFFFFF"/>
                  </a:solidFill>
                </a:uFill>
                <a:latin typeface="Microsoft Sans Serif"/>
                <a:cs typeface="Microsoft Sans Serif"/>
              </a:rPr>
              <a:t> </a:t>
            </a:r>
            <a:r>
              <a:rPr sz="3200" u="sng" dirty="0">
                <a:uFill>
                  <a:solidFill>
                    <a:srgbClr val="FFFFFF"/>
                  </a:solidFill>
                </a:uFill>
                <a:latin typeface="Microsoft Sans Serif"/>
                <a:cs typeface="Microsoft Sans Serif"/>
              </a:rPr>
              <a:t>roślinne,</a:t>
            </a:r>
            <a:r>
              <a:rPr sz="3200" u="sng" spc="-20" dirty="0">
                <a:uFill>
                  <a:solidFill>
                    <a:srgbClr val="FFFFFF"/>
                  </a:solidFill>
                </a:uFill>
                <a:latin typeface="Microsoft Sans Serif"/>
                <a:cs typeface="Microsoft Sans Serif"/>
              </a:rPr>
              <a:t> </a:t>
            </a:r>
            <a:r>
              <a:rPr sz="3200" u="sng" dirty="0">
                <a:uFill>
                  <a:solidFill>
                    <a:srgbClr val="FFFFFF"/>
                  </a:solidFill>
                </a:uFill>
                <a:latin typeface="Microsoft Sans Serif"/>
                <a:cs typeface="Microsoft Sans Serif"/>
              </a:rPr>
              <a:t>zwierzęce,</a:t>
            </a:r>
            <a:r>
              <a:rPr sz="3200" u="sng" spc="-30" dirty="0">
                <a:uFill>
                  <a:solidFill>
                    <a:srgbClr val="FFFFFF"/>
                  </a:solidFill>
                </a:uFill>
                <a:latin typeface="Microsoft Sans Serif"/>
                <a:cs typeface="Microsoft Sans Serif"/>
              </a:rPr>
              <a:t> </a:t>
            </a:r>
            <a:r>
              <a:rPr sz="3200" u="sng" spc="-10" dirty="0">
                <a:uFill>
                  <a:solidFill>
                    <a:srgbClr val="FFFFFF"/>
                  </a:solidFill>
                </a:uFill>
                <a:latin typeface="Microsoft Sans Serif"/>
                <a:cs typeface="Microsoft Sans Serif"/>
              </a:rPr>
              <a:t>bakteryjne.</a:t>
            </a:r>
            <a:endParaRPr sz="3200">
              <a:latin typeface="Microsoft Sans Serif"/>
              <a:cs typeface="Microsoft Sans Serif"/>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4156" y="228600"/>
            <a:ext cx="9144000" cy="845744"/>
          </a:xfrm>
          <a:prstGeom prst="rect">
            <a:avLst/>
          </a:prstGeom>
          <a:solidFill>
            <a:srgbClr val="CC0099"/>
          </a:solidFill>
        </p:spPr>
        <p:txBody>
          <a:bodyPr vert="horz" wrap="square" lIns="0" tIns="288925" rIns="0" bIns="0" rtlCol="0">
            <a:spAutoFit/>
          </a:bodyPr>
          <a:lstStyle/>
          <a:p>
            <a:pPr algn="ctr">
              <a:lnSpc>
                <a:spcPct val="100000"/>
              </a:lnSpc>
              <a:spcBef>
                <a:spcPts val="2275"/>
              </a:spcBef>
            </a:pPr>
            <a:r>
              <a:rPr sz="3600" b="1" spc="-10" dirty="0">
                <a:latin typeface="Arial"/>
                <a:cs typeface="Arial"/>
              </a:rPr>
              <a:t>Wirusy</a:t>
            </a:r>
            <a:endParaRPr sz="3600">
              <a:latin typeface="Arial"/>
              <a:cs typeface="Arial"/>
            </a:endParaRPr>
          </a:p>
        </p:txBody>
      </p:sp>
      <p:sp>
        <p:nvSpPr>
          <p:cNvPr id="4" name="object 4"/>
          <p:cNvSpPr txBox="1"/>
          <p:nvPr/>
        </p:nvSpPr>
        <p:spPr>
          <a:xfrm>
            <a:off x="1050442" y="1859026"/>
            <a:ext cx="922655" cy="299720"/>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Verdana"/>
                <a:cs typeface="Verdana"/>
              </a:rPr>
              <a:t>Wirusy</a:t>
            </a:r>
            <a:endParaRPr sz="1800">
              <a:latin typeface="Verdana"/>
              <a:cs typeface="Verdana"/>
            </a:endParaRPr>
          </a:p>
        </p:txBody>
      </p:sp>
      <p:sp>
        <p:nvSpPr>
          <p:cNvPr id="5" name="object 5"/>
          <p:cNvSpPr txBox="1"/>
          <p:nvPr/>
        </p:nvSpPr>
        <p:spPr>
          <a:xfrm>
            <a:off x="2433066" y="1859026"/>
            <a:ext cx="6172835" cy="299720"/>
          </a:xfrm>
          <a:prstGeom prst="rect">
            <a:avLst/>
          </a:prstGeom>
        </p:spPr>
        <p:txBody>
          <a:bodyPr vert="horz" wrap="square" lIns="0" tIns="12700" rIns="0" bIns="0" rtlCol="0">
            <a:spAutoFit/>
          </a:bodyPr>
          <a:lstStyle/>
          <a:p>
            <a:pPr marL="12700">
              <a:lnSpc>
                <a:spcPct val="100000"/>
              </a:lnSpc>
              <a:spcBef>
                <a:spcPts val="100"/>
              </a:spcBef>
              <a:tabLst>
                <a:tab pos="1222375" algn="l"/>
                <a:tab pos="1963420" algn="l"/>
                <a:tab pos="3734435" algn="l"/>
                <a:tab pos="6021070" algn="l"/>
              </a:tabLst>
            </a:pPr>
            <a:r>
              <a:rPr sz="1800" b="1" spc="-10" dirty="0">
                <a:solidFill>
                  <a:srgbClr val="FFFFFF"/>
                </a:solidFill>
                <a:latin typeface="Verdana"/>
                <a:cs typeface="Verdana"/>
              </a:rPr>
              <a:t>roślin</a:t>
            </a:r>
            <a:r>
              <a:rPr sz="1800" b="1" dirty="0">
                <a:solidFill>
                  <a:srgbClr val="FFFFFF"/>
                </a:solidFill>
                <a:latin typeface="Verdana"/>
                <a:cs typeface="Verdana"/>
              </a:rPr>
              <a:t>	</a:t>
            </a:r>
            <a:r>
              <a:rPr sz="1800" spc="-25" dirty="0">
                <a:solidFill>
                  <a:srgbClr val="FFFFFF"/>
                </a:solidFill>
                <a:latin typeface="Verdana"/>
                <a:cs typeface="Verdana"/>
              </a:rPr>
              <a:t>są</a:t>
            </a:r>
            <a:r>
              <a:rPr sz="1800" dirty="0">
                <a:solidFill>
                  <a:srgbClr val="FFFFFF"/>
                </a:solidFill>
                <a:latin typeface="Verdana"/>
                <a:cs typeface="Verdana"/>
              </a:rPr>
              <a:t>	</a:t>
            </a:r>
            <a:r>
              <a:rPr sz="1800" spc="-10" dirty="0">
                <a:solidFill>
                  <a:srgbClr val="FFFFFF"/>
                </a:solidFill>
                <a:latin typeface="Verdana"/>
                <a:cs typeface="Verdana"/>
              </a:rPr>
              <a:t>czynnikami</a:t>
            </a:r>
            <a:r>
              <a:rPr sz="1800" dirty="0">
                <a:solidFill>
                  <a:srgbClr val="FFFFFF"/>
                </a:solidFill>
                <a:latin typeface="Verdana"/>
                <a:cs typeface="Verdana"/>
              </a:rPr>
              <a:t>	</a:t>
            </a:r>
            <a:r>
              <a:rPr sz="1800" spc="-10" dirty="0">
                <a:solidFill>
                  <a:srgbClr val="FFFFFF"/>
                </a:solidFill>
                <a:latin typeface="Verdana"/>
                <a:cs typeface="Verdana"/>
              </a:rPr>
              <a:t>patogenicznymi</a:t>
            </a:r>
            <a:r>
              <a:rPr sz="1800" dirty="0">
                <a:solidFill>
                  <a:srgbClr val="FFFFFF"/>
                </a:solidFill>
                <a:latin typeface="Verdana"/>
                <a:cs typeface="Verdana"/>
              </a:rPr>
              <a:t>	</a:t>
            </a:r>
            <a:r>
              <a:rPr sz="1800" spc="-50" dirty="0">
                <a:solidFill>
                  <a:srgbClr val="FFFFFF"/>
                </a:solidFill>
                <a:latin typeface="Verdana"/>
                <a:cs typeface="Verdana"/>
              </a:rPr>
              <a:t>o</a:t>
            </a:r>
            <a:endParaRPr sz="1800">
              <a:latin typeface="Verdana"/>
              <a:cs typeface="Verdana"/>
            </a:endParaRPr>
          </a:p>
        </p:txBody>
      </p:sp>
      <p:sp>
        <p:nvSpPr>
          <p:cNvPr id="6" name="object 6"/>
          <p:cNvSpPr txBox="1"/>
          <p:nvPr/>
        </p:nvSpPr>
        <p:spPr>
          <a:xfrm>
            <a:off x="1050442" y="2133727"/>
            <a:ext cx="7557134" cy="2049780"/>
          </a:xfrm>
          <a:prstGeom prst="rect">
            <a:avLst/>
          </a:prstGeom>
        </p:spPr>
        <p:txBody>
          <a:bodyPr vert="horz" wrap="square" lIns="0" tIns="12700" rIns="0" bIns="0" rtlCol="0">
            <a:spAutoFit/>
          </a:bodyPr>
          <a:lstStyle/>
          <a:p>
            <a:pPr marL="354965" marR="10160" algn="just">
              <a:lnSpc>
                <a:spcPct val="110000"/>
              </a:lnSpc>
              <a:spcBef>
                <a:spcPts val="100"/>
              </a:spcBef>
            </a:pPr>
            <a:r>
              <a:rPr sz="1800" dirty="0">
                <a:solidFill>
                  <a:srgbClr val="FFFFFF"/>
                </a:solidFill>
                <a:latin typeface="Verdana"/>
                <a:cs typeface="Verdana"/>
              </a:rPr>
              <a:t>submikroskopowej</a:t>
            </a:r>
            <a:r>
              <a:rPr sz="1800" spc="365" dirty="0">
                <a:solidFill>
                  <a:srgbClr val="FFFFFF"/>
                </a:solidFill>
                <a:latin typeface="Verdana"/>
                <a:cs typeface="Verdana"/>
              </a:rPr>
              <a:t>  </a:t>
            </a:r>
            <a:r>
              <a:rPr sz="1800" dirty="0">
                <a:solidFill>
                  <a:srgbClr val="FFFFFF"/>
                </a:solidFill>
                <a:latin typeface="Verdana"/>
                <a:cs typeface="Verdana"/>
              </a:rPr>
              <a:t>wielkości</a:t>
            </a:r>
            <a:r>
              <a:rPr sz="1800" spc="375" dirty="0">
                <a:solidFill>
                  <a:srgbClr val="FFFFFF"/>
                </a:solidFill>
                <a:latin typeface="Verdana"/>
                <a:cs typeface="Verdana"/>
              </a:rPr>
              <a:t>  </a:t>
            </a:r>
            <a:r>
              <a:rPr sz="1800" dirty="0">
                <a:solidFill>
                  <a:srgbClr val="FFFFFF"/>
                </a:solidFill>
                <a:latin typeface="Verdana"/>
                <a:cs typeface="Verdana"/>
              </a:rPr>
              <a:t>i</a:t>
            </a:r>
            <a:r>
              <a:rPr sz="1800" spc="365" dirty="0">
                <a:solidFill>
                  <a:srgbClr val="FFFFFF"/>
                </a:solidFill>
                <a:latin typeface="Verdana"/>
                <a:cs typeface="Verdana"/>
              </a:rPr>
              <a:t>  </a:t>
            </a:r>
            <a:r>
              <a:rPr sz="1800" dirty="0">
                <a:solidFill>
                  <a:srgbClr val="FFFFFF"/>
                </a:solidFill>
                <a:latin typeface="Verdana"/>
                <a:cs typeface="Verdana"/>
              </a:rPr>
              <a:t>należą</a:t>
            </a:r>
            <a:r>
              <a:rPr sz="1800" spc="360" dirty="0">
                <a:solidFill>
                  <a:srgbClr val="FFFFFF"/>
                </a:solidFill>
                <a:latin typeface="Verdana"/>
                <a:cs typeface="Verdana"/>
              </a:rPr>
              <a:t>  </a:t>
            </a:r>
            <a:r>
              <a:rPr sz="1800" dirty="0">
                <a:solidFill>
                  <a:srgbClr val="FFFFFF"/>
                </a:solidFill>
                <a:latin typeface="Verdana"/>
                <a:cs typeface="Verdana"/>
              </a:rPr>
              <a:t>do</a:t>
            </a:r>
            <a:r>
              <a:rPr sz="1800" spc="360" dirty="0">
                <a:solidFill>
                  <a:srgbClr val="FFFFFF"/>
                </a:solidFill>
                <a:latin typeface="Verdana"/>
                <a:cs typeface="Verdana"/>
              </a:rPr>
              <a:t>  </a:t>
            </a:r>
            <a:r>
              <a:rPr sz="1800" spc="-10" dirty="0">
                <a:solidFill>
                  <a:srgbClr val="FFFFFF"/>
                </a:solidFill>
                <a:latin typeface="Verdana"/>
                <a:cs typeface="Verdana"/>
              </a:rPr>
              <a:t>najmniejszych </a:t>
            </a:r>
            <a:r>
              <a:rPr sz="1800" dirty="0">
                <a:solidFill>
                  <a:srgbClr val="FFFFFF"/>
                </a:solidFill>
                <a:latin typeface="Verdana"/>
                <a:cs typeface="Verdana"/>
              </a:rPr>
              <a:t>znanych</a:t>
            </a:r>
            <a:r>
              <a:rPr sz="1800" spc="-40" dirty="0">
                <a:solidFill>
                  <a:srgbClr val="FFFFFF"/>
                </a:solidFill>
                <a:latin typeface="Verdana"/>
                <a:cs typeface="Verdana"/>
              </a:rPr>
              <a:t> </a:t>
            </a:r>
            <a:r>
              <a:rPr sz="1800" dirty="0">
                <a:solidFill>
                  <a:srgbClr val="FFFFFF"/>
                </a:solidFill>
                <a:latin typeface="Verdana"/>
                <a:cs typeface="Verdana"/>
              </a:rPr>
              <a:t>patogenów</a:t>
            </a:r>
            <a:r>
              <a:rPr sz="1800" spc="-15" dirty="0">
                <a:solidFill>
                  <a:srgbClr val="FFFFFF"/>
                </a:solidFill>
                <a:latin typeface="Verdana"/>
                <a:cs typeface="Verdana"/>
              </a:rPr>
              <a:t> </a:t>
            </a:r>
            <a:r>
              <a:rPr sz="1800" spc="-10" dirty="0">
                <a:solidFill>
                  <a:srgbClr val="FFFFFF"/>
                </a:solidFill>
                <a:latin typeface="Verdana"/>
                <a:cs typeface="Verdana"/>
              </a:rPr>
              <a:t>roślin.</a:t>
            </a:r>
            <a:endParaRPr sz="1800">
              <a:latin typeface="Verdana"/>
              <a:cs typeface="Verdana"/>
            </a:endParaRPr>
          </a:p>
          <a:p>
            <a:pPr marL="354965" marR="5080" indent="-342900" algn="just">
              <a:lnSpc>
                <a:spcPct val="109800"/>
              </a:lnSpc>
              <a:spcBef>
                <a:spcPts val="975"/>
              </a:spcBef>
            </a:pPr>
            <a:r>
              <a:rPr sz="1800" dirty="0">
                <a:solidFill>
                  <a:srgbClr val="FFFFFF"/>
                </a:solidFill>
                <a:latin typeface="Verdana"/>
                <a:cs typeface="Verdana"/>
              </a:rPr>
              <a:t>Są</a:t>
            </a:r>
            <a:r>
              <a:rPr sz="1800" spc="290" dirty="0">
                <a:solidFill>
                  <a:srgbClr val="FFFFFF"/>
                </a:solidFill>
                <a:latin typeface="Verdana"/>
                <a:cs typeface="Verdana"/>
              </a:rPr>
              <a:t> </a:t>
            </a:r>
            <a:r>
              <a:rPr sz="1800" dirty="0">
                <a:solidFill>
                  <a:srgbClr val="FFFFFF"/>
                </a:solidFill>
                <a:latin typeface="Verdana"/>
                <a:cs typeface="Verdana"/>
              </a:rPr>
              <a:t>pasożytami</a:t>
            </a:r>
            <a:r>
              <a:rPr sz="1800" spc="325" dirty="0">
                <a:solidFill>
                  <a:srgbClr val="FFFFFF"/>
                </a:solidFill>
                <a:latin typeface="Verdana"/>
                <a:cs typeface="Verdana"/>
              </a:rPr>
              <a:t> </a:t>
            </a:r>
            <a:r>
              <a:rPr sz="1800" dirty="0">
                <a:solidFill>
                  <a:srgbClr val="FFFFFF"/>
                </a:solidFill>
                <a:latin typeface="Verdana"/>
                <a:cs typeface="Verdana"/>
              </a:rPr>
              <a:t>ścisłymi,</a:t>
            </a:r>
            <a:r>
              <a:rPr sz="1800" spc="310" dirty="0">
                <a:solidFill>
                  <a:srgbClr val="FFFFFF"/>
                </a:solidFill>
                <a:latin typeface="Verdana"/>
                <a:cs typeface="Verdana"/>
              </a:rPr>
              <a:t> </a:t>
            </a:r>
            <a:r>
              <a:rPr sz="1800" dirty="0">
                <a:solidFill>
                  <a:srgbClr val="FFFFFF"/>
                </a:solidFill>
                <a:latin typeface="Verdana"/>
                <a:cs typeface="Verdana"/>
              </a:rPr>
              <a:t>bytującymi</a:t>
            </a:r>
            <a:r>
              <a:rPr sz="1800" spc="325" dirty="0">
                <a:solidFill>
                  <a:srgbClr val="FFFFFF"/>
                </a:solidFill>
                <a:latin typeface="Verdana"/>
                <a:cs typeface="Verdana"/>
              </a:rPr>
              <a:t> </a:t>
            </a:r>
            <a:r>
              <a:rPr sz="1800" dirty="0">
                <a:solidFill>
                  <a:srgbClr val="FFFFFF"/>
                </a:solidFill>
                <a:latin typeface="Verdana"/>
                <a:cs typeface="Verdana"/>
              </a:rPr>
              <a:t>wewnątrz</a:t>
            </a:r>
            <a:r>
              <a:rPr sz="1800" spc="315" dirty="0">
                <a:solidFill>
                  <a:srgbClr val="FFFFFF"/>
                </a:solidFill>
                <a:latin typeface="Verdana"/>
                <a:cs typeface="Verdana"/>
              </a:rPr>
              <a:t> </a:t>
            </a:r>
            <a:r>
              <a:rPr sz="1800" dirty="0">
                <a:solidFill>
                  <a:srgbClr val="FFFFFF"/>
                </a:solidFill>
                <a:latin typeface="Verdana"/>
                <a:cs typeface="Verdana"/>
              </a:rPr>
              <a:t>komórek</a:t>
            </a:r>
            <a:r>
              <a:rPr sz="1800" spc="295" dirty="0">
                <a:solidFill>
                  <a:srgbClr val="FFFFFF"/>
                </a:solidFill>
                <a:latin typeface="Verdana"/>
                <a:cs typeface="Verdana"/>
              </a:rPr>
              <a:t> </a:t>
            </a:r>
            <a:r>
              <a:rPr sz="1800" dirty="0">
                <a:solidFill>
                  <a:srgbClr val="FFFFFF"/>
                </a:solidFill>
                <a:latin typeface="Verdana"/>
                <a:cs typeface="Verdana"/>
              </a:rPr>
              <a:t>roślin</a:t>
            </a:r>
            <a:r>
              <a:rPr sz="1800" spc="310" dirty="0">
                <a:solidFill>
                  <a:srgbClr val="FFFFFF"/>
                </a:solidFill>
                <a:latin typeface="Verdana"/>
                <a:cs typeface="Verdana"/>
              </a:rPr>
              <a:t> </a:t>
            </a:r>
            <a:r>
              <a:rPr sz="1800" spc="-50" dirty="0">
                <a:solidFill>
                  <a:srgbClr val="FFFFFF"/>
                </a:solidFill>
                <a:latin typeface="Verdana"/>
                <a:cs typeface="Verdana"/>
              </a:rPr>
              <a:t>i </a:t>
            </a:r>
            <a:r>
              <a:rPr sz="1800" dirty="0">
                <a:solidFill>
                  <a:srgbClr val="FFFFFF"/>
                </a:solidFill>
                <a:latin typeface="Verdana"/>
                <a:cs typeface="Verdana"/>
              </a:rPr>
              <a:t>wykorzystującymi</a:t>
            </a:r>
            <a:r>
              <a:rPr sz="1800" spc="-20" dirty="0">
                <a:solidFill>
                  <a:srgbClr val="FFFFFF"/>
                </a:solidFill>
                <a:latin typeface="Verdana"/>
                <a:cs typeface="Verdana"/>
              </a:rPr>
              <a:t>  </a:t>
            </a:r>
            <a:r>
              <a:rPr sz="1800" dirty="0">
                <a:solidFill>
                  <a:srgbClr val="FFFFFF"/>
                </a:solidFill>
                <a:latin typeface="Verdana"/>
                <a:cs typeface="Verdana"/>
              </a:rPr>
              <a:t>ich</a:t>
            </a:r>
            <a:r>
              <a:rPr sz="1800" spc="-35" dirty="0">
                <a:solidFill>
                  <a:srgbClr val="FFFFFF"/>
                </a:solidFill>
                <a:latin typeface="Verdana"/>
                <a:cs typeface="Verdana"/>
              </a:rPr>
              <a:t>  </a:t>
            </a:r>
            <a:r>
              <a:rPr sz="1800" dirty="0">
                <a:solidFill>
                  <a:srgbClr val="FFFFFF"/>
                </a:solidFill>
                <a:latin typeface="Verdana"/>
                <a:cs typeface="Verdana"/>
              </a:rPr>
              <a:t>metabolizm,</a:t>
            </a:r>
            <a:r>
              <a:rPr sz="1800" spc="-25" dirty="0">
                <a:solidFill>
                  <a:srgbClr val="FFFFFF"/>
                </a:solidFill>
                <a:latin typeface="Verdana"/>
                <a:cs typeface="Verdana"/>
              </a:rPr>
              <a:t>  </a:t>
            </a:r>
            <a:r>
              <a:rPr sz="1800" dirty="0">
                <a:solidFill>
                  <a:srgbClr val="FFFFFF"/>
                </a:solidFill>
                <a:latin typeface="Verdana"/>
                <a:cs typeface="Verdana"/>
              </a:rPr>
              <a:t>a</a:t>
            </a:r>
            <a:r>
              <a:rPr sz="1800" spc="-35" dirty="0">
                <a:solidFill>
                  <a:srgbClr val="FFFFFF"/>
                </a:solidFill>
                <a:latin typeface="Verdana"/>
                <a:cs typeface="Verdana"/>
              </a:rPr>
              <a:t>  </a:t>
            </a:r>
            <a:r>
              <a:rPr sz="1800" dirty="0">
                <a:solidFill>
                  <a:srgbClr val="FFFFFF"/>
                </a:solidFill>
                <a:latin typeface="Verdana"/>
                <a:cs typeface="Verdana"/>
              </a:rPr>
              <a:t>przede</a:t>
            </a:r>
            <a:r>
              <a:rPr sz="1800" spc="-30" dirty="0">
                <a:solidFill>
                  <a:srgbClr val="FFFFFF"/>
                </a:solidFill>
                <a:latin typeface="Verdana"/>
                <a:cs typeface="Verdana"/>
              </a:rPr>
              <a:t>  </a:t>
            </a:r>
            <a:r>
              <a:rPr sz="1800" dirty="0">
                <a:solidFill>
                  <a:srgbClr val="FFFFFF"/>
                </a:solidFill>
                <a:latin typeface="Verdana"/>
                <a:cs typeface="Verdana"/>
              </a:rPr>
              <a:t>wszystkim</a:t>
            </a:r>
            <a:r>
              <a:rPr sz="1800" spc="-15" dirty="0">
                <a:solidFill>
                  <a:srgbClr val="FFFFFF"/>
                </a:solidFill>
                <a:latin typeface="Verdana"/>
                <a:cs typeface="Verdana"/>
              </a:rPr>
              <a:t>  </a:t>
            </a:r>
            <a:r>
              <a:rPr sz="1800" spc="-25" dirty="0">
                <a:solidFill>
                  <a:srgbClr val="FFFFFF"/>
                </a:solidFill>
                <a:latin typeface="Verdana"/>
                <a:cs typeface="Verdana"/>
              </a:rPr>
              <a:t>ich </a:t>
            </a:r>
            <a:r>
              <a:rPr sz="1800" dirty="0">
                <a:solidFill>
                  <a:srgbClr val="FFFFFF"/>
                </a:solidFill>
                <a:latin typeface="Verdana"/>
                <a:cs typeface="Verdana"/>
              </a:rPr>
              <a:t>układ</a:t>
            </a:r>
            <a:r>
              <a:rPr sz="1800" spc="185" dirty="0">
                <a:solidFill>
                  <a:srgbClr val="FFFFFF"/>
                </a:solidFill>
                <a:latin typeface="Verdana"/>
                <a:cs typeface="Verdana"/>
              </a:rPr>
              <a:t>   </a:t>
            </a:r>
            <a:r>
              <a:rPr sz="1800" dirty="0">
                <a:solidFill>
                  <a:srgbClr val="FFFFFF"/>
                </a:solidFill>
                <a:latin typeface="Verdana"/>
                <a:cs typeface="Verdana"/>
              </a:rPr>
              <a:t>translacyjny</a:t>
            </a:r>
            <a:r>
              <a:rPr sz="1800" spc="195" dirty="0">
                <a:solidFill>
                  <a:srgbClr val="FFFFFF"/>
                </a:solidFill>
                <a:latin typeface="Verdana"/>
                <a:cs typeface="Verdana"/>
              </a:rPr>
              <a:t>   </a:t>
            </a:r>
            <a:r>
              <a:rPr sz="1800" dirty="0">
                <a:solidFill>
                  <a:srgbClr val="FFFFFF"/>
                </a:solidFill>
                <a:latin typeface="Verdana"/>
                <a:cs typeface="Verdana"/>
              </a:rPr>
              <a:t>do</a:t>
            </a:r>
            <a:r>
              <a:rPr sz="1800" spc="190" dirty="0">
                <a:solidFill>
                  <a:srgbClr val="FFFFFF"/>
                </a:solidFill>
                <a:latin typeface="Verdana"/>
                <a:cs typeface="Verdana"/>
              </a:rPr>
              <a:t>   </a:t>
            </a:r>
            <a:r>
              <a:rPr sz="1800" dirty="0">
                <a:solidFill>
                  <a:srgbClr val="FFFFFF"/>
                </a:solidFill>
                <a:latin typeface="Verdana"/>
                <a:cs typeface="Verdana"/>
              </a:rPr>
              <a:t>odtwarzania</a:t>
            </a:r>
            <a:r>
              <a:rPr sz="1800" spc="185" dirty="0">
                <a:solidFill>
                  <a:srgbClr val="FFFFFF"/>
                </a:solidFill>
                <a:latin typeface="Verdana"/>
                <a:cs typeface="Verdana"/>
              </a:rPr>
              <a:t>   </a:t>
            </a:r>
            <a:r>
              <a:rPr sz="1800" dirty="0">
                <a:solidFill>
                  <a:srgbClr val="FFFFFF"/>
                </a:solidFill>
                <a:latin typeface="Verdana"/>
                <a:cs typeface="Verdana"/>
              </a:rPr>
              <a:t>własnych</a:t>
            </a:r>
            <a:r>
              <a:rPr sz="1800" spc="185" dirty="0">
                <a:solidFill>
                  <a:srgbClr val="FFFFFF"/>
                </a:solidFill>
                <a:latin typeface="Verdana"/>
                <a:cs typeface="Verdana"/>
              </a:rPr>
              <a:t>   </a:t>
            </a:r>
            <a:r>
              <a:rPr sz="1800" spc="-10" dirty="0">
                <a:solidFill>
                  <a:srgbClr val="FFFFFF"/>
                </a:solidFill>
                <a:latin typeface="Verdana"/>
                <a:cs typeface="Verdana"/>
              </a:rPr>
              <a:t>cząstek (namnażanie</a:t>
            </a:r>
            <a:r>
              <a:rPr sz="2400" spc="-10" dirty="0">
                <a:solidFill>
                  <a:srgbClr val="FFFFFF"/>
                </a:solidFill>
                <a:latin typeface="Verdana"/>
                <a:cs typeface="Verdana"/>
              </a:rPr>
              <a:t>).</a:t>
            </a:r>
            <a:endParaRPr sz="2400">
              <a:latin typeface="Verdana"/>
              <a:cs typeface="Verdan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905967" y="398780"/>
            <a:ext cx="6569075" cy="1002030"/>
          </a:xfrm>
          <a:prstGeom prst="rect">
            <a:avLst/>
          </a:prstGeom>
        </p:spPr>
        <p:txBody>
          <a:bodyPr vert="horz" wrap="square" lIns="0" tIns="13335" rIns="0" bIns="0" rtlCol="0">
            <a:spAutoFit/>
          </a:bodyPr>
          <a:lstStyle/>
          <a:p>
            <a:pPr marL="12700" marR="5080">
              <a:lnSpc>
                <a:spcPct val="100000"/>
              </a:lnSpc>
              <a:spcBef>
                <a:spcPts val="105"/>
              </a:spcBef>
              <a:tabLst>
                <a:tab pos="3620135" algn="l"/>
              </a:tabLst>
            </a:pPr>
            <a:r>
              <a:rPr sz="3200" b="1" dirty="0">
                <a:solidFill>
                  <a:srgbClr val="FFFFCC"/>
                </a:solidFill>
                <a:latin typeface="Arial"/>
                <a:cs typeface="Arial"/>
              </a:rPr>
              <a:t>podział</a:t>
            </a:r>
            <a:r>
              <a:rPr sz="3200" b="1" spc="-45" dirty="0">
                <a:solidFill>
                  <a:srgbClr val="FFFFCC"/>
                </a:solidFill>
                <a:latin typeface="Arial"/>
                <a:cs typeface="Arial"/>
              </a:rPr>
              <a:t> </a:t>
            </a:r>
            <a:r>
              <a:rPr sz="3200" b="1" dirty="0">
                <a:solidFill>
                  <a:srgbClr val="FFFFCC"/>
                </a:solidFill>
                <a:latin typeface="Arial"/>
                <a:cs typeface="Arial"/>
              </a:rPr>
              <a:t>wirusów</a:t>
            </a:r>
            <a:r>
              <a:rPr sz="3200" b="1" spc="-45" dirty="0">
                <a:solidFill>
                  <a:srgbClr val="FFFFCC"/>
                </a:solidFill>
                <a:latin typeface="Arial"/>
                <a:cs typeface="Arial"/>
              </a:rPr>
              <a:t> </a:t>
            </a:r>
            <a:r>
              <a:rPr sz="3200" b="1" spc="-50" dirty="0">
                <a:solidFill>
                  <a:srgbClr val="FFFFCC"/>
                </a:solidFill>
                <a:latin typeface="Arial"/>
                <a:cs typeface="Arial"/>
              </a:rPr>
              <a:t>-</a:t>
            </a:r>
            <a:r>
              <a:rPr sz="3200" b="1" dirty="0">
                <a:solidFill>
                  <a:srgbClr val="FFFFCC"/>
                </a:solidFill>
                <a:latin typeface="Arial"/>
                <a:cs typeface="Arial"/>
              </a:rPr>
              <a:t>	typ</a:t>
            </a:r>
            <a:r>
              <a:rPr sz="3200" b="1" spc="-20" dirty="0">
                <a:solidFill>
                  <a:srgbClr val="FFFFCC"/>
                </a:solidFill>
                <a:latin typeface="Arial"/>
                <a:cs typeface="Arial"/>
              </a:rPr>
              <a:t> </a:t>
            </a:r>
            <a:r>
              <a:rPr sz="3200" b="1" spc="-10" dirty="0">
                <a:solidFill>
                  <a:srgbClr val="FFFFCC"/>
                </a:solidFill>
                <a:latin typeface="Arial"/>
                <a:cs typeface="Arial"/>
              </a:rPr>
              <a:t>zarażanego organizmu</a:t>
            </a:r>
            <a:endParaRPr sz="3200">
              <a:latin typeface="Arial"/>
              <a:cs typeface="Arial"/>
            </a:endParaRPr>
          </a:p>
        </p:txBody>
      </p:sp>
      <p:grpSp>
        <p:nvGrpSpPr>
          <p:cNvPr id="4" name="object 4"/>
          <p:cNvGrpSpPr/>
          <p:nvPr/>
        </p:nvGrpSpPr>
        <p:grpSpPr>
          <a:xfrm>
            <a:off x="598487" y="1819655"/>
            <a:ext cx="8378825" cy="4130040"/>
            <a:chOff x="598487" y="1819655"/>
            <a:chExt cx="8378825" cy="4130040"/>
          </a:xfrm>
        </p:grpSpPr>
        <p:sp>
          <p:nvSpPr>
            <p:cNvPr id="5" name="object 5"/>
            <p:cNvSpPr/>
            <p:nvPr/>
          </p:nvSpPr>
          <p:spPr>
            <a:xfrm>
              <a:off x="611187" y="1832355"/>
              <a:ext cx="8353425" cy="1251585"/>
            </a:xfrm>
            <a:custGeom>
              <a:avLst/>
              <a:gdLst/>
              <a:ahLst/>
              <a:cxnLst/>
              <a:rect l="l" t="t" r="r" b="b"/>
              <a:pathLst>
                <a:path w="8353425" h="1251585">
                  <a:moveTo>
                    <a:pt x="7727759" y="0"/>
                  </a:moveTo>
                  <a:lnTo>
                    <a:pt x="0" y="0"/>
                  </a:lnTo>
                  <a:lnTo>
                    <a:pt x="625690" y="625729"/>
                  </a:lnTo>
                  <a:lnTo>
                    <a:pt x="0" y="1251331"/>
                  </a:lnTo>
                  <a:lnTo>
                    <a:pt x="7727759" y="1251331"/>
                  </a:lnTo>
                  <a:lnTo>
                    <a:pt x="8353361" y="625729"/>
                  </a:lnTo>
                  <a:lnTo>
                    <a:pt x="7727759" y="0"/>
                  </a:lnTo>
                  <a:close/>
                </a:path>
              </a:pathLst>
            </a:custGeom>
            <a:solidFill>
              <a:srgbClr val="CCCC00"/>
            </a:solidFill>
          </p:spPr>
          <p:txBody>
            <a:bodyPr wrap="square" lIns="0" tIns="0" rIns="0" bIns="0" rtlCol="0"/>
            <a:lstStyle/>
            <a:p>
              <a:endParaRPr/>
            </a:p>
          </p:txBody>
        </p:sp>
        <p:sp>
          <p:nvSpPr>
            <p:cNvPr id="6" name="object 6"/>
            <p:cNvSpPr/>
            <p:nvPr/>
          </p:nvSpPr>
          <p:spPr>
            <a:xfrm>
              <a:off x="611187" y="1832355"/>
              <a:ext cx="8353425" cy="1251585"/>
            </a:xfrm>
            <a:custGeom>
              <a:avLst/>
              <a:gdLst/>
              <a:ahLst/>
              <a:cxnLst/>
              <a:rect l="l" t="t" r="r" b="b"/>
              <a:pathLst>
                <a:path w="8353425" h="1251585">
                  <a:moveTo>
                    <a:pt x="0" y="0"/>
                  </a:moveTo>
                  <a:lnTo>
                    <a:pt x="7727759" y="0"/>
                  </a:lnTo>
                  <a:lnTo>
                    <a:pt x="8353361" y="625729"/>
                  </a:lnTo>
                  <a:lnTo>
                    <a:pt x="7727759" y="1251331"/>
                  </a:lnTo>
                  <a:lnTo>
                    <a:pt x="0" y="1251331"/>
                  </a:lnTo>
                  <a:lnTo>
                    <a:pt x="625690" y="625729"/>
                  </a:lnTo>
                  <a:lnTo>
                    <a:pt x="0" y="0"/>
                  </a:lnTo>
                  <a:close/>
                </a:path>
              </a:pathLst>
            </a:custGeom>
            <a:ln w="25400">
              <a:solidFill>
                <a:srgbClr val="FFFFFF"/>
              </a:solidFill>
            </a:ln>
          </p:spPr>
          <p:txBody>
            <a:bodyPr wrap="square" lIns="0" tIns="0" rIns="0" bIns="0" rtlCol="0"/>
            <a:lstStyle/>
            <a:p>
              <a:endParaRPr/>
            </a:p>
          </p:txBody>
        </p:sp>
        <p:sp>
          <p:nvSpPr>
            <p:cNvPr id="7" name="object 7"/>
            <p:cNvSpPr/>
            <p:nvPr/>
          </p:nvSpPr>
          <p:spPr>
            <a:xfrm>
              <a:off x="611187" y="3258947"/>
              <a:ext cx="8342630" cy="1251585"/>
            </a:xfrm>
            <a:custGeom>
              <a:avLst/>
              <a:gdLst/>
              <a:ahLst/>
              <a:cxnLst/>
              <a:rect l="l" t="t" r="r" b="b"/>
              <a:pathLst>
                <a:path w="8342630" h="1251585">
                  <a:moveTo>
                    <a:pt x="7716837" y="0"/>
                  </a:moveTo>
                  <a:lnTo>
                    <a:pt x="0" y="0"/>
                  </a:lnTo>
                  <a:lnTo>
                    <a:pt x="625690" y="625601"/>
                  </a:lnTo>
                  <a:lnTo>
                    <a:pt x="0" y="1251330"/>
                  </a:lnTo>
                  <a:lnTo>
                    <a:pt x="7716837" y="1251330"/>
                  </a:lnTo>
                  <a:lnTo>
                    <a:pt x="8342566" y="625601"/>
                  </a:lnTo>
                  <a:lnTo>
                    <a:pt x="7716837" y="0"/>
                  </a:lnTo>
                  <a:close/>
                </a:path>
              </a:pathLst>
            </a:custGeom>
            <a:solidFill>
              <a:srgbClr val="CCCC00"/>
            </a:solidFill>
          </p:spPr>
          <p:txBody>
            <a:bodyPr wrap="square" lIns="0" tIns="0" rIns="0" bIns="0" rtlCol="0"/>
            <a:lstStyle/>
            <a:p>
              <a:endParaRPr/>
            </a:p>
          </p:txBody>
        </p:sp>
        <p:sp>
          <p:nvSpPr>
            <p:cNvPr id="8" name="object 8"/>
            <p:cNvSpPr/>
            <p:nvPr/>
          </p:nvSpPr>
          <p:spPr>
            <a:xfrm>
              <a:off x="611187" y="3258947"/>
              <a:ext cx="8342630" cy="1251585"/>
            </a:xfrm>
            <a:custGeom>
              <a:avLst/>
              <a:gdLst/>
              <a:ahLst/>
              <a:cxnLst/>
              <a:rect l="l" t="t" r="r" b="b"/>
              <a:pathLst>
                <a:path w="8342630" h="1251585">
                  <a:moveTo>
                    <a:pt x="0" y="0"/>
                  </a:moveTo>
                  <a:lnTo>
                    <a:pt x="7716837" y="0"/>
                  </a:lnTo>
                  <a:lnTo>
                    <a:pt x="8342566" y="625601"/>
                  </a:lnTo>
                  <a:lnTo>
                    <a:pt x="7716837" y="1251330"/>
                  </a:lnTo>
                  <a:lnTo>
                    <a:pt x="0" y="1251330"/>
                  </a:lnTo>
                  <a:lnTo>
                    <a:pt x="625690" y="625601"/>
                  </a:lnTo>
                  <a:lnTo>
                    <a:pt x="0" y="0"/>
                  </a:lnTo>
                  <a:close/>
                </a:path>
              </a:pathLst>
            </a:custGeom>
            <a:ln w="25400">
              <a:solidFill>
                <a:srgbClr val="FFFFFF"/>
              </a:solidFill>
            </a:ln>
          </p:spPr>
          <p:txBody>
            <a:bodyPr wrap="square" lIns="0" tIns="0" rIns="0" bIns="0" rtlCol="0"/>
            <a:lstStyle/>
            <a:p>
              <a:endParaRPr/>
            </a:p>
          </p:txBody>
        </p:sp>
        <p:sp>
          <p:nvSpPr>
            <p:cNvPr id="9" name="object 9"/>
            <p:cNvSpPr/>
            <p:nvPr/>
          </p:nvSpPr>
          <p:spPr>
            <a:xfrm>
              <a:off x="611187" y="4685538"/>
              <a:ext cx="8353425" cy="1251585"/>
            </a:xfrm>
            <a:custGeom>
              <a:avLst/>
              <a:gdLst/>
              <a:ahLst/>
              <a:cxnLst/>
              <a:rect l="l" t="t" r="r" b="b"/>
              <a:pathLst>
                <a:path w="8353425" h="1251585">
                  <a:moveTo>
                    <a:pt x="7727759" y="0"/>
                  </a:moveTo>
                  <a:lnTo>
                    <a:pt x="0" y="0"/>
                  </a:lnTo>
                  <a:lnTo>
                    <a:pt x="625690" y="625602"/>
                  </a:lnTo>
                  <a:lnTo>
                    <a:pt x="0" y="1251343"/>
                  </a:lnTo>
                  <a:lnTo>
                    <a:pt x="7727759" y="1251343"/>
                  </a:lnTo>
                  <a:lnTo>
                    <a:pt x="8353361" y="625602"/>
                  </a:lnTo>
                  <a:lnTo>
                    <a:pt x="7727759" y="0"/>
                  </a:lnTo>
                  <a:close/>
                </a:path>
              </a:pathLst>
            </a:custGeom>
            <a:solidFill>
              <a:srgbClr val="CCCC00"/>
            </a:solidFill>
          </p:spPr>
          <p:txBody>
            <a:bodyPr wrap="square" lIns="0" tIns="0" rIns="0" bIns="0" rtlCol="0"/>
            <a:lstStyle/>
            <a:p>
              <a:endParaRPr/>
            </a:p>
          </p:txBody>
        </p:sp>
        <p:sp>
          <p:nvSpPr>
            <p:cNvPr id="10" name="object 10"/>
            <p:cNvSpPr/>
            <p:nvPr/>
          </p:nvSpPr>
          <p:spPr>
            <a:xfrm>
              <a:off x="611187" y="4685538"/>
              <a:ext cx="8353425" cy="1251585"/>
            </a:xfrm>
            <a:custGeom>
              <a:avLst/>
              <a:gdLst/>
              <a:ahLst/>
              <a:cxnLst/>
              <a:rect l="l" t="t" r="r" b="b"/>
              <a:pathLst>
                <a:path w="8353425" h="1251585">
                  <a:moveTo>
                    <a:pt x="0" y="0"/>
                  </a:moveTo>
                  <a:lnTo>
                    <a:pt x="7727759" y="0"/>
                  </a:lnTo>
                  <a:lnTo>
                    <a:pt x="8353361" y="625602"/>
                  </a:lnTo>
                  <a:lnTo>
                    <a:pt x="7727759" y="1251343"/>
                  </a:lnTo>
                  <a:lnTo>
                    <a:pt x="0" y="1251343"/>
                  </a:lnTo>
                  <a:lnTo>
                    <a:pt x="625690" y="625602"/>
                  </a:lnTo>
                  <a:lnTo>
                    <a:pt x="0" y="0"/>
                  </a:lnTo>
                  <a:close/>
                </a:path>
              </a:pathLst>
            </a:custGeom>
            <a:ln w="25400">
              <a:solidFill>
                <a:srgbClr val="FFFFFF"/>
              </a:solidFill>
            </a:ln>
          </p:spPr>
          <p:txBody>
            <a:bodyPr wrap="square" lIns="0" tIns="0" rIns="0" bIns="0" rtlCol="0"/>
            <a:lstStyle/>
            <a:p>
              <a:endParaRPr/>
            </a:p>
          </p:txBody>
        </p:sp>
      </p:grpSp>
      <p:sp>
        <p:nvSpPr>
          <p:cNvPr id="11" name="object 11"/>
          <p:cNvSpPr txBox="1"/>
          <p:nvPr/>
        </p:nvSpPr>
        <p:spPr>
          <a:xfrm>
            <a:off x="1254353" y="1841119"/>
            <a:ext cx="7085965" cy="3871595"/>
          </a:xfrm>
          <a:prstGeom prst="rect">
            <a:avLst/>
          </a:prstGeom>
        </p:spPr>
        <p:txBody>
          <a:bodyPr vert="horz" wrap="square" lIns="0" tIns="34290" rIns="0" bIns="0" rtlCol="0">
            <a:spAutoFit/>
          </a:bodyPr>
          <a:lstStyle/>
          <a:p>
            <a:pPr marL="97790" marR="93345" algn="ctr">
              <a:lnSpc>
                <a:spcPts val="1540"/>
              </a:lnSpc>
              <a:spcBef>
                <a:spcPts val="270"/>
              </a:spcBef>
            </a:pPr>
            <a:r>
              <a:rPr sz="1400" dirty="0">
                <a:solidFill>
                  <a:srgbClr val="FF0000"/>
                </a:solidFill>
                <a:latin typeface="Verdana"/>
                <a:cs typeface="Verdana"/>
              </a:rPr>
              <a:t>Wirusy</a:t>
            </a:r>
            <a:r>
              <a:rPr sz="1400" spc="-55" dirty="0">
                <a:solidFill>
                  <a:srgbClr val="FF0000"/>
                </a:solidFill>
                <a:latin typeface="Verdana"/>
                <a:cs typeface="Verdana"/>
              </a:rPr>
              <a:t> </a:t>
            </a:r>
            <a:r>
              <a:rPr sz="1400" u="sng" dirty="0">
                <a:solidFill>
                  <a:srgbClr val="FF0000"/>
                </a:solidFill>
                <a:uFill>
                  <a:solidFill>
                    <a:srgbClr val="FF0000"/>
                  </a:solidFill>
                </a:uFill>
                <a:latin typeface="Verdana"/>
                <a:cs typeface="Verdana"/>
              </a:rPr>
              <a:t>roślinne</a:t>
            </a:r>
            <a:r>
              <a:rPr sz="1400" spc="-65" dirty="0">
                <a:solidFill>
                  <a:srgbClr val="FF0000"/>
                </a:solidFill>
                <a:latin typeface="Verdana"/>
                <a:cs typeface="Verdana"/>
              </a:rPr>
              <a:t> </a:t>
            </a:r>
            <a:r>
              <a:rPr sz="1400" dirty="0">
                <a:solidFill>
                  <a:srgbClr val="FFFFFF"/>
                </a:solidFill>
                <a:latin typeface="Verdana"/>
                <a:cs typeface="Verdana"/>
              </a:rPr>
              <a:t>jako</a:t>
            </a:r>
            <a:r>
              <a:rPr sz="1400" spc="-30" dirty="0">
                <a:solidFill>
                  <a:srgbClr val="FFFFFF"/>
                </a:solidFill>
                <a:latin typeface="Verdana"/>
                <a:cs typeface="Verdana"/>
              </a:rPr>
              <a:t> </a:t>
            </a:r>
            <a:r>
              <a:rPr sz="1400" dirty="0">
                <a:solidFill>
                  <a:srgbClr val="FFFFFF"/>
                </a:solidFill>
                <a:latin typeface="Verdana"/>
                <a:cs typeface="Verdana"/>
              </a:rPr>
              <a:t>materiał</a:t>
            </a:r>
            <a:r>
              <a:rPr sz="1400" spc="-65" dirty="0">
                <a:solidFill>
                  <a:srgbClr val="FFFFFF"/>
                </a:solidFill>
                <a:latin typeface="Verdana"/>
                <a:cs typeface="Verdana"/>
              </a:rPr>
              <a:t> </a:t>
            </a:r>
            <a:r>
              <a:rPr sz="1400" dirty="0">
                <a:solidFill>
                  <a:srgbClr val="FFFFFF"/>
                </a:solidFill>
                <a:latin typeface="Verdana"/>
                <a:cs typeface="Verdana"/>
              </a:rPr>
              <a:t>genetyczny</a:t>
            </a:r>
            <a:r>
              <a:rPr sz="1400" spc="-45" dirty="0">
                <a:solidFill>
                  <a:srgbClr val="FFFFFF"/>
                </a:solidFill>
                <a:latin typeface="Verdana"/>
                <a:cs typeface="Verdana"/>
              </a:rPr>
              <a:t> </a:t>
            </a:r>
            <a:r>
              <a:rPr sz="1400" dirty="0">
                <a:solidFill>
                  <a:srgbClr val="FFFFFF"/>
                </a:solidFill>
                <a:latin typeface="Verdana"/>
                <a:cs typeface="Verdana"/>
              </a:rPr>
              <a:t>mają</a:t>
            </a:r>
            <a:r>
              <a:rPr sz="1400" spc="-15" dirty="0">
                <a:solidFill>
                  <a:srgbClr val="FFFFFF"/>
                </a:solidFill>
                <a:latin typeface="Verdana"/>
                <a:cs typeface="Verdana"/>
              </a:rPr>
              <a:t> </a:t>
            </a:r>
            <a:r>
              <a:rPr sz="1400" dirty="0">
                <a:solidFill>
                  <a:srgbClr val="4D7300"/>
                </a:solidFill>
                <a:latin typeface="Verdana"/>
                <a:cs typeface="Verdana"/>
              </a:rPr>
              <a:t>RNA</a:t>
            </a:r>
            <a:r>
              <a:rPr sz="1400" dirty="0">
                <a:solidFill>
                  <a:srgbClr val="FFFFFF"/>
                </a:solidFill>
                <a:latin typeface="Verdana"/>
                <a:cs typeface="Verdana"/>
              </a:rPr>
              <a:t>.</a:t>
            </a:r>
            <a:r>
              <a:rPr sz="1400" spc="-40" dirty="0">
                <a:solidFill>
                  <a:srgbClr val="FFFFFF"/>
                </a:solidFill>
                <a:latin typeface="Verdana"/>
                <a:cs typeface="Verdana"/>
              </a:rPr>
              <a:t> </a:t>
            </a:r>
            <a:r>
              <a:rPr sz="1400" dirty="0">
                <a:solidFill>
                  <a:srgbClr val="FFFFFF"/>
                </a:solidFill>
                <a:latin typeface="Verdana"/>
                <a:cs typeface="Verdana"/>
              </a:rPr>
              <a:t>Do</a:t>
            </a:r>
            <a:r>
              <a:rPr sz="1400" spc="-45" dirty="0">
                <a:solidFill>
                  <a:srgbClr val="FFFFFF"/>
                </a:solidFill>
                <a:latin typeface="Verdana"/>
                <a:cs typeface="Verdana"/>
              </a:rPr>
              <a:t> </a:t>
            </a:r>
            <a:r>
              <a:rPr sz="1400" dirty="0">
                <a:solidFill>
                  <a:srgbClr val="FFFFFF"/>
                </a:solidFill>
                <a:latin typeface="Verdana"/>
                <a:cs typeface="Verdana"/>
              </a:rPr>
              <a:t>komórki</a:t>
            </a:r>
            <a:r>
              <a:rPr sz="1400" spc="-50" dirty="0">
                <a:solidFill>
                  <a:srgbClr val="FFFFFF"/>
                </a:solidFill>
                <a:latin typeface="Verdana"/>
                <a:cs typeface="Verdana"/>
              </a:rPr>
              <a:t> </a:t>
            </a:r>
            <a:r>
              <a:rPr sz="1400" spc="-10" dirty="0">
                <a:solidFill>
                  <a:srgbClr val="FFFFFF"/>
                </a:solidFill>
                <a:latin typeface="Verdana"/>
                <a:cs typeface="Verdana"/>
              </a:rPr>
              <a:t>gospodarza </a:t>
            </a:r>
            <a:r>
              <a:rPr sz="1400" dirty="0">
                <a:solidFill>
                  <a:srgbClr val="FFFFFF"/>
                </a:solidFill>
                <a:latin typeface="Verdana"/>
                <a:cs typeface="Verdana"/>
              </a:rPr>
              <a:t>wnikają</a:t>
            </a:r>
            <a:r>
              <a:rPr sz="1400" spc="-60" dirty="0">
                <a:solidFill>
                  <a:srgbClr val="FFFFFF"/>
                </a:solidFill>
                <a:latin typeface="Verdana"/>
                <a:cs typeface="Verdana"/>
              </a:rPr>
              <a:t> </a:t>
            </a:r>
            <a:r>
              <a:rPr sz="1400" dirty="0">
                <a:solidFill>
                  <a:srgbClr val="FFFFFF"/>
                </a:solidFill>
                <a:latin typeface="Verdana"/>
                <a:cs typeface="Verdana"/>
              </a:rPr>
              <a:t>całe,</a:t>
            </a:r>
            <a:r>
              <a:rPr sz="1400" spc="-50" dirty="0">
                <a:solidFill>
                  <a:srgbClr val="FFFFFF"/>
                </a:solidFill>
                <a:latin typeface="Verdana"/>
                <a:cs typeface="Verdana"/>
              </a:rPr>
              <a:t> </a:t>
            </a:r>
            <a:r>
              <a:rPr sz="1400" dirty="0">
                <a:solidFill>
                  <a:srgbClr val="FFFFFF"/>
                </a:solidFill>
                <a:latin typeface="Verdana"/>
                <a:cs typeface="Verdana"/>
              </a:rPr>
              <a:t>po</a:t>
            </a:r>
            <a:r>
              <a:rPr sz="1400" spc="-55" dirty="0">
                <a:solidFill>
                  <a:srgbClr val="FFFFFF"/>
                </a:solidFill>
                <a:latin typeface="Verdana"/>
                <a:cs typeface="Verdana"/>
              </a:rPr>
              <a:t> </a:t>
            </a:r>
            <a:r>
              <a:rPr sz="1400" dirty="0">
                <a:solidFill>
                  <a:srgbClr val="FFFFFF"/>
                </a:solidFill>
                <a:latin typeface="Verdana"/>
                <a:cs typeface="Verdana"/>
              </a:rPr>
              <a:t>wcześniejszym</a:t>
            </a:r>
            <a:r>
              <a:rPr sz="1400" spc="-75" dirty="0">
                <a:solidFill>
                  <a:srgbClr val="FFFFFF"/>
                </a:solidFill>
                <a:latin typeface="Verdana"/>
                <a:cs typeface="Verdana"/>
              </a:rPr>
              <a:t> </a:t>
            </a:r>
            <a:r>
              <a:rPr sz="1400" dirty="0">
                <a:solidFill>
                  <a:srgbClr val="FFFFFF"/>
                </a:solidFill>
                <a:latin typeface="Verdana"/>
                <a:cs typeface="Verdana"/>
              </a:rPr>
              <a:t>mechanicznym</a:t>
            </a:r>
            <a:r>
              <a:rPr sz="1400" spc="-80" dirty="0">
                <a:solidFill>
                  <a:srgbClr val="FFFFFF"/>
                </a:solidFill>
                <a:latin typeface="Verdana"/>
                <a:cs typeface="Verdana"/>
              </a:rPr>
              <a:t> </a:t>
            </a:r>
            <a:r>
              <a:rPr sz="1400" dirty="0">
                <a:solidFill>
                  <a:srgbClr val="FFFFFF"/>
                </a:solidFill>
                <a:latin typeface="Verdana"/>
                <a:cs typeface="Verdana"/>
              </a:rPr>
              <a:t>uszkodzeniu</a:t>
            </a:r>
            <a:r>
              <a:rPr sz="1400" spc="-65" dirty="0">
                <a:solidFill>
                  <a:srgbClr val="FFFFFF"/>
                </a:solidFill>
                <a:latin typeface="Verdana"/>
                <a:cs typeface="Verdana"/>
              </a:rPr>
              <a:t> </a:t>
            </a:r>
            <a:r>
              <a:rPr sz="1400" spc="-10" dirty="0">
                <a:solidFill>
                  <a:srgbClr val="FFFFFF"/>
                </a:solidFill>
                <a:latin typeface="Verdana"/>
                <a:cs typeface="Verdana"/>
              </a:rPr>
              <a:t>ściany</a:t>
            </a:r>
            <a:endParaRPr sz="1400">
              <a:latin typeface="Verdana"/>
              <a:cs typeface="Verdana"/>
            </a:endParaRPr>
          </a:p>
          <a:p>
            <a:pPr algn="ctr">
              <a:lnSpc>
                <a:spcPts val="1420"/>
              </a:lnSpc>
            </a:pPr>
            <a:r>
              <a:rPr sz="1400" dirty="0">
                <a:solidFill>
                  <a:srgbClr val="FFFFFF"/>
                </a:solidFill>
                <a:latin typeface="Verdana"/>
                <a:cs typeface="Verdana"/>
              </a:rPr>
              <a:t>komórkowej,</a:t>
            </a:r>
            <a:r>
              <a:rPr sz="1400" spc="-70" dirty="0">
                <a:solidFill>
                  <a:srgbClr val="FFFFFF"/>
                </a:solidFill>
                <a:latin typeface="Verdana"/>
                <a:cs typeface="Verdana"/>
              </a:rPr>
              <a:t> </a:t>
            </a:r>
            <a:r>
              <a:rPr sz="1400" dirty="0">
                <a:solidFill>
                  <a:srgbClr val="FFFFFF"/>
                </a:solidFill>
                <a:latin typeface="Verdana"/>
                <a:cs typeface="Verdana"/>
              </a:rPr>
              <a:t>np.</a:t>
            </a:r>
            <a:r>
              <a:rPr sz="1400" spc="-45" dirty="0">
                <a:solidFill>
                  <a:srgbClr val="FFFFFF"/>
                </a:solidFill>
                <a:latin typeface="Verdana"/>
                <a:cs typeface="Verdana"/>
              </a:rPr>
              <a:t> </a:t>
            </a:r>
            <a:r>
              <a:rPr sz="1400" dirty="0">
                <a:solidFill>
                  <a:srgbClr val="FFFFFF"/>
                </a:solidFill>
                <a:latin typeface="Verdana"/>
                <a:cs typeface="Verdana"/>
              </a:rPr>
              <a:t>na</a:t>
            </a:r>
            <a:r>
              <a:rPr sz="1400" spc="-40" dirty="0">
                <a:solidFill>
                  <a:srgbClr val="FFFFFF"/>
                </a:solidFill>
                <a:latin typeface="Verdana"/>
                <a:cs typeface="Verdana"/>
              </a:rPr>
              <a:t> </a:t>
            </a:r>
            <a:r>
              <a:rPr sz="1400" dirty="0">
                <a:solidFill>
                  <a:srgbClr val="FFFFFF"/>
                </a:solidFill>
                <a:latin typeface="Verdana"/>
                <a:cs typeface="Verdana"/>
              </a:rPr>
              <a:t>skutek</a:t>
            </a:r>
            <a:r>
              <a:rPr sz="1400" spc="-50" dirty="0">
                <a:solidFill>
                  <a:srgbClr val="FFFFFF"/>
                </a:solidFill>
                <a:latin typeface="Verdana"/>
                <a:cs typeface="Verdana"/>
              </a:rPr>
              <a:t> </a:t>
            </a:r>
            <a:r>
              <a:rPr sz="1400" dirty="0">
                <a:solidFill>
                  <a:srgbClr val="FFFFFF"/>
                </a:solidFill>
                <a:latin typeface="Verdana"/>
                <a:cs typeface="Verdana"/>
              </a:rPr>
              <a:t>jej</a:t>
            </a:r>
            <a:r>
              <a:rPr sz="1400" spc="-40" dirty="0">
                <a:solidFill>
                  <a:srgbClr val="FFFFFF"/>
                </a:solidFill>
                <a:latin typeface="Verdana"/>
                <a:cs typeface="Verdana"/>
              </a:rPr>
              <a:t> </a:t>
            </a:r>
            <a:r>
              <a:rPr sz="1400" dirty="0">
                <a:solidFill>
                  <a:srgbClr val="FFFFFF"/>
                </a:solidFill>
                <a:latin typeface="Verdana"/>
                <a:cs typeface="Verdana"/>
              </a:rPr>
              <a:t>zranienia.</a:t>
            </a:r>
            <a:r>
              <a:rPr sz="1400" spc="-70" dirty="0">
                <a:solidFill>
                  <a:srgbClr val="FFFFFF"/>
                </a:solidFill>
                <a:latin typeface="Verdana"/>
                <a:cs typeface="Verdana"/>
              </a:rPr>
              <a:t> </a:t>
            </a:r>
            <a:r>
              <a:rPr sz="1400" dirty="0">
                <a:solidFill>
                  <a:srgbClr val="FFFFFF"/>
                </a:solidFill>
                <a:latin typeface="Verdana"/>
                <a:cs typeface="Verdana"/>
              </a:rPr>
              <a:t>Objawami</a:t>
            </a:r>
            <a:r>
              <a:rPr sz="1400" spc="-55" dirty="0">
                <a:solidFill>
                  <a:srgbClr val="FFFFFF"/>
                </a:solidFill>
                <a:latin typeface="Verdana"/>
                <a:cs typeface="Verdana"/>
              </a:rPr>
              <a:t> </a:t>
            </a:r>
            <a:r>
              <a:rPr sz="1400" dirty="0">
                <a:solidFill>
                  <a:srgbClr val="FFFFFF"/>
                </a:solidFill>
                <a:latin typeface="Verdana"/>
                <a:cs typeface="Verdana"/>
              </a:rPr>
              <a:t>zarażenia</a:t>
            </a:r>
            <a:r>
              <a:rPr sz="1400" spc="-55" dirty="0">
                <a:solidFill>
                  <a:srgbClr val="FFFFFF"/>
                </a:solidFill>
                <a:latin typeface="Verdana"/>
                <a:cs typeface="Verdana"/>
              </a:rPr>
              <a:t> </a:t>
            </a:r>
            <a:r>
              <a:rPr sz="1400" dirty="0">
                <a:solidFill>
                  <a:srgbClr val="FFFFFF"/>
                </a:solidFill>
                <a:latin typeface="Verdana"/>
                <a:cs typeface="Verdana"/>
              </a:rPr>
              <a:t>są</a:t>
            </a:r>
            <a:r>
              <a:rPr sz="1400" spc="-40" dirty="0">
                <a:solidFill>
                  <a:srgbClr val="FFFFFF"/>
                </a:solidFill>
                <a:latin typeface="Verdana"/>
                <a:cs typeface="Verdana"/>
              </a:rPr>
              <a:t> </a:t>
            </a:r>
            <a:r>
              <a:rPr sz="1400" dirty="0">
                <a:solidFill>
                  <a:srgbClr val="FFFFFF"/>
                </a:solidFill>
                <a:latin typeface="Verdana"/>
                <a:cs typeface="Verdana"/>
              </a:rPr>
              <a:t>np.</a:t>
            </a:r>
            <a:r>
              <a:rPr sz="1400" spc="-60" dirty="0">
                <a:solidFill>
                  <a:srgbClr val="FFFFFF"/>
                </a:solidFill>
                <a:latin typeface="Verdana"/>
                <a:cs typeface="Verdana"/>
              </a:rPr>
              <a:t> </a:t>
            </a:r>
            <a:r>
              <a:rPr sz="1400" spc="-10" dirty="0">
                <a:solidFill>
                  <a:srgbClr val="FFFFFF"/>
                </a:solidFill>
                <a:latin typeface="Verdana"/>
                <a:cs typeface="Verdana"/>
              </a:rPr>
              <a:t>jasne</a:t>
            </a:r>
            <a:endParaRPr sz="1400">
              <a:latin typeface="Verdana"/>
              <a:cs typeface="Verdana"/>
            </a:endParaRPr>
          </a:p>
          <a:p>
            <a:pPr marL="314325" marR="310515" indent="1905" algn="ctr">
              <a:lnSpc>
                <a:spcPct val="91100"/>
              </a:lnSpc>
              <a:spcBef>
                <a:spcPts val="80"/>
              </a:spcBef>
            </a:pPr>
            <a:r>
              <a:rPr sz="1400" spc="-10" dirty="0">
                <a:solidFill>
                  <a:srgbClr val="FFFFFF"/>
                </a:solidFill>
                <a:latin typeface="Verdana"/>
                <a:cs typeface="Verdana"/>
              </a:rPr>
              <a:t>przebarwienia</a:t>
            </a:r>
            <a:r>
              <a:rPr sz="1400" spc="-70" dirty="0">
                <a:solidFill>
                  <a:srgbClr val="FFFFFF"/>
                </a:solidFill>
                <a:latin typeface="Verdana"/>
                <a:cs typeface="Verdana"/>
              </a:rPr>
              <a:t> </a:t>
            </a:r>
            <a:r>
              <a:rPr sz="1400" dirty="0">
                <a:solidFill>
                  <a:srgbClr val="FFFFFF"/>
                </a:solidFill>
                <a:latin typeface="Verdana"/>
                <a:cs typeface="Verdana"/>
              </a:rPr>
              <a:t>na</a:t>
            </a:r>
            <a:r>
              <a:rPr sz="1400" spc="-35" dirty="0">
                <a:solidFill>
                  <a:srgbClr val="FFFFFF"/>
                </a:solidFill>
                <a:latin typeface="Verdana"/>
                <a:cs typeface="Verdana"/>
              </a:rPr>
              <a:t> </a:t>
            </a:r>
            <a:r>
              <a:rPr sz="1400" dirty="0">
                <a:solidFill>
                  <a:srgbClr val="FFFFFF"/>
                </a:solidFill>
                <a:latin typeface="Verdana"/>
                <a:cs typeface="Verdana"/>
              </a:rPr>
              <a:t>liściach,</a:t>
            </a:r>
            <a:r>
              <a:rPr sz="1400" spc="-65" dirty="0">
                <a:solidFill>
                  <a:srgbClr val="FFFFFF"/>
                </a:solidFill>
                <a:latin typeface="Verdana"/>
                <a:cs typeface="Verdana"/>
              </a:rPr>
              <a:t> </a:t>
            </a:r>
            <a:r>
              <a:rPr sz="1400" dirty="0">
                <a:solidFill>
                  <a:srgbClr val="FFFFFF"/>
                </a:solidFill>
                <a:latin typeface="Verdana"/>
                <a:cs typeface="Verdana"/>
              </a:rPr>
              <a:t>zmiany</a:t>
            </a:r>
            <a:r>
              <a:rPr sz="1400" spc="-60" dirty="0">
                <a:solidFill>
                  <a:srgbClr val="FFFFFF"/>
                </a:solidFill>
                <a:latin typeface="Verdana"/>
                <a:cs typeface="Verdana"/>
              </a:rPr>
              <a:t> </a:t>
            </a:r>
            <a:r>
              <a:rPr sz="1400" dirty="0">
                <a:solidFill>
                  <a:srgbClr val="FFFFFF"/>
                </a:solidFill>
                <a:latin typeface="Verdana"/>
                <a:cs typeface="Verdana"/>
              </a:rPr>
              <a:t>nekrotyczne,</a:t>
            </a:r>
            <a:r>
              <a:rPr sz="1400" spc="-40" dirty="0">
                <a:solidFill>
                  <a:srgbClr val="FFFFFF"/>
                </a:solidFill>
                <a:latin typeface="Verdana"/>
                <a:cs typeface="Verdana"/>
              </a:rPr>
              <a:t> </a:t>
            </a:r>
            <a:r>
              <a:rPr sz="1400" dirty="0">
                <a:solidFill>
                  <a:srgbClr val="FFFFFF"/>
                </a:solidFill>
                <a:latin typeface="Verdana"/>
                <a:cs typeface="Verdana"/>
              </a:rPr>
              <a:t>kędzierzawość,</a:t>
            </a:r>
            <a:r>
              <a:rPr sz="1400" spc="-5" dirty="0">
                <a:solidFill>
                  <a:srgbClr val="FFFFFF"/>
                </a:solidFill>
                <a:latin typeface="Verdana"/>
                <a:cs typeface="Verdana"/>
              </a:rPr>
              <a:t> </a:t>
            </a:r>
            <a:r>
              <a:rPr sz="1400" spc="-10" dirty="0">
                <a:solidFill>
                  <a:srgbClr val="FFFFFF"/>
                </a:solidFill>
                <a:latin typeface="Verdana"/>
                <a:cs typeface="Verdana"/>
              </a:rPr>
              <a:t>narośla </a:t>
            </a:r>
            <a:r>
              <a:rPr sz="1400" dirty="0">
                <a:solidFill>
                  <a:srgbClr val="FFFFFF"/>
                </a:solidFill>
                <a:latin typeface="Verdana"/>
                <a:cs typeface="Verdana"/>
              </a:rPr>
              <a:t>rakowe.</a:t>
            </a:r>
            <a:r>
              <a:rPr sz="1400" spc="-70" dirty="0">
                <a:solidFill>
                  <a:srgbClr val="FFFFFF"/>
                </a:solidFill>
                <a:latin typeface="Verdana"/>
                <a:cs typeface="Verdana"/>
              </a:rPr>
              <a:t> </a:t>
            </a:r>
            <a:r>
              <a:rPr sz="1400" dirty="0">
                <a:solidFill>
                  <a:srgbClr val="FFFFFF"/>
                </a:solidFill>
                <a:latin typeface="Verdana"/>
                <a:cs typeface="Verdana"/>
              </a:rPr>
              <a:t>Mają</a:t>
            </a:r>
            <a:r>
              <a:rPr sz="1400" spc="-50" dirty="0">
                <a:solidFill>
                  <a:srgbClr val="FFFFFF"/>
                </a:solidFill>
                <a:latin typeface="Verdana"/>
                <a:cs typeface="Verdana"/>
              </a:rPr>
              <a:t> </a:t>
            </a:r>
            <a:r>
              <a:rPr sz="1400" dirty="0">
                <a:solidFill>
                  <a:srgbClr val="FFFFFF"/>
                </a:solidFill>
                <a:latin typeface="Verdana"/>
                <a:cs typeface="Verdana"/>
              </a:rPr>
              <a:t>kształt</a:t>
            </a:r>
            <a:r>
              <a:rPr sz="1400" spc="-50" dirty="0">
                <a:solidFill>
                  <a:srgbClr val="FFFFFF"/>
                </a:solidFill>
                <a:latin typeface="Verdana"/>
                <a:cs typeface="Verdana"/>
              </a:rPr>
              <a:t> </a:t>
            </a:r>
            <a:r>
              <a:rPr sz="1400" dirty="0">
                <a:solidFill>
                  <a:srgbClr val="FFFFFF"/>
                </a:solidFill>
                <a:latin typeface="Verdana"/>
                <a:cs typeface="Verdana"/>
              </a:rPr>
              <a:t>bryłowaty</a:t>
            </a:r>
            <a:r>
              <a:rPr sz="1400" spc="-60" dirty="0">
                <a:solidFill>
                  <a:srgbClr val="FFFFFF"/>
                </a:solidFill>
                <a:latin typeface="Verdana"/>
                <a:cs typeface="Verdana"/>
              </a:rPr>
              <a:t> </a:t>
            </a:r>
            <a:r>
              <a:rPr sz="1400" dirty="0">
                <a:solidFill>
                  <a:srgbClr val="FFFFFF"/>
                </a:solidFill>
                <a:latin typeface="Verdana"/>
                <a:cs typeface="Verdana"/>
              </a:rPr>
              <a:t>lub</a:t>
            </a:r>
            <a:r>
              <a:rPr sz="1400" spc="-60" dirty="0">
                <a:solidFill>
                  <a:srgbClr val="FFFFFF"/>
                </a:solidFill>
                <a:latin typeface="Verdana"/>
                <a:cs typeface="Verdana"/>
              </a:rPr>
              <a:t> </a:t>
            </a:r>
            <a:r>
              <a:rPr sz="1400" spc="-10" dirty="0">
                <a:solidFill>
                  <a:srgbClr val="FFFFFF"/>
                </a:solidFill>
                <a:latin typeface="Verdana"/>
                <a:cs typeface="Verdana"/>
              </a:rPr>
              <a:t>pałeczkowaty.</a:t>
            </a:r>
            <a:r>
              <a:rPr sz="1400" spc="-55" dirty="0">
                <a:solidFill>
                  <a:srgbClr val="FFFFFF"/>
                </a:solidFill>
                <a:latin typeface="Verdana"/>
                <a:cs typeface="Verdana"/>
              </a:rPr>
              <a:t> </a:t>
            </a:r>
            <a:r>
              <a:rPr sz="1400" dirty="0">
                <a:solidFill>
                  <a:srgbClr val="FFFFFF"/>
                </a:solidFill>
                <a:latin typeface="Verdana"/>
                <a:cs typeface="Verdana"/>
              </a:rPr>
              <a:t>Przykładem</a:t>
            </a:r>
            <a:r>
              <a:rPr sz="1400" spc="-65" dirty="0">
                <a:solidFill>
                  <a:srgbClr val="FFFFFF"/>
                </a:solidFill>
                <a:latin typeface="Verdana"/>
                <a:cs typeface="Verdana"/>
              </a:rPr>
              <a:t> </a:t>
            </a:r>
            <a:r>
              <a:rPr sz="1400" dirty="0">
                <a:solidFill>
                  <a:srgbClr val="FFFFFF"/>
                </a:solidFill>
                <a:latin typeface="Verdana"/>
                <a:cs typeface="Verdana"/>
              </a:rPr>
              <a:t>jest</a:t>
            </a:r>
            <a:r>
              <a:rPr sz="1400" spc="-60" dirty="0">
                <a:solidFill>
                  <a:srgbClr val="FFFFFF"/>
                </a:solidFill>
                <a:latin typeface="Verdana"/>
                <a:cs typeface="Verdana"/>
              </a:rPr>
              <a:t> </a:t>
            </a:r>
            <a:r>
              <a:rPr sz="1400" spc="-10" dirty="0">
                <a:solidFill>
                  <a:srgbClr val="FFFFFF"/>
                </a:solidFill>
                <a:latin typeface="Verdana"/>
                <a:cs typeface="Verdana"/>
              </a:rPr>
              <a:t>wirus </a:t>
            </a:r>
            <a:r>
              <a:rPr sz="1400" dirty="0">
                <a:solidFill>
                  <a:srgbClr val="FFFFFF"/>
                </a:solidFill>
                <a:latin typeface="Verdana"/>
                <a:cs typeface="Verdana"/>
              </a:rPr>
              <a:t>mozaiki</a:t>
            </a:r>
            <a:r>
              <a:rPr sz="1400" spc="-65" dirty="0">
                <a:solidFill>
                  <a:srgbClr val="FFFFFF"/>
                </a:solidFill>
                <a:latin typeface="Verdana"/>
                <a:cs typeface="Verdana"/>
              </a:rPr>
              <a:t> </a:t>
            </a:r>
            <a:r>
              <a:rPr sz="1400" dirty="0">
                <a:solidFill>
                  <a:srgbClr val="FFFFFF"/>
                </a:solidFill>
                <a:latin typeface="Verdana"/>
                <a:cs typeface="Verdana"/>
              </a:rPr>
              <a:t>tytoniowej,</a:t>
            </a:r>
            <a:r>
              <a:rPr sz="1400" spc="-80" dirty="0">
                <a:solidFill>
                  <a:srgbClr val="FFFFFF"/>
                </a:solidFill>
                <a:latin typeface="Verdana"/>
                <a:cs typeface="Verdana"/>
              </a:rPr>
              <a:t> </a:t>
            </a:r>
            <a:r>
              <a:rPr sz="1400" dirty="0">
                <a:solidFill>
                  <a:srgbClr val="FFFFFF"/>
                </a:solidFill>
                <a:latin typeface="Verdana"/>
                <a:cs typeface="Verdana"/>
              </a:rPr>
              <a:t>zarazy</a:t>
            </a:r>
            <a:r>
              <a:rPr sz="1400" spc="-40" dirty="0">
                <a:solidFill>
                  <a:srgbClr val="FFFFFF"/>
                </a:solidFill>
                <a:latin typeface="Verdana"/>
                <a:cs typeface="Verdana"/>
              </a:rPr>
              <a:t> </a:t>
            </a:r>
            <a:r>
              <a:rPr sz="1400" spc="-10" dirty="0">
                <a:solidFill>
                  <a:srgbClr val="FFFFFF"/>
                </a:solidFill>
                <a:latin typeface="Verdana"/>
                <a:cs typeface="Verdana"/>
              </a:rPr>
              <a:t>ziemniaczanej.</a:t>
            </a:r>
            <a:endParaRPr sz="1400">
              <a:latin typeface="Verdana"/>
              <a:cs typeface="Verdana"/>
            </a:endParaRPr>
          </a:p>
          <a:p>
            <a:pPr>
              <a:lnSpc>
                <a:spcPct val="100000"/>
              </a:lnSpc>
              <a:spcBef>
                <a:spcPts val="960"/>
              </a:spcBef>
            </a:pPr>
            <a:endParaRPr sz="1400">
              <a:latin typeface="Verdana"/>
              <a:cs typeface="Verdana"/>
            </a:endParaRPr>
          </a:p>
          <a:p>
            <a:pPr marR="8255" algn="ctr">
              <a:lnSpc>
                <a:spcPts val="1610"/>
              </a:lnSpc>
            </a:pPr>
            <a:r>
              <a:rPr sz="1400" dirty="0">
                <a:solidFill>
                  <a:srgbClr val="FF0000"/>
                </a:solidFill>
                <a:latin typeface="Verdana"/>
                <a:cs typeface="Verdana"/>
              </a:rPr>
              <a:t>Wirusy</a:t>
            </a:r>
            <a:r>
              <a:rPr sz="1400" spc="-50" dirty="0">
                <a:solidFill>
                  <a:srgbClr val="FF0000"/>
                </a:solidFill>
                <a:latin typeface="Verdana"/>
                <a:cs typeface="Verdana"/>
              </a:rPr>
              <a:t> </a:t>
            </a:r>
            <a:r>
              <a:rPr sz="1400" u="sng" dirty="0">
                <a:solidFill>
                  <a:srgbClr val="FF0000"/>
                </a:solidFill>
                <a:uFill>
                  <a:solidFill>
                    <a:srgbClr val="FF0000"/>
                  </a:solidFill>
                </a:uFill>
                <a:latin typeface="Verdana"/>
                <a:cs typeface="Verdana"/>
              </a:rPr>
              <a:t>zwierzęce</a:t>
            </a:r>
            <a:r>
              <a:rPr sz="1400" spc="-55" dirty="0">
                <a:solidFill>
                  <a:srgbClr val="FF0000"/>
                </a:solidFill>
                <a:latin typeface="Verdana"/>
                <a:cs typeface="Verdana"/>
              </a:rPr>
              <a:t> </a:t>
            </a:r>
            <a:r>
              <a:rPr sz="1400" dirty="0">
                <a:solidFill>
                  <a:srgbClr val="FFFFFF"/>
                </a:solidFill>
                <a:latin typeface="Verdana"/>
                <a:cs typeface="Verdana"/>
              </a:rPr>
              <a:t>jako</a:t>
            </a:r>
            <a:r>
              <a:rPr sz="1400" spc="-25" dirty="0">
                <a:solidFill>
                  <a:srgbClr val="FFFFFF"/>
                </a:solidFill>
                <a:latin typeface="Verdana"/>
                <a:cs typeface="Verdana"/>
              </a:rPr>
              <a:t> </a:t>
            </a:r>
            <a:r>
              <a:rPr sz="1400" dirty="0">
                <a:solidFill>
                  <a:srgbClr val="FFFFFF"/>
                </a:solidFill>
                <a:latin typeface="Verdana"/>
                <a:cs typeface="Verdana"/>
              </a:rPr>
              <a:t>materiał</a:t>
            </a:r>
            <a:r>
              <a:rPr sz="1400" spc="-60" dirty="0">
                <a:solidFill>
                  <a:srgbClr val="FFFFFF"/>
                </a:solidFill>
                <a:latin typeface="Verdana"/>
                <a:cs typeface="Verdana"/>
              </a:rPr>
              <a:t> </a:t>
            </a:r>
            <a:r>
              <a:rPr sz="1400" dirty="0">
                <a:solidFill>
                  <a:srgbClr val="FFFFFF"/>
                </a:solidFill>
                <a:latin typeface="Verdana"/>
                <a:cs typeface="Verdana"/>
              </a:rPr>
              <a:t>genetyczny</a:t>
            </a:r>
            <a:r>
              <a:rPr sz="1400" spc="-35" dirty="0">
                <a:solidFill>
                  <a:srgbClr val="FFFFFF"/>
                </a:solidFill>
                <a:latin typeface="Verdana"/>
                <a:cs typeface="Verdana"/>
              </a:rPr>
              <a:t> </a:t>
            </a:r>
            <a:r>
              <a:rPr sz="1400" dirty="0">
                <a:solidFill>
                  <a:srgbClr val="FFFFFF"/>
                </a:solidFill>
                <a:latin typeface="Verdana"/>
                <a:cs typeface="Verdana"/>
              </a:rPr>
              <a:t>mają</a:t>
            </a:r>
            <a:r>
              <a:rPr sz="1400" spc="-15" dirty="0">
                <a:solidFill>
                  <a:srgbClr val="FFFFFF"/>
                </a:solidFill>
                <a:latin typeface="Verdana"/>
                <a:cs typeface="Verdana"/>
              </a:rPr>
              <a:t> </a:t>
            </a:r>
            <a:r>
              <a:rPr sz="1400" dirty="0">
                <a:solidFill>
                  <a:srgbClr val="4D7300"/>
                </a:solidFill>
                <a:latin typeface="Verdana"/>
                <a:cs typeface="Verdana"/>
              </a:rPr>
              <a:t>DNA</a:t>
            </a:r>
            <a:r>
              <a:rPr sz="1400" spc="-45" dirty="0">
                <a:solidFill>
                  <a:srgbClr val="4D7300"/>
                </a:solidFill>
                <a:latin typeface="Verdana"/>
                <a:cs typeface="Verdana"/>
              </a:rPr>
              <a:t> </a:t>
            </a:r>
            <a:r>
              <a:rPr sz="1400" dirty="0">
                <a:solidFill>
                  <a:srgbClr val="4D7300"/>
                </a:solidFill>
                <a:latin typeface="Verdana"/>
                <a:cs typeface="Verdana"/>
              </a:rPr>
              <a:t>lub</a:t>
            </a:r>
            <a:r>
              <a:rPr sz="1400" spc="-40" dirty="0">
                <a:solidFill>
                  <a:srgbClr val="4D7300"/>
                </a:solidFill>
                <a:latin typeface="Verdana"/>
                <a:cs typeface="Verdana"/>
              </a:rPr>
              <a:t> </a:t>
            </a:r>
            <a:r>
              <a:rPr sz="1400" dirty="0">
                <a:solidFill>
                  <a:srgbClr val="4D7300"/>
                </a:solidFill>
                <a:latin typeface="Verdana"/>
                <a:cs typeface="Verdana"/>
              </a:rPr>
              <a:t>RNA</a:t>
            </a:r>
            <a:r>
              <a:rPr sz="1400" dirty="0">
                <a:solidFill>
                  <a:srgbClr val="FFFFFF"/>
                </a:solidFill>
                <a:latin typeface="Verdana"/>
                <a:cs typeface="Verdana"/>
              </a:rPr>
              <a:t>.</a:t>
            </a:r>
            <a:r>
              <a:rPr sz="1400" spc="-35" dirty="0">
                <a:solidFill>
                  <a:srgbClr val="FFFFFF"/>
                </a:solidFill>
                <a:latin typeface="Verdana"/>
                <a:cs typeface="Verdana"/>
              </a:rPr>
              <a:t> </a:t>
            </a:r>
            <a:r>
              <a:rPr sz="1400" dirty="0">
                <a:solidFill>
                  <a:srgbClr val="FFFFFF"/>
                </a:solidFill>
                <a:latin typeface="Verdana"/>
                <a:cs typeface="Verdana"/>
              </a:rPr>
              <a:t>Do</a:t>
            </a:r>
            <a:r>
              <a:rPr sz="1400" spc="-40" dirty="0">
                <a:solidFill>
                  <a:srgbClr val="FFFFFF"/>
                </a:solidFill>
                <a:latin typeface="Verdana"/>
                <a:cs typeface="Verdana"/>
              </a:rPr>
              <a:t> </a:t>
            </a:r>
            <a:r>
              <a:rPr sz="1400" spc="-10" dirty="0">
                <a:solidFill>
                  <a:srgbClr val="FFFFFF"/>
                </a:solidFill>
                <a:latin typeface="Verdana"/>
                <a:cs typeface="Verdana"/>
              </a:rPr>
              <a:t>komórki</a:t>
            </a:r>
            <a:endParaRPr sz="1400">
              <a:latin typeface="Verdana"/>
              <a:cs typeface="Verdana"/>
            </a:endParaRPr>
          </a:p>
          <a:p>
            <a:pPr marR="6350" algn="ctr">
              <a:lnSpc>
                <a:spcPts val="1530"/>
              </a:lnSpc>
            </a:pPr>
            <a:r>
              <a:rPr sz="1400" dirty="0">
                <a:solidFill>
                  <a:srgbClr val="FFFFFF"/>
                </a:solidFill>
                <a:latin typeface="Verdana"/>
                <a:cs typeface="Verdana"/>
              </a:rPr>
              <a:t>wnikają</a:t>
            </a:r>
            <a:r>
              <a:rPr sz="1400" spc="-60" dirty="0">
                <a:solidFill>
                  <a:srgbClr val="FFFFFF"/>
                </a:solidFill>
                <a:latin typeface="Verdana"/>
                <a:cs typeface="Verdana"/>
              </a:rPr>
              <a:t> </a:t>
            </a:r>
            <a:r>
              <a:rPr sz="1400" dirty="0">
                <a:solidFill>
                  <a:srgbClr val="FFFFFF"/>
                </a:solidFill>
                <a:latin typeface="Verdana"/>
                <a:cs typeface="Verdana"/>
              </a:rPr>
              <a:t>całe.</a:t>
            </a:r>
            <a:r>
              <a:rPr sz="1400" spc="-40" dirty="0">
                <a:solidFill>
                  <a:srgbClr val="FFFFFF"/>
                </a:solidFill>
                <a:latin typeface="Verdana"/>
                <a:cs typeface="Verdana"/>
              </a:rPr>
              <a:t> </a:t>
            </a:r>
            <a:r>
              <a:rPr sz="1400" dirty="0">
                <a:solidFill>
                  <a:srgbClr val="FFFFFF"/>
                </a:solidFill>
                <a:latin typeface="Verdana"/>
                <a:cs typeface="Verdana"/>
              </a:rPr>
              <a:t>Mają</a:t>
            </a:r>
            <a:r>
              <a:rPr sz="1400" spc="-50" dirty="0">
                <a:solidFill>
                  <a:srgbClr val="FFFFFF"/>
                </a:solidFill>
                <a:latin typeface="Verdana"/>
                <a:cs typeface="Verdana"/>
              </a:rPr>
              <a:t> </a:t>
            </a:r>
            <a:r>
              <a:rPr sz="1400" dirty="0">
                <a:solidFill>
                  <a:srgbClr val="FFFFFF"/>
                </a:solidFill>
                <a:latin typeface="Verdana"/>
                <a:cs typeface="Verdana"/>
              </a:rPr>
              <a:t>na</a:t>
            </a:r>
            <a:r>
              <a:rPr sz="1400" spc="-40" dirty="0">
                <a:solidFill>
                  <a:srgbClr val="FFFFFF"/>
                </a:solidFill>
                <a:latin typeface="Verdana"/>
                <a:cs typeface="Verdana"/>
              </a:rPr>
              <a:t> </a:t>
            </a:r>
            <a:r>
              <a:rPr sz="1400" dirty="0">
                <a:solidFill>
                  <a:srgbClr val="FFFFFF"/>
                </a:solidFill>
                <a:latin typeface="Verdana"/>
                <a:cs typeface="Verdana"/>
              </a:rPr>
              <a:t>ogół</a:t>
            </a:r>
            <a:r>
              <a:rPr sz="1400" spc="-35" dirty="0">
                <a:solidFill>
                  <a:srgbClr val="FFFFFF"/>
                </a:solidFill>
                <a:latin typeface="Verdana"/>
                <a:cs typeface="Verdana"/>
              </a:rPr>
              <a:t> </a:t>
            </a:r>
            <a:r>
              <a:rPr sz="1400" dirty="0">
                <a:solidFill>
                  <a:srgbClr val="FFFFFF"/>
                </a:solidFill>
                <a:latin typeface="Verdana"/>
                <a:cs typeface="Verdana"/>
              </a:rPr>
              <a:t>kształt</a:t>
            </a:r>
            <a:r>
              <a:rPr sz="1400" spc="-40" dirty="0">
                <a:solidFill>
                  <a:srgbClr val="FFFFFF"/>
                </a:solidFill>
                <a:latin typeface="Verdana"/>
                <a:cs typeface="Verdana"/>
              </a:rPr>
              <a:t> </a:t>
            </a:r>
            <a:r>
              <a:rPr sz="1400" spc="-10" dirty="0">
                <a:solidFill>
                  <a:srgbClr val="FFFFFF"/>
                </a:solidFill>
                <a:latin typeface="Verdana"/>
                <a:cs typeface="Verdana"/>
              </a:rPr>
              <a:t>bryłowaty.</a:t>
            </a:r>
            <a:r>
              <a:rPr sz="1400" spc="-40" dirty="0">
                <a:solidFill>
                  <a:srgbClr val="FFFFFF"/>
                </a:solidFill>
                <a:latin typeface="Verdana"/>
                <a:cs typeface="Verdana"/>
              </a:rPr>
              <a:t> </a:t>
            </a:r>
            <a:r>
              <a:rPr sz="1400" dirty="0">
                <a:solidFill>
                  <a:srgbClr val="FFFFFF"/>
                </a:solidFill>
                <a:latin typeface="Verdana"/>
                <a:cs typeface="Verdana"/>
              </a:rPr>
              <a:t>U</a:t>
            </a:r>
            <a:r>
              <a:rPr sz="1400" spc="-40" dirty="0">
                <a:solidFill>
                  <a:srgbClr val="FFFFFF"/>
                </a:solidFill>
                <a:latin typeface="Verdana"/>
                <a:cs typeface="Verdana"/>
              </a:rPr>
              <a:t> </a:t>
            </a:r>
            <a:r>
              <a:rPr sz="1400" dirty="0">
                <a:solidFill>
                  <a:srgbClr val="FFFFFF"/>
                </a:solidFill>
                <a:latin typeface="Verdana"/>
                <a:cs typeface="Verdana"/>
              </a:rPr>
              <a:t>zwierząt</a:t>
            </a:r>
            <a:r>
              <a:rPr sz="1400" spc="-50" dirty="0">
                <a:solidFill>
                  <a:srgbClr val="FFFFFF"/>
                </a:solidFill>
                <a:latin typeface="Verdana"/>
                <a:cs typeface="Verdana"/>
              </a:rPr>
              <a:t> </a:t>
            </a:r>
            <a:r>
              <a:rPr sz="1400" dirty="0">
                <a:solidFill>
                  <a:srgbClr val="FFFFFF"/>
                </a:solidFill>
                <a:latin typeface="Verdana"/>
                <a:cs typeface="Verdana"/>
              </a:rPr>
              <a:t>wywołują</a:t>
            </a:r>
            <a:r>
              <a:rPr sz="1400" spc="-50" dirty="0">
                <a:solidFill>
                  <a:srgbClr val="FFFFFF"/>
                </a:solidFill>
                <a:latin typeface="Verdana"/>
                <a:cs typeface="Verdana"/>
              </a:rPr>
              <a:t> </a:t>
            </a:r>
            <a:r>
              <a:rPr sz="1400" spc="-25" dirty="0">
                <a:solidFill>
                  <a:srgbClr val="FFFFFF"/>
                </a:solidFill>
                <a:latin typeface="Verdana"/>
                <a:cs typeface="Verdana"/>
              </a:rPr>
              <a:t>np.</a:t>
            </a:r>
            <a:endParaRPr sz="1400">
              <a:latin typeface="Verdana"/>
              <a:cs typeface="Verdana"/>
            </a:endParaRPr>
          </a:p>
          <a:p>
            <a:pPr marL="113030" marR="118745" indent="-3175" algn="ctr">
              <a:lnSpc>
                <a:spcPts val="1540"/>
              </a:lnSpc>
              <a:spcBef>
                <a:spcPts val="90"/>
              </a:spcBef>
            </a:pPr>
            <a:r>
              <a:rPr sz="1400" dirty="0">
                <a:solidFill>
                  <a:srgbClr val="FFFFFF"/>
                </a:solidFill>
                <a:latin typeface="Verdana"/>
                <a:cs typeface="Verdana"/>
              </a:rPr>
              <a:t>wściekliznę,</a:t>
            </a:r>
            <a:r>
              <a:rPr sz="1400" spc="-55" dirty="0">
                <a:solidFill>
                  <a:srgbClr val="FFFFFF"/>
                </a:solidFill>
                <a:latin typeface="Verdana"/>
                <a:cs typeface="Verdana"/>
              </a:rPr>
              <a:t> </a:t>
            </a:r>
            <a:r>
              <a:rPr sz="1400" dirty="0">
                <a:solidFill>
                  <a:srgbClr val="FFFFFF"/>
                </a:solidFill>
                <a:latin typeface="Verdana"/>
                <a:cs typeface="Verdana"/>
              </a:rPr>
              <a:t>pryszczycę,</a:t>
            </a:r>
            <a:r>
              <a:rPr sz="1400" spc="-25" dirty="0">
                <a:solidFill>
                  <a:srgbClr val="FFFFFF"/>
                </a:solidFill>
                <a:latin typeface="Verdana"/>
                <a:cs typeface="Verdana"/>
              </a:rPr>
              <a:t> </a:t>
            </a:r>
            <a:r>
              <a:rPr sz="1400" dirty="0">
                <a:solidFill>
                  <a:srgbClr val="FFFFFF"/>
                </a:solidFill>
                <a:latin typeface="Verdana"/>
                <a:cs typeface="Verdana"/>
              </a:rPr>
              <a:t>nosówkę,</a:t>
            </a:r>
            <a:r>
              <a:rPr sz="1400" spc="-50" dirty="0">
                <a:solidFill>
                  <a:srgbClr val="FFFFFF"/>
                </a:solidFill>
                <a:latin typeface="Verdana"/>
                <a:cs typeface="Verdana"/>
              </a:rPr>
              <a:t> </a:t>
            </a:r>
            <a:r>
              <a:rPr sz="1400" dirty="0">
                <a:solidFill>
                  <a:srgbClr val="FFFFFF"/>
                </a:solidFill>
                <a:latin typeface="Verdana"/>
                <a:cs typeface="Verdana"/>
              </a:rPr>
              <a:t>a</a:t>
            </a:r>
            <a:r>
              <a:rPr sz="1400" spc="-25" dirty="0">
                <a:solidFill>
                  <a:srgbClr val="FFFFFF"/>
                </a:solidFill>
                <a:latin typeface="Verdana"/>
                <a:cs typeface="Verdana"/>
              </a:rPr>
              <a:t> </a:t>
            </a:r>
            <a:r>
              <a:rPr sz="1400" dirty="0">
                <a:solidFill>
                  <a:srgbClr val="FFFFFF"/>
                </a:solidFill>
                <a:latin typeface="Verdana"/>
                <a:cs typeface="Verdana"/>
              </a:rPr>
              <a:t>u</a:t>
            </a:r>
            <a:r>
              <a:rPr sz="1400" spc="-20" dirty="0">
                <a:solidFill>
                  <a:srgbClr val="FFFFFF"/>
                </a:solidFill>
                <a:latin typeface="Verdana"/>
                <a:cs typeface="Verdana"/>
              </a:rPr>
              <a:t> </a:t>
            </a:r>
            <a:r>
              <a:rPr sz="1400" dirty="0">
                <a:solidFill>
                  <a:srgbClr val="FFFFFF"/>
                </a:solidFill>
                <a:latin typeface="Verdana"/>
                <a:cs typeface="Verdana"/>
              </a:rPr>
              <a:t>ludzi</a:t>
            </a:r>
            <a:r>
              <a:rPr sz="1400" spc="-35" dirty="0">
                <a:solidFill>
                  <a:srgbClr val="FFFFFF"/>
                </a:solidFill>
                <a:latin typeface="Verdana"/>
                <a:cs typeface="Verdana"/>
              </a:rPr>
              <a:t> </a:t>
            </a:r>
            <a:r>
              <a:rPr sz="1400" dirty="0">
                <a:solidFill>
                  <a:srgbClr val="FFFFFF"/>
                </a:solidFill>
                <a:latin typeface="Verdana"/>
                <a:cs typeface="Verdana"/>
              </a:rPr>
              <a:t>np.</a:t>
            </a:r>
            <a:r>
              <a:rPr sz="1400" spc="-30" dirty="0">
                <a:solidFill>
                  <a:srgbClr val="FFFFFF"/>
                </a:solidFill>
                <a:latin typeface="Verdana"/>
                <a:cs typeface="Verdana"/>
              </a:rPr>
              <a:t> </a:t>
            </a:r>
            <a:r>
              <a:rPr sz="1400" dirty="0">
                <a:solidFill>
                  <a:srgbClr val="FFFFFF"/>
                </a:solidFill>
                <a:latin typeface="Verdana"/>
                <a:cs typeface="Verdana"/>
              </a:rPr>
              <a:t>grypę,</a:t>
            </a:r>
            <a:r>
              <a:rPr sz="1400" spc="-40" dirty="0">
                <a:solidFill>
                  <a:srgbClr val="FFFFFF"/>
                </a:solidFill>
                <a:latin typeface="Verdana"/>
                <a:cs typeface="Verdana"/>
              </a:rPr>
              <a:t> </a:t>
            </a:r>
            <a:r>
              <a:rPr sz="1400" dirty="0">
                <a:solidFill>
                  <a:srgbClr val="FFFFFF"/>
                </a:solidFill>
                <a:latin typeface="Verdana"/>
                <a:cs typeface="Verdana"/>
              </a:rPr>
              <a:t>ospę</a:t>
            </a:r>
            <a:r>
              <a:rPr sz="1400" spc="-30" dirty="0">
                <a:solidFill>
                  <a:srgbClr val="FFFFFF"/>
                </a:solidFill>
                <a:latin typeface="Verdana"/>
                <a:cs typeface="Verdana"/>
              </a:rPr>
              <a:t> </a:t>
            </a:r>
            <a:r>
              <a:rPr sz="1400" dirty="0">
                <a:solidFill>
                  <a:srgbClr val="FFFFFF"/>
                </a:solidFill>
                <a:latin typeface="Verdana"/>
                <a:cs typeface="Verdana"/>
              </a:rPr>
              <a:t>wietrzną,</a:t>
            </a:r>
            <a:r>
              <a:rPr sz="1400" spc="-55" dirty="0">
                <a:solidFill>
                  <a:srgbClr val="FFFFFF"/>
                </a:solidFill>
                <a:latin typeface="Verdana"/>
                <a:cs typeface="Verdana"/>
              </a:rPr>
              <a:t> </a:t>
            </a:r>
            <a:r>
              <a:rPr sz="1400" spc="-20" dirty="0">
                <a:solidFill>
                  <a:srgbClr val="FFFFFF"/>
                </a:solidFill>
                <a:latin typeface="Verdana"/>
                <a:cs typeface="Verdana"/>
              </a:rPr>
              <a:t>ospę </a:t>
            </a:r>
            <a:r>
              <a:rPr sz="1400" spc="-10" dirty="0">
                <a:solidFill>
                  <a:srgbClr val="FFFFFF"/>
                </a:solidFill>
                <a:latin typeface="Verdana"/>
                <a:cs typeface="Verdana"/>
              </a:rPr>
              <a:t>prawdziwą,</a:t>
            </a:r>
            <a:r>
              <a:rPr sz="1400" spc="-65" dirty="0">
                <a:solidFill>
                  <a:srgbClr val="FFFFFF"/>
                </a:solidFill>
                <a:latin typeface="Verdana"/>
                <a:cs typeface="Verdana"/>
              </a:rPr>
              <a:t> </a:t>
            </a:r>
            <a:r>
              <a:rPr sz="1400" dirty="0">
                <a:solidFill>
                  <a:srgbClr val="FFFFFF"/>
                </a:solidFill>
                <a:latin typeface="Verdana"/>
                <a:cs typeface="Verdana"/>
              </a:rPr>
              <a:t>odrę,</a:t>
            </a:r>
            <a:r>
              <a:rPr sz="1400" spc="-25" dirty="0">
                <a:solidFill>
                  <a:srgbClr val="FFFFFF"/>
                </a:solidFill>
                <a:latin typeface="Verdana"/>
                <a:cs typeface="Verdana"/>
              </a:rPr>
              <a:t> </a:t>
            </a:r>
            <a:r>
              <a:rPr sz="1400" dirty="0">
                <a:solidFill>
                  <a:srgbClr val="FFFFFF"/>
                </a:solidFill>
                <a:latin typeface="Verdana"/>
                <a:cs typeface="Verdana"/>
              </a:rPr>
              <a:t>chorobę</a:t>
            </a:r>
            <a:r>
              <a:rPr sz="1400" spc="-40" dirty="0">
                <a:solidFill>
                  <a:srgbClr val="FFFFFF"/>
                </a:solidFill>
                <a:latin typeface="Verdana"/>
                <a:cs typeface="Verdana"/>
              </a:rPr>
              <a:t> </a:t>
            </a:r>
            <a:r>
              <a:rPr sz="1400" dirty="0">
                <a:solidFill>
                  <a:srgbClr val="FFFFFF"/>
                </a:solidFill>
                <a:latin typeface="Verdana"/>
                <a:cs typeface="Verdana"/>
              </a:rPr>
              <a:t>Heinego-Medina,</a:t>
            </a:r>
            <a:r>
              <a:rPr sz="1400" spc="-55" dirty="0">
                <a:solidFill>
                  <a:srgbClr val="FFFFFF"/>
                </a:solidFill>
                <a:latin typeface="Verdana"/>
                <a:cs typeface="Verdana"/>
              </a:rPr>
              <a:t> </a:t>
            </a:r>
            <a:r>
              <a:rPr sz="1400" dirty="0">
                <a:solidFill>
                  <a:srgbClr val="FFFFFF"/>
                </a:solidFill>
                <a:latin typeface="Verdana"/>
                <a:cs typeface="Verdana"/>
              </a:rPr>
              <a:t>różyczkę,</a:t>
            </a:r>
            <a:r>
              <a:rPr sz="1400" spc="-25" dirty="0">
                <a:solidFill>
                  <a:srgbClr val="FFFFFF"/>
                </a:solidFill>
                <a:latin typeface="Verdana"/>
                <a:cs typeface="Verdana"/>
              </a:rPr>
              <a:t> </a:t>
            </a:r>
            <a:r>
              <a:rPr sz="1400" dirty="0">
                <a:solidFill>
                  <a:srgbClr val="FFFFFF"/>
                </a:solidFill>
                <a:latin typeface="Verdana"/>
                <a:cs typeface="Verdana"/>
              </a:rPr>
              <a:t>żółtaczkę,</a:t>
            </a:r>
            <a:r>
              <a:rPr sz="1400" spc="-25" dirty="0">
                <a:solidFill>
                  <a:srgbClr val="FFFFFF"/>
                </a:solidFill>
                <a:latin typeface="Verdana"/>
                <a:cs typeface="Verdana"/>
              </a:rPr>
              <a:t> </a:t>
            </a:r>
            <a:r>
              <a:rPr sz="1400" spc="-10" dirty="0">
                <a:solidFill>
                  <a:srgbClr val="FFFFFF"/>
                </a:solidFill>
                <a:latin typeface="Verdana"/>
                <a:cs typeface="Verdana"/>
              </a:rPr>
              <a:t>opryszczkę, </a:t>
            </a:r>
            <a:r>
              <a:rPr sz="1400" dirty="0">
                <a:solidFill>
                  <a:srgbClr val="FFFFFF"/>
                </a:solidFill>
                <a:latin typeface="Verdana"/>
                <a:cs typeface="Verdana"/>
              </a:rPr>
              <a:t>AIDS,</a:t>
            </a:r>
            <a:r>
              <a:rPr sz="1400" spc="-30" dirty="0">
                <a:solidFill>
                  <a:srgbClr val="FFFFFF"/>
                </a:solidFill>
                <a:latin typeface="Verdana"/>
                <a:cs typeface="Verdana"/>
              </a:rPr>
              <a:t> </a:t>
            </a:r>
            <a:r>
              <a:rPr sz="1400" dirty="0">
                <a:solidFill>
                  <a:srgbClr val="FFFFFF"/>
                </a:solidFill>
                <a:latin typeface="Verdana"/>
                <a:cs typeface="Verdana"/>
              </a:rPr>
              <a:t>a</a:t>
            </a:r>
            <a:r>
              <a:rPr sz="1400" spc="-25" dirty="0">
                <a:solidFill>
                  <a:srgbClr val="FFFFFF"/>
                </a:solidFill>
                <a:latin typeface="Verdana"/>
                <a:cs typeface="Verdana"/>
              </a:rPr>
              <a:t> </a:t>
            </a:r>
            <a:r>
              <a:rPr sz="1400" dirty="0">
                <a:solidFill>
                  <a:srgbClr val="FFFFFF"/>
                </a:solidFill>
                <a:latin typeface="Verdana"/>
                <a:cs typeface="Verdana"/>
              </a:rPr>
              <a:t>także</a:t>
            </a:r>
            <a:r>
              <a:rPr sz="1400" spc="-20" dirty="0">
                <a:solidFill>
                  <a:srgbClr val="FFFFFF"/>
                </a:solidFill>
                <a:latin typeface="Verdana"/>
                <a:cs typeface="Verdana"/>
              </a:rPr>
              <a:t> </a:t>
            </a:r>
            <a:r>
              <a:rPr sz="1400" dirty="0">
                <a:solidFill>
                  <a:srgbClr val="FFFFFF"/>
                </a:solidFill>
                <a:latin typeface="Verdana"/>
                <a:cs typeface="Verdana"/>
              </a:rPr>
              <a:t>niektóre</a:t>
            </a:r>
            <a:r>
              <a:rPr sz="1400" spc="-55" dirty="0">
                <a:solidFill>
                  <a:srgbClr val="FFFFFF"/>
                </a:solidFill>
                <a:latin typeface="Verdana"/>
                <a:cs typeface="Verdana"/>
              </a:rPr>
              <a:t> </a:t>
            </a:r>
            <a:r>
              <a:rPr sz="1400" spc="-10" dirty="0">
                <a:solidFill>
                  <a:srgbClr val="FFFFFF"/>
                </a:solidFill>
                <a:latin typeface="Verdana"/>
                <a:cs typeface="Verdana"/>
              </a:rPr>
              <a:t>nowotwory.</a:t>
            </a:r>
            <a:endParaRPr sz="1400">
              <a:latin typeface="Verdana"/>
              <a:cs typeface="Verdana"/>
            </a:endParaRPr>
          </a:p>
          <a:p>
            <a:pPr>
              <a:lnSpc>
                <a:spcPct val="100000"/>
              </a:lnSpc>
            </a:pPr>
            <a:endParaRPr sz="1400">
              <a:latin typeface="Verdana"/>
              <a:cs typeface="Verdana"/>
            </a:endParaRPr>
          </a:p>
          <a:p>
            <a:pPr>
              <a:lnSpc>
                <a:spcPct val="100000"/>
              </a:lnSpc>
              <a:spcBef>
                <a:spcPts val="894"/>
              </a:spcBef>
            </a:pPr>
            <a:endParaRPr sz="1400">
              <a:latin typeface="Verdana"/>
              <a:cs typeface="Verdana"/>
            </a:endParaRPr>
          </a:p>
          <a:p>
            <a:pPr marL="12700" marR="5080" indent="-1905" algn="ctr">
              <a:lnSpc>
                <a:spcPct val="91200"/>
              </a:lnSpc>
            </a:pPr>
            <a:r>
              <a:rPr sz="1400" dirty="0">
                <a:solidFill>
                  <a:srgbClr val="FF0000"/>
                </a:solidFill>
                <a:latin typeface="Verdana"/>
                <a:cs typeface="Verdana"/>
              </a:rPr>
              <a:t>Wirusy</a:t>
            </a:r>
            <a:r>
              <a:rPr sz="1400" spc="-60" dirty="0">
                <a:solidFill>
                  <a:srgbClr val="FF0000"/>
                </a:solidFill>
                <a:latin typeface="Verdana"/>
                <a:cs typeface="Verdana"/>
              </a:rPr>
              <a:t> </a:t>
            </a:r>
            <a:r>
              <a:rPr sz="1400" u="sng" dirty="0">
                <a:solidFill>
                  <a:srgbClr val="FF0000"/>
                </a:solidFill>
                <a:uFill>
                  <a:solidFill>
                    <a:srgbClr val="FF0000"/>
                  </a:solidFill>
                </a:uFill>
                <a:latin typeface="Verdana"/>
                <a:cs typeface="Verdana"/>
              </a:rPr>
              <a:t>bakteryjne</a:t>
            </a:r>
            <a:r>
              <a:rPr sz="1400" dirty="0">
                <a:solidFill>
                  <a:srgbClr val="FFFFFF"/>
                </a:solidFill>
                <a:latin typeface="Verdana"/>
                <a:cs typeface="Verdana"/>
              </a:rPr>
              <a:t>,</a:t>
            </a:r>
            <a:r>
              <a:rPr sz="1400" spc="-60" dirty="0">
                <a:solidFill>
                  <a:srgbClr val="FFFFFF"/>
                </a:solidFill>
                <a:latin typeface="Verdana"/>
                <a:cs typeface="Verdana"/>
              </a:rPr>
              <a:t> </a:t>
            </a:r>
            <a:r>
              <a:rPr sz="1400" dirty="0">
                <a:solidFill>
                  <a:srgbClr val="FFFFFF"/>
                </a:solidFill>
                <a:latin typeface="Verdana"/>
                <a:cs typeface="Verdana"/>
              </a:rPr>
              <a:t>czyli</a:t>
            </a:r>
            <a:r>
              <a:rPr sz="1400" spc="-55" dirty="0">
                <a:solidFill>
                  <a:srgbClr val="FFFFFF"/>
                </a:solidFill>
                <a:latin typeface="Verdana"/>
                <a:cs typeface="Verdana"/>
              </a:rPr>
              <a:t> </a:t>
            </a:r>
            <a:r>
              <a:rPr sz="1400" dirty="0">
                <a:solidFill>
                  <a:srgbClr val="FFFFFF"/>
                </a:solidFill>
                <a:latin typeface="Verdana"/>
                <a:cs typeface="Verdana"/>
              </a:rPr>
              <a:t>bakteriofagi,</a:t>
            </a:r>
            <a:r>
              <a:rPr sz="1400" spc="-75" dirty="0">
                <a:solidFill>
                  <a:srgbClr val="FFFFFF"/>
                </a:solidFill>
                <a:latin typeface="Verdana"/>
                <a:cs typeface="Verdana"/>
              </a:rPr>
              <a:t> </a:t>
            </a:r>
            <a:r>
              <a:rPr sz="1400" dirty="0">
                <a:solidFill>
                  <a:srgbClr val="FFFFFF"/>
                </a:solidFill>
                <a:latin typeface="Verdana"/>
                <a:cs typeface="Verdana"/>
              </a:rPr>
              <a:t>jako</a:t>
            </a:r>
            <a:r>
              <a:rPr sz="1400" spc="-40" dirty="0">
                <a:solidFill>
                  <a:srgbClr val="FFFFFF"/>
                </a:solidFill>
                <a:latin typeface="Verdana"/>
                <a:cs typeface="Verdana"/>
              </a:rPr>
              <a:t> </a:t>
            </a:r>
            <a:r>
              <a:rPr sz="1400" dirty="0">
                <a:solidFill>
                  <a:srgbClr val="FFFFFF"/>
                </a:solidFill>
                <a:latin typeface="Verdana"/>
                <a:cs typeface="Verdana"/>
              </a:rPr>
              <a:t>materiał</a:t>
            </a:r>
            <a:r>
              <a:rPr sz="1400" spc="-65" dirty="0">
                <a:solidFill>
                  <a:srgbClr val="FFFFFF"/>
                </a:solidFill>
                <a:latin typeface="Verdana"/>
                <a:cs typeface="Verdana"/>
              </a:rPr>
              <a:t> </a:t>
            </a:r>
            <a:r>
              <a:rPr sz="1400" dirty="0">
                <a:solidFill>
                  <a:srgbClr val="FFFFFF"/>
                </a:solidFill>
                <a:latin typeface="Verdana"/>
                <a:cs typeface="Verdana"/>
              </a:rPr>
              <a:t>genetyczny</a:t>
            </a:r>
            <a:r>
              <a:rPr sz="1400" spc="-50" dirty="0">
                <a:solidFill>
                  <a:srgbClr val="FFFFFF"/>
                </a:solidFill>
                <a:latin typeface="Verdana"/>
                <a:cs typeface="Verdana"/>
              </a:rPr>
              <a:t> </a:t>
            </a:r>
            <a:r>
              <a:rPr sz="1400" dirty="0">
                <a:solidFill>
                  <a:srgbClr val="FFFFFF"/>
                </a:solidFill>
                <a:latin typeface="Verdana"/>
                <a:cs typeface="Verdana"/>
              </a:rPr>
              <a:t>mają </a:t>
            </a:r>
            <a:r>
              <a:rPr sz="1400" dirty="0">
                <a:solidFill>
                  <a:srgbClr val="4D7300"/>
                </a:solidFill>
                <a:latin typeface="Verdana"/>
                <a:cs typeface="Verdana"/>
              </a:rPr>
              <a:t>RNA</a:t>
            </a:r>
            <a:r>
              <a:rPr sz="1400" spc="-45" dirty="0">
                <a:solidFill>
                  <a:srgbClr val="4D7300"/>
                </a:solidFill>
                <a:latin typeface="Verdana"/>
                <a:cs typeface="Verdana"/>
              </a:rPr>
              <a:t> </a:t>
            </a:r>
            <a:r>
              <a:rPr sz="1400" spc="-25" dirty="0">
                <a:solidFill>
                  <a:srgbClr val="4D7300"/>
                </a:solidFill>
                <a:latin typeface="Verdana"/>
                <a:cs typeface="Verdana"/>
              </a:rPr>
              <a:t>lub </a:t>
            </a:r>
            <a:r>
              <a:rPr sz="1400" dirty="0">
                <a:solidFill>
                  <a:srgbClr val="4D7300"/>
                </a:solidFill>
                <a:latin typeface="Verdana"/>
                <a:cs typeface="Verdana"/>
              </a:rPr>
              <a:t>DNA</a:t>
            </a:r>
            <a:r>
              <a:rPr sz="1400" dirty="0">
                <a:solidFill>
                  <a:srgbClr val="FFFFFF"/>
                </a:solidFill>
                <a:latin typeface="Verdana"/>
                <a:cs typeface="Verdana"/>
              </a:rPr>
              <a:t>,</a:t>
            </a:r>
            <a:r>
              <a:rPr sz="1400" spc="-55" dirty="0">
                <a:solidFill>
                  <a:srgbClr val="FFFFFF"/>
                </a:solidFill>
                <a:latin typeface="Verdana"/>
                <a:cs typeface="Verdana"/>
              </a:rPr>
              <a:t> </a:t>
            </a:r>
            <a:r>
              <a:rPr sz="1400" dirty="0">
                <a:solidFill>
                  <a:srgbClr val="FFFFFF"/>
                </a:solidFill>
                <a:latin typeface="Verdana"/>
                <a:cs typeface="Verdana"/>
              </a:rPr>
              <a:t>który</a:t>
            </a:r>
            <a:r>
              <a:rPr sz="1400" spc="-40" dirty="0">
                <a:solidFill>
                  <a:srgbClr val="FFFFFF"/>
                </a:solidFill>
                <a:latin typeface="Verdana"/>
                <a:cs typeface="Verdana"/>
              </a:rPr>
              <a:t> </a:t>
            </a:r>
            <a:r>
              <a:rPr sz="1400" dirty="0">
                <a:solidFill>
                  <a:srgbClr val="FFFFFF"/>
                </a:solidFill>
                <a:latin typeface="Verdana"/>
                <a:cs typeface="Verdana"/>
              </a:rPr>
              <a:t>wprowadzają</a:t>
            </a:r>
            <a:r>
              <a:rPr sz="1400" spc="-50" dirty="0">
                <a:solidFill>
                  <a:srgbClr val="FFFFFF"/>
                </a:solidFill>
                <a:latin typeface="Verdana"/>
                <a:cs typeface="Verdana"/>
              </a:rPr>
              <a:t> </a:t>
            </a:r>
            <a:r>
              <a:rPr sz="1400" dirty="0">
                <a:solidFill>
                  <a:srgbClr val="FFFFFF"/>
                </a:solidFill>
                <a:latin typeface="Verdana"/>
                <a:cs typeface="Verdana"/>
              </a:rPr>
              <a:t>do</a:t>
            </a:r>
            <a:r>
              <a:rPr sz="1400" spc="-45" dirty="0">
                <a:solidFill>
                  <a:srgbClr val="FFFFFF"/>
                </a:solidFill>
                <a:latin typeface="Verdana"/>
                <a:cs typeface="Verdana"/>
              </a:rPr>
              <a:t> </a:t>
            </a:r>
            <a:r>
              <a:rPr sz="1400" dirty="0">
                <a:solidFill>
                  <a:srgbClr val="FFFFFF"/>
                </a:solidFill>
                <a:latin typeface="Verdana"/>
                <a:cs typeface="Verdana"/>
              </a:rPr>
              <a:t>komórki</a:t>
            </a:r>
            <a:r>
              <a:rPr sz="1400" spc="-50" dirty="0">
                <a:solidFill>
                  <a:srgbClr val="FFFFFF"/>
                </a:solidFill>
                <a:latin typeface="Verdana"/>
                <a:cs typeface="Verdana"/>
              </a:rPr>
              <a:t> </a:t>
            </a:r>
            <a:r>
              <a:rPr sz="1400" dirty="0">
                <a:solidFill>
                  <a:srgbClr val="FFFFFF"/>
                </a:solidFill>
                <a:latin typeface="Verdana"/>
                <a:cs typeface="Verdana"/>
              </a:rPr>
              <a:t>gospodarza,</a:t>
            </a:r>
            <a:r>
              <a:rPr sz="1400" spc="-55" dirty="0">
                <a:solidFill>
                  <a:srgbClr val="FFFFFF"/>
                </a:solidFill>
                <a:latin typeface="Verdana"/>
                <a:cs typeface="Verdana"/>
              </a:rPr>
              <a:t> </a:t>
            </a:r>
            <a:r>
              <a:rPr sz="1400" dirty="0">
                <a:solidFill>
                  <a:srgbClr val="FFFFFF"/>
                </a:solidFill>
                <a:latin typeface="Verdana"/>
                <a:cs typeface="Verdana"/>
              </a:rPr>
              <a:t>natomiast</a:t>
            </a:r>
            <a:r>
              <a:rPr sz="1400" spc="-10" dirty="0">
                <a:solidFill>
                  <a:srgbClr val="FFFFFF"/>
                </a:solidFill>
                <a:latin typeface="Verdana"/>
                <a:cs typeface="Verdana"/>
              </a:rPr>
              <a:t> </a:t>
            </a:r>
            <a:r>
              <a:rPr sz="1400" dirty="0">
                <a:solidFill>
                  <a:srgbClr val="FFFFFF"/>
                </a:solidFill>
                <a:latin typeface="Verdana"/>
                <a:cs typeface="Verdana"/>
              </a:rPr>
              <a:t>kapsyd</a:t>
            </a:r>
            <a:r>
              <a:rPr sz="1400" spc="-35" dirty="0">
                <a:solidFill>
                  <a:srgbClr val="FFFFFF"/>
                </a:solidFill>
                <a:latin typeface="Verdana"/>
                <a:cs typeface="Verdana"/>
              </a:rPr>
              <a:t> </a:t>
            </a:r>
            <a:r>
              <a:rPr sz="1400" dirty="0">
                <a:solidFill>
                  <a:srgbClr val="FFFFFF"/>
                </a:solidFill>
                <a:latin typeface="Verdana"/>
                <a:cs typeface="Verdana"/>
              </a:rPr>
              <a:t>zostaje</a:t>
            </a:r>
            <a:r>
              <a:rPr sz="1400" spc="-30" dirty="0">
                <a:solidFill>
                  <a:srgbClr val="FFFFFF"/>
                </a:solidFill>
                <a:latin typeface="Verdana"/>
                <a:cs typeface="Verdana"/>
              </a:rPr>
              <a:t> </a:t>
            </a:r>
            <a:r>
              <a:rPr sz="1400" spc="-25" dirty="0">
                <a:solidFill>
                  <a:srgbClr val="FFFFFF"/>
                </a:solidFill>
                <a:latin typeface="Verdana"/>
                <a:cs typeface="Verdana"/>
              </a:rPr>
              <a:t>na </a:t>
            </a:r>
            <a:r>
              <a:rPr sz="1400" dirty="0">
                <a:solidFill>
                  <a:srgbClr val="FFFFFF"/>
                </a:solidFill>
                <a:latin typeface="Verdana"/>
                <a:cs typeface="Verdana"/>
              </a:rPr>
              <a:t>zewnątrz.</a:t>
            </a:r>
            <a:r>
              <a:rPr sz="1400" spc="-40" dirty="0">
                <a:solidFill>
                  <a:srgbClr val="FFFFFF"/>
                </a:solidFill>
                <a:latin typeface="Verdana"/>
                <a:cs typeface="Verdana"/>
              </a:rPr>
              <a:t> </a:t>
            </a:r>
            <a:r>
              <a:rPr sz="1400" dirty="0">
                <a:solidFill>
                  <a:srgbClr val="FFFFFF"/>
                </a:solidFill>
                <a:latin typeface="Verdana"/>
                <a:cs typeface="Verdana"/>
              </a:rPr>
              <a:t>Mają</a:t>
            </a:r>
            <a:r>
              <a:rPr sz="1400" spc="-30" dirty="0">
                <a:solidFill>
                  <a:srgbClr val="FFFFFF"/>
                </a:solidFill>
                <a:latin typeface="Verdana"/>
                <a:cs typeface="Verdana"/>
              </a:rPr>
              <a:t> </a:t>
            </a:r>
            <a:r>
              <a:rPr sz="1400" dirty="0">
                <a:solidFill>
                  <a:srgbClr val="FFFFFF"/>
                </a:solidFill>
                <a:latin typeface="Verdana"/>
                <a:cs typeface="Verdana"/>
              </a:rPr>
              <a:t>postać</a:t>
            </a:r>
            <a:r>
              <a:rPr sz="1400" spc="-40" dirty="0">
                <a:solidFill>
                  <a:srgbClr val="FFFFFF"/>
                </a:solidFill>
                <a:latin typeface="Verdana"/>
                <a:cs typeface="Verdana"/>
              </a:rPr>
              <a:t> </a:t>
            </a:r>
            <a:r>
              <a:rPr sz="1400" dirty="0">
                <a:solidFill>
                  <a:srgbClr val="FFFFFF"/>
                </a:solidFill>
                <a:latin typeface="Verdana"/>
                <a:cs typeface="Verdana"/>
              </a:rPr>
              <a:t>bryłowo-spiralną.</a:t>
            </a:r>
            <a:r>
              <a:rPr sz="1400" spc="-70" dirty="0">
                <a:solidFill>
                  <a:srgbClr val="FFFFFF"/>
                </a:solidFill>
                <a:latin typeface="Verdana"/>
                <a:cs typeface="Verdana"/>
              </a:rPr>
              <a:t> </a:t>
            </a:r>
            <a:r>
              <a:rPr sz="1400" spc="-10" dirty="0">
                <a:solidFill>
                  <a:srgbClr val="FFFFFF"/>
                </a:solidFill>
                <a:latin typeface="Verdana"/>
                <a:cs typeface="Verdana"/>
              </a:rPr>
              <a:t>Szczególnie</a:t>
            </a:r>
            <a:r>
              <a:rPr sz="1400" spc="-60" dirty="0">
                <a:solidFill>
                  <a:srgbClr val="FFFFFF"/>
                </a:solidFill>
                <a:latin typeface="Verdana"/>
                <a:cs typeface="Verdana"/>
              </a:rPr>
              <a:t> </a:t>
            </a:r>
            <a:r>
              <a:rPr sz="1400" dirty="0">
                <a:solidFill>
                  <a:srgbClr val="FFFFFF"/>
                </a:solidFill>
                <a:latin typeface="Verdana"/>
                <a:cs typeface="Verdana"/>
              </a:rPr>
              <a:t>dobrze</a:t>
            </a:r>
            <a:r>
              <a:rPr sz="1400" spc="-30" dirty="0">
                <a:solidFill>
                  <a:srgbClr val="FFFFFF"/>
                </a:solidFill>
                <a:latin typeface="Verdana"/>
                <a:cs typeface="Verdana"/>
              </a:rPr>
              <a:t> </a:t>
            </a:r>
            <a:r>
              <a:rPr sz="1400" dirty="0">
                <a:solidFill>
                  <a:srgbClr val="FFFFFF"/>
                </a:solidFill>
                <a:latin typeface="Verdana"/>
                <a:cs typeface="Verdana"/>
              </a:rPr>
              <a:t>poznane</a:t>
            </a:r>
            <a:r>
              <a:rPr sz="1400" spc="-35" dirty="0">
                <a:solidFill>
                  <a:srgbClr val="FFFFFF"/>
                </a:solidFill>
                <a:latin typeface="Verdana"/>
                <a:cs typeface="Verdana"/>
              </a:rPr>
              <a:t> </a:t>
            </a:r>
            <a:r>
              <a:rPr sz="1400" dirty="0">
                <a:solidFill>
                  <a:srgbClr val="FFFFFF"/>
                </a:solidFill>
                <a:latin typeface="Verdana"/>
                <a:cs typeface="Verdana"/>
              </a:rPr>
              <a:t>są</a:t>
            </a:r>
            <a:r>
              <a:rPr sz="1400" spc="-40" dirty="0">
                <a:solidFill>
                  <a:srgbClr val="FFFFFF"/>
                </a:solidFill>
                <a:latin typeface="Verdana"/>
                <a:cs typeface="Verdana"/>
              </a:rPr>
              <a:t> </a:t>
            </a:r>
            <a:r>
              <a:rPr sz="1400" spc="-20" dirty="0">
                <a:solidFill>
                  <a:srgbClr val="FFFFFF"/>
                </a:solidFill>
                <a:latin typeface="Verdana"/>
                <a:cs typeface="Verdana"/>
              </a:rPr>
              <a:t>fagi </a:t>
            </a:r>
            <a:r>
              <a:rPr sz="1400" i="1" dirty="0">
                <a:solidFill>
                  <a:srgbClr val="FFFFFF"/>
                </a:solidFill>
                <a:latin typeface="Verdana"/>
                <a:cs typeface="Verdana"/>
              </a:rPr>
              <a:t>Escherichia</a:t>
            </a:r>
            <a:r>
              <a:rPr sz="1400" i="1" spc="-30" dirty="0">
                <a:solidFill>
                  <a:srgbClr val="FFFFFF"/>
                </a:solidFill>
                <a:latin typeface="Verdana"/>
                <a:cs typeface="Verdana"/>
              </a:rPr>
              <a:t> </a:t>
            </a:r>
            <a:r>
              <a:rPr sz="1400" i="1" spc="-10" dirty="0">
                <a:solidFill>
                  <a:srgbClr val="FFFFFF"/>
                </a:solidFill>
                <a:latin typeface="Verdana"/>
                <a:cs typeface="Verdana"/>
              </a:rPr>
              <a:t>coli</a:t>
            </a:r>
            <a:r>
              <a:rPr sz="1400" spc="-10" dirty="0">
                <a:solidFill>
                  <a:srgbClr val="FFFFFF"/>
                </a:solidFill>
                <a:latin typeface="Verdana"/>
                <a:cs typeface="Verdana"/>
              </a:rPr>
              <a:t>.</a:t>
            </a:r>
            <a:endParaRPr sz="1400">
              <a:latin typeface="Verdana"/>
              <a:cs typeface="Verdan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66800" y="3124200"/>
            <a:ext cx="7112000" cy="1764664"/>
          </a:xfrm>
          <a:prstGeom prst="rect">
            <a:avLst/>
          </a:prstGeom>
        </p:spPr>
        <p:txBody>
          <a:bodyPr vert="horz" wrap="square" lIns="0" tIns="13335" rIns="0" bIns="0" rtlCol="0">
            <a:spAutoFit/>
          </a:bodyPr>
          <a:lstStyle/>
          <a:p>
            <a:pPr marL="354965" indent="-342265">
              <a:lnSpc>
                <a:spcPts val="2280"/>
              </a:lnSpc>
              <a:spcBef>
                <a:spcPts val="105"/>
              </a:spcBef>
              <a:buClr>
                <a:srgbClr val="FFFFCC"/>
              </a:buClr>
              <a:buSzPct val="70000"/>
              <a:buFont typeface="Wingdings"/>
              <a:buChar char=""/>
              <a:tabLst>
                <a:tab pos="354965" algn="l"/>
              </a:tabLst>
            </a:pPr>
            <a:r>
              <a:rPr sz="2000" dirty="0">
                <a:solidFill>
                  <a:srgbClr val="FFFFFF"/>
                </a:solidFill>
                <a:latin typeface="Verdana"/>
                <a:cs typeface="Verdana"/>
              </a:rPr>
              <a:t>Wirusy,</a:t>
            </a:r>
            <a:r>
              <a:rPr sz="2000" spc="-60" dirty="0">
                <a:solidFill>
                  <a:srgbClr val="FFFFFF"/>
                </a:solidFill>
                <a:latin typeface="Verdana"/>
                <a:cs typeface="Verdana"/>
              </a:rPr>
              <a:t> </a:t>
            </a:r>
            <a:r>
              <a:rPr sz="2000" dirty="0">
                <a:solidFill>
                  <a:srgbClr val="FFFFFF"/>
                </a:solidFill>
                <a:latin typeface="Verdana"/>
                <a:cs typeface="Verdana"/>
              </a:rPr>
              <a:t>wiroidy,</a:t>
            </a:r>
            <a:r>
              <a:rPr sz="2000" spc="-20" dirty="0">
                <a:solidFill>
                  <a:srgbClr val="FFFFFF"/>
                </a:solidFill>
                <a:latin typeface="Verdana"/>
                <a:cs typeface="Verdana"/>
              </a:rPr>
              <a:t> </a:t>
            </a:r>
            <a:r>
              <a:rPr sz="2000" dirty="0">
                <a:solidFill>
                  <a:srgbClr val="FFFFFF"/>
                </a:solidFill>
                <a:latin typeface="Verdana"/>
                <a:cs typeface="Verdana"/>
              </a:rPr>
              <a:t>priony</a:t>
            </a:r>
            <a:r>
              <a:rPr sz="2000" spc="-35" dirty="0">
                <a:solidFill>
                  <a:srgbClr val="FFFFFF"/>
                </a:solidFill>
                <a:latin typeface="Verdana"/>
                <a:cs typeface="Verdana"/>
              </a:rPr>
              <a:t> </a:t>
            </a:r>
            <a:r>
              <a:rPr sz="2000" dirty="0">
                <a:solidFill>
                  <a:srgbClr val="FFFFFF"/>
                </a:solidFill>
                <a:latin typeface="Verdana"/>
                <a:cs typeface="Verdana"/>
              </a:rPr>
              <a:t>są</a:t>
            </a:r>
            <a:r>
              <a:rPr sz="2000" spc="-35" dirty="0">
                <a:solidFill>
                  <a:srgbClr val="FFFFFF"/>
                </a:solidFill>
                <a:latin typeface="Verdana"/>
                <a:cs typeface="Verdana"/>
              </a:rPr>
              <a:t> </a:t>
            </a:r>
            <a:r>
              <a:rPr sz="2000" dirty="0">
                <a:solidFill>
                  <a:srgbClr val="FFFFFF"/>
                </a:solidFill>
                <a:latin typeface="Verdana"/>
                <a:cs typeface="Verdana"/>
              </a:rPr>
              <a:t>tworami</a:t>
            </a:r>
            <a:r>
              <a:rPr sz="2000" spc="-40" dirty="0">
                <a:solidFill>
                  <a:srgbClr val="FFFFFF"/>
                </a:solidFill>
                <a:latin typeface="Verdana"/>
                <a:cs typeface="Verdana"/>
              </a:rPr>
              <a:t> </a:t>
            </a:r>
            <a:r>
              <a:rPr sz="2000" spc="-10" dirty="0">
                <a:solidFill>
                  <a:srgbClr val="FFFFFF"/>
                </a:solidFill>
                <a:latin typeface="Verdana"/>
                <a:cs typeface="Verdana"/>
              </a:rPr>
              <a:t>organicznymi,</a:t>
            </a:r>
            <a:endParaRPr sz="2000" dirty="0">
              <a:latin typeface="Verdana"/>
              <a:cs typeface="Verdana"/>
            </a:endParaRPr>
          </a:p>
          <a:p>
            <a:pPr marL="355600">
              <a:lnSpc>
                <a:spcPts val="2280"/>
              </a:lnSpc>
            </a:pPr>
            <a:r>
              <a:rPr sz="2000" dirty="0">
                <a:solidFill>
                  <a:srgbClr val="FFFFFF"/>
                </a:solidFill>
                <a:latin typeface="Verdana"/>
                <a:cs typeface="Verdana"/>
              </a:rPr>
              <a:t>które</a:t>
            </a:r>
            <a:r>
              <a:rPr sz="2000" spc="-25" dirty="0">
                <a:solidFill>
                  <a:srgbClr val="FFFFFF"/>
                </a:solidFill>
                <a:latin typeface="Verdana"/>
                <a:cs typeface="Verdana"/>
              </a:rPr>
              <a:t> </a:t>
            </a:r>
            <a:r>
              <a:rPr sz="2000" dirty="0">
                <a:solidFill>
                  <a:srgbClr val="FFFFFF"/>
                </a:solidFill>
                <a:latin typeface="Verdana"/>
                <a:cs typeface="Verdana"/>
              </a:rPr>
              <a:t>infekują</a:t>
            </a:r>
            <a:r>
              <a:rPr sz="2000" spc="-30" dirty="0">
                <a:solidFill>
                  <a:srgbClr val="FFFFFF"/>
                </a:solidFill>
                <a:latin typeface="Verdana"/>
                <a:cs typeface="Verdana"/>
              </a:rPr>
              <a:t> </a:t>
            </a:r>
            <a:r>
              <a:rPr sz="2000" dirty="0">
                <a:solidFill>
                  <a:srgbClr val="FFFFFF"/>
                </a:solidFill>
                <a:latin typeface="Verdana"/>
                <a:cs typeface="Verdana"/>
              </a:rPr>
              <a:t>żywe</a:t>
            </a:r>
            <a:r>
              <a:rPr sz="2000" spc="-30" dirty="0">
                <a:solidFill>
                  <a:srgbClr val="FFFFFF"/>
                </a:solidFill>
                <a:latin typeface="Verdana"/>
                <a:cs typeface="Verdana"/>
              </a:rPr>
              <a:t> </a:t>
            </a:r>
            <a:r>
              <a:rPr sz="2000" spc="-10" dirty="0">
                <a:solidFill>
                  <a:srgbClr val="FFFFFF"/>
                </a:solidFill>
                <a:latin typeface="Verdana"/>
                <a:cs typeface="Verdana"/>
              </a:rPr>
              <a:t>komórki.</a:t>
            </a:r>
            <a:endParaRPr sz="2000" dirty="0">
              <a:latin typeface="Verdana"/>
              <a:cs typeface="Verdana"/>
            </a:endParaRPr>
          </a:p>
          <a:p>
            <a:pPr marL="354965" indent="-342265">
              <a:lnSpc>
                <a:spcPts val="2280"/>
              </a:lnSpc>
              <a:spcBef>
                <a:spcPts val="240"/>
              </a:spcBef>
              <a:buClr>
                <a:srgbClr val="FFFFCC"/>
              </a:buClr>
              <a:buSzPct val="70000"/>
              <a:buFont typeface="Wingdings"/>
              <a:buChar char=""/>
              <a:tabLst>
                <a:tab pos="354965" algn="l"/>
              </a:tabLst>
            </a:pPr>
            <a:r>
              <a:rPr sz="2000" dirty="0">
                <a:solidFill>
                  <a:srgbClr val="FFFFFF"/>
                </a:solidFill>
                <a:latin typeface="Verdana"/>
                <a:cs typeface="Verdana"/>
              </a:rPr>
              <a:t>Wirusy</a:t>
            </a:r>
            <a:r>
              <a:rPr sz="2000" spc="-40" dirty="0">
                <a:solidFill>
                  <a:srgbClr val="FFFFFF"/>
                </a:solidFill>
                <a:latin typeface="Verdana"/>
                <a:cs typeface="Verdana"/>
              </a:rPr>
              <a:t> </a:t>
            </a:r>
            <a:r>
              <a:rPr sz="2000" dirty="0">
                <a:solidFill>
                  <a:srgbClr val="FFFFFF"/>
                </a:solidFill>
                <a:latin typeface="Verdana"/>
                <a:cs typeface="Verdana"/>
              </a:rPr>
              <a:t>nie</a:t>
            </a:r>
            <a:r>
              <a:rPr sz="2000" spc="-20" dirty="0">
                <a:solidFill>
                  <a:srgbClr val="FFFFFF"/>
                </a:solidFill>
                <a:latin typeface="Verdana"/>
                <a:cs typeface="Verdana"/>
              </a:rPr>
              <a:t> </a:t>
            </a:r>
            <a:r>
              <a:rPr sz="2000" dirty="0">
                <a:solidFill>
                  <a:srgbClr val="FFFFFF"/>
                </a:solidFill>
                <a:latin typeface="Verdana"/>
                <a:cs typeface="Verdana"/>
              </a:rPr>
              <a:t>są</a:t>
            </a:r>
            <a:r>
              <a:rPr sz="2000" spc="-35" dirty="0">
                <a:solidFill>
                  <a:srgbClr val="FFFFFF"/>
                </a:solidFill>
                <a:latin typeface="Verdana"/>
                <a:cs typeface="Verdana"/>
              </a:rPr>
              <a:t> </a:t>
            </a:r>
            <a:r>
              <a:rPr sz="2000" dirty="0">
                <a:solidFill>
                  <a:srgbClr val="FFFFFF"/>
                </a:solidFill>
                <a:latin typeface="Verdana"/>
                <a:cs typeface="Verdana"/>
              </a:rPr>
              <a:t>zaliczane</a:t>
            </a:r>
            <a:r>
              <a:rPr sz="2000" spc="-20" dirty="0">
                <a:solidFill>
                  <a:srgbClr val="FFFFFF"/>
                </a:solidFill>
                <a:latin typeface="Verdana"/>
                <a:cs typeface="Verdana"/>
              </a:rPr>
              <a:t> </a:t>
            </a:r>
            <a:r>
              <a:rPr sz="2000" dirty="0">
                <a:solidFill>
                  <a:srgbClr val="FFFFFF"/>
                </a:solidFill>
                <a:latin typeface="Verdana"/>
                <a:cs typeface="Verdana"/>
              </a:rPr>
              <a:t>do</a:t>
            </a:r>
            <a:r>
              <a:rPr sz="2000" spc="-15" dirty="0">
                <a:solidFill>
                  <a:srgbClr val="FFFFFF"/>
                </a:solidFill>
                <a:latin typeface="Verdana"/>
                <a:cs typeface="Verdana"/>
              </a:rPr>
              <a:t> </a:t>
            </a:r>
            <a:r>
              <a:rPr sz="2000" dirty="0">
                <a:solidFill>
                  <a:srgbClr val="FFFFFF"/>
                </a:solidFill>
                <a:latin typeface="Verdana"/>
                <a:cs typeface="Verdana"/>
              </a:rPr>
              <a:t>świata</a:t>
            </a:r>
            <a:r>
              <a:rPr sz="2000" spc="-30" dirty="0">
                <a:solidFill>
                  <a:srgbClr val="FFFFFF"/>
                </a:solidFill>
                <a:latin typeface="Verdana"/>
                <a:cs typeface="Verdana"/>
              </a:rPr>
              <a:t> </a:t>
            </a:r>
            <a:r>
              <a:rPr sz="2000" spc="-10" dirty="0">
                <a:solidFill>
                  <a:srgbClr val="FFFFFF"/>
                </a:solidFill>
                <a:latin typeface="Verdana"/>
                <a:cs typeface="Verdana"/>
              </a:rPr>
              <a:t>żywych</a:t>
            </a:r>
            <a:endParaRPr sz="2000" dirty="0">
              <a:latin typeface="Verdana"/>
              <a:cs typeface="Verdana"/>
            </a:endParaRPr>
          </a:p>
          <a:p>
            <a:pPr marL="355600">
              <a:lnSpc>
                <a:spcPts val="2160"/>
              </a:lnSpc>
            </a:pPr>
            <a:r>
              <a:rPr sz="2000" dirty="0">
                <a:solidFill>
                  <a:srgbClr val="FFFFFF"/>
                </a:solidFill>
                <a:latin typeface="Verdana"/>
                <a:cs typeface="Verdana"/>
              </a:rPr>
              <a:t>organizmów,</a:t>
            </a:r>
            <a:r>
              <a:rPr sz="2000" spc="-45" dirty="0">
                <a:solidFill>
                  <a:srgbClr val="FFFFFF"/>
                </a:solidFill>
                <a:latin typeface="Verdana"/>
                <a:cs typeface="Verdana"/>
              </a:rPr>
              <a:t> </a:t>
            </a:r>
            <a:r>
              <a:rPr sz="2000" dirty="0">
                <a:solidFill>
                  <a:srgbClr val="FFFFFF"/>
                </a:solidFill>
                <a:latin typeface="Verdana"/>
                <a:cs typeface="Verdana"/>
              </a:rPr>
              <a:t>stąd</a:t>
            </a:r>
            <a:r>
              <a:rPr sz="2000" spc="-25" dirty="0">
                <a:solidFill>
                  <a:srgbClr val="FFFFFF"/>
                </a:solidFill>
                <a:latin typeface="Verdana"/>
                <a:cs typeface="Verdana"/>
              </a:rPr>
              <a:t> </a:t>
            </a:r>
            <a:r>
              <a:rPr sz="2000" dirty="0">
                <a:solidFill>
                  <a:srgbClr val="FFFFFF"/>
                </a:solidFill>
                <a:latin typeface="Verdana"/>
                <a:cs typeface="Verdana"/>
              </a:rPr>
              <a:t>znajdują</a:t>
            </a:r>
            <a:r>
              <a:rPr sz="2000" spc="-40" dirty="0">
                <a:solidFill>
                  <a:srgbClr val="FFFFFF"/>
                </a:solidFill>
                <a:latin typeface="Verdana"/>
                <a:cs typeface="Verdana"/>
              </a:rPr>
              <a:t> </a:t>
            </a:r>
            <a:r>
              <a:rPr sz="2000" dirty="0">
                <a:solidFill>
                  <a:srgbClr val="FFFFFF"/>
                </a:solidFill>
                <a:latin typeface="Verdana"/>
                <a:cs typeface="Verdana"/>
              </a:rPr>
              <a:t>się</a:t>
            </a:r>
            <a:r>
              <a:rPr sz="2000" spc="-25" dirty="0">
                <a:solidFill>
                  <a:srgbClr val="FFFFFF"/>
                </a:solidFill>
                <a:latin typeface="Verdana"/>
                <a:cs typeface="Verdana"/>
              </a:rPr>
              <a:t> </a:t>
            </a:r>
            <a:r>
              <a:rPr sz="2000" dirty="0">
                <a:solidFill>
                  <a:srgbClr val="FFFFFF"/>
                </a:solidFill>
                <a:latin typeface="Verdana"/>
                <a:cs typeface="Verdana"/>
              </a:rPr>
              <a:t>poza</a:t>
            </a:r>
            <a:r>
              <a:rPr sz="2000" spc="-25" dirty="0">
                <a:solidFill>
                  <a:srgbClr val="FFFFFF"/>
                </a:solidFill>
                <a:latin typeface="Verdana"/>
                <a:cs typeface="Verdana"/>
              </a:rPr>
              <a:t> </a:t>
            </a:r>
            <a:r>
              <a:rPr sz="2000" spc="-10" dirty="0">
                <a:solidFill>
                  <a:srgbClr val="FFFFFF"/>
                </a:solidFill>
                <a:latin typeface="Verdana"/>
                <a:cs typeface="Verdana"/>
              </a:rPr>
              <a:t>podziałem</a:t>
            </a:r>
            <a:endParaRPr sz="2000" dirty="0">
              <a:latin typeface="Verdana"/>
              <a:cs typeface="Verdana"/>
            </a:endParaRPr>
          </a:p>
          <a:p>
            <a:pPr marL="355600">
              <a:lnSpc>
                <a:spcPts val="2160"/>
              </a:lnSpc>
            </a:pPr>
            <a:r>
              <a:rPr sz="2000" dirty="0">
                <a:solidFill>
                  <a:srgbClr val="FFFFFF"/>
                </a:solidFill>
                <a:latin typeface="Verdana"/>
                <a:cs typeface="Verdana"/>
              </a:rPr>
              <a:t>systematycznym.</a:t>
            </a:r>
            <a:r>
              <a:rPr sz="2000" spc="-60" dirty="0">
                <a:solidFill>
                  <a:srgbClr val="FFFFFF"/>
                </a:solidFill>
                <a:latin typeface="Verdana"/>
                <a:cs typeface="Verdana"/>
              </a:rPr>
              <a:t> </a:t>
            </a:r>
            <a:r>
              <a:rPr sz="2000" dirty="0">
                <a:solidFill>
                  <a:srgbClr val="FFFFFF"/>
                </a:solidFill>
                <a:latin typeface="Verdana"/>
                <a:cs typeface="Verdana"/>
              </a:rPr>
              <a:t>Jednak</a:t>
            </a:r>
            <a:r>
              <a:rPr sz="2000" spc="-20" dirty="0">
                <a:solidFill>
                  <a:srgbClr val="FFFFFF"/>
                </a:solidFill>
                <a:latin typeface="Verdana"/>
                <a:cs typeface="Verdana"/>
              </a:rPr>
              <a:t> </a:t>
            </a:r>
            <a:r>
              <a:rPr sz="2000" dirty="0">
                <a:solidFill>
                  <a:srgbClr val="FFFFFF"/>
                </a:solidFill>
                <a:latin typeface="Verdana"/>
                <a:cs typeface="Verdana"/>
              </a:rPr>
              <a:t>w</a:t>
            </a:r>
            <a:r>
              <a:rPr sz="2000" spc="-25" dirty="0">
                <a:solidFill>
                  <a:srgbClr val="FFFFFF"/>
                </a:solidFill>
                <a:latin typeface="Verdana"/>
                <a:cs typeface="Verdana"/>
              </a:rPr>
              <a:t> </a:t>
            </a:r>
            <a:r>
              <a:rPr sz="2000" dirty="0">
                <a:solidFill>
                  <a:srgbClr val="FFFFFF"/>
                </a:solidFill>
                <a:latin typeface="Verdana"/>
                <a:cs typeface="Verdana"/>
              </a:rPr>
              <a:t>obrębie</a:t>
            </a:r>
            <a:r>
              <a:rPr sz="2000" spc="-10" dirty="0">
                <a:solidFill>
                  <a:srgbClr val="FFFFFF"/>
                </a:solidFill>
                <a:latin typeface="Verdana"/>
                <a:cs typeface="Verdana"/>
              </a:rPr>
              <a:t> </a:t>
            </a:r>
            <a:r>
              <a:rPr sz="2000" dirty="0">
                <a:solidFill>
                  <a:srgbClr val="FFFFFF"/>
                </a:solidFill>
                <a:latin typeface="Verdana"/>
                <a:cs typeface="Verdana"/>
              </a:rPr>
              <a:t>samych</a:t>
            </a:r>
            <a:r>
              <a:rPr sz="2000" spc="-25" dirty="0">
                <a:solidFill>
                  <a:srgbClr val="FFFFFF"/>
                </a:solidFill>
                <a:latin typeface="Verdana"/>
                <a:cs typeface="Verdana"/>
              </a:rPr>
              <a:t> </a:t>
            </a:r>
            <a:r>
              <a:rPr sz="2000" spc="-10" dirty="0">
                <a:solidFill>
                  <a:srgbClr val="FFFFFF"/>
                </a:solidFill>
                <a:latin typeface="Verdana"/>
                <a:cs typeface="Verdana"/>
              </a:rPr>
              <a:t>wirusów</a:t>
            </a:r>
            <a:endParaRPr sz="2000" dirty="0">
              <a:latin typeface="Verdana"/>
              <a:cs typeface="Verdana"/>
            </a:endParaRPr>
          </a:p>
          <a:p>
            <a:pPr marL="355600">
              <a:lnSpc>
                <a:spcPts val="2280"/>
              </a:lnSpc>
            </a:pPr>
            <a:r>
              <a:rPr sz="2000" dirty="0">
                <a:solidFill>
                  <a:srgbClr val="FFFFFF"/>
                </a:solidFill>
                <a:latin typeface="Verdana"/>
                <a:cs typeface="Verdana"/>
              </a:rPr>
              <a:t>wyodrębnia</a:t>
            </a:r>
            <a:r>
              <a:rPr sz="2000" spc="-45" dirty="0">
                <a:solidFill>
                  <a:srgbClr val="FFFFFF"/>
                </a:solidFill>
                <a:latin typeface="Verdana"/>
                <a:cs typeface="Verdana"/>
              </a:rPr>
              <a:t> </a:t>
            </a:r>
            <a:r>
              <a:rPr sz="2000" dirty="0">
                <a:solidFill>
                  <a:srgbClr val="FFFFFF"/>
                </a:solidFill>
                <a:latin typeface="Verdana"/>
                <a:cs typeface="Verdana"/>
              </a:rPr>
              <a:t>się</a:t>
            </a:r>
            <a:r>
              <a:rPr sz="2000" spc="-25" dirty="0">
                <a:solidFill>
                  <a:srgbClr val="FFFFFF"/>
                </a:solidFill>
                <a:latin typeface="Verdana"/>
                <a:cs typeface="Verdana"/>
              </a:rPr>
              <a:t> </a:t>
            </a:r>
            <a:r>
              <a:rPr sz="2000" dirty="0">
                <a:solidFill>
                  <a:srgbClr val="FFFFFF"/>
                </a:solidFill>
                <a:latin typeface="Verdana"/>
                <a:cs typeface="Verdana"/>
              </a:rPr>
              <a:t>różne</a:t>
            </a:r>
            <a:r>
              <a:rPr sz="2000" spc="-45" dirty="0">
                <a:solidFill>
                  <a:srgbClr val="FFFFFF"/>
                </a:solidFill>
                <a:latin typeface="Verdana"/>
                <a:cs typeface="Verdana"/>
              </a:rPr>
              <a:t> </a:t>
            </a:r>
            <a:r>
              <a:rPr sz="2000" dirty="0">
                <a:solidFill>
                  <a:srgbClr val="FFFFFF"/>
                </a:solidFill>
                <a:latin typeface="Verdana"/>
                <a:cs typeface="Verdana"/>
              </a:rPr>
              <a:t>ich</a:t>
            </a:r>
            <a:r>
              <a:rPr sz="2000" spc="-20" dirty="0">
                <a:solidFill>
                  <a:srgbClr val="FFFFFF"/>
                </a:solidFill>
                <a:latin typeface="Verdana"/>
                <a:cs typeface="Verdana"/>
              </a:rPr>
              <a:t> </a:t>
            </a:r>
            <a:r>
              <a:rPr sz="2000" spc="-10" dirty="0">
                <a:solidFill>
                  <a:srgbClr val="FFFFFF"/>
                </a:solidFill>
                <a:latin typeface="Verdana"/>
                <a:cs typeface="Verdana"/>
              </a:rPr>
              <a:t>grupy.</a:t>
            </a:r>
            <a:endParaRPr sz="2000" dirty="0">
              <a:latin typeface="Verdana"/>
              <a:cs typeface="Verdana"/>
            </a:endParaRPr>
          </a:p>
        </p:txBody>
      </p:sp>
      <p:sp>
        <p:nvSpPr>
          <p:cNvPr id="5" name="object 5"/>
          <p:cNvSpPr txBox="1">
            <a:spLocks noGrp="1"/>
          </p:cNvSpPr>
          <p:nvPr>
            <p:ph type="title"/>
          </p:nvPr>
        </p:nvSpPr>
        <p:spPr>
          <a:xfrm>
            <a:off x="24938" y="415328"/>
            <a:ext cx="9119062" cy="845744"/>
          </a:xfrm>
          <a:prstGeom prst="rect">
            <a:avLst/>
          </a:prstGeom>
          <a:solidFill>
            <a:srgbClr val="CC0099"/>
          </a:solidFill>
        </p:spPr>
        <p:txBody>
          <a:bodyPr vert="horz" wrap="square" lIns="0" tIns="288925" rIns="0" bIns="0" rtlCol="0">
            <a:spAutoFit/>
          </a:bodyPr>
          <a:lstStyle/>
          <a:p>
            <a:pPr marL="635" algn="ctr">
              <a:lnSpc>
                <a:spcPct val="100000"/>
              </a:lnSpc>
              <a:spcBef>
                <a:spcPts val="2275"/>
              </a:spcBef>
            </a:pPr>
            <a:r>
              <a:rPr sz="3600" b="1" u="sng" spc="-10" dirty="0">
                <a:uFill>
                  <a:solidFill>
                    <a:srgbClr val="FFFFFF"/>
                  </a:solidFill>
                </a:uFill>
                <a:latin typeface="Arial"/>
                <a:cs typeface="Arial"/>
              </a:rPr>
              <a:t>Wirusy</a:t>
            </a:r>
            <a:endParaRPr sz="3600">
              <a:latin typeface="Arial"/>
              <a:cs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94968" y="1602740"/>
            <a:ext cx="7611109" cy="4022090"/>
          </a:xfrm>
          <a:prstGeom prst="rect">
            <a:avLst/>
          </a:prstGeom>
        </p:spPr>
        <p:txBody>
          <a:bodyPr vert="horz" wrap="square" lIns="0" tIns="12065" rIns="0" bIns="0" rtlCol="0">
            <a:spAutoFit/>
          </a:bodyPr>
          <a:lstStyle/>
          <a:p>
            <a:pPr marL="354965" indent="-342265">
              <a:lnSpc>
                <a:spcPct val="100000"/>
              </a:lnSpc>
              <a:spcBef>
                <a:spcPts val="95"/>
              </a:spcBef>
              <a:buClr>
                <a:srgbClr val="FFFFCC"/>
              </a:buClr>
              <a:buSzPct val="68421"/>
              <a:buFont typeface="Wingdings"/>
              <a:buChar char=""/>
              <a:tabLst>
                <a:tab pos="354965" algn="l"/>
              </a:tabLst>
            </a:pPr>
            <a:r>
              <a:rPr sz="1900" dirty="0">
                <a:solidFill>
                  <a:srgbClr val="FFFFFF"/>
                </a:solidFill>
                <a:latin typeface="Verdana"/>
                <a:cs typeface="Verdana"/>
              </a:rPr>
              <a:t>Wirusy</a:t>
            </a:r>
            <a:r>
              <a:rPr sz="1900" spc="-50" dirty="0">
                <a:solidFill>
                  <a:srgbClr val="FFFFFF"/>
                </a:solidFill>
                <a:latin typeface="Verdana"/>
                <a:cs typeface="Verdana"/>
              </a:rPr>
              <a:t> </a:t>
            </a:r>
            <a:r>
              <a:rPr sz="1900" dirty="0">
                <a:solidFill>
                  <a:srgbClr val="FFFFFF"/>
                </a:solidFill>
                <a:latin typeface="Verdana"/>
                <a:cs typeface="Verdana"/>
              </a:rPr>
              <a:t>mają</a:t>
            </a:r>
            <a:r>
              <a:rPr sz="1900" spc="-70" dirty="0">
                <a:solidFill>
                  <a:srgbClr val="FFFFFF"/>
                </a:solidFill>
                <a:latin typeface="Verdana"/>
                <a:cs typeface="Verdana"/>
              </a:rPr>
              <a:t> </a:t>
            </a:r>
            <a:r>
              <a:rPr sz="1900" dirty="0">
                <a:solidFill>
                  <a:srgbClr val="FFFFFF"/>
                </a:solidFill>
                <a:latin typeface="Verdana"/>
                <a:cs typeface="Verdana"/>
              </a:rPr>
              <a:t>różny</a:t>
            </a:r>
            <a:r>
              <a:rPr sz="1900" spc="-60" dirty="0">
                <a:solidFill>
                  <a:srgbClr val="FFFFFF"/>
                </a:solidFill>
                <a:latin typeface="Verdana"/>
                <a:cs typeface="Verdana"/>
              </a:rPr>
              <a:t> </a:t>
            </a:r>
            <a:r>
              <a:rPr sz="1900" spc="-10" dirty="0">
                <a:solidFill>
                  <a:srgbClr val="FFFFFF"/>
                </a:solidFill>
                <a:latin typeface="Verdana"/>
                <a:cs typeface="Verdana"/>
              </a:rPr>
              <a:t>kształt</a:t>
            </a:r>
            <a:endParaRPr sz="1900">
              <a:latin typeface="Verdana"/>
              <a:cs typeface="Verdana"/>
            </a:endParaRPr>
          </a:p>
          <a:p>
            <a:pPr marL="354965" indent="-342265">
              <a:lnSpc>
                <a:spcPct val="100000"/>
              </a:lnSpc>
              <a:buClr>
                <a:srgbClr val="FFFFCC"/>
              </a:buClr>
              <a:buSzPct val="68421"/>
              <a:buFont typeface="Wingdings"/>
              <a:buChar char=""/>
              <a:tabLst>
                <a:tab pos="354965" algn="l"/>
              </a:tabLst>
            </a:pPr>
            <a:r>
              <a:rPr sz="1900" dirty="0">
                <a:solidFill>
                  <a:srgbClr val="FFFFFF"/>
                </a:solidFill>
                <a:latin typeface="Verdana"/>
                <a:cs typeface="Verdana"/>
              </a:rPr>
              <a:t>Wielkość</a:t>
            </a:r>
            <a:r>
              <a:rPr sz="1900" spc="-30" dirty="0">
                <a:solidFill>
                  <a:srgbClr val="FFFFFF"/>
                </a:solidFill>
                <a:latin typeface="Verdana"/>
                <a:cs typeface="Verdana"/>
              </a:rPr>
              <a:t> </a:t>
            </a:r>
            <a:r>
              <a:rPr sz="1900" dirty="0">
                <a:solidFill>
                  <a:srgbClr val="FFFFFF"/>
                </a:solidFill>
                <a:latin typeface="Verdana"/>
                <a:cs typeface="Verdana"/>
              </a:rPr>
              <a:t>wynosi</a:t>
            </a:r>
            <a:r>
              <a:rPr sz="1900" spc="-45" dirty="0">
                <a:solidFill>
                  <a:srgbClr val="FFFFFF"/>
                </a:solidFill>
                <a:latin typeface="Verdana"/>
                <a:cs typeface="Verdana"/>
              </a:rPr>
              <a:t> </a:t>
            </a:r>
            <a:r>
              <a:rPr sz="1900" dirty="0">
                <a:solidFill>
                  <a:srgbClr val="FFFFFF"/>
                </a:solidFill>
                <a:latin typeface="Verdana"/>
                <a:cs typeface="Verdana"/>
              </a:rPr>
              <a:t>od</a:t>
            </a:r>
            <a:r>
              <a:rPr sz="1900" spc="-50" dirty="0">
                <a:solidFill>
                  <a:srgbClr val="FFFFFF"/>
                </a:solidFill>
                <a:latin typeface="Verdana"/>
                <a:cs typeface="Verdana"/>
              </a:rPr>
              <a:t> </a:t>
            </a:r>
            <a:r>
              <a:rPr sz="1900" spc="-25" dirty="0">
                <a:solidFill>
                  <a:srgbClr val="FFFFFF"/>
                </a:solidFill>
                <a:latin typeface="Verdana"/>
                <a:cs typeface="Verdana"/>
              </a:rPr>
              <a:t>10-</a:t>
            </a:r>
            <a:r>
              <a:rPr sz="1900" dirty="0">
                <a:solidFill>
                  <a:srgbClr val="FFFFFF"/>
                </a:solidFill>
                <a:latin typeface="Verdana"/>
                <a:cs typeface="Verdana"/>
              </a:rPr>
              <a:t>400</a:t>
            </a:r>
            <a:r>
              <a:rPr sz="1900" spc="-5" dirty="0">
                <a:solidFill>
                  <a:srgbClr val="FFFFFF"/>
                </a:solidFill>
                <a:latin typeface="Verdana"/>
                <a:cs typeface="Verdana"/>
              </a:rPr>
              <a:t> </a:t>
            </a:r>
            <a:r>
              <a:rPr sz="1900" spc="-25" dirty="0">
                <a:solidFill>
                  <a:srgbClr val="FFFFFF"/>
                </a:solidFill>
                <a:latin typeface="Verdana"/>
                <a:cs typeface="Verdana"/>
              </a:rPr>
              <a:t>μm</a:t>
            </a:r>
            <a:endParaRPr sz="1900">
              <a:latin typeface="Verdana"/>
              <a:cs typeface="Verdana"/>
            </a:endParaRPr>
          </a:p>
          <a:p>
            <a:pPr marL="354965" indent="-342265">
              <a:lnSpc>
                <a:spcPct val="100000"/>
              </a:lnSpc>
              <a:buClr>
                <a:srgbClr val="FFFFCC"/>
              </a:buClr>
              <a:buSzPct val="68421"/>
              <a:buFont typeface="Wingdings"/>
              <a:buChar char=""/>
              <a:tabLst>
                <a:tab pos="354965" algn="l"/>
              </a:tabLst>
            </a:pPr>
            <a:r>
              <a:rPr sz="1900" dirty="0">
                <a:solidFill>
                  <a:srgbClr val="FFFFFF"/>
                </a:solidFill>
                <a:latin typeface="Verdana"/>
                <a:cs typeface="Verdana"/>
              </a:rPr>
              <a:t>Nie</a:t>
            </a:r>
            <a:r>
              <a:rPr sz="1900" spc="-80" dirty="0">
                <a:solidFill>
                  <a:srgbClr val="FFFFFF"/>
                </a:solidFill>
                <a:latin typeface="Verdana"/>
                <a:cs typeface="Verdana"/>
              </a:rPr>
              <a:t> </a:t>
            </a:r>
            <a:r>
              <a:rPr sz="1900" dirty="0">
                <a:solidFill>
                  <a:srgbClr val="FFFFFF"/>
                </a:solidFill>
                <a:latin typeface="Verdana"/>
                <a:cs typeface="Verdana"/>
              </a:rPr>
              <a:t>posiadają</a:t>
            </a:r>
            <a:r>
              <a:rPr sz="1900" spc="-55" dirty="0">
                <a:solidFill>
                  <a:srgbClr val="FFFFFF"/>
                </a:solidFill>
                <a:latin typeface="Verdana"/>
                <a:cs typeface="Verdana"/>
              </a:rPr>
              <a:t> </a:t>
            </a:r>
            <a:r>
              <a:rPr sz="1900" dirty="0">
                <a:solidFill>
                  <a:srgbClr val="FFFFFF"/>
                </a:solidFill>
                <a:latin typeface="Verdana"/>
                <a:cs typeface="Verdana"/>
              </a:rPr>
              <a:t>budowy</a:t>
            </a:r>
            <a:r>
              <a:rPr sz="1900" spc="-60" dirty="0">
                <a:solidFill>
                  <a:srgbClr val="FFFFFF"/>
                </a:solidFill>
                <a:latin typeface="Verdana"/>
                <a:cs typeface="Verdana"/>
              </a:rPr>
              <a:t> </a:t>
            </a:r>
            <a:r>
              <a:rPr sz="1900" spc="-10" dirty="0">
                <a:solidFill>
                  <a:srgbClr val="FFFFFF"/>
                </a:solidFill>
                <a:latin typeface="Verdana"/>
                <a:cs typeface="Verdana"/>
              </a:rPr>
              <a:t>komórkowej</a:t>
            </a:r>
            <a:endParaRPr sz="1900">
              <a:latin typeface="Verdana"/>
              <a:cs typeface="Verdana"/>
            </a:endParaRPr>
          </a:p>
          <a:p>
            <a:pPr marL="354965" marR="5715" indent="-342900" algn="just">
              <a:lnSpc>
                <a:spcPts val="1820"/>
              </a:lnSpc>
              <a:spcBef>
                <a:spcPts val="445"/>
              </a:spcBef>
              <a:buClr>
                <a:srgbClr val="FFFFCC"/>
              </a:buClr>
              <a:buSzPct val="68421"/>
              <a:buFont typeface="Wingdings"/>
              <a:buChar char=""/>
              <a:tabLst>
                <a:tab pos="354965" algn="l"/>
              </a:tabLst>
            </a:pPr>
            <a:r>
              <a:rPr sz="1900" dirty="0">
                <a:solidFill>
                  <a:srgbClr val="FFFFFF"/>
                </a:solidFill>
                <a:latin typeface="Verdana"/>
                <a:cs typeface="Verdana"/>
              </a:rPr>
              <a:t>Zawierają</a:t>
            </a:r>
            <a:r>
              <a:rPr sz="1900" spc="-40" dirty="0">
                <a:solidFill>
                  <a:srgbClr val="FFFFFF"/>
                </a:solidFill>
                <a:latin typeface="Verdana"/>
                <a:cs typeface="Verdana"/>
              </a:rPr>
              <a:t> </a:t>
            </a:r>
            <a:r>
              <a:rPr sz="1900" dirty="0">
                <a:solidFill>
                  <a:srgbClr val="FFFFFF"/>
                </a:solidFill>
                <a:latin typeface="Verdana"/>
                <a:cs typeface="Verdana"/>
              </a:rPr>
              <a:t>tylko</a:t>
            </a:r>
            <a:r>
              <a:rPr sz="1900" spc="-55" dirty="0">
                <a:solidFill>
                  <a:srgbClr val="FFFFFF"/>
                </a:solidFill>
                <a:latin typeface="Verdana"/>
                <a:cs typeface="Verdana"/>
              </a:rPr>
              <a:t> </a:t>
            </a:r>
            <a:r>
              <a:rPr sz="1900" dirty="0">
                <a:solidFill>
                  <a:srgbClr val="FFFFFF"/>
                </a:solidFill>
                <a:latin typeface="Verdana"/>
                <a:cs typeface="Verdana"/>
              </a:rPr>
              <a:t>jeden</a:t>
            </a:r>
            <a:r>
              <a:rPr sz="1900" spc="-60" dirty="0">
                <a:solidFill>
                  <a:srgbClr val="FFFFFF"/>
                </a:solidFill>
                <a:latin typeface="Verdana"/>
                <a:cs typeface="Verdana"/>
              </a:rPr>
              <a:t> </a:t>
            </a:r>
            <a:r>
              <a:rPr sz="1900" dirty="0">
                <a:solidFill>
                  <a:srgbClr val="FFFFFF"/>
                </a:solidFill>
                <a:latin typeface="Verdana"/>
                <a:cs typeface="Verdana"/>
              </a:rPr>
              <a:t>rodzaj</a:t>
            </a:r>
            <a:r>
              <a:rPr sz="1900" spc="-55" dirty="0">
                <a:solidFill>
                  <a:srgbClr val="FFFFFF"/>
                </a:solidFill>
                <a:latin typeface="Verdana"/>
                <a:cs typeface="Verdana"/>
              </a:rPr>
              <a:t> </a:t>
            </a:r>
            <a:r>
              <a:rPr sz="1900" dirty="0">
                <a:solidFill>
                  <a:srgbClr val="FFFFFF"/>
                </a:solidFill>
                <a:latin typeface="Verdana"/>
                <a:cs typeface="Verdana"/>
              </a:rPr>
              <a:t>kwasu</a:t>
            </a:r>
            <a:r>
              <a:rPr sz="1900" spc="-60" dirty="0">
                <a:solidFill>
                  <a:srgbClr val="FFFFFF"/>
                </a:solidFill>
                <a:latin typeface="Verdana"/>
                <a:cs typeface="Verdana"/>
              </a:rPr>
              <a:t> </a:t>
            </a:r>
            <a:r>
              <a:rPr sz="1900" dirty="0">
                <a:solidFill>
                  <a:srgbClr val="FFFFFF"/>
                </a:solidFill>
                <a:latin typeface="Verdana"/>
                <a:cs typeface="Verdana"/>
              </a:rPr>
              <a:t>nukleinowego:</a:t>
            </a:r>
            <a:r>
              <a:rPr sz="1900" spc="-55" dirty="0">
                <a:solidFill>
                  <a:srgbClr val="FFFFFF"/>
                </a:solidFill>
                <a:latin typeface="Verdana"/>
                <a:cs typeface="Verdana"/>
              </a:rPr>
              <a:t> </a:t>
            </a:r>
            <a:r>
              <a:rPr sz="1900" dirty="0">
                <a:solidFill>
                  <a:srgbClr val="FFFFFF"/>
                </a:solidFill>
                <a:latin typeface="Verdana"/>
                <a:cs typeface="Verdana"/>
              </a:rPr>
              <a:t>DNA</a:t>
            </a:r>
            <a:r>
              <a:rPr sz="1900" spc="-50" dirty="0">
                <a:solidFill>
                  <a:srgbClr val="FFFFFF"/>
                </a:solidFill>
                <a:latin typeface="Verdana"/>
                <a:cs typeface="Verdana"/>
              </a:rPr>
              <a:t> </a:t>
            </a:r>
            <a:r>
              <a:rPr sz="1900" spc="-25" dirty="0">
                <a:solidFill>
                  <a:srgbClr val="FFFFFF"/>
                </a:solidFill>
                <a:latin typeface="Verdana"/>
                <a:cs typeface="Verdana"/>
              </a:rPr>
              <a:t>lub </a:t>
            </a:r>
            <a:r>
              <a:rPr sz="1900" dirty="0">
                <a:solidFill>
                  <a:srgbClr val="FFFFFF"/>
                </a:solidFill>
                <a:latin typeface="Verdana"/>
                <a:cs typeface="Verdana"/>
              </a:rPr>
              <a:t>RNA,</a:t>
            </a:r>
            <a:r>
              <a:rPr sz="1900" spc="95" dirty="0">
                <a:solidFill>
                  <a:srgbClr val="FFFFFF"/>
                </a:solidFill>
                <a:latin typeface="Verdana"/>
                <a:cs typeface="Verdana"/>
              </a:rPr>
              <a:t>  </a:t>
            </a:r>
            <a:r>
              <a:rPr sz="1900" dirty="0">
                <a:solidFill>
                  <a:srgbClr val="FFFFFF"/>
                </a:solidFill>
                <a:latin typeface="Verdana"/>
                <a:cs typeface="Verdana"/>
              </a:rPr>
              <a:t>przy</a:t>
            </a:r>
            <a:r>
              <a:rPr sz="1900" spc="110" dirty="0">
                <a:solidFill>
                  <a:srgbClr val="FFFFFF"/>
                </a:solidFill>
                <a:latin typeface="Verdana"/>
                <a:cs typeface="Verdana"/>
              </a:rPr>
              <a:t>  </a:t>
            </a:r>
            <a:r>
              <a:rPr sz="1900" dirty="0">
                <a:solidFill>
                  <a:srgbClr val="FFFFFF"/>
                </a:solidFill>
                <a:latin typeface="Verdana"/>
                <a:cs typeface="Verdana"/>
              </a:rPr>
              <a:t>czym</a:t>
            </a:r>
            <a:r>
              <a:rPr sz="1900" spc="105" dirty="0">
                <a:solidFill>
                  <a:srgbClr val="FFFFFF"/>
                </a:solidFill>
                <a:latin typeface="Verdana"/>
                <a:cs typeface="Verdana"/>
              </a:rPr>
              <a:t>  </a:t>
            </a:r>
            <a:r>
              <a:rPr sz="1900" dirty="0">
                <a:solidFill>
                  <a:srgbClr val="FFFFFF"/>
                </a:solidFill>
                <a:latin typeface="Verdana"/>
                <a:cs typeface="Verdana"/>
              </a:rPr>
              <a:t>zarówno</a:t>
            </a:r>
            <a:r>
              <a:rPr sz="1900" spc="110" dirty="0">
                <a:solidFill>
                  <a:srgbClr val="FFFFFF"/>
                </a:solidFill>
                <a:latin typeface="Verdana"/>
                <a:cs typeface="Verdana"/>
              </a:rPr>
              <a:t>  </a:t>
            </a:r>
            <a:r>
              <a:rPr sz="1900" dirty="0">
                <a:solidFill>
                  <a:srgbClr val="FFFFFF"/>
                </a:solidFill>
                <a:latin typeface="Verdana"/>
                <a:cs typeface="Verdana"/>
              </a:rPr>
              <a:t>DNA,</a:t>
            </a:r>
            <a:r>
              <a:rPr sz="1900" spc="100" dirty="0">
                <a:solidFill>
                  <a:srgbClr val="FFFFFF"/>
                </a:solidFill>
                <a:latin typeface="Verdana"/>
                <a:cs typeface="Verdana"/>
              </a:rPr>
              <a:t>  </a:t>
            </a:r>
            <a:r>
              <a:rPr sz="1900" dirty="0">
                <a:solidFill>
                  <a:srgbClr val="FFFFFF"/>
                </a:solidFill>
                <a:latin typeface="Verdana"/>
                <a:cs typeface="Verdana"/>
              </a:rPr>
              <a:t>jak</a:t>
            </a:r>
            <a:r>
              <a:rPr sz="1900" spc="105" dirty="0">
                <a:solidFill>
                  <a:srgbClr val="FFFFFF"/>
                </a:solidFill>
                <a:latin typeface="Verdana"/>
                <a:cs typeface="Verdana"/>
              </a:rPr>
              <a:t>  </a:t>
            </a:r>
            <a:r>
              <a:rPr sz="1900" dirty="0">
                <a:solidFill>
                  <a:srgbClr val="FFFFFF"/>
                </a:solidFill>
                <a:latin typeface="Verdana"/>
                <a:cs typeface="Verdana"/>
              </a:rPr>
              <a:t>i</a:t>
            </a:r>
            <a:r>
              <a:rPr sz="1900" spc="100" dirty="0">
                <a:solidFill>
                  <a:srgbClr val="FFFFFF"/>
                </a:solidFill>
                <a:latin typeface="Verdana"/>
                <a:cs typeface="Verdana"/>
              </a:rPr>
              <a:t>  </a:t>
            </a:r>
            <a:r>
              <a:rPr sz="1900" dirty="0">
                <a:solidFill>
                  <a:srgbClr val="FFFFFF"/>
                </a:solidFill>
                <a:latin typeface="Verdana"/>
                <a:cs typeface="Verdana"/>
              </a:rPr>
              <a:t>RNA</a:t>
            </a:r>
            <a:r>
              <a:rPr sz="1900" spc="100" dirty="0">
                <a:solidFill>
                  <a:srgbClr val="FFFFFF"/>
                </a:solidFill>
                <a:latin typeface="Verdana"/>
                <a:cs typeface="Verdana"/>
              </a:rPr>
              <a:t>  </a:t>
            </a:r>
            <a:r>
              <a:rPr sz="1900" dirty="0">
                <a:solidFill>
                  <a:srgbClr val="FFFFFF"/>
                </a:solidFill>
                <a:latin typeface="Verdana"/>
                <a:cs typeface="Verdana"/>
              </a:rPr>
              <a:t>mogą</a:t>
            </a:r>
            <a:r>
              <a:rPr sz="1900" spc="105" dirty="0">
                <a:solidFill>
                  <a:srgbClr val="FFFFFF"/>
                </a:solidFill>
                <a:latin typeface="Verdana"/>
                <a:cs typeface="Verdana"/>
              </a:rPr>
              <a:t>  </a:t>
            </a:r>
            <a:r>
              <a:rPr sz="1900" spc="-25" dirty="0">
                <a:solidFill>
                  <a:srgbClr val="FFFFFF"/>
                </a:solidFill>
                <a:latin typeface="Verdana"/>
                <a:cs typeface="Verdana"/>
              </a:rPr>
              <a:t>być </a:t>
            </a:r>
            <a:r>
              <a:rPr sz="1900" dirty="0">
                <a:solidFill>
                  <a:srgbClr val="FFFFFF"/>
                </a:solidFill>
                <a:latin typeface="Verdana"/>
                <a:cs typeface="Verdana"/>
              </a:rPr>
              <a:t>jednoniciowe</a:t>
            </a:r>
            <a:r>
              <a:rPr sz="1900" spc="-55" dirty="0">
                <a:solidFill>
                  <a:srgbClr val="FFFFFF"/>
                </a:solidFill>
                <a:latin typeface="Verdana"/>
                <a:cs typeface="Verdana"/>
              </a:rPr>
              <a:t> </a:t>
            </a:r>
            <a:r>
              <a:rPr sz="1900" dirty="0">
                <a:solidFill>
                  <a:srgbClr val="FFFFFF"/>
                </a:solidFill>
                <a:latin typeface="Verdana"/>
                <a:cs typeface="Verdana"/>
              </a:rPr>
              <a:t>albo</a:t>
            </a:r>
            <a:r>
              <a:rPr sz="1900" spc="-90" dirty="0">
                <a:solidFill>
                  <a:srgbClr val="FFFFFF"/>
                </a:solidFill>
                <a:latin typeface="Verdana"/>
                <a:cs typeface="Verdana"/>
              </a:rPr>
              <a:t> </a:t>
            </a:r>
            <a:r>
              <a:rPr sz="1900" dirty="0">
                <a:solidFill>
                  <a:srgbClr val="FFFFFF"/>
                </a:solidFill>
                <a:latin typeface="Verdana"/>
                <a:cs typeface="Verdana"/>
              </a:rPr>
              <a:t>dwuniciowe,</a:t>
            </a:r>
            <a:r>
              <a:rPr sz="1900" spc="-65" dirty="0">
                <a:solidFill>
                  <a:srgbClr val="FFFFFF"/>
                </a:solidFill>
                <a:latin typeface="Verdana"/>
                <a:cs typeface="Verdana"/>
              </a:rPr>
              <a:t> </a:t>
            </a:r>
            <a:r>
              <a:rPr sz="1900" dirty="0">
                <a:solidFill>
                  <a:srgbClr val="FFFFFF"/>
                </a:solidFill>
                <a:latin typeface="Verdana"/>
                <a:cs typeface="Verdana"/>
              </a:rPr>
              <a:t>koliste</a:t>
            </a:r>
            <a:r>
              <a:rPr sz="1900" spc="-70" dirty="0">
                <a:solidFill>
                  <a:srgbClr val="FFFFFF"/>
                </a:solidFill>
                <a:latin typeface="Verdana"/>
                <a:cs typeface="Verdana"/>
              </a:rPr>
              <a:t> </a:t>
            </a:r>
            <a:r>
              <a:rPr sz="1900" dirty="0">
                <a:solidFill>
                  <a:srgbClr val="FFFFFF"/>
                </a:solidFill>
                <a:latin typeface="Verdana"/>
                <a:cs typeface="Verdana"/>
              </a:rPr>
              <a:t>lub</a:t>
            </a:r>
            <a:r>
              <a:rPr sz="1900" spc="-80" dirty="0">
                <a:solidFill>
                  <a:srgbClr val="FFFFFF"/>
                </a:solidFill>
                <a:latin typeface="Verdana"/>
                <a:cs typeface="Verdana"/>
              </a:rPr>
              <a:t> </a:t>
            </a:r>
            <a:r>
              <a:rPr sz="1900" spc="-10" dirty="0">
                <a:solidFill>
                  <a:srgbClr val="FFFFFF"/>
                </a:solidFill>
                <a:latin typeface="Verdana"/>
                <a:cs typeface="Verdana"/>
              </a:rPr>
              <a:t>liniowe.</a:t>
            </a:r>
            <a:endParaRPr sz="1900">
              <a:latin typeface="Verdana"/>
              <a:cs typeface="Verdana"/>
            </a:endParaRPr>
          </a:p>
          <a:p>
            <a:pPr marL="354965" indent="-342265" algn="just">
              <a:lnSpc>
                <a:spcPct val="100000"/>
              </a:lnSpc>
              <a:spcBef>
                <a:spcPts val="30"/>
              </a:spcBef>
              <a:buClr>
                <a:srgbClr val="FFFFCC"/>
              </a:buClr>
              <a:buSzPct val="68421"/>
              <a:buFont typeface="Wingdings"/>
              <a:buChar char=""/>
              <a:tabLst>
                <a:tab pos="354965" algn="l"/>
              </a:tabLst>
            </a:pPr>
            <a:r>
              <a:rPr sz="1900" dirty="0">
                <a:solidFill>
                  <a:srgbClr val="FFFFFF"/>
                </a:solidFill>
                <a:latin typeface="Verdana"/>
                <a:cs typeface="Verdana"/>
              </a:rPr>
              <a:t>Wirusy</a:t>
            </a:r>
            <a:r>
              <a:rPr sz="1900" spc="-65" dirty="0">
                <a:solidFill>
                  <a:srgbClr val="FFFFFF"/>
                </a:solidFill>
                <a:latin typeface="Verdana"/>
                <a:cs typeface="Verdana"/>
              </a:rPr>
              <a:t> </a:t>
            </a:r>
            <a:r>
              <a:rPr sz="1900" dirty="0">
                <a:solidFill>
                  <a:srgbClr val="FFFFFF"/>
                </a:solidFill>
                <a:latin typeface="Verdana"/>
                <a:cs typeface="Verdana"/>
              </a:rPr>
              <a:t>to</a:t>
            </a:r>
            <a:r>
              <a:rPr sz="1900" spc="-95" dirty="0">
                <a:solidFill>
                  <a:srgbClr val="FFFFFF"/>
                </a:solidFill>
                <a:latin typeface="Verdana"/>
                <a:cs typeface="Verdana"/>
              </a:rPr>
              <a:t> </a:t>
            </a:r>
            <a:r>
              <a:rPr sz="1900" dirty="0">
                <a:solidFill>
                  <a:srgbClr val="FFFFFF"/>
                </a:solidFill>
                <a:latin typeface="Verdana"/>
                <a:cs typeface="Verdana"/>
              </a:rPr>
              <a:t>bezwzględne</a:t>
            </a:r>
            <a:r>
              <a:rPr sz="1900" spc="-30" dirty="0">
                <a:solidFill>
                  <a:srgbClr val="FFFFFF"/>
                </a:solidFill>
                <a:latin typeface="Verdana"/>
                <a:cs typeface="Verdana"/>
              </a:rPr>
              <a:t> </a:t>
            </a:r>
            <a:r>
              <a:rPr sz="1900" spc="-10" dirty="0">
                <a:solidFill>
                  <a:srgbClr val="FFFFFF"/>
                </a:solidFill>
                <a:latin typeface="Verdana"/>
                <a:cs typeface="Verdana"/>
              </a:rPr>
              <a:t>pasożyty.</a:t>
            </a:r>
            <a:endParaRPr sz="1900">
              <a:latin typeface="Verdana"/>
              <a:cs typeface="Verdana"/>
            </a:endParaRPr>
          </a:p>
          <a:p>
            <a:pPr marL="354965" marR="5080" indent="-342900" algn="just">
              <a:lnSpc>
                <a:spcPct val="80000"/>
              </a:lnSpc>
              <a:spcBef>
                <a:spcPts val="455"/>
              </a:spcBef>
              <a:buClr>
                <a:srgbClr val="FFFFCC"/>
              </a:buClr>
              <a:buSzPct val="68421"/>
              <a:buFont typeface="Wingdings"/>
              <a:buChar char=""/>
              <a:tabLst>
                <a:tab pos="354965" algn="l"/>
              </a:tabLst>
            </a:pPr>
            <a:r>
              <a:rPr sz="1900" dirty="0">
                <a:solidFill>
                  <a:srgbClr val="FFFFFF"/>
                </a:solidFill>
                <a:latin typeface="Verdana"/>
                <a:cs typeface="Verdana"/>
              </a:rPr>
              <a:t>Nie</a:t>
            </a:r>
            <a:r>
              <a:rPr sz="1900" spc="125" dirty="0">
                <a:solidFill>
                  <a:srgbClr val="FFFFFF"/>
                </a:solidFill>
                <a:latin typeface="Verdana"/>
                <a:cs typeface="Verdana"/>
              </a:rPr>
              <a:t> </a:t>
            </a:r>
            <a:r>
              <a:rPr sz="1900" dirty="0">
                <a:solidFill>
                  <a:srgbClr val="FFFFFF"/>
                </a:solidFill>
                <a:latin typeface="Verdana"/>
                <a:cs typeface="Verdana"/>
              </a:rPr>
              <a:t>prowadzą</a:t>
            </a:r>
            <a:r>
              <a:rPr sz="1900" spc="140" dirty="0">
                <a:solidFill>
                  <a:srgbClr val="FFFFFF"/>
                </a:solidFill>
                <a:latin typeface="Verdana"/>
                <a:cs typeface="Verdana"/>
              </a:rPr>
              <a:t> </a:t>
            </a:r>
            <a:r>
              <a:rPr sz="1900" dirty="0">
                <a:solidFill>
                  <a:srgbClr val="FFFFFF"/>
                </a:solidFill>
                <a:latin typeface="Verdana"/>
                <a:cs typeface="Verdana"/>
              </a:rPr>
              <a:t>własnej</a:t>
            </a:r>
            <a:r>
              <a:rPr sz="1900" spc="125" dirty="0">
                <a:solidFill>
                  <a:srgbClr val="FFFFFF"/>
                </a:solidFill>
                <a:latin typeface="Verdana"/>
                <a:cs typeface="Verdana"/>
              </a:rPr>
              <a:t> </a:t>
            </a:r>
            <a:r>
              <a:rPr sz="1900" dirty="0">
                <a:solidFill>
                  <a:srgbClr val="FFFFFF"/>
                </a:solidFill>
                <a:latin typeface="Verdana"/>
                <a:cs typeface="Verdana"/>
              </a:rPr>
              <a:t>przemiany</a:t>
            </a:r>
            <a:r>
              <a:rPr sz="1900" spc="130" dirty="0">
                <a:solidFill>
                  <a:srgbClr val="FFFFFF"/>
                </a:solidFill>
                <a:latin typeface="Verdana"/>
                <a:cs typeface="Verdana"/>
              </a:rPr>
              <a:t> </a:t>
            </a:r>
            <a:r>
              <a:rPr sz="1900" dirty="0">
                <a:solidFill>
                  <a:srgbClr val="FFFFFF"/>
                </a:solidFill>
                <a:latin typeface="Verdana"/>
                <a:cs typeface="Verdana"/>
              </a:rPr>
              <a:t>materii,</a:t>
            </a:r>
            <a:r>
              <a:rPr sz="1900" spc="125" dirty="0">
                <a:solidFill>
                  <a:srgbClr val="FFFFFF"/>
                </a:solidFill>
                <a:latin typeface="Verdana"/>
                <a:cs typeface="Verdana"/>
              </a:rPr>
              <a:t> </a:t>
            </a:r>
            <a:r>
              <a:rPr sz="1900" dirty="0">
                <a:solidFill>
                  <a:srgbClr val="FFFFFF"/>
                </a:solidFill>
                <a:latin typeface="Verdana"/>
                <a:cs typeface="Verdana"/>
              </a:rPr>
              <a:t>ale</a:t>
            </a:r>
            <a:r>
              <a:rPr sz="1900" spc="120" dirty="0">
                <a:solidFill>
                  <a:srgbClr val="FFFFFF"/>
                </a:solidFill>
                <a:latin typeface="Verdana"/>
                <a:cs typeface="Verdana"/>
              </a:rPr>
              <a:t> </a:t>
            </a:r>
            <a:r>
              <a:rPr sz="1900" dirty="0">
                <a:solidFill>
                  <a:srgbClr val="FFFFFF"/>
                </a:solidFill>
                <a:latin typeface="Verdana"/>
                <a:cs typeface="Verdana"/>
              </a:rPr>
              <a:t>są</a:t>
            </a:r>
            <a:r>
              <a:rPr sz="1900" spc="114" dirty="0">
                <a:solidFill>
                  <a:srgbClr val="FFFFFF"/>
                </a:solidFill>
                <a:latin typeface="Verdana"/>
                <a:cs typeface="Verdana"/>
              </a:rPr>
              <a:t> </a:t>
            </a:r>
            <a:r>
              <a:rPr sz="1900" dirty="0">
                <a:solidFill>
                  <a:srgbClr val="FFFFFF"/>
                </a:solidFill>
                <a:latin typeface="Verdana"/>
                <a:cs typeface="Verdana"/>
              </a:rPr>
              <a:t>zdolne</a:t>
            </a:r>
            <a:r>
              <a:rPr sz="1900" spc="125" dirty="0">
                <a:solidFill>
                  <a:srgbClr val="FFFFFF"/>
                </a:solidFill>
                <a:latin typeface="Verdana"/>
                <a:cs typeface="Verdana"/>
              </a:rPr>
              <a:t> </a:t>
            </a:r>
            <a:r>
              <a:rPr sz="1900" spc="-25" dirty="0">
                <a:solidFill>
                  <a:srgbClr val="FFFFFF"/>
                </a:solidFill>
                <a:latin typeface="Verdana"/>
                <a:cs typeface="Verdana"/>
              </a:rPr>
              <a:t>do </a:t>
            </a:r>
            <a:r>
              <a:rPr sz="1900" dirty="0">
                <a:solidFill>
                  <a:srgbClr val="FFFFFF"/>
                </a:solidFill>
                <a:latin typeface="Verdana"/>
                <a:cs typeface="Verdana"/>
              </a:rPr>
              <a:t>reprodukcji,</a:t>
            </a:r>
            <a:r>
              <a:rPr sz="1900" spc="-35" dirty="0">
                <a:solidFill>
                  <a:srgbClr val="FFFFFF"/>
                </a:solidFill>
                <a:latin typeface="Verdana"/>
                <a:cs typeface="Verdana"/>
              </a:rPr>
              <a:t> </a:t>
            </a:r>
            <a:r>
              <a:rPr sz="1900" dirty="0">
                <a:solidFill>
                  <a:srgbClr val="FFFFFF"/>
                </a:solidFill>
                <a:latin typeface="Verdana"/>
                <a:cs typeface="Verdana"/>
              </a:rPr>
              <a:t>gdyż</a:t>
            </a:r>
            <a:r>
              <a:rPr sz="1900" spc="-40" dirty="0">
                <a:solidFill>
                  <a:srgbClr val="FFFFFF"/>
                </a:solidFill>
                <a:latin typeface="Verdana"/>
                <a:cs typeface="Verdana"/>
              </a:rPr>
              <a:t> </a:t>
            </a:r>
            <a:r>
              <a:rPr sz="1900" dirty="0">
                <a:solidFill>
                  <a:srgbClr val="FFFFFF"/>
                </a:solidFill>
                <a:latin typeface="Verdana"/>
                <a:cs typeface="Verdana"/>
              </a:rPr>
              <a:t>ich</a:t>
            </a:r>
            <a:r>
              <a:rPr sz="1900" spc="-50" dirty="0">
                <a:solidFill>
                  <a:srgbClr val="FFFFFF"/>
                </a:solidFill>
                <a:latin typeface="Verdana"/>
                <a:cs typeface="Verdana"/>
              </a:rPr>
              <a:t> </a:t>
            </a:r>
            <a:r>
              <a:rPr sz="1900" dirty="0">
                <a:solidFill>
                  <a:srgbClr val="FFFFFF"/>
                </a:solidFill>
                <a:latin typeface="Verdana"/>
                <a:cs typeface="Verdana"/>
              </a:rPr>
              <a:t>namnażanie</a:t>
            </a:r>
            <a:r>
              <a:rPr sz="1900" spc="-15" dirty="0">
                <a:solidFill>
                  <a:srgbClr val="FFFFFF"/>
                </a:solidFill>
                <a:latin typeface="Verdana"/>
                <a:cs typeface="Verdana"/>
              </a:rPr>
              <a:t> </a:t>
            </a:r>
            <a:r>
              <a:rPr sz="1900" dirty="0">
                <a:solidFill>
                  <a:srgbClr val="FFFFFF"/>
                </a:solidFill>
                <a:latin typeface="Verdana"/>
                <a:cs typeface="Verdana"/>
              </a:rPr>
              <a:t>odbywa</a:t>
            </a:r>
            <a:r>
              <a:rPr sz="1900" spc="-45" dirty="0">
                <a:solidFill>
                  <a:srgbClr val="FFFFFF"/>
                </a:solidFill>
                <a:latin typeface="Verdana"/>
                <a:cs typeface="Verdana"/>
              </a:rPr>
              <a:t> </a:t>
            </a:r>
            <a:r>
              <a:rPr sz="1900" dirty="0">
                <a:solidFill>
                  <a:srgbClr val="FFFFFF"/>
                </a:solidFill>
                <a:latin typeface="Verdana"/>
                <a:cs typeface="Verdana"/>
              </a:rPr>
              <a:t>się</a:t>
            </a:r>
            <a:r>
              <a:rPr sz="1900" spc="-35" dirty="0">
                <a:solidFill>
                  <a:srgbClr val="FFFFFF"/>
                </a:solidFill>
                <a:latin typeface="Verdana"/>
                <a:cs typeface="Verdana"/>
              </a:rPr>
              <a:t> </a:t>
            </a:r>
            <a:r>
              <a:rPr sz="1900" dirty="0">
                <a:solidFill>
                  <a:srgbClr val="FFFFFF"/>
                </a:solidFill>
                <a:latin typeface="Verdana"/>
                <a:cs typeface="Verdana"/>
              </a:rPr>
              <a:t>w</a:t>
            </a:r>
            <a:r>
              <a:rPr sz="1900" spc="-45" dirty="0">
                <a:solidFill>
                  <a:srgbClr val="FFFFFF"/>
                </a:solidFill>
                <a:latin typeface="Verdana"/>
                <a:cs typeface="Verdana"/>
              </a:rPr>
              <a:t> </a:t>
            </a:r>
            <a:r>
              <a:rPr sz="1900" spc="-10" dirty="0">
                <a:solidFill>
                  <a:srgbClr val="FFFFFF"/>
                </a:solidFill>
                <a:latin typeface="Verdana"/>
                <a:cs typeface="Verdana"/>
              </a:rPr>
              <a:t>komórkach </a:t>
            </a:r>
            <a:r>
              <a:rPr sz="1900" dirty="0">
                <a:solidFill>
                  <a:srgbClr val="FFFFFF"/>
                </a:solidFill>
                <a:latin typeface="Verdana"/>
                <a:cs typeface="Verdana"/>
              </a:rPr>
              <a:t>innych</a:t>
            </a:r>
            <a:r>
              <a:rPr sz="1900" spc="-65" dirty="0">
                <a:solidFill>
                  <a:srgbClr val="FFFFFF"/>
                </a:solidFill>
                <a:latin typeface="Verdana"/>
                <a:cs typeface="Verdana"/>
              </a:rPr>
              <a:t> </a:t>
            </a:r>
            <a:r>
              <a:rPr sz="1900" spc="-10" dirty="0">
                <a:solidFill>
                  <a:srgbClr val="FFFFFF"/>
                </a:solidFill>
                <a:latin typeface="Verdana"/>
                <a:cs typeface="Verdana"/>
              </a:rPr>
              <a:t>organizmów.</a:t>
            </a:r>
            <a:endParaRPr sz="1900">
              <a:latin typeface="Verdana"/>
              <a:cs typeface="Verdana"/>
            </a:endParaRPr>
          </a:p>
          <a:p>
            <a:pPr marL="354965" marR="5715" indent="-342900" algn="just">
              <a:lnSpc>
                <a:spcPts val="1830"/>
              </a:lnSpc>
              <a:spcBef>
                <a:spcPts val="434"/>
              </a:spcBef>
              <a:buClr>
                <a:srgbClr val="FFFFCC"/>
              </a:buClr>
              <a:buSzPct val="68421"/>
              <a:buFont typeface="Wingdings"/>
              <a:buChar char=""/>
              <a:tabLst>
                <a:tab pos="354965" algn="l"/>
              </a:tabLst>
            </a:pPr>
            <a:r>
              <a:rPr sz="1900" dirty="0">
                <a:solidFill>
                  <a:srgbClr val="FFFFFF"/>
                </a:solidFill>
                <a:latin typeface="Verdana"/>
                <a:cs typeface="Verdana"/>
              </a:rPr>
              <a:t>Powodują</a:t>
            </a:r>
            <a:r>
              <a:rPr sz="1900" spc="260" dirty="0">
                <a:solidFill>
                  <a:srgbClr val="FFFFFF"/>
                </a:solidFill>
                <a:latin typeface="Verdana"/>
                <a:cs typeface="Verdana"/>
              </a:rPr>
              <a:t> </a:t>
            </a:r>
            <a:r>
              <a:rPr sz="1900" dirty="0">
                <a:solidFill>
                  <a:srgbClr val="FFFFFF"/>
                </a:solidFill>
                <a:latin typeface="Verdana"/>
                <a:cs typeface="Verdana"/>
              </a:rPr>
              <a:t>zmianę</a:t>
            </a:r>
            <a:r>
              <a:rPr sz="1900" spc="254" dirty="0">
                <a:solidFill>
                  <a:srgbClr val="FFFFFF"/>
                </a:solidFill>
                <a:latin typeface="Verdana"/>
                <a:cs typeface="Verdana"/>
              </a:rPr>
              <a:t> </a:t>
            </a:r>
            <a:r>
              <a:rPr sz="1900" dirty="0">
                <a:solidFill>
                  <a:srgbClr val="FFFFFF"/>
                </a:solidFill>
                <a:latin typeface="Verdana"/>
                <a:cs typeface="Verdana"/>
              </a:rPr>
              <a:t>metabolizmu</a:t>
            </a:r>
            <a:r>
              <a:rPr sz="1900" spc="265" dirty="0">
                <a:solidFill>
                  <a:srgbClr val="FFFFFF"/>
                </a:solidFill>
                <a:latin typeface="Verdana"/>
                <a:cs typeface="Verdana"/>
              </a:rPr>
              <a:t> </a:t>
            </a:r>
            <a:r>
              <a:rPr sz="1900" dirty="0">
                <a:solidFill>
                  <a:srgbClr val="FFFFFF"/>
                </a:solidFill>
                <a:latin typeface="Verdana"/>
                <a:cs typeface="Verdana"/>
              </a:rPr>
              <a:t>w</a:t>
            </a:r>
            <a:r>
              <a:rPr sz="1900" spc="254" dirty="0">
                <a:solidFill>
                  <a:srgbClr val="FFFFFF"/>
                </a:solidFill>
                <a:latin typeface="Verdana"/>
                <a:cs typeface="Verdana"/>
              </a:rPr>
              <a:t> </a:t>
            </a:r>
            <a:r>
              <a:rPr sz="1900" dirty="0">
                <a:solidFill>
                  <a:srgbClr val="FFFFFF"/>
                </a:solidFill>
                <a:latin typeface="Verdana"/>
                <a:cs typeface="Verdana"/>
              </a:rPr>
              <a:t>komórkach</a:t>
            </a:r>
            <a:r>
              <a:rPr sz="1900" spc="254" dirty="0">
                <a:solidFill>
                  <a:srgbClr val="FFFFFF"/>
                </a:solidFill>
                <a:latin typeface="Verdana"/>
                <a:cs typeface="Verdana"/>
              </a:rPr>
              <a:t> </a:t>
            </a:r>
            <a:r>
              <a:rPr sz="1900" spc="-10" dirty="0">
                <a:solidFill>
                  <a:srgbClr val="FFFFFF"/>
                </a:solidFill>
                <a:latin typeface="Verdana"/>
                <a:cs typeface="Verdana"/>
              </a:rPr>
              <a:t>gospodarzy, </a:t>
            </a:r>
            <a:r>
              <a:rPr sz="1900" dirty="0">
                <a:solidFill>
                  <a:srgbClr val="FFFFFF"/>
                </a:solidFill>
                <a:latin typeface="Verdana"/>
                <a:cs typeface="Verdana"/>
              </a:rPr>
              <a:t>wykorzystując</a:t>
            </a:r>
            <a:r>
              <a:rPr sz="1900" spc="395" dirty="0">
                <a:solidFill>
                  <a:srgbClr val="FFFFFF"/>
                </a:solidFill>
                <a:latin typeface="Verdana"/>
                <a:cs typeface="Verdana"/>
              </a:rPr>
              <a:t>   </a:t>
            </a:r>
            <a:r>
              <a:rPr sz="1900" dirty="0">
                <a:solidFill>
                  <a:srgbClr val="FFFFFF"/>
                </a:solidFill>
                <a:latin typeface="Verdana"/>
                <a:cs typeface="Verdana"/>
              </a:rPr>
              <a:t>je</a:t>
            </a:r>
            <a:r>
              <a:rPr sz="1900" spc="390" dirty="0">
                <a:solidFill>
                  <a:srgbClr val="FFFFFF"/>
                </a:solidFill>
                <a:latin typeface="Verdana"/>
                <a:cs typeface="Verdana"/>
              </a:rPr>
              <a:t>   </a:t>
            </a:r>
            <a:r>
              <a:rPr sz="1900" dirty="0">
                <a:solidFill>
                  <a:srgbClr val="FFFFFF"/>
                </a:solidFill>
                <a:latin typeface="Verdana"/>
                <a:cs typeface="Verdana"/>
              </a:rPr>
              <a:t>do</a:t>
            </a:r>
            <a:r>
              <a:rPr sz="1900" spc="395" dirty="0">
                <a:solidFill>
                  <a:srgbClr val="FFFFFF"/>
                </a:solidFill>
                <a:latin typeface="Verdana"/>
                <a:cs typeface="Verdana"/>
              </a:rPr>
              <a:t>   </a:t>
            </a:r>
            <a:r>
              <a:rPr sz="1900" dirty="0">
                <a:solidFill>
                  <a:srgbClr val="FFFFFF"/>
                </a:solidFill>
                <a:latin typeface="Verdana"/>
                <a:cs typeface="Verdana"/>
              </a:rPr>
              <a:t>syntezy</a:t>
            </a:r>
            <a:r>
              <a:rPr sz="1900" spc="400" dirty="0">
                <a:solidFill>
                  <a:srgbClr val="FFFFFF"/>
                </a:solidFill>
                <a:latin typeface="Verdana"/>
                <a:cs typeface="Verdana"/>
              </a:rPr>
              <a:t>   </a:t>
            </a:r>
            <a:r>
              <a:rPr sz="1900" dirty="0">
                <a:solidFill>
                  <a:srgbClr val="FFFFFF"/>
                </a:solidFill>
                <a:latin typeface="Verdana"/>
                <a:cs typeface="Verdana"/>
              </a:rPr>
              <a:t>cząsteczki</a:t>
            </a:r>
            <a:r>
              <a:rPr sz="1900" spc="395" dirty="0">
                <a:solidFill>
                  <a:srgbClr val="FFFFFF"/>
                </a:solidFill>
                <a:latin typeface="Verdana"/>
                <a:cs typeface="Verdana"/>
              </a:rPr>
              <a:t>   </a:t>
            </a:r>
            <a:r>
              <a:rPr sz="1900" spc="-10" dirty="0">
                <a:solidFill>
                  <a:srgbClr val="FFFFFF"/>
                </a:solidFill>
                <a:latin typeface="Verdana"/>
                <a:cs typeface="Verdana"/>
              </a:rPr>
              <a:t>kwasu </a:t>
            </a:r>
            <a:r>
              <a:rPr sz="1900" dirty="0">
                <a:solidFill>
                  <a:srgbClr val="FFFFFF"/>
                </a:solidFill>
                <a:latin typeface="Verdana"/>
                <a:cs typeface="Verdana"/>
              </a:rPr>
              <a:t>nukleinowego</a:t>
            </a:r>
            <a:r>
              <a:rPr sz="1900" spc="-25" dirty="0">
                <a:solidFill>
                  <a:srgbClr val="FFFFFF"/>
                </a:solidFill>
                <a:latin typeface="Verdana"/>
                <a:cs typeface="Verdana"/>
              </a:rPr>
              <a:t> </a:t>
            </a:r>
            <a:r>
              <a:rPr sz="1900" dirty="0">
                <a:solidFill>
                  <a:srgbClr val="FFFFFF"/>
                </a:solidFill>
                <a:latin typeface="Verdana"/>
                <a:cs typeface="Verdana"/>
              </a:rPr>
              <a:t>i</a:t>
            </a:r>
            <a:r>
              <a:rPr sz="1900" spc="-60" dirty="0">
                <a:solidFill>
                  <a:srgbClr val="FFFFFF"/>
                </a:solidFill>
                <a:latin typeface="Verdana"/>
                <a:cs typeface="Verdana"/>
              </a:rPr>
              <a:t> </a:t>
            </a:r>
            <a:r>
              <a:rPr sz="1900" dirty="0">
                <a:solidFill>
                  <a:srgbClr val="FFFFFF"/>
                </a:solidFill>
                <a:latin typeface="Verdana"/>
                <a:cs typeface="Verdana"/>
              </a:rPr>
              <a:t>białek</a:t>
            </a:r>
            <a:r>
              <a:rPr sz="1900" spc="-15" dirty="0">
                <a:solidFill>
                  <a:srgbClr val="FFFFFF"/>
                </a:solidFill>
                <a:latin typeface="Verdana"/>
                <a:cs typeface="Verdana"/>
              </a:rPr>
              <a:t> </a:t>
            </a:r>
            <a:r>
              <a:rPr sz="1900" dirty="0">
                <a:solidFill>
                  <a:srgbClr val="FFFFFF"/>
                </a:solidFill>
                <a:latin typeface="Verdana"/>
                <a:cs typeface="Verdana"/>
              </a:rPr>
              <a:t>dla</a:t>
            </a:r>
            <a:r>
              <a:rPr sz="1900" spc="-45" dirty="0">
                <a:solidFill>
                  <a:srgbClr val="FFFFFF"/>
                </a:solidFill>
                <a:latin typeface="Verdana"/>
                <a:cs typeface="Verdana"/>
              </a:rPr>
              <a:t> </a:t>
            </a:r>
            <a:r>
              <a:rPr sz="1900" dirty="0">
                <a:solidFill>
                  <a:srgbClr val="FFFFFF"/>
                </a:solidFill>
                <a:latin typeface="Verdana"/>
                <a:cs typeface="Verdana"/>
              </a:rPr>
              <a:t>nowych</a:t>
            </a:r>
            <a:r>
              <a:rPr sz="1900" spc="-65" dirty="0">
                <a:solidFill>
                  <a:srgbClr val="FFFFFF"/>
                </a:solidFill>
                <a:latin typeface="Verdana"/>
                <a:cs typeface="Verdana"/>
              </a:rPr>
              <a:t> </a:t>
            </a:r>
            <a:r>
              <a:rPr sz="1900" spc="-10" dirty="0">
                <a:solidFill>
                  <a:srgbClr val="FFFFFF"/>
                </a:solidFill>
                <a:latin typeface="Verdana"/>
                <a:cs typeface="Verdana"/>
              </a:rPr>
              <a:t>wirionów.</a:t>
            </a:r>
            <a:endParaRPr sz="1900">
              <a:latin typeface="Verdana"/>
              <a:cs typeface="Verdana"/>
            </a:endParaRPr>
          </a:p>
          <a:p>
            <a:pPr marL="354965" indent="-342265" algn="just">
              <a:lnSpc>
                <a:spcPct val="100000"/>
              </a:lnSpc>
              <a:spcBef>
                <a:spcPts val="5"/>
              </a:spcBef>
              <a:buClr>
                <a:srgbClr val="FFFFCC"/>
              </a:buClr>
              <a:buSzPct val="68421"/>
              <a:buFont typeface="Wingdings"/>
              <a:buChar char=""/>
              <a:tabLst>
                <a:tab pos="354965" algn="l"/>
              </a:tabLst>
            </a:pPr>
            <a:r>
              <a:rPr sz="1900" dirty="0">
                <a:solidFill>
                  <a:srgbClr val="FFFFFF"/>
                </a:solidFill>
                <a:latin typeface="Verdana"/>
                <a:cs typeface="Verdana"/>
              </a:rPr>
              <a:t>Są</a:t>
            </a:r>
            <a:r>
              <a:rPr sz="1900" spc="-65" dirty="0">
                <a:solidFill>
                  <a:srgbClr val="FFFFFF"/>
                </a:solidFill>
                <a:latin typeface="Verdana"/>
                <a:cs typeface="Verdana"/>
              </a:rPr>
              <a:t> </a:t>
            </a:r>
            <a:r>
              <a:rPr sz="1900" dirty="0">
                <a:solidFill>
                  <a:srgbClr val="FFFFFF"/>
                </a:solidFill>
                <a:latin typeface="Verdana"/>
                <a:cs typeface="Verdana"/>
              </a:rPr>
              <a:t>bardziej</a:t>
            </a:r>
            <a:r>
              <a:rPr sz="1900" spc="-20" dirty="0">
                <a:solidFill>
                  <a:srgbClr val="FFFFFF"/>
                </a:solidFill>
                <a:latin typeface="Verdana"/>
                <a:cs typeface="Verdana"/>
              </a:rPr>
              <a:t> </a:t>
            </a:r>
            <a:r>
              <a:rPr sz="1900" dirty="0">
                <a:solidFill>
                  <a:srgbClr val="FFFFFF"/>
                </a:solidFill>
                <a:latin typeface="Verdana"/>
                <a:cs typeface="Verdana"/>
              </a:rPr>
              <a:t>lub</a:t>
            </a:r>
            <a:r>
              <a:rPr sz="1900" spc="-50" dirty="0">
                <a:solidFill>
                  <a:srgbClr val="FFFFFF"/>
                </a:solidFill>
                <a:latin typeface="Verdana"/>
                <a:cs typeface="Verdana"/>
              </a:rPr>
              <a:t> </a:t>
            </a:r>
            <a:r>
              <a:rPr sz="1900" dirty="0">
                <a:solidFill>
                  <a:srgbClr val="FFFFFF"/>
                </a:solidFill>
                <a:latin typeface="Verdana"/>
                <a:cs typeface="Verdana"/>
              </a:rPr>
              <a:t>mniej</a:t>
            </a:r>
            <a:r>
              <a:rPr sz="1900" spc="-45" dirty="0">
                <a:solidFill>
                  <a:srgbClr val="FFFFFF"/>
                </a:solidFill>
                <a:latin typeface="Verdana"/>
                <a:cs typeface="Verdana"/>
              </a:rPr>
              <a:t> </a:t>
            </a:r>
            <a:r>
              <a:rPr sz="1900" spc="-10" dirty="0">
                <a:solidFill>
                  <a:srgbClr val="FFFFFF"/>
                </a:solidFill>
                <a:latin typeface="Verdana"/>
                <a:cs typeface="Verdana"/>
              </a:rPr>
              <a:t>specyficzne.</a:t>
            </a:r>
            <a:endParaRPr sz="1900">
              <a:latin typeface="Verdana"/>
              <a:cs typeface="Verdana"/>
            </a:endParaRPr>
          </a:p>
          <a:p>
            <a:pPr marL="354965" indent="-342265" algn="just">
              <a:lnSpc>
                <a:spcPct val="100000"/>
              </a:lnSpc>
              <a:buClr>
                <a:srgbClr val="FFFFCC"/>
              </a:buClr>
              <a:buSzPct val="68421"/>
              <a:buFont typeface="Wingdings"/>
              <a:buChar char=""/>
              <a:tabLst>
                <a:tab pos="354965" algn="l"/>
              </a:tabLst>
            </a:pPr>
            <a:r>
              <a:rPr sz="1900" dirty="0">
                <a:solidFill>
                  <a:srgbClr val="FFFFFF"/>
                </a:solidFill>
                <a:latin typeface="Verdana"/>
                <a:cs typeface="Verdana"/>
              </a:rPr>
              <a:t>Wykazują</a:t>
            </a:r>
            <a:r>
              <a:rPr sz="1900" spc="-80" dirty="0">
                <a:solidFill>
                  <a:srgbClr val="FFFFFF"/>
                </a:solidFill>
                <a:latin typeface="Verdana"/>
                <a:cs typeface="Verdana"/>
              </a:rPr>
              <a:t> </a:t>
            </a:r>
            <a:r>
              <a:rPr sz="1900" dirty="0">
                <a:solidFill>
                  <a:srgbClr val="FFFFFF"/>
                </a:solidFill>
                <a:latin typeface="Verdana"/>
                <a:cs typeface="Verdana"/>
              </a:rPr>
              <a:t>zmienność</a:t>
            </a:r>
            <a:r>
              <a:rPr sz="1900" spc="-55" dirty="0">
                <a:solidFill>
                  <a:srgbClr val="FFFFFF"/>
                </a:solidFill>
                <a:latin typeface="Verdana"/>
                <a:cs typeface="Verdana"/>
              </a:rPr>
              <a:t> </a:t>
            </a:r>
            <a:r>
              <a:rPr sz="1900" spc="-10" dirty="0">
                <a:solidFill>
                  <a:srgbClr val="FFFFFF"/>
                </a:solidFill>
                <a:latin typeface="Verdana"/>
                <a:cs typeface="Verdana"/>
              </a:rPr>
              <a:t>genetyczną.</a:t>
            </a:r>
            <a:endParaRPr sz="1900">
              <a:latin typeface="Verdana"/>
              <a:cs typeface="Verdana"/>
            </a:endParaRPr>
          </a:p>
        </p:txBody>
      </p:sp>
      <p:sp>
        <p:nvSpPr>
          <p:cNvPr id="4" name="object 4"/>
          <p:cNvSpPr txBox="1">
            <a:spLocks noGrp="1"/>
          </p:cNvSpPr>
          <p:nvPr>
            <p:ph type="title"/>
          </p:nvPr>
        </p:nvSpPr>
        <p:spPr>
          <a:xfrm>
            <a:off x="0" y="337539"/>
            <a:ext cx="9144000" cy="845744"/>
          </a:xfrm>
          <a:prstGeom prst="rect">
            <a:avLst/>
          </a:prstGeom>
          <a:solidFill>
            <a:srgbClr val="CC0099"/>
          </a:solidFill>
        </p:spPr>
        <p:txBody>
          <a:bodyPr vert="horz" wrap="square" lIns="0" tIns="288925" rIns="0" bIns="0" rtlCol="0">
            <a:spAutoFit/>
          </a:bodyPr>
          <a:lstStyle/>
          <a:p>
            <a:pPr marL="635" algn="ctr">
              <a:lnSpc>
                <a:spcPct val="100000"/>
              </a:lnSpc>
              <a:spcBef>
                <a:spcPts val="2275"/>
              </a:spcBef>
            </a:pPr>
            <a:r>
              <a:rPr sz="3600" b="1" u="sng" spc="-10" dirty="0">
                <a:uFill>
                  <a:solidFill>
                    <a:srgbClr val="FFFFFF"/>
                  </a:solidFill>
                </a:uFill>
                <a:latin typeface="Arial"/>
                <a:cs typeface="Arial"/>
              </a:rPr>
              <a:t>Wirusy</a:t>
            </a:r>
            <a:endParaRPr sz="360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5204459" y="1818132"/>
            <a:ext cx="3258312" cy="2935224"/>
          </a:xfrm>
          <a:prstGeom prst="rect">
            <a:avLst/>
          </a:prstGeom>
        </p:spPr>
      </p:pic>
      <p:sp>
        <p:nvSpPr>
          <p:cNvPr id="5" name="object 5"/>
          <p:cNvSpPr txBox="1">
            <a:spLocks noGrp="1"/>
          </p:cNvSpPr>
          <p:nvPr>
            <p:ph type="title"/>
          </p:nvPr>
        </p:nvSpPr>
        <p:spPr>
          <a:xfrm>
            <a:off x="3059176" y="692213"/>
            <a:ext cx="3330575" cy="462280"/>
          </a:xfrm>
          <a:prstGeom prst="rect">
            <a:avLst/>
          </a:prstGeom>
          <a:solidFill>
            <a:srgbClr val="4EA4D7"/>
          </a:solidFill>
        </p:spPr>
        <p:txBody>
          <a:bodyPr vert="horz" wrap="square" lIns="0" tIns="38735" rIns="0" bIns="0" rtlCol="0">
            <a:spAutoFit/>
          </a:bodyPr>
          <a:lstStyle/>
          <a:p>
            <a:pPr marL="91440">
              <a:lnSpc>
                <a:spcPct val="100000"/>
              </a:lnSpc>
              <a:spcBef>
                <a:spcPts val="305"/>
              </a:spcBef>
            </a:pPr>
            <a:r>
              <a:rPr sz="2400" spc="-20" dirty="0">
                <a:solidFill>
                  <a:srgbClr val="E6F0E2"/>
                </a:solidFill>
              </a:rPr>
              <a:t>Czworościan</a:t>
            </a:r>
            <a:r>
              <a:rPr sz="2400" spc="-70" dirty="0">
                <a:solidFill>
                  <a:srgbClr val="E6F0E2"/>
                </a:solidFill>
              </a:rPr>
              <a:t> </a:t>
            </a:r>
            <a:r>
              <a:rPr sz="2400" spc="-10" dirty="0">
                <a:solidFill>
                  <a:srgbClr val="E6F0E2"/>
                </a:solidFill>
              </a:rPr>
              <a:t>chorobowy</a:t>
            </a:r>
            <a:endParaRPr sz="2400"/>
          </a:p>
        </p:txBody>
      </p:sp>
      <p:sp>
        <p:nvSpPr>
          <p:cNvPr id="6" name="object 6"/>
          <p:cNvSpPr txBox="1"/>
          <p:nvPr/>
        </p:nvSpPr>
        <p:spPr>
          <a:xfrm>
            <a:off x="474065" y="2239772"/>
            <a:ext cx="2207895" cy="1781810"/>
          </a:xfrm>
          <a:prstGeom prst="rect">
            <a:avLst/>
          </a:prstGeom>
        </p:spPr>
        <p:txBody>
          <a:bodyPr vert="horz" wrap="square" lIns="0" tIns="108585" rIns="0" bIns="0" rtlCol="0">
            <a:spAutoFit/>
          </a:bodyPr>
          <a:lstStyle/>
          <a:p>
            <a:pPr marL="299085" indent="-286385">
              <a:lnSpc>
                <a:spcPct val="100000"/>
              </a:lnSpc>
              <a:spcBef>
                <a:spcPts val="855"/>
              </a:spcBef>
              <a:buFont typeface="Microsoft Sans Serif"/>
              <a:buChar char="•"/>
              <a:tabLst>
                <a:tab pos="299085" algn="l"/>
              </a:tabLst>
            </a:pPr>
            <a:r>
              <a:rPr sz="1800" spc="-10" dirty="0">
                <a:solidFill>
                  <a:srgbClr val="E6F0E2"/>
                </a:solidFill>
                <a:latin typeface="Franklin Gothic Medium"/>
                <a:cs typeface="Franklin Gothic Medium"/>
              </a:rPr>
              <a:t>patogen</a:t>
            </a:r>
            <a:endParaRPr sz="1800">
              <a:latin typeface="Franklin Gothic Medium"/>
              <a:cs typeface="Franklin Gothic Medium"/>
            </a:endParaRPr>
          </a:p>
          <a:p>
            <a:pPr marL="299085" marR="17145" indent="-287020">
              <a:lnSpc>
                <a:spcPct val="100000"/>
              </a:lnSpc>
              <a:spcBef>
                <a:spcPts val="755"/>
              </a:spcBef>
              <a:buFont typeface="Microsoft Sans Serif"/>
              <a:buChar char="•"/>
              <a:tabLst>
                <a:tab pos="299085" algn="l"/>
              </a:tabLst>
            </a:pPr>
            <a:r>
              <a:rPr sz="1800" spc="-10" dirty="0">
                <a:solidFill>
                  <a:srgbClr val="E6F0E2"/>
                </a:solidFill>
                <a:latin typeface="Franklin Gothic Medium"/>
                <a:cs typeface="Franklin Gothic Medium"/>
              </a:rPr>
              <a:t>roślina</a:t>
            </a:r>
            <a:r>
              <a:rPr sz="1800" spc="-6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żywicielska</a:t>
            </a:r>
            <a:r>
              <a:rPr sz="1800" spc="-55"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gospodarz</a:t>
            </a:r>
            <a:endParaRPr sz="1800">
              <a:latin typeface="Franklin Gothic Medium"/>
              <a:cs typeface="Franklin Gothic Medium"/>
            </a:endParaRPr>
          </a:p>
          <a:p>
            <a:pPr marL="299085" indent="-286385">
              <a:lnSpc>
                <a:spcPct val="100000"/>
              </a:lnSpc>
              <a:spcBef>
                <a:spcPts val="760"/>
              </a:spcBef>
              <a:buFont typeface="Microsoft Sans Serif"/>
              <a:buChar char="•"/>
              <a:tabLst>
                <a:tab pos="299085" algn="l"/>
              </a:tabLst>
            </a:pPr>
            <a:r>
              <a:rPr sz="1800" spc="-25" dirty="0">
                <a:solidFill>
                  <a:srgbClr val="E6F0E2"/>
                </a:solidFill>
                <a:latin typeface="Franklin Gothic Medium"/>
                <a:cs typeface="Franklin Gothic Medium"/>
              </a:rPr>
              <a:t>warunki</a:t>
            </a:r>
            <a:r>
              <a:rPr sz="1800" spc="-6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środowiska</a:t>
            </a:r>
            <a:endParaRPr sz="1800">
              <a:latin typeface="Franklin Gothic Medium"/>
              <a:cs typeface="Franklin Gothic Medium"/>
            </a:endParaRPr>
          </a:p>
          <a:p>
            <a:pPr marL="299085" indent="-286385">
              <a:lnSpc>
                <a:spcPct val="100000"/>
              </a:lnSpc>
              <a:spcBef>
                <a:spcPts val="755"/>
              </a:spcBef>
              <a:buFont typeface="Microsoft Sans Serif"/>
              <a:buChar char="•"/>
              <a:tabLst>
                <a:tab pos="299085" algn="l"/>
              </a:tabLst>
            </a:pPr>
            <a:r>
              <a:rPr sz="1800" spc="-20" dirty="0">
                <a:solidFill>
                  <a:srgbClr val="E6F0E2"/>
                </a:solidFill>
                <a:latin typeface="Franklin Gothic Medium"/>
                <a:cs typeface="Franklin Gothic Medium"/>
              </a:rPr>
              <a:t>czas</a:t>
            </a:r>
            <a:endParaRPr sz="1800">
              <a:latin typeface="Franklin Gothic Medium"/>
              <a:cs typeface="Franklin Gothic Medium"/>
            </a:endParaRPr>
          </a:p>
        </p:txBody>
      </p:sp>
      <p:sp>
        <p:nvSpPr>
          <p:cNvPr id="7" name="object 7"/>
          <p:cNvSpPr/>
          <p:nvPr/>
        </p:nvSpPr>
        <p:spPr>
          <a:xfrm>
            <a:off x="4284726" y="1700276"/>
            <a:ext cx="0" cy="3600450"/>
          </a:xfrm>
          <a:custGeom>
            <a:avLst/>
            <a:gdLst/>
            <a:ahLst/>
            <a:cxnLst/>
            <a:rect l="l" t="t" r="r" b="b"/>
            <a:pathLst>
              <a:path h="3600450">
                <a:moveTo>
                  <a:pt x="0" y="0"/>
                </a:moveTo>
                <a:lnTo>
                  <a:pt x="0" y="3600450"/>
                </a:lnTo>
              </a:path>
            </a:pathLst>
          </a:custGeom>
          <a:ln w="9525">
            <a:solidFill>
              <a:srgbClr val="5E9C4D"/>
            </a:solidFill>
          </a:ln>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899" y="152400"/>
            <a:ext cx="7467600" cy="566822"/>
          </a:xfrm>
          <a:prstGeom prst="rect">
            <a:avLst/>
          </a:prstGeom>
        </p:spPr>
        <p:txBody>
          <a:bodyPr vert="horz" wrap="square" lIns="0" tIns="12700" rIns="0" bIns="0" rtlCol="0">
            <a:spAutoFit/>
          </a:bodyPr>
          <a:lstStyle/>
          <a:p>
            <a:pPr marL="3794125">
              <a:lnSpc>
                <a:spcPct val="100000"/>
              </a:lnSpc>
              <a:spcBef>
                <a:spcPts val="100"/>
              </a:spcBef>
            </a:pPr>
            <a:r>
              <a:rPr sz="3600" b="1" spc="-10" dirty="0">
                <a:latin typeface="Arial"/>
                <a:cs typeface="Arial"/>
              </a:rPr>
              <a:t>Wirusy</a:t>
            </a:r>
            <a:endParaRPr sz="3600" dirty="0">
              <a:latin typeface="Arial"/>
              <a:cs typeface="Arial"/>
            </a:endParaRPr>
          </a:p>
        </p:txBody>
      </p:sp>
      <p:pic>
        <p:nvPicPr>
          <p:cNvPr id="3" name="object 3"/>
          <p:cNvPicPr/>
          <p:nvPr/>
        </p:nvPicPr>
        <p:blipFill>
          <a:blip r:embed="rId2" cstate="print"/>
          <a:stretch>
            <a:fillRect/>
          </a:stretch>
        </p:blipFill>
        <p:spPr>
          <a:xfrm>
            <a:off x="4356100" y="1412875"/>
            <a:ext cx="4195699" cy="43053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533400" y="76200"/>
            <a:ext cx="8210550" cy="1096454"/>
          </a:xfrm>
          <a:prstGeom prst="rect">
            <a:avLst/>
          </a:prstGeom>
        </p:spPr>
        <p:txBody>
          <a:bodyPr vert="horz" wrap="square" lIns="0" tIns="110490" rIns="0" bIns="0" rtlCol="0">
            <a:spAutoFit/>
          </a:bodyPr>
          <a:lstStyle/>
          <a:p>
            <a:pPr marL="1461135" marR="5080">
              <a:lnSpc>
                <a:spcPct val="100000"/>
              </a:lnSpc>
              <a:spcBef>
                <a:spcPts val="105"/>
              </a:spcBef>
            </a:pPr>
            <a:r>
              <a:rPr sz="3200" b="1" dirty="0">
                <a:solidFill>
                  <a:srgbClr val="FFFFCC"/>
                </a:solidFill>
                <a:latin typeface="Arial"/>
                <a:cs typeface="Arial"/>
              </a:rPr>
              <a:t>W</a:t>
            </a:r>
            <a:r>
              <a:rPr sz="3200" b="1" spc="-40" dirty="0">
                <a:solidFill>
                  <a:srgbClr val="FFFFCC"/>
                </a:solidFill>
                <a:latin typeface="Arial"/>
                <a:cs typeface="Arial"/>
              </a:rPr>
              <a:t> </a:t>
            </a:r>
            <a:r>
              <a:rPr sz="3200" b="1" dirty="0">
                <a:solidFill>
                  <a:srgbClr val="FFFFCC"/>
                </a:solidFill>
                <a:latin typeface="Arial"/>
                <a:cs typeface="Arial"/>
              </a:rPr>
              <a:t>cyklu</a:t>
            </a:r>
            <a:r>
              <a:rPr sz="3200" b="1" spc="-60" dirty="0">
                <a:solidFill>
                  <a:srgbClr val="FFFFCC"/>
                </a:solidFill>
                <a:latin typeface="Arial"/>
                <a:cs typeface="Arial"/>
              </a:rPr>
              <a:t> </a:t>
            </a:r>
            <a:r>
              <a:rPr sz="3200" b="1" dirty="0">
                <a:solidFill>
                  <a:srgbClr val="FFFFCC"/>
                </a:solidFill>
                <a:latin typeface="Arial"/>
                <a:cs typeface="Arial"/>
              </a:rPr>
              <a:t>życiowym</a:t>
            </a:r>
            <a:r>
              <a:rPr sz="3200" b="1" spc="-60" dirty="0">
                <a:solidFill>
                  <a:srgbClr val="FFFFCC"/>
                </a:solidFill>
                <a:latin typeface="Arial"/>
                <a:cs typeface="Arial"/>
              </a:rPr>
              <a:t> </a:t>
            </a:r>
            <a:r>
              <a:rPr sz="3200" b="1" dirty="0">
                <a:solidFill>
                  <a:srgbClr val="FFFFCC"/>
                </a:solidFill>
                <a:latin typeface="Arial"/>
                <a:cs typeface="Arial"/>
              </a:rPr>
              <a:t>wirusa</a:t>
            </a:r>
            <a:r>
              <a:rPr sz="3200" b="1" spc="-70" dirty="0">
                <a:solidFill>
                  <a:srgbClr val="FFFFCC"/>
                </a:solidFill>
                <a:latin typeface="Arial"/>
                <a:cs typeface="Arial"/>
              </a:rPr>
              <a:t> </a:t>
            </a:r>
            <a:r>
              <a:rPr sz="3200" b="1" spc="-10" dirty="0">
                <a:solidFill>
                  <a:srgbClr val="FFFFCC"/>
                </a:solidFill>
                <a:latin typeface="Arial"/>
                <a:cs typeface="Arial"/>
              </a:rPr>
              <a:t>wyróżnia </a:t>
            </a:r>
            <a:r>
              <a:rPr sz="3200" b="1" dirty="0">
                <a:solidFill>
                  <a:srgbClr val="FFFFCC"/>
                </a:solidFill>
                <a:latin typeface="Arial"/>
                <a:cs typeface="Arial"/>
              </a:rPr>
              <a:t>się</a:t>
            </a:r>
            <a:r>
              <a:rPr sz="3200" b="1" spc="-35" dirty="0">
                <a:solidFill>
                  <a:srgbClr val="FFFFCC"/>
                </a:solidFill>
                <a:latin typeface="Arial"/>
                <a:cs typeface="Arial"/>
              </a:rPr>
              <a:t> </a:t>
            </a:r>
            <a:r>
              <a:rPr sz="3200" b="1" dirty="0">
                <a:solidFill>
                  <a:srgbClr val="FFFFCC"/>
                </a:solidFill>
                <a:latin typeface="Arial"/>
                <a:cs typeface="Arial"/>
              </a:rPr>
              <a:t>kilka</a:t>
            </a:r>
            <a:r>
              <a:rPr sz="3200" b="1" spc="-40" dirty="0">
                <a:solidFill>
                  <a:srgbClr val="FFFFCC"/>
                </a:solidFill>
                <a:latin typeface="Arial"/>
                <a:cs typeface="Arial"/>
              </a:rPr>
              <a:t> </a:t>
            </a:r>
            <a:r>
              <a:rPr sz="3200" b="1" spc="-10" dirty="0">
                <a:solidFill>
                  <a:srgbClr val="FFFFCC"/>
                </a:solidFill>
                <a:latin typeface="Arial"/>
                <a:cs typeface="Arial"/>
              </a:rPr>
              <a:t>etapów.</a:t>
            </a:r>
            <a:endParaRPr sz="3200" dirty="0">
              <a:latin typeface="Arial"/>
              <a:cs typeface="Arial"/>
            </a:endParaRPr>
          </a:p>
        </p:txBody>
      </p:sp>
      <p:sp>
        <p:nvSpPr>
          <p:cNvPr id="4" name="object 4"/>
          <p:cNvSpPr txBox="1">
            <a:spLocks noGrp="1"/>
          </p:cNvSpPr>
          <p:nvPr>
            <p:ph type="body" idx="1"/>
          </p:nvPr>
        </p:nvSpPr>
        <p:spPr>
          <a:xfrm>
            <a:off x="3276600" y="1825625"/>
            <a:ext cx="5238750" cy="3384068"/>
          </a:xfrm>
          <a:prstGeom prst="rect">
            <a:avLst/>
          </a:prstGeom>
        </p:spPr>
        <p:txBody>
          <a:bodyPr vert="horz" wrap="square" lIns="0" tIns="13335" rIns="0" bIns="0" rtlCol="0">
            <a:spAutoFit/>
          </a:bodyPr>
          <a:lstStyle/>
          <a:p>
            <a:pPr marL="354965" indent="-342265">
              <a:lnSpc>
                <a:spcPts val="2280"/>
              </a:lnSpc>
              <a:spcBef>
                <a:spcPts val="105"/>
              </a:spcBef>
              <a:buClr>
                <a:srgbClr val="FFFFCC"/>
              </a:buClr>
              <a:buSzPct val="70000"/>
              <a:buFont typeface="Wingdings"/>
              <a:buChar char=""/>
              <a:tabLst>
                <a:tab pos="354965" algn="l"/>
              </a:tabLst>
            </a:pPr>
            <a:r>
              <a:rPr u="sng" dirty="0">
                <a:uFill>
                  <a:solidFill>
                    <a:srgbClr val="FFFFFF"/>
                  </a:solidFill>
                </a:uFill>
              </a:rPr>
              <a:t>Adsorpcja</a:t>
            </a:r>
            <a:r>
              <a:rPr u="sng" spc="-45" dirty="0">
                <a:uFill>
                  <a:solidFill>
                    <a:srgbClr val="FFFFFF"/>
                  </a:solidFill>
                </a:uFill>
              </a:rPr>
              <a:t> </a:t>
            </a:r>
            <a:r>
              <a:rPr dirty="0"/>
              <a:t>–</a:t>
            </a:r>
            <a:r>
              <a:rPr spc="-20" dirty="0"/>
              <a:t> </a:t>
            </a:r>
            <a:r>
              <a:rPr dirty="0"/>
              <a:t>wirus</a:t>
            </a:r>
            <a:r>
              <a:rPr spc="-35" dirty="0"/>
              <a:t> </a:t>
            </a:r>
            <a:r>
              <a:rPr dirty="0"/>
              <a:t>przyczepia</a:t>
            </a:r>
            <a:r>
              <a:rPr spc="-35" dirty="0"/>
              <a:t> </a:t>
            </a:r>
            <a:r>
              <a:rPr dirty="0"/>
              <a:t>się</a:t>
            </a:r>
            <a:r>
              <a:rPr spc="-35" dirty="0"/>
              <a:t> </a:t>
            </a:r>
            <a:r>
              <a:rPr dirty="0"/>
              <a:t>do</a:t>
            </a:r>
            <a:r>
              <a:rPr spc="-20" dirty="0"/>
              <a:t> </a:t>
            </a:r>
            <a:r>
              <a:rPr spc="-10" dirty="0"/>
              <a:t>komórki</a:t>
            </a:r>
          </a:p>
          <a:p>
            <a:pPr marL="355600" marR="5080">
              <a:lnSpc>
                <a:spcPts val="2160"/>
              </a:lnSpc>
              <a:spcBef>
                <a:spcPts val="150"/>
              </a:spcBef>
            </a:pPr>
            <a:r>
              <a:rPr dirty="0"/>
              <a:t>gospodarza,</a:t>
            </a:r>
            <a:r>
              <a:rPr spc="-50" dirty="0"/>
              <a:t> </a:t>
            </a:r>
            <a:r>
              <a:rPr dirty="0"/>
              <a:t>po</a:t>
            </a:r>
            <a:r>
              <a:rPr spc="-15" dirty="0"/>
              <a:t> </a:t>
            </a:r>
            <a:r>
              <a:rPr dirty="0"/>
              <a:t>czym</a:t>
            </a:r>
            <a:r>
              <a:rPr spc="-45" dirty="0"/>
              <a:t> </a:t>
            </a:r>
            <a:r>
              <a:rPr dirty="0"/>
              <a:t>zachodzi</a:t>
            </a:r>
            <a:r>
              <a:rPr spc="-45" dirty="0"/>
              <a:t> </a:t>
            </a:r>
            <a:r>
              <a:rPr dirty="0"/>
              <a:t>penetracja,</a:t>
            </a:r>
            <a:r>
              <a:rPr spc="-35" dirty="0"/>
              <a:t> </a:t>
            </a:r>
            <a:r>
              <a:rPr spc="-10" dirty="0"/>
              <a:t>która </a:t>
            </a:r>
            <a:r>
              <a:rPr dirty="0"/>
              <a:t>polega</a:t>
            </a:r>
            <a:r>
              <a:rPr spc="-30" dirty="0"/>
              <a:t> </a:t>
            </a:r>
            <a:r>
              <a:rPr dirty="0"/>
              <a:t>na</a:t>
            </a:r>
            <a:r>
              <a:rPr spc="-25" dirty="0"/>
              <a:t> </a:t>
            </a:r>
            <a:r>
              <a:rPr dirty="0"/>
              <a:t>wniknięciu</a:t>
            </a:r>
            <a:r>
              <a:rPr spc="-40" dirty="0"/>
              <a:t> </a:t>
            </a:r>
            <a:r>
              <a:rPr dirty="0"/>
              <a:t>wirionu</a:t>
            </a:r>
            <a:r>
              <a:rPr spc="-25" dirty="0"/>
              <a:t> </a:t>
            </a:r>
            <a:r>
              <a:rPr dirty="0"/>
              <a:t>lub</a:t>
            </a:r>
            <a:r>
              <a:rPr spc="-15" dirty="0"/>
              <a:t> </a:t>
            </a:r>
            <a:r>
              <a:rPr dirty="0"/>
              <a:t>jego</a:t>
            </a:r>
            <a:r>
              <a:rPr spc="-30" dirty="0"/>
              <a:t> </a:t>
            </a:r>
            <a:r>
              <a:rPr spc="-10" dirty="0"/>
              <a:t>kwasu</a:t>
            </a:r>
          </a:p>
          <a:p>
            <a:pPr marL="355600" marR="319405">
              <a:lnSpc>
                <a:spcPts val="2160"/>
              </a:lnSpc>
            </a:pPr>
            <a:r>
              <a:rPr dirty="0"/>
              <a:t>nukleinowego</a:t>
            </a:r>
            <a:r>
              <a:rPr spc="-45" dirty="0"/>
              <a:t> </a:t>
            </a:r>
            <a:r>
              <a:rPr dirty="0"/>
              <a:t>do</a:t>
            </a:r>
            <a:r>
              <a:rPr spc="-20" dirty="0"/>
              <a:t> </a:t>
            </a:r>
            <a:r>
              <a:rPr dirty="0"/>
              <a:t>wnętrza</a:t>
            </a:r>
            <a:r>
              <a:rPr spc="-45" dirty="0"/>
              <a:t> </a:t>
            </a:r>
            <a:r>
              <a:rPr dirty="0"/>
              <a:t>komórki.</a:t>
            </a:r>
            <a:r>
              <a:rPr spc="-20" dirty="0"/>
              <a:t> </a:t>
            </a:r>
            <a:r>
              <a:rPr dirty="0"/>
              <a:t>Jeśli</a:t>
            </a:r>
            <a:r>
              <a:rPr spc="-20" dirty="0"/>
              <a:t> </a:t>
            </a:r>
            <a:r>
              <a:rPr spc="-10" dirty="0"/>
              <a:t>wirus </a:t>
            </a:r>
            <a:r>
              <a:rPr dirty="0"/>
              <a:t>wprowadza</a:t>
            </a:r>
            <a:r>
              <a:rPr spc="-40" dirty="0"/>
              <a:t> </a:t>
            </a:r>
            <a:r>
              <a:rPr dirty="0"/>
              <a:t>do</a:t>
            </a:r>
            <a:r>
              <a:rPr spc="-15" dirty="0"/>
              <a:t> </a:t>
            </a:r>
            <a:r>
              <a:rPr dirty="0"/>
              <a:t>komórki</a:t>
            </a:r>
            <a:r>
              <a:rPr spc="-20" dirty="0"/>
              <a:t> </a:t>
            </a:r>
            <a:r>
              <a:rPr dirty="0"/>
              <a:t>swój</a:t>
            </a:r>
            <a:r>
              <a:rPr spc="-30" dirty="0"/>
              <a:t> </a:t>
            </a:r>
            <a:r>
              <a:rPr spc="-10" dirty="0"/>
              <a:t>materiał</a:t>
            </a:r>
          </a:p>
          <a:p>
            <a:pPr marL="355600" marR="47625">
              <a:lnSpc>
                <a:spcPts val="2160"/>
              </a:lnSpc>
            </a:pPr>
            <a:r>
              <a:rPr dirty="0"/>
              <a:t>genetyczny</a:t>
            </a:r>
            <a:r>
              <a:rPr spc="-60" dirty="0"/>
              <a:t> </a:t>
            </a:r>
            <a:r>
              <a:rPr dirty="0"/>
              <a:t>wraz</a:t>
            </a:r>
            <a:r>
              <a:rPr spc="-40" dirty="0"/>
              <a:t> </a:t>
            </a:r>
            <a:r>
              <a:rPr dirty="0"/>
              <a:t>z</a:t>
            </a:r>
            <a:r>
              <a:rPr spc="-15" dirty="0"/>
              <a:t> </a:t>
            </a:r>
            <a:r>
              <a:rPr dirty="0"/>
              <a:t>otoczką,</a:t>
            </a:r>
            <a:r>
              <a:rPr spc="-35" dirty="0"/>
              <a:t> </a:t>
            </a:r>
            <a:r>
              <a:rPr dirty="0"/>
              <a:t>zostaje</a:t>
            </a:r>
            <a:r>
              <a:rPr spc="-45" dirty="0"/>
              <a:t> </a:t>
            </a:r>
            <a:r>
              <a:rPr spc="-10" dirty="0"/>
              <a:t>rozłożony </a:t>
            </a:r>
            <a:r>
              <a:rPr dirty="0"/>
              <a:t>przez</a:t>
            </a:r>
            <a:r>
              <a:rPr spc="-40" dirty="0"/>
              <a:t> </a:t>
            </a:r>
            <a:r>
              <a:rPr dirty="0"/>
              <a:t>enzymy</a:t>
            </a:r>
            <a:r>
              <a:rPr spc="-30" dirty="0"/>
              <a:t> </a:t>
            </a:r>
            <a:r>
              <a:rPr dirty="0"/>
              <a:t>gospodarza</a:t>
            </a:r>
            <a:r>
              <a:rPr spc="-40" dirty="0"/>
              <a:t> </a:t>
            </a:r>
            <a:r>
              <a:rPr dirty="0"/>
              <a:t>na</a:t>
            </a:r>
            <a:r>
              <a:rPr spc="-30" dirty="0"/>
              <a:t> </a:t>
            </a:r>
            <a:r>
              <a:rPr dirty="0"/>
              <a:t>kwas</a:t>
            </a:r>
            <a:r>
              <a:rPr spc="-40" dirty="0"/>
              <a:t> </a:t>
            </a:r>
            <a:r>
              <a:rPr dirty="0"/>
              <a:t>nukleinowy</a:t>
            </a:r>
            <a:r>
              <a:rPr spc="-30" dirty="0"/>
              <a:t> </a:t>
            </a:r>
            <a:r>
              <a:rPr spc="-50" dirty="0"/>
              <a:t>i </a:t>
            </a:r>
            <a:r>
              <a:rPr spc="-10" dirty="0"/>
              <a:t>białko.</a:t>
            </a:r>
          </a:p>
        </p:txBody>
      </p:sp>
      <p:pic>
        <p:nvPicPr>
          <p:cNvPr id="5" name="object 5"/>
          <p:cNvPicPr/>
          <p:nvPr/>
        </p:nvPicPr>
        <p:blipFill>
          <a:blip r:embed="rId2" cstate="print"/>
          <a:stretch>
            <a:fillRect/>
          </a:stretch>
        </p:blipFill>
        <p:spPr>
          <a:xfrm>
            <a:off x="707656" y="2041284"/>
            <a:ext cx="1584325" cy="2952750"/>
          </a:xfrm>
          <a:prstGeom prst="rect">
            <a:avLst/>
          </a:prstGeom>
        </p:spPr>
      </p:pic>
      <p:sp>
        <p:nvSpPr>
          <p:cNvPr id="6" name="object 6"/>
          <p:cNvSpPr txBox="1"/>
          <p:nvPr/>
        </p:nvSpPr>
        <p:spPr>
          <a:xfrm>
            <a:off x="1239468" y="5638800"/>
            <a:ext cx="5207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3</a:t>
            </a:r>
            <a:r>
              <a:rPr sz="1800" spc="2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dirty="0">
              <a:latin typeface="Microsoft Sans Serif"/>
              <a:cs typeface="Microsoft Sans Serif"/>
            </a:endParaRPr>
          </a:p>
        </p:txBody>
      </p:sp>
      <p:sp>
        <p:nvSpPr>
          <p:cNvPr id="7" name="object 7"/>
          <p:cNvSpPr txBox="1"/>
          <p:nvPr/>
        </p:nvSpPr>
        <p:spPr>
          <a:xfrm>
            <a:off x="3124200" y="5712804"/>
            <a:ext cx="5193030" cy="299720"/>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FFFFFF"/>
                </a:solidFill>
                <a:latin typeface="Arial"/>
                <a:cs typeface="Arial"/>
              </a:rPr>
              <a:t>Transport</a:t>
            </a:r>
            <a:r>
              <a:rPr sz="1800" b="1" spc="-55" dirty="0">
                <a:solidFill>
                  <a:srgbClr val="FFFFFF"/>
                </a:solidFill>
                <a:latin typeface="Arial"/>
                <a:cs typeface="Arial"/>
              </a:rPr>
              <a:t> </a:t>
            </a:r>
            <a:r>
              <a:rPr sz="1800" b="1" dirty="0">
                <a:solidFill>
                  <a:srgbClr val="FFFFFF"/>
                </a:solidFill>
                <a:latin typeface="Arial"/>
                <a:cs typeface="Arial"/>
              </a:rPr>
              <a:t>wirusa</a:t>
            </a:r>
            <a:r>
              <a:rPr sz="1800" b="1" spc="-70" dirty="0">
                <a:solidFill>
                  <a:srgbClr val="FFFFFF"/>
                </a:solidFill>
                <a:latin typeface="Arial"/>
                <a:cs typeface="Arial"/>
              </a:rPr>
              <a:t> </a:t>
            </a:r>
            <a:r>
              <a:rPr sz="1800" b="1" dirty="0">
                <a:solidFill>
                  <a:srgbClr val="FFFFFF"/>
                </a:solidFill>
                <a:latin typeface="Arial"/>
                <a:cs typeface="Arial"/>
              </a:rPr>
              <a:t>mozaiki</a:t>
            </a:r>
            <a:r>
              <a:rPr sz="1800" b="1" spc="-30" dirty="0">
                <a:solidFill>
                  <a:srgbClr val="FFFFFF"/>
                </a:solidFill>
                <a:latin typeface="Arial"/>
                <a:cs typeface="Arial"/>
              </a:rPr>
              <a:t> </a:t>
            </a:r>
            <a:r>
              <a:rPr sz="1800" b="1" dirty="0">
                <a:solidFill>
                  <a:srgbClr val="FFFFFF"/>
                </a:solidFill>
                <a:latin typeface="Arial"/>
                <a:cs typeface="Arial"/>
              </a:rPr>
              <a:t>pomidora</a:t>
            </a:r>
            <a:r>
              <a:rPr sz="1800" b="1" spc="-50" dirty="0">
                <a:solidFill>
                  <a:srgbClr val="FFFFFF"/>
                </a:solidFill>
                <a:latin typeface="Arial"/>
                <a:cs typeface="Arial"/>
              </a:rPr>
              <a:t> </a:t>
            </a:r>
            <a:r>
              <a:rPr sz="1800" b="1" dirty="0">
                <a:solidFill>
                  <a:srgbClr val="FFFFFF"/>
                </a:solidFill>
                <a:latin typeface="Arial"/>
                <a:cs typeface="Arial"/>
              </a:rPr>
              <a:t>w</a:t>
            </a:r>
            <a:r>
              <a:rPr sz="1800" b="1" spc="-45" dirty="0">
                <a:solidFill>
                  <a:srgbClr val="FFFFFF"/>
                </a:solidFill>
                <a:latin typeface="Arial"/>
                <a:cs typeface="Arial"/>
              </a:rPr>
              <a:t> </a:t>
            </a:r>
            <a:r>
              <a:rPr sz="1800" b="1" spc="-10" dirty="0">
                <a:solidFill>
                  <a:srgbClr val="FFFFFF"/>
                </a:solidFill>
                <a:latin typeface="Arial"/>
                <a:cs typeface="Arial"/>
              </a:rPr>
              <a:t>roślinach</a:t>
            </a:r>
            <a:endParaRPr sz="1800" dirty="0">
              <a:latin typeface="Arial"/>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1050442" y="332994"/>
            <a:ext cx="7649209" cy="1489710"/>
          </a:xfrm>
          <a:prstGeom prst="rect">
            <a:avLst/>
          </a:prstGeom>
        </p:spPr>
        <p:txBody>
          <a:bodyPr vert="horz" wrap="square" lIns="0" tIns="43180" rIns="0" bIns="0" rtlCol="0">
            <a:spAutoFit/>
          </a:bodyPr>
          <a:lstStyle/>
          <a:p>
            <a:pPr marL="354965" marR="3711575" indent="-342900">
              <a:lnSpc>
                <a:spcPct val="90000"/>
              </a:lnSpc>
              <a:spcBef>
                <a:spcPts val="340"/>
              </a:spcBef>
              <a:buClr>
                <a:srgbClr val="FFFFCC"/>
              </a:buClr>
              <a:buSzPct val="70000"/>
              <a:buFont typeface="Wingdings"/>
              <a:buChar char=""/>
              <a:tabLst>
                <a:tab pos="354965" algn="l"/>
              </a:tabLst>
            </a:pPr>
            <a:r>
              <a:rPr sz="2000" u="sng" dirty="0">
                <a:solidFill>
                  <a:srgbClr val="FFFFFF"/>
                </a:solidFill>
                <a:uFill>
                  <a:solidFill>
                    <a:srgbClr val="FFFFFF"/>
                  </a:solidFill>
                </a:uFill>
                <a:latin typeface="Verdana"/>
                <a:cs typeface="Verdana"/>
              </a:rPr>
              <a:t>Replikacja</a:t>
            </a:r>
            <a:r>
              <a:rPr sz="2000" spc="-40" dirty="0">
                <a:solidFill>
                  <a:srgbClr val="FFFFFF"/>
                </a:solidFill>
                <a:latin typeface="Verdana"/>
                <a:cs typeface="Verdana"/>
              </a:rPr>
              <a:t> </a:t>
            </a:r>
            <a:r>
              <a:rPr sz="2000" dirty="0">
                <a:solidFill>
                  <a:srgbClr val="FFFFFF"/>
                </a:solidFill>
                <a:latin typeface="Verdana"/>
                <a:cs typeface="Verdana"/>
              </a:rPr>
              <a:t>-</a:t>
            </a:r>
            <a:r>
              <a:rPr sz="2000" spc="-40" dirty="0">
                <a:solidFill>
                  <a:srgbClr val="FFFFFF"/>
                </a:solidFill>
                <a:latin typeface="Verdana"/>
                <a:cs typeface="Verdana"/>
              </a:rPr>
              <a:t> </a:t>
            </a:r>
            <a:r>
              <a:rPr sz="2000" spc="-10" dirty="0">
                <a:solidFill>
                  <a:srgbClr val="FFFFFF"/>
                </a:solidFill>
                <a:latin typeface="Verdana"/>
                <a:cs typeface="Verdana"/>
              </a:rPr>
              <a:t>przejmuje </a:t>
            </a:r>
            <a:r>
              <a:rPr sz="2000" dirty="0">
                <a:solidFill>
                  <a:srgbClr val="FFFFFF"/>
                </a:solidFill>
                <a:latin typeface="Verdana"/>
                <a:cs typeface="Verdana"/>
              </a:rPr>
              <a:t>kontrolę</a:t>
            </a:r>
            <a:r>
              <a:rPr sz="2000" spc="-55" dirty="0">
                <a:solidFill>
                  <a:srgbClr val="FFFFFF"/>
                </a:solidFill>
                <a:latin typeface="Verdana"/>
                <a:cs typeface="Verdana"/>
              </a:rPr>
              <a:t> </a:t>
            </a:r>
            <a:r>
              <a:rPr sz="2000" dirty="0">
                <a:solidFill>
                  <a:srgbClr val="FFFFFF"/>
                </a:solidFill>
                <a:latin typeface="Verdana"/>
                <a:cs typeface="Verdana"/>
              </a:rPr>
              <a:t>nad</a:t>
            </a:r>
            <a:r>
              <a:rPr sz="2000" spc="-35" dirty="0">
                <a:solidFill>
                  <a:srgbClr val="FFFFFF"/>
                </a:solidFill>
                <a:latin typeface="Verdana"/>
                <a:cs typeface="Verdana"/>
              </a:rPr>
              <a:t> </a:t>
            </a:r>
            <a:r>
              <a:rPr sz="2000" spc="-10" dirty="0">
                <a:solidFill>
                  <a:srgbClr val="FFFFFF"/>
                </a:solidFill>
                <a:latin typeface="Verdana"/>
                <a:cs typeface="Verdana"/>
              </a:rPr>
              <a:t>metabolizmem komórki.</a:t>
            </a:r>
            <a:endParaRPr sz="2000" dirty="0">
              <a:latin typeface="Verdana"/>
              <a:cs typeface="Verdana"/>
            </a:endParaRPr>
          </a:p>
          <a:p>
            <a:pPr marL="320675" marR="5080" indent="-308610">
              <a:lnSpc>
                <a:spcPts val="2160"/>
              </a:lnSpc>
              <a:spcBef>
                <a:spcPts val="515"/>
              </a:spcBef>
              <a:buClr>
                <a:srgbClr val="FFFFCC"/>
              </a:buClr>
              <a:buSzPct val="70000"/>
              <a:buFont typeface="Wingdings"/>
              <a:buChar char=""/>
              <a:tabLst>
                <a:tab pos="354965" algn="l"/>
                <a:tab pos="7635875" algn="l"/>
              </a:tabLst>
            </a:pPr>
            <a:r>
              <a:rPr sz="2000" u="sng" spc="434" dirty="0">
                <a:solidFill>
                  <a:srgbClr val="FFFFFF"/>
                </a:solidFill>
                <a:uFill>
                  <a:solidFill>
                    <a:srgbClr val="FFFFFF"/>
                  </a:solidFill>
                </a:uFill>
                <a:latin typeface="Verdana"/>
                <a:cs typeface="Verdana"/>
              </a:rPr>
              <a:t> </a:t>
            </a:r>
            <a:r>
              <a:rPr sz="2000" u="sng" dirty="0">
                <a:solidFill>
                  <a:srgbClr val="FFFFFF"/>
                </a:solidFill>
                <a:uFill>
                  <a:solidFill>
                    <a:srgbClr val="FFFFFF"/>
                  </a:solidFill>
                </a:uFill>
                <a:latin typeface="Verdana"/>
                <a:cs typeface="Verdana"/>
              </a:rPr>
              <a:t>Kolejno</a:t>
            </a:r>
            <a:r>
              <a:rPr sz="2000" u="sng" spc="-15" dirty="0">
                <a:solidFill>
                  <a:srgbClr val="FFFFFF"/>
                </a:solidFill>
                <a:uFill>
                  <a:solidFill>
                    <a:srgbClr val="FFFFFF"/>
                  </a:solidFill>
                </a:uFill>
                <a:latin typeface="Verdana"/>
                <a:cs typeface="Verdana"/>
              </a:rPr>
              <a:t> </a:t>
            </a:r>
            <a:r>
              <a:rPr sz="2000" u="sng" dirty="0">
                <a:solidFill>
                  <a:srgbClr val="FFFFFF"/>
                </a:solidFill>
                <a:uFill>
                  <a:solidFill>
                    <a:srgbClr val="FFFFFF"/>
                  </a:solidFill>
                </a:uFill>
                <a:latin typeface="Verdana"/>
                <a:cs typeface="Verdana"/>
              </a:rPr>
              <a:t>produkowane</a:t>
            </a:r>
            <a:r>
              <a:rPr sz="2000" u="sng" spc="-45" dirty="0">
                <a:solidFill>
                  <a:srgbClr val="FFFFFF"/>
                </a:solidFill>
                <a:uFill>
                  <a:solidFill>
                    <a:srgbClr val="FFFFFF"/>
                  </a:solidFill>
                </a:uFill>
                <a:latin typeface="Verdana"/>
                <a:cs typeface="Verdana"/>
              </a:rPr>
              <a:t> </a:t>
            </a:r>
            <a:r>
              <a:rPr sz="2000" u="sng" spc="-25" dirty="0">
                <a:solidFill>
                  <a:srgbClr val="FFFFFF"/>
                </a:solidFill>
                <a:uFill>
                  <a:solidFill>
                    <a:srgbClr val="FFFFFF"/>
                  </a:solidFill>
                </a:uFill>
                <a:latin typeface="Verdana"/>
                <a:cs typeface="Verdana"/>
              </a:rPr>
              <a:t>są</a:t>
            </a:r>
            <a:r>
              <a:rPr sz="2000" u="sng" dirty="0">
                <a:solidFill>
                  <a:srgbClr val="FFFFFF"/>
                </a:solidFill>
                <a:uFill>
                  <a:solidFill>
                    <a:srgbClr val="FFFFFF"/>
                  </a:solidFill>
                </a:uFill>
                <a:latin typeface="Verdana"/>
                <a:cs typeface="Verdana"/>
              </a:rPr>
              <a:t>	</a:t>
            </a:r>
            <a:r>
              <a:rPr sz="2000" dirty="0">
                <a:solidFill>
                  <a:srgbClr val="FFFFFF"/>
                </a:solidFill>
                <a:latin typeface="Verdana"/>
                <a:cs typeface="Verdana"/>
              </a:rPr>
              <a:t> 	enzymy</a:t>
            </a:r>
            <a:r>
              <a:rPr sz="2000" spc="-45" dirty="0">
                <a:solidFill>
                  <a:srgbClr val="FFFFFF"/>
                </a:solidFill>
                <a:latin typeface="Verdana"/>
                <a:cs typeface="Verdana"/>
              </a:rPr>
              <a:t> </a:t>
            </a:r>
            <a:r>
              <a:rPr sz="2000" dirty="0">
                <a:solidFill>
                  <a:srgbClr val="FFFFFF"/>
                </a:solidFill>
                <a:latin typeface="Verdana"/>
                <a:cs typeface="Verdana"/>
              </a:rPr>
              <a:t>wirusowe</a:t>
            </a:r>
            <a:r>
              <a:rPr sz="2000" spc="-50" dirty="0">
                <a:solidFill>
                  <a:srgbClr val="FFFFFF"/>
                </a:solidFill>
                <a:latin typeface="Verdana"/>
                <a:cs typeface="Verdana"/>
              </a:rPr>
              <a:t> </a:t>
            </a:r>
            <a:r>
              <a:rPr sz="2000" dirty="0">
                <a:solidFill>
                  <a:srgbClr val="FFFFFF"/>
                </a:solidFill>
                <a:latin typeface="Verdana"/>
                <a:cs typeface="Verdana"/>
              </a:rPr>
              <a:t>i</a:t>
            </a:r>
            <a:r>
              <a:rPr sz="2000" spc="-25" dirty="0">
                <a:solidFill>
                  <a:srgbClr val="FFFFFF"/>
                </a:solidFill>
                <a:latin typeface="Verdana"/>
                <a:cs typeface="Verdana"/>
              </a:rPr>
              <a:t> </a:t>
            </a:r>
            <a:r>
              <a:rPr sz="2000" spc="-10" dirty="0">
                <a:solidFill>
                  <a:srgbClr val="FFFFFF"/>
                </a:solidFill>
                <a:latin typeface="Verdana"/>
                <a:cs typeface="Verdana"/>
              </a:rPr>
              <a:t>zachodzi</a:t>
            </a:r>
            <a:endParaRPr sz="2000" dirty="0">
              <a:latin typeface="Verdana"/>
              <a:cs typeface="Verdana"/>
            </a:endParaRPr>
          </a:p>
        </p:txBody>
      </p:sp>
      <p:sp>
        <p:nvSpPr>
          <p:cNvPr id="8" name="object 8"/>
          <p:cNvSpPr txBox="1"/>
          <p:nvPr/>
        </p:nvSpPr>
        <p:spPr>
          <a:xfrm>
            <a:off x="1050442" y="1765807"/>
            <a:ext cx="3950335" cy="4568825"/>
          </a:xfrm>
          <a:prstGeom prst="rect">
            <a:avLst/>
          </a:prstGeom>
        </p:spPr>
        <p:txBody>
          <a:bodyPr vert="horz" wrap="square" lIns="0" tIns="43180" rIns="0" bIns="0" rtlCol="0">
            <a:spAutoFit/>
          </a:bodyPr>
          <a:lstStyle/>
          <a:p>
            <a:pPr marL="354965" marR="5080">
              <a:lnSpc>
                <a:spcPct val="90000"/>
              </a:lnSpc>
              <a:spcBef>
                <a:spcPts val="340"/>
              </a:spcBef>
            </a:pPr>
            <a:r>
              <a:rPr sz="2000" dirty="0">
                <a:solidFill>
                  <a:srgbClr val="FFFFFF"/>
                </a:solidFill>
                <a:latin typeface="Verdana"/>
                <a:cs typeface="Verdana"/>
              </a:rPr>
              <a:t>replikacja</a:t>
            </a:r>
            <a:r>
              <a:rPr sz="2000" spc="-45" dirty="0">
                <a:solidFill>
                  <a:srgbClr val="FFFFFF"/>
                </a:solidFill>
                <a:latin typeface="Verdana"/>
                <a:cs typeface="Verdana"/>
              </a:rPr>
              <a:t> </a:t>
            </a:r>
            <a:r>
              <a:rPr sz="2000" dirty="0">
                <a:solidFill>
                  <a:srgbClr val="FFFFFF"/>
                </a:solidFill>
                <a:latin typeface="Verdana"/>
                <a:cs typeface="Verdana"/>
              </a:rPr>
              <a:t>cząsteczek</a:t>
            </a:r>
            <a:r>
              <a:rPr sz="2000" spc="-100" dirty="0">
                <a:solidFill>
                  <a:srgbClr val="FFFFFF"/>
                </a:solidFill>
                <a:latin typeface="Verdana"/>
                <a:cs typeface="Verdana"/>
              </a:rPr>
              <a:t> </a:t>
            </a:r>
            <a:r>
              <a:rPr sz="2000" spc="-10" dirty="0">
                <a:solidFill>
                  <a:srgbClr val="FFFFFF"/>
                </a:solidFill>
                <a:latin typeface="Verdana"/>
                <a:cs typeface="Verdana"/>
              </a:rPr>
              <a:t>kwasu </a:t>
            </a:r>
            <a:r>
              <a:rPr sz="2000" dirty="0">
                <a:solidFill>
                  <a:srgbClr val="FFFFFF"/>
                </a:solidFill>
                <a:latin typeface="Verdana"/>
                <a:cs typeface="Verdana"/>
              </a:rPr>
              <a:t>nukleinowego</a:t>
            </a:r>
            <a:r>
              <a:rPr sz="2000" spc="-40" dirty="0">
                <a:solidFill>
                  <a:srgbClr val="FFFFFF"/>
                </a:solidFill>
                <a:latin typeface="Verdana"/>
                <a:cs typeface="Verdana"/>
              </a:rPr>
              <a:t> </a:t>
            </a:r>
            <a:r>
              <a:rPr sz="2000" dirty="0">
                <a:solidFill>
                  <a:srgbClr val="FFFFFF"/>
                </a:solidFill>
                <a:latin typeface="Verdana"/>
                <a:cs typeface="Verdana"/>
              </a:rPr>
              <a:t>wirusa</a:t>
            </a:r>
            <a:r>
              <a:rPr sz="2000" spc="-35" dirty="0">
                <a:solidFill>
                  <a:srgbClr val="FFFFFF"/>
                </a:solidFill>
                <a:latin typeface="Verdana"/>
                <a:cs typeface="Verdana"/>
              </a:rPr>
              <a:t> </a:t>
            </a:r>
            <a:r>
              <a:rPr sz="2000" dirty="0">
                <a:solidFill>
                  <a:srgbClr val="FFFFFF"/>
                </a:solidFill>
                <a:latin typeface="Verdana"/>
                <a:cs typeface="Verdana"/>
              </a:rPr>
              <a:t>,</a:t>
            </a:r>
            <a:r>
              <a:rPr sz="2000" spc="-20" dirty="0">
                <a:solidFill>
                  <a:srgbClr val="FFFFFF"/>
                </a:solidFill>
                <a:latin typeface="Verdana"/>
                <a:cs typeface="Verdana"/>
              </a:rPr>
              <a:t> </a:t>
            </a:r>
            <a:r>
              <a:rPr sz="2000" dirty="0">
                <a:solidFill>
                  <a:srgbClr val="FFFFFF"/>
                </a:solidFill>
                <a:latin typeface="Verdana"/>
                <a:cs typeface="Verdana"/>
              </a:rPr>
              <a:t>a</a:t>
            </a:r>
            <a:r>
              <a:rPr sz="2000" spc="-25" dirty="0">
                <a:solidFill>
                  <a:srgbClr val="FFFFFF"/>
                </a:solidFill>
                <a:latin typeface="Verdana"/>
                <a:cs typeface="Verdana"/>
              </a:rPr>
              <a:t> </a:t>
            </a:r>
            <a:r>
              <a:rPr sz="2000" spc="-35" dirty="0">
                <a:solidFill>
                  <a:srgbClr val="FFFFFF"/>
                </a:solidFill>
                <a:latin typeface="Verdana"/>
                <a:cs typeface="Verdana"/>
              </a:rPr>
              <a:t>na </a:t>
            </a:r>
            <a:r>
              <a:rPr sz="2000" dirty="0">
                <a:solidFill>
                  <a:srgbClr val="FFFFFF"/>
                </a:solidFill>
                <a:latin typeface="Verdana"/>
                <a:cs typeface="Verdana"/>
              </a:rPr>
              <a:t>podstawie</a:t>
            </a:r>
            <a:r>
              <a:rPr sz="2000" spc="-25" dirty="0">
                <a:solidFill>
                  <a:srgbClr val="FFFFFF"/>
                </a:solidFill>
                <a:latin typeface="Verdana"/>
                <a:cs typeface="Verdana"/>
              </a:rPr>
              <a:t> </a:t>
            </a:r>
            <a:r>
              <a:rPr sz="2000" dirty="0">
                <a:solidFill>
                  <a:srgbClr val="FFFFFF"/>
                </a:solidFill>
                <a:latin typeface="Verdana"/>
                <a:cs typeface="Verdana"/>
              </a:rPr>
              <a:t>zawartej</a:t>
            </a:r>
            <a:r>
              <a:rPr sz="2000" spc="-30" dirty="0">
                <a:solidFill>
                  <a:srgbClr val="FFFFFF"/>
                </a:solidFill>
                <a:latin typeface="Verdana"/>
                <a:cs typeface="Verdana"/>
              </a:rPr>
              <a:t> </a:t>
            </a:r>
            <a:r>
              <a:rPr sz="2000" dirty="0">
                <a:solidFill>
                  <a:srgbClr val="FFFFFF"/>
                </a:solidFill>
                <a:latin typeface="Verdana"/>
                <a:cs typeface="Verdana"/>
              </a:rPr>
              <a:t>w</a:t>
            </a:r>
            <a:r>
              <a:rPr sz="2000" spc="-5" dirty="0">
                <a:solidFill>
                  <a:srgbClr val="FFFFFF"/>
                </a:solidFill>
                <a:latin typeface="Verdana"/>
                <a:cs typeface="Verdana"/>
              </a:rPr>
              <a:t> </a:t>
            </a:r>
            <a:r>
              <a:rPr sz="2000" spc="-20" dirty="0">
                <a:solidFill>
                  <a:srgbClr val="FFFFFF"/>
                </a:solidFill>
                <a:latin typeface="Verdana"/>
                <a:cs typeface="Verdana"/>
              </a:rPr>
              <a:t>nich</a:t>
            </a:r>
            <a:endParaRPr sz="2000">
              <a:latin typeface="Verdana"/>
              <a:cs typeface="Verdana"/>
            </a:endParaRPr>
          </a:p>
          <a:p>
            <a:pPr marL="354965" marR="408940">
              <a:lnSpc>
                <a:spcPts val="2160"/>
              </a:lnSpc>
              <a:spcBef>
                <a:spcPts val="35"/>
              </a:spcBef>
            </a:pPr>
            <a:r>
              <a:rPr sz="2000" dirty="0">
                <a:solidFill>
                  <a:srgbClr val="FFFFFF"/>
                </a:solidFill>
                <a:latin typeface="Verdana"/>
                <a:cs typeface="Verdana"/>
              </a:rPr>
              <a:t>informacji</a:t>
            </a:r>
            <a:r>
              <a:rPr sz="2000" spc="-30" dirty="0">
                <a:solidFill>
                  <a:srgbClr val="FFFFFF"/>
                </a:solidFill>
                <a:latin typeface="Verdana"/>
                <a:cs typeface="Verdana"/>
              </a:rPr>
              <a:t> </a:t>
            </a:r>
            <a:r>
              <a:rPr sz="2000" dirty="0">
                <a:solidFill>
                  <a:srgbClr val="FFFFFF"/>
                </a:solidFill>
                <a:latin typeface="Verdana"/>
                <a:cs typeface="Verdana"/>
              </a:rPr>
              <a:t>synteza</a:t>
            </a:r>
            <a:r>
              <a:rPr sz="2000" spc="-45" dirty="0">
                <a:solidFill>
                  <a:srgbClr val="FFFFFF"/>
                </a:solidFill>
                <a:latin typeface="Verdana"/>
                <a:cs typeface="Verdana"/>
              </a:rPr>
              <a:t> </a:t>
            </a:r>
            <a:r>
              <a:rPr sz="2000" spc="-10" dirty="0">
                <a:solidFill>
                  <a:srgbClr val="FFFFFF"/>
                </a:solidFill>
                <a:latin typeface="Verdana"/>
                <a:cs typeface="Verdana"/>
              </a:rPr>
              <a:t>białek </a:t>
            </a:r>
            <a:r>
              <a:rPr sz="2000" dirty="0">
                <a:solidFill>
                  <a:srgbClr val="FFFFFF"/>
                </a:solidFill>
                <a:latin typeface="Verdana"/>
                <a:cs typeface="Verdana"/>
              </a:rPr>
              <a:t>otoczki</a:t>
            </a:r>
            <a:r>
              <a:rPr sz="2000" spc="-40" dirty="0">
                <a:solidFill>
                  <a:srgbClr val="FFFFFF"/>
                </a:solidFill>
                <a:latin typeface="Verdana"/>
                <a:cs typeface="Verdana"/>
              </a:rPr>
              <a:t> </a:t>
            </a:r>
            <a:r>
              <a:rPr sz="2000" spc="-10" dirty="0">
                <a:solidFill>
                  <a:srgbClr val="FFFFFF"/>
                </a:solidFill>
                <a:latin typeface="Verdana"/>
                <a:cs typeface="Verdana"/>
              </a:rPr>
              <a:t>wirusowej.</a:t>
            </a:r>
            <a:endParaRPr sz="2000">
              <a:latin typeface="Verdana"/>
              <a:cs typeface="Verdana"/>
            </a:endParaRPr>
          </a:p>
          <a:p>
            <a:pPr marL="354965" marR="103505" indent="-342900">
              <a:lnSpc>
                <a:spcPts val="2160"/>
              </a:lnSpc>
              <a:spcBef>
                <a:spcPts val="484"/>
              </a:spcBef>
              <a:buClr>
                <a:srgbClr val="FFFFCC"/>
              </a:buClr>
              <a:buSzPct val="70000"/>
              <a:buFont typeface="Wingdings"/>
              <a:buChar char=""/>
              <a:tabLst>
                <a:tab pos="354965" algn="l"/>
              </a:tabLst>
            </a:pPr>
            <a:r>
              <a:rPr sz="2000" dirty="0">
                <a:solidFill>
                  <a:srgbClr val="FFFFFF"/>
                </a:solidFill>
                <a:latin typeface="Verdana"/>
                <a:cs typeface="Verdana"/>
              </a:rPr>
              <a:t>W</a:t>
            </a:r>
            <a:r>
              <a:rPr sz="2000" spc="-55" dirty="0">
                <a:solidFill>
                  <a:srgbClr val="FFFFFF"/>
                </a:solidFill>
                <a:latin typeface="Verdana"/>
                <a:cs typeface="Verdana"/>
              </a:rPr>
              <a:t> </a:t>
            </a:r>
            <a:r>
              <a:rPr sz="2000" dirty="0">
                <a:solidFill>
                  <a:srgbClr val="FFFFFF"/>
                </a:solidFill>
                <a:latin typeface="Verdana"/>
                <a:cs typeface="Verdana"/>
              </a:rPr>
              <a:t>etapie</a:t>
            </a:r>
            <a:r>
              <a:rPr sz="2000" spc="-55" dirty="0">
                <a:solidFill>
                  <a:srgbClr val="FFFFFF"/>
                </a:solidFill>
                <a:latin typeface="Verdana"/>
                <a:cs typeface="Verdana"/>
              </a:rPr>
              <a:t> </a:t>
            </a:r>
            <a:r>
              <a:rPr sz="2000" dirty="0">
                <a:solidFill>
                  <a:srgbClr val="FFFFFF"/>
                </a:solidFill>
                <a:latin typeface="Verdana"/>
                <a:cs typeface="Verdana"/>
              </a:rPr>
              <a:t>składania</a:t>
            </a:r>
            <a:r>
              <a:rPr sz="2000" spc="-25" dirty="0">
                <a:solidFill>
                  <a:srgbClr val="FFFFFF"/>
                </a:solidFill>
                <a:latin typeface="Verdana"/>
                <a:cs typeface="Verdana"/>
              </a:rPr>
              <a:t> </a:t>
            </a:r>
            <a:r>
              <a:rPr sz="2000" spc="-10" dirty="0">
                <a:solidFill>
                  <a:srgbClr val="FFFFFF"/>
                </a:solidFill>
                <a:latin typeface="Verdana"/>
                <a:cs typeface="Verdana"/>
              </a:rPr>
              <a:t>odbywa </a:t>
            </a:r>
            <a:r>
              <a:rPr sz="2000" dirty="0">
                <a:solidFill>
                  <a:srgbClr val="FFFFFF"/>
                </a:solidFill>
                <a:latin typeface="Verdana"/>
                <a:cs typeface="Verdana"/>
              </a:rPr>
              <a:t>się</a:t>
            </a:r>
            <a:r>
              <a:rPr sz="2000" spc="-30" dirty="0">
                <a:solidFill>
                  <a:srgbClr val="FFFFFF"/>
                </a:solidFill>
                <a:latin typeface="Verdana"/>
                <a:cs typeface="Verdana"/>
              </a:rPr>
              <a:t> </a:t>
            </a:r>
            <a:r>
              <a:rPr sz="2000" dirty="0">
                <a:solidFill>
                  <a:srgbClr val="FFFFFF"/>
                </a:solidFill>
                <a:latin typeface="Verdana"/>
                <a:cs typeface="Verdana"/>
              </a:rPr>
              <a:t>łączenie</a:t>
            </a:r>
            <a:r>
              <a:rPr sz="2000" spc="-25" dirty="0">
                <a:solidFill>
                  <a:srgbClr val="FFFFFF"/>
                </a:solidFill>
                <a:latin typeface="Verdana"/>
                <a:cs typeface="Verdana"/>
              </a:rPr>
              <a:t> </a:t>
            </a:r>
            <a:r>
              <a:rPr sz="2000" spc="-10" dirty="0">
                <a:solidFill>
                  <a:srgbClr val="FFFFFF"/>
                </a:solidFill>
                <a:latin typeface="Verdana"/>
                <a:cs typeface="Verdana"/>
              </a:rPr>
              <a:t>namnożonych </a:t>
            </a:r>
            <a:r>
              <a:rPr sz="2000" dirty="0">
                <a:solidFill>
                  <a:srgbClr val="FFFFFF"/>
                </a:solidFill>
                <a:latin typeface="Verdana"/>
                <a:cs typeface="Verdana"/>
              </a:rPr>
              <a:t>cząsteczek</a:t>
            </a:r>
            <a:r>
              <a:rPr sz="2000" spc="-70" dirty="0">
                <a:solidFill>
                  <a:srgbClr val="FFFFFF"/>
                </a:solidFill>
                <a:latin typeface="Verdana"/>
                <a:cs typeface="Verdana"/>
              </a:rPr>
              <a:t> </a:t>
            </a:r>
            <a:r>
              <a:rPr sz="2000" spc="-10" dirty="0">
                <a:solidFill>
                  <a:srgbClr val="FFFFFF"/>
                </a:solidFill>
                <a:latin typeface="Verdana"/>
                <a:cs typeface="Verdana"/>
              </a:rPr>
              <a:t>kwasu</a:t>
            </a:r>
            <a:endParaRPr sz="2000">
              <a:latin typeface="Verdana"/>
              <a:cs typeface="Verdana"/>
            </a:endParaRPr>
          </a:p>
          <a:p>
            <a:pPr marL="354965" marR="539115">
              <a:lnSpc>
                <a:spcPts val="2160"/>
              </a:lnSpc>
            </a:pPr>
            <a:r>
              <a:rPr sz="2000" dirty="0">
                <a:solidFill>
                  <a:srgbClr val="FFFFFF"/>
                </a:solidFill>
                <a:latin typeface="Verdana"/>
                <a:cs typeface="Verdana"/>
              </a:rPr>
              <a:t>nukleinowego</a:t>
            </a:r>
            <a:r>
              <a:rPr sz="2000" spc="-70" dirty="0">
                <a:solidFill>
                  <a:srgbClr val="FFFFFF"/>
                </a:solidFill>
                <a:latin typeface="Verdana"/>
                <a:cs typeface="Verdana"/>
              </a:rPr>
              <a:t> </a:t>
            </a:r>
            <a:r>
              <a:rPr sz="2000" dirty="0">
                <a:solidFill>
                  <a:srgbClr val="FFFFFF"/>
                </a:solidFill>
                <a:latin typeface="Verdana"/>
                <a:cs typeface="Verdana"/>
              </a:rPr>
              <a:t>i</a:t>
            </a:r>
            <a:r>
              <a:rPr sz="2000" spc="-50" dirty="0">
                <a:solidFill>
                  <a:srgbClr val="FFFFFF"/>
                </a:solidFill>
                <a:latin typeface="Verdana"/>
                <a:cs typeface="Verdana"/>
              </a:rPr>
              <a:t> </a:t>
            </a:r>
            <a:r>
              <a:rPr sz="2000" dirty="0">
                <a:solidFill>
                  <a:srgbClr val="FFFFFF"/>
                </a:solidFill>
                <a:latin typeface="Verdana"/>
                <a:cs typeface="Verdana"/>
              </a:rPr>
              <a:t>białek</a:t>
            </a:r>
            <a:r>
              <a:rPr sz="2000" spc="-5" dirty="0">
                <a:solidFill>
                  <a:srgbClr val="FFFFFF"/>
                </a:solidFill>
                <a:latin typeface="Verdana"/>
                <a:cs typeface="Verdana"/>
              </a:rPr>
              <a:t> </a:t>
            </a:r>
            <a:r>
              <a:rPr sz="2000" spc="-50" dirty="0">
                <a:solidFill>
                  <a:srgbClr val="FFFFFF"/>
                </a:solidFill>
                <a:latin typeface="Verdana"/>
                <a:cs typeface="Verdana"/>
              </a:rPr>
              <a:t>w </a:t>
            </a:r>
            <a:r>
              <a:rPr sz="2000" dirty="0">
                <a:solidFill>
                  <a:srgbClr val="FFFFFF"/>
                </a:solidFill>
                <a:latin typeface="Verdana"/>
                <a:cs typeface="Verdana"/>
              </a:rPr>
              <a:t>kompletne</a:t>
            </a:r>
            <a:r>
              <a:rPr sz="2000" spc="-25" dirty="0">
                <a:solidFill>
                  <a:srgbClr val="FFFFFF"/>
                </a:solidFill>
                <a:latin typeface="Verdana"/>
                <a:cs typeface="Verdana"/>
              </a:rPr>
              <a:t> </a:t>
            </a:r>
            <a:r>
              <a:rPr sz="2000" spc="-10" dirty="0">
                <a:solidFill>
                  <a:srgbClr val="FFFFFF"/>
                </a:solidFill>
                <a:latin typeface="Verdana"/>
                <a:cs typeface="Verdana"/>
              </a:rPr>
              <a:t>cząstki.</a:t>
            </a:r>
            <a:endParaRPr sz="2000">
              <a:latin typeface="Verdana"/>
              <a:cs typeface="Verdana"/>
            </a:endParaRPr>
          </a:p>
          <a:p>
            <a:pPr marL="354965" marR="151765" indent="-342900">
              <a:lnSpc>
                <a:spcPct val="90000"/>
              </a:lnSpc>
              <a:spcBef>
                <a:spcPts val="450"/>
              </a:spcBef>
              <a:buClr>
                <a:srgbClr val="FFFFCC"/>
              </a:buClr>
              <a:buSzPct val="70000"/>
              <a:buFont typeface="Wingdings"/>
              <a:buChar char=""/>
              <a:tabLst>
                <a:tab pos="354965" algn="l"/>
              </a:tabLst>
            </a:pPr>
            <a:r>
              <a:rPr sz="2000" dirty="0">
                <a:solidFill>
                  <a:srgbClr val="FFFFFF"/>
                </a:solidFill>
                <a:latin typeface="Verdana"/>
                <a:cs typeface="Verdana"/>
              </a:rPr>
              <a:t>Ostatecznie</a:t>
            </a:r>
            <a:r>
              <a:rPr sz="2000" spc="-70" dirty="0">
                <a:solidFill>
                  <a:srgbClr val="FFFFFF"/>
                </a:solidFill>
                <a:latin typeface="Verdana"/>
                <a:cs typeface="Verdana"/>
              </a:rPr>
              <a:t> </a:t>
            </a:r>
            <a:r>
              <a:rPr sz="2000" spc="-10" dirty="0">
                <a:solidFill>
                  <a:srgbClr val="FFFFFF"/>
                </a:solidFill>
                <a:latin typeface="Verdana"/>
                <a:cs typeface="Verdana"/>
              </a:rPr>
              <a:t>komórka </a:t>
            </a:r>
            <a:r>
              <a:rPr sz="2000" dirty="0">
                <a:solidFill>
                  <a:srgbClr val="FFFFFF"/>
                </a:solidFill>
                <a:latin typeface="Verdana"/>
                <a:cs typeface="Verdana"/>
              </a:rPr>
              <a:t>gospodarza</a:t>
            </a:r>
            <a:r>
              <a:rPr sz="2000" spc="-30" dirty="0">
                <a:solidFill>
                  <a:srgbClr val="FFFFFF"/>
                </a:solidFill>
                <a:latin typeface="Verdana"/>
                <a:cs typeface="Verdana"/>
              </a:rPr>
              <a:t> </a:t>
            </a:r>
            <a:r>
              <a:rPr sz="2000" spc="-10" dirty="0">
                <a:solidFill>
                  <a:srgbClr val="FFFFFF"/>
                </a:solidFill>
                <a:latin typeface="Verdana"/>
                <a:cs typeface="Verdana"/>
              </a:rPr>
              <a:t>zostaje </a:t>
            </a:r>
            <a:r>
              <a:rPr sz="2000" dirty="0">
                <a:solidFill>
                  <a:srgbClr val="FFFFFF"/>
                </a:solidFill>
                <a:latin typeface="Verdana"/>
                <a:cs typeface="Verdana"/>
              </a:rPr>
              <a:t>zniszczona</a:t>
            </a:r>
            <a:r>
              <a:rPr sz="2000" spc="-50" dirty="0">
                <a:solidFill>
                  <a:srgbClr val="FFFFFF"/>
                </a:solidFill>
                <a:latin typeface="Verdana"/>
                <a:cs typeface="Verdana"/>
              </a:rPr>
              <a:t> </a:t>
            </a:r>
            <a:r>
              <a:rPr sz="2000" dirty="0">
                <a:solidFill>
                  <a:srgbClr val="FFFFFF"/>
                </a:solidFill>
                <a:latin typeface="Verdana"/>
                <a:cs typeface="Verdana"/>
              </a:rPr>
              <a:t>i</a:t>
            </a:r>
            <a:r>
              <a:rPr sz="2000" spc="-5" dirty="0">
                <a:solidFill>
                  <a:srgbClr val="FFFFFF"/>
                </a:solidFill>
                <a:latin typeface="Verdana"/>
                <a:cs typeface="Verdana"/>
              </a:rPr>
              <a:t> </a:t>
            </a:r>
            <a:r>
              <a:rPr sz="2000" spc="-10" dirty="0">
                <a:solidFill>
                  <a:srgbClr val="FFFFFF"/>
                </a:solidFill>
                <a:latin typeface="Verdana"/>
                <a:cs typeface="Verdana"/>
              </a:rPr>
              <a:t>zachodzi </a:t>
            </a:r>
            <a:r>
              <a:rPr sz="2000" dirty="0">
                <a:solidFill>
                  <a:srgbClr val="FFFFFF"/>
                </a:solidFill>
                <a:latin typeface="Verdana"/>
                <a:cs typeface="Verdana"/>
              </a:rPr>
              <a:t>uwolnienie</a:t>
            </a:r>
            <a:r>
              <a:rPr sz="2000" spc="-50" dirty="0">
                <a:solidFill>
                  <a:srgbClr val="FFFFFF"/>
                </a:solidFill>
                <a:latin typeface="Verdana"/>
                <a:cs typeface="Verdana"/>
              </a:rPr>
              <a:t> </a:t>
            </a:r>
            <a:r>
              <a:rPr sz="2000" dirty="0">
                <a:solidFill>
                  <a:srgbClr val="FFFFFF"/>
                </a:solidFill>
                <a:latin typeface="Verdana"/>
                <a:cs typeface="Verdana"/>
              </a:rPr>
              <a:t>wirionów.</a:t>
            </a:r>
            <a:r>
              <a:rPr sz="2000" spc="-50" dirty="0">
                <a:solidFill>
                  <a:srgbClr val="FFFFFF"/>
                </a:solidFill>
                <a:latin typeface="Verdana"/>
                <a:cs typeface="Verdana"/>
              </a:rPr>
              <a:t> </a:t>
            </a:r>
            <a:r>
              <a:rPr sz="2000" spc="-20" dirty="0">
                <a:solidFill>
                  <a:srgbClr val="FFFFFF"/>
                </a:solidFill>
                <a:latin typeface="Verdana"/>
                <a:cs typeface="Verdana"/>
              </a:rPr>
              <a:t>Mogą </a:t>
            </a:r>
            <a:r>
              <a:rPr sz="2000" dirty="0">
                <a:solidFill>
                  <a:srgbClr val="FFFFFF"/>
                </a:solidFill>
                <a:latin typeface="Verdana"/>
                <a:cs typeface="Verdana"/>
              </a:rPr>
              <a:t>one</a:t>
            </a:r>
            <a:r>
              <a:rPr sz="2000" spc="-35" dirty="0">
                <a:solidFill>
                  <a:srgbClr val="FFFFFF"/>
                </a:solidFill>
                <a:latin typeface="Verdana"/>
                <a:cs typeface="Verdana"/>
              </a:rPr>
              <a:t> </a:t>
            </a:r>
            <a:r>
              <a:rPr sz="2000" dirty="0">
                <a:solidFill>
                  <a:srgbClr val="FFFFFF"/>
                </a:solidFill>
                <a:latin typeface="Verdana"/>
                <a:cs typeface="Verdana"/>
              </a:rPr>
              <a:t>infekować</a:t>
            </a:r>
            <a:r>
              <a:rPr sz="2000" spc="-40" dirty="0">
                <a:solidFill>
                  <a:srgbClr val="FFFFFF"/>
                </a:solidFill>
                <a:latin typeface="Verdana"/>
                <a:cs typeface="Verdana"/>
              </a:rPr>
              <a:t> </a:t>
            </a:r>
            <a:r>
              <a:rPr sz="2000" spc="-10" dirty="0">
                <a:solidFill>
                  <a:srgbClr val="FFFFFF"/>
                </a:solidFill>
                <a:latin typeface="Verdana"/>
                <a:cs typeface="Verdana"/>
              </a:rPr>
              <a:t>następne</a:t>
            </a:r>
            <a:endParaRPr sz="2000">
              <a:latin typeface="Verdana"/>
              <a:cs typeface="Verdana"/>
            </a:endParaRPr>
          </a:p>
          <a:p>
            <a:pPr marL="354965">
              <a:lnSpc>
                <a:spcPts val="2160"/>
              </a:lnSpc>
            </a:pPr>
            <a:r>
              <a:rPr sz="2000" spc="-10" dirty="0">
                <a:solidFill>
                  <a:srgbClr val="FFFFFF"/>
                </a:solidFill>
                <a:latin typeface="Verdana"/>
                <a:cs typeface="Verdana"/>
              </a:rPr>
              <a:t>komórki.</a:t>
            </a:r>
            <a:endParaRPr sz="2000">
              <a:latin typeface="Verdana"/>
              <a:cs typeface="Verdana"/>
            </a:endParaRPr>
          </a:p>
        </p:txBody>
      </p:sp>
      <p:pic>
        <p:nvPicPr>
          <p:cNvPr id="9" name="object 9"/>
          <p:cNvPicPr/>
          <p:nvPr/>
        </p:nvPicPr>
        <p:blipFill>
          <a:blip r:embed="rId2" cstate="print"/>
          <a:stretch>
            <a:fillRect/>
          </a:stretch>
        </p:blipFill>
        <p:spPr>
          <a:xfrm>
            <a:off x="5867400" y="223774"/>
            <a:ext cx="1560449" cy="2952750"/>
          </a:xfrm>
          <a:prstGeom prst="rect">
            <a:avLst/>
          </a:prstGeom>
        </p:spPr>
      </p:pic>
      <p:pic>
        <p:nvPicPr>
          <p:cNvPr id="10" name="object 10"/>
          <p:cNvPicPr/>
          <p:nvPr/>
        </p:nvPicPr>
        <p:blipFill>
          <a:blip r:embed="rId3" cstate="print"/>
          <a:stretch>
            <a:fillRect/>
          </a:stretch>
        </p:blipFill>
        <p:spPr>
          <a:xfrm>
            <a:off x="5867400" y="3428936"/>
            <a:ext cx="1590675" cy="2951226"/>
          </a:xfrm>
          <a:prstGeom prst="rect">
            <a:avLst/>
          </a:prstGeom>
        </p:spPr>
      </p:pic>
      <p:sp>
        <p:nvSpPr>
          <p:cNvPr id="11" name="object 11"/>
          <p:cNvSpPr txBox="1"/>
          <p:nvPr/>
        </p:nvSpPr>
        <p:spPr>
          <a:xfrm>
            <a:off x="7538084" y="1727961"/>
            <a:ext cx="5207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4</a:t>
            </a:r>
            <a:r>
              <a:rPr sz="1800" spc="2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a:latin typeface="Microsoft Sans Serif"/>
              <a:cs typeface="Microsoft Sans Serif"/>
            </a:endParaRPr>
          </a:p>
        </p:txBody>
      </p:sp>
      <p:sp>
        <p:nvSpPr>
          <p:cNvPr id="12" name="object 12"/>
          <p:cNvSpPr txBox="1"/>
          <p:nvPr/>
        </p:nvSpPr>
        <p:spPr>
          <a:xfrm>
            <a:off x="7676133" y="3939920"/>
            <a:ext cx="52070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5</a:t>
            </a:r>
            <a:r>
              <a:rPr sz="1800" spc="2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a:latin typeface="Microsoft Sans Serif"/>
              <a:cs typeface="Microsoft Sans Serif"/>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326469" y="1714118"/>
            <a:ext cx="6989954" cy="2952370"/>
            <a:chOff x="1326641" y="1700783"/>
            <a:chExt cx="6989954" cy="2952370"/>
          </a:xfrm>
        </p:grpSpPr>
        <p:pic>
          <p:nvPicPr>
            <p:cNvPr id="4" name="object 4"/>
            <p:cNvPicPr/>
            <p:nvPr/>
          </p:nvPicPr>
          <p:blipFill>
            <a:blip r:embed="rId2" cstate="print"/>
            <a:stretch>
              <a:fillRect/>
            </a:stretch>
          </p:blipFill>
          <p:spPr>
            <a:xfrm>
              <a:off x="1326641" y="1844929"/>
              <a:ext cx="1584324" cy="2808224"/>
            </a:xfrm>
            <a:prstGeom prst="rect">
              <a:avLst/>
            </a:prstGeom>
          </p:spPr>
        </p:pic>
        <p:pic>
          <p:nvPicPr>
            <p:cNvPr id="5" name="object 5"/>
            <p:cNvPicPr/>
            <p:nvPr/>
          </p:nvPicPr>
          <p:blipFill>
            <a:blip r:embed="rId3" cstate="print"/>
            <a:stretch>
              <a:fillRect/>
            </a:stretch>
          </p:blipFill>
          <p:spPr>
            <a:xfrm>
              <a:off x="3780663" y="1700783"/>
              <a:ext cx="1584325" cy="2808351"/>
            </a:xfrm>
            <a:prstGeom prst="rect">
              <a:avLst/>
            </a:prstGeom>
          </p:spPr>
        </p:pic>
        <p:pic>
          <p:nvPicPr>
            <p:cNvPr id="6" name="object 6"/>
            <p:cNvPicPr/>
            <p:nvPr/>
          </p:nvPicPr>
          <p:blipFill>
            <a:blip r:embed="rId4" cstate="print"/>
            <a:stretch>
              <a:fillRect/>
            </a:stretch>
          </p:blipFill>
          <p:spPr>
            <a:xfrm>
              <a:off x="6732270" y="1700783"/>
              <a:ext cx="1584325" cy="2808351"/>
            </a:xfrm>
            <a:prstGeom prst="rect">
              <a:avLst/>
            </a:prstGeom>
          </p:spPr>
        </p:pic>
      </p:grpSp>
      <p:sp>
        <p:nvSpPr>
          <p:cNvPr id="7" name="object 7"/>
          <p:cNvSpPr txBox="1"/>
          <p:nvPr/>
        </p:nvSpPr>
        <p:spPr>
          <a:xfrm>
            <a:off x="4435602" y="4999482"/>
            <a:ext cx="64643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18</a:t>
            </a:r>
            <a:r>
              <a:rPr sz="1800" spc="1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a:latin typeface="Microsoft Sans Serif"/>
              <a:cs typeface="Microsoft Sans Serif"/>
            </a:endParaRPr>
          </a:p>
        </p:txBody>
      </p:sp>
      <p:sp>
        <p:nvSpPr>
          <p:cNvPr id="8" name="object 8"/>
          <p:cNvSpPr txBox="1"/>
          <p:nvPr/>
        </p:nvSpPr>
        <p:spPr>
          <a:xfrm>
            <a:off x="1794764" y="5113401"/>
            <a:ext cx="64643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10</a:t>
            </a:r>
            <a:r>
              <a:rPr sz="1800" spc="1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a:latin typeface="Microsoft Sans Serif"/>
              <a:cs typeface="Microsoft Sans Serif"/>
            </a:endParaRPr>
          </a:p>
        </p:txBody>
      </p:sp>
      <p:sp>
        <p:nvSpPr>
          <p:cNvPr id="9" name="object 9"/>
          <p:cNvSpPr txBox="1"/>
          <p:nvPr/>
        </p:nvSpPr>
        <p:spPr>
          <a:xfrm>
            <a:off x="7296657" y="4746752"/>
            <a:ext cx="64643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25</a:t>
            </a:r>
            <a:r>
              <a:rPr sz="1800" spc="10" dirty="0">
                <a:solidFill>
                  <a:srgbClr val="FFFFFF"/>
                </a:solidFill>
                <a:latin typeface="Microsoft Sans Serif"/>
                <a:cs typeface="Microsoft Sans Serif"/>
              </a:rPr>
              <a:t> </a:t>
            </a:r>
            <a:r>
              <a:rPr sz="1800" spc="-25" dirty="0">
                <a:solidFill>
                  <a:srgbClr val="FFFFFF"/>
                </a:solidFill>
                <a:latin typeface="Microsoft Sans Serif"/>
                <a:cs typeface="Microsoft Sans Serif"/>
              </a:rPr>
              <a:t>dni</a:t>
            </a:r>
            <a:endParaRPr sz="1800">
              <a:latin typeface="Microsoft Sans Serif"/>
              <a:cs typeface="Microsoft Sans Serif"/>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94917" y="1712213"/>
            <a:ext cx="7139940" cy="2219960"/>
          </a:xfrm>
          <a:prstGeom prst="rect">
            <a:avLst/>
          </a:prstGeom>
        </p:spPr>
        <p:txBody>
          <a:bodyPr vert="horz" wrap="square" lIns="0" tIns="12065" rIns="0" bIns="0" rtlCol="0">
            <a:spAutoFit/>
          </a:bodyPr>
          <a:lstStyle/>
          <a:p>
            <a:pPr marL="12700">
              <a:lnSpc>
                <a:spcPct val="100000"/>
              </a:lnSpc>
              <a:spcBef>
                <a:spcPts val="95"/>
              </a:spcBef>
            </a:pPr>
            <a:r>
              <a:rPr sz="1600" b="1" dirty="0">
                <a:solidFill>
                  <a:srgbClr val="FFFFCC"/>
                </a:solidFill>
                <a:latin typeface="Arial"/>
                <a:cs typeface="Arial"/>
              </a:rPr>
              <a:t>Objawy</a:t>
            </a:r>
            <a:r>
              <a:rPr sz="1600" b="1" spc="-45" dirty="0">
                <a:solidFill>
                  <a:srgbClr val="FFFFCC"/>
                </a:solidFill>
                <a:latin typeface="Arial"/>
                <a:cs typeface="Arial"/>
              </a:rPr>
              <a:t> </a:t>
            </a:r>
            <a:r>
              <a:rPr sz="1600" b="1" dirty="0">
                <a:solidFill>
                  <a:srgbClr val="FFFFCC"/>
                </a:solidFill>
                <a:latin typeface="Arial"/>
                <a:cs typeface="Arial"/>
              </a:rPr>
              <a:t>chorobowe</a:t>
            </a:r>
            <a:r>
              <a:rPr sz="1600" b="1" spc="-30" dirty="0">
                <a:solidFill>
                  <a:srgbClr val="FFFFCC"/>
                </a:solidFill>
                <a:latin typeface="Arial"/>
                <a:cs typeface="Arial"/>
              </a:rPr>
              <a:t> </a:t>
            </a:r>
            <a:r>
              <a:rPr sz="1600" spc="-10" dirty="0">
                <a:solidFill>
                  <a:srgbClr val="FFFFCC"/>
                </a:solidFill>
                <a:latin typeface="Microsoft Sans Serif"/>
                <a:cs typeface="Microsoft Sans Serif"/>
              </a:rPr>
              <a:t>niespecyficzne</a:t>
            </a:r>
            <a:endParaRPr sz="1600">
              <a:latin typeface="Microsoft Sans Serif"/>
              <a:cs typeface="Microsoft Sans Serif"/>
            </a:endParaRPr>
          </a:p>
          <a:p>
            <a:pPr marL="12700" marR="5080">
              <a:lnSpc>
                <a:spcPct val="100000"/>
              </a:lnSpc>
            </a:pPr>
            <a:r>
              <a:rPr sz="1600" dirty="0">
                <a:solidFill>
                  <a:srgbClr val="FFFFCC"/>
                </a:solidFill>
                <a:latin typeface="Microsoft Sans Serif"/>
                <a:cs typeface="Microsoft Sans Serif"/>
              </a:rPr>
              <a:t>zależą</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od</a:t>
            </a:r>
            <a:r>
              <a:rPr sz="1600" spc="-35" dirty="0">
                <a:solidFill>
                  <a:srgbClr val="FFFFCC"/>
                </a:solidFill>
                <a:latin typeface="Microsoft Sans Serif"/>
                <a:cs typeface="Microsoft Sans Serif"/>
              </a:rPr>
              <a:t> </a:t>
            </a:r>
            <a:r>
              <a:rPr sz="1600" dirty="0">
                <a:solidFill>
                  <a:srgbClr val="FFFFCC"/>
                </a:solidFill>
                <a:latin typeface="Microsoft Sans Serif"/>
                <a:cs typeface="Microsoft Sans Serif"/>
              </a:rPr>
              <a:t>odmiany,</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wieku</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rośliny</a:t>
            </a:r>
            <a:r>
              <a:rPr sz="1600" spc="-50" dirty="0">
                <a:solidFill>
                  <a:srgbClr val="FFFFCC"/>
                </a:solidFill>
                <a:latin typeface="Microsoft Sans Serif"/>
                <a:cs typeface="Microsoft Sans Serif"/>
              </a:rPr>
              <a:t> </a:t>
            </a:r>
            <a:r>
              <a:rPr sz="1600" dirty="0">
                <a:solidFill>
                  <a:srgbClr val="FFFFCC"/>
                </a:solidFill>
                <a:latin typeface="Microsoft Sans Serif"/>
                <a:cs typeface="Microsoft Sans Serif"/>
              </a:rPr>
              <a:t>w</a:t>
            </a:r>
            <a:r>
              <a:rPr sz="1600" spc="-25" dirty="0">
                <a:solidFill>
                  <a:srgbClr val="FFFFCC"/>
                </a:solidFill>
                <a:latin typeface="Microsoft Sans Serif"/>
                <a:cs typeface="Microsoft Sans Serif"/>
              </a:rPr>
              <a:t> </a:t>
            </a:r>
            <a:r>
              <a:rPr sz="1600" dirty="0">
                <a:solidFill>
                  <a:srgbClr val="FFFFCC"/>
                </a:solidFill>
                <a:latin typeface="Microsoft Sans Serif"/>
                <a:cs typeface="Microsoft Sans Serif"/>
              </a:rPr>
              <a:t>czasie</a:t>
            </a:r>
            <a:r>
              <a:rPr sz="1600" spc="-55" dirty="0">
                <a:solidFill>
                  <a:srgbClr val="FFFFCC"/>
                </a:solidFill>
                <a:latin typeface="Microsoft Sans Serif"/>
                <a:cs typeface="Microsoft Sans Serif"/>
              </a:rPr>
              <a:t> </a:t>
            </a:r>
            <a:r>
              <a:rPr sz="1600" dirty="0">
                <a:solidFill>
                  <a:srgbClr val="FFFFCC"/>
                </a:solidFill>
                <a:latin typeface="Microsoft Sans Serif"/>
                <a:cs typeface="Microsoft Sans Serif"/>
              </a:rPr>
              <a:t>zakażania,</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warunków</a:t>
            </a:r>
            <a:r>
              <a:rPr sz="1600" spc="-15" dirty="0">
                <a:solidFill>
                  <a:srgbClr val="FFFFCC"/>
                </a:solidFill>
                <a:latin typeface="Microsoft Sans Serif"/>
                <a:cs typeface="Microsoft Sans Serif"/>
              </a:rPr>
              <a:t> </a:t>
            </a:r>
            <a:r>
              <a:rPr sz="1600" spc="-10" dirty="0">
                <a:solidFill>
                  <a:srgbClr val="FFFFCC"/>
                </a:solidFill>
                <a:latin typeface="Microsoft Sans Serif"/>
                <a:cs typeface="Microsoft Sans Serif"/>
              </a:rPr>
              <a:t>klimatycznych </a:t>
            </a:r>
            <a:r>
              <a:rPr sz="1600" dirty="0">
                <a:solidFill>
                  <a:srgbClr val="FFFFCC"/>
                </a:solidFill>
                <a:latin typeface="Microsoft Sans Serif"/>
                <a:cs typeface="Microsoft Sans Serif"/>
              </a:rPr>
              <a:t>w</a:t>
            </a:r>
            <a:r>
              <a:rPr sz="1600" spc="-20" dirty="0">
                <a:solidFill>
                  <a:srgbClr val="FFFFCC"/>
                </a:solidFill>
                <a:latin typeface="Microsoft Sans Serif"/>
                <a:cs typeface="Microsoft Sans Serif"/>
              </a:rPr>
              <a:t> </a:t>
            </a:r>
            <a:r>
              <a:rPr sz="1600" dirty="0">
                <a:solidFill>
                  <a:srgbClr val="FFFFCC"/>
                </a:solidFill>
                <a:latin typeface="Microsoft Sans Serif"/>
                <a:cs typeface="Microsoft Sans Serif"/>
              </a:rPr>
              <a:t>jakich</a:t>
            </a:r>
            <a:r>
              <a:rPr sz="1600" spc="-40" dirty="0">
                <a:solidFill>
                  <a:srgbClr val="FFFFCC"/>
                </a:solidFill>
                <a:latin typeface="Microsoft Sans Serif"/>
                <a:cs typeface="Microsoft Sans Serif"/>
              </a:rPr>
              <a:t> </a:t>
            </a:r>
            <a:r>
              <a:rPr sz="1600" dirty="0">
                <a:solidFill>
                  <a:srgbClr val="FFFFCC"/>
                </a:solidFill>
                <a:latin typeface="Microsoft Sans Serif"/>
                <a:cs typeface="Microsoft Sans Serif"/>
              </a:rPr>
              <a:t>jest</a:t>
            </a:r>
            <a:r>
              <a:rPr sz="1600" spc="-20" dirty="0">
                <a:solidFill>
                  <a:srgbClr val="FFFFCC"/>
                </a:solidFill>
                <a:latin typeface="Microsoft Sans Serif"/>
                <a:cs typeface="Microsoft Sans Serif"/>
              </a:rPr>
              <a:t> </a:t>
            </a:r>
            <a:r>
              <a:rPr sz="1600" dirty="0">
                <a:solidFill>
                  <a:srgbClr val="FFFFCC"/>
                </a:solidFill>
                <a:latin typeface="Microsoft Sans Serif"/>
                <a:cs typeface="Microsoft Sans Serif"/>
              </a:rPr>
              <a:t>uprawiana,</a:t>
            </a:r>
            <a:r>
              <a:rPr sz="1600" spc="5" dirty="0">
                <a:solidFill>
                  <a:srgbClr val="FFFFCC"/>
                </a:solidFill>
                <a:latin typeface="Microsoft Sans Serif"/>
                <a:cs typeface="Microsoft Sans Serif"/>
              </a:rPr>
              <a:t> </a:t>
            </a:r>
            <a:r>
              <a:rPr sz="1600" dirty="0">
                <a:solidFill>
                  <a:srgbClr val="FFFFCC"/>
                </a:solidFill>
                <a:latin typeface="Microsoft Sans Serif"/>
                <a:cs typeface="Microsoft Sans Serif"/>
              </a:rPr>
              <a:t>a</a:t>
            </a:r>
            <a:r>
              <a:rPr sz="1600" spc="-20" dirty="0">
                <a:solidFill>
                  <a:srgbClr val="FFFFCC"/>
                </a:solidFill>
                <a:latin typeface="Microsoft Sans Serif"/>
                <a:cs typeface="Microsoft Sans Serif"/>
              </a:rPr>
              <a:t> </a:t>
            </a:r>
            <a:r>
              <a:rPr sz="1600" dirty="0">
                <a:solidFill>
                  <a:srgbClr val="FFFFCC"/>
                </a:solidFill>
                <a:latin typeface="Microsoft Sans Serif"/>
                <a:cs typeface="Microsoft Sans Serif"/>
              </a:rPr>
              <a:t>także</a:t>
            </a:r>
            <a:r>
              <a:rPr sz="1600" spc="-20" dirty="0">
                <a:solidFill>
                  <a:srgbClr val="FFFFCC"/>
                </a:solidFill>
                <a:latin typeface="Microsoft Sans Serif"/>
                <a:cs typeface="Microsoft Sans Serif"/>
              </a:rPr>
              <a:t> </a:t>
            </a:r>
            <a:r>
              <a:rPr sz="1600" dirty="0">
                <a:solidFill>
                  <a:srgbClr val="FFFFCC"/>
                </a:solidFill>
                <a:latin typeface="Microsoft Sans Serif"/>
                <a:cs typeface="Microsoft Sans Serif"/>
              </a:rPr>
              <a:t>od</a:t>
            </a:r>
            <a:r>
              <a:rPr sz="1600" spc="-5" dirty="0">
                <a:solidFill>
                  <a:srgbClr val="FFFFCC"/>
                </a:solidFill>
                <a:latin typeface="Microsoft Sans Serif"/>
                <a:cs typeface="Microsoft Sans Serif"/>
              </a:rPr>
              <a:t> </a:t>
            </a:r>
            <a:r>
              <a:rPr sz="1600" dirty="0">
                <a:solidFill>
                  <a:srgbClr val="FFFFCC"/>
                </a:solidFill>
                <a:latin typeface="Microsoft Sans Serif"/>
                <a:cs typeface="Microsoft Sans Serif"/>
              </a:rPr>
              <a:t>szczepu</a:t>
            </a:r>
            <a:r>
              <a:rPr sz="1600" spc="-30" dirty="0">
                <a:solidFill>
                  <a:srgbClr val="FFFFCC"/>
                </a:solidFill>
                <a:latin typeface="Microsoft Sans Serif"/>
                <a:cs typeface="Microsoft Sans Serif"/>
              </a:rPr>
              <a:t> </a:t>
            </a:r>
            <a:r>
              <a:rPr sz="1600" spc="-10" dirty="0">
                <a:solidFill>
                  <a:srgbClr val="FFFFCC"/>
                </a:solidFill>
                <a:latin typeface="Microsoft Sans Serif"/>
                <a:cs typeface="Microsoft Sans Serif"/>
              </a:rPr>
              <a:t>wirusa.</a:t>
            </a:r>
            <a:endParaRPr sz="1600">
              <a:latin typeface="Microsoft Sans Serif"/>
              <a:cs typeface="Microsoft Sans Serif"/>
            </a:endParaRPr>
          </a:p>
          <a:p>
            <a:pPr marL="12700" marR="88900">
              <a:lnSpc>
                <a:spcPct val="100000"/>
              </a:lnSpc>
            </a:pPr>
            <a:r>
              <a:rPr sz="1600" dirty="0">
                <a:solidFill>
                  <a:srgbClr val="FFFFCC"/>
                </a:solidFill>
                <a:latin typeface="Microsoft Sans Serif"/>
                <a:cs typeface="Microsoft Sans Serif"/>
              </a:rPr>
              <a:t>Na</a:t>
            </a:r>
            <a:r>
              <a:rPr sz="1600" spc="-35" dirty="0">
                <a:solidFill>
                  <a:srgbClr val="FFFFCC"/>
                </a:solidFill>
                <a:latin typeface="Microsoft Sans Serif"/>
                <a:cs typeface="Microsoft Sans Serif"/>
              </a:rPr>
              <a:t> </a:t>
            </a:r>
            <a:r>
              <a:rPr sz="1600" dirty="0">
                <a:solidFill>
                  <a:srgbClr val="FFFFCC"/>
                </a:solidFill>
                <a:latin typeface="Microsoft Sans Serif"/>
                <a:cs typeface="Microsoft Sans Serif"/>
              </a:rPr>
              <a:t>liściach</a:t>
            </a:r>
            <a:r>
              <a:rPr sz="1600" spc="-65" dirty="0">
                <a:solidFill>
                  <a:srgbClr val="FFFFCC"/>
                </a:solidFill>
                <a:latin typeface="Microsoft Sans Serif"/>
                <a:cs typeface="Microsoft Sans Serif"/>
              </a:rPr>
              <a:t> </a:t>
            </a:r>
            <a:r>
              <a:rPr sz="1600" spc="-10" dirty="0">
                <a:solidFill>
                  <a:srgbClr val="FFFFCC"/>
                </a:solidFill>
                <a:latin typeface="Microsoft Sans Serif"/>
                <a:cs typeface="Microsoft Sans Serif"/>
              </a:rPr>
              <a:t>wierzchołkowych </a:t>
            </a:r>
            <a:r>
              <a:rPr sz="1600" dirty="0">
                <a:solidFill>
                  <a:srgbClr val="FFFFCC"/>
                </a:solidFill>
                <a:latin typeface="Microsoft Sans Serif"/>
                <a:cs typeface="Microsoft Sans Serif"/>
              </a:rPr>
              <a:t>wywołuje</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chlorotyczne</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plamy,</a:t>
            </a:r>
            <a:r>
              <a:rPr sz="1600" spc="-10" dirty="0">
                <a:solidFill>
                  <a:srgbClr val="FFFFCC"/>
                </a:solidFill>
                <a:latin typeface="Microsoft Sans Serif"/>
                <a:cs typeface="Microsoft Sans Serif"/>
              </a:rPr>
              <a:t> </a:t>
            </a:r>
            <a:r>
              <a:rPr sz="1600" dirty="0">
                <a:solidFill>
                  <a:srgbClr val="FFFFCC"/>
                </a:solidFill>
                <a:latin typeface="Microsoft Sans Serif"/>
                <a:cs typeface="Microsoft Sans Serif"/>
              </a:rPr>
              <a:t>które</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z</a:t>
            </a:r>
            <a:r>
              <a:rPr sz="1600" spc="-30" dirty="0">
                <a:solidFill>
                  <a:srgbClr val="FFFFCC"/>
                </a:solidFill>
                <a:latin typeface="Microsoft Sans Serif"/>
                <a:cs typeface="Microsoft Sans Serif"/>
              </a:rPr>
              <a:t> </a:t>
            </a:r>
            <a:r>
              <a:rPr sz="1600" spc="-10" dirty="0">
                <a:solidFill>
                  <a:srgbClr val="FFFFCC"/>
                </a:solidFill>
                <a:latin typeface="Microsoft Sans Serif"/>
                <a:cs typeface="Microsoft Sans Serif"/>
              </a:rPr>
              <a:t>czasem </a:t>
            </a:r>
            <a:r>
              <a:rPr sz="1600" dirty="0">
                <a:solidFill>
                  <a:srgbClr val="FFFFCC"/>
                </a:solidFill>
                <a:latin typeface="Microsoft Sans Serif"/>
                <a:cs typeface="Microsoft Sans Serif"/>
              </a:rPr>
              <a:t>obejmują</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cały</a:t>
            </a:r>
            <a:r>
              <a:rPr sz="1600" spc="-25" dirty="0">
                <a:solidFill>
                  <a:srgbClr val="FFFFCC"/>
                </a:solidFill>
                <a:latin typeface="Microsoft Sans Serif"/>
                <a:cs typeface="Microsoft Sans Serif"/>
              </a:rPr>
              <a:t> </a:t>
            </a:r>
            <a:r>
              <a:rPr sz="1600" dirty="0">
                <a:solidFill>
                  <a:srgbClr val="FFFFCC"/>
                </a:solidFill>
                <a:latin typeface="Microsoft Sans Serif"/>
                <a:cs typeface="Microsoft Sans Serif"/>
              </a:rPr>
              <a:t>liść</a:t>
            </a:r>
            <a:r>
              <a:rPr sz="1600" spc="-40" dirty="0">
                <a:solidFill>
                  <a:srgbClr val="FFFFCC"/>
                </a:solidFill>
                <a:latin typeface="Microsoft Sans Serif"/>
                <a:cs typeface="Microsoft Sans Serif"/>
              </a:rPr>
              <a:t> </a:t>
            </a:r>
            <a:r>
              <a:rPr sz="1600" dirty="0">
                <a:solidFill>
                  <a:srgbClr val="FFFFCC"/>
                </a:solidFill>
                <a:latin typeface="Microsoft Sans Serif"/>
                <a:cs typeface="Microsoft Sans Serif"/>
              </a:rPr>
              <a:t>oraz</a:t>
            </a:r>
            <a:r>
              <a:rPr sz="1600" spc="-5" dirty="0">
                <a:solidFill>
                  <a:srgbClr val="FFFFCC"/>
                </a:solidFill>
                <a:latin typeface="Microsoft Sans Serif"/>
                <a:cs typeface="Microsoft Sans Serif"/>
              </a:rPr>
              <a:t> </a:t>
            </a:r>
            <a:r>
              <a:rPr sz="1600" spc="-10" dirty="0">
                <a:solidFill>
                  <a:srgbClr val="FFFFCC"/>
                </a:solidFill>
                <a:latin typeface="Microsoft Sans Serif"/>
                <a:cs typeface="Microsoft Sans Serif"/>
              </a:rPr>
              <a:t>zniekształcenia</a:t>
            </a:r>
            <a:r>
              <a:rPr sz="1600" spc="-15" dirty="0">
                <a:solidFill>
                  <a:srgbClr val="FFFFCC"/>
                </a:solidFill>
                <a:latin typeface="Microsoft Sans Serif"/>
                <a:cs typeface="Microsoft Sans Serif"/>
              </a:rPr>
              <a:t> </a:t>
            </a:r>
            <a:r>
              <a:rPr sz="1600" spc="655" dirty="0">
                <a:solidFill>
                  <a:srgbClr val="FFFFCC"/>
                </a:solidFill>
                <a:latin typeface="Microsoft Sans Serif"/>
                <a:cs typeface="Microsoft Sans Serif"/>
              </a:rPr>
              <a:t>—</a:t>
            </a:r>
            <a:r>
              <a:rPr sz="1600" spc="-10" dirty="0">
                <a:solidFill>
                  <a:srgbClr val="FFFFCC"/>
                </a:solidFill>
                <a:latin typeface="Microsoft Sans Serif"/>
                <a:cs typeface="Microsoft Sans Serif"/>
              </a:rPr>
              <a:t> </a:t>
            </a:r>
            <a:r>
              <a:rPr sz="1600" dirty="0">
                <a:solidFill>
                  <a:srgbClr val="FFFFCC"/>
                </a:solidFill>
                <a:latin typeface="Microsoft Sans Serif"/>
                <a:cs typeface="Microsoft Sans Serif"/>
              </a:rPr>
              <a:t>często</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w</a:t>
            </a:r>
            <a:r>
              <a:rPr sz="1600" spc="-10" dirty="0">
                <a:solidFill>
                  <a:srgbClr val="FFFFCC"/>
                </a:solidFill>
                <a:latin typeface="Microsoft Sans Serif"/>
                <a:cs typeface="Microsoft Sans Serif"/>
              </a:rPr>
              <a:t> </a:t>
            </a:r>
            <a:r>
              <a:rPr sz="1600" dirty="0">
                <a:solidFill>
                  <a:srgbClr val="FFFFCC"/>
                </a:solidFill>
                <a:latin typeface="Microsoft Sans Serif"/>
                <a:cs typeface="Microsoft Sans Serif"/>
              </a:rPr>
              <a:t>postaci</a:t>
            </a:r>
            <a:r>
              <a:rPr sz="1600" spc="-25" dirty="0">
                <a:solidFill>
                  <a:srgbClr val="FFFFCC"/>
                </a:solidFill>
                <a:latin typeface="Microsoft Sans Serif"/>
                <a:cs typeface="Microsoft Sans Serif"/>
              </a:rPr>
              <a:t> </a:t>
            </a:r>
            <a:r>
              <a:rPr sz="1600" dirty="0">
                <a:solidFill>
                  <a:srgbClr val="FFFFCC"/>
                </a:solidFill>
                <a:latin typeface="Microsoft Sans Serif"/>
                <a:cs typeface="Microsoft Sans Serif"/>
              </a:rPr>
              <a:t>zielonych</a:t>
            </a:r>
            <a:r>
              <a:rPr sz="1600" spc="-20" dirty="0">
                <a:solidFill>
                  <a:srgbClr val="FFFFCC"/>
                </a:solidFill>
                <a:latin typeface="Microsoft Sans Serif"/>
                <a:cs typeface="Microsoft Sans Serif"/>
              </a:rPr>
              <a:t> </a:t>
            </a:r>
            <a:r>
              <a:rPr sz="1600" spc="-10" dirty="0">
                <a:solidFill>
                  <a:srgbClr val="FFFFCC"/>
                </a:solidFill>
                <a:latin typeface="Microsoft Sans Serif"/>
                <a:cs typeface="Microsoft Sans Serif"/>
              </a:rPr>
              <a:t>"bąbli". </a:t>
            </a:r>
            <a:r>
              <a:rPr sz="1600" dirty="0">
                <a:solidFill>
                  <a:srgbClr val="FFFFCC"/>
                </a:solidFill>
                <a:latin typeface="Microsoft Sans Serif"/>
                <a:cs typeface="Microsoft Sans Serif"/>
              </a:rPr>
              <a:t>Na</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starszych </a:t>
            </a:r>
            <a:r>
              <a:rPr sz="1600" spc="655" dirty="0">
                <a:solidFill>
                  <a:srgbClr val="FFFFCC"/>
                </a:solidFill>
                <a:latin typeface="Microsoft Sans Serif"/>
                <a:cs typeface="Microsoft Sans Serif"/>
              </a:rPr>
              <a:t>—</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dolnych</a:t>
            </a:r>
            <a:r>
              <a:rPr sz="1600" spc="-10" dirty="0">
                <a:solidFill>
                  <a:srgbClr val="FFFFCC"/>
                </a:solidFill>
                <a:latin typeface="Microsoft Sans Serif"/>
                <a:cs typeface="Microsoft Sans Serif"/>
              </a:rPr>
              <a:t> </a:t>
            </a:r>
            <a:r>
              <a:rPr sz="1600" spc="655" dirty="0">
                <a:solidFill>
                  <a:srgbClr val="FFFFCC"/>
                </a:solidFill>
                <a:latin typeface="Microsoft Sans Serif"/>
                <a:cs typeface="Microsoft Sans Serif"/>
              </a:rPr>
              <a:t>—</a:t>
            </a:r>
            <a:r>
              <a:rPr sz="1600" spc="-15" dirty="0">
                <a:solidFill>
                  <a:srgbClr val="FFFFCC"/>
                </a:solidFill>
                <a:latin typeface="Microsoft Sans Serif"/>
                <a:cs typeface="Microsoft Sans Serif"/>
              </a:rPr>
              <a:t> </a:t>
            </a:r>
            <a:r>
              <a:rPr sz="1600" dirty="0">
                <a:solidFill>
                  <a:srgbClr val="FFFFCC"/>
                </a:solidFill>
                <a:latin typeface="Microsoft Sans Serif"/>
                <a:cs typeface="Microsoft Sans Serif"/>
              </a:rPr>
              <a:t>liściach</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nekrotyczne</a:t>
            </a:r>
            <a:r>
              <a:rPr sz="1600" spc="-5" dirty="0">
                <a:solidFill>
                  <a:srgbClr val="FFFFCC"/>
                </a:solidFill>
                <a:latin typeface="Microsoft Sans Serif"/>
                <a:cs typeface="Microsoft Sans Serif"/>
              </a:rPr>
              <a:t> </a:t>
            </a:r>
            <a:r>
              <a:rPr sz="1600" dirty="0">
                <a:solidFill>
                  <a:srgbClr val="FFFFCC"/>
                </a:solidFill>
                <a:latin typeface="Microsoft Sans Serif"/>
                <a:cs typeface="Microsoft Sans Serif"/>
              </a:rPr>
              <a:t>plamy,</a:t>
            </a:r>
            <a:r>
              <a:rPr sz="1600" spc="-5" dirty="0">
                <a:solidFill>
                  <a:srgbClr val="FFFFCC"/>
                </a:solidFill>
                <a:latin typeface="Microsoft Sans Serif"/>
                <a:cs typeface="Microsoft Sans Serif"/>
              </a:rPr>
              <a:t> </a:t>
            </a:r>
            <a:r>
              <a:rPr sz="1600" dirty="0">
                <a:solidFill>
                  <a:srgbClr val="FFFFCC"/>
                </a:solidFill>
                <a:latin typeface="Microsoft Sans Serif"/>
                <a:cs typeface="Microsoft Sans Serif"/>
              </a:rPr>
              <a:t>a</a:t>
            </a:r>
            <a:r>
              <a:rPr sz="1600" spc="-15" dirty="0">
                <a:solidFill>
                  <a:srgbClr val="FFFFCC"/>
                </a:solidFill>
                <a:latin typeface="Microsoft Sans Serif"/>
                <a:cs typeface="Microsoft Sans Serif"/>
              </a:rPr>
              <a:t> </a:t>
            </a:r>
            <a:r>
              <a:rPr sz="1600" spc="-10" dirty="0">
                <a:solidFill>
                  <a:srgbClr val="FFFFCC"/>
                </a:solidFill>
                <a:latin typeface="Microsoft Sans Serif"/>
                <a:cs typeface="Microsoft Sans Serif"/>
              </a:rPr>
              <a:t>przypominają </a:t>
            </a:r>
            <a:r>
              <a:rPr sz="1600" dirty="0">
                <a:solidFill>
                  <a:srgbClr val="FFFFCC"/>
                </a:solidFill>
                <a:latin typeface="Microsoft Sans Serif"/>
                <a:cs typeface="Microsoft Sans Serif"/>
              </a:rPr>
              <a:t>uszkodzenia</a:t>
            </a:r>
            <a:r>
              <a:rPr sz="1600" spc="-75" dirty="0">
                <a:solidFill>
                  <a:srgbClr val="FFFFCC"/>
                </a:solidFill>
                <a:latin typeface="Microsoft Sans Serif"/>
                <a:cs typeface="Microsoft Sans Serif"/>
              </a:rPr>
              <a:t> </a:t>
            </a:r>
            <a:r>
              <a:rPr sz="1600" dirty="0">
                <a:solidFill>
                  <a:srgbClr val="FFFFCC"/>
                </a:solidFill>
                <a:latin typeface="Microsoft Sans Serif"/>
                <a:cs typeface="Microsoft Sans Serif"/>
              </a:rPr>
              <a:t>spowodowane</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przez</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herbicydy</a:t>
            </a:r>
            <a:r>
              <a:rPr sz="1600" spc="-35" dirty="0">
                <a:solidFill>
                  <a:srgbClr val="FFFFCC"/>
                </a:solidFill>
                <a:latin typeface="Microsoft Sans Serif"/>
                <a:cs typeface="Microsoft Sans Serif"/>
              </a:rPr>
              <a:t> </a:t>
            </a:r>
            <a:r>
              <a:rPr sz="1600" dirty="0">
                <a:solidFill>
                  <a:srgbClr val="FFFFCC"/>
                </a:solidFill>
                <a:latin typeface="Microsoft Sans Serif"/>
                <a:cs typeface="Microsoft Sans Serif"/>
              </a:rPr>
              <a:t>hormonalne</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(np.</a:t>
            </a:r>
            <a:r>
              <a:rPr sz="1600" spc="-40" dirty="0">
                <a:solidFill>
                  <a:srgbClr val="FFFFCC"/>
                </a:solidFill>
                <a:latin typeface="Microsoft Sans Serif"/>
                <a:cs typeface="Microsoft Sans Serif"/>
              </a:rPr>
              <a:t> </a:t>
            </a:r>
            <a:r>
              <a:rPr sz="1600" dirty="0">
                <a:solidFill>
                  <a:srgbClr val="FFFFCC"/>
                </a:solidFill>
                <a:latin typeface="Microsoft Sans Serif"/>
                <a:cs typeface="Microsoft Sans Serif"/>
              </a:rPr>
              <a:t>zawierające</a:t>
            </a:r>
            <a:r>
              <a:rPr sz="1600" spc="-60" dirty="0">
                <a:solidFill>
                  <a:srgbClr val="FFFFCC"/>
                </a:solidFill>
                <a:latin typeface="Microsoft Sans Serif"/>
                <a:cs typeface="Microsoft Sans Serif"/>
              </a:rPr>
              <a:t> </a:t>
            </a:r>
            <a:r>
              <a:rPr sz="1600" spc="-20" dirty="0">
                <a:solidFill>
                  <a:srgbClr val="FFFFCC"/>
                </a:solidFill>
                <a:latin typeface="Microsoft Sans Serif"/>
                <a:cs typeface="Microsoft Sans Serif"/>
              </a:rPr>
              <a:t>2,4- </a:t>
            </a:r>
            <a:r>
              <a:rPr sz="1600" dirty="0">
                <a:solidFill>
                  <a:srgbClr val="FFFFCC"/>
                </a:solidFill>
                <a:latin typeface="Microsoft Sans Serif"/>
                <a:cs typeface="Microsoft Sans Serif"/>
              </a:rPr>
              <a:t>D)</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lub</a:t>
            </a:r>
            <a:r>
              <a:rPr sz="1600" spc="-35" dirty="0">
                <a:solidFill>
                  <a:srgbClr val="FFFFCC"/>
                </a:solidFill>
                <a:latin typeface="Microsoft Sans Serif"/>
                <a:cs typeface="Microsoft Sans Serif"/>
              </a:rPr>
              <a:t> </a:t>
            </a:r>
            <a:r>
              <a:rPr sz="1600" dirty="0">
                <a:solidFill>
                  <a:srgbClr val="FFFFCC"/>
                </a:solidFill>
                <a:latin typeface="Microsoft Sans Serif"/>
                <a:cs typeface="Microsoft Sans Serif"/>
              </a:rPr>
              <a:t>regulatory</a:t>
            </a:r>
            <a:r>
              <a:rPr sz="1600" spc="-20" dirty="0">
                <a:solidFill>
                  <a:srgbClr val="FFFFCC"/>
                </a:solidFill>
                <a:latin typeface="Microsoft Sans Serif"/>
                <a:cs typeface="Microsoft Sans Serif"/>
              </a:rPr>
              <a:t> </a:t>
            </a:r>
            <a:r>
              <a:rPr sz="1600" dirty="0">
                <a:solidFill>
                  <a:srgbClr val="FFFFCC"/>
                </a:solidFill>
                <a:latin typeface="Microsoft Sans Serif"/>
                <a:cs typeface="Microsoft Sans Serif"/>
              </a:rPr>
              <a:t>wzrostu.</a:t>
            </a:r>
            <a:r>
              <a:rPr sz="1600" spc="-10" dirty="0">
                <a:solidFill>
                  <a:srgbClr val="FFFFCC"/>
                </a:solidFill>
                <a:latin typeface="Microsoft Sans Serif"/>
                <a:cs typeface="Microsoft Sans Serif"/>
              </a:rPr>
              <a:t> </a:t>
            </a:r>
            <a:r>
              <a:rPr sz="1600" dirty="0">
                <a:solidFill>
                  <a:srgbClr val="FFFFCC"/>
                </a:solidFill>
                <a:latin typeface="Microsoft Sans Serif"/>
                <a:cs typeface="Microsoft Sans Serif"/>
              </a:rPr>
              <a:t>Na</a:t>
            </a:r>
            <a:r>
              <a:rPr sz="1600" spc="-25" dirty="0">
                <a:solidFill>
                  <a:srgbClr val="FFFFCC"/>
                </a:solidFill>
                <a:latin typeface="Microsoft Sans Serif"/>
                <a:cs typeface="Microsoft Sans Serif"/>
              </a:rPr>
              <a:t> </a:t>
            </a:r>
            <a:r>
              <a:rPr sz="1600" dirty="0">
                <a:solidFill>
                  <a:srgbClr val="FFFFCC"/>
                </a:solidFill>
                <a:latin typeface="Microsoft Sans Serif"/>
                <a:cs typeface="Microsoft Sans Serif"/>
              </a:rPr>
              <a:t>ogonkach</a:t>
            </a:r>
            <a:r>
              <a:rPr sz="1600" spc="-45" dirty="0">
                <a:solidFill>
                  <a:srgbClr val="FFFFCC"/>
                </a:solidFill>
                <a:latin typeface="Microsoft Sans Serif"/>
                <a:cs typeface="Microsoft Sans Serif"/>
              </a:rPr>
              <a:t> </a:t>
            </a:r>
            <a:r>
              <a:rPr sz="1600" dirty="0">
                <a:solidFill>
                  <a:srgbClr val="FFFFCC"/>
                </a:solidFill>
                <a:latin typeface="Microsoft Sans Serif"/>
                <a:cs typeface="Microsoft Sans Serif"/>
              </a:rPr>
              <a:t>liściowych</a:t>
            </a:r>
            <a:r>
              <a:rPr sz="1600" spc="-35" dirty="0">
                <a:solidFill>
                  <a:srgbClr val="FFFFCC"/>
                </a:solidFill>
                <a:latin typeface="Microsoft Sans Serif"/>
                <a:cs typeface="Microsoft Sans Serif"/>
              </a:rPr>
              <a:t> </a:t>
            </a:r>
            <a:r>
              <a:rPr sz="1600" dirty="0">
                <a:solidFill>
                  <a:srgbClr val="FFFFCC"/>
                </a:solidFill>
                <a:latin typeface="Microsoft Sans Serif"/>
                <a:cs typeface="Microsoft Sans Serif"/>
              </a:rPr>
              <a:t>oraz</a:t>
            </a:r>
            <a:r>
              <a:rPr sz="1600" spc="-30" dirty="0">
                <a:solidFill>
                  <a:srgbClr val="FFFFCC"/>
                </a:solidFill>
                <a:latin typeface="Microsoft Sans Serif"/>
                <a:cs typeface="Microsoft Sans Serif"/>
              </a:rPr>
              <a:t> </a:t>
            </a:r>
            <a:r>
              <a:rPr sz="1600" dirty="0">
                <a:solidFill>
                  <a:srgbClr val="FFFFCC"/>
                </a:solidFill>
                <a:latin typeface="Microsoft Sans Serif"/>
                <a:cs typeface="Microsoft Sans Serif"/>
              </a:rPr>
              <a:t>łodygach</a:t>
            </a:r>
            <a:r>
              <a:rPr sz="1600" spc="-30" dirty="0">
                <a:solidFill>
                  <a:srgbClr val="FFFFCC"/>
                </a:solidFill>
                <a:latin typeface="Microsoft Sans Serif"/>
                <a:cs typeface="Microsoft Sans Serif"/>
              </a:rPr>
              <a:t> </a:t>
            </a:r>
            <a:r>
              <a:rPr sz="1600" spc="-20" dirty="0">
                <a:solidFill>
                  <a:srgbClr val="FFFFCC"/>
                </a:solidFill>
                <a:latin typeface="Microsoft Sans Serif"/>
                <a:cs typeface="Microsoft Sans Serif"/>
              </a:rPr>
              <a:t>mogą </a:t>
            </a:r>
            <a:r>
              <a:rPr sz="1600" dirty="0">
                <a:solidFill>
                  <a:srgbClr val="FFFFCC"/>
                </a:solidFill>
                <a:latin typeface="Microsoft Sans Serif"/>
                <a:cs typeface="Microsoft Sans Serif"/>
              </a:rPr>
              <a:t>występować</a:t>
            </a:r>
            <a:r>
              <a:rPr sz="1600" spc="-65" dirty="0">
                <a:solidFill>
                  <a:srgbClr val="FFFFCC"/>
                </a:solidFill>
                <a:latin typeface="Microsoft Sans Serif"/>
                <a:cs typeface="Microsoft Sans Serif"/>
              </a:rPr>
              <a:t> </a:t>
            </a:r>
            <a:r>
              <a:rPr sz="1600" dirty="0">
                <a:solidFill>
                  <a:srgbClr val="FFFFCC"/>
                </a:solidFill>
                <a:latin typeface="Microsoft Sans Serif"/>
                <a:cs typeface="Microsoft Sans Serif"/>
              </a:rPr>
              <a:t>nekrotyczne</a:t>
            </a:r>
            <a:r>
              <a:rPr sz="1600" spc="-60" dirty="0">
                <a:solidFill>
                  <a:srgbClr val="FFFFCC"/>
                </a:solidFill>
                <a:latin typeface="Microsoft Sans Serif"/>
                <a:cs typeface="Microsoft Sans Serif"/>
              </a:rPr>
              <a:t> </a:t>
            </a:r>
            <a:r>
              <a:rPr sz="1600" spc="-10" dirty="0">
                <a:solidFill>
                  <a:srgbClr val="FFFFCC"/>
                </a:solidFill>
                <a:latin typeface="Microsoft Sans Serif"/>
                <a:cs typeface="Microsoft Sans Serif"/>
              </a:rPr>
              <a:t>smugi.</a:t>
            </a:r>
            <a:endParaRPr sz="1600">
              <a:latin typeface="Microsoft Sans Serif"/>
              <a:cs typeface="Microsoft Sans Serif"/>
            </a:endParaRPr>
          </a:p>
        </p:txBody>
      </p:sp>
      <p:grpSp>
        <p:nvGrpSpPr>
          <p:cNvPr id="4" name="object 4"/>
          <p:cNvGrpSpPr/>
          <p:nvPr/>
        </p:nvGrpSpPr>
        <p:grpSpPr>
          <a:xfrm>
            <a:off x="827087" y="4133850"/>
            <a:ext cx="7134859" cy="2597150"/>
            <a:chOff x="827087" y="4133850"/>
            <a:chExt cx="7134859" cy="2597150"/>
          </a:xfrm>
        </p:grpSpPr>
        <p:pic>
          <p:nvPicPr>
            <p:cNvPr id="5" name="object 5"/>
            <p:cNvPicPr/>
            <p:nvPr/>
          </p:nvPicPr>
          <p:blipFill>
            <a:blip r:embed="rId2" cstate="print"/>
            <a:stretch>
              <a:fillRect/>
            </a:stretch>
          </p:blipFill>
          <p:spPr>
            <a:xfrm>
              <a:off x="827087" y="4292600"/>
              <a:ext cx="2381250" cy="1581150"/>
            </a:xfrm>
            <a:prstGeom prst="rect">
              <a:avLst/>
            </a:prstGeom>
          </p:spPr>
        </p:pic>
        <p:pic>
          <p:nvPicPr>
            <p:cNvPr id="6" name="object 6"/>
            <p:cNvPicPr/>
            <p:nvPr/>
          </p:nvPicPr>
          <p:blipFill>
            <a:blip r:embed="rId3" cstate="print"/>
            <a:stretch>
              <a:fillRect/>
            </a:stretch>
          </p:blipFill>
          <p:spPr>
            <a:xfrm>
              <a:off x="5580126" y="4133850"/>
              <a:ext cx="2381250" cy="1571625"/>
            </a:xfrm>
            <a:prstGeom prst="rect">
              <a:avLst/>
            </a:prstGeom>
          </p:spPr>
        </p:pic>
        <p:pic>
          <p:nvPicPr>
            <p:cNvPr id="7" name="object 7"/>
            <p:cNvPicPr/>
            <p:nvPr/>
          </p:nvPicPr>
          <p:blipFill>
            <a:blip r:embed="rId4" cstate="print"/>
            <a:stretch>
              <a:fillRect/>
            </a:stretch>
          </p:blipFill>
          <p:spPr>
            <a:xfrm>
              <a:off x="3564001" y="4149725"/>
              <a:ext cx="1714500" cy="2581275"/>
            </a:xfrm>
            <a:prstGeom prst="rect">
              <a:avLst/>
            </a:prstGeom>
          </p:spPr>
        </p:pic>
      </p:grpSp>
      <p:sp>
        <p:nvSpPr>
          <p:cNvPr id="8" name="object 8"/>
          <p:cNvSpPr txBox="1">
            <a:spLocks noGrp="1"/>
          </p:cNvSpPr>
          <p:nvPr>
            <p:ph type="title"/>
          </p:nvPr>
        </p:nvSpPr>
        <p:spPr>
          <a:xfrm>
            <a:off x="-1588" y="191641"/>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u="sng" dirty="0" err="1">
                <a:solidFill>
                  <a:srgbClr val="FFFFCC"/>
                </a:solidFill>
                <a:uFill>
                  <a:solidFill>
                    <a:srgbClr val="FFFFCC"/>
                  </a:solidFill>
                </a:uFill>
                <a:latin typeface="Microsoft Sans Serif"/>
                <a:cs typeface="Microsoft Sans Serif"/>
              </a:rPr>
              <a:t>Objawy</a:t>
            </a:r>
            <a:r>
              <a:rPr sz="2600" u="sng" spc="-1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chorób</a:t>
            </a:r>
            <a:r>
              <a:rPr sz="2600" u="sng" spc="-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wirusowych -</a:t>
            </a:r>
            <a:r>
              <a:rPr sz="2600" u="sng" spc="5" dirty="0">
                <a:solidFill>
                  <a:srgbClr val="FFFFCC"/>
                </a:solidFill>
                <a:uFill>
                  <a:solidFill>
                    <a:srgbClr val="FFFFCC"/>
                  </a:solidFill>
                </a:uFill>
                <a:latin typeface="Microsoft Sans Serif"/>
                <a:cs typeface="Microsoft Sans Serif"/>
              </a:rPr>
              <a:t> </a:t>
            </a:r>
            <a:r>
              <a:rPr sz="2600" u="sng" spc="-10" dirty="0">
                <a:solidFill>
                  <a:srgbClr val="FFFFCC"/>
                </a:solidFill>
                <a:uFill>
                  <a:solidFill>
                    <a:srgbClr val="FFFFCC"/>
                  </a:solidFill>
                </a:u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058670" y="2039493"/>
            <a:ext cx="6549390" cy="2526030"/>
          </a:xfrm>
          <a:prstGeom prst="rect">
            <a:avLst/>
          </a:prstGeom>
        </p:spPr>
        <p:txBody>
          <a:bodyPr vert="horz" wrap="square" lIns="0" tIns="13335" rIns="0" bIns="0" rtlCol="0">
            <a:spAutoFit/>
          </a:bodyPr>
          <a:lstStyle/>
          <a:p>
            <a:pPr marL="355600" marR="5715" indent="-342900" algn="just">
              <a:lnSpc>
                <a:spcPct val="100000"/>
              </a:lnSpc>
              <a:spcBef>
                <a:spcPts val="105"/>
              </a:spcBef>
              <a:buClr>
                <a:srgbClr val="FFFFCC"/>
              </a:buClr>
              <a:buSzPct val="70000"/>
              <a:buFont typeface="Wingdings"/>
              <a:buChar char=""/>
              <a:tabLst>
                <a:tab pos="355600" algn="l"/>
              </a:tabLst>
            </a:pPr>
            <a:r>
              <a:rPr sz="2000" u="sng" dirty="0">
                <a:solidFill>
                  <a:srgbClr val="FFFFFF"/>
                </a:solidFill>
                <a:uFill>
                  <a:solidFill>
                    <a:srgbClr val="FFFFFF"/>
                  </a:solidFill>
                </a:uFill>
                <a:latin typeface="Verdana"/>
                <a:cs typeface="Verdana"/>
              </a:rPr>
              <a:t>Kędzierzawienie</a:t>
            </a:r>
            <a:r>
              <a:rPr sz="2000" u="sng" spc="-35" dirty="0">
                <a:solidFill>
                  <a:srgbClr val="FFFFFF"/>
                </a:solidFill>
                <a:uFill>
                  <a:solidFill>
                    <a:srgbClr val="FFFFFF"/>
                  </a:solidFill>
                </a:uFill>
                <a:latin typeface="Verdana"/>
                <a:cs typeface="Verdana"/>
              </a:rPr>
              <a:t>  </a:t>
            </a:r>
            <a:r>
              <a:rPr sz="2000" u="sng" dirty="0">
                <a:solidFill>
                  <a:srgbClr val="FFFFFF"/>
                </a:solidFill>
                <a:uFill>
                  <a:solidFill>
                    <a:srgbClr val="FFFFFF"/>
                  </a:solidFill>
                </a:uFill>
                <a:latin typeface="Verdana"/>
                <a:cs typeface="Verdana"/>
              </a:rPr>
              <a:t>liści</a:t>
            </a:r>
            <a:r>
              <a:rPr sz="2000" spc="-20" dirty="0">
                <a:solidFill>
                  <a:srgbClr val="FFFFFF"/>
                </a:solidFill>
                <a:latin typeface="Verdana"/>
                <a:cs typeface="Verdana"/>
              </a:rPr>
              <a:t>  </a:t>
            </a:r>
            <a:r>
              <a:rPr sz="2000" dirty="0">
                <a:solidFill>
                  <a:srgbClr val="FFFFFF"/>
                </a:solidFill>
                <a:latin typeface="Verdana"/>
                <a:cs typeface="Verdana"/>
              </a:rPr>
              <a:t>–</a:t>
            </a:r>
            <a:r>
              <a:rPr sz="2000" spc="-20" dirty="0">
                <a:solidFill>
                  <a:srgbClr val="FFFFFF"/>
                </a:solidFill>
                <a:latin typeface="Verdana"/>
                <a:cs typeface="Verdana"/>
              </a:rPr>
              <a:t>  </a:t>
            </a:r>
            <a:r>
              <a:rPr sz="2000" dirty="0">
                <a:solidFill>
                  <a:srgbClr val="FFFFFF"/>
                </a:solidFill>
                <a:latin typeface="Verdana"/>
                <a:cs typeface="Verdana"/>
              </a:rPr>
              <a:t>wskutek</a:t>
            </a:r>
            <a:r>
              <a:rPr sz="2000" spc="-25" dirty="0">
                <a:solidFill>
                  <a:srgbClr val="FFFFFF"/>
                </a:solidFill>
                <a:latin typeface="Verdana"/>
                <a:cs typeface="Verdana"/>
              </a:rPr>
              <a:t>  </a:t>
            </a:r>
            <a:r>
              <a:rPr sz="2000" spc="-10" dirty="0">
                <a:solidFill>
                  <a:srgbClr val="FFFFFF"/>
                </a:solidFill>
                <a:latin typeface="Verdana"/>
                <a:cs typeface="Verdana"/>
              </a:rPr>
              <a:t>zahamowania </a:t>
            </a:r>
            <a:r>
              <a:rPr sz="2000" dirty="0">
                <a:solidFill>
                  <a:srgbClr val="FFFFFF"/>
                </a:solidFill>
                <a:latin typeface="Verdana"/>
                <a:cs typeface="Verdana"/>
              </a:rPr>
              <a:t>przez</a:t>
            </a:r>
            <a:r>
              <a:rPr sz="2000" spc="-95" dirty="0">
                <a:solidFill>
                  <a:srgbClr val="FFFFFF"/>
                </a:solidFill>
                <a:latin typeface="Verdana"/>
                <a:cs typeface="Verdana"/>
              </a:rPr>
              <a:t>  </a:t>
            </a:r>
            <a:r>
              <a:rPr sz="2000" dirty="0">
                <a:solidFill>
                  <a:srgbClr val="FFFFFF"/>
                </a:solidFill>
                <a:latin typeface="Verdana"/>
                <a:cs typeface="Verdana"/>
              </a:rPr>
              <a:t>wirusy</a:t>
            </a:r>
            <a:r>
              <a:rPr sz="2000" spc="-90" dirty="0">
                <a:solidFill>
                  <a:srgbClr val="FFFFFF"/>
                </a:solidFill>
                <a:latin typeface="Verdana"/>
                <a:cs typeface="Verdana"/>
              </a:rPr>
              <a:t>  </a:t>
            </a:r>
            <a:r>
              <a:rPr sz="2000" dirty="0">
                <a:solidFill>
                  <a:srgbClr val="FFFFFF"/>
                </a:solidFill>
                <a:latin typeface="Verdana"/>
                <a:cs typeface="Verdana"/>
              </a:rPr>
              <a:t>wzrostu</a:t>
            </a:r>
            <a:r>
              <a:rPr sz="2000" spc="-90" dirty="0">
                <a:solidFill>
                  <a:srgbClr val="FFFFFF"/>
                </a:solidFill>
                <a:latin typeface="Verdana"/>
                <a:cs typeface="Verdana"/>
              </a:rPr>
              <a:t>  </a:t>
            </a:r>
            <a:r>
              <a:rPr sz="2000" dirty="0">
                <a:solidFill>
                  <a:srgbClr val="FFFFFF"/>
                </a:solidFill>
                <a:latin typeface="Verdana"/>
                <a:cs typeface="Verdana"/>
              </a:rPr>
              <a:t>wiązek</a:t>
            </a:r>
            <a:r>
              <a:rPr sz="2000" spc="-85" dirty="0">
                <a:solidFill>
                  <a:srgbClr val="FFFFFF"/>
                </a:solidFill>
                <a:latin typeface="Verdana"/>
                <a:cs typeface="Verdana"/>
              </a:rPr>
              <a:t>  </a:t>
            </a:r>
            <a:r>
              <a:rPr sz="2000" dirty="0">
                <a:solidFill>
                  <a:srgbClr val="FFFFFF"/>
                </a:solidFill>
                <a:latin typeface="Verdana"/>
                <a:cs typeface="Verdana"/>
              </a:rPr>
              <a:t>przewodzących</a:t>
            </a:r>
            <a:r>
              <a:rPr sz="2000" spc="-95" dirty="0">
                <a:solidFill>
                  <a:srgbClr val="FFFFFF"/>
                </a:solidFill>
                <a:latin typeface="Verdana"/>
                <a:cs typeface="Verdana"/>
              </a:rPr>
              <a:t>  </a:t>
            </a:r>
            <a:r>
              <a:rPr sz="2000" spc="-50" dirty="0">
                <a:solidFill>
                  <a:srgbClr val="FFFFFF"/>
                </a:solidFill>
                <a:latin typeface="Verdana"/>
                <a:cs typeface="Verdana"/>
              </a:rPr>
              <a:t>i </a:t>
            </a:r>
            <a:r>
              <a:rPr sz="2000" dirty="0">
                <a:solidFill>
                  <a:srgbClr val="FFFFFF"/>
                </a:solidFill>
                <a:latin typeface="Verdana"/>
                <a:cs typeface="Verdana"/>
              </a:rPr>
              <a:t>wzrostu</a:t>
            </a:r>
            <a:r>
              <a:rPr sz="2000" spc="450" dirty="0">
                <a:solidFill>
                  <a:srgbClr val="FFFFFF"/>
                </a:solidFill>
                <a:latin typeface="Verdana"/>
                <a:cs typeface="Verdana"/>
              </a:rPr>
              <a:t>  </a:t>
            </a:r>
            <a:r>
              <a:rPr sz="2000" dirty="0">
                <a:solidFill>
                  <a:srgbClr val="FFFFFF"/>
                </a:solidFill>
                <a:latin typeface="Verdana"/>
                <a:cs typeface="Verdana"/>
              </a:rPr>
              <a:t>tkanek</a:t>
            </a:r>
            <a:r>
              <a:rPr sz="2000" spc="459" dirty="0">
                <a:solidFill>
                  <a:srgbClr val="FFFFFF"/>
                </a:solidFill>
                <a:latin typeface="Verdana"/>
                <a:cs typeface="Verdana"/>
              </a:rPr>
              <a:t>  </a:t>
            </a:r>
            <a:r>
              <a:rPr sz="2000" dirty="0">
                <a:solidFill>
                  <a:srgbClr val="FFFFFF"/>
                </a:solidFill>
                <a:latin typeface="Verdana"/>
                <a:cs typeface="Verdana"/>
              </a:rPr>
              <a:t>międzywiązkowych</a:t>
            </a:r>
            <a:r>
              <a:rPr sz="2000" spc="445" dirty="0">
                <a:solidFill>
                  <a:srgbClr val="FFFFFF"/>
                </a:solidFill>
                <a:latin typeface="Verdana"/>
                <a:cs typeface="Verdana"/>
              </a:rPr>
              <a:t>  </a:t>
            </a:r>
            <a:r>
              <a:rPr sz="2000" dirty="0">
                <a:solidFill>
                  <a:srgbClr val="FFFFFF"/>
                </a:solidFill>
                <a:latin typeface="Verdana"/>
                <a:cs typeface="Verdana"/>
              </a:rPr>
              <a:t>(np.</a:t>
            </a:r>
            <a:r>
              <a:rPr sz="2000" spc="455" dirty="0">
                <a:solidFill>
                  <a:srgbClr val="FFFFFF"/>
                </a:solidFill>
                <a:latin typeface="Verdana"/>
                <a:cs typeface="Verdana"/>
              </a:rPr>
              <a:t>  </a:t>
            </a:r>
            <a:r>
              <a:rPr sz="2000" spc="-50" dirty="0">
                <a:solidFill>
                  <a:srgbClr val="FFFFFF"/>
                </a:solidFill>
                <a:latin typeface="Verdana"/>
                <a:cs typeface="Verdana"/>
              </a:rPr>
              <a:t>u </a:t>
            </a:r>
            <a:r>
              <a:rPr sz="2000" dirty="0">
                <a:solidFill>
                  <a:srgbClr val="FFFFFF"/>
                </a:solidFill>
                <a:latin typeface="Verdana"/>
                <a:cs typeface="Verdana"/>
              </a:rPr>
              <a:t>ziemniaka,</a:t>
            </a:r>
            <a:r>
              <a:rPr sz="2000" spc="-20" dirty="0">
                <a:solidFill>
                  <a:srgbClr val="FFFFFF"/>
                </a:solidFill>
                <a:latin typeface="Verdana"/>
                <a:cs typeface="Verdana"/>
              </a:rPr>
              <a:t> </a:t>
            </a:r>
            <a:r>
              <a:rPr sz="2000" dirty="0">
                <a:solidFill>
                  <a:srgbClr val="FFFFFF"/>
                </a:solidFill>
                <a:latin typeface="Verdana"/>
                <a:cs typeface="Verdana"/>
              </a:rPr>
              <a:t>truskawek,</a:t>
            </a:r>
            <a:r>
              <a:rPr sz="2000" spc="-65" dirty="0">
                <a:solidFill>
                  <a:srgbClr val="FFFFFF"/>
                </a:solidFill>
                <a:latin typeface="Verdana"/>
                <a:cs typeface="Verdana"/>
              </a:rPr>
              <a:t> </a:t>
            </a:r>
            <a:r>
              <a:rPr sz="2000" spc="-10" dirty="0">
                <a:solidFill>
                  <a:srgbClr val="FFFFFF"/>
                </a:solidFill>
                <a:latin typeface="Verdana"/>
                <a:cs typeface="Verdana"/>
              </a:rPr>
              <a:t>tytoniu),</a:t>
            </a:r>
            <a:endParaRPr sz="2000">
              <a:latin typeface="Verdana"/>
              <a:cs typeface="Verdana"/>
            </a:endParaRPr>
          </a:p>
          <a:p>
            <a:pPr marL="355600" marR="5080" indent="-342900" algn="just">
              <a:lnSpc>
                <a:spcPct val="100000"/>
              </a:lnSpc>
              <a:spcBef>
                <a:spcPts val="480"/>
              </a:spcBef>
              <a:buClr>
                <a:srgbClr val="FFFFCC"/>
              </a:buClr>
              <a:buSzPct val="70000"/>
              <a:buFont typeface="Wingdings"/>
              <a:buChar char=""/>
              <a:tabLst>
                <a:tab pos="355600" algn="l"/>
              </a:tabLst>
            </a:pPr>
            <a:r>
              <a:rPr sz="2000" u="sng" dirty="0">
                <a:solidFill>
                  <a:srgbClr val="FFFFFF"/>
                </a:solidFill>
                <a:uFill>
                  <a:solidFill>
                    <a:srgbClr val="FFFFFF"/>
                  </a:solidFill>
                </a:uFill>
                <a:latin typeface="Verdana"/>
                <a:cs typeface="Verdana"/>
              </a:rPr>
              <a:t>Wąskolistność,</a:t>
            </a:r>
            <a:r>
              <a:rPr sz="2000" u="sng" spc="-15" dirty="0">
                <a:solidFill>
                  <a:srgbClr val="FFFFFF"/>
                </a:solidFill>
                <a:uFill>
                  <a:solidFill>
                    <a:srgbClr val="FFFFFF"/>
                  </a:solidFill>
                </a:uFill>
                <a:latin typeface="Verdana"/>
                <a:cs typeface="Verdana"/>
              </a:rPr>
              <a:t>  </a:t>
            </a:r>
            <a:r>
              <a:rPr sz="2000" u="sng" dirty="0">
                <a:solidFill>
                  <a:srgbClr val="FFFFFF"/>
                </a:solidFill>
                <a:uFill>
                  <a:solidFill>
                    <a:srgbClr val="FFFFFF"/>
                  </a:solidFill>
                </a:uFill>
                <a:latin typeface="Verdana"/>
                <a:cs typeface="Verdana"/>
              </a:rPr>
              <a:t>drobnolistność</a:t>
            </a:r>
            <a:r>
              <a:rPr sz="2000" u="sng" spc="-5" dirty="0">
                <a:solidFill>
                  <a:srgbClr val="FFFFFF"/>
                </a:solidFill>
                <a:uFill>
                  <a:solidFill>
                    <a:srgbClr val="FFFFFF"/>
                  </a:solidFill>
                </a:uFill>
                <a:latin typeface="Verdana"/>
                <a:cs typeface="Verdana"/>
              </a:rPr>
              <a:t>  </a:t>
            </a:r>
            <a:r>
              <a:rPr sz="2000" u="sng" dirty="0">
                <a:solidFill>
                  <a:srgbClr val="FFFFFF"/>
                </a:solidFill>
                <a:uFill>
                  <a:solidFill>
                    <a:srgbClr val="FFFFFF"/>
                  </a:solidFill>
                </a:uFill>
                <a:latin typeface="Verdana"/>
                <a:cs typeface="Verdana"/>
              </a:rPr>
              <a:t>lub</a:t>
            </a:r>
            <a:r>
              <a:rPr sz="2000" u="sng" spc="-10" dirty="0">
                <a:solidFill>
                  <a:srgbClr val="FFFFFF"/>
                </a:solidFill>
                <a:uFill>
                  <a:solidFill>
                    <a:srgbClr val="FFFFFF"/>
                  </a:solidFill>
                </a:uFill>
                <a:latin typeface="Verdana"/>
                <a:cs typeface="Verdana"/>
              </a:rPr>
              <a:t>  nitkowatość</a:t>
            </a:r>
            <a:r>
              <a:rPr sz="2000" spc="-10" dirty="0">
                <a:solidFill>
                  <a:srgbClr val="FFFFFF"/>
                </a:solidFill>
                <a:latin typeface="Verdana"/>
                <a:cs typeface="Verdana"/>
              </a:rPr>
              <a:t> </a:t>
            </a:r>
            <a:r>
              <a:rPr sz="2000" u="sng" dirty="0">
                <a:solidFill>
                  <a:srgbClr val="FFFFFF"/>
                </a:solidFill>
                <a:uFill>
                  <a:solidFill>
                    <a:srgbClr val="FFFFFF"/>
                  </a:solidFill>
                </a:uFill>
                <a:latin typeface="Verdana"/>
                <a:cs typeface="Verdana"/>
              </a:rPr>
              <a:t>liści</a:t>
            </a:r>
            <a:r>
              <a:rPr sz="2000" spc="490" dirty="0">
                <a:solidFill>
                  <a:srgbClr val="FFFFFF"/>
                </a:solidFill>
                <a:latin typeface="Verdana"/>
                <a:cs typeface="Verdana"/>
              </a:rPr>
              <a:t> </a:t>
            </a:r>
            <a:r>
              <a:rPr sz="2000" dirty="0">
                <a:solidFill>
                  <a:srgbClr val="FFFFFF"/>
                </a:solidFill>
                <a:latin typeface="Verdana"/>
                <a:cs typeface="Verdana"/>
              </a:rPr>
              <a:t>–</a:t>
            </a:r>
            <a:r>
              <a:rPr sz="2000" spc="490" dirty="0">
                <a:solidFill>
                  <a:srgbClr val="FFFFFF"/>
                </a:solidFill>
                <a:latin typeface="Verdana"/>
                <a:cs typeface="Verdana"/>
              </a:rPr>
              <a:t> </a:t>
            </a:r>
            <a:r>
              <a:rPr sz="2000" dirty="0">
                <a:solidFill>
                  <a:srgbClr val="FFFFFF"/>
                </a:solidFill>
                <a:latin typeface="Verdana"/>
                <a:cs typeface="Verdana"/>
              </a:rPr>
              <a:t>powstają</a:t>
            </a:r>
            <a:r>
              <a:rPr sz="2000" spc="480" dirty="0">
                <a:solidFill>
                  <a:srgbClr val="FFFFFF"/>
                </a:solidFill>
                <a:latin typeface="Verdana"/>
                <a:cs typeface="Verdana"/>
              </a:rPr>
              <a:t> </a:t>
            </a:r>
            <a:r>
              <a:rPr sz="2000" dirty="0">
                <a:solidFill>
                  <a:srgbClr val="FFFFFF"/>
                </a:solidFill>
                <a:latin typeface="Verdana"/>
                <a:cs typeface="Verdana"/>
              </a:rPr>
              <a:t>wskutek</a:t>
            </a:r>
            <a:r>
              <a:rPr sz="2000" spc="490" dirty="0">
                <a:solidFill>
                  <a:srgbClr val="FFFFFF"/>
                </a:solidFill>
                <a:latin typeface="Verdana"/>
                <a:cs typeface="Verdana"/>
              </a:rPr>
              <a:t> </a:t>
            </a:r>
            <a:r>
              <a:rPr sz="2000" dirty="0">
                <a:solidFill>
                  <a:srgbClr val="FFFFFF"/>
                </a:solidFill>
                <a:latin typeface="Verdana"/>
                <a:cs typeface="Verdana"/>
              </a:rPr>
              <a:t>dużych</a:t>
            </a:r>
            <a:r>
              <a:rPr sz="2000" spc="475" dirty="0">
                <a:solidFill>
                  <a:srgbClr val="FFFFFF"/>
                </a:solidFill>
                <a:latin typeface="Verdana"/>
                <a:cs typeface="Verdana"/>
              </a:rPr>
              <a:t> </a:t>
            </a:r>
            <a:r>
              <a:rPr sz="2000" dirty="0">
                <a:solidFill>
                  <a:srgbClr val="FFFFFF"/>
                </a:solidFill>
                <a:latin typeface="Verdana"/>
                <a:cs typeface="Verdana"/>
              </a:rPr>
              <a:t>zaburzeń</a:t>
            </a:r>
            <a:r>
              <a:rPr sz="2000" spc="480" dirty="0">
                <a:solidFill>
                  <a:srgbClr val="FFFFFF"/>
                </a:solidFill>
                <a:latin typeface="Verdana"/>
                <a:cs typeface="Verdana"/>
              </a:rPr>
              <a:t> </a:t>
            </a:r>
            <a:r>
              <a:rPr sz="2000" spc="-25" dirty="0">
                <a:solidFill>
                  <a:srgbClr val="FFFFFF"/>
                </a:solidFill>
                <a:latin typeface="Verdana"/>
                <a:cs typeface="Verdana"/>
              </a:rPr>
              <a:t>we </a:t>
            </a:r>
            <a:r>
              <a:rPr sz="2000" dirty="0">
                <a:solidFill>
                  <a:srgbClr val="FFFFFF"/>
                </a:solidFill>
                <a:latin typeface="Verdana"/>
                <a:cs typeface="Verdana"/>
              </a:rPr>
              <a:t>wzroście</a:t>
            </a:r>
            <a:r>
              <a:rPr sz="2000" spc="415" dirty="0">
                <a:solidFill>
                  <a:srgbClr val="FFFFFF"/>
                </a:solidFill>
                <a:latin typeface="Verdana"/>
                <a:cs typeface="Verdana"/>
              </a:rPr>
              <a:t> </a:t>
            </a:r>
            <a:r>
              <a:rPr sz="2000" dirty="0">
                <a:solidFill>
                  <a:srgbClr val="FFFFFF"/>
                </a:solidFill>
                <a:latin typeface="Verdana"/>
                <a:cs typeface="Verdana"/>
              </a:rPr>
              <a:t>blaszek</a:t>
            </a:r>
            <a:r>
              <a:rPr sz="2000" spc="415" dirty="0">
                <a:solidFill>
                  <a:srgbClr val="FFFFFF"/>
                </a:solidFill>
                <a:latin typeface="Verdana"/>
                <a:cs typeface="Verdana"/>
              </a:rPr>
              <a:t> </a:t>
            </a:r>
            <a:r>
              <a:rPr sz="2000" dirty="0">
                <a:solidFill>
                  <a:srgbClr val="FFFFFF"/>
                </a:solidFill>
                <a:latin typeface="Verdana"/>
                <a:cs typeface="Verdana"/>
              </a:rPr>
              <a:t>liściowych</a:t>
            </a:r>
            <a:r>
              <a:rPr sz="2000" spc="425" dirty="0">
                <a:solidFill>
                  <a:srgbClr val="FFFFFF"/>
                </a:solidFill>
                <a:latin typeface="Verdana"/>
                <a:cs typeface="Verdana"/>
              </a:rPr>
              <a:t> </a:t>
            </a:r>
            <a:r>
              <a:rPr sz="2000" dirty="0">
                <a:solidFill>
                  <a:srgbClr val="FFFFFF"/>
                </a:solidFill>
                <a:latin typeface="Verdana"/>
                <a:cs typeface="Verdana"/>
              </a:rPr>
              <a:t>(np.</a:t>
            </a:r>
            <a:r>
              <a:rPr sz="2000" spc="420" dirty="0">
                <a:solidFill>
                  <a:srgbClr val="FFFFFF"/>
                </a:solidFill>
                <a:latin typeface="Verdana"/>
                <a:cs typeface="Verdana"/>
              </a:rPr>
              <a:t> </a:t>
            </a:r>
            <a:r>
              <a:rPr sz="2000" spc="-10" dirty="0">
                <a:solidFill>
                  <a:srgbClr val="FFFFFF"/>
                </a:solidFill>
                <a:latin typeface="Verdana"/>
                <a:cs typeface="Verdana"/>
              </a:rPr>
              <a:t>wąskolistność </a:t>
            </a:r>
            <a:r>
              <a:rPr sz="2000" dirty="0">
                <a:solidFill>
                  <a:srgbClr val="FFFFFF"/>
                </a:solidFill>
                <a:latin typeface="Verdana"/>
                <a:cs typeface="Verdana"/>
              </a:rPr>
              <a:t>łubinu</a:t>
            </a:r>
            <a:r>
              <a:rPr sz="2000" spc="-25" dirty="0">
                <a:solidFill>
                  <a:srgbClr val="FFFFFF"/>
                </a:solidFill>
                <a:latin typeface="Verdana"/>
                <a:cs typeface="Verdana"/>
              </a:rPr>
              <a:t> </a:t>
            </a:r>
            <a:r>
              <a:rPr sz="2000" spc="-10" dirty="0">
                <a:solidFill>
                  <a:srgbClr val="FFFFFF"/>
                </a:solidFill>
                <a:latin typeface="Verdana"/>
                <a:cs typeface="Verdana"/>
              </a:rPr>
              <a:t>żółtego),</a:t>
            </a:r>
            <a:endParaRPr sz="2000">
              <a:latin typeface="Verdana"/>
              <a:cs typeface="Verdana"/>
            </a:endParaRPr>
          </a:p>
        </p:txBody>
      </p:sp>
      <p:pic>
        <p:nvPicPr>
          <p:cNvPr id="4" name="object 4"/>
          <p:cNvPicPr/>
          <p:nvPr/>
        </p:nvPicPr>
        <p:blipFill>
          <a:blip r:embed="rId2" cstate="print"/>
          <a:stretch>
            <a:fillRect/>
          </a:stretch>
        </p:blipFill>
        <p:spPr>
          <a:xfrm>
            <a:off x="323850" y="1773173"/>
            <a:ext cx="1512951" cy="2714625"/>
          </a:xfrm>
          <a:prstGeom prst="rect">
            <a:avLst/>
          </a:prstGeom>
        </p:spPr>
      </p:pic>
      <p:sp>
        <p:nvSpPr>
          <p:cNvPr id="5" name="object 5"/>
          <p:cNvSpPr txBox="1">
            <a:spLocks noGrp="1"/>
          </p:cNvSpPr>
          <p:nvPr>
            <p:ph type="title"/>
          </p:nvPr>
        </p:nvSpPr>
        <p:spPr>
          <a:xfrm>
            <a:off x="0" y="228600"/>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dirty="0" err="1">
                <a:solidFill>
                  <a:srgbClr val="FFFFCC"/>
                </a:solidFill>
                <a:latin typeface="Microsoft Sans Serif"/>
                <a:cs typeface="Microsoft Sans Serif"/>
              </a:rPr>
              <a:t>Objawy</a:t>
            </a:r>
            <a:r>
              <a:rPr sz="2600" spc="-5" dirty="0">
                <a:solidFill>
                  <a:srgbClr val="FFFFCC"/>
                </a:solidFill>
                <a:latin typeface="Microsoft Sans Serif"/>
                <a:cs typeface="Microsoft Sans Serif"/>
              </a:rPr>
              <a:t> </a:t>
            </a:r>
            <a:r>
              <a:rPr sz="2600" dirty="0">
                <a:solidFill>
                  <a:srgbClr val="FFFFCC"/>
                </a:solidFill>
                <a:latin typeface="Microsoft Sans Serif"/>
                <a:cs typeface="Microsoft Sans Serif"/>
              </a:rPr>
              <a:t>chorób wirusowych</a:t>
            </a:r>
            <a:r>
              <a:rPr sz="2600" spc="5" dirty="0">
                <a:solidFill>
                  <a:srgbClr val="FFFFCC"/>
                </a:solidFill>
                <a:latin typeface="Microsoft Sans Serif"/>
                <a:cs typeface="Microsoft Sans Serif"/>
              </a:rPr>
              <a:t> </a:t>
            </a:r>
            <a:r>
              <a:rPr sz="2600" dirty="0">
                <a:solidFill>
                  <a:srgbClr val="FFFFCC"/>
                </a:solidFill>
                <a:latin typeface="Microsoft Sans Serif"/>
                <a:cs typeface="Microsoft Sans Serif"/>
              </a:rPr>
              <a:t>-</a:t>
            </a:r>
            <a:r>
              <a:rPr sz="2600" spc="15" dirty="0">
                <a:solidFill>
                  <a:srgbClr val="FFFFCC"/>
                </a:solidFill>
                <a:latin typeface="Microsoft Sans Serif"/>
                <a:cs typeface="Microsoft Sans Serif"/>
              </a:rPr>
              <a:t> </a:t>
            </a:r>
            <a:r>
              <a:rPr sz="2600" spc="-10" dirty="0">
                <a:solidFill>
                  <a:srgbClr val="FFFFCC"/>
                </a:solid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62000" y="2438400"/>
            <a:ext cx="4525645" cy="2465070"/>
          </a:xfrm>
          <a:prstGeom prst="rect">
            <a:avLst/>
          </a:prstGeom>
        </p:spPr>
        <p:txBody>
          <a:bodyPr vert="horz" wrap="square" lIns="0" tIns="13335" rIns="0" bIns="0" rtlCol="0">
            <a:spAutoFit/>
          </a:bodyPr>
          <a:lstStyle/>
          <a:p>
            <a:pPr marL="12700" marR="5080" algn="just">
              <a:lnSpc>
                <a:spcPct val="100000"/>
              </a:lnSpc>
              <a:spcBef>
                <a:spcPts val="105"/>
              </a:spcBef>
            </a:pPr>
            <a:r>
              <a:rPr sz="2000" u="sng" dirty="0">
                <a:solidFill>
                  <a:srgbClr val="FFFFCC"/>
                </a:solidFill>
                <a:uFill>
                  <a:solidFill>
                    <a:srgbClr val="FFFFCC"/>
                  </a:solidFill>
                </a:uFill>
                <a:latin typeface="Microsoft Sans Serif"/>
                <a:cs typeface="Microsoft Sans Serif"/>
              </a:rPr>
              <a:t>Żółtaczka</a:t>
            </a:r>
            <a:r>
              <a:rPr sz="2000" u="sng" spc="250" dirty="0">
                <a:solidFill>
                  <a:srgbClr val="FFFFCC"/>
                </a:solidFill>
                <a:uFill>
                  <a:solidFill>
                    <a:srgbClr val="FFFFCC"/>
                  </a:solidFill>
                </a:uFill>
                <a:latin typeface="Microsoft Sans Serif"/>
                <a:cs typeface="Microsoft Sans Serif"/>
              </a:rPr>
              <a:t>  </a:t>
            </a:r>
            <a:r>
              <a:rPr sz="2000" spc="520" dirty="0">
                <a:solidFill>
                  <a:srgbClr val="FFFFCC"/>
                </a:solidFill>
                <a:latin typeface="Microsoft Sans Serif"/>
                <a:cs typeface="Microsoft Sans Serif"/>
              </a:rPr>
              <a:t>–</a:t>
            </a:r>
            <a:r>
              <a:rPr sz="2000" spc="250" dirty="0">
                <a:solidFill>
                  <a:srgbClr val="FFFFCC"/>
                </a:solidFill>
                <a:latin typeface="Microsoft Sans Serif"/>
                <a:cs typeface="Microsoft Sans Serif"/>
              </a:rPr>
              <a:t>  </a:t>
            </a:r>
            <a:r>
              <a:rPr sz="2000" dirty="0">
                <a:solidFill>
                  <a:srgbClr val="FFFFCC"/>
                </a:solidFill>
                <a:latin typeface="Microsoft Sans Serif"/>
                <a:cs typeface="Microsoft Sans Serif"/>
              </a:rPr>
              <a:t>żółknięcie</a:t>
            </a:r>
            <a:r>
              <a:rPr sz="2000" spc="254" dirty="0">
                <a:solidFill>
                  <a:srgbClr val="FFFFCC"/>
                </a:solidFill>
                <a:latin typeface="Microsoft Sans Serif"/>
                <a:cs typeface="Microsoft Sans Serif"/>
              </a:rPr>
              <a:t>  </a:t>
            </a:r>
            <a:r>
              <a:rPr sz="2000" dirty="0">
                <a:solidFill>
                  <a:srgbClr val="FFFFCC"/>
                </a:solidFill>
                <a:latin typeface="Microsoft Sans Serif"/>
                <a:cs typeface="Microsoft Sans Serif"/>
              </a:rPr>
              <a:t>liści</a:t>
            </a:r>
            <a:r>
              <a:rPr sz="2000" spc="254" dirty="0">
                <a:solidFill>
                  <a:srgbClr val="FFFFCC"/>
                </a:solidFill>
                <a:latin typeface="Microsoft Sans Serif"/>
                <a:cs typeface="Microsoft Sans Serif"/>
              </a:rPr>
              <a:t>  </a:t>
            </a:r>
            <a:r>
              <a:rPr sz="2000" spc="-10" dirty="0">
                <a:solidFill>
                  <a:srgbClr val="FFFFCC"/>
                </a:solidFill>
                <a:latin typeface="Microsoft Sans Serif"/>
                <a:cs typeface="Microsoft Sans Serif"/>
              </a:rPr>
              <a:t>wskutek </a:t>
            </a:r>
            <a:r>
              <a:rPr sz="2000" dirty="0">
                <a:solidFill>
                  <a:srgbClr val="FFFFCC"/>
                </a:solidFill>
                <a:latin typeface="Microsoft Sans Serif"/>
                <a:cs typeface="Microsoft Sans Serif"/>
              </a:rPr>
              <a:t>zanikania</a:t>
            </a:r>
            <a:r>
              <a:rPr sz="2000" spc="355" dirty="0">
                <a:solidFill>
                  <a:srgbClr val="FFFFCC"/>
                </a:solidFill>
                <a:latin typeface="Microsoft Sans Serif"/>
                <a:cs typeface="Microsoft Sans Serif"/>
              </a:rPr>
              <a:t> </a:t>
            </a:r>
            <a:r>
              <a:rPr sz="2000" dirty="0">
                <a:solidFill>
                  <a:srgbClr val="FFFFCC"/>
                </a:solidFill>
                <a:latin typeface="Microsoft Sans Serif"/>
                <a:cs typeface="Microsoft Sans Serif"/>
              </a:rPr>
              <a:t>chlorofilów.</a:t>
            </a:r>
            <a:r>
              <a:rPr sz="2000" spc="350" dirty="0">
                <a:solidFill>
                  <a:srgbClr val="FFFFCC"/>
                </a:solidFill>
                <a:latin typeface="Microsoft Sans Serif"/>
                <a:cs typeface="Microsoft Sans Serif"/>
              </a:rPr>
              <a:t> </a:t>
            </a:r>
            <a:r>
              <a:rPr sz="2000" dirty="0">
                <a:solidFill>
                  <a:srgbClr val="FFFFCC"/>
                </a:solidFill>
                <a:latin typeface="Microsoft Sans Serif"/>
                <a:cs typeface="Microsoft Sans Serif"/>
              </a:rPr>
              <a:t>U</a:t>
            </a:r>
            <a:r>
              <a:rPr sz="2000" spc="360" dirty="0">
                <a:solidFill>
                  <a:srgbClr val="FFFFCC"/>
                </a:solidFill>
                <a:latin typeface="Microsoft Sans Serif"/>
                <a:cs typeface="Microsoft Sans Serif"/>
              </a:rPr>
              <a:t> </a:t>
            </a:r>
            <a:r>
              <a:rPr sz="2000" dirty="0">
                <a:solidFill>
                  <a:srgbClr val="FFFFCC"/>
                </a:solidFill>
                <a:latin typeface="Microsoft Sans Serif"/>
                <a:cs typeface="Microsoft Sans Serif"/>
              </a:rPr>
              <a:t>chorych</a:t>
            </a:r>
            <a:r>
              <a:rPr sz="2000" spc="350" dirty="0">
                <a:solidFill>
                  <a:srgbClr val="FFFFCC"/>
                </a:solidFill>
                <a:latin typeface="Microsoft Sans Serif"/>
                <a:cs typeface="Microsoft Sans Serif"/>
              </a:rPr>
              <a:t> </a:t>
            </a:r>
            <a:r>
              <a:rPr sz="2000" spc="-10" dirty="0">
                <a:solidFill>
                  <a:srgbClr val="FFFFCC"/>
                </a:solidFill>
                <a:latin typeface="Microsoft Sans Serif"/>
                <a:cs typeface="Microsoft Sans Serif"/>
              </a:rPr>
              <a:t>roślin </a:t>
            </a:r>
            <a:r>
              <a:rPr sz="2000" dirty="0">
                <a:solidFill>
                  <a:srgbClr val="FFFFCC"/>
                </a:solidFill>
                <a:latin typeface="Microsoft Sans Serif"/>
                <a:cs typeface="Microsoft Sans Serif"/>
              </a:rPr>
              <a:t>obserwuje</a:t>
            </a:r>
            <a:r>
              <a:rPr sz="2000" spc="90" dirty="0">
                <a:solidFill>
                  <a:srgbClr val="FFFFCC"/>
                </a:solidFill>
                <a:latin typeface="Microsoft Sans Serif"/>
                <a:cs typeface="Microsoft Sans Serif"/>
              </a:rPr>
              <a:t>  </a:t>
            </a:r>
            <a:r>
              <a:rPr sz="2000" dirty="0">
                <a:solidFill>
                  <a:srgbClr val="FFFFCC"/>
                </a:solidFill>
                <a:latin typeface="Microsoft Sans Serif"/>
                <a:cs typeface="Microsoft Sans Serif"/>
              </a:rPr>
              <a:t>się</a:t>
            </a:r>
            <a:r>
              <a:rPr sz="2000" spc="95" dirty="0">
                <a:solidFill>
                  <a:srgbClr val="FFFFCC"/>
                </a:solidFill>
                <a:latin typeface="Microsoft Sans Serif"/>
                <a:cs typeface="Microsoft Sans Serif"/>
              </a:rPr>
              <a:t>  </a:t>
            </a:r>
            <a:r>
              <a:rPr sz="2000" dirty="0">
                <a:solidFill>
                  <a:srgbClr val="FFFFCC"/>
                </a:solidFill>
                <a:latin typeface="Microsoft Sans Serif"/>
                <a:cs typeface="Microsoft Sans Serif"/>
              </a:rPr>
              <a:t>zahamowanie</a:t>
            </a:r>
            <a:r>
              <a:rPr sz="2000" spc="95" dirty="0">
                <a:solidFill>
                  <a:srgbClr val="FFFFCC"/>
                </a:solidFill>
                <a:latin typeface="Microsoft Sans Serif"/>
                <a:cs typeface="Microsoft Sans Serif"/>
              </a:rPr>
              <a:t>  </a:t>
            </a:r>
            <a:r>
              <a:rPr sz="2000" spc="-10" dirty="0">
                <a:solidFill>
                  <a:srgbClr val="FFFFCC"/>
                </a:solidFill>
                <a:latin typeface="Microsoft Sans Serif"/>
                <a:cs typeface="Microsoft Sans Serif"/>
              </a:rPr>
              <a:t>wzrostu, </a:t>
            </a:r>
            <a:r>
              <a:rPr sz="2000" dirty="0">
                <a:solidFill>
                  <a:srgbClr val="FFFFCC"/>
                </a:solidFill>
                <a:latin typeface="Microsoft Sans Serif"/>
                <a:cs typeface="Microsoft Sans Serif"/>
              </a:rPr>
              <a:t>żółknięcie</a:t>
            </a:r>
            <a:r>
              <a:rPr sz="2000" spc="325" dirty="0">
                <a:solidFill>
                  <a:srgbClr val="FFFFCC"/>
                </a:solidFill>
                <a:latin typeface="Microsoft Sans Serif"/>
                <a:cs typeface="Microsoft Sans Serif"/>
              </a:rPr>
              <a:t> </a:t>
            </a:r>
            <a:r>
              <a:rPr sz="2000" dirty="0">
                <a:solidFill>
                  <a:srgbClr val="FFFFCC"/>
                </a:solidFill>
                <a:latin typeface="Microsoft Sans Serif"/>
                <a:cs typeface="Microsoft Sans Serif"/>
              </a:rPr>
              <a:t>liści,</a:t>
            </a:r>
            <a:r>
              <a:rPr sz="2000" spc="315" dirty="0">
                <a:solidFill>
                  <a:srgbClr val="FFFFCC"/>
                </a:solidFill>
                <a:latin typeface="Microsoft Sans Serif"/>
                <a:cs typeface="Microsoft Sans Serif"/>
              </a:rPr>
              <a:t> </a:t>
            </a:r>
            <a:r>
              <a:rPr sz="2000" dirty="0">
                <a:solidFill>
                  <a:srgbClr val="FFFFCC"/>
                </a:solidFill>
                <a:latin typeface="Microsoft Sans Serif"/>
                <a:cs typeface="Microsoft Sans Serif"/>
              </a:rPr>
              <a:t>żółknięcie</a:t>
            </a:r>
            <a:r>
              <a:rPr sz="2000" spc="320" dirty="0">
                <a:solidFill>
                  <a:srgbClr val="FFFFCC"/>
                </a:solidFill>
                <a:latin typeface="Microsoft Sans Serif"/>
                <a:cs typeface="Microsoft Sans Serif"/>
              </a:rPr>
              <a:t> </a:t>
            </a:r>
            <a:r>
              <a:rPr sz="2000" dirty="0">
                <a:solidFill>
                  <a:srgbClr val="FFFFCC"/>
                </a:solidFill>
                <a:latin typeface="Microsoft Sans Serif"/>
                <a:cs typeface="Microsoft Sans Serif"/>
              </a:rPr>
              <a:t>i</a:t>
            </a:r>
            <a:r>
              <a:rPr sz="2000" spc="315" dirty="0">
                <a:solidFill>
                  <a:srgbClr val="FFFFCC"/>
                </a:solidFill>
                <a:latin typeface="Microsoft Sans Serif"/>
                <a:cs typeface="Microsoft Sans Serif"/>
              </a:rPr>
              <a:t> </a:t>
            </a:r>
            <a:r>
              <a:rPr sz="2000" spc="-10" dirty="0">
                <a:solidFill>
                  <a:srgbClr val="FFFFCC"/>
                </a:solidFill>
                <a:latin typeface="Microsoft Sans Serif"/>
                <a:cs typeface="Microsoft Sans Serif"/>
              </a:rPr>
              <a:t>deformację </a:t>
            </a:r>
            <a:r>
              <a:rPr sz="2000" dirty="0">
                <a:solidFill>
                  <a:srgbClr val="FFFFCC"/>
                </a:solidFill>
                <a:latin typeface="Microsoft Sans Serif"/>
                <a:cs typeface="Microsoft Sans Serif"/>
              </a:rPr>
              <a:t>pędów</a:t>
            </a:r>
            <a:r>
              <a:rPr sz="2000" spc="20" dirty="0">
                <a:solidFill>
                  <a:srgbClr val="FFFFCC"/>
                </a:solidFill>
                <a:latin typeface="Microsoft Sans Serif"/>
                <a:cs typeface="Microsoft Sans Serif"/>
              </a:rPr>
              <a:t>  </a:t>
            </a:r>
            <a:r>
              <a:rPr sz="2000" dirty="0">
                <a:solidFill>
                  <a:srgbClr val="FFFFCC"/>
                </a:solidFill>
                <a:latin typeface="Microsoft Sans Serif"/>
                <a:cs typeface="Microsoft Sans Serif"/>
              </a:rPr>
              <a:t>kwiatostanowych,</a:t>
            </a:r>
            <a:r>
              <a:rPr sz="2000" spc="20" dirty="0">
                <a:solidFill>
                  <a:srgbClr val="FFFFCC"/>
                </a:solidFill>
                <a:latin typeface="Microsoft Sans Serif"/>
                <a:cs typeface="Microsoft Sans Serif"/>
              </a:rPr>
              <a:t>  </a:t>
            </a:r>
            <a:r>
              <a:rPr sz="2000" dirty="0">
                <a:solidFill>
                  <a:srgbClr val="FFFFCC"/>
                </a:solidFill>
                <a:latin typeface="Microsoft Sans Serif"/>
                <a:cs typeface="Microsoft Sans Serif"/>
              </a:rPr>
              <a:t>deformację</a:t>
            </a:r>
            <a:r>
              <a:rPr sz="2000" spc="25" dirty="0">
                <a:solidFill>
                  <a:srgbClr val="FFFFCC"/>
                </a:solidFill>
                <a:latin typeface="Microsoft Sans Serif"/>
                <a:cs typeface="Microsoft Sans Serif"/>
              </a:rPr>
              <a:t>  </a:t>
            </a:r>
            <a:r>
              <a:rPr sz="2000" spc="-50" dirty="0">
                <a:solidFill>
                  <a:srgbClr val="FFFFCC"/>
                </a:solidFill>
                <a:latin typeface="Microsoft Sans Serif"/>
                <a:cs typeface="Microsoft Sans Serif"/>
              </a:rPr>
              <a:t>i </a:t>
            </a:r>
            <a:r>
              <a:rPr sz="2000" dirty="0">
                <a:solidFill>
                  <a:srgbClr val="FFFFCC"/>
                </a:solidFill>
                <a:latin typeface="Microsoft Sans Serif"/>
                <a:cs typeface="Microsoft Sans Serif"/>
              </a:rPr>
              <a:t>zielenienie</a:t>
            </a:r>
            <a:r>
              <a:rPr sz="2000" spc="204" dirty="0">
                <a:solidFill>
                  <a:srgbClr val="FFFFCC"/>
                </a:solidFill>
                <a:latin typeface="Microsoft Sans Serif"/>
                <a:cs typeface="Microsoft Sans Serif"/>
              </a:rPr>
              <a:t>  </a:t>
            </a:r>
            <a:r>
              <a:rPr sz="2000" dirty="0">
                <a:solidFill>
                  <a:srgbClr val="FFFFCC"/>
                </a:solidFill>
                <a:latin typeface="Microsoft Sans Serif"/>
                <a:cs typeface="Microsoft Sans Serif"/>
              </a:rPr>
              <a:t>kwiatów.</a:t>
            </a:r>
            <a:r>
              <a:rPr sz="2000" spc="200" dirty="0">
                <a:solidFill>
                  <a:srgbClr val="FFFFCC"/>
                </a:solidFill>
                <a:latin typeface="Microsoft Sans Serif"/>
                <a:cs typeface="Microsoft Sans Serif"/>
              </a:rPr>
              <a:t>  </a:t>
            </a:r>
            <a:r>
              <a:rPr sz="2000" dirty="0">
                <a:solidFill>
                  <a:srgbClr val="FFFFCC"/>
                </a:solidFill>
                <a:latin typeface="Microsoft Sans Serif"/>
                <a:cs typeface="Microsoft Sans Serif"/>
              </a:rPr>
              <a:t>Porażone</a:t>
            </a:r>
            <a:r>
              <a:rPr sz="2000" spc="204" dirty="0">
                <a:solidFill>
                  <a:srgbClr val="FFFFCC"/>
                </a:solidFill>
                <a:latin typeface="Microsoft Sans Serif"/>
                <a:cs typeface="Microsoft Sans Serif"/>
              </a:rPr>
              <a:t>  </a:t>
            </a:r>
            <a:r>
              <a:rPr sz="2000" spc="-10" dirty="0">
                <a:solidFill>
                  <a:srgbClr val="FFFFCC"/>
                </a:solidFill>
                <a:latin typeface="Microsoft Sans Serif"/>
                <a:cs typeface="Microsoft Sans Serif"/>
              </a:rPr>
              <a:t>bulwy </a:t>
            </a:r>
            <a:r>
              <a:rPr sz="2000" dirty="0">
                <a:solidFill>
                  <a:srgbClr val="FFFFCC"/>
                </a:solidFill>
                <a:latin typeface="Microsoft Sans Serif"/>
                <a:cs typeface="Microsoft Sans Serif"/>
              </a:rPr>
              <a:t>wytwarzają</a:t>
            </a:r>
            <a:r>
              <a:rPr sz="2000" spc="70" dirty="0">
                <a:solidFill>
                  <a:srgbClr val="FFFFCC"/>
                </a:solidFill>
                <a:latin typeface="Microsoft Sans Serif"/>
                <a:cs typeface="Microsoft Sans Serif"/>
              </a:rPr>
              <a:t>  </a:t>
            </a:r>
            <a:r>
              <a:rPr sz="2000" dirty="0">
                <a:solidFill>
                  <a:srgbClr val="FFFFCC"/>
                </a:solidFill>
                <a:latin typeface="Microsoft Sans Serif"/>
                <a:cs typeface="Microsoft Sans Serif"/>
              </a:rPr>
              <a:t>liczne,</a:t>
            </a:r>
            <a:r>
              <a:rPr sz="2000" spc="70" dirty="0">
                <a:solidFill>
                  <a:srgbClr val="FFFFCC"/>
                </a:solidFill>
                <a:latin typeface="Microsoft Sans Serif"/>
                <a:cs typeface="Microsoft Sans Serif"/>
              </a:rPr>
              <a:t>  </a:t>
            </a:r>
            <a:r>
              <a:rPr sz="2000" dirty="0">
                <a:solidFill>
                  <a:srgbClr val="FFFFCC"/>
                </a:solidFill>
                <a:latin typeface="Microsoft Sans Serif"/>
                <a:cs typeface="Microsoft Sans Serif"/>
              </a:rPr>
              <a:t>chlorotyczne</a:t>
            </a:r>
            <a:r>
              <a:rPr sz="2000" spc="75" dirty="0">
                <a:solidFill>
                  <a:srgbClr val="FFFFCC"/>
                </a:solidFill>
                <a:latin typeface="Microsoft Sans Serif"/>
                <a:cs typeface="Microsoft Sans Serif"/>
              </a:rPr>
              <a:t>  </a:t>
            </a:r>
            <a:r>
              <a:rPr sz="2000" spc="-10" dirty="0">
                <a:solidFill>
                  <a:srgbClr val="FFFFCC"/>
                </a:solidFill>
                <a:latin typeface="Microsoft Sans Serif"/>
                <a:cs typeface="Microsoft Sans Serif"/>
              </a:rPr>
              <a:t>pędy. </a:t>
            </a:r>
            <a:r>
              <a:rPr sz="2000" dirty="0">
                <a:solidFill>
                  <a:srgbClr val="FFFFCC"/>
                </a:solidFill>
                <a:latin typeface="Microsoft Sans Serif"/>
                <a:cs typeface="Microsoft Sans Serif"/>
              </a:rPr>
              <a:t>Wyrastanie</a:t>
            </a:r>
            <a:r>
              <a:rPr sz="2000" spc="-40" dirty="0">
                <a:solidFill>
                  <a:srgbClr val="FFFFCC"/>
                </a:solidFill>
                <a:latin typeface="Microsoft Sans Serif"/>
                <a:cs typeface="Microsoft Sans Serif"/>
              </a:rPr>
              <a:t> </a:t>
            </a:r>
            <a:r>
              <a:rPr sz="2000" dirty="0">
                <a:solidFill>
                  <a:srgbClr val="FFFFCC"/>
                </a:solidFill>
                <a:latin typeface="Microsoft Sans Serif"/>
                <a:cs typeface="Microsoft Sans Serif"/>
              </a:rPr>
              <a:t>korzeni</a:t>
            </a:r>
            <a:r>
              <a:rPr sz="2000" spc="-15" dirty="0">
                <a:solidFill>
                  <a:srgbClr val="FFFFCC"/>
                </a:solidFill>
                <a:latin typeface="Microsoft Sans Serif"/>
                <a:cs typeface="Microsoft Sans Serif"/>
              </a:rPr>
              <a:t> </a:t>
            </a:r>
            <a:r>
              <a:rPr sz="2000" dirty="0">
                <a:solidFill>
                  <a:srgbClr val="FFFFCC"/>
                </a:solidFill>
                <a:latin typeface="Microsoft Sans Serif"/>
                <a:cs typeface="Microsoft Sans Serif"/>
              </a:rPr>
              <a:t>jest</a:t>
            </a:r>
            <a:r>
              <a:rPr sz="2000" spc="-20" dirty="0">
                <a:solidFill>
                  <a:srgbClr val="FFFFCC"/>
                </a:solidFill>
                <a:latin typeface="Microsoft Sans Serif"/>
                <a:cs typeface="Microsoft Sans Serif"/>
              </a:rPr>
              <a:t> </a:t>
            </a:r>
            <a:r>
              <a:rPr sz="2000" spc="-10" dirty="0">
                <a:solidFill>
                  <a:srgbClr val="FFFFCC"/>
                </a:solidFill>
                <a:latin typeface="Microsoft Sans Serif"/>
                <a:cs typeface="Microsoft Sans Serif"/>
              </a:rPr>
              <a:t>zahamowane</a:t>
            </a:r>
            <a:endParaRPr sz="2000" dirty="0">
              <a:latin typeface="Microsoft Sans Serif"/>
              <a:cs typeface="Microsoft Sans Serif"/>
            </a:endParaRPr>
          </a:p>
        </p:txBody>
      </p:sp>
      <p:pic>
        <p:nvPicPr>
          <p:cNvPr id="3" name="object 3"/>
          <p:cNvPicPr/>
          <p:nvPr/>
        </p:nvPicPr>
        <p:blipFill>
          <a:blip r:embed="rId2" cstate="print"/>
          <a:stretch>
            <a:fillRect/>
          </a:stretch>
        </p:blipFill>
        <p:spPr>
          <a:xfrm>
            <a:off x="5943600" y="4419600"/>
            <a:ext cx="2590800" cy="1852549"/>
          </a:xfrm>
          <a:prstGeom prst="rect">
            <a:avLst/>
          </a:prstGeom>
        </p:spPr>
      </p:pic>
      <p:pic>
        <p:nvPicPr>
          <p:cNvPr id="4" name="object 4"/>
          <p:cNvPicPr/>
          <p:nvPr/>
        </p:nvPicPr>
        <p:blipFill>
          <a:blip r:embed="rId3" cstate="print"/>
          <a:stretch>
            <a:fillRect/>
          </a:stretch>
        </p:blipFill>
        <p:spPr>
          <a:xfrm>
            <a:off x="6477000" y="1447800"/>
            <a:ext cx="1595374" cy="2520950"/>
          </a:xfrm>
          <a:prstGeom prst="rect">
            <a:avLst/>
          </a:prstGeom>
        </p:spPr>
      </p:pic>
      <p:sp>
        <p:nvSpPr>
          <p:cNvPr id="5" name="object 5"/>
          <p:cNvSpPr txBox="1">
            <a:spLocks noGrp="1"/>
          </p:cNvSpPr>
          <p:nvPr>
            <p:ph type="title"/>
          </p:nvPr>
        </p:nvSpPr>
        <p:spPr>
          <a:xfrm>
            <a:off x="0" y="515789"/>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u="sng" dirty="0" err="1">
                <a:solidFill>
                  <a:srgbClr val="FFFFCC"/>
                </a:solidFill>
                <a:uFill>
                  <a:solidFill>
                    <a:srgbClr val="FFFFCC"/>
                  </a:solidFill>
                </a:uFill>
                <a:latin typeface="Microsoft Sans Serif"/>
                <a:cs typeface="Microsoft Sans Serif"/>
              </a:rPr>
              <a:t>Objawy</a:t>
            </a:r>
            <a:r>
              <a:rPr sz="2600" u="sng" spc="-1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chorób</a:t>
            </a:r>
            <a:r>
              <a:rPr sz="2600" u="sng" spc="-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wirusowych -</a:t>
            </a:r>
            <a:r>
              <a:rPr sz="2600" u="sng" spc="5" dirty="0">
                <a:solidFill>
                  <a:srgbClr val="FFFFCC"/>
                </a:solidFill>
                <a:uFill>
                  <a:solidFill>
                    <a:srgbClr val="FFFFCC"/>
                  </a:solidFill>
                </a:uFill>
                <a:latin typeface="Microsoft Sans Serif"/>
                <a:cs typeface="Microsoft Sans Serif"/>
              </a:rPr>
              <a:t> </a:t>
            </a:r>
            <a:r>
              <a:rPr sz="2600" u="sng" spc="-10" dirty="0">
                <a:solidFill>
                  <a:srgbClr val="FFFFCC"/>
                </a:solidFill>
                <a:uFill>
                  <a:solidFill>
                    <a:srgbClr val="FFFFCC"/>
                  </a:solidFill>
                </a:u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07465" y="1447038"/>
            <a:ext cx="7910195" cy="1078230"/>
          </a:xfrm>
          <a:prstGeom prst="rect">
            <a:avLst/>
          </a:prstGeom>
        </p:spPr>
        <p:txBody>
          <a:bodyPr vert="horz" wrap="square" lIns="0" tIns="13335" rIns="0" bIns="0" rtlCol="0">
            <a:spAutoFit/>
          </a:bodyPr>
          <a:lstStyle/>
          <a:p>
            <a:pPr marL="12700" marR="5080">
              <a:lnSpc>
                <a:spcPct val="100000"/>
              </a:lnSpc>
              <a:spcBef>
                <a:spcPts val="105"/>
              </a:spcBef>
            </a:pPr>
            <a:r>
              <a:rPr sz="2300" u="sng" dirty="0">
                <a:solidFill>
                  <a:srgbClr val="FFFFCC"/>
                </a:solidFill>
                <a:uFill>
                  <a:solidFill>
                    <a:srgbClr val="FFFFCC"/>
                  </a:solidFill>
                </a:uFill>
                <a:latin typeface="Microsoft Sans Serif"/>
                <a:cs typeface="Microsoft Sans Serif"/>
              </a:rPr>
              <a:t>Mozaiki</a:t>
            </a:r>
            <a:r>
              <a:rPr sz="2300" u="sng" spc="-50" dirty="0">
                <a:solidFill>
                  <a:srgbClr val="FFFFCC"/>
                </a:solidFill>
                <a:uFill>
                  <a:solidFill>
                    <a:srgbClr val="FFFFCC"/>
                  </a:solidFill>
                </a:uFill>
                <a:latin typeface="Microsoft Sans Serif"/>
                <a:cs typeface="Microsoft Sans Serif"/>
              </a:rPr>
              <a:t> </a:t>
            </a:r>
            <a:r>
              <a:rPr sz="2300" spc="600" dirty="0">
                <a:solidFill>
                  <a:srgbClr val="FFFFCC"/>
                </a:solidFill>
                <a:latin typeface="Microsoft Sans Serif"/>
                <a:cs typeface="Microsoft Sans Serif"/>
              </a:rPr>
              <a:t>–</a:t>
            </a:r>
            <a:r>
              <a:rPr sz="2300" spc="-20" dirty="0">
                <a:solidFill>
                  <a:srgbClr val="FFFFCC"/>
                </a:solidFill>
                <a:latin typeface="Microsoft Sans Serif"/>
                <a:cs typeface="Microsoft Sans Serif"/>
              </a:rPr>
              <a:t> </a:t>
            </a:r>
            <a:r>
              <a:rPr sz="2300" dirty="0">
                <a:solidFill>
                  <a:srgbClr val="FFFFCC"/>
                </a:solidFill>
                <a:latin typeface="Microsoft Sans Serif"/>
                <a:cs typeface="Microsoft Sans Serif"/>
              </a:rPr>
              <a:t>nieregularne</a:t>
            </a:r>
            <a:r>
              <a:rPr sz="2300" spc="-50" dirty="0">
                <a:solidFill>
                  <a:srgbClr val="FFFFCC"/>
                </a:solidFill>
                <a:latin typeface="Microsoft Sans Serif"/>
                <a:cs typeface="Microsoft Sans Serif"/>
              </a:rPr>
              <a:t> </a:t>
            </a:r>
            <a:r>
              <a:rPr sz="2300" dirty="0">
                <a:solidFill>
                  <a:srgbClr val="FFFFCC"/>
                </a:solidFill>
                <a:latin typeface="Microsoft Sans Serif"/>
                <a:cs typeface="Microsoft Sans Serif"/>
              </a:rPr>
              <a:t>zmiany</a:t>
            </a:r>
            <a:r>
              <a:rPr sz="2300" spc="-45" dirty="0">
                <a:solidFill>
                  <a:srgbClr val="FFFFCC"/>
                </a:solidFill>
                <a:latin typeface="Microsoft Sans Serif"/>
                <a:cs typeface="Microsoft Sans Serif"/>
              </a:rPr>
              <a:t> </a:t>
            </a:r>
            <a:r>
              <a:rPr sz="2300" dirty="0">
                <a:solidFill>
                  <a:srgbClr val="FFFFCC"/>
                </a:solidFill>
                <a:latin typeface="Microsoft Sans Serif"/>
                <a:cs typeface="Microsoft Sans Serif"/>
              </a:rPr>
              <a:t>w</a:t>
            </a:r>
            <a:r>
              <a:rPr sz="2300" spc="-10" dirty="0">
                <a:solidFill>
                  <a:srgbClr val="FFFFCC"/>
                </a:solidFill>
                <a:latin typeface="Microsoft Sans Serif"/>
                <a:cs typeface="Microsoft Sans Serif"/>
              </a:rPr>
              <a:t> </a:t>
            </a:r>
            <a:r>
              <a:rPr sz="2300" dirty="0">
                <a:solidFill>
                  <a:srgbClr val="FFFFCC"/>
                </a:solidFill>
                <a:latin typeface="Microsoft Sans Serif"/>
                <a:cs typeface="Microsoft Sans Serif"/>
              </a:rPr>
              <a:t>zielonym</a:t>
            </a:r>
            <a:r>
              <a:rPr sz="2300" spc="-55" dirty="0">
                <a:solidFill>
                  <a:srgbClr val="FFFFCC"/>
                </a:solidFill>
                <a:latin typeface="Microsoft Sans Serif"/>
                <a:cs typeface="Microsoft Sans Serif"/>
              </a:rPr>
              <a:t> </a:t>
            </a:r>
            <a:r>
              <a:rPr sz="2300" dirty="0">
                <a:solidFill>
                  <a:srgbClr val="FFFFCC"/>
                </a:solidFill>
                <a:latin typeface="Microsoft Sans Serif"/>
                <a:cs typeface="Microsoft Sans Serif"/>
              </a:rPr>
              <a:t>zabarwieniu</a:t>
            </a:r>
            <a:r>
              <a:rPr sz="2300" spc="-50" dirty="0">
                <a:solidFill>
                  <a:srgbClr val="FFFFCC"/>
                </a:solidFill>
                <a:latin typeface="Microsoft Sans Serif"/>
                <a:cs typeface="Microsoft Sans Serif"/>
              </a:rPr>
              <a:t> </a:t>
            </a:r>
            <a:r>
              <a:rPr sz="2300" spc="-10" dirty="0">
                <a:solidFill>
                  <a:srgbClr val="FFFFCC"/>
                </a:solidFill>
                <a:latin typeface="Microsoft Sans Serif"/>
                <a:cs typeface="Microsoft Sans Serif"/>
              </a:rPr>
              <a:t>roślin </a:t>
            </a:r>
            <a:r>
              <a:rPr sz="2300" dirty="0">
                <a:solidFill>
                  <a:srgbClr val="FFFFCC"/>
                </a:solidFill>
                <a:latin typeface="Microsoft Sans Serif"/>
                <a:cs typeface="Microsoft Sans Serif"/>
              </a:rPr>
              <a:t>spowodowane</a:t>
            </a:r>
            <a:r>
              <a:rPr sz="2300" spc="-55" dirty="0">
                <a:solidFill>
                  <a:srgbClr val="FFFFCC"/>
                </a:solidFill>
                <a:latin typeface="Microsoft Sans Serif"/>
                <a:cs typeface="Microsoft Sans Serif"/>
              </a:rPr>
              <a:t> </a:t>
            </a:r>
            <a:r>
              <a:rPr sz="2300" dirty="0">
                <a:solidFill>
                  <a:srgbClr val="FFFFCC"/>
                </a:solidFill>
                <a:latin typeface="Microsoft Sans Serif"/>
                <a:cs typeface="Microsoft Sans Serif"/>
              </a:rPr>
              <a:t>zahamowaniem</a:t>
            </a:r>
            <a:r>
              <a:rPr sz="2300" spc="-50" dirty="0">
                <a:solidFill>
                  <a:srgbClr val="FFFFCC"/>
                </a:solidFill>
                <a:latin typeface="Microsoft Sans Serif"/>
                <a:cs typeface="Microsoft Sans Serif"/>
              </a:rPr>
              <a:t> </a:t>
            </a:r>
            <a:r>
              <a:rPr sz="2300" dirty="0">
                <a:solidFill>
                  <a:srgbClr val="FFFFCC"/>
                </a:solidFill>
                <a:latin typeface="Microsoft Sans Serif"/>
                <a:cs typeface="Microsoft Sans Serif"/>
              </a:rPr>
              <a:t>biosyntezy</a:t>
            </a:r>
            <a:r>
              <a:rPr sz="2300" spc="-50" dirty="0">
                <a:solidFill>
                  <a:srgbClr val="FFFFCC"/>
                </a:solidFill>
                <a:latin typeface="Microsoft Sans Serif"/>
                <a:cs typeface="Microsoft Sans Serif"/>
              </a:rPr>
              <a:t> </a:t>
            </a:r>
            <a:r>
              <a:rPr sz="2300" spc="-10" dirty="0">
                <a:solidFill>
                  <a:srgbClr val="FFFFCC"/>
                </a:solidFill>
                <a:latin typeface="Microsoft Sans Serif"/>
                <a:cs typeface="Microsoft Sans Serif"/>
              </a:rPr>
              <a:t>barwników </a:t>
            </a:r>
            <a:r>
              <a:rPr sz="2300" dirty="0">
                <a:solidFill>
                  <a:srgbClr val="FFFFCC"/>
                </a:solidFill>
                <a:latin typeface="Microsoft Sans Serif"/>
                <a:cs typeface="Microsoft Sans Serif"/>
              </a:rPr>
              <a:t>chlorofilowych</a:t>
            </a:r>
            <a:r>
              <a:rPr sz="2300" spc="-60" dirty="0">
                <a:solidFill>
                  <a:srgbClr val="FFFFCC"/>
                </a:solidFill>
                <a:latin typeface="Microsoft Sans Serif"/>
                <a:cs typeface="Microsoft Sans Serif"/>
              </a:rPr>
              <a:t> </a:t>
            </a:r>
            <a:r>
              <a:rPr sz="2300" dirty="0">
                <a:solidFill>
                  <a:srgbClr val="FFFFCC"/>
                </a:solidFill>
                <a:latin typeface="Microsoft Sans Serif"/>
                <a:cs typeface="Microsoft Sans Serif"/>
              </a:rPr>
              <a:t>(np.</a:t>
            </a:r>
            <a:r>
              <a:rPr sz="2300" spc="-30" dirty="0">
                <a:solidFill>
                  <a:srgbClr val="FFFFCC"/>
                </a:solidFill>
                <a:latin typeface="Microsoft Sans Serif"/>
                <a:cs typeface="Microsoft Sans Serif"/>
              </a:rPr>
              <a:t> </a:t>
            </a:r>
            <a:r>
              <a:rPr sz="2300" dirty="0">
                <a:solidFill>
                  <a:srgbClr val="FFFFCC"/>
                </a:solidFill>
                <a:latin typeface="Microsoft Sans Serif"/>
                <a:cs typeface="Microsoft Sans Serif"/>
              </a:rPr>
              <a:t>u</a:t>
            </a:r>
            <a:r>
              <a:rPr sz="2300" spc="-25" dirty="0">
                <a:solidFill>
                  <a:srgbClr val="FFFFCC"/>
                </a:solidFill>
                <a:latin typeface="Microsoft Sans Serif"/>
                <a:cs typeface="Microsoft Sans Serif"/>
              </a:rPr>
              <a:t> </a:t>
            </a:r>
            <a:r>
              <a:rPr sz="2300" dirty="0">
                <a:solidFill>
                  <a:srgbClr val="FFFFCC"/>
                </a:solidFill>
                <a:latin typeface="Microsoft Sans Serif"/>
                <a:cs typeface="Microsoft Sans Serif"/>
              </a:rPr>
              <a:t>buraka,</a:t>
            </a:r>
            <a:r>
              <a:rPr sz="2300" spc="-45" dirty="0">
                <a:solidFill>
                  <a:srgbClr val="FFFFCC"/>
                </a:solidFill>
                <a:latin typeface="Microsoft Sans Serif"/>
                <a:cs typeface="Microsoft Sans Serif"/>
              </a:rPr>
              <a:t> </a:t>
            </a:r>
            <a:r>
              <a:rPr sz="2300" dirty="0">
                <a:solidFill>
                  <a:srgbClr val="FFFFCC"/>
                </a:solidFill>
                <a:latin typeface="Microsoft Sans Serif"/>
                <a:cs typeface="Microsoft Sans Serif"/>
              </a:rPr>
              <a:t>ziemniaka,</a:t>
            </a:r>
            <a:r>
              <a:rPr sz="2300" spc="-60" dirty="0">
                <a:solidFill>
                  <a:srgbClr val="FFFFCC"/>
                </a:solidFill>
                <a:latin typeface="Microsoft Sans Serif"/>
                <a:cs typeface="Microsoft Sans Serif"/>
              </a:rPr>
              <a:t> </a:t>
            </a:r>
            <a:r>
              <a:rPr sz="2300" dirty="0">
                <a:solidFill>
                  <a:srgbClr val="FFFFCC"/>
                </a:solidFill>
                <a:latin typeface="Microsoft Sans Serif"/>
                <a:cs typeface="Microsoft Sans Serif"/>
              </a:rPr>
              <a:t>tytoniu</a:t>
            </a:r>
            <a:r>
              <a:rPr sz="2300" spc="-35" dirty="0">
                <a:solidFill>
                  <a:srgbClr val="FFFFCC"/>
                </a:solidFill>
                <a:latin typeface="Microsoft Sans Serif"/>
                <a:cs typeface="Microsoft Sans Serif"/>
              </a:rPr>
              <a:t> </a:t>
            </a:r>
            <a:r>
              <a:rPr sz="2300" spc="-10" dirty="0">
                <a:solidFill>
                  <a:srgbClr val="FFFFCC"/>
                </a:solidFill>
                <a:latin typeface="Microsoft Sans Serif"/>
                <a:cs typeface="Microsoft Sans Serif"/>
              </a:rPr>
              <a:t>itp.).</a:t>
            </a:r>
            <a:endParaRPr sz="2300">
              <a:latin typeface="Microsoft Sans Serif"/>
              <a:cs typeface="Microsoft Sans Serif"/>
            </a:endParaRPr>
          </a:p>
        </p:txBody>
      </p:sp>
      <p:pic>
        <p:nvPicPr>
          <p:cNvPr id="3" name="object 3"/>
          <p:cNvPicPr/>
          <p:nvPr/>
        </p:nvPicPr>
        <p:blipFill>
          <a:blip r:embed="rId2" cstate="print"/>
          <a:stretch>
            <a:fillRect/>
          </a:stretch>
        </p:blipFill>
        <p:spPr>
          <a:xfrm>
            <a:off x="971550" y="3357626"/>
            <a:ext cx="2087626" cy="2779649"/>
          </a:xfrm>
          <a:prstGeom prst="rect">
            <a:avLst/>
          </a:prstGeom>
        </p:spPr>
      </p:pic>
      <p:pic>
        <p:nvPicPr>
          <p:cNvPr id="4" name="object 4"/>
          <p:cNvPicPr/>
          <p:nvPr/>
        </p:nvPicPr>
        <p:blipFill>
          <a:blip r:embed="rId3" cstate="print"/>
          <a:stretch>
            <a:fillRect/>
          </a:stretch>
        </p:blipFill>
        <p:spPr>
          <a:xfrm>
            <a:off x="3600450" y="3549650"/>
            <a:ext cx="1944751" cy="2587625"/>
          </a:xfrm>
          <a:prstGeom prst="rect">
            <a:avLst/>
          </a:prstGeom>
        </p:spPr>
      </p:pic>
      <p:pic>
        <p:nvPicPr>
          <p:cNvPr id="5" name="object 5"/>
          <p:cNvPicPr/>
          <p:nvPr/>
        </p:nvPicPr>
        <p:blipFill>
          <a:blip r:embed="rId4" cstate="print"/>
          <a:stretch>
            <a:fillRect/>
          </a:stretch>
        </p:blipFill>
        <p:spPr>
          <a:xfrm>
            <a:off x="6156325" y="3559111"/>
            <a:ext cx="1017587" cy="2519426"/>
          </a:xfrm>
          <a:prstGeom prst="rect">
            <a:avLst/>
          </a:prstGeom>
        </p:spPr>
      </p:pic>
      <p:sp>
        <p:nvSpPr>
          <p:cNvPr id="6" name="object 6"/>
          <p:cNvSpPr txBox="1">
            <a:spLocks noGrp="1"/>
          </p:cNvSpPr>
          <p:nvPr>
            <p:ph type="title"/>
          </p:nvPr>
        </p:nvSpPr>
        <p:spPr>
          <a:xfrm>
            <a:off x="0" y="515789"/>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u="sng" dirty="0" err="1">
                <a:solidFill>
                  <a:srgbClr val="FFFFCC"/>
                </a:solidFill>
                <a:uFill>
                  <a:solidFill>
                    <a:srgbClr val="FFFFCC"/>
                  </a:solidFill>
                </a:uFill>
                <a:latin typeface="Microsoft Sans Serif"/>
                <a:cs typeface="Microsoft Sans Serif"/>
              </a:rPr>
              <a:t>Objawy</a:t>
            </a:r>
            <a:r>
              <a:rPr sz="2600" u="sng" spc="-1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chorób</a:t>
            </a:r>
            <a:r>
              <a:rPr sz="2600" u="sng" spc="-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wirusowych -</a:t>
            </a:r>
            <a:r>
              <a:rPr sz="2600" u="sng" spc="5" dirty="0">
                <a:solidFill>
                  <a:srgbClr val="FFFFCC"/>
                </a:solidFill>
                <a:uFill>
                  <a:solidFill>
                    <a:srgbClr val="FFFFCC"/>
                  </a:solidFill>
                </a:uFill>
                <a:latin typeface="Microsoft Sans Serif"/>
                <a:cs typeface="Microsoft Sans Serif"/>
              </a:rPr>
              <a:t> </a:t>
            </a:r>
            <a:r>
              <a:rPr sz="2600" u="sng" spc="-10" dirty="0">
                <a:solidFill>
                  <a:srgbClr val="FFFFCC"/>
                </a:solidFill>
                <a:uFill>
                  <a:solidFill>
                    <a:srgbClr val="FFFFCC"/>
                  </a:solidFill>
                </a:u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 y="515789"/>
            <a:ext cx="9142349" cy="555921"/>
          </a:xfrm>
          <a:prstGeom prst="rect">
            <a:avLst/>
          </a:prstGeom>
          <a:solidFill>
            <a:srgbClr val="CC0099"/>
          </a:solidFill>
        </p:spPr>
        <p:txBody>
          <a:bodyPr vert="horz" wrap="square" lIns="0" tIns="154305" rIns="0" bIns="0" rtlCol="0">
            <a:spAutoFit/>
          </a:bodyPr>
          <a:lstStyle/>
          <a:p>
            <a:pPr marL="91440" algn="ctr">
              <a:lnSpc>
                <a:spcPct val="100000"/>
              </a:lnSpc>
            </a:pPr>
            <a:r>
              <a:rPr sz="2600" dirty="0" err="1">
                <a:solidFill>
                  <a:srgbClr val="FFFFCC"/>
                </a:solidFill>
                <a:latin typeface="Microsoft Sans Serif"/>
                <a:cs typeface="Microsoft Sans Serif"/>
              </a:rPr>
              <a:t>Objawy</a:t>
            </a:r>
            <a:r>
              <a:rPr sz="2600" spc="-5" dirty="0">
                <a:solidFill>
                  <a:srgbClr val="FFFFCC"/>
                </a:solidFill>
                <a:latin typeface="Microsoft Sans Serif"/>
                <a:cs typeface="Microsoft Sans Serif"/>
              </a:rPr>
              <a:t> </a:t>
            </a:r>
            <a:r>
              <a:rPr sz="2600" dirty="0">
                <a:solidFill>
                  <a:srgbClr val="FFFFCC"/>
                </a:solidFill>
                <a:latin typeface="Microsoft Sans Serif"/>
                <a:cs typeface="Microsoft Sans Serif"/>
              </a:rPr>
              <a:t>chorób wirusowych</a:t>
            </a:r>
            <a:r>
              <a:rPr sz="2600" spc="5" dirty="0">
                <a:solidFill>
                  <a:srgbClr val="FFFFCC"/>
                </a:solidFill>
                <a:latin typeface="Microsoft Sans Serif"/>
                <a:cs typeface="Microsoft Sans Serif"/>
              </a:rPr>
              <a:t> </a:t>
            </a:r>
            <a:r>
              <a:rPr sz="2600" dirty="0">
                <a:solidFill>
                  <a:srgbClr val="FFFFCC"/>
                </a:solidFill>
                <a:latin typeface="Microsoft Sans Serif"/>
                <a:cs typeface="Microsoft Sans Serif"/>
              </a:rPr>
              <a:t>-</a:t>
            </a:r>
            <a:r>
              <a:rPr sz="2600" spc="15" dirty="0">
                <a:solidFill>
                  <a:srgbClr val="FFFFCC"/>
                </a:solidFill>
                <a:latin typeface="Microsoft Sans Serif"/>
                <a:cs typeface="Microsoft Sans Serif"/>
              </a:rPr>
              <a:t> </a:t>
            </a:r>
            <a:r>
              <a:rPr sz="2600" spc="-10" dirty="0">
                <a:solidFill>
                  <a:srgbClr val="FFFFCC"/>
                </a:solidFill>
                <a:latin typeface="Microsoft Sans Serif"/>
                <a:cs typeface="Microsoft Sans Serif"/>
              </a:rPr>
              <a:t>wiroz</a:t>
            </a:r>
            <a:endParaRPr sz="2600" dirty="0">
              <a:latin typeface="Microsoft Sans Serif"/>
              <a:cs typeface="Microsoft Sans Serif"/>
            </a:endParaRPr>
          </a:p>
        </p:txBody>
      </p:sp>
      <p:sp>
        <p:nvSpPr>
          <p:cNvPr id="4" name="object 4"/>
          <p:cNvSpPr txBox="1"/>
          <p:nvPr/>
        </p:nvSpPr>
        <p:spPr>
          <a:xfrm>
            <a:off x="1792095" y="1645691"/>
            <a:ext cx="5558155" cy="1092835"/>
          </a:xfrm>
          <a:prstGeom prst="rect">
            <a:avLst/>
          </a:prstGeom>
        </p:spPr>
        <p:txBody>
          <a:bodyPr vert="horz" wrap="square" lIns="0" tIns="11430" rIns="0" bIns="0" rtlCol="0">
            <a:spAutoFit/>
          </a:bodyPr>
          <a:lstStyle/>
          <a:p>
            <a:pPr marL="355600" marR="5080" indent="-342900" algn="just">
              <a:lnSpc>
                <a:spcPct val="116799"/>
              </a:lnSpc>
              <a:spcBef>
                <a:spcPts val="90"/>
              </a:spcBef>
              <a:buClr>
                <a:srgbClr val="FFFFCC"/>
              </a:buClr>
              <a:buSzPct val="70000"/>
              <a:buFont typeface="Wingdings"/>
              <a:buChar char=""/>
              <a:tabLst>
                <a:tab pos="355600" algn="l"/>
              </a:tabLst>
            </a:pPr>
            <a:r>
              <a:rPr sz="2000" u="sng" dirty="0">
                <a:solidFill>
                  <a:srgbClr val="FFFFFF"/>
                </a:solidFill>
                <a:uFill>
                  <a:solidFill>
                    <a:srgbClr val="FFFFFF"/>
                  </a:solidFill>
                </a:uFill>
                <a:latin typeface="Verdana"/>
                <a:cs typeface="Verdana"/>
              </a:rPr>
              <a:t>Nekrozy</a:t>
            </a:r>
            <a:r>
              <a:rPr sz="2000" spc="265" dirty="0">
                <a:solidFill>
                  <a:srgbClr val="FFFFFF"/>
                </a:solidFill>
                <a:latin typeface="Verdana"/>
                <a:cs typeface="Verdana"/>
              </a:rPr>
              <a:t> </a:t>
            </a:r>
            <a:r>
              <a:rPr sz="2000" dirty="0">
                <a:solidFill>
                  <a:srgbClr val="FFFFFF"/>
                </a:solidFill>
                <a:latin typeface="Verdana"/>
                <a:cs typeface="Verdana"/>
              </a:rPr>
              <a:t>–</a:t>
            </a:r>
            <a:r>
              <a:rPr sz="2000" spc="254" dirty="0">
                <a:solidFill>
                  <a:srgbClr val="FFFFFF"/>
                </a:solidFill>
                <a:latin typeface="Verdana"/>
                <a:cs typeface="Verdana"/>
              </a:rPr>
              <a:t> </a:t>
            </a:r>
            <a:r>
              <a:rPr sz="2000" dirty="0">
                <a:solidFill>
                  <a:srgbClr val="FFFFFF"/>
                </a:solidFill>
                <a:latin typeface="Verdana"/>
                <a:cs typeface="Verdana"/>
              </a:rPr>
              <a:t>brunatne</a:t>
            </a:r>
            <a:r>
              <a:rPr sz="2000" spc="265" dirty="0">
                <a:solidFill>
                  <a:srgbClr val="FFFFFF"/>
                </a:solidFill>
                <a:latin typeface="Verdana"/>
                <a:cs typeface="Verdana"/>
              </a:rPr>
              <a:t> </a:t>
            </a:r>
            <a:r>
              <a:rPr sz="2000" dirty="0">
                <a:solidFill>
                  <a:srgbClr val="FFFFFF"/>
                </a:solidFill>
                <a:latin typeface="Verdana"/>
                <a:cs typeface="Verdana"/>
              </a:rPr>
              <a:t>plamy</a:t>
            </a:r>
            <a:r>
              <a:rPr sz="2000" spc="260" dirty="0">
                <a:solidFill>
                  <a:srgbClr val="FFFFFF"/>
                </a:solidFill>
                <a:latin typeface="Verdana"/>
                <a:cs typeface="Verdana"/>
              </a:rPr>
              <a:t> </a:t>
            </a:r>
            <a:r>
              <a:rPr sz="2000" dirty="0">
                <a:solidFill>
                  <a:srgbClr val="FFFFFF"/>
                </a:solidFill>
                <a:latin typeface="Verdana"/>
                <a:cs typeface="Verdana"/>
              </a:rPr>
              <a:t>na</a:t>
            </a:r>
            <a:r>
              <a:rPr sz="2000" spc="260" dirty="0">
                <a:solidFill>
                  <a:srgbClr val="FFFFFF"/>
                </a:solidFill>
                <a:latin typeface="Verdana"/>
                <a:cs typeface="Verdana"/>
              </a:rPr>
              <a:t> </a:t>
            </a:r>
            <a:r>
              <a:rPr sz="2000" dirty="0">
                <a:solidFill>
                  <a:srgbClr val="FFFFFF"/>
                </a:solidFill>
                <a:latin typeface="Verdana"/>
                <a:cs typeface="Verdana"/>
              </a:rPr>
              <a:t>liściach</a:t>
            </a:r>
            <a:r>
              <a:rPr sz="2000" spc="265" dirty="0">
                <a:solidFill>
                  <a:srgbClr val="FFFFFF"/>
                </a:solidFill>
                <a:latin typeface="Verdana"/>
                <a:cs typeface="Verdana"/>
              </a:rPr>
              <a:t> </a:t>
            </a:r>
            <a:r>
              <a:rPr sz="2000" spc="-50" dirty="0">
                <a:solidFill>
                  <a:srgbClr val="FFFFFF"/>
                </a:solidFill>
                <a:latin typeface="Verdana"/>
                <a:cs typeface="Verdana"/>
              </a:rPr>
              <a:t>i </a:t>
            </a:r>
            <a:r>
              <a:rPr sz="2000" dirty="0">
                <a:solidFill>
                  <a:srgbClr val="FFFFFF"/>
                </a:solidFill>
                <a:latin typeface="Verdana"/>
                <a:cs typeface="Verdana"/>
              </a:rPr>
              <a:t>wypadanie</a:t>
            </a:r>
            <a:r>
              <a:rPr sz="2000" spc="390" dirty="0">
                <a:solidFill>
                  <a:srgbClr val="FFFFFF"/>
                </a:solidFill>
                <a:latin typeface="Verdana"/>
                <a:cs typeface="Verdana"/>
              </a:rPr>
              <a:t> </a:t>
            </a:r>
            <a:r>
              <a:rPr sz="2000" dirty="0">
                <a:solidFill>
                  <a:srgbClr val="FFFFFF"/>
                </a:solidFill>
                <a:latin typeface="Verdana"/>
                <a:cs typeface="Verdana"/>
              </a:rPr>
              <a:t>zmarłych</a:t>
            </a:r>
            <a:r>
              <a:rPr sz="2000" spc="409" dirty="0">
                <a:solidFill>
                  <a:srgbClr val="FFFFFF"/>
                </a:solidFill>
                <a:latin typeface="Verdana"/>
                <a:cs typeface="Verdana"/>
              </a:rPr>
              <a:t> </a:t>
            </a:r>
            <a:r>
              <a:rPr sz="2000" dirty="0">
                <a:solidFill>
                  <a:srgbClr val="FFFFFF"/>
                </a:solidFill>
                <a:latin typeface="Verdana"/>
                <a:cs typeface="Verdana"/>
              </a:rPr>
              <a:t>tkanek,</a:t>
            </a:r>
            <a:r>
              <a:rPr sz="2000" spc="400" dirty="0">
                <a:solidFill>
                  <a:srgbClr val="FFFFFF"/>
                </a:solidFill>
                <a:latin typeface="Verdana"/>
                <a:cs typeface="Verdana"/>
              </a:rPr>
              <a:t> </a:t>
            </a:r>
            <a:r>
              <a:rPr sz="2000" dirty="0">
                <a:solidFill>
                  <a:srgbClr val="FFFFFF"/>
                </a:solidFill>
                <a:latin typeface="Verdana"/>
                <a:cs typeface="Verdana"/>
              </a:rPr>
              <a:t>co</a:t>
            </a:r>
            <a:r>
              <a:rPr sz="2000" spc="400" dirty="0">
                <a:solidFill>
                  <a:srgbClr val="FFFFFF"/>
                </a:solidFill>
                <a:latin typeface="Verdana"/>
                <a:cs typeface="Verdana"/>
              </a:rPr>
              <a:t> </a:t>
            </a:r>
            <a:r>
              <a:rPr sz="2000" spc="-10" dirty="0">
                <a:solidFill>
                  <a:srgbClr val="FFFFFF"/>
                </a:solidFill>
                <a:latin typeface="Verdana"/>
                <a:cs typeface="Verdana"/>
              </a:rPr>
              <a:t>tworzy </a:t>
            </a:r>
            <a:r>
              <a:rPr sz="2000" dirty="0">
                <a:solidFill>
                  <a:srgbClr val="FFFFFF"/>
                </a:solidFill>
                <a:latin typeface="Verdana"/>
                <a:cs typeface="Verdana"/>
              </a:rPr>
              <a:t>tzw.</a:t>
            </a:r>
            <a:r>
              <a:rPr sz="2000" spc="-30" dirty="0">
                <a:solidFill>
                  <a:srgbClr val="FFFFFF"/>
                </a:solidFill>
                <a:latin typeface="Verdana"/>
                <a:cs typeface="Verdana"/>
              </a:rPr>
              <a:t> </a:t>
            </a:r>
            <a:r>
              <a:rPr sz="2000" spc="-10" dirty="0">
                <a:solidFill>
                  <a:srgbClr val="FFFFFF"/>
                </a:solidFill>
                <a:latin typeface="Verdana"/>
                <a:cs typeface="Verdana"/>
              </a:rPr>
              <a:t>dziurawkę,</a:t>
            </a:r>
            <a:endParaRPr sz="2000" dirty="0">
              <a:latin typeface="Verdana"/>
              <a:cs typeface="Verdana"/>
            </a:endParaRPr>
          </a:p>
        </p:txBody>
      </p:sp>
      <p:grpSp>
        <p:nvGrpSpPr>
          <p:cNvPr id="5" name="object 5"/>
          <p:cNvGrpSpPr/>
          <p:nvPr/>
        </p:nvGrpSpPr>
        <p:grpSpPr>
          <a:xfrm>
            <a:off x="2286000" y="3200400"/>
            <a:ext cx="4244975" cy="2070100"/>
            <a:chOff x="1331975" y="3681412"/>
            <a:chExt cx="4244975" cy="2070100"/>
          </a:xfrm>
        </p:grpSpPr>
        <p:pic>
          <p:nvPicPr>
            <p:cNvPr id="6" name="object 6"/>
            <p:cNvPicPr/>
            <p:nvPr/>
          </p:nvPicPr>
          <p:blipFill>
            <a:blip r:embed="rId2" cstate="print"/>
            <a:stretch>
              <a:fillRect/>
            </a:stretch>
          </p:blipFill>
          <p:spPr>
            <a:xfrm>
              <a:off x="1331975" y="3681412"/>
              <a:ext cx="3036824" cy="2070100"/>
            </a:xfrm>
            <a:prstGeom prst="rect">
              <a:avLst/>
            </a:prstGeom>
          </p:spPr>
        </p:pic>
        <p:pic>
          <p:nvPicPr>
            <p:cNvPr id="7" name="object 7"/>
            <p:cNvPicPr/>
            <p:nvPr/>
          </p:nvPicPr>
          <p:blipFill>
            <a:blip r:embed="rId3" cstate="print"/>
            <a:stretch>
              <a:fillRect/>
            </a:stretch>
          </p:blipFill>
          <p:spPr>
            <a:xfrm>
              <a:off x="4571999" y="4221226"/>
              <a:ext cx="1004887" cy="1512824"/>
            </a:xfrm>
            <a:prstGeom prst="rect">
              <a:avLst/>
            </a:prstGeom>
          </p:spPr>
        </p:pic>
      </p:grpSp>
      <p:sp>
        <p:nvSpPr>
          <p:cNvPr id="8" name="object 8"/>
          <p:cNvSpPr txBox="1"/>
          <p:nvPr/>
        </p:nvSpPr>
        <p:spPr>
          <a:xfrm>
            <a:off x="3429000" y="5707436"/>
            <a:ext cx="2207260" cy="299720"/>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FFFFFF"/>
                </a:solidFill>
                <a:latin typeface="Microsoft Sans Serif"/>
                <a:cs typeface="Microsoft Sans Serif"/>
              </a:rPr>
              <a:t>Wirus</a:t>
            </a:r>
            <a:r>
              <a:rPr sz="1800" spc="-15" dirty="0">
                <a:solidFill>
                  <a:srgbClr val="FFFFFF"/>
                </a:solidFill>
                <a:latin typeface="Microsoft Sans Serif"/>
                <a:cs typeface="Microsoft Sans Serif"/>
              </a:rPr>
              <a:t> </a:t>
            </a:r>
            <a:r>
              <a:rPr sz="1800" dirty="0">
                <a:solidFill>
                  <a:srgbClr val="FFFFFF"/>
                </a:solidFill>
                <a:latin typeface="Microsoft Sans Serif"/>
                <a:cs typeface="Microsoft Sans Serif"/>
              </a:rPr>
              <a:t>nekrozy </a:t>
            </a:r>
            <a:r>
              <a:rPr sz="1800" spc="-10" dirty="0">
                <a:solidFill>
                  <a:srgbClr val="FFFFFF"/>
                </a:solidFill>
                <a:latin typeface="Microsoft Sans Serif"/>
                <a:cs typeface="Microsoft Sans Serif"/>
              </a:rPr>
              <a:t>tytoniu</a:t>
            </a:r>
            <a:endParaRPr sz="1800" dirty="0">
              <a:latin typeface="Microsoft Sans Serif"/>
              <a:cs typeface="Microsoft Sans Serif"/>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09980" y="1349375"/>
            <a:ext cx="6265545" cy="727075"/>
          </a:xfrm>
          <a:prstGeom prst="rect">
            <a:avLst/>
          </a:prstGeom>
        </p:spPr>
        <p:txBody>
          <a:bodyPr vert="horz" wrap="square" lIns="0" tIns="13335" rIns="0" bIns="0" rtlCol="0">
            <a:spAutoFit/>
          </a:bodyPr>
          <a:lstStyle/>
          <a:p>
            <a:pPr marL="12700" marR="5080">
              <a:lnSpc>
                <a:spcPct val="100000"/>
              </a:lnSpc>
              <a:spcBef>
                <a:spcPts val="105"/>
              </a:spcBef>
            </a:pPr>
            <a:r>
              <a:rPr sz="2300" u="sng" dirty="0">
                <a:solidFill>
                  <a:srgbClr val="FFFFCC"/>
                </a:solidFill>
                <a:uFill>
                  <a:solidFill>
                    <a:srgbClr val="FFFFCC"/>
                  </a:solidFill>
                </a:uFill>
                <a:latin typeface="Microsoft Sans Serif"/>
                <a:cs typeface="Microsoft Sans Serif"/>
              </a:rPr>
              <a:t>Pstrość</a:t>
            </a:r>
            <a:r>
              <a:rPr sz="2300" u="sng" spc="-10" dirty="0">
                <a:solidFill>
                  <a:srgbClr val="FFFFCC"/>
                </a:solidFill>
                <a:uFill>
                  <a:solidFill>
                    <a:srgbClr val="FFFFCC"/>
                  </a:solidFill>
                </a:uFill>
                <a:latin typeface="Microsoft Sans Serif"/>
                <a:cs typeface="Microsoft Sans Serif"/>
              </a:rPr>
              <a:t> </a:t>
            </a:r>
            <a:r>
              <a:rPr sz="2300" u="sng" dirty="0">
                <a:solidFill>
                  <a:srgbClr val="FFFFCC"/>
                </a:solidFill>
                <a:uFill>
                  <a:solidFill>
                    <a:srgbClr val="FFFFCC"/>
                  </a:solidFill>
                </a:uFill>
                <a:latin typeface="Microsoft Sans Serif"/>
                <a:cs typeface="Microsoft Sans Serif"/>
              </a:rPr>
              <a:t>kwiatowa</a:t>
            </a:r>
            <a:r>
              <a:rPr sz="2300" spc="-30" dirty="0">
                <a:solidFill>
                  <a:srgbClr val="FFFFCC"/>
                </a:solidFill>
                <a:latin typeface="Microsoft Sans Serif"/>
                <a:cs typeface="Microsoft Sans Serif"/>
              </a:rPr>
              <a:t> </a:t>
            </a:r>
            <a:r>
              <a:rPr sz="2300" spc="600" dirty="0">
                <a:solidFill>
                  <a:srgbClr val="FFFFCC"/>
                </a:solidFill>
                <a:latin typeface="Microsoft Sans Serif"/>
                <a:cs typeface="Microsoft Sans Serif"/>
              </a:rPr>
              <a:t>–</a:t>
            </a:r>
            <a:r>
              <a:rPr sz="2300" spc="10" dirty="0">
                <a:solidFill>
                  <a:srgbClr val="FFFFCC"/>
                </a:solidFill>
                <a:latin typeface="Microsoft Sans Serif"/>
                <a:cs typeface="Microsoft Sans Serif"/>
              </a:rPr>
              <a:t> </a:t>
            </a:r>
            <a:r>
              <a:rPr sz="2300" dirty="0">
                <a:solidFill>
                  <a:srgbClr val="FFFFCC"/>
                </a:solidFill>
                <a:latin typeface="Microsoft Sans Serif"/>
                <a:cs typeface="Microsoft Sans Serif"/>
              </a:rPr>
              <a:t>zmiana</a:t>
            </a:r>
            <a:r>
              <a:rPr sz="2300" spc="-40" dirty="0">
                <a:solidFill>
                  <a:srgbClr val="FFFFCC"/>
                </a:solidFill>
                <a:latin typeface="Microsoft Sans Serif"/>
                <a:cs typeface="Microsoft Sans Serif"/>
              </a:rPr>
              <a:t> </a:t>
            </a:r>
            <a:r>
              <a:rPr sz="2300" dirty="0">
                <a:solidFill>
                  <a:srgbClr val="FFFFCC"/>
                </a:solidFill>
                <a:latin typeface="Microsoft Sans Serif"/>
                <a:cs typeface="Microsoft Sans Serif"/>
              </a:rPr>
              <a:t>kształtu,</a:t>
            </a:r>
            <a:r>
              <a:rPr sz="2300" spc="-10" dirty="0">
                <a:solidFill>
                  <a:srgbClr val="FFFFCC"/>
                </a:solidFill>
                <a:latin typeface="Microsoft Sans Serif"/>
                <a:cs typeface="Microsoft Sans Serif"/>
              </a:rPr>
              <a:t> </a:t>
            </a:r>
            <a:r>
              <a:rPr sz="2300" dirty="0">
                <a:solidFill>
                  <a:srgbClr val="FFFFCC"/>
                </a:solidFill>
                <a:latin typeface="Microsoft Sans Serif"/>
                <a:cs typeface="Microsoft Sans Serif"/>
              </a:rPr>
              <a:t>rozmiarów</a:t>
            </a:r>
            <a:r>
              <a:rPr sz="2300" spc="-30" dirty="0">
                <a:solidFill>
                  <a:srgbClr val="FFFFCC"/>
                </a:solidFill>
                <a:latin typeface="Microsoft Sans Serif"/>
                <a:cs typeface="Microsoft Sans Serif"/>
              </a:rPr>
              <a:t> </a:t>
            </a:r>
            <a:r>
              <a:rPr sz="2300" spc="-50" dirty="0">
                <a:solidFill>
                  <a:srgbClr val="FFFFCC"/>
                </a:solidFill>
                <a:latin typeface="Microsoft Sans Serif"/>
                <a:cs typeface="Microsoft Sans Serif"/>
              </a:rPr>
              <a:t>i </a:t>
            </a:r>
            <a:r>
              <a:rPr sz="2300" dirty="0">
                <a:solidFill>
                  <a:srgbClr val="FFFFCC"/>
                </a:solidFill>
                <a:latin typeface="Microsoft Sans Serif"/>
                <a:cs typeface="Microsoft Sans Serif"/>
              </a:rPr>
              <a:t>kolorów</a:t>
            </a:r>
            <a:r>
              <a:rPr sz="2300" spc="-55" dirty="0">
                <a:solidFill>
                  <a:srgbClr val="FFFFCC"/>
                </a:solidFill>
                <a:latin typeface="Microsoft Sans Serif"/>
                <a:cs typeface="Microsoft Sans Serif"/>
              </a:rPr>
              <a:t> </a:t>
            </a:r>
            <a:r>
              <a:rPr sz="2300" dirty="0">
                <a:solidFill>
                  <a:srgbClr val="FFFFCC"/>
                </a:solidFill>
                <a:latin typeface="Microsoft Sans Serif"/>
                <a:cs typeface="Microsoft Sans Serif"/>
              </a:rPr>
              <a:t>kwiatów</a:t>
            </a:r>
            <a:r>
              <a:rPr sz="2300" spc="-35" dirty="0">
                <a:solidFill>
                  <a:srgbClr val="FFFFCC"/>
                </a:solidFill>
                <a:latin typeface="Microsoft Sans Serif"/>
                <a:cs typeface="Microsoft Sans Serif"/>
              </a:rPr>
              <a:t> </a:t>
            </a:r>
            <a:r>
              <a:rPr sz="2300" dirty="0">
                <a:solidFill>
                  <a:srgbClr val="FFFFCC"/>
                </a:solidFill>
                <a:latin typeface="Microsoft Sans Serif"/>
                <a:cs typeface="Microsoft Sans Serif"/>
              </a:rPr>
              <a:t>(np.</a:t>
            </a:r>
            <a:r>
              <a:rPr sz="2300" spc="-40" dirty="0">
                <a:solidFill>
                  <a:srgbClr val="FFFFCC"/>
                </a:solidFill>
                <a:latin typeface="Microsoft Sans Serif"/>
                <a:cs typeface="Microsoft Sans Serif"/>
              </a:rPr>
              <a:t> </a:t>
            </a:r>
            <a:r>
              <a:rPr sz="2300" dirty="0">
                <a:solidFill>
                  <a:srgbClr val="FFFFCC"/>
                </a:solidFill>
                <a:latin typeface="Microsoft Sans Serif"/>
                <a:cs typeface="Microsoft Sans Serif"/>
              </a:rPr>
              <a:t>tulipany,</a:t>
            </a:r>
            <a:r>
              <a:rPr sz="2300" spc="-60" dirty="0">
                <a:solidFill>
                  <a:srgbClr val="FFFFCC"/>
                </a:solidFill>
                <a:latin typeface="Microsoft Sans Serif"/>
                <a:cs typeface="Microsoft Sans Serif"/>
              </a:rPr>
              <a:t> </a:t>
            </a:r>
            <a:r>
              <a:rPr sz="2300" spc="-10" dirty="0">
                <a:solidFill>
                  <a:srgbClr val="FFFFCC"/>
                </a:solidFill>
                <a:latin typeface="Microsoft Sans Serif"/>
                <a:cs typeface="Microsoft Sans Serif"/>
              </a:rPr>
              <a:t>lewkonia),</a:t>
            </a:r>
            <a:endParaRPr sz="2300" dirty="0">
              <a:latin typeface="Microsoft Sans Serif"/>
              <a:cs typeface="Microsoft Sans Serif"/>
            </a:endParaRPr>
          </a:p>
        </p:txBody>
      </p:sp>
      <p:grpSp>
        <p:nvGrpSpPr>
          <p:cNvPr id="4" name="object 4"/>
          <p:cNvGrpSpPr/>
          <p:nvPr/>
        </p:nvGrpSpPr>
        <p:grpSpPr>
          <a:xfrm>
            <a:off x="0" y="2708275"/>
            <a:ext cx="7375525" cy="3827779"/>
            <a:chOff x="0" y="2708275"/>
            <a:chExt cx="7375525" cy="3827779"/>
          </a:xfrm>
        </p:grpSpPr>
        <p:pic>
          <p:nvPicPr>
            <p:cNvPr id="5" name="object 5"/>
            <p:cNvPicPr/>
            <p:nvPr/>
          </p:nvPicPr>
          <p:blipFill>
            <a:blip r:embed="rId2" cstate="print"/>
            <a:stretch>
              <a:fillRect/>
            </a:stretch>
          </p:blipFill>
          <p:spPr>
            <a:xfrm>
              <a:off x="323850" y="2708275"/>
              <a:ext cx="4381500" cy="2800350"/>
            </a:xfrm>
            <a:prstGeom prst="rect">
              <a:avLst/>
            </a:prstGeom>
          </p:spPr>
        </p:pic>
        <p:pic>
          <p:nvPicPr>
            <p:cNvPr id="6" name="object 6"/>
            <p:cNvPicPr/>
            <p:nvPr/>
          </p:nvPicPr>
          <p:blipFill>
            <a:blip r:embed="rId3" cstate="print"/>
            <a:stretch>
              <a:fillRect/>
            </a:stretch>
          </p:blipFill>
          <p:spPr>
            <a:xfrm>
              <a:off x="3203575" y="3883025"/>
              <a:ext cx="4171950" cy="2628900"/>
            </a:xfrm>
            <a:prstGeom prst="rect">
              <a:avLst/>
            </a:prstGeom>
          </p:spPr>
        </p:pic>
        <p:pic>
          <p:nvPicPr>
            <p:cNvPr id="7" name="object 7"/>
            <p:cNvPicPr/>
            <p:nvPr/>
          </p:nvPicPr>
          <p:blipFill>
            <a:blip r:embed="rId4" cstate="print"/>
            <a:stretch>
              <a:fillRect/>
            </a:stretch>
          </p:blipFill>
          <p:spPr>
            <a:xfrm>
              <a:off x="0" y="4221162"/>
              <a:ext cx="4276725" cy="2314575"/>
            </a:xfrm>
            <a:prstGeom prst="rect">
              <a:avLst/>
            </a:prstGeom>
          </p:spPr>
        </p:pic>
      </p:grpSp>
      <p:sp>
        <p:nvSpPr>
          <p:cNvPr id="8" name="object 8"/>
          <p:cNvSpPr txBox="1">
            <a:spLocks noGrp="1"/>
          </p:cNvSpPr>
          <p:nvPr>
            <p:ph type="title"/>
          </p:nvPr>
        </p:nvSpPr>
        <p:spPr>
          <a:xfrm>
            <a:off x="0" y="515789"/>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u="sng" dirty="0" err="1">
                <a:solidFill>
                  <a:srgbClr val="FFFFCC"/>
                </a:solidFill>
                <a:uFill>
                  <a:solidFill>
                    <a:srgbClr val="FFFFCC"/>
                  </a:solidFill>
                </a:uFill>
                <a:latin typeface="Microsoft Sans Serif"/>
                <a:cs typeface="Microsoft Sans Serif"/>
              </a:rPr>
              <a:t>Objawy</a:t>
            </a:r>
            <a:r>
              <a:rPr sz="2600" u="sng" spc="-1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chorób</a:t>
            </a:r>
            <a:r>
              <a:rPr sz="2600" u="sng" spc="-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wirusowych -</a:t>
            </a:r>
            <a:r>
              <a:rPr sz="2600" u="sng" spc="5" dirty="0">
                <a:solidFill>
                  <a:srgbClr val="FFFFCC"/>
                </a:solidFill>
                <a:uFill>
                  <a:solidFill>
                    <a:srgbClr val="FFFFCC"/>
                  </a:solidFill>
                </a:uFill>
                <a:latin typeface="Microsoft Sans Serif"/>
                <a:cs typeface="Microsoft Sans Serif"/>
              </a:rPr>
              <a:t> </a:t>
            </a:r>
            <a:r>
              <a:rPr sz="2600" u="sng" spc="-10" dirty="0">
                <a:solidFill>
                  <a:srgbClr val="FFFFCC"/>
                </a:solidFill>
                <a:uFill>
                  <a:solidFill>
                    <a:srgbClr val="FFFFCC"/>
                  </a:solidFill>
                </a:u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6870" y="1181861"/>
            <a:ext cx="4899660" cy="360680"/>
          </a:xfrm>
          <a:prstGeom prst="rect">
            <a:avLst/>
          </a:prstGeom>
        </p:spPr>
        <p:txBody>
          <a:bodyPr vert="horz" wrap="square" lIns="0" tIns="12065" rIns="0" bIns="0" rtlCol="0">
            <a:spAutoFit/>
          </a:bodyPr>
          <a:lstStyle/>
          <a:p>
            <a:pPr marL="12700">
              <a:lnSpc>
                <a:spcPct val="100000"/>
              </a:lnSpc>
              <a:spcBef>
                <a:spcPts val="95"/>
              </a:spcBef>
            </a:pPr>
            <a:r>
              <a:rPr sz="2200" spc="-75" dirty="0">
                <a:solidFill>
                  <a:srgbClr val="E6F0E2"/>
                </a:solidFill>
              </a:rPr>
              <a:t>Ważnymi</a:t>
            </a:r>
            <a:r>
              <a:rPr sz="2200" spc="-50" dirty="0">
                <a:solidFill>
                  <a:srgbClr val="E6F0E2"/>
                </a:solidFill>
              </a:rPr>
              <a:t> </a:t>
            </a:r>
            <a:r>
              <a:rPr sz="2200" spc="-40" dirty="0">
                <a:solidFill>
                  <a:srgbClr val="E6F0E2"/>
                </a:solidFill>
              </a:rPr>
              <a:t>czynnikami</a:t>
            </a:r>
            <a:r>
              <a:rPr sz="2200" spc="-60" dirty="0">
                <a:solidFill>
                  <a:srgbClr val="E6F0E2"/>
                </a:solidFill>
              </a:rPr>
              <a:t> </a:t>
            </a:r>
            <a:r>
              <a:rPr sz="2200" spc="-25" dirty="0">
                <a:solidFill>
                  <a:srgbClr val="E6F0E2"/>
                </a:solidFill>
              </a:rPr>
              <a:t>rozwoju</a:t>
            </a:r>
            <a:r>
              <a:rPr sz="2200" spc="-65" dirty="0">
                <a:solidFill>
                  <a:srgbClr val="E6F0E2"/>
                </a:solidFill>
              </a:rPr>
              <a:t> </a:t>
            </a:r>
            <a:r>
              <a:rPr sz="2200" spc="-35" dirty="0">
                <a:solidFill>
                  <a:srgbClr val="E6F0E2"/>
                </a:solidFill>
              </a:rPr>
              <a:t>epidemii</a:t>
            </a:r>
            <a:r>
              <a:rPr sz="2200" spc="-45" dirty="0">
                <a:solidFill>
                  <a:srgbClr val="E6F0E2"/>
                </a:solidFill>
              </a:rPr>
              <a:t> </a:t>
            </a:r>
            <a:r>
              <a:rPr sz="2200" spc="-25" dirty="0">
                <a:solidFill>
                  <a:srgbClr val="E6F0E2"/>
                </a:solidFill>
              </a:rPr>
              <a:t>są:</a:t>
            </a:r>
            <a:endParaRPr sz="2200"/>
          </a:p>
        </p:txBody>
      </p:sp>
      <p:grpSp>
        <p:nvGrpSpPr>
          <p:cNvPr id="3" name="object 3"/>
          <p:cNvGrpSpPr/>
          <p:nvPr/>
        </p:nvGrpSpPr>
        <p:grpSpPr>
          <a:xfrm>
            <a:off x="0" y="260680"/>
            <a:ext cx="9142730" cy="795655"/>
            <a:chOff x="0" y="260680"/>
            <a:chExt cx="9142730" cy="795655"/>
          </a:xfrm>
        </p:grpSpPr>
        <p:sp>
          <p:nvSpPr>
            <p:cNvPr id="4" name="object 4"/>
            <p:cNvSpPr/>
            <p:nvPr/>
          </p:nvSpPr>
          <p:spPr>
            <a:xfrm>
              <a:off x="0" y="260680"/>
              <a:ext cx="9142730" cy="627380"/>
            </a:xfrm>
            <a:custGeom>
              <a:avLst/>
              <a:gdLst/>
              <a:ahLst/>
              <a:cxnLst/>
              <a:rect l="l" t="t" r="r" b="b"/>
              <a:pathLst>
                <a:path w="9142730" h="627380">
                  <a:moveTo>
                    <a:pt x="9142349" y="0"/>
                  </a:moveTo>
                  <a:lnTo>
                    <a:pt x="0" y="0"/>
                  </a:lnTo>
                  <a:lnTo>
                    <a:pt x="0" y="627049"/>
                  </a:lnTo>
                  <a:lnTo>
                    <a:pt x="9142349" y="627049"/>
                  </a:lnTo>
                  <a:lnTo>
                    <a:pt x="9142349" y="0"/>
                  </a:lnTo>
                  <a:close/>
                </a:path>
              </a:pathLst>
            </a:custGeom>
            <a:solidFill>
              <a:srgbClr val="D50092"/>
            </a:solidFill>
          </p:spPr>
          <p:txBody>
            <a:bodyPr wrap="square" lIns="0" tIns="0" rIns="0" bIns="0" rtlCol="0"/>
            <a:lstStyle/>
            <a:p>
              <a:endParaRPr/>
            </a:p>
          </p:txBody>
        </p:sp>
        <p:pic>
          <p:nvPicPr>
            <p:cNvPr id="5" name="object 5"/>
            <p:cNvPicPr/>
            <p:nvPr/>
          </p:nvPicPr>
          <p:blipFill>
            <a:blip r:embed="rId2" cstate="print"/>
            <a:stretch>
              <a:fillRect/>
            </a:stretch>
          </p:blipFill>
          <p:spPr>
            <a:xfrm>
              <a:off x="1641728" y="484631"/>
              <a:ext cx="708279" cy="269240"/>
            </a:xfrm>
            <a:prstGeom prst="rect">
              <a:avLst/>
            </a:prstGeom>
          </p:spPr>
        </p:pic>
        <p:pic>
          <p:nvPicPr>
            <p:cNvPr id="6" name="object 6"/>
            <p:cNvPicPr/>
            <p:nvPr/>
          </p:nvPicPr>
          <p:blipFill>
            <a:blip r:embed="rId3" cstate="print"/>
            <a:stretch>
              <a:fillRect/>
            </a:stretch>
          </p:blipFill>
          <p:spPr>
            <a:xfrm>
              <a:off x="1412747" y="306323"/>
              <a:ext cx="1210055" cy="749808"/>
            </a:xfrm>
            <a:prstGeom prst="rect">
              <a:avLst/>
            </a:prstGeom>
          </p:spPr>
        </p:pic>
        <p:pic>
          <p:nvPicPr>
            <p:cNvPr id="7" name="object 7"/>
            <p:cNvPicPr/>
            <p:nvPr/>
          </p:nvPicPr>
          <p:blipFill>
            <a:blip r:embed="rId4" cstate="print"/>
            <a:stretch>
              <a:fillRect/>
            </a:stretch>
          </p:blipFill>
          <p:spPr>
            <a:xfrm>
              <a:off x="2478659" y="499363"/>
              <a:ext cx="1731010" cy="338963"/>
            </a:xfrm>
            <a:prstGeom prst="rect">
              <a:avLst/>
            </a:prstGeom>
          </p:spPr>
        </p:pic>
        <p:pic>
          <p:nvPicPr>
            <p:cNvPr id="8" name="object 8"/>
            <p:cNvPicPr/>
            <p:nvPr/>
          </p:nvPicPr>
          <p:blipFill>
            <a:blip r:embed="rId5" cstate="print"/>
            <a:stretch>
              <a:fillRect/>
            </a:stretch>
          </p:blipFill>
          <p:spPr>
            <a:xfrm>
              <a:off x="2260091" y="306323"/>
              <a:ext cx="2279904" cy="749808"/>
            </a:xfrm>
            <a:prstGeom prst="rect">
              <a:avLst/>
            </a:prstGeom>
          </p:spPr>
        </p:pic>
        <p:sp>
          <p:nvSpPr>
            <p:cNvPr id="9" name="object 9"/>
            <p:cNvSpPr/>
            <p:nvPr/>
          </p:nvSpPr>
          <p:spPr>
            <a:xfrm>
              <a:off x="4322698" y="585596"/>
              <a:ext cx="275590" cy="165100"/>
            </a:xfrm>
            <a:custGeom>
              <a:avLst/>
              <a:gdLst/>
              <a:ahLst/>
              <a:cxnLst/>
              <a:rect l="l" t="t" r="r" b="b"/>
              <a:pathLst>
                <a:path w="275589" h="165100">
                  <a:moveTo>
                    <a:pt x="162051" y="0"/>
                  </a:moveTo>
                  <a:lnTo>
                    <a:pt x="144779" y="1524"/>
                  </a:lnTo>
                  <a:lnTo>
                    <a:pt x="115950" y="84074"/>
                  </a:lnTo>
                  <a:lnTo>
                    <a:pt x="113029" y="91439"/>
                  </a:lnTo>
                  <a:lnTo>
                    <a:pt x="107568" y="107061"/>
                  </a:lnTo>
                  <a:lnTo>
                    <a:pt x="102615" y="91186"/>
                  </a:lnTo>
                  <a:lnTo>
                    <a:pt x="87137" y="47386"/>
                  </a:lnTo>
                  <a:lnTo>
                    <a:pt x="76073" y="13842"/>
                  </a:lnTo>
                  <a:lnTo>
                    <a:pt x="94614" y="8636"/>
                  </a:lnTo>
                  <a:lnTo>
                    <a:pt x="93599" y="253"/>
                  </a:lnTo>
                  <a:lnTo>
                    <a:pt x="59612" y="736"/>
                  </a:lnTo>
                  <a:lnTo>
                    <a:pt x="0" y="253"/>
                  </a:lnTo>
                  <a:lnTo>
                    <a:pt x="508" y="8636"/>
                  </a:lnTo>
                  <a:lnTo>
                    <a:pt x="62809" y="116627"/>
                  </a:lnTo>
                  <a:lnTo>
                    <a:pt x="81025" y="164973"/>
                  </a:lnTo>
                  <a:lnTo>
                    <a:pt x="103250" y="162560"/>
                  </a:lnTo>
                  <a:lnTo>
                    <a:pt x="129159" y="95503"/>
                  </a:lnTo>
                  <a:lnTo>
                    <a:pt x="138302" y="70230"/>
                  </a:lnTo>
                  <a:lnTo>
                    <a:pt x="146685" y="95503"/>
                  </a:lnTo>
                  <a:lnTo>
                    <a:pt x="171450" y="164973"/>
                  </a:lnTo>
                  <a:lnTo>
                    <a:pt x="193548" y="162560"/>
                  </a:lnTo>
                  <a:lnTo>
                    <a:pt x="219837" y="95630"/>
                  </a:lnTo>
                  <a:lnTo>
                    <a:pt x="251713" y="16763"/>
                  </a:lnTo>
                  <a:lnTo>
                    <a:pt x="254000" y="14604"/>
                  </a:lnTo>
                  <a:lnTo>
                    <a:pt x="256921" y="13588"/>
                  </a:lnTo>
                  <a:lnTo>
                    <a:pt x="275589" y="8636"/>
                  </a:lnTo>
                  <a:lnTo>
                    <a:pt x="274700" y="253"/>
                  </a:lnTo>
                  <a:lnTo>
                    <a:pt x="251555" y="736"/>
                  </a:lnTo>
                  <a:lnTo>
                    <a:pt x="212216" y="253"/>
                  </a:lnTo>
                  <a:lnTo>
                    <a:pt x="212978" y="8636"/>
                  </a:lnTo>
                  <a:lnTo>
                    <a:pt x="231012" y="13842"/>
                  </a:lnTo>
                  <a:lnTo>
                    <a:pt x="218757" y="49244"/>
                  </a:lnTo>
                  <a:lnTo>
                    <a:pt x="203326" y="91439"/>
                  </a:lnTo>
                  <a:lnTo>
                    <a:pt x="197992" y="107061"/>
                  </a:lnTo>
                  <a:lnTo>
                    <a:pt x="195452" y="98932"/>
                  </a:lnTo>
                  <a:lnTo>
                    <a:pt x="162051" y="0"/>
                  </a:lnTo>
                  <a:close/>
                </a:path>
              </a:pathLst>
            </a:custGeom>
            <a:solidFill>
              <a:srgbClr val="F8F8F8"/>
            </a:solidFill>
          </p:spPr>
          <p:txBody>
            <a:bodyPr wrap="square" lIns="0" tIns="0" rIns="0" bIns="0" rtlCol="0"/>
            <a:lstStyle/>
            <a:p>
              <a:endParaRPr/>
            </a:p>
          </p:txBody>
        </p:sp>
        <p:sp>
          <p:nvSpPr>
            <p:cNvPr id="10" name="object 10"/>
            <p:cNvSpPr/>
            <p:nvPr/>
          </p:nvSpPr>
          <p:spPr>
            <a:xfrm>
              <a:off x="4322698" y="585596"/>
              <a:ext cx="275590" cy="165100"/>
            </a:xfrm>
            <a:custGeom>
              <a:avLst/>
              <a:gdLst/>
              <a:ahLst/>
              <a:cxnLst/>
              <a:rect l="l" t="t" r="r" b="b"/>
              <a:pathLst>
                <a:path w="275589" h="165100">
                  <a:moveTo>
                    <a:pt x="162051" y="0"/>
                  </a:moveTo>
                  <a:lnTo>
                    <a:pt x="167675" y="16744"/>
                  </a:lnTo>
                  <a:lnTo>
                    <a:pt x="174275" y="36322"/>
                  </a:lnTo>
                  <a:lnTo>
                    <a:pt x="181875" y="58757"/>
                  </a:lnTo>
                  <a:lnTo>
                    <a:pt x="190500" y="84074"/>
                  </a:lnTo>
                  <a:lnTo>
                    <a:pt x="192912" y="91186"/>
                  </a:lnTo>
                  <a:lnTo>
                    <a:pt x="195452" y="98932"/>
                  </a:lnTo>
                  <a:lnTo>
                    <a:pt x="197992" y="107061"/>
                  </a:lnTo>
                  <a:lnTo>
                    <a:pt x="200660" y="99060"/>
                  </a:lnTo>
                  <a:lnTo>
                    <a:pt x="203326" y="91439"/>
                  </a:lnTo>
                  <a:lnTo>
                    <a:pt x="206121" y="84074"/>
                  </a:lnTo>
                  <a:lnTo>
                    <a:pt x="212474" y="66742"/>
                  </a:lnTo>
                  <a:lnTo>
                    <a:pt x="218757" y="49244"/>
                  </a:lnTo>
                  <a:lnTo>
                    <a:pt x="224944" y="31603"/>
                  </a:lnTo>
                  <a:lnTo>
                    <a:pt x="231012" y="13842"/>
                  </a:lnTo>
                  <a:lnTo>
                    <a:pt x="212978" y="8636"/>
                  </a:lnTo>
                  <a:lnTo>
                    <a:pt x="212216" y="253"/>
                  </a:lnTo>
                  <a:lnTo>
                    <a:pt x="218908" y="494"/>
                  </a:lnTo>
                  <a:lnTo>
                    <a:pt x="226409" y="650"/>
                  </a:lnTo>
                  <a:lnTo>
                    <a:pt x="234719" y="736"/>
                  </a:lnTo>
                  <a:lnTo>
                    <a:pt x="243839" y="762"/>
                  </a:lnTo>
                  <a:lnTo>
                    <a:pt x="251555" y="736"/>
                  </a:lnTo>
                  <a:lnTo>
                    <a:pt x="259270" y="650"/>
                  </a:lnTo>
                  <a:lnTo>
                    <a:pt x="266985" y="494"/>
                  </a:lnTo>
                  <a:lnTo>
                    <a:pt x="274700" y="253"/>
                  </a:lnTo>
                  <a:lnTo>
                    <a:pt x="275589" y="8636"/>
                  </a:lnTo>
                  <a:lnTo>
                    <a:pt x="243447" y="36873"/>
                  </a:lnTo>
                  <a:lnTo>
                    <a:pt x="228294" y="74489"/>
                  </a:lnTo>
                  <a:lnTo>
                    <a:pt x="211693" y="116250"/>
                  </a:lnTo>
                  <a:lnTo>
                    <a:pt x="193548" y="162560"/>
                  </a:lnTo>
                  <a:lnTo>
                    <a:pt x="171450" y="164973"/>
                  </a:lnTo>
                  <a:lnTo>
                    <a:pt x="154037" y="116413"/>
                  </a:lnTo>
                  <a:lnTo>
                    <a:pt x="144446" y="88715"/>
                  </a:lnTo>
                  <a:lnTo>
                    <a:pt x="142303" y="82248"/>
                  </a:lnTo>
                  <a:lnTo>
                    <a:pt x="140255" y="76090"/>
                  </a:lnTo>
                  <a:lnTo>
                    <a:pt x="138302" y="70230"/>
                  </a:lnTo>
                  <a:lnTo>
                    <a:pt x="136016" y="76180"/>
                  </a:lnTo>
                  <a:lnTo>
                    <a:pt x="133730" y="82391"/>
                  </a:lnTo>
                  <a:lnTo>
                    <a:pt x="131444" y="88840"/>
                  </a:lnTo>
                  <a:lnTo>
                    <a:pt x="129159" y="95503"/>
                  </a:lnTo>
                  <a:lnTo>
                    <a:pt x="121199" y="116197"/>
                  </a:lnTo>
                  <a:lnTo>
                    <a:pt x="114252" y="134270"/>
                  </a:lnTo>
                  <a:lnTo>
                    <a:pt x="108281" y="149725"/>
                  </a:lnTo>
                  <a:lnTo>
                    <a:pt x="103250" y="162560"/>
                  </a:lnTo>
                  <a:lnTo>
                    <a:pt x="81025" y="164973"/>
                  </a:lnTo>
                  <a:lnTo>
                    <a:pt x="75953" y="151159"/>
                  </a:lnTo>
                  <a:lnTo>
                    <a:pt x="69881" y="135048"/>
                  </a:lnTo>
                  <a:lnTo>
                    <a:pt x="54737" y="95885"/>
                  </a:lnTo>
                  <a:lnTo>
                    <a:pt x="38830" y="55372"/>
                  </a:lnTo>
                  <a:lnTo>
                    <a:pt x="23622" y="17272"/>
                  </a:lnTo>
                  <a:lnTo>
                    <a:pt x="508" y="8636"/>
                  </a:lnTo>
                  <a:lnTo>
                    <a:pt x="0" y="253"/>
                  </a:lnTo>
                  <a:lnTo>
                    <a:pt x="11479" y="494"/>
                  </a:lnTo>
                  <a:lnTo>
                    <a:pt x="23256" y="650"/>
                  </a:lnTo>
                  <a:lnTo>
                    <a:pt x="35343" y="736"/>
                  </a:lnTo>
                  <a:lnTo>
                    <a:pt x="47751" y="762"/>
                  </a:lnTo>
                  <a:lnTo>
                    <a:pt x="59612" y="736"/>
                  </a:lnTo>
                  <a:lnTo>
                    <a:pt x="71199" y="650"/>
                  </a:lnTo>
                  <a:lnTo>
                    <a:pt x="82524" y="494"/>
                  </a:lnTo>
                  <a:lnTo>
                    <a:pt x="93599" y="253"/>
                  </a:lnTo>
                  <a:lnTo>
                    <a:pt x="94614" y="8636"/>
                  </a:lnTo>
                  <a:lnTo>
                    <a:pt x="76073" y="13842"/>
                  </a:lnTo>
                  <a:lnTo>
                    <a:pt x="81361" y="30227"/>
                  </a:lnTo>
                  <a:lnTo>
                    <a:pt x="87137" y="47386"/>
                  </a:lnTo>
                  <a:lnTo>
                    <a:pt x="93414" y="65331"/>
                  </a:lnTo>
                  <a:lnTo>
                    <a:pt x="100202" y="84074"/>
                  </a:lnTo>
                  <a:lnTo>
                    <a:pt x="102615" y="91186"/>
                  </a:lnTo>
                  <a:lnTo>
                    <a:pt x="105028" y="98932"/>
                  </a:lnTo>
                  <a:lnTo>
                    <a:pt x="107568" y="107061"/>
                  </a:lnTo>
                  <a:lnTo>
                    <a:pt x="110236" y="99060"/>
                  </a:lnTo>
                  <a:lnTo>
                    <a:pt x="113029" y="91439"/>
                  </a:lnTo>
                  <a:lnTo>
                    <a:pt x="131651" y="39560"/>
                  </a:lnTo>
                  <a:lnTo>
                    <a:pt x="144779" y="1524"/>
                  </a:lnTo>
                  <a:lnTo>
                    <a:pt x="162051" y="0"/>
                  </a:lnTo>
                  <a:close/>
                </a:path>
              </a:pathLst>
            </a:custGeom>
            <a:ln w="3175">
              <a:solidFill>
                <a:srgbClr val="528843"/>
              </a:solidFill>
            </a:ln>
          </p:spPr>
          <p:txBody>
            <a:bodyPr wrap="square" lIns="0" tIns="0" rIns="0" bIns="0" rtlCol="0"/>
            <a:lstStyle/>
            <a:p>
              <a:endParaRPr/>
            </a:p>
          </p:txBody>
        </p:sp>
        <p:pic>
          <p:nvPicPr>
            <p:cNvPr id="11" name="object 11"/>
            <p:cNvPicPr/>
            <p:nvPr/>
          </p:nvPicPr>
          <p:blipFill>
            <a:blip r:embed="rId6" cstate="print"/>
            <a:stretch>
              <a:fillRect/>
            </a:stretch>
          </p:blipFill>
          <p:spPr>
            <a:xfrm>
              <a:off x="4110228" y="306323"/>
              <a:ext cx="754379" cy="749808"/>
            </a:xfrm>
            <a:prstGeom prst="rect">
              <a:avLst/>
            </a:prstGeom>
          </p:spPr>
        </p:pic>
        <p:pic>
          <p:nvPicPr>
            <p:cNvPr id="12" name="object 12"/>
            <p:cNvPicPr/>
            <p:nvPr/>
          </p:nvPicPr>
          <p:blipFill>
            <a:blip r:embed="rId7" cstate="print"/>
            <a:stretch>
              <a:fillRect/>
            </a:stretch>
          </p:blipFill>
          <p:spPr>
            <a:xfrm>
              <a:off x="4723892" y="484631"/>
              <a:ext cx="2795524" cy="351790"/>
            </a:xfrm>
            <a:prstGeom prst="rect">
              <a:avLst/>
            </a:prstGeom>
          </p:spPr>
        </p:pic>
        <p:pic>
          <p:nvPicPr>
            <p:cNvPr id="13" name="object 13"/>
            <p:cNvPicPr/>
            <p:nvPr/>
          </p:nvPicPr>
          <p:blipFill>
            <a:blip r:embed="rId8" cstate="print"/>
            <a:stretch>
              <a:fillRect/>
            </a:stretch>
          </p:blipFill>
          <p:spPr>
            <a:xfrm>
              <a:off x="4501896" y="306323"/>
              <a:ext cx="3224783" cy="749808"/>
            </a:xfrm>
            <a:prstGeom prst="rect">
              <a:avLst/>
            </a:prstGeom>
          </p:spPr>
        </p:pic>
      </p:grpSp>
      <p:grpSp>
        <p:nvGrpSpPr>
          <p:cNvPr id="14" name="object 14"/>
          <p:cNvGrpSpPr/>
          <p:nvPr/>
        </p:nvGrpSpPr>
        <p:grpSpPr>
          <a:xfrm>
            <a:off x="598487" y="1760601"/>
            <a:ext cx="3699510" cy="3481704"/>
            <a:chOff x="598487" y="1760601"/>
            <a:chExt cx="3699510" cy="3481704"/>
          </a:xfrm>
        </p:grpSpPr>
        <p:sp>
          <p:nvSpPr>
            <p:cNvPr id="15" name="object 15"/>
            <p:cNvSpPr/>
            <p:nvPr/>
          </p:nvSpPr>
          <p:spPr>
            <a:xfrm>
              <a:off x="611187" y="1773301"/>
              <a:ext cx="3674110" cy="3456304"/>
            </a:xfrm>
            <a:custGeom>
              <a:avLst/>
              <a:gdLst/>
              <a:ahLst/>
              <a:cxnLst/>
              <a:rect l="l" t="t" r="r" b="b"/>
              <a:pathLst>
                <a:path w="3674110" h="3456304">
                  <a:moveTo>
                    <a:pt x="3097466" y="0"/>
                  </a:moveTo>
                  <a:lnTo>
                    <a:pt x="576008" y="0"/>
                  </a:lnTo>
                  <a:lnTo>
                    <a:pt x="528766" y="1908"/>
                  </a:lnTo>
                  <a:lnTo>
                    <a:pt x="482576" y="7536"/>
                  </a:lnTo>
                  <a:lnTo>
                    <a:pt x="437586" y="16735"/>
                  </a:lnTo>
                  <a:lnTo>
                    <a:pt x="393944" y="29357"/>
                  </a:lnTo>
                  <a:lnTo>
                    <a:pt x="351799" y="45253"/>
                  </a:lnTo>
                  <a:lnTo>
                    <a:pt x="311298" y="64276"/>
                  </a:lnTo>
                  <a:lnTo>
                    <a:pt x="272591" y="86278"/>
                  </a:lnTo>
                  <a:lnTo>
                    <a:pt x="235824" y="111109"/>
                  </a:lnTo>
                  <a:lnTo>
                    <a:pt x="201147" y="138623"/>
                  </a:lnTo>
                  <a:lnTo>
                    <a:pt x="168708" y="168671"/>
                  </a:lnTo>
                  <a:lnTo>
                    <a:pt x="138655" y="201106"/>
                  </a:lnTo>
                  <a:lnTo>
                    <a:pt x="111135" y="235778"/>
                  </a:lnTo>
                  <a:lnTo>
                    <a:pt x="86298" y="272539"/>
                  </a:lnTo>
                  <a:lnTo>
                    <a:pt x="64292" y="311243"/>
                  </a:lnTo>
                  <a:lnTo>
                    <a:pt x="45265" y="351740"/>
                  </a:lnTo>
                  <a:lnTo>
                    <a:pt x="29365" y="393882"/>
                  </a:lnTo>
                  <a:lnTo>
                    <a:pt x="16740" y="437522"/>
                  </a:lnTo>
                  <a:lnTo>
                    <a:pt x="7538" y="482511"/>
                  </a:lnTo>
                  <a:lnTo>
                    <a:pt x="1909" y="528701"/>
                  </a:lnTo>
                  <a:lnTo>
                    <a:pt x="0" y="575945"/>
                  </a:lnTo>
                  <a:lnTo>
                    <a:pt x="0" y="2879852"/>
                  </a:lnTo>
                  <a:lnTo>
                    <a:pt x="1909" y="2927096"/>
                  </a:lnTo>
                  <a:lnTo>
                    <a:pt x="7538" y="2973288"/>
                  </a:lnTo>
                  <a:lnTo>
                    <a:pt x="16740" y="3018282"/>
                  </a:lnTo>
                  <a:lnTo>
                    <a:pt x="29365" y="3061927"/>
                  </a:lnTo>
                  <a:lnTo>
                    <a:pt x="45265" y="3104076"/>
                  </a:lnTo>
                  <a:lnTo>
                    <a:pt x="64292" y="3144581"/>
                  </a:lnTo>
                  <a:lnTo>
                    <a:pt x="86298" y="3183292"/>
                  </a:lnTo>
                  <a:lnTo>
                    <a:pt x="111135" y="3220063"/>
                  </a:lnTo>
                  <a:lnTo>
                    <a:pt x="138655" y="3254744"/>
                  </a:lnTo>
                  <a:lnTo>
                    <a:pt x="168708" y="3287188"/>
                  </a:lnTo>
                  <a:lnTo>
                    <a:pt x="201147" y="3317246"/>
                  </a:lnTo>
                  <a:lnTo>
                    <a:pt x="235824" y="3344769"/>
                  </a:lnTo>
                  <a:lnTo>
                    <a:pt x="272591" y="3369610"/>
                  </a:lnTo>
                  <a:lnTo>
                    <a:pt x="311298" y="3391619"/>
                  </a:lnTo>
                  <a:lnTo>
                    <a:pt x="351799" y="3410650"/>
                  </a:lnTo>
                  <a:lnTo>
                    <a:pt x="393944" y="3426553"/>
                  </a:lnTo>
                  <a:lnTo>
                    <a:pt x="437586" y="3439180"/>
                  </a:lnTo>
                  <a:lnTo>
                    <a:pt x="482576" y="3448383"/>
                  </a:lnTo>
                  <a:lnTo>
                    <a:pt x="528766" y="3454014"/>
                  </a:lnTo>
                  <a:lnTo>
                    <a:pt x="576008" y="3455924"/>
                  </a:lnTo>
                  <a:lnTo>
                    <a:pt x="3097466" y="3455924"/>
                  </a:lnTo>
                  <a:lnTo>
                    <a:pt x="3144710" y="3454014"/>
                  </a:lnTo>
                  <a:lnTo>
                    <a:pt x="3190903" y="3448383"/>
                  </a:lnTo>
                  <a:lnTo>
                    <a:pt x="3235896" y="3439180"/>
                  </a:lnTo>
                  <a:lnTo>
                    <a:pt x="3279541" y="3426553"/>
                  </a:lnTo>
                  <a:lnTo>
                    <a:pt x="3321690" y="3410650"/>
                  </a:lnTo>
                  <a:lnTo>
                    <a:pt x="3362195" y="3391619"/>
                  </a:lnTo>
                  <a:lnTo>
                    <a:pt x="3400907" y="3369610"/>
                  </a:lnTo>
                  <a:lnTo>
                    <a:pt x="3437678" y="3344769"/>
                  </a:lnTo>
                  <a:lnTo>
                    <a:pt x="3472359" y="3317246"/>
                  </a:lnTo>
                  <a:lnTo>
                    <a:pt x="3504803" y="3287188"/>
                  </a:lnTo>
                  <a:lnTo>
                    <a:pt x="3534860" y="3254744"/>
                  </a:lnTo>
                  <a:lnTo>
                    <a:pt x="3562384" y="3220063"/>
                  </a:lnTo>
                  <a:lnTo>
                    <a:pt x="3587224" y="3183292"/>
                  </a:lnTo>
                  <a:lnTo>
                    <a:pt x="3609234" y="3144581"/>
                  </a:lnTo>
                  <a:lnTo>
                    <a:pt x="3628264" y="3104076"/>
                  </a:lnTo>
                  <a:lnTo>
                    <a:pt x="3644167" y="3061927"/>
                  </a:lnTo>
                  <a:lnTo>
                    <a:pt x="3656795" y="3018282"/>
                  </a:lnTo>
                  <a:lnTo>
                    <a:pt x="3665998" y="2973288"/>
                  </a:lnTo>
                  <a:lnTo>
                    <a:pt x="3671628" y="2927096"/>
                  </a:lnTo>
                  <a:lnTo>
                    <a:pt x="3673538" y="2879852"/>
                  </a:lnTo>
                  <a:lnTo>
                    <a:pt x="3673538" y="575945"/>
                  </a:lnTo>
                  <a:lnTo>
                    <a:pt x="3671628" y="528701"/>
                  </a:lnTo>
                  <a:lnTo>
                    <a:pt x="3665998" y="482511"/>
                  </a:lnTo>
                  <a:lnTo>
                    <a:pt x="3656795" y="437522"/>
                  </a:lnTo>
                  <a:lnTo>
                    <a:pt x="3644167" y="393882"/>
                  </a:lnTo>
                  <a:lnTo>
                    <a:pt x="3628264" y="351740"/>
                  </a:lnTo>
                  <a:lnTo>
                    <a:pt x="3609234" y="311243"/>
                  </a:lnTo>
                  <a:lnTo>
                    <a:pt x="3587224" y="272539"/>
                  </a:lnTo>
                  <a:lnTo>
                    <a:pt x="3562384" y="235778"/>
                  </a:lnTo>
                  <a:lnTo>
                    <a:pt x="3534860" y="201106"/>
                  </a:lnTo>
                  <a:lnTo>
                    <a:pt x="3504803" y="168671"/>
                  </a:lnTo>
                  <a:lnTo>
                    <a:pt x="3472359" y="138623"/>
                  </a:lnTo>
                  <a:lnTo>
                    <a:pt x="3437678" y="111109"/>
                  </a:lnTo>
                  <a:lnTo>
                    <a:pt x="3400907" y="86278"/>
                  </a:lnTo>
                  <a:lnTo>
                    <a:pt x="3362195" y="64276"/>
                  </a:lnTo>
                  <a:lnTo>
                    <a:pt x="3321690" y="45253"/>
                  </a:lnTo>
                  <a:lnTo>
                    <a:pt x="3279541" y="29357"/>
                  </a:lnTo>
                  <a:lnTo>
                    <a:pt x="3235896" y="16735"/>
                  </a:lnTo>
                  <a:lnTo>
                    <a:pt x="3190903" y="7536"/>
                  </a:lnTo>
                  <a:lnTo>
                    <a:pt x="3144710" y="1908"/>
                  </a:lnTo>
                  <a:lnTo>
                    <a:pt x="3097466" y="0"/>
                  </a:lnTo>
                  <a:close/>
                </a:path>
              </a:pathLst>
            </a:custGeom>
            <a:solidFill>
              <a:srgbClr val="5A994A"/>
            </a:solidFill>
          </p:spPr>
          <p:txBody>
            <a:bodyPr wrap="square" lIns="0" tIns="0" rIns="0" bIns="0" rtlCol="0"/>
            <a:lstStyle/>
            <a:p>
              <a:endParaRPr/>
            </a:p>
          </p:txBody>
        </p:sp>
        <p:sp>
          <p:nvSpPr>
            <p:cNvPr id="16" name="object 16"/>
            <p:cNvSpPr/>
            <p:nvPr/>
          </p:nvSpPr>
          <p:spPr>
            <a:xfrm>
              <a:off x="611187" y="1773301"/>
              <a:ext cx="3674110" cy="3456304"/>
            </a:xfrm>
            <a:custGeom>
              <a:avLst/>
              <a:gdLst/>
              <a:ahLst/>
              <a:cxnLst/>
              <a:rect l="l" t="t" r="r" b="b"/>
              <a:pathLst>
                <a:path w="3674110" h="3456304">
                  <a:moveTo>
                    <a:pt x="0" y="575945"/>
                  </a:moveTo>
                  <a:lnTo>
                    <a:pt x="1909" y="528701"/>
                  </a:lnTo>
                  <a:lnTo>
                    <a:pt x="7538" y="482511"/>
                  </a:lnTo>
                  <a:lnTo>
                    <a:pt x="16740" y="437522"/>
                  </a:lnTo>
                  <a:lnTo>
                    <a:pt x="29365" y="393882"/>
                  </a:lnTo>
                  <a:lnTo>
                    <a:pt x="45265" y="351740"/>
                  </a:lnTo>
                  <a:lnTo>
                    <a:pt x="64292" y="311243"/>
                  </a:lnTo>
                  <a:lnTo>
                    <a:pt x="86298" y="272539"/>
                  </a:lnTo>
                  <a:lnTo>
                    <a:pt x="111135" y="235778"/>
                  </a:lnTo>
                  <a:lnTo>
                    <a:pt x="138655" y="201106"/>
                  </a:lnTo>
                  <a:lnTo>
                    <a:pt x="168708" y="168671"/>
                  </a:lnTo>
                  <a:lnTo>
                    <a:pt x="201147" y="138623"/>
                  </a:lnTo>
                  <a:lnTo>
                    <a:pt x="235824" y="111109"/>
                  </a:lnTo>
                  <a:lnTo>
                    <a:pt x="272591" y="86278"/>
                  </a:lnTo>
                  <a:lnTo>
                    <a:pt x="311298" y="64276"/>
                  </a:lnTo>
                  <a:lnTo>
                    <a:pt x="351799" y="45253"/>
                  </a:lnTo>
                  <a:lnTo>
                    <a:pt x="393944" y="29357"/>
                  </a:lnTo>
                  <a:lnTo>
                    <a:pt x="437586" y="16735"/>
                  </a:lnTo>
                  <a:lnTo>
                    <a:pt x="482576" y="7536"/>
                  </a:lnTo>
                  <a:lnTo>
                    <a:pt x="528766" y="1908"/>
                  </a:lnTo>
                  <a:lnTo>
                    <a:pt x="576008" y="0"/>
                  </a:lnTo>
                  <a:lnTo>
                    <a:pt x="3097466" y="0"/>
                  </a:lnTo>
                  <a:lnTo>
                    <a:pt x="3144710" y="1908"/>
                  </a:lnTo>
                  <a:lnTo>
                    <a:pt x="3190903" y="7536"/>
                  </a:lnTo>
                  <a:lnTo>
                    <a:pt x="3235896" y="16735"/>
                  </a:lnTo>
                  <a:lnTo>
                    <a:pt x="3279541" y="29357"/>
                  </a:lnTo>
                  <a:lnTo>
                    <a:pt x="3321690" y="45253"/>
                  </a:lnTo>
                  <a:lnTo>
                    <a:pt x="3362195" y="64276"/>
                  </a:lnTo>
                  <a:lnTo>
                    <a:pt x="3400907" y="86278"/>
                  </a:lnTo>
                  <a:lnTo>
                    <a:pt x="3437678" y="111109"/>
                  </a:lnTo>
                  <a:lnTo>
                    <a:pt x="3472359" y="138623"/>
                  </a:lnTo>
                  <a:lnTo>
                    <a:pt x="3504803" y="168671"/>
                  </a:lnTo>
                  <a:lnTo>
                    <a:pt x="3534860" y="201106"/>
                  </a:lnTo>
                  <a:lnTo>
                    <a:pt x="3562384" y="235778"/>
                  </a:lnTo>
                  <a:lnTo>
                    <a:pt x="3587224" y="272539"/>
                  </a:lnTo>
                  <a:lnTo>
                    <a:pt x="3609234" y="311243"/>
                  </a:lnTo>
                  <a:lnTo>
                    <a:pt x="3628264" y="351740"/>
                  </a:lnTo>
                  <a:lnTo>
                    <a:pt x="3644167" y="393882"/>
                  </a:lnTo>
                  <a:lnTo>
                    <a:pt x="3656795" y="437522"/>
                  </a:lnTo>
                  <a:lnTo>
                    <a:pt x="3665998" y="482511"/>
                  </a:lnTo>
                  <a:lnTo>
                    <a:pt x="3671628" y="528701"/>
                  </a:lnTo>
                  <a:lnTo>
                    <a:pt x="3673538" y="575945"/>
                  </a:lnTo>
                  <a:lnTo>
                    <a:pt x="3673538" y="2879852"/>
                  </a:lnTo>
                  <a:lnTo>
                    <a:pt x="3671628" y="2927096"/>
                  </a:lnTo>
                  <a:lnTo>
                    <a:pt x="3665998" y="2973288"/>
                  </a:lnTo>
                  <a:lnTo>
                    <a:pt x="3656795" y="3018282"/>
                  </a:lnTo>
                  <a:lnTo>
                    <a:pt x="3644167" y="3061927"/>
                  </a:lnTo>
                  <a:lnTo>
                    <a:pt x="3628264" y="3104076"/>
                  </a:lnTo>
                  <a:lnTo>
                    <a:pt x="3609234" y="3144581"/>
                  </a:lnTo>
                  <a:lnTo>
                    <a:pt x="3587224" y="3183292"/>
                  </a:lnTo>
                  <a:lnTo>
                    <a:pt x="3562384" y="3220063"/>
                  </a:lnTo>
                  <a:lnTo>
                    <a:pt x="3534860" y="3254744"/>
                  </a:lnTo>
                  <a:lnTo>
                    <a:pt x="3504803" y="3287188"/>
                  </a:lnTo>
                  <a:lnTo>
                    <a:pt x="3472359" y="3317246"/>
                  </a:lnTo>
                  <a:lnTo>
                    <a:pt x="3437678" y="3344769"/>
                  </a:lnTo>
                  <a:lnTo>
                    <a:pt x="3400907" y="3369610"/>
                  </a:lnTo>
                  <a:lnTo>
                    <a:pt x="3362195" y="3391619"/>
                  </a:lnTo>
                  <a:lnTo>
                    <a:pt x="3321690" y="3410650"/>
                  </a:lnTo>
                  <a:lnTo>
                    <a:pt x="3279541" y="3426553"/>
                  </a:lnTo>
                  <a:lnTo>
                    <a:pt x="3235896" y="3439180"/>
                  </a:lnTo>
                  <a:lnTo>
                    <a:pt x="3190903" y="3448383"/>
                  </a:lnTo>
                  <a:lnTo>
                    <a:pt x="3144710" y="3454014"/>
                  </a:lnTo>
                  <a:lnTo>
                    <a:pt x="3097466" y="3455924"/>
                  </a:lnTo>
                  <a:lnTo>
                    <a:pt x="576008" y="3455924"/>
                  </a:lnTo>
                  <a:lnTo>
                    <a:pt x="528766" y="3454014"/>
                  </a:lnTo>
                  <a:lnTo>
                    <a:pt x="482576" y="3448383"/>
                  </a:lnTo>
                  <a:lnTo>
                    <a:pt x="437586" y="3439180"/>
                  </a:lnTo>
                  <a:lnTo>
                    <a:pt x="393944" y="3426553"/>
                  </a:lnTo>
                  <a:lnTo>
                    <a:pt x="351799" y="3410650"/>
                  </a:lnTo>
                  <a:lnTo>
                    <a:pt x="311298" y="3391619"/>
                  </a:lnTo>
                  <a:lnTo>
                    <a:pt x="272591" y="3369610"/>
                  </a:lnTo>
                  <a:lnTo>
                    <a:pt x="235824" y="3344769"/>
                  </a:lnTo>
                  <a:lnTo>
                    <a:pt x="201147" y="3317246"/>
                  </a:lnTo>
                  <a:lnTo>
                    <a:pt x="168708" y="3287188"/>
                  </a:lnTo>
                  <a:lnTo>
                    <a:pt x="138655" y="3254744"/>
                  </a:lnTo>
                  <a:lnTo>
                    <a:pt x="111135" y="3220063"/>
                  </a:lnTo>
                  <a:lnTo>
                    <a:pt x="86298" y="3183292"/>
                  </a:lnTo>
                  <a:lnTo>
                    <a:pt x="64292" y="3144581"/>
                  </a:lnTo>
                  <a:lnTo>
                    <a:pt x="45265" y="3104076"/>
                  </a:lnTo>
                  <a:lnTo>
                    <a:pt x="29365" y="3061927"/>
                  </a:lnTo>
                  <a:lnTo>
                    <a:pt x="16740" y="3018282"/>
                  </a:lnTo>
                  <a:lnTo>
                    <a:pt x="7538" y="2973288"/>
                  </a:lnTo>
                  <a:lnTo>
                    <a:pt x="1909" y="2927096"/>
                  </a:lnTo>
                  <a:lnTo>
                    <a:pt x="0" y="2879852"/>
                  </a:lnTo>
                  <a:lnTo>
                    <a:pt x="0" y="575945"/>
                  </a:lnTo>
                  <a:close/>
                </a:path>
              </a:pathLst>
            </a:custGeom>
            <a:ln w="25400">
              <a:solidFill>
                <a:srgbClr val="437036"/>
              </a:solidFill>
            </a:ln>
          </p:spPr>
          <p:txBody>
            <a:bodyPr wrap="square" lIns="0" tIns="0" rIns="0" bIns="0" rtlCol="0"/>
            <a:lstStyle/>
            <a:p>
              <a:endParaRPr/>
            </a:p>
          </p:txBody>
        </p:sp>
      </p:grpSp>
      <p:sp>
        <p:nvSpPr>
          <p:cNvPr id="17" name="object 17"/>
          <p:cNvSpPr txBox="1"/>
          <p:nvPr/>
        </p:nvSpPr>
        <p:spPr>
          <a:xfrm>
            <a:off x="858723" y="1703577"/>
            <a:ext cx="1204595" cy="821055"/>
          </a:xfrm>
          <a:prstGeom prst="rect">
            <a:avLst/>
          </a:prstGeom>
        </p:spPr>
        <p:txBody>
          <a:bodyPr vert="horz" wrap="square" lIns="0" tIns="12700" rIns="0" bIns="0" rtlCol="0">
            <a:spAutoFit/>
          </a:bodyPr>
          <a:lstStyle/>
          <a:p>
            <a:pPr marL="12700" marR="5080">
              <a:lnSpc>
                <a:spcPct val="145000"/>
              </a:lnSpc>
              <a:spcBef>
                <a:spcPts val="100"/>
              </a:spcBef>
              <a:tabLst>
                <a:tab pos="469265" algn="l"/>
              </a:tabLst>
            </a:pPr>
            <a:r>
              <a:rPr sz="1800" u="sng" spc="-30" dirty="0">
                <a:solidFill>
                  <a:srgbClr val="E6F0E2"/>
                </a:solidFill>
                <a:uFill>
                  <a:solidFill>
                    <a:srgbClr val="E6F0E2"/>
                  </a:solidFill>
                </a:uFill>
                <a:latin typeface="Franklin Gothic Medium"/>
                <a:cs typeface="Franklin Gothic Medium"/>
              </a:rPr>
              <a:t>infekcyjność</a:t>
            </a:r>
            <a:r>
              <a:rPr sz="1800" spc="-3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im</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wyższa</a:t>
            </a:r>
            <a:endParaRPr sz="1800">
              <a:latin typeface="Franklin Gothic Medium"/>
              <a:cs typeface="Franklin Gothic Medium"/>
            </a:endParaRPr>
          </a:p>
        </p:txBody>
      </p:sp>
      <p:sp>
        <p:nvSpPr>
          <p:cNvPr id="18" name="object 18"/>
          <p:cNvSpPr txBox="1"/>
          <p:nvPr/>
        </p:nvSpPr>
        <p:spPr>
          <a:xfrm>
            <a:off x="2204720" y="2224785"/>
            <a:ext cx="1833245" cy="299720"/>
          </a:xfrm>
          <a:prstGeom prst="rect">
            <a:avLst/>
          </a:prstGeom>
        </p:spPr>
        <p:txBody>
          <a:bodyPr vert="horz" wrap="square" lIns="0" tIns="12700" rIns="0" bIns="0" rtlCol="0">
            <a:spAutoFit/>
          </a:bodyPr>
          <a:lstStyle/>
          <a:p>
            <a:pPr marL="12700">
              <a:lnSpc>
                <a:spcPct val="100000"/>
              </a:lnSpc>
              <a:spcBef>
                <a:spcPts val="100"/>
              </a:spcBef>
              <a:tabLst>
                <a:tab pos="1469390" algn="l"/>
              </a:tabLst>
            </a:pPr>
            <a:r>
              <a:rPr sz="1800" spc="-10" dirty="0">
                <a:solidFill>
                  <a:srgbClr val="E6F0E2"/>
                </a:solidFill>
                <a:latin typeface="Franklin Gothic Medium"/>
                <a:cs typeface="Franklin Gothic Medium"/>
              </a:rPr>
              <a:t>infekcyjność,</a:t>
            </a:r>
            <a:r>
              <a:rPr sz="180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tym</a:t>
            </a:r>
            <a:endParaRPr sz="1800">
              <a:latin typeface="Franklin Gothic Medium"/>
              <a:cs typeface="Franklin Gothic Medium"/>
            </a:endParaRPr>
          </a:p>
        </p:txBody>
      </p:sp>
      <p:sp>
        <p:nvSpPr>
          <p:cNvPr id="19" name="object 19"/>
          <p:cNvSpPr txBox="1"/>
          <p:nvPr/>
        </p:nvSpPr>
        <p:spPr>
          <a:xfrm>
            <a:off x="858723" y="2499487"/>
            <a:ext cx="787400" cy="683895"/>
          </a:xfrm>
          <a:prstGeom prst="rect">
            <a:avLst/>
          </a:prstGeom>
        </p:spPr>
        <p:txBody>
          <a:bodyPr vert="horz" wrap="square" lIns="0" tIns="12700" rIns="0" bIns="0" rtlCol="0">
            <a:spAutoFit/>
          </a:bodyPr>
          <a:lstStyle/>
          <a:p>
            <a:pPr marL="12700" marR="5080">
              <a:lnSpc>
                <a:spcPct val="120000"/>
              </a:lnSpc>
              <a:spcBef>
                <a:spcPts val="100"/>
              </a:spcBef>
            </a:pPr>
            <a:r>
              <a:rPr sz="1800" spc="-35" dirty="0">
                <a:solidFill>
                  <a:srgbClr val="E6F0E2"/>
                </a:solidFill>
                <a:latin typeface="Franklin Gothic Medium"/>
                <a:cs typeface="Franklin Gothic Medium"/>
              </a:rPr>
              <a:t>większa </a:t>
            </a:r>
            <a:r>
              <a:rPr sz="1800" spc="-10" dirty="0">
                <a:solidFill>
                  <a:srgbClr val="E6F0E2"/>
                </a:solidFill>
                <a:latin typeface="Franklin Gothic Medium"/>
                <a:cs typeface="Franklin Gothic Medium"/>
              </a:rPr>
              <a:t>grzyba,</a:t>
            </a:r>
            <a:endParaRPr sz="1800" dirty="0">
              <a:latin typeface="Franklin Gothic Medium"/>
              <a:cs typeface="Franklin Gothic Medium"/>
            </a:endParaRPr>
          </a:p>
        </p:txBody>
      </p:sp>
      <p:sp>
        <p:nvSpPr>
          <p:cNvPr id="20" name="object 20"/>
          <p:cNvSpPr txBox="1"/>
          <p:nvPr/>
        </p:nvSpPr>
        <p:spPr>
          <a:xfrm>
            <a:off x="1744472" y="2499487"/>
            <a:ext cx="2293620" cy="683895"/>
          </a:xfrm>
          <a:prstGeom prst="rect">
            <a:avLst/>
          </a:prstGeom>
        </p:spPr>
        <p:txBody>
          <a:bodyPr vert="horz" wrap="square" lIns="0" tIns="12700" rIns="0" bIns="0" rtlCol="0">
            <a:spAutoFit/>
          </a:bodyPr>
          <a:lstStyle/>
          <a:p>
            <a:pPr marL="12700" marR="5080" indent="259079">
              <a:lnSpc>
                <a:spcPct val="120000"/>
              </a:lnSpc>
              <a:spcBef>
                <a:spcPts val="100"/>
              </a:spcBef>
              <a:tabLst>
                <a:tab pos="1056005" algn="l"/>
                <a:tab pos="1187450" algn="l"/>
                <a:tab pos="1981835" algn="l"/>
              </a:tabLst>
            </a:pPr>
            <a:r>
              <a:rPr sz="1800" spc="-10" dirty="0">
                <a:solidFill>
                  <a:srgbClr val="E6F0E2"/>
                </a:solidFill>
                <a:latin typeface="Franklin Gothic Medium"/>
                <a:cs typeface="Franklin Gothic Medium"/>
              </a:rPr>
              <a:t>część</a:t>
            </a:r>
            <a:r>
              <a:rPr sz="1800" dirty="0">
                <a:solidFill>
                  <a:srgbClr val="E6F0E2"/>
                </a:solidFill>
                <a:latin typeface="Franklin Gothic Medium"/>
                <a:cs typeface="Franklin Gothic Medium"/>
              </a:rPr>
              <a:t>		</a:t>
            </a:r>
            <a:r>
              <a:rPr sz="1800" spc="-35" dirty="0">
                <a:solidFill>
                  <a:srgbClr val="E6F0E2"/>
                </a:solidFill>
                <a:latin typeface="Franklin Gothic Medium"/>
                <a:cs typeface="Franklin Gothic Medium"/>
              </a:rPr>
              <a:t>zarodników </a:t>
            </a:r>
            <a:r>
              <a:rPr sz="1800" spc="-10" dirty="0">
                <a:solidFill>
                  <a:srgbClr val="E6F0E2"/>
                </a:solidFill>
                <a:latin typeface="Franklin Gothic Medium"/>
                <a:cs typeface="Franklin Gothic Medium"/>
              </a:rPr>
              <a:t>komórek</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bakterii</a:t>
            </a:r>
            <a:r>
              <a:rPr sz="180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lub</a:t>
            </a:r>
            <a:endParaRPr sz="1800">
              <a:latin typeface="Franklin Gothic Medium"/>
              <a:cs typeface="Franklin Gothic Medium"/>
            </a:endParaRPr>
          </a:p>
        </p:txBody>
      </p:sp>
      <p:sp>
        <p:nvSpPr>
          <p:cNvPr id="21" name="object 21"/>
          <p:cNvSpPr txBox="1"/>
          <p:nvPr/>
        </p:nvSpPr>
        <p:spPr>
          <a:xfrm>
            <a:off x="858723" y="3157601"/>
            <a:ext cx="3180080" cy="2001520"/>
          </a:xfrm>
          <a:prstGeom prst="rect">
            <a:avLst/>
          </a:prstGeom>
        </p:spPr>
        <p:txBody>
          <a:bodyPr vert="horz" wrap="square" lIns="0" tIns="12700" rIns="0" bIns="0" rtlCol="0">
            <a:spAutoFit/>
          </a:bodyPr>
          <a:lstStyle/>
          <a:p>
            <a:pPr marL="12700" marR="5080" algn="just">
              <a:lnSpc>
                <a:spcPct val="120000"/>
              </a:lnSpc>
              <a:spcBef>
                <a:spcPts val="100"/>
              </a:spcBef>
              <a:tabLst>
                <a:tab pos="736600" algn="l"/>
                <a:tab pos="2451100" algn="l"/>
              </a:tabLst>
            </a:pPr>
            <a:r>
              <a:rPr sz="1800" dirty="0">
                <a:solidFill>
                  <a:srgbClr val="E6F0E2"/>
                </a:solidFill>
                <a:latin typeface="Franklin Gothic Medium"/>
                <a:cs typeface="Franklin Gothic Medium"/>
              </a:rPr>
              <a:t>cząstek</a:t>
            </a:r>
            <a:r>
              <a:rPr sz="1800" spc="4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wirusa,</a:t>
            </a:r>
            <a:r>
              <a:rPr sz="1800" spc="3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które</a:t>
            </a:r>
            <a:r>
              <a:rPr sz="1800" spc="2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zetkną</a:t>
            </a:r>
            <a:r>
              <a:rPr sz="1800" spc="3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się </a:t>
            </a:r>
            <a:r>
              <a:rPr sz="1800" spc="-50" dirty="0">
                <a:solidFill>
                  <a:srgbClr val="E6F0E2"/>
                </a:solidFill>
                <a:latin typeface="Franklin Gothic Medium"/>
                <a:cs typeface="Franklin Gothic Medium"/>
              </a:rPr>
              <a:t>z</a:t>
            </a:r>
            <a:r>
              <a:rPr sz="180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żywicielem,</a:t>
            </a:r>
            <a:r>
              <a:rPr sz="1800" dirty="0">
                <a:solidFill>
                  <a:srgbClr val="E6F0E2"/>
                </a:solidFill>
                <a:latin typeface="Franklin Gothic Medium"/>
                <a:cs typeface="Franklin Gothic Medium"/>
              </a:rPr>
              <a:t>	</a:t>
            </a:r>
            <a:r>
              <a:rPr sz="1800" spc="-40" dirty="0">
                <a:solidFill>
                  <a:srgbClr val="E6F0E2"/>
                </a:solidFill>
                <a:latin typeface="Franklin Gothic Medium"/>
                <a:cs typeface="Franklin Gothic Medium"/>
              </a:rPr>
              <a:t>dokona </a:t>
            </a:r>
            <a:r>
              <a:rPr sz="1800" dirty="0">
                <a:solidFill>
                  <a:srgbClr val="E6F0E2"/>
                </a:solidFill>
                <a:latin typeface="Franklin Gothic Medium"/>
                <a:cs typeface="Franklin Gothic Medium"/>
              </a:rPr>
              <a:t>rzeczywiście</a:t>
            </a:r>
            <a:r>
              <a:rPr sz="1800" spc="-50" dirty="0">
                <a:solidFill>
                  <a:srgbClr val="E6F0E2"/>
                </a:solidFill>
                <a:latin typeface="Franklin Gothic Medium"/>
                <a:cs typeface="Franklin Gothic Medium"/>
              </a:rPr>
              <a:t> </a:t>
            </a:r>
            <a:r>
              <a:rPr sz="1800" i="1" dirty="0">
                <a:solidFill>
                  <a:srgbClr val="E6F0E2"/>
                </a:solidFill>
                <a:latin typeface="Franklin Gothic Medium"/>
                <a:cs typeface="Franklin Gothic Medium"/>
              </a:rPr>
              <a:t>zakażenia.</a:t>
            </a:r>
            <a:r>
              <a:rPr sz="1800" i="1" spc="-4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Większa </a:t>
            </a:r>
            <a:r>
              <a:rPr sz="1800" dirty="0">
                <a:solidFill>
                  <a:srgbClr val="E6F0E2"/>
                </a:solidFill>
                <a:latin typeface="Franklin Gothic Medium"/>
                <a:cs typeface="Franklin Gothic Medium"/>
              </a:rPr>
              <a:t>będzie</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a:t>
            </a:r>
            <a:r>
              <a:rPr sz="1800" spc="31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ten</a:t>
            </a:r>
            <a:r>
              <a:rPr sz="1800" spc="32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sposób</a:t>
            </a:r>
            <a:r>
              <a:rPr sz="1800" spc="32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liczba </a:t>
            </a:r>
            <a:r>
              <a:rPr sz="1800" dirty="0">
                <a:solidFill>
                  <a:srgbClr val="E6F0E2"/>
                </a:solidFill>
                <a:latin typeface="Franklin Gothic Medium"/>
                <a:cs typeface="Franklin Gothic Medium"/>
              </a:rPr>
              <a:t>miejsc</a:t>
            </a:r>
            <a:r>
              <a:rPr sz="1800" spc="10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infekcji,</a:t>
            </a:r>
            <a:r>
              <a:rPr sz="1800" spc="10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a</a:t>
            </a:r>
            <a:r>
              <a:rPr sz="1800" spc="9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więc</a:t>
            </a:r>
            <a:r>
              <a:rPr sz="1800" spc="9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i</a:t>
            </a:r>
            <a:r>
              <a:rPr sz="1800" spc="9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większe </a:t>
            </a:r>
            <a:r>
              <a:rPr sz="1800" spc="-25" dirty="0">
                <a:solidFill>
                  <a:srgbClr val="E6F0E2"/>
                </a:solidFill>
                <a:latin typeface="Franklin Gothic Medium"/>
                <a:cs typeface="Franklin Gothic Medium"/>
              </a:rPr>
              <a:t>rozmiary</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epidemii.</a:t>
            </a:r>
            <a:endParaRPr sz="1800">
              <a:latin typeface="Franklin Gothic Medium"/>
              <a:cs typeface="Franklin Gothic Medium"/>
            </a:endParaRPr>
          </a:p>
        </p:txBody>
      </p:sp>
      <p:grpSp>
        <p:nvGrpSpPr>
          <p:cNvPr id="22" name="object 22"/>
          <p:cNvGrpSpPr/>
          <p:nvPr/>
        </p:nvGrpSpPr>
        <p:grpSpPr>
          <a:xfrm>
            <a:off x="4703826" y="1741551"/>
            <a:ext cx="3697604" cy="3482975"/>
            <a:chOff x="4703826" y="1741551"/>
            <a:chExt cx="3697604" cy="3482975"/>
          </a:xfrm>
        </p:grpSpPr>
        <p:sp>
          <p:nvSpPr>
            <p:cNvPr id="23" name="object 23"/>
            <p:cNvSpPr/>
            <p:nvPr/>
          </p:nvSpPr>
          <p:spPr>
            <a:xfrm>
              <a:off x="4716526" y="1754251"/>
              <a:ext cx="3672204" cy="3457575"/>
            </a:xfrm>
            <a:custGeom>
              <a:avLst/>
              <a:gdLst/>
              <a:ahLst/>
              <a:cxnLst/>
              <a:rect l="l" t="t" r="r" b="b"/>
              <a:pathLst>
                <a:path w="3672204" h="3457575">
                  <a:moveTo>
                    <a:pt x="3095498" y="0"/>
                  </a:moveTo>
                  <a:lnTo>
                    <a:pt x="576199" y="0"/>
                  </a:lnTo>
                  <a:lnTo>
                    <a:pt x="528936" y="1909"/>
                  </a:lnTo>
                  <a:lnTo>
                    <a:pt x="482727" y="7540"/>
                  </a:lnTo>
                  <a:lnTo>
                    <a:pt x="437719" y="16743"/>
                  </a:lnTo>
                  <a:lnTo>
                    <a:pt x="394061" y="29371"/>
                  </a:lnTo>
                  <a:lnTo>
                    <a:pt x="351901" y="45275"/>
                  </a:lnTo>
                  <a:lnTo>
                    <a:pt x="311386" y="64307"/>
                  </a:lnTo>
                  <a:lnTo>
                    <a:pt x="272665" y="86319"/>
                  </a:lnTo>
                  <a:lnTo>
                    <a:pt x="235887" y="111162"/>
                  </a:lnTo>
                  <a:lnTo>
                    <a:pt x="201200" y="138689"/>
                  </a:lnTo>
                  <a:lnTo>
                    <a:pt x="168751" y="168751"/>
                  </a:lnTo>
                  <a:lnTo>
                    <a:pt x="138689" y="201200"/>
                  </a:lnTo>
                  <a:lnTo>
                    <a:pt x="111162" y="235887"/>
                  </a:lnTo>
                  <a:lnTo>
                    <a:pt x="86319" y="272665"/>
                  </a:lnTo>
                  <a:lnTo>
                    <a:pt x="64307" y="311386"/>
                  </a:lnTo>
                  <a:lnTo>
                    <a:pt x="45275" y="351901"/>
                  </a:lnTo>
                  <a:lnTo>
                    <a:pt x="29371" y="394061"/>
                  </a:lnTo>
                  <a:lnTo>
                    <a:pt x="16743" y="437719"/>
                  </a:lnTo>
                  <a:lnTo>
                    <a:pt x="7540" y="482727"/>
                  </a:lnTo>
                  <a:lnTo>
                    <a:pt x="1909" y="528936"/>
                  </a:lnTo>
                  <a:lnTo>
                    <a:pt x="0" y="576199"/>
                  </a:lnTo>
                  <a:lnTo>
                    <a:pt x="0" y="2881249"/>
                  </a:lnTo>
                  <a:lnTo>
                    <a:pt x="1909" y="2928511"/>
                  </a:lnTo>
                  <a:lnTo>
                    <a:pt x="7540" y="2974720"/>
                  </a:lnTo>
                  <a:lnTo>
                    <a:pt x="16743" y="3019728"/>
                  </a:lnTo>
                  <a:lnTo>
                    <a:pt x="29371" y="3063386"/>
                  </a:lnTo>
                  <a:lnTo>
                    <a:pt x="45275" y="3105546"/>
                  </a:lnTo>
                  <a:lnTo>
                    <a:pt x="64307" y="3146061"/>
                  </a:lnTo>
                  <a:lnTo>
                    <a:pt x="86319" y="3184782"/>
                  </a:lnTo>
                  <a:lnTo>
                    <a:pt x="111162" y="3221560"/>
                  </a:lnTo>
                  <a:lnTo>
                    <a:pt x="138689" y="3256247"/>
                  </a:lnTo>
                  <a:lnTo>
                    <a:pt x="168751" y="3288696"/>
                  </a:lnTo>
                  <a:lnTo>
                    <a:pt x="201200" y="3318758"/>
                  </a:lnTo>
                  <a:lnTo>
                    <a:pt x="235887" y="3346285"/>
                  </a:lnTo>
                  <a:lnTo>
                    <a:pt x="272665" y="3371128"/>
                  </a:lnTo>
                  <a:lnTo>
                    <a:pt x="311386" y="3393140"/>
                  </a:lnTo>
                  <a:lnTo>
                    <a:pt x="351901" y="3412172"/>
                  </a:lnTo>
                  <a:lnTo>
                    <a:pt x="394061" y="3428076"/>
                  </a:lnTo>
                  <a:lnTo>
                    <a:pt x="437719" y="3440704"/>
                  </a:lnTo>
                  <a:lnTo>
                    <a:pt x="482727" y="3449907"/>
                  </a:lnTo>
                  <a:lnTo>
                    <a:pt x="528936" y="3455538"/>
                  </a:lnTo>
                  <a:lnTo>
                    <a:pt x="576199" y="3457448"/>
                  </a:lnTo>
                  <a:lnTo>
                    <a:pt x="3095498" y="3457448"/>
                  </a:lnTo>
                  <a:lnTo>
                    <a:pt x="3142761" y="3455538"/>
                  </a:lnTo>
                  <a:lnTo>
                    <a:pt x="3188972" y="3449907"/>
                  </a:lnTo>
                  <a:lnTo>
                    <a:pt x="3233984" y="3440704"/>
                  </a:lnTo>
                  <a:lnTo>
                    <a:pt x="3277648" y="3428076"/>
                  </a:lnTo>
                  <a:lnTo>
                    <a:pt x="3319815" y="3412172"/>
                  </a:lnTo>
                  <a:lnTo>
                    <a:pt x="3360337" y="3393140"/>
                  </a:lnTo>
                  <a:lnTo>
                    <a:pt x="3399066" y="3371128"/>
                  </a:lnTo>
                  <a:lnTo>
                    <a:pt x="3435853" y="3346285"/>
                  </a:lnTo>
                  <a:lnTo>
                    <a:pt x="3470550" y="3318758"/>
                  </a:lnTo>
                  <a:lnTo>
                    <a:pt x="3503009" y="3288696"/>
                  </a:lnTo>
                  <a:lnTo>
                    <a:pt x="3533080" y="3256247"/>
                  </a:lnTo>
                  <a:lnTo>
                    <a:pt x="3560616" y="3221560"/>
                  </a:lnTo>
                  <a:lnTo>
                    <a:pt x="3585468" y="3184782"/>
                  </a:lnTo>
                  <a:lnTo>
                    <a:pt x="3607489" y="3146061"/>
                  </a:lnTo>
                  <a:lnTo>
                    <a:pt x="3626528" y="3105546"/>
                  </a:lnTo>
                  <a:lnTo>
                    <a:pt x="3642439" y="3063386"/>
                  </a:lnTo>
                  <a:lnTo>
                    <a:pt x="3655072" y="3019728"/>
                  </a:lnTo>
                  <a:lnTo>
                    <a:pt x="3664279" y="2974720"/>
                  </a:lnTo>
                  <a:lnTo>
                    <a:pt x="3669913" y="2928511"/>
                  </a:lnTo>
                  <a:lnTo>
                    <a:pt x="3671824" y="2881249"/>
                  </a:lnTo>
                  <a:lnTo>
                    <a:pt x="3671824" y="576199"/>
                  </a:lnTo>
                  <a:lnTo>
                    <a:pt x="3669913" y="528936"/>
                  </a:lnTo>
                  <a:lnTo>
                    <a:pt x="3664279" y="482727"/>
                  </a:lnTo>
                  <a:lnTo>
                    <a:pt x="3655072" y="437719"/>
                  </a:lnTo>
                  <a:lnTo>
                    <a:pt x="3642439" y="394061"/>
                  </a:lnTo>
                  <a:lnTo>
                    <a:pt x="3626528" y="351901"/>
                  </a:lnTo>
                  <a:lnTo>
                    <a:pt x="3607489" y="311386"/>
                  </a:lnTo>
                  <a:lnTo>
                    <a:pt x="3585468" y="272665"/>
                  </a:lnTo>
                  <a:lnTo>
                    <a:pt x="3560616" y="235887"/>
                  </a:lnTo>
                  <a:lnTo>
                    <a:pt x="3533080" y="201200"/>
                  </a:lnTo>
                  <a:lnTo>
                    <a:pt x="3503009" y="168751"/>
                  </a:lnTo>
                  <a:lnTo>
                    <a:pt x="3470550" y="138689"/>
                  </a:lnTo>
                  <a:lnTo>
                    <a:pt x="3435853" y="111162"/>
                  </a:lnTo>
                  <a:lnTo>
                    <a:pt x="3399066" y="86319"/>
                  </a:lnTo>
                  <a:lnTo>
                    <a:pt x="3360337" y="64307"/>
                  </a:lnTo>
                  <a:lnTo>
                    <a:pt x="3319815" y="45275"/>
                  </a:lnTo>
                  <a:lnTo>
                    <a:pt x="3277648" y="29371"/>
                  </a:lnTo>
                  <a:lnTo>
                    <a:pt x="3233984" y="16743"/>
                  </a:lnTo>
                  <a:lnTo>
                    <a:pt x="3188972" y="7540"/>
                  </a:lnTo>
                  <a:lnTo>
                    <a:pt x="3142761" y="1909"/>
                  </a:lnTo>
                  <a:lnTo>
                    <a:pt x="3095498" y="0"/>
                  </a:lnTo>
                  <a:close/>
                </a:path>
              </a:pathLst>
            </a:custGeom>
            <a:solidFill>
              <a:srgbClr val="5E9C4D"/>
            </a:solidFill>
          </p:spPr>
          <p:txBody>
            <a:bodyPr wrap="square" lIns="0" tIns="0" rIns="0" bIns="0" rtlCol="0"/>
            <a:lstStyle/>
            <a:p>
              <a:endParaRPr/>
            </a:p>
          </p:txBody>
        </p:sp>
        <p:sp>
          <p:nvSpPr>
            <p:cNvPr id="24" name="object 24"/>
            <p:cNvSpPr/>
            <p:nvPr/>
          </p:nvSpPr>
          <p:spPr>
            <a:xfrm>
              <a:off x="4716526" y="1754251"/>
              <a:ext cx="3672204" cy="3457575"/>
            </a:xfrm>
            <a:custGeom>
              <a:avLst/>
              <a:gdLst/>
              <a:ahLst/>
              <a:cxnLst/>
              <a:rect l="l" t="t" r="r" b="b"/>
              <a:pathLst>
                <a:path w="3672204" h="3457575">
                  <a:moveTo>
                    <a:pt x="0" y="576199"/>
                  </a:moveTo>
                  <a:lnTo>
                    <a:pt x="1909" y="528936"/>
                  </a:lnTo>
                  <a:lnTo>
                    <a:pt x="7540" y="482727"/>
                  </a:lnTo>
                  <a:lnTo>
                    <a:pt x="16743" y="437719"/>
                  </a:lnTo>
                  <a:lnTo>
                    <a:pt x="29371" y="394061"/>
                  </a:lnTo>
                  <a:lnTo>
                    <a:pt x="45275" y="351901"/>
                  </a:lnTo>
                  <a:lnTo>
                    <a:pt x="64307" y="311386"/>
                  </a:lnTo>
                  <a:lnTo>
                    <a:pt x="86319" y="272665"/>
                  </a:lnTo>
                  <a:lnTo>
                    <a:pt x="111162" y="235887"/>
                  </a:lnTo>
                  <a:lnTo>
                    <a:pt x="138689" y="201200"/>
                  </a:lnTo>
                  <a:lnTo>
                    <a:pt x="168751" y="168751"/>
                  </a:lnTo>
                  <a:lnTo>
                    <a:pt x="201200" y="138689"/>
                  </a:lnTo>
                  <a:lnTo>
                    <a:pt x="235887" y="111162"/>
                  </a:lnTo>
                  <a:lnTo>
                    <a:pt x="272665" y="86319"/>
                  </a:lnTo>
                  <a:lnTo>
                    <a:pt x="311386" y="64307"/>
                  </a:lnTo>
                  <a:lnTo>
                    <a:pt x="351901" y="45275"/>
                  </a:lnTo>
                  <a:lnTo>
                    <a:pt x="394061" y="29371"/>
                  </a:lnTo>
                  <a:lnTo>
                    <a:pt x="437719" y="16743"/>
                  </a:lnTo>
                  <a:lnTo>
                    <a:pt x="482727" y="7540"/>
                  </a:lnTo>
                  <a:lnTo>
                    <a:pt x="528936" y="1909"/>
                  </a:lnTo>
                  <a:lnTo>
                    <a:pt x="576199" y="0"/>
                  </a:lnTo>
                  <a:lnTo>
                    <a:pt x="3095498" y="0"/>
                  </a:lnTo>
                  <a:lnTo>
                    <a:pt x="3142761" y="1909"/>
                  </a:lnTo>
                  <a:lnTo>
                    <a:pt x="3188972" y="7540"/>
                  </a:lnTo>
                  <a:lnTo>
                    <a:pt x="3233984" y="16743"/>
                  </a:lnTo>
                  <a:lnTo>
                    <a:pt x="3277648" y="29371"/>
                  </a:lnTo>
                  <a:lnTo>
                    <a:pt x="3319815" y="45275"/>
                  </a:lnTo>
                  <a:lnTo>
                    <a:pt x="3360337" y="64307"/>
                  </a:lnTo>
                  <a:lnTo>
                    <a:pt x="3399066" y="86319"/>
                  </a:lnTo>
                  <a:lnTo>
                    <a:pt x="3435853" y="111162"/>
                  </a:lnTo>
                  <a:lnTo>
                    <a:pt x="3470550" y="138689"/>
                  </a:lnTo>
                  <a:lnTo>
                    <a:pt x="3503009" y="168751"/>
                  </a:lnTo>
                  <a:lnTo>
                    <a:pt x="3533080" y="201200"/>
                  </a:lnTo>
                  <a:lnTo>
                    <a:pt x="3560616" y="235887"/>
                  </a:lnTo>
                  <a:lnTo>
                    <a:pt x="3585468" y="272665"/>
                  </a:lnTo>
                  <a:lnTo>
                    <a:pt x="3607489" y="311386"/>
                  </a:lnTo>
                  <a:lnTo>
                    <a:pt x="3626528" y="351901"/>
                  </a:lnTo>
                  <a:lnTo>
                    <a:pt x="3642439" y="394061"/>
                  </a:lnTo>
                  <a:lnTo>
                    <a:pt x="3655072" y="437719"/>
                  </a:lnTo>
                  <a:lnTo>
                    <a:pt x="3664279" y="482727"/>
                  </a:lnTo>
                  <a:lnTo>
                    <a:pt x="3669913" y="528936"/>
                  </a:lnTo>
                  <a:lnTo>
                    <a:pt x="3671824" y="576199"/>
                  </a:lnTo>
                  <a:lnTo>
                    <a:pt x="3671824" y="2881249"/>
                  </a:lnTo>
                  <a:lnTo>
                    <a:pt x="3669913" y="2928511"/>
                  </a:lnTo>
                  <a:lnTo>
                    <a:pt x="3664279" y="2974720"/>
                  </a:lnTo>
                  <a:lnTo>
                    <a:pt x="3655072" y="3019728"/>
                  </a:lnTo>
                  <a:lnTo>
                    <a:pt x="3642439" y="3063386"/>
                  </a:lnTo>
                  <a:lnTo>
                    <a:pt x="3626528" y="3105546"/>
                  </a:lnTo>
                  <a:lnTo>
                    <a:pt x="3607489" y="3146061"/>
                  </a:lnTo>
                  <a:lnTo>
                    <a:pt x="3585468" y="3184782"/>
                  </a:lnTo>
                  <a:lnTo>
                    <a:pt x="3560616" y="3221560"/>
                  </a:lnTo>
                  <a:lnTo>
                    <a:pt x="3533080" y="3256247"/>
                  </a:lnTo>
                  <a:lnTo>
                    <a:pt x="3503009" y="3288696"/>
                  </a:lnTo>
                  <a:lnTo>
                    <a:pt x="3470550" y="3318758"/>
                  </a:lnTo>
                  <a:lnTo>
                    <a:pt x="3435853" y="3346285"/>
                  </a:lnTo>
                  <a:lnTo>
                    <a:pt x="3399066" y="3371128"/>
                  </a:lnTo>
                  <a:lnTo>
                    <a:pt x="3360337" y="3393140"/>
                  </a:lnTo>
                  <a:lnTo>
                    <a:pt x="3319815" y="3412172"/>
                  </a:lnTo>
                  <a:lnTo>
                    <a:pt x="3277648" y="3428076"/>
                  </a:lnTo>
                  <a:lnTo>
                    <a:pt x="3233984" y="3440704"/>
                  </a:lnTo>
                  <a:lnTo>
                    <a:pt x="3188972" y="3449907"/>
                  </a:lnTo>
                  <a:lnTo>
                    <a:pt x="3142761" y="3455538"/>
                  </a:lnTo>
                  <a:lnTo>
                    <a:pt x="3095498" y="3457448"/>
                  </a:lnTo>
                  <a:lnTo>
                    <a:pt x="576199" y="3457448"/>
                  </a:lnTo>
                  <a:lnTo>
                    <a:pt x="528936" y="3455538"/>
                  </a:lnTo>
                  <a:lnTo>
                    <a:pt x="482727" y="3449907"/>
                  </a:lnTo>
                  <a:lnTo>
                    <a:pt x="437719" y="3440704"/>
                  </a:lnTo>
                  <a:lnTo>
                    <a:pt x="394061" y="3428076"/>
                  </a:lnTo>
                  <a:lnTo>
                    <a:pt x="351901" y="3412172"/>
                  </a:lnTo>
                  <a:lnTo>
                    <a:pt x="311386" y="3393140"/>
                  </a:lnTo>
                  <a:lnTo>
                    <a:pt x="272665" y="3371128"/>
                  </a:lnTo>
                  <a:lnTo>
                    <a:pt x="235887" y="3346285"/>
                  </a:lnTo>
                  <a:lnTo>
                    <a:pt x="201200" y="3318758"/>
                  </a:lnTo>
                  <a:lnTo>
                    <a:pt x="168751" y="3288696"/>
                  </a:lnTo>
                  <a:lnTo>
                    <a:pt x="138689" y="3256247"/>
                  </a:lnTo>
                  <a:lnTo>
                    <a:pt x="111162" y="3221560"/>
                  </a:lnTo>
                  <a:lnTo>
                    <a:pt x="86319" y="3184782"/>
                  </a:lnTo>
                  <a:lnTo>
                    <a:pt x="64307" y="3146061"/>
                  </a:lnTo>
                  <a:lnTo>
                    <a:pt x="45275" y="3105546"/>
                  </a:lnTo>
                  <a:lnTo>
                    <a:pt x="29371" y="3063386"/>
                  </a:lnTo>
                  <a:lnTo>
                    <a:pt x="16743" y="3019728"/>
                  </a:lnTo>
                  <a:lnTo>
                    <a:pt x="7540" y="2974720"/>
                  </a:lnTo>
                  <a:lnTo>
                    <a:pt x="1909" y="2928511"/>
                  </a:lnTo>
                  <a:lnTo>
                    <a:pt x="0" y="2881249"/>
                  </a:lnTo>
                  <a:lnTo>
                    <a:pt x="0" y="576199"/>
                  </a:lnTo>
                  <a:close/>
                </a:path>
              </a:pathLst>
            </a:custGeom>
            <a:ln w="25400">
              <a:solidFill>
                <a:srgbClr val="437036"/>
              </a:solidFill>
            </a:ln>
          </p:spPr>
          <p:txBody>
            <a:bodyPr wrap="square" lIns="0" tIns="0" rIns="0" bIns="0" rtlCol="0"/>
            <a:lstStyle/>
            <a:p>
              <a:endParaRPr/>
            </a:p>
          </p:txBody>
        </p:sp>
      </p:grpSp>
      <p:sp>
        <p:nvSpPr>
          <p:cNvPr id="25" name="object 25"/>
          <p:cNvSpPr txBox="1"/>
          <p:nvPr/>
        </p:nvSpPr>
        <p:spPr>
          <a:xfrm>
            <a:off x="4973828" y="1818894"/>
            <a:ext cx="3155950" cy="3043555"/>
          </a:xfrm>
          <a:prstGeom prst="rect">
            <a:avLst/>
          </a:prstGeom>
        </p:spPr>
        <p:txBody>
          <a:bodyPr vert="horz" wrap="square" lIns="0" tIns="12700" rIns="0" bIns="0" rtlCol="0">
            <a:spAutoFit/>
          </a:bodyPr>
          <a:lstStyle/>
          <a:p>
            <a:pPr marL="167640" marR="160020" indent="2540" algn="ctr">
              <a:lnSpc>
                <a:spcPct val="100000"/>
              </a:lnSpc>
              <a:spcBef>
                <a:spcPts val="100"/>
              </a:spcBef>
            </a:pPr>
            <a:r>
              <a:rPr sz="1800" u="sng" spc="-20" dirty="0">
                <a:solidFill>
                  <a:srgbClr val="E6F0E2"/>
                </a:solidFill>
                <a:uFill>
                  <a:solidFill>
                    <a:srgbClr val="E6F0E2"/>
                  </a:solidFill>
                </a:uFill>
                <a:latin typeface="Franklin Gothic Medium"/>
                <a:cs typeface="Franklin Gothic Medium"/>
              </a:rPr>
              <a:t>patogeniczność</a:t>
            </a:r>
            <a:r>
              <a:rPr sz="1800" u="sng" spc="-5" dirty="0">
                <a:solidFill>
                  <a:srgbClr val="E6F0E2"/>
                </a:solidFill>
                <a:uFill>
                  <a:solidFill>
                    <a:srgbClr val="E6F0E2"/>
                  </a:solidFill>
                </a:uFill>
                <a:latin typeface="Franklin Gothic Medium"/>
                <a:cs typeface="Franklin Gothic Medium"/>
              </a:rPr>
              <a:t> </a:t>
            </a:r>
            <a:r>
              <a:rPr sz="1800" u="sng" spc="-25" dirty="0">
                <a:solidFill>
                  <a:srgbClr val="E6F0E2"/>
                </a:solidFill>
                <a:uFill>
                  <a:solidFill>
                    <a:srgbClr val="E6F0E2"/>
                  </a:solidFill>
                </a:uFill>
                <a:latin typeface="Franklin Gothic Medium"/>
                <a:cs typeface="Franklin Gothic Medium"/>
              </a:rPr>
              <a:t>patogena</a:t>
            </a:r>
            <a:r>
              <a:rPr sz="1800" spc="-15"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wyższa</a:t>
            </a:r>
            <a:r>
              <a:rPr sz="1800" spc="-35"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patogeniczność</a:t>
            </a:r>
            <a:r>
              <a:rPr sz="1800" spc="-1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(m.in. </a:t>
            </a:r>
            <a:r>
              <a:rPr sz="1800" dirty="0">
                <a:solidFill>
                  <a:srgbClr val="E6F0E2"/>
                </a:solidFill>
                <a:latin typeface="Franklin Gothic Medium"/>
                <a:cs typeface="Franklin Gothic Medium"/>
              </a:rPr>
              <a:t>zdolność</a:t>
            </a:r>
            <a:r>
              <a:rPr sz="1800" spc="-5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do</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szybszego</a:t>
            </a:r>
            <a:endParaRPr sz="1800">
              <a:latin typeface="Franklin Gothic Medium"/>
              <a:cs typeface="Franklin Gothic Medium"/>
            </a:endParaRPr>
          </a:p>
          <a:p>
            <a:pPr marL="2540" algn="ctr">
              <a:lnSpc>
                <a:spcPct val="100000"/>
              </a:lnSpc>
            </a:pPr>
            <a:r>
              <a:rPr sz="1800" spc="-30" dirty="0">
                <a:solidFill>
                  <a:srgbClr val="E6F0E2"/>
                </a:solidFill>
                <a:latin typeface="Franklin Gothic Medium"/>
                <a:cs typeface="Franklin Gothic Medium"/>
              </a:rPr>
              <a:t>opanowywania</a:t>
            </a:r>
            <a:r>
              <a:rPr sz="1800" spc="-4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tkanek</a:t>
            </a:r>
            <a:r>
              <a:rPr sz="1800" spc="-6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rośliny</a:t>
            </a:r>
            <a:endParaRPr sz="1800">
              <a:latin typeface="Franklin Gothic Medium"/>
              <a:cs typeface="Franklin Gothic Medium"/>
            </a:endParaRPr>
          </a:p>
          <a:p>
            <a:pPr marL="4445" algn="ctr">
              <a:lnSpc>
                <a:spcPct val="100000"/>
              </a:lnSpc>
            </a:pPr>
            <a:r>
              <a:rPr sz="1800" dirty="0">
                <a:solidFill>
                  <a:srgbClr val="E6F0E2"/>
                </a:solidFill>
                <a:latin typeface="Franklin Gothic Medium"/>
                <a:cs typeface="Franklin Gothic Medium"/>
              </a:rPr>
              <a:t>oraz</a:t>
            </a:r>
            <a:r>
              <a:rPr sz="1800" spc="-5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bardziej</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intensywne</a:t>
            </a:r>
            <a:endParaRPr sz="1800">
              <a:latin typeface="Franklin Gothic Medium"/>
              <a:cs typeface="Franklin Gothic Medium"/>
            </a:endParaRPr>
          </a:p>
          <a:p>
            <a:pPr marL="12700" marR="5080" algn="ctr">
              <a:lnSpc>
                <a:spcPct val="100000"/>
              </a:lnSpc>
            </a:pPr>
            <a:r>
              <a:rPr sz="1800" spc="-25" dirty="0">
                <a:solidFill>
                  <a:srgbClr val="E6F0E2"/>
                </a:solidFill>
                <a:latin typeface="Franklin Gothic Medium"/>
                <a:cs typeface="Franklin Gothic Medium"/>
              </a:rPr>
              <a:t>rozmnażanie)</a:t>
            </a:r>
            <a:r>
              <a:rPr sz="1800" spc="-50"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decyduje</a:t>
            </a:r>
            <a:r>
              <a:rPr sz="1800" spc="-30"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a:t>
            </a:r>
            <a:r>
              <a:rPr sz="1800" spc="-4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tym,</a:t>
            </a:r>
            <a:r>
              <a:rPr sz="1800" spc="-50"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że </a:t>
            </a:r>
            <a:r>
              <a:rPr sz="1800" spc="-20" dirty="0">
                <a:solidFill>
                  <a:srgbClr val="E6F0E2"/>
                </a:solidFill>
                <a:latin typeface="Franklin Gothic Medium"/>
                <a:cs typeface="Franklin Gothic Medium"/>
              </a:rPr>
              <a:t>jednorazowo</a:t>
            </a:r>
            <a:r>
              <a:rPr sz="1800" spc="10" dirty="0">
                <a:solidFill>
                  <a:srgbClr val="E6F0E2"/>
                </a:solidFill>
                <a:latin typeface="Franklin Gothic Medium"/>
                <a:cs typeface="Franklin Gothic Medium"/>
              </a:rPr>
              <a:t> </a:t>
            </a:r>
            <a:r>
              <a:rPr sz="1800" b="1" spc="-130" dirty="0">
                <a:solidFill>
                  <a:srgbClr val="E6F0E2"/>
                </a:solidFill>
                <a:latin typeface="Arial"/>
                <a:cs typeface="Arial"/>
              </a:rPr>
              <a:t>wytwarzane</a:t>
            </a:r>
            <a:r>
              <a:rPr sz="1800" b="1" spc="-90" dirty="0">
                <a:solidFill>
                  <a:srgbClr val="E6F0E2"/>
                </a:solidFill>
                <a:latin typeface="Arial"/>
                <a:cs typeface="Arial"/>
              </a:rPr>
              <a:t> </a:t>
            </a:r>
            <a:r>
              <a:rPr sz="1800" b="1" spc="-20" dirty="0">
                <a:solidFill>
                  <a:srgbClr val="E6F0E2"/>
                </a:solidFill>
                <a:latin typeface="Arial"/>
                <a:cs typeface="Arial"/>
              </a:rPr>
              <a:t>jest </a:t>
            </a:r>
            <a:r>
              <a:rPr sz="1800" b="1" spc="-114" dirty="0">
                <a:solidFill>
                  <a:srgbClr val="E6F0E2"/>
                </a:solidFill>
                <a:latin typeface="Arial"/>
                <a:cs typeface="Arial"/>
              </a:rPr>
              <a:t>więcej</a:t>
            </a:r>
            <a:r>
              <a:rPr sz="1800" b="1" spc="-80" dirty="0">
                <a:solidFill>
                  <a:srgbClr val="E6F0E2"/>
                </a:solidFill>
                <a:latin typeface="Arial"/>
                <a:cs typeface="Arial"/>
              </a:rPr>
              <a:t> </a:t>
            </a:r>
            <a:r>
              <a:rPr sz="1800" b="1" spc="-130" dirty="0">
                <a:solidFill>
                  <a:srgbClr val="E6F0E2"/>
                </a:solidFill>
                <a:latin typeface="Arial"/>
                <a:cs typeface="Arial"/>
              </a:rPr>
              <a:t>inokulum</a:t>
            </a:r>
            <a:r>
              <a:rPr sz="1800" b="1" spc="-80" dirty="0">
                <a:solidFill>
                  <a:srgbClr val="E6F0E2"/>
                </a:solidFill>
                <a:latin typeface="Arial"/>
                <a:cs typeface="Arial"/>
              </a:rPr>
              <a:t> </a:t>
            </a:r>
            <a:r>
              <a:rPr sz="1800" dirty="0">
                <a:solidFill>
                  <a:srgbClr val="E6F0E2"/>
                </a:solidFill>
                <a:latin typeface="Franklin Gothic Medium"/>
                <a:cs typeface="Franklin Gothic Medium"/>
              </a:rPr>
              <a:t>i</a:t>
            </a:r>
            <a:r>
              <a:rPr sz="1800" spc="-6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o</a:t>
            </a:r>
            <a:r>
              <a:rPr sz="1800" spc="-15" dirty="0">
                <a:solidFill>
                  <a:srgbClr val="E6F0E2"/>
                </a:solidFill>
                <a:latin typeface="Franklin Gothic Medium"/>
                <a:cs typeface="Franklin Gothic Medium"/>
              </a:rPr>
              <a:t> </a:t>
            </a:r>
            <a:r>
              <a:rPr sz="1800" spc="-25" dirty="0">
                <a:solidFill>
                  <a:srgbClr val="E6F0E2"/>
                </a:solidFill>
                <a:latin typeface="Franklin Gothic Medium"/>
                <a:cs typeface="Franklin Gothic Medium"/>
              </a:rPr>
              <a:t>tym, że </a:t>
            </a:r>
            <a:r>
              <a:rPr sz="1800" spc="-20" dirty="0">
                <a:solidFill>
                  <a:srgbClr val="E6F0E2"/>
                </a:solidFill>
                <a:latin typeface="Franklin Gothic Medium"/>
                <a:cs typeface="Franklin Gothic Medium"/>
              </a:rPr>
              <a:t>zwiększa</a:t>
            </a:r>
            <a:r>
              <a:rPr sz="1800" spc="-55" dirty="0">
                <a:solidFill>
                  <a:srgbClr val="E6F0E2"/>
                </a:solidFill>
                <a:latin typeface="Franklin Gothic Medium"/>
                <a:cs typeface="Franklin Gothic Medium"/>
              </a:rPr>
              <a:t> </a:t>
            </a:r>
            <a:r>
              <a:rPr sz="1800" dirty="0">
                <a:solidFill>
                  <a:srgbClr val="E6F0E2"/>
                </a:solidFill>
                <a:latin typeface="Franklin Gothic Medium"/>
                <a:cs typeface="Franklin Gothic Medium"/>
              </a:rPr>
              <a:t>się</a:t>
            </a:r>
            <a:r>
              <a:rPr sz="1800" spc="-3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liczba</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cykli </a:t>
            </a:r>
            <a:r>
              <a:rPr sz="1800" spc="-30" dirty="0">
                <a:solidFill>
                  <a:srgbClr val="E6F0E2"/>
                </a:solidFill>
                <a:latin typeface="Franklin Gothic Medium"/>
                <a:cs typeface="Franklin Gothic Medium"/>
              </a:rPr>
              <a:t>wytwarzania</a:t>
            </a:r>
            <a:r>
              <a:rPr sz="1800" spc="-6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tego</a:t>
            </a:r>
            <a:r>
              <a:rPr sz="1800" spc="-60" dirty="0">
                <a:solidFill>
                  <a:srgbClr val="E6F0E2"/>
                </a:solidFill>
                <a:latin typeface="Franklin Gothic Medium"/>
                <a:cs typeface="Franklin Gothic Medium"/>
              </a:rPr>
              <a:t> </a:t>
            </a:r>
            <a:r>
              <a:rPr sz="1800" spc="-30" dirty="0">
                <a:solidFill>
                  <a:srgbClr val="E6F0E2"/>
                </a:solidFill>
                <a:latin typeface="Franklin Gothic Medium"/>
                <a:cs typeface="Franklin Gothic Medium"/>
              </a:rPr>
              <a:t>inokulum</a:t>
            </a:r>
            <a:r>
              <a:rPr sz="1800" spc="-60"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w </a:t>
            </a:r>
            <a:r>
              <a:rPr sz="1800" spc="-10" dirty="0">
                <a:solidFill>
                  <a:srgbClr val="E6F0E2"/>
                </a:solidFill>
                <a:latin typeface="Franklin Gothic Medium"/>
                <a:cs typeface="Franklin Gothic Medium"/>
              </a:rPr>
              <a:t>sezonie.</a:t>
            </a:r>
            <a:endParaRPr sz="1800">
              <a:latin typeface="Franklin Gothic Medium"/>
              <a:cs typeface="Franklin Gothic Medium"/>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60169" y="2013585"/>
            <a:ext cx="7138034" cy="1077595"/>
          </a:xfrm>
          <a:prstGeom prst="rect">
            <a:avLst/>
          </a:prstGeom>
        </p:spPr>
        <p:txBody>
          <a:bodyPr vert="horz" wrap="square" lIns="0" tIns="13335" rIns="0" bIns="0" rtlCol="0">
            <a:spAutoFit/>
          </a:bodyPr>
          <a:lstStyle/>
          <a:p>
            <a:pPr marL="12700" marR="5080">
              <a:lnSpc>
                <a:spcPct val="100000"/>
              </a:lnSpc>
              <a:spcBef>
                <a:spcPts val="105"/>
              </a:spcBef>
            </a:pPr>
            <a:r>
              <a:rPr sz="2300" u="sng" dirty="0">
                <a:solidFill>
                  <a:srgbClr val="FFFFCC"/>
                </a:solidFill>
                <a:uFill>
                  <a:solidFill>
                    <a:srgbClr val="FFFFCC"/>
                  </a:solidFill>
                </a:uFill>
                <a:latin typeface="Microsoft Sans Serif"/>
                <a:cs typeface="Microsoft Sans Serif"/>
              </a:rPr>
              <a:t>Miotlastość</a:t>
            </a:r>
            <a:r>
              <a:rPr sz="2300" spc="-40" dirty="0">
                <a:solidFill>
                  <a:srgbClr val="FFFFCC"/>
                </a:solidFill>
                <a:latin typeface="Microsoft Sans Serif"/>
                <a:cs typeface="Microsoft Sans Serif"/>
              </a:rPr>
              <a:t> </a:t>
            </a:r>
            <a:r>
              <a:rPr sz="2300" spc="600" dirty="0">
                <a:solidFill>
                  <a:srgbClr val="FFFFCC"/>
                </a:solidFill>
                <a:latin typeface="Microsoft Sans Serif"/>
                <a:cs typeface="Microsoft Sans Serif"/>
              </a:rPr>
              <a:t>–</a:t>
            </a:r>
            <a:r>
              <a:rPr sz="2300" dirty="0">
                <a:solidFill>
                  <a:srgbClr val="FFFFCC"/>
                </a:solidFill>
                <a:latin typeface="Microsoft Sans Serif"/>
                <a:cs typeface="Microsoft Sans Serif"/>
              </a:rPr>
              <a:t> polega</a:t>
            </a:r>
            <a:r>
              <a:rPr sz="2300" spc="-40" dirty="0">
                <a:solidFill>
                  <a:srgbClr val="FFFFCC"/>
                </a:solidFill>
                <a:latin typeface="Microsoft Sans Serif"/>
                <a:cs typeface="Microsoft Sans Serif"/>
              </a:rPr>
              <a:t> </a:t>
            </a:r>
            <a:r>
              <a:rPr sz="2300" dirty="0">
                <a:solidFill>
                  <a:srgbClr val="FFFFCC"/>
                </a:solidFill>
                <a:latin typeface="Microsoft Sans Serif"/>
                <a:cs typeface="Microsoft Sans Serif"/>
              </a:rPr>
              <a:t>na</a:t>
            </a:r>
            <a:r>
              <a:rPr sz="2300" spc="-10" dirty="0">
                <a:solidFill>
                  <a:srgbClr val="FFFFCC"/>
                </a:solidFill>
                <a:latin typeface="Microsoft Sans Serif"/>
                <a:cs typeface="Microsoft Sans Serif"/>
              </a:rPr>
              <a:t> </a:t>
            </a:r>
            <a:r>
              <a:rPr sz="2300" dirty="0">
                <a:solidFill>
                  <a:srgbClr val="FFFFCC"/>
                </a:solidFill>
                <a:latin typeface="Microsoft Sans Serif"/>
                <a:cs typeface="Microsoft Sans Serif"/>
              </a:rPr>
              <a:t>zahamowaniu</a:t>
            </a:r>
            <a:r>
              <a:rPr sz="2300" spc="-35" dirty="0">
                <a:solidFill>
                  <a:srgbClr val="FFFFCC"/>
                </a:solidFill>
                <a:latin typeface="Microsoft Sans Serif"/>
                <a:cs typeface="Microsoft Sans Serif"/>
              </a:rPr>
              <a:t> </a:t>
            </a:r>
            <a:r>
              <a:rPr sz="2300" dirty="0">
                <a:solidFill>
                  <a:srgbClr val="FFFFCC"/>
                </a:solidFill>
                <a:latin typeface="Microsoft Sans Serif"/>
                <a:cs typeface="Microsoft Sans Serif"/>
              </a:rPr>
              <a:t>wzrostu</a:t>
            </a:r>
            <a:r>
              <a:rPr sz="2300" spc="-45" dirty="0">
                <a:solidFill>
                  <a:srgbClr val="FFFFCC"/>
                </a:solidFill>
                <a:latin typeface="Microsoft Sans Serif"/>
                <a:cs typeface="Microsoft Sans Serif"/>
              </a:rPr>
              <a:t> </a:t>
            </a:r>
            <a:r>
              <a:rPr sz="2300" dirty="0">
                <a:solidFill>
                  <a:srgbClr val="FFFFCC"/>
                </a:solidFill>
                <a:latin typeface="Microsoft Sans Serif"/>
                <a:cs typeface="Microsoft Sans Serif"/>
              </a:rPr>
              <a:t>pędów</a:t>
            </a:r>
            <a:r>
              <a:rPr sz="2300" spc="-35" dirty="0">
                <a:solidFill>
                  <a:srgbClr val="FFFFCC"/>
                </a:solidFill>
                <a:latin typeface="Microsoft Sans Serif"/>
                <a:cs typeface="Microsoft Sans Serif"/>
              </a:rPr>
              <a:t> </a:t>
            </a:r>
            <a:r>
              <a:rPr sz="2300" spc="-50" dirty="0">
                <a:solidFill>
                  <a:srgbClr val="FFFFCC"/>
                </a:solidFill>
                <a:latin typeface="Microsoft Sans Serif"/>
                <a:cs typeface="Microsoft Sans Serif"/>
              </a:rPr>
              <a:t>i </a:t>
            </a:r>
            <a:r>
              <a:rPr sz="2300" dirty="0">
                <a:solidFill>
                  <a:srgbClr val="FFFFCC"/>
                </a:solidFill>
                <a:latin typeface="Microsoft Sans Serif"/>
                <a:cs typeface="Microsoft Sans Serif"/>
              </a:rPr>
              <a:t>nadmiernym</a:t>
            </a:r>
            <a:r>
              <a:rPr sz="2300" spc="-55" dirty="0">
                <a:solidFill>
                  <a:srgbClr val="FFFFCC"/>
                </a:solidFill>
                <a:latin typeface="Microsoft Sans Serif"/>
                <a:cs typeface="Microsoft Sans Serif"/>
              </a:rPr>
              <a:t> </a:t>
            </a:r>
            <a:r>
              <a:rPr sz="2300" dirty="0">
                <a:solidFill>
                  <a:srgbClr val="FFFFCC"/>
                </a:solidFill>
                <a:latin typeface="Microsoft Sans Serif"/>
                <a:cs typeface="Microsoft Sans Serif"/>
              </a:rPr>
              <a:t>wzroście</a:t>
            </a:r>
            <a:r>
              <a:rPr sz="2300" spc="-40" dirty="0">
                <a:solidFill>
                  <a:srgbClr val="FFFFCC"/>
                </a:solidFill>
                <a:latin typeface="Microsoft Sans Serif"/>
                <a:cs typeface="Microsoft Sans Serif"/>
              </a:rPr>
              <a:t> </a:t>
            </a:r>
            <a:r>
              <a:rPr sz="2300" dirty="0">
                <a:solidFill>
                  <a:srgbClr val="FFFFCC"/>
                </a:solidFill>
                <a:latin typeface="Microsoft Sans Serif"/>
                <a:cs typeface="Microsoft Sans Serif"/>
              </a:rPr>
              <a:t>pędów</a:t>
            </a:r>
            <a:r>
              <a:rPr sz="2300" spc="-35" dirty="0">
                <a:solidFill>
                  <a:srgbClr val="FFFFCC"/>
                </a:solidFill>
                <a:latin typeface="Microsoft Sans Serif"/>
                <a:cs typeface="Microsoft Sans Serif"/>
              </a:rPr>
              <a:t> </a:t>
            </a:r>
            <a:r>
              <a:rPr sz="2300" dirty="0">
                <a:solidFill>
                  <a:srgbClr val="FFFFCC"/>
                </a:solidFill>
                <a:latin typeface="Microsoft Sans Serif"/>
                <a:cs typeface="Microsoft Sans Serif"/>
              </a:rPr>
              <a:t>bocznych</a:t>
            </a:r>
            <a:r>
              <a:rPr sz="2300" spc="-55" dirty="0">
                <a:solidFill>
                  <a:srgbClr val="FFFFCC"/>
                </a:solidFill>
                <a:latin typeface="Microsoft Sans Serif"/>
                <a:cs typeface="Microsoft Sans Serif"/>
              </a:rPr>
              <a:t> </a:t>
            </a:r>
            <a:r>
              <a:rPr sz="2300" dirty="0">
                <a:solidFill>
                  <a:srgbClr val="FFFFCC"/>
                </a:solidFill>
                <a:latin typeface="Microsoft Sans Serif"/>
                <a:cs typeface="Microsoft Sans Serif"/>
              </a:rPr>
              <a:t>(np.</a:t>
            </a:r>
            <a:r>
              <a:rPr sz="2300" spc="-15" dirty="0">
                <a:solidFill>
                  <a:srgbClr val="FFFFCC"/>
                </a:solidFill>
                <a:latin typeface="Microsoft Sans Serif"/>
                <a:cs typeface="Microsoft Sans Serif"/>
              </a:rPr>
              <a:t> </a:t>
            </a:r>
            <a:r>
              <a:rPr sz="2300" spc="-10" dirty="0">
                <a:solidFill>
                  <a:srgbClr val="FFFFCC"/>
                </a:solidFill>
                <a:latin typeface="Microsoft Sans Serif"/>
                <a:cs typeface="Microsoft Sans Serif"/>
              </a:rPr>
              <a:t>jabłoń, lucerna),</a:t>
            </a:r>
            <a:endParaRPr sz="2300">
              <a:latin typeface="Microsoft Sans Serif"/>
              <a:cs typeface="Microsoft Sans Serif"/>
            </a:endParaRPr>
          </a:p>
        </p:txBody>
      </p:sp>
      <p:grpSp>
        <p:nvGrpSpPr>
          <p:cNvPr id="4" name="object 4"/>
          <p:cNvGrpSpPr/>
          <p:nvPr/>
        </p:nvGrpSpPr>
        <p:grpSpPr>
          <a:xfrm>
            <a:off x="1835150" y="3403472"/>
            <a:ext cx="4681855" cy="2129155"/>
            <a:chOff x="1835150" y="3403472"/>
            <a:chExt cx="4681855" cy="2129155"/>
          </a:xfrm>
        </p:grpSpPr>
        <p:pic>
          <p:nvPicPr>
            <p:cNvPr id="5" name="object 5">
              <a:hlinkClick r:id="rId2"/>
            </p:cNvPr>
            <p:cNvPicPr/>
            <p:nvPr/>
          </p:nvPicPr>
          <p:blipFill>
            <a:blip r:embed="rId3" cstate="print"/>
            <a:stretch>
              <a:fillRect/>
            </a:stretch>
          </p:blipFill>
          <p:spPr>
            <a:xfrm>
              <a:off x="1835150" y="3724274"/>
              <a:ext cx="565150" cy="1489075"/>
            </a:xfrm>
            <a:prstGeom prst="rect">
              <a:avLst/>
            </a:prstGeom>
          </p:spPr>
        </p:pic>
        <p:pic>
          <p:nvPicPr>
            <p:cNvPr id="6" name="object 6"/>
            <p:cNvPicPr/>
            <p:nvPr/>
          </p:nvPicPr>
          <p:blipFill>
            <a:blip r:embed="rId4" cstate="print"/>
            <a:stretch>
              <a:fillRect/>
            </a:stretch>
          </p:blipFill>
          <p:spPr>
            <a:xfrm>
              <a:off x="5148326" y="3403472"/>
              <a:ext cx="1368425" cy="2128901"/>
            </a:xfrm>
            <a:prstGeom prst="rect">
              <a:avLst/>
            </a:prstGeom>
          </p:spPr>
        </p:pic>
        <p:pic>
          <p:nvPicPr>
            <p:cNvPr id="7" name="object 7">
              <a:hlinkClick r:id="rId5"/>
            </p:cNvPr>
            <p:cNvPicPr/>
            <p:nvPr/>
          </p:nvPicPr>
          <p:blipFill>
            <a:blip r:embed="rId6" cstate="print"/>
            <a:stretch>
              <a:fillRect/>
            </a:stretch>
          </p:blipFill>
          <p:spPr>
            <a:xfrm>
              <a:off x="2555875" y="3428999"/>
              <a:ext cx="2381250" cy="1781175"/>
            </a:xfrm>
            <a:prstGeom prst="rect">
              <a:avLst/>
            </a:prstGeom>
          </p:spPr>
        </p:pic>
      </p:grpSp>
      <p:sp>
        <p:nvSpPr>
          <p:cNvPr id="8" name="object 8"/>
          <p:cNvSpPr txBox="1">
            <a:spLocks noGrp="1"/>
          </p:cNvSpPr>
          <p:nvPr>
            <p:ph type="title"/>
          </p:nvPr>
        </p:nvSpPr>
        <p:spPr>
          <a:xfrm>
            <a:off x="0" y="515789"/>
            <a:ext cx="9144000" cy="555921"/>
          </a:xfrm>
          <a:prstGeom prst="rect">
            <a:avLst/>
          </a:prstGeom>
          <a:solidFill>
            <a:srgbClr val="CC0099"/>
          </a:solidFill>
        </p:spPr>
        <p:txBody>
          <a:bodyPr vert="horz" wrap="square" lIns="0" tIns="154305" rIns="0" bIns="0" rtlCol="0">
            <a:spAutoFit/>
          </a:bodyPr>
          <a:lstStyle/>
          <a:p>
            <a:pPr marL="91440" algn="ctr">
              <a:lnSpc>
                <a:spcPct val="100000"/>
              </a:lnSpc>
            </a:pPr>
            <a:r>
              <a:rPr sz="2600" u="sng" dirty="0" err="1">
                <a:solidFill>
                  <a:srgbClr val="FFFFCC"/>
                </a:solidFill>
                <a:uFill>
                  <a:solidFill>
                    <a:srgbClr val="FFFFCC"/>
                  </a:solidFill>
                </a:uFill>
                <a:latin typeface="Microsoft Sans Serif"/>
                <a:cs typeface="Microsoft Sans Serif"/>
              </a:rPr>
              <a:t>Objawy</a:t>
            </a:r>
            <a:r>
              <a:rPr sz="2600" u="sng" spc="-1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chorób</a:t>
            </a:r>
            <a:r>
              <a:rPr sz="2600" u="sng" spc="-5" dirty="0">
                <a:solidFill>
                  <a:srgbClr val="FFFFCC"/>
                </a:solidFill>
                <a:uFill>
                  <a:solidFill>
                    <a:srgbClr val="FFFFCC"/>
                  </a:solidFill>
                </a:uFill>
                <a:latin typeface="Microsoft Sans Serif"/>
                <a:cs typeface="Microsoft Sans Serif"/>
              </a:rPr>
              <a:t> </a:t>
            </a:r>
            <a:r>
              <a:rPr sz="2600" u="sng" dirty="0">
                <a:solidFill>
                  <a:srgbClr val="FFFFCC"/>
                </a:solidFill>
                <a:uFill>
                  <a:solidFill>
                    <a:srgbClr val="FFFFCC"/>
                  </a:solidFill>
                </a:uFill>
                <a:latin typeface="Microsoft Sans Serif"/>
                <a:cs typeface="Microsoft Sans Serif"/>
              </a:rPr>
              <a:t>wirusowych -</a:t>
            </a:r>
            <a:r>
              <a:rPr sz="2600" u="sng" spc="5" dirty="0">
                <a:solidFill>
                  <a:srgbClr val="FFFFCC"/>
                </a:solidFill>
                <a:uFill>
                  <a:solidFill>
                    <a:srgbClr val="FFFFCC"/>
                  </a:solidFill>
                </a:uFill>
                <a:latin typeface="Microsoft Sans Serif"/>
                <a:cs typeface="Microsoft Sans Serif"/>
              </a:rPr>
              <a:t> </a:t>
            </a:r>
            <a:r>
              <a:rPr sz="2600" u="sng" spc="-10" dirty="0">
                <a:solidFill>
                  <a:srgbClr val="FFFFCC"/>
                </a:solidFill>
                <a:uFill>
                  <a:solidFill>
                    <a:srgbClr val="FFFFCC"/>
                  </a:solidFill>
                </a:uFill>
                <a:latin typeface="Microsoft Sans Serif"/>
                <a:cs typeface="Microsoft Sans Serif"/>
              </a:rPr>
              <a:t>wiroz</a:t>
            </a:r>
            <a:endParaRPr sz="2600" dirty="0">
              <a:latin typeface="Microsoft Sans Serif"/>
              <a:cs typeface="Microsoft Sans Serif"/>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09600" y="-217867"/>
            <a:ext cx="7886700" cy="1325563"/>
          </a:xfrm>
          <a:prstGeom prst="rect">
            <a:avLst/>
          </a:prstGeom>
        </p:spPr>
        <p:txBody>
          <a:bodyPr vert="horz" wrap="square" lIns="0" tIns="533857" rIns="0" bIns="0" rtlCol="0">
            <a:spAutoFit/>
          </a:bodyPr>
          <a:lstStyle/>
          <a:p>
            <a:pPr marL="1162685">
              <a:lnSpc>
                <a:spcPct val="100000"/>
              </a:lnSpc>
              <a:spcBef>
                <a:spcPts val="105"/>
              </a:spcBef>
            </a:pPr>
            <a:r>
              <a:rPr sz="2600" dirty="0">
                <a:solidFill>
                  <a:srgbClr val="FFFFCC"/>
                </a:solidFill>
                <a:latin typeface="Microsoft Sans Serif"/>
                <a:cs typeface="Microsoft Sans Serif"/>
              </a:rPr>
              <a:t>Choroby</a:t>
            </a:r>
            <a:r>
              <a:rPr sz="2600" spc="-40" dirty="0">
                <a:solidFill>
                  <a:srgbClr val="FFFFCC"/>
                </a:solidFill>
                <a:latin typeface="Microsoft Sans Serif"/>
                <a:cs typeface="Microsoft Sans Serif"/>
              </a:rPr>
              <a:t> </a:t>
            </a:r>
            <a:r>
              <a:rPr sz="2600" dirty="0">
                <a:solidFill>
                  <a:srgbClr val="FFFFCC"/>
                </a:solidFill>
                <a:latin typeface="Microsoft Sans Serif"/>
                <a:cs typeface="Microsoft Sans Serif"/>
              </a:rPr>
              <a:t>wirusowe,</a:t>
            </a:r>
            <a:r>
              <a:rPr sz="2600" spc="-45" dirty="0">
                <a:solidFill>
                  <a:srgbClr val="FFFFCC"/>
                </a:solidFill>
                <a:latin typeface="Microsoft Sans Serif"/>
                <a:cs typeface="Microsoft Sans Serif"/>
              </a:rPr>
              <a:t> </a:t>
            </a:r>
            <a:r>
              <a:rPr sz="2600" dirty="0">
                <a:solidFill>
                  <a:srgbClr val="FFFFCC"/>
                </a:solidFill>
                <a:latin typeface="Microsoft Sans Serif"/>
                <a:cs typeface="Microsoft Sans Serif"/>
              </a:rPr>
              <a:t>wirozy,</a:t>
            </a:r>
            <a:r>
              <a:rPr sz="2600" spc="-35" dirty="0">
                <a:solidFill>
                  <a:srgbClr val="FFFFCC"/>
                </a:solidFill>
                <a:latin typeface="Microsoft Sans Serif"/>
                <a:cs typeface="Microsoft Sans Serif"/>
              </a:rPr>
              <a:t> </a:t>
            </a:r>
            <a:r>
              <a:rPr sz="2600" dirty="0">
                <a:solidFill>
                  <a:srgbClr val="FFFFCC"/>
                </a:solidFill>
                <a:latin typeface="Microsoft Sans Serif"/>
                <a:cs typeface="Microsoft Sans Serif"/>
              </a:rPr>
              <a:t>objawiają</a:t>
            </a:r>
            <a:r>
              <a:rPr sz="2600" spc="-45" dirty="0">
                <a:solidFill>
                  <a:srgbClr val="FFFFCC"/>
                </a:solidFill>
                <a:latin typeface="Microsoft Sans Serif"/>
                <a:cs typeface="Microsoft Sans Serif"/>
              </a:rPr>
              <a:t> </a:t>
            </a:r>
            <a:r>
              <a:rPr sz="2600" dirty="0">
                <a:solidFill>
                  <a:srgbClr val="FFFFCC"/>
                </a:solidFill>
                <a:latin typeface="Microsoft Sans Serif"/>
                <a:cs typeface="Microsoft Sans Serif"/>
              </a:rPr>
              <a:t>się</a:t>
            </a:r>
            <a:r>
              <a:rPr sz="2600" spc="-25" dirty="0">
                <a:solidFill>
                  <a:srgbClr val="FFFFCC"/>
                </a:solidFill>
                <a:latin typeface="Microsoft Sans Serif"/>
                <a:cs typeface="Microsoft Sans Serif"/>
              </a:rPr>
              <a:t> </a:t>
            </a:r>
            <a:r>
              <a:rPr sz="2600" spc="-10" dirty="0">
                <a:solidFill>
                  <a:srgbClr val="FFFFCC"/>
                </a:solidFill>
                <a:latin typeface="Microsoft Sans Serif"/>
                <a:cs typeface="Microsoft Sans Serif"/>
              </a:rPr>
              <a:t>jako:</a:t>
            </a:r>
            <a:endParaRPr sz="2600" dirty="0">
              <a:latin typeface="Microsoft Sans Serif"/>
              <a:cs typeface="Microsoft Sans Serif"/>
            </a:endParaRPr>
          </a:p>
        </p:txBody>
      </p:sp>
      <p:sp>
        <p:nvSpPr>
          <p:cNvPr id="4" name="object 4"/>
          <p:cNvSpPr txBox="1"/>
          <p:nvPr/>
        </p:nvSpPr>
        <p:spPr>
          <a:xfrm>
            <a:off x="7371968" y="2223896"/>
            <a:ext cx="1233170" cy="299720"/>
          </a:xfrm>
          <a:prstGeom prst="rect">
            <a:avLst/>
          </a:prstGeom>
        </p:spPr>
        <p:txBody>
          <a:bodyPr vert="horz" wrap="square" lIns="0" tIns="12700" rIns="0" bIns="0" rtlCol="0">
            <a:spAutoFit/>
          </a:bodyPr>
          <a:lstStyle/>
          <a:p>
            <a:pPr marL="12700">
              <a:lnSpc>
                <a:spcPct val="100000"/>
              </a:lnSpc>
              <a:spcBef>
                <a:spcPts val="100"/>
              </a:spcBef>
              <a:tabLst>
                <a:tab pos="1156970" algn="l"/>
              </a:tabLst>
            </a:pPr>
            <a:r>
              <a:rPr sz="1800" spc="-10" dirty="0">
                <a:solidFill>
                  <a:srgbClr val="FFFFFF"/>
                </a:solidFill>
                <a:latin typeface="Verdana"/>
                <a:cs typeface="Verdana"/>
              </a:rPr>
              <a:t>owoców</a:t>
            </a:r>
            <a:r>
              <a:rPr sz="1800" dirty="0">
                <a:solidFill>
                  <a:srgbClr val="FFFFFF"/>
                </a:solidFill>
                <a:latin typeface="Verdana"/>
                <a:cs typeface="Verdana"/>
              </a:rPr>
              <a:t>	</a:t>
            </a:r>
            <a:r>
              <a:rPr sz="1800" spc="-50" dirty="0">
                <a:solidFill>
                  <a:srgbClr val="FFFFFF"/>
                </a:solidFill>
                <a:latin typeface="Verdana"/>
                <a:cs typeface="Verdana"/>
              </a:rPr>
              <a:t>i</a:t>
            </a:r>
            <a:endParaRPr sz="1800">
              <a:latin typeface="Verdana"/>
              <a:cs typeface="Verdana"/>
            </a:endParaRPr>
          </a:p>
        </p:txBody>
      </p:sp>
      <p:sp>
        <p:nvSpPr>
          <p:cNvPr id="5" name="object 5"/>
          <p:cNvSpPr txBox="1"/>
          <p:nvPr/>
        </p:nvSpPr>
        <p:spPr>
          <a:xfrm>
            <a:off x="2507995" y="1757298"/>
            <a:ext cx="4651375" cy="1177925"/>
          </a:xfrm>
          <a:prstGeom prst="rect">
            <a:avLst/>
          </a:prstGeom>
        </p:spPr>
        <p:txBody>
          <a:bodyPr vert="horz" wrap="square" lIns="0" tIns="12700" rIns="0" bIns="0" rtlCol="0">
            <a:spAutoFit/>
          </a:bodyPr>
          <a:lstStyle/>
          <a:p>
            <a:pPr marL="354965" indent="-342265">
              <a:lnSpc>
                <a:spcPct val="100000"/>
              </a:lnSpc>
              <a:spcBef>
                <a:spcPts val="100"/>
              </a:spcBef>
              <a:buClr>
                <a:srgbClr val="FFFFCC"/>
              </a:buClr>
              <a:buSzPct val="69444"/>
              <a:buFont typeface="Wingdings"/>
              <a:buChar char=""/>
              <a:tabLst>
                <a:tab pos="354965" algn="l"/>
              </a:tabLst>
            </a:pPr>
            <a:r>
              <a:rPr sz="1800" dirty="0">
                <a:solidFill>
                  <a:srgbClr val="FFFFFF"/>
                </a:solidFill>
                <a:latin typeface="Verdana"/>
                <a:cs typeface="Verdana"/>
              </a:rPr>
              <a:t>Pękanie</a:t>
            </a:r>
            <a:r>
              <a:rPr sz="1800" spc="-25" dirty="0">
                <a:solidFill>
                  <a:srgbClr val="FFFFFF"/>
                </a:solidFill>
                <a:latin typeface="Verdana"/>
                <a:cs typeface="Verdana"/>
              </a:rPr>
              <a:t> </a:t>
            </a:r>
            <a:r>
              <a:rPr sz="1800" dirty="0">
                <a:solidFill>
                  <a:srgbClr val="FFFFFF"/>
                </a:solidFill>
                <a:latin typeface="Verdana"/>
                <a:cs typeface="Verdana"/>
              </a:rPr>
              <a:t>drzew</a:t>
            </a:r>
            <a:r>
              <a:rPr sz="1800" spc="-10" dirty="0">
                <a:solidFill>
                  <a:srgbClr val="FFFFFF"/>
                </a:solidFill>
                <a:latin typeface="Verdana"/>
                <a:cs typeface="Verdana"/>
              </a:rPr>
              <a:t> </a:t>
            </a:r>
            <a:r>
              <a:rPr sz="1800" dirty="0">
                <a:solidFill>
                  <a:srgbClr val="FFFFFF"/>
                </a:solidFill>
                <a:latin typeface="Verdana"/>
                <a:cs typeface="Verdana"/>
              </a:rPr>
              <a:t>i</a:t>
            </a:r>
            <a:r>
              <a:rPr sz="1800" spc="-35" dirty="0">
                <a:solidFill>
                  <a:srgbClr val="FFFFFF"/>
                </a:solidFill>
                <a:latin typeface="Verdana"/>
                <a:cs typeface="Verdana"/>
              </a:rPr>
              <a:t> </a:t>
            </a:r>
            <a:r>
              <a:rPr sz="1800" dirty="0">
                <a:solidFill>
                  <a:srgbClr val="FFFFFF"/>
                </a:solidFill>
                <a:latin typeface="Verdana"/>
                <a:cs typeface="Verdana"/>
              </a:rPr>
              <a:t>rak</a:t>
            </a:r>
            <a:r>
              <a:rPr sz="1800" spc="-40" dirty="0">
                <a:solidFill>
                  <a:srgbClr val="FFFFFF"/>
                </a:solidFill>
                <a:latin typeface="Verdana"/>
                <a:cs typeface="Verdana"/>
              </a:rPr>
              <a:t> </a:t>
            </a:r>
            <a:r>
              <a:rPr sz="1800" spc="-10" dirty="0">
                <a:solidFill>
                  <a:srgbClr val="FFFFFF"/>
                </a:solidFill>
                <a:latin typeface="Verdana"/>
                <a:cs typeface="Verdana"/>
              </a:rPr>
              <a:t>korowiny,</a:t>
            </a:r>
            <a:endParaRPr sz="1800">
              <a:latin typeface="Verdana"/>
              <a:cs typeface="Verdana"/>
            </a:endParaRPr>
          </a:p>
          <a:p>
            <a:pPr marL="355600" marR="5080" indent="-342900">
              <a:lnSpc>
                <a:spcPct val="150000"/>
              </a:lnSpc>
              <a:spcBef>
                <a:spcPts val="430"/>
              </a:spcBef>
              <a:buClr>
                <a:srgbClr val="FFFFCC"/>
              </a:buClr>
              <a:buSzPct val="69444"/>
              <a:buFont typeface="Wingdings"/>
              <a:buChar char=""/>
              <a:tabLst>
                <a:tab pos="355600" algn="l"/>
                <a:tab pos="1914525" algn="l"/>
                <a:tab pos="2214880" algn="l"/>
                <a:tab pos="3275965" algn="l"/>
              </a:tabLst>
            </a:pPr>
            <a:r>
              <a:rPr sz="1800" spc="-10" dirty="0">
                <a:solidFill>
                  <a:srgbClr val="FFFFFF"/>
                </a:solidFill>
                <a:latin typeface="Verdana"/>
                <a:cs typeface="Verdana"/>
              </a:rPr>
              <a:t>Deformacje</a:t>
            </a:r>
            <a:r>
              <a:rPr sz="1800" dirty="0">
                <a:solidFill>
                  <a:srgbClr val="FFFFFF"/>
                </a:solidFill>
                <a:latin typeface="Verdana"/>
                <a:cs typeface="Verdana"/>
              </a:rPr>
              <a:t>	</a:t>
            </a:r>
            <a:r>
              <a:rPr sz="1800" spc="-50" dirty="0">
                <a:solidFill>
                  <a:srgbClr val="FFFFFF"/>
                </a:solidFill>
                <a:latin typeface="Verdana"/>
                <a:cs typeface="Verdana"/>
              </a:rPr>
              <a:t>i</a:t>
            </a:r>
            <a:r>
              <a:rPr sz="1800" dirty="0">
                <a:solidFill>
                  <a:srgbClr val="FFFFFF"/>
                </a:solidFill>
                <a:latin typeface="Verdana"/>
                <a:cs typeface="Verdana"/>
              </a:rPr>
              <a:t>	</a:t>
            </a:r>
            <a:r>
              <a:rPr sz="1800" spc="-10" dirty="0">
                <a:solidFill>
                  <a:srgbClr val="FFFFFF"/>
                </a:solidFill>
                <a:latin typeface="Verdana"/>
                <a:cs typeface="Verdana"/>
              </a:rPr>
              <a:t>zmiana</a:t>
            </a:r>
            <a:r>
              <a:rPr sz="1800" dirty="0">
                <a:solidFill>
                  <a:srgbClr val="FFFFFF"/>
                </a:solidFill>
                <a:latin typeface="Verdana"/>
                <a:cs typeface="Verdana"/>
              </a:rPr>
              <a:t>	</a:t>
            </a:r>
            <a:r>
              <a:rPr sz="1800" spc="-10" dirty="0">
                <a:solidFill>
                  <a:srgbClr val="FFFFFF"/>
                </a:solidFill>
                <a:latin typeface="Verdana"/>
                <a:cs typeface="Verdana"/>
              </a:rPr>
              <a:t>zabarwienia </a:t>
            </a:r>
            <a:r>
              <a:rPr sz="1800" dirty="0">
                <a:solidFill>
                  <a:srgbClr val="FFFFFF"/>
                </a:solidFill>
                <a:latin typeface="Verdana"/>
                <a:cs typeface="Verdana"/>
              </a:rPr>
              <a:t>nasion</a:t>
            </a:r>
            <a:r>
              <a:rPr sz="1800" spc="-20" dirty="0">
                <a:solidFill>
                  <a:srgbClr val="FFFFFF"/>
                </a:solidFill>
                <a:latin typeface="Verdana"/>
                <a:cs typeface="Verdana"/>
              </a:rPr>
              <a:t> </a:t>
            </a:r>
            <a:r>
              <a:rPr sz="1800" dirty="0">
                <a:solidFill>
                  <a:srgbClr val="FFFFFF"/>
                </a:solidFill>
                <a:latin typeface="Verdana"/>
                <a:cs typeface="Verdana"/>
              </a:rPr>
              <a:t>(np.</a:t>
            </a:r>
            <a:r>
              <a:rPr sz="1800" spc="-20" dirty="0">
                <a:solidFill>
                  <a:srgbClr val="FFFFFF"/>
                </a:solidFill>
                <a:latin typeface="Verdana"/>
                <a:cs typeface="Verdana"/>
              </a:rPr>
              <a:t> </a:t>
            </a:r>
            <a:r>
              <a:rPr sz="1800" dirty="0">
                <a:solidFill>
                  <a:srgbClr val="FFFFFF"/>
                </a:solidFill>
                <a:latin typeface="Verdana"/>
                <a:cs typeface="Verdana"/>
              </a:rPr>
              <a:t>u</a:t>
            </a:r>
            <a:r>
              <a:rPr sz="1800" spc="-15" dirty="0">
                <a:solidFill>
                  <a:srgbClr val="FFFFFF"/>
                </a:solidFill>
                <a:latin typeface="Verdana"/>
                <a:cs typeface="Verdana"/>
              </a:rPr>
              <a:t> </a:t>
            </a:r>
            <a:r>
              <a:rPr sz="1800" dirty="0">
                <a:solidFill>
                  <a:srgbClr val="FFFFFF"/>
                </a:solidFill>
                <a:latin typeface="Verdana"/>
                <a:cs typeface="Verdana"/>
              </a:rPr>
              <a:t>roślin </a:t>
            </a:r>
            <a:r>
              <a:rPr sz="1800" spc="-10" dirty="0">
                <a:solidFill>
                  <a:srgbClr val="FFFFFF"/>
                </a:solidFill>
                <a:latin typeface="Verdana"/>
                <a:cs typeface="Verdana"/>
              </a:rPr>
              <a:t>strączkowych),</a:t>
            </a:r>
            <a:endParaRPr sz="1800">
              <a:latin typeface="Verdana"/>
              <a:cs typeface="Verdana"/>
            </a:endParaRPr>
          </a:p>
        </p:txBody>
      </p:sp>
      <p:sp>
        <p:nvSpPr>
          <p:cNvPr id="6" name="object 6"/>
          <p:cNvSpPr txBox="1"/>
          <p:nvPr/>
        </p:nvSpPr>
        <p:spPr>
          <a:xfrm>
            <a:off x="2507995" y="2964667"/>
            <a:ext cx="6098540" cy="2494915"/>
          </a:xfrm>
          <a:prstGeom prst="rect">
            <a:avLst/>
          </a:prstGeom>
        </p:spPr>
        <p:txBody>
          <a:bodyPr vert="horz" wrap="square" lIns="0" tIns="12700" rIns="0" bIns="0" rtlCol="0">
            <a:spAutoFit/>
          </a:bodyPr>
          <a:lstStyle/>
          <a:p>
            <a:pPr marL="355600" marR="5080" indent="-342900" algn="just">
              <a:lnSpc>
                <a:spcPct val="150000"/>
              </a:lnSpc>
              <a:spcBef>
                <a:spcPts val="100"/>
              </a:spcBef>
              <a:buClr>
                <a:srgbClr val="FFFFCC"/>
              </a:buClr>
              <a:buSzPct val="69444"/>
              <a:buFont typeface="Wingdings"/>
              <a:buChar char=""/>
              <a:tabLst>
                <a:tab pos="355600" algn="l"/>
              </a:tabLst>
            </a:pPr>
            <a:r>
              <a:rPr sz="1800" dirty="0">
                <a:solidFill>
                  <a:srgbClr val="FFFFFF"/>
                </a:solidFill>
                <a:latin typeface="Verdana"/>
                <a:cs typeface="Verdana"/>
              </a:rPr>
              <a:t>Objawy</a:t>
            </a:r>
            <a:r>
              <a:rPr sz="1800" spc="125" dirty="0">
                <a:solidFill>
                  <a:srgbClr val="FFFFFF"/>
                </a:solidFill>
                <a:latin typeface="Verdana"/>
                <a:cs typeface="Verdana"/>
              </a:rPr>
              <a:t>   </a:t>
            </a:r>
            <a:r>
              <a:rPr sz="1800" dirty="0">
                <a:solidFill>
                  <a:srgbClr val="FFFFFF"/>
                </a:solidFill>
                <a:latin typeface="Verdana"/>
                <a:cs typeface="Verdana"/>
              </a:rPr>
              <a:t>wewnętrzne</a:t>
            </a:r>
            <a:r>
              <a:rPr sz="1800" spc="120" dirty="0">
                <a:solidFill>
                  <a:srgbClr val="FFFFFF"/>
                </a:solidFill>
                <a:latin typeface="Verdana"/>
                <a:cs typeface="Verdana"/>
              </a:rPr>
              <a:t>   </a:t>
            </a:r>
            <a:r>
              <a:rPr sz="1800" dirty="0">
                <a:solidFill>
                  <a:srgbClr val="FFFFFF"/>
                </a:solidFill>
                <a:latin typeface="Verdana"/>
                <a:cs typeface="Verdana"/>
              </a:rPr>
              <a:t>wiroz</a:t>
            </a:r>
            <a:r>
              <a:rPr sz="1800" spc="130" dirty="0">
                <a:solidFill>
                  <a:srgbClr val="FFFFFF"/>
                </a:solidFill>
                <a:latin typeface="Verdana"/>
                <a:cs typeface="Verdana"/>
              </a:rPr>
              <a:t>   </a:t>
            </a:r>
            <a:r>
              <a:rPr sz="1800" dirty="0">
                <a:solidFill>
                  <a:srgbClr val="FFFFFF"/>
                </a:solidFill>
                <a:latin typeface="Verdana"/>
                <a:cs typeface="Verdana"/>
              </a:rPr>
              <a:t>–</a:t>
            </a:r>
            <a:r>
              <a:rPr sz="1800" spc="120" dirty="0">
                <a:solidFill>
                  <a:srgbClr val="FFFFFF"/>
                </a:solidFill>
                <a:latin typeface="Verdana"/>
                <a:cs typeface="Verdana"/>
              </a:rPr>
              <a:t>   </a:t>
            </a:r>
            <a:r>
              <a:rPr sz="1800" dirty="0">
                <a:solidFill>
                  <a:srgbClr val="FFFFFF"/>
                </a:solidFill>
                <a:latin typeface="Verdana"/>
                <a:cs typeface="Verdana"/>
              </a:rPr>
              <a:t>polegają</a:t>
            </a:r>
            <a:r>
              <a:rPr sz="1800" spc="125" dirty="0">
                <a:solidFill>
                  <a:srgbClr val="FFFFFF"/>
                </a:solidFill>
                <a:latin typeface="Verdana"/>
                <a:cs typeface="Verdana"/>
              </a:rPr>
              <a:t>   </a:t>
            </a:r>
            <a:r>
              <a:rPr sz="1800" spc="-25" dirty="0">
                <a:solidFill>
                  <a:srgbClr val="FFFFFF"/>
                </a:solidFill>
                <a:latin typeface="Verdana"/>
                <a:cs typeface="Verdana"/>
              </a:rPr>
              <a:t>na </a:t>
            </a:r>
            <a:r>
              <a:rPr sz="1800" dirty="0">
                <a:solidFill>
                  <a:srgbClr val="FFFFFF"/>
                </a:solidFill>
                <a:latin typeface="Verdana"/>
                <a:cs typeface="Verdana"/>
              </a:rPr>
              <a:t>zmianach</a:t>
            </a:r>
            <a:r>
              <a:rPr sz="1800" spc="195" dirty="0">
                <a:solidFill>
                  <a:srgbClr val="FFFFFF"/>
                </a:solidFill>
                <a:latin typeface="Verdana"/>
                <a:cs typeface="Verdana"/>
              </a:rPr>
              <a:t>  </a:t>
            </a:r>
            <a:r>
              <a:rPr sz="1800" dirty="0">
                <a:solidFill>
                  <a:srgbClr val="FFFFFF"/>
                </a:solidFill>
                <a:latin typeface="Verdana"/>
                <a:cs typeface="Verdana"/>
              </a:rPr>
              <a:t>w</a:t>
            </a:r>
            <a:r>
              <a:rPr sz="1800" spc="195" dirty="0">
                <a:solidFill>
                  <a:srgbClr val="FFFFFF"/>
                </a:solidFill>
                <a:latin typeface="Verdana"/>
                <a:cs typeface="Verdana"/>
              </a:rPr>
              <a:t>  </a:t>
            </a:r>
            <a:r>
              <a:rPr sz="1800" dirty="0">
                <a:solidFill>
                  <a:srgbClr val="FFFFFF"/>
                </a:solidFill>
                <a:latin typeface="Verdana"/>
                <a:cs typeface="Verdana"/>
              </a:rPr>
              <a:t>budowie</a:t>
            </a:r>
            <a:r>
              <a:rPr sz="1800" spc="200" dirty="0">
                <a:solidFill>
                  <a:srgbClr val="FFFFFF"/>
                </a:solidFill>
                <a:latin typeface="Verdana"/>
                <a:cs typeface="Verdana"/>
              </a:rPr>
              <a:t>  </a:t>
            </a:r>
            <a:r>
              <a:rPr sz="1800" dirty="0">
                <a:solidFill>
                  <a:srgbClr val="FFFFFF"/>
                </a:solidFill>
                <a:latin typeface="Verdana"/>
                <a:cs typeface="Verdana"/>
              </a:rPr>
              <a:t>komórek</a:t>
            </a:r>
            <a:r>
              <a:rPr sz="1800" spc="195" dirty="0">
                <a:solidFill>
                  <a:srgbClr val="FFFFFF"/>
                </a:solidFill>
                <a:latin typeface="Verdana"/>
                <a:cs typeface="Verdana"/>
              </a:rPr>
              <a:t>  </a:t>
            </a:r>
            <a:r>
              <a:rPr sz="1800" dirty="0">
                <a:solidFill>
                  <a:srgbClr val="FFFFFF"/>
                </a:solidFill>
                <a:latin typeface="Verdana"/>
                <a:cs typeface="Verdana"/>
              </a:rPr>
              <a:t>np.</a:t>
            </a:r>
            <a:r>
              <a:rPr sz="1800" spc="195" dirty="0">
                <a:solidFill>
                  <a:srgbClr val="FFFFFF"/>
                </a:solidFill>
                <a:latin typeface="Verdana"/>
                <a:cs typeface="Verdana"/>
              </a:rPr>
              <a:t>  </a:t>
            </a:r>
            <a:r>
              <a:rPr sz="1800" spc="-10" dirty="0">
                <a:solidFill>
                  <a:srgbClr val="FFFFFF"/>
                </a:solidFill>
                <a:latin typeface="Verdana"/>
                <a:cs typeface="Verdana"/>
              </a:rPr>
              <a:t>zwężeniu </a:t>
            </a:r>
            <a:r>
              <a:rPr sz="1800" dirty="0">
                <a:solidFill>
                  <a:srgbClr val="FFFFFF"/>
                </a:solidFill>
                <a:latin typeface="Verdana"/>
                <a:cs typeface="Verdana"/>
              </a:rPr>
              <a:t>komórek</a:t>
            </a:r>
            <a:r>
              <a:rPr sz="1800" spc="210" dirty="0">
                <a:solidFill>
                  <a:srgbClr val="FFFFFF"/>
                </a:solidFill>
                <a:latin typeface="Verdana"/>
                <a:cs typeface="Verdana"/>
              </a:rPr>
              <a:t> </a:t>
            </a:r>
            <a:r>
              <a:rPr sz="1800" dirty="0">
                <a:solidFill>
                  <a:srgbClr val="FFFFFF"/>
                </a:solidFill>
                <a:latin typeface="Verdana"/>
                <a:cs typeface="Verdana"/>
              </a:rPr>
              <a:t>miękiszu</a:t>
            </a:r>
            <a:r>
              <a:rPr sz="1800" spc="225" dirty="0">
                <a:solidFill>
                  <a:srgbClr val="FFFFFF"/>
                </a:solidFill>
                <a:latin typeface="Verdana"/>
                <a:cs typeface="Verdana"/>
              </a:rPr>
              <a:t> </a:t>
            </a:r>
            <a:r>
              <a:rPr sz="1800" dirty="0">
                <a:solidFill>
                  <a:srgbClr val="FFFFFF"/>
                </a:solidFill>
                <a:latin typeface="Verdana"/>
                <a:cs typeface="Verdana"/>
              </a:rPr>
              <a:t>palisadowego,</a:t>
            </a:r>
            <a:r>
              <a:rPr sz="1800" spc="225" dirty="0">
                <a:solidFill>
                  <a:srgbClr val="FFFFFF"/>
                </a:solidFill>
                <a:latin typeface="Verdana"/>
                <a:cs typeface="Verdana"/>
              </a:rPr>
              <a:t> </a:t>
            </a:r>
            <a:r>
              <a:rPr sz="1800" spc="-10" dirty="0">
                <a:solidFill>
                  <a:srgbClr val="FFFFFF"/>
                </a:solidFill>
                <a:latin typeface="Verdana"/>
                <a:cs typeface="Verdana"/>
              </a:rPr>
              <a:t>zniekształceniu </a:t>
            </a:r>
            <a:r>
              <a:rPr sz="1800" dirty="0">
                <a:solidFill>
                  <a:srgbClr val="FFFFFF"/>
                </a:solidFill>
                <a:latin typeface="Verdana"/>
                <a:cs typeface="Verdana"/>
              </a:rPr>
              <a:t>komórek,</a:t>
            </a:r>
            <a:r>
              <a:rPr sz="1800" spc="420" dirty="0">
                <a:solidFill>
                  <a:srgbClr val="FFFFFF"/>
                </a:solidFill>
                <a:latin typeface="Verdana"/>
                <a:cs typeface="Verdana"/>
              </a:rPr>
              <a:t>  </a:t>
            </a:r>
            <a:r>
              <a:rPr sz="1800" dirty="0">
                <a:solidFill>
                  <a:srgbClr val="FFFFFF"/>
                </a:solidFill>
                <a:latin typeface="Verdana"/>
                <a:cs typeface="Verdana"/>
              </a:rPr>
              <a:t>korkowaceniu</a:t>
            </a:r>
            <a:r>
              <a:rPr sz="1800" spc="415" dirty="0">
                <a:solidFill>
                  <a:srgbClr val="FFFFFF"/>
                </a:solidFill>
                <a:latin typeface="Verdana"/>
                <a:cs typeface="Verdana"/>
              </a:rPr>
              <a:t>  </a:t>
            </a:r>
            <a:r>
              <a:rPr sz="1800" dirty="0">
                <a:solidFill>
                  <a:srgbClr val="FFFFFF"/>
                </a:solidFill>
                <a:latin typeface="Verdana"/>
                <a:cs typeface="Verdana"/>
              </a:rPr>
              <a:t>ścian</a:t>
            </a:r>
            <a:r>
              <a:rPr sz="1800" spc="425" dirty="0">
                <a:solidFill>
                  <a:srgbClr val="FFFFFF"/>
                </a:solidFill>
                <a:latin typeface="Verdana"/>
                <a:cs typeface="Verdana"/>
              </a:rPr>
              <a:t>  </a:t>
            </a:r>
            <a:r>
              <a:rPr sz="1800" spc="-10" dirty="0">
                <a:solidFill>
                  <a:srgbClr val="FFFFFF"/>
                </a:solidFill>
                <a:latin typeface="Verdana"/>
                <a:cs typeface="Verdana"/>
              </a:rPr>
              <a:t>komórkowych, </a:t>
            </a:r>
            <a:r>
              <a:rPr sz="1800" dirty="0">
                <a:solidFill>
                  <a:srgbClr val="FFFFFF"/>
                </a:solidFill>
                <a:latin typeface="Verdana"/>
                <a:cs typeface="Verdana"/>
              </a:rPr>
              <a:t>zaniku</a:t>
            </a:r>
            <a:r>
              <a:rPr sz="1800" spc="60" dirty="0">
                <a:solidFill>
                  <a:srgbClr val="FFFFFF"/>
                </a:solidFill>
                <a:latin typeface="Verdana"/>
                <a:cs typeface="Verdana"/>
              </a:rPr>
              <a:t> </a:t>
            </a:r>
            <a:r>
              <a:rPr sz="1800" dirty="0">
                <a:solidFill>
                  <a:srgbClr val="FFFFFF"/>
                </a:solidFill>
                <a:latin typeface="Verdana"/>
                <a:cs typeface="Verdana"/>
              </a:rPr>
              <a:t>chloroplastów</a:t>
            </a:r>
            <a:r>
              <a:rPr sz="1800" spc="45" dirty="0">
                <a:solidFill>
                  <a:srgbClr val="FFFFFF"/>
                </a:solidFill>
                <a:latin typeface="Verdana"/>
                <a:cs typeface="Verdana"/>
              </a:rPr>
              <a:t> </a:t>
            </a:r>
            <a:r>
              <a:rPr sz="1800" dirty="0">
                <a:solidFill>
                  <a:srgbClr val="FFFFFF"/>
                </a:solidFill>
                <a:latin typeface="Verdana"/>
                <a:cs typeface="Verdana"/>
              </a:rPr>
              <a:t>lub</a:t>
            </a:r>
            <a:r>
              <a:rPr sz="1800" spc="40" dirty="0">
                <a:solidFill>
                  <a:srgbClr val="FFFFFF"/>
                </a:solidFill>
                <a:latin typeface="Verdana"/>
                <a:cs typeface="Verdana"/>
              </a:rPr>
              <a:t> </a:t>
            </a:r>
            <a:r>
              <a:rPr sz="1800" dirty="0">
                <a:solidFill>
                  <a:srgbClr val="FFFFFF"/>
                </a:solidFill>
                <a:latin typeface="Verdana"/>
                <a:cs typeface="Verdana"/>
              </a:rPr>
              <a:t>inkluzjach</a:t>
            </a:r>
            <a:r>
              <a:rPr sz="1800" spc="55" dirty="0">
                <a:solidFill>
                  <a:srgbClr val="FFFFFF"/>
                </a:solidFill>
                <a:latin typeface="Verdana"/>
                <a:cs typeface="Verdana"/>
              </a:rPr>
              <a:t> </a:t>
            </a:r>
            <a:r>
              <a:rPr sz="1800" dirty="0">
                <a:solidFill>
                  <a:srgbClr val="FFFFFF"/>
                </a:solidFill>
                <a:latin typeface="Verdana"/>
                <a:cs typeface="Verdana"/>
              </a:rPr>
              <a:t>w</a:t>
            </a:r>
            <a:r>
              <a:rPr sz="1800" spc="30" dirty="0">
                <a:solidFill>
                  <a:srgbClr val="FFFFFF"/>
                </a:solidFill>
                <a:latin typeface="Verdana"/>
                <a:cs typeface="Verdana"/>
              </a:rPr>
              <a:t> </a:t>
            </a:r>
            <a:r>
              <a:rPr sz="1800" spc="-10" dirty="0">
                <a:solidFill>
                  <a:srgbClr val="FFFFFF"/>
                </a:solidFill>
                <a:latin typeface="Verdana"/>
                <a:cs typeface="Verdana"/>
              </a:rPr>
              <a:t>komórkach skórki.</a:t>
            </a:r>
            <a:endParaRPr sz="1800">
              <a:latin typeface="Verdana"/>
              <a:cs typeface="Verdana"/>
            </a:endParaRPr>
          </a:p>
        </p:txBody>
      </p:sp>
      <p:grpSp>
        <p:nvGrpSpPr>
          <p:cNvPr id="7" name="object 7"/>
          <p:cNvGrpSpPr/>
          <p:nvPr/>
        </p:nvGrpSpPr>
        <p:grpSpPr>
          <a:xfrm>
            <a:off x="304800" y="1066800"/>
            <a:ext cx="2059305" cy="5299710"/>
            <a:chOff x="316445" y="1557274"/>
            <a:chExt cx="2059305" cy="5299710"/>
          </a:xfrm>
        </p:grpSpPr>
        <p:pic>
          <p:nvPicPr>
            <p:cNvPr id="8" name="object 8"/>
            <p:cNvPicPr/>
            <p:nvPr/>
          </p:nvPicPr>
          <p:blipFill>
            <a:blip r:embed="rId2" cstate="print"/>
            <a:stretch>
              <a:fillRect/>
            </a:stretch>
          </p:blipFill>
          <p:spPr>
            <a:xfrm>
              <a:off x="357187" y="1557274"/>
              <a:ext cx="1909699" cy="3968750"/>
            </a:xfrm>
            <a:prstGeom prst="rect">
              <a:avLst/>
            </a:prstGeom>
          </p:spPr>
        </p:pic>
        <p:pic>
          <p:nvPicPr>
            <p:cNvPr id="9" name="object 9"/>
            <p:cNvPicPr/>
            <p:nvPr/>
          </p:nvPicPr>
          <p:blipFill>
            <a:blip r:embed="rId3" cstate="print"/>
            <a:stretch>
              <a:fillRect/>
            </a:stretch>
          </p:blipFill>
          <p:spPr>
            <a:xfrm>
              <a:off x="316445" y="5475287"/>
              <a:ext cx="2058949" cy="1381125"/>
            </a:xfrm>
            <a:prstGeom prst="rect">
              <a:avLst/>
            </a:prstGeom>
          </p:spPr>
        </p:pic>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9597" y="304800"/>
            <a:ext cx="8686800" cy="973292"/>
          </a:xfrm>
          <a:prstGeom prst="rect">
            <a:avLst/>
          </a:prstGeom>
        </p:spPr>
        <p:txBody>
          <a:bodyPr vert="horz" wrap="square" lIns="0" tIns="110439" rIns="0" bIns="0" rtlCol="0">
            <a:spAutoFit/>
          </a:bodyPr>
          <a:lstStyle/>
          <a:p>
            <a:pPr marL="1367790" algn="ctr">
              <a:lnSpc>
                <a:spcPct val="100000"/>
              </a:lnSpc>
              <a:spcBef>
                <a:spcPts val="100"/>
              </a:spcBef>
            </a:pPr>
            <a:r>
              <a:rPr sz="2800" b="1" dirty="0">
                <a:solidFill>
                  <a:srgbClr val="FFFFCC"/>
                </a:solidFill>
                <a:latin typeface="Arial"/>
                <a:cs typeface="Arial"/>
              </a:rPr>
              <a:t>Infekcja</a:t>
            </a:r>
            <a:r>
              <a:rPr sz="2800" b="1" spc="-40" dirty="0">
                <a:solidFill>
                  <a:srgbClr val="FFFFCC"/>
                </a:solidFill>
                <a:latin typeface="Arial"/>
                <a:cs typeface="Arial"/>
              </a:rPr>
              <a:t> </a:t>
            </a:r>
            <a:r>
              <a:rPr sz="2800" b="1" dirty="0">
                <a:solidFill>
                  <a:srgbClr val="FFFFCC"/>
                </a:solidFill>
                <a:latin typeface="Arial"/>
                <a:cs typeface="Arial"/>
              </a:rPr>
              <a:t>roślin</a:t>
            </a:r>
            <a:r>
              <a:rPr sz="2800" b="1" spc="-45" dirty="0">
                <a:solidFill>
                  <a:srgbClr val="FFFFCC"/>
                </a:solidFill>
                <a:latin typeface="Arial"/>
                <a:cs typeface="Arial"/>
              </a:rPr>
              <a:t> </a:t>
            </a:r>
            <a:r>
              <a:rPr sz="2800" b="1" dirty="0">
                <a:solidFill>
                  <a:srgbClr val="FFFFCC"/>
                </a:solidFill>
                <a:latin typeface="Arial"/>
                <a:cs typeface="Arial"/>
              </a:rPr>
              <a:t>przez</a:t>
            </a:r>
            <a:r>
              <a:rPr sz="2800" b="1" spc="-20" dirty="0">
                <a:solidFill>
                  <a:srgbClr val="FFFFCC"/>
                </a:solidFill>
                <a:latin typeface="Arial"/>
                <a:cs typeface="Arial"/>
              </a:rPr>
              <a:t> </a:t>
            </a:r>
            <a:r>
              <a:rPr sz="2800" b="1" dirty="0">
                <a:solidFill>
                  <a:srgbClr val="FFFFCC"/>
                </a:solidFill>
                <a:latin typeface="Arial"/>
                <a:cs typeface="Arial"/>
              </a:rPr>
              <a:t>wirusy</a:t>
            </a:r>
            <a:r>
              <a:rPr sz="2800" b="1" spc="-80" dirty="0">
                <a:solidFill>
                  <a:srgbClr val="FFFFCC"/>
                </a:solidFill>
                <a:latin typeface="Arial"/>
                <a:cs typeface="Arial"/>
              </a:rPr>
              <a:t> </a:t>
            </a:r>
            <a:r>
              <a:rPr sz="2800" b="1" dirty="0">
                <a:solidFill>
                  <a:srgbClr val="FFFFCC"/>
                </a:solidFill>
                <a:latin typeface="Arial"/>
                <a:cs typeface="Arial"/>
              </a:rPr>
              <a:t>i</a:t>
            </a:r>
            <a:r>
              <a:rPr sz="2800" b="1" spc="-20" dirty="0">
                <a:solidFill>
                  <a:srgbClr val="FFFFCC"/>
                </a:solidFill>
                <a:latin typeface="Arial"/>
                <a:cs typeface="Arial"/>
              </a:rPr>
              <a:t> </a:t>
            </a:r>
            <a:r>
              <a:rPr sz="2800" b="1" spc="-10" dirty="0">
                <a:solidFill>
                  <a:srgbClr val="FFFFCC"/>
                </a:solidFill>
                <a:latin typeface="Arial"/>
                <a:cs typeface="Arial"/>
              </a:rPr>
              <a:t>przenoszenie</a:t>
            </a:r>
          </a:p>
          <a:p>
            <a:pPr marL="1372870" algn="ctr">
              <a:lnSpc>
                <a:spcPct val="100000"/>
              </a:lnSpc>
            </a:pPr>
            <a:r>
              <a:rPr sz="2800" b="1" dirty="0">
                <a:solidFill>
                  <a:srgbClr val="FFFFCC"/>
                </a:solidFill>
                <a:latin typeface="Arial"/>
                <a:cs typeface="Arial"/>
              </a:rPr>
              <a:t>wirusów</a:t>
            </a:r>
            <a:r>
              <a:rPr sz="2800" b="1" spc="-35" dirty="0">
                <a:solidFill>
                  <a:srgbClr val="FFFFCC"/>
                </a:solidFill>
                <a:latin typeface="Arial"/>
                <a:cs typeface="Arial"/>
              </a:rPr>
              <a:t> </a:t>
            </a:r>
            <a:r>
              <a:rPr sz="2800" b="1" dirty="0">
                <a:solidFill>
                  <a:srgbClr val="FFFFCC"/>
                </a:solidFill>
                <a:latin typeface="Arial"/>
                <a:cs typeface="Arial"/>
              </a:rPr>
              <a:t>na nowe</a:t>
            </a:r>
            <a:r>
              <a:rPr sz="2800" b="1" spc="-50" dirty="0">
                <a:solidFill>
                  <a:srgbClr val="FFFFCC"/>
                </a:solidFill>
                <a:latin typeface="Arial"/>
                <a:cs typeface="Arial"/>
              </a:rPr>
              <a:t> </a:t>
            </a:r>
            <a:r>
              <a:rPr sz="2800" b="1" spc="-10" dirty="0">
                <a:solidFill>
                  <a:srgbClr val="FFFFCC"/>
                </a:solidFill>
                <a:latin typeface="Arial"/>
                <a:cs typeface="Arial"/>
              </a:rPr>
              <a:t>rośliny</a:t>
            </a:r>
          </a:p>
        </p:txBody>
      </p:sp>
      <p:sp>
        <p:nvSpPr>
          <p:cNvPr id="3" name="object 3"/>
          <p:cNvSpPr txBox="1"/>
          <p:nvPr/>
        </p:nvSpPr>
        <p:spPr>
          <a:xfrm>
            <a:off x="936142" y="1619662"/>
            <a:ext cx="7846059" cy="3232150"/>
          </a:xfrm>
          <a:prstGeom prst="rect">
            <a:avLst/>
          </a:prstGeom>
        </p:spPr>
        <p:txBody>
          <a:bodyPr vert="horz" wrap="square" lIns="0" tIns="93345" rIns="0" bIns="0" rtlCol="0">
            <a:spAutoFit/>
          </a:bodyPr>
          <a:lstStyle/>
          <a:p>
            <a:pPr marL="354965" indent="-342265">
              <a:lnSpc>
                <a:spcPct val="100000"/>
              </a:lnSpc>
              <a:spcBef>
                <a:spcPts val="735"/>
              </a:spcBef>
              <a:buClr>
                <a:srgbClr val="FFFFCC"/>
              </a:buClr>
              <a:buSzPct val="69444"/>
              <a:buFont typeface="Wingdings"/>
              <a:buChar char=""/>
              <a:tabLst>
                <a:tab pos="354965" algn="l"/>
              </a:tabLst>
            </a:pPr>
            <a:r>
              <a:rPr sz="1800" spc="-10" dirty="0">
                <a:solidFill>
                  <a:srgbClr val="FFFFFF"/>
                </a:solidFill>
                <a:latin typeface="Verdana"/>
                <a:cs typeface="Verdana"/>
              </a:rPr>
              <a:t>Zranienia,</a:t>
            </a:r>
            <a:endParaRPr sz="1800" dirty="0">
              <a:latin typeface="Verdana"/>
              <a:cs typeface="Verdana"/>
            </a:endParaRPr>
          </a:p>
          <a:p>
            <a:pPr marL="354965" indent="-342265">
              <a:lnSpc>
                <a:spcPct val="100000"/>
              </a:lnSpc>
              <a:spcBef>
                <a:spcPts val="635"/>
              </a:spcBef>
              <a:buClr>
                <a:srgbClr val="FFFFCC"/>
              </a:buClr>
              <a:buSzPct val="69444"/>
              <a:buFont typeface="Wingdings"/>
              <a:buChar char=""/>
              <a:tabLst>
                <a:tab pos="354965" algn="l"/>
              </a:tabLst>
            </a:pPr>
            <a:r>
              <a:rPr sz="1800" dirty="0">
                <a:solidFill>
                  <a:srgbClr val="FFFFFF"/>
                </a:solidFill>
                <a:latin typeface="Verdana"/>
                <a:cs typeface="Verdana"/>
              </a:rPr>
              <a:t>Przenoszenie</a:t>
            </a:r>
            <a:r>
              <a:rPr sz="1800" spc="-40" dirty="0">
                <a:solidFill>
                  <a:srgbClr val="FFFFFF"/>
                </a:solidFill>
                <a:latin typeface="Verdana"/>
                <a:cs typeface="Verdana"/>
              </a:rPr>
              <a:t> </a:t>
            </a:r>
            <a:r>
              <a:rPr sz="1800" dirty="0">
                <a:solidFill>
                  <a:srgbClr val="FFFFFF"/>
                </a:solidFill>
                <a:latin typeface="Verdana"/>
                <a:cs typeface="Verdana"/>
              </a:rPr>
              <a:t>z</a:t>
            </a:r>
            <a:r>
              <a:rPr sz="1800" spc="-35" dirty="0">
                <a:solidFill>
                  <a:srgbClr val="FFFFFF"/>
                </a:solidFill>
                <a:latin typeface="Verdana"/>
                <a:cs typeface="Verdana"/>
              </a:rPr>
              <a:t> </a:t>
            </a:r>
            <a:r>
              <a:rPr sz="1800" dirty="0">
                <a:solidFill>
                  <a:srgbClr val="FFFFFF"/>
                </a:solidFill>
                <a:latin typeface="Verdana"/>
                <a:cs typeface="Verdana"/>
              </a:rPr>
              <a:t>sokiem</a:t>
            </a:r>
            <a:r>
              <a:rPr sz="1800" spc="-45" dirty="0">
                <a:solidFill>
                  <a:srgbClr val="FFFFFF"/>
                </a:solidFill>
                <a:latin typeface="Verdana"/>
                <a:cs typeface="Verdana"/>
              </a:rPr>
              <a:t> </a:t>
            </a:r>
            <a:r>
              <a:rPr sz="1800" dirty="0">
                <a:solidFill>
                  <a:srgbClr val="FFFFFF"/>
                </a:solidFill>
                <a:latin typeface="Verdana"/>
                <a:cs typeface="Verdana"/>
              </a:rPr>
              <a:t>(tzw.</a:t>
            </a:r>
            <a:r>
              <a:rPr sz="1800" spc="-45" dirty="0">
                <a:solidFill>
                  <a:srgbClr val="FFFFFF"/>
                </a:solidFill>
                <a:latin typeface="Verdana"/>
                <a:cs typeface="Verdana"/>
              </a:rPr>
              <a:t> </a:t>
            </a:r>
            <a:r>
              <a:rPr sz="1800" dirty="0">
                <a:solidFill>
                  <a:srgbClr val="FFFFFF"/>
                </a:solidFill>
                <a:latin typeface="Verdana"/>
                <a:cs typeface="Verdana"/>
              </a:rPr>
              <a:t>przenoszenie</a:t>
            </a:r>
            <a:r>
              <a:rPr sz="1800" spc="-45" dirty="0">
                <a:solidFill>
                  <a:srgbClr val="FFFFFF"/>
                </a:solidFill>
                <a:latin typeface="Verdana"/>
                <a:cs typeface="Verdana"/>
              </a:rPr>
              <a:t> </a:t>
            </a:r>
            <a:r>
              <a:rPr sz="1800" spc="-10" dirty="0">
                <a:solidFill>
                  <a:srgbClr val="FFFFFF"/>
                </a:solidFill>
                <a:latin typeface="Verdana"/>
                <a:cs typeface="Verdana"/>
              </a:rPr>
              <a:t>mechaniczne),</a:t>
            </a:r>
            <a:endParaRPr sz="1800" dirty="0">
              <a:latin typeface="Verdana"/>
              <a:cs typeface="Verdana"/>
            </a:endParaRPr>
          </a:p>
          <a:p>
            <a:pPr marL="354965" indent="-342265">
              <a:lnSpc>
                <a:spcPct val="100000"/>
              </a:lnSpc>
              <a:spcBef>
                <a:spcPts val="650"/>
              </a:spcBef>
              <a:buClr>
                <a:srgbClr val="FFFFCC"/>
              </a:buClr>
              <a:buSzPct val="69444"/>
              <a:buFont typeface="Wingdings"/>
              <a:buChar char=""/>
              <a:tabLst>
                <a:tab pos="354965" algn="l"/>
              </a:tabLst>
            </a:pPr>
            <a:r>
              <a:rPr sz="1800" dirty="0">
                <a:solidFill>
                  <a:srgbClr val="FFFFFF"/>
                </a:solidFill>
                <a:latin typeface="Verdana"/>
                <a:cs typeface="Verdana"/>
              </a:rPr>
              <a:t>Przez</a:t>
            </a:r>
            <a:r>
              <a:rPr sz="1800" spc="-30" dirty="0">
                <a:solidFill>
                  <a:srgbClr val="FFFFFF"/>
                </a:solidFill>
                <a:latin typeface="Verdana"/>
                <a:cs typeface="Verdana"/>
              </a:rPr>
              <a:t> </a:t>
            </a:r>
            <a:r>
              <a:rPr sz="1800" spc="-10" dirty="0">
                <a:solidFill>
                  <a:srgbClr val="FFFFFF"/>
                </a:solidFill>
                <a:latin typeface="Verdana"/>
                <a:cs typeface="Verdana"/>
              </a:rPr>
              <a:t>nasiona,</a:t>
            </a:r>
            <a:endParaRPr sz="1800" dirty="0">
              <a:latin typeface="Verdana"/>
              <a:cs typeface="Verdana"/>
            </a:endParaRPr>
          </a:p>
          <a:p>
            <a:pPr marL="354965" indent="-342265">
              <a:lnSpc>
                <a:spcPct val="100000"/>
              </a:lnSpc>
              <a:spcBef>
                <a:spcPts val="635"/>
              </a:spcBef>
              <a:buClr>
                <a:srgbClr val="FFFFCC"/>
              </a:buClr>
              <a:buSzPct val="69444"/>
              <a:buFont typeface="Wingdings"/>
              <a:buChar char=""/>
              <a:tabLst>
                <a:tab pos="354965" algn="l"/>
              </a:tabLst>
            </a:pPr>
            <a:r>
              <a:rPr sz="1800" dirty="0">
                <a:solidFill>
                  <a:srgbClr val="FFFFFF"/>
                </a:solidFill>
                <a:latin typeface="Verdana"/>
                <a:cs typeface="Verdana"/>
              </a:rPr>
              <a:t>Z</a:t>
            </a:r>
            <a:r>
              <a:rPr sz="1800" spc="-10" dirty="0">
                <a:solidFill>
                  <a:srgbClr val="FFFFFF"/>
                </a:solidFill>
                <a:latin typeface="Verdana"/>
                <a:cs typeface="Verdana"/>
              </a:rPr>
              <a:t> pyłkiem,</a:t>
            </a:r>
            <a:endParaRPr sz="1800" dirty="0">
              <a:latin typeface="Verdana"/>
              <a:cs typeface="Verdana"/>
            </a:endParaRPr>
          </a:p>
          <a:p>
            <a:pPr marL="354965" indent="-342265">
              <a:lnSpc>
                <a:spcPct val="100000"/>
              </a:lnSpc>
              <a:spcBef>
                <a:spcPts val="635"/>
              </a:spcBef>
              <a:buClr>
                <a:srgbClr val="FFFFCC"/>
              </a:buClr>
              <a:buSzPct val="69444"/>
              <a:buFont typeface="Wingdings"/>
              <a:buChar char=""/>
              <a:tabLst>
                <a:tab pos="354965" algn="l"/>
              </a:tabLst>
            </a:pPr>
            <a:r>
              <a:rPr sz="1800" dirty="0">
                <a:solidFill>
                  <a:srgbClr val="FFFFFF"/>
                </a:solidFill>
                <a:latin typeface="Verdana"/>
                <a:cs typeface="Verdana"/>
              </a:rPr>
              <a:t>Przenoszenie</a:t>
            </a:r>
            <a:r>
              <a:rPr sz="1800" spc="-80" dirty="0">
                <a:solidFill>
                  <a:srgbClr val="FFFFFF"/>
                </a:solidFill>
                <a:latin typeface="Verdana"/>
                <a:cs typeface="Verdana"/>
              </a:rPr>
              <a:t> </a:t>
            </a:r>
            <a:r>
              <a:rPr sz="1800" dirty="0">
                <a:solidFill>
                  <a:srgbClr val="FFFFFF"/>
                </a:solidFill>
                <a:latin typeface="Verdana"/>
                <a:cs typeface="Verdana"/>
              </a:rPr>
              <a:t>przez</a:t>
            </a:r>
            <a:r>
              <a:rPr sz="1800" spc="-65" dirty="0">
                <a:solidFill>
                  <a:srgbClr val="FFFFFF"/>
                </a:solidFill>
                <a:latin typeface="Verdana"/>
                <a:cs typeface="Verdana"/>
              </a:rPr>
              <a:t> </a:t>
            </a:r>
            <a:r>
              <a:rPr sz="1800" spc="-10" dirty="0">
                <a:solidFill>
                  <a:srgbClr val="FFFFFF"/>
                </a:solidFill>
                <a:latin typeface="Verdana"/>
                <a:cs typeface="Verdana"/>
              </a:rPr>
              <a:t>wektory.</a:t>
            </a:r>
            <a:endParaRPr sz="1800" dirty="0">
              <a:latin typeface="Verdana"/>
              <a:cs typeface="Verdana"/>
            </a:endParaRPr>
          </a:p>
          <a:p>
            <a:pPr marL="354965" marR="5080" algn="just">
              <a:lnSpc>
                <a:spcPct val="116700"/>
              </a:lnSpc>
              <a:spcBef>
                <a:spcPts val="50"/>
              </a:spcBef>
            </a:pPr>
            <a:r>
              <a:rPr sz="2000" dirty="0">
                <a:solidFill>
                  <a:srgbClr val="FFFFFF"/>
                </a:solidFill>
                <a:latin typeface="Verdana"/>
                <a:cs typeface="Verdana"/>
              </a:rPr>
              <a:t>Przenoszenie</a:t>
            </a:r>
            <a:r>
              <a:rPr sz="2000" spc="60" dirty="0">
                <a:solidFill>
                  <a:srgbClr val="FFFFFF"/>
                </a:solidFill>
                <a:latin typeface="Verdana"/>
                <a:cs typeface="Verdana"/>
              </a:rPr>
              <a:t>  </a:t>
            </a:r>
            <a:r>
              <a:rPr sz="2000" dirty="0">
                <a:solidFill>
                  <a:srgbClr val="FFFFFF"/>
                </a:solidFill>
                <a:latin typeface="Verdana"/>
                <a:cs typeface="Verdana"/>
              </a:rPr>
              <a:t>wirusów</a:t>
            </a:r>
            <a:r>
              <a:rPr sz="2000" spc="65" dirty="0">
                <a:solidFill>
                  <a:srgbClr val="FFFFFF"/>
                </a:solidFill>
                <a:latin typeface="Verdana"/>
                <a:cs typeface="Verdana"/>
              </a:rPr>
              <a:t>  </a:t>
            </a:r>
            <a:r>
              <a:rPr sz="2000" dirty="0">
                <a:solidFill>
                  <a:srgbClr val="FFFFFF"/>
                </a:solidFill>
                <a:latin typeface="Verdana"/>
                <a:cs typeface="Verdana"/>
              </a:rPr>
              <a:t>często</a:t>
            </a:r>
            <a:r>
              <a:rPr sz="2000" spc="65" dirty="0">
                <a:solidFill>
                  <a:srgbClr val="FFFFFF"/>
                </a:solidFill>
                <a:latin typeface="Verdana"/>
                <a:cs typeface="Verdana"/>
              </a:rPr>
              <a:t>  </a:t>
            </a:r>
            <a:r>
              <a:rPr sz="2000" dirty="0">
                <a:solidFill>
                  <a:srgbClr val="FFFFFF"/>
                </a:solidFill>
                <a:latin typeface="Verdana"/>
                <a:cs typeface="Verdana"/>
              </a:rPr>
              <a:t>odbywa</a:t>
            </a:r>
            <a:r>
              <a:rPr sz="2000" spc="70" dirty="0">
                <a:solidFill>
                  <a:srgbClr val="FFFFFF"/>
                </a:solidFill>
                <a:latin typeface="Verdana"/>
                <a:cs typeface="Verdana"/>
              </a:rPr>
              <a:t>  </a:t>
            </a:r>
            <a:r>
              <a:rPr sz="2000" dirty="0">
                <a:solidFill>
                  <a:srgbClr val="FFFFFF"/>
                </a:solidFill>
                <a:latin typeface="Verdana"/>
                <a:cs typeface="Verdana"/>
              </a:rPr>
              <a:t>się</a:t>
            </a:r>
            <a:r>
              <a:rPr sz="2000" spc="60" dirty="0">
                <a:solidFill>
                  <a:srgbClr val="FFFFFF"/>
                </a:solidFill>
                <a:latin typeface="Verdana"/>
                <a:cs typeface="Verdana"/>
              </a:rPr>
              <a:t>  </a:t>
            </a:r>
            <a:r>
              <a:rPr sz="2000" dirty="0">
                <a:solidFill>
                  <a:srgbClr val="FFFFFF"/>
                </a:solidFill>
                <a:latin typeface="Verdana"/>
                <a:cs typeface="Verdana"/>
              </a:rPr>
              <a:t>przy</a:t>
            </a:r>
            <a:r>
              <a:rPr sz="2000" spc="65" dirty="0">
                <a:solidFill>
                  <a:srgbClr val="FFFFFF"/>
                </a:solidFill>
                <a:latin typeface="Verdana"/>
                <a:cs typeface="Verdana"/>
              </a:rPr>
              <a:t>  </a:t>
            </a:r>
            <a:r>
              <a:rPr sz="2000" spc="-10" dirty="0">
                <a:solidFill>
                  <a:srgbClr val="FFFFFF"/>
                </a:solidFill>
                <a:latin typeface="Verdana"/>
                <a:cs typeface="Verdana"/>
              </a:rPr>
              <a:t>udziale </a:t>
            </a:r>
            <a:r>
              <a:rPr sz="2000" dirty="0">
                <a:solidFill>
                  <a:srgbClr val="FFFFFF"/>
                </a:solidFill>
                <a:latin typeface="Verdana"/>
                <a:cs typeface="Verdana"/>
              </a:rPr>
              <a:t>zwierząt.</a:t>
            </a:r>
            <a:r>
              <a:rPr sz="2000" spc="90" dirty="0">
                <a:solidFill>
                  <a:srgbClr val="FFFFFF"/>
                </a:solidFill>
                <a:latin typeface="Verdana"/>
                <a:cs typeface="Verdana"/>
              </a:rPr>
              <a:t> </a:t>
            </a:r>
            <a:r>
              <a:rPr sz="2000" dirty="0">
                <a:solidFill>
                  <a:srgbClr val="FFFFFF"/>
                </a:solidFill>
                <a:latin typeface="Verdana"/>
                <a:cs typeface="Verdana"/>
              </a:rPr>
              <a:t>Przenosicielami,</a:t>
            </a:r>
            <a:r>
              <a:rPr sz="2000" spc="125" dirty="0">
                <a:solidFill>
                  <a:srgbClr val="FFFFFF"/>
                </a:solidFill>
                <a:latin typeface="Verdana"/>
                <a:cs typeface="Verdana"/>
              </a:rPr>
              <a:t> </a:t>
            </a:r>
            <a:r>
              <a:rPr sz="2000" dirty="0">
                <a:solidFill>
                  <a:srgbClr val="FFFFFF"/>
                </a:solidFill>
                <a:latin typeface="Verdana"/>
                <a:cs typeface="Verdana"/>
              </a:rPr>
              <a:t>czyli</a:t>
            </a:r>
            <a:r>
              <a:rPr sz="2000" spc="105" dirty="0">
                <a:solidFill>
                  <a:srgbClr val="FFFFFF"/>
                </a:solidFill>
                <a:latin typeface="Verdana"/>
                <a:cs typeface="Verdana"/>
              </a:rPr>
              <a:t> </a:t>
            </a:r>
            <a:r>
              <a:rPr sz="2000" dirty="0">
                <a:solidFill>
                  <a:srgbClr val="FFFFFF"/>
                </a:solidFill>
                <a:latin typeface="Verdana"/>
                <a:cs typeface="Verdana"/>
              </a:rPr>
              <a:t>wektorami</a:t>
            </a:r>
            <a:r>
              <a:rPr sz="2000" spc="90" dirty="0">
                <a:solidFill>
                  <a:srgbClr val="FFFFFF"/>
                </a:solidFill>
                <a:latin typeface="Verdana"/>
                <a:cs typeface="Verdana"/>
              </a:rPr>
              <a:t> </a:t>
            </a:r>
            <a:r>
              <a:rPr sz="2000" dirty="0">
                <a:solidFill>
                  <a:srgbClr val="FFFFFF"/>
                </a:solidFill>
                <a:latin typeface="Verdana"/>
                <a:cs typeface="Verdana"/>
              </a:rPr>
              <a:t>wirusów,</a:t>
            </a:r>
            <a:r>
              <a:rPr sz="2000" spc="100" dirty="0">
                <a:solidFill>
                  <a:srgbClr val="FFFFFF"/>
                </a:solidFill>
                <a:latin typeface="Verdana"/>
                <a:cs typeface="Verdana"/>
              </a:rPr>
              <a:t> </a:t>
            </a:r>
            <a:r>
              <a:rPr sz="2000" spc="-20" dirty="0">
                <a:solidFill>
                  <a:srgbClr val="FFFFFF"/>
                </a:solidFill>
                <a:latin typeface="Verdana"/>
                <a:cs typeface="Verdana"/>
              </a:rPr>
              <a:t>mogą </a:t>
            </a:r>
            <a:r>
              <a:rPr sz="2000" dirty="0">
                <a:solidFill>
                  <a:srgbClr val="FFFFFF"/>
                </a:solidFill>
                <a:latin typeface="Verdana"/>
                <a:cs typeface="Verdana"/>
              </a:rPr>
              <a:t>być</a:t>
            </a:r>
            <a:r>
              <a:rPr sz="2000" spc="240" dirty="0">
                <a:solidFill>
                  <a:srgbClr val="FFFFFF"/>
                </a:solidFill>
                <a:latin typeface="Verdana"/>
                <a:cs typeface="Verdana"/>
              </a:rPr>
              <a:t>  </a:t>
            </a:r>
            <a:r>
              <a:rPr sz="2000" dirty="0">
                <a:solidFill>
                  <a:srgbClr val="FFFFFF"/>
                </a:solidFill>
                <a:latin typeface="Verdana"/>
                <a:cs typeface="Verdana"/>
              </a:rPr>
              <a:t>zwierzęta</a:t>
            </a:r>
            <a:r>
              <a:rPr sz="2000" spc="240" dirty="0">
                <a:solidFill>
                  <a:srgbClr val="FFFFFF"/>
                </a:solidFill>
                <a:latin typeface="Verdana"/>
                <a:cs typeface="Verdana"/>
              </a:rPr>
              <a:t>  </a:t>
            </a:r>
            <a:r>
              <a:rPr sz="2000" dirty="0">
                <a:solidFill>
                  <a:srgbClr val="FFFFFF"/>
                </a:solidFill>
                <a:latin typeface="Verdana"/>
                <a:cs typeface="Verdana"/>
              </a:rPr>
              <a:t>z</a:t>
            </a:r>
            <a:r>
              <a:rPr sz="2000" spc="235" dirty="0">
                <a:solidFill>
                  <a:srgbClr val="FFFFFF"/>
                </a:solidFill>
                <a:latin typeface="Verdana"/>
                <a:cs typeface="Verdana"/>
              </a:rPr>
              <a:t>  </a:t>
            </a:r>
            <a:r>
              <a:rPr sz="2000" dirty="0">
                <a:solidFill>
                  <a:srgbClr val="FFFFFF"/>
                </a:solidFill>
                <a:latin typeface="Verdana"/>
                <a:cs typeface="Verdana"/>
              </a:rPr>
              <a:t>różnych</a:t>
            </a:r>
            <a:r>
              <a:rPr sz="2000" spc="235" dirty="0">
                <a:solidFill>
                  <a:srgbClr val="FFFFFF"/>
                </a:solidFill>
                <a:latin typeface="Verdana"/>
                <a:cs typeface="Verdana"/>
              </a:rPr>
              <a:t>  </a:t>
            </a:r>
            <a:r>
              <a:rPr sz="2000" dirty="0">
                <a:solidFill>
                  <a:srgbClr val="FFFFFF"/>
                </a:solidFill>
                <a:latin typeface="Verdana"/>
                <a:cs typeface="Verdana"/>
              </a:rPr>
              <a:t>grup</a:t>
            </a:r>
            <a:r>
              <a:rPr sz="2000" spc="235" dirty="0">
                <a:solidFill>
                  <a:srgbClr val="FFFFFF"/>
                </a:solidFill>
                <a:latin typeface="Verdana"/>
                <a:cs typeface="Verdana"/>
              </a:rPr>
              <a:t>  </a:t>
            </a:r>
            <a:r>
              <a:rPr sz="2000" dirty="0">
                <a:solidFill>
                  <a:srgbClr val="FFFFFF"/>
                </a:solidFill>
                <a:latin typeface="Verdana"/>
                <a:cs typeface="Verdana"/>
              </a:rPr>
              <a:t>systematycznych,</a:t>
            </a:r>
            <a:r>
              <a:rPr sz="2000" spc="245" dirty="0">
                <a:solidFill>
                  <a:srgbClr val="FFFFFF"/>
                </a:solidFill>
                <a:latin typeface="Verdana"/>
                <a:cs typeface="Verdana"/>
              </a:rPr>
              <a:t>  </a:t>
            </a:r>
            <a:r>
              <a:rPr sz="2000" spc="-25" dirty="0">
                <a:solidFill>
                  <a:srgbClr val="FFFFFF"/>
                </a:solidFill>
                <a:latin typeface="Verdana"/>
                <a:cs typeface="Verdana"/>
              </a:rPr>
              <a:t>ale </a:t>
            </a:r>
            <a:r>
              <a:rPr sz="2000" dirty="0">
                <a:solidFill>
                  <a:srgbClr val="FFFFFF"/>
                </a:solidFill>
                <a:latin typeface="Verdana"/>
                <a:cs typeface="Verdana"/>
              </a:rPr>
              <a:t>najczęściej</a:t>
            </a:r>
            <a:r>
              <a:rPr sz="2000" spc="-55" dirty="0">
                <a:solidFill>
                  <a:srgbClr val="FFFFFF"/>
                </a:solidFill>
                <a:latin typeface="Verdana"/>
                <a:cs typeface="Verdana"/>
              </a:rPr>
              <a:t> </a:t>
            </a:r>
            <a:r>
              <a:rPr sz="2000" dirty="0">
                <a:solidFill>
                  <a:srgbClr val="FFFFFF"/>
                </a:solidFill>
                <a:latin typeface="Verdana"/>
                <a:cs typeface="Verdana"/>
              </a:rPr>
              <a:t>są</a:t>
            </a:r>
            <a:r>
              <a:rPr sz="2000" spc="-50" dirty="0">
                <a:solidFill>
                  <a:srgbClr val="FFFFFF"/>
                </a:solidFill>
                <a:latin typeface="Verdana"/>
                <a:cs typeface="Verdana"/>
              </a:rPr>
              <a:t> </a:t>
            </a:r>
            <a:r>
              <a:rPr sz="2000" spc="-20" dirty="0">
                <a:solidFill>
                  <a:srgbClr val="FFFFFF"/>
                </a:solidFill>
                <a:latin typeface="Verdana"/>
                <a:cs typeface="Verdana"/>
              </a:rPr>
              <a:t>nimi:</a:t>
            </a:r>
            <a:endParaRPr sz="2000" dirty="0">
              <a:latin typeface="Verdana"/>
              <a:cs typeface="Verdana"/>
            </a:endParaRPr>
          </a:p>
        </p:txBody>
      </p:sp>
      <p:sp>
        <p:nvSpPr>
          <p:cNvPr id="4" name="object 4"/>
          <p:cNvSpPr txBox="1"/>
          <p:nvPr/>
        </p:nvSpPr>
        <p:spPr>
          <a:xfrm>
            <a:off x="6214617" y="4901565"/>
            <a:ext cx="918844"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Verdana"/>
                <a:cs typeface="Verdana"/>
              </a:rPr>
              <a:t>rzadziej</a:t>
            </a:r>
            <a:endParaRPr sz="1800">
              <a:latin typeface="Verdana"/>
              <a:cs typeface="Verdana"/>
            </a:endParaRPr>
          </a:p>
        </p:txBody>
      </p:sp>
      <p:sp>
        <p:nvSpPr>
          <p:cNvPr id="5" name="object 5"/>
          <p:cNvSpPr txBox="1"/>
          <p:nvPr/>
        </p:nvSpPr>
        <p:spPr>
          <a:xfrm>
            <a:off x="7342758" y="4901565"/>
            <a:ext cx="1438275" cy="299720"/>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FFFFFF"/>
                </a:solidFill>
                <a:latin typeface="Verdana"/>
                <a:cs typeface="Verdana"/>
              </a:rPr>
              <a:t>szarańczaki,</a:t>
            </a:r>
            <a:endParaRPr sz="1800">
              <a:latin typeface="Verdana"/>
              <a:cs typeface="Verdana"/>
            </a:endParaRPr>
          </a:p>
        </p:txBody>
      </p:sp>
      <p:sp>
        <p:nvSpPr>
          <p:cNvPr id="6" name="object 6"/>
          <p:cNvSpPr txBox="1"/>
          <p:nvPr/>
        </p:nvSpPr>
        <p:spPr>
          <a:xfrm>
            <a:off x="936142" y="4820792"/>
            <a:ext cx="5071110" cy="1802764"/>
          </a:xfrm>
          <a:prstGeom prst="rect">
            <a:avLst/>
          </a:prstGeom>
        </p:spPr>
        <p:txBody>
          <a:bodyPr vert="horz" wrap="square" lIns="0" tIns="12700" rIns="0" bIns="0" rtlCol="0">
            <a:spAutoFit/>
          </a:bodyPr>
          <a:lstStyle/>
          <a:p>
            <a:pPr marL="354965" marR="5080" indent="-342900">
              <a:lnSpc>
                <a:spcPct val="129400"/>
              </a:lnSpc>
              <a:spcBef>
                <a:spcPts val="100"/>
              </a:spcBef>
              <a:buClr>
                <a:srgbClr val="FFFFCC"/>
              </a:buClr>
              <a:buSzPct val="69444"/>
              <a:buFont typeface="Wingdings"/>
              <a:buChar char=""/>
              <a:tabLst>
                <a:tab pos="354965" algn="l"/>
                <a:tab pos="1410335" algn="l"/>
                <a:tab pos="2766695" algn="l"/>
                <a:tab pos="3850640" algn="l"/>
                <a:tab pos="4145915" algn="l"/>
              </a:tabLst>
            </a:pPr>
            <a:r>
              <a:rPr sz="1800" spc="-10" dirty="0">
                <a:solidFill>
                  <a:srgbClr val="FFFFFF"/>
                </a:solidFill>
                <a:latin typeface="Verdana"/>
                <a:cs typeface="Verdana"/>
              </a:rPr>
              <a:t>owady,</a:t>
            </a:r>
            <a:r>
              <a:rPr sz="1800" dirty="0">
                <a:solidFill>
                  <a:srgbClr val="FFFFFF"/>
                </a:solidFill>
                <a:latin typeface="Verdana"/>
                <a:cs typeface="Verdana"/>
              </a:rPr>
              <a:t>	</a:t>
            </a:r>
            <a:r>
              <a:rPr sz="1800" spc="-10" dirty="0">
                <a:solidFill>
                  <a:srgbClr val="FFFFFF"/>
                </a:solidFill>
                <a:latin typeface="Verdana"/>
                <a:cs typeface="Verdana"/>
              </a:rPr>
              <a:t>zwłaszcza</a:t>
            </a:r>
            <a:r>
              <a:rPr sz="1800" dirty="0">
                <a:solidFill>
                  <a:srgbClr val="FFFFFF"/>
                </a:solidFill>
                <a:latin typeface="Verdana"/>
                <a:cs typeface="Verdana"/>
              </a:rPr>
              <a:t>	</a:t>
            </a:r>
            <a:r>
              <a:rPr sz="1800" spc="-10" dirty="0">
                <a:solidFill>
                  <a:srgbClr val="FFFFFF"/>
                </a:solidFill>
                <a:latin typeface="Verdana"/>
                <a:cs typeface="Verdana"/>
              </a:rPr>
              <a:t>mszyce</a:t>
            </a:r>
            <a:r>
              <a:rPr sz="1800" dirty="0">
                <a:solidFill>
                  <a:srgbClr val="FFFFFF"/>
                </a:solidFill>
                <a:latin typeface="Verdana"/>
                <a:cs typeface="Verdana"/>
              </a:rPr>
              <a:t>	</a:t>
            </a:r>
            <a:r>
              <a:rPr sz="1800" spc="-50" dirty="0">
                <a:solidFill>
                  <a:srgbClr val="FFFFFF"/>
                </a:solidFill>
                <a:latin typeface="Verdana"/>
                <a:cs typeface="Verdana"/>
              </a:rPr>
              <a:t>i</a:t>
            </a:r>
            <a:r>
              <a:rPr sz="1800" dirty="0">
                <a:solidFill>
                  <a:srgbClr val="FFFFFF"/>
                </a:solidFill>
                <a:latin typeface="Verdana"/>
                <a:cs typeface="Verdana"/>
              </a:rPr>
              <a:t>	</a:t>
            </a:r>
            <a:r>
              <a:rPr sz="1800" spc="-10" dirty="0">
                <a:solidFill>
                  <a:srgbClr val="FFFFFF"/>
                </a:solidFill>
                <a:latin typeface="Verdana"/>
                <a:cs typeface="Verdana"/>
              </a:rPr>
              <a:t>skoczki, </a:t>
            </a:r>
            <a:r>
              <a:rPr sz="1800" dirty="0">
                <a:solidFill>
                  <a:srgbClr val="FFFFFF"/>
                </a:solidFill>
                <a:latin typeface="Verdana"/>
                <a:cs typeface="Verdana"/>
              </a:rPr>
              <a:t>przylżeńce,</a:t>
            </a:r>
            <a:r>
              <a:rPr sz="1800" spc="-60" dirty="0">
                <a:solidFill>
                  <a:srgbClr val="FFFFFF"/>
                </a:solidFill>
                <a:latin typeface="Verdana"/>
                <a:cs typeface="Verdana"/>
              </a:rPr>
              <a:t> </a:t>
            </a:r>
            <a:r>
              <a:rPr sz="1800" dirty="0">
                <a:solidFill>
                  <a:srgbClr val="FFFFFF"/>
                </a:solidFill>
                <a:latin typeface="Verdana"/>
                <a:cs typeface="Verdana"/>
              </a:rPr>
              <a:t>chrząszcze</a:t>
            </a:r>
            <a:r>
              <a:rPr sz="1800" spc="-70" dirty="0">
                <a:solidFill>
                  <a:srgbClr val="FFFFFF"/>
                </a:solidFill>
                <a:latin typeface="Verdana"/>
                <a:cs typeface="Verdana"/>
              </a:rPr>
              <a:t> </a:t>
            </a:r>
            <a:r>
              <a:rPr sz="1800" dirty="0">
                <a:solidFill>
                  <a:srgbClr val="FFFFFF"/>
                </a:solidFill>
                <a:latin typeface="Verdana"/>
                <a:cs typeface="Verdana"/>
              </a:rPr>
              <a:t>i</a:t>
            </a:r>
            <a:r>
              <a:rPr sz="1800" spc="-65" dirty="0">
                <a:solidFill>
                  <a:srgbClr val="FFFFFF"/>
                </a:solidFill>
                <a:latin typeface="Verdana"/>
                <a:cs typeface="Verdana"/>
              </a:rPr>
              <a:t> </a:t>
            </a:r>
            <a:r>
              <a:rPr sz="1800" spc="-10" dirty="0">
                <a:solidFill>
                  <a:srgbClr val="FFFFFF"/>
                </a:solidFill>
                <a:latin typeface="Verdana"/>
                <a:cs typeface="Verdana"/>
              </a:rPr>
              <a:t>mączliki;</a:t>
            </a:r>
            <a:endParaRPr sz="1800">
              <a:latin typeface="Verdana"/>
              <a:cs typeface="Verdana"/>
            </a:endParaRPr>
          </a:p>
          <a:p>
            <a:pPr marL="354965" indent="-342265">
              <a:lnSpc>
                <a:spcPct val="100000"/>
              </a:lnSpc>
              <a:spcBef>
                <a:spcPts val="650"/>
              </a:spcBef>
              <a:buClr>
                <a:srgbClr val="FFFFCC"/>
              </a:buClr>
              <a:buSzPct val="69444"/>
              <a:buFont typeface="Wingdings"/>
              <a:buChar char=""/>
              <a:tabLst>
                <a:tab pos="354965" algn="l"/>
              </a:tabLst>
            </a:pPr>
            <a:r>
              <a:rPr sz="1800" spc="-10" dirty="0">
                <a:solidFill>
                  <a:srgbClr val="FFFFFF"/>
                </a:solidFill>
                <a:latin typeface="Verdana"/>
                <a:cs typeface="Verdana"/>
              </a:rPr>
              <a:t>nicienie;</a:t>
            </a:r>
            <a:endParaRPr sz="1800">
              <a:latin typeface="Verdana"/>
              <a:cs typeface="Verdana"/>
            </a:endParaRPr>
          </a:p>
          <a:p>
            <a:pPr marL="354965" indent="-342265">
              <a:lnSpc>
                <a:spcPct val="100000"/>
              </a:lnSpc>
              <a:spcBef>
                <a:spcPts val="635"/>
              </a:spcBef>
              <a:buClr>
                <a:srgbClr val="FFFFCC"/>
              </a:buClr>
              <a:buSzPct val="69444"/>
              <a:buFont typeface="Wingdings"/>
              <a:buChar char=""/>
              <a:tabLst>
                <a:tab pos="354965" algn="l"/>
              </a:tabLst>
            </a:pPr>
            <a:r>
              <a:rPr sz="1800" spc="-10" dirty="0">
                <a:solidFill>
                  <a:srgbClr val="FFFFFF"/>
                </a:solidFill>
                <a:latin typeface="Verdana"/>
                <a:cs typeface="Verdana"/>
              </a:rPr>
              <a:t>roztocza;</a:t>
            </a:r>
            <a:endParaRPr sz="1800">
              <a:latin typeface="Verdana"/>
              <a:cs typeface="Verdana"/>
            </a:endParaRPr>
          </a:p>
          <a:p>
            <a:pPr marL="354965" indent="-342265">
              <a:lnSpc>
                <a:spcPct val="100000"/>
              </a:lnSpc>
              <a:spcBef>
                <a:spcPts val="635"/>
              </a:spcBef>
              <a:buClr>
                <a:srgbClr val="FFFFCC"/>
              </a:buClr>
              <a:buSzPct val="69444"/>
              <a:buFont typeface="Wingdings"/>
              <a:buChar char=""/>
              <a:tabLst>
                <a:tab pos="354965" algn="l"/>
              </a:tabLst>
            </a:pPr>
            <a:r>
              <a:rPr sz="1800" spc="-10" dirty="0">
                <a:solidFill>
                  <a:srgbClr val="FFFFFF"/>
                </a:solidFill>
                <a:latin typeface="Verdana"/>
                <a:cs typeface="Verdana"/>
              </a:rPr>
              <a:t>ślimaki</a:t>
            </a:r>
            <a:endParaRPr sz="1800">
              <a:latin typeface="Verdana"/>
              <a:cs typeface="Verdan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34636" y="-54108"/>
            <a:ext cx="7886700" cy="1325563"/>
          </a:xfrm>
          <a:prstGeom prst="rect">
            <a:avLst/>
          </a:prstGeom>
        </p:spPr>
        <p:txBody>
          <a:bodyPr vert="horz" wrap="square" lIns="0" tIns="229057" rIns="0" bIns="0" rtlCol="0">
            <a:spAutoFit/>
          </a:bodyPr>
          <a:lstStyle/>
          <a:p>
            <a:pPr marL="2246630">
              <a:lnSpc>
                <a:spcPct val="100000"/>
              </a:lnSpc>
              <a:spcBef>
                <a:spcPts val="95"/>
              </a:spcBef>
            </a:pPr>
            <a:r>
              <a:rPr sz="2800" b="1" dirty="0">
                <a:solidFill>
                  <a:srgbClr val="FFFFCC"/>
                </a:solidFill>
                <a:latin typeface="Arial"/>
                <a:cs typeface="Arial"/>
              </a:rPr>
              <a:t>Wykrywanie</a:t>
            </a:r>
            <a:r>
              <a:rPr sz="2800" b="1" spc="-70" dirty="0">
                <a:solidFill>
                  <a:srgbClr val="FFFFCC"/>
                </a:solidFill>
                <a:latin typeface="Arial"/>
                <a:cs typeface="Arial"/>
              </a:rPr>
              <a:t> </a:t>
            </a:r>
            <a:r>
              <a:rPr sz="2800" b="1" dirty="0">
                <a:solidFill>
                  <a:srgbClr val="FFFFCC"/>
                </a:solidFill>
                <a:latin typeface="Arial"/>
                <a:cs typeface="Arial"/>
              </a:rPr>
              <a:t>wirusa</a:t>
            </a:r>
            <a:r>
              <a:rPr sz="2800" b="1" spc="-120" dirty="0">
                <a:solidFill>
                  <a:srgbClr val="FFFFCC"/>
                </a:solidFill>
                <a:latin typeface="Arial"/>
                <a:cs typeface="Arial"/>
              </a:rPr>
              <a:t> </a:t>
            </a:r>
            <a:r>
              <a:rPr sz="2800" b="1" dirty="0">
                <a:solidFill>
                  <a:srgbClr val="FFFFCC"/>
                </a:solidFill>
                <a:latin typeface="Arial"/>
                <a:cs typeface="Arial"/>
              </a:rPr>
              <a:t>w</a:t>
            </a:r>
            <a:r>
              <a:rPr sz="2800" b="1" spc="-114" dirty="0">
                <a:solidFill>
                  <a:srgbClr val="FFFFCC"/>
                </a:solidFill>
                <a:latin typeface="Arial"/>
                <a:cs typeface="Arial"/>
              </a:rPr>
              <a:t> </a:t>
            </a:r>
            <a:r>
              <a:rPr sz="2800" b="1" spc="-10" dirty="0">
                <a:solidFill>
                  <a:srgbClr val="FFFFCC"/>
                </a:solidFill>
                <a:latin typeface="Arial"/>
                <a:cs typeface="Arial"/>
              </a:rPr>
              <a:t>roślinach</a:t>
            </a:r>
            <a:endParaRPr sz="2800" dirty="0">
              <a:latin typeface="Arial"/>
              <a:cs typeface="Arial"/>
            </a:endParaRPr>
          </a:p>
        </p:txBody>
      </p:sp>
      <p:pic>
        <p:nvPicPr>
          <p:cNvPr id="4" name="object 4"/>
          <p:cNvPicPr/>
          <p:nvPr/>
        </p:nvPicPr>
        <p:blipFill>
          <a:blip r:embed="rId2" cstate="print"/>
          <a:stretch>
            <a:fillRect/>
          </a:stretch>
        </p:blipFill>
        <p:spPr>
          <a:xfrm>
            <a:off x="2002408" y="1247902"/>
            <a:ext cx="5005451" cy="4725822"/>
          </a:xfrm>
          <a:prstGeom prst="rect">
            <a:avLst/>
          </a:prstGeom>
        </p:spPr>
      </p:pic>
      <p:sp>
        <p:nvSpPr>
          <p:cNvPr id="5" name="object 5"/>
          <p:cNvSpPr txBox="1"/>
          <p:nvPr/>
        </p:nvSpPr>
        <p:spPr>
          <a:xfrm>
            <a:off x="3444621" y="2059686"/>
            <a:ext cx="2122805" cy="704850"/>
          </a:xfrm>
          <a:prstGeom prst="rect">
            <a:avLst/>
          </a:prstGeom>
        </p:spPr>
        <p:txBody>
          <a:bodyPr vert="horz" wrap="square" lIns="0" tIns="13335" rIns="0" bIns="0" rtlCol="0">
            <a:spAutoFit/>
          </a:bodyPr>
          <a:lstStyle/>
          <a:p>
            <a:pPr algn="ctr">
              <a:lnSpc>
                <a:spcPts val="919"/>
              </a:lnSpc>
              <a:spcBef>
                <a:spcPts val="105"/>
              </a:spcBef>
            </a:pPr>
            <a:r>
              <a:rPr sz="800" b="1" dirty="0">
                <a:solidFill>
                  <a:srgbClr val="FFFFFF"/>
                </a:solidFill>
                <a:latin typeface="Verdana"/>
                <a:cs typeface="Verdana"/>
              </a:rPr>
              <a:t>Test</a:t>
            </a:r>
            <a:r>
              <a:rPr sz="800" b="1" spc="-55" dirty="0">
                <a:solidFill>
                  <a:srgbClr val="FFFFFF"/>
                </a:solidFill>
                <a:latin typeface="Verdana"/>
                <a:cs typeface="Verdana"/>
              </a:rPr>
              <a:t> </a:t>
            </a:r>
            <a:r>
              <a:rPr sz="800" b="1" dirty="0">
                <a:solidFill>
                  <a:srgbClr val="FFFFFF"/>
                </a:solidFill>
                <a:latin typeface="Verdana"/>
                <a:cs typeface="Verdana"/>
              </a:rPr>
              <a:t>biologiczny</a:t>
            </a:r>
            <a:r>
              <a:rPr sz="800" b="1" spc="-40" dirty="0">
                <a:solidFill>
                  <a:srgbClr val="FFFFFF"/>
                </a:solidFill>
                <a:latin typeface="Verdana"/>
                <a:cs typeface="Verdana"/>
              </a:rPr>
              <a:t> </a:t>
            </a:r>
            <a:r>
              <a:rPr sz="800" dirty="0">
                <a:solidFill>
                  <a:srgbClr val="FFFFFF"/>
                </a:solidFill>
                <a:latin typeface="Verdana"/>
                <a:cs typeface="Verdana"/>
              </a:rPr>
              <a:t>(roślina</a:t>
            </a:r>
            <a:r>
              <a:rPr sz="800" spc="-35" dirty="0">
                <a:solidFill>
                  <a:srgbClr val="FFFFFF"/>
                </a:solidFill>
                <a:latin typeface="Verdana"/>
                <a:cs typeface="Verdana"/>
              </a:rPr>
              <a:t> </a:t>
            </a:r>
            <a:r>
              <a:rPr sz="800" spc="-10" dirty="0">
                <a:solidFill>
                  <a:srgbClr val="FFFFFF"/>
                </a:solidFill>
                <a:latin typeface="Verdana"/>
                <a:cs typeface="Verdana"/>
              </a:rPr>
              <a:t>wskaźnikowa)</a:t>
            </a:r>
            <a:endParaRPr sz="800">
              <a:latin typeface="Verdana"/>
              <a:cs typeface="Verdana"/>
            </a:endParaRPr>
          </a:p>
          <a:p>
            <a:pPr algn="ctr">
              <a:lnSpc>
                <a:spcPts val="875"/>
              </a:lnSpc>
            </a:pPr>
            <a:r>
              <a:rPr sz="800" dirty="0">
                <a:solidFill>
                  <a:srgbClr val="FFFFFF"/>
                </a:solidFill>
                <a:latin typeface="Verdana"/>
                <a:cs typeface="Verdana"/>
              </a:rPr>
              <a:t>-</a:t>
            </a:r>
            <a:r>
              <a:rPr sz="800" spc="-5" dirty="0">
                <a:solidFill>
                  <a:srgbClr val="FFFFFF"/>
                </a:solidFill>
                <a:latin typeface="Verdana"/>
                <a:cs typeface="Verdana"/>
              </a:rPr>
              <a:t> </a:t>
            </a:r>
            <a:r>
              <a:rPr sz="800" dirty="0">
                <a:solidFill>
                  <a:srgbClr val="FFFFFF"/>
                </a:solidFill>
                <a:latin typeface="Verdana"/>
                <a:cs typeface="Verdana"/>
              </a:rPr>
              <a:t>metoda</a:t>
            </a:r>
            <a:r>
              <a:rPr sz="800" spc="-30" dirty="0">
                <a:solidFill>
                  <a:srgbClr val="FFFFFF"/>
                </a:solidFill>
                <a:latin typeface="Verdana"/>
                <a:cs typeface="Verdana"/>
              </a:rPr>
              <a:t> </a:t>
            </a:r>
            <a:r>
              <a:rPr sz="800" dirty="0">
                <a:solidFill>
                  <a:srgbClr val="FFFFFF"/>
                </a:solidFill>
                <a:latin typeface="Verdana"/>
                <a:cs typeface="Verdana"/>
              </a:rPr>
              <a:t>stosunkowo</a:t>
            </a:r>
            <a:r>
              <a:rPr sz="800" spc="-25" dirty="0">
                <a:solidFill>
                  <a:srgbClr val="FFFFFF"/>
                </a:solidFill>
                <a:latin typeface="Verdana"/>
                <a:cs typeface="Verdana"/>
              </a:rPr>
              <a:t> </a:t>
            </a:r>
            <a:r>
              <a:rPr sz="800" dirty="0">
                <a:solidFill>
                  <a:srgbClr val="FFFFFF"/>
                </a:solidFill>
                <a:latin typeface="Verdana"/>
                <a:cs typeface="Verdana"/>
              </a:rPr>
              <a:t>prosta,</a:t>
            </a:r>
            <a:r>
              <a:rPr sz="800" spc="-25" dirty="0">
                <a:solidFill>
                  <a:srgbClr val="FFFFFF"/>
                </a:solidFill>
                <a:latin typeface="Verdana"/>
                <a:cs typeface="Verdana"/>
              </a:rPr>
              <a:t> </a:t>
            </a:r>
            <a:r>
              <a:rPr sz="800" spc="-10" dirty="0">
                <a:solidFill>
                  <a:srgbClr val="FFFFFF"/>
                </a:solidFill>
                <a:latin typeface="Verdana"/>
                <a:cs typeface="Verdana"/>
              </a:rPr>
              <a:t>czuła</a:t>
            </a:r>
            <a:endParaRPr sz="800">
              <a:latin typeface="Verdana"/>
              <a:cs typeface="Verdana"/>
            </a:endParaRPr>
          </a:p>
          <a:p>
            <a:pPr marL="36830" marR="30480" indent="635" algn="ctr">
              <a:lnSpc>
                <a:spcPts val="880"/>
              </a:lnSpc>
              <a:spcBef>
                <a:spcPts val="50"/>
              </a:spcBef>
            </a:pPr>
            <a:r>
              <a:rPr sz="800" dirty="0">
                <a:solidFill>
                  <a:srgbClr val="FFFFFF"/>
                </a:solidFill>
                <a:latin typeface="Verdana"/>
                <a:cs typeface="Verdana"/>
              </a:rPr>
              <a:t>pozwalająca</a:t>
            </a:r>
            <a:r>
              <a:rPr sz="800" spc="-25" dirty="0">
                <a:solidFill>
                  <a:srgbClr val="FFFFFF"/>
                </a:solidFill>
                <a:latin typeface="Verdana"/>
                <a:cs typeface="Verdana"/>
              </a:rPr>
              <a:t> </a:t>
            </a:r>
            <a:r>
              <a:rPr sz="800" dirty="0">
                <a:solidFill>
                  <a:srgbClr val="FFFFFF"/>
                </a:solidFill>
                <a:latin typeface="Verdana"/>
                <a:cs typeface="Verdana"/>
              </a:rPr>
              <a:t>wykryć</a:t>
            </a:r>
            <a:r>
              <a:rPr sz="800" spc="-30" dirty="0">
                <a:solidFill>
                  <a:srgbClr val="FFFFFF"/>
                </a:solidFill>
                <a:latin typeface="Verdana"/>
                <a:cs typeface="Verdana"/>
              </a:rPr>
              <a:t> </a:t>
            </a:r>
            <a:r>
              <a:rPr sz="800" dirty="0">
                <a:solidFill>
                  <a:srgbClr val="FFFFFF"/>
                </a:solidFill>
                <a:latin typeface="Verdana"/>
                <a:cs typeface="Verdana"/>
              </a:rPr>
              <a:t>bardzo</a:t>
            </a:r>
            <a:r>
              <a:rPr sz="800" spc="-25" dirty="0">
                <a:solidFill>
                  <a:srgbClr val="FFFFFF"/>
                </a:solidFill>
                <a:latin typeface="Verdana"/>
                <a:cs typeface="Verdana"/>
              </a:rPr>
              <a:t> </a:t>
            </a:r>
            <a:r>
              <a:rPr sz="800" dirty="0">
                <a:solidFill>
                  <a:srgbClr val="FFFFFF"/>
                </a:solidFill>
                <a:latin typeface="Verdana"/>
                <a:cs typeface="Verdana"/>
              </a:rPr>
              <a:t>małą</a:t>
            </a:r>
            <a:r>
              <a:rPr sz="800" spc="15" dirty="0">
                <a:solidFill>
                  <a:srgbClr val="FFFFFF"/>
                </a:solidFill>
                <a:latin typeface="Verdana"/>
                <a:cs typeface="Verdana"/>
              </a:rPr>
              <a:t> </a:t>
            </a:r>
            <a:r>
              <a:rPr sz="800" spc="-20" dirty="0">
                <a:solidFill>
                  <a:srgbClr val="FFFFFF"/>
                </a:solidFill>
                <a:latin typeface="Verdana"/>
                <a:cs typeface="Verdana"/>
              </a:rPr>
              <a:t>ilość </a:t>
            </a:r>
            <a:r>
              <a:rPr sz="800" dirty="0">
                <a:solidFill>
                  <a:srgbClr val="FFFFFF"/>
                </a:solidFill>
                <a:latin typeface="Verdana"/>
                <a:cs typeface="Verdana"/>
              </a:rPr>
              <a:t>wirusa.</a:t>
            </a:r>
            <a:r>
              <a:rPr sz="800" spc="-25" dirty="0">
                <a:solidFill>
                  <a:srgbClr val="FFFFFF"/>
                </a:solidFill>
                <a:latin typeface="Verdana"/>
                <a:cs typeface="Verdana"/>
              </a:rPr>
              <a:t> </a:t>
            </a:r>
            <a:r>
              <a:rPr sz="800" dirty="0">
                <a:solidFill>
                  <a:srgbClr val="FFFFFF"/>
                </a:solidFill>
                <a:latin typeface="Verdana"/>
                <a:cs typeface="Verdana"/>
              </a:rPr>
              <a:t>Wada</a:t>
            </a:r>
            <a:r>
              <a:rPr sz="800" spc="270" dirty="0">
                <a:solidFill>
                  <a:srgbClr val="FFFFFF"/>
                </a:solidFill>
                <a:latin typeface="Verdana"/>
                <a:cs typeface="Verdana"/>
              </a:rPr>
              <a:t> </a:t>
            </a:r>
            <a:r>
              <a:rPr sz="800" dirty="0">
                <a:solidFill>
                  <a:srgbClr val="FFFFFF"/>
                </a:solidFill>
                <a:latin typeface="Verdana"/>
                <a:cs typeface="Verdana"/>
              </a:rPr>
              <a:t>-</a:t>
            </a:r>
            <a:r>
              <a:rPr sz="800" spc="-25" dirty="0">
                <a:solidFill>
                  <a:srgbClr val="FFFFFF"/>
                </a:solidFill>
                <a:latin typeface="Verdana"/>
                <a:cs typeface="Verdana"/>
              </a:rPr>
              <a:t> </a:t>
            </a:r>
            <a:r>
              <a:rPr sz="800" dirty="0">
                <a:solidFill>
                  <a:srgbClr val="FFFFFF"/>
                </a:solidFill>
                <a:latin typeface="Verdana"/>
                <a:cs typeface="Verdana"/>
              </a:rPr>
              <a:t>stosunkowo</a:t>
            </a:r>
            <a:r>
              <a:rPr sz="800" spc="-30" dirty="0">
                <a:solidFill>
                  <a:srgbClr val="FFFFFF"/>
                </a:solidFill>
                <a:latin typeface="Verdana"/>
                <a:cs typeface="Verdana"/>
              </a:rPr>
              <a:t> </a:t>
            </a:r>
            <a:r>
              <a:rPr sz="800" dirty="0">
                <a:solidFill>
                  <a:srgbClr val="FFFFFF"/>
                </a:solidFill>
                <a:latin typeface="Verdana"/>
                <a:cs typeface="Verdana"/>
              </a:rPr>
              <a:t>długi</a:t>
            </a:r>
            <a:r>
              <a:rPr sz="800" spc="-5" dirty="0">
                <a:solidFill>
                  <a:srgbClr val="FFFFFF"/>
                </a:solidFill>
                <a:latin typeface="Verdana"/>
                <a:cs typeface="Verdana"/>
              </a:rPr>
              <a:t> </a:t>
            </a:r>
            <a:r>
              <a:rPr sz="800" spc="-20" dirty="0">
                <a:solidFill>
                  <a:srgbClr val="FFFFFF"/>
                </a:solidFill>
                <a:latin typeface="Verdana"/>
                <a:cs typeface="Verdana"/>
              </a:rPr>
              <a:t>okres </a:t>
            </a:r>
            <a:r>
              <a:rPr sz="800" dirty="0">
                <a:solidFill>
                  <a:srgbClr val="FFFFFF"/>
                </a:solidFill>
                <a:latin typeface="Verdana"/>
                <a:cs typeface="Verdana"/>
              </a:rPr>
              <a:t>oczekiwania</a:t>
            </a:r>
            <a:r>
              <a:rPr sz="800" spc="-40" dirty="0">
                <a:solidFill>
                  <a:srgbClr val="FFFFFF"/>
                </a:solidFill>
                <a:latin typeface="Verdana"/>
                <a:cs typeface="Verdana"/>
              </a:rPr>
              <a:t> </a:t>
            </a:r>
            <a:r>
              <a:rPr sz="800" dirty="0">
                <a:solidFill>
                  <a:srgbClr val="FFFFFF"/>
                </a:solidFill>
                <a:latin typeface="Verdana"/>
                <a:cs typeface="Verdana"/>
              </a:rPr>
              <a:t>na</a:t>
            </a:r>
            <a:r>
              <a:rPr sz="800" spc="-15" dirty="0">
                <a:solidFill>
                  <a:srgbClr val="FFFFFF"/>
                </a:solidFill>
                <a:latin typeface="Verdana"/>
                <a:cs typeface="Verdana"/>
              </a:rPr>
              <a:t> </a:t>
            </a:r>
            <a:r>
              <a:rPr sz="800" dirty="0">
                <a:solidFill>
                  <a:srgbClr val="FFFFFF"/>
                </a:solidFill>
                <a:latin typeface="Verdana"/>
                <a:cs typeface="Verdana"/>
              </a:rPr>
              <a:t>wyniki</a:t>
            </a:r>
            <a:r>
              <a:rPr sz="800" spc="-20" dirty="0">
                <a:solidFill>
                  <a:srgbClr val="FFFFFF"/>
                </a:solidFill>
                <a:latin typeface="Verdana"/>
                <a:cs typeface="Verdana"/>
              </a:rPr>
              <a:t> </a:t>
            </a:r>
            <a:r>
              <a:rPr sz="800" dirty="0">
                <a:solidFill>
                  <a:srgbClr val="FFFFFF"/>
                </a:solidFill>
                <a:latin typeface="Verdana"/>
                <a:cs typeface="Verdana"/>
              </a:rPr>
              <a:t>(5</a:t>
            </a:r>
            <a:r>
              <a:rPr sz="800" spc="-15" dirty="0">
                <a:solidFill>
                  <a:srgbClr val="FFFFFF"/>
                </a:solidFill>
                <a:latin typeface="Verdana"/>
                <a:cs typeface="Verdana"/>
              </a:rPr>
              <a:t> </a:t>
            </a:r>
            <a:r>
              <a:rPr sz="800" dirty="0">
                <a:solidFill>
                  <a:srgbClr val="FFFFFF"/>
                </a:solidFill>
                <a:latin typeface="Verdana"/>
                <a:cs typeface="Verdana"/>
              </a:rPr>
              <a:t>–</a:t>
            </a:r>
            <a:r>
              <a:rPr sz="800" spc="-15" dirty="0">
                <a:solidFill>
                  <a:srgbClr val="FFFFFF"/>
                </a:solidFill>
                <a:latin typeface="Verdana"/>
                <a:cs typeface="Verdana"/>
              </a:rPr>
              <a:t> </a:t>
            </a:r>
            <a:r>
              <a:rPr sz="800" dirty="0">
                <a:solidFill>
                  <a:srgbClr val="FFFFFF"/>
                </a:solidFill>
                <a:latin typeface="Verdana"/>
                <a:cs typeface="Verdana"/>
              </a:rPr>
              <a:t>14</a:t>
            </a:r>
            <a:r>
              <a:rPr sz="800" spc="-30" dirty="0">
                <a:solidFill>
                  <a:srgbClr val="FFFFFF"/>
                </a:solidFill>
                <a:latin typeface="Verdana"/>
                <a:cs typeface="Verdana"/>
              </a:rPr>
              <a:t> </a:t>
            </a:r>
            <a:r>
              <a:rPr sz="800" dirty="0">
                <a:solidFill>
                  <a:srgbClr val="FFFFFF"/>
                </a:solidFill>
                <a:latin typeface="Verdana"/>
                <a:cs typeface="Verdana"/>
              </a:rPr>
              <a:t>dni</a:t>
            </a:r>
            <a:r>
              <a:rPr sz="800" spc="-20" dirty="0">
                <a:solidFill>
                  <a:srgbClr val="FFFFFF"/>
                </a:solidFill>
                <a:latin typeface="Verdana"/>
                <a:cs typeface="Verdana"/>
              </a:rPr>
              <a:t> </a:t>
            </a:r>
            <a:r>
              <a:rPr sz="800" spc="-25" dirty="0">
                <a:solidFill>
                  <a:srgbClr val="FFFFFF"/>
                </a:solidFill>
                <a:latin typeface="Verdana"/>
                <a:cs typeface="Verdana"/>
              </a:rPr>
              <a:t>po </a:t>
            </a:r>
            <a:r>
              <a:rPr sz="800" dirty="0">
                <a:solidFill>
                  <a:srgbClr val="FFFFFF"/>
                </a:solidFill>
                <a:latin typeface="Verdana"/>
                <a:cs typeface="Verdana"/>
              </a:rPr>
              <a:t>inokulacji</a:t>
            </a:r>
            <a:r>
              <a:rPr sz="800" spc="-20" dirty="0">
                <a:solidFill>
                  <a:srgbClr val="FFFFFF"/>
                </a:solidFill>
                <a:latin typeface="Verdana"/>
                <a:cs typeface="Verdana"/>
              </a:rPr>
              <a:t> </a:t>
            </a:r>
            <a:r>
              <a:rPr sz="800" dirty="0">
                <a:solidFill>
                  <a:srgbClr val="FFFFFF"/>
                </a:solidFill>
                <a:latin typeface="Verdana"/>
                <a:cs typeface="Verdana"/>
              </a:rPr>
              <a:t>a</a:t>
            </a:r>
            <a:r>
              <a:rPr sz="800" spc="-5" dirty="0">
                <a:solidFill>
                  <a:srgbClr val="FFFFFF"/>
                </a:solidFill>
                <a:latin typeface="Verdana"/>
                <a:cs typeface="Verdana"/>
              </a:rPr>
              <a:t> </a:t>
            </a:r>
            <a:r>
              <a:rPr sz="800" dirty="0">
                <a:solidFill>
                  <a:srgbClr val="FFFFFF"/>
                </a:solidFill>
                <a:latin typeface="Verdana"/>
                <a:cs typeface="Verdana"/>
              </a:rPr>
              <a:t>czasem</a:t>
            </a:r>
            <a:r>
              <a:rPr sz="800" spc="-25" dirty="0">
                <a:solidFill>
                  <a:srgbClr val="FFFFFF"/>
                </a:solidFill>
                <a:latin typeface="Verdana"/>
                <a:cs typeface="Verdana"/>
              </a:rPr>
              <a:t> </a:t>
            </a:r>
            <a:r>
              <a:rPr sz="800" dirty="0">
                <a:solidFill>
                  <a:srgbClr val="FFFFFF"/>
                </a:solidFill>
                <a:latin typeface="Verdana"/>
                <a:cs typeface="Verdana"/>
              </a:rPr>
              <a:t>dopiero</a:t>
            </a:r>
            <a:r>
              <a:rPr sz="800" spc="-35" dirty="0">
                <a:solidFill>
                  <a:srgbClr val="FFFFFF"/>
                </a:solidFill>
                <a:latin typeface="Verdana"/>
                <a:cs typeface="Verdana"/>
              </a:rPr>
              <a:t> </a:t>
            </a:r>
            <a:r>
              <a:rPr sz="800" dirty="0">
                <a:solidFill>
                  <a:srgbClr val="FFFFFF"/>
                </a:solidFill>
                <a:latin typeface="Verdana"/>
                <a:cs typeface="Verdana"/>
              </a:rPr>
              <a:t>po</a:t>
            </a:r>
            <a:r>
              <a:rPr sz="800" spc="-10" dirty="0">
                <a:solidFill>
                  <a:srgbClr val="FFFFFF"/>
                </a:solidFill>
                <a:latin typeface="Verdana"/>
                <a:cs typeface="Verdana"/>
              </a:rPr>
              <a:t> roku).</a:t>
            </a:r>
            <a:endParaRPr sz="800">
              <a:latin typeface="Verdana"/>
              <a:cs typeface="Verdana"/>
            </a:endParaRPr>
          </a:p>
        </p:txBody>
      </p:sp>
      <p:sp>
        <p:nvSpPr>
          <p:cNvPr id="6" name="object 6"/>
          <p:cNvSpPr txBox="1"/>
          <p:nvPr/>
        </p:nvSpPr>
        <p:spPr>
          <a:xfrm>
            <a:off x="4979923" y="3975608"/>
            <a:ext cx="1751964" cy="1261110"/>
          </a:xfrm>
          <a:prstGeom prst="rect">
            <a:avLst/>
          </a:prstGeom>
        </p:spPr>
        <p:txBody>
          <a:bodyPr vert="horz" wrap="square" lIns="0" tIns="23495" rIns="0" bIns="0" rtlCol="0">
            <a:spAutoFit/>
          </a:bodyPr>
          <a:lstStyle/>
          <a:p>
            <a:pPr marL="12700" marR="5080" algn="ctr">
              <a:lnSpc>
                <a:spcPct val="91300"/>
              </a:lnSpc>
              <a:spcBef>
                <a:spcPts val="185"/>
              </a:spcBef>
            </a:pPr>
            <a:r>
              <a:rPr sz="800" b="1" dirty="0">
                <a:solidFill>
                  <a:srgbClr val="FFFFFF"/>
                </a:solidFill>
                <a:latin typeface="Verdana"/>
                <a:cs typeface="Verdana"/>
              </a:rPr>
              <a:t>Test</a:t>
            </a:r>
            <a:r>
              <a:rPr sz="800" b="1" spc="-50" dirty="0">
                <a:solidFill>
                  <a:srgbClr val="FFFFFF"/>
                </a:solidFill>
                <a:latin typeface="Verdana"/>
                <a:cs typeface="Verdana"/>
              </a:rPr>
              <a:t> </a:t>
            </a:r>
            <a:r>
              <a:rPr sz="800" b="1" dirty="0">
                <a:solidFill>
                  <a:srgbClr val="FFFFFF"/>
                </a:solidFill>
                <a:latin typeface="Verdana"/>
                <a:cs typeface="Verdana"/>
              </a:rPr>
              <a:t>serologiczny</a:t>
            </a:r>
            <a:r>
              <a:rPr sz="800" b="1" spc="-45" dirty="0">
                <a:solidFill>
                  <a:srgbClr val="FFFFFF"/>
                </a:solidFill>
                <a:latin typeface="Verdana"/>
                <a:cs typeface="Verdana"/>
              </a:rPr>
              <a:t> </a:t>
            </a:r>
            <a:r>
              <a:rPr sz="800" spc="-50" dirty="0">
                <a:solidFill>
                  <a:srgbClr val="FFFFFF"/>
                </a:solidFill>
                <a:latin typeface="Verdana"/>
                <a:cs typeface="Verdana"/>
              </a:rPr>
              <a:t>– </a:t>
            </a:r>
            <a:r>
              <a:rPr sz="800" dirty="0">
                <a:solidFill>
                  <a:srgbClr val="FFFFFF"/>
                </a:solidFill>
                <a:latin typeface="Verdana"/>
                <a:cs typeface="Verdana"/>
              </a:rPr>
              <a:t>wykorzystanie</a:t>
            </a:r>
            <a:r>
              <a:rPr sz="800" spc="-40" dirty="0">
                <a:solidFill>
                  <a:srgbClr val="FFFFFF"/>
                </a:solidFill>
                <a:latin typeface="Verdana"/>
                <a:cs typeface="Verdana"/>
              </a:rPr>
              <a:t> </a:t>
            </a:r>
            <a:r>
              <a:rPr sz="800" dirty="0">
                <a:solidFill>
                  <a:srgbClr val="FFFFFF"/>
                </a:solidFill>
                <a:latin typeface="Verdana"/>
                <a:cs typeface="Verdana"/>
              </a:rPr>
              <a:t>do</a:t>
            </a:r>
            <a:r>
              <a:rPr sz="800" spc="-20" dirty="0">
                <a:solidFill>
                  <a:srgbClr val="FFFFFF"/>
                </a:solidFill>
                <a:latin typeface="Verdana"/>
                <a:cs typeface="Verdana"/>
              </a:rPr>
              <a:t> </a:t>
            </a:r>
            <a:r>
              <a:rPr sz="800" dirty="0">
                <a:solidFill>
                  <a:srgbClr val="FFFFFF"/>
                </a:solidFill>
                <a:latin typeface="Verdana"/>
                <a:cs typeface="Verdana"/>
              </a:rPr>
              <a:t>wykrywania</a:t>
            </a:r>
            <a:r>
              <a:rPr sz="800" spc="-40" dirty="0">
                <a:solidFill>
                  <a:srgbClr val="FFFFFF"/>
                </a:solidFill>
                <a:latin typeface="Verdana"/>
                <a:cs typeface="Verdana"/>
              </a:rPr>
              <a:t> </a:t>
            </a:r>
            <a:r>
              <a:rPr sz="800" spc="-25" dirty="0">
                <a:solidFill>
                  <a:srgbClr val="FFFFFF"/>
                </a:solidFill>
                <a:latin typeface="Verdana"/>
                <a:cs typeface="Verdana"/>
              </a:rPr>
              <a:t>lub </a:t>
            </a:r>
            <a:r>
              <a:rPr sz="800" dirty="0">
                <a:solidFill>
                  <a:srgbClr val="FFFFFF"/>
                </a:solidFill>
                <a:latin typeface="Verdana"/>
                <a:cs typeface="Verdana"/>
              </a:rPr>
              <a:t>identyfikacji</a:t>
            </a:r>
            <a:r>
              <a:rPr sz="800" spc="-50" dirty="0">
                <a:solidFill>
                  <a:srgbClr val="FFFFFF"/>
                </a:solidFill>
                <a:latin typeface="Verdana"/>
                <a:cs typeface="Verdana"/>
              </a:rPr>
              <a:t> </a:t>
            </a:r>
            <a:r>
              <a:rPr sz="800" dirty="0">
                <a:solidFill>
                  <a:srgbClr val="FFFFFF"/>
                </a:solidFill>
                <a:latin typeface="Verdana"/>
                <a:cs typeface="Verdana"/>
              </a:rPr>
              <a:t>wirusa</a:t>
            </a:r>
            <a:r>
              <a:rPr sz="800" spc="-30" dirty="0">
                <a:solidFill>
                  <a:srgbClr val="FFFFFF"/>
                </a:solidFill>
                <a:latin typeface="Verdana"/>
                <a:cs typeface="Verdana"/>
              </a:rPr>
              <a:t> </a:t>
            </a:r>
            <a:r>
              <a:rPr sz="800" spc="-10" dirty="0">
                <a:solidFill>
                  <a:srgbClr val="FFFFFF"/>
                </a:solidFill>
                <a:latin typeface="Verdana"/>
                <a:cs typeface="Verdana"/>
              </a:rPr>
              <a:t>specyficznych </a:t>
            </a:r>
            <a:r>
              <a:rPr sz="800" dirty="0">
                <a:solidFill>
                  <a:srgbClr val="FFFFFF"/>
                </a:solidFill>
                <a:latin typeface="Verdana"/>
                <a:cs typeface="Verdana"/>
              </a:rPr>
              <a:t>surowic</a:t>
            </a:r>
            <a:r>
              <a:rPr sz="800" spc="-25" dirty="0">
                <a:solidFill>
                  <a:srgbClr val="FFFFFF"/>
                </a:solidFill>
                <a:latin typeface="Verdana"/>
                <a:cs typeface="Verdana"/>
              </a:rPr>
              <a:t> </a:t>
            </a:r>
            <a:r>
              <a:rPr sz="800" spc="-10" dirty="0">
                <a:solidFill>
                  <a:srgbClr val="FFFFFF"/>
                </a:solidFill>
                <a:latin typeface="Verdana"/>
                <a:cs typeface="Verdana"/>
              </a:rPr>
              <a:t>zawierających</a:t>
            </a:r>
            <a:endParaRPr sz="800">
              <a:latin typeface="Verdana"/>
              <a:cs typeface="Verdana"/>
            </a:endParaRPr>
          </a:p>
          <a:p>
            <a:pPr marL="15240" marR="8890" algn="ctr">
              <a:lnSpc>
                <a:spcPts val="880"/>
              </a:lnSpc>
              <a:spcBef>
                <a:spcPts val="15"/>
              </a:spcBef>
            </a:pPr>
            <a:r>
              <a:rPr sz="800" dirty="0">
                <a:solidFill>
                  <a:srgbClr val="FFFFFF"/>
                </a:solidFill>
                <a:latin typeface="Verdana"/>
                <a:cs typeface="Verdana"/>
              </a:rPr>
              <a:t>przeciwciała</a:t>
            </a:r>
            <a:r>
              <a:rPr sz="800" spc="-15" dirty="0">
                <a:solidFill>
                  <a:srgbClr val="FFFFFF"/>
                </a:solidFill>
                <a:latin typeface="Verdana"/>
                <a:cs typeface="Verdana"/>
              </a:rPr>
              <a:t> </a:t>
            </a:r>
            <a:r>
              <a:rPr sz="800" dirty="0">
                <a:solidFill>
                  <a:srgbClr val="FFFFFF"/>
                </a:solidFill>
                <a:latin typeface="Verdana"/>
                <a:cs typeface="Verdana"/>
              </a:rPr>
              <a:t>powstające</a:t>
            </a:r>
            <a:r>
              <a:rPr sz="800" spc="-30" dirty="0">
                <a:solidFill>
                  <a:srgbClr val="FFFFFF"/>
                </a:solidFill>
                <a:latin typeface="Verdana"/>
                <a:cs typeface="Verdana"/>
              </a:rPr>
              <a:t> </a:t>
            </a:r>
            <a:r>
              <a:rPr sz="800" dirty="0">
                <a:solidFill>
                  <a:srgbClr val="FFFFFF"/>
                </a:solidFill>
                <a:latin typeface="Verdana"/>
                <a:cs typeface="Verdana"/>
              </a:rPr>
              <a:t>w</a:t>
            </a:r>
            <a:r>
              <a:rPr sz="800" spc="-5" dirty="0">
                <a:solidFill>
                  <a:srgbClr val="FFFFFF"/>
                </a:solidFill>
                <a:latin typeface="Verdana"/>
                <a:cs typeface="Verdana"/>
              </a:rPr>
              <a:t> </a:t>
            </a:r>
            <a:r>
              <a:rPr sz="800" spc="-10" dirty="0">
                <a:solidFill>
                  <a:srgbClr val="FFFFFF"/>
                </a:solidFill>
                <a:latin typeface="Verdana"/>
                <a:cs typeface="Verdana"/>
              </a:rPr>
              <a:t>reakcji </a:t>
            </a:r>
            <a:r>
              <a:rPr sz="800" dirty="0">
                <a:solidFill>
                  <a:srgbClr val="FFFFFF"/>
                </a:solidFill>
                <a:latin typeface="Verdana"/>
                <a:cs typeface="Verdana"/>
              </a:rPr>
              <a:t>na</a:t>
            </a:r>
            <a:r>
              <a:rPr sz="800" spc="-15" dirty="0">
                <a:solidFill>
                  <a:srgbClr val="FFFFFF"/>
                </a:solidFill>
                <a:latin typeface="Verdana"/>
                <a:cs typeface="Verdana"/>
              </a:rPr>
              <a:t> </a:t>
            </a:r>
            <a:r>
              <a:rPr sz="800" dirty="0">
                <a:solidFill>
                  <a:srgbClr val="FFFFFF"/>
                </a:solidFill>
                <a:latin typeface="Verdana"/>
                <a:cs typeface="Verdana"/>
              </a:rPr>
              <a:t>specyficzny</a:t>
            </a:r>
            <a:r>
              <a:rPr sz="800" spc="-40" dirty="0">
                <a:solidFill>
                  <a:srgbClr val="FFFFFF"/>
                </a:solidFill>
                <a:latin typeface="Verdana"/>
                <a:cs typeface="Verdana"/>
              </a:rPr>
              <a:t> </a:t>
            </a:r>
            <a:r>
              <a:rPr sz="800" dirty="0">
                <a:solidFill>
                  <a:srgbClr val="FFFFFF"/>
                </a:solidFill>
                <a:latin typeface="Verdana"/>
                <a:cs typeface="Verdana"/>
              </a:rPr>
              <a:t>antygen</a:t>
            </a:r>
            <a:r>
              <a:rPr sz="800" spc="-25" dirty="0">
                <a:solidFill>
                  <a:srgbClr val="FFFFFF"/>
                </a:solidFill>
                <a:latin typeface="Verdana"/>
                <a:cs typeface="Verdana"/>
              </a:rPr>
              <a:t> </a:t>
            </a:r>
            <a:r>
              <a:rPr sz="800" dirty="0">
                <a:solidFill>
                  <a:srgbClr val="FFFFFF"/>
                </a:solidFill>
                <a:latin typeface="Verdana"/>
                <a:cs typeface="Verdana"/>
              </a:rPr>
              <a:t>–</a:t>
            </a:r>
            <a:r>
              <a:rPr sz="800" spc="-15" dirty="0">
                <a:solidFill>
                  <a:srgbClr val="FFFFFF"/>
                </a:solidFill>
                <a:latin typeface="Verdana"/>
                <a:cs typeface="Verdana"/>
              </a:rPr>
              <a:t> </a:t>
            </a:r>
            <a:r>
              <a:rPr sz="800" spc="-10" dirty="0">
                <a:solidFill>
                  <a:srgbClr val="FFFFFF"/>
                </a:solidFill>
                <a:latin typeface="Verdana"/>
                <a:cs typeface="Verdana"/>
              </a:rPr>
              <a:t>białko </a:t>
            </a:r>
            <a:r>
              <a:rPr sz="800" dirty="0">
                <a:solidFill>
                  <a:srgbClr val="FFFFFF"/>
                </a:solidFill>
                <a:latin typeface="Verdana"/>
                <a:cs typeface="Verdana"/>
              </a:rPr>
              <a:t>wirusa.</a:t>
            </a:r>
            <a:r>
              <a:rPr sz="800" spc="-5" dirty="0">
                <a:solidFill>
                  <a:srgbClr val="FFFFFF"/>
                </a:solidFill>
                <a:latin typeface="Verdana"/>
                <a:cs typeface="Verdana"/>
              </a:rPr>
              <a:t> </a:t>
            </a:r>
            <a:r>
              <a:rPr sz="800" dirty="0">
                <a:solidFill>
                  <a:srgbClr val="FFFFFF"/>
                </a:solidFill>
                <a:latin typeface="Verdana"/>
                <a:cs typeface="Verdana"/>
              </a:rPr>
              <a:t>Reakcja</a:t>
            </a:r>
            <a:r>
              <a:rPr sz="800" spc="-15" dirty="0">
                <a:solidFill>
                  <a:srgbClr val="FFFFFF"/>
                </a:solidFill>
                <a:latin typeface="Verdana"/>
                <a:cs typeface="Verdana"/>
              </a:rPr>
              <a:t> </a:t>
            </a:r>
            <a:r>
              <a:rPr sz="800" spc="-10" dirty="0">
                <a:solidFill>
                  <a:srgbClr val="FFFFFF"/>
                </a:solidFill>
                <a:latin typeface="Verdana"/>
                <a:cs typeface="Verdana"/>
              </a:rPr>
              <a:t>serologiczna </a:t>
            </a:r>
            <a:r>
              <a:rPr sz="800" dirty="0">
                <a:solidFill>
                  <a:srgbClr val="FFFFFF"/>
                </a:solidFill>
                <a:latin typeface="Verdana"/>
                <a:cs typeface="Verdana"/>
              </a:rPr>
              <a:t>widoczna</a:t>
            </a:r>
            <a:r>
              <a:rPr sz="800" spc="-30" dirty="0">
                <a:solidFill>
                  <a:srgbClr val="FFFFFF"/>
                </a:solidFill>
                <a:latin typeface="Verdana"/>
                <a:cs typeface="Verdana"/>
              </a:rPr>
              <a:t> </a:t>
            </a:r>
            <a:r>
              <a:rPr sz="800" dirty="0">
                <a:solidFill>
                  <a:srgbClr val="FFFFFF"/>
                </a:solidFill>
                <a:latin typeface="Verdana"/>
                <a:cs typeface="Verdana"/>
              </a:rPr>
              <a:t>jest</a:t>
            </a:r>
            <a:r>
              <a:rPr sz="800" spc="-15" dirty="0">
                <a:solidFill>
                  <a:srgbClr val="FFFFFF"/>
                </a:solidFill>
                <a:latin typeface="Verdana"/>
                <a:cs typeface="Verdana"/>
              </a:rPr>
              <a:t> </a:t>
            </a:r>
            <a:r>
              <a:rPr sz="800" dirty="0">
                <a:solidFill>
                  <a:srgbClr val="FFFFFF"/>
                </a:solidFill>
                <a:latin typeface="Verdana"/>
                <a:cs typeface="Verdana"/>
              </a:rPr>
              <a:t>już</a:t>
            </a:r>
            <a:r>
              <a:rPr sz="800" spc="-5" dirty="0">
                <a:solidFill>
                  <a:srgbClr val="FFFFFF"/>
                </a:solidFill>
                <a:latin typeface="Verdana"/>
                <a:cs typeface="Verdana"/>
              </a:rPr>
              <a:t> </a:t>
            </a:r>
            <a:r>
              <a:rPr sz="800" spc="-25" dirty="0">
                <a:solidFill>
                  <a:srgbClr val="FFFFFF"/>
                </a:solidFill>
                <a:latin typeface="Verdana"/>
                <a:cs typeface="Verdana"/>
              </a:rPr>
              <a:t>po</a:t>
            </a:r>
            <a:endParaRPr sz="800">
              <a:latin typeface="Verdana"/>
              <a:cs typeface="Verdana"/>
            </a:endParaRPr>
          </a:p>
          <a:p>
            <a:pPr marL="635" algn="ctr">
              <a:lnSpc>
                <a:spcPts val="805"/>
              </a:lnSpc>
            </a:pPr>
            <a:r>
              <a:rPr sz="800" spc="-10" dirty="0">
                <a:solidFill>
                  <a:srgbClr val="FFFFFF"/>
                </a:solidFill>
                <a:latin typeface="Verdana"/>
                <a:cs typeface="Verdana"/>
              </a:rPr>
              <a:t>kilkudziesięciu</a:t>
            </a:r>
            <a:r>
              <a:rPr sz="800" dirty="0">
                <a:solidFill>
                  <a:srgbClr val="FFFFFF"/>
                </a:solidFill>
                <a:latin typeface="Verdana"/>
                <a:cs typeface="Verdana"/>
              </a:rPr>
              <a:t> minutach.</a:t>
            </a:r>
            <a:r>
              <a:rPr sz="800" spc="20" dirty="0">
                <a:solidFill>
                  <a:srgbClr val="FFFFFF"/>
                </a:solidFill>
                <a:latin typeface="Verdana"/>
                <a:cs typeface="Verdana"/>
              </a:rPr>
              <a:t> </a:t>
            </a:r>
            <a:r>
              <a:rPr sz="800" dirty="0">
                <a:solidFill>
                  <a:srgbClr val="FFFFFF"/>
                </a:solidFill>
                <a:latin typeface="Verdana"/>
                <a:cs typeface="Verdana"/>
              </a:rPr>
              <a:t>Wada</a:t>
            </a:r>
            <a:r>
              <a:rPr sz="800" spc="10" dirty="0">
                <a:solidFill>
                  <a:srgbClr val="FFFFFF"/>
                </a:solidFill>
                <a:latin typeface="Verdana"/>
                <a:cs typeface="Verdana"/>
              </a:rPr>
              <a:t> </a:t>
            </a:r>
            <a:r>
              <a:rPr sz="800" spc="-50" dirty="0">
                <a:solidFill>
                  <a:srgbClr val="FFFFFF"/>
                </a:solidFill>
                <a:latin typeface="Verdana"/>
                <a:cs typeface="Verdana"/>
              </a:rPr>
              <a:t>-</a:t>
            </a:r>
            <a:endParaRPr sz="800">
              <a:latin typeface="Verdana"/>
              <a:cs typeface="Verdana"/>
            </a:endParaRPr>
          </a:p>
          <a:p>
            <a:pPr marL="193675" marR="185420" algn="ctr">
              <a:lnSpc>
                <a:spcPts val="880"/>
              </a:lnSpc>
              <a:spcBef>
                <a:spcPts val="50"/>
              </a:spcBef>
            </a:pPr>
            <a:r>
              <a:rPr sz="800" dirty="0">
                <a:solidFill>
                  <a:srgbClr val="FFFFFF"/>
                </a:solidFill>
                <a:latin typeface="Verdana"/>
                <a:cs typeface="Verdana"/>
              </a:rPr>
              <a:t>nie</a:t>
            </a:r>
            <a:r>
              <a:rPr sz="800" spc="-10" dirty="0">
                <a:solidFill>
                  <a:srgbClr val="FFFFFF"/>
                </a:solidFill>
                <a:latin typeface="Verdana"/>
                <a:cs typeface="Verdana"/>
              </a:rPr>
              <a:t> </a:t>
            </a:r>
            <a:r>
              <a:rPr sz="800" dirty="0">
                <a:solidFill>
                  <a:srgbClr val="FFFFFF"/>
                </a:solidFill>
                <a:latin typeface="Verdana"/>
                <a:cs typeface="Verdana"/>
              </a:rPr>
              <a:t>dostateczna</a:t>
            </a:r>
            <a:r>
              <a:rPr sz="800" spc="-35" dirty="0">
                <a:solidFill>
                  <a:srgbClr val="FFFFFF"/>
                </a:solidFill>
                <a:latin typeface="Verdana"/>
                <a:cs typeface="Verdana"/>
              </a:rPr>
              <a:t> </a:t>
            </a:r>
            <a:r>
              <a:rPr sz="800" dirty="0">
                <a:solidFill>
                  <a:srgbClr val="FFFFFF"/>
                </a:solidFill>
                <a:latin typeface="Verdana"/>
                <a:cs typeface="Verdana"/>
              </a:rPr>
              <a:t>czułość</a:t>
            </a:r>
            <a:r>
              <a:rPr sz="800" spc="-5" dirty="0">
                <a:solidFill>
                  <a:srgbClr val="FFFFFF"/>
                </a:solidFill>
                <a:latin typeface="Verdana"/>
                <a:cs typeface="Verdana"/>
              </a:rPr>
              <a:t> </a:t>
            </a:r>
            <a:r>
              <a:rPr sz="800" spc="-25" dirty="0">
                <a:solidFill>
                  <a:srgbClr val="FFFFFF"/>
                </a:solidFill>
                <a:latin typeface="Verdana"/>
                <a:cs typeface="Verdana"/>
              </a:rPr>
              <a:t>na </a:t>
            </a:r>
            <a:r>
              <a:rPr sz="800" spc="-10" dirty="0">
                <a:solidFill>
                  <a:srgbClr val="FFFFFF"/>
                </a:solidFill>
                <a:latin typeface="Verdana"/>
                <a:cs typeface="Verdana"/>
              </a:rPr>
              <a:t>wirusy.</a:t>
            </a:r>
            <a:endParaRPr sz="800">
              <a:latin typeface="Verdana"/>
              <a:cs typeface="Verdana"/>
            </a:endParaRPr>
          </a:p>
        </p:txBody>
      </p:sp>
      <p:sp>
        <p:nvSpPr>
          <p:cNvPr id="7" name="object 7"/>
          <p:cNvSpPr txBox="1"/>
          <p:nvPr/>
        </p:nvSpPr>
        <p:spPr>
          <a:xfrm>
            <a:off x="2286126" y="3920109"/>
            <a:ext cx="1738630" cy="1372235"/>
          </a:xfrm>
          <a:prstGeom prst="rect">
            <a:avLst/>
          </a:prstGeom>
        </p:spPr>
        <p:txBody>
          <a:bodyPr vert="horz" wrap="square" lIns="0" tIns="25400" rIns="0" bIns="0" rtlCol="0">
            <a:spAutoFit/>
          </a:bodyPr>
          <a:lstStyle/>
          <a:p>
            <a:pPr marL="172720" marR="163830" indent="-2540" algn="ctr">
              <a:lnSpc>
                <a:spcPts val="880"/>
              </a:lnSpc>
              <a:spcBef>
                <a:spcPts val="200"/>
              </a:spcBef>
            </a:pPr>
            <a:r>
              <a:rPr sz="800" b="1" dirty="0">
                <a:solidFill>
                  <a:srgbClr val="FFFFFF"/>
                </a:solidFill>
                <a:latin typeface="Verdana"/>
                <a:cs typeface="Verdana"/>
              </a:rPr>
              <a:t>Technika</a:t>
            </a:r>
            <a:r>
              <a:rPr sz="800" b="1" spc="-65" dirty="0">
                <a:solidFill>
                  <a:srgbClr val="FFFFFF"/>
                </a:solidFill>
                <a:latin typeface="Verdana"/>
                <a:cs typeface="Verdana"/>
              </a:rPr>
              <a:t> </a:t>
            </a:r>
            <a:r>
              <a:rPr sz="800" b="1" spc="-10" dirty="0">
                <a:solidFill>
                  <a:srgbClr val="FFFFFF"/>
                </a:solidFill>
                <a:latin typeface="Verdana"/>
                <a:cs typeface="Verdana"/>
              </a:rPr>
              <a:t>bezpośredniej obserwacji</a:t>
            </a:r>
            <a:r>
              <a:rPr sz="800" b="1" spc="-25" dirty="0">
                <a:solidFill>
                  <a:srgbClr val="FFFFFF"/>
                </a:solidFill>
                <a:latin typeface="Verdana"/>
                <a:cs typeface="Verdana"/>
              </a:rPr>
              <a:t> </a:t>
            </a:r>
            <a:r>
              <a:rPr sz="800" b="1" dirty="0">
                <a:solidFill>
                  <a:srgbClr val="FFFFFF"/>
                </a:solidFill>
                <a:latin typeface="Verdana"/>
                <a:cs typeface="Verdana"/>
              </a:rPr>
              <a:t>-</a:t>
            </a:r>
            <a:r>
              <a:rPr sz="800" b="1" spc="10" dirty="0">
                <a:solidFill>
                  <a:srgbClr val="FFFFFF"/>
                </a:solidFill>
                <a:latin typeface="Verdana"/>
                <a:cs typeface="Verdana"/>
              </a:rPr>
              <a:t> </a:t>
            </a:r>
            <a:r>
              <a:rPr sz="800" dirty="0">
                <a:solidFill>
                  <a:srgbClr val="FFFFFF"/>
                </a:solidFill>
                <a:latin typeface="Verdana"/>
                <a:cs typeface="Verdana"/>
              </a:rPr>
              <a:t>wyłącznie </a:t>
            </a:r>
            <a:r>
              <a:rPr sz="800" spc="-25" dirty="0">
                <a:solidFill>
                  <a:srgbClr val="FFFFFF"/>
                </a:solidFill>
                <a:latin typeface="Verdana"/>
                <a:cs typeface="Verdana"/>
              </a:rPr>
              <a:t>do</a:t>
            </a:r>
            <a:endParaRPr sz="800">
              <a:latin typeface="Verdana"/>
              <a:cs typeface="Verdana"/>
            </a:endParaRPr>
          </a:p>
          <a:p>
            <a:pPr algn="ctr">
              <a:lnSpc>
                <a:spcPts val="815"/>
              </a:lnSpc>
            </a:pPr>
            <a:r>
              <a:rPr sz="800" dirty="0">
                <a:solidFill>
                  <a:srgbClr val="FFFFFF"/>
                </a:solidFill>
                <a:latin typeface="Verdana"/>
                <a:cs typeface="Verdana"/>
              </a:rPr>
              <a:t>poszukiwania</a:t>
            </a:r>
            <a:r>
              <a:rPr sz="800" spc="-45" dirty="0">
                <a:solidFill>
                  <a:srgbClr val="FFFFFF"/>
                </a:solidFill>
                <a:latin typeface="Verdana"/>
                <a:cs typeface="Verdana"/>
              </a:rPr>
              <a:t> </a:t>
            </a:r>
            <a:r>
              <a:rPr sz="800" dirty="0">
                <a:solidFill>
                  <a:srgbClr val="FFFFFF"/>
                </a:solidFill>
                <a:latin typeface="Verdana"/>
                <a:cs typeface="Verdana"/>
              </a:rPr>
              <a:t>wirusów</a:t>
            </a:r>
            <a:r>
              <a:rPr sz="800" spc="-40" dirty="0">
                <a:solidFill>
                  <a:srgbClr val="FFFFFF"/>
                </a:solidFill>
                <a:latin typeface="Verdana"/>
                <a:cs typeface="Verdana"/>
              </a:rPr>
              <a:t> </a:t>
            </a:r>
            <a:r>
              <a:rPr sz="800" spc="-10" dirty="0">
                <a:solidFill>
                  <a:srgbClr val="FFFFFF"/>
                </a:solidFill>
                <a:latin typeface="Verdana"/>
                <a:cs typeface="Verdana"/>
              </a:rPr>
              <a:t>różniących</a:t>
            </a:r>
            <a:endParaRPr sz="800">
              <a:latin typeface="Verdana"/>
              <a:cs typeface="Verdana"/>
            </a:endParaRPr>
          </a:p>
          <a:p>
            <a:pPr marL="120650" marR="114935" indent="2540" algn="ctr">
              <a:lnSpc>
                <a:spcPts val="880"/>
              </a:lnSpc>
              <a:spcBef>
                <a:spcPts val="55"/>
              </a:spcBef>
            </a:pPr>
            <a:r>
              <a:rPr sz="800" dirty="0">
                <a:solidFill>
                  <a:srgbClr val="FFFFFF"/>
                </a:solidFill>
                <a:latin typeface="Verdana"/>
                <a:cs typeface="Verdana"/>
              </a:rPr>
              <a:t>się</a:t>
            </a:r>
            <a:r>
              <a:rPr sz="800" spc="-10" dirty="0">
                <a:solidFill>
                  <a:srgbClr val="FFFFFF"/>
                </a:solidFill>
                <a:latin typeface="Verdana"/>
                <a:cs typeface="Verdana"/>
              </a:rPr>
              <a:t> charakterystycznym </a:t>
            </a:r>
            <a:r>
              <a:rPr sz="800" dirty="0">
                <a:solidFill>
                  <a:srgbClr val="FFFFFF"/>
                </a:solidFill>
                <a:latin typeface="Verdana"/>
                <a:cs typeface="Verdana"/>
              </a:rPr>
              <a:t>kształtem</a:t>
            </a:r>
            <a:r>
              <a:rPr sz="800" spc="-10" dirty="0">
                <a:solidFill>
                  <a:srgbClr val="FFFFFF"/>
                </a:solidFill>
                <a:latin typeface="Verdana"/>
                <a:cs typeface="Verdana"/>
              </a:rPr>
              <a:t> </a:t>
            </a:r>
            <a:r>
              <a:rPr sz="800" dirty="0">
                <a:solidFill>
                  <a:srgbClr val="FFFFFF"/>
                </a:solidFill>
                <a:latin typeface="Verdana"/>
                <a:cs typeface="Verdana"/>
              </a:rPr>
              <a:t>od</a:t>
            </a:r>
            <a:r>
              <a:rPr sz="800" spc="-30" dirty="0">
                <a:solidFill>
                  <a:srgbClr val="FFFFFF"/>
                </a:solidFill>
                <a:latin typeface="Verdana"/>
                <a:cs typeface="Verdana"/>
              </a:rPr>
              <a:t> </a:t>
            </a:r>
            <a:r>
              <a:rPr sz="800" dirty="0">
                <a:solidFill>
                  <a:srgbClr val="FFFFFF"/>
                </a:solidFill>
                <a:latin typeface="Verdana"/>
                <a:cs typeface="Verdana"/>
              </a:rPr>
              <a:t>wszystkiego,</a:t>
            </a:r>
            <a:r>
              <a:rPr sz="800" spc="-40" dirty="0">
                <a:solidFill>
                  <a:srgbClr val="FFFFFF"/>
                </a:solidFill>
                <a:latin typeface="Verdana"/>
                <a:cs typeface="Verdana"/>
              </a:rPr>
              <a:t> </a:t>
            </a:r>
            <a:r>
              <a:rPr sz="800" spc="-25" dirty="0">
                <a:solidFill>
                  <a:srgbClr val="FFFFFF"/>
                </a:solidFill>
                <a:latin typeface="Verdana"/>
                <a:cs typeface="Verdana"/>
              </a:rPr>
              <a:t>co </a:t>
            </a:r>
            <a:r>
              <a:rPr sz="800" dirty="0">
                <a:solidFill>
                  <a:srgbClr val="FFFFFF"/>
                </a:solidFill>
                <a:latin typeface="Verdana"/>
                <a:cs typeface="Verdana"/>
              </a:rPr>
              <a:t>można</a:t>
            </a:r>
            <a:r>
              <a:rPr sz="800" spc="-15" dirty="0">
                <a:solidFill>
                  <a:srgbClr val="FFFFFF"/>
                </a:solidFill>
                <a:latin typeface="Verdana"/>
                <a:cs typeface="Verdana"/>
              </a:rPr>
              <a:t> </a:t>
            </a:r>
            <a:r>
              <a:rPr sz="800" dirty="0">
                <a:solidFill>
                  <a:srgbClr val="FFFFFF"/>
                </a:solidFill>
                <a:latin typeface="Verdana"/>
                <a:cs typeface="Verdana"/>
              </a:rPr>
              <a:t>zobaczyć</a:t>
            </a:r>
            <a:r>
              <a:rPr sz="800" spc="-25" dirty="0">
                <a:solidFill>
                  <a:srgbClr val="FFFFFF"/>
                </a:solidFill>
                <a:latin typeface="Verdana"/>
                <a:cs typeface="Verdana"/>
              </a:rPr>
              <a:t> </a:t>
            </a:r>
            <a:r>
              <a:rPr sz="800" dirty="0">
                <a:solidFill>
                  <a:srgbClr val="FFFFFF"/>
                </a:solidFill>
                <a:latin typeface="Verdana"/>
                <a:cs typeface="Verdana"/>
              </a:rPr>
              <a:t>w</a:t>
            </a:r>
            <a:r>
              <a:rPr sz="800" spc="-5" dirty="0">
                <a:solidFill>
                  <a:srgbClr val="FFFFFF"/>
                </a:solidFill>
                <a:latin typeface="Verdana"/>
                <a:cs typeface="Verdana"/>
              </a:rPr>
              <a:t> </a:t>
            </a:r>
            <a:r>
              <a:rPr sz="800" spc="-10" dirty="0">
                <a:solidFill>
                  <a:srgbClr val="FFFFFF"/>
                </a:solidFill>
                <a:latin typeface="Verdana"/>
                <a:cs typeface="Verdana"/>
              </a:rPr>
              <a:t>komórce</a:t>
            </a:r>
            <a:endParaRPr sz="800">
              <a:latin typeface="Verdana"/>
              <a:cs typeface="Verdana"/>
            </a:endParaRPr>
          </a:p>
          <a:p>
            <a:pPr algn="ctr">
              <a:lnSpc>
                <a:spcPts val="815"/>
              </a:lnSpc>
            </a:pPr>
            <a:r>
              <a:rPr sz="800" dirty="0">
                <a:solidFill>
                  <a:srgbClr val="FFFFFF"/>
                </a:solidFill>
                <a:latin typeface="Verdana"/>
                <a:cs typeface="Verdana"/>
              </a:rPr>
              <a:t>roślinnej.</a:t>
            </a:r>
            <a:r>
              <a:rPr sz="800" spc="-25" dirty="0">
                <a:solidFill>
                  <a:srgbClr val="FFFFFF"/>
                </a:solidFill>
                <a:latin typeface="Verdana"/>
                <a:cs typeface="Verdana"/>
              </a:rPr>
              <a:t> </a:t>
            </a:r>
            <a:r>
              <a:rPr sz="800" dirty="0">
                <a:solidFill>
                  <a:srgbClr val="FFFFFF"/>
                </a:solidFill>
                <a:latin typeface="Verdana"/>
                <a:cs typeface="Verdana"/>
              </a:rPr>
              <a:t>Nie</a:t>
            </a:r>
            <a:r>
              <a:rPr sz="800" spc="-20" dirty="0">
                <a:solidFill>
                  <a:srgbClr val="FFFFFF"/>
                </a:solidFill>
                <a:latin typeface="Verdana"/>
                <a:cs typeface="Verdana"/>
              </a:rPr>
              <a:t> </a:t>
            </a:r>
            <a:r>
              <a:rPr sz="800" dirty="0">
                <a:solidFill>
                  <a:srgbClr val="FFFFFF"/>
                </a:solidFill>
                <a:latin typeface="Verdana"/>
                <a:cs typeface="Verdana"/>
              </a:rPr>
              <a:t>stosuje</a:t>
            </a:r>
            <a:r>
              <a:rPr sz="800" spc="-20" dirty="0">
                <a:solidFill>
                  <a:srgbClr val="FFFFFF"/>
                </a:solidFill>
                <a:latin typeface="Verdana"/>
                <a:cs typeface="Verdana"/>
              </a:rPr>
              <a:t> </a:t>
            </a:r>
            <a:r>
              <a:rPr sz="800" dirty="0">
                <a:solidFill>
                  <a:srgbClr val="FFFFFF"/>
                </a:solidFill>
                <a:latin typeface="Verdana"/>
                <a:cs typeface="Verdana"/>
              </a:rPr>
              <a:t>się</a:t>
            </a:r>
            <a:r>
              <a:rPr sz="800" spc="-25" dirty="0">
                <a:solidFill>
                  <a:srgbClr val="FFFFFF"/>
                </a:solidFill>
                <a:latin typeface="Verdana"/>
                <a:cs typeface="Verdana"/>
              </a:rPr>
              <a:t> </a:t>
            </a:r>
            <a:r>
              <a:rPr sz="800" dirty="0">
                <a:solidFill>
                  <a:srgbClr val="FFFFFF"/>
                </a:solidFill>
                <a:latin typeface="Verdana"/>
                <a:cs typeface="Verdana"/>
              </a:rPr>
              <a:t>ich</a:t>
            </a:r>
            <a:r>
              <a:rPr sz="800" spc="-15" dirty="0">
                <a:solidFill>
                  <a:srgbClr val="FFFFFF"/>
                </a:solidFill>
                <a:latin typeface="Verdana"/>
                <a:cs typeface="Verdana"/>
              </a:rPr>
              <a:t> </a:t>
            </a:r>
            <a:r>
              <a:rPr sz="800" spc="-25" dirty="0">
                <a:solidFill>
                  <a:srgbClr val="FFFFFF"/>
                </a:solidFill>
                <a:latin typeface="Verdana"/>
                <a:cs typeface="Verdana"/>
              </a:rPr>
              <a:t>np.</a:t>
            </a:r>
            <a:endParaRPr sz="800">
              <a:latin typeface="Verdana"/>
              <a:cs typeface="Verdana"/>
            </a:endParaRPr>
          </a:p>
          <a:p>
            <a:pPr marL="20320" marR="13335" algn="ctr">
              <a:lnSpc>
                <a:spcPts val="880"/>
              </a:lnSpc>
              <a:spcBef>
                <a:spcPts val="50"/>
              </a:spcBef>
            </a:pPr>
            <a:r>
              <a:rPr sz="800" dirty="0">
                <a:solidFill>
                  <a:srgbClr val="FFFFFF"/>
                </a:solidFill>
                <a:latin typeface="Verdana"/>
                <a:cs typeface="Verdana"/>
              </a:rPr>
              <a:t>do</a:t>
            </a:r>
            <a:r>
              <a:rPr sz="800" spc="-30" dirty="0">
                <a:solidFill>
                  <a:srgbClr val="FFFFFF"/>
                </a:solidFill>
                <a:latin typeface="Verdana"/>
                <a:cs typeface="Verdana"/>
              </a:rPr>
              <a:t> </a:t>
            </a:r>
            <a:r>
              <a:rPr sz="800" dirty="0">
                <a:solidFill>
                  <a:srgbClr val="FFFFFF"/>
                </a:solidFill>
                <a:latin typeface="Verdana"/>
                <a:cs typeface="Verdana"/>
              </a:rPr>
              <a:t>poszukiwania</a:t>
            </a:r>
            <a:r>
              <a:rPr sz="800" spc="-25" dirty="0">
                <a:solidFill>
                  <a:srgbClr val="FFFFFF"/>
                </a:solidFill>
                <a:latin typeface="Verdana"/>
                <a:cs typeface="Verdana"/>
              </a:rPr>
              <a:t> </a:t>
            </a:r>
            <a:r>
              <a:rPr sz="800" dirty="0">
                <a:solidFill>
                  <a:srgbClr val="FFFFFF"/>
                </a:solidFill>
                <a:latin typeface="Verdana"/>
                <a:cs typeface="Verdana"/>
              </a:rPr>
              <a:t>małych</a:t>
            </a:r>
            <a:r>
              <a:rPr sz="800" spc="-25" dirty="0">
                <a:solidFill>
                  <a:srgbClr val="FFFFFF"/>
                </a:solidFill>
                <a:latin typeface="Verdana"/>
                <a:cs typeface="Verdana"/>
              </a:rPr>
              <a:t> </a:t>
            </a:r>
            <a:r>
              <a:rPr sz="800" spc="-10" dirty="0">
                <a:solidFill>
                  <a:srgbClr val="FFFFFF"/>
                </a:solidFill>
                <a:latin typeface="Verdana"/>
                <a:cs typeface="Verdana"/>
              </a:rPr>
              <a:t>wirusów </a:t>
            </a:r>
            <a:r>
              <a:rPr sz="800" dirty="0">
                <a:solidFill>
                  <a:srgbClr val="FFFFFF"/>
                </a:solidFill>
                <a:latin typeface="Verdana"/>
                <a:cs typeface="Verdana"/>
              </a:rPr>
              <a:t>izometrycznych.</a:t>
            </a:r>
            <a:r>
              <a:rPr sz="800" spc="-50" dirty="0">
                <a:solidFill>
                  <a:srgbClr val="FFFFFF"/>
                </a:solidFill>
                <a:latin typeface="Verdana"/>
                <a:cs typeface="Verdana"/>
              </a:rPr>
              <a:t> </a:t>
            </a:r>
            <a:r>
              <a:rPr sz="800" spc="-10" dirty="0">
                <a:solidFill>
                  <a:srgbClr val="FFFFFF"/>
                </a:solidFill>
                <a:latin typeface="Verdana"/>
                <a:cs typeface="Verdana"/>
              </a:rPr>
              <a:t>Metoda</a:t>
            </a:r>
            <a:endParaRPr sz="800">
              <a:latin typeface="Verdana"/>
              <a:cs typeface="Verdana"/>
            </a:endParaRPr>
          </a:p>
          <a:p>
            <a:pPr algn="ctr">
              <a:lnSpc>
                <a:spcPts val="815"/>
              </a:lnSpc>
            </a:pPr>
            <a:r>
              <a:rPr sz="800" dirty="0">
                <a:solidFill>
                  <a:srgbClr val="FFFFFF"/>
                </a:solidFill>
                <a:latin typeface="Verdana"/>
                <a:cs typeface="Verdana"/>
              </a:rPr>
              <a:t>kosztowna</a:t>
            </a:r>
            <a:r>
              <a:rPr sz="800" spc="-45" dirty="0">
                <a:solidFill>
                  <a:srgbClr val="FFFFFF"/>
                </a:solidFill>
                <a:latin typeface="Verdana"/>
                <a:cs typeface="Verdana"/>
              </a:rPr>
              <a:t> </a:t>
            </a:r>
            <a:r>
              <a:rPr sz="800" dirty="0">
                <a:solidFill>
                  <a:srgbClr val="FFFFFF"/>
                </a:solidFill>
                <a:latin typeface="Verdana"/>
                <a:cs typeface="Verdana"/>
              </a:rPr>
              <a:t>i</a:t>
            </a:r>
            <a:r>
              <a:rPr sz="800" spc="-25" dirty="0">
                <a:solidFill>
                  <a:srgbClr val="FFFFFF"/>
                </a:solidFill>
                <a:latin typeface="Verdana"/>
                <a:cs typeface="Verdana"/>
              </a:rPr>
              <a:t> </a:t>
            </a:r>
            <a:r>
              <a:rPr sz="800" dirty="0">
                <a:solidFill>
                  <a:srgbClr val="FFFFFF"/>
                </a:solidFill>
                <a:latin typeface="Verdana"/>
                <a:cs typeface="Verdana"/>
              </a:rPr>
              <a:t>pracochłonna,</a:t>
            </a:r>
            <a:r>
              <a:rPr sz="800" spc="-30" dirty="0">
                <a:solidFill>
                  <a:srgbClr val="FFFFFF"/>
                </a:solidFill>
                <a:latin typeface="Verdana"/>
                <a:cs typeface="Verdana"/>
              </a:rPr>
              <a:t> </a:t>
            </a:r>
            <a:r>
              <a:rPr sz="800" spc="-50" dirty="0">
                <a:solidFill>
                  <a:srgbClr val="FFFFFF"/>
                </a:solidFill>
                <a:latin typeface="Verdana"/>
                <a:cs typeface="Verdana"/>
              </a:rPr>
              <a:t>a</a:t>
            </a:r>
            <a:endParaRPr sz="800">
              <a:latin typeface="Verdana"/>
              <a:cs typeface="Verdana"/>
            </a:endParaRPr>
          </a:p>
          <a:p>
            <a:pPr marL="81280" marR="73025" algn="ctr">
              <a:lnSpc>
                <a:spcPts val="880"/>
              </a:lnSpc>
              <a:spcBef>
                <a:spcPts val="55"/>
              </a:spcBef>
            </a:pPr>
            <a:r>
              <a:rPr sz="800" dirty="0">
                <a:solidFill>
                  <a:srgbClr val="FFFFFF"/>
                </a:solidFill>
                <a:latin typeface="Verdana"/>
                <a:cs typeface="Verdana"/>
              </a:rPr>
              <a:t>samo</a:t>
            </a:r>
            <a:r>
              <a:rPr sz="800" spc="-15" dirty="0">
                <a:solidFill>
                  <a:srgbClr val="FFFFFF"/>
                </a:solidFill>
                <a:latin typeface="Verdana"/>
                <a:cs typeface="Verdana"/>
              </a:rPr>
              <a:t> </a:t>
            </a:r>
            <a:r>
              <a:rPr sz="800" dirty="0">
                <a:solidFill>
                  <a:srgbClr val="FFFFFF"/>
                </a:solidFill>
                <a:latin typeface="Verdana"/>
                <a:cs typeface="Verdana"/>
              </a:rPr>
              <a:t>wykonywanie</a:t>
            </a:r>
            <a:r>
              <a:rPr sz="800" spc="-45" dirty="0">
                <a:solidFill>
                  <a:srgbClr val="FFFFFF"/>
                </a:solidFill>
                <a:latin typeface="Verdana"/>
                <a:cs typeface="Verdana"/>
              </a:rPr>
              <a:t> </a:t>
            </a:r>
            <a:r>
              <a:rPr sz="800" spc="-10" dirty="0">
                <a:solidFill>
                  <a:srgbClr val="FFFFFF"/>
                </a:solidFill>
                <a:latin typeface="Verdana"/>
                <a:cs typeface="Verdana"/>
              </a:rPr>
              <a:t>obserwacji </a:t>
            </a:r>
            <a:r>
              <a:rPr sz="800" dirty="0">
                <a:solidFill>
                  <a:srgbClr val="FFFFFF"/>
                </a:solidFill>
                <a:latin typeface="Verdana"/>
                <a:cs typeface="Verdana"/>
              </a:rPr>
              <a:t>jest </a:t>
            </a:r>
            <a:r>
              <a:rPr sz="800" spc="-10" dirty="0">
                <a:solidFill>
                  <a:srgbClr val="FFFFFF"/>
                </a:solidFill>
                <a:latin typeface="Verdana"/>
                <a:cs typeface="Verdana"/>
              </a:rPr>
              <a:t>męczące.</a:t>
            </a:r>
            <a:endParaRPr sz="800">
              <a:latin typeface="Verdana"/>
              <a:cs typeface="Verdan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8600" y="520243"/>
            <a:ext cx="9296400" cy="937949"/>
          </a:xfrm>
          <a:prstGeom prst="rect">
            <a:avLst/>
          </a:prstGeom>
        </p:spPr>
        <p:txBody>
          <a:bodyPr vert="horz" wrap="square" lIns="0" tIns="75438" rIns="0" bIns="0" rtlCol="0">
            <a:spAutoFit/>
          </a:bodyPr>
          <a:lstStyle/>
          <a:p>
            <a:pPr marL="1677035" marR="5080" indent="-593090">
              <a:lnSpc>
                <a:spcPct val="100000"/>
              </a:lnSpc>
              <a:spcBef>
                <a:spcPts val="95"/>
              </a:spcBef>
            </a:pPr>
            <a:r>
              <a:rPr lang="pl-PL" sz="2800" dirty="0">
                <a:solidFill>
                  <a:srgbClr val="FFFFCC"/>
                </a:solidFill>
                <a:latin typeface="Microsoft Sans Serif"/>
                <a:cs typeface="Microsoft Sans Serif"/>
              </a:rPr>
              <a:t>	</a:t>
            </a:r>
            <a:r>
              <a:rPr sz="2800" dirty="0" err="1">
                <a:solidFill>
                  <a:srgbClr val="FFFFCC"/>
                </a:solidFill>
                <a:latin typeface="Microsoft Sans Serif"/>
                <a:cs typeface="Microsoft Sans Serif"/>
              </a:rPr>
              <a:t>Badania</a:t>
            </a:r>
            <a:r>
              <a:rPr sz="2800" spc="-55" dirty="0">
                <a:solidFill>
                  <a:srgbClr val="FFFFCC"/>
                </a:solidFill>
                <a:latin typeface="Microsoft Sans Serif"/>
                <a:cs typeface="Microsoft Sans Serif"/>
              </a:rPr>
              <a:t> </a:t>
            </a:r>
            <a:r>
              <a:rPr sz="2800" dirty="0">
                <a:solidFill>
                  <a:srgbClr val="FFFFCC"/>
                </a:solidFill>
                <a:latin typeface="Microsoft Sans Serif"/>
                <a:cs typeface="Microsoft Sans Serif"/>
              </a:rPr>
              <a:t>odporności</a:t>
            </a:r>
            <a:r>
              <a:rPr sz="2800" spc="-65" dirty="0">
                <a:solidFill>
                  <a:srgbClr val="FFFFCC"/>
                </a:solidFill>
                <a:latin typeface="Microsoft Sans Serif"/>
                <a:cs typeface="Microsoft Sans Serif"/>
              </a:rPr>
              <a:t> </a:t>
            </a:r>
            <a:r>
              <a:rPr sz="2800" dirty="0">
                <a:solidFill>
                  <a:srgbClr val="FFFFCC"/>
                </a:solidFill>
                <a:latin typeface="Microsoft Sans Serif"/>
                <a:cs typeface="Microsoft Sans Serif"/>
              </a:rPr>
              <a:t>roślin</a:t>
            </a:r>
            <a:r>
              <a:rPr sz="2800" spc="-65" dirty="0">
                <a:solidFill>
                  <a:srgbClr val="FFFFCC"/>
                </a:solidFill>
                <a:latin typeface="Microsoft Sans Serif"/>
                <a:cs typeface="Microsoft Sans Serif"/>
              </a:rPr>
              <a:t> </a:t>
            </a:r>
            <a:r>
              <a:rPr sz="2800" dirty="0">
                <a:solidFill>
                  <a:srgbClr val="FFFFCC"/>
                </a:solidFill>
                <a:latin typeface="Microsoft Sans Serif"/>
                <a:cs typeface="Microsoft Sans Serif"/>
              </a:rPr>
              <a:t>na</a:t>
            </a:r>
            <a:r>
              <a:rPr sz="2800" spc="-55" dirty="0">
                <a:solidFill>
                  <a:srgbClr val="FFFFCC"/>
                </a:solidFill>
                <a:latin typeface="Microsoft Sans Serif"/>
                <a:cs typeface="Microsoft Sans Serif"/>
              </a:rPr>
              <a:t> </a:t>
            </a:r>
            <a:r>
              <a:rPr sz="2800" dirty="0">
                <a:solidFill>
                  <a:srgbClr val="FFFFCC"/>
                </a:solidFill>
                <a:latin typeface="Microsoft Sans Serif"/>
                <a:cs typeface="Microsoft Sans Serif"/>
              </a:rPr>
              <a:t>choroby</a:t>
            </a:r>
            <a:r>
              <a:rPr sz="2800" spc="-60" dirty="0">
                <a:solidFill>
                  <a:srgbClr val="FFFFCC"/>
                </a:solidFill>
                <a:latin typeface="Microsoft Sans Serif"/>
                <a:cs typeface="Microsoft Sans Serif"/>
              </a:rPr>
              <a:t> </a:t>
            </a:r>
            <a:r>
              <a:rPr sz="2800" spc="-10" dirty="0">
                <a:solidFill>
                  <a:srgbClr val="FFFFCC"/>
                </a:solidFill>
                <a:latin typeface="Microsoft Sans Serif"/>
                <a:cs typeface="Microsoft Sans Serif"/>
              </a:rPr>
              <a:t>wirusowe </a:t>
            </a:r>
            <a:r>
              <a:rPr sz="2800" dirty="0">
                <a:solidFill>
                  <a:srgbClr val="FFFFCC"/>
                </a:solidFill>
                <a:latin typeface="Microsoft Sans Serif"/>
                <a:cs typeface="Microsoft Sans Serif"/>
              </a:rPr>
              <a:t>przeprowadzone</a:t>
            </a:r>
            <a:r>
              <a:rPr sz="2800" spc="-40" dirty="0">
                <a:solidFill>
                  <a:srgbClr val="FFFFCC"/>
                </a:solidFill>
                <a:latin typeface="Microsoft Sans Serif"/>
                <a:cs typeface="Microsoft Sans Serif"/>
              </a:rPr>
              <a:t> </a:t>
            </a:r>
            <a:r>
              <a:rPr sz="2800" dirty="0">
                <a:solidFill>
                  <a:srgbClr val="FFFFCC"/>
                </a:solidFill>
                <a:latin typeface="Microsoft Sans Serif"/>
                <a:cs typeface="Microsoft Sans Serif"/>
              </a:rPr>
              <a:t>są</a:t>
            </a:r>
            <a:r>
              <a:rPr sz="2800" spc="-55" dirty="0">
                <a:solidFill>
                  <a:srgbClr val="FFFFCC"/>
                </a:solidFill>
                <a:latin typeface="Microsoft Sans Serif"/>
                <a:cs typeface="Microsoft Sans Serif"/>
              </a:rPr>
              <a:t> </a:t>
            </a:r>
            <a:r>
              <a:rPr sz="2800" dirty="0">
                <a:solidFill>
                  <a:srgbClr val="FFFFCC"/>
                </a:solidFill>
                <a:latin typeface="Microsoft Sans Serif"/>
                <a:cs typeface="Microsoft Sans Serif"/>
              </a:rPr>
              <a:t>w</a:t>
            </a:r>
            <a:r>
              <a:rPr sz="2800" spc="-45" dirty="0">
                <a:solidFill>
                  <a:srgbClr val="FFFFCC"/>
                </a:solidFill>
                <a:latin typeface="Microsoft Sans Serif"/>
                <a:cs typeface="Microsoft Sans Serif"/>
              </a:rPr>
              <a:t> </a:t>
            </a:r>
            <a:r>
              <a:rPr sz="2800" dirty="0">
                <a:solidFill>
                  <a:srgbClr val="FFFFCC"/>
                </a:solidFill>
                <a:latin typeface="Microsoft Sans Serif"/>
                <a:cs typeface="Microsoft Sans Serif"/>
              </a:rPr>
              <a:t>trzech</a:t>
            </a:r>
            <a:r>
              <a:rPr sz="2800" spc="-55" dirty="0">
                <a:solidFill>
                  <a:srgbClr val="FFFFCC"/>
                </a:solidFill>
                <a:latin typeface="Microsoft Sans Serif"/>
                <a:cs typeface="Microsoft Sans Serif"/>
              </a:rPr>
              <a:t> </a:t>
            </a:r>
            <a:r>
              <a:rPr sz="2800" spc="-10" dirty="0">
                <a:solidFill>
                  <a:srgbClr val="FFFFCC"/>
                </a:solidFill>
                <a:latin typeface="Microsoft Sans Serif"/>
                <a:cs typeface="Microsoft Sans Serif"/>
              </a:rPr>
              <a:t>kierunkach</a:t>
            </a:r>
            <a:endParaRPr sz="2800" dirty="0">
              <a:latin typeface="Microsoft Sans Serif"/>
              <a:cs typeface="Microsoft Sans Serif"/>
            </a:endParaRPr>
          </a:p>
        </p:txBody>
      </p:sp>
      <p:sp>
        <p:nvSpPr>
          <p:cNvPr id="3" name="object 3"/>
          <p:cNvSpPr txBox="1"/>
          <p:nvPr/>
        </p:nvSpPr>
        <p:spPr>
          <a:xfrm>
            <a:off x="1150416" y="1797106"/>
            <a:ext cx="7447915" cy="2891790"/>
          </a:xfrm>
          <a:prstGeom prst="rect">
            <a:avLst/>
          </a:prstGeom>
        </p:spPr>
        <p:txBody>
          <a:bodyPr vert="horz" wrap="square" lIns="0" tIns="165100" rIns="0" bIns="0" rtlCol="0">
            <a:spAutoFit/>
          </a:bodyPr>
          <a:lstStyle/>
          <a:p>
            <a:pPr marL="354965" indent="-342265">
              <a:lnSpc>
                <a:spcPct val="100000"/>
              </a:lnSpc>
              <a:spcBef>
                <a:spcPts val="1300"/>
              </a:spcBef>
              <a:buClr>
                <a:srgbClr val="FFFFCC"/>
              </a:buClr>
              <a:buSzPct val="70000"/>
              <a:buFont typeface="Wingdings"/>
              <a:buChar char=""/>
              <a:tabLst>
                <a:tab pos="354965" algn="l"/>
                <a:tab pos="1113155" algn="l"/>
                <a:tab pos="2861310" algn="l"/>
                <a:tab pos="5073015" algn="l"/>
                <a:tab pos="6740525" algn="l"/>
              </a:tabLst>
            </a:pPr>
            <a:r>
              <a:rPr sz="2000" spc="-25" dirty="0">
                <a:solidFill>
                  <a:srgbClr val="FFFFFF"/>
                </a:solidFill>
                <a:latin typeface="Verdana"/>
                <a:cs typeface="Verdana"/>
              </a:rPr>
              <a:t>nad</a:t>
            </a:r>
            <a:r>
              <a:rPr sz="2000" dirty="0">
                <a:solidFill>
                  <a:srgbClr val="FFFFFF"/>
                </a:solidFill>
                <a:latin typeface="Verdana"/>
                <a:cs typeface="Verdana"/>
              </a:rPr>
              <a:t>	</a:t>
            </a:r>
            <a:r>
              <a:rPr sz="2000" spc="-10" dirty="0">
                <a:solidFill>
                  <a:srgbClr val="FFFFFF"/>
                </a:solidFill>
                <a:latin typeface="Verdana"/>
                <a:cs typeface="Verdana"/>
              </a:rPr>
              <a:t>naturalnym</a:t>
            </a:r>
            <a:r>
              <a:rPr sz="2000" dirty="0">
                <a:solidFill>
                  <a:srgbClr val="FFFFFF"/>
                </a:solidFill>
                <a:latin typeface="Verdana"/>
                <a:cs typeface="Verdana"/>
              </a:rPr>
              <a:t>	</a:t>
            </a:r>
            <a:r>
              <a:rPr sz="2000" spc="-10" dirty="0">
                <a:solidFill>
                  <a:srgbClr val="FFFFFF"/>
                </a:solidFill>
                <a:latin typeface="Verdana"/>
                <a:cs typeface="Verdana"/>
              </a:rPr>
              <a:t>mechanizmami</a:t>
            </a:r>
            <a:r>
              <a:rPr sz="2000" dirty="0">
                <a:solidFill>
                  <a:srgbClr val="FFFFFF"/>
                </a:solidFill>
                <a:latin typeface="Verdana"/>
                <a:cs typeface="Verdana"/>
              </a:rPr>
              <a:t>	</a:t>
            </a:r>
            <a:r>
              <a:rPr sz="2000" spc="-10" dirty="0">
                <a:solidFill>
                  <a:srgbClr val="FFFFFF"/>
                </a:solidFill>
                <a:latin typeface="Verdana"/>
                <a:cs typeface="Verdana"/>
              </a:rPr>
              <a:t>odporności</a:t>
            </a:r>
            <a:r>
              <a:rPr sz="2000" dirty="0">
                <a:solidFill>
                  <a:srgbClr val="FFFFFF"/>
                </a:solidFill>
                <a:latin typeface="Verdana"/>
                <a:cs typeface="Verdana"/>
              </a:rPr>
              <a:t>	</a:t>
            </a:r>
            <a:r>
              <a:rPr sz="2000" spc="-10" dirty="0">
                <a:solidFill>
                  <a:srgbClr val="FFFFFF"/>
                </a:solidFill>
                <a:latin typeface="Verdana"/>
                <a:cs typeface="Verdana"/>
              </a:rPr>
              <a:t>roślin</a:t>
            </a:r>
            <a:endParaRPr sz="2000">
              <a:latin typeface="Verdana"/>
              <a:cs typeface="Verdana"/>
            </a:endParaRPr>
          </a:p>
          <a:p>
            <a:pPr marL="354965">
              <a:lnSpc>
                <a:spcPct val="100000"/>
              </a:lnSpc>
              <a:spcBef>
                <a:spcPts val="1200"/>
              </a:spcBef>
            </a:pPr>
            <a:r>
              <a:rPr sz="2000" dirty="0">
                <a:solidFill>
                  <a:srgbClr val="FFFFFF"/>
                </a:solidFill>
                <a:latin typeface="Verdana"/>
                <a:cs typeface="Verdana"/>
              </a:rPr>
              <a:t>zainfekowanych</a:t>
            </a:r>
            <a:r>
              <a:rPr sz="2000" spc="-60" dirty="0">
                <a:solidFill>
                  <a:srgbClr val="FFFFFF"/>
                </a:solidFill>
                <a:latin typeface="Verdana"/>
                <a:cs typeface="Verdana"/>
              </a:rPr>
              <a:t> </a:t>
            </a:r>
            <a:r>
              <a:rPr sz="2000" spc="-10" dirty="0">
                <a:solidFill>
                  <a:srgbClr val="FFFFFF"/>
                </a:solidFill>
                <a:latin typeface="Verdana"/>
                <a:cs typeface="Verdana"/>
              </a:rPr>
              <a:t>wirusami,</a:t>
            </a:r>
            <a:endParaRPr sz="2000">
              <a:latin typeface="Verdana"/>
              <a:cs typeface="Verdana"/>
            </a:endParaRPr>
          </a:p>
          <a:p>
            <a:pPr marL="354965" indent="-342265">
              <a:lnSpc>
                <a:spcPct val="100000"/>
              </a:lnSpc>
              <a:spcBef>
                <a:spcPts val="1680"/>
              </a:spcBef>
              <a:buClr>
                <a:srgbClr val="FFFFCC"/>
              </a:buClr>
              <a:buSzPct val="70000"/>
              <a:buFont typeface="Wingdings"/>
              <a:buChar char=""/>
              <a:tabLst>
                <a:tab pos="354965" algn="l"/>
                <a:tab pos="1350645" algn="l"/>
                <a:tab pos="3556000" algn="l"/>
                <a:tab pos="5732780" algn="l"/>
              </a:tabLst>
            </a:pPr>
            <a:r>
              <a:rPr sz="2000" spc="-25" dirty="0">
                <a:solidFill>
                  <a:srgbClr val="FFFFFF"/>
                </a:solidFill>
                <a:latin typeface="Verdana"/>
                <a:cs typeface="Verdana"/>
              </a:rPr>
              <a:t>nad</a:t>
            </a:r>
            <a:r>
              <a:rPr sz="2000" dirty="0">
                <a:solidFill>
                  <a:srgbClr val="FFFFFF"/>
                </a:solidFill>
                <a:latin typeface="Verdana"/>
                <a:cs typeface="Verdana"/>
              </a:rPr>
              <a:t>	</a:t>
            </a:r>
            <a:r>
              <a:rPr sz="2000" spc="-10" dirty="0">
                <a:solidFill>
                  <a:srgbClr val="FFFFFF"/>
                </a:solidFill>
                <a:latin typeface="Verdana"/>
                <a:cs typeface="Verdana"/>
              </a:rPr>
              <a:t>substancjami</a:t>
            </a:r>
            <a:r>
              <a:rPr sz="2000" dirty="0">
                <a:solidFill>
                  <a:srgbClr val="FFFFFF"/>
                </a:solidFill>
                <a:latin typeface="Verdana"/>
                <a:cs typeface="Verdana"/>
              </a:rPr>
              <a:t>	</a:t>
            </a:r>
            <a:r>
              <a:rPr sz="2000" spc="-10" dirty="0">
                <a:solidFill>
                  <a:srgbClr val="FFFFFF"/>
                </a:solidFill>
                <a:latin typeface="Verdana"/>
                <a:cs typeface="Verdana"/>
              </a:rPr>
              <a:t>chemicznymi</a:t>
            </a:r>
            <a:r>
              <a:rPr sz="2000" dirty="0">
                <a:solidFill>
                  <a:srgbClr val="FFFFFF"/>
                </a:solidFill>
                <a:latin typeface="Verdana"/>
                <a:cs typeface="Verdana"/>
              </a:rPr>
              <a:t>	</a:t>
            </a:r>
            <a:r>
              <a:rPr sz="2000" spc="-10" dirty="0">
                <a:solidFill>
                  <a:srgbClr val="FFFFFF"/>
                </a:solidFill>
                <a:latin typeface="Verdana"/>
                <a:cs typeface="Verdana"/>
              </a:rPr>
              <a:t>indukującymi</a:t>
            </a:r>
            <a:endParaRPr sz="2000">
              <a:latin typeface="Verdana"/>
              <a:cs typeface="Verdana"/>
            </a:endParaRPr>
          </a:p>
          <a:p>
            <a:pPr marL="354965">
              <a:lnSpc>
                <a:spcPct val="100000"/>
              </a:lnSpc>
              <a:spcBef>
                <a:spcPts val="1205"/>
              </a:spcBef>
            </a:pPr>
            <a:r>
              <a:rPr sz="2000" dirty="0">
                <a:solidFill>
                  <a:srgbClr val="FFFFFF"/>
                </a:solidFill>
                <a:latin typeface="Verdana"/>
                <a:cs typeface="Verdana"/>
              </a:rPr>
              <a:t>odporność</a:t>
            </a:r>
            <a:r>
              <a:rPr sz="2000" spc="-65" dirty="0">
                <a:solidFill>
                  <a:srgbClr val="FFFFFF"/>
                </a:solidFill>
                <a:latin typeface="Verdana"/>
                <a:cs typeface="Verdana"/>
              </a:rPr>
              <a:t> </a:t>
            </a:r>
            <a:r>
              <a:rPr sz="2000" dirty="0">
                <a:solidFill>
                  <a:srgbClr val="FFFFFF"/>
                </a:solidFill>
                <a:latin typeface="Verdana"/>
                <a:cs typeface="Verdana"/>
              </a:rPr>
              <a:t>celem</a:t>
            </a:r>
            <a:r>
              <a:rPr sz="2000" spc="-50" dirty="0">
                <a:solidFill>
                  <a:srgbClr val="FFFFFF"/>
                </a:solidFill>
                <a:latin typeface="Verdana"/>
                <a:cs typeface="Verdana"/>
              </a:rPr>
              <a:t> </a:t>
            </a:r>
            <a:r>
              <a:rPr sz="2000" dirty="0">
                <a:solidFill>
                  <a:srgbClr val="FFFFFF"/>
                </a:solidFill>
                <a:latin typeface="Verdana"/>
                <a:cs typeface="Verdana"/>
              </a:rPr>
              <a:t>poznania</a:t>
            </a:r>
            <a:r>
              <a:rPr sz="2000" spc="-70" dirty="0">
                <a:solidFill>
                  <a:srgbClr val="FFFFFF"/>
                </a:solidFill>
                <a:latin typeface="Verdana"/>
                <a:cs typeface="Verdana"/>
              </a:rPr>
              <a:t> </a:t>
            </a:r>
            <a:r>
              <a:rPr sz="2000" dirty="0">
                <a:solidFill>
                  <a:srgbClr val="FFFFFF"/>
                </a:solidFill>
                <a:latin typeface="Verdana"/>
                <a:cs typeface="Verdana"/>
              </a:rPr>
              <a:t>mechanizmów</a:t>
            </a:r>
            <a:r>
              <a:rPr sz="2000" spc="-30" dirty="0">
                <a:solidFill>
                  <a:srgbClr val="FFFFFF"/>
                </a:solidFill>
                <a:latin typeface="Verdana"/>
                <a:cs typeface="Verdana"/>
              </a:rPr>
              <a:t> </a:t>
            </a:r>
            <a:r>
              <a:rPr sz="2000" spc="-10" dirty="0">
                <a:solidFill>
                  <a:srgbClr val="FFFFFF"/>
                </a:solidFill>
                <a:latin typeface="Verdana"/>
                <a:cs typeface="Verdana"/>
              </a:rPr>
              <a:t>odporności,</a:t>
            </a:r>
            <a:endParaRPr sz="2000">
              <a:latin typeface="Verdana"/>
              <a:cs typeface="Verdana"/>
            </a:endParaRPr>
          </a:p>
          <a:p>
            <a:pPr marL="354965" marR="6985" indent="-342900">
              <a:lnSpc>
                <a:spcPct val="150100"/>
              </a:lnSpc>
              <a:spcBef>
                <a:spcPts val="475"/>
              </a:spcBef>
              <a:buClr>
                <a:srgbClr val="FFFFCC"/>
              </a:buClr>
              <a:buSzPct val="70000"/>
              <a:buFont typeface="Wingdings"/>
              <a:buChar char=""/>
              <a:tabLst>
                <a:tab pos="354965" algn="l"/>
                <a:tab pos="1451610" algn="l"/>
                <a:tab pos="4019550" algn="l"/>
                <a:tab pos="6149340" algn="l"/>
              </a:tabLst>
            </a:pPr>
            <a:r>
              <a:rPr sz="2000" spc="-25" dirty="0">
                <a:solidFill>
                  <a:srgbClr val="FFFFFF"/>
                </a:solidFill>
                <a:latin typeface="Verdana"/>
                <a:cs typeface="Verdana"/>
              </a:rPr>
              <a:t>nad</a:t>
            </a:r>
            <a:r>
              <a:rPr sz="2000" dirty="0">
                <a:solidFill>
                  <a:srgbClr val="FFFFFF"/>
                </a:solidFill>
                <a:latin typeface="Verdana"/>
                <a:cs typeface="Verdana"/>
              </a:rPr>
              <a:t>	</a:t>
            </a:r>
            <a:r>
              <a:rPr sz="2000" spc="-10" dirty="0">
                <a:solidFill>
                  <a:srgbClr val="FFFFFF"/>
                </a:solidFill>
                <a:latin typeface="Verdana"/>
                <a:cs typeface="Verdana"/>
              </a:rPr>
              <a:t>poszukiwaniem</a:t>
            </a:r>
            <a:r>
              <a:rPr sz="2000" dirty="0">
                <a:solidFill>
                  <a:srgbClr val="FFFFFF"/>
                </a:solidFill>
                <a:latin typeface="Verdana"/>
                <a:cs typeface="Verdana"/>
              </a:rPr>
              <a:t>	</a:t>
            </a:r>
            <a:r>
              <a:rPr sz="2000" spc="-10" dirty="0">
                <a:solidFill>
                  <a:srgbClr val="FFFFFF"/>
                </a:solidFill>
                <a:latin typeface="Verdana"/>
                <a:cs typeface="Verdana"/>
              </a:rPr>
              <a:t>naturalnych</a:t>
            </a:r>
            <a:r>
              <a:rPr sz="2000" dirty="0">
                <a:solidFill>
                  <a:srgbClr val="FFFFFF"/>
                </a:solidFill>
                <a:latin typeface="Verdana"/>
                <a:cs typeface="Verdana"/>
              </a:rPr>
              <a:t>	</a:t>
            </a:r>
            <a:r>
              <a:rPr sz="2000" spc="-10" dirty="0">
                <a:solidFill>
                  <a:srgbClr val="FFFFFF"/>
                </a:solidFill>
                <a:latin typeface="Verdana"/>
                <a:cs typeface="Verdana"/>
              </a:rPr>
              <a:t>substancji </a:t>
            </a:r>
            <a:r>
              <a:rPr sz="2000" dirty="0">
                <a:solidFill>
                  <a:srgbClr val="FFFFFF"/>
                </a:solidFill>
                <a:latin typeface="Verdana"/>
                <a:cs typeface="Verdana"/>
              </a:rPr>
              <a:t>chemicznych</a:t>
            </a:r>
            <a:r>
              <a:rPr sz="2000" spc="-70" dirty="0">
                <a:solidFill>
                  <a:srgbClr val="FFFFFF"/>
                </a:solidFill>
                <a:latin typeface="Verdana"/>
                <a:cs typeface="Verdana"/>
              </a:rPr>
              <a:t> </a:t>
            </a:r>
            <a:r>
              <a:rPr sz="2000" dirty="0">
                <a:solidFill>
                  <a:srgbClr val="FFFFFF"/>
                </a:solidFill>
                <a:latin typeface="Verdana"/>
                <a:cs typeface="Verdana"/>
              </a:rPr>
              <a:t>o</a:t>
            </a:r>
            <a:r>
              <a:rPr sz="2000" spc="-35" dirty="0">
                <a:solidFill>
                  <a:srgbClr val="FFFFFF"/>
                </a:solidFill>
                <a:latin typeface="Verdana"/>
                <a:cs typeface="Verdana"/>
              </a:rPr>
              <a:t> </a:t>
            </a:r>
            <a:r>
              <a:rPr sz="2000" dirty="0">
                <a:solidFill>
                  <a:srgbClr val="FFFFFF"/>
                </a:solidFill>
                <a:latin typeface="Verdana"/>
                <a:cs typeface="Verdana"/>
              </a:rPr>
              <a:t>działaniu</a:t>
            </a:r>
            <a:r>
              <a:rPr sz="2000" spc="-5" dirty="0">
                <a:solidFill>
                  <a:srgbClr val="FFFFFF"/>
                </a:solidFill>
                <a:latin typeface="Verdana"/>
                <a:cs typeface="Verdana"/>
              </a:rPr>
              <a:t> </a:t>
            </a:r>
            <a:r>
              <a:rPr sz="2000" spc="-10" dirty="0">
                <a:solidFill>
                  <a:srgbClr val="FFFFFF"/>
                </a:solidFill>
                <a:latin typeface="Verdana"/>
                <a:cs typeface="Verdana"/>
              </a:rPr>
              <a:t>antywirusowym.</a:t>
            </a:r>
            <a:endParaRPr sz="2000">
              <a:latin typeface="Verdana"/>
              <a:cs typeface="Verdan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52400" y="-76200"/>
            <a:ext cx="7886700" cy="1325563"/>
          </a:xfrm>
          <a:prstGeom prst="rect">
            <a:avLst/>
          </a:prstGeom>
        </p:spPr>
        <p:txBody>
          <a:bodyPr vert="horz" wrap="square" lIns="0" tIns="268986" rIns="0" bIns="0" rtlCol="0">
            <a:spAutoFit/>
          </a:bodyPr>
          <a:lstStyle/>
          <a:p>
            <a:pPr marL="2417445">
              <a:lnSpc>
                <a:spcPct val="100000"/>
              </a:lnSpc>
              <a:spcBef>
                <a:spcPts val="95"/>
              </a:spcBef>
            </a:pPr>
            <a:r>
              <a:rPr sz="2800" b="1" dirty="0">
                <a:solidFill>
                  <a:srgbClr val="FFFFCC"/>
                </a:solidFill>
                <a:latin typeface="Arial"/>
                <a:cs typeface="Arial"/>
              </a:rPr>
              <a:t>Ochrona</a:t>
            </a:r>
            <a:r>
              <a:rPr sz="2800" b="1" spc="-85" dirty="0">
                <a:solidFill>
                  <a:srgbClr val="FFFFCC"/>
                </a:solidFill>
                <a:latin typeface="Arial"/>
                <a:cs typeface="Arial"/>
              </a:rPr>
              <a:t> </a:t>
            </a:r>
            <a:r>
              <a:rPr sz="2800" b="1" dirty="0">
                <a:solidFill>
                  <a:srgbClr val="FFFFCC"/>
                </a:solidFill>
                <a:latin typeface="Arial"/>
                <a:cs typeface="Arial"/>
              </a:rPr>
              <a:t>roślin</a:t>
            </a:r>
            <a:r>
              <a:rPr sz="2800" b="1" spc="-105" dirty="0">
                <a:solidFill>
                  <a:srgbClr val="FFFFCC"/>
                </a:solidFill>
                <a:latin typeface="Arial"/>
                <a:cs typeface="Arial"/>
              </a:rPr>
              <a:t> </a:t>
            </a:r>
            <a:r>
              <a:rPr sz="2800" b="1" dirty="0">
                <a:solidFill>
                  <a:srgbClr val="FFFFCC"/>
                </a:solidFill>
                <a:latin typeface="Arial"/>
                <a:cs typeface="Arial"/>
              </a:rPr>
              <a:t>przed</a:t>
            </a:r>
            <a:r>
              <a:rPr sz="2800" b="1" spc="-95" dirty="0">
                <a:solidFill>
                  <a:srgbClr val="FFFFCC"/>
                </a:solidFill>
                <a:latin typeface="Arial"/>
                <a:cs typeface="Arial"/>
              </a:rPr>
              <a:t> </a:t>
            </a:r>
            <a:r>
              <a:rPr sz="2800" b="1" spc="-10" dirty="0">
                <a:solidFill>
                  <a:srgbClr val="FFFFCC"/>
                </a:solidFill>
                <a:latin typeface="Arial"/>
                <a:cs typeface="Arial"/>
              </a:rPr>
              <a:t>wirusami</a:t>
            </a:r>
            <a:endParaRPr sz="2800" dirty="0">
              <a:latin typeface="Arial"/>
              <a:cs typeface="Arial"/>
            </a:endParaRPr>
          </a:p>
        </p:txBody>
      </p:sp>
      <p:sp>
        <p:nvSpPr>
          <p:cNvPr id="3" name="object 3"/>
          <p:cNvSpPr txBox="1"/>
          <p:nvPr/>
        </p:nvSpPr>
        <p:spPr>
          <a:xfrm>
            <a:off x="685800" y="1249363"/>
            <a:ext cx="7557134" cy="4568190"/>
          </a:xfrm>
          <a:prstGeom prst="rect">
            <a:avLst/>
          </a:prstGeom>
        </p:spPr>
        <p:txBody>
          <a:bodyPr vert="horz" wrap="square" lIns="0" tIns="164465" rIns="0" bIns="0" rtlCol="0">
            <a:spAutoFit/>
          </a:bodyPr>
          <a:lstStyle/>
          <a:p>
            <a:pPr marL="354965" indent="-342265" algn="just">
              <a:lnSpc>
                <a:spcPct val="100000"/>
              </a:lnSpc>
              <a:spcBef>
                <a:spcPts val="1295"/>
              </a:spcBef>
              <a:buClr>
                <a:srgbClr val="FFFFCC"/>
              </a:buClr>
              <a:buSzPct val="70000"/>
              <a:buFont typeface="Wingdings"/>
              <a:buChar char=""/>
              <a:tabLst>
                <a:tab pos="354965" algn="l"/>
              </a:tabLst>
            </a:pPr>
            <a:r>
              <a:rPr sz="2000" dirty="0">
                <a:solidFill>
                  <a:srgbClr val="FFFFFF"/>
                </a:solidFill>
                <a:latin typeface="Verdana"/>
                <a:cs typeface="Verdana"/>
              </a:rPr>
              <a:t>ochrony</a:t>
            </a:r>
            <a:r>
              <a:rPr sz="2000" spc="-40" dirty="0">
                <a:solidFill>
                  <a:srgbClr val="FFFFFF"/>
                </a:solidFill>
                <a:latin typeface="Verdana"/>
                <a:cs typeface="Verdana"/>
              </a:rPr>
              <a:t> </a:t>
            </a:r>
            <a:r>
              <a:rPr sz="2000" dirty="0">
                <a:solidFill>
                  <a:srgbClr val="FFFFFF"/>
                </a:solidFill>
                <a:latin typeface="Verdana"/>
                <a:cs typeface="Verdana"/>
              </a:rPr>
              <a:t>produkcyjnych</a:t>
            </a:r>
            <a:r>
              <a:rPr sz="2000" spc="-55" dirty="0">
                <a:solidFill>
                  <a:srgbClr val="FFFFFF"/>
                </a:solidFill>
                <a:latin typeface="Verdana"/>
                <a:cs typeface="Verdana"/>
              </a:rPr>
              <a:t> </a:t>
            </a:r>
            <a:r>
              <a:rPr sz="2000" dirty="0">
                <a:solidFill>
                  <a:srgbClr val="FFFFFF"/>
                </a:solidFill>
                <a:latin typeface="Verdana"/>
                <a:cs typeface="Verdana"/>
              </a:rPr>
              <a:t>upraw</a:t>
            </a:r>
            <a:r>
              <a:rPr sz="2000" spc="-25" dirty="0">
                <a:solidFill>
                  <a:srgbClr val="FFFFFF"/>
                </a:solidFill>
                <a:latin typeface="Verdana"/>
                <a:cs typeface="Verdana"/>
              </a:rPr>
              <a:t> </a:t>
            </a:r>
            <a:r>
              <a:rPr sz="2000" spc="-10" dirty="0">
                <a:solidFill>
                  <a:srgbClr val="FFFFFF"/>
                </a:solidFill>
                <a:latin typeface="Verdana"/>
                <a:cs typeface="Verdana"/>
              </a:rPr>
              <a:t>roślin</a:t>
            </a:r>
            <a:endParaRPr sz="2000" dirty="0">
              <a:latin typeface="Verdana"/>
              <a:cs typeface="Verdana"/>
            </a:endParaRPr>
          </a:p>
          <a:p>
            <a:pPr marL="755650" lvl="1" indent="-286385" algn="just">
              <a:lnSpc>
                <a:spcPct val="100000"/>
              </a:lnSpc>
              <a:spcBef>
                <a:spcPts val="1205"/>
              </a:spcBef>
              <a:buClr>
                <a:srgbClr val="99CC00"/>
              </a:buClr>
              <a:buSzPct val="70000"/>
              <a:buFont typeface="Wingdings"/>
              <a:buChar char=""/>
              <a:tabLst>
                <a:tab pos="755650" algn="l"/>
              </a:tabLst>
            </a:pPr>
            <a:r>
              <a:rPr sz="2000" dirty="0">
                <a:solidFill>
                  <a:srgbClr val="FFFFFF"/>
                </a:solidFill>
                <a:latin typeface="Verdana"/>
                <a:cs typeface="Verdana"/>
              </a:rPr>
              <a:t>zdrowy</a:t>
            </a:r>
            <a:r>
              <a:rPr sz="2000" spc="-60" dirty="0">
                <a:solidFill>
                  <a:srgbClr val="FFFFFF"/>
                </a:solidFill>
                <a:latin typeface="Verdana"/>
                <a:cs typeface="Verdana"/>
              </a:rPr>
              <a:t> </a:t>
            </a:r>
            <a:r>
              <a:rPr sz="2000" dirty="0">
                <a:solidFill>
                  <a:srgbClr val="FFFFFF"/>
                </a:solidFill>
                <a:latin typeface="Verdana"/>
                <a:cs typeface="Verdana"/>
              </a:rPr>
              <a:t>materiał</a:t>
            </a:r>
            <a:r>
              <a:rPr sz="2000" spc="-30" dirty="0">
                <a:solidFill>
                  <a:srgbClr val="FFFFFF"/>
                </a:solidFill>
                <a:latin typeface="Verdana"/>
                <a:cs typeface="Verdana"/>
              </a:rPr>
              <a:t> </a:t>
            </a:r>
            <a:r>
              <a:rPr sz="2000" spc="-10" dirty="0">
                <a:solidFill>
                  <a:srgbClr val="FFFFFF"/>
                </a:solidFill>
                <a:latin typeface="Verdana"/>
                <a:cs typeface="Verdana"/>
              </a:rPr>
              <a:t>wyjściowy,</a:t>
            </a:r>
            <a:endParaRPr sz="2000" dirty="0">
              <a:latin typeface="Verdana"/>
              <a:cs typeface="Verdana"/>
            </a:endParaRPr>
          </a:p>
          <a:p>
            <a:pPr marL="755650" lvl="1" indent="-286385" algn="just">
              <a:lnSpc>
                <a:spcPct val="100000"/>
              </a:lnSpc>
              <a:spcBef>
                <a:spcPts val="1200"/>
              </a:spcBef>
              <a:buClr>
                <a:srgbClr val="99CC00"/>
              </a:buClr>
              <a:buSzPct val="70000"/>
              <a:buFont typeface="Wingdings"/>
              <a:buChar char=""/>
              <a:tabLst>
                <a:tab pos="755650" algn="l"/>
              </a:tabLst>
            </a:pPr>
            <a:r>
              <a:rPr sz="2000" dirty="0">
                <a:solidFill>
                  <a:srgbClr val="FFFFFF"/>
                </a:solidFill>
                <a:latin typeface="Verdana"/>
                <a:cs typeface="Verdana"/>
              </a:rPr>
              <a:t>ochrona</a:t>
            </a:r>
            <a:r>
              <a:rPr sz="2000" spc="-60" dirty="0">
                <a:solidFill>
                  <a:srgbClr val="FFFFFF"/>
                </a:solidFill>
                <a:latin typeface="Verdana"/>
                <a:cs typeface="Verdana"/>
              </a:rPr>
              <a:t> </a:t>
            </a:r>
            <a:r>
              <a:rPr sz="2000" dirty="0">
                <a:solidFill>
                  <a:srgbClr val="FFFFFF"/>
                </a:solidFill>
                <a:latin typeface="Verdana"/>
                <a:cs typeface="Verdana"/>
              </a:rPr>
              <a:t>przed</a:t>
            </a:r>
            <a:r>
              <a:rPr sz="2000" spc="-35" dirty="0">
                <a:solidFill>
                  <a:srgbClr val="FFFFFF"/>
                </a:solidFill>
                <a:latin typeface="Verdana"/>
                <a:cs typeface="Verdana"/>
              </a:rPr>
              <a:t> </a:t>
            </a:r>
            <a:r>
              <a:rPr sz="2000" dirty="0">
                <a:solidFill>
                  <a:srgbClr val="FFFFFF"/>
                </a:solidFill>
                <a:latin typeface="Verdana"/>
                <a:cs typeface="Verdana"/>
              </a:rPr>
              <a:t>wektorami</a:t>
            </a:r>
            <a:r>
              <a:rPr sz="2000" spc="-35" dirty="0">
                <a:solidFill>
                  <a:srgbClr val="FFFFFF"/>
                </a:solidFill>
                <a:latin typeface="Verdana"/>
                <a:cs typeface="Verdana"/>
              </a:rPr>
              <a:t> </a:t>
            </a:r>
            <a:r>
              <a:rPr sz="2000" spc="-10" dirty="0">
                <a:solidFill>
                  <a:srgbClr val="FFFFFF"/>
                </a:solidFill>
                <a:latin typeface="Verdana"/>
                <a:cs typeface="Verdana"/>
              </a:rPr>
              <a:t>wirusów,</a:t>
            </a:r>
            <a:endParaRPr sz="2000" dirty="0">
              <a:latin typeface="Verdana"/>
              <a:cs typeface="Verdana"/>
            </a:endParaRPr>
          </a:p>
          <a:p>
            <a:pPr marL="756285" marR="5080" lvl="1" indent="-287020" algn="just">
              <a:lnSpc>
                <a:spcPct val="110100"/>
              </a:lnSpc>
              <a:spcBef>
                <a:spcPts val="955"/>
              </a:spcBef>
              <a:buClr>
                <a:srgbClr val="99CC00"/>
              </a:buClr>
              <a:buSzPct val="70000"/>
              <a:buFont typeface="Wingdings"/>
              <a:buChar char=""/>
              <a:tabLst>
                <a:tab pos="756285" algn="l"/>
              </a:tabLst>
            </a:pPr>
            <a:r>
              <a:rPr sz="2000" dirty="0">
                <a:solidFill>
                  <a:srgbClr val="FFFFFF"/>
                </a:solidFill>
                <a:latin typeface="Verdana"/>
                <a:cs typeface="Verdana"/>
              </a:rPr>
              <a:t>uprawa</a:t>
            </a:r>
            <a:r>
              <a:rPr sz="2000" spc="484" dirty="0">
                <a:solidFill>
                  <a:srgbClr val="FFFFFF"/>
                </a:solidFill>
                <a:latin typeface="Verdana"/>
                <a:cs typeface="Verdana"/>
              </a:rPr>
              <a:t>  </a:t>
            </a:r>
            <a:r>
              <a:rPr sz="2000" dirty="0">
                <a:solidFill>
                  <a:srgbClr val="FFFFFF"/>
                </a:solidFill>
                <a:latin typeface="Verdana"/>
                <a:cs typeface="Verdana"/>
              </a:rPr>
              <a:t>odmian</a:t>
            </a:r>
            <a:r>
              <a:rPr sz="2000" spc="100" dirty="0">
                <a:solidFill>
                  <a:srgbClr val="FFFFFF"/>
                </a:solidFill>
                <a:latin typeface="Verdana"/>
                <a:cs typeface="Verdana"/>
              </a:rPr>
              <a:t>   </a:t>
            </a:r>
            <a:r>
              <a:rPr sz="2000" dirty="0">
                <a:solidFill>
                  <a:srgbClr val="FFFFFF"/>
                </a:solidFill>
                <a:latin typeface="Verdana"/>
                <a:cs typeface="Verdana"/>
              </a:rPr>
              <a:t>roślin</a:t>
            </a:r>
            <a:r>
              <a:rPr sz="2000" spc="100" dirty="0">
                <a:solidFill>
                  <a:srgbClr val="FFFFFF"/>
                </a:solidFill>
                <a:latin typeface="Verdana"/>
                <a:cs typeface="Verdana"/>
              </a:rPr>
              <a:t>   </a:t>
            </a:r>
            <a:r>
              <a:rPr sz="2000" dirty="0">
                <a:solidFill>
                  <a:srgbClr val="FFFFFF"/>
                </a:solidFill>
                <a:latin typeface="Verdana"/>
                <a:cs typeface="Verdana"/>
              </a:rPr>
              <a:t>odpornych</a:t>
            </a:r>
            <a:r>
              <a:rPr sz="2000" spc="490" dirty="0">
                <a:solidFill>
                  <a:srgbClr val="FFFFFF"/>
                </a:solidFill>
                <a:latin typeface="Verdana"/>
                <a:cs typeface="Verdana"/>
              </a:rPr>
              <a:t>  </a:t>
            </a:r>
            <a:r>
              <a:rPr sz="2000" dirty="0">
                <a:solidFill>
                  <a:srgbClr val="FFFFFF"/>
                </a:solidFill>
                <a:latin typeface="Verdana"/>
                <a:cs typeface="Verdana"/>
              </a:rPr>
              <a:t>na</a:t>
            </a:r>
            <a:r>
              <a:rPr sz="2000" spc="490" dirty="0">
                <a:solidFill>
                  <a:srgbClr val="FFFFFF"/>
                </a:solidFill>
                <a:latin typeface="Verdana"/>
                <a:cs typeface="Verdana"/>
              </a:rPr>
              <a:t>  </a:t>
            </a:r>
            <a:r>
              <a:rPr sz="2000" spc="-10" dirty="0">
                <a:solidFill>
                  <a:srgbClr val="FFFFFF"/>
                </a:solidFill>
                <a:latin typeface="Verdana"/>
                <a:cs typeface="Verdana"/>
              </a:rPr>
              <a:t>choroby wirusowe,</a:t>
            </a:r>
            <a:endParaRPr sz="2000" dirty="0">
              <a:latin typeface="Verdana"/>
              <a:cs typeface="Verdana"/>
            </a:endParaRPr>
          </a:p>
          <a:p>
            <a:pPr marL="354965" indent="-342265" algn="just">
              <a:lnSpc>
                <a:spcPct val="100000"/>
              </a:lnSpc>
              <a:spcBef>
                <a:spcPts val="1200"/>
              </a:spcBef>
              <a:buClr>
                <a:srgbClr val="FFFFCC"/>
              </a:buClr>
              <a:buSzPct val="70000"/>
              <a:buFont typeface="Wingdings"/>
              <a:buChar char=""/>
              <a:tabLst>
                <a:tab pos="354965" algn="l"/>
              </a:tabLst>
            </a:pPr>
            <a:r>
              <a:rPr sz="2000" dirty="0">
                <a:solidFill>
                  <a:srgbClr val="FFFFFF"/>
                </a:solidFill>
                <a:latin typeface="Verdana"/>
                <a:cs typeface="Verdana"/>
              </a:rPr>
              <a:t>Plantacje</a:t>
            </a:r>
            <a:r>
              <a:rPr sz="2000" spc="-55" dirty="0">
                <a:solidFill>
                  <a:srgbClr val="FFFFFF"/>
                </a:solidFill>
                <a:latin typeface="Verdana"/>
                <a:cs typeface="Verdana"/>
              </a:rPr>
              <a:t> </a:t>
            </a:r>
            <a:r>
              <a:rPr sz="2000" dirty="0">
                <a:solidFill>
                  <a:srgbClr val="FFFFFF"/>
                </a:solidFill>
                <a:latin typeface="Verdana"/>
                <a:cs typeface="Verdana"/>
              </a:rPr>
              <a:t>nasienne</a:t>
            </a:r>
            <a:r>
              <a:rPr sz="2000" spc="-50" dirty="0">
                <a:solidFill>
                  <a:srgbClr val="FFFFFF"/>
                </a:solidFill>
                <a:latin typeface="Verdana"/>
                <a:cs typeface="Verdana"/>
              </a:rPr>
              <a:t> </a:t>
            </a:r>
            <a:r>
              <a:rPr sz="2000" dirty="0">
                <a:solidFill>
                  <a:srgbClr val="FFFFFF"/>
                </a:solidFill>
                <a:latin typeface="Verdana"/>
                <a:cs typeface="Verdana"/>
              </a:rPr>
              <a:t>i</a:t>
            </a:r>
            <a:r>
              <a:rPr sz="2000" spc="-35" dirty="0">
                <a:solidFill>
                  <a:srgbClr val="FFFFFF"/>
                </a:solidFill>
                <a:latin typeface="Verdana"/>
                <a:cs typeface="Verdana"/>
              </a:rPr>
              <a:t> </a:t>
            </a:r>
            <a:r>
              <a:rPr sz="2000" dirty="0">
                <a:solidFill>
                  <a:srgbClr val="FFFFFF"/>
                </a:solidFill>
                <a:latin typeface="Verdana"/>
                <a:cs typeface="Verdana"/>
              </a:rPr>
              <a:t>plantacje</a:t>
            </a:r>
            <a:r>
              <a:rPr sz="2000" spc="-60" dirty="0">
                <a:solidFill>
                  <a:srgbClr val="FFFFFF"/>
                </a:solidFill>
                <a:latin typeface="Verdana"/>
                <a:cs typeface="Verdana"/>
              </a:rPr>
              <a:t> </a:t>
            </a:r>
            <a:r>
              <a:rPr sz="2000" dirty="0">
                <a:solidFill>
                  <a:srgbClr val="FFFFFF"/>
                </a:solidFill>
                <a:latin typeface="Verdana"/>
                <a:cs typeface="Verdana"/>
              </a:rPr>
              <a:t>roślin</a:t>
            </a:r>
            <a:r>
              <a:rPr sz="2000" spc="-30" dirty="0">
                <a:solidFill>
                  <a:srgbClr val="FFFFFF"/>
                </a:solidFill>
                <a:latin typeface="Verdana"/>
                <a:cs typeface="Verdana"/>
              </a:rPr>
              <a:t> </a:t>
            </a:r>
            <a:r>
              <a:rPr sz="2000" spc="-10" dirty="0">
                <a:solidFill>
                  <a:srgbClr val="FFFFFF"/>
                </a:solidFill>
                <a:latin typeface="Verdana"/>
                <a:cs typeface="Verdana"/>
              </a:rPr>
              <a:t>matecznych</a:t>
            </a:r>
            <a:endParaRPr sz="2000" dirty="0">
              <a:latin typeface="Verdana"/>
              <a:cs typeface="Verdana"/>
            </a:endParaRPr>
          </a:p>
          <a:p>
            <a:pPr marL="756285" marR="5080" lvl="1" indent="-287020" algn="just">
              <a:lnSpc>
                <a:spcPct val="110000"/>
              </a:lnSpc>
              <a:spcBef>
                <a:spcPts val="960"/>
              </a:spcBef>
              <a:buClr>
                <a:srgbClr val="99CC00"/>
              </a:buClr>
              <a:buSzPct val="70000"/>
              <a:buFont typeface="Wingdings"/>
              <a:buChar char=""/>
              <a:tabLst>
                <a:tab pos="756285" algn="l"/>
              </a:tabLst>
            </a:pPr>
            <a:r>
              <a:rPr sz="2000" dirty="0">
                <a:solidFill>
                  <a:srgbClr val="FFFFFF"/>
                </a:solidFill>
                <a:latin typeface="Verdana"/>
                <a:cs typeface="Verdana"/>
              </a:rPr>
              <a:t>wakcynizacja</a:t>
            </a:r>
            <a:r>
              <a:rPr sz="2000" spc="125" dirty="0">
                <a:solidFill>
                  <a:srgbClr val="FFFFFF"/>
                </a:solidFill>
                <a:latin typeface="Verdana"/>
                <a:cs typeface="Verdana"/>
              </a:rPr>
              <a:t>  </a:t>
            </a:r>
            <a:r>
              <a:rPr sz="2000" dirty="0">
                <a:solidFill>
                  <a:srgbClr val="FFFFFF"/>
                </a:solidFill>
                <a:latin typeface="Verdana"/>
                <a:cs typeface="Verdana"/>
              </a:rPr>
              <a:t>czyli</a:t>
            </a:r>
            <a:r>
              <a:rPr sz="2000" spc="125" dirty="0">
                <a:solidFill>
                  <a:srgbClr val="FFFFFF"/>
                </a:solidFill>
                <a:latin typeface="Verdana"/>
                <a:cs typeface="Verdana"/>
              </a:rPr>
              <a:t>  </a:t>
            </a:r>
            <a:r>
              <a:rPr sz="2000" dirty="0">
                <a:solidFill>
                  <a:srgbClr val="FFFFFF"/>
                </a:solidFill>
                <a:latin typeface="Verdana"/>
                <a:cs typeface="Verdana"/>
              </a:rPr>
              <a:t>zakażanie</a:t>
            </a:r>
            <a:r>
              <a:rPr sz="2000" spc="114" dirty="0">
                <a:solidFill>
                  <a:srgbClr val="FFFFFF"/>
                </a:solidFill>
                <a:latin typeface="Verdana"/>
                <a:cs typeface="Verdana"/>
              </a:rPr>
              <a:t>  </a:t>
            </a:r>
            <a:r>
              <a:rPr sz="2000" dirty="0">
                <a:solidFill>
                  <a:srgbClr val="FFFFFF"/>
                </a:solidFill>
                <a:latin typeface="Verdana"/>
                <a:cs typeface="Verdana"/>
              </a:rPr>
              <a:t>roślin</a:t>
            </a:r>
            <a:r>
              <a:rPr sz="2000" spc="135" dirty="0">
                <a:solidFill>
                  <a:srgbClr val="FFFFFF"/>
                </a:solidFill>
                <a:latin typeface="Verdana"/>
                <a:cs typeface="Verdana"/>
              </a:rPr>
              <a:t>  </a:t>
            </a:r>
            <a:r>
              <a:rPr sz="2000" spc="-10" dirty="0">
                <a:solidFill>
                  <a:srgbClr val="FFFFFF"/>
                </a:solidFill>
                <a:latin typeface="Verdana"/>
                <a:cs typeface="Verdana"/>
              </a:rPr>
              <a:t>awirulentnym </a:t>
            </a:r>
            <a:r>
              <a:rPr sz="2000" dirty="0">
                <a:solidFill>
                  <a:srgbClr val="FFFFFF"/>
                </a:solidFill>
                <a:latin typeface="Verdana"/>
                <a:cs typeface="Verdana"/>
              </a:rPr>
              <a:t>szczepem</a:t>
            </a:r>
            <a:r>
              <a:rPr sz="2000" spc="285" dirty="0">
                <a:solidFill>
                  <a:srgbClr val="FFFFFF"/>
                </a:solidFill>
                <a:latin typeface="Verdana"/>
                <a:cs typeface="Verdana"/>
              </a:rPr>
              <a:t>  </a:t>
            </a:r>
            <a:r>
              <a:rPr sz="2000" dirty="0">
                <a:solidFill>
                  <a:srgbClr val="FFFFFF"/>
                </a:solidFill>
                <a:latin typeface="Verdana"/>
                <a:cs typeface="Verdana"/>
              </a:rPr>
              <a:t>wirusa</a:t>
            </a:r>
            <a:r>
              <a:rPr sz="2000" spc="285" dirty="0">
                <a:solidFill>
                  <a:srgbClr val="FFFFFF"/>
                </a:solidFill>
                <a:latin typeface="Verdana"/>
                <a:cs typeface="Verdana"/>
              </a:rPr>
              <a:t>  </a:t>
            </a:r>
            <a:r>
              <a:rPr sz="2000" dirty="0">
                <a:solidFill>
                  <a:srgbClr val="FFFFFF"/>
                </a:solidFill>
                <a:latin typeface="Verdana"/>
                <a:cs typeface="Verdana"/>
              </a:rPr>
              <a:t>w</a:t>
            </a:r>
            <a:r>
              <a:rPr sz="2000" spc="295" dirty="0">
                <a:solidFill>
                  <a:srgbClr val="FFFFFF"/>
                </a:solidFill>
                <a:latin typeface="Verdana"/>
                <a:cs typeface="Verdana"/>
              </a:rPr>
              <a:t>  </a:t>
            </a:r>
            <a:r>
              <a:rPr sz="2000" dirty="0">
                <a:solidFill>
                  <a:srgbClr val="FFFFFF"/>
                </a:solidFill>
                <a:latin typeface="Verdana"/>
                <a:cs typeface="Verdana"/>
              </a:rPr>
              <a:t>celu</a:t>
            </a:r>
            <a:r>
              <a:rPr sz="2000" spc="295" dirty="0">
                <a:solidFill>
                  <a:srgbClr val="FFFFFF"/>
                </a:solidFill>
                <a:latin typeface="Verdana"/>
                <a:cs typeface="Verdana"/>
              </a:rPr>
              <a:t>  </a:t>
            </a:r>
            <a:r>
              <a:rPr sz="2000" dirty="0">
                <a:solidFill>
                  <a:srgbClr val="FFFFFF"/>
                </a:solidFill>
                <a:latin typeface="Verdana"/>
                <a:cs typeface="Verdana"/>
              </a:rPr>
              <a:t>wywołania</a:t>
            </a:r>
            <a:r>
              <a:rPr sz="2000" spc="310" dirty="0">
                <a:solidFill>
                  <a:srgbClr val="FFFFFF"/>
                </a:solidFill>
                <a:latin typeface="Verdana"/>
                <a:cs typeface="Verdana"/>
              </a:rPr>
              <a:t>  </a:t>
            </a:r>
            <a:r>
              <a:rPr sz="2000" spc="-10" dirty="0">
                <a:solidFill>
                  <a:srgbClr val="FFFFFF"/>
                </a:solidFill>
                <a:latin typeface="Verdana"/>
                <a:cs typeface="Verdana"/>
              </a:rPr>
              <a:t>odporności roślin,</a:t>
            </a:r>
            <a:endParaRPr sz="2000" dirty="0">
              <a:latin typeface="Verdana"/>
              <a:cs typeface="Verdana"/>
            </a:endParaRPr>
          </a:p>
          <a:p>
            <a:pPr marL="755650" lvl="1" indent="-286385" algn="just">
              <a:lnSpc>
                <a:spcPct val="100000"/>
              </a:lnSpc>
              <a:spcBef>
                <a:spcPts val="1200"/>
              </a:spcBef>
              <a:buClr>
                <a:srgbClr val="99CC00"/>
              </a:buClr>
              <a:buSzPct val="70000"/>
              <a:buFont typeface="Wingdings"/>
              <a:buChar char=""/>
              <a:tabLst>
                <a:tab pos="755650" algn="l"/>
              </a:tabLst>
            </a:pPr>
            <a:r>
              <a:rPr sz="2000" dirty="0">
                <a:solidFill>
                  <a:srgbClr val="FFFFFF"/>
                </a:solidFill>
                <a:latin typeface="Verdana"/>
                <a:cs typeface="Verdana"/>
              </a:rPr>
              <a:t>uwalnianie</a:t>
            </a:r>
            <a:r>
              <a:rPr sz="2000" spc="490" dirty="0">
                <a:solidFill>
                  <a:srgbClr val="FFFFFF"/>
                </a:solidFill>
                <a:latin typeface="Verdana"/>
                <a:cs typeface="Verdana"/>
              </a:rPr>
              <a:t> </a:t>
            </a:r>
            <a:r>
              <a:rPr sz="2000" dirty="0">
                <a:solidFill>
                  <a:srgbClr val="FFFFFF"/>
                </a:solidFill>
                <a:latin typeface="Verdana"/>
                <a:cs typeface="Verdana"/>
              </a:rPr>
              <a:t>roślin</a:t>
            </a:r>
            <a:r>
              <a:rPr sz="2000" spc="-90" dirty="0">
                <a:solidFill>
                  <a:srgbClr val="FFFFFF"/>
                </a:solidFill>
                <a:latin typeface="Verdana"/>
                <a:cs typeface="Verdana"/>
              </a:rPr>
              <a:t>  </a:t>
            </a:r>
            <a:r>
              <a:rPr sz="2000" dirty="0">
                <a:solidFill>
                  <a:srgbClr val="FFFFFF"/>
                </a:solidFill>
                <a:latin typeface="Verdana"/>
                <a:cs typeface="Verdana"/>
              </a:rPr>
              <a:t>od</a:t>
            </a:r>
            <a:r>
              <a:rPr sz="2000" spc="495" dirty="0">
                <a:solidFill>
                  <a:srgbClr val="FFFFFF"/>
                </a:solidFill>
                <a:latin typeface="Verdana"/>
                <a:cs typeface="Verdana"/>
              </a:rPr>
              <a:t> </a:t>
            </a:r>
            <a:r>
              <a:rPr sz="2000" dirty="0">
                <a:solidFill>
                  <a:srgbClr val="FFFFFF"/>
                </a:solidFill>
                <a:latin typeface="Verdana"/>
                <a:cs typeface="Verdana"/>
              </a:rPr>
              <a:t>wirusów,</a:t>
            </a:r>
            <a:r>
              <a:rPr sz="2000" spc="-100" dirty="0">
                <a:solidFill>
                  <a:srgbClr val="FFFFFF"/>
                </a:solidFill>
                <a:latin typeface="Verdana"/>
                <a:cs typeface="Verdana"/>
              </a:rPr>
              <a:t>  </a:t>
            </a:r>
            <a:r>
              <a:rPr sz="2000" dirty="0">
                <a:solidFill>
                  <a:srgbClr val="FFFFFF"/>
                </a:solidFill>
                <a:latin typeface="Verdana"/>
                <a:cs typeface="Verdana"/>
              </a:rPr>
              <a:t>czyli</a:t>
            </a:r>
            <a:r>
              <a:rPr sz="2000" spc="-100" dirty="0">
                <a:solidFill>
                  <a:srgbClr val="FFFFFF"/>
                </a:solidFill>
                <a:latin typeface="Verdana"/>
                <a:cs typeface="Verdana"/>
              </a:rPr>
              <a:t>  </a:t>
            </a:r>
            <a:r>
              <a:rPr sz="2000" dirty="0">
                <a:solidFill>
                  <a:srgbClr val="FFFFFF"/>
                </a:solidFill>
                <a:latin typeface="Verdana"/>
                <a:cs typeface="Verdana"/>
              </a:rPr>
              <a:t>tzw.</a:t>
            </a:r>
            <a:r>
              <a:rPr sz="2000" spc="-95" dirty="0">
                <a:solidFill>
                  <a:srgbClr val="FFFFFF"/>
                </a:solidFill>
                <a:latin typeface="Verdana"/>
                <a:cs typeface="Verdana"/>
              </a:rPr>
              <a:t>  </a:t>
            </a:r>
            <a:r>
              <a:rPr sz="2000" spc="-10" dirty="0">
                <a:solidFill>
                  <a:srgbClr val="FFFFFF"/>
                </a:solidFill>
                <a:latin typeface="Verdana"/>
                <a:cs typeface="Verdana"/>
              </a:rPr>
              <a:t>odwiruso-</a:t>
            </a:r>
            <a:endParaRPr sz="2000" dirty="0">
              <a:latin typeface="Verdana"/>
              <a:cs typeface="Verdana"/>
            </a:endParaRPr>
          </a:p>
          <a:p>
            <a:pPr marL="756285" algn="just">
              <a:lnSpc>
                <a:spcPct val="100000"/>
              </a:lnSpc>
              <a:spcBef>
                <a:spcPts val="244"/>
              </a:spcBef>
            </a:pPr>
            <a:r>
              <a:rPr sz="2000" dirty="0">
                <a:solidFill>
                  <a:srgbClr val="FFFFFF"/>
                </a:solidFill>
                <a:latin typeface="Verdana"/>
                <a:cs typeface="Verdana"/>
              </a:rPr>
              <a:t>wywanie</a:t>
            </a:r>
            <a:r>
              <a:rPr sz="2000" spc="-40" dirty="0">
                <a:solidFill>
                  <a:srgbClr val="FFFFFF"/>
                </a:solidFill>
                <a:latin typeface="Verdana"/>
                <a:cs typeface="Verdana"/>
              </a:rPr>
              <a:t> </a:t>
            </a:r>
            <a:r>
              <a:rPr sz="2000" spc="-10" dirty="0">
                <a:solidFill>
                  <a:srgbClr val="FFFFFF"/>
                </a:solidFill>
                <a:latin typeface="Verdana"/>
                <a:cs typeface="Verdana"/>
              </a:rPr>
              <a:t>roślin.</a:t>
            </a:r>
            <a:endParaRPr sz="2000" dirty="0">
              <a:latin typeface="Verdana"/>
              <a:cs typeface="Verdan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84212" y="620648"/>
            <a:ext cx="8064500" cy="3200400"/>
          </a:xfrm>
          <a:prstGeom prst="rect">
            <a:avLst/>
          </a:prstGeom>
        </p:spPr>
      </p:pic>
      <p:sp>
        <p:nvSpPr>
          <p:cNvPr id="3" name="object 3"/>
          <p:cNvSpPr txBox="1"/>
          <p:nvPr/>
        </p:nvSpPr>
        <p:spPr>
          <a:xfrm>
            <a:off x="2203195" y="3240786"/>
            <a:ext cx="1033780" cy="453390"/>
          </a:xfrm>
          <a:prstGeom prst="rect">
            <a:avLst/>
          </a:prstGeom>
        </p:spPr>
        <p:txBody>
          <a:bodyPr vert="horz" wrap="square" lIns="0" tIns="13335" rIns="0" bIns="0" rtlCol="0">
            <a:spAutoFit/>
          </a:bodyPr>
          <a:lstStyle/>
          <a:p>
            <a:pPr marL="12700">
              <a:lnSpc>
                <a:spcPct val="100000"/>
              </a:lnSpc>
              <a:spcBef>
                <a:spcPts val="105"/>
              </a:spcBef>
            </a:pPr>
            <a:r>
              <a:rPr sz="1400" spc="-10" dirty="0">
                <a:latin typeface="Microsoft Sans Serif"/>
                <a:cs typeface="Microsoft Sans Serif"/>
              </a:rPr>
              <a:t>Hodowla</a:t>
            </a:r>
            <a:endParaRPr sz="1400">
              <a:latin typeface="Microsoft Sans Serif"/>
              <a:cs typeface="Microsoft Sans Serif"/>
            </a:endParaRPr>
          </a:p>
          <a:p>
            <a:pPr marL="12700">
              <a:lnSpc>
                <a:spcPct val="100000"/>
              </a:lnSpc>
            </a:pPr>
            <a:r>
              <a:rPr sz="1400" spc="-10" dirty="0">
                <a:latin typeface="Microsoft Sans Serif"/>
                <a:cs typeface="Microsoft Sans Serif"/>
              </a:rPr>
              <a:t>merystemów</a:t>
            </a:r>
            <a:endParaRPr sz="1400">
              <a:latin typeface="Microsoft Sans Serif"/>
              <a:cs typeface="Microsoft Sans Serif"/>
            </a:endParaRPr>
          </a:p>
        </p:txBody>
      </p:sp>
      <p:sp>
        <p:nvSpPr>
          <p:cNvPr id="4" name="object 4"/>
          <p:cNvSpPr txBox="1"/>
          <p:nvPr/>
        </p:nvSpPr>
        <p:spPr>
          <a:xfrm>
            <a:off x="3787902" y="3240786"/>
            <a:ext cx="807085" cy="453390"/>
          </a:xfrm>
          <a:prstGeom prst="rect">
            <a:avLst/>
          </a:prstGeom>
        </p:spPr>
        <p:txBody>
          <a:bodyPr vert="horz" wrap="square" lIns="0" tIns="13335" rIns="0" bIns="0" rtlCol="0">
            <a:spAutoFit/>
          </a:bodyPr>
          <a:lstStyle/>
          <a:p>
            <a:pPr marL="12700">
              <a:lnSpc>
                <a:spcPct val="100000"/>
              </a:lnSpc>
              <a:spcBef>
                <a:spcPts val="105"/>
              </a:spcBef>
            </a:pPr>
            <a:r>
              <a:rPr sz="1400" spc="-10" dirty="0">
                <a:latin typeface="Microsoft Sans Serif"/>
                <a:cs typeface="Microsoft Sans Serif"/>
              </a:rPr>
              <a:t>Uzyskana</a:t>
            </a:r>
            <a:endParaRPr sz="1400">
              <a:latin typeface="Microsoft Sans Serif"/>
              <a:cs typeface="Microsoft Sans Serif"/>
            </a:endParaRPr>
          </a:p>
          <a:p>
            <a:pPr marL="12700">
              <a:lnSpc>
                <a:spcPct val="100000"/>
              </a:lnSpc>
            </a:pPr>
            <a:r>
              <a:rPr sz="1400" spc="-10" dirty="0">
                <a:latin typeface="Microsoft Sans Serif"/>
                <a:cs typeface="Microsoft Sans Serif"/>
              </a:rPr>
              <a:t>roślina</a:t>
            </a:r>
            <a:endParaRPr sz="1400">
              <a:latin typeface="Microsoft Sans Serif"/>
              <a:cs typeface="Microsoft Sans Serif"/>
            </a:endParaRPr>
          </a:p>
        </p:txBody>
      </p:sp>
      <p:sp>
        <p:nvSpPr>
          <p:cNvPr id="5" name="object 5"/>
          <p:cNvSpPr txBox="1"/>
          <p:nvPr/>
        </p:nvSpPr>
        <p:spPr>
          <a:xfrm>
            <a:off x="329590" y="4099407"/>
            <a:ext cx="7965440" cy="2376170"/>
          </a:xfrm>
          <a:prstGeom prst="rect">
            <a:avLst/>
          </a:prstGeom>
        </p:spPr>
        <p:txBody>
          <a:bodyPr vert="horz" wrap="square" lIns="0" tIns="12700" rIns="0" bIns="0" rtlCol="0">
            <a:spAutoFit/>
          </a:bodyPr>
          <a:lstStyle/>
          <a:p>
            <a:pPr marL="600075" marR="5080" algn="ctr">
              <a:lnSpc>
                <a:spcPct val="125000"/>
              </a:lnSpc>
              <a:spcBef>
                <a:spcPts val="100"/>
              </a:spcBef>
            </a:pPr>
            <a:r>
              <a:rPr sz="2000" dirty="0">
                <a:solidFill>
                  <a:srgbClr val="FFFFFF"/>
                </a:solidFill>
                <a:latin typeface="Microsoft Sans Serif"/>
                <a:cs typeface="Microsoft Sans Serif"/>
              </a:rPr>
              <a:t>Metody</a:t>
            </a:r>
            <a:r>
              <a:rPr sz="2000" spc="-45" dirty="0">
                <a:solidFill>
                  <a:srgbClr val="FFFFFF"/>
                </a:solidFill>
                <a:latin typeface="Microsoft Sans Serif"/>
                <a:cs typeface="Microsoft Sans Serif"/>
              </a:rPr>
              <a:t> </a:t>
            </a:r>
            <a:r>
              <a:rPr sz="2000" dirty="0">
                <a:solidFill>
                  <a:srgbClr val="FFFFFF"/>
                </a:solidFill>
                <a:latin typeface="Microsoft Sans Serif"/>
                <a:cs typeface="Microsoft Sans Serif"/>
              </a:rPr>
              <a:t>uwalniania</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roślin</a:t>
            </a:r>
            <a:r>
              <a:rPr sz="2000" spc="-25" dirty="0">
                <a:solidFill>
                  <a:srgbClr val="FFFFFF"/>
                </a:solidFill>
                <a:latin typeface="Microsoft Sans Serif"/>
                <a:cs typeface="Microsoft Sans Serif"/>
              </a:rPr>
              <a:t> </a:t>
            </a:r>
            <a:r>
              <a:rPr sz="2000" dirty="0">
                <a:solidFill>
                  <a:srgbClr val="FFFFFF"/>
                </a:solidFill>
                <a:latin typeface="Microsoft Sans Serif"/>
                <a:cs typeface="Microsoft Sans Serif"/>
              </a:rPr>
              <a:t>chryzantem</a:t>
            </a:r>
            <a:r>
              <a:rPr sz="2000" spc="-70" dirty="0">
                <a:solidFill>
                  <a:srgbClr val="FFFFFF"/>
                </a:solidFill>
                <a:latin typeface="Microsoft Sans Serif"/>
                <a:cs typeface="Microsoft Sans Serif"/>
              </a:rPr>
              <a:t> </a:t>
            </a:r>
            <a:r>
              <a:rPr sz="2000" dirty="0">
                <a:solidFill>
                  <a:srgbClr val="FFFFFF"/>
                </a:solidFill>
                <a:latin typeface="Microsoft Sans Serif"/>
                <a:cs typeface="Microsoft Sans Serif"/>
              </a:rPr>
              <a:t>od</a:t>
            </a:r>
            <a:r>
              <a:rPr sz="2000" spc="-30" dirty="0">
                <a:solidFill>
                  <a:srgbClr val="FFFFFF"/>
                </a:solidFill>
                <a:latin typeface="Microsoft Sans Serif"/>
                <a:cs typeface="Microsoft Sans Serif"/>
              </a:rPr>
              <a:t> </a:t>
            </a:r>
            <a:r>
              <a:rPr sz="2000" spc="-10" dirty="0">
                <a:solidFill>
                  <a:srgbClr val="FFFFFF"/>
                </a:solidFill>
                <a:latin typeface="Microsoft Sans Serif"/>
                <a:cs typeface="Microsoft Sans Serif"/>
              </a:rPr>
              <a:t>wirusów.</a:t>
            </a:r>
            <a:r>
              <a:rPr sz="2000" spc="-50" dirty="0">
                <a:solidFill>
                  <a:srgbClr val="FFFFFF"/>
                </a:solidFill>
                <a:latin typeface="Microsoft Sans Serif"/>
                <a:cs typeface="Microsoft Sans Serif"/>
              </a:rPr>
              <a:t> </a:t>
            </a:r>
            <a:r>
              <a:rPr sz="2000" dirty="0">
                <a:solidFill>
                  <a:srgbClr val="FFFFFF"/>
                </a:solidFill>
                <a:latin typeface="Microsoft Sans Serif"/>
                <a:cs typeface="Microsoft Sans Serif"/>
              </a:rPr>
              <a:t>Po</a:t>
            </a:r>
            <a:r>
              <a:rPr sz="2000" spc="-20" dirty="0">
                <a:solidFill>
                  <a:srgbClr val="FFFFFF"/>
                </a:solidFill>
                <a:latin typeface="Microsoft Sans Serif"/>
                <a:cs typeface="Microsoft Sans Serif"/>
              </a:rPr>
              <a:t> </a:t>
            </a:r>
            <a:r>
              <a:rPr sz="2000" spc="-10" dirty="0">
                <a:solidFill>
                  <a:srgbClr val="FFFFFF"/>
                </a:solidFill>
                <a:latin typeface="Microsoft Sans Serif"/>
                <a:cs typeface="Microsoft Sans Serif"/>
              </a:rPr>
              <a:t>termoterapii </a:t>
            </a:r>
            <a:r>
              <a:rPr sz="2000" dirty="0">
                <a:solidFill>
                  <a:srgbClr val="FFFFFF"/>
                </a:solidFill>
                <a:latin typeface="Microsoft Sans Serif"/>
                <a:cs typeface="Microsoft Sans Serif"/>
              </a:rPr>
              <a:t>(3-6</a:t>
            </a:r>
            <a:r>
              <a:rPr sz="2000" spc="-20" dirty="0">
                <a:solidFill>
                  <a:srgbClr val="FFFFFF"/>
                </a:solidFill>
                <a:latin typeface="Microsoft Sans Serif"/>
                <a:cs typeface="Microsoft Sans Serif"/>
              </a:rPr>
              <a:t> </a:t>
            </a:r>
            <a:r>
              <a:rPr sz="2000" dirty="0">
                <a:solidFill>
                  <a:srgbClr val="FFFFFF"/>
                </a:solidFill>
                <a:latin typeface="Microsoft Sans Serif"/>
                <a:cs typeface="Microsoft Sans Serif"/>
              </a:rPr>
              <a:t>tyg.</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w</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temp.</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38-42°C)</a:t>
            </a:r>
            <a:r>
              <a:rPr sz="2000" spc="-25" dirty="0">
                <a:solidFill>
                  <a:srgbClr val="FFFFFF"/>
                </a:solidFill>
                <a:latin typeface="Microsoft Sans Serif"/>
                <a:cs typeface="Microsoft Sans Serif"/>
              </a:rPr>
              <a:t> </a:t>
            </a:r>
            <a:r>
              <a:rPr sz="2000" dirty="0">
                <a:solidFill>
                  <a:srgbClr val="FFFFFF"/>
                </a:solidFill>
                <a:latin typeface="Microsoft Sans Serif"/>
                <a:cs typeface="Microsoft Sans Serif"/>
              </a:rPr>
              <a:t>wycina</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się</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wierzchołki</a:t>
            </a:r>
            <a:r>
              <a:rPr sz="2000" spc="-35" dirty="0">
                <a:solidFill>
                  <a:srgbClr val="FFFFFF"/>
                </a:solidFill>
                <a:latin typeface="Microsoft Sans Serif"/>
                <a:cs typeface="Microsoft Sans Serif"/>
              </a:rPr>
              <a:t> </a:t>
            </a:r>
            <a:r>
              <a:rPr sz="2000" dirty="0">
                <a:solidFill>
                  <a:srgbClr val="FFFFFF"/>
                </a:solidFill>
                <a:latin typeface="Microsoft Sans Serif"/>
                <a:cs typeface="Microsoft Sans Serif"/>
              </a:rPr>
              <a:t>wzrostu</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i</a:t>
            </a:r>
            <a:r>
              <a:rPr sz="2000" spc="10" dirty="0">
                <a:solidFill>
                  <a:srgbClr val="FFFFFF"/>
                </a:solidFill>
                <a:latin typeface="Microsoft Sans Serif"/>
                <a:cs typeface="Microsoft Sans Serif"/>
              </a:rPr>
              <a:t> </a:t>
            </a:r>
            <a:r>
              <a:rPr sz="2000" spc="-25" dirty="0">
                <a:solidFill>
                  <a:srgbClr val="FFFFFF"/>
                </a:solidFill>
                <a:latin typeface="Microsoft Sans Serif"/>
                <a:cs typeface="Microsoft Sans Serif"/>
              </a:rPr>
              <a:t>na </a:t>
            </a:r>
            <a:r>
              <a:rPr sz="2000" dirty="0">
                <a:solidFill>
                  <a:srgbClr val="FFFFFF"/>
                </a:solidFill>
                <a:latin typeface="Microsoft Sans Serif"/>
                <a:cs typeface="Microsoft Sans Serif"/>
              </a:rPr>
              <a:t>pożywkach</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odtwarza</a:t>
            </a:r>
            <a:r>
              <a:rPr sz="2000" spc="-30" dirty="0">
                <a:solidFill>
                  <a:srgbClr val="FFFFFF"/>
                </a:solidFill>
                <a:latin typeface="Microsoft Sans Serif"/>
                <a:cs typeface="Microsoft Sans Serif"/>
              </a:rPr>
              <a:t> </a:t>
            </a:r>
            <a:r>
              <a:rPr sz="2000" dirty="0">
                <a:solidFill>
                  <a:srgbClr val="FFFFFF"/>
                </a:solidFill>
                <a:latin typeface="Microsoft Sans Serif"/>
                <a:cs typeface="Microsoft Sans Serif"/>
              </a:rPr>
              <a:t>się</a:t>
            </a:r>
            <a:r>
              <a:rPr sz="2000" spc="-10" dirty="0">
                <a:solidFill>
                  <a:srgbClr val="FFFFFF"/>
                </a:solidFill>
                <a:latin typeface="Microsoft Sans Serif"/>
                <a:cs typeface="Microsoft Sans Serif"/>
              </a:rPr>
              <a:t> </a:t>
            </a:r>
            <a:r>
              <a:rPr sz="2000" dirty="0">
                <a:solidFill>
                  <a:srgbClr val="FFFFFF"/>
                </a:solidFill>
                <a:latin typeface="Microsoft Sans Serif"/>
                <a:cs typeface="Microsoft Sans Serif"/>
              </a:rPr>
              <a:t>z</a:t>
            </a:r>
            <a:r>
              <a:rPr sz="2000" spc="-5" dirty="0">
                <a:solidFill>
                  <a:srgbClr val="FFFFFF"/>
                </a:solidFill>
                <a:latin typeface="Microsoft Sans Serif"/>
                <a:cs typeface="Microsoft Sans Serif"/>
              </a:rPr>
              <a:t> </a:t>
            </a:r>
            <a:r>
              <a:rPr sz="2000" dirty="0">
                <a:solidFill>
                  <a:srgbClr val="FFFFFF"/>
                </a:solidFill>
                <a:latin typeface="Microsoft Sans Serif"/>
                <a:cs typeface="Microsoft Sans Serif"/>
              </a:rPr>
              <a:t>nich</a:t>
            </a:r>
            <a:r>
              <a:rPr sz="2000" spc="-10" dirty="0">
                <a:solidFill>
                  <a:srgbClr val="FFFFFF"/>
                </a:solidFill>
                <a:latin typeface="Microsoft Sans Serif"/>
                <a:cs typeface="Microsoft Sans Serif"/>
              </a:rPr>
              <a:t> rośliny</a:t>
            </a:r>
            <a:endParaRPr sz="2000">
              <a:latin typeface="Microsoft Sans Serif"/>
              <a:cs typeface="Microsoft Sans Serif"/>
            </a:endParaRPr>
          </a:p>
          <a:p>
            <a:pPr marL="12700" marR="3710940">
              <a:lnSpc>
                <a:spcPct val="100000"/>
              </a:lnSpc>
              <a:spcBef>
                <a:spcPts val="1825"/>
              </a:spcBef>
            </a:pPr>
            <a:r>
              <a:rPr sz="1600" spc="-10" dirty="0">
                <a:solidFill>
                  <a:srgbClr val="FFFFFF"/>
                </a:solidFill>
                <a:latin typeface="Microsoft Sans Serif"/>
                <a:cs typeface="Microsoft Sans Serif"/>
              </a:rPr>
              <a:t>Mikrorozmnażanie</a:t>
            </a:r>
            <a:r>
              <a:rPr sz="1600" spc="-15" dirty="0">
                <a:solidFill>
                  <a:srgbClr val="FFFFFF"/>
                </a:solidFill>
                <a:latin typeface="Microsoft Sans Serif"/>
                <a:cs typeface="Microsoft Sans Serif"/>
              </a:rPr>
              <a:t> </a:t>
            </a:r>
            <a:r>
              <a:rPr sz="1600" dirty="0">
                <a:solidFill>
                  <a:srgbClr val="FFFFFF"/>
                </a:solidFill>
                <a:latin typeface="Microsoft Sans Serif"/>
                <a:cs typeface="Microsoft Sans Serif"/>
              </a:rPr>
              <a:t>jest</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metodą </a:t>
            </a:r>
            <a:r>
              <a:rPr sz="1600" spc="-10" dirty="0">
                <a:solidFill>
                  <a:srgbClr val="FFFFFF"/>
                </a:solidFill>
                <a:latin typeface="Microsoft Sans Serif"/>
                <a:cs typeface="Microsoft Sans Serif"/>
              </a:rPr>
              <a:t>rozmnażania </a:t>
            </a:r>
            <a:r>
              <a:rPr sz="1600" dirty="0">
                <a:solidFill>
                  <a:srgbClr val="FFFFFF"/>
                </a:solidFill>
                <a:latin typeface="Microsoft Sans Serif"/>
                <a:cs typeface="Microsoft Sans Serif"/>
              </a:rPr>
              <a:t>wegetatywnego</a:t>
            </a:r>
            <a:r>
              <a:rPr sz="1600" spc="10" dirty="0">
                <a:solidFill>
                  <a:srgbClr val="FFFFFF"/>
                </a:solidFill>
                <a:latin typeface="Microsoft Sans Serif"/>
                <a:cs typeface="Microsoft Sans Serif"/>
              </a:rPr>
              <a:t> </a:t>
            </a:r>
            <a:r>
              <a:rPr sz="1600" dirty="0">
                <a:solidFill>
                  <a:srgbClr val="FFFFFF"/>
                </a:solidFill>
                <a:latin typeface="Microsoft Sans Serif"/>
                <a:cs typeface="Microsoft Sans Serif"/>
              </a:rPr>
              <a:t>w</a:t>
            </a:r>
            <a:r>
              <a:rPr sz="1600" spc="-20" dirty="0">
                <a:solidFill>
                  <a:srgbClr val="FFFFFF"/>
                </a:solidFill>
                <a:latin typeface="Microsoft Sans Serif"/>
                <a:cs typeface="Microsoft Sans Serif"/>
              </a:rPr>
              <a:t> </a:t>
            </a:r>
            <a:r>
              <a:rPr sz="1600" dirty="0">
                <a:solidFill>
                  <a:srgbClr val="FFFFFF"/>
                </a:solidFill>
                <a:latin typeface="Microsoft Sans Serif"/>
                <a:cs typeface="Microsoft Sans Serif"/>
              </a:rPr>
              <a:t>kulturze</a:t>
            </a:r>
            <a:r>
              <a:rPr sz="1600" spc="-20" dirty="0">
                <a:solidFill>
                  <a:srgbClr val="FFFFFF"/>
                </a:solidFill>
                <a:latin typeface="Microsoft Sans Serif"/>
                <a:cs typeface="Microsoft Sans Serif"/>
              </a:rPr>
              <a:t> </a:t>
            </a:r>
            <a:r>
              <a:rPr sz="1600" i="1" dirty="0">
                <a:solidFill>
                  <a:srgbClr val="FFFFFF"/>
                </a:solidFill>
                <a:latin typeface="Arial"/>
                <a:cs typeface="Arial"/>
              </a:rPr>
              <a:t>in</a:t>
            </a:r>
            <a:r>
              <a:rPr sz="1600" i="1" spc="-50" dirty="0">
                <a:solidFill>
                  <a:srgbClr val="FFFFFF"/>
                </a:solidFill>
                <a:latin typeface="Arial"/>
                <a:cs typeface="Arial"/>
              </a:rPr>
              <a:t> </a:t>
            </a:r>
            <a:r>
              <a:rPr sz="1600" i="1" dirty="0">
                <a:solidFill>
                  <a:srgbClr val="FFFFFF"/>
                </a:solidFill>
                <a:latin typeface="Arial"/>
                <a:cs typeface="Arial"/>
              </a:rPr>
              <a:t>vitro</a:t>
            </a:r>
            <a:r>
              <a:rPr sz="1600" dirty="0">
                <a:solidFill>
                  <a:srgbClr val="FFFFFF"/>
                </a:solidFill>
                <a:latin typeface="Microsoft Sans Serif"/>
                <a:cs typeface="Microsoft Sans Serif"/>
              </a:rPr>
              <a:t>,</a:t>
            </a:r>
            <a:r>
              <a:rPr sz="1600" spc="-20" dirty="0">
                <a:solidFill>
                  <a:srgbClr val="FFFFFF"/>
                </a:solidFill>
                <a:latin typeface="Microsoft Sans Serif"/>
                <a:cs typeface="Microsoft Sans Serif"/>
              </a:rPr>
              <a:t> </a:t>
            </a:r>
            <a:r>
              <a:rPr sz="1600" dirty="0">
                <a:solidFill>
                  <a:srgbClr val="FFFFFF"/>
                </a:solidFill>
                <a:latin typeface="Microsoft Sans Serif"/>
                <a:cs typeface="Microsoft Sans Serif"/>
              </a:rPr>
              <a:t>używaną</a:t>
            </a:r>
            <a:r>
              <a:rPr sz="1600" spc="-10" dirty="0">
                <a:solidFill>
                  <a:srgbClr val="FFFFFF"/>
                </a:solidFill>
                <a:latin typeface="Microsoft Sans Serif"/>
                <a:cs typeface="Microsoft Sans Serif"/>
              </a:rPr>
              <a:t> </a:t>
            </a:r>
            <a:r>
              <a:rPr sz="1600" spc="-25" dirty="0">
                <a:solidFill>
                  <a:srgbClr val="FFFFFF"/>
                </a:solidFill>
                <a:latin typeface="Microsoft Sans Serif"/>
                <a:cs typeface="Microsoft Sans Serif"/>
              </a:rPr>
              <a:t>do </a:t>
            </a:r>
            <a:r>
              <a:rPr sz="1600" dirty="0">
                <a:solidFill>
                  <a:srgbClr val="FFFFFF"/>
                </a:solidFill>
                <a:latin typeface="Microsoft Sans Serif"/>
                <a:cs typeface="Microsoft Sans Serif"/>
              </a:rPr>
              <a:t>masowego</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mnożenia</a:t>
            </a:r>
            <a:r>
              <a:rPr sz="1600" spc="-25" dirty="0">
                <a:solidFill>
                  <a:srgbClr val="FFFFFF"/>
                </a:solidFill>
                <a:latin typeface="Microsoft Sans Serif"/>
                <a:cs typeface="Microsoft Sans Serif"/>
              </a:rPr>
              <a:t> </a:t>
            </a:r>
            <a:r>
              <a:rPr sz="1600" dirty="0">
                <a:solidFill>
                  <a:srgbClr val="FFFFFF"/>
                </a:solidFill>
                <a:latin typeface="Microsoft Sans Serif"/>
                <a:cs typeface="Microsoft Sans Serif"/>
              </a:rPr>
              <a:t>roślin</a:t>
            </a:r>
            <a:r>
              <a:rPr sz="1600" spc="-40" dirty="0">
                <a:solidFill>
                  <a:srgbClr val="FFFFFF"/>
                </a:solidFill>
                <a:latin typeface="Microsoft Sans Serif"/>
                <a:cs typeface="Microsoft Sans Serif"/>
              </a:rPr>
              <a:t> </a:t>
            </a:r>
            <a:r>
              <a:rPr sz="1600" dirty="0">
                <a:solidFill>
                  <a:srgbClr val="FFFFFF"/>
                </a:solidFill>
                <a:latin typeface="Microsoft Sans Serif"/>
                <a:cs typeface="Microsoft Sans Serif"/>
              </a:rPr>
              <a:t>na</a:t>
            </a:r>
            <a:r>
              <a:rPr sz="1600" spc="-30" dirty="0">
                <a:solidFill>
                  <a:srgbClr val="FFFFFF"/>
                </a:solidFill>
                <a:latin typeface="Microsoft Sans Serif"/>
                <a:cs typeface="Microsoft Sans Serif"/>
              </a:rPr>
              <a:t> </a:t>
            </a:r>
            <a:r>
              <a:rPr sz="1600" spc="-10" dirty="0">
                <a:solidFill>
                  <a:srgbClr val="FFFFFF"/>
                </a:solidFill>
                <a:latin typeface="Microsoft Sans Serif"/>
                <a:cs typeface="Microsoft Sans Serif"/>
              </a:rPr>
              <a:t>skalę produkcyjną.</a:t>
            </a:r>
            <a:endParaRPr sz="1600">
              <a:latin typeface="Microsoft Sans Serif"/>
              <a:cs typeface="Microsoft Sans Serif"/>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676400" y="-76200"/>
            <a:ext cx="8667750" cy="1115817"/>
          </a:xfrm>
          <a:prstGeom prst="rect">
            <a:avLst/>
          </a:prstGeom>
        </p:spPr>
        <p:txBody>
          <a:bodyPr vert="horz" wrap="square" lIns="0" tIns="434466" rIns="0" bIns="0" rtlCol="0">
            <a:spAutoFit/>
          </a:bodyPr>
          <a:lstStyle/>
          <a:p>
            <a:pPr marL="5203825">
              <a:lnSpc>
                <a:spcPct val="100000"/>
              </a:lnSpc>
              <a:spcBef>
                <a:spcPts val="100"/>
              </a:spcBef>
            </a:pPr>
            <a:r>
              <a:rPr spc="-10" dirty="0"/>
              <a:t>Wirozy</a:t>
            </a:r>
          </a:p>
        </p:txBody>
      </p:sp>
      <p:sp>
        <p:nvSpPr>
          <p:cNvPr id="4" name="object 4"/>
          <p:cNvSpPr txBox="1"/>
          <p:nvPr/>
        </p:nvSpPr>
        <p:spPr>
          <a:xfrm>
            <a:off x="618540" y="1576831"/>
            <a:ext cx="7990840" cy="3683635"/>
          </a:xfrm>
          <a:prstGeom prst="rect">
            <a:avLst/>
          </a:prstGeom>
        </p:spPr>
        <p:txBody>
          <a:bodyPr vert="horz" wrap="square" lIns="0" tIns="58419" rIns="0" bIns="0" rtlCol="0">
            <a:spAutoFit/>
          </a:bodyPr>
          <a:lstStyle/>
          <a:p>
            <a:pPr marL="354965" marR="123189" indent="-342900">
              <a:lnSpc>
                <a:spcPts val="1540"/>
              </a:lnSpc>
              <a:spcBef>
                <a:spcPts val="459"/>
              </a:spcBef>
              <a:buClr>
                <a:srgbClr val="FFFFCC"/>
              </a:buClr>
              <a:buSzPct val="68750"/>
              <a:buFont typeface="Wingdings"/>
              <a:buChar char=""/>
              <a:tabLst>
                <a:tab pos="354965" algn="l"/>
              </a:tabLst>
            </a:pPr>
            <a:r>
              <a:rPr sz="1600" dirty="0">
                <a:solidFill>
                  <a:srgbClr val="FFFFFF"/>
                </a:solidFill>
                <a:latin typeface="Verdana"/>
                <a:cs typeface="Verdana"/>
              </a:rPr>
              <a:t>mozaika</a:t>
            </a:r>
            <a:r>
              <a:rPr sz="1600" spc="-35" dirty="0">
                <a:solidFill>
                  <a:srgbClr val="FFFFFF"/>
                </a:solidFill>
                <a:latin typeface="Verdana"/>
                <a:cs typeface="Verdana"/>
              </a:rPr>
              <a:t> </a:t>
            </a:r>
            <a:r>
              <a:rPr sz="1600" dirty="0">
                <a:solidFill>
                  <a:srgbClr val="FFFFFF"/>
                </a:solidFill>
                <a:latin typeface="Verdana"/>
                <a:cs typeface="Verdana"/>
              </a:rPr>
              <a:t>zwykła</a:t>
            </a:r>
            <a:r>
              <a:rPr sz="1600" spc="-30" dirty="0">
                <a:solidFill>
                  <a:srgbClr val="FFFFFF"/>
                </a:solidFill>
                <a:latin typeface="Verdana"/>
                <a:cs typeface="Verdana"/>
              </a:rPr>
              <a:t> </a:t>
            </a:r>
            <a:r>
              <a:rPr sz="1600" dirty="0">
                <a:solidFill>
                  <a:srgbClr val="FFFFFF"/>
                </a:solidFill>
                <a:latin typeface="Verdana"/>
                <a:cs typeface="Verdana"/>
              </a:rPr>
              <a:t>fasoli</a:t>
            </a:r>
            <a:r>
              <a:rPr sz="1600" spc="-45" dirty="0">
                <a:solidFill>
                  <a:srgbClr val="FFFFFF"/>
                </a:solidFill>
                <a:latin typeface="Verdana"/>
                <a:cs typeface="Verdana"/>
              </a:rPr>
              <a:t> </a:t>
            </a:r>
            <a:r>
              <a:rPr sz="1600" dirty="0">
                <a:solidFill>
                  <a:srgbClr val="FFFFFF"/>
                </a:solidFill>
                <a:latin typeface="Verdana"/>
                <a:cs typeface="Verdana"/>
              </a:rPr>
              <a:t>(Bean</a:t>
            </a:r>
            <a:r>
              <a:rPr sz="1600" spc="-20" dirty="0">
                <a:solidFill>
                  <a:srgbClr val="FFFFFF"/>
                </a:solidFill>
                <a:latin typeface="Verdana"/>
                <a:cs typeface="Verdana"/>
              </a:rPr>
              <a:t> </a:t>
            </a:r>
            <a:r>
              <a:rPr sz="1600" dirty="0">
                <a:solidFill>
                  <a:srgbClr val="FFFFFF"/>
                </a:solidFill>
                <a:latin typeface="Verdana"/>
                <a:cs typeface="Verdana"/>
              </a:rPr>
              <a:t>mosaic</a:t>
            </a:r>
            <a:r>
              <a:rPr sz="1600" spc="-25" dirty="0">
                <a:solidFill>
                  <a:srgbClr val="FFFFFF"/>
                </a:solidFill>
                <a:latin typeface="Verdana"/>
                <a:cs typeface="Verdana"/>
              </a:rPr>
              <a:t> </a:t>
            </a:r>
            <a:r>
              <a:rPr sz="1600" dirty="0">
                <a:solidFill>
                  <a:srgbClr val="FFFFFF"/>
                </a:solidFill>
                <a:latin typeface="Verdana"/>
                <a:cs typeface="Verdana"/>
              </a:rPr>
              <a:t>virus</a:t>
            </a:r>
            <a:r>
              <a:rPr sz="1600" spc="-40" dirty="0">
                <a:solidFill>
                  <a:srgbClr val="FFFFFF"/>
                </a:solidFill>
                <a:latin typeface="Verdana"/>
                <a:cs typeface="Verdana"/>
              </a:rPr>
              <a:t> </a:t>
            </a:r>
            <a:r>
              <a:rPr sz="1600" dirty="0">
                <a:solidFill>
                  <a:srgbClr val="FFFFFF"/>
                </a:solidFill>
                <a:latin typeface="Verdana"/>
                <a:cs typeface="Verdana"/>
              </a:rPr>
              <a:t>BMV</a:t>
            </a:r>
            <a:r>
              <a:rPr sz="1600" spc="-35" dirty="0">
                <a:solidFill>
                  <a:srgbClr val="FFFFFF"/>
                </a:solidFill>
                <a:latin typeface="Verdana"/>
                <a:cs typeface="Verdana"/>
              </a:rPr>
              <a:t> </a:t>
            </a:r>
            <a:r>
              <a:rPr sz="1600" dirty="0">
                <a:solidFill>
                  <a:srgbClr val="FFFFFF"/>
                </a:solidFill>
                <a:latin typeface="Verdana"/>
                <a:cs typeface="Verdana"/>
              </a:rPr>
              <a:t>(Phaseolus</a:t>
            </a:r>
            <a:r>
              <a:rPr sz="1600" spc="-20" dirty="0">
                <a:solidFill>
                  <a:srgbClr val="FFFFFF"/>
                </a:solidFill>
                <a:latin typeface="Verdana"/>
                <a:cs typeface="Verdana"/>
              </a:rPr>
              <a:t> </a:t>
            </a:r>
            <a:r>
              <a:rPr sz="1600" dirty="0">
                <a:solidFill>
                  <a:srgbClr val="FFFFFF"/>
                </a:solidFill>
                <a:latin typeface="Verdana"/>
                <a:cs typeface="Verdana"/>
              </a:rPr>
              <a:t>virus</a:t>
            </a:r>
            <a:r>
              <a:rPr sz="1600" spc="-35" dirty="0">
                <a:solidFill>
                  <a:srgbClr val="FFFFFF"/>
                </a:solidFill>
                <a:latin typeface="Verdana"/>
                <a:cs typeface="Verdana"/>
              </a:rPr>
              <a:t> </a:t>
            </a:r>
            <a:r>
              <a:rPr sz="1600" dirty="0">
                <a:solidFill>
                  <a:srgbClr val="FFFFFF"/>
                </a:solidFill>
                <a:latin typeface="Verdana"/>
                <a:cs typeface="Verdana"/>
              </a:rPr>
              <a:t>1))</a:t>
            </a:r>
            <a:r>
              <a:rPr sz="1600" spc="-60" dirty="0">
                <a:solidFill>
                  <a:srgbClr val="FFFFFF"/>
                </a:solidFill>
                <a:latin typeface="Verdana"/>
                <a:cs typeface="Verdana"/>
              </a:rPr>
              <a:t> </a:t>
            </a:r>
            <a:r>
              <a:rPr sz="1600" spc="-50" dirty="0">
                <a:solidFill>
                  <a:srgbClr val="FFFFFF"/>
                </a:solidFill>
                <a:latin typeface="Verdana"/>
                <a:cs typeface="Verdana"/>
              </a:rPr>
              <a:t>– </a:t>
            </a:r>
            <a:r>
              <a:rPr sz="1600" dirty="0">
                <a:solidFill>
                  <a:srgbClr val="FFFFFF"/>
                </a:solidFill>
                <a:latin typeface="Verdana"/>
                <a:cs typeface="Verdana"/>
              </a:rPr>
              <a:t>choroba</a:t>
            </a:r>
            <a:r>
              <a:rPr sz="1600" spc="-40" dirty="0">
                <a:solidFill>
                  <a:srgbClr val="FFFFFF"/>
                </a:solidFill>
                <a:latin typeface="Verdana"/>
                <a:cs typeface="Verdana"/>
              </a:rPr>
              <a:t> </a:t>
            </a:r>
            <a:r>
              <a:rPr sz="1600" dirty="0">
                <a:solidFill>
                  <a:srgbClr val="FFFFFF"/>
                </a:solidFill>
                <a:latin typeface="Verdana"/>
                <a:cs typeface="Verdana"/>
              </a:rPr>
              <a:t>pojawia</a:t>
            </a:r>
            <a:r>
              <a:rPr sz="1600" spc="-45" dirty="0">
                <a:solidFill>
                  <a:srgbClr val="FFFFFF"/>
                </a:solidFill>
                <a:latin typeface="Verdana"/>
                <a:cs typeface="Verdana"/>
              </a:rPr>
              <a:t> </a:t>
            </a:r>
            <a:r>
              <a:rPr sz="1600" dirty="0">
                <a:solidFill>
                  <a:srgbClr val="FFFFFF"/>
                </a:solidFill>
                <a:latin typeface="Verdana"/>
                <a:cs typeface="Verdana"/>
              </a:rPr>
              <a:t>się</a:t>
            </a:r>
            <a:r>
              <a:rPr sz="1600" spc="-60" dirty="0">
                <a:solidFill>
                  <a:srgbClr val="FFFFFF"/>
                </a:solidFill>
                <a:latin typeface="Verdana"/>
                <a:cs typeface="Verdana"/>
              </a:rPr>
              <a:t> </a:t>
            </a:r>
            <a:r>
              <a:rPr sz="1600" dirty="0">
                <a:solidFill>
                  <a:srgbClr val="FFFFFF"/>
                </a:solidFill>
                <a:latin typeface="Verdana"/>
                <a:cs typeface="Verdana"/>
              </a:rPr>
              <a:t>bardzo</a:t>
            </a:r>
            <a:r>
              <a:rPr sz="1600" spc="-45" dirty="0">
                <a:solidFill>
                  <a:srgbClr val="FFFFFF"/>
                </a:solidFill>
                <a:latin typeface="Verdana"/>
                <a:cs typeface="Verdana"/>
              </a:rPr>
              <a:t> </a:t>
            </a:r>
            <a:r>
              <a:rPr sz="1600" dirty="0">
                <a:solidFill>
                  <a:srgbClr val="FFFFFF"/>
                </a:solidFill>
                <a:latin typeface="Verdana"/>
                <a:cs typeface="Verdana"/>
              </a:rPr>
              <a:t>wcześnie,</a:t>
            </a:r>
            <a:r>
              <a:rPr sz="1600" spc="-30" dirty="0">
                <a:solidFill>
                  <a:srgbClr val="FFFFFF"/>
                </a:solidFill>
                <a:latin typeface="Verdana"/>
                <a:cs typeface="Verdana"/>
              </a:rPr>
              <a:t> </a:t>
            </a:r>
            <a:r>
              <a:rPr sz="1600" dirty="0">
                <a:solidFill>
                  <a:srgbClr val="FFFFFF"/>
                </a:solidFill>
                <a:latin typeface="Verdana"/>
                <a:cs typeface="Verdana"/>
              </a:rPr>
              <a:t>ponieważ</a:t>
            </a:r>
            <a:r>
              <a:rPr sz="1600" spc="-40" dirty="0">
                <a:solidFill>
                  <a:srgbClr val="FFFFFF"/>
                </a:solidFill>
                <a:latin typeface="Verdana"/>
                <a:cs typeface="Verdana"/>
              </a:rPr>
              <a:t> </a:t>
            </a:r>
            <a:r>
              <a:rPr sz="1600" dirty="0">
                <a:solidFill>
                  <a:srgbClr val="FFFFFF"/>
                </a:solidFill>
                <a:latin typeface="Verdana"/>
                <a:cs typeface="Verdana"/>
              </a:rPr>
              <a:t>wirus</a:t>
            </a:r>
            <a:r>
              <a:rPr sz="1600" spc="-55" dirty="0">
                <a:solidFill>
                  <a:srgbClr val="FFFFFF"/>
                </a:solidFill>
                <a:latin typeface="Verdana"/>
                <a:cs typeface="Verdana"/>
              </a:rPr>
              <a:t> </a:t>
            </a:r>
            <a:r>
              <a:rPr sz="1600" dirty="0">
                <a:solidFill>
                  <a:srgbClr val="FFFFFF"/>
                </a:solidFill>
                <a:latin typeface="Verdana"/>
                <a:cs typeface="Verdana"/>
              </a:rPr>
              <a:t>przenosi</a:t>
            </a:r>
            <a:r>
              <a:rPr sz="1600" spc="-50" dirty="0">
                <a:solidFill>
                  <a:srgbClr val="FFFFFF"/>
                </a:solidFill>
                <a:latin typeface="Verdana"/>
                <a:cs typeface="Verdana"/>
              </a:rPr>
              <a:t> </a:t>
            </a:r>
            <a:r>
              <a:rPr sz="1600" dirty="0">
                <a:solidFill>
                  <a:srgbClr val="FFFFFF"/>
                </a:solidFill>
                <a:latin typeface="Verdana"/>
                <a:cs typeface="Verdana"/>
              </a:rPr>
              <a:t>się</a:t>
            </a:r>
            <a:r>
              <a:rPr sz="1600" spc="-50" dirty="0">
                <a:solidFill>
                  <a:srgbClr val="FFFFFF"/>
                </a:solidFill>
                <a:latin typeface="Verdana"/>
                <a:cs typeface="Verdana"/>
              </a:rPr>
              <a:t> </a:t>
            </a:r>
            <a:r>
              <a:rPr sz="1600" dirty="0">
                <a:solidFill>
                  <a:srgbClr val="FFFFFF"/>
                </a:solidFill>
                <a:latin typeface="Verdana"/>
                <a:cs typeface="Verdana"/>
              </a:rPr>
              <a:t>wraz</a:t>
            </a:r>
            <a:r>
              <a:rPr sz="1600" spc="-65" dirty="0">
                <a:solidFill>
                  <a:srgbClr val="FFFFFF"/>
                </a:solidFill>
                <a:latin typeface="Verdana"/>
                <a:cs typeface="Verdana"/>
              </a:rPr>
              <a:t> </a:t>
            </a:r>
            <a:r>
              <a:rPr sz="1600" spc="-50" dirty="0">
                <a:solidFill>
                  <a:srgbClr val="FFFFFF"/>
                </a:solidFill>
                <a:latin typeface="Verdana"/>
                <a:cs typeface="Verdana"/>
              </a:rPr>
              <a:t>z </a:t>
            </a:r>
            <a:r>
              <a:rPr sz="1600" dirty="0">
                <a:solidFill>
                  <a:srgbClr val="FFFFFF"/>
                </a:solidFill>
                <a:latin typeface="Verdana"/>
                <a:cs typeface="Verdana"/>
              </a:rPr>
              <a:t>nasionami</a:t>
            </a:r>
            <a:r>
              <a:rPr sz="1600" spc="-10" dirty="0">
                <a:solidFill>
                  <a:srgbClr val="FFFFFF"/>
                </a:solidFill>
                <a:latin typeface="Verdana"/>
                <a:cs typeface="Verdana"/>
              </a:rPr>
              <a:t> </a:t>
            </a:r>
            <a:r>
              <a:rPr sz="1600" dirty="0">
                <a:solidFill>
                  <a:srgbClr val="FFFFFF"/>
                </a:solidFill>
                <a:latin typeface="Verdana"/>
                <a:cs typeface="Verdana"/>
              </a:rPr>
              <a:t>fasoli.</a:t>
            </a:r>
            <a:r>
              <a:rPr sz="1600" spc="-20" dirty="0">
                <a:solidFill>
                  <a:srgbClr val="FFFFFF"/>
                </a:solidFill>
                <a:latin typeface="Verdana"/>
                <a:cs typeface="Verdana"/>
              </a:rPr>
              <a:t> </a:t>
            </a:r>
            <a:r>
              <a:rPr sz="1600" dirty="0">
                <a:solidFill>
                  <a:srgbClr val="FFFFFF"/>
                </a:solidFill>
                <a:latin typeface="Verdana"/>
                <a:cs typeface="Verdana"/>
              </a:rPr>
              <a:t>Jeśli</a:t>
            </a:r>
            <a:r>
              <a:rPr sz="1600" spc="-35" dirty="0">
                <a:solidFill>
                  <a:srgbClr val="FFFFFF"/>
                </a:solidFill>
                <a:latin typeface="Verdana"/>
                <a:cs typeface="Verdana"/>
              </a:rPr>
              <a:t> </a:t>
            </a:r>
            <a:r>
              <a:rPr sz="1600" dirty="0">
                <a:solidFill>
                  <a:srgbClr val="FFFFFF"/>
                </a:solidFill>
                <a:latin typeface="Verdana"/>
                <a:cs typeface="Verdana"/>
              </a:rPr>
              <a:t>wysiewane</a:t>
            </a:r>
            <a:r>
              <a:rPr sz="1600" spc="-20" dirty="0">
                <a:solidFill>
                  <a:srgbClr val="FFFFFF"/>
                </a:solidFill>
                <a:latin typeface="Verdana"/>
                <a:cs typeface="Verdana"/>
              </a:rPr>
              <a:t> </a:t>
            </a:r>
            <a:r>
              <a:rPr sz="1600" dirty="0">
                <a:solidFill>
                  <a:srgbClr val="FFFFFF"/>
                </a:solidFill>
                <a:latin typeface="Verdana"/>
                <a:cs typeface="Verdana"/>
              </a:rPr>
              <a:t>są</a:t>
            </a:r>
            <a:r>
              <a:rPr sz="1600" spc="-40" dirty="0">
                <a:solidFill>
                  <a:srgbClr val="FFFFFF"/>
                </a:solidFill>
                <a:latin typeface="Verdana"/>
                <a:cs typeface="Verdana"/>
              </a:rPr>
              <a:t> </a:t>
            </a:r>
            <a:r>
              <a:rPr sz="1600" dirty="0">
                <a:solidFill>
                  <a:srgbClr val="FFFFFF"/>
                </a:solidFill>
                <a:latin typeface="Verdana"/>
                <a:cs typeface="Verdana"/>
              </a:rPr>
              <a:t>chore</a:t>
            </a:r>
            <a:r>
              <a:rPr sz="1600" spc="-30" dirty="0">
                <a:solidFill>
                  <a:srgbClr val="FFFFFF"/>
                </a:solidFill>
                <a:latin typeface="Verdana"/>
                <a:cs typeface="Verdana"/>
              </a:rPr>
              <a:t> </a:t>
            </a:r>
            <a:r>
              <a:rPr sz="1600" dirty="0">
                <a:solidFill>
                  <a:srgbClr val="FFFFFF"/>
                </a:solidFill>
                <a:latin typeface="Verdana"/>
                <a:cs typeface="Verdana"/>
              </a:rPr>
              <a:t>nasiona,</a:t>
            </a:r>
            <a:r>
              <a:rPr sz="1600" spc="-15" dirty="0">
                <a:solidFill>
                  <a:srgbClr val="FFFFFF"/>
                </a:solidFill>
                <a:latin typeface="Verdana"/>
                <a:cs typeface="Verdana"/>
              </a:rPr>
              <a:t> </a:t>
            </a:r>
            <a:r>
              <a:rPr sz="1600" dirty="0">
                <a:solidFill>
                  <a:srgbClr val="FFFFFF"/>
                </a:solidFill>
                <a:latin typeface="Verdana"/>
                <a:cs typeface="Verdana"/>
              </a:rPr>
              <a:t>to</a:t>
            </a:r>
            <a:r>
              <a:rPr sz="1600" spc="-35" dirty="0">
                <a:solidFill>
                  <a:srgbClr val="FFFFFF"/>
                </a:solidFill>
                <a:latin typeface="Verdana"/>
                <a:cs typeface="Verdana"/>
              </a:rPr>
              <a:t> </a:t>
            </a:r>
            <a:r>
              <a:rPr sz="1600" dirty="0">
                <a:solidFill>
                  <a:srgbClr val="FFFFFF"/>
                </a:solidFill>
                <a:latin typeface="Verdana"/>
                <a:cs typeface="Verdana"/>
              </a:rPr>
              <a:t>już</a:t>
            </a:r>
            <a:r>
              <a:rPr sz="1600" spc="-55" dirty="0">
                <a:solidFill>
                  <a:srgbClr val="FFFFFF"/>
                </a:solidFill>
                <a:latin typeface="Verdana"/>
                <a:cs typeface="Verdana"/>
              </a:rPr>
              <a:t> </a:t>
            </a:r>
            <a:r>
              <a:rPr sz="1600" dirty="0">
                <a:solidFill>
                  <a:srgbClr val="FFFFFF"/>
                </a:solidFill>
                <a:latin typeface="Verdana"/>
                <a:cs typeface="Verdana"/>
              </a:rPr>
              <a:t>na</a:t>
            </a:r>
            <a:r>
              <a:rPr sz="1600" spc="-40" dirty="0">
                <a:solidFill>
                  <a:srgbClr val="FFFFFF"/>
                </a:solidFill>
                <a:latin typeface="Verdana"/>
                <a:cs typeface="Verdana"/>
              </a:rPr>
              <a:t> </a:t>
            </a:r>
            <a:r>
              <a:rPr sz="1600" spc="-10" dirty="0">
                <a:solidFill>
                  <a:srgbClr val="FFFFFF"/>
                </a:solidFill>
                <a:latin typeface="Verdana"/>
                <a:cs typeface="Verdana"/>
              </a:rPr>
              <a:t>pierwszej</a:t>
            </a:r>
            <a:endParaRPr sz="1600" dirty="0">
              <a:latin typeface="Verdana"/>
              <a:cs typeface="Verdana"/>
            </a:endParaRPr>
          </a:p>
          <a:p>
            <a:pPr marL="354965">
              <a:lnSpc>
                <a:spcPts val="1350"/>
              </a:lnSpc>
            </a:pPr>
            <a:r>
              <a:rPr sz="1600" dirty="0">
                <a:solidFill>
                  <a:srgbClr val="FFFFFF"/>
                </a:solidFill>
                <a:latin typeface="Verdana"/>
                <a:cs typeface="Verdana"/>
              </a:rPr>
              <a:t>parze</a:t>
            </a:r>
            <a:r>
              <a:rPr sz="1600" spc="-45" dirty="0">
                <a:solidFill>
                  <a:srgbClr val="FFFFFF"/>
                </a:solidFill>
                <a:latin typeface="Verdana"/>
                <a:cs typeface="Verdana"/>
              </a:rPr>
              <a:t> </a:t>
            </a:r>
            <a:r>
              <a:rPr sz="1600" dirty="0">
                <a:solidFill>
                  <a:srgbClr val="FFFFFF"/>
                </a:solidFill>
                <a:latin typeface="Verdana"/>
                <a:cs typeface="Verdana"/>
              </a:rPr>
              <a:t>liści</a:t>
            </a:r>
            <a:r>
              <a:rPr sz="1600" spc="-45" dirty="0">
                <a:solidFill>
                  <a:srgbClr val="FFFFFF"/>
                </a:solidFill>
                <a:latin typeface="Verdana"/>
                <a:cs typeface="Verdana"/>
              </a:rPr>
              <a:t> </a:t>
            </a:r>
            <a:r>
              <a:rPr sz="1600" dirty="0">
                <a:solidFill>
                  <a:srgbClr val="FFFFFF"/>
                </a:solidFill>
                <a:latin typeface="Verdana"/>
                <a:cs typeface="Verdana"/>
              </a:rPr>
              <a:t>pojawi</a:t>
            </a:r>
            <a:r>
              <a:rPr sz="1600" spc="-40" dirty="0">
                <a:solidFill>
                  <a:srgbClr val="FFFFFF"/>
                </a:solidFill>
                <a:latin typeface="Verdana"/>
                <a:cs typeface="Verdana"/>
              </a:rPr>
              <a:t> </a:t>
            </a:r>
            <a:r>
              <a:rPr sz="1600" dirty="0">
                <a:solidFill>
                  <a:srgbClr val="FFFFFF"/>
                </a:solidFill>
                <a:latin typeface="Verdana"/>
                <a:cs typeface="Verdana"/>
              </a:rPr>
              <a:t>się</a:t>
            </a:r>
            <a:r>
              <a:rPr sz="1600" spc="-50" dirty="0">
                <a:solidFill>
                  <a:srgbClr val="FFFFFF"/>
                </a:solidFill>
                <a:latin typeface="Verdana"/>
                <a:cs typeface="Verdana"/>
              </a:rPr>
              <a:t> </a:t>
            </a:r>
            <a:r>
              <a:rPr sz="1600" dirty="0">
                <a:solidFill>
                  <a:srgbClr val="FFFFFF"/>
                </a:solidFill>
                <a:latin typeface="Verdana"/>
                <a:cs typeface="Verdana"/>
              </a:rPr>
              <a:t>choroba.</a:t>
            </a:r>
            <a:r>
              <a:rPr sz="1600" spc="-30" dirty="0">
                <a:solidFill>
                  <a:srgbClr val="FFFFFF"/>
                </a:solidFill>
                <a:latin typeface="Verdana"/>
                <a:cs typeface="Verdana"/>
              </a:rPr>
              <a:t> </a:t>
            </a:r>
            <a:r>
              <a:rPr sz="1600" dirty="0">
                <a:solidFill>
                  <a:srgbClr val="FFFFFF"/>
                </a:solidFill>
                <a:latin typeface="Verdana"/>
                <a:cs typeface="Verdana"/>
              </a:rPr>
              <a:t>Liście</a:t>
            </a:r>
            <a:r>
              <a:rPr sz="1600" spc="-25" dirty="0">
                <a:solidFill>
                  <a:srgbClr val="FFFFFF"/>
                </a:solidFill>
                <a:latin typeface="Verdana"/>
                <a:cs typeface="Verdana"/>
              </a:rPr>
              <a:t> </a:t>
            </a:r>
            <a:r>
              <a:rPr sz="1600" dirty="0">
                <a:solidFill>
                  <a:srgbClr val="FFFFFF"/>
                </a:solidFill>
                <a:latin typeface="Verdana"/>
                <a:cs typeface="Verdana"/>
              </a:rPr>
              <a:t>porażone</a:t>
            </a:r>
            <a:r>
              <a:rPr sz="1600" spc="-35" dirty="0">
                <a:solidFill>
                  <a:srgbClr val="FFFFFF"/>
                </a:solidFill>
                <a:latin typeface="Verdana"/>
                <a:cs typeface="Verdana"/>
              </a:rPr>
              <a:t> </a:t>
            </a:r>
            <a:r>
              <a:rPr sz="1600" dirty="0">
                <a:solidFill>
                  <a:srgbClr val="FFFFFF"/>
                </a:solidFill>
                <a:latin typeface="Verdana"/>
                <a:cs typeface="Verdana"/>
              </a:rPr>
              <a:t>mozaiką</a:t>
            </a:r>
            <a:r>
              <a:rPr sz="1600" spc="-30" dirty="0">
                <a:solidFill>
                  <a:srgbClr val="FFFFFF"/>
                </a:solidFill>
                <a:latin typeface="Verdana"/>
                <a:cs typeface="Verdana"/>
              </a:rPr>
              <a:t> </a:t>
            </a:r>
            <a:r>
              <a:rPr sz="1600" dirty="0">
                <a:solidFill>
                  <a:srgbClr val="FFFFFF"/>
                </a:solidFill>
                <a:latin typeface="Verdana"/>
                <a:cs typeface="Verdana"/>
              </a:rPr>
              <a:t>zwykle</a:t>
            </a:r>
            <a:r>
              <a:rPr sz="1600" spc="-45" dirty="0">
                <a:solidFill>
                  <a:srgbClr val="FFFFFF"/>
                </a:solidFill>
                <a:latin typeface="Verdana"/>
                <a:cs typeface="Verdana"/>
              </a:rPr>
              <a:t> </a:t>
            </a:r>
            <a:r>
              <a:rPr sz="1600" dirty="0">
                <a:solidFill>
                  <a:srgbClr val="FFFFFF"/>
                </a:solidFill>
                <a:latin typeface="Verdana"/>
                <a:cs typeface="Verdana"/>
              </a:rPr>
              <a:t>są:</a:t>
            </a:r>
            <a:r>
              <a:rPr sz="1600" spc="-55" dirty="0">
                <a:solidFill>
                  <a:srgbClr val="FFFFFF"/>
                </a:solidFill>
                <a:latin typeface="Verdana"/>
                <a:cs typeface="Verdana"/>
              </a:rPr>
              <a:t> </a:t>
            </a:r>
            <a:r>
              <a:rPr sz="1600" spc="-10" dirty="0">
                <a:solidFill>
                  <a:srgbClr val="FFFFFF"/>
                </a:solidFill>
                <a:latin typeface="Verdana"/>
                <a:cs typeface="Verdana"/>
              </a:rPr>
              <a:t>silnie</a:t>
            </a:r>
            <a:endParaRPr sz="1600" dirty="0">
              <a:latin typeface="Verdana"/>
              <a:cs typeface="Verdana"/>
            </a:endParaRPr>
          </a:p>
          <a:p>
            <a:pPr marL="354965" marR="5080">
              <a:lnSpc>
                <a:spcPts val="1540"/>
              </a:lnSpc>
              <a:spcBef>
                <a:spcPts val="180"/>
              </a:spcBef>
            </a:pPr>
            <a:r>
              <a:rPr sz="1600" dirty="0">
                <a:solidFill>
                  <a:srgbClr val="FFFFFF"/>
                </a:solidFill>
                <a:latin typeface="Verdana"/>
                <a:cs typeface="Verdana"/>
              </a:rPr>
              <a:t>wydłużone,</a:t>
            </a:r>
            <a:r>
              <a:rPr sz="1600" spc="-40" dirty="0">
                <a:solidFill>
                  <a:srgbClr val="FFFFFF"/>
                </a:solidFill>
                <a:latin typeface="Verdana"/>
                <a:cs typeface="Verdana"/>
              </a:rPr>
              <a:t> </a:t>
            </a:r>
            <a:r>
              <a:rPr sz="1600" dirty="0">
                <a:solidFill>
                  <a:srgbClr val="FFFFFF"/>
                </a:solidFill>
                <a:latin typeface="Verdana"/>
                <a:cs typeface="Verdana"/>
              </a:rPr>
              <a:t>na</a:t>
            </a:r>
            <a:r>
              <a:rPr sz="1600" spc="-60" dirty="0">
                <a:solidFill>
                  <a:srgbClr val="FFFFFF"/>
                </a:solidFill>
                <a:latin typeface="Verdana"/>
                <a:cs typeface="Verdana"/>
              </a:rPr>
              <a:t> </a:t>
            </a:r>
            <a:r>
              <a:rPr sz="1600" dirty="0">
                <a:solidFill>
                  <a:srgbClr val="FFFFFF"/>
                </a:solidFill>
                <a:latin typeface="Verdana"/>
                <a:cs typeface="Verdana"/>
              </a:rPr>
              <a:t>brzegach</a:t>
            </a:r>
            <a:r>
              <a:rPr sz="1600" spc="-55" dirty="0">
                <a:solidFill>
                  <a:srgbClr val="FFFFFF"/>
                </a:solidFill>
                <a:latin typeface="Verdana"/>
                <a:cs typeface="Verdana"/>
              </a:rPr>
              <a:t> </a:t>
            </a:r>
            <a:r>
              <a:rPr sz="1600" dirty="0">
                <a:solidFill>
                  <a:srgbClr val="FFFFFF"/>
                </a:solidFill>
                <a:latin typeface="Verdana"/>
                <a:cs typeface="Verdana"/>
              </a:rPr>
              <a:t>blaszki</a:t>
            </a:r>
            <a:r>
              <a:rPr sz="1600" spc="-60" dirty="0">
                <a:solidFill>
                  <a:srgbClr val="FFFFFF"/>
                </a:solidFill>
                <a:latin typeface="Verdana"/>
                <a:cs typeface="Verdana"/>
              </a:rPr>
              <a:t> </a:t>
            </a:r>
            <a:r>
              <a:rPr sz="1600" dirty="0">
                <a:solidFill>
                  <a:srgbClr val="FFFFFF"/>
                </a:solidFill>
                <a:latin typeface="Verdana"/>
                <a:cs typeface="Verdana"/>
              </a:rPr>
              <a:t>liściowej</a:t>
            </a:r>
            <a:r>
              <a:rPr sz="1600" spc="-35" dirty="0">
                <a:solidFill>
                  <a:srgbClr val="FFFFFF"/>
                </a:solidFill>
                <a:latin typeface="Verdana"/>
                <a:cs typeface="Verdana"/>
              </a:rPr>
              <a:t> </a:t>
            </a:r>
            <a:r>
              <a:rPr sz="1600" dirty="0">
                <a:solidFill>
                  <a:srgbClr val="FFFFFF"/>
                </a:solidFill>
                <a:latin typeface="Verdana"/>
                <a:cs typeface="Verdana"/>
              </a:rPr>
              <a:t>pojawiają</a:t>
            </a:r>
            <a:r>
              <a:rPr sz="1600" spc="-50" dirty="0">
                <a:solidFill>
                  <a:srgbClr val="FFFFFF"/>
                </a:solidFill>
                <a:latin typeface="Verdana"/>
                <a:cs typeface="Verdana"/>
              </a:rPr>
              <a:t> </a:t>
            </a:r>
            <a:r>
              <a:rPr sz="1600" dirty="0">
                <a:solidFill>
                  <a:srgbClr val="FFFFFF"/>
                </a:solidFill>
                <a:latin typeface="Verdana"/>
                <a:cs typeface="Verdana"/>
              </a:rPr>
              <a:t>się</a:t>
            </a:r>
            <a:r>
              <a:rPr sz="1600" spc="-65" dirty="0">
                <a:solidFill>
                  <a:srgbClr val="FFFFFF"/>
                </a:solidFill>
                <a:latin typeface="Verdana"/>
                <a:cs typeface="Verdana"/>
              </a:rPr>
              <a:t> </a:t>
            </a:r>
            <a:r>
              <a:rPr sz="1600" dirty="0">
                <a:solidFill>
                  <a:srgbClr val="FFFFFF"/>
                </a:solidFill>
                <a:latin typeface="Verdana"/>
                <a:cs typeface="Verdana"/>
              </a:rPr>
              <a:t>żółte</a:t>
            </a:r>
            <a:r>
              <a:rPr sz="1600" spc="-50" dirty="0">
                <a:solidFill>
                  <a:srgbClr val="FFFFFF"/>
                </a:solidFill>
                <a:latin typeface="Verdana"/>
                <a:cs typeface="Verdana"/>
              </a:rPr>
              <a:t> </a:t>
            </a:r>
            <a:r>
              <a:rPr sz="1600" dirty="0">
                <a:solidFill>
                  <a:srgbClr val="FFFFFF"/>
                </a:solidFill>
                <a:latin typeface="Verdana"/>
                <a:cs typeface="Verdana"/>
              </a:rPr>
              <a:t>zabarwienia</a:t>
            </a:r>
            <a:r>
              <a:rPr sz="1600" spc="-5" dirty="0">
                <a:solidFill>
                  <a:srgbClr val="FFFFFF"/>
                </a:solidFill>
                <a:latin typeface="Verdana"/>
                <a:cs typeface="Verdana"/>
              </a:rPr>
              <a:t> </a:t>
            </a:r>
            <a:r>
              <a:rPr sz="1600" spc="-50" dirty="0">
                <a:solidFill>
                  <a:srgbClr val="FFFFFF"/>
                </a:solidFill>
                <a:latin typeface="Verdana"/>
                <a:cs typeface="Verdana"/>
              </a:rPr>
              <a:t>– </a:t>
            </a:r>
            <a:r>
              <a:rPr sz="1600" dirty="0">
                <a:solidFill>
                  <a:srgbClr val="FFFFFF"/>
                </a:solidFill>
                <a:latin typeface="Verdana"/>
                <a:cs typeface="Verdana"/>
              </a:rPr>
              <a:t>brzegi</a:t>
            </a:r>
            <a:r>
              <a:rPr sz="1600" spc="-65" dirty="0">
                <a:solidFill>
                  <a:srgbClr val="FFFFFF"/>
                </a:solidFill>
                <a:latin typeface="Verdana"/>
                <a:cs typeface="Verdana"/>
              </a:rPr>
              <a:t> </a:t>
            </a:r>
            <a:r>
              <a:rPr sz="1600" dirty="0">
                <a:solidFill>
                  <a:srgbClr val="FFFFFF"/>
                </a:solidFill>
                <a:latin typeface="Verdana"/>
                <a:cs typeface="Verdana"/>
              </a:rPr>
              <a:t>blaszki</a:t>
            </a:r>
            <a:r>
              <a:rPr sz="1600" spc="-55" dirty="0">
                <a:solidFill>
                  <a:srgbClr val="FFFFFF"/>
                </a:solidFill>
                <a:latin typeface="Verdana"/>
                <a:cs typeface="Verdana"/>
              </a:rPr>
              <a:t> </a:t>
            </a:r>
            <a:r>
              <a:rPr sz="1600" dirty="0">
                <a:solidFill>
                  <a:srgbClr val="FFFFFF"/>
                </a:solidFill>
                <a:latin typeface="Verdana"/>
                <a:cs typeface="Verdana"/>
              </a:rPr>
              <a:t>ulegają</a:t>
            </a:r>
            <a:r>
              <a:rPr sz="1600" spc="-45" dirty="0">
                <a:solidFill>
                  <a:srgbClr val="FFFFFF"/>
                </a:solidFill>
                <a:latin typeface="Verdana"/>
                <a:cs typeface="Verdana"/>
              </a:rPr>
              <a:t> </a:t>
            </a:r>
            <a:r>
              <a:rPr sz="1600" dirty="0">
                <a:solidFill>
                  <a:srgbClr val="FFFFFF"/>
                </a:solidFill>
                <a:latin typeface="Verdana"/>
                <a:cs typeface="Verdana"/>
              </a:rPr>
              <a:t>chlorozie.</a:t>
            </a:r>
            <a:r>
              <a:rPr sz="1600" spc="-45" dirty="0">
                <a:solidFill>
                  <a:srgbClr val="FFFFFF"/>
                </a:solidFill>
                <a:latin typeface="Verdana"/>
                <a:cs typeface="Verdana"/>
              </a:rPr>
              <a:t> </a:t>
            </a:r>
            <a:r>
              <a:rPr sz="1600" dirty="0">
                <a:solidFill>
                  <a:srgbClr val="FFFFFF"/>
                </a:solidFill>
                <a:latin typeface="Verdana"/>
                <a:cs typeface="Verdana"/>
              </a:rPr>
              <a:t>Wierzchołek</a:t>
            </a:r>
            <a:r>
              <a:rPr sz="1600" spc="-15" dirty="0">
                <a:solidFill>
                  <a:srgbClr val="FFFFFF"/>
                </a:solidFill>
                <a:latin typeface="Verdana"/>
                <a:cs typeface="Verdana"/>
              </a:rPr>
              <a:t> </a:t>
            </a:r>
            <a:r>
              <a:rPr sz="1600" dirty="0">
                <a:solidFill>
                  <a:srgbClr val="FFFFFF"/>
                </a:solidFill>
                <a:latin typeface="Verdana"/>
                <a:cs typeface="Verdana"/>
              </a:rPr>
              <a:t>liścia</a:t>
            </a:r>
            <a:r>
              <a:rPr sz="1600" spc="-35" dirty="0">
                <a:solidFill>
                  <a:srgbClr val="FFFFFF"/>
                </a:solidFill>
                <a:latin typeface="Verdana"/>
                <a:cs typeface="Verdana"/>
              </a:rPr>
              <a:t> </a:t>
            </a:r>
            <a:r>
              <a:rPr sz="1600" dirty="0">
                <a:solidFill>
                  <a:srgbClr val="FFFFFF"/>
                </a:solidFill>
                <a:latin typeface="Verdana"/>
                <a:cs typeface="Verdana"/>
              </a:rPr>
              <a:t>zawija</a:t>
            </a:r>
            <a:r>
              <a:rPr sz="1600" spc="-65" dirty="0">
                <a:solidFill>
                  <a:srgbClr val="FFFFFF"/>
                </a:solidFill>
                <a:latin typeface="Verdana"/>
                <a:cs typeface="Verdana"/>
              </a:rPr>
              <a:t> </a:t>
            </a:r>
            <a:r>
              <a:rPr sz="1600" dirty="0">
                <a:solidFill>
                  <a:srgbClr val="FFFFFF"/>
                </a:solidFill>
                <a:latin typeface="Verdana"/>
                <a:cs typeface="Verdana"/>
              </a:rPr>
              <a:t>się</a:t>
            </a:r>
            <a:r>
              <a:rPr sz="1600" spc="-55" dirty="0">
                <a:solidFill>
                  <a:srgbClr val="FFFFFF"/>
                </a:solidFill>
                <a:latin typeface="Verdana"/>
                <a:cs typeface="Verdana"/>
              </a:rPr>
              <a:t> </a:t>
            </a:r>
            <a:r>
              <a:rPr sz="1600" dirty="0">
                <a:solidFill>
                  <a:srgbClr val="FFFFFF"/>
                </a:solidFill>
                <a:latin typeface="Verdana"/>
                <a:cs typeface="Verdana"/>
              </a:rPr>
              <a:t>do</a:t>
            </a:r>
            <a:r>
              <a:rPr sz="1600" spc="-65" dirty="0">
                <a:solidFill>
                  <a:srgbClr val="FFFFFF"/>
                </a:solidFill>
                <a:latin typeface="Verdana"/>
                <a:cs typeface="Verdana"/>
              </a:rPr>
              <a:t> </a:t>
            </a:r>
            <a:r>
              <a:rPr sz="1600" spc="-10" dirty="0">
                <a:solidFill>
                  <a:srgbClr val="FFFFFF"/>
                </a:solidFill>
                <a:latin typeface="Verdana"/>
                <a:cs typeface="Verdana"/>
              </a:rPr>
              <a:t>dołu,</a:t>
            </a:r>
            <a:endParaRPr sz="1600" dirty="0">
              <a:latin typeface="Verdana"/>
              <a:cs typeface="Verdana"/>
            </a:endParaRPr>
          </a:p>
          <a:p>
            <a:pPr marL="354965">
              <a:lnSpc>
                <a:spcPts val="1545"/>
              </a:lnSpc>
            </a:pPr>
            <a:r>
              <a:rPr sz="1600" dirty="0">
                <a:solidFill>
                  <a:srgbClr val="FFFFFF"/>
                </a:solidFill>
                <a:latin typeface="Verdana"/>
                <a:cs typeface="Verdana"/>
              </a:rPr>
              <a:t>pojawiają</a:t>
            </a:r>
            <a:r>
              <a:rPr sz="1600" spc="-45" dirty="0">
                <a:solidFill>
                  <a:srgbClr val="FFFFFF"/>
                </a:solidFill>
                <a:latin typeface="Verdana"/>
                <a:cs typeface="Verdana"/>
              </a:rPr>
              <a:t> </a:t>
            </a:r>
            <a:r>
              <a:rPr sz="1600" dirty="0">
                <a:solidFill>
                  <a:srgbClr val="FFFFFF"/>
                </a:solidFill>
                <a:latin typeface="Verdana"/>
                <a:cs typeface="Verdana"/>
              </a:rPr>
              <a:t>się</a:t>
            </a:r>
            <a:r>
              <a:rPr sz="1600" spc="-60" dirty="0">
                <a:solidFill>
                  <a:srgbClr val="FFFFFF"/>
                </a:solidFill>
                <a:latin typeface="Verdana"/>
                <a:cs typeface="Verdana"/>
              </a:rPr>
              <a:t> </a:t>
            </a:r>
            <a:r>
              <a:rPr sz="1600" dirty="0">
                <a:solidFill>
                  <a:srgbClr val="FFFFFF"/>
                </a:solidFill>
                <a:latin typeface="Verdana"/>
                <a:cs typeface="Verdana"/>
              </a:rPr>
              <a:t>plamy</a:t>
            </a:r>
            <a:r>
              <a:rPr sz="1600" spc="-40" dirty="0">
                <a:solidFill>
                  <a:srgbClr val="FFFFFF"/>
                </a:solidFill>
                <a:latin typeface="Verdana"/>
                <a:cs typeface="Verdana"/>
              </a:rPr>
              <a:t> </a:t>
            </a:r>
            <a:r>
              <a:rPr sz="1600" dirty="0">
                <a:solidFill>
                  <a:srgbClr val="FFFFFF"/>
                </a:solidFill>
                <a:latin typeface="Verdana"/>
                <a:cs typeface="Verdana"/>
              </a:rPr>
              <a:t>–</a:t>
            </a:r>
            <a:r>
              <a:rPr sz="1600" spc="-70" dirty="0">
                <a:solidFill>
                  <a:srgbClr val="FFFFFF"/>
                </a:solidFill>
                <a:latin typeface="Verdana"/>
                <a:cs typeface="Verdana"/>
              </a:rPr>
              <a:t> </a:t>
            </a:r>
            <a:r>
              <a:rPr sz="1600" dirty="0">
                <a:solidFill>
                  <a:srgbClr val="FFFFFF"/>
                </a:solidFill>
                <a:latin typeface="Verdana"/>
                <a:cs typeface="Verdana"/>
              </a:rPr>
              <a:t>mozaika.</a:t>
            </a:r>
            <a:r>
              <a:rPr sz="1600" spc="-25" dirty="0">
                <a:solidFill>
                  <a:srgbClr val="FFFFFF"/>
                </a:solidFill>
                <a:latin typeface="Verdana"/>
                <a:cs typeface="Verdana"/>
              </a:rPr>
              <a:t> </a:t>
            </a:r>
            <a:r>
              <a:rPr sz="1600" dirty="0">
                <a:solidFill>
                  <a:srgbClr val="FFFFFF"/>
                </a:solidFill>
                <a:latin typeface="Verdana"/>
                <a:cs typeface="Verdana"/>
              </a:rPr>
              <a:t>Występuje</a:t>
            </a:r>
            <a:r>
              <a:rPr sz="1600" spc="-45" dirty="0">
                <a:solidFill>
                  <a:srgbClr val="FFFFFF"/>
                </a:solidFill>
                <a:latin typeface="Verdana"/>
                <a:cs typeface="Verdana"/>
              </a:rPr>
              <a:t> </a:t>
            </a:r>
            <a:r>
              <a:rPr sz="1600" dirty="0">
                <a:solidFill>
                  <a:srgbClr val="FFFFFF"/>
                </a:solidFill>
                <a:latin typeface="Verdana"/>
                <a:cs typeface="Verdana"/>
              </a:rPr>
              <a:t>wyboistość</a:t>
            </a:r>
            <a:r>
              <a:rPr sz="1600" spc="-30" dirty="0">
                <a:solidFill>
                  <a:srgbClr val="FFFFFF"/>
                </a:solidFill>
                <a:latin typeface="Verdana"/>
                <a:cs typeface="Verdana"/>
              </a:rPr>
              <a:t> </a:t>
            </a:r>
            <a:r>
              <a:rPr sz="1600" dirty="0">
                <a:solidFill>
                  <a:srgbClr val="FFFFFF"/>
                </a:solidFill>
                <a:latin typeface="Verdana"/>
                <a:cs typeface="Verdana"/>
              </a:rPr>
              <a:t>blaszki</a:t>
            </a:r>
            <a:r>
              <a:rPr sz="1600" spc="-50" dirty="0">
                <a:solidFill>
                  <a:srgbClr val="FFFFFF"/>
                </a:solidFill>
                <a:latin typeface="Verdana"/>
                <a:cs typeface="Verdana"/>
              </a:rPr>
              <a:t> </a:t>
            </a:r>
            <a:r>
              <a:rPr sz="1600" spc="-10" dirty="0">
                <a:solidFill>
                  <a:srgbClr val="FFFFFF"/>
                </a:solidFill>
                <a:latin typeface="Verdana"/>
                <a:cs typeface="Verdana"/>
              </a:rPr>
              <a:t>liściowej.</a:t>
            </a:r>
            <a:endParaRPr sz="1600" dirty="0">
              <a:latin typeface="Verdana"/>
              <a:cs typeface="Verdana"/>
            </a:endParaRPr>
          </a:p>
          <a:p>
            <a:pPr marL="354965" indent="-342265">
              <a:lnSpc>
                <a:spcPct val="100000"/>
              </a:lnSpc>
              <a:spcBef>
                <a:spcPts val="1920"/>
              </a:spcBef>
              <a:buClr>
                <a:srgbClr val="FFFFCC"/>
              </a:buClr>
              <a:buSzPct val="68750"/>
              <a:buFont typeface="Wingdings"/>
              <a:buChar char=""/>
              <a:tabLst>
                <a:tab pos="354965" algn="l"/>
              </a:tabLst>
            </a:pPr>
            <a:r>
              <a:rPr sz="1600" dirty="0">
                <a:solidFill>
                  <a:srgbClr val="FFFFFF"/>
                </a:solidFill>
                <a:latin typeface="Verdana"/>
                <a:cs typeface="Verdana"/>
              </a:rPr>
              <a:t>mozaika</a:t>
            </a:r>
            <a:r>
              <a:rPr sz="1600" spc="-45" dirty="0">
                <a:solidFill>
                  <a:srgbClr val="FFFFFF"/>
                </a:solidFill>
                <a:latin typeface="Verdana"/>
                <a:cs typeface="Verdana"/>
              </a:rPr>
              <a:t> </a:t>
            </a:r>
            <a:r>
              <a:rPr sz="1600" dirty="0">
                <a:solidFill>
                  <a:srgbClr val="FFFFFF"/>
                </a:solidFill>
                <a:latin typeface="Verdana"/>
                <a:cs typeface="Verdana"/>
              </a:rPr>
              <a:t>żółta</a:t>
            </a:r>
            <a:r>
              <a:rPr sz="1600" spc="-45" dirty="0">
                <a:solidFill>
                  <a:srgbClr val="FFFFFF"/>
                </a:solidFill>
                <a:latin typeface="Verdana"/>
                <a:cs typeface="Verdana"/>
              </a:rPr>
              <a:t> </a:t>
            </a:r>
            <a:r>
              <a:rPr sz="1600" dirty="0">
                <a:solidFill>
                  <a:srgbClr val="FFFFFF"/>
                </a:solidFill>
                <a:latin typeface="Verdana"/>
                <a:cs typeface="Verdana"/>
              </a:rPr>
              <a:t>fasoli(Bean</a:t>
            </a:r>
            <a:r>
              <a:rPr sz="1600" spc="-30" dirty="0">
                <a:solidFill>
                  <a:srgbClr val="FFFFFF"/>
                </a:solidFill>
                <a:latin typeface="Verdana"/>
                <a:cs typeface="Verdana"/>
              </a:rPr>
              <a:t> </a:t>
            </a:r>
            <a:r>
              <a:rPr sz="1600" dirty="0">
                <a:solidFill>
                  <a:srgbClr val="FFFFFF"/>
                </a:solidFill>
                <a:latin typeface="Verdana"/>
                <a:cs typeface="Verdana"/>
              </a:rPr>
              <a:t>yellow</a:t>
            </a:r>
            <a:r>
              <a:rPr sz="1600" spc="-55" dirty="0">
                <a:solidFill>
                  <a:srgbClr val="FFFFFF"/>
                </a:solidFill>
                <a:latin typeface="Verdana"/>
                <a:cs typeface="Verdana"/>
              </a:rPr>
              <a:t> </a:t>
            </a:r>
            <a:r>
              <a:rPr sz="1600" dirty="0">
                <a:solidFill>
                  <a:srgbClr val="FFFFFF"/>
                </a:solidFill>
                <a:latin typeface="Verdana"/>
                <a:cs typeface="Verdana"/>
              </a:rPr>
              <a:t>mosaic</a:t>
            </a:r>
            <a:r>
              <a:rPr sz="1600" spc="-35" dirty="0">
                <a:solidFill>
                  <a:srgbClr val="FFFFFF"/>
                </a:solidFill>
                <a:latin typeface="Verdana"/>
                <a:cs typeface="Verdana"/>
              </a:rPr>
              <a:t> </a:t>
            </a:r>
            <a:r>
              <a:rPr sz="1600" dirty="0">
                <a:solidFill>
                  <a:srgbClr val="FFFFFF"/>
                </a:solidFill>
                <a:latin typeface="Verdana"/>
                <a:cs typeface="Verdana"/>
              </a:rPr>
              <a:t>virus</a:t>
            </a:r>
            <a:r>
              <a:rPr sz="1600" spc="-45" dirty="0">
                <a:solidFill>
                  <a:srgbClr val="FFFFFF"/>
                </a:solidFill>
                <a:latin typeface="Verdana"/>
                <a:cs typeface="Verdana"/>
              </a:rPr>
              <a:t> </a:t>
            </a:r>
            <a:r>
              <a:rPr sz="1600" dirty="0">
                <a:solidFill>
                  <a:srgbClr val="FFFFFF"/>
                </a:solidFill>
                <a:latin typeface="Verdana"/>
                <a:cs typeface="Verdana"/>
              </a:rPr>
              <a:t>BYMV</a:t>
            </a:r>
            <a:r>
              <a:rPr sz="1600" spc="-50" dirty="0">
                <a:solidFill>
                  <a:srgbClr val="FFFFFF"/>
                </a:solidFill>
                <a:latin typeface="Verdana"/>
                <a:cs typeface="Verdana"/>
              </a:rPr>
              <a:t> </a:t>
            </a:r>
            <a:r>
              <a:rPr sz="1600" dirty="0">
                <a:solidFill>
                  <a:srgbClr val="FFFFFF"/>
                </a:solidFill>
                <a:latin typeface="Verdana"/>
                <a:cs typeface="Verdana"/>
              </a:rPr>
              <a:t>(Phaseola</a:t>
            </a:r>
            <a:r>
              <a:rPr sz="1600" spc="-40" dirty="0">
                <a:solidFill>
                  <a:srgbClr val="FFFFFF"/>
                </a:solidFill>
                <a:latin typeface="Verdana"/>
                <a:cs typeface="Verdana"/>
              </a:rPr>
              <a:t> </a:t>
            </a:r>
            <a:r>
              <a:rPr sz="1600" dirty="0">
                <a:solidFill>
                  <a:srgbClr val="FFFFFF"/>
                </a:solidFill>
                <a:latin typeface="Verdana"/>
                <a:cs typeface="Verdana"/>
              </a:rPr>
              <a:t>virus</a:t>
            </a:r>
            <a:r>
              <a:rPr sz="1600" spc="-50" dirty="0">
                <a:solidFill>
                  <a:srgbClr val="FFFFFF"/>
                </a:solidFill>
                <a:latin typeface="Verdana"/>
                <a:cs typeface="Verdana"/>
              </a:rPr>
              <a:t> </a:t>
            </a:r>
            <a:r>
              <a:rPr sz="1600" spc="-25" dirty="0">
                <a:solidFill>
                  <a:srgbClr val="FFFFFF"/>
                </a:solidFill>
                <a:latin typeface="Verdana"/>
                <a:cs typeface="Verdana"/>
              </a:rPr>
              <a:t>2)</a:t>
            </a:r>
            <a:endParaRPr sz="1600" dirty="0">
              <a:latin typeface="Verdana"/>
              <a:cs typeface="Verdana"/>
            </a:endParaRPr>
          </a:p>
          <a:p>
            <a:pPr>
              <a:lnSpc>
                <a:spcPct val="100000"/>
              </a:lnSpc>
              <a:spcBef>
                <a:spcPts val="345"/>
              </a:spcBef>
              <a:buClr>
                <a:srgbClr val="FFFFCC"/>
              </a:buClr>
              <a:buFont typeface="Wingdings"/>
              <a:buChar char=""/>
            </a:pPr>
            <a:endParaRPr sz="1600" dirty="0">
              <a:latin typeface="Verdana"/>
              <a:cs typeface="Verdana"/>
            </a:endParaRPr>
          </a:p>
          <a:p>
            <a:pPr marL="354965" marR="16510" indent="-342900">
              <a:lnSpc>
                <a:spcPts val="1540"/>
              </a:lnSpc>
              <a:buClr>
                <a:srgbClr val="FFFFCC"/>
              </a:buClr>
              <a:buSzPct val="68750"/>
              <a:buFont typeface="Wingdings"/>
              <a:buChar char=""/>
              <a:tabLst>
                <a:tab pos="354965" algn="l"/>
              </a:tabLst>
            </a:pPr>
            <a:r>
              <a:rPr sz="1600" dirty="0">
                <a:solidFill>
                  <a:srgbClr val="FFFFFF"/>
                </a:solidFill>
                <a:latin typeface="Verdana"/>
                <a:cs typeface="Verdana"/>
              </a:rPr>
              <a:t>mozaika</a:t>
            </a:r>
            <a:r>
              <a:rPr sz="1600" spc="-30" dirty="0">
                <a:solidFill>
                  <a:srgbClr val="FFFFFF"/>
                </a:solidFill>
                <a:latin typeface="Verdana"/>
                <a:cs typeface="Verdana"/>
              </a:rPr>
              <a:t> </a:t>
            </a:r>
            <a:r>
              <a:rPr sz="1600" dirty="0">
                <a:solidFill>
                  <a:srgbClr val="FFFFFF"/>
                </a:solidFill>
                <a:latin typeface="Verdana"/>
                <a:cs typeface="Verdana"/>
              </a:rPr>
              <a:t>ogórka</a:t>
            </a:r>
            <a:r>
              <a:rPr sz="1600" spc="-30" dirty="0">
                <a:solidFill>
                  <a:srgbClr val="FFFFFF"/>
                </a:solidFill>
                <a:latin typeface="Verdana"/>
                <a:cs typeface="Verdana"/>
              </a:rPr>
              <a:t> </a:t>
            </a:r>
            <a:r>
              <a:rPr sz="1600" dirty="0">
                <a:solidFill>
                  <a:srgbClr val="FFFFFF"/>
                </a:solidFill>
                <a:latin typeface="Verdana"/>
                <a:cs typeface="Verdana"/>
              </a:rPr>
              <a:t>(Cucumber</a:t>
            </a:r>
            <a:r>
              <a:rPr sz="1600" spc="-15" dirty="0">
                <a:solidFill>
                  <a:srgbClr val="FFFFFF"/>
                </a:solidFill>
                <a:latin typeface="Verdana"/>
                <a:cs typeface="Verdana"/>
              </a:rPr>
              <a:t> </a:t>
            </a:r>
            <a:r>
              <a:rPr sz="1600" dirty="0">
                <a:solidFill>
                  <a:srgbClr val="FFFFFF"/>
                </a:solidFill>
                <a:latin typeface="Verdana"/>
                <a:cs typeface="Verdana"/>
              </a:rPr>
              <a:t>mosaic</a:t>
            </a:r>
            <a:r>
              <a:rPr sz="1600" spc="-15" dirty="0">
                <a:solidFill>
                  <a:srgbClr val="FFFFFF"/>
                </a:solidFill>
                <a:latin typeface="Verdana"/>
                <a:cs typeface="Verdana"/>
              </a:rPr>
              <a:t> </a:t>
            </a:r>
            <a:r>
              <a:rPr sz="1600" dirty="0">
                <a:solidFill>
                  <a:srgbClr val="FFFFFF"/>
                </a:solidFill>
                <a:latin typeface="Verdana"/>
                <a:cs typeface="Verdana"/>
              </a:rPr>
              <a:t>virus</a:t>
            </a:r>
            <a:r>
              <a:rPr sz="1600" spc="-30" dirty="0">
                <a:solidFill>
                  <a:srgbClr val="FFFFFF"/>
                </a:solidFill>
                <a:latin typeface="Verdana"/>
                <a:cs typeface="Verdana"/>
              </a:rPr>
              <a:t> </a:t>
            </a:r>
            <a:r>
              <a:rPr sz="1600" dirty="0">
                <a:solidFill>
                  <a:srgbClr val="FFFFFF"/>
                </a:solidFill>
                <a:latin typeface="Verdana"/>
                <a:cs typeface="Verdana"/>
              </a:rPr>
              <a:t>CMV</a:t>
            </a:r>
            <a:r>
              <a:rPr sz="1600" spc="-55" dirty="0">
                <a:solidFill>
                  <a:srgbClr val="FFFFFF"/>
                </a:solidFill>
                <a:latin typeface="Verdana"/>
                <a:cs typeface="Verdana"/>
              </a:rPr>
              <a:t> </a:t>
            </a:r>
            <a:r>
              <a:rPr sz="1600" dirty="0">
                <a:solidFill>
                  <a:srgbClr val="FFFFFF"/>
                </a:solidFill>
                <a:latin typeface="Verdana"/>
                <a:cs typeface="Verdana"/>
              </a:rPr>
              <a:t>(Cucumis</a:t>
            </a:r>
            <a:r>
              <a:rPr sz="1600" spc="-15" dirty="0">
                <a:solidFill>
                  <a:srgbClr val="FFFFFF"/>
                </a:solidFill>
                <a:latin typeface="Verdana"/>
                <a:cs typeface="Verdana"/>
              </a:rPr>
              <a:t> </a:t>
            </a:r>
            <a:r>
              <a:rPr sz="1600" dirty="0">
                <a:solidFill>
                  <a:srgbClr val="FFFFFF"/>
                </a:solidFill>
                <a:latin typeface="Verdana"/>
                <a:cs typeface="Verdana"/>
              </a:rPr>
              <a:t>virus</a:t>
            </a:r>
            <a:r>
              <a:rPr sz="1600" spc="-35" dirty="0">
                <a:solidFill>
                  <a:srgbClr val="FFFFFF"/>
                </a:solidFill>
                <a:latin typeface="Verdana"/>
                <a:cs typeface="Verdana"/>
              </a:rPr>
              <a:t> </a:t>
            </a:r>
            <a:r>
              <a:rPr sz="1600" dirty="0">
                <a:solidFill>
                  <a:srgbClr val="FFFFFF"/>
                </a:solidFill>
                <a:latin typeface="Verdana"/>
                <a:cs typeface="Verdana"/>
              </a:rPr>
              <a:t>1))</a:t>
            </a:r>
            <a:r>
              <a:rPr sz="1600" spc="-55" dirty="0">
                <a:solidFill>
                  <a:srgbClr val="FFFFFF"/>
                </a:solidFill>
                <a:latin typeface="Verdana"/>
                <a:cs typeface="Verdana"/>
              </a:rPr>
              <a:t> </a:t>
            </a:r>
            <a:r>
              <a:rPr sz="1600" dirty="0">
                <a:solidFill>
                  <a:srgbClr val="FFFFFF"/>
                </a:solidFill>
                <a:latin typeface="Verdana"/>
                <a:cs typeface="Verdana"/>
              </a:rPr>
              <a:t>–</a:t>
            </a:r>
            <a:r>
              <a:rPr sz="1600" spc="-45" dirty="0">
                <a:solidFill>
                  <a:srgbClr val="FFFFFF"/>
                </a:solidFill>
                <a:latin typeface="Verdana"/>
                <a:cs typeface="Verdana"/>
              </a:rPr>
              <a:t> </a:t>
            </a:r>
            <a:r>
              <a:rPr sz="1600" dirty="0">
                <a:solidFill>
                  <a:srgbClr val="FFFFFF"/>
                </a:solidFill>
                <a:latin typeface="Verdana"/>
                <a:cs typeface="Verdana"/>
              </a:rPr>
              <a:t>jest</a:t>
            </a:r>
            <a:r>
              <a:rPr sz="1600" spc="-60" dirty="0">
                <a:solidFill>
                  <a:srgbClr val="FFFFFF"/>
                </a:solidFill>
                <a:latin typeface="Verdana"/>
                <a:cs typeface="Verdana"/>
              </a:rPr>
              <a:t> </a:t>
            </a:r>
            <a:r>
              <a:rPr sz="1600" spc="-25" dirty="0">
                <a:solidFill>
                  <a:srgbClr val="FFFFFF"/>
                </a:solidFill>
                <a:latin typeface="Verdana"/>
                <a:cs typeface="Verdana"/>
              </a:rPr>
              <a:t>to </a:t>
            </a:r>
            <a:r>
              <a:rPr sz="1600" dirty="0">
                <a:solidFill>
                  <a:srgbClr val="FFFFFF"/>
                </a:solidFill>
                <a:latin typeface="Verdana"/>
                <a:cs typeface="Verdana"/>
              </a:rPr>
              <a:t>mozaika</a:t>
            </a:r>
            <a:r>
              <a:rPr sz="1600" spc="-40" dirty="0">
                <a:solidFill>
                  <a:srgbClr val="FFFFFF"/>
                </a:solidFill>
                <a:latin typeface="Verdana"/>
                <a:cs typeface="Verdana"/>
              </a:rPr>
              <a:t> </a:t>
            </a:r>
            <a:r>
              <a:rPr sz="1600" dirty="0">
                <a:solidFill>
                  <a:srgbClr val="FFFFFF"/>
                </a:solidFill>
                <a:latin typeface="Verdana"/>
                <a:cs typeface="Verdana"/>
              </a:rPr>
              <a:t>marmurkowa,</a:t>
            </a:r>
            <a:r>
              <a:rPr sz="1600" spc="-15" dirty="0">
                <a:solidFill>
                  <a:srgbClr val="FFFFFF"/>
                </a:solidFill>
                <a:latin typeface="Verdana"/>
                <a:cs typeface="Verdana"/>
              </a:rPr>
              <a:t> </a:t>
            </a:r>
            <a:r>
              <a:rPr sz="1600" dirty="0">
                <a:solidFill>
                  <a:srgbClr val="FFFFFF"/>
                </a:solidFill>
                <a:latin typeface="Verdana"/>
                <a:cs typeface="Verdana"/>
              </a:rPr>
              <a:t>na</a:t>
            </a:r>
            <a:r>
              <a:rPr sz="1600" spc="-60" dirty="0">
                <a:solidFill>
                  <a:srgbClr val="FFFFFF"/>
                </a:solidFill>
                <a:latin typeface="Verdana"/>
                <a:cs typeface="Verdana"/>
              </a:rPr>
              <a:t> </a:t>
            </a:r>
            <a:r>
              <a:rPr sz="1600" dirty="0">
                <a:solidFill>
                  <a:srgbClr val="FFFFFF"/>
                </a:solidFill>
                <a:latin typeface="Verdana"/>
                <a:cs typeface="Verdana"/>
              </a:rPr>
              <a:t>blaszce</a:t>
            </a:r>
            <a:r>
              <a:rPr sz="1600" spc="-45" dirty="0">
                <a:solidFill>
                  <a:srgbClr val="FFFFFF"/>
                </a:solidFill>
                <a:latin typeface="Verdana"/>
                <a:cs typeface="Verdana"/>
              </a:rPr>
              <a:t> </a:t>
            </a:r>
            <a:r>
              <a:rPr sz="1600" dirty="0">
                <a:solidFill>
                  <a:srgbClr val="FFFFFF"/>
                </a:solidFill>
                <a:latin typeface="Verdana"/>
                <a:cs typeface="Verdana"/>
              </a:rPr>
              <a:t>ogórka</a:t>
            </a:r>
            <a:r>
              <a:rPr sz="1600" spc="-40" dirty="0">
                <a:solidFill>
                  <a:srgbClr val="FFFFFF"/>
                </a:solidFill>
                <a:latin typeface="Verdana"/>
                <a:cs typeface="Verdana"/>
              </a:rPr>
              <a:t> </a:t>
            </a:r>
            <a:r>
              <a:rPr sz="1600" dirty="0">
                <a:solidFill>
                  <a:srgbClr val="FFFFFF"/>
                </a:solidFill>
                <a:latin typeface="Verdana"/>
                <a:cs typeface="Verdana"/>
              </a:rPr>
              <a:t>zielone</a:t>
            </a:r>
            <a:r>
              <a:rPr sz="1600" spc="-55" dirty="0">
                <a:solidFill>
                  <a:srgbClr val="FFFFFF"/>
                </a:solidFill>
                <a:latin typeface="Verdana"/>
                <a:cs typeface="Verdana"/>
              </a:rPr>
              <a:t> </a:t>
            </a:r>
            <a:r>
              <a:rPr sz="1600" dirty="0">
                <a:solidFill>
                  <a:srgbClr val="FFFFFF"/>
                </a:solidFill>
                <a:latin typeface="Verdana"/>
                <a:cs typeface="Verdana"/>
              </a:rPr>
              <a:t>pozostają</a:t>
            </a:r>
            <a:r>
              <a:rPr sz="1600" spc="-40" dirty="0">
                <a:solidFill>
                  <a:srgbClr val="FFFFFF"/>
                </a:solidFill>
                <a:latin typeface="Verdana"/>
                <a:cs typeface="Verdana"/>
              </a:rPr>
              <a:t> </a:t>
            </a:r>
            <a:r>
              <a:rPr sz="1600" dirty="0">
                <a:solidFill>
                  <a:srgbClr val="FFFFFF"/>
                </a:solidFill>
                <a:latin typeface="Verdana"/>
                <a:cs typeface="Verdana"/>
              </a:rPr>
              <a:t>tylko</a:t>
            </a:r>
            <a:r>
              <a:rPr sz="1600" spc="-45" dirty="0">
                <a:solidFill>
                  <a:srgbClr val="FFFFFF"/>
                </a:solidFill>
                <a:latin typeface="Verdana"/>
                <a:cs typeface="Verdana"/>
              </a:rPr>
              <a:t> </a:t>
            </a:r>
            <a:r>
              <a:rPr sz="1600" spc="-10" dirty="0">
                <a:solidFill>
                  <a:srgbClr val="FFFFFF"/>
                </a:solidFill>
                <a:latin typeface="Verdana"/>
                <a:cs typeface="Verdana"/>
              </a:rPr>
              <a:t>nerwy</a:t>
            </a:r>
            <a:endParaRPr sz="1600" dirty="0">
              <a:latin typeface="Verdana"/>
              <a:cs typeface="Verdana"/>
            </a:endParaRPr>
          </a:p>
          <a:p>
            <a:pPr marL="354965">
              <a:lnSpc>
                <a:spcPts val="1545"/>
              </a:lnSpc>
            </a:pPr>
            <a:r>
              <a:rPr sz="1600" dirty="0">
                <a:solidFill>
                  <a:srgbClr val="FFFFFF"/>
                </a:solidFill>
                <a:latin typeface="Verdana"/>
                <a:cs typeface="Verdana"/>
              </a:rPr>
              <a:t>liścia</a:t>
            </a:r>
            <a:r>
              <a:rPr sz="1600" spc="-40" dirty="0">
                <a:solidFill>
                  <a:srgbClr val="FFFFFF"/>
                </a:solidFill>
                <a:latin typeface="Verdana"/>
                <a:cs typeface="Verdana"/>
              </a:rPr>
              <a:t> </a:t>
            </a:r>
            <a:r>
              <a:rPr sz="1600" dirty="0">
                <a:solidFill>
                  <a:srgbClr val="FFFFFF"/>
                </a:solidFill>
                <a:latin typeface="Verdana"/>
                <a:cs typeface="Verdana"/>
              </a:rPr>
              <a:t>pozostała</a:t>
            </a:r>
            <a:r>
              <a:rPr sz="1600" spc="-35" dirty="0">
                <a:solidFill>
                  <a:srgbClr val="FFFFFF"/>
                </a:solidFill>
                <a:latin typeface="Verdana"/>
                <a:cs typeface="Verdana"/>
              </a:rPr>
              <a:t> </a:t>
            </a:r>
            <a:r>
              <a:rPr sz="1600" dirty="0">
                <a:solidFill>
                  <a:srgbClr val="FFFFFF"/>
                </a:solidFill>
                <a:latin typeface="Verdana"/>
                <a:cs typeface="Verdana"/>
              </a:rPr>
              <a:t>część</a:t>
            </a:r>
            <a:r>
              <a:rPr sz="1600" spc="-45" dirty="0">
                <a:solidFill>
                  <a:srgbClr val="FFFFFF"/>
                </a:solidFill>
                <a:latin typeface="Verdana"/>
                <a:cs typeface="Verdana"/>
              </a:rPr>
              <a:t> </a:t>
            </a:r>
            <a:r>
              <a:rPr sz="1600" dirty="0">
                <a:solidFill>
                  <a:srgbClr val="FFFFFF"/>
                </a:solidFill>
                <a:latin typeface="Verdana"/>
                <a:cs typeface="Verdana"/>
              </a:rPr>
              <a:t>tkanki</a:t>
            </a:r>
            <a:r>
              <a:rPr sz="1600" spc="-60" dirty="0">
                <a:solidFill>
                  <a:srgbClr val="FFFFFF"/>
                </a:solidFill>
                <a:latin typeface="Verdana"/>
                <a:cs typeface="Verdana"/>
              </a:rPr>
              <a:t> </a:t>
            </a:r>
            <a:r>
              <a:rPr sz="1600" dirty="0">
                <a:solidFill>
                  <a:srgbClr val="FFFFFF"/>
                </a:solidFill>
                <a:latin typeface="Verdana"/>
                <a:cs typeface="Verdana"/>
              </a:rPr>
              <a:t>bieleje,</a:t>
            </a:r>
            <a:r>
              <a:rPr sz="1600" spc="-55" dirty="0">
                <a:solidFill>
                  <a:srgbClr val="FFFFFF"/>
                </a:solidFill>
                <a:latin typeface="Verdana"/>
                <a:cs typeface="Verdana"/>
              </a:rPr>
              <a:t> </a:t>
            </a:r>
            <a:r>
              <a:rPr sz="1600" dirty="0">
                <a:solidFill>
                  <a:srgbClr val="FFFFFF"/>
                </a:solidFill>
                <a:latin typeface="Verdana"/>
                <a:cs typeface="Verdana"/>
              </a:rPr>
              <a:t>jest</a:t>
            </a:r>
            <a:r>
              <a:rPr sz="1600" spc="-70" dirty="0">
                <a:solidFill>
                  <a:srgbClr val="FFFFFF"/>
                </a:solidFill>
                <a:latin typeface="Verdana"/>
                <a:cs typeface="Verdana"/>
              </a:rPr>
              <a:t> </a:t>
            </a:r>
            <a:r>
              <a:rPr sz="1600" spc="-10" dirty="0">
                <a:solidFill>
                  <a:srgbClr val="FFFFFF"/>
                </a:solidFill>
                <a:latin typeface="Verdana"/>
                <a:cs typeface="Verdana"/>
              </a:rPr>
              <a:t>jasnozielona.</a:t>
            </a:r>
            <a:endParaRPr sz="1600" dirty="0">
              <a:latin typeface="Verdana"/>
              <a:cs typeface="Verdana"/>
            </a:endParaRPr>
          </a:p>
          <a:p>
            <a:pPr>
              <a:lnSpc>
                <a:spcPct val="100000"/>
              </a:lnSpc>
              <a:spcBef>
                <a:spcPts val="345"/>
              </a:spcBef>
            </a:pPr>
            <a:endParaRPr sz="1600" dirty="0">
              <a:latin typeface="Verdana"/>
              <a:cs typeface="Verdana"/>
            </a:endParaRPr>
          </a:p>
          <a:p>
            <a:pPr marL="354965" marR="125095" indent="-342900">
              <a:lnSpc>
                <a:spcPts val="1540"/>
              </a:lnSpc>
              <a:buClr>
                <a:srgbClr val="FFFFCC"/>
              </a:buClr>
              <a:buSzPct val="68750"/>
              <a:buFont typeface="Wingdings"/>
              <a:buChar char=""/>
              <a:tabLst>
                <a:tab pos="354965" algn="l"/>
              </a:tabLst>
            </a:pPr>
            <a:r>
              <a:rPr sz="1600" dirty="0">
                <a:solidFill>
                  <a:srgbClr val="FFFFFF"/>
                </a:solidFill>
                <a:latin typeface="Verdana"/>
                <a:cs typeface="Verdana"/>
              </a:rPr>
              <a:t>mozaika</a:t>
            </a:r>
            <a:r>
              <a:rPr sz="1600" spc="-30" dirty="0">
                <a:solidFill>
                  <a:srgbClr val="FFFFFF"/>
                </a:solidFill>
                <a:latin typeface="Verdana"/>
                <a:cs typeface="Verdana"/>
              </a:rPr>
              <a:t> </a:t>
            </a:r>
            <a:r>
              <a:rPr sz="1600" dirty="0">
                <a:solidFill>
                  <a:srgbClr val="FFFFFF"/>
                </a:solidFill>
                <a:latin typeface="Verdana"/>
                <a:cs typeface="Verdana"/>
              </a:rPr>
              <a:t>jabłoni</a:t>
            </a:r>
            <a:r>
              <a:rPr sz="1600" spc="-20" dirty="0">
                <a:solidFill>
                  <a:srgbClr val="FFFFFF"/>
                </a:solidFill>
                <a:latin typeface="Verdana"/>
                <a:cs typeface="Verdana"/>
              </a:rPr>
              <a:t> </a:t>
            </a:r>
            <a:r>
              <a:rPr sz="1600" dirty="0">
                <a:solidFill>
                  <a:srgbClr val="FFFFFF"/>
                </a:solidFill>
                <a:latin typeface="Verdana"/>
                <a:cs typeface="Verdana"/>
              </a:rPr>
              <a:t>(Apple</a:t>
            </a:r>
            <a:r>
              <a:rPr sz="1600" spc="-30" dirty="0">
                <a:solidFill>
                  <a:srgbClr val="FFFFFF"/>
                </a:solidFill>
                <a:latin typeface="Verdana"/>
                <a:cs typeface="Verdana"/>
              </a:rPr>
              <a:t> </a:t>
            </a:r>
            <a:r>
              <a:rPr sz="1600" dirty="0">
                <a:solidFill>
                  <a:srgbClr val="FFFFFF"/>
                </a:solidFill>
                <a:latin typeface="Verdana"/>
                <a:cs typeface="Verdana"/>
              </a:rPr>
              <a:t>mosaic</a:t>
            </a:r>
            <a:r>
              <a:rPr sz="1600" spc="-10" dirty="0">
                <a:solidFill>
                  <a:srgbClr val="FFFFFF"/>
                </a:solidFill>
                <a:latin typeface="Verdana"/>
                <a:cs typeface="Verdana"/>
              </a:rPr>
              <a:t> </a:t>
            </a:r>
            <a:r>
              <a:rPr sz="1600" dirty="0">
                <a:solidFill>
                  <a:srgbClr val="FFFFFF"/>
                </a:solidFill>
                <a:latin typeface="Verdana"/>
                <a:cs typeface="Verdana"/>
              </a:rPr>
              <a:t>virus</a:t>
            </a:r>
            <a:r>
              <a:rPr sz="1600" spc="-30" dirty="0">
                <a:solidFill>
                  <a:srgbClr val="FFFFFF"/>
                </a:solidFill>
                <a:latin typeface="Verdana"/>
                <a:cs typeface="Verdana"/>
              </a:rPr>
              <a:t> </a:t>
            </a:r>
            <a:r>
              <a:rPr sz="1600" dirty="0">
                <a:solidFill>
                  <a:srgbClr val="FFFFFF"/>
                </a:solidFill>
                <a:latin typeface="Verdana"/>
                <a:cs typeface="Verdana"/>
              </a:rPr>
              <a:t>AMV</a:t>
            </a:r>
            <a:r>
              <a:rPr sz="1600" spc="-35" dirty="0">
                <a:solidFill>
                  <a:srgbClr val="FFFFFF"/>
                </a:solidFill>
                <a:latin typeface="Verdana"/>
                <a:cs typeface="Verdana"/>
              </a:rPr>
              <a:t> </a:t>
            </a:r>
            <a:r>
              <a:rPr sz="1600" dirty="0">
                <a:solidFill>
                  <a:srgbClr val="FFFFFF"/>
                </a:solidFill>
                <a:latin typeface="Verdana"/>
                <a:cs typeface="Verdana"/>
              </a:rPr>
              <a:t>(Pyrus</a:t>
            </a:r>
            <a:r>
              <a:rPr sz="1600" spc="-25" dirty="0">
                <a:solidFill>
                  <a:srgbClr val="FFFFFF"/>
                </a:solidFill>
                <a:latin typeface="Verdana"/>
                <a:cs typeface="Verdana"/>
              </a:rPr>
              <a:t> </a:t>
            </a:r>
            <a:r>
              <a:rPr sz="1600" dirty="0">
                <a:solidFill>
                  <a:srgbClr val="FFFFFF"/>
                </a:solidFill>
                <a:latin typeface="Verdana"/>
                <a:cs typeface="Verdana"/>
              </a:rPr>
              <a:t>virus</a:t>
            </a:r>
            <a:r>
              <a:rPr sz="1600" spc="-30" dirty="0">
                <a:solidFill>
                  <a:srgbClr val="FFFFFF"/>
                </a:solidFill>
                <a:latin typeface="Verdana"/>
                <a:cs typeface="Verdana"/>
              </a:rPr>
              <a:t> </a:t>
            </a:r>
            <a:r>
              <a:rPr sz="1600" dirty="0">
                <a:solidFill>
                  <a:srgbClr val="FFFFFF"/>
                </a:solidFill>
                <a:latin typeface="Verdana"/>
                <a:cs typeface="Verdana"/>
              </a:rPr>
              <a:t>2))</a:t>
            </a:r>
            <a:r>
              <a:rPr sz="1600" spc="-60" dirty="0">
                <a:solidFill>
                  <a:srgbClr val="FFFFFF"/>
                </a:solidFill>
                <a:latin typeface="Verdana"/>
                <a:cs typeface="Verdana"/>
              </a:rPr>
              <a:t> </a:t>
            </a:r>
            <a:r>
              <a:rPr sz="1600" dirty="0">
                <a:solidFill>
                  <a:srgbClr val="FFFFFF"/>
                </a:solidFill>
                <a:latin typeface="Verdana"/>
                <a:cs typeface="Verdana"/>
              </a:rPr>
              <a:t>–</a:t>
            </a:r>
            <a:r>
              <a:rPr sz="1600" spc="-60" dirty="0">
                <a:solidFill>
                  <a:srgbClr val="FFFFFF"/>
                </a:solidFill>
                <a:latin typeface="Verdana"/>
                <a:cs typeface="Verdana"/>
              </a:rPr>
              <a:t> </a:t>
            </a:r>
            <a:r>
              <a:rPr sz="1600" dirty="0">
                <a:solidFill>
                  <a:srgbClr val="FFFFFF"/>
                </a:solidFill>
                <a:latin typeface="Verdana"/>
                <a:cs typeface="Verdana"/>
              </a:rPr>
              <a:t>pojawiają</a:t>
            </a:r>
            <a:r>
              <a:rPr sz="1600" spc="-25" dirty="0">
                <a:solidFill>
                  <a:srgbClr val="FFFFFF"/>
                </a:solidFill>
                <a:latin typeface="Verdana"/>
                <a:cs typeface="Verdana"/>
              </a:rPr>
              <a:t> się </a:t>
            </a:r>
            <a:r>
              <a:rPr sz="1600" dirty="0">
                <a:solidFill>
                  <a:srgbClr val="FFFFFF"/>
                </a:solidFill>
                <a:latin typeface="Verdana"/>
                <a:cs typeface="Verdana"/>
              </a:rPr>
              <a:t>jasne</a:t>
            </a:r>
            <a:r>
              <a:rPr sz="1600" spc="-45" dirty="0">
                <a:solidFill>
                  <a:srgbClr val="FFFFFF"/>
                </a:solidFill>
                <a:latin typeface="Verdana"/>
                <a:cs typeface="Verdana"/>
              </a:rPr>
              <a:t> </a:t>
            </a:r>
            <a:r>
              <a:rPr sz="1600" dirty="0">
                <a:solidFill>
                  <a:srgbClr val="FFFFFF"/>
                </a:solidFill>
                <a:latin typeface="Verdana"/>
                <a:cs typeface="Verdana"/>
              </a:rPr>
              <a:t>plamy</a:t>
            </a:r>
            <a:r>
              <a:rPr sz="1600" spc="-30" dirty="0">
                <a:solidFill>
                  <a:srgbClr val="FFFFFF"/>
                </a:solidFill>
                <a:latin typeface="Verdana"/>
                <a:cs typeface="Verdana"/>
              </a:rPr>
              <a:t> </a:t>
            </a:r>
            <a:r>
              <a:rPr sz="1600" dirty="0">
                <a:solidFill>
                  <a:srgbClr val="FFFFFF"/>
                </a:solidFill>
                <a:latin typeface="Verdana"/>
                <a:cs typeface="Verdana"/>
              </a:rPr>
              <a:t>na</a:t>
            </a:r>
            <a:r>
              <a:rPr sz="1600" spc="-35" dirty="0">
                <a:solidFill>
                  <a:srgbClr val="FFFFFF"/>
                </a:solidFill>
                <a:latin typeface="Verdana"/>
                <a:cs typeface="Verdana"/>
              </a:rPr>
              <a:t> </a:t>
            </a:r>
            <a:r>
              <a:rPr sz="1600" dirty="0">
                <a:solidFill>
                  <a:srgbClr val="FFFFFF"/>
                </a:solidFill>
                <a:latin typeface="Verdana"/>
                <a:cs typeface="Verdana"/>
              </a:rPr>
              <a:t>tle</a:t>
            </a:r>
            <a:r>
              <a:rPr sz="1600" spc="-40" dirty="0">
                <a:solidFill>
                  <a:srgbClr val="FFFFFF"/>
                </a:solidFill>
                <a:latin typeface="Verdana"/>
                <a:cs typeface="Verdana"/>
              </a:rPr>
              <a:t> </a:t>
            </a:r>
            <a:r>
              <a:rPr sz="1600" dirty="0">
                <a:solidFill>
                  <a:srgbClr val="FFFFFF"/>
                </a:solidFill>
                <a:latin typeface="Verdana"/>
                <a:cs typeface="Verdana"/>
              </a:rPr>
              <a:t>zielonych</a:t>
            </a:r>
            <a:r>
              <a:rPr sz="1600" spc="-30" dirty="0">
                <a:solidFill>
                  <a:srgbClr val="FFFFFF"/>
                </a:solidFill>
                <a:latin typeface="Verdana"/>
                <a:cs typeface="Verdana"/>
              </a:rPr>
              <a:t> </a:t>
            </a:r>
            <a:r>
              <a:rPr sz="1600" dirty="0">
                <a:solidFill>
                  <a:srgbClr val="FFFFFF"/>
                </a:solidFill>
                <a:latin typeface="Verdana"/>
                <a:cs typeface="Verdana"/>
              </a:rPr>
              <a:t>części</a:t>
            </a:r>
            <a:r>
              <a:rPr sz="1600" spc="-25" dirty="0">
                <a:solidFill>
                  <a:srgbClr val="FFFFFF"/>
                </a:solidFill>
                <a:latin typeface="Verdana"/>
                <a:cs typeface="Verdana"/>
              </a:rPr>
              <a:t> </a:t>
            </a:r>
            <a:r>
              <a:rPr sz="1600" dirty="0">
                <a:solidFill>
                  <a:srgbClr val="FFFFFF"/>
                </a:solidFill>
                <a:latin typeface="Verdana"/>
                <a:cs typeface="Verdana"/>
              </a:rPr>
              <a:t>jabłoni.</a:t>
            </a:r>
            <a:r>
              <a:rPr sz="1600" spc="-10" dirty="0">
                <a:solidFill>
                  <a:srgbClr val="FFFFFF"/>
                </a:solidFill>
                <a:latin typeface="Verdana"/>
                <a:cs typeface="Verdana"/>
              </a:rPr>
              <a:t> </a:t>
            </a:r>
            <a:r>
              <a:rPr sz="1600" dirty="0">
                <a:solidFill>
                  <a:srgbClr val="FFFFFF"/>
                </a:solidFill>
                <a:latin typeface="Verdana"/>
                <a:cs typeface="Verdana"/>
              </a:rPr>
              <a:t>Mozaika</a:t>
            </a:r>
            <a:r>
              <a:rPr sz="1600" spc="-35" dirty="0">
                <a:solidFill>
                  <a:srgbClr val="FFFFFF"/>
                </a:solidFill>
                <a:latin typeface="Verdana"/>
                <a:cs typeface="Verdana"/>
              </a:rPr>
              <a:t> </a:t>
            </a:r>
            <a:r>
              <a:rPr sz="1600" dirty="0">
                <a:solidFill>
                  <a:srgbClr val="FFFFFF"/>
                </a:solidFill>
                <a:latin typeface="Verdana"/>
                <a:cs typeface="Verdana"/>
              </a:rPr>
              <a:t>pojawia</a:t>
            </a:r>
            <a:r>
              <a:rPr sz="1600" spc="-30" dirty="0">
                <a:solidFill>
                  <a:srgbClr val="FFFFFF"/>
                </a:solidFill>
                <a:latin typeface="Verdana"/>
                <a:cs typeface="Verdana"/>
              </a:rPr>
              <a:t> </a:t>
            </a:r>
            <a:r>
              <a:rPr sz="1600" dirty="0">
                <a:solidFill>
                  <a:srgbClr val="FFFFFF"/>
                </a:solidFill>
                <a:latin typeface="Verdana"/>
                <a:cs typeface="Verdana"/>
              </a:rPr>
              <a:t>się</a:t>
            </a:r>
            <a:r>
              <a:rPr sz="1600" spc="-45" dirty="0">
                <a:solidFill>
                  <a:srgbClr val="FFFFFF"/>
                </a:solidFill>
                <a:latin typeface="Verdana"/>
                <a:cs typeface="Verdana"/>
              </a:rPr>
              <a:t> </a:t>
            </a:r>
            <a:r>
              <a:rPr sz="1600" dirty="0">
                <a:solidFill>
                  <a:srgbClr val="FFFFFF"/>
                </a:solidFill>
                <a:latin typeface="Verdana"/>
                <a:cs typeface="Verdana"/>
              </a:rPr>
              <a:t>na</a:t>
            </a:r>
            <a:r>
              <a:rPr sz="1600" spc="-45" dirty="0">
                <a:solidFill>
                  <a:srgbClr val="FFFFFF"/>
                </a:solidFill>
                <a:latin typeface="Verdana"/>
                <a:cs typeface="Verdana"/>
              </a:rPr>
              <a:t> </a:t>
            </a:r>
            <a:r>
              <a:rPr sz="1600" spc="-10" dirty="0">
                <a:solidFill>
                  <a:srgbClr val="FFFFFF"/>
                </a:solidFill>
                <a:latin typeface="Verdana"/>
                <a:cs typeface="Verdana"/>
              </a:rPr>
              <a:t>całej </a:t>
            </a:r>
            <a:r>
              <a:rPr sz="1600" dirty="0">
                <a:solidFill>
                  <a:srgbClr val="FFFFFF"/>
                </a:solidFill>
                <a:latin typeface="Verdana"/>
                <a:cs typeface="Verdana"/>
              </a:rPr>
              <a:t>roślinie.</a:t>
            </a:r>
            <a:r>
              <a:rPr sz="1600" spc="-75" dirty="0">
                <a:solidFill>
                  <a:srgbClr val="FFFFFF"/>
                </a:solidFill>
                <a:latin typeface="Verdana"/>
                <a:cs typeface="Verdana"/>
              </a:rPr>
              <a:t> </a:t>
            </a:r>
            <a:r>
              <a:rPr sz="1600" dirty="0">
                <a:solidFill>
                  <a:srgbClr val="FFFFFF"/>
                </a:solidFill>
                <a:latin typeface="Verdana"/>
                <a:cs typeface="Verdana"/>
              </a:rPr>
              <a:t>Wyboistość</a:t>
            </a:r>
            <a:r>
              <a:rPr sz="1600" spc="-65" dirty="0">
                <a:solidFill>
                  <a:srgbClr val="FFFFFF"/>
                </a:solidFill>
                <a:latin typeface="Verdana"/>
                <a:cs typeface="Verdana"/>
              </a:rPr>
              <a:t> </a:t>
            </a:r>
            <a:r>
              <a:rPr sz="1600" dirty="0">
                <a:solidFill>
                  <a:srgbClr val="FFFFFF"/>
                </a:solidFill>
                <a:latin typeface="Verdana"/>
                <a:cs typeface="Verdana"/>
              </a:rPr>
              <a:t>blaszki</a:t>
            </a:r>
            <a:r>
              <a:rPr sz="1600" spc="-85" dirty="0">
                <a:solidFill>
                  <a:srgbClr val="FFFFFF"/>
                </a:solidFill>
                <a:latin typeface="Verdana"/>
                <a:cs typeface="Verdana"/>
              </a:rPr>
              <a:t> </a:t>
            </a:r>
            <a:r>
              <a:rPr sz="1600" spc="-10" dirty="0">
                <a:solidFill>
                  <a:srgbClr val="FFFFFF"/>
                </a:solidFill>
                <a:latin typeface="Verdana"/>
                <a:cs typeface="Verdana"/>
              </a:rPr>
              <a:t>liściowej.</a:t>
            </a:r>
            <a:endParaRPr sz="1600" dirty="0">
              <a:latin typeface="Verdana"/>
              <a:cs typeface="Verdan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1219200"/>
            <a:ext cx="8111490" cy="3812540"/>
          </a:xfrm>
          <a:prstGeom prst="rect">
            <a:avLst/>
          </a:prstGeom>
        </p:spPr>
        <p:txBody>
          <a:bodyPr vert="horz" wrap="square" lIns="0" tIns="67310" rIns="0" bIns="0" rtlCol="0">
            <a:spAutoFit/>
          </a:bodyPr>
          <a:lstStyle/>
          <a:p>
            <a:pPr marL="355600" marR="379095" indent="-342900">
              <a:lnSpc>
                <a:spcPct val="80000"/>
              </a:lnSpc>
              <a:spcBef>
                <a:spcPts val="530"/>
              </a:spcBef>
              <a:buClr>
                <a:srgbClr val="FFFFCC"/>
              </a:buClr>
              <a:buSzPct val="69444"/>
              <a:buFont typeface="Wingdings"/>
              <a:buChar char=""/>
              <a:tabLst>
                <a:tab pos="355600" algn="l"/>
              </a:tabLst>
            </a:pPr>
            <a:r>
              <a:rPr sz="1800" dirty="0">
                <a:solidFill>
                  <a:srgbClr val="FFFFFF"/>
                </a:solidFill>
                <a:latin typeface="Verdana"/>
                <a:cs typeface="Verdana"/>
              </a:rPr>
              <a:t>pstrość</a:t>
            </a:r>
            <a:r>
              <a:rPr sz="1800" spc="-30" dirty="0">
                <a:solidFill>
                  <a:srgbClr val="FFFFFF"/>
                </a:solidFill>
                <a:latin typeface="Verdana"/>
                <a:cs typeface="Verdana"/>
              </a:rPr>
              <a:t> </a:t>
            </a:r>
            <a:r>
              <a:rPr sz="1800" dirty="0">
                <a:solidFill>
                  <a:srgbClr val="FFFFFF"/>
                </a:solidFill>
                <a:latin typeface="Verdana"/>
                <a:cs typeface="Verdana"/>
              </a:rPr>
              <a:t>tulipana</a:t>
            </a:r>
            <a:r>
              <a:rPr sz="1800" spc="-50" dirty="0">
                <a:solidFill>
                  <a:srgbClr val="FFFFFF"/>
                </a:solidFill>
                <a:latin typeface="Verdana"/>
                <a:cs typeface="Verdana"/>
              </a:rPr>
              <a:t> </a:t>
            </a:r>
            <a:r>
              <a:rPr sz="1800" dirty="0">
                <a:solidFill>
                  <a:srgbClr val="FFFFFF"/>
                </a:solidFill>
                <a:latin typeface="Verdana"/>
                <a:cs typeface="Verdana"/>
              </a:rPr>
              <a:t>(Tulip</a:t>
            </a:r>
            <a:r>
              <a:rPr sz="1800" spc="-20" dirty="0">
                <a:solidFill>
                  <a:srgbClr val="FFFFFF"/>
                </a:solidFill>
                <a:latin typeface="Verdana"/>
                <a:cs typeface="Verdana"/>
              </a:rPr>
              <a:t> </a:t>
            </a:r>
            <a:r>
              <a:rPr sz="1800" dirty="0">
                <a:solidFill>
                  <a:srgbClr val="FFFFFF"/>
                </a:solidFill>
                <a:latin typeface="Verdana"/>
                <a:cs typeface="Verdana"/>
              </a:rPr>
              <a:t>breaking</a:t>
            </a:r>
            <a:r>
              <a:rPr sz="1800" spc="-30" dirty="0">
                <a:solidFill>
                  <a:srgbClr val="FFFFFF"/>
                </a:solidFill>
                <a:latin typeface="Verdana"/>
                <a:cs typeface="Verdana"/>
              </a:rPr>
              <a:t> </a:t>
            </a:r>
            <a:r>
              <a:rPr sz="1800" dirty="0">
                <a:solidFill>
                  <a:srgbClr val="FFFFFF"/>
                </a:solidFill>
                <a:latin typeface="Verdana"/>
                <a:cs typeface="Verdana"/>
              </a:rPr>
              <a:t>virus</a:t>
            </a:r>
            <a:r>
              <a:rPr sz="1800" spc="-40" dirty="0">
                <a:solidFill>
                  <a:srgbClr val="FFFFFF"/>
                </a:solidFill>
                <a:latin typeface="Verdana"/>
                <a:cs typeface="Verdana"/>
              </a:rPr>
              <a:t> </a:t>
            </a:r>
            <a:r>
              <a:rPr sz="1800" dirty="0">
                <a:solidFill>
                  <a:srgbClr val="FFFFFF"/>
                </a:solidFill>
                <a:latin typeface="Verdana"/>
                <a:cs typeface="Verdana"/>
              </a:rPr>
              <a:t>TBV</a:t>
            </a:r>
            <a:r>
              <a:rPr sz="1800" spc="-40" dirty="0">
                <a:solidFill>
                  <a:srgbClr val="FFFFFF"/>
                </a:solidFill>
                <a:latin typeface="Verdana"/>
                <a:cs typeface="Verdana"/>
              </a:rPr>
              <a:t> </a:t>
            </a:r>
            <a:r>
              <a:rPr sz="1800" dirty="0">
                <a:solidFill>
                  <a:srgbClr val="FFFFFF"/>
                </a:solidFill>
                <a:latin typeface="Verdana"/>
                <a:cs typeface="Verdana"/>
              </a:rPr>
              <a:t>(Tulipa</a:t>
            </a:r>
            <a:r>
              <a:rPr sz="1800" spc="-20" dirty="0">
                <a:solidFill>
                  <a:srgbClr val="FFFFFF"/>
                </a:solidFill>
                <a:latin typeface="Verdana"/>
                <a:cs typeface="Verdana"/>
              </a:rPr>
              <a:t> </a:t>
            </a:r>
            <a:r>
              <a:rPr sz="1800" dirty="0">
                <a:solidFill>
                  <a:srgbClr val="FFFFFF"/>
                </a:solidFill>
                <a:latin typeface="Verdana"/>
                <a:cs typeface="Verdana"/>
              </a:rPr>
              <a:t>virus</a:t>
            </a:r>
            <a:r>
              <a:rPr sz="1800" spc="-45" dirty="0">
                <a:solidFill>
                  <a:srgbClr val="FFFFFF"/>
                </a:solidFill>
                <a:latin typeface="Verdana"/>
                <a:cs typeface="Verdana"/>
              </a:rPr>
              <a:t> </a:t>
            </a:r>
            <a:r>
              <a:rPr sz="1800" dirty="0">
                <a:solidFill>
                  <a:srgbClr val="FFFFFF"/>
                </a:solidFill>
                <a:latin typeface="Verdana"/>
                <a:cs typeface="Verdana"/>
              </a:rPr>
              <a:t>1))</a:t>
            </a:r>
            <a:r>
              <a:rPr sz="1800" spc="-35" dirty="0">
                <a:solidFill>
                  <a:srgbClr val="FFFFFF"/>
                </a:solidFill>
                <a:latin typeface="Verdana"/>
                <a:cs typeface="Verdana"/>
              </a:rPr>
              <a:t> </a:t>
            </a:r>
            <a:r>
              <a:rPr sz="1800" spc="-50" dirty="0">
                <a:solidFill>
                  <a:srgbClr val="FFFFFF"/>
                </a:solidFill>
                <a:latin typeface="Verdana"/>
                <a:cs typeface="Verdana"/>
              </a:rPr>
              <a:t>– </a:t>
            </a:r>
            <a:r>
              <a:rPr sz="1800" dirty="0">
                <a:solidFill>
                  <a:srgbClr val="FFFFFF"/>
                </a:solidFill>
                <a:latin typeface="Verdana"/>
                <a:cs typeface="Verdana"/>
              </a:rPr>
              <a:t>choroba</a:t>
            </a:r>
            <a:r>
              <a:rPr sz="1800" spc="-30" dirty="0">
                <a:solidFill>
                  <a:srgbClr val="FFFFFF"/>
                </a:solidFill>
                <a:latin typeface="Verdana"/>
                <a:cs typeface="Verdana"/>
              </a:rPr>
              <a:t> </a:t>
            </a:r>
            <a:r>
              <a:rPr sz="1800" dirty="0">
                <a:solidFill>
                  <a:srgbClr val="FFFFFF"/>
                </a:solidFill>
                <a:latin typeface="Verdana"/>
                <a:cs typeface="Verdana"/>
              </a:rPr>
              <a:t>ta</a:t>
            </a:r>
            <a:r>
              <a:rPr sz="1800" spc="-20" dirty="0">
                <a:solidFill>
                  <a:srgbClr val="FFFFFF"/>
                </a:solidFill>
                <a:latin typeface="Verdana"/>
                <a:cs typeface="Verdana"/>
              </a:rPr>
              <a:t> </a:t>
            </a:r>
            <a:r>
              <a:rPr sz="1800" dirty="0">
                <a:solidFill>
                  <a:srgbClr val="FFFFFF"/>
                </a:solidFill>
                <a:latin typeface="Verdana"/>
                <a:cs typeface="Verdana"/>
              </a:rPr>
              <a:t>jest widoczna</a:t>
            </a:r>
            <a:r>
              <a:rPr sz="1800" spc="-25" dirty="0">
                <a:solidFill>
                  <a:srgbClr val="FFFFFF"/>
                </a:solidFill>
                <a:latin typeface="Verdana"/>
                <a:cs typeface="Verdana"/>
              </a:rPr>
              <a:t> </a:t>
            </a:r>
            <a:r>
              <a:rPr sz="1800" dirty="0">
                <a:solidFill>
                  <a:srgbClr val="FFFFFF"/>
                </a:solidFill>
                <a:latin typeface="Verdana"/>
                <a:cs typeface="Verdana"/>
              </a:rPr>
              <a:t>na</a:t>
            </a:r>
            <a:r>
              <a:rPr sz="1800" spc="-20" dirty="0">
                <a:solidFill>
                  <a:srgbClr val="FFFFFF"/>
                </a:solidFill>
                <a:latin typeface="Verdana"/>
                <a:cs typeface="Verdana"/>
              </a:rPr>
              <a:t> </a:t>
            </a:r>
            <a:r>
              <a:rPr sz="1800" dirty="0">
                <a:solidFill>
                  <a:srgbClr val="FFFFFF"/>
                </a:solidFill>
                <a:latin typeface="Verdana"/>
                <a:cs typeface="Verdana"/>
              </a:rPr>
              <a:t>kwiatach</a:t>
            </a:r>
            <a:r>
              <a:rPr sz="1800" spc="-30" dirty="0">
                <a:solidFill>
                  <a:srgbClr val="FFFFFF"/>
                </a:solidFill>
                <a:latin typeface="Verdana"/>
                <a:cs typeface="Verdana"/>
              </a:rPr>
              <a:t> </a:t>
            </a:r>
            <a:r>
              <a:rPr sz="1800" dirty="0">
                <a:solidFill>
                  <a:srgbClr val="FFFFFF"/>
                </a:solidFill>
                <a:latin typeface="Verdana"/>
                <a:cs typeface="Verdana"/>
              </a:rPr>
              <a:t>czerwonych</a:t>
            </a:r>
            <a:r>
              <a:rPr sz="1800" spc="-30" dirty="0">
                <a:solidFill>
                  <a:srgbClr val="FFFFFF"/>
                </a:solidFill>
                <a:latin typeface="Verdana"/>
                <a:cs typeface="Verdana"/>
              </a:rPr>
              <a:t> </a:t>
            </a:r>
            <a:r>
              <a:rPr sz="1800" dirty="0">
                <a:solidFill>
                  <a:srgbClr val="FFFFFF"/>
                </a:solidFill>
                <a:latin typeface="Verdana"/>
                <a:cs typeface="Verdana"/>
              </a:rPr>
              <a:t>i</a:t>
            </a:r>
            <a:r>
              <a:rPr sz="1800" spc="-10" dirty="0">
                <a:solidFill>
                  <a:srgbClr val="FFFFFF"/>
                </a:solidFill>
                <a:latin typeface="Verdana"/>
                <a:cs typeface="Verdana"/>
              </a:rPr>
              <a:t> bordowych </a:t>
            </a:r>
            <a:r>
              <a:rPr sz="1800" dirty="0">
                <a:solidFill>
                  <a:srgbClr val="FFFFFF"/>
                </a:solidFill>
                <a:latin typeface="Verdana"/>
                <a:cs typeface="Verdana"/>
              </a:rPr>
              <a:t>tulipana.</a:t>
            </a:r>
            <a:r>
              <a:rPr sz="1800" spc="-60" dirty="0">
                <a:solidFill>
                  <a:srgbClr val="FFFFFF"/>
                </a:solidFill>
                <a:latin typeface="Verdana"/>
                <a:cs typeface="Verdana"/>
              </a:rPr>
              <a:t> </a:t>
            </a:r>
            <a:r>
              <a:rPr sz="1800" dirty="0">
                <a:solidFill>
                  <a:srgbClr val="FFFFFF"/>
                </a:solidFill>
                <a:latin typeface="Verdana"/>
                <a:cs typeface="Verdana"/>
              </a:rPr>
              <a:t>Na</a:t>
            </a:r>
            <a:r>
              <a:rPr sz="1800" spc="-30" dirty="0">
                <a:solidFill>
                  <a:srgbClr val="FFFFFF"/>
                </a:solidFill>
                <a:latin typeface="Verdana"/>
                <a:cs typeface="Verdana"/>
              </a:rPr>
              <a:t> </a:t>
            </a:r>
            <a:r>
              <a:rPr sz="1800" dirty="0">
                <a:solidFill>
                  <a:srgbClr val="FFFFFF"/>
                </a:solidFill>
                <a:latin typeface="Verdana"/>
                <a:cs typeface="Verdana"/>
              </a:rPr>
              <a:t>płatkach</a:t>
            </a:r>
            <a:r>
              <a:rPr sz="1800" spc="-35" dirty="0">
                <a:solidFill>
                  <a:srgbClr val="FFFFFF"/>
                </a:solidFill>
                <a:latin typeface="Verdana"/>
                <a:cs typeface="Verdana"/>
              </a:rPr>
              <a:t> </a:t>
            </a:r>
            <a:r>
              <a:rPr sz="1800" dirty="0">
                <a:solidFill>
                  <a:srgbClr val="FFFFFF"/>
                </a:solidFill>
                <a:latin typeface="Verdana"/>
                <a:cs typeface="Verdana"/>
              </a:rPr>
              <a:t>korony</a:t>
            </a:r>
            <a:r>
              <a:rPr sz="1800" spc="-55" dirty="0">
                <a:solidFill>
                  <a:srgbClr val="FFFFFF"/>
                </a:solidFill>
                <a:latin typeface="Verdana"/>
                <a:cs typeface="Verdana"/>
              </a:rPr>
              <a:t> </a:t>
            </a:r>
            <a:r>
              <a:rPr sz="1800" dirty="0">
                <a:solidFill>
                  <a:srgbClr val="FFFFFF"/>
                </a:solidFill>
                <a:latin typeface="Verdana"/>
                <a:cs typeface="Verdana"/>
              </a:rPr>
              <a:t>obserwuje</a:t>
            </a:r>
            <a:r>
              <a:rPr sz="1800" spc="-35" dirty="0">
                <a:solidFill>
                  <a:srgbClr val="FFFFFF"/>
                </a:solidFill>
                <a:latin typeface="Verdana"/>
                <a:cs typeface="Verdana"/>
              </a:rPr>
              <a:t> </a:t>
            </a:r>
            <a:r>
              <a:rPr sz="1800" dirty="0">
                <a:solidFill>
                  <a:srgbClr val="FFFFFF"/>
                </a:solidFill>
                <a:latin typeface="Verdana"/>
                <a:cs typeface="Verdana"/>
              </a:rPr>
              <a:t>się</a:t>
            </a:r>
            <a:r>
              <a:rPr sz="1800" spc="-35" dirty="0">
                <a:solidFill>
                  <a:srgbClr val="FFFFFF"/>
                </a:solidFill>
                <a:latin typeface="Verdana"/>
                <a:cs typeface="Verdana"/>
              </a:rPr>
              <a:t> </a:t>
            </a:r>
            <a:r>
              <a:rPr sz="1800" dirty="0">
                <a:solidFill>
                  <a:srgbClr val="FFFFFF"/>
                </a:solidFill>
                <a:latin typeface="Verdana"/>
                <a:cs typeface="Verdana"/>
              </a:rPr>
              <a:t>jasne</a:t>
            </a:r>
            <a:r>
              <a:rPr sz="1800" spc="-35" dirty="0">
                <a:solidFill>
                  <a:srgbClr val="FFFFFF"/>
                </a:solidFill>
                <a:latin typeface="Verdana"/>
                <a:cs typeface="Verdana"/>
              </a:rPr>
              <a:t> </a:t>
            </a:r>
            <a:r>
              <a:rPr sz="1800" dirty="0">
                <a:solidFill>
                  <a:srgbClr val="FFFFFF"/>
                </a:solidFill>
                <a:latin typeface="Verdana"/>
                <a:cs typeface="Verdana"/>
              </a:rPr>
              <a:t>smugi.</a:t>
            </a:r>
            <a:r>
              <a:rPr sz="1800" spc="-40" dirty="0">
                <a:solidFill>
                  <a:srgbClr val="FFFFFF"/>
                </a:solidFill>
                <a:latin typeface="Verdana"/>
                <a:cs typeface="Verdana"/>
              </a:rPr>
              <a:t> </a:t>
            </a:r>
            <a:r>
              <a:rPr sz="1800" spc="-10" dirty="0">
                <a:solidFill>
                  <a:srgbClr val="FFFFFF"/>
                </a:solidFill>
                <a:latin typeface="Verdana"/>
                <a:cs typeface="Verdana"/>
              </a:rPr>
              <a:t>Często </a:t>
            </a:r>
            <a:r>
              <a:rPr sz="1800" dirty="0">
                <a:solidFill>
                  <a:srgbClr val="FFFFFF"/>
                </a:solidFill>
                <a:latin typeface="Verdana"/>
                <a:cs typeface="Verdana"/>
              </a:rPr>
              <a:t>pojawia</a:t>
            </a:r>
            <a:r>
              <a:rPr sz="1800" spc="-30" dirty="0">
                <a:solidFill>
                  <a:srgbClr val="FFFFFF"/>
                </a:solidFill>
                <a:latin typeface="Verdana"/>
                <a:cs typeface="Verdana"/>
              </a:rPr>
              <a:t> </a:t>
            </a:r>
            <a:r>
              <a:rPr sz="1800" dirty="0">
                <a:solidFill>
                  <a:srgbClr val="FFFFFF"/>
                </a:solidFill>
                <a:latin typeface="Verdana"/>
                <a:cs typeface="Verdana"/>
              </a:rPr>
              <a:t>się</a:t>
            </a:r>
            <a:r>
              <a:rPr sz="1800" spc="-15" dirty="0">
                <a:solidFill>
                  <a:srgbClr val="FFFFFF"/>
                </a:solidFill>
                <a:latin typeface="Verdana"/>
                <a:cs typeface="Verdana"/>
              </a:rPr>
              <a:t> </a:t>
            </a:r>
            <a:r>
              <a:rPr sz="1800" dirty="0">
                <a:solidFill>
                  <a:srgbClr val="FFFFFF"/>
                </a:solidFill>
                <a:latin typeface="Verdana"/>
                <a:cs typeface="Verdana"/>
              </a:rPr>
              <a:t>ciemna</a:t>
            </a:r>
            <a:r>
              <a:rPr sz="1800" spc="-25" dirty="0">
                <a:solidFill>
                  <a:srgbClr val="FFFFFF"/>
                </a:solidFill>
                <a:latin typeface="Verdana"/>
                <a:cs typeface="Verdana"/>
              </a:rPr>
              <a:t> </a:t>
            </a:r>
            <a:r>
              <a:rPr sz="1800" dirty="0">
                <a:solidFill>
                  <a:srgbClr val="FFFFFF"/>
                </a:solidFill>
                <a:latin typeface="Verdana"/>
                <a:cs typeface="Verdana"/>
              </a:rPr>
              <a:t>plama</a:t>
            </a:r>
            <a:r>
              <a:rPr sz="1800" spc="-35" dirty="0">
                <a:solidFill>
                  <a:srgbClr val="FFFFFF"/>
                </a:solidFill>
                <a:latin typeface="Verdana"/>
                <a:cs typeface="Verdana"/>
              </a:rPr>
              <a:t> </a:t>
            </a:r>
            <a:r>
              <a:rPr sz="1800" dirty="0">
                <a:solidFill>
                  <a:srgbClr val="FFFFFF"/>
                </a:solidFill>
                <a:latin typeface="Verdana"/>
                <a:cs typeface="Verdana"/>
              </a:rPr>
              <a:t>w</a:t>
            </a:r>
            <a:r>
              <a:rPr sz="1800" spc="-20" dirty="0">
                <a:solidFill>
                  <a:srgbClr val="FFFFFF"/>
                </a:solidFill>
                <a:latin typeface="Verdana"/>
                <a:cs typeface="Verdana"/>
              </a:rPr>
              <a:t> </a:t>
            </a:r>
            <a:r>
              <a:rPr sz="1800" dirty="0">
                <a:solidFill>
                  <a:srgbClr val="FFFFFF"/>
                </a:solidFill>
                <a:latin typeface="Verdana"/>
                <a:cs typeface="Verdana"/>
              </a:rPr>
              <a:t>kolorze</a:t>
            </a:r>
            <a:r>
              <a:rPr sz="1800" spc="-35" dirty="0">
                <a:solidFill>
                  <a:srgbClr val="FFFFFF"/>
                </a:solidFill>
                <a:latin typeface="Verdana"/>
                <a:cs typeface="Verdana"/>
              </a:rPr>
              <a:t> </a:t>
            </a:r>
            <a:r>
              <a:rPr sz="1800" dirty="0">
                <a:solidFill>
                  <a:srgbClr val="FFFFFF"/>
                </a:solidFill>
                <a:latin typeface="Verdana"/>
                <a:cs typeface="Verdana"/>
              </a:rPr>
              <a:t>bordowym</a:t>
            </a:r>
            <a:r>
              <a:rPr sz="1800" spc="-20" dirty="0">
                <a:solidFill>
                  <a:srgbClr val="FFFFFF"/>
                </a:solidFill>
                <a:latin typeface="Verdana"/>
                <a:cs typeface="Verdana"/>
              </a:rPr>
              <a:t> </a:t>
            </a:r>
            <a:r>
              <a:rPr sz="1800" dirty="0">
                <a:solidFill>
                  <a:srgbClr val="FFFFFF"/>
                </a:solidFill>
                <a:latin typeface="Verdana"/>
                <a:cs typeface="Verdana"/>
              </a:rPr>
              <a:t>a</a:t>
            </a:r>
            <a:r>
              <a:rPr sz="1800" spc="-30" dirty="0">
                <a:solidFill>
                  <a:srgbClr val="FFFFFF"/>
                </a:solidFill>
                <a:latin typeface="Verdana"/>
                <a:cs typeface="Verdana"/>
              </a:rPr>
              <a:t> </a:t>
            </a:r>
            <a:r>
              <a:rPr sz="1800" spc="-10" dirty="0">
                <a:solidFill>
                  <a:srgbClr val="FFFFFF"/>
                </a:solidFill>
                <a:latin typeface="Verdana"/>
                <a:cs typeface="Verdana"/>
              </a:rPr>
              <a:t>nawet</a:t>
            </a:r>
            <a:endParaRPr sz="1800" dirty="0">
              <a:latin typeface="Verdana"/>
              <a:cs typeface="Verdana"/>
            </a:endParaRPr>
          </a:p>
          <a:p>
            <a:pPr marL="355600">
              <a:lnSpc>
                <a:spcPts val="1515"/>
              </a:lnSpc>
            </a:pPr>
            <a:r>
              <a:rPr sz="1800" dirty="0">
                <a:solidFill>
                  <a:srgbClr val="FFFFFF"/>
                </a:solidFill>
                <a:latin typeface="Verdana"/>
                <a:cs typeface="Verdana"/>
              </a:rPr>
              <a:t>granatowym.</a:t>
            </a:r>
            <a:r>
              <a:rPr sz="1800" spc="-75" dirty="0">
                <a:solidFill>
                  <a:srgbClr val="FFFFFF"/>
                </a:solidFill>
                <a:latin typeface="Verdana"/>
                <a:cs typeface="Verdana"/>
              </a:rPr>
              <a:t> </a:t>
            </a:r>
            <a:r>
              <a:rPr sz="1800" dirty="0">
                <a:solidFill>
                  <a:srgbClr val="FFFFFF"/>
                </a:solidFill>
                <a:latin typeface="Verdana"/>
                <a:cs typeface="Verdana"/>
              </a:rPr>
              <a:t>Pstrość</a:t>
            </a:r>
            <a:r>
              <a:rPr sz="1800" spc="-50" dirty="0">
                <a:solidFill>
                  <a:srgbClr val="FFFFFF"/>
                </a:solidFill>
                <a:latin typeface="Verdana"/>
                <a:cs typeface="Verdana"/>
              </a:rPr>
              <a:t> </a:t>
            </a:r>
            <a:r>
              <a:rPr sz="1800" dirty="0">
                <a:solidFill>
                  <a:srgbClr val="FFFFFF"/>
                </a:solidFill>
                <a:latin typeface="Verdana"/>
                <a:cs typeface="Verdana"/>
              </a:rPr>
              <a:t>powoduje</a:t>
            </a:r>
            <a:r>
              <a:rPr sz="1800" spc="-45" dirty="0">
                <a:solidFill>
                  <a:srgbClr val="FFFFFF"/>
                </a:solidFill>
                <a:latin typeface="Verdana"/>
                <a:cs typeface="Verdana"/>
              </a:rPr>
              <a:t> </a:t>
            </a:r>
            <a:r>
              <a:rPr sz="1800" dirty="0">
                <a:solidFill>
                  <a:srgbClr val="FFFFFF"/>
                </a:solidFill>
                <a:latin typeface="Verdana"/>
                <a:cs typeface="Verdana"/>
              </a:rPr>
              <a:t>rozbicie</a:t>
            </a:r>
            <a:r>
              <a:rPr sz="1800" spc="-55" dirty="0">
                <a:solidFill>
                  <a:srgbClr val="FFFFFF"/>
                </a:solidFill>
                <a:latin typeface="Verdana"/>
                <a:cs typeface="Verdana"/>
              </a:rPr>
              <a:t> </a:t>
            </a:r>
            <a:r>
              <a:rPr sz="1800" dirty="0">
                <a:solidFill>
                  <a:srgbClr val="FFFFFF"/>
                </a:solidFill>
                <a:latin typeface="Verdana"/>
                <a:cs typeface="Verdana"/>
              </a:rPr>
              <a:t>barwy</a:t>
            </a:r>
            <a:r>
              <a:rPr sz="1800" spc="-60" dirty="0">
                <a:solidFill>
                  <a:srgbClr val="FFFFFF"/>
                </a:solidFill>
                <a:latin typeface="Verdana"/>
                <a:cs typeface="Verdana"/>
              </a:rPr>
              <a:t> </a:t>
            </a:r>
            <a:r>
              <a:rPr sz="1800" dirty="0">
                <a:solidFill>
                  <a:srgbClr val="FFFFFF"/>
                </a:solidFill>
                <a:latin typeface="Verdana"/>
                <a:cs typeface="Verdana"/>
              </a:rPr>
              <a:t>tulipana.</a:t>
            </a:r>
            <a:r>
              <a:rPr sz="1800" spc="-60" dirty="0">
                <a:solidFill>
                  <a:srgbClr val="FFFFFF"/>
                </a:solidFill>
                <a:latin typeface="Verdana"/>
                <a:cs typeface="Verdana"/>
              </a:rPr>
              <a:t> </a:t>
            </a:r>
            <a:r>
              <a:rPr sz="1800" spc="-10" dirty="0">
                <a:solidFill>
                  <a:srgbClr val="FFFFFF"/>
                </a:solidFill>
                <a:latin typeface="Verdana"/>
                <a:cs typeface="Verdana"/>
              </a:rPr>
              <a:t>Wirus</a:t>
            </a:r>
            <a:endParaRPr sz="1800" dirty="0">
              <a:latin typeface="Verdana"/>
              <a:cs typeface="Verdana"/>
            </a:endParaRPr>
          </a:p>
          <a:p>
            <a:pPr marL="355600" marR="412115">
              <a:lnSpc>
                <a:spcPct val="80000"/>
              </a:lnSpc>
              <a:spcBef>
                <a:spcPts val="219"/>
              </a:spcBef>
            </a:pPr>
            <a:r>
              <a:rPr sz="1800" dirty="0">
                <a:solidFill>
                  <a:srgbClr val="FFFFFF"/>
                </a:solidFill>
                <a:latin typeface="Verdana"/>
                <a:cs typeface="Verdana"/>
              </a:rPr>
              <a:t>bardzo</a:t>
            </a:r>
            <a:r>
              <a:rPr sz="1800" spc="-35" dirty="0">
                <a:solidFill>
                  <a:srgbClr val="FFFFFF"/>
                </a:solidFill>
                <a:latin typeface="Verdana"/>
                <a:cs typeface="Verdana"/>
              </a:rPr>
              <a:t> </a:t>
            </a:r>
            <a:r>
              <a:rPr sz="1800" dirty="0">
                <a:solidFill>
                  <a:srgbClr val="FFFFFF"/>
                </a:solidFill>
                <a:latin typeface="Verdana"/>
                <a:cs typeface="Verdana"/>
              </a:rPr>
              <a:t>długo</a:t>
            </a:r>
            <a:r>
              <a:rPr sz="1800" spc="-40" dirty="0">
                <a:solidFill>
                  <a:srgbClr val="FFFFFF"/>
                </a:solidFill>
                <a:latin typeface="Verdana"/>
                <a:cs typeface="Verdana"/>
              </a:rPr>
              <a:t> </a:t>
            </a:r>
            <a:r>
              <a:rPr sz="1800" dirty="0">
                <a:solidFill>
                  <a:srgbClr val="FFFFFF"/>
                </a:solidFill>
                <a:latin typeface="Verdana"/>
                <a:cs typeface="Verdana"/>
              </a:rPr>
              <a:t>przebywa</a:t>
            </a:r>
            <a:r>
              <a:rPr sz="1800" spc="-35" dirty="0">
                <a:solidFill>
                  <a:srgbClr val="FFFFFF"/>
                </a:solidFill>
                <a:latin typeface="Verdana"/>
                <a:cs typeface="Verdana"/>
              </a:rPr>
              <a:t> </a:t>
            </a:r>
            <a:r>
              <a:rPr sz="1800" dirty="0">
                <a:solidFill>
                  <a:srgbClr val="FFFFFF"/>
                </a:solidFill>
                <a:latin typeface="Verdana"/>
                <a:cs typeface="Verdana"/>
              </a:rPr>
              <a:t>na</a:t>
            </a:r>
            <a:r>
              <a:rPr sz="1800" spc="-45" dirty="0">
                <a:solidFill>
                  <a:srgbClr val="FFFFFF"/>
                </a:solidFill>
                <a:latin typeface="Verdana"/>
                <a:cs typeface="Verdana"/>
              </a:rPr>
              <a:t> </a:t>
            </a:r>
            <a:r>
              <a:rPr sz="1800" dirty="0">
                <a:solidFill>
                  <a:srgbClr val="FFFFFF"/>
                </a:solidFill>
                <a:latin typeface="Verdana"/>
                <a:cs typeface="Verdana"/>
              </a:rPr>
              <a:t>roślinie</a:t>
            </a:r>
            <a:r>
              <a:rPr sz="1800" spc="-60" dirty="0">
                <a:solidFill>
                  <a:srgbClr val="FFFFFF"/>
                </a:solidFill>
                <a:latin typeface="Verdana"/>
                <a:cs typeface="Verdana"/>
              </a:rPr>
              <a:t> </a:t>
            </a:r>
            <a:r>
              <a:rPr sz="1800" dirty="0">
                <a:solidFill>
                  <a:srgbClr val="FFFFFF"/>
                </a:solidFill>
                <a:latin typeface="Verdana"/>
                <a:cs typeface="Verdana"/>
              </a:rPr>
              <a:t>nie</a:t>
            </a:r>
            <a:r>
              <a:rPr sz="1800" spc="-45" dirty="0">
                <a:solidFill>
                  <a:srgbClr val="FFFFFF"/>
                </a:solidFill>
                <a:latin typeface="Verdana"/>
                <a:cs typeface="Verdana"/>
              </a:rPr>
              <a:t> </a:t>
            </a:r>
            <a:r>
              <a:rPr sz="1800" dirty="0">
                <a:solidFill>
                  <a:srgbClr val="FFFFFF"/>
                </a:solidFill>
                <a:latin typeface="Verdana"/>
                <a:cs typeface="Verdana"/>
              </a:rPr>
              <a:t>degradując</a:t>
            </a:r>
            <a:r>
              <a:rPr sz="1800" spc="-35" dirty="0">
                <a:solidFill>
                  <a:srgbClr val="FFFFFF"/>
                </a:solidFill>
                <a:latin typeface="Verdana"/>
                <a:cs typeface="Verdana"/>
              </a:rPr>
              <a:t> </a:t>
            </a:r>
            <a:r>
              <a:rPr sz="1800" dirty="0">
                <a:solidFill>
                  <a:srgbClr val="FFFFFF"/>
                </a:solidFill>
                <a:latin typeface="Verdana"/>
                <a:cs typeface="Verdana"/>
              </a:rPr>
              <a:t>całej</a:t>
            </a:r>
            <a:r>
              <a:rPr sz="1800" spc="-20" dirty="0">
                <a:solidFill>
                  <a:srgbClr val="FFFFFF"/>
                </a:solidFill>
                <a:latin typeface="Verdana"/>
                <a:cs typeface="Verdana"/>
              </a:rPr>
              <a:t> </a:t>
            </a:r>
            <a:r>
              <a:rPr sz="1800" spc="-10" dirty="0">
                <a:solidFill>
                  <a:srgbClr val="FFFFFF"/>
                </a:solidFill>
                <a:latin typeface="Verdana"/>
                <a:cs typeface="Verdana"/>
              </a:rPr>
              <a:t>rośliny. </a:t>
            </a:r>
            <a:r>
              <a:rPr sz="1800" dirty="0">
                <a:solidFill>
                  <a:srgbClr val="FFFFFF"/>
                </a:solidFill>
                <a:latin typeface="Verdana"/>
                <a:cs typeface="Verdana"/>
              </a:rPr>
              <a:t>Choroba</a:t>
            </a:r>
            <a:r>
              <a:rPr sz="1800" spc="-45" dirty="0">
                <a:solidFill>
                  <a:srgbClr val="FFFFFF"/>
                </a:solidFill>
                <a:latin typeface="Verdana"/>
                <a:cs typeface="Verdana"/>
              </a:rPr>
              <a:t> </a:t>
            </a:r>
            <a:r>
              <a:rPr sz="1800" dirty="0">
                <a:solidFill>
                  <a:srgbClr val="FFFFFF"/>
                </a:solidFill>
                <a:latin typeface="Verdana"/>
                <a:cs typeface="Verdana"/>
              </a:rPr>
              <a:t>ta</a:t>
            </a:r>
            <a:r>
              <a:rPr sz="1800" spc="-30" dirty="0">
                <a:solidFill>
                  <a:srgbClr val="FFFFFF"/>
                </a:solidFill>
                <a:latin typeface="Verdana"/>
                <a:cs typeface="Verdana"/>
              </a:rPr>
              <a:t> </a:t>
            </a:r>
            <a:r>
              <a:rPr sz="1800" dirty="0">
                <a:solidFill>
                  <a:srgbClr val="FFFFFF"/>
                </a:solidFill>
                <a:latin typeface="Verdana"/>
                <a:cs typeface="Verdana"/>
              </a:rPr>
              <a:t>jest</a:t>
            </a:r>
            <a:r>
              <a:rPr sz="1800" spc="-5" dirty="0">
                <a:solidFill>
                  <a:srgbClr val="FFFFFF"/>
                </a:solidFill>
                <a:latin typeface="Verdana"/>
                <a:cs typeface="Verdana"/>
              </a:rPr>
              <a:t> </a:t>
            </a:r>
            <a:r>
              <a:rPr sz="1800" dirty="0">
                <a:solidFill>
                  <a:srgbClr val="FFFFFF"/>
                </a:solidFill>
                <a:latin typeface="Verdana"/>
                <a:cs typeface="Verdana"/>
              </a:rPr>
              <a:t>zaraźliwa,</a:t>
            </a:r>
            <a:r>
              <a:rPr sz="1800" spc="-60" dirty="0">
                <a:solidFill>
                  <a:srgbClr val="FFFFFF"/>
                </a:solidFill>
                <a:latin typeface="Verdana"/>
                <a:cs typeface="Verdana"/>
              </a:rPr>
              <a:t> </a:t>
            </a:r>
            <a:r>
              <a:rPr sz="1800" dirty="0">
                <a:solidFill>
                  <a:srgbClr val="FFFFFF"/>
                </a:solidFill>
                <a:latin typeface="Verdana"/>
                <a:cs typeface="Verdana"/>
              </a:rPr>
              <a:t>łatwo</a:t>
            </a:r>
            <a:r>
              <a:rPr sz="1800" spc="-25" dirty="0">
                <a:solidFill>
                  <a:srgbClr val="FFFFFF"/>
                </a:solidFill>
                <a:latin typeface="Verdana"/>
                <a:cs typeface="Verdana"/>
              </a:rPr>
              <a:t> </a:t>
            </a:r>
            <a:r>
              <a:rPr sz="1800" dirty="0">
                <a:solidFill>
                  <a:srgbClr val="FFFFFF"/>
                </a:solidFill>
                <a:latin typeface="Verdana"/>
                <a:cs typeface="Verdana"/>
              </a:rPr>
              <a:t>przenosi</a:t>
            </a:r>
            <a:r>
              <a:rPr sz="1800" spc="-15" dirty="0">
                <a:solidFill>
                  <a:srgbClr val="FFFFFF"/>
                </a:solidFill>
                <a:latin typeface="Verdana"/>
                <a:cs typeface="Verdana"/>
              </a:rPr>
              <a:t> </a:t>
            </a:r>
            <a:r>
              <a:rPr sz="1800" dirty="0">
                <a:solidFill>
                  <a:srgbClr val="FFFFFF"/>
                </a:solidFill>
                <a:latin typeface="Verdana"/>
                <a:cs typeface="Verdana"/>
              </a:rPr>
              <a:t>się</a:t>
            </a:r>
            <a:r>
              <a:rPr sz="1800" spc="-25" dirty="0">
                <a:solidFill>
                  <a:srgbClr val="FFFFFF"/>
                </a:solidFill>
                <a:latin typeface="Verdana"/>
                <a:cs typeface="Verdana"/>
              </a:rPr>
              <a:t> </a:t>
            </a:r>
            <a:r>
              <a:rPr sz="1800" dirty="0">
                <a:solidFill>
                  <a:srgbClr val="FFFFFF"/>
                </a:solidFill>
                <a:latin typeface="Verdana"/>
                <a:cs typeface="Verdana"/>
              </a:rPr>
              <a:t>z</a:t>
            </a:r>
            <a:r>
              <a:rPr sz="1800" spc="-30" dirty="0">
                <a:solidFill>
                  <a:srgbClr val="FFFFFF"/>
                </a:solidFill>
                <a:latin typeface="Verdana"/>
                <a:cs typeface="Verdana"/>
              </a:rPr>
              <a:t> </a:t>
            </a:r>
            <a:r>
              <a:rPr sz="1800" dirty="0">
                <a:solidFill>
                  <a:srgbClr val="FFFFFF"/>
                </a:solidFill>
                <a:latin typeface="Verdana"/>
                <a:cs typeface="Verdana"/>
              </a:rPr>
              <a:t>jednej</a:t>
            </a:r>
            <a:r>
              <a:rPr sz="1800" spc="-5" dirty="0">
                <a:solidFill>
                  <a:srgbClr val="FFFFFF"/>
                </a:solidFill>
                <a:latin typeface="Verdana"/>
                <a:cs typeface="Verdana"/>
              </a:rPr>
              <a:t> </a:t>
            </a:r>
            <a:r>
              <a:rPr sz="1800" dirty="0">
                <a:solidFill>
                  <a:srgbClr val="FFFFFF"/>
                </a:solidFill>
                <a:latin typeface="Verdana"/>
                <a:cs typeface="Verdana"/>
              </a:rPr>
              <a:t>rośliny</a:t>
            </a:r>
            <a:r>
              <a:rPr sz="1800" spc="-45" dirty="0">
                <a:solidFill>
                  <a:srgbClr val="FFFFFF"/>
                </a:solidFill>
                <a:latin typeface="Verdana"/>
                <a:cs typeface="Verdana"/>
              </a:rPr>
              <a:t> </a:t>
            </a:r>
            <a:r>
              <a:rPr sz="1800" spc="-25" dirty="0">
                <a:solidFill>
                  <a:srgbClr val="FFFFFF"/>
                </a:solidFill>
                <a:latin typeface="Verdana"/>
                <a:cs typeface="Verdana"/>
              </a:rPr>
              <a:t>na </a:t>
            </a:r>
            <a:r>
              <a:rPr sz="1800" spc="-10" dirty="0">
                <a:solidFill>
                  <a:srgbClr val="FFFFFF"/>
                </a:solidFill>
                <a:latin typeface="Verdana"/>
                <a:cs typeface="Verdana"/>
              </a:rPr>
              <a:t>drugą.</a:t>
            </a:r>
            <a:endParaRPr sz="1800" dirty="0">
              <a:latin typeface="Verdana"/>
              <a:cs typeface="Verdana"/>
            </a:endParaRPr>
          </a:p>
          <a:p>
            <a:pPr marL="354965" indent="-342265">
              <a:lnSpc>
                <a:spcPct val="100000"/>
              </a:lnSpc>
              <a:spcBef>
                <a:spcPts val="2160"/>
              </a:spcBef>
              <a:buClr>
                <a:srgbClr val="FFFFCC"/>
              </a:buClr>
              <a:buSzPct val="69444"/>
              <a:buFont typeface="Wingdings"/>
              <a:buChar char=""/>
              <a:tabLst>
                <a:tab pos="354965" algn="l"/>
              </a:tabLst>
            </a:pPr>
            <a:r>
              <a:rPr sz="1800" dirty="0">
                <a:solidFill>
                  <a:srgbClr val="FFFFFF"/>
                </a:solidFill>
                <a:latin typeface="Verdana"/>
                <a:cs typeface="Verdana"/>
              </a:rPr>
              <a:t>żółtaczka</a:t>
            </a:r>
            <a:r>
              <a:rPr sz="1800" spc="-60" dirty="0">
                <a:solidFill>
                  <a:srgbClr val="FFFFFF"/>
                </a:solidFill>
                <a:latin typeface="Verdana"/>
                <a:cs typeface="Verdana"/>
              </a:rPr>
              <a:t> </a:t>
            </a:r>
            <a:r>
              <a:rPr sz="1800" spc="-10" dirty="0">
                <a:solidFill>
                  <a:srgbClr val="FFFFFF"/>
                </a:solidFill>
                <a:latin typeface="Verdana"/>
                <a:cs typeface="Verdana"/>
              </a:rPr>
              <a:t>buraka</a:t>
            </a:r>
            <a:endParaRPr sz="1800" dirty="0">
              <a:latin typeface="Verdana"/>
              <a:cs typeface="Verdana"/>
            </a:endParaRPr>
          </a:p>
          <a:p>
            <a:pPr>
              <a:lnSpc>
                <a:spcPct val="100000"/>
              </a:lnSpc>
              <a:spcBef>
                <a:spcPts val="405"/>
              </a:spcBef>
              <a:buClr>
                <a:srgbClr val="FFFFCC"/>
              </a:buClr>
              <a:buFont typeface="Wingdings"/>
              <a:buChar char=""/>
            </a:pPr>
            <a:endParaRPr sz="1800" dirty="0">
              <a:latin typeface="Verdana"/>
              <a:cs typeface="Verdana"/>
            </a:endParaRPr>
          </a:p>
          <a:p>
            <a:pPr marL="355600" marR="398780" indent="-342900">
              <a:lnSpc>
                <a:spcPct val="80000"/>
              </a:lnSpc>
              <a:buClr>
                <a:srgbClr val="FFFFCC"/>
              </a:buClr>
              <a:buSzPct val="69444"/>
              <a:buFont typeface="Wingdings"/>
              <a:buChar char=""/>
              <a:tabLst>
                <a:tab pos="355600" algn="l"/>
              </a:tabLst>
            </a:pPr>
            <a:r>
              <a:rPr sz="1800" dirty="0">
                <a:solidFill>
                  <a:srgbClr val="FFFFFF"/>
                </a:solidFill>
                <a:latin typeface="Verdana"/>
                <a:cs typeface="Verdana"/>
              </a:rPr>
              <a:t>brązowa</a:t>
            </a:r>
            <a:r>
              <a:rPr sz="1800" spc="-45" dirty="0">
                <a:solidFill>
                  <a:srgbClr val="FFFFFF"/>
                </a:solidFill>
                <a:latin typeface="Verdana"/>
                <a:cs typeface="Verdana"/>
              </a:rPr>
              <a:t> </a:t>
            </a:r>
            <a:r>
              <a:rPr sz="1800" dirty="0">
                <a:solidFill>
                  <a:srgbClr val="FFFFFF"/>
                </a:solidFill>
                <a:latin typeface="Verdana"/>
                <a:cs typeface="Verdana"/>
              </a:rPr>
              <a:t>plamistość</a:t>
            </a:r>
            <a:r>
              <a:rPr sz="1800" spc="-35" dirty="0">
                <a:solidFill>
                  <a:srgbClr val="FFFFFF"/>
                </a:solidFill>
                <a:latin typeface="Verdana"/>
                <a:cs typeface="Verdana"/>
              </a:rPr>
              <a:t> </a:t>
            </a:r>
            <a:r>
              <a:rPr sz="1800" dirty="0">
                <a:solidFill>
                  <a:srgbClr val="FFFFFF"/>
                </a:solidFill>
                <a:latin typeface="Verdana"/>
                <a:cs typeface="Verdana"/>
              </a:rPr>
              <a:t>pomidora</a:t>
            </a:r>
            <a:r>
              <a:rPr sz="1800" spc="-35" dirty="0">
                <a:solidFill>
                  <a:srgbClr val="FFFFFF"/>
                </a:solidFill>
                <a:latin typeface="Verdana"/>
                <a:cs typeface="Verdana"/>
              </a:rPr>
              <a:t> </a:t>
            </a:r>
            <a:r>
              <a:rPr sz="1800" dirty="0">
                <a:solidFill>
                  <a:srgbClr val="FFFFFF"/>
                </a:solidFill>
                <a:latin typeface="Verdana"/>
                <a:cs typeface="Verdana"/>
              </a:rPr>
              <a:t>(Tomato</a:t>
            </a:r>
            <a:r>
              <a:rPr sz="1800" spc="-45" dirty="0">
                <a:solidFill>
                  <a:srgbClr val="FFFFFF"/>
                </a:solidFill>
                <a:latin typeface="Verdana"/>
                <a:cs typeface="Verdana"/>
              </a:rPr>
              <a:t> </a:t>
            </a:r>
            <a:r>
              <a:rPr sz="1800" dirty="0">
                <a:solidFill>
                  <a:srgbClr val="FFFFFF"/>
                </a:solidFill>
                <a:latin typeface="Verdana"/>
                <a:cs typeface="Verdana"/>
              </a:rPr>
              <a:t>spotted</a:t>
            </a:r>
            <a:r>
              <a:rPr sz="1800" spc="-10" dirty="0">
                <a:solidFill>
                  <a:srgbClr val="FFFFFF"/>
                </a:solidFill>
                <a:latin typeface="Verdana"/>
                <a:cs typeface="Verdana"/>
              </a:rPr>
              <a:t> </a:t>
            </a:r>
            <a:r>
              <a:rPr sz="1800" dirty="0">
                <a:solidFill>
                  <a:srgbClr val="FFFFFF"/>
                </a:solidFill>
                <a:latin typeface="Verdana"/>
                <a:cs typeface="Verdana"/>
              </a:rPr>
              <a:t>wild</a:t>
            </a:r>
            <a:r>
              <a:rPr sz="1800" spc="-30" dirty="0">
                <a:solidFill>
                  <a:srgbClr val="FFFFFF"/>
                </a:solidFill>
                <a:latin typeface="Verdana"/>
                <a:cs typeface="Verdana"/>
              </a:rPr>
              <a:t> </a:t>
            </a:r>
            <a:r>
              <a:rPr sz="1800" dirty="0">
                <a:solidFill>
                  <a:srgbClr val="FFFFFF"/>
                </a:solidFill>
                <a:latin typeface="Verdana"/>
                <a:cs typeface="Verdana"/>
              </a:rPr>
              <a:t>virus</a:t>
            </a:r>
            <a:r>
              <a:rPr sz="1800" spc="-40" dirty="0">
                <a:solidFill>
                  <a:srgbClr val="FFFFFF"/>
                </a:solidFill>
                <a:latin typeface="Verdana"/>
                <a:cs typeface="Verdana"/>
              </a:rPr>
              <a:t> </a:t>
            </a:r>
            <a:r>
              <a:rPr sz="1800" spc="-20" dirty="0">
                <a:solidFill>
                  <a:srgbClr val="FFFFFF"/>
                </a:solidFill>
                <a:latin typeface="Verdana"/>
                <a:cs typeface="Verdana"/>
              </a:rPr>
              <a:t>TSWV </a:t>
            </a:r>
            <a:r>
              <a:rPr sz="1800" dirty="0">
                <a:solidFill>
                  <a:srgbClr val="FFFFFF"/>
                </a:solidFill>
                <a:latin typeface="Verdana"/>
                <a:cs typeface="Verdana"/>
              </a:rPr>
              <a:t>(Lycopersicum</a:t>
            </a:r>
            <a:r>
              <a:rPr sz="1800" spc="-35"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3)0</a:t>
            </a:r>
            <a:r>
              <a:rPr sz="1800" spc="-20" dirty="0">
                <a:solidFill>
                  <a:srgbClr val="FFFFFF"/>
                </a:solidFill>
                <a:latin typeface="Verdana"/>
                <a:cs typeface="Verdana"/>
              </a:rPr>
              <a:t> </a:t>
            </a:r>
            <a:r>
              <a:rPr sz="1800" dirty="0">
                <a:solidFill>
                  <a:srgbClr val="FFFFFF"/>
                </a:solidFill>
                <a:latin typeface="Verdana"/>
                <a:cs typeface="Verdana"/>
              </a:rPr>
              <a:t>–</a:t>
            </a:r>
            <a:r>
              <a:rPr sz="1800" spc="-20" dirty="0">
                <a:solidFill>
                  <a:srgbClr val="FFFFFF"/>
                </a:solidFill>
                <a:latin typeface="Verdana"/>
                <a:cs typeface="Verdana"/>
              </a:rPr>
              <a:t> </a:t>
            </a:r>
            <a:r>
              <a:rPr sz="1800" dirty="0">
                <a:solidFill>
                  <a:srgbClr val="FFFFFF"/>
                </a:solidFill>
                <a:latin typeface="Verdana"/>
                <a:cs typeface="Verdana"/>
              </a:rPr>
              <a:t>pojawia</a:t>
            </a:r>
            <a:r>
              <a:rPr sz="1800" spc="-45" dirty="0">
                <a:solidFill>
                  <a:srgbClr val="FFFFFF"/>
                </a:solidFill>
                <a:latin typeface="Verdana"/>
                <a:cs typeface="Verdana"/>
              </a:rPr>
              <a:t> </a:t>
            </a:r>
            <a:r>
              <a:rPr sz="1800" dirty="0">
                <a:solidFill>
                  <a:srgbClr val="FFFFFF"/>
                </a:solidFill>
                <a:latin typeface="Verdana"/>
                <a:cs typeface="Verdana"/>
              </a:rPr>
              <a:t>się</a:t>
            </a:r>
            <a:r>
              <a:rPr sz="1800" spc="-25" dirty="0">
                <a:solidFill>
                  <a:srgbClr val="FFFFFF"/>
                </a:solidFill>
                <a:latin typeface="Verdana"/>
                <a:cs typeface="Verdana"/>
              </a:rPr>
              <a:t> </a:t>
            </a:r>
            <a:r>
              <a:rPr sz="1800" dirty="0">
                <a:solidFill>
                  <a:srgbClr val="FFFFFF"/>
                </a:solidFill>
                <a:latin typeface="Verdana"/>
                <a:cs typeface="Verdana"/>
              </a:rPr>
              <a:t>nekroza</a:t>
            </a:r>
            <a:r>
              <a:rPr sz="1800" spc="-30" dirty="0">
                <a:solidFill>
                  <a:srgbClr val="FFFFFF"/>
                </a:solidFill>
                <a:latin typeface="Verdana"/>
                <a:cs typeface="Verdana"/>
              </a:rPr>
              <a:t> </a:t>
            </a:r>
            <a:r>
              <a:rPr sz="1800" dirty="0">
                <a:solidFill>
                  <a:srgbClr val="FFFFFF"/>
                </a:solidFill>
                <a:latin typeface="Verdana"/>
                <a:cs typeface="Verdana"/>
              </a:rPr>
              <a:t>–</a:t>
            </a:r>
            <a:r>
              <a:rPr sz="1800" spc="-20" dirty="0">
                <a:solidFill>
                  <a:srgbClr val="FFFFFF"/>
                </a:solidFill>
                <a:latin typeface="Verdana"/>
                <a:cs typeface="Verdana"/>
              </a:rPr>
              <a:t> </a:t>
            </a:r>
            <a:r>
              <a:rPr sz="1800" dirty="0">
                <a:solidFill>
                  <a:srgbClr val="FFFFFF"/>
                </a:solidFill>
                <a:latin typeface="Verdana"/>
                <a:cs typeface="Verdana"/>
              </a:rPr>
              <a:t>brązowienie</a:t>
            </a:r>
            <a:r>
              <a:rPr sz="1800" spc="-30" dirty="0">
                <a:solidFill>
                  <a:srgbClr val="FFFFFF"/>
                </a:solidFill>
                <a:latin typeface="Verdana"/>
                <a:cs typeface="Verdana"/>
              </a:rPr>
              <a:t> </a:t>
            </a:r>
            <a:r>
              <a:rPr sz="1800" spc="-50" dirty="0">
                <a:solidFill>
                  <a:srgbClr val="FFFFFF"/>
                </a:solidFill>
                <a:latin typeface="Verdana"/>
                <a:cs typeface="Verdana"/>
              </a:rPr>
              <a:t>i </a:t>
            </a:r>
            <a:r>
              <a:rPr sz="1800" dirty="0">
                <a:solidFill>
                  <a:srgbClr val="FFFFFF"/>
                </a:solidFill>
                <a:latin typeface="Verdana"/>
                <a:cs typeface="Verdana"/>
              </a:rPr>
              <a:t>zamieranie</a:t>
            </a:r>
            <a:r>
              <a:rPr sz="1800" spc="-50" dirty="0">
                <a:solidFill>
                  <a:srgbClr val="FFFFFF"/>
                </a:solidFill>
                <a:latin typeface="Verdana"/>
                <a:cs typeface="Verdana"/>
              </a:rPr>
              <a:t> </a:t>
            </a:r>
            <a:r>
              <a:rPr sz="1800" dirty="0">
                <a:solidFill>
                  <a:srgbClr val="FFFFFF"/>
                </a:solidFill>
                <a:latin typeface="Verdana"/>
                <a:cs typeface="Verdana"/>
              </a:rPr>
              <a:t>tkanek.</a:t>
            </a:r>
            <a:r>
              <a:rPr sz="1800" spc="-45" dirty="0">
                <a:solidFill>
                  <a:srgbClr val="FFFFFF"/>
                </a:solidFill>
                <a:latin typeface="Verdana"/>
                <a:cs typeface="Verdana"/>
              </a:rPr>
              <a:t> </a:t>
            </a:r>
            <a:r>
              <a:rPr sz="1800" dirty="0">
                <a:solidFill>
                  <a:srgbClr val="FFFFFF"/>
                </a:solidFill>
                <a:latin typeface="Verdana"/>
                <a:cs typeface="Verdana"/>
              </a:rPr>
              <a:t>Wirus</a:t>
            </a:r>
            <a:r>
              <a:rPr sz="1800" spc="-40" dirty="0">
                <a:solidFill>
                  <a:srgbClr val="FFFFFF"/>
                </a:solidFill>
                <a:latin typeface="Verdana"/>
                <a:cs typeface="Verdana"/>
              </a:rPr>
              <a:t> </a:t>
            </a:r>
            <a:r>
              <a:rPr sz="1800" dirty="0">
                <a:solidFill>
                  <a:srgbClr val="FFFFFF"/>
                </a:solidFill>
                <a:latin typeface="Verdana"/>
                <a:cs typeface="Verdana"/>
              </a:rPr>
              <a:t>ten</a:t>
            </a:r>
            <a:r>
              <a:rPr sz="1800" spc="-25" dirty="0">
                <a:solidFill>
                  <a:srgbClr val="FFFFFF"/>
                </a:solidFill>
                <a:latin typeface="Verdana"/>
                <a:cs typeface="Verdana"/>
              </a:rPr>
              <a:t> </a:t>
            </a:r>
            <a:r>
              <a:rPr sz="1800" dirty="0">
                <a:solidFill>
                  <a:srgbClr val="FFFFFF"/>
                </a:solidFill>
                <a:latin typeface="Verdana"/>
                <a:cs typeface="Verdana"/>
              </a:rPr>
              <a:t>powoduje</a:t>
            </a:r>
            <a:r>
              <a:rPr sz="1800" spc="-25" dirty="0">
                <a:solidFill>
                  <a:srgbClr val="FFFFFF"/>
                </a:solidFill>
                <a:latin typeface="Verdana"/>
                <a:cs typeface="Verdana"/>
              </a:rPr>
              <a:t> </a:t>
            </a:r>
            <a:r>
              <a:rPr sz="1800" dirty="0">
                <a:solidFill>
                  <a:srgbClr val="FFFFFF"/>
                </a:solidFill>
                <a:latin typeface="Verdana"/>
                <a:cs typeface="Verdana"/>
              </a:rPr>
              <a:t>typową</a:t>
            </a:r>
            <a:r>
              <a:rPr sz="1800" spc="-30" dirty="0">
                <a:solidFill>
                  <a:srgbClr val="FFFFFF"/>
                </a:solidFill>
                <a:latin typeface="Verdana"/>
                <a:cs typeface="Verdana"/>
              </a:rPr>
              <a:t> </a:t>
            </a:r>
            <a:r>
              <a:rPr sz="1800" dirty="0">
                <a:solidFill>
                  <a:srgbClr val="FFFFFF"/>
                </a:solidFill>
                <a:latin typeface="Verdana"/>
                <a:cs typeface="Verdana"/>
              </a:rPr>
              <a:t>mozaikę</a:t>
            </a:r>
            <a:r>
              <a:rPr sz="1800" spc="-50" dirty="0">
                <a:solidFill>
                  <a:srgbClr val="FFFFFF"/>
                </a:solidFill>
                <a:latin typeface="Verdana"/>
                <a:cs typeface="Verdana"/>
              </a:rPr>
              <a:t> </a:t>
            </a:r>
            <a:r>
              <a:rPr sz="1800" spc="-20" dirty="0">
                <a:solidFill>
                  <a:srgbClr val="FFFFFF"/>
                </a:solidFill>
                <a:latin typeface="Verdana"/>
                <a:cs typeface="Verdana"/>
              </a:rPr>
              <a:t>oraz</a:t>
            </a:r>
            <a:endParaRPr sz="1800" dirty="0">
              <a:latin typeface="Verdana"/>
              <a:cs typeface="Verdana"/>
            </a:endParaRPr>
          </a:p>
          <a:p>
            <a:pPr marL="355600">
              <a:lnSpc>
                <a:spcPts val="1515"/>
              </a:lnSpc>
            </a:pPr>
            <a:r>
              <a:rPr sz="1800" dirty="0">
                <a:solidFill>
                  <a:srgbClr val="FFFFFF"/>
                </a:solidFill>
                <a:latin typeface="Verdana"/>
                <a:cs typeface="Verdana"/>
              </a:rPr>
              <a:t>staśmienia.</a:t>
            </a:r>
            <a:r>
              <a:rPr sz="1800" spc="-65" dirty="0">
                <a:solidFill>
                  <a:srgbClr val="FFFFFF"/>
                </a:solidFill>
                <a:latin typeface="Verdana"/>
                <a:cs typeface="Verdana"/>
              </a:rPr>
              <a:t> </a:t>
            </a:r>
            <a:r>
              <a:rPr sz="1800" dirty="0">
                <a:solidFill>
                  <a:srgbClr val="FFFFFF"/>
                </a:solidFill>
                <a:latin typeface="Verdana"/>
                <a:cs typeface="Verdana"/>
              </a:rPr>
              <a:t>Jest</a:t>
            </a:r>
            <a:r>
              <a:rPr sz="1800" spc="-55" dirty="0">
                <a:solidFill>
                  <a:srgbClr val="FFFFFF"/>
                </a:solidFill>
                <a:latin typeface="Verdana"/>
                <a:cs typeface="Verdana"/>
              </a:rPr>
              <a:t> </a:t>
            </a:r>
            <a:r>
              <a:rPr sz="1800" dirty="0">
                <a:solidFill>
                  <a:srgbClr val="FFFFFF"/>
                </a:solidFill>
                <a:latin typeface="Verdana"/>
                <a:cs typeface="Verdana"/>
              </a:rPr>
              <a:t>najbardziej</a:t>
            </a:r>
            <a:r>
              <a:rPr sz="1800" spc="-55" dirty="0">
                <a:solidFill>
                  <a:srgbClr val="FFFFFF"/>
                </a:solidFill>
                <a:latin typeface="Verdana"/>
                <a:cs typeface="Verdana"/>
              </a:rPr>
              <a:t> </a:t>
            </a:r>
            <a:r>
              <a:rPr sz="1800" dirty="0">
                <a:solidFill>
                  <a:srgbClr val="FFFFFF"/>
                </a:solidFill>
                <a:latin typeface="Verdana"/>
                <a:cs typeface="Verdana"/>
              </a:rPr>
              <a:t>niebezpieczny</a:t>
            </a:r>
            <a:r>
              <a:rPr sz="1800" spc="-15" dirty="0">
                <a:solidFill>
                  <a:srgbClr val="FFFFFF"/>
                </a:solidFill>
                <a:latin typeface="Verdana"/>
                <a:cs typeface="Verdana"/>
              </a:rPr>
              <a:t> </a:t>
            </a:r>
            <a:r>
              <a:rPr sz="1800" dirty="0">
                <a:solidFill>
                  <a:srgbClr val="FFFFFF"/>
                </a:solidFill>
                <a:latin typeface="Verdana"/>
                <a:cs typeface="Verdana"/>
              </a:rPr>
              <a:t>na</a:t>
            </a:r>
            <a:r>
              <a:rPr sz="1800" spc="-65" dirty="0">
                <a:solidFill>
                  <a:srgbClr val="FFFFFF"/>
                </a:solidFill>
                <a:latin typeface="Verdana"/>
                <a:cs typeface="Verdana"/>
              </a:rPr>
              <a:t> </a:t>
            </a:r>
            <a:r>
              <a:rPr sz="1800" dirty="0">
                <a:solidFill>
                  <a:srgbClr val="FFFFFF"/>
                </a:solidFill>
                <a:latin typeface="Verdana"/>
                <a:cs typeface="Verdana"/>
              </a:rPr>
              <a:t>roślinach</a:t>
            </a:r>
            <a:r>
              <a:rPr sz="1800" spc="-80" dirty="0">
                <a:solidFill>
                  <a:srgbClr val="FFFFFF"/>
                </a:solidFill>
                <a:latin typeface="Verdana"/>
                <a:cs typeface="Verdana"/>
              </a:rPr>
              <a:t> </a:t>
            </a:r>
            <a:r>
              <a:rPr sz="1800" spc="-10" dirty="0">
                <a:solidFill>
                  <a:srgbClr val="FFFFFF"/>
                </a:solidFill>
                <a:latin typeface="Verdana"/>
                <a:cs typeface="Verdana"/>
              </a:rPr>
              <a:t>ozdobnych.</a:t>
            </a:r>
            <a:endParaRPr sz="1800" dirty="0">
              <a:latin typeface="Verdana"/>
              <a:cs typeface="Verdana"/>
            </a:endParaRPr>
          </a:p>
          <a:p>
            <a:pPr marL="355600">
              <a:lnSpc>
                <a:spcPts val="1945"/>
              </a:lnSpc>
            </a:pPr>
            <a:r>
              <a:rPr sz="1800" dirty="0">
                <a:solidFill>
                  <a:srgbClr val="FFFFFF"/>
                </a:solidFill>
                <a:latin typeface="Verdana"/>
                <a:cs typeface="Verdana"/>
              </a:rPr>
              <a:t>Na</a:t>
            </a:r>
            <a:r>
              <a:rPr sz="1800" spc="-50" dirty="0">
                <a:solidFill>
                  <a:srgbClr val="FFFFFF"/>
                </a:solidFill>
                <a:latin typeface="Verdana"/>
                <a:cs typeface="Verdana"/>
              </a:rPr>
              <a:t> </a:t>
            </a:r>
            <a:r>
              <a:rPr sz="1800" dirty="0">
                <a:solidFill>
                  <a:srgbClr val="FFFFFF"/>
                </a:solidFill>
                <a:latin typeface="Verdana"/>
                <a:cs typeface="Verdana"/>
              </a:rPr>
              <a:t>brzegach</a:t>
            </a:r>
            <a:r>
              <a:rPr sz="1800" spc="-15" dirty="0">
                <a:solidFill>
                  <a:srgbClr val="FFFFFF"/>
                </a:solidFill>
                <a:latin typeface="Verdana"/>
                <a:cs typeface="Verdana"/>
              </a:rPr>
              <a:t> </a:t>
            </a:r>
            <a:r>
              <a:rPr sz="1800" dirty="0">
                <a:solidFill>
                  <a:srgbClr val="FFFFFF"/>
                </a:solidFill>
                <a:latin typeface="Verdana"/>
                <a:cs typeface="Verdana"/>
              </a:rPr>
              <a:t>blaszki</a:t>
            </a:r>
            <a:r>
              <a:rPr sz="1800" spc="-45" dirty="0">
                <a:solidFill>
                  <a:srgbClr val="FFFFFF"/>
                </a:solidFill>
                <a:latin typeface="Verdana"/>
                <a:cs typeface="Verdana"/>
              </a:rPr>
              <a:t> </a:t>
            </a:r>
            <a:r>
              <a:rPr sz="1800" dirty="0">
                <a:solidFill>
                  <a:srgbClr val="FFFFFF"/>
                </a:solidFill>
                <a:latin typeface="Verdana"/>
                <a:cs typeface="Verdana"/>
              </a:rPr>
              <a:t>pojawiają</a:t>
            </a:r>
            <a:r>
              <a:rPr sz="1800" spc="-55" dirty="0">
                <a:solidFill>
                  <a:srgbClr val="FFFFFF"/>
                </a:solidFill>
                <a:latin typeface="Verdana"/>
                <a:cs typeface="Verdana"/>
              </a:rPr>
              <a:t> </a:t>
            </a:r>
            <a:r>
              <a:rPr sz="1800" dirty="0">
                <a:solidFill>
                  <a:srgbClr val="FFFFFF"/>
                </a:solidFill>
                <a:latin typeface="Verdana"/>
                <a:cs typeface="Verdana"/>
              </a:rPr>
              <a:t>się</a:t>
            </a:r>
            <a:r>
              <a:rPr sz="1800" spc="-35" dirty="0">
                <a:solidFill>
                  <a:srgbClr val="FFFFFF"/>
                </a:solidFill>
                <a:latin typeface="Verdana"/>
                <a:cs typeface="Verdana"/>
              </a:rPr>
              <a:t> </a:t>
            </a:r>
            <a:r>
              <a:rPr sz="1800" dirty="0">
                <a:solidFill>
                  <a:srgbClr val="FFFFFF"/>
                </a:solidFill>
                <a:latin typeface="Verdana"/>
                <a:cs typeface="Verdana"/>
              </a:rPr>
              <a:t>żółte</a:t>
            </a:r>
            <a:r>
              <a:rPr sz="1800" spc="-40" dirty="0">
                <a:solidFill>
                  <a:srgbClr val="FFFFFF"/>
                </a:solidFill>
                <a:latin typeface="Verdana"/>
                <a:cs typeface="Verdana"/>
              </a:rPr>
              <a:t> </a:t>
            </a:r>
            <a:r>
              <a:rPr sz="1800" spc="-10" dirty="0">
                <a:solidFill>
                  <a:srgbClr val="FFFFFF"/>
                </a:solidFill>
                <a:latin typeface="Verdana"/>
                <a:cs typeface="Verdana"/>
              </a:rPr>
              <a:t>obwódki.</a:t>
            </a:r>
            <a:endParaRPr sz="1800" dirty="0">
              <a:latin typeface="Verdana"/>
              <a:cs typeface="Verdan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7200" y="1143000"/>
            <a:ext cx="8030209" cy="4055110"/>
          </a:xfrm>
          <a:prstGeom prst="rect">
            <a:avLst/>
          </a:prstGeom>
        </p:spPr>
        <p:txBody>
          <a:bodyPr vert="horz" wrap="square" lIns="0" tIns="67310" rIns="0" bIns="0" rtlCol="0">
            <a:spAutoFit/>
          </a:bodyPr>
          <a:lstStyle/>
          <a:p>
            <a:pPr marL="355600" marR="5080" indent="-342900">
              <a:lnSpc>
                <a:spcPct val="80000"/>
              </a:lnSpc>
              <a:spcBef>
                <a:spcPts val="530"/>
              </a:spcBef>
              <a:buClr>
                <a:srgbClr val="FFFFCC"/>
              </a:buClr>
              <a:buSzPct val="69444"/>
              <a:buFont typeface="Wingdings"/>
              <a:buChar char=""/>
              <a:tabLst>
                <a:tab pos="355600" algn="l"/>
              </a:tabLst>
            </a:pPr>
            <a:r>
              <a:rPr sz="1800" b="1" dirty="0">
                <a:solidFill>
                  <a:srgbClr val="FFFFFF"/>
                </a:solidFill>
                <a:latin typeface="Verdana"/>
                <a:cs typeface="Verdana"/>
              </a:rPr>
              <a:t>liściozwój</a:t>
            </a:r>
            <a:r>
              <a:rPr sz="1800" b="1" spc="-30" dirty="0">
                <a:solidFill>
                  <a:srgbClr val="FFFFFF"/>
                </a:solidFill>
                <a:latin typeface="Verdana"/>
                <a:cs typeface="Verdana"/>
              </a:rPr>
              <a:t> </a:t>
            </a:r>
            <a:r>
              <a:rPr sz="1800" b="1" dirty="0">
                <a:solidFill>
                  <a:srgbClr val="FFFFFF"/>
                </a:solidFill>
                <a:latin typeface="Verdana"/>
                <a:cs typeface="Verdana"/>
              </a:rPr>
              <a:t>ziemniaka</a:t>
            </a:r>
            <a:r>
              <a:rPr sz="1800" b="1" spc="-25" dirty="0">
                <a:solidFill>
                  <a:srgbClr val="FFFFFF"/>
                </a:solidFill>
                <a:latin typeface="Verdana"/>
                <a:cs typeface="Verdana"/>
              </a:rPr>
              <a:t> </a:t>
            </a:r>
            <a:r>
              <a:rPr sz="1800" b="1" dirty="0">
                <a:solidFill>
                  <a:srgbClr val="FFFFFF"/>
                </a:solidFill>
                <a:latin typeface="Verdana"/>
                <a:cs typeface="Verdana"/>
              </a:rPr>
              <a:t>(</a:t>
            </a:r>
            <a:r>
              <a:rPr sz="1800" dirty="0">
                <a:solidFill>
                  <a:srgbClr val="FFFFFF"/>
                </a:solidFill>
                <a:latin typeface="Verdana"/>
                <a:cs typeface="Verdana"/>
              </a:rPr>
              <a:t>Potato</a:t>
            </a:r>
            <a:r>
              <a:rPr sz="1800" spc="-40" dirty="0">
                <a:solidFill>
                  <a:srgbClr val="FFFFFF"/>
                </a:solidFill>
                <a:latin typeface="Verdana"/>
                <a:cs typeface="Verdana"/>
              </a:rPr>
              <a:t> </a:t>
            </a:r>
            <a:r>
              <a:rPr sz="1800" dirty="0">
                <a:solidFill>
                  <a:srgbClr val="FFFFFF"/>
                </a:solidFill>
                <a:latin typeface="Verdana"/>
                <a:cs typeface="Verdana"/>
              </a:rPr>
              <a:t>leaf</a:t>
            </a:r>
            <a:r>
              <a:rPr sz="1800" spc="-15" dirty="0">
                <a:solidFill>
                  <a:srgbClr val="FFFFFF"/>
                </a:solidFill>
                <a:latin typeface="Verdana"/>
                <a:cs typeface="Verdana"/>
              </a:rPr>
              <a:t> </a:t>
            </a:r>
            <a:r>
              <a:rPr sz="1800" dirty="0">
                <a:solidFill>
                  <a:srgbClr val="FFFFFF"/>
                </a:solidFill>
                <a:latin typeface="Verdana"/>
                <a:cs typeface="Verdana"/>
              </a:rPr>
              <a:t>roll</a:t>
            </a:r>
            <a:r>
              <a:rPr sz="1800" spc="-15" dirty="0">
                <a:solidFill>
                  <a:srgbClr val="FFFFFF"/>
                </a:solidFill>
                <a:latin typeface="Verdana"/>
                <a:cs typeface="Verdana"/>
              </a:rPr>
              <a:t> </a:t>
            </a:r>
            <a:r>
              <a:rPr sz="1800" dirty="0">
                <a:solidFill>
                  <a:srgbClr val="FFFFFF"/>
                </a:solidFill>
                <a:latin typeface="Verdana"/>
                <a:cs typeface="Verdana"/>
              </a:rPr>
              <a:t>virus</a:t>
            </a:r>
            <a:r>
              <a:rPr sz="1800" spc="-25" dirty="0">
                <a:solidFill>
                  <a:srgbClr val="FFFFFF"/>
                </a:solidFill>
                <a:latin typeface="Verdana"/>
                <a:cs typeface="Verdana"/>
              </a:rPr>
              <a:t> </a:t>
            </a:r>
            <a:r>
              <a:rPr sz="1800" dirty="0">
                <a:solidFill>
                  <a:srgbClr val="FFFFFF"/>
                </a:solidFill>
                <a:latin typeface="Verdana"/>
                <a:cs typeface="Verdana"/>
              </a:rPr>
              <a:t>PLRV</a:t>
            </a:r>
            <a:r>
              <a:rPr sz="1800" spc="-35" dirty="0">
                <a:solidFill>
                  <a:srgbClr val="FFFFFF"/>
                </a:solidFill>
                <a:latin typeface="Verdana"/>
                <a:cs typeface="Verdana"/>
              </a:rPr>
              <a:t> </a:t>
            </a:r>
            <a:r>
              <a:rPr sz="1800" dirty="0">
                <a:solidFill>
                  <a:srgbClr val="FFFFFF"/>
                </a:solidFill>
                <a:latin typeface="Verdana"/>
                <a:cs typeface="Verdana"/>
              </a:rPr>
              <a:t>(Soalnum</a:t>
            </a:r>
            <a:r>
              <a:rPr sz="1800" spc="-40" dirty="0">
                <a:solidFill>
                  <a:srgbClr val="FFFFFF"/>
                </a:solidFill>
                <a:latin typeface="Verdana"/>
                <a:cs typeface="Verdana"/>
              </a:rPr>
              <a:t> </a:t>
            </a:r>
            <a:r>
              <a:rPr sz="1800" spc="-10" dirty="0">
                <a:solidFill>
                  <a:srgbClr val="FFFFFF"/>
                </a:solidFill>
                <a:latin typeface="Verdana"/>
                <a:cs typeface="Verdana"/>
              </a:rPr>
              <a:t>virus </a:t>
            </a:r>
            <a:r>
              <a:rPr sz="1800" dirty="0">
                <a:solidFill>
                  <a:srgbClr val="FFFFFF"/>
                </a:solidFill>
                <a:latin typeface="Verdana"/>
                <a:cs typeface="Verdana"/>
              </a:rPr>
              <a:t>14))</a:t>
            </a:r>
            <a:r>
              <a:rPr sz="1800" spc="-20" dirty="0">
                <a:solidFill>
                  <a:srgbClr val="FFFFFF"/>
                </a:solidFill>
                <a:latin typeface="Verdana"/>
                <a:cs typeface="Verdana"/>
              </a:rPr>
              <a:t> </a:t>
            </a:r>
            <a:r>
              <a:rPr sz="1800" dirty="0">
                <a:solidFill>
                  <a:srgbClr val="FFFFFF"/>
                </a:solidFill>
                <a:latin typeface="Verdana"/>
                <a:cs typeface="Verdana"/>
              </a:rPr>
              <a:t>–</a:t>
            </a:r>
            <a:r>
              <a:rPr sz="1800" spc="-20" dirty="0">
                <a:solidFill>
                  <a:srgbClr val="FFFFFF"/>
                </a:solidFill>
                <a:latin typeface="Verdana"/>
                <a:cs typeface="Verdana"/>
              </a:rPr>
              <a:t> </a:t>
            </a:r>
            <a:r>
              <a:rPr sz="1800" dirty="0">
                <a:solidFill>
                  <a:srgbClr val="FFFFFF"/>
                </a:solidFill>
                <a:latin typeface="Verdana"/>
                <a:cs typeface="Verdana"/>
              </a:rPr>
              <a:t>wirus</a:t>
            </a:r>
            <a:r>
              <a:rPr sz="1800" spc="-35" dirty="0">
                <a:solidFill>
                  <a:srgbClr val="FFFFFF"/>
                </a:solidFill>
                <a:latin typeface="Verdana"/>
                <a:cs typeface="Verdana"/>
              </a:rPr>
              <a:t> </a:t>
            </a:r>
            <a:r>
              <a:rPr sz="1800" dirty="0">
                <a:solidFill>
                  <a:srgbClr val="FFFFFF"/>
                </a:solidFill>
                <a:latin typeface="Verdana"/>
                <a:cs typeface="Verdana"/>
              </a:rPr>
              <a:t>powodujący</a:t>
            </a:r>
            <a:r>
              <a:rPr sz="1800" spc="-30" dirty="0">
                <a:solidFill>
                  <a:srgbClr val="FFFFFF"/>
                </a:solidFill>
                <a:latin typeface="Verdana"/>
                <a:cs typeface="Verdana"/>
              </a:rPr>
              <a:t> </a:t>
            </a:r>
            <a:r>
              <a:rPr sz="1800" dirty="0">
                <a:solidFill>
                  <a:srgbClr val="FFFFFF"/>
                </a:solidFill>
                <a:latin typeface="Verdana"/>
                <a:cs typeface="Verdana"/>
              </a:rPr>
              <a:t>tę</a:t>
            </a:r>
            <a:r>
              <a:rPr sz="1800" spc="-15" dirty="0">
                <a:solidFill>
                  <a:srgbClr val="FFFFFF"/>
                </a:solidFill>
                <a:latin typeface="Verdana"/>
                <a:cs typeface="Verdana"/>
              </a:rPr>
              <a:t> </a:t>
            </a:r>
            <a:r>
              <a:rPr sz="1800" dirty="0">
                <a:solidFill>
                  <a:srgbClr val="FFFFFF"/>
                </a:solidFill>
                <a:latin typeface="Verdana"/>
                <a:cs typeface="Verdana"/>
              </a:rPr>
              <a:t>chorobę</a:t>
            </a:r>
            <a:r>
              <a:rPr sz="1800" spc="-25" dirty="0">
                <a:solidFill>
                  <a:srgbClr val="FFFFFF"/>
                </a:solidFill>
                <a:latin typeface="Verdana"/>
                <a:cs typeface="Verdana"/>
              </a:rPr>
              <a:t> </a:t>
            </a:r>
            <a:r>
              <a:rPr sz="1800" dirty="0">
                <a:solidFill>
                  <a:srgbClr val="FFFFFF"/>
                </a:solidFill>
                <a:latin typeface="Verdana"/>
                <a:cs typeface="Verdana"/>
              </a:rPr>
              <a:t>jest</a:t>
            </a:r>
            <a:r>
              <a:rPr sz="1800" spc="-25" dirty="0">
                <a:solidFill>
                  <a:srgbClr val="FFFFFF"/>
                </a:solidFill>
                <a:latin typeface="Verdana"/>
                <a:cs typeface="Verdana"/>
              </a:rPr>
              <a:t> </a:t>
            </a:r>
            <a:r>
              <a:rPr sz="1800" dirty="0">
                <a:solidFill>
                  <a:srgbClr val="FFFFFF"/>
                </a:solidFill>
                <a:latin typeface="Verdana"/>
                <a:cs typeface="Verdana"/>
              </a:rPr>
              <a:t>wirusem</a:t>
            </a:r>
            <a:r>
              <a:rPr sz="1800" spc="-35" dirty="0">
                <a:solidFill>
                  <a:srgbClr val="FFFFFF"/>
                </a:solidFill>
                <a:latin typeface="Verdana"/>
                <a:cs typeface="Verdana"/>
              </a:rPr>
              <a:t> </a:t>
            </a:r>
            <a:r>
              <a:rPr sz="1800" spc="-10" dirty="0">
                <a:solidFill>
                  <a:srgbClr val="FFFFFF"/>
                </a:solidFill>
                <a:latin typeface="Verdana"/>
                <a:cs typeface="Verdana"/>
              </a:rPr>
              <a:t>powodującym </a:t>
            </a:r>
            <a:r>
              <a:rPr sz="1800" dirty="0">
                <a:solidFill>
                  <a:srgbClr val="FFFFFF"/>
                </a:solidFill>
                <a:latin typeface="Verdana"/>
                <a:cs typeface="Verdana"/>
              </a:rPr>
              <a:t>deformację</a:t>
            </a:r>
            <a:r>
              <a:rPr sz="1800" spc="-30" dirty="0">
                <a:solidFill>
                  <a:srgbClr val="FFFFFF"/>
                </a:solidFill>
                <a:latin typeface="Verdana"/>
                <a:cs typeface="Verdana"/>
              </a:rPr>
              <a:t> </a:t>
            </a:r>
            <a:r>
              <a:rPr sz="1800" dirty="0">
                <a:solidFill>
                  <a:srgbClr val="FFFFFF"/>
                </a:solidFill>
                <a:latin typeface="Verdana"/>
                <a:cs typeface="Verdana"/>
              </a:rPr>
              <a:t>ziemniaka</a:t>
            </a:r>
            <a:r>
              <a:rPr sz="1800" spc="-40" dirty="0">
                <a:solidFill>
                  <a:srgbClr val="FFFFFF"/>
                </a:solidFill>
                <a:latin typeface="Verdana"/>
                <a:cs typeface="Verdana"/>
              </a:rPr>
              <a:t> </a:t>
            </a:r>
            <a:r>
              <a:rPr sz="1800" dirty="0">
                <a:solidFill>
                  <a:srgbClr val="FFFFFF"/>
                </a:solidFill>
                <a:latin typeface="Verdana"/>
                <a:cs typeface="Verdana"/>
              </a:rPr>
              <a:t>(oprócz</a:t>
            </a:r>
            <a:r>
              <a:rPr sz="1800" spc="-45" dirty="0">
                <a:solidFill>
                  <a:srgbClr val="FFFFFF"/>
                </a:solidFill>
                <a:latin typeface="Verdana"/>
                <a:cs typeface="Verdana"/>
              </a:rPr>
              <a:t> </a:t>
            </a:r>
            <a:r>
              <a:rPr sz="1800" dirty="0">
                <a:solidFill>
                  <a:srgbClr val="FFFFFF"/>
                </a:solidFill>
                <a:latin typeface="Verdana"/>
                <a:cs typeface="Verdana"/>
              </a:rPr>
              <a:t>mozaiki</a:t>
            </a:r>
            <a:r>
              <a:rPr sz="1800" spc="-50" dirty="0">
                <a:solidFill>
                  <a:srgbClr val="FFFFFF"/>
                </a:solidFill>
                <a:latin typeface="Verdana"/>
                <a:cs typeface="Verdana"/>
              </a:rPr>
              <a:t> </a:t>
            </a:r>
            <a:r>
              <a:rPr sz="1800" dirty="0">
                <a:solidFill>
                  <a:srgbClr val="FFFFFF"/>
                </a:solidFill>
                <a:latin typeface="Verdana"/>
                <a:cs typeface="Verdana"/>
              </a:rPr>
              <a:t>i</a:t>
            </a:r>
            <a:r>
              <a:rPr sz="1800" spc="-30" dirty="0">
                <a:solidFill>
                  <a:srgbClr val="FFFFFF"/>
                </a:solidFill>
                <a:latin typeface="Verdana"/>
                <a:cs typeface="Verdana"/>
              </a:rPr>
              <a:t> </a:t>
            </a:r>
            <a:r>
              <a:rPr sz="1800" dirty="0">
                <a:solidFill>
                  <a:srgbClr val="FFFFFF"/>
                </a:solidFill>
                <a:latin typeface="Verdana"/>
                <a:cs typeface="Verdana"/>
              </a:rPr>
              <a:t>nekrozy).</a:t>
            </a:r>
            <a:r>
              <a:rPr sz="1800" spc="-50" dirty="0">
                <a:solidFill>
                  <a:srgbClr val="FFFFFF"/>
                </a:solidFill>
                <a:latin typeface="Verdana"/>
                <a:cs typeface="Verdana"/>
              </a:rPr>
              <a:t> </a:t>
            </a:r>
            <a:r>
              <a:rPr sz="1800" dirty="0">
                <a:solidFill>
                  <a:srgbClr val="FFFFFF"/>
                </a:solidFill>
                <a:latin typeface="Verdana"/>
                <a:cs typeface="Verdana"/>
              </a:rPr>
              <a:t>Liście</a:t>
            </a:r>
            <a:r>
              <a:rPr sz="1800" spc="-35" dirty="0">
                <a:solidFill>
                  <a:srgbClr val="FFFFFF"/>
                </a:solidFill>
                <a:latin typeface="Verdana"/>
                <a:cs typeface="Verdana"/>
              </a:rPr>
              <a:t> </a:t>
            </a:r>
            <a:r>
              <a:rPr sz="1800" spc="-10" dirty="0">
                <a:solidFill>
                  <a:srgbClr val="FFFFFF"/>
                </a:solidFill>
                <a:latin typeface="Verdana"/>
                <a:cs typeface="Verdana"/>
              </a:rPr>
              <a:t>zwijają </a:t>
            </a:r>
            <a:r>
              <a:rPr sz="1800" dirty="0">
                <a:solidFill>
                  <a:srgbClr val="FFFFFF"/>
                </a:solidFill>
                <a:latin typeface="Verdana"/>
                <a:cs typeface="Verdana"/>
              </a:rPr>
              <a:t>się</a:t>
            </a:r>
            <a:r>
              <a:rPr sz="1800" spc="-30" dirty="0">
                <a:solidFill>
                  <a:srgbClr val="FFFFFF"/>
                </a:solidFill>
                <a:latin typeface="Verdana"/>
                <a:cs typeface="Verdana"/>
              </a:rPr>
              <a:t> </a:t>
            </a:r>
            <a:r>
              <a:rPr sz="1800" dirty="0">
                <a:solidFill>
                  <a:srgbClr val="FFFFFF"/>
                </a:solidFill>
                <a:latin typeface="Verdana"/>
                <a:cs typeface="Verdana"/>
              </a:rPr>
              <a:t>do</a:t>
            </a:r>
            <a:r>
              <a:rPr sz="1800" spc="-20" dirty="0">
                <a:solidFill>
                  <a:srgbClr val="FFFFFF"/>
                </a:solidFill>
                <a:latin typeface="Verdana"/>
                <a:cs typeface="Verdana"/>
              </a:rPr>
              <a:t> </a:t>
            </a:r>
            <a:r>
              <a:rPr sz="1800" dirty="0">
                <a:solidFill>
                  <a:srgbClr val="FFFFFF"/>
                </a:solidFill>
                <a:latin typeface="Verdana"/>
                <a:cs typeface="Verdana"/>
              </a:rPr>
              <a:t>środka.</a:t>
            </a:r>
            <a:r>
              <a:rPr sz="1800" spc="-50" dirty="0">
                <a:solidFill>
                  <a:srgbClr val="FFFFFF"/>
                </a:solidFill>
                <a:latin typeface="Verdana"/>
                <a:cs typeface="Verdana"/>
              </a:rPr>
              <a:t> </a:t>
            </a:r>
            <a:r>
              <a:rPr sz="1800" dirty="0">
                <a:solidFill>
                  <a:srgbClr val="FFFFFF"/>
                </a:solidFill>
                <a:latin typeface="Verdana"/>
                <a:cs typeface="Verdana"/>
              </a:rPr>
              <a:t>Wirus</a:t>
            </a:r>
            <a:r>
              <a:rPr sz="1800" spc="-30" dirty="0">
                <a:solidFill>
                  <a:srgbClr val="FFFFFF"/>
                </a:solidFill>
                <a:latin typeface="Verdana"/>
                <a:cs typeface="Verdana"/>
              </a:rPr>
              <a:t> </a:t>
            </a:r>
            <a:r>
              <a:rPr sz="1800" dirty="0">
                <a:solidFill>
                  <a:srgbClr val="FFFFFF"/>
                </a:solidFill>
                <a:latin typeface="Verdana"/>
                <a:cs typeface="Verdana"/>
              </a:rPr>
              <a:t>uszkadza</a:t>
            </a:r>
            <a:r>
              <a:rPr sz="1800" spc="-40" dirty="0">
                <a:solidFill>
                  <a:srgbClr val="FFFFFF"/>
                </a:solidFill>
                <a:latin typeface="Verdana"/>
                <a:cs typeface="Verdana"/>
              </a:rPr>
              <a:t> </a:t>
            </a:r>
            <a:r>
              <a:rPr sz="1800" dirty="0">
                <a:solidFill>
                  <a:srgbClr val="FFFFFF"/>
                </a:solidFill>
                <a:latin typeface="Verdana"/>
                <a:cs typeface="Verdana"/>
              </a:rPr>
              <a:t>rurki</a:t>
            </a:r>
            <a:r>
              <a:rPr sz="1800" spc="-30" dirty="0">
                <a:solidFill>
                  <a:srgbClr val="FFFFFF"/>
                </a:solidFill>
                <a:latin typeface="Verdana"/>
                <a:cs typeface="Verdana"/>
              </a:rPr>
              <a:t> </a:t>
            </a:r>
            <a:r>
              <a:rPr sz="1800" dirty="0">
                <a:solidFill>
                  <a:srgbClr val="FFFFFF"/>
                </a:solidFill>
                <a:latin typeface="Verdana"/>
                <a:cs typeface="Verdana"/>
              </a:rPr>
              <a:t>sitowe</a:t>
            </a:r>
            <a:r>
              <a:rPr sz="1800" spc="-25" dirty="0">
                <a:solidFill>
                  <a:srgbClr val="FFFFFF"/>
                </a:solidFill>
                <a:latin typeface="Verdana"/>
                <a:cs typeface="Verdana"/>
              </a:rPr>
              <a:t> </a:t>
            </a:r>
            <a:r>
              <a:rPr sz="1800" dirty="0">
                <a:solidFill>
                  <a:srgbClr val="FFFFFF"/>
                </a:solidFill>
                <a:latin typeface="Verdana"/>
                <a:cs typeface="Verdana"/>
              </a:rPr>
              <a:t>w</a:t>
            </a:r>
            <a:r>
              <a:rPr sz="1800" spc="-30" dirty="0">
                <a:solidFill>
                  <a:srgbClr val="FFFFFF"/>
                </a:solidFill>
                <a:latin typeface="Verdana"/>
                <a:cs typeface="Verdana"/>
              </a:rPr>
              <a:t> </a:t>
            </a:r>
            <a:r>
              <a:rPr sz="1800" dirty="0">
                <a:solidFill>
                  <a:srgbClr val="FFFFFF"/>
                </a:solidFill>
                <a:latin typeface="Verdana"/>
                <a:cs typeface="Verdana"/>
              </a:rPr>
              <a:t>roślinie,</a:t>
            </a:r>
            <a:r>
              <a:rPr sz="1800" spc="-55" dirty="0">
                <a:solidFill>
                  <a:srgbClr val="FFFFFF"/>
                </a:solidFill>
                <a:latin typeface="Verdana"/>
                <a:cs typeface="Verdana"/>
              </a:rPr>
              <a:t> </a:t>
            </a:r>
            <a:r>
              <a:rPr sz="1800" dirty="0">
                <a:solidFill>
                  <a:srgbClr val="FFFFFF"/>
                </a:solidFill>
                <a:latin typeface="Verdana"/>
                <a:cs typeface="Verdana"/>
              </a:rPr>
              <a:t>przez</a:t>
            </a:r>
            <a:r>
              <a:rPr sz="1800" spc="-20" dirty="0">
                <a:solidFill>
                  <a:srgbClr val="FFFFFF"/>
                </a:solidFill>
                <a:latin typeface="Verdana"/>
                <a:cs typeface="Verdana"/>
              </a:rPr>
              <a:t> </a:t>
            </a:r>
            <a:r>
              <a:rPr sz="1800" spc="-25" dirty="0">
                <a:solidFill>
                  <a:srgbClr val="FFFFFF"/>
                </a:solidFill>
                <a:latin typeface="Verdana"/>
                <a:cs typeface="Verdana"/>
              </a:rPr>
              <a:t>co </a:t>
            </a:r>
            <a:r>
              <a:rPr sz="1800" dirty="0">
                <a:solidFill>
                  <a:srgbClr val="FFFFFF"/>
                </a:solidFill>
                <a:latin typeface="Verdana"/>
                <a:cs typeface="Verdana"/>
              </a:rPr>
              <a:t>liście</a:t>
            </a:r>
            <a:r>
              <a:rPr sz="1800" spc="-45" dirty="0">
                <a:solidFill>
                  <a:srgbClr val="FFFFFF"/>
                </a:solidFill>
                <a:latin typeface="Verdana"/>
                <a:cs typeface="Verdana"/>
              </a:rPr>
              <a:t> </a:t>
            </a:r>
            <a:r>
              <a:rPr sz="1800" dirty="0">
                <a:solidFill>
                  <a:srgbClr val="FFFFFF"/>
                </a:solidFill>
                <a:latin typeface="Verdana"/>
                <a:cs typeface="Verdana"/>
              </a:rPr>
              <a:t>przestają</a:t>
            </a:r>
            <a:r>
              <a:rPr sz="1800" spc="-25" dirty="0">
                <a:solidFill>
                  <a:srgbClr val="FFFFFF"/>
                </a:solidFill>
                <a:latin typeface="Verdana"/>
                <a:cs typeface="Verdana"/>
              </a:rPr>
              <a:t> </a:t>
            </a:r>
            <a:r>
              <a:rPr sz="1800" dirty="0">
                <a:solidFill>
                  <a:srgbClr val="FFFFFF"/>
                </a:solidFill>
                <a:latin typeface="Verdana"/>
                <a:cs typeface="Verdana"/>
              </a:rPr>
              <a:t>odprowadzać</a:t>
            </a:r>
            <a:r>
              <a:rPr sz="1800" spc="-45" dirty="0">
                <a:solidFill>
                  <a:srgbClr val="FFFFFF"/>
                </a:solidFill>
                <a:latin typeface="Verdana"/>
                <a:cs typeface="Verdana"/>
              </a:rPr>
              <a:t> </a:t>
            </a:r>
            <a:r>
              <a:rPr sz="1800" dirty="0">
                <a:solidFill>
                  <a:srgbClr val="FFFFFF"/>
                </a:solidFill>
                <a:latin typeface="Verdana"/>
                <a:cs typeface="Verdana"/>
              </a:rPr>
              <a:t>asymilaty</a:t>
            </a:r>
            <a:r>
              <a:rPr sz="1800" spc="-65" dirty="0">
                <a:solidFill>
                  <a:srgbClr val="FFFFFF"/>
                </a:solidFill>
                <a:latin typeface="Verdana"/>
                <a:cs typeface="Verdana"/>
              </a:rPr>
              <a:t> </a:t>
            </a:r>
            <a:r>
              <a:rPr sz="1800" dirty="0">
                <a:solidFill>
                  <a:srgbClr val="FFFFFF"/>
                </a:solidFill>
                <a:latin typeface="Verdana"/>
                <a:cs typeface="Verdana"/>
              </a:rPr>
              <a:t>wytworzone</a:t>
            </a:r>
            <a:r>
              <a:rPr sz="1800" spc="-40" dirty="0">
                <a:solidFill>
                  <a:srgbClr val="FFFFFF"/>
                </a:solidFill>
                <a:latin typeface="Verdana"/>
                <a:cs typeface="Verdana"/>
              </a:rPr>
              <a:t> </a:t>
            </a:r>
            <a:r>
              <a:rPr sz="1800" dirty="0">
                <a:solidFill>
                  <a:srgbClr val="FFFFFF"/>
                </a:solidFill>
                <a:latin typeface="Verdana"/>
                <a:cs typeface="Verdana"/>
              </a:rPr>
              <a:t>przez</a:t>
            </a:r>
            <a:r>
              <a:rPr sz="1800" spc="-25" dirty="0">
                <a:solidFill>
                  <a:srgbClr val="FFFFFF"/>
                </a:solidFill>
                <a:latin typeface="Verdana"/>
                <a:cs typeface="Verdana"/>
              </a:rPr>
              <a:t> </a:t>
            </a:r>
            <a:r>
              <a:rPr sz="1800" dirty="0">
                <a:solidFill>
                  <a:srgbClr val="FFFFFF"/>
                </a:solidFill>
                <a:latin typeface="Verdana"/>
                <a:cs typeface="Verdana"/>
              </a:rPr>
              <a:t>nie</a:t>
            </a:r>
            <a:r>
              <a:rPr sz="1800" spc="-40" dirty="0">
                <a:solidFill>
                  <a:srgbClr val="FFFFFF"/>
                </a:solidFill>
                <a:latin typeface="Verdana"/>
                <a:cs typeface="Verdana"/>
              </a:rPr>
              <a:t> </a:t>
            </a:r>
            <a:r>
              <a:rPr sz="1800" spc="-25" dirty="0">
                <a:solidFill>
                  <a:srgbClr val="FFFFFF"/>
                </a:solidFill>
                <a:latin typeface="Verdana"/>
                <a:cs typeface="Verdana"/>
              </a:rPr>
              <a:t>do </a:t>
            </a:r>
            <a:r>
              <a:rPr sz="1800" dirty="0">
                <a:solidFill>
                  <a:srgbClr val="FFFFFF"/>
                </a:solidFill>
                <a:latin typeface="Verdana"/>
                <a:cs typeface="Verdana"/>
              </a:rPr>
              <a:t>korzeni,</a:t>
            </a:r>
            <a:r>
              <a:rPr sz="1800" spc="-65" dirty="0">
                <a:solidFill>
                  <a:srgbClr val="FFFFFF"/>
                </a:solidFill>
                <a:latin typeface="Verdana"/>
                <a:cs typeface="Verdana"/>
              </a:rPr>
              <a:t> </a:t>
            </a:r>
            <a:r>
              <a:rPr sz="1800" dirty="0">
                <a:solidFill>
                  <a:srgbClr val="FFFFFF"/>
                </a:solidFill>
                <a:latin typeface="Verdana"/>
                <a:cs typeface="Verdana"/>
              </a:rPr>
              <a:t>(liście</a:t>
            </a:r>
            <a:r>
              <a:rPr sz="1800" spc="-45" dirty="0">
                <a:solidFill>
                  <a:srgbClr val="FFFFFF"/>
                </a:solidFill>
                <a:latin typeface="Verdana"/>
                <a:cs typeface="Verdana"/>
              </a:rPr>
              <a:t> </a:t>
            </a:r>
            <a:r>
              <a:rPr sz="1800" dirty="0">
                <a:solidFill>
                  <a:srgbClr val="FFFFFF"/>
                </a:solidFill>
                <a:latin typeface="Verdana"/>
                <a:cs typeface="Verdana"/>
              </a:rPr>
              <a:t>nie</a:t>
            </a:r>
            <a:r>
              <a:rPr sz="1800" spc="-45" dirty="0">
                <a:solidFill>
                  <a:srgbClr val="FFFFFF"/>
                </a:solidFill>
                <a:latin typeface="Verdana"/>
                <a:cs typeface="Verdana"/>
              </a:rPr>
              <a:t> </a:t>
            </a:r>
            <a:r>
              <a:rPr sz="1800" dirty="0">
                <a:solidFill>
                  <a:srgbClr val="FFFFFF"/>
                </a:solidFill>
                <a:latin typeface="Verdana"/>
                <a:cs typeface="Verdana"/>
              </a:rPr>
              <a:t>zmieniają</a:t>
            </a:r>
            <a:r>
              <a:rPr sz="1800" spc="-60" dirty="0">
                <a:solidFill>
                  <a:srgbClr val="FFFFFF"/>
                </a:solidFill>
                <a:latin typeface="Verdana"/>
                <a:cs typeface="Verdana"/>
              </a:rPr>
              <a:t> </a:t>
            </a:r>
            <a:r>
              <a:rPr sz="1800" dirty="0">
                <a:solidFill>
                  <a:srgbClr val="FFFFFF"/>
                </a:solidFill>
                <a:latin typeface="Verdana"/>
                <a:cs typeface="Verdana"/>
              </a:rPr>
              <a:t>barwy).</a:t>
            </a:r>
            <a:r>
              <a:rPr sz="1800" spc="-60" dirty="0">
                <a:solidFill>
                  <a:srgbClr val="FFFFFF"/>
                </a:solidFill>
                <a:latin typeface="Verdana"/>
                <a:cs typeface="Verdana"/>
              </a:rPr>
              <a:t> </a:t>
            </a:r>
            <a:r>
              <a:rPr sz="1800" dirty="0">
                <a:solidFill>
                  <a:srgbClr val="FFFFFF"/>
                </a:solidFill>
                <a:latin typeface="Verdana"/>
                <a:cs typeface="Verdana"/>
              </a:rPr>
              <a:t>Gromadzenie</a:t>
            </a:r>
            <a:r>
              <a:rPr sz="1800" spc="-40" dirty="0">
                <a:solidFill>
                  <a:srgbClr val="FFFFFF"/>
                </a:solidFill>
                <a:latin typeface="Verdana"/>
                <a:cs typeface="Verdana"/>
              </a:rPr>
              <a:t> </a:t>
            </a:r>
            <a:r>
              <a:rPr sz="1800" dirty="0">
                <a:solidFill>
                  <a:srgbClr val="FFFFFF"/>
                </a:solidFill>
                <a:latin typeface="Verdana"/>
                <a:cs typeface="Verdana"/>
              </a:rPr>
              <a:t>asymilatów</a:t>
            </a:r>
            <a:r>
              <a:rPr sz="1800" spc="-70" dirty="0">
                <a:solidFill>
                  <a:srgbClr val="FFFFFF"/>
                </a:solidFill>
                <a:latin typeface="Verdana"/>
                <a:cs typeface="Verdana"/>
              </a:rPr>
              <a:t> </a:t>
            </a:r>
            <a:r>
              <a:rPr sz="1800" spc="-50" dirty="0">
                <a:solidFill>
                  <a:srgbClr val="FFFFFF"/>
                </a:solidFill>
                <a:latin typeface="Verdana"/>
                <a:cs typeface="Verdana"/>
              </a:rPr>
              <a:t>w </a:t>
            </a:r>
            <a:r>
              <a:rPr sz="1800" dirty="0">
                <a:solidFill>
                  <a:srgbClr val="FFFFFF"/>
                </a:solidFill>
                <a:latin typeface="Verdana"/>
                <a:cs typeface="Verdana"/>
              </a:rPr>
              <a:t>liściach</a:t>
            </a:r>
            <a:r>
              <a:rPr sz="1800" spc="-70" dirty="0">
                <a:solidFill>
                  <a:srgbClr val="FFFFFF"/>
                </a:solidFill>
                <a:latin typeface="Verdana"/>
                <a:cs typeface="Verdana"/>
              </a:rPr>
              <a:t> </a:t>
            </a:r>
            <a:r>
              <a:rPr sz="1800" dirty="0">
                <a:solidFill>
                  <a:srgbClr val="FFFFFF"/>
                </a:solidFill>
                <a:latin typeface="Verdana"/>
                <a:cs typeface="Verdana"/>
              </a:rPr>
              <a:t>powoduje</a:t>
            </a:r>
            <a:r>
              <a:rPr sz="1800" spc="-45" dirty="0">
                <a:solidFill>
                  <a:srgbClr val="FFFFFF"/>
                </a:solidFill>
                <a:latin typeface="Verdana"/>
                <a:cs typeface="Verdana"/>
              </a:rPr>
              <a:t> </a:t>
            </a:r>
            <a:r>
              <a:rPr sz="1800" dirty="0">
                <a:solidFill>
                  <a:srgbClr val="FFFFFF"/>
                </a:solidFill>
                <a:latin typeface="Verdana"/>
                <a:cs typeface="Verdana"/>
              </a:rPr>
              <a:t>pogrubienie</a:t>
            </a:r>
            <a:r>
              <a:rPr sz="1800" spc="-40" dirty="0">
                <a:solidFill>
                  <a:srgbClr val="FFFFFF"/>
                </a:solidFill>
                <a:latin typeface="Verdana"/>
                <a:cs typeface="Verdana"/>
              </a:rPr>
              <a:t> </a:t>
            </a:r>
            <a:r>
              <a:rPr sz="1800" dirty="0">
                <a:solidFill>
                  <a:srgbClr val="FFFFFF"/>
                </a:solidFill>
                <a:latin typeface="Verdana"/>
                <a:cs typeface="Verdana"/>
              </a:rPr>
              <a:t>blaszki</a:t>
            </a:r>
            <a:r>
              <a:rPr sz="1800" spc="-60" dirty="0">
                <a:solidFill>
                  <a:srgbClr val="FFFFFF"/>
                </a:solidFill>
                <a:latin typeface="Verdana"/>
                <a:cs typeface="Verdana"/>
              </a:rPr>
              <a:t> </a:t>
            </a:r>
            <a:r>
              <a:rPr sz="1800" dirty="0">
                <a:solidFill>
                  <a:srgbClr val="FFFFFF"/>
                </a:solidFill>
                <a:latin typeface="Verdana"/>
                <a:cs typeface="Verdana"/>
              </a:rPr>
              <a:t>liściowej</a:t>
            </a:r>
            <a:r>
              <a:rPr sz="1800" spc="-55" dirty="0">
                <a:solidFill>
                  <a:srgbClr val="FFFFFF"/>
                </a:solidFill>
                <a:latin typeface="Verdana"/>
                <a:cs typeface="Verdana"/>
              </a:rPr>
              <a:t> </a:t>
            </a:r>
            <a:r>
              <a:rPr sz="1800" dirty="0">
                <a:solidFill>
                  <a:srgbClr val="FFFFFF"/>
                </a:solidFill>
                <a:latin typeface="Verdana"/>
                <a:cs typeface="Verdana"/>
              </a:rPr>
              <a:t>oraz</a:t>
            </a:r>
            <a:r>
              <a:rPr sz="1800" spc="-70" dirty="0">
                <a:solidFill>
                  <a:srgbClr val="FFFFFF"/>
                </a:solidFill>
                <a:latin typeface="Verdana"/>
                <a:cs typeface="Verdana"/>
              </a:rPr>
              <a:t> </a:t>
            </a:r>
            <a:r>
              <a:rPr sz="1800" spc="-10" dirty="0">
                <a:solidFill>
                  <a:srgbClr val="FFFFFF"/>
                </a:solidFill>
                <a:latin typeface="Verdana"/>
                <a:cs typeface="Verdana"/>
              </a:rPr>
              <a:t>rynienkowate </a:t>
            </a:r>
            <a:r>
              <a:rPr sz="1800" dirty="0">
                <a:solidFill>
                  <a:srgbClr val="FFFFFF"/>
                </a:solidFill>
                <a:latin typeface="Verdana"/>
                <a:cs typeface="Verdana"/>
              </a:rPr>
              <a:t>zwijanie</a:t>
            </a:r>
            <a:r>
              <a:rPr sz="1800" spc="-30" dirty="0">
                <a:solidFill>
                  <a:srgbClr val="FFFFFF"/>
                </a:solidFill>
                <a:latin typeface="Verdana"/>
                <a:cs typeface="Verdana"/>
              </a:rPr>
              <a:t> </a:t>
            </a:r>
            <a:r>
              <a:rPr sz="1800" dirty="0">
                <a:solidFill>
                  <a:srgbClr val="FFFFFF"/>
                </a:solidFill>
                <a:latin typeface="Verdana"/>
                <a:cs typeface="Verdana"/>
              </a:rPr>
              <a:t>się</a:t>
            </a:r>
            <a:r>
              <a:rPr sz="1800" spc="-30" dirty="0">
                <a:solidFill>
                  <a:srgbClr val="FFFFFF"/>
                </a:solidFill>
                <a:latin typeface="Verdana"/>
                <a:cs typeface="Verdana"/>
              </a:rPr>
              <a:t> </a:t>
            </a:r>
            <a:r>
              <a:rPr sz="1800" dirty="0">
                <a:solidFill>
                  <a:srgbClr val="FFFFFF"/>
                </a:solidFill>
                <a:latin typeface="Verdana"/>
                <a:cs typeface="Verdana"/>
              </a:rPr>
              <a:t>do</a:t>
            </a:r>
            <a:r>
              <a:rPr sz="1800" spc="-15" dirty="0">
                <a:solidFill>
                  <a:srgbClr val="FFFFFF"/>
                </a:solidFill>
                <a:latin typeface="Verdana"/>
                <a:cs typeface="Verdana"/>
              </a:rPr>
              <a:t> </a:t>
            </a:r>
            <a:r>
              <a:rPr sz="1800" dirty="0">
                <a:solidFill>
                  <a:srgbClr val="FFFFFF"/>
                </a:solidFill>
                <a:latin typeface="Verdana"/>
                <a:cs typeface="Verdana"/>
              </a:rPr>
              <a:t>góry.</a:t>
            </a:r>
            <a:r>
              <a:rPr sz="1800" spc="-50" dirty="0">
                <a:solidFill>
                  <a:srgbClr val="FFFFFF"/>
                </a:solidFill>
                <a:latin typeface="Verdana"/>
                <a:cs typeface="Verdana"/>
              </a:rPr>
              <a:t> </a:t>
            </a:r>
            <a:r>
              <a:rPr sz="1800" dirty="0">
                <a:solidFill>
                  <a:srgbClr val="FFFFFF"/>
                </a:solidFill>
                <a:latin typeface="Verdana"/>
                <a:cs typeface="Verdana"/>
              </a:rPr>
              <a:t>Choroba</a:t>
            </a:r>
            <a:r>
              <a:rPr sz="1800" spc="-25" dirty="0">
                <a:solidFill>
                  <a:srgbClr val="FFFFFF"/>
                </a:solidFill>
                <a:latin typeface="Verdana"/>
                <a:cs typeface="Verdana"/>
              </a:rPr>
              <a:t> </a:t>
            </a:r>
            <a:r>
              <a:rPr sz="1800" dirty="0">
                <a:solidFill>
                  <a:srgbClr val="FFFFFF"/>
                </a:solidFill>
                <a:latin typeface="Verdana"/>
                <a:cs typeface="Verdana"/>
              </a:rPr>
              <a:t>ta</a:t>
            </a:r>
            <a:r>
              <a:rPr sz="1800" spc="-35" dirty="0">
                <a:solidFill>
                  <a:srgbClr val="FFFFFF"/>
                </a:solidFill>
                <a:latin typeface="Verdana"/>
                <a:cs typeface="Verdana"/>
              </a:rPr>
              <a:t> </a:t>
            </a:r>
            <a:r>
              <a:rPr sz="1800" dirty="0">
                <a:solidFill>
                  <a:srgbClr val="FFFFFF"/>
                </a:solidFill>
                <a:latin typeface="Verdana"/>
                <a:cs typeface="Verdana"/>
              </a:rPr>
              <a:t>objawia</a:t>
            </a:r>
            <a:r>
              <a:rPr sz="1800" spc="-35" dirty="0">
                <a:solidFill>
                  <a:srgbClr val="FFFFFF"/>
                </a:solidFill>
                <a:latin typeface="Verdana"/>
                <a:cs typeface="Verdana"/>
              </a:rPr>
              <a:t> </a:t>
            </a:r>
            <a:r>
              <a:rPr sz="1800" dirty="0">
                <a:solidFill>
                  <a:srgbClr val="FFFFFF"/>
                </a:solidFill>
                <a:latin typeface="Verdana"/>
                <a:cs typeface="Verdana"/>
              </a:rPr>
              <a:t>się</a:t>
            </a:r>
            <a:r>
              <a:rPr sz="1800" spc="-25" dirty="0">
                <a:solidFill>
                  <a:srgbClr val="FFFFFF"/>
                </a:solidFill>
                <a:latin typeface="Verdana"/>
                <a:cs typeface="Verdana"/>
              </a:rPr>
              <a:t> </a:t>
            </a:r>
            <a:r>
              <a:rPr sz="1800" dirty="0">
                <a:solidFill>
                  <a:srgbClr val="FFFFFF"/>
                </a:solidFill>
                <a:latin typeface="Verdana"/>
                <a:cs typeface="Verdana"/>
              </a:rPr>
              <a:t>na</a:t>
            </a:r>
            <a:r>
              <a:rPr sz="1800" spc="-35" dirty="0">
                <a:solidFill>
                  <a:srgbClr val="FFFFFF"/>
                </a:solidFill>
                <a:latin typeface="Verdana"/>
                <a:cs typeface="Verdana"/>
              </a:rPr>
              <a:t> </a:t>
            </a:r>
            <a:r>
              <a:rPr sz="1800" dirty="0">
                <a:solidFill>
                  <a:srgbClr val="FFFFFF"/>
                </a:solidFill>
                <a:latin typeface="Verdana"/>
                <a:cs typeface="Verdana"/>
              </a:rPr>
              <a:t>górnych</a:t>
            </a:r>
            <a:r>
              <a:rPr sz="1800" spc="-40" dirty="0">
                <a:solidFill>
                  <a:srgbClr val="FFFFFF"/>
                </a:solidFill>
                <a:latin typeface="Verdana"/>
                <a:cs typeface="Verdana"/>
              </a:rPr>
              <a:t> </a:t>
            </a:r>
            <a:r>
              <a:rPr sz="1800" spc="-10" dirty="0">
                <a:solidFill>
                  <a:srgbClr val="FFFFFF"/>
                </a:solidFill>
                <a:latin typeface="Verdana"/>
                <a:cs typeface="Verdana"/>
              </a:rPr>
              <a:t>liściach </a:t>
            </a:r>
            <a:r>
              <a:rPr sz="1800" dirty="0">
                <a:solidFill>
                  <a:srgbClr val="FFFFFF"/>
                </a:solidFill>
                <a:latin typeface="Verdana"/>
                <a:cs typeface="Verdana"/>
              </a:rPr>
              <a:t>rośliny.</a:t>
            </a:r>
            <a:r>
              <a:rPr sz="1800" spc="-60" dirty="0">
                <a:solidFill>
                  <a:srgbClr val="FFFFFF"/>
                </a:solidFill>
                <a:latin typeface="Verdana"/>
                <a:cs typeface="Verdana"/>
              </a:rPr>
              <a:t> </a:t>
            </a:r>
            <a:r>
              <a:rPr sz="1800" dirty="0">
                <a:solidFill>
                  <a:srgbClr val="FFFFFF"/>
                </a:solidFill>
                <a:latin typeface="Verdana"/>
                <a:cs typeface="Verdana"/>
              </a:rPr>
              <a:t>Wirus</a:t>
            </a:r>
            <a:r>
              <a:rPr sz="1800" spc="-35" dirty="0">
                <a:solidFill>
                  <a:srgbClr val="FFFFFF"/>
                </a:solidFill>
                <a:latin typeface="Verdana"/>
                <a:cs typeface="Verdana"/>
              </a:rPr>
              <a:t> </a:t>
            </a:r>
            <a:r>
              <a:rPr sz="1800" dirty="0">
                <a:solidFill>
                  <a:srgbClr val="FFFFFF"/>
                </a:solidFill>
                <a:latin typeface="Verdana"/>
                <a:cs typeface="Verdana"/>
              </a:rPr>
              <a:t>ten</a:t>
            </a:r>
            <a:r>
              <a:rPr sz="1800" spc="-20" dirty="0">
                <a:solidFill>
                  <a:srgbClr val="FFFFFF"/>
                </a:solidFill>
                <a:latin typeface="Verdana"/>
                <a:cs typeface="Verdana"/>
              </a:rPr>
              <a:t> </a:t>
            </a:r>
            <a:r>
              <a:rPr sz="1800" dirty="0">
                <a:solidFill>
                  <a:srgbClr val="FFFFFF"/>
                </a:solidFill>
                <a:latin typeface="Verdana"/>
                <a:cs typeface="Verdana"/>
              </a:rPr>
              <a:t>jest</a:t>
            </a:r>
            <a:r>
              <a:rPr sz="1800" spc="-10" dirty="0">
                <a:solidFill>
                  <a:srgbClr val="FFFFFF"/>
                </a:solidFill>
                <a:latin typeface="Verdana"/>
                <a:cs typeface="Verdana"/>
              </a:rPr>
              <a:t> </a:t>
            </a:r>
            <a:r>
              <a:rPr sz="1800" dirty="0">
                <a:solidFill>
                  <a:srgbClr val="FFFFFF"/>
                </a:solidFill>
                <a:latin typeface="Verdana"/>
                <a:cs typeface="Verdana"/>
              </a:rPr>
              <a:t>wirusem</a:t>
            </a:r>
            <a:r>
              <a:rPr sz="1800" spc="-35" dirty="0">
                <a:solidFill>
                  <a:srgbClr val="FFFFFF"/>
                </a:solidFill>
                <a:latin typeface="Verdana"/>
                <a:cs typeface="Verdana"/>
              </a:rPr>
              <a:t> </a:t>
            </a:r>
            <a:r>
              <a:rPr sz="1800" dirty="0">
                <a:solidFill>
                  <a:srgbClr val="FFFFFF"/>
                </a:solidFill>
                <a:latin typeface="Verdana"/>
                <a:cs typeface="Verdana"/>
              </a:rPr>
              <a:t>trwałym</a:t>
            </a:r>
            <a:r>
              <a:rPr sz="1800" spc="-25" dirty="0">
                <a:solidFill>
                  <a:srgbClr val="FFFFFF"/>
                </a:solidFill>
                <a:latin typeface="Verdana"/>
                <a:cs typeface="Verdana"/>
              </a:rPr>
              <a:t> </a:t>
            </a:r>
            <a:r>
              <a:rPr sz="1800" dirty="0">
                <a:solidFill>
                  <a:srgbClr val="FFFFFF"/>
                </a:solidFill>
                <a:latin typeface="Verdana"/>
                <a:cs typeface="Verdana"/>
              </a:rPr>
              <a:t>przenoszonym</a:t>
            </a:r>
            <a:r>
              <a:rPr sz="1800" spc="-40" dirty="0">
                <a:solidFill>
                  <a:srgbClr val="FFFFFF"/>
                </a:solidFill>
                <a:latin typeface="Verdana"/>
                <a:cs typeface="Verdana"/>
              </a:rPr>
              <a:t> </a:t>
            </a:r>
            <a:r>
              <a:rPr sz="1800" spc="-20" dirty="0">
                <a:solidFill>
                  <a:srgbClr val="FFFFFF"/>
                </a:solidFill>
                <a:latin typeface="Verdana"/>
                <a:cs typeface="Verdana"/>
              </a:rPr>
              <a:t>przez</a:t>
            </a:r>
            <a:endParaRPr sz="1800" dirty="0">
              <a:latin typeface="Verdana"/>
              <a:cs typeface="Verdana"/>
            </a:endParaRPr>
          </a:p>
          <a:p>
            <a:pPr marL="355600" marR="132715" algn="just">
              <a:lnSpc>
                <a:spcPct val="80000"/>
              </a:lnSpc>
            </a:pPr>
            <a:r>
              <a:rPr sz="1800" dirty="0">
                <a:solidFill>
                  <a:srgbClr val="FFFFFF"/>
                </a:solidFill>
                <a:latin typeface="Verdana"/>
                <a:cs typeface="Verdana"/>
              </a:rPr>
              <a:t>mszycę</a:t>
            </a:r>
            <a:r>
              <a:rPr sz="1800" spc="-40" dirty="0">
                <a:solidFill>
                  <a:srgbClr val="FFFFFF"/>
                </a:solidFill>
                <a:latin typeface="Verdana"/>
                <a:cs typeface="Verdana"/>
              </a:rPr>
              <a:t> </a:t>
            </a:r>
            <a:r>
              <a:rPr sz="1800" dirty="0">
                <a:solidFill>
                  <a:srgbClr val="FFFFFF"/>
                </a:solidFill>
                <a:latin typeface="Verdana"/>
                <a:cs typeface="Verdana"/>
              </a:rPr>
              <a:t>brzoskwiniową,</a:t>
            </a:r>
            <a:r>
              <a:rPr sz="1800" spc="-60" dirty="0">
                <a:solidFill>
                  <a:srgbClr val="FFFFFF"/>
                </a:solidFill>
                <a:latin typeface="Verdana"/>
                <a:cs typeface="Verdana"/>
              </a:rPr>
              <a:t> </a:t>
            </a:r>
            <a:r>
              <a:rPr sz="1800" dirty="0">
                <a:solidFill>
                  <a:srgbClr val="FFFFFF"/>
                </a:solidFill>
                <a:latin typeface="Verdana"/>
                <a:cs typeface="Verdana"/>
              </a:rPr>
              <a:t>musi</a:t>
            </a:r>
            <a:r>
              <a:rPr sz="1800" spc="-40" dirty="0">
                <a:solidFill>
                  <a:srgbClr val="FFFFFF"/>
                </a:solidFill>
                <a:latin typeface="Verdana"/>
                <a:cs typeface="Verdana"/>
              </a:rPr>
              <a:t> </a:t>
            </a:r>
            <a:r>
              <a:rPr sz="1800" dirty="0">
                <a:solidFill>
                  <a:srgbClr val="FFFFFF"/>
                </a:solidFill>
                <a:latin typeface="Verdana"/>
                <a:cs typeface="Verdana"/>
              </a:rPr>
              <a:t>on</a:t>
            </a:r>
            <a:r>
              <a:rPr sz="1800" spc="-40" dirty="0">
                <a:solidFill>
                  <a:srgbClr val="FFFFFF"/>
                </a:solidFill>
                <a:latin typeface="Verdana"/>
                <a:cs typeface="Verdana"/>
              </a:rPr>
              <a:t> </a:t>
            </a:r>
            <a:r>
              <a:rPr sz="1800" dirty="0">
                <a:solidFill>
                  <a:srgbClr val="FFFFFF"/>
                </a:solidFill>
                <a:latin typeface="Verdana"/>
                <a:cs typeface="Verdana"/>
              </a:rPr>
              <a:t>przejść</a:t>
            </a:r>
            <a:r>
              <a:rPr sz="1800" spc="-25" dirty="0">
                <a:solidFill>
                  <a:srgbClr val="FFFFFF"/>
                </a:solidFill>
                <a:latin typeface="Verdana"/>
                <a:cs typeface="Verdana"/>
              </a:rPr>
              <a:t> </a:t>
            </a:r>
            <a:r>
              <a:rPr sz="1800" dirty="0">
                <a:solidFill>
                  <a:srgbClr val="FFFFFF"/>
                </a:solidFill>
                <a:latin typeface="Verdana"/>
                <a:cs typeface="Verdana"/>
              </a:rPr>
              <a:t>okres</a:t>
            </a:r>
            <a:r>
              <a:rPr sz="1800" spc="-45" dirty="0">
                <a:solidFill>
                  <a:srgbClr val="FFFFFF"/>
                </a:solidFill>
                <a:latin typeface="Verdana"/>
                <a:cs typeface="Verdana"/>
              </a:rPr>
              <a:t> </a:t>
            </a:r>
            <a:r>
              <a:rPr sz="1800" dirty="0">
                <a:solidFill>
                  <a:srgbClr val="FFFFFF"/>
                </a:solidFill>
                <a:latin typeface="Verdana"/>
                <a:cs typeface="Verdana"/>
              </a:rPr>
              <a:t>inkubacji</a:t>
            </a:r>
            <a:r>
              <a:rPr sz="1800" spc="-35" dirty="0">
                <a:solidFill>
                  <a:srgbClr val="FFFFFF"/>
                </a:solidFill>
                <a:latin typeface="Verdana"/>
                <a:cs typeface="Verdana"/>
              </a:rPr>
              <a:t> </a:t>
            </a:r>
            <a:r>
              <a:rPr sz="1800" dirty="0">
                <a:solidFill>
                  <a:srgbClr val="FFFFFF"/>
                </a:solidFill>
                <a:latin typeface="Verdana"/>
                <a:cs typeface="Verdana"/>
              </a:rPr>
              <a:t>aby</a:t>
            </a:r>
            <a:r>
              <a:rPr sz="1800" spc="-35" dirty="0">
                <a:solidFill>
                  <a:srgbClr val="FFFFFF"/>
                </a:solidFill>
                <a:latin typeface="Verdana"/>
                <a:cs typeface="Verdana"/>
              </a:rPr>
              <a:t> </a:t>
            </a:r>
            <a:r>
              <a:rPr sz="1800" spc="-20" dirty="0">
                <a:solidFill>
                  <a:srgbClr val="FFFFFF"/>
                </a:solidFill>
                <a:latin typeface="Verdana"/>
                <a:cs typeface="Verdana"/>
              </a:rPr>
              <a:t>mógł </a:t>
            </a:r>
            <a:r>
              <a:rPr sz="1800" dirty="0">
                <a:solidFill>
                  <a:srgbClr val="FFFFFF"/>
                </a:solidFill>
                <a:latin typeface="Verdana"/>
                <a:cs typeface="Verdana"/>
              </a:rPr>
              <a:t>zarażać.</a:t>
            </a:r>
            <a:r>
              <a:rPr sz="1800" spc="-50" dirty="0">
                <a:solidFill>
                  <a:srgbClr val="FFFFFF"/>
                </a:solidFill>
                <a:latin typeface="Verdana"/>
                <a:cs typeface="Verdana"/>
              </a:rPr>
              <a:t> </a:t>
            </a:r>
            <a:r>
              <a:rPr sz="1800" dirty="0">
                <a:solidFill>
                  <a:srgbClr val="FFFFFF"/>
                </a:solidFill>
                <a:latin typeface="Verdana"/>
                <a:cs typeface="Verdana"/>
              </a:rPr>
              <a:t>Nie</a:t>
            </a:r>
            <a:r>
              <a:rPr sz="1800" spc="-25" dirty="0">
                <a:solidFill>
                  <a:srgbClr val="FFFFFF"/>
                </a:solidFill>
                <a:latin typeface="Verdana"/>
                <a:cs typeface="Verdana"/>
              </a:rPr>
              <a:t> </a:t>
            </a:r>
            <a:r>
              <a:rPr sz="1800" dirty="0">
                <a:solidFill>
                  <a:srgbClr val="FFFFFF"/>
                </a:solidFill>
                <a:latin typeface="Verdana"/>
                <a:cs typeface="Verdana"/>
              </a:rPr>
              <a:t>jest</a:t>
            </a:r>
            <a:r>
              <a:rPr sz="1800" spc="-25" dirty="0">
                <a:solidFill>
                  <a:srgbClr val="FFFFFF"/>
                </a:solidFill>
                <a:latin typeface="Verdana"/>
                <a:cs typeface="Verdana"/>
              </a:rPr>
              <a:t> </a:t>
            </a:r>
            <a:r>
              <a:rPr sz="1800" dirty="0">
                <a:solidFill>
                  <a:srgbClr val="FFFFFF"/>
                </a:solidFill>
                <a:latin typeface="Verdana"/>
                <a:cs typeface="Verdana"/>
              </a:rPr>
              <a:t>on</a:t>
            </a:r>
            <a:r>
              <a:rPr sz="1800" spc="-30" dirty="0">
                <a:solidFill>
                  <a:srgbClr val="FFFFFF"/>
                </a:solidFill>
                <a:latin typeface="Verdana"/>
                <a:cs typeface="Verdana"/>
              </a:rPr>
              <a:t> </a:t>
            </a:r>
            <a:r>
              <a:rPr sz="1800" dirty="0">
                <a:solidFill>
                  <a:srgbClr val="FFFFFF"/>
                </a:solidFill>
                <a:latin typeface="Verdana"/>
                <a:cs typeface="Verdana"/>
              </a:rPr>
              <a:t>przenoszony</a:t>
            </a:r>
            <a:r>
              <a:rPr sz="1800" spc="-30" dirty="0">
                <a:solidFill>
                  <a:srgbClr val="FFFFFF"/>
                </a:solidFill>
                <a:latin typeface="Verdana"/>
                <a:cs typeface="Verdana"/>
              </a:rPr>
              <a:t> </a:t>
            </a:r>
            <a:r>
              <a:rPr sz="1800" dirty="0">
                <a:solidFill>
                  <a:srgbClr val="FFFFFF"/>
                </a:solidFill>
                <a:latin typeface="Verdana"/>
                <a:cs typeface="Verdana"/>
              </a:rPr>
              <a:t>mechanicznie</a:t>
            </a:r>
            <a:r>
              <a:rPr sz="1800" spc="-40" dirty="0">
                <a:solidFill>
                  <a:srgbClr val="FFFFFF"/>
                </a:solidFill>
                <a:latin typeface="Verdana"/>
                <a:cs typeface="Verdana"/>
              </a:rPr>
              <a:t> </a:t>
            </a:r>
            <a:r>
              <a:rPr sz="1800" dirty="0">
                <a:solidFill>
                  <a:srgbClr val="FFFFFF"/>
                </a:solidFill>
                <a:latin typeface="Verdana"/>
                <a:cs typeface="Verdana"/>
              </a:rPr>
              <a:t>tak</a:t>
            </a:r>
            <a:r>
              <a:rPr sz="1800" spc="-30" dirty="0">
                <a:solidFill>
                  <a:srgbClr val="FFFFFF"/>
                </a:solidFill>
                <a:latin typeface="Verdana"/>
                <a:cs typeface="Verdana"/>
              </a:rPr>
              <a:t> </a:t>
            </a:r>
            <a:r>
              <a:rPr sz="1800" dirty="0">
                <a:solidFill>
                  <a:srgbClr val="FFFFFF"/>
                </a:solidFill>
                <a:latin typeface="Verdana"/>
                <a:cs typeface="Verdana"/>
              </a:rPr>
              <a:t>jak</a:t>
            </a:r>
            <a:r>
              <a:rPr sz="1800" spc="-40" dirty="0">
                <a:solidFill>
                  <a:srgbClr val="FFFFFF"/>
                </a:solidFill>
                <a:latin typeface="Verdana"/>
                <a:cs typeface="Verdana"/>
              </a:rPr>
              <a:t> </a:t>
            </a:r>
            <a:r>
              <a:rPr sz="1800" spc="-10" dirty="0">
                <a:solidFill>
                  <a:srgbClr val="FFFFFF"/>
                </a:solidFill>
                <a:latin typeface="Verdana"/>
                <a:cs typeface="Verdana"/>
              </a:rPr>
              <a:t>większość wirusów.</a:t>
            </a:r>
            <a:endParaRPr sz="1800" dirty="0">
              <a:latin typeface="Verdana"/>
              <a:cs typeface="Verdana"/>
            </a:endParaRPr>
          </a:p>
          <a:p>
            <a:pPr>
              <a:lnSpc>
                <a:spcPct val="100000"/>
              </a:lnSpc>
              <a:spcBef>
                <a:spcPts val="685"/>
              </a:spcBef>
            </a:pPr>
            <a:endParaRPr sz="1800" dirty="0">
              <a:latin typeface="Verdana"/>
              <a:cs typeface="Verdana"/>
            </a:endParaRPr>
          </a:p>
          <a:p>
            <a:pPr marL="355600" marR="254000" indent="-342900">
              <a:lnSpc>
                <a:spcPct val="80000"/>
              </a:lnSpc>
              <a:spcBef>
                <a:spcPts val="5"/>
              </a:spcBef>
              <a:buClr>
                <a:srgbClr val="FFFFCC"/>
              </a:buClr>
              <a:buSzPct val="70000"/>
              <a:buFont typeface="Wingdings"/>
              <a:buChar char=""/>
              <a:tabLst>
                <a:tab pos="355600" algn="l"/>
              </a:tabLst>
            </a:pPr>
            <a:r>
              <a:rPr sz="2000" b="1" dirty="0">
                <a:solidFill>
                  <a:srgbClr val="FFFFFF"/>
                </a:solidFill>
                <a:latin typeface="Verdana"/>
                <a:cs typeface="Verdana"/>
              </a:rPr>
              <a:t>mozaika</a:t>
            </a:r>
            <a:r>
              <a:rPr sz="2000" b="1" spc="-30" dirty="0">
                <a:solidFill>
                  <a:srgbClr val="FFFFFF"/>
                </a:solidFill>
                <a:latin typeface="Verdana"/>
                <a:cs typeface="Verdana"/>
              </a:rPr>
              <a:t> </a:t>
            </a:r>
            <a:r>
              <a:rPr sz="2000" b="1" dirty="0">
                <a:solidFill>
                  <a:srgbClr val="FFFFFF"/>
                </a:solidFill>
                <a:latin typeface="Verdana"/>
                <a:cs typeface="Verdana"/>
              </a:rPr>
              <a:t>pomidora</a:t>
            </a:r>
            <a:r>
              <a:rPr sz="2000" b="1" spc="-20" dirty="0">
                <a:solidFill>
                  <a:srgbClr val="FFFFFF"/>
                </a:solidFill>
                <a:latin typeface="Verdana"/>
                <a:cs typeface="Verdana"/>
              </a:rPr>
              <a:t> </a:t>
            </a:r>
            <a:r>
              <a:rPr sz="2000" dirty="0">
                <a:solidFill>
                  <a:srgbClr val="FFFFFF"/>
                </a:solidFill>
                <a:latin typeface="Verdana"/>
                <a:cs typeface="Verdana"/>
              </a:rPr>
              <a:t>(Tomato</a:t>
            </a:r>
            <a:r>
              <a:rPr sz="2000" spc="-30" dirty="0">
                <a:solidFill>
                  <a:srgbClr val="FFFFFF"/>
                </a:solidFill>
                <a:latin typeface="Verdana"/>
                <a:cs typeface="Verdana"/>
              </a:rPr>
              <a:t> </a:t>
            </a:r>
            <a:r>
              <a:rPr sz="2000" dirty="0">
                <a:solidFill>
                  <a:srgbClr val="FFFFFF"/>
                </a:solidFill>
                <a:latin typeface="Verdana"/>
                <a:cs typeface="Verdana"/>
              </a:rPr>
              <a:t>mosaic</a:t>
            </a:r>
            <a:r>
              <a:rPr sz="2000" spc="-5" dirty="0">
                <a:solidFill>
                  <a:srgbClr val="FFFFFF"/>
                </a:solidFill>
                <a:latin typeface="Verdana"/>
                <a:cs typeface="Verdana"/>
              </a:rPr>
              <a:t> </a:t>
            </a:r>
            <a:r>
              <a:rPr sz="2000" dirty="0">
                <a:solidFill>
                  <a:srgbClr val="FFFFFF"/>
                </a:solidFill>
                <a:latin typeface="Verdana"/>
                <a:cs typeface="Verdana"/>
              </a:rPr>
              <a:t>virus</a:t>
            </a:r>
            <a:r>
              <a:rPr sz="2000" spc="-35" dirty="0">
                <a:solidFill>
                  <a:srgbClr val="FFFFFF"/>
                </a:solidFill>
                <a:latin typeface="Verdana"/>
                <a:cs typeface="Verdana"/>
              </a:rPr>
              <a:t> </a:t>
            </a:r>
            <a:r>
              <a:rPr sz="2000" dirty="0">
                <a:solidFill>
                  <a:srgbClr val="FFFFFF"/>
                </a:solidFill>
                <a:latin typeface="Verdana"/>
                <a:cs typeface="Verdana"/>
              </a:rPr>
              <a:t>TMV)</a:t>
            </a:r>
            <a:r>
              <a:rPr sz="2000" spc="-20" dirty="0">
                <a:solidFill>
                  <a:srgbClr val="FFFFFF"/>
                </a:solidFill>
                <a:latin typeface="Verdana"/>
                <a:cs typeface="Verdana"/>
              </a:rPr>
              <a:t> </a:t>
            </a:r>
            <a:r>
              <a:rPr sz="2000" dirty="0">
                <a:solidFill>
                  <a:srgbClr val="FFFFFF"/>
                </a:solidFill>
                <a:latin typeface="Verdana"/>
                <a:cs typeface="Verdana"/>
              </a:rPr>
              <a:t>–</a:t>
            </a:r>
            <a:r>
              <a:rPr sz="2000" spc="-20" dirty="0">
                <a:solidFill>
                  <a:srgbClr val="FFFFFF"/>
                </a:solidFill>
                <a:latin typeface="Verdana"/>
                <a:cs typeface="Verdana"/>
              </a:rPr>
              <a:t> </a:t>
            </a:r>
            <a:r>
              <a:rPr sz="2000" spc="-10" dirty="0">
                <a:solidFill>
                  <a:srgbClr val="FFFFFF"/>
                </a:solidFill>
                <a:latin typeface="Verdana"/>
                <a:cs typeface="Verdana"/>
              </a:rPr>
              <a:t>zielna, </a:t>
            </a:r>
            <a:r>
              <a:rPr sz="2000" dirty="0">
                <a:solidFill>
                  <a:srgbClr val="FFFFFF"/>
                </a:solidFill>
                <a:latin typeface="Verdana"/>
                <a:cs typeface="Verdana"/>
              </a:rPr>
              <a:t>żółta,</a:t>
            </a:r>
            <a:r>
              <a:rPr sz="2000" spc="-35" dirty="0">
                <a:solidFill>
                  <a:srgbClr val="FFFFFF"/>
                </a:solidFill>
                <a:latin typeface="Verdana"/>
                <a:cs typeface="Verdana"/>
              </a:rPr>
              <a:t> </a:t>
            </a:r>
            <a:r>
              <a:rPr sz="2000" dirty="0">
                <a:solidFill>
                  <a:srgbClr val="FFFFFF"/>
                </a:solidFill>
                <a:latin typeface="Verdana"/>
                <a:cs typeface="Verdana"/>
              </a:rPr>
              <a:t>nitkowatość</a:t>
            </a:r>
            <a:r>
              <a:rPr sz="2000" spc="-70" dirty="0">
                <a:solidFill>
                  <a:srgbClr val="FFFFFF"/>
                </a:solidFill>
                <a:latin typeface="Verdana"/>
                <a:cs typeface="Verdana"/>
              </a:rPr>
              <a:t> </a:t>
            </a:r>
            <a:r>
              <a:rPr sz="2000" dirty="0">
                <a:solidFill>
                  <a:srgbClr val="FFFFFF"/>
                </a:solidFill>
                <a:latin typeface="Verdana"/>
                <a:cs typeface="Verdana"/>
              </a:rPr>
              <a:t>liści</a:t>
            </a:r>
            <a:r>
              <a:rPr sz="2000" spc="-30" dirty="0">
                <a:solidFill>
                  <a:srgbClr val="FFFFFF"/>
                </a:solidFill>
                <a:latin typeface="Verdana"/>
                <a:cs typeface="Verdana"/>
              </a:rPr>
              <a:t> </a:t>
            </a:r>
            <a:r>
              <a:rPr sz="2000" dirty="0">
                <a:solidFill>
                  <a:srgbClr val="FFFFFF"/>
                </a:solidFill>
                <a:latin typeface="Verdana"/>
                <a:cs typeface="Verdana"/>
              </a:rPr>
              <a:t>pomidora.</a:t>
            </a:r>
            <a:r>
              <a:rPr sz="2000" spc="-35" dirty="0">
                <a:solidFill>
                  <a:srgbClr val="FFFFFF"/>
                </a:solidFill>
                <a:latin typeface="Verdana"/>
                <a:cs typeface="Verdana"/>
              </a:rPr>
              <a:t> </a:t>
            </a:r>
            <a:r>
              <a:rPr sz="2000" dirty="0">
                <a:solidFill>
                  <a:srgbClr val="FFFFFF"/>
                </a:solidFill>
                <a:latin typeface="Verdana"/>
                <a:cs typeface="Verdana"/>
              </a:rPr>
              <a:t>Blaszka</a:t>
            </a:r>
            <a:r>
              <a:rPr sz="2000" spc="-35" dirty="0">
                <a:solidFill>
                  <a:srgbClr val="FFFFFF"/>
                </a:solidFill>
                <a:latin typeface="Verdana"/>
                <a:cs typeface="Verdana"/>
              </a:rPr>
              <a:t> </a:t>
            </a:r>
            <a:r>
              <a:rPr sz="2000" dirty="0">
                <a:solidFill>
                  <a:srgbClr val="FFFFFF"/>
                </a:solidFill>
                <a:latin typeface="Verdana"/>
                <a:cs typeface="Verdana"/>
              </a:rPr>
              <a:t>liściowa</a:t>
            </a:r>
            <a:r>
              <a:rPr sz="2000" spc="-35" dirty="0">
                <a:solidFill>
                  <a:srgbClr val="FFFFFF"/>
                </a:solidFill>
                <a:latin typeface="Verdana"/>
                <a:cs typeface="Verdana"/>
              </a:rPr>
              <a:t> </a:t>
            </a:r>
            <a:r>
              <a:rPr sz="2000" spc="-10" dirty="0">
                <a:solidFill>
                  <a:srgbClr val="FFFFFF"/>
                </a:solidFill>
                <a:latin typeface="Verdana"/>
                <a:cs typeface="Verdana"/>
              </a:rPr>
              <a:t>ulega </a:t>
            </a:r>
            <a:r>
              <a:rPr sz="2000" dirty="0">
                <a:solidFill>
                  <a:srgbClr val="FFFFFF"/>
                </a:solidFill>
                <a:latin typeface="Verdana"/>
                <a:cs typeface="Verdana"/>
              </a:rPr>
              <a:t>silnemu</a:t>
            </a:r>
            <a:r>
              <a:rPr sz="2000" spc="-35" dirty="0">
                <a:solidFill>
                  <a:srgbClr val="FFFFFF"/>
                </a:solidFill>
                <a:latin typeface="Verdana"/>
                <a:cs typeface="Verdana"/>
              </a:rPr>
              <a:t> </a:t>
            </a:r>
            <a:r>
              <a:rPr sz="2000" dirty="0">
                <a:solidFill>
                  <a:srgbClr val="FFFFFF"/>
                </a:solidFill>
                <a:latin typeface="Verdana"/>
                <a:cs typeface="Verdana"/>
              </a:rPr>
              <a:t>wydłużeniu,</a:t>
            </a:r>
            <a:r>
              <a:rPr sz="2000" spc="-50" dirty="0">
                <a:solidFill>
                  <a:srgbClr val="FFFFFF"/>
                </a:solidFill>
                <a:latin typeface="Verdana"/>
                <a:cs typeface="Verdana"/>
              </a:rPr>
              <a:t> </a:t>
            </a:r>
            <a:r>
              <a:rPr sz="2000" dirty="0">
                <a:solidFill>
                  <a:srgbClr val="FFFFFF"/>
                </a:solidFill>
                <a:latin typeface="Verdana"/>
                <a:cs typeface="Verdana"/>
              </a:rPr>
              <a:t>jest</a:t>
            </a:r>
            <a:r>
              <a:rPr sz="2000" spc="-40" dirty="0">
                <a:solidFill>
                  <a:srgbClr val="FFFFFF"/>
                </a:solidFill>
                <a:latin typeface="Verdana"/>
                <a:cs typeface="Verdana"/>
              </a:rPr>
              <a:t> </a:t>
            </a:r>
            <a:r>
              <a:rPr sz="2000" dirty="0">
                <a:solidFill>
                  <a:srgbClr val="FFFFFF"/>
                </a:solidFill>
                <a:latin typeface="Verdana"/>
                <a:cs typeface="Verdana"/>
              </a:rPr>
              <a:t>zredukowana,</a:t>
            </a:r>
            <a:r>
              <a:rPr sz="2000" spc="-75" dirty="0">
                <a:solidFill>
                  <a:srgbClr val="FFFFFF"/>
                </a:solidFill>
                <a:latin typeface="Verdana"/>
                <a:cs typeface="Verdana"/>
              </a:rPr>
              <a:t> </a:t>
            </a:r>
            <a:r>
              <a:rPr sz="2000" dirty="0">
                <a:solidFill>
                  <a:srgbClr val="FFFFFF"/>
                </a:solidFill>
                <a:latin typeface="Verdana"/>
                <a:cs typeface="Verdana"/>
              </a:rPr>
              <a:t>liście</a:t>
            </a:r>
            <a:r>
              <a:rPr sz="2000" spc="-35" dirty="0">
                <a:solidFill>
                  <a:srgbClr val="FFFFFF"/>
                </a:solidFill>
                <a:latin typeface="Verdana"/>
                <a:cs typeface="Verdana"/>
              </a:rPr>
              <a:t> </a:t>
            </a:r>
            <a:r>
              <a:rPr sz="2000" dirty="0">
                <a:solidFill>
                  <a:srgbClr val="FFFFFF"/>
                </a:solidFill>
                <a:latin typeface="Verdana"/>
                <a:cs typeface="Verdana"/>
              </a:rPr>
              <a:t>zwijają</a:t>
            </a:r>
            <a:r>
              <a:rPr sz="2000" spc="-35" dirty="0">
                <a:solidFill>
                  <a:srgbClr val="FFFFFF"/>
                </a:solidFill>
                <a:latin typeface="Verdana"/>
                <a:cs typeface="Verdana"/>
              </a:rPr>
              <a:t> </a:t>
            </a:r>
            <a:r>
              <a:rPr sz="2000" spc="-20" dirty="0">
                <a:solidFill>
                  <a:srgbClr val="FFFFFF"/>
                </a:solidFill>
                <a:latin typeface="Verdana"/>
                <a:cs typeface="Verdana"/>
              </a:rPr>
              <a:t>się. </a:t>
            </a:r>
            <a:r>
              <a:rPr sz="2000" dirty="0">
                <a:solidFill>
                  <a:srgbClr val="FFFFFF"/>
                </a:solidFill>
                <a:latin typeface="Verdana"/>
                <a:cs typeface="Verdana"/>
              </a:rPr>
              <a:t>Deformacja</a:t>
            </a:r>
            <a:r>
              <a:rPr sz="2000" spc="-75" dirty="0">
                <a:solidFill>
                  <a:srgbClr val="FFFFFF"/>
                </a:solidFill>
                <a:latin typeface="Verdana"/>
                <a:cs typeface="Verdana"/>
              </a:rPr>
              <a:t> </a:t>
            </a:r>
            <a:r>
              <a:rPr sz="2000" spc="-10" dirty="0">
                <a:solidFill>
                  <a:srgbClr val="FFFFFF"/>
                </a:solidFill>
                <a:latin typeface="Verdana"/>
                <a:cs typeface="Verdana"/>
              </a:rPr>
              <a:t>roślin.</a:t>
            </a:r>
            <a:endParaRPr sz="2000" dirty="0">
              <a:latin typeface="Verdana"/>
              <a:cs typeface="Verdan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990600" y="2438400"/>
            <a:ext cx="6636384" cy="1839595"/>
          </a:xfrm>
          <a:prstGeom prst="rect">
            <a:avLst/>
          </a:prstGeom>
        </p:spPr>
        <p:txBody>
          <a:bodyPr vert="horz" wrap="square" lIns="0" tIns="12065" rIns="0" bIns="0" rtlCol="0">
            <a:spAutoFit/>
          </a:bodyPr>
          <a:lstStyle/>
          <a:p>
            <a:pPr marL="285115" marR="5080" indent="-273050" algn="just">
              <a:lnSpc>
                <a:spcPct val="110100"/>
              </a:lnSpc>
              <a:spcBef>
                <a:spcPts val="95"/>
              </a:spcBef>
            </a:pPr>
            <a:r>
              <a:rPr lang="pl-PL" sz="200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to</a:t>
            </a:r>
            <a:r>
              <a:rPr sz="2000" spc="13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formy</a:t>
            </a:r>
            <a:r>
              <a:rPr sz="2000" spc="13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patogena</a:t>
            </a:r>
            <a:r>
              <a:rPr sz="2000" spc="14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przebywające</a:t>
            </a:r>
            <a:r>
              <a:rPr sz="2000" spc="14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w</a:t>
            </a:r>
            <a:r>
              <a:rPr sz="2000" spc="14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określonych</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miejscach</a:t>
            </a:r>
            <a:r>
              <a:rPr sz="2000" spc="150" dirty="0">
                <a:solidFill>
                  <a:srgbClr val="E6F0E2"/>
                </a:solidFill>
                <a:latin typeface="Franklin Gothic Medium"/>
                <a:cs typeface="Franklin Gothic Medium"/>
              </a:rPr>
              <a:t> </a:t>
            </a:r>
            <a:r>
              <a:rPr sz="2000" spc="-50" dirty="0">
                <a:solidFill>
                  <a:srgbClr val="E6F0E2"/>
                </a:solidFill>
                <a:latin typeface="Franklin Gothic Medium"/>
                <a:cs typeface="Franklin Gothic Medium"/>
              </a:rPr>
              <a:t>i </a:t>
            </a:r>
            <a:r>
              <a:rPr sz="2000" dirty="0">
                <a:solidFill>
                  <a:srgbClr val="E6F0E2"/>
                </a:solidFill>
                <a:latin typeface="Franklin Gothic Medium"/>
                <a:cs typeface="Franklin Gothic Medium"/>
              </a:rPr>
              <a:t>zdolne</a:t>
            </a:r>
            <a:r>
              <a:rPr sz="2000" spc="85" dirty="0">
                <a:solidFill>
                  <a:srgbClr val="E6F0E2"/>
                </a:solidFill>
                <a:latin typeface="Franklin Gothic Medium"/>
                <a:cs typeface="Franklin Gothic Medium"/>
              </a:rPr>
              <a:t> </a:t>
            </a:r>
            <a:r>
              <a:rPr sz="2000" dirty="0">
                <a:solidFill>
                  <a:srgbClr val="E6F0E2"/>
                </a:solidFill>
                <a:latin typeface="Franklin Gothic Medium"/>
                <a:cs typeface="Franklin Gothic Medium"/>
              </a:rPr>
              <a:t>do</a:t>
            </a:r>
            <a:r>
              <a:rPr sz="2000" spc="9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zakażania</a:t>
            </a:r>
            <a:r>
              <a:rPr sz="2000" spc="8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roślin</a:t>
            </a:r>
            <a:r>
              <a:rPr sz="2000" spc="9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lub</a:t>
            </a:r>
            <a:r>
              <a:rPr sz="2000" spc="90"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wytwarzania</a:t>
            </a:r>
            <a:r>
              <a:rPr sz="2000" spc="8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form</a:t>
            </a:r>
            <a:r>
              <a:rPr sz="2000" spc="85"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zdolnych </a:t>
            </a:r>
            <a:r>
              <a:rPr sz="2000" dirty="0">
                <a:solidFill>
                  <a:srgbClr val="E6F0E2"/>
                </a:solidFill>
                <a:latin typeface="Franklin Gothic Medium"/>
                <a:cs typeface="Franklin Gothic Medium"/>
              </a:rPr>
              <a:t>do</a:t>
            </a:r>
            <a:r>
              <a:rPr sz="2000" spc="-35" dirty="0">
                <a:solidFill>
                  <a:srgbClr val="E6F0E2"/>
                </a:solidFill>
                <a:latin typeface="Franklin Gothic Medium"/>
                <a:cs typeface="Franklin Gothic Medium"/>
              </a:rPr>
              <a:t> </a:t>
            </a:r>
            <a:r>
              <a:rPr sz="2000" spc="-10" dirty="0">
                <a:solidFill>
                  <a:srgbClr val="E6F0E2"/>
                </a:solidFill>
                <a:latin typeface="Franklin Gothic Medium"/>
                <a:cs typeface="Franklin Gothic Medium"/>
              </a:rPr>
              <a:t>zakażania.</a:t>
            </a:r>
            <a:endParaRPr sz="2000" dirty="0">
              <a:latin typeface="Franklin Gothic Medium"/>
              <a:cs typeface="Franklin Gothic Medium"/>
            </a:endParaRPr>
          </a:p>
          <a:p>
            <a:pPr marL="285115" marR="6350" indent="-273050" algn="just">
              <a:lnSpc>
                <a:spcPct val="110000"/>
              </a:lnSpc>
              <a:spcBef>
                <a:spcPts val="1080"/>
              </a:spcBef>
            </a:pPr>
            <a:r>
              <a:rPr sz="2000" dirty="0">
                <a:solidFill>
                  <a:srgbClr val="E6F0E2"/>
                </a:solidFill>
                <a:latin typeface="Franklin Gothic Medium"/>
                <a:cs typeface="Franklin Gothic Medium"/>
              </a:rPr>
              <a:t>Szczególne</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znaczenie</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dla</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rozwoju</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epidemii</a:t>
            </a:r>
            <a:r>
              <a:rPr sz="2000" spc="130" dirty="0">
                <a:solidFill>
                  <a:srgbClr val="E6F0E2"/>
                </a:solidFill>
                <a:latin typeface="Franklin Gothic Medium"/>
                <a:cs typeface="Franklin Gothic Medium"/>
              </a:rPr>
              <a:t>  </a:t>
            </a:r>
            <a:r>
              <a:rPr sz="2000" dirty="0">
                <a:solidFill>
                  <a:srgbClr val="E6F0E2"/>
                </a:solidFill>
                <a:latin typeface="Franklin Gothic Medium"/>
                <a:cs typeface="Franklin Gothic Medium"/>
              </a:rPr>
              <a:t>mają</a:t>
            </a:r>
            <a:r>
              <a:rPr sz="2000" spc="140" dirty="0">
                <a:solidFill>
                  <a:srgbClr val="E6F0E2"/>
                </a:solidFill>
                <a:latin typeface="Franklin Gothic Medium"/>
                <a:cs typeface="Franklin Gothic Medium"/>
              </a:rPr>
              <a:t>  </a:t>
            </a:r>
            <a:r>
              <a:rPr sz="2000" b="1" spc="-85" dirty="0">
                <a:solidFill>
                  <a:srgbClr val="E6F0E2"/>
                </a:solidFill>
                <a:latin typeface="Arial"/>
                <a:cs typeface="Arial"/>
              </a:rPr>
              <a:t>źródła </a:t>
            </a:r>
            <a:r>
              <a:rPr sz="2000" b="1" spc="-120" dirty="0">
                <a:solidFill>
                  <a:srgbClr val="E6F0E2"/>
                </a:solidFill>
                <a:latin typeface="Arial"/>
                <a:cs typeface="Arial"/>
              </a:rPr>
              <a:t>infekcji</a:t>
            </a:r>
            <a:r>
              <a:rPr sz="2000" b="1" spc="-15" dirty="0">
                <a:solidFill>
                  <a:srgbClr val="E6F0E2"/>
                </a:solidFill>
                <a:latin typeface="Arial"/>
                <a:cs typeface="Arial"/>
              </a:rPr>
              <a:t> </a:t>
            </a:r>
            <a:r>
              <a:rPr sz="2000" b="1" spc="-30" dirty="0">
                <a:solidFill>
                  <a:srgbClr val="E6F0E2"/>
                </a:solidFill>
                <a:latin typeface="Arial"/>
                <a:cs typeface="Arial"/>
              </a:rPr>
              <a:t>pierwotnej.</a:t>
            </a:r>
            <a:endParaRPr sz="2000" dirty="0">
              <a:latin typeface="Arial"/>
              <a:cs typeface="Arial"/>
            </a:endParaRPr>
          </a:p>
        </p:txBody>
      </p:sp>
      <p:grpSp>
        <p:nvGrpSpPr>
          <p:cNvPr id="4" name="object 4"/>
          <p:cNvGrpSpPr/>
          <p:nvPr/>
        </p:nvGrpSpPr>
        <p:grpSpPr>
          <a:xfrm>
            <a:off x="1270" y="914400"/>
            <a:ext cx="9142730" cy="786765"/>
            <a:chOff x="0" y="260680"/>
            <a:chExt cx="9142730" cy="786765"/>
          </a:xfrm>
        </p:grpSpPr>
        <p:sp>
          <p:nvSpPr>
            <p:cNvPr id="5" name="object 5"/>
            <p:cNvSpPr/>
            <p:nvPr/>
          </p:nvSpPr>
          <p:spPr>
            <a:xfrm>
              <a:off x="0" y="260680"/>
              <a:ext cx="9142730" cy="627380"/>
            </a:xfrm>
            <a:custGeom>
              <a:avLst/>
              <a:gdLst/>
              <a:ahLst/>
              <a:cxnLst/>
              <a:rect l="l" t="t" r="r" b="b"/>
              <a:pathLst>
                <a:path w="9142730" h="627380">
                  <a:moveTo>
                    <a:pt x="9142349" y="0"/>
                  </a:moveTo>
                  <a:lnTo>
                    <a:pt x="0" y="0"/>
                  </a:lnTo>
                  <a:lnTo>
                    <a:pt x="0" y="627049"/>
                  </a:lnTo>
                  <a:lnTo>
                    <a:pt x="9142349" y="627049"/>
                  </a:lnTo>
                  <a:lnTo>
                    <a:pt x="9142349" y="0"/>
                  </a:lnTo>
                  <a:close/>
                </a:path>
              </a:pathLst>
            </a:custGeom>
            <a:solidFill>
              <a:srgbClr val="D50092"/>
            </a:solidFill>
          </p:spPr>
          <p:txBody>
            <a:bodyPr wrap="square" lIns="0" tIns="0" rIns="0" bIns="0" rtlCol="0"/>
            <a:lstStyle/>
            <a:p>
              <a:endParaRPr/>
            </a:p>
          </p:txBody>
        </p:sp>
        <p:pic>
          <p:nvPicPr>
            <p:cNvPr id="6" name="object 6"/>
            <p:cNvPicPr/>
            <p:nvPr/>
          </p:nvPicPr>
          <p:blipFill>
            <a:blip r:embed="rId2" cstate="print"/>
            <a:stretch>
              <a:fillRect/>
            </a:stretch>
          </p:blipFill>
          <p:spPr>
            <a:xfrm>
              <a:off x="3580765" y="436625"/>
              <a:ext cx="864235" cy="320167"/>
            </a:xfrm>
            <a:prstGeom prst="rect">
              <a:avLst/>
            </a:prstGeom>
          </p:spPr>
        </p:pic>
        <p:pic>
          <p:nvPicPr>
            <p:cNvPr id="7" name="object 7"/>
            <p:cNvPicPr/>
            <p:nvPr/>
          </p:nvPicPr>
          <p:blipFill>
            <a:blip r:embed="rId3" cstate="print"/>
            <a:stretch>
              <a:fillRect/>
            </a:stretch>
          </p:blipFill>
          <p:spPr>
            <a:xfrm>
              <a:off x="3357372" y="297179"/>
              <a:ext cx="1458468" cy="749808"/>
            </a:xfrm>
            <a:prstGeom prst="rect">
              <a:avLst/>
            </a:prstGeom>
          </p:spPr>
        </p:pic>
        <p:pic>
          <p:nvPicPr>
            <p:cNvPr id="8" name="object 8"/>
            <p:cNvPicPr/>
            <p:nvPr/>
          </p:nvPicPr>
          <p:blipFill>
            <a:blip r:embed="rId4" cstate="print"/>
            <a:stretch>
              <a:fillRect/>
            </a:stretch>
          </p:blipFill>
          <p:spPr>
            <a:xfrm>
              <a:off x="4625467" y="505459"/>
              <a:ext cx="936498" cy="305942"/>
            </a:xfrm>
            <a:prstGeom prst="rect">
              <a:avLst/>
            </a:prstGeom>
          </p:spPr>
        </p:pic>
        <p:pic>
          <p:nvPicPr>
            <p:cNvPr id="9" name="object 9"/>
            <p:cNvPicPr/>
            <p:nvPr/>
          </p:nvPicPr>
          <p:blipFill>
            <a:blip r:embed="rId5" cstate="print"/>
            <a:stretch>
              <a:fillRect/>
            </a:stretch>
          </p:blipFill>
          <p:spPr>
            <a:xfrm>
              <a:off x="4386072" y="297179"/>
              <a:ext cx="1397508" cy="749808"/>
            </a:xfrm>
            <a:prstGeom prst="rect">
              <a:avLst/>
            </a:prstGeom>
          </p:spPr>
        </p:pic>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1066800"/>
            <a:ext cx="8043545" cy="4964430"/>
          </a:xfrm>
          <a:prstGeom prst="rect">
            <a:avLst/>
          </a:prstGeom>
        </p:spPr>
        <p:txBody>
          <a:bodyPr vert="horz" wrap="square" lIns="0" tIns="67310" rIns="0" bIns="0" rtlCol="0">
            <a:spAutoFit/>
          </a:bodyPr>
          <a:lstStyle/>
          <a:p>
            <a:pPr marL="355600" marR="276225" indent="-342900">
              <a:lnSpc>
                <a:spcPct val="80000"/>
              </a:lnSpc>
              <a:spcBef>
                <a:spcPts val="530"/>
              </a:spcBef>
              <a:buClr>
                <a:srgbClr val="FFFFCC"/>
              </a:buClr>
              <a:buSzPct val="69444"/>
              <a:buFont typeface="Wingdings"/>
              <a:buChar char=""/>
              <a:tabLst>
                <a:tab pos="355600" algn="l"/>
              </a:tabLst>
            </a:pPr>
            <a:r>
              <a:rPr sz="1800" dirty="0">
                <a:solidFill>
                  <a:srgbClr val="FFFFFF"/>
                </a:solidFill>
                <a:latin typeface="Verdana"/>
                <a:cs typeface="Verdana"/>
              </a:rPr>
              <a:t>żółta</a:t>
            </a:r>
            <a:r>
              <a:rPr sz="1800" spc="-25" dirty="0">
                <a:solidFill>
                  <a:srgbClr val="FFFFFF"/>
                </a:solidFill>
                <a:latin typeface="Verdana"/>
                <a:cs typeface="Verdana"/>
              </a:rPr>
              <a:t> </a:t>
            </a:r>
            <a:r>
              <a:rPr sz="1800" dirty="0">
                <a:solidFill>
                  <a:srgbClr val="FFFFFF"/>
                </a:solidFill>
                <a:latin typeface="Verdana"/>
                <a:cs typeface="Verdana"/>
              </a:rPr>
              <a:t>karłowatość</a:t>
            </a:r>
            <a:r>
              <a:rPr sz="1800" spc="-55" dirty="0">
                <a:solidFill>
                  <a:srgbClr val="FFFFFF"/>
                </a:solidFill>
                <a:latin typeface="Verdana"/>
                <a:cs typeface="Verdana"/>
              </a:rPr>
              <a:t> </a:t>
            </a:r>
            <a:r>
              <a:rPr sz="1800" dirty="0">
                <a:solidFill>
                  <a:srgbClr val="FFFFFF"/>
                </a:solidFill>
                <a:latin typeface="Verdana"/>
                <a:cs typeface="Verdana"/>
              </a:rPr>
              <a:t>cebuli</a:t>
            </a:r>
            <a:r>
              <a:rPr sz="1800" spc="-15" dirty="0">
                <a:solidFill>
                  <a:srgbClr val="FFFFFF"/>
                </a:solidFill>
                <a:latin typeface="Verdana"/>
                <a:cs typeface="Verdana"/>
              </a:rPr>
              <a:t> </a:t>
            </a:r>
            <a:r>
              <a:rPr sz="1800" dirty="0">
                <a:solidFill>
                  <a:srgbClr val="FFFFFF"/>
                </a:solidFill>
                <a:latin typeface="Verdana"/>
                <a:cs typeface="Verdana"/>
              </a:rPr>
              <a:t>(Onion</a:t>
            </a:r>
            <a:r>
              <a:rPr sz="1800" spc="-30" dirty="0">
                <a:solidFill>
                  <a:srgbClr val="FFFFFF"/>
                </a:solidFill>
                <a:latin typeface="Verdana"/>
                <a:cs typeface="Verdana"/>
              </a:rPr>
              <a:t> </a:t>
            </a:r>
            <a:r>
              <a:rPr sz="1800" dirty="0">
                <a:solidFill>
                  <a:srgbClr val="FFFFFF"/>
                </a:solidFill>
                <a:latin typeface="Verdana"/>
                <a:cs typeface="Verdana"/>
              </a:rPr>
              <a:t>yellow</a:t>
            </a:r>
            <a:r>
              <a:rPr sz="1800" spc="-25" dirty="0">
                <a:solidFill>
                  <a:srgbClr val="FFFFFF"/>
                </a:solidFill>
                <a:latin typeface="Verdana"/>
                <a:cs typeface="Verdana"/>
              </a:rPr>
              <a:t> </a:t>
            </a:r>
            <a:r>
              <a:rPr sz="1800" dirty="0">
                <a:solidFill>
                  <a:srgbClr val="FFFFFF"/>
                </a:solidFill>
                <a:latin typeface="Verdana"/>
                <a:cs typeface="Verdana"/>
              </a:rPr>
              <a:t>dwarf</a:t>
            </a:r>
            <a:r>
              <a:rPr sz="1800" spc="-30"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OYDV</a:t>
            </a:r>
            <a:r>
              <a:rPr sz="1800" spc="-35" dirty="0">
                <a:solidFill>
                  <a:srgbClr val="FFFFFF"/>
                </a:solidFill>
                <a:latin typeface="Verdana"/>
                <a:cs typeface="Verdana"/>
              </a:rPr>
              <a:t> </a:t>
            </a:r>
            <a:r>
              <a:rPr sz="1800" spc="-10" dirty="0">
                <a:solidFill>
                  <a:srgbClr val="FFFFFF"/>
                </a:solidFill>
                <a:latin typeface="Verdana"/>
                <a:cs typeface="Verdana"/>
              </a:rPr>
              <a:t>(Allium </a:t>
            </a:r>
            <a:r>
              <a:rPr sz="1800" dirty="0">
                <a:solidFill>
                  <a:srgbClr val="FFFFFF"/>
                </a:solidFill>
                <a:latin typeface="Verdana"/>
                <a:cs typeface="Verdana"/>
              </a:rPr>
              <a:t>virus</a:t>
            </a:r>
            <a:r>
              <a:rPr sz="1800" spc="-45" dirty="0">
                <a:solidFill>
                  <a:srgbClr val="FFFFFF"/>
                </a:solidFill>
                <a:latin typeface="Verdana"/>
                <a:cs typeface="Verdana"/>
              </a:rPr>
              <a:t> </a:t>
            </a:r>
            <a:r>
              <a:rPr sz="1800" dirty="0">
                <a:solidFill>
                  <a:srgbClr val="FFFFFF"/>
                </a:solidFill>
                <a:latin typeface="Verdana"/>
                <a:cs typeface="Verdana"/>
              </a:rPr>
              <a:t>1))</a:t>
            </a:r>
            <a:r>
              <a:rPr sz="1800" spc="-45" dirty="0">
                <a:solidFill>
                  <a:srgbClr val="FFFFFF"/>
                </a:solidFill>
                <a:latin typeface="Verdana"/>
                <a:cs typeface="Verdana"/>
              </a:rPr>
              <a:t> </a:t>
            </a:r>
            <a:r>
              <a:rPr sz="1800" dirty="0">
                <a:solidFill>
                  <a:srgbClr val="FFFFFF"/>
                </a:solidFill>
                <a:latin typeface="Verdana"/>
                <a:cs typeface="Verdana"/>
              </a:rPr>
              <a:t>–</a:t>
            </a:r>
            <a:r>
              <a:rPr sz="1800" spc="-30" dirty="0">
                <a:solidFill>
                  <a:srgbClr val="FFFFFF"/>
                </a:solidFill>
                <a:latin typeface="Verdana"/>
                <a:cs typeface="Verdana"/>
              </a:rPr>
              <a:t> </a:t>
            </a:r>
            <a:r>
              <a:rPr sz="1800" dirty="0">
                <a:solidFill>
                  <a:srgbClr val="FFFFFF"/>
                </a:solidFill>
                <a:latin typeface="Verdana"/>
                <a:cs typeface="Verdana"/>
              </a:rPr>
              <a:t>choroba</a:t>
            </a:r>
            <a:r>
              <a:rPr sz="1800" spc="-55" dirty="0">
                <a:solidFill>
                  <a:srgbClr val="FFFFFF"/>
                </a:solidFill>
                <a:latin typeface="Verdana"/>
                <a:cs typeface="Verdana"/>
              </a:rPr>
              <a:t> </a:t>
            </a:r>
            <a:r>
              <a:rPr sz="1800" dirty="0">
                <a:solidFill>
                  <a:srgbClr val="FFFFFF"/>
                </a:solidFill>
                <a:latin typeface="Verdana"/>
                <a:cs typeface="Verdana"/>
              </a:rPr>
              <a:t>ta</a:t>
            </a:r>
            <a:r>
              <a:rPr sz="1800" spc="-40" dirty="0">
                <a:solidFill>
                  <a:srgbClr val="FFFFFF"/>
                </a:solidFill>
                <a:latin typeface="Verdana"/>
                <a:cs typeface="Verdana"/>
              </a:rPr>
              <a:t> </a:t>
            </a:r>
            <a:r>
              <a:rPr sz="1800" dirty="0">
                <a:solidFill>
                  <a:srgbClr val="FFFFFF"/>
                </a:solidFill>
                <a:latin typeface="Verdana"/>
                <a:cs typeface="Verdana"/>
              </a:rPr>
              <a:t>występuje</a:t>
            </a:r>
            <a:r>
              <a:rPr sz="1800" spc="-20" dirty="0">
                <a:solidFill>
                  <a:srgbClr val="FFFFFF"/>
                </a:solidFill>
                <a:latin typeface="Verdana"/>
                <a:cs typeface="Verdana"/>
              </a:rPr>
              <a:t> </a:t>
            </a:r>
            <a:r>
              <a:rPr sz="1800" dirty="0">
                <a:solidFill>
                  <a:srgbClr val="FFFFFF"/>
                </a:solidFill>
                <a:latin typeface="Verdana"/>
                <a:cs typeface="Verdana"/>
              </a:rPr>
              <a:t>bardzo</a:t>
            </a:r>
            <a:r>
              <a:rPr sz="1800" spc="-30" dirty="0">
                <a:solidFill>
                  <a:srgbClr val="FFFFFF"/>
                </a:solidFill>
                <a:latin typeface="Verdana"/>
                <a:cs typeface="Verdana"/>
              </a:rPr>
              <a:t> </a:t>
            </a:r>
            <a:r>
              <a:rPr sz="1800" dirty="0">
                <a:solidFill>
                  <a:srgbClr val="FFFFFF"/>
                </a:solidFill>
                <a:latin typeface="Verdana"/>
                <a:cs typeface="Verdana"/>
              </a:rPr>
              <a:t>wcześnie.</a:t>
            </a:r>
            <a:r>
              <a:rPr sz="1800" spc="-45" dirty="0">
                <a:solidFill>
                  <a:srgbClr val="FFFFFF"/>
                </a:solidFill>
                <a:latin typeface="Verdana"/>
                <a:cs typeface="Verdana"/>
              </a:rPr>
              <a:t> </a:t>
            </a:r>
            <a:r>
              <a:rPr sz="1800" dirty="0">
                <a:solidFill>
                  <a:srgbClr val="FFFFFF"/>
                </a:solidFill>
                <a:latin typeface="Verdana"/>
                <a:cs typeface="Verdana"/>
              </a:rPr>
              <a:t>Pojawiają</a:t>
            </a:r>
            <a:r>
              <a:rPr sz="1800" spc="-50" dirty="0">
                <a:solidFill>
                  <a:srgbClr val="FFFFFF"/>
                </a:solidFill>
                <a:latin typeface="Verdana"/>
                <a:cs typeface="Verdana"/>
              </a:rPr>
              <a:t> </a:t>
            </a:r>
            <a:r>
              <a:rPr sz="1800" spc="-25" dirty="0">
                <a:solidFill>
                  <a:srgbClr val="FFFFFF"/>
                </a:solidFill>
                <a:latin typeface="Verdana"/>
                <a:cs typeface="Verdana"/>
              </a:rPr>
              <a:t>się </a:t>
            </a:r>
            <a:r>
              <a:rPr sz="1800" dirty="0">
                <a:solidFill>
                  <a:srgbClr val="FFFFFF"/>
                </a:solidFill>
                <a:latin typeface="Verdana"/>
                <a:cs typeface="Verdana"/>
              </a:rPr>
              <a:t>żółte</a:t>
            </a:r>
            <a:r>
              <a:rPr sz="1800" spc="-20" dirty="0">
                <a:solidFill>
                  <a:srgbClr val="FFFFFF"/>
                </a:solidFill>
                <a:latin typeface="Verdana"/>
                <a:cs typeface="Verdana"/>
              </a:rPr>
              <a:t> </a:t>
            </a:r>
            <a:r>
              <a:rPr sz="1800" dirty="0">
                <a:solidFill>
                  <a:srgbClr val="FFFFFF"/>
                </a:solidFill>
                <a:latin typeface="Verdana"/>
                <a:cs typeface="Verdana"/>
              </a:rPr>
              <a:t>plamy</a:t>
            </a:r>
            <a:r>
              <a:rPr sz="1800" spc="-50" dirty="0">
                <a:solidFill>
                  <a:srgbClr val="FFFFFF"/>
                </a:solidFill>
                <a:latin typeface="Verdana"/>
                <a:cs typeface="Verdana"/>
              </a:rPr>
              <a:t> </a:t>
            </a:r>
            <a:r>
              <a:rPr sz="1800" dirty="0">
                <a:solidFill>
                  <a:srgbClr val="FFFFFF"/>
                </a:solidFill>
                <a:latin typeface="Verdana"/>
                <a:cs typeface="Verdana"/>
              </a:rPr>
              <a:t>na</a:t>
            </a:r>
            <a:r>
              <a:rPr sz="1800" spc="-35" dirty="0">
                <a:solidFill>
                  <a:srgbClr val="FFFFFF"/>
                </a:solidFill>
                <a:latin typeface="Verdana"/>
                <a:cs typeface="Verdana"/>
              </a:rPr>
              <a:t> </a:t>
            </a:r>
            <a:r>
              <a:rPr sz="1800" dirty="0">
                <a:solidFill>
                  <a:srgbClr val="FFFFFF"/>
                </a:solidFill>
                <a:latin typeface="Verdana"/>
                <a:cs typeface="Verdana"/>
              </a:rPr>
              <a:t>szczypiorze</a:t>
            </a:r>
            <a:r>
              <a:rPr sz="1800" spc="-40" dirty="0">
                <a:solidFill>
                  <a:srgbClr val="FFFFFF"/>
                </a:solidFill>
                <a:latin typeface="Verdana"/>
                <a:cs typeface="Verdana"/>
              </a:rPr>
              <a:t> </a:t>
            </a:r>
            <a:r>
              <a:rPr sz="1800" dirty="0">
                <a:solidFill>
                  <a:srgbClr val="FFFFFF"/>
                </a:solidFill>
                <a:latin typeface="Verdana"/>
                <a:cs typeface="Verdana"/>
              </a:rPr>
              <a:t>.</a:t>
            </a:r>
            <a:r>
              <a:rPr sz="1800" spc="-40" dirty="0">
                <a:solidFill>
                  <a:srgbClr val="FFFFFF"/>
                </a:solidFill>
                <a:latin typeface="Verdana"/>
                <a:cs typeface="Verdana"/>
              </a:rPr>
              <a:t> </a:t>
            </a:r>
            <a:r>
              <a:rPr sz="1800" dirty="0">
                <a:solidFill>
                  <a:srgbClr val="FFFFFF"/>
                </a:solidFill>
                <a:latin typeface="Verdana"/>
                <a:cs typeface="Verdana"/>
              </a:rPr>
              <a:t>Wirus</a:t>
            </a:r>
            <a:r>
              <a:rPr sz="1800" spc="-40" dirty="0">
                <a:solidFill>
                  <a:srgbClr val="FFFFFF"/>
                </a:solidFill>
                <a:latin typeface="Verdana"/>
                <a:cs typeface="Verdana"/>
              </a:rPr>
              <a:t> </a:t>
            </a:r>
            <a:r>
              <a:rPr sz="1800" dirty="0">
                <a:solidFill>
                  <a:srgbClr val="FFFFFF"/>
                </a:solidFill>
                <a:latin typeface="Verdana"/>
                <a:cs typeface="Verdana"/>
              </a:rPr>
              <a:t>powoduje</a:t>
            </a:r>
            <a:r>
              <a:rPr sz="1800" spc="-30" dirty="0">
                <a:solidFill>
                  <a:srgbClr val="FFFFFF"/>
                </a:solidFill>
                <a:latin typeface="Verdana"/>
                <a:cs typeface="Verdana"/>
              </a:rPr>
              <a:t> </a:t>
            </a:r>
            <a:r>
              <a:rPr sz="1800" dirty="0">
                <a:solidFill>
                  <a:srgbClr val="FFFFFF"/>
                </a:solidFill>
                <a:latin typeface="Verdana"/>
                <a:cs typeface="Verdana"/>
              </a:rPr>
              <a:t>chlorozę</a:t>
            </a:r>
            <a:r>
              <a:rPr sz="1800" spc="-50" dirty="0">
                <a:solidFill>
                  <a:srgbClr val="FFFFFF"/>
                </a:solidFill>
                <a:latin typeface="Verdana"/>
                <a:cs typeface="Verdana"/>
              </a:rPr>
              <a:t> </a:t>
            </a:r>
            <a:r>
              <a:rPr sz="1800" spc="-10" dirty="0">
                <a:solidFill>
                  <a:srgbClr val="FFFFFF"/>
                </a:solidFill>
                <a:latin typeface="Verdana"/>
                <a:cs typeface="Verdana"/>
              </a:rPr>
              <a:t>liści, </a:t>
            </a:r>
            <a:r>
              <a:rPr sz="1800" dirty="0">
                <a:solidFill>
                  <a:srgbClr val="FFFFFF"/>
                </a:solidFill>
                <a:latin typeface="Verdana"/>
                <a:cs typeface="Verdana"/>
              </a:rPr>
              <a:t>wielokrotne</a:t>
            </a:r>
            <a:r>
              <a:rPr sz="1800" spc="-50" dirty="0">
                <a:solidFill>
                  <a:srgbClr val="FFFFFF"/>
                </a:solidFill>
                <a:latin typeface="Verdana"/>
                <a:cs typeface="Verdana"/>
              </a:rPr>
              <a:t> </a:t>
            </a:r>
            <a:r>
              <a:rPr sz="1800" dirty="0">
                <a:solidFill>
                  <a:srgbClr val="FFFFFF"/>
                </a:solidFill>
                <a:latin typeface="Verdana"/>
                <a:cs typeface="Verdana"/>
              </a:rPr>
              <a:t>załamywanie</a:t>
            </a:r>
            <a:r>
              <a:rPr sz="1800" spc="-45" dirty="0">
                <a:solidFill>
                  <a:srgbClr val="FFFFFF"/>
                </a:solidFill>
                <a:latin typeface="Verdana"/>
                <a:cs typeface="Verdana"/>
              </a:rPr>
              <a:t> </a:t>
            </a:r>
            <a:r>
              <a:rPr sz="1800" dirty="0">
                <a:solidFill>
                  <a:srgbClr val="FFFFFF"/>
                </a:solidFill>
                <a:latin typeface="Verdana"/>
                <a:cs typeface="Verdana"/>
              </a:rPr>
              <a:t>się</a:t>
            </a:r>
            <a:r>
              <a:rPr sz="1800" spc="-25" dirty="0">
                <a:solidFill>
                  <a:srgbClr val="FFFFFF"/>
                </a:solidFill>
                <a:latin typeface="Verdana"/>
                <a:cs typeface="Verdana"/>
              </a:rPr>
              <a:t> </a:t>
            </a:r>
            <a:r>
              <a:rPr sz="1800" dirty="0">
                <a:solidFill>
                  <a:srgbClr val="FFFFFF"/>
                </a:solidFill>
                <a:latin typeface="Verdana"/>
                <a:cs typeface="Verdana"/>
              </a:rPr>
              <a:t>liści</a:t>
            </a:r>
            <a:r>
              <a:rPr sz="1800" spc="-35" dirty="0">
                <a:solidFill>
                  <a:srgbClr val="FFFFFF"/>
                </a:solidFill>
                <a:latin typeface="Verdana"/>
                <a:cs typeface="Verdana"/>
              </a:rPr>
              <a:t> </a:t>
            </a:r>
            <a:r>
              <a:rPr sz="1800" dirty="0">
                <a:solidFill>
                  <a:srgbClr val="FFFFFF"/>
                </a:solidFill>
                <a:latin typeface="Verdana"/>
                <a:cs typeface="Verdana"/>
              </a:rPr>
              <a:t>i</a:t>
            </a:r>
            <a:r>
              <a:rPr sz="1800" spc="-25" dirty="0">
                <a:solidFill>
                  <a:srgbClr val="FFFFFF"/>
                </a:solidFill>
                <a:latin typeface="Verdana"/>
                <a:cs typeface="Verdana"/>
              </a:rPr>
              <a:t> </a:t>
            </a:r>
            <a:r>
              <a:rPr sz="1800" dirty="0">
                <a:solidFill>
                  <a:srgbClr val="FFFFFF"/>
                </a:solidFill>
                <a:latin typeface="Verdana"/>
                <a:cs typeface="Verdana"/>
              </a:rPr>
              <a:t>ich</a:t>
            </a:r>
            <a:r>
              <a:rPr sz="1800" spc="-30" dirty="0">
                <a:solidFill>
                  <a:srgbClr val="FFFFFF"/>
                </a:solidFill>
                <a:latin typeface="Verdana"/>
                <a:cs typeface="Verdana"/>
              </a:rPr>
              <a:t> </a:t>
            </a:r>
            <a:r>
              <a:rPr sz="1800" dirty="0">
                <a:solidFill>
                  <a:srgbClr val="FFFFFF"/>
                </a:solidFill>
                <a:latin typeface="Verdana"/>
                <a:cs typeface="Verdana"/>
              </a:rPr>
              <a:t>zwisanie,</a:t>
            </a:r>
            <a:r>
              <a:rPr sz="1800" spc="-55" dirty="0">
                <a:solidFill>
                  <a:srgbClr val="FFFFFF"/>
                </a:solidFill>
                <a:latin typeface="Verdana"/>
                <a:cs typeface="Verdana"/>
              </a:rPr>
              <a:t> </a:t>
            </a:r>
            <a:r>
              <a:rPr sz="1800" spc="-10" dirty="0">
                <a:solidFill>
                  <a:srgbClr val="FFFFFF"/>
                </a:solidFill>
                <a:latin typeface="Verdana"/>
                <a:cs typeface="Verdana"/>
              </a:rPr>
              <a:t>spłaszczenie </a:t>
            </a:r>
            <a:r>
              <a:rPr sz="1800" dirty="0">
                <a:solidFill>
                  <a:srgbClr val="FFFFFF"/>
                </a:solidFill>
                <a:latin typeface="Verdana"/>
                <a:cs typeface="Verdana"/>
              </a:rPr>
              <a:t>szczypiorku,</a:t>
            </a:r>
            <a:r>
              <a:rPr sz="1800" spc="-55" dirty="0">
                <a:solidFill>
                  <a:srgbClr val="FFFFFF"/>
                </a:solidFill>
                <a:latin typeface="Verdana"/>
                <a:cs typeface="Verdana"/>
              </a:rPr>
              <a:t> </a:t>
            </a:r>
            <a:r>
              <a:rPr sz="1800" dirty="0">
                <a:solidFill>
                  <a:srgbClr val="FFFFFF"/>
                </a:solidFill>
                <a:latin typeface="Verdana"/>
                <a:cs typeface="Verdana"/>
              </a:rPr>
              <a:t>zahamowanie</a:t>
            </a:r>
            <a:r>
              <a:rPr sz="1800" spc="-50" dirty="0">
                <a:solidFill>
                  <a:srgbClr val="FFFFFF"/>
                </a:solidFill>
                <a:latin typeface="Verdana"/>
                <a:cs typeface="Verdana"/>
              </a:rPr>
              <a:t> </a:t>
            </a:r>
            <a:r>
              <a:rPr sz="1800" dirty="0">
                <a:solidFill>
                  <a:srgbClr val="FFFFFF"/>
                </a:solidFill>
                <a:latin typeface="Verdana"/>
                <a:cs typeface="Verdana"/>
              </a:rPr>
              <a:t>wzrostu</a:t>
            </a:r>
            <a:r>
              <a:rPr sz="1800" spc="-50" dirty="0">
                <a:solidFill>
                  <a:srgbClr val="FFFFFF"/>
                </a:solidFill>
                <a:latin typeface="Verdana"/>
                <a:cs typeface="Verdana"/>
              </a:rPr>
              <a:t> </a:t>
            </a:r>
            <a:r>
              <a:rPr sz="1800" dirty="0">
                <a:solidFill>
                  <a:srgbClr val="FFFFFF"/>
                </a:solidFill>
                <a:latin typeface="Verdana"/>
                <a:cs typeface="Verdana"/>
              </a:rPr>
              <a:t>cebuli</a:t>
            </a:r>
            <a:r>
              <a:rPr sz="1800" spc="65" dirty="0">
                <a:solidFill>
                  <a:srgbClr val="FFFFFF"/>
                </a:solidFill>
                <a:latin typeface="Verdana"/>
                <a:cs typeface="Verdana"/>
              </a:rPr>
              <a:t> </a:t>
            </a:r>
            <a:r>
              <a:rPr sz="1800" dirty="0">
                <a:solidFill>
                  <a:srgbClr val="FFFFFF"/>
                </a:solidFill>
                <a:latin typeface="Verdana"/>
                <a:cs typeface="Verdana"/>
              </a:rPr>
              <a:t>–</a:t>
            </a:r>
            <a:r>
              <a:rPr sz="1800" spc="-30" dirty="0">
                <a:solidFill>
                  <a:srgbClr val="FFFFFF"/>
                </a:solidFill>
                <a:latin typeface="Verdana"/>
                <a:cs typeface="Verdana"/>
              </a:rPr>
              <a:t> </a:t>
            </a:r>
            <a:r>
              <a:rPr sz="1800" dirty="0">
                <a:solidFill>
                  <a:srgbClr val="FFFFFF"/>
                </a:solidFill>
                <a:latin typeface="Verdana"/>
                <a:cs typeface="Verdana"/>
              </a:rPr>
              <a:t>są</a:t>
            </a:r>
            <a:r>
              <a:rPr sz="1800" spc="-35" dirty="0">
                <a:solidFill>
                  <a:srgbClr val="FFFFFF"/>
                </a:solidFill>
                <a:latin typeface="Verdana"/>
                <a:cs typeface="Verdana"/>
              </a:rPr>
              <a:t> </a:t>
            </a:r>
            <a:r>
              <a:rPr sz="1800" dirty="0">
                <a:solidFill>
                  <a:srgbClr val="FFFFFF"/>
                </a:solidFill>
                <a:latin typeface="Verdana"/>
                <a:cs typeface="Verdana"/>
              </a:rPr>
              <a:t>małe</a:t>
            </a:r>
            <a:r>
              <a:rPr sz="1800" spc="-30" dirty="0">
                <a:solidFill>
                  <a:srgbClr val="FFFFFF"/>
                </a:solidFill>
                <a:latin typeface="Verdana"/>
                <a:cs typeface="Verdana"/>
              </a:rPr>
              <a:t> </a:t>
            </a:r>
            <a:r>
              <a:rPr sz="1800" dirty="0">
                <a:solidFill>
                  <a:srgbClr val="FFFFFF"/>
                </a:solidFill>
                <a:latin typeface="Verdana"/>
                <a:cs typeface="Verdana"/>
              </a:rPr>
              <a:t>i</a:t>
            </a:r>
            <a:r>
              <a:rPr sz="1800" spc="-35" dirty="0">
                <a:solidFill>
                  <a:srgbClr val="FFFFFF"/>
                </a:solidFill>
                <a:latin typeface="Verdana"/>
                <a:cs typeface="Verdana"/>
              </a:rPr>
              <a:t> </a:t>
            </a:r>
            <a:r>
              <a:rPr sz="1800" spc="-20" dirty="0">
                <a:solidFill>
                  <a:srgbClr val="FFFFFF"/>
                </a:solidFill>
                <a:latin typeface="Verdana"/>
                <a:cs typeface="Verdana"/>
              </a:rPr>
              <a:t>mają</a:t>
            </a:r>
            <a:endParaRPr sz="1800" dirty="0">
              <a:latin typeface="Verdana"/>
              <a:cs typeface="Verdana"/>
            </a:endParaRPr>
          </a:p>
          <a:p>
            <a:pPr marL="355600">
              <a:lnSpc>
                <a:spcPts val="1730"/>
              </a:lnSpc>
            </a:pPr>
            <a:r>
              <a:rPr sz="1800" dirty="0">
                <a:solidFill>
                  <a:srgbClr val="FFFFFF"/>
                </a:solidFill>
                <a:latin typeface="Verdana"/>
                <a:cs typeface="Verdana"/>
              </a:rPr>
              <a:t>średnicę</a:t>
            </a:r>
            <a:r>
              <a:rPr sz="1800" spc="-65" dirty="0">
                <a:solidFill>
                  <a:srgbClr val="FFFFFF"/>
                </a:solidFill>
                <a:latin typeface="Verdana"/>
                <a:cs typeface="Verdana"/>
              </a:rPr>
              <a:t> </a:t>
            </a:r>
            <a:r>
              <a:rPr sz="1800" spc="-10" dirty="0">
                <a:solidFill>
                  <a:srgbClr val="FFFFFF"/>
                </a:solidFill>
                <a:latin typeface="Verdana"/>
                <a:cs typeface="Verdana"/>
              </a:rPr>
              <a:t>pędu.</a:t>
            </a:r>
            <a:endParaRPr sz="1800" dirty="0">
              <a:latin typeface="Verdana"/>
              <a:cs typeface="Verdana"/>
            </a:endParaRPr>
          </a:p>
          <a:p>
            <a:pPr marL="354965" indent="-342265">
              <a:lnSpc>
                <a:spcPct val="100000"/>
              </a:lnSpc>
              <a:spcBef>
                <a:spcPts val="2160"/>
              </a:spcBef>
              <a:buClr>
                <a:srgbClr val="FFFFCC"/>
              </a:buClr>
              <a:buSzPct val="69444"/>
              <a:buFont typeface="Wingdings"/>
              <a:buChar char=""/>
              <a:tabLst>
                <a:tab pos="354965" algn="l"/>
              </a:tabLst>
            </a:pPr>
            <a:r>
              <a:rPr sz="1800" dirty="0">
                <a:solidFill>
                  <a:srgbClr val="FFFFFF"/>
                </a:solidFill>
                <a:latin typeface="Verdana"/>
                <a:cs typeface="Verdana"/>
              </a:rPr>
              <a:t>wirus</a:t>
            </a:r>
            <a:r>
              <a:rPr sz="1800" spc="-15" dirty="0">
                <a:solidFill>
                  <a:srgbClr val="FFFFFF"/>
                </a:solidFill>
                <a:latin typeface="Verdana"/>
                <a:cs typeface="Verdana"/>
              </a:rPr>
              <a:t> </a:t>
            </a:r>
            <a:r>
              <a:rPr sz="1800" dirty="0">
                <a:solidFill>
                  <a:srgbClr val="FFFFFF"/>
                </a:solidFill>
                <a:latin typeface="Verdana"/>
                <a:cs typeface="Verdana"/>
              </a:rPr>
              <a:t>M</a:t>
            </a:r>
            <a:r>
              <a:rPr sz="1800" spc="-10" dirty="0">
                <a:solidFill>
                  <a:srgbClr val="FFFFFF"/>
                </a:solidFill>
                <a:latin typeface="Verdana"/>
                <a:cs typeface="Verdana"/>
              </a:rPr>
              <a:t> </a:t>
            </a:r>
            <a:r>
              <a:rPr sz="1800" dirty="0">
                <a:solidFill>
                  <a:srgbClr val="FFFFFF"/>
                </a:solidFill>
                <a:latin typeface="Verdana"/>
                <a:cs typeface="Verdana"/>
              </a:rPr>
              <a:t>na</a:t>
            </a:r>
            <a:r>
              <a:rPr sz="1800" spc="-5" dirty="0">
                <a:solidFill>
                  <a:srgbClr val="FFFFFF"/>
                </a:solidFill>
                <a:latin typeface="Verdana"/>
                <a:cs typeface="Verdana"/>
              </a:rPr>
              <a:t> </a:t>
            </a:r>
            <a:r>
              <a:rPr sz="1800" spc="-10" dirty="0">
                <a:solidFill>
                  <a:srgbClr val="FFFFFF"/>
                </a:solidFill>
                <a:latin typeface="Verdana"/>
                <a:cs typeface="Verdana"/>
              </a:rPr>
              <a:t>ziemniaku</a:t>
            </a:r>
            <a:endParaRPr sz="1800" dirty="0">
              <a:latin typeface="Verdana"/>
              <a:cs typeface="Verdana"/>
            </a:endParaRPr>
          </a:p>
          <a:p>
            <a:pPr marL="355600" marR="57785" indent="-342900">
              <a:lnSpc>
                <a:spcPct val="80000"/>
              </a:lnSpc>
              <a:spcBef>
                <a:spcPts val="430"/>
              </a:spcBef>
              <a:buClr>
                <a:srgbClr val="FFFFCC"/>
              </a:buClr>
              <a:buSzPct val="69444"/>
              <a:buFont typeface="Wingdings"/>
              <a:buChar char=""/>
              <a:tabLst>
                <a:tab pos="355600" algn="l"/>
              </a:tabLst>
            </a:pPr>
            <a:r>
              <a:rPr sz="1800" dirty="0">
                <a:solidFill>
                  <a:srgbClr val="FFFFFF"/>
                </a:solidFill>
                <a:latin typeface="Verdana"/>
                <a:cs typeface="Verdana"/>
              </a:rPr>
              <a:t>pierścieniowa</a:t>
            </a:r>
            <a:r>
              <a:rPr sz="1800" spc="-40" dirty="0">
                <a:solidFill>
                  <a:srgbClr val="FFFFFF"/>
                </a:solidFill>
                <a:latin typeface="Verdana"/>
                <a:cs typeface="Verdana"/>
              </a:rPr>
              <a:t> </a:t>
            </a:r>
            <a:r>
              <a:rPr sz="1800" dirty="0">
                <a:solidFill>
                  <a:srgbClr val="FFFFFF"/>
                </a:solidFill>
                <a:latin typeface="Verdana"/>
                <a:cs typeface="Verdana"/>
              </a:rPr>
              <a:t>plamistość</a:t>
            </a:r>
            <a:r>
              <a:rPr sz="1800" spc="-40" dirty="0">
                <a:solidFill>
                  <a:srgbClr val="FFFFFF"/>
                </a:solidFill>
                <a:latin typeface="Verdana"/>
                <a:cs typeface="Verdana"/>
              </a:rPr>
              <a:t> </a:t>
            </a:r>
            <a:r>
              <a:rPr sz="1800" dirty="0">
                <a:solidFill>
                  <a:srgbClr val="FFFFFF"/>
                </a:solidFill>
                <a:latin typeface="Verdana"/>
                <a:cs typeface="Verdana"/>
              </a:rPr>
              <a:t>tytoniu</a:t>
            </a:r>
            <a:r>
              <a:rPr sz="1800" spc="-50" dirty="0">
                <a:solidFill>
                  <a:srgbClr val="FFFFFF"/>
                </a:solidFill>
                <a:latin typeface="Verdana"/>
                <a:cs typeface="Verdana"/>
              </a:rPr>
              <a:t> </a:t>
            </a:r>
            <a:r>
              <a:rPr sz="1800" dirty="0">
                <a:solidFill>
                  <a:srgbClr val="FFFFFF"/>
                </a:solidFill>
                <a:latin typeface="Verdana"/>
                <a:cs typeface="Verdana"/>
              </a:rPr>
              <a:t>(Tabacco</a:t>
            </a:r>
            <a:r>
              <a:rPr sz="1800" spc="-40" dirty="0">
                <a:solidFill>
                  <a:srgbClr val="FFFFFF"/>
                </a:solidFill>
                <a:latin typeface="Verdana"/>
                <a:cs typeface="Verdana"/>
              </a:rPr>
              <a:t> </a:t>
            </a:r>
            <a:r>
              <a:rPr sz="1800" dirty="0">
                <a:solidFill>
                  <a:srgbClr val="FFFFFF"/>
                </a:solidFill>
                <a:latin typeface="Verdana"/>
                <a:cs typeface="Verdana"/>
              </a:rPr>
              <a:t>ring</a:t>
            </a:r>
            <a:r>
              <a:rPr sz="1800" spc="-35" dirty="0">
                <a:solidFill>
                  <a:srgbClr val="FFFFFF"/>
                </a:solidFill>
                <a:latin typeface="Verdana"/>
                <a:cs typeface="Verdana"/>
              </a:rPr>
              <a:t> </a:t>
            </a:r>
            <a:r>
              <a:rPr sz="1800" dirty="0">
                <a:solidFill>
                  <a:srgbClr val="FFFFFF"/>
                </a:solidFill>
                <a:latin typeface="Verdana"/>
                <a:cs typeface="Verdana"/>
              </a:rPr>
              <a:t>spot</a:t>
            </a:r>
            <a:r>
              <a:rPr sz="1800" spc="-20" dirty="0">
                <a:solidFill>
                  <a:srgbClr val="FFFFFF"/>
                </a:solidFill>
                <a:latin typeface="Verdana"/>
                <a:cs typeface="Verdana"/>
              </a:rPr>
              <a:t> </a:t>
            </a:r>
            <a:r>
              <a:rPr sz="1800" dirty="0">
                <a:solidFill>
                  <a:srgbClr val="FFFFFF"/>
                </a:solidFill>
                <a:latin typeface="Verdana"/>
                <a:cs typeface="Verdana"/>
              </a:rPr>
              <a:t>virus</a:t>
            </a:r>
            <a:r>
              <a:rPr sz="1800" spc="-45" dirty="0">
                <a:solidFill>
                  <a:srgbClr val="FFFFFF"/>
                </a:solidFill>
                <a:latin typeface="Verdana"/>
                <a:cs typeface="Verdana"/>
              </a:rPr>
              <a:t> </a:t>
            </a:r>
            <a:r>
              <a:rPr sz="1800" spc="-20" dirty="0">
                <a:solidFill>
                  <a:srgbClr val="FFFFFF"/>
                </a:solidFill>
                <a:latin typeface="Verdana"/>
                <a:cs typeface="Verdana"/>
              </a:rPr>
              <a:t>TRSV </a:t>
            </a:r>
            <a:r>
              <a:rPr sz="1800" dirty="0">
                <a:solidFill>
                  <a:srgbClr val="FFFFFF"/>
                </a:solidFill>
                <a:latin typeface="Verdana"/>
                <a:cs typeface="Verdana"/>
              </a:rPr>
              <a:t>(Nicotina</a:t>
            </a:r>
            <a:r>
              <a:rPr sz="1800" spc="-30" dirty="0">
                <a:solidFill>
                  <a:srgbClr val="FFFFFF"/>
                </a:solidFill>
                <a:latin typeface="Verdana"/>
                <a:cs typeface="Verdana"/>
              </a:rPr>
              <a:t> </a:t>
            </a:r>
            <a:r>
              <a:rPr sz="1800" dirty="0">
                <a:solidFill>
                  <a:srgbClr val="FFFFFF"/>
                </a:solidFill>
                <a:latin typeface="Verdana"/>
                <a:cs typeface="Verdana"/>
              </a:rPr>
              <a:t>virus</a:t>
            </a:r>
            <a:r>
              <a:rPr sz="1800" spc="-40" dirty="0">
                <a:solidFill>
                  <a:srgbClr val="FFFFFF"/>
                </a:solidFill>
                <a:latin typeface="Verdana"/>
                <a:cs typeface="Verdana"/>
              </a:rPr>
              <a:t> </a:t>
            </a:r>
            <a:r>
              <a:rPr sz="1800" dirty="0">
                <a:solidFill>
                  <a:srgbClr val="FFFFFF"/>
                </a:solidFill>
                <a:latin typeface="Verdana"/>
                <a:cs typeface="Verdana"/>
              </a:rPr>
              <a:t>12))</a:t>
            </a:r>
            <a:r>
              <a:rPr sz="1800" spc="-25" dirty="0">
                <a:solidFill>
                  <a:srgbClr val="FFFFFF"/>
                </a:solidFill>
                <a:latin typeface="Verdana"/>
                <a:cs typeface="Verdana"/>
              </a:rPr>
              <a:t> </a:t>
            </a:r>
            <a:r>
              <a:rPr sz="1800" dirty="0">
                <a:solidFill>
                  <a:srgbClr val="FFFFFF"/>
                </a:solidFill>
                <a:latin typeface="Verdana"/>
                <a:cs typeface="Verdana"/>
              </a:rPr>
              <a:t>–</a:t>
            </a:r>
            <a:r>
              <a:rPr sz="1800" spc="-25" dirty="0">
                <a:solidFill>
                  <a:srgbClr val="FFFFFF"/>
                </a:solidFill>
                <a:latin typeface="Verdana"/>
                <a:cs typeface="Verdana"/>
              </a:rPr>
              <a:t> </a:t>
            </a:r>
            <a:r>
              <a:rPr sz="1800" dirty="0">
                <a:solidFill>
                  <a:srgbClr val="FFFFFF"/>
                </a:solidFill>
                <a:latin typeface="Verdana"/>
                <a:cs typeface="Verdana"/>
              </a:rPr>
              <a:t>choroba</a:t>
            </a:r>
            <a:r>
              <a:rPr sz="1800" spc="-45" dirty="0">
                <a:solidFill>
                  <a:srgbClr val="FFFFFF"/>
                </a:solidFill>
                <a:latin typeface="Verdana"/>
                <a:cs typeface="Verdana"/>
              </a:rPr>
              <a:t> </a:t>
            </a:r>
            <a:r>
              <a:rPr sz="1800" dirty="0">
                <a:solidFill>
                  <a:srgbClr val="FFFFFF"/>
                </a:solidFill>
                <a:latin typeface="Verdana"/>
                <a:cs typeface="Verdana"/>
              </a:rPr>
              <a:t>ta</a:t>
            </a:r>
            <a:r>
              <a:rPr sz="1800" spc="-35" dirty="0">
                <a:solidFill>
                  <a:srgbClr val="FFFFFF"/>
                </a:solidFill>
                <a:latin typeface="Verdana"/>
                <a:cs typeface="Verdana"/>
              </a:rPr>
              <a:t> </a:t>
            </a:r>
            <a:r>
              <a:rPr sz="1800" dirty="0">
                <a:solidFill>
                  <a:srgbClr val="FFFFFF"/>
                </a:solidFill>
                <a:latin typeface="Verdana"/>
                <a:cs typeface="Verdana"/>
              </a:rPr>
              <a:t>powoduje</a:t>
            </a:r>
            <a:r>
              <a:rPr sz="1800" spc="-20" dirty="0">
                <a:solidFill>
                  <a:srgbClr val="FFFFFF"/>
                </a:solidFill>
                <a:latin typeface="Verdana"/>
                <a:cs typeface="Verdana"/>
              </a:rPr>
              <a:t> </a:t>
            </a:r>
            <a:r>
              <a:rPr sz="1800" dirty="0">
                <a:solidFill>
                  <a:srgbClr val="FFFFFF"/>
                </a:solidFill>
                <a:latin typeface="Verdana"/>
                <a:cs typeface="Verdana"/>
              </a:rPr>
              <a:t>nekrozę.</a:t>
            </a:r>
            <a:r>
              <a:rPr sz="1800" spc="-45" dirty="0">
                <a:solidFill>
                  <a:srgbClr val="FFFFFF"/>
                </a:solidFill>
                <a:latin typeface="Verdana"/>
                <a:cs typeface="Verdana"/>
              </a:rPr>
              <a:t> </a:t>
            </a:r>
            <a:r>
              <a:rPr sz="1800" dirty="0">
                <a:solidFill>
                  <a:srgbClr val="FFFFFF"/>
                </a:solidFill>
                <a:latin typeface="Verdana"/>
                <a:cs typeface="Verdana"/>
              </a:rPr>
              <a:t>Pojawiają</a:t>
            </a:r>
            <a:r>
              <a:rPr sz="1800" spc="-45" dirty="0">
                <a:solidFill>
                  <a:srgbClr val="FFFFFF"/>
                </a:solidFill>
                <a:latin typeface="Verdana"/>
                <a:cs typeface="Verdana"/>
              </a:rPr>
              <a:t> </a:t>
            </a:r>
            <a:r>
              <a:rPr sz="1800" spc="-25" dirty="0">
                <a:solidFill>
                  <a:srgbClr val="FFFFFF"/>
                </a:solidFill>
                <a:latin typeface="Verdana"/>
                <a:cs typeface="Verdana"/>
              </a:rPr>
              <a:t>się </a:t>
            </a:r>
            <a:r>
              <a:rPr sz="1800" dirty="0">
                <a:solidFill>
                  <a:srgbClr val="FFFFFF"/>
                </a:solidFill>
                <a:latin typeface="Verdana"/>
                <a:cs typeface="Verdana"/>
              </a:rPr>
              <a:t>jasnozielone</a:t>
            </a:r>
            <a:r>
              <a:rPr sz="1800" spc="-85" dirty="0">
                <a:solidFill>
                  <a:srgbClr val="FFFFFF"/>
                </a:solidFill>
                <a:latin typeface="Verdana"/>
                <a:cs typeface="Verdana"/>
              </a:rPr>
              <a:t> </a:t>
            </a:r>
            <a:r>
              <a:rPr sz="1800" dirty="0">
                <a:solidFill>
                  <a:srgbClr val="FFFFFF"/>
                </a:solidFill>
                <a:latin typeface="Verdana"/>
                <a:cs typeface="Verdana"/>
              </a:rPr>
              <a:t>lub</a:t>
            </a:r>
            <a:r>
              <a:rPr sz="1800" spc="-65" dirty="0">
                <a:solidFill>
                  <a:srgbClr val="FFFFFF"/>
                </a:solidFill>
                <a:latin typeface="Verdana"/>
                <a:cs typeface="Verdana"/>
              </a:rPr>
              <a:t> </a:t>
            </a:r>
            <a:r>
              <a:rPr sz="1800" dirty="0">
                <a:solidFill>
                  <a:srgbClr val="FFFFFF"/>
                </a:solidFill>
                <a:latin typeface="Verdana"/>
                <a:cs typeface="Verdana"/>
              </a:rPr>
              <a:t>żółte</a:t>
            </a:r>
            <a:r>
              <a:rPr sz="1800" spc="-65" dirty="0">
                <a:solidFill>
                  <a:srgbClr val="FFFFFF"/>
                </a:solidFill>
                <a:latin typeface="Verdana"/>
                <a:cs typeface="Verdana"/>
              </a:rPr>
              <a:t> </a:t>
            </a:r>
            <a:r>
              <a:rPr sz="1800" dirty="0">
                <a:solidFill>
                  <a:srgbClr val="FFFFFF"/>
                </a:solidFill>
                <a:latin typeface="Verdana"/>
                <a:cs typeface="Verdana"/>
              </a:rPr>
              <a:t>smugi</a:t>
            </a:r>
            <a:r>
              <a:rPr sz="1800" spc="-50" dirty="0">
                <a:solidFill>
                  <a:srgbClr val="FFFFFF"/>
                </a:solidFill>
                <a:latin typeface="Verdana"/>
                <a:cs typeface="Verdana"/>
              </a:rPr>
              <a:t> </a:t>
            </a:r>
            <a:r>
              <a:rPr sz="1800" dirty="0">
                <a:solidFill>
                  <a:srgbClr val="FFFFFF"/>
                </a:solidFill>
                <a:latin typeface="Verdana"/>
                <a:cs typeface="Verdana"/>
              </a:rPr>
              <a:t>biegnące</a:t>
            </a:r>
            <a:r>
              <a:rPr sz="1800" spc="-55" dirty="0">
                <a:solidFill>
                  <a:srgbClr val="FFFFFF"/>
                </a:solidFill>
                <a:latin typeface="Verdana"/>
                <a:cs typeface="Verdana"/>
              </a:rPr>
              <a:t> </a:t>
            </a:r>
            <a:r>
              <a:rPr sz="1800" dirty="0">
                <a:solidFill>
                  <a:srgbClr val="FFFFFF"/>
                </a:solidFill>
                <a:latin typeface="Verdana"/>
                <a:cs typeface="Verdana"/>
              </a:rPr>
              <a:t>przy</a:t>
            </a:r>
            <a:r>
              <a:rPr sz="1800" spc="-65" dirty="0">
                <a:solidFill>
                  <a:srgbClr val="FFFFFF"/>
                </a:solidFill>
                <a:latin typeface="Verdana"/>
                <a:cs typeface="Verdana"/>
              </a:rPr>
              <a:t> </a:t>
            </a:r>
            <a:r>
              <a:rPr sz="1800" dirty="0">
                <a:solidFill>
                  <a:srgbClr val="FFFFFF"/>
                </a:solidFill>
                <a:latin typeface="Verdana"/>
                <a:cs typeface="Verdana"/>
              </a:rPr>
              <a:t>brzegach</a:t>
            </a:r>
            <a:r>
              <a:rPr sz="1800" spc="-60" dirty="0">
                <a:solidFill>
                  <a:srgbClr val="FFFFFF"/>
                </a:solidFill>
                <a:latin typeface="Verdana"/>
                <a:cs typeface="Verdana"/>
              </a:rPr>
              <a:t> </a:t>
            </a:r>
            <a:r>
              <a:rPr sz="1800" dirty="0">
                <a:solidFill>
                  <a:srgbClr val="FFFFFF"/>
                </a:solidFill>
                <a:latin typeface="Verdana"/>
                <a:cs typeface="Verdana"/>
              </a:rPr>
              <a:t>blaszki</a:t>
            </a:r>
            <a:r>
              <a:rPr sz="1800" spc="-60" dirty="0">
                <a:solidFill>
                  <a:srgbClr val="FFFFFF"/>
                </a:solidFill>
                <a:latin typeface="Verdana"/>
                <a:cs typeface="Verdana"/>
              </a:rPr>
              <a:t> </a:t>
            </a:r>
            <a:r>
              <a:rPr sz="1800" spc="-10" dirty="0">
                <a:solidFill>
                  <a:srgbClr val="FFFFFF"/>
                </a:solidFill>
                <a:latin typeface="Verdana"/>
                <a:cs typeface="Verdana"/>
              </a:rPr>
              <a:t>liścia </a:t>
            </a:r>
            <a:r>
              <a:rPr sz="1800" dirty="0">
                <a:solidFill>
                  <a:srgbClr val="FFFFFF"/>
                </a:solidFill>
                <a:latin typeface="Verdana"/>
                <a:cs typeface="Verdana"/>
              </a:rPr>
              <a:t>tytoniu</a:t>
            </a:r>
            <a:r>
              <a:rPr sz="1800" spc="-60" dirty="0">
                <a:solidFill>
                  <a:srgbClr val="FFFFFF"/>
                </a:solidFill>
                <a:latin typeface="Verdana"/>
                <a:cs typeface="Verdana"/>
              </a:rPr>
              <a:t> </a:t>
            </a:r>
            <a:r>
              <a:rPr sz="1800" dirty="0">
                <a:solidFill>
                  <a:srgbClr val="FFFFFF"/>
                </a:solidFill>
                <a:latin typeface="Verdana"/>
                <a:cs typeface="Verdana"/>
              </a:rPr>
              <a:t>zataczając</a:t>
            </a:r>
            <a:r>
              <a:rPr sz="1800" spc="-50" dirty="0">
                <a:solidFill>
                  <a:srgbClr val="FFFFFF"/>
                </a:solidFill>
                <a:latin typeface="Verdana"/>
                <a:cs typeface="Verdana"/>
              </a:rPr>
              <a:t> </a:t>
            </a:r>
            <a:r>
              <a:rPr sz="1800" dirty="0">
                <a:solidFill>
                  <a:srgbClr val="FFFFFF"/>
                </a:solidFill>
                <a:latin typeface="Verdana"/>
                <a:cs typeface="Verdana"/>
              </a:rPr>
              <a:t>pierścienie.</a:t>
            </a:r>
            <a:r>
              <a:rPr sz="1800" spc="-50" dirty="0">
                <a:solidFill>
                  <a:srgbClr val="FFFFFF"/>
                </a:solidFill>
                <a:latin typeface="Verdana"/>
                <a:cs typeface="Verdana"/>
              </a:rPr>
              <a:t> </a:t>
            </a:r>
            <a:r>
              <a:rPr sz="1800" dirty="0">
                <a:solidFill>
                  <a:srgbClr val="FFFFFF"/>
                </a:solidFill>
                <a:latin typeface="Verdana"/>
                <a:cs typeface="Verdana"/>
              </a:rPr>
              <a:t>Często</a:t>
            </a:r>
            <a:r>
              <a:rPr sz="1800" spc="-50" dirty="0">
                <a:solidFill>
                  <a:srgbClr val="FFFFFF"/>
                </a:solidFill>
                <a:latin typeface="Verdana"/>
                <a:cs typeface="Verdana"/>
              </a:rPr>
              <a:t> </a:t>
            </a:r>
            <a:r>
              <a:rPr sz="1800" dirty="0">
                <a:solidFill>
                  <a:srgbClr val="FFFFFF"/>
                </a:solidFill>
                <a:latin typeface="Verdana"/>
                <a:cs typeface="Verdana"/>
              </a:rPr>
              <a:t>pierścienie</a:t>
            </a:r>
            <a:r>
              <a:rPr sz="1800" spc="-30" dirty="0">
                <a:solidFill>
                  <a:srgbClr val="FFFFFF"/>
                </a:solidFill>
                <a:latin typeface="Verdana"/>
                <a:cs typeface="Verdana"/>
              </a:rPr>
              <a:t> </a:t>
            </a:r>
            <a:r>
              <a:rPr sz="1800" dirty="0">
                <a:solidFill>
                  <a:srgbClr val="FFFFFF"/>
                </a:solidFill>
                <a:latin typeface="Verdana"/>
                <a:cs typeface="Verdana"/>
              </a:rPr>
              <a:t>łączą</a:t>
            </a:r>
            <a:r>
              <a:rPr sz="1800" spc="-50" dirty="0">
                <a:solidFill>
                  <a:srgbClr val="FFFFFF"/>
                </a:solidFill>
                <a:latin typeface="Verdana"/>
                <a:cs typeface="Verdana"/>
              </a:rPr>
              <a:t> </a:t>
            </a:r>
            <a:r>
              <a:rPr sz="1800" dirty="0">
                <a:solidFill>
                  <a:srgbClr val="FFFFFF"/>
                </a:solidFill>
                <a:latin typeface="Verdana"/>
                <a:cs typeface="Verdana"/>
              </a:rPr>
              <a:t>się</a:t>
            </a:r>
            <a:r>
              <a:rPr sz="1800" spc="-50" dirty="0">
                <a:solidFill>
                  <a:srgbClr val="FFFFFF"/>
                </a:solidFill>
                <a:latin typeface="Verdana"/>
                <a:cs typeface="Verdana"/>
              </a:rPr>
              <a:t> </a:t>
            </a:r>
            <a:r>
              <a:rPr sz="1800" dirty="0">
                <a:solidFill>
                  <a:srgbClr val="FFFFFF"/>
                </a:solidFill>
                <a:latin typeface="Verdana"/>
                <a:cs typeface="Verdana"/>
              </a:rPr>
              <a:t>ze</a:t>
            </a:r>
            <a:r>
              <a:rPr sz="1800" spc="-40" dirty="0">
                <a:solidFill>
                  <a:srgbClr val="FFFFFF"/>
                </a:solidFill>
                <a:latin typeface="Verdana"/>
                <a:cs typeface="Verdana"/>
              </a:rPr>
              <a:t> </a:t>
            </a:r>
            <a:r>
              <a:rPr sz="1800" spc="-20" dirty="0">
                <a:solidFill>
                  <a:srgbClr val="FFFFFF"/>
                </a:solidFill>
                <a:latin typeface="Verdana"/>
                <a:cs typeface="Verdana"/>
              </a:rPr>
              <a:t>sobą </a:t>
            </a:r>
            <a:r>
              <a:rPr sz="1800" dirty="0">
                <a:solidFill>
                  <a:srgbClr val="FFFFFF"/>
                </a:solidFill>
                <a:latin typeface="Verdana"/>
                <a:cs typeface="Verdana"/>
              </a:rPr>
              <a:t>i</a:t>
            </a:r>
            <a:r>
              <a:rPr sz="1800" spc="-5" dirty="0">
                <a:solidFill>
                  <a:srgbClr val="FFFFFF"/>
                </a:solidFill>
                <a:latin typeface="Verdana"/>
                <a:cs typeface="Verdana"/>
              </a:rPr>
              <a:t> </a:t>
            </a:r>
            <a:r>
              <a:rPr sz="1800" dirty="0">
                <a:solidFill>
                  <a:srgbClr val="FFFFFF"/>
                </a:solidFill>
                <a:latin typeface="Verdana"/>
                <a:cs typeface="Verdana"/>
              </a:rPr>
              <a:t>wówczas</a:t>
            </a:r>
            <a:r>
              <a:rPr sz="1800" spc="-20" dirty="0">
                <a:solidFill>
                  <a:srgbClr val="FFFFFF"/>
                </a:solidFill>
                <a:latin typeface="Verdana"/>
                <a:cs typeface="Verdana"/>
              </a:rPr>
              <a:t> </a:t>
            </a:r>
            <a:r>
              <a:rPr sz="1800" dirty="0">
                <a:solidFill>
                  <a:srgbClr val="FFFFFF"/>
                </a:solidFill>
                <a:latin typeface="Verdana"/>
                <a:cs typeface="Verdana"/>
              </a:rPr>
              <a:t>tkanka</a:t>
            </a:r>
            <a:r>
              <a:rPr sz="1800" spc="-15" dirty="0">
                <a:solidFill>
                  <a:srgbClr val="FFFFFF"/>
                </a:solidFill>
                <a:latin typeface="Verdana"/>
                <a:cs typeface="Verdana"/>
              </a:rPr>
              <a:t> </a:t>
            </a:r>
            <a:r>
              <a:rPr sz="1800" spc="-10" dirty="0">
                <a:solidFill>
                  <a:srgbClr val="FFFFFF"/>
                </a:solidFill>
                <a:latin typeface="Verdana"/>
                <a:cs typeface="Verdana"/>
              </a:rPr>
              <a:t>zamiera.</a:t>
            </a:r>
            <a:endParaRPr sz="1800" dirty="0">
              <a:latin typeface="Verdana"/>
              <a:cs typeface="Verdana"/>
            </a:endParaRPr>
          </a:p>
          <a:p>
            <a:pPr>
              <a:lnSpc>
                <a:spcPct val="100000"/>
              </a:lnSpc>
              <a:spcBef>
                <a:spcPts val="409"/>
              </a:spcBef>
              <a:buClr>
                <a:srgbClr val="FFFFCC"/>
              </a:buClr>
              <a:buFont typeface="Wingdings"/>
              <a:buChar char=""/>
            </a:pPr>
            <a:endParaRPr sz="1800" dirty="0">
              <a:latin typeface="Verdana"/>
              <a:cs typeface="Verdana"/>
            </a:endParaRPr>
          </a:p>
          <a:p>
            <a:pPr marL="355600" marR="304165" indent="-342900">
              <a:lnSpc>
                <a:spcPct val="80000"/>
              </a:lnSpc>
              <a:buClr>
                <a:srgbClr val="FFFFCC"/>
              </a:buClr>
              <a:buSzPct val="69444"/>
              <a:buFont typeface="Wingdings"/>
              <a:buChar char=""/>
              <a:tabLst>
                <a:tab pos="355600" algn="l"/>
              </a:tabLst>
            </a:pPr>
            <a:r>
              <a:rPr sz="1800" dirty="0">
                <a:solidFill>
                  <a:srgbClr val="FFFFFF"/>
                </a:solidFill>
                <a:latin typeface="Verdana"/>
                <a:cs typeface="Verdana"/>
              </a:rPr>
              <a:t>szarka</a:t>
            </a:r>
            <a:r>
              <a:rPr sz="1800" spc="-40" dirty="0">
                <a:solidFill>
                  <a:srgbClr val="FFFFFF"/>
                </a:solidFill>
                <a:latin typeface="Verdana"/>
                <a:cs typeface="Verdana"/>
              </a:rPr>
              <a:t> </a:t>
            </a:r>
            <a:r>
              <a:rPr sz="1800" dirty="0">
                <a:solidFill>
                  <a:srgbClr val="FFFFFF"/>
                </a:solidFill>
                <a:latin typeface="Verdana"/>
                <a:cs typeface="Verdana"/>
              </a:rPr>
              <a:t>śliwy</a:t>
            </a:r>
            <a:r>
              <a:rPr sz="1800" spc="-30" dirty="0">
                <a:solidFill>
                  <a:srgbClr val="FFFFFF"/>
                </a:solidFill>
                <a:latin typeface="Verdana"/>
                <a:cs typeface="Verdana"/>
              </a:rPr>
              <a:t> </a:t>
            </a:r>
            <a:r>
              <a:rPr sz="1800" dirty="0">
                <a:solidFill>
                  <a:srgbClr val="FFFFFF"/>
                </a:solidFill>
                <a:latin typeface="Verdana"/>
                <a:cs typeface="Verdana"/>
              </a:rPr>
              <a:t>(Plum</a:t>
            </a:r>
            <a:r>
              <a:rPr sz="1800" spc="-25" dirty="0">
                <a:solidFill>
                  <a:srgbClr val="FFFFFF"/>
                </a:solidFill>
                <a:latin typeface="Verdana"/>
                <a:cs typeface="Verdana"/>
              </a:rPr>
              <a:t> </a:t>
            </a:r>
            <a:r>
              <a:rPr sz="1800" dirty="0">
                <a:solidFill>
                  <a:srgbClr val="FFFFFF"/>
                </a:solidFill>
                <a:latin typeface="Verdana"/>
                <a:cs typeface="Verdana"/>
              </a:rPr>
              <a:t>pox</a:t>
            </a:r>
            <a:r>
              <a:rPr sz="1800" spc="-10" dirty="0">
                <a:solidFill>
                  <a:srgbClr val="FFFFFF"/>
                </a:solidFill>
                <a:latin typeface="Verdana"/>
                <a:cs typeface="Verdana"/>
              </a:rPr>
              <a:t> </a:t>
            </a:r>
            <a:r>
              <a:rPr sz="1800" dirty="0">
                <a:solidFill>
                  <a:srgbClr val="FFFFFF"/>
                </a:solidFill>
                <a:latin typeface="Verdana"/>
                <a:cs typeface="Verdana"/>
              </a:rPr>
              <a:t>virus</a:t>
            </a:r>
            <a:r>
              <a:rPr sz="1800" spc="-40" dirty="0">
                <a:solidFill>
                  <a:srgbClr val="FFFFFF"/>
                </a:solidFill>
                <a:latin typeface="Verdana"/>
                <a:cs typeface="Verdana"/>
              </a:rPr>
              <a:t> </a:t>
            </a:r>
            <a:r>
              <a:rPr sz="1800" dirty="0">
                <a:solidFill>
                  <a:srgbClr val="FFFFFF"/>
                </a:solidFill>
                <a:latin typeface="Verdana"/>
                <a:cs typeface="Verdana"/>
              </a:rPr>
              <a:t>PPV</a:t>
            </a:r>
            <a:r>
              <a:rPr sz="1800" spc="-10" dirty="0">
                <a:solidFill>
                  <a:srgbClr val="FFFFFF"/>
                </a:solidFill>
                <a:latin typeface="Verdana"/>
                <a:cs typeface="Verdana"/>
              </a:rPr>
              <a:t> </a:t>
            </a:r>
            <a:r>
              <a:rPr sz="1800" dirty="0">
                <a:solidFill>
                  <a:srgbClr val="FFFFFF"/>
                </a:solidFill>
                <a:latin typeface="Verdana"/>
                <a:cs typeface="Verdana"/>
              </a:rPr>
              <a:t>(Prunus</a:t>
            </a:r>
            <a:r>
              <a:rPr sz="1800" spc="-35"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7))</a:t>
            </a:r>
            <a:r>
              <a:rPr sz="1800" spc="-20" dirty="0">
                <a:solidFill>
                  <a:srgbClr val="FFFFFF"/>
                </a:solidFill>
                <a:latin typeface="Verdana"/>
                <a:cs typeface="Verdana"/>
              </a:rPr>
              <a:t> </a:t>
            </a:r>
            <a:r>
              <a:rPr sz="1800" dirty="0">
                <a:solidFill>
                  <a:srgbClr val="FFFFFF"/>
                </a:solidFill>
                <a:latin typeface="Verdana"/>
                <a:cs typeface="Verdana"/>
              </a:rPr>
              <a:t>–</a:t>
            </a:r>
            <a:r>
              <a:rPr sz="1800" spc="-20" dirty="0">
                <a:solidFill>
                  <a:srgbClr val="FFFFFF"/>
                </a:solidFill>
                <a:latin typeface="Verdana"/>
                <a:cs typeface="Verdana"/>
              </a:rPr>
              <a:t> </a:t>
            </a:r>
            <a:r>
              <a:rPr sz="1800" dirty="0">
                <a:solidFill>
                  <a:srgbClr val="FFFFFF"/>
                </a:solidFill>
                <a:latin typeface="Verdana"/>
                <a:cs typeface="Verdana"/>
              </a:rPr>
              <a:t>choroba</a:t>
            </a:r>
            <a:r>
              <a:rPr sz="1800" spc="-20" dirty="0">
                <a:solidFill>
                  <a:srgbClr val="FFFFFF"/>
                </a:solidFill>
                <a:latin typeface="Verdana"/>
                <a:cs typeface="Verdana"/>
              </a:rPr>
              <a:t> </a:t>
            </a:r>
            <a:r>
              <a:rPr sz="1800" spc="-25" dirty="0">
                <a:solidFill>
                  <a:srgbClr val="FFFFFF"/>
                </a:solidFill>
                <a:latin typeface="Verdana"/>
                <a:cs typeface="Verdana"/>
              </a:rPr>
              <a:t>ta </a:t>
            </a:r>
            <a:r>
              <a:rPr sz="1800" dirty="0">
                <a:solidFill>
                  <a:srgbClr val="FFFFFF"/>
                </a:solidFill>
                <a:latin typeface="Verdana"/>
                <a:cs typeface="Verdana"/>
              </a:rPr>
              <a:t>najbardziej</a:t>
            </a:r>
            <a:r>
              <a:rPr sz="1800" spc="-30" dirty="0">
                <a:solidFill>
                  <a:srgbClr val="FFFFFF"/>
                </a:solidFill>
                <a:latin typeface="Verdana"/>
                <a:cs typeface="Verdana"/>
              </a:rPr>
              <a:t> </a:t>
            </a:r>
            <a:r>
              <a:rPr sz="1800" dirty="0">
                <a:solidFill>
                  <a:srgbClr val="FFFFFF"/>
                </a:solidFill>
                <a:latin typeface="Verdana"/>
                <a:cs typeface="Verdana"/>
              </a:rPr>
              <a:t>jest</a:t>
            </a:r>
            <a:r>
              <a:rPr sz="1800" spc="-35" dirty="0">
                <a:solidFill>
                  <a:srgbClr val="FFFFFF"/>
                </a:solidFill>
                <a:latin typeface="Verdana"/>
                <a:cs typeface="Verdana"/>
              </a:rPr>
              <a:t> </a:t>
            </a:r>
            <a:r>
              <a:rPr sz="1800" dirty="0">
                <a:solidFill>
                  <a:srgbClr val="FFFFFF"/>
                </a:solidFill>
                <a:latin typeface="Verdana"/>
                <a:cs typeface="Verdana"/>
              </a:rPr>
              <a:t>widoczna</a:t>
            </a:r>
            <a:r>
              <a:rPr sz="1800" spc="-40" dirty="0">
                <a:solidFill>
                  <a:srgbClr val="FFFFFF"/>
                </a:solidFill>
                <a:latin typeface="Verdana"/>
                <a:cs typeface="Verdana"/>
              </a:rPr>
              <a:t> </a:t>
            </a:r>
            <a:r>
              <a:rPr sz="1800" dirty="0">
                <a:solidFill>
                  <a:srgbClr val="FFFFFF"/>
                </a:solidFill>
                <a:latin typeface="Verdana"/>
                <a:cs typeface="Verdana"/>
              </a:rPr>
              <a:t>gdy</a:t>
            </a:r>
            <a:r>
              <a:rPr sz="1800" spc="-25" dirty="0">
                <a:solidFill>
                  <a:srgbClr val="FFFFFF"/>
                </a:solidFill>
                <a:latin typeface="Verdana"/>
                <a:cs typeface="Verdana"/>
              </a:rPr>
              <a:t> </a:t>
            </a:r>
            <a:r>
              <a:rPr sz="1800" dirty="0">
                <a:solidFill>
                  <a:srgbClr val="FFFFFF"/>
                </a:solidFill>
                <a:latin typeface="Verdana"/>
                <a:cs typeface="Verdana"/>
              </a:rPr>
              <a:t>owoce</a:t>
            </a:r>
            <a:r>
              <a:rPr sz="1800" spc="-40" dirty="0">
                <a:solidFill>
                  <a:srgbClr val="FFFFFF"/>
                </a:solidFill>
                <a:latin typeface="Verdana"/>
                <a:cs typeface="Verdana"/>
              </a:rPr>
              <a:t> </a:t>
            </a:r>
            <a:r>
              <a:rPr sz="1800" dirty="0">
                <a:solidFill>
                  <a:srgbClr val="FFFFFF"/>
                </a:solidFill>
                <a:latin typeface="Verdana"/>
                <a:cs typeface="Verdana"/>
              </a:rPr>
              <a:t>śliwy</a:t>
            </a:r>
            <a:r>
              <a:rPr sz="1800" spc="-45" dirty="0">
                <a:solidFill>
                  <a:srgbClr val="FFFFFF"/>
                </a:solidFill>
                <a:latin typeface="Verdana"/>
                <a:cs typeface="Verdana"/>
              </a:rPr>
              <a:t> </a:t>
            </a:r>
            <a:r>
              <a:rPr sz="1800" dirty="0">
                <a:solidFill>
                  <a:srgbClr val="FFFFFF"/>
                </a:solidFill>
                <a:latin typeface="Verdana"/>
                <a:cs typeface="Verdana"/>
              </a:rPr>
              <a:t>zbliżają</a:t>
            </a:r>
            <a:r>
              <a:rPr sz="1800" spc="-40" dirty="0">
                <a:solidFill>
                  <a:srgbClr val="FFFFFF"/>
                </a:solidFill>
                <a:latin typeface="Verdana"/>
                <a:cs typeface="Verdana"/>
              </a:rPr>
              <a:t> </a:t>
            </a:r>
            <a:r>
              <a:rPr sz="1800" dirty="0">
                <a:solidFill>
                  <a:srgbClr val="FFFFFF"/>
                </a:solidFill>
                <a:latin typeface="Verdana"/>
                <a:cs typeface="Verdana"/>
              </a:rPr>
              <a:t>się</a:t>
            </a:r>
            <a:r>
              <a:rPr sz="1800" spc="-40" dirty="0">
                <a:solidFill>
                  <a:srgbClr val="FFFFFF"/>
                </a:solidFill>
                <a:latin typeface="Verdana"/>
                <a:cs typeface="Verdana"/>
              </a:rPr>
              <a:t> </a:t>
            </a:r>
            <a:r>
              <a:rPr sz="1800" spc="-25" dirty="0">
                <a:solidFill>
                  <a:srgbClr val="FFFFFF"/>
                </a:solidFill>
                <a:latin typeface="Verdana"/>
                <a:cs typeface="Verdana"/>
              </a:rPr>
              <a:t>do </a:t>
            </a:r>
            <a:r>
              <a:rPr sz="1800" dirty="0">
                <a:solidFill>
                  <a:srgbClr val="FFFFFF"/>
                </a:solidFill>
                <a:latin typeface="Verdana"/>
                <a:cs typeface="Verdana"/>
              </a:rPr>
              <a:t>dojrzałości.</a:t>
            </a:r>
            <a:r>
              <a:rPr sz="1800" spc="-70" dirty="0">
                <a:solidFill>
                  <a:srgbClr val="FFFFFF"/>
                </a:solidFill>
                <a:latin typeface="Verdana"/>
                <a:cs typeface="Verdana"/>
              </a:rPr>
              <a:t> </a:t>
            </a:r>
            <a:r>
              <a:rPr sz="1800" dirty="0">
                <a:solidFill>
                  <a:srgbClr val="FFFFFF"/>
                </a:solidFill>
                <a:latin typeface="Verdana"/>
                <a:cs typeface="Verdana"/>
              </a:rPr>
              <a:t>Owoce</a:t>
            </a:r>
            <a:r>
              <a:rPr sz="1800" spc="-65" dirty="0">
                <a:solidFill>
                  <a:srgbClr val="FFFFFF"/>
                </a:solidFill>
                <a:latin typeface="Verdana"/>
                <a:cs typeface="Verdana"/>
              </a:rPr>
              <a:t> </a:t>
            </a:r>
            <a:r>
              <a:rPr sz="1800" dirty="0">
                <a:solidFill>
                  <a:srgbClr val="FFFFFF"/>
                </a:solidFill>
                <a:latin typeface="Verdana"/>
                <a:cs typeface="Verdana"/>
              </a:rPr>
              <a:t>wcześniej</a:t>
            </a:r>
            <a:r>
              <a:rPr sz="1800" spc="-45" dirty="0">
                <a:solidFill>
                  <a:srgbClr val="FFFFFF"/>
                </a:solidFill>
                <a:latin typeface="Verdana"/>
                <a:cs typeface="Verdana"/>
              </a:rPr>
              <a:t> </a:t>
            </a:r>
            <a:r>
              <a:rPr sz="1800" dirty="0">
                <a:solidFill>
                  <a:srgbClr val="FFFFFF"/>
                </a:solidFill>
                <a:latin typeface="Verdana"/>
                <a:cs typeface="Verdana"/>
              </a:rPr>
              <a:t>fioletowieją.</a:t>
            </a:r>
            <a:r>
              <a:rPr sz="1800" spc="-80" dirty="0">
                <a:solidFill>
                  <a:srgbClr val="FFFFFF"/>
                </a:solidFill>
                <a:latin typeface="Verdana"/>
                <a:cs typeface="Verdana"/>
              </a:rPr>
              <a:t> </a:t>
            </a:r>
            <a:r>
              <a:rPr sz="1800" dirty="0">
                <a:solidFill>
                  <a:srgbClr val="FFFFFF"/>
                </a:solidFill>
                <a:latin typeface="Verdana"/>
                <a:cs typeface="Verdana"/>
              </a:rPr>
              <a:t>Pojawiają</a:t>
            </a:r>
            <a:r>
              <a:rPr sz="1800" spc="-75" dirty="0">
                <a:solidFill>
                  <a:srgbClr val="FFFFFF"/>
                </a:solidFill>
                <a:latin typeface="Verdana"/>
                <a:cs typeface="Verdana"/>
              </a:rPr>
              <a:t> </a:t>
            </a:r>
            <a:r>
              <a:rPr sz="1800" dirty="0">
                <a:solidFill>
                  <a:srgbClr val="FFFFFF"/>
                </a:solidFill>
                <a:latin typeface="Verdana"/>
                <a:cs typeface="Verdana"/>
              </a:rPr>
              <a:t>się</a:t>
            </a:r>
            <a:r>
              <a:rPr sz="1800" spc="-65" dirty="0">
                <a:solidFill>
                  <a:srgbClr val="FFFFFF"/>
                </a:solidFill>
                <a:latin typeface="Verdana"/>
                <a:cs typeface="Verdana"/>
              </a:rPr>
              <a:t> </a:t>
            </a:r>
            <a:r>
              <a:rPr sz="1800" spc="-10" dirty="0">
                <a:solidFill>
                  <a:srgbClr val="FFFFFF"/>
                </a:solidFill>
                <a:latin typeface="Verdana"/>
                <a:cs typeface="Verdana"/>
              </a:rPr>
              <a:t>jasne </a:t>
            </a:r>
            <a:r>
              <a:rPr sz="1800" dirty="0">
                <a:solidFill>
                  <a:srgbClr val="FFFFFF"/>
                </a:solidFill>
                <a:latin typeface="Verdana"/>
                <a:cs typeface="Verdana"/>
              </a:rPr>
              <a:t>smugi</a:t>
            </a:r>
            <a:r>
              <a:rPr sz="1800" spc="-35" dirty="0">
                <a:solidFill>
                  <a:srgbClr val="FFFFFF"/>
                </a:solidFill>
                <a:latin typeface="Verdana"/>
                <a:cs typeface="Verdana"/>
              </a:rPr>
              <a:t> </a:t>
            </a:r>
            <a:r>
              <a:rPr sz="1800" dirty="0">
                <a:solidFill>
                  <a:srgbClr val="FFFFFF"/>
                </a:solidFill>
                <a:latin typeface="Verdana"/>
                <a:cs typeface="Verdana"/>
              </a:rPr>
              <a:t>biegnące</a:t>
            </a:r>
            <a:r>
              <a:rPr sz="1800" spc="-20" dirty="0">
                <a:solidFill>
                  <a:srgbClr val="FFFFFF"/>
                </a:solidFill>
                <a:latin typeface="Verdana"/>
                <a:cs typeface="Verdana"/>
              </a:rPr>
              <a:t> </a:t>
            </a:r>
            <a:r>
              <a:rPr sz="1800" dirty="0">
                <a:solidFill>
                  <a:srgbClr val="FFFFFF"/>
                </a:solidFill>
                <a:latin typeface="Verdana"/>
                <a:cs typeface="Verdana"/>
              </a:rPr>
              <a:t>w</a:t>
            </a:r>
            <a:r>
              <a:rPr sz="1800" spc="-40" dirty="0">
                <a:solidFill>
                  <a:srgbClr val="FFFFFF"/>
                </a:solidFill>
                <a:latin typeface="Verdana"/>
                <a:cs typeface="Verdana"/>
              </a:rPr>
              <a:t> </a:t>
            </a:r>
            <a:r>
              <a:rPr sz="1800" dirty="0">
                <a:solidFill>
                  <a:srgbClr val="FFFFFF"/>
                </a:solidFill>
                <a:latin typeface="Verdana"/>
                <a:cs typeface="Verdana"/>
              </a:rPr>
              <a:t>różnych</a:t>
            </a:r>
            <a:r>
              <a:rPr sz="1800" spc="-40" dirty="0">
                <a:solidFill>
                  <a:srgbClr val="FFFFFF"/>
                </a:solidFill>
                <a:latin typeface="Verdana"/>
                <a:cs typeface="Verdana"/>
              </a:rPr>
              <a:t> </a:t>
            </a:r>
            <a:r>
              <a:rPr sz="1800" dirty="0">
                <a:solidFill>
                  <a:srgbClr val="FFFFFF"/>
                </a:solidFill>
                <a:latin typeface="Verdana"/>
                <a:cs typeface="Verdana"/>
              </a:rPr>
              <a:t>miejscach</a:t>
            </a:r>
            <a:r>
              <a:rPr sz="1800" spc="-35" dirty="0">
                <a:solidFill>
                  <a:srgbClr val="FFFFFF"/>
                </a:solidFill>
                <a:latin typeface="Verdana"/>
                <a:cs typeface="Verdana"/>
              </a:rPr>
              <a:t> </a:t>
            </a:r>
            <a:r>
              <a:rPr sz="1800" dirty="0">
                <a:solidFill>
                  <a:srgbClr val="FFFFFF"/>
                </a:solidFill>
                <a:latin typeface="Verdana"/>
                <a:cs typeface="Verdana"/>
              </a:rPr>
              <a:t>owocu.</a:t>
            </a:r>
            <a:r>
              <a:rPr sz="1800" spc="-50" dirty="0">
                <a:solidFill>
                  <a:srgbClr val="FFFFFF"/>
                </a:solidFill>
                <a:latin typeface="Verdana"/>
                <a:cs typeface="Verdana"/>
              </a:rPr>
              <a:t> </a:t>
            </a:r>
            <a:r>
              <a:rPr sz="1800" dirty="0">
                <a:solidFill>
                  <a:srgbClr val="FFFFFF"/>
                </a:solidFill>
                <a:latin typeface="Verdana"/>
                <a:cs typeface="Verdana"/>
              </a:rPr>
              <a:t>Smugi</a:t>
            </a:r>
            <a:r>
              <a:rPr sz="1800" spc="-35" dirty="0">
                <a:solidFill>
                  <a:srgbClr val="FFFFFF"/>
                </a:solidFill>
                <a:latin typeface="Verdana"/>
                <a:cs typeface="Verdana"/>
              </a:rPr>
              <a:t> </a:t>
            </a:r>
            <a:r>
              <a:rPr sz="1800" dirty="0">
                <a:solidFill>
                  <a:srgbClr val="FFFFFF"/>
                </a:solidFill>
                <a:latin typeface="Verdana"/>
                <a:cs typeface="Verdana"/>
              </a:rPr>
              <a:t>te</a:t>
            </a:r>
            <a:r>
              <a:rPr sz="1800" spc="-30" dirty="0">
                <a:solidFill>
                  <a:srgbClr val="FFFFFF"/>
                </a:solidFill>
                <a:latin typeface="Verdana"/>
                <a:cs typeface="Verdana"/>
              </a:rPr>
              <a:t> </a:t>
            </a:r>
            <a:r>
              <a:rPr sz="1800" spc="-35" dirty="0">
                <a:solidFill>
                  <a:srgbClr val="FFFFFF"/>
                </a:solidFill>
                <a:latin typeface="Verdana"/>
                <a:cs typeface="Verdana"/>
              </a:rPr>
              <a:t>są </a:t>
            </a:r>
            <a:r>
              <a:rPr sz="1800" dirty="0">
                <a:solidFill>
                  <a:srgbClr val="FFFFFF"/>
                </a:solidFill>
                <a:latin typeface="Verdana"/>
                <a:cs typeface="Verdana"/>
              </a:rPr>
              <a:t>zagłębione</a:t>
            </a:r>
            <a:r>
              <a:rPr sz="1800" spc="-45" dirty="0">
                <a:solidFill>
                  <a:srgbClr val="FFFFFF"/>
                </a:solidFill>
                <a:latin typeface="Verdana"/>
                <a:cs typeface="Verdana"/>
              </a:rPr>
              <a:t> </a:t>
            </a:r>
            <a:r>
              <a:rPr sz="1800" dirty="0">
                <a:solidFill>
                  <a:srgbClr val="FFFFFF"/>
                </a:solidFill>
                <a:latin typeface="Verdana"/>
                <a:cs typeface="Verdana"/>
              </a:rPr>
              <a:t>w</a:t>
            </a:r>
            <a:r>
              <a:rPr sz="1800" spc="-65" dirty="0">
                <a:solidFill>
                  <a:srgbClr val="FFFFFF"/>
                </a:solidFill>
                <a:latin typeface="Verdana"/>
                <a:cs typeface="Verdana"/>
              </a:rPr>
              <a:t> </a:t>
            </a:r>
            <a:r>
              <a:rPr sz="1800" dirty="0">
                <a:solidFill>
                  <a:srgbClr val="FFFFFF"/>
                </a:solidFill>
                <a:latin typeface="Verdana"/>
                <a:cs typeface="Verdana"/>
              </a:rPr>
              <a:t>tkankę.</a:t>
            </a:r>
            <a:r>
              <a:rPr sz="1800" spc="-70" dirty="0">
                <a:solidFill>
                  <a:srgbClr val="FFFFFF"/>
                </a:solidFill>
                <a:latin typeface="Verdana"/>
                <a:cs typeface="Verdana"/>
              </a:rPr>
              <a:t> </a:t>
            </a:r>
            <a:r>
              <a:rPr sz="1800" dirty="0">
                <a:solidFill>
                  <a:srgbClr val="FFFFFF"/>
                </a:solidFill>
                <a:latin typeface="Verdana"/>
                <a:cs typeface="Verdana"/>
              </a:rPr>
              <a:t>Następnie</a:t>
            </a:r>
            <a:r>
              <a:rPr sz="1800" spc="-45" dirty="0">
                <a:solidFill>
                  <a:srgbClr val="FFFFFF"/>
                </a:solidFill>
                <a:latin typeface="Verdana"/>
                <a:cs typeface="Verdana"/>
              </a:rPr>
              <a:t> </a:t>
            </a:r>
            <a:r>
              <a:rPr sz="1800" dirty="0">
                <a:solidFill>
                  <a:srgbClr val="FFFFFF"/>
                </a:solidFill>
                <a:latin typeface="Verdana"/>
                <a:cs typeface="Verdana"/>
              </a:rPr>
              <a:t>smugi</a:t>
            </a:r>
            <a:r>
              <a:rPr sz="1800" spc="-55" dirty="0">
                <a:solidFill>
                  <a:srgbClr val="FFFFFF"/>
                </a:solidFill>
                <a:latin typeface="Verdana"/>
                <a:cs typeface="Verdana"/>
              </a:rPr>
              <a:t> </a:t>
            </a:r>
            <a:r>
              <a:rPr sz="1800" dirty="0">
                <a:solidFill>
                  <a:srgbClr val="FFFFFF"/>
                </a:solidFill>
                <a:latin typeface="Verdana"/>
                <a:cs typeface="Verdana"/>
              </a:rPr>
              <a:t>brązowieją</a:t>
            </a:r>
            <a:r>
              <a:rPr sz="1800" spc="-65" dirty="0">
                <a:solidFill>
                  <a:srgbClr val="FFFFFF"/>
                </a:solidFill>
                <a:latin typeface="Verdana"/>
                <a:cs typeface="Verdana"/>
              </a:rPr>
              <a:t> </a:t>
            </a:r>
            <a:r>
              <a:rPr sz="1800" spc="-10" dirty="0">
                <a:solidFill>
                  <a:srgbClr val="FFFFFF"/>
                </a:solidFill>
                <a:latin typeface="Verdana"/>
                <a:cs typeface="Verdana"/>
              </a:rPr>
              <a:t>(nekroza),</a:t>
            </a:r>
            <a:endParaRPr sz="1800" dirty="0">
              <a:latin typeface="Verdana"/>
              <a:cs typeface="Verdana"/>
            </a:endParaRPr>
          </a:p>
          <a:p>
            <a:pPr marL="355600">
              <a:lnSpc>
                <a:spcPts val="1515"/>
              </a:lnSpc>
            </a:pPr>
            <a:r>
              <a:rPr sz="1800" dirty="0">
                <a:solidFill>
                  <a:srgbClr val="FFFFFF"/>
                </a:solidFill>
                <a:latin typeface="Verdana"/>
                <a:cs typeface="Verdana"/>
              </a:rPr>
              <a:t>często</a:t>
            </a:r>
            <a:r>
              <a:rPr sz="1800" spc="-35" dirty="0">
                <a:solidFill>
                  <a:srgbClr val="FFFFFF"/>
                </a:solidFill>
                <a:latin typeface="Verdana"/>
                <a:cs typeface="Verdana"/>
              </a:rPr>
              <a:t> </a:t>
            </a:r>
            <a:r>
              <a:rPr sz="1800" dirty="0">
                <a:solidFill>
                  <a:srgbClr val="FFFFFF"/>
                </a:solidFill>
                <a:latin typeface="Verdana"/>
                <a:cs typeface="Verdana"/>
              </a:rPr>
              <a:t>aż</a:t>
            </a:r>
            <a:r>
              <a:rPr sz="1800" spc="-35" dirty="0">
                <a:solidFill>
                  <a:srgbClr val="FFFFFF"/>
                </a:solidFill>
                <a:latin typeface="Verdana"/>
                <a:cs typeface="Verdana"/>
              </a:rPr>
              <a:t> </a:t>
            </a:r>
            <a:r>
              <a:rPr sz="1800" dirty="0">
                <a:solidFill>
                  <a:srgbClr val="FFFFFF"/>
                </a:solidFill>
                <a:latin typeface="Verdana"/>
                <a:cs typeface="Verdana"/>
              </a:rPr>
              <a:t>do</a:t>
            </a:r>
            <a:r>
              <a:rPr sz="1800" spc="-35" dirty="0">
                <a:solidFill>
                  <a:srgbClr val="FFFFFF"/>
                </a:solidFill>
                <a:latin typeface="Verdana"/>
                <a:cs typeface="Verdana"/>
              </a:rPr>
              <a:t> </a:t>
            </a:r>
            <a:r>
              <a:rPr sz="1800" dirty="0">
                <a:solidFill>
                  <a:srgbClr val="FFFFFF"/>
                </a:solidFill>
                <a:latin typeface="Verdana"/>
                <a:cs typeface="Verdana"/>
              </a:rPr>
              <a:t>pestki.</a:t>
            </a:r>
            <a:r>
              <a:rPr sz="1800" spc="-20" dirty="0">
                <a:solidFill>
                  <a:srgbClr val="FFFFFF"/>
                </a:solidFill>
                <a:latin typeface="Verdana"/>
                <a:cs typeface="Verdana"/>
              </a:rPr>
              <a:t> </a:t>
            </a:r>
            <a:r>
              <a:rPr sz="1800" dirty="0">
                <a:solidFill>
                  <a:srgbClr val="FFFFFF"/>
                </a:solidFill>
                <a:latin typeface="Verdana"/>
                <a:cs typeface="Verdana"/>
              </a:rPr>
              <a:t>Następuje</a:t>
            </a:r>
            <a:r>
              <a:rPr sz="1800" spc="-15" dirty="0">
                <a:solidFill>
                  <a:srgbClr val="FFFFFF"/>
                </a:solidFill>
                <a:latin typeface="Verdana"/>
                <a:cs typeface="Verdana"/>
              </a:rPr>
              <a:t> </a:t>
            </a:r>
            <a:r>
              <a:rPr sz="1800" dirty="0">
                <a:solidFill>
                  <a:srgbClr val="FFFFFF"/>
                </a:solidFill>
                <a:latin typeface="Verdana"/>
                <a:cs typeface="Verdana"/>
              </a:rPr>
              <a:t>deformacja</a:t>
            </a:r>
            <a:r>
              <a:rPr sz="1800" spc="-35" dirty="0">
                <a:solidFill>
                  <a:srgbClr val="FFFFFF"/>
                </a:solidFill>
                <a:latin typeface="Verdana"/>
                <a:cs typeface="Verdana"/>
              </a:rPr>
              <a:t> </a:t>
            </a:r>
            <a:r>
              <a:rPr sz="1800" dirty="0">
                <a:solidFill>
                  <a:srgbClr val="FFFFFF"/>
                </a:solidFill>
                <a:latin typeface="Verdana"/>
                <a:cs typeface="Verdana"/>
              </a:rPr>
              <a:t>owocu.</a:t>
            </a:r>
            <a:r>
              <a:rPr sz="1800" spc="-45" dirty="0">
                <a:solidFill>
                  <a:srgbClr val="FFFFFF"/>
                </a:solidFill>
                <a:latin typeface="Verdana"/>
                <a:cs typeface="Verdana"/>
              </a:rPr>
              <a:t> </a:t>
            </a:r>
            <a:r>
              <a:rPr sz="1800" dirty="0">
                <a:solidFill>
                  <a:srgbClr val="FFFFFF"/>
                </a:solidFill>
                <a:latin typeface="Verdana"/>
                <a:cs typeface="Verdana"/>
              </a:rPr>
              <a:t>Ma</a:t>
            </a:r>
            <a:r>
              <a:rPr sz="1800" spc="-50" dirty="0">
                <a:solidFill>
                  <a:srgbClr val="FFFFFF"/>
                </a:solidFill>
                <a:latin typeface="Verdana"/>
                <a:cs typeface="Verdana"/>
              </a:rPr>
              <a:t> </a:t>
            </a:r>
            <a:r>
              <a:rPr sz="1800" dirty="0">
                <a:solidFill>
                  <a:srgbClr val="FFFFFF"/>
                </a:solidFill>
                <a:latin typeface="Verdana"/>
                <a:cs typeface="Verdana"/>
              </a:rPr>
              <a:t>on</a:t>
            </a:r>
            <a:r>
              <a:rPr sz="1800" spc="-35" dirty="0">
                <a:solidFill>
                  <a:srgbClr val="FFFFFF"/>
                </a:solidFill>
                <a:latin typeface="Verdana"/>
                <a:cs typeface="Verdana"/>
              </a:rPr>
              <a:t> </a:t>
            </a:r>
            <a:r>
              <a:rPr sz="1800" spc="-10" dirty="0">
                <a:solidFill>
                  <a:srgbClr val="FFFFFF"/>
                </a:solidFill>
                <a:latin typeface="Verdana"/>
                <a:cs typeface="Verdana"/>
              </a:rPr>
              <a:t>nierówny</a:t>
            </a:r>
            <a:endParaRPr sz="1800" dirty="0">
              <a:latin typeface="Verdana"/>
              <a:cs typeface="Verdana"/>
            </a:endParaRPr>
          </a:p>
          <a:p>
            <a:pPr marL="355600">
              <a:lnSpc>
                <a:spcPts val="1945"/>
              </a:lnSpc>
            </a:pPr>
            <a:r>
              <a:rPr sz="1800" dirty="0">
                <a:solidFill>
                  <a:srgbClr val="FFFFFF"/>
                </a:solidFill>
                <a:latin typeface="Verdana"/>
                <a:cs typeface="Verdana"/>
              </a:rPr>
              <a:t>kształt</a:t>
            </a:r>
            <a:r>
              <a:rPr sz="1800" spc="-30" dirty="0">
                <a:solidFill>
                  <a:srgbClr val="FFFFFF"/>
                </a:solidFill>
                <a:latin typeface="Verdana"/>
                <a:cs typeface="Verdana"/>
              </a:rPr>
              <a:t> </a:t>
            </a:r>
            <a:r>
              <a:rPr sz="1800" dirty="0">
                <a:solidFill>
                  <a:srgbClr val="FFFFFF"/>
                </a:solidFill>
                <a:latin typeface="Verdana"/>
                <a:cs typeface="Verdana"/>
              </a:rPr>
              <a:t>ponieważ</a:t>
            </a:r>
            <a:r>
              <a:rPr sz="1800" spc="-40" dirty="0">
                <a:solidFill>
                  <a:srgbClr val="FFFFFF"/>
                </a:solidFill>
                <a:latin typeface="Verdana"/>
                <a:cs typeface="Verdana"/>
              </a:rPr>
              <a:t> </a:t>
            </a:r>
            <a:r>
              <a:rPr sz="1800" dirty="0">
                <a:solidFill>
                  <a:srgbClr val="FFFFFF"/>
                </a:solidFill>
                <a:latin typeface="Verdana"/>
                <a:cs typeface="Verdana"/>
              </a:rPr>
              <a:t>w</a:t>
            </a:r>
            <a:r>
              <a:rPr sz="1800" spc="-35" dirty="0">
                <a:solidFill>
                  <a:srgbClr val="FFFFFF"/>
                </a:solidFill>
                <a:latin typeface="Verdana"/>
                <a:cs typeface="Verdana"/>
              </a:rPr>
              <a:t> </a:t>
            </a:r>
            <a:r>
              <a:rPr sz="1800" dirty="0">
                <a:solidFill>
                  <a:srgbClr val="FFFFFF"/>
                </a:solidFill>
                <a:latin typeface="Verdana"/>
                <a:cs typeface="Verdana"/>
              </a:rPr>
              <a:t>miejscach</a:t>
            </a:r>
            <a:r>
              <a:rPr sz="1800" spc="-40" dirty="0">
                <a:solidFill>
                  <a:srgbClr val="FFFFFF"/>
                </a:solidFill>
                <a:latin typeface="Verdana"/>
                <a:cs typeface="Verdana"/>
              </a:rPr>
              <a:t> </a:t>
            </a:r>
            <a:r>
              <a:rPr sz="1800" dirty="0">
                <a:solidFill>
                  <a:srgbClr val="FFFFFF"/>
                </a:solidFill>
                <a:latin typeface="Verdana"/>
                <a:cs typeface="Verdana"/>
              </a:rPr>
              <a:t>nekroz</a:t>
            </a:r>
            <a:r>
              <a:rPr sz="1800" spc="-35" dirty="0">
                <a:solidFill>
                  <a:srgbClr val="FFFFFF"/>
                </a:solidFill>
                <a:latin typeface="Verdana"/>
                <a:cs typeface="Verdana"/>
              </a:rPr>
              <a:t> </a:t>
            </a:r>
            <a:r>
              <a:rPr sz="1800" dirty="0">
                <a:solidFill>
                  <a:srgbClr val="FFFFFF"/>
                </a:solidFill>
                <a:latin typeface="Verdana"/>
                <a:cs typeface="Verdana"/>
              </a:rPr>
              <a:t>tkanka</a:t>
            </a:r>
            <a:r>
              <a:rPr sz="1800" spc="-60" dirty="0">
                <a:solidFill>
                  <a:srgbClr val="FFFFFF"/>
                </a:solidFill>
                <a:latin typeface="Verdana"/>
                <a:cs typeface="Verdana"/>
              </a:rPr>
              <a:t> </a:t>
            </a:r>
            <a:r>
              <a:rPr sz="1800" dirty="0">
                <a:solidFill>
                  <a:srgbClr val="FFFFFF"/>
                </a:solidFill>
                <a:latin typeface="Verdana"/>
                <a:cs typeface="Verdana"/>
              </a:rPr>
              <a:t>się</a:t>
            </a:r>
            <a:r>
              <a:rPr sz="1800" spc="-35" dirty="0">
                <a:solidFill>
                  <a:srgbClr val="FFFFFF"/>
                </a:solidFill>
                <a:latin typeface="Verdana"/>
                <a:cs typeface="Verdana"/>
              </a:rPr>
              <a:t> </a:t>
            </a:r>
            <a:r>
              <a:rPr sz="1800" spc="-10" dirty="0">
                <a:solidFill>
                  <a:srgbClr val="FFFFFF"/>
                </a:solidFill>
                <a:latin typeface="Verdana"/>
                <a:cs typeface="Verdana"/>
              </a:rPr>
              <a:t>zapada.</a:t>
            </a:r>
            <a:endParaRPr sz="1800" dirty="0">
              <a:latin typeface="Verdana"/>
              <a:cs typeface="Verdan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1193800"/>
            <a:ext cx="7691755" cy="4470400"/>
          </a:xfrm>
          <a:prstGeom prst="rect">
            <a:avLst/>
          </a:prstGeom>
        </p:spPr>
        <p:txBody>
          <a:bodyPr vert="horz" wrap="square" lIns="0" tIns="67310" rIns="0" bIns="0" rtlCol="0">
            <a:spAutoFit/>
          </a:bodyPr>
          <a:lstStyle/>
          <a:p>
            <a:pPr marL="355600" marR="196215" indent="-343535">
              <a:lnSpc>
                <a:spcPct val="80000"/>
              </a:lnSpc>
              <a:spcBef>
                <a:spcPts val="530"/>
              </a:spcBef>
              <a:buClr>
                <a:srgbClr val="FFFFCC"/>
              </a:buClr>
              <a:buSzPct val="69444"/>
              <a:buFont typeface="Wingdings"/>
              <a:buChar char=""/>
              <a:tabLst>
                <a:tab pos="355600" algn="l"/>
              </a:tabLst>
            </a:pPr>
            <a:r>
              <a:rPr sz="1800" dirty="0">
                <a:solidFill>
                  <a:srgbClr val="FFFFFF"/>
                </a:solidFill>
                <a:latin typeface="Verdana"/>
                <a:cs typeface="Verdana"/>
              </a:rPr>
              <a:t>smugowatość</a:t>
            </a:r>
            <a:r>
              <a:rPr sz="1800" spc="-30" dirty="0">
                <a:solidFill>
                  <a:srgbClr val="FFFFFF"/>
                </a:solidFill>
                <a:latin typeface="Verdana"/>
                <a:cs typeface="Verdana"/>
              </a:rPr>
              <a:t> </a:t>
            </a:r>
            <a:r>
              <a:rPr sz="1800" dirty="0">
                <a:solidFill>
                  <a:srgbClr val="FFFFFF"/>
                </a:solidFill>
                <a:latin typeface="Verdana"/>
                <a:cs typeface="Verdana"/>
              </a:rPr>
              <a:t>ziemniaka</a:t>
            </a:r>
            <a:r>
              <a:rPr sz="1800" spc="-35" dirty="0">
                <a:solidFill>
                  <a:srgbClr val="FFFFFF"/>
                </a:solidFill>
                <a:latin typeface="Verdana"/>
                <a:cs typeface="Verdana"/>
              </a:rPr>
              <a:t> </a:t>
            </a:r>
            <a:r>
              <a:rPr sz="1800" dirty="0">
                <a:solidFill>
                  <a:srgbClr val="FFFFFF"/>
                </a:solidFill>
                <a:latin typeface="Verdana"/>
                <a:cs typeface="Verdana"/>
              </a:rPr>
              <a:t>(Potato</a:t>
            </a:r>
            <a:r>
              <a:rPr sz="1800" spc="-25" dirty="0">
                <a:solidFill>
                  <a:srgbClr val="FFFFFF"/>
                </a:solidFill>
                <a:latin typeface="Verdana"/>
                <a:cs typeface="Verdana"/>
              </a:rPr>
              <a:t> </a:t>
            </a:r>
            <a:r>
              <a:rPr sz="1800" dirty="0">
                <a:solidFill>
                  <a:srgbClr val="FFFFFF"/>
                </a:solidFill>
                <a:latin typeface="Verdana"/>
                <a:cs typeface="Verdana"/>
              </a:rPr>
              <a:t>virus</a:t>
            </a:r>
            <a:r>
              <a:rPr sz="1800" spc="-35" dirty="0">
                <a:solidFill>
                  <a:srgbClr val="FFFFFF"/>
                </a:solidFill>
                <a:latin typeface="Verdana"/>
                <a:cs typeface="Verdana"/>
              </a:rPr>
              <a:t> </a:t>
            </a:r>
            <a:r>
              <a:rPr sz="1800" dirty="0">
                <a:solidFill>
                  <a:srgbClr val="FFFFFF"/>
                </a:solidFill>
                <a:latin typeface="Verdana"/>
                <a:cs typeface="Verdana"/>
              </a:rPr>
              <a:t>Y</a:t>
            </a:r>
            <a:r>
              <a:rPr sz="1800" spc="-25" dirty="0">
                <a:solidFill>
                  <a:srgbClr val="FFFFFF"/>
                </a:solidFill>
                <a:latin typeface="Verdana"/>
                <a:cs typeface="Verdana"/>
              </a:rPr>
              <a:t> </a:t>
            </a:r>
            <a:r>
              <a:rPr sz="1800" dirty="0">
                <a:solidFill>
                  <a:srgbClr val="FFFFFF"/>
                </a:solidFill>
                <a:latin typeface="Verdana"/>
                <a:cs typeface="Verdana"/>
              </a:rPr>
              <a:t>(Solanum</a:t>
            </a:r>
            <a:r>
              <a:rPr sz="1800" spc="-40"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2))</a:t>
            </a:r>
            <a:r>
              <a:rPr sz="1800" spc="-20" dirty="0">
                <a:solidFill>
                  <a:srgbClr val="FFFFFF"/>
                </a:solidFill>
                <a:latin typeface="Verdana"/>
                <a:cs typeface="Verdana"/>
              </a:rPr>
              <a:t> </a:t>
            </a:r>
            <a:r>
              <a:rPr sz="1800" spc="-50" dirty="0">
                <a:solidFill>
                  <a:srgbClr val="FFFFFF"/>
                </a:solidFill>
                <a:latin typeface="Verdana"/>
                <a:cs typeface="Verdana"/>
              </a:rPr>
              <a:t>– </a:t>
            </a:r>
            <a:r>
              <a:rPr sz="1800" dirty="0">
                <a:solidFill>
                  <a:srgbClr val="FFFFFF"/>
                </a:solidFill>
                <a:latin typeface="Verdana"/>
                <a:cs typeface="Verdana"/>
              </a:rPr>
              <a:t>wirus</a:t>
            </a:r>
            <a:r>
              <a:rPr sz="1800" spc="-65" dirty="0">
                <a:solidFill>
                  <a:srgbClr val="FFFFFF"/>
                </a:solidFill>
                <a:latin typeface="Verdana"/>
                <a:cs typeface="Verdana"/>
              </a:rPr>
              <a:t> </a:t>
            </a:r>
            <a:r>
              <a:rPr sz="1800" dirty="0">
                <a:solidFill>
                  <a:srgbClr val="FFFFFF"/>
                </a:solidFill>
                <a:latin typeface="Verdana"/>
                <a:cs typeface="Verdana"/>
              </a:rPr>
              <a:t>wywołuje</a:t>
            </a:r>
            <a:r>
              <a:rPr sz="1800" spc="-50" dirty="0">
                <a:solidFill>
                  <a:srgbClr val="FFFFFF"/>
                </a:solidFill>
                <a:latin typeface="Verdana"/>
                <a:cs typeface="Verdana"/>
              </a:rPr>
              <a:t> </a:t>
            </a:r>
            <a:r>
              <a:rPr sz="1800" dirty="0">
                <a:solidFill>
                  <a:srgbClr val="FFFFFF"/>
                </a:solidFill>
                <a:latin typeface="Verdana"/>
                <a:cs typeface="Verdana"/>
              </a:rPr>
              <a:t>nekrozę</a:t>
            </a:r>
            <a:r>
              <a:rPr sz="1800" spc="-50" dirty="0">
                <a:solidFill>
                  <a:srgbClr val="FFFFFF"/>
                </a:solidFill>
                <a:latin typeface="Verdana"/>
                <a:cs typeface="Verdana"/>
              </a:rPr>
              <a:t> </a:t>
            </a:r>
            <a:r>
              <a:rPr sz="1800" dirty="0">
                <a:solidFill>
                  <a:srgbClr val="FFFFFF"/>
                </a:solidFill>
                <a:latin typeface="Verdana"/>
                <a:cs typeface="Verdana"/>
              </a:rPr>
              <a:t>na</a:t>
            </a:r>
            <a:r>
              <a:rPr sz="1800" spc="-50" dirty="0">
                <a:solidFill>
                  <a:srgbClr val="FFFFFF"/>
                </a:solidFill>
                <a:latin typeface="Verdana"/>
                <a:cs typeface="Verdana"/>
              </a:rPr>
              <a:t> </a:t>
            </a:r>
            <a:r>
              <a:rPr sz="1800" dirty="0">
                <a:solidFill>
                  <a:srgbClr val="FFFFFF"/>
                </a:solidFill>
                <a:latin typeface="Verdana"/>
                <a:cs typeface="Verdana"/>
              </a:rPr>
              <a:t>spodniej</a:t>
            </a:r>
            <a:r>
              <a:rPr sz="1800" spc="-40" dirty="0">
                <a:solidFill>
                  <a:srgbClr val="FFFFFF"/>
                </a:solidFill>
                <a:latin typeface="Verdana"/>
                <a:cs typeface="Verdana"/>
              </a:rPr>
              <a:t> </a:t>
            </a:r>
            <a:r>
              <a:rPr sz="1800" dirty="0">
                <a:solidFill>
                  <a:srgbClr val="FFFFFF"/>
                </a:solidFill>
                <a:latin typeface="Verdana"/>
                <a:cs typeface="Verdana"/>
              </a:rPr>
              <a:t>warstwie</a:t>
            </a:r>
            <a:r>
              <a:rPr sz="1800" spc="-55" dirty="0">
                <a:solidFill>
                  <a:srgbClr val="FFFFFF"/>
                </a:solidFill>
                <a:latin typeface="Verdana"/>
                <a:cs typeface="Verdana"/>
              </a:rPr>
              <a:t> </a:t>
            </a:r>
            <a:r>
              <a:rPr sz="1800" dirty="0">
                <a:solidFill>
                  <a:srgbClr val="FFFFFF"/>
                </a:solidFill>
                <a:latin typeface="Verdana"/>
                <a:cs typeface="Verdana"/>
              </a:rPr>
              <a:t>liści,</a:t>
            </a:r>
            <a:r>
              <a:rPr sz="1800" spc="-50" dirty="0">
                <a:solidFill>
                  <a:srgbClr val="FFFFFF"/>
                </a:solidFill>
                <a:latin typeface="Verdana"/>
                <a:cs typeface="Verdana"/>
              </a:rPr>
              <a:t> </a:t>
            </a:r>
            <a:r>
              <a:rPr sz="1800" spc="-10" dirty="0">
                <a:solidFill>
                  <a:srgbClr val="FFFFFF"/>
                </a:solidFill>
                <a:latin typeface="Verdana"/>
                <a:cs typeface="Verdana"/>
              </a:rPr>
              <a:t>atakuje </a:t>
            </a:r>
            <a:r>
              <a:rPr sz="1800" dirty="0">
                <a:solidFill>
                  <a:srgbClr val="FFFFFF"/>
                </a:solidFill>
                <a:latin typeface="Verdana"/>
                <a:cs typeface="Verdana"/>
              </a:rPr>
              <a:t>ogonki,</a:t>
            </a:r>
            <a:r>
              <a:rPr sz="1800" spc="-40" dirty="0">
                <a:solidFill>
                  <a:srgbClr val="FFFFFF"/>
                </a:solidFill>
                <a:latin typeface="Verdana"/>
                <a:cs typeface="Verdana"/>
              </a:rPr>
              <a:t> </a:t>
            </a:r>
            <a:r>
              <a:rPr sz="1800" dirty="0">
                <a:solidFill>
                  <a:srgbClr val="FFFFFF"/>
                </a:solidFill>
                <a:latin typeface="Verdana"/>
                <a:cs typeface="Verdana"/>
              </a:rPr>
              <a:t>nerwy</a:t>
            </a:r>
            <a:r>
              <a:rPr sz="1800" spc="-25" dirty="0">
                <a:solidFill>
                  <a:srgbClr val="FFFFFF"/>
                </a:solidFill>
                <a:latin typeface="Verdana"/>
                <a:cs typeface="Verdana"/>
              </a:rPr>
              <a:t> </a:t>
            </a:r>
            <a:r>
              <a:rPr sz="1800" dirty="0">
                <a:solidFill>
                  <a:srgbClr val="FFFFFF"/>
                </a:solidFill>
                <a:latin typeface="Verdana"/>
                <a:cs typeface="Verdana"/>
              </a:rPr>
              <a:t>i</a:t>
            </a:r>
            <a:r>
              <a:rPr sz="1800" spc="-10" dirty="0">
                <a:solidFill>
                  <a:srgbClr val="FFFFFF"/>
                </a:solidFill>
                <a:latin typeface="Verdana"/>
                <a:cs typeface="Verdana"/>
              </a:rPr>
              <a:t> </a:t>
            </a:r>
            <a:r>
              <a:rPr sz="1800" dirty="0">
                <a:solidFill>
                  <a:srgbClr val="FFFFFF"/>
                </a:solidFill>
                <a:latin typeface="Verdana"/>
                <a:cs typeface="Verdana"/>
              </a:rPr>
              <a:t>pęd.</a:t>
            </a:r>
            <a:r>
              <a:rPr sz="1800" spc="-10" dirty="0">
                <a:solidFill>
                  <a:srgbClr val="FFFFFF"/>
                </a:solidFill>
                <a:latin typeface="Verdana"/>
                <a:cs typeface="Verdana"/>
              </a:rPr>
              <a:t> </a:t>
            </a:r>
            <a:r>
              <a:rPr sz="1800" dirty="0">
                <a:solidFill>
                  <a:srgbClr val="FFFFFF"/>
                </a:solidFill>
                <a:latin typeface="Verdana"/>
                <a:cs typeface="Verdana"/>
              </a:rPr>
              <a:t>Często</a:t>
            </a:r>
            <a:r>
              <a:rPr sz="1800" spc="-15" dirty="0">
                <a:solidFill>
                  <a:srgbClr val="FFFFFF"/>
                </a:solidFill>
                <a:latin typeface="Verdana"/>
                <a:cs typeface="Verdana"/>
              </a:rPr>
              <a:t> </a:t>
            </a:r>
            <a:r>
              <a:rPr sz="1800" dirty="0">
                <a:solidFill>
                  <a:srgbClr val="FFFFFF"/>
                </a:solidFill>
                <a:latin typeface="Verdana"/>
                <a:cs typeface="Verdana"/>
              </a:rPr>
              <a:t>nekroza</a:t>
            </a:r>
            <a:r>
              <a:rPr sz="1800" spc="-35" dirty="0">
                <a:solidFill>
                  <a:srgbClr val="FFFFFF"/>
                </a:solidFill>
                <a:latin typeface="Verdana"/>
                <a:cs typeface="Verdana"/>
              </a:rPr>
              <a:t> </a:t>
            </a:r>
            <a:r>
              <a:rPr sz="1800" dirty="0">
                <a:solidFill>
                  <a:srgbClr val="FFFFFF"/>
                </a:solidFill>
                <a:latin typeface="Verdana"/>
                <a:cs typeface="Verdana"/>
              </a:rPr>
              <a:t>przechodząc</a:t>
            </a:r>
            <a:r>
              <a:rPr sz="1800" spc="-10" dirty="0">
                <a:solidFill>
                  <a:srgbClr val="FFFFFF"/>
                </a:solidFill>
                <a:latin typeface="Verdana"/>
                <a:cs typeface="Verdana"/>
              </a:rPr>
              <a:t> </a:t>
            </a:r>
            <a:r>
              <a:rPr sz="1800" dirty="0">
                <a:solidFill>
                  <a:srgbClr val="FFFFFF"/>
                </a:solidFill>
                <a:latin typeface="Verdana"/>
                <a:cs typeface="Verdana"/>
              </a:rPr>
              <a:t>z</a:t>
            </a:r>
            <a:r>
              <a:rPr sz="1800" spc="-10" dirty="0">
                <a:solidFill>
                  <a:srgbClr val="FFFFFF"/>
                </a:solidFill>
                <a:latin typeface="Verdana"/>
                <a:cs typeface="Verdana"/>
              </a:rPr>
              <a:t> </a:t>
            </a:r>
            <a:r>
              <a:rPr sz="1800" dirty="0">
                <a:solidFill>
                  <a:srgbClr val="FFFFFF"/>
                </a:solidFill>
                <a:latin typeface="Verdana"/>
                <a:cs typeface="Verdana"/>
              </a:rPr>
              <a:t>np.</a:t>
            </a:r>
            <a:r>
              <a:rPr sz="1800" spc="-25" dirty="0">
                <a:solidFill>
                  <a:srgbClr val="FFFFFF"/>
                </a:solidFill>
                <a:latin typeface="Verdana"/>
                <a:cs typeface="Verdana"/>
              </a:rPr>
              <a:t> </a:t>
            </a:r>
            <a:r>
              <a:rPr sz="1800" spc="-10" dirty="0">
                <a:solidFill>
                  <a:srgbClr val="FFFFFF"/>
                </a:solidFill>
                <a:latin typeface="Verdana"/>
                <a:cs typeface="Verdana"/>
              </a:rPr>
              <a:t>nerwu </a:t>
            </a:r>
            <a:r>
              <a:rPr sz="1800" dirty="0">
                <a:solidFill>
                  <a:srgbClr val="FFFFFF"/>
                </a:solidFill>
                <a:latin typeface="Verdana"/>
                <a:cs typeface="Verdana"/>
              </a:rPr>
              <a:t>głównego</a:t>
            </a:r>
            <a:r>
              <a:rPr sz="1800" spc="-20" dirty="0">
                <a:solidFill>
                  <a:srgbClr val="FFFFFF"/>
                </a:solidFill>
                <a:latin typeface="Verdana"/>
                <a:cs typeface="Verdana"/>
              </a:rPr>
              <a:t> </a:t>
            </a:r>
            <a:r>
              <a:rPr sz="1800" dirty="0">
                <a:solidFill>
                  <a:srgbClr val="FFFFFF"/>
                </a:solidFill>
                <a:latin typeface="Verdana"/>
                <a:cs typeface="Verdana"/>
              </a:rPr>
              <a:t>na</a:t>
            </a:r>
            <a:r>
              <a:rPr sz="1800" spc="-40" dirty="0">
                <a:solidFill>
                  <a:srgbClr val="FFFFFF"/>
                </a:solidFill>
                <a:latin typeface="Verdana"/>
                <a:cs typeface="Verdana"/>
              </a:rPr>
              <a:t> </a:t>
            </a:r>
            <a:r>
              <a:rPr sz="1800" dirty="0">
                <a:solidFill>
                  <a:srgbClr val="FFFFFF"/>
                </a:solidFill>
                <a:latin typeface="Verdana"/>
                <a:cs typeface="Verdana"/>
              </a:rPr>
              <a:t>boczny</a:t>
            </a:r>
            <a:r>
              <a:rPr sz="1800" spc="-20" dirty="0">
                <a:solidFill>
                  <a:srgbClr val="FFFFFF"/>
                </a:solidFill>
                <a:latin typeface="Verdana"/>
                <a:cs typeface="Verdana"/>
              </a:rPr>
              <a:t> </a:t>
            </a:r>
            <a:r>
              <a:rPr sz="1800" dirty="0">
                <a:solidFill>
                  <a:srgbClr val="FFFFFF"/>
                </a:solidFill>
                <a:latin typeface="Verdana"/>
                <a:cs typeface="Verdana"/>
              </a:rPr>
              <a:t>układa</a:t>
            </a:r>
            <a:r>
              <a:rPr sz="1800" spc="-35" dirty="0">
                <a:solidFill>
                  <a:srgbClr val="FFFFFF"/>
                </a:solidFill>
                <a:latin typeface="Verdana"/>
                <a:cs typeface="Verdana"/>
              </a:rPr>
              <a:t> </a:t>
            </a:r>
            <a:r>
              <a:rPr sz="1800" dirty="0">
                <a:solidFill>
                  <a:srgbClr val="FFFFFF"/>
                </a:solidFill>
                <a:latin typeface="Verdana"/>
                <a:cs typeface="Verdana"/>
              </a:rPr>
              <a:t>się</a:t>
            </a:r>
            <a:r>
              <a:rPr sz="1800" spc="-35" dirty="0">
                <a:solidFill>
                  <a:srgbClr val="FFFFFF"/>
                </a:solidFill>
                <a:latin typeface="Verdana"/>
                <a:cs typeface="Verdana"/>
              </a:rPr>
              <a:t> </a:t>
            </a:r>
            <a:r>
              <a:rPr sz="1800" dirty="0">
                <a:solidFill>
                  <a:srgbClr val="FFFFFF"/>
                </a:solidFill>
                <a:latin typeface="Verdana"/>
                <a:cs typeface="Verdana"/>
              </a:rPr>
              <a:t>w</a:t>
            </a:r>
            <a:r>
              <a:rPr sz="1800" spc="-35" dirty="0">
                <a:solidFill>
                  <a:srgbClr val="FFFFFF"/>
                </a:solidFill>
                <a:latin typeface="Verdana"/>
                <a:cs typeface="Verdana"/>
              </a:rPr>
              <a:t> </a:t>
            </a:r>
            <a:r>
              <a:rPr sz="1800" dirty="0">
                <a:solidFill>
                  <a:srgbClr val="FFFFFF"/>
                </a:solidFill>
                <a:latin typeface="Verdana"/>
                <a:cs typeface="Verdana"/>
              </a:rPr>
              <a:t>literę</a:t>
            </a:r>
            <a:r>
              <a:rPr sz="1800" spc="-30" dirty="0">
                <a:solidFill>
                  <a:srgbClr val="FFFFFF"/>
                </a:solidFill>
                <a:latin typeface="Verdana"/>
                <a:cs typeface="Verdana"/>
              </a:rPr>
              <a:t> </a:t>
            </a:r>
            <a:r>
              <a:rPr sz="1800" spc="-25" dirty="0">
                <a:solidFill>
                  <a:srgbClr val="FFFFFF"/>
                </a:solidFill>
                <a:latin typeface="Verdana"/>
                <a:cs typeface="Verdana"/>
              </a:rPr>
              <a:t>Y.</a:t>
            </a:r>
            <a:endParaRPr sz="1800" dirty="0">
              <a:latin typeface="Verdana"/>
              <a:cs typeface="Verdana"/>
            </a:endParaRPr>
          </a:p>
          <a:p>
            <a:pPr>
              <a:lnSpc>
                <a:spcPct val="100000"/>
              </a:lnSpc>
              <a:spcBef>
                <a:spcPts val="405"/>
              </a:spcBef>
              <a:buClr>
                <a:srgbClr val="FFFFCC"/>
              </a:buClr>
              <a:buFont typeface="Wingdings"/>
              <a:buChar char=""/>
            </a:pPr>
            <a:endParaRPr sz="1800" dirty="0">
              <a:latin typeface="Verdana"/>
              <a:cs typeface="Verdana"/>
            </a:endParaRPr>
          </a:p>
          <a:p>
            <a:pPr marL="355600" marR="193040" indent="-343535">
              <a:lnSpc>
                <a:spcPct val="80000"/>
              </a:lnSpc>
              <a:spcBef>
                <a:spcPts val="5"/>
              </a:spcBef>
              <a:buClr>
                <a:srgbClr val="FFFFCC"/>
              </a:buClr>
              <a:buSzPct val="69444"/>
              <a:buFont typeface="Wingdings"/>
              <a:buChar char=""/>
              <a:tabLst>
                <a:tab pos="355600" algn="l"/>
              </a:tabLst>
            </a:pPr>
            <a:r>
              <a:rPr sz="1800" dirty="0">
                <a:solidFill>
                  <a:srgbClr val="FFFFFF"/>
                </a:solidFill>
                <a:latin typeface="Verdana"/>
                <a:cs typeface="Verdana"/>
              </a:rPr>
              <a:t>kędzierzawka</a:t>
            </a:r>
            <a:r>
              <a:rPr sz="1800" spc="-25" dirty="0">
                <a:solidFill>
                  <a:srgbClr val="FFFFFF"/>
                </a:solidFill>
                <a:latin typeface="Verdana"/>
                <a:cs typeface="Verdana"/>
              </a:rPr>
              <a:t> </a:t>
            </a:r>
            <a:r>
              <a:rPr sz="1800" dirty="0">
                <a:solidFill>
                  <a:srgbClr val="FFFFFF"/>
                </a:solidFill>
                <a:latin typeface="Verdana"/>
                <a:cs typeface="Verdana"/>
              </a:rPr>
              <a:t>ziemniaka</a:t>
            </a:r>
            <a:r>
              <a:rPr sz="1800" spc="-45" dirty="0">
                <a:solidFill>
                  <a:srgbClr val="FFFFFF"/>
                </a:solidFill>
                <a:latin typeface="Verdana"/>
                <a:cs typeface="Verdana"/>
              </a:rPr>
              <a:t> </a:t>
            </a:r>
            <a:r>
              <a:rPr sz="1800" dirty="0">
                <a:solidFill>
                  <a:srgbClr val="FFFFFF"/>
                </a:solidFill>
                <a:latin typeface="Verdana"/>
                <a:cs typeface="Verdana"/>
              </a:rPr>
              <a:t>(Potato</a:t>
            </a:r>
            <a:r>
              <a:rPr sz="1800" spc="-20"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X</a:t>
            </a:r>
            <a:r>
              <a:rPr sz="1800" spc="-15" dirty="0">
                <a:solidFill>
                  <a:srgbClr val="FFFFFF"/>
                </a:solidFill>
                <a:latin typeface="Verdana"/>
                <a:cs typeface="Verdana"/>
              </a:rPr>
              <a:t> </a:t>
            </a:r>
            <a:r>
              <a:rPr sz="1800" dirty="0">
                <a:solidFill>
                  <a:srgbClr val="FFFFFF"/>
                </a:solidFill>
                <a:latin typeface="Verdana"/>
                <a:cs typeface="Verdana"/>
              </a:rPr>
              <a:t>+</a:t>
            </a:r>
            <a:r>
              <a:rPr sz="1800" spc="-20" dirty="0">
                <a:solidFill>
                  <a:srgbClr val="FFFFFF"/>
                </a:solidFill>
                <a:latin typeface="Verdana"/>
                <a:cs typeface="Verdana"/>
              </a:rPr>
              <a:t> </a:t>
            </a:r>
            <a:r>
              <a:rPr sz="1800" dirty="0">
                <a:solidFill>
                  <a:srgbClr val="FFFFFF"/>
                </a:solidFill>
                <a:latin typeface="Verdana"/>
                <a:cs typeface="Verdana"/>
              </a:rPr>
              <a:t>Potato</a:t>
            </a:r>
            <a:r>
              <a:rPr sz="1800" spc="-10" dirty="0">
                <a:solidFill>
                  <a:srgbClr val="FFFFFF"/>
                </a:solidFill>
                <a:latin typeface="Verdana"/>
                <a:cs typeface="Verdana"/>
              </a:rPr>
              <a:t> </a:t>
            </a:r>
            <a:r>
              <a:rPr sz="1800" dirty="0">
                <a:solidFill>
                  <a:srgbClr val="FFFFFF"/>
                </a:solidFill>
                <a:latin typeface="Verdana"/>
                <a:cs typeface="Verdana"/>
              </a:rPr>
              <a:t>virus</a:t>
            </a:r>
            <a:r>
              <a:rPr sz="1800" spc="-25" dirty="0">
                <a:solidFill>
                  <a:srgbClr val="FFFFFF"/>
                </a:solidFill>
                <a:latin typeface="Verdana"/>
                <a:cs typeface="Verdana"/>
              </a:rPr>
              <a:t> </a:t>
            </a:r>
            <a:r>
              <a:rPr sz="1800" spc="-50" dirty="0">
                <a:solidFill>
                  <a:srgbClr val="FFFFFF"/>
                </a:solidFill>
                <a:latin typeface="Verdana"/>
                <a:cs typeface="Verdana"/>
              </a:rPr>
              <a:t>Y </a:t>
            </a:r>
            <a:r>
              <a:rPr sz="1800" dirty="0">
                <a:solidFill>
                  <a:srgbClr val="FFFFFF"/>
                </a:solidFill>
                <a:latin typeface="Verdana"/>
                <a:cs typeface="Verdana"/>
              </a:rPr>
              <a:t>(Solanum</a:t>
            </a:r>
            <a:r>
              <a:rPr sz="1800" spc="-45" dirty="0">
                <a:solidFill>
                  <a:srgbClr val="FFFFFF"/>
                </a:solidFill>
                <a:latin typeface="Verdana"/>
                <a:cs typeface="Verdana"/>
              </a:rPr>
              <a:t> </a:t>
            </a:r>
            <a:r>
              <a:rPr sz="1800" dirty="0">
                <a:solidFill>
                  <a:srgbClr val="FFFFFF"/>
                </a:solidFill>
                <a:latin typeface="Verdana"/>
                <a:cs typeface="Verdana"/>
              </a:rPr>
              <a:t>virus</a:t>
            </a:r>
            <a:r>
              <a:rPr sz="1800" spc="-20" dirty="0">
                <a:solidFill>
                  <a:srgbClr val="FFFFFF"/>
                </a:solidFill>
                <a:latin typeface="Verdana"/>
                <a:cs typeface="Verdana"/>
              </a:rPr>
              <a:t> </a:t>
            </a:r>
            <a:r>
              <a:rPr sz="1800" dirty="0">
                <a:solidFill>
                  <a:srgbClr val="FFFFFF"/>
                </a:solidFill>
                <a:latin typeface="Verdana"/>
                <a:cs typeface="Verdana"/>
              </a:rPr>
              <a:t>1</a:t>
            </a:r>
            <a:r>
              <a:rPr sz="1800" spc="-15" dirty="0">
                <a:solidFill>
                  <a:srgbClr val="FFFFFF"/>
                </a:solidFill>
                <a:latin typeface="Verdana"/>
                <a:cs typeface="Verdana"/>
              </a:rPr>
              <a:t> </a:t>
            </a:r>
            <a:r>
              <a:rPr sz="1800" dirty="0">
                <a:solidFill>
                  <a:srgbClr val="FFFFFF"/>
                </a:solidFill>
                <a:latin typeface="Verdana"/>
                <a:cs typeface="Verdana"/>
              </a:rPr>
              <a:t>+</a:t>
            </a:r>
            <a:r>
              <a:rPr sz="1800" spc="-10" dirty="0">
                <a:solidFill>
                  <a:srgbClr val="FFFFFF"/>
                </a:solidFill>
                <a:latin typeface="Verdana"/>
                <a:cs typeface="Verdana"/>
              </a:rPr>
              <a:t> </a:t>
            </a:r>
            <a:r>
              <a:rPr sz="1800" dirty="0">
                <a:solidFill>
                  <a:srgbClr val="FFFFFF"/>
                </a:solidFill>
                <a:latin typeface="Verdana"/>
                <a:cs typeface="Verdana"/>
              </a:rPr>
              <a:t>Solanum</a:t>
            </a:r>
            <a:r>
              <a:rPr sz="1800" spc="-30"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2))</a:t>
            </a:r>
            <a:r>
              <a:rPr sz="1800" spc="-10" dirty="0">
                <a:solidFill>
                  <a:srgbClr val="FFFFFF"/>
                </a:solidFill>
                <a:latin typeface="Verdana"/>
                <a:cs typeface="Verdana"/>
              </a:rPr>
              <a:t> </a:t>
            </a:r>
            <a:r>
              <a:rPr sz="1800" dirty="0">
                <a:solidFill>
                  <a:srgbClr val="FFFFFF"/>
                </a:solidFill>
                <a:latin typeface="Verdana"/>
                <a:cs typeface="Verdana"/>
              </a:rPr>
              <a:t>–</a:t>
            </a:r>
            <a:r>
              <a:rPr sz="1800" spc="-5" dirty="0">
                <a:solidFill>
                  <a:srgbClr val="FFFFFF"/>
                </a:solidFill>
                <a:latin typeface="Verdana"/>
                <a:cs typeface="Verdana"/>
              </a:rPr>
              <a:t> </a:t>
            </a:r>
            <a:r>
              <a:rPr sz="1800" dirty="0">
                <a:solidFill>
                  <a:srgbClr val="FFFFFF"/>
                </a:solidFill>
                <a:latin typeface="Verdana"/>
                <a:cs typeface="Verdana"/>
              </a:rPr>
              <a:t>objawia</a:t>
            </a:r>
            <a:r>
              <a:rPr sz="1800" spc="-30" dirty="0">
                <a:solidFill>
                  <a:srgbClr val="FFFFFF"/>
                </a:solidFill>
                <a:latin typeface="Verdana"/>
                <a:cs typeface="Verdana"/>
              </a:rPr>
              <a:t> </a:t>
            </a:r>
            <a:r>
              <a:rPr sz="1800" dirty="0">
                <a:solidFill>
                  <a:srgbClr val="FFFFFF"/>
                </a:solidFill>
                <a:latin typeface="Verdana"/>
                <a:cs typeface="Verdana"/>
              </a:rPr>
              <a:t>się</a:t>
            </a:r>
            <a:r>
              <a:rPr sz="1800" spc="-15" dirty="0">
                <a:solidFill>
                  <a:srgbClr val="FFFFFF"/>
                </a:solidFill>
                <a:latin typeface="Verdana"/>
                <a:cs typeface="Verdana"/>
              </a:rPr>
              <a:t> </a:t>
            </a:r>
            <a:r>
              <a:rPr sz="1800" dirty="0">
                <a:solidFill>
                  <a:srgbClr val="FFFFFF"/>
                </a:solidFill>
                <a:latin typeface="Verdana"/>
                <a:cs typeface="Verdana"/>
              </a:rPr>
              <a:t>tak</a:t>
            </a:r>
            <a:r>
              <a:rPr sz="1800" spc="-20" dirty="0">
                <a:solidFill>
                  <a:srgbClr val="FFFFFF"/>
                </a:solidFill>
                <a:latin typeface="Verdana"/>
                <a:cs typeface="Verdana"/>
              </a:rPr>
              <a:t> samo </a:t>
            </a:r>
            <a:r>
              <a:rPr sz="1800" dirty="0">
                <a:solidFill>
                  <a:srgbClr val="FFFFFF"/>
                </a:solidFill>
                <a:latin typeface="Verdana"/>
                <a:cs typeface="Verdana"/>
              </a:rPr>
              <a:t>jak</a:t>
            </a:r>
            <a:r>
              <a:rPr sz="1800" spc="-40" dirty="0">
                <a:solidFill>
                  <a:srgbClr val="FFFFFF"/>
                </a:solidFill>
                <a:latin typeface="Verdana"/>
                <a:cs typeface="Verdana"/>
              </a:rPr>
              <a:t> </a:t>
            </a:r>
            <a:r>
              <a:rPr sz="1800" dirty="0">
                <a:solidFill>
                  <a:srgbClr val="FFFFFF"/>
                </a:solidFill>
                <a:latin typeface="Verdana"/>
                <a:cs typeface="Verdana"/>
              </a:rPr>
              <a:t>w</a:t>
            </a:r>
            <a:r>
              <a:rPr sz="1800" spc="-40" dirty="0">
                <a:solidFill>
                  <a:srgbClr val="FFFFFF"/>
                </a:solidFill>
                <a:latin typeface="Verdana"/>
                <a:cs typeface="Verdana"/>
              </a:rPr>
              <a:t> </a:t>
            </a:r>
            <a:r>
              <a:rPr sz="1800" dirty="0">
                <a:solidFill>
                  <a:srgbClr val="FFFFFF"/>
                </a:solidFill>
                <a:latin typeface="Verdana"/>
                <a:cs typeface="Verdana"/>
              </a:rPr>
              <a:t>smugowatości</a:t>
            </a:r>
            <a:r>
              <a:rPr sz="1800" spc="-35" dirty="0">
                <a:solidFill>
                  <a:srgbClr val="FFFFFF"/>
                </a:solidFill>
                <a:latin typeface="Verdana"/>
                <a:cs typeface="Verdana"/>
              </a:rPr>
              <a:t> </a:t>
            </a:r>
            <a:r>
              <a:rPr sz="1800" dirty="0">
                <a:solidFill>
                  <a:srgbClr val="FFFFFF"/>
                </a:solidFill>
                <a:latin typeface="Verdana"/>
                <a:cs typeface="Verdana"/>
              </a:rPr>
              <a:t>ziemniaka.</a:t>
            </a:r>
            <a:r>
              <a:rPr sz="1800" spc="-60" dirty="0">
                <a:solidFill>
                  <a:srgbClr val="FFFFFF"/>
                </a:solidFill>
                <a:latin typeface="Verdana"/>
                <a:cs typeface="Verdana"/>
              </a:rPr>
              <a:t> </a:t>
            </a:r>
            <a:r>
              <a:rPr sz="1800" dirty="0">
                <a:solidFill>
                  <a:srgbClr val="FFFFFF"/>
                </a:solidFill>
                <a:latin typeface="Verdana"/>
                <a:cs typeface="Verdana"/>
              </a:rPr>
              <a:t>Wirus</a:t>
            </a:r>
            <a:r>
              <a:rPr sz="1800" spc="-50" dirty="0">
                <a:solidFill>
                  <a:srgbClr val="FFFFFF"/>
                </a:solidFill>
                <a:latin typeface="Verdana"/>
                <a:cs typeface="Verdana"/>
              </a:rPr>
              <a:t> </a:t>
            </a:r>
            <a:r>
              <a:rPr sz="1800" dirty="0">
                <a:solidFill>
                  <a:srgbClr val="FFFFFF"/>
                </a:solidFill>
                <a:latin typeface="Verdana"/>
                <a:cs typeface="Verdana"/>
              </a:rPr>
              <a:t>powoduje</a:t>
            </a:r>
            <a:r>
              <a:rPr sz="1800" spc="-30" dirty="0">
                <a:solidFill>
                  <a:srgbClr val="FFFFFF"/>
                </a:solidFill>
                <a:latin typeface="Verdana"/>
                <a:cs typeface="Verdana"/>
              </a:rPr>
              <a:t> </a:t>
            </a:r>
            <a:r>
              <a:rPr sz="1800" spc="-10" dirty="0">
                <a:solidFill>
                  <a:srgbClr val="FFFFFF"/>
                </a:solidFill>
                <a:latin typeface="Verdana"/>
                <a:cs typeface="Verdana"/>
              </a:rPr>
              <a:t>karłowatość </a:t>
            </a:r>
            <a:r>
              <a:rPr sz="1800" dirty="0">
                <a:solidFill>
                  <a:srgbClr val="FFFFFF"/>
                </a:solidFill>
                <a:latin typeface="Verdana"/>
                <a:cs typeface="Verdana"/>
              </a:rPr>
              <a:t>roślin.</a:t>
            </a:r>
            <a:r>
              <a:rPr sz="1800" spc="-65" dirty="0">
                <a:solidFill>
                  <a:srgbClr val="FFFFFF"/>
                </a:solidFill>
                <a:latin typeface="Verdana"/>
                <a:cs typeface="Verdana"/>
              </a:rPr>
              <a:t> </a:t>
            </a:r>
            <a:r>
              <a:rPr sz="1800" dirty="0">
                <a:solidFill>
                  <a:srgbClr val="FFFFFF"/>
                </a:solidFill>
                <a:latin typeface="Verdana"/>
                <a:cs typeface="Verdana"/>
              </a:rPr>
              <a:t>Liście</a:t>
            </a:r>
            <a:r>
              <a:rPr sz="1800" spc="-55" dirty="0">
                <a:solidFill>
                  <a:srgbClr val="FFFFFF"/>
                </a:solidFill>
                <a:latin typeface="Verdana"/>
                <a:cs typeface="Verdana"/>
              </a:rPr>
              <a:t> </a:t>
            </a:r>
            <a:r>
              <a:rPr sz="1800" dirty="0">
                <a:solidFill>
                  <a:srgbClr val="FFFFFF"/>
                </a:solidFill>
                <a:latin typeface="Verdana"/>
                <a:cs typeface="Verdana"/>
              </a:rPr>
              <a:t>osadzone</a:t>
            </a:r>
            <a:r>
              <a:rPr sz="1800" spc="-35" dirty="0">
                <a:solidFill>
                  <a:srgbClr val="FFFFFF"/>
                </a:solidFill>
                <a:latin typeface="Verdana"/>
                <a:cs typeface="Verdana"/>
              </a:rPr>
              <a:t> </a:t>
            </a:r>
            <a:r>
              <a:rPr sz="1800" dirty="0">
                <a:solidFill>
                  <a:srgbClr val="FFFFFF"/>
                </a:solidFill>
                <a:latin typeface="Verdana"/>
                <a:cs typeface="Verdana"/>
              </a:rPr>
              <a:t>są</a:t>
            </a:r>
            <a:r>
              <a:rPr sz="1800" spc="-40" dirty="0">
                <a:solidFill>
                  <a:srgbClr val="FFFFFF"/>
                </a:solidFill>
                <a:latin typeface="Verdana"/>
                <a:cs typeface="Verdana"/>
              </a:rPr>
              <a:t> </a:t>
            </a:r>
            <a:r>
              <a:rPr sz="1800" dirty="0">
                <a:solidFill>
                  <a:srgbClr val="FFFFFF"/>
                </a:solidFill>
                <a:latin typeface="Verdana"/>
                <a:cs typeface="Verdana"/>
              </a:rPr>
              <a:t>gęsto</a:t>
            </a:r>
            <a:r>
              <a:rPr sz="1800" spc="-35" dirty="0">
                <a:solidFill>
                  <a:srgbClr val="FFFFFF"/>
                </a:solidFill>
                <a:latin typeface="Verdana"/>
                <a:cs typeface="Verdana"/>
              </a:rPr>
              <a:t> </a:t>
            </a:r>
            <a:r>
              <a:rPr sz="1800" dirty="0">
                <a:solidFill>
                  <a:srgbClr val="FFFFFF"/>
                </a:solidFill>
                <a:latin typeface="Verdana"/>
                <a:cs typeface="Verdana"/>
              </a:rPr>
              <a:t>bo</a:t>
            </a:r>
            <a:r>
              <a:rPr sz="1800" spc="-30" dirty="0">
                <a:solidFill>
                  <a:srgbClr val="FFFFFF"/>
                </a:solidFill>
                <a:latin typeface="Verdana"/>
                <a:cs typeface="Verdana"/>
              </a:rPr>
              <a:t> </a:t>
            </a:r>
            <a:r>
              <a:rPr sz="1800" dirty="0">
                <a:solidFill>
                  <a:srgbClr val="FFFFFF"/>
                </a:solidFill>
                <a:latin typeface="Verdana"/>
                <a:cs typeface="Verdana"/>
              </a:rPr>
              <a:t>międzywęźla</a:t>
            </a:r>
            <a:r>
              <a:rPr sz="1800" spc="-45" dirty="0">
                <a:solidFill>
                  <a:srgbClr val="FFFFFF"/>
                </a:solidFill>
                <a:latin typeface="Verdana"/>
                <a:cs typeface="Verdana"/>
              </a:rPr>
              <a:t> </a:t>
            </a:r>
            <a:r>
              <a:rPr sz="1800" dirty="0">
                <a:solidFill>
                  <a:srgbClr val="FFFFFF"/>
                </a:solidFill>
                <a:latin typeface="Verdana"/>
                <a:cs typeface="Verdana"/>
              </a:rPr>
              <a:t>są</a:t>
            </a:r>
            <a:r>
              <a:rPr sz="1800" spc="-40" dirty="0">
                <a:solidFill>
                  <a:srgbClr val="FFFFFF"/>
                </a:solidFill>
                <a:latin typeface="Verdana"/>
                <a:cs typeface="Verdana"/>
              </a:rPr>
              <a:t> </a:t>
            </a:r>
            <a:r>
              <a:rPr sz="1800" spc="-10" dirty="0">
                <a:solidFill>
                  <a:srgbClr val="FFFFFF"/>
                </a:solidFill>
                <a:latin typeface="Verdana"/>
                <a:cs typeface="Verdana"/>
              </a:rPr>
              <a:t>silnie</a:t>
            </a:r>
            <a:endParaRPr sz="1800" dirty="0">
              <a:latin typeface="Verdana"/>
              <a:cs typeface="Verdana"/>
            </a:endParaRPr>
          </a:p>
          <a:p>
            <a:pPr marL="355600">
              <a:lnSpc>
                <a:spcPts val="1515"/>
              </a:lnSpc>
            </a:pPr>
            <a:r>
              <a:rPr sz="1800" dirty="0">
                <a:solidFill>
                  <a:srgbClr val="FFFFFF"/>
                </a:solidFill>
                <a:latin typeface="Verdana"/>
                <a:cs typeface="Verdana"/>
              </a:rPr>
              <a:t>skrócone.</a:t>
            </a:r>
            <a:r>
              <a:rPr sz="1800" spc="-65" dirty="0">
                <a:solidFill>
                  <a:srgbClr val="FFFFFF"/>
                </a:solidFill>
                <a:latin typeface="Verdana"/>
                <a:cs typeface="Verdana"/>
              </a:rPr>
              <a:t> </a:t>
            </a:r>
            <a:r>
              <a:rPr sz="1800" dirty="0">
                <a:solidFill>
                  <a:srgbClr val="FFFFFF"/>
                </a:solidFill>
                <a:latin typeface="Verdana"/>
                <a:cs typeface="Verdana"/>
              </a:rPr>
              <a:t>Blaszki</a:t>
            </a:r>
            <a:r>
              <a:rPr sz="1800" spc="-45" dirty="0">
                <a:solidFill>
                  <a:srgbClr val="FFFFFF"/>
                </a:solidFill>
                <a:latin typeface="Verdana"/>
                <a:cs typeface="Verdana"/>
              </a:rPr>
              <a:t> </a:t>
            </a:r>
            <a:r>
              <a:rPr sz="1800" dirty="0">
                <a:solidFill>
                  <a:srgbClr val="FFFFFF"/>
                </a:solidFill>
                <a:latin typeface="Verdana"/>
                <a:cs typeface="Verdana"/>
              </a:rPr>
              <a:t>kędzierzawią</a:t>
            </a:r>
            <a:r>
              <a:rPr sz="1800" spc="-50" dirty="0">
                <a:solidFill>
                  <a:srgbClr val="FFFFFF"/>
                </a:solidFill>
                <a:latin typeface="Verdana"/>
                <a:cs typeface="Verdana"/>
              </a:rPr>
              <a:t> </a:t>
            </a:r>
            <a:r>
              <a:rPr sz="1800" dirty="0">
                <a:solidFill>
                  <a:srgbClr val="FFFFFF"/>
                </a:solidFill>
                <a:latin typeface="Verdana"/>
                <a:cs typeface="Verdana"/>
              </a:rPr>
              <a:t>się.</a:t>
            </a:r>
            <a:r>
              <a:rPr sz="1800" spc="-45" dirty="0">
                <a:solidFill>
                  <a:srgbClr val="FFFFFF"/>
                </a:solidFill>
                <a:latin typeface="Verdana"/>
                <a:cs typeface="Verdana"/>
              </a:rPr>
              <a:t> </a:t>
            </a:r>
            <a:r>
              <a:rPr sz="1800" dirty="0">
                <a:solidFill>
                  <a:srgbClr val="FFFFFF"/>
                </a:solidFill>
                <a:latin typeface="Verdana"/>
                <a:cs typeface="Verdana"/>
              </a:rPr>
              <a:t>Roślina</a:t>
            </a:r>
            <a:r>
              <a:rPr sz="1800" spc="-55" dirty="0">
                <a:solidFill>
                  <a:srgbClr val="FFFFFF"/>
                </a:solidFill>
                <a:latin typeface="Verdana"/>
                <a:cs typeface="Verdana"/>
              </a:rPr>
              <a:t> </a:t>
            </a:r>
            <a:r>
              <a:rPr sz="1800" spc="-10" dirty="0">
                <a:solidFill>
                  <a:srgbClr val="FFFFFF"/>
                </a:solidFill>
                <a:latin typeface="Verdana"/>
                <a:cs typeface="Verdana"/>
              </a:rPr>
              <a:t>przypomina</a:t>
            </a:r>
            <a:endParaRPr sz="1800" dirty="0">
              <a:latin typeface="Verdana"/>
              <a:cs typeface="Verdana"/>
            </a:endParaRPr>
          </a:p>
          <a:p>
            <a:pPr marL="355600">
              <a:lnSpc>
                <a:spcPts val="1945"/>
              </a:lnSpc>
            </a:pPr>
            <a:r>
              <a:rPr sz="1800" dirty="0">
                <a:solidFill>
                  <a:srgbClr val="FFFFFF"/>
                </a:solidFill>
                <a:latin typeface="Verdana"/>
                <a:cs typeface="Verdana"/>
              </a:rPr>
              <a:t>pokrojowo</a:t>
            </a:r>
            <a:r>
              <a:rPr sz="1800" spc="-60" dirty="0">
                <a:solidFill>
                  <a:srgbClr val="FFFFFF"/>
                </a:solidFill>
                <a:latin typeface="Verdana"/>
                <a:cs typeface="Verdana"/>
              </a:rPr>
              <a:t> </a:t>
            </a:r>
            <a:r>
              <a:rPr sz="1800" dirty="0">
                <a:solidFill>
                  <a:srgbClr val="FFFFFF"/>
                </a:solidFill>
                <a:latin typeface="Verdana"/>
                <a:cs typeface="Verdana"/>
              </a:rPr>
              <a:t>kędzierzawą</a:t>
            </a:r>
            <a:r>
              <a:rPr sz="1800" spc="-35" dirty="0">
                <a:solidFill>
                  <a:srgbClr val="FFFFFF"/>
                </a:solidFill>
                <a:latin typeface="Verdana"/>
                <a:cs typeface="Verdana"/>
              </a:rPr>
              <a:t> </a:t>
            </a:r>
            <a:r>
              <a:rPr sz="1800" spc="-10" dirty="0">
                <a:solidFill>
                  <a:srgbClr val="FFFFFF"/>
                </a:solidFill>
                <a:latin typeface="Verdana"/>
                <a:cs typeface="Verdana"/>
              </a:rPr>
              <a:t>kępę.</a:t>
            </a:r>
            <a:endParaRPr sz="1800" dirty="0">
              <a:latin typeface="Verdana"/>
              <a:cs typeface="Verdana"/>
            </a:endParaRPr>
          </a:p>
          <a:p>
            <a:pPr>
              <a:lnSpc>
                <a:spcPct val="100000"/>
              </a:lnSpc>
              <a:spcBef>
                <a:spcPts val="400"/>
              </a:spcBef>
            </a:pPr>
            <a:endParaRPr sz="1800" dirty="0">
              <a:latin typeface="Verdana"/>
              <a:cs typeface="Verdana"/>
            </a:endParaRPr>
          </a:p>
          <a:p>
            <a:pPr marL="355600" marR="109855" indent="-343535">
              <a:lnSpc>
                <a:spcPct val="80000"/>
              </a:lnSpc>
              <a:buClr>
                <a:srgbClr val="FFFFCC"/>
              </a:buClr>
              <a:buSzPct val="69444"/>
              <a:buFont typeface="Wingdings"/>
              <a:buChar char=""/>
              <a:tabLst>
                <a:tab pos="355600" algn="l"/>
              </a:tabLst>
            </a:pPr>
            <a:r>
              <a:rPr sz="1800" dirty="0">
                <a:solidFill>
                  <a:srgbClr val="FFFFFF"/>
                </a:solidFill>
                <a:latin typeface="Verdana"/>
                <a:cs typeface="Verdana"/>
              </a:rPr>
              <a:t>kędzierzawka</a:t>
            </a:r>
            <a:r>
              <a:rPr sz="1800" spc="-30" dirty="0">
                <a:solidFill>
                  <a:srgbClr val="FFFFFF"/>
                </a:solidFill>
                <a:latin typeface="Verdana"/>
                <a:cs typeface="Verdana"/>
              </a:rPr>
              <a:t> </a:t>
            </a:r>
            <a:r>
              <a:rPr sz="1800" dirty="0">
                <a:solidFill>
                  <a:srgbClr val="FFFFFF"/>
                </a:solidFill>
                <a:latin typeface="Verdana"/>
                <a:cs typeface="Verdana"/>
              </a:rPr>
              <a:t>płaszczyńcowa</a:t>
            </a:r>
            <a:r>
              <a:rPr sz="1800" spc="-30" dirty="0">
                <a:solidFill>
                  <a:srgbClr val="FFFFFF"/>
                </a:solidFill>
                <a:latin typeface="Verdana"/>
                <a:cs typeface="Verdana"/>
              </a:rPr>
              <a:t> </a:t>
            </a:r>
            <a:r>
              <a:rPr sz="1800" dirty="0">
                <a:solidFill>
                  <a:srgbClr val="FFFFFF"/>
                </a:solidFill>
                <a:latin typeface="Verdana"/>
                <a:cs typeface="Verdana"/>
              </a:rPr>
              <a:t>buraka</a:t>
            </a:r>
            <a:r>
              <a:rPr sz="1800" spc="-40" dirty="0">
                <a:solidFill>
                  <a:srgbClr val="FFFFFF"/>
                </a:solidFill>
                <a:latin typeface="Verdana"/>
                <a:cs typeface="Verdana"/>
              </a:rPr>
              <a:t> </a:t>
            </a:r>
            <a:r>
              <a:rPr sz="1800" dirty="0">
                <a:solidFill>
                  <a:srgbClr val="FFFFFF"/>
                </a:solidFill>
                <a:latin typeface="Verdana"/>
                <a:cs typeface="Verdana"/>
              </a:rPr>
              <a:t>(Beet</a:t>
            </a:r>
            <a:r>
              <a:rPr sz="1800" spc="-5" dirty="0">
                <a:solidFill>
                  <a:srgbClr val="FFFFFF"/>
                </a:solidFill>
                <a:latin typeface="Verdana"/>
                <a:cs typeface="Verdana"/>
              </a:rPr>
              <a:t> </a:t>
            </a:r>
            <a:r>
              <a:rPr sz="1800" dirty="0">
                <a:solidFill>
                  <a:srgbClr val="FFFFFF"/>
                </a:solidFill>
                <a:latin typeface="Verdana"/>
                <a:cs typeface="Verdana"/>
              </a:rPr>
              <a:t>leaf</a:t>
            </a:r>
            <a:r>
              <a:rPr sz="1800" spc="-25" dirty="0">
                <a:solidFill>
                  <a:srgbClr val="FFFFFF"/>
                </a:solidFill>
                <a:latin typeface="Verdana"/>
                <a:cs typeface="Verdana"/>
              </a:rPr>
              <a:t> </a:t>
            </a:r>
            <a:r>
              <a:rPr sz="1800" dirty="0">
                <a:solidFill>
                  <a:srgbClr val="FFFFFF"/>
                </a:solidFill>
                <a:latin typeface="Verdana"/>
                <a:cs typeface="Verdana"/>
              </a:rPr>
              <a:t>curl</a:t>
            </a:r>
            <a:r>
              <a:rPr sz="1800" spc="-20" dirty="0">
                <a:solidFill>
                  <a:srgbClr val="FFFFFF"/>
                </a:solidFill>
                <a:latin typeface="Verdana"/>
                <a:cs typeface="Verdana"/>
              </a:rPr>
              <a:t> </a:t>
            </a:r>
            <a:r>
              <a:rPr sz="1800" dirty="0">
                <a:solidFill>
                  <a:srgbClr val="FFFFFF"/>
                </a:solidFill>
                <a:latin typeface="Verdana"/>
                <a:cs typeface="Verdana"/>
              </a:rPr>
              <a:t>virus</a:t>
            </a:r>
            <a:r>
              <a:rPr sz="1800" spc="-35" dirty="0">
                <a:solidFill>
                  <a:srgbClr val="FFFFFF"/>
                </a:solidFill>
                <a:latin typeface="Verdana"/>
                <a:cs typeface="Verdana"/>
              </a:rPr>
              <a:t> </a:t>
            </a:r>
            <a:r>
              <a:rPr sz="1800" spc="-20" dirty="0">
                <a:solidFill>
                  <a:srgbClr val="FFFFFF"/>
                </a:solidFill>
                <a:latin typeface="Verdana"/>
                <a:cs typeface="Verdana"/>
              </a:rPr>
              <a:t>BLCV </a:t>
            </a:r>
            <a:r>
              <a:rPr sz="1800" dirty="0">
                <a:solidFill>
                  <a:srgbClr val="FFFFFF"/>
                </a:solidFill>
                <a:latin typeface="Verdana"/>
                <a:cs typeface="Verdana"/>
              </a:rPr>
              <a:t>(Beta</a:t>
            </a:r>
            <a:r>
              <a:rPr sz="1800" spc="-30" dirty="0">
                <a:solidFill>
                  <a:srgbClr val="FFFFFF"/>
                </a:solidFill>
                <a:latin typeface="Verdana"/>
                <a:cs typeface="Verdana"/>
              </a:rPr>
              <a:t> </a:t>
            </a:r>
            <a:r>
              <a:rPr sz="1800" dirty="0">
                <a:solidFill>
                  <a:srgbClr val="FFFFFF"/>
                </a:solidFill>
                <a:latin typeface="Verdana"/>
                <a:cs typeface="Verdana"/>
              </a:rPr>
              <a:t>virus</a:t>
            </a:r>
            <a:r>
              <a:rPr sz="1800" spc="-30" dirty="0">
                <a:solidFill>
                  <a:srgbClr val="FFFFFF"/>
                </a:solidFill>
                <a:latin typeface="Verdana"/>
                <a:cs typeface="Verdana"/>
              </a:rPr>
              <a:t> </a:t>
            </a:r>
            <a:r>
              <a:rPr sz="1800" dirty="0">
                <a:solidFill>
                  <a:srgbClr val="FFFFFF"/>
                </a:solidFill>
                <a:latin typeface="Verdana"/>
                <a:cs typeface="Verdana"/>
              </a:rPr>
              <a:t>3))</a:t>
            </a:r>
            <a:r>
              <a:rPr sz="1800" spc="-15" dirty="0">
                <a:solidFill>
                  <a:srgbClr val="FFFFFF"/>
                </a:solidFill>
                <a:latin typeface="Verdana"/>
                <a:cs typeface="Verdana"/>
              </a:rPr>
              <a:t> </a:t>
            </a:r>
            <a:r>
              <a:rPr sz="1800" dirty="0">
                <a:solidFill>
                  <a:srgbClr val="FFFFFF"/>
                </a:solidFill>
                <a:latin typeface="Verdana"/>
                <a:cs typeface="Verdana"/>
              </a:rPr>
              <a:t>–</a:t>
            </a:r>
            <a:r>
              <a:rPr sz="1800" spc="-15" dirty="0">
                <a:solidFill>
                  <a:srgbClr val="FFFFFF"/>
                </a:solidFill>
                <a:latin typeface="Verdana"/>
                <a:cs typeface="Verdana"/>
              </a:rPr>
              <a:t> </a:t>
            </a:r>
            <a:r>
              <a:rPr sz="1800" dirty="0">
                <a:solidFill>
                  <a:srgbClr val="FFFFFF"/>
                </a:solidFill>
                <a:latin typeface="Verdana"/>
                <a:cs typeface="Verdana"/>
              </a:rPr>
              <a:t>wirus</a:t>
            </a:r>
            <a:r>
              <a:rPr sz="1800" spc="-40" dirty="0">
                <a:solidFill>
                  <a:srgbClr val="FFFFFF"/>
                </a:solidFill>
                <a:latin typeface="Verdana"/>
                <a:cs typeface="Verdana"/>
              </a:rPr>
              <a:t> </a:t>
            </a:r>
            <a:r>
              <a:rPr sz="1800" dirty="0">
                <a:solidFill>
                  <a:srgbClr val="FFFFFF"/>
                </a:solidFill>
                <a:latin typeface="Verdana"/>
                <a:cs typeface="Verdana"/>
              </a:rPr>
              <a:t>tylko</a:t>
            </a:r>
            <a:r>
              <a:rPr sz="1800" spc="-35" dirty="0">
                <a:solidFill>
                  <a:srgbClr val="FFFFFF"/>
                </a:solidFill>
                <a:latin typeface="Verdana"/>
                <a:cs typeface="Verdana"/>
              </a:rPr>
              <a:t> </a:t>
            </a:r>
            <a:r>
              <a:rPr sz="1800" dirty="0">
                <a:solidFill>
                  <a:srgbClr val="FFFFFF"/>
                </a:solidFill>
                <a:latin typeface="Verdana"/>
                <a:cs typeface="Verdana"/>
              </a:rPr>
              <a:t>w</a:t>
            </a:r>
            <a:r>
              <a:rPr sz="1800" spc="-25" dirty="0">
                <a:solidFill>
                  <a:srgbClr val="FFFFFF"/>
                </a:solidFill>
                <a:latin typeface="Verdana"/>
                <a:cs typeface="Verdana"/>
              </a:rPr>
              <a:t> </a:t>
            </a:r>
            <a:r>
              <a:rPr sz="1800" dirty="0">
                <a:solidFill>
                  <a:srgbClr val="FFFFFF"/>
                </a:solidFill>
                <a:latin typeface="Verdana"/>
                <a:cs typeface="Verdana"/>
              </a:rPr>
              <a:t>ciele</a:t>
            </a:r>
            <a:r>
              <a:rPr sz="1800" spc="-30" dirty="0">
                <a:solidFill>
                  <a:srgbClr val="FFFFFF"/>
                </a:solidFill>
                <a:latin typeface="Verdana"/>
                <a:cs typeface="Verdana"/>
              </a:rPr>
              <a:t> </a:t>
            </a:r>
            <a:r>
              <a:rPr sz="1800" dirty="0">
                <a:solidFill>
                  <a:srgbClr val="FFFFFF"/>
                </a:solidFill>
                <a:latin typeface="Verdana"/>
                <a:cs typeface="Verdana"/>
              </a:rPr>
              <a:t>owada</a:t>
            </a:r>
            <a:r>
              <a:rPr sz="1800" spc="-25" dirty="0">
                <a:solidFill>
                  <a:srgbClr val="FFFFFF"/>
                </a:solidFill>
                <a:latin typeface="Verdana"/>
                <a:cs typeface="Verdana"/>
              </a:rPr>
              <a:t> </a:t>
            </a:r>
            <a:r>
              <a:rPr sz="1800" spc="-10" dirty="0">
                <a:solidFill>
                  <a:srgbClr val="FFFFFF"/>
                </a:solidFill>
                <a:latin typeface="Verdana"/>
                <a:cs typeface="Verdana"/>
              </a:rPr>
              <a:t>nabiera </a:t>
            </a:r>
            <a:r>
              <a:rPr sz="1800" dirty="0">
                <a:solidFill>
                  <a:srgbClr val="FFFFFF"/>
                </a:solidFill>
                <a:latin typeface="Verdana"/>
                <a:cs typeface="Verdana"/>
              </a:rPr>
              <a:t>chorobotwórczości,</a:t>
            </a:r>
            <a:r>
              <a:rPr sz="1800" spc="-45" dirty="0">
                <a:solidFill>
                  <a:srgbClr val="FFFFFF"/>
                </a:solidFill>
                <a:latin typeface="Verdana"/>
                <a:cs typeface="Verdana"/>
              </a:rPr>
              <a:t> </a:t>
            </a:r>
            <a:r>
              <a:rPr sz="1800" dirty="0">
                <a:solidFill>
                  <a:srgbClr val="FFFFFF"/>
                </a:solidFill>
                <a:latin typeface="Verdana"/>
                <a:cs typeface="Verdana"/>
              </a:rPr>
              <a:t>jest</a:t>
            </a:r>
            <a:r>
              <a:rPr sz="1800" spc="-25" dirty="0">
                <a:solidFill>
                  <a:srgbClr val="FFFFFF"/>
                </a:solidFill>
                <a:latin typeface="Verdana"/>
                <a:cs typeface="Verdana"/>
              </a:rPr>
              <a:t> </a:t>
            </a:r>
            <a:r>
              <a:rPr sz="1800" dirty="0">
                <a:solidFill>
                  <a:srgbClr val="FFFFFF"/>
                </a:solidFill>
                <a:latin typeface="Verdana"/>
                <a:cs typeface="Verdana"/>
              </a:rPr>
              <a:t>on</a:t>
            </a:r>
            <a:r>
              <a:rPr sz="1800" spc="-35" dirty="0">
                <a:solidFill>
                  <a:srgbClr val="FFFFFF"/>
                </a:solidFill>
                <a:latin typeface="Verdana"/>
                <a:cs typeface="Verdana"/>
              </a:rPr>
              <a:t> </a:t>
            </a:r>
            <a:r>
              <a:rPr sz="1800" dirty="0">
                <a:solidFill>
                  <a:srgbClr val="FFFFFF"/>
                </a:solidFill>
                <a:latin typeface="Verdana"/>
                <a:cs typeface="Verdana"/>
              </a:rPr>
              <a:t>trwały,</a:t>
            </a:r>
            <a:r>
              <a:rPr sz="1800" spc="-45" dirty="0">
                <a:solidFill>
                  <a:srgbClr val="FFFFFF"/>
                </a:solidFill>
                <a:latin typeface="Verdana"/>
                <a:cs typeface="Verdana"/>
              </a:rPr>
              <a:t> </a:t>
            </a:r>
            <a:r>
              <a:rPr sz="1800" dirty="0">
                <a:solidFill>
                  <a:srgbClr val="FFFFFF"/>
                </a:solidFill>
                <a:latin typeface="Verdana"/>
                <a:cs typeface="Verdana"/>
              </a:rPr>
              <a:t>przenoszony</a:t>
            </a:r>
            <a:r>
              <a:rPr sz="1800" spc="-30" dirty="0">
                <a:solidFill>
                  <a:srgbClr val="FFFFFF"/>
                </a:solidFill>
                <a:latin typeface="Verdana"/>
                <a:cs typeface="Verdana"/>
              </a:rPr>
              <a:t> </a:t>
            </a:r>
            <a:r>
              <a:rPr sz="1800" spc="-10" dirty="0">
                <a:solidFill>
                  <a:srgbClr val="FFFFFF"/>
                </a:solidFill>
                <a:latin typeface="Verdana"/>
                <a:cs typeface="Verdana"/>
              </a:rPr>
              <a:t>przez</a:t>
            </a:r>
            <a:endParaRPr sz="1800" dirty="0">
              <a:latin typeface="Verdana"/>
              <a:cs typeface="Verdana"/>
            </a:endParaRPr>
          </a:p>
          <a:p>
            <a:pPr marL="355600">
              <a:lnSpc>
                <a:spcPts val="1515"/>
              </a:lnSpc>
            </a:pPr>
            <a:r>
              <a:rPr sz="1800" dirty="0">
                <a:solidFill>
                  <a:srgbClr val="FFFFFF"/>
                </a:solidFill>
                <a:latin typeface="Verdana"/>
                <a:cs typeface="Verdana"/>
              </a:rPr>
              <a:t>płaszczyńca</a:t>
            </a:r>
            <a:r>
              <a:rPr sz="1800" spc="-30" dirty="0">
                <a:solidFill>
                  <a:srgbClr val="FFFFFF"/>
                </a:solidFill>
                <a:latin typeface="Verdana"/>
                <a:cs typeface="Verdana"/>
              </a:rPr>
              <a:t> </a:t>
            </a:r>
            <a:r>
              <a:rPr sz="1800" dirty="0">
                <a:solidFill>
                  <a:srgbClr val="FFFFFF"/>
                </a:solidFill>
                <a:latin typeface="Verdana"/>
                <a:cs typeface="Verdana"/>
              </a:rPr>
              <a:t>burakowego.</a:t>
            </a:r>
            <a:r>
              <a:rPr sz="1800" spc="-45" dirty="0">
                <a:solidFill>
                  <a:srgbClr val="FFFFFF"/>
                </a:solidFill>
                <a:latin typeface="Verdana"/>
                <a:cs typeface="Verdana"/>
              </a:rPr>
              <a:t> </a:t>
            </a:r>
            <a:r>
              <a:rPr sz="1800" dirty="0">
                <a:solidFill>
                  <a:srgbClr val="FFFFFF"/>
                </a:solidFill>
                <a:latin typeface="Verdana"/>
                <a:cs typeface="Verdana"/>
              </a:rPr>
              <a:t>Objawem</a:t>
            </a:r>
            <a:r>
              <a:rPr sz="1800" spc="-40" dirty="0">
                <a:solidFill>
                  <a:srgbClr val="FFFFFF"/>
                </a:solidFill>
                <a:latin typeface="Verdana"/>
                <a:cs typeface="Verdana"/>
              </a:rPr>
              <a:t> </a:t>
            </a:r>
            <a:r>
              <a:rPr sz="1800" dirty="0">
                <a:solidFill>
                  <a:srgbClr val="FFFFFF"/>
                </a:solidFill>
                <a:latin typeface="Verdana"/>
                <a:cs typeface="Verdana"/>
              </a:rPr>
              <a:t>choroby</a:t>
            </a:r>
            <a:r>
              <a:rPr sz="1800" spc="-30" dirty="0">
                <a:solidFill>
                  <a:srgbClr val="FFFFFF"/>
                </a:solidFill>
                <a:latin typeface="Verdana"/>
                <a:cs typeface="Verdana"/>
              </a:rPr>
              <a:t> </a:t>
            </a:r>
            <a:r>
              <a:rPr sz="1800" spc="-20" dirty="0">
                <a:solidFill>
                  <a:srgbClr val="FFFFFF"/>
                </a:solidFill>
                <a:latin typeface="Verdana"/>
                <a:cs typeface="Verdana"/>
              </a:rPr>
              <a:t>jest</a:t>
            </a:r>
            <a:endParaRPr sz="1800" dirty="0">
              <a:latin typeface="Verdana"/>
              <a:cs typeface="Verdana"/>
            </a:endParaRPr>
          </a:p>
          <a:p>
            <a:pPr marL="355600" marR="5080">
              <a:lnSpc>
                <a:spcPct val="80000"/>
              </a:lnSpc>
              <a:spcBef>
                <a:spcPts val="219"/>
              </a:spcBef>
            </a:pPr>
            <a:r>
              <a:rPr sz="1800" dirty="0">
                <a:solidFill>
                  <a:srgbClr val="FFFFFF"/>
                </a:solidFill>
                <a:latin typeface="Verdana"/>
                <a:cs typeface="Verdana"/>
              </a:rPr>
              <a:t>kędzierzawienie</a:t>
            </a:r>
            <a:r>
              <a:rPr sz="1800" spc="-40" dirty="0">
                <a:solidFill>
                  <a:srgbClr val="FFFFFF"/>
                </a:solidFill>
                <a:latin typeface="Verdana"/>
                <a:cs typeface="Verdana"/>
              </a:rPr>
              <a:t> </a:t>
            </a:r>
            <a:r>
              <a:rPr sz="1800" dirty="0">
                <a:solidFill>
                  <a:srgbClr val="FFFFFF"/>
                </a:solidFill>
                <a:latin typeface="Verdana"/>
                <a:cs typeface="Verdana"/>
              </a:rPr>
              <a:t>liści</a:t>
            </a:r>
            <a:r>
              <a:rPr sz="1800" spc="-50" dirty="0">
                <a:solidFill>
                  <a:srgbClr val="FFFFFF"/>
                </a:solidFill>
                <a:latin typeface="Verdana"/>
                <a:cs typeface="Verdana"/>
              </a:rPr>
              <a:t> </a:t>
            </a:r>
            <a:r>
              <a:rPr sz="1800" dirty="0">
                <a:solidFill>
                  <a:srgbClr val="FFFFFF"/>
                </a:solidFill>
                <a:latin typeface="Verdana"/>
                <a:cs typeface="Verdana"/>
              </a:rPr>
              <a:t>najmłodszych,</a:t>
            </a:r>
            <a:r>
              <a:rPr sz="1800" spc="-40" dirty="0">
                <a:solidFill>
                  <a:srgbClr val="FFFFFF"/>
                </a:solidFill>
                <a:latin typeface="Verdana"/>
                <a:cs typeface="Verdana"/>
              </a:rPr>
              <a:t> </a:t>
            </a:r>
            <a:r>
              <a:rPr sz="1800" dirty="0">
                <a:solidFill>
                  <a:srgbClr val="FFFFFF"/>
                </a:solidFill>
                <a:latin typeface="Verdana"/>
                <a:cs typeface="Verdana"/>
              </a:rPr>
              <a:t>nerw</a:t>
            </a:r>
            <a:r>
              <a:rPr sz="1800" spc="-45" dirty="0">
                <a:solidFill>
                  <a:srgbClr val="FFFFFF"/>
                </a:solidFill>
                <a:latin typeface="Verdana"/>
                <a:cs typeface="Verdana"/>
              </a:rPr>
              <a:t> </a:t>
            </a:r>
            <a:r>
              <a:rPr sz="1800" dirty="0">
                <a:solidFill>
                  <a:srgbClr val="FFFFFF"/>
                </a:solidFill>
                <a:latin typeface="Verdana"/>
                <a:cs typeface="Verdana"/>
              </a:rPr>
              <a:t>główny</a:t>
            </a:r>
            <a:r>
              <a:rPr sz="1800" spc="-45" dirty="0">
                <a:solidFill>
                  <a:srgbClr val="FFFFFF"/>
                </a:solidFill>
                <a:latin typeface="Verdana"/>
                <a:cs typeface="Verdana"/>
              </a:rPr>
              <a:t> </a:t>
            </a:r>
            <a:r>
              <a:rPr sz="1800" dirty="0">
                <a:solidFill>
                  <a:srgbClr val="FFFFFF"/>
                </a:solidFill>
                <a:latin typeface="Verdana"/>
                <a:cs typeface="Verdana"/>
              </a:rPr>
              <a:t>i</a:t>
            </a:r>
            <a:r>
              <a:rPr sz="1800" spc="-35" dirty="0">
                <a:solidFill>
                  <a:srgbClr val="FFFFFF"/>
                </a:solidFill>
                <a:latin typeface="Verdana"/>
                <a:cs typeface="Verdana"/>
              </a:rPr>
              <a:t> </a:t>
            </a:r>
            <a:r>
              <a:rPr sz="1800" dirty="0">
                <a:solidFill>
                  <a:srgbClr val="FFFFFF"/>
                </a:solidFill>
                <a:latin typeface="Verdana"/>
                <a:cs typeface="Verdana"/>
              </a:rPr>
              <a:t>boczny</a:t>
            </a:r>
            <a:r>
              <a:rPr sz="1800" spc="-45" dirty="0">
                <a:solidFill>
                  <a:srgbClr val="FFFFFF"/>
                </a:solidFill>
                <a:latin typeface="Verdana"/>
                <a:cs typeface="Verdana"/>
              </a:rPr>
              <a:t> </a:t>
            </a:r>
            <a:r>
              <a:rPr sz="1800" spc="-10" dirty="0">
                <a:solidFill>
                  <a:srgbClr val="FFFFFF"/>
                </a:solidFill>
                <a:latin typeface="Verdana"/>
                <a:cs typeface="Verdana"/>
              </a:rPr>
              <a:t>ulega </a:t>
            </a:r>
            <a:r>
              <a:rPr sz="1800" dirty="0">
                <a:solidFill>
                  <a:srgbClr val="FFFFFF"/>
                </a:solidFill>
                <a:latin typeface="Verdana"/>
                <a:cs typeface="Verdana"/>
              </a:rPr>
              <a:t>silnemu</a:t>
            </a:r>
            <a:r>
              <a:rPr sz="1800" spc="-45" dirty="0">
                <a:solidFill>
                  <a:srgbClr val="FFFFFF"/>
                </a:solidFill>
                <a:latin typeface="Verdana"/>
                <a:cs typeface="Verdana"/>
              </a:rPr>
              <a:t> </a:t>
            </a:r>
            <a:r>
              <a:rPr sz="1800" dirty="0">
                <a:solidFill>
                  <a:srgbClr val="FFFFFF"/>
                </a:solidFill>
                <a:latin typeface="Verdana"/>
                <a:cs typeface="Verdana"/>
              </a:rPr>
              <a:t>skróceniu,</a:t>
            </a:r>
            <a:r>
              <a:rPr sz="1800" spc="-55" dirty="0">
                <a:solidFill>
                  <a:srgbClr val="FFFFFF"/>
                </a:solidFill>
                <a:latin typeface="Verdana"/>
                <a:cs typeface="Verdana"/>
              </a:rPr>
              <a:t> </a:t>
            </a:r>
            <a:r>
              <a:rPr sz="1800" dirty="0">
                <a:solidFill>
                  <a:srgbClr val="FFFFFF"/>
                </a:solidFill>
                <a:latin typeface="Verdana"/>
                <a:cs typeface="Verdana"/>
              </a:rPr>
              <a:t>blaszka</a:t>
            </a:r>
            <a:r>
              <a:rPr sz="1800" spc="-50" dirty="0">
                <a:solidFill>
                  <a:srgbClr val="FFFFFF"/>
                </a:solidFill>
                <a:latin typeface="Verdana"/>
                <a:cs typeface="Verdana"/>
              </a:rPr>
              <a:t> </a:t>
            </a:r>
            <a:r>
              <a:rPr sz="1800" dirty="0">
                <a:solidFill>
                  <a:srgbClr val="FFFFFF"/>
                </a:solidFill>
                <a:latin typeface="Verdana"/>
                <a:cs typeface="Verdana"/>
              </a:rPr>
              <a:t>skędzierzawiona,</a:t>
            </a:r>
            <a:r>
              <a:rPr sz="1800" spc="-50" dirty="0">
                <a:solidFill>
                  <a:srgbClr val="FFFFFF"/>
                </a:solidFill>
                <a:latin typeface="Verdana"/>
                <a:cs typeface="Verdana"/>
              </a:rPr>
              <a:t> </a:t>
            </a:r>
            <a:r>
              <a:rPr sz="1800" dirty="0">
                <a:solidFill>
                  <a:srgbClr val="FFFFFF"/>
                </a:solidFill>
                <a:latin typeface="Verdana"/>
                <a:cs typeface="Verdana"/>
              </a:rPr>
              <a:t>nekroza,</a:t>
            </a:r>
            <a:r>
              <a:rPr sz="1800" spc="-60" dirty="0">
                <a:solidFill>
                  <a:srgbClr val="FFFFFF"/>
                </a:solidFill>
                <a:latin typeface="Verdana"/>
                <a:cs typeface="Verdana"/>
              </a:rPr>
              <a:t> </a:t>
            </a:r>
            <a:r>
              <a:rPr sz="1800" spc="-10" dirty="0">
                <a:solidFill>
                  <a:srgbClr val="FFFFFF"/>
                </a:solidFill>
                <a:latin typeface="Verdana"/>
                <a:cs typeface="Verdana"/>
              </a:rPr>
              <a:t>blaszka </a:t>
            </a:r>
            <a:r>
              <a:rPr sz="1800" dirty="0">
                <a:solidFill>
                  <a:srgbClr val="FFFFFF"/>
                </a:solidFill>
                <a:latin typeface="Verdana"/>
                <a:cs typeface="Verdana"/>
              </a:rPr>
              <a:t>krucha,</a:t>
            </a:r>
            <a:r>
              <a:rPr sz="1800" spc="-40" dirty="0">
                <a:solidFill>
                  <a:srgbClr val="FFFFFF"/>
                </a:solidFill>
                <a:latin typeface="Verdana"/>
                <a:cs typeface="Verdana"/>
              </a:rPr>
              <a:t> </a:t>
            </a:r>
            <a:r>
              <a:rPr sz="1800" dirty="0">
                <a:solidFill>
                  <a:srgbClr val="FFFFFF"/>
                </a:solidFill>
                <a:latin typeface="Verdana"/>
                <a:cs typeface="Verdana"/>
              </a:rPr>
              <a:t>łamie</a:t>
            </a:r>
            <a:r>
              <a:rPr sz="1800" spc="-15" dirty="0">
                <a:solidFill>
                  <a:srgbClr val="FFFFFF"/>
                </a:solidFill>
                <a:latin typeface="Verdana"/>
                <a:cs typeface="Verdana"/>
              </a:rPr>
              <a:t> </a:t>
            </a:r>
            <a:r>
              <a:rPr sz="1800" spc="-25" dirty="0">
                <a:solidFill>
                  <a:srgbClr val="FFFFFF"/>
                </a:solidFill>
                <a:latin typeface="Verdana"/>
                <a:cs typeface="Verdana"/>
              </a:rPr>
              <a:t>się</a:t>
            </a:r>
            <a:endParaRPr sz="1800" dirty="0">
              <a:latin typeface="Verdana"/>
              <a:cs typeface="Verdan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905000" y="685800"/>
            <a:ext cx="4894199" cy="5351399"/>
          </a:xfrm>
          <a:prstGeom prst="rect">
            <a:avLst/>
          </a:prstGeom>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49069" y="1857578"/>
            <a:ext cx="6015990" cy="1794510"/>
          </a:xfrm>
          <a:prstGeom prst="rect">
            <a:avLst/>
          </a:prstGeom>
        </p:spPr>
        <p:txBody>
          <a:bodyPr vert="horz" wrap="square" lIns="0" tIns="13335" rIns="0" bIns="0" rtlCol="0">
            <a:spAutoFit/>
          </a:bodyPr>
          <a:lstStyle/>
          <a:p>
            <a:pPr marL="355600" marR="5080" indent="-342900">
              <a:lnSpc>
                <a:spcPct val="100000"/>
              </a:lnSpc>
              <a:spcBef>
                <a:spcPts val="105"/>
              </a:spcBef>
              <a:buClr>
                <a:srgbClr val="FFFFCC"/>
              </a:buClr>
              <a:buSzPct val="68965"/>
              <a:buFont typeface="Wingdings"/>
              <a:buChar char=""/>
              <a:tabLst>
                <a:tab pos="355600" algn="l"/>
                <a:tab pos="4246880" algn="l"/>
              </a:tabLst>
            </a:pPr>
            <a:r>
              <a:rPr sz="2900" dirty="0">
                <a:solidFill>
                  <a:srgbClr val="FFFFFF"/>
                </a:solidFill>
                <a:latin typeface="Verdana"/>
                <a:cs typeface="Verdana"/>
              </a:rPr>
              <a:t>Wirusy</a:t>
            </a:r>
            <a:r>
              <a:rPr sz="2900" spc="-15" dirty="0">
                <a:solidFill>
                  <a:srgbClr val="FFFFFF"/>
                </a:solidFill>
                <a:latin typeface="Verdana"/>
                <a:cs typeface="Verdana"/>
              </a:rPr>
              <a:t> </a:t>
            </a:r>
            <a:r>
              <a:rPr sz="2900" dirty="0">
                <a:solidFill>
                  <a:srgbClr val="FFFFFF"/>
                </a:solidFill>
                <a:latin typeface="Verdana"/>
                <a:cs typeface="Verdana"/>
              </a:rPr>
              <a:t>mogą</a:t>
            </a:r>
            <a:r>
              <a:rPr sz="2900" spc="-20" dirty="0">
                <a:solidFill>
                  <a:srgbClr val="FFFFFF"/>
                </a:solidFill>
                <a:latin typeface="Verdana"/>
                <a:cs typeface="Verdana"/>
              </a:rPr>
              <a:t> </a:t>
            </a:r>
            <a:r>
              <a:rPr sz="2900" dirty="0">
                <a:solidFill>
                  <a:srgbClr val="FFFFFF"/>
                </a:solidFill>
                <a:latin typeface="Verdana"/>
                <a:cs typeface="Verdana"/>
              </a:rPr>
              <a:t>zimować</a:t>
            </a:r>
            <a:r>
              <a:rPr sz="2900" spc="-10" dirty="0">
                <a:solidFill>
                  <a:srgbClr val="FFFFFF"/>
                </a:solidFill>
                <a:latin typeface="Verdana"/>
                <a:cs typeface="Verdana"/>
              </a:rPr>
              <a:t> </a:t>
            </a:r>
            <a:r>
              <a:rPr sz="2900" spc="-25" dirty="0">
                <a:solidFill>
                  <a:srgbClr val="FFFFFF"/>
                </a:solidFill>
                <a:latin typeface="Verdana"/>
                <a:cs typeface="Verdana"/>
              </a:rPr>
              <a:t>w: </a:t>
            </a:r>
            <a:r>
              <a:rPr sz="2900" u="sng" dirty="0">
                <a:solidFill>
                  <a:srgbClr val="336600"/>
                </a:solidFill>
                <a:uFill>
                  <a:solidFill>
                    <a:srgbClr val="336600"/>
                  </a:solidFill>
                </a:uFill>
                <a:latin typeface="Verdana"/>
                <a:cs typeface="Verdana"/>
                <a:hlinkClick r:id="rId2"/>
              </a:rPr>
              <a:t>nasionach</a:t>
            </a:r>
            <a:r>
              <a:rPr sz="2900" dirty="0">
                <a:solidFill>
                  <a:srgbClr val="FFFFFF"/>
                </a:solidFill>
                <a:latin typeface="Verdana"/>
                <a:cs typeface="Verdana"/>
              </a:rPr>
              <a:t>,</a:t>
            </a:r>
            <a:r>
              <a:rPr sz="2900" spc="-30" dirty="0">
                <a:solidFill>
                  <a:srgbClr val="FFFFFF"/>
                </a:solidFill>
                <a:latin typeface="Verdana"/>
                <a:cs typeface="Verdana"/>
              </a:rPr>
              <a:t> </a:t>
            </a:r>
            <a:r>
              <a:rPr sz="2900" u="sng" spc="-10" dirty="0">
                <a:solidFill>
                  <a:srgbClr val="336600"/>
                </a:solidFill>
                <a:uFill>
                  <a:solidFill>
                    <a:srgbClr val="336600"/>
                  </a:solidFill>
                </a:uFill>
                <a:latin typeface="Verdana"/>
                <a:cs typeface="Verdana"/>
                <a:hlinkClick r:id="rId3"/>
              </a:rPr>
              <a:t>bulwach</a:t>
            </a:r>
            <a:r>
              <a:rPr sz="2900" spc="-10" dirty="0">
                <a:solidFill>
                  <a:srgbClr val="FFFFFF"/>
                </a:solidFill>
                <a:latin typeface="Verdana"/>
                <a:cs typeface="Verdana"/>
              </a:rPr>
              <a:t>,</a:t>
            </a:r>
            <a:r>
              <a:rPr sz="2900" dirty="0">
                <a:solidFill>
                  <a:srgbClr val="FFFFFF"/>
                </a:solidFill>
                <a:latin typeface="Verdana"/>
                <a:cs typeface="Verdana"/>
              </a:rPr>
              <a:t>	</a:t>
            </a:r>
            <a:r>
              <a:rPr sz="2900" u="sng" spc="-10" dirty="0">
                <a:solidFill>
                  <a:srgbClr val="336600"/>
                </a:solidFill>
                <a:uFill>
                  <a:solidFill>
                    <a:srgbClr val="336600"/>
                  </a:solidFill>
                </a:uFill>
                <a:latin typeface="Verdana"/>
                <a:cs typeface="Verdana"/>
                <a:hlinkClick r:id="rId4"/>
              </a:rPr>
              <a:t>cebulach</a:t>
            </a:r>
            <a:r>
              <a:rPr sz="2900" spc="-10" dirty="0">
                <a:solidFill>
                  <a:srgbClr val="FFFFFF"/>
                </a:solidFill>
                <a:latin typeface="Verdana"/>
                <a:cs typeface="Verdana"/>
              </a:rPr>
              <a:t>, </a:t>
            </a:r>
            <a:r>
              <a:rPr sz="2900" u="sng" dirty="0">
                <a:solidFill>
                  <a:srgbClr val="336600"/>
                </a:solidFill>
                <a:uFill>
                  <a:solidFill>
                    <a:srgbClr val="336600"/>
                  </a:solidFill>
                </a:uFill>
                <a:latin typeface="Verdana"/>
                <a:cs typeface="Verdana"/>
                <a:hlinkClick r:id="rId5"/>
              </a:rPr>
              <a:t>roślinach</a:t>
            </a:r>
            <a:r>
              <a:rPr sz="2900" u="sng" spc="-25" dirty="0">
                <a:solidFill>
                  <a:srgbClr val="336600"/>
                </a:solidFill>
                <a:uFill>
                  <a:solidFill>
                    <a:srgbClr val="336600"/>
                  </a:solidFill>
                </a:uFill>
                <a:latin typeface="Verdana"/>
                <a:cs typeface="Verdana"/>
                <a:hlinkClick r:id="rId5"/>
              </a:rPr>
              <a:t> </a:t>
            </a:r>
            <a:r>
              <a:rPr sz="2900" u="sng" dirty="0">
                <a:solidFill>
                  <a:srgbClr val="336600"/>
                </a:solidFill>
                <a:uFill>
                  <a:solidFill>
                    <a:srgbClr val="336600"/>
                  </a:solidFill>
                </a:uFill>
                <a:latin typeface="Verdana"/>
                <a:cs typeface="Verdana"/>
                <a:hlinkClick r:id="rId5"/>
              </a:rPr>
              <a:t>wieloletnich</a:t>
            </a:r>
            <a:r>
              <a:rPr sz="2900" dirty="0">
                <a:solidFill>
                  <a:srgbClr val="FFFFFF"/>
                </a:solidFill>
                <a:latin typeface="Verdana"/>
                <a:cs typeface="Verdana"/>
              </a:rPr>
              <a:t>, </a:t>
            </a:r>
            <a:r>
              <a:rPr sz="2900" spc="-10" dirty="0">
                <a:solidFill>
                  <a:srgbClr val="FFFFFF"/>
                </a:solidFill>
                <a:latin typeface="Verdana"/>
                <a:cs typeface="Verdana"/>
              </a:rPr>
              <a:t>ciałach </a:t>
            </a:r>
            <a:r>
              <a:rPr sz="2900" u="sng" dirty="0">
                <a:solidFill>
                  <a:srgbClr val="336600"/>
                </a:solidFill>
                <a:uFill>
                  <a:solidFill>
                    <a:srgbClr val="336600"/>
                  </a:solidFill>
                </a:uFill>
                <a:latin typeface="Verdana"/>
                <a:cs typeface="Verdana"/>
                <a:hlinkClick r:id="rId6"/>
              </a:rPr>
              <a:t>owadów</a:t>
            </a:r>
            <a:r>
              <a:rPr sz="2900" spc="-15" dirty="0">
                <a:solidFill>
                  <a:srgbClr val="336600"/>
                </a:solidFill>
                <a:latin typeface="Verdana"/>
                <a:cs typeface="Verdana"/>
              </a:rPr>
              <a:t> </a:t>
            </a:r>
            <a:r>
              <a:rPr sz="2900" dirty="0">
                <a:solidFill>
                  <a:srgbClr val="FFFFFF"/>
                </a:solidFill>
                <a:latin typeface="Verdana"/>
                <a:cs typeface="Verdana"/>
              </a:rPr>
              <a:t>–</a:t>
            </a:r>
            <a:r>
              <a:rPr sz="2900" spc="-25" dirty="0">
                <a:solidFill>
                  <a:srgbClr val="FFFFFF"/>
                </a:solidFill>
                <a:latin typeface="Verdana"/>
                <a:cs typeface="Verdana"/>
              </a:rPr>
              <a:t> </a:t>
            </a:r>
            <a:r>
              <a:rPr sz="2900" spc="-10" dirty="0">
                <a:solidFill>
                  <a:srgbClr val="FFFFFF"/>
                </a:solidFill>
                <a:latin typeface="Verdana"/>
                <a:cs typeface="Verdana"/>
              </a:rPr>
              <a:t>wektorów.</a:t>
            </a:r>
            <a:endParaRPr sz="2900">
              <a:latin typeface="Verdana"/>
              <a:cs typeface="Verdan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0" y="2133600"/>
            <a:ext cx="7150100" cy="2692400"/>
          </a:xfrm>
          <a:prstGeom prst="rect">
            <a:avLst/>
          </a:prstGeom>
        </p:spPr>
        <p:txBody>
          <a:bodyPr vert="horz" wrap="square" lIns="0" tIns="12065" rIns="0" bIns="0" rtlCol="0">
            <a:spAutoFit/>
          </a:bodyPr>
          <a:lstStyle/>
          <a:p>
            <a:pPr marL="355600" marR="5080" indent="-342900">
              <a:lnSpc>
                <a:spcPct val="100000"/>
              </a:lnSpc>
              <a:spcBef>
                <a:spcPts val="95"/>
              </a:spcBef>
              <a:buClr>
                <a:srgbClr val="FFFFCC"/>
              </a:buClr>
              <a:buSzPct val="70000"/>
              <a:buFont typeface="Wingdings"/>
              <a:buChar char=""/>
              <a:tabLst>
                <a:tab pos="355600" algn="l"/>
              </a:tabLst>
            </a:pPr>
            <a:r>
              <a:rPr sz="2500" dirty="0">
                <a:solidFill>
                  <a:srgbClr val="FFFFFF"/>
                </a:solidFill>
                <a:latin typeface="Verdana"/>
                <a:cs typeface="Verdana"/>
              </a:rPr>
              <a:t>Wirusy</a:t>
            </a:r>
            <a:r>
              <a:rPr sz="2500" spc="-55" dirty="0">
                <a:solidFill>
                  <a:srgbClr val="FFFFFF"/>
                </a:solidFill>
                <a:latin typeface="Verdana"/>
                <a:cs typeface="Verdana"/>
              </a:rPr>
              <a:t> </a:t>
            </a:r>
            <a:r>
              <a:rPr sz="2500" dirty="0">
                <a:solidFill>
                  <a:srgbClr val="FFFFFF"/>
                </a:solidFill>
                <a:latin typeface="Verdana"/>
                <a:cs typeface="Verdana"/>
              </a:rPr>
              <a:t>przenoszone</a:t>
            </a:r>
            <a:r>
              <a:rPr sz="2500" spc="-50" dirty="0">
                <a:solidFill>
                  <a:srgbClr val="FFFFFF"/>
                </a:solidFill>
                <a:latin typeface="Verdana"/>
                <a:cs typeface="Verdana"/>
              </a:rPr>
              <a:t> </a:t>
            </a:r>
            <a:r>
              <a:rPr sz="2500" dirty="0">
                <a:solidFill>
                  <a:srgbClr val="FFFFFF"/>
                </a:solidFill>
                <a:latin typeface="Verdana"/>
                <a:cs typeface="Verdana"/>
              </a:rPr>
              <a:t>są</a:t>
            </a:r>
            <a:r>
              <a:rPr sz="2500" spc="-55" dirty="0">
                <a:solidFill>
                  <a:srgbClr val="FFFFFF"/>
                </a:solidFill>
                <a:latin typeface="Verdana"/>
                <a:cs typeface="Verdana"/>
              </a:rPr>
              <a:t> </a:t>
            </a:r>
            <a:r>
              <a:rPr sz="2500" dirty="0">
                <a:solidFill>
                  <a:srgbClr val="FFFFFF"/>
                </a:solidFill>
                <a:latin typeface="Verdana"/>
                <a:cs typeface="Verdana"/>
              </a:rPr>
              <a:t>z</a:t>
            </a:r>
            <a:r>
              <a:rPr sz="2500" spc="-55" dirty="0">
                <a:solidFill>
                  <a:srgbClr val="FFFFFF"/>
                </a:solidFill>
                <a:latin typeface="Verdana"/>
                <a:cs typeface="Verdana"/>
              </a:rPr>
              <a:t> </a:t>
            </a:r>
            <a:r>
              <a:rPr sz="2500" dirty="0">
                <a:solidFill>
                  <a:srgbClr val="FFFFFF"/>
                </a:solidFill>
                <a:latin typeface="Verdana"/>
                <a:cs typeface="Verdana"/>
              </a:rPr>
              <a:t>rośliny</a:t>
            </a:r>
            <a:r>
              <a:rPr sz="2500" spc="-50" dirty="0">
                <a:solidFill>
                  <a:srgbClr val="FFFFFF"/>
                </a:solidFill>
                <a:latin typeface="Verdana"/>
                <a:cs typeface="Verdana"/>
              </a:rPr>
              <a:t> </a:t>
            </a:r>
            <a:r>
              <a:rPr sz="2500" dirty="0">
                <a:solidFill>
                  <a:srgbClr val="FFFFFF"/>
                </a:solidFill>
                <a:latin typeface="Verdana"/>
                <a:cs typeface="Verdana"/>
              </a:rPr>
              <a:t>na</a:t>
            </a:r>
            <a:r>
              <a:rPr sz="2500" spc="-50" dirty="0">
                <a:solidFill>
                  <a:srgbClr val="FFFFFF"/>
                </a:solidFill>
                <a:latin typeface="Verdana"/>
                <a:cs typeface="Verdana"/>
              </a:rPr>
              <a:t> </a:t>
            </a:r>
            <a:r>
              <a:rPr sz="2500" spc="-10" dirty="0">
                <a:solidFill>
                  <a:srgbClr val="FFFFFF"/>
                </a:solidFill>
                <a:latin typeface="Verdana"/>
                <a:cs typeface="Verdana"/>
              </a:rPr>
              <a:t>roślinę </a:t>
            </a:r>
            <a:r>
              <a:rPr sz="2500" dirty="0">
                <a:solidFill>
                  <a:srgbClr val="FFFFFF"/>
                </a:solidFill>
                <a:latin typeface="Verdana"/>
                <a:cs typeface="Verdana"/>
              </a:rPr>
              <a:t>w</a:t>
            </a:r>
            <a:r>
              <a:rPr sz="2500" spc="-75" dirty="0">
                <a:solidFill>
                  <a:srgbClr val="FFFFFF"/>
                </a:solidFill>
                <a:latin typeface="Verdana"/>
                <a:cs typeface="Verdana"/>
              </a:rPr>
              <a:t> </a:t>
            </a:r>
            <a:r>
              <a:rPr sz="2500" dirty="0">
                <a:solidFill>
                  <a:srgbClr val="FFFFFF"/>
                </a:solidFill>
                <a:latin typeface="Verdana"/>
                <a:cs typeface="Verdana"/>
              </a:rPr>
              <a:t>sposób</a:t>
            </a:r>
            <a:r>
              <a:rPr sz="2500" spc="-65" dirty="0">
                <a:solidFill>
                  <a:srgbClr val="FFFFFF"/>
                </a:solidFill>
                <a:latin typeface="Verdana"/>
                <a:cs typeface="Verdana"/>
              </a:rPr>
              <a:t> </a:t>
            </a:r>
            <a:r>
              <a:rPr sz="2500" dirty="0">
                <a:solidFill>
                  <a:srgbClr val="FFFFFF"/>
                </a:solidFill>
                <a:latin typeface="Verdana"/>
                <a:cs typeface="Verdana"/>
              </a:rPr>
              <a:t>bierny</a:t>
            </a:r>
            <a:r>
              <a:rPr sz="2500" spc="-75" dirty="0">
                <a:solidFill>
                  <a:srgbClr val="FFFFFF"/>
                </a:solidFill>
                <a:latin typeface="Verdana"/>
                <a:cs typeface="Verdana"/>
              </a:rPr>
              <a:t> </a:t>
            </a:r>
            <a:r>
              <a:rPr sz="2500" dirty="0">
                <a:solidFill>
                  <a:srgbClr val="FFFFFF"/>
                </a:solidFill>
                <a:latin typeface="Verdana"/>
                <a:cs typeface="Verdana"/>
              </a:rPr>
              <a:t>przez</a:t>
            </a:r>
            <a:r>
              <a:rPr sz="2500" spc="-75" dirty="0">
                <a:solidFill>
                  <a:srgbClr val="FFFFFF"/>
                </a:solidFill>
                <a:latin typeface="Verdana"/>
                <a:cs typeface="Verdana"/>
              </a:rPr>
              <a:t> </a:t>
            </a:r>
            <a:r>
              <a:rPr sz="2500" dirty="0">
                <a:solidFill>
                  <a:srgbClr val="FFFFFF"/>
                </a:solidFill>
                <a:latin typeface="Verdana"/>
                <a:cs typeface="Verdana"/>
              </a:rPr>
              <a:t>drobne</a:t>
            </a:r>
            <a:r>
              <a:rPr sz="2500" spc="-65" dirty="0">
                <a:solidFill>
                  <a:srgbClr val="FFFFFF"/>
                </a:solidFill>
                <a:latin typeface="Verdana"/>
                <a:cs typeface="Verdana"/>
              </a:rPr>
              <a:t> </a:t>
            </a:r>
            <a:r>
              <a:rPr sz="2500" spc="-10" dirty="0">
                <a:solidFill>
                  <a:srgbClr val="FFFFFF"/>
                </a:solidFill>
                <a:latin typeface="Verdana"/>
                <a:cs typeface="Verdana"/>
              </a:rPr>
              <a:t>zranienia,</a:t>
            </a:r>
            <a:endParaRPr sz="2500" dirty="0">
              <a:latin typeface="Verdana"/>
              <a:cs typeface="Verdana"/>
            </a:endParaRPr>
          </a:p>
          <a:p>
            <a:pPr marL="355600" marR="57150">
              <a:lnSpc>
                <a:spcPct val="100000"/>
              </a:lnSpc>
            </a:pPr>
            <a:r>
              <a:rPr sz="2500" dirty="0">
                <a:solidFill>
                  <a:srgbClr val="FFFFFF"/>
                </a:solidFill>
                <a:latin typeface="Verdana"/>
                <a:cs typeface="Verdana"/>
              </a:rPr>
              <a:t>poprzez</a:t>
            </a:r>
            <a:r>
              <a:rPr sz="2500" spc="-85" dirty="0">
                <a:solidFill>
                  <a:srgbClr val="FFFFFF"/>
                </a:solidFill>
                <a:latin typeface="Verdana"/>
                <a:cs typeface="Verdana"/>
              </a:rPr>
              <a:t> </a:t>
            </a:r>
            <a:r>
              <a:rPr sz="2500" dirty="0">
                <a:solidFill>
                  <a:srgbClr val="FFFFFF"/>
                </a:solidFill>
                <a:latin typeface="Verdana"/>
                <a:cs typeface="Verdana"/>
              </a:rPr>
              <a:t>ocieranie</a:t>
            </a:r>
            <a:r>
              <a:rPr sz="2500" spc="-80" dirty="0">
                <a:solidFill>
                  <a:srgbClr val="FFFFFF"/>
                </a:solidFill>
                <a:latin typeface="Verdana"/>
                <a:cs typeface="Verdana"/>
              </a:rPr>
              <a:t> </a:t>
            </a:r>
            <a:r>
              <a:rPr sz="2500" dirty="0">
                <a:solidFill>
                  <a:srgbClr val="FFFFFF"/>
                </a:solidFill>
                <a:latin typeface="Verdana"/>
                <a:cs typeface="Verdana"/>
              </a:rPr>
              <a:t>się</a:t>
            </a:r>
            <a:r>
              <a:rPr sz="2500" spc="-70" dirty="0">
                <a:solidFill>
                  <a:srgbClr val="FFFFFF"/>
                </a:solidFill>
                <a:latin typeface="Verdana"/>
                <a:cs typeface="Verdana"/>
              </a:rPr>
              <a:t> </a:t>
            </a:r>
            <a:r>
              <a:rPr sz="2500" dirty="0">
                <a:solidFill>
                  <a:srgbClr val="FFFFFF"/>
                </a:solidFill>
                <a:latin typeface="Verdana"/>
                <a:cs typeface="Verdana"/>
              </a:rPr>
              <a:t>roślin</a:t>
            </a:r>
            <a:r>
              <a:rPr sz="2500" spc="-70" dirty="0">
                <a:solidFill>
                  <a:srgbClr val="FFFFFF"/>
                </a:solidFill>
                <a:latin typeface="Verdana"/>
                <a:cs typeface="Verdana"/>
              </a:rPr>
              <a:t> </a:t>
            </a:r>
            <a:r>
              <a:rPr sz="2500" spc="-10" dirty="0">
                <a:solidFill>
                  <a:srgbClr val="FFFFFF"/>
                </a:solidFill>
                <a:latin typeface="Verdana"/>
                <a:cs typeface="Verdana"/>
              </a:rPr>
              <a:t>podczas </a:t>
            </a:r>
            <a:r>
              <a:rPr sz="2500" dirty="0">
                <a:solidFill>
                  <a:srgbClr val="FFFFFF"/>
                </a:solidFill>
                <a:latin typeface="Verdana"/>
                <a:cs typeface="Verdana"/>
              </a:rPr>
              <a:t>zabiegów</a:t>
            </a:r>
            <a:r>
              <a:rPr sz="2500" spc="-110" dirty="0">
                <a:solidFill>
                  <a:srgbClr val="FFFFFF"/>
                </a:solidFill>
                <a:latin typeface="Verdana"/>
                <a:cs typeface="Verdana"/>
              </a:rPr>
              <a:t> </a:t>
            </a:r>
            <a:r>
              <a:rPr sz="2500" dirty="0">
                <a:solidFill>
                  <a:srgbClr val="FFFFFF"/>
                </a:solidFill>
                <a:latin typeface="Verdana"/>
                <a:cs typeface="Verdana"/>
              </a:rPr>
              <a:t>pielęgnacyjnych</a:t>
            </a:r>
            <a:r>
              <a:rPr sz="2500" spc="-95" dirty="0">
                <a:solidFill>
                  <a:srgbClr val="FFFFFF"/>
                </a:solidFill>
                <a:latin typeface="Verdana"/>
                <a:cs typeface="Verdana"/>
              </a:rPr>
              <a:t> </a:t>
            </a:r>
            <a:r>
              <a:rPr sz="2500" dirty="0">
                <a:solidFill>
                  <a:srgbClr val="FFFFFF"/>
                </a:solidFill>
                <a:latin typeface="Verdana"/>
                <a:cs typeface="Verdana"/>
              </a:rPr>
              <a:t>lub</a:t>
            </a:r>
            <a:r>
              <a:rPr sz="2500" spc="-110" dirty="0">
                <a:solidFill>
                  <a:srgbClr val="FFFFFF"/>
                </a:solidFill>
                <a:latin typeface="Verdana"/>
                <a:cs typeface="Verdana"/>
              </a:rPr>
              <a:t> </a:t>
            </a:r>
            <a:r>
              <a:rPr sz="2500" dirty="0">
                <a:solidFill>
                  <a:srgbClr val="FFFFFF"/>
                </a:solidFill>
                <a:latin typeface="Verdana"/>
                <a:cs typeface="Verdana"/>
              </a:rPr>
              <a:t>wiatru,</a:t>
            </a:r>
            <a:r>
              <a:rPr sz="2500" spc="-105" dirty="0">
                <a:solidFill>
                  <a:srgbClr val="FFFFFF"/>
                </a:solidFill>
                <a:latin typeface="Verdana"/>
                <a:cs typeface="Verdana"/>
              </a:rPr>
              <a:t> </a:t>
            </a:r>
            <a:r>
              <a:rPr sz="2500" spc="-35" dirty="0">
                <a:solidFill>
                  <a:srgbClr val="FFFFFF"/>
                </a:solidFill>
                <a:latin typeface="Verdana"/>
                <a:cs typeface="Verdana"/>
              </a:rPr>
              <a:t>na </a:t>
            </a:r>
            <a:r>
              <a:rPr sz="2500" dirty="0">
                <a:solidFill>
                  <a:srgbClr val="FFFFFF"/>
                </a:solidFill>
                <a:latin typeface="Verdana"/>
                <a:cs typeface="Verdana"/>
              </a:rPr>
              <a:t>narzędziach</a:t>
            </a:r>
            <a:r>
              <a:rPr sz="2500" spc="-100" dirty="0">
                <a:solidFill>
                  <a:srgbClr val="FFFFFF"/>
                </a:solidFill>
                <a:latin typeface="Verdana"/>
                <a:cs typeface="Verdana"/>
              </a:rPr>
              <a:t> </a:t>
            </a:r>
            <a:r>
              <a:rPr sz="2500" dirty="0">
                <a:solidFill>
                  <a:srgbClr val="FFFFFF"/>
                </a:solidFill>
                <a:latin typeface="Verdana"/>
                <a:cs typeface="Verdana"/>
              </a:rPr>
              <a:t>do</a:t>
            </a:r>
            <a:r>
              <a:rPr sz="2500" spc="-114" dirty="0">
                <a:solidFill>
                  <a:srgbClr val="FFFFFF"/>
                </a:solidFill>
                <a:latin typeface="Verdana"/>
                <a:cs typeface="Verdana"/>
              </a:rPr>
              <a:t> </a:t>
            </a:r>
            <a:r>
              <a:rPr sz="2500" dirty="0">
                <a:solidFill>
                  <a:srgbClr val="FFFFFF"/>
                </a:solidFill>
                <a:latin typeface="Verdana"/>
                <a:cs typeface="Verdana"/>
              </a:rPr>
              <a:t>pielęgnacji,</a:t>
            </a:r>
            <a:r>
              <a:rPr sz="2500" spc="-105" dirty="0">
                <a:solidFill>
                  <a:srgbClr val="FFFFFF"/>
                </a:solidFill>
                <a:latin typeface="Verdana"/>
                <a:cs typeface="Verdana"/>
              </a:rPr>
              <a:t> </a:t>
            </a:r>
            <a:r>
              <a:rPr sz="2500" dirty="0">
                <a:solidFill>
                  <a:srgbClr val="FFFFFF"/>
                </a:solidFill>
                <a:latin typeface="Verdana"/>
                <a:cs typeface="Verdana"/>
              </a:rPr>
              <a:t>przez</a:t>
            </a:r>
            <a:r>
              <a:rPr sz="2500" spc="-110" dirty="0">
                <a:solidFill>
                  <a:srgbClr val="FFFFFF"/>
                </a:solidFill>
                <a:latin typeface="Verdana"/>
                <a:cs typeface="Verdana"/>
              </a:rPr>
              <a:t> </a:t>
            </a:r>
            <a:r>
              <a:rPr sz="2500" dirty="0">
                <a:solidFill>
                  <a:srgbClr val="FFFFFF"/>
                </a:solidFill>
                <a:latin typeface="Verdana"/>
                <a:cs typeface="Verdana"/>
              </a:rPr>
              <a:t>owady</a:t>
            </a:r>
            <a:r>
              <a:rPr sz="2500" spc="-110" dirty="0">
                <a:solidFill>
                  <a:srgbClr val="FFFFFF"/>
                </a:solidFill>
                <a:latin typeface="Verdana"/>
                <a:cs typeface="Verdana"/>
              </a:rPr>
              <a:t> </a:t>
            </a:r>
            <a:r>
              <a:rPr sz="2500" spc="-50" dirty="0">
                <a:solidFill>
                  <a:srgbClr val="FFFFFF"/>
                </a:solidFill>
                <a:latin typeface="Verdana"/>
                <a:cs typeface="Verdana"/>
              </a:rPr>
              <a:t>o </a:t>
            </a:r>
            <a:r>
              <a:rPr sz="2500" dirty="0">
                <a:solidFill>
                  <a:srgbClr val="FFFFFF"/>
                </a:solidFill>
                <a:latin typeface="Verdana"/>
                <a:cs typeface="Verdana"/>
              </a:rPr>
              <a:t>aparacie</a:t>
            </a:r>
            <a:r>
              <a:rPr sz="2500" spc="-120" dirty="0">
                <a:solidFill>
                  <a:srgbClr val="FFFFFF"/>
                </a:solidFill>
                <a:latin typeface="Verdana"/>
                <a:cs typeface="Verdana"/>
              </a:rPr>
              <a:t> </a:t>
            </a:r>
            <a:r>
              <a:rPr sz="2500" dirty="0">
                <a:solidFill>
                  <a:srgbClr val="FFFFFF"/>
                </a:solidFill>
                <a:latin typeface="Verdana"/>
                <a:cs typeface="Verdana"/>
              </a:rPr>
              <a:t>gębowym</a:t>
            </a:r>
            <a:r>
              <a:rPr sz="2500" spc="-105" dirty="0">
                <a:solidFill>
                  <a:srgbClr val="FFFFFF"/>
                </a:solidFill>
                <a:latin typeface="Verdana"/>
                <a:cs typeface="Verdana"/>
              </a:rPr>
              <a:t> </a:t>
            </a:r>
            <a:r>
              <a:rPr sz="2500" spc="-10" dirty="0">
                <a:solidFill>
                  <a:srgbClr val="FFFFFF"/>
                </a:solidFill>
                <a:latin typeface="Verdana"/>
                <a:cs typeface="Verdana"/>
              </a:rPr>
              <a:t>kłująco-</a:t>
            </a:r>
            <a:r>
              <a:rPr sz="2500" dirty="0">
                <a:solidFill>
                  <a:srgbClr val="FFFFFF"/>
                </a:solidFill>
                <a:latin typeface="Verdana"/>
                <a:cs typeface="Verdana"/>
              </a:rPr>
              <a:t>ssącym</a:t>
            </a:r>
            <a:r>
              <a:rPr sz="2500" spc="-70" dirty="0">
                <a:solidFill>
                  <a:srgbClr val="FFFFFF"/>
                </a:solidFill>
                <a:latin typeface="Verdana"/>
                <a:cs typeface="Verdana"/>
              </a:rPr>
              <a:t> </a:t>
            </a:r>
            <a:r>
              <a:rPr sz="2500" spc="-20" dirty="0">
                <a:solidFill>
                  <a:srgbClr val="FFFFFF"/>
                </a:solidFill>
                <a:latin typeface="Verdana"/>
                <a:cs typeface="Verdana"/>
              </a:rPr>
              <a:t>oraz</a:t>
            </a:r>
            <a:endParaRPr sz="2500" dirty="0">
              <a:latin typeface="Verdana"/>
              <a:cs typeface="Verdana"/>
            </a:endParaRPr>
          </a:p>
          <a:p>
            <a:pPr marL="355600">
              <a:lnSpc>
                <a:spcPct val="100000"/>
              </a:lnSpc>
              <a:spcBef>
                <a:spcPts val="5"/>
              </a:spcBef>
            </a:pPr>
            <a:r>
              <a:rPr sz="2500" dirty="0">
                <a:solidFill>
                  <a:srgbClr val="FFFFFF"/>
                </a:solidFill>
                <a:latin typeface="Verdana"/>
                <a:cs typeface="Verdana"/>
              </a:rPr>
              <a:t>rozmnażanie</a:t>
            </a:r>
            <a:r>
              <a:rPr sz="2500" spc="-200" dirty="0">
                <a:solidFill>
                  <a:srgbClr val="FFFFFF"/>
                </a:solidFill>
                <a:latin typeface="Verdana"/>
                <a:cs typeface="Verdana"/>
              </a:rPr>
              <a:t> </a:t>
            </a:r>
            <a:r>
              <a:rPr sz="2500" spc="-10" dirty="0">
                <a:solidFill>
                  <a:srgbClr val="FFFFFF"/>
                </a:solidFill>
                <a:latin typeface="Verdana"/>
                <a:cs typeface="Verdana"/>
              </a:rPr>
              <a:t>wegetatywne.</a:t>
            </a:r>
            <a:endParaRPr sz="2500" dirty="0">
              <a:latin typeface="Verdana"/>
              <a:cs typeface="Verdan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85800" y="1295400"/>
            <a:ext cx="7313931" cy="4114864"/>
            <a:chOff x="1370075" y="1827212"/>
            <a:chExt cx="7313931" cy="4114864"/>
          </a:xfrm>
        </p:grpSpPr>
        <p:sp>
          <p:nvSpPr>
            <p:cNvPr id="4" name="object 4"/>
            <p:cNvSpPr/>
            <p:nvPr/>
          </p:nvSpPr>
          <p:spPr>
            <a:xfrm>
              <a:off x="1370075" y="1827276"/>
              <a:ext cx="2057400" cy="4114800"/>
            </a:xfrm>
            <a:custGeom>
              <a:avLst/>
              <a:gdLst/>
              <a:ahLst/>
              <a:cxnLst/>
              <a:rect l="l" t="t" r="r" b="b"/>
              <a:pathLst>
                <a:path w="2057400" h="4114800">
                  <a:moveTo>
                    <a:pt x="2057400" y="0"/>
                  </a:moveTo>
                  <a:lnTo>
                    <a:pt x="2008831" y="561"/>
                  </a:lnTo>
                  <a:lnTo>
                    <a:pt x="1960538" y="2239"/>
                  </a:lnTo>
                  <a:lnTo>
                    <a:pt x="1912534" y="5019"/>
                  </a:lnTo>
                  <a:lnTo>
                    <a:pt x="1864830" y="8890"/>
                  </a:lnTo>
                  <a:lnTo>
                    <a:pt x="1817440" y="13839"/>
                  </a:lnTo>
                  <a:lnTo>
                    <a:pt x="1770375" y="19855"/>
                  </a:lnTo>
                  <a:lnTo>
                    <a:pt x="1723648" y="26924"/>
                  </a:lnTo>
                  <a:lnTo>
                    <a:pt x="1677271" y="35035"/>
                  </a:lnTo>
                  <a:lnTo>
                    <a:pt x="1631257" y="44174"/>
                  </a:lnTo>
                  <a:lnTo>
                    <a:pt x="1585617" y="54330"/>
                  </a:lnTo>
                  <a:lnTo>
                    <a:pt x="1540365" y="65491"/>
                  </a:lnTo>
                  <a:lnTo>
                    <a:pt x="1495512" y="77643"/>
                  </a:lnTo>
                  <a:lnTo>
                    <a:pt x="1451071" y="90776"/>
                  </a:lnTo>
                  <a:lnTo>
                    <a:pt x="1407054" y="104875"/>
                  </a:lnTo>
                  <a:lnTo>
                    <a:pt x="1363474" y="119930"/>
                  </a:lnTo>
                  <a:lnTo>
                    <a:pt x="1320342" y="135927"/>
                  </a:lnTo>
                  <a:lnTo>
                    <a:pt x="1277672" y="152854"/>
                  </a:lnTo>
                  <a:lnTo>
                    <a:pt x="1235475" y="170699"/>
                  </a:lnTo>
                  <a:lnTo>
                    <a:pt x="1193765" y="189450"/>
                  </a:lnTo>
                  <a:lnTo>
                    <a:pt x="1152552" y="209094"/>
                  </a:lnTo>
                  <a:lnTo>
                    <a:pt x="1111850" y="229619"/>
                  </a:lnTo>
                  <a:lnTo>
                    <a:pt x="1071672" y="251013"/>
                  </a:lnTo>
                  <a:lnTo>
                    <a:pt x="1032028" y="273262"/>
                  </a:lnTo>
                  <a:lnTo>
                    <a:pt x="992932" y="296356"/>
                  </a:lnTo>
                  <a:lnTo>
                    <a:pt x="954396" y="320281"/>
                  </a:lnTo>
                  <a:lnTo>
                    <a:pt x="916433" y="345025"/>
                  </a:lnTo>
                  <a:lnTo>
                    <a:pt x="879054" y="370577"/>
                  </a:lnTo>
                  <a:lnTo>
                    <a:pt x="842272" y="396922"/>
                  </a:lnTo>
                  <a:lnTo>
                    <a:pt x="806099" y="424050"/>
                  </a:lnTo>
                  <a:lnTo>
                    <a:pt x="770548" y="451948"/>
                  </a:lnTo>
                  <a:lnTo>
                    <a:pt x="735631" y="480603"/>
                  </a:lnTo>
                  <a:lnTo>
                    <a:pt x="701361" y="510003"/>
                  </a:lnTo>
                  <a:lnTo>
                    <a:pt x="667749" y="540136"/>
                  </a:lnTo>
                  <a:lnTo>
                    <a:pt x="634808" y="570989"/>
                  </a:lnTo>
                  <a:lnTo>
                    <a:pt x="602551" y="602551"/>
                  </a:lnTo>
                  <a:lnTo>
                    <a:pt x="570989" y="634808"/>
                  </a:lnTo>
                  <a:lnTo>
                    <a:pt x="540136" y="667749"/>
                  </a:lnTo>
                  <a:lnTo>
                    <a:pt x="510003" y="701361"/>
                  </a:lnTo>
                  <a:lnTo>
                    <a:pt x="480603" y="735631"/>
                  </a:lnTo>
                  <a:lnTo>
                    <a:pt x="451948" y="770548"/>
                  </a:lnTo>
                  <a:lnTo>
                    <a:pt x="424050" y="806099"/>
                  </a:lnTo>
                  <a:lnTo>
                    <a:pt x="396922" y="842272"/>
                  </a:lnTo>
                  <a:lnTo>
                    <a:pt x="370577" y="879054"/>
                  </a:lnTo>
                  <a:lnTo>
                    <a:pt x="345025" y="916433"/>
                  </a:lnTo>
                  <a:lnTo>
                    <a:pt x="320281" y="954396"/>
                  </a:lnTo>
                  <a:lnTo>
                    <a:pt x="296356" y="992932"/>
                  </a:lnTo>
                  <a:lnTo>
                    <a:pt x="273262" y="1032028"/>
                  </a:lnTo>
                  <a:lnTo>
                    <a:pt x="251013" y="1071672"/>
                  </a:lnTo>
                  <a:lnTo>
                    <a:pt x="229619" y="1111850"/>
                  </a:lnTo>
                  <a:lnTo>
                    <a:pt x="209094" y="1152552"/>
                  </a:lnTo>
                  <a:lnTo>
                    <a:pt x="189450" y="1193765"/>
                  </a:lnTo>
                  <a:lnTo>
                    <a:pt x="170699" y="1235475"/>
                  </a:lnTo>
                  <a:lnTo>
                    <a:pt x="152854" y="1277672"/>
                  </a:lnTo>
                  <a:lnTo>
                    <a:pt x="135927" y="1320342"/>
                  </a:lnTo>
                  <a:lnTo>
                    <a:pt x="119930" y="1363474"/>
                  </a:lnTo>
                  <a:lnTo>
                    <a:pt x="104875" y="1407054"/>
                  </a:lnTo>
                  <a:lnTo>
                    <a:pt x="90776" y="1451071"/>
                  </a:lnTo>
                  <a:lnTo>
                    <a:pt x="77643" y="1495512"/>
                  </a:lnTo>
                  <a:lnTo>
                    <a:pt x="65491" y="1540365"/>
                  </a:lnTo>
                  <a:lnTo>
                    <a:pt x="54330" y="1585617"/>
                  </a:lnTo>
                  <a:lnTo>
                    <a:pt x="44174" y="1631257"/>
                  </a:lnTo>
                  <a:lnTo>
                    <a:pt x="35035" y="1677271"/>
                  </a:lnTo>
                  <a:lnTo>
                    <a:pt x="26924" y="1723648"/>
                  </a:lnTo>
                  <a:lnTo>
                    <a:pt x="19855" y="1770375"/>
                  </a:lnTo>
                  <a:lnTo>
                    <a:pt x="13839" y="1817440"/>
                  </a:lnTo>
                  <a:lnTo>
                    <a:pt x="8890" y="1864830"/>
                  </a:lnTo>
                  <a:lnTo>
                    <a:pt x="5019" y="1912534"/>
                  </a:lnTo>
                  <a:lnTo>
                    <a:pt x="2239" y="1960538"/>
                  </a:lnTo>
                  <a:lnTo>
                    <a:pt x="561" y="2008831"/>
                  </a:lnTo>
                  <a:lnTo>
                    <a:pt x="0" y="2057400"/>
                  </a:lnTo>
                  <a:lnTo>
                    <a:pt x="561" y="2105963"/>
                  </a:lnTo>
                  <a:lnTo>
                    <a:pt x="2239" y="2154250"/>
                  </a:lnTo>
                  <a:lnTo>
                    <a:pt x="5019" y="2202250"/>
                  </a:lnTo>
                  <a:lnTo>
                    <a:pt x="8890" y="2249949"/>
                  </a:lnTo>
                  <a:lnTo>
                    <a:pt x="13839" y="2297335"/>
                  </a:lnTo>
                  <a:lnTo>
                    <a:pt x="19855" y="2344395"/>
                  </a:lnTo>
                  <a:lnTo>
                    <a:pt x="26924" y="2391118"/>
                  </a:lnTo>
                  <a:lnTo>
                    <a:pt x="35035" y="2437491"/>
                  </a:lnTo>
                  <a:lnTo>
                    <a:pt x="44174" y="2483502"/>
                  </a:lnTo>
                  <a:lnTo>
                    <a:pt x="54330" y="2529138"/>
                  </a:lnTo>
                  <a:lnTo>
                    <a:pt x="65491" y="2574388"/>
                  </a:lnTo>
                  <a:lnTo>
                    <a:pt x="77643" y="2619237"/>
                  </a:lnTo>
                  <a:lnTo>
                    <a:pt x="90776" y="2663676"/>
                  </a:lnTo>
                  <a:lnTo>
                    <a:pt x="104875" y="2707690"/>
                  </a:lnTo>
                  <a:lnTo>
                    <a:pt x="119930" y="2751268"/>
                  </a:lnTo>
                  <a:lnTo>
                    <a:pt x="135927" y="2794397"/>
                  </a:lnTo>
                  <a:lnTo>
                    <a:pt x="152854" y="2837065"/>
                  </a:lnTo>
                  <a:lnTo>
                    <a:pt x="170699" y="2879259"/>
                  </a:lnTo>
                  <a:lnTo>
                    <a:pt x="189450" y="2920968"/>
                  </a:lnTo>
                  <a:lnTo>
                    <a:pt x="209094" y="2962179"/>
                  </a:lnTo>
                  <a:lnTo>
                    <a:pt x="229619" y="3002879"/>
                  </a:lnTo>
                  <a:lnTo>
                    <a:pt x="251013" y="3043056"/>
                  </a:lnTo>
                  <a:lnTo>
                    <a:pt x="273262" y="3082698"/>
                  </a:lnTo>
                  <a:lnTo>
                    <a:pt x="296356" y="3121793"/>
                  </a:lnTo>
                  <a:lnTo>
                    <a:pt x="320281" y="3160328"/>
                  </a:lnTo>
                  <a:lnTo>
                    <a:pt x="345025" y="3198291"/>
                  </a:lnTo>
                  <a:lnTo>
                    <a:pt x="370577" y="3235669"/>
                  </a:lnTo>
                  <a:lnTo>
                    <a:pt x="396922" y="3272450"/>
                  </a:lnTo>
                  <a:lnTo>
                    <a:pt x="424050" y="3308622"/>
                  </a:lnTo>
                  <a:lnTo>
                    <a:pt x="451948" y="3344173"/>
                  </a:lnTo>
                  <a:lnTo>
                    <a:pt x="480603" y="3379089"/>
                  </a:lnTo>
                  <a:lnTo>
                    <a:pt x="510003" y="3413359"/>
                  </a:lnTo>
                  <a:lnTo>
                    <a:pt x="540136" y="3446971"/>
                  </a:lnTo>
                  <a:lnTo>
                    <a:pt x="570989" y="3479911"/>
                  </a:lnTo>
                  <a:lnTo>
                    <a:pt x="602551" y="3512169"/>
                  </a:lnTo>
                  <a:lnTo>
                    <a:pt x="634808" y="3543730"/>
                  </a:lnTo>
                  <a:lnTo>
                    <a:pt x="667749" y="3574584"/>
                  </a:lnTo>
                  <a:lnTo>
                    <a:pt x="701361" y="3604717"/>
                  </a:lnTo>
                  <a:lnTo>
                    <a:pt x="735631" y="3634117"/>
                  </a:lnTo>
                  <a:lnTo>
                    <a:pt x="770548" y="3662773"/>
                  </a:lnTo>
                  <a:lnTo>
                    <a:pt x="806099" y="3690671"/>
                  </a:lnTo>
                  <a:lnTo>
                    <a:pt x="842272" y="3717799"/>
                  </a:lnTo>
                  <a:lnTo>
                    <a:pt x="879054" y="3744145"/>
                  </a:lnTo>
                  <a:lnTo>
                    <a:pt x="916433" y="3769697"/>
                  </a:lnTo>
                  <a:lnTo>
                    <a:pt x="954396" y="3794442"/>
                  </a:lnTo>
                  <a:lnTo>
                    <a:pt x="992932" y="3818367"/>
                  </a:lnTo>
                  <a:lnTo>
                    <a:pt x="1032028" y="3841462"/>
                  </a:lnTo>
                  <a:lnTo>
                    <a:pt x="1071672" y="3863712"/>
                  </a:lnTo>
                  <a:lnTo>
                    <a:pt x="1111850" y="3885106"/>
                  </a:lnTo>
                  <a:lnTo>
                    <a:pt x="1152552" y="3905632"/>
                  </a:lnTo>
                  <a:lnTo>
                    <a:pt x="1193765" y="3925277"/>
                  </a:lnTo>
                  <a:lnTo>
                    <a:pt x="1235475" y="3944028"/>
                  </a:lnTo>
                  <a:lnTo>
                    <a:pt x="1277672" y="3961874"/>
                  </a:lnTo>
                  <a:lnTo>
                    <a:pt x="1320342" y="3978802"/>
                  </a:lnTo>
                  <a:lnTo>
                    <a:pt x="1363474" y="3994800"/>
                  </a:lnTo>
                  <a:lnTo>
                    <a:pt x="1407054" y="4009855"/>
                  </a:lnTo>
                  <a:lnTo>
                    <a:pt x="1451071" y="4023955"/>
                  </a:lnTo>
                  <a:lnTo>
                    <a:pt x="1495512" y="4037088"/>
                  </a:lnTo>
                  <a:lnTo>
                    <a:pt x="1540365" y="4049241"/>
                  </a:lnTo>
                  <a:lnTo>
                    <a:pt x="1585617" y="4060402"/>
                  </a:lnTo>
                  <a:lnTo>
                    <a:pt x="1631257" y="4070559"/>
                  </a:lnTo>
                  <a:lnTo>
                    <a:pt x="1677271" y="4079699"/>
                  </a:lnTo>
                  <a:lnTo>
                    <a:pt x="1723648" y="4087810"/>
                  </a:lnTo>
                  <a:lnTo>
                    <a:pt x="1770375" y="4094879"/>
                  </a:lnTo>
                  <a:lnTo>
                    <a:pt x="1817440" y="4100895"/>
                  </a:lnTo>
                  <a:lnTo>
                    <a:pt x="1864830" y="4105845"/>
                  </a:lnTo>
                  <a:lnTo>
                    <a:pt x="1912534" y="4109716"/>
                  </a:lnTo>
                  <a:lnTo>
                    <a:pt x="1960538" y="4112497"/>
                  </a:lnTo>
                  <a:lnTo>
                    <a:pt x="2008831" y="4114174"/>
                  </a:lnTo>
                  <a:lnTo>
                    <a:pt x="2057400" y="4114736"/>
                  </a:lnTo>
                  <a:lnTo>
                    <a:pt x="2057400" y="0"/>
                  </a:lnTo>
                  <a:close/>
                </a:path>
              </a:pathLst>
            </a:custGeom>
            <a:solidFill>
              <a:srgbClr val="CCCC00"/>
            </a:solidFill>
          </p:spPr>
          <p:txBody>
            <a:bodyPr wrap="square" lIns="0" tIns="0" rIns="0" bIns="0" rtlCol="0"/>
            <a:lstStyle/>
            <a:p>
              <a:endParaRPr/>
            </a:p>
          </p:txBody>
        </p:sp>
        <p:sp>
          <p:nvSpPr>
            <p:cNvPr id="5" name="object 5"/>
            <p:cNvSpPr/>
            <p:nvPr/>
          </p:nvSpPr>
          <p:spPr>
            <a:xfrm>
              <a:off x="1370075" y="1827276"/>
              <a:ext cx="2057400" cy="4114800"/>
            </a:xfrm>
            <a:custGeom>
              <a:avLst/>
              <a:gdLst/>
              <a:ahLst/>
              <a:cxnLst/>
              <a:rect l="l" t="t" r="r" b="b"/>
              <a:pathLst>
                <a:path w="2057400" h="4114800">
                  <a:moveTo>
                    <a:pt x="2057400" y="4114736"/>
                  </a:moveTo>
                  <a:lnTo>
                    <a:pt x="2008831" y="4114174"/>
                  </a:lnTo>
                  <a:lnTo>
                    <a:pt x="1960538" y="4112497"/>
                  </a:lnTo>
                  <a:lnTo>
                    <a:pt x="1912534" y="4109716"/>
                  </a:lnTo>
                  <a:lnTo>
                    <a:pt x="1864830" y="4105845"/>
                  </a:lnTo>
                  <a:lnTo>
                    <a:pt x="1817440" y="4100895"/>
                  </a:lnTo>
                  <a:lnTo>
                    <a:pt x="1770375" y="4094879"/>
                  </a:lnTo>
                  <a:lnTo>
                    <a:pt x="1723648" y="4087810"/>
                  </a:lnTo>
                  <a:lnTo>
                    <a:pt x="1677271" y="4079699"/>
                  </a:lnTo>
                  <a:lnTo>
                    <a:pt x="1631257" y="4070559"/>
                  </a:lnTo>
                  <a:lnTo>
                    <a:pt x="1585617" y="4060402"/>
                  </a:lnTo>
                  <a:lnTo>
                    <a:pt x="1540365" y="4049241"/>
                  </a:lnTo>
                  <a:lnTo>
                    <a:pt x="1495512" y="4037088"/>
                  </a:lnTo>
                  <a:lnTo>
                    <a:pt x="1451071" y="4023955"/>
                  </a:lnTo>
                  <a:lnTo>
                    <a:pt x="1407054" y="4009855"/>
                  </a:lnTo>
                  <a:lnTo>
                    <a:pt x="1363474" y="3994800"/>
                  </a:lnTo>
                  <a:lnTo>
                    <a:pt x="1320342" y="3978802"/>
                  </a:lnTo>
                  <a:lnTo>
                    <a:pt x="1277672" y="3961874"/>
                  </a:lnTo>
                  <a:lnTo>
                    <a:pt x="1235475" y="3944028"/>
                  </a:lnTo>
                  <a:lnTo>
                    <a:pt x="1193765" y="3925277"/>
                  </a:lnTo>
                  <a:lnTo>
                    <a:pt x="1152552" y="3905632"/>
                  </a:lnTo>
                  <a:lnTo>
                    <a:pt x="1111850" y="3885106"/>
                  </a:lnTo>
                  <a:lnTo>
                    <a:pt x="1071672" y="3863712"/>
                  </a:lnTo>
                  <a:lnTo>
                    <a:pt x="1032028" y="3841462"/>
                  </a:lnTo>
                  <a:lnTo>
                    <a:pt x="992932" y="3818367"/>
                  </a:lnTo>
                  <a:lnTo>
                    <a:pt x="954396" y="3794442"/>
                  </a:lnTo>
                  <a:lnTo>
                    <a:pt x="916433" y="3769697"/>
                  </a:lnTo>
                  <a:lnTo>
                    <a:pt x="879054" y="3744145"/>
                  </a:lnTo>
                  <a:lnTo>
                    <a:pt x="842272" y="3717799"/>
                  </a:lnTo>
                  <a:lnTo>
                    <a:pt x="806099" y="3690671"/>
                  </a:lnTo>
                  <a:lnTo>
                    <a:pt x="770548" y="3662773"/>
                  </a:lnTo>
                  <a:lnTo>
                    <a:pt x="735631" y="3634117"/>
                  </a:lnTo>
                  <a:lnTo>
                    <a:pt x="701361" y="3604717"/>
                  </a:lnTo>
                  <a:lnTo>
                    <a:pt x="667749" y="3574584"/>
                  </a:lnTo>
                  <a:lnTo>
                    <a:pt x="634808" y="3543730"/>
                  </a:lnTo>
                  <a:lnTo>
                    <a:pt x="602551" y="3512169"/>
                  </a:lnTo>
                  <a:lnTo>
                    <a:pt x="570989" y="3479911"/>
                  </a:lnTo>
                  <a:lnTo>
                    <a:pt x="540136" y="3446971"/>
                  </a:lnTo>
                  <a:lnTo>
                    <a:pt x="510003" y="3413359"/>
                  </a:lnTo>
                  <a:lnTo>
                    <a:pt x="480603" y="3379089"/>
                  </a:lnTo>
                  <a:lnTo>
                    <a:pt x="451948" y="3344173"/>
                  </a:lnTo>
                  <a:lnTo>
                    <a:pt x="424050" y="3308622"/>
                  </a:lnTo>
                  <a:lnTo>
                    <a:pt x="396922" y="3272450"/>
                  </a:lnTo>
                  <a:lnTo>
                    <a:pt x="370577" y="3235669"/>
                  </a:lnTo>
                  <a:lnTo>
                    <a:pt x="345025" y="3198291"/>
                  </a:lnTo>
                  <a:lnTo>
                    <a:pt x="320281" y="3160328"/>
                  </a:lnTo>
                  <a:lnTo>
                    <a:pt x="296356" y="3121793"/>
                  </a:lnTo>
                  <a:lnTo>
                    <a:pt x="273262" y="3082698"/>
                  </a:lnTo>
                  <a:lnTo>
                    <a:pt x="251013" y="3043056"/>
                  </a:lnTo>
                  <a:lnTo>
                    <a:pt x="229619" y="3002879"/>
                  </a:lnTo>
                  <a:lnTo>
                    <a:pt x="209094" y="2962179"/>
                  </a:lnTo>
                  <a:lnTo>
                    <a:pt x="189450" y="2920968"/>
                  </a:lnTo>
                  <a:lnTo>
                    <a:pt x="170699" y="2879259"/>
                  </a:lnTo>
                  <a:lnTo>
                    <a:pt x="152854" y="2837065"/>
                  </a:lnTo>
                  <a:lnTo>
                    <a:pt x="135927" y="2794397"/>
                  </a:lnTo>
                  <a:lnTo>
                    <a:pt x="119930" y="2751268"/>
                  </a:lnTo>
                  <a:lnTo>
                    <a:pt x="104875" y="2707690"/>
                  </a:lnTo>
                  <a:lnTo>
                    <a:pt x="90776" y="2663676"/>
                  </a:lnTo>
                  <a:lnTo>
                    <a:pt x="77643" y="2619237"/>
                  </a:lnTo>
                  <a:lnTo>
                    <a:pt x="65491" y="2574388"/>
                  </a:lnTo>
                  <a:lnTo>
                    <a:pt x="54330" y="2529138"/>
                  </a:lnTo>
                  <a:lnTo>
                    <a:pt x="44174" y="2483502"/>
                  </a:lnTo>
                  <a:lnTo>
                    <a:pt x="35035" y="2437491"/>
                  </a:lnTo>
                  <a:lnTo>
                    <a:pt x="26924" y="2391118"/>
                  </a:lnTo>
                  <a:lnTo>
                    <a:pt x="19855" y="2344395"/>
                  </a:lnTo>
                  <a:lnTo>
                    <a:pt x="13839" y="2297335"/>
                  </a:lnTo>
                  <a:lnTo>
                    <a:pt x="8890" y="2249949"/>
                  </a:lnTo>
                  <a:lnTo>
                    <a:pt x="5019" y="2202250"/>
                  </a:lnTo>
                  <a:lnTo>
                    <a:pt x="2239" y="2154250"/>
                  </a:lnTo>
                  <a:lnTo>
                    <a:pt x="561" y="2105963"/>
                  </a:lnTo>
                  <a:lnTo>
                    <a:pt x="0" y="2057400"/>
                  </a:lnTo>
                  <a:lnTo>
                    <a:pt x="561" y="2008831"/>
                  </a:lnTo>
                  <a:lnTo>
                    <a:pt x="2239" y="1960538"/>
                  </a:lnTo>
                  <a:lnTo>
                    <a:pt x="5019" y="1912534"/>
                  </a:lnTo>
                  <a:lnTo>
                    <a:pt x="8890" y="1864830"/>
                  </a:lnTo>
                  <a:lnTo>
                    <a:pt x="13839" y="1817440"/>
                  </a:lnTo>
                  <a:lnTo>
                    <a:pt x="19855" y="1770375"/>
                  </a:lnTo>
                  <a:lnTo>
                    <a:pt x="26924" y="1723648"/>
                  </a:lnTo>
                  <a:lnTo>
                    <a:pt x="35035" y="1677271"/>
                  </a:lnTo>
                  <a:lnTo>
                    <a:pt x="44174" y="1631257"/>
                  </a:lnTo>
                  <a:lnTo>
                    <a:pt x="54330" y="1585617"/>
                  </a:lnTo>
                  <a:lnTo>
                    <a:pt x="65491" y="1540365"/>
                  </a:lnTo>
                  <a:lnTo>
                    <a:pt x="77643" y="1495512"/>
                  </a:lnTo>
                  <a:lnTo>
                    <a:pt x="90776" y="1451071"/>
                  </a:lnTo>
                  <a:lnTo>
                    <a:pt x="104875" y="1407054"/>
                  </a:lnTo>
                  <a:lnTo>
                    <a:pt x="119930" y="1363474"/>
                  </a:lnTo>
                  <a:lnTo>
                    <a:pt x="135927" y="1320342"/>
                  </a:lnTo>
                  <a:lnTo>
                    <a:pt x="152854" y="1277672"/>
                  </a:lnTo>
                  <a:lnTo>
                    <a:pt x="170699" y="1235475"/>
                  </a:lnTo>
                  <a:lnTo>
                    <a:pt x="189450" y="1193765"/>
                  </a:lnTo>
                  <a:lnTo>
                    <a:pt x="209094" y="1152552"/>
                  </a:lnTo>
                  <a:lnTo>
                    <a:pt x="229619" y="1111850"/>
                  </a:lnTo>
                  <a:lnTo>
                    <a:pt x="251013" y="1071672"/>
                  </a:lnTo>
                  <a:lnTo>
                    <a:pt x="273262" y="1032028"/>
                  </a:lnTo>
                  <a:lnTo>
                    <a:pt x="296356" y="992932"/>
                  </a:lnTo>
                  <a:lnTo>
                    <a:pt x="320281" y="954396"/>
                  </a:lnTo>
                  <a:lnTo>
                    <a:pt x="345025" y="916433"/>
                  </a:lnTo>
                  <a:lnTo>
                    <a:pt x="370577" y="879054"/>
                  </a:lnTo>
                  <a:lnTo>
                    <a:pt x="396922" y="842272"/>
                  </a:lnTo>
                  <a:lnTo>
                    <a:pt x="424050" y="806099"/>
                  </a:lnTo>
                  <a:lnTo>
                    <a:pt x="451948" y="770548"/>
                  </a:lnTo>
                  <a:lnTo>
                    <a:pt x="480603" y="735631"/>
                  </a:lnTo>
                  <a:lnTo>
                    <a:pt x="510003" y="701361"/>
                  </a:lnTo>
                  <a:lnTo>
                    <a:pt x="540136" y="667749"/>
                  </a:lnTo>
                  <a:lnTo>
                    <a:pt x="570989" y="634808"/>
                  </a:lnTo>
                  <a:lnTo>
                    <a:pt x="602551" y="602551"/>
                  </a:lnTo>
                  <a:lnTo>
                    <a:pt x="634808" y="570989"/>
                  </a:lnTo>
                  <a:lnTo>
                    <a:pt x="667749" y="540136"/>
                  </a:lnTo>
                  <a:lnTo>
                    <a:pt x="701361" y="510003"/>
                  </a:lnTo>
                  <a:lnTo>
                    <a:pt x="735631" y="480603"/>
                  </a:lnTo>
                  <a:lnTo>
                    <a:pt x="770548" y="451948"/>
                  </a:lnTo>
                  <a:lnTo>
                    <a:pt x="806099" y="424050"/>
                  </a:lnTo>
                  <a:lnTo>
                    <a:pt x="842272" y="396922"/>
                  </a:lnTo>
                  <a:lnTo>
                    <a:pt x="879054" y="370577"/>
                  </a:lnTo>
                  <a:lnTo>
                    <a:pt x="916433" y="345025"/>
                  </a:lnTo>
                  <a:lnTo>
                    <a:pt x="954396" y="320281"/>
                  </a:lnTo>
                  <a:lnTo>
                    <a:pt x="992932" y="296356"/>
                  </a:lnTo>
                  <a:lnTo>
                    <a:pt x="1032028" y="273262"/>
                  </a:lnTo>
                  <a:lnTo>
                    <a:pt x="1071672" y="251013"/>
                  </a:lnTo>
                  <a:lnTo>
                    <a:pt x="1111850" y="229619"/>
                  </a:lnTo>
                  <a:lnTo>
                    <a:pt x="1152552" y="209094"/>
                  </a:lnTo>
                  <a:lnTo>
                    <a:pt x="1193765" y="189450"/>
                  </a:lnTo>
                  <a:lnTo>
                    <a:pt x="1235475" y="170699"/>
                  </a:lnTo>
                  <a:lnTo>
                    <a:pt x="1277672" y="152854"/>
                  </a:lnTo>
                  <a:lnTo>
                    <a:pt x="1320342" y="135927"/>
                  </a:lnTo>
                  <a:lnTo>
                    <a:pt x="1363474" y="119930"/>
                  </a:lnTo>
                  <a:lnTo>
                    <a:pt x="1407054" y="104875"/>
                  </a:lnTo>
                  <a:lnTo>
                    <a:pt x="1451071" y="90776"/>
                  </a:lnTo>
                  <a:lnTo>
                    <a:pt x="1495512" y="77643"/>
                  </a:lnTo>
                  <a:lnTo>
                    <a:pt x="1540365" y="65491"/>
                  </a:lnTo>
                  <a:lnTo>
                    <a:pt x="1585617" y="54330"/>
                  </a:lnTo>
                  <a:lnTo>
                    <a:pt x="1631257" y="44174"/>
                  </a:lnTo>
                  <a:lnTo>
                    <a:pt x="1677271" y="35035"/>
                  </a:lnTo>
                  <a:lnTo>
                    <a:pt x="1723648" y="26924"/>
                  </a:lnTo>
                  <a:lnTo>
                    <a:pt x="1770375" y="19855"/>
                  </a:lnTo>
                  <a:lnTo>
                    <a:pt x="1817440" y="13839"/>
                  </a:lnTo>
                  <a:lnTo>
                    <a:pt x="1864830" y="8890"/>
                  </a:lnTo>
                  <a:lnTo>
                    <a:pt x="1912534" y="5019"/>
                  </a:lnTo>
                  <a:lnTo>
                    <a:pt x="1960538" y="2239"/>
                  </a:lnTo>
                  <a:lnTo>
                    <a:pt x="2008831" y="561"/>
                  </a:lnTo>
                  <a:lnTo>
                    <a:pt x="2057400" y="0"/>
                  </a:lnTo>
                  <a:lnTo>
                    <a:pt x="2057400" y="2057400"/>
                  </a:lnTo>
                  <a:lnTo>
                    <a:pt x="2057400" y="4114736"/>
                  </a:lnTo>
                  <a:close/>
                </a:path>
              </a:pathLst>
            </a:custGeom>
            <a:ln w="25400">
              <a:solidFill>
                <a:srgbClr val="FFFFFF"/>
              </a:solidFill>
            </a:ln>
          </p:spPr>
          <p:txBody>
            <a:bodyPr wrap="square" lIns="0" tIns="0" rIns="0" bIns="0" rtlCol="0"/>
            <a:lstStyle/>
            <a:p>
              <a:endParaRPr/>
            </a:p>
          </p:txBody>
        </p:sp>
        <p:sp>
          <p:nvSpPr>
            <p:cNvPr id="6" name="object 6"/>
            <p:cNvSpPr/>
            <p:nvPr/>
          </p:nvSpPr>
          <p:spPr>
            <a:xfrm>
              <a:off x="3427476" y="1827212"/>
              <a:ext cx="5256530" cy="4114800"/>
            </a:xfrm>
            <a:custGeom>
              <a:avLst/>
              <a:gdLst/>
              <a:ahLst/>
              <a:cxnLst/>
              <a:rect l="l" t="t" r="r" b="b"/>
              <a:pathLst>
                <a:path w="5256530" h="4114800">
                  <a:moveTo>
                    <a:pt x="5256149" y="0"/>
                  </a:moveTo>
                  <a:lnTo>
                    <a:pt x="0" y="0"/>
                  </a:lnTo>
                  <a:lnTo>
                    <a:pt x="0" y="4114800"/>
                  </a:lnTo>
                  <a:lnTo>
                    <a:pt x="5256149" y="4114800"/>
                  </a:lnTo>
                  <a:lnTo>
                    <a:pt x="5256149" y="0"/>
                  </a:lnTo>
                  <a:close/>
                </a:path>
              </a:pathLst>
            </a:custGeom>
            <a:solidFill>
              <a:srgbClr val="FFFFFF">
                <a:alpha val="90194"/>
              </a:srgbClr>
            </a:solidFill>
          </p:spPr>
          <p:txBody>
            <a:bodyPr wrap="square" lIns="0" tIns="0" rIns="0" bIns="0" rtlCol="0"/>
            <a:lstStyle/>
            <a:p>
              <a:endParaRPr/>
            </a:p>
          </p:txBody>
        </p:sp>
        <p:sp>
          <p:nvSpPr>
            <p:cNvPr id="7" name="object 7"/>
            <p:cNvSpPr/>
            <p:nvPr/>
          </p:nvSpPr>
          <p:spPr>
            <a:xfrm>
              <a:off x="3427476" y="1827212"/>
              <a:ext cx="5256530" cy="4114800"/>
            </a:xfrm>
            <a:custGeom>
              <a:avLst/>
              <a:gdLst/>
              <a:ahLst/>
              <a:cxnLst/>
              <a:rect l="l" t="t" r="r" b="b"/>
              <a:pathLst>
                <a:path w="5256530" h="4114800">
                  <a:moveTo>
                    <a:pt x="0" y="4114800"/>
                  </a:moveTo>
                  <a:lnTo>
                    <a:pt x="5256149" y="4114800"/>
                  </a:lnTo>
                  <a:lnTo>
                    <a:pt x="5256149" y="0"/>
                  </a:lnTo>
                  <a:lnTo>
                    <a:pt x="0" y="0"/>
                  </a:lnTo>
                  <a:lnTo>
                    <a:pt x="0" y="4114800"/>
                  </a:lnTo>
                  <a:close/>
                </a:path>
              </a:pathLst>
            </a:custGeom>
            <a:ln w="25399">
              <a:solidFill>
                <a:srgbClr val="CCCC00"/>
              </a:solidFill>
            </a:ln>
          </p:spPr>
          <p:txBody>
            <a:bodyPr wrap="square" lIns="0" tIns="0" rIns="0" bIns="0" rtlCol="0"/>
            <a:lstStyle/>
            <a:p>
              <a:endParaRPr/>
            </a:p>
          </p:txBody>
        </p:sp>
      </p:grpSp>
      <p:sp>
        <p:nvSpPr>
          <p:cNvPr id="8" name="object 8"/>
          <p:cNvSpPr txBox="1"/>
          <p:nvPr/>
        </p:nvSpPr>
        <p:spPr>
          <a:xfrm>
            <a:off x="2847658" y="1551305"/>
            <a:ext cx="5047615" cy="3602990"/>
          </a:xfrm>
          <a:prstGeom prst="rect">
            <a:avLst/>
          </a:prstGeom>
        </p:spPr>
        <p:txBody>
          <a:bodyPr vert="horz" wrap="square" lIns="0" tIns="12065" rIns="0" bIns="0" rtlCol="0">
            <a:spAutoFit/>
          </a:bodyPr>
          <a:lstStyle/>
          <a:p>
            <a:pPr algn="ctr">
              <a:lnSpc>
                <a:spcPts val="1835"/>
              </a:lnSpc>
              <a:spcBef>
                <a:spcPts val="95"/>
              </a:spcBef>
            </a:pPr>
            <a:r>
              <a:rPr sz="1600" dirty="0">
                <a:solidFill>
                  <a:srgbClr val="333300"/>
                </a:solidFill>
                <a:latin typeface="Verdana"/>
                <a:cs typeface="Verdana"/>
              </a:rPr>
              <a:t>Właściwości</a:t>
            </a:r>
            <a:r>
              <a:rPr sz="1600" spc="-80" dirty="0">
                <a:solidFill>
                  <a:srgbClr val="333300"/>
                </a:solidFill>
                <a:latin typeface="Verdana"/>
                <a:cs typeface="Verdana"/>
              </a:rPr>
              <a:t> </a:t>
            </a:r>
            <a:r>
              <a:rPr sz="1600" dirty="0">
                <a:solidFill>
                  <a:srgbClr val="333300"/>
                </a:solidFill>
                <a:latin typeface="Verdana"/>
                <a:cs typeface="Verdana"/>
              </a:rPr>
              <a:t>wirusów</a:t>
            </a:r>
            <a:r>
              <a:rPr sz="1600" spc="-110" dirty="0">
                <a:solidFill>
                  <a:srgbClr val="333300"/>
                </a:solidFill>
                <a:latin typeface="Verdana"/>
                <a:cs typeface="Verdana"/>
              </a:rPr>
              <a:t> </a:t>
            </a:r>
            <a:r>
              <a:rPr sz="1600" spc="-10" dirty="0">
                <a:solidFill>
                  <a:srgbClr val="333300"/>
                </a:solidFill>
                <a:latin typeface="Verdana"/>
                <a:cs typeface="Verdana"/>
              </a:rPr>
              <a:t>roślinnych:</a:t>
            </a:r>
            <a:endParaRPr sz="1600" dirty="0">
              <a:latin typeface="Verdana"/>
              <a:cs typeface="Verdana"/>
            </a:endParaRPr>
          </a:p>
          <a:p>
            <a:pPr marL="1905" algn="ctr">
              <a:lnSpc>
                <a:spcPts val="1755"/>
              </a:lnSpc>
            </a:pPr>
            <a:r>
              <a:rPr sz="1600" dirty="0">
                <a:solidFill>
                  <a:srgbClr val="333300"/>
                </a:solidFill>
                <a:latin typeface="Verdana"/>
                <a:cs typeface="Verdana"/>
              </a:rPr>
              <a:t>–</a:t>
            </a:r>
            <a:r>
              <a:rPr sz="1600" spc="-45" dirty="0">
                <a:solidFill>
                  <a:srgbClr val="333300"/>
                </a:solidFill>
                <a:latin typeface="Verdana"/>
                <a:cs typeface="Verdana"/>
              </a:rPr>
              <a:t> </a:t>
            </a:r>
            <a:r>
              <a:rPr sz="1600" dirty="0">
                <a:solidFill>
                  <a:srgbClr val="333300"/>
                </a:solidFill>
                <a:latin typeface="Verdana"/>
                <a:cs typeface="Verdana"/>
              </a:rPr>
              <a:t>brak</a:t>
            </a:r>
            <a:r>
              <a:rPr sz="1600" spc="-55" dirty="0">
                <a:solidFill>
                  <a:srgbClr val="333300"/>
                </a:solidFill>
                <a:latin typeface="Verdana"/>
                <a:cs typeface="Verdana"/>
              </a:rPr>
              <a:t> </a:t>
            </a:r>
            <a:r>
              <a:rPr sz="1600" dirty="0">
                <a:solidFill>
                  <a:srgbClr val="333300"/>
                </a:solidFill>
                <a:latin typeface="Verdana"/>
                <a:cs typeface="Verdana"/>
              </a:rPr>
              <a:t>budowy</a:t>
            </a:r>
            <a:r>
              <a:rPr sz="1600" spc="-30" dirty="0">
                <a:solidFill>
                  <a:srgbClr val="333300"/>
                </a:solidFill>
                <a:latin typeface="Verdana"/>
                <a:cs typeface="Verdana"/>
              </a:rPr>
              <a:t> </a:t>
            </a:r>
            <a:r>
              <a:rPr sz="1600" spc="-10" dirty="0">
                <a:solidFill>
                  <a:srgbClr val="333300"/>
                </a:solidFill>
                <a:latin typeface="Verdana"/>
                <a:cs typeface="Verdana"/>
              </a:rPr>
              <a:t>komórkowej</a:t>
            </a:r>
            <a:endParaRPr sz="1600" dirty="0">
              <a:latin typeface="Verdana"/>
              <a:cs typeface="Verdana"/>
            </a:endParaRPr>
          </a:p>
          <a:p>
            <a:pPr marL="135890" marR="127000" algn="ctr">
              <a:lnSpc>
                <a:spcPts val="1739"/>
              </a:lnSpc>
              <a:spcBef>
                <a:spcPts val="125"/>
              </a:spcBef>
            </a:pPr>
            <a:r>
              <a:rPr sz="1600" dirty="0">
                <a:solidFill>
                  <a:srgbClr val="333300"/>
                </a:solidFill>
                <a:latin typeface="Verdana"/>
                <a:cs typeface="Verdana"/>
              </a:rPr>
              <a:t>–</a:t>
            </a:r>
            <a:r>
              <a:rPr sz="1600" spc="-55" dirty="0">
                <a:solidFill>
                  <a:srgbClr val="333300"/>
                </a:solidFill>
                <a:latin typeface="Verdana"/>
                <a:cs typeface="Verdana"/>
              </a:rPr>
              <a:t> </a:t>
            </a:r>
            <a:r>
              <a:rPr sz="1600" dirty="0">
                <a:solidFill>
                  <a:srgbClr val="333300"/>
                </a:solidFill>
                <a:latin typeface="Verdana"/>
                <a:cs typeface="Verdana"/>
              </a:rPr>
              <a:t>obecność</a:t>
            </a:r>
            <a:r>
              <a:rPr sz="1600" spc="-40" dirty="0">
                <a:solidFill>
                  <a:srgbClr val="333300"/>
                </a:solidFill>
                <a:latin typeface="Verdana"/>
                <a:cs typeface="Verdana"/>
              </a:rPr>
              <a:t> </a:t>
            </a:r>
            <a:r>
              <a:rPr sz="1600" dirty="0">
                <a:solidFill>
                  <a:srgbClr val="333300"/>
                </a:solidFill>
                <a:latin typeface="Verdana"/>
                <a:cs typeface="Verdana"/>
              </a:rPr>
              <a:t>tylko</a:t>
            </a:r>
            <a:r>
              <a:rPr sz="1600" spc="-55" dirty="0">
                <a:solidFill>
                  <a:srgbClr val="333300"/>
                </a:solidFill>
                <a:latin typeface="Verdana"/>
                <a:cs typeface="Verdana"/>
              </a:rPr>
              <a:t> </a:t>
            </a:r>
            <a:r>
              <a:rPr sz="1600" dirty="0">
                <a:solidFill>
                  <a:srgbClr val="333300"/>
                </a:solidFill>
                <a:latin typeface="Verdana"/>
                <a:cs typeface="Verdana"/>
              </a:rPr>
              <a:t>jednego</a:t>
            </a:r>
            <a:r>
              <a:rPr sz="1600" spc="-50" dirty="0">
                <a:solidFill>
                  <a:srgbClr val="333300"/>
                </a:solidFill>
                <a:latin typeface="Verdana"/>
                <a:cs typeface="Verdana"/>
              </a:rPr>
              <a:t> </a:t>
            </a:r>
            <a:r>
              <a:rPr sz="1600" dirty="0">
                <a:solidFill>
                  <a:srgbClr val="333300"/>
                </a:solidFill>
                <a:latin typeface="Verdana"/>
                <a:cs typeface="Verdana"/>
              </a:rPr>
              <a:t>kwasu</a:t>
            </a:r>
            <a:r>
              <a:rPr sz="1600" spc="-50" dirty="0">
                <a:solidFill>
                  <a:srgbClr val="333300"/>
                </a:solidFill>
                <a:latin typeface="Verdana"/>
                <a:cs typeface="Verdana"/>
              </a:rPr>
              <a:t> </a:t>
            </a:r>
            <a:r>
              <a:rPr sz="1600" spc="-10" dirty="0">
                <a:solidFill>
                  <a:srgbClr val="333300"/>
                </a:solidFill>
                <a:latin typeface="Verdana"/>
                <a:cs typeface="Verdana"/>
              </a:rPr>
              <a:t>nukleinowego </a:t>
            </a:r>
            <a:r>
              <a:rPr sz="1600" dirty="0">
                <a:solidFill>
                  <a:srgbClr val="333300"/>
                </a:solidFill>
                <a:latin typeface="Verdana"/>
                <a:cs typeface="Verdana"/>
              </a:rPr>
              <a:t>(kwas</a:t>
            </a:r>
            <a:r>
              <a:rPr sz="1600" spc="-65" dirty="0">
                <a:solidFill>
                  <a:srgbClr val="333300"/>
                </a:solidFill>
                <a:latin typeface="Verdana"/>
                <a:cs typeface="Verdana"/>
              </a:rPr>
              <a:t> </a:t>
            </a:r>
            <a:r>
              <a:rPr sz="1600" dirty="0">
                <a:solidFill>
                  <a:srgbClr val="333300"/>
                </a:solidFill>
                <a:latin typeface="Verdana"/>
                <a:cs typeface="Verdana"/>
              </a:rPr>
              <a:t>nukleinowy</a:t>
            </a:r>
            <a:r>
              <a:rPr sz="1600" spc="-50" dirty="0">
                <a:solidFill>
                  <a:srgbClr val="333300"/>
                </a:solidFill>
                <a:latin typeface="Verdana"/>
                <a:cs typeface="Verdana"/>
              </a:rPr>
              <a:t> </a:t>
            </a:r>
            <a:r>
              <a:rPr sz="1600" dirty="0">
                <a:solidFill>
                  <a:srgbClr val="333300"/>
                </a:solidFill>
                <a:latin typeface="Verdana"/>
                <a:cs typeface="Verdana"/>
              </a:rPr>
              <a:t>jest</a:t>
            </a:r>
            <a:r>
              <a:rPr sz="1600" spc="-70" dirty="0">
                <a:solidFill>
                  <a:srgbClr val="333300"/>
                </a:solidFill>
                <a:latin typeface="Verdana"/>
                <a:cs typeface="Verdana"/>
              </a:rPr>
              <a:t> </a:t>
            </a:r>
            <a:r>
              <a:rPr sz="1600" spc="-20" dirty="0">
                <a:solidFill>
                  <a:srgbClr val="333300"/>
                </a:solidFill>
                <a:latin typeface="Verdana"/>
                <a:cs typeface="Verdana"/>
              </a:rPr>
              <a:t>niezbędny,</a:t>
            </a:r>
            <a:r>
              <a:rPr sz="1600" spc="-55" dirty="0">
                <a:solidFill>
                  <a:srgbClr val="333300"/>
                </a:solidFill>
                <a:latin typeface="Verdana"/>
                <a:cs typeface="Verdana"/>
              </a:rPr>
              <a:t> </a:t>
            </a:r>
            <a:r>
              <a:rPr sz="1600" spc="-20" dirty="0">
                <a:solidFill>
                  <a:srgbClr val="333300"/>
                </a:solidFill>
                <a:latin typeface="Verdana"/>
                <a:cs typeface="Verdana"/>
              </a:rPr>
              <a:t>choć</a:t>
            </a:r>
            <a:endParaRPr sz="1600" dirty="0">
              <a:latin typeface="Verdana"/>
              <a:cs typeface="Verdana"/>
            </a:endParaRPr>
          </a:p>
          <a:p>
            <a:pPr marL="4445" algn="ctr">
              <a:lnSpc>
                <a:spcPts val="1639"/>
              </a:lnSpc>
            </a:pPr>
            <a:r>
              <a:rPr sz="1600" spc="-10" dirty="0">
                <a:solidFill>
                  <a:srgbClr val="333300"/>
                </a:solidFill>
                <a:latin typeface="Verdana"/>
                <a:cs typeface="Verdana"/>
              </a:rPr>
              <a:t>niewystarczający</a:t>
            </a:r>
            <a:r>
              <a:rPr sz="1600" spc="10" dirty="0">
                <a:solidFill>
                  <a:srgbClr val="333300"/>
                </a:solidFill>
                <a:latin typeface="Verdana"/>
                <a:cs typeface="Verdana"/>
              </a:rPr>
              <a:t> </a:t>
            </a:r>
            <a:r>
              <a:rPr sz="1600" dirty="0">
                <a:solidFill>
                  <a:srgbClr val="333300"/>
                </a:solidFill>
                <a:latin typeface="Verdana"/>
                <a:cs typeface="Verdana"/>
              </a:rPr>
              <a:t>do</a:t>
            </a:r>
            <a:r>
              <a:rPr sz="1600" spc="-20" dirty="0">
                <a:solidFill>
                  <a:srgbClr val="333300"/>
                </a:solidFill>
                <a:latin typeface="Verdana"/>
                <a:cs typeface="Verdana"/>
              </a:rPr>
              <a:t> </a:t>
            </a:r>
            <a:r>
              <a:rPr sz="1600" dirty="0">
                <a:solidFill>
                  <a:srgbClr val="333300"/>
                </a:solidFill>
                <a:latin typeface="Verdana"/>
                <a:cs typeface="Verdana"/>
              </a:rPr>
              <a:t>ich</a:t>
            </a:r>
            <a:r>
              <a:rPr sz="1600" spc="-15" dirty="0">
                <a:solidFill>
                  <a:srgbClr val="333300"/>
                </a:solidFill>
                <a:latin typeface="Verdana"/>
                <a:cs typeface="Verdana"/>
              </a:rPr>
              <a:t> </a:t>
            </a:r>
            <a:r>
              <a:rPr sz="1600" spc="-10" dirty="0">
                <a:solidFill>
                  <a:srgbClr val="333300"/>
                </a:solidFill>
                <a:latin typeface="Verdana"/>
                <a:cs typeface="Verdana"/>
              </a:rPr>
              <a:t>namnożenia)</a:t>
            </a:r>
            <a:endParaRPr sz="1600" dirty="0">
              <a:latin typeface="Verdana"/>
              <a:cs typeface="Verdana"/>
            </a:endParaRPr>
          </a:p>
          <a:p>
            <a:pPr algn="ctr">
              <a:lnSpc>
                <a:spcPts val="1750"/>
              </a:lnSpc>
            </a:pPr>
            <a:r>
              <a:rPr sz="1600" dirty="0">
                <a:solidFill>
                  <a:srgbClr val="333300"/>
                </a:solidFill>
                <a:latin typeface="Verdana"/>
                <a:cs typeface="Verdana"/>
              </a:rPr>
              <a:t>–</a:t>
            </a:r>
            <a:r>
              <a:rPr sz="1600" spc="-50" dirty="0">
                <a:solidFill>
                  <a:srgbClr val="333300"/>
                </a:solidFill>
                <a:latin typeface="Verdana"/>
                <a:cs typeface="Verdana"/>
              </a:rPr>
              <a:t> </a:t>
            </a:r>
            <a:r>
              <a:rPr sz="1600" dirty="0">
                <a:solidFill>
                  <a:srgbClr val="333300"/>
                </a:solidFill>
                <a:latin typeface="Verdana"/>
                <a:cs typeface="Verdana"/>
              </a:rPr>
              <a:t>niezdolność</a:t>
            </a:r>
            <a:r>
              <a:rPr sz="1600" spc="-30" dirty="0">
                <a:solidFill>
                  <a:srgbClr val="333300"/>
                </a:solidFill>
                <a:latin typeface="Verdana"/>
                <a:cs typeface="Verdana"/>
              </a:rPr>
              <a:t> </a:t>
            </a:r>
            <a:r>
              <a:rPr sz="1600" dirty="0">
                <a:solidFill>
                  <a:srgbClr val="333300"/>
                </a:solidFill>
                <a:latin typeface="Verdana"/>
                <a:cs typeface="Verdana"/>
              </a:rPr>
              <a:t>do</a:t>
            </a:r>
            <a:r>
              <a:rPr sz="1600" spc="-55" dirty="0">
                <a:solidFill>
                  <a:srgbClr val="333300"/>
                </a:solidFill>
                <a:latin typeface="Verdana"/>
                <a:cs typeface="Verdana"/>
              </a:rPr>
              <a:t> </a:t>
            </a:r>
            <a:r>
              <a:rPr sz="1600" dirty="0">
                <a:solidFill>
                  <a:srgbClr val="333300"/>
                </a:solidFill>
                <a:latin typeface="Verdana"/>
                <a:cs typeface="Verdana"/>
              </a:rPr>
              <a:t>reprodukcji</a:t>
            </a:r>
            <a:r>
              <a:rPr sz="1600" spc="-45" dirty="0">
                <a:solidFill>
                  <a:srgbClr val="333300"/>
                </a:solidFill>
                <a:latin typeface="Verdana"/>
                <a:cs typeface="Verdana"/>
              </a:rPr>
              <a:t> </a:t>
            </a:r>
            <a:r>
              <a:rPr sz="1600" dirty="0">
                <a:solidFill>
                  <a:srgbClr val="333300"/>
                </a:solidFill>
                <a:latin typeface="Verdana"/>
                <a:cs typeface="Verdana"/>
              </a:rPr>
              <a:t>poza</a:t>
            </a:r>
            <a:r>
              <a:rPr sz="1600" spc="-55" dirty="0">
                <a:solidFill>
                  <a:srgbClr val="333300"/>
                </a:solidFill>
                <a:latin typeface="Verdana"/>
                <a:cs typeface="Verdana"/>
              </a:rPr>
              <a:t> </a:t>
            </a:r>
            <a:r>
              <a:rPr sz="1600" dirty="0">
                <a:solidFill>
                  <a:srgbClr val="333300"/>
                </a:solidFill>
                <a:latin typeface="Verdana"/>
                <a:cs typeface="Verdana"/>
              </a:rPr>
              <a:t>żywą</a:t>
            </a:r>
            <a:r>
              <a:rPr sz="1600" spc="-50" dirty="0">
                <a:solidFill>
                  <a:srgbClr val="333300"/>
                </a:solidFill>
                <a:latin typeface="Verdana"/>
                <a:cs typeface="Verdana"/>
              </a:rPr>
              <a:t> </a:t>
            </a:r>
            <a:r>
              <a:rPr sz="1600" spc="-10" dirty="0">
                <a:solidFill>
                  <a:srgbClr val="333300"/>
                </a:solidFill>
                <a:latin typeface="Verdana"/>
                <a:cs typeface="Verdana"/>
              </a:rPr>
              <a:t>komórką</a:t>
            </a:r>
            <a:endParaRPr sz="1600" dirty="0">
              <a:latin typeface="Verdana"/>
              <a:cs typeface="Verdana"/>
            </a:endParaRPr>
          </a:p>
          <a:p>
            <a:pPr marL="5080" algn="ctr">
              <a:lnSpc>
                <a:spcPts val="1755"/>
              </a:lnSpc>
            </a:pPr>
            <a:r>
              <a:rPr sz="1600" dirty="0">
                <a:solidFill>
                  <a:srgbClr val="333300"/>
                </a:solidFill>
                <a:latin typeface="Verdana"/>
                <a:cs typeface="Verdana"/>
              </a:rPr>
              <a:t>–</a:t>
            </a:r>
            <a:r>
              <a:rPr sz="1600" spc="-50" dirty="0">
                <a:solidFill>
                  <a:srgbClr val="333300"/>
                </a:solidFill>
                <a:latin typeface="Verdana"/>
                <a:cs typeface="Verdana"/>
              </a:rPr>
              <a:t> </a:t>
            </a:r>
            <a:r>
              <a:rPr sz="1600" dirty="0">
                <a:solidFill>
                  <a:srgbClr val="333300"/>
                </a:solidFill>
                <a:latin typeface="Verdana"/>
                <a:cs typeface="Verdana"/>
              </a:rPr>
              <a:t>brak</a:t>
            </a:r>
            <a:r>
              <a:rPr sz="1600" spc="-60" dirty="0">
                <a:solidFill>
                  <a:srgbClr val="333300"/>
                </a:solidFill>
                <a:latin typeface="Verdana"/>
                <a:cs typeface="Verdana"/>
              </a:rPr>
              <a:t> </a:t>
            </a:r>
            <a:r>
              <a:rPr sz="1600" dirty="0">
                <a:solidFill>
                  <a:srgbClr val="333300"/>
                </a:solidFill>
                <a:latin typeface="Verdana"/>
                <a:cs typeface="Verdana"/>
              </a:rPr>
              <a:t>własnego</a:t>
            </a:r>
            <a:r>
              <a:rPr sz="1600" spc="-25" dirty="0">
                <a:solidFill>
                  <a:srgbClr val="333300"/>
                </a:solidFill>
                <a:latin typeface="Verdana"/>
                <a:cs typeface="Verdana"/>
              </a:rPr>
              <a:t> </a:t>
            </a:r>
            <a:r>
              <a:rPr sz="1600" spc="-10" dirty="0">
                <a:solidFill>
                  <a:srgbClr val="333300"/>
                </a:solidFill>
                <a:latin typeface="Verdana"/>
                <a:cs typeface="Verdana"/>
              </a:rPr>
              <a:t>metabolizmu.</a:t>
            </a:r>
            <a:endParaRPr sz="1600" dirty="0">
              <a:latin typeface="Verdana"/>
              <a:cs typeface="Verdana"/>
            </a:endParaRPr>
          </a:p>
          <a:p>
            <a:pPr marL="5715" algn="ctr">
              <a:lnSpc>
                <a:spcPts val="1755"/>
              </a:lnSpc>
            </a:pPr>
            <a:r>
              <a:rPr sz="1600" dirty="0">
                <a:solidFill>
                  <a:srgbClr val="333300"/>
                </a:solidFill>
                <a:latin typeface="Verdana"/>
                <a:cs typeface="Verdana"/>
              </a:rPr>
              <a:t>Wirusy</a:t>
            </a:r>
            <a:r>
              <a:rPr sz="1600" spc="-40" dirty="0">
                <a:solidFill>
                  <a:srgbClr val="333300"/>
                </a:solidFill>
                <a:latin typeface="Verdana"/>
                <a:cs typeface="Verdana"/>
              </a:rPr>
              <a:t> </a:t>
            </a:r>
            <a:r>
              <a:rPr sz="1600" dirty="0">
                <a:solidFill>
                  <a:srgbClr val="333300"/>
                </a:solidFill>
                <a:latin typeface="Verdana"/>
                <a:cs typeface="Verdana"/>
              </a:rPr>
              <a:t>są</a:t>
            </a:r>
            <a:r>
              <a:rPr sz="1600" spc="-50" dirty="0">
                <a:solidFill>
                  <a:srgbClr val="333300"/>
                </a:solidFill>
                <a:latin typeface="Verdana"/>
                <a:cs typeface="Verdana"/>
              </a:rPr>
              <a:t> </a:t>
            </a:r>
            <a:r>
              <a:rPr sz="1600" spc="-10" dirty="0">
                <a:solidFill>
                  <a:srgbClr val="333300"/>
                </a:solidFill>
                <a:latin typeface="Verdana"/>
                <a:cs typeface="Verdana"/>
              </a:rPr>
              <a:t>bezwzględnymi pasożytami.</a:t>
            </a:r>
            <a:endParaRPr sz="1600" dirty="0">
              <a:latin typeface="Verdana"/>
              <a:cs typeface="Verdana"/>
            </a:endParaRPr>
          </a:p>
          <a:p>
            <a:pPr marL="196850" marR="187960" algn="ctr">
              <a:lnSpc>
                <a:spcPts val="1739"/>
              </a:lnSpc>
              <a:spcBef>
                <a:spcPts val="125"/>
              </a:spcBef>
            </a:pPr>
            <a:r>
              <a:rPr sz="1600" dirty="0">
                <a:solidFill>
                  <a:srgbClr val="333300"/>
                </a:solidFill>
                <a:latin typeface="Verdana"/>
                <a:cs typeface="Verdana"/>
              </a:rPr>
              <a:t>Wirusy</a:t>
            </a:r>
            <a:r>
              <a:rPr sz="1600" spc="-55" dirty="0">
                <a:solidFill>
                  <a:srgbClr val="333300"/>
                </a:solidFill>
                <a:latin typeface="Verdana"/>
                <a:cs typeface="Verdana"/>
              </a:rPr>
              <a:t> </a:t>
            </a:r>
            <a:r>
              <a:rPr sz="1600" dirty="0">
                <a:solidFill>
                  <a:srgbClr val="333300"/>
                </a:solidFill>
                <a:latin typeface="Verdana"/>
                <a:cs typeface="Verdana"/>
              </a:rPr>
              <a:t>nie</a:t>
            </a:r>
            <a:r>
              <a:rPr sz="1600" spc="-65" dirty="0">
                <a:solidFill>
                  <a:srgbClr val="333300"/>
                </a:solidFill>
                <a:latin typeface="Verdana"/>
                <a:cs typeface="Verdana"/>
              </a:rPr>
              <a:t> </a:t>
            </a:r>
            <a:r>
              <a:rPr sz="1600" dirty="0">
                <a:solidFill>
                  <a:srgbClr val="333300"/>
                </a:solidFill>
                <a:latin typeface="Verdana"/>
                <a:cs typeface="Verdana"/>
              </a:rPr>
              <a:t>posiadają</a:t>
            </a:r>
            <a:r>
              <a:rPr sz="1600" spc="-60" dirty="0">
                <a:solidFill>
                  <a:srgbClr val="333300"/>
                </a:solidFill>
                <a:latin typeface="Verdana"/>
                <a:cs typeface="Verdana"/>
              </a:rPr>
              <a:t> </a:t>
            </a:r>
            <a:r>
              <a:rPr sz="1600" dirty="0">
                <a:solidFill>
                  <a:srgbClr val="333300"/>
                </a:solidFill>
                <a:latin typeface="Verdana"/>
                <a:cs typeface="Verdana"/>
              </a:rPr>
              <a:t>wszystkich</a:t>
            </a:r>
            <a:r>
              <a:rPr sz="1600" spc="-40" dirty="0">
                <a:solidFill>
                  <a:srgbClr val="333300"/>
                </a:solidFill>
                <a:latin typeface="Verdana"/>
                <a:cs typeface="Verdana"/>
              </a:rPr>
              <a:t> </a:t>
            </a:r>
            <a:r>
              <a:rPr sz="1600" dirty="0">
                <a:solidFill>
                  <a:srgbClr val="333300"/>
                </a:solidFill>
                <a:latin typeface="Verdana"/>
                <a:cs typeface="Verdana"/>
              </a:rPr>
              <a:t>cech</a:t>
            </a:r>
            <a:r>
              <a:rPr sz="1600" spc="-50" dirty="0">
                <a:solidFill>
                  <a:srgbClr val="333300"/>
                </a:solidFill>
                <a:latin typeface="Verdana"/>
                <a:cs typeface="Verdana"/>
              </a:rPr>
              <a:t> </a:t>
            </a:r>
            <a:r>
              <a:rPr sz="1600" spc="-10" dirty="0">
                <a:solidFill>
                  <a:srgbClr val="333300"/>
                </a:solidFill>
                <a:latin typeface="Verdana"/>
                <a:cs typeface="Verdana"/>
              </a:rPr>
              <a:t>żywego </a:t>
            </a:r>
            <a:r>
              <a:rPr sz="1600" dirty="0">
                <a:solidFill>
                  <a:srgbClr val="333300"/>
                </a:solidFill>
                <a:latin typeface="Verdana"/>
                <a:cs typeface="Verdana"/>
              </a:rPr>
              <a:t>organizmu,</a:t>
            </a:r>
            <a:r>
              <a:rPr sz="1600" spc="-35" dirty="0">
                <a:solidFill>
                  <a:srgbClr val="333300"/>
                </a:solidFill>
                <a:latin typeface="Verdana"/>
                <a:cs typeface="Verdana"/>
              </a:rPr>
              <a:t> </a:t>
            </a:r>
            <a:r>
              <a:rPr sz="1600" dirty="0">
                <a:solidFill>
                  <a:srgbClr val="333300"/>
                </a:solidFill>
                <a:latin typeface="Verdana"/>
                <a:cs typeface="Verdana"/>
              </a:rPr>
              <a:t>stąd</a:t>
            </a:r>
            <a:r>
              <a:rPr sz="1600" spc="-25" dirty="0">
                <a:solidFill>
                  <a:srgbClr val="333300"/>
                </a:solidFill>
                <a:latin typeface="Verdana"/>
                <a:cs typeface="Verdana"/>
              </a:rPr>
              <a:t> </a:t>
            </a:r>
            <a:r>
              <a:rPr sz="1600" dirty="0">
                <a:solidFill>
                  <a:srgbClr val="333300"/>
                </a:solidFill>
                <a:latin typeface="Verdana"/>
                <a:cs typeface="Verdana"/>
              </a:rPr>
              <a:t>nie</a:t>
            </a:r>
            <a:r>
              <a:rPr sz="1600" spc="-50" dirty="0">
                <a:solidFill>
                  <a:srgbClr val="333300"/>
                </a:solidFill>
                <a:latin typeface="Verdana"/>
                <a:cs typeface="Verdana"/>
              </a:rPr>
              <a:t> </a:t>
            </a:r>
            <a:r>
              <a:rPr sz="1600" dirty="0">
                <a:solidFill>
                  <a:srgbClr val="333300"/>
                </a:solidFill>
                <a:latin typeface="Verdana"/>
                <a:cs typeface="Verdana"/>
              </a:rPr>
              <a:t>są</a:t>
            </a:r>
            <a:r>
              <a:rPr sz="1600" spc="-50" dirty="0">
                <a:solidFill>
                  <a:srgbClr val="333300"/>
                </a:solidFill>
                <a:latin typeface="Verdana"/>
                <a:cs typeface="Verdana"/>
              </a:rPr>
              <a:t> </a:t>
            </a:r>
            <a:r>
              <a:rPr sz="1600" dirty="0">
                <a:solidFill>
                  <a:srgbClr val="333300"/>
                </a:solidFill>
                <a:latin typeface="Verdana"/>
                <a:cs typeface="Verdana"/>
              </a:rPr>
              <a:t>zaliczane</a:t>
            </a:r>
            <a:r>
              <a:rPr sz="1600" spc="-20" dirty="0">
                <a:solidFill>
                  <a:srgbClr val="333300"/>
                </a:solidFill>
                <a:latin typeface="Verdana"/>
                <a:cs typeface="Verdana"/>
              </a:rPr>
              <a:t> </a:t>
            </a:r>
            <a:r>
              <a:rPr sz="1600" dirty="0">
                <a:solidFill>
                  <a:srgbClr val="333300"/>
                </a:solidFill>
                <a:latin typeface="Verdana"/>
                <a:cs typeface="Verdana"/>
              </a:rPr>
              <a:t>do</a:t>
            </a:r>
            <a:r>
              <a:rPr sz="1600" spc="-50" dirty="0">
                <a:solidFill>
                  <a:srgbClr val="333300"/>
                </a:solidFill>
                <a:latin typeface="Verdana"/>
                <a:cs typeface="Verdana"/>
              </a:rPr>
              <a:t> </a:t>
            </a:r>
            <a:r>
              <a:rPr sz="1600" spc="-10" dirty="0">
                <a:solidFill>
                  <a:srgbClr val="333300"/>
                </a:solidFill>
                <a:latin typeface="Verdana"/>
                <a:cs typeface="Verdana"/>
              </a:rPr>
              <a:t>świata</a:t>
            </a:r>
            <a:endParaRPr sz="1600" dirty="0">
              <a:latin typeface="Verdana"/>
              <a:cs typeface="Verdana"/>
            </a:endParaRPr>
          </a:p>
          <a:p>
            <a:pPr marL="99060" marR="88900" algn="ctr">
              <a:lnSpc>
                <a:spcPts val="1750"/>
              </a:lnSpc>
              <a:spcBef>
                <a:spcPts val="5"/>
              </a:spcBef>
            </a:pPr>
            <a:r>
              <a:rPr sz="1600" dirty="0">
                <a:solidFill>
                  <a:srgbClr val="333300"/>
                </a:solidFill>
                <a:latin typeface="Verdana"/>
                <a:cs typeface="Verdana"/>
              </a:rPr>
              <a:t>żywych</a:t>
            </a:r>
            <a:r>
              <a:rPr sz="1600" spc="-65" dirty="0">
                <a:solidFill>
                  <a:srgbClr val="333300"/>
                </a:solidFill>
                <a:latin typeface="Verdana"/>
                <a:cs typeface="Verdana"/>
              </a:rPr>
              <a:t> </a:t>
            </a:r>
            <a:r>
              <a:rPr sz="1600" spc="-10" dirty="0">
                <a:solidFill>
                  <a:srgbClr val="333300"/>
                </a:solidFill>
                <a:latin typeface="Verdana"/>
                <a:cs typeface="Verdana"/>
              </a:rPr>
              <a:t>organizmów.</a:t>
            </a:r>
            <a:r>
              <a:rPr sz="1600" spc="-55" dirty="0">
                <a:solidFill>
                  <a:srgbClr val="333300"/>
                </a:solidFill>
                <a:latin typeface="Verdana"/>
                <a:cs typeface="Verdana"/>
              </a:rPr>
              <a:t> </a:t>
            </a:r>
            <a:r>
              <a:rPr sz="1600" dirty="0">
                <a:solidFill>
                  <a:srgbClr val="333300"/>
                </a:solidFill>
                <a:latin typeface="Verdana"/>
                <a:cs typeface="Verdana"/>
              </a:rPr>
              <a:t>Są</a:t>
            </a:r>
            <a:r>
              <a:rPr sz="1600" spc="-70" dirty="0">
                <a:solidFill>
                  <a:srgbClr val="333300"/>
                </a:solidFill>
                <a:latin typeface="Verdana"/>
                <a:cs typeface="Verdana"/>
              </a:rPr>
              <a:t> </a:t>
            </a:r>
            <a:r>
              <a:rPr sz="1600" dirty="0">
                <a:solidFill>
                  <a:srgbClr val="333300"/>
                </a:solidFill>
                <a:latin typeface="Verdana"/>
                <a:cs typeface="Verdana"/>
              </a:rPr>
              <a:t>tworami</a:t>
            </a:r>
            <a:r>
              <a:rPr sz="1600" spc="-55" dirty="0">
                <a:solidFill>
                  <a:srgbClr val="333300"/>
                </a:solidFill>
                <a:latin typeface="Verdana"/>
                <a:cs typeface="Verdana"/>
              </a:rPr>
              <a:t> </a:t>
            </a:r>
            <a:r>
              <a:rPr sz="1600" spc="-10" dirty="0">
                <a:solidFill>
                  <a:srgbClr val="333300"/>
                </a:solidFill>
                <a:latin typeface="Verdana"/>
                <a:cs typeface="Verdana"/>
              </a:rPr>
              <a:t>organicznymi, </a:t>
            </a:r>
            <a:r>
              <a:rPr sz="1600" dirty="0">
                <a:solidFill>
                  <a:srgbClr val="333300"/>
                </a:solidFill>
                <a:latin typeface="Verdana"/>
                <a:cs typeface="Verdana"/>
              </a:rPr>
              <a:t>które</a:t>
            </a:r>
            <a:r>
              <a:rPr sz="1600" spc="-45" dirty="0">
                <a:solidFill>
                  <a:srgbClr val="333300"/>
                </a:solidFill>
                <a:latin typeface="Verdana"/>
                <a:cs typeface="Verdana"/>
              </a:rPr>
              <a:t> </a:t>
            </a:r>
            <a:r>
              <a:rPr sz="1600" dirty="0">
                <a:solidFill>
                  <a:srgbClr val="333300"/>
                </a:solidFill>
                <a:latin typeface="Verdana"/>
                <a:cs typeface="Verdana"/>
              </a:rPr>
              <a:t>infekują</a:t>
            </a:r>
            <a:r>
              <a:rPr sz="1600" spc="-35" dirty="0">
                <a:solidFill>
                  <a:srgbClr val="333300"/>
                </a:solidFill>
                <a:latin typeface="Verdana"/>
                <a:cs typeface="Verdana"/>
              </a:rPr>
              <a:t> </a:t>
            </a:r>
            <a:r>
              <a:rPr sz="1600" dirty="0">
                <a:solidFill>
                  <a:srgbClr val="333300"/>
                </a:solidFill>
                <a:latin typeface="Verdana"/>
                <a:cs typeface="Verdana"/>
              </a:rPr>
              <a:t>żywe</a:t>
            </a:r>
            <a:r>
              <a:rPr sz="1600" spc="-55" dirty="0">
                <a:solidFill>
                  <a:srgbClr val="333300"/>
                </a:solidFill>
                <a:latin typeface="Verdana"/>
                <a:cs typeface="Verdana"/>
              </a:rPr>
              <a:t> </a:t>
            </a:r>
            <a:r>
              <a:rPr sz="1600" spc="-10" dirty="0">
                <a:solidFill>
                  <a:srgbClr val="333300"/>
                </a:solidFill>
                <a:latin typeface="Verdana"/>
                <a:cs typeface="Verdana"/>
              </a:rPr>
              <a:t>komórki.</a:t>
            </a:r>
            <a:endParaRPr sz="1600" dirty="0">
              <a:latin typeface="Verdana"/>
              <a:cs typeface="Verdana"/>
            </a:endParaRPr>
          </a:p>
          <a:p>
            <a:pPr marL="3175" algn="ctr">
              <a:lnSpc>
                <a:spcPts val="1639"/>
              </a:lnSpc>
            </a:pPr>
            <a:r>
              <a:rPr sz="1600" dirty="0">
                <a:solidFill>
                  <a:srgbClr val="333300"/>
                </a:solidFill>
                <a:latin typeface="Verdana"/>
                <a:cs typeface="Verdana"/>
              </a:rPr>
              <a:t>Badania</a:t>
            </a:r>
            <a:r>
              <a:rPr sz="1600" spc="-35" dirty="0">
                <a:solidFill>
                  <a:srgbClr val="333300"/>
                </a:solidFill>
                <a:latin typeface="Verdana"/>
                <a:cs typeface="Verdana"/>
              </a:rPr>
              <a:t> </a:t>
            </a:r>
            <a:r>
              <a:rPr sz="1600" dirty="0">
                <a:solidFill>
                  <a:srgbClr val="333300"/>
                </a:solidFill>
                <a:latin typeface="Verdana"/>
                <a:cs typeface="Verdana"/>
              </a:rPr>
              <a:t>nad</a:t>
            </a:r>
            <a:r>
              <a:rPr sz="1600" spc="-55" dirty="0">
                <a:solidFill>
                  <a:srgbClr val="333300"/>
                </a:solidFill>
                <a:latin typeface="Verdana"/>
                <a:cs typeface="Verdana"/>
              </a:rPr>
              <a:t> </a:t>
            </a:r>
            <a:r>
              <a:rPr sz="1600" dirty="0">
                <a:solidFill>
                  <a:srgbClr val="333300"/>
                </a:solidFill>
                <a:latin typeface="Verdana"/>
                <a:cs typeface="Verdana"/>
              </a:rPr>
              <a:t>cyklem</a:t>
            </a:r>
            <a:r>
              <a:rPr sz="1600" spc="-35" dirty="0">
                <a:solidFill>
                  <a:srgbClr val="333300"/>
                </a:solidFill>
                <a:latin typeface="Verdana"/>
                <a:cs typeface="Verdana"/>
              </a:rPr>
              <a:t> </a:t>
            </a:r>
            <a:r>
              <a:rPr sz="1600" spc="-10" dirty="0">
                <a:solidFill>
                  <a:srgbClr val="333300"/>
                </a:solidFill>
                <a:latin typeface="Verdana"/>
                <a:cs typeface="Verdana"/>
              </a:rPr>
              <a:t>reprodukcyjnym</a:t>
            </a:r>
            <a:endParaRPr sz="1600" dirty="0">
              <a:latin typeface="Verdana"/>
              <a:cs typeface="Verdana"/>
            </a:endParaRPr>
          </a:p>
          <a:p>
            <a:pPr marL="222885" marR="217170" indent="161290">
              <a:lnSpc>
                <a:spcPts val="1750"/>
              </a:lnSpc>
              <a:spcBef>
                <a:spcPts val="114"/>
              </a:spcBef>
            </a:pPr>
            <a:r>
              <a:rPr sz="1600" dirty="0">
                <a:solidFill>
                  <a:srgbClr val="333300"/>
                </a:solidFill>
                <a:latin typeface="Verdana"/>
                <a:cs typeface="Verdana"/>
              </a:rPr>
              <a:t>bakteriofagów</a:t>
            </a:r>
            <a:r>
              <a:rPr sz="1600" spc="-75" dirty="0">
                <a:solidFill>
                  <a:srgbClr val="333300"/>
                </a:solidFill>
                <a:latin typeface="Verdana"/>
                <a:cs typeface="Verdana"/>
              </a:rPr>
              <a:t> </a:t>
            </a:r>
            <a:r>
              <a:rPr sz="1600" dirty="0">
                <a:solidFill>
                  <a:srgbClr val="333300"/>
                </a:solidFill>
                <a:latin typeface="Verdana"/>
                <a:cs typeface="Verdana"/>
              </a:rPr>
              <a:t>przyczyniły</a:t>
            </a:r>
            <a:r>
              <a:rPr sz="1600" spc="-60" dirty="0">
                <a:solidFill>
                  <a:srgbClr val="333300"/>
                </a:solidFill>
                <a:latin typeface="Verdana"/>
                <a:cs typeface="Verdana"/>
              </a:rPr>
              <a:t> </a:t>
            </a:r>
            <a:r>
              <a:rPr sz="1600" dirty="0">
                <a:solidFill>
                  <a:srgbClr val="333300"/>
                </a:solidFill>
                <a:latin typeface="Verdana"/>
                <a:cs typeface="Verdana"/>
              </a:rPr>
              <a:t>się</a:t>
            </a:r>
            <a:r>
              <a:rPr sz="1600" spc="-65" dirty="0">
                <a:solidFill>
                  <a:srgbClr val="333300"/>
                </a:solidFill>
                <a:latin typeface="Verdana"/>
                <a:cs typeface="Verdana"/>
              </a:rPr>
              <a:t> </a:t>
            </a:r>
            <a:r>
              <a:rPr sz="1600" dirty="0">
                <a:solidFill>
                  <a:srgbClr val="333300"/>
                </a:solidFill>
                <a:latin typeface="Verdana"/>
                <a:cs typeface="Verdana"/>
              </a:rPr>
              <a:t>do</a:t>
            </a:r>
            <a:r>
              <a:rPr sz="1600" spc="-95" dirty="0">
                <a:solidFill>
                  <a:srgbClr val="333300"/>
                </a:solidFill>
                <a:latin typeface="Verdana"/>
                <a:cs typeface="Verdana"/>
              </a:rPr>
              <a:t> </a:t>
            </a:r>
            <a:r>
              <a:rPr sz="1600" spc="-10" dirty="0">
                <a:solidFill>
                  <a:srgbClr val="333300"/>
                </a:solidFill>
                <a:latin typeface="Verdana"/>
                <a:cs typeface="Verdana"/>
              </a:rPr>
              <a:t>lepszego </a:t>
            </a:r>
            <a:r>
              <a:rPr sz="1600" dirty="0">
                <a:solidFill>
                  <a:srgbClr val="333300"/>
                </a:solidFill>
                <a:latin typeface="Verdana"/>
                <a:cs typeface="Verdana"/>
              </a:rPr>
              <a:t>poznania</a:t>
            </a:r>
            <a:r>
              <a:rPr sz="1600" spc="-55" dirty="0">
                <a:solidFill>
                  <a:srgbClr val="333300"/>
                </a:solidFill>
                <a:latin typeface="Verdana"/>
                <a:cs typeface="Verdana"/>
              </a:rPr>
              <a:t> </a:t>
            </a:r>
            <a:r>
              <a:rPr sz="1600" dirty="0">
                <a:solidFill>
                  <a:srgbClr val="333300"/>
                </a:solidFill>
                <a:latin typeface="Verdana"/>
                <a:cs typeface="Verdana"/>
              </a:rPr>
              <a:t>procesów</a:t>
            </a:r>
            <a:r>
              <a:rPr sz="1600" spc="-40" dirty="0">
                <a:solidFill>
                  <a:srgbClr val="333300"/>
                </a:solidFill>
                <a:latin typeface="Verdana"/>
                <a:cs typeface="Verdana"/>
              </a:rPr>
              <a:t> </a:t>
            </a:r>
            <a:r>
              <a:rPr sz="1600" spc="-10" dirty="0">
                <a:solidFill>
                  <a:srgbClr val="333300"/>
                </a:solidFill>
                <a:latin typeface="Verdana"/>
                <a:cs typeface="Verdana"/>
              </a:rPr>
              <a:t>przekazywania</a:t>
            </a:r>
            <a:r>
              <a:rPr sz="1600" spc="-55" dirty="0">
                <a:solidFill>
                  <a:srgbClr val="333300"/>
                </a:solidFill>
                <a:latin typeface="Verdana"/>
                <a:cs typeface="Verdana"/>
              </a:rPr>
              <a:t> </a:t>
            </a:r>
            <a:r>
              <a:rPr sz="1600" spc="-10" dirty="0">
                <a:solidFill>
                  <a:srgbClr val="333300"/>
                </a:solidFill>
                <a:latin typeface="Verdana"/>
                <a:cs typeface="Verdana"/>
              </a:rPr>
              <a:t>informacji</a:t>
            </a:r>
            <a:endParaRPr sz="1600" dirty="0">
              <a:latin typeface="Verdana"/>
              <a:cs typeface="Verdana"/>
            </a:endParaRPr>
          </a:p>
          <a:p>
            <a:pPr marL="728980">
              <a:lnSpc>
                <a:spcPts val="1710"/>
              </a:lnSpc>
            </a:pPr>
            <a:r>
              <a:rPr sz="1600" dirty="0">
                <a:solidFill>
                  <a:srgbClr val="333300"/>
                </a:solidFill>
                <a:latin typeface="Verdana"/>
                <a:cs typeface="Verdana"/>
              </a:rPr>
              <a:t>genetycznej</a:t>
            </a:r>
            <a:r>
              <a:rPr sz="1600" spc="-30" dirty="0">
                <a:solidFill>
                  <a:srgbClr val="333300"/>
                </a:solidFill>
                <a:latin typeface="Verdana"/>
                <a:cs typeface="Verdana"/>
              </a:rPr>
              <a:t> </a:t>
            </a:r>
            <a:r>
              <a:rPr sz="1600" dirty="0">
                <a:solidFill>
                  <a:srgbClr val="333300"/>
                </a:solidFill>
                <a:latin typeface="Verdana"/>
                <a:cs typeface="Verdana"/>
              </a:rPr>
              <a:t>z</a:t>
            </a:r>
            <a:r>
              <a:rPr sz="1600" spc="-60" dirty="0">
                <a:solidFill>
                  <a:srgbClr val="333300"/>
                </a:solidFill>
                <a:latin typeface="Verdana"/>
                <a:cs typeface="Verdana"/>
              </a:rPr>
              <a:t> </a:t>
            </a:r>
            <a:r>
              <a:rPr sz="1600" dirty="0">
                <a:solidFill>
                  <a:srgbClr val="333300"/>
                </a:solidFill>
                <a:latin typeface="Verdana"/>
                <a:cs typeface="Verdana"/>
              </a:rPr>
              <a:t>komórki</a:t>
            </a:r>
            <a:r>
              <a:rPr sz="1600" spc="-65" dirty="0">
                <a:solidFill>
                  <a:srgbClr val="333300"/>
                </a:solidFill>
                <a:latin typeface="Verdana"/>
                <a:cs typeface="Verdana"/>
              </a:rPr>
              <a:t> </a:t>
            </a:r>
            <a:r>
              <a:rPr sz="1600" dirty="0">
                <a:solidFill>
                  <a:srgbClr val="333300"/>
                </a:solidFill>
                <a:latin typeface="Verdana"/>
                <a:cs typeface="Verdana"/>
              </a:rPr>
              <a:t>do</a:t>
            </a:r>
            <a:r>
              <a:rPr sz="1600" spc="-60" dirty="0">
                <a:solidFill>
                  <a:srgbClr val="333300"/>
                </a:solidFill>
                <a:latin typeface="Verdana"/>
                <a:cs typeface="Verdana"/>
              </a:rPr>
              <a:t> </a:t>
            </a:r>
            <a:r>
              <a:rPr sz="1600" spc="-10" dirty="0">
                <a:solidFill>
                  <a:srgbClr val="333300"/>
                </a:solidFill>
                <a:latin typeface="Verdana"/>
                <a:cs typeface="Verdana"/>
              </a:rPr>
              <a:t>komórki.</a:t>
            </a:r>
            <a:endParaRPr sz="1600" dirty="0">
              <a:latin typeface="Verdana"/>
              <a:cs typeface="Verdan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250824" y="188976"/>
            <a:ext cx="8642350" cy="6399149"/>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907" y="4570"/>
            <a:ext cx="8991601" cy="6230114"/>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0825" y="188974"/>
            <a:ext cx="8569325" cy="6548374"/>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5425" y="115951"/>
            <a:ext cx="8918575" cy="6373749"/>
          </a:xfrm>
          <a:prstGeom prst="rect">
            <a:avLst/>
          </a:prstGeom>
        </p:spPr>
      </p:pic>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47625">
              <a:lnSpc>
                <a:spcPct val="100000"/>
              </a:lnSpc>
            </a:pPr>
            <a:fld id="{81D60167-4931-47E6-BA6A-407CBD079E47}" type="slidenum">
              <a:rPr spc="-25" dirty="0"/>
              <a:t>79</a:t>
            </a:fld>
            <a:endParaRPr spc="-25"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866952" y="1512265"/>
            <a:ext cx="2153285" cy="1123315"/>
          </a:xfrm>
          <a:prstGeom prst="rect">
            <a:avLst/>
          </a:prstGeom>
        </p:spPr>
        <p:txBody>
          <a:bodyPr vert="horz" wrap="square" lIns="0" tIns="12700" rIns="0" bIns="0" rtlCol="0">
            <a:spAutoFit/>
          </a:bodyPr>
          <a:lstStyle/>
          <a:p>
            <a:pPr marL="82550" marR="5080" indent="-70485">
              <a:lnSpc>
                <a:spcPct val="100000"/>
              </a:lnSpc>
              <a:spcBef>
                <a:spcPts val="100"/>
              </a:spcBef>
            </a:pPr>
            <a:r>
              <a:rPr sz="1200" spc="-20" dirty="0">
                <a:solidFill>
                  <a:srgbClr val="E6F0E2"/>
                </a:solidFill>
                <a:latin typeface="Franklin Gothic Medium"/>
                <a:cs typeface="Franklin Gothic Medium"/>
              </a:rPr>
              <a:t>wegetatywne,</a:t>
            </a:r>
            <a:r>
              <a:rPr sz="120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pasożytnicze</a:t>
            </a:r>
            <a:r>
              <a:rPr sz="1200" spc="25" dirty="0">
                <a:solidFill>
                  <a:srgbClr val="E6F0E2"/>
                </a:solidFill>
                <a:latin typeface="Franklin Gothic Medium"/>
                <a:cs typeface="Franklin Gothic Medium"/>
              </a:rPr>
              <a:t> </a:t>
            </a:r>
            <a:r>
              <a:rPr sz="1200" spc="-30" dirty="0">
                <a:solidFill>
                  <a:srgbClr val="E6F0E2"/>
                </a:solidFill>
                <a:latin typeface="Franklin Gothic Medium"/>
                <a:cs typeface="Franklin Gothic Medium"/>
              </a:rPr>
              <a:t>formy </a:t>
            </a:r>
            <a:r>
              <a:rPr sz="1200" spc="-20" dirty="0">
                <a:solidFill>
                  <a:srgbClr val="E6F0E2"/>
                </a:solidFill>
                <a:latin typeface="Franklin Gothic Medium"/>
                <a:cs typeface="Franklin Gothic Medium"/>
              </a:rPr>
              <a:t>patogenów</a:t>
            </a:r>
            <a:r>
              <a:rPr sz="1200" spc="-3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przeżywające</a:t>
            </a:r>
            <a:r>
              <a:rPr sz="1200" spc="-1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okres </a:t>
            </a:r>
            <a:r>
              <a:rPr sz="1200" dirty="0">
                <a:solidFill>
                  <a:srgbClr val="E6F0E2"/>
                </a:solidFill>
                <a:latin typeface="Franklin Gothic Medium"/>
                <a:cs typeface="Franklin Gothic Medium"/>
              </a:rPr>
              <a:t>zimy</a:t>
            </a:r>
            <a:r>
              <a:rPr sz="1200" spc="204"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5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roślinach</a:t>
            </a:r>
            <a:r>
              <a:rPr sz="1200" spc="-3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wieloletnich,</a:t>
            </a:r>
            <a:endParaRPr sz="1200">
              <a:latin typeface="Franklin Gothic Medium"/>
              <a:cs typeface="Franklin Gothic Medium"/>
            </a:endParaRPr>
          </a:p>
          <a:p>
            <a:pPr marL="24765" marR="16510" algn="ctr">
              <a:lnSpc>
                <a:spcPct val="100000"/>
              </a:lnSpc>
            </a:pPr>
            <a:r>
              <a:rPr sz="1200" spc="-25" dirty="0">
                <a:solidFill>
                  <a:srgbClr val="E6F0E2"/>
                </a:solidFill>
                <a:latin typeface="Franklin Gothic Medium"/>
                <a:cs typeface="Franklin Gothic Medium"/>
              </a:rPr>
              <a:t>zimotrwałych</a:t>
            </a:r>
            <a:r>
              <a:rPr sz="1200" spc="-1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lub</a:t>
            </a:r>
            <a:r>
              <a:rPr sz="1200" spc="-3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też</a:t>
            </a:r>
            <a:r>
              <a:rPr sz="1200" spc="-1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3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częściach </a:t>
            </a:r>
            <a:r>
              <a:rPr sz="1200" dirty="0">
                <a:solidFill>
                  <a:srgbClr val="E6F0E2"/>
                </a:solidFill>
                <a:latin typeface="Franklin Gothic Medium"/>
                <a:cs typeface="Franklin Gothic Medium"/>
              </a:rPr>
              <a:t>roślin</a:t>
            </a:r>
            <a:r>
              <a:rPr sz="1200" spc="-4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przeznaczonych</a:t>
            </a:r>
            <a:r>
              <a:rPr sz="1200" spc="-20" dirty="0">
                <a:solidFill>
                  <a:srgbClr val="E6F0E2"/>
                </a:solidFill>
                <a:latin typeface="Franklin Gothic Medium"/>
                <a:cs typeface="Franklin Gothic Medium"/>
              </a:rPr>
              <a:t> </a:t>
            </a:r>
            <a:r>
              <a:rPr sz="1200" spc="-25" dirty="0">
                <a:solidFill>
                  <a:srgbClr val="E6F0E2"/>
                </a:solidFill>
                <a:latin typeface="Franklin Gothic Medium"/>
                <a:cs typeface="Franklin Gothic Medium"/>
              </a:rPr>
              <a:t>do</a:t>
            </a:r>
            <a:endParaRPr sz="1200">
              <a:latin typeface="Franklin Gothic Medium"/>
              <a:cs typeface="Franklin Gothic Medium"/>
            </a:endParaRPr>
          </a:p>
          <a:p>
            <a:pPr marL="635" algn="ctr">
              <a:lnSpc>
                <a:spcPct val="100000"/>
              </a:lnSpc>
            </a:pPr>
            <a:r>
              <a:rPr sz="1200" spc="-10" dirty="0">
                <a:solidFill>
                  <a:srgbClr val="E6F0E2"/>
                </a:solidFill>
                <a:latin typeface="Franklin Gothic Medium"/>
                <a:cs typeface="Franklin Gothic Medium"/>
              </a:rPr>
              <a:t>rozmnażania;</a:t>
            </a:r>
            <a:endParaRPr sz="1200">
              <a:latin typeface="Franklin Gothic Medium"/>
              <a:cs typeface="Franklin Gothic Medium"/>
            </a:endParaRPr>
          </a:p>
        </p:txBody>
      </p:sp>
      <p:grpSp>
        <p:nvGrpSpPr>
          <p:cNvPr id="7" name="object 7"/>
          <p:cNvGrpSpPr/>
          <p:nvPr/>
        </p:nvGrpSpPr>
        <p:grpSpPr>
          <a:xfrm>
            <a:off x="814387" y="3487673"/>
            <a:ext cx="2962910" cy="2258060"/>
            <a:chOff x="814387" y="3487673"/>
            <a:chExt cx="2962910" cy="2258060"/>
          </a:xfrm>
        </p:grpSpPr>
        <p:sp>
          <p:nvSpPr>
            <p:cNvPr id="8" name="object 8"/>
            <p:cNvSpPr/>
            <p:nvPr/>
          </p:nvSpPr>
          <p:spPr>
            <a:xfrm>
              <a:off x="827087" y="3500373"/>
              <a:ext cx="2937510" cy="2232660"/>
            </a:xfrm>
            <a:custGeom>
              <a:avLst/>
              <a:gdLst/>
              <a:ahLst/>
              <a:cxnLst/>
              <a:rect l="l" t="t" r="r" b="b"/>
              <a:pathLst>
                <a:path w="2937510" h="2232660">
                  <a:moveTo>
                    <a:pt x="2564828" y="0"/>
                  </a:moveTo>
                  <a:lnTo>
                    <a:pt x="372008" y="0"/>
                  </a:lnTo>
                  <a:lnTo>
                    <a:pt x="325345" y="2899"/>
                  </a:lnTo>
                  <a:lnTo>
                    <a:pt x="280412" y="11366"/>
                  </a:lnTo>
                  <a:lnTo>
                    <a:pt x="237557" y="25050"/>
                  </a:lnTo>
                  <a:lnTo>
                    <a:pt x="197128" y="43603"/>
                  </a:lnTo>
                  <a:lnTo>
                    <a:pt x="159474" y="66676"/>
                  </a:lnTo>
                  <a:lnTo>
                    <a:pt x="124945" y="93920"/>
                  </a:lnTo>
                  <a:lnTo>
                    <a:pt x="93888" y="124986"/>
                  </a:lnTo>
                  <a:lnTo>
                    <a:pt x="66653" y="159526"/>
                  </a:lnTo>
                  <a:lnTo>
                    <a:pt x="43587" y="197190"/>
                  </a:lnTo>
                  <a:lnTo>
                    <a:pt x="25041" y="237629"/>
                  </a:lnTo>
                  <a:lnTo>
                    <a:pt x="11361" y="280494"/>
                  </a:lnTo>
                  <a:lnTo>
                    <a:pt x="2898" y="325438"/>
                  </a:lnTo>
                  <a:lnTo>
                    <a:pt x="0" y="372109"/>
                  </a:lnTo>
                  <a:lnTo>
                    <a:pt x="0" y="1860041"/>
                  </a:lnTo>
                  <a:lnTo>
                    <a:pt x="2898" y="1906712"/>
                  </a:lnTo>
                  <a:lnTo>
                    <a:pt x="11361" y="1951652"/>
                  </a:lnTo>
                  <a:lnTo>
                    <a:pt x="25041" y="1994514"/>
                  </a:lnTo>
                  <a:lnTo>
                    <a:pt x="43587" y="2034947"/>
                  </a:lnTo>
                  <a:lnTo>
                    <a:pt x="66653" y="2072604"/>
                  </a:lnTo>
                  <a:lnTo>
                    <a:pt x="93888" y="2107137"/>
                  </a:lnTo>
                  <a:lnTo>
                    <a:pt x="124945" y="2138196"/>
                  </a:lnTo>
                  <a:lnTo>
                    <a:pt x="159474" y="2165433"/>
                  </a:lnTo>
                  <a:lnTo>
                    <a:pt x="197128" y="2188499"/>
                  </a:lnTo>
                  <a:lnTo>
                    <a:pt x="237557" y="2207046"/>
                  </a:lnTo>
                  <a:lnTo>
                    <a:pt x="280412" y="2220726"/>
                  </a:lnTo>
                  <a:lnTo>
                    <a:pt x="325345" y="2229189"/>
                  </a:lnTo>
                  <a:lnTo>
                    <a:pt x="372008" y="2232088"/>
                  </a:lnTo>
                  <a:lnTo>
                    <a:pt x="2564828" y="2232088"/>
                  </a:lnTo>
                  <a:lnTo>
                    <a:pt x="2611500" y="2229189"/>
                  </a:lnTo>
                  <a:lnTo>
                    <a:pt x="2656443" y="2220726"/>
                  </a:lnTo>
                  <a:lnTo>
                    <a:pt x="2699309" y="2207046"/>
                  </a:lnTo>
                  <a:lnTo>
                    <a:pt x="2739748" y="2188499"/>
                  </a:lnTo>
                  <a:lnTo>
                    <a:pt x="2777412" y="2165433"/>
                  </a:lnTo>
                  <a:lnTo>
                    <a:pt x="2811951" y="2138196"/>
                  </a:lnTo>
                  <a:lnTo>
                    <a:pt x="2843017" y="2107137"/>
                  </a:lnTo>
                  <a:lnTo>
                    <a:pt x="2870262" y="2072604"/>
                  </a:lnTo>
                  <a:lnTo>
                    <a:pt x="2893335" y="2034947"/>
                  </a:lnTo>
                  <a:lnTo>
                    <a:pt x="2911888" y="1994514"/>
                  </a:lnTo>
                  <a:lnTo>
                    <a:pt x="2925572" y="1951652"/>
                  </a:lnTo>
                  <a:lnTo>
                    <a:pt x="2934038" y="1906712"/>
                  </a:lnTo>
                  <a:lnTo>
                    <a:pt x="2936938" y="1860041"/>
                  </a:lnTo>
                  <a:lnTo>
                    <a:pt x="2936938" y="372109"/>
                  </a:lnTo>
                  <a:lnTo>
                    <a:pt x="2934038" y="325438"/>
                  </a:lnTo>
                  <a:lnTo>
                    <a:pt x="2925572" y="280494"/>
                  </a:lnTo>
                  <a:lnTo>
                    <a:pt x="2911888" y="237629"/>
                  </a:lnTo>
                  <a:lnTo>
                    <a:pt x="2893335" y="197190"/>
                  </a:lnTo>
                  <a:lnTo>
                    <a:pt x="2870262" y="159526"/>
                  </a:lnTo>
                  <a:lnTo>
                    <a:pt x="2843017" y="124986"/>
                  </a:lnTo>
                  <a:lnTo>
                    <a:pt x="2811951" y="93920"/>
                  </a:lnTo>
                  <a:lnTo>
                    <a:pt x="2777412" y="66676"/>
                  </a:lnTo>
                  <a:lnTo>
                    <a:pt x="2739748" y="43603"/>
                  </a:lnTo>
                  <a:lnTo>
                    <a:pt x="2699309" y="25050"/>
                  </a:lnTo>
                  <a:lnTo>
                    <a:pt x="2656443" y="11366"/>
                  </a:lnTo>
                  <a:lnTo>
                    <a:pt x="2611500" y="2899"/>
                  </a:lnTo>
                  <a:lnTo>
                    <a:pt x="2564828" y="0"/>
                  </a:lnTo>
                  <a:close/>
                </a:path>
              </a:pathLst>
            </a:custGeom>
            <a:solidFill>
              <a:srgbClr val="5E9C4D"/>
            </a:solidFill>
          </p:spPr>
          <p:txBody>
            <a:bodyPr wrap="square" lIns="0" tIns="0" rIns="0" bIns="0" rtlCol="0"/>
            <a:lstStyle/>
            <a:p>
              <a:endParaRPr/>
            </a:p>
          </p:txBody>
        </p:sp>
        <p:sp>
          <p:nvSpPr>
            <p:cNvPr id="9" name="object 9"/>
            <p:cNvSpPr/>
            <p:nvPr/>
          </p:nvSpPr>
          <p:spPr>
            <a:xfrm>
              <a:off x="827087" y="3500373"/>
              <a:ext cx="2937510" cy="2232660"/>
            </a:xfrm>
            <a:custGeom>
              <a:avLst/>
              <a:gdLst/>
              <a:ahLst/>
              <a:cxnLst/>
              <a:rect l="l" t="t" r="r" b="b"/>
              <a:pathLst>
                <a:path w="2937510" h="2232660">
                  <a:moveTo>
                    <a:pt x="0" y="372109"/>
                  </a:moveTo>
                  <a:lnTo>
                    <a:pt x="2898" y="325438"/>
                  </a:lnTo>
                  <a:lnTo>
                    <a:pt x="11361" y="280494"/>
                  </a:lnTo>
                  <a:lnTo>
                    <a:pt x="25041" y="237629"/>
                  </a:lnTo>
                  <a:lnTo>
                    <a:pt x="43587" y="197190"/>
                  </a:lnTo>
                  <a:lnTo>
                    <a:pt x="66653" y="159526"/>
                  </a:lnTo>
                  <a:lnTo>
                    <a:pt x="93888" y="124986"/>
                  </a:lnTo>
                  <a:lnTo>
                    <a:pt x="124945" y="93920"/>
                  </a:lnTo>
                  <a:lnTo>
                    <a:pt x="159474" y="66676"/>
                  </a:lnTo>
                  <a:lnTo>
                    <a:pt x="197128" y="43603"/>
                  </a:lnTo>
                  <a:lnTo>
                    <a:pt x="237557" y="25050"/>
                  </a:lnTo>
                  <a:lnTo>
                    <a:pt x="280412" y="11366"/>
                  </a:lnTo>
                  <a:lnTo>
                    <a:pt x="325345" y="2899"/>
                  </a:lnTo>
                  <a:lnTo>
                    <a:pt x="372008" y="0"/>
                  </a:lnTo>
                  <a:lnTo>
                    <a:pt x="2564828" y="0"/>
                  </a:lnTo>
                  <a:lnTo>
                    <a:pt x="2611500" y="2899"/>
                  </a:lnTo>
                  <a:lnTo>
                    <a:pt x="2656443" y="11366"/>
                  </a:lnTo>
                  <a:lnTo>
                    <a:pt x="2699309" y="25050"/>
                  </a:lnTo>
                  <a:lnTo>
                    <a:pt x="2739748" y="43603"/>
                  </a:lnTo>
                  <a:lnTo>
                    <a:pt x="2777412" y="66676"/>
                  </a:lnTo>
                  <a:lnTo>
                    <a:pt x="2811951" y="93920"/>
                  </a:lnTo>
                  <a:lnTo>
                    <a:pt x="2843017" y="124986"/>
                  </a:lnTo>
                  <a:lnTo>
                    <a:pt x="2870262" y="159526"/>
                  </a:lnTo>
                  <a:lnTo>
                    <a:pt x="2893335" y="197190"/>
                  </a:lnTo>
                  <a:lnTo>
                    <a:pt x="2911888" y="237629"/>
                  </a:lnTo>
                  <a:lnTo>
                    <a:pt x="2925572" y="280494"/>
                  </a:lnTo>
                  <a:lnTo>
                    <a:pt x="2934038" y="325438"/>
                  </a:lnTo>
                  <a:lnTo>
                    <a:pt x="2936938" y="372109"/>
                  </a:lnTo>
                  <a:lnTo>
                    <a:pt x="2936938" y="1860041"/>
                  </a:lnTo>
                  <a:lnTo>
                    <a:pt x="2934038" y="1906712"/>
                  </a:lnTo>
                  <a:lnTo>
                    <a:pt x="2925572" y="1951652"/>
                  </a:lnTo>
                  <a:lnTo>
                    <a:pt x="2911888" y="1994514"/>
                  </a:lnTo>
                  <a:lnTo>
                    <a:pt x="2893335" y="2034947"/>
                  </a:lnTo>
                  <a:lnTo>
                    <a:pt x="2870262" y="2072604"/>
                  </a:lnTo>
                  <a:lnTo>
                    <a:pt x="2843017" y="2107137"/>
                  </a:lnTo>
                  <a:lnTo>
                    <a:pt x="2811951" y="2138196"/>
                  </a:lnTo>
                  <a:lnTo>
                    <a:pt x="2777412" y="2165433"/>
                  </a:lnTo>
                  <a:lnTo>
                    <a:pt x="2739748" y="2188499"/>
                  </a:lnTo>
                  <a:lnTo>
                    <a:pt x="2699309" y="2207046"/>
                  </a:lnTo>
                  <a:lnTo>
                    <a:pt x="2656443" y="2220726"/>
                  </a:lnTo>
                  <a:lnTo>
                    <a:pt x="2611500" y="2229189"/>
                  </a:lnTo>
                  <a:lnTo>
                    <a:pt x="2564828" y="2232088"/>
                  </a:lnTo>
                  <a:lnTo>
                    <a:pt x="372008" y="2232088"/>
                  </a:lnTo>
                  <a:lnTo>
                    <a:pt x="325345" y="2229189"/>
                  </a:lnTo>
                  <a:lnTo>
                    <a:pt x="280412" y="2220726"/>
                  </a:lnTo>
                  <a:lnTo>
                    <a:pt x="237557" y="2207046"/>
                  </a:lnTo>
                  <a:lnTo>
                    <a:pt x="197128" y="2188499"/>
                  </a:lnTo>
                  <a:lnTo>
                    <a:pt x="159474" y="2165433"/>
                  </a:lnTo>
                  <a:lnTo>
                    <a:pt x="124945" y="2138196"/>
                  </a:lnTo>
                  <a:lnTo>
                    <a:pt x="93888" y="2107137"/>
                  </a:lnTo>
                  <a:lnTo>
                    <a:pt x="66653" y="2072604"/>
                  </a:lnTo>
                  <a:lnTo>
                    <a:pt x="43587" y="2034947"/>
                  </a:lnTo>
                  <a:lnTo>
                    <a:pt x="25041" y="1994514"/>
                  </a:lnTo>
                  <a:lnTo>
                    <a:pt x="11361" y="1951652"/>
                  </a:lnTo>
                  <a:lnTo>
                    <a:pt x="2898" y="1906712"/>
                  </a:lnTo>
                  <a:lnTo>
                    <a:pt x="0" y="1860041"/>
                  </a:lnTo>
                  <a:lnTo>
                    <a:pt x="0" y="372109"/>
                  </a:lnTo>
                  <a:close/>
                </a:path>
              </a:pathLst>
            </a:custGeom>
            <a:ln w="25400">
              <a:solidFill>
                <a:srgbClr val="437036"/>
              </a:solidFill>
            </a:ln>
          </p:spPr>
          <p:txBody>
            <a:bodyPr wrap="square" lIns="0" tIns="0" rIns="0" bIns="0" rtlCol="0"/>
            <a:lstStyle/>
            <a:p>
              <a:endParaRPr/>
            </a:p>
          </p:txBody>
        </p:sp>
      </p:grpSp>
      <p:sp>
        <p:nvSpPr>
          <p:cNvPr id="10" name="object 10"/>
          <p:cNvSpPr txBox="1"/>
          <p:nvPr/>
        </p:nvSpPr>
        <p:spPr>
          <a:xfrm>
            <a:off x="1195222" y="4097273"/>
            <a:ext cx="2202180" cy="757555"/>
          </a:xfrm>
          <a:prstGeom prst="rect">
            <a:avLst/>
          </a:prstGeom>
        </p:spPr>
        <p:txBody>
          <a:bodyPr vert="horz" wrap="square" lIns="0" tIns="12700" rIns="0" bIns="0" rtlCol="0">
            <a:spAutoFit/>
          </a:bodyPr>
          <a:lstStyle/>
          <a:p>
            <a:pPr marL="12065" marR="5080" algn="ctr">
              <a:lnSpc>
                <a:spcPct val="100000"/>
              </a:lnSpc>
              <a:spcBef>
                <a:spcPts val="100"/>
              </a:spcBef>
            </a:pPr>
            <a:r>
              <a:rPr sz="1200" spc="-20" dirty="0">
                <a:solidFill>
                  <a:srgbClr val="E6F0E2"/>
                </a:solidFill>
                <a:latin typeface="Franklin Gothic Medium"/>
                <a:cs typeface="Franklin Gothic Medium"/>
              </a:rPr>
              <a:t>przetrwalnikowe</a:t>
            </a:r>
            <a:r>
              <a:rPr sz="1200" spc="5" dirty="0">
                <a:solidFill>
                  <a:srgbClr val="E6F0E2"/>
                </a:solidFill>
                <a:latin typeface="Franklin Gothic Medium"/>
                <a:cs typeface="Franklin Gothic Medium"/>
              </a:rPr>
              <a:t> </a:t>
            </a:r>
            <a:r>
              <a:rPr sz="1200" spc="-35" dirty="0">
                <a:solidFill>
                  <a:srgbClr val="E6F0E2"/>
                </a:solidFill>
                <a:latin typeface="Franklin Gothic Medium"/>
                <a:cs typeface="Franklin Gothic Medium"/>
              </a:rPr>
              <a:t>formy</a:t>
            </a:r>
            <a:r>
              <a:rPr sz="1200" spc="-15"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patogenów </a:t>
            </a:r>
            <a:r>
              <a:rPr sz="1200" spc="-10" dirty="0">
                <a:solidFill>
                  <a:srgbClr val="E6F0E2"/>
                </a:solidFill>
                <a:latin typeface="Franklin Gothic Medium"/>
                <a:cs typeface="Franklin Gothic Medium"/>
              </a:rPr>
              <a:t>specjalnie</a:t>
            </a:r>
            <a:r>
              <a:rPr sz="1200" spc="-3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przystosowane </a:t>
            </a:r>
            <a:r>
              <a:rPr sz="1200" spc="-25" dirty="0">
                <a:solidFill>
                  <a:srgbClr val="E6F0E2"/>
                </a:solidFill>
                <a:latin typeface="Franklin Gothic Medium"/>
                <a:cs typeface="Franklin Gothic Medium"/>
              </a:rPr>
              <a:t>do </a:t>
            </a:r>
            <a:r>
              <a:rPr sz="1200" spc="-10" dirty="0">
                <a:solidFill>
                  <a:srgbClr val="E6F0E2"/>
                </a:solidFill>
                <a:latin typeface="Franklin Gothic Medium"/>
                <a:cs typeface="Franklin Gothic Medium"/>
              </a:rPr>
              <a:t>przeżywania</a:t>
            </a:r>
            <a:r>
              <a:rPr sz="1200" spc="-3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5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tej</a:t>
            </a:r>
            <a:r>
              <a:rPr sz="1200" spc="-5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postaci</a:t>
            </a:r>
            <a:r>
              <a:rPr sz="1200" spc="-3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okresu </a:t>
            </a:r>
            <a:r>
              <a:rPr sz="1200" dirty="0">
                <a:solidFill>
                  <a:srgbClr val="E6F0E2"/>
                </a:solidFill>
                <a:latin typeface="Franklin Gothic Medium"/>
                <a:cs typeface="Franklin Gothic Medium"/>
              </a:rPr>
              <a:t>przerwy</a:t>
            </a:r>
            <a:r>
              <a:rPr sz="1200" spc="-2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35"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wegetacji</a:t>
            </a:r>
            <a:r>
              <a:rPr sz="1200" spc="-5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roślin;</a:t>
            </a:r>
            <a:endParaRPr sz="1200">
              <a:latin typeface="Franklin Gothic Medium"/>
              <a:cs typeface="Franklin Gothic Medium"/>
            </a:endParaRPr>
          </a:p>
        </p:txBody>
      </p:sp>
      <p:grpSp>
        <p:nvGrpSpPr>
          <p:cNvPr id="11" name="object 11"/>
          <p:cNvGrpSpPr/>
          <p:nvPr/>
        </p:nvGrpSpPr>
        <p:grpSpPr>
          <a:xfrm>
            <a:off x="4594225" y="3487673"/>
            <a:ext cx="2682875" cy="2143760"/>
            <a:chOff x="4594225" y="3487673"/>
            <a:chExt cx="2682875" cy="2143760"/>
          </a:xfrm>
        </p:grpSpPr>
        <p:sp>
          <p:nvSpPr>
            <p:cNvPr id="12" name="object 12"/>
            <p:cNvSpPr/>
            <p:nvPr/>
          </p:nvSpPr>
          <p:spPr>
            <a:xfrm>
              <a:off x="4606925" y="3500373"/>
              <a:ext cx="2657475" cy="2118360"/>
            </a:xfrm>
            <a:custGeom>
              <a:avLst/>
              <a:gdLst/>
              <a:ahLst/>
              <a:cxnLst/>
              <a:rect l="l" t="t" r="r" b="b"/>
              <a:pathLst>
                <a:path w="2657475" h="2118360">
                  <a:moveTo>
                    <a:pt x="2304542" y="0"/>
                  </a:moveTo>
                  <a:lnTo>
                    <a:pt x="352933" y="0"/>
                  </a:lnTo>
                  <a:lnTo>
                    <a:pt x="305036" y="3223"/>
                  </a:lnTo>
                  <a:lnTo>
                    <a:pt x="259100" y="12614"/>
                  </a:lnTo>
                  <a:lnTo>
                    <a:pt x="215544" y="27751"/>
                  </a:lnTo>
                  <a:lnTo>
                    <a:pt x="174789" y="48212"/>
                  </a:lnTo>
                  <a:lnTo>
                    <a:pt x="137255" y="73578"/>
                  </a:lnTo>
                  <a:lnTo>
                    <a:pt x="103362" y="103425"/>
                  </a:lnTo>
                  <a:lnTo>
                    <a:pt x="73530" y="137334"/>
                  </a:lnTo>
                  <a:lnTo>
                    <a:pt x="48180" y="174883"/>
                  </a:lnTo>
                  <a:lnTo>
                    <a:pt x="27731" y="215651"/>
                  </a:lnTo>
                  <a:lnTo>
                    <a:pt x="12605" y="259218"/>
                  </a:lnTo>
                  <a:lnTo>
                    <a:pt x="3221" y="305161"/>
                  </a:lnTo>
                  <a:lnTo>
                    <a:pt x="0" y="353059"/>
                  </a:lnTo>
                  <a:lnTo>
                    <a:pt x="0" y="1764791"/>
                  </a:lnTo>
                  <a:lnTo>
                    <a:pt x="3221" y="1812689"/>
                  </a:lnTo>
                  <a:lnTo>
                    <a:pt x="12605" y="1858629"/>
                  </a:lnTo>
                  <a:lnTo>
                    <a:pt x="27731" y="1902190"/>
                  </a:lnTo>
                  <a:lnTo>
                    <a:pt x="48180" y="1942951"/>
                  </a:lnTo>
                  <a:lnTo>
                    <a:pt x="73530" y="1980493"/>
                  </a:lnTo>
                  <a:lnTo>
                    <a:pt x="103362" y="2014394"/>
                  </a:lnTo>
                  <a:lnTo>
                    <a:pt x="137255" y="2044234"/>
                  </a:lnTo>
                  <a:lnTo>
                    <a:pt x="174789" y="2069592"/>
                  </a:lnTo>
                  <a:lnTo>
                    <a:pt x="215544" y="2090046"/>
                  </a:lnTo>
                  <a:lnTo>
                    <a:pt x="259100" y="2105178"/>
                  </a:lnTo>
                  <a:lnTo>
                    <a:pt x="305036" y="2114565"/>
                  </a:lnTo>
                  <a:lnTo>
                    <a:pt x="352933" y="2117788"/>
                  </a:lnTo>
                  <a:lnTo>
                    <a:pt x="2304542" y="2117788"/>
                  </a:lnTo>
                  <a:lnTo>
                    <a:pt x="2352438" y="2114565"/>
                  </a:lnTo>
                  <a:lnTo>
                    <a:pt x="2398374" y="2105178"/>
                  </a:lnTo>
                  <a:lnTo>
                    <a:pt x="2441930" y="2090046"/>
                  </a:lnTo>
                  <a:lnTo>
                    <a:pt x="2482685" y="2069592"/>
                  </a:lnTo>
                  <a:lnTo>
                    <a:pt x="2520219" y="2044234"/>
                  </a:lnTo>
                  <a:lnTo>
                    <a:pt x="2554112" y="2014394"/>
                  </a:lnTo>
                  <a:lnTo>
                    <a:pt x="2583944" y="1980493"/>
                  </a:lnTo>
                  <a:lnTo>
                    <a:pt x="2609294" y="1942951"/>
                  </a:lnTo>
                  <a:lnTo>
                    <a:pt x="2629743" y="1902190"/>
                  </a:lnTo>
                  <a:lnTo>
                    <a:pt x="2644869" y="1858629"/>
                  </a:lnTo>
                  <a:lnTo>
                    <a:pt x="2654253" y="1812689"/>
                  </a:lnTo>
                  <a:lnTo>
                    <a:pt x="2657475" y="1764791"/>
                  </a:lnTo>
                  <a:lnTo>
                    <a:pt x="2657475" y="353059"/>
                  </a:lnTo>
                  <a:lnTo>
                    <a:pt x="2654253" y="305161"/>
                  </a:lnTo>
                  <a:lnTo>
                    <a:pt x="2644869" y="259218"/>
                  </a:lnTo>
                  <a:lnTo>
                    <a:pt x="2629743" y="215651"/>
                  </a:lnTo>
                  <a:lnTo>
                    <a:pt x="2609294" y="174883"/>
                  </a:lnTo>
                  <a:lnTo>
                    <a:pt x="2583944" y="137334"/>
                  </a:lnTo>
                  <a:lnTo>
                    <a:pt x="2554112" y="103425"/>
                  </a:lnTo>
                  <a:lnTo>
                    <a:pt x="2520219" y="73578"/>
                  </a:lnTo>
                  <a:lnTo>
                    <a:pt x="2482685" y="48212"/>
                  </a:lnTo>
                  <a:lnTo>
                    <a:pt x="2441930" y="27751"/>
                  </a:lnTo>
                  <a:lnTo>
                    <a:pt x="2398374" y="12614"/>
                  </a:lnTo>
                  <a:lnTo>
                    <a:pt x="2352438" y="3223"/>
                  </a:lnTo>
                  <a:lnTo>
                    <a:pt x="2304542" y="0"/>
                  </a:lnTo>
                  <a:close/>
                </a:path>
              </a:pathLst>
            </a:custGeom>
            <a:solidFill>
              <a:srgbClr val="5E9C4D"/>
            </a:solidFill>
          </p:spPr>
          <p:txBody>
            <a:bodyPr wrap="square" lIns="0" tIns="0" rIns="0" bIns="0" rtlCol="0"/>
            <a:lstStyle/>
            <a:p>
              <a:endParaRPr/>
            </a:p>
          </p:txBody>
        </p:sp>
        <p:sp>
          <p:nvSpPr>
            <p:cNvPr id="13" name="object 13"/>
            <p:cNvSpPr/>
            <p:nvPr/>
          </p:nvSpPr>
          <p:spPr>
            <a:xfrm>
              <a:off x="4606925" y="3500373"/>
              <a:ext cx="2657475" cy="2118360"/>
            </a:xfrm>
            <a:custGeom>
              <a:avLst/>
              <a:gdLst/>
              <a:ahLst/>
              <a:cxnLst/>
              <a:rect l="l" t="t" r="r" b="b"/>
              <a:pathLst>
                <a:path w="2657475" h="2118360">
                  <a:moveTo>
                    <a:pt x="0" y="353059"/>
                  </a:moveTo>
                  <a:lnTo>
                    <a:pt x="3221" y="305161"/>
                  </a:lnTo>
                  <a:lnTo>
                    <a:pt x="12605" y="259218"/>
                  </a:lnTo>
                  <a:lnTo>
                    <a:pt x="27731" y="215651"/>
                  </a:lnTo>
                  <a:lnTo>
                    <a:pt x="48180" y="174883"/>
                  </a:lnTo>
                  <a:lnTo>
                    <a:pt x="73530" y="137334"/>
                  </a:lnTo>
                  <a:lnTo>
                    <a:pt x="103362" y="103425"/>
                  </a:lnTo>
                  <a:lnTo>
                    <a:pt x="137255" y="73578"/>
                  </a:lnTo>
                  <a:lnTo>
                    <a:pt x="174789" y="48212"/>
                  </a:lnTo>
                  <a:lnTo>
                    <a:pt x="215544" y="27751"/>
                  </a:lnTo>
                  <a:lnTo>
                    <a:pt x="259100" y="12614"/>
                  </a:lnTo>
                  <a:lnTo>
                    <a:pt x="305036" y="3223"/>
                  </a:lnTo>
                  <a:lnTo>
                    <a:pt x="352933" y="0"/>
                  </a:lnTo>
                  <a:lnTo>
                    <a:pt x="2304542" y="0"/>
                  </a:lnTo>
                  <a:lnTo>
                    <a:pt x="2352438" y="3223"/>
                  </a:lnTo>
                  <a:lnTo>
                    <a:pt x="2398374" y="12614"/>
                  </a:lnTo>
                  <a:lnTo>
                    <a:pt x="2441930" y="27751"/>
                  </a:lnTo>
                  <a:lnTo>
                    <a:pt x="2482685" y="48212"/>
                  </a:lnTo>
                  <a:lnTo>
                    <a:pt x="2520219" y="73578"/>
                  </a:lnTo>
                  <a:lnTo>
                    <a:pt x="2554112" y="103425"/>
                  </a:lnTo>
                  <a:lnTo>
                    <a:pt x="2583944" y="137334"/>
                  </a:lnTo>
                  <a:lnTo>
                    <a:pt x="2609294" y="174883"/>
                  </a:lnTo>
                  <a:lnTo>
                    <a:pt x="2629743" y="215651"/>
                  </a:lnTo>
                  <a:lnTo>
                    <a:pt x="2644869" y="259218"/>
                  </a:lnTo>
                  <a:lnTo>
                    <a:pt x="2654253" y="305161"/>
                  </a:lnTo>
                  <a:lnTo>
                    <a:pt x="2657475" y="353059"/>
                  </a:lnTo>
                  <a:lnTo>
                    <a:pt x="2657475" y="1764791"/>
                  </a:lnTo>
                  <a:lnTo>
                    <a:pt x="2654253" y="1812689"/>
                  </a:lnTo>
                  <a:lnTo>
                    <a:pt x="2644869" y="1858629"/>
                  </a:lnTo>
                  <a:lnTo>
                    <a:pt x="2629743" y="1902190"/>
                  </a:lnTo>
                  <a:lnTo>
                    <a:pt x="2609294" y="1942951"/>
                  </a:lnTo>
                  <a:lnTo>
                    <a:pt x="2583944" y="1980493"/>
                  </a:lnTo>
                  <a:lnTo>
                    <a:pt x="2554112" y="2014394"/>
                  </a:lnTo>
                  <a:lnTo>
                    <a:pt x="2520219" y="2044234"/>
                  </a:lnTo>
                  <a:lnTo>
                    <a:pt x="2482685" y="2069592"/>
                  </a:lnTo>
                  <a:lnTo>
                    <a:pt x="2441930" y="2090046"/>
                  </a:lnTo>
                  <a:lnTo>
                    <a:pt x="2398374" y="2105178"/>
                  </a:lnTo>
                  <a:lnTo>
                    <a:pt x="2352438" y="2114565"/>
                  </a:lnTo>
                  <a:lnTo>
                    <a:pt x="2304542" y="2117788"/>
                  </a:lnTo>
                  <a:lnTo>
                    <a:pt x="352933" y="2117788"/>
                  </a:lnTo>
                  <a:lnTo>
                    <a:pt x="305036" y="2114565"/>
                  </a:lnTo>
                  <a:lnTo>
                    <a:pt x="259100" y="2105178"/>
                  </a:lnTo>
                  <a:lnTo>
                    <a:pt x="215544" y="2090046"/>
                  </a:lnTo>
                  <a:lnTo>
                    <a:pt x="174789" y="2069592"/>
                  </a:lnTo>
                  <a:lnTo>
                    <a:pt x="137255" y="2044234"/>
                  </a:lnTo>
                  <a:lnTo>
                    <a:pt x="103362" y="2014394"/>
                  </a:lnTo>
                  <a:lnTo>
                    <a:pt x="73530" y="1980493"/>
                  </a:lnTo>
                  <a:lnTo>
                    <a:pt x="48180" y="1942951"/>
                  </a:lnTo>
                  <a:lnTo>
                    <a:pt x="27731" y="1902190"/>
                  </a:lnTo>
                  <a:lnTo>
                    <a:pt x="12605" y="1858629"/>
                  </a:lnTo>
                  <a:lnTo>
                    <a:pt x="3221" y="1812689"/>
                  </a:lnTo>
                  <a:lnTo>
                    <a:pt x="0" y="1764791"/>
                  </a:lnTo>
                  <a:lnTo>
                    <a:pt x="0" y="353059"/>
                  </a:lnTo>
                  <a:close/>
                </a:path>
              </a:pathLst>
            </a:custGeom>
            <a:ln w="25400">
              <a:solidFill>
                <a:srgbClr val="437036"/>
              </a:solidFill>
            </a:ln>
          </p:spPr>
          <p:txBody>
            <a:bodyPr wrap="square" lIns="0" tIns="0" rIns="0" bIns="0" rtlCol="0"/>
            <a:lstStyle/>
            <a:p>
              <a:endParaRPr/>
            </a:p>
          </p:txBody>
        </p:sp>
      </p:grpSp>
      <p:sp>
        <p:nvSpPr>
          <p:cNvPr id="14" name="object 14"/>
          <p:cNvSpPr txBox="1"/>
          <p:nvPr/>
        </p:nvSpPr>
        <p:spPr>
          <a:xfrm>
            <a:off x="4823840" y="4131691"/>
            <a:ext cx="2223770" cy="569595"/>
          </a:xfrm>
          <a:prstGeom prst="rect">
            <a:avLst/>
          </a:prstGeom>
        </p:spPr>
        <p:txBody>
          <a:bodyPr vert="horz" wrap="square" lIns="0" tIns="12700" rIns="0" bIns="0" rtlCol="0">
            <a:spAutoFit/>
          </a:bodyPr>
          <a:lstStyle/>
          <a:p>
            <a:pPr marL="12700" marR="5080" indent="106680">
              <a:lnSpc>
                <a:spcPct val="100000"/>
              </a:lnSpc>
              <a:spcBef>
                <a:spcPts val="100"/>
              </a:spcBef>
            </a:pPr>
            <a:r>
              <a:rPr sz="1200" spc="-35" dirty="0">
                <a:solidFill>
                  <a:srgbClr val="E6F0E2"/>
                </a:solidFill>
                <a:latin typeface="Franklin Gothic Medium"/>
                <a:cs typeface="Franklin Gothic Medium"/>
              </a:rPr>
              <a:t>formy</a:t>
            </a:r>
            <a:r>
              <a:rPr sz="1200" spc="-25"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patogenów</a:t>
            </a:r>
            <a:r>
              <a:rPr sz="1200" spc="-1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przeżywające </a:t>
            </a:r>
            <a:r>
              <a:rPr sz="1200" dirty="0">
                <a:solidFill>
                  <a:srgbClr val="E6F0E2"/>
                </a:solidFill>
                <a:latin typeface="Franklin Gothic Medium"/>
                <a:cs typeface="Franklin Gothic Medium"/>
              </a:rPr>
              <a:t>okres</a:t>
            </a:r>
            <a:r>
              <a:rPr sz="1200" spc="-5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przerwy</a:t>
            </a:r>
            <a:r>
              <a:rPr sz="1200" spc="-3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50"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wegetacji</a:t>
            </a:r>
            <a:r>
              <a:rPr sz="1200" spc="-5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roślin</a:t>
            </a:r>
            <a:r>
              <a:rPr sz="1200" spc="-45" dirty="0">
                <a:solidFill>
                  <a:srgbClr val="E6F0E2"/>
                </a:solidFill>
                <a:latin typeface="Franklin Gothic Medium"/>
                <a:cs typeface="Franklin Gothic Medium"/>
              </a:rPr>
              <a:t> </a:t>
            </a:r>
            <a:r>
              <a:rPr sz="1200" spc="-50" dirty="0">
                <a:solidFill>
                  <a:srgbClr val="E6F0E2"/>
                </a:solidFill>
                <a:latin typeface="Franklin Gothic Medium"/>
                <a:cs typeface="Franklin Gothic Medium"/>
              </a:rPr>
              <a:t>w</a:t>
            </a:r>
            <a:endParaRPr sz="1200">
              <a:latin typeface="Franklin Gothic Medium"/>
              <a:cs typeface="Franklin Gothic Medium"/>
            </a:endParaRPr>
          </a:p>
          <a:p>
            <a:pPr marL="559435">
              <a:lnSpc>
                <a:spcPts val="1405"/>
              </a:lnSpc>
            </a:pPr>
            <a:r>
              <a:rPr sz="1200" spc="-10" dirty="0">
                <a:solidFill>
                  <a:srgbClr val="E6F0E2"/>
                </a:solidFill>
                <a:latin typeface="Franklin Gothic Medium"/>
                <a:cs typeface="Franklin Gothic Medium"/>
              </a:rPr>
              <a:t>ciałach</a:t>
            </a:r>
            <a:r>
              <a:rPr sz="1200" spc="-2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wektorów</a:t>
            </a:r>
            <a:endParaRPr sz="1200">
              <a:latin typeface="Franklin Gothic Medium"/>
              <a:cs typeface="Franklin Gothic Medium"/>
            </a:endParaRPr>
          </a:p>
        </p:txBody>
      </p:sp>
      <p:grpSp>
        <p:nvGrpSpPr>
          <p:cNvPr id="15" name="object 15"/>
          <p:cNvGrpSpPr/>
          <p:nvPr/>
        </p:nvGrpSpPr>
        <p:grpSpPr>
          <a:xfrm>
            <a:off x="4733925" y="1214500"/>
            <a:ext cx="2402205" cy="2011680"/>
            <a:chOff x="4733925" y="1214500"/>
            <a:chExt cx="2402205" cy="2011680"/>
          </a:xfrm>
        </p:grpSpPr>
        <p:sp>
          <p:nvSpPr>
            <p:cNvPr id="16" name="object 16"/>
            <p:cNvSpPr/>
            <p:nvPr/>
          </p:nvSpPr>
          <p:spPr>
            <a:xfrm>
              <a:off x="4746625" y="1227200"/>
              <a:ext cx="2376805" cy="1986280"/>
            </a:xfrm>
            <a:custGeom>
              <a:avLst/>
              <a:gdLst/>
              <a:ahLst/>
              <a:cxnLst/>
              <a:rect l="l" t="t" r="r" b="b"/>
              <a:pathLst>
                <a:path w="2376804" h="1986280">
                  <a:moveTo>
                    <a:pt x="2045461" y="0"/>
                  </a:moveTo>
                  <a:lnTo>
                    <a:pt x="330962" y="0"/>
                  </a:lnTo>
                  <a:lnTo>
                    <a:pt x="282062" y="3586"/>
                  </a:lnTo>
                  <a:lnTo>
                    <a:pt x="235387" y="14004"/>
                  </a:lnTo>
                  <a:lnTo>
                    <a:pt x="191450" y="30745"/>
                  </a:lnTo>
                  <a:lnTo>
                    <a:pt x="150763" y="53296"/>
                  </a:lnTo>
                  <a:lnTo>
                    <a:pt x="113839" y="81147"/>
                  </a:lnTo>
                  <a:lnTo>
                    <a:pt x="81190" y="113788"/>
                  </a:lnTo>
                  <a:lnTo>
                    <a:pt x="53328" y="150707"/>
                  </a:lnTo>
                  <a:lnTo>
                    <a:pt x="30765" y="191395"/>
                  </a:lnTo>
                  <a:lnTo>
                    <a:pt x="14015" y="235341"/>
                  </a:lnTo>
                  <a:lnTo>
                    <a:pt x="3589" y="282033"/>
                  </a:lnTo>
                  <a:lnTo>
                    <a:pt x="0" y="330962"/>
                  </a:lnTo>
                  <a:lnTo>
                    <a:pt x="0" y="1654937"/>
                  </a:lnTo>
                  <a:lnTo>
                    <a:pt x="3589" y="1703836"/>
                  </a:lnTo>
                  <a:lnTo>
                    <a:pt x="14015" y="1750511"/>
                  </a:lnTo>
                  <a:lnTo>
                    <a:pt x="30765" y="1794448"/>
                  </a:lnTo>
                  <a:lnTo>
                    <a:pt x="53328" y="1835135"/>
                  </a:lnTo>
                  <a:lnTo>
                    <a:pt x="81190" y="1872059"/>
                  </a:lnTo>
                  <a:lnTo>
                    <a:pt x="113839" y="1904708"/>
                  </a:lnTo>
                  <a:lnTo>
                    <a:pt x="150763" y="1932570"/>
                  </a:lnTo>
                  <a:lnTo>
                    <a:pt x="191450" y="1955133"/>
                  </a:lnTo>
                  <a:lnTo>
                    <a:pt x="235387" y="1971883"/>
                  </a:lnTo>
                  <a:lnTo>
                    <a:pt x="282062" y="1982309"/>
                  </a:lnTo>
                  <a:lnTo>
                    <a:pt x="330962" y="1985899"/>
                  </a:lnTo>
                  <a:lnTo>
                    <a:pt x="2045461" y="1985899"/>
                  </a:lnTo>
                  <a:lnTo>
                    <a:pt x="2094393" y="1982309"/>
                  </a:lnTo>
                  <a:lnTo>
                    <a:pt x="2141093" y="1971883"/>
                  </a:lnTo>
                  <a:lnTo>
                    <a:pt x="2185051" y="1955133"/>
                  </a:lnTo>
                  <a:lnTo>
                    <a:pt x="2225754" y="1932570"/>
                  </a:lnTo>
                  <a:lnTo>
                    <a:pt x="2262690" y="1904708"/>
                  </a:lnTo>
                  <a:lnTo>
                    <a:pt x="2295348" y="1872059"/>
                  </a:lnTo>
                  <a:lnTo>
                    <a:pt x="2323216" y="1835135"/>
                  </a:lnTo>
                  <a:lnTo>
                    <a:pt x="2345782" y="1794448"/>
                  </a:lnTo>
                  <a:lnTo>
                    <a:pt x="2362535" y="1750511"/>
                  </a:lnTo>
                  <a:lnTo>
                    <a:pt x="2372961" y="1703836"/>
                  </a:lnTo>
                  <a:lnTo>
                    <a:pt x="2376551" y="1654937"/>
                  </a:lnTo>
                  <a:lnTo>
                    <a:pt x="2376551" y="330962"/>
                  </a:lnTo>
                  <a:lnTo>
                    <a:pt x="2372961" y="282033"/>
                  </a:lnTo>
                  <a:lnTo>
                    <a:pt x="2362535" y="235341"/>
                  </a:lnTo>
                  <a:lnTo>
                    <a:pt x="2345782" y="191395"/>
                  </a:lnTo>
                  <a:lnTo>
                    <a:pt x="2323216" y="150707"/>
                  </a:lnTo>
                  <a:lnTo>
                    <a:pt x="2295348" y="113788"/>
                  </a:lnTo>
                  <a:lnTo>
                    <a:pt x="2262690" y="81147"/>
                  </a:lnTo>
                  <a:lnTo>
                    <a:pt x="2225754" y="53296"/>
                  </a:lnTo>
                  <a:lnTo>
                    <a:pt x="2185051" y="30745"/>
                  </a:lnTo>
                  <a:lnTo>
                    <a:pt x="2141093" y="14004"/>
                  </a:lnTo>
                  <a:lnTo>
                    <a:pt x="2094393" y="3586"/>
                  </a:lnTo>
                  <a:lnTo>
                    <a:pt x="2045461" y="0"/>
                  </a:lnTo>
                  <a:close/>
                </a:path>
              </a:pathLst>
            </a:custGeom>
            <a:solidFill>
              <a:srgbClr val="5E9C4D"/>
            </a:solidFill>
          </p:spPr>
          <p:txBody>
            <a:bodyPr wrap="square" lIns="0" tIns="0" rIns="0" bIns="0" rtlCol="0"/>
            <a:lstStyle/>
            <a:p>
              <a:endParaRPr/>
            </a:p>
          </p:txBody>
        </p:sp>
        <p:sp>
          <p:nvSpPr>
            <p:cNvPr id="17" name="object 17"/>
            <p:cNvSpPr/>
            <p:nvPr/>
          </p:nvSpPr>
          <p:spPr>
            <a:xfrm>
              <a:off x="4746625" y="1227200"/>
              <a:ext cx="2376805" cy="1986280"/>
            </a:xfrm>
            <a:custGeom>
              <a:avLst/>
              <a:gdLst/>
              <a:ahLst/>
              <a:cxnLst/>
              <a:rect l="l" t="t" r="r" b="b"/>
              <a:pathLst>
                <a:path w="2376804" h="1986280">
                  <a:moveTo>
                    <a:pt x="0" y="330962"/>
                  </a:moveTo>
                  <a:lnTo>
                    <a:pt x="3589" y="282033"/>
                  </a:lnTo>
                  <a:lnTo>
                    <a:pt x="14015" y="235341"/>
                  </a:lnTo>
                  <a:lnTo>
                    <a:pt x="30765" y="191395"/>
                  </a:lnTo>
                  <a:lnTo>
                    <a:pt x="53328" y="150707"/>
                  </a:lnTo>
                  <a:lnTo>
                    <a:pt x="81190" y="113788"/>
                  </a:lnTo>
                  <a:lnTo>
                    <a:pt x="113839" y="81147"/>
                  </a:lnTo>
                  <a:lnTo>
                    <a:pt x="150763" y="53296"/>
                  </a:lnTo>
                  <a:lnTo>
                    <a:pt x="191450" y="30745"/>
                  </a:lnTo>
                  <a:lnTo>
                    <a:pt x="235387" y="14004"/>
                  </a:lnTo>
                  <a:lnTo>
                    <a:pt x="282062" y="3586"/>
                  </a:lnTo>
                  <a:lnTo>
                    <a:pt x="330962" y="0"/>
                  </a:lnTo>
                  <a:lnTo>
                    <a:pt x="2045461" y="0"/>
                  </a:lnTo>
                  <a:lnTo>
                    <a:pt x="2094393" y="3586"/>
                  </a:lnTo>
                  <a:lnTo>
                    <a:pt x="2141093" y="14004"/>
                  </a:lnTo>
                  <a:lnTo>
                    <a:pt x="2185051" y="30745"/>
                  </a:lnTo>
                  <a:lnTo>
                    <a:pt x="2225754" y="53296"/>
                  </a:lnTo>
                  <a:lnTo>
                    <a:pt x="2262690" y="81147"/>
                  </a:lnTo>
                  <a:lnTo>
                    <a:pt x="2295348" y="113788"/>
                  </a:lnTo>
                  <a:lnTo>
                    <a:pt x="2323216" y="150707"/>
                  </a:lnTo>
                  <a:lnTo>
                    <a:pt x="2345782" y="191395"/>
                  </a:lnTo>
                  <a:lnTo>
                    <a:pt x="2362535" y="235341"/>
                  </a:lnTo>
                  <a:lnTo>
                    <a:pt x="2372961" y="282033"/>
                  </a:lnTo>
                  <a:lnTo>
                    <a:pt x="2376551" y="330962"/>
                  </a:lnTo>
                  <a:lnTo>
                    <a:pt x="2376551" y="1654937"/>
                  </a:lnTo>
                  <a:lnTo>
                    <a:pt x="2372961" y="1703836"/>
                  </a:lnTo>
                  <a:lnTo>
                    <a:pt x="2362535" y="1750511"/>
                  </a:lnTo>
                  <a:lnTo>
                    <a:pt x="2345782" y="1794448"/>
                  </a:lnTo>
                  <a:lnTo>
                    <a:pt x="2323216" y="1835135"/>
                  </a:lnTo>
                  <a:lnTo>
                    <a:pt x="2295348" y="1872059"/>
                  </a:lnTo>
                  <a:lnTo>
                    <a:pt x="2262690" y="1904708"/>
                  </a:lnTo>
                  <a:lnTo>
                    <a:pt x="2225754" y="1932570"/>
                  </a:lnTo>
                  <a:lnTo>
                    <a:pt x="2185051" y="1955133"/>
                  </a:lnTo>
                  <a:lnTo>
                    <a:pt x="2141093" y="1971883"/>
                  </a:lnTo>
                  <a:lnTo>
                    <a:pt x="2094393" y="1982309"/>
                  </a:lnTo>
                  <a:lnTo>
                    <a:pt x="2045461" y="1985899"/>
                  </a:lnTo>
                  <a:lnTo>
                    <a:pt x="330962" y="1985899"/>
                  </a:lnTo>
                  <a:lnTo>
                    <a:pt x="282062" y="1982309"/>
                  </a:lnTo>
                  <a:lnTo>
                    <a:pt x="235387" y="1971883"/>
                  </a:lnTo>
                  <a:lnTo>
                    <a:pt x="191450" y="1955133"/>
                  </a:lnTo>
                  <a:lnTo>
                    <a:pt x="150763" y="1932570"/>
                  </a:lnTo>
                  <a:lnTo>
                    <a:pt x="113839" y="1904708"/>
                  </a:lnTo>
                  <a:lnTo>
                    <a:pt x="81190" y="1872059"/>
                  </a:lnTo>
                  <a:lnTo>
                    <a:pt x="53328" y="1835135"/>
                  </a:lnTo>
                  <a:lnTo>
                    <a:pt x="30765" y="1794448"/>
                  </a:lnTo>
                  <a:lnTo>
                    <a:pt x="14015" y="1750511"/>
                  </a:lnTo>
                  <a:lnTo>
                    <a:pt x="3589" y="1703836"/>
                  </a:lnTo>
                  <a:lnTo>
                    <a:pt x="0" y="1654937"/>
                  </a:lnTo>
                  <a:lnTo>
                    <a:pt x="0" y="330962"/>
                  </a:lnTo>
                  <a:close/>
                </a:path>
              </a:pathLst>
            </a:custGeom>
            <a:ln w="25400">
              <a:solidFill>
                <a:srgbClr val="437036"/>
              </a:solidFill>
            </a:ln>
          </p:spPr>
          <p:txBody>
            <a:bodyPr wrap="square" lIns="0" tIns="0" rIns="0" bIns="0" rtlCol="0"/>
            <a:lstStyle/>
            <a:p>
              <a:endParaRPr/>
            </a:p>
          </p:txBody>
        </p:sp>
      </p:grpSp>
      <p:sp>
        <p:nvSpPr>
          <p:cNvPr id="18" name="object 18"/>
          <p:cNvSpPr txBox="1"/>
          <p:nvPr/>
        </p:nvSpPr>
        <p:spPr>
          <a:xfrm>
            <a:off x="4928108" y="1334515"/>
            <a:ext cx="2014220" cy="1489075"/>
          </a:xfrm>
          <a:prstGeom prst="rect">
            <a:avLst/>
          </a:prstGeom>
        </p:spPr>
        <p:txBody>
          <a:bodyPr vert="horz" wrap="square" lIns="0" tIns="12700" rIns="0" bIns="0" rtlCol="0">
            <a:spAutoFit/>
          </a:bodyPr>
          <a:lstStyle/>
          <a:p>
            <a:pPr marL="12700" marR="5080" indent="104775">
              <a:lnSpc>
                <a:spcPct val="100000"/>
              </a:lnSpc>
              <a:spcBef>
                <a:spcPts val="100"/>
              </a:spcBef>
            </a:pPr>
            <a:r>
              <a:rPr sz="1200" spc="-10" dirty="0">
                <a:solidFill>
                  <a:srgbClr val="E6F0E2"/>
                </a:solidFill>
                <a:latin typeface="Franklin Gothic Medium"/>
                <a:cs typeface="Franklin Gothic Medium"/>
              </a:rPr>
              <a:t>saprotroficznie</a:t>
            </a:r>
            <a:r>
              <a:rPr sz="1200" spc="-3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żyjące</a:t>
            </a:r>
            <a:r>
              <a:rPr sz="1200" spc="-5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formy </a:t>
            </a:r>
            <a:r>
              <a:rPr sz="1200" spc="-20" dirty="0">
                <a:solidFill>
                  <a:srgbClr val="E6F0E2"/>
                </a:solidFill>
                <a:latin typeface="Franklin Gothic Medium"/>
                <a:cs typeface="Franklin Gothic Medium"/>
              </a:rPr>
              <a:t>patogenów</a:t>
            </a:r>
            <a:r>
              <a:rPr sz="1200" spc="-3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przeżywające</a:t>
            </a:r>
            <a:r>
              <a:rPr sz="1200" spc="-1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okres</a:t>
            </a:r>
            <a:endParaRPr sz="1200">
              <a:latin typeface="Franklin Gothic Medium"/>
              <a:cs typeface="Franklin Gothic Medium"/>
            </a:endParaRPr>
          </a:p>
          <a:p>
            <a:pPr marL="105410" marR="96520" algn="ctr">
              <a:lnSpc>
                <a:spcPct val="100000"/>
              </a:lnSpc>
            </a:pPr>
            <a:r>
              <a:rPr sz="1200" dirty="0">
                <a:solidFill>
                  <a:srgbClr val="E6F0E2"/>
                </a:solidFill>
                <a:latin typeface="Franklin Gothic Medium"/>
                <a:cs typeface="Franklin Gothic Medium"/>
              </a:rPr>
              <a:t>przerwy</a:t>
            </a:r>
            <a:r>
              <a:rPr sz="1200" spc="-3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w</a:t>
            </a:r>
            <a:r>
              <a:rPr sz="1200" spc="-50"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wegetacji</a:t>
            </a:r>
            <a:r>
              <a:rPr sz="1200" spc="-5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roślin</a:t>
            </a:r>
            <a:r>
              <a:rPr sz="1200" spc="-50" dirty="0">
                <a:solidFill>
                  <a:srgbClr val="E6F0E2"/>
                </a:solidFill>
                <a:latin typeface="Franklin Gothic Medium"/>
                <a:cs typeface="Franklin Gothic Medium"/>
              </a:rPr>
              <a:t> w </a:t>
            </a:r>
            <a:r>
              <a:rPr sz="1200" spc="-10" dirty="0">
                <a:solidFill>
                  <a:srgbClr val="E6F0E2"/>
                </a:solidFill>
                <a:latin typeface="Franklin Gothic Medium"/>
                <a:cs typeface="Franklin Gothic Medium"/>
              </a:rPr>
              <a:t>resztkach</a:t>
            </a:r>
            <a:r>
              <a:rPr sz="1200" spc="5"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roślin</a:t>
            </a:r>
            <a:endParaRPr sz="1200">
              <a:latin typeface="Franklin Gothic Medium"/>
              <a:cs typeface="Franklin Gothic Medium"/>
            </a:endParaRPr>
          </a:p>
          <a:p>
            <a:pPr marL="53340" marR="44450" algn="ctr">
              <a:lnSpc>
                <a:spcPct val="100000"/>
              </a:lnSpc>
            </a:pPr>
            <a:r>
              <a:rPr sz="1200" spc="-20" dirty="0">
                <a:solidFill>
                  <a:srgbClr val="E6F0E2"/>
                </a:solidFill>
                <a:latin typeface="Franklin Gothic Medium"/>
                <a:cs typeface="Franklin Gothic Medium"/>
              </a:rPr>
              <a:t>pozostawionych</a:t>
            </a:r>
            <a:r>
              <a:rPr sz="1200" dirty="0">
                <a:solidFill>
                  <a:srgbClr val="E6F0E2"/>
                </a:solidFill>
                <a:latin typeface="Franklin Gothic Medium"/>
                <a:cs typeface="Franklin Gothic Medium"/>
              </a:rPr>
              <a:t> po</a:t>
            </a:r>
            <a:r>
              <a:rPr sz="1200" spc="-2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zbiorze</a:t>
            </a:r>
            <a:r>
              <a:rPr sz="1200" spc="-15" dirty="0">
                <a:solidFill>
                  <a:srgbClr val="E6F0E2"/>
                </a:solidFill>
                <a:latin typeface="Franklin Gothic Medium"/>
                <a:cs typeface="Franklin Gothic Medium"/>
              </a:rPr>
              <a:t> </a:t>
            </a:r>
            <a:r>
              <a:rPr sz="1200" spc="-25" dirty="0">
                <a:solidFill>
                  <a:srgbClr val="E6F0E2"/>
                </a:solidFill>
                <a:latin typeface="Franklin Gothic Medium"/>
                <a:cs typeface="Franklin Gothic Medium"/>
              </a:rPr>
              <a:t>na </a:t>
            </a:r>
            <a:r>
              <a:rPr sz="1200" dirty="0">
                <a:solidFill>
                  <a:srgbClr val="E6F0E2"/>
                </a:solidFill>
                <a:latin typeface="Franklin Gothic Medium"/>
                <a:cs typeface="Franklin Gothic Medium"/>
              </a:rPr>
              <a:t>polu</a:t>
            </a:r>
            <a:r>
              <a:rPr sz="1200" spc="-5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(resztki</a:t>
            </a:r>
            <a:r>
              <a:rPr sz="1200" spc="-30" dirty="0">
                <a:solidFill>
                  <a:srgbClr val="E6F0E2"/>
                </a:solidFill>
                <a:latin typeface="Franklin Gothic Medium"/>
                <a:cs typeface="Franklin Gothic Medium"/>
              </a:rPr>
              <a:t> </a:t>
            </a:r>
            <a:r>
              <a:rPr sz="1200" spc="-10" dirty="0">
                <a:solidFill>
                  <a:srgbClr val="E6F0E2"/>
                </a:solidFill>
                <a:latin typeface="Franklin Gothic Medium"/>
                <a:cs typeface="Franklin Gothic Medium"/>
              </a:rPr>
              <a:t>pożniwne)</a:t>
            </a:r>
            <a:r>
              <a:rPr sz="1200" spc="-4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lub</a:t>
            </a:r>
            <a:r>
              <a:rPr sz="1200" spc="-60" dirty="0">
                <a:solidFill>
                  <a:srgbClr val="E6F0E2"/>
                </a:solidFill>
                <a:latin typeface="Franklin Gothic Medium"/>
                <a:cs typeface="Franklin Gothic Medium"/>
              </a:rPr>
              <a:t> </a:t>
            </a:r>
            <a:r>
              <a:rPr sz="1200" spc="-50" dirty="0">
                <a:solidFill>
                  <a:srgbClr val="E6F0E2"/>
                </a:solidFill>
                <a:latin typeface="Franklin Gothic Medium"/>
                <a:cs typeface="Franklin Gothic Medium"/>
              </a:rPr>
              <a:t>w </a:t>
            </a:r>
            <a:r>
              <a:rPr sz="1200" spc="-10" dirty="0">
                <a:solidFill>
                  <a:srgbClr val="E6F0E2"/>
                </a:solidFill>
                <a:latin typeface="Franklin Gothic Medium"/>
                <a:cs typeface="Franklin Gothic Medium"/>
              </a:rPr>
              <a:t>ogóle</a:t>
            </a:r>
            <a:r>
              <a:rPr sz="1200" spc="-35" dirty="0">
                <a:solidFill>
                  <a:srgbClr val="E6F0E2"/>
                </a:solidFill>
                <a:latin typeface="Franklin Gothic Medium"/>
                <a:cs typeface="Franklin Gothic Medium"/>
              </a:rPr>
              <a:t> </a:t>
            </a:r>
            <a:r>
              <a:rPr sz="1200" dirty="0">
                <a:solidFill>
                  <a:srgbClr val="E6F0E2"/>
                </a:solidFill>
                <a:latin typeface="Franklin Gothic Medium"/>
                <a:cs typeface="Franklin Gothic Medium"/>
              </a:rPr>
              <a:t>poza</a:t>
            </a:r>
            <a:r>
              <a:rPr sz="1200" spc="-25" dirty="0">
                <a:solidFill>
                  <a:srgbClr val="E6F0E2"/>
                </a:solidFill>
                <a:latin typeface="Franklin Gothic Medium"/>
                <a:cs typeface="Franklin Gothic Medium"/>
              </a:rPr>
              <a:t> </a:t>
            </a:r>
            <a:r>
              <a:rPr sz="1200" spc="-20" dirty="0">
                <a:solidFill>
                  <a:srgbClr val="E6F0E2"/>
                </a:solidFill>
                <a:latin typeface="Franklin Gothic Medium"/>
                <a:cs typeface="Franklin Gothic Medium"/>
              </a:rPr>
              <a:t>roślinami</a:t>
            </a:r>
            <a:r>
              <a:rPr sz="1200" spc="-10" dirty="0">
                <a:solidFill>
                  <a:srgbClr val="E6F0E2"/>
                </a:solidFill>
                <a:latin typeface="Franklin Gothic Medium"/>
                <a:cs typeface="Franklin Gothic Medium"/>
              </a:rPr>
              <a:t> </a:t>
            </a:r>
            <a:r>
              <a:rPr sz="1200" dirty="0">
                <a:solidFill>
                  <a:srgbClr val="E6F0E2"/>
                </a:solidFill>
                <a:latin typeface="Franklin Gothic Medium"/>
                <a:cs typeface="Franklin Gothic Medium"/>
              </a:rPr>
              <a:t>(np.</a:t>
            </a:r>
            <a:r>
              <a:rPr sz="1200" spc="-35" dirty="0">
                <a:solidFill>
                  <a:srgbClr val="E6F0E2"/>
                </a:solidFill>
                <a:latin typeface="Franklin Gothic Medium"/>
                <a:cs typeface="Franklin Gothic Medium"/>
              </a:rPr>
              <a:t> </a:t>
            </a:r>
            <a:r>
              <a:rPr sz="1200" spc="-50" dirty="0">
                <a:solidFill>
                  <a:srgbClr val="E6F0E2"/>
                </a:solidFill>
                <a:latin typeface="Franklin Gothic Medium"/>
                <a:cs typeface="Franklin Gothic Medium"/>
              </a:rPr>
              <a:t>w </a:t>
            </a:r>
            <a:r>
              <a:rPr sz="1200" spc="-10" dirty="0">
                <a:solidFill>
                  <a:srgbClr val="E6F0E2"/>
                </a:solidFill>
                <a:latin typeface="Franklin Gothic Medium"/>
                <a:cs typeface="Franklin Gothic Medium"/>
              </a:rPr>
              <a:t>glebie);</a:t>
            </a:r>
            <a:endParaRPr sz="1200">
              <a:latin typeface="Franklin Gothic Medium"/>
              <a:cs typeface="Franklin Gothic Medium"/>
            </a:endParaRPr>
          </a:p>
        </p:txBody>
      </p:sp>
      <p:grpSp>
        <p:nvGrpSpPr>
          <p:cNvPr id="19" name="object 19"/>
          <p:cNvGrpSpPr/>
          <p:nvPr/>
        </p:nvGrpSpPr>
        <p:grpSpPr>
          <a:xfrm>
            <a:off x="0" y="260680"/>
            <a:ext cx="9142730" cy="786765"/>
            <a:chOff x="0" y="260680"/>
            <a:chExt cx="9142730" cy="786765"/>
          </a:xfrm>
        </p:grpSpPr>
        <p:sp>
          <p:nvSpPr>
            <p:cNvPr id="20" name="object 20"/>
            <p:cNvSpPr/>
            <p:nvPr/>
          </p:nvSpPr>
          <p:spPr>
            <a:xfrm>
              <a:off x="0" y="260680"/>
              <a:ext cx="9142730" cy="627380"/>
            </a:xfrm>
            <a:custGeom>
              <a:avLst/>
              <a:gdLst/>
              <a:ahLst/>
              <a:cxnLst/>
              <a:rect l="l" t="t" r="r" b="b"/>
              <a:pathLst>
                <a:path w="9142730" h="627380">
                  <a:moveTo>
                    <a:pt x="9142349" y="0"/>
                  </a:moveTo>
                  <a:lnTo>
                    <a:pt x="0" y="0"/>
                  </a:lnTo>
                  <a:lnTo>
                    <a:pt x="0" y="627049"/>
                  </a:lnTo>
                  <a:lnTo>
                    <a:pt x="9142349" y="627049"/>
                  </a:lnTo>
                  <a:lnTo>
                    <a:pt x="9142349" y="0"/>
                  </a:lnTo>
                  <a:close/>
                </a:path>
              </a:pathLst>
            </a:custGeom>
            <a:solidFill>
              <a:srgbClr val="D50092"/>
            </a:solidFill>
          </p:spPr>
          <p:txBody>
            <a:bodyPr wrap="square" lIns="0" tIns="0" rIns="0" bIns="0" rtlCol="0"/>
            <a:lstStyle/>
            <a:p>
              <a:endParaRPr/>
            </a:p>
          </p:txBody>
        </p:sp>
        <p:pic>
          <p:nvPicPr>
            <p:cNvPr id="21" name="object 21"/>
            <p:cNvPicPr/>
            <p:nvPr/>
          </p:nvPicPr>
          <p:blipFill>
            <a:blip r:embed="rId2" cstate="print"/>
            <a:stretch>
              <a:fillRect/>
            </a:stretch>
          </p:blipFill>
          <p:spPr>
            <a:xfrm>
              <a:off x="2859912" y="436625"/>
              <a:ext cx="3423412" cy="374776"/>
            </a:xfrm>
            <a:prstGeom prst="rect">
              <a:avLst/>
            </a:prstGeom>
          </p:spPr>
        </p:pic>
        <p:pic>
          <p:nvPicPr>
            <p:cNvPr id="22" name="object 22"/>
            <p:cNvPicPr/>
            <p:nvPr/>
          </p:nvPicPr>
          <p:blipFill>
            <a:blip r:embed="rId3" cstate="print"/>
            <a:stretch>
              <a:fillRect/>
            </a:stretch>
          </p:blipFill>
          <p:spPr>
            <a:xfrm>
              <a:off x="2636519" y="297179"/>
              <a:ext cx="3866387" cy="749808"/>
            </a:xfrm>
            <a:prstGeom prst="rect">
              <a:avLst/>
            </a:prstGeom>
          </p:spPr>
        </p:pic>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23850" y="476250"/>
            <a:ext cx="8281924" cy="604202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79387" y="0"/>
            <a:ext cx="8964612" cy="6756398"/>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9144000" cy="6857999"/>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50416" y="2067090"/>
            <a:ext cx="5351780" cy="3333750"/>
          </a:xfrm>
          <a:prstGeom prst="rect">
            <a:avLst/>
          </a:prstGeom>
        </p:spPr>
        <p:txBody>
          <a:bodyPr vert="horz" wrap="square" lIns="0" tIns="180340" rIns="0" bIns="0" rtlCol="0">
            <a:spAutoFit/>
          </a:bodyPr>
          <a:lstStyle/>
          <a:p>
            <a:pPr marL="12700">
              <a:lnSpc>
                <a:spcPct val="100000"/>
              </a:lnSpc>
              <a:spcBef>
                <a:spcPts val="1420"/>
              </a:spcBef>
            </a:pPr>
            <a:r>
              <a:rPr sz="2000" b="1" dirty="0">
                <a:latin typeface="Candara"/>
                <a:cs typeface="Candara"/>
              </a:rPr>
              <a:t>Bakterie</a:t>
            </a:r>
            <a:r>
              <a:rPr sz="2000" b="1" spc="-30" dirty="0">
                <a:latin typeface="Candara"/>
                <a:cs typeface="Candara"/>
              </a:rPr>
              <a:t> </a:t>
            </a:r>
            <a:r>
              <a:rPr sz="2000" b="1" dirty="0">
                <a:latin typeface="Candara"/>
                <a:cs typeface="Candara"/>
              </a:rPr>
              <a:t>wnikają</a:t>
            </a:r>
            <a:r>
              <a:rPr sz="2000" b="1" spc="-40" dirty="0">
                <a:latin typeface="Candara"/>
                <a:cs typeface="Candara"/>
              </a:rPr>
              <a:t> </a:t>
            </a:r>
            <a:r>
              <a:rPr sz="2000" b="1" dirty="0">
                <a:latin typeface="Candara"/>
                <a:cs typeface="Candara"/>
              </a:rPr>
              <a:t>do</a:t>
            </a:r>
            <a:r>
              <a:rPr sz="2000" b="1" spc="-35" dirty="0">
                <a:latin typeface="Candara"/>
                <a:cs typeface="Candara"/>
              </a:rPr>
              <a:t> </a:t>
            </a:r>
            <a:r>
              <a:rPr sz="2000" b="1" dirty="0">
                <a:latin typeface="Candara"/>
                <a:cs typeface="Candara"/>
              </a:rPr>
              <a:t>roślin</a:t>
            </a:r>
            <a:r>
              <a:rPr sz="2000" b="1" spc="-25" dirty="0">
                <a:latin typeface="Candara"/>
                <a:cs typeface="Candara"/>
              </a:rPr>
              <a:t> </a:t>
            </a:r>
            <a:r>
              <a:rPr sz="2000" b="1" dirty="0">
                <a:latin typeface="Candara"/>
                <a:cs typeface="Candara"/>
              </a:rPr>
              <a:t>wyłącznie</a:t>
            </a:r>
            <a:r>
              <a:rPr sz="2000" b="1" spc="-35" dirty="0">
                <a:latin typeface="Candara"/>
                <a:cs typeface="Candara"/>
              </a:rPr>
              <a:t> </a:t>
            </a:r>
            <a:r>
              <a:rPr sz="2000" b="1" spc="-10" dirty="0">
                <a:latin typeface="Candara"/>
                <a:cs typeface="Candara"/>
              </a:rPr>
              <a:t>przez:</a:t>
            </a:r>
            <a:endParaRPr sz="2000" dirty="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spc="-10" dirty="0">
                <a:latin typeface="Candara"/>
                <a:cs typeface="Candara"/>
              </a:rPr>
              <a:t>zranienia,</a:t>
            </a:r>
            <a:endParaRPr sz="2000" dirty="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dirty="0">
                <a:latin typeface="Candara"/>
                <a:cs typeface="Candara"/>
              </a:rPr>
              <a:t>organy</a:t>
            </a:r>
            <a:r>
              <a:rPr sz="2000" spc="-35" dirty="0">
                <a:latin typeface="Candara"/>
                <a:cs typeface="Candara"/>
              </a:rPr>
              <a:t> </a:t>
            </a:r>
            <a:r>
              <a:rPr sz="2000" dirty="0">
                <a:latin typeface="Candara"/>
                <a:cs typeface="Candara"/>
              </a:rPr>
              <a:t>rośliny</a:t>
            </a:r>
            <a:r>
              <a:rPr sz="2000" spc="-25" dirty="0">
                <a:latin typeface="Candara"/>
                <a:cs typeface="Candara"/>
              </a:rPr>
              <a:t> </a:t>
            </a:r>
            <a:r>
              <a:rPr sz="2000" dirty="0">
                <a:latin typeface="Candara"/>
                <a:cs typeface="Candara"/>
              </a:rPr>
              <a:t>nie</a:t>
            </a:r>
            <a:r>
              <a:rPr sz="2000" spc="-35" dirty="0">
                <a:latin typeface="Candara"/>
                <a:cs typeface="Candara"/>
              </a:rPr>
              <a:t> </a:t>
            </a:r>
            <a:r>
              <a:rPr sz="2000" dirty="0">
                <a:latin typeface="Candara"/>
                <a:cs typeface="Candara"/>
              </a:rPr>
              <a:t>pokryte</a:t>
            </a:r>
            <a:r>
              <a:rPr sz="2000" spc="-55" dirty="0">
                <a:latin typeface="Candara"/>
                <a:cs typeface="Candara"/>
              </a:rPr>
              <a:t> </a:t>
            </a:r>
            <a:r>
              <a:rPr sz="2000" spc="-10" dirty="0">
                <a:latin typeface="Candara"/>
                <a:cs typeface="Candara"/>
              </a:rPr>
              <a:t>kutykulą,</a:t>
            </a:r>
            <a:endParaRPr sz="2000" dirty="0">
              <a:latin typeface="Candara"/>
              <a:cs typeface="Candara"/>
            </a:endParaRPr>
          </a:p>
          <a:p>
            <a:pPr marL="286385" indent="-273685">
              <a:lnSpc>
                <a:spcPct val="100000"/>
              </a:lnSpc>
              <a:spcBef>
                <a:spcPts val="1325"/>
              </a:spcBef>
              <a:buClr>
                <a:srgbClr val="30B6FC"/>
              </a:buClr>
              <a:buFont typeface="Symbol"/>
              <a:buChar char=""/>
              <a:tabLst>
                <a:tab pos="286385" algn="l"/>
              </a:tabLst>
            </a:pPr>
            <a:r>
              <a:rPr sz="2000" dirty="0">
                <a:latin typeface="Candara"/>
                <a:cs typeface="Candara"/>
              </a:rPr>
              <a:t>naturalne</a:t>
            </a:r>
            <a:r>
              <a:rPr sz="2000" spc="-5" dirty="0">
                <a:latin typeface="Candara"/>
                <a:cs typeface="Candara"/>
              </a:rPr>
              <a:t> </a:t>
            </a:r>
            <a:r>
              <a:rPr sz="2000" dirty="0">
                <a:latin typeface="Candara"/>
                <a:cs typeface="Candara"/>
              </a:rPr>
              <a:t>otwory</a:t>
            </a:r>
            <a:r>
              <a:rPr sz="2000" spc="-60" dirty="0">
                <a:latin typeface="Candara"/>
                <a:cs typeface="Candara"/>
              </a:rPr>
              <a:t> </a:t>
            </a:r>
            <a:r>
              <a:rPr sz="2000" dirty="0">
                <a:latin typeface="Candara"/>
                <a:cs typeface="Candara"/>
              </a:rPr>
              <a:t>w</a:t>
            </a:r>
            <a:r>
              <a:rPr sz="2000" spc="-25" dirty="0">
                <a:latin typeface="Candara"/>
                <a:cs typeface="Candara"/>
              </a:rPr>
              <a:t> </a:t>
            </a:r>
            <a:r>
              <a:rPr sz="2000" dirty="0">
                <a:latin typeface="Candara"/>
                <a:cs typeface="Candara"/>
              </a:rPr>
              <a:t>tkance</a:t>
            </a:r>
            <a:r>
              <a:rPr sz="2000" spc="-45" dirty="0">
                <a:latin typeface="Candara"/>
                <a:cs typeface="Candara"/>
              </a:rPr>
              <a:t> </a:t>
            </a:r>
            <a:r>
              <a:rPr sz="2000" dirty="0">
                <a:latin typeface="Candara"/>
                <a:cs typeface="Candara"/>
              </a:rPr>
              <a:t>okrywającej</a:t>
            </a:r>
            <a:r>
              <a:rPr sz="2000" spc="-40" dirty="0">
                <a:latin typeface="Candara"/>
                <a:cs typeface="Candara"/>
              </a:rPr>
              <a:t> </a:t>
            </a:r>
            <a:r>
              <a:rPr sz="2000" spc="-10" dirty="0">
                <a:latin typeface="Candara"/>
                <a:cs typeface="Candara"/>
              </a:rPr>
              <a:t>rośliny.</a:t>
            </a:r>
            <a:endParaRPr sz="2000" dirty="0">
              <a:latin typeface="Candara"/>
              <a:cs typeface="Candara"/>
            </a:endParaRPr>
          </a:p>
          <a:p>
            <a:pPr marL="12700">
              <a:lnSpc>
                <a:spcPct val="100000"/>
              </a:lnSpc>
              <a:spcBef>
                <a:spcPts val="1320"/>
              </a:spcBef>
            </a:pPr>
            <a:r>
              <a:rPr sz="2000" b="1" dirty="0">
                <a:latin typeface="Candara"/>
                <a:cs typeface="Candara"/>
              </a:rPr>
              <a:t>W</a:t>
            </a:r>
            <a:r>
              <a:rPr sz="2000" b="1" spc="-25" dirty="0">
                <a:latin typeface="Candara"/>
                <a:cs typeface="Candara"/>
              </a:rPr>
              <a:t> </a:t>
            </a:r>
            <a:r>
              <a:rPr sz="2000" b="1" dirty="0">
                <a:latin typeface="Candara"/>
                <a:cs typeface="Candara"/>
              </a:rPr>
              <a:t>roślinach</a:t>
            </a:r>
            <a:r>
              <a:rPr sz="2000" b="1" spc="-45" dirty="0">
                <a:latin typeface="Candara"/>
                <a:cs typeface="Candara"/>
              </a:rPr>
              <a:t> </a:t>
            </a:r>
            <a:r>
              <a:rPr sz="2000" b="1" dirty="0">
                <a:latin typeface="Candara"/>
                <a:cs typeface="Candara"/>
              </a:rPr>
              <a:t>bakterie</a:t>
            </a:r>
            <a:r>
              <a:rPr sz="2000" b="1" spc="-35" dirty="0">
                <a:latin typeface="Candara"/>
                <a:cs typeface="Candara"/>
              </a:rPr>
              <a:t> </a:t>
            </a:r>
            <a:r>
              <a:rPr sz="2000" b="1" dirty="0">
                <a:latin typeface="Candara"/>
                <a:cs typeface="Candara"/>
              </a:rPr>
              <a:t>rozwijają</a:t>
            </a:r>
            <a:r>
              <a:rPr sz="2000" b="1" spc="-20" dirty="0">
                <a:latin typeface="Candara"/>
                <a:cs typeface="Candara"/>
              </a:rPr>
              <a:t> </a:t>
            </a:r>
            <a:r>
              <a:rPr sz="2000" b="1" dirty="0">
                <a:latin typeface="Candara"/>
                <a:cs typeface="Candara"/>
              </a:rPr>
              <a:t>się</a:t>
            </a:r>
            <a:r>
              <a:rPr sz="2000" b="1" spc="-35" dirty="0">
                <a:latin typeface="Candara"/>
                <a:cs typeface="Candara"/>
              </a:rPr>
              <a:t> </a:t>
            </a:r>
            <a:r>
              <a:rPr sz="2000" b="1" dirty="0">
                <a:latin typeface="Candara"/>
                <a:cs typeface="Candara"/>
              </a:rPr>
              <a:t>z</a:t>
            </a:r>
            <a:r>
              <a:rPr sz="2000" b="1" spc="-15" dirty="0">
                <a:latin typeface="Candara"/>
                <a:cs typeface="Candara"/>
              </a:rPr>
              <a:t> </a:t>
            </a:r>
            <a:r>
              <a:rPr sz="2000" b="1" spc="-10" dirty="0">
                <a:latin typeface="Candara"/>
                <a:cs typeface="Candara"/>
              </a:rPr>
              <a:t>reguły:</a:t>
            </a:r>
            <a:endParaRPr sz="2000" dirty="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dirty="0">
                <a:latin typeface="Candara"/>
                <a:cs typeface="Candara"/>
              </a:rPr>
              <a:t>tkankach</a:t>
            </a:r>
            <a:r>
              <a:rPr sz="2000" spc="-35" dirty="0">
                <a:latin typeface="Candara"/>
                <a:cs typeface="Candara"/>
              </a:rPr>
              <a:t> </a:t>
            </a:r>
            <a:r>
              <a:rPr sz="2000" spc="-10" dirty="0">
                <a:latin typeface="Candara"/>
                <a:cs typeface="Candara"/>
              </a:rPr>
              <a:t>przewodzących,</a:t>
            </a:r>
            <a:endParaRPr sz="2000" dirty="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dirty="0">
                <a:latin typeface="Candara"/>
                <a:cs typeface="Candara"/>
              </a:rPr>
              <a:t>w</a:t>
            </a:r>
            <a:r>
              <a:rPr sz="2000" spc="-10" dirty="0">
                <a:latin typeface="Candara"/>
                <a:cs typeface="Candara"/>
              </a:rPr>
              <a:t> miękiszu.</a:t>
            </a:r>
            <a:endParaRPr sz="2000" dirty="0">
              <a:latin typeface="Candara"/>
              <a:cs typeface="Candara"/>
            </a:endParaRPr>
          </a:p>
        </p:txBody>
      </p:sp>
      <p:sp>
        <p:nvSpPr>
          <p:cNvPr id="3" name="object 3"/>
          <p:cNvSpPr txBox="1"/>
          <p:nvPr/>
        </p:nvSpPr>
        <p:spPr>
          <a:xfrm>
            <a:off x="1150416" y="5542279"/>
            <a:ext cx="3536315" cy="641201"/>
          </a:xfrm>
          <a:prstGeom prst="rect">
            <a:avLst/>
          </a:prstGeom>
        </p:spPr>
        <p:txBody>
          <a:bodyPr vert="horz" wrap="square" lIns="0" tIns="12700" rIns="0" bIns="0" rtlCol="0">
            <a:spAutoFit/>
          </a:bodyPr>
          <a:lstStyle/>
          <a:p>
            <a:pPr marL="12700">
              <a:lnSpc>
                <a:spcPct val="100000"/>
              </a:lnSpc>
              <a:spcBef>
                <a:spcPts val="100"/>
              </a:spcBef>
              <a:tabLst>
                <a:tab pos="1106805" algn="l"/>
                <a:tab pos="2381250" algn="l"/>
              </a:tabLst>
            </a:pPr>
            <a:r>
              <a:rPr sz="2000" spc="-10" dirty="0">
                <a:latin typeface="Candara"/>
                <a:cs typeface="Candara"/>
              </a:rPr>
              <a:t>Bakterie</a:t>
            </a:r>
            <a:r>
              <a:rPr sz="2000" dirty="0">
                <a:latin typeface="Candara"/>
                <a:cs typeface="Candara"/>
              </a:rPr>
              <a:t>	</a:t>
            </a:r>
            <a:r>
              <a:rPr sz="2000" spc="-10" dirty="0">
                <a:latin typeface="Candara"/>
                <a:cs typeface="Candara"/>
              </a:rPr>
              <a:t>powodują</a:t>
            </a:r>
            <a:r>
              <a:rPr sz="2000" dirty="0">
                <a:latin typeface="Candara"/>
                <a:cs typeface="Candara"/>
              </a:rPr>
              <a:t>	</a:t>
            </a:r>
            <a:r>
              <a:rPr sz="2000" spc="-10" dirty="0">
                <a:latin typeface="Candara"/>
                <a:cs typeface="Candara"/>
              </a:rPr>
              <a:t>najczęściej</a:t>
            </a:r>
            <a:endParaRPr sz="2000" dirty="0">
              <a:latin typeface="Candara"/>
              <a:cs typeface="Candara"/>
            </a:endParaRPr>
          </a:p>
          <a:p>
            <a:pPr marL="286385">
              <a:lnSpc>
                <a:spcPct val="100000"/>
              </a:lnSpc>
              <a:spcBef>
                <a:spcPts val="125"/>
              </a:spcBef>
            </a:pPr>
            <a:r>
              <a:rPr sz="2000" dirty="0">
                <a:latin typeface="Candara"/>
                <a:cs typeface="Candara"/>
              </a:rPr>
              <a:t>zgnilizny</a:t>
            </a:r>
            <a:r>
              <a:rPr sz="2000" spc="-25" dirty="0">
                <a:latin typeface="Candara"/>
                <a:cs typeface="Candara"/>
              </a:rPr>
              <a:t> </a:t>
            </a:r>
            <a:r>
              <a:rPr sz="2000" dirty="0">
                <a:latin typeface="Candara"/>
                <a:cs typeface="Candara"/>
              </a:rPr>
              <a:t>i</a:t>
            </a:r>
            <a:r>
              <a:rPr sz="2000" spc="-45" dirty="0">
                <a:latin typeface="Candara"/>
                <a:cs typeface="Candara"/>
              </a:rPr>
              <a:t> </a:t>
            </a:r>
            <a:r>
              <a:rPr sz="2000" dirty="0">
                <a:latin typeface="Candara"/>
                <a:cs typeface="Candara"/>
              </a:rPr>
              <a:t>proliferacji</a:t>
            </a:r>
            <a:r>
              <a:rPr sz="2000" spc="-45" dirty="0">
                <a:latin typeface="Candara"/>
                <a:cs typeface="Candara"/>
              </a:rPr>
              <a:t> </a:t>
            </a:r>
            <a:r>
              <a:rPr sz="2000" spc="-10" dirty="0" err="1">
                <a:latin typeface="Candara"/>
                <a:cs typeface="Candara"/>
              </a:rPr>
              <a:t>tkanek</a:t>
            </a:r>
            <a:r>
              <a:rPr sz="2000" spc="-10" dirty="0">
                <a:latin typeface="Candara"/>
                <a:cs typeface="Candara"/>
              </a:rPr>
              <a:t>.</a:t>
            </a:r>
            <a:endParaRPr sz="2000" dirty="0">
              <a:latin typeface="Candara"/>
              <a:cs typeface="Candara"/>
            </a:endParaRPr>
          </a:p>
        </p:txBody>
      </p:sp>
      <p:sp>
        <p:nvSpPr>
          <p:cNvPr id="4" name="object 4"/>
          <p:cNvSpPr txBox="1"/>
          <p:nvPr/>
        </p:nvSpPr>
        <p:spPr>
          <a:xfrm>
            <a:off x="4858892" y="5542279"/>
            <a:ext cx="3772535" cy="330835"/>
          </a:xfrm>
          <a:prstGeom prst="rect">
            <a:avLst/>
          </a:prstGeom>
        </p:spPr>
        <p:txBody>
          <a:bodyPr vert="horz" wrap="square" lIns="0" tIns="12700" rIns="0" bIns="0" rtlCol="0">
            <a:spAutoFit/>
          </a:bodyPr>
          <a:lstStyle/>
          <a:p>
            <a:pPr marL="12700">
              <a:lnSpc>
                <a:spcPct val="100000"/>
              </a:lnSpc>
              <a:spcBef>
                <a:spcPts val="100"/>
              </a:spcBef>
              <a:tabLst>
                <a:tab pos="1096010" algn="l"/>
                <a:tab pos="1436370" algn="l"/>
                <a:tab pos="2908300" algn="l"/>
              </a:tabLst>
            </a:pPr>
            <a:r>
              <a:rPr sz="2000" spc="-10" dirty="0">
                <a:latin typeface="Candara"/>
                <a:cs typeface="Candara"/>
              </a:rPr>
              <a:t>choroby</a:t>
            </a:r>
            <a:r>
              <a:rPr sz="2000" dirty="0">
                <a:latin typeface="Candara"/>
                <a:cs typeface="Candara"/>
              </a:rPr>
              <a:t>	</a:t>
            </a:r>
            <a:r>
              <a:rPr sz="2000" spc="-50" dirty="0">
                <a:latin typeface="Candara"/>
                <a:cs typeface="Candara"/>
              </a:rPr>
              <a:t>o</a:t>
            </a:r>
            <a:r>
              <a:rPr sz="2000" dirty="0">
                <a:latin typeface="Candara"/>
                <a:cs typeface="Candara"/>
              </a:rPr>
              <a:t>	</a:t>
            </a:r>
            <a:r>
              <a:rPr sz="2000" spc="-10" dirty="0">
                <a:latin typeface="Candara"/>
                <a:cs typeface="Candara"/>
              </a:rPr>
              <a:t>charakterze</a:t>
            </a:r>
            <a:r>
              <a:rPr sz="2000" dirty="0">
                <a:latin typeface="Candara"/>
                <a:cs typeface="Candara"/>
              </a:rPr>
              <a:t>	</a:t>
            </a:r>
            <a:r>
              <a:rPr sz="2000" spc="-10" dirty="0">
                <a:latin typeface="Candara"/>
                <a:cs typeface="Candara"/>
              </a:rPr>
              <a:t>uwiądu,</a:t>
            </a:r>
            <a:endParaRPr sz="2000" dirty="0">
              <a:latin typeface="Candara"/>
              <a:cs typeface="Candara"/>
            </a:endParaRPr>
          </a:p>
        </p:txBody>
      </p:sp>
      <p:sp>
        <p:nvSpPr>
          <p:cNvPr id="5" name="object 5"/>
          <p:cNvSpPr txBox="1">
            <a:spLocks noGrp="1"/>
          </p:cNvSpPr>
          <p:nvPr>
            <p:ph type="title"/>
          </p:nvPr>
        </p:nvSpPr>
        <p:spPr>
          <a:xfrm>
            <a:off x="915542" y="386767"/>
            <a:ext cx="7886700" cy="815222"/>
          </a:xfrm>
          <a:prstGeom prst="rect">
            <a:avLst/>
          </a:prstGeom>
        </p:spPr>
        <p:txBody>
          <a:bodyPr vert="horz" wrap="square" lIns="0" tIns="411098" rIns="0" bIns="0" rtlCol="0">
            <a:spAutoFit/>
          </a:bodyPr>
          <a:lstStyle/>
          <a:p>
            <a:pPr marL="2707005">
              <a:lnSpc>
                <a:spcPct val="100000"/>
              </a:lnSpc>
              <a:spcBef>
                <a:spcPts val="105"/>
              </a:spcBef>
            </a:pPr>
            <a:r>
              <a:rPr sz="2600" spc="-10" dirty="0">
                <a:solidFill>
                  <a:schemeClr val="tx1"/>
                </a:solidFill>
              </a:rPr>
              <a:t>Bakterie</a:t>
            </a:r>
            <a:endParaRPr sz="2600" dirty="0">
              <a:solidFill>
                <a:schemeClr val="tx1"/>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502784" y="6367062"/>
            <a:ext cx="140335" cy="141605"/>
          </a:xfrm>
          <a:prstGeom prst="rect">
            <a:avLst/>
          </a:prstGeom>
        </p:spPr>
        <p:txBody>
          <a:bodyPr vert="horz" wrap="square" lIns="0" tIns="0" rIns="0" bIns="0" rtlCol="0">
            <a:spAutoFit/>
          </a:bodyPr>
          <a:lstStyle/>
          <a:p>
            <a:pPr>
              <a:lnSpc>
                <a:spcPts val="1100"/>
              </a:lnSpc>
            </a:pPr>
            <a:r>
              <a:rPr sz="1000" spc="-25" dirty="0">
                <a:solidFill>
                  <a:srgbClr val="073D86"/>
                </a:solidFill>
                <a:latin typeface="Microsoft Sans Serif"/>
                <a:cs typeface="Microsoft Sans Serif"/>
              </a:rPr>
              <a:t>12</a:t>
            </a:r>
            <a:endParaRPr sz="1000">
              <a:latin typeface="Microsoft Sans Serif"/>
              <a:cs typeface="Microsoft Sans Serif"/>
            </a:endParaRPr>
          </a:p>
        </p:txBody>
      </p:sp>
      <p:pic>
        <p:nvPicPr>
          <p:cNvPr id="3" name="object 3"/>
          <p:cNvPicPr/>
          <p:nvPr/>
        </p:nvPicPr>
        <p:blipFill>
          <a:blip r:embed="rId2" cstate="print"/>
          <a:stretch>
            <a:fillRect/>
          </a:stretch>
        </p:blipFill>
        <p:spPr>
          <a:xfrm>
            <a:off x="1357375" y="928624"/>
            <a:ext cx="2500249" cy="1285875"/>
          </a:xfrm>
          <a:prstGeom prst="rect">
            <a:avLst/>
          </a:prstGeom>
        </p:spPr>
      </p:pic>
      <p:pic>
        <p:nvPicPr>
          <p:cNvPr id="4" name="object 4"/>
          <p:cNvPicPr/>
          <p:nvPr/>
        </p:nvPicPr>
        <p:blipFill>
          <a:blip r:embed="rId3" cstate="print"/>
          <a:stretch>
            <a:fillRect/>
          </a:stretch>
        </p:blipFill>
        <p:spPr>
          <a:xfrm>
            <a:off x="5286375" y="1000125"/>
            <a:ext cx="2840691" cy="1428750"/>
          </a:xfrm>
          <a:prstGeom prst="rect">
            <a:avLst/>
          </a:prstGeom>
        </p:spPr>
      </p:pic>
      <p:pic>
        <p:nvPicPr>
          <p:cNvPr id="5" name="object 5"/>
          <p:cNvPicPr/>
          <p:nvPr/>
        </p:nvPicPr>
        <p:blipFill>
          <a:blip r:embed="rId4" cstate="print"/>
          <a:stretch>
            <a:fillRect/>
          </a:stretch>
        </p:blipFill>
        <p:spPr>
          <a:xfrm>
            <a:off x="3857625" y="3429000"/>
            <a:ext cx="4286250" cy="3267075"/>
          </a:xfrm>
          <a:prstGeom prst="rect">
            <a:avLst/>
          </a:prstGeom>
        </p:spPr>
      </p:pic>
      <p:sp>
        <p:nvSpPr>
          <p:cNvPr id="6" name="object 6"/>
          <p:cNvSpPr txBox="1"/>
          <p:nvPr/>
        </p:nvSpPr>
        <p:spPr>
          <a:xfrm>
            <a:off x="5902578" y="5138165"/>
            <a:ext cx="1733550" cy="512445"/>
          </a:xfrm>
          <a:prstGeom prst="rect">
            <a:avLst/>
          </a:prstGeom>
        </p:spPr>
        <p:txBody>
          <a:bodyPr vert="horz" wrap="square" lIns="0" tIns="12065" rIns="0" bIns="0" rtlCol="0">
            <a:spAutoFit/>
          </a:bodyPr>
          <a:lstStyle/>
          <a:p>
            <a:pPr marL="365760" marR="5080" indent="-353695">
              <a:lnSpc>
                <a:spcPct val="100000"/>
              </a:lnSpc>
              <a:spcBef>
                <a:spcPts val="95"/>
              </a:spcBef>
            </a:pPr>
            <a:r>
              <a:rPr sz="1600" dirty="0">
                <a:solidFill>
                  <a:srgbClr val="C5E7FB"/>
                </a:solidFill>
                <a:latin typeface="Candara"/>
                <a:cs typeface="Candara"/>
              </a:rPr>
              <a:t>bakterie</a:t>
            </a:r>
            <a:r>
              <a:rPr sz="1600" spc="-25" dirty="0">
                <a:solidFill>
                  <a:srgbClr val="C5E7FB"/>
                </a:solidFill>
                <a:latin typeface="Candara"/>
                <a:cs typeface="Candara"/>
              </a:rPr>
              <a:t> </a:t>
            </a:r>
            <a:r>
              <a:rPr sz="1600" dirty="0">
                <a:solidFill>
                  <a:srgbClr val="C5E7FB"/>
                </a:solidFill>
                <a:latin typeface="Candara"/>
                <a:cs typeface="Candara"/>
              </a:rPr>
              <a:t>w</a:t>
            </a:r>
            <a:r>
              <a:rPr sz="1600" spc="-55" dirty="0">
                <a:solidFill>
                  <a:srgbClr val="C5E7FB"/>
                </a:solidFill>
                <a:latin typeface="Candara"/>
                <a:cs typeface="Candara"/>
              </a:rPr>
              <a:t> </a:t>
            </a:r>
            <a:r>
              <a:rPr sz="1600" spc="-10" dirty="0">
                <a:solidFill>
                  <a:srgbClr val="C5E7FB"/>
                </a:solidFill>
                <a:latin typeface="Candara"/>
                <a:cs typeface="Candara"/>
              </a:rPr>
              <a:t>nektarze kwiatowym</a:t>
            </a:r>
            <a:endParaRPr sz="1600">
              <a:latin typeface="Candara"/>
              <a:cs typeface="Candara"/>
            </a:endParaRPr>
          </a:p>
        </p:txBody>
      </p:sp>
      <p:sp>
        <p:nvSpPr>
          <p:cNvPr id="7" name="object 7"/>
          <p:cNvSpPr txBox="1"/>
          <p:nvPr/>
        </p:nvSpPr>
        <p:spPr>
          <a:xfrm>
            <a:off x="846734" y="2170557"/>
            <a:ext cx="8269605" cy="2067560"/>
          </a:xfrm>
          <a:prstGeom prst="rect">
            <a:avLst/>
          </a:prstGeom>
        </p:spPr>
        <p:txBody>
          <a:bodyPr vert="horz" wrap="square" lIns="0" tIns="12700" rIns="0" bIns="0" rtlCol="0">
            <a:spAutoFit/>
          </a:bodyPr>
          <a:lstStyle/>
          <a:p>
            <a:pPr marL="212725" marR="5493385" indent="-175260">
              <a:lnSpc>
                <a:spcPct val="100000"/>
              </a:lnSpc>
              <a:spcBef>
                <a:spcPts val="100"/>
              </a:spcBef>
            </a:pPr>
            <a:r>
              <a:rPr sz="1800" dirty="0">
                <a:latin typeface="Microsoft Sans Serif"/>
                <a:cs typeface="Microsoft Sans Serif"/>
              </a:rPr>
              <a:t>bakterie</a:t>
            </a:r>
            <a:r>
              <a:rPr sz="1800" spc="-50" dirty="0">
                <a:latin typeface="Microsoft Sans Serif"/>
                <a:cs typeface="Microsoft Sans Serif"/>
              </a:rPr>
              <a:t> </a:t>
            </a:r>
            <a:r>
              <a:rPr sz="1800" dirty="0">
                <a:latin typeface="Microsoft Sans Serif"/>
                <a:cs typeface="Microsoft Sans Serif"/>
              </a:rPr>
              <a:t>przedostają</a:t>
            </a:r>
            <a:r>
              <a:rPr sz="1800" spc="-40" dirty="0">
                <a:latin typeface="Microsoft Sans Serif"/>
                <a:cs typeface="Microsoft Sans Serif"/>
              </a:rPr>
              <a:t> </a:t>
            </a:r>
            <a:r>
              <a:rPr sz="1800" dirty="0">
                <a:latin typeface="Microsoft Sans Serif"/>
                <a:cs typeface="Microsoft Sans Serif"/>
              </a:rPr>
              <a:t>się</a:t>
            </a:r>
            <a:r>
              <a:rPr sz="1800" spc="-60" dirty="0">
                <a:latin typeface="Microsoft Sans Serif"/>
                <a:cs typeface="Microsoft Sans Serif"/>
              </a:rPr>
              <a:t> </a:t>
            </a:r>
            <a:r>
              <a:rPr sz="1800" spc="-25" dirty="0">
                <a:latin typeface="Microsoft Sans Serif"/>
                <a:cs typeface="Microsoft Sans Serif"/>
              </a:rPr>
              <a:t>do </a:t>
            </a:r>
            <a:r>
              <a:rPr sz="1800" dirty="0">
                <a:latin typeface="Microsoft Sans Serif"/>
                <a:cs typeface="Microsoft Sans Serif"/>
              </a:rPr>
              <a:t>komory</a:t>
            </a:r>
            <a:r>
              <a:rPr sz="1800" spc="-20" dirty="0">
                <a:latin typeface="Microsoft Sans Serif"/>
                <a:cs typeface="Microsoft Sans Serif"/>
              </a:rPr>
              <a:t> </a:t>
            </a:r>
            <a:r>
              <a:rPr sz="1800" spc="-10" dirty="0">
                <a:latin typeface="Microsoft Sans Serif"/>
                <a:cs typeface="Microsoft Sans Serif"/>
              </a:rPr>
              <a:t>przyszparkowej</a:t>
            </a:r>
            <a:endParaRPr sz="1800">
              <a:latin typeface="Microsoft Sans Serif"/>
              <a:cs typeface="Microsoft Sans Serif"/>
            </a:endParaRPr>
          </a:p>
          <a:p>
            <a:pPr marL="4959985">
              <a:lnSpc>
                <a:spcPts val="1910"/>
              </a:lnSpc>
              <a:spcBef>
                <a:spcPts val="740"/>
              </a:spcBef>
            </a:pPr>
            <a:r>
              <a:rPr sz="1800" dirty="0">
                <a:latin typeface="Microsoft Sans Serif"/>
                <a:cs typeface="Microsoft Sans Serif"/>
              </a:rPr>
              <a:t>bakterie</a:t>
            </a:r>
            <a:r>
              <a:rPr sz="1800" spc="275" dirty="0">
                <a:latin typeface="Microsoft Sans Serif"/>
                <a:cs typeface="Microsoft Sans Serif"/>
              </a:rPr>
              <a:t> </a:t>
            </a:r>
            <a:r>
              <a:rPr sz="1800" dirty="0">
                <a:latin typeface="Microsoft Sans Serif"/>
                <a:cs typeface="Microsoft Sans Serif"/>
              </a:rPr>
              <a:t>wnikają</a:t>
            </a:r>
            <a:r>
              <a:rPr sz="1800" spc="260" dirty="0">
                <a:latin typeface="Microsoft Sans Serif"/>
                <a:cs typeface="Microsoft Sans Serif"/>
              </a:rPr>
              <a:t> </a:t>
            </a:r>
            <a:r>
              <a:rPr sz="1800" dirty="0">
                <a:latin typeface="Microsoft Sans Serif"/>
                <a:cs typeface="Microsoft Sans Serif"/>
              </a:rPr>
              <a:t>przez</a:t>
            </a:r>
            <a:r>
              <a:rPr sz="1800" spc="265" dirty="0">
                <a:latin typeface="Microsoft Sans Serif"/>
                <a:cs typeface="Microsoft Sans Serif"/>
              </a:rPr>
              <a:t> </a:t>
            </a:r>
            <a:r>
              <a:rPr sz="1800" dirty="0">
                <a:latin typeface="Microsoft Sans Serif"/>
                <a:cs typeface="Microsoft Sans Serif"/>
              </a:rPr>
              <a:t>ranę</a:t>
            </a:r>
            <a:r>
              <a:rPr sz="1800" spc="265" dirty="0">
                <a:latin typeface="Microsoft Sans Serif"/>
                <a:cs typeface="Microsoft Sans Serif"/>
              </a:rPr>
              <a:t> </a:t>
            </a:r>
            <a:r>
              <a:rPr sz="1800" spc="-35" dirty="0">
                <a:latin typeface="Microsoft Sans Serif"/>
                <a:cs typeface="Microsoft Sans Serif"/>
              </a:rPr>
              <a:t>po</a:t>
            </a:r>
            <a:endParaRPr sz="1800">
              <a:latin typeface="Microsoft Sans Serif"/>
              <a:cs typeface="Microsoft Sans Serif"/>
            </a:endParaRPr>
          </a:p>
          <a:p>
            <a:pPr marL="158115" algn="ctr">
              <a:lnSpc>
                <a:spcPts val="1910"/>
              </a:lnSpc>
            </a:pPr>
            <a:r>
              <a:rPr sz="1800" b="1" dirty="0">
                <a:solidFill>
                  <a:srgbClr val="5EADFF"/>
                </a:solidFill>
                <a:latin typeface="Arial"/>
                <a:cs typeface="Arial"/>
              </a:rPr>
              <a:t>Infekcja</a:t>
            </a:r>
            <a:r>
              <a:rPr sz="1800" b="1" spc="-50" dirty="0">
                <a:solidFill>
                  <a:srgbClr val="5EADFF"/>
                </a:solidFill>
                <a:latin typeface="Arial"/>
                <a:cs typeface="Arial"/>
              </a:rPr>
              <a:t> </a:t>
            </a:r>
            <a:r>
              <a:rPr sz="1800" b="1" dirty="0">
                <a:solidFill>
                  <a:srgbClr val="5EADFF"/>
                </a:solidFill>
                <a:latin typeface="Arial"/>
                <a:cs typeface="Arial"/>
              </a:rPr>
              <a:t>przez</a:t>
            </a:r>
            <a:r>
              <a:rPr sz="1800" b="1" spc="-35" dirty="0">
                <a:solidFill>
                  <a:srgbClr val="5EADFF"/>
                </a:solidFill>
                <a:latin typeface="Arial"/>
                <a:cs typeface="Arial"/>
              </a:rPr>
              <a:t> </a:t>
            </a:r>
            <a:r>
              <a:rPr sz="1800" b="1" dirty="0">
                <a:solidFill>
                  <a:srgbClr val="5EADFF"/>
                </a:solidFill>
                <a:latin typeface="Arial"/>
                <a:cs typeface="Arial"/>
              </a:rPr>
              <a:t>uszkodzenia</a:t>
            </a:r>
            <a:r>
              <a:rPr sz="1800" b="1" spc="185" dirty="0">
                <a:solidFill>
                  <a:srgbClr val="5EADFF"/>
                </a:solidFill>
                <a:latin typeface="Arial"/>
                <a:cs typeface="Arial"/>
              </a:rPr>
              <a:t> </a:t>
            </a:r>
            <a:r>
              <a:rPr sz="2700" baseline="-15432" dirty="0">
                <a:latin typeface="Microsoft Sans Serif"/>
                <a:cs typeface="Microsoft Sans Serif"/>
              </a:rPr>
              <a:t>wycięciu</a:t>
            </a:r>
            <a:r>
              <a:rPr sz="2700" spc="44" baseline="-15432" dirty="0">
                <a:latin typeface="Microsoft Sans Serif"/>
                <a:cs typeface="Microsoft Sans Serif"/>
              </a:rPr>
              <a:t> </a:t>
            </a:r>
            <a:r>
              <a:rPr sz="2700" spc="-15" baseline="-15432" dirty="0">
                <a:latin typeface="Microsoft Sans Serif"/>
                <a:cs typeface="Microsoft Sans Serif"/>
              </a:rPr>
              <a:t>gałęzi</a:t>
            </a:r>
            <a:endParaRPr sz="2700" baseline="-15432">
              <a:latin typeface="Microsoft Sans Serif"/>
              <a:cs typeface="Microsoft Sans Serif"/>
            </a:endParaRPr>
          </a:p>
          <a:p>
            <a:pPr>
              <a:lnSpc>
                <a:spcPct val="100000"/>
              </a:lnSpc>
              <a:spcBef>
                <a:spcPts val="830"/>
              </a:spcBef>
            </a:pPr>
            <a:endParaRPr sz="1800">
              <a:latin typeface="Microsoft Sans Serif"/>
              <a:cs typeface="Microsoft Sans Serif"/>
            </a:endParaRPr>
          </a:p>
          <a:p>
            <a:pPr marL="677545">
              <a:lnSpc>
                <a:spcPct val="100000"/>
              </a:lnSpc>
              <a:spcBef>
                <a:spcPts val="5"/>
              </a:spcBef>
            </a:pPr>
            <a:r>
              <a:rPr sz="1800" dirty="0">
                <a:latin typeface="Microsoft Sans Serif"/>
                <a:cs typeface="Microsoft Sans Serif"/>
              </a:rPr>
              <a:t>bakterie</a:t>
            </a:r>
            <a:r>
              <a:rPr sz="1800" spc="-70" dirty="0">
                <a:latin typeface="Microsoft Sans Serif"/>
                <a:cs typeface="Microsoft Sans Serif"/>
              </a:rPr>
              <a:t> </a:t>
            </a:r>
            <a:r>
              <a:rPr sz="1800" dirty="0">
                <a:latin typeface="Microsoft Sans Serif"/>
                <a:cs typeface="Microsoft Sans Serif"/>
              </a:rPr>
              <a:t>wnikają</a:t>
            </a:r>
            <a:r>
              <a:rPr sz="1800" spc="-30" dirty="0">
                <a:latin typeface="Microsoft Sans Serif"/>
                <a:cs typeface="Microsoft Sans Serif"/>
              </a:rPr>
              <a:t> </a:t>
            </a:r>
            <a:r>
              <a:rPr sz="1800" spc="-10" dirty="0">
                <a:latin typeface="Microsoft Sans Serif"/>
                <a:cs typeface="Microsoft Sans Serif"/>
              </a:rPr>
              <a:t>przez</a:t>
            </a:r>
            <a:endParaRPr sz="1800">
              <a:latin typeface="Microsoft Sans Serif"/>
              <a:cs typeface="Microsoft Sans Serif"/>
            </a:endParaRPr>
          </a:p>
          <a:p>
            <a:pPr marL="791845">
              <a:lnSpc>
                <a:spcPct val="100000"/>
              </a:lnSpc>
            </a:pPr>
            <a:r>
              <a:rPr sz="1800" dirty="0">
                <a:latin typeface="Microsoft Sans Serif"/>
                <a:cs typeface="Microsoft Sans Serif"/>
              </a:rPr>
              <a:t>uszkodzenia</a:t>
            </a:r>
            <a:r>
              <a:rPr sz="1800" spc="-55" dirty="0">
                <a:latin typeface="Microsoft Sans Serif"/>
                <a:cs typeface="Microsoft Sans Serif"/>
              </a:rPr>
              <a:t> </a:t>
            </a:r>
            <a:r>
              <a:rPr sz="1800" spc="-10" dirty="0">
                <a:latin typeface="Microsoft Sans Serif"/>
                <a:cs typeface="Microsoft Sans Serif"/>
              </a:rPr>
              <a:t>liścia</a:t>
            </a:r>
            <a:endParaRPr sz="1800">
              <a:latin typeface="Microsoft Sans Serif"/>
              <a:cs typeface="Microsoft Sans Serif"/>
            </a:endParaRPr>
          </a:p>
        </p:txBody>
      </p:sp>
      <p:sp>
        <p:nvSpPr>
          <p:cNvPr id="8" name="object 8"/>
          <p:cNvSpPr txBox="1"/>
          <p:nvPr/>
        </p:nvSpPr>
        <p:spPr>
          <a:xfrm>
            <a:off x="1593596" y="5349341"/>
            <a:ext cx="2103755" cy="299720"/>
          </a:xfrm>
          <a:prstGeom prst="rect">
            <a:avLst/>
          </a:prstGeom>
        </p:spPr>
        <p:txBody>
          <a:bodyPr vert="horz" wrap="square" lIns="0" tIns="12700" rIns="0" bIns="0" rtlCol="0">
            <a:spAutoFit/>
          </a:bodyPr>
          <a:lstStyle/>
          <a:p>
            <a:pPr marL="12700">
              <a:lnSpc>
                <a:spcPct val="100000"/>
              </a:lnSpc>
              <a:spcBef>
                <a:spcPts val="100"/>
              </a:spcBef>
            </a:pPr>
            <a:r>
              <a:rPr sz="1800" dirty="0">
                <a:latin typeface="Candara"/>
                <a:cs typeface="Candara"/>
              </a:rPr>
              <a:t>Infekcja</a:t>
            </a:r>
            <a:r>
              <a:rPr sz="1800" spc="-85" dirty="0">
                <a:latin typeface="Candara"/>
                <a:cs typeface="Candara"/>
              </a:rPr>
              <a:t> </a:t>
            </a:r>
            <a:r>
              <a:rPr sz="1800" dirty="0">
                <a:latin typeface="Candara"/>
                <a:cs typeface="Candara"/>
              </a:rPr>
              <a:t>przez</a:t>
            </a:r>
            <a:r>
              <a:rPr sz="1800" spc="-55" dirty="0">
                <a:latin typeface="Candara"/>
                <a:cs typeface="Candara"/>
              </a:rPr>
              <a:t> </a:t>
            </a:r>
            <a:r>
              <a:rPr sz="1800" spc="-10" dirty="0">
                <a:latin typeface="Candara"/>
                <a:cs typeface="Candara"/>
              </a:rPr>
              <a:t>kwiaty:</a:t>
            </a:r>
            <a:endParaRPr sz="1800">
              <a:latin typeface="Candara"/>
              <a:cs typeface="Candara"/>
            </a:endParaRPr>
          </a:p>
        </p:txBody>
      </p:sp>
      <p:sp>
        <p:nvSpPr>
          <p:cNvPr id="9" name="object 9"/>
          <p:cNvSpPr txBox="1"/>
          <p:nvPr/>
        </p:nvSpPr>
        <p:spPr>
          <a:xfrm>
            <a:off x="427126" y="-30754"/>
            <a:ext cx="3998595" cy="848994"/>
          </a:xfrm>
          <a:prstGeom prst="rect">
            <a:avLst/>
          </a:prstGeom>
        </p:spPr>
        <p:txBody>
          <a:bodyPr vert="horz" wrap="square" lIns="0" tIns="149225" rIns="0" bIns="0" rtlCol="0">
            <a:spAutoFit/>
          </a:bodyPr>
          <a:lstStyle/>
          <a:p>
            <a:pPr marL="1270" algn="ctr">
              <a:lnSpc>
                <a:spcPct val="100000"/>
              </a:lnSpc>
              <a:spcBef>
                <a:spcPts val="1175"/>
              </a:spcBef>
            </a:pPr>
            <a:r>
              <a:rPr sz="1800" b="1" dirty="0">
                <a:solidFill>
                  <a:srgbClr val="5EADFF"/>
                </a:solidFill>
                <a:latin typeface="Arial"/>
                <a:cs typeface="Arial"/>
              </a:rPr>
              <a:t>Infekcja</a:t>
            </a:r>
            <a:r>
              <a:rPr sz="1800" b="1" spc="-45" dirty="0">
                <a:solidFill>
                  <a:srgbClr val="5EADFF"/>
                </a:solidFill>
                <a:latin typeface="Arial"/>
                <a:cs typeface="Arial"/>
              </a:rPr>
              <a:t> </a:t>
            </a:r>
            <a:r>
              <a:rPr sz="1800" b="1" dirty="0">
                <a:solidFill>
                  <a:srgbClr val="5EADFF"/>
                </a:solidFill>
                <a:latin typeface="Arial"/>
                <a:cs typeface="Arial"/>
              </a:rPr>
              <a:t>przez</a:t>
            </a:r>
            <a:r>
              <a:rPr sz="1800" b="1" spc="-35" dirty="0">
                <a:solidFill>
                  <a:srgbClr val="5EADFF"/>
                </a:solidFill>
                <a:latin typeface="Arial"/>
                <a:cs typeface="Arial"/>
              </a:rPr>
              <a:t> </a:t>
            </a:r>
            <a:r>
              <a:rPr sz="1800" b="1" spc="-10" dirty="0">
                <a:solidFill>
                  <a:srgbClr val="5EADFF"/>
                </a:solidFill>
                <a:latin typeface="Arial"/>
                <a:cs typeface="Arial"/>
              </a:rPr>
              <a:t>szparkę:</a:t>
            </a:r>
            <a:endParaRPr sz="1800">
              <a:latin typeface="Arial"/>
              <a:cs typeface="Arial"/>
            </a:endParaRPr>
          </a:p>
          <a:p>
            <a:pPr algn="ctr">
              <a:lnSpc>
                <a:spcPct val="100000"/>
              </a:lnSpc>
              <a:spcBef>
                <a:spcPts val="1085"/>
              </a:spcBef>
            </a:pPr>
            <a:r>
              <a:rPr sz="1800" dirty="0">
                <a:latin typeface="Microsoft Sans Serif"/>
                <a:cs typeface="Microsoft Sans Serif"/>
              </a:rPr>
              <a:t>bakterie</a:t>
            </a:r>
            <a:r>
              <a:rPr sz="1800" spc="-45" dirty="0">
                <a:latin typeface="Microsoft Sans Serif"/>
                <a:cs typeface="Microsoft Sans Serif"/>
              </a:rPr>
              <a:t> </a:t>
            </a:r>
            <a:r>
              <a:rPr sz="1800" dirty="0">
                <a:latin typeface="Microsoft Sans Serif"/>
                <a:cs typeface="Microsoft Sans Serif"/>
              </a:rPr>
              <a:t>w</a:t>
            </a:r>
            <a:r>
              <a:rPr sz="1800" spc="-45" dirty="0">
                <a:latin typeface="Microsoft Sans Serif"/>
                <a:cs typeface="Microsoft Sans Serif"/>
              </a:rPr>
              <a:t> </a:t>
            </a:r>
            <a:r>
              <a:rPr sz="1800" dirty="0">
                <a:latin typeface="Microsoft Sans Serif"/>
                <a:cs typeface="Microsoft Sans Serif"/>
              </a:rPr>
              <a:t>wodzie</a:t>
            </a:r>
            <a:r>
              <a:rPr sz="1800" spc="-15" dirty="0">
                <a:latin typeface="Microsoft Sans Serif"/>
                <a:cs typeface="Microsoft Sans Serif"/>
              </a:rPr>
              <a:t> </a:t>
            </a:r>
            <a:r>
              <a:rPr sz="1800" dirty="0">
                <a:latin typeface="Microsoft Sans Serif"/>
                <a:cs typeface="Microsoft Sans Serif"/>
              </a:rPr>
              <a:t>na</a:t>
            </a:r>
            <a:r>
              <a:rPr sz="1800" spc="-40" dirty="0">
                <a:latin typeface="Microsoft Sans Serif"/>
                <a:cs typeface="Microsoft Sans Serif"/>
              </a:rPr>
              <a:t> </a:t>
            </a:r>
            <a:r>
              <a:rPr sz="1800" dirty="0">
                <a:latin typeface="Microsoft Sans Serif"/>
                <a:cs typeface="Microsoft Sans Serif"/>
              </a:rPr>
              <a:t>powierzchni</a:t>
            </a:r>
            <a:r>
              <a:rPr sz="1800" spc="10" dirty="0">
                <a:latin typeface="Microsoft Sans Serif"/>
                <a:cs typeface="Microsoft Sans Serif"/>
              </a:rPr>
              <a:t> </a:t>
            </a:r>
            <a:r>
              <a:rPr sz="1800" spc="-10" dirty="0">
                <a:latin typeface="Microsoft Sans Serif"/>
                <a:cs typeface="Microsoft Sans Serif"/>
              </a:rPr>
              <a:t>liścia</a:t>
            </a:r>
            <a:endParaRPr sz="1800">
              <a:latin typeface="Microsoft Sans Serif"/>
              <a:cs typeface="Microsoft Sans Serif"/>
            </a:endParaRPr>
          </a:p>
        </p:txBody>
      </p:sp>
      <p:sp>
        <p:nvSpPr>
          <p:cNvPr id="10" name="object 10"/>
          <p:cNvSpPr txBox="1">
            <a:spLocks noGrp="1"/>
          </p:cNvSpPr>
          <p:nvPr>
            <p:ph type="title"/>
          </p:nvPr>
        </p:nvSpPr>
        <p:spPr>
          <a:xfrm>
            <a:off x="5205729" y="-6603"/>
            <a:ext cx="3567429" cy="900430"/>
          </a:xfrm>
          <a:prstGeom prst="rect">
            <a:avLst/>
          </a:prstGeom>
        </p:spPr>
        <p:txBody>
          <a:bodyPr vert="horz" wrap="square" lIns="0" tIns="38100" rIns="0" bIns="0" rtlCol="0">
            <a:spAutoFit/>
          </a:bodyPr>
          <a:lstStyle/>
          <a:p>
            <a:pPr algn="ctr">
              <a:lnSpc>
                <a:spcPct val="100000"/>
              </a:lnSpc>
              <a:spcBef>
                <a:spcPts val="300"/>
              </a:spcBef>
            </a:pPr>
            <a:r>
              <a:rPr sz="1800" dirty="0">
                <a:solidFill>
                  <a:srgbClr val="000000"/>
                </a:solidFill>
                <a:latin typeface="Arial"/>
                <a:cs typeface="Arial"/>
              </a:rPr>
              <a:t>Dalsza</a:t>
            </a:r>
            <a:r>
              <a:rPr sz="1800" spc="10" dirty="0">
                <a:solidFill>
                  <a:srgbClr val="000000"/>
                </a:solidFill>
                <a:latin typeface="Arial"/>
                <a:cs typeface="Arial"/>
              </a:rPr>
              <a:t> </a:t>
            </a:r>
            <a:r>
              <a:rPr sz="1800" dirty="0">
                <a:solidFill>
                  <a:srgbClr val="000000"/>
                </a:solidFill>
                <a:latin typeface="Arial"/>
                <a:cs typeface="Arial"/>
              </a:rPr>
              <a:t>faza </a:t>
            </a:r>
            <a:r>
              <a:rPr sz="1800" spc="-10" dirty="0">
                <a:solidFill>
                  <a:srgbClr val="000000"/>
                </a:solidFill>
                <a:latin typeface="Arial"/>
                <a:cs typeface="Arial"/>
              </a:rPr>
              <a:t>infekcji:</a:t>
            </a:r>
            <a:endParaRPr sz="1800">
              <a:latin typeface="Arial"/>
              <a:cs typeface="Arial"/>
            </a:endParaRPr>
          </a:p>
          <a:p>
            <a:pPr marL="12065" marR="5080" indent="4445" algn="ctr">
              <a:lnSpc>
                <a:spcPct val="100000"/>
              </a:lnSpc>
              <a:spcBef>
                <a:spcPts val="204"/>
              </a:spcBef>
            </a:pPr>
            <a:r>
              <a:rPr sz="1800" b="0" dirty="0">
                <a:solidFill>
                  <a:srgbClr val="000000"/>
                </a:solidFill>
                <a:latin typeface="Microsoft Sans Serif"/>
                <a:cs typeface="Microsoft Sans Serif"/>
              </a:rPr>
              <a:t>kolonia</a:t>
            </a:r>
            <a:r>
              <a:rPr sz="1800" b="0" spc="-30" dirty="0">
                <a:solidFill>
                  <a:srgbClr val="000000"/>
                </a:solidFill>
                <a:latin typeface="Microsoft Sans Serif"/>
                <a:cs typeface="Microsoft Sans Serif"/>
              </a:rPr>
              <a:t> </a:t>
            </a:r>
            <a:r>
              <a:rPr sz="1800" b="0" dirty="0">
                <a:solidFill>
                  <a:srgbClr val="000000"/>
                </a:solidFill>
                <a:latin typeface="Microsoft Sans Serif"/>
                <a:cs typeface="Microsoft Sans Serif"/>
              </a:rPr>
              <a:t>bakteryjna</a:t>
            </a:r>
            <a:r>
              <a:rPr sz="1800" b="0" spc="-15" dirty="0">
                <a:solidFill>
                  <a:srgbClr val="000000"/>
                </a:solidFill>
                <a:latin typeface="Microsoft Sans Serif"/>
                <a:cs typeface="Microsoft Sans Serif"/>
              </a:rPr>
              <a:t> </a:t>
            </a:r>
            <a:r>
              <a:rPr sz="1800" b="0" dirty="0">
                <a:solidFill>
                  <a:srgbClr val="000000"/>
                </a:solidFill>
                <a:latin typeface="Microsoft Sans Serif"/>
                <a:cs typeface="Microsoft Sans Serif"/>
              </a:rPr>
              <a:t>rozwija</a:t>
            </a:r>
            <a:r>
              <a:rPr sz="1800" b="0" spc="-5" dirty="0">
                <a:solidFill>
                  <a:srgbClr val="000000"/>
                </a:solidFill>
                <a:latin typeface="Microsoft Sans Serif"/>
                <a:cs typeface="Microsoft Sans Serif"/>
              </a:rPr>
              <a:t> </a:t>
            </a:r>
            <a:r>
              <a:rPr sz="1800" b="0" dirty="0">
                <a:solidFill>
                  <a:srgbClr val="000000"/>
                </a:solidFill>
                <a:latin typeface="Microsoft Sans Serif"/>
                <a:cs typeface="Microsoft Sans Serif"/>
              </a:rPr>
              <a:t>się</a:t>
            </a:r>
            <a:r>
              <a:rPr sz="1800" b="0" spc="-40" dirty="0">
                <a:solidFill>
                  <a:srgbClr val="000000"/>
                </a:solidFill>
                <a:latin typeface="Microsoft Sans Serif"/>
                <a:cs typeface="Microsoft Sans Serif"/>
              </a:rPr>
              <a:t> </a:t>
            </a:r>
            <a:r>
              <a:rPr sz="1800" b="0" spc="-50" dirty="0">
                <a:solidFill>
                  <a:srgbClr val="000000"/>
                </a:solidFill>
                <a:latin typeface="Microsoft Sans Serif"/>
                <a:cs typeface="Microsoft Sans Serif"/>
              </a:rPr>
              <a:t>w </a:t>
            </a:r>
            <a:r>
              <a:rPr sz="1800" b="0" dirty="0">
                <a:solidFill>
                  <a:srgbClr val="000000"/>
                </a:solidFill>
                <a:latin typeface="Microsoft Sans Serif"/>
                <a:cs typeface="Microsoft Sans Serif"/>
              </a:rPr>
              <a:t>przestworach</a:t>
            </a:r>
            <a:r>
              <a:rPr sz="1800" b="0" spc="-20" dirty="0">
                <a:solidFill>
                  <a:srgbClr val="000000"/>
                </a:solidFill>
                <a:latin typeface="Microsoft Sans Serif"/>
                <a:cs typeface="Microsoft Sans Serif"/>
              </a:rPr>
              <a:t> </a:t>
            </a:r>
            <a:r>
              <a:rPr sz="1800" b="0" spc="-10" dirty="0">
                <a:solidFill>
                  <a:srgbClr val="000000"/>
                </a:solidFill>
                <a:latin typeface="Microsoft Sans Serif"/>
                <a:cs typeface="Microsoft Sans Serif"/>
              </a:rPr>
              <a:t>międzykomórkowych</a:t>
            </a:r>
            <a:endParaRPr sz="1800">
              <a:latin typeface="Microsoft Sans Serif"/>
              <a:cs typeface="Microsoft Sans Serif"/>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28433" y="2448560"/>
            <a:ext cx="720090" cy="239395"/>
          </a:xfrm>
          <a:prstGeom prst="rect">
            <a:avLst/>
          </a:prstGeom>
        </p:spPr>
        <p:txBody>
          <a:bodyPr vert="horz" wrap="square" lIns="0" tIns="13335" rIns="0" bIns="0" rtlCol="0">
            <a:spAutoFit/>
          </a:bodyPr>
          <a:lstStyle/>
          <a:p>
            <a:pPr marL="12700">
              <a:lnSpc>
                <a:spcPct val="100000"/>
              </a:lnSpc>
              <a:spcBef>
                <a:spcPts val="105"/>
              </a:spcBef>
            </a:pPr>
            <a:r>
              <a:rPr sz="1400" spc="-10" dirty="0">
                <a:latin typeface="Microsoft Sans Serif"/>
                <a:cs typeface="Microsoft Sans Serif"/>
              </a:rPr>
              <a:t>fascjacja</a:t>
            </a:r>
            <a:endParaRPr sz="1400">
              <a:latin typeface="Microsoft Sans Serif"/>
              <a:cs typeface="Microsoft Sans Serif"/>
            </a:endParaRPr>
          </a:p>
        </p:txBody>
      </p:sp>
      <p:sp>
        <p:nvSpPr>
          <p:cNvPr id="3" name="object 3"/>
          <p:cNvSpPr txBox="1"/>
          <p:nvPr/>
        </p:nvSpPr>
        <p:spPr>
          <a:xfrm>
            <a:off x="4490084" y="6342379"/>
            <a:ext cx="165735" cy="177800"/>
          </a:xfrm>
          <a:prstGeom prst="rect">
            <a:avLst/>
          </a:prstGeom>
        </p:spPr>
        <p:txBody>
          <a:bodyPr vert="horz" wrap="square" lIns="0" tIns="12065" rIns="0" bIns="0" rtlCol="0">
            <a:spAutoFit/>
          </a:bodyPr>
          <a:lstStyle/>
          <a:p>
            <a:pPr marL="12700">
              <a:lnSpc>
                <a:spcPct val="100000"/>
              </a:lnSpc>
              <a:spcBef>
                <a:spcPts val="95"/>
              </a:spcBef>
            </a:pPr>
            <a:r>
              <a:rPr sz="1000" spc="-25" dirty="0">
                <a:solidFill>
                  <a:srgbClr val="073D86"/>
                </a:solidFill>
                <a:latin typeface="Microsoft Sans Serif"/>
                <a:cs typeface="Microsoft Sans Serif"/>
              </a:rPr>
              <a:t>13</a:t>
            </a:r>
            <a:endParaRPr sz="1000">
              <a:latin typeface="Microsoft Sans Serif"/>
              <a:cs typeface="Microsoft Sans Serif"/>
            </a:endParaRPr>
          </a:p>
        </p:txBody>
      </p:sp>
      <p:sp>
        <p:nvSpPr>
          <p:cNvPr id="4" name="object 4"/>
          <p:cNvSpPr txBox="1"/>
          <p:nvPr/>
        </p:nvSpPr>
        <p:spPr>
          <a:xfrm>
            <a:off x="5588253" y="2450084"/>
            <a:ext cx="747395" cy="391160"/>
          </a:xfrm>
          <a:prstGeom prst="rect">
            <a:avLst/>
          </a:prstGeom>
        </p:spPr>
        <p:txBody>
          <a:bodyPr vert="horz" wrap="square" lIns="0" tIns="12700" rIns="0" bIns="0" rtlCol="0">
            <a:spAutoFit/>
          </a:bodyPr>
          <a:lstStyle/>
          <a:p>
            <a:pPr marL="12700" marR="5080">
              <a:lnSpc>
                <a:spcPct val="100000"/>
              </a:lnSpc>
              <a:spcBef>
                <a:spcPts val="100"/>
              </a:spcBef>
            </a:pPr>
            <a:r>
              <a:rPr sz="1200" spc="-10" dirty="0">
                <a:latin typeface="Microsoft Sans Serif"/>
                <a:cs typeface="Microsoft Sans Serif"/>
              </a:rPr>
              <a:t>plamistość owoców</a:t>
            </a:r>
            <a:endParaRPr sz="1200">
              <a:latin typeface="Microsoft Sans Serif"/>
              <a:cs typeface="Microsoft Sans Serif"/>
            </a:endParaRPr>
          </a:p>
        </p:txBody>
      </p:sp>
      <p:pic>
        <p:nvPicPr>
          <p:cNvPr id="6" name="object 6"/>
          <p:cNvPicPr/>
          <p:nvPr/>
        </p:nvPicPr>
        <p:blipFill>
          <a:blip r:embed="rId2" cstate="print"/>
          <a:stretch>
            <a:fillRect/>
          </a:stretch>
        </p:blipFill>
        <p:spPr>
          <a:xfrm>
            <a:off x="179196" y="98484"/>
            <a:ext cx="8807450" cy="6384925"/>
          </a:xfrm>
          <a:prstGeom prst="rect">
            <a:avLst/>
          </a:prstGeom>
        </p:spPr>
      </p:pic>
      <p:sp>
        <p:nvSpPr>
          <p:cNvPr id="8" name="object 8"/>
          <p:cNvSpPr txBox="1"/>
          <p:nvPr/>
        </p:nvSpPr>
        <p:spPr>
          <a:xfrm>
            <a:off x="8450580" y="6498649"/>
            <a:ext cx="196215" cy="156068"/>
          </a:xfrm>
          <a:prstGeom prst="rect">
            <a:avLst/>
          </a:prstGeom>
        </p:spPr>
        <p:txBody>
          <a:bodyPr vert="horz" wrap="square" lIns="0" tIns="0" rIns="0" bIns="0" rtlCol="0">
            <a:spAutoFit/>
          </a:bodyPr>
          <a:lstStyle/>
          <a:p>
            <a:pPr marL="20955">
              <a:lnSpc>
                <a:spcPts val="1210"/>
              </a:lnSpc>
            </a:pPr>
            <a:endParaRPr sz="1200" dirty="0">
              <a:latin typeface="Candara"/>
              <a:cs typeface="Candar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498475" y="1242882"/>
            <a:ext cx="8492099" cy="3068994"/>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217887" y="443230"/>
            <a:ext cx="8540031" cy="5302743"/>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4"/>
          <p:cNvPicPr/>
          <p:nvPr/>
        </p:nvPicPr>
        <p:blipFill>
          <a:blip r:embed="rId2" cstate="print"/>
          <a:stretch>
            <a:fillRect/>
          </a:stretch>
        </p:blipFill>
        <p:spPr>
          <a:xfrm>
            <a:off x="381000" y="152400"/>
            <a:ext cx="8572500" cy="633984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378586" y="441477"/>
            <a:ext cx="8388477" cy="597662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7"/>
          <p:cNvSpPr txBox="1"/>
          <p:nvPr/>
        </p:nvSpPr>
        <p:spPr>
          <a:xfrm>
            <a:off x="4219702" y="1517116"/>
            <a:ext cx="4267200" cy="644525"/>
          </a:xfrm>
          <a:prstGeom prst="rect">
            <a:avLst/>
          </a:prstGeom>
        </p:spPr>
        <p:txBody>
          <a:bodyPr vert="horz" wrap="square" lIns="0" tIns="12700" rIns="0" bIns="0" rtlCol="0">
            <a:spAutoFit/>
          </a:bodyPr>
          <a:lstStyle/>
          <a:p>
            <a:pPr marL="285115" marR="5080" indent="-273050">
              <a:lnSpc>
                <a:spcPct val="145000"/>
              </a:lnSpc>
              <a:spcBef>
                <a:spcPts val="100"/>
              </a:spcBef>
              <a:buClr>
                <a:srgbClr val="2E4E25"/>
              </a:buClr>
              <a:buSzPct val="82142"/>
              <a:buFont typeface="Segoe UI Symbol"/>
              <a:buChar char="⚫"/>
              <a:tabLst>
                <a:tab pos="285115" algn="l"/>
                <a:tab pos="1051560" algn="l"/>
                <a:tab pos="1939289" algn="l"/>
                <a:tab pos="2940050" algn="l"/>
                <a:tab pos="4064000" algn="l"/>
              </a:tabLst>
            </a:pPr>
            <a:r>
              <a:rPr sz="1400" dirty="0">
                <a:solidFill>
                  <a:srgbClr val="E6F0E2"/>
                </a:solidFill>
                <a:latin typeface="Franklin Gothic Medium"/>
                <a:cs typeface="Franklin Gothic Medium"/>
              </a:rPr>
              <a:t>W</a:t>
            </a:r>
            <a:r>
              <a:rPr sz="1400" spc="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ten</a:t>
            </a:r>
            <a:r>
              <a:rPr sz="1400" spc="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sposób</a:t>
            </a:r>
            <a:r>
              <a:rPr sz="1400" spc="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przenoszone</a:t>
            </a:r>
            <a:r>
              <a:rPr sz="1400" spc="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są</a:t>
            </a:r>
            <a:r>
              <a:rPr sz="1400" spc="7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głównie</a:t>
            </a:r>
            <a:r>
              <a:rPr sz="1400" spc="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grzyby</a:t>
            </a:r>
            <a:r>
              <a:rPr sz="1400" spc="85" dirty="0">
                <a:solidFill>
                  <a:srgbClr val="E6F0E2"/>
                </a:solidFill>
                <a:latin typeface="Franklin Gothic Medium"/>
                <a:cs typeface="Franklin Gothic Medium"/>
              </a:rPr>
              <a:t>  </a:t>
            </a:r>
            <a:r>
              <a:rPr sz="1400" spc="-50" dirty="0">
                <a:solidFill>
                  <a:srgbClr val="E6F0E2"/>
                </a:solidFill>
                <a:latin typeface="Franklin Gothic Medium"/>
                <a:cs typeface="Franklin Gothic Medium"/>
              </a:rPr>
              <a:t>i </a:t>
            </a:r>
            <a:r>
              <a:rPr sz="1400" spc="-10" dirty="0">
                <a:solidFill>
                  <a:srgbClr val="E6F0E2"/>
                </a:solidFill>
                <a:latin typeface="Franklin Gothic Medium"/>
                <a:cs typeface="Franklin Gothic Medium"/>
              </a:rPr>
              <a:t>niektóre</a:t>
            </a:r>
            <a:r>
              <a:rPr sz="1400"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lęgniowce</a:t>
            </a:r>
            <a:r>
              <a:rPr sz="1400" dirty="0">
                <a:solidFill>
                  <a:srgbClr val="E6F0E2"/>
                </a:solidFill>
                <a:latin typeface="Franklin Gothic Medium"/>
                <a:cs typeface="Franklin Gothic Medium"/>
              </a:rPr>
              <a:t>	</a:t>
            </a:r>
            <a:r>
              <a:rPr sz="1400" i="1" spc="-10" dirty="0">
                <a:solidFill>
                  <a:srgbClr val="E6F0E2"/>
                </a:solidFill>
                <a:latin typeface="Franklin Gothic Medium"/>
                <a:cs typeface="Franklin Gothic Medium"/>
              </a:rPr>
              <a:t>(Oomycota)</a:t>
            </a:r>
            <a:r>
              <a:rPr sz="1400" i="1"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pasożytujące</a:t>
            </a:r>
            <a:r>
              <a:rPr sz="1400" dirty="0">
                <a:solidFill>
                  <a:srgbClr val="E6F0E2"/>
                </a:solidFill>
                <a:latin typeface="Franklin Gothic Medium"/>
                <a:cs typeface="Franklin Gothic Medium"/>
              </a:rPr>
              <a:t>	</a:t>
            </a:r>
            <a:r>
              <a:rPr sz="1400" spc="-40" dirty="0">
                <a:solidFill>
                  <a:srgbClr val="E6F0E2"/>
                </a:solidFill>
                <a:latin typeface="Franklin Gothic Medium"/>
                <a:cs typeface="Franklin Gothic Medium"/>
              </a:rPr>
              <a:t>na</a:t>
            </a:r>
            <a:endParaRPr sz="1400">
              <a:latin typeface="Franklin Gothic Medium"/>
              <a:cs typeface="Franklin Gothic Medium"/>
            </a:endParaRPr>
          </a:p>
        </p:txBody>
      </p:sp>
      <p:sp>
        <p:nvSpPr>
          <p:cNvPr id="8" name="object 8"/>
          <p:cNvSpPr txBox="1"/>
          <p:nvPr/>
        </p:nvSpPr>
        <p:spPr>
          <a:xfrm>
            <a:off x="4492497" y="2135860"/>
            <a:ext cx="3995420" cy="3119755"/>
          </a:xfrm>
          <a:prstGeom prst="rect">
            <a:avLst/>
          </a:prstGeom>
        </p:spPr>
        <p:txBody>
          <a:bodyPr vert="horz" wrap="square" lIns="0" tIns="12065" rIns="0" bIns="0" rtlCol="0">
            <a:spAutoFit/>
          </a:bodyPr>
          <a:lstStyle/>
          <a:p>
            <a:pPr marL="12700" marR="5715" algn="just">
              <a:lnSpc>
                <a:spcPct val="145100"/>
              </a:lnSpc>
              <a:spcBef>
                <a:spcPts val="95"/>
              </a:spcBef>
            </a:pPr>
            <a:r>
              <a:rPr sz="1400" dirty="0">
                <a:solidFill>
                  <a:srgbClr val="E6F0E2"/>
                </a:solidFill>
                <a:latin typeface="Franklin Gothic Medium"/>
                <a:cs typeface="Franklin Gothic Medium"/>
              </a:rPr>
              <a:t>roślinach.</a:t>
            </a:r>
            <a:r>
              <a:rPr sz="1400" spc="4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Zarodniki</a:t>
            </a:r>
            <a:r>
              <a:rPr sz="1400" spc="4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niektórych</a:t>
            </a:r>
            <a:r>
              <a:rPr sz="1400" spc="4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grzybów</a:t>
            </a:r>
            <a:r>
              <a:rPr sz="1400" spc="434" dirty="0">
                <a:solidFill>
                  <a:srgbClr val="E6F0E2"/>
                </a:solidFill>
                <a:latin typeface="Franklin Gothic Medium"/>
                <a:cs typeface="Franklin Gothic Medium"/>
              </a:rPr>
              <a:t>  </a:t>
            </a:r>
            <a:r>
              <a:rPr sz="1400" spc="-20" dirty="0">
                <a:solidFill>
                  <a:srgbClr val="E6F0E2"/>
                </a:solidFill>
                <a:latin typeface="Franklin Gothic Medium"/>
                <a:cs typeface="Franklin Gothic Medium"/>
              </a:rPr>
              <a:t>(np. </a:t>
            </a:r>
            <a:r>
              <a:rPr sz="1400" i="1" dirty="0">
                <a:solidFill>
                  <a:srgbClr val="E6F0E2"/>
                </a:solidFill>
                <a:latin typeface="Franklin Gothic Medium"/>
                <a:cs typeface="Franklin Gothic Medium"/>
              </a:rPr>
              <a:t>Urocystis</a:t>
            </a:r>
            <a:r>
              <a:rPr sz="1400" i="1" spc="3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spp.)</a:t>
            </a:r>
            <a:r>
              <a:rPr sz="1400" spc="34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mają</a:t>
            </a:r>
            <a:r>
              <a:rPr sz="1400" spc="3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nawet</a:t>
            </a:r>
            <a:r>
              <a:rPr sz="1400" spc="33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wykształcone</a:t>
            </a:r>
            <a:r>
              <a:rPr sz="1400" spc="345"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aparaty </a:t>
            </a:r>
            <a:r>
              <a:rPr sz="1400" dirty="0">
                <a:solidFill>
                  <a:srgbClr val="E6F0E2"/>
                </a:solidFill>
                <a:latin typeface="Franklin Gothic Medium"/>
                <a:cs typeface="Franklin Gothic Medium"/>
              </a:rPr>
              <a:t>lotne</a:t>
            </a:r>
            <a:r>
              <a:rPr sz="1400" spc="3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a:t>
            </a:r>
            <a:r>
              <a:rPr sz="1400" spc="3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postaci</a:t>
            </a:r>
            <a:r>
              <a:rPr sz="1400" spc="34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pustych</a:t>
            </a:r>
            <a:r>
              <a:rPr sz="1400" spc="3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komórek</a:t>
            </a:r>
            <a:r>
              <a:rPr sz="1400" spc="34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pełniących</a:t>
            </a:r>
            <a:r>
              <a:rPr sz="1400" spc="340" dirty="0">
                <a:solidFill>
                  <a:srgbClr val="E6F0E2"/>
                </a:solidFill>
                <a:latin typeface="Franklin Gothic Medium"/>
                <a:cs typeface="Franklin Gothic Medium"/>
              </a:rPr>
              <a:t> </a:t>
            </a:r>
            <a:r>
              <a:rPr sz="1400" spc="-20" dirty="0">
                <a:solidFill>
                  <a:srgbClr val="E6F0E2"/>
                </a:solidFill>
                <a:latin typeface="Franklin Gothic Medium"/>
                <a:cs typeface="Franklin Gothic Medium"/>
              </a:rPr>
              <a:t>rolę</a:t>
            </a:r>
            <a:endParaRPr sz="1400">
              <a:latin typeface="Franklin Gothic Medium"/>
              <a:cs typeface="Franklin Gothic Medium"/>
            </a:endParaRPr>
          </a:p>
          <a:p>
            <a:pPr marL="12700" marR="5080" algn="just">
              <a:lnSpc>
                <a:spcPct val="145000"/>
              </a:lnSpc>
            </a:pPr>
            <a:r>
              <a:rPr sz="1400" dirty="0">
                <a:solidFill>
                  <a:srgbClr val="E6F0E2"/>
                </a:solidFill>
                <a:latin typeface="Franklin Gothic Medium"/>
                <a:cs typeface="Franklin Gothic Medium"/>
              </a:rPr>
              <a:t>„baloników"</a:t>
            </a:r>
            <a:r>
              <a:rPr sz="1400" spc="254" dirty="0">
                <a:solidFill>
                  <a:srgbClr val="E6F0E2"/>
                </a:solidFill>
                <a:latin typeface="Franklin Gothic Medium"/>
                <a:cs typeface="Franklin Gothic Medium"/>
              </a:rPr>
              <a:t>   </a:t>
            </a:r>
            <a:r>
              <a:rPr sz="1400" dirty="0">
                <a:solidFill>
                  <a:srgbClr val="E6F0E2"/>
                </a:solidFill>
                <a:latin typeface="Franklin Gothic Medium"/>
                <a:cs typeface="Franklin Gothic Medium"/>
              </a:rPr>
              <a:t>ułatwiających</a:t>
            </a:r>
            <a:r>
              <a:rPr sz="1400" spc="26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przenoszenie</a:t>
            </a:r>
            <a:r>
              <a:rPr sz="1400" spc="260" dirty="0">
                <a:solidFill>
                  <a:srgbClr val="E6F0E2"/>
                </a:solidFill>
                <a:latin typeface="Franklin Gothic Medium"/>
                <a:cs typeface="Franklin Gothic Medium"/>
              </a:rPr>
              <a:t>   </a:t>
            </a:r>
            <a:r>
              <a:rPr sz="1400" spc="-20" dirty="0">
                <a:solidFill>
                  <a:srgbClr val="E6F0E2"/>
                </a:solidFill>
                <a:latin typeface="Franklin Gothic Medium"/>
                <a:cs typeface="Franklin Gothic Medium"/>
              </a:rPr>
              <a:t>tych </a:t>
            </a:r>
            <a:r>
              <a:rPr sz="1400" dirty="0">
                <a:solidFill>
                  <a:srgbClr val="E6F0E2"/>
                </a:solidFill>
                <a:latin typeface="Franklin Gothic Medium"/>
                <a:cs typeface="Franklin Gothic Medium"/>
              </a:rPr>
              <a:t>zarodników</a:t>
            </a:r>
            <a:r>
              <a:rPr sz="1400" spc="19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a:t>
            </a:r>
            <a:r>
              <a:rPr sz="1400" spc="19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powietrzu.</a:t>
            </a:r>
            <a:r>
              <a:rPr sz="1400" spc="19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Tworzenie</a:t>
            </a:r>
            <a:r>
              <a:rPr sz="1400" spc="1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zarodników</a:t>
            </a:r>
            <a:r>
              <a:rPr sz="1400" spc="200"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na </a:t>
            </a:r>
            <a:r>
              <a:rPr sz="1400" dirty="0">
                <a:solidFill>
                  <a:srgbClr val="E6F0E2"/>
                </a:solidFill>
                <a:latin typeface="Franklin Gothic Medium"/>
                <a:cs typeface="Franklin Gothic Medium"/>
              </a:rPr>
              <a:t>powierzchni</a:t>
            </a:r>
            <a:r>
              <a:rPr sz="1400" spc="12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chorych</a:t>
            </a:r>
            <a:r>
              <a:rPr sz="1400" spc="11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roślin</a:t>
            </a:r>
            <a:r>
              <a:rPr sz="1400" spc="12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może</a:t>
            </a:r>
            <a:r>
              <a:rPr sz="1400" spc="12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też</a:t>
            </a:r>
            <a:r>
              <a:rPr sz="1400" spc="12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być</a:t>
            </a:r>
            <a:r>
              <a:rPr sz="1400" spc="1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uznane</a:t>
            </a:r>
            <a:r>
              <a:rPr sz="1400" spc="110" dirty="0">
                <a:solidFill>
                  <a:srgbClr val="E6F0E2"/>
                </a:solidFill>
                <a:latin typeface="Franklin Gothic Medium"/>
                <a:cs typeface="Franklin Gothic Medium"/>
              </a:rPr>
              <a:t> </a:t>
            </a:r>
            <a:r>
              <a:rPr sz="1400" spc="-25" dirty="0">
                <a:solidFill>
                  <a:srgbClr val="E6F0E2"/>
                </a:solidFill>
                <a:latin typeface="Franklin Gothic Medium"/>
                <a:cs typeface="Franklin Gothic Medium"/>
              </a:rPr>
              <a:t>za</a:t>
            </a:r>
            <a:endParaRPr sz="1400">
              <a:latin typeface="Franklin Gothic Medium"/>
              <a:cs typeface="Franklin Gothic Medium"/>
            </a:endParaRPr>
          </a:p>
          <a:p>
            <a:pPr marL="12700" marR="5715" algn="just">
              <a:lnSpc>
                <a:spcPct val="145000"/>
              </a:lnSpc>
              <a:spcBef>
                <a:spcPts val="5"/>
              </a:spcBef>
            </a:pPr>
            <a:r>
              <a:rPr sz="1400" dirty="0">
                <a:solidFill>
                  <a:srgbClr val="E6F0E2"/>
                </a:solidFill>
                <a:latin typeface="Franklin Gothic Medium"/>
                <a:cs typeface="Franklin Gothic Medium"/>
              </a:rPr>
              <a:t>przystosowanie</a:t>
            </a:r>
            <a:r>
              <a:rPr sz="1400" spc="1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do</a:t>
            </a:r>
            <a:r>
              <a:rPr sz="1400" spc="18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przenoszenia</a:t>
            </a:r>
            <a:r>
              <a:rPr sz="1400" spc="18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przez</a:t>
            </a:r>
            <a:r>
              <a:rPr sz="1400" spc="19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wiatr.</a:t>
            </a:r>
            <a:r>
              <a:rPr sz="1400" spc="180" dirty="0">
                <a:solidFill>
                  <a:srgbClr val="E6F0E2"/>
                </a:solidFill>
                <a:latin typeface="Franklin Gothic Medium"/>
                <a:cs typeface="Franklin Gothic Medium"/>
              </a:rPr>
              <a:t>  </a:t>
            </a:r>
            <a:r>
              <a:rPr sz="1400" spc="-50" dirty="0">
                <a:solidFill>
                  <a:srgbClr val="E6F0E2"/>
                </a:solidFill>
                <a:latin typeface="Franklin Gothic Medium"/>
                <a:cs typeface="Franklin Gothic Medium"/>
              </a:rPr>
              <a:t>Z </a:t>
            </a:r>
            <a:r>
              <a:rPr sz="1400" dirty="0">
                <a:solidFill>
                  <a:srgbClr val="E6F0E2"/>
                </a:solidFill>
                <a:latin typeface="Franklin Gothic Medium"/>
                <a:cs typeface="Franklin Gothic Medium"/>
              </a:rPr>
              <a:t>prądami</a:t>
            </a:r>
            <a:r>
              <a:rPr sz="1400" spc="15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powietrza</a:t>
            </a:r>
            <a:r>
              <a:rPr sz="1400" spc="15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bywają</a:t>
            </a:r>
            <a:r>
              <a:rPr sz="1400" spc="15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przenoszone</a:t>
            </a:r>
            <a:r>
              <a:rPr sz="1400" spc="155"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również </a:t>
            </a:r>
            <a:r>
              <a:rPr sz="1400" dirty="0">
                <a:solidFill>
                  <a:srgbClr val="E6F0E2"/>
                </a:solidFill>
                <a:latin typeface="Franklin Gothic Medium"/>
                <a:cs typeface="Franklin Gothic Medium"/>
              </a:rPr>
              <a:t>wysuszone</a:t>
            </a:r>
            <a:r>
              <a:rPr sz="1400" spc="32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skupienia</a:t>
            </a:r>
            <a:r>
              <a:rPr sz="1400" spc="325" dirty="0">
                <a:solidFill>
                  <a:srgbClr val="E6F0E2"/>
                </a:solidFill>
                <a:latin typeface="Franklin Gothic Medium"/>
                <a:cs typeface="Franklin Gothic Medium"/>
              </a:rPr>
              <a:t> </a:t>
            </a:r>
            <a:r>
              <a:rPr sz="1400" dirty="0">
                <a:solidFill>
                  <a:srgbClr val="E6F0E2"/>
                </a:solidFill>
                <a:latin typeface="Franklin Gothic Medium"/>
                <a:cs typeface="Franklin Gothic Medium"/>
              </a:rPr>
              <a:t>komórek</a:t>
            </a:r>
            <a:r>
              <a:rPr sz="1400" spc="330" dirty="0">
                <a:solidFill>
                  <a:srgbClr val="E6F0E2"/>
                </a:solidFill>
                <a:latin typeface="Franklin Gothic Medium"/>
                <a:cs typeface="Franklin Gothic Medium"/>
              </a:rPr>
              <a:t> </a:t>
            </a:r>
            <a:r>
              <a:rPr sz="1400" dirty="0">
                <a:solidFill>
                  <a:srgbClr val="E6F0E2"/>
                </a:solidFill>
                <a:latin typeface="Franklin Gothic Medium"/>
                <a:cs typeface="Franklin Gothic Medium"/>
              </a:rPr>
              <a:t>niektórych</a:t>
            </a:r>
            <a:r>
              <a:rPr sz="1400" spc="325" dirty="0">
                <a:solidFill>
                  <a:srgbClr val="E6F0E2"/>
                </a:solidFill>
                <a:latin typeface="Franklin Gothic Medium"/>
                <a:cs typeface="Franklin Gothic Medium"/>
              </a:rPr>
              <a:t> </a:t>
            </a:r>
            <a:r>
              <a:rPr sz="1400" spc="-10" dirty="0">
                <a:solidFill>
                  <a:srgbClr val="E6F0E2"/>
                </a:solidFill>
                <a:latin typeface="Franklin Gothic Medium"/>
                <a:cs typeface="Franklin Gothic Medium"/>
              </a:rPr>
              <a:t>bakterii </a:t>
            </a:r>
            <a:r>
              <a:rPr sz="1400" dirty="0">
                <a:solidFill>
                  <a:srgbClr val="E6F0E2"/>
                </a:solidFill>
                <a:latin typeface="Franklin Gothic Medium"/>
                <a:cs typeface="Franklin Gothic Medium"/>
              </a:rPr>
              <a:t>(np.</a:t>
            </a:r>
            <a:r>
              <a:rPr sz="1400" spc="-25" dirty="0">
                <a:solidFill>
                  <a:srgbClr val="E6F0E2"/>
                </a:solidFill>
                <a:latin typeface="Franklin Gothic Medium"/>
                <a:cs typeface="Franklin Gothic Medium"/>
              </a:rPr>
              <a:t> </a:t>
            </a:r>
            <a:r>
              <a:rPr sz="1400" i="1" dirty="0">
                <a:solidFill>
                  <a:srgbClr val="E6F0E2"/>
                </a:solidFill>
                <a:latin typeface="Franklin Gothic Medium"/>
                <a:cs typeface="Franklin Gothic Medium"/>
              </a:rPr>
              <a:t>Erwinia</a:t>
            </a:r>
            <a:r>
              <a:rPr sz="1400" i="1" spc="-25" dirty="0">
                <a:solidFill>
                  <a:srgbClr val="E6F0E2"/>
                </a:solidFill>
                <a:latin typeface="Franklin Gothic Medium"/>
                <a:cs typeface="Franklin Gothic Medium"/>
              </a:rPr>
              <a:t> </a:t>
            </a:r>
            <a:r>
              <a:rPr sz="1400" i="1" spc="-10" dirty="0">
                <a:solidFill>
                  <a:srgbClr val="E6F0E2"/>
                </a:solidFill>
                <a:latin typeface="Franklin Gothic Medium"/>
                <a:cs typeface="Franklin Gothic Medium"/>
              </a:rPr>
              <a:t>amylovor</a:t>
            </a:r>
            <a:r>
              <a:rPr sz="1400" i="1" spc="-10" dirty="0">
                <a:solidFill>
                  <a:srgbClr val="E6F0E2"/>
                </a:solidFill>
                <a:latin typeface="Arial"/>
                <a:cs typeface="Arial"/>
              </a:rPr>
              <a:t>a</a:t>
            </a:r>
            <a:r>
              <a:rPr sz="1400" i="1" spc="-10" dirty="0">
                <a:solidFill>
                  <a:srgbClr val="E6F0E2"/>
                </a:solidFill>
                <a:latin typeface="Franklin Gothic Medium"/>
                <a:cs typeface="Franklin Gothic Medium"/>
              </a:rPr>
              <a:t>).</a:t>
            </a:r>
            <a:endParaRPr sz="1400">
              <a:latin typeface="Franklin Gothic Medium"/>
              <a:cs typeface="Franklin Gothic Medium"/>
            </a:endParaRPr>
          </a:p>
        </p:txBody>
      </p:sp>
      <p:grpSp>
        <p:nvGrpSpPr>
          <p:cNvPr id="9" name="object 9"/>
          <p:cNvGrpSpPr/>
          <p:nvPr/>
        </p:nvGrpSpPr>
        <p:grpSpPr>
          <a:xfrm>
            <a:off x="-2" y="451180"/>
            <a:ext cx="9142730" cy="795655"/>
            <a:chOff x="-2" y="451180"/>
            <a:chExt cx="9142730" cy="795655"/>
          </a:xfrm>
        </p:grpSpPr>
        <p:sp>
          <p:nvSpPr>
            <p:cNvPr id="10" name="object 10"/>
            <p:cNvSpPr/>
            <p:nvPr/>
          </p:nvSpPr>
          <p:spPr>
            <a:xfrm>
              <a:off x="-2" y="451180"/>
              <a:ext cx="9142730" cy="627380"/>
            </a:xfrm>
            <a:custGeom>
              <a:avLst/>
              <a:gdLst/>
              <a:ahLst/>
              <a:cxnLst/>
              <a:rect l="l" t="t" r="r" b="b"/>
              <a:pathLst>
                <a:path w="9142730" h="627380">
                  <a:moveTo>
                    <a:pt x="9142476" y="0"/>
                  </a:moveTo>
                  <a:lnTo>
                    <a:pt x="0" y="0"/>
                  </a:lnTo>
                  <a:lnTo>
                    <a:pt x="0" y="627049"/>
                  </a:lnTo>
                  <a:lnTo>
                    <a:pt x="9142476" y="627049"/>
                  </a:lnTo>
                  <a:lnTo>
                    <a:pt x="9142476" y="0"/>
                  </a:lnTo>
                  <a:close/>
                </a:path>
              </a:pathLst>
            </a:custGeom>
            <a:solidFill>
              <a:srgbClr val="D50092"/>
            </a:solidFill>
          </p:spPr>
          <p:txBody>
            <a:bodyPr wrap="square" lIns="0" tIns="0" rIns="0" bIns="0" rtlCol="0"/>
            <a:lstStyle/>
            <a:p>
              <a:endParaRPr/>
            </a:p>
          </p:txBody>
        </p:sp>
        <p:pic>
          <p:nvPicPr>
            <p:cNvPr id="11" name="object 11"/>
            <p:cNvPicPr/>
            <p:nvPr/>
          </p:nvPicPr>
          <p:blipFill>
            <a:blip r:embed="rId2" cstate="print"/>
            <a:stretch>
              <a:fillRect/>
            </a:stretch>
          </p:blipFill>
          <p:spPr>
            <a:xfrm>
              <a:off x="1546225" y="675259"/>
              <a:ext cx="6078728" cy="353567"/>
            </a:xfrm>
            <a:prstGeom prst="rect">
              <a:avLst/>
            </a:prstGeom>
          </p:spPr>
        </p:pic>
        <p:pic>
          <p:nvPicPr>
            <p:cNvPr id="12" name="object 12"/>
            <p:cNvPicPr/>
            <p:nvPr/>
          </p:nvPicPr>
          <p:blipFill>
            <a:blip r:embed="rId3" cstate="print"/>
            <a:stretch>
              <a:fillRect/>
            </a:stretch>
          </p:blipFill>
          <p:spPr>
            <a:xfrm>
              <a:off x="1316736" y="496824"/>
              <a:ext cx="6507479" cy="749808"/>
            </a:xfrm>
            <a:prstGeom prst="rect">
              <a:avLst/>
            </a:prstGeom>
          </p:spPr>
        </p:pic>
      </p:grpSp>
      <p:grpSp>
        <p:nvGrpSpPr>
          <p:cNvPr id="13" name="object 13"/>
          <p:cNvGrpSpPr/>
          <p:nvPr/>
        </p:nvGrpSpPr>
        <p:grpSpPr>
          <a:xfrm>
            <a:off x="647700" y="2481072"/>
            <a:ext cx="1651000" cy="532130"/>
            <a:chOff x="647700" y="2481072"/>
            <a:chExt cx="1651000" cy="532130"/>
          </a:xfrm>
        </p:grpSpPr>
        <p:pic>
          <p:nvPicPr>
            <p:cNvPr id="14" name="object 14"/>
            <p:cNvPicPr/>
            <p:nvPr/>
          </p:nvPicPr>
          <p:blipFill>
            <a:blip r:embed="rId4" cstate="print"/>
            <a:stretch>
              <a:fillRect/>
            </a:stretch>
          </p:blipFill>
          <p:spPr>
            <a:xfrm>
              <a:off x="647700" y="2481072"/>
              <a:ext cx="1650492" cy="531876"/>
            </a:xfrm>
            <a:prstGeom prst="rect">
              <a:avLst/>
            </a:prstGeom>
          </p:spPr>
        </p:pic>
        <p:pic>
          <p:nvPicPr>
            <p:cNvPr id="15" name="object 15"/>
            <p:cNvPicPr/>
            <p:nvPr/>
          </p:nvPicPr>
          <p:blipFill>
            <a:blip r:embed="rId5" cstate="print"/>
            <a:stretch>
              <a:fillRect/>
            </a:stretch>
          </p:blipFill>
          <p:spPr>
            <a:xfrm>
              <a:off x="802627" y="2634488"/>
              <a:ext cx="1267726" cy="173736"/>
            </a:xfrm>
            <a:prstGeom prst="rect">
              <a:avLst/>
            </a:prstGeom>
          </p:spPr>
        </p:pic>
      </p:grpSp>
      <p:sp>
        <p:nvSpPr>
          <p:cNvPr id="16" name="object 16"/>
          <p:cNvSpPr txBox="1"/>
          <p:nvPr/>
        </p:nvSpPr>
        <p:spPr>
          <a:xfrm>
            <a:off x="798372" y="2829509"/>
            <a:ext cx="1816100" cy="1123315"/>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rgbClr val="E6F0E2"/>
                </a:solidFill>
                <a:latin typeface="Arial"/>
                <a:cs typeface="Arial"/>
              </a:rPr>
              <a:t>p</a:t>
            </a:r>
            <a:r>
              <a:rPr sz="1800" spc="-10" dirty="0">
                <a:solidFill>
                  <a:srgbClr val="E6F0E2"/>
                </a:solidFill>
                <a:latin typeface="Franklin Gothic Medium"/>
                <a:cs typeface="Franklin Gothic Medium"/>
              </a:rPr>
              <a:t>rzenoszenie</a:t>
            </a:r>
            <a:endParaRPr sz="1800">
              <a:latin typeface="Franklin Gothic Medium"/>
              <a:cs typeface="Franklin Gothic Medium"/>
            </a:endParaRPr>
          </a:p>
          <a:p>
            <a:pPr marL="12700" marR="5080" algn="just">
              <a:lnSpc>
                <a:spcPct val="100000"/>
              </a:lnSpc>
            </a:pPr>
            <a:r>
              <a:rPr sz="1800" spc="-30" dirty="0">
                <a:solidFill>
                  <a:srgbClr val="E6F0E2"/>
                </a:solidFill>
                <a:latin typeface="Franklin Gothic Medium"/>
                <a:cs typeface="Franklin Gothic Medium"/>
              </a:rPr>
              <a:t>patogenów</a:t>
            </a:r>
            <a:r>
              <a:rPr sz="1800" spc="-55" dirty="0">
                <a:solidFill>
                  <a:srgbClr val="E6F0E2"/>
                </a:solidFill>
                <a:latin typeface="Franklin Gothic Medium"/>
                <a:cs typeface="Franklin Gothic Medium"/>
              </a:rPr>
              <a:t> </a:t>
            </a:r>
            <a:r>
              <a:rPr sz="1800" spc="-10" dirty="0">
                <a:solidFill>
                  <a:srgbClr val="E6F0E2"/>
                </a:solidFill>
                <a:latin typeface="Franklin Gothic Medium"/>
                <a:cs typeface="Franklin Gothic Medium"/>
              </a:rPr>
              <a:t>roślin</a:t>
            </a:r>
            <a:r>
              <a:rPr sz="1800" spc="-45" dirty="0">
                <a:solidFill>
                  <a:srgbClr val="E6F0E2"/>
                </a:solidFill>
                <a:latin typeface="Franklin Gothic Medium"/>
                <a:cs typeface="Franklin Gothic Medium"/>
              </a:rPr>
              <a:t> </a:t>
            </a:r>
            <a:r>
              <a:rPr sz="1800" spc="-50" dirty="0">
                <a:solidFill>
                  <a:srgbClr val="E6F0E2"/>
                </a:solidFill>
                <a:latin typeface="Franklin Gothic Medium"/>
                <a:cs typeface="Franklin Gothic Medium"/>
              </a:rPr>
              <a:t>z </a:t>
            </a:r>
            <a:r>
              <a:rPr sz="1800" spc="-30" dirty="0">
                <a:solidFill>
                  <a:srgbClr val="E6F0E2"/>
                </a:solidFill>
                <a:latin typeface="Franklin Gothic Medium"/>
                <a:cs typeface="Franklin Gothic Medium"/>
              </a:rPr>
              <a:t>prądami</a:t>
            </a:r>
            <a:r>
              <a:rPr sz="1800" spc="-60" dirty="0">
                <a:solidFill>
                  <a:srgbClr val="E6F0E2"/>
                </a:solidFill>
                <a:latin typeface="Franklin Gothic Medium"/>
                <a:cs typeface="Franklin Gothic Medium"/>
              </a:rPr>
              <a:t> </a:t>
            </a:r>
            <a:r>
              <a:rPr sz="1800" spc="-20" dirty="0">
                <a:solidFill>
                  <a:srgbClr val="E6F0E2"/>
                </a:solidFill>
                <a:latin typeface="Franklin Gothic Medium"/>
                <a:cs typeface="Franklin Gothic Medium"/>
              </a:rPr>
              <a:t>powietrza </a:t>
            </a:r>
            <a:r>
              <a:rPr sz="1800" dirty="0">
                <a:solidFill>
                  <a:srgbClr val="E6F0E2"/>
                </a:solidFill>
                <a:latin typeface="Franklin Gothic Medium"/>
                <a:cs typeface="Franklin Gothic Medium"/>
              </a:rPr>
              <a:t>(z </a:t>
            </a:r>
            <a:r>
              <a:rPr sz="1800" spc="-10" dirty="0">
                <a:solidFill>
                  <a:srgbClr val="E6F0E2"/>
                </a:solidFill>
                <a:latin typeface="Franklin Gothic Medium"/>
                <a:cs typeface="Franklin Gothic Medium"/>
              </a:rPr>
              <a:t>wiatrem)</a:t>
            </a:r>
            <a:r>
              <a:rPr sz="1800" b="1" spc="-10" dirty="0">
                <a:solidFill>
                  <a:srgbClr val="E6F0E2"/>
                </a:solidFill>
                <a:latin typeface="Arial"/>
                <a:cs typeface="Arial"/>
              </a:rPr>
              <a:t>.</a:t>
            </a:r>
            <a:endParaRPr sz="1800">
              <a:latin typeface="Arial"/>
              <a:cs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84212" y="980732"/>
            <a:ext cx="7600950" cy="5410200"/>
          </a:xfrm>
          <a:prstGeom prst="rect">
            <a:avLst/>
          </a:prstGeom>
        </p:spPr>
      </p:pic>
      <p:pic>
        <p:nvPicPr>
          <p:cNvPr id="3" name="object 3"/>
          <p:cNvPicPr/>
          <p:nvPr/>
        </p:nvPicPr>
        <p:blipFill>
          <a:blip r:embed="rId3" cstate="print"/>
          <a:stretch>
            <a:fillRect/>
          </a:stretch>
        </p:blipFill>
        <p:spPr>
          <a:xfrm>
            <a:off x="211137" y="335915"/>
            <a:ext cx="8932799" cy="504824"/>
          </a:xfrm>
          <a:prstGeom prst="rect">
            <a:avLst/>
          </a:prstGeom>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50825" y="188912"/>
            <a:ext cx="8893175" cy="6480175"/>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228600" y="914400"/>
            <a:ext cx="8776772" cy="460168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908113"/>
            <a:ext cx="9144000" cy="5586349"/>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65108" y="260350"/>
            <a:ext cx="8978828" cy="5784696"/>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1593215"/>
            <a:ext cx="7806055" cy="3671570"/>
          </a:xfrm>
          <a:prstGeom prst="rect">
            <a:avLst/>
          </a:prstGeom>
        </p:spPr>
        <p:txBody>
          <a:bodyPr vert="horz" wrap="square" lIns="0" tIns="73660" rIns="0" bIns="0" rtlCol="0">
            <a:spAutoFit/>
          </a:bodyPr>
          <a:lstStyle/>
          <a:p>
            <a:pPr marL="287020" marR="554990" indent="-274320">
              <a:lnSpc>
                <a:spcPts val="2020"/>
              </a:lnSpc>
              <a:spcBef>
                <a:spcPts val="580"/>
              </a:spcBef>
              <a:buClr>
                <a:srgbClr val="30B6FC"/>
              </a:buClr>
              <a:buFont typeface="Symbol"/>
              <a:buChar char=""/>
              <a:tabLst>
                <a:tab pos="287020" algn="l"/>
              </a:tabLst>
            </a:pPr>
            <a:r>
              <a:rPr sz="2100" dirty="0">
                <a:solidFill>
                  <a:schemeClr val="bg1"/>
                </a:solidFill>
                <a:latin typeface="Microsoft Sans Serif"/>
                <a:cs typeface="Microsoft Sans Serif"/>
              </a:rPr>
              <a:t>Nie</a:t>
            </a:r>
            <a:r>
              <a:rPr sz="2100" spc="-35" dirty="0">
                <a:solidFill>
                  <a:schemeClr val="bg1"/>
                </a:solidFill>
                <a:latin typeface="Microsoft Sans Serif"/>
                <a:cs typeface="Microsoft Sans Serif"/>
              </a:rPr>
              <a:t> </a:t>
            </a:r>
            <a:r>
              <a:rPr sz="2100" dirty="0">
                <a:solidFill>
                  <a:schemeClr val="bg1"/>
                </a:solidFill>
                <a:latin typeface="Microsoft Sans Serif"/>
                <a:cs typeface="Microsoft Sans Serif"/>
              </a:rPr>
              <a:t>istnieją</a:t>
            </a:r>
            <a:r>
              <a:rPr sz="2100" spc="-25" dirty="0">
                <a:solidFill>
                  <a:schemeClr val="bg1"/>
                </a:solidFill>
                <a:latin typeface="Microsoft Sans Serif"/>
                <a:cs typeface="Microsoft Sans Serif"/>
              </a:rPr>
              <a:t> </a:t>
            </a:r>
            <a:r>
              <a:rPr sz="2100" dirty="0">
                <a:solidFill>
                  <a:schemeClr val="bg1"/>
                </a:solidFill>
                <a:latin typeface="Microsoft Sans Serif"/>
                <a:cs typeface="Microsoft Sans Serif"/>
              </a:rPr>
              <a:t>w</a:t>
            </a:r>
            <a:r>
              <a:rPr sz="2100" spc="-15" dirty="0">
                <a:solidFill>
                  <a:schemeClr val="bg1"/>
                </a:solidFill>
                <a:latin typeface="Microsoft Sans Serif"/>
                <a:cs typeface="Microsoft Sans Serif"/>
              </a:rPr>
              <a:t> </a:t>
            </a:r>
            <a:r>
              <a:rPr sz="2100" dirty="0">
                <a:solidFill>
                  <a:schemeClr val="bg1"/>
                </a:solidFill>
                <a:latin typeface="Microsoft Sans Serif"/>
                <a:cs typeface="Microsoft Sans Serif"/>
              </a:rPr>
              <a:t>pełni</a:t>
            </a:r>
            <a:r>
              <a:rPr sz="2100" spc="-25" dirty="0">
                <a:solidFill>
                  <a:schemeClr val="bg1"/>
                </a:solidFill>
                <a:latin typeface="Microsoft Sans Serif"/>
                <a:cs typeface="Microsoft Sans Serif"/>
              </a:rPr>
              <a:t> </a:t>
            </a:r>
            <a:r>
              <a:rPr sz="2100" dirty="0">
                <a:solidFill>
                  <a:schemeClr val="bg1"/>
                </a:solidFill>
                <a:latin typeface="Microsoft Sans Serif"/>
                <a:cs typeface="Microsoft Sans Serif"/>
              </a:rPr>
              <a:t>skuteczne</a:t>
            </a:r>
            <a:r>
              <a:rPr sz="2100" spc="-45" dirty="0">
                <a:solidFill>
                  <a:schemeClr val="bg1"/>
                </a:solidFill>
                <a:latin typeface="Microsoft Sans Serif"/>
                <a:cs typeface="Microsoft Sans Serif"/>
              </a:rPr>
              <a:t> </a:t>
            </a:r>
            <a:r>
              <a:rPr sz="2100" dirty="0">
                <a:solidFill>
                  <a:schemeClr val="bg1"/>
                </a:solidFill>
                <a:latin typeface="Microsoft Sans Serif"/>
                <a:cs typeface="Microsoft Sans Serif"/>
              </a:rPr>
              <a:t>ś.o.r.</a:t>
            </a:r>
            <a:r>
              <a:rPr sz="2100" spc="-10" dirty="0">
                <a:solidFill>
                  <a:schemeClr val="bg1"/>
                </a:solidFill>
                <a:latin typeface="Microsoft Sans Serif"/>
                <a:cs typeface="Microsoft Sans Serif"/>
              </a:rPr>
              <a:t> </a:t>
            </a:r>
            <a:r>
              <a:rPr sz="2100" dirty="0">
                <a:solidFill>
                  <a:schemeClr val="bg1"/>
                </a:solidFill>
                <a:latin typeface="Microsoft Sans Serif"/>
                <a:cs typeface="Microsoft Sans Serif"/>
              </a:rPr>
              <a:t>do</a:t>
            </a:r>
            <a:r>
              <a:rPr sz="2100" spc="-30" dirty="0">
                <a:solidFill>
                  <a:schemeClr val="bg1"/>
                </a:solidFill>
                <a:latin typeface="Microsoft Sans Serif"/>
                <a:cs typeface="Microsoft Sans Serif"/>
              </a:rPr>
              <a:t> </a:t>
            </a:r>
            <a:r>
              <a:rPr sz="2100" dirty="0">
                <a:solidFill>
                  <a:schemeClr val="bg1"/>
                </a:solidFill>
                <a:latin typeface="Microsoft Sans Serif"/>
                <a:cs typeface="Microsoft Sans Serif"/>
              </a:rPr>
              <a:t>zwalczania</a:t>
            </a:r>
            <a:r>
              <a:rPr sz="2100" spc="-45" dirty="0">
                <a:solidFill>
                  <a:schemeClr val="bg1"/>
                </a:solidFill>
                <a:latin typeface="Microsoft Sans Serif"/>
                <a:cs typeface="Microsoft Sans Serif"/>
              </a:rPr>
              <a:t> </a:t>
            </a:r>
            <a:r>
              <a:rPr sz="2100" spc="-10" dirty="0">
                <a:solidFill>
                  <a:schemeClr val="bg1"/>
                </a:solidFill>
                <a:latin typeface="Microsoft Sans Serif"/>
                <a:cs typeface="Microsoft Sans Serif"/>
              </a:rPr>
              <a:t>chorób </a:t>
            </a:r>
            <a:r>
              <a:rPr sz="2100" dirty="0">
                <a:solidFill>
                  <a:schemeClr val="bg1"/>
                </a:solidFill>
                <a:latin typeface="Microsoft Sans Serif"/>
                <a:cs typeface="Microsoft Sans Serif"/>
              </a:rPr>
              <a:t>bakteryjnych,</a:t>
            </a:r>
            <a:r>
              <a:rPr sz="2100" spc="-25" dirty="0">
                <a:solidFill>
                  <a:schemeClr val="bg1"/>
                </a:solidFill>
                <a:latin typeface="Microsoft Sans Serif"/>
                <a:cs typeface="Microsoft Sans Serif"/>
              </a:rPr>
              <a:t> </a:t>
            </a:r>
            <a:r>
              <a:rPr sz="2100" dirty="0">
                <a:solidFill>
                  <a:schemeClr val="bg1"/>
                </a:solidFill>
                <a:latin typeface="Microsoft Sans Serif"/>
                <a:cs typeface="Microsoft Sans Serif"/>
              </a:rPr>
              <a:t>stąd</a:t>
            </a:r>
            <a:r>
              <a:rPr sz="2100" spc="-35" dirty="0">
                <a:solidFill>
                  <a:schemeClr val="bg1"/>
                </a:solidFill>
                <a:latin typeface="Microsoft Sans Serif"/>
                <a:cs typeface="Microsoft Sans Serif"/>
              </a:rPr>
              <a:t> </a:t>
            </a:r>
            <a:r>
              <a:rPr sz="2100" dirty="0">
                <a:solidFill>
                  <a:schemeClr val="bg1"/>
                </a:solidFill>
                <a:latin typeface="Microsoft Sans Serif"/>
                <a:cs typeface="Microsoft Sans Serif"/>
              </a:rPr>
              <a:t>należy</a:t>
            </a:r>
            <a:r>
              <a:rPr sz="2100" spc="-30" dirty="0">
                <a:solidFill>
                  <a:schemeClr val="bg1"/>
                </a:solidFill>
                <a:latin typeface="Microsoft Sans Serif"/>
                <a:cs typeface="Microsoft Sans Serif"/>
              </a:rPr>
              <a:t> </a:t>
            </a:r>
            <a:r>
              <a:rPr sz="2100" dirty="0">
                <a:solidFill>
                  <a:schemeClr val="bg1"/>
                </a:solidFill>
                <a:latin typeface="Microsoft Sans Serif"/>
                <a:cs typeface="Microsoft Sans Serif"/>
              </a:rPr>
              <a:t>prowadzić</a:t>
            </a:r>
            <a:r>
              <a:rPr sz="2100" spc="-30" dirty="0">
                <a:solidFill>
                  <a:schemeClr val="bg1"/>
                </a:solidFill>
                <a:latin typeface="Microsoft Sans Serif"/>
                <a:cs typeface="Microsoft Sans Serif"/>
              </a:rPr>
              <a:t> </a:t>
            </a:r>
            <a:r>
              <a:rPr sz="2100" dirty="0">
                <a:solidFill>
                  <a:schemeClr val="bg1"/>
                </a:solidFill>
                <a:latin typeface="Microsoft Sans Serif"/>
                <a:cs typeface="Microsoft Sans Serif"/>
              </a:rPr>
              <a:t>zabiegi</a:t>
            </a:r>
            <a:r>
              <a:rPr sz="2100" spc="-40" dirty="0">
                <a:solidFill>
                  <a:schemeClr val="bg1"/>
                </a:solidFill>
                <a:latin typeface="Microsoft Sans Serif"/>
                <a:cs typeface="Microsoft Sans Serif"/>
              </a:rPr>
              <a:t> </a:t>
            </a:r>
            <a:r>
              <a:rPr sz="2100" spc="-10" dirty="0">
                <a:solidFill>
                  <a:schemeClr val="bg1"/>
                </a:solidFill>
                <a:latin typeface="Microsoft Sans Serif"/>
                <a:cs typeface="Microsoft Sans Serif"/>
              </a:rPr>
              <a:t>profilaktyczne:</a:t>
            </a:r>
            <a:endParaRPr sz="2100" dirty="0">
              <a:solidFill>
                <a:schemeClr val="bg1"/>
              </a:solidFill>
              <a:latin typeface="Microsoft Sans Serif"/>
              <a:cs typeface="Microsoft Sans Serif"/>
            </a:endParaRPr>
          </a:p>
          <a:p>
            <a:pPr>
              <a:lnSpc>
                <a:spcPct val="100000"/>
              </a:lnSpc>
              <a:spcBef>
                <a:spcPts val="615"/>
              </a:spcBef>
              <a:buClr>
                <a:srgbClr val="30B6FC"/>
              </a:buClr>
              <a:buFont typeface="Symbol"/>
              <a:buChar char=""/>
            </a:pPr>
            <a:endParaRPr sz="2100" dirty="0">
              <a:solidFill>
                <a:schemeClr val="bg1"/>
              </a:solidFill>
              <a:latin typeface="Microsoft Sans Serif"/>
              <a:cs typeface="Microsoft Sans Serif"/>
            </a:endParaRPr>
          </a:p>
          <a:p>
            <a:pPr marL="287020" marR="267970" indent="-274320">
              <a:lnSpc>
                <a:spcPts val="2020"/>
              </a:lnSpc>
              <a:spcBef>
                <a:spcPts val="5"/>
              </a:spcBef>
              <a:buClr>
                <a:srgbClr val="30B6FC"/>
              </a:buClr>
              <a:buFont typeface="Symbol"/>
              <a:buChar char=""/>
              <a:tabLst>
                <a:tab pos="287020" algn="l"/>
              </a:tabLst>
            </a:pPr>
            <a:r>
              <a:rPr sz="2100" spc="-10" dirty="0">
                <a:solidFill>
                  <a:schemeClr val="bg1"/>
                </a:solidFill>
                <a:latin typeface="Candara"/>
                <a:cs typeface="Candara"/>
              </a:rPr>
              <a:t>eliminowanie</a:t>
            </a:r>
            <a:r>
              <a:rPr sz="2100" spc="-50" dirty="0">
                <a:solidFill>
                  <a:schemeClr val="bg1"/>
                </a:solidFill>
                <a:latin typeface="Candara"/>
                <a:cs typeface="Candara"/>
              </a:rPr>
              <a:t> </a:t>
            </a:r>
            <a:r>
              <a:rPr sz="2100" dirty="0">
                <a:solidFill>
                  <a:schemeClr val="bg1"/>
                </a:solidFill>
                <a:latin typeface="Candara"/>
                <a:cs typeface="Candara"/>
              </a:rPr>
              <a:t>źródła</a:t>
            </a:r>
            <a:r>
              <a:rPr sz="2100" spc="-55" dirty="0">
                <a:solidFill>
                  <a:schemeClr val="bg1"/>
                </a:solidFill>
                <a:latin typeface="Candara"/>
                <a:cs typeface="Candara"/>
              </a:rPr>
              <a:t> </a:t>
            </a:r>
            <a:r>
              <a:rPr sz="2100" dirty="0">
                <a:solidFill>
                  <a:schemeClr val="bg1"/>
                </a:solidFill>
                <a:latin typeface="Candara"/>
                <a:cs typeface="Candara"/>
              </a:rPr>
              <a:t>choroby</a:t>
            </a:r>
            <a:r>
              <a:rPr sz="2100" spc="-45" dirty="0">
                <a:solidFill>
                  <a:schemeClr val="bg1"/>
                </a:solidFill>
                <a:latin typeface="Candara"/>
                <a:cs typeface="Candara"/>
              </a:rPr>
              <a:t> </a:t>
            </a:r>
            <a:r>
              <a:rPr sz="2100" spc="-10" dirty="0">
                <a:solidFill>
                  <a:schemeClr val="bg1"/>
                </a:solidFill>
                <a:latin typeface="Candara"/>
                <a:cs typeface="Candara"/>
              </a:rPr>
              <a:t>znajdującego</a:t>
            </a:r>
            <a:r>
              <a:rPr sz="2100" spc="-50" dirty="0">
                <a:solidFill>
                  <a:schemeClr val="bg1"/>
                </a:solidFill>
                <a:latin typeface="Candara"/>
                <a:cs typeface="Candara"/>
              </a:rPr>
              <a:t> </a:t>
            </a:r>
            <a:r>
              <a:rPr sz="2100" dirty="0">
                <a:solidFill>
                  <a:schemeClr val="bg1"/>
                </a:solidFill>
                <a:latin typeface="Candara"/>
                <a:cs typeface="Candara"/>
              </a:rPr>
              <a:t>się</a:t>
            </a:r>
            <a:r>
              <a:rPr sz="2100" spc="-60" dirty="0">
                <a:solidFill>
                  <a:schemeClr val="bg1"/>
                </a:solidFill>
                <a:latin typeface="Candara"/>
                <a:cs typeface="Candara"/>
              </a:rPr>
              <a:t> </a:t>
            </a:r>
            <a:r>
              <a:rPr sz="2100" dirty="0">
                <a:solidFill>
                  <a:schemeClr val="bg1"/>
                </a:solidFill>
                <a:latin typeface="Candara"/>
                <a:cs typeface="Candara"/>
              </a:rPr>
              <a:t>w</a:t>
            </a:r>
            <a:r>
              <a:rPr sz="2100" spc="-45" dirty="0">
                <a:solidFill>
                  <a:schemeClr val="bg1"/>
                </a:solidFill>
                <a:latin typeface="Candara"/>
                <a:cs typeface="Candara"/>
              </a:rPr>
              <a:t> </a:t>
            </a:r>
            <a:r>
              <a:rPr sz="2100" dirty="0">
                <a:solidFill>
                  <a:schemeClr val="bg1"/>
                </a:solidFill>
                <a:latin typeface="Candara"/>
                <a:cs typeface="Candara"/>
              </a:rPr>
              <a:t>koronie</a:t>
            </a:r>
            <a:r>
              <a:rPr sz="2100" spc="-45" dirty="0">
                <a:solidFill>
                  <a:schemeClr val="bg1"/>
                </a:solidFill>
                <a:latin typeface="Candara"/>
                <a:cs typeface="Candara"/>
              </a:rPr>
              <a:t> </a:t>
            </a:r>
            <a:r>
              <a:rPr sz="2100" spc="-10" dirty="0">
                <a:solidFill>
                  <a:schemeClr val="bg1"/>
                </a:solidFill>
                <a:latin typeface="Candara"/>
                <a:cs typeface="Candara"/>
              </a:rPr>
              <a:t>drzewa </a:t>
            </a:r>
            <a:r>
              <a:rPr sz="2100" dirty="0">
                <a:solidFill>
                  <a:schemeClr val="bg1"/>
                </a:solidFill>
                <a:latin typeface="Candara"/>
                <a:cs typeface="Candara"/>
              </a:rPr>
              <a:t>poprzez</a:t>
            </a:r>
            <a:r>
              <a:rPr sz="2100" spc="-40" dirty="0">
                <a:solidFill>
                  <a:schemeClr val="bg1"/>
                </a:solidFill>
                <a:latin typeface="Candara"/>
                <a:cs typeface="Candara"/>
              </a:rPr>
              <a:t> </a:t>
            </a:r>
            <a:r>
              <a:rPr sz="2100" dirty="0">
                <a:solidFill>
                  <a:schemeClr val="bg1"/>
                </a:solidFill>
                <a:latin typeface="Candara"/>
                <a:cs typeface="Candara"/>
              </a:rPr>
              <a:t>wycinanie</a:t>
            </a:r>
            <a:r>
              <a:rPr sz="2100" spc="-45" dirty="0">
                <a:solidFill>
                  <a:schemeClr val="bg1"/>
                </a:solidFill>
                <a:latin typeface="Candara"/>
                <a:cs typeface="Candara"/>
              </a:rPr>
              <a:t> </a:t>
            </a:r>
            <a:r>
              <a:rPr sz="2100" spc="-10" dirty="0">
                <a:solidFill>
                  <a:schemeClr val="bg1"/>
                </a:solidFill>
                <a:latin typeface="Candara"/>
                <a:cs typeface="Candara"/>
              </a:rPr>
              <a:t>porażonych</a:t>
            </a:r>
            <a:r>
              <a:rPr sz="2100" spc="-55" dirty="0">
                <a:solidFill>
                  <a:schemeClr val="bg1"/>
                </a:solidFill>
                <a:latin typeface="Candara"/>
                <a:cs typeface="Candara"/>
              </a:rPr>
              <a:t> </a:t>
            </a:r>
            <a:r>
              <a:rPr sz="2100" dirty="0">
                <a:solidFill>
                  <a:schemeClr val="bg1"/>
                </a:solidFill>
                <a:latin typeface="Candara"/>
                <a:cs typeface="Candara"/>
              </a:rPr>
              <a:t>pędów</a:t>
            </a:r>
            <a:r>
              <a:rPr sz="2100" spc="-55" dirty="0">
                <a:solidFill>
                  <a:schemeClr val="bg1"/>
                </a:solidFill>
                <a:latin typeface="Candara"/>
                <a:cs typeface="Candara"/>
              </a:rPr>
              <a:t> </a:t>
            </a:r>
            <a:r>
              <a:rPr sz="2100" dirty="0">
                <a:solidFill>
                  <a:schemeClr val="bg1"/>
                </a:solidFill>
                <a:latin typeface="Candara"/>
                <a:cs typeface="Candara"/>
              </a:rPr>
              <a:t>jeszcze</a:t>
            </a:r>
            <a:r>
              <a:rPr sz="2100" spc="-45" dirty="0">
                <a:solidFill>
                  <a:schemeClr val="bg1"/>
                </a:solidFill>
                <a:latin typeface="Candara"/>
                <a:cs typeface="Candara"/>
              </a:rPr>
              <a:t> </a:t>
            </a:r>
            <a:r>
              <a:rPr sz="2100" dirty="0">
                <a:solidFill>
                  <a:schemeClr val="bg1"/>
                </a:solidFill>
                <a:latin typeface="Candara"/>
                <a:cs typeface="Candara"/>
              </a:rPr>
              <a:t>we</a:t>
            </a:r>
            <a:r>
              <a:rPr sz="2100" spc="-40" dirty="0">
                <a:solidFill>
                  <a:schemeClr val="bg1"/>
                </a:solidFill>
                <a:latin typeface="Candara"/>
                <a:cs typeface="Candara"/>
              </a:rPr>
              <a:t> </a:t>
            </a:r>
            <a:r>
              <a:rPr sz="2100" spc="-10" dirty="0">
                <a:solidFill>
                  <a:schemeClr val="bg1"/>
                </a:solidFill>
                <a:latin typeface="Candara"/>
                <a:cs typeface="Candara"/>
              </a:rPr>
              <a:t>wczesnym</a:t>
            </a:r>
            <a:endParaRPr sz="2100" dirty="0">
              <a:solidFill>
                <a:schemeClr val="bg1"/>
              </a:solidFill>
              <a:latin typeface="Candara"/>
              <a:cs typeface="Candara"/>
            </a:endParaRPr>
          </a:p>
          <a:p>
            <a:pPr marL="287020" marR="103505">
              <a:lnSpc>
                <a:spcPct val="80000"/>
              </a:lnSpc>
              <a:spcBef>
                <a:spcPts val="15"/>
              </a:spcBef>
            </a:pPr>
            <a:r>
              <a:rPr sz="2100" dirty="0">
                <a:solidFill>
                  <a:schemeClr val="bg1"/>
                </a:solidFill>
                <a:latin typeface="Candara"/>
                <a:cs typeface="Candara"/>
              </a:rPr>
              <a:t>stadium</a:t>
            </a:r>
            <a:r>
              <a:rPr sz="2100" spc="-55" dirty="0">
                <a:solidFill>
                  <a:schemeClr val="bg1"/>
                </a:solidFill>
                <a:latin typeface="Candara"/>
                <a:cs typeface="Candara"/>
              </a:rPr>
              <a:t> </a:t>
            </a:r>
            <a:r>
              <a:rPr sz="2100" dirty="0">
                <a:solidFill>
                  <a:schemeClr val="bg1"/>
                </a:solidFill>
                <a:latin typeface="Candara"/>
                <a:cs typeface="Candara"/>
              </a:rPr>
              <a:t>porażenia,</a:t>
            </a:r>
            <a:r>
              <a:rPr sz="2100" spc="-40" dirty="0">
                <a:solidFill>
                  <a:schemeClr val="bg1"/>
                </a:solidFill>
                <a:latin typeface="Candara"/>
                <a:cs typeface="Candara"/>
              </a:rPr>
              <a:t> </a:t>
            </a:r>
            <a:r>
              <a:rPr sz="2100" dirty="0">
                <a:solidFill>
                  <a:schemeClr val="bg1"/>
                </a:solidFill>
                <a:latin typeface="Candara"/>
                <a:cs typeface="Candara"/>
              </a:rPr>
              <a:t>a</a:t>
            </a:r>
            <a:r>
              <a:rPr sz="2100" spc="-40" dirty="0">
                <a:solidFill>
                  <a:schemeClr val="bg1"/>
                </a:solidFill>
                <a:latin typeface="Candara"/>
                <a:cs typeface="Candara"/>
              </a:rPr>
              <a:t> </a:t>
            </a:r>
            <a:r>
              <a:rPr sz="2100" dirty="0">
                <a:solidFill>
                  <a:schemeClr val="bg1"/>
                </a:solidFill>
                <a:latin typeface="Candara"/>
                <a:cs typeface="Candara"/>
              </a:rPr>
              <a:t>także</a:t>
            </a:r>
            <a:r>
              <a:rPr sz="2100" spc="-55" dirty="0">
                <a:solidFill>
                  <a:schemeClr val="bg1"/>
                </a:solidFill>
                <a:latin typeface="Candara"/>
                <a:cs typeface="Candara"/>
              </a:rPr>
              <a:t> </a:t>
            </a:r>
            <a:r>
              <a:rPr sz="2100" dirty="0">
                <a:solidFill>
                  <a:schemeClr val="bg1"/>
                </a:solidFill>
                <a:latin typeface="Candara"/>
                <a:cs typeface="Candara"/>
              </a:rPr>
              <a:t>regularne</a:t>
            </a:r>
            <a:r>
              <a:rPr sz="2100" spc="-45" dirty="0">
                <a:solidFill>
                  <a:schemeClr val="bg1"/>
                </a:solidFill>
                <a:latin typeface="Candara"/>
                <a:cs typeface="Candara"/>
              </a:rPr>
              <a:t> </a:t>
            </a:r>
            <a:r>
              <a:rPr sz="2100" dirty="0">
                <a:solidFill>
                  <a:schemeClr val="bg1"/>
                </a:solidFill>
                <a:latin typeface="Candara"/>
                <a:cs typeface="Candara"/>
              </a:rPr>
              <a:t>cięcie</a:t>
            </a:r>
            <a:r>
              <a:rPr sz="2100" spc="-30" dirty="0">
                <a:solidFill>
                  <a:schemeClr val="bg1"/>
                </a:solidFill>
                <a:latin typeface="Candara"/>
                <a:cs typeface="Candara"/>
              </a:rPr>
              <a:t> </a:t>
            </a:r>
            <a:r>
              <a:rPr sz="2100" dirty="0">
                <a:solidFill>
                  <a:schemeClr val="bg1"/>
                </a:solidFill>
                <a:latin typeface="Candara"/>
                <a:cs typeface="Candara"/>
              </a:rPr>
              <a:t>prześwietlające,</a:t>
            </a:r>
            <a:r>
              <a:rPr sz="2100" spc="-50" dirty="0">
                <a:solidFill>
                  <a:schemeClr val="bg1"/>
                </a:solidFill>
                <a:latin typeface="Candara"/>
                <a:cs typeface="Candara"/>
              </a:rPr>
              <a:t> </a:t>
            </a:r>
            <a:r>
              <a:rPr sz="2100" spc="-10" dirty="0">
                <a:solidFill>
                  <a:schemeClr val="bg1"/>
                </a:solidFill>
                <a:latin typeface="Candara"/>
                <a:cs typeface="Candara"/>
              </a:rPr>
              <a:t>dzięki </a:t>
            </a:r>
            <a:r>
              <a:rPr sz="2100" dirty="0">
                <a:solidFill>
                  <a:schemeClr val="bg1"/>
                </a:solidFill>
                <a:latin typeface="Candara"/>
                <a:cs typeface="Candara"/>
              </a:rPr>
              <a:t>któremu</a:t>
            </a:r>
            <a:r>
              <a:rPr sz="2100" spc="-50" dirty="0">
                <a:solidFill>
                  <a:schemeClr val="bg1"/>
                </a:solidFill>
                <a:latin typeface="Candara"/>
                <a:cs typeface="Candara"/>
              </a:rPr>
              <a:t> </a:t>
            </a:r>
            <a:r>
              <a:rPr sz="2100" dirty="0">
                <a:solidFill>
                  <a:schemeClr val="bg1"/>
                </a:solidFill>
                <a:latin typeface="Candara"/>
                <a:cs typeface="Candara"/>
              </a:rPr>
              <a:t>korony</a:t>
            </a:r>
            <a:r>
              <a:rPr sz="2100" spc="-45" dirty="0">
                <a:solidFill>
                  <a:schemeClr val="bg1"/>
                </a:solidFill>
                <a:latin typeface="Candara"/>
                <a:cs typeface="Candara"/>
              </a:rPr>
              <a:t> </a:t>
            </a:r>
            <a:r>
              <a:rPr sz="2100" dirty="0">
                <a:solidFill>
                  <a:schemeClr val="bg1"/>
                </a:solidFill>
                <a:latin typeface="Candara"/>
                <a:cs typeface="Candara"/>
              </a:rPr>
              <a:t>lepiej</a:t>
            </a:r>
            <a:r>
              <a:rPr sz="2100" spc="-60" dirty="0">
                <a:solidFill>
                  <a:schemeClr val="bg1"/>
                </a:solidFill>
                <a:latin typeface="Candara"/>
                <a:cs typeface="Candara"/>
              </a:rPr>
              <a:t> </a:t>
            </a:r>
            <a:r>
              <a:rPr sz="2100" dirty="0">
                <a:solidFill>
                  <a:schemeClr val="bg1"/>
                </a:solidFill>
                <a:latin typeface="Candara"/>
                <a:cs typeface="Candara"/>
              </a:rPr>
              <a:t>"oddychają"</a:t>
            </a:r>
            <a:r>
              <a:rPr sz="2100" spc="-55" dirty="0">
                <a:solidFill>
                  <a:schemeClr val="bg1"/>
                </a:solidFill>
                <a:latin typeface="Candara"/>
                <a:cs typeface="Candara"/>
              </a:rPr>
              <a:t> </a:t>
            </a:r>
            <a:r>
              <a:rPr sz="2100" dirty="0">
                <a:solidFill>
                  <a:schemeClr val="bg1"/>
                </a:solidFill>
                <a:latin typeface="Candara"/>
                <a:cs typeface="Candara"/>
              </a:rPr>
              <a:t>i</a:t>
            </a:r>
            <a:r>
              <a:rPr sz="2100" spc="-45" dirty="0">
                <a:solidFill>
                  <a:schemeClr val="bg1"/>
                </a:solidFill>
                <a:latin typeface="Candara"/>
                <a:cs typeface="Candara"/>
              </a:rPr>
              <a:t> </a:t>
            </a:r>
            <a:r>
              <a:rPr sz="2100" dirty="0">
                <a:solidFill>
                  <a:schemeClr val="bg1"/>
                </a:solidFill>
                <a:latin typeface="Candara"/>
                <a:cs typeface="Candara"/>
              </a:rPr>
              <a:t>zmniejsza</a:t>
            </a:r>
            <a:r>
              <a:rPr sz="2100" spc="-45" dirty="0">
                <a:solidFill>
                  <a:schemeClr val="bg1"/>
                </a:solidFill>
                <a:latin typeface="Candara"/>
                <a:cs typeface="Candara"/>
              </a:rPr>
              <a:t> </a:t>
            </a:r>
            <a:r>
              <a:rPr sz="2100" dirty="0">
                <a:solidFill>
                  <a:schemeClr val="bg1"/>
                </a:solidFill>
                <a:latin typeface="Candara"/>
                <a:cs typeface="Candara"/>
              </a:rPr>
              <a:t>się</a:t>
            </a:r>
            <a:r>
              <a:rPr sz="2100" spc="-55" dirty="0">
                <a:solidFill>
                  <a:schemeClr val="bg1"/>
                </a:solidFill>
                <a:latin typeface="Candara"/>
                <a:cs typeface="Candara"/>
              </a:rPr>
              <a:t> </a:t>
            </a:r>
            <a:r>
              <a:rPr sz="2100" spc="-10" dirty="0">
                <a:solidFill>
                  <a:schemeClr val="bg1"/>
                </a:solidFill>
                <a:latin typeface="Candara"/>
                <a:cs typeface="Candara"/>
              </a:rPr>
              <a:t>ryzyko</a:t>
            </a:r>
            <a:endParaRPr sz="2100" dirty="0">
              <a:solidFill>
                <a:schemeClr val="bg1"/>
              </a:solidFill>
              <a:latin typeface="Candara"/>
              <a:cs typeface="Candara"/>
            </a:endParaRPr>
          </a:p>
          <a:p>
            <a:pPr marL="287020">
              <a:lnSpc>
                <a:spcPts val="2014"/>
              </a:lnSpc>
            </a:pPr>
            <a:r>
              <a:rPr sz="2100" spc="-10" dirty="0">
                <a:solidFill>
                  <a:schemeClr val="bg1"/>
                </a:solidFill>
                <a:latin typeface="Candara"/>
                <a:cs typeface="Candara"/>
              </a:rPr>
              <a:t>rozprzestrzeniania</a:t>
            </a:r>
            <a:r>
              <a:rPr sz="2100" spc="-5" dirty="0">
                <a:solidFill>
                  <a:schemeClr val="bg1"/>
                </a:solidFill>
                <a:latin typeface="Candara"/>
                <a:cs typeface="Candara"/>
              </a:rPr>
              <a:t> </a:t>
            </a:r>
            <a:r>
              <a:rPr sz="2100" dirty="0">
                <a:solidFill>
                  <a:schemeClr val="bg1"/>
                </a:solidFill>
                <a:latin typeface="Candara"/>
                <a:cs typeface="Candara"/>
              </a:rPr>
              <a:t>chorób</a:t>
            </a:r>
            <a:r>
              <a:rPr sz="2100" spc="-15" dirty="0">
                <a:solidFill>
                  <a:schemeClr val="bg1"/>
                </a:solidFill>
                <a:latin typeface="Candara"/>
                <a:cs typeface="Candara"/>
              </a:rPr>
              <a:t> </a:t>
            </a:r>
            <a:r>
              <a:rPr sz="2100" spc="-10" dirty="0">
                <a:solidFill>
                  <a:schemeClr val="bg1"/>
                </a:solidFill>
                <a:latin typeface="Candara"/>
                <a:cs typeface="Candara"/>
              </a:rPr>
              <a:t>grzybowych,</a:t>
            </a:r>
            <a:endParaRPr sz="2100" dirty="0">
              <a:solidFill>
                <a:schemeClr val="bg1"/>
              </a:solidFill>
              <a:latin typeface="Candara"/>
              <a:cs typeface="Candara"/>
            </a:endParaRPr>
          </a:p>
          <a:p>
            <a:pPr>
              <a:lnSpc>
                <a:spcPct val="100000"/>
              </a:lnSpc>
              <a:spcBef>
                <a:spcPts val="440"/>
              </a:spcBef>
            </a:pPr>
            <a:endParaRPr sz="2100" dirty="0">
              <a:solidFill>
                <a:schemeClr val="bg1"/>
              </a:solidFill>
              <a:latin typeface="Candara"/>
              <a:cs typeface="Candara"/>
            </a:endParaRPr>
          </a:p>
          <a:p>
            <a:pPr marL="287020" marR="513715" indent="-274320">
              <a:lnSpc>
                <a:spcPts val="2020"/>
              </a:lnSpc>
              <a:buClr>
                <a:srgbClr val="30B6FC"/>
              </a:buClr>
              <a:buFont typeface="Symbol"/>
              <a:buChar char=""/>
              <a:tabLst>
                <a:tab pos="287020" algn="l"/>
              </a:tabLst>
            </a:pPr>
            <a:r>
              <a:rPr sz="2100" spc="-10" dirty="0">
                <a:solidFill>
                  <a:schemeClr val="bg1"/>
                </a:solidFill>
                <a:latin typeface="Candara"/>
                <a:cs typeface="Candara"/>
              </a:rPr>
              <a:t>zabezpieczanie</a:t>
            </a:r>
            <a:r>
              <a:rPr sz="2100" spc="-50" dirty="0">
                <a:solidFill>
                  <a:schemeClr val="bg1"/>
                </a:solidFill>
                <a:latin typeface="Candara"/>
                <a:cs typeface="Candara"/>
              </a:rPr>
              <a:t> </a:t>
            </a:r>
            <a:r>
              <a:rPr sz="2100" dirty="0">
                <a:solidFill>
                  <a:schemeClr val="bg1"/>
                </a:solidFill>
                <a:latin typeface="Candara"/>
                <a:cs typeface="Candara"/>
              </a:rPr>
              <a:t>ran</a:t>
            </a:r>
            <a:r>
              <a:rPr sz="2100" spc="-45" dirty="0">
                <a:solidFill>
                  <a:schemeClr val="bg1"/>
                </a:solidFill>
                <a:latin typeface="Candara"/>
                <a:cs typeface="Candara"/>
              </a:rPr>
              <a:t> </a:t>
            </a:r>
            <a:r>
              <a:rPr sz="2100" dirty="0">
                <a:solidFill>
                  <a:schemeClr val="bg1"/>
                </a:solidFill>
                <a:latin typeface="Candara"/>
                <a:cs typeface="Candara"/>
              </a:rPr>
              <a:t>drzew</a:t>
            </a:r>
            <a:r>
              <a:rPr sz="2100" spc="-35" dirty="0">
                <a:solidFill>
                  <a:schemeClr val="bg1"/>
                </a:solidFill>
                <a:latin typeface="Candara"/>
                <a:cs typeface="Candara"/>
              </a:rPr>
              <a:t> </a:t>
            </a:r>
            <a:r>
              <a:rPr sz="2100" dirty="0">
                <a:solidFill>
                  <a:schemeClr val="bg1"/>
                </a:solidFill>
                <a:latin typeface="Candara"/>
                <a:cs typeface="Candara"/>
              </a:rPr>
              <a:t>bezpośrednio</a:t>
            </a:r>
            <a:r>
              <a:rPr sz="2100" spc="-50" dirty="0">
                <a:solidFill>
                  <a:schemeClr val="bg1"/>
                </a:solidFill>
                <a:latin typeface="Candara"/>
                <a:cs typeface="Candara"/>
              </a:rPr>
              <a:t> </a:t>
            </a:r>
            <a:r>
              <a:rPr sz="2100" dirty="0">
                <a:solidFill>
                  <a:schemeClr val="bg1"/>
                </a:solidFill>
                <a:latin typeface="Candara"/>
                <a:cs typeface="Candara"/>
              </a:rPr>
              <a:t>po</a:t>
            </a:r>
            <a:r>
              <a:rPr sz="2100" spc="-50" dirty="0">
                <a:solidFill>
                  <a:schemeClr val="bg1"/>
                </a:solidFill>
                <a:latin typeface="Candara"/>
                <a:cs typeface="Candara"/>
              </a:rPr>
              <a:t> </a:t>
            </a:r>
            <a:r>
              <a:rPr sz="2100" dirty="0">
                <a:solidFill>
                  <a:schemeClr val="bg1"/>
                </a:solidFill>
                <a:latin typeface="Candara"/>
                <a:cs typeface="Candara"/>
              </a:rPr>
              <a:t>cięciu</a:t>
            </a:r>
            <a:r>
              <a:rPr sz="2100" spc="-35" dirty="0">
                <a:solidFill>
                  <a:schemeClr val="bg1"/>
                </a:solidFill>
                <a:latin typeface="Candara"/>
                <a:cs typeface="Candara"/>
              </a:rPr>
              <a:t> </a:t>
            </a:r>
            <a:r>
              <a:rPr sz="2100" spc="-10" dirty="0">
                <a:solidFill>
                  <a:schemeClr val="bg1"/>
                </a:solidFill>
                <a:latin typeface="Candara"/>
                <a:cs typeface="Candara"/>
              </a:rPr>
              <a:t>pastami </a:t>
            </a:r>
            <a:r>
              <a:rPr sz="2100" dirty="0">
                <a:solidFill>
                  <a:schemeClr val="bg1"/>
                </a:solidFill>
                <a:latin typeface="Candara"/>
                <a:cs typeface="Candara"/>
              </a:rPr>
              <a:t>ochronnymi,</a:t>
            </a:r>
            <a:r>
              <a:rPr sz="2100" spc="-35" dirty="0">
                <a:solidFill>
                  <a:schemeClr val="bg1"/>
                </a:solidFill>
                <a:latin typeface="Candara"/>
                <a:cs typeface="Candara"/>
              </a:rPr>
              <a:t> </a:t>
            </a:r>
            <a:r>
              <a:rPr sz="2100" dirty="0">
                <a:solidFill>
                  <a:schemeClr val="bg1"/>
                </a:solidFill>
                <a:latin typeface="Candara"/>
                <a:cs typeface="Candara"/>
              </a:rPr>
              <a:t>zabieg</a:t>
            </a:r>
            <a:r>
              <a:rPr sz="2100" spc="-40" dirty="0">
                <a:solidFill>
                  <a:schemeClr val="bg1"/>
                </a:solidFill>
                <a:latin typeface="Candara"/>
                <a:cs typeface="Candara"/>
              </a:rPr>
              <a:t> </a:t>
            </a:r>
            <a:r>
              <a:rPr sz="2100" dirty="0">
                <a:solidFill>
                  <a:schemeClr val="bg1"/>
                </a:solidFill>
                <a:latin typeface="Candara"/>
                <a:cs typeface="Candara"/>
              </a:rPr>
              <a:t>ten</a:t>
            </a:r>
            <a:r>
              <a:rPr sz="2100" spc="-60" dirty="0">
                <a:solidFill>
                  <a:schemeClr val="bg1"/>
                </a:solidFill>
                <a:latin typeface="Candara"/>
                <a:cs typeface="Candara"/>
              </a:rPr>
              <a:t> </a:t>
            </a:r>
            <a:r>
              <a:rPr sz="2100" dirty="0">
                <a:solidFill>
                  <a:schemeClr val="bg1"/>
                </a:solidFill>
                <a:latin typeface="Candara"/>
                <a:cs typeface="Candara"/>
              </a:rPr>
              <a:t>przyspiesza</a:t>
            </a:r>
            <a:r>
              <a:rPr sz="2100" spc="-45" dirty="0">
                <a:solidFill>
                  <a:schemeClr val="bg1"/>
                </a:solidFill>
                <a:latin typeface="Candara"/>
                <a:cs typeface="Candara"/>
              </a:rPr>
              <a:t> </a:t>
            </a:r>
            <a:r>
              <a:rPr sz="2100" spc="-10" dirty="0">
                <a:solidFill>
                  <a:schemeClr val="bg1"/>
                </a:solidFill>
                <a:latin typeface="Candara"/>
                <a:cs typeface="Candara"/>
              </a:rPr>
              <a:t>zabliźnianie</a:t>
            </a:r>
            <a:r>
              <a:rPr sz="2100" spc="-50" dirty="0">
                <a:solidFill>
                  <a:schemeClr val="bg1"/>
                </a:solidFill>
                <a:latin typeface="Candara"/>
                <a:cs typeface="Candara"/>
              </a:rPr>
              <a:t> </a:t>
            </a:r>
            <a:r>
              <a:rPr sz="2100" dirty="0">
                <a:solidFill>
                  <a:schemeClr val="bg1"/>
                </a:solidFill>
                <a:latin typeface="Candara"/>
                <a:cs typeface="Candara"/>
              </a:rPr>
              <a:t>się</a:t>
            </a:r>
            <a:r>
              <a:rPr sz="2100" spc="-50" dirty="0">
                <a:solidFill>
                  <a:schemeClr val="bg1"/>
                </a:solidFill>
                <a:latin typeface="Candara"/>
                <a:cs typeface="Candara"/>
              </a:rPr>
              <a:t> </a:t>
            </a:r>
            <a:r>
              <a:rPr sz="2100" dirty="0">
                <a:solidFill>
                  <a:schemeClr val="bg1"/>
                </a:solidFill>
                <a:latin typeface="Candara"/>
                <a:cs typeface="Candara"/>
              </a:rPr>
              <a:t>ran</a:t>
            </a:r>
            <a:r>
              <a:rPr sz="2100" spc="-40" dirty="0">
                <a:solidFill>
                  <a:schemeClr val="bg1"/>
                </a:solidFill>
                <a:latin typeface="Candara"/>
                <a:cs typeface="Candara"/>
              </a:rPr>
              <a:t> </a:t>
            </a:r>
            <a:r>
              <a:rPr sz="2100" dirty="0">
                <a:solidFill>
                  <a:schemeClr val="bg1"/>
                </a:solidFill>
                <a:latin typeface="Candara"/>
                <a:cs typeface="Candara"/>
              </a:rPr>
              <a:t>i</a:t>
            </a:r>
            <a:r>
              <a:rPr sz="2100" spc="-45" dirty="0">
                <a:solidFill>
                  <a:schemeClr val="bg1"/>
                </a:solidFill>
                <a:latin typeface="Candara"/>
                <a:cs typeface="Candara"/>
              </a:rPr>
              <a:t> </a:t>
            </a:r>
            <a:r>
              <a:rPr sz="2100" spc="-10" dirty="0">
                <a:solidFill>
                  <a:schemeClr val="bg1"/>
                </a:solidFill>
                <a:latin typeface="Candara"/>
                <a:cs typeface="Candara"/>
              </a:rPr>
              <a:t>dzięki</a:t>
            </a:r>
            <a:endParaRPr sz="2100" dirty="0">
              <a:solidFill>
                <a:schemeClr val="bg1"/>
              </a:solidFill>
              <a:latin typeface="Candara"/>
              <a:cs typeface="Candara"/>
            </a:endParaRPr>
          </a:p>
          <a:p>
            <a:pPr marL="287020">
              <a:lnSpc>
                <a:spcPts val="1775"/>
              </a:lnSpc>
            </a:pPr>
            <a:r>
              <a:rPr sz="2100" dirty="0">
                <a:solidFill>
                  <a:schemeClr val="bg1"/>
                </a:solidFill>
                <a:latin typeface="Candara"/>
                <a:cs typeface="Candara"/>
              </a:rPr>
              <a:t>temu</a:t>
            </a:r>
            <a:r>
              <a:rPr sz="2100" spc="-55" dirty="0">
                <a:solidFill>
                  <a:schemeClr val="bg1"/>
                </a:solidFill>
                <a:latin typeface="Candara"/>
                <a:cs typeface="Candara"/>
              </a:rPr>
              <a:t> </a:t>
            </a:r>
            <a:r>
              <a:rPr sz="2100" dirty="0">
                <a:solidFill>
                  <a:schemeClr val="bg1"/>
                </a:solidFill>
                <a:latin typeface="Candara"/>
                <a:cs typeface="Candara"/>
              </a:rPr>
              <a:t>ogranicza</a:t>
            </a:r>
            <a:r>
              <a:rPr sz="2100" spc="-45" dirty="0">
                <a:solidFill>
                  <a:schemeClr val="bg1"/>
                </a:solidFill>
                <a:latin typeface="Candara"/>
                <a:cs typeface="Candara"/>
              </a:rPr>
              <a:t> </a:t>
            </a:r>
            <a:r>
              <a:rPr sz="2100" spc="-10" dirty="0">
                <a:solidFill>
                  <a:schemeClr val="bg1"/>
                </a:solidFill>
                <a:latin typeface="Candara"/>
                <a:cs typeface="Candara"/>
              </a:rPr>
              <a:t>rozprzestrzenianie</a:t>
            </a:r>
            <a:r>
              <a:rPr sz="2100" spc="-45" dirty="0">
                <a:solidFill>
                  <a:schemeClr val="bg1"/>
                </a:solidFill>
                <a:latin typeface="Candara"/>
                <a:cs typeface="Candara"/>
              </a:rPr>
              <a:t> </a:t>
            </a:r>
            <a:r>
              <a:rPr sz="2100" dirty="0">
                <a:solidFill>
                  <a:schemeClr val="bg1"/>
                </a:solidFill>
                <a:latin typeface="Candara"/>
                <a:cs typeface="Candara"/>
              </a:rPr>
              <a:t>chorób</a:t>
            </a:r>
            <a:r>
              <a:rPr sz="2100" spc="-45" dirty="0">
                <a:solidFill>
                  <a:schemeClr val="bg1"/>
                </a:solidFill>
                <a:latin typeface="Candara"/>
                <a:cs typeface="Candara"/>
              </a:rPr>
              <a:t> </a:t>
            </a:r>
            <a:r>
              <a:rPr sz="2100" spc="-10" dirty="0">
                <a:solidFill>
                  <a:schemeClr val="bg1"/>
                </a:solidFill>
                <a:latin typeface="Candara"/>
                <a:cs typeface="Candara"/>
              </a:rPr>
              <a:t>zgorzelowych</a:t>
            </a:r>
            <a:r>
              <a:rPr sz="2100" spc="-40" dirty="0">
                <a:solidFill>
                  <a:schemeClr val="bg1"/>
                </a:solidFill>
                <a:latin typeface="Candara"/>
                <a:cs typeface="Candara"/>
              </a:rPr>
              <a:t> </a:t>
            </a:r>
            <a:r>
              <a:rPr sz="2100" dirty="0">
                <a:solidFill>
                  <a:schemeClr val="bg1"/>
                </a:solidFill>
                <a:latin typeface="Candara"/>
                <a:cs typeface="Candara"/>
              </a:rPr>
              <a:t>kory</a:t>
            </a:r>
            <a:r>
              <a:rPr sz="2100" spc="-45" dirty="0">
                <a:solidFill>
                  <a:schemeClr val="bg1"/>
                </a:solidFill>
                <a:latin typeface="Candara"/>
                <a:cs typeface="Candara"/>
              </a:rPr>
              <a:t> </a:t>
            </a:r>
            <a:r>
              <a:rPr sz="2100" spc="-20" dirty="0">
                <a:solidFill>
                  <a:schemeClr val="bg1"/>
                </a:solidFill>
                <a:latin typeface="Candara"/>
                <a:cs typeface="Candara"/>
              </a:rPr>
              <a:t>oraz</a:t>
            </a:r>
            <a:endParaRPr sz="2100" dirty="0">
              <a:solidFill>
                <a:schemeClr val="bg1"/>
              </a:solidFill>
              <a:latin typeface="Candara"/>
              <a:cs typeface="Candara"/>
            </a:endParaRPr>
          </a:p>
          <a:p>
            <a:pPr marL="287020">
              <a:lnSpc>
                <a:spcPts val="2270"/>
              </a:lnSpc>
            </a:pPr>
            <a:r>
              <a:rPr sz="2100" dirty="0">
                <a:solidFill>
                  <a:schemeClr val="bg1"/>
                </a:solidFill>
                <a:latin typeface="Candara"/>
                <a:cs typeface="Candara"/>
              </a:rPr>
              <a:t>raka</a:t>
            </a:r>
            <a:r>
              <a:rPr sz="2100" spc="-60" dirty="0">
                <a:solidFill>
                  <a:schemeClr val="bg1"/>
                </a:solidFill>
                <a:latin typeface="Candara"/>
                <a:cs typeface="Candara"/>
              </a:rPr>
              <a:t> </a:t>
            </a:r>
            <a:r>
              <a:rPr sz="2100" dirty="0">
                <a:solidFill>
                  <a:schemeClr val="bg1"/>
                </a:solidFill>
                <a:latin typeface="Candara"/>
                <a:cs typeface="Candara"/>
              </a:rPr>
              <a:t>bakteryjnego</a:t>
            </a:r>
            <a:r>
              <a:rPr sz="2100" spc="-40" dirty="0">
                <a:solidFill>
                  <a:schemeClr val="bg1"/>
                </a:solidFill>
                <a:latin typeface="Candara"/>
                <a:cs typeface="Candara"/>
              </a:rPr>
              <a:t> </a:t>
            </a:r>
            <a:r>
              <a:rPr sz="2100" dirty="0">
                <a:solidFill>
                  <a:schemeClr val="bg1"/>
                </a:solidFill>
                <a:latin typeface="Candara"/>
                <a:cs typeface="Candara"/>
              </a:rPr>
              <a:t>drzew</a:t>
            </a:r>
            <a:r>
              <a:rPr sz="2100" spc="-40" dirty="0">
                <a:solidFill>
                  <a:schemeClr val="bg1"/>
                </a:solidFill>
                <a:latin typeface="Candara"/>
                <a:cs typeface="Candara"/>
              </a:rPr>
              <a:t> </a:t>
            </a:r>
            <a:r>
              <a:rPr sz="2100" spc="-10" dirty="0">
                <a:solidFill>
                  <a:schemeClr val="bg1"/>
                </a:solidFill>
                <a:latin typeface="Candara"/>
                <a:cs typeface="Candara"/>
              </a:rPr>
              <a:t>owocowych,</a:t>
            </a:r>
            <a:endParaRPr sz="2100" dirty="0">
              <a:solidFill>
                <a:schemeClr val="bg1"/>
              </a:solidFill>
              <a:latin typeface="Candara"/>
              <a:cs typeface="Candar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85800" y="1371600"/>
            <a:ext cx="7675880" cy="3905885"/>
          </a:xfrm>
          <a:prstGeom prst="rect">
            <a:avLst/>
          </a:prstGeom>
        </p:spPr>
        <p:txBody>
          <a:bodyPr vert="horz" wrap="square" lIns="0" tIns="68580" rIns="0" bIns="0" rtlCol="0">
            <a:spAutoFit/>
          </a:bodyPr>
          <a:lstStyle/>
          <a:p>
            <a:pPr marL="287020" marR="5080" indent="-274320">
              <a:lnSpc>
                <a:spcPts val="1820"/>
              </a:lnSpc>
              <a:spcBef>
                <a:spcPts val="540"/>
              </a:spcBef>
              <a:buClr>
                <a:srgbClr val="30B6FC"/>
              </a:buClr>
              <a:buFont typeface="Symbol"/>
              <a:buChar char=""/>
              <a:tabLst>
                <a:tab pos="287020" algn="l"/>
              </a:tabLst>
            </a:pPr>
            <a:r>
              <a:rPr sz="1900" dirty="0">
                <a:solidFill>
                  <a:schemeClr val="bg1"/>
                </a:solidFill>
                <a:latin typeface="Candara"/>
                <a:cs typeface="Candara"/>
              </a:rPr>
              <a:t>usuwanie</a:t>
            </a:r>
            <a:r>
              <a:rPr sz="1900" spc="-55" dirty="0">
                <a:solidFill>
                  <a:schemeClr val="bg1"/>
                </a:solidFill>
                <a:latin typeface="Candara"/>
                <a:cs typeface="Candara"/>
              </a:rPr>
              <a:t> </a:t>
            </a:r>
            <a:r>
              <a:rPr sz="1900" dirty="0">
                <a:solidFill>
                  <a:schemeClr val="bg1"/>
                </a:solidFill>
                <a:latin typeface="Candara"/>
                <a:cs typeface="Candara"/>
              </a:rPr>
              <a:t>źródeł</a:t>
            </a:r>
            <a:r>
              <a:rPr sz="1900" spc="-45" dirty="0">
                <a:solidFill>
                  <a:schemeClr val="bg1"/>
                </a:solidFill>
                <a:latin typeface="Candara"/>
                <a:cs typeface="Candara"/>
              </a:rPr>
              <a:t> </a:t>
            </a:r>
            <a:r>
              <a:rPr sz="1900" dirty="0">
                <a:solidFill>
                  <a:schemeClr val="bg1"/>
                </a:solidFill>
                <a:latin typeface="Candara"/>
                <a:cs typeface="Candara"/>
              </a:rPr>
              <a:t>infekcji</a:t>
            </a:r>
            <a:r>
              <a:rPr sz="1900" spc="-30" dirty="0">
                <a:solidFill>
                  <a:schemeClr val="bg1"/>
                </a:solidFill>
                <a:latin typeface="Candara"/>
                <a:cs typeface="Candara"/>
              </a:rPr>
              <a:t> </a:t>
            </a:r>
            <a:r>
              <a:rPr sz="1900" dirty="0">
                <a:solidFill>
                  <a:schemeClr val="bg1"/>
                </a:solidFill>
                <a:latin typeface="Candara"/>
                <a:cs typeface="Candara"/>
              </a:rPr>
              <a:t>pierwotnej</a:t>
            </a:r>
            <a:r>
              <a:rPr sz="1900" spc="-50" dirty="0">
                <a:solidFill>
                  <a:schemeClr val="bg1"/>
                </a:solidFill>
                <a:latin typeface="Candara"/>
                <a:cs typeface="Candara"/>
              </a:rPr>
              <a:t> </a:t>
            </a:r>
            <a:r>
              <a:rPr sz="1900" dirty="0">
                <a:solidFill>
                  <a:schemeClr val="bg1"/>
                </a:solidFill>
                <a:latin typeface="Candara"/>
                <a:cs typeface="Candara"/>
              </a:rPr>
              <a:t>jakimi</a:t>
            </a:r>
            <a:r>
              <a:rPr sz="1900" spc="-45" dirty="0">
                <a:solidFill>
                  <a:schemeClr val="bg1"/>
                </a:solidFill>
                <a:latin typeface="Candara"/>
                <a:cs typeface="Candara"/>
              </a:rPr>
              <a:t> </a:t>
            </a:r>
            <a:r>
              <a:rPr sz="1900" dirty="0">
                <a:solidFill>
                  <a:schemeClr val="bg1"/>
                </a:solidFill>
                <a:latin typeface="Candara"/>
                <a:cs typeface="Candara"/>
              </a:rPr>
              <a:t>są</a:t>
            </a:r>
            <a:r>
              <a:rPr sz="1900" spc="-45" dirty="0">
                <a:solidFill>
                  <a:schemeClr val="bg1"/>
                </a:solidFill>
                <a:latin typeface="Candara"/>
                <a:cs typeface="Candara"/>
              </a:rPr>
              <a:t> </a:t>
            </a:r>
            <a:r>
              <a:rPr sz="1900" spc="-10" dirty="0">
                <a:solidFill>
                  <a:schemeClr val="bg1"/>
                </a:solidFill>
                <a:latin typeface="Candara"/>
                <a:cs typeface="Candara"/>
              </a:rPr>
              <a:t>zmumifikowane</a:t>
            </a:r>
            <a:r>
              <a:rPr sz="1900" spc="-40" dirty="0">
                <a:solidFill>
                  <a:schemeClr val="bg1"/>
                </a:solidFill>
                <a:latin typeface="Candara"/>
                <a:cs typeface="Candara"/>
              </a:rPr>
              <a:t> </a:t>
            </a:r>
            <a:r>
              <a:rPr sz="1900" spc="-10" dirty="0">
                <a:solidFill>
                  <a:schemeClr val="bg1"/>
                </a:solidFill>
                <a:latin typeface="Candara"/>
                <a:cs typeface="Candara"/>
              </a:rPr>
              <a:t>owoce pozostawione</a:t>
            </a:r>
            <a:r>
              <a:rPr sz="1900" spc="-35" dirty="0">
                <a:solidFill>
                  <a:schemeClr val="bg1"/>
                </a:solidFill>
                <a:latin typeface="Candara"/>
                <a:cs typeface="Candara"/>
              </a:rPr>
              <a:t> </a:t>
            </a:r>
            <a:r>
              <a:rPr sz="1900" dirty="0">
                <a:solidFill>
                  <a:schemeClr val="bg1"/>
                </a:solidFill>
                <a:latin typeface="Candara"/>
                <a:cs typeface="Candara"/>
              </a:rPr>
              <a:t>na</a:t>
            </a:r>
            <a:r>
              <a:rPr sz="1900" spc="-40" dirty="0">
                <a:solidFill>
                  <a:schemeClr val="bg1"/>
                </a:solidFill>
                <a:latin typeface="Candara"/>
                <a:cs typeface="Candara"/>
              </a:rPr>
              <a:t> </a:t>
            </a:r>
            <a:r>
              <a:rPr sz="1900" dirty="0">
                <a:solidFill>
                  <a:schemeClr val="bg1"/>
                </a:solidFill>
                <a:latin typeface="Candara"/>
                <a:cs typeface="Candara"/>
              </a:rPr>
              <a:t>drzewach</a:t>
            </a:r>
            <a:r>
              <a:rPr sz="1900" spc="-35" dirty="0">
                <a:solidFill>
                  <a:schemeClr val="bg1"/>
                </a:solidFill>
                <a:latin typeface="Candara"/>
                <a:cs typeface="Candara"/>
              </a:rPr>
              <a:t> </a:t>
            </a:r>
            <a:r>
              <a:rPr sz="1900" dirty="0">
                <a:solidFill>
                  <a:schemeClr val="bg1"/>
                </a:solidFill>
                <a:latin typeface="Candara"/>
                <a:cs typeface="Candara"/>
              </a:rPr>
              <a:t>oraz</a:t>
            </a:r>
            <a:r>
              <a:rPr sz="1900" spc="-40" dirty="0">
                <a:solidFill>
                  <a:schemeClr val="bg1"/>
                </a:solidFill>
                <a:latin typeface="Candara"/>
                <a:cs typeface="Candara"/>
              </a:rPr>
              <a:t> </a:t>
            </a:r>
            <a:r>
              <a:rPr sz="1900" dirty="0">
                <a:solidFill>
                  <a:schemeClr val="bg1"/>
                </a:solidFill>
                <a:latin typeface="Candara"/>
                <a:cs typeface="Candara"/>
              </a:rPr>
              <a:t>opadłę</a:t>
            </a:r>
            <a:r>
              <a:rPr sz="1900" spc="-40" dirty="0">
                <a:solidFill>
                  <a:schemeClr val="bg1"/>
                </a:solidFill>
                <a:latin typeface="Candara"/>
                <a:cs typeface="Candara"/>
              </a:rPr>
              <a:t> </a:t>
            </a:r>
            <a:r>
              <a:rPr sz="1900" dirty="0">
                <a:solidFill>
                  <a:schemeClr val="bg1"/>
                </a:solidFill>
                <a:latin typeface="Candara"/>
                <a:cs typeface="Candara"/>
              </a:rPr>
              <a:t>z</a:t>
            </a:r>
            <a:r>
              <a:rPr sz="1900" spc="-50" dirty="0">
                <a:solidFill>
                  <a:schemeClr val="bg1"/>
                </a:solidFill>
                <a:latin typeface="Candara"/>
                <a:cs typeface="Candara"/>
              </a:rPr>
              <a:t> </a:t>
            </a:r>
            <a:r>
              <a:rPr sz="1900" dirty="0">
                <a:solidFill>
                  <a:schemeClr val="bg1"/>
                </a:solidFill>
                <a:latin typeface="Candara"/>
                <a:cs typeface="Candara"/>
              </a:rPr>
              <a:t>zarażonych</a:t>
            </a:r>
            <a:r>
              <a:rPr sz="1900" spc="-30" dirty="0">
                <a:solidFill>
                  <a:schemeClr val="bg1"/>
                </a:solidFill>
                <a:latin typeface="Candara"/>
                <a:cs typeface="Candara"/>
              </a:rPr>
              <a:t> </a:t>
            </a:r>
            <a:r>
              <a:rPr sz="1900" dirty="0">
                <a:solidFill>
                  <a:schemeClr val="bg1"/>
                </a:solidFill>
                <a:latin typeface="Candara"/>
                <a:cs typeface="Candara"/>
              </a:rPr>
              <a:t>drzew</a:t>
            </a:r>
            <a:r>
              <a:rPr sz="1900" spc="-45" dirty="0">
                <a:solidFill>
                  <a:schemeClr val="bg1"/>
                </a:solidFill>
                <a:latin typeface="Candara"/>
                <a:cs typeface="Candara"/>
              </a:rPr>
              <a:t> </a:t>
            </a:r>
            <a:r>
              <a:rPr sz="1900" dirty="0">
                <a:solidFill>
                  <a:schemeClr val="bg1"/>
                </a:solidFill>
                <a:latin typeface="Candara"/>
                <a:cs typeface="Candara"/>
              </a:rPr>
              <a:t>liście,</a:t>
            </a:r>
            <a:r>
              <a:rPr sz="1900" spc="-20" dirty="0">
                <a:solidFill>
                  <a:schemeClr val="bg1"/>
                </a:solidFill>
                <a:latin typeface="Candara"/>
                <a:cs typeface="Candara"/>
              </a:rPr>
              <a:t> </a:t>
            </a:r>
            <a:r>
              <a:rPr sz="1900" spc="-10" dirty="0">
                <a:solidFill>
                  <a:schemeClr val="bg1"/>
                </a:solidFill>
                <a:latin typeface="Candara"/>
                <a:cs typeface="Candara"/>
              </a:rPr>
              <a:t>dzięki </a:t>
            </a:r>
            <a:r>
              <a:rPr sz="1900" dirty="0">
                <a:solidFill>
                  <a:schemeClr val="bg1"/>
                </a:solidFill>
                <a:latin typeface="Candara"/>
                <a:cs typeface="Candara"/>
              </a:rPr>
              <a:t>temu</a:t>
            </a:r>
            <a:r>
              <a:rPr sz="1900" spc="-45" dirty="0">
                <a:solidFill>
                  <a:schemeClr val="bg1"/>
                </a:solidFill>
                <a:latin typeface="Candara"/>
                <a:cs typeface="Candara"/>
              </a:rPr>
              <a:t> </a:t>
            </a:r>
            <a:r>
              <a:rPr sz="1900" dirty="0">
                <a:solidFill>
                  <a:schemeClr val="bg1"/>
                </a:solidFill>
                <a:latin typeface="Candara"/>
                <a:cs typeface="Candara"/>
              </a:rPr>
              <a:t>wiosną</a:t>
            </a:r>
            <a:r>
              <a:rPr sz="1900" spc="-20" dirty="0">
                <a:solidFill>
                  <a:schemeClr val="bg1"/>
                </a:solidFill>
                <a:latin typeface="Candara"/>
                <a:cs typeface="Candara"/>
              </a:rPr>
              <a:t> </a:t>
            </a:r>
            <a:r>
              <a:rPr sz="1900" dirty="0">
                <a:solidFill>
                  <a:schemeClr val="bg1"/>
                </a:solidFill>
                <a:latin typeface="Candara"/>
                <a:cs typeface="Candara"/>
              </a:rPr>
              <a:t>nie</a:t>
            </a:r>
            <a:r>
              <a:rPr sz="1900" spc="-50" dirty="0">
                <a:solidFill>
                  <a:schemeClr val="bg1"/>
                </a:solidFill>
                <a:latin typeface="Candara"/>
                <a:cs typeface="Candara"/>
              </a:rPr>
              <a:t> </a:t>
            </a:r>
            <a:r>
              <a:rPr sz="1900" dirty="0">
                <a:solidFill>
                  <a:schemeClr val="bg1"/>
                </a:solidFill>
                <a:latin typeface="Candara"/>
                <a:cs typeface="Candara"/>
              </a:rPr>
              <a:t>będą</a:t>
            </a:r>
            <a:r>
              <a:rPr sz="1900" spc="-40" dirty="0">
                <a:solidFill>
                  <a:schemeClr val="bg1"/>
                </a:solidFill>
                <a:latin typeface="Candara"/>
                <a:cs typeface="Candara"/>
              </a:rPr>
              <a:t> </a:t>
            </a:r>
            <a:r>
              <a:rPr sz="1900" dirty="0">
                <a:solidFill>
                  <a:schemeClr val="bg1"/>
                </a:solidFill>
                <a:latin typeface="Candara"/>
                <a:cs typeface="Candara"/>
              </a:rPr>
              <a:t>stanowiły</a:t>
            </a:r>
            <a:r>
              <a:rPr sz="1900" spc="-35" dirty="0">
                <a:solidFill>
                  <a:schemeClr val="bg1"/>
                </a:solidFill>
                <a:latin typeface="Candara"/>
                <a:cs typeface="Candara"/>
              </a:rPr>
              <a:t> </a:t>
            </a:r>
            <a:r>
              <a:rPr sz="1900" dirty="0">
                <a:solidFill>
                  <a:schemeClr val="bg1"/>
                </a:solidFill>
                <a:latin typeface="Candara"/>
                <a:cs typeface="Candara"/>
              </a:rPr>
              <a:t>one</a:t>
            </a:r>
            <a:r>
              <a:rPr sz="1900" spc="-40" dirty="0">
                <a:solidFill>
                  <a:schemeClr val="bg1"/>
                </a:solidFill>
                <a:latin typeface="Candara"/>
                <a:cs typeface="Candara"/>
              </a:rPr>
              <a:t> </a:t>
            </a:r>
            <a:r>
              <a:rPr sz="1900" dirty="0">
                <a:solidFill>
                  <a:schemeClr val="bg1"/>
                </a:solidFill>
                <a:latin typeface="Candara"/>
                <a:cs typeface="Candara"/>
              </a:rPr>
              <a:t>źródła</a:t>
            </a:r>
            <a:r>
              <a:rPr sz="1900" spc="-35" dirty="0">
                <a:solidFill>
                  <a:schemeClr val="bg1"/>
                </a:solidFill>
                <a:latin typeface="Candara"/>
                <a:cs typeface="Candara"/>
              </a:rPr>
              <a:t> </a:t>
            </a:r>
            <a:r>
              <a:rPr sz="1900" dirty="0">
                <a:solidFill>
                  <a:schemeClr val="bg1"/>
                </a:solidFill>
                <a:latin typeface="Candara"/>
                <a:cs typeface="Candara"/>
              </a:rPr>
              <a:t>zakażenia</a:t>
            </a:r>
            <a:r>
              <a:rPr sz="1900" spc="-40" dirty="0">
                <a:solidFill>
                  <a:schemeClr val="bg1"/>
                </a:solidFill>
                <a:latin typeface="Candara"/>
                <a:cs typeface="Candara"/>
              </a:rPr>
              <a:t> </a:t>
            </a:r>
            <a:r>
              <a:rPr sz="1900" spc="-10" dirty="0">
                <a:solidFill>
                  <a:schemeClr val="bg1"/>
                </a:solidFill>
                <a:latin typeface="Candara"/>
                <a:cs typeface="Candara"/>
              </a:rPr>
              <a:t>(opryskiwanie</a:t>
            </a:r>
            <a:r>
              <a:rPr sz="1900" spc="-25" dirty="0">
                <a:solidFill>
                  <a:schemeClr val="bg1"/>
                </a:solidFill>
                <a:latin typeface="Candara"/>
                <a:cs typeface="Candara"/>
              </a:rPr>
              <a:t> </a:t>
            </a:r>
            <a:r>
              <a:rPr sz="1900" spc="-10" dirty="0">
                <a:solidFill>
                  <a:schemeClr val="bg1"/>
                </a:solidFill>
                <a:latin typeface="Candara"/>
                <a:cs typeface="Candara"/>
              </a:rPr>
              <a:t>liści </a:t>
            </a:r>
            <a:r>
              <a:rPr sz="1900" dirty="0">
                <a:solidFill>
                  <a:schemeClr val="bg1"/>
                </a:solidFill>
                <a:latin typeface="Candara"/>
                <a:cs typeface="Candara"/>
              </a:rPr>
              <a:t>5%</a:t>
            </a:r>
            <a:r>
              <a:rPr sz="1900" spc="-55" dirty="0">
                <a:solidFill>
                  <a:schemeClr val="bg1"/>
                </a:solidFill>
                <a:latin typeface="Candara"/>
                <a:cs typeface="Candara"/>
              </a:rPr>
              <a:t> </a:t>
            </a:r>
            <a:r>
              <a:rPr sz="1900" dirty="0">
                <a:solidFill>
                  <a:schemeClr val="bg1"/>
                </a:solidFill>
                <a:latin typeface="Candara"/>
                <a:cs typeface="Candara"/>
              </a:rPr>
              <a:t>roztworem</a:t>
            </a:r>
            <a:r>
              <a:rPr sz="1900" spc="-50" dirty="0">
                <a:solidFill>
                  <a:schemeClr val="bg1"/>
                </a:solidFill>
                <a:latin typeface="Candara"/>
                <a:cs typeface="Candara"/>
              </a:rPr>
              <a:t> </a:t>
            </a:r>
            <a:r>
              <a:rPr sz="1900" dirty="0">
                <a:solidFill>
                  <a:schemeClr val="bg1"/>
                </a:solidFill>
                <a:latin typeface="Candara"/>
                <a:cs typeface="Candara"/>
              </a:rPr>
              <a:t>mocznika</a:t>
            </a:r>
            <a:r>
              <a:rPr sz="1900" spc="-35" dirty="0">
                <a:solidFill>
                  <a:schemeClr val="bg1"/>
                </a:solidFill>
                <a:latin typeface="Candara"/>
                <a:cs typeface="Candara"/>
              </a:rPr>
              <a:t> </a:t>
            </a:r>
            <a:r>
              <a:rPr sz="1900" dirty="0">
                <a:solidFill>
                  <a:schemeClr val="bg1"/>
                </a:solidFill>
                <a:latin typeface="Candara"/>
                <a:cs typeface="Candara"/>
              </a:rPr>
              <a:t>przyspiesza</a:t>
            </a:r>
            <a:r>
              <a:rPr sz="1900" spc="-35" dirty="0">
                <a:solidFill>
                  <a:schemeClr val="bg1"/>
                </a:solidFill>
                <a:latin typeface="Candara"/>
                <a:cs typeface="Candara"/>
              </a:rPr>
              <a:t> </a:t>
            </a:r>
            <a:r>
              <a:rPr sz="1900" dirty="0">
                <a:solidFill>
                  <a:schemeClr val="bg1"/>
                </a:solidFill>
                <a:latin typeface="Candara"/>
                <a:cs typeface="Candara"/>
              </a:rPr>
              <a:t>ich</a:t>
            </a:r>
            <a:r>
              <a:rPr sz="1900" spc="-40" dirty="0">
                <a:solidFill>
                  <a:schemeClr val="bg1"/>
                </a:solidFill>
                <a:latin typeface="Candara"/>
                <a:cs typeface="Candara"/>
              </a:rPr>
              <a:t> </a:t>
            </a:r>
            <a:r>
              <a:rPr sz="1900" spc="-10" dirty="0">
                <a:solidFill>
                  <a:schemeClr val="bg1"/>
                </a:solidFill>
                <a:latin typeface="Candara"/>
                <a:cs typeface="Candara"/>
              </a:rPr>
              <a:t>rozkład),</a:t>
            </a:r>
            <a:endParaRPr sz="1900" dirty="0">
              <a:solidFill>
                <a:schemeClr val="bg1"/>
              </a:solidFill>
              <a:latin typeface="Candara"/>
              <a:cs typeface="Candara"/>
            </a:endParaRPr>
          </a:p>
          <a:p>
            <a:pPr>
              <a:lnSpc>
                <a:spcPct val="100000"/>
              </a:lnSpc>
              <a:spcBef>
                <a:spcPts val="430"/>
              </a:spcBef>
              <a:buClr>
                <a:srgbClr val="30B6FC"/>
              </a:buClr>
              <a:buFont typeface="Symbol"/>
              <a:buChar char=""/>
            </a:pPr>
            <a:endParaRPr sz="1900" dirty="0">
              <a:solidFill>
                <a:schemeClr val="bg1"/>
              </a:solidFill>
              <a:latin typeface="Candara"/>
              <a:cs typeface="Candara"/>
            </a:endParaRPr>
          </a:p>
          <a:p>
            <a:pPr marL="287020" marR="314960" indent="-274320">
              <a:lnSpc>
                <a:spcPts val="1820"/>
              </a:lnSpc>
              <a:spcBef>
                <a:spcPts val="5"/>
              </a:spcBef>
              <a:buClr>
                <a:srgbClr val="30B6FC"/>
              </a:buClr>
              <a:buFont typeface="Symbol"/>
              <a:buChar char=""/>
              <a:tabLst>
                <a:tab pos="287020" algn="l"/>
              </a:tabLst>
            </a:pPr>
            <a:r>
              <a:rPr sz="1900" dirty="0">
                <a:solidFill>
                  <a:schemeClr val="bg1"/>
                </a:solidFill>
                <a:latin typeface="Candara"/>
                <a:cs typeface="Candara"/>
              </a:rPr>
              <a:t>po</a:t>
            </a:r>
            <a:r>
              <a:rPr sz="1900" spc="-50" dirty="0">
                <a:solidFill>
                  <a:schemeClr val="bg1"/>
                </a:solidFill>
                <a:latin typeface="Candara"/>
                <a:cs typeface="Candara"/>
              </a:rPr>
              <a:t> </a:t>
            </a:r>
            <a:r>
              <a:rPr sz="1900" dirty="0">
                <a:solidFill>
                  <a:schemeClr val="bg1"/>
                </a:solidFill>
                <a:latin typeface="Candara"/>
                <a:cs typeface="Candara"/>
              </a:rPr>
              <a:t>wystąpieniu</a:t>
            </a:r>
            <a:r>
              <a:rPr sz="1900" spc="-35" dirty="0">
                <a:solidFill>
                  <a:schemeClr val="bg1"/>
                </a:solidFill>
                <a:latin typeface="Candara"/>
                <a:cs typeface="Candara"/>
              </a:rPr>
              <a:t> </a:t>
            </a:r>
            <a:r>
              <a:rPr sz="1900" dirty="0">
                <a:solidFill>
                  <a:schemeClr val="bg1"/>
                </a:solidFill>
                <a:latin typeface="Candara"/>
                <a:cs typeface="Candara"/>
              </a:rPr>
              <a:t>objawów</a:t>
            </a:r>
            <a:r>
              <a:rPr sz="1900" spc="-45" dirty="0">
                <a:solidFill>
                  <a:schemeClr val="bg1"/>
                </a:solidFill>
                <a:latin typeface="Candara"/>
                <a:cs typeface="Candara"/>
              </a:rPr>
              <a:t> </a:t>
            </a:r>
            <a:r>
              <a:rPr sz="1900" dirty="0">
                <a:solidFill>
                  <a:schemeClr val="bg1"/>
                </a:solidFill>
                <a:latin typeface="Candara"/>
                <a:cs typeface="Candara"/>
              </a:rPr>
              <a:t>chorobowych</a:t>
            </a:r>
            <a:r>
              <a:rPr sz="1900" spc="-20" dirty="0">
                <a:solidFill>
                  <a:schemeClr val="bg1"/>
                </a:solidFill>
                <a:latin typeface="Candara"/>
                <a:cs typeface="Candara"/>
              </a:rPr>
              <a:t> </a:t>
            </a:r>
            <a:r>
              <a:rPr sz="1900" dirty="0">
                <a:solidFill>
                  <a:schemeClr val="bg1"/>
                </a:solidFill>
                <a:latin typeface="Candara"/>
                <a:cs typeface="Candara"/>
              </a:rPr>
              <a:t>na</a:t>
            </a:r>
            <a:r>
              <a:rPr sz="1900" spc="-45" dirty="0">
                <a:solidFill>
                  <a:schemeClr val="bg1"/>
                </a:solidFill>
                <a:latin typeface="Candara"/>
                <a:cs typeface="Candara"/>
              </a:rPr>
              <a:t> </a:t>
            </a:r>
            <a:r>
              <a:rPr sz="1900" dirty="0">
                <a:solidFill>
                  <a:schemeClr val="bg1"/>
                </a:solidFill>
                <a:latin typeface="Candara"/>
                <a:cs typeface="Candara"/>
              </a:rPr>
              <a:t>pniach</a:t>
            </a:r>
            <a:r>
              <a:rPr sz="1900" spc="-45" dirty="0">
                <a:solidFill>
                  <a:schemeClr val="bg1"/>
                </a:solidFill>
                <a:latin typeface="Candara"/>
                <a:cs typeface="Candara"/>
              </a:rPr>
              <a:t> </a:t>
            </a:r>
            <a:r>
              <a:rPr sz="1900" dirty="0">
                <a:solidFill>
                  <a:schemeClr val="bg1"/>
                </a:solidFill>
                <a:latin typeface="Candara"/>
                <a:cs typeface="Candara"/>
              </a:rPr>
              <a:t>i</a:t>
            </a:r>
            <a:r>
              <a:rPr sz="1900" spc="-55" dirty="0">
                <a:solidFill>
                  <a:schemeClr val="bg1"/>
                </a:solidFill>
                <a:latin typeface="Candara"/>
                <a:cs typeface="Candara"/>
              </a:rPr>
              <a:t> </a:t>
            </a:r>
            <a:r>
              <a:rPr sz="1900" dirty="0">
                <a:solidFill>
                  <a:schemeClr val="bg1"/>
                </a:solidFill>
                <a:latin typeface="Candara"/>
                <a:cs typeface="Candara"/>
              </a:rPr>
              <a:t>grubych</a:t>
            </a:r>
            <a:r>
              <a:rPr sz="1900" spc="-40" dirty="0">
                <a:solidFill>
                  <a:schemeClr val="bg1"/>
                </a:solidFill>
                <a:latin typeface="Candara"/>
                <a:cs typeface="Candara"/>
              </a:rPr>
              <a:t> </a:t>
            </a:r>
            <a:r>
              <a:rPr sz="1900" spc="-10" dirty="0">
                <a:solidFill>
                  <a:schemeClr val="bg1"/>
                </a:solidFill>
                <a:latin typeface="Candara"/>
                <a:cs typeface="Candara"/>
              </a:rPr>
              <a:t>konarach, </a:t>
            </a:r>
            <a:r>
              <a:rPr sz="1900" dirty="0">
                <a:solidFill>
                  <a:schemeClr val="bg1"/>
                </a:solidFill>
                <a:latin typeface="Candara"/>
                <a:cs typeface="Candara"/>
              </a:rPr>
              <a:t>wycinanie</a:t>
            </a:r>
            <a:r>
              <a:rPr sz="1900" spc="-35" dirty="0">
                <a:solidFill>
                  <a:schemeClr val="bg1"/>
                </a:solidFill>
                <a:latin typeface="Candara"/>
                <a:cs typeface="Candara"/>
              </a:rPr>
              <a:t> </a:t>
            </a:r>
            <a:r>
              <a:rPr sz="1900" dirty="0">
                <a:solidFill>
                  <a:schemeClr val="bg1"/>
                </a:solidFill>
                <a:latin typeface="Candara"/>
                <a:cs typeface="Candara"/>
              </a:rPr>
              <a:t>porażonej</a:t>
            </a:r>
            <a:r>
              <a:rPr sz="1900" spc="-50" dirty="0">
                <a:solidFill>
                  <a:schemeClr val="bg1"/>
                </a:solidFill>
                <a:latin typeface="Candara"/>
                <a:cs typeface="Candara"/>
              </a:rPr>
              <a:t> </a:t>
            </a:r>
            <a:r>
              <a:rPr sz="1900" dirty="0">
                <a:solidFill>
                  <a:schemeClr val="bg1"/>
                </a:solidFill>
                <a:latin typeface="Candara"/>
                <a:cs typeface="Candara"/>
              </a:rPr>
              <a:t>tkanki</a:t>
            </a:r>
            <a:r>
              <a:rPr sz="1900" spc="-45" dirty="0">
                <a:solidFill>
                  <a:schemeClr val="bg1"/>
                </a:solidFill>
                <a:latin typeface="Candara"/>
                <a:cs typeface="Candara"/>
              </a:rPr>
              <a:t> </a:t>
            </a:r>
            <a:r>
              <a:rPr sz="1900" dirty="0">
                <a:solidFill>
                  <a:schemeClr val="bg1"/>
                </a:solidFill>
                <a:latin typeface="Candara"/>
                <a:cs typeface="Candara"/>
              </a:rPr>
              <a:t>korowej</a:t>
            </a:r>
            <a:r>
              <a:rPr sz="1900" spc="-40" dirty="0">
                <a:solidFill>
                  <a:schemeClr val="bg1"/>
                </a:solidFill>
                <a:latin typeface="Candara"/>
                <a:cs typeface="Candara"/>
              </a:rPr>
              <a:t> </a:t>
            </a:r>
            <a:r>
              <a:rPr sz="1900" dirty="0">
                <a:solidFill>
                  <a:schemeClr val="bg1"/>
                </a:solidFill>
                <a:latin typeface="Candara"/>
                <a:cs typeface="Candara"/>
              </a:rPr>
              <a:t>aż</a:t>
            </a:r>
            <a:r>
              <a:rPr sz="1900" spc="-35" dirty="0">
                <a:solidFill>
                  <a:schemeClr val="bg1"/>
                </a:solidFill>
                <a:latin typeface="Candara"/>
                <a:cs typeface="Candara"/>
              </a:rPr>
              <a:t> </a:t>
            </a:r>
            <a:r>
              <a:rPr sz="1900" dirty="0">
                <a:solidFill>
                  <a:schemeClr val="bg1"/>
                </a:solidFill>
                <a:latin typeface="Candara"/>
                <a:cs typeface="Candara"/>
              </a:rPr>
              <a:t>do</a:t>
            </a:r>
            <a:r>
              <a:rPr sz="1900" spc="-45" dirty="0">
                <a:solidFill>
                  <a:schemeClr val="bg1"/>
                </a:solidFill>
                <a:latin typeface="Candara"/>
                <a:cs typeface="Candara"/>
              </a:rPr>
              <a:t> </a:t>
            </a:r>
            <a:r>
              <a:rPr sz="1900" dirty="0">
                <a:solidFill>
                  <a:schemeClr val="bg1"/>
                </a:solidFill>
                <a:latin typeface="Candara"/>
                <a:cs typeface="Candara"/>
              </a:rPr>
              <a:t>drewna</a:t>
            </a:r>
            <a:r>
              <a:rPr sz="1900" spc="-35" dirty="0">
                <a:solidFill>
                  <a:schemeClr val="bg1"/>
                </a:solidFill>
                <a:latin typeface="Candara"/>
                <a:cs typeface="Candara"/>
              </a:rPr>
              <a:t> </a:t>
            </a:r>
            <a:r>
              <a:rPr sz="1900" dirty="0">
                <a:solidFill>
                  <a:schemeClr val="bg1"/>
                </a:solidFill>
                <a:latin typeface="Candara"/>
                <a:cs typeface="Candara"/>
              </a:rPr>
              <a:t>i</a:t>
            </a:r>
            <a:r>
              <a:rPr sz="1900" spc="-45" dirty="0">
                <a:solidFill>
                  <a:schemeClr val="bg1"/>
                </a:solidFill>
                <a:latin typeface="Candara"/>
                <a:cs typeface="Candara"/>
              </a:rPr>
              <a:t> </a:t>
            </a:r>
            <a:r>
              <a:rPr sz="1900" spc="-10" dirty="0">
                <a:solidFill>
                  <a:schemeClr val="bg1"/>
                </a:solidFill>
                <a:latin typeface="Candara"/>
                <a:cs typeface="Candara"/>
              </a:rPr>
              <a:t>zabezpieczanie </a:t>
            </a:r>
            <a:r>
              <a:rPr sz="1900" dirty="0">
                <a:solidFill>
                  <a:schemeClr val="bg1"/>
                </a:solidFill>
                <a:latin typeface="Candara"/>
                <a:cs typeface="Candara"/>
              </a:rPr>
              <a:t>powstałych</a:t>
            </a:r>
            <a:r>
              <a:rPr sz="1900" spc="-30" dirty="0">
                <a:solidFill>
                  <a:schemeClr val="bg1"/>
                </a:solidFill>
                <a:latin typeface="Candara"/>
                <a:cs typeface="Candara"/>
              </a:rPr>
              <a:t> </a:t>
            </a:r>
            <a:r>
              <a:rPr sz="1900" dirty="0">
                <a:solidFill>
                  <a:schemeClr val="bg1"/>
                </a:solidFill>
                <a:latin typeface="Candara"/>
                <a:cs typeface="Candara"/>
              </a:rPr>
              <a:t>ran</a:t>
            </a:r>
            <a:r>
              <a:rPr sz="1900" spc="-30" dirty="0">
                <a:solidFill>
                  <a:schemeClr val="bg1"/>
                </a:solidFill>
                <a:latin typeface="Candara"/>
                <a:cs typeface="Candara"/>
              </a:rPr>
              <a:t> </a:t>
            </a:r>
            <a:r>
              <a:rPr sz="1900" dirty="0">
                <a:solidFill>
                  <a:schemeClr val="bg1"/>
                </a:solidFill>
                <a:latin typeface="Candara"/>
                <a:cs typeface="Candara"/>
              </a:rPr>
              <a:t>pastami</a:t>
            </a:r>
            <a:r>
              <a:rPr sz="1900" spc="-50" dirty="0">
                <a:solidFill>
                  <a:schemeClr val="bg1"/>
                </a:solidFill>
                <a:latin typeface="Candara"/>
                <a:cs typeface="Candara"/>
              </a:rPr>
              <a:t> </a:t>
            </a:r>
            <a:r>
              <a:rPr sz="1900" dirty="0">
                <a:solidFill>
                  <a:schemeClr val="bg1"/>
                </a:solidFill>
                <a:latin typeface="Candara"/>
                <a:cs typeface="Candara"/>
              </a:rPr>
              <a:t>ochronnymi,</a:t>
            </a:r>
            <a:r>
              <a:rPr sz="1900" spc="-35" dirty="0">
                <a:solidFill>
                  <a:schemeClr val="bg1"/>
                </a:solidFill>
                <a:latin typeface="Candara"/>
                <a:cs typeface="Candara"/>
              </a:rPr>
              <a:t> </a:t>
            </a:r>
            <a:r>
              <a:rPr sz="1900" dirty="0">
                <a:solidFill>
                  <a:schemeClr val="bg1"/>
                </a:solidFill>
                <a:latin typeface="Candara"/>
                <a:cs typeface="Candara"/>
              </a:rPr>
              <a:t>a</a:t>
            </a:r>
            <a:r>
              <a:rPr sz="1900" spc="-30" dirty="0">
                <a:solidFill>
                  <a:schemeClr val="bg1"/>
                </a:solidFill>
                <a:latin typeface="Candara"/>
                <a:cs typeface="Candara"/>
              </a:rPr>
              <a:t> </a:t>
            </a:r>
            <a:r>
              <a:rPr sz="1900" dirty="0">
                <a:solidFill>
                  <a:schemeClr val="bg1"/>
                </a:solidFill>
                <a:latin typeface="Candara"/>
                <a:cs typeface="Candara"/>
              </a:rPr>
              <a:t>także</a:t>
            </a:r>
            <a:r>
              <a:rPr sz="1900" spc="-45" dirty="0">
                <a:solidFill>
                  <a:schemeClr val="bg1"/>
                </a:solidFill>
                <a:latin typeface="Candara"/>
                <a:cs typeface="Candara"/>
              </a:rPr>
              <a:t> </a:t>
            </a:r>
            <a:r>
              <a:rPr sz="1900" spc="-10" dirty="0">
                <a:solidFill>
                  <a:schemeClr val="bg1"/>
                </a:solidFill>
                <a:latin typeface="Candara"/>
                <a:cs typeface="Candara"/>
              </a:rPr>
              <a:t>zabezpieczanie</a:t>
            </a:r>
            <a:r>
              <a:rPr sz="1900" spc="-45" dirty="0">
                <a:solidFill>
                  <a:schemeClr val="bg1"/>
                </a:solidFill>
                <a:latin typeface="Candara"/>
                <a:cs typeface="Candara"/>
              </a:rPr>
              <a:t> </a:t>
            </a:r>
            <a:r>
              <a:rPr sz="1900" dirty="0">
                <a:solidFill>
                  <a:schemeClr val="bg1"/>
                </a:solidFill>
                <a:latin typeface="Candara"/>
                <a:cs typeface="Candara"/>
              </a:rPr>
              <a:t>ran</a:t>
            </a:r>
            <a:r>
              <a:rPr sz="1900" spc="-35" dirty="0">
                <a:solidFill>
                  <a:schemeClr val="bg1"/>
                </a:solidFill>
                <a:latin typeface="Candara"/>
                <a:cs typeface="Candara"/>
              </a:rPr>
              <a:t> </a:t>
            </a:r>
            <a:r>
              <a:rPr sz="1900" spc="-25" dirty="0">
                <a:solidFill>
                  <a:schemeClr val="bg1"/>
                </a:solidFill>
                <a:latin typeface="Candara"/>
                <a:cs typeface="Candara"/>
              </a:rPr>
              <a:t>na</a:t>
            </a:r>
            <a:endParaRPr sz="1900" dirty="0">
              <a:solidFill>
                <a:schemeClr val="bg1"/>
              </a:solidFill>
              <a:latin typeface="Candara"/>
              <a:cs typeface="Candara"/>
            </a:endParaRPr>
          </a:p>
          <a:p>
            <a:pPr marL="287020">
              <a:lnSpc>
                <a:spcPts val="1620"/>
              </a:lnSpc>
            </a:pPr>
            <a:r>
              <a:rPr sz="1900" dirty="0">
                <a:solidFill>
                  <a:schemeClr val="bg1"/>
                </a:solidFill>
                <a:latin typeface="Candara"/>
                <a:cs typeface="Candara"/>
              </a:rPr>
              <a:t>pędach</a:t>
            </a:r>
            <a:r>
              <a:rPr sz="1900" spc="-55" dirty="0">
                <a:solidFill>
                  <a:schemeClr val="bg1"/>
                </a:solidFill>
                <a:latin typeface="Candara"/>
                <a:cs typeface="Candara"/>
              </a:rPr>
              <a:t> </a:t>
            </a:r>
            <a:r>
              <a:rPr sz="1900" dirty="0">
                <a:solidFill>
                  <a:schemeClr val="bg1"/>
                </a:solidFill>
                <a:latin typeface="Candara"/>
                <a:cs typeface="Candara"/>
              </a:rPr>
              <a:t>powstałych</a:t>
            </a:r>
            <a:r>
              <a:rPr sz="1900" spc="-35" dirty="0">
                <a:solidFill>
                  <a:schemeClr val="bg1"/>
                </a:solidFill>
                <a:latin typeface="Candara"/>
                <a:cs typeface="Candara"/>
              </a:rPr>
              <a:t> </a:t>
            </a:r>
            <a:r>
              <a:rPr sz="1900" dirty="0">
                <a:solidFill>
                  <a:schemeClr val="bg1"/>
                </a:solidFill>
                <a:latin typeface="Candara"/>
                <a:cs typeface="Candara"/>
              </a:rPr>
              <a:t>po</a:t>
            </a:r>
            <a:r>
              <a:rPr sz="1900" spc="-55" dirty="0">
                <a:solidFill>
                  <a:schemeClr val="bg1"/>
                </a:solidFill>
                <a:latin typeface="Candara"/>
                <a:cs typeface="Candara"/>
              </a:rPr>
              <a:t> </a:t>
            </a:r>
            <a:r>
              <a:rPr sz="1900" dirty="0">
                <a:solidFill>
                  <a:schemeClr val="bg1"/>
                </a:solidFill>
                <a:latin typeface="Candara"/>
                <a:cs typeface="Candara"/>
              </a:rPr>
              <a:t>gradobiciu,</a:t>
            </a:r>
            <a:r>
              <a:rPr sz="1900" spc="-40" dirty="0">
                <a:solidFill>
                  <a:schemeClr val="bg1"/>
                </a:solidFill>
                <a:latin typeface="Candara"/>
                <a:cs typeface="Candara"/>
              </a:rPr>
              <a:t> </a:t>
            </a:r>
            <a:r>
              <a:rPr sz="1900" dirty="0">
                <a:solidFill>
                  <a:schemeClr val="bg1"/>
                </a:solidFill>
                <a:latin typeface="Candara"/>
                <a:cs typeface="Candara"/>
              </a:rPr>
              <a:t>poprzez</a:t>
            </a:r>
            <a:r>
              <a:rPr sz="1900" spc="-60" dirty="0">
                <a:solidFill>
                  <a:schemeClr val="bg1"/>
                </a:solidFill>
                <a:latin typeface="Candara"/>
                <a:cs typeface="Candara"/>
              </a:rPr>
              <a:t> </a:t>
            </a:r>
            <a:r>
              <a:rPr sz="1900" dirty="0">
                <a:solidFill>
                  <a:schemeClr val="bg1"/>
                </a:solidFill>
                <a:latin typeface="Candara"/>
                <a:cs typeface="Candara"/>
              </a:rPr>
              <a:t>opryskiwanie</a:t>
            </a:r>
            <a:r>
              <a:rPr sz="1900" spc="-35" dirty="0">
                <a:solidFill>
                  <a:schemeClr val="bg1"/>
                </a:solidFill>
                <a:latin typeface="Candara"/>
                <a:cs typeface="Candara"/>
              </a:rPr>
              <a:t> </a:t>
            </a:r>
            <a:r>
              <a:rPr sz="1900" spc="-10" dirty="0">
                <a:solidFill>
                  <a:schemeClr val="bg1"/>
                </a:solidFill>
                <a:latin typeface="Candara"/>
                <a:cs typeface="Candara"/>
              </a:rPr>
              <a:t>drzew</a:t>
            </a:r>
            <a:endParaRPr sz="1900" dirty="0">
              <a:solidFill>
                <a:schemeClr val="bg1"/>
              </a:solidFill>
              <a:latin typeface="Candara"/>
              <a:cs typeface="Candara"/>
            </a:endParaRPr>
          </a:p>
          <a:p>
            <a:pPr marL="287020">
              <a:lnSpc>
                <a:spcPts val="2055"/>
              </a:lnSpc>
            </a:pPr>
            <a:r>
              <a:rPr sz="1900" dirty="0">
                <a:solidFill>
                  <a:schemeClr val="bg1"/>
                </a:solidFill>
                <a:latin typeface="Candara"/>
                <a:cs typeface="Candara"/>
              </a:rPr>
              <a:t>fungicydami</a:t>
            </a:r>
            <a:r>
              <a:rPr sz="1900" spc="-40" dirty="0">
                <a:solidFill>
                  <a:schemeClr val="bg1"/>
                </a:solidFill>
                <a:latin typeface="Candara"/>
                <a:cs typeface="Candara"/>
              </a:rPr>
              <a:t> </a:t>
            </a:r>
            <a:r>
              <a:rPr sz="1900" dirty="0">
                <a:solidFill>
                  <a:schemeClr val="bg1"/>
                </a:solidFill>
                <a:latin typeface="Candara"/>
                <a:cs typeface="Candara"/>
              </a:rPr>
              <a:t>o</a:t>
            </a:r>
            <a:r>
              <a:rPr sz="1900" spc="-50" dirty="0">
                <a:solidFill>
                  <a:schemeClr val="bg1"/>
                </a:solidFill>
                <a:latin typeface="Candara"/>
                <a:cs typeface="Candara"/>
              </a:rPr>
              <a:t> </a:t>
            </a:r>
            <a:r>
              <a:rPr sz="1900" dirty="0">
                <a:solidFill>
                  <a:schemeClr val="bg1"/>
                </a:solidFill>
                <a:latin typeface="Candara"/>
                <a:cs typeface="Candara"/>
              </a:rPr>
              <a:t>działaniu</a:t>
            </a:r>
            <a:r>
              <a:rPr sz="1900" spc="-55" dirty="0">
                <a:solidFill>
                  <a:schemeClr val="bg1"/>
                </a:solidFill>
                <a:latin typeface="Candara"/>
                <a:cs typeface="Candara"/>
              </a:rPr>
              <a:t> </a:t>
            </a:r>
            <a:r>
              <a:rPr sz="1900" spc="-10" dirty="0">
                <a:solidFill>
                  <a:schemeClr val="bg1"/>
                </a:solidFill>
                <a:latin typeface="Candara"/>
                <a:cs typeface="Candara"/>
              </a:rPr>
              <a:t>układowym,</a:t>
            </a:r>
            <a:endParaRPr sz="1900" dirty="0">
              <a:solidFill>
                <a:schemeClr val="bg1"/>
              </a:solidFill>
              <a:latin typeface="Candara"/>
              <a:cs typeface="Candara"/>
            </a:endParaRPr>
          </a:p>
          <a:p>
            <a:pPr>
              <a:lnSpc>
                <a:spcPct val="100000"/>
              </a:lnSpc>
              <a:spcBef>
                <a:spcPts val="400"/>
              </a:spcBef>
            </a:pPr>
            <a:endParaRPr sz="1900" dirty="0">
              <a:solidFill>
                <a:schemeClr val="bg1"/>
              </a:solidFill>
              <a:latin typeface="Candara"/>
              <a:cs typeface="Candara"/>
            </a:endParaRPr>
          </a:p>
          <a:p>
            <a:pPr marL="287020" marR="218440" indent="-274320">
              <a:lnSpc>
                <a:spcPts val="1820"/>
              </a:lnSpc>
              <a:spcBef>
                <a:spcPts val="5"/>
              </a:spcBef>
              <a:buClr>
                <a:srgbClr val="30B6FC"/>
              </a:buClr>
              <a:buFont typeface="Symbol"/>
              <a:buChar char=""/>
              <a:tabLst>
                <a:tab pos="287020" algn="l"/>
              </a:tabLst>
            </a:pPr>
            <a:r>
              <a:rPr sz="1900" dirty="0">
                <a:solidFill>
                  <a:schemeClr val="bg1"/>
                </a:solidFill>
                <a:latin typeface="Candara"/>
                <a:cs typeface="Candara"/>
              </a:rPr>
              <a:t>unikanie</a:t>
            </a:r>
            <a:r>
              <a:rPr sz="1900" spc="-45" dirty="0">
                <a:solidFill>
                  <a:schemeClr val="bg1"/>
                </a:solidFill>
                <a:latin typeface="Candara"/>
                <a:cs typeface="Candara"/>
              </a:rPr>
              <a:t> </a:t>
            </a:r>
            <a:r>
              <a:rPr sz="1900" spc="-10" dirty="0">
                <a:solidFill>
                  <a:schemeClr val="bg1"/>
                </a:solidFill>
                <a:latin typeface="Candara"/>
                <a:cs typeface="Candara"/>
              </a:rPr>
              <a:t>przenoszenia</a:t>
            </a:r>
            <a:r>
              <a:rPr sz="1900" spc="-30" dirty="0">
                <a:solidFill>
                  <a:schemeClr val="bg1"/>
                </a:solidFill>
                <a:latin typeface="Candara"/>
                <a:cs typeface="Candara"/>
              </a:rPr>
              <a:t> </a:t>
            </a:r>
            <a:r>
              <a:rPr sz="1900" spc="-10" dirty="0">
                <a:solidFill>
                  <a:schemeClr val="bg1"/>
                </a:solidFill>
                <a:latin typeface="Candara"/>
                <a:cs typeface="Candara"/>
              </a:rPr>
              <a:t>patogenów</a:t>
            </a:r>
            <a:r>
              <a:rPr sz="1900" spc="-40" dirty="0">
                <a:solidFill>
                  <a:schemeClr val="bg1"/>
                </a:solidFill>
                <a:latin typeface="Candara"/>
                <a:cs typeface="Candara"/>
              </a:rPr>
              <a:t> </a:t>
            </a:r>
            <a:r>
              <a:rPr sz="1900" dirty="0">
                <a:solidFill>
                  <a:schemeClr val="bg1"/>
                </a:solidFill>
                <a:latin typeface="Candara"/>
                <a:cs typeface="Candara"/>
              </a:rPr>
              <a:t>na</a:t>
            </a:r>
            <a:r>
              <a:rPr sz="1900" spc="-35" dirty="0">
                <a:solidFill>
                  <a:schemeClr val="bg1"/>
                </a:solidFill>
                <a:latin typeface="Candara"/>
                <a:cs typeface="Candara"/>
              </a:rPr>
              <a:t> </a:t>
            </a:r>
            <a:r>
              <a:rPr sz="1900" dirty="0">
                <a:solidFill>
                  <a:schemeClr val="bg1"/>
                </a:solidFill>
                <a:latin typeface="Candara"/>
                <a:cs typeface="Candara"/>
              </a:rPr>
              <a:t>narzędziach</a:t>
            </a:r>
            <a:r>
              <a:rPr sz="1900" spc="-30" dirty="0">
                <a:solidFill>
                  <a:schemeClr val="bg1"/>
                </a:solidFill>
                <a:latin typeface="Candara"/>
                <a:cs typeface="Candara"/>
              </a:rPr>
              <a:t> </a:t>
            </a:r>
            <a:r>
              <a:rPr sz="1900" dirty="0">
                <a:solidFill>
                  <a:schemeClr val="bg1"/>
                </a:solidFill>
                <a:latin typeface="Candara"/>
                <a:cs typeface="Candara"/>
              </a:rPr>
              <a:t>do</a:t>
            </a:r>
            <a:r>
              <a:rPr sz="1900" spc="-25" dirty="0">
                <a:solidFill>
                  <a:schemeClr val="bg1"/>
                </a:solidFill>
                <a:latin typeface="Candara"/>
                <a:cs typeface="Candara"/>
              </a:rPr>
              <a:t> </a:t>
            </a:r>
            <a:r>
              <a:rPr sz="1900" dirty="0">
                <a:solidFill>
                  <a:schemeClr val="bg1"/>
                </a:solidFill>
                <a:latin typeface="Candara"/>
                <a:cs typeface="Candara"/>
              </a:rPr>
              <a:t>cięcia </a:t>
            </a:r>
            <a:r>
              <a:rPr sz="1900" spc="-10" dirty="0">
                <a:solidFill>
                  <a:schemeClr val="bg1"/>
                </a:solidFill>
                <a:latin typeface="Candara"/>
                <a:cs typeface="Candara"/>
              </a:rPr>
              <a:t>(narzędzia dezynfekujemy</a:t>
            </a:r>
            <a:r>
              <a:rPr sz="1900" spc="-30" dirty="0">
                <a:solidFill>
                  <a:schemeClr val="bg1"/>
                </a:solidFill>
                <a:latin typeface="Candara"/>
                <a:cs typeface="Candara"/>
              </a:rPr>
              <a:t> </a:t>
            </a:r>
            <a:r>
              <a:rPr sz="1900" dirty="0">
                <a:solidFill>
                  <a:schemeClr val="bg1"/>
                </a:solidFill>
                <a:latin typeface="Candara"/>
                <a:cs typeface="Candara"/>
              </a:rPr>
              <a:t>w</a:t>
            </a:r>
            <a:r>
              <a:rPr sz="1900" spc="-45" dirty="0">
                <a:solidFill>
                  <a:schemeClr val="bg1"/>
                </a:solidFill>
                <a:latin typeface="Candara"/>
                <a:cs typeface="Candara"/>
              </a:rPr>
              <a:t> </a:t>
            </a:r>
            <a:r>
              <a:rPr sz="1900" dirty="0">
                <a:solidFill>
                  <a:schemeClr val="bg1"/>
                </a:solidFill>
                <a:latin typeface="Candara"/>
                <a:cs typeface="Candara"/>
              </a:rPr>
              <a:t>roztworach</a:t>
            </a:r>
            <a:r>
              <a:rPr sz="1900" spc="-15" dirty="0">
                <a:solidFill>
                  <a:schemeClr val="bg1"/>
                </a:solidFill>
                <a:latin typeface="Candara"/>
                <a:cs typeface="Candara"/>
              </a:rPr>
              <a:t> </a:t>
            </a:r>
            <a:r>
              <a:rPr sz="1900" dirty="0">
                <a:solidFill>
                  <a:schemeClr val="bg1"/>
                </a:solidFill>
                <a:latin typeface="Candara"/>
                <a:cs typeface="Candara"/>
              </a:rPr>
              <a:t>70%</a:t>
            </a:r>
            <a:r>
              <a:rPr sz="1900" spc="-50" dirty="0">
                <a:solidFill>
                  <a:schemeClr val="bg1"/>
                </a:solidFill>
                <a:latin typeface="Candara"/>
                <a:cs typeface="Candara"/>
              </a:rPr>
              <a:t> </a:t>
            </a:r>
            <a:r>
              <a:rPr sz="1900" dirty="0">
                <a:solidFill>
                  <a:schemeClr val="bg1"/>
                </a:solidFill>
                <a:latin typeface="Candara"/>
                <a:cs typeface="Candara"/>
              </a:rPr>
              <a:t>alkoholu</a:t>
            </a:r>
            <a:r>
              <a:rPr sz="1900" spc="-35" dirty="0">
                <a:solidFill>
                  <a:schemeClr val="bg1"/>
                </a:solidFill>
                <a:latin typeface="Candara"/>
                <a:cs typeface="Candara"/>
              </a:rPr>
              <a:t> </a:t>
            </a:r>
            <a:r>
              <a:rPr sz="1900" dirty="0">
                <a:solidFill>
                  <a:schemeClr val="bg1"/>
                </a:solidFill>
                <a:latin typeface="Candara"/>
                <a:cs typeface="Candara"/>
              </a:rPr>
              <a:t>lub</a:t>
            </a:r>
            <a:r>
              <a:rPr sz="1900" spc="-45" dirty="0">
                <a:solidFill>
                  <a:schemeClr val="bg1"/>
                </a:solidFill>
                <a:latin typeface="Candara"/>
                <a:cs typeface="Candara"/>
              </a:rPr>
              <a:t> </a:t>
            </a:r>
            <a:r>
              <a:rPr sz="1900" dirty="0">
                <a:solidFill>
                  <a:schemeClr val="bg1"/>
                </a:solidFill>
                <a:latin typeface="Candara"/>
                <a:cs typeface="Candara"/>
              </a:rPr>
              <a:t>10%</a:t>
            </a:r>
            <a:r>
              <a:rPr sz="1900" spc="-45" dirty="0">
                <a:solidFill>
                  <a:schemeClr val="bg1"/>
                </a:solidFill>
                <a:latin typeface="Candara"/>
                <a:cs typeface="Candara"/>
              </a:rPr>
              <a:t> </a:t>
            </a:r>
            <a:r>
              <a:rPr sz="1900" dirty="0">
                <a:solidFill>
                  <a:schemeClr val="bg1"/>
                </a:solidFill>
                <a:latin typeface="Candara"/>
                <a:cs typeface="Candara"/>
              </a:rPr>
              <a:t>podchlorynu</a:t>
            </a:r>
            <a:r>
              <a:rPr sz="1900" spc="-25" dirty="0">
                <a:solidFill>
                  <a:schemeClr val="bg1"/>
                </a:solidFill>
                <a:latin typeface="Candara"/>
                <a:cs typeface="Candara"/>
              </a:rPr>
              <a:t> </a:t>
            </a:r>
            <a:r>
              <a:rPr sz="1900" spc="-10" dirty="0">
                <a:solidFill>
                  <a:schemeClr val="bg1"/>
                </a:solidFill>
                <a:latin typeface="Candara"/>
                <a:cs typeface="Candara"/>
              </a:rPr>
              <a:t>sodu),</a:t>
            </a:r>
            <a:endParaRPr sz="1900" dirty="0">
              <a:solidFill>
                <a:schemeClr val="bg1"/>
              </a:solidFill>
              <a:latin typeface="Candara"/>
              <a:cs typeface="Candara"/>
            </a:endParaRPr>
          </a:p>
          <a:p>
            <a:pPr marL="286385" indent="-273685">
              <a:lnSpc>
                <a:spcPct val="100000"/>
              </a:lnSpc>
              <a:spcBef>
                <a:spcPts val="2300"/>
              </a:spcBef>
              <a:buClr>
                <a:srgbClr val="30B6FC"/>
              </a:buClr>
              <a:buFont typeface="Symbol"/>
              <a:buChar char=""/>
              <a:tabLst>
                <a:tab pos="286385" algn="l"/>
              </a:tabLst>
            </a:pPr>
            <a:r>
              <a:rPr sz="1900" dirty="0">
                <a:solidFill>
                  <a:schemeClr val="bg1"/>
                </a:solidFill>
                <a:latin typeface="Candara"/>
                <a:cs typeface="Candara"/>
              </a:rPr>
              <a:t>w</a:t>
            </a:r>
            <a:r>
              <a:rPr sz="1900" spc="-70" dirty="0">
                <a:solidFill>
                  <a:schemeClr val="bg1"/>
                </a:solidFill>
                <a:latin typeface="Candara"/>
                <a:cs typeface="Candara"/>
              </a:rPr>
              <a:t> </a:t>
            </a:r>
            <a:r>
              <a:rPr sz="1900" dirty="0">
                <a:solidFill>
                  <a:schemeClr val="bg1"/>
                </a:solidFill>
                <a:latin typeface="Candara"/>
                <a:cs typeface="Candara"/>
              </a:rPr>
              <a:t>razie</a:t>
            </a:r>
            <a:r>
              <a:rPr sz="1900" spc="-60" dirty="0">
                <a:solidFill>
                  <a:schemeClr val="bg1"/>
                </a:solidFill>
                <a:latin typeface="Candara"/>
                <a:cs typeface="Candara"/>
              </a:rPr>
              <a:t> </a:t>
            </a:r>
            <a:r>
              <a:rPr sz="1900" dirty="0">
                <a:solidFill>
                  <a:schemeClr val="bg1"/>
                </a:solidFill>
                <a:latin typeface="Candara"/>
                <a:cs typeface="Candara"/>
              </a:rPr>
              <a:t>konieczności</a:t>
            </a:r>
            <a:r>
              <a:rPr sz="1900" spc="-35" dirty="0">
                <a:solidFill>
                  <a:schemeClr val="bg1"/>
                </a:solidFill>
                <a:latin typeface="Candara"/>
                <a:cs typeface="Candara"/>
              </a:rPr>
              <a:t> </a:t>
            </a:r>
            <a:r>
              <a:rPr sz="1900" dirty="0">
                <a:solidFill>
                  <a:schemeClr val="bg1"/>
                </a:solidFill>
                <a:latin typeface="Candara"/>
                <a:cs typeface="Candara"/>
              </a:rPr>
              <a:t>usuwanie</a:t>
            </a:r>
            <a:r>
              <a:rPr sz="1900" spc="-65" dirty="0">
                <a:solidFill>
                  <a:schemeClr val="bg1"/>
                </a:solidFill>
                <a:latin typeface="Candara"/>
                <a:cs typeface="Candara"/>
              </a:rPr>
              <a:t> </a:t>
            </a:r>
            <a:r>
              <a:rPr sz="1900" dirty="0">
                <a:solidFill>
                  <a:schemeClr val="bg1"/>
                </a:solidFill>
                <a:latin typeface="Candara"/>
                <a:cs typeface="Candara"/>
              </a:rPr>
              <a:t>silnie</a:t>
            </a:r>
            <a:r>
              <a:rPr sz="1900" spc="-50" dirty="0">
                <a:solidFill>
                  <a:schemeClr val="bg1"/>
                </a:solidFill>
                <a:latin typeface="Candara"/>
                <a:cs typeface="Candara"/>
              </a:rPr>
              <a:t> </a:t>
            </a:r>
            <a:r>
              <a:rPr sz="1900" dirty="0">
                <a:solidFill>
                  <a:schemeClr val="bg1"/>
                </a:solidFill>
                <a:latin typeface="Candara"/>
                <a:cs typeface="Candara"/>
              </a:rPr>
              <a:t>porażonych</a:t>
            </a:r>
            <a:r>
              <a:rPr sz="1900" spc="-45" dirty="0">
                <a:solidFill>
                  <a:schemeClr val="bg1"/>
                </a:solidFill>
                <a:latin typeface="Candara"/>
                <a:cs typeface="Candara"/>
              </a:rPr>
              <a:t> </a:t>
            </a:r>
            <a:r>
              <a:rPr sz="1900" spc="-10" dirty="0">
                <a:solidFill>
                  <a:schemeClr val="bg1"/>
                </a:solidFill>
                <a:latin typeface="Candara"/>
                <a:cs typeface="Candara"/>
              </a:rPr>
              <a:t>drzew.</a:t>
            </a:r>
            <a:endParaRPr sz="1900" dirty="0">
              <a:solidFill>
                <a:schemeClr val="bg1"/>
              </a:solidFill>
              <a:latin typeface="Candara"/>
              <a:cs typeface="Candar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909317" y="1690408"/>
            <a:ext cx="2475230" cy="3806190"/>
          </a:xfrm>
          <a:prstGeom prst="rect">
            <a:avLst/>
          </a:prstGeom>
        </p:spPr>
        <p:txBody>
          <a:bodyPr vert="horz" wrap="square" lIns="0" tIns="180340" rIns="0" bIns="0" rtlCol="0">
            <a:spAutoFit/>
          </a:bodyPr>
          <a:lstStyle/>
          <a:p>
            <a:pPr marL="286385" indent="-273685">
              <a:lnSpc>
                <a:spcPct val="100000"/>
              </a:lnSpc>
              <a:spcBef>
                <a:spcPts val="1420"/>
              </a:spcBef>
              <a:buClr>
                <a:srgbClr val="30B6FC"/>
              </a:buClr>
              <a:buFont typeface="Symbol"/>
              <a:buChar char=""/>
              <a:tabLst>
                <a:tab pos="286385" algn="l"/>
              </a:tabLst>
            </a:pPr>
            <a:r>
              <a:rPr sz="2000" spc="-10" dirty="0">
                <a:solidFill>
                  <a:srgbClr val="073D86"/>
                </a:solidFill>
                <a:latin typeface="Candara"/>
                <a:cs typeface="Candara"/>
              </a:rPr>
              <a:t>więdnięcia,</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spc="-10" dirty="0">
                <a:solidFill>
                  <a:srgbClr val="073D86"/>
                </a:solidFill>
                <a:latin typeface="Candara"/>
                <a:cs typeface="Candara"/>
              </a:rPr>
              <a:t>nekrozy,</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spc="-10" dirty="0">
                <a:solidFill>
                  <a:srgbClr val="073D86"/>
                </a:solidFill>
                <a:latin typeface="Candara"/>
                <a:cs typeface="Candara"/>
              </a:rPr>
              <a:t>zgnilizny,</a:t>
            </a:r>
            <a:endParaRPr sz="2000">
              <a:latin typeface="Candara"/>
              <a:cs typeface="Candara"/>
            </a:endParaRPr>
          </a:p>
          <a:p>
            <a:pPr marL="286385" indent="-273685">
              <a:lnSpc>
                <a:spcPct val="100000"/>
              </a:lnSpc>
              <a:spcBef>
                <a:spcPts val="1325"/>
              </a:spcBef>
              <a:buClr>
                <a:srgbClr val="30B6FC"/>
              </a:buClr>
              <a:buFont typeface="Symbol"/>
              <a:buChar char=""/>
              <a:tabLst>
                <a:tab pos="286385" algn="l"/>
              </a:tabLst>
            </a:pPr>
            <a:r>
              <a:rPr sz="2000" spc="-10" dirty="0">
                <a:solidFill>
                  <a:srgbClr val="073D86"/>
                </a:solidFill>
                <a:latin typeface="Candara"/>
                <a:cs typeface="Candara"/>
              </a:rPr>
              <a:t>zrakowacenia,</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dirty="0">
                <a:solidFill>
                  <a:srgbClr val="073D86"/>
                </a:solidFill>
                <a:latin typeface="Candara"/>
                <a:cs typeface="Candara"/>
              </a:rPr>
              <a:t>zmiany</a:t>
            </a:r>
            <a:r>
              <a:rPr sz="2000" spc="-65" dirty="0">
                <a:solidFill>
                  <a:srgbClr val="073D86"/>
                </a:solidFill>
                <a:latin typeface="Candara"/>
                <a:cs typeface="Candara"/>
              </a:rPr>
              <a:t> </a:t>
            </a:r>
            <a:r>
              <a:rPr sz="2000" spc="-10" dirty="0">
                <a:solidFill>
                  <a:srgbClr val="073D86"/>
                </a:solidFill>
                <a:latin typeface="Candara"/>
                <a:cs typeface="Candara"/>
              </a:rPr>
              <a:t>zabarwienia,</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spc="-10" dirty="0">
                <a:solidFill>
                  <a:srgbClr val="073D86"/>
                </a:solidFill>
                <a:latin typeface="Candara"/>
                <a:cs typeface="Candara"/>
              </a:rPr>
              <a:t>zniekształcenia,</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spc="-10" dirty="0">
                <a:solidFill>
                  <a:srgbClr val="073D86"/>
                </a:solidFill>
                <a:latin typeface="Candara"/>
                <a:cs typeface="Candara"/>
              </a:rPr>
              <a:t>narośle,</a:t>
            </a:r>
            <a:endParaRPr sz="2000">
              <a:latin typeface="Candara"/>
              <a:cs typeface="Candara"/>
            </a:endParaRPr>
          </a:p>
          <a:p>
            <a:pPr marL="286385" indent="-273685">
              <a:lnSpc>
                <a:spcPct val="100000"/>
              </a:lnSpc>
              <a:spcBef>
                <a:spcPts val="1320"/>
              </a:spcBef>
              <a:buClr>
                <a:srgbClr val="30B6FC"/>
              </a:buClr>
              <a:buFont typeface="Symbol"/>
              <a:buChar char=""/>
              <a:tabLst>
                <a:tab pos="286385" algn="l"/>
              </a:tabLst>
            </a:pPr>
            <a:r>
              <a:rPr sz="2000" dirty="0">
                <a:solidFill>
                  <a:srgbClr val="073D86"/>
                </a:solidFill>
                <a:latin typeface="Candara"/>
                <a:cs typeface="Candara"/>
              </a:rPr>
              <a:t>rany</a:t>
            </a:r>
            <a:r>
              <a:rPr sz="2000" spc="-15" dirty="0">
                <a:solidFill>
                  <a:srgbClr val="073D86"/>
                </a:solidFill>
                <a:latin typeface="Candara"/>
                <a:cs typeface="Candara"/>
              </a:rPr>
              <a:t> </a:t>
            </a:r>
            <a:r>
              <a:rPr sz="2000" dirty="0">
                <a:solidFill>
                  <a:srgbClr val="073D86"/>
                </a:solidFill>
                <a:latin typeface="Candara"/>
                <a:cs typeface="Candara"/>
              </a:rPr>
              <a:t>i</a:t>
            </a:r>
            <a:r>
              <a:rPr sz="2000" spc="-20" dirty="0">
                <a:solidFill>
                  <a:srgbClr val="073D86"/>
                </a:solidFill>
                <a:latin typeface="Candara"/>
                <a:cs typeface="Candara"/>
              </a:rPr>
              <a:t> </a:t>
            </a:r>
            <a:r>
              <a:rPr sz="2000" spc="-10" dirty="0">
                <a:solidFill>
                  <a:srgbClr val="073D86"/>
                </a:solidFill>
                <a:latin typeface="Candara"/>
                <a:cs typeface="Candara"/>
              </a:rPr>
              <a:t>wydzieliny.</a:t>
            </a:r>
            <a:endParaRPr sz="2000">
              <a:latin typeface="Candara"/>
              <a:cs typeface="Candara"/>
            </a:endParaRPr>
          </a:p>
        </p:txBody>
      </p:sp>
      <p:pic>
        <p:nvPicPr>
          <p:cNvPr id="3" name="object 3"/>
          <p:cNvPicPr/>
          <p:nvPr/>
        </p:nvPicPr>
        <p:blipFill>
          <a:blip r:embed="rId2" cstate="print"/>
          <a:stretch>
            <a:fillRect/>
          </a:stretch>
        </p:blipFill>
        <p:spPr>
          <a:xfrm>
            <a:off x="179387" y="404812"/>
            <a:ext cx="8496300" cy="6172200"/>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09600" y="1295400"/>
            <a:ext cx="7764780" cy="1233170"/>
          </a:xfrm>
          <a:prstGeom prst="rect">
            <a:avLst/>
          </a:prstGeom>
        </p:spPr>
        <p:txBody>
          <a:bodyPr vert="horz" wrap="square" lIns="0" tIns="12065" rIns="0" bIns="0" rtlCol="0">
            <a:spAutoFit/>
          </a:bodyPr>
          <a:lstStyle/>
          <a:p>
            <a:pPr marL="287020" marR="5080" indent="-274320" algn="just">
              <a:lnSpc>
                <a:spcPct val="110100"/>
              </a:lnSpc>
              <a:spcBef>
                <a:spcPts val="95"/>
              </a:spcBef>
            </a:pPr>
            <a:r>
              <a:rPr sz="2400" b="1" dirty="0">
                <a:solidFill>
                  <a:schemeClr val="tx1">
                    <a:lumMod val="95000"/>
                  </a:schemeClr>
                </a:solidFill>
                <a:latin typeface="Candara"/>
                <a:cs typeface="Candara"/>
              </a:rPr>
              <a:t>Więdnięcie</a:t>
            </a:r>
            <a:r>
              <a:rPr sz="2400" b="1" spc="35" dirty="0">
                <a:solidFill>
                  <a:schemeClr val="tx1">
                    <a:lumMod val="95000"/>
                  </a:schemeClr>
                </a:solidFill>
                <a:latin typeface="Candara"/>
                <a:cs typeface="Candara"/>
              </a:rPr>
              <a:t>  </a:t>
            </a:r>
            <a:r>
              <a:rPr sz="2400" b="1" dirty="0">
                <a:solidFill>
                  <a:schemeClr val="tx1">
                    <a:lumMod val="95000"/>
                  </a:schemeClr>
                </a:solidFill>
                <a:latin typeface="Candara"/>
                <a:cs typeface="Candara"/>
              </a:rPr>
              <a:t>rośliny</a:t>
            </a:r>
            <a:r>
              <a:rPr sz="2400" b="1" spc="580" dirty="0">
                <a:solidFill>
                  <a:schemeClr val="tx1">
                    <a:lumMod val="95000"/>
                  </a:schemeClr>
                </a:solidFill>
                <a:latin typeface="Candara"/>
                <a:cs typeface="Candara"/>
              </a:rPr>
              <a:t> </a:t>
            </a:r>
            <a:r>
              <a:rPr sz="2400" b="1" dirty="0">
                <a:solidFill>
                  <a:schemeClr val="tx1">
                    <a:lumMod val="95000"/>
                  </a:schemeClr>
                </a:solidFill>
                <a:latin typeface="Candara"/>
                <a:cs typeface="Candara"/>
              </a:rPr>
              <a:t>jest</a:t>
            </a:r>
            <a:r>
              <a:rPr sz="2400" b="1" spc="565" dirty="0">
                <a:solidFill>
                  <a:schemeClr val="tx1">
                    <a:lumMod val="95000"/>
                  </a:schemeClr>
                </a:solidFill>
                <a:latin typeface="Candara"/>
                <a:cs typeface="Candara"/>
              </a:rPr>
              <a:t> </a:t>
            </a:r>
            <a:r>
              <a:rPr sz="2400" b="1" dirty="0">
                <a:solidFill>
                  <a:schemeClr val="tx1">
                    <a:lumMod val="95000"/>
                  </a:schemeClr>
                </a:solidFill>
                <a:latin typeface="Candara"/>
                <a:cs typeface="Candara"/>
              </a:rPr>
              <a:t>sygnałem</a:t>
            </a:r>
            <a:r>
              <a:rPr sz="2400" b="1" spc="570" dirty="0">
                <a:solidFill>
                  <a:schemeClr val="tx1">
                    <a:lumMod val="95000"/>
                  </a:schemeClr>
                </a:solidFill>
                <a:latin typeface="Candara"/>
                <a:cs typeface="Candara"/>
              </a:rPr>
              <a:t> </a:t>
            </a:r>
            <a:r>
              <a:rPr sz="2400" b="1" dirty="0">
                <a:solidFill>
                  <a:schemeClr val="tx1">
                    <a:lumMod val="95000"/>
                  </a:schemeClr>
                </a:solidFill>
                <a:latin typeface="Candara"/>
                <a:cs typeface="Candara"/>
              </a:rPr>
              <a:t>obniżenia</a:t>
            </a:r>
            <a:r>
              <a:rPr sz="2400" b="1" spc="575" dirty="0">
                <a:solidFill>
                  <a:schemeClr val="tx1">
                    <a:lumMod val="95000"/>
                  </a:schemeClr>
                </a:solidFill>
                <a:latin typeface="Candara"/>
                <a:cs typeface="Candara"/>
              </a:rPr>
              <a:t> </a:t>
            </a:r>
            <a:r>
              <a:rPr sz="2400" b="1" dirty="0">
                <a:solidFill>
                  <a:schemeClr val="tx1">
                    <a:lumMod val="95000"/>
                  </a:schemeClr>
                </a:solidFill>
                <a:latin typeface="Candara"/>
                <a:cs typeface="Candara"/>
              </a:rPr>
              <a:t>turgoru</a:t>
            </a:r>
            <a:r>
              <a:rPr sz="2400" b="1" spc="575" dirty="0">
                <a:solidFill>
                  <a:schemeClr val="tx1">
                    <a:lumMod val="95000"/>
                  </a:schemeClr>
                </a:solidFill>
                <a:latin typeface="Candara"/>
                <a:cs typeface="Candara"/>
              </a:rPr>
              <a:t> </a:t>
            </a:r>
            <a:r>
              <a:rPr sz="2400" b="1" dirty="0">
                <a:solidFill>
                  <a:schemeClr val="tx1">
                    <a:lumMod val="95000"/>
                  </a:schemeClr>
                </a:solidFill>
                <a:latin typeface="Candara"/>
                <a:cs typeface="Candara"/>
              </a:rPr>
              <a:t>w</a:t>
            </a:r>
            <a:r>
              <a:rPr sz="2400" b="1" spc="565" dirty="0">
                <a:solidFill>
                  <a:schemeClr val="tx1">
                    <a:lumMod val="95000"/>
                  </a:schemeClr>
                </a:solidFill>
                <a:latin typeface="Candara"/>
                <a:cs typeface="Candara"/>
              </a:rPr>
              <a:t> </a:t>
            </a:r>
            <a:r>
              <a:rPr sz="2400" b="1" spc="-25" dirty="0">
                <a:solidFill>
                  <a:schemeClr val="tx1">
                    <a:lumMod val="95000"/>
                  </a:schemeClr>
                </a:solidFill>
                <a:latin typeface="Candara"/>
                <a:cs typeface="Candara"/>
              </a:rPr>
              <a:t>jej </a:t>
            </a:r>
            <a:r>
              <a:rPr sz="2400" b="1" dirty="0">
                <a:solidFill>
                  <a:schemeClr val="tx1">
                    <a:lumMod val="95000"/>
                  </a:schemeClr>
                </a:solidFill>
                <a:latin typeface="Candara"/>
                <a:cs typeface="Candara"/>
              </a:rPr>
              <a:t>komórkach</a:t>
            </a:r>
            <a:r>
              <a:rPr sz="2400" b="1" spc="330" dirty="0">
                <a:solidFill>
                  <a:schemeClr val="tx1">
                    <a:lumMod val="95000"/>
                  </a:schemeClr>
                </a:solidFill>
                <a:latin typeface="Candara"/>
                <a:cs typeface="Candara"/>
              </a:rPr>
              <a:t>  </a:t>
            </a:r>
            <a:r>
              <a:rPr sz="2400" b="1" dirty="0">
                <a:solidFill>
                  <a:schemeClr val="tx1">
                    <a:lumMod val="95000"/>
                  </a:schemeClr>
                </a:solidFill>
                <a:latin typeface="Candara"/>
                <a:cs typeface="Candara"/>
              </a:rPr>
              <a:t>w</a:t>
            </a:r>
            <a:r>
              <a:rPr sz="2400" b="1" spc="335" dirty="0">
                <a:solidFill>
                  <a:schemeClr val="tx1">
                    <a:lumMod val="95000"/>
                  </a:schemeClr>
                </a:solidFill>
                <a:latin typeface="Candara"/>
                <a:cs typeface="Candara"/>
              </a:rPr>
              <a:t>  </a:t>
            </a:r>
            <a:r>
              <a:rPr sz="2400" b="1" dirty="0">
                <a:solidFill>
                  <a:schemeClr val="tx1">
                    <a:lumMod val="95000"/>
                  </a:schemeClr>
                </a:solidFill>
                <a:latin typeface="Candara"/>
                <a:cs typeface="Candara"/>
              </a:rPr>
              <a:t>wyniku</a:t>
            </a:r>
            <a:r>
              <a:rPr sz="2400" b="1" spc="340" dirty="0">
                <a:solidFill>
                  <a:schemeClr val="tx1">
                    <a:lumMod val="95000"/>
                  </a:schemeClr>
                </a:solidFill>
                <a:latin typeface="Candara"/>
                <a:cs typeface="Candara"/>
              </a:rPr>
              <a:t>  </a:t>
            </a:r>
            <a:r>
              <a:rPr sz="2400" b="1" dirty="0">
                <a:solidFill>
                  <a:schemeClr val="tx1">
                    <a:lumMod val="95000"/>
                  </a:schemeClr>
                </a:solidFill>
                <a:latin typeface="Candara"/>
                <a:cs typeface="Candara"/>
              </a:rPr>
              <a:t>naruszenia</a:t>
            </a:r>
            <a:r>
              <a:rPr sz="2400" b="1" spc="340" dirty="0">
                <a:solidFill>
                  <a:schemeClr val="tx1">
                    <a:lumMod val="95000"/>
                  </a:schemeClr>
                </a:solidFill>
                <a:latin typeface="Candara"/>
                <a:cs typeface="Candara"/>
              </a:rPr>
              <a:t>  </a:t>
            </a:r>
            <a:r>
              <a:rPr sz="2400" b="1" dirty="0">
                <a:solidFill>
                  <a:schemeClr val="tx1">
                    <a:lumMod val="95000"/>
                  </a:schemeClr>
                </a:solidFill>
                <a:latin typeface="Candara"/>
                <a:cs typeface="Candara"/>
              </a:rPr>
              <a:t>równowagi</a:t>
            </a:r>
            <a:r>
              <a:rPr sz="2400" b="1" spc="34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bilansu </a:t>
            </a:r>
            <a:r>
              <a:rPr sz="2400" b="1" dirty="0">
                <a:solidFill>
                  <a:schemeClr val="tx1">
                    <a:lumMod val="95000"/>
                  </a:schemeClr>
                </a:solidFill>
                <a:latin typeface="Candara"/>
                <a:cs typeface="Candara"/>
              </a:rPr>
              <a:t>wodnego</a:t>
            </a:r>
            <a:r>
              <a:rPr sz="2400" b="1" spc="-45" dirty="0">
                <a:solidFill>
                  <a:schemeClr val="tx1">
                    <a:lumMod val="95000"/>
                  </a:schemeClr>
                </a:solidFill>
                <a:latin typeface="Candara"/>
                <a:cs typeface="Candara"/>
              </a:rPr>
              <a:t> </a:t>
            </a:r>
            <a:r>
              <a:rPr sz="2400" b="1" dirty="0">
                <a:solidFill>
                  <a:schemeClr val="tx1">
                    <a:lumMod val="95000"/>
                  </a:schemeClr>
                </a:solidFill>
                <a:latin typeface="Candara"/>
                <a:cs typeface="Candara"/>
              </a:rPr>
              <a:t>i</a:t>
            </a:r>
            <a:r>
              <a:rPr sz="2400" b="1" spc="-55" dirty="0">
                <a:solidFill>
                  <a:schemeClr val="tx1">
                    <a:lumMod val="95000"/>
                  </a:schemeClr>
                </a:solidFill>
                <a:latin typeface="Candara"/>
                <a:cs typeface="Candara"/>
              </a:rPr>
              <a:t> </a:t>
            </a:r>
            <a:r>
              <a:rPr sz="2400" b="1" dirty="0">
                <a:solidFill>
                  <a:schemeClr val="tx1">
                    <a:lumMod val="95000"/>
                  </a:schemeClr>
                </a:solidFill>
                <a:latin typeface="Candara"/>
                <a:cs typeface="Candara"/>
              </a:rPr>
              <a:t>wystąpienia</a:t>
            </a:r>
            <a:r>
              <a:rPr sz="2400" b="1" spc="-40" dirty="0">
                <a:solidFill>
                  <a:schemeClr val="tx1">
                    <a:lumMod val="95000"/>
                  </a:schemeClr>
                </a:solidFill>
                <a:latin typeface="Candara"/>
                <a:cs typeface="Candara"/>
              </a:rPr>
              <a:t> </a:t>
            </a:r>
            <a:r>
              <a:rPr sz="2400" b="1" dirty="0">
                <a:solidFill>
                  <a:schemeClr val="tx1">
                    <a:lumMod val="95000"/>
                  </a:schemeClr>
                </a:solidFill>
                <a:latin typeface="Candara"/>
                <a:cs typeface="Candara"/>
              </a:rPr>
              <a:t>deficytu</a:t>
            </a:r>
            <a:r>
              <a:rPr sz="2400" b="1" spc="-40" dirty="0">
                <a:solidFill>
                  <a:schemeClr val="tx1">
                    <a:lumMod val="95000"/>
                  </a:schemeClr>
                </a:solidFill>
                <a:latin typeface="Candara"/>
                <a:cs typeface="Candara"/>
              </a:rPr>
              <a:t> </a:t>
            </a:r>
            <a:r>
              <a:rPr sz="2400" b="1" spc="-10" dirty="0">
                <a:solidFill>
                  <a:schemeClr val="tx1">
                    <a:lumMod val="95000"/>
                  </a:schemeClr>
                </a:solidFill>
                <a:latin typeface="Candara"/>
                <a:cs typeface="Candara"/>
              </a:rPr>
              <a:t>wody.</a:t>
            </a:r>
            <a:endParaRPr sz="2400" b="1" dirty="0">
              <a:solidFill>
                <a:schemeClr val="tx1">
                  <a:lumMod val="95000"/>
                </a:schemeClr>
              </a:solidFill>
              <a:latin typeface="Candara"/>
              <a:cs typeface="Candara"/>
            </a:endParaRPr>
          </a:p>
        </p:txBody>
      </p:sp>
      <p:sp>
        <p:nvSpPr>
          <p:cNvPr id="3" name="object 3"/>
          <p:cNvSpPr txBox="1"/>
          <p:nvPr/>
        </p:nvSpPr>
        <p:spPr>
          <a:xfrm>
            <a:off x="762000" y="2895600"/>
            <a:ext cx="7764780" cy="2449830"/>
          </a:xfrm>
          <a:prstGeom prst="rect">
            <a:avLst/>
          </a:prstGeom>
        </p:spPr>
        <p:txBody>
          <a:bodyPr vert="horz" wrap="square" lIns="0" tIns="180340" rIns="0" bIns="0" rtlCol="0">
            <a:spAutoFit/>
          </a:bodyPr>
          <a:lstStyle/>
          <a:p>
            <a:pPr marL="12700" algn="just">
              <a:lnSpc>
                <a:spcPct val="100000"/>
              </a:lnSpc>
              <a:spcBef>
                <a:spcPts val="1420"/>
              </a:spcBef>
            </a:pPr>
            <a:r>
              <a:rPr sz="2000" b="1" dirty="0">
                <a:solidFill>
                  <a:schemeClr val="tx1">
                    <a:lumMod val="95000"/>
                  </a:schemeClr>
                </a:solidFill>
                <a:latin typeface="Candara"/>
                <a:cs typeface="Candara"/>
              </a:rPr>
              <a:t>Więdnięcie</a:t>
            </a:r>
            <a:r>
              <a:rPr sz="2000" b="1" spc="-45" dirty="0">
                <a:solidFill>
                  <a:schemeClr val="tx1">
                    <a:lumMod val="95000"/>
                  </a:schemeClr>
                </a:solidFill>
                <a:latin typeface="Candara"/>
                <a:cs typeface="Candara"/>
              </a:rPr>
              <a:t> </a:t>
            </a:r>
            <a:r>
              <a:rPr sz="2000" b="1" dirty="0">
                <a:solidFill>
                  <a:schemeClr val="tx1">
                    <a:lumMod val="95000"/>
                  </a:schemeClr>
                </a:solidFill>
                <a:latin typeface="Candara"/>
                <a:cs typeface="Candara"/>
              </a:rPr>
              <a:t>roślin</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może</a:t>
            </a:r>
            <a:r>
              <a:rPr sz="2000" b="1" spc="-20" dirty="0">
                <a:solidFill>
                  <a:schemeClr val="tx1">
                    <a:lumMod val="95000"/>
                  </a:schemeClr>
                </a:solidFill>
                <a:latin typeface="Candara"/>
                <a:cs typeface="Candara"/>
              </a:rPr>
              <a:t> </a:t>
            </a:r>
            <a:r>
              <a:rPr sz="2000" b="1" dirty="0">
                <a:solidFill>
                  <a:schemeClr val="tx1">
                    <a:lumMod val="95000"/>
                  </a:schemeClr>
                </a:solidFill>
                <a:latin typeface="Candara"/>
                <a:cs typeface="Candara"/>
              </a:rPr>
              <a:t>być</a:t>
            </a:r>
            <a:r>
              <a:rPr sz="2000" b="1" spc="-3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następstwem:</a:t>
            </a:r>
            <a:endParaRPr sz="2000" dirty="0">
              <a:solidFill>
                <a:schemeClr val="tx1">
                  <a:lumMod val="95000"/>
                </a:schemeClr>
              </a:solidFill>
              <a:latin typeface="Candara"/>
              <a:cs typeface="Candara"/>
            </a:endParaRPr>
          </a:p>
          <a:p>
            <a:pPr marL="287020" marR="5080" indent="-274320" algn="just">
              <a:lnSpc>
                <a:spcPct val="110000"/>
              </a:lnSpc>
              <a:spcBef>
                <a:spcPts val="1080"/>
              </a:spcBef>
              <a:buClr>
                <a:srgbClr val="30B6FC"/>
              </a:buClr>
              <a:buFont typeface="Symbol"/>
              <a:buChar char=""/>
              <a:tabLst>
                <a:tab pos="287020" algn="l"/>
              </a:tabLst>
            </a:pPr>
            <a:r>
              <a:rPr sz="2000" dirty="0">
                <a:solidFill>
                  <a:schemeClr val="tx1">
                    <a:lumMod val="95000"/>
                  </a:schemeClr>
                </a:solidFill>
                <a:latin typeface="Candara"/>
                <a:cs typeface="Candara"/>
              </a:rPr>
              <a:t>braku</a:t>
            </a:r>
            <a:r>
              <a:rPr sz="2000" spc="55" dirty="0">
                <a:solidFill>
                  <a:schemeClr val="tx1">
                    <a:lumMod val="95000"/>
                  </a:schemeClr>
                </a:solidFill>
                <a:latin typeface="Candara"/>
                <a:cs typeface="Candara"/>
              </a:rPr>
              <a:t>  </a:t>
            </a:r>
            <a:r>
              <a:rPr sz="2000" dirty="0">
                <a:solidFill>
                  <a:schemeClr val="tx1">
                    <a:lumMod val="95000"/>
                  </a:schemeClr>
                </a:solidFill>
                <a:latin typeface="Candara"/>
                <a:cs typeface="Candara"/>
              </a:rPr>
              <a:t>wody</a:t>
            </a:r>
            <a:r>
              <a:rPr sz="2000" spc="60" dirty="0">
                <a:solidFill>
                  <a:schemeClr val="tx1">
                    <a:lumMod val="95000"/>
                  </a:schemeClr>
                </a:solidFill>
                <a:latin typeface="Candara"/>
                <a:cs typeface="Candara"/>
              </a:rPr>
              <a:t>  </a:t>
            </a:r>
            <a:r>
              <a:rPr sz="2000" dirty="0">
                <a:solidFill>
                  <a:schemeClr val="tx1">
                    <a:lumMod val="95000"/>
                  </a:schemeClr>
                </a:solidFill>
                <a:latin typeface="Candara"/>
                <a:cs typeface="Candara"/>
              </a:rPr>
              <a:t>w</a:t>
            </a:r>
            <a:r>
              <a:rPr sz="2000" spc="60" dirty="0">
                <a:solidFill>
                  <a:schemeClr val="tx1">
                    <a:lumMod val="95000"/>
                  </a:schemeClr>
                </a:solidFill>
                <a:latin typeface="Candara"/>
                <a:cs typeface="Candara"/>
              </a:rPr>
              <a:t>  </a:t>
            </a:r>
            <a:r>
              <a:rPr sz="2000" dirty="0">
                <a:solidFill>
                  <a:schemeClr val="tx1">
                    <a:lumMod val="95000"/>
                  </a:schemeClr>
                </a:solidFill>
                <a:latin typeface="Candara"/>
                <a:cs typeface="Candara"/>
              </a:rPr>
              <a:t>glebie</a:t>
            </a:r>
            <a:r>
              <a:rPr sz="2000" spc="60" dirty="0">
                <a:solidFill>
                  <a:schemeClr val="tx1">
                    <a:lumMod val="95000"/>
                  </a:schemeClr>
                </a:solidFill>
                <a:latin typeface="Candara"/>
                <a:cs typeface="Candara"/>
              </a:rPr>
              <a:t>  </a:t>
            </a:r>
            <a:r>
              <a:rPr sz="2000" dirty="0">
                <a:solidFill>
                  <a:schemeClr val="tx1">
                    <a:lumMod val="95000"/>
                  </a:schemeClr>
                </a:solidFill>
                <a:latin typeface="Candara"/>
                <a:cs typeface="Candara"/>
              </a:rPr>
              <a:t>(susza,</a:t>
            </a:r>
            <a:r>
              <a:rPr sz="2000" spc="55" dirty="0">
                <a:solidFill>
                  <a:schemeClr val="tx1">
                    <a:lumMod val="95000"/>
                  </a:schemeClr>
                </a:solidFill>
                <a:latin typeface="Candara"/>
                <a:cs typeface="Candara"/>
              </a:rPr>
              <a:t>  </a:t>
            </a:r>
            <a:r>
              <a:rPr sz="2000" dirty="0">
                <a:solidFill>
                  <a:schemeClr val="tx1">
                    <a:lumMod val="95000"/>
                  </a:schemeClr>
                </a:solidFill>
                <a:latin typeface="Candara"/>
                <a:cs typeface="Candara"/>
              </a:rPr>
              <a:t>raptowne</a:t>
            </a:r>
            <a:r>
              <a:rPr sz="2000" spc="60" dirty="0">
                <a:solidFill>
                  <a:schemeClr val="tx1">
                    <a:lumMod val="95000"/>
                  </a:schemeClr>
                </a:solidFill>
                <a:latin typeface="Candara"/>
                <a:cs typeface="Candara"/>
              </a:rPr>
              <a:t>  </a:t>
            </a:r>
            <a:r>
              <a:rPr sz="2000" dirty="0">
                <a:solidFill>
                  <a:schemeClr val="tx1">
                    <a:lumMod val="95000"/>
                  </a:schemeClr>
                </a:solidFill>
                <a:latin typeface="Candara"/>
                <a:cs typeface="Candara"/>
              </a:rPr>
              <a:t>obniżenie</a:t>
            </a:r>
            <a:r>
              <a:rPr sz="2000" spc="60" dirty="0">
                <a:solidFill>
                  <a:schemeClr val="tx1">
                    <a:lumMod val="95000"/>
                  </a:schemeClr>
                </a:solidFill>
                <a:latin typeface="Candara"/>
                <a:cs typeface="Candara"/>
              </a:rPr>
              <a:t>  </a:t>
            </a:r>
            <a:r>
              <a:rPr sz="2000" dirty="0">
                <a:solidFill>
                  <a:schemeClr val="tx1">
                    <a:lumMod val="95000"/>
                  </a:schemeClr>
                </a:solidFill>
                <a:latin typeface="Candara"/>
                <a:cs typeface="Candara"/>
              </a:rPr>
              <a:t>poziomu</a:t>
            </a:r>
            <a:r>
              <a:rPr sz="2000" spc="55" dirty="0">
                <a:solidFill>
                  <a:schemeClr val="tx1">
                    <a:lumMod val="95000"/>
                  </a:schemeClr>
                </a:solidFill>
                <a:latin typeface="Candara"/>
                <a:cs typeface="Candara"/>
              </a:rPr>
              <a:t>  </a:t>
            </a:r>
            <a:r>
              <a:rPr sz="2000" spc="-20" dirty="0">
                <a:solidFill>
                  <a:schemeClr val="tx1">
                    <a:lumMod val="95000"/>
                  </a:schemeClr>
                </a:solidFill>
                <a:latin typeface="Candara"/>
                <a:cs typeface="Candara"/>
              </a:rPr>
              <a:t>wody </a:t>
            </a:r>
            <a:r>
              <a:rPr sz="2000" dirty="0">
                <a:solidFill>
                  <a:schemeClr val="tx1">
                    <a:lumMod val="95000"/>
                  </a:schemeClr>
                </a:solidFill>
                <a:latin typeface="Candara"/>
                <a:cs typeface="Candara"/>
              </a:rPr>
              <a:t>gruntowej</a:t>
            </a:r>
            <a:r>
              <a:rPr sz="2000" spc="-3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itp.);</a:t>
            </a:r>
            <a:endParaRPr sz="2000" dirty="0">
              <a:solidFill>
                <a:schemeClr val="tx1">
                  <a:lumMod val="95000"/>
                </a:schemeClr>
              </a:solidFill>
              <a:latin typeface="Candara"/>
              <a:cs typeface="Candara"/>
            </a:endParaRPr>
          </a:p>
          <a:p>
            <a:pPr marL="287020" marR="5080" indent="-274320" algn="just">
              <a:lnSpc>
                <a:spcPct val="110000"/>
              </a:lnSpc>
              <a:spcBef>
                <a:spcPts val="1085"/>
              </a:spcBef>
              <a:buClr>
                <a:srgbClr val="30B6FC"/>
              </a:buClr>
              <a:buFont typeface="Symbol"/>
              <a:buChar char=""/>
              <a:tabLst>
                <a:tab pos="287020" algn="l"/>
              </a:tabLst>
            </a:pPr>
            <a:r>
              <a:rPr sz="2000" dirty="0">
                <a:solidFill>
                  <a:schemeClr val="tx1">
                    <a:lumMod val="95000"/>
                  </a:schemeClr>
                </a:solidFill>
                <a:latin typeface="Candara"/>
                <a:cs typeface="Candara"/>
              </a:rPr>
              <a:t>suszy</a:t>
            </a:r>
            <a:r>
              <a:rPr sz="2000" spc="245" dirty="0">
                <a:solidFill>
                  <a:schemeClr val="tx1">
                    <a:lumMod val="95000"/>
                  </a:schemeClr>
                </a:solidFill>
                <a:latin typeface="Candara"/>
                <a:cs typeface="Candara"/>
              </a:rPr>
              <a:t>  </a:t>
            </a:r>
            <a:r>
              <a:rPr sz="2000" dirty="0">
                <a:solidFill>
                  <a:schemeClr val="tx1">
                    <a:lumMod val="95000"/>
                  </a:schemeClr>
                </a:solidFill>
                <a:latin typeface="Candara"/>
                <a:cs typeface="Candara"/>
              </a:rPr>
              <a:t>fizjologicznej,</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kiedy</a:t>
            </a:r>
            <a:r>
              <a:rPr sz="2000" spc="245" dirty="0">
                <a:solidFill>
                  <a:schemeClr val="tx1">
                    <a:lumMod val="95000"/>
                  </a:schemeClr>
                </a:solidFill>
                <a:latin typeface="Candara"/>
                <a:cs typeface="Candara"/>
              </a:rPr>
              <a:t>  </a:t>
            </a:r>
            <a:r>
              <a:rPr sz="2000" dirty="0">
                <a:solidFill>
                  <a:schemeClr val="tx1">
                    <a:lumMod val="95000"/>
                  </a:schemeClr>
                </a:solidFill>
                <a:latin typeface="Candara"/>
                <a:cs typeface="Candara"/>
              </a:rPr>
              <a:t>rośliny</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nie</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są</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w</a:t>
            </a:r>
            <a:r>
              <a:rPr sz="2000" spc="245" dirty="0">
                <a:solidFill>
                  <a:schemeClr val="tx1">
                    <a:lumMod val="95000"/>
                  </a:schemeClr>
                </a:solidFill>
                <a:latin typeface="Candara"/>
                <a:cs typeface="Candara"/>
              </a:rPr>
              <a:t>  </a:t>
            </a:r>
            <a:r>
              <a:rPr sz="2000" dirty="0">
                <a:solidFill>
                  <a:schemeClr val="tx1">
                    <a:lumMod val="95000"/>
                  </a:schemeClr>
                </a:solidFill>
                <a:latin typeface="Candara"/>
                <a:cs typeface="Candara"/>
              </a:rPr>
              <a:t>stanie</a:t>
            </a:r>
            <a:r>
              <a:rPr sz="2000" spc="25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wykorzystać </a:t>
            </a:r>
            <a:r>
              <a:rPr sz="2000" dirty="0">
                <a:solidFill>
                  <a:schemeClr val="tx1">
                    <a:lumMod val="95000"/>
                  </a:schemeClr>
                </a:solidFill>
                <a:latin typeface="Candara"/>
                <a:cs typeface="Candara"/>
              </a:rPr>
              <a:t>istniejących</a:t>
            </a:r>
            <a:r>
              <a:rPr sz="2000" spc="245" dirty="0">
                <a:solidFill>
                  <a:schemeClr val="tx1">
                    <a:lumMod val="95000"/>
                  </a:schemeClr>
                </a:solidFill>
                <a:latin typeface="Candara"/>
                <a:cs typeface="Candara"/>
              </a:rPr>
              <a:t>  </a:t>
            </a:r>
            <a:r>
              <a:rPr sz="2000" dirty="0">
                <a:solidFill>
                  <a:schemeClr val="tx1">
                    <a:lumMod val="95000"/>
                  </a:schemeClr>
                </a:solidFill>
                <a:latin typeface="Candara"/>
                <a:cs typeface="Candara"/>
              </a:rPr>
              <a:t>zasobów</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wody</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ze</a:t>
            </a:r>
            <a:r>
              <a:rPr sz="2000" spc="254" dirty="0">
                <a:solidFill>
                  <a:schemeClr val="tx1">
                    <a:lumMod val="95000"/>
                  </a:schemeClr>
                </a:solidFill>
                <a:latin typeface="Candara"/>
                <a:cs typeface="Candara"/>
              </a:rPr>
              <a:t>  </a:t>
            </a:r>
            <a:r>
              <a:rPr sz="2000" dirty="0">
                <a:solidFill>
                  <a:schemeClr val="tx1">
                    <a:lumMod val="95000"/>
                  </a:schemeClr>
                </a:solidFill>
                <a:latin typeface="Candara"/>
                <a:cs typeface="Candara"/>
              </a:rPr>
              <a:t>względu</a:t>
            </a:r>
            <a:r>
              <a:rPr sz="2000" spc="245" dirty="0">
                <a:solidFill>
                  <a:schemeClr val="tx1">
                    <a:lumMod val="95000"/>
                  </a:schemeClr>
                </a:solidFill>
                <a:latin typeface="Candara"/>
                <a:cs typeface="Candara"/>
              </a:rPr>
              <a:t>  </a:t>
            </a:r>
            <a:r>
              <a:rPr sz="2000" dirty="0">
                <a:solidFill>
                  <a:schemeClr val="tx1">
                    <a:lumMod val="95000"/>
                  </a:schemeClr>
                </a:solidFill>
                <a:latin typeface="Candara"/>
                <a:cs typeface="Candara"/>
              </a:rPr>
              <a:t>na</a:t>
            </a:r>
            <a:r>
              <a:rPr sz="2000" spc="250" dirty="0">
                <a:solidFill>
                  <a:schemeClr val="tx1">
                    <a:lumMod val="95000"/>
                  </a:schemeClr>
                </a:solidFill>
                <a:latin typeface="Candara"/>
                <a:cs typeface="Candara"/>
              </a:rPr>
              <a:t>  </a:t>
            </a:r>
            <a:r>
              <a:rPr sz="2000" dirty="0">
                <a:solidFill>
                  <a:schemeClr val="tx1">
                    <a:lumMod val="95000"/>
                  </a:schemeClr>
                </a:solidFill>
                <a:latin typeface="Candara"/>
                <a:cs typeface="Candara"/>
              </a:rPr>
              <a:t>zakłócone</a:t>
            </a:r>
            <a:r>
              <a:rPr sz="2000" spc="250" dirty="0">
                <a:solidFill>
                  <a:schemeClr val="tx1">
                    <a:lumMod val="95000"/>
                  </a:schemeClr>
                </a:solidFill>
                <a:latin typeface="Candara"/>
                <a:cs typeface="Candara"/>
              </a:rPr>
              <a:t>  </a:t>
            </a:r>
            <a:r>
              <a:rPr sz="2000" spc="-10" dirty="0">
                <a:solidFill>
                  <a:schemeClr val="tx1">
                    <a:lumMod val="95000"/>
                  </a:schemeClr>
                </a:solidFill>
                <a:latin typeface="Candara"/>
                <a:cs typeface="Candara"/>
              </a:rPr>
              <a:t>stosunki </a:t>
            </a:r>
            <a:r>
              <a:rPr sz="2000" dirty="0">
                <a:solidFill>
                  <a:schemeClr val="tx1">
                    <a:lumMod val="95000"/>
                  </a:schemeClr>
                </a:solidFill>
                <a:latin typeface="Candara"/>
                <a:cs typeface="Candara"/>
              </a:rPr>
              <a:t>osmotyczne</a:t>
            </a:r>
            <a:r>
              <a:rPr sz="2000" spc="-55" dirty="0">
                <a:solidFill>
                  <a:schemeClr val="tx1">
                    <a:lumMod val="95000"/>
                  </a:schemeClr>
                </a:solidFill>
                <a:latin typeface="Candara"/>
                <a:cs typeface="Candara"/>
              </a:rPr>
              <a:t> </a:t>
            </a:r>
            <a:r>
              <a:rPr sz="2000" dirty="0">
                <a:solidFill>
                  <a:schemeClr val="tx1">
                    <a:lumMod val="95000"/>
                  </a:schemeClr>
                </a:solidFill>
                <a:latin typeface="Candara"/>
                <a:cs typeface="Candara"/>
              </a:rPr>
              <a:t>(np.</a:t>
            </a:r>
            <a:r>
              <a:rPr sz="2000" spc="-30" dirty="0">
                <a:solidFill>
                  <a:schemeClr val="tx1">
                    <a:lumMod val="95000"/>
                  </a:schemeClr>
                </a:solidFill>
                <a:latin typeface="Candara"/>
                <a:cs typeface="Candara"/>
              </a:rPr>
              <a:t> </a:t>
            </a:r>
            <a:r>
              <a:rPr sz="2000" dirty="0">
                <a:solidFill>
                  <a:schemeClr val="tx1">
                    <a:lumMod val="95000"/>
                  </a:schemeClr>
                </a:solidFill>
                <a:latin typeface="Candara"/>
                <a:cs typeface="Candara"/>
              </a:rPr>
              <a:t>zbyt</a:t>
            </a:r>
            <a:r>
              <a:rPr sz="2000" spc="-30" dirty="0">
                <a:solidFill>
                  <a:schemeClr val="tx1">
                    <a:lumMod val="95000"/>
                  </a:schemeClr>
                </a:solidFill>
                <a:latin typeface="Candara"/>
                <a:cs typeface="Candara"/>
              </a:rPr>
              <a:t> </a:t>
            </a:r>
            <a:r>
              <a:rPr sz="2000" dirty="0">
                <a:solidFill>
                  <a:schemeClr val="tx1">
                    <a:lumMod val="95000"/>
                  </a:schemeClr>
                </a:solidFill>
                <a:latin typeface="Candara"/>
                <a:cs typeface="Candara"/>
              </a:rPr>
              <a:t>wysokie</a:t>
            </a:r>
            <a:r>
              <a:rPr sz="2000" spc="-40" dirty="0">
                <a:solidFill>
                  <a:schemeClr val="tx1">
                    <a:lumMod val="95000"/>
                  </a:schemeClr>
                </a:solidFill>
                <a:latin typeface="Candara"/>
                <a:cs typeface="Candara"/>
              </a:rPr>
              <a:t> </a:t>
            </a:r>
            <a:r>
              <a:rPr sz="2000" dirty="0">
                <a:solidFill>
                  <a:schemeClr val="tx1">
                    <a:lumMod val="95000"/>
                  </a:schemeClr>
                </a:solidFill>
                <a:latin typeface="Candara"/>
                <a:cs typeface="Candara"/>
              </a:rPr>
              <a:t>zasolenie </a:t>
            </a:r>
            <a:r>
              <a:rPr sz="2000" spc="-10" dirty="0">
                <a:solidFill>
                  <a:schemeClr val="tx1">
                    <a:lumMod val="95000"/>
                  </a:schemeClr>
                </a:solidFill>
                <a:latin typeface="Candara"/>
                <a:cs typeface="Candara"/>
              </a:rPr>
              <a:t>podłoża);</a:t>
            </a:r>
            <a:endParaRPr sz="2000" dirty="0">
              <a:solidFill>
                <a:schemeClr val="tx1">
                  <a:lumMod val="95000"/>
                </a:schemeClr>
              </a:solidFill>
              <a:latin typeface="Candara"/>
              <a:cs typeface="Candara"/>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09600" y="1905000"/>
            <a:ext cx="7766050" cy="4002121"/>
          </a:xfrm>
          <a:prstGeom prst="rect">
            <a:avLst/>
          </a:prstGeom>
        </p:spPr>
        <p:txBody>
          <a:bodyPr vert="horz" wrap="square" lIns="0" tIns="12700" rIns="0" bIns="0" rtlCol="0">
            <a:spAutoFit/>
          </a:bodyPr>
          <a:lstStyle/>
          <a:p>
            <a:pPr marL="287020" marR="7620" indent="-274320" algn="just">
              <a:lnSpc>
                <a:spcPct val="110000"/>
              </a:lnSpc>
              <a:spcBef>
                <a:spcPts val="100"/>
              </a:spcBef>
              <a:buClr>
                <a:srgbClr val="30B6FC"/>
              </a:buClr>
              <a:buFont typeface="Symbol"/>
              <a:buChar char=""/>
              <a:tabLst>
                <a:tab pos="287020" algn="l"/>
              </a:tabLst>
            </a:pPr>
            <a:r>
              <a:rPr sz="2000" b="1" dirty="0">
                <a:solidFill>
                  <a:schemeClr val="tx1">
                    <a:lumMod val="95000"/>
                  </a:schemeClr>
                </a:solidFill>
                <a:latin typeface="Candara"/>
                <a:cs typeface="Candara"/>
              </a:rPr>
              <a:t>uszkodzenia</a:t>
            </a:r>
            <a:r>
              <a:rPr sz="2000" b="1" spc="225" dirty="0">
                <a:solidFill>
                  <a:schemeClr val="tx1">
                    <a:lumMod val="95000"/>
                  </a:schemeClr>
                </a:solidFill>
                <a:latin typeface="Candara"/>
                <a:cs typeface="Candara"/>
              </a:rPr>
              <a:t> </a:t>
            </a:r>
            <a:r>
              <a:rPr sz="2000" b="1" dirty="0">
                <a:solidFill>
                  <a:schemeClr val="tx1">
                    <a:lumMod val="95000"/>
                  </a:schemeClr>
                </a:solidFill>
                <a:latin typeface="Candara"/>
                <a:cs typeface="Candara"/>
              </a:rPr>
              <a:t>korzeni,</a:t>
            </a:r>
            <a:r>
              <a:rPr sz="2000" b="1" spc="235" dirty="0">
                <a:solidFill>
                  <a:schemeClr val="tx1">
                    <a:lumMod val="95000"/>
                  </a:schemeClr>
                </a:solidFill>
                <a:latin typeface="Candara"/>
                <a:cs typeface="Candara"/>
              </a:rPr>
              <a:t> </a:t>
            </a:r>
            <a:r>
              <a:rPr sz="2000" b="1" dirty="0">
                <a:solidFill>
                  <a:schemeClr val="tx1">
                    <a:lumMod val="95000"/>
                  </a:schemeClr>
                </a:solidFill>
                <a:latin typeface="Candara"/>
                <a:cs typeface="Candara"/>
              </a:rPr>
              <a:t>które</a:t>
            </a:r>
            <a:r>
              <a:rPr sz="2000" b="1" spc="220" dirty="0">
                <a:solidFill>
                  <a:schemeClr val="tx1">
                    <a:lumMod val="95000"/>
                  </a:schemeClr>
                </a:solidFill>
                <a:latin typeface="Candara"/>
                <a:cs typeface="Candara"/>
              </a:rPr>
              <a:t> </a:t>
            </a:r>
            <a:r>
              <a:rPr sz="2000" b="1" dirty="0">
                <a:solidFill>
                  <a:schemeClr val="tx1">
                    <a:lumMod val="95000"/>
                  </a:schemeClr>
                </a:solidFill>
                <a:latin typeface="Candara"/>
                <a:cs typeface="Candara"/>
              </a:rPr>
              <a:t>częściowo</a:t>
            </a:r>
            <a:r>
              <a:rPr sz="2000" b="1" spc="225"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229" dirty="0">
                <a:solidFill>
                  <a:schemeClr val="tx1">
                    <a:lumMod val="95000"/>
                  </a:schemeClr>
                </a:solidFill>
                <a:latin typeface="Candara"/>
                <a:cs typeface="Candara"/>
              </a:rPr>
              <a:t> </a:t>
            </a:r>
            <a:r>
              <a:rPr sz="2000" b="1" dirty="0">
                <a:solidFill>
                  <a:schemeClr val="tx1">
                    <a:lumMod val="95000"/>
                  </a:schemeClr>
                </a:solidFill>
                <a:latin typeface="Candara"/>
                <a:cs typeface="Candara"/>
              </a:rPr>
              <a:t>całkowicie</a:t>
            </a:r>
            <a:r>
              <a:rPr sz="2000" b="1" spc="240" dirty="0">
                <a:solidFill>
                  <a:schemeClr val="tx1">
                    <a:lumMod val="95000"/>
                  </a:schemeClr>
                </a:solidFill>
                <a:latin typeface="Candara"/>
                <a:cs typeface="Candara"/>
              </a:rPr>
              <a:t> </a:t>
            </a:r>
            <a:r>
              <a:rPr sz="2000" b="1" dirty="0">
                <a:solidFill>
                  <a:schemeClr val="tx1">
                    <a:lumMod val="95000"/>
                  </a:schemeClr>
                </a:solidFill>
                <a:latin typeface="Candara"/>
                <a:cs typeface="Candara"/>
              </a:rPr>
              <a:t>tracą</a:t>
            </a:r>
            <a:r>
              <a:rPr sz="2000" b="1" spc="22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zdolność </a:t>
            </a:r>
            <a:r>
              <a:rPr sz="2000" b="1" dirty="0">
                <a:solidFill>
                  <a:schemeClr val="tx1">
                    <a:lumMod val="95000"/>
                  </a:schemeClr>
                </a:solidFill>
                <a:latin typeface="Candara"/>
                <a:cs typeface="Candara"/>
              </a:rPr>
              <a:t>pobierania</a:t>
            </a:r>
            <a:r>
              <a:rPr sz="2000" b="1" spc="-2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wody;</a:t>
            </a:r>
            <a:endParaRPr sz="2000" b="1" dirty="0">
              <a:solidFill>
                <a:schemeClr val="tx1">
                  <a:lumMod val="95000"/>
                </a:schemeClr>
              </a:solidFill>
              <a:latin typeface="Candara"/>
              <a:cs typeface="Candara"/>
            </a:endParaRPr>
          </a:p>
          <a:p>
            <a:pPr marL="287020" marR="5080" indent="-274320" algn="just">
              <a:lnSpc>
                <a:spcPct val="110000"/>
              </a:lnSpc>
              <a:spcBef>
                <a:spcPts val="1080"/>
              </a:spcBef>
              <a:buClr>
                <a:srgbClr val="30B6FC"/>
              </a:buClr>
              <a:buFont typeface="Symbol"/>
              <a:buChar char=""/>
              <a:tabLst>
                <a:tab pos="287020" algn="l"/>
              </a:tabLst>
            </a:pPr>
            <a:r>
              <a:rPr sz="2000" b="1" dirty="0">
                <a:solidFill>
                  <a:schemeClr val="tx1">
                    <a:lumMod val="95000"/>
                  </a:schemeClr>
                </a:solidFill>
                <a:latin typeface="Candara"/>
                <a:cs typeface="Candara"/>
              </a:rPr>
              <a:t>obniżenia</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160" dirty="0">
                <a:solidFill>
                  <a:schemeClr val="tx1">
                    <a:lumMod val="95000"/>
                  </a:schemeClr>
                </a:solidFill>
                <a:latin typeface="Candara"/>
                <a:cs typeface="Candara"/>
              </a:rPr>
              <a:t> </a:t>
            </a:r>
            <a:r>
              <a:rPr sz="2000" b="1" dirty="0">
                <a:solidFill>
                  <a:schemeClr val="tx1">
                    <a:lumMod val="95000"/>
                  </a:schemeClr>
                </a:solidFill>
                <a:latin typeface="Candara"/>
                <a:cs typeface="Candara"/>
              </a:rPr>
              <a:t>całkowitego</a:t>
            </a:r>
            <a:r>
              <a:rPr sz="2000" b="1" spc="145" dirty="0">
                <a:solidFill>
                  <a:schemeClr val="tx1">
                    <a:lumMod val="95000"/>
                  </a:schemeClr>
                </a:solidFill>
                <a:latin typeface="Candara"/>
                <a:cs typeface="Candara"/>
              </a:rPr>
              <a:t> </a:t>
            </a:r>
            <a:r>
              <a:rPr sz="2000" b="1" dirty="0">
                <a:solidFill>
                  <a:schemeClr val="tx1">
                    <a:lumMod val="95000"/>
                  </a:schemeClr>
                </a:solidFill>
                <a:latin typeface="Candara"/>
                <a:cs typeface="Candara"/>
              </a:rPr>
              <a:t>zahamowania</a:t>
            </a:r>
            <a:r>
              <a:rPr sz="2000" b="1" spc="165" dirty="0">
                <a:solidFill>
                  <a:schemeClr val="tx1">
                    <a:lumMod val="95000"/>
                  </a:schemeClr>
                </a:solidFill>
                <a:latin typeface="Candara"/>
                <a:cs typeface="Candara"/>
              </a:rPr>
              <a:t> </a:t>
            </a:r>
            <a:r>
              <a:rPr sz="2000" b="1" dirty="0">
                <a:solidFill>
                  <a:schemeClr val="tx1">
                    <a:lumMod val="95000"/>
                  </a:schemeClr>
                </a:solidFill>
                <a:latin typeface="Candara"/>
                <a:cs typeface="Candara"/>
              </a:rPr>
              <a:t>transportu</a:t>
            </a:r>
            <a:r>
              <a:rPr sz="2000" b="1" spc="130" dirty="0">
                <a:solidFill>
                  <a:schemeClr val="tx1">
                    <a:lumMod val="95000"/>
                  </a:schemeClr>
                </a:solidFill>
                <a:latin typeface="Candara"/>
                <a:cs typeface="Candara"/>
              </a:rPr>
              <a:t> </a:t>
            </a:r>
            <a:r>
              <a:rPr sz="2000" b="1" dirty="0">
                <a:solidFill>
                  <a:schemeClr val="tx1">
                    <a:lumMod val="95000"/>
                  </a:schemeClr>
                </a:solidFill>
                <a:latin typeface="Candara"/>
                <a:cs typeface="Candara"/>
              </a:rPr>
              <a:t>wody</a:t>
            </a:r>
            <a:r>
              <a:rPr sz="2000" b="1" spc="155" dirty="0">
                <a:solidFill>
                  <a:schemeClr val="tx1">
                    <a:lumMod val="95000"/>
                  </a:schemeClr>
                </a:solidFill>
                <a:latin typeface="Candara"/>
                <a:cs typeface="Candara"/>
              </a:rPr>
              <a:t> </a:t>
            </a:r>
            <a:r>
              <a:rPr sz="2000" b="1" dirty="0">
                <a:solidFill>
                  <a:schemeClr val="tx1">
                    <a:lumMod val="95000"/>
                  </a:schemeClr>
                </a:solidFill>
                <a:latin typeface="Candara"/>
                <a:cs typeface="Candara"/>
              </a:rPr>
              <a:t>w</a:t>
            </a:r>
            <a:r>
              <a:rPr sz="2000" b="1" spc="14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wyniku </a:t>
            </a:r>
            <a:r>
              <a:rPr sz="2000" b="1" dirty="0">
                <a:solidFill>
                  <a:schemeClr val="tx1">
                    <a:lumMod val="95000"/>
                  </a:schemeClr>
                </a:solidFill>
                <a:latin typeface="Candara"/>
                <a:cs typeface="Candara"/>
              </a:rPr>
              <a:t>uszkodzenia</a:t>
            </a:r>
            <a:r>
              <a:rPr sz="2000" b="1" spc="415" dirty="0">
                <a:solidFill>
                  <a:schemeClr val="tx1">
                    <a:lumMod val="95000"/>
                  </a:schemeClr>
                </a:solidFill>
                <a:latin typeface="Candara"/>
                <a:cs typeface="Candara"/>
              </a:rPr>
              <a:t> </a:t>
            </a:r>
            <a:r>
              <a:rPr sz="2000" b="1" dirty="0">
                <a:solidFill>
                  <a:schemeClr val="tx1">
                    <a:lumMod val="95000"/>
                  </a:schemeClr>
                </a:solidFill>
                <a:latin typeface="Candara"/>
                <a:cs typeface="Candara"/>
              </a:rPr>
              <a:t>szyjki</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korzeniowej</a:t>
            </a:r>
            <a:r>
              <a:rPr sz="2000" b="1" spc="405"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420" dirty="0">
                <a:solidFill>
                  <a:schemeClr val="tx1">
                    <a:lumMod val="95000"/>
                  </a:schemeClr>
                </a:solidFill>
                <a:latin typeface="Candara"/>
                <a:cs typeface="Candara"/>
              </a:rPr>
              <a:t> </a:t>
            </a:r>
            <a:r>
              <a:rPr sz="2000" b="1" dirty="0">
                <a:solidFill>
                  <a:schemeClr val="tx1">
                    <a:lumMod val="95000"/>
                  </a:schemeClr>
                </a:solidFill>
                <a:latin typeface="Candara"/>
                <a:cs typeface="Candara"/>
              </a:rPr>
              <a:t>podstawy</a:t>
            </a:r>
            <a:r>
              <a:rPr sz="2000" b="1" spc="409" dirty="0">
                <a:solidFill>
                  <a:schemeClr val="tx1">
                    <a:lumMod val="95000"/>
                  </a:schemeClr>
                </a:solidFill>
                <a:latin typeface="Candara"/>
                <a:cs typeface="Candara"/>
              </a:rPr>
              <a:t> </a:t>
            </a:r>
            <a:r>
              <a:rPr sz="2000" b="1" dirty="0">
                <a:solidFill>
                  <a:schemeClr val="tx1">
                    <a:lumMod val="95000"/>
                  </a:schemeClr>
                </a:solidFill>
                <a:latin typeface="Candara"/>
                <a:cs typeface="Candara"/>
              </a:rPr>
              <a:t>łodygi</a:t>
            </a:r>
            <a:r>
              <a:rPr sz="2000" b="1" spc="400"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420" dirty="0">
                <a:solidFill>
                  <a:schemeClr val="tx1">
                    <a:lumMod val="95000"/>
                  </a:schemeClr>
                </a:solidFill>
                <a:latin typeface="Candara"/>
                <a:cs typeface="Candara"/>
              </a:rPr>
              <a:t> </a:t>
            </a:r>
            <a:r>
              <a:rPr sz="2000" b="1" dirty="0">
                <a:solidFill>
                  <a:schemeClr val="tx1">
                    <a:lumMod val="95000"/>
                  </a:schemeClr>
                </a:solidFill>
                <a:latin typeface="Candara"/>
                <a:cs typeface="Candara"/>
              </a:rPr>
              <a:t>w</a:t>
            </a:r>
            <a:r>
              <a:rPr sz="2000" b="1" spc="42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wyniku </a:t>
            </a:r>
            <a:r>
              <a:rPr sz="2000" b="1" dirty="0">
                <a:solidFill>
                  <a:schemeClr val="tx1">
                    <a:lumMod val="95000"/>
                  </a:schemeClr>
                </a:solidFill>
                <a:latin typeface="Candara"/>
                <a:cs typeface="Candara"/>
              </a:rPr>
              <a:t>uszkodzenia</a:t>
            </a:r>
            <a:r>
              <a:rPr sz="2000" b="1" spc="360" dirty="0">
                <a:solidFill>
                  <a:schemeClr val="tx1">
                    <a:lumMod val="95000"/>
                  </a:schemeClr>
                </a:solidFill>
                <a:latin typeface="Candara"/>
                <a:cs typeface="Candara"/>
              </a:rPr>
              <a:t> </a:t>
            </a:r>
            <a:r>
              <a:rPr sz="2000" b="1" dirty="0">
                <a:solidFill>
                  <a:schemeClr val="tx1">
                    <a:lumMod val="95000"/>
                  </a:schemeClr>
                </a:solidFill>
                <a:latin typeface="Candara"/>
                <a:cs typeface="Candara"/>
              </a:rPr>
              <a:t>naczyń</a:t>
            </a:r>
            <a:r>
              <a:rPr sz="2000" b="1" spc="355" dirty="0">
                <a:solidFill>
                  <a:schemeClr val="tx1">
                    <a:lumMod val="95000"/>
                  </a:schemeClr>
                </a:solidFill>
                <a:latin typeface="Candara"/>
                <a:cs typeface="Candara"/>
              </a:rPr>
              <a:t> </a:t>
            </a:r>
            <a:r>
              <a:rPr sz="2000" b="1" dirty="0">
                <a:solidFill>
                  <a:schemeClr val="tx1">
                    <a:lumMod val="95000"/>
                  </a:schemeClr>
                </a:solidFill>
                <a:latin typeface="Candara"/>
                <a:cs typeface="Candara"/>
              </a:rPr>
              <a:t>(zgorzele</a:t>
            </a:r>
            <a:r>
              <a:rPr sz="2000" b="1" spc="350" dirty="0">
                <a:solidFill>
                  <a:schemeClr val="tx1">
                    <a:lumMod val="95000"/>
                  </a:schemeClr>
                </a:solidFill>
                <a:latin typeface="Candara"/>
                <a:cs typeface="Candara"/>
              </a:rPr>
              <a:t> </a:t>
            </a:r>
            <a:r>
              <a:rPr sz="2000" b="1" dirty="0">
                <a:solidFill>
                  <a:schemeClr val="tx1">
                    <a:lumMod val="95000"/>
                  </a:schemeClr>
                </a:solidFill>
                <a:latin typeface="Candara"/>
                <a:cs typeface="Candara"/>
              </a:rPr>
              <a:t>siewek,</a:t>
            </a:r>
            <a:r>
              <a:rPr sz="2000" b="1" spc="360" dirty="0">
                <a:solidFill>
                  <a:schemeClr val="tx1">
                    <a:lumMod val="95000"/>
                  </a:schemeClr>
                </a:solidFill>
                <a:latin typeface="Candara"/>
                <a:cs typeface="Candara"/>
              </a:rPr>
              <a:t> </a:t>
            </a:r>
            <a:r>
              <a:rPr sz="2000" b="1" dirty="0">
                <a:solidFill>
                  <a:schemeClr val="tx1">
                    <a:lumMod val="95000"/>
                  </a:schemeClr>
                </a:solidFill>
                <a:latin typeface="Candara"/>
                <a:cs typeface="Candara"/>
              </a:rPr>
              <a:t>choroby</a:t>
            </a:r>
            <a:r>
              <a:rPr sz="2000" b="1" spc="350" dirty="0">
                <a:solidFill>
                  <a:schemeClr val="tx1">
                    <a:lumMod val="95000"/>
                  </a:schemeClr>
                </a:solidFill>
                <a:latin typeface="Candara"/>
                <a:cs typeface="Candara"/>
              </a:rPr>
              <a:t> </a:t>
            </a:r>
            <a:r>
              <a:rPr sz="2000" b="1" dirty="0">
                <a:solidFill>
                  <a:schemeClr val="tx1">
                    <a:lumMod val="95000"/>
                  </a:schemeClr>
                </a:solidFill>
                <a:latin typeface="Candara"/>
                <a:cs typeface="Candara"/>
              </a:rPr>
              <a:t>podsuszkowe</a:t>
            </a:r>
            <a:r>
              <a:rPr sz="2000" b="1" spc="36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zbóż, </a:t>
            </a:r>
            <a:r>
              <a:rPr sz="2000" b="1" dirty="0">
                <a:solidFill>
                  <a:schemeClr val="tx1">
                    <a:lumMod val="95000"/>
                  </a:schemeClr>
                </a:solidFill>
                <a:latin typeface="Candara"/>
                <a:cs typeface="Candara"/>
              </a:rPr>
              <a:t>wertycyliozy,</a:t>
            </a:r>
            <a:r>
              <a:rPr sz="2000" b="1" spc="-60" dirty="0">
                <a:solidFill>
                  <a:schemeClr val="tx1">
                    <a:lumMod val="95000"/>
                  </a:schemeClr>
                </a:solidFill>
                <a:latin typeface="Candara"/>
                <a:cs typeface="Candara"/>
              </a:rPr>
              <a:t> </a:t>
            </a:r>
            <a:r>
              <a:rPr sz="2000" b="1" dirty="0">
                <a:solidFill>
                  <a:schemeClr val="tx1">
                    <a:lumMod val="95000"/>
                  </a:schemeClr>
                </a:solidFill>
                <a:latin typeface="Candara"/>
                <a:cs typeface="Candara"/>
              </a:rPr>
              <a:t>choroba</a:t>
            </a:r>
            <a:r>
              <a:rPr sz="2000" b="1" spc="-15" dirty="0">
                <a:solidFill>
                  <a:schemeClr val="tx1">
                    <a:lumMod val="95000"/>
                  </a:schemeClr>
                </a:solidFill>
                <a:latin typeface="Candara"/>
                <a:cs typeface="Candara"/>
              </a:rPr>
              <a:t> </a:t>
            </a:r>
            <a:r>
              <a:rPr sz="2000" b="1" dirty="0">
                <a:solidFill>
                  <a:schemeClr val="tx1">
                    <a:lumMod val="95000"/>
                  </a:schemeClr>
                </a:solidFill>
                <a:latin typeface="Candara"/>
                <a:cs typeface="Candara"/>
              </a:rPr>
              <a:t>naczyniowa</a:t>
            </a:r>
            <a:r>
              <a:rPr sz="2000" b="1" spc="-5" dirty="0">
                <a:solidFill>
                  <a:schemeClr val="tx1">
                    <a:lumMod val="95000"/>
                  </a:schemeClr>
                </a:solidFill>
                <a:latin typeface="Candara"/>
                <a:cs typeface="Candara"/>
              </a:rPr>
              <a:t> </a:t>
            </a:r>
            <a:r>
              <a:rPr sz="2000" b="1" dirty="0">
                <a:solidFill>
                  <a:schemeClr val="tx1">
                    <a:lumMod val="95000"/>
                  </a:schemeClr>
                </a:solidFill>
                <a:latin typeface="Candara"/>
                <a:cs typeface="Candara"/>
              </a:rPr>
              <a:t>wiązów</a:t>
            </a:r>
            <a:r>
              <a:rPr sz="2000" b="1" spc="-10" dirty="0">
                <a:solidFill>
                  <a:schemeClr val="tx1">
                    <a:lumMod val="95000"/>
                  </a:schemeClr>
                </a:solidFill>
                <a:latin typeface="Candara"/>
                <a:cs typeface="Candara"/>
              </a:rPr>
              <a:t> </a:t>
            </a:r>
            <a:r>
              <a:rPr sz="2000" b="1" dirty="0">
                <a:solidFill>
                  <a:schemeClr val="tx1">
                    <a:lumMod val="95000"/>
                  </a:schemeClr>
                </a:solidFill>
                <a:latin typeface="Candara"/>
                <a:cs typeface="Candara"/>
              </a:rPr>
              <a:t>i</a:t>
            </a:r>
            <a:r>
              <a:rPr sz="2000" b="1" spc="-2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inne);</a:t>
            </a:r>
            <a:endParaRPr sz="2000" b="1" dirty="0">
              <a:solidFill>
                <a:schemeClr val="tx1">
                  <a:lumMod val="95000"/>
                </a:schemeClr>
              </a:solidFill>
              <a:latin typeface="Candara"/>
              <a:cs typeface="Candara"/>
            </a:endParaRPr>
          </a:p>
          <a:p>
            <a:pPr marL="287020" marR="6985" indent="-274320" algn="just">
              <a:lnSpc>
                <a:spcPct val="110000"/>
              </a:lnSpc>
              <a:spcBef>
                <a:spcPts val="1080"/>
              </a:spcBef>
              <a:buClr>
                <a:srgbClr val="30B6FC"/>
              </a:buClr>
              <a:buFont typeface="Symbol"/>
              <a:buChar char=""/>
              <a:tabLst>
                <a:tab pos="287020" algn="l"/>
              </a:tabLst>
            </a:pPr>
            <a:r>
              <a:rPr sz="2000" b="1" dirty="0">
                <a:solidFill>
                  <a:schemeClr val="tx1">
                    <a:lumMod val="95000"/>
                  </a:schemeClr>
                </a:solidFill>
                <a:latin typeface="Candara"/>
                <a:cs typeface="Candara"/>
              </a:rPr>
              <a:t>zbyt</a:t>
            </a:r>
            <a:r>
              <a:rPr sz="2000" b="1" spc="45" dirty="0">
                <a:solidFill>
                  <a:schemeClr val="tx1">
                    <a:lumMod val="95000"/>
                  </a:schemeClr>
                </a:solidFill>
                <a:latin typeface="Candara"/>
                <a:cs typeface="Candara"/>
              </a:rPr>
              <a:t> </a:t>
            </a:r>
            <a:r>
              <a:rPr sz="2000" b="1" dirty="0">
                <a:solidFill>
                  <a:schemeClr val="tx1">
                    <a:lumMod val="95000"/>
                  </a:schemeClr>
                </a:solidFill>
                <a:latin typeface="Candara"/>
                <a:cs typeface="Candara"/>
              </a:rPr>
              <a:t>szybkiego</a:t>
            </a:r>
            <a:r>
              <a:rPr sz="2000" b="1" spc="45" dirty="0">
                <a:solidFill>
                  <a:schemeClr val="tx1">
                    <a:lumMod val="95000"/>
                  </a:schemeClr>
                </a:solidFill>
                <a:latin typeface="Candara"/>
                <a:cs typeface="Candara"/>
              </a:rPr>
              <a:t> </a:t>
            </a:r>
            <a:r>
              <a:rPr sz="2000" b="1" dirty="0">
                <a:solidFill>
                  <a:schemeClr val="tx1">
                    <a:lumMod val="95000"/>
                  </a:schemeClr>
                </a:solidFill>
                <a:latin typeface="Candara"/>
                <a:cs typeface="Candara"/>
              </a:rPr>
              <a:t>oddawania</a:t>
            </a:r>
            <a:r>
              <a:rPr sz="2000" b="1" spc="65" dirty="0">
                <a:solidFill>
                  <a:schemeClr val="tx1">
                    <a:lumMod val="95000"/>
                  </a:schemeClr>
                </a:solidFill>
                <a:latin typeface="Candara"/>
                <a:cs typeface="Candara"/>
              </a:rPr>
              <a:t> </a:t>
            </a:r>
            <a:r>
              <a:rPr sz="2000" b="1" dirty="0">
                <a:solidFill>
                  <a:schemeClr val="tx1">
                    <a:lumMod val="95000"/>
                  </a:schemeClr>
                </a:solidFill>
                <a:latin typeface="Candara"/>
                <a:cs typeface="Candara"/>
              </a:rPr>
              <a:t>wody</a:t>
            </a:r>
            <a:r>
              <a:rPr sz="2000" b="1" spc="40"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45" dirty="0">
                <a:solidFill>
                  <a:schemeClr val="tx1">
                    <a:lumMod val="95000"/>
                  </a:schemeClr>
                </a:solidFill>
                <a:latin typeface="Candara"/>
                <a:cs typeface="Candara"/>
              </a:rPr>
              <a:t> </a:t>
            </a:r>
            <a:r>
              <a:rPr sz="2000" b="1" dirty="0">
                <a:solidFill>
                  <a:schemeClr val="tx1">
                    <a:lumMod val="95000"/>
                  </a:schemeClr>
                </a:solidFill>
                <a:latin typeface="Candara"/>
                <a:cs typeface="Candara"/>
              </a:rPr>
              <a:t>roślinę</a:t>
            </a:r>
            <a:r>
              <a:rPr sz="2000" b="1" spc="60" dirty="0">
                <a:solidFill>
                  <a:schemeClr val="tx1">
                    <a:lumMod val="95000"/>
                  </a:schemeClr>
                </a:solidFill>
                <a:latin typeface="Candara"/>
                <a:cs typeface="Candara"/>
              </a:rPr>
              <a:t> </a:t>
            </a:r>
            <a:r>
              <a:rPr sz="2000" b="1" dirty="0">
                <a:solidFill>
                  <a:schemeClr val="tx1">
                    <a:lumMod val="95000"/>
                  </a:schemeClr>
                </a:solidFill>
                <a:latin typeface="Candara"/>
                <a:cs typeface="Candara"/>
              </a:rPr>
              <a:t>na</a:t>
            </a:r>
            <a:r>
              <a:rPr sz="2000" b="1" spc="50" dirty="0">
                <a:solidFill>
                  <a:schemeClr val="tx1">
                    <a:lumMod val="95000"/>
                  </a:schemeClr>
                </a:solidFill>
                <a:latin typeface="Candara"/>
                <a:cs typeface="Candara"/>
              </a:rPr>
              <a:t> </a:t>
            </a:r>
            <a:r>
              <a:rPr sz="2000" b="1" dirty="0">
                <a:solidFill>
                  <a:schemeClr val="tx1">
                    <a:lumMod val="95000"/>
                  </a:schemeClr>
                </a:solidFill>
                <a:latin typeface="Candara"/>
                <a:cs typeface="Candara"/>
              </a:rPr>
              <a:t>skutek</a:t>
            </a:r>
            <a:r>
              <a:rPr sz="2000" b="1" spc="50"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uszkodzenia </a:t>
            </a:r>
            <a:r>
              <a:rPr sz="2000" b="1" dirty="0">
                <a:solidFill>
                  <a:schemeClr val="tx1">
                    <a:lumMod val="95000"/>
                  </a:schemeClr>
                </a:solidFill>
                <a:latin typeface="Candara"/>
                <a:cs typeface="Candara"/>
              </a:rPr>
              <a:t>kutykuli</a:t>
            </a:r>
            <a:r>
              <a:rPr sz="2000" b="1" spc="434" dirty="0">
                <a:solidFill>
                  <a:schemeClr val="tx1">
                    <a:lumMod val="95000"/>
                  </a:schemeClr>
                </a:solidFill>
                <a:latin typeface="Candara"/>
                <a:cs typeface="Candara"/>
              </a:rPr>
              <a:t>  </a:t>
            </a:r>
            <a:r>
              <a:rPr sz="2000" b="1" dirty="0">
                <a:solidFill>
                  <a:schemeClr val="tx1">
                    <a:lumMod val="95000"/>
                  </a:schemeClr>
                </a:solidFill>
                <a:latin typeface="Candara"/>
                <a:cs typeface="Candara"/>
              </a:rPr>
              <a:t>(np.</a:t>
            </a:r>
            <a:r>
              <a:rPr sz="2000" b="1" spc="430" dirty="0">
                <a:solidFill>
                  <a:schemeClr val="tx1">
                    <a:lumMod val="95000"/>
                  </a:schemeClr>
                </a:solidFill>
                <a:latin typeface="Candara"/>
                <a:cs typeface="Candara"/>
              </a:rPr>
              <a:t>  </a:t>
            </a:r>
            <a:r>
              <a:rPr sz="2000" b="1" dirty="0">
                <a:solidFill>
                  <a:schemeClr val="tx1">
                    <a:lumMod val="95000"/>
                  </a:schemeClr>
                </a:solidFill>
                <a:latin typeface="Candara"/>
                <a:cs typeface="Candara"/>
              </a:rPr>
              <a:t>parch</a:t>
            </a:r>
            <a:r>
              <a:rPr sz="2000" b="1" spc="434" dirty="0">
                <a:solidFill>
                  <a:schemeClr val="tx1">
                    <a:lumMod val="95000"/>
                  </a:schemeClr>
                </a:solidFill>
                <a:latin typeface="Candara"/>
                <a:cs typeface="Candara"/>
              </a:rPr>
              <a:t>  </a:t>
            </a:r>
            <a:r>
              <a:rPr sz="2000" b="1" dirty="0">
                <a:solidFill>
                  <a:schemeClr val="tx1">
                    <a:lumMod val="95000"/>
                  </a:schemeClr>
                </a:solidFill>
                <a:latin typeface="Candara"/>
                <a:cs typeface="Candara"/>
              </a:rPr>
              <a:t>jabłoni)</a:t>
            </a:r>
            <a:r>
              <a:rPr sz="2000" b="1" spc="434" dirty="0">
                <a:solidFill>
                  <a:schemeClr val="tx1">
                    <a:lumMod val="95000"/>
                  </a:schemeClr>
                </a:solidFill>
                <a:latin typeface="Candara"/>
                <a:cs typeface="Candara"/>
              </a:rPr>
              <a:t>  </a:t>
            </a:r>
            <a:r>
              <a:rPr sz="2000" b="1" dirty="0">
                <a:solidFill>
                  <a:schemeClr val="tx1">
                    <a:lumMod val="95000"/>
                  </a:schemeClr>
                </a:solidFill>
                <a:latin typeface="Candara"/>
                <a:cs typeface="Candara"/>
              </a:rPr>
              <a:t>lub</a:t>
            </a:r>
            <a:r>
              <a:rPr sz="2000" b="1" spc="440" dirty="0">
                <a:solidFill>
                  <a:schemeClr val="tx1">
                    <a:lumMod val="95000"/>
                  </a:schemeClr>
                </a:solidFill>
                <a:latin typeface="Candara"/>
                <a:cs typeface="Candara"/>
              </a:rPr>
              <a:t>  </a:t>
            </a:r>
            <a:r>
              <a:rPr sz="2000" b="1" dirty="0">
                <a:solidFill>
                  <a:schemeClr val="tx1">
                    <a:lumMod val="95000"/>
                  </a:schemeClr>
                </a:solidFill>
                <a:latin typeface="Candara"/>
                <a:cs typeface="Candara"/>
              </a:rPr>
              <a:t>w</a:t>
            </a:r>
            <a:r>
              <a:rPr sz="2000" b="1" spc="440" dirty="0">
                <a:solidFill>
                  <a:schemeClr val="tx1">
                    <a:lumMod val="95000"/>
                  </a:schemeClr>
                </a:solidFill>
                <a:latin typeface="Candara"/>
                <a:cs typeface="Candara"/>
              </a:rPr>
              <a:t>  </a:t>
            </a:r>
            <a:r>
              <a:rPr sz="2000" b="1" dirty="0">
                <a:solidFill>
                  <a:schemeClr val="tx1">
                    <a:lumMod val="95000"/>
                  </a:schemeClr>
                </a:solidFill>
                <a:latin typeface="Candara"/>
                <a:cs typeface="Candara"/>
              </a:rPr>
              <a:t>wyniku</a:t>
            </a:r>
            <a:r>
              <a:rPr sz="2000" b="1" spc="434" dirty="0">
                <a:solidFill>
                  <a:schemeClr val="tx1">
                    <a:lumMod val="95000"/>
                  </a:schemeClr>
                </a:solidFill>
                <a:latin typeface="Candara"/>
                <a:cs typeface="Candara"/>
              </a:rPr>
              <a:t>  </a:t>
            </a:r>
            <a:r>
              <a:rPr sz="2000" b="1" dirty="0">
                <a:solidFill>
                  <a:schemeClr val="tx1">
                    <a:lumMod val="95000"/>
                  </a:schemeClr>
                </a:solidFill>
                <a:latin typeface="Candara"/>
                <a:cs typeface="Candara"/>
              </a:rPr>
              <a:t>działania</a:t>
            </a:r>
            <a:r>
              <a:rPr sz="2000" b="1" spc="434"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toksyn </a:t>
            </a:r>
            <a:r>
              <a:rPr sz="2000" b="1" dirty="0">
                <a:solidFill>
                  <a:schemeClr val="tx1">
                    <a:lumMod val="95000"/>
                  </a:schemeClr>
                </a:solidFill>
                <a:latin typeface="Candara"/>
                <a:cs typeface="Candara"/>
              </a:rPr>
              <a:t>powodujących</a:t>
            </a:r>
            <a:r>
              <a:rPr sz="2000" b="1" spc="335" dirty="0">
                <a:solidFill>
                  <a:schemeClr val="tx1">
                    <a:lumMod val="95000"/>
                  </a:schemeClr>
                </a:solidFill>
                <a:latin typeface="Candara"/>
                <a:cs typeface="Candara"/>
              </a:rPr>
              <a:t>  </a:t>
            </a:r>
            <a:r>
              <a:rPr sz="2000" b="1" dirty="0">
                <a:solidFill>
                  <a:schemeClr val="tx1">
                    <a:lumMod val="95000"/>
                  </a:schemeClr>
                </a:solidFill>
                <a:latin typeface="Candara"/>
                <a:cs typeface="Candara"/>
              </a:rPr>
              <a:t>utratę</a:t>
            </a:r>
            <a:r>
              <a:rPr sz="2000" b="1" spc="345" dirty="0">
                <a:solidFill>
                  <a:schemeClr val="tx1">
                    <a:lumMod val="95000"/>
                  </a:schemeClr>
                </a:solidFill>
                <a:latin typeface="Candara"/>
                <a:cs typeface="Candara"/>
              </a:rPr>
              <a:t>  </a:t>
            </a:r>
            <a:r>
              <a:rPr sz="2000" b="1" dirty="0">
                <a:solidFill>
                  <a:schemeClr val="tx1">
                    <a:lumMod val="95000"/>
                  </a:schemeClr>
                </a:solidFill>
                <a:latin typeface="Candara"/>
                <a:cs typeface="Candara"/>
              </a:rPr>
              <a:t>zdolności</a:t>
            </a:r>
            <a:r>
              <a:rPr sz="2000" b="1" spc="340" dirty="0">
                <a:solidFill>
                  <a:schemeClr val="tx1">
                    <a:lumMod val="95000"/>
                  </a:schemeClr>
                </a:solidFill>
                <a:latin typeface="Candara"/>
                <a:cs typeface="Candara"/>
              </a:rPr>
              <a:t>  </a:t>
            </a:r>
            <a:r>
              <a:rPr sz="2000" b="1" dirty="0">
                <a:solidFill>
                  <a:schemeClr val="tx1">
                    <a:lumMod val="95000"/>
                  </a:schemeClr>
                </a:solidFill>
                <a:latin typeface="Candara"/>
                <a:cs typeface="Candara"/>
              </a:rPr>
              <a:t>plazmalemmy</a:t>
            </a:r>
            <a:r>
              <a:rPr sz="2000" b="1" spc="340" dirty="0">
                <a:solidFill>
                  <a:schemeClr val="tx1">
                    <a:lumMod val="95000"/>
                  </a:schemeClr>
                </a:solidFill>
                <a:latin typeface="Candara"/>
                <a:cs typeface="Candara"/>
              </a:rPr>
              <a:t>  </a:t>
            </a:r>
            <a:r>
              <a:rPr sz="2000" b="1" dirty="0">
                <a:solidFill>
                  <a:schemeClr val="tx1">
                    <a:lumMod val="95000"/>
                  </a:schemeClr>
                </a:solidFill>
                <a:latin typeface="Candara"/>
                <a:cs typeface="Candara"/>
              </a:rPr>
              <a:t>do</a:t>
            </a:r>
            <a:r>
              <a:rPr sz="2000" b="1" spc="330" dirty="0">
                <a:solidFill>
                  <a:schemeClr val="tx1">
                    <a:lumMod val="95000"/>
                  </a:schemeClr>
                </a:solidFill>
                <a:latin typeface="Candara"/>
                <a:cs typeface="Candara"/>
              </a:rPr>
              <a:t>  </a:t>
            </a:r>
            <a:r>
              <a:rPr sz="2000" b="1" dirty="0">
                <a:solidFill>
                  <a:schemeClr val="tx1">
                    <a:lumMod val="95000"/>
                  </a:schemeClr>
                </a:solidFill>
                <a:latin typeface="Candara"/>
                <a:cs typeface="Candara"/>
              </a:rPr>
              <a:t>kontroli</a:t>
            </a:r>
            <a:r>
              <a:rPr sz="2000" b="1" spc="345" dirty="0">
                <a:solidFill>
                  <a:schemeClr val="tx1">
                    <a:lumMod val="95000"/>
                  </a:schemeClr>
                </a:solidFill>
                <a:latin typeface="Candara"/>
                <a:cs typeface="Candara"/>
              </a:rPr>
              <a:t>  </a:t>
            </a:r>
            <a:r>
              <a:rPr sz="2000" b="1" spc="-25" dirty="0">
                <a:solidFill>
                  <a:schemeClr val="tx1">
                    <a:lumMod val="95000"/>
                  </a:schemeClr>
                </a:solidFill>
                <a:latin typeface="Candara"/>
                <a:cs typeface="Candara"/>
              </a:rPr>
              <a:t>nad </a:t>
            </a:r>
            <a:r>
              <a:rPr sz="2000" b="1" dirty="0">
                <a:solidFill>
                  <a:schemeClr val="tx1">
                    <a:lumMod val="95000"/>
                  </a:schemeClr>
                </a:solidFill>
                <a:latin typeface="Candara"/>
                <a:cs typeface="Candara"/>
              </a:rPr>
              <a:t>oddawaniem</a:t>
            </a:r>
            <a:r>
              <a:rPr sz="2000" b="1" spc="-30" dirty="0">
                <a:solidFill>
                  <a:schemeClr val="tx1">
                    <a:lumMod val="95000"/>
                  </a:schemeClr>
                </a:solidFill>
                <a:latin typeface="Candara"/>
                <a:cs typeface="Candara"/>
              </a:rPr>
              <a:t> </a:t>
            </a:r>
            <a:r>
              <a:rPr sz="2000" b="1" dirty="0">
                <a:solidFill>
                  <a:schemeClr val="tx1">
                    <a:lumMod val="95000"/>
                  </a:schemeClr>
                </a:solidFill>
                <a:latin typeface="Candara"/>
                <a:cs typeface="Candara"/>
              </a:rPr>
              <a:t>wody</a:t>
            </a:r>
            <a:r>
              <a:rPr sz="2000" b="1" spc="-45" dirty="0">
                <a:solidFill>
                  <a:schemeClr val="tx1">
                    <a:lumMod val="95000"/>
                  </a:schemeClr>
                </a:solidFill>
                <a:latin typeface="Candara"/>
                <a:cs typeface="Candara"/>
              </a:rPr>
              <a:t> </a:t>
            </a:r>
            <a:r>
              <a:rPr sz="2000" b="1" dirty="0">
                <a:solidFill>
                  <a:schemeClr val="tx1">
                    <a:lumMod val="95000"/>
                  </a:schemeClr>
                </a:solidFill>
                <a:latin typeface="Candara"/>
                <a:cs typeface="Candara"/>
              </a:rPr>
              <a:t>przez</a:t>
            </a:r>
            <a:r>
              <a:rPr sz="2000" b="1" spc="-35" dirty="0">
                <a:solidFill>
                  <a:schemeClr val="tx1">
                    <a:lumMod val="95000"/>
                  </a:schemeClr>
                </a:solidFill>
                <a:latin typeface="Candara"/>
                <a:cs typeface="Candara"/>
              </a:rPr>
              <a:t> </a:t>
            </a:r>
            <a:r>
              <a:rPr sz="2000" b="1" spc="-10" dirty="0">
                <a:solidFill>
                  <a:schemeClr val="tx1">
                    <a:lumMod val="95000"/>
                  </a:schemeClr>
                </a:solidFill>
                <a:latin typeface="Candara"/>
                <a:cs typeface="Candara"/>
              </a:rPr>
              <a:t>komórki.</a:t>
            </a:r>
            <a:endParaRPr sz="2000" b="1" dirty="0">
              <a:solidFill>
                <a:schemeClr val="tx1">
                  <a:lumMod val="95000"/>
                </a:schemeClr>
              </a:solidFill>
              <a:latin typeface="Candara"/>
              <a:cs typeface="Candara"/>
            </a:endParaRPr>
          </a:p>
        </p:txBody>
      </p:sp>
    </p:spTree>
  </p:cSld>
  <p:clrMapOvr>
    <a:masterClrMapping/>
  </p:clrMapOvr>
</p:sld>
</file>

<file path=ppt/theme/theme1.xml><?xml version="1.0" encoding="utf-8"?>
<a:theme xmlns:a="http://schemas.openxmlformats.org/drawingml/2006/main" name="Głębokość">
  <a:themeElements>
    <a:clrScheme name="Głębokość">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Głębokość">
      <a:maj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メイリオ"/>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łębokość">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4865FE6A2BB0D41BD550639028B4892" ma:contentTypeVersion="4" ma:contentTypeDescription="Utwórz nowy dokument." ma:contentTypeScope="" ma:versionID="12a3e1ee61b39551febca0ce369e62a2">
  <xsd:schema xmlns:xsd="http://www.w3.org/2001/XMLSchema" xmlns:xs="http://www.w3.org/2001/XMLSchema" xmlns:p="http://schemas.microsoft.com/office/2006/metadata/properties" xmlns:ns2="9b54b6bc-d050-4f62-93d0-d8d494cbc3d6" targetNamespace="http://schemas.microsoft.com/office/2006/metadata/properties" ma:root="true" ma:fieldsID="419063ad1ee9e4c6ce0f5f483f15fba6" ns2:_="">
    <xsd:import namespace="9b54b6bc-d050-4f62-93d0-d8d494cbc3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54b6bc-d050-4f62-93d0-d8d494cbc3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70E3AD8-4085-4479-BF0A-264CAEB328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b54b6bc-d050-4f62-93d0-d8d494cbc3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D5D074-5A94-4FFC-B257-2FE017E9D2F3}">
  <ds:schemaRefs>
    <ds:schemaRef ds:uri="http://schemas.microsoft.com/sharepoint/v3/contenttype/forms"/>
  </ds:schemaRefs>
</ds:datastoreItem>
</file>

<file path=customXml/itemProps3.xml><?xml version="1.0" encoding="utf-8"?>
<ds:datastoreItem xmlns:ds="http://schemas.openxmlformats.org/officeDocument/2006/customXml" ds:itemID="{33CD9B00-590D-42A2-8E00-616FEC22719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TM04033923[[fn=Głębokość]]</Template>
  <TotalTime>177</TotalTime>
  <Words>10178</Words>
  <Application>Microsoft Office PowerPoint</Application>
  <PresentationFormat>Pokaz na ekranie (4:3)</PresentationFormat>
  <Paragraphs>917</Paragraphs>
  <Slides>165</Slides>
  <Notes>0</Notes>
  <HiddenSlides>0</HiddenSlides>
  <MMClips>0</MMClips>
  <ScaleCrop>false</ScaleCrop>
  <HeadingPairs>
    <vt:vector size="6" baseType="variant">
      <vt:variant>
        <vt:lpstr>Używane czcionki</vt:lpstr>
      </vt:variant>
      <vt:variant>
        <vt:i4>16</vt:i4>
      </vt:variant>
      <vt:variant>
        <vt:lpstr>Motyw</vt:lpstr>
      </vt:variant>
      <vt:variant>
        <vt:i4>1</vt:i4>
      </vt:variant>
      <vt:variant>
        <vt:lpstr>Tytuły slajdów</vt:lpstr>
      </vt:variant>
      <vt:variant>
        <vt:i4>165</vt:i4>
      </vt:variant>
    </vt:vector>
  </HeadingPairs>
  <TitlesOfParts>
    <vt:vector size="182" baseType="lpstr">
      <vt:lpstr>Arial</vt:lpstr>
      <vt:lpstr>BundesSerif Regular</vt:lpstr>
      <vt:lpstr>Calibri</vt:lpstr>
      <vt:lpstr>Cambria Math</vt:lpstr>
      <vt:lpstr>Candara</vt:lpstr>
      <vt:lpstr>Constantia</vt:lpstr>
      <vt:lpstr>Corbel</vt:lpstr>
      <vt:lpstr>Courier New</vt:lpstr>
      <vt:lpstr>Franklin Gothic Medium</vt:lpstr>
      <vt:lpstr>Microsoft Sans Serif</vt:lpstr>
      <vt:lpstr>Segoe UI Symbol</vt:lpstr>
      <vt:lpstr>Symbol</vt:lpstr>
      <vt:lpstr>Tahoma</vt:lpstr>
      <vt:lpstr>Times New Roman</vt:lpstr>
      <vt:lpstr>Verdana</vt:lpstr>
      <vt:lpstr>Wingdings</vt:lpstr>
      <vt:lpstr>Głębokość</vt:lpstr>
      <vt:lpstr>Prezentacja programu PowerPoint</vt:lpstr>
      <vt:lpstr>Epidemiologia</vt:lpstr>
      <vt:lpstr>Prezentacja programu PowerPoint</vt:lpstr>
      <vt:lpstr>Prezentacja programu PowerPoint</vt:lpstr>
      <vt:lpstr>Czworościan chorobowy</vt:lpstr>
      <vt:lpstr>Ważnymi czynnikami rozwoju epidemii są:</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Rośliny jednoroczne i wieloletnie</vt:lpstr>
      <vt:lpstr>Prezentacja programu PowerPoint</vt:lpstr>
      <vt:lpstr>Agrofag kwarantannowy –</vt:lpstr>
      <vt:lpstr>Prezentacja programu PowerPoint</vt:lpstr>
      <vt:lpstr>ZADANIA PIORIN</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Chorobę  rośliny  można  więc  zdefiniować  jako  pewnego  rodzaju  współdziałanie patogena i rośliny odbywające się wokreślonych warunkach środowiska.</vt:lpstr>
      <vt:lpstr>Proces chorobowy</vt:lpstr>
      <vt:lpstr>Infekcja</vt:lpstr>
      <vt:lpstr>Inokulacja</vt:lpstr>
      <vt:lpstr>Inokulacja</vt:lpstr>
      <vt:lpstr>Inkubacja</vt:lpstr>
      <vt:lpstr>Choroba właściwa</vt:lpstr>
      <vt:lpstr>Jak przeciwdziałać chorobom roślin ?</vt:lpstr>
      <vt:lpstr>polega na wykorzystaniu zależności pomiędzy środowiskiem, roślinom i patogenem, a przez to zmianę warunków bytowania rośliny aby uzyskać jej większą siłę życia i odporność na czynniki chorobowe. Z drugiej strony metoda agrotechniczna pogarsza warunki środowiska patogena, wpływając na jego mniejszą szkodliwość.</vt:lpstr>
      <vt:lpstr>Prezentacja programu PowerPoint</vt:lpstr>
      <vt:lpstr>Prezentacja programu PowerPoint</vt:lpstr>
      <vt:lpstr>Prezentacja programu PowerPoint</vt:lpstr>
      <vt:lpstr>Diaspora, propagula</vt:lpstr>
      <vt:lpstr>Sposoby zakażania nasion</vt:lpstr>
      <vt:lpstr>Prezentacja programu PowerPoint</vt:lpstr>
      <vt:lpstr>Rozpoznawanie czynników chorobotwórczych nasion</vt:lpstr>
      <vt:lpstr>Rozpoznawanie czynników chorobotwórczych nasion</vt:lpstr>
      <vt:lpstr>Prezentacja programu PowerPoint</vt:lpstr>
      <vt:lpstr>wirusy roślinne, zwierzęce, bakteryjne.</vt:lpstr>
      <vt:lpstr>Wirusy</vt:lpstr>
      <vt:lpstr>podział wirusów - typ zarażanego organizmu</vt:lpstr>
      <vt:lpstr>Wirusy</vt:lpstr>
      <vt:lpstr>Wirusy</vt:lpstr>
      <vt:lpstr>Wirusy</vt:lpstr>
      <vt:lpstr>W cyklu życiowym wirusa wyróżnia się kilka etapów.</vt:lpstr>
      <vt:lpstr>Prezentacja programu PowerPoint</vt:lpstr>
      <vt:lpstr>Prezentacja programu PowerPoint</vt:lpstr>
      <vt:lpstr>Objawy chorób wirusowych - wiroz</vt:lpstr>
      <vt:lpstr>Objawy chorób wirusowych - wiroz</vt:lpstr>
      <vt:lpstr>Objawy chorób wirusowych - wiroz</vt:lpstr>
      <vt:lpstr>Objawy chorób wirusowych - wiroz</vt:lpstr>
      <vt:lpstr>Objawy chorób wirusowych - wiroz</vt:lpstr>
      <vt:lpstr>Objawy chorób wirusowych - wiroz</vt:lpstr>
      <vt:lpstr>Objawy chorób wirusowych - wiroz</vt:lpstr>
      <vt:lpstr>Choroby wirusowe, wirozy, objawiają się jako:</vt:lpstr>
      <vt:lpstr>Infekcja roślin przez wirusy i przenoszenie wirusów na nowe rośliny</vt:lpstr>
      <vt:lpstr>Wykrywanie wirusa w roślinach</vt:lpstr>
      <vt:lpstr> Badania odporności roślin na choroby wirusowe przeprowadzone są w trzech kierunkach</vt:lpstr>
      <vt:lpstr>Ochrona roślin przed wirusami</vt:lpstr>
      <vt:lpstr>Prezentacja programu PowerPoint</vt:lpstr>
      <vt:lpstr>Wirozy</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Bakterie</vt:lpstr>
      <vt:lpstr>Dalsza faza infekcji: kolonia bakteryjna rozwija się w przestworach międzykomórkowych</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Więdnięcie  rośliny jest sygnałem obniżenia turgoru w jej komórkach  w  wyniku  naruszenia  równowagi  bilansu wodnego i wystąpienia deficytu wody.</vt:lpstr>
      <vt:lpstr>Prezentacja programu PowerPoint</vt:lpstr>
      <vt:lpstr>Prezentacja programu PowerPoint</vt:lpstr>
      <vt:lpstr>Prezentacja programu PowerPoint</vt:lpstr>
      <vt:lpstr>Zgnilizny-</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Mechanizmy odporności roślin na choroby</vt:lpstr>
      <vt:lpstr>Obrona roślin przed chorobami infekcyjnymi</vt:lpstr>
      <vt:lpstr>Odporność bierna</vt:lpstr>
      <vt:lpstr>Odporność bierna (przedinfekcyjną, aksenia, oporność)</vt:lpstr>
      <vt:lpstr>Odporność czynna (poinfekcyjna, rezystencja, obronność)</vt:lpstr>
      <vt:lpstr>Odporność czynna (poinfekcyjna, rezystencja, obronność)   Reakcje odpornościowe czynne przejawiają się w różnoraki sposób, np. wzrostem stężenia, cytokinin, które zapobiegają szkodliwemu działaniu toksyn wydzielanych przez patogeny. Niekiedy reakcją rośliny jest pobudzenie podziałów mitotycznych komórek. Wytwarza się wtedy wokół miejsca infekcji specjalna tkanka oddzielające skażone komórki. Komórki tkanki zaporowej nie wpuszczają pasożyta do swojego wnętrza, albo wytwarzają substancję zabijającą go. Bakteria, grzyb czy wirus, który pokonał bariery ochronne i przedostał się do komórki, może być przez nią zabity przez działanie związków antybakteryjnych (fitocydów).</vt:lpstr>
      <vt:lpstr>Wpływ człowieka na kształtowanie odporności roślin na choroby</vt:lpstr>
      <vt:lpstr>Prezentacja programu PowerPoint</vt:lpstr>
      <vt:lpstr>Prezentacja programu PowerPoint</vt:lpstr>
      <vt:lpstr>Prezentacja programu PowerPoint</vt:lpstr>
      <vt:lpstr>Najczęściej stosowanymi miernikami poziomu odporności roślin na choroby są</vt:lpstr>
      <vt:lpstr>Prezentacja programu PowerPoint</vt:lpstr>
      <vt:lpstr>Prezentacja programu PowerPoint</vt:lpstr>
      <vt:lpstr>Prezentacja programu PowerPoint</vt:lpstr>
      <vt:lpstr>Prezentacja programu PowerPoint</vt:lpstr>
      <vt:lpstr>Prezentacja programu PowerPoint</vt:lpstr>
      <vt:lpstr>Budowa grzybów</vt:lpstr>
      <vt:lpstr>Rozmnażanie wegetatywne</vt:lpstr>
      <vt:lpstr>Stadium niedoskonałe = anamorfa = stadium pasożytnicze – rozmnażanie wegetatywne (bezpłciowo), przypada na okres wegetacji roślin</vt:lpstr>
      <vt:lpstr>GRZYBY GŁOWNIOWE</vt:lpstr>
      <vt:lpstr>Głownia pyląca pszenicy i jęczmienia Ustilago tritici i Ustilago nuda</vt:lpstr>
      <vt:lpstr>GRZYBY RDZAWIKOWE, RDZE</vt:lpstr>
      <vt:lpstr>Prezentacja programu PowerPoint</vt:lpstr>
      <vt:lpstr>Prezentacja programu PowerPoint</vt:lpstr>
      <vt:lpstr>Prezentacja programu PowerPoint</vt:lpstr>
      <vt:lpstr>Budowa liścia</vt:lpstr>
      <vt:lpstr>Prezentacja programu PowerPoint</vt:lpstr>
      <vt:lpstr>Infekcja przez nieuszkodzoną skórkę i kutykulę: mączniaki prawdziwe, basidiospory rdzawników, pływki Phytophthora infestans, Botritis cinerea</vt:lpstr>
      <vt:lpstr>Infekcja przez naturalne otwory:</vt:lpstr>
      <vt:lpstr>Mechaniczne uszkodzenia  ziarniaków przez </vt:lpstr>
      <vt:lpstr>KONTAKT PASOŻYTNICZY</vt:lpstr>
      <vt:lpstr>Szara pleśń Botrytis cinerea</vt:lpstr>
      <vt:lpstr>Słynne wina i tokaje powstają w specyficznych warunkach klimatycznych i wilgotnościowych z gron cibeba przy dużym udziale "szlachetnej pleśni" - wywołanej przez Botrytis cinerea.</vt:lpstr>
      <vt:lpstr>Prezentacja programu PowerPoint</vt:lpstr>
      <vt:lpstr>Mączniak prawdziwy (klasa workowce)</vt:lpstr>
      <vt:lpstr>Prezentacja programu PowerPoint</vt:lpstr>
      <vt:lpstr>Rdza</vt:lpstr>
      <vt:lpstr>Prezentacja programu PowerPoint</vt:lpstr>
      <vt:lpstr>Parch jabłoni i gruszy</vt:lpstr>
      <vt:lpstr>Prezentacja programu PowerPoint</vt:lpstr>
      <vt:lpstr>Mączniak rzekomy</vt:lpstr>
      <vt:lpstr>Prezentacja programu PowerPoint</vt:lpstr>
      <vt:lpstr>Prezentacja programu PowerPoint</vt:lpstr>
      <vt:lpstr>Fytoftoroza</vt:lpstr>
      <vt:lpstr>Prezentacja programu PowerPoint</vt:lpstr>
      <vt:lpstr>Sposoby działania fungicydów (metody chemiczne)</vt:lpstr>
      <vt:lpstr>Prezentacja programu PowerPoint</vt:lpstr>
      <vt:lpstr>Prezentacja programu PowerPoint</vt:lpstr>
      <vt:lpstr>Fungicydy działające przed infekcją i w początkowych fazach infekcji:</vt:lpstr>
      <vt:lpstr>Fungicydy działające w późniejszych fazach choroby, po infekcji:</vt:lpstr>
      <vt:lpstr>Odporność na fungicydy:</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Epidemiologia chorób roślin</dc:title>
  <dc:creator>BŁ</dc:creator>
  <cp:lastModifiedBy>Piotr Ponichtera</cp:lastModifiedBy>
  <cp:revision>14</cp:revision>
  <dcterms:created xsi:type="dcterms:W3CDTF">2025-02-20T19:12:54Z</dcterms:created>
  <dcterms:modified xsi:type="dcterms:W3CDTF">2025-07-04T07:59:18Z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2020-04-17T00:00:00Z</vt:filetime>
  </property>
  <property fmtid="{D5CDD505-2E9C-101B-9397-08002B2CF9AE}" pid="3" name="Creator">
    <vt:lpwstr>Microsoft® PowerPoint® 2010</vt:lpwstr>
  </property>
  <property fmtid="{D5CDD505-2E9C-101B-9397-08002B2CF9AE}" pid="4" name="LastSaved">
    <vt:filetime>2025-02-20T00:00:00Z</vt:filetime>
  </property>
  <property fmtid="{D5CDD505-2E9C-101B-9397-08002B2CF9AE}" pid="5" name="Producer">
    <vt:lpwstr>Microsoft® PowerPoint® 2010</vt:lpwstr>
  </property>
  <property fmtid="{D5CDD505-2E9C-101B-9397-08002B2CF9AE}" pid="6" name="ContentTypeId">
    <vt:lpwstr>0x010100B4865FE6A2BB0D41BD550639028B4892</vt:lpwstr>
  </property>
</Properties>
</file>