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68" r:id="rId6"/>
    <p:sldId id="257" r:id="rId7"/>
    <p:sldId id="258" r:id="rId8"/>
    <p:sldId id="259" r:id="rId9"/>
    <p:sldId id="260" r:id="rId10"/>
    <p:sldId id="261" r:id="rId11"/>
    <p:sldId id="262" r:id="rId12"/>
    <p:sldId id="263" r:id="rId13"/>
    <p:sldId id="264" r:id="rId14"/>
    <p:sldId id="265" r:id="rId15"/>
    <p:sldId id="266" r:id="rId16"/>
    <p:sldId id="267"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8" autoAdjust="0"/>
    <p:restoredTop sz="94660"/>
  </p:normalViewPr>
  <p:slideViewPr>
    <p:cSldViewPr snapToGrid="0">
      <p:cViewPr varScale="1">
        <p:scale>
          <a:sx n="71" d="100"/>
          <a:sy n="71" d="100"/>
        </p:scale>
        <p:origin x="68" y="13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pl-PL"/>
              <a:t>Kliknij, aby edytować styl</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7/4/2025</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pl-PL"/>
              <a:t>Kliknij, aby edytować styl</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ncho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pl-PL"/>
              <a:t>Kliknij, aby edytować styl</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Edytuj style wzorca tekstu</a:t>
            </a:r>
          </a:p>
        </p:txBody>
      </p:sp>
      <p:sp>
        <p:nvSpPr>
          <p:cNvPr id="4" name="Date Placeholder 3"/>
          <p:cNvSpPr>
            <a:spLocks noGrp="1"/>
          </p:cNvSpPr>
          <p:nvPr>
            <p:ph type="dt" sz="half" idx="10"/>
          </p:nvPr>
        </p:nvSpPr>
        <p:spPr/>
        <p:txBody>
          <a:bodyPr/>
          <a:lstStyle/>
          <a:p>
            <a:fld id="{48A87A34-81AB-432B-8DAE-1953F412C126}" type="datetimeFigureOut">
              <a:rPr lang="en-US" dirty="0"/>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pl-PL"/>
              <a:t>Kliknij, aby edytować styl</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7/4/2025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pl-PL"/>
              <a:t>Kliknij, aby edytować styl</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Content Placeholder 3"/>
          <p:cNvSpPr>
            <a:spLocks noGrp="1"/>
          </p:cNvSpPr>
          <p:nvPr>
            <p:ph sz="half" idx="2"/>
          </p:nvPr>
        </p:nvSpPr>
        <p:spPr>
          <a:xfrm>
            <a:off x="1447191" y="2824269"/>
            <a:ext cx="4645152" cy="2644457"/>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Content Placeholder 5"/>
          <p:cNvSpPr>
            <a:spLocks noGrp="1"/>
          </p:cNvSpPr>
          <p:nvPr>
            <p:ph sz="quarter" idx="4"/>
          </p:nvPr>
        </p:nvSpPr>
        <p:spPr>
          <a:xfrm>
            <a:off x="6412362" y="2821491"/>
            <a:ext cx="4645152" cy="2637371"/>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7/4/2025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7/4/2025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7/4/2025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pl-PL"/>
              <a:t>Kliknij, aby edytować styl</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Date Placeholder 4"/>
          <p:cNvSpPr>
            <a:spLocks noGrp="1"/>
          </p:cNvSpPr>
          <p:nvPr>
            <p:ph type="dt" sz="half" idx="10"/>
          </p:nvPr>
        </p:nvSpPr>
        <p:spPr/>
        <p:txBody>
          <a:bodyPr/>
          <a:lstStyle/>
          <a:p>
            <a:fld id="{48A87A34-81AB-432B-8DAE-1953F412C126}" type="datetimeFigureOut">
              <a:rPr lang="en-US" dirty="0"/>
              <a:t>7/4/2025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pl-PL"/>
              <a:t>Kliknij, aby edytować styl</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7/4/2025</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pl-PL"/>
              <a:t>Kliknij, aby edytować styl</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7/4/2025</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a:extLst>
              <a:ext uri="{FF2B5EF4-FFF2-40B4-BE49-F238E27FC236}">
                <a16:creationId xmlns:a16="http://schemas.microsoft.com/office/drawing/2014/main" id="{63A46AE5-D78C-4644-A56F-C684C003D4F3}"/>
              </a:ext>
            </a:extLst>
          </p:cNvPr>
          <p:cNvSpPr/>
          <p:nvPr/>
        </p:nvSpPr>
        <p:spPr>
          <a:xfrm>
            <a:off x="1798320" y="1723751"/>
            <a:ext cx="8595360" cy="1384995"/>
          </a:xfrm>
          <a:prstGeom prst="rect">
            <a:avLst/>
          </a:prstGeom>
        </p:spPr>
        <p:txBody>
          <a:bodyPr wrap="square">
            <a:spAutoFit/>
          </a:bodyPr>
          <a:lstStyle/>
          <a:p>
            <a:pPr marL="932815" marR="673735" algn="ctr">
              <a:lnSpc>
                <a:spcPct val="100000"/>
              </a:lnSpc>
              <a:spcBef>
                <a:spcPts val="100"/>
              </a:spcBef>
            </a:pPr>
            <a:r>
              <a:rPr lang="pl-PL" sz="2800" b="1" spc="-20" dirty="0">
                <a:solidFill>
                  <a:srgbClr val="231F20"/>
                </a:solidFill>
                <a:latin typeface="Times New Roman"/>
                <a:cs typeface="Times New Roman"/>
              </a:rPr>
              <a:t>GOSPODARKA</a:t>
            </a:r>
            <a:r>
              <a:rPr lang="pl-PL" sz="2800" b="1" spc="-60" dirty="0">
                <a:solidFill>
                  <a:srgbClr val="231F20"/>
                </a:solidFill>
                <a:latin typeface="Times New Roman"/>
                <a:cs typeface="Times New Roman"/>
              </a:rPr>
              <a:t> </a:t>
            </a:r>
            <a:r>
              <a:rPr lang="pl-PL" sz="2800" b="1" dirty="0">
                <a:solidFill>
                  <a:srgbClr val="231F20"/>
                </a:solidFill>
                <a:latin typeface="Times New Roman"/>
                <a:cs typeface="Times New Roman"/>
              </a:rPr>
              <a:t>O</a:t>
            </a:r>
            <a:r>
              <a:rPr lang="pl-PL" sz="2800" b="1" spc="10" dirty="0">
                <a:solidFill>
                  <a:srgbClr val="231F20"/>
                </a:solidFill>
                <a:latin typeface="Times New Roman"/>
                <a:cs typeface="Times New Roman"/>
              </a:rPr>
              <a:t> </a:t>
            </a:r>
            <a:r>
              <a:rPr lang="pl-PL" sz="2800" b="1" dirty="0">
                <a:solidFill>
                  <a:srgbClr val="231F20"/>
                </a:solidFill>
                <a:latin typeface="Times New Roman"/>
                <a:cs typeface="Times New Roman"/>
              </a:rPr>
              <a:t>CYKLU</a:t>
            </a:r>
            <a:r>
              <a:rPr lang="pl-PL" sz="2800" b="1" spc="10" dirty="0">
                <a:solidFill>
                  <a:srgbClr val="231F20"/>
                </a:solidFill>
                <a:latin typeface="Times New Roman"/>
                <a:cs typeface="Times New Roman"/>
              </a:rPr>
              <a:t> </a:t>
            </a:r>
            <a:r>
              <a:rPr lang="pl-PL" sz="2800" b="1" spc="-10" dirty="0">
                <a:solidFill>
                  <a:srgbClr val="231F20"/>
                </a:solidFill>
                <a:latin typeface="Times New Roman"/>
                <a:cs typeface="Times New Roman"/>
              </a:rPr>
              <a:t>ZAMKNIĘTYM </a:t>
            </a:r>
            <a:r>
              <a:rPr lang="pl-PL" sz="2800" b="1" dirty="0">
                <a:solidFill>
                  <a:srgbClr val="231F20"/>
                </a:solidFill>
                <a:latin typeface="Times New Roman"/>
                <a:cs typeface="Times New Roman"/>
              </a:rPr>
              <a:t>A</a:t>
            </a:r>
            <a:r>
              <a:rPr lang="pl-PL" sz="2800" b="1" spc="-35" dirty="0">
                <a:solidFill>
                  <a:srgbClr val="231F20"/>
                </a:solidFill>
                <a:latin typeface="Times New Roman"/>
                <a:cs typeface="Times New Roman"/>
              </a:rPr>
              <a:t> </a:t>
            </a:r>
            <a:r>
              <a:rPr lang="pl-PL" sz="2800" b="1" spc="-25" dirty="0">
                <a:solidFill>
                  <a:srgbClr val="231F20"/>
                </a:solidFill>
                <a:latin typeface="Times New Roman"/>
                <a:cs typeface="Times New Roman"/>
              </a:rPr>
              <a:t>ZRÓWNOWAŻENIE</a:t>
            </a:r>
            <a:r>
              <a:rPr lang="pl-PL" sz="2800" b="1" spc="-30" dirty="0">
                <a:solidFill>
                  <a:srgbClr val="231F20"/>
                </a:solidFill>
                <a:latin typeface="Times New Roman"/>
                <a:cs typeface="Times New Roman"/>
              </a:rPr>
              <a:t> </a:t>
            </a:r>
            <a:r>
              <a:rPr lang="pl-PL" sz="2800" b="1" spc="-10" dirty="0">
                <a:solidFill>
                  <a:srgbClr val="231F20"/>
                </a:solidFill>
                <a:latin typeface="Times New Roman"/>
                <a:cs typeface="Times New Roman"/>
              </a:rPr>
              <a:t>AGROBIZNESU</a:t>
            </a:r>
            <a:endParaRPr lang="pl-PL" sz="2800" dirty="0">
              <a:latin typeface="Times New Roman"/>
              <a:cs typeface="Times New Roman"/>
            </a:endParaRPr>
          </a:p>
        </p:txBody>
      </p:sp>
      <p:pic>
        <p:nvPicPr>
          <p:cNvPr id="3" name="Obraz 2">
            <a:extLst>
              <a:ext uri="{FF2B5EF4-FFF2-40B4-BE49-F238E27FC236}">
                <a16:creationId xmlns:a16="http://schemas.microsoft.com/office/drawing/2014/main" id="{010E9044-4EDF-4237-8F1D-BBE53A64CC8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20520" y="5588318"/>
            <a:ext cx="8950960" cy="1269682"/>
          </a:xfrm>
          <a:prstGeom prst="rect">
            <a:avLst/>
          </a:prstGeom>
          <a:noFill/>
          <a:ln>
            <a:noFill/>
          </a:ln>
        </p:spPr>
      </p:pic>
      <p:sp>
        <p:nvSpPr>
          <p:cNvPr id="5" name="Prostokąt 4">
            <a:extLst>
              <a:ext uri="{FF2B5EF4-FFF2-40B4-BE49-F238E27FC236}">
                <a16:creationId xmlns:a16="http://schemas.microsoft.com/office/drawing/2014/main" id="{587141CA-AA61-430D-B3D8-D426F16D5CCA}"/>
              </a:ext>
            </a:extLst>
          </p:cNvPr>
          <p:cNvSpPr/>
          <p:nvPr/>
        </p:nvSpPr>
        <p:spPr>
          <a:xfrm>
            <a:off x="694765" y="158801"/>
            <a:ext cx="10802470" cy="923330"/>
          </a:xfrm>
          <a:prstGeom prst="rect">
            <a:avLst/>
          </a:prstGeom>
          <a:solidFill>
            <a:schemeClr val="bg1"/>
          </a:solidFill>
        </p:spPr>
        <p:txBody>
          <a:bodyPr wrap="square">
            <a:spAutoFit/>
          </a:bodyPr>
          <a:lstStyle/>
          <a:p>
            <a:pPr algn="ctr">
              <a:spcAft>
                <a:spcPts val="0"/>
              </a:spcAft>
            </a:pPr>
            <a:r>
              <a:rPr lang="de-DE" dirty="0">
                <a:latin typeface="BundesSerif Regular"/>
                <a:ea typeface="Times New Roman" panose="02020603050405020304" pitchFamily="18" charset="0"/>
                <a:cs typeface="Calibri" panose="020F0502020204030204" pitchFamily="34" charset="0"/>
              </a:rPr>
              <a:t>„UPSKILLING - </a:t>
            </a:r>
            <a:r>
              <a:rPr lang="de-DE" dirty="0" err="1">
                <a:latin typeface="BundesSerif Regular"/>
                <a:ea typeface="Times New Roman" panose="02020603050405020304" pitchFamily="18" charset="0"/>
                <a:cs typeface="Calibri" panose="020F0502020204030204" pitchFamily="34" charset="0"/>
              </a:rPr>
              <a:t>wsparcie</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studentów</a:t>
            </a:r>
            <a:r>
              <a:rPr lang="de-DE" dirty="0">
                <a:latin typeface="BundesSerif Regular"/>
                <a:ea typeface="Times New Roman" panose="02020603050405020304" pitchFamily="18" charset="0"/>
                <a:cs typeface="Calibri" panose="020F0502020204030204" pitchFamily="34" charset="0"/>
              </a:rPr>
              <a:t> i </a:t>
            </a:r>
            <a:r>
              <a:rPr lang="de-DE" dirty="0" err="1">
                <a:latin typeface="BundesSerif Regular"/>
                <a:ea typeface="Times New Roman" panose="02020603050405020304" pitchFamily="18" charset="0"/>
                <a:cs typeface="Calibri" panose="020F0502020204030204" pitchFamily="34" charset="0"/>
              </a:rPr>
              <a:t>pracowników</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prowadzących</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kształcenie</a:t>
            </a:r>
            <a:r>
              <a:rPr lang="de-DE" dirty="0">
                <a:latin typeface="BundesSerif Regular"/>
                <a:ea typeface="Times New Roman" panose="02020603050405020304" pitchFamily="18" charset="0"/>
                <a:cs typeface="Calibri" panose="020F0502020204030204" pitchFamily="34" charset="0"/>
              </a:rPr>
              <a:t> na </a:t>
            </a:r>
            <a:r>
              <a:rPr lang="de-DE" dirty="0" err="1">
                <a:latin typeface="BundesSerif Regular"/>
                <a:ea typeface="Times New Roman" panose="02020603050405020304" pitchFamily="18" charset="0"/>
                <a:cs typeface="Calibri" panose="020F0502020204030204" pitchFamily="34" charset="0"/>
              </a:rPr>
              <a:t>wybranych</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kierunkach</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studiów</a:t>
            </a:r>
            <a:r>
              <a:rPr lang="de-DE" dirty="0">
                <a:latin typeface="BundesSerif Regular"/>
                <a:ea typeface="Times New Roman" panose="02020603050405020304" pitchFamily="18" charset="0"/>
                <a:cs typeface="Calibri" panose="020F0502020204030204" pitchFamily="34" charset="0"/>
              </a:rPr>
              <a:t> w </a:t>
            </a:r>
            <a:r>
              <a:rPr lang="de-DE" dirty="0" err="1">
                <a:latin typeface="BundesSerif Regular"/>
                <a:ea typeface="Times New Roman" panose="02020603050405020304" pitchFamily="18" charset="0"/>
                <a:cs typeface="Calibri" panose="020F0502020204030204" pitchFamily="34" charset="0"/>
              </a:rPr>
              <a:t>Międzynarodowej</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Akademii</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Nauk</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Stosowanych</a:t>
            </a:r>
            <a:r>
              <a:rPr lang="de-DE" dirty="0">
                <a:latin typeface="BundesSerif Regular"/>
                <a:ea typeface="Times New Roman" panose="02020603050405020304" pitchFamily="18" charset="0"/>
                <a:cs typeface="Calibri" panose="020F0502020204030204" pitchFamily="34" charset="0"/>
              </a:rPr>
              <a:t> w </a:t>
            </a:r>
            <a:r>
              <a:rPr lang="de-DE" dirty="0" err="1">
                <a:latin typeface="BundesSerif Regular"/>
                <a:ea typeface="Times New Roman" panose="02020603050405020304" pitchFamily="18" charset="0"/>
                <a:cs typeface="Calibri" panose="020F0502020204030204" pitchFamily="34" charset="0"/>
              </a:rPr>
              <a:t>Łomży</a:t>
            </a:r>
            <a:r>
              <a:rPr lang="de-DE" dirty="0">
                <a:latin typeface="BundesSerif Regular"/>
                <a:ea typeface="Times New Roman" panose="02020603050405020304" pitchFamily="18" charset="0"/>
                <a:cs typeface="Calibri" panose="020F0502020204030204" pitchFamily="34" charset="0"/>
              </a:rPr>
              <a:t>”  </a:t>
            </a:r>
            <a:endParaRPr lang="pl-PL" dirty="0">
              <a:latin typeface="BundesSerif Regular"/>
              <a:ea typeface="Times New Roman" panose="02020603050405020304" pitchFamily="18" charset="0"/>
              <a:cs typeface="Times New Roman" panose="02020603050405020304" pitchFamily="18" charset="0"/>
            </a:endParaRPr>
          </a:p>
          <a:p>
            <a:pPr algn="ctr">
              <a:spcAft>
                <a:spcPts val="0"/>
              </a:spcAft>
            </a:pPr>
            <a:r>
              <a:rPr lang="de-DE" dirty="0">
                <a:latin typeface="BundesSerif Regular"/>
                <a:ea typeface="Times New Roman" panose="02020603050405020304" pitchFamily="18" charset="0"/>
                <a:cs typeface="Calibri" panose="020F0502020204030204" pitchFamily="34" charset="0"/>
              </a:rPr>
              <a:t>Nr.  FERS.01.05-IP.08-0278/23 </a:t>
            </a:r>
            <a:endParaRPr lang="pl-PL" dirty="0">
              <a:latin typeface="BundesSerif Regula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91331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2EE77252-6D5E-47EE-9E51-4C4539DE8227}"/>
              </a:ext>
            </a:extLst>
          </p:cNvPr>
          <p:cNvSpPr/>
          <p:nvPr/>
        </p:nvSpPr>
        <p:spPr>
          <a:xfrm>
            <a:off x="713232" y="652332"/>
            <a:ext cx="9683496" cy="4832092"/>
          </a:xfrm>
          <a:prstGeom prst="rect">
            <a:avLst/>
          </a:prstGeom>
        </p:spPr>
        <p:txBody>
          <a:bodyPr wrap="square">
            <a:spAutoFit/>
          </a:bodyPr>
          <a:lstStyle/>
          <a:p>
            <a:r>
              <a:rPr lang="pl-PL" sz="2800" dirty="0"/>
              <a:t>Transformacja gospodarki w kierunku GOZ jest procesem trudnym. Obecnie za główne bariery we wdrażaniu tej koncepcji należy uznać:</a:t>
            </a:r>
          </a:p>
          <a:p>
            <a:pPr marL="457200" indent="-457200">
              <a:buFont typeface="Arial" panose="020B0604020202020204" pitchFamily="34" charset="0"/>
              <a:buChar char="•"/>
            </a:pPr>
            <a:r>
              <a:rPr lang="pl-PL" sz="2800" dirty="0"/>
              <a:t>Brak bodźców z uwagi na to, że obecne ceny wykorzystywanych zasobów nie uwzględniają kosztów zewnętrznych związanych z ich wykorzystywaniem.</a:t>
            </a:r>
          </a:p>
          <a:p>
            <a:pPr marL="457200" indent="-457200">
              <a:buFont typeface="Arial" panose="020B0604020202020204" pitchFamily="34" charset="0"/>
              <a:buChar char="•"/>
            </a:pPr>
            <a:r>
              <a:rPr lang="pl-PL" sz="2800" dirty="0"/>
              <a:t>Brak środków na inwestycje w technologie związane z gospodarką o obiegu zamkniętym.</a:t>
            </a:r>
          </a:p>
          <a:p>
            <a:pPr marL="457200" indent="-457200">
              <a:buFont typeface="Arial" panose="020B0604020202020204" pitchFamily="34" charset="0"/>
              <a:buChar char="•"/>
            </a:pPr>
            <a:r>
              <a:rPr lang="pl-PL" sz="2800" dirty="0"/>
              <a:t>Brak nacisku ze strony opinii publicznej.</a:t>
            </a:r>
          </a:p>
          <a:p>
            <a:pPr marL="457200" indent="-457200">
              <a:buFont typeface="Arial" panose="020B0604020202020204" pitchFamily="34" charset="0"/>
              <a:buChar char="•"/>
            </a:pPr>
            <a:r>
              <a:rPr lang="pl-PL" sz="2800" dirty="0"/>
              <a:t>Brak spójnej polityki wspierającej proces transformacji gospodarki</a:t>
            </a:r>
          </a:p>
        </p:txBody>
      </p:sp>
    </p:spTree>
    <p:extLst>
      <p:ext uri="{BB962C8B-B14F-4D97-AF65-F5344CB8AC3E}">
        <p14:creationId xmlns:p14="http://schemas.microsoft.com/office/powerpoint/2010/main" val="2354356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C1A78783-7A96-44CE-A1F9-BFB5787963B0}"/>
              </a:ext>
            </a:extLst>
          </p:cNvPr>
          <p:cNvSpPr/>
          <p:nvPr/>
        </p:nvSpPr>
        <p:spPr>
          <a:xfrm>
            <a:off x="795528" y="691587"/>
            <a:ext cx="10012680" cy="3539430"/>
          </a:xfrm>
          <a:prstGeom prst="rect">
            <a:avLst/>
          </a:prstGeom>
        </p:spPr>
        <p:txBody>
          <a:bodyPr wrap="square">
            <a:spAutoFit/>
          </a:bodyPr>
          <a:lstStyle/>
          <a:p>
            <a:r>
              <a:rPr lang="pl-PL" sz="2800" dirty="0"/>
              <a:t>Praktyczne wdrożenie koncepcji wymaga rewolucyjnych technologii, a także zmian w funkcjonowaniu wielu rynków i sektorów gospodarki, co jest bardzo trudnym zadaniem ze względu na koszty ekonomiczne i społeczne. Jednakże istnieje wiele inicjatyw propagujących ideę GOZ. Także działania niektórych państw związane z tworzeniem strategii przebudowy gospodarki w kierunku GOZ sprzyjają popularyzacji tej koncepcji oraz zainteresowaniu tworzeniem rozwiązań służących jej wdrożeniu.</a:t>
            </a:r>
          </a:p>
        </p:txBody>
      </p:sp>
    </p:spTree>
    <p:extLst>
      <p:ext uri="{BB962C8B-B14F-4D97-AF65-F5344CB8AC3E}">
        <p14:creationId xmlns:p14="http://schemas.microsoft.com/office/powerpoint/2010/main" val="1004193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15661C3C-85B5-4914-800E-483281C93D3F}"/>
              </a:ext>
            </a:extLst>
          </p:cNvPr>
          <p:cNvSpPr/>
          <p:nvPr/>
        </p:nvSpPr>
        <p:spPr>
          <a:xfrm>
            <a:off x="376517" y="471608"/>
            <a:ext cx="11438965" cy="4832092"/>
          </a:xfrm>
          <a:prstGeom prst="rect">
            <a:avLst/>
          </a:prstGeom>
        </p:spPr>
        <p:txBody>
          <a:bodyPr wrap="square">
            <a:spAutoFit/>
          </a:bodyPr>
          <a:lstStyle/>
          <a:p>
            <a:r>
              <a:rPr lang="pl-PL" sz="2800" dirty="0"/>
              <a:t>Implementacja koncepcji GOZ (w tym na przykład precyzyjnego rolnictwa w krajach Europy Środkowo-</a:t>
            </a:r>
            <a:r>
              <a:rPr lang="pl-PL" sz="2800" dirty="0" err="1"/>
              <a:t>Wschodnej</a:t>
            </a:r>
            <a:r>
              <a:rPr lang="pl-PL" sz="2800" dirty="0"/>
              <a:t>) wymaga zmian strukturalnych w rolnictwie: albo znacznej koncentracji struktury agrarnej, albo pogłębienia integracji poziomej. Rola nowoczesnych, coraz </a:t>
            </a:r>
            <a:r>
              <a:rPr lang="pl-PL" sz="2800" dirty="0" err="1"/>
              <a:t>energo</a:t>
            </a:r>
            <a:r>
              <a:rPr lang="pl-PL" sz="2800" dirty="0"/>
              <a:t> i materiałooszczędnych technologii oraz zmniejszające się koszty ich stosowania mogą być korzystne dla wdrożenia koncepcji GOZ w rolnictwie. Ograniczenie strat i marnotrawstwa może poprawić wyniki ekonomiczne, pozycję konkurencyjną i wizerunek podmiotów gospodarczych. Interwencjonizm może być ograniczony do wybranej liczby podmiotów (według przyjętych kryteriów udzielania pomocy finansowej, w tym pomocy zwrotnej, jak na przykład w programach rozwoju obszarów wiejskich).</a:t>
            </a:r>
          </a:p>
        </p:txBody>
      </p:sp>
    </p:spTree>
    <p:extLst>
      <p:ext uri="{BB962C8B-B14F-4D97-AF65-F5344CB8AC3E}">
        <p14:creationId xmlns:p14="http://schemas.microsoft.com/office/powerpoint/2010/main" val="461421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AC8C2638-FF7E-4B62-9B39-DD3E0E8CB764}"/>
              </a:ext>
            </a:extLst>
          </p:cNvPr>
          <p:cNvSpPr/>
          <p:nvPr/>
        </p:nvSpPr>
        <p:spPr>
          <a:xfrm>
            <a:off x="331694" y="381978"/>
            <a:ext cx="11528611" cy="5262979"/>
          </a:xfrm>
          <a:prstGeom prst="rect">
            <a:avLst/>
          </a:prstGeom>
        </p:spPr>
        <p:txBody>
          <a:bodyPr wrap="square">
            <a:spAutoFit/>
          </a:bodyPr>
          <a:lstStyle/>
          <a:p>
            <a:r>
              <a:rPr lang="pl-PL" sz="2800" dirty="0"/>
              <a:t>Zgodnie z zasadą warunkowego optymizmu kreatywność i innowacyjność powinna być wspierana systemem bodźców ekonomicznych i przemyślanymi regulacjami, by można było stopniowo przesuwać w sposób zrównoważony granice wzrostu i rozwoju. Najlepszą przesłanką dobrowolnego akceptowania przez podmioty gospodarcze zrównoważenia jest opłacalność dla nich takiej strategii. Koncepcja Portera–Kramera CSV jest z nią zgodna. Przemysł spożywczy, z racji mniejszego subsydiowania, ma tu wyraźną przewagę nad rolnictwem i może wręcz wymuszać w nim konieczne dostosowania. Możemy odwołać się do zależności między tempem zmian klimatu a postępem innowacyjnym (ramka 1). Warto podkreślić, że do kwestii ww. zależności między tempem zmian klimatu a postępem innowacyjnym</a:t>
            </a:r>
          </a:p>
          <a:p>
            <a:r>
              <a:rPr lang="pl-PL" sz="2800" dirty="0"/>
              <a:t>odniósł się też William </a:t>
            </a:r>
            <a:r>
              <a:rPr lang="pl-PL" sz="2800" dirty="0" err="1"/>
              <a:t>Nordhaus</a:t>
            </a:r>
            <a:r>
              <a:rPr lang="pl-PL" sz="2800" dirty="0"/>
              <a:t>.</a:t>
            </a:r>
          </a:p>
        </p:txBody>
      </p:sp>
    </p:spTree>
    <p:extLst>
      <p:ext uri="{BB962C8B-B14F-4D97-AF65-F5344CB8AC3E}">
        <p14:creationId xmlns:p14="http://schemas.microsoft.com/office/powerpoint/2010/main" val="1407725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a:extLst>
              <a:ext uri="{FF2B5EF4-FFF2-40B4-BE49-F238E27FC236}">
                <a16:creationId xmlns:a16="http://schemas.microsoft.com/office/drawing/2014/main" id="{6DA0A267-D7EA-4B61-B84A-89D16667BDD7}"/>
              </a:ext>
            </a:extLst>
          </p:cNvPr>
          <p:cNvPicPr>
            <a:picLocks noChangeAspect="1"/>
          </p:cNvPicPr>
          <p:nvPr/>
        </p:nvPicPr>
        <p:blipFill>
          <a:blip r:embed="rId2"/>
          <a:stretch>
            <a:fillRect/>
          </a:stretch>
        </p:blipFill>
        <p:spPr>
          <a:xfrm>
            <a:off x="1870934" y="1808500"/>
            <a:ext cx="8450132" cy="3241000"/>
          </a:xfrm>
          <a:prstGeom prst="rect">
            <a:avLst/>
          </a:prstGeom>
        </p:spPr>
      </p:pic>
      <p:sp>
        <p:nvSpPr>
          <p:cNvPr id="3" name="Prostokąt 2">
            <a:extLst>
              <a:ext uri="{FF2B5EF4-FFF2-40B4-BE49-F238E27FC236}">
                <a16:creationId xmlns:a16="http://schemas.microsoft.com/office/drawing/2014/main" id="{E864F873-B05D-4FC9-A402-C9EA9AFD9087}"/>
              </a:ext>
            </a:extLst>
          </p:cNvPr>
          <p:cNvSpPr/>
          <p:nvPr/>
        </p:nvSpPr>
        <p:spPr>
          <a:xfrm>
            <a:off x="672353" y="936376"/>
            <a:ext cx="10847293" cy="523220"/>
          </a:xfrm>
          <a:prstGeom prst="rect">
            <a:avLst/>
          </a:prstGeom>
        </p:spPr>
        <p:txBody>
          <a:bodyPr wrap="square">
            <a:spAutoFit/>
          </a:bodyPr>
          <a:lstStyle/>
          <a:p>
            <a:r>
              <a:rPr lang="pl-PL" sz="2800" dirty="0"/>
              <a:t>Zależności między tempem zmian klimatu a postępu innowacyjnego</a:t>
            </a:r>
          </a:p>
        </p:txBody>
      </p:sp>
    </p:spTree>
    <p:extLst>
      <p:ext uri="{BB962C8B-B14F-4D97-AF65-F5344CB8AC3E}">
        <p14:creationId xmlns:p14="http://schemas.microsoft.com/office/powerpoint/2010/main" val="13393554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51599D9B-177E-4A0A-82F9-7AB3AEB8C531}"/>
              </a:ext>
            </a:extLst>
          </p:cNvPr>
          <p:cNvSpPr/>
          <p:nvPr/>
        </p:nvSpPr>
        <p:spPr>
          <a:xfrm>
            <a:off x="385482" y="0"/>
            <a:ext cx="11250705" cy="6555641"/>
          </a:xfrm>
          <a:prstGeom prst="rect">
            <a:avLst/>
          </a:prstGeom>
        </p:spPr>
        <p:txBody>
          <a:bodyPr wrap="square">
            <a:spAutoFit/>
          </a:bodyPr>
          <a:lstStyle/>
          <a:p>
            <a:r>
              <a:rPr lang="pl-PL" sz="2800" b="1" dirty="0"/>
              <a:t>Gospodarka o obiegu zamkniętym a rolnictwo</a:t>
            </a:r>
          </a:p>
          <a:p>
            <a:endParaRPr lang="pl-PL" sz="2800" b="1" dirty="0"/>
          </a:p>
          <a:p>
            <a:r>
              <a:rPr lang="pl-PL" sz="2800" dirty="0"/>
              <a:t>Zastosowanie zasad funkcjonowania GOZ w rolnictwie staje się coraz ważniejszą kwestią (</a:t>
            </a:r>
            <a:r>
              <a:rPr lang="pl-PL" sz="2800" dirty="0" err="1"/>
              <a:t>Donia</a:t>
            </a:r>
            <a:r>
              <a:rPr lang="pl-PL" sz="2800" dirty="0"/>
              <a:t>, </a:t>
            </a:r>
            <a:r>
              <a:rPr lang="pl-PL" sz="2800" dirty="0" err="1"/>
              <a:t>Mineo</a:t>
            </a:r>
            <a:r>
              <a:rPr lang="pl-PL" sz="2800" dirty="0"/>
              <a:t> i </a:t>
            </a:r>
            <a:r>
              <a:rPr lang="pl-PL" sz="2800" dirty="0" err="1"/>
              <a:t>Sgroi</a:t>
            </a:r>
            <a:r>
              <a:rPr lang="pl-PL" sz="2800" dirty="0"/>
              <a:t>, 2018). W odniesieniu do rolnictwa zasady GOZ odnoszą się do następujących elementów:</a:t>
            </a:r>
          </a:p>
          <a:p>
            <a:pPr marL="457200" indent="-457200">
              <a:buFont typeface="Arial" panose="020B0604020202020204" pitchFamily="34" charset="0"/>
              <a:buChar char="•"/>
            </a:pPr>
            <a:r>
              <a:rPr lang="pl-PL" sz="2800" dirty="0"/>
              <a:t>Produkcja rolna realizowana w oparciu o minimalny poziom nakładów zewnętrznych.</a:t>
            </a:r>
          </a:p>
          <a:p>
            <a:pPr marL="457200" indent="-457200">
              <a:buFont typeface="Arial" panose="020B0604020202020204" pitchFamily="34" charset="0"/>
              <a:buChar char="•"/>
            </a:pPr>
            <a:r>
              <a:rPr lang="pl-PL" sz="2800" dirty="0"/>
              <a:t>Ograniczenie negatywnych efektów zewnętrznych.</a:t>
            </a:r>
          </a:p>
          <a:p>
            <a:pPr marL="457200" indent="-457200">
              <a:buFont typeface="Arial" panose="020B0604020202020204" pitchFamily="34" charset="0"/>
              <a:buChar char="•"/>
            </a:pPr>
            <a:r>
              <a:rPr lang="pl-PL" sz="2800" dirty="0"/>
              <a:t>Waloryzacja odpadów pochodzących z rolnictwa (</a:t>
            </a:r>
            <a:r>
              <a:rPr lang="pl-PL" sz="2800" dirty="0" err="1"/>
              <a:t>Ward</a:t>
            </a:r>
            <a:r>
              <a:rPr lang="pl-PL" sz="2800" dirty="0"/>
              <a:t>, 2017).</a:t>
            </a:r>
          </a:p>
          <a:p>
            <a:r>
              <a:rPr lang="pl-PL" sz="2800" dirty="0"/>
              <a:t>Oznacza to konieczność dostosowania praktyk rolniczych, które muszą minimalizować nakłady produkcyjne oraz uwzględniać dbałość o środowisko naturalne. Jednocześnie korzyścią dla rolnictwa ma być powstanie rynku odpadów pochodzenia rolniczego, co ma stanowić dodatkowe źródło dochodów sektora.</a:t>
            </a:r>
          </a:p>
          <a:p>
            <a:endParaRPr lang="pl-PL" sz="2800" dirty="0"/>
          </a:p>
        </p:txBody>
      </p:sp>
    </p:spTree>
    <p:extLst>
      <p:ext uri="{BB962C8B-B14F-4D97-AF65-F5344CB8AC3E}">
        <p14:creationId xmlns:p14="http://schemas.microsoft.com/office/powerpoint/2010/main" val="39012075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4065DF7B-3E84-4AB5-A8D9-7C2EF78FFFD8}"/>
              </a:ext>
            </a:extLst>
          </p:cNvPr>
          <p:cNvSpPr/>
          <p:nvPr/>
        </p:nvSpPr>
        <p:spPr>
          <a:xfrm>
            <a:off x="80681" y="0"/>
            <a:ext cx="11851341" cy="6124754"/>
          </a:xfrm>
          <a:prstGeom prst="rect">
            <a:avLst/>
          </a:prstGeom>
        </p:spPr>
        <p:txBody>
          <a:bodyPr wrap="square">
            <a:spAutoFit/>
          </a:bodyPr>
          <a:lstStyle/>
          <a:p>
            <a:r>
              <a:rPr lang="pl-PL" sz="2800" dirty="0"/>
              <a:t>Zarówno w odniesieniu do rolnictwa, jak i do wielu innych sektorów gospodarki GOZ wiąże się z licznymi korzyściami. Obejmują one:</a:t>
            </a:r>
          </a:p>
          <a:p>
            <a:r>
              <a:rPr lang="pl-PL" sz="2800" dirty="0"/>
              <a:t>1. Korzyści środowiskowe:</a:t>
            </a:r>
          </a:p>
          <a:p>
            <a:pPr marL="457200" indent="-457200">
              <a:buFont typeface="Arial" panose="020B0604020202020204" pitchFamily="34" charset="0"/>
              <a:buChar char="•"/>
            </a:pPr>
            <a:r>
              <a:rPr lang="pl-PL" sz="2800" dirty="0"/>
              <a:t>Ograniczenie nakładów materiałowych i energetycznych;</a:t>
            </a:r>
          </a:p>
          <a:p>
            <a:pPr marL="457200" indent="-457200">
              <a:buFont typeface="Arial" panose="020B0604020202020204" pitchFamily="34" charset="0"/>
              <a:buChar char="•"/>
            </a:pPr>
            <a:r>
              <a:rPr lang="pl-PL" sz="2800" dirty="0"/>
              <a:t>Ograniczenie odpadów i emisji zanieczyszczeń.</a:t>
            </a:r>
          </a:p>
          <a:p>
            <a:r>
              <a:rPr lang="pl-PL" sz="2800" dirty="0"/>
              <a:t>2. Korzyści społeczne:</a:t>
            </a:r>
          </a:p>
          <a:p>
            <a:pPr marL="457200" indent="-457200">
              <a:buFont typeface="Arial" panose="020B0604020202020204" pitchFamily="34" charset="0"/>
              <a:buChar char="•"/>
            </a:pPr>
            <a:r>
              <a:rPr lang="pl-PL" sz="2800" dirty="0"/>
              <a:t>Ekonomia dzielenia się – zwiększenie współpracy;</a:t>
            </a:r>
          </a:p>
          <a:p>
            <a:pPr marL="457200" indent="-457200">
              <a:buFont typeface="Arial" panose="020B0604020202020204" pitchFamily="34" charset="0"/>
              <a:buChar char="•"/>
            </a:pPr>
            <a:r>
              <a:rPr lang="pl-PL" sz="2800" dirty="0"/>
              <a:t>Możliwości stworzenia nowych miejsc pracy.</a:t>
            </a:r>
          </a:p>
          <a:p>
            <a:r>
              <a:rPr lang="pl-PL" sz="2800" dirty="0"/>
              <a:t>3. Korzyści ekonomiczne:</a:t>
            </a:r>
          </a:p>
          <a:p>
            <a:pPr marL="457200" indent="-457200">
              <a:buFont typeface="Arial" panose="020B0604020202020204" pitchFamily="34" charset="0"/>
              <a:buChar char="•"/>
            </a:pPr>
            <a:r>
              <a:rPr lang="pl-PL" sz="2800" dirty="0"/>
              <a:t>Zmniejszenie kosztów wykorzystywanych surowców i energii;</a:t>
            </a:r>
          </a:p>
          <a:p>
            <a:pPr marL="457200" indent="-457200">
              <a:buFont typeface="Arial" panose="020B0604020202020204" pitchFamily="34" charset="0"/>
              <a:buChar char="•"/>
            </a:pPr>
            <a:r>
              <a:rPr lang="pl-PL" sz="2800" dirty="0"/>
              <a:t>Obniżenie kosztów związanych z zarządzaniem odpadami i emisją zanieczyszczeń;</a:t>
            </a:r>
          </a:p>
          <a:p>
            <a:r>
              <a:rPr lang="pl-PL" sz="2800" dirty="0"/>
              <a:t>4. Korzyści wizerunkowe:</a:t>
            </a:r>
          </a:p>
          <a:p>
            <a:pPr marL="457200" indent="-457200">
              <a:buFont typeface="Arial" panose="020B0604020202020204" pitchFamily="34" charset="0"/>
              <a:buChar char="•"/>
            </a:pPr>
            <a:r>
              <a:rPr lang="pl-PL" sz="2800" dirty="0"/>
              <a:t>Rozwój nowych rynków.</a:t>
            </a:r>
          </a:p>
        </p:txBody>
      </p:sp>
    </p:spTree>
    <p:extLst>
      <p:ext uri="{BB962C8B-B14F-4D97-AF65-F5344CB8AC3E}">
        <p14:creationId xmlns:p14="http://schemas.microsoft.com/office/powerpoint/2010/main" val="2567004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5B4FDB9A-86FC-4812-9161-3A2820A9C298}"/>
              </a:ext>
            </a:extLst>
          </p:cNvPr>
          <p:cNvSpPr/>
          <p:nvPr/>
        </p:nvSpPr>
        <p:spPr>
          <a:xfrm>
            <a:off x="618564" y="501640"/>
            <a:ext cx="10659035" cy="5262979"/>
          </a:xfrm>
          <a:prstGeom prst="rect">
            <a:avLst/>
          </a:prstGeom>
        </p:spPr>
        <p:txBody>
          <a:bodyPr wrap="square">
            <a:spAutoFit/>
          </a:bodyPr>
          <a:lstStyle/>
          <a:p>
            <a:r>
              <a:rPr lang="pl-PL" sz="2800" dirty="0"/>
              <a:t>Wdrażanie koncepcji GOZ wiąże się jednak również z licznymi ograniczeniami.</a:t>
            </a:r>
          </a:p>
          <a:p>
            <a:r>
              <a:rPr lang="pl-PL" sz="2800" dirty="0" err="1"/>
              <a:t>Korhonen</a:t>
            </a:r>
            <a:r>
              <a:rPr lang="pl-PL" sz="2800" dirty="0"/>
              <a:t>, </a:t>
            </a:r>
            <a:r>
              <a:rPr lang="pl-PL" sz="2800" dirty="0" err="1"/>
              <a:t>Honkasalo</a:t>
            </a:r>
            <a:r>
              <a:rPr lang="pl-PL" sz="2800" dirty="0"/>
              <a:t> i </a:t>
            </a:r>
            <a:r>
              <a:rPr lang="pl-PL" sz="2800" dirty="0" err="1"/>
              <a:t>Seppälä</a:t>
            </a:r>
            <a:r>
              <a:rPr lang="pl-PL" sz="2800" dirty="0"/>
              <a:t> (2018) wskazują na problemy:</a:t>
            </a:r>
          </a:p>
          <a:p>
            <a:pPr marL="514350" indent="-514350">
              <a:buFont typeface="+mj-lt"/>
              <a:buAutoNum type="arabicPeriod"/>
            </a:pPr>
            <a:r>
              <a:rPr lang="pl-PL" sz="2800" dirty="0"/>
              <a:t>Termodynamiczne: systemy cykliczne wykorzystują zasoby i tworzą odpady.</a:t>
            </a:r>
          </a:p>
          <a:p>
            <a:pPr marL="514350" indent="-514350">
              <a:buFont typeface="+mj-lt"/>
              <a:buAutoNum type="arabicPeriod"/>
            </a:pPr>
            <a:r>
              <a:rPr lang="pl-PL" sz="2800" dirty="0"/>
              <a:t>Systemowe – problemy są przesuwane na inne etapy cyklu życia produktów.</a:t>
            </a:r>
          </a:p>
          <a:p>
            <a:pPr marL="514350" indent="-514350">
              <a:buFont typeface="+mj-lt"/>
              <a:buAutoNum type="arabicPeriod"/>
            </a:pPr>
            <a:r>
              <a:rPr lang="pl-PL" sz="2800" dirty="0"/>
              <a:t>Efekt odbicia, zwany też paradoksem </a:t>
            </a:r>
            <a:r>
              <a:rPr lang="pl-PL" sz="2800" dirty="0" err="1"/>
              <a:t>Jevonsa</a:t>
            </a:r>
            <a:r>
              <a:rPr lang="pl-PL" sz="2800" dirty="0"/>
              <a:t>.</a:t>
            </a:r>
          </a:p>
          <a:p>
            <a:pPr marL="514350" indent="-514350">
              <a:buFont typeface="+mj-lt"/>
              <a:buAutoNum type="arabicPeriod"/>
            </a:pPr>
            <a:r>
              <a:rPr lang="pl-PL" sz="2800" dirty="0"/>
              <a:t>Związane z zależnością od ścieżki i już poniesionych nakładów.</a:t>
            </a:r>
          </a:p>
          <a:p>
            <a:pPr marL="514350" indent="-514350">
              <a:buFont typeface="+mj-lt"/>
              <a:buAutoNum type="arabicPeriod"/>
            </a:pPr>
            <a:r>
              <a:rPr lang="pl-PL" sz="2800" dirty="0"/>
              <a:t>Związane z zarządzaniem w ramach i między podmiotami gospodarczymi.</a:t>
            </a:r>
          </a:p>
          <a:p>
            <a:pPr marL="514350" indent="-514350">
              <a:buFont typeface="+mj-lt"/>
              <a:buAutoNum type="arabicPeriod"/>
            </a:pPr>
            <a:r>
              <a:rPr lang="pl-PL" sz="2800" dirty="0"/>
              <a:t>Społeczne, kulturowe i polityczne.</a:t>
            </a:r>
          </a:p>
        </p:txBody>
      </p:sp>
    </p:spTree>
    <p:extLst>
      <p:ext uri="{BB962C8B-B14F-4D97-AF65-F5344CB8AC3E}">
        <p14:creationId xmlns:p14="http://schemas.microsoft.com/office/powerpoint/2010/main" val="3162182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E41C7F35-CBAD-40A5-9E69-E18ADB766B2E}"/>
              </a:ext>
            </a:extLst>
          </p:cNvPr>
          <p:cNvSpPr/>
          <p:nvPr/>
        </p:nvSpPr>
        <p:spPr>
          <a:xfrm>
            <a:off x="721659" y="487740"/>
            <a:ext cx="10748681" cy="4401205"/>
          </a:xfrm>
          <a:prstGeom prst="rect">
            <a:avLst/>
          </a:prstGeom>
        </p:spPr>
        <p:txBody>
          <a:bodyPr wrap="square">
            <a:spAutoFit/>
          </a:bodyPr>
          <a:lstStyle/>
          <a:p>
            <a:r>
              <a:rPr lang="pl-PL" sz="2800" dirty="0"/>
              <a:t>Istnieją wdrażane w praktyce formy prowadzenia działalności rolniczej, które sprzyjają wdrożeniu GOZ w sektorze rolnym. Należą do nich m.in.:</a:t>
            </a:r>
          </a:p>
          <a:p>
            <a:pPr marL="457200" indent="-457200">
              <a:buFont typeface="Arial" panose="020B0604020202020204" pitchFamily="34" charset="0"/>
              <a:buChar char="•"/>
            </a:pPr>
            <a:r>
              <a:rPr lang="pl-PL" sz="2800" dirty="0"/>
              <a:t>Rolnictwo precyzyjne – rolnictwo wykorzystujące </a:t>
            </a:r>
            <a:r>
              <a:rPr lang="pl-PL" sz="2800" dirty="0" err="1"/>
              <a:t>geolokację</a:t>
            </a:r>
            <a:r>
              <a:rPr lang="pl-PL" sz="2800" dirty="0"/>
              <a:t> do zarządzania gospodarstwem. Celem jest maksymalizacja wydajności nakładów, a więc ograniczenie zużycia zasobów.</a:t>
            </a:r>
          </a:p>
          <a:p>
            <a:pPr marL="457200" indent="-457200">
              <a:buFont typeface="Arial" panose="020B0604020202020204" pitchFamily="34" charset="0"/>
              <a:buChar char="•"/>
            </a:pPr>
            <a:r>
              <a:rPr lang="pl-PL" sz="2800" dirty="0"/>
              <a:t>Digital </a:t>
            </a:r>
            <a:r>
              <a:rPr lang="pl-PL" sz="2800" dirty="0" err="1"/>
              <a:t>farming</a:t>
            </a:r>
            <a:r>
              <a:rPr lang="pl-PL" sz="2800" dirty="0"/>
              <a:t> (e-</a:t>
            </a:r>
            <a:r>
              <a:rPr lang="pl-PL" sz="2800" dirty="0" err="1"/>
              <a:t>farming</a:t>
            </a:r>
            <a:r>
              <a:rPr lang="pl-PL" sz="2800" dirty="0"/>
              <a:t>, smart </a:t>
            </a:r>
            <a:r>
              <a:rPr lang="pl-PL" sz="2800" dirty="0" err="1"/>
              <a:t>farming</a:t>
            </a:r>
            <a:r>
              <a:rPr lang="pl-PL" sz="2800" dirty="0"/>
              <a:t>, rolnictwo 4.0) – kolejny etap rozwoju rolnictwa po rolnictwie precyzyjnym, które wykorzystuje jego technologie, a dodatkowo inteligentne sieci i narzędzia do zarządzania danymi. Celem jest automatyzacja zrównoważonych procesów w rolnictwie.</a:t>
            </a:r>
          </a:p>
        </p:txBody>
      </p:sp>
    </p:spTree>
    <p:extLst>
      <p:ext uri="{BB962C8B-B14F-4D97-AF65-F5344CB8AC3E}">
        <p14:creationId xmlns:p14="http://schemas.microsoft.com/office/powerpoint/2010/main" val="7431443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531B8729-D6A2-49AF-8797-A1D2D6BA67B1}"/>
              </a:ext>
            </a:extLst>
          </p:cNvPr>
          <p:cNvSpPr/>
          <p:nvPr/>
        </p:nvSpPr>
        <p:spPr>
          <a:xfrm>
            <a:off x="497541" y="579201"/>
            <a:ext cx="11196917" cy="4832092"/>
          </a:xfrm>
          <a:prstGeom prst="rect">
            <a:avLst/>
          </a:prstGeom>
        </p:spPr>
        <p:txBody>
          <a:bodyPr wrap="square">
            <a:spAutoFit/>
          </a:bodyPr>
          <a:lstStyle/>
          <a:p>
            <a:pPr algn="ctr"/>
            <a:r>
              <a:rPr lang="pl-PL" sz="2800" b="1" dirty="0"/>
              <a:t>UE a gospodarka o obiegu zamkniętym</a:t>
            </a:r>
          </a:p>
          <a:p>
            <a:endParaRPr lang="pl-PL" sz="2800" dirty="0"/>
          </a:p>
          <a:p>
            <a:r>
              <a:rPr lang="pl-PL" sz="2800" dirty="0"/>
              <a:t>Pierwszy raz w dokumentach UE kwestia GOZ pojawiła się w 2014 roku, kiedy rozpoczęto działania związane z ograniczeniem odpadów i przedstawiono komunikat KE „Ku gospodarce o obiegu zamkniętym: program „zero odpadów” dla Europy” (Komisja Europejska, 2014). W 2015 roku przyjęto natomiast unijny plan działania związany z GOZ (Komisja Europejska, 2015). Zakłada on m.in. znaczące ograniczenie odpadów do 2030, w tym plastiku o 55%. Natomiast w 2018 roku ogłoszono „Europejska strategia na rzecz tworzyw sztucznych w gospodarce o obiegu zamkniętym” (Komisja Europejska, 2018). </a:t>
            </a:r>
          </a:p>
        </p:txBody>
      </p:sp>
    </p:spTree>
    <p:extLst>
      <p:ext uri="{BB962C8B-B14F-4D97-AF65-F5344CB8AC3E}">
        <p14:creationId xmlns:p14="http://schemas.microsoft.com/office/powerpoint/2010/main" val="3801000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2">
            <a:extLst>
              <a:ext uri="{FF2B5EF4-FFF2-40B4-BE49-F238E27FC236}">
                <a16:creationId xmlns:a16="http://schemas.microsoft.com/office/drawing/2014/main" id="{DB2737A3-DE84-485E-BCC6-826380A0D2E6}"/>
              </a:ext>
            </a:extLst>
          </p:cNvPr>
          <p:cNvSpPr/>
          <p:nvPr/>
        </p:nvSpPr>
        <p:spPr>
          <a:xfrm>
            <a:off x="1088136" y="484632"/>
            <a:ext cx="10250424" cy="4832092"/>
          </a:xfrm>
          <a:prstGeom prst="rect">
            <a:avLst/>
          </a:prstGeom>
        </p:spPr>
        <p:txBody>
          <a:bodyPr wrap="square">
            <a:spAutoFit/>
          </a:bodyPr>
          <a:lstStyle/>
          <a:p>
            <a:r>
              <a:rPr lang="pl-PL" sz="2800" dirty="0">
                <a:latin typeface="Calibri" panose="020F0502020204030204" pitchFamily="34" charset="0"/>
                <a:cs typeface="Calibri" panose="020F0502020204030204" pitchFamily="34" charset="0"/>
              </a:rPr>
              <a:t>Gospodarka o cyklu zamkniętym (GOZ) staje się coraz powszechniej dyskutowaną koncepcją stanowiącą alternatywę dla obecnego modelu gospodarki opartego na pozbawionym zrównoważenia stałym wzroście bazującym na nieograniczonym wykorzystywaniu zasobów.</a:t>
            </a:r>
          </a:p>
          <a:p>
            <a:r>
              <a:rPr lang="pl-PL" sz="2800" dirty="0">
                <a:latin typeface="Calibri" panose="020F0502020204030204" pitchFamily="34" charset="0"/>
                <a:cs typeface="Calibri" panose="020F0502020204030204" pitchFamily="34" charset="0"/>
              </a:rPr>
              <a:t>Należy jednakże zaznaczyć, iż koncepcja gospodarki o obiegu zamkniętym jest dość mglista z uwagi na ogromną liczę definicji i podejść badawczych. Jednocześnie przykłady praktyczne są wciąż nieliczne mimo rosnącego zainteresowania decydentów. Liderami w opracowywaniu strategii i regulacji mających przyspieszyć przechodzenie poszczególnych sektorów na tory gospodarki o cyklu zamkniętym są Chiny i UE.</a:t>
            </a:r>
          </a:p>
        </p:txBody>
      </p:sp>
    </p:spTree>
    <p:extLst>
      <p:ext uri="{BB962C8B-B14F-4D97-AF65-F5344CB8AC3E}">
        <p14:creationId xmlns:p14="http://schemas.microsoft.com/office/powerpoint/2010/main" val="1665599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0E91E721-8DDA-4736-A348-8EC40885FB54}"/>
              </a:ext>
            </a:extLst>
          </p:cNvPr>
          <p:cNvSpPr/>
          <p:nvPr/>
        </p:nvSpPr>
        <p:spPr>
          <a:xfrm>
            <a:off x="537883" y="338060"/>
            <a:ext cx="11376212" cy="4832092"/>
          </a:xfrm>
          <a:prstGeom prst="rect">
            <a:avLst/>
          </a:prstGeom>
        </p:spPr>
        <p:txBody>
          <a:bodyPr wrap="square">
            <a:spAutoFit/>
          </a:bodyPr>
          <a:lstStyle/>
          <a:p>
            <a:pPr algn="ctr"/>
            <a:r>
              <a:rPr lang="pl-PL" sz="2800" b="1" dirty="0"/>
              <a:t>Przemysł spożywczy, łańcuchy żywnościowe a GOZ</a:t>
            </a:r>
          </a:p>
          <a:p>
            <a:endParaRPr lang="pl-PL" sz="2800" b="1" dirty="0"/>
          </a:p>
          <a:p>
            <a:r>
              <a:rPr lang="pl-PL" sz="2800" dirty="0"/>
              <a:t>Proaktywne stosowanie zamkniętych pętli łańcuchów dostaw (the </a:t>
            </a:r>
            <a:r>
              <a:rPr lang="pl-PL" sz="2800" dirty="0" err="1"/>
              <a:t>closed-loop</a:t>
            </a:r>
            <a:r>
              <a:rPr lang="pl-PL" sz="2800" dirty="0"/>
              <a:t> </a:t>
            </a:r>
            <a:r>
              <a:rPr lang="pl-PL" sz="2800" dirty="0" err="1"/>
              <a:t>supply</a:t>
            </a:r>
            <a:r>
              <a:rPr lang="pl-PL" sz="2800" dirty="0"/>
              <a:t> </a:t>
            </a:r>
            <a:r>
              <a:rPr lang="pl-PL" sz="2800" dirty="0" err="1"/>
              <a:t>chain</a:t>
            </a:r>
            <a:r>
              <a:rPr lang="pl-PL" sz="2800" dirty="0"/>
              <a:t>, CLSC) stanowi jedną ze strategii prowadzących do ich zrównoważenia (</a:t>
            </a:r>
            <a:r>
              <a:rPr lang="pl-PL" sz="2800" dirty="0" err="1"/>
              <a:t>Sgarbossa</a:t>
            </a:r>
            <a:r>
              <a:rPr lang="pl-PL" sz="2800" dirty="0"/>
              <a:t> i Russo, 2017). Modele CLSC mają charakter sieciowy, wartość dodana generowana jest przez ciągłą wymianę zasobów (co umożliwiają innowacje logistyczne). Modele CLSC dobrze dopasowują się do specyfiki sektora żywnościowego (nietrwałość surowców, duża ilość odpadów poprodukcyjnych, wysokie zużycie energii i wody). Nowe pętle w łańcuchach dotyczą, po pierwsze, odzyskiwania zasobów (tj. energii elektrycznej, produkcji biogazu i oczyszczania wody itd.), a po drugie zwrotów produktów.</a:t>
            </a:r>
          </a:p>
        </p:txBody>
      </p:sp>
    </p:spTree>
    <p:extLst>
      <p:ext uri="{BB962C8B-B14F-4D97-AF65-F5344CB8AC3E}">
        <p14:creationId xmlns:p14="http://schemas.microsoft.com/office/powerpoint/2010/main" val="23878586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5E6FE6BE-9CD4-403F-8208-B95204D221D7}"/>
              </a:ext>
            </a:extLst>
          </p:cNvPr>
          <p:cNvSpPr/>
          <p:nvPr/>
        </p:nvSpPr>
        <p:spPr>
          <a:xfrm>
            <a:off x="654423" y="728880"/>
            <a:ext cx="10488706" cy="3970318"/>
          </a:xfrm>
          <a:prstGeom prst="rect">
            <a:avLst/>
          </a:prstGeom>
        </p:spPr>
        <p:txBody>
          <a:bodyPr wrap="square">
            <a:spAutoFit/>
          </a:bodyPr>
          <a:lstStyle/>
          <a:p>
            <a:r>
              <a:rPr lang="pl-PL" sz="2800" dirty="0"/>
              <a:t>W strategiach zrównoważonego zarządzania łańcuchami żywnościowymi, odwołujących się też do koncepcji GOZ:</a:t>
            </a:r>
          </a:p>
          <a:p>
            <a:pPr marL="457200" indent="-457200">
              <a:buFont typeface="Arial" panose="020B0604020202020204" pitchFamily="34" charset="0"/>
              <a:buChar char="•"/>
            </a:pPr>
            <a:r>
              <a:rPr lang="pl-PL" sz="2800" dirty="0"/>
              <a:t>potrzeba jest zaawansowanej oceny dostawców pod kątem ich ryzyka i sprawności, a także ukierunkowania na wytwarzanie zrównoważonych produktów;</a:t>
            </a:r>
          </a:p>
          <a:p>
            <a:pPr marL="457200" indent="-457200">
              <a:buFont typeface="Arial" panose="020B0604020202020204" pitchFamily="34" charset="0"/>
              <a:buChar char="•"/>
            </a:pPr>
            <a:r>
              <a:rPr lang="pl-PL" sz="2800" dirty="0"/>
              <a:t>projektowanie produktów finalnych powinno uwzględniać cykl życia produktów;</a:t>
            </a:r>
          </a:p>
          <a:p>
            <a:pPr marL="457200" indent="-457200">
              <a:buFont typeface="Arial" panose="020B0604020202020204" pitchFamily="34" charset="0"/>
              <a:buChar char="•"/>
            </a:pPr>
            <a:r>
              <a:rPr lang="pl-PL" sz="2800" dirty="0"/>
              <a:t>niezbędne jest głębsze wyeksponowanie roli pętli sprzężeń zwrotnych dotyczących przepływów materialnych.</a:t>
            </a:r>
          </a:p>
        </p:txBody>
      </p:sp>
    </p:spTree>
    <p:extLst>
      <p:ext uri="{BB962C8B-B14F-4D97-AF65-F5344CB8AC3E}">
        <p14:creationId xmlns:p14="http://schemas.microsoft.com/office/powerpoint/2010/main" val="32204922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AE51616E-1828-48C2-A874-DBD83BCD9A1D}"/>
              </a:ext>
            </a:extLst>
          </p:cNvPr>
          <p:cNvSpPr/>
          <p:nvPr/>
        </p:nvSpPr>
        <p:spPr>
          <a:xfrm>
            <a:off x="304799" y="868286"/>
            <a:ext cx="11743765" cy="3970318"/>
          </a:xfrm>
          <a:prstGeom prst="rect">
            <a:avLst/>
          </a:prstGeom>
        </p:spPr>
        <p:txBody>
          <a:bodyPr wrap="square">
            <a:spAutoFit/>
          </a:bodyPr>
          <a:lstStyle/>
          <a:p>
            <a:pPr algn="ctr"/>
            <a:r>
              <a:rPr lang="pl-PL" sz="2800" b="1" dirty="0"/>
              <a:t>Gospodarka o cyklu zamkniętym vs. koncepcja CSV i jej operacjonalizacja w przemyśle spożywczym</a:t>
            </a:r>
          </a:p>
          <a:p>
            <a:pPr algn="ctr"/>
            <a:endParaRPr lang="pl-PL" sz="2800" b="1" dirty="0"/>
          </a:p>
          <a:p>
            <a:r>
              <a:rPr lang="pl-PL" sz="2800" dirty="0"/>
              <a:t>Operacjonalizacja koncepcji CSV jako próby przybliżenia koncepcji </a:t>
            </a:r>
            <a:r>
              <a:rPr lang="pl-PL" sz="2800" dirty="0" err="1"/>
              <a:t>Corporate</a:t>
            </a:r>
            <a:r>
              <a:rPr lang="pl-PL" sz="2800" dirty="0"/>
              <a:t> </a:t>
            </a:r>
            <a:r>
              <a:rPr lang="pl-PL" sz="2800" dirty="0" err="1"/>
              <a:t>Social</a:t>
            </a:r>
            <a:r>
              <a:rPr lang="pl-PL" sz="2800" dirty="0"/>
              <a:t> </a:t>
            </a:r>
            <a:r>
              <a:rPr lang="pl-PL" sz="2800" dirty="0" err="1"/>
              <a:t>Responsibility</a:t>
            </a:r>
            <a:r>
              <a:rPr lang="pl-PL" sz="2800" dirty="0"/>
              <a:t> (CSR, społecznej odpowiedzialności biznesu) do warunków funkcjonowania rzeczywistych przedsiębiorstw jest dość trudnym wyzwaniem na płaszczyźnie ekonomicznej, organizacyjnej i technologicznej. Niezbędne jest uwzględnienie w rachunku kosztów i efektów zewnętrznych działalności gospodarczej, CSV wnika głębiej w rynek i organizacje (Porter i Kramer, 2011).</a:t>
            </a:r>
          </a:p>
        </p:txBody>
      </p:sp>
    </p:spTree>
    <p:extLst>
      <p:ext uri="{BB962C8B-B14F-4D97-AF65-F5344CB8AC3E}">
        <p14:creationId xmlns:p14="http://schemas.microsoft.com/office/powerpoint/2010/main" val="2683533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9315EE45-12F8-4352-915A-0C22A87696A2}"/>
              </a:ext>
            </a:extLst>
          </p:cNvPr>
          <p:cNvSpPr/>
          <p:nvPr/>
        </p:nvSpPr>
        <p:spPr>
          <a:xfrm>
            <a:off x="3704928" y="70538"/>
            <a:ext cx="4782143" cy="369332"/>
          </a:xfrm>
          <a:prstGeom prst="rect">
            <a:avLst/>
          </a:prstGeom>
        </p:spPr>
        <p:txBody>
          <a:bodyPr wrap="none">
            <a:spAutoFit/>
          </a:bodyPr>
          <a:lstStyle/>
          <a:p>
            <a:r>
              <a:rPr lang="pl-PL" b="1" dirty="0"/>
              <a:t>CSV w przemyśle spożywczym – przykłady</a:t>
            </a:r>
          </a:p>
        </p:txBody>
      </p:sp>
      <p:pic>
        <p:nvPicPr>
          <p:cNvPr id="5" name="Obraz 4">
            <a:extLst>
              <a:ext uri="{FF2B5EF4-FFF2-40B4-BE49-F238E27FC236}">
                <a16:creationId xmlns:a16="http://schemas.microsoft.com/office/drawing/2014/main" id="{783FDEFF-5039-40A4-B2B0-B5DAB1F4F601}"/>
              </a:ext>
            </a:extLst>
          </p:cNvPr>
          <p:cNvPicPr>
            <a:picLocks noChangeAspect="1"/>
          </p:cNvPicPr>
          <p:nvPr/>
        </p:nvPicPr>
        <p:blipFill>
          <a:blip r:embed="rId2"/>
          <a:stretch>
            <a:fillRect/>
          </a:stretch>
        </p:blipFill>
        <p:spPr>
          <a:xfrm>
            <a:off x="1449824" y="611648"/>
            <a:ext cx="9292350" cy="4910031"/>
          </a:xfrm>
          <a:prstGeom prst="rect">
            <a:avLst/>
          </a:prstGeom>
        </p:spPr>
      </p:pic>
      <p:sp>
        <p:nvSpPr>
          <p:cNvPr id="6" name="Prostokąt 5">
            <a:extLst>
              <a:ext uri="{FF2B5EF4-FFF2-40B4-BE49-F238E27FC236}">
                <a16:creationId xmlns:a16="http://schemas.microsoft.com/office/drawing/2014/main" id="{B5B4DA08-8487-4C00-BD36-30381865A35D}"/>
              </a:ext>
            </a:extLst>
          </p:cNvPr>
          <p:cNvSpPr/>
          <p:nvPr/>
        </p:nvSpPr>
        <p:spPr>
          <a:xfrm>
            <a:off x="660950" y="5600910"/>
            <a:ext cx="11002132" cy="430887"/>
          </a:xfrm>
          <a:prstGeom prst="rect">
            <a:avLst/>
          </a:prstGeom>
        </p:spPr>
        <p:txBody>
          <a:bodyPr wrap="square">
            <a:spAutoFit/>
          </a:bodyPr>
          <a:lstStyle/>
          <a:p>
            <a:r>
              <a:rPr lang="pl-PL" sz="1100" dirty="0"/>
              <a:t>Źródło: Nestle, </a:t>
            </a:r>
            <a:r>
              <a:rPr lang="pl-PL" sz="1100" dirty="0" err="1"/>
              <a:t>Creating</a:t>
            </a:r>
            <a:r>
              <a:rPr lang="pl-PL" sz="1100" dirty="0"/>
              <a:t> </a:t>
            </a:r>
            <a:r>
              <a:rPr lang="pl-PL" sz="1100" dirty="0" err="1"/>
              <a:t>Shared</a:t>
            </a:r>
            <a:r>
              <a:rPr lang="pl-PL" sz="1100" dirty="0"/>
              <a:t> Value and </a:t>
            </a:r>
            <a:r>
              <a:rPr lang="pl-PL" sz="1100" dirty="0" err="1"/>
              <a:t>meeting</a:t>
            </a:r>
            <a:r>
              <a:rPr lang="pl-PL" sz="1100" dirty="0"/>
              <a:t> </a:t>
            </a:r>
            <a:r>
              <a:rPr lang="pl-PL" sz="1100" dirty="0" err="1"/>
              <a:t>our</a:t>
            </a:r>
            <a:r>
              <a:rPr lang="pl-PL" sz="1100" dirty="0"/>
              <a:t> </a:t>
            </a:r>
            <a:r>
              <a:rPr lang="pl-PL" sz="1100" dirty="0" err="1"/>
              <a:t>commitments</a:t>
            </a:r>
            <a:r>
              <a:rPr lang="pl-PL" sz="1100" dirty="0"/>
              <a:t> 2018 Progress report, https://www.nestle.com/sites/default/files/asset-library/documents/library/documents/ </a:t>
            </a:r>
            <a:r>
              <a:rPr lang="pl-PL" sz="1100" dirty="0" err="1"/>
              <a:t>corporate_social_responsibility</a:t>
            </a:r>
            <a:r>
              <a:rPr lang="pl-PL" sz="1100" dirty="0"/>
              <a:t>/creating-shared-value-report-2018-en.pdf;  http://www.smryki.pl/;  https:// www.ecovadis.com/; www.dow.com.</a:t>
            </a:r>
          </a:p>
        </p:txBody>
      </p:sp>
    </p:spTree>
    <p:extLst>
      <p:ext uri="{BB962C8B-B14F-4D97-AF65-F5344CB8AC3E}">
        <p14:creationId xmlns:p14="http://schemas.microsoft.com/office/powerpoint/2010/main" val="27708462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3A2757D7-B678-4FE1-870F-6F5618F73135}"/>
              </a:ext>
            </a:extLst>
          </p:cNvPr>
          <p:cNvSpPr/>
          <p:nvPr/>
        </p:nvSpPr>
        <p:spPr>
          <a:xfrm>
            <a:off x="80676" y="223333"/>
            <a:ext cx="11905129" cy="5693866"/>
          </a:xfrm>
          <a:prstGeom prst="rect">
            <a:avLst/>
          </a:prstGeom>
        </p:spPr>
        <p:txBody>
          <a:bodyPr wrap="square">
            <a:spAutoFit/>
          </a:bodyPr>
          <a:lstStyle/>
          <a:p>
            <a:pPr algn="ctr"/>
            <a:r>
              <a:rPr lang="pl-PL" sz="2800" b="1" dirty="0"/>
              <a:t>Uwagi końcowe</a:t>
            </a:r>
          </a:p>
          <a:p>
            <a:pPr marL="342900" indent="-342900">
              <a:buFont typeface="Arial" panose="020B0604020202020204" pitchFamily="34" charset="0"/>
              <a:buChar char="•"/>
            </a:pPr>
            <a:r>
              <a:rPr lang="pl-PL" sz="2400" dirty="0"/>
              <a:t>GOZ jest próbą uwspółcześnienia koncepcji współczesnych jednostek gospodarczych, nawiązującą do cykli </a:t>
            </a:r>
            <a:r>
              <a:rPr lang="pl-PL" sz="2400" dirty="0" err="1"/>
              <a:t>biogeochemicznych</a:t>
            </a:r>
            <a:r>
              <a:rPr lang="pl-PL" sz="2400" dirty="0"/>
              <a:t> (np. cykl obiegu materii). Oby nie skończyła ona tak, jak inne inicjatywy tego typu w UE.</a:t>
            </a:r>
          </a:p>
          <a:p>
            <a:pPr marL="342900" indent="-342900">
              <a:buFont typeface="Arial" panose="020B0604020202020204" pitchFamily="34" charset="0"/>
              <a:buChar char="•"/>
            </a:pPr>
            <a:r>
              <a:rPr lang="pl-PL" sz="2400" dirty="0"/>
              <a:t>GOZ formalnie stanowić ma nadbudowę dla WPR i praktykowanego w niej zrównoważenia, coraz bardziej schematycznego i skostniałego. Oby był to ożywczy impuls do nadania mu nowej treści i dynamiki.</a:t>
            </a:r>
          </a:p>
          <a:p>
            <a:pPr marL="342900" indent="-342900">
              <a:buFont typeface="Arial" panose="020B0604020202020204" pitchFamily="34" charset="0"/>
              <a:buChar char="•"/>
            </a:pPr>
            <a:r>
              <a:rPr lang="pl-PL" sz="2400" dirty="0"/>
              <a:t>Podstawą doskonalenia zrównoważenia, poprawy efektywności i konkurencyjności unijnego rolnictwa oraz całego sektora żywnościowego powinny być w pierwszym rzędzie szeroko rozumiane innowacyjność i kreatywność. Hipoteza Portera pokazuje, że aspekty środowiskowe nie muszą być wtedy internalizowane za pomocą subsydiów.</a:t>
            </a:r>
          </a:p>
          <a:p>
            <a:pPr marL="342900" indent="-342900">
              <a:buFont typeface="Arial" panose="020B0604020202020204" pitchFamily="34" charset="0"/>
              <a:buChar char="•"/>
            </a:pPr>
            <a:r>
              <a:rPr lang="pl-PL" sz="2400" dirty="0"/>
              <a:t>Nierolnicze ogniwa łańcucha żywnościowego ciągle poszukują modeli biznesowych, które kwestie zrównoważenia będą uwzględniały w sposób dobrowolny jako narzędzie poprawy konkurencyjności i elastyczności. Koncepcja CSV </a:t>
            </a:r>
            <a:r>
              <a:rPr lang="pl-PL" sz="2400" dirty="0" err="1"/>
              <a:t>Porera</a:t>
            </a:r>
            <a:r>
              <a:rPr lang="pl-PL" sz="2400" dirty="0"/>
              <a:t>–Kramera i zasada warunkowego optymizmu P. Romera są dobrym punktem wyjścia takich poszukiwań.</a:t>
            </a:r>
          </a:p>
        </p:txBody>
      </p:sp>
    </p:spTree>
    <p:extLst>
      <p:ext uri="{BB962C8B-B14F-4D97-AF65-F5344CB8AC3E}">
        <p14:creationId xmlns:p14="http://schemas.microsoft.com/office/powerpoint/2010/main" val="3269599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10B94240-1CF1-4F7F-82FB-A0432040791D}"/>
              </a:ext>
            </a:extLst>
          </p:cNvPr>
          <p:cNvSpPr/>
          <p:nvPr/>
        </p:nvSpPr>
        <p:spPr>
          <a:xfrm>
            <a:off x="89647" y="117693"/>
            <a:ext cx="11331388" cy="5909310"/>
          </a:xfrm>
          <a:prstGeom prst="rect">
            <a:avLst/>
          </a:prstGeom>
        </p:spPr>
        <p:txBody>
          <a:bodyPr wrap="square">
            <a:spAutoFit/>
          </a:bodyPr>
          <a:lstStyle/>
          <a:p>
            <a:r>
              <a:rPr lang="pl-PL" dirty="0"/>
              <a:t>Literatura</a:t>
            </a:r>
          </a:p>
          <a:p>
            <a:r>
              <a:rPr lang="pl-PL" dirty="0" err="1"/>
              <a:t>D’Amato</a:t>
            </a:r>
            <a:r>
              <a:rPr lang="pl-PL" dirty="0"/>
              <a:t>, D., </a:t>
            </a:r>
            <a:r>
              <a:rPr lang="pl-PL" dirty="0" err="1"/>
              <a:t>Droste</a:t>
            </a:r>
            <a:r>
              <a:rPr lang="pl-PL" dirty="0"/>
              <a:t>, N., Allen B., </a:t>
            </a:r>
            <a:r>
              <a:rPr lang="pl-PL" dirty="0" err="1"/>
              <a:t>Kettunen</a:t>
            </a:r>
            <a:r>
              <a:rPr lang="pl-PL" dirty="0"/>
              <a:t> M., </a:t>
            </a:r>
            <a:r>
              <a:rPr lang="pl-PL" dirty="0" err="1"/>
              <a:t>Lähtinen</a:t>
            </a:r>
            <a:r>
              <a:rPr lang="pl-PL" dirty="0"/>
              <a:t> K., </a:t>
            </a:r>
            <a:r>
              <a:rPr lang="pl-PL" dirty="0" err="1"/>
              <a:t>Korhonen</a:t>
            </a:r>
            <a:r>
              <a:rPr lang="pl-PL" dirty="0"/>
              <a:t> J., </a:t>
            </a:r>
            <a:r>
              <a:rPr lang="pl-PL" dirty="0" err="1"/>
              <a:t>Leskinen</a:t>
            </a:r>
            <a:r>
              <a:rPr lang="pl-PL" dirty="0"/>
              <a:t> P., </a:t>
            </a:r>
            <a:r>
              <a:rPr lang="pl-PL" dirty="0" err="1"/>
              <a:t>Matthies</a:t>
            </a:r>
            <a:r>
              <a:rPr lang="pl-PL" dirty="0"/>
              <a:t> B.D., </a:t>
            </a:r>
            <a:r>
              <a:rPr lang="pl-PL" dirty="0" err="1"/>
              <a:t>Toppinen</a:t>
            </a:r>
            <a:r>
              <a:rPr lang="pl-PL" dirty="0"/>
              <a:t> A. (2017). Green, </a:t>
            </a:r>
            <a:r>
              <a:rPr lang="pl-PL" dirty="0" err="1"/>
              <a:t>circular</a:t>
            </a:r>
            <a:r>
              <a:rPr lang="pl-PL" dirty="0"/>
              <a:t>, </a:t>
            </a:r>
            <a:r>
              <a:rPr lang="pl-PL" dirty="0" err="1"/>
              <a:t>bio</a:t>
            </a:r>
            <a:r>
              <a:rPr lang="pl-PL" dirty="0"/>
              <a:t> </a:t>
            </a:r>
            <a:r>
              <a:rPr lang="pl-PL" dirty="0" err="1"/>
              <a:t>economy</a:t>
            </a:r>
            <a:r>
              <a:rPr lang="pl-PL" dirty="0"/>
              <a:t>: A </a:t>
            </a:r>
            <a:r>
              <a:rPr lang="pl-PL" dirty="0" err="1"/>
              <a:t>comparative</a:t>
            </a:r>
            <a:r>
              <a:rPr lang="pl-PL" dirty="0"/>
              <a:t> </a:t>
            </a:r>
            <a:r>
              <a:rPr lang="pl-PL" dirty="0" err="1"/>
              <a:t>analysis</a:t>
            </a:r>
            <a:r>
              <a:rPr lang="pl-PL" dirty="0"/>
              <a:t> of </a:t>
            </a:r>
            <a:r>
              <a:rPr lang="pl-PL" dirty="0" err="1"/>
              <a:t>sustainability</a:t>
            </a:r>
            <a:r>
              <a:rPr lang="pl-PL" dirty="0"/>
              <a:t> </a:t>
            </a:r>
            <a:r>
              <a:rPr lang="pl-PL" dirty="0" err="1"/>
              <a:t>avenues</a:t>
            </a:r>
            <a:r>
              <a:rPr lang="pl-PL" dirty="0"/>
              <a:t>. </a:t>
            </a:r>
            <a:r>
              <a:rPr lang="pl-PL" dirty="0" err="1"/>
              <a:t>Journal</a:t>
            </a:r>
            <a:r>
              <a:rPr lang="pl-PL" dirty="0"/>
              <a:t> of </a:t>
            </a:r>
            <a:r>
              <a:rPr lang="pl-PL" dirty="0" err="1"/>
              <a:t>Cleaner</a:t>
            </a:r>
            <a:r>
              <a:rPr lang="pl-PL" dirty="0"/>
              <a:t> </a:t>
            </a:r>
            <a:r>
              <a:rPr lang="pl-PL" dirty="0" err="1"/>
              <a:t>Production</a:t>
            </a:r>
            <a:r>
              <a:rPr lang="pl-PL" dirty="0"/>
              <a:t>, 168(2017), s. 716-734.</a:t>
            </a:r>
          </a:p>
          <a:p>
            <a:r>
              <a:rPr lang="pl-PL" dirty="0" err="1"/>
              <a:t>Donia</a:t>
            </a:r>
            <a:r>
              <a:rPr lang="pl-PL" dirty="0"/>
              <a:t>, E., </a:t>
            </a:r>
            <a:r>
              <a:rPr lang="pl-PL" dirty="0" err="1"/>
              <a:t>Mineo</a:t>
            </a:r>
            <a:r>
              <a:rPr lang="pl-PL" dirty="0"/>
              <a:t>, A.M., </a:t>
            </a:r>
            <a:r>
              <a:rPr lang="pl-PL" dirty="0" err="1"/>
              <a:t>Sgroi</a:t>
            </a:r>
            <a:r>
              <a:rPr lang="pl-PL" dirty="0"/>
              <a:t>, F. (2018). A </a:t>
            </a:r>
            <a:r>
              <a:rPr lang="pl-PL" dirty="0" err="1"/>
              <a:t>methodological</a:t>
            </a:r>
            <a:r>
              <a:rPr lang="pl-PL" dirty="0"/>
              <a:t> </a:t>
            </a:r>
            <a:r>
              <a:rPr lang="pl-PL" dirty="0" err="1"/>
              <a:t>approach</a:t>
            </a:r>
            <a:r>
              <a:rPr lang="pl-PL" dirty="0"/>
              <a:t> for </a:t>
            </a:r>
            <a:r>
              <a:rPr lang="pl-PL" dirty="0" err="1"/>
              <a:t>assessing</a:t>
            </a:r>
            <a:r>
              <a:rPr lang="pl-PL" dirty="0"/>
              <a:t> business in- </a:t>
            </a:r>
            <a:r>
              <a:rPr lang="pl-PL" dirty="0" err="1"/>
              <a:t>vestments</a:t>
            </a:r>
            <a:r>
              <a:rPr lang="pl-PL" dirty="0"/>
              <a:t> in </a:t>
            </a:r>
            <a:r>
              <a:rPr lang="pl-PL" dirty="0" err="1"/>
              <a:t>renewable</a:t>
            </a:r>
            <a:r>
              <a:rPr lang="pl-PL" dirty="0"/>
              <a:t> </a:t>
            </a:r>
            <a:r>
              <a:rPr lang="pl-PL" dirty="0" err="1"/>
              <a:t>resources</a:t>
            </a:r>
            <a:r>
              <a:rPr lang="pl-PL" dirty="0"/>
              <a:t> from a </a:t>
            </a:r>
            <a:r>
              <a:rPr lang="pl-PL" dirty="0" err="1"/>
              <a:t>circular</a:t>
            </a:r>
            <a:r>
              <a:rPr lang="pl-PL" dirty="0"/>
              <a:t> </a:t>
            </a:r>
            <a:r>
              <a:rPr lang="pl-PL" dirty="0" err="1"/>
              <a:t>economy</a:t>
            </a:r>
            <a:r>
              <a:rPr lang="pl-PL" dirty="0"/>
              <a:t> </a:t>
            </a:r>
            <a:r>
              <a:rPr lang="pl-PL" dirty="0" err="1"/>
              <a:t>perspective</a:t>
            </a:r>
            <a:r>
              <a:rPr lang="pl-PL" dirty="0"/>
              <a:t>. Land </a:t>
            </a:r>
            <a:r>
              <a:rPr lang="pl-PL" dirty="0" err="1"/>
              <a:t>Use</a:t>
            </a:r>
            <a:r>
              <a:rPr lang="pl-PL" dirty="0"/>
              <a:t> Policy, 76,</a:t>
            </a:r>
          </a:p>
          <a:p>
            <a:r>
              <a:rPr lang="pl-PL" dirty="0"/>
              <a:t>s. 823-827.</a:t>
            </a:r>
          </a:p>
          <a:p>
            <a:r>
              <a:rPr lang="pl-PL" dirty="0" err="1"/>
              <a:t>Ghisellini</a:t>
            </a:r>
            <a:r>
              <a:rPr lang="pl-PL" dirty="0"/>
              <a:t>, P., </a:t>
            </a:r>
            <a:r>
              <a:rPr lang="pl-PL" dirty="0" err="1"/>
              <a:t>Cialani</a:t>
            </a:r>
            <a:r>
              <a:rPr lang="pl-PL" dirty="0"/>
              <a:t>, C., </a:t>
            </a:r>
            <a:r>
              <a:rPr lang="pl-PL" dirty="0" err="1"/>
              <a:t>Ulgiati</a:t>
            </a:r>
            <a:r>
              <a:rPr lang="pl-PL" dirty="0"/>
              <a:t>, S. (2016). A </a:t>
            </a:r>
            <a:r>
              <a:rPr lang="pl-PL" dirty="0" err="1"/>
              <a:t>review</a:t>
            </a:r>
            <a:r>
              <a:rPr lang="pl-PL" dirty="0"/>
              <a:t> on </a:t>
            </a:r>
            <a:r>
              <a:rPr lang="pl-PL" dirty="0" err="1"/>
              <a:t>circular</a:t>
            </a:r>
            <a:r>
              <a:rPr lang="pl-PL" dirty="0"/>
              <a:t> </a:t>
            </a:r>
            <a:r>
              <a:rPr lang="pl-PL" dirty="0" err="1"/>
              <a:t>economy</a:t>
            </a:r>
            <a:r>
              <a:rPr lang="pl-PL" dirty="0"/>
              <a:t>: the </a:t>
            </a:r>
            <a:r>
              <a:rPr lang="pl-PL" dirty="0" err="1"/>
              <a:t>expected</a:t>
            </a:r>
            <a:r>
              <a:rPr lang="pl-PL" dirty="0"/>
              <a:t> trans- </a:t>
            </a:r>
            <a:r>
              <a:rPr lang="pl-PL" dirty="0" err="1"/>
              <a:t>ition</a:t>
            </a:r>
            <a:r>
              <a:rPr lang="pl-PL" dirty="0"/>
              <a:t> to a </a:t>
            </a:r>
            <a:r>
              <a:rPr lang="pl-PL" dirty="0" err="1"/>
              <a:t>balanced</a:t>
            </a:r>
            <a:r>
              <a:rPr lang="pl-PL" dirty="0"/>
              <a:t> </a:t>
            </a:r>
            <a:r>
              <a:rPr lang="pl-PL" dirty="0" err="1"/>
              <a:t>interplay</a:t>
            </a:r>
            <a:r>
              <a:rPr lang="pl-PL" dirty="0"/>
              <a:t> of </a:t>
            </a:r>
            <a:r>
              <a:rPr lang="pl-PL" dirty="0" err="1"/>
              <a:t>environmental</a:t>
            </a:r>
            <a:r>
              <a:rPr lang="pl-PL" dirty="0"/>
              <a:t> and </a:t>
            </a:r>
            <a:r>
              <a:rPr lang="pl-PL" dirty="0" err="1"/>
              <a:t>economic</a:t>
            </a:r>
            <a:r>
              <a:rPr lang="pl-PL" dirty="0"/>
              <a:t> </a:t>
            </a:r>
            <a:r>
              <a:rPr lang="pl-PL" dirty="0" err="1"/>
              <a:t>systems</a:t>
            </a:r>
            <a:r>
              <a:rPr lang="pl-PL" dirty="0"/>
              <a:t>. </a:t>
            </a:r>
            <a:r>
              <a:rPr lang="pl-PL" dirty="0" err="1"/>
              <a:t>Journal</a:t>
            </a:r>
            <a:r>
              <a:rPr lang="pl-PL" dirty="0"/>
              <a:t> of </a:t>
            </a:r>
            <a:r>
              <a:rPr lang="pl-PL" dirty="0" err="1"/>
              <a:t>Clean</a:t>
            </a:r>
            <a:r>
              <a:rPr lang="pl-PL" dirty="0"/>
              <a:t> </a:t>
            </a:r>
            <a:r>
              <a:rPr lang="pl-PL" dirty="0" err="1"/>
              <a:t>Production</a:t>
            </a:r>
            <a:r>
              <a:rPr lang="pl-PL" dirty="0"/>
              <a:t>, 114, s. 11-32.</a:t>
            </a:r>
          </a:p>
          <a:p>
            <a:r>
              <a:rPr lang="pl-PL" dirty="0" err="1"/>
              <a:t>Heshmati</a:t>
            </a:r>
            <a:r>
              <a:rPr lang="pl-PL" dirty="0"/>
              <a:t>, A. (2015). A </a:t>
            </a:r>
            <a:r>
              <a:rPr lang="pl-PL" dirty="0" err="1"/>
              <a:t>Review</a:t>
            </a:r>
            <a:r>
              <a:rPr lang="pl-PL" dirty="0"/>
              <a:t> of the </a:t>
            </a:r>
            <a:r>
              <a:rPr lang="pl-PL" dirty="0" err="1"/>
              <a:t>Circular</a:t>
            </a:r>
            <a:r>
              <a:rPr lang="pl-PL" dirty="0"/>
              <a:t> </a:t>
            </a:r>
            <a:r>
              <a:rPr lang="pl-PL" dirty="0" err="1"/>
              <a:t>Economy</a:t>
            </a:r>
            <a:r>
              <a:rPr lang="pl-PL" dirty="0"/>
              <a:t> and </a:t>
            </a:r>
            <a:r>
              <a:rPr lang="pl-PL" dirty="0" err="1"/>
              <a:t>its</a:t>
            </a:r>
            <a:r>
              <a:rPr lang="pl-PL" dirty="0"/>
              <a:t> </a:t>
            </a:r>
            <a:r>
              <a:rPr lang="pl-PL" dirty="0" err="1"/>
              <a:t>Implementation</a:t>
            </a:r>
            <a:r>
              <a:rPr lang="pl-PL" dirty="0"/>
              <a:t>. IZA </a:t>
            </a:r>
            <a:r>
              <a:rPr lang="pl-PL" dirty="0" err="1"/>
              <a:t>Discussion</a:t>
            </a:r>
            <a:r>
              <a:rPr lang="pl-PL" dirty="0"/>
              <a:t> </a:t>
            </a:r>
            <a:r>
              <a:rPr lang="pl-PL" dirty="0" err="1"/>
              <a:t>Papers</a:t>
            </a:r>
            <a:r>
              <a:rPr lang="pl-PL" dirty="0"/>
              <a:t>, No. 9611. Bonn: </a:t>
            </a:r>
            <a:r>
              <a:rPr lang="pl-PL" dirty="0" err="1"/>
              <a:t>Institute</a:t>
            </a:r>
            <a:r>
              <a:rPr lang="pl-PL" dirty="0"/>
              <a:t> for the </a:t>
            </a:r>
            <a:r>
              <a:rPr lang="pl-PL" dirty="0" err="1"/>
              <a:t>Study</a:t>
            </a:r>
            <a:r>
              <a:rPr lang="pl-PL" dirty="0"/>
              <a:t> of </a:t>
            </a:r>
            <a:r>
              <a:rPr lang="pl-PL" dirty="0" err="1"/>
              <a:t>Labor</a:t>
            </a:r>
            <a:r>
              <a:rPr lang="pl-PL" dirty="0"/>
              <a:t> (IZA).</a:t>
            </a:r>
          </a:p>
          <a:p>
            <a:r>
              <a:rPr lang="pl-PL" dirty="0" err="1"/>
              <a:t>Jurgilevich</a:t>
            </a:r>
            <a:r>
              <a:rPr lang="pl-PL" dirty="0"/>
              <a:t>, A., </a:t>
            </a:r>
            <a:r>
              <a:rPr lang="pl-PL" dirty="0" err="1"/>
              <a:t>Birge</a:t>
            </a:r>
            <a:r>
              <a:rPr lang="pl-PL" dirty="0"/>
              <a:t>, T., </a:t>
            </a:r>
            <a:r>
              <a:rPr lang="pl-PL" dirty="0" err="1"/>
              <a:t>Kentala-Lehtonen</a:t>
            </a:r>
            <a:r>
              <a:rPr lang="pl-PL" dirty="0"/>
              <a:t>, J., </a:t>
            </a:r>
            <a:r>
              <a:rPr lang="pl-PL" dirty="0" err="1"/>
              <a:t>Korhonen</a:t>
            </a:r>
            <a:r>
              <a:rPr lang="pl-PL" dirty="0"/>
              <a:t>-Kurki, K., </a:t>
            </a:r>
            <a:r>
              <a:rPr lang="pl-PL" dirty="0" err="1"/>
              <a:t>Pietikäinen</a:t>
            </a:r>
            <a:r>
              <a:rPr lang="pl-PL" dirty="0"/>
              <a:t>, J., </a:t>
            </a:r>
            <a:r>
              <a:rPr lang="pl-PL" dirty="0" err="1"/>
              <a:t>Saikku</a:t>
            </a:r>
            <a:r>
              <a:rPr lang="pl-PL" dirty="0"/>
              <a:t>, L., </a:t>
            </a:r>
            <a:r>
              <a:rPr lang="pl-PL" dirty="0" err="1"/>
              <a:t>Schösler</a:t>
            </a:r>
            <a:r>
              <a:rPr lang="pl-PL" dirty="0"/>
              <a:t>, H. (2016). </a:t>
            </a:r>
            <a:r>
              <a:rPr lang="pl-PL" dirty="0" err="1"/>
              <a:t>Transition</a:t>
            </a:r>
            <a:r>
              <a:rPr lang="pl-PL" dirty="0"/>
              <a:t> </a:t>
            </a:r>
            <a:r>
              <a:rPr lang="pl-PL" dirty="0" err="1"/>
              <a:t>towards</a:t>
            </a:r>
            <a:r>
              <a:rPr lang="pl-PL" dirty="0"/>
              <a:t> </a:t>
            </a:r>
            <a:r>
              <a:rPr lang="pl-PL" dirty="0" err="1"/>
              <a:t>Circular</a:t>
            </a:r>
            <a:r>
              <a:rPr lang="pl-PL" dirty="0"/>
              <a:t> </a:t>
            </a:r>
            <a:r>
              <a:rPr lang="pl-PL" dirty="0" err="1"/>
              <a:t>Economy</a:t>
            </a:r>
            <a:r>
              <a:rPr lang="pl-PL" dirty="0"/>
              <a:t> in the Food System. </a:t>
            </a:r>
            <a:r>
              <a:rPr lang="pl-PL" dirty="0" err="1"/>
              <a:t>Sustain</a:t>
            </a:r>
            <a:r>
              <a:rPr lang="pl-PL" dirty="0"/>
              <a:t>- </a:t>
            </a:r>
            <a:r>
              <a:rPr lang="pl-PL" dirty="0" err="1"/>
              <a:t>ability</a:t>
            </a:r>
            <a:r>
              <a:rPr lang="pl-PL" dirty="0"/>
              <a:t>, 8(1), s. 69.</a:t>
            </a:r>
          </a:p>
          <a:p>
            <a:r>
              <a:rPr lang="pl-PL" dirty="0" err="1"/>
              <a:t>Kirchherr</a:t>
            </a:r>
            <a:r>
              <a:rPr lang="pl-PL" dirty="0"/>
              <a:t>, J., </a:t>
            </a:r>
            <a:r>
              <a:rPr lang="pl-PL" dirty="0" err="1"/>
              <a:t>Reike</a:t>
            </a:r>
            <a:r>
              <a:rPr lang="pl-PL" dirty="0"/>
              <a:t>, D., </a:t>
            </a:r>
            <a:r>
              <a:rPr lang="pl-PL" dirty="0" err="1"/>
              <a:t>Hekkert</a:t>
            </a:r>
            <a:r>
              <a:rPr lang="pl-PL" dirty="0"/>
              <a:t>, M. (2017). </a:t>
            </a:r>
            <a:r>
              <a:rPr lang="pl-PL" dirty="0" err="1"/>
              <a:t>Conceptualizing</a:t>
            </a:r>
            <a:r>
              <a:rPr lang="pl-PL" dirty="0"/>
              <a:t> the </a:t>
            </a:r>
            <a:r>
              <a:rPr lang="pl-PL" dirty="0" err="1"/>
              <a:t>circular</a:t>
            </a:r>
            <a:r>
              <a:rPr lang="pl-PL" dirty="0"/>
              <a:t> </a:t>
            </a:r>
            <a:r>
              <a:rPr lang="pl-PL" dirty="0" err="1"/>
              <a:t>economy</a:t>
            </a:r>
            <a:r>
              <a:rPr lang="pl-PL" dirty="0"/>
              <a:t>: </a:t>
            </a:r>
            <a:r>
              <a:rPr lang="pl-PL" dirty="0" err="1"/>
              <a:t>An</a:t>
            </a:r>
            <a:r>
              <a:rPr lang="pl-PL" dirty="0"/>
              <a:t> </a:t>
            </a:r>
            <a:r>
              <a:rPr lang="pl-PL" dirty="0" err="1"/>
              <a:t>analysis</a:t>
            </a:r>
            <a:r>
              <a:rPr lang="pl-PL" dirty="0"/>
              <a:t> of 114 </a:t>
            </a:r>
            <a:r>
              <a:rPr lang="pl-PL" dirty="0" err="1"/>
              <a:t>definitions</a:t>
            </a:r>
            <a:r>
              <a:rPr lang="pl-PL" dirty="0"/>
              <a:t>. </a:t>
            </a:r>
            <a:r>
              <a:rPr lang="pl-PL" dirty="0" err="1"/>
              <a:t>Resources</a:t>
            </a:r>
            <a:r>
              <a:rPr lang="pl-PL" dirty="0"/>
              <a:t>, </a:t>
            </a:r>
            <a:r>
              <a:rPr lang="pl-PL" dirty="0" err="1"/>
              <a:t>Conservation</a:t>
            </a:r>
            <a:r>
              <a:rPr lang="pl-PL" dirty="0"/>
              <a:t> &amp; Recycling, 127(2017), s. 221-232.</a:t>
            </a:r>
          </a:p>
          <a:p>
            <a:r>
              <a:rPr lang="pl-PL" dirty="0"/>
              <a:t>Komisja Europejska (2014). Komunikat Komisji do Parlamentu Europejskiego, Rady, </a:t>
            </a:r>
            <a:r>
              <a:rPr lang="pl-PL" dirty="0" err="1"/>
              <a:t>Europej</a:t>
            </a:r>
            <a:r>
              <a:rPr lang="pl-PL" dirty="0"/>
              <a:t>- </a:t>
            </a:r>
            <a:r>
              <a:rPr lang="pl-PL" dirty="0" err="1"/>
              <a:t>skiego</a:t>
            </a:r>
            <a:r>
              <a:rPr lang="pl-PL" dirty="0"/>
              <a:t> Komitetu Ekonomiczno-Społecznego i Komitetu Regionów „Ku gospodarce o obiegu zamkniętym: program „zero odpadów” dla Europy”, COM(2014)398.</a:t>
            </a:r>
          </a:p>
          <a:p>
            <a:r>
              <a:rPr lang="pl-PL" dirty="0"/>
              <a:t>Komisja Europejska (2015). Komunikat Komisji do Parlamentu Europejskiego, Rady, </a:t>
            </a:r>
            <a:r>
              <a:rPr lang="pl-PL" dirty="0" err="1"/>
              <a:t>Europej</a:t>
            </a:r>
            <a:r>
              <a:rPr lang="pl-PL" dirty="0"/>
              <a:t>- </a:t>
            </a:r>
            <a:r>
              <a:rPr lang="pl-PL" dirty="0" err="1"/>
              <a:t>skiego</a:t>
            </a:r>
            <a:r>
              <a:rPr lang="pl-PL" dirty="0"/>
              <a:t> Komitetu Ekonomiczno-Społecznego i Komitetu Regionów „Zamknięcie obiegu – plan działania UE dotyczący gospodarki o obiegu zamkniętym”, COM(2015)614.</a:t>
            </a:r>
          </a:p>
        </p:txBody>
      </p:sp>
    </p:spTree>
    <p:extLst>
      <p:ext uri="{BB962C8B-B14F-4D97-AF65-F5344CB8AC3E}">
        <p14:creationId xmlns:p14="http://schemas.microsoft.com/office/powerpoint/2010/main" val="40051443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2C597854-AB86-4DFA-8B66-B3206CE40628}"/>
              </a:ext>
            </a:extLst>
          </p:cNvPr>
          <p:cNvSpPr/>
          <p:nvPr/>
        </p:nvSpPr>
        <p:spPr>
          <a:xfrm>
            <a:off x="322729" y="1305341"/>
            <a:ext cx="11044517" cy="4247317"/>
          </a:xfrm>
          <a:prstGeom prst="rect">
            <a:avLst/>
          </a:prstGeom>
        </p:spPr>
        <p:txBody>
          <a:bodyPr wrap="square">
            <a:spAutoFit/>
          </a:bodyPr>
          <a:lstStyle/>
          <a:p>
            <a:r>
              <a:rPr lang="pl-PL" dirty="0"/>
              <a:t>Komisja Europejska (2018). Komunikat Komisji do Parlamentu Europejskiego, Rady, Europejskiego Komitetu Ekonomiczno-Społecznego i Komitetu Regionów „Europejska strategia na rzecz tworzyw sztucznych w gospodarce o obiegu zamkniętym”, COM(2018)28.</a:t>
            </a:r>
          </a:p>
          <a:p>
            <a:r>
              <a:rPr lang="en-US" dirty="0"/>
              <a:t>Korhonen, J., </a:t>
            </a:r>
            <a:r>
              <a:rPr lang="en-US" dirty="0" err="1"/>
              <a:t>Honkasalo</a:t>
            </a:r>
            <a:r>
              <a:rPr lang="en-US" dirty="0"/>
              <a:t>, A., </a:t>
            </a:r>
            <a:r>
              <a:rPr lang="en-US" dirty="0" err="1"/>
              <a:t>Seppälä</a:t>
            </a:r>
            <a:r>
              <a:rPr lang="en-US" dirty="0"/>
              <a:t>, J. (2018). Circular Economy: The Concept and its </a:t>
            </a:r>
            <a:r>
              <a:rPr lang="en-US" dirty="0" err="1"/>
              <a:t>Limita</a:t>
            </a:r>
            <a:r>
              <a:rPr lang="en-US" dirty="0"/>
              <a:t>- </a:t>
            </a:r>
            <a:r>
              <a:rPr lang="en-US" dirty="0" err="1"/>
              <a:t>tions</a:t>
            </a:r>
            <a:r>
              <a:rPr lang="en-US" dirty="0"/>
              <a:t>. Ecological Economics, 143, s. 37-46.</a:t>
            </a:r>
          </a:p>
          <a:p>
            <a:r>
              <a:rPr lang="en-US" dirty="0"/>
              <a:t>Nestle, Creating Shared Value and meeting our commitments 2018 Progress report, https:// www.nestle.com/sites/default/files/asset-library/documents/library/documents/corporate_ </a:t>
            </a:r>
            <a:r>
              <a:rPr lang="en-US" dirty="0" err="1"/>
              <a:t>social_responsibility</a:t>
            </a:r>
            <a:r>
              <a:rPr lang="en-US" dirty="0"/>
              <a:t>/creating-shared-value-report-2018-en.pdf.</a:t>
            </a:r>
          </a:p>
          <a:p>
            <a:r>
              <a:rPr lang="en-US" dirty="0" err="1"/>
              <a:t>Sgarbossa</a:t>
            </a:r>
            <a:r>
              <a:rPr lang="en-US" dirty="0"/>
              <a:t>, F., Russo I. (2017). A proactive model in sustainable food supply chain: Insight from a case study. International Journal of Production Economics, Vol. 183, Part B, January 2017, s. 596-606.</a:t>
            </a:r>
          </a:p>
          <a:p>
            <a:r>
              <a:rPr lang="en-US" dirty="0" err="1"/>
              <a:t>Su</a:t>
            </a:r>
            <a:r>
              <a:rPr lang="en-US" dirty="0"/>
              <a:t>, B., </a:t>
            </a:r>
            <a:r>
              <a:rPr lang="en-US" dirty="0" err="1"/>
              <a:t>Heshmati</a:t>
            </a:r>
            <a:r>
              <a:rPr lang="en-US" dirty="0"/>
              <a:t>, A., </a:t>
            </a:r>
            <a:r>
              <a:rPr lang="en-US" dirty="0" err="1"/>
              <a:t>Geng</a:t>
            </a:r>
            <a:r>
              <a:rPr lang="en-US" dirty="0"/>
              <a:t>, Y., Yu, X. (2013). A review of the circular economy in China: moving</a:t>
            </a:r>
          </a:p>
          <a:p>
            <a:r>
              <a:rPr lang="en-US" dirty="0"/>
              <a:t>from rhetoric to implementation. Journal of Cleaner Production, 42, s. 215-227.</a:t>
            </a:r>
          </a:p>
          <a:p>
            <a:r>
              <a:rPr lang="en-US" dirty="0"/>
              <a:t>Ward, S. (2017). The ‘circular economy’ applied to the agri-food sector. Paper presented at the con- </a:t>
            </a:r>
            <a:r>
              <a:rPr lang="en-US" dirty="0" err="1"/>
              <a:t>ference</a:t>
            </a:r>
            <a:r>
              <a:rPr lang="en-US" dirty="0"/>
              <a:t> “Harnessing Research and Innovation for FOOD 2030: A Science Policy Dialogue” 16 October 2017, Brussels.</a:t>
            </a:r>
          </a:p>
          <a:p>
            <a:r>
              <a:rPr lang="en-US" dirty="0"/>
              <a:t>www.dow.com www.ecovadis.com/ www.smryki.pl/pl/strona-glowna/</a:t>
            </a:r>
          </a:p>
        </p:txBody>
      </p:sp>
      <p:pic>
        <p:nvPicPr>
          <p:cNvPr id="3" name="Obraz 2">
            <a:extLst>
              <a:ext uri="{FF2B5EF4-FFF2-40B4-BE49-F238E27FC236}">
                <a16:creationId xmlns:a16="http://schemas.microsoft.com/office/drawing/2014/main" id="{010E9044-4EDF-4237-8F1D-BBE53A64CC8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6050" y="5588318"/>
            <a:ext cx="8950960" cy="1269682"/>
          </a:xfrm>
          <a:prstGeom prst="rect">
            <a:avLst/>
          </a:prstGeom>
          <a:noFill/>
          <a:ln>
            <a:noFill/>
          </a:ln>
        </p:spPr>
      </p:pic>
      <p:sp>
        <p:nvSpPr>
          <p:cNvPr id="4" name="Prostokąt 3">
            <a:extLst>
              <a:ext uri="{FF2B5EF4-FFF2-40B4-BE49-F238E27FC236}">
                <a16:creationId xmlns:a16="http://schemas.microsoft.com/office/drawing/2014/main" id="{FC9E9C54-EA8B-46ED-844E-6AD5447ED8C7}"/>
              </a:ext>
            </a:extLst>
          </p:cNvPr>
          <p:cNvSpPr/>
          <p:nvPr/>
        </p:nvSpPr>
        <p:spPr>
          <a:xfrm>
            <a:off x="694765" y="158801"/>
            <a:ext cx="10802470" cy="923330"/>
          </a:xfrm>
          <a:prstGeom prst="rect">
            <a:avLst/>
          </a:prstGeom>
          <a:solidFill>
            <a:schemeClr val="bg1"/>
          </a:solidFill>
        </p:spPr>
        <p:txBody>
          <a:bodyPr wrap="square">
            <a:spAutoFit/>
          </a:bodyPr>
          <a:lstStyle/>
          <a:p>
            <a:pPr algn="ctr">
              <a:spcAft>
                <a:spcPts val="0"/>
              </a:spcAft>
            </a:pPr>
            <a:r>
              <a:rPr lang="de-DE" dirty="0">
                <a:latin typeface="BundesSerif Regular"/>
                <a:ea typeface="Times New Roman" panose="02020603050405020304" pitchFamily="18" charset="0"/>
                <a:cs typeface="Calibri" panose="020F0502020204030204" pitchFamily="34" charset="0"/>
              </a:rPr>
              <a:t>„UPSKILLING - </a:t>
            </a:r>
            <a:r>
              <a:rPr lang="de-DE" dirty="0" err="1">
                <a:latin typeface="BundesSerif Regular"/>
                <a:ea typeface="Times New Roman" panose="02020603050405020304" pitchFamily="18" charset="0"/>
                <a:cs typeface="Calibri" panose="020F0502020204030204" pitchFamily="34" charset="0"/>
              </a:rPr>
              <a:t>wsparcie</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studentów</a:t>
            </a:r>
            <a:r>
              <a:rPr lang="de-DE" dirty="0">
                <a:latin typeface="BundesSerif Regular"/>
                <a:ea typeface="Times New Roman" panose="02020603050405020304" pitchFamily="18" charset="0"/>
                <a:cs typeface="Calibri" panose="020F0502020204030204" pitchFamily="34" charset="0"/>
              </a:rPr>
              <a:t> i </a:t>
            </a:r>
            <a:r>
              <a:rPr lang="de-DE" dirty="0" err="1">
                <a:latin typeface="BundesSerif Regular"/>
                <a:ea typeface="Times New Roman" panose="02020603050405020304" pitchFamily="18" charset="0"/>
                <a:cs typeface="Calibri" panose="020F0502020204030204" pitchFamily="34" charset="0"/>
              </a:rPr>
              <a:t>pracowników</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prowadzących</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kształcenie</a:t>
            </a:r>
            <a:r>
              <a:rPr lang="de-DE" dirty="0">
                <a:latin typeface="BundesSerif Regular"/>
                <a:ea typeface="Times New Roman" panose="02020603050405020304" pitchFamily="18" charset="0"/>
                <a:cs typeface="Calibri" panose="020F0502020204030204" pitchFamily="34" charset="0"/>
              </a:rPr>
              <a:t> na </a:t>
            </a:r>
            <a:r>
              <a:rPr lang="de-DE" dirty="0" err="1">
                <a:latin typeface="BundesSerif Regular"/>
                <a:ea typeface="Times New Roman" panose="02020603050405020304" pitchFamily="18" charset="0"/>
                <a:cs typeface="Calibri" panose="020F0502020204030204" pitchFamily="34" charset="0"/>
              </a:rPr>
              <a:t>wybranych</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kierunkach</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studiów</a:t>
            </a:r>
            <a:r>
              <a:rPr lang="de-DE" dirty="0">
                <a:latin typeface="BundesSerif Regular"/>
                <a:ea typeface="Times New Roman" panose="02020603050405020304" pitchFamily="18" charset="0"/>
                <a:cs typeface="Calibri" panose="020F0502020204030204" pitchFamily="34" charset="0"/>
              </a:rPr>
              <a:t> w </a:t>
            </a:r>
            <a:r>
              <a:rPr lang="de-DE" dirty="0" err="1">
                <a:latin typeface="BundesSerif Regular"/>
                <a:ea typeface="Times New Roman" panose="02020603050405020304" pitchFamily="18" charset="0"/>
                <a:cs typeface="Calibri" panose="020F0502020204030204" pitchFamily="34" charset="0"/>
              </a:rPr>
              <a:t>Międzynarodowej</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Akademii</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Nauk</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Stosowanych</a:t>
            </a:r>
            <a:r>
              <a:rPr lang="de-DE" dirty="0">
                <a:latin typeface="BundesSerif Regular"/>
                <a:ea typeface="Times New Roman" panose="02020603050405020304" pitchFamily="18" charset="0"/>
                <a:cs typeface="Calibri" panose="020F0502020204030204" pitchFamily="34" charset="0"/>
              </a:rPr>
              <a:t> w </a:t>
            </a:r>
            <a:r>
              <a:rPr lang="de-DE" dirty="0" err="1">
                <a:latin typeface="BundesSerif Regular"/>
                <a:ea typeface="Times New Roman" panose="02020603050405020304" pitchFamily="18" charset="0"/>
                <a:cs typeface="Calibri" panose="020F0502020204030204" pitchFamily="34" charset="0"/>
              </a:rPr>
              <a:t>Łomży</a:t>
            </a:r>
            <a:r>
              <a:rPr lang="de-DE" dirty="0">
                <a:latin typeface="BundesSerif Regular"/>
                <a:ea typeface="Times New Roman" panose="02020603050405020304" pitchFamily="18" charset="0"/>
                <a:cs typeface="Calibri" panose="020F0502020204030204" pitchFamily="34" charset="0"/>
              </a:rPr>
              <a:t>”  </a:t>
            </a:r>
            <a:endParaRPr lang="pl-PL" dirty="0">
              <a:latin typeface="BundesSerif Regular"/>
              <a:ea typeface="Times New Roman" panose="02020603050405020304" pitchFamily="18" charset="0"/>
              <a:cs typeface="Times New Roman" panose="02020603050405020304" pitchFamily="18" charset="0"/>
            </a:endParaRPr>
          </a:p>
          <a:p>
            <a:pPr algn="ctr">
              <a:spcAft>
                <a:spcPts val="0"/>
              </a:spcAft>
            </a:pPr>
            <a:r>
              <a:rPr lang="de-DE" dirty="0">
                <a:latin typeface="BundesSerif Regular"/>
                <a:ea typeface="Times New Roman" panose="02020603050405020304" pitchFamily="18" charset="0"/>
                <a:cs typeface="Calibri" panose="020F0502020204030204" pitchFamily="34" charset="0"/>
              </a:rPr>
              <a:t>Nr.  FERS.01.05-IP.08-0278/23 </a:t>
            </a:r>
            <a:endParaRPr lang="pl-PL" dirty="0">
              <a:latin typeface="BundesSerif Regula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1433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F71BBA57-C7E7-4418-B3F3-E4CEA803F9A9}"/>
              </a:ext>
            </a:extLst>
          </p:cNvPr>
          <p:cNvSpPr/>
          <p:nvPr/>
        </p:nvSpPr>
        <p:spPr>
          <a:xfrm>
            <a:off x="1808988" y="892755"/>
            <a:ext cx="8574024" cy="3970318"/>
          </a:xfrm>
          <a:prstGeom prst="rect">
            <a:avLst/>
          </a:prstGeom>
        </p:spPr>
        <p:txBody>
          <a:bodyPr wrap="square">
            <a:spAutoFit/>
          </a:bodyPr>
          <a:lstStyle/>
          <a:p>
            <a:r>
              <a:rPr lang="pl-PL" sz="2800" dirty="0"/>
              <a:t>Komisja Europejska (KE) od kilku lat podejmuje działania mające na celu przekształcenie unijnej gospodarki w gospodarkę o cyklu zamkniętym. Do tej pory koncentruje się na ograniczeniu ilości śmieci, a zwłaszcza plastików, generowanych w UE. Również w odniesieniu do wspólnej polityki rolnej KE wskazuje na konieczność wspierania wdrażania w rolnictwie koncepcji gospodarki o cyklu zamkniętym. Zdaniem KE gospodarka o cyklu zamkniętym może sprzyjać rozwojowi wsi i rolnictwa.</a:t>
            </a:r>
          </a:p>
        </p:txBody>
      </p:sp>
    </p:spTree>
    <p:extLst>
      <p:ext uri="{BB962C8B-B14F-4D97-AF65-F5344CB8AC3E}">
        <p14:creationId xmlns:p14="http://schemas.microsoft.com/office/powerpoint/2010/main" val="2312470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4BF9131C-6C57-47E0-B975-5996F089B5E2}"/>
              </a:ext>
            </a:extLst>
          </p:cNvPr>
          <p:cNvSpPr/>
          <p:nvPr/>
        </p:nvSpPr>
        <p:spPr>
          <a:xfrm>
            <a:off x="367284" y="598807"/>
            <a:ext cx="11457432" cy="3539430"/>
          </a:xfrm>
          <a:prstGeom prst="rect">
            <a:avLst/>
          </a:prstGeom>
        </p:spPr>
        <p:txBody>
          <a:bodyPr wrap="square">
            <a:spAutoFit/>
          </a:bodyPr>
          <a:lstStyle/>
          <a:p>
            <a:r>
              <a:rPr lang="pl-PL" sz="2800" dirty="0"/>
              <a:t>W przypadku rolnictwa wdrożenie rozwiązań z zakresu gospodarki o cyklu zamkniętym wymaga po pierwsze określenia optymalnych ekonomicznie i środowiskowo zamkniętych cykli, jak i znacznych nakładów na opracowanie i wdrożenie innowacyjnych rozwiązań. Jednocześnie należy pamiętać, iż efektywny cykl nie może się zamykać w samym tylko sektorze rolnym, ale musi obejmować także pozostałe ogniwa łańcucha żywnościowego, co wymaga współpracy zarówno z przemysłem spożywczym, jak i handlem czy gastronomią.</a:t>
            </a:r>
          </a:p>
        </p:txBody>
      </p:sp>
    </p:spTree>
    <p:extLst>
      <p:ext uri="{BB962C8B-B14F-4D97-AF65-F5344CB8AC3E}">
        <p14:creationId xmlns:p14="http://schemas.microsoft.com/office/powerpoint/2010/main" val="3989148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90C6AFCA-52D9-47B7-8A0E-DD59E85184F8}"/>
              </a:ext>
            </a:extLst>
          </p:cNvPr>
          <p:cNvSpPr/>
          <p:nvPr/>
        </p:nvSpPr>
        <p:spPr>
          <a:xfrm>
            <a:off x="1674876" y="905256"/>
            <a:ext cx="8842248" cy="2677656"/>
          </a:xfrm>
          <a:prstGeom prst="rect">
            <a:avLst/>
          </a:prstGeom>
        </p:spPr>
        <p:txBody>
          <a:bodyPr wrap="square">
            <a:spAutoFit/>
          </a:bodyPr>
          <a:lstStyle/>
          <a:p>
            <a:r>
              <a:rPr lang="pl-PL" sz="2800" dirty="0"/>
              <a:t>Koncepcja rolnictwa funkcjonującego w ramach gospodarki o cyklu zamkniętym jest zbliżona do koncepcji rolnictwa 4.0, które musi cechować się dbałością o środowisko i znaczącym zastosowaniem innowacyjnych technologii w celu efektywniejszego i bardziej przyjaznego środowisku wykorzystywania zasobów w produkcji rolnej.</a:t>
            </a:r>
          </a:p>
        </p:txBody>
      </p:sp>
    </p:spTree>
    <p:extLst>
      <p:ext uri="{BB962C8B-B14F-4D97-AF65-F5344CB8AC3E}">
        <p14:creationId xmlns:p14="http://schemas.microsoft.com/office/powerpoint/2010/main" val="1103535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529E7630-7D38-4760-AD4A-EC017DAC92FA}"/>
              </a:ext>
            </a:extLst>
          </p:cNvPr>
          <p:cNvSpPr/>
          <p:nvPr/>
        </p:nvSpPr>
        <p:spPr>
          <a:xfrm>
            <a:off x="531876" y="909703"/>
            <a:ext cx="11128248" cy="3539430"/>
          </a:xfrm>
          <a:prstGeom prst="rect">
            <a:avLst/>
          </a:prstGeom>
        </p:spPr>
        <p:txBody>
          <a:bodyPr wrap="square">
            <a:spAutoFit/>
          </a:bodyPr>
          <a:lstStyle/>
          <a:p>
            <a:r>
              <a:rPr lang="pl-PL" sz="2800" dirty="0"/>
              <a:t>Jeśli chodzi o możliwość wdrożenia w rolnictwie systemu gospodarki o cyklu zamkniętym, to warto odnieść się do hipotezy Portera, w której stwierdza się, że regulacje środowiskowe mogą powodować, że firmy i całe gospodarki staną się bardziej konkurencyjne w skali międzynarodowej poprzez zachęty do wdrażania przyjaznych dla środowiska innowacji, jakie nie miałyby miejsca bez presji instrumentów polityki środowiskowej. Z tego punktu widzenia polityka państwa może przyspieszyć proces zmiany paradygmatu funkcjonowania całego systemu gospodarczego.</a:t>
            </a:r>
          </a:p>
        </p:txBody>
      </p:sp>
    </p:spTree>
    <p:extLst>
      <p:ext uri="{BB962C8B-B14F-4D97-AF65-F5344CB8AC3E}">
        <p14:creationId xmlns:p14="http://schemas.microsoft.com/office/powerpoint/2010/main" val="2867707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FAF15A79-DAF0-4D21-95D2-4107896AD099}"/>
              </a:ext>
            </a:extLst>
          </p:cNvPr>
          <p:cNvSpPr/>
          <p:nvPr/>
        </p:nvSpPr>
        <p:spPr>
          <a:xfrm>
            <a:off x="822960" y="493777"/>
            <a:ext cx="10451592" cy="3970318"/>
          </a:xfrm>
          <a:prstGeom prst="rect">
            <a:avLst/>
          </a:prstGeom>
        </p:spPr>
        <p:txBody>
          <a:bodyPr wrap="square">
            <a:spAutoFit/>
          </a:bodyPr>
          <a:lstStyle/>
          <a:p>
            <a:r>
              <a:rPr lang="pl-PL" sz="2800" b="1" dirty="0"/>
              <a:t>Koncepcja gospodarki o obiegu zamkniętym</a:t>
            </a:r>
          </a:p>
          <a:p>
            <a:endParaRPr lang="pl-PL" sz="2800" dirty="0"/>
          </a:p>
          <a:p>
            <a:r>
              <a:rPr lang="pl-PL" sz="2800" dirty="0"/>
              <a:t>Koncepcja gospodarki o obiegu zamkniętym jest jedną z kilku szeroko dyskutowanych idei mających służyć zrównoważeniu (</a:t>
            </a:r>
            <a:r>
              <a:rPr lang="pl-PL" sz="2800" dirty="0" err="1"/>
              <a:t>D’Amato</a:t>
            </a:r>
            <a:r>
              <a:rPr lang="pl-PL" sz="2800" dirty="0"/>
              <a:t> i in., 2017). Koncepcja GOZ stanowi alternatywę dla niezrównoważonego modelu gospodarki opartego na stałym wzroście i nieograniczonym wykorzystywaniu zasobów naturalnych. Ma ona umożliwić pogodzenie kwestii związanych z ochroną środowiska z rozwojem gospodarczym (</a:t>
            </a:r>
            <a:r>
              <a:rPr lang="pl-PL" sz="2800" dirty="0" err="1"/>
              <a:t>Heshmati</a:t>
            </a:r>
            <a:r>
              <a:rPr lang="pl-PL" sz="2800" dirty="0"/>
              <a:t>, 2015).</a:t>
            </a:r>
          </a:p>
        </p:txBody>
      </p:sp>
    </p:spTree>
    <p:extLst>
      <p:ext uri="{BB962C8B-B14F-4D97-AF65-F5344CB8AC3E}">
        <p14:creationId xmlns:p14="http://schemas.microsoft.com/office/powerpoint/2010/main" val="1712735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EE8CC3F6-30B6-483D-ADC4-BCD866149DBA}"/>
              </a:ext>
            </a:extLst>
          </p:cNvPr>
          <p:cNvSpPr/>
          <p:nvPr/>
        </p:nvSpPr>
        <p:spPr>
          <a:xfrm>
            <a:off x="1690116" y="1327880"/>
            <a:ext cx="8811768" cy="2246769"/>
          </a:xfrm>
          <a:prstGeom prst="rect">
            <a:avLst/>
          </a:prstGeom>
        </p:spPr>
        <p:txBody>
          <a:bodyPr wrap="square">
            <a:spAutoFit/>
          </a:bodyPr>
          <a:lstStyle/>
          <a:p>
            <a:r>
              <a:rPr lang="pl-PL" sz="2800" dirty="0"/>
              <a:t>Koncepcja GOZ wywodzi się z wielu dyscyplin, do których należą m.in.: ekonomia środowiskowa czy ekologia przemysłowa (</a:t>
            </a:r>
            <a:r>
              <a:rPr lang="pl-PL" sz="2800" dirty="0" err="1"/>
              <a:t>Ghisellini</a:t>
            </a:r>
            <a:r>
              <a:rPr lang="pl-PL" sz="2800" dirty="0"/>
              <a:t>, </a:t>
            </a:r>
            <a:r>
              <a:rPr lang="pl-PL" sz="2800" dirty="0" err="1"/>
              <a:t>Cialani</a:t>
            </a:r>
            <a:r>
              <a:rPr lang="pl-PL" sz="2800" dirty="0"/>
              <a:t> i </a:t>
            </a:r>
            <a:r>
              <a:rPr lang="pl-PL" sz="2800" dirty="0" err="1"/>
              <a:t>Ulgiati</a:t>
            </a:r>
            <a:r>
              <a:rPr lang="pl-PL" sz="2800" dirty="0"/>
              <a:t>, 2016). Najprościej opisać tę koncepcję za pomocą trzech pojęć: ograniczenie, ponowne wykorzystanie, recykling (</a:t>
            </a:r>
            <a:r>
              <a:rPr lang="pl-PL" sz="2800" dirty="0" err="1"/>
              <a:t>Su</a:t>
            </a:r>
            <a:r>
              <a:rPr lang="pl-PL" sz="2800" dirty="0"/>
              <a:t>, </a:t>
            </a:r>
            <a:r>
              <a:rPr lang="pl-PL" sz="2800" dirty="0" err="1"/>
              <a:t>Heshmati</a:t>
            </a:r>
            <a:r>
              <a:rPr lang="pl-PL" sz="2800" dirty="0"/>
              <a:t> i </a:t>
            </a:r>
            <a:r>
              <a:rPr lang="pl-PL" sz="2800" dirty="0" err="1"/>
              <a:t>Yu</a:t>
            </a:r>
            <a:r>
              <a:rPr lang="pl-PL" sz="2800" dirty="0"/>
              <a:t>, 2013).</a:t>
            </a:r>
          </a:p>
        </p:txBody>
      </p:sp>
    </p:spTree>
    <p:extLst>
      <p:ext uri="{BB962C8B-B14F-4D97-AF65-F5344CB8AC3E}">
        <p14:creationId xmlns:p14="http://schemas.microsoft.com/office/powerpoint/2010/main" val="3138803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BC9A826C-C606-49AE-BC53-4EF4C8540412}"/>
              </a:ext>
            </a:extLst>
          </p:cNvPr>
          <p:cNvSpPr/>
          <p:nvPr/>
        </p:nvSpPr>
        <p:spPr>
          <a:xfrm>
            <a:off x="128016" y="223671"/>
            <a:ext cx="12335256" cy="5693866"/>
          </a:xfrm>
          <a:prstGeom prst="rect">
            <a:avLst/>
          </a:prstGeom>
        </p:spPr>
        <p:txBody>
          <a:bodyPr wrap="square">
            <a:spAutoFit/>
          </a:bodyPr>
          <a:lstStyle/>
          <a:p>
            <a:r>
              <a:rPr lang="pl-PL" sz="2800" dirty="0"/>
              <a:t>Należy dodać, iż koncepcja GOZ jest nadal niejasna. Debata toczy się nawet na temat samej definicji. </a:t>
            </a:r>
            <a:r>
              <a:rPr lang="pl-PL" sz="2800" dirty="0" err="1"/>
              <a:t>Kirchherr</a:t>
            </a:r>
            <a:r>
              <a:rPr lang="pl-PL" sz="2800" dirty="0"/>
              <a:t>, </a:t>
            </a:r>
            <a:r>
              <a:rPr lang="pl-PL" sz="2800" dirty="0" err="1"/>
              <a:t>Reike</a:t>
            </a:r>
            <a:r>
              <a:rPr lang="pl-PL" sz="2800" dirty="0"/>
              <a:t> i </a:t>
            </a:r>
            <a:r>
              <a:rPr lang="pl-PL" sz="2800" dirty="0" err="1"/>
              <a:t>Hekkert</a:t>
            </a:r>
            <a:r>
              <a:rPr lang="pl-PL" sz="2800" dirty="0"/>
              <a:t> (2017) zidentyfikowali aż 117 różnych definicji. Niemniej wspomnianą różnorodność definicji można traktować jako typową dla początkowego etapu rozwoju idei/koncepcji. Co więcej, jest słabo powiązana ze zrównoważonym rozwojem. Aktualnie koncepcja GOZ z jednej strony uznawana jest za sposób ochrony środowiska, a z drugiej za nowy model rozwoju gospodarczego dający szansę na jego przyspieszenie. Jednakże można się </a:t>
            </a:r>
            <a:r>
              <a:rPr lang="pl-PL" sz="2800" dirty="0" err="1"/>
              <a:t>spo’dziewać</a:t>
            </a:r>
            <a:r>
              <a:rPr lang="pl-PL" sz="2800" dirty="0"/>
              <a:t>, iż dalszy rozwój tej koncepcji doprowadzi do jej doprecyzowania. Można przypuszczać, iż koncepcja GOZ będzie stanowiła „ramy, w których społeczeństwo stworzy wielosektorową politykę wspierającą różne inicjatywy w poszczególnych częściach łańcucha, która umożliwi przejście od modelu linearnego do bardziej zrównoważonego modelu produkcji i konsumpcji” (</a:t>
            </a:r>
            <a:r>
              <a:rPr lang="pl-PL" sz="2800" dirty="0" err="1"/>
              <a:t>Jurgilevich</a:t>
            </a:r>
            <a:r>
              <a:rPr lang="pl-PL" sz="2800" dirty="0"/>
              <a:t>, 2016, s. 12).</a:t>
            </a:r>
          </a:p>
        </p:txBody>
      </p:sp>
    </p:spTree>
    <p:extLst>
      <p:ext uri="{BB962C8B-B14F-4D97-AF65-F5344CB8AC3E}">
        <p14:creationId xmlns:p14="http://schemas.microsoft.com/office/powerpoint/2010/main" val="3733655973"/>
      </p:ext>
    </p:extLst>
  </p:cSld>
  <p:clrMapOvr>
    <a:masterClrMapping/>
  </p:clrMapOvr>
</p:sld>
</file>

<file path=ppt/theme/theme1.xml><?xml version="1.0" encoding="utf-8"?>
<a:theme xmlns:a="http://schemas.openxmlformats.org/drawingml/2006/main" name="Galeria">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B4865FE6A2BB0D41BD550639028B4892" ma:contentTypeVersion="4" ma:contentTypeDescription="Utwórz nowy dokument." ma:contentTypeScope="" ma:versionID="12a3e1ee61b39551febca0ce369e62a2">
  <xsd:schema xmlns:xsd="http://www.w3.org/2001/XMLSchema" xmlns:xs="http://www.w3.org/2001/XMLSchema" xmlns:p="http://schemas.microsoft.com/office/2006/metadata/properties" xmlns:ns2="9b54b6bc-d050-4f62-93d0-d8d494cbc3d6" targetNamespace="http://schemas.microsoft.com/office/2006/metadata/properties" ma:root="true" ma:fieldsID="419063ad1ee9e4c6ce0f5f483f15fba6" ns2:_="">
    <xsd:import namespace="9b54b6bc-d050-4f62-93d0-d8d494cbc3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54b6bc-d050-4f62-93d0-d8d494cbc3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22D3326-895B-41BB-9F1A-1046E5FB3F99}">
  <ds:schemaRefs>
    <ds:schemaRef ds:uri="http://schemas.microsoft.com/sharepoint/v3/contenttype/forms"/>
  </ds:schemaRefs>
</ds:datastoreItem>
</file>

<file path=customXml/itemProps2.xml><?xml version="1.0" encoding="utf-8"?>
<ds:datastoreItem xmlns:ds="http://schemas.openxmlformats.org/officeDocument/2006/customXml" ds:itemID="{C7B51CD9-B4AA-4A23-A443-849728FE93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54b6bc-d050-4f62-93d0-d8d494cbc3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FFFE9D-C926-4C77-950C-89FE74FB6394}">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TM10001114[[fn=Galeria]]</Template>
  <TotalTime>174</TotalTime>
  <Words>2595</Words>
  <Application>Microsoft Office PowerPoint</Application>
  <PresentationFormat>Panoramiczny</PresentationFormat>
  <Paragraphs>94</Paragraphs>
  <Slides>26</Slides>
  <Notes>0</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26</vt:i4>
      </vt:variant>
    </vt:vector>
  </HeadingPairs>
  <TitlesOfParts>
    <vt:vector size="32" baseType="lpstr">
      <vt:lpstr>Arial</vt:lpstr>
      <vt:lpstr>BundesSerif Regular</vt:lpstr>
      <vt:lpstr>Calibri</vt:lpstr>
      <vt:lpstr>Gill Sans MT</vt:lpstr>
      <vt:lpstr>Times New Roman</vt:lpstr>
      <vt:lpstr>Galeria</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Piotr Ponichtera</dc:creator>
  <cp:lastModifiedBy>Piotr Ponichtera</cp:lastModifiedBy>
  <cp:revision>12</cp:revision>
  <dcterms:created xsi:type="dcterms:W3CDTF">2025-01-11T10:49:20Z</dcterms:created>
  <dcterms:modified xsi:type="dcterms:W3CDTF">2025-07-04T08:10:14Z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0x010100B4865FE6A2BB0D41BD550639028B4892</vt:lpwstr>
  </property>
</Properties>
</file>