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5" r:id="rId53"/>
    <p:sldId id="304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B7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75" d="100"/>
          <a:sy n="75" d="100"/>
        </p:scale>
        <p:origin x="52" y="1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8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A90D62-9608-4709-9723-62343E2735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DD0C6017-9F43-40FC-8040-DDC828BBB8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FDDA2B-5CC3-4517-96A0-20A3EA926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89086F-F511-4BFF-9E5E-0129D4CC9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9AF0F93-D4BC-4D15-8024-02537CCD2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3015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09B9E2E-7334-45C8-AF2C-E0FECCF4C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26DCAA2-1259-4E89-9D93-AFA6C5C2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644CEFE-6CC2-403D-AAE1-234A160A7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B9D281B-F185-4AFC-8457-F3FB9E744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89FB8DD-604E-4B65-860C-737054595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04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1912D1AC-8E4F-4330-A6E4-E8A6729FCD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01E2F83-765C-4ACC-9E5A-98BB15AB7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A7CA711-B1DC-4A96-9679-FBA438419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03C602C-FB20-4CD6-A1CD-D7095BD5B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A50AF6D-6F7F-4B64-B600-173C755A7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8316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2AAB62-4607-4186-B195-568749AB8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57A0618-E5DA-426D-82AA-10EDFF11C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23042EB-5E26-480F-94BE-5789F7E21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5A2F33B-FECB-44EA-9069-3006E3742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E0E92F9-C1CC-4D4B-A519-55D439B84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3365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6A2C70-7145-4904-83BC-F2F42EE9C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36D330D-8117-4D07-BD16-6AF6A34BE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8F726F4-8EF7-4F13-8CDA-F4AB61104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3B19F12-FD11-4FA9-A23E-9176B9F90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80CC68A-1966-49B7-A575-255D78993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218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51475A0-D19E-46AA-9052-63927F797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A4DEAF1-E636-44B7-9CC3-3C5769F20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CA4F5CA-651E-4B64-8E2F-63712FC913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0E51509-5527-4AC6-963E-84E2717F1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2B91FBD-BE71-439A-A99A-6ABC4544E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52B278A-4573-4BDA-A7C0-8EBAFA85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5766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C675C7-C76B-4DA6-9AEA-BF431D508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47787E6-D05E-48A5-A6C2-E02C0F81CF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B2DAD3D-D06B-4EEA-B481-5CD762435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2E95A64-C9C3-40E7-8D85-4B850D5DEC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4BCBC18-2097-404E-9309-94091543F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C99FCC2-729A-452C-B9F3-C2A41BBD5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AC68DB7-47CE-4845-BE63-08D834773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D1350C79-CFE8-45BC-AA6E-FD2980499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150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A12C017-E11A-463A-9EBF-D6DD35C3C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E5A6C2F-13F3-4ACB-AE63-9858872B2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C73C7D1-D201-457E-B784-D26EE4C3B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6257F6-F46B-48EC-B3A0-01001BE52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092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B575A5F-6833-4037-BD7A-8EC2210A7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9EB8800-C62C-49B9-94FB-2184335A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DBF573F-2194-41FB-B196-801DF6335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0527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FDF28E1-6AE6-4654-8F3B-A93D1A04F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B7633C0-A36E-4530-90E3-77E8B6F4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1221ED9-D71D-41BF-AC02-9A3B2F7801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1090ACA-F425-4343-99BA-06A0402AB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2BCEA60-2C81-4FFB-AEE2-068609137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62386F2-6312-4E53-B460-7F7607A3A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1417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B671F3-AB3E-40AB-8D26-E6403EEC1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D127FDA1-D5FD-49CC-BCE3-2271BD33D4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1961CAA-FDA1-49D0-BE7B-729308B493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CE17CE4-8C76-4259-B742-490A591C8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AB6C9B1-E423-4A37-A9A9-705B1EED4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1049541-DD92-497D-8079-E78987AA8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4141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04C3BA92-E584-480F-A414-70BAABAA0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BF149A7-F202-4D17-9AF1-F018D0305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6D7E6F8-EF4E-4FE2-BA89-0599D92833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4B89A-43CC-470D-B377-126118141F68}" type="datetimeFigureOut">
              <a:rPr lang="pl-PL" smtClean="0"/>
              <a:t>04.07.2025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0AB5340-283D-45E5-9211-91E17E9A6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422C60-FE4E-4C96-BC63-42BBD8A29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5EA94-AC95-406E-8DCA-443FF57AF6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8604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upload.wikimedia.org/wikipedia/commons/a/a5/0172_Jelenia_G%C3%B3ra_-_Cieplice%2C_Park_Zdrojowy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hyperlink" Target="https://d-pt.ppstatic.pl/k/r/1/5e/9a/5d932f7c5d13a_p.jpg?156992741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azetakrakowska.pl/kolejny-ogrod-deszczowy-powstal-w-krakowie-pomoze-dbac-o-rosliny-w-trakcie-suszy-zdjecia/ga/c1-14465735/zd/39054469" TargetMode="External"/><Relationship Id="rId5" Type="http://schemas.openxmlformats.org/officeDocument/2006/relationships/hyperlink" Target="https://sendzimir.org.pl/publikacje/broszury-instruktazowe-dot-zwiekszania-retencji-krajobrazowej/" TargetMode="External"/><Relationship Id="rId4" Type="http://schemas.openxmlformats.org/officeDocument/2006/relationships/image" Target="../media/image21.jp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hyperlink" Target="https://jeleniagora.pl/sites/default/files/styles/aktualnosc_promowana/public/wydarzenia_ikona/turystyka%20rowerowa_1.jpg?itok=bd-CUTGp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hyperlink" Target="https://wroclaw.fotopolska.eu/foto/844/844933.jpg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resource.html?uri=cellar%3Ad41348f2-01d5-4abe-b817-4c73e6f1b2df.0014.03/DOC_1&amp;format=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nvironment/nature/biodiversity/comm2006/pdf/2020/Citizen%20summary/WEB-2011-00293-01-00-PL-TRA-00.pdf" TargetMode="External"/><Relationship Id="rId2" Type="http://schemas.openxmlformats.org/officeDocument/2006/relationships/hyperlink" Target="https://eur-lex.europa.eu/legal-content/PL/TXT/PDF/?uri=CELEX%3A52011DC057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ur-lex.europa.eu/LexUriServ/LexUriServ.do?uri=COM%3A2009%3A0147%3AFIN%3AEN%3APDF" TargetMode="External"/><Relationship Id="rId5" Type="http://schemas.openxmlformats.org/officeDocument/2006/relationships/hyperlink" Target="http://eur-lex.europa.eu/legal-content/EN/TXT/PDF/?uri=CELEX%3A52012DC0673" TargetMode="External"/><Relationship Id="rId4" Type="http://schemas.openxmlformats.org/officeDocument/2006/relationships/hyperlink" Target="https://ec.europa.eu/regional_policy/sources/policy/themes/urban-development/agenda/pact-of-amsterdam.pdf" TargetMode="Externa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nature/info/pubs/docs/brochures/2020%20Biod%20brochure%20final%20lowres.pdf" TargetMode="External"/><Relationship Id="rId7" Type="http://schemas.openxmlformats.org/officeDocument/2006/relationships/hyperlink" Target="http://www.interregeurope.eu/policylearning/news/1548/policy-brief-on-ecosystem-services-" TargetMode="External"/><Relationship Id="rId2" Type="http://schemas.openxmlformats.org/officeDocument/2006/relationships/hyperlink" Target="https://eur-lex.europa.eu/legal-content/PL/TXT/PDF/?uri=CELEX%3A52011DC0244&amp;from=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c.europa.eu/environment/nature/natura2000/financing/docs/ENV-12-018_LR_Final1.pdf" TargetMode="External"/><Relationship Id="rId5" Type="http://schemas.openxmlformats.org/officeDocument/2006/relationships/hyperlink" Target="http://ec.europa.eu/environment/nature/ecosystems/docs/green_infrastructures/1_EN_autre_docum" TargetMode="External"/><Relationship Id="rId4" Type="http://schemas.openxmlformats.org/officeDocument/2006/relationships/hyperlink" Target="https://eur-lex.europa.eu/legal-content/PL/TXT/?uri=celex%3A52013DC0249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ufug.2018.04.018" TargetMode="External"/><Relationship Id="rId2" Type="http://schemas.openxmlformats.org/officeDocument/2006/relationships/hyperlink" Target="https://theecologist.org/2005/sep/23/let-our-children-roam-fre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ices.eu/content/uploads/sites/8/2018/01/Guidance-V51-01012018.pdf" TargetMode="Externa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7/s11625-018-0627-5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ed.com/view/Entry/27450" TargetMode="External"/><Relationship Id="rId2" Type="http://schemas.openxmlformats.org/officeDocument/2006/relationships/hyperlink" Target="https://cices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>
            <a:extLst>
              <a:ext uri="{FF2B5EF4-FFF2-40B4-BE49-F238E27FC236}">
                <a16:creationId xmlns:a16="http://schemas.microsoft.com/office/drawing/2014/main" id="{7BDBB562-68C8-4A31-9C60-AEF54603EDB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7400" y="1028610"/>
            <a:ext cx="7742171" cy="4237550"/>
          </a:xfrm>
          <a:prstGeom prst="rect">
            <a:avLst/>
          </a:prstGeom>
        </p:spPr>
      </p:pic>
      <p:sp>
        <p:nvSpPr>
          <p:cNvPr id="5" name="object 6">
            <a:extLst>
              <a:ext uri="{FF2B5EF4-FFF2-40B4-BE49-F238E27FC236}">
                <a16:creationId xmlns:a16="http://schemas.microsoft.com/office/drawing/2014/main" id="{A7125CFE-A070-4D3C-8E99-991DBEA43B3E}"/>
              </a:ext>
            </a:extLst>
          </p:cNvPr>
          <p:cNvSpPr txBox="1">
            <a:spLocks/>
          </p:cNvSpPr>
          <p:nvPr/>
        </p:nvSpPr>
        <p:spPr>
          <a:xfrm>
            <a:off x="486887" y="5313960"/>
            <a:ext cx="11218224" cy="493918"/>
          </a:xfrm>
          <a:prstGeom prst="rect">
            <a:avLst/>
          </a:prstGeom>
        </p:spPr>
        <p:txBody>
          <a:bodyPr vert="horz" wrap="square" lIns="0" tIns="8255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lnSpc>
                <a:spcPts val="3490"/>
              </a:lnSpc>
              <a:spcBef>
                <a:spcPts val="65"/>
              </a:spcBef>
            </a:pPr>
            <a:r>
              <a:rPr lang="pl-PL" sz="4400" spc="305" dirty="0">
                <a:solidFill>
                  <a:srgbClr val="A5B7C4"/>
                </a:solidFill>
                <a:latin typeface="+mn-lt"/>
              </a:rPr>
              <a:t>ZIELONA </a:t>
            </a:r>
            <a:r>
              <a:rPr lang="pl-PL" sz="4400" spc="275" dirty="0">
                <a:solidFill>
                  <a:srgbClr val="A5B7C4"/>
                </a:solidFill>
                <a:latin typeface="+mn-lt"/>
              </a:rPr>
              <a:t>INFRASTRUKTURA</a:t>
            </a:r>
          </a:p>
        </p:txBody>
      </p:sp>
      <p:sp>
        <p:nvSpPr>
          <p:cNvPr id="6" name="object 7">
            <a:extLst>
              <a:ext uri="{FF2B5EF4-FFF2-40B4-BE49-F238E27FC236}">
                <a16:creationId xmlns:a16="http://schemas.microsoft.com/office/drawing/2014/main" id="{11E9AA4C-3DBE-47DD-AA6D-CBA5846028BC}"/>
              </a:ext>
            </a:extLst>
          </p:cNvPr>
          <p:cNvSpPr txBox="1"/>
          <p:nvPr/>
        </p:nvSpPr>
        <p:spPr>
          <a:xfrm>
            <a:off x="3192143" y="5638539"/>
            <a:ext cx="5807712" cy="3125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2500"/>
              </a:lnSpc>
              <a:spcBef>
                <a:spcPts val="100"/>
              </a:spcBef>
            </a:pPr>
            <a:r>
              <a:rPr sz="1600" spc="170" dirty="0">
                <a:solidFill>
                  <a:srgbClr val="A5B7C4"/>
                </a:solidFill>
                <a:latin typeface="Calibri"/>
                <a:cs typeface="Calibri"/>
              </a:rPr>
              <a:t>Koncepcyjne</a:t>
            </a:r>
            <a:r>
              <a:rPr sz="1600" spc="65" dirty="0">
                <a:solidFill>
                  <a:srgbClr val="A5B7C4"/>
                </a:solidFill>
                <a:latin typeface="Calibri"/>
                <a:cs typeface="Calibri"/>
              </a:rPr>
              <a:t> </a:t>
            </a:r>
            <a:r>
              <a:rPr sz="1600" spc="70" dirty="0">
                <a:solidFill>
                  <a:srgbClr val="A5B7C4"/>
                </a:solidFill>
                <a:latin typeface="Calibri"/>
                <a:cs typeface="Calibri"/>
              </a:rPr>
              <a:t>i</a:t>
            </a:r>
            <a:r>
              <a:rPr sz="1600" spc="65" dirty="0">
                <a:solidFill>
                  <a:srgbClr val="A5B7C4"/>
                </a:solidFill>
                <a:latin typeface="Calibri"/>
                <a:cs typeface="Calibri"/>
              </a:rPr>
              <a:t> </a:t>
            </a:r>
            <a:r>
              <a:rPr sz="1600" spc="135" dirty="0">
                <a:solidFill>
                  <a:srgbClr val="A5B7C4"/>
                </a:solidFill>
                <a:latin typeface="Calibri"/>
                <a:cs typeface="Calibri"/>
              </a:rPr>
              <a:t>teoretyczne</a:t>
            </a:r>
            <a:r>
              <a:rPr sz="1600" spc="70" dirty="0">
                <a:solidFill>
                  <a:srgbClr val="A5B7C4"/>
                </a:solidFill>
                <a:latin typeface="Calibri"/>
                <a:cs typeface="Calibri"/>
              </a:rPr>
              <a:t> </a:t>
            </a:r>
            <a:r>
              <a:rPr sz="1600" spc="135" dirty="0">
                <a:solidFill>
                  <a:srgbClr val="A5B7C4"/>
                </a:solidFill>
                <a:latin typeface="Calibri"/>
                <a:cs typeface="Calibri"/>
              </a:rPr>
              <a:t>podstawy,</a:t>
            </a:r>
            <a:r>
              <a:rPr sz="1600" spc="70" dirty="0">
                <a:solidFill>
                  <a:srgbClr val="A5B7C4"/>
                </a:solidFill>
                <a:latin typeface="Calibri"/>
                <a:cs typeface="Calibri"/>
              </a:rPr>
              <a:t> </a:t>
            </a:r>
            <a:r>
              <a:rPr sz="1600" spc="145" dirty="0">
                <a:solidFill>
                  <a:srgbClr val="A5B7C4"/>
                </a:solidFill>
                <a:latin typeface="Calibri"/>
                <a:cs typeface="Calibri"/>
              </a:rPr>
              <a:t>terminy</a:t>
            </a:r>
            <a:r>
              <a:rPr sz="1600" spc="80" dirty="0">
                <a:solidFill>
                  <a:srgbClr val="A5B7C4"/>
                </a:solidFill>
                <a:latin typeface="Calibri"/>
                <a:cs typeface="Calibri"/>
              </a:rPr>
              <a:t> </a:t>
            </a:r>
            <a:r>
              <a:rPr sz="1600" spc="70" dirty="0" err="1">
                <a:solidFill>
                  <a:srgbClr val="A5B7C4"/>
                </a:solidFill>
                <a:latin typeface="Calibri"/>
                <a:cs typeface="Calibri"/>
              </a:rPr>
              <a:t>i</a:t>
            </a:r>
            <a:r>
              <a:rPr sz="1600" spc="65" dirty="0">
                <a:solidFill>
                  <a:srgbClr val="A5B7C4"/>
                </a:solidFill>
                <a:latin typeface="Calibri"/>
                <a:cs typeface="Calibri"/>
              </a:rPr>
              <a:t> </a:t>
            </a:r>
            <a:r>
              <a:rPr sz="1600" spc="114" dirty="0" err="1">
                <a:solidFill>
                  <a:srgbClr val="A5B7C4"/>
                </a:solidFill>
                <a:latin typeface="Calibri"/>
                <a:cs typeface="Calibri"/>
              </a:rPr>
              <a:t>definicje</a:t>
            </a:r>
            <a:endParaRPr sz="1600" dirty="0">
              <a:solidFill>
                <a:srgbClr val="A5B7C4"/>
              </a:solidFill>
              <a:latin typeface="Calibri"/>
              <a:cs typeface="Calibri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B52A35A4-0E44-4980-A73D-3783A04A967D}"/>
              </a:ext>
            </a:extLst>
          </p:cNvPr>
          <p:cNvSpPr/>
          <p:nvPr/>
        </p:nvSpPr>
        <p:spPr>
          <a:xfrm>
            <a:off x="486887" y="105280"/>
            <a:ext cx="1128178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B0F71D7B-7DB8-47AD-B5BE-2C97C3C89B1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587" y="6064885"/>
            <a:ext cx="5750560" cy="7931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6866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E28E713-1EDA-465D-A90F-AE8791086175}"/>
              </a:ext>
            </a:extLst>
          </p:cNvPr>
          <p:cNvSpPr/>
          <p:nvPr/>
        </p:nvSpPr>
        <p:spPr>
          <a:xfrm>
            <a:off x="2171700" y="1279809"/>
            <a:ext cx="7848600" cy="3811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715" algn="just">
              <a:lnSpc>
                <a:spcPct val="111000"/>
              </a:lnSpc>
              <a:spcBef>
                <a:spcPts val="610"/>
              </a:spcBef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Usługi</a:t>
            </a:r>
            <a:r>
              <a:rPr lang="pl-PL" b="1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zaopatrujące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sama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nazwa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wskazuje,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te,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pozwalają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dostarczać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ludziom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produkty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z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ekosystemów,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obejmują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one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żywność,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materiały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energię.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Przykładami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są:</a:t>
            </a:r>
          </a:p>
          <a:p>
            <a:pPr marL="12700" marR="5715" algn="just">
              <a:lnSpc>
                <a:spcPct val="111000"/>
              </a:lnSpc>
              <a:spcBef>
                <a:spcPts val="610"/>
              </a:spcBef>
            </a:pPr>
            <a:endParaRPr lang="pl-PL" dirty="0">
              <a:latin typeface="Trebuchet MS"/>
              <a:cs typeface="Trebuchet MS"/>
            </a:endParaRPr>
          </a:p>
          <a:p>
            <a:pPr marL="298450" lvl="1" indent="-285750">
              <a:lnSpc>
                <a:spcPct val="100000"/>
              </a:lnSpc>
              <a:spcBef>
                <a:spcPts val="73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3845" algn="l"/>
              </a:tabLst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żywność,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rośliny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uprawne,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pitna;</a:t>
            </a:r>
          </a:p>
          <a:p>
            <a:pPr marL="298450" lvl="1" indent="-285750">
              <a:lnSpc>
                <a:spcPct val="100000"/>
              </a:lnSpc>
              <a:spcBef>
                <a:spcPts val="73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3845" algn="l"/>
              </a:tabLst>
            </a:pPr>
            <a:endParaRPr lang="pl-PL" dirty="0">
              <a:latin typeface="Trebuchet MS"/>
              <a:cs typeface="Trebuchet MS"/>
            </a:endParaRPr>
          </a:p>
          <a:p>
            <a:pPr marL="298450" lvl="1" indent="-285750" algn="just">
              <a:lnSpc>
                <a:spcPct val="100000"/>
              </a:lnSpc>
              <a:spcBef>
                <a:spcPts val="730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3210" algn="l"/>
              </a:tabLst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materiały,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materiały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roślin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paszę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włókna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roślin,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drewno;</a:t>
            </a:r>
          </a:p>
          <a:p>
            <a:pPr marL="298450" lvl="1" indent="-285750" algn="just">
              <a:lnSpc>
                <a:spcPct val="100000"/>
              </a:lnSpc>
              <a:spcBef>
                <a:spcPts val="730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3210" algn="l"/>
              </a:tabLst>
            </a:pPr>
            <a:endParaRPr lang="pl-PL" dirty="0">
              <a:latin typeface="Trebuchet MS"/>
              <a:cs typeface="Trebuchet MS"/>
            </a:endParaRPr>
          </a:p>
          <a:p>
            <a:pPr marL="297815" marR="501650" lvl="1" indent="-285750" algn="just">
              <a:lnSpc>
                <a:spcPct val="111000"/>
              </a:lnSpc>
              <a:spcBef>
                <a:spcPts val="610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3845" algn="l"/>
              </a:tabLst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energia,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źródła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pochodzenia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roślinnego,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paliwo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drzewne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uprawy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paliwowe,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np. 	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miskant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569650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34781587-5987-40B4-8724-3548F30AD754}"/>
              </a:ext>
            </a:extLst>
          </p:cNvPr>
          <p:cNvSpPr/>
          <p:nvPr/>
        </p:nvSpPr>
        <p:spPr>
          <a:xfrm>
            <a:off x="1936750" y="543838"/>
            <a:ext cx="8318500" cy="5775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6985" algn="just">
              <a:lnSpc>
                <a:spcPct val="111300"/>
              </a:lnSpc>
              <a:spcBef>
                <a:spcPts val="600"/>
              </a:spcBef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Usługi</a:t>
            </a:r>
            <a:r>
              <a:rPr lang="pl-PL" b="1" spc="45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regulacyjne</a:t>
            </a:r>
            <a:r>
              <a:rPr lang="pl-PL" b="1" spc="4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b="1" spc="4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ochronne</a:t>
            </a:r>
            <a:r>
              <a:rPr lang="pl-PL" b="1" spc="4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przynoszą</a:t>
            </a:r>
            <a:r>
              <a:rPr lang="pl-PL" spc="4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ludziom</a:t>
            </a:r>
            <a:r>
              <a:rPr lang="pl-PL" spc="4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korzyści</a:t>
            </a:r>
            <a:r>
              <a:rPr lang="pl-PL" spc="45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4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regulacji</a:t>
            </a:r>
            <a:r>
              <a:rPr lang="pl-PL" spc="4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ekosystemów</a:t>
            </a:r>
            <a:r>
              <a:rPr lang="pl-PL" spc="4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4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obejmują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pośredniczenie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zakresie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odpadów/toksyn/innych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uciążliwości,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pośredniczenie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zakresie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przepływów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(masowych,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ciekłych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gazowych)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utrzymanie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warunków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fizycznych,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chemicznych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biologicznych.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Przykładem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być:</a:t>
            </a:r>
          </a:p>
          <a:p>
            <a:pPr marL="12700" marR="6985" algn="just">
              <a:lnSpc>
                <a:spcPct val="111300"/>
              </a:lnSpc>
              <a:spcBef>
                <a:spcPts val="600"/>
              </a:spcBef>
            </a:pPr>
            <a:endParaRPr lang="pl-PL" dirty="0">
              <a:latin typeface="Trebuchet MS"/>
              <a:cs typeface="Trebuchet MS"/>
            </a:endParaRPr>
          </a:p>
          <a:p>
            <a:pPr marL="297815" marR="395605" lvl="1" indent="-285750">
              <a:lnSpc>
                <a:spcPct val="112000"/>
              </a:lnSpc>
              <a:spcBef>
                <a:spcPts val="58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3845" algn="l"/>
              </a:tabLst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pośredniczenie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odniesieniu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odpadów/toksyn/innych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uciążliwości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zmniejszenie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wpływu zapachu/hałasu/wizualnego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sekwestracji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osadów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zanieczyszczeń;</a:t>
            </a:r>
          </a:p>
          <a:p>
            <a:pPr marL="297815" marR="395605" lvl="1" indent="-285750">
              <a:lnSpc>
                <a:spcPct val="112000"/>
              </a:lnSpc>
              <a:spcBef>
                <a:spcPts val="58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3845" algn="l"/>
              </a:tabLst>
            </a:pPr>
            <a:endParaRPr lang="pl-PL" dirty="0">
              <a:latin typeface="Trebuchet MS"/>
              <a:cs typeface="Trebuchet MS"/>
            </a:endParaRPr>
          </a:p>
          <a:p>
            <a:pPr marL="298450" marR="302895" lvl="1" indent="-285750">
              <a:lnSpc>
                <a:spcPct val="111000"/>
              </a:lnSpc>
              <a:spcBef>
                <a:spcPts val="60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4480" algn="l"/>
              </a:tabLst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pośredniczenie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zakresie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przepływów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(masowych,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ciekłych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gazowych),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zmniejszenie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erozji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poprzez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pokrycie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roślinności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ochronę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przed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burzą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poprzez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pasy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ochronne;</a:t>
            </a:r>
          </a:p>
          <a:p>
            <a:pPr marL="298450" marR="302895" lvl="1" indent="-285750">
              <a:lnSpc>
                <a:spcPct val="111000"/>
              </a:lnSpc>
              <a:spcBef>
                <a:spcPts val="60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4480" algn="l"/>
              </a:tabLst>
            </a:pPr>
            <a:endParaRPr lang="pl-PL" dirty="0">
              <a:latin typeface="Trebuchet MS"/>
              <a:cs typeface="Trebuchet MS"/>
            </a:endParaRPr>
          </a:p>
          <a:p>
            <a:pPr marL="298450" marR="192405" lvl="1" indent="-285750">
              <a:lnSpc>
                <a:spcPct val="112000"/>
              </a:lnSpc>
              <a:spcBef>
                <a:spcPts val="58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4480" algn="l"/>
              </a:tabLst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utrzymanie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warunków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fizycznych,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chemicznych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biologicznych,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zapylanie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rozpraszanie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nasion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przez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owady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mikroklimatyczna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regulacja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temperatury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wilgotności.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478854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215F7A80-9827-4594-8201-9667D30F49F9}"/>
              </a:ext>
            </a:extLst>
          </p:cNvPr>
          <p:cNvSpPr/>
          <p:nvPr/>
        </p:nvSpPr>
        <p:spPr>
          <a:xfrm>
            <a:off x="2165350" y="594404"/>
            <a:ext cx="7861300" cy="498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6985" algn="just">
              <a:lnSpc>
                <a:spcPct val="111000"/>
              </a:lnSpc>
              <a:spcBef>
                <a:spcPts val="600"/>
              </a:spcBef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Usługi</a:t>
            </a:r>
            <a:r>
              <a:rPr lang="pl-PL" b="1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kulturowe</a:t>
            </a:r>
            <a:r>
              <a:rPr lang="pl-PL" b="1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niematerialne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korzyści,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ludzie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otrzymują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ekosystemów.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one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podzielone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dwie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główne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kategorie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fizyczne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intelektualne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interakcje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ekosystemami,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fauną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florą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duchowe</a:t>
            </a:r>
            <a:r>
              <a:rPr lang="pl-PL" spc="5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symboliczne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interakcje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ekosystemami,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fauną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florą.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Przykładem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mogą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być:</a:t>
            </a:r>
          </a:p>
          <a:p>
            <a:pPr marL="12700" marR="6985" algn="just">
              <a:lnSpc>
                <a:spcPct val="111000"/>
              </a:lnSpc>
              <a:spcBef>
                <a:spcPts val="600"/>
              </a:spcBef>
            </a:pPr>
            <a:endParaRPr lang="pl-PL" dirty="0">
              <a:latin typeface="Trebuchet MS"/>
              <a:cs typeface="Trebuchet MS"/>
            </a:endParaRPr>
          </a:p>
          <a:p>
            <a:pPr marL="298450" marR="160655" lvl="1" indent="-285750">
              <a:lnSpc>
                <a:spcPct val="111000"/>
              </a:lnSpc>
              <a:spcBef>
                <a:spcPts val="61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4480" algn="l"/>
              </a:tabLst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interakcje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fizyczne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intelektualne,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wykorzystanie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ekosystemów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celów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rekreacyjnych,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takich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piesze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wędrówki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kajakarstwo,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celów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edukacyjnych,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takich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organizowanie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szkół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leśnych,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obejmują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aspekty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estetyczne,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poczucie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przynależności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miejsca.</a:t>
            </a:r>
          </a:p>
          <a:p>
            <a:pPr marL="298450" marR="160655" lvl="1" indent="-285750">
              <a:lnSpc>
                <a:spcPct val="111000"/>
              </a:lnSpc>
              <a:spcBef>
                <a:spcPts val="61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4480" algn="l"/>
              </a:tabLst>
            </a:pPr>
            <a:endParaRPr lang="pl-PL" dirty="0">
              <a:latin typeface="Trebuchet MS"/>
              <a:cs typeface="Trebuchet MS"/>
            </a:endParaRPr>
          </a:p>
          <a:p>
            <a:pPr marL="298450" marR="29209" lvl="1" indent="-285750">
              <a:lnSpc>
                <a:spcPct val="111000"/>
              </a:lnSpc>
              <a:spcBef>
                <a:spcPts val="610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84480" algn="l"/>
              </a:tabLst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duchowe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symboliczne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interakcje,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symboliczne,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emblematyczne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rośliny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zwierzęta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oraz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egzystencja,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czyli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przyjemność,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jaką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dają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gatunki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krajobrazy.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060824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FDE8A31-6BD0-411A-A4AF-C55D8DC30EE3}"/>
              </a:ext>
            </a:extLst>
          </p:cNvPr>
          <p:cNvSpPr/>
          <p:nvPr/>
        </p:nvSpPr>
        <p:spPr>
          <a:xfrm>
            <a:off x="517827" y="488434"/>
            <a:ext cx="3440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2400" b="1" dirty="0">
                <a:solidFill>
                  <a:srgbClr val="7B95A8"/>
                </a:solidFill>
                <a:cs typeface="Calibri"/>
              </a:rPr>
              <a:t>4.</a:t>
            </a:r>
            <a:r>
              <a:rPr lang="pl-PL" sz="2400" b="1" spc="4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75" dirty="0">
                <a:solidFill>
                  <a:srgbClr val="7B95A8"/>
                </a:solidFill>
                <a:cs typeface="Calibri"/>
              </a:rPr>
              <a:t>Usługi</a:t>
            </a:r>
            <a:r>
              <a:rPr lang="pl-PL" sz="2400" b="1" spc="-6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40" dirty="0">
                <a:solidFill>
                  <a:srgbClr val="7B95A8"/>
                </a:solidFill>
                <a:cs typeface="Calibri"/>
              </a:rPr>
              <a:t>krajobrazowe</a:t>
            </a:r>
            <a:endParaRPr lang="pl-PL" sz="2400" dirty="0">
              <a:cs typeface="Calibri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3BCAF5EF-1042-4050-8293-22B16692304B}"/>
              </a:ext>
            </a:extLst>
          </p:cNvPr>
          <p:cNvSpPr/>
          <p:nvPr/>
        </p:nvSpPr>
        <p:spPr>
          <a:xfrm>
            <a:off x="517827" y="1670270"/>
            <a:ext cx="9601200" cy="268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6985" algn="just">
              <a:lnSpc>
                <a:spcPct val="111300"/>
              </a:lnSpc>
              <a:spcBef>
                <a:spcPts val="60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Usługi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krajobrazowe</a:t>
            </a:r>
            <a:r>
              <a:rPr lang="pl-PL" spc="1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wszystkie</a:t>
            </a:r>
            <a:r>
              <a:rPr lang="pl-PL" spc="1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produkty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usługi,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krajobraz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zapewnia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podtrzymania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życia.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Obejmuje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potencjał,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materiały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procesy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zachodzące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przyrodzie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(np.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surowce,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biomasa,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różnorodność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biologiczna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itp.)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elementów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kulturowych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budowli,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powstają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wyniku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działalności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człowieka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(np.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budynki,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osiedla,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itp.)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Konkoly-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Gyuró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2014,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komunikacja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osobista).</a:t>
            </a:r>
          </a:p>
          <a:p>
            <a:pPr marL="12700" marR="6985" algn="just">
              <a:lnSpc>
                <a:spcPct val="111300"/>
              </a:lnSpc>
              <a:spcBef>
                <a:spcPts val="600"/>
              </a:spcBef>
            </a:pPr>
            <a:endParaRPr lang="pl-PL" dirty="0">
              <a:latin typeface="Trebuchet MS"/>
              <a:cs typeface="Trebuchet MS"/>
            </a:endParaRPr>
          </a:p>
          <a:p>
            <a:pPr marL="12700" marR="8890" algn="just">
              <a:lnSpc>
                <a:spcPct val="111000"/>
              </a:lnSpc>
              <a:spcBef>
                <a:spcPts val="60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oparciu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publikację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de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(2006)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krajobrazowe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zostały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podzielone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pięć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podstawowych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kategorii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(w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oparciu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publikację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1992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2002):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676680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990504CF-FC86-4CB8-8405-1D9E242F72CB}"/>
              </a:ext>
            </a:extLst>
          </p:cNvPr>
          <p:cNvSpPr/>
          <p:nvPr/>
        </p:nvSpPr>
        <p:spPr>
          <a:xfrm>
            <a:off x="1597025" y="1253618"/>
            <a:ext cx="8997950" cy="4372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marR="5080" indent="-285750" algn="just">
              <a:lnSpc>
                <a:spcPct val="111200"/>
              </a:lnSpc>
              <a:spcBef>
                <a:spcPts val="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40029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b="1" spc="4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regulacyjne:</a:t>
            </a:r>
          </a:p>
          <a:p>
            <a:pPr marL="12700" marR="5080" algn="just">
              <a:lnSpc>
                <a:spcPct val="111200"/>
              </a:lnSpc>
              <a:spcBef>
                <a:spcPts val="5"/>
              </a:spcBef>
              <a:buClr>
                <a:srgbClr val="7D92A4"/>
              </a:buClr>
              <a:tabLst>
                <a:tab pos="240029" algn="l"/>
              </a:tabLst>
            </a:pPr>
            <a:r>
              <a:rPr lang="pl-PL" b="1" spc="4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</a:p>
          <a:p>
            <a:pPr marL="12700" marR="5080" algn="just">
              <a:lnSpc>
                <a:spcPct val="111200"/>
              </a:lnSpc>
              <a:spcBef>
                <a:spcPts val="5"/>
              </a:spcBef>
              <a:buClr>
                <a:srgbClr val="7D92A4"/>
              </a:buClr>
              <a:tabLst>
                <a:tab pos="240029" algn="l"/>
              </a:tabLst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</a:t>
            </a:r>
            <a:r>
              <a:rPr lang="pl-PL" spc="4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grupa</a:t>
            </a:r>
            <a:r>
              <a:rPr lang="pl-PL" spc="4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funkcji</a:t>
            </a:r>
            <a:r>
              <a:rPr lang="pl-PL" spc="48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odnosi</a:t>
            </a:r>
            <a:r>
              <a:rPr lang="pl-PL" spc="4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4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4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zdolności</a:t>
            </a:r>
            <a:r>
              <a:rPr lang="pl-PL" spc="4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ekosystemów</a:t>
            </a:r>
            <a:r>
              <a:rPr lang="pl-PL" spc="48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naturalnych</a:t>
            </a:r>
            <a:r>
              <a:rPr lang="pl-PL" spc="4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półnaturalnych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regulowania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istotnych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procesów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ekologicznych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systemów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podtrzymywania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życia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poprzez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cykle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biogeochemiczne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i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inne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procesy biosferyczne. Funkcje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regulacyjne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utrzymują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„zdrowy”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różnych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poziomach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skali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poziomie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biosfery,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zapewniają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utrzymują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warunki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życia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Ziemi.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wieloma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względami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 funkcje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regulacyjne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zapewniają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niezbędne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warunki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wstępne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dla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wszystkich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innych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funkcji.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Należy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zatem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zadbać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to,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aby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podwajać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ich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wartości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analizie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ekonomicznej.</a:t>
            </a:r>
            <a:r>
              <a:rPr lang="pl-PL" spc="3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Teoretycznie</a:t>
            </a:r>
            <a:r>
              <a:rPr lang="pl-PL" spc="4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liczba</a:t>
            </a:r>
            <a:r>
              <a:rPr lang="pl-PL" spc="3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funkcji</a:t>
            </a:r>
            <a:r>
              <a:rPr lang="pl-PL" spc="3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regulacyjnych</a:t>
            </a:r>
            <a:r>
              <a:rPr lang="pl-PL" spc="3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byłaby</a:t>
            </a:r>
            <a:r>
              <a:rPr lang="pl-PL" spc="4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niemal</a:t>
            </a:r>
            <a:r>
              <a:rPr lang="pl-PL" spc="3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nieograniczona,</a:t>
            </a:r>
            <a:r>
              <a:rPr lang="pl-PL" spc="3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ale</a:t>
            </a:r>
            <a:r>
              <a:rPr lang="pl-PL" spc="3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w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planowaniu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krajobrazu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uwzględnia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tylko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te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regulacyjne,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zapewniają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usługi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przynoszące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bezpośrednie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pośrednie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korzyści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ludzi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(takie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utrzymanie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czystego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powietrza,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wody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gleby, zapobieganie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erozji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gleby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usługi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kontroli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biologicznej).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(de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2006,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177)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85433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4AFAC504-5C48-4F38-A0B3-3D091CC562C2}"/>
              </a:ext>
            </a:extLst>
          </p:cNvPr>
          <p:cNvSpPr/>
          <p:nvPr/>
        </p:nvSpPr>
        <p:spPr>
          <a:xfrm>
            <a:off x="1276350" y="1438058"/>
            <a:ext cx="9639300" cy="3604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816" marR="5080" indent="-285750" algn="just">
              <a:lnSpc>
                <a:spcPct val="111100"/>
              </a:lnSpc>
              <a:spcBef>
                <a:spcPts val="610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39395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siedliskowe: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</a:p>
          <a:p>
            <a:pPr marL="12066" marR="5080" algn="just">
              <a:lnSpc>
                <a:spcPct val="111100"/>
              </a:lnSpc>
              <a:spcBef>
                <a:spcPts val="610"/>
              </a:spcBef>
              <a:buClr>
                <a:srgbClr val="7D92A4"/>
              </a:buClr>
              <a:tabLst>
                <a:tab pos="239395" algn="l"/>
              </a:tabLst>
            </a:pPr>
            <a:endParaRPr lang="pl-PL" b="1" spc="-35" dirty="0">
              <a:solidFill>
                <a:srgbClr val="4D4D4E"/>
              </a:solidFill>
              <a:latin typeface="Trebuchet MS"/>
              <a:cs typeface="Trebuchet MS"/>
            </a:endParaRPr>
          </a:p>
          <a:p>
            <a:pPr marL="12066" marR="5080" algn="just">
              <a:lnSpc>
                <a:spcPct val="111100"/>
              </a:lnSpc>
              <a:spcBef>
                <a:spcPts val="610"/>
              </a:spcBef>
              <a:buClr>
                <a:srgbClr val="7D92A4"/>
              </a:buClr>
              <a:tabLst>
                <a:tab pos="239395" algn="l"/>
              </a:tabLst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Naturalne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ekosystemy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stanowią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schronienie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siedlisko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reprodukcyjne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dzikich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roślin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zwierząt,</a:t>
            </a:r>
            <a:r>
              <a:rPr lang="pl-PL" spc="2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przyczyniając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tym</a:t>
            </a:r>
            <a:r>
              <a:rPr lang="pl-PL" spc="2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samym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2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(in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situ)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ochrony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różnorodności</a:t>
            </a:r>
            <a:r>
              <a:rPr lang="pl-PL" spc="2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biologicznej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genetycznej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procesów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ewolucyjnych.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sugeruje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termin,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siedliskowe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odnoszą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do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warunków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przestrzennych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niezbędnych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zachowania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różnorodności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biotycznej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genetycznej)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oraz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procesów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ewolucyjnych.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Dostępność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stan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tej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funkcji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opiera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fizycznych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aspektach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niszy ekologicznej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biosferze.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Wymagania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różnią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różnych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grup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gatunków,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ale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można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opisać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pod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względem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nośności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potrzeb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przestrzennych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(minimalna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krytyczna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wielkość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ekosystemu)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naturalnych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ekosystemów,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zapewniają.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(De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2006,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s.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177-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178)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513634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6DC58640-95F6-4A87-9394-FCDB6FD664FE}"/>
              </a:ext>
            </a:extLst>
          </p:cNvPr>
          <p:cNvSpPr/>
          <p:nvPr/>
        </p:nvSpPr>
        <p:spPr>
          <a:xfrm>
            <a:off x="1638300" y="1551320"/>
            <a:ext cx="8540750" cy="2989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816" marR="5080" indent="-285750" algn="just">
              <a:lnSpc>
                <a:spcPct val="111200"/>
              </a:lnSpc>
              <a:spcBef>
                <a:spcPts val="610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39395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b="1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produkcyjne:</a:t>
            </a:r>
            <a:r>
              <a:rPr lang="pl-PL" b="1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</a:p>
          <a:p>
            <a:pPr marL="297816" marR="5080" indent="-285750" algn="just">
              <a:lnSpc>
                <a:spcPct val="111200"/>
              </a:lnSpc>
              <a:spcBef>
                <a:spcPts val="610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39395" algn="l"/>
              </a:tabLst>
            </a:pPr>
            <a:endParaRPr lang="pl-PL" b="1" spc="45" dirty="0">
              <a:solidFill>
                <a:srgbClr val="4D4D4E"/>
              </a:solidFill>
              <a:latin typeface="Trebuchet MS"/>
              <a:cs typeface="Trebuchet MS"/>
            </a:endParaRPr>
          </a:p>
          <a:p>
            <a:pPr marL="12066" marR="5080" algn="just">
              <a:lnSpc>
                <a:spcPct val="111200"/>
              </a:lnSpc>
              <a:spcBef>
                <a:spcPts val="610"/>
              </a:spcBef>
              <a:buClr>
                <a:srgbClr val="7D92A4"/>
              </a:buClr>
              <a:tabLst>
                <a:tab pos="239395" algn="l"/>
              </a:tabLst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Fotosynteza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pobieranie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składników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odżywczych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przez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autotrofy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przekształca energię,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dwutlenek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węgla,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wodę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składniki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odżywcze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szeroką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gamę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struktur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węglowodanowych,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które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następnie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wykorzystywane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przez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producentów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wtórnych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stworzenia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jeszcze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większej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różnorodności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żywej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biomasy.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Biomasa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dostarcza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wielu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zasobów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wykorzystania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przez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ludzi, począwszy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żywności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surowców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(włókno,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drewno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itp.)</a:t>
            </a:r>
            <a:r>
              <a:rPr lang="pl-PL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zasoby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energetyczne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materiał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genetyczny.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(De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2006,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178)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977898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3D3AEE3F-F69C-4CA0-9D13-80E35ACB71EA}"/>
              </a:ext>
            </a:extLst>
          </p:cNvPr>
          <p:cNvSpPr/>
          <p:nvPr/>
        </p:nvSpPr>
        <p:spPr>
          <a:xfrm>
            <a:off x="1273175" y="535034"/>
            <a:ext cx="9645650" cy="6064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marR="6350" indent="-285750" algn="just">
              <a:lnSpc>
                <a:spcPct val="111200"/>
              </a:lnSpc>
              <a:spcBef>
                <a:spcPts val="59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40029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b="1" spc="10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informacyjne:</a:t>
            </a:r>
            <a:r>
              <a:rPr lang="pl-PL" b="1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</a:p>
          <a:p>
            <a:pPr marL="12700" marR="6350" algn="just">
              <a:lnSpc>
                <a:spcPct val="111200"/>
              </a:lnSpc>
              <a:spcBef>
                <a:spcPts val="595"/>
              </a:spcBef>
              <a:buClr>
                <a:srgbClr val="7D92A4"/>
              </a:buClr>
              <a:tabLst>
                <a:tab pos="240029" algn="l"/>
              </a:tabLst>
            </a:pPr>
            <a:r>
              <a:rPr lang="pl-PL" b="1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</a:p>
          <a:p>
            <a:pPr marL="12700" marR="6350" algn="just">
              <a:lnSpc>
                <a:spcPct val="111200"/>
              </a:lnSpc>
              <a:spcBef>
                <a:spcPts val="595"/>
              </a:spcBef>
              <a:buClr>
                <a:srgbClr val="7D92A4"/>
              </a:buClr>
              <a:tabLst>
                <a:tab pos="240029" algn="l"/>
              </a:tabLst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Ponieważ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większość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ewolucji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człowieka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miała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miejsce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kontekście nieudomowionego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siedliska,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naturalne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ekosystemy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pełnią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istotną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„funkcję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referencyjną”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przyczyniają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43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4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zachowania</a:t>
            </a:r>
            <a:r>
              <a:rPr lang="pl-PL" spc="4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zdrowia</a:t>
            </a:r>
            <a:r>
              <a:rPr lang="pl-PL" spc="4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ludzkiego</a:t>
            </a:r>
            <a:r>
              <a:rPr lang="pl-PL" spc="4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poprzez</a:t>
            </a:r>
            <a:r>
              <a:rPr lang="pl-PL" spc="4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zapewnienie</a:t>
            </a:r>
            <a:r>
              <a:rPr lang="pl-PL" spc="4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możliwości</a:t>
            </a:r>
            <a:r>
              <a:rPr lang="pl-PL" spc="4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refleksji,</a:t>
            </a:r>
            <a:r>
              <a:rPr lang="pl-PL" spc="4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wzbogacenia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duchowego,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rozwoju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poznawczego,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ponownego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tworzenia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doświadczenia</a:t>
            </a:r>
            <a:r>
              <a:rPr lang="pl-PL" spc="1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estetycznego.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(De</a:t>
            </a:r>
            <a:r>
              <a:rPr lang="pl-PL" spc="1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2006,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s.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178)</a:t>
            </a:r>
            <a:endParaRPr lang="pl-PL" dirty="0">
              <a:latin typeface="Trebuchet MS"/>
              <a:cs typeface="Trebuchet MS"/>
            </a:endParaRPr>
          </a:p>
          <a:p>
            <a:pPr marL="298450" marR="5715" indent="-285750" algn="just">
              <a:lnSpc>
                <a:spcPct val="111000"/>
              </a:lnSpc>
              <a:spcBef>
                <a:spcPts val="615"/>
              </a:spcBef>
              <a:buFont typeface="Arial" panose="020B0604020202020204" pitchFamily="34" charset="0"/>
              <a:buChar char="•"/>
            </a:pPr>
            <a:endParaRPr lang="pl-PL" dirty="0">
              <a:solidFill>
                <a:srgbClr val="4D4D4E"/>
              </a:solidFill>
              <a:latin typeface="Trebuchet MS"/>
              <a:cs typeface="Trebuchet MS"/>
            </a:endParaRPr>
          </a:p>
          <a:p>
            <a:pPr marL="297816" marR="5080" indent="-285750" algn="just">
              <a:lnSpc>
                <a:spcPct val="111300"/>
              </a:lnSpc>
              <a:spcBef>
                <a:spcPts val="59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39395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b="1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użytkowe:</a:t>
            </a:r>
          </a:p>
          <a:p>
            <a:pPr marL="12066" marR="5080" algn="just">
              <a:lnSpc>
                <a:spcPct val="111300"/>
              </a:lnSpc>
              <a:spcBef>
                <a:spcPts val="595"/>
              </a:spcBef>
              <a:buClr>
                <a:srgbClr val="7D92A4"/>
              </a:buClr>
              <a:tabLst>
                <a:tab pos="239395" algn="l"/>
              </a:tabLst>
            </a:pPr>
            <a:r>
              <a:rPr lang="pl-PL" b="1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</a:p>
          <a:p>
            <a:pPr marL="12066" marR="5080" algn="just">
              <a:lnSpc>
                <a:spcPct val="111300"/>
              </a:lnSpc>
              <a:spcBef>
                <a:spcPts val="595"/>
              </a:spcBef>
              <a:buClr>
                <a:srgbClr val="7D92A4"/>
              </a:buClr>
              <a:tabLst>
                <a:tab pos="239395" algn="l"/>
              </a:tabLst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Większość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działalności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człowieka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(np.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uprawa,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mieszkanie,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transport)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wymaga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przestrzeni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odpowiedniego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podłoża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(gleby)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medium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(woda,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powietrze),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aby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wesprzeć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powiązaną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infrastrukturę.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Korzystanie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funkcji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użytkowych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wiąże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zazwyczaj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trwałym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przekształceniem pierwotnego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ekosystemu.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związku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tym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zdolność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systemów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naturalnych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pełnienia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nośnych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sposób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zrównoważony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zazwyczaj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ograniczona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(wyjątki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stanowią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niektóre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rodzaje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zmiany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upraw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i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transportu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drogach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wodnych,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małej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skali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możliwe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bez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trwałego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uszkodzenia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ekosystemu).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(De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2006,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17)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752391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>
            <a:extLst>
              <a:ext uri="{FF2B5EF4-FFF2-40B4-BE49-F238E27FC236}">
                <a16:creationId xmlns:a16="http://schemas.microsoft.com/office/drawing/2014/main" id="{0F95C359-7203-4D0B-9354-ADD6E60EF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241784"/>
              </p:ext>
            </p:extLst>
          </p:nvPr>
        </p:nvGraphicFramePr>
        <p:xfrm>
          <a:off x="2580640" y="142558"/>
          <a:ext cx="6230620" cy="65728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4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4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0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3204">
                <a:tc gridSpan="2"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900" b="1" spc="95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Funkcje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73025" marB="0">
                    <a:solidFill>
                      <a:srgbClr val="C4D2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900" b="1" spc="95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Procesy</a:t>
                      </a:r>
                      <a:r>
                        <a:rPr sz="900" b="1" spc="1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55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900" b="1" spc="5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10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składniki</a:t>
                      </a:r>
                      <a:r>
                        <a:rPr sz="900" b="1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10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ekosystemów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73025" marB="0">
                    <a:solidFill>
                      <a:srgbClr val="C4D2D7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900" b="1" spc="10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Produkty</a:t>
                      </a:r>
                      <a:r>
                        <a:rPr sz="900" b="1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55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900" b="1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11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usługi</a:t>
                      </a:r>
                      <a:r>
                        <a:rPr sz="900" b="1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8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(przykłady)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73025" marB="0">
                    <a:solidFill>
                      <a:srgbClr val="C4D2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160">
                <a:tc gridSpan="2">
                  <a:txBody>
                    <a:bodyPr/>
                    <a:lstStyle/>
                    <a:p>
                      <a:pPr marL="63500" marR="467995">
                        <a:lnSpc>
                          <a:spcPct val="121200"/>
                        </a:lnSpc>
                        <a:spcBef>
                          <a:spcPts val="360"/>
                        </a:spcBef>
                      </a:pPr>
                      <a:r>
                        <a:rPr sz="850" b="1" spc="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Funkcje </a:t>
                      </a:r>
                      <a:r>
                        <a:rPr sz="850" b="1" spc="8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regulacyjne</a:t>
                      </a:r>
                      <a:endParaRPr sz="85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solidFill>
                      <a:srgbClr val="7B95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b="1" spc="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Utrzymanie</a:t>
                      </a:r>
                      <a:r>
                        <a:rPr sz="8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podstawowych</a:t>
                      </a:r>
                      <a:r>
                        <a:rPr sz="8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procesów</a:t>
                      </a:r>
                      <a:r>
                        <a:rPr sz="85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ekologicznych</a:t>
                      </a:r>
                      <a:r>
                        <a:rPr sz="85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5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8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systemów</a:t>
                      </a:r>
                      <a:r>
                        <a:rPr sz="85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podtrzymywania</a:t>
                      </a:r>
                      <a:r>
                        <a:rPr sz="85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życia</a:t>
                      </a:r>
                      <a:endParaRPr sz="8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solidFill>
                      <a:srgbClr val="7B95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0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61594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1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86995">
                        <a:lnSpc>
                          <a:spcPct val="116500"/>
                        </a:lnSpc>
                        <a:spcBef>
                          <a:spcPts val="935"/>
                        </a:spcBef>
                      </a:pP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Regulacja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stężeń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gazów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atmosferze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11874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260350">
                        <a:lnSpc>
                          <a:spcPct val="116500"/>
                        </a:lnSpc>
                        <a:spcBef>
                          <a:spcPts val="935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Rola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ekosystemów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cyklach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biogeochemicznych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bilans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CO2/O2,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warstwa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ozonowa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itp.)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1874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365125" lvl="1" indent="182245">
                        <a:lnSpc>
                          <a:spcPct val="116500"/>
                        </a:lnSpc>
                        <a:spcBef>
                          <a:spcPts val="350"/>
                        </a:spcBef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Ochrona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przed</a:t>
                      </a:r>
                      <a:r>
                        <a:rPr sz="850" spc="-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promieniowaniem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UV-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dzięki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warstwie ozonowej</a:t>
                      </a:r>
                      <a:r>
                        <a:rPr sz="850" spc="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(zapobieganie</a:t>
                      </a:r>
                      <a:r>
                        <a:rPr sz="850" spc="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chorobom)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  <a:p>
                      <a:pPr marL="226060" lvl="1" indent="-182245">
                        <a:lnSpc>
                          <a:spcPct val="100000"/>
                        </a:lnSpc>
                        <a:spcBef>
                          <a:spcPts val="155"/>
                        </a:spcBef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Utrzymanie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dobrej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jakości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powietrza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  <a:p>
                      <a:pPr marL="226060" lvl="1" indent="-182245">
                        <a:lnSpc>
                          <a:spcPct val="100000"/>
                        </a:lnSpc>
                        <a:spcBef>
                          <a:spcPts val="165"/>
                        </a:spcBef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Wpływ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na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klimat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(patrz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również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funkcja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2)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44450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61594" algn="ctr">
                        <a:lnSpc>
                          <a:spcPct val="100000"/>
                        </a:lnSpc>
                      </a:pP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2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374015">
                        <a:lnSpc>
                          <a:spcPct val="116500"/>
                        </a:lnSpc>
                        <a:spcBef>
                          <a:spcPts val="960"/>
                        </a:spcBef>
                      </a:pP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Regulacja klimatu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219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48260">
                        <a:lnSpc>
                          <a:spcPct val="115900"/>
                        </a:lnSpc>
                        <a:spcBef>
                          <a:spcPts val="380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Wpływ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pokrycia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terenu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procesów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biologicznie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pośredniczących</a:t>
                      </a:r>
                      <a:r>
                        <a:rPr sz="850" spc="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r>
                        <a:rPr sz="850" spc="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produkcja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siarczku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dimetylu)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na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klimat.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826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266700">
                        <a:lnSpc>
                          <a:spcPct val="115900"/>
                        </a:lnSpc>
                        <a:spcBef>
                          <a:spcPts val="380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2.1.Utrzymanie</a:t>
                      </a:r>
                      <a:r>
                        <a:rPr sz="850" spc="-4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korzystnego</a:t>
                      </a:r>
                      <a:r>
                        <a:rPr sz="850" spc="-4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klimatu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(temperatury,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opadów</a:t>
                      </a:r>
                      <a:r>
                        <a:rPr sz="850" spc="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atmosferycznych</a:t>
                      </a:r>
                      <a:r>
                        <a:rPr sz="850" spc="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itp.)</a:t>
                      </a:r>
                      <a:r>
                        <a:rPr sz="850" spc="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sprzyjającego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osadnictwu,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zdrowiu,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uprawom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rolnym.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826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61594" algn="ctr">
                        <a:lnSpc>
                          <a:spcPct val="100000"/>
                        </a:lnSpc>
                      </a:pP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3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117475">
                        <a:lnSpc>
                          <a:spcPct val="116500"/>
                        </a:lnSpc>
                        <a:spcBef>
                          <a:spcPts val="670"/>
                        </a:spcBef>
                      </a:pP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Zapobieganie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zaburzeniom </a:t>
                      </a: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środowisku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8509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 marR="114300">
                        <a:lnSpc>
                          <a:spcPct val="115300"/>
                        </a:lnSpc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Wpływ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struktury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ekosystemu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na</a:t>
                      </a:r>
                      <a:r>
                        <a:rPr sz="850" spc="-4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łagodzenie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efektów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zaburzeń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środowisku.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3873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6060" lvl="1" indent="-182245">
                        <a:lnSpc>
                          <a:spcPct val="100000"/>
                        </a:lnSpc>
                        <a:spcBef>
                          <a:spcPts val="540"/>
                        </a:spcBef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Ochrona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przed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sztormem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np.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rafy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koralowe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43815" marR="184785" lvl="1" indent="182245">
                        <a:lnSpc>
                          <a:spcPct val="116500"/>
                        </a:lnSpc>
                        <a:spcBef>
                          <a:spcPts val="600"/>
                        </a:spcBef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Zapobieganie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powodziom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tereny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podmokłe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lasy)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61594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4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154940">
                        <a:lnSpc>
                          <a:spcPct val="116500"/>
                        </a:lnSpc>
                        <a:spcBef>
                          <a:spcPts val="370"/>
                        </a:spcBef>
                      </a:pP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Regulacja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zasobów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wody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699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118110">
                        <a:lnSpc>
                          <a:spcPct val="116500"/>
                        </a:lnSpc>
                        <a:spcBef>
                          <a:spcPts val="370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Rola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pokrycia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terenu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regulacji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spływów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zrzutów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rzek.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699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4.1.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Odwadnianie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naturalne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nawadnianie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61594" algn="ctr">
                        <a:lnSpc>
                          <a:spcPct val="100000"/>
                        </a:lnSpc>
                      </a:pP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5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100330">
                        <a:lnSpc>
                          <a:spcPct val="116500"/>
                        </a:lnSpc>
                        <a:spcBef>
                          <a:spcPts val="960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Zaopatrzenie</a:t>
                      </a:r>
                      <a:r>
                        <a:rPr sz="850" spc="-4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wodę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219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372110">
                        <a:lnSpc>
                          <a:spcPct val="115900"/>
                        </a:lnSpc>
                        <a:spcBef>
                          <a:spcPts val="380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Filtrowanie,</a:t>
                      </a:r>
                      <a:r>
                        <a:rPr sz="850" spc="-4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zatrzymywanie</a:t>
                      </a:r>
                      <a:r>
                        <a:rPr sz="850" spc="-4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przechowywanie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świeżej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wody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warstwach</a:t>
                      </a:r>
                      <a:r>
                        <a:rPr sz="850" spc="-5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wodonośnych).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826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</a:pP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5.1.Dostarczanie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wody</a:t>
                      </a:r>
                      <a:r>
                        <a:rPr sz="850" spc="-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do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użytku</a:t>
                      </a:r>
                      <a:r>
                        <a:rPr sz="850" spc="-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konsumpcyjnego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pitnej,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do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nawadniania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użytku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przemysłowego).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90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2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61594" algn="ctr">
                        <a:lnSpc>
                          <a:spcPct val="100000"/>
                        </a:lnSpc>
                      </a:pP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6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Retencja</a:t>
                      </a:r>
                      <a:r>
                        <a:rPr sz="850" spc="-5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gleb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 marR="90805">
                        <a:lnSpc>
                          <a:spcPct val="115300"/>
                        </a:lnSpc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Rola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strefy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korzeniowej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roślinności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oraz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fauny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flory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glebowej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retencji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glebowej.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6060" lvl="1" indent="-182245">
                        <a:lnSpc>
                          <a:spcPct val="100000"/>
                        </a:lnSpc>
                        <a:spcBef>
                          <a:spcPts val="540"/>
                        </a:spcBef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Utrzymanie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gruntów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ornych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43815" marR="375285" lvl="1" indent="182245">
                        <a:lnSpc>
                          <a:spcPct val="116500"/>
                        </a:lnSpc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Zapobieganie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szkodom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spowodowanym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przez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erozję/zamulanie.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61594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7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Tworzenie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gleb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Gromadzenie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materii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organicznej.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6060" lvl="1" indent="-182245">
                        <a:lnSpc>
                          <a:spcPct val="100000"/>
                        </a:lnSpc>
                        <a:spcBef>
                          <a:spcPts val="540"/>
                        </a:spcBef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Utrzymanie</a:t>
                      </a:r>
                      <a:r>
                        <a:rPr sz="850" spc="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produktywności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na</a:t>
                      </a:r>
                      <a:r>
                        <a:rPr sz="850" spc="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gruntach</a:t>
                      </a:r>
                      <a:r>
                        <a:rPr sz="850" spc="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ornych.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226060" lvl="1" indent="-182245">
                        <a:lnSpc>
                          <a:spcPct val="100000"/>
                        </a:lnSpc>
                        <a:spcBef>
                          <a:spcPts val="170"/>
                        </a:spcBef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Utrzymanie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naturalnych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gleb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uprawnych.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838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61594" algn="ctr">
                        <a:lnSpc>
                          <a:spcPct val="100000"/>
                        </a:lnSpc>
                      </a:pP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8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301625">
                        <a:lnSpc>
                          <a:spcPct val="116100"/>
                        </a:lnSpc>
                        <a:spcBef>
                          <a:spcPts val="375"/>
                        </a:spcBef>
                      </a:pP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Regulacja zawartości składników biogennych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762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298450">
                        <a:lnSpc>
                          <a:spcPct val="116500"/>
                        </a:lnSpc>
                        <a:spcBef>
                          <a:spcPts val="960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Rola</a:t>
                      </a:r>
                      <a:r>
                        <a:rPr sz="850" spc="-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fauny i</a:t>
                      </a:r>
                      <a:r>
                        <a:rPr sz="850" spc="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flory w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przechowywaniu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ponownym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przetwarzaniu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składników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biogennych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azotu,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siarki,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fosforu).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219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 marR="779780">
                        <a:lnSpc>
                          <a:spcPct val="115300"/>
                        </a:lnSpc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8.1.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Utrzymanie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właściwej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jakości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gleb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produktywności</a:t>
                      </a:r>
                      <a:r>
                        <a:rPr sz="850" spc="7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ekosystemów.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7556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838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61594" algn="ctr">
                        <a:lnSpc>
                          <a:spcPct val="100000"/>
                        </a:lnSpc>
                      </a:pP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9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77470" marR="157480">
                        <a:lnSpc>
                          <a:spcPct val="115300"/>
                        </a:lnSpc>
                      </a:pP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Przetwarzanie odpadów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7556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396240">
                        <a:lnSpc>
                          <a:spcPct val="116500"/>
                        </a:lnSpc>
                        <a:spcBef>
                          <a:spcPts val="960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Rola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roślinności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oraz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fauny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flory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6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usuwaniu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lub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rozpadzie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ksenonowych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związków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chemicznych.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219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6060" lvl="1" indent="-182245">
                        <a:lnSpc>
                          <a:spcPct val="100000"/>
                        </a:lnSpc>
                        <a:spcBef>
                          <a:spcPts val="540"/>
                        </a:spcBef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Kontrola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usuwanie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zanieczyszczeń.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43815" marR="517525" lvl="1" indent="182245">
                        <a:lnSpc>
                          <a:spcPct val="115300"/>
                        </a:lnSpc>
                        <a:spcBef>
                          <a:spcPts val="10"/>
                        </a:spcBef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Filtrowanie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cząstek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pyłu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(poprawa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jakości powietrza).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226060" lvl="1" indent="-182245">
                        <a:lnSpc>
                          <a:spcPct val="100000"/>
                        </a:lnSpc>
                        <a:spcBef>
                          <a:spcPts val="170"/>
                        </a:spcBef>
                        <a:buAutoNum type="arabicPeriod"/>
                        <a:tabLst>
                          <a:tab pos="22606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Zwalczanie</a:t>
                      </a:r>
                      <a:r>
                        <a:rPr sz="850" spc="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zanieczyszczenia</a:t>
                      </a:r>
                      <a:r>
                        <a:rPr sz="850" spc="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hałasem.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22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10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90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</a:pP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Zapylanie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90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324485">
                        <a:lnSpc>
                          <a:spcPct val="116500"/>
                        </a:lnSpc>
                        <a:spcBef>
                          <a:spcPts val="370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Rola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fauny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flory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rozprzestrzenianiu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gamet</a:t>
                      </a:r>
                      <a:r>
                        <a:rPr sz="850" spc="-1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kwiatowych.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699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540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Zapylanie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gatunków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roślin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dziko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rosnących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170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Zapylanie</a:t>
                      </a:r>
                      <a:r>
                        <a:rPr sz="850" spc="-4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upraw.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314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11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7470" marR="302260">
                        <a:lnSpc>
                          <a:spcPct val="116500"/>
                        </a:lnSpc>
                        <a:spcBef>
                          <a:spcPts val="969"/>
                        </a:spcBef>
                      </a:pP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Kontrola biologiczna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23189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3815" marR="518159">
                        <a:lnSpc>
                          <a:spcPct val="116500"/>
                        </a:lnSpc>
                        <a:spcBef>
                          <a:spcPts val="969"/>
                        </a:spcBef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Kontrola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populacji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poprzez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relacje troficzno-dynamiczne.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23189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555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Zwalczanie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szkodników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chorób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  <a:p>
                      <a:pPr marL="43815" marR="152400" lvl="1" indent="238125">
                        <a:lnSpc>
                          <a:spcPts val="1190"/>
                        </a:lnSpc>
                        <a:spcBef>
                          <a:spcPts val="50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Ograniczenie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liczebności</a:t>
                      </a:r>
                      <a:r>
                        <a:rPr sz="850" spc="-3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roślinożerców</a:t>
                      </a:r>
                      <a:r>
                        <a:rPr sz="850" spc="-3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(szkód</a:t>
                      </a:r>
                      <a:r>
                        <a:rPr sz="850" spc="-25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10" dirty="0">
                          <a:solidFill>
                            <a:srgbClr val="4B4B4E"/>
                          </a:solidFill>
                          <a:latin typeface="Trebuchet MS"/>
                          <a:cs typeface="Trebuchet MS"/>
                        </a:rPr>
                        <a:t> uprawach)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70485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4532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>
            <a:extLst>
              <a:ext uri="{FF2B5EF4-FFF2-40B4-BE49-F238E27FC236}">
                <a16:creationId xmlns:a16="http://schemas.microsoft.com/office/drawing/2014/main" id="{27FB8B99-A1BA-4BEB-9AA8-50AB041529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382984"/>
              </p:ext>
            </p:extLst>
          </p:nvPr>
        </p:nvGraphicFramePr>
        <p:xfrm>
          <a:off x="2523490" y="759332"/>
          <a:ext cx="6230620" cy="14547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4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4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0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1160">
                <a:tc gridSpan="2">
                  <a:txBody>
                    <a:bodyPr/>
                    <a:lstStyle/>
                    <a:p>
                      <a:pPr marL="63500" marR="458470">
                        <a:lnSpc>
                          <a:spcPct val="121200"/>
                        </a:lnSpc>
                        <a:spcBef>
                          <a:spcPts val="360"/>
                        </a:spcBef>
                      </a:pPr>
                      <a:r>
                        <a:rPr sz="850" b="1" spc="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Funkcje </a:t>
                      </a:r>
                      <a:r>
                        <a:rPr sz="850" b="1" spc="8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siedliskowe</a:t>
                      </a:r>
                      <a:endParaRPr sz="850" dirty="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solidFill>
                      <a:srgbClr val="7B95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3815" marR="121285">
                        <a:lnSpc>
                          <a:spcPct val="121200"/>
                        </a:lnSpc>
                        <a:spcBef>
                          <a:spcPts val="360"/>
                        </a:spcBef>
                      </a:pPr>
                      <a:r>
                        <a:rPr sz="850" b="1" spc="1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Zapewnienie</a:t>
                      </a:r>
                      <a:r>
                        <a:rPr sz="8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8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siedliska</a:t>
                      </a:r>
                      <a:r>
                        <a:rPr sz="85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8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(odpowiedniej</a:t>
                      </a:r>
                      <a:r>
                        <a:rPr sz="85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przestrzeni</a:t>
                      </a:r>
                      <a:r>
                        <a:rPr sz="85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8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życiowej)</a:t>
                      </a:r>
                      <a:r>
                        <a:rPr sz="85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dla</a:t>
                      </a:r>
                      <a:r>
                        <a:rPr sz="85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dzikich</a:t>
                      </a:r>
                      <a:r>
                        <a:rPr sz="85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gatunków</a:t>
                      </a:r>
                      <a:r>
                        <a:rPr sz="85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7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roślin</a:t>
                      </a:r>
                      <a:r>
                        <a:rPr sz="85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850" b="1" spc="8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zwierząt</a:t>
                      </a:r>
                      <a:endParaRPr sz="850" dirty="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solidFill>
                      <a:srgbClr val="7B95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12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207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Funkcja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ostoi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207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57785">
                        <a:lnSpc>
                          <a:spcPct val="116500"/>
                        </a:lnSpc>
                        <a:spcBef>
                          <a:spcPts val="935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Odpowiednia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przestrzeń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życiowa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dla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dzikich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roślin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zwierząt.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1874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48895">
                        <a:lnSpc>
                          <a:spcPct val="115900"/>
                        </a:lnSpc>
                        <a:spcBef>
                          <a:spcPts val="355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12.1.Utrzymanie</a:t>
                      </a:r>
                      <a:r>
                        <a:rPr sz="85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różnorodności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biologicznej</a:t>
                      </a:r>
                      <a:r>
                        <a:rPr sz="850" spc="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genetycznej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(która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jest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podstawą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dla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większości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innych funkcji).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508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13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62865">
                        <a:lnSpc>
                          <a:spcPct val="115900"/>
                        </a:lnSpc>
                        <a:spcBef>
                          <a:spcPts val="380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Funkcja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miejsca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rozrodu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rozwoju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826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380365">
                        <a:lnSpc>
                          <a:spcPct val="116500"/>
                        </a:lnSpc>
                        <a:spcBef>
                          <a:spcPts val="960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Odpowiednie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warunki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dla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reprodukcji gatunku.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1219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200025">
                        <a:lnSpc>
                          <a:spcPct val="116500"/>
                        </a:lnSpc>
                        <a:spcBef>
                          <a:spcPts val="960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13.1.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Utrzymanie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gatunków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pozyskiwanych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celach komercyjnych.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1219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3" name="object 6">
            <a:extLst>
              <a:ext uri="{FF2B5EF4-FFF2-40B4-BE49-F238E27FC236}">
                <a16:creationId xmlns:a16="http://schemas.microsoft.com/office/drawing/2014/main" id="{04898B41-6C9D-44DC-A437-AF347488DB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208435"/>
              </p:ext>
            </p:extLst>
          </p:nvPr>
        </p:nvGraphicFramePr>
        <p:xfrm>
          <a:off x="2523490" y="2214117"/>
          <a:ext cx="6220458" cy="32962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4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95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935">
                <a:tc gridSpan="2"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900" b="1" spc="95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Funkcje</a:t>
                      </a:r>
                      <a:endParaRPr sz="900" dirty="0">
                        <a:latin typeface="Calibri"/>
                        <a:cs typeface="Calibri"/>
                      </a:endParaRPr>
                    </a:p>
                  </a:txBody>
                  <a:tcPr marL="0" marR="0" marT="73025" marB="0">
                    <a:solidFill>
                      <a:srgbClr val="C4D2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900" b="1" spc="95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Procesy</a:t>
                      </a:r>
                      <a:r>
                        <a:rPr sz="900" b="1" spc="1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55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900" b="1" spc="5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10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składniki</a:t>
                      </a:r>
                      <a:r>
                        <a:rPr sz="900" b="1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10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ekosystemów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73025" marB="0">
                    <a:solidFill>
                      <a:srgbClr val="C4D2D7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900" b="1" spc="10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Produkty</a:t>
                      </a:r>
                      <a:r>
                        <a:rPr sz="900" b="1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55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900" b="1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11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usługi</a:t>
                      </a:r>
                      <a:r>
                        <a:rPr sz="900" b="1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80" dirty="0">
                          <a:solidFill>
                            <a:srgbClr val="4D4D4E"/>
                          </a:solidFill>
                          <a:latin typeface="Calibri"/>
                          <a:cs typeface="Calibri"/>
                        </a:rPr>
                        <a:t>(przykłady)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73025" marB="0">
                    <a:solidFill>
                      <a:srgbClr val="C4D2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065">
                <a:tc gridSpan="2">
                  <a:txBody>
                    <a:bodyPr/>
                    <a:lstStyle/>
                    <a:p>
                      <a:pPr marL="63500" marR="415925">
                        <a:lnSpc>
                          <a:spcPct val="122400"/>
                        </a:lnSpc>
                        <a:spcBef>
                          <a:spcPts val="350"/>
                        </a:spcBef>
                      </a:pPr>
                      <a:r>
                        <a:rPr sz="850" b="1" spc="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Funkcje produkcyjne</a:t>
                      </a:r>
                      <a:endParaRPr sz="85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solidFill>
                      <a:srgbClr val="7B95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b="1" spc="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Zaopatrzenie</a:t>
                      </a:r>
                      <a:r>
                        <a:rPr sz="8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5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sz="850" b="1" spc="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zasoby</a:t>
                      </a:r>
                      <a:r>
                        <a:rPr sz="85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7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naturalne</a:t>
                      </a:r>
                      <a:endParaRPr sz="8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solidFill>
                      <a:srgbClr val="7B95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14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080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Żywność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080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142875">
                        <a:lnSpc>
                          <a:spcPct val="116500"/>
                        </a:lnSpc>
                        <a:spcBef>
                          <a:spcPts val="935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Wbudowanie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energii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słonecznej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rośliny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zwierzęta.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1874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515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Polowanie,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rybołówstwo,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zbiór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owoców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itp.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43815" marR="61594" lvl="1" indent="238125">
                        <a:lnSpc>
                          <a:spcPts val="1190"/>
                        </a:lnSpc>
                        <a:spcBef>
                          <a:spcPts val="55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Gospodarka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rolna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niskotowarowa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i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akwakultura 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małą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skalę.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540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15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Surowce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101600">
                        <a:lnSpc>
                          <a:spcPct val="115900"/>
                        </a:lnSpc>
                        <a:spcBef>
                          <a:spcPts val="380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Przekształcanie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energii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słonecznej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biomasę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wykorzystywaną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budownictwie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do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innych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zastosowań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826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540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Budownictwo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produkcja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tarcic</a:t>
                      </a:r>
                      <a:r>
                        <a:rPr sz="850" spc="-10" dirty="0">
                          <a:latin typeface="Trebuchet MS"/>
                          <a:cs typeface="Trebuchet MS"/>
                        </a:rPr>
                        <a:t>y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)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170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Paliwo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energia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drewno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opałowe)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155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Pasza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nawóz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kryl)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2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16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77470" marR="297180">
                        <a:lnSpc>
                          <a:spcPct val="115300"/>
                        </a:lnSpc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Zasoby genetyczne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 marR="318770">
                        <a:lnSpc>
                          <a:spcPct val="115300"/>
                        </a:lnSpc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Materiał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genetyczny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ewolucja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dzikich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roślin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zwierząt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622300" lvl="1" indent="238125">
                        <a:lnSpc>
                          <a:spcPct val="116500"/>
                        </a:lnSpc>
                        <a:spcBef>
                          <a:spcPts val="370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Poprawa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odporności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upraw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czynniki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chorobotwórcze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szkodniki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170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Inne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zastosowania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opieka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zdrowotna)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699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6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17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77470" marR="362585">
                        <a:lnSpc>
                          <a:spcPct val="115300"/>
                        </a:lnSpc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Zasoby medyczne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 marR="132080">
                        <a:lnSpc>
                          <a:spcPct val="115300"/>
                        </a:lnSpc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Różnorodność</a:t>
                      </a:r>
                      <a:r>
                        <a:rPr sz="850" spc="-5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substancji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(bio)chemicznych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oraz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ich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zastosowania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lecznicze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540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Leki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farmaceutyki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170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Modele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narzędzia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chemiczne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165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Organizmy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testowe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18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3980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7470" marR="254000">
                        <a:lnSpc>
                          <a:spcPct val="116500"/>
                        </a:lnSpc>
                        <a:spcBef>
                          <a:spcPts val="96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Zasoby dekoracyjne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21920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3815" marR="194945">
                        <a:lnSpc>
                          <a:spcPct val="115900"/>
                        </a:lnSpc>
                        <a:spcBef>
                          <a:spcPts val="380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Różnorodność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fauny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flory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naturalnych ekosystemach</a:t>
                      </a:r>
                      <a:r>
                        <a:rPr sz="850" spc="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850" spc="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(potencjalnym)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zastosowaniu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dekoracyjnym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8260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3815" marR="132080">
                        <a:lnSpc>
                          <a:spcPct val="115900"/>
                        </a:lnSpc>
                        <a:spcBef>
                          <a:spcPts val="380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18.1.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Zasoby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dla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mody,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rzemiosła,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biżuterii,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miejsc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kultu,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dekoracji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pamiątek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pióra,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futra,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kość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słoniowa,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storczyki,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motyle,</a:t>
                      </a:r>
                      <a:r>
                        <a:rPr sz="850" spc="-4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ryby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akwariowe,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muszle)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48260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711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67940F00-064E-4A1F-A185-8E17D07EE268}"/>
              </a:ext>
            </a:extLst>
          </p:cNvPr>
          <p:cNvSpPr/>
          <p:nvPr/>
        </p:nvSpPr>
        <p:spPr>
          <a:xfrm>
            <a:off x="4470400" y="1793874"/>
            <a:ext cx="7258050" cy="314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just">
              <a:lnSpc>
                <a:spcPct val="111200"/>
              </a:lnSpc>
              <a:spcBef>
                <a:spcPts val="765"/>
              </a:spcBef>
            </a:pPr>
            <a:r>
              <a:rPr lang="pl-PL" dirty="0">
                <a:latin typeface="Trebuchet MS"/>
                <a:cs typeface="Trebuchet MS"/>
              </a:rPr>
              <a:t>Zielona</a:t>
            </a:r>
            <a:r>
              <a:rPr lang="pl-PL" spc="13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infrastruktura</a:t>
            </a:r>
            <a:r>
              <a:rPr lang="pl-PL" spc="13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(skrót</a:t>
            </a:r>
            <a:r>
              <a:rPr lang="pl-PL" spc="13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ZI)</a:t>
            </a:r>
            <a:r>
              <a:rPr lang="pl-PL" spc="12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jest</a:t>
            </a:r>
            <a:r>
              <a:rPr lang="pl-PL" spc="13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kluczową</a:t>
            </a:r>
            <a:r>
              <a:rPr lang="pl-PL" spc="13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strategią</a:t>
            </a:r>
            <a:r>
              <a:rPr lang="pl-PL" spc="13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w</a:t>
            </a:r>
            <a:r>
              <a:rPr lang="pl-PL" spc="13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ramach</a:t>
            </a:r>
            <a:r>
              <a:rPr lang="pl-PL" spc="12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europejskiej</a:t>
            </a:r>
            <a:r>
              <a:rPr lang="pl-PL" spc="12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polityki</a:t>
            </a:r>
            <a:r>
              <a:rPr lang="pl-PL" spc="135" dirty="0">
                <a:latin typeface="Trebuchet MS"/>
                <a:cs typeface="Trebuchet MS"/>
              </a:rPr>
              <a:t> </a:t>
            </a:r>
            <a:r>
              <a:rPr lang="pl-PL" spc="-10" dirty="0">
                <a:latin typeface="Trebuchet MS"/>
                <a:cs typeface="Trebuchet MS"/>
              </a:rPr>
              <a:t>krajobrazowej, </a:t>
            </a:r>
            <a:r>
              <a:rPr lang="pl-PL" dirty="0">
                <a:latin typeface="Trebuchet MS"/>
                <a:cs typeface="Trebuchet MS"/>
              </a:rPr>
              <a:t>mającą</a:t>
            </a:r>
            <a:r>
              <a:rPr lang="pl-PL" spc="37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na</a:t>
            </a:r>
            <a:r>
              <a:rPr lang="pl-PL" spc="38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celu</a:t>
            </a:r>
            <a:r>
              <a:rPr lang="pl-PL" spc="38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ponowne</a:t>
            </a:r>
            <a:r>
              <a:rPr lang="pl-PL" spc="36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połączenie</a:t>
            </a:r>
            <a:r>
              <a:rPr lang="pl-PL" spc="36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ważnych</a:t>
            </a:r>
            <a:r>
              <a:rPr lang="pl-PL" spc="36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obszarów</a:t>
            </a:r>
            <a:r>
              <a:rPr lang="pl-PL" spc="38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przyrodniczych</a:t>
            </a:r>
            <a:r>
              <a:rPr lang="pl-PL" spc="39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z</a:t>
            </a:r>
            <a:r>
              <a:rPr lang="pl-PL" spc="36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węzłami</a:t>
            </a:r>
            <a:r>
              <a:rPr lang="pl-PL" spc="37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miejskimi</a:t>
            </a:r>
            <a:r>
              <a:rPr lang="pl-PL" spc="375" dirty="0">
                <a:latin typeface="Trebuchet MS"/>
                <a:cs typeface="Trebuchet MS"/>
              </a:rPr>
              <a:t> </a:t>
            </a:r>
            <a:r>
              <a:rPr lang="pl-PL" spc="-20" dirty="0">
                <a:latin typeface="Trebuchet MS"/>
                <a:cs typeface="Trebuchet MS"/>
              </a:rPr>
              <a:t>oraz </a:t>
            </a:r>
            <a:r>
              <a:rPr lang="pl-PL" spc="-10" dirty="0">
                <a:latin typeface="Trebuchet MS"/>
                <a:cs typeface="Trebuchet MS"/>
              </a:rPr>
              <a:t>przywrócenie</a:t>
            </a:r>
            <a:r>
              <a:rPr lang="pl-PL" spc="-3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i</a:t>
            </a:r>
            <a:r>
              <a:rPr lang="pl-PL" spc="-1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poprawę</a:t>
            </a:r>
            <a:r>
              <a:rPr lang="pl-PL" spc="-3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ich</a:t>
            </a:r>
            <a:r>
              <a:rPr lang="pl-PL" spc="-2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funkcji.</a:t>
            </a:r>
            <a:r>
              <a:rPr lang="pl-PL" spc="-3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Zielona</a:t>
            </a:r>
            <a:r>
              <a:rPr lang="pl-PL" spc="-2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infrastruktura</a:t>
            </a:r>
            <a:r>
              <a:rPr lang="pl-PL" spc="-1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jest</a:t>
            </a:r>
            <a:r>
              <a:rPr lang="pl-PL" spc="-1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zatem</a:t>
            </a:r>
            <a:r>
              <a:rPr lang="pl-PL" spc="-1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istotną</a:t>
            </a:r>
            <a:r>
              <a:rPr lang="pl-PL" spc="-2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koncepcją</a:t>
            </a:r>
            <a:r>
              <a:rPr lang="pl-PL" spc="-15" dirty="0">
                <a:latin typeface="Trebuchet MS"/>
                <a:cs typeface="Trebuchet MS"/>
              </a:rPr>
              <a:t> </a:t>
            </a:r>
            <a:r>
              <a:rPr lang="pl-PL" spc="-10" dirty="0">
                <a:latin typeface="Trebuchet MS"/>
                <a:cs typeface="Trebuchet MS"/>
              </a:rPr>
              <a:t>planowania,</a:t>
            </a:r>
            <a:r>
              <a:rPr lang="pl-PL" spc="-20" dirty="0">
                <a:latin typeface="Trebuchet MS"/>
                <a:cs typeface="Trebuchet MS"/>
              </a:rPr>
              <a:t> </a:t>
            </a:r>
            <a:r>
              <a:rPr lang="pl-PL" spc="-10" dirty="0">
                <a:latin typeface="Trebuchet MS"/>
                <a:cs typeface="Trebuchet MS"/>
              </a:rPr>
              <a:t>która </a:t>
            </a:r>
            <a:r>
              <a:rPr lang="pl-PL" dirty="0">
                <a:latin typeface="Trebuchet MS"/>
                <a:cs typeface="Trebuchet MS"/>
              </a:rPr>
              <a:t>ma</a:t>
            </a:r>
            <a:r>
              <a:rPr lang="pl-PL" spc="-4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na</a:t>
            </a:r>
            <a:r>
              <a:rPr lang="pl-PL" spc="-4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celu</a:t>
            </a:r>
            <a:r>
              <a:rPr lang="pl-PL" spc="-4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ochronę</a:t>
            </a:r>
            <a:r>
              <a:rPr lang="pl-PL" spc="-4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kapitału</a:t>
            </a:r>
            <a:r>
              <a:rPr lang="pl-PL" spc="-45" dirty="0">
                <a:latin typeface="Trebuchet MS"/>
                <a:cs typeface="Trebuchet MS"/>
              </a:rPr>
              <a:t> </a:t>
            </a:r>
            <a:r>
              <a:rPr lang="pl-PL" spc="-10" dirty="0">
                <a:latin typeface="Trebuchet MS"/>
                <a:cs typeface="Trebuchet MS"/>
              </a:rPr>
              <a:t>naturalnego</a:t>
            </a:r>
            <a:r>
              <a:rPr lang="pl-PL" spc="-3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i</a:t>
            </a:r>
            <a:r>
              <a:rPr lang="pl-PL" spc="-25" dirty="0">
                <a:latin typeface="Trebuchet MS"/>
                <a:cs typeface="Trebuchet MS"/>
              </a:rPr>
              <a:t> </a:t>
            </a:r>
            <a:r>
              <a:rPr lang="pl-PL" spc="-10" dirty="0">
                <a:latin typeface="Trebuchet MS"/>
                <a:cs typeface="Trebuchet MS"/>
              </a:rPr>
              <a:t>jednocześnie</a:t>
            </a:r>
            <a:r>
              <a:rPr lang="pl-PL" spc="-4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poprawę</a:t>
            </a:r>
            <a:r>
              <a:rPr lang="pl-PL" spc="-3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jakości</a:t>
            </a:r>
            <a:r>
              <a:rPr lang="pl-PL" spc="-4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życia.</a:t>
            </a:r>
            <a:r>
              <a:rPr lang="pl-PL" spc="-3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Takie</a:t>
            </a:r>
            <a:r>
              <a:rPr lang="pl-PL" spc="-45" dirty="0">
                <a:latin typeface="Trebuchet MS"/>
                <a:cs typeface="Trebuchet MS"/>
              </a:rPr>
              <a:t> </a:t>
            </a:r>
            <a:r>
              <a:rPr lang="pl-PL" spc="-10" dirty="0">
                <a:latin typeface="Trebuchet MS"/>
                <a:cs typeface="Trebuchet MS"/>
              </a:rPr>
              <a:t>podejście</a:t>
            </a:r>
            <a:r>
              <a:rPr lang="pl-PL" spc="-3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musi</a:t>
            </a:r>
            <a:r>
              <a:rPr lang="pl-PL" spc="-40" dirty="0">
                <a:latin typeface="Trebuchet MS"/>
                <a:cs typeface="Trebuchet MS"/>
              </a:rPr>
              <a:t> </a:t>
            </a:r>
            <a:r>
              <a:rPr lang="pl-PL" spc="-10" dirty="0">
                <a:latin typeface="Trebuchet MS"/>
                <a:cs typeface="Trebuchet MS"/>
              </a:rPr>
              <a:t>zostać </a:t>
            </a:r>
            <a:r>
              <a:rPr lang="pl-PL" dirty="0">
                <a:latin typeface="Trebuchet MS"/>
                <a:cs typeface="Trebuchet MS"/>
              </a:rPr>
              <a:t>pilnie</a:t>
            </a:r>
            <a:r>
              <a:rPr lang="pl-PL" spc="14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wdrożone</a:t>
            </a:r>
            <a:r>
              <a:rPr lang="pl-PL" spc="15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w</a:t>
            </a:r>
            <a:r>
              <a:rPr lang="pl-PL" spc="15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ramach</a:t>
            </a:r>
            <a:r>
              <a:rPr lang="pl-PL" spc="15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polityki</a:t>
            </a:r>
            <a:r>
              <a:rPr lang="pl-PL" spc="15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planowania</a:t>
            </a:r>
            <a:r>
              <a:rPr lang="pl-PL" spc="15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krajobrazu</a:t>
            </a:r>
            <a:r>
              <a:rPr lang="pl-PL" spc="15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w</a:t>
            </a:r>
            <a:r>
              <a:rPr lang="pl-PL" spc="16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Europie</a:t>
            </a:r>
            <a:r>
              <a:rPr lang="pl-PL" spc="15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Środkowej,</a:t>
            </a:r>
            <a:r>
              <a:rPr lang="pl-PL" spc="14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która</a:t>
            </a:r>
            <a:r>
              <a:rPr lang="pl-PL" spc="16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obecnie</a:t>
            </a:r>
            <a:r>
              <a:rPr lang="pl-PL" spc="145" dirty="0">
                <a:latin typeface="Trebuchet MS"/>
                <a:cs typeface="Trebuchet MS"/>
              </a:rPr>
              <a:t> </a:t>
            </a:r>
            <a:r>
              <a:rPr lang="pl-PL" spc="-10" dirty="0">
                <a:latin typeface="Trebuchet MS"/>
                <a:cs typeface="Trebuchet MS"/>
              </a:rPr>
              <a:t>rzadko uwzględnia</a:t>
            </a:r>
            <a:r>
              <a:rPr lang="pl-PL" spc="-3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zdolność</a:t>
            </a:r>
            <a:r>
              <a:rPr lang="pl-PL" spc="-25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ekosystemów</a:t>
            </a:r>
            <a:r>
              <a:rPr lang="pl-PL" spc="-3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do</a:t>
            </a:r>
            <a:r>
              <a:rPr lang="pl-PL" spc="-30" dirty="0">
                <a:latin typeface="Trebuchet MS"/>
                <a:cs typeface="Trebuchet MS"/>
              </a:rPr>
              <a:t> </a:t>
            </a:r>
            <a:r>
              <a:rPr lang="pl-PL" spc="-10" dirty="0">
                <a:latin typeface="Trebuchet MS"/>
                <a:cs typeface="Trebuchet MS"/>
              </a:rPr>
              <a:t>zapewnienia</a:t>
            </a:r>
            <a:r>
              <a:rPr lang="pl-PL" spc="-30" dirty="0">
                <a:latin typeface="Trebuchet MS"/>
                <a:cs typeface="Trebuchet MS"/>
              </a:rPr>
              <a:t> </a:t>
            </a:r>
            <a:r>
              <a:rPr lang="pl-PL" dirty="0">
                <a:latin typeface="Trebuchet MS"/>
                <a:cs typeface="Trebuchet MS"/>
              </a:rPr>
              <a:t>wielu</a:t>
            </a:r>
            <a:r>
              <a:rPr lang="pl-PL" spc="-40" dirty="0">
                <a:latin typeface="Trebuchet MS"/>
                <a:cs typeface="Trebuchet MS"/>
              </a:rPr>
              <a:t> </a:t>
            </a:r>
            <a:r>
              <a:rPr lang="pl-PL" spc="-10" dirty="0">
                <a:latin typeface="Trebuchet MS"/>
                <a:cs typeface="Trebuchet MS"/>
              </a:rPr>
              <a:t>korzyści.</a:t>
            </a:r>
            <a:endParaRPr lang="pl-PL" dirty="0">
              <a:latin typeface="Trebuchet MS"/>
              <a:cs typeface="Trebuchet MS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3DBEC9BB-5092-4A1C-B12A-B5BE8E513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1793874"/>
            <a:ext cx="4010192" cy="2930525"/>
          </a:xfrm>
          <a:prstGeom prst="rect">
            <a:avLst/>
          </a:prstGeom>
        </p:spPr>
      </p:pic>
      <p:sp>
        <p:nvSpPr>
          <p:cNvPr id="8" name="object 7">
            <a:extLst>
              <a:ext uri="{FF2B5EF4-FFF2-40B4-BE49-F238E27FC236}">
                <a16:creationId xmlns:a16="http://schemas.microsoft.com/office/drawing/2014/main" id="{1BA684DA-86C6-4F19-BD0D-EF36A2B3BC66}"/>
              </a:ext>
            </a:extLst>
          </p:cNvPr>
          <p:cNvSpPr txBox="1"/>
          <p:nvPr/>
        </p:nvSpPr>
        <p:spPr>
          <a:xfrm>
            <a:off x="228599" y="777493"/>
            <a:ext cx="3782823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35" dirty="0">
                <a:solidFill>
                  <a:srgbClr val="7B95A8"/>
                </a:solidFill>
                <a:latin typeface="Calibri"/>
                <a:cs typeface="Calibri"/>
              </a:rPr>
              <a:t>1.</a:t>
            </a:r>
            <a:r>
              <a:rPr sz="2400" b="1" spc="5" dirty="0">
                <a:solidFill>
                  <a:srgbClr val="7B95A8"/>
                </a:solidFill>
                <a:latin typeface="Calibri"/>
                <a:cs typeface="Calibri"/>
              </a:rPr>
              <a:t> </a:t>
            </a:r>
            <a:r>
              <a:rPr sz="2400" b="1" spc="155" dirty="0">
                <a:solidFill>
                  <a:srgbClr val="7B95A8"/>
                </a:solidFill>
                <a:latin typeface="Calibri"/>
                <a:cs typeface="Calibri"/>
              </a:rPr>
              <a:t>Zielona</a:t>
            </a:r>
            <a:r>
              <a:rPr sz="2400" b="1" spc="-95" dirty="0">
                <a:solidFill>
                  <a:srgbClr val="7B95A8"/>
                </a:solidFill>
                <a:latin typeface="Calibri"/>
                <a:cs typeface="Calibri"/>
              </a:rPr>
              <a:t> </a:t>
            </a:r>
            <a:r>
              <a:rPr sz="2400" b="1" spc="120" dirty="0">
                <a:solidFill>
                  <a:srgbClr val="7B95A8"/>
                </a:solidFill>
                <a:latin typeface="Calibri"/>
                <a:cs typeface="Calibri"/>
              </a:rPr>
              <a:t>infrastruktura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6070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8274CAB8-E33E-4678-9B06-B85B782A7F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429637"/>
              </p:ext>
            </p:extLst>
          </p:nvPr>
        </p:nvGraphicFramePr>
        <p:xfrm>
          <a:off x="2755900" y="594042"/>
          <a:ext cx="6220458" cy="5669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745">
                  <a:extLst>
                    <a:ext uri="{9D8B030D-6E8A-4147-A177-3AD203B41FA5}">
                      <a16:colId xmlns:a16="http://schemas.microsoft.com/office/drawing/2014/main" val="2612366069"/>
                    </a:ext>
                  </a:extLst>
                </a:gridCol>
                <a:gridCol w="934085">
                  <a:extLst>
                    <a:ext uri="{9D8B030D-6E8A-4147-A177-3AD203B41FA5}">
                      <a16:colId xmlns:a16="http://schemas.microsoft.com/office/drawing/2014/main" val="2225613136"/>
                    </a:ext>
                  </a:extLst>
                </a:gridCol>
                <a:gridCol w="2251074">
                  <a:extLst>
                    <a:ext uri="{9D8B030D-6E8A-4147-A177-3AD203B41FA5}">
                      <a16:colId xmlns:a16="http://schemas.microsoft.com/office/drawing/2014/main" val="359121517"/>
                    </a:ext>
                  </a:extLst>
                </a:gridCol>
                <a:gridCol w="2789554">
                  <a:extLst>
                    <a:ext uri="{9D8B030D-6E8A-4147-A177-3AD203B41FA5}">
                      <a16:colId xmlns:a16="http://schemas.microsoft.com/office/drawing/2014/main" val="1264613966"/>
                    </a:ext>
                  </a:extLst>
                </a:gridCol>
              </a:tblGrid>
              <a:tr h="391160">
                <a:tc gridSpan="2">
                  <a:txBody>
                    <a:bodyPr/>
                    <a:lstStyle/>
                    <a:p>
                      <a:pPr marL="63500" marR="379730">
                        <a:lnSpc>
                          <a:spcPct val="121200"/>
                        </a:lnSpc>
                        <a:spcBef>
                          <a:spcPts val="360"/>
                        </a:spcBef>
                      </a:pPr>
                      <a:r>
                        <a:rPr sz="850" b="1" spc="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Funkcje </a:t>
                      </a:r>
                      <a:r>
                        <a:rPr sz="850" b="1" spc="8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informacyjne</a:t>
                      </a:r>
                      <a:endParaRPr sz="850" dirty="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solidFill>
                      <a:srgbClr val="7B95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b="1" spc="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Stwarzanie</a:t>
                      </a:r>
                      <a:r>
                        <a:rPr sz="85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możliwości</a:t>
                      </a:r>
                      <a:r>
                        <a:rPr sz="8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rozwoju</a:t>
                      </a:r>
                      <a:r>
                        <a:rPr sz="85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poznawczego</a:t>
                      </a:r>
                      <a:endParaRPr sz="8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solidFill>
                      <a:srgbClr val="7B95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23341756"/>
                  </a:ext>
                </a:extLst>
              </a:tr>
              <a:tr h="3790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19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587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Estetyka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przyrody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540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50" dirty="0">
                        <a:latin typeface="Times New Roman"/>
                        <a:cs typeface="Times New Roman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Atrakcyjne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cechy</a:t>
                      </a:r>
                      <a:r>
                        <a:rPr sz="850" spc="-4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krajobrazu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1587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281940">
                        <a:lnSpc>
                          <a:spcPct val="116500"/>
                        </a:lnSpc>
                        <a:spcBef>
                          <a:spcPts val="350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19.1.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Rozkoszowanie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się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krajobrazem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(malownicze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drogi,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warunki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mieszkaniowe,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itp.)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4450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4894654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Rekreacja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109855">
                        <a:lnSpc>
                          <a:spcPct val="115300"/>
                        </a:lnSpc>
                        <a:spcBef>
                          <a:spcPts val="395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Różnorodność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krajobrazów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wykorzystanych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do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rekreacji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5016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678815">
                        <a:lnSpc>
                          <a:spcPct val="115300"/>
                        </a:lnSpc>
                        <a:spcBef>
                          <a:spcPts val="395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20.1.Ekoturystyka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celach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poznawczych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rekreacyjnych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5016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228888"/>
                  </a:ext>
                </a:extLst>
              </a:tr>
              <a:tr h="6838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21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289560">
                        <a:lnSpc>
                          <a:spcPct val="116100"/>
                        </a:lnSpc>
                        <a:spcBef>
                          <a:spcPts val="375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Informacje (bodźce)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kulturowe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artystyczne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762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50" dirty="0">
                        <a:latin typeface="Times New Roman"/>
                        <a:cs typeface="Times New Roman"/>
                      </a:endParaRPr>
                    </a:p>
                    <a:p>
                      <a:pPr marL="43815" marR="430530">
                        <a:lnSpc>
                          <a:spcPct val="116500"/>
                        </a:lnSpc>
                        <a:spcBef>
                          <a:spcPts val="5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Różnorodność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składników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przyrody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wartości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kulturowej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artystycznej.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7366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184785">
                        <a:lnSpc>
                          <a:spcPct val="116500"/>
                        </a:lnSpc>
                        <a:spcBef>
                          <a:spcPts val="96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21.1.Wykorzystanie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przyrody</a:t>
                      </a:r>
                      <a:r>
                        <a:rPr sz="85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jako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motywu</a:t>
                      </a:r>
                      <a:r>
                        <a:rPr sz="85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literaturze,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filmie,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malarstwie,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folklorze,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symbolach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narodowych,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architekturze,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reklamie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itp.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1219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692608"/>
                  </a:ext>
                </a:extLst>
              </a:tr>
              <a:tr h="6838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22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147320">
                        <a:lnSpc>
                          <a:spcPct val="116100"/>
                        </a:lnSpc>
                        <a:spcBef>
                          <a:spcPts val="375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Informacje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historyczne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i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doświadczenia duchowe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762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 marR="430530">
                        <a:lnSpc>
                          <a:spcPct val="115300"/>
                        </a:lnSpc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Różnorodność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składników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przyrody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wartości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duchowej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historycznej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7556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100330">
                        <a:lnSpc>
                          <a:spcPct val="116500"/>
                        </a:lnSpc>
                        <a:spcBef>
                          <a:spcPts val="96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22.2.Wykorzystanie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przyrody do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celów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religijnych 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lub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historycznych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(tj.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wartość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dziedzictwa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przyrodniczego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ekosystemów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dla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pokoleń)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1219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652506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23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7470" marR="407670">
                        <a:lnSpc>
                          <a:spcPct val="116500"/>
                        </a:lnSpc>
                        <a:spcBef>
                          <a:spcPts val="960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Nauka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edukacja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21920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Różnorodność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składników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przyrody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wartości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naukowej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edukacyjnej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9050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3815" marR="236220" lvl="1" indent="238125">
                        <a:lnSpc>
                          <a:spcPct val="116500"/>
                        </a:lnSpc>
                        <a:spcBef>
                          <a:spcPts val="370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Obserwacja</a:t>
                      </a:r>
                      <a:r>
                        <a:rPr sz="850" spc="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naturalnych</a:t>
                      </a:r>
                      <a:r>
                        <a:rPr sz="850" spc="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ekosystemów</a:t>
                      </a:r>
                      <a:r>
                        <a:rPr sz="85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podczas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wycieczek</a:t>
                      </a:r>
                      <a:r>
                        <a:rPr sz="850" spc="-4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szkolnych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itp.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  <a:p>
                      <a:pPr marL="281940" lvl="1" indent="-238125">
                        <a:lnSpc>
                          <a:spcPct val="100000"/>
                        </a:lnSpc>
                        <a:spcBef>
                          <a:spcPts val="160"/>
                        </a:spcBef>
                        <a:buAutoNum type="arabicPeriod"/>
                        <a:tabLst>
                          <a:tab pos="281940" algn="l"/>
                        </a:tabLst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Przyroda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jako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inspiracja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przedmiot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badań.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46990" marB="0">
                    <a:lnT w="6350">
                      <a:solidFill>
                        <a:srgbClr val="7E7E7E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75244426"/>
                  </a:ext>
                </a:extLst>
              </a:tr>
              <a:tr h="39116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b="1" spc="1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Funkcje</a:t>
                      </a:r>
                      <a:r>
                        <a:rPr sz="8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użytkowe</a:t>
                      </a:r>
                      <a:endParaRPr sz="8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solidFill>
                      <a:srgbClr val="7B95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3815" marR="370840">
                        <a:lnSpc>
                          <a:spcPct val="122400"/>
                        </a:lnSpc>
                        <a:spcBef>
                          <a:spcPts val="350"/>
                        </a:spcBef>
                      </a:pPr>
                      <a:r>
                        <a:rPr sz="850" b="1" spc="1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Zapewnienie</a:t>
                      </a:r>
                      <a:r>
                        <a:rPr sz="8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odpowiedniego</a:t>
                      </a:r>
                      <a:r>
                        <a:rPr sz="85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środowiska</a:t>
                      </a:r>
                      <a:r>
                        <a:rPr sz="85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</a:t>
                      </a:r>
                      <a:r>
                        <a:rPr sz="85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życia</a:t>
                      </a:r>
                      <a:r>
                        <a:rPr sz="85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5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85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działalności</a:t>
                      </a:r>
                      <a:r>
                        <a:rPr sz="8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1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człowieka</a:t>
                      </a:r>
                      <a:r>
                        <a:rPr sz="85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5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8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oraz</a:t>
                      </a:r>
                      <a:r>
                        <a:rPr sz="8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850" b="1" spc="6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dla </a:t>
                      </a:r>
                      <a:r>
                        <a:rPr sz="850" b="1" spc="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infrastruktury</a:t>
                      </a:r>
                      <a:endParaRPr sz="850" dirty="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solidFill>
                      <a:srgbClr val="7B95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39252045"/>
                  </a:ext>
                </a:extLst>
              </a:tr>
              <a:tr h="3803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14604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24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7780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97155">
                        <a:lnSpc>
                          <a:spcPct val="116500"/>
                        </a:lnSpc>
                        <a:spcBef>
                          <a:spcPts val="350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Tereny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do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zamieszkiwania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4450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 marR="485140">
                        <a:lnSpc>
                          <a:spcPct val="116500"/>
                        </a:lnSpc>
                        <a:spcBef>
                          <a:spcPts val="35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24.1.Przestrzeń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do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życia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(od małych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osiedli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do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obszarów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miejskich)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44450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3421395"/>
                  </a:ext>
                </a:extLst>
              </a:tr>
              <a:tr h="233045">
                <a:tc>
                  <a:txBody>
                    <a:bodyPr/>
                    <a:lstStyle/>
                    <a:p>
                      <a:pPr marR="14604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25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Uprawy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25.1.Żywność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surowce z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rolnictwa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akwakultury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420189"/>
                  </a:ext>
                </a:extLst>
              </a:tr>
              <a:tr h="3822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14604" algn="ctr">
                        <a:lnSpc>
                          <a:spcPct val="100000"/>
                        </a:lnSpc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26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190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Wykorzystanie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energii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43815" marR="260350">
                        <a:lnSpc>
                          <a:spcPct val="115999"/>
                        </a:lnSpc>
                        <a:spcBef>
                          <a:spcPts val="434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zależności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od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typu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użytkowanego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terenu,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różne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wymagania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stawiane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są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odniesieniu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do</a:t>
                      </a:r>
                      <a:r>
                        <a:rPr sz="85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warunków środowiskowych</a:t>
                      </a:r>
                      <a:r>
                        <a:rPr sz="85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(np.</a:t>
                      </a:r>
                      <a:r>
                        <a:rPr sz="85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stabilności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żyzności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gleby,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jakości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powietrza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wody,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topografii,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klimatu,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geologii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itp.)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55244" marB="0"/>
                </a:tc>
                <a:tc>
                  <a:txBody>
                    <a:bodyPr/>
                    <a:lstStyle/>
                    <a:p>
                      <a:pPr marL="43815" marR="404495">
                        <a:lnSpc>
                          <a:spcPct val="115300"/>
                        </a:lnSpc>
                        <a:spcBef>
                          <a:spcPts val="385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26.1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Zaplecze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energetyczne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(energia</a:t>
                      </a:r>
                      <a:r>
                        <a:rPr sz="85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słoneczna,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wiatrowa,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wodna</a:t>
                      </a:r>
                      <a:r>
                        <a:rPr sz="85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itp.)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4889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5598675"/>
                  </a:ext>
                </a:extLst>
              </a:tr>
              <a:tr h="233045">
                <a:tc>
                  <a:txBody>
                    <a:bodyPr/>
                    <a:lstStyle/>
                    <a:p>
                      <a:pPr marR="14604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27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Górnictwo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5244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27.1.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Minerały,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olej,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złoto</a:t>
                      </a: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itp.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2994641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14604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28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388620">
                        <a:lnSpc>
                          <a:spcPct val="116500"/>
                        </a:lnSpc>
                        <a:spcBef>
                          <a:spcPts val="37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Usuwanie odpadów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699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5244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850" dirty="0">
                        <a:latin typeface="Times New Roman"/>
                        <a:cs typeface="Times New Roman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28.1.Miejsce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usuwanie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odpadów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stałych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50130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marR="14604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29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Transport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29.1.Transport</a:t>
                      </a:r>
                      <a:r>
                        <a:rPr sz="85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lądowy</a:t>
                      </a:r>
                      <a:r>
                        <a:rPr sz="850" spc="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50" spc="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wodny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6858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2479827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14604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30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288290">
                        <a:lnSpc>
                          <a:spcPct val="115300"/>
                        </a:lnSpc>
                        <a:spcBef>
                          <a:spcPts val="395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Zaplecze turystyczne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5016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 marR="112395">
                        <a:lnSpc>
                          <a:spcPct val="115300"/>
                        </a:lnSpc>
                        <a:spcBef>
                          <a:spcPts val="395"/>
                        </a:spcBef>
                      </a:pP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30.1.Turystyka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(sport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wolnym</a:t>
                      </a:r>
                      <a:r>
                        <a:rPr sz="85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powietrzu,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turystyka </a:t>
                      </a:r>
                      <a:r>
                        <a:rPr sz="8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plażowa</a:t>
                      </a:r>
                      <a:r>
                        <a:rPr sz="85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itp.)</a:t>
                      </a:r>
                      <a:endParaRPr sz="850" dirty="0">
                        <a:latin typeface="Trebuchet MS"/>
                        <a:cs typeface="Trebuchet MS"/>
                      </a:endParaRPr>
                    </a:p>
                  </a:txBody>
                  <a:tcPr marL="0" marR="0" marT="5016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5647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9733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09679E2E-0393-4546-BAF5-C9758BB6A8CA}"/>
              </a:ext>
            </a:extLst>
          </p:cNvPr>
          <p:cNvSpPr/>
          <p:nvPr/>
        </p:nvSpPr>
        <p:spPr>
          <a:xfrm>
            <a:off x="507864" y="418584"/>
            <a:ext cx="63602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2400" b="1" spc="60" dirty="0">
                <a:solidFill>
                  <a:srgbClr val="7B95A8"/>
                </a:solidFill>
                <a:cs typeface="Calibri"/>
              </a:rPr>
              <a:t>5.</a:t>
            </a:r>
            <a:r>
              <a:rPr lang="pl-PL" sz="2400" b="1" spc="1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55" dirty="0">
                <a:solidFill>
                  <a:srgbClr val="7B95A8"/>
                </a:solidFill>
                <a:cs typeface="Calibri"/>
              </a:rPr>
              <a:t>Zielona</a:t>
            </a:r>
            <a:r>
              <a:rPr lang="pl-PL" sz="2400" b="1" spc="-9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30" dirty="0">
                <a:solidFill>
                  <a:srgbClr val="7B95A8"/>
                </a:solidFill>
                <a:cs typeface="Calibri"/>
              </a:rPr>
              <a:t>infrastruktura</a:t>
            </a:r>
            <a:r>
              <a:rPr lang="pl-PL" sz="2400" b="1" spc="-9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20" dirty="0">
                <a:solidFill>
                  <a:srgbClr val="7B95A8"/>
                </a:solidFill>
                <a:cs typeface="Calibri"/>
              </a:rPr>
              <a:t>i</a:t>
            </a:r>
            <a:r>
              <a:rPr lang="pl-PL" sz="2400" b="1" spc="-8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45" dirty="0">
                <a:solidFill>
                  <a:srgbClr val="7B95A8"/>
                </a:solidFill>
                <a:cs typeface="Calibri"/>
              </a:rPr>
              <a:t>wielofunkcyjność</a:t>
            </a:r>
            <a:endParaRPr lang="pl-PL" sz="2400" dirty="0">
              <a:cs typeface="Calibri"/>
            </a:endParaRPr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3323E866-E42A-4C40-A87D-3A27F821838D}"/>
              </a:ext>
            </a:extLst>
          </p:cNvPr>
          <p:cNvSpPr txBox="1"/>
          <p:nvPr/>
        </p:nvSpPr>
        <p:spPr>
          <a:xfrm>
            <a:off x="5385872" y="1026396"/>
            <a:ext cx="5548828" cy="3897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1200"/>
              </a:lnSpc>
              <a:spcBef>
                <a:spcPts val="95"/>
              </a:spcBef>
            </a:pP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Wielofunkcyjny charakter zielonej infrastruktury oznacza, że świadczy ona wiele usług, które zaspokajają wiele potrzeb. Rodzaje zielonej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potrzebne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zależą</a:t>
            </a:r>
            <a:r>
              <a:rPr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od</a:t>
            </a:r>
            <a:r>
              <a:rPr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ludzkich</a:t>
            </a:r>
            <a:r>
              <a:rPr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50" dirty="0" err="1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środowiskowych</a:t>
            </a:r>
            <a:r>
              <a:rPr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potrzeb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danej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lokalizacji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przykład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miasta</a:t>
            </a:r>
            <a:r>
              <a:rPr sz="1400" spc="2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wymagają</a:t>
            </a:r>
            <a:r>
              <a:rPr sz="1400" spc="2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przestrzeni</a:t>
            </a:r>
            <a:r>
              <a:rPr sz="1400" spc="2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sz="1400" spc="2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rekreacji</a:t>
            </a:r>
            <a:r>
              <a:rPr sz="1400" spc="2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z="1400" spc="2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funkcji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klimatycznych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sz="1400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takich</a:t>
            </a:r>
            <a:r>
              <a:rPr sz="1400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sz="1400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zmniejszenie</a:t>
            </a:r>
            <a:r>
              <a:rPr sz="1400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efektu</a:t>
            </a:r>
            <a:r>
              <a:rPr sz="1400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20" dirty="0" err="1">
                <a:solidFill>
                  <a:srgbClr val="4D4D4E"/>
                </a:solidFill>
                <a:latin typeface="Trebuchet MS"/>
                <a:cs typeface="Trebuchet MS"/>
              </a:rPr>
              <a:t>wyspy</a:t>
            </a:r>
            <a:r>
              <a:rPr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ciepła</a:t>
            </a:r>
            <a:r>
              <a:rPr sz="1400" spc="3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z="1400" spc="3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zarządzanie</a:t>
            </a:r>
            <a:r>
              <a:rPr sz="1400" spc="2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odpływem</a:t>
            </a:r>
            <a:r>
              <a:rPr sz="1400" spc="3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opadów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sz="1400" spc="2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Obszary</a:t>
            </a:r>
            <a:r>
              <a:rPr sz="1400" spc="3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50" dirty="0">
                <a:solidFill>
                  <a:srgbClr val="4D4D4E"/>
                </a:solidFill>
                <a:latin typeface="Trebuchet MS"/>
                <a:cs typeface="Trebuchet MS"/>
              </a:rPr>
              <a:t>o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charakterze</a:t>
            </a:r>
            <a:r>
              <a:rPr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wiejskim</a:t>
            </a:r>
            <a:r>
              <a:rPr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mogą</a:t>
            </a:r>
            <a:r>
              <a:rPr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wymagać</a:t>
            </a:r>
            <a:r>
              <a:rPr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siedlisk</a:t>
            </a:r>
            <a:r>
              <a:rPr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„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dzikich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”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sz="1400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celu</a:t>
            </a:r>
            <a:r>
              <a:rPr sz="1400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poprawy</a:t>
            </a:r>
            <a:r>
              <a:rPr sz="1400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łączności</a:t>
            </a:r>
            <a:r>
              <a:rPr sz="1400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między</a:t>
            </a:r>
            <a:r>
              <a:rPr sz="1400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głównymi</a:t>
            </a:r>
            <a:r>
              <a:rPr sz="1400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obszarami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o</a:t>
            </a:r>
            <a:r>
              <a:rPr sz="1400" spc="2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dużej</a:t>
            </a:r>
            <a:r>
              <a:rPr sz="1400" spc="2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wartości</a:t>
            </a:r>
            <a:r>
              <a:rPr sz="1400" spc="3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przyrodniczej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sz="1400" spc="2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takimi</a:t>
            </a:r>
            <a:r>
              <a:rPr sz="1400" spc="2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sz="1400" spc="2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obszary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Natura</a:t>
            </a:r>
            <a:r>
              <a:rPr sz="1400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2000</a:t>
            </a:r>
            <a:r>
              <a:rPr sz="1400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sz="1400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buforowania</a:t>
            </a:r>
            <a:r>
              <a:rPr sz="1400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gruntów</a:t>
            </a:r>
            <a:r>
              <a:rPr sz="1400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rolnych</a:t>
            </a:r>
            <a:r>
              <a:rPr sz="1400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sz="1400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20" dirty="0" err="1">
                <a:solidFill>
                  <a:srgbClr val="4D4D4E"/>
                </a:solidFill>
                <a:latin typeface="Trebuchet MS"/>
                <a:cs typeface="Trebuchet MS"/>
              </a:rPr>
              <a:t>celu</a:t>
            </a:r>
            <a:r>
              <a:rPr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ograniczenia</a:t>
            </a:r>
            <a:r>
              <a:rPr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wycieków</a:t>
            </a:r>
            <a:r>
              <a:rPr sz="1400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pestycydów</a:t>
            </a:r>
            <a:r>
              <a:rPr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nawozów</a:t>
            </a:r>
            <a:r>
              <a:rPr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do </a:t>
            </a:r>
            <a:r>
              <a:rPr sz="1400" spc="-25" dirty="0" err="1">
                <a:solidFill>
                  <a:srgbClr val="4D4D4E"/>
                </a:solidFill>
                <a:latin typeface="Trebuchet MS"/>
                <a:cs typeface="Trebuchet MS"/>
              </a:rPr>
              <a:t>wód</a:t>
            </a:r>
            <a:r>
              <a:rPr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sz="1400" spc="17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sz="1400" spc="18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celu</a:t>
            </a:r>
            <a:r>
              <a:rPr sz="1400" spc="18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pomocy</a:t>
            </a:r>
            <a:r>
              <a:rPr sz="1400" spc="18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sz="1400" spc="18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zapylaniu</a:t>
            </a:r>
            <a:r>
              <a:rPr sz="1400" spc="18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sz="1400" dirty="0" err="1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z="1400" spc="18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zwalczaniu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szkodników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endParaRPr sz="1400" dirty="0">
              <a:latin typeface="Trebuchet MS"/>
              <a:cs typeface="Trebuchet MS"/>
            </a:endParaRPr>
          </a:p>
          <a:p>
            <a:pPr marL="12700" marR="5715" algn="just">
              <a:lnSpc>
                <a:spcPct val="111200"/>
              </a:lnSpc>
              <a:spcBef>
                <a:spcPts val="600"/>
              </a:spcBef>
            </a:pPr>
            <a:r>
              <a:rPr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Krajobrazy</a:t>
            </a:r>
            <a:r>
              <a:rPr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przestrzenie</a:t>
            </a:r>
            <a:r>
              <a:rPr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zielone</a:t>
            </a:r>
            <a:r>
              <a:rPr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muszą</a:t>
            </a:r>
            <a:r>
              <a:rPr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planowane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sz="1400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myślą</a:t>
            </a:r>
            <a:r>
              <a:rPr sz="1400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o</a:t>
            </a:r>
            <a:r>
              <a:rPr sz="1400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ich</a:t>
            </a:r>
            <a:r>
              <a:rPr sz="1400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wielofunkcyjności</a:t>
            </a:r>
            <a:r>
              <a:rPr sz="1400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z="1400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uwzględniać</a:t>
            </a:r>
            <a:r>
              <a:rPr sz="1400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lokalne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potrzeby</a:t>
            </a:r>
            <a:r>
              <a:rPr sz="1400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sz="1400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to,</a:t>
            </a:r>
            <a:r>
              <a:rPr sz="1400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sz="1400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najlepiej</a:t>
            </a:r>
            <a:r>
              <a:rPr sz="1400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można</a:t>
            </a:r>
            <a:r>
              <a:rPr sz="1400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je</a:t>
            </a:r>
            <a:r>
              <a:rPr sz="1400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zaspokoić</a:t>
            </a:r>
            <a:r>
              <a:rPr sz="1400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25" dirty="0">
                <a:solidFill>
                  <a:srgbClr val="4D4D4E"/>
                </a:solidFill>
                <a:latin typeface="Trebuchet MS"/>
                <a:cs typeface="Trebuchet MS"/>
              </a:rPr>
              <a:t>za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pomocą</a:t>
            </a:r>
            <a:r>
              <a:rPr sz="1400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elementów</a:t>
            </a:r>
            <a:r>
              <a:rPr sz="1400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sz="1400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sz="1400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sz="1400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obrębie przestrzeni</a:t>
            </a:r>
            <a:r>
              <a:rPr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dirty="0">
                <a:solidFill>
                  <a:srgbClr val="4D4D4E"/>
                </a:solidFill>
                <a:latin typeface="Trebuchet MS"/>
                <a:cs typeface="Trebuchet MS"/>
              </a:rPr>
              <a:t>i/lub</a:t>
            </a:r>
            <a:r>
              <a:rPr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4D4D4E"/>
                </a:solidFill>
                <a:latin typeface="Trebuchet MS"/>
                <a:cs typeface="Trebuchet MS"/>
              </a:rPr>
              <a:t>krajobrazu.</a:t>
            </a:r>
            <a:endParaRPr sz="1400" dirty="0">
              <a:latin typeface="Trebuchet MS"/>
              <a:cs typeface="Trebuchet MS"/>
            </a:endParaRPr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id="{51527A17-EB03-4577-A2AF-6E8C7F151013}"/>
              </a:ext>
            </a:extLst>
          </p:cNvPr>
          <p:cNvSpPr txBox="1"/>
          <p:nvPr/>
        </p:nvSpPr>
        <p:spPr>
          <a:xfrm>
            <a:off x="507864" y="1026396"/>
            <a:ext cx="4045086" cy="5413020"/>
          </a:xfrm>
          <a:prstGeom prst="rect">
            <a:avLst/>
          </a:prstGeom>
          <a:solidFill>
            <a:srgbClr val="97C221">
              <a:alpha val="69804"/>
            </a:srgbClr>
          </a:solidFill>
        </p:spPr>
        <p:txBody>
          <a:bodyPr vert="horz" wrap="square" lIns="0" tIns="95250" rIns="0" bIns="0" rtlCol="0">
            <a:spAutoFit/>
          </a:bodyPr>
          <a:lstStyle/>
          <a:p>
            <a:pPr marL="137795" marR="114300" algn="just">
              <a:lnSpc>
                <a:spcPct val="111300"/>
              </a:lnSpc>
              <a:spcBef>
                <a:spcPts val="750"/>
              </a:spcBef>
            </a:pP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Zielone</a:t>
            </a:r>
            <a:r>
              <a:rPr sz="1400" i="1" spc="375" dirty="0">
                <a:solidFill>
                  <a:srgbClr val="4B4B4E"/>
                </a:solidFill>
                <a:latin typeface="Trebuchet MS"/>
                <a:cs typeface="Trebuchet MS"/>
              </a:rPr>
              <a:t> 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podejście</a:t>
            </a:r>
            <a:r>
              <a:rPr sz="1400" i="1" spc="375" dirty="0">
                <a:solidFill>
                  <a:srgbClr val="4B4B4E"/>
                </a:solidFill>
                <a:latin typeface="Trebuchet MS"/>
                <a:cs typeface="Trebuchet MS"/>
              </a:rPr>
              <a:t> 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do</a:t>
            </a:r>
            <a:r>
              <a:rPr sz="1400" i="1" spc="375" dirty="0">
                <a:solidFill>
                  <a:srgbClr val="4B4B4E"/>
                </a:solidFill>
                <a:latin typeface="Trebuchet MS"/>
                <a:cs typeface="Trebuchet MS"/>
              </a:rPr>
              <a:t> 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planowania</a:t>
            </a:r>
            <a:r>
              <a:rPr sz="1400" i="1" spc="380" dirty="0">
                <a:solidFill>
                  <a:srgbClr val="4B4B4E"/>
                </a:solidFill>
                <a:latin typeface="Trebuchet MS"/>
                <a:cs typeface="Trebuchet MS"/>
              </a:rPr>
              <a:t>   </a:t>
            </a:r>
            <a:r>
              <a:rPr sz="1400" i="1" spc="-50" dirty="0">
                <a:solidFill>
                  <a:srgbClr val="4B4B4E"/>
                </a:solidFill>
                <a:latin typeface="Trebuchet MS"/>
                <a:cs typeface="Trebuchet MS"/>
              </a:rPr>
              <a:t>i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zagospodarowania</a:t>
            </a:r>
            <a:r>
              <a:rPr sz="1400" i="1" spc="3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przestrzennego</a:t>
            </a:r>
            <a:r>
              <a:rPr sz="1400" i="1" spc="3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sz="1400" i="1" spc="3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oparciu</a:t>
            </a:r>
            <a:r>
              <a:rPr sz="1400" i="1" spc="3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50" dirty="0">
                <a:solidFill>
                  <a:srgbClr val="4B4B4E"/>
                </a:solidFill>
                <a:latin typeface="Trebuchet MS"/>
                <a:cs typeface="Trebuchet MS"/>
              </a:rPr>
              <a:t>o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zieloną</a:t>
            </a:r>
            <a:r>
              <a:rPr sz="14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infrastrukturę</a:t>
            </a:r>
            <a:r>
              <a:rPr sz="14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promuje</a:t>
            </a:r>
            <a:r>
              <a:rPr sz="14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najszerszy</a:t>
            </a:r>
            <a:r>
              <a:rPr sz="14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zakres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funkcji</a:t>
            </a:r>
            <a:r>
              <a:rPr sz="1400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sz="1400"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usług,</a:t>
            </a:r>
            <a:r>
              <a:rPr sz="1400"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które</a:t>
            </a:r>
            <a:r>
              <a:rPr sz="1400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mogą</a:t>
            </a:r>
            <a:r>
              <a:rPr sz="1400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być</a:t>
            </a:r>
            <a:r>
              <a:rPr sz="1400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realizowane</a:t>
            </a:r>
            <a:r>
              <a:rPr sz="1400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20" dirty="0">
                <a:solidFill>
                  <a:srgbClr val="4B4B4E"/>
                </a:solidFill>
                <a:latin typeface="Trebuchet MS"/>
                <a:cs typeface="Trebuchet MS"/>
              </a:rPr>
              <a:t>przy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wykorzystaniu</a:t>
            </a:r>
            <a:r>
              <a:rPr sz="1400" i="1" spc="4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tego</a:t>
            </a:r>
            <a:r>
              <a:rPr sz="1400" i="1" spc="459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samego</a:t>
            </a:r>
            <a:r>
              <a:rPr sz="1400" i="1" spc="4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atutu,</a:t>
            </a:r>
            <a:r>
              <a:rPr sz="1400" i="1" spc="4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uwalniając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największą</a:t>
            </a:r>
            <a:r>
              <a:rPr sz="1400" i="1" spc="229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liczbę</a:t>
            </a:r>
            <a:r>
              <a:rPr sz="1400" i="1" spc="229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korzyści.</a:t>
            </a:r>
            <a:r>
              <a:rPr sz="1400" i="1" spc="23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Takie</a:t>
            </a:r>
            <a:r>
              <a:rPr sz="1400" i="1" spc="23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podejście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pozwala</a:t>
            </a:r>
            <a:r>
              <a:rPr sz="1400" i="1" spc="4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wymagać</a:t>
            </a:r>
            <a:r>
              <a:rPr sz="1400" i="1" spc="4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więcej</a:t>
            </a:r>
            <a:r>
              <a:rPr sz="1400" i="1" spc="4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od</a:t>
            </a:r>
            <a:r>
              <a:rPr sz="1400" i="1" spc="43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ziemi</a:t>
            </a:r>
            <a:r>
              <a:rPr sz="1400" i="1" spc="4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sz="1400" i="1" spc="4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sposób zrównoważony;</a:t>
            </a:r>
            <a:r>
              <a:rPr sz="14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poprzez</a:t>
            </a:r>
            <a:r>
              <a:rPr sz="14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pomoc</a:t>
            </a:r>
            <a:r>
              <a:rPr sz="14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 określeniu,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20" dirty="0">
                <a:solidFill>
                  <a:srgbClr val="4B4B4E"/>
                </a:solidFill>
                <a:latin typeface="Trebuchet MS"/>
                <a:cs typeface="Trebuchet MS"/>
              </a:rPr>
              <a:t>kiedy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może</a:t>
            </a:r>
            <a:r>
              <a:rPr sz="1400" i="1" spc="15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ona</a:t>
            </a:r>
            <a:r>
              <a:rPr sz="1400" i="1" spc="16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przynieść</a:t>
            </a:r>
            <a:r>
              <a:rPr sz="1400" i="1" spc="16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wiele</a:t>
            </a:r>
            <a:r>
              <a:rPr sz="1400" i="1" spc="16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korzyści</a:t>
            </a:r>
            <a:r>
              <a:rPr sz="1400" i="1" spc="15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oraz</a:t>
            </a:r>
            <a:r>
              <a:rPr sz="1400" i="1" spc="16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spc="-50" dirty="0">
                <a:solidFill>
                  <a:srgbClr val="4B4B4E"/>
                </a:solidFill>
                <a:latin typeface="Trebuchet MS"/>
                <a:cs typeface="Trebuchet MS"/>
              </a:rPr>
              <a:t>w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zarządzaniu</a:t>
            </a:r>
            <a:r>
              <a:rPr sz="1400"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wieloma,</a:t>
            </a:r>
            <a:r>
              <a:rPr sz="1400" i="1" spc="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często</a:t>
            </a:r>
            <a:r>
              <a:rPr sz="1400" i="1" spc="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sprzecznymi</a:t>
            </a:r>
            <a:r>
              <a:rPr sz="1400" i="1" spc="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ze</a:t>
            </a:r>
            <a:r>
              <a:rPr sz="1400" i="1" spc="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20" dirty="0">
                <a:solidFill>
                  <a:srgbClr val="4B4B4E"/>
                </a:solidFill>
                <a:latin typeface="Trebuchet MS"/>
                <a:cs typeface="Trebuchet MS"/>
              </a:rPr>
              <a:t>sobą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naciskami</a:t>
            </a:r>
            <a:r>
              <a:rPr sz="14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sz="14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mieszkalnictwo,</a:t>
            </a:r>
            <a:r>
              <a:rPr sz="14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przemysł,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 transport,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energię,</a:t>
            </a:r>
            <a:r>
              <a:rPr sz="1400"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rolnictwo,</a:t>
            </a:r>
            <a:r>
              <a:rPr sz="1400"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ochronę</a:t>
            </a:r>
            <a:r>
              <a:rPr sz="1400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przyrody,</a:t>
            </a:r>
            <a:r>
              <a:rPr sz="1400"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rekreację</a:t>
            </a:r>
            <a:r>
              <a:rPr sz="1400" i="1" spc="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50" dirty="0">
                <a:solidFill>
                  <a:srgbClr val="4B4B4E"/>
                </a:solidFill>
                <a:latin typeface="Trebuchet MS"/>
                <a:cs typeface="Trebuchet MS"/>
              </a:rPr>
              <a:t>i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estetykę.</a:t>
            </a:r>
            <a:r>
              <a:rPr sz="14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Podkreślono</a:t>
            </a:r>
            <a:r>
              <a:rPr sz="14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sz="14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nim</a:t>
            </a:r>
            <a:r>
              <a:rPr sz="14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również,</a:t>
            </a:r>
            <a:r>
              <a:rPr sz="14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gdzie</a:t>
            </a:r>
            <a:r>
              <a:rPr sz="1400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20" dirty="0">
                <a:solidFill>
                  <a:srgbClr val="4B4B4E"/>
                </a:solidFill>
                <a:latin typeface="Trebuchet MS"/>
                <a:cs typeface="Trebuchet MS"/>
              </a:rPr>
              <a:t>ważne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jest</a:t>
            </a:r>
            <a:r>
              <a:rPr sz="1400" i="1" spc="12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zachowanie</a:t>
            </a:r>
            <a:r>
              <a:rPr sz="1400" i="1" spc="12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sz="1400" i="1" spc="12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ochrona</a:t>
            </a:r>
            <a:r>
              <a:rPr sz="1400" i="1" spc="12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pojedynczych</a:t>
            </a:r>
            <a:r>
              <a:rPr sz="1400" i="1" spc="12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spc="-25" dirty="0">
                <a:solidFill>
                  <a:srgbClr val="4B4B4E"/>
                </a:solidFill>
                <a:latin typeface="Trebuchet MS"/>
                <a:cs typeface="Trebuchet MS"/>
              </a:rPr>
              <a:t>lub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ograniczonych</a:t>
            </a:r>
            <a:r>
              <a:rPr sz="1400" i="1" spc="18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funkcji</a:t>
            </a:r>
            <a:r>
              <a:rPr sz="1400" i="1" spc="18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sz="1400" i="1" spc="18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usług</a:t>
            </a:r>
            <a:r>
              <a:rPr sz="1400" i="1" spc="18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związanych</a:t>
            </a:r>
            <a:r>
              <a:rPr sz="1400" i="1" spc="18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spc="-50" dirty="0">
                <a:solidFill>
                  <a:srgbClr val="4B4B4E"/>
                </a:solidFill>
                <a:latin typeface="Trebuchet MS"/>
                <a:cs typeface="Trebuchet MS"/>
              </a:rPr>
              <a:t>z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użytkowaniem</a:t>
            </a:r>
            <a:r>
              <a:rPr sz="1400" i="1" spc="12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gruntów,</a:t>
            </a:r>
            <a:r>
              <a:rPr sz="1400" i="1" spc="13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takich</a:t>
            </a:r>
            <a:r>
              <a:rPr sz="1400" i="1" spc="13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jak</a:t>
            </a:r>
            <a:r>
              <a:rPr sz="1400" i="1" spc="12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produkcja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podstawowa</a:t>
            </a:r>
            <a:r>
              <a:rPr sz="1400" i="1" spc="4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lub</a:t>
            </a:r>
            <a:r>
              <a:rPr sz="1400" i="1" spc="4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obszary</a:t>
            </a:r>
            <a:r>
              <a:rPr sz="1400" i="1" spc="459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o</a:t>
            </a:r>
            <a:r>
              <a:rPr sz="1400" i="1" spc="4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wysokiej</a:t>
            </a:r>
            <a:r>
              <a:rPr sz="1400" i="1" spc="4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wartości przyrodniczej.</a:t>
            </a:r>
            <a:endParaRPr sz="1400" dirty="0">
              <a:latin typeface="Trebuchet MS"/>
              <a:cs typeface="Trebuchet MS"/>
            </a:endParaRPr>
          </a:p>
          <a:p>
            <a:pPr marL="137795">
              <a:lnSpc>
                <a:spcPct val="100000"/>
              </a:lnSpc>
              <a:spcBef>
                <a:spcPts val="720"/>
              </a:spcBef>
            </a:pP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Landscape Institute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(2009),</a:t>
            </a:r>
            <a:r>
              <a:rPr sz="1400"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wykorzystano</a:t>
            </a:r>
            <a:r>
              <a:rPr sz="1400" i="1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400" i="1" spc="-50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endParaRPr sz="1400" dirty="0">
              <a:latin typeface="Trebuchet MS"/>
              <a:cs typeface="Trebuchet MS"/>
            </a:endParaRPr>
          </a:p>
          <a:p>
            <a:pPr marL="137795">
              <a:lnSpc>
                <a:spcPct val="100000"/>
              </a:lnSpc>
              <a:spcBef>
                <a:spcPts val="120"/>
              </a:spcBef>
            </a:pPr>
            <a:r>
              <a:rPr sz="1400" i="1" spc="-10" dirty="0">
                <a:solidFill>
                  <a:srgbClr val="4B4B4E"/>
                </a:solidFill>
                <a:latin typeface="Trebuchet MS"/>
                <a:cs typeface="Trebuchet MS"/>
              </a:rPr>
              <a:t>dostosowano</a:t>
            </a:r>
            <a:endParaRPr sz="1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978769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EA241C4D-F427-498E-BBBB-AE9EF4AADFEA}"/>
              </a:ext>
            </a:extLst>
          </p:cNvPr>
          <p:cNvSpPr txBox="1"/>
          <p:nvPr/>
        </p:nvSpPr>
        <p:spPr>
          <a:xfrm>
            <a:off x="2733039" y="470564"/>
            <a:ext cx="6725919" cy="443070"/>
          </a:xfrm>
          <a:prstGeom prst="rect">
            <a:avLst/>
          </a:prstGeom>
          <a:solidFill>
            <a:srgbClr val="7D92A4"/>
          </a:solidFill>
          <a:ln w="6096">
            <a:solidFill>
              <a:srgbClr val="7B95A8"/>
            </a:solidFill>
          </a:ln>
        </p:spPr>
        <p:txBody>
          <a:bodyPr vert="horz" wrap="square" lIns="0" tIns="73025" rIns="0" bIns="0" rtlCol="0">
            <a:spAutoFit/>
          </a:bodyPr>
          <a:lstStyle/>
          <a:p>
            <a:pPr marL="71120">
              <a:lnSpc>
                <a:spcPct val="100000"/>
              </a:lnSpc>
              <a:spcBef>
                <a:spcPts val="575"/>
              </a:spcBef>
            </a:pPr>
            <a:r>
              <a:rPr lang="pl-PL" sz="2400" b="1" spc="170" dirty="0">
                <a:solidFill>
                  <a:srgbClr val="FFFFFF"/>
                </a:solidFill>
                <a:latin typeface="Calibri"/>
                <a:cs typeface="Calibri"/>
              </a:rPr>
              <a:t>A. </a:t>
            </a:r>
            <a:r>
              <a:rPr sz="2400" b="1" spc="170" dirty="0" err="1">
                <a:solidFill>
                  <a:srgbClr val="FFFFFF"/>
                </a:solidFill>
                <a:latin typeface="Calibri"/>
                <a:cs typeface="Calibri"/>
              </a:rPr>
              <a:t>Korzyści</a:t>
            </a:r>
            <a:r>
              <a:rPr sz="2400" b="1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80" dirty="0">
                <a:solidFill>
                  <a:srgbClr val="FFFFFF"/>
                </a:solidFill>
                <a:latin typeface="Calibri"/>
                <a:cs typeface="Calibri"/>
              </a:rPr>
              <a:t>płynące</a:t>
            </a:r>
            <a:r>
              <a:rPr sz="24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85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2400" b="1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30" dirty="0">
                <a:solidFill>
                  <a:srgbClr val="FFFFFF"/>
                </a:solidFill>
                <a:latin typeface="Calibri"/>
                <a:cs typeface="Calibri"/>
              </a:rPr>
              <a:t>zielonej</a:t>
            </a:r>
            <a:r>
              <a:rPr sz="2400" b="1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20" dirty="0">
                <a:solidFill>
                  <a:srgbClr val="FFFFFF"/>
                </a:solidFill>
                <a:latin typeface="Calibri"/>
                <a:cs typeface="Calibri"/>
              </a:rPr>
              <a:t>infrastruktury</a:t>
            </a:r>
            <a:endParaRPr sz="2400" dirty="0">
              <a:latin typeface="Calibri"/>
              <a:cs typeface="Calibri"/>
            </a:endParaRPr>
          </a:p>
        </p:txBody>
      </p:sp>
      <p:pic>
        <p:nvPicPr>
          <p:cNvPr id="3" name="object 9">
            <a:extLst>
              <a:ext uri="{FF2B5EF4-FFF2-40B4-BE49-F238E27FC236}">
                <a16:creationId xmlns:a16="http://schemas.microsoft.com/office/drawing/2014/main" id="{AAD0FD65-F0D7-48D9-92B1-15F830C5FB9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35935" y="1041653"/>
            <a:ext cx="6120129" cy="4518656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C6BC7834-AF38-4865-AE2B-D1112F5B6FC3}"/>
              </a:ext>
            </a:extLst>
          </p:cNvPr>
          <p:cNvSpPr/>
          <p:nvPr/>
        </p:nvSpPr>
        <p:spPr>
          <a:xfrm>
            <a:off x="2501899" y="5816347"/>
            <a:ext cx="718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200" b="1" dirty="0">
                <a:solidFill>
                  <a:srgbClr val="7B95A8"/>
                </a:solidFill>
                <a:latin typeface="Trebuchet MS"/>
                <a:cs typeface="Trebuchet MS"/>
              </a:rPr>
              <a:t>Grupy</a:t>
            </a:r>
            <a:r>
              <a:rPr lang="pl-PL" sz="1200"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dirty="0">
                <a:solidFill>
                  <a:srgbClr val="7B95A8"/>
                </a:solidFill>
                <a:latin typeface="Trebuchet MS"/>
                <a:cs typeface="Trebuchet MS"/>
              </a:rPr>
              <a:t>korzyści</a:t>
            </a:r>
            <a:r>
              <a:rPr lang="pl-PL" sz="1200" b="1" spc="-2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spc="-10" dirty="0">
                <a:solidFill>
                  <a:srgbClr val="7B95A8"/>
                </a:solidFill>
                <a:latin typeface="Trebuchet MS"/>
                <a:cs typeface="Trebuchet MS"/>
              </a:rPr>
              <a:t>płynących</a:t>
            </a:r>
            <a:r>
              <a:rPr lang="pl-PL" sz="1200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dirty="0">
                <a:solidFill>
                  <a:srgbClr val="7B95A8"/>
                </a:solidFill>
                <a:latin typeface="Trebuchet MS"/>
                <a:cs typeface="Trebuchet MS"/>
              </a:rPr>
              <a:t>z</a:t>
            </a:r>
            <a:r>
              <a:rPr lang="pl-PL" sz="1200" b="1" spc="-1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dirty="0">
                <a:solidFill>
                  <a:srgbClr val="7B95A8"/>
                </a:solidFill>
                <a:latin typeface="Trebuchet MS"/>
                <a:cs typeface="Trebuchet MS"/>
              </a:rPr>
              <a:t>zielonej</a:t>
            </a:r>
            <a:r>
              <a:rPr lang="pl-PL" sz="1200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dirty="0">
                <a:solidFill>
                  <a:srgbClr val="7B95A8"/>
                </a:solidFill>
                <a:latin typeface="Trebuchet MS"/>
                <a:cs typeface="Trebuchet MS"/>
              </a:rPr>
              <a:t>infrastruktury</a:t>
            </a:r>
            <a:r>
              <a:rPr lang="pl-PL" sz="1200"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dirty="0">
                <a:solidFill>
                  <a:srgbClr val="7B95A8"/>
                </a:solidFill>
                <a:latin typeface="Trebuchet MS"/>
                <a:cs typeface="Trebuchet MS"/>
              </a:rPr>
              <a:t>(na</a:t>
            </a:r>
            <a:r>
              <a:rPr lang="pl-PL" sz="1200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dirty="0">
                <a:solidFill>
                  <a:srgbClr val="7B95A8"/>
                </a:solidFill>
                <a:latin typeface="Trebuchet MS"/>
                <a:cs typeface="Trebuchet MS"/>
              </a:rPr>
              <a:t>podstawie</a:t>
            </a:r>
            <a:r>
              <a:rPr lang="pl-PL" sz="1200" b="1" spc="-1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dirty="0">
                <a:solidFill>
                  <a:srgbClr val="7B95A8"/>
                </a:solidFill>
                <a:latin typeface="Trebuchet MS"/>
                <a:cs typeface="Trebuchet MS"/>
              </a:rPr>
              <a:t>Komisji</a:t>
            </a:r>
            <a:r>
              <a:rPr lang="pl-PL" sz="1200" b="1" spc="-2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spc="-10" dirty="0">
                <a:solidFill>
                  <a:srgbClr val="7B95A8"/>
                </a:solidFill>
                <a:latin typeface="Trebuchet MS"/>
                <a:cs typeface="Trebuchet MS"/>
              </a:rPr>
              <a:t>Europejskiej 2013b)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1896631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C6F638A4-3B1F-4702-891E-E80071F16F30}"/>
              </a:ext>
            </a:extLst>
          </p:cNvPr>
          <p:cNvSpPr/>
          <p:nvPr/>
        </p:nvSpPr>
        <p:spPr>
          <a:xfrm>
            <a:off x="357583" y="307171"/>
            <a:ext cx="3602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3500">
              <a:lnSpc>
                <a:spcPct val="100000"/>
              </a:lnSpc>
              <a:tabLst>
                <a:tab pos="334010" algn="l"/>
              </a:tabLst>
            </a:pPr>
            <a:r>
              <a:rPr lang="pl-PL" sz="2400" b="1" spc="-25" dirty="0">
                <a:solidFill>
                  <a:srgbClr val="7B95A8"/>
                </a:solidFill>
                <a:cs typeface="Calibri"/>
              </a:rPr>
              <a:t>1.</a:t>
            </a:r>
            <a:r>
              <a:rPr lang="pl-PL" sz="2400" b="1" dirty="0">
                <a:solidFill>
                  <a:srgbClr val="7B95A8"/>
                </a:solidFill>
                <a:cs typeface="Calibri"/>
              </a:rPr>
              <a:t>	</a:t>
            </a:r>
            <a:r>
              <a:rPr lang="pl-PL" sz="2400" b="1" spc="180" dirty="0">
                <a:solidFill>
                  <a:srgbClr val="7B95A8"/>
                </a:solidFill>
                <a:cs typeface="Calibri"/>
              </a:rPr>
              <a:t>Zdrowie</a:t>
            </a:r>
            <a:r>
              <a:rPr lang="pl-PL" sz="2400" b="1" spc="-10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20" dirty="0">
                <a:solidFill>
                  <a:srgbClr val="7B95A8"/>
                </a:solidFill>
                <a:cs typeface="Calibri"/>
              </a:rPr>
              <a:t>i</a:t>
            </a:r>
            <a:r>
              <a:rPr lang="pl-PL" sz="2400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60" dirty="0">
                <a:solidFill>
                  <a:srgbClr val="7B95A8"/>
                </a:solidFill>
                <a:cs typeface="Calibri"/>
              </a:rPr>
              <a:t>jakość</a:t>
            </a:r>
            <a:r>
              <a:rPr lang="pl-PL" sz="2400" b="1" spc="-10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45" dirty="0">
                <a:solidFill>
                  <a:srgbClr val="7B95A8"/>
                </a:solidFill>
                <a:cs typeface="Calibri"/>
              </a:rPr>
              <a:t>życia</a:t>
            </a:r>
            <a:endParaRPr lang="pl-PL" sz="2400" dirty="0">
              <a:cs typeface="Calibri"/>
            </a:endParaRPr>
          </a:p>
        </p:txBody>
      </p:sp>
      <p:pic>
        <p:nvPicPr>
          <p:cNvPr id="3" name="object 8">
            <a:extLst>
              <a:ext uri="{FF2B5EF4-FFF2-40B4-BE49-F238E27FC236}">
                <a16:creationId xmlns:a16="http://schemas.microsoft.com/office/drawing/2014/main" id="{B51B0BC9-ABDC-49DB-A392-21E1C3E0122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2453" y="1540140"/>
            <a:ext cx="2252848" cy="2204545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FEA54A59-F387-4875-9313-79FD0BA7107E}"/>
              </a:ext>
            </a:extLst>
          </p:cNvPr>
          <p:cNvSpPr/>
          <p:nvPr/>
        </p:nvSpPr>
        <p:spPr>
          <a:xfrm>
            <a:off x="2228601" y="1396264"/>
            <a:ext cx="8815449" cy="4065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54430" marR="55880" algn="just">
              <a:lnSpc>
                <a:spcPct val="111200"/>
              </a:lnSpc>
              <a:spcBef>
                <a:spcPts val="76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Wykazano,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że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elementy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infrastruktury,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parki,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tereny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leśne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otwarte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przestrzenie,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mają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pozytywny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wpływ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nasze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zdrowie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samopoczucie.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Zapewniają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miejsce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relaks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uprawianie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sportu,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pozytywnie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wpływając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nasze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zdrowie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fizyczne</a:t>
            </a:r>
            <a:r>
              <a:rPr lang="pl-PL" spc="5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psychiczne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(van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den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Berg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2015).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Zwiększony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dostęp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wysokiej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jakości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terenów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zielonych</a:t>
            </a:r>
            <a:r>
              <a:rPr lang="pl-PL" spc="3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3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obszarach</a:t>
            </a:r>
            <a:r>
              <a:rPr lang="pl-PL" spc="3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</a:t>
            </a:r>
            <a:r>
              <a:rPr lang="pl-PL" spc="3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ograniczonej</a:t>
            </a:r>
            <a:r>
              <a:rPr lang="pl-PL" spc="3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powierzchni</a:t>
            </a:r>
            <a:r>
              <a:rPr lang="pl-PL" spc="3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3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zmniejszyć</a:t>
            </a:r>
            <a:r>
              <a:rPr lang="pl-PL" spc="3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nierówności zdrowotne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pomiędzy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społecznościami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dzielnicami.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Przeprowadzone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Wielkiej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Brytanii</a:t>
            </a:r>
            <a:endParaRPr lang="pl-PL" dirty="0">
              <a:latin typeface="Trebuchet MS"/>
              <a:cs typeface="Trebuchet MS"/>
            </a:endParaRPr>
          </a:p>
          <a:p>
            <a:pPr marL="63500" marR="59690" algn="just">
              <a:lnSpc>
                <a:spcPct val="111300"/>
              </a:lnSpc>
              <a:spcBef>
                <a:spcPts val="5"/>
              </a:spcBef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badanie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wykazało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związek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między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zdrowiem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człowieka,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tym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przypadku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otyłością,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dostępem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terenów zielonych,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gdzie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ludzie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dostępem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terenów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zielonych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mieli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niższy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poziom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otyłości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Sakar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2017).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Podobnie wykazano,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istnieje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pozytywny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związek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między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życiem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terenach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zielonych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śmiertelnością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wynikającą</a:t>
            </a:r>
            <a:r>
              <a:rPr lang="pl-PL" spc="5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chorób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sercowo-naczyniowych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Gascon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2016).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40935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47854716-3E5B-42F5-8647-64D5773F252D}"/>
              </a:ext>
            </a:extLst>
          </p:cNvPr>
          <p:cNvSpPr txBox="1"/>
          <p:nvPr/>
        </p:nvSpPr>
        <p:spPr>
          <a:xfrm>
            <a:off x="1278971" y="998330"/>
            <a:ext cx="8252955" cy="18203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5" dirty="0">
                <a:solidFill>
                  <a:srgbClr val="FFFFFF"/>
                </a:solidFill>
                <a:latin typeface="Calibri"/>
                <a:cs typeface="Calibri"/>
              </a:rPr>
              <a:t>Uzdrowisko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0" dirty="0">
                <a:solidFill>
                  <a:srgbClr val="FFFFFF"/>
                </a:solidFill>
                <a:latin typeface="Calibri"/>
                <a:cs typeface="Calibri"/>
              </a:rPr>
              <a:t>Cieplice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120" dirty="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sz="14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0" dirty="0">
                <a:solidFill>
                  <a:srgbClr val="FFFFFF"/>
                </a:solidFill>
                <a:latin typeface="Calibri"/>
                <a:cs typeface="Calibri"/>
              </a:rPr>
              <a:t>rewitalizacja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5" dirty="0">
                <a:solidFill>
                  <a:srgbClr val="FFFFFF"/>
                </a:solidFill>
                <a:latin typeface="Calibri"/>
                <a:cs typeface="Calibri"/>
              </a:rPr>
              <a:t>Parku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Zdrojowego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8D1551AB-3654-4372-811E-C25ACF86B3E0}"/>
              </a:ext>
            </a:extLst>
          </p:cNvPr>
          <p:cNvSpPr txBox="1"/>
          <p:nvPr/>
        </p:nvSpPr>
        <p:spPr>
          <a:xfrm>
            <a:off x="4793303" y="1319640"/>
            <a:ext cx="6854279" cy="354366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1300"/>
              </a:lnSpc>
              <a:spcBef>
                <a:spcPts val="95"/>
              </a:spcBef>
            </a:pP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Przeprowadzona</a:t>
            </a:r>
            <a:r>
              <a:rPr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rewitalizacji</a:t>
            </a:r>
            <a:r>
              <a:rPr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Parku</a:t>
            </a:r>
            <a:r>
              <a:rPr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Zdrojowego</a:t>
            </a:r>
            <a:r>
              <a:rPr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o</a:t>
            </a:r>
            <a:r>
              <a:rPr sz="1600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powierzchni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około</a:t>
            </a:r>
            <a:r>
              <a:rPr sz="1600" i="1" spc="20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17</a:t>
            </a:r>
            <a:r>
              <a:rPr sz="1600" i="1" spc="2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ha,</a:t>
            </a:r>
            <a:r>
              <a:rPr sz="1600" i="1" spc="2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polegała</a:t>
            </a:r>
            <a:r>
              <a:rPr sz="1600" i="1" spc="2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sz="1600" i="1" spc="20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odbudowie</a:t>
            </a:r>
            <a:r>
              <a:rPr sz="1600" i="1" spc="2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układu</a:t>
            </a:r>
            <a:r>
              <a:rPr sz="1600" i="1" spc="20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dróg</a:t>
            </a:r>
            <a:r>
              <a:rPr sz="1600" i="1" spc="20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sz="1600" i="1" spc="2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ścieżek</a:t>
            </a:r>
            <a:r>
              <a:rPr sz="1600" i="1" spc="2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50" dirty="0">
                <a:solidFill>
                  <a:srgbClr val="4B4B4E"/>
                </a:solidFill>
                <a:latin typeface="Trebuchet MS"/>
                <a:cs typeface="Trebuchet MS"/>
              </a:rPr>
              <a:t>z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początku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XX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wieku.</a:t>
            </a:r>
            <a:r>
              <a:rPr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Nawierzchnie</a:t>
            </a:r>
            <a:r>
              <a:rPr sz="1600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wykonano z</a:t>
            </a:r>
            <a:r>
              <a:rPr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tzw.</a:t>
            </a:r>
            <a:r>
              <a:rPr sz="1600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naturalnego,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ulepszonego</a:t>
            </a:r>
            <a:r>
              <a:rPr sz="1600" i="1" spc="3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kruszywa</a:t>
            </a:r>
            <a:r>
              <a:rPr sz="1600" i="1" spc="3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dla</a:t>
            </a:r>
            <a:r>
              <a:rPr sz="1600" i="1" spc="3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nawierzchni</a:t>
            </a:r>
            <a:r>
              <a:rPr sz="1600" i="1" spc="4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żwirowej,</a:t>
            </a:r>
            <a:r>
              <a:rPr sz="1600" i="1" spc="4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łączonego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kostką</a:t>
            </a:r>
            <a:r>
              <a:rPr sz="1600" i="1" spc="2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granitową</a:t>
            </a:r>
            <a:r>
              <a:rPr sz="1600" i="1" spc="2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sz="1600" i="1" spc="3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obrzeżem</a:t>
            </a:r>
            <a:r>
              <a:rPr sz="1600" i="1" spc="2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gazonowym.</a:t>
            </a:r>
            <a:r>
              <a:rPr sz="1600" i="1" spc="3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Wnętrza</a:t>
            </a:r>
            <a:r>
              <a:rPr sz="1600" i="1" spc="2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parkowe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wzbogacono</a:t>
            </a:r>
            <a:r>
              <a:rPr sz="1600" i="1" spc="2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barwnymi</a:t>
            </a:r>
            <a:r>
              <a:rPr sz="1600" i="1" spc="25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rabatami</a:t>
            </a:r>
            <a:r>
              <a:rPr sz="1600" i="1" spc="2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roślin</a:t>
            </a:r>
            <a:r>
              <a:rPr sz="1600" i="1" spc="2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bylinowych</a:t>
            </a:r>
            <a:r>
              <a:rPr sz="1600" i="1" spc="2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sz="1600" i="1" spc="2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grupami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krzewów</a:t>
            </a:r>
            <a:r>
              <a:rPr sz="1600" i="1" spc="3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ozdobnych.</a:t>
            </a:r>
            <a:r>
              <a:rPr sz="1600" i="1" spc="3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Istniejąca</a:t>
            </a:r>
            <a:r>
              <a:rPr sz="1600" i="1" spc="3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fontanna</a:t>
            </a:r>
            <a:r>
              <a:rPr sz="1600" i="1" spc="3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została</a:t>
            </a:r>
            <a:r>
              <a:rPr sz="1600" i="1" spc="3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zastąpiona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trzema</a:t>
            </a:r>
            <a:r>
              <a:rPr sz="1600" i="1" spc="1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fontannami</a:t>
            </a:r>
            <a:r>
              <a:rPr sz="1600" i="1" spc="1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otoczonymi</a:t>
            </a:r>
            <a:r>
              <a:rPr sz="1600" i="1" spc="1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kwaterami</a:t>
            </a:r>
            <a:r>
              <a:rPr sz="1600" i="1" spc="1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kwiatowymi.</a:t>
            </a:r>
            <a:r>
              <a:rPr sz="1600" i="1" spc="1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Układ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nowych</a:t>
            </a:r>
            <a:r>
              <a:rPr sz="1600" i="1" spc="3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fontann</a:t>
            </a:r>
            <a:r>
              <a:rPr sz="1600" i="1" spc="3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jest</a:t>
            </a:r>
            <a:r>
              <a:rPr sz="1600" i="1" spc="3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jednym</a:t>
            </a:r>
            <a:r>
              <a:rPr sz="1600" i="1" spc="3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sz="1600" i="1" spc="3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najważniejszych</a:t>
            </a:r>
            <a:r>
              <a:rPr sz="1600" i="1" spc="3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elementów kompozycji</a:t>
            </a:r>
            <a:r>
              <a:rPr sz="1600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parku.</a:t>
            </a:r>
            <a:r>
              <a:rPr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Jednym</a:t>
            </a:r>
            <a:r>
              <a:rPr sz="1600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głównych</a:t>
            </a:r>
            <a:r>
              <a:rPr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zamierzeń</a:t>
            </a:r>
            <a:r>
              <a:rPr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było</a:t>
            </a:r>
            <a:r>
              <a:rPr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połączenie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zwiększenia</a:t>
            </a:r>
            <a:r>
              <a:rPr sz="1600" i="1" spc="4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wilgotności</a:t>
            </a:r>
            <a:r>
              <a:rPr sz="1600" i="1" spc="409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powietrza</a:t>
            </a:r>
            <a:r>
              <a:rPr sz="1600" i="1" spc="4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sz="1600" i="1" spc="4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wydzielaniem</a:t>
            </a:r>
            <a:r>
              <a:rPr sz="1600" i="1" spc="4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olejków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eterycznych</a:t>
            </a:r>
            <a:r>
              <a:rPr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przez</a:t>
            </a:r>
            <a:r>
              <a:rPr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wybrane</a:t>
            </a:r>
            <a:r>
              <a:rPr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gatunki</a:t>
            </a:r>
            <a:r>
              <a:rPr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roślin.</a:t>
            </a:r>
            <a:r>
              <a:rPr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Działanie</a:t>
            </a:r>
            <a:r>
              <a:rPr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>
                <a:solidFill>
                  <a:srgbClr val="4B4B4E"/>
                </a:solidFill>
                <a:latin typeface="Trebuchet MS"/>
                <a:cs typeface="Trebuchet MS"/>
              </a:rPr>
              <a:t>to</a:t>
            </a:r>
            <a:r>
              <a:rPr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dirty="0" err="1">
                <a:solidFill>
                  <a:srgbClr val="4B4B4E"/>
                </a:solidFill>
                <a:latin typeface="Trebuchet MS"/>
                <a:cs typeface="Trebuchet MS"/>
              </a:rPr>
              <a:t>miało</a:t>
            </a:r>
            <a:r>
              <a:rPr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1600" i="1" spc="-25" dirty="0" err="1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celu stworzenie wyjątkowych warunków sprzyjających rekonwalescencji kuracjuszy.</a:t>
            </a:r>
            <a:endParaRPr sz="1600" dirty="0">
              <a:latin typeface="Trebuchet MS"/>
              <a:cs typeface="Trebuchet MS"/>
            </a:endParaRPr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FADDF5E8-C9AA-4A97-B4EB-3473F5ACE9CC}"/>
              </a:ext>
            </a:extLst>
          </p:cNvPr>
          <p:cNvSpPr txBox="1"/>
          <p:nvPr/>
        </p:nvSpPr>
        <p:spPr>
          <a:xfrm>
            <a:off x="1031305" y="5817056"/>
            <a:ext cx="440768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900" i="1" dirty="0" err="1">
                <a:solidFill>
                  <a:srgbClr val="4B4B4E"/>
                </a:solidFill>
                <a:latin typeface="Trebuchet MS"/>
                <a:cs typeface="Trebuchet MS"/>
              </a:rPr>
              <a:t>Zdjęcie</a:t>
            </a:r>
            <a:r>
              <a:rPr sz="900" i="1" dirty="0">
                <a:solidFill>
                  <a:srgbClr val="4B4B4E"/>
                </a:solidFill>
                <a:latin typeface="Trebuchet MS"/>
                <a:cs typeface="Trebuchet MS"/>
              </a:rPr>
              <a:t>:</a:t>
            </a:r>
            <a:r>
              <a:rPr sz="9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900" i="1" dirty="0">
                <a:solidFill>
                  <a:srgbClr val="4B4B4E"/>
                </a:solidFill>
                <a:latin typeface="Trebuchet MS"/>
                <a:cs typeface="Trebuchet MS"/>
              </a:rPr>
              <a:t>SuperGlob</a:t>
            </a:r>
            <a:r>
              <a:rPr sz="9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900" i="1" dirty="0">
                <a:solidFill>
                  <a:srgbClr val="4B4B4E"/>
                </a:solidFill>
                <a:latin typeface="Trebuchet MS"/>
                <a:cs typeface="Trebuchet MS"/>
              </a:rPr>
              <a:t>[CC</a:t>
            </a:r>
            <a:r>
              <a:rPr sz="9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900" i="1" dirty="0">
                <a:solidFill>
                  <a:srgbClr val="4B4B4E"/>
                </a:solidFill>
                <a:latin typeface="Trebuchet MS"/>
                <a:cs typeface="Trebuchet MS"/>
              </a:rPr>
              <a:t>BY</a:t>
            </a:r>
            <a:r>
              <a:rPr sz="9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sz="900" i="1" spc="-10" dirty="0">
                <a:solidFill>
                  <a:srgbClr val="4B4B4E"/>
                </a:solidFill>
                <a:latin typeface="Trebuchet MS"/>
                <a:cs typeface="Trebuchet MS"/>
              </a:rPr>
              <a:t>(</a:t>
            </a:r>
            <a:r>
              <a:rPr sz="900" b="1" i="1" spc="-10" dirty="0">
                <a:solidFill>
                  <a:srgbClr val="003399"/>
                </a:solidFill>
                <a:latin typeface="Trebuchet MS"/>
                <a:cs typeface="Trebuchet MS"/>
              </a:rPr>
              <a:t>https://creativecommons.org/licenses/by/3.0</a:t>
            </a:r>
            <a:r>
              <a:rPr sz="900" i="1" spc="-10" dirty="0">
                <a:solidFill>
                  <a:srgbClr val="4B4B4E"/>
                </a:solidFill>
                <a:latin typeface="Trebuchet MS"/>
                <a:cs typeface="Trebuchet MS"/>
              </a:rPr>
              <a:t>)]</a:t>
            </a:r>
            <a:endParaRPr sz="900" dirty="0">
              <a:latin typeface="Trebuchet MS"/>
              <a:cs typeface="Trebuchet MS"/>
            </a:endParaRPr>
          </a:p>
        </p:txBody>
      </p:sp>
      <p:pic>
        <p:nvPicPr>
          <p:cNvPr id="6" name="object 9">
            <a:hlinkClick r:id="rId2"/>
            <a:extLst>
              <a:ext uri="{FF2B5EF4-FFF2-40B4-BE49-F238E27FC236}">
                <a16:creationId xmlns:a16="http://schemas.microsoft.com/office/drawing/2014/main" id="{134BDD1A-5D85-4DA8-9E3D-D2634DE3578A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2866" y="1682339"/>
            <a:ext cx="4298868" cy="274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64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35757E1D-0755-4078-963B-1A240658C25A}"/>
              </a:ext>
            </a:extLst>
          </p:cNvPr>
          <p:cNvSpPr/>
          <p:nvPr/>
        </p:nvSpPr>
        <p:spPr>
          <a:xfrm>
            <a:off x="541474" y="461550"/>
            <a:ext cx="72850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2400" b="1" dirty="0">
                <a:solidFill>
                  <a:srgbClr val="7B95A8"/>
                </a:solidFill>
                <a:cs typeface="Calibri"/>
              </a:rPr>
              <a:t>2.</a:t>
            </a:r>
            <a:r>
              <a:rPr lang="pl-PL" sz="2400" b="1" spc="32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90" dirty="0">
                <a:solidFill>
                  <a:srgbClr val="7B95A8"/>
                </a:solidFill>
                <a:cs typeface="Calibri"/>
              </a:rPr>
              <a:t>Zwiększona</a:t>
            </a:r>
            <a:r>
              <a:rPr lang="pl-PL" sz="2400" b="1" spc="-7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65" dirty="0">
                <a:solidFill>
                  <a:srgbClr val="7B95A8"/>
                </a:solidFill>
                <a:cs typeface="Calibri"/>
              </a:rPr>
              <a:t>efektywność</a:t>
            </a:r>
            <a:r>
              <a:rPr lang="pl-PL" sz="2400" b="1" spc="-8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90" dirty="0">
                <a:solidFill>
                  <a:srgbClr val="7B95A8"/>
                </a:solidFill>
                <a:cs typeface="Calibri"/>
              </a:rPr>
              <a:t>zasobów</a:t>
            </a:r>
            <a:r>
              <a:rPr lang="pl-PL" sz="2400" b="1" spc="-7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45" dirty="0">
                <a:solidFill>
                  <a:srgbClr val="7B95A8"/>
                </a:solidFill>
                <a:cs typeface="Calibri"/>
              </a:rPr>
              <a:t>naturalnych</a:t>
            </a:r>
            <a:endParaRPr lang="pl-PL" sz="2400" dirty="0">
              <a:cs typeface="Calibri"/>
            </a:endParaRPr>
          </a:p>
        </p:txBody>
      </p:sp>
      <p:pic>
        <p:nvPicPr>
          <p:cNvPr id="3" name="object 6">
            <a:extLst>
              <a:ext uri="{FF2B5EF4-FFF2-40B4-BE49-F238E27FC236}">
                <a16:creationId xmlns:a16="http://schemas.microsoft.com/office/drawing/2014/main" id="{3C2133D2-A95C-453D-9587-B0595004A7A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3899" y="1476806"/>
            <a:ext cx="1793669" cy="1952194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68180D47-EA34-40ED-9A67-EDB64D4E48BB}"/>
              </a:ext>
            </a:extLst>
          </p:cNvPr>
          <p:cNvSpPr/>
          <p:nvPr/>
        </p:nvSpPr>
        <p:spPr>
          <a:xfrm>
            <a:off x="1682337" y="1023411"/>
            <a:ext cx="8570026" cy="52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3945" marR="5080" algn="just">
              <a:lnSpc>
                <a:spcPct val="111500"/>
              </a:lnSpc>
              <a:spcBef>
                <a:spcPts val="760"/>
              </a:spcBef>
            </a:pPr>
            <a:r>
              <a:rPr lang="pl-PL" sz="2000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ykorzystanie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podejścia opartego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infrastrukturze może poprawić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wydajność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zasobów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naturalnych.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Przykładem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wykorzystanie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elementów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tejże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krajobrazie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celu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utrzymania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żyzności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gleby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poprzez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zmniejszenie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strat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spowodowanych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jej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wysychaniem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erozją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wietrzną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wodną.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Elementy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infrastruktury,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miedze,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żywopłoty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pasy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dzikiej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roślinności</a:t>
            </a:r>
            <a:r>
              <a:rPr lang="pl-PL" spc="3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3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krajobrazie</a:t>
            </a:r>
            <a:r>
              <a:rPr lang="pl-PL" spc="3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rolniczym</a:t>
            </a:r>
            <a:r>
              <a:rPr lang="pl-PL" spc="3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wspomagają</a:t>
            </a:r>
            <a:r>
              <a:rPr lang="pl-PL" spc="3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zapylanie</a:t>
            </a:r>
            <a:r>
              <a:rPr lang="pl-PL" spc="3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3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stanowią</a:t>
            </a:r>
            <a:r>
              <a:rPr lang="pl-PL" spc="3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siedlisko</a:t>
            </a:r>
            <a:r>
              <a:rPr lang="pl-PL" spc="3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naturalnych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drapieżników</a:t>
            </a:r>
            <a:r>
              <a:rPr lang="pl-PL" spc="1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eliminujących</a:t>
            </a:r>
            <a:r>
              <a:rPr lang="pl-PL" spc="1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szkodniki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niszczące</a:t>
            </a:r>
            <a:r>
              <a:rPr lang="pl-PL" spc="1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uprawy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rolne</a:t>
            </a:r>
            <a:r>
              <a:rPr lang="pl-PL" spc="1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Bommarco</a:t>
            </a:r>
            <a:r>
              <a:rPr lang="pl-PL" spc="1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2013).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Również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błękitna</a:t>
            </a:r>
            <a:r>
              <a:rPr lang="pl-PL" spc="3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3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stanowi</a:t>
            </a:r>
            <a:r>
              <a:rPr lang="pl-PL" spc="3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ważny</a:t>
            </a:r>
            <a:r>
              <a:rPr lang="pl-PL" spc="3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element</a:t>
            </a:r>
            <a:r>
              <a:rPr lang="pl-PL" spc="3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utrzymania</a:t>
            </a:r>
            <a:r>
              <a:rPr lang="pl-PL" spc="3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zasobów</a:t>
            </a:r>
            <a:r>
              <a:rPr lang="pl-PL" spc="3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słodkiej</a:t>
            </a:r>
            <a:r>
              <a:rPr lang="pl-PL" spc="3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wody</a:t>
            </a:r>
            <a:r>
              <a:rPr lang="pl-PL" spc="3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poprzez</a:t>
            </a:r>
            <a:endParaRPr lang="pl-PL" dirty="0">
              <a:latin typeface="Trebuchet MS"/>
              <a:cs typeface="Trebuchet MS"/>
            </a:endParaRPr>
          </a:p>
          <a:p>
            <a:pPr marL="12700" algn="just">
              <a:lnSpc>
                <a:spcPct val="100000"/>
              </a:lnSpc>
              <a:spcBef>
                <a:spcPts val="12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tworzenie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zbiorników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wodnych,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stawy,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mokradła,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ograniczają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spływ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opadów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zasilają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gruntowe.</a:t>
            </a:r>
            <a:endParaRPr lang="pl-PL" dirty="0">
              <a:latin typeface="Trebuchet MS"/>
              <a:cs typeface="Trebuchet MS"/>
            </a:endParaRPr>
          </a:p>
          <a:p>
            <a:pPr marL="12700" marR="6350" indent="-635" algn="just">
              <a:lnSpc>
                <a:spcPct val="111500"/>
              </a:lnSpc>
              <a:spcBef>
                <a:spcPts val="565"/>
              </a:spcBef>
            </a:pP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Powyższą</a:t>
            </a:r>
            <a:r>
              <a:rPr lang="pl-PL" sz="2000" b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korzyść</a:t>
            </a:r>
            <a:r>
              <a:rPr lang="pl-PL" sz="2000" b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dostarczają</a:t>
            </a:r>
            <a:r>
              <a:rPr lang="pl-PL" sz="2000" b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następujące</a:t>
            </a:r>
            <a:r>
              <a:rPr lang="pl-PL" sz="2000" b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typy</a:t>
            </a:r>
            <a:r>
              <a:rPr lang="pl-PL" sz="2000" b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funkcji</a:t>
            </a:r>
            <a:r>
              <a:rPr lang="pl-PL" sz="2000" b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krajobrazowych:</a:t>
            </a:r>
            <a:r>
              <a:rPr lang="pl-PL" sz="2000" b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Tworzenie</a:t>
            </a:r>
            <a:r>
              <a:rPr lang="pl-PL" sz="2000" b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gleb,</a:t>
            </a:r>
            <a:r>
              <a:rPr lang="pl-PL" sz="2000" b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spc="-10" dirty="0">
                <a:solidFill>
                  <a:srgbClr val="4B4B4E"/>
                </a:solidFill>
                <a:latin typeface="Trebuchet MS"/>
                <a:cs typeface="Trebuchet MS"/>
              </a:rPr>
              <a:t>Regulacja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zawartości</a:t>
            </a:r>
            <a:r>
              <a:rPr lang="pl-PL" sz="2000" b="1" spc="3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składników</a:t>
            </a:r>
            <a:r>
              <a:rPr lang="pl-PL" sz="2000" b="1" spc="3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biogennych,</a:t>
            </a:r>
            <a:r>
              <a:rPr lang="pl-PL" sz="2000" b="1" spc="3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Zapylanie,</a:t>
            </a:r>
            <a:r>
              <a:rPr lang="pl-PL" sz="2000" b="1" spc="3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Żywność,</a:t>
            </a:r>
            <a:r>
              <a:rPr lang="pl-PL" sz="2000" b="1" spc="4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Surowce,</a:t>
            </a:r>
            <a:r>
              <a:rPr lang="pl-PL" sz="2000" b="1" spc="3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Kontrola</a:t>
            </a:r>
            <a:r>
              <a:rPr lang="pl-PL" sz="2000" b="1" spc="3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dirty="0">
                <a:solidFill>
                  <a:srgbClr val="4B4B4E"/>
                </a:solidFill>
                <a:latin typeface="Trebuchet MS"/>
                <a:cs typeface="Trebuchet MS"/>
              </a:rPr>
              <a:t>biologiczna,</a:t>
            </a:r>
            <a:r>
              <a:rPr lang="pl-PL" sz="2000" b="1" spc="3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2000" b="1" spc="-10" dirty="0">
                <a:solidFill>
                  <a:srgbClr val="4B4B4E"/>
                </a:solidFill>
                <a:latin typeface="Trebuchet MS"/>
                <a:cs typeface="Trebuchet MS"/>
              </a:rPr>
              <a:t>Zasoby genetyczne.</a:t>
            </a:r>
            <a:endParaRPr lang="pl-PL" sz="20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1411950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43AE4708-4FC6-4530-819B-BB9E2228A1B9}"/>
              </a:ext>
            </a:extLst>
          </p:cNvPr>
          <p:cNvSpPr txBox="1"/>
          <p:nvPr/>
        </p:nvSpPr>
        <p:spPr>
          <a:xfrm>
            <a:off x="503118" y="455656"/>
            <a:ext cx="6156960" cy="18203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50" dirty="0">
                <a:solidFill>
                  <a:srgbClr val="FFFFFF"/>
                </a:solidFill>
                <a:latin typeface="Calibri"/>
                <a:cs typeface="Calibri"/>
              </a:rPr>
              <a:t>Zwiększona</a:t>
            </a:r>
            <a:r>
              <a:rPr sz="14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efektywność</a:t>
            </a:r>
            <a:r>
              <a:rPr sz="14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50" dirty="0">
                <a:solidFill>
                  <a:srgbClr val="FFFFFF"/>
                </a:solidFill>
                <a:latin typeface="Calibri"/>
                <a:cs typeface="Calibri"/>
              </a:rPr>
              <a:t>zasobów</a:t>
            </a:r>
            <a:r>
              <a:rPr sz="14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0" dirty="0">
                <a:solidFill>
                  <a:srgbClr val="FFFFFF"/>
                </a:solidFill>
                <a:latin typeface="Calibri"/>
                <a:cs typeface="Calibri"/>
              </a:rPr>
              <a:t>naturalnych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8D3637E9-3A9F-42B5-8337-63D53D108A2D}"/>
              </a:ext>
            </a:extLst>
          </p:cNvPr>
          <p:cNvSpPr txBox="1"/>
          <p:nvPr/>
        </p:nvSpPr>
        <p:spPr>
          <a:xfrm>
            <a:off x="1753590" y="951072"/>
            <a:ext cx="10265742" cy="58057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32100" marR="6985" algn="just">
              <a:lnSpc>
                <a:spcPct val="111300"/>
              </a:lnSpc>
              <a:spcBef>
                <a:spcPts val="95"/>
              </a:spcBef>
            </a:pP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Rzeźba</a:t>
            </a:r>
            <a:r>
              <a:rPr i="1" spc="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Kotliny</a:t>
            </a:r>
            <a:r>
              <a:rPr i="1" spc="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Jeleniogórskiej</a:t>
            </a:r>
            <a:r>
              <a:rPr i="1" spc="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jest</a:t>
            </a:r>
            <a:r>
              <a:rPr i="1" spc="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urozmaicona</a:t>
            </a:r>
            <a:r>
              <a:rPr i="1" spc="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–</a:t>
            </a:r>
            <a:r>
              <a:rPr i="1" spc="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znajdują</a:t>
            </a:r>
            <a:r>
              <a:rPr i="1" spc="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25" dirty="0">
                <a:solidFill>
                  <a:srgbClr val="404040"/>
                </a:solidFill>
                <a:latin typeface="Trebuchet MS"/>
                <a:cs typeface="Trebuchet MS"/>
              </a:rPr>
              <a:t>się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tu</a:t>
            </a:r>
            <a:r>
              <a:rPr i="1" spc="2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zarówno</a:t>
            </a:r>
            <a:r>
              <a:rPr i="1" spc="254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zupełnie</a:t>
            </a:r>
            <a:r>
              <a:rPr i="1" spc="254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płaskie</a:t>
            </a:r>
            <a:r>
              <a:rPr i="1" spc="26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obniżenia</a:t>
            </a:r>
            <a:r>
              <a:rPr i="1" spc="2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i="1" spc="24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płaskodenne</a:t>
            </a:r>
            <a:r>
              <a:rPr i="1" spc="26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doliny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rzeczne</a:t>
            </a:r>
            <a:r>
              <a:rPr i="1" spc="8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jak</a:t>
            </a:r>
            <a:r>
              <a:rPr i="1" spc="10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wyspowe</a:t>
            </a:r>
            <a:r>
              <a:rPr i="1" spc="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wzgórza,</a:t>
            </a:r>
            <a:r>
              <a:rPr i="1" spc="1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często</a:t>
            </a:r>
            <a:r>
              <a:rPr i="1" spc="8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ze</a:t>
            </a:r>
            <a:r>
              <a:rPr i="1" spc="1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skałkami.</a:t>
            </a:r>
            <a:r>
              <a:rPr i="1" spc="10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Obniżenia,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wypełnione</a:t>
            </a:r>
            <a:r>
              <a:rPr i="1" spc="29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osadami</a:t>
            </a:r>
            <a:r>
              <a:rPr i="1" spc="2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polodowcowymi,</a:t>
            </a:r>
            <a:r>
              <a:rPr i="1" spc="28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sprzyjały</a:t>
            </a:r>
            <a:r>
              <a:rPr i="1" spc="28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powstawaniu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mokradeł</a:t>
            </a:r>
            <a:r>
              <a:rPr i="1" spc="18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i="1" spc="18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torfowisk</a:t>
            </a:r>
            <a:r>
              <a:rPr i="1" spc="18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i="1" spc="18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człowiek</a:t>
            </a:r>
            <a:r>
              <a:rPr i="1" spc="18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zaczął</a:t>
            </a:r>
            <a:r>
              <a:rPr i="1" spc="18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wykorzystywać</a:t>
            </a:r>
            <a:r>
              <a:rPr i="1" spc="18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je</a:t>
            </a:r>
            <a:r>
              <a:rPr i="1" spc="18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25" dirty="0">
                <a:solidFill>
                  <a:srgbClr val="404040"/>
                </a:solidFill>
                <a:latin typeface="Trebuchet MS"/>
                <a:cs typeface="Trebuchet MS"/>
              </a:rPr>
              <a:t>do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zakładaniu</a:t>
            </a:r>
            <a:r>
              <a:rPr i="1" spc="29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stawów</a:t>
            </a:r>
            <a:r>
              <a:rPr i="1" spc="2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hodowlanych.</a:t>
            </a:r>
            <a:r>
              <a:rPr i="1" spc="2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i="1" spc="28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Kotlinie</a:t>
            </a:r>
            <a:r>
              <a:rPr i="1" spc="28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Jeleniogórskiej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mamy</a:t>
            </a:r>
            <a:r>
              <a:rPr i="1" spc="459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obecnie</a:t>
            </a:r>
            <a:r>
              <a:rPr i="1" spc="459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r>
              <a:rPr i="1" spc="4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obszary</a:t>
            </a:r>
            <a:r>
              <a:rPr i="1" spc="47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Natura</a:t>
            </a:r>
            <a:r>
              <a:rPr i="1" spc="459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2000</a:t>
            </a:r>
            <a:r>
              <a:rPr i="1" spc="4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chroniące</a:t>
            </a:r>
            <a:r>
              <a:rPr i="1" spc="459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obszary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podmokłe</a:t>
            </a:r>
            <a:r>
              <a:rPr i="1" spc="-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i="1" spc="-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bagienne</a:t>
            </a:r>
            <a:r>
              <a:rPr i="1" spc="-4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oraz</a:t>
            </a:r>
            <a:r>
              <a:rPr i="1" spc="-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kompleksy</a:t>
            </a:r>
            <a:r>
              <a:rPr i="1" spc="-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stawów:</a:t>
            </a:r>
            <a:r>
              <a:rPr i="1" spc="-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PLH020076</a:t>
            </a:r>
            <a:r>
              <a:rPr i="1" spc="-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Źródła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Pijawnika,</a:t>
            </a:r>
            <a:r>
              <a:rPr i="1" spc="1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PLH020044</a:t>
            </a:r>
            <a:r>
              <a:rPr i="1" spc="1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Stawy</a:t>
            </a:r>
            <a:r>
              <a:rPr i="1" spc="1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Sobieszowskie,</a:t>
            </a:r>
            <a:r>
              <a:rPr i="1" spc="1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PLH020075</a:t>
            </a:r>
            <a:r>
              <a:rPr i="1" spc="1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Stawy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Karpnickie</a:t>
            </a:r>
            <a:r>
              <a:rPr i="1" spc="36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i="1" spc="36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PLH020105</a:t>
            </a:r>
            <a:r>
              <a:rPr i="1" spc="370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Trzcińskie</a:t>
            </a:r>
            <a:r>
              <a:rPr i="1" spc="36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Mokradła.</a:t>
            </a:r>
            <a:r>
              <a:rPr i="1" spc="370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Cenne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przyrodniczo,</a:t>
            </a:r>
            <a:r>
              <a:rPr i="1" spc="15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choć</a:t>
            </a:r>
            <a:r>
              <a:rPr i="1" spc="160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nie</a:t>
            </a:r>
            <a:r>
              <a:rPr i="1" spc="15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objęte</a:t>
            </a:r>
            <a:r>
              <a:rPr i="1" spc="15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ochroną</a:t>
            </a:r>
            <a:r>
              <a:rPr i="1" spc="15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są</a:t>
            </a:r>
            <a:r>
              <a:rPr i="1" spc="160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także</a:t>
            </a:r>
            <a:r>
              <a:rPr i="1" spc="150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liczne gospodarstwa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rybackie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(Kotlina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Jeleniogórska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słynie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ze</a:t>
            </a:r>
            <a:r>
              <a:rPr i="1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smażalni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ryb),</a:t>
            </a:r>
            <a:r>
              <a:rPr i="1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których</a:t>
            </a:r>
            <a:r>
              <a:rPr i="1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wyróżniają</a:t>
            </a:r>
            <a:r>
              <a:rPr i="1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się</a:t>
            </a:r>
            <a:r>
              <a:rPr i="1" spc="-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„Stawy</a:t>
            </a:r>
            <a:r>
              <a:rPr i="1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Podgórzyńskie”</a:t>
            </a:r>
            <a:r>
              <a:rPr i="1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i="1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pow.</a:t>
            </a:r>
            <a:r>
              <a:rPr i="1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25" dirty="0">
                <a:solidFill>
                  <a:srgbClr val="404040"/>
                </a:solidFill>
                <a:latin typeface="Trebuchet MS"/>
                <a:cs typeface="Trebuchet MS"/>
              </a:rPr>
              <a:t>106</a:t>
            </a:r>
            <a:endParaRPr dirty="0">
              <a:latin typeface="Trebuchet MS"/>
              <a:cs typeface="Trebuchet MS"/>
            </a:endParaRPr>
          </a:p>
          <a:p>
            <a:pPr marL="12700" marR="5080" algn="just">
              <a:lnSpc>
                <a:spcPct val="111100"/>
              </a:lnSpc>
            </a:pP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ha.</a:t>
            </a:r>
            <a:r>
              <a:rPr i="1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Ich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początki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sięgają</a:t>
            </a:r>
            <a:r>
              <a:rPr i="1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średniowiecza</a:t>
            </a:r>
            <a:r>
              <a:rPr i="1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XV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wieku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kompleks</a:t>
            </a:r>
            <a:r>
              <a:rPr i="1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stawów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i="1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celach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hodowlanych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założył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zakon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cystersów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50" dirty="0">
                <a:solidFill>
                  <a:srgbClr val="404040"/>
                </a:solidFill>
                <a:latin typeface="Trebuchet MS"/>
                <a:cs typeface="Trebuchet MS"/>
              </a:rPr>
              <a:t>z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Cieplic.</a:t>
            </a:r>
            <a:r>
              <a:rPr i="1" spc="2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i="1" spc="18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XVIII</a:t>
            </a:r>
            <a:r>
              <a:rPr i="1" spc="18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wieku</a:t>
            </a:r>
            <a:r>
              <a:rPr i="1" spc="19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zespół</a:t>
            </a:r>
            <a:r>
              <a:rPr i="1" spc="1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stawów</a:t>
            </a:r>
            <a:r>
              <a:rPr i="1" spc="2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został</a:t>
            </a:r>
            <a:r>
              <a:rPr i="1" spc="1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powiększony</a:t>
            </a:r>
            <a:r>
              <a:rPr i="1" spc="1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i="1" spc="1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rozbudowany</a:t>
            </a:r>
            <a:r>
              <a:rPr i="1" spc="18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(kompleks</a:t>
            </a:r>
            <a:r>
              <a:rPr i="1" spc="1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tworzyło</a:t>
            </a:r>
            <a:r>
              <a:rPr i="1" spc="1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67</a:t>
            </a:r>
            <a:r>
              <a:rPr i="1" spc="1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stawów).</a:t>
            </a:r>
            <a:r>
              <a:rPr i="1" spc="204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Stawy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Podgórzyńskie</a:t>
            </a:r>
            <a:r>
              <a:rPr i="1" spc="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są</a:t>
            </a:r>
            <a:r>
              <a:rPr i="1" spc="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najstarszymi</a:t>
            </a:r>
            <a:r>
              <a:rPr i="1" spc="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i="1" spc="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najwyżej</a:t>
            </a:r>
            <a:r>
              <a:rPr i="1" spc="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położonymi</a:t>
            </a:r>
            <a:r>
              <a:rPr i="1" spc="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stawami</a:t>
            </a:r>
            <a:r>
              <a:rPr i="1" spc="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hodowlanymi</a:t>
            </a:r>
            <a:r>
              <a:rPr i="1" spc="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i="1" spc="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Europie.</a:t>
            </a:r>
            <a:r>
              <a:rPr i="1" spc="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Są</a:t>
            </a:r>
            <a:r>
              <a:rPr i="1" spc="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największym</a:t>
            </a:r>
            <a:r>
              <a:rPr i="1" spc="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kompleksem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wodnym w</a:t>
            </a:r>
            <a:r>
              <a:rPr i="1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Sudetach</a:t>
            </a:r>
            <a:r>
              <a:rPr i="1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i="1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ostoją</a:t>
            </a:r>
            <a:r>
              <a:rPr i="1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ptactwa</a:t>
            </a:r>
            <a:r>
              <a:rPr i="1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wodnego</a:t>
            </a:r>
            <a:r>
              <a:rPr i="1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błotnego. Wszystkie kompleksy stawów</a:t>
            </a:r>
            <a:r>
              <a:rPr i="1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spełniają również</a:t>
            </a:r>
            <a:r>
              <a:rPr i="1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ważną</a:t>
            </a:r>
            <a:r>
              <a:rPr i="1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rolę</a:t>
            </a:r>
            <a:endParaRPr dirty="0">
              <a:latin typeface="Trebuchet MS"/>
              <a:cs typeface="Trebuchet MS"/>
            </a:endParaRPr>
          </a:p>
          <a:p>
            <a:pPr marL="12700" algn="just">
              <a:lnSpc>
                <a:spcPct val="100000"/>
              </a:lnSpc>
              <a:spcBef>
                <a:spcPts val="135"/>
              </a:spcBef>
            </a:pP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zwiększeniu</a:t>
            </a:r>
            <a:r>
              <a:rPr i="1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wydajności</a:t>
            </a:r>
            <a:r>
              <a:rPr i="1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zasobów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naturalnych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poprzez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zwiększenie</a:t>
            </a:r>
            <a:r>
              <a:rPr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04040"/>
                </a:solidFill>
                <a:latin typeface="Trebuchet MS"/>
                <a:cs typeface="Trebuchet MS"/>
              </a:rPr>
              <a:t>retencji</a:t>
            </a:r>
            <a:r>
              <a:rPr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04040"/>
                </a:solidFill>
                <a:latin typeface="Trebuchet MS"/>
                <a:cs typeface="Trebuchet MS"/>
              </a:rPr>
              <a:t>wodnej.</a:t>
            </a:r>
            <a:endParaRPr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dirty="0">
              <a:latin typeface="Trebuchet MS"/>
              <a:cs typeface="Trebuchet MS"/>
            </a:endParaRPr>
          </a:p>
        </p:txBody>
      </p:sp>
      <p:pic>
        <p:nvPicPr>
          <p:cNvPr id="4" name="object 8">
            <a:extLst>
              <a:ext uri="{FF2B5EF4-FFF2-40B4-BE49-F238E27FC236}">
                <a16:creationId xmlns:a16="http://schemas.microsoft.com/office/drawing/2014/main" id="{99652365-80E2-4251-82AA-EC15530862D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668" y="1306464"/>
            <a:ext cx="4149950" cy="2992404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706F2BEA-815D-4B90-9805-2D77689294DA}"/>
              </a:ext>
            </a:extLst>
          </p:cNvPr>
          <p:cNvSpPr/>
          <p:nvPr/>
        </p:nvSpPr>
        <p:spPr>
          <a:xfrm>
            <a:off x="1207198" y="4284928"/>
            <a:ext cx="21932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20"/>
              </a:spcBef>
            </a:pP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Zdjęcie:</a:t>
            </a:r>
            <a:r>
              <a:rPr lang="pl-PL" sz="12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Dorota</a:t>
            </a:r>
            <a:r>
              <a:rPr lang="pl-PL" sz="12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spc="-10" dirty="0" err="1">
                <a:solidFill>
                  <a:srgbClr val="4B4B4E"/>
                </a:solidFill>
                <a:latin typeface="Trebuchet MS"/>
                <a:cs typeface="Trebuchet MS"/>
              </a:rPr>
              <a:t>Wojnarowicz</a:t>
            </a:r>
            <a:endParaRPr lang="pl-PL" sz="1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8889080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4B966227-C752-419A-BFE2-4B0482311D04}"/>
              </a:ext>
            </a:extLst>
          </p:cNvPr>
          <p:cNvSpPr/>
          <p:nvPr/>
        </p:nvSpPr>
        <p:spPr>
          <a:xfrm>
            <a:off x="588023" y="667389"/>
            <a:ext cx="33387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2400" b="1" dirty="0">
                <a:solidFill>
                  <a:srgbClr val="7B95A8"/>
                </a:solidFill>
                <a:cs typeface="Calibri"/>
              </a:rPr>
              <a:t>3.</a:t>
            </a:r>
            <a:r>
              <a:rPr lang="pl-PL" sz="2400" b="1" spc="32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60" dirty="0">
                <a:solidFill>
                  <a:srgbClr val="7B95A8"/>
                </a:solidFill>
                <a:cs typeface="Calibri"/>
              </a:rPr>
              <a:t>Gospodarka</a:t>
            </a:r>
            <a:r>
              <a:rPr lang="pl-PL" sz="2400" b="1" spc="-8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85" dirty="0">
                <a:solidFill>
                  <a:srgbClr val="7B95A8"/>
                </a:solidFill>
                <a:cs typeface="Calibri"/>
              </a:rPr>
              <a:t>wodna</a:t>
            </a:r>
            <a:endParaRPr lang="pl-PL" sz="2400" dirty="0">
              <a:cs typeface="Calibri"/>
            </a:endParaRPr>
          </a:p>
        </p:txBody>
      </p:sp>
      <p:pic>
        <p:nvPicPr>
          <p:cNvPr id="3" name="object 7">
            <a:extLst>
              <a:ext uri="{FF2B5EF4-FFF2-40B4-BE49-F238E27FC236}">
                <a16:creationId xmlns:a16="http://schemas.microsoft.com/office/drawing/2014/main" id="{C8AA2794-0A91-4B60-AE05-FAB3E23979D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5152" y="1372008"/>
            <a:ext cx="2082635" cy="2053229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32525422-E87F-4158-A0E7-0CFFE0B66F35}"/>
              </a:ext>
            </a:extLst>
          </p:cNvPr>
          <p:cNvSpPr/>
          <p:nvPr/>
        </p:nvSpPr>
        <p:spPr>
          <a:xfrm>
            <a:off x="1909947" y="1372008"/>
            <a:ext cx="10036629" cy="5303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3630" marR="8255" algn="just">
              <a:lnSpc>
                <a:spcPct val="111200"/>
              </a:lnSpc>
              <a:spcBef>
                <a:spcPts val="76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Zastosowanie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korzystne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gospodarki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wodnej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tylko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poprzez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zmniejszenie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tempa,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jakim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opady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deszczu przedostają się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sieci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rzecznej,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ale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poprzez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pomoc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ochronie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zbiorników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wodnych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przed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zanieczyszczeniem.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Spływy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gruntów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rolnych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często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zawierają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pestycydy,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nawozy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osad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sytuacja prawdopodobnie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jeszcze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ulegnie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pogorszeniu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powodu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zmian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klimatycznych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Boxall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in.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2009).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Zapewniając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naturalny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bufor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pomiędzy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gruntami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rolnymi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ciekami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wodnymi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endParaRPr lang="pl-PL" dirty="0">
              <a:latin typeface="Trebuchet MS"/>
              <a:cs typeface="Trebuchet MS"/>
            </a:endParaRPr>
          </a:p>
          <a:p>
            <a:pPr marL="12700" marR="9525" algn="just">
              <a:lnSpc>
                <a:spcPct val="111000"/>
              </a:lnSpc>
              <a:spcBef>
                <a:spcPts val="15"/>
              </a:spcBef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innymi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zbiornikami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wodnymi,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można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zmniejszyć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ilość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spływu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pól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zmienić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skład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chemiczny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zanieczyszczeń. Ograniczenie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zrzutów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rolniczych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domowych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zbiorników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wodnych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zmniejszyć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prawdopodobieństw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zakwitów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sinic,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szkodliwe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zdrowia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ludzi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(WHO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2017)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zwierząt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gospodarskich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Beasley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in.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1989),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także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organizmów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wodnych.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obszarach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miejskich/podmiejskich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spływy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dróg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mogą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filtrowane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przez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elementy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zanim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dotrą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one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jakiegokolwiek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cieku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wodnego. Płytkie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jeziora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podatne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nadmierną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ilość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biogenów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obecnych,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niezbyt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optymistycznych prognozach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klimatycznych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będzie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wymuszało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konkretne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działania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ograniczające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spływ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substancji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biogennych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celu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uniknięcia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negatywnych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skutków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Mooij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2007).</a:t>
            </a:r>
            <a:endParaRPr lang="pl-PL" dirty="0">
              <a:latin typeface="Trebuchet MS"/>
              <a:cs typeface="Trebuchet MS"/>
            </a:endParaRPr>
          </a:p>
          <a:p>
            <a:pPr marL="12700" marR="9525" algn="just">
              <a:lnSpc>
                <a:spcPct val="111000"/>
              </a:lnSpc>
              <a:spcBef>
                <a:spcPts val="15"/>
              </a:spcBef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418328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786B91DF-C92E-4DF0-B30B-622AF4500FF4}"/>
              </a:ext>
            </a:extLst>
          </p:cNvPr>
          <p:cNvSpPr txBox="1"/>
          <p:nvPr/>
        </p:nvSpPr>
        <p:spPr>
          <a:xfrm>
            <a:off x="388322" y="764077"/>
            <a:ext cx="7144592" cy="18203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5" dirty="0">
                <a:solidFill>
                  <a:srgbClr val="FFFFFF"/>
                </a:solidFill>
                <a:latin typeface="Calibri"/>
                <a:cs typeface="Calibri"/>
              </a:rPr>
              <a:t>Ochrona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naturalnego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0" dirty="0">
                <a:solidFill>
                  <a:srgbClr val="FFFFFF"/>
                </a:solidFill>
                <a:latin typeface="Calibri"/>
                <a:cs typeface="Calibri"/>
              </a:rPr>
              <a:t>koryta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rzeki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5" dirty="0">
                <a:solidFill>
                  <a:srgbClr val="FFFFFF"/>
                </a:solidFill>
                <a:latin typeface="Calibri"/>
                <a:cs typeface="Calibri"/>
              </a:rPr>
              <a:t>Bóbr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1400" b="1" spc="114" dirty="0" err="1">
                <a:solidFill>
                  <a:srgbClr val="FFFFFF"/>
                </a:solidFill>
                <a:latin typeface="Calibri"/>
                <a:cs typeface="Calibri"/>
              </a:rPr>
              <a:t>Gmina</a:t>
            </a:r>
            <a:r>
              <a:rPr lang="pl-PL" sz="1400" dirty="0">
                <a:latin typeface="Calibri"/>
                <a:cs typeface="Calibri"/>
              </a:rPr>
              <a:t> </a:t>
            </a:r>
            <a:r>
              <a:rPr sz="1400" b="1" spc="114" dirty="0" err="1">
                <a:solidFill>
                  <a:srgbClr val="FFFFFF"/>
                </a:solidFill>
                <a:latin typeface="Calibri"/>
                <a:cs typeface="Calibri"/>
              </a:rPr>
              <a:t>Mysłakowice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CA71053D-B884-49C1-9507-4FDC31E9447C}"/>
              </a:ext>
            </a:extLst>
          </p:cNvPr>
          <p:cNvSpPr txBox="1"/>
          <p:nvPr/>
        </p:nvSpPr>
        <p:spPr>
          <a:xfrm>
            <a:off x="1324069" y="1390402"/>
            <a:ext cx="10432502" cy="48529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25750" marR="5080" algn="just">
              <a:lnSpc>
                <a:spcPct val="111300"/>
              </a:lnSpc>
              <a:spcBef>
                <a:spcPts val="95"/>
              </a:spcBef>
            </a:pP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terenach</a:t>
            </a:r>
            <a:r>
              <a:rPr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wsi</a:t>
            </a:r>
            <a:r>
              <a:rPr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Wojanów</a:t>
            </a:r>
            <a:r>
              <a:rPr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Łomnica</a:t>
            </a:r>
            <a:r>
              <a:rPr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pod</a:t>
            </a:r>
            <a:r>
              <a:rPr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Jelenią</a:t>
            </a:r>
            <a:r>
              <a:rPr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Górą</a:t>
            </a:r>
            <a:r>
              <a:rPr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położone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są</a:t>
            </a:r>
            <a:r>
              <a:rPr i="1" spc="1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i="1" spc="1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dolinie</a:t>
            </a:r>
            <a:r>
              <a:rPr i="1" spc="1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rzeki</a:t>
            </a:r>
            <a:r>
              <a:rPr i="1" spc="1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Bobru</a:t>
            </a:r>
            <a:r>
              <a:rPr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dwa</a:t>
            </a:r>
            <a:r>
              <a:rPr i="1" spc="1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zabytkowe</a:t>
            </a:r>
            <a:r>
              <a:rPr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założenia</a:t>
            </a:r>
            <a:r>
              <a:rPr i="1" spc="1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pałacowo-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parkowe,</a:t>
            </a:r>
            <a:r>
              <a:rPr i="1" spc="11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wpisane</a:t>
            </a:r>
            <a:r>
              <a:rPr i="1" spc="114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i="1" spc="4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prestiżową</a:t>
            </a:r>
            <a:r>
              <a:rPr i="1" spc="4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listę</a:t>
            </a:r>
            <a:r>
              <a:rPr i="1" spc="48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Pomników</a:t>
            </a:r>
            <a:r>
              <a:rPr i="1" spc="11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Historii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Rzeczpospolitej</a:t>
            </a:r>
            <a:r>
              <a:rPr i="1" spc="3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Polskiej.</a:t>
            </a:r>
            <a:r>
              <a:rPr i="1" spc="3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Te</a:t>
            </a:r>
            <a:r>
              <a:rPr i="1" spc="3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szczególne</a:t>
            </a:r>
            <a:r>
              <a:rPr i="1" spc="3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formy</a:t>
            </a:r>
            <a:r>
              <a:rPr i="1" spc="3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ich</a:t>
            </a:r>
            <a:r>
              <a:rPr i="1" spc="3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ochrony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wykorzystano</a:t>
            </a:r>
            <a:r>
              <a:rPr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dla</a:t>
            </a:r>
            <a:r>
              <a:rPr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ochrony</a:t>
            </a:r>
            <a:r>
              <a:rPr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naturalnego</a:t>
            </a:r>
            <a:r>
              <a:rPr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koryta</a:t>
            </a:r>
            <a:r>
              <a:rPr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tej</a:t>
            </a:r>
            <a:r>
              <a:rPr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rzeki</a:t>
            </a:r>
            <a:r>
              <a:rPr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25" dirty="0">
                <a:solidFill>
                  <a:srgbClr val="4B4B4E"/>
                </a:solidFill>
                <a:latin typeface="Trebuchet MS"/>
                <a:cs typeface="Trebuchet MS"/>
              </a:rPr>
              <a:t>jej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odcinku</a:t>
            </a:r>
            <a:r>
              <a:rPr i="1" spc="3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</a:t>
            </a:r>
            <a:r>
              <a:rPr i="1" spc="3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długości</a:t>
            </a:r>
            <a:r>
              <a:rPr i="1" spc="3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ok.</a:t>
            </a:r>
            <a:r>
              <a:rPr i="1" spc="3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0,5</a:t>
            </a:r>
            <a:r>
              <a:rPr i="1" spc="3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km,</a:t>
            </a:r>
            <a:r>
              <a:rPr i="1" spc="3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który</a:t>
            </a:r>
            <a:r>
              <a:rPr i="1" spc="3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przebiega</a:t>
            </a:r>
            <a:r>
              <a:rPr i="1" spc="3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pomiędzy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terenami</a:t>
            </a:r>
            <a:r>
              <a:rPr i="1" spc="4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obu</a:t>
            </a:r>
            <a:r>
              <a:rPr i="1" spc="4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nadrzecznych</a:t>
            </a:r>
            <a:r>
              <a:rPr i="1" spc="409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parków</a:t>
            </a:r>
            <a:r>
              <a:rPr i="1" spc="4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4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odrzucenia</a:t>
            </a:r>
            <a:r>
              <a:rPr i="1" spc="409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projektu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wprowadzenia</a:t>
            </a:r>
            <a:r>
              <a:rPr i="1" spc="2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tu</a:t>
            </a:r>
            <a:r>
              <a:rPr i="1" spc="2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betonowej</a:t>
            </a:r>
            <a:r>
              <a:rPr i="1" spc="2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obudowy</a:t>
            </a:r>
            <a:r>
              <a:rPr i="1" spc="2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brzegów.</a:t>
            </a:r>
            <a:r>
              <a:rPr i="1" spc="20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Obudowa</a:t>
            </a:r>
            <a:r>
              <a:rPr i="1" spc="2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25" dirty="0">
                <a:solidFill>
                  <a:srgbClr val="4B4B4E"/>
                </a:solidFill>
                <a:latin typeface="Trebuchet MS"/>
                <a:cs typeface="Trebuchet MS"/>
              </a:rPr>
              <a:t>ta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została</a:t>
            </a:r>
            <a:r>
              <a:rPr i="1" spc="1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wprowadzona</a:t>
            </a:r>
            <a:r>
              <a:rPr i="1" spc="1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l.</a:t>
            </a:r>
            <a:r>
              <a:rPr i="1" spc="1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2008-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2009</a:t>
            </a:r>
            <a:r>
              <a:rPr i="1" spc="1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przez</a:t>
            </a:r>
            <a:r>
              <a:rPr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zarządcę</a:t>
            </a:r>
            <a:r>
              <a:rPr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rzeki</a:t>
            </a:r>
            <a:r>
              <a:rPr i="1" spc="1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25" dirty="0">
                <a:solidFill>
                  <a:srgbClr val="4B4B4E"/>
                </a:solidFill>
                <a:latin typeface="Trebuchet MS"/>
                <a:cs typeface="Trebuchet MS"/>
              </a:rPr>
              <a:t>tj.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Regionalny</a:t>
            </a:r>
            <a:r>
              <a:rPr i="1" spc="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Zarząd</a:t>
            </a:r>
            <a:r>
              <a:rPr i="1" spc="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Gospodarki</a:t>
            </a:r>
            <a:r>
              <a:rPr i="1" spc="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wodnej</a:t>
            </a:r>
            <a:r>
              <a:rPr i="1" spc="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we</a:t>
            </a:r>
            <a:r>
              <a:rPr i="1" spc="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Wrocławiu</a:t>
            </a:r>
            <a:r>
              <a:rPr i="1" spc="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powyżej</a:t>
            </a:r>
            <a:r>
              <a:rPr i="1" spc="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50" dirty="0">
                <a:solidFill>
                  <a:srgbClr val="4B4B4E"/>
                </a:solidFill>
                <a:latin typeface="Trebuchet MS"/>
                <a:cs typeface="Trebuchet MS"/>
              </a:rPr>
              <a:t>i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poniżej</a:t>
            </a:r>
            <a:r>
              <a:rPr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parków</a:t>
            </a:r>
            <a:r>
              <a:rPr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dla</a:t>
            </a:r>
            <a:r>
              <a:rPr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ułatwienia</a:t>
            </a:r>
            <a:r>
              <a:rPr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spływu</a:t>
            </a:r>
            <a:r>
              <a:rPr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wód</a:t>
            </a:r>
            <a:r>
              <a:rPr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powodziowych,</a:t>
            </a:r>
            <a:r>
              <a:rPr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ale</a:t>
            </a:r>
            <a:r>
              <a:rPr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50" dirty="0">
                <a:solidFill>
                  <a:srgbClr val="4B4B4E"/>
                </a:solidFill>
                <a:latin typeface="Trebuchet MS"/>
                <a:cs typeface="Trebuchet MS"/>
              </a:rPr>
              <a:t>w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wyniku</a:t>
            </a:r>
            <a:r>
              <a:rPr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bezprecedensowej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akcji</a:t>
            </a:r>
            <a:r>
              <a:rPr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protestacyjnej</a:t>
            </a:r>
            <a:r>
              <a:rPr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właścicieli</a:t>
            </a:r>
            <a:r>
              <a:rPr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25" dirty="0">
                <a:solidFill>
                  <a:srgbClr val="4B4B4E"/>
                </a:solidFill>
                <a:latin typeface="Trebuchet MS"/>
                <a:cs typeface="Trebuchet MS"/>
              </a:rPr>
              <a:t>ww.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zabytkowych</a:t>
            </a:r>
            <a:r>
              <a:rPr i="1" spc="4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założeń,</a:t>
            </a:r>
            <a:r>
              <a:rPr i="1" spc="4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służb</a:t>
            </a:r>
            <a:r>
              <a:rPr i="1" spc="4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konserwatorskich</a:t>
            </a:r>
            <a:r>
              <a:rPr i="1" spc="4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43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organizacji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ekologicznych</a:t>
            </a:r>
            <a:r>
              <a:rPr i="1" spc="3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–</a:t>
            </a:r>
            <a:r>
              <a:rPr i="1" spc="4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od</a:t>
            </a:r>
            <a:r>
              <a:rPr i="1" spc="409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realizacji</a:t>
            </a:r>
            <a:r>
              <a:rPr i="1" spc="409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tego</a:t>
            </a:r>
            <a:r>
              <a:rPr i="1" spc="4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projektu</a:t>
            </a:r>
            <a:r>
              <a:rPr i="1" spc="4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odstąpiono</a:t>
            </a:r>
            <a:r>
              <a:rPr i="1" spc="4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50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endParaRPr dirty="0">
              <a:latin typeface="Trebuchet MS"/>
              <a:cs typeface="Trebuchet MS"/>
            </a:endParaRPr>
          </a:p>
          <a:p>
            <a:pPr marL="12700" algn="just">
              <a:spcBef>
                <a:spcPts val="120"/>
              </a:spcBef>
            </a:pP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bezpośrednim</a:t>
            </a:r>
            <a:r>
              <a:rPr i="1" spc="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otoczeniu</a:t>
            </a:r>
            <a:r>
              <a:rPr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tych</a:t>
            </a:r>
            <a:r>
              <a:rPr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zabytków.</a:t>
            </a:r>
            <a:r>
              <a:rPr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Stanowi</a:t>
            </a:r>
            <a:r>
              <a:rPr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to</a:t>
            </a:r>
            <a:r>
              <a:rPr i="1" spc="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jeden</a:t>
            </a:r>
            <a:r>
              <a:rPr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i="1" spc="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nielicznych</a:t>
            </a:r>
            <a:r>
              <a:rPr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pozytywnych</a:t>
            </a:r>
            <a:r>
              <a:rPr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przykładów</a:t>
            </a:r>
            <a:r>
              <a:rPr i="1" spc="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 err="1">
                <a:solidFill>
                  <a:srgbClr val="4B4B4E"/>
                </a:solidFill>
                <a:latin typeface="Trebuchet MS"/>
                <a:cs typeface="Trebuchet MS"/>
              </a:rPr>
              <a:t>kształtowania</a:t>
            </a:r>
            <a:r>
              <a:rPr i="1" spc="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 err="1">
                <a:solidFill>
                  <a:srgbClr val="4B4B4E"/>
                </a:solidFill>
                <a:latin typeface="Trebuchet MS"/>
                <a:cs typeface="Trebuchet MS"/>
              </a:rPr>
              <a:t>sieci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błękitnej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infrastruktury</a:t>
            </a:r>
            <a:r>
              <a:rPr lang="pl-PL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poprzez</a:t>
            </a:r>
            <a:r>
              <a:rPr lang="pl-PL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utrzymanie</a:t>
            </a:r>
            <a:r>
              <a:rPr lang="pl-PL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naturalnej</a:t>
            </a:r>
            <a:r>
              <a:rPr lang="pl-PL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obudowy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biologicznej</a:t>
            </a:r>
            <a:r>
              <a:rPr lang="pl-PL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obrębie</a:t>
            </a:r>
            <a:r>
              <a:rPr lang="pl-PL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głównych</a:t>
            </a:r>
            <a:r>
              <a:rPr lang="pl-PL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cieków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wodnych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Kotliny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Jeleniogórskiej.</a:t>
            </a:r>
            <a:endParaRPr lang="pl-PL" dirty="0">
              <a:latin typeface="Trebuchet MS"/>
              <a:cs typeface="Trebuchet MS"/>
            </a:endParaRPr>
          </a:p>
        </p:txBody>
      </p:sp>
      <p:pic>
        <p:nvPicPr>
          <p:cNvPr id="4" name="object 6">
            <a:extLst>
              <a:ext uri="{FF2B5EF4-FFF2-40B4-BE49-F238E27FC236}">
                <a16:creationId xmlns:a16="http://schemas.microsoft.com/office/drawing/2014/main" id="{6198A60A-949C-49A1-913E-4D64B17D1AA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323" y="1790204"/>
            <a:ext cx="3883576" cy="3205349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8A9FEE25-BA35-41F9-94E8-78EFA0C02C21}"/>
              </a:ext>
            </a:extLst>
          </p:cNvPr>
          <p:cNvSpPr/>
          <p:nvPr/>
        </p:nvSpPr>
        <p:spPr>
          <a:xfrm>
            <a:off x="494568" y="4966256"/>
            <a:ext cx="17799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Zdjęcie:</a:t>
            </a:r>
            <a:r>
              <a:rPr lang="pl-PL" sz="12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Janusz</a:t>
            </a:r>
            <a:r>
              <a:rPr lang="pl-PL" sz="12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spc="-10" dirty="0">
                <a:solidFill>
                  <a:srgbClr val="4B4B4E"/>
                </a:solidFill>
                <a:latin typeface="Trebuchet MS"/>
                <a:cs typeface="Trebuchet MS"/>
              </a:rPr>
              <a:t>Korzeń</a:t>
            </a:r>
            <a:endParaRPr lang="pl-PL" sz="1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2187163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04754FCF-1F06-4FE5-BA9E-5249AF156A51}"/>
              </a:ext>
            </a:extLst>
          </p:cNvPr>
          <p:cNvSpPr/>
          <p:nvPr/>
        </p:nvSpPr>
        <p:spPr>
          <a:xfrm>
            <a:off x="734643" y="623846"/>
            <a:ext cx="1851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2400" b="1" dirty="0">
                <a:solidFill>
                  <a:srgbClr val="7B95A8"/>
                </a:solidFill>
                <a:cs typeface="Calibri"/>
              </a:rPr>
              <a:t>4.</a:t>
            </a:r>
            <a:r>
              <a:rPr lang="pl-PL" sz="2400" b="1" spc="33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70" dirty="0">
                <a:solidFill>
                  <a:srgbClr val="7B95A8"/>
                </a:solidFill>
                <a:cs typeface="Calibri"/>
              </a:rPr>
              <a:t>Edukacja</a:t>
            </a:r>
            <a:endParaRPr lang="pl-PL" sz="2400" dirty="0">
              <a:cs typeface="Calibri"/>
            </a:endParaRPr>
          </a:p>
        </p:txBody>
      </p:sp>
      <p:pic>
        <p:nvPicPr>
          <p:cNvPr id="3" name="object 6">
            <a:extLst>
              <a:ext uri="{FF2B5EF4-FFF2-40B4-BE49-F238E27FC236}">
                <a16:creationId xmlns:a16="http://schemas.microsoft.com/office/drawing/2014/main" id="{B5376A67-C4BE-41BC-AA3F-CAA5573C532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9869" y="1195438"/>
            <a:ext cx="1949180" cy="1943606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C2E47E1F-1125-48E4-AC0F-5E54518B372F}"/>
              </a:ext>
            </a:extLst>
          </p:cNvPr>
          <p:cNvSpPr/>
          <p:nvPr/>
        </p:nvSpPr>
        <p:spPr>
          <a:xfrm>
            <a:off x="2418608" y="956685"/>
            <a:ext cx="8463148" cy="5379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3630" marR="5715" algn="just">
              <a:lnSpc>
                <a:spcPct val="111400"/>
              </a:lnSpc>
              <a:spcBef>
                <a:spcPts val="76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Zielona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zapewnia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miejsce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nauki,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niezależnie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tego,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to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edukacja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ramach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szkoły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nauka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formie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zabawy.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Doświadczenie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zrozumienie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zjawisk</a:t>
            </a:r>
            <a:r>
              <a:rPr lang="pl-PL" spc="2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przyrodniczych</a:t>
            </a:r>
            <a:r>
              <a:rPr lang="pl-PL" spc="2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2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istotnym</a:t>
            </a:r>
            <a:r>
              <a:rPr lang="pl-PL" spc="2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elementem</a:t>
            </a:r>
            <a:r>
              <a:rPr lang="pl-PL" spc="2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ochrony</a:t>
            </a:r>
            <a:r>
              <a:rPr lang="pl-PL" spc="2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przyrody</a:t>
            </a:r>
            <a:r>
              <a:rPr lang="pl-PL" spc="2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kształtowania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postaw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związanych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korzystaniem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środowiska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(Otto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Pensini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2017).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Odłączenie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lub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odizolowanie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przyrody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przyczyniać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jedynie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dewaluacji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jej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wartości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dla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tych,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którzy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jej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doświadczają,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podczas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gdy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bezpośredni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kontakt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ze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środowiskiem</a:t>
            </a:r>
            <a:endParaRPr lang="pl-PL" dirty="0">
              <a:latin typeface="Trebuchet MS"/>
              <a:cs typeface="Trebuchet MS"/>
            </a:endParaRPr>
          </a:p>
          <a:p>
            <a:pPr marL="12700" marR="5080" algn="just">
              <a:lnSpc>
                <a:spcPct val="111000"/>
              </a:lnSpc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naturalnym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promuje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zachowania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proekologiczne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Scannell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Gifford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2010).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We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współczesnych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czasach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możemy zaobserwować,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że technologia,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media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postrzeganie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bezpieczeństwa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ograniczony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dostęp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endParaRPr lang="pl-PL" dirty="0">
              <a:latin typeface="Trebuchet MS"/>
              <a:cs typeface="Trebuchet MS"/>
            </a:endParaRPr>
          </a:p>
          <a:p>
            <a:pPr marL="12700" marR="9525" algn="just">
              <a:lnSpc>
                <a:spcPct val="111000"/>
              </a:lnSpc>
              <a:spcBef>
                <a:spcPts val="1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terenów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zielonych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zmieniły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sposób,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dzieci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bawią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uczą.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Gill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swojej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publikacji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opisuje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takie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przykłady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wskazuje,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co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powinniśmy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zwrócić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uwagę:</a:t>
            </a:r>
            <a:endParaRPr lang="pl-PL" dirty="0">
              <a:latin typeface="Trebuchet MS"/>
              <a:cs typeface="Trebuchet MS"/>
            </a:endParaRPr>
          </a:p>
          <a:p>
            <a:pPr marL="12700" marR="10160" algn="just">
              <a:lnSpc>
                <a:spcPct val="112000"/>
              </a:lnSpc>
              <a:spcBef>
                <a:spcPts val="590"/>
              </a:spcBef>
            </a:pP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„....tempo</a:t>
            </a:r>
            <a:r>
              <a:rPr lang="pl-PL" i="1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i="1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jakim</a:t>
            </a:r>
            <a:r>
              <a:rPr lang="pl-PL" i="1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dzieci</a:t>
            </a:r>
            <a:r>
              <a:rPr lang="pl-PL" i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znikają</a:t>
            </a:r>
            <a:r>
              <a:rPr lang="pl-PL" i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i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naszych</a:t>
            </a:r>
            <a:r>
              <a:rPr lang="pl-PL" i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podwórek</a:t>
            </a:r>
            <a:r>
              <a:rPr lang="pl-PL" i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i="1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terenów</a:t>
            </a:r>
            <a:r>
              <a:rPr lang="pl-PL" i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przydomowych</a:t>
            </a:r>
            <a:r>
              <a:rPr lang="pl-PL" i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można</a:t>
            </a:r>
            <a:r>
              <a:rPr lang="pl-PL" i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by</a:t>
            </a:r>
            <a:r>
              <a:rPr lang="pl-PL" i="1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było</a:t>
            </a:r>
            <a:r>
              <a:rPr lang="pl-PL" i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porównać</a:t>
            </a:r>
            <a:r>
              <a:rPr lang="pl-PL" i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spc="-50" dirty="0">
                <a:solidFill>
                  <a:srgbClr val="4D4D4E"/>
                </a:solidFill>
                <a:latin typeface="Trebuchet MS"/>
                <a:cs typeface="Trebuchet MS"/>
              </a:rPr>
              <a:t>z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tempem</a:t>
            </a:r>
            <a:r>
              <a:rPr lang="pl-PL" i="1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i="1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jakim,</a:t>
            </a:r>
            <a:r>
              <a:rPr lang="pl-PL" i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zdaniem</a:t>
            </a:r>
            <a:r>
              <a:rPr lang="pl-PL" i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ekologów,</a:t>
            </a:r>
            <a:r>
              <a:rPr lang="pl-PL" i="1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znikają</a:t>
            </a:r>
            <a:r>
              <a:rPr lang="pl-PL" i="1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najbardziej</a:t>
            </a:r>
            <a:r>
              <a:rPr lang="pl-PL" i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zagrożone</a:t>
            </a:r>
            <a:r>
              <a:rPr lang="pl-PL" i="1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gatunki</a:t>
            </a:r>
            <a:r>
              <a:rPr lang="pl-PL" i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D4D4E"/>
                </a:solidFill>
                <a:latin typeface="Trebuchet MS"/>
                <a:cs typeface="Trebuchet MS"/>
              </a:rPr>
              <a:t>zwierząt.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..”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Gill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2005)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92225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F904259F-C30A-474B-80C4-2F705A900E87}"/>
              </a:ext>
            </a:extLst>
          </p:cNvPr>
          <p:cNvSpPr/>
          <p:nvPr/>
        </p:nvSpPr>
        <p:spPr>
          <a:xfrm>
            <a:off x="1212850" y="284857"/>
            <a:ext cx="9766300" cy="2220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6350" algn="just">
              <a:lnSpc>
                <a:spcPct val="111400"/>
              </a:lnSpc>
              <a:spcBef>
                <a:spcPts val="59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„inna”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ekologiczna,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podejście,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łączy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sobie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zarówno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potrzebę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strategicznego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planowania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zielonych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otwartych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przestrzeni,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nauki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usługach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ekosystemowych.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Promuje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ono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wielofunkcyjny</a:t>
            </a:r>
            <a:r>
              <a:rPr lang="pl-PL" spc="2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charakter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przestrzeni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korzyści,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jakie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przynieść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odpowiedni</a:t>
            </a:r>
            <a:r>
              <a:rPr lang="pl-PL" spc="45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sposób</a:t>
            </a:r>
            <a:r>
              <a:rPr lang="pl-PL" spc="4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zarządzania</a:t>
            </a:r>
            <a:r>
              <a:rPr lang="pl-PL" spc="4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gruntami.</a:t>
            </a:r>
            <a:r>
              <a:rPr lang="pl-PL" spc="4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Uznaje</a:t>
            </a:r>
            <a:r>
              <a:rPr lang="pl-PL" spc="4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potrzebę</a:t>
            </a:r>
            <a:r>
              <a:rPr lang="pl-PL" spc="4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planowania</a:t>
            </a:r>
            <a:r>
              <a:rPr lang="pl-PL" spc="45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użytkowania</a:t>
            </a:r>
            <a:r>
              <a:rPr lang="pl-PL" spc="45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terenów</a:t>
            </a:r>
            <a:r>
              <a:rPr lang="pl-PL" spc="4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dla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konkretnych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celów,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takich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rolnictwo,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ochrona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przyrody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rozwój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dostarcza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narzędzi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metod pozwalających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określić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potrzeby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możliwości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poprawy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stanu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środowiska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naturalnego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jego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funkcji.</a:t>
            </a:r>
            <a:endParaRPr lang="pl-PL" dirty="0">
              <a:latin typeface="Trebuchet MS"/>
              <a:cs typeface="Trebuchet MS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1BF8E65-D280-4152-912A-36F19D78E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850" y="2505593"/>
            <a:ext cx="92583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881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C5F70514-45CE-4798-A596-4AB73FCFD307}"/>
              </a:ext>
            </a:extLst>
          </p:cNvPr>
          <p:cNvSpPr txBox="1"/>
          <p:nvPr/>
        </p:nvSpPr>
        <p:spPr>
          <a:xfrm>
            <a:off x="380406" y="318278"/>
            <a:ext cx="4919947" cy="18203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Bogata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05" dirty="0">
                <a:solidFill>
                  <a:srgbClr val="FFFFFF"/>
                </a:solidFill>
                <a:latin typeface="Calibri"/>
                <a:cs typeface="Calibri"/>
              </a:rPr>
              <a:t>oferta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5" dirty="0">
                <a:solidFill>
                  <a:srgbClr val="FFFFFF"/>
                </a:solidFill>
                <a:latin typeface="Calibri"/>
                <a:cs typeface="Calibri"/>
              </a:rPr>
              <a:t>edukacyjna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regionu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3" name="object 7">
            <a:extLst>
              <a:ext uri="{FF2B5EF4-FFF2-40B4-BE49-F238E27FC236}">
                <a16:creationId xmlns:a16="http://schemas.microsoft.com/office/drawing/2014/main" id="{FDA7FD59-3609-4968-AD94-8EF31CF48C0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16530" y="653143"/>
            <a:ext cx="2574484" cy="1979032"/>
          </a:xfrm>
          <a:prstGeom prst="rect">
            <a:avLst/>
          </a:prstGeom>
        </p:spPr>
      </p:pic>
      <p:pic>
        <p:nvPicPr>
          <p:cNvPr id="4" name="object 8">
            <a:extLst>
              <a:ext uri="{FF2B5EF4-FFF2-40B4-BE49-F238E27FC236}">
                <a16:creationId xmlns:a16="http://schemas.microsoft.com/office/drawing/2014/main" id="{0172EC1C-C20B-48AF-87BA-79E67BD32082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24417" y="653139"/>
            <a:ext cx="2574484" cy="1979021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D2167240-4F8E-4B55-9942-C109E2C3B50F}"/>
              </a:ext>
            </a:extLst>
          </p:cNvPr>
          <p:cNvSpPr txBox="1"/>
          <p:nvPr/>
        </p:nvSpPr>
        <p:spPr>
          <a:xfrm>
            <a:off x="425576" y="2867301"/>
            <a:ext cx="10994528" cy="430560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1300"/>
              </a:lnSpc>
              <a:spcBef>
                <a:spcPts val="95"/>
              </a:spcBef>
            </a:pP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Obszar</a:t>
            </a:r>
            <a:r>
              <a:rPr i="1" spc="1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Karkonoszy,</a:t>
            </a:r>
            <a:r>
              <a:rPr i="1" spc="1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Gór</a:t>
            </a:r>
            <a:r>
              <a:rPr i="1" spc="1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Izerskich,</a:t>
            </a:r>
            <a:r>
              <a:rPr i="1" spc="1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Rudaw</a:t>
            </a:r>
            <a:r>
              <a:rPr i="1" spc="1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Janowickich,</a:t>
            </a:r>
            <a:r>
              <a:rPr i="1" spc="1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Gór</a:t>
            </a:r>
            <a:r>
              <a:rPr i="1" spc="1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Kaczawskich</a:t>
            </a:r>
            <a:r>
              <a:rPr i="1" spc="1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a</a:t>
            </a:r>
            <a:r>
              <a:rPr i="1" spc="1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także</a:t>
            </a:r>
            <a:r>
              <a:rPr i="1" spc="1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samej</a:t>
            </a:r>
            <a:r>
              <a:rPr i="1" spc="1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Kotliny</a:t>
            </a:r>
            <a:r>
              <a:rPr i="1" spc="1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Jeleniogórskiej</a:t>
            </a:r>
            <a:r>
              <a:rPr i="1" spc="1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25" dirty="0">
                <a:solidFill>
                  <a:srgbClr val="4B4B4E"/>
                </a:solidFill>
                <a:latin typeface="Trebuchet MS"/>
                <a:cs typeface="Trebuchet MS"/>
              </a:rPr>
              <a:t>to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mozaika krajobrazów</a:t>
            </a:r>
            <a:r>
              <a:rPr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unikatowej</a:t>
            </a:r>
            <a:r>
              <a:rPr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przyrody. Wiele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podmiotów,</a:t>
            </a:r>
            <a:r>
              <a:rPr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których zadaniem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jest</a:t>
            </a:r>
            <a:r>
              <a:rPr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ochrona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przyrody</a:t>
            </a:r>
            <a:r>
              <a:rPr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środowiska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(park</a:t>
            </a:r>
            <a:r>
              <a:rPr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narodowy,</a:t>
            </a:r>
            <a:r>
              <a:rPr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zespół</a:t>
            </a:r>
            <a:r>
              <a:rPr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parków</a:t>
            </a:r>
            <a:r>
              <a:rPr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krajobrazowych,</a:t>
            </a:r>
            <a:r>
              <a:rPr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nadleśnictwa)</a:t>
            </a:r>
            <a:r>
              <a:rPr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realizują</a:t>
            </a:r>
            <a:r>
              <a:rPr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programy</a:t>
            </a:r>
            <a:r>
              <a:rPr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edukacyjne</a:t>
            </a:r>
            <a:r>
              <a:rPr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skierowane</a:t>
            </a:r>
            <a:r>
              <a:rPr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do</a:t>
            </a:r>
            <a:r>
              <a:rPr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20" dirty="0">
                <a:solidFill>
                  <a:srgbClr val="4B4B4E"/>
                </a:solidFill>
                <a:latin typeface="Trebuchet MS"/>
                <a:cs typeface="Trebuchet MS"/>
              </a:rPr>
              <a:t>grup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zorganizowanych</a:t>
            </a:r>
            <a:r>
              <a:rPr i="1" spc="3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czy</a:t>
            </a:r>
            <a:r>
              <a:rPr i="1" spc="2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turystów</a:t>
            </a:r>
            <a:r>
              <a:rPr i="1" spc="3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indywidualnych.</a:t>
            </a:r>
            <a:r>
              <a:rPr i="1" spc="3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Istnieje</a:t>
            </a:r>
            <a:r>
              <a:rPr i="1" spc="2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bogata</a:t>
            </a:r>
            <a:r>
              <a:rPr i="1" spc="2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oferta</a:t>
            </a:r>
            <a:r>
              <a:rPr i="1" spc="3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zajęć</a:t>
            </a:r>
            <a:r>
              <a:rPr i="1" spc="3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i="1" spc="3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ośrodkach</a:t>
            </a:r>
            <a:r>
              <a:rPr i="1" spc="3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edukacyjnych</a:t>
            </a:r>
            <a:r>
              <a:rPr i="1" spc="3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lub</a:t>
            </a:r>
            <a:r>
              <a:rPr i="1" spc="2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50" dirty="0">
                <a:solidFill>
                  <a:srgbClr val="4B4B4E"/>
                </a:solidFill>
                <a:latin typeface="Trebuchet MS"/>
                <a:cs typeface="Trebuchet MS"/>
              </a:rPr>
              <a:t>w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bezpośrednio</a:t>
            </a:r>
            <a:r>
              <a:rPr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przyrodzie</a:t>
            </a:r>
            <a:r>
              <a:rPr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prowadzonych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przez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doświadczonych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edukatorów,</a:t>
            </a:r>
            <a:r>
              <a:rPr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której</a:t>
            </a:r>
            <a:r>
              <a:rPr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chętnie</a:t>
            </a:r>
            <a:r>
              <a:rPr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korzystają</a:t>
            </a:r>
            <a:r>
              <a:rPr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okoliczne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szkoły.</a:t>
            </a:r>
            <a:r>
              <a:rPr i="1" spc="3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Świadomy</a:t>
            </a:r>
            <a:r>
              <a:rPr i="1" spc="3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kontakt</a:t>
            </a:r>
            <a:r>
              <a:rPr i="1" spc="3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i="1" spc="3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przyrodą</a:t>
            </a:r>
            <a:r>
              <a:rPr i="1" spc="3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zapewniają</a:t>
            </a:r>
            <a:r>
              <a:rPr i="1" spc="3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również</a:t>
            </a:r>
            <a:r>
              <a:rPr i="1" spc="3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wyznakowane</a:t>
            </a:r>
            <a:r>
              <a:rPr i="1" spc="3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i="1" spc="3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terenie</a:t>
            </a:r>
            <a:r>
              <a:rPr i="1" spc="3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liczne</a:t>
            </a:r>
            <a:r>
              <a:rPr i="1" spc="3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 err="1">
                <a:solidFill>
                  <a:srgbClr val="4B4B4E"/>
                </a:solidFill>
                <a:latin typeface="Trebuchet MS"/>
                <a:cs typeface="Trebuchet MS"/>
              </a:rPr>
              <a:t>ścieżki</a:t>
            </a:r>
            <a:r>
              <a:rPr i="1" spc="3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edukacyjne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zaopatrzone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pulpity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informacyjne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poszerzające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wiedzę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przewodniki</a:t>
            </a:r>
            <a:r>
              <a:rPr lang="pl-PL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ścieżkach.</a:t>
            </a:r>
            <a:r>
              <a:rPr lang="pl-PL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Takie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spacery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zieleni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łączą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przyjemne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lang="pl-PL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pożytecznym,</a:t>
            </a:r>
            <a:r>
              <a:rPr lang="pl-PL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zapewniają</a:t>
            </a:r>
            <a:r>
              <a:rPr lang="pl-PL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relaks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ruch</a:t>
            </a:r>
            <a:r>
              <a:rPr lang="pl-PL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świeżym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powietrzu</a:t>
            </a:r>
            <a:r>
              <a:rPr lang="pl-PL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a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</a:t>
            </a:r>
            <a:r>
              <a:rPr lang="pl-PL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okazji</a:t>
            </a:r>
            <a:r>
              <a:rPr lang="pl-PL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dają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możliwość</a:t>
            </a:r>
            <a:r>
              <a:rPr lang="pl-PL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poznania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procesów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zachodzących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przyrodzie,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uczą</a:t>
            </a:r>
            <a:r>
              <a:rPr lang="pl-PL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rozpoznawać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gatunki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roślin</a:t>
            </a:r>
            <a:r>
              <a:rPr lang="pl-PL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zwierząt</a:t>
            </a:r>
            <a:r>
              <a:rPr lang="pl-PL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a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także</a:t>
            </a:r>
            <a:r>
              <a:rPr lang="pl-PL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przybliżają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historię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kulturę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regionu.</a:t>
            </a:r>
            <a:r>
              <a:rPr lang="pl-PL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Misję</a:t>
            </a:r>
            <a:r>
              <a:rPr lang="pl-PL"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edukacji</a:t>
            </a:r>
            <a:r>
              <a:rPr lang="pl-PL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realizują</a:t>
            </a:r>
            <a:r>
              <a:rPr lang="pl-PL" i="1" spc="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również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przewodnicy</a:t>
            </a:r>
            <a:r>
              <a:rPr lang="pl-PL"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PTTK,</a:t>
            </a:r>
            <a:r>
              <a:rPr lang="pl-PL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Zachodniosudeckie</a:t>
            </a:r>
            <a:r>
              <a:rPr lang="pl-PL"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Towarzystwo</a:t>
            </a:r>
            <a:r>
              <a:rPr lang="pl-PL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Przyrodnicze,</a:t>
            </a:r>
            <a:r>
              <a:rPr lang="pl-PL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Dolina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Pałaców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Ogrodów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Kotliny</a:t>
            </a:r>
            <a:r>
              <a:rPr lang="pl-PL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Jeleniogórskiej,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lokalne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gminy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stowarzyszenia.</a:t>
            </a:r>
            <a:endParaRPr lang="pl-PL" dirty="0">
              <a:latin typeface="Trebuchet MS"/>
              <a:cs typeface="Trebuchet MS"/>
            </a:endParaRPr>
          </a:p>
          <a:p>
            <a:pPr marL="12700" marR="5080" algn="just">
              <a:lnSpc>
                <a:spcPct val="111300"/>
              </a:lnSpc>
              <a:spcBef>
                <a:spcPts val="95"/>
              </a:spcBef>
            </a:pPr>
            <a:endParaRPr dirty="0">
              <a:latin typeface="Trebuchet MS"/>
              <a:cs typeface="Trebuchet MS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B26A201-9B4A-4C8A-A6BB-599F769267C4}"/>
              </a:ext>
            </a:extLst>
          </p:cNvPr>
          <p:cNvSpPr/>
          <p:nvPr/>
        </p:nvSpPr>
        <p:spPr>
          <a:xfrm>
            <a:off x="3978233" y="2571202"/>
            <a:ext cx="36871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lang="pl-PL" sz="1000" i="1" dirty="0">
                <a:solidFill>
                  <a:srgbClr val="4B4B4E"/>
                </a:solidFill>
                <a:latin typeface="Trebuchet MS"/>
                <a:cs typeface="Trebuchet MS"/>
              </a:rPr>
              <a:t>Zdjęcie:</a:t>
            </a:r>
            <a:r>
              <a:rPr lang="pl-PL" sz="10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000" i="1" dirty="0">
                <a:solidFill>
                  <a:srgbClr val="4B4B4E"/>
                </a:solidFill>
                <a:latin typeface="Trebuchet MS"/>
                <a:cs typeface="Trebuchet MS"/>
              </a:rPr>
              <a:t>Andrzej</a:t>
            </a:r>
            <a:r>
              <a:rPr lang="pl-PL" sz="10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000" i="1" dirty="0">
                <a:solidFill>
                  <a:srgbClr val="4B4B4E"/>
                </a:solidFill>
                <a:latin typeface="Trebuchet MS"/>
                <a:cs typeface="Trebuchet MS"/>
              </a:rPr>
              <a:t>Kurpiewski</a:t>
            </a:r>
            <a:r>
              <a:rPr lang="pl-PL" sz="1000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000" i="1" dirty="0">
                <a:solidFill>
                  <a:srgbClr val="4B4B4E"/>
                </a:solidFill>
                <a:latin typeface="Trebuchet MS"/>
                <a:cs typeface="Trebuchet MS"/>
              </a:rPr>
              <a:t>(po</a:t>
            </a:r>
            <a:r>
              <a:rPr lang="pl-PL" sz="10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000" i="1" dirty="0">
                <a:solidFill>
                  <a:srgbClr val="4B4B4E"/>
                </a:solidFill>
                <a:latin typeface="Trebuchet MS"/>
                <a:cs typeface="Trebuchet MS"/>
              </a:rPr>
              <a:t>lewej),</a:t>
            </a:r>
            <a:r>
              <a:rPr lang="pl-PL" sz="10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000" i="1" dirty="0">
                <a:solidFill>
                  <a:srgbClr val="4B4B4E"/>
                </a:solidFill>
                <a:latin typeface="Trebuchet MS"/>
                <a:cs typeface="Trebuchet MS"/>
              </a:rPr>
              <a:t>Dorota</a:t>
            </a:r>
            <a:r>
              <a:rPr lang="pl-PL" sz="10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000" i="1" spc="-10" dirty="0" err="1">
                <a:solidFill>
                  <a:srgbClr val="4B4B4E"/>
                </a:solidFill>
                <a:latin typeface="Trebuchet MS"/>
                <a:cs typeface="Trebuchet MS"/>
              </a:rPr>
              <a:t>Wojnarowicz</a:t>
            </a:r>
            <a:endParaRPr lang="pl-PL" sz="10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340173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0370621-DEA1-4D26-BE17-7CD4784DE3EA}"/>
              </a:ext>
            </a:extLst>
          </p:cNvPr>
          <p:cNvSpPr/>
          <p:nvPr/>
        </p:nvSpPr>
        <p:spPr>
          <a:xfrm>
            <a:off x="433120" y="374464"/>
            <a:ext cx="3470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2400" b="1" spc="60" dirty="0">
                <a:solidFill>
                  <a:srgbClr val="7B95A8"/>
                </a:solidFill>
                <a:cs typeface="Calibri"/>
              </a:rPr>
              <a:t>5.</a:t>
            </a:r>
            <a:r>
              <a:rPr lang="pl-PL" sz="2400" b="1" spc="21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55" dirty="0">
                <a:solidFill>
                  <a:srgbClr val="7B95A8"/>
                </a:solidFill>
                <a:cs typeface="Calibri"/>
              </a:rPr>
              <a:t>Turystyka</a:t>
            </a:r>
            <a:r>
              <a:rPr lang="pl-PL" sz="2400" b="1" spc="-11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20" dirty="0">
                <a:solidFill>
                  <a:srgbClr val="7B95A8"/>
                </a:solidFill>
                <a:cs typeface="Calibri"/>
              </a:rPr>
              <a:t>i</a:t>
            </a:r>
            <a:r>
              <a:rPr lang="pl-PL" sz="2400" b="1" spc="-10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20" dirty="0">
                <a:solidFill>
                  <a:srgbClr val="7B95A8"/>
                </a:solidFill>
                <a:cs typeface="Calibri"/>
              </a:rPr>
              <a:t>rekreacja</a:t>
            </a:r>
            <a:endParaRPr lang="pl-PL" sz="2400" dirty="0">
              <a:cs typeface="Calibri"/>
            </a:endParaRPr>
          </a:p>
        </p:txBody>
      </p:sp>
      <p:pic>
        <p:nvPicPr>
          <p:cNvPr id="3" name="object 6">
            <a:extLst>
              <a:ext uri="{FF2B5EF4-FFF2-40B4-BE49-F238E27FC236}">
                <a16:creationId xmlns:a16="http://schemas.microsoft.com/office/drawing/2014/main" id="{BEDBDDB2-67D8-46A7-91FE-04450E5687B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3691" y="1954167"/>
            <a:ext cx="2082635" cy="1996358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DC4C3641-DA73-4034-8F0D-FD063BEA9F5C}"/>
              </a:ext>
            </a:extLst>
          </p:cNvPr>
          <p:cNvSpPr/>
          <p:nvPr/>
        </p:nvSpPr>
        <p:spPr>
          <a:xfrm>
            <a:off x="2671948" y="1569784"/>
            <a:ext cx="7243948" cy="314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3630" marR="5715" algn="just">
              <a:lnSpc>
                <a:spcPct val="111200"/>
              </a:lnSpc>
              <a:spcBef>
                <a:spcPts val="76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scenerią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obiektów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turystycznych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rekreacyjnych,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naturalne</a:t>
            </a:r>
            <a:r>
              <a:rPr lang="pl-PL" spc="3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elementy</a:t>
            </a:r>
            <a:r>
              <a:rPr lang="pl-PL" spc="3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</a:t>
            </a:r>
            <a:r>
              <a:rPr lang="pl-PL" spc="3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objęte</a:t>
            </a:r>
            <a:r>
              <a:rPr lang="pl-PL" spc="3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ochroną,</a:t>
            </a:r>
            <a:r>
              <a:rPr lang="pl-PL" spc="3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3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same</a:t>
            </a:r>
            <a:r>
              <a:rPr lang="pl-PL" spc="3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3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sobie</a:t>
            </a:r>
            <a:r>
              <a:rPr lang="pl-PL" spc="3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celem</a:t>
            </a:r>
            <a:r>
              <a:rPr lang="pl-PL" spc="3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zainteresowania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turystycznego,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przykład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Parki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Przyrody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Rio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Formosa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Faro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Lago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di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Candia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pobliżu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Turynu.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Parki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miejskie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Hyde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Park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Londynie,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Letná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Park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Pradze,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Wiener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Prater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Wiedniu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Park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Skaryszewski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Warszawie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częścią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infrastruktury turystycznej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pełnią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wiele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funkcji: regulują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klimat,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wspierają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różnorodność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biologiczną.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2613047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5F5E8588-8D42-432A-B747-7F557567BF1D}"/>
              </a:ext>
            </a:extLst>
          </p:cNvPr>
          <p:cNvSpPr txBox="1"/>
          <p:nvPr/>
        </p:nvSpPr>
        <p:spPr>
          <a:xfrm>
            <a:off x="344779" y="501792"/>
            <a:ext cx="8470670" cy="18203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3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3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5" dirty="0">
                <a:solidFill>
                  <a:srgbClr val="FFFFFF"/>
                </a:solidFill>
                <a:latin typeface="Calibri"/>
                <a:cs typeface="Calibri"/>
              </a:rPr>
              <a:t>Rewitalizacja</a:t>
            </a:r>
            <a:r>
              <a:rPr sz="1400" b="1" spc="3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7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400" b="1" spc="3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5" dirty="0">
                <a:solidFill>
                  <a:srgbClr val="FFFFFF"/>
                </a:solidFill>
                <a:latin typeface="Calibri"/>
                <a:cs typeface="Calibri"/>
              </a:rPr>
              <a:t>udostępnienie</a:t>
            </a:r>
            <a:r>
              <a:rPr sz="1400" b="1" spc="3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5" dirty="0">
                <a:solidFill>
                  <a:srgbClr val="FFFFFF"/>
                </a:solidFill>
                <a:latin typeface="Calibri"/>
                <a:cs typeface="Calibri"/>
              </a:rPr>
              <a:t>Parku</a:t>
            </a:r>
            <a:r>
              <a:rPr sz="1400" b="1" spc="3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225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400" b="1" spc="3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60" dirty="0">
                <a:solidFill>
                  <a:srgbClr val="FFFFFF"/>
                </a:solidFill>
                <a:latin typeface="Calibri"/>
                <a:cs typeface="Calibri"/>
              </a:rPr>
              <a:t>Bukowcu</a:t>
            </a:r>
            <a:r>
              <a:rPr sz="1400" b="1" spc="3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1400" b="1" spc="114" dirty="0" err="1">
                <a:solidFill>
                  <a:srgbClr val="FFFFFF"/>
                </a:solidFill>
                <a:latin typeface="Calibri"/>
                <a:cs typeface="Calibri"/>
              </a:rPr>
              <a:t>Gmina</a:t>
            </a:r>
            <a:r>
              <a:rPr lang="pl-PL" sz="1400" dirty="0">
                <a:latin typeface="Calibri"/>
                <a:cs typeface="Calibri"/>
              </a:rPr>
              <a:t> </a:t>
            </a:r>
            <a:r>
              <a:rPr sz="1400" b="1" spc="114" dirty="0" err="1">
                <a:solidFill>
                  <a:srgbClr val="FFFFFF"/>
                </a:solidFill>
                <a:latin typeface="Calibri"/>
                <a:cs typeface="Calibri"/>
              </a:rPr>
              <a:t>Mysłakowice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3" name="object 7">
            <a:extLst>
              <a:ext uri="{FF2B5EF4-FFF2-40B4-BE49-F238E27FC236}">
                <a16:creationId xmlns:a16="http://schemas.microsoft.com/office/drawing/2014/main" id="{B16DE47B-4519-45A1-8AF3-C8410F116CC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5194" y="2221828"/>
            <a:ext cx="3237611" cy="2414343"/>
          </a:xfrm>
          <a:prstGeom prst="rect">
            <a:avLst/>
          </a:prstGeom>
        </p:spPr>
      </p:pic>
      <p:sp>
        <p:nvSpPr>
          <p:cNvPr id="4" name="object 5">
            <a:extLst>
              <a:ext uri="{FF2B5EF4-FFF2-40B4-BE49-F238E27FC236}">
                <a16:creationId xmlns:a16="http://schemas.microsoft.com/office/drawing/2014/main" id="{5DC3DC2C-4865-4CD3-A7A8-90A4DB10EE9E}"/>
              </a:ext>
            </a:extLst>
          </p:cNvPr>
          <p:cNvSpPr txBox="1"/>
          <p:nvPr/>
        </p:nvSpPr>
        <p:spPr>
          <a:xfrm>
            <a:off x="3693787" y="1295602"/>
            <a:ext cx="7769860" cy="49205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1300"/>
              </a:lnSpc>
              <a:spcBef>
                <a:spcPts val="95"/>
              </a:spcBef>
            </a:pP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We wschodniej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części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Kotliny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Jeleniogórskiej,</a:t>
            </a:r>
            <a:r>
              <a:rPr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u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podnóża </a:t>
            </a:r>
            <a:r>
              <a:rPr i="1" spc="-20" dirty="0">
                <a:solidFill>
                  <a:srgbClr val="4B4B4E"/>
                </a:solidFill>
                <a:latin typeface="Trebuchet MS"/>
                <a:cs typeface="Trebuchet MS"/>
              </a:rPr>
              <a:t>Rudaw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Janowickich</a:t>
            </a:r>
            <a:r>
              <a:rPr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położony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jest</a:t>
            </a:r>
            <a:r>
              <a:rPr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powierzchni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ponad</a:t>
            </a:r>
            <a:r>
              <a:rPr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110 ha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jeden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50" dirty="0">
                <a:solidFill>
                  <a:srgbClr val="4B4B4E"/>
                </a:solidFill>
                <a:latin typeface="Trebuchet MS"/>
                <a:cs typeface="Trebuchet MS"/>
              </a:rPr>
              <a:t>z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najpiękniejszych</a:t>
            </a:r>
            <a:r>
              <a:rPr i="1" spc="2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parków</a:t>
            </a:r>
            <a:r>
              <a:rPr i="1" spc="3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romantycznych</a:t>
            </a:r>
            <a:r>
              <a:rPr i="1" spc="3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i="1" spc="2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Dolnym</a:t>
            </a:r>
            <a:r>
              <a:rPr i="1" spc="2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Śląsku</a:t>
            </a:r>
            <a:r>
              <a:rPr i="1" spc="3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50" dirty="0">
                <a:solidFill>
                  <a:srgbClr val="4B4B4E"/>
                </a:solidFill>
                <a:latin typeface="Trebuchet MS"/>
                <a:cs typeface="Trebuchet MS"/>
              </a:rPr>
              <a:t>.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Założony</a:t>
            </a:r>
            <a:r>
              <a:rPr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został</a:t>
            </a:r>
            <a:r>
              <a:rPr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przełomie</a:t>
            </a:r>
            <a:r>
              <a:rPr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XVIII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XIX</a:t>
            </a:r>
            <a:r>
              <a:rPr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w.</a:t>
            </a:r>
            <a:r>
              <a:rPr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zagospodarowany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wręcz</a:t>
            </a:r>
            <a:r>
              <a:rPr i="1" spc="2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i="1" spc="2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modelowy</a:t>
            </a:r>
            <a:r>
              <a:rPr i="1" spc="2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sposób,</a:t>
            </a:r>
            <a:r>
              <a:rPr i="1" spc="2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i="1" spc="2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mistrzowskim</a:t>
            </a:r>
            <a:r>
              <a:rPr i="1" spc="2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wykorzystaniem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naturalnych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walorów</a:t>
            </a:r>
            <a:r>
              <a:rPr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swego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położenia</a:t>
            </a:r>
            <a:r>
              <a:rPr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ze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znacznym</a:t>
            </a:r>
            <a:r>
              <a:rPr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udziałem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architektury</a:t>
            </a:r>
            <a:r>
              <a:rPr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ogrodowej.</a:t>
            </a:r>
            <a:r>
              <a:rPr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</a:t>
            </a:r>
            <a:r>
              <a:rPr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II</a:t>
            </a:r>
            <a:r>
              <a:rPr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wojnie</a:t>
            </a:r>
            <a:r>
              <a:rPr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światowej</a:t>
            </a:r>
            <a:r>
              <a:rPr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jego</a:t>
            </a:r>
            <a:r>
              <a:rPr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rola</a:t>
            </a:r>
            <a:r>
              <a:rPr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20" dirty="0">
                <a:solidFill>
                  <a:srgbClr val="4B4B4E"/>
                </a:solidFill>
                <a:latin typeface="Trebuchet MS"/>
                <a:cs typeface="Trebuchet MS"/>
              </a:rPr>
              <a:t>stan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uległ daleko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posuniętej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dewastacji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dopiero od</a:t>
            </a:r>
            <a:r>
              <a:rPr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2011</a:t>
            </a:r>
            <a:r>
              <a:rPr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r.</a:t>
            </a:r>
            <a:r>
              <a:rPr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podjęto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tu</a:t>
            </a:r>
            <a:r>
              <a:rPr i="1" spc="4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kompleksowe</a:t>
            </a:r>
            <a:r>
              <a:rPr i="1" spc="4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prace</a:t>
            </a:r>
            <a:r>
              <a:rPr i="1" spc="4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rewitalizacyjne,</a:t>
            </a:r>
            <a:r>
              <a:rPr i="1" spc="4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prowadzone</a:t>
            </a:r>
            <a:r>
              <a:rPr i="1" spc="4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10" dirty="0">
                <a:solidFill>
                  <a:srgbClr val="4B4B4E"/>
                </a:solidFill>
                <a:latin typeface="Trebuchet MS"/>
                <a:cs typeface="Trebuchet MS"/>
              </a:rPr>
              <a:t>przez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Fundację</a:t>
            </a:r>
            <a:r>
              <a:rPr i="1" spc="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Doliny</a:t>
            </a:r>
            <a:r>
              <a:rPr i="1" spc="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Pałaców</a:t>
            </a:r>
            <a:r>
              <a:rPr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Ogrodów</a:t>
            </a:r>
            <a:r>
              <a:rPr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Kotliny</a:t>
            </a:r>
            <a:r>
              <a:rPr i="1" spc="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Jeleniogórskiej.</a:t>
            </a:r>
            <a:r>
              <a:rPr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25" dirty="0">
                <a:solidFill>
                  <a:srgbClr val="4B4B4E"/>
                </a:solidFill>
                <a:latin typeface="Trebuchet MS"/>
                <a:cs typeface="Trebuchet MS"/>
              </a:rPr>
              <a:t>Po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dziesięciu</a:t>
            </a:r>
            <a:r>
              <a:rPr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latach</a:t>
            </a:r>
            <a:r>
              <a:rPr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ich</a:t>
            </a:r>
            <a:r>
              <a:rPr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prowadzenia</a:t>
            </a:r>
            <a:r>
              <a:rPr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park</a:t>
            </a:r>
            <a:r>
              <a:rPr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jego</a:t>
            </a:r>
            <a:r>
              <a:rPr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>
                <a:solidFill>
                  <a:srgbClr val="4B4B4E"/>
                </a:solidFill>
                <a:latin typeface="Trebuchet MS"/>
                <a:cs typeface="Trebuchet MS"/>
              </a:rPr>
              <a:t>obiekty</a:t>
            </a:r>
            <a:r>
              <a:rPr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dirty="0" err="1">
                <a:solidFill>
                  <a:srgbClr val="4B4B4E"/>
                </a:solidFill>
                <a:latin typeface="Trebuchet MS"/>
                <a:cs typeface="Trebuchet MS"/>
              </a:rPr>
              <a:t>stały</a:t>
            </a:r>
            <a:r>
              <a:rPr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i="1" spc="-25" dirty="0">
                <a:solidFill>
                  <a:srgbClr val="4B4B4E"/>
                </a:solidFill>
                <a:latin typeface="Trebuchet MS"/>
                <a:cs typeface="Trebuchet MS"/>
              </a:rPr>
              <a:t>się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jednym</a:t>
            </a:r>
            <a:r>
              <a:rPr lang="pl-PL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lang="pl-PL" i="1" spc="1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głównych</a:t>
            </a:r>
            <a:r>
              <a:rPr lang="pl-PL" i="1" spc="1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obiektów</a:t>
            </a:r>
            <a:r>
              <a:rPr lang="pl-PL" i="1" spc="1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rekreacyjnych</a:t>
            </a:r>
            <a:r>
              <a:rPr lang="pl-PL" i="1" spc="1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zarówno</a:t>
            </a:r>
            <a:r>
              <a:rPr lang="pl-PL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dla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mieszkańców</a:t>
            </a:r>
            <a:r>
              <a:rPr lang="pl-PL" i="1" spc="1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całego</a:t>
            </a:r>
            <a:r>
              <a:rPr lang="pl-PL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subregionu</a:t>
            </a:r>
            <a:r>
              <a:rPr lang="pl-PL" i="1" spc="1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1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jego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głównego</a:t>
            </a:r>
            <a:r>
              <a:rPr lang="pl-PL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miasta</a:t>
            </a:r>
            <a:r>
              <a:rPr lang="pl-PL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–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Jeleniej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Góry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jak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zwłaszcza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wielu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turystów.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Bardzo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starannie,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konsekwentnie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prowadzone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tu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działania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rewitalizacyjne przyniosły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efekcie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znakomity przykład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odnowy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jednego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głównych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ogniw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jeleniogórskiej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sieci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zielonej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infrastruktury.</a:t>
            </a:r>
            <a:endParaRPr lang="pl-PL" dirty="0">
              <a:latin typeface="Trebuchet MS"/>
              <a:cs typeface="Trebuchet MS"/>
            </a:endParaRPr>
          </a:p>
          <a:p>
            <a:pPr marL="12700" marR="5080" algn="just">
              <a:lnSpc>
                <a:spcPct val="111300"/>
              </a:lnSpc>
              <a:spcBef>
                <a:spcPts val="95"/>
              </a:spcBef>
            </a:pPr>
            <a:endParaRPr dirty="0">
              <a:latin typeface="Trebuchet MS"/>
              <a:cs typeface="Trebuchet MS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EEB19639-D181-4768-B232-6CED7CC2510E}"/>
              </a:ext>
            </a:extLst>
          </p:cNvPr>
          <p:cNvSpPr/>
          <p:nvPr/>
        </p:nvSpPr>
        <p:spPr>
          <a:xfrm>
            <a:off x="641929" y="4704999"/>
            <a:ext cx="17799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20"/>
              </a:spcBef>
            </a:pP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Zdjęcie:</a:t>
            </a:r>
            <a:r>
              <a:rPr lang="pl-PL" sz="12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Janusz</a:t>
            </a:r>
            <a:r>
              <a:rPr lang="pl-PL" sz="12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spc="-10" dirty="0">
                <a:solidFill>
                  <a:srgbClr val="4B4B4E"/>
                </a:solidFill>
                <a:latin typeface="Trebuchet MS"/>
                <a:cs typeface="Trebuchet MS"/>
              </a:rPr>
              <a:t>Korzeń</a:t>
            </a:r>
            <a:endParaRPr lang="pl-PL" sz="1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0735865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72F3F52B-6D30-495C-B9FE-281AC23E0172}"/>
              </a:ext>
            </a:extLst>
          </p:cNvPr>
          <p:cNvSpPr/>
          <p:nvPr/>
        </p:nvSpPr>
        <p:spPr>
          <a:xfrm>
            <a:off x="458640" y="469467"/>
            <a:ext cx="6225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2400" b="1" spc="60" dirty="0">
                <a:solidFill>
                  <a:srgbClr val="7B95A8"/>
                </a:solidFill>
                <a:cs typeface="Calibri"/>
              </a:rPr>
              <a:t>6.</a:t>
            </a:r>
            <a:r>
              <a:rPr lang="pl-PL" sz="2400" b="1" spc="24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70" dirty="0">
                <a:solidFill>
                  <a:srgbClr val="7B95A8"/>
                </a:solidFill>
                <a:cs typeface="Calibri"/>
              </a:rPr>
              <a:t>Korzyści</a:t>
            </a:r>
            <a:r>
              <a:rPr lang="pl-PL" sz="2400" b="1" spc="-9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60" dirty="0">
                <a:solidFill>
                  <a:srgbClr val="7B95A8"/>
                </a:solidFill>
                <a:cs typeface="Calibri"/>
              </a:rPr>
              <a:t>wynikające</a:t>
            </a:r>
            <a:r>
              <a:rPr lang="pl-PL" sz="2400" b="1" spc="-10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285" dirty="0">
                <a:solidFill>
                  <a:srgbClr val="7B95A8"/>
                </a:solidFill>
                <a:cs typeface="Calibri"/>
              </a:rPr>
              <a:t>z</a:t>
            </a:r>
            <a:r>
              <a:rPr lang="pl-PL" sz="2400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60" dirty="0">
                <a:solidFill>
                  <a:srgbClr val="7B95A8"/>
                </a:solidFill>
                <a:cs typeface="Calibri"/>
              </a:rPr>
              <a:t>ochrony</a:t>
            </a:r>
            <a:r>
              <a:rPr lang="pl-PL" sz="2400" b="1" spc="-8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50" dirty="0">
                <a:solidFill>
                  <a:srgbClr val="7B95A8"/>
                </a:solidFill>
                <a:cs typeface="Calibri"/>
              </a:rPr>
              <a:t>przyrody</a:t>
            </a:r>
            <a:endParaRPr lang="pl-PL" sz="2400" dirty="0">
              <a:cs typeface="Calibri"/>
            </a:endParaRPr>
          </a:p>
        </p:txBody>
      </p:sp>
      <p:pic>
        <p:nvPicPr>
          <p:cNvPr id="3" name="object 4">
            <a:extLst>
              <a:ext uri="{FF2B5EF4-FFF2-40B4-BE49-F238E27FC236}">
                <a16:creationId xmlns:a16="http://schemas.microsoft.com/office/drawing/2014/main" id="{BAD98BBC-C89F-4322-8A34-A1A8E14E55D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1357" y="1732033"/>
            <a:ext cx="2031220" cy="1969110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EEF1D0D2-A8C5-4522-8519-E8FF682860BB}"/>
              </a:ext>
            </a:extLst>
          </p:cNvPr>
          <p:cNvSpPr/>
          <p:nvPr/>
        </p:nvSpPr>
        <p:spPr>
          <a:xfrm>
            <a:off x="1820883" y="1418254"/>
            <a:ext cx="8550234" cy="4226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3630" marR="5080" algn="just">
              <a:lnSpc>
                <a:spcPct val="111200"/>
              </a:lnSpc>
              <a:spcBef>
                <a:spcPts val="77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Przenikalność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flory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fauny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zasadnicze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znaczenie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dla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zdrowego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systemu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ekosystemów.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Flora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fauna potrzebują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sieci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wzajemnie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połączonych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siedlisk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ze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względu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potrzebę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rozmieszczenia,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zdobywania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pożywienia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migracji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(Forman</a:t>
            </a:r>
            <a:r>
              <a:rPr lang="pl-PL" spc="4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2003).</a:t>
            </a:r>
            <a:r>
              <a:rPr lang="pl-PL" spc="4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Brak</a:t>
            </a:r>
            <a:r>
              <a:rPr lang="pl-PL" spc="43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możliwości</a:t>
            </a:r>
            <a:r>
              <a:rPr lang="pl-PL" spc="43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przemieszczania</a:t>
            </a:r>
            <a:r>
              <a:rPr lang="pl-PL" spc="43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4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skutkuje</a:t>
            </a:r>
            <a:r>
              <a:rPr lang="pl-PL" spc="43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brakiem</a:t>
            </a:r>
            <a:r>
              <a:rPr lang="pl-PL" spc="4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wymiany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genetycznej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innymi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populacjami,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co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prowadzić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powstania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ograniczonych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puli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genów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ten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sposób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narazić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wrażliwe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gatunki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wyginięcie.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Zmieniający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klimat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endParaRPr lang="pl-PL" dirty="0">
              <a:latin typeface="Trebuchet MS"/>
              <a:cs typeface="Trebuchet MS"/>
            </a:endParaRPr>
          </a:p>
          <a:p>
            <a:pPr marL="12700" algn="just">
              <a:lnSpc>
                <a:spcPct val="100000"/>
              </a:lnSpc>
              <a:spcBef>
                <a:spcPts val="13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wzrost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temperatury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wymuszą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migrację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gatunków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szukających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optymalnych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siebie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warunków.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Będą</a:t>
            </a:r>
            <a:r>
              <a:rPr lang="pl-PL" spc="-20" dirty="0"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zatem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potrzebowały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zielonych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korytarzy</a:t>
            </a:r>
            <a:r>
              <a:rPr lang="pl-PL" spc="2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ekologicznych.</a:t>
            </a:r>
            <a:r>
              <a:rPr lang="pl-PL" spc="2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Zdarzenia</a:t>
            </a:r>
            <a:r>
              <a:rPr lang="pl-PL" spc="3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naruszające</a:t>
            </a:r>
            <a:r>
              <a:rPr lang="pl-PL" spc="2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równowagę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</a:t>
            </a:r>
            <a:r>
              <a:rPr lang="pl-PL" spc="2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jak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powodzie,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susza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pożary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mogą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zmniejszyć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liczebność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populacji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gatunków.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Izolowany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fragment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siedliska dotkniętego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klęską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nie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zostanie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szybko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zkolonizowany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jeśli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będzie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miał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połączeń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innymi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podobnymi siedliskami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(Klar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 in.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2012).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0022825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CFFF1235-BABE-4AF3-96AE-BBB9E266467E}"/>
              </a:ext>
            </a:extLst>
          </p:cNvPr>
          <p:cNvSpPr txBox="1"/>
          <p:nvPr/>
        </p:nvSpPr>
        <p:spPr>
          <a:xfrm>
            <a:off x="384364" y="379871"/>
            <a:ext cx="7425641" cy="42062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2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5" dirty="0">
                <a:solidFill>
                  <a:srgbClr val="FFFFFF"/>
                </a:solidFill>
                <a:latin typeface="Calibri"/>
                <a:cs typeface="Calibri"/>
              </a:rPr>
              <a:t>Utworzenie</a:t>
            </a:r>
            <a:r>
              <a:rPr sz="1400" b="1" spc="2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zespół</a:t>
            </a:r>
            <a:r>
              <a:rPr sz="1400" b="1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5" dirty="0">
                <a:solidFill>
                  <a:srgbClr val="FFFFFF"/>
                </a:solidFill>
                <a:latin typeface="Calibri"/>
                <a:cs typeface="Calibri"/>
              </a:rPr>
              <a:t>przyrodniczo</a:t>
            </a:r>
            <a:r>
              <a:rPr sz="1400" b="1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85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400" b="1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krajobrazowy</a:t>
            </a:r>
            <a:r>
              <a:rPr sz="1400" b="1" spc="2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b="1" spc="2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5" dirty="0">
                <a:solidFill>
                  <a:srgbClr val="FFFFFF"/>
                </a:solidFill>
                <a:latin typeface="Calibri"/>
                <a:cs typeface="Calibri"/>
              </a:rPr>
              <a:t>nazwie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40"/>
              </a:spcBef>
            </a:pP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„Kamienickie</a:t>
            </a:r>
            <a:r>
              <a:rPr sz="14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Wzgórza”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5" dirty="0">
                <a:solidFill>
                  <a:srgbClr val="FFFFFF"/>
                </a:solidFill>
                <a:latin typeface="Calibri"/>
                <a:cs typeface="Calibri"/>
              </a:rPr>
              <a:t>(Gmina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Stara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5" dirty="0">
                <a:solidFill>
                  <a:srgbClr val="FFFFFF"/>
                </a:solidFill>
                <a:latin typeface="Calibri"/>
                <a:cs typeface="Calibri"/>
              </a:rPr>
              <a:t>Kamienica)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68A8D905-8203-4318-852C-22702215C3CA}"/>
              </a:ext>
            </a:extLst>
          </p:cNvPr>
          <p:cNvSpPr/>
          <p:nvPr/>
        </p:nvSpPr>
        <p:spPr>
          <a:xfrm>
            <a:off x="384364" y="1187657"/>
            <a:ext cx="9812977" cy="5326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2819400" algn="just">
              <a:lnSpc>
                <a:spcPct val="111100"/>
              </a:lnSpc>
              <a:spcBef>
                <a:spcPts val="100"/>
              </a:spcBef>
            </a:pP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2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końcu</a:t>
            </a:r>
            <a:r>
              <a:rPr lang="pl-PL" i="1" spc="2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2018</a:t>
            </a:r>
            <a:r>
              <a:rPr lang="pl-PL" i="1" spc="2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r.</a:t>
            </a:r>
            <a:r>
              <a:rPr lang="pl-PL" i="1" spc="2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radni</a:t>
            </a:r>
            <a:r>
              <a:rPr lang="pl-PL" i="1" spc="20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Gminy</a:t>
            </a:r>
            <a:r>
              <a:rPr lang="pl-PL" i="1" spc="2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Stara</a:t>
            </a:r>
            <a:r>
              <a:rPr lang="pl-PL" i="1" spc="2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Kamienica</a:t>
            </a:r>
            <a:r>
              <a:rPr lang="pl-PL" i="1" spc="2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utworzyli</a:t>
            </a:r>
            <a:r>
              <a:rPr lang="pl-PL" i="1" spc="2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na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północno-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wschodnich</a:t>
            </a:r>
            <a:r>
              <a:rPr lang="pl-PL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stokach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Grzbietu</a:t>
            </a:r>
            <a:r>
              <a:rPr lang="pl-PL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Kamienickiego</a:t>
            </a:r>
            <a:r>
              <a:rPr lang="pl-PL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Górach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Izerskich</a:t>
            </a:r>
            <a:r>
              <a:rPr lang="pl-PL" i="1" spc="434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zespół</a:t>
            </a:r>
            <a:r>
              <a:rPr lang="pl-PL" i="1" spc="434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przyrodniczo-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krajobrazowy</a:t>
            </a:r>
            <a:r>
              <a:rPr lang="pl-PL" i="1" spc="44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</a:t>
            </a:r>
            <a:r>
              <a:rPr lang="pl-PL" i="1" spc="434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nazwie</a:t>
            </a:r>
            <a:endParaRPr lang="pl-PL" dirty="0">
              <a:latin typeface="Trebuchet MS"/>
              <a:cs typeface="Trebuchet MS"/>
            </a:endParaRPr>
          </a:p>
          <a:p>
            <a:pPr marL="12700" marR="2819400" algn="just">
              <a:lnSpc>
                <a:spcPct val="111200"/>
              </a:lnSpc>
              <a:spcBef>
                <a:spcPts val="10"/>
              </a:spcBef>
            </a:pP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„Kamienickie</a:t>
            </a:r>
            <a:r>
              <a:rPr lang="pl-PL" i="1" spc="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Wzgórza”.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Zajmuje</a:t>
            </a:r>
            <a:r>
              <a:rPr lang="pl-PL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on</a:t>
            </a:r>
            <a:r>
              <a:rPr lang="pl-PL" i="1" spc="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powierzchnię</a:t>
            </a:r>
            <a:r>
              <a:rPr lang="pl-PL" i="1" spc="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ok.</a:t>
            </a:r>
            <a:r>
              <a:rPr lang="pl-PL" i="1" spc="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728</a:t>
            </a:r>
            <a:r>
              <a:rPr lang="pl-PL" i="1" spc="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ha</a:t>
            </a:r>
            <a:r>
              <a:rPr lang="pl-PL" i="1" spc="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i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jest</a:t>
            </a:r>
            <a:r>
              <a:rPr lang="pl-PL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położony</a:t>
            </a:r>
            <a:r>
              <a:rPr lang="pl-PL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terenach</a:t>
            </a:r>
            <a:r>
              <a:rPr lang="pl-PL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wsi</a:t>
            </a:r>
            <a:r>
              <a:rPr lang="pl-PL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Antoniów,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Chromiec,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Kopaniec,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Kromnów,</a:t>
            </a:r>
            <a:r>
              <a:rPr lang="pl-PL" i="1" spc="43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Mała</a:t>
            </a:r>
            <a:r>
              <a:rPr lang="pl-PL" i="1" spc="43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Kamienica</a:t>
            </a:r>
            <a:r>
              <a:rPr lang="pl-PL" i="1" spc="43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434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Stara</a:t>
            </a:r>
            <a:r>
              <a:rPr lang="pl-PL" i="1" spc="43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Kamienica.</a:t>
            </a:r>
            <a:r>
              <a:rPr lang="pl-PL" i="1" spc="434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Z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bezprecedensową</a:t>
            </a:r>
            <a:r>
              <a:rPr lang="pl-PL" i="1" spc="3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inicjatywą</a:t>
            </a:r>
            <a:r>
              <a:rPr lang="pl-PL" i="1" spc="3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utworzenia</a:t>
            </a:r>
            <a:r>
              <a:rPr lang="pl-PL" i="1" spc="3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tej</a:t>
            </a:r>
            <a:r>
              <a:rPr lang="pl-PL" i="1" spc="3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formy</a:t>
            </a:r>
            <a:r>
              <a:rPr lang="pl-PL" i="1" spc="3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ochrony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przyrody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krajobrazu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wystąpili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liderzy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lokalnych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społeczności,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zyskali</a:t>
            </a:r>
            <a:r>
              <a:rPr lang="pl-PL" i="1" spc="2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dla</a:t>
            </a:r>
            <a:r>
              <a:rPr lang="pl-PL" i="1" spc="2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tej</a:t>
            </a:r>
            <a:r>
              <a:rPr lang="pl-PL" i="1" spc="2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idei</a:t>
            </a:r>
            <a:r>
              <a:rPr lang="pl-PL" i="1" spc="229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ich</a:t>
            </a:r>
            <a:r>
              <a:rPr lang="pl-PL" i="1" spc="2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wsparcie</a:t>
            </a:r>
            <a:r>
              <a:rPr lang="pl-PL" i="1" spc="2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229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doprowadzili</a:t>
            </a:r>
            <a:r>
              <a:rPr lang="pl-PL" i="1" spc="2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do</a:t>
            </a:r>
            <a:r>
              <a:rPr lang="pl-PL" i="1" spc="2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podjęcia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uchwały</a:t>
            </a:r>
            <a:r>
              <a:rPr lang="pl-PL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Rady</a:t>
            </a:r>
            <a:r>
              <a:rPr lang="pl-PL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Gminy</a:t>
            </a:r>
            <a:r>
              <a:rPr lang="pl-PL" i="1" spc="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tej</a:t>
            </a:r>
            <a:r>
              <a:rPr lang="pl-PL" i="1" spc="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sprawie.</a:t>
            </a:r>
            <a:r>
              <a:rPr lang="pl-PL"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Uzyskali</a:t>
            </a:r>
            <a:r>
              <a:rPr lang="pl-PL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ten</a:t>
            </a:r>
            <a:r>
              <a:rPr lang="pl-PL" i="1" spc="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sposób</a:t>
            </a:r>
            <a:r>
              <a:rPr lang="pl-PL"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nie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tylko</a:t>
            </a:r>
            <a:r>
              <a:rPr lang="pl-PL" i="1" spc="2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istotne</a:t>
            </a:r>
            <a:r>
              <a:rPr lang="pl-PL" i="1" spc="2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narzędzie</a:t>
            </a:r>
            <a:r>
              <a:rPr lang="pl-PL" i="1" spc="2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dla</a:t>
            </a:r>
            <a:r>
              <a:rPr lang="pl-PL" i="1" spc="1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utrzymania</a:t>
            </a:r>
            <a:r>
              <a:rPr lang="pl-PL" i="1" spc="2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istniejących</a:t>
            </a:r>
            <a:r>
              <a:rPr lang="pl-PL" i="1" spc="2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walorów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tego</a:t>
            </a:r>
            <a:r>
              <a:rPr lang="pl-PL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obszaru,</a:t>
            </a:r>
            <a:r>
              <a:rPr lang="pl-PL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stanowiącego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wieloelementowy.</a:t>
            </a:r>
            <a:r>
              <a:rPr lang="pl-PL" i="1" spc="1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lokalny</a:t>
            </a:r>
            <a:r>
              <a:rPr lang="pl-PL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system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zielonej</a:t>
            </a:r>
            <a:r>
              <a:rPr lang="pl-PL" i="1" spc="13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infrastruktury,</a:t>
            </a:r>
            <a:r>
              <a:rPr lang="pl-PL" i="1" spc="13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ale</a:t>
            </a:r>
            <a:r>
              <a:rPr lang="pl-PL" i="1" spc="13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także</a:t>
            </a:r>
            <a:r>
              <a:rPr lang="pl-PL" i="1" spc="12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ważny</a:t>
            </a:r>
            <a:r>
              <a:rPr lang="pl-PL" i="1" spc="12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instrument</a:t>
            </a:r>
            <a:r>
              <a:rPr lang="pl-PL" i="1" spc="12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dla</a:t>
            </a:r>
            <a:endParaRPr lang="pl-PL" dirty="0">
              <a:latin typeface="Trebuchet MS"/>
              <a:cs typeface="Trebuchet MS"/>
            </a:endParaRPr>
          </a:p>
          <a:p>
            <a:pPr marL="12700" marR="5715" algn="just">
              <a:lnSpc>
                <a:spcPct val="110500"/>
              </a:lnSpc>
              <a:spcBef>
                <a:spcPts val="5"/>
              </a:spcBef>
            </a:pP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uniemożliwienia</a:t>
            </a:r>
            <a:r>
              <a:rPr lang="pl-PL" i="1" spc="1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planowanego</a:t>
            </a:r>
            <a:r>
              <a:rPr lang="pl-PL" i="1" spc="1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otwarcia</a:t>
            </a:r>
            <a:r>
              <a:rPr lang="pl-PL" i="1" spc="1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tu</a:t>
            </a:r>
            <a:r>
              <a:rPr lang="pl-PL" i="1" spc="1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odkrywkowej</a:t>
            </a:r>
            <a:r>
              <a:rPr lang="pl-PL" i="1" spc="1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kopalni</a:t>
            </a:r>
            <a:r>
              <a:rPr lang="pl-PL" i="1" spc="2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skalenia.</a:t>
            </a:r>
            <a:r>
              <a:rPr lang="pl-PL" i="1" spc="20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Utworzenie</a:t>
            </a:r>
            <a:r>
              <a:rPr lang="pl-PL" i="1" spc="1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ww.</a:t>
            </a:r>
            <a:r>
              <a:rPr lang="pl-PL" i="1" spc="1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zespołu</a:t>
            </a:r>
            <a:r>
              <a:rPr lang="pl-PL" i="1" spc="2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przyrodniczo- krajobrazowego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stanowi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także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ważny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wkład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ideę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utworzenia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Izerskiego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Parku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Krajobrazowego,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zainicjowaną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wiosną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2019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r.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przez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jeleniogórsko-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wrocławskie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środowisko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przyrodników,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urbanistów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ekologów</a:t>
            </a:r>
            <a:r>
              <a:rPr lang="pl-PL" sz="2000" i="1" spc="-10" dirty="0">
                <a:solidFill>
                  <a:srgbClr val="4B4B4E"/>
                </a:solidFill>
                <a:latin typeface="Trebuchet MS"/>
                <a:cs typeface="Trebuchet MS"/>
              </a:rPr>
              <a:t>.</a:t>
            </a:r>
            <a:endParaRPr lang="pl-PL" sz="2000" dirty="0">
              <a:latin typeface="Trebuchet MS"/>
              <a:cs typeface="Trebuchet MS"/>
            </a:endParaRPr>
          </a:p>
        </p:txBody>
      </p:sp>
      <p:pic>
        <p:nvPicPr>
          <p:cNvPr id="4" name="object 9">
            <a:extLst>
              <a:ext uri="{FF2B5EF4-FFF2-40B4-BE49-F238E27FC236}">
                <a16:creationId xmlns:a16="http://schemas.microsoft.com/office/drawing/2014/main" id="{A8674F81-4AAC-4200-8854-94B65BAAE2C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74140" y="1231388"/>
            <a:ext cx="4380998" cy="3142690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887E65A2-469A-43C1-B341-6A86FB948A59}"/>
              </a:ext>
            </a:extLst>
          </p:cNvPr>
          <p:cNvSpPr/>
          <p:nvPr/>
        </p:nvSpPr>
        <p:spPr>
          <a:xfrm>
            <a:off x="8841175" y="4336864"/>
            <a:ext cx="16469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60"/>
              </a:spcBef>
            </a:pPr>
            <a:r>
              <a:rPr lang="pl-PL" sz="1100" i="1" dirty="0">
                <a:solidFill>
                  <a:srgbClr val="4B4B4E"/>
                </a:solidFill>
                <a:latin typeface="Trebuchet MS"/>
                <a:cs typeface="Trebuchet MS"/>
              </a:rPr>
              <a:t>Zdjęcie:</a:t>
            </a:r>
            <a:r>
              <a:rPr lang="pl-PL" sz="11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100" i="1" dirty="0">
                <a:solidFill>
                  <a:srgbClr val="4B4B4E"/>
                </a:solidFill>
                <a:latin typeface="Trebuchet MS"/>
                <a:cs typeface="Trebuchet MS"/>
              </a:rPr>
              <a:t>Janusz</a:t>
            </a:r>
            <a:r>
              <a:rPr lang="pl-PL" sz="11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100" i="1" spc="-10" dirty="0">
                <a:solidFill>
                  <a:srgbClr val="4B4B4E"/>
                </a:solidFill>
                <a:latin typeface="Trebuchet MS"/>
                <a:cs typeface="Trebuchet MS"/>
              </a:rPr>
              <a:t>Korzeń</a:t>
            </a:r>
            <a:endParaRPr lang="pl-PL" sz="11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4987466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B2EBF30B-9C82-43D8-BD52-A2914431BFDD}"/>
              </a:ext>
            </a:extLst>
          </p:cNvPr>
          <p:cNvSpPr/>
          <p:nvPr/>
        </p:nvSpPr>
        <p:spPr>
          <a:xfrm>
            <a:off x="257299" y="234825"/>
            <a:ext cx="7837714" cy="929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2110" marR="1682750" indent="-360045">
              <a:lnSpc>
                <a:spcPct val="116700"/>
              </a:lnSpc>
              <a:spcBef>
                <a:spcPts val="5"/>
              </a:spcBef>
              <a:tabLst>
                <a:tab pos="372110" algn="l"/>
              </a:tabLst>
            </a:pPr>
            <a:r>
              <a:rPr lang="pl-PL" sz="2400" b="1" spc="-25" dirty="0">
                <a:solidFill>
                  <a:srgbClr val="7B95A8"/>
                </a:solidFill>
                <a:cs typeface="Calibri"/>
              </a:rPr>
              <a:t>7.</a:t>
            </a:r>
            <a:r>
              <a:rPr lang="pl-PL" sz="2400" b="1" dirty="0">
                <a:solidFill>
                  <a:srgbClr val="7B95A8"/>
                </a:solidFill>
                <a:cs typeface="Calibri"/>
              </a:rPr>
              <a:t>	</a:t>
            </a:r>
            <a:r>
              <a:rPr lang="pl-PL" sz="2400" b="1" spc="180" dirty="0">
                <a:solidFill>
                  <a:srgbClr val="7B95A8"/>
                </a:solidFill>
                <a:cs typeface="Calibri"/>
              </a:rPr>
              <a:t>Łagodzenie</a:t>
            </a:r>
            <a:r>
              <a:rPr lang="pl-PL" sz="2400" b="1" spc="-10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95" dirty="0">
                <a:solidFill>
                  <a:srgbClr val="7B95A8"/>
                </a:solidFill>
                <a:cs typeface="Calibri"/>
              </a:rPr>
              <a:t>skutków</a:t>
            </a:r>
            <a:r>
              <a:rPr lang="pl-PL" sz="2400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200" dirty="0">
                <a:solidFill>
                  <a:srgbClr val="7B95A8"/>
                </a:solidFill>
                <a:cs typeface="Calibri"/>
              </a:rPr>
              <a:t>zmian</a:t>
            </a:r>
            <a:r>
              <a:rPr lang="pl-PL" sz="2400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70" dirty="0">
                <a:solidFill>
                  <a:srgbClr val="7B95A8"/>
                </a:solidFill>
                <a:cs typeface="Calibri"/>
              </a:rPr>
              <a:t>klimatu</a:t>
            </a:r>
            <a:r>
              <a:rPr lang="pl-PL" sz="2400" b="1" spc="-9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70" dirty="0">
                <a:solidFill>
                  <a:srgbClr val="7B95A8"/>
                </a:solidFill>
                <a:cs typeface="Calibri"/>
              </a:rPr>
              <a:t>i </a:t>
            </a:r>
            <a:r>
              <a:rPr lang="pl-PL" sz="2400" b="1" spc="160" dirty="0">
                <a:solidFill>
                  <a:srgbClr val="7B95A8"/>
                </a:solidFill>
                <a:cs typeface="Calibri"/>
              </a:rPr>
              <a:t>przystosowanie</a:t>
            </a:r>
            <a:r>
              <a:rPr lang="pl-PL" sz="2400" b="1" spc="-11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40" dirty="0">
                <a:solidFill>
                  <a:srgbClr val="7B95A8"/>
                </a:solidFill>
                <a:cs typeface="Calibri"/>
              </a:rPr>
              <a:t>się</a:t>
            </a:r>
            <a:r>
              <a:rPr lang="pl-PL" sz="2400" b="1" spc="-11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200" dirty="0">
                <a:solidFill>
                  <a:srgbClr val="7B95A8"/>
                </a:solidFill>
                <a:cs typeface="Calibri"/>
              </a:rPr>
              <a:t>do</a:t>
            </a:r>
            <a:r>
              <a:rPr lang="pl-PL" sz="2400" b="1" spc="-10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55" dirty="0">
                <a:solidFill>
                  <a:srgbClr val="7B95A8"/>
                </a:solidFill>
                <a:cs typeface="Calibri"/>
              </a:rPr>
              <a:t>nich</a:t>
            </a:r>
            <a:endParaRPr lang="pl-PL" sz="2400" dirty="0">
              <a:cs typeface="Calibri"/>
            </a:endParaRPr>
          </a:p>
        </p:txBody>
      </p:sp>
      <p:pic>
        <p:nvPicPr>
          <p:cNvPr id="3" name="object 8">
            <a:extLst>
              <a:ext uri="{FF2B5EF4-FFF2-40B4-BE49-F238E27FC236}">
                <a16:creationId xmlns:a16="http://schemas.microsoft.com/office/drawing/2014/main" id="{E7742479-F11B-4659-AF23-325ACFAB53E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3057" y="1334905"/>
            <a:ext cx="2086595" cy="2006020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5E7045A8-AF7C-4BED-9AA1-62E7EC1DF204}"/>
              </a:ext>
            </a:extLst>
          </p:cNvPr>
          <p:cNvSpPr/>
          <p:nvPr/>
        </p:nvSpPr>
        <p:spPr>
          <a:xfrm>
            <a:off x="1971303" y="1255248"/>
            <a:ext cx="9444841" cy="4987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3630" marR="5080" algn="just">
              <a:lnSpc>
                <a:spcPct val="111400"/>
              </a:lnSpc>
              <a:spcBef>
                <a:spcPts val="75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Wykorzystanie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celu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chłodzenia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miast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dobrze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udokumentowane.</a:t>
            </a:r>
            <a:r>
              <a:rPr lang="pl-PL" spc="4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Tereny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zapewniają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chłodzenie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poprzez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zacienienie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parowanie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tzw.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ewapotranspirację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obliczu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zmian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klimatycznych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coraz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częstszych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ekstremalnych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zjawisk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pogodowych,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zachodzi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potrzeba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przygotowania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obszarów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miejskich</a:t>
            </a:r>
            <a:r>
              <a:rPr lang="pl-PL" spc="3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4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podwyższone</a:t>
            </a:r>
            <a:r>
              <a:rPr lang="pl-PL" spc="3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temperatury.</a:t>
            </a:r>
            <a:r>
              <a:rPr lang="pl-PL" spc="3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Upały</a:t>
            </a:r>
            <a:r>
              <a:rPr lang="pl-PL" spc="3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mają</a:t>
            </a:r>
            <a:r>
              <a:rPr lang="pl-PL" spc="3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wpływ</a:t>
            </a:r>
            <a:r>
              <a:rPr lang="pl-PL" spc="3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4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zdrowie</a:t>
            </a:r>
            <a:r>
              <a:rPr lang="pl-PL" spc="3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ludzkie, niekorzystne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są: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bezpośrednia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ekspozycja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słońce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także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wpływ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wysokich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temperatur</a:t>
            </a:r>
            <a:endParaRPr lang="pl-PL" dirty="0">
              <a:latin typeface="Trebuchet MS"/>
              <a:cs typeface="Trebuchet MS"/>
            </a:endParaRPr>
          </a:p>
          <a:p>
            <a:pPr marL="12700" marR="6985" algn="just">
              <a:lnSpc>
                <a:spcPct val="111000"/>
              </a:lnSpc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substancje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zanieczyszczające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powietrze.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Efektem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podwyższony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poziom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przyziemnego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ozonu,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nasila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objawy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astmy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chorób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układu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krążenia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(Goodman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2018)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prowadzi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reakcji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zapalnych</a:t>
            </a:r>
            <a:r>
              <a:rPr lang="pl-PL" spc="-10" dirty="0"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oczu.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najbardziej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narażonych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grup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należą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chorzy,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dzieci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osoby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starsze.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Spośród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14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800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zgonów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we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Francji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spowodowanych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falą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upałów w 2003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r.,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około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60% ofiar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było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wieku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powyżej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75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lat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Confalonieri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2007).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Wrażliwość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ludności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wzrost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temperatur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powinna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zatem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argumentem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inwestowaniu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w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zieloną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infrastrukturę.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Fakt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starzenia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populacji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oznacza,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należy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zwrócić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większą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uwagę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pozytywny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wpływ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zmniejszaniu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śmiertelności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związanej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wysoką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temperaturą.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8093097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E77E47D8-889C-43D8-9911-C6DE178F35B6}"/>
              </a:ext>
            </a:extLst>
          </p:cNvPr>
          <p:cNvSpPr txBox="1"/>
          <p:nvPr/>
        </p:nvSpPr>
        <p:spPr>
          <a:xfrm>
            <a:off x="277486" y="490984"/>
            <a:ext cx="6156960" cy="18203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Spowolnienie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65" dirty="0">
                <a:solidFill>
                  <a:srgbClr val="FFFFFF"/>
                </a:solidFill>
                <a:latin typeface="Calibri"/>
                <a:cs typeface="Calibri"/>
              </a:rPr>
              <a:t>spływu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wody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7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retencja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225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4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0" dirty="0">
                <a:solidFill>
                  <a:srgbClr val="FFFFFF"/>
                </a:solidFill>
                <a:latin typeface="Calibri"/>
                <a:cs typeface="Calibri"/>
              </a:rPr>
              <a:t>krajobrazie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3" name="object 7">
            <a:hlinkClick r:id="rId2"/>
            <a:extLst>
              <a:ext uri="{FF2B5EF4-FFF2-40B4-BE49-F238E27FC236}">
                <a16:creationId xmlns:a16="http://schemas.microsoft.com/office/drawing/2014/main" id="{7497F7B1-4F23-4E4C-A3CD-BE322FBABCD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2710" y="834385"/>
            <a:ext cx="3023235" cy="2346649"/>
          </a:xfrm>
          <a:prstGeom prst="rect">
            <a:avLst/>
          </a:prstGeom>
        </p:spPr>
      </p:pic>
      <p:pic>
        <p:nvPicPr>
          <p:cNvPr id="4" name="object 8">
            <a:extLst>
              <a:ext uri="{FF2B5EF4-FFF2-40B4-BE49-F238E27FC236}">
                <a16:creationId xmlns:a16="http://schemas.microsoft.com/office/drawing/2014/main" id="{E3E8E791-6A4C-435E-BD48-805A7EFC8280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05299" y="837885"/>
            <a:ext cx="3047999" cy="2343149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53F0F97D-DBEC-47DC-83C2-7C447288E7AF}"/>
              </a:ext>
            </a:extLst>
          </p:cNvPr>
          <p:cNvSpPr/>
          <p:nvPr/>
        </p:nvSpPr>
        <p:spPr>
          <a:xfrm>
            <a:off x="533949" y="3895994"/>
            <a:ext cx="10905506" cy="2835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" marR="41910" algn="just">
              <a:lnSpc>
                <a:spcPct val="111300"/>
              </a:lnSpc>
              <a:spcBef>
                <a:spcPts val="95"/>
              </a:spcBef>
            </a:pP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Jednym</a:t>
            </a:r>
            <a:r>
              <a:rPr lang="pl-PL"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lang="pl-PL" i="1" spc="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ważnych</a:t>
            </a:r>
            <a:r>
              <a:rPr lang="pl-PL"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zadań</a:t>
            </a:r>
            <a:r>
              <a:rPr lang="pl-PL"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jest</a:t>
            </a:r>
            <a:r>
              <a:rPr lang="pl-PL" i="1" spc="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zwiększanie</a:t>
            </a:r>
            <a:r>
              <a:rPr lang="pl-PL"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retencji</a:t>
            </a:r>
            <a:r>
              <a:rPr lang="pl-PL"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wód</a:t>
            </a:r>
            <a:r>
              <a:rPr lang="pl-PL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opadowych</a:t>
            </a:r>
            <a:r>
              <a:rPr lang="pl-PL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roztopowych</a:t>
            </a:r>
            <a:r>
              <a:rPr lang="pl-PL"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–</a:t>
            </a:r>
            <a:r>
              <a:rPr lang="pl-PL" i="1" spc="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przy</a:t>
            </a:r>
            <a:r>
              <a:rPr lang="pl-PL"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czym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chodzi</a:t>
            </a:r>
            <a:r>
              <a:rPr lang="pl-PL"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t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</a:t>
            </a:r>
            <a:r>
              <a:rPr lang="pl-PL" i="1" spc="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nie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tylko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o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budowę</a:t>
            </a:r>
            <a:r>
              <a:rPr lang="pl-PL" i="1" spc="6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zbiorników</a:t>
            </a:r>
            <a:r>
              <a:rPr lang="pl-PL" i="1" spc="6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retencyjnych,</a:t>
            </a:r>
            <a:r>
              <a:rPr lang="pl-PL" i="1" spc="6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lecz</a:t>
            </a:r>
            <a:r>
              <a:rPr lang="pl-PL" i="1" spc="6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także</a:t>
            </a:r>
            <a:r>
              <a:rPr lang="pl-PL" i="1" spc="6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o</a:t>
            </a:r>
            <a:r>
              <a:rPr lang="pl-PL" i="1" spc="6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cały</a:t>
            </a:r>
            <a:r>
              <a:rPr lang="pl-PL" i="1" spc="6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katalog</a:t>
            </a:r>
            <a:r>
              <a:rPr lang="pl-PL" i="1" spc="6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działań</a:t>
            </a:r>
            <a:r>
              <a:rPr lang="pl-PL" i="1" spc="6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infrastrukturalnych</a:t>
            </a:r>
            <a:r>
              <a:rPr lang="pl-PL" i="1" spc="6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związanych</a:t>
            </a:r>
            <a:r>
              <a:rPr lang="pl-PL" i="1" spc="6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zagospodarowaniem</a:t>
            </a:r>
            <a:r>
              <a:rPr lang="pl-PL" i="1" spc="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przestrzeni.</a:t>
            </a:r>
            <a:r>
              <a:rPr lang="pl-PL"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Przede</a:t>
            </a:r>
            <a:r>
              <a:rPr lang="pl-PL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wszystkim</a:t>
            </a:r>
            <a:r>
              <a:rPr lang="pl-PL" i="1" spc="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należy</a:t>
            </a:r>
            <a:r>
              <a:rPr lang="pl-PL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zapewniać</a:t>
            </a:r>
            <a:r>
              <a:rPr lang="pl-PL"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ochronę</a:t>
            </a:r>
            <a:r>
              <a:rPr lang="pl-PL" i="1" spc="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istniejących</a:t>
            </a:r>
            <a:r>
              <a:rPr lang="pl-PL" i="1" spc="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elementów</a:t>
            </a:r>
            <a:r>
              <a:rPr lang="pl-PL" i="1" spc="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przyrodniczych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sprzyjających</a:t>
            </a:r>
            <a:r>
              <a:rPr lang="pl-PL" i="1" spc="-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zachowaniu</a:t>
            </a:r>
            <a:r>
              <a:rPr lang="pl-PL" i="1" spc="-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naturalnej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retencji</a:t>
            </a:r>
            <a:r>
              <a:rPr lang="pl-PL" i="1" spc="-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wodnej</a:t>
            </a:r>
            <a:r>
              <a:rPr lang="pl-PL" i="1" spc="-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-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środowisku.</a:t>
            </a:r>
            <a:r>
              <a:rPr lang="pl-PL" i="1" spc="-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Ponadto,</a:t>
            </a:r>
            <a:r>
              <a:rPr lang="pl-PL" i="1" spc="-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możliwe</a:t>
            </a:r>
            <a:r>
              <a:rPr lang="pl-PL" i="1" spc="-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jest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zastosowanie</a:t>
            </a:r>
            <a:r>
              <a:rPr lang="pl-PL" i="1" spc="-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dedykowanych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rozwiązań</a:t>
            </a:r>
            <a:r>
              <a:rPr lang="pl-PL" i="1" spc="3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ograniczających</a:t>
            </a:r>
            <a:r>
              <a:rPr lang="pl-PL" i="1" spc="3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nadmierny</a:t>
            </a:r>
            <a:r>
              <a:rPr lang="pl-PL" i="1" spc="3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odpływ</a:t>
            </a:r>
            <a:r>
              <a:rPr lang="pl-PL" i="1" spc="3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wód</a:t>
            </a:r>
            <a:r>
              <a:rPr lang="pl-PL" i="1" spc="3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opadowych</a:t>
            </a:r>
            <a:r>
              <a:rPr lang="pl-PL" i="1" spc="3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(np.</a:t>
            </a:r>
            <a:r>
              <a:rPr lang="pl-PL" i="1" spc="3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skrzynek</a:t>
            </a:r>
            <a:r>
              <a:rPr lang="pl-PL" i="1" spc="3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rozsączających,</a:t>
            </a:r>
            <a:r>
              <a:rPr lang="pl-PL" i="1" spc="3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przepuszczalnych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nawierzchni,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ogrodów</a:t>
            </a:r>
            <a:r>
              <a:rPr lang="pl-PL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deszczowych.</a:t>
            </a:r>
            <a:r>
              <a:rPr lang="pl-PL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Inspirujące</a:t>
            </a:r>
            <a:r>
              <a:rPr lang="pl-PL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broszury</a:t>
            </a:r>
            <a:r>
              <a:rPr lang="pl-PL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instruktarzowe</a:t>
            </a:r>
            <a:r>
              <a:rPr lang="pl-PL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jak</a:t>
            </a:r>
            <a:r>
              <a:rPr lang="pl-PL" i="1" spc="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zbudować</a:t>
            </a:r>
            <a:r>
              <a:rPr lang="pl-PL" i="1" spc="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ogród</a:t>
            </a:r>
            <a:r>
              <a:rPr lang="pl-PL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deszczowy</a:t>
            </a:r>
            <a:r>
              <a:rPr lang="pl-PL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zwiększyć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retencję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wody</a:t>
            </a:r>
            <a:r>
              <a:rPr lang="pl-PL" i="1" spc="-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krajobrazie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są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dostępne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b="1" i="1" spc="-10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stronie</a:t>
            </a:r>
            <a:r>
              <a:rPr lang="pl-PL" b="1" i="1" spc="-50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 </a:t>
            </a:r>
            <a:r>
              <a:rPr lang="pl-PL" b="1" i="1" spc="-5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Fundacji</a:t>
            </a:r>
            <a:r>
              <a:rPr lang="pl-PL" b="1" i="1" spc="-50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 </a:t>
            </a:r>
            <a:r>
              <a:rPr lang="pl-PL" b="1" i="1" spc="-10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Sędzimira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.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zdjęciu</a:t>
            </a:r>
            <a:r>
              <a:rPr lang="pl-PL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przykład</a:t>
            </a:r>
            <a:r>
              <a:rPr lang="pl-PL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ogrodu</a:t>
            </a:r>
            <a:r>
              <a:rPr lang="pl-PL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Krakowa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a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także przepuszczalny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parking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Bukowcu.</a:t>
            </a:r>
            <a:endParaRPr lang="pl-PL" dirty="0">
              <a:latin typeface="Trebuchet MS"/>
              <a:cs typeface="Trebuchet MS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C5B7A115-3699-44F0-BB13-4F69CD0EB212}"/>
              </a:ext>
            </a:extLst>
          </p:cNvPr>
          <p:cNvSpPr/>
          <p:nvPr/>
        </p:nvSpPr>
        <p:spPr>
          <a:xfrm>
            <a:off x="1377537" y="3217307"/>
            <a:ext cx="8083138" cy="423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165" marR="183515" algn="just">
              <a:lnSpc>
                <a:spcPct val="112300"/>
              </a:lnSpc>
              <a:spcBef>
                <a:spcPts val="590"/>
              </a:spcBef>
            </a:pPr>
            <a:r>
              <a:rPr lang="pl-PL" sz="1000" i="1" dirty="0">
                <a:solidFill>
                  <a:srgbClr val="4B4B4E"/>
                </a:solidFill>
                <a:latin typeface="Trebuchet MS"/>
                <a:cs typeface="Trebuchet MS"/>
              </a:rPr>
              <a:t>Zdjęcie:</a:t>
            </a:r>
            <a:r>
              <a:rPr lang="pl-PL" sz="1000" i="1" spc="4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000" b="1" i="1" spc="-1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https://gazetakrakowska.pl/kolejny-ogrod-deszczowy-powstal-w-krakowie-pomoze-dbac-</a:t>
            </a:r>
            <a:r>
              <a:rPr lang="pl-PL" sz="1000" b="1" i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o-</a:t>
            </a:r>
            <a:r>
              <a:rPr lang="pl-PL" sz="1000" b="1" i="1" spc="-1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rosliny-</a:t>
            </a:r>
            <a:r>
              <a:rPr lang="pl-PL" sz="1000" b="1" i="1" spc="-25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w-</a:t>
            </a:r>
            <a:r>
              <a:rPr lang="pl-PL" sz="1000" b="1" i="1" spc="-25" dirty="0">
                <a:solidFill>
                  <a:srgbClr val="003399"/>
                </a:solidFill>
                <a:latin typeface="Trebuchet MS"/>
                <a:cs typeface="Trebuchet MS"/>
              </a:rPr>
              <a:t> </a:t>
            </a:r>
            <a:r>
              <a:rPr lang="pl-PL" sz="1000" b="1" i="1" spc="-1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trakcie-suszy-</a:t>
            </a:r>
            <a:r>
              <a:rPr lang="pl-PL" sz="1000" b="1" i="1" spc="-10" dirty="0" err="1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zdjecia</a:t>
            </a:r>
            <a:r>
              <a:rPr lang="pl-PL" sz="1000" b="1" i="1" spc="-1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/</a:t>
            </a:r>
            <a:r>
              <a:rPr lang="pl-PL" sz="1000" b="1" i="1" spc="-10" dirty="0" err="1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ga</a:t>
            </a:r>
            <a:r>
              <a:rPr lang="pl-PL" sz="1000" b="1" i="1" spc="-1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/c1-</a:t>
            </a:r>
            <a:r>
              <a:rPr lang="pl-PL" sz="1000" b="1" i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14465735/</a:t>
            </a:r>
            <a:r>
              <a:rPr lang="pl-PL" sz="1000" b="1" i="1" dirty="0" err="1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zd</a:t>
            </a:r>
            <a:r>
              <a:rPr lang="pl-PL" sz="1000" b="1" i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/39054469</a:t>
            </a:r>
            <a:r>
              <a:rPr lang="pl-PL" sz="1000" b="1" i="1" spc="5" dirty="0">
                <a:solidFill>
                  <a:srgbClr val="003399"/>
                </a:solidFill>
                <a:latin typeface="Trebuchet MS"/>
                <a:cs typeface="Trebuchet MS"/>
              </a:rPr>
              <a:t> </a:t>
            </a:r>
            <a:r>
              <a:rPr lang="pl-PL" sz="1000" i="1" dirty="0">
                <a:solidFill>
                  <a:srgbClr val="4B4B4E"/>
                </a:solidFill>
                <a:latin typeface="Trebuchet MS"/>
                <a:cs typeface="Trebuchet MS"/>
              </a:rPr>
              <a:t>(po</a:t>
            </a:r>
            <a:r>
              <a:rPr lang="pl-PL" sz="1000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000" i="1" dirty="0">
                <a:solidFill>
                  <a:srgbClr val="4B4B4E"/>
                </a:solidFill>
                <a:latin typeface="Trebuchet MS"/>
                <a:cs typeface="Trebuchet MS"/>
              </a:rPr>
              <a:t>lewej),</a:t>
            </a:r>
            <a:r>
              <a:rPr lang="pl-PL" sz="1000" i="1" spc="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000" i="1" dirty="0">
                <a:solidFill>
                  <a:srgbClr val="4B4B4E"/>
                </a:solidFill>
                <a:latin typeface="Trebuchet MS"/>
                <a:cs typeface="Trebuchet MS"/>
              </a:rPr>
              <a:t>Dorota</a:t>
            </a:r>
            <a:r>
              <a:rPr lang="pl-PL" sz="1000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000" i="1" spc="-10" dirty="0" err="1">
                <a:solidFill>
                  <a:srgbClr val="4B4B4E"/>
                </a:solidFill>
                <a:latin typeface="Trebuchet MS"/>
                <a:cs typeface="Trebuchet MS"/>
              </a:rPr>
              <a:t>Wojnarowicz</a:t>
            </a:r>
            <a:endParaRPr lang="pl-PL" sz="10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455510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C0680D33-B7EA-4581-975D-0DB22F53361C}"/>
              </a:ext>
            </a:extLst>
          </p:cNvPr>
          <p:cNvSpPr/>
          <p:nvPr/>
        </p:nvSpPr>
        <p:spPr>
          <a:xfrm>
            <a:off x="451722" y="475009"/>
            <a:ext cx="75151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0800">
              <a:lnSpc>
                <a:spcPct val="100000"/>
              </a:lnSpc>
            </a:pPr>
            <a:r>
              <a:rPr lang="pl-PL" sz="2400" b="1" spc="65" dirty="0">
                <a:solidFill>
                  <a:srgbClr val="7B95A8"/>
                </a:solidFill>
                <a:cs typeface="Calibri"/>
              </a:rPr>
              <a:t>8.</a:t>
            </a:r>
            <a:r>
              <a:rPr lang="pl-PL" sz="2400" b="1" spc="35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55" dirty="0">
                <a:solidFill>
                  <a:srgbClr val="7B95A8"/>
                </a:solidFill>
                <a:cs typeface="Calibri"/>
              </a:rPr>
              <a:t>Niskoemisyjny</a:t>
            </a:r>
            <a:r>
              <a:rPr lang="pl-PL" sz="2400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40" dirty="0">
                <a:solidFill>
                  <a:srgbClr val="7B95A8"/>
                </a:solidFill>
                <a:cs typeface="Calibri"/>
              </a:rPr>
              <a:t>transport</a:t>
            </a:r>
            <a:r>
              <a:rPr lang="pl-PL" sz="2400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20" dirty="0">
                <a:solidFill>
                  <a:srgbClr val="7B95A8"/>
                </a:solidFill>
                <a:cs typeface="Calibri"/>
              </a:rPr>
              <a:t>i</a:t>
            </a:r>
            <a:r>
              <a:rPr lang="pl-PL" sz="2400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55" dirty="0">
                <a:solidFill>
                  <a:srgbClr val="7B95A8"/>
                </a:solidFill>
                <a:cs typeface="Calibri"/>
              </a:rPr>
              <a:t>niskoemisyjna</a:t>
            </a:r>
            <a:r>
              <a:rPr lang="pl-PL" sz="2400" b="1" spc="-11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35" dirty="0">
                <a:solidFill>
                  <a:srgbClr val="7B95A8"/>
                </a:solidFill>
                <a:cs typeface="Calibri"/>
              </a:rPr>
              <a:t>energia</a:t>
            </a:r>
            <a:endParaRPr lang="pl-PL" sz="2400" dirty="0">
              <a:cs typeface="Calibri"/>
            </a:endParaRPr>
          </a:p>
        </p:txBody>
      </p:sp>
      <p:pic>
        <p:nvPicPr>
          <p:cNvPr id="3" name="object 6">
            <a:extLst>
              <a:ext uri="{FF2B5EF4-FFF2-40B4-BE49-F238E27FC236}">
                <a16:creationId xmlns:a16="http://schemas.microsoft.com/office/drawing/2014/main" id="{F220662B-E18A-4701-B672-F691BB48C30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3534" y="2086035"/>
            <a:ext cx="2202180" cy="2076661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63261D1E-E3A2-46D0-9716-4A4743DD4933}"/>
              </a:ext>
            </a:extLst>
          </p:cNvPr>
          <p:cNvSpPr/>
          <p:nvPr/>
        </p:nvSpPr>
        <p:spPr>
          <a:xfrm>
            <a:off x="2420983" y="1754056"/>
            <a:ext cx="8229600" cy="4065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1730" marR="43180" algn="just">
              <a:lnSpc>
                <a:spcPct val="111200"/>
              </a:lnSpc>
              <a:spcBef>
                <a:spcPts val="76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Połączone</a:t>
            </a:r>
            <a:r>
              <a:rPr lang="pl-PL" spc="2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ze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sobą</a:t>
            </a:r>
            <a:r>
              <a:rPr lang="pl-PL" spc="25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elementy</a:t>
            </a:r>
            <a:r>
              <a:rPr lang="pl-PL" spc="2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2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infrastruktury,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</a:t>
            </a:r>
            <a:r>
              <a:rPr lang="pl-PL" spc="2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2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parki,</a:t>
            </a:r>
            <a:r>
              <a:rPr lang="pl-PL" spc="2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</a:t>
            </a:r>
            <a:r>
              <a:rPr lang="pl-PL" spc="2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drogi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“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greenways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”,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mogą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zapewnić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wolne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ruchu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kołowego,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niskoemisyjne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przyjazne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dla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środowiska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możliwości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transportu,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zapewniając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jednocześnie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korzyści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ludzi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(bezpieczeństwo,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podróżowanie,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zdrowy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styl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życia,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zwiedzanie).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Wykorzystanie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zielonych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tras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łączących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dom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pracą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ciekawe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obiekty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historyczno-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kulturowe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może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przyczynić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aktywizacji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społeczności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lokalnych,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rozwoju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lokalnej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przedsiębiorczości</a:t>
            </a:r>
            <a:endParaRPr lang="pl-PL" dirty="0">
              <a:latin typeface="Trebuchet MS"/>
              <a:cs typeface="Trebuchet MS"/>
            </a:endParaRPr>
          </a:p>
          <a:p>
            <a:pPr marL="50800" marR="43180" algn="just">
              <a:lnSpc>
                <a:spcPct val="111000"/>
              </a:lnSpc>
              <a:spcBef>
                <a:spcPts val="1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także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zapewnić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alternatywę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transportu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zmotoryzowanego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zmniejszyć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emisję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CO</a:t>
            </a:r>
            <a:r>
              <a:rPr lang="pl-PL" baseline="-12820" dirty="0">
                <a:solidFill>
                  <a:srgbClr val="4D4D4E"/>
                </a:solidFill>
                <a:latin typeface="Trebuchet MS"/>
                <a:cs typeface="Trebuchet MS"/>
              </a:rPr>
              <a:t>2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infrastrukturę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można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wykorzystać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jako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strefę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buforową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łagodzenia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negatywnych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skutków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istniejących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korytarzy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transportowych,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których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należą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hałas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zanieczyszczenia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powietrza.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2509907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E8FBE1B6-933E-4960-85FC-CCDC4EAD2275}"/>
              </a:ext>
            </a:extLst>
          </p:cNvPr>
          <p:cNvSpPr txBox="1"/>
          <p:nvPr/>
        </p:nvSpPr>
        <p:spPr>
          <a:xfrm>
            <a:off x="448490" y="663809"/>
            <a:ext cx="6988629" cy="42062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Rozbudowa</a:t>
            </a:r>
            <a:r>
              <a:rPr sz="14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5" dirty="0">
                <a:solidFill>
                  <a:srgbClr val="FFFFFF"/>
                </a:solidFill>
                <a:latin typeface="Calibri"/>
                <a:cs typeface="Calibri"/>
              </a:rPr>
              <a:t>systemu</a:t>
            </a:r>
            <a:r>
              <a:rPr sz="14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ścieżek</a:t>
            </a:r>
            <a:r>
              <a:rPr sz="14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rowerowych</a:t>
            </a:r>
            <a:r>
              <a:rPr sz="14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225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4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5" dirty="0">
                <a:solidFill>
                  <a:srgbClr val="FFFFFF"/>
                </a:solidFill>
                <a:latin typeface="Calibri"/>
                <a:cs typeface="Calibri"/>
              </a:rPr>
              <a:t>powiązaniu</a:t>
            </a:r>
            <a:r>
              <a:rPr sz="14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40"/>
              </a:spcBef>
            </a:pP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innymi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5" dirty="0">
                <a:solidFill>
                  <a:srgbClr val="FFFFFF"/>
                </a:solidFill>
                <a:latin typeface="Calibri"/>
                <a:cs typeface="Calibri"/>
              </a:rPr>
              <a:t>środkami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0" dirty="0">
                <a:solidFill>
                  <a:srgbClr val="FFFFFF"/>
                </a:solidFill>
                <a:latin typeface="Calibri"/>
                <a:cs typeface="Calibri"/>
              </a:rPr>
              <a:t>transportu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5" dirty="0">
                <a:solidFill>
                  <a:srgbClr val="FFFFFF"/>
                </a:solidFill>
                <a:latin typeface="Calibri"/>
                <a:cs typeface="Calibri"/>
              </a:rPr>
              <a:t>zbiorowego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EB752AA0-2679-4409-8732-3C7183C3ED11}"/>
              </a:ext>
            </a:extLst>
          </p:cNvPr>
          <p:cNvSpPr/>
          <p:nvPr/>
        </p:nvSpPr>
        <p:spPr>
          <a:xfrm>
            <a:off x="722811" y="1629850"/>
            <a:ext cx="8456023" cy="4065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2857500" algn="just">
              <a:lnSpc>
                <a:spcPct val="111300"/>
              </a:lnSpc>
              <a:spcBef>
                <a:spcPts val="95"/>
              </a:spcBef>
            </a:pP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lang="pl-PL" i="1" spc="204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Jeleniej</a:t>
            </a:r>
            <a:r>
              <a:rPr lang="pl-PL" i="1" spc="2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Górze</a:t>
            </a:r>
            <a:r>
              <a:rPr lang="pl-PL" i="1" spc="2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nie</a:t>
            </a:r>
            <a:r>
              <a:rPr lang="pl-PL" i="1" spc="204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ma</a:t>
            </a:r>
            <a:r>
              <a:rPr lang="pl-PL" i="1" spc="1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jeszcze</a:t>
            </a:r>
            <a:r>
              <a:rPr lang="pl-PL" i="1" spc="2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obecnie</a:t>
            </a:r>
            <a:r>
              <a:rPr lang="pl-PL" i="1" spc="204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spójnego</a:t>
            </a:r>
            <a:r>
              <a:rPr lang="pl-PL" i="1" spc="2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04040"/>
                </a:solidFill>
                <a:latin typeface="Trebuchet MS"/>
                <a:cs typeface="Trebuchet MS"/>
              </a:rPr>
              <a:t>systemu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łączącego</a:t>
            </a:r>
            <a:r>
              <a:rPr lang="pl-PL" i="1" spc="2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ścieżki</a:t>
            </a:r>
            <a:r>
              <a:rPr lang="pl-PL" i="1" spc="2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rowerowe</a:t>
            </a:r>
            <a:r>
              <a:rPr lang="pl-PL" i="1" spc="2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z,</a:t>
            </a:r>
            <a:r>
              <a:rPr lang="pl-PL" i="1" spc="24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np.</a:t>
            </a:r>
            <a:r>
              <a:rPr lang="pl-PL" i="1" spc="2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siecią</a:t>
            </a:r>
            <a:r>
              <a:rPr lang="pl-PL" i="1" spc="2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stacji</a:t>
            </a:r>
            <a:r>
              <a:rPr lang="pl-PL" i="1" spc="229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04040"/>
                </a:solidFill>
                <a:latin typeface="Trebuchet MS"/>
                <a:cs typeface="Trebuchet MS"/>
              </a:rPr>
              <a:t>kolejowych,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można</a:t>
            </a:r>
            <a:r>
              <a:rPr lang="pl-PL" i="1" spc="15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jednak</a:t>
            </a:r>
            <a:r>
              <a:rPr lang="pl-PL" i="1" spc="160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zaobserwować</a:t>
            </a:r>
            <a:r>
              <a:rPr lang="pl-PL" i="1" spc="160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lang="pl-PL" i="1" spc="15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ostatnim</a:t>
            </a:r>
            <a:r>
              <a:rPr lang="pl-PL" i="1" spc="160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czasie</a:t>
            </a:r>
            <a:r>
              <a:rPr lang="pl-PL" i="1" spc="15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lang="pl-PL" i="1" spc="-10" dirty="0">
                <a:solidFill>
                  <a:srgbClr val="404040"/>
                </a:solidFill>
                <a:latin typeface="Trebuchet MS"/>
                <a:cs typeface="Trebuchet MS"/>
              </a:rPr>
              <a:t>szereg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inwestycji</a:t>
            </a:r>
            <a:r>
              <a:rPr lang="pl-PL"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04040"/>
                </a:solidFill>
                <a:latin typeface="Trebuchet MS"/>
                <a:cs typeface="Trebuchet MS"/>
              </a:rPr>
              <a:t>przyczyniających</a:t>
            </a:r>
            <a:r>
              <a:rPr lang="pl-PL" i="1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się</a:t>
            </a:r>
            <a:r>
              <a:rPr lang="pl-PL"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do</a:t>
            </a:r>
            <a:r>
              <a:rPr lang="pl-PL"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budowy</a:t>
            </a:r>
            <a:r>
              <a:rPr lang="pl-PL"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takiego</a:t>
            </a:r>
            <a:r>
              <a:rPr lang="pl-PL"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systemu.</a:t>
            </a:r>
            <a:r>
              <a:rPr lang="pl-PL" i="1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spc="-25" dirty="0">
                <a:solidFill>
                  <a:srgbClr val="404040"/>
                </a:solidFill>
                <a:latin typeface="Trebuchet MS"/>
                <a:cs typeface="Trebuchet MS"/>
              </a:rPr>
              <a:t>Od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głównej</a:t>
            </a:r>
            <a:r>
              <a:rPr lang="pl-PL" i="1" spc="30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stacji</a:t>
            </a:r>
            <a:r>
              <a:rPr lang="pl-PL" i="1" spc="2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lang="pl-PL" i="1" spc="3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J.G.</a:t>
            </a:r>
            <a:r>
              <a:rPr lang="pl-PL" i="1" spc="3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poprowadzono</a:t>
            </a:r>
            <a:r>
              <a:rPr lang="pl-PL" i="1" spc="3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ścieżkę</a:t>
            </a:r>
            <a:r>
              <a:rPr lang="pl-PL" i="1" spc="3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rowerową</a:t>
            </a:r>
            <a:r>
              <a:rPr lang="pl-PL" i="1" spc="3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spc="-35" dirty="0">
                <a:solidFill>
                  <a:srgbClr val="404040"/>
                </a:solidFill>
                <a:latin typeface="Trebuchet MS"/>
                <a:cs typeface="Trebuchet MS"/>
              </a:rPr>
              <a:t>do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ścisłego</a:t>
            </a:r>
            <a:r>
              <a:rPr lang="pl-PL" i="1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centrum</a:t>
            </a:r>
            <a:r>
              <a:rPr lang="pl-PL" i="1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miasta,</a:t>
            </a:r>
            <a:r>
              <a:rPr lang="pl-PL" i="1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lang="pl-PL" i="1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także</a:t>
            </a:r>
            <a:r>
              <a:rPr lang="pl-PL" i="1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przy</a:t>
            </a:r>
            <a:r>
              <a:rPr lang="pl-PL" i="1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ul.</a:t>
            </a:r>
            <a:r>
              <a:rPr lang="pl-PL" i="1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Krakowskiej</a:t>
            </a:r>
            <a:r>
              <a:rPr lang="pl-PL" i="1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04040"/>
                </a:solidFill>
                <a:latin typeface="Trebuchet MS"/>
                <a:cs typeface="Trebuchet MS"/>
              </a:rPr>
              <a:t>(obecnie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realizowana</a:t>
            </a:r>
            <a:r>
              <a:rPr lang="pl-PL" i="1" spc="26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inwestycja)</a:t>
            </a:r>
            <a:r>
              <a:rPr lang="pl-PL" i="1" spc="26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do</a:t>
            </a:r>
            <a:r>
              <a:rPr lang="pl-PL" i="1" spc="254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południowej</a:t>
            </a:r>
            <a:r>
              <a:rPr lang="pl-PL" i="1" spc="27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obwodnicy</a:t>
            </a:r>
            <a:r>
              <a:rPr lang="pl-PL" i="1" spc="2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04040"/>
                </a:solidFill>
                <a:latin typeface="Trebuchet MS"/>
                <a:cs typeface="Trebuchet MS"/>
              </a:rPr>
              <a:t>wzdłuż,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której</a:t>
            </a:r>
            <a:r>
              <a:rPr lang="pl-PL" i="1" spc="6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wiedzie</a:t>
            </a:r>
            <a:r>
              <a:rPr lang="pl-PL" i="1" spc="6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ścieżka</a:t>
            </a:r>
            <a:r>
              <a:rPr lang="pl-PL" i="1" spc="4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rowerowa</a:t>
            </a:r>
            <a:r>
              <a:rPr lang="pl-PL" i="1" spc="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do</a:t>
            </a:r>
            <a:r>
              <a:rPr lang="pl-PL" i="1" spc="6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Maciejowej</a:t>
            </a:r>
            <a:r>
              <a:rPr lang="pl-PL" i="1" spc="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lang="pl-PL" i="1" spc="6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04040"/>
                </a:solidFill>
                <a:latin typeface="Trebuchet MS"/>
                <a:cs typeface="Trebuchet MS"/>
              </a:rPr>
              <a:t>Mysłakowic.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Budowane</a:t>
            </a:r>
            <a:r>
              <a:rPr lang="pl-PL" i="1" spc="-4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są</a:t>
            </a:r>
            <a:r>
              <a:rPr lang="pl-PL" i="1" spc="-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nowe</a:t>
            </a:r>
            <a:r>
              <a:rPr lang="pl-PL" i="1" spc="-4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stacje</a:t>
            </a:r>
            <a:r>
              <a:rPr lang="pl-PL" i="1" spc="-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kolejowe</a:t>
            </a:r>
            <a:r>
              <a:rPr lang="pl-PL" i="1" spc="-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od</a:t>
            </a:r>
            <a:r>
              <a:rPr lang="pl-PL" i="1" spc="-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których</a:t>
            </a:r>
            <a:r>
              <a:rPr lang="pl-PL" i="1" spc="-4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odchodzą</a:t>
            </a:r>
            <a:r>
              <a:rPr lang="pl-PL" i="1" spc="-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04040"/>
                </a:solidFill>
                <a:latin typeface="Trebuchet MS"/>
                <a:cs typeface="Trebuchet MS"/>
              </a:rPr>
              <a:t>ścieżki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rowerowe</a:t>
            </a:r>
            <a:r>
              <a:rPr lang="pl-PL" i="1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(Osiedle</a:t>
            </a:r>
            <a:r>
              <a:rPr lang="pl-PL" i="1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 err="1">
                <a:solidFill>
                  <a:srgbClr val="404040"/>
                </a:solidFill>
                <a:latin typeface="Trebuchet MS"/>
                <a:cs typeface="Trebuchet MS"/>
              </a:rPr>
              <a:t>Zabobrze</a:t>
            </a:r>
            <a:r>
              <a:rPr lang="pl-PL" i="1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oraz</a:t>
            </a:r>
            <a:r>
              <a:rPr lang="pl-PL" i="1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przy</a:t>
            </a:r>
            <a:r>
              <a:rPr lang="pl-PL" i="1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04040"/>
                </a:solidFill>
                <a:latin typeface="Trebuchet MS"/>
                <a:cs typeface="Trebuchet MS"/>
              </a:rPr>
              <a:t>ul.</a:t>
            </a:r>
            <a:r>
              <a:rPr lang="pl-PL" i="1" spc="-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04040"/>
                </a:solidFill>
                <a:latin typeface="Trebuchet MS"/>
                <a:cs typeface="Trebuchet MS"/>
              </a:rPr>
              <a:t>Spółdzielczej).</a:t>
            </a:r>
            <a:endParaRPr lang="pl-PL" dirty="0">
              <a:latin typeface="Trebuchet MS"/>
              <a:cs typeface="Trebuchet MS"/>
            </a:endParaRPr>
          </a:p>
        </p:txBody>
      </p:sp>
      <p:pic>
        <p:nvPicPr>
          <p:cNvPr id="4" name="object 7">
            <a:hlinkClick r:id="rId2"/>
            <a:extLst>
              <a:ext uri="{FF2B5EF4-FFF2-40B4-BE49-F238E27FC236}">
                <a16:creationId xmlns:a16="http://schemas.microsoft.com/office/drawing/2014/main" id="{19469587-A16A-4886-9EB2-A062BABF4C5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9450" y="1629850"/>
            <a:ext cx="5311956" cy="3708504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FF3C2D7B-1FC3-4A07-A314-A76DE2A7A3EA}"/>
              </a:ext>
            </a:extLst>
          </p:cNvPr>
          <p:cNvSpPr/>
          <p:nvPr/>
        </p:nvSpPr>
        <p:spPr>
          <a:xfrm>
            <a:off x="6261462" y="5547860"/>
            <a:ext cx="5529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Zdjęcie:</a:t>
            </a:r>
            <a:r>
              <a:rPr lang="pl-PL" sz="1200" i="1" spc="3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b="1" i="1" spc="-10" dirty="0">
                <a:solidFill>
                  <a:srgbClr val="003399"/>
                </a:solidFill>
                <a:latin typeface="Trebuchet MS"/>
                <a:cs typeface="Trebuchet MS"/>
              </a:rPr>
              <a:t>https://jeleniagora.pl/content/relaks-</a:t>
            </a:r>
            <a:r>
              <a:rPr lang="pl-PL" sz="1200" b="1" i="1" dirty="0">
                <a:solidFill>
                  <a:srgbClr val="003399"/>
                </a:solidFill>
                <a:latin typeface="Trebuchet MS"/>
                <a:cs typeface="Trebuchet MS"/>
              </a:rPr>
              <a:t>z-</a:t>
            </a:r>
            <a:r>
              <a:rPr lang="pl-PL" sz="1200" b="1" i="1" spc="-10" dirty="0">
                <a:solidFill>
                  <a:srgbClr val="003399"/>
                </a:solidFill>
                <a:latin typeface="Trebuchet MS"/>
                <a:cs typeface="Trebuchet MS"/>
              </a:rPr>
              <a:t>rowerem-wycieczka-rowerowa-</a:t>
            </a:r>
            <a:r>
              <a:rPr lang="pl-PL" sz="1200" b="1" i="1" dirty="0">
                <a:solidFill>
                  <a:srgbClr val="003399"/>
                </a:solidFill>
                <a:latin typeface="Trebuchet MS"/>
                <a:cs typeface="Trebuchet MS"/>
              </a:rPr>
              <a:t>z-</a:t>
            </a:r>
            <a:r>
              <a:rPr lang="pl-PL" sz="1200" b="1" i="1" spc="-10" dirty="0">
                <a:solidFill>
                  <a:srgbClr val="003399"/>
                </a:solidFill>
                <a:latin typeface="Trebuchet MS"/>
                <a:cs typeface="Trebuchet MS"/>
              </a:rPr>
              <a:t>przewodnikiem-</a:t>
            </a:r>
            <a:r>
              <a:rPr lang="pl-PL" sz="1200" b="1" i="1" spc="-50" dirty="0">
                <a:solidFill>
                  <a:srgbClr val="003399"/>
                </a:solidFill>
                <a:latin typeface="Trebuchet MS"/>
                <a:cs typeface="Trebuchet MS"/>
              </a:rPr>
              <a:t>0</a:t>
            </a:r>
            <a:endParaRPr lang="pl-PL" sz="1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1931538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DDED24D5-F20F-4B7C-968B-E4D3086EB3E3}"/>
              </a:ext>
            </a:extLst>
          </p:cNvPr>
          <p:cNvSpPr/>
          <p:nvPr/>
        </p:nvSpPr>
        <p:spPr>
          <a:xfrm>
            <a:off x="530001" y="657888"/>
            <a:ext cx="44575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2400" b="1" spc="60" dirty="0">
                <a:solidFill>
                  <a:srgbClr val="7B95A8"/>
                </a:solidFill>
                <a:cs typeface="Calibri"/>
              </a:rPr>
              <a:t>9.</a:t>
            </a:r>
            <a:r>
              <a:rPr lang="pl-PL" sz="2400" b="1" spc="22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70" dirty="0">
                <a:solidFill>
                  <a:srgbClr val="7B95A8"/>
                </a:solidFill>
                <a:cs typeface="Calibri"/>
              </a:rPr>
              <a:t>Zapobieganie</a:t>
            </a:r>
            <a:r>
              <a:rPr lang="pl-PL" sz="2400" b="1" spc="-12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75" dirty="0">
                <a:solidFill>
                  <a:srgbClr val="7B95A8"/>
                </a:solidFill>
                <a:cs typeface="Calibri"/>
              </a:rPr>
              <a:t>kataklizmom</a:t>
            </a:r>
            <a:endParaRPr lang="pl-PL" sz="2400" dirty="0">
              <a:cs typeface="Calibri"/>
            </a:endParaRPr>
          </a:p>
        </p:txBody>
      </p:sp>
      <p:pic>
        <p:nvPicPr>
          <p:cNvPr id="3" name="object 6">
            <a:extLst>
              <a:ext uri="{FF2B5EF4-FFF2-40B4-BE49-F238E27FC236}">
                <a16:creationId xmlns:a16="http://schemas.microsoft.com/office/drawing/2014/main" id="{5D57C343-82DC-4FD5-A91A-0B55D1E2AE3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0001" y="1324520"/>
            <a:ext cx="2439622" cy="2367913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0D67FC6A-9BED-445C-8464-A083DDABD2BD}"/>
              </a:ext>
            </a:extLst>
          </p:cNvPr>
          <p:cNvSpPr/>
          <p:nvPr/>
        </p:nvSpPr>
        <p:spPr>
          <a:xfrm>
            <a:off x="2198914" y="1324520"/>
            <a:ext cx="9209315" cy="4578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2995" marR="5080" algn="just">
              <a:lnSpc>
                <a:spcPct val="111300"/>
              </a:lnSpc>
              <a:spcBef>
                <a:spcPts val="760"/>
              </a:spcBef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związku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ze</a:t>
            </a:r>
            <a:r>
              <a:rPr lang="pl-PL" spc="-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zmieniającym</a:t>
            </a:r>
            <a:r>
              <a:rPr lang="pl-PL" spc="-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klimatem</a:t>
            </a:r>
            <a:r>
              <a:rPr lang="pl-PL" spc="-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zmienia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całkowita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ilość</a:t>
            </a:r>
            <a:r>
              <a:rPr lang="pl-PL" spc="-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opadów,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szczególnie podczas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gwałtownych</a:t>
            </a:r>
            <a:r>
              <a:rPr lang="pl-PL" spc="3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zjawisk,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którym</a:t>
            </a:r>
            <a:r>
              <a:rPr lang="pl-PL" spc="2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towarzyszą</a:t>
            </a:r>
            <a:r>
              <a:rPr lang="pl-PL" spc="3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nawalne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deszcze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Pendergrass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 &amp;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Hartmann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2014).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Prognozuje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się,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że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zmianie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także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ulec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rozkład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opadów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(większe na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niektórych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obszarach,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mniejsze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innych).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Dobrze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zaplanowana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zielona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(wzmocniona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utworzona)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obszarach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wymagających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działań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prewencyjnych,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pomóc w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zmniejszeniu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ryzyka powodzi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poprzez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spowolnienie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spływu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wody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wyniku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magazynowania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jej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górnym biegu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rzeki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uwalniania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zmagazynowanej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wody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przez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dłuższy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okres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czasu.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pomóc również w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utrzymaniu poziomu wód w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rzekach w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okresach suszy.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Będzie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miało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pozytywny wpływ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ochronę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różnorodności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biologicznej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zwiększy zasilenie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wód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gruntowych zapewniając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dostawy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wody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gospodarstwach domowych.</a:t>
            </a:r>
            <a:endParaRPr lang="pl-PL" dirty="0">
              <a:latin typeface="Trebuchet MS"/>
              <a:cs typeface="Trebuchet MS"/>
            </a:endParaRPr>
          </a:p>
          <a:p>
            <a:pPr marL="1102995" marR="5080" algn="just">
              <a:lnSpc>
                <a:spcPct val="111300"/>
              </a:lnSpc>
              <a:spcBef>
                <a:spcPts val="760"/>
              </a:spcBef>
            </a:pPr>
            <a:endParaRPr lang="pl-PL" dirty="0">
              <a:latin typeface="Trebuchet MS"/>
              <a:cs typeface="Trebuchet MS"/>
            </a:endParaRPr>
          </a:p>
          <a:p>
            <a:pPr marL="1102995" marR="5080" algn="just">
              <a:lnSpc>
                <a:spcPct val="111300"/>
              </a:lnSpc>
              <a:spcBef>
                <a:spcPts val="760"/>
              </a:spcBef>
            </a:pP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063293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5F583395-01DA-476E-BDC3-469C905DA9F9}"/>
              </a:ext>
            </a:extLst>
          </p:cNvPr>
          <p:cNvSpPr txBox="1"/>
          <p:nvPr/>
        </p:nvSpPr>
        <p:spPr>
          <a:xfrm>
            <a:off x="2154427" y="546100"/>
            <a:ext cx="690067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45"/>
              </a:spcBef>
            </a:pPr>
            <a:r>
              <a:rPr b="1" dirty="0" err="1">
                <a:solidFill>
                  <a:srgbClr val="7B95A8"/>
                </a:solidFill>
                <a:latin typeface="Trebuchet MS"/>
                <a:cs typeface="Trebuchet MS"/>
              </a:rPr>
              <a:t>Elementy</a:t>
            </a:r>
            <a:r>
              <a:rPr b="1" spc="-1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7B95A8"/>
                </a:solidFill>
                <a:latin typeface="Trebuchet MS"/>
                <a:cs typeface="Trebuchet MS"/>
              </a:rPr>
              <a:t>i</a:t>
            </a:r>
            <a:r>
              <a:rPr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7B95A8"/>
                </a:solidFill>
                <a:latin typeface="Trebuchet MS"/>
                <a:cs typeface="Trebuchet MS"/>
              </a:rPr>
              <a:t>przykłady</a:t>
            </a:r>
            <a:r>
              <a:rPr b="1" spc="-1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b="1" dirty="0" err="1">
                <a:solidFill>
                  <a:srgbClr val="7B95A8"/>
                </a:solidFill>
                <a:latin typeface="Trebuchet MS"/>
                <a:cs typeface="Trebuchet MS"/>
              </a:rPr>
              <a:t>zielonej</a:t>
            </a:r>
            <a:r>
              <a:rPr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b="1" spc="-10" dirty="0" err="1">
                <a:solidFill>
                  <a:srgbClr val="7B95A8"/>
                </a:solidFill>
                <a:latin typeface="Trebuchet MS"/>
                <a:cs typeface="Trebuchet MS"/>
              </a:rPr>
              <a:t>infrastruktury</a:t>
            </a:r>
            <a:r>
              <a:rPr lang="pl-PL" b="1" spc="-10" dirty="0">
                <a:solidFill>
                  <a:srgbClr val="7B95A8"/>
                </a:solidFill>
                <a:latin typeface="Trebuchet MS"/>
                <a:cs typeface="Trebuchet MS"/>
              </a:rPr>
              <a:t> [</a:t>
            </a:r>
            <a:r>
              <a:rPr b="1" dirty="0">
                <a:solidFill>
                  <a:srgbClr val="7B95A8"/>
                </a:solidFill>
                <a:latin typeface="Trebuchet MS"/>
                <a:cs typeface="Trebuchet MS"/>
              </a:rPr>
              <a:t>Mazza</a:t>
            </a:r>
            <a:r>
              <a:rPr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7B95A8"/>
                </a:solidFill>
                <a:latin typeface="Trebuchet MS"/>
                <a:cs typeface="Trebuchet MS"/>
              </a:rPr>
              <a:t>i</a:t>
            </a:r>
            <a:r>
              <a:rPr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7B95A8"/>
                </a:solidFill>
                <a:latin typeface="Trebuchet MS"/>
                <a:cs typeface="Trebuchet MS"/>
              </a:rPr>
              <a:t>in.</a:t>
            </a:r>
            <a:r>
              <a:rPr b="1" spc="-10" dirty="0">
                <a:solidFill>
                  <a:srgbClr val="7B95A8"/>
                </a:solidFill>
                <a:latin typeface="Trebuchet MS"/>
                <a:cs typeface="Trebuchet MS"/>
              </a:rPr>
              <a:t> 2011</a:t>
            </a:r>
            <a:r>
              <a:rPr lang="pl-PL" b="1" spc="-10" dirty="0">
                <a:solidFill>
                  <a:srgbClr val="7B95A8"/>
                </a:solidFill>
                <a:latin typeface="Trebuchet MS"/>
                <a:cs typeface="Trebuchet MS"/>
              </a:rPr>
              <a:t>]</a:t>
            </a:r>
            <a:endParaRPr dirty="0">
              <a:latin typeface="Trebuchet MS"/>
              <a:cs typeface="Trebuchet MS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F1AE3AB-7387-4BFF-8B27-B56D6E1C89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495543"/>
              </p:ext>
            </p:extLst>
          </p:nvPr>
        </p:nvGraphicFramePr>
        <p:xfrm>
          <a:off x="1875027" y="1266188"/>
          <a:ext cx="7459474" cy="51051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18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0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558">
                <a:tc gridSpan="2"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1600" b="1" spc="1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Elementy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8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zielonej</a:t>
                      </a:r>
                      <a:r>
                        <a:rPr sz="16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infrastruktury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73025" marB="0">
                    <a:solidFill>
                      <a:srgbClr val="7B95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21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Podstawowe</a:t>
                      </a:r>
                      <a:r>
                        <a:rPr sz="120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obszary</a:t>
                      </a:r>
                      <a:endParaRPr sz="1200" dirty="0">
                        <a:latin typeface="Trebuchet MS"/>
                        <a:cs typeface="Trebuchet MS"/>
                      </a:endParaRPr>
                    </a:p>
                  </a:txBody>
                  <a:tcPr marL="0" marR="0" marT="9080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 marR="172720">
                        <a:lnSpc>
                          <a:spcPct val="115900"/>
                        </a:lnSpc>
                        <a:spcBef>
                          <a:spcPts val="355"/>
                        </a:spcBef>
                      </a:pP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Obszary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dużej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wartości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pod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względem</a:t>
                      </a:r>
                      <a:r>
                        <a:rPr sz="120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różnorodności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biologicznej,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często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posiadające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status</a:t>
                      </a:r>
                      <a:r>
                        <a:rPr sz="12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obszarów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chronionych,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takich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jak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obszary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Natura</a:t>
                      </a:r>
                      <a:r>
                        <a:rPr sz="12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2000,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duże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obszary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siedlisk,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takie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jak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lasy,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użytki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zielone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woda.</a:t>
                      </a:r>
                      <a:endParaRPr sz="1200" dirty="0">
                        <a:latin typeface="Trebuchet MS"/>
                        <a:cs typeface="Trebuchet MS"/>
                      </a:endParaRPr>
                    </a:p>
                  </a:txBody>
                  <a:tcPr marL="0" marR="0" marT="45085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43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Strefy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renaturyzacji</a:t>
                      </a:r>
                      <a:endParaRPr sz="1200">
                        <a:latin typeface="Trebuchet MS"/>
                        <a:cs typeface="Trebuchet MS"/>
                      </a:endParaRPr>
                    </a:p>
                  </a:txBody>
                  <a:tcPr marL="0" marR="0" marT="190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 marR="530860">
                        <a:lnSpc>
                          <a:spcPct val="115300"/>
                        </a:lnSpc>
                        <a:spcBef>
                          <a:spcPts val="385"/>
                        </a:spcBef>
                      </a:pP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Nowe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obszary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siedlisk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stworzonych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dla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konkretnych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gatunków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i/lub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od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tworzonych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ekosystemów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celu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świadczenia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usług</a:t>
                      </a:r>
                      <a:endParaRPr sz="1200" dirty="0">
                        <a:latin typeface="Trebuchet MS"/>
                        <a:cs typeface="Trebuchet MS"/>
                      </a:endParaRPr>
                    </a:p>
                  </a:txBody>
                  <a:tcPr marL="0" marR="0" marT="4889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7204">
                <a:tc>
                  <a:txBody>
                    <a:bodyPr/>
                    <a:lstStyle/>
                    <a:p>
                      <a:pPr marL="86360" marR="183515">
                        <a:lnSpc>
                          <a:spcPct val="116399"/>
                        </a:lnSpc>
                        <a:spcBef>
                          <a:spcPts val="375"/>
                        </a:spcBef>
                      </a:pP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Zrównoważone użytkowanie/strefy</a:t>
                      </a:r>
                      <a:r>
                        <a:rPr sz="1200" spc="9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usług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ekosystemów</a:t>
                      </a:r>
                      <a:endParaRPr sz="1200">
                        <a:latin typeface="Trebuchet MS"/>
                        <a:cs typeface="Trebuchet MS"/>
                      </a:endParaRPr>
                    </a:p>
                  </a:txBody>
                  <a:tcPr marL="0" marR="0" marT="4762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 marR="225425">
                        <a:lnSpc>
                          <a:spcPct val="116399"/>
                        </a:lnSpc>
                        <a:spcBef>
                          <a:spcPts val="370"/>
                        </a:spcBef>
                      </a:pP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Grunty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zarządzane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sposób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zrównoważony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celach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gospodarczych,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jednoczesnym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zachowaniu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2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utrzymaniu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funkcji</a:t>
                      </a:r>
                      <a:r>
                        <a:rPr sz="12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ekosystemu,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</a:t>
                      </a:r>
                      <a:r>
                        <a:rPr sz="12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przykład: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leśnictwo</a:t>
                      </a:r>
                      <a:r>
                        <a:rPr sz="12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wielofunkcyjne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grunty</a:t>
                      </a:r>
                      <a:r>
                        <a:rPr sz="120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rolne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wysokiej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wartości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przyrodniczej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(ang.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HNV).</a:t>
                      </a:r>
                      <a:endParaRPr sz="1200" dirty="0">
                        <a:latin typeface="Trebuchet MS"/>
                        <a:cs typeface="Trebuchet MS"/>
                      </a:endParaRPr>
                    </a:p>
                  </a:txBody>
                  <a:tcPr marL="0" marR="0" marT="4699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9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863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Zielone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funkcje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miejskie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endParaRPr sz="1200" dirty="0">
                        <a:latin typeface="Trebuchet MS"/>
                        <a:cs typeface="Trebuchet MS"/>
                      </a:endParaRPr>
                    </a:p>
                    <a:p>
                      <a:pPr marL="8636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podmiejskie</a:t>
                      </a:r>
                      <a:endParaRPr sz="1200" dirty="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 marR="205740">
                        <a:lnSpc>
                          <a:spcPct val="115900"/>
                        </a:lnSpc>
                        <a:spcBef>
                          <a:spcPts val="390"/>
                        </a:spcBef>
                      </a:pP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Parki,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ogrody,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małe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obszary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leśne,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trawiaste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krawędzie,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zielone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ściany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dachy,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zrównoważone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systemy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drenażu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miejskiego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(ang.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SUDS),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zieleń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przydomowa,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cmentarze,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ogrody</a:t>
                      </a:r>
                      <a:r>
                        <a:rPr sz="12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działkowe,</a:t>
                      </a:r>
                      <a:r>
                        <a:rPr sz="12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drzewa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przydrożne,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stawy.</a:t>
                      </a:r>
                      <a:endParaRPr sz="1200" dirty="0">
                        <a:latin typeface="Trebuchet MS"/>
                        <a:cs typeface="Trebuchet MS"/>
                      </a:endParaRPr>
                    </a:p>
                  </a:txBody>
                  <a:tcPr marL="0" marR="0" marT="4953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4329">
                <a:tc>
                  <a:txBody>
                    <a:bodyPr/>
                    <a:lstStyle/>
                    <a:p>
                      <a:pPr marL="86360" marR="238760">
                        <a:lnSpc>
                          <a:spcPct val="116399"/>
                        </a:lnSpc>
                        <a:spcBef>
                          <a:spcPts val="375"/>
                        </a:spcBef>
                      </a:pP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Zapewniające</a:t>
                      </a:r>
                      <a:r>
                        <a:rPr sz="1200" spc="-6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naturalną łączność</a:t>
                      </a:r>
                      <a:endParaRPr sz="1200">
                        <a:latin typeface="Trebuchet MS"/>
                        <a:cs typeface="Trebuchet MS"/>
                      </a:endParaRPr>
                    </a:p>
                  </a:txBody>
                  <a:tcPr marL="0" marR="0" marT="4762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 marR="483234">
                        <a:lnSpc>
                          <a:spcPct val="116399"/>
                        </a:lnSpc>
                        <a:spcBef>
                          <a:spcPts val="375"/>
                        </a:spcBef>
                      </a:pP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Korytarze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ekologiczne,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takie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jak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żywopłoty,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rzeki,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pasy</a:t>
                      </a:r>
                      <a:r>
                        <a:rPr sz="120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dzikiej</a:t>
                      </a:r>
                      <a:r>
                        <a:rPr sz="12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przyrody.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Obejmuje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siedliska</a:t>
                      </a:r>
                      <a:r>
                        <a:rPr sz="12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tzw.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“stepping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stones“</a:t>
                      </a:r>
                      <a:r>
                        <a:rPr sz="120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umożliwiające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przemieszczanie</a:t>
                      </a:r>
                      <a:r>
                        <a:rPr sz="120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się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gatunków.</a:t>
                      </a:r>
                      <a:endParaRPr sz="1200" dirty="0">
                        <a:latin typeface="Trebuchet MS"/>
                        <a:cs typeface="Trebuchet MS"/>
                      </a:endParaRPr>
                    </a:p>
                  </a:txBody>
                  <a:tcPr marL="0" marR="0" marT="4762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59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Sztuczne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funkcje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łączności</a:t>
                      </a:r>
                      <a:endParaRPr sz="1200">
                        <a:latin typeface="Trebuchet MS"/>
                        <a:cs typeface="Trebuchet MS"/>
                      </a:endParaRPr>
                    </a:p>
                  </a:txBody>
                  <a:tcPr marL="0" marR="0" marT="9525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 marR="255904">
                        <a:lnSpc>
                          <a:spcPct val="116399"/>
                        </a:lnSpc>
                        <a:spcBef>
                          <a:spcPts val="375"/>
                        </a:spcBef>
                      </a:pP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Elementy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stworzone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przez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człowieka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celu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ułatwienia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przemieszczania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się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gatunków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krajobrazie,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tym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zielone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mosty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nad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korytarzami</a:t>
                      </a:r>
                      <a:r>
                        <a:rPr sz="12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drogowymi,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tunele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pod</a:t>
                      </a:r>
                      <a:r>
                        <a:rPr sz="12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korytarzami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transportowymi</a:t>
                      </a:r>
                      <a:r>
                        <a:rPr sz="12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2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przepławki.</a:t>
                      </a:r>
                      <a:endParaRPr sz="1200" dirty="0">
                        <a:latin typeface="Trebuchet MS"/>
                        <a:cs typeface="Trebuchet MS"/>
                      </a:endParaRPr>
                    </a:p>
                  </a:txBody>
                  <a:tcPr marL="0" marR="0" marT="4762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11644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5A0E1E03-9F73-4408-B406-7CDB414395D4}"/>
              </a:ext>
            </a:extLst>
          </p:cNvPr>
          <p:cNvSpPr txBox="1"/>
          <p:nvPr/>
        </p:nvSpPr>
        <p:spPr>
          <a:xfrm>
            <a:off x="361406" y="409303"/>
            <a:ext cx="4471851" cy="18203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5" dirty="0">
                <a:solidFill>
                  <a:srgbClr val="FFFFFF"/>
                </a:solidFill>
                <a:latin typeface="Calibri"/>
                <a:cs typeface="Calibri"/>
              </a:rPr>
              <a:t>Zapobieganie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5" dirty="0">
                <a:solidFill>
                  <a:srgbClr val="FFFFFF"/>
                </a:solidFill>
                <a:latin typeface="Calibri"/>
                <a:cs typeface="Calibri"/>
              </a:rPr>
              <a:t>kataklizmom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3" name="object 6">
            <a:extLst>
              <a:ext uri="{FF2B5EF4-FFF2-40B4-BE49-F238E27FC236}">
                <a16:creationId xmlns:a16="http://schemas.microsoft.com/office/drawing/2014/main" id="{2CEA0E4F-91A2-4DD3-B9F9-8FD84B43CDF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1406" y="995951"/>
            <a:ext cx="4088674" cy="2853237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41358438-10BA-44BA-97EB-B00862D6D3DB}"/>
              </a:ext>
            </a:extLst>
          </p:cNvPr>
          <p:cNvSpPr/>
          <p:nvPr/>
        </p:nvSpPr>
        <p:spPr>
          <a:xfrm>
            <a:off x="1976845" y="995951"/>
            <a:ext cx="9553303" cy="4142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32100" marR="5080" algn="just">
              <a:lnSpc>
                <a:spcPct val="111100"/>
              </a:lnSpc>
              <a:spcBef>
                <a:spcPts val="100"/>
              </a:spcBef>
            </a:pP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Cechą</a:t>
            </a:r>
            <a:r>
              <a:rPr lang="pl-PL" i="1" spc="1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charakterystyczną</a:t>
            </a:r>
            <a:r>
              <a:rPr lang="pl-PL"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rzek</a:t>
            </a:r>
            <a:r>
              <a:rPr lang="pl-PL"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1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Kotlinie</a:t>
            </a:r>
            <a:r>
              <a:rPr lang="pl-PL" i="1" spc="1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Jeleniogórskiej</a:t>
            </a:r>
            <a:r>
              <a:rPr lang="pl-PL" i="1" spc="1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1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jej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otoczeniu</a:t>
            </a:r>
            <a:r>
              <a:rPr lang="pl-PL" i="1" spc="4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jest</a:t>
            </a:r>
            <a:r>
              <a:rPr lang="pl-PL" i="1" spc="459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duża</a:t>
            </a:r>
            <a:r>
              <a:rPr lang="pl-PL" i="1" spc="4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zmienność</a:t>
            </a:r>
            <a:r>
              <a:rPr lang="pl-PL" i="1" spc="4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stanów</a:t>
            </a:r>
            <a:r>
              <a:rPr lang="pl-PL" i="1" spc="4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wody.</a:t>
            </a:r>
            <a:r>
              <a:rPr lang="pl-PL" i="1" spc="459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Szczególnie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wysokie</a:t>
            </a:r>
            <a:r>
              <a:rPr lang="pl-PL" i="1" spc="1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przybory</a:t>
            </a:r>
            <a:r>
              <a:rPr lang="pl-PL" i="1" spc="1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zdarzają</a:t>
            </a:r>
            <a:r>
              <a:rPr lang="pl-PL" i="1" spc="1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się</a:t>
            </a:r>
            <a:r>
              <a:rPr lang="pl-PL" i="1" spc="1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wiosną,</a:t>
            </a:r>
            <a:r>
              <a:rPr lang="pl-PL" i="1" spc="1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spowodowane</a:t>
            </a:r>
            <a:r>
              <a:rPr lang="pl-PL" i="1" spc="1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szybkim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tajeniem</a:t>
            </a:r>
            <a:r>
              <a:rPr lang="pl-PL" i="1" spc="11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śniegu,</a:t>
            </a:r>
            <a:r>
              <a:rPr lang="pl-PL" i="1" spc="11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oraz</a:t>
            </a:r>
            <a:r>
              <a:rPr lang="pl-PL" i="1" spc="114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latem</a:t>
            </a:r>
            <a:r>
              <a:rPr lang="pl-PL" i="1" spc="114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–</a:t>
            </a:r>
            <a:r>
              <a:rPr lang="pl-PL" i="1" spc="11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4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okresie</a:t>
            </a:r>
            <a:r>
              <a:rPr lang="pl-PL" i="1" spc="11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dłuższych</a:t>
            </a:r>
            <a:r>
              <a:rPr lang="pl-PL" i="1" spc="4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lub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nawałowych</a:t>
            </a:r>
            <a:r>
              <a:rPr lang="pl-PL" i="1" spc="-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opadów.</a:t>
            </a:r>
            <a:endParaRPr lang="pl-PL" dirty="0">
              <a:latin typeface="Trebuchet MS"/>
              <a:cs typeface="Trebuchet MS"/>
            </a:endParaRPr>
          </a:p>
          <a:p>
            <a:pPr marL="2832100" marR="6350" algn="just">
              <a:lnSpc>
                <a:spcPct val="111300"/>
              </a:lnSpc>
              <a:spcBef>
                <a:spcPts val="610"/>
              </a:spcBef>
            </a:pP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Profil</a:t>
            </a:r>
            <a:r>
              <a:rPr lang="pl-PL" i="1" spc="31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podłużny</a:t>
            </a:r>
            <a:r>
              <a:rPr lang="pl-PL" i="1" spc="32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większości</a:t>
            </a:r>
            <a:r>
              <a:rPr lang="pl-PL" i="1" spc="31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rzek</a:t>
            </a:r>
            <a:r>
              <a:rPr lang="pl-PL" i="1" spc="31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omawianego</a:t>
            </a:r>
            <a:r>
              <a:rPr lang="pl-PL" i="1" spc="32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obszaru charakteryzuje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się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dużym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spadkiem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górnym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biegu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mniejszym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4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obrębie</a:t>
            </a:r>
            <a:r>
              <a:rPr lang="pl-PL" i="1" spc="4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kotliny.</a:t>
            </a:r>
            <a:r>
              <a:rPr lang="pl-PL" i="1" spc="4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Powoduje</a:t>
            </a:r>
            <a:r>
              <a:rPr lang="pl-PL" i="1" spc="4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to</a:t>
            </a:r>
            <a:r>
              <a:rPr lang="pl-PL" i="1" spc="4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groźne</a:t>
            </a:r>
            <a:r>
              <a:rPr lang="pl-PL" i="1" spc="4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skutki</a:t>
            </a:r>
            <a:r>
              <a:rPr lang="pl-PL" i="1" spc="4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4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czasie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długotrwałych</a:t>
            </a:r>
            <a:r>
              <a:rPr lang="pl-PL" i="1" spc="204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opadów</a:t>
            </a:r>
            <a:r>
              <a:rPr lang="pl-PL" i="1" spc="21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czy</a:t>
            </a:r>
            <a:r>
              <a:rPr lang="pl-PL" i="1" spc="21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wiosennych</a:t>
            </a:r>
            <a:r>
              <a:rPr lang="pl-PL" i="1" spc="21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roztopów.</a:t>
            </a:r>
            <a:r>
              <a:rPr lang="pl-PL" i="1" spc="204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Wody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gwałtownie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spływają</a:t>
            </a:r>
            <a:r>
              <a:rPr lang="pl-PL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lang="pl-PL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gór,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a</a:t>
            </a:r>
            <a:r>
              <a:rPr lang="pl-PL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rzeki</a:t>
            </a:r>
            <a:r>
              <a:rPr lang="pl-PL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kotlinie</a:t>
            </a:r>
            <a:r>
              <a:rPr lang="pl-PL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szybko</a:t>
            </a:r>
            <a:r>
              <a:rPr lang="pl-PL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wzbierają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 i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wylewają.</a:t>
            </a:r>
            <a:r>
              <a:rPr lang="pl-PL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Katastrofalne</a:t>
            </a:r>
            <a:r>
              <a:rPr lang="pl-PL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powodzie</a:t>
            </a:r>
            <a:r>
              <a:rPr lang="pl-PL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miały</a:t>
            </a:r>
            <a:r>
              <a:rPr lang="pl-PL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tu</a:t>
            </a:r>
            <a:r>
              <a:rPr lang="pl-PL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miejsce</a:t>
            </a:r>
            <a:r>
              <a:rPr lang="pl-PL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latach: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1608,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1702,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1795,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1897,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a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ostatnio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1977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roku.</a:t>
            </a:r>
            <a:endParaRPr lang="pl-PL" dirty="0">
              <a:latin typeface="Trebuchet MS"/>
              <a:cs typeface="Trebuchet MS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D160A7C-D08D-44C0-8B6B-00A3D44786AC}"/>
              </a:ext>
            </a:extLst>
          </p:cNvPr>
          <p:cNvSpPr/>
          <p:nvPr/>
        </p:nvSpPr>
        <p:spPr>
          <a:xfrm>
            <a:off x="1140812" y="3884466"/>
            <a:ext cx="25298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20"/>
              </a:spcBef>
            </a:pPr>
            <a:r>
              <a:rPr lang="pl-PL" sz="1400" i="1" dirty="0">
                <a:solidFill>
                  <a:srgbClr val="4B4B4E"/>
                </a:solidFill>
                <a:latin typeface="Trebuchet MS"/>
                <a:cs typeface="Trebuchet MS"/>
              </a:rPr>
              <a:t>Zdjęcie:</a:t>
            </a:r>
            <a:r>
              <a:rPr lang="pl-PL" sz="14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400" i="1" dirty="0">
                <a:solidFill>
                  <a:srgbClr val="4B4B4E"/>
                </a:solidFill>
                <a:latin typeface="Trebuchet MS"/>
                <a:cs typeface="Trebuchet MS"/>
              </a:rPr>
              <a:t>Dorota</a:t>
            </a:r>
            <a:r>
              <a:rPr lang="pl-PL" sz="14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400" i="1" spc="-10" dirty="0" err="1">
                <a:solidFill>
                  <a:srgbClr val="4B4B4E"/>
                </a:solidFill>
                <a:latin typeface="Trebuchet MS"/>
                <a:cs typeface="Trebuchet MS"/>
              </a:rPr>
              <a:t>Wojnarowicz</a:t>
            </a:r>
            <a:endParaRPr lang="pl-PL" sz="1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32383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220D4057-A50C-451C-B17C-DEAC80445F4C}"/>
              </a:ext>
            </a:extLst>
          </p:cNvPr>
          <p:cNvSpPr/>
          <p:nvPr/>
        </p:nvSpPr>
        <p:spPr>
          <a:xfrm>
            <a:off x="401754" y="448883"/>
            <a:ext cx="4805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tabLst>
                <a:tab pos="469900" algn="l"/>
              </a:tabLst>
            </a:pPr>
            <a:r>
              <a:rPr lang="pl-PL" sz="2400" b="1" spc="-25" dirty="0">
                <a:solidFill>
                  <a:srgbClr val="7B95A8"/>
                </a:solidFill>
                <a:cs typeface="Calibri"/>
              </a:rPr>
              <a:t>10.</a:t>
            </a:r>
            <a:r>
              <a:rPr lang="pl-PL" sz="2400" b="1" dirty="0">
                <a:solidFill>
                  <a:srgbClr val="7B95A8"/>
                </a:solidFill>
                <a:cs typeface="Calibri"/>
              </a:rPr>
              <a:t>	</a:t>
            </a:r>
            <a:r>
              <a:rPr lang="pl-PL" sz="2400" b="1" spc="160" dirty="0">
                <a:solidFill>
                  <a:srgbClr val="7B95A8"/>
                </a:solidFill>
                <a:cs typeface="Calibri"/>
              </a:rPr>
              <a:t>Gospodarka</a:t>
            </a:r>
            <a:r>
              <a:rPr lang="pl-PL" sz="2400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75" dirty="0">
                <a:solidFill>
                  <a:srgbClr val="7B95A8"/>
                </a:solidFill>
                <a:cs typeface="Calibri"/>
              </a:rPr>
              <a:t>gruntami</a:t>
            </a:r>
            <a:r>
              <a:rPr lang="pl-PL" sz="2400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20" dirty="0">
                <a:solidFill>
                  <a:srgbClr val="7B95A8"/>
                </a:solidFill>
                <a:cs typeface="Calibri"/>
              </a:rPr>
              <a:t>i</a:t>
            </a:r>
            <a:r>
              <a:rPr lang="pl-PL" sz="2400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65" dirty="0">
                <a:solidFill>
                  <a:srgbClr val="7B95A8"/>
                </a:solidFill>
                <a:cs typeface="Calibri"/>
              </a:rPr>
              <a:t>glebą</a:t>
            </a:r>
            <a:endParaRPr lang="pl-PL" sz="2400" dirty="0">
              <a:cs typeface="Calibri"/>
            </a:endParaRPr>
          </a:p>
        </p:txBody>
      </p:sp>
      <p:pic>
        <p:nvPicPr>
          <p:cNvPr id="3" name="object 5">
            <a:extLst>
              <a:ext uri="{FF2B5EF4-FFF2-40B4-BE49-F238E27FC236}">
                <a16:creationId xmlns:a16="http://schemas.microsoft.com/office/drawing/2014/main" id="{0A4680F5-1ED7-4F12-A21B-6F4A94E9721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5488" y="1336496"/>
            <a:ext cx="2167345" cy="2076291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A7633F0D-F719-4F62-80FD-DE8330D3A081}"/>
              </a:ext>
            </a:extLst>
          </p:cNvPr>
          <p:cNvSpPr/>
          <p:nvPr/>
        </p:nvSpPr>
        <p:spPr>
          <a:xfrm>
            <a:off x="2455816" y="1185570"/>
            <a:ext cx="8334103" cy="3450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3630" marR="5715" algn="just">
              <a:lnSpc>
                <a:spcPct val="111200"/>
              </a:lnSpc>
              <a:spcBef>
                <a:spcPts val="76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ekstremalnych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opadach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deszczu,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których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skala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przyszłości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wzrosnąć,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przy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jednoczesnym</a:t>
            </a:r>
            <a:r>
              <a:rPr lang="pl-PL" spc="15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ogólnym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zmniejszeniu</a:t>
            </a:r>
            <a:r>
              <a:rPr lang="pl-PL" spc="14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opadów</a:t>
            </a:r>
            <a:r>
              <a:rPr lang="pl-PL" spc="15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ciągu</a:t>
            </a:r>
            <a:r>
              <a:rPr lang="pl-PL" spc="14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roku</a:t>
            </a:r>
            <a:r>
              <a:rPr lang="pl-PL" spc="14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wzroście</a:t>
            </a:r>
            <a:r>
              <a:rPr lang="pl-PL" spc="14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czasu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nasłonecznienia,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prawdopodobnie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gleby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będą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narażone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wysychanie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Routshek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in.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2014).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konsekwencji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staną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podatne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1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erozję: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jednej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strony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wodną</a:t>
            </a:r>
            <a:r>
              <a:rPr lang="pl-PL" spc="1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podczas gwałtownych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opadów,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drugiej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strony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wietrzną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względu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osłabioną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stabilność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gleby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podczas</a:t>
            </a:r>
            <a:r>
              <a:rPr lang="pl-PL" spc="3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suszy</a:t>
            </a:r>
            <a:r>
              <a:rPr lang="pl-PL" spc="3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Nearing</a:t>
            </a:r>
            <a:r>
              <a:rPr lang="pl-PL" spc="3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3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3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2004).</a:t>
            </a:r>
            <a:r>
              <a:rPr lang="pl-PL" spc="3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Konsekwencje</a:t>
            </a:r>
            <a:r>
              <a:rPr lang="pl-PL" spc="3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powyższych</a:t>
            </a:r>
            <a:r>
              <a:rPr lang="pl-PL" spc="3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zjawisk</a:t>
            </a:r>
            <a:r>
              <a:rPr lang="pl-PL" spc="3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mogą</a:t>
            </a:r>
            <a:r>
              <a:rPr lang="pl-PL" spc="3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endParaRPr lang="pl-PL" dirty="0">
              <a:latin typeface="Trebuchet MS"/>
              <a:cs typeface="Trebuchet MS"/>
            </a:endParaRPr>
          </a:p>
          <a:p>
            <a:pPr marL="12700" marR="8890" algn="just">
              <a:lnSpc>
                <a:spcPct val="111000"/>
              </a:lnSpc>
              <a:spcBef>
                <a:spcPts val="1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przyczyną problemów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związanych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produkcją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żywności.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Substancje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erodowanych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gleb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spływają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również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cieków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wodnych,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co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pogarsza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jakość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wody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Mullan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2013),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pogarszają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jakość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powietrza.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9587875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>
            <a:extLst>
              <a:ext uri="{FF2B5EF4-FFF2-40B4-BE49-F238E27FC236}">
                <a16:creationId xmlns:a16="http://schemas.microsoft.com/office/drawing/2014/main" id="{E6A0B044-24F8-4855-B5F4-13E594618F8C}"/>
              </a:ext>
            </a:extLst>
          </p:cNvPr>
          <p:cNvSpPr txBox="1"/>
          <p:nvPr/>
        </p:nvSpPr>
        <p:spPr>
          <a:xfrm>
            <a:off x="361406" y="409303"/>
            <a:ext cx="4976948" cy="18203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pl-PL" sz="1400" b="1" spc="20" dirty="0">
                <a:solidFill>
                  <a:srgbClr val="FFFFFF"/>
                </a:solidFill>
                <a:latin typeface="Calibri"/>
                <a:cs typeface="Calibri"/>
              </a:rPr>
              <a:t>Rekultywacja składowiska w Siedlęcinie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5" name="object 6">
            <a:hlinkClick r:id="rId2"/>
            <a:extLst>
              <a:ext uri="{FF2B5EF4-FFF2-40B4-BE49-F238E27FC236}">
                <a16:creationId xmlns:a16="http://schemas.microsoft.com/office/drawing/2014/main" id="{5B66F119-2109-4151-996D-372A518EF70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1406" y="1437604"/>
            <a:ext cx="4384765" cy="3189331"/>
          </a:xfrm>
          <a:prstGeom prst="rect">
            <a:avLst/>
          </a:prstGeom>
        </p:spPr>
      </p:pic>
      <p:sp>
        <p:nvSpPr>
          <p:cNvPr id="6" name="Prostokąt 5">
            <a:extLst>
              <a:ext uri="{FF2B5EF4-FFF2-40B4-BE49-F238E27FC236}">
                <a16:creationId xmlns:a16="http://schemas.microsoft.com/office/drawing/2014/main" id="{B71AA5DD-A428-4721-95F4-1A74F4152B0C}"/>
              </a:ext>
            </a:extLst>
          </p:cNvPr>
          <p:cNvSpPr/>
          <p:nvPr/>
        </p:nvSpPr>
        <p:spPr>
          <a:xfrm>
            <a:off x="4981303" y="1591202"/>
            <a:ext cx="6679474" cy="2882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2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2013r.</a:t>
            </a:r>
            <a:r>
              <a:rPr lang="pl-PL" i="1" spc="3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zakończono</a:t>
            </a:r>
            <a:r>
              <a:rPr lang="pl-PL" i="1" spc="2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rekultywację</a:t>
            </a:r>
            <a:r>
              <a:rPr lang="pl-PL" i="1" spc="2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składowiska</a:t>
            </a:r>
            <a:r>
              <a:rPr lang="pl-PL" i="1" spc="2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odpadów</a:t>
            </a:r>
            <a:endParaRPr lang="pl-PL" dirty="0">
              <a:latin typeface="Trebuchet MS"/>
              <a:cs typeface="Trebuchet MS"/>
            </a:endParaRPr>
          </a:p>
          <a:p>
            <a:pPr marL="12700" marR="6985">
              <a:lnSpc>
                <a:spcPct val="111100"/>
              </a:lnSpc>
            </a:pP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Siedlęcinie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które przez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20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lat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trafiały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śmieci z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całej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Kotliny Jeleniogórskiej. Od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1987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roku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zwieziono do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Siedlęcina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1,2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mln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ton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śmieci,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a</a:t>
            </a:r>
            <a:r>
              <a:rPr lang="pl-PL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ponieważ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segregacja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była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wówczas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powijakach,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była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to</a:t>
            </a:r>
            <a:r>
              <a:rPr lang="pl-PL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prawdziwa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bomba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ekologiczna.</a:t>
            </a:r>
            <a:endParaRPr lang="pl-PL" dirty="0">
              <a:latin typeface="Trebuchet MS"/>
              <a:cs typeface="Trebuchet MS"/>
            </a:endParaRPr>
          </a:p>
          <a:p>
            <a:pPr marL="12700" marR="6350">
              <a:lnSpc>
                <a:spcPct val="111100"/>
              </a:lnSpc>
              <a:spcBef>
                <a:spcPts val="610"/>
              </a:spcBef>
            </a:pP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rekultywacji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składowisko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jest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całkowicie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bezpieczne.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Piętnastometrową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górę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śmieci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przykryto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półmetrową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warstwą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ziemi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nie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ma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też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zagrożenia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przesiąkaniem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szkodliwych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substancji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do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ziemi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wód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gruntowych.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2900446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84C30DC7-5A63-4638-8C21-858E1CC826F4}"/>
              </a:ext>
            </a:extLst>
          </p:cNvPr>
          <p:cNvSpPr/>
          <p:nvPr/>
        </p:nvSpPr>
        <p:spPr>
          <a:xfrm>
            <a:off x="352790" y="361797"/>
            <a:ext cx="41329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2400" b="1" spc="-180" dirty="0">
                <a:solidFill>
                  <a:srgbClr val="7B95A8"/>
                </a:solidFill>
                <a:cs typeface="Calibri"/>
              </a:rPr>
              <a:t>11.</a:t>
            </a:r>
            <a:r>
              <a:rPr lang="pl-PL" sz="2400" b="1" spc="-4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60" dirty="0">
                <a:solidFill>
                  <a:srgbClr val="7B95A8"/>
                </a:solidFill>
                <a:cs typeface="Calibri"/>
              </a:rPr>
              <a:t>Stabilność</a:t>
            </a:r>
            <a:r>
              <a:rPr lang="pl-PL" sz="2400" b="1" spc="-8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70" dirty="0">
                <a:solidFill>
                  <a:srgbClr val="7B95A8"/>
                </a:solidFill>
                <a:cs typeface="Calibri"/>
              </a:rPr>
              <a:t>ekosystemów</a:t>
            </a:r>
            <a:endParaRPr lang="pl-PL" sz="2400" dirty="0">
              <a:cs typeface="Calibri"/>
            </a:endParaRPr>
          </a:p>
        </p:txBody>
      </p:sp>
      <p:pic>
        <p:nvPicPr>
          <p:cNvPr id="3" name="object 6">
            <a:extLst>
              <a:ext uri="{FF2B5EF4-FFF2-40B4-BE49-F238E27FC236}">
                <a16:creationId xmlns:a16="http://schemas.microsoft.com/office/drawing/2014/main" id="{14B532BF-6FE1-46A1-B256-14A7C993499C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2126" y="1023959"/>
            <a:ext cx="2590707" cy="2546555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705E490A-B50A-48E3-BBF2-369F0400C66B}"/>
              </a:ext>
            </a:extLst>
          </p:cNvPr>
          <p:cNvSpPr/>
          <p:nvPr/>
        </p:nvSpPr>
        <p:spPr>
          <a:xfrm>
            <a:off x="2290358" y="1555331"/>
            <a:ext cx="9196251" cy="2220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3630" marR="5080" algn="just">
              <a:lnSpc>
                <a:spcPct val="111200"/>
              </a:lnSpc>
              <a:spcBef>
                <a:spcPts val="76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Ekosystemy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mogą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ulegać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zakłóceniom,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wpływają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ich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zdolność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świadczenia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usług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ekosystemowych.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Zaburzenia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mogą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krótkotrwałe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powódź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pożar,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lub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długotrwałe,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wycieki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niebezpiecznych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substancji,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uwalnianie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biogenów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co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ważne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zmiany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klimatu.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Odporność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zdolność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regeneracyjna ekosystemów w</a:t>
            </a:r>
            <a:r>
              <a:rPr lang="pl-PL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zakresie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usług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oznacza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ich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zdolność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odzyskania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równowagi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zarówno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krótkotrwałych,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i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długotrwałych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zakłóceniach.</a:t>
            </a:r>
            <a:endParaRPr lang="pl-PL" dirty="0">
              <a:latin typeface="Trebuchet MS"/>
              <a:cs typeface="Trebuchet MS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87D59CF0-2EAF-4B5E-9F96-B0C7981BF451}"/>
              </a:ext>
            </a:extLst>
          </p:cNvPr>
          <p:cNvSpPr/>
          <p:nvPr/>
        </p:nvSpPr>
        <p:spPr>
          <a:xfrm>
            <a:off x="957942" y="3771011"/>
            <a:ext cx="10589624" cy="2220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715" indent="-635" algn="just">
              <a:lnSpc>
                <a:spcPct val="111200"/>
              </a:lnSpc>
              <a:spcBef>
                <a:spcPts val="60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ujęciu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różnorodności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biologicznej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odporność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rozumiana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jako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zdolność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gatunku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odbudowy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populacji,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ponownej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kolonizacji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przetrwania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zaburzeń.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Im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większa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populacja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gatunku,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zatem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zmienność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genetyczna,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tym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bardziej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prawdopodobne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jest,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że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gatunek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będzie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odporny.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Rekolonizacja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po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zakłóceniu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stanu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środowiska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często,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choć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zawsze,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zależy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od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dostępności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terenów,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siedliskiem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potencjalnych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kolonizatorów.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Dlatego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zapewnienie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łączności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pomiędzy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ekosystemami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jednym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ze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sposobów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zwiększenia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odporności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(Oliver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2015).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9556832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55B5FFF3-6DFD-486D-9D6D-5112C7C35375}"/>
              </a:ext>
            </a:extLst>
          </p:cNvPr>
          <p:cNvSpPr txBox="1"/>
          <p:nvPr/>
        </p:nvSpPr>
        <p:spPr>
          <a:xfrm>
            <a:off x="474617" y="296091"/>
            <a:ext cx="4062549" cy="18203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Stabilność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ekosystemów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8C8C434D-6C9C-4688-AADD-78C149AF407B}"/>
              </a:ext>
            </a:extLst>
          </p:cNvPr>
          <p:cNvSpPr/>
          <p:nvPr/>
        </p:nvSpPr>
        <p:spPr>
          <a:xfrm>
            <a:off x="474618" y="834344"/>
            <a:ext cx="7127966" cy="591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just">
              <a:lnSpc>
                <a:spcPct val="111200"/>
              </a:lnSpc>
              <a:spcBef>
                <a:spcPts val="95"/>
              </a:spcBef>
            </a:pP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</a:t>
            </a:r>
            <a:r>
              <a:rPr lang="pl-PL" i="1" spc="254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krajobrazie</a:t>
            </a:r>
            <a:r>
              <a:rPr lang="pl-PL" i="1" spc="254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Kotliny</a:t>
            </a:r>
            <a:r>
              <a:rPr lang="pl-PL" i="1" spc="254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Jeleniogórskiej</a:t>
            </a:r>
            <a:r>
              <a:rPr lang="pl-PL" i="1" spc="26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mimo</a:t>
            </a:r>
            <a:r>
              <a:rPr lang="pl-PL" i="1" spc="254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niezbyt</a:t>
            </a:r>
            <a:r>
              <a:rPr lang="pl-PL" i="1" spc="26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urodzajnych</a:t>
            </a:r>
            <a:r>
              <a:rPr lang="pl-PL" i="1" spc="25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gleb</a:t>
            </a:r>
            <a:r>
              <a:rPr lang="pl-PL" i="1" spc="25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utworzonych</a:t>
            </a:r>
            <a:r>
              <a:rPr lang="pl-PL" i="1" spc="24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na</a:t>
            </a:r>
            <a:r>
              <a:rPr lang="pl-PL" i="1" spc="254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polodowcowych</a:t>
            </a:r>
            <a:r>
              <a:rPr lang="pl-PL" i="1" spc="24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osadach piaszczysto-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żwirowych</a:t>
            </a:r>
            <a:r>
              <a:rPr lang="pl-PL" i="1" spc="8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i</a:t>
            </a:r>
            <a:r>
              <a:rPr lang="pl-PL" i="1" spc="6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glinach</a:t>
            </a:r>
            <a:r>
              <a:rPr lang="pl-PL" i="1" spc="8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rozwinęły</a:t>
            </a:r>
            <a:r>
              <a:rPr lang="pl-PL" i="1" spc="8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się</a:t>
            </a:r>
            <a:r>
              <a:rPr lang="pl-PL" i="1" spc="8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niegdyś</a:t>
            </a:r>
            <a:r>
              <a:rPr lang="pl-PL" i="1" spc="7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żyzne</a:t>
            </a:r>
            <a:r>
              <a:rPr lang="pl-PL" i="1" spc="7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lasy</a:t>
            </a:r>
            <a:r>
              <a:rPr lang="pl-PL" i="1" spc="8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liściaste</a:t>
            </a:r>
            <a:r>
              <a:rPr lang="pl-PL" i="1" spc="7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(grądy)</a:t>
            </a:r>
            <a:r>
              <a:rPr lang="pl-PL" i="1" spc="9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z</a:t>
            </a:r>
            <a:r>
              <a:rPr lang="pl-PL" i="1" spc="8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lipą,</a:t>
            </a:r>
            <a:r>
              <a:rPr lang="pl-PL" i="1" spc="8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klonem,</a:t>
            </a:r>
            <a:r>
              <a:rPr lang="pl-PL" i="1" spc="9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dębami,</a:t>
            </a:r>
            <a:r>
              <a:rPr lang="pl-PL" i="1" spc="8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grabem</a:t>
            </a:r>
            <a:r>
              <a:rPr lang="pl-PL" i="1" spc="7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spc="-50" dirty="0">
                <a:solidFill>
                  <a:srgbClr val="252525"/>
                </a:solidFill>
                <a:latin typeface="Trebuchet MS"/>
                <a:cs typeface="Trebuchet MS"/>
              </a:rPr>
              <a:t>i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wiązem,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z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domieszką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buka</a:t>
            </a:r>
            <a:r>
              <a:rPr lang="pl-PL" i="1" spc="-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i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jodły.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Niestety,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Kotlina</a:t>
            </a:r>
            <a:r>
              <a:rPr lang="pl-PL" i="1" spc="-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Jeleniogórska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stanowi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przykład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przeobrażeń,</a:t>
            </a:r>
            <a:r>
              <a:rPr lang="pl-PL" i="1" spc="-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jakich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środowisku przyrodniczym</a:t>
            </a:r>
            <a:r>
              <a:rPr lang="pl-PL" i="1" spc="-4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dokonuje</a:t>
            </a:r>
            <a:r>
              <a:rPr lang="pl-PL" i="1" spc="-4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człowiek.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Wycinanie</a:t>
            </a:r>
            <a:r>
              <a:rPr lang="pl-PL" i="1" spc="-3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i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wypalanie</a:t>
            </a:r>
            <a:r>
              <a:rPr lang="pl-PL" i="1" spc="-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lasów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rozpoczęło</a:t>
            </a:r>
            <a:r>
              <a:rPr lang="pl-PL" i="1" spc="-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się</a:t>
            </a:r>
            <a:r>
              <a:rPr lang="pl-PL" i="1" spc="-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tu</a:t>
            </a:r>
            <a:r>
              <a:rPr lang="pl-PL" i="1" spc="-3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już</a:t>
            </a:r>
            <a:r>
              <a:rPr lang="pl-PL" i="1" spc="-3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XIII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w.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i</a:t>
            </a:r>
            <a:r>
              <a:rPr lang="pl-PL" i="1" spc="-4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związane</a:t>
            </a:r>
            <a:r>
              <a:rPr lang="pl-PL" i="1" spc="-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było</a:t>
            </a:r>
            <a:r>
              <a:rPr lang="pl-PL" i="1" spc="-4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najpierw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z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rozwojem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górnictwa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i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hutnictwa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metali,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a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potem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wypalaniem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węgla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drzewnego,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rozwojem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hutnictwa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szkła,</a:t>
            </a:r>
            <a:r>
              <a:rPr lang="pl-PL" i="1" spc="-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którego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początki</a:t>
            </a:r>
            <a:r>
              <a:rPr lang="pl-PL" i="1" spc="1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sięgają</a:t>
            </a:r>
            <a:r>
              <a:rPr lang="pl-PL" i="1" spc="14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na</a:t>
            </a:r>
            <a:r>
              <a:rPr lang="pl-PL" i="1" spc="1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tym</a:t>
            </a:r>
            <a:r>
              <a:rPr lang="pl-PL" i="1" spc="1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terenie</a:t>
            </a:r>
            <a:r>
              <a:rPr lang="pl-PL" i="1" spc="14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XIV</a:t>
            </a:r>
            <a:r>
              <a:rPr lang="pl-PL" i="1" spc="1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wieku</a:t>
            </a:r>
            <a:r>
              <a:rPr lang="pl-PL" i="1" spc="14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i</a:t>
            </a:r>
            <a:r>
              <a:rPr lang="pl-PL" i="1" spc="1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wreszcie</a:t>
            </a:r>
            <a:r>
              <a:rPr lang="pl-PL" i="1" spc="1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z</a:t>
            </a:r>
            <a:r>
              <a:rPr lang="pl-PL" i="1" spc="13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rozwojem</a:t>
            </a:r>
            <a:r>
              <a:rPr lang="pl-PL" i="1" spc="14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tkactwa</a:t>
            </a:r>
            <a:r>
              <a:rPr lang="pl-PL" i="1" spc="1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</a:t>
            </a:r>
            <a:r>
              <a:rPr lang="pl-PL" i="1" spc="13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XVII</a:t>
            </a:r>
            <a:r>
              <a:rPr lang="pl-PL" i="1" spc="13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wieku,</a:t>
            </a:r>
            <a:r>
              <a:rPr lang="pl-PL" i="1" spc="13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które</a:t>
            </a:r>
            <a:r>
              <a:rPr lang="pl-PL" i="1" spc="1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przyczyniło</a:t>
            </a:r>
            <a:r>
              <a:rPr lang="pl-PL" i="1" spc="14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się</a:t>
            </a:r>
            <a:r>
              <a:rPr lang="pl-PL" i="1" spc="13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do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ostatecznej</a:t>
            </a:r>
            <a:r>
              <a:rPr lang="pl-PL" i="1" spc="7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dewastacji</a:t>
            </a:r>
            <a:r>
              <a:rPr lang="pl-PL" i="1" spc="6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sudeckich</a:t>
            </a:r>
            <a:r>
              <a:rPr lang="pl-PL" i="1" spc="7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lasów</a:t>
            </a:r>
            <a:r>
              <a:rPr lang="pl-PL" i="1" spc="6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(z</a:t>
            </a:r>
            <a:r>
              <a:rPr lang="pl-PL" i="1" spc="7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węgla</a:t>
            </a:r>
            <a:r>
              <a:rPr lang="pl-PL" i="1" spc="6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drzewnego</a:t>
            </a:r>
            <a:r>
              <a:rPr lang="pl-PL" i="1" spc="6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wyrabiano</a:t>
            </a:r>
            <a:r>
              <a:rPr lang="pl-PL" i="1" spc="6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potaż,</a:t>
            </a:r>
            <a:r>
              <a:rPr lang="pl-PL" i="1" spc="7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konieczny</a:t>
            </a:r>
            <a:r>
              <a:rPr lang="pl-PL" i="1" spc="6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</a:t>
            </a:r>
            <a:r>
              <a:rPr lang="pl-PL" i="1" spc="7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procesie</a:t>
            </a:r>
            <a:r>
              <a:rPr lang="pl-PL" i="1" spc="6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bielenia</a:t>
            </a:r>
            <a:r>
              <a:rPr lang="pl-PL" i="1" spc="6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płótna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lnianego).</a:t>
            </a:r>
            <a:r>
              <a:rPr lang="pl-PL" i="1" spc="114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Pierwsze</a:t>
            </a:r>
            <a:r>
              <a:rPr lang="pl-PL" i="1" spc="9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próby</a:t>
            </a:r>
            <a:r>
              <a:rPr lang="pl-PL" i="1" spc="1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racjonalnej</a:t>
            </a:r>
            <a:r>
              <a:rPr lang="pl-PL" i="1" spc="10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gospodarki</a:t>
            </a:r>
            <a:r>
              <a:rPr lang="pl-PL" i="1" spc="1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leśnej</a:t>
            </a:r>
            <a:r>
              <a:rPr lang="pl-PL" i="1" spc="10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</a:t>
            </a:r>
            <a:r>
              <a:rPr lang="pl-PL" i="1" spc="1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XVIII</a:t>
            </a:r>
            <a:r>
              <a:rPr lang="pl-PL" i="1" spc="9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wieku</a:t>
            </a:r>
            <a:r>
              <a:rPr lang="pl-PL" i="1" spc="1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niestety</a:t>
            </a:r>
            <a:r>
              <a:rPr lang="pl-PL" i="1" spc="10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ograniczały</a:t>
            </a:r>
            <a:r>
              <a:rPr lang="pl-PL" i="1" spc="1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się</a:t>
            </a:r>
            <a:r>
              <a:rPr lang="pl-PL" i="1" spc="10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do</a:t>
            </a:r>
            <a:r>
              <a:rPr lang="pl-PL" i="1" spc="9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 err="1">
                <a:solidFill>
                  <a:srgbClr val="252525"/>
                </a:solidFill>
                <a:latin typeface="Trebuchet MS"/>
                <a:cs typeface="Trebuchet MS"/>
              </a:rPr>
              <a:t>nasadzeń</a:t>
            </a:r>
            <a:r>
              <a:rPr lang="pl-PL" i="1" spc="114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szybko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rosnących</a:t>
            </a:r>
            <a:r>
              <a:rPr lang="pl-PL" i="1" spc="-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gatunków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drzew.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Naturalne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drzewostany</a:t>
            </a:r>
            <a:r>
              <a:rPr lang="pl-PL" i="1" spc="-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zastąpione</a:t>
            </a:r>
            <a:r>
              <a:rPr lang="pl-PL" i="1" spc="-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zostały</a:t>
            </a:r>
            <a:r>
              <a:rPr lang="pl-PL" i="1" spc="-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jednogatunkowymi</a:t>
            </a:r>
            <a:r>
              <a:rPr lang="pl-PL" i="1" spc="-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lasami</a:t>
            </a:r>
            <a:r>
              <a:rPr lang="pl-PL" i="1" spc="-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świerkowymi</a:t>
            </a:r>
            <a:r>
              <a:rPr lang="pl-PL" i="1" spc="-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z 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nikłą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domieszką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jodły,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buka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i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jawora,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które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z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kolei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nie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mogły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oprzeć</a:t>
            </a:r>
            <a:r>
              <a:rPr lang="pl-PL" i="1" spc="-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się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tzw.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klęsce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ekologicznej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już</a:t>
            </a:r>
            <a:r>
              <a:rPr lang="pl-PL" i="1" spc="-1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w</a:t>
            </a:r>
            <a:r>
              <a:rPr lang="pl-PL" i="1" spc="-25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252525"/>
                </a:solidFill>
                <a:latin typeface="Trebuchet MS"/>
                <a:cs typeface="Trebuchet MS"/>
              </a:rPr>
              <a:t>XX</a:t>
            </a:r>
            <a:r>
              <a:rPr lang="pl-PL" i="1" spc="-20" dirty="0">
                <a:solidFill>
                  <a:srgbClr val="252525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252525"/>
                </a:solidFill>
                <a:latin typeface="Trebuchet MS"/>
                <a:cs typeface="Trebuchet MS"/>
              </a:rPr>
              <a:t>wieku.</a:t>
            </a:r>
            <a:endParaRPr lang="pl-PL" dirty="0">
              <a:latin typeface="Trebuchet MS"/>
              <a:cs typeface="Trebuchet MS"/>
            </a:endParaRPr>
          </a:p>
        </p:txBody>
      </p:sp>
      <p:pic>
        <p:nvPicPr>
          <p:cNvPr id="4" name="object 7">
            <a:extLst>
              <a:ext uri="{FF2B5EF4-FFF2-40B4-BE49-F238E27FC236}">
                <a16:creationId xmlns:a16="http://schemas.microsoft.com/office/drawing/2014/main" id="{53BCA8A6-0C54-4BBB-8515-68A2A3FCDDB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69074" y="955402"/>
            <a:ext cx="4218125" cy="3285672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FE3599D0-8722-4A1C-9BFD-870766EF3ED7}"/>
              </a:ext>
            </a:extLst>
          </p:cNvPr>
          <p:cNvSpPr/>
          <p:nvPr/>
        </p:nvSpPr>
        <p:spPr>
          <a:xfrm>
            <a:off x="5289905" y="4350323"/>
            <a:ext cx="50433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35275" algn="just">
              <a:lnSpc>
                <a:spcPct val="100000"/>
              </a:lnSpc>
              <a:spcBef>
                <a:spcPts val="735"/>
              </a:spcBef>
            </a:pP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Zdjęcie:</a:t>
            </a:r>
            <a:r>
              <a:rPr lang="pl-PL" sz="12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Dorota</a:t>
            </a:r>
            <a:r>
              <a:rPr lang="pl-PL" sz="12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spc="-10" dirty="0" err="1">
                <a:solidFill>
                  <a:srgbClr val="4B4B4E"/>
                </a:solidFill>
                <a:latin typeface="Trebuchet MS"/>
                <a:cs typeface="Trebuchet MS"/>
              </a:rPr>
              <a:t>Wojnarowicz</a:t>
            </a:r>
            <a:endParaRPr lang="pl-PL" sz="1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6017255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BF653EA6-3BF5-474E-956E-87DFE8B953BC}"/>
              </a:ext>
            </a:extLst>
          </p:cNvPr>
          <p:cNvSpPr/>
          <p:nvPr/>
        </p:nvSpPr>
        <p:spPr>
          <a:xfrm>
            <a:off x="488831" y="553386"/>
            <a:ext cx="42412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2400" b="1" dirty="0">
                <a:solidFill>
                  <a:srgbClr val="7B95A8"/>
                </a:solidFill>
                <a:cs typeface="Calibri"/>
              </a:rPr>
              <a:t>12.</a:t>
            </a:r>
            <a:r>
              <a:rPr lang="pl-PL" sz="2400" b="1" spc="14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50" dirty="0">
                <a:solidFill>
                  <a:srgbClr val="7B95A8"/>
                </a:solidFill>
                <a:cs typeface="Calibri"/>
              </a:rPr>
              <a:t>Inwestycje</a:t>
            </a:r>
            <a:r>
              <a:rPr lang="pl-PL" sz="2400" b="1" spc="-114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20" dirty="0">
                <a:solidFill>
                  <a:srgbClr val="7B95A8"/>
                </a:solidFill>
                <a:cs typeface="Calibri"/>
              </a:rPr>
              <a:t>i</a:t>
            </a:r>
            <a:r>
              <a:rPr lang="pl-PL" sz="2400" b="1" spc="-11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35" dirty="0">
                <a:solidFill>
                  <a:srgbClr val="7B95A8"/>
                </a:solidFill>
                <a:cs typeface="Calibri"/>
              </a:rPr>
              <a:t>zatrudnienie</a:t>
            </a:r>
            <a:endParaRPr lang="pl-PL" sz="2400" dirty="0">
              <a:cs typeface="Calibri"/>
            </a:endParaRPr>
          </a:p>
        </p:txBody>
      </p:sp>
      <p:pic>
        <p:nvPicPr>
          <p:cNvPr id="3" name="object 6">
            <a:extLst>
              <a:ext uri="{FF2B5EF4-FFF2-40B4-BE49-F238E27FC236}">
                <a16:creationId xmlns:a16="http://schemas.microsoft.com/office/drawing/2014/main" id="{9B1D97AD-0915-4E3D-ADF2-63FE90D94AD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9093" y="1287231"/>
            <a:ext cx="2533043" cy="2489190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741B7B2F-34C6-422E-B7BB-0F277B9AEB61}"/>
              </a:ext>
            </a:extLst>
          </p:cNvPr>
          <p:cNvSpPr/>
          <p:nvPr/>
        </p:nvSpPr>
        <p:spPr>
          <a:xfrm>
            <a:off x="2821576" y="1287231"/>
            <a:ext cx="8116389" cy="252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4265" marR="6350" algn="just">
              <a:lnSpc>
                <a:spcPct val="111200"/>
              </a:lnSpc>
              <a:spcBef>
                <a:spcPts val="76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oferować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atrakcyjne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miejsca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pracy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możliwości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rekreacji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zieleni.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Obszary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mieszkalne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otoczeniu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zieleni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mogą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dodatkową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zachętą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43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pracowników</a:t>
            </a:r>
            <a:r>
              <a:rPr lang="pl-PL" spc="4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rozważających</a:t>
            </a:r>
            <a:r>
              <a:rPr lang="pl-PL" spc="4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przeprowadzkę</a:t>
            </a:r>
            <a:r>
              <a:rPr lang="pl-PL" spc="4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4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43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danego</a:t>
            </a:r>
            <a:r>
              <a:rPr lang="pl-PL" spc="4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obszaru.</a:t>
            </a:r>
            <a:r>
              <a:rPr lang="pl-PL" spc="4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źródłem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zatrudnienia,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leśnictwie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turystyce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rekreacji.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Wydajność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pracy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powiązana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ze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zdrowiem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dobrym samopoczuciem,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zarówno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fizycznym,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psychicznym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(ACOEM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2009).</a:t>
            </a:r>
            <a:endParaRPr lang="pl-PL" dirty="0">
              <a:latin typeface="Trebuchet MS"/>
              <a:cs typeface="Trebuchet MS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A515C6AD-8091-4BAC-A6E7-DE62F6BF7F91}"/>
              </a:ext>
            </a:extLst>
          </p:cNvPr>
          <p:cNvSpPr/>
          <p:nvPr/>
        </p:nvSpPr>
        <p:spPr>
          <a:xfrm>
            <a:off x="1254035" y="3815424"/>
            <a:ext cx="9710056" cy="1605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8255" algn="just">
              <a:lnSpc>
                <a:spcPct val="111000"/>
              </a:lnSpc>
              <a:spcBef>
                <a:spcPts val="61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Począwszy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pszczelarstwa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miejskiego,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przez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edukację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ekologiczną,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organizację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zajęć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ruchowych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terenie,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także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zarządzanie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zielenią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towarzyszącą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obiektom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kultury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 dziedzictwa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historycznego -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wspiera</a:t>
            </a:r>
            <a:r>
              <a:rPr lang="pl-PL" spc="2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zatrudnienie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stwarza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możliwości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2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nowej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działalności.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Zarządzanie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zieloną infrastrukturą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wymaga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utrzymania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miejsc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pracy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wzbogaca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ofertę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prac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sezonowych.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2195445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5D1BEF0F-F96E-4252-A249-6C1FB842ECAC}"/>
              </a:ext>
            </a:extLst>
          </p:cNvPr>
          <p:cNvSpPr txBox="1"/>
          <p:nvPr/>
        </p:nvSpPr>
        <p:spPr>
          <a:xfrm>
            <a:off x="448493" y="993430"/>
            <a:ext cx="6622868" cy="18203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5" dirty="0">
                <a:solidFill>
                  <a:srgbClr val="FFFFFF"/>
                </a:solidFill>
                <a:latin typeface="Calibri"/>
                <a:cs typeface="Calibri"/>
              </a:rPr>
              <a:t>Japoński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Ogród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Siruwia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225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Przesiece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(Gmina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5" dirty="0">
                <a:solidFill>
                  <a:srgbClr val="FFFFFF"/>
                </a:solidFill>
                <a:latin typeface="Calibri"/>
                <a:cs typeface="Calibri"/>
              </a:rPr>
              <a:t>Podgórzyn)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0B4068-0A73-4840-9734-EBC777C849C2}"/>
              </a:ext>
            </a:extLst>
          </p:cNvPr>
          <p:cNvSpPr/>
          <p:nvPr/>
        </p:nvSpPr>
        <p:spPr>
          <a:xfrm>
            <a:off x="448493" y="1703720"/>
            <a:ext cx="7267301" cy="530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just">
              <a:lnSpc>
                <a:spcPct val="111400"/>
              </a:lnSpc>
              <a:spcBef>
                <a:spcPts val="110"/>
              </a:spcBef>
            </a:pP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We</a:t>
            </a:r>
            <a:r>
              <a:rPr lang="pl-PL"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wschodniej</a:t>
            </a:r>
            <a:r>
              <a:rPr lang="pl-PL"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części</a:t>
            </a:r>
            <a:r>
              <a:rPr lang="pl-PL"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wsi</a:t>
            </a:r>
            <a:r>
              <a:rPr lang="pl-PL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Przesieka,</a:t>
            </a:r>
            <a:r>
              <a:rPr lang="pl-PL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środkowej</a:t>
            </a:r>
            <a:r>
              <a:rPr lang="pl-PL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partii</a:t>
            </a:r>
            <a:r>
              <a:rPr lang="pl-PL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Karkonoszy</a:t>
            </a:r>
            <a:r>
              <a:rPr lang="pl-PL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lang="pl-PL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inicjatywy</a:t>
            </a:r>
            <a:r>
              <a:rPr lang="pl-PL"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lokalnego</a:t>
            </a:r>
            <a:r>
              <a:rPr lang="pl-PL"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przedsiębiorcy</a:t>
            </a:r>
            <a:r>
              <a:rPr lang="pl-PL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powstał</a:t>
            </a:r>
            <a:r>
              <a:rPr lang="pl-PL"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25" dirty="0">
                <a:solidFill>
                  <a:srgbClr val="4B4B4E"/>
                </a:solidFill>
                <a:latin typeface="Trebuchet MS"/>
                <a:cs typeface="Trebuchet MS"/>
              </a:rPr>
              <a:t>na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przestrzeni</a:t>
            </a:r>
            <a:r>
              <a:rPr lang="pl-PL" i="1" spc="1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ostatnich</a:t>
            </a:r>
            <a:r>
              <a:rPr lang="pl-PL" i="1" spc="1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15</a:t>
            </a:r>
            <a:r>
              <a:rPr lang="pl-PL" i="1" spc="1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lat</a:t>
            </a:r>
            <a:r>
              <a:rPr lang="pl-PL"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niezwykły</a:t>
            </a:r>
            <a:r>
              <a:rPr lang="pl-PL" i="1" spc="1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ogród</a:t>
            </a:r>
            <a:r>
              <a:rPr lang="pl-PL" i="1" spc="1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–</a:t>
            </a:r>
            <a:r>
              <a:rPr lang="pl-PL" i="1" spc="1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licznie</a:t>
            </a:r>
            <a:r>
              <a:rPr lang="pl-PL" i="1" spc="1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odwiedzany,</a:t>
            </a:r>
            <a:r>
              <a:rPr lang="pl-PL" i="1" spc="1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przez</a:t>
            </a:r>
            <a:r>
              <a:rPr lang="pl-PL" i="1" spc="1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mieszkańców</a:t>
            </a:r>
            <a:r>
              <a:rPr lang="pl-PL" i="1" spc="1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subregionu</a:t>
            </a:r>
            <a:r>
              <a:rPr lang="pl-PL" i="1" spc="1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1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bardzo</a:t>
            </a:r>
            <a:r>
              <a:rPr lang="pl-PL" i="1" spc="1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wielu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turystów.</a:t>
            </a:r>
            <a:r>
              <a:rPr lang="pl-PL" i="1" spc="1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</a:t>
            </a:r>
            <a:r>
              <a:rPr lang="pl-PL" i="1" spc="1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jego</a:t>
            </a:r>
            <a:r>
              <a:rPr lang="pl-PL" i="1" spc="1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bardzo</a:t>
            </a:r>
            <a:r>
              <a:rPr lang="pl-PL" i="1" spc="1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starannym</a:t>
            </a:r>
            <a:r>
              <a:rPr lang="pl-PL" i="1" spc="1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wkomponowaniu</a:t>
            </a:r>
            <a:r>
              <a:rPr lang="pl-PL"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niewielką</a:t>
            </a:r>
            <a:r>
              <a:rPr lang="pl-PL"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dolinkę,</a:t>
            </a:r>
            <a:r>
              <a:rPr lang="pl-PL" i="1" spc="1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miejscowe</a:t>
            </a:r>
            <a:r>
              <a:rPr lang="pl-PL" i="1" spc="1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nagromadzenia</a:t>
            </a:r>
            <a:r>
              <a:rPr lang="pl-PL" i="1" spc="1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bloków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skalnych</a:t>
            </a:r>
            <a:r>
              <a:rPr lang="pl-PL"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wykorzystane zostały</a:t>
            </a:r>
            <a:r>
              <a:rPr lang="pl-PL"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inspiracje z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japońskiej</a:t>
            </a:r>
            <a:r>
              <a:rPr lang="pl-PL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sztuki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tworzenia</a:t>
            </a:r>
            <a:r>
              <a:rPr lang="pl-PL"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ogrodów.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Powstał</a:t>
            </a:r>
            <a:r>
              <a:rPr lang="pl-PL"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ten</a:t>
            </a:r>
            <a:r>
              <a:rPr lang="pl-PL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sposób</a:t>
            </a:r>
            <a:r>
              <a:rPr lang="pl-PL"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i="1" spc="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przestrzeni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1,5</a:t>
            </a:r>
            <a:r>
              <a:rPr lang="pl-PL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ha</a:t>
            </a:r>
            <a:r>
              <a:rPr lang="pl-PL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bardzo</a:t>
            </a:r>
            <a:r>
              <a:rPr lang="pl-PL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malowniczy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azyl,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którego</a:t>
            </a:r>
            <a:r>
              <a:rPr lang="pl-PL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uroku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decyduje</a:t>
            </a:r>
            <a:r>
              <a:rPr lang="pl-PL"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nasadzenie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tu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blisko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240</a:t>
            </a:r>
            <a:r>
              <a:rPr lang="pl-PL" i="1" spc="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gatunków</a:t>
            </a:r>
            <a:r>
              <a:rPr lang="pl-PL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roślin</a:t>
            </a:r>
            <a:r>
              <a:rPr lang="pl-PL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krzewów</a:t>
            </a:r>
            <a:r>
              <a:rPr lang="pl-PL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20" dirty="0">
                <a:solidFill>
                  <a:srgbClr val="4B4B4E"/>
                </a:solidFill>
                <a:latin typeface="Trebuchet MS"/>
                <a:cs typeface="Trebuchet MS"/>
              </a:rPr>
              <a:t>oraz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ukształtowanie</a:t>
            </a:r>
            <a:r>
              <a:rPr lang="pl-PL" i="1" spc="30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systemu</a:t>
            </a:r>
            <a:r>
              <a:rPr lang="pl-PL" i="1" spc="31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ścieżek</a:t>
            </a:r>
            <a:r>
              <a:rPr lang="pl-PL" i="1" spc="30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spacerowych,</a:t>
            </a:r>
            <a:r>
              <a:rPr lang="pl-PL" i="1" spc="30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murków,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kompozycji</a:t>
            </a:r>
            <a:r>
              <a:rPr lang="pl-PL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kamieni,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stawów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elementów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małej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architektury.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Ogród</a:t>
            </a:r>
            <a:r>
              <a:rPr lang="pl-PL" i="1" spc="28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stanowi</a:t>
            </a:r>
            <a:r>
              <a:rPr lang="pl-PL" i="1" spc="2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nie</a:t>
            </a:r>
            <a:r>
              <a:rPr lang="pl-PL" i="1" spc="2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tylko</a:t>
            </a:r>
            <a:r>
              <a:rPr lang="pl-PL" i="1" spc="2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interesujący</a:t>
            </a:r>
            <a:r>
              <a:rPr lang="pl-PL" i="1" spc="2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przykład</a:t>
            </a:r>
            <a:r>
              <a:rPr lang="pl-PL" i="1" spc="2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wykreowania nowego elementu</a:t>
            </a:r>
            <a:r>
              <a:rPr lang="pl-PL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zielonej infrastruktury, powiązanego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lang="pl-PL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leśnym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otoczeniem,</a:t>
            </a:r>
            <a:r>
              <a:rPr lang="pl-PL" i="1" spc="15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ale</a:t>
            </a:r>
            <a:r>
              <a:rPr lang="pl-PL" i="1" spc="14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także</a:t>
            </a:r>
            <a:r>
              <a:rPr lang="pl-PL" i="1" spc="14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udany</a:t>
            </a:r>
            <a:r>
              <a:rPr lang="pl-PL" i="1" spc="150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przykład</a:t>
            </a:r>
            <a:r>
              <a:rPr lang="pl-PL" i="1" spc="14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rozwoju</a:t>
            </a:r>
            <a:r>
              <a:rPr lang="pl-PL" i="1" spc="14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lokalnej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przedsiębiorczości,</a:t>
            </a:r>
            <a:r>
              <a:rPr lang="pl-PL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tworzenia</a:t>
            </a:r>
            <a:r>
              <a:rPr lang="pl-PL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nowych,</a:t>
            </a:r>
            <a:r>
              <a:rPr lang="pl-PL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zielonych</a:t>
            </a:r>
            <a:r>
              <a:rPr lang="pl-PL" i="1" spc="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miejsc</a:t>
            </a:r>
            <a:r>
              <a:rPr lang="pl-PL" i="1" spc="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pracy</a:t>
            </a:r>
            <a:r>
              <a:rPr lang="pl-PL" i="1" spc="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50" dirty="0">
                <a:solidFill>
                  <a:srgbClr val="4B4B4E"/>
                </a:solidFill>
                <a:latin typeface="Trebuchet MS"/>
                <a:cs typeface="Trebuchet MS"/>
              </a:rPr>
              <a:t>i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rozbudowy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karkonoskiej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dirty="0">
                <a:solidFill>
                  <a:srgbClr val="4B4B4E"/>
                </a:solidFill>
                <a:latin typeface="Trebuchet MS"/>
                <a:cs typeface="Trebuchet MS"/>
              </a:rPr>
              <a:t>oferty</a:t>
            </a:r>
            <a:r>
              <a:rPr lang="pl-PL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i="1" spc="-10" dirty="0">
                <a:solidFill>
                  <a:srgbClr val="4B4B4E"/>
                </a:solidFill>
                <a:latin typeface="Trebuchet MS"/>
                <a:cs typeface="Trebuchet MS"/>
              </a:rPr>
              <a:t>turystycznej.</a:t>
            </a:r>
            <a:endParaRPr lang="pl-PL" dirty="0">
              <a:latin typeface="Trebuchet MS"/>
              <a:cs typeface="Trebuchet MS"/>
            </a:endParaRPr>
          </a:p>
          <a:p>
            <a:pPr marL="12700" marR="5080" algn="just">
              <a:lnSpc>
                <a:spcPct val="111400"/>
              </a:lnSpc>
              <a:spcBef>
                <a:spcPts val="110"/>
              </a:spcBef>
            </a:pPr>
            <a:endParaRPr lang="pl-PL" dirty="0">
              <a:latin typeface="Trebuchet MS"/>
              <a:cs typeface="Trebuchet MS"/>
            </a:endParaRPr>
          </a:p>
        </p:txBody>
      </p:sp>
      <p:pic>
        <p:nvPicPr>
          <p:cNvPr id="4" name="object 6">
            <a:extLst>
              <a:ext uri="{FF2B5EF4-FFF2-40B4-BE49-F238E27FC236}">
                <a16:creationId xmlns:a16="http://schemas.microsoft.com/office/drawing/2014/main" id="{150CB46E-F00F-46D2-8672-44F213FA381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15794" y="1815249"/>
            <a:ext cx="4354286" cy="3261848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51EB07AF-FED9-4100-9317-768EDBB50F56}"/>
              </a:ext>
            </a:extLst>
          </p:cNvPr>
          <p:cNvSpPr/>
          <p:nvPr/>
        </p:nvSpPr>
        <p:spPr>
          <a:xfrm>
            <a:off x="8112537" y="5236017"/>
            <a:ext cx="17799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20"/>
              </a:spcBef>
            </a:pP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Zdjęcie:</a:t>
            </a:r>
            <a:r>
              <a:rPr lang="pl-PL" sz="12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Janusz</a:t>
            </a:r>
            <a:r>
              <a:rPr lang="pl-PL" sz="12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spc="-10" dirty="0">
                <a:solidFill>
                  <a:srgbClr val="4B4B4E"/>
                </a:solidFill>
                <a:latin typeface="Trebuchet MS"/>
                <a:cs typeface="Trebuchet MS"/>
              </a:rPr>
              <a:t>Korzeń</a:t>
            </a:r>
            <a:endParaRPr lang="pl-PL" sz="1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965325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636696BA-727D-43DE-BDA4-D87C296B1590}"/>
              </a:ext>
            </a:extLst>
          </p:cNvPr>
          <p:cNvSpPr/>
          <p:nvPr/>
        </p:nvSpPr>
        <p:spPr>
          <a:xfrm>
            <a:off x="501799" y="370505"/>
            <a:ext cx="37206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9900" algn="l"/>
              </a:tabLst>
            </a:pPr>
            <a:r>
              <a:rPr lang="pl-PL" sz="2400" b="1" spc="-25" dirty="0">
                <a:solidFill>
                  <a:srgbClr val="7B95A8"/>
                </a:solidFill>
                <a:cs typeface="Calibri"/>
              </a:rPr>
              <a:t>13.</a:t>
            </a:r>
            <a:r>
              <a:rPr lang="pl-PL" sz="2400" b="1" dirty="0">
                <a:solidFill>
                  <a:srgbClr val="7B95A8"/>
                </a:solidFill>
                <a:cs typeface="Calibri"/>
              </a:rPr>
              <a:t>	</a:t>
            </a:r>
            <a:r>
              <a:rPr lang="pl-PL" sz="2400" b="1" spc="165" dirty="0">
                <a:solidFill>
                  <a:srgbClr val="7B95A8"/>
                </a:solidFill>
                <a:cs typeface="Calibri"/>
              </a:rPr>
              <a:t>Rolnictwo</a:t>
            </a:r>
            <a:r>
              <a:rPr lang="pl-PL" sz="2400" b="1" spc="-9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20" dirty="0">
                <a:solidFill>
                  <a:srgbClr val="7B95A8"/>
                </a:solidFill>
                <a:cs typeface="Calibri"/>
              </a:rPr>
              <a:t>i</a:t>
            </a:r>
            <a:r>
              <a:rPr lang="pl-PL" sz="2400" b="1" spc="-9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45" dirty="0">
                <a:solidFill>
                  <a:srgbClr val="7B95A8"/>
                </a:solidFill>
                <a:cs typeface="Calibri"/>
              </a:rPr>
              <a:t>leśnictwo</a:t>
            </a:r>
            <a:endParaRPr lang="pl-PL" sz="2400" dirty="0">
              <a:cs typeface="Calibri"/>
            </a:endParaRPr>
          </a:p>
        </p:txBody>
      </p:sp>
      <p:pic>
        <p:nvPicPr>
          <p:cNvPr id="3" name="object 5">
            <a:extLst>
              <a:ext uri="{FF2B5EF4-FFF2-40B4-BE49-F238E27FC236}">
                <a16:creationId xmlns:a16="http://schemas.microsoft.com/office/drawing/2014/main" id="{F3CB04D6-C345-41D0-952B-33818DCAE22D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8401" y="1555723"/>
            <a:ext cx="2393769" cy="2371842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9B5AA748-3A64-404A-91D8-D8C0011AB253}"/>
              </a:ext>
            </a:extLst>
          </p:cNvPr>
          <p:cNvSpPr/>
          <p:nvPr/>
        </p:nvSpPr>
        <p:spPr>
          <a:xfrm>
            <a:off x="2447107" y="1677644"/>
            <a:ext cx="8525693" cy="401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3630" marR="5080" algn="just">
              <a:lnSpc>
                <a:spcPct val="111200"/>
              </a:lnSpc>
              <a:spcBef>
                <a:spcPts val="76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Oprócz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korzyści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płynących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gleb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przed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erozją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utrzymania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właściwego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poziomu uwilgotnienia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gruntach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rolnych,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elementy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mogą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pomóc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zwiększyć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plony.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Europie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produkcja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roślinna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dużym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stopniu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uzależniona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od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zapylania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przez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owady,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zatem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nasze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bezpieczeństwo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żywnościowe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zależy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usług ekosystemów.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Sąsiedztwo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obszarów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naturalnych/półnaturalnych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lasów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Kells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Goulson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2009)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siedlisk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nadrzecznych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Westphal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2003)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pobliżu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terenów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rolniczych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endParaRPr lang="pl-PL" dirty="0">
              <a:latin typeface="Trebuchet MS"/>
              <a:cs typeface="Trebuchet MS"/>
            </a:endParaRPr>
          </a:p>
          <a:p>
            <a:pPr marL="12700" algn="just">
              <a:lnSpc>
                <a:spcPct val="100000"/>
              </a:lnSpc>
              <a:spcBef>
                <a:spcPts val="130"/>
              </a:spcBef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gwarancją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istnienia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populacji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zapylaczy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drapieżników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zwalczających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szkodniki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roślin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uprawnych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Hänke</a:t>
            </a:r>
            <a:endParaRPr lang="pl-PL" dirty="0">
              <a:latin typeface="Trebuchet MS"/>
              <a:cs typeface="Trebuchet MS"/>
            </a:endParaRPr>
          </a:p>
          <a:p>
            <a:pPr marL="12700" marR="8255" algn="just">
              <a:lnSpc>
                <a:spcPct val="111000"/>
              </a:lnSpc>
              <a:spcBef>
                <a:spcPts val="15"/>
              </a:spcBef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2009).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Utrata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siedlisk</a:t>
            </a:r>
            <a:r>
              <a:rPr lang="pl-PL" spc="-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została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zidentyfikowana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jako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jeden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kluczowych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czynników</a:t>
            </a:r>
            <a:r>
              <a:rPr lang="pl-PL" spc="-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powodujących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spadek liczby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owadów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zapylających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(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Winfree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2009).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513163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2D1AE21C-483F-4F90-B20C-50AD1E07C3A4}"/>
              </a:ext>
            </a:extLst>
          </p:cNvPr>
          <p:cNvSpPr txBox="1"/>
          <p:nvPr/>
        </p:nvSpPr>
        <p:spPr>
          <a:xfrm>
            <a:off x="439783" y="453498"/>
            <a:ext cx="7040880" cy="420628"/>
          </a:xfrm>
          <a:prstGeom prst="rect">
            <a:avLst/>
          </a:prstGeom>
          <a:solidFill>
            <a:srgbClr val="97C221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405"/>
              </a:lnSpc>
            </a:pP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Przykład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korzyści:</a:t>
            </a:r>
            <a:r>
              <a:rPr sz="14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Utrzymywanie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50" dirty="0">
                <a:solidFill>
                  <a:srgbClr val="FFFFFF"/>
                </a:solidFill>
                <a:latin typeface="Calibri"/>
                <a:cs typeface="Calibri"/>
              </a:rPr>
              <a:t>trwałych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55" dirty="0">
                <a:solidFill>
                  <a:srgbClr val="FFFFFF"/>
                </a:solidFill>
                <a:latin typeface="Calibri"/>
                <a:cs typeface="Calibri"/>
              </a:rPr>
              <a:t>użytków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0" dirty="0">
                <a:solidFill>
                  <a:srgbClr val="FFFFFF"/>
                </a:solidFill>
                <a:latin typeface="Calibri"/>
                <a:cs typeface="Calibri"/>
              </a:rPr>
              <a:t>zielonych</a:t>
            </a:r>
            <a:r>
              <a:rPr sz="1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35" dirty="0">
                <a:solidFill>
                  <a:srgbClr val="FFFFFF"/>
                </a:solidFill>
                <a:latin typeface="Calibri"/>
                <a:cs typeface="Calibri"/>
              </a:rPr>
              <a:t>poprzez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40"/>
              </a:spcBef>
            </a:pPr>
            <a:r>
              <a:rPr sz="1400" b="1" spc="145" dirty="0">
                <a:solidFill>
                  <a:srgbClr val="FFFFFF"/>
                </a:solidFill>
                <a:latin typeface="Calibri"/>
                <a:cs typeface="Calibri"/>
              </a:rPr>
              <a:t>ekstensywny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60" dirty="0">
                <a:solidFill>
                  <a:srgbClr val="FFFFFF"/>
                </a:solidFill>
                <a:latin typeface="Calibri"/>
                <a:cs typeface="Calibri"/>
              </a:rPr>
              <a:t>wypas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7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gospodarkę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20" dirty="0">
                <a:solidFill>
                  <a:srgbClr val="FFFFFF"/>
                </a:solidFill>
                <a:latin typeface="Calibri"/>
                <a:cs typeface="Calibri"/>
              </a:rPr>
              <a:t>kośną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3" name="object 8">
            <a:extLst>
              <a:ext uri="{FF2B5EF4-FFF2-40B4-BE49-F238E27FC236}">
                <a16:creationId xmlns:a16="http://schemas.microsoft.com/office/drawing/2014/main" id="{9D823264-F95E-4C68-9181-A3DFFFDAEED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999976"/>
            <a:ext cx="3627120" cy="2704283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54AB7513-C224-47DE-82FC-40AFE563FC3A}"/>
              </a:ext>
            </a:extLst>
          </p:cNvPr>
          <p:cNvSpPr/>
          <p:nvPr/>
        </p:nvSpPr>
        <p:spPr>
          <a:xfrm>
            <a:off x="1027611" y="1191565"/>
            <a:ext cx="10937966" cy="5559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9405" marR="5715" algn="just">
              <a:lnSpc>
                <a:spcPct val="111300"/>
              </a:lnSpc>
              <a:spcBef>
                <a:spcPts val="95"/>
              </a:spcBef>
            </a:pP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sz="1600" i="1" spc="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obszarze</a:t>
            </a:r>
            <a:r>
              <a:rPr lang="pl-PL" sz="1600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Kotliny</a:t>
            </a:r>
            <a:r>
              <a:rPr lang="pl-PL" sz="1600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Jeleniogórskiej</a:t>
            </a:r>
            <a:r>
              <a:rPr lang="pl-PL" sz="1600" i="1" spc="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sz="1600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Karkonoszy</a:t>
            </a:r>
            <a:r>
              <a:rPr lang="pl-PL" sz="1600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obserwuje</a:t>
            </a:r>
            <a:r>
              <a:rPr lang="pl-PL" sz="1600" i="1" spc="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się w</a:t>
            </a:r>
            <a:r>
              <a:rPr lang="pl-PL" sz="1600" i="1" spc="-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ostatnim</a:t>
            </a:r>
            <a:r>
              <a:rPr lang="pl-PL" sz="1600" i="1" spc="-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czasie</a:t>
            </a:r>
            <a:r>
              <a:rPr lang="pl-PL" sz="1600" i="1" spc="-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przywrócenie</a:t>
            </a:r>
            <a:r>
              <a:rPr lang="pl-PL" sz="1600" i="1" spc="-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ekstensywnej</a:t>
            </a:r>
            <a:r>
              <a:rPr lang="pl-PL" sz="1600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gospodarki</a:t>
            </a:r>
            <a:r>
              <a:rPr lang="pl-PL" sz="1600" i="1" spc="-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kośno-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pastwiskowej.</a:t>
            </a:r>
            <a:r>
              <a:rPr lang="pl-PL" sz="16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Ma</a:t>
            </a:r>
            <a:r>
              <a:rPr lang="pl-PL"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to</a:t>
            </a:r>
            <a:r>
              <a:rPr lang="pl-PL" sz="1600" i="1" spc="9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związek</a:t>
            </a:r>
            <a:r>
              <a:rPr lang="pl-PL" sz="1600" i="1" spc="10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głównie</a:t>
            </a:r>
            <a:r>
              <a:rPr lang="pl-PL"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z</a:t>
            </a:r>
            <a:r>
              <a:rPr lang="pl-PL"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realizacją</a:t>
            </a:r>
            <a:r>
              <a:rPr lang="pl-PL"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programów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 err="1">
                <a:solidFill>
                  <a:srgbClr val="4B4B4E"/>
                </a:solidFill>
                <a:latin typeface="Trebuchet MS"/>
                <a:cs typeface="Trebuchet MS"/>
              </a:rPr>
              <a:t>rolnośrodowiskowo</a:t>
            </a:r>
            <a:r>
              <a:rPr lang="pl-PL" sz="1600" i="1" spc="5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5" dirty="0">
                <a:solidFill>
                  <a:srgbClr val="4B4B4E"/>
                </a:solidFill>
                <a:latin typeface="Trebuchet MS"/>
                <a:cs typeface="Trebuchet MS"/>
              </a:rPr>
              <a:t>-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klimatycznych.</a:t>
            </a:r>
            <a:r>
              <a:rPr lang="pl-PL" sz="1600" i="1" spc="5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Rolnicy</a:t>
            </a:r>
            <a:r>
              <a:rPr lang="pl-PL" sz="1600" i="1" spc="5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sz="1600" i="1" spc="59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zamian</a:t>
            </a:r>
            <a:r>
              <a:rPr lang="pl-PL" sz="1600" i="1" spc="58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za stosowanie</a:t>
            </a:r>
            <a:r>
              <a:rPr lang="pl-PL" sz="1600" i="1" spc="-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ścisłych</a:t>
            </a:r>
            <a:r>
              <a:rPr lang="pl-PL" sz="1600" i="1" spc="-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reguł</a:t>
            </a:r>
            <a:r>
              <a:rPr lang="pl-PL" sz="1600" i="1" spc="-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użytkowania</a:t>
            </a:r>
            <a:r>
              <a:rPr lang="pl-PL" sz="1600" i="1" spc="-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łąk</a:t>
            </a:r>
            <a:r>
              <a:rPr lang="pl-PL" sz="1600" i="1" spc="-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sz="1600" i="1" spc="-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pastwisk,</a:t>
            </a:r>
            <a:r>
              <a:rPr lang="pl-PL" sz="1600" i="1" spc="-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które</a:t>
            </a:r>
            <a:r>
              <a:rPr lang="pl-PL" sz="1600" i="1" spc="-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mają na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celu</a:t>
            </a:r>
            <a:r>
              <a:rPr lang="pl-PL"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utrzymanie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dobrym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stanie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tych</a:t>
            </a:r>
            <a:r>
              <a:rPr lang="pl-PL"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cennych</a:t>
            </a:r>
            <a:r>
              <a:rPr lang="pl-PL"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ekosystemów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 otrzymują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określone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wynagrodzenie.</a:t>
            </a:r>
            <a:endParaRPr lang="pl-PL" sz="1600" dirty="0">
              <a:latin typeface="Trebuchet MS"/>
              <a:cs typeface="Trebuchet MS"/>
            </a:endParaRPr>
          </a:p>
          <a:p>
            <a:pPr marL="2859405" marR="5080" algn="just">
              <a:lnSpc>
                <a:spcPct val="111500"/>
              </a:lnSpc>
              <a:spcBef>
                <a:spcPts val="595"/>
              </a:spcBef>
            </a:pP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sz="1600" i="1" spc="-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obszarach</a:t>
            </a:r>
            <a:r>
              <a:rPr lang="pl-PL" sz="1600" i="1" spc="-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Natura</a:t>
            </a:r>
            <a:r>
              <a:rPr lang="pl-PL" sz="1600" i="1" spc="-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2000</a:t>
            </a:r>
            <a:r>
              <a:rPr lang="pl-PL" sz="1600" i="1" spc="-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realizowany</a:t>
            </a:r>
            <a:r>
              <a:rPr lang="pl-PL" sz="1600" i="1" spc="-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jest</a:t>
            </a:r>
            <a:r>
              <a:rPr lang="pl-PL" sz="1600" i="1" spc="-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pakiet</a:t>
            </a:r>
            <a:r>
              <a:rPr lang="pl-PL" sz="1600" i="1" spc="-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4,</a:t>
            </a:r>
            <a:r>
              <a:rPr lang="pl-PL" sz="1600" i="1" spc="-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a</a:t>
            </a:r>
            <a:r>
              <a:rPr lang="pl-PL" sz="1600" i="1" spc="-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poza</a:t>
            </a:r>
            <a:r>
              <a:rPr lang="pl-PL" sz="1600" i="1" spc="-7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tymi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obszarami</a:t>
            </a:r>
            <a:r>
              <a:rPr lang="pl-PL" sz="1600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pakiet</a:t>
            </a:r>
            <a:r>
              <a:rPr lang="pl-PL" sz="1600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5.</a:t>
            </a:r>
            <a:r>
              <a:rPr lang="pl-PL" sz="1600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sz="1600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ramach</a:t>
            </a:r>
            <a:r>
              <a:rPr lang="pl-PL" sz="1600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pakietów</a:t>
            </a:r>
            <a:r>
              <a:rPr lang="pl-PL" sz="1600" i="1" spc="-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wyszczególniono</a:t>
            </a:r>
            <a:r>
              <a:rPr lang="pl-PL" sz="1600" i="1" spc="-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szereg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wariantów,</a:t>
            </a:r>
            <a:r>
              <a:rPr lang="pl-PL" sz="1600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których</a:t>
            </a:r>
            <a:r>
              <a:rPr lang="pl-PL" sz="1600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zadaniem</a:t>
            </a:r>
            <a:r>
              <a:rPr lang="pl-PL" sz="1600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jest</a:t>
            </a:r>
            <a:r>
              <a:rPr lang="pl-PL" sz="1600" i="1" spc="7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ochrona</a:t>
            </a:r>
            <a:r>
              <a:rPr lang="pl-PL" sz="1600" i="1" spc="6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konkretnych</a:t>
            </a:r>
            <a:r>
              <a:rPr lang="pl-PL" sz="1600" i="1" spc="6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typów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 łąk</a:t>
            </a:r>
            <a:r>
              <a:rPr lang="pl-PL" sz="1600" i="1" spc="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i </a:t>
            </a:r>
            <a:r>
              <a:rPr lang="pl-PL" sz="1600" i="1" spc="-5" dirty="0">
                <a:solidFill>
                  <a:srgbClr val="4B4B4E"/>
                </a:solidFill>
                <a:latin typeface="Trebuchet MS"/>
                <a:cs typeface="Trebuchet MS"/>
              </a:rPr>
              <a:t>pastwisk.</a:t>
            </a:r>
            <a:endParaRPr lang="pl-PL" sz="1600" dirty="0">
              <a:latin typeface="Trebuchet MS"/>
              <a:cs typeface="Trebuchet MS"/>
            </a:endParaRPr>
          </a:p>
          <a:p>
            <a:pPr marL="2859405" marR="5080" algn="just">
              <a:lnSpc>
                <a:spcPct val="111100"/>
              </a:lnSpc>
              <a:spcBef>
                <a:spcPts val="600"/>
              </a:spcBef>
            </a:pP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Warianty</a:t>
            </a:r>
            <a:r>
              <a:rPr lang="pl-PL" sz="1600" i="1" spc="5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4.1</a:t>
            </a:r>
            <a:r>
              <a:rPr lang="pl-PL" sz="1600"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sz="1600" i="1" spc="5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5.1</a:t>
            </a:r>
            <a:r>
              <a:rPr lang="pl-PL" sz="1600" i="1" spc="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 err="1">
                <a:solidFill>
                  <a:srgbClr val="4B4B4E"/>
                </a:solidFill>
                <a:latin typeface="Trebuchet MS"/>
                <a:cs typeface="Trebuchet MS"/>
              </a:rPr>
              <a:t>zmiennowilgotne</a:t>
            </a:r>
            <a:r>
              <a:rPr lang="pl-PL" sz="1600"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łąki</a:t>
            </a:r>
            <a:r>
              <a:rPr lang="pl-PL" sz="1600"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 err="1">
                <a:solidFill>
                  <a:srgbClr val="4B4B4E"/>
                </a:solidFill>
                <a:latin typeface="Trebuchet MS"/>
                <a:cs typeface="Trebuchet MS"/>
              </a:rPr>
              <a:t>trzęślicowe</a:t>
            </a:r>
            <a:r>
              <a:rPr lang="pl-PL" sz="1600" i="1" spc="4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mogą</a:t>
            </a:r>
            <a:r>
              <a:rPr lang="pl-PL" sz="1600" i="1" spc="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być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realizowane</a:t>
            </a:r>
            <a:r>
              <a:rPr lang="pl-PL" sz="1600" i="1" spc="22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sz="1600" i="1" spc="229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bardzo</a:t>
            </a:r>
            <a:r>
              <a:rPr lang="pl-PL" sz="1600" i="1" spc="225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niewielkim</a:t>
            </a:r>
            <a:r>
              <a:rPr lang="pl-PL" sz="1600" i="1" spc="229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stopniu</a:t>
            </a:r>
            <a:r>
              <a:rPr lang="pl-PL" sz="1600" i="1" spc="229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sz="1600" i="1" spc="229" dirty="0">
                <a:solidFill>
                  <a:srgbClr val="4B4B4E"/>
                </a:solidFill>
                <a:latin typeface="Trebuchet MS"/>
                <a:cs typeface="Trebuchet MS"/>
              </a:rPr>
              <a:t> 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Kotlinie Jeleniogórskiej.</a:t>
            </a:r>
            <a:endParaRPr lang="pl-PL" sz="1600" dirty="0">
              <a:latin typeface="Trebuchet MS"/>
              <a:cs typeface="Trebuchet MS"/>
            </a:endParaRPr>
          </a:p>
          <a:p>
            <a:pPr marL="12700" marR="5715">
              <a:lnSpc>
                <a:spcPct val="111100"/>
              </a:lnSpc>
              <a:spcBef>
                <a:spcPts val="600"/>
              </a:spcBef>
            </a:pP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Warianty</a:t>
            </a:r>
            <a:r>
              <a:rPr lang="pl-PL" sz="16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4.3.i</a:t>
            </a:r>
            <a:r>
              <a:rPr lang="pl-PL" sz="16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5.3</a:t>
            </a:r>
            <a:r>
              <a:rPr lang="pl-PL"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Murawy</a:t>
            </a:r>
            <a:r>
              <a:rPr lang="pl-PL" sz="16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–</a:t>
            </a:r>
            <a:r>
              <a:rPr lang="pl-PL"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ochrona</a:t>
            </a:r>
            <a:r>
              <a:rPr lang="pl-PL"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muraw</a:t>
            </a:r>
            <a:r>
              <a:rPr lang="pl-PL" sz="16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 err="1">
                <a:solidFill>
                  <a:srgbClr val="4B4B4E"/>
                </a:solidFill>
                <a:latin typeface="Trebuchet MS"/>
                <a:cs typeface="Trebuchet MS"/>
              </a:rPr>
              <a:t>bliźniczkowych</a:t>
            </a:r>
            <a:r>
              <a:rPr lang="pl-PL" sz="16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–</a:t>
            </a:r>
            <a:r>
              <a:rPr lang="pl-PL"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siedliska</a:t>
            </a:r>
            <a:r>
              <a:rPr lang="pl-PL"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 err="1">
                <a:solidFill>
                  <a:srgbClr val="4B4B4E"/>
                </a:solidFill>
                <a:latin typeface="Trebuchet MS"/>
                <a:cs typeface="Trebuchet MS"/>
              </a:rPr>
              <a:t>murawowe</a:t>
            </a:r>
            <a:r>
              <a:rPr lang="pl-PL"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spotykane</a:t>
            </a:r>
            <a:r>
              <a:rPr lang="pl-PL"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są</a:t>
            </a:r>
            <a:r>
              <a:rPr lang="pl-PL"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głównie</a:t>
            </a:r>
            <a:r>
              <a:rPr lang="pl-PL"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sz="16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paśmie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Karkonoszy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oraz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sz="16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Wzgórzach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Łomnickich</a:t>
            </a:r>
            <a:endParaRPr lang="pl-PL" sz="1600" dirty="0">
              <a:latin typeface="Trebuchet MS"/>
              <a:cs typeface="Trebuchet MS"/>
            </a:endParaRPr>
          </a:p>
          <a:p>
            <a:pPr marL="12700" marR="5080">
              <a:lnSpc>
                <a:spcPct val="112300"/>
              </a:lnSpc>
              <a:spcBef>
                <a:spcPts val="590"/>
              </a:spcBef>
            </a:pP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Warianty</a:t>
            </a:r>
            <a:r>
              <a:rPr lang="pl-PL" sz="16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4.4</a:t>
            </a:r>
            <a:r>
              <a:rPr lang="pl-PL"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sz="1600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5.4</a:t>
            </a:r>
            <a:r>
              <a:rPr lang="pl-PL"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Półnaturalne</a:t>
            </a:r>
            <a:r>
              <a:rPr lang="pl-PL"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łąki</a:t>
            </a:r>
            <a:r>
              <a:rPr lang="pl-PL" sz="1600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wilgotne</a:t>
            </a:r>
            <a:r>
              <a:rPr lang="pl-PL"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–</a:t>
            </a:r>
            <a:r>
              <a:rPr lang="pl-PL"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kompleksy</a:t>
            </a:r>
            <a:r>
              <a:rPr lang="pl-PL" sz="1600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łąk</a:t>
            </a:r>
            <a:r>
              <a:rPr lang="pl-PL" sz="1600" i="1" spc="1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wilgotnych</a:t>
            </a:r>
            <a:r>
              <a:rPr lang="pl-PL" sz="16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spotykane</a:t>
            </a:r>
            <a:r>
              <a:rPr lang="pl-PL"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są</a:t>
            </a:r>
            <a:r>
              <a:rPr lang="pl-PL"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głównie</a:t>
            </a:r>
            <a:r>
              <a:rPr lang="pl-PL" sz="1600" i="1" spc="1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sz="1600" i="1" spc="114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dolinach</a:t>
            </a:r>
            <a:r>
              <a:rPr lang="pl-PL" sz="1600" i="1" spc="10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cieków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zarówno</a:t>
            </a:r>
            <a:r>
              <a:rPr lang="pl-PL"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Karkonoszach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jak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Kotlinie</a:t>
            </a:r>
            <a:r>
              <a:rPr lang="pl-PL"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Jeleniogórskiej.</a:t>
            </a:r>
            <a:endParaRPr lang="pl-PL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Warianty</a:t>
            </a:r>
            <a:r>
              <a:rPr lang="pl-PL" sz="16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4.5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5.5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Półnaturalne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łąki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świeże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–</a:t>
            </a:r>
            <a:r>
              <a:rPr lang="pl-PL"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najpowszechniej</a:t>
            </a:r>
            <a:r>
              <a:rPr lang="pl-PL"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stosowany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wariant</a:t>
            </a:r>
            <a:r>
              <a:rPr lang="pl-PL"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sz="16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omawianym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obszarze</a:t>
            </a:r>
            <a:endParaRPr lang="pl-PL" sz="1600" dirty="0">
              <a:latin typeface="Trebuchet MS"/>
              <a:cs typeface="Trebuchet MS"/>
            </a:endParaRPr>
          </a:p>
          <a:p>
            <a:pPr marL="12700" marR="5715">
              <a:lnSpc>
                <a:spcPct val="111100"/>
              </a:lnSpc>
              <a:spcBef>
                <a:spcPts val="600"/>
              </a:spcBef>
            </a:pP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Warianty</a:t>
            </a:r>
            <a:r>
              <a:rPr lang="pl-PL" sz="16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4.6</a:t>
            </a:r>
            <a:r>
              <a:rPr lang="pl-PL" sz="1600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sz="16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5.6</a:t>
            </a:r>
            <a:r>
              <a:rPr lang="pl-PL" sz="1600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Torfowiska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mogą</a:t>
            </a:r>
            <a:r>
              <a:rPr lang="pl-PL" sz="1600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być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realizowane</a:t>
            </a:r>
            <a:r>
              <a:rPr lang="pl-PL" sz="16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najczęściej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sz="1600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niewielkich</a:t>
            </a:r>
            <a:r>
              <a:rPr lang="pl-PL" sz="16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fragmentach</a:t>
            </a:r>
            <a:r>
              <a:rPr lang="pl-PL" sz="16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zatorfionych</a:t>
            </a:r>
            <a:r>
              <a:rPr lang="pl-PL" sz="16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łąk,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zarówno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Karkonoszach</a:t>
            </a:r>
            <a:r>
              <a:rPr lang="pl-PL"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jak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i</a:t>
            </a:r>
            <a:r>
              <a:rPr lang="pl-PL"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</a:t>
            </a:r>
            <a:r>
              <a:rPr lang="pl-PL"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Kotlinie</a:t>
            </a:r>
            <a:r>
              <a:rPr lang="pl-PL"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Jeleniogórskiej</a:t>
            </a:r>
            <a:endParaRPr lang="pl-PL" sz="1600" dirty="0">
              <a:latin typeface="Trebuchet MS"/>
              <a:cs typeface="Trebuchet MS"/>
            </a:endParaRPr>
          </a:p>
          <a:p>
            <a:pPr marL="12700" marR="444500">
              <a:lnSpc>
                <a:spcPct val="166700"/>
              </a:lnSpc>
            </a:pP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Wariant</a:t>
            </a:r>
            <a:r>
              <a:rPr lang="pl-PL"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4.11.</a:t>
            </a:r>
            <a:r>
              <a:rPr lang="pl-PL"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Ochrona</a:t>
            </a:r>
            <a:r>
              <a:rPr lang="pl-PL" sz="1600" i="1" spc="-3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siedlisk</a:t>
            </a:r>
            <a:r>
              <a:rPr lang="pl-PL"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lęgowych</a:t>
            </a:r>
            <a:r>
              <a:rPr lang="pl-PL" sz="16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ptaków:</a:t>
            </a:r>
            <a:r>
              <a:rPr lang="pl-PL" sz="1600" i="1" spc="-2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derkacza</a:t>
            </a:r>
            <a:r>
              <a:rPr lang="pl-PL" sz="1600" i="1" spc="-4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–</a:t>
            </a:r>
            <a:r>
              <a:rPr lang="pl-PL"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realizowany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jedynie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na</a:t>
            </a:r>
            <a:r>
              <a:rPr lang="pl-PL" sz="1600" i="1" spc="-30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obszarze</a:t>
            </a:r>
            <a:r>
              <a:rPr lang="pl-PL" sz="16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dirty="0">
                <a:solidFill>
                  <a:srgbClr val="4B4B4E"/>
                </a:solidFill>
                <a:latin typeface="Trebuchet MS"/>
                <a:cs typeface="Trebuchet MS"/>
              </a:rPr>
              <a:t>SOO</a:t>
            </a:r>
            <a:r>
              <a:rPr lang="pl-PL" sz="16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600" i="1" spc="-10" dirty="0">
                <a:solidFill>
                  <a:srgbClr val="4B4B4E"/>
                </a:solidFill>
                <a:latin typeface="Trebuchet MS"/>
                <a:cs typeface="Trebuchet MS"/>
              </a:rPr>
              <a:t>Karkonosze </a:t>
            </a:r>
            <a:endParaRPr lang="pl-PL" sz="1600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924CF20-AA3A-414D-A885-3C1EE7BAEB19}"/>
              </a:ext>
            </a:extLst>
          </p:cNvPr>
          <p:cNvSpPr/>
          <p:nvPr/>
        </p:nvSpPr>
        <p:spPr>
          <a:xfrm>
            <a:off x="439783" y="3645443"/>
            <a:ext cx="21804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Zdjęcie:</a:t>
            </a:r>
            <a:r>
              <a:rPr lang="pl-PL" sz="1200" i="1" spc="-1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dirty="0">
                <a:solidFill>
                  <a:srgbClr val="4B4B4E"/>
                </a:solidFill>
                <a:latin typeface="Trebuchet MS"/>
                <a:cs typeface="Trebuchet MS"/>
              </a:rPr>
              <a:t>Dorota</a:t>
            </a:r>
            <a:r>
              <a:rPr lang="pl-PL" sz="1200" i="1" spc="-25" dirty="0">
                <a:solidFill>
                  <a:srgbClr val="4B4B4E"/>
                </a:solidFill>
                <a:latin typeface="Trebuchet MS"/>
                <a:cs typeface="Trebuchet MS"/>
              </a:rPr>
              <a:t> </a:t>
            </a:r>
            <a:r>
              <a:rPr lang="pl-PL" sz="1200" i="1" spc="-10" dirty="0" err="1">
                <a:solidFill>
                  <a:srgbClr val="4B4B4E"/>
                </a:solidFill>
                <a:latin typeface="Trebuchet MS"/>
                <a:cs typeface="Trebuchet MS"/>
              </a:rPr>
              <a:t>Wojnarowicz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16617957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282037E5-512C-49AB-8380-EFAF7CA0E138}"/>
              </a:ext>
            </a:extLst>
          </p:cNvPr>
          <p:cNvSpPr txBox="1"/>
          <p:nvPr/>
        </p:nvSpPr>
        <p:spPr>
          <a:xfrm>
            <a:off x="435645" y="449144"/>
            <a:ext cx="10606822" cy="432939"/>
          </a:xfrm>
          <a:prstGeom prst="rect">
            <a:avLst/>
          </a:prstGeom>
          <a:solidFill>
            <a:srgbClr val="7D92A4"/>
          </a:solidFill>
        </p:spPr>
        <p:txBody>
          <a:bodyPr vert="horz" wrap="square" lIns="0" tIns="27305" rIns="0" bIns="0" rtlCol="0">
            <a:spAutoFit/>
          </a:bodyPr>
          <a:lstStyle/>
          <a:p>
            <a:pPr marL="302895" marR="794385" indent="-228600">
              <a:lnSpc>
                <a:spcPct val="117200"/>
              </a:lnSpc>
              <a:spcBef>
                <a:spcPts val="215"/>
              </a:spcBef>
            </a:pPr>
            <a:r>
              <a:rPr sz="2400" b="1" spc="270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24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80" dirty="0">
                <a:solidFill>
                  <a:srgbClr val="FFFFFF"/>
                </a:solidFill>
                <a:latin typeface="Calibri"/>
                <a:cs typeface="Calibri"/>
              </a:rPr>
              <a:t>Prawne</a:t>
            </a:r>
            <a:r>
              <a:rPr sz="2400" b="1" spc="-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2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400" b="1" spc="-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55" dirty="0">
                <a:solidFill>
                  <a:srgbClr val="FFFFFF"/>
                </a:solidFill>
                <a:latin typeface="Calibri"/>
                <a:cs typeface="Calibri"/>
              </a:rPr>
              <a:t>strategiczne</a:t>
            </a:r>
            <a:r>
              <a:rPr sz="2400" b="1" spc="-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90" dirty="0">
                <a:solidFill>
                  <a:srgbClr val="FFFFFF"/>
                </a:solidFill>
                <a:latin typeface="Calibri"/>
                <a:cs typeface="Calibri"/>
              </a:rPr>
              <a:t>ramy</a:t>
            </a:r>
            <a:r>
              <a:rPr sz="24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70" dirty="0">
                <a:solidFill>
                  <a:srgbClr val="FFFFFF"/>
                </a:solidFill>
                <a:latin typeface="Calibri"/>
                <a:cs typeface="Calibri"/>
              </a:rPr>
              <a:t>wdrażania</a:t>
            </a:r>
            <a:r>
              <a:rPr sz="2400" b="1" spc="-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25" dirty="0">
                <a:solidFill>
                  <a:srgbClr val="FFFFFF"/>
                </a:solidFill>
                <a:latin typeface="Calibri"/>
                <a:cs typeface="Calibri"/>
              </a:rPr>
              <a:t>zielonej </a:t>
            </a:r>
            <a:r>
              <a:rPr sz="2400" b="1" spc="120" dirty="0">
                <a:solidFill>
                  <a:srgbClr val="FFFFFF"/>
                </a:solidFill>
                <a:latin typeface="Calibri"/>
                <a:cs typeface="Calibri"/>
              </a:rPr>
              <a:t>infrastruktury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8">
            <a:extLst>
              <a:ext uri="{FF2B5EF4-FFF2-40B4-BE49-F238E27FC236}">
                <a16:creationId xmlns:a16="http://schemas.microsoft.com/office/drawing/2014/main" id="{3F263951-C35A-40B9-9611-389629CC54B0}"/>
              </a:ext>
            </a:extLst>
          </p:cNvPr>
          <p:cNvSpPr txBox="1"/>
          <p:nvPr/>
        </p:nvSpPr>
        <p:spPr>
          <a:xfrm>
            <a:off x="776168" y="1810003"/>
            <a:ext cx="10266299" cy="33710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1300"/>
              </a:lnSpc>
              <a:spcBef>
                <a:spcPts val="760"/>
              </a:spcBef>
            </a:pPr>
            <a:r>
              <a:rPr b="1" dirty="0" err="1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Strategia</a:t>
            </a:r>
            <a:r>
              <a:rPr b="1" spc="-35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Unii</a:t>
            </a:r>
            <a:r>
              <a:rPr b="1" spc="-4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Europejskiej</a:t>
            </a:r>
            <a:r>
              <a:rPr b="1" spc="-45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na</a:t>
            </a:r>
            <a:r>
              <a:rPr b="1" spc="-35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rzecz</a:t>
            </a:r>
            <a:r>
              <a:rPr b="1" spc="-3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zielonej</a:t>
            </a:r>
            <a:r>
              <a:rPr b="1" spc="-45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infrastruktury</a:t>
            </a:r>
            <a:r>
              <a:rPr b="1" spc="-35" dirty="0">
                <a:solidFill>
                  <a:srgbClr val="003399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została</a:t>
            </a:r>
            <a:r>
              <a:rPr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przyjęta</a:t>
            </a:r>
            <a:r>
              <a:rPr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przez</a:t>
            </a:r>
            <a:r>
              <a:rPr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Komisję</a:t>
            </a:r>
            <a:r>
              <a:rPr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Europejską</a:t>
            </a:r>
            <a:r>
              <a:rPr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50" dirty="0">
                <a:solidFill>
                  <a:srgbClr val="4D4D4E"/>
                </a:solidFill>
                <a:latin typeface="Trebuchet MS"/>
                <a:cs typeface="Trebuchet MS"/>
              </a:rPr>
              <a:t>w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2013</a:t>
            </a:r>
            <a:r>
              <a:rPr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spc="1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(Komisja</a:t>
            </a:r>
            <a:r>
              <a:rPr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Europejska</a:t>
            </a:r>
            <a:r>
              <a:rPr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2013a).</a:t>
            </a:r>
            <a:r>
              <a:rPr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ona</a:t>
            </a:r>
            <a:r>
              <a:rPr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uważana</a:t>
            </a:r>
            <a:r>
              <a:rPr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za</a:t>
            </a:r>
            <a:r>
              <a:rPr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kluczowy</a:t>
            </a:r>
            <a:r>
              <a:rPr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element</a:t>
            </a:r>
            <a:r>
              <a:rPr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realizacji</a:t>
            </a:r>
            <a:r>
              <a:rPr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celów</a:t>
            </a:r>
            <a:r>
              <a:rPr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strategii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ochrony</a:t>
            </a:r>
            <a:r>
              <a:rPr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różnorodności</a:t>
            </a:r>
            <a:r>
              <a:rPr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biologicznej</a:t>
            </a:r>
            <a:r>
              <a:rPr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UE</a:t>
            </a:r>
            <a:r>
              <a:rPr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2020.</a:t>
            </a:r>
            <a:r>
              <a:rPr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Cel</a:t>
            </a:r>
            <a:r>
              <a:rPr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2</a:t>
            </a:r>
            <a:r>
              <a:rPr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strategii</a:t>
            </a:r>
            <a:r>
              <a:rPr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różnorodności</a:t>
            </a:r>
            <a:r>
              <a:rPr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biologicznej</a:t>
            </a:r>
            <a:r>
              <a:rPr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szczególności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podkreśla</a:t>
            </a:r>
            <a:r>
              <a:rPr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wykorzystanie zielonej</a:t>
            </a:r>
            <a:r>
              <a:rPr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(ZI)</a:t>
            </a:r>
            <a:r>
              <a:rPr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w celu utrzymania</a:t>
            </a:r>
            <a:r>
              <a:rPr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poprawy stanu ekosystemów</a:t>
            </a:r>
            <a:r>
              <a:rPr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25" dirty="0">
                <a:solidFill>
                  <a:srgbClr val="4D4D4E"/>
                </a:solidFill>
                <a:latin typeface="Trebuchet MS"/>
                <a:cs typeface="Trebuchet MS"/>
              </a:rPr>
              <a:t>ich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funkcji</a:t>
            </a:r>
            <a:r>
              <a:rPr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(Komisja</a:t>
            </a:r>
            <a:r>
              <a:rPr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Europejska</a:t>
            </a:r>
            <a:r>
              <a:rPr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2011a</a:t>
            </a:r>
            <a:r>
              <a:rPr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b),</a:t>
            </a:r>
            <a:r>
              <a:rPr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choć</a:t>
            </a:r>
            <a:r>
              <a:rPr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tak</a:t>
            </a:r>
            <a:r>
              <a:rPr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naprawdę</a:t>
            </a:r>
            <a:r>
              <a:rPr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wszystkie</a:t>
            </a:r>
            <a:r>
              <a:rPr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cele</a:t>
            </a:r>
            <a:r>
              <a:rPr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odnoszą</a:t>
            </a:r>
            <a:r>
              <a:rPr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podejścia</a:t>
            </a:r>
            <a:r>
              <a:rPr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opartego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ZI.</a:t>
            </a:r>
            <a:r>
              <a:rPr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swoim</a:t>
            </a:r>
            <a:r>
              <a:rPr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sprawozdaniu</a:t>
            </a:r>
            <a:r>
              <a:rPr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„Wielofunkcyjność</a:t>
            </a:r>
            <a:r>
              <a:rPr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infrastruktury”</a:t>
            </a:r>
            <a:r>
              <a:rPr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2012</a:t>
            </a:r>
            <a:r>
              <a:rPr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r</a:t>
            </a:r>
            <a:r>
              <a:rPr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Dyrekcja</a:t>
            </a:r>
            <a:r>
              <a:rPr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Generalna</a:t>
            </a:r>
            <a:r>
              <a:rPr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25" dirty="0">
                <a:solidFill>
                  <a:srgbClr val="4D4D4E"/>
                </a:solidFill>
                <a:latin typeface="Trebuchet MS"/>
                <a:cs typeface="Trebuchet MS"/>
              </a:rPr>
              <a:t>ds.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ochrony</a:t>
            </a:r>
            <a:r>
              <a:rPr spc="4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stanu</a:t>
            </a:r>
            <a:r>
              <a:rPr spc="4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ekosystemu</a:t>
            </a:r>
            <a:r>
              <a:rPr spc="4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pc="4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różnorodności</a:t>
            </a:r>
            <a:r>
              <a:rPr spc="4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biologicznej</a:t>
            </a:r>
            <a:r>
              <a:rPr spc="4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zakłada</a:t>
            </a:r>
            <a:r>
              <a:rPr spc="4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spc="4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ZI</a:t>
            </a:r>
            <a:r>
              <a:rPr spc="4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4</a:t>
            </a:r>
            <a:r>
              <a:rPr spc="4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główne</a:t>
            </a:r>
            <a:r>
              <a:rPr spc="4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role:</a:t>
            </a:r>
            <a:r>
              <a:rPr spc="4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poprawę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funkcjonowania</a:t>
            </a:r>
            <a:r>
              <a:rPr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4D4D4E"/>
                </a:solidFill>
                <a:latin typeface="Trebuchet MS"/>
                <a:cs typeface="Trebuchet MS"/>
              </a:rPr>
              <a:t>ekosystemów</a:t>
            </a:r>
            <a:r>
              <a:rPr b="1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b="1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4D4D4E"/>
                </a:solidFill>
                <a:latin typeface="Trebuchet MS"/>
                <a:cs typeface="Trebuchet MS"/>
              </a:rPr>
              <a:t>promowanie</a:t>
            </a:r>
            <a:r>
              <a:rPr b="1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4D4D4E"/>
                </a:solidFill>
                <a:latin typeface="Trebuchet MS"/>
                <a:cs typeface="Trebuchet MS"/>
              </a:rPr>
              <a:t>usług</a:t>
            </a:r>
            <a:r>
              <a:rPr b="1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4D4D4E"/>
                </a:solidFill>
                <a:latin typeface="Trebuchet MS"/>
                <a:cs typeface="Trebuchet MS"/>
              </a:rPr>
              <a:t>ekosystemowych,</a:t>
            </a:r>
            <a:r>
              <a:rPr b="1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4D4D4E"/>
                </a:solidFill>
                <a:latin typeface="Trebuchet MS"/>
                <a:cs typeface="Trebuchet MS"/>
              </a:rPr>
              <a:t>promowanie</a:t>
            </a:r>
            <a:r>
              <a:rPr b="1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4D4D4E"/>
                </a:solidFill>
                <a:latin typeface="Trebuchet MS"/>
                <a:cs typeface="Trebuchet MS"/>
              </a:rPr>
              <a:t>dobrobytu</a:t>
            </a:r>
            <a:r>
              <a:rPr b="1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4D4D4E"/>
                </a:solidFill>
                <a:latin typeface="Trebuchet MS"/>
                <a:cs typeface="Trebuchet MS"/>
              </a:rPr>
              <a:t>społecznego</a:t>
            </a:r>
            <a:r>
              <a:rPr b="1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b="1" spc="-50" dirty="0">
                <a:solidFill>
                  <a:srgbClr val="4D4D4E"/>
                </a:solidFill>
                <a:latin typeface="Trebuchet MS"/>
                <a:cs typeface="Trebuchet MS"/>
              </a:rPr>
              <a:t>i </a:t>
            </a:r>
            <a:r>
              <a:rPr b="1" spc="-10" dirty="0">
                <a:solidFill>
                  <a:srgbClr val="4D4D4E"/>
                </a:solidFill>
                <a:latin typeface="Trebuchet MS"/>
                <a:cs typeface="Trebuchet MS"/>
              </a:rPr>
              <a:t>zdrowia</a:t>
            </a:r>
            <a:r>
              <a:rPr b="1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b="1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b="1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b="1" spc="-10" dirty="0">
                <a:solidFill>
                  <a:srgbClr val="4D4D4E"/>
                </a:solidFill>
                <a:latin typeface="Trebuchet MS"/>
                <a:cs typeface="Trebuchet MS"/>
              </a:rPr>
              <a:t>wspieranie</a:t>
            </a:r>
            <a:r>
              <a:rPr b="1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rozwoju</a:t>
            </a:r>
            <a:r>
              <a:rPr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gospodarki</a:t>
            </a:r>
            <a:r>
              <a:rPr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ekologicznej,</a:t>
            </a:r>
            <a:r>
              <a:rPr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>
                <a:solidFill>
                  <a:srgbClr val="4D4D4E"/>
                </a:solidFill>
                <a:latin typeface="Trebuchet MS"/>
                <a:cs typeface="Trebuchet MS"/>
              </a:rPr>
              <a:t>także</a:t>
            </a:r>
            <a:r>
              <a:rPr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zrównoważone</a:t>
            </a:r>
            <a:r>
              <a:rPr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gospodarowanie</a:t>
            </a:r>
            <a:r>
              <a:rPr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spc="-10" dirty="0">
                <a:solidFill>
                  <a:srgbClr val="4D4D4E"/>
                </a:solidFill>
                <a:latin typeface="Trebuchet MS"/>
                <a:cs typeface="Trebuchet MS"/>
              </a:rPr>
              <a:t>gruntami</a:t>
            </a:r>
            <a:r>
              <a:rPr spc="5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 err="1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dirty="0" err="1">
                <a:solidFill>
                  <a:srgbClr val="4D4D4E"/>
                </a:solidFill>
                <a:latin typeface="Trebuchet MS"/>
                <a:cs typeface="Trebuchet MS"/>
              </a:rPr>
              <a:t>wodą</a:t>
            </a:r>
            <a:r>
              <a:rPr spc="-25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endParaRPr dirty="0">
              <a:latin typeface="Trebuchet MS"/>
              <a:cs typeface="Trebuchet MS"/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14851315-05E9-4717-8CCF-74A1796C5EC5}"/>
              </a:ext>
            </a:extLst>
          </p:cNvPr>
          <p:cNvSpPr/>
          <p:nvPr/>
        </p:nvSpPr>
        <p:spPr>
          <a:xfrm>
            <a:off x="122136" y="1065361"/>
            <a:ext cx="5582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3845">
              <a:lnSpc>
                <a:spcPct val="100000"/>
              </a:lnSpc>
              <a:spcBef>
                <a:spcPts val="100"/>
              </a:spcBef>
            </a:pPr>
            <a:r>
              <a:rPr lang="pl-PL" b="1" spc="145" dirty="0">
                <a:solidFill>
                  <a:srgbClr val="7B95A8"/>
                </a:solidFill>
                <a:cs typeface="Calibri"/>
              </a:rPr>
              <a:t>1. Strategia</a:t>
            </a:r>
            <a:r>
              <a:rPr lang="pl-PL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220" dirty="0">
                <a:solidFill>
                  <a:srgbClr val="7B95A8"/>
                </a:solidFill>
                <a:cs typeface="Calibri"/>
              </a:rPr>
              <a:t>UE</a:t>
            </a:r>
            <a:r>
              <a:rPr lang="pl-PL" b="1" spc="-11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190" dirty="0">
                <a:solidFill>
                  <a:srgbClr val="7B95A8"/>
                </a:solidFill>
                <a:cs typeface="Calibri"/>
              </a:rPr>
              <a:t>na</a:t>
            </a:r>
            <a:r>
              <a:rPr lang="pl-PL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185" dirty="0">
                <a:solidFill>
                  <a:srgbClr val="7B95A8"/>
                </a:solidFill>
                <a:cs typeface="Calibri"/>
              </a:rPr>
              <a:t>rzecz</a:t>
            </a:r>
            <a:r>
              <a:rPr lang="pl-PL" b="1" spc="-10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130" dirty="0">
                <a:solidFill>
                  <a:srgbClr val="7B95A8"/>
                </a:solidFill>
                <a:cs typeface="Calibri"/>
              </a:rPr>
              <a:t>zielonej</a:t>
            </a:r>
            <a:r>
              <a:rPr lang="pl-PL" b="1" spc="-9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120" dirty="0">
                <a:solidFill>
                  <a:srgbClr val="7B95A8"/>
                </a:solidFill>
                <a:cs typeface="Calibri"/>
              </a:rPr>
              <a:t>infrastruktury</a:t>
            </a:r>
            <a:endParaRPr lang="pl-P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1882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D4D2D86D-D1A1-43EC-A7C7-D387106E06D3}"/>
              </a:ext>
            </a:extLst>
          </p:cNvPr>
          <p:cNvSpPr/>
          <p:nvPr/>
        </p:nvSpPr>
        <p:spPr>
          <a:xfrm>
            <a:off x="844550" y="318382"/>
            <a:ext cx="10502900" cy="1298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6985" algn="just">
              <a:lnSpc>
                <a:spcPct val="111000"/>
              </a:lnSpc>
              <a:spcBef>
                <a:spcPts val="615"/>
              </a:spcBef>
            </a:pP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Jako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że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zielona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uznaje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promuje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wielofunkcyjny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charakter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zielonych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niebieskich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przestrzeni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opiera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nauce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 usługach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ekosystemów,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ma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naturalne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podobieństwo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powszechnie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uznawanych trzech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filarów</a:t>
            </a:r>
            <a:r>
              <a:rPr lang="pl-PL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zrównoważonego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rozwoju: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społeczeństwa,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gospodarki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środowiska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Purvis</a:t>
            </a:r>
            <a:r>
              <a:rPr lang="pl-PL" spc="-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2018)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endParaRPr lang="pl-PL" dirty="0">
              <a:latin typeface="Trebuchet MS"/>
              <a:cs typeface="Trebuchet MS"/>
            </a:endParaRPr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2989726F-8C53-4D4A-88BF-4F112A211DBC}"/>
              </a:ext>
            </a:extLst>
          </p:cNvPr>
          <p:cNvSpPr/>
          <p:nvPr/>
        </p:nvSpPr>
        <p:spPr>
          <a:xfrm>
            <a:off x="4689317" y="2245995"/>
            <a:ext cx="2046605" cy="1183005"/>
          </a:xfrm>
          <a:custGeom>
            <a:avLst/>
            <a:gdLst/>
            <a:ahLst/>
            <a:cxnLst/>
            <a:rect l="l" t="t" r="r" b="b"/>
            <a:pathLst>
              <a:path w="2046604" h="1183005">
                <a:moveTo>
                  <a:pt x="1023264" y="0"/>
                </a:moveTo>
                <a:lnTo>
                  <a:pt x="963139" y="1004"/>
                </a:lnTo>
                <a:lnTo>
                  <a:pt x="903929" y="3979"/>
                </a:lnTo>
                <a:lnTo>
                  <a:pt x="845730" y="8870"/>
                </a:lnTo>
                <a:lnTo>
                  <a:pt x="788638" y="15621"/>
                </a:lnTo>
                <a:lnTo>
                  <a:pt x="732748" y="24177"/>
                </a:lnTo>
                <a:lnTo>
                  <a:pt x="678157" y="34483"/>
                </a:lnTo>
                <a:lnTo>
                  <a:pt x="624962" y="46482"/>
                </a:lnTo>
                <a:lnTo>
                  <a:pt x="573256" y="60120"/>
                </a:lnTo>
                <a:lnTo>
                  <a:pt x="523138" y="75340"/>
                </a:lnTo>
                <a:lnTo>
                  <a:pt x="474702" y="92088"/>
                </a:lnTo>
                <a:lnTo>
                  <a:pt x="428045" y="110308"/>
                </a:lnTo>
                <a:lnTo>
                  <a:pt x="383263" y="129945"/>
                </a:lnTo>
                <a:lnTo>
                  <a:pt x="340451" y="150942"/>
                </a:lnTo>
                <a:lnTo>
                  <a:pt x="299705" y="173245"/>
                </a:lnTo>
                <a:lnTo>
                  <a:pt x="261122" y="196798"/>
                </a:lnTo>
                <a:lnTo>
                  <a:pt x="224798" y="221546"/>
                </a:lnTo>
                <a:lnTo>
                  <a:pt x="190828" y="247432"/>
                </a:lnTo>
                <a:lnTo>
                  <a:pt x="159308" y="274403"/>
                </a:lnTo>
                <a:lnTo>
                  <a:pt x="130335" y="302401"/>
                </a:lnTo>
                <a:lnTo>
                  <a:pt x="104005" y="331372"/>
                </a:lnTo>
                <a:lnTo>
                  <a:pt x="59654" y="392011"/>
                </a:lnTo>
                <a:lnTo>
                  <a:pt x="27024" y="455875"/>
                </a:lnTo>
                <a:lnTo>
                  <a:pt x="6884" y="522520"/>
                </a:lnTo>
                <a:lnTo>
                  <a:pt x="0" y="591502"/>
                </a:lnTo>
                <a:lnTo>
                  <a:pt x="1737" y="626258"/>
                </a:lnTo>
                <a:lnTo>
                  <a:pt x="15345" y="694127"/>
                </a:lnTo>
                <a:lnTo>
                  <a:pt x="41826" y="759437"/>
                </a:lnTo>
                <a:lnTo>
                  <a:pt x="80412" y="821743"/>
                </a:lnTo>
                <a:lnTo>
                  <a:pt x="130335" y="880603"/>
                </a:lnTo>
                <a:lnTo>
                  <a:pt x="159308" y="908601"/>
                </a:lnTo>
                <a:lnTo>
                  <a:pt x="190828" y="935572"/>
                </a:lnTo>
                <a:lnTo>
                  <a:pt x="224798" y="961458"/>
                </a:lnTo>
                <a:lnTo>
                  <a:pt x="261122" y="986206"/>
                </a:lnTo>
                <a:lnTo>
                  <a:pt x="299705" y="1009759"/>
                </a:lnTo>
                <a:lnTo>
                  <a:pt x="340451" y="1032062"/>
                </a:lnTo>
                <a:lnTo>
                  <a:pt x="383263" y="1053059"/>
                </a:lnTo>
                <a:lnTo>
                  <a:pt x="428045" y="1072696"/>
                </a:lnTo>
                <a:lnTo>
                  <a:pt x="474702" y="1090916"/>
                </a:lnTo>
                <a:lnTo>
                  <a:pt x="523138" y="1107664"/>
                </a:lnTo>
                <a:lnTo>
                  <a:pt x="573256" y="1122884"/>
                </a:lnTo>
                <a:lnTo>
                  <a:pt x="624962" y="1136522"/>
                </a:lnTo>
                <a:lnTo>
                  <a:pt x="678157" y="1148521"/>
                </a:lnTo>
                <a:lnTo>
                  <a:pt x="732748" y="1158827"/>
                </a:lnTo>
                <a:lnTo>
                  <a:pt x="788638" y="1167383"/>
                </a:lnTo>
                <a:lnTo>
                  <a:pt x="845730" y="1174134"/>
                </a:lnTo>
                <a:lnTo>
                  <a:pt x="903929" y="1179025"/>
                </a:lnTo>
                <a:lnTo>
                  <a:pt x="963139" y="1182000"/>
                </a:lnTo>
                <a:lnTo>
                  <a:pt x="1023264" y="1183005"/>
                </a:lnTo>
                <a:lnTo>
                  <a:pt x="1083389" y="1182000"/>
                </a:lnTo>
                <a:lnTo>
                  <a:pt x="1142599" y="1179025"/>
                </a:lnTo>
                <a:lnTo>
                  <a:pt x="1200798" y="1174134"/>
                </a:lnTo>
                <a:lnTo>
                  <a:pt x="1257890" y="1167383"/>
                </a:lnTo>
                <a:lnTo>
                  <a:pt x="1313780" y="1158827"/>
                </a:lnTo>
                <a:lnTo>
                  <a:pt x="1368370" y="1148521"/>
                </a:lnTo>
                <a:lnTo>
                  <a:pt x="1421566" y="1136522"/>
                </a:lnTo>
                <a:lnTo>
                  <a:pt x="1473271" y="1122884"/>
                </a:lnTo>
                <a:lnTo>
                  <a:pt x="1523390" y="1107664"/>
                </a:lnTo>
                <a:lnTo>
                  <a:pt x="1571826" y="1090916"/>
                </a:lnTo>
                <a:lnTo>
                  <a:pt x="1618483" y="1072696"/>
                </a:lnTo>
                <a:lnTo>
                  <a:pt x="1663265" y="1053059"/>
                </a:lnTo>
                <a:lnTo>
                  <a:pt x="1706077" y="1032062"/>
                </a:lnTo>
                <a:lnTo>
                  <a:pt x="1746823" y="1009759"/>
                </a:lnTo>
                <a:lnTo>
                  <a:pt x="1785405" y="986206"/>
                </a:lnTo>
                <a:lnTo>
                  <a:pt x="1821730" y="961458"/>
                </a:lnTo>
                <a:lnTo>
                  <a:pt x="1855700" y="935572"/>
                </a:lnTo>
                <a:lnTo>
                  <a:pt x="1887219" y="908601"/>
                </a:lnTo>
                <a:lnTo>
                  <a:pt x="1916192" y="880603"/>
                </a:lnTo>
                <a:lnTo>
                  <a:pt x="1942523" y="851632"/>
                </a:lnTo>
                <a:lnTo>
                  <a:pt x="1986874" y="790993"/>
                </a:lnTo>
                <a:lnTo>
                  <a:pt x="2019503" y="727129"/>
                </a:lnTo>
                <a:lnTo>
                  <a:pt x="2039644" y="660484"/>
                </a:lnTo>
                <a:lnTo>
                  <a:pt x="2046528" y="591502"/>
                </a:lnTo>
                <a:lnTo>
                  <a:pt x="2044791" y="556746"/>
                </a:lnTo>
                <a:lnTo>
                  <a:pt x="2031183" y="488877"/>
                </a:lnTo>
                <a:lnTo>
                  <a:pt x="2004702" y="423567"/>
                </a:lnTo>
                <a:lnTo>
                  <a:pt x="1966116" y="361261"/>
                </a:lnTo>
                <a:lnTo>
                  <a:pt x="1916192" y="302401"/>
                </a:lnTo>
                <a:lnTo>
                  <a:pt x="1887219" y="274403"/>
                </a:lnTo>
                <a:lnTo>
                  <a:pt x="1855700" y="247432"/>
                </a:lnTo>
                <a:lnTo>
                  <a:pt x="1821730" y="221546"/>
                </a:lnTo>
                <a:lnTo>
                  <a:pt x="1785405" y="196798"/>
                </a:lnTo>
                <a:lnTo>
                  <a:pt x="1746823" y="173245"/>
                </a:lnTo>
                <a:lnTo>
                  <a:pt x="1706077" y="150942"/>
                </a:lnTo>
                <a:lnTo>
                  <a:pt x="1663265" y="129945"/>
                </a:lnTo>
                <a:lnTo>
                  <a:pt x="1618483" y="110308"/>
                </a:lnTo>
                <a:lnTo>
                  <a:pt x="1571826" y="92088"/>
                </a:lnTo>
                <a:lnTo>
                  <a:pt x="1523390" y="75340"/>
                </a:lnTo>
                <a:lnTo>
                  <a:pt x="1473271" y="60120"/>
                </a:lnTo>
                <a:lnTo>
                  <a:pt x="1421566" y="46482"/>
                </a:lnTo>
                <a:lnTo>
                  <a:pt x="1368370" y="34483"/>
                </a:lnTo>
                <a:lnTo>
                  <a:pt x="1313780" y="24177"/>
                </a:lnTo>
                <a:lnTo>
                  <a:pt x="1257890" y="15621"/>
                </a:lnTo>
                <a:lnTo>
                  <a:pt x="1200798" y="8870"/>
                </a:lnTo>
                <a:lnTo>
                  <a:pt x="1142599" y="3979"/>
                </a:lnTo>
                <a:lnTo>
                  <a:pt x="1083389" y="1004"/>
                </a:lnTo>
                <a:lnTo>
                  <a:pt x="1023264" y="0"/>
                </a:lnTo>
                <a:close/>
              </a:path>
            </a:pathLst>
          </a:custGeom>
          <a:solidFill>
            <a:srgbClr val="97C2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id="{035D687B-4FBE-4D37-B138-20C7517B3836}"/>
              </a:ext>
            </a:extLst>
          </p:cNvPr>
          <p:cNvSpPr txBox="1"/>
          <p:nvPr/>
        </p:nvSpPr>
        <p:spPr>
          <a:xfrm>
            <a:off x="5121112" y="2634831"/>
            <a:ext cx="1184275" cy="374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375"/>
              </a:lnSpc>
              <a:spcBef>
                <a:spcPts val="100"/>
              </a:spcBef>
            </a:pPr>
            <a:r>
              <a:rPr sz="1200" spc="114" dirty="0">
                <a:solidFill>
                  <a:srgbClr val="FFFFFF"/>
                </a:solidFill>
                <a:latin typeface="Calibri"/>
                <a:cs typeface="Calibri"/>
              </a:rPr>
              <a:t>Rozwój</a:t>
            </a:r>
            <a:endParaRPr sz="1200" dirty="0">
              <a:latin typeface="Calibri"/>
              <a:cs typeface="Calibri"/>
            </a:endParaRPr>
          </a:p>
          <a:p>
            <a:pPr algn="ctr">
              <a:lnSpc>
                <a:spcPts val="1375"/>
              </a:lnSpc>
            </a:pPr>
            <a:r>
              <a:rPr sz="1200" spc="120" dirty="0">
                <a:solidFill>
                  <a:srgbClr val="FFFFFF"/>
                </a:solidFill>
                <a:latin typeface="Calibri"/>
                <a:cs typeface="Calibri"/>
              </a:rPr>
              <a:t>Zrównoważony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7" name="object 9">
            <a:extLst>
              <a:ext uri="{FF2B5EF4-FFF2-40B4-BE49-F238E27FC236}">
                <a16:creationId xmlns:a16="http://schemas.microsoft.com/office/drawing/2014/main" id="{98D9B3BE-C53C-409C-96A4-5047CC715679}"/>
              </a:ext>
            </a:extLst>
          </p:cNvPr>
          <p:cNvGrpSpPr/>
          <p:nvPr/>
        </p:nvGrpSpPr>
        <p:grpSpPr>
          <a:xfrm>
            <a:off x="3711368" y="3357897"/>
            <a:ext cx="1390650" cy="1083310"/>
            <a:chOff x="1755568" y="2344132"/>
            <a:chExt cx="1390650" cy="1083310"/>
          </a:xfrm>
        </p:grpSpPr>
        <p:sp>
          <p:nvSpPr>
            <p:cNvPr id="8" name="object 10">
              <a:extLst>
                <a:ext uri="{FF2B5EF4-FFF2-40B4-BE49-F238E27FC236}">
                  <a16:creationId xmlns:a16="http://schemas.microsoft.com/office/drawing/2014/main" id="{42C723E4-B278-4883-AF3F-CE95FC75EF3E}"/>
                </a:ext>
              </a:extLst>
            </p:cNvPr>
            <p:cNvSpPr/>
            <p:nvPr/>
          </p:nvSpPr>
          <p:spPr>
            <a:xfrm>
              <a:off x="2258240" y="2344132"/>
              <a:ext cx="888365" cy="812165"/>
            </a:xfrm>
            <a:custGeom>
              <a:avLst/>
              <a:gdLst/>
              <a:ahLst/>
              <a:cxnLst/>
              <a:rect l="l" t="t" r="r" b="b"/>
              <a:pathLst>
                <a:path w="888364" h="812164">
                  <a:moveTo>
                    <a:pt x="649973" y="0"/>
                  </a:moveTo>
                  <a:lnTo>
                    <a:pt x="694448" y="50673"/>
                  </a:lnTo>
                  <a:lnTo>
                    <a:pt x="0" y="660107"/>
                  </a:lnTo>
                  <a:lnTo>
                    <a:pt x="133426" y="812152"/>
                  </a:lnTo>
                  <a:lnTo>
                    <a:pt x="827874" y="202730"/>
                  </a:lnTo>
                  <a:lnTo>
                    <a:pt x="872363" y="253403"/>
                  </a:lnTo>
                  <a:lnTo>
                    <a:pt x="887869" y="15506"/>
                  </a:lnTo>
                  <a:lnTo>
                    <a:pt x="649973" y="0"/>
                  </a:lnTo>
                  <a:close/>
                </a:path>
              </a:pathLst>
            </a:custGeom>
            <a:solidFill>
              <a:srgbClr val="AFD2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11">
              <a:extLst>
                <a:ext uri="{FF2B5EF4-FFF2-40B4-BE49-F238E27FC236}">
                  <a16:creationId xmlns:a16="http://schemas.microsoft.com/office/drawing/2014/main" id="{0CB46B44-7BA5-4D4B-96C5-ED087534DE47}"/>
                </a:ext>
              </a:extLst>
            </p:cNvPr>
            <p:cNvSpPr/>
            <p:nvPr/>
          </p:nvSpPr>
          <p:spPr>
            <a:xfrm>
              <a:off x="1768268" y="2746257"/>
              <a:ext cx="1113790" cy="668020"/>
            </a:xfrm>
            <a:custGeom>
              <a:avLst/>
              <a:gdLst/>
              <a:ahLst/>
              <a:cxnLst/>
              <a:rect l="l" t="t" r="r" b="b"/>
              <a:pathLst>
                <a:path w="1113789" h="668020">
                  <a:moveTo>
                    <a:pt x="1046556" y="0"/>
                  </a:moveTo>
                  <a:lnTo>
                    <a:pt x="66802" y="0"/>
                  </a:lnTo>
                  <a:lnTo>
                    <a:pt x="40799" y="5249"/>
                  </a:lnTo>
                  <a:lnTo>
                    <a:pt x="19565" y="19565"/>
                  </a:lnTo>
                  <a:lnTo>
                    <a:pt x="5249" y="40799"/>
                  </a:lnTo>
                  <a:lnTo>
                    <a:pt x="0" y="66801"/>
                  </a:lnTo>
                  <a:lnTo>
                    <a:pt x="0" y="601217"/>
                  </a:lnTo>
                  <a:lnTo>
                    <a:pt x="5249" y="627220"/>
                  </a:lnTo>
                  <a:lnTo>
                    <a:pt x="19565" y="648454"/>
                  </a:lnTo>
                  <a:lnTo>
                    <a:pt x="40799" y="662770"/>
                  </a:lnTo>
                  <a:lnTo>
                    <a:pt x="66802" y="668019"/>
                  </a:lnTo>
                  <a:lnTo>
                    <a:pt x="1046556" y="668019"/>
                  </a:lnTo>
                  <a:lnTo>
                    <a:pt x="1072558" y="662770"/>
                  </a:lnTo>
                  <a:lnTo>
                    <a:pt x="1093792" y="648454"/>
                  </a:lnTo>
                  <a:lnTo>
                    <a:pt x="1108108" y="627220"/>
                  </a:lnTo>
                  <a:lnTo>
                    <a:pt x="1113358" y="601217"/>
                  </a:lnTo>
                  <a:lnTo>
                    <a:pt x="1113358" y="66801"/>
                  </a:lnTo>
                  <a:lnTo>
                    <a:pt x="1108108" y="40799"/>
                  </a:lnTo>
                  <a:lnTo>
                    <a:pt x="1093792" y="19565"/>
                  </a:lnTo>
                  <a:lnTo>
                    <a:pt x="1072558" y="5249"/>
                  </a:lnTo>
                  <a:lnTo>
                    <a:pt x="1046556" y="0"/>
                  </a:lnTo>
                  <a:close/>
                </a:path>
              </a:pathLst>
            </a:custGeom>
            <a:solidFill>
              <a:srgbClr val="AFD2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2">
              <a:extLst>
                <a:ext uri="{FF2B5EF4-FFF2-40B4-BE49-F238E27FC236}">
                  <a16:creationId xmlns:a16="http://schemas.microsoft.com/office/drawing/2014/main" id="{9B7A69D9-44FE-4A84-80D5-F2E2DD12636C}"/>
                </a:ext>
              </a:extLst>
            </p:cNvPr>
            <p:cNvSpPr/>
            <p:nvPr/>
          </p:nvSpPr>
          <p:spPr>
            <a:xfrm>
              <a:off x="1768268" y="2746257"/>
              <a:ext cx="1113790" cy="668020"/>
            </a:xfrm>
            <a:custGeom>
              <a:avLst/>
              <a:gdLst/>
              <a:ahLst/>
              <a:cxnLst/>
              <a:rect l="l" t="t" r="r" b="b"/>
              <a:pathLst>
                <a:path w="1113789" h="668020">
                  <a:moveTo>
                    <a:pt x="0" y="66801"/>
                  </a:moveTo>
                  <a:lnTo>
                    <a:pt x="5249" y="40799"/>
                  </a:lnTo>
                  <a:lnTo>
                    <a:pt x="19565" y="19565"/>
                  </a:lnTo>
                  <a:lnTo>
                    <a:pt x="40799" y="5249"/>
                  </a:lnTo>
                  <a:lnTo>
                    <a:pt x="66802" y="0"/>
                  </a:lnTo>
                  <a:lnTo>
                    <a:pt x="1046556" y="0"/>
                  </a:lnTo>
                  <a:lnTo>
                    <a:pt x="1072558" y="5249"/>
                  </a:lnTo>
                  <a:lnTo>
                    <a:pt x="1093792" y="19565"/>
                  </a:lnTo>
                  <a:lnTo>
                    <a:pt x="1108108" y="40799"/>
                  </a:lnTo>
                  <a:lnTo>
                    <a:pt x="1113358" y="66801"/>
                  </a:lnTo>
                  <a:lnTo>
                    <a:pt x="1113358" y="601217"/>
                  </a:lnTo>
                  <a:lnTo>
                    <a:pt x="1108108" y="627220"/>
                  </a:lnTo>
                  <a:lnTo>
                    <a:pt x="1093792" y="648454"/>
                  </a:lnTo>
                  <a:lnTo>
                    <a:pt x="1072558" y="662770"/>
                  </a:lnTo>
                  <a:lnTo>
                    <a:pt x="1046556" y="668019"/>
                  </a:lnTo>
                  <a:lnTo>
                    <a:pt x="66802" y="668019"/>
                  </a:lnTo>
                  <a:lnTo>
                    <a:pt x="40799" y="662770"/>
                  </a:lnTo>
                  <a:lnTo>
                    <a:pt x="19565" y="648454"/>
                  </a:lnTo>
                  <a:lnTo>
                    <a:pt x="5249" y="627220"/>
                  </a:lnTo>
                  <a:lnTo>
                    <a:pt x="0" y="601217"/>
                  </a:lnTo>
                  <a:lnTo>
                    <a:pt x="0" y="66801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3">
            <a:extLst>
              <a:ext uri="{FF2B5EF4-FFF2-40B4-BE49-F238E27FC236}">
                <a16:creationId xmlns:a16="http://schemas.microsoft.com/office/drawing/2014/main" id="{97CD6CCC-808D-4548-9C97-DD4D74C7B113}"/>
              </a:ext>
            </a:extLst>
          </p:cNvPr>
          <p:cNvSpPr txBox="1"/>
          <p:nvPr/>
        </p:nvSpPr>
        <p:spPr>
          <a:xfrm>
            <a:off x="3816269" y="3974941"/>
            <a:ext cx="92964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105" dirty="0">
                <a:solidFill>
                  <a:srgbClr val="FFFFFF"/>
                </a:solidFill>
                <a:latin typeface="Calibri"/>
                <a:cs typeface="Calibri"/>
              </a:rPr>
              <a:t>Gospodarka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2" name="object 14">
            <a:extLst>
              <a:ext uri="{FF2B5EF4-FFF2-40B4-BE49-F238E27FC236}">
                <a16:creationId xmlns:a16="http://schemas.microsoft.com/office/drawing/2014/main" id="{21C73D28-CF2A-4B7F-9F9F-B514C3103C9B}"/>
              </a:ext>
            </a:extLst>
          </p:cNvPr>
          <p:cNvGrpSpPr/>
          <p:nvPr/>
        </p:nvGrpSpPr>
        <p:grpSpPr>
          <a:xfrm>
            <a:off x="5158637" y="3472915"/>
            <a:ext cx="1139190" cy="1101725"/>
            <a:chOff x="3202837" y="2459150"/>
            <a:chExt cx="1139190" cy="1101725"/>
          </a:xfrm>
        </p:grpSpPr>
        <p:sp>
          <p:nvSpPr>
            <p:cNvPr id="13" name="object 15">
              <a:extLst>
                <a:ext uri="{FF2B5EF4-FFF2-40B4-BE49-F238E27FC236}">
                  <a16:creationId xmlns:a16="http://schemas.microsoft.com/office/drawing/2014/main" id="{24076095-D117-42F6-A794-DB97B4FC52EC}"/>
                </a:ext>
              </a:extLst>
            </p:cNvPr>
            <p:cNvSpPr/>
            <p:nvPr/>
          </p:nvSpPr>
          <p:spPr>
            <a:xfrm>
              <a:off x="3597137" y="2459150"/>
              <a:ext cx="337185" cy="756285"/>
            </a:xfrm>
            <a:custGeom>
              <a:avLst/>
              <a:gdLst/>
              <a:ahLst/>
              <a:cxnLst/>
              <a:rect l="l" t="t" r="r" b="b"/>
              <a:pathLst>
                <a:path w="337185" h="756285">
                  <a:moveTo>
                    <a:pt x="166700" y="0"/>
                  </a:moveTo>
                  <a:lnTo>
                    <a:pt x="0" y="170434"/>
                  </a:lnTo>
                  <a:lnTo>
                    <a:pt x="67436" y="169684"/>
                  </a:lnTo>
                  <a:lnTo>
                    <a:pt x="73939" y="755916"/>
                  </a:lnTo>
                  <a:lnTo>
                    <a:pt x="276224" y="753668"/>
                  </a:lnTo>
                  <a:lnTo>
                    <a:pt x="269709" y="167449"/>
                  </a:lnTo>
                  <a:lnTo>
                    <a:pt x="337134" y="166700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7B95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6">
              <a:extLst>
                <a:ext uri="{FF2B5EF4-FFF2-40B4-BE49-F238E27FC236}">
                  <a16:creationId xmlns:a16="http://schemas.microsoft.com/office/drawing/2014/main" id="{B395438B-C931-48A4-A44D-16973D6309E2}"/>
                </a:ext>
              </a:extLst>
            </p:cNvPr>
            <p:cNvSpPr/>
            <p:nvPr/>
          </p:nvSpPr>
          <p:spPr>
            <a:xfrm>
              <a:off x="3215537" y="2879939"/>
              <a:ext cx="1113790" cy="668020"/>
            </a:xfrm>
            <a:custGeom>
              <a:avLst/>
              <a:gdLst/>
              <a:ahLst/>
              <a:cxnLst/>
              <a:rect l="l" t="t" r="r" b="b"/>
              <a:pathLst>
                <a:path w="1113789" h="668020">
                  <a:moveTo>
                    <a:pt x="1046556" y="0"/>
                  </a:moveTo>
                  <a:lnTo>
                    <a:pt x="66802" y="0"/>
                  </a:lnTo>
                  <a:lnTo>
                    <a:pt x="40799" y="5249"/>
                  </a:lnTo>
                  <a:lnTo>
                    <a:pt x="19565" y="19565"/>
                  </a:lnTo>
                  <a:lnTo>
                    <a:pt x="5249" y="40799"/>
                  </a:lnTo>
                  <a:lnTo>
                    <a:pt x="0" y="66801"/>
                  </a:lnTo>
                  <a:lnTo>
                    <a:pt x="0" y="601217"/>
                  </a:lnTo>
                  <a:lnTo>
                    <a:pt x="5249" y="627220"/>
                  </a:lnTo>
                  <a:lnTo>
                    <a:pt x="19565" y="648454"/>
                  </a:lnTo>
                  <a:lnTo>
                    <a:pt x="40799" y="662770"/>
                  </a:lnTo>
                  <a:lnTo>
                    <a:pt x="66802" y="668019"/>
                  </a:lnTo>
                  <a:lnTo>
                    <a:pt x="1046556" y="668019"/>
                  </a:lnTo>
                  <a:lnTo>
                    <a:pt x="1072558" y="662770"/>
                  </a:lnTo>
                  <a:lnTo>
                    <a:pt x="1093792" y="648454"/>
                  </a:lnTo>
                  <a:lnTo>
                    <a:pt x="1108108" y="627220"/>
                  </a:lnTo>
                  <a:lnTo>
                    <a:pt x="1113358" y="601217"/>
                  </a:lnTo>
                  <a:lnTo>
                    <a:pt x="1113358" y="66801"/>
                  </a:lnTo>
                  <a:lnTo>
                    <a:pt x="1108108" y="40799"/>
                  </a:lnTo>
                  <a:lnTo>
                    <a:pt x="1093792" y="19565"/>
                  </a:lnTo>
                  <a:lnTo>
                    <a:pt x="1072558" y="5249"/>
                  </a:lnTo>
                  <a:lnTo>
                    <a:pt x="1046556" y="0"/>
                  </a:lnTo>
                  <a:close/>
                </a:path>
              </a:pathLst>
            </a:custGeom>
            <a:solidFill>
              <a:srgbClr val="7B95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7">
              <a:extLst>
                <a:ext uri="{FF2B5EF4-FFF2-40B4-BE49-F238E27FC236}">
                  <a16:creationId xmlns:a16="http://schemas.microsoft.com/office/drawing/2014/main" id="{08E26767-6F87-48A1-9674-C7EC1EA17DDB}"/>
                </a:ext>
              </a:extLst>
            </p:cNvPr>
            <p:cNvSpPr/>
            <p:nvPr/>
          </p:nvSpPr>
          <p:spPr>
            <a:xfrm>
              <a:off x="3215537" y="2879939"/>
              <a:ext cx="1113790" cy="668020"/>
            </a:xfrm>
            <a:custGeom>
              <a:avLst/>
              <a:gdLst/>
              <a:ahLst/>
              <a:cxnLst/>
              <a:rect l="l" t="t" r="r" b="b"/>
              <a:pathLst>
                <a:path w="1113789" h="668020">
                  <a:moveTo>
                    <a:pt x="0" y="66801"/>
                  </a:moveTo>
                  <a:lnTo>
                    <a:pt x="5249" y="40799"/>
                  </a:lnTo>
                  <a:lnTo>
                    <a:pt x="19565" y="19565"/>
                  </a:lnTo>
                  <a:lnTo>
                    <a:pt x="40799" y="5249"/>
                  </a:lnTo>
                  <a:lnTo>
                    <a:pt x="66802" y="0"/>
                  </a:lnTo>
                  <a:lnTo>
                    <a:pt x="1046556" y="0"/>
                  </a:lnTo>
                  <a:lnTo>
                    <a:pt x="1072558" y="5249"/>
                  </a:lnTo>
                  <a:lnTo>
                    <a:pt x="1093792" y="19565"/>
                  </a:lnTo>
                  <a:lnTo>
                    <a:pt x="1108108" y="40799"/>
                  </a:lnTo>
                  <a:lnTo>
                    <a:pt x="1113358" y="66801"/>
                  </a:lnTo>
                  <a:lnTo>
                    <a:pt x="1113358" y="601217"/>
                  </a:lnTo>
                  <a:lnTo>
                    <a:pt x="1108108" y="627220"/>
                  </a:lnTo>
                  <a:lnTo>
                    <a:pt x="1093792" y="648454"/>
                  </a:lnTo>
                  <a:lnTo>
                    <a:pt x="1072558" y="662770"/>
                  </a:lnTo>
                  <a:lnTo>
                    <a:pt x="1046556" y="668019"/>
                  </a:lnTo>
                  <a:lnTo>
                    <a:pt x="66802" y="668019"/>
                  </a:lnTo>
                  <a:lnTo>
                    <a:pt x="40799" y="662770"/>
                  </a:lnTo>
                  <a:lnTo>
                    <a:pt x="19565" y="648454"/>
                  </a:lnTo>
                  <a:lnTo>
                    <a:pt x="5249" y="627220"/>
                  </a:lnTo>
                  <a:lnTo>
                    <a:pt x="0" y="601217"/>
                  </a:lnTo>
                  <a:lnTo>
                    <a:pt x="0" y="66801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8">
            <a:extLst>
              <a:ext uri="{FF2B5EF4-FFF2-40B4-BE49-F238E27FC236}">
                <a16:creationId xmlns:a16="http://schemas.microsoft.com/office/drawing/2014/main" id="{6FEA80D0-9B7A-4961-BB74-FB8BEFE2D950}"/>
              </a:ext>
            </a:extLst>
          </p:cNvPr>
          <p:cNvSpPr txBox="1"/>
          <p:nvPr/>
        </p:nvSpPr>
        <p:spPr>
          <a:xfrm>
            <a:off x="5236138" y="4108621"/>
            <a:ext cx="98298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125" dirty="0">
                <a:solidFill>
                  <a:srgbClr val="FFFFFF"/>
                </a:solidFill>
                <a:latin typeface="Calibri"/>
                <a:cs typeface="Calibri"/>
              </a:rPr>
              <a:t>Społeczność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7" name="object 19">
            <a:extLst>
              <a:ext uri="{FF2B5EF4-FFF2-40B4-BE49-F238E27FC236}">
                <a16:creationId xmlns:a16="http://schemas.microsoft.com/office/drawing/2014/main" id="{304AD192-7DF9-4D63-9678-3F4CA49D40D9}"/>
              </a:ext>
            </a:extLst>
          </p:cNvPr>
          <p:cNvGrpSpPr/>
          <p:nvPr/>
        </p:nvGrpSpPr>
        <p:grpSpPr>
          <a:xfrm>
            <a:off x="6333087" y="3353634"/>
            <a:ext cx="1427480" cy="1102995"/>
            <a:chOff x="4377287" y="2339869"/>
            <a:chExt cx="1427480" cy="1102995"/>
          </a:xfrm>
        </p:grpSpPr>
        <p:sp>
          <p:nvSpPr>
            <p:cNvPr id="18" name="object 20">
              <a:extLst>
                <a:ext uri="{FF2B5EF4-FFF2-40B4-BE49-F238E27FC236}">
                  <a16:creationId xmlns:a16="http://schemas.microsoft.com/office/drawing/2014/main" id="{7C289AF4-7589-4EFD-97FF-64CAD5B4B3D6}"/>
                </a:ext>
              </a:extLst>
            </p:cNvPr>
            <p:cNvSpPr/>
            <p:nvPr/>
          </p:nvSpPr>
          <p:spPr>
            <a:xfrm>
              <a:off x="4377287" y="2339869"/>
              <a:ext cx="923925" cy="832485"/>
            </a:xfrm>
            <a:custGeom>
              <a:avLst/>
              <a:gdLst/>
              <a:ahLst/>
              <a:cxnLst/>
              <a:rect l="l" t="t" r="r" b="b"/>
              <a:pathLst>
                <a:path w="923925" h="832485">
                  <a:moveTo>
                    <a:pt x="237731" y="0"/>
                  </a:moveTo>
                  <a:lnTo>
                    <a:pt x="0" y="17818"/>
                  </a:lnTo>
                  <a:lnTo>
                    <a:pt x="17818" y="255549"/>
                  </a:lnTo>
                  <a:lnTo>
                    <a:pt x="61810" y="204444"/>
                  </a:lnTo>
                  <a:lnTo>
                    <a:pt x="791641" y="832485"/>
                  </a:lnTo>
                  <a:lnTo>
                    <a:pt x="923594" y="679145"/>
                  </a:lnTo>
                  <a:lnTo>
                    <a:pt x="193751" y="51104"/>
                  </a:lnTo>
                  <a:lnTo>
                    <a:pt x="237731" y="0"/>
                  </a:lnTo>
                  <a:close/>
                </a:path>
              </a:pathLst>
            </a:custGeom>
            <a:solidFill>
              <a:srgbClr val="84AA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1">
              <a:extLst>
                <a:ext uri="{FF2B5EF4-FFF2-40B4-BE49-F238E27FC236}">
                  <a16:creationId xmlns:a16="http://schemas.microsoft.com/office/drawing/2014/main" id="{B8052A1A-E03D-4DB2-A728-DA210D5DE96B}"/>
                </a:ext>
              </a:extLst>
            </p:cNvPr>
            <p:cNvSpPr/>
            <p:nvPr/>
          </p:nvSpPr>
          <p:spPr>
            <a:xfrm>
              <a:off x="4678222" y="2761671"/>
              <a:ext cx="1113790" cy="668020"/>
            </a:xfrm>
            <a:custGeom>
              <a:avLst/>
              <a:gdLst/>
              <a:ahLst/>
              <a:cxnLst/>
              <a:rect l="l" t="t" r="r" b="b"/>
              <a:pathLst>
                <a:path w="1113789" h="668020">
                  <a:moveTo>
                    <a:pt x="1046556" y="0"/>
                  </a:moveTo>
                  <a:lnTo>
                    <a:pt x="66802" y="0"/>
                  </a:lnTo>
                  <a:lnTo>
                    <a:pt x="40799" y="5249"/>
                  </a:lnTo>
                  <a:lnTo>
                    <a:pt x="19565" y="19565"/>
                  </a:lnTo>
                  <a:lnTo>
                    <a:pt x="5249" y="40799"/>
                  </a:lnTo>
                  <a:lnTo>
                    <a:pt x="0" y="66801"/>
                  </a:lnTo>
                  <a:lnTo>
                    <a:pt x="0" y="601217"/>
                  </a:lnTo>
                  <a:lnTo>
                    <a:pt x="5249" y="627220"/>
                  </a:lnTo>
                  <a:lnTo>
                    <a:pt x="19565" y="648454"/>
                  </a:lnTo>
                  <a:lnTo>
                    <a:pt x="40799" y="662770"/>
                  </a:lnTo>
                  <a:lnTo>
                    <a:pt x="66802" y="668019"/>
                  </a:lnTo>
                  <a:lnTo>
                    <a:pt x="1046556" y="668019"/>
                  </a:lnTo>
                  <a:lnTo>
                    <a:pt x="1072558" y="662770"/>
                  </a:lnTo>
                  <a:lnTo>
                    <a:pt x="1093792" y="648454"/>
                  </a:lnTo>
                  <a:lnTo>
                    <a:pt x="1108108" y="627220"/>
                  </a:lnTo>
                  <a:lnTo>
                    <a:pt x="1113358" y="601217"/>
                  </a:lnTo>
                  <a:lnTo>
                    <a:pt x="1113358" y="66801"/>
                  </a:lnTo>
                  <a:lnTo>
                    <a:pt x="1108108" y="40799"/>
                  </a:lnTo>
                  <a:lnTo>
                    <a:pt x="1093792" y="19565"/>
                  </a:lnTo>
                  <a:lnTo>
                    <a:pt x="1072558" y="5249"/>
                  </a:lnTo>
                  <a:lnTo>
                    <a:pt x="1046556" y="0"/>
                  </a:lnTo>
                  <a:close/>
                </a:path>
              </a:pathLst>
            </a:custGeom>
            <a:solidFill>
              <a:srgbClr val="84AA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2">
              <a:extLst>
                <a:ext uri="{FF2B5EF4-FFF2-40B4-BE49-F238E27FC236}">
                  <a16:creationId xmlns:a16="http://schemas.microsoft.com/office/drawing/2014/main" id="{F7C0CEE6-4AAB-466C-AAB5-B65B3EBADE0A}"/>
                </a:ext>
              </a:extLst>
            </p:cNvPr>
            <p:cNvSpPr/>
            <p:nvPr/>
          </p:nvSpPr>
          <p:spPr>
            <a:xfrm>
              <a:off x="4678222" y="2761671"/>
              <a:ext cx="1113790" cy="668020"/>
            </a:xfrm>
            <a:custGeom>
              <a:avLst/>
              <a:gdLst/>
              <a:ahLst/>
              <a:cxnLst/>
              <a:rect l="l" t="t" r="r" b="b"/>
              <a:pathLst>
                <a:path w="1113789" h="668020">
                  <a:moveTo>
                    <a:pt x="0" y="66801"/>
                  </a:moveTo>
                  <a:lnTo>
                    <a:pt x="5249" y="40799"/>
                  </a:lnTo>
                  <a:lnTo>
                    <a:pt x="19565" y="19565"/>
                  </a:lnTo>
                  <a:lnTo>
                    <a:pt x="40799" y="5249"/>
                  </a:lnTo>
                  <a:lnTo>
                    <a:pt x="66802" y="0"/>
                  </a:lnTo>
                  <a:lnTo>
                    <a:pt x="1046556" y="0"/>
                  </a:lnTo>
                  <a:lnTo>
                    <a:pt x="1072558" y="5249"/>
                  </a:lnTo>
                  <a:lnTo>
                    <a:pt x="1093792" y="19565"/>
                  </a:lnTo>
                  <a:lnTo>
                    <a:pt x="1108108" y="40799"/>
                  </a:lnTo>
                  <a:lnTo>
                    <a:pt x="1113358" y="66801"/>
                  </a:lnTo>
                  <a:lnTo>
                    <a:pt x="1113358" y="601217"/>
                  </a:lnTo>
                  <a:lnTo>
                    <a:pt x="1108108" y="627220"/>
                  </a:lnTo>
                  <a:lnTo>
                    <a:pt x="1093792" y="648454"/>
                  </a:lnTo>
                  <a:lnTo>
                    <a:pt x="1072558" y="662770"/>
                  </a:lnTo>
                  <a:lnTo>
                    <a:pt x="1046556" y="668019"/>
                  </a:lnTo>
                  <a:lnTo>
                    <a:pt x="66802" y="668019"/>
                  </a:lnTo>
                  <a:lnTo>
                    <a:pt x="40799" y="662770"/>
                  </a:lnTo>
                  <a:lnTo>
                    <a:pt x="19565" y="648454"/>
                  </a:lnTo>
                  <a:lnTo>
                    <a:pt x="5249" y="627220"/>
                  </a:lnTo>
                  <a:lnTo>
                    <a:pt x="0" y="601217"/>
                  </a:lnTo>
                  <a:lnTo>
                    <a:pt x="0" y="66801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3">
            <a:extLst>
              <a:ext uri="{FF2B5EF4-FFF2-40B4-BE49-F238E27FC236}">
                <a16:creationId xmlns:a16="http://schemas.microsoft.com/office/drawing/2014/main" id="{ACBCCF2A-C9F5-4B6B-A82D-907FD8D8DF6B}"/>
              </a:ext>
            </a:extLst>
          </p:cNvPr>
          <p:cNvSpPr txBox="1"/>
          <p:nvPr/>
        </p:nvSpPr>
        <p:spPr>
          <a:xfrm>
            <a:off x="6741495" y="3990356"/>
            <a:ext cx="89852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105" dirty="0">
                <a:solidFill>
                  <a:srgbClr val="FFFFFF"/>
                </a:solidFill>
                <a:latin typeface="Calibri"/>
                <a:cs typeface="Calibri"/>
              </a:rPr>
              <a:t>Środowisko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Prostokąt 21">
            <a:extLst>
              <a:ext uri="{FF2B5EF4-FFF2-40B4-BE49-F238E27FC236}">
                <a16:creationId xmlns:a16="http://schemas.microsoft.com/office/drawing/2014/main" id="{67AC5C9D-270A-4881-87EF-7252DA6CBB22}"/>
              </a:ext>
            </a:extLst>
          </p:cNvPr>
          <p:cNvSpPr/>
          <p:nvPr/>
        </p:nvSpPr>
        <p:spPr>
          <a:xfrm>
            <a:off x="2733675" y="5726542"/>
            <a:ext cx="6724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lang="pl-PL" b="1" dirty="0">
                <a:solidFill>
                  <a:srgbClr val="7B95A8"/>
                </a:solidFill>
                <a:latin typeface="Trebuchet MS"/>
                <a:cs typeface="Trebuchet MS"/>
              </a:rPr>
              <a:t>Trzy</a:t>
            </a:r>
            <a:r>
              <a:rPr lang="pl-PL" b="1" spc="-3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7B95A8"/>
                </a:solidFill>
                <a:latin typeface="Trebuchet MS"/>
                <a:cs typeface="Trebuchet MS"/>
              </a:rPr>
              <a:t>filary</a:t>
            </a:r>
            <a:r>
              <a:rPr lang="pl-PL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7B95A8"/>
                </a:solidFill>
                <a:latin typeface="Trebuchet MS"/>
                <a:cs typeface="Trebuchet MS"/>
              </a:rPr>
              <a:t>zrównoważonego</a:t>
            </a:r>
            <a:r>
              <a:rPr lang="pl-PL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7B95A8"/>
                </a:solidFill>
                <a:latin typeface="Trebuchet MS"/>
                <a:cs typeface="Trebuchet MS"/>
              </a:rPr>
              <a:t>rozwoju</a:t>
            </a:r>
            <a:r>
              <a:rPr lang="pl-PL" b="1" spc="-1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7B95A8"/>
                </a:solidFill>
                <a:latin typeface="Trebuchet MS"/>
                <a:cs typeface="Trebuchet MS"/>
              </a:rPr>
              <a:t>(</a:t>
            </a:r>
            <a:r>
              <a:rPr lang="pl-PL" b="1" dirty="0" err="1">
                <a:solidFill>
                  <a:srgbClr val="7B95A8"/>
                </a:solidFill>
                <a:latin typeface="Trebuchet MS"/>
                <a:cs typeface="Trebuchet MS"/>
              </a:rPr>
              <a:t>Purvis</a:t>
            </a:r>
            <a:r>
              <a:rPr lang="pl-PL"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7B95A8"/>
                </a:solidFill>
                <a:latin typeface="Trebuchet MS"/>
                <a:cs typeface="Trebuchet MS"/>
              </a:rPr>
              <a:t>i</a:t>
            </a:r>
            <a:r>
              <a:rPr lang="pl-PL" b="1" spc="-2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7B95A8"/>
                </a:solidFill>
                <a:latin typeface="Trebuchet MS"/>
                <a:cs typeface="Trebuchet MS"/>
              </a:rPr>
              <a:t>in.</a:t>
            </a:r>
            <a:r>
              <a:rPr lang="pl-PL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7B95A8"/>
                </a:solidFill>
                <a:latin typeface="Trebuchet MS"/>
                <a:cs typeface="Trebuchet MS"/>
              </a:rPr>
              <a:t>2018)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16290716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10">
            <a:extLst>
              <a:ext uri="{FF2B5EF4-FFF2-40B4-BE49-F238E27FC236}">
                <a16:creationId xmlns:a16="http://schemas.microsoft.com/office/drawing/2014/main" id="{481B75B6-B266-444F-8769-C7678ED5E60A}"/>
              </a:ext>
            </a:extLst>
          </p:cNvPr>
          <p:cNvSpPr/>
          <p:nvPr/>
        </p:nvSpPr>
        <p:spPr>
          <a:xfrm>
            <a:off x="2601142" y="1508327"/>
            <a:ext cx="2879725" cy="1238250"/>
          </a:xfrm>
          <a:custGeom>
            <a:avLst/>
            <a:gdLst/>
            <a:ahLst/>
            <a:cxnLst/>
            <a:rect l="l" t="t" r="r" b="b"/>
            <a:pathLst>
              <a:path w="2879725" h="1238250">
                <a:moveTo>
                  <a:pt x="2879725" y="0"/>
                </a:moveTo>
                <a:lnTo>
                  <a:pt x="206362" y="0"/>
                </a:lnTo>
                <a:lnTo>
                  <a:pt x="159045" y="5450"/>
                </a:lnTo>
                <a:lnTo>
                  <a:pt x="115609" y="20975"/>
                </a:lnTo>
                <a:lnTo>
                  <a:pt x="77293" y="45335"/>
                </a:lnTo>
                <a:lnTo>
                  <a:pt x="45335" y="77293"/>
                </a:lnTo>
                <a:lnTo>
                  <a:pt x="20975" y="115609"/>
                </a:lnTo>
                <a:lnTo>
                  <a:pt x="5450" y="159045"/>
                </a:lnTo>
                <a:lnTo>
                  <a:pt x="0" y="206362"/>
                </a:lnTo>
                <a:lnTo>
                  <a:pt x="0" y="1238135"/>
                </a:lnTo>
                <a:lnTo>
                  <a:pt x="2879725" y="1238135"/>
                </a:lnTo>
                <a:lnTo>
                  <a:pt x="2879725" y="0"/>
                </a:lnTo>
                <a:close/>
              </a:path>
            </a:pathLst>
          </a:custGeom>
          <a:solidFill>
            <a:srgbClr val="84AA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11">
            <a:extLst>
              <a:ext uri="{FF2B5EF4-FFF2-40B4-BE49-F238E27FC236}">
                <a16:creationId xmlns:a16="http://schemas.microsoft.com/office/drawing/2014/main" id="{92BE321E-8749-459A-99E3-E89DBEBA7592}"/>
              </a:ext>
            </a:extLst>
          </p:cNvPr>
          <p:cNvSpPr txBox="1"/>
          <p:nvPr/>
        </p:nvSpPr>
        <p:spPr>
          <a:xfrm>
            <a:off x="3084766" y="1802367"/>
            <a:ext cx="1910714" cy="31623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08585" marR="5080" indent="-96520">
              <a:lnSpc>
                <a:spcPts val="1090"/>
              </a:lnSpc>
              <a:spcBef>
                <a:spcPts val="220"/>
              </a:spcBef>
            </a:pPr>
            <a:r>
              <a:rPr sz="1000" spc="105" dirty="0">
                <a:solidFill>
                  <a:srgbClr val="FFFFFF"/>
                </a:solidFill>
                <a:latin typeface="Calibri"/>
                <a:cs typeface="Calibri"/>
              </a:rPr>
              <a:t>Ochrona</a:t>
            </a:r>
            <a:r>
              <a:rPr sz="10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90" dirty="0">
                <a:solidFill>
                  <a:srgbClr val="FFFFFF"/>
                </a:solidFill>
                <a:latin typeface="Calibri"/>
                <a:cs typeface="Calibri"/>
              </a:rPr>
              <a:t>stanu</a:t>
            </a:r>
            <a:r>
              <a:rPr sz="100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100" dirty="0">
                <a:solidFill>
                  <a:srgbClr val="FFFFFF"/>
                </a:solidFill>
                <a:latin typeface="Calibri"/>
                <a:cs typeface="Calibri"/>
              </a:rPr>
              <a:t>ekosystemów</a:t>
            </a:r>
            <a:r>
              <a:rPr sz="100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5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00" spc="90" dirty="0">
                <a:solidFill>
                  <a:srgbClr val="FFFFFF"/>
                </a:solidFill>
                <a:latin typeface="Calibri"/>
                <a:cs typeface="Calibri"/>
              </a:rPr>
              <a:t> różnorodności</a:t>
            </a:r>
            <a:r>
              <a:rPr sz="10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80" dirty="0">
                <a:solidFill>
                  <a:srgbClr val="FFFFFF"/>
                </a:solidFill>
                <a:latin typeface="Calibri"/>
                <a:cs typeface="Calibri"/>
              </a:rPr>
              <a:t>biologicznej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5" name="object 12">
            <a:extLst>
              <a:ext uri="{FF2B5EF4-FFF2-40B4-BE49-F238E27FC236}">
                <a16:creationId xmlns:a16="http://schemas.microsoft.com/office/drawing/2014/main" id="{25266E1D-F4D8-4C60-B6D9-6D3813D9BB7C}"/>
              </a:ext>
            </a:extLst>
          </p:cNvPr>
          <p:cNvGrpSpPr/>
          <p:nvPr/>
        </p:nvGrpSpPr>
        <p:grpSpPr>
          <a:xfrm>
            <a:off x="5468165" y="1495631"/>
            <a:ext cx="2905125" cy="1263650"/>
            <a:chOff x="3587113" y="4473962"/>
            <a:chExt cx="2905125" cy="1263650"/>
          </a:xfrm>
        </p:grpSpPr>
        <p:sp>
          <p:nvSpPr>
            <p:cNvPr id="6" name="object 13">
              <a:extLst>
                <a:ext uri="{FF2B5EF4-FFF2-40B4-BE49-F238E27FC236}">
                  <a16:creationId xmlns:a16="http://schemas.microsoft.com/office/drawing/2014/main" id="{7462C4F4-4700-4123-9654-874CF818048E}"/>
                </a:ext>
              </a:extLst>
            </p:cNvPr>
            <p:cNvSpPr/>
            <p:nvPr/>
          </p:nvSpPr>
          <p:spPr>
            <a:xfrm>
              <a:off x="3599813" y="4486663"/>
              <a:ext cx="2879725" cy="1238250"/>
            </a:xfrm>
            <a:custGeom>
              <a:avLst/>
              <a:gdLst/>
              <a:ahLst/>
              <a:cxnLst/>
              <a:rect l="l" t="t" r="r" b="b"/>
              <a:pathLst>
                <a:path w="2879725" h="1238250">
                  <a:moveTo>
                    <a:pt x="2673362" y="0"/>
                  </a:moveTo>
                  <a:lnTo>
                    <a:pt x="0" y="0"/>
                  </a:lnTo>
                  <a:lnTo>
                    <a:pt x="0" y="1238135"/>
                  </a:lnTo>
                  <a:lnTo>
                    <a:pt x="2879725" y="1238135"/>
                  </a:lnTo>
                  <a:lnTo>
                    <a:pt x="2879725" y="206362"/>
                  </a:lnTo>
                  <a:lnTo>
                    <a:pt x="2874274" y="159045"/>
                  </a:lnTo>
                  <a:lnTo>
                    <a:pt x="2858749" y="115609"/>
                  </a:lnTo>
                  <a:lnTo>
                    <a:pt x="2834389" y="77293"/>
                  </a:lnTo>
                  <a:lnTo>
                    <a:pt x="2802431" y="45335"/>
                  </a:lnTo>
                  <a:lnTo>
                    <a:pt x="2764115" y="20975"/>
                  </a:lnTo>
                  <a:lnTo>
                    <a:pt x="2720679" y="5450"/>
                  </a:lnTo>
                  <a:lnTo>
                    <a:pt x="2673362" y="0"/>
                  </a:lnTo>
                  <a:close/>
                </a:path>
              </a:pathLst>
            </a:custGeom>
            <a:solidFill>
              <a:srgbClr val="7B95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14">
              <a:extLst>
                <a:ext uri="{FF2B5EF4-FFF2-40B4-BE49-F238E27FC236}">
                  <a16:creationId xmlns:a16="http://schemas.microsoft.com/office/drawing/2014/main" id="{3029BB4D-6ED6-4E48-A79E-5EE0AA6FB360}"/>
                </a:ext>
              </a:extLst>
            </p:cNvPr>
            <p:cNvSpPr/>
            <p:nvPr/>
          </p:nvSpPr>
          <p:spPr>
            <a:xfrm>
              <a:off x="3599813" y="4486662"/>
              <a:ext cx="2879725" cy="1238250"/>
            </a:xfrm>
            <a:custGeom>
              <a:avLst/>
              <a:gdLst/>
              <a:ahLst/>
              <a:cxnLst/>
              <a:rect l="l" t="t" r="r" b="b"/>
              <a:pathLst>
                <a:path w="2879725" h="1238250">
                  <a:moveTo>
                    <a:pt x="0" y="0"/>
                  </a:moveTo>
                  <a:lnTo>
                    <a:pt x="2673362" y="0"/>
                  </a:lnTo>
                  <a:lnTo>
                    <a:pt x="2720679" y="5450"/>
                  </a:lnTo>
                  <a:lnTo>
                    <a:pt x="2764115" y="20975"/>
                  </a:lnTo>
                  <a:lnTo>
                    <a:pt x="2802431" y="45335"/>
                  </a:lnTo>
                  <a:lnTo>
                    <a:pt x="2834389" y="77293"/>
                  </a:lnTo>
                  <a:lnTo>
                    <a:pt x="2858749" y="115609"/>
                  </a:lnTo>
                  <a:lnTo>
                    <a:pt x="2874274" y="159045"/>
                  </a:lnTo>
                  <a:lnTo>
                    <a:pt x="2879725" y="206362"/>
                  </a:lnTo>
                  <a:lnTo>
                    <a:pt x="2879725" y="1238135"/>
                  </a:lnTo>
                  <a:lnTo>
                    <a:pt x="0" y="1238135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15">
            <a:extLst>
              <a:ext uri="{FF2B5EF4-FFF2-40B4-BE49-F238E27FC236}">
                <a16:creationId xmlns:a16="http://schemas.microsoft.com/office/drawing/2014/main" id="{2E85695B-81AE-402F-8A84-AD12D99EF594}"/>
              </a:ext>
            </a:extLst>
          </p:cNvPr>
          <p:cNvSpPr txBox="1"/>
          <p:nvPr/>
        </p:nvSpPr>
        <p:spPr>
          <a:xfrm>
            <a:off x="5629211" y="1732708"/>
            <a:ext cx="2582545" cy="454659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 algn="ctr">
              <a:lnSpc>
                <a:spcPts val="1090"/>
              </a:lnSpc>
              <a:spcBef>
                <a:spcPts val="220"/>
              </a:spcBef>
            </a:pPr>
            <a:r>
              <a:rPr sz="1000" spc="110" dirty="0">
                <a:solidFill>
                  <a:srgbClr val="FFFFFF"/>
                </a:solidFill>
                <a:latin typeface="Calibri"/>
                <a:cs typeface="Calibri"/>
              </a:rPr>
              <a:t>Poprawa</a:t>
            </a:r>
            <a:r>
              <a:rPr sz="100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100" dirty="0">
                <a:solidFill>
                  <a:srgbClr val="FFFFFF"/>
                </a:solidFill>
                <a:latin typeface="Calibri"/>
                <a:cs typeface="Calibri"/>
              </a:rPr>
              <a:t>funkcjonowania</a:t>
            </a:r>
            <a:r>
              <a:rPr sz="10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100" dirty="0">
                <a:solidFill>
                  <a:srgbClr val="FFFFFF"/>
                </a:solidFill>
                <a:latin typeface="Calibri"/>
                <a:cs typeface="Calibri"/>
              </a:rPr>
              <a:t>ekosystemów</a:t>
            </a:r>
            <a:r>
              <a:rPr sz="10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5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00" spc="110" dirty="0">
                <a:solidFill>
                  <a:srgbClr val="FFFFFF"/>
                </a:solidFill>
                <a:latin typeface="Calibri"/>
                <a:cs typeface="Calibri"/>
              </a:rPr>
              <a:t> promowanie</a:t>
            </a:r>
            <a:r>
              <a:rPr sz="100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114" dirty="0">
                <a:solidFill>
                  <a:srgbClr val="FFFFFF"/>
                </a:solidFill>
                <a:latin typeface="Calibri"/>
                <a:cs typeface="Calibri"/>
              </a:rPr>
              <a:t>usług</a:t>
            </a:r>
            <a:r>
              <a:rPr sz="100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110" dirty="0">
                <a:solidFill>
                  <a:srgbClr val="FFFFFF"/>
                </a:solidFill>
                <a:latin typeface="Calibri"/>
                <a:cs typeface="Calibri"/>
              </a:rPr>
              <a:t>związanych</a:t>
            </a:r>
            <a:r>
              <a:rPr sz="10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75" dirty="0">
                <a:solidFill>
                  <a:srgbClr val="FFFFFF"/>
                </a:solidFill>
                <a:latin typeface="Calibri"/>
                <a:cs typeface="Calibri"/>
              </a:rPr>
              <a:t>z </a:t>
            </a:r>
            <a:r>
              <a:rPr sz="1000" spc="85" dirty="0">
                <a:solidFill>
                  <a:srgbClr val="FFFFFF"/>
                </a:solidFill>
                <a:latin typeface="Calibri"/>
                <a:cs typeface="Calibri"/>
              </a:rPr>
              <a:t>krajobrazem</a:t>
            </a:r>
            <a:endParaRPr sz="1000" dirty="0">
              <a:latin typeface="Calibri"/>
              <a:cs typeface="Calibri"/>
            </a:endParaRPr>
          </a:p>
        </p:txBody>
      </p:sp>
      <p:grpSp>
        <p:nvGrpSpPr>
          <p:cNvPr id="9" name="object 16">
            <a:extLst>
              <a:ext uri="{FF2B5EF4-FFF2-40B4-BE49-F238E27FC236}">
                <a16:creationId xmlns:a16="http://schemas.microsoft.com/office/drawing/2014/main" id="{9E63E2E3-F81E-4C2F-95C3-8B72B18F8498}"/>
              </a:ext>
            </a:extLst>
          </p:cNvPr>
          <p:cNvGrpSpPr/>
          <p:nvPr/>
        </p:nvGrpSpPr>
        <p:grpSpPr>
          <a:xfrm>
            <a:off x="2588440" y="2733760"/>
            <a:ext cx="2905125" cy="1263650"/>
            <a:chOff x="707388" y="5712091"/>
            <a:chExt cx="2905125" cy="1263650"/>
          </a:xfrm>
        </p:grpSpPr>
        <p:sp>
          <p:nvSpPr>
            <p:cNvPr id="10" name="object 17">
              <a:extLst>
                <a:ext uri="{FF2B5EF4-FFF2-40B4-BE49-F238E27FC236}">
                  <a16:creationId xmlns:a16="http://schemas.microsoft.com/office/drawing/2014/main" id="{7B054C0B-36FD-4BAA-9856-5BBDD5B66A47}"/>
                </a:ext>
              </a:extLst>
            </p:cNvPr>
            <p:cNvSpPr/>
            <p:nvPr/>
          </p:nvSpPr>
          <p:spPr>
            <a:xfrm>
              <a:off x="720088" y="5724791"/>
              <a:ext cx="2879725" cy="1238250"/>
            </a:xfrm>
            <a:custGeom>
              <a:avLst/>
              <a:gdLst/>
              <a:ahLst/>
              <a:cxnLst/>
              <a:rect l="l" t="t" r="r" b="b"/>
              <a:pathLst>
                <a:path w="2879725" h="1238250">
                  <a:moveTo>
                    <a:pt x="2879725" y="0"/>
                  </a:moveTo>
                  <a:lnTo>
                    <a:pt x="0" y="0"/>
                  </a:lnTo>
                  <a:lnTo>
                    <a:pt x="0" y="1031773"/>
                  </a:lnTo>
                  <a:lnTo>
                    <a:pt x="5450" y="1079090"/>
                  </a:lnTo>
                  <a:lnTo>
                    <a:pt x="20975" y="1122525"/>
                  </a:lnTo>
                  <a:lnTo>
                    <a:pt x="45335" y="1160842"/>
                  </a:lnTo>
                  <a:lnTo>
                    <a:pt x="77293" y="1192799"/>
                  </a:lnTo>
                  <a:lnTo>
                    <a:pt x="115609" y="1217160"/>
                  </a:lnTo>
                  <a:lnTo>
                    <a:pt x="159045" y="1232685"/>
                  </a:lnTo>
                  <a:lnTo>
                    <a:pt x="206362" y="1238135"/>
                  </a:lnTo>
                  <a:lnTo>
                    <a:pt x="2879725" y="1238135"/>
                  </a:lnTo>
                  <a:lnTo>
                    <a:pt x="2879725" y="0"/>
                  </a:lnTo>
                  <a:close/>
                </a:path>
              </a:pathLst>
            </a:custGeom>
            <a:solidFill>
              <a:srgbClr val="7B95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8">
              <a:extLst>
                <a:ext uri="{FF2B5EF4-FFF2-40B4-BE49-F238E27FC236}">
                  <a16:creationId xmlns:a16="http://schemas.microsoft.com/office/drawing/2014/main" id="{633E58F4-C54E-46B3-9FCF-7509C6311DD6}"/>
                </a:ext>
              </a:extLst>
            </p:cNvPr>
            <p:cNvSpPr/>
            <p:nvPr/>
          </p:nvSpPr>
          <p:spPr>
            <a:xfrm>
              <a:off x="720088" y="5724791"/>
              <a:ext cx="2879725" cy="1238250"/>
            </a:xfrm>
            <a:custGeom>
              <a:avLst/>
              <a:gdLst/>
              <a:ahLst/>
              <a:cxnLst/>
              <a:rect l="l" t="t" r="r" b="b"/>
              <a:pathLst>
                <a:path w="2879725" h="1238250">
                  <a:moveTo>
                    <a:pt x="2879725" y="1238135"/>
                  </a:moveTo>
                  <a:lnTo>
                    <a:pt x="206362" y="1238135"/>
                  </a:lnTo>
                  <a:lnTo>
                    <a:pt x="159045" y="1232685"/>
                  </a:lnTo>
                  <a:lnTo>
                    <a:pt x="115609" y="1217160"/>
                  </a:lnTo>
                  <a:lnTo>
                    <a:pt x="77293" y="1192799"/>
                  </a:lnTo>
                  <a:lnTo>
                    <a:pt x="45335" y="1160842"/>
                  </a:lnTo>
                  <a:lnTo>
                    <a:pt x="20975" y="1122525"/>
                  </a:lnTo>
                  <a:lnTo>
                    <a:pt x="5450" y="1079090"/>
                  </a:lnTo>
                  <a:lnTo>
                    <a:pt x="0" y="1031773"/>
                  </a:lnTo>
                  <a:lnTo>
                    <a:pt x="0" y="0"/>
                  </a:lnTo>
                  <a:lnTo>
                    <a:pt x="2879725" y="0"/>
                  </a:lnTo>
                  <a:lnTo>
                    <a:pt x="2879725" y="1238135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9">
            <a:extLst>
              <a:ext uri="{FF2B5EF4-FFF2-40B4-BE49-F238E27FC236}">
                <a16:creationId xmlns:a16="http://schemas.microsoft.com/office/drawing/2014/main" id="{832DF7E6-F947-4408-8126-8322E589A9D6}"/>
              </a:ext>
            </a:extLst>
          </p:cNvPr>
          <p:cNvSpPr txBox="1"/>
          <p:nvPr/>
        </p:nvSpPr>
        <p:spPr>
          <a:xfrm>
            <a:off x="2825686" y="3350031"/>
            <a:ext cx="2428875" cy="29431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145"/>
              </a:lnSpc>
              <a:spcBef>
                <a:spcPts val="95"/>
              </a:spcBef>
            </a:pPr>
            <a:r>
              <a:rPr sz="1000" spc="110" dirty="0">
                <a:solidFill>
                  <a:srgbClr val="FFFFFF"/>
                </a:solidFill>
                <a:latin typeface="Calibri"/>
                <a:cs typeface="Calibri"/>
              </a:rPr>
              <a:t>Promowanie</a:t>
            </a:r>
            <a:r>
              <a:rPr sz="10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110" dirty="0">
                <a:solidFill>
                  <a:srgbClr val="FFFFFF"/>
                </a:solidFill>
                <a:latin typeface="Calibri"/>
                <a:cs typeface="Calibri"/>
              </a:rPr>
              <a:t>społecznego</a:t>
            </a:r>
            <a:r>
              <a:rPr sz="100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95" dirty="0">
                <a:solidFill>
                  <a:srgbClr val="FFFFFF"/>
                </a:solidFill>
                <a:latin typeface="Calibri"/>
                <a:cs typeface="Calibri"/>
              </a:rPr>
              <a:t>dobrobytu</a:t>
            </a:r>
            <a:r>
              <a:rPr sz="100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5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sz="1000">
              <a:latin typeface="Calibri"/>
              <a:cs typeface="Calibri"/>
            </a:endParaRPr>
          </a:p>
          <a:p>
            <a:pPr marL="1905" algn="ctr">
              <a:lnSpc>
                <a:spcPts val="1145"/>
              </a:lnSpc>
            </a:pPr>
            <a:r>
              <a:rPr sz="1000" spc="85" dirty="0">
                <a:solidFill>
                  <a:srgbClr val="FFFFFF"/>
                </a:solidFill>
                <a:latin typeface="Calibri"/>
                <a:cs typeface="Calibri"/>
              </a:rPr>
              <a:t>zdrowia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3" name="object 20">
            <a:extLst>
              <a:ext uri="{FF2B5EF4-FFF2-40B4-BE49-F238E27FC236}">
                <a16:creationId xmlns:a16="http://schemas.microsoft.com/office/drawing/2014/main" id="{A6EC88C2-FE43-41A3-B0E4-FD5D4FE248BA}"/>
              </a:ext>
            </a:extLst>
          </p:cNvPr>
          <p:cNvGrpSpPr/>
          <p:nvPr/>
        </p:nvGrpSpPr>
        <p:grpSpPr>
          <a:xfrm>
            <a:off x="5468167" y="2733762"/>
            <a:ext cx="2905125" cy="1263650"/>
            <a:chOff x="3587115" y="5712093"/>
            <a:chExt cx="2905125" cy="1263650"/>
          </a:xfrm>
        </p:grpSpPr>
        <p:sp>
          <p:nvSpPr>
            <p:cNvPr id="14" name="object 21">
              <a:extLst>
                <a:ext uri="{FF2B5EF4-FFF2-40B4-BE49-F238E27FC236}">
                  <a16:creationId xmlns:a16="http://schemas.microsoft.com/office/drawing/2014/main" id="{EDF587DB-31C4-4BF6-A0DD-5249AEAE3582}"/>
                </a:ext>
              </a:extLst>
            </p:cNvPr>
            <p:cNvSpPr/>
            <p:nvPr/>
          </p:nvSpPr>
          <p:spPr>
            <a:xfrm>
              <a:off x="3599815" y="5724793"/>
              <a:ext cx="2879725" cy="1238250"/>
            </a:xfrm>
            <a:custGeom>
              <a:avLst/>
              <a:gdLst/>
              <a:ahLst/>
              <a:cxnLst/>
              <a:rect l="l" t="t" r="r" b="b"/>
              <a:pathLst>
                <a:path w="2879725" h="1238250">
                  <a:moveTo>
                    <a:pt x="2879725" y="0"/>
                  </a:moveTo>
                  <a:lnTo>
                    <a:pt x="0" y="0"/>
                  </a:lnTo>
                  <a:lnTo>
                    <a:pt x="0" y="1238135"/>
                  </a:lnTo>
                  <a:lnTo>
                    <a:pt x="2673362" y="1238135"/>
                  </a:lnTo>
                  <a:lnTo>
                    <a:pt x="2720679" y="1232685"/>
                  </a:lnTo>
                  <a:lnTo>
                    <a:pt x="2764115" y="1217160"/>
                  </a:lnTo>
                  <a:lnTo>
                    <a:pt x="2802431" y="1192799"/>
                  </a:lnTo>
                  <a:lnTo>
                    <a:pt x="2834389" y="1160842"/>
                  </a:lnTo>
                  <a:lnTo>
                    <a:pt x="2858749" y="1122525"/>
                  </a:lnTo>
                  <a:lnTo>
                    <a:pt x="2874274" y="1079090"/>
                  </a:lnTo>
                  <a:lnTo>
                    <a:pt x="2879725" y="1031773"/>
                  </a:lnTo>
                  <a:lnTo>
                    <a:pt x="2879725" y="0"/>
                  </a:lnTo>
                  <a:close/>
                </a:path>
              </a:pathLst>
            </a:custGeom>
            <a:solidFill>
              <a:srgbClr val="84AA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22">
              <a:extLst>
                <a:ext uri="{FF2B5EF4-FFF2-40B4-BE49-F238E27FC236}">
                  <a16:creationId xmlns:a16="http://schemas.microsoft.com/office/drawing/2014/main" id="{DF6DDDB3-AFC9-4CF1-9091-D6E23D43B2F7}"/>
                </a:ext>
              </a:extLst>
            </p:cNvPr>
            <p:cNvSpPr/>
            <p:nvPr/>
          </p:nvSpPr>
          <p:spPr>
            <a:xfrm>
              <a:off x="3599815" y="5724793"/>
              <a:ext cx="2879725" cy="1238250"/>
            </a:xfrm>
            <a:custGeom>
              <a:avLst/>
              <a:gdLst/>
              <a:ahLst/>
              <a:cxnLst/>
              <a:rect l="l" t="t" r="r" b="b"/>
              <a:pathLst>
                <a:path w="2879725" h="1238250">
                  <a:moveTo>
                    <a:pt x="2879725" y="0"/>
                  </a:moveTo>
                  <a:lnTo>
                    <a:pt x="2879725" y="1031773"/>
                  </a:lnTo>
                  <a:lnTo>
                    <a:pt x="2874274" y="1079090"/>
                  </a:lnTo>
                  <a:lnTo>
                    <a:pt x="2858749" y="1122525"/>
                  </a:lnTo>
                  <a:lnTo>
                    <a:pt x="2834389" y="1160842"/>
                  </a:lnTo>
                  <a:lnTo>
                    <a:pt x="2802431" y="1192799"/>
                  </a:lnTo>
                  <a:lnTo>
                    <a:pt x="2764115" y="1217160"/>
                  </a:lnTo>
                  <a:lnTo>
                    <a:pt x="2720679" y="1232685"/>
                  </a:lnTo>
                  <a:lnTo>
                    <a:pt x="2673362" y="1238135"/>
                  </a:lnTo>
                  <a:lnTo>
                    <a:pt x="0" y="1238135"/>
                  </a:lnTo>
                  <a:lnTo>
                    <a:pt x="0" y="0"/>
                  </a:lnTo>
                  <a:lnTo>
                    <a:pt x="2879725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23">
            <a:extLst>
              <a:ext uri="{FF2B5EF4-FFF2-40B4-BE49-F238E27FC236}">
                <a16:creationId xmlns:a16="http://schemas.microsoft.com/office/drawing/2014/main" id="{0886FADF-2E4C-4E25-A1DC-7BBA2A685807}"/>
              </a:ext>
            </a:extLst>
          </p:cNvPr>
          <p:cNvSpPr txBox="1"/>
          <p:nvPr/>
        </p:nvSpPr>
        <p:spPr>
          <a:xfrm>
            <a:off x="5593582" y="3280373"/>
            <a:ext cx="2655570" cy="454659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065" marR="5080" indent="-1905" algn="ctr">
              <a:lnSpc>
                <a:spcPts val="1090"/>
              </a:lnSpc>
              <a:spcBef>
                <a:spcPts val="220"/>
              </a:spcBef>
            </a:pPr>
            <a:r>
              <a:rPr sz="1000" spc="85" dirty="0">
                <a:solidFill>
                  <a:srgbClr val="FFFFFF"/>
                </a:solidFill>
                <a:latin typeface="Calibri"/>
                <a:cs typeface="Calibri"/>
              </a:rPr>
              <a:t>Wspieranie</a:t>
            </a:r>
            <a:r>
              <a:rPr sz="10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90" dirty="0">
                <a:solidFill>
                  <a:srgbClr val="FFFFFF"/>
                </a:solidFill>
                <a:latin typeface="Calibri"/>
                <a:cs typeface="Calibri"/>
              </a:rPr>
              <a:t>rozwoju</a:t>
            </a:r>
            <a:r>
              <a:rPr sz="10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85" dirty="0">
                <a:solidFill>
                  <a:srgbClr val="FFFFFF"/>
                </a:solidFill>
                <a:latin typeface="Calibri"/>
                <a:cs typeface="Calibri"/>
              </a:rPr>
              <a:t>gospodarki </a:t>
            </a:r>
            <a:r>
              <a:rPr sz="1000" spc="95" dirty="0">
                <a:solidFill>
                  <a:srgbClr val="FFFFFF"/>
                </a:solidFill>
                <a:latin typeface="Calibri"/>
                <a:cs typeface="Calibri"/>
              </a:rPr>
              <a:t>ekologicznej</a:t>
            </a:r>
            <a:r>
              <a:rPr sz="100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85" dirty="0">
                <a:solidFill>
                  <a:srgbClr val="FFFFFF"/>
                </a:solidFill>
                <a:latin typeface="Calibri"/>
                <a:cs typeface="Calibri"/>
              </a:rPr>
              <a:t>oraz</a:t>
            </a:r>
            <a:r>
              <a:rPr sz="100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90" dirty="0">
                <a:solidFill>
                  <a:srgbClr val="FFFFFF"/>
                </a:solidFill>
                <a:latin typeface="Calibri"/>
                <a:cs typeface="Calibri"/>
              </a:rPr>
              <a:t>zrównoważonej </a:t>
            </a:r>
            <a:r>
              <a:rPr sz="1000" spc="95" dirty="0">
                <a:solidFill>
                  <a:srgbClr val="FFFFFF"/>
                </a:solidFill>
                <a:latin typeface="Calibri"/>
                <a:cs typeface="Calibri"/>
              </a:rPr>
              <a:t>gospodarki</a:t>
            </a:r>
            <a:r>
              <a:rPr sz="1000" spc="105" dirty="0">
                <a:solidFill>
                  <a:srgbClr val="FFFFFF"/>
                </a:solidFill>
                <a:latin typeface="Calibri"/>
                <a:cs typeface="Calibri"/>
              </a:rPr>
              <a:t> gruntami</a:t>
            </a:r>
            <a:r>
              <a:rPr sz="1000" spc="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0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100" dirty="0">
                <a:solidFill>
                  <a:srgbClr val="FFFFFF"/>
                </a:solidFill>
                <a:latin typeface="Calibri"/>
                <a:cs typeface="Calibri"/>
              </a:rPr>
              <a:t>gospodarką</a:t>
            </a:r>
            <a:r>
              <a:rPr sz="1000" spc="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110" dirty="0">
                <a:solidFill>
                  <a:srgbClr val="FFFFFF"/>
                </a:solidFill>
                <a:latin typeface="Calibri"/>
                <a:cs typeface="Calibri"/>
              </a:rPr>
              <a:t>wodną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7" name="object 24">
            <a:extLst>
              <a:ext uri="{FF2B5EF4-FFF2-40B4-BE49-F238E27FC236}">
                <a16:creationId xmlns:a16="http://schemas.microsoft.com/office/drawing/2014/main" id="{C0BBCBE6-E753-4C88-8D81-4AF14F5DBC0F}"/>
              </a:ext>
            </a:extLst>
          </p:cNvPr>
          <p:cNvGrpSpPr/>
          <p:nvPr/>
        </p:nvGrpSpPr>
        <p:grpSpPr>
          <a:xfrm>
            <a:off x="4308260" y="2424234"/>
            <a:ext cx="2345690" cy="644525"/>
            <a:chOff x="2427208" y="5402565"/>
            <a:chExt cx="2345690" cy="644525"/>
          </a:xfrm>
        </p:grpSpPr>
        <p:sp>
          <p:nvSpPr>
            <p:cNvPr id="18" name="object 25">
              <a:extLst>
                <a:ext uri="{FF2B5EF4-FFF2-40B4-BE49-F238E27FC236}">
                  <a16:creationId xmlns:a16="http://schemas.microsoft.com/office/drawing/2014/main" id="{47628271-892C-4D1B-8901-68EDB525329E}"/>
                </a:ext>
              </a:extLst>
            </p:cNvPr>
            <p:cNvSpPr/>
            <p:nvPr/>
          </p:nvSpPr>
          <p:spPr>
            <a:xfrm>
              <a:off x="2439908" y="5415264"/>
              <a:ext cx="2320290" cy="619125"/>
            </a:xfrm>
            <a:custGeom>
              <a:avLst/>
              <a:gdLst/>
              <a:ahLst/>
              <a:cxnLst/>
              <a:rect l="l" t="t" r="r" b="b"/>
              <a:pathLst>
                <a:path w="2320290" h="619125">
                  <a:moveTo>
                    <a:pt x="2216632" y="0"/>
                  </a:moveTo>
                  <a:lnTo>
                    <a:pt x="103174" y="0"/>
                  </a:lnTo>
                  <a:lnTo>
                    <a:pt x="63013" y="8107"/>
                  </a:lnTo>
                  <a:lnTo>
                    <a:pt x="30218" y="30218"/>
                  </a:lnTo>
                  <a:lnTo>
                    <a:pt x="8107" y="63013"/>
                  </a:lnTo>
                  <a:lnTo>
                    <a:pt x="0" y="103174"/>
                  </a:lnTo>
                  <a:lnTo>
                    <a:pt x="0" y="515886"/>
                  </a:lnTo>
                  <a:lnTo>
                    <a:pt x="8107" y="556048"/>
                  </a:lnTo>
                  <a:lnTo>
                    <a:pt x="30218" y="588843"/>
                  </a:lnTo>
                  <a:lnTo>
                    <a:pt x="63013" y="610953"/>
                  </a:lnTo>
                  <a:lnTo>
                    <a:pt x="103174" y="619061"/>
                  </a:lnTo>
                  <a:lnTo>
                    <a:pt x="2216632" y="619061"/>
                  </a:lnTo>
                  <a:lnTo>
                    <a:pt x="2256794" y="610953"/>
                  </a:lnTo>
                  <a:lnTo>
                    <a:pt x="2289589" y="588843"/>
                  </a:lnTo>
                  <a:lnTo>
                    <a:pt x="2311699" y="556048"/>
                  </a:lnTo>
                  <a:lnTo>
                    <a:pt x="2319807" y="515886"/>
                  </a:lnTo>
                  <a:lnTo>
                    <a:pt x="2319807" y="103174"/>
                  </a:lnTo>
                  <a:lnTo>
                    <a:pt x="2311699" y="63013"/>
                  </a:lnTo>
                  <a:lnTo>
                    <a:pt x="2289589" y="30218"/>
                  </a:lnTo>
                  <a:lnTo>
                    <a:pt x="2256794" y="8107"/>
                  </a:lnTo>
                  <a:lnTo>
                    <a:pt x="2216632" y="0"/>
                  </a:lnTo>
                  <a:close/>
                </a:path>
              </a:pathLst>
            </a:custGeom>
            <a:solidFill>
              <a:srgbClr val="97C2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6">
              <a:extLst>
                <a:ext uri="{FF2B5EF4-FFF2-40B4-BE49-F238E27FC236}">
                  <a16:creationId xmlns:a16="http://schemas.microsoft.com/office/drawing/2014/main" id="{68D1A880-69CD-4287-B73B-F7797DCD1E7D}"/>
                </a:ext>
              </a:extLst>
            </p:cNvPr>
            <p:cNvSpPr/>
            <p:nvPr/>
          </p:nvSpPr>
          <p:spPr>
            <a:xfrm>
              <a:off x="2439908" y="5415265"/>
              <a:ext cx="2320290" cy="619125"/>
            </a:xfrm>
            <a:custGeom>
              <a:avLst/>
              <a:gdLst/>
              <a:ahLst/>
              <a:cxnLst/>
              <a:rect l="l" t="t" r="r" b="b"/>
              <a:pathLst>
                <a:path w="2320290" h="619125">
                  <a:moveTo>
                    <a:pt x="0" y="103174"/>
                  </a:moveTo>
                  <a:lnTo>
                    <a:pt x="8107" y="63013"/>
                  </a:lnTo>
                  <a:lnTo>
                    <a:pt x="30218" y="30218"/>
                  </a:lnTo>
                  <a:lnTo>
                    <a:pt x="63013" y="8107"/>
                  </a:lnTo>
                  <a:lnTo>
                    <a:pt x="103174" y="0"/>
                  </a:lnTo>
                  <a:lnTo>
                    <a:pt x="2216632" y="0"/>
                  </a:lnTo>
                  <a:lnTo>
                    <a:pt x="2256794" y="8107"/>
                  </a:lnTo>
                  <a:lnTo>
                    <a:pt x="2289589" y="30218"/>
                  </a:lnTo>
                  <a:lnTo>
                    <a:pt x="2311699" y="63013"/>
                  </a:lnTo>
                  <a:lnTo>
                    <a:pt x="2319807" y="103174"/>
                  </a:lnTo>
                  <a:lnTo>
                    <a:pt x="2319807" y="515886"/>
                  </a:lnTo>
                  <a:lnTo>
                    <a:pt x="2311699" y="556048"/>
                  </a:lnTo>
                  <a:lnTo>
                    <a:pt x="2289589" y="588843"/>
                  </a:lnTo>
                  <a:lnTo>
                    <a:pt x="2256794" y="610953"/>
                  </a:lnTo>
                  <a:lnTo>
                    <a:pt x="2216632" y="619061"/>
                  </a:lnTo>
                  <a:lnTo>
                    <a:pt x="103174" y="619061"/>
                  </a:lnTo>
                  <a:lnTo>
                    <a:pt x="63013" y="610953"/>
                  </a:lnTo>
                  <a:lnTo>
                    <a:pt x="30218" y="588843"/>
                  </a:lnTo>
                  <a:lnTo>
                    <a:pt x="8107" y="556048"/>
                  </a:lnTo>
                  <a:lnTo>
                    <a:pt x="0" y="515886"/>
                  </a:lnTo>
                  <a:lnTo>
                    <a:pt x="0" y="103174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7">
            <a:extLst>
              <a:ext uri="{FF2B5EF4-FFF2-40B4-BE49-F238E27FC236}">
                <a16:creationId xmlns:a16="http://schemas.microsoft.com/office/drawing/2014/main" id="{6F5BD836-2880-409A-9E1C-09F4514EB1F3}"/>
              </a:ext>
            </a:extLst>
          </p:cNvPr>
          <p:cNvSpPr txBox="1"/>
          <p:nvPr/>
        </p:nvSpPr>
        <p:spPr>
          <a:xfrm>
            <a:off x="4559460" y="2645842"/>
            <a:ext cx="184277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135" dirty="0">
                <a:solidFill>
                  <a:srgbClr val="FFFFFF"/>
                </a:solidFill>
                <a:latin typeface="Calibri"/>
                <a:cs typeface="Calibri"/>
              </a:rPr>
              <a:t>ZIELONA</a:t>
            </a:r>
            <a:r>
              <a:rPr sz="10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114" dirty="0">
                <a:solidFill>
                  <a:srgbClr val="FFFFFF"/>
                </a:solidFill>
                <a:latin typeface="Calibri"/>
                <a:cs typeface="Calibri"/>
              </a:rPr>
              <a:t>INFRASTRUKTURA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31B72A94-9D2C-40BE-839A-99EE57BD8DBC}"/>
              </a:ext>
            </a:extLst>
          </p:cNvPr>
          <p:cNvSpPr/>
          <p:nvPr/>
        </p:nvSpPr>
        <p:spPr>
          <a:xfrm>
            <a:off x="1773625" y="5709853"/>
            <a:ext cx="925721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6350" algn="just">
              <a:lnSpc>
                <a:spcPts val="1160"/>
              </a:lnSpc>
              <a:spcBef>
                <a:spcPts val="165"/>
              </a:spcBef>
            </a:pPr>
            <a:r>
              <a:rPr lang="pl-PL" sz="1200" b="1" spc="-10" dirty="0">
                <a:solidFill>
                  <a:srgbClr val="7B95A8"/>
                </a:solidFill>
                <a:latin typeface="Trebuchet MS"/>
                <a:cs typeface="Trebuchet MS"/>
              </a:rPr>
              <a:t>Rola</a:t>
            </a:r>
            <a:r>
              <a:rPr lang="pl-PL" sz="1200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spc="-10" dirty="0">
                <a:solidFill>
                  <a:srgbClr val="7B95A8"/>
                </a:solidFill>
                <a:latin typeface="Trebuchet MS"/>
                <a:cs typeface="Trebuchet MS"/>
              </a:rPr>
              <a:t>Zielonej</a:t>
            </a:r>
            <a:r>
              <a:rPr lang="pl-PL" sz="1200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spc="-10" dirty="0">
                <a:solidFill>
                  <a:srgbClr val="7B95A8"/>
                </a:solidFill>
                <a:latin typeface="Trebuchet MS"/>
                <a:cs typeface="Trebuchet MS"/>
              </a:rPr>
              <a:t>Infrastruktury</a:t>
            </a:r>
            <a:r>
              <a:rPr lang="pl-PL" sz="1200" b="1" spc="-2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dirty="0">
                <a:solidFill>
                  <a:srgbClr val="7B95A8"/>
                </a:solidFill>
                <a:latin typeface="Trebuchet MS"/>
                <a:cs typeface="Trebuchet MS"/>
              </a:rPr>
              <a:t>(dostosowane</a:t>
            </a:r>
            <a:r>
              <a:rPr lang="pl-PL" sz="1200" b="1" spc="-2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spc="-10" dirty="0">
                <a:solidFill>
                  <a:srgbClr val="7B95A8"/>
                </a:solidFill>
                <a:latin typeface="Trebuchet MS"/>
                <a:cs typeface="Trebuchet MS"/>
              </a:rPr>
              <a:t>przez</a:t>
            </a:r>
            <a:r>
              <a:rPr lang="pl-PL" sz="1200" b="1" spc="-2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dirty="0">
                <a:solidFill>
                  <a:srgbClr val="7B95A8"/>
                </a:solidFill>
                <a:latin typeface="Trebuchet MS"/>
                <a:cs typeface="Trebuchet MS"/>
              </a:rPr>
              <a:t>Komisję</a:t>
            </a:r>
            <a:r>
              <a:rPr lang="pl-PL" sz="1200"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spc="-10" dirty="0">
                <a:solidFill>
                  <a:srgbClr val="7B95A8"/>
                </a:solidFill>
                <a:latin typeface="Trebuchet MS"/>
                <a:cs typeface="Trebuchet MS"/>
              </a:rPr>
              <a:t>Europejską</a:t>
            </a:r>
            <a:r>
              <a:rPr lang="pl-PL" sz="1200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spc="-10" dirty="0">
                <a:solidFill>
                  <a:srgbClr val="7B95A8"/>
                </a:solidFill>
                <a:latin typeface="Trebuchet MS"/>
                <a:cs typeface="Trebuchet MS"/>
              </a:rPr>
              <a:t>Dyrekcja</a:t>
            </a:r>
            <a:r>
              <a:rPr lang="pl-PL" sz="1200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spc="-10" dirty="0">
                <a:solidFill>
                  <a:srgbClr val="7B95A8"/>
                </a:solidFill>
                <a:latin typeface="Trebuchet MS"/>
                <a:cs typeface="Trebuchet MS"/>
              </a:rPr>
              <a:t>Generalna</a:t>
            </a:r>
            <a:r>
              <a:rPr lang="pl-PL" sz="1200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spc="-25" dirty="0">
                <a:solidFill>
                  <a:srgbClr val="7B95A8"/>
                </a:solidFill>
                <a:latin typeface="Trebuchet MS"/>
                <a:cs typeface="Trebuchet MS"/>
              </a:rPr>
              <a:t>ds. </a:t>
            </a:r>
            <a:r>
              <a:rPr lang="pl-PL" sz="1200" b="1" dirty="0">
                <a:solidFill>
                  <a:srgbClr val="7B95A8"/>
                </a:solidFill>
                <a:latin typeface="Trebuchet MS"/>
                <a:cs typeface="Trebuchet MS"/>
              </a:rPr>
              <a:t>Środowiska</a:t>
            </a:r>
            <a:r>
              <a:rPr lang="pl-PL" sz="1200" b="1" spc="-5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200" b="1" spc="-10" dirty="0">
                <a:solidFill>
                  <a:srgbClr val="7B95A8"/>
                </a:solidFill>
                <a:latin typeface="Trebuchet MS"/>
                <a:cs typeface="Trebuchet MS"/>
              </a:rPr>
              <a:t>2012)</a:t>
            </a:r>
            <a:endParaRPr lang="pl-PL" sz="1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1093446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E92C0720-3A2C-44CE-8486-B7ED6C29F5FF}"/>
              </a:ext>
            </a:extLst>
          </p:cNvPr>
          <p:cNvSpPr/>
          <p:nvPr/>
        </p:nvSpPr>
        <p:spPr>
          <a:xfrm>
            <a:off x="431074" y="569445"/>
            <a:ext cx="11029406" cy="49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2110" marR="215265">
              <a:lnSpc>
                <a:spcPct val="116700"/>
              </a:lnSpc>
              <a:spcBef>
                <a:spcPts val="5"/>
              </a:spcBef>
              <a:tabLst>
                <a:tab pos="1431290" algn="l"/>
                <a:tab pos="1955800" algn="l"/>
                <a:tab pos="3700779" algn="l"/>
                <a:tab pos="5105400" algn="l"/>
                <a:tab pos="5626735" algn="l"/>
              </a:tabLst>
            </a:pPr>
            <a:r>
              <a:rPr lang="pl-PL" sz="2400" b="1" spc="125" dirty="0">
                <a:solidFill>
                  <a:srgbClr val="7B95A8"/>
                </a:solidFill>
                <a:cs typeface="Calibri"/>
              </a:rPr>
              <a:t>2. Polityki </a:t>
            </a:r>
            <a:r>
              <a:rPr lang="pl-PL" sz="2400" b="1" spc="195" dirty="0">
                <a:solidFill>
                  <a:srgbClr val="7B95A8"/>
                </a:solidFill>
                <a:cs typeface="Calibri"/>
              </a:rPr>
              <a:t>UE </a:t>
            </a:r>
            <a:r>
              <a:rPr lang="pl-PL" sz="2400" b="1" spc="150" dirty="0">
                <a:solidFill>
                  <a:srgbClr val="7B95A8"/>
                </a:solidFill>
                <a:cs typeface="Calibri"/>
              </a:rPr>
              <a:t>bezpośrednio </a:t>
            </a:r>
            <a:r>
              <a:rPr lang="pl-PL" sz="2400" b="1" spc="165" dirty="0">
                <a:solidFill>
                  <a:srgbClr val="7B95A8"/>
                </a:solidFill>
                <a:cs typeface="Calibri"/>
              </a:rPr>
              <a:t>odnoszące </a:t>
            </a:r>
            <a:r>
              <a:rPr lang="pl-PL" sz="2400" b="1" spc="114" dirty="0">
                <a:solidFill>
                  <a:srgbClr val="7B95A8"/>
                </a:solidFill>
                <a:cs typeface="Calibri"/>
              </a:rPr>
              <a:t>się</a:t>
            </a:r>
            <a:r>
              <a:rPr lang="pl-PL" sz="2400" b="1" dirty="0">
                <a:solidFill>
                  <a:srgbClr val="7B95A8"/>
                </a:solidFill>
                <a:cs typeface="Calibri"/>
              </a:rPr>
              <a:t>	</a:t>
            </a:r>
            <a:r>
              <a:rPr lang="pl-PL" sz="2400" b="1" spc="175" dirty="0">
                <a:solidFill>
                  <a:srgbClr val="7B95A8"/>
                </a:solidFill>
                <a:cs typeface="Calibri"/>
              </a:rPr>
              <a:t>do </a:t>
            </a:r>
            <a:r>
              <a:rPr lang="pl-PL" sz="2400" b="1" spc="130" dirty="0">
                <a:solidFill>
                  <a:srgbClr val="7B95A8"/>
                </a:solidFill>
                <a:cs typeface="Calibri"/>
              </a:rPr>
              <a:t>zielonej</a:t>
            </a:r>
            <a:r>
              <a:rPr lang="pl-PL" sz="2400" b="1" spc="-7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20" dirty="0">
                <a:solidFill>
                  <a:srgbClr val="7B95A8"/>
                </a:solidFill>
                <a:cs typeface="Calibri"/>
              </a:rPr>
              <a:t>infrastruktury</a:t>
            </a:r>
            <a:endParaRPr lang="pl-PL" sz="2400" dirty="0">
              <a:cs typeface="Calibri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F05DADF4-8146-4857-82E1-7E0EEA4F0E32}"/>
              </a:ext>
            </a:extLst>
          </p:cNvPr>
          <p:cNvSpPr/>
          <p:nvPr/>
        </p:nvSpPr>
        <p:spPr>
          <a:xfrm>
            <a:off x="583474" y="1257589"/>
            <a:ext cx="10724606" cy="5158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6350" algn="just">
              <a:lnSpc>
                <a:spcPct val="111300"/>
              </a:lnSpc>
              <a:spcBef>
                <a:spcPts val="76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Dodatkowo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wiele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międzynarodowych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konwencji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unijnych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rozporządzeń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programów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koncentruje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na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wybranych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elementach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infrastruktury,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takich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lasy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zbiorniki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wodne.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drugiej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strony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istnieje wiele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międzynarodowych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aktów,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wspierają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funkcjonalność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infrastruktury,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taką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jak: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potencjał łagodzenia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negatywnych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skutków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zmian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klimatu,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poprawę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jakości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powietrza,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ograniczenia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powodzi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endParaRPr lang="pl-PL" dirty="0">
              <a:latin typeface="Trebuchet MS"/>
              <a:cs typeface="Trebuchet MS"/>
            </a:endParaRPr>
          </a:p>
          <a:p>
            <a:pPr marL="12700" marR="6985" algn="just">
              <a:lnSpc>
                <a:spcPct val="112000"/>
              </a:lnSpc>
              <a:spcBef>
                <a:spcPts val="58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Poniższe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dwa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komunikaty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Komisji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Europejskiej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można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uznać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dokumenty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bazowe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Strategii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Zielonej Infrastruktury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UE:</a:t>
            </a:r>
            <a:endParaRPr lang="pl-PL" dirty="0">
              <a:latin typeface="Trebuchet MS"/>
              <a:cs typeface="Trebuchet MS"/>
            </a:endParaRPr>
          </a:p>
          <a:p>
            <a:pPr marL="191770" indent="-179070" algn="just">
              <a:lnSpc>
                <a:spcPct val="100000"/>
              </a:lnSpc>
              <a:spcBef>
                <a:spcPts val="735"/>
              </a:spcBef>
              <a:buClr>
                <a:srgbClr val="7D92A4"/>
              </a:buClr>
              <a:buFont typeface="Wingdings 2"/>
              <a:buChar char="◾"/>
              <a:tabLst>
                <a:tab pos="191770" algn="l"/>
              </a:tabLst>
            </a:pP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Kompleksowy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Plan</a:t>
            </a: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Działania</a:t>
            </a:r>
            <a:r>
              <a:rPr lang="pl-PL" b="1" spc="-25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na</a:t>
            </a:r>
            <a:r>
              <a:rPr lang="pl-PL" b="1" spc="-15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rzecz</a:t>
            </a:r>
            <a:r>
              <a:rPr lang="pl-PL" b="1" spc="-15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efektywnego</a:t>
            </a: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wykorzystywania</a:t>
            </a:r>
            <a:r>
              <a:rPr lang="pl-PL" b="1" spc="-15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zasobów</a:t>
            </a:r>
            <a:r>
              <a:rPr lang="pl-PL" b="1" spc="-25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Europy</a:t>
            </a:r>
            <a:r>
              <a:rPr lang="pl-PL" b="1" spc="-15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(2011)</a:t>
            </a:r>
            <a:endParaRPr lang="pl-PL" dirty="0">
              <a:latin typeface="Trebuchet MS"/>
              <a:cs typeface="Trebuchet MS"/>
            </a:endParaRPr>
          </a:p>
          <a:p>
            <a:pPr marL="191135" marR="346075" indent="-179070" algn="just">
              <a:lnSpc>
                <a:spcPct val="111000"/>
              </a:lnSpc>
              <a:spcBef>
                <a:spcPts val="600"/>
              </a:spcBef>
              <a:buClr>
                <a:srgbClr val="7D92A4"/>
              </a:buClr>
              <a:buFont typeface="Wingdings 2"/>
              <a:buChar char="◾"/>
              <a:tabLst>
                <a:tab pos="192405" algn="l"/>
              </a:tabLst>
            </a:pP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Nasze</a:t>
            </a:r>
            <a:r>
              <a:rPr lang="pl-PL" b="1" spc="-4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ubezpieczenie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na</a:t>
            </a:r>
            <a:r>
              <a:rPr lang="pl-PL" b="1" spc="-4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życie,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nasz</a:t>
            </a:r>
            <a:r>
              <a:rPr lang="pl-PL" b="1" spc="-25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kapitał</a:t>
            </a:r>
            <a:r>
              <a:rPr lang="pl-PL" b="1" spc="-45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naturalny:</a:t>
            </a:r>
            <a:r>
              <a:rPr lang="pl-PL" b="1" spc="-3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unijna</a:t>
            </a:r>
            <a:r>
              <a:rPr lang="pl-PL" b="1" spc="-4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strategia</a:t>
            </a:r>
            <a:r>
              <a:rPr lang="pl-PL" b="1" spc="-4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ochrony</a:t>
            </a:r>
            <a:r>
              <a:rPr lang="pl-PL" b="1" spc="-45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różnorodności</a:t>
            </a: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</a:rPr>
              <a:t> 	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biologicznej</a:t>
            </a:r>
            <a:r>
              <a:rPr lang="pl-PL" b="1" spc="-3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do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2020</a:t>
            </a:r>
            <a:r>
              <a:rPr lang="pl-PL" b="1" spc="-3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r</a:t>
            </a:r>
            <a:r>
              <a:rPr lang="pl-PL" b="1" spc="-25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(EU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2020</a:t>
            </a:r>
            <a:r>
              <a:rPr lang="pl-PL" b="1" spc="-3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 err="1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Biodiversity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dirty="0" err="1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Strategy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,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2011)</a:t>
            </a:r>
            <a:endParaRPr lang="pl-PL" dirty="0">
              <a:latin typeface="Trebuchet MS"/>
              <a:cs typeface="Trebuchet MS"/>
            </a:endParaRPr>
          </a:p>
          <a:p>
            <a:pPr marL="12700" algn="just">
              <a:lnSpc>
                <a:spcPct val="100000"/>
              </a:lnSpc>
              <a:spcBef>
                <a:spcPts val="74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Polityki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odnoszące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bezpośrednio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infrastruktury:</a:t>
            </a:r>
            <a:endParaRPr lang="pl-PL" dirty="0">
              <a:latin typeface="Trebuchet MS"/>
              <a:cs typeface="Trebuchet MS"/>
            </a:endParaRPr>
          </a:p>
          <a:p>
            <a:pPr marL="191770" indent="-179070" algn="just">
              <a:lnSpc>
                <a:spcPct val="100000"/>
              </a:lnSpc>
              <a:spcBef>
                <a:spcPts val="730"/>
              </a:spcBef>
              <a:buClr>
                <a:srgbClr val="7D92A4"/>
              </a:buClr>
              <a:buFont typeface="Wingdings 2"/>
              <a:buChar char="◾"/>
              <a:tabLst>
                <a:tab pos="191770" algn="l"/>
              </a:tabLst>
            </a:pP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Agenda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Miejska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dla</a:t>
            </a:r>
            <a:r>
              <a:rPr lang="pl-PL" b="1" spc="-25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UE,</a:t>
            </a:r>
            <a:r>
              <a:rPr lang="pl-PL" b="1" spc="-40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zapoczątkowana</a:t>
            </a:r>
            <a:r>
              <a:rPr lang="pl-PL" b="1" spc="-25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paktem</a:t>
            </a:r>
            <a:r>
              <a:rPr lang="pl-PL" b="1" spc="-25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 </a:t>
            </a: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amsterdamskim</a:t>
            </a:r>
            <a:r>
              <a:rPr lang="pl-PL" b="1" spc="-25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(2016)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</a:rPr>
              <a:t> </a:t>
            </a:r>
            <a:r>
              <a:rPr lang="pl-PL" sz="1600" spc="-10" dirty="0">
                <a:solidFill>
                  <a:srgbClr val="4D4D4E"/>
                </a:solidFill>
                <a:latin typeface="Trebuchet MS"/>
                <a:cs typeface="Trebuchet MS"/>
              </a:rPr>
              <a:t>(angielski)</a:t>
            </a:r>
            <a:endParaRPr lang="pl-PL" sz="1600" dirty="0">
              <a:latin typeface="Trebuchet MS"/>
              <a:cs typeface="Trebuchet MS"/>
            </a:endParaRPr>
          </a:p>
          <a:p>
            <a:pPr marL="191770" indent="-179070" algn="just">
              <a:lnSpc>
                <a:spcPct val="100000"/>
              </a:lnSpc>
              <a:spcBef>
                <a:spcPts val="735"/>
              </a:spcBef>
              <a:buClr>
                <a:srgbClr val="7D92A4"/>
              </a:buClr>
              <a:buFont typeface="Wingdings 2"/>
              <a:buChar char="◾"/>
              <a:tabLst>
                <a:tab pos="191770" algn="l"/>
              </a:tabLst>
            </a:pP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Strategia</a:t>
            </a:r>
            <a:r>
              <a:rPr lang="pl-PL" b="1" spc="-45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Ochrony</a:t>
            </a:r>
            <a:r>
              <a:rPr lang="pl-PL" b="1" spc="-45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Europejskich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Zasobów</a:t>
            </a:r>
            <a:r>
              <a:rPr lang="pl-PL" b="1" spc="-30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Wodnych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(EU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 </a:t>
            </a:r>
            <a:r>
              <a:rPr lang="pl-PL" b="1" dirty="0" err="1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Water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 </a:t>
            </a:r>
            <a:r>
              <a:rPr lang="pl-PL" b="1" dirty="0" err="1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Blueprint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,</a:t>
            </a:r>
            <a:r>
              <a:rPr lang="pl-PL" b="1" spc="-35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 </a:t>
            </a: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2012)</a:t>
            </a:r>
            <a:endParaRPr lang="pl-PL" dirty="0">
              <a:latin typeface="Trebuchet MS"/>
              <a:cs typeface="Trebuchet MS"/>
            </a:endParaRPr>
          </a:p>
          <a:p>
            <a:pPr marL="191135" marR="355600" indent="-179070" algn="just">
              <a:lnSpc>
                <a:spcPct val="112000"/>
              </a:lnSpc>
              <a:spcBef>
                <a:spcPts val="585"/>
              </a:spcBef>
              <a:buClr>
                <a:srgbClr val="7D92A4"/>
              </a:buClr>
              <a:buFont typeface="Wingdings 2"/>
              <a:buChar char="◾"/>
              <a:tabLst>
                <a:tab pos="192405" algn="l"/>
              </a:tabLst>
            </a:pP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Oficjalny</a:t>
            </a:r>
            <a:r>
              <a:rPr lang="pl-PL" b="1" spc="-2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Dokument:</a:t>
            </a:r>
            <a:r>
              <a:rPr lang="pl-PL" b="1" spc="-15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Dostosowanie</a:t>
            </a:r>
            <a:r>
              <a:rPr lang="pl-PL" b="1" spc="-2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się</a:t>
            </a:r>
            <a:r>
              <a:rPr lang="pl-PL" b="1" spc="-2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do</a:t>
            </a:r>
            <a:r>
              <a:rPr lang="pl-PL" b="1" spc="-25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zmian</a:t>
            </a:r>
            <a:r>
              <a:rPr lang="pl-PL" b="1" spc="-25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 </a:t>
            </a: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klimatycznych:</a:t>
            </a:r>
            <a:r>
              <a:rPr lang="pl-PL" b="1" spc="-3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W</a:t>
            </a:r>
            <a:r>
              <a:rPr lang="pl-PL" b="1" spc="-15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kierunku</a:t>
            </a: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europejskich</a:t>
            </a:r>
            <a:r>
              <a:rPr lang="pl-PL" b="1" spc="-15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 </a:t>
            </a:r>
            <a:r>
              <a:rPr lang="pl-PL" b="1" spc="-25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ram </a:t>
            </a:r>
            <a:r>
              <a:rPr lang="pl-PL" b="1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działania</a:t>
            </a:r>
            <a:r>
              <a:rPr lang="pl-PL" b="1" spc="-55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 </a:t>
            </a:r>
            <a:r>
              <a:rPr lang="pl-PL" b="1" spc="-1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(2009)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8943337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89BB218F-3815-4BB3-B6ED-46B1423F68BD}"/>
              </a:ext>
            </a:extLst>
          </p:cNvPr>
          <p:cNvSpPr/>
          <p:nvPr/>
        </p:nvSpPr>
        <p:spPr>
          <a:xfrm>
            <a:off x="452846" y="473650"/>
            <a:ext cx="8743406" cy="929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4480" marR="215265">
              <a:lnSpc>
                <a:spcPct val="117200"/>
              </a:lnSpc>
              <a:tabLst>
                <a:tab pos="1994535" algn="l"/>
                <a:tab pos="2359025" algn="l"/>
                <a:tab pos="3519804" algn="l"/>
                <a:tab pos="4400550" algn="l"/>
                <a:tab pos="5048250" algn="l"/>
              </a:tabLst>
            </a:pPr>
            <a:r>
              <a:rPr lang="pl-PL" sz="2400" b="1" spc="150" dirty="0">
                <a:solidFill>
                  <a:srgbClr val="7B95A8"/>
                </a:solidFill>
                <a:cs typeface="Calibri"/>
              </a:rPr>
              <a:t>3. Strategiczne </a:t>
            </a:r>
            <a:r>
              <a:rPr lang="pl-PL" sz="2400" b="1" spc="70" dirty="0">
                <a:solidFill>
                  <a:srgbClr val="7B95A8"/>
                </a:solidFill>
                <a:cs typeface="Calibri"/>
              </a:rPr>
              <a:t>i </a:t>
            </a:r>
            <a:r>
              <a:rPr lang="pl-PL" sz="2400" b="1" spc="175" dirty="0">
                <a:solidFill>
                  <a:srgbClr val="7B95A8"/>
                </a:solidFill>
                <a:cs typeface="Calibri"/>
              </a:rPr>
              <a:t>prawne </a:t>
            </a:r>
            <a:r>
              <a:rPr lang="pl-PL" sz="2400" b="1" spc="170" dirty="0">
                <a:solidFill>
                  <a:srgbClr val="7B95A8"/>
                </a:solidFill>
                <a:cs typeface="Calibri"/>
              </a:rPr>
              <a:t>ramy </a:t>
            </a:r>
            <a:r>
              <a:rPr lang="pl-PL" sz="2400" b="1" spc="140" dirty="0">
                <a:solidFill>
                  <a:srgbClr val="7B95A8"/>
                </a:solidFill>
                <a:cs typeface="Calibri"/>
              </a:rPr>
              <a:t>dla </a:t>
            </a:r>
            <a:r>
              <a:rPr lang="pl-PL" sz="2400" b="1" spc="125" dirty="0">
                <a:solidFill>
                  <a:srgbClr val="7B95A8"/>
                </a:solidFill>
                <a:cs typeface="Calibri"/>
              </a:rPr>
              <a:t>zielonej </a:t>
            </a:r>
            <a:r>
              <a:rPr lang="pl-PL" sz="2400" b="1" spc="130" dirty="0">
                <a:solidFill>
                  <a:srgbClr val="7B95A8"/>
                </a:solidFill>
                <a:cs typeface="Calibri"/>
              </a:rPr>
              <a:t>infrastruktury</a:t>
            </a:r>
            <a:r>
              <a:rPr lang="pl-PL" sz="2400" b="1" spc="-8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345" dirty="0">
                <a:solidFill>
                  <a:srgbClr val="7B95A8"/>
                </a:solidFill>
                <a:cs typeface="Calibri"/>
              </a:rPr>
              <a:t>w</a:t>
            </a:r>
            <a:r>
              <a:rPr lang="pl-PL" sz="2400" b="1" spc="-7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50" dirty="0">
                <a:solidFill>
                  <a:srgbClr val="7B95A8"/>
                </a:solidFill>
                <a:cs typeface="Calibri"/>
              </a:rPr>
              <a:t>Polsce</a:t>
            </a:r>
            <a:endParaRPr lang="pl-PL" sz="2400" dirty="0">
              <a:cs typeface="Calibri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D954D8DD-00D2-425B-9AC8-3C28D74858B0}"/>
              </a:ext>
            </a:extLst>
          </p:cNvPr>
          <p:cNvSpPr/>
          <p:nvPr/>
        </p:nvSpPr>
        <p:spPr>
          <a:xfrm>
            <a:off x="644433" y="1952096"/>
            <a:ext cx="10685417" cy="4065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35" marR="5080" algn="just">
              <a:lnSpc>
                <a:spcPct val="111300"/>
              </a:lnSpc>
              <a:spcBef>
                <a:spcPts val="61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Rozdrobnienie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przepisów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różnych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aktach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prawnych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brak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definicji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niewątpliwie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utrudnia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jej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ochronę,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ale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można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powiedzieć,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że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zielona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nieobecna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polskim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ustawodawstwie,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ponieważ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jego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poszczególne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elementy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chronione</a:t>
            </a:r>
            <a:r>
              <a:rPr lang="pl-PL" spc="1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mocy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szeregu</a:t>
            </a:r>
            <a:r>
              <a:rPr lang="pl-PL" spc="1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innych</a:t>
            </a:r>
            <a:r>
              <a:rPr lang="pl-PL" spc="1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ustaw</a:t>
            </a:r>
            <a:r>
              <a:rPr lang="pl-PL" spc="1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i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dokumentów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strategicznych.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Przykładowo,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Koncepcja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Zagospodarowania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Przestrzennego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Kraju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roku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2030</a:t>
            </a:r>
            <a:r>
              <a:rPr lang="pl-PL" spc="-20" dirty="0"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wskazuje,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„polityka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zagospodarowania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przestrzennego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kraju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musi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 ukierunkowana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zapobieganie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fragmentacji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siedlisk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tworzenie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rozwiązań</a:t>
            </a:r>
            <a:r>
              <a:rPr lang="pl-PL" spc="2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pozwalających</a:t>
            </a:r>
            <a:r>
              <a:rPr lang="pl-PL" spc="2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2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osiągnięcie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2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najlepszych</a:t>
            </a:r>
            <a:r>
              <a:rPr lang="pl-PL" spc="2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powiązań przestrzenno-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ekologicznych</a:t>
            </a:r>
            <a:r>
              <a:rPr lang="pl-PL" spc="40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sprzyjających</a:t>
            </a:r>
            <a:r>
              <a:rPr lang="pl-PL" spc="40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migracji</a:t>
            </a:r>
            <a:r>
              <a:rPr lang="pl-PL" spc="40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4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zaspokajających</a:t>
            </a:r>
            <a:r>
              <a:rPr lang="pl-PL" spc="4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potrzeby</a:t>
            </a:r>
            <a:r>
              <a:rPr lang="pl-PL" spc="4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życiowe</a:t>
            </a:r>
            <a:r>
              <a:rPr lang="pl-PL" spc="40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chronionych</a:t>
            </a:r>
            <a:r>
              <a:rPr lang="pl-PL" dirty="0"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gatunków”.</a:t>
            </a:r>
            <a:r>
              <a:rPr lang="pl-PL" spc="43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Elementy</a:t>
            </a:r>
            <a:r>
              <a:rPr lang="pl-PL" spc="4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</a:t>
            </a:r>
            <a:r>
              <a:rPr lang="pl-PL" spc="4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4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43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chronione</a:t>
            </a:r>
            <a:r>
              <a:rPr lang="pl-PL" spc="43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4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mocy</a:t>
            </a:r>
            <a:r>
              <a:rPr lang="pl-PL" spc="4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innych</a:t>
            </a:r>
            <a:r>
              <a:rPr lang="pl-PL" spc="43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przepisów</a:t>
            </a:r>
            <a:r>
              <a:rPr lang="pl-PL" spc="4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szczegółowych</a:t>
            </a:r>
            <a:r>
              <a:rPr lang="pl-PL" spc="4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ustaw</a:t>
            </a:r>
            <a:r>
              <a:rPr lang="pl-PL" spc="4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 rozporządzeń,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często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branżowych,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takich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2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Prawo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łowieckie,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kontekście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opieki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nad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dzikimi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zwierzętami</a:t>
            </a:r>
            <a:r>
              <a:rPr lang="pl-PL" spc="2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zwraca</a:t>
            </a:r>
            <a:r>
              <a:rPr lang="pl-PL" spc="2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uwagę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2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korytarze</a:t>
            </a:r>
            <a:r>
              <a:rPr lang="pl-PL" spc="2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ekologiczne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zaleca</a:t>
            </a:r>
            <a:r>
              <a:rPr lang="pl-PL" spc="2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zachowanie</a:t>
            </a:r>
            <a:r>
              <a:rPr lang="pl-PL" spc="25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zadrzewień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pc="2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remiz.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Istnieje również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szereg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przepisów,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pozornie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nie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mają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wiele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wspólnego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(jak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przykład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zakresie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ochrony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powietrza</a:t>
            </a:r>
            <a:r>
              <a:rPr lang="pl-PL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gleby),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jednak</a:t>
            </a:r>
            <a:r>
              <a:rPr lang="pl-PL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odnoszą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one</a:t>
            </a:r>
            <a:r>
              <a:rPr lang="pl-PL" spc="-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jakości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środowiska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ten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sposób</a:t>
            </a:r>
            <a:r>
              <a:rPr lang="pl-PL" spc="-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wpływają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kwestię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0706734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>
            <a:extLst>
              <a:ext uri="{FF2B5EF4-FFF2-40B4-BE49-F238E27FC236}">
                <a16:creationId xmlns:a16="http://schemas.microsoft.com/office/drawing/2014/main" id="{678B80A3-DE50-43C4-9989-BBE0E8862B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255523"/>
              </p:ext>
            </p:extLst>
          </p:nvPr>
        </p:nvGraphicFramePr>
        <p:xfrm>
          <a:off x="2286870" y="555388"/>
          <a:ext cx="6139180" cy="50050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53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86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1620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00" b="1" spc="1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POZIOM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72390" marB="0">
                    <a:solidFill>
                      <a:srgbClr val="7B95A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00" b="1" spc="15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DYREKTYWY</a:t>
                      </a:r>
                      <a:r>
                        <a:rPr sz="10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5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1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USTAWY</a:t>
                      </a:r>
                      <a:r>
                        <a:rPr sz="10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1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POWIĄZANE</a:t>
                      </a:r>
                      <a:r>
                        <a:rPr sz="10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1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Z</a:t>
                      </a:r>
                      <a:r>
                        <a:rPr sz="10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1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ZIELONĄ</a:t>
                      </a:r>
                      <a:r>
                        <a:rPr sz="10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1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INFRASTRUKTURĄ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72390" marB="0">
                    <a:solidFill>
                      <a:srgbClr val="7B95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84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900" b="1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Krajowy</a:t>
                      </a:r>
                      <a:endParaRPr sz="9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B w="6350">
                      <a:solidFill>
                        <a:srgbClr val="7E7E7E"/>
                      </a:solidFill>
                      <a:prstDash val="solid"/>
                    </a:lnB>
                    <a:solidFill>
                      <a:srgbClr val="C4D2D7"/>
                    </a:solidFill>
                  </a:tcPr>
                </a:tc>
                <a:tc>
                  <a:txBody>
                    <a:bodyPr/>
                    <a:lstStyle/>
                    <a:p>
                      <a:pPr marL="67945" marR="79375">
                        <a:lnSpc>
                          <a:spcPct val="111100"/>
                        </a:lnSpc>
                        <a:spcBef>
                          <a:spcPts val="370"/>
                        </a:spcBef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Rozporządzenie</a:t>
                      </a:r>
                      <a:r>
                        <a:rPr sz="900" spc="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Ministra</a:t>
                      </a:r>
                      <a:r>
                        <a:rPr sz="90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Środowiska</a:t>
                      </a:r>
                      <a:r>
                        <a:rPr sz="90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</a:t>
                      </a:r>
                      <a:r>
                        <a:rPr sz="900" spc="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dnia</a:t>
                      </a:r>
                      <a:r>
                        <a:rPr sz="900" spc="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1</a:t>
                      </a:r>
                      <a:r>
                        <a:rPr sz="90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września</a:t>
                      </a:r>
                      <a:r>
                        <a:rPr sz="900" spc="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2016</a:t>
                      </a:r>
                      <a:r>
                        <a:rPr sz="90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r.</a:t>
                      </a:r>
                      <a:r>
                        <a:rPr sz="900" spc="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900" spc="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sprawie</a:t>
                      </a:r>
                      <a:r>
                        <a:rPr sz="900" spc="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sposobu</a:t>
                      </a:r>
                      <a:r>
                        <a:rPr sz="900" spc="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prowadzenia</a:t>
                      </a:r>
                      <a:r>
                        <a:rPr sz="900" spc="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oceny zanieczyszczenia</a:t>
                      </a:r>
                      <a:r>
                        <a:rPr sz="900" spc="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powierzchni</a:t>
                      </a:r>
                      <a:r>
                        <a:rPr sz="900" spc="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ziemi</a:t>
                      </a:r>
                      <a:endParaRPr sz="900">
                        <a:latin typeface="Trebuchet MS"/>
                        <a:cs typeface="Trebuchet MS"/>
                      </a:endParaRPr>
                    </a:p>
                    <a:p>
                      <a:pPr marL="67945" marR="785495">
                        <a:lnSpc>
                          <a:spcPct val="166700"/>
                        </a:lnSpc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Ustawa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systemie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zarządzania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emisjami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gazów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cieplarnianych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innych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substancji,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2009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Ustawa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prawo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ochrony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środowiska,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Dział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II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Ochrona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powietrza,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2001</a:t>
                      </a:r>
                      <a:endParaRPr sz="900">
                        <a:latin typeface="Trebuchet MS"/>
                        <a:cs typeface="Trebuchet MS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Ustawa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prawo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wodne,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2017</a:t>
                      </a:r>
                      <a:endParaRPr sz="900">
                        <a:latin typeface="Trebuchet MS"/>
                        <a:cs typeface="Trebuchet MS"/>
                      </a:endParaRPr>
                    </a:p>
                    <a:p>
                      <a:pPr marL="67945" marR="2703195">
                        <a:lnSpc>
                          <a:spcPts val="1810"/>
                        </a:lnSpc>
                        <a:spcBef>
                          <a:spcPts val="145"/>
                        </a:spcBef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Ustawa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ochronie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gruntów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rolnych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leśnych,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1995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Ustawa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lasach,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1991</a:t>
                      </a:r>
                      <a:endParaRPr sz="900">
                        <a:latin typeface="Trebuchet MS"/>
                        <a:cs typeface="Trebuchet MS"/>
                      </a:endParaRPr>
                    </a:p>
                  </a:txBody>
                  <a:tcPr marL="0" marR="0" marT="46990" marB="0"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92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b="1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Regionalny</a:t>
                      </a:r>
                      <a:endParaRPr sz="9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  <a:solidFill>
                      <a:srgbClr val="C4D2D7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Plan</a:t>
                      </a:r>
                      <a:r>
                        <a:rPr sz="9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Zagospodarowania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Przestrzennego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Województwa</a:t>
                      </a:r>
                      <a:r>
                        <a:rPr sz="9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Dolnośląskiego,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2014</a:t>
                      </a:r>
                      <a:endParaRPr sz="900">
                        <a:latin typeface="Trebuchet MS"/>
                        <a:cs typeface="Trebuchet MS"/>
                      </a:endParaRPr>
                    </a:p>
                    <a:p>
                      <a:pPr marL="67945" algn="just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Projekt</a:t>
                      </a:r>
                      <a:r>
                        <a:rPr sz="9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Planu</a:t>
                      </a:r>
                      <a:r>
                        <a:rPr sz="9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Zagospodarowania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Przestrzennego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Województwa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Dolnośląskiego,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2019</a:t>
                      </a:r>
                      <a:endParaRPr sz="900">
                        <a:latin typeface="Trebuchet MS"/>
                        <a:cs typeface="Trebuchet MS"/>
                      </a:endParaRPr>
                    </a:p>
                    <a:p>
                      <a:pPr marL="67945" marR="76200" algn="just">
                        <a:lnSpc>
                          <a:spcPct val="111500"/>
                        </a:lnSpc>
                        <a:spcBef>
                          <a:spcPts val="595"/>
                        </a:spcBef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Uchwały</a:t>
                      </a:r>
                      <a:r>
                        <a:rPr sz="900" spc="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„antysmogowe”</a:t>
                      </a:r>
                      <a:r>
                        <a:rPr sz="900" spc="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Sejmiku</a:t>
                      </a:r>
                      <a:r>
                        <a:rPr sz="900" spc="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Województwa</a:t>
                      </a:r>
                      <a:r>
                        <a:rPr sz="900" spc="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Dolnośląskiego</a:t>
                      </a:r>
                      <a:r>
                        <a:rPr sz="900" spc="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(Uchwała</a:t>
                      </a:r>
                      <a:r>
                        <a:rPr sz="900" spc="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Nr</a:t>
                      </a:r>
                      <a:r>
                        <a:rPr sz="900" spc="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XLI</a:t>
                      </a:r>
                      <a:r>
                        <a:rPr sz="900" spc="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/1407</a:t>
                      </a:r>
                      <a:r>
                        <a:rPr sz="900" spc="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/17/</a:t>
                      </a:r>
                      <a:r>
                        <a:rPr sz="900" spc="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Sejmiku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Województwa</a:t>
                      </a:r>
                      <a:r>
                        <a:rPr sz="900" spc="2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Dolnośląskiego</a:t>
                      </a:r>
                      <a:r>
                        <a:rPr sz="900" spc="2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</a:t>
                      </a:r>
                      <a:r>
                        <a:rPr sz="900" spc="2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dnia</a:t>
                      </a:r>
                      <a:r>
                        <a:rPr sz="900" spc="2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30</a:t>
                      </a:r>
                      <a:r>
                        <a:rPr sz="900" spc="229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listopada</a:t>
                      </a:r>
                      <a:r>
                        <a:rPr sz="900" spc="2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2017</a:t>
                      </a:r>
                      <a:r>
                        <a:rPr sz="900" spc="229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r.</a:t>
                      </a:r>
                      <a:r>
                        <a:rPr sz="900" spc="2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900" spc="2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sprawie</a:t>
                      </a:r>
                      <a:r>
                        <a:rPr sz="900" spc="229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wprowadzenia</a:t>
                      </a:r>
                      <a:r>
                        <a:rPr sz="900" spc="2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</a:t>
                      </a:r>
                      <a:r>
                        <a:rPr sz="900" spc="2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obszarze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województwa</a:t>
                      </a:r>
                      <a:r>
                        <a:rPr sz="900" spc="10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dolnośląskiego,</a:t>
                      </a:r>
                      <a:r>
                        <a:rPr sz="900" spc="1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</a:t>
                      </a:r>
                      <a:r>
                        <a:rPr sz="900" spc="114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wyłączeniem</a:t>
                      </a:r>
                      <a:r>
                        <a:rPr sz="900" spc="1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Gminy</a:t>
                      </a:r>
                      <a:r>
                        <a:rPr sz="900" spc="114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Wrocław</a:t>
                      </a:r>
                      <a:r>
                        <a:rPr sz="900" spc="114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900" spc="1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uzdrowisk,</a:t>
                      </a:r>
                      <a:r>
                        <a:rPr sz="900" spc="1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ograniczeń</a:t>
                      </a:r>
                      <a:r>
                        <a:rPr sz="900" spc="1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900" spc="1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zakazów</a:t>
                      </a:r>
                      <a:r>
                        <a:rPr sz="900" spc="10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5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zakresie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eksploatacji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instalacji,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których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następuje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spalanie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paliw)</a:t>
                      </a:r>
                      <a:endParaRPr sz="900">
                        <a:latin typeface="Trebuchet MS"/>
                        <a:cs typeface="Trebuchet MS"/>
                      </a:endParaRPr>
                    </a:p>
                    <a:p>
                      <a:pPr marL="67945" algn="just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Dolnośląski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regionalny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plan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działań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rzecz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zatrudnienia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rok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2018,</a:t>
                      </a:r>
                      <a:r>
                        <a:rPr sz="9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2018</a:t>
                      </a:r>
                      <a:endParaRPr sz="900">
                        <a:latin typeface="Trebuchet MS"/>
                        <a:cs typeface="Trebuchet MS"/>
                      </a:endParaRPr>
                    </a:p>
                  </a:txBody>
                  <a:tcPr marL="0" marR="0" marT="6540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57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b="1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Lokalny</a:t>
                      </a:r>
                      <a:endParaRPr sz="9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  <a:solidFill>
                      <a:srgbClr val="C4D2D7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Tezy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Karkonoskie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II,</a:t>
                      </a:r>
                      <a:r>
                        <a:rPr sz="9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2015</a:t>
                      </a:r>
                      <a:endParaRPr sz="900" dirty="0">
                        <a:latin typeface="Trebuchet MS"/>
                        <a:cs typeface="Trebuchet MS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Programy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ochrony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środowiska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dla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gmin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powiatu</a:t>
                      </a:r>
                      <a:endParaRPr sz="900" dirty="0">
                        <a:latin typeface="Trebuchet MS"/>
                        <a:cs typeface="Trebuchet MS"/>
                      </a:endParaRPr>
                    </a:p>
                    <a:p>
                      <a:pPr marL="67945" marR="1108710">
                        <a:lnSpc>
                          <a:spcPts val="1810"/>
                        </a:lnSpc>
                        <a:spcBef>
                          <a:spcPts val="170"/>
                        </a:spcBef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Plany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urządzania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lasu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dla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Nadleśnictw: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Szklarska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Poręba,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Śnieżka,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Kamienna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Góra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Studia</a:t>
                      </a:r>
                      <a:r>
                        <a:rPr sz="9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uwarunkowań</a:t>
                      </a:r>
                      <a:r>
                        <a:rPr sz="90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9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kierunków</a:t>
                      </a:r>
                      <a:r>
                        <a:rPr sz="900" spc="-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zagospodarowania przestrzennego</a:t>
                      </a:r>
                      <a:endParaRPr sz="900" dirty="0">
                        <a:latin typeface="Trebuchet MS"/>
                        <a:cs typeface="Trebuchet MS"/>
                      </a:endParaRPr>
                    </a:p>
                    <a:p>
                      <a:pPr marL="67945" marR="2423795">
                        <a:lnSpc>
                          <a:spcPts val="1800"/>
                        </a:lnSpc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Plany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zadań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ochronnych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dal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obszarów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Natura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2000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Projekt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Planu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ochrony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Karkonoskiego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Parku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Narodowego</a:t>
                      </a:r>
                      <a:endParaRPr sz="900" dirty="0">
                        <a:latin typeface="Trebuchet MS"/>
                        <a:cs typeface="Trebuchet MS"/>
                      </a:endParaRPr>
                    </a:p>
                    <a:p>
                      <a:pPr marL="67945" marR="793750">
                        <a:lnSpc>
                          <a:spcPts val="1800"/>
                        </a:lnSpc>
                      </a:pP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Plany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ochrony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Rudawskiego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Parku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Krajobrazowego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Parku</a:t>
                      </a:r>
                      <a:r>
                        <a:rPr sz="900" spc="-3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Krajobrazowego</a:t>
                      </a:r>
                      <a:r>
                        <a:rPr sz="900" spc="-4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Doliny</a:t>
                      </a:r>
                      <a:r>
                        <a:rPr sz="900" spc="-3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Bobru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Operat</a:t>
                      </a:r>
                      <a:r>
                        <a:rPr sz="9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uzdrowiskowy</a:t>
                      </a:r>
                      <a:r>
                        <a:rPr sz="900" spc="-1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dla</a:t>
                      </a:r>
                      <a:r>
                        <a:rPr sz="900" spc="-2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Uzdrowiska</a:t>
                      </a:r>
                      <a:r>
                        <a:rPr sz="900" spc="-25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900" spc="-10" dirty="0">
                          <a:solidFill>
                            <a:srgbClr val="4D4D4E"/>
                          </a:solidFill>
                          <a:latin typeface="Trebuchet MS"/>
                          <a:cs typeface="Trebuchet MS"/>
                        </a:rPr>
                        <a:t>Cieplice</a:t>
                      </a:r>
                      <a:endParaRPr sz="900" dirty="0">
                        <a:latin typeface="Trebuchet MS"/>
                        <a:cs typeface="Trebuchet MS"/>
                      </a:endParaRPr>
                    </a:p>
                  </a:txBody>
                  <a:tcPr marL="0" marR="0" marT="65405" marB="0"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Prostokąt 2">
            <a:extLst>
              <a:ext uri="{FF2B5EF4-FFF2-40B4-BE49-F238E27FC236}">
                <a16:creationId xmlns:a16="http://schemas.microsoft.com/office/drawing/2014/main" id="{BB5D1AF7-0DFD-4BCD-B7B0-2C1C1EDBBCC5}"/>
              </a:ext>
            </a:extLst>
          </p:cNvPr>
          <p:cNvSpPr/>
          <p:nvPr/>
        </p:nvSpPr>
        <p:spPr>
          <a:xfrm>
            <a:off x="1480456" y="5866453"/>
            <a:ext cx="98232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Dyrektywy</a:t>
            </a:r>
            <a:r>
              <a:rPr lang="pl-PL" sz="1400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i</a:t>
            </a:r>
            <a:r>
              <a:rPr lang="pl-PL" sz="1400" b="1" spc="-2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ustawy</a:t>
            </a:r>
            <a:r>
              <a:rPr lang="pl-PL" sz="1400"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powiązane</a:t>
            </a:r>
            <a:r>
              <a:rPr lang="pl-PL" sz="1400" b="1" spc="-2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z</a:t>
            </a:r>
            <a:r>
              <a:rPr lang="pl-PL" sz="1400" b="1" spc="-2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zieloną</a:t>
            </a:r>
            <a:r>
              <a:rPr lang="pl-PL" sz="1400"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spc="-10" dirty="0">
                <a:solidFill>
                  <a:srgbClr val="7B95A8"/>
                </a:solidFill>
                <a:latin typeface="Trebuchet MS"/>
                <a:cs typeface="Trebuchet MS"/>
              </a:rPr>
              <a:t>infrastruktura</a:t>
            </a:r>
            <a:r>
              <a:rPr lang="pl-PL" sz="1400" b="1" spc="-3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na</a:t>
            </a:r>
            <a:r>
              <a:rPr lang="pl-PL" sz="1400"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poziomie</a:t>
            </a:r>
            <a:r>
              <a:rPr lang="pl-PL" sz="1400" b="1" spc="-1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krajowym,</a:t>
            </a:r>
            <a:r>
              <a:rPr lang="pl-PL" sz="1400" b="1" spc="-3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spc="-10" dirty="0">
                <a:solidFill>
                  <a:srgbClr val="7B95A8"/>
                </a:solidFill>
                <a:latin typeface="Trebuchet MS"/>
                <a:cs typeface="Trebuchet MS"/>
              </a:rPr>
              <a:t>regionalnym</a:t>
            </a:r>
            <a:r>
              <a:rPr lang="pl-PL" sz="1400" b="1" spc="50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i</a:t>
            </a:r>
            <a:r>
              <a:rPr lang="pl-PL" sz="1400" b="1" spc="-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spc="-10" dirty="0">
                <a:solidFill>
                  <a:srgbClr val="7B95A8"/>
                </a:solidFill>
                <a:latin typeface="Trebuchet MS"/>
                <a:cs typeface="Trebuchet MS"/>
              </a:rPr>
              <a:t>lokalnym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37995151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AE9C5B75-07D8-45F5-B832-F5836060F324}"/>
              </a:ext>
            </a:extLst>
          </p:cNvPr>
          <p:cNvSpPr txBox="1"/>
          <p:nvPr/>
        </p:nvSpPr>
        <p:spPr>
          <a:xfrm>
            <a:off x="496604" y="488332"/>
            <a:ext cx="9875303" cy="432939"/>
          </a:xfrm>
          <a:prstGeom prst="rect">
            <a:avLst/>
          </a:prstGeom>
          <a:solidFill>
            <a:srgbClr val="7D92A4"/>
          </a:solidFill>
        </p:spPr>
        <p:txBody>
          <a:bodyPr vert="horz" wrap="square" lIns="0" tIns="27305" rIns="0" bIns="0" rtlCol="0">
            <a:spAutoFit/>
          </a:bodyPr>
          <a:lstStyle/>
          <a:p>
            <a:pPr marL="302895" marR="843915" indent="-228600">
              <a:lnSpc>
                <a:spcPct val="117200"/>
              </a:lnSpc>
              <a:spcBef>
                <a:spcPts val="215"/>
              </a:spcBef>
            </a:pPr>
            <a:r>
              <a:rPr sz="2400" b="1" spc="29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80" dirty="0">
                <a:solidFill>
                  <a:srgbClr val="FFFFFF"/>
                </a:solidFill>
                <a:latin typeface="Calibri"/>
                <a:cs typeface="Calibri"/>
              </a:rPr>
              <a:t>Ocena</a:t>
            </a:r>
            <a:r>
              <a:rPr sz="2400" b="1" spc="-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65" dirty="0">
                <a:solidFill>
                  <a:srgbClr val="FFFFFF"/>
                </a:solidFill>
                <a:latin typeface="Calibri"/>
                <a:cs typeface="Calibri"/>
              </a:rPr>
              <a:t>potrzeb</a:t>
            </a:r>
            <a:r>
              <a:rPr sz="24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2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4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35" dirty="0">
                <a:solidFill>
                  <a:srgbClr val="FFFFFF"/>
                </a:solidFill>
                <a:latin typeface="Calibri"/>
                <a:cs typeface="Calibri"/>
              </a:rPr>
              <a:t>wymogów</a:t>
            </a:r>
            <a:r>
              <a:rPr sz="2400" b="1" spc="-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345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24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50" dirty="0">
                <a:solidFill>
                  <a:srgbClr val="FFFFFF"/>
                </a:solidFill>
                <a:latin typeface="Calibri"/>
                <a:cs typeface="Calibri"/>
              </a:rPr>
              <a:t>zakresie</a:t>
            </a:r>
            <a:r>
              <a:rPr sz="2400" b="1" spc="-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14" dirty="0">
                <a:solidFill>
                  <a:srgbClr val="FFFFFF"/>
                </a:solidFill>
                <a:latin typeface="Calibri"/>
                <a:cs typeface="Calibri"/>
              </a:rPr>
              <a:t>zielonej </a:t>
            </a:r>
            <a:r>
              <a:rPr sz="2400" b="1" spc="120" dirty="0">
                <a:solidFill>
                  <a:srgbClr val="FFFFFF"/>
                </a:solidFill>
                <a:latin typeface="Calibri"/>
                <a:cs typeface="Calibri"/>
              </a:rPr>
              <a:t>infrastruktury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63461DCE-AB1B-40A3-97DB-675E5CBA47A2}"/>
              </a:ext>
            </a:extLst>
          </p:cNvPr>
          <p:cNvSpPr/>
          <p:nvPr/>
        </p:nvSpPr>
        <p:spPr>
          <a:xfrm>
            <a:off x="172207" y="1354574"/>
            <a:ext cx="5664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3845">
              <a:lnSpc>
                <a:spcPct val="100000"/>
              </a:lnSpc>
            </a:pPr>
            <a:r>
              <a:rPr lang="pl-PL" b="1" spc="190" dirty="0">
                <a:solidFill>
                  <a:srgbClr val="7B95A8"/>
                </a:solidFill>
                <a:cs typeface="Calibri"/>
              </a:rPr>
              <a:t>Główne</a:t>
            </a:r>
            <a:r>
              <a:rPr lang="pl-PL" b="1" spc="-10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160" dirty="0">
                <a:solidFill>
                  <a:srgbClr val="7B95A8"/>
                </a:solidFill>
                <a:cs typeface="Calibri"/>
              </a:rPr>
              <a:t>potrzeby</a:t>
            </a:r>
            <a:r>
              <a:rPr lang="pl-PL" b="1" spc="-9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120" dirty="0">
                <a:solidFill>
                  <a:srgbClr val="7B95A8"/>
                </a:solidFill>
                <a:cs typeface="Calibri"/>
              </a:rPr>
              <a:t>i</a:t>
            </a:r>
            <a:r>
              <a:rPr lang="pl-PL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215" dirty="0">
                <a:solidFill>
                  <a:srgbClr val="7B95A8"/>
                </a:solidFill>
                <a:cs typeface="Calibri"/>
              </a:rPr>
              <a:t>wymogi</a:t>
            </a:r>
            <a:r>
              <a:rPr lang="pl-PL" b="1" spc="-10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345" dirty="0">
                <a:solidFill>
                  <a:srgbClr val="7B95A8"/>
                </a:solidFill>
                <a:cs typeface="Calibri"/>
              </a:rPr>
              <a:t>w</a:t>
            </a:r>
            <a:r>
              <a:rPr lang="pl-PL" b="1" spc="-9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150" dirty="0">
                <a:solidFill>
                  <a:srgbClr val="7B95A8"/>
                </a:solidFill>
                <a:cs typeface="Calibri"/>
              </a:rPr>
              <a:t>zakresie</a:t>
            </a:r>
            <a:r>
              <a:rPr lang="pl-PL" b="1" spc="-10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170" dirty="0">
                <a:solidFill>
                  <a:srgbClr val="7B95A8"/>
                </a:solidFill>
                <a:cs typeface="Calibri"/>
              </a:rPr>
              <a:t>oceny</a:t>
            </a:r>
            <a:r>
              <a:rPr lang="pl-PL" b="1" spc="-9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b="1" spc="140" dirty="0">
                <a:solidFill>
                  <a:srgbClr val="7B95A8"/>
                </a:solidFill>
                <a:cs typeface="Calibri"/>
              </a:rPr>
              <a:t>ZI</a:t>
            </a:r>
            <a:endParaRPr lang="pl-PL" dirty="0">
              <a:cs typeface="Calibri"/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9C3D0E4-90D6-411E-9E2E-642BEDFDFA8B}"/>
              </a:ext>
            </a:extLst>
          </p:cNvPr>
          <p:cNvSpPr/>
          <p:nvPr/>
        </p:nvSpPr>
        <p:spPr>
          <a:xfrm>
            <a:off x="435644" y="2146663"/>
            <a:ext cx="10258482" cy="3726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9395" indent="-226695">
              <a:lnSpc>
                <a:spcPct val="100000"/>
              </a:lnSpc>
              <a:spcBef>
                <a:spcPts val="745"/>
              </a:spcBef>
              <a:buClr>
                <a:srgbClr val="7D92A4"/>
              </a:buClr>
              <a:buFont typeface="Wingdings 2"/>
              <a:buChar char="◾"/>
              <a:tabLst>
                <a:tab pos="239395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Definicja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promocja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endParaRPr lang="pl-PL" dirty="0">
              <a:latin typeface="Trebuchet MS"/>
              <a:cs typeface="Trebuchet MS"/>
            </a:endParaRPr>
          </a:p>
          <a:p>
            <a:pPr marL="12700" marR="8890">
              <a:lnSpc>
                <a:spcPct val="111000"/>
              </a:lnSpc>
              <a:spcBef>
                <a:spcPts val="60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niektórych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instytucji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regionalnych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termin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„zielona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infrastruktura”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(ZI)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wciąż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nieznany.</a:t>
            </a:r>
            <a:r>
              <a:rPr lang="pl-PL" spc="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drugiej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strony,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kręgach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ekologów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osób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zajmujących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ochroną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przyrody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uważany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zbyt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techniczny.</a:t>
            </a:r>
            <a:endParaRPr lang="pl-PL" dirty="0">
              <a:latin typeface="Trebuchet MS"/>
              <a:cs typeface="Trebuchet MS"/>
            </a:endParaRPr>
          </a:p>
          <a:p>
            <a:pPr marL="12700" marR="7620">
              <a:lnSpc>
                <a:spcPct val="112000"/>
              </a:lnSpc>
              <a:spcBef>
                <a:spcPts val="59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Dlatego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teoretyczna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definicja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terminu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infrastruktury,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ogóle,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również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korzyści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płynące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ZI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powinny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promowane.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szczególności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należy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zwiększyć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świadomość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wielofunkcyjności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ZI.</a:t>
            </a:r>
            <a:endParaRPr lang="pl-PL" dirty="0">
              <a:latin typeface="Trebuchet MS"/>
              <a:cs typeface="Trebuchet MS"/>
            </a:endParaRPr>
          </a:p>
          <a:p>
            <a:pPr marL="239395" indent="-226695" algn="just">
              <a:lnSpc>
                <a:spcPct val="100000"/>
              </a:lnSpc>
              <a:spcBef>
                <a:spcPts val="730"/>
              </a:spcBef>
              <a:buClr>
                <a:srgbClr val="7D92A4"/>
              </a:buClr>
              <a:buFont typeface="Wingdings 2"/>
              <a:buChar char="◾"/>
              <a:tabLst>
                <a:tab pos="239395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Zielona</a:t>
            </a:r>
            <a:r>
              <a:rPr lang="pl-PL" b="1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b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b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edukacji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ekologicznej</a:t>
            </a:r>
            <a:endParaRPr lang="pl-PL" dirty="0">
              <a:latin typeface="Trebuchet MS"/>
              <a:cs typeface="Trebuchet MS"/>
            </a:endParaRPr>
          </a:p>
          <a:p>
            <a:pPr marL="12700" marR="5080" algn="just">
              <a:lnSpc>
                <a:spcPct val="111500"/>
              </a:lnSpc>
              <a:spcBef>
                <a:spcPts val="59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Potrzebne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narzędzia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edukacyjne,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aby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zwiększyć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wiedzę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świadomość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znaczenia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infrastruktury,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zwłaszcza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związku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ochroną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przyrody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różnorodności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biologicznej.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Dlatego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też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koncepcja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powinna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zostać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włączona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szkolnictwa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wyższego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szkoleń.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7950984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AE179A4F-46D9-4678-A58F-B6EE94A537DD}"/>
              </a:ext>
            </a:extLst>
          </p:cNvPr>
          <p:cNvSpPr/>
          <p:nvPr/>
        </p:nvSpPr>
        <p:spPr>
          <a:xfrm>
            <a:off x="809896" y="1304893"/>
            <a:ext cx="9553303" cy="4248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9395" indent="-226695">
              <a:lnSpc>
                <a:spcPct val="100000"/>
              </a:lnSpc>
              <a:spcBef>
                <a:spcPts val="735"/>
              </a:spcBef>
              <a:buClr>
                <a:srgbClr val="7D92A4"/>
              </a:buClr>
              <a:buFont typeface="Wingdings 2"/>
              <a:buChar char="◾"/>
              <a:tabLst>
                <a:tab pos="239395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Więcej</a:t>
            </a:r>
            <a:r>
              <a:rPr lang="pl-PL" b="1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b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b="1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b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obszarach</a:t>
            </a:r>
            <a:r>
              <a:rPr lang="pl-PL" b="1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podmiejskich</a:t>
            </a:r>
            <a:endParaRPr lang="pl-PL" dirty="0">
              <a:latin typeface="Trebuchet MS"/>
              <a:cs typeface="Trebuchet MS"/>
            </a:endParaRPr>
          </a:p>
          <a:p>
            <a:pPr marL="12700" marR="53340">
              <a:lnSpc>
                <a:spcPct val="111200"/>
              </a:lnSpc>
              <a:spcBef>
                <a:spcPts val="59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Ogólnie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rzecz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biorąc,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sieć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zieleni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miejskiej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jej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usługi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ekosystemowe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wymagają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poprawy.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Pożądane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są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dalsze</a:t>
            </a:r>
            <a:r>
              <a:rPr lang="pl-PL" spc="-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przykłady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zwiększonego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wdrażania</a:t>
            </a:r>
            <a:r>
              <a:rPr lang="pl-PL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środowiskach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miejskich.</a:t>
            </a:r>
            <a:r>
              <a:rPr lang="pl-PL" spc="-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Ponadto,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zieleń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miejska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musi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połączona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otaczającym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krajobrazem.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Szczególnie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strefy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podmiejskie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zostały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wskazane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rodzaj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bufora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pomiędzy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obszarem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zabudowanym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intensywnie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użytkowanym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krajobrazem,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wymaga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specjalnego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zarządzania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poprawy.</a:t>
            </a:r>
            <a:endParaRPr lang="pl-PL" dirty="0">
              <a:latin typeface="Trebuchet MS"/>
              <a:cs typeface="Trebuchet MS"/>
            </a:endParaRPr>
          </a:p>
          <a:p>
            <a:pPr marL="239395" indent="-226695" algn="just">
              <a:lnSpc>
                <a:spcPct val="100000"/>
              </a:lnSpc>
              <a:spcBef>
                <a:spcPts val="745"/>
              </a:spcBef>
              <a:buClr>
                <a:srgbClr val="7D92A4"/>
              </a:buClr>
              <a:buFont typeface="Wingdings 2"/>
              <a:buChar char="◾"/>
              <a:tabLst>
                <a:tab pos="239395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Tworzenie</a:t>
            </a:r>
            <a:r>
              <a:rPr lang="pl-PL" b="1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20" dirty="0">
                <a:solidFill>
                  <a:srgbClr val="4D4D4E"/>
                </a:solidFill>
                <a:latin typeface="Trebuchet MS"/>
                <a:cs typeface="Trebuchet MS"/>
              </a:rPr>
              <a:t>sieci</a:t>
            </a:r>
            <a:endParaRPr lang="pl-PL" dirty="0">
              <a:latin typeface="Trebuchet MS"/>
              <a:cs typeface="Trebuchet MS"/>
            </a:endParaRPr>
          </a:p>
          <a:p>
            <a:pPr marL="12700" marR="7620" algn="just">
              <a:lnSpc>
                <a:spcPct val="111300"/>
              </a:lnSpc>
              <a:spcBef>
                <a:spcPts val="595"/>
              </a:spcBef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Istniejące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plany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zagospodarowania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przestrzennego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często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kończą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granicy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danej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gminy.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Aby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poprawić przepuszczalność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krajobrazu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stworzyć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ponadregionalne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sieci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siedlisk,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sieć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zielonej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musi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być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planowana</a:t>
            </a:r>
            <a:r>
              <a:rPr lang="pl-PL" spc="3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3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oceniana</a:t>
            </a:r>
            <a:r>
              <a:rPr lang="pl-PL" spc="3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niezależnie</a:t>
            </a:r>
            <a:r>
              <a:rPr lang="pl-PL" spc="3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</a:t>
            </a:r>
            <a:r>
              <a:rPr lang="pl-PL" spc="3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granic</a:t>
            </a:r>
            <a:r>
              <a:rPr lang="pl-PL" spc="3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administracyjnych!</a:t>
            </a:r>
            <a:r>
              <a:rPr lang="pl-PL" spc="3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Podsumowując,</a:t>
            </a:r>
            <a:r>
              <a:rPr lang="pl-PL" spc="3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łączność</a:t>
            </a:r>
            <a:r>
              <a:rPr lang="pl-PL" spc="3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korytarzy przyrodniczych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wielu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gatunków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roślin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zwierząt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wymaga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poprawy.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27727847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AE95069B-30E4-4128-8E1A-774A8F36D067}"/>
              </a:ext>
            </a:extLst>
          </p:cNvPr>
          <p:cNvSpPr/>
          <p:nvPr/>
        </p:nvSpPr>
        <p:spPr>
          <a:xfrm>
            <a:off x="766354" y="774590"/>
            <a:ext cx="9805851" cy="5022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9395" indent="-226695" algn="just">
              <a:lnSpc>
                <a:spcPct val="100000"/>
              </a:lnSpc>
              <a:spcBef>
                <a:spcPts val="735"/>
              </a:spcBef>
              <a:buClr>
                <a:srgbClr val="7D92A4"/>
              </a:buClr>
              <a:buFont typeface="Wingdings 2"/>
              <a:buChar char="◾"/>
              <a:tabLst>
                <a:tab pos="239395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Powiązania</a:t>
            </a:r>
            <a:r>
              <a:rPr lang="pl-PL" b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pomiędzy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szarą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b="1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zieloną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infrastrukturą.</a:t>
            </a:r>
            <a:endParaRPr lang="pl-PL" dirty="0">
              <a:latin typeface="Trebuchet MS"/>
              <a:cs typeface="Trebuchet MS"/>
            </a:endParaRPr>
          </a:p>
          <a:p>
            <a:pPr marL="12700" marR="6350" algn="just">
              <a:lnSpc>
                <a:spcPct val="111300"/>
              </a:lnSpc>
              <a:spcBef>
                <a:spcPts val="59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Koncepcja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musi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jeszcze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bardziej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przemyślana</a:t>
            </a:r>
            <a:r>
              <a:rPr lang="pl-PL" spc="1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połączeniu</a:t>
            </a:r>
            <a:r>
              <a:rPr lang="pl-PL" spc="1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szarą.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Szara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infrastruktura,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taka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koleje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ścieżki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rowerowe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towarzyszącą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im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zielenią,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może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pełnić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funkcję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sieciową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innych</a:t>
            </a:r>
            <a:r>
              <a:rPr lang="pl-PL" spc="1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terenów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zielonych.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Ponadto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wystarczająca</a:t>
            </a:r>
            <a:r>
              <a:rPr lang="pl-PL" spc="2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szara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infrastruktura,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1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sieci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cyfrowe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ścieżki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rowerowe,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mogą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potrzebne,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aby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najlepiej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wykorzystać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zieloną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infrastrukturę.</a:t>
            </a:r>
            <a:endParaRPr lang="pl-PL" dirty="0">
              <a:latin typeface="Trebuchet MS"/>
              <a:cs typeface="Trebuchet MS"/>
            </a:endParaRPr>
          </a:p>
          <a:p>
            <a:pPr marL="239395" indent="-226695" algn="just">
              <a:lnSpc>
                <a:spcPct val="100000"/>
              </a:lnSpc>
              <a:spcBef>
                <a:spcPts val="730"/>
              </a:spcBef>
              <a:buClr>
                <a:srgbClr val="7D92A4"/>
              </a:buClr>
              <a:buFont typeface="Wingdings 2"/>
              <a:buChar char="◾"/>
              <a:tabLst>
                <a:tab pos="239395" algn="l"/>
              </a:tabLst>
            </a:pP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Opracowanie</a:t>
            </a:r>
            <a:r>
              <a:rPr lang="pl-PL" b="1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prostych</a:t>
            </a:r>
            <a:r>
              <a:rPr lang="pl-PL" b="1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narzędzi</a:t>
            </a:r>
            <a:r>
              <a:rPr lang="pl-PL" b="1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b="1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decydentów</a:t>
            </a:r>
            <a:r>
              <a:rPr lang="pl-PL" b="1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b="1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zastosowań</a:t>
            </a:r>
            <a:r>
              <a:rPr lang="pl-PL" b="1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lokalnych.</a:t>
            </a:r>
          </a:p>
          <a:p>
            <a:pPr marL="12700" algn="just">
              <a:spcBef>
                <a:spcPts val="730"/>
              </a:spcBef>
              <a:buClr>
                <a:srgbClr val="7D92A4"/>
              </a:buClr>
              <a:tabLst>
                <a:tab pos="239395" algn="l"/>
              </a:tabLst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Narzędzia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planowania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oceny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infrastruktury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muszą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proste,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zrozumiałe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łatwe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użyciu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dla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administracji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 lokalnej,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decydentów,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organów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odpowiedzialnych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rewitalizację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rozwój,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także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dla</a:t>
            </a:r>
            <a:r>
              <a:rPr lang="pl-PL" spc="5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szkół.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Zgodnie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wynikami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konsultacji,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tylko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narzędzia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będą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użytecznym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wkładem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ochronę,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rozwój</a:t>
            </a:r>
            <a:r>
              <a:rPr lang="pl-PL" spc="5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zintegrowane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zarządzanie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zieloną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poziomie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lokalnym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regionalnym.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Należy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opracować specjalne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rozwiązania,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wytyczne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działania,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mogą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zostać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wdrożone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np.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lokalnych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planach zagospodarowania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przestrzennego.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Dlatego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też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wyniki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projektu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MaGICLandscapes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powinny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mieć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formę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zgodną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wspólnymi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dokumentami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planistycznymi.</a:t>
            </a:r>
            <a:endParaRPr lang="pl-PL" dirty="0">
              <a:latin typeface="Trebuchet MS"/>
              <a:cs typeface="Trebuchet MS"/>
            </a:endParaRPr>
          </a:p>
          <a:p>
            <a:pPr marL="12700" algn="just">
              <a:lnSpc>
                <a:spcPct val="100000"/>
              </a:lnSpc>
              <a:spcBef>
                <a:spcPts val="730"/>
              </a:spcBef>
              <a:buClr>
                <a:srgbClr val="7D92A4"/>
              </a:buClr>
              <a:tabLst>
                <a:tab pos="239395" algn="l"/>
              </a:tabLst>
            </a:pP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5189685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3028A754-03D3-422D-8F4B-47B2E60E11E7}"/>
              </a:ext>
            </a:extLst>
          </p:cNvPr>
          <p:cNvSpPr/>
          <p:nvPr/>
        </p:nvSpPr>
        <p:spPr>
          <a:xfrm>
            <a:off x="953589" y="1189771"/>
            <a:ext cx="10284822" cy="1959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9395" indent="-226695" algn="just">
              <a:lnSpc>
                <a:spcPct val="100000"/>
              </a:lnSpc>
              <a:spcBef>
                <a:spcPts val="745"/>
              </a:spcBef>
              <a:buClr>
                <a:srgbClr val="7D92A4"/>
              </a:buClr>
              <a:buFont typeface="Wingdings 2"/>
              <a:buChar char="◾"/>
              <a:tabLst>
                <a:tab pos="239395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Współpraca</a:t>
            </a:r>
            <a:r>
              <a:rPr lang="pl-PL" b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b="1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koordynacja</a:t>
            </a:r>
            <a:endParaRPr lang="pl-PL" dirty="0">
              <a:latin typeface="Trebuchet MS"/>
              <a:cs typeface="Trebuchet MS"/>
            </a:endParaRPr>
          </a:p>
          <a:p>
            <a:pPr marL="12700" marR="5715" algn="just">
              <a:lnSpc>
                <a:spcPct val="111200"/>
              </a:lnSpc>
              <a:spcBef>
                <a:spcPts val="59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Współpraca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koordynacja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lokalnymi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projektami,</a:t>
            </a:r>
            <a:r>
              <a:rPr lang="pl-PL" spc="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organami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planami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wydaje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się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bardzo</a:t>
            </a:r>
            <a:r>
              <a:rPr lang="pl-PL" spc="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ważna</a:t>
            </a:r>
            <a:r>
              <a:rPr lang="pl-PL" spc="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planowaniu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ocenie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ZI.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„Współpraca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między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instytucjami”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„dalszy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dialog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międzysektorowy”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typowe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wyrażenia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przekazywane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przez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partnerów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projektu.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Współpraca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powinna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być</a:t>
            </a:r>
            <a:r>
              <a:rPr lang="pl-PL" spc="2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ukierunkowana,</a:t>
            </a:r>
            <a:r>
              <a:rPr lang="pl-PL" spc="229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między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innymi,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społeczności,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zarządzających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szarą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infrastrukturą,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zarządzających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innymi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lokalnymi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projektami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i/lub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planistów.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87750205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D861F9D-BDA7-44BF-B918-477F82A7F978}"/>
              </a:ext>
            </a:extLst>
          </p:cNvPr>
          <p:cNvSpPr/>
          <p:nvPr/>
        </p:nvSpPr>
        <p:spPr>
          <a:xfrm>
            <a:off x="574996" y="274712"/>
            <a:ext cx="11458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335">
              <a:lnSpc>
                <a:spcPct val="100000"/>
              </a:lnSpc>
            </a:pPr>
            <a:r>
              <a:rPr lang="pl-PL" sz="2400" b="1" spc="170" dirty="0">
                <a:solidFill>
                  <a:srgbClr val="7B95A8"/>
                </a:solidFill>
                <a:cs typeface="Calibri"/>
              </a:rPr>
              <a:t>Źródła</a:t>
            </a:r>
            <a:endParaRPr lang="pl-PL" sz="2400" dirty="0">
              <a:cs typeface="Calibri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9A6CFF15-0A50-482A-A93C-3322EE285963}"/>
              </a:ext>
            </a:extLst>
          </p:cNvPr>
          <p:cNvSpPr/>
          <p:nvPr/>
        </p:nvSpPr>
        <p:spPr>
          <a:xfrm>
            <a:off x="409303" y="811914"/>
            <a:ext cx="11164389" cy="589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87960">
              <a:lnSpc>
                <a:spcPct val="111200"/>
              </a:lnSpc>
              <a:spcBef>
                <a:spcPts val="595"/>
              </a:spcBef>
            </a:pP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ACOEM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American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College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Occupational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Environmental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Medicine,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Special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Committee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Health, Productivity,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Disability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Management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(2009).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Healthy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Workforce/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Healthy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Economy: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Role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of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Health,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Productivity,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Disability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Management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Addressing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Nation's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Health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Care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Crisis: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Why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an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emphasis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Health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Workforce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is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Vital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Health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Economy.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Journal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Occupational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Environmental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Medicine</a:t>
            </a:r>
            <a:r>
              <a:rPr lang="en-US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51(1),</a:t>
            </a:r>
            <a:r>
              <a:rPr lang="en-US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114-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119.</a:t>
            </a:r>
            <a:endParaRPr lang="en-US" sz="1400" dirty="0">
              <a:latin typeface="Trebuchet MS"/>
              <a:cs typeface="Trebuchet MS"/>
            </a:endParaRPr>
          </a:p>
          <a:p>
            <a:pPr marL="12700" marR="153670">
              <a:lnSpc>
                <a:spcPct val="111500"/>
              </a:lnSpc>
              <a:spcBef>
                <a:spcPts val="590"/>
              </a:spcBef>
            </a:pP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Beasley,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R.,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Cook,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W.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O.,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Dahlem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A.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M.,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Hooser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B.,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Lovell,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Valentine,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W.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M.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(1989)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Algae Intoxication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Livestock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Waterfowl,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Veterinary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Clinics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North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America.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Food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Animal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Practice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5(2), 345-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361.</a:t>
            </a:r>
            <a:endParaRPr lang="en-US" sz="1400" dirty="0">
              <a:latin typeface="Trebuchet MS"/>
              <a:cs typeface="Trebuchet MS"/>
            </a:endParaRPr>
          </a:p>
          <a:p>
            <a:pPr marL="12700" marR="80010">
              <a:lnSpc>
                <a:spcPct val="111000"/>
              </a:lnSpc>
              <a:spcBef>
                <a:spcPts val="600"/>
              </a:spcBef>
            </a:pP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Bommarco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R.,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Kleijn,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D.,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Potts,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S.G.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(2013).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Ecological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intensification: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harnessing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ecosystem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services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for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food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security.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Trends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Ecology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Evolution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28(4),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230-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238.</a:t>
            </a:r>
            <a:endParaRPr lang="en-US" sz="1400" dirty="0">
              <a:latin typeface="Trebuchet MS"/>
              <a:cs typeface="Trebuchet MS"/>
            </a:endParaRPr>
          </a:p>
          <a:p>
            <a:pPr marL="12700" marR="46355">
              <a:lnSpc>
                <a:spcPct val="111500"/>
              </a:lnSpc>
              <a:spcBef>
                <a:spcPts val="595"/>
              </a:spcBef>
            </a:pP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Boxall,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Hardy,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A.,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Beulke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S.,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Boucard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T.,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Burgin,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Falloon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Haygarth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H.,</a:t>
            </a:r>
            <a:r>
              <a:rPr lang="en-US" sz="1400" spc="5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Hutchinson,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T.,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Kovats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R. S.,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Leonardi,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Levy,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L.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S.,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Nichols,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G.,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Parsons,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A.,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Potts,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Stone,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D.,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Topp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Turley,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Walsh,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K.,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Wellington,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M.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Williams,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J.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(2009).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Impacts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Climate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Change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Indirect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Human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Exposure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Pathogens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Chemicals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from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Agriculture.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Environmental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Health Perspectives</a:t>
            </a:r>
            <a:r>
              <a:rPr lang="en-US" sz="1400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117(4),</a:t>
            </a:r>
            <a:r>
              <a:rPr lang="en-US" sz="1400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508-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514.</a:t>
            </a:r>
            <a:endParaRPr lang="pl-PL" sz="1400" spc="-20" dirty="0">
              <a:solidFill>
                <a:srgbClr val="4D4D4E"/>
              </a:solidFill>
              <a:latin typeface="Trebuchet MS"/>
              <a:cs typeface="Trebuchet MS"/>
            </a:endParaRPr>
          </a:p>
          <a:p>
            <a:pPr marL="13335" marR="51435">
              <a:lnSpc>
                <a:spcPct val="112000"/>
              </a:lnSpc>
              <a:spcBef>
                <a:spcPts val="590"/>
              </a:spcBef>
            </a:pP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Confalonieri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Menne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B.,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Akhtar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Ebi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K.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Hauengue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Kovats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S.,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Revich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B.,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Woodward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A.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(2007)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Human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health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In: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Parry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Canziani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Palutikof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J.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van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der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Linden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J.,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Hanson,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C.</a:t>
            </a:r>
            <a:endParaRPr lang="pl-PL" sz="1400" dirty="0">
              <a:latin typeface="Trebuchet MS"/>
              <a:cs typeface="Trebuchet MS"/>
            </a:endParaRPr>
          </a:p>
          <a:p>
            <a:pPr marL="13335" marR="5080">
              <a:lnSpc>
                <a:spcPct val="111000"/>
              </a:lnSpc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Eds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.).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Climate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Change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2007: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Impacts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Adaptation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Vulnerability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Contribution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Working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Group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II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to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Fourth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Assessment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Report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Intergovernmental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Panel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Climate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Change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(pp.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391-431).</a:t>
            </a:r>
            <a:r>
              <a:rPr lang="pl-PL" sz="1400" spc="500" dirty="0">
                <a:solidFill>
                  <a:srgbClr val="4D4D4E"/>
                </a:solidFill>
                <a:latin typeface="Trebuchet MS"/>
                <a:cs typeface="Trebuchet MS"/>
              </a:rPr>
              <a:t> 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Cambridge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University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Press,</a:t>
            </a:r>
            <a:r>
              <a:rPr lang="pl-PL" sz="1400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Cambridge.</a:t>
            </a:r>
            <a:endParaRPr lang="pl-PL" sz="1400" dirty="0">
              <a:latin typeface="Trebuchet MS"/>
              <a:cs typeface="Trebuchet MS"/>
            </a:endParaRPr>
          </a:p>
          <a:p>
            <a:pPr marL="13335" marR="68580">
              <a:lnSpc>
                <a:spcPct val="111000"/>
              </a:lnSpc>
              <a:spcBef>
                <a:spcPts val="610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(1992).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Functions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Nature: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Evaluation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Nature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Environmental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Planning,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Management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Decision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Making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Wolters-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Noordhoff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Groningen.</a:t>
            </a:r>
            <a:endParaRPr lang="pl-PL" sz="1400" dirty="0">
              <a:latin typeface="Trebuchet MS"/>
              <a:cs typeface="Trebuchet MS"/>
            </a:endParaRPr>
          </a:p>
          <a:p>
            <a:pPr marL="13335" marR="200660">
              <a:lnSpc>
                <a:spcPct val="112000"/>
              </a:lnSpc>
              <a:spcBef>
                <a:spcPts val="590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De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S.,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Wilson,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 A.,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Boumans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(2002).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typology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for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classification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description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and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valuation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ecosystem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functions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goods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services.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Ecological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economics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41(3),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393-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408.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171450">
              <a:lnSpc>
                <a:spcPct val="111000"/>
              </a:lnSpc>
              <a:spcBef>
                <a:spcPts val="600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De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(2006).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Function-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analysis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valuation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as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tool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assess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land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use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conflicts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planning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for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sustainable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multi-functional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landscapes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.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Landscape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urban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planning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75(3-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4),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175-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186.</a:t>
            </a:r>
            <a:endParaRPr lang="pl-PL" sz="1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77859196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ED02D2F3-9E83-438B-AA91-A1B44FC58B60}"/>
              </a:ext>
            </a:extLst>
          </p:cNvPr>
          <p:cNvSpPr/>
          <p:nvPr/>
        </p:nvSpPr>
        <p:spPr>
          <a:xfrm>
            <a:off x="296091" y="248665"/>
            <a:ext cx="11599817" cy="6342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229870">
              <a:lnSpc>
                <a:spcPct val="111000"/>
              </a:lnSpc>
              <a:spcBef>
                <a:spcPts val="600"/>
              </a:spcBef>
            </a:pP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Ekins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(1992).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four-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capital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model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wealth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creation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In: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Ekins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Max-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Neef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Eds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.).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Real-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Life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Economics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: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Understanding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Wealth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Creation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(pp.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147-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155).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Routledge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London/New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York.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21590" indent="-635">
              <a:lnSpc>
                <a:spcPct val="111000"/>
              </a:lnSpc>
              <a:spcBef>
                <a:spcPts val="610"/>
              </a:spcBef>
            </a:pP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Ekins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Simon,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S.,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Deutsch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Folke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C.,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Groot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(2003).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framework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for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practical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application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concepts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critical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natural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capital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strong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sustainability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Ecological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Economics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44(2–3),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165-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185.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240029">
              <a:lnSpc>
                <a:spcPct val="111000"/>
              </a:lnSpc>
              <a:spcBef>
                <a:spcPts val="600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Komisja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Europejska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(2011a).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COMMUNICATION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FROM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COMMISSION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EUROPEAN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PARLIAMENT,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COUNCIL,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ECONOMIC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SOCIAL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COMMITTEE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COMMITTEE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REGIONS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Our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life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575310">
              <a:lnSpc>
                <a:spcPct val="111000"/>
              </a:lnSpc>
              <a:spcBef>
                <a:spcPts val="15"/>
              </a:spcBef>
            </a:pP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insurance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our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natural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capital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: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an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biodiversity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strategy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2020.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Dostępny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online: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https://eur-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</a:rPr>
              <a:t> 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lex.europa.eu/</a:t>
            </a:r>
            <a:r>
              <a:rPr lang="pl-PL" sz="1400" b="1" spc="-10" dirty="0" err="1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legal-content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/PL/TXT/PDF/?</a:t>
            </a:r>
            <a:r>
              <a:rPr lang="pl-PL" sz="1400" b="1" spc="-10" dirty="0" err="1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uri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=CELEX:52011DC0244&amp;from=EN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20320">
              <a:lnSpc>
                <a:spcPct val="111300"/>
              </a:lnSpc>
              <a:spcBef>
                <a:spcPts val="595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Komisja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Europejska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(2011b).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Biodiversity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Strategy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2020.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European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Commission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Publications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Office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European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Union,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Luxembourg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Dostępny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online: 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http://ec.europa.eu/environment/nature/info/pubs/docs/brochures/2020%20Biod%20brochure%20fina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</a:rPr>
              <a:t> 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l%20lowres.pdf</a:t>
            </a:r>
            <a:endParaRPr lang="pl-PL" sz="1400" b="1" spc="-10" dirty="0">
              <a:solidFill>
                <a:srgbClr val="003399"/>
              </a:solidFill>
              <a:latin typeface="Trebuchet MS"/>
              <a:cs typeface="Trebuchet MS"/>
            </a:endParaRPr>
          </a:p>
          <a:p>
            <a:pPr marL="13335" marR="105410">
              <a:lnSpc>
                <a:spcPct val="111000"/>
              </a:lnSpc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Komisja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Europejska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(2013a).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COMMUNICATION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FROM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COMMISSION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EUROPEAN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PARLIAMENT,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COUNCIL,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EUROPEAN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ECONOMIC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SOCIAL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COMMITTEE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COMMITTEE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REGIONS:</a:t>
            </a:r>
            <a:endParaRPr lang="pl-PL" sz="1400" dirty="0">
              <a:latin typeface="Trebuchet MS"/>
              <a:cs typeface="Trebuchet MS"/>
            </a:endParaRPr>
          </a:p>
          <a:p>
            <a:pPr marL="13335">
              <a:lnSpc>
                <a:spcPct val="100000"/>
              </a:lnSpc>
              <a:spcBef>
                <a:spcPts val="130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Green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Infrastructure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(GI)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—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Enhancing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Europe’s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Natural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Capital.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COM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(2013)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249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final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Dostępny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online:</a:t>
            </a:r>
            <a:endParaRPr lang="pl-PL" sz="1400" dirty="0">
              <a:latin typeface="Trebuchet MS"/>
              <a:cs typeface="Trebuchet MS"/>
            </a:endParaRPr>
          </a:p>
          <a:p>
            <a:pPr marL="13335">
              <a:lnSpc>
                <a:spcPct val="100000"/>
              </a:lnSpc>
              <a:spcBef>
                <a:spcPts val="145"/>
              </a:spcBef>
            </a:pP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https://eur-lex.europa.eu/legal-content/PL/TXT/?uri=celex%3A52013DC0249</a:t>
            </a:r>
            <a:endParaRPr lang="pl-PL" sz="1400" dirty="0">
              <a:latin typeface="Trebuchet MS"/>
              <a:cs typeface="Trebuchet MS"/>
            </a:endParaRPr>
          </a:p>
          <a:p>
            <a:pPr marL="13335" marR="72390">
              <a:lnSpc>
                <a:spcPct val="111300"/>
              </a:lnSpc>
              <a:spcBef>
                <a:spcPts val="595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Komisja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Europejska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(2013b).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COMMISSION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STAFF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WORKING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DOCUMENT,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Technical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information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Green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Infrastructure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(GI).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SWD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(2013)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155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Final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Dostępny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online: 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5"/>
              </a:rPr>
              <a:t>http://ec.europa.eu/environment/nature/ecosystems/docs/green_infrastructures/1_EN_autre_docum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</a:rPr>
              <a:t> ent_travail_service_part1_v2.pdf</a:t>
            </a:r>
            <a:endParaRPr lang="pl-PL" sz="1400" dirty="0">
              <a:latin typeface="Trebuchet MS"/>
              <a:cs typeface="Trebuchet MS"/>
            </a:endParaRPr>
          </a:p>
          <a:p>
            <a:pPr marL="13335" marR="381000">
              <a:lnSpc>
                <a:spcPct val="111500"/>
              </a:lnSpc>
              <a:spcBef>
                <a:spcPts val="595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Komisja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Europejska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(2013c).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Economic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benefits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Natura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2000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network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–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Synthesis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Report. Publications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Office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European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Union,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Luxembourg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Dostępny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online: 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6"/>
              </a:rPr>
              <a:t>http://ec.europa.eu/environment/nature/natura2000/financing/docs/ENV-12-018_LR_Final1.pdf</a:t>
            </a:r>
            <a:endParaRPr lang="pl-PL" sz="1400" dirty="0">
              <a:latin typeface="Trebuchet MS"/>
              <a:cs typeface="Trebuchet MS"/>
            </a:endParaRPr>
          </a:p>
          <a:p>
            <a:pPr marL="13335" marR="426084">
              <a:lnSpc>
                <a:spcPct val="111000"/>
              </a:lnSpc>
              <a:spcBef>
                <a:spcPts val="610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Unia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Europejska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(2017).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Policy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Brief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ecosystem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services: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Interregional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Cooperation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for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sustaining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Europe's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natural</a:t>
            </a:r>
            <a:r>
              <a:rPr lang="pl-PL" sz="1400" spc="-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capital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Interreg</a:t>
            </a:r>
            <a:r>
              <a:rPr lang="pl-PL" sz="1400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Europe.</a:t>
            </a:r>
            <a:r>
              <a:rPr lang="pl-PL" sz="1400" spc="-5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Dostępny</a:t>
            </a:r>
            <a:r>
              <a:rPr lang="pl-PL" sz="1400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online: 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</a:rPr>
              <a:t>https://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7"/>
              </a:rPr>
              <a:t>www.interregeurope.eu/policylearning/news/1548/policy-brief-on-ecosystem-services-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</a:rPr>
              <a:t> interregional-cooperation-for-sustaining-europe-s-natural-capital/</a:t>
            </a:r>
            <a:endParaRPr lang="pl-PL" sz="14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Forman,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(2003).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Land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Mosaics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: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ecology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landscape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regions.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Cambridge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University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Press.</a:t>
            </a:r>
            <a:endParaRPr lang="pl-PL" sz="1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212972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74C9DB0F-1390-4AF9-9F46-AC04883FDFED}"/>
              </a:ext>
            </a:extLst>
          </p:cNvPr>
          <p:cNvSpPr/>
          <p:nvPr/>
        </p:nvSpPr>
        <p:spPr>
          <a:xfrm>
            <a:off x="762000" y="376325"/>
            <a:ext cx="30040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2400" b="1" dirty="0">
                <a:solidFill>
                  <a:srgbClr val="7B95A8"/>
                </a:solidFill>
                <a:cs typeface="Calibri"/>
              </a:rPr>
              <a:t>2.</a:t>
            </a:r>
            <a:r>
              <a:rPr lang="pl-PL" sz="2400" b="1" spc="4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80" dirty="0">
                <a:solidFill>
                  <a:srgbClr val="7B95A8"/>
                </a:solidFill>
                <a:cs typeface="Calibri"/>
              </a:rPr>
              <a:t>Kapitał</a:t>
            </a:r>
            <a:r>
              <a:rPr lang="pl-PL" sz="2400" b="1" spc="-7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35" dirty="0">
                <a:solidFill>
                  <a:srgbClr val="7B95A8"/>
                </a:solidFill>
                <a:cs typeface="Calibri"/>
              </a:rPr>
              <a:t>naturalny</a:t>
            </a:r>
            <a:endParaRPr lang="pl-PL" sz="2400" dirty="0">
              <a:cs typeface="Calibri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A1684413-66F7-4CBD-8B7F-5A479E1A5801}"/>
              </a:ext>
            </a:extLst>
          </p:cNvPr>
          <p:cNvSpPr/>
          <p:nvPr/>
        </p:nvSpPr>
        <p:spPr>
          <a:xfrm>
            <a:off x="762000" y="853895"/>
            <a:ext cx="10668000" cy="1605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just">
              <a:lnSpc>
                <a:spcPct val="111200"/>
              </a:lnSpc>
              <a:spcBef>
                <a:spcPts val="76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Słownik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angielski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Oxford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English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Dictionary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definiuje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kapitał</a:t>
            </a:r>
            <a:r>
              <a:rPr lang="pl-PL" spc="2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jako</a:t>
            </a:r>
            <a:r>
              <a:rPr lang="pl-PL" spc="2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„rzeczywiste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2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finansowe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aktywa posiadające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wartość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pieniężną,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zgromadzone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bogactwo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dobra”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(OED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2018).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Kapitał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naturalny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prostu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nazwa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nadana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zasobom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dóbr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naturalnych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lub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aktywów,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których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ludzie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pozyskują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towary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usługi,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jak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żywność,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woda,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materiały,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rekreacja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itp.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właśnie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tego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kapitału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naturalnego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korzysta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przepływ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usług związanych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krajobrazem</a:t>
            </a:r>
            <a:r>
              <a:rPr lang="pl-PL" spc="-25" dirty="0">
                <a:latin typeface="Trebuchet MS"/>
                <a:cs typeface="Trebuchet MS"/>
              </a:rPr>
              <a:t>.</a:t>
            </a:r>
            <a:endParaRPr lang="pl-PL" dirty="0">
              <a:latin typeface="Trebuchet MS"/>
              <a:cs typeface="Trebuchet MS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8D573F59-43AF-4642-BBD7-B44CABEA10FE}"/>
              </a:ext>
            </a:extLst>
          </p:cNvPr>
          <p:cNvSpPr/>
          <p:nvPr/>
        </p:nvSpPr>
        <p:spPr>
          <a:xfrm>
            <a:off x="3431538" y="2607977"/>
            <a:ext cx="4498340" cy="701040"/>
          </a:xfrm>
          <a:custGeom>
            <a:avLst/>
            <a:gdLst/>
            <a:ahLst/>
            <a:cxnLst/>
            <a:rect l="l" t="t" r="r" b="b"/>
            <a:pathLst>
              <a:path w="4498340" h="701039">
                <a:moveTo>
                  <a:pt x="4428185" y="0"/>
                </a:moveTo>
                <a:lnTo>
                  <a:pt x="70091" y="0"/>
                </a:lnTo>
                <a:lnTo>
                  <a:pt x="42808" y="5508"/>
                </a:lnTo>
                <a:lnTo>
                  <a:pt x="20529" y="20529"/>
                </a:lnTo>
                <a:lnTo>
                  <a:pt x="5508" y="42808"/>
                </a:lnTo>
                <a:lnTo>
                  <a:pt x="0" y="70091"/>
                </a:lnTo>
                <a:lnTo>
                  <a:pt x="0" y="630796"/>
                </a:lnTo>
                <a:lnTo>
                  <a:pt x="5508" y="658076"/>
                </a:lnTo>
                <a:lnTo>
                  <a:pt x="20529" y="680351"/>
                </a:lnTo>
                <a:lnTo>
                  <a:pt x="42808" y="695368"/>
                </a:lnTo>
                <a:lnTo>
                  <a:pt x="70091" y="700874"/>
                </a:lnTo>
                <a:lnTo>
                  <a:pt x="4428185" y="700874"/>
                </a:lnTo>
                <a:lnTo>
                  <a:pt x="4455467" y="695368"/>
                </a:lnTo>
                <a:lnTo>
                  <a:pt x="4477746" y="680351"/>
                </a:lnTo>
                <a:lnTo>
                  <a:pt x="4492768" y="658076"/>
                </a:lnTo>
                <a:lnTo>
                  <a:pt x="4498276" y="630796"/>
                </a:lnTo>
                <a:lnTo>
                  <a:pt x="4498276" y="70091"/>
                </a:lnTo>
                <a:lnTo>
                  <a:pt x="4492768" y="42808"/>
                </a:lnTo>
                <a:lnTo>
                  <a:pt x="4477746" y="20529"/>
                </a:lnTo>
                <a:lnTo>
                  <a:pt x="4455467" y="5508"/>
                </a:lnTo>
                <a:lnTo>
                  <a:pt x="4428185" y="0"/>
                </a:lnTo>
                <a:close/>
              </a:path>
            </a:pathLst>
          </a:custGeom>
          <a:solidFill>
            <a:srgbClr val="7B95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CCEE61F-1CFD-47B9-A206-4F409AF6E014}"/>
              </a:ext>
            </a:extLst>
          </p:cNvPr>
          <p:cNvSpPr txBox="1"/>
          <p:nvPr/>
        </p:nvSpPr>
        <p:spPr>
          <a:xfrm>
            <a:off x="3485087" y="2755685"/>
            <a:ext cx="3493135" cy="374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75"/>
              </a:lnSpc>
              <a:spcBef>
                <a:spcPts val="100"/>
              </a:spcBef>
            </a:pPr>
            <a:r>
              <a:rPr sz="1200" spc="140" dirty="0">
                <a:solidFill>
                  <a:srgbClr val="FFFFFF"/>
                </a:solidFill>
                <a:latin typeface="Calibri"/>
                <a:cs typeface="Calibri"/>
              </a:rPr>
              <a:t>Kaptał</a:t>
            </a:r>
            <a:r>
              <a:rPr sz="120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95" dirty="0">
                <a:solidFill>
                  <a:srgbClr val="FFFFFF"/>
                </a:solidFill>
                <a:latin typeface="Calibri"/>
                <a:cs typeface="Calibri"/>
              </a:rPr>
              <a:t>Naturalny</a:t>
            </a:r>
            <a:endParaRPr sz="1200" dirty="0">
              <a:latin typeface="Calibri"/>
              <a:cs typeface="Calibri"/>
            </a:endParaRPr>
          </a:p>
          <a:p>
            <a:pPr marL="12700">
              <a:lnSpc>
                <a:spcPts val="1375"/>
              </a:lnSpc>
            </a:pPr>
            <a:r>
              <a:rPr sz="1200" spc="95" dirty="0">
                <a:solidFill>
                  <a:srgbClr val="FFFFFF"/>
                </a:solidFill>
                <a:latin typeface="Calibri"/>
                <a:cs typeface="Calibri"/>
              </a:rPr>
              <a:t>np.</a:t>
            </a:r>
            <a:r>
              <a:rPr sz="120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10" dirty="0">
                <a:solidFill>
                  <a:srgbClr val="FFFFFF"/>
                </a:solidFill>
                <a:latin typeface="Calibri"/>
                <a:cs typeface="Calibri"/>
              </a:rPr>
              <a:t>ekosystem</a:t>
            </a:r>
            <a:r>
              <a:rPr sz="12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95" dirty="0">
                <a:solidFill>
                  <a:srgbClr val="FFFFFF"/>
                </a:solidFill>
                <a:latin typeface="Calibri"/>
                <a:cs typeface="Calibri"/>
              </a:rPr>
              <a:t>leśny</a:t>
            </a:r>
            <a:r>
              <a:rPr sz="120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95" dirty="0">
                <a:solidFill>
                  <a:srgbClr val="FFFFFF"/>
                </a:solidFill>
                <a:latin typeface="Calibri"/>
                <a:cs typeface="Calibri"/>
              </a:rPr>
              <a:t>jako</a:t>
            </a:r>
            <a:r>
              <a:rPr sz="12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25" dirty="0">
                <a:solidFill>
                  <a:srgbClr val="FFFFFF"/>
                </a:solidFill>
                <a:latin typeface="Calibri"/>
                <a:cs typeface="Calibri"/>
              </a:rPr>
              <a:t>część</a:t>
            </a:r>
            <a:r>
              <a:rPr sz="12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14" dirty="0">
                <a:solidFill>
                  <a:srgbClr val="FFFFFF"/>
                </a:solidFill>
                <a:latin typeface="Calibri"/>
                <a:cs typeface="Calibri"/>
              </a:rPr>
              <a:t>obszaru</a:t>
            </a:r>
            <a:r>
              <a:rPr sz="120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10" dirty="0">
                <a:solidFill>
                  <a:srgbClr val="FFFFFF"/>
                </a:solidFill>
                <a:latin typeface="Calibri"/>
                <a:cs typeface="Calibri"/>
              </a:rPr>
              <a:t>zlewni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1C36D800-3F8E-4A33-A93D-101E7BCA55CB}"/>
              </a:ext>
            </a:extLst>
          </p:cNvPr>
          <p:cNvSpPr/>
          <p:nvPr/>
        </p:nvSpPr>
        <p:spPr>
          <a:xfrm>
            <a:off x="3808269" y="3436285"/>
            <a:ext cx="4498340" cy="701040"/>
          </a:xfrm>
          <a:custGeom>
            <a:avLst/>
            <a:gdLst/>
            <a:ahLst/>
            <a:cxnLst/>
            <a:rect l="l" t="t" r="r" b="b"/>
            <a:pathLst>
              <a:path w="4498340" h="701039">
                <a:moveTo>
                  <a:pt x="4428185" y="0"/>
                </a:moveTo>
                <a:lnTo>
                  <a:pt x="70091" y="0"/>
                </a:lnTo>
                <a:lnTo>
                  <a:pt x="42808" y="5508"/>
                </a:lnTo>
                <a:lnTo>
                  <a:pt x="20529" y="20529"/>
                </a:lnTo>
                <a:lnTo>
                  <a:pt x="5508" y="42808"/>
                </a:lnTo>
                <a:lnTo>
                  <a:pt x="0" y="70091"/>
                </a:lnTo>
                <a:lnTo>
                  <a:pt x="0" y="630796"/>
                </a:lnTo>
                <a:lnTo>
                  <a:pt x="5508" y="658076"/>
                </a:lnTo>
                <a:lnTo>
                  <a:pt x="20529" y="680351"/>
                </a:lnTo>
                <a:lnTo>
                  <a:pt x="42808" y="695368"/>
                </a:lnTo>
                <a:lnTo>
                  <a:pt x="70091" y="700874"/>
                </a:lnTo>
                <a:lnTo>
                  <a:pt x="4428185" y="700874"/>
                </a:lnTo>
                <a:lnTo>
                  <a:pt x="4455467" y="695368"/>
                </a:lnTo>
                <a:lnTo>
                  <a:pt x="4477746" y="680351"/>
                </a:lnTo>
                <a:lnTo>
                  <a:pt x="4492768" y="658076"/>
                </a:lnTo>
                <a:lnTo>
                  <a:pt x="4498276" y="630796"/>
                </a:lnTo>
                <a:lnTo>
                  <a:pt x="4498276" y="70091"/>
                </a:lnTo>
                <a:lnTo>
                  <a:pt x="4492768" y="42808"/>
                </a:lnTo>
                <a:lnTo>
                  <a:pt x="4477746" y="20529"/>
                </a:lnTo>
                <a:lnTo>
                  <a:pt x="4455467" y="5508"/>
                </a:lnTo>
                <a:lnTo>
                  <a:pt x="4428185" y="0"/>
                </a:lnTo>
                <a:close/>
              </a:path>
            </a:pathLst>
          </a:custGeom>
          <a:solidFill>
            <a:srgbClr val="84AA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69FE98D3-9E6B-4587-86C2-AE2A1B91F806}"/>
              </a:ext>
            </a:extLst>
          </p:cNvPr>
          <p:cNvSpPr txBox="1"/>
          <p:nvPr/>
        </p:nvSpPr>
        <p:spPr>
          <a:xfrm>
            <a:off x="3861816" y="3583991"/>
            <a:ext cx="2401570" cy="374650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>
              <a:lnSpc>
                <a:spcPts val="1310"/>
              </a:lnSpc>
              <a:spcBef>
                <a:spcPts val="250"/>
              </a:spcBef>
            </a:pPr>
            <a:r>
              <a:rPr sz="1200" spc="120" dirty="0">
                <a:solidFill>
                  <a:srgbClr val="FFFFFF"/>
                </a:solidFill>
                <a:latin typeface="Calibri"/>
                <a:cs typeface="Calibri"/>
              </a:rPr>
              <a:t>Funkcje</a:t>
            </a:r>
            <a:r>
              <a:rPr sz="12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90" dirty="0">
                <a:solidFill>
                  <a:srgbClr val="FFFFFF"/>
                </a:solidFill>
                <a:latin typeface="Calibri"/>
                <a:cs typeface="Calibri"/>
              </a:rPr>
              <a:t>ekosystemu/krajobrazu </a:t>
            </a:r>
            <a:r>
              <a:rPr sz="1200" spc="95" dirty="0">
                <a:solidFill>
                  <a:srgbClr val="FFFFFF"/>
                </a:solidFill>
                <a:latin typeface="Calibri"/>
                <a:cs typeface="Calibri"/>
              </a:rPr>
              <a:t>np.</a:t>
            </a:r>
            <a:r>
              <a:rPr sz="120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05" dirty="0">
                <a:solidFill>
                  <a:srgbClr val="FFFFFF"/>
                </a:solidFill>
                <a:latin typeface="Calibri"/>
                <a:cs typeface="Calibri"/>
              </a:rPr>
              <a:t>regulacja</a:t>
            </a:r>
            <a:r>
              <a:rPr sz="12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25" dirty="0">
                <a:solidFill>
                  <a:srgbClr val="FFFFFF"/>
                </a:solidFill>
                <a:latin typeface="Calibri"/>
                <a:cs typeface="Calibri"/>
              </a:rPr>
              <a:t>przepływów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10" name="object 8">
            <a:extLst>
              <a:ext uri="{FF2B5EF4-FFF2-40B4-BE49-F238E27FC236}">
                <a16:creationId xmlns:a16="http://schemas.microsoft.com/office/drawing/2014/main" id="{0AD3672C-FC73-45DD-A982-7016550B2001}"/>
              </a:ext>
            </a:extLst>
          </p:cNvPr>
          <p:cNvGrpSpPr/>
          <p:nvPr/>
        </p:nvGrpSpPr>
        <p:grpSpPr>
          <a:xfrm>
            <a:off x="4179375" y="3138442"/>
            <a:ext cx="4875530" cy="2655570"/>
            <a:chOff x="1506025" y="3100960"/>
            <a:chExt cx="4875530" cy="2655570"/>
          </a:xfrm>
        </p:grpSpPr>
        <p:sp>
          <p:nvSpPr>
            <p:cNvPr id="11" name="object 9">
              <a:extLst>
                <a:ext uri="{FF2B5EF4-FFF2-40B4-BE49-F238E27FC236}">
                  <a16:creationId xmlns:a16="http://schemas.microsoft.com/office/drawing/2014/main" id="{E6C6794E-FB70-4A07-983E-CEBD3C42C360}"/>
                </a:ext>
              </a:extLst>
            </p:cNvPr>
            <p:cNvSpPr/>
            <p:nvPr/>
          </p:nvSpPr>
          <p:spPr>
            <a:xfrm>
              <a:off x="1506025" y="4227108"/>
              <a:ext cx="4498340" cy="701040"/>
            </a:xfrm>
            <a:custGeom>
              <a:avLst/>
              <a:gdLst/>
              <a:ahLst/>
              <a:cxnLst/>
              <a:rect l="l" t="t" r="r" b="b"/>
              <a:pathLst>
                <a:path w="4498340" h="701039">
                  <a:moveTo>
                    <a:pt x="4428185" y="0"/>
                  </a:moveTo>
                  <a:lnTo>
                    <a:pt x="70091" y="0"/>
                  </a:lnTo>
                  <a:lnTo>
                    <a:pt x="42808" y="5508"/>
                  </a:lnTo>
                  <a:lnTo>
                    <a:pt x="20529" y="20529"/>
                  </a:lnTo>
                  <a:lnTo>
                    <a:pt x="5508" y="42808"/>
                  </a:lnTo>
                  <a:lnTo>
                    <a:pt x="0" y="70091"/>
                  </a:lnTo>
                  <a:lnTo>
                    <a:pt x="0" y="630796"/>
                  </a:lnTo>
                  <a:lnTo>
                    <a:pt x="5508" y="658076"/>
                  </a:lnTo>
                  <a:lnTo>
                    <a:pt x="20529" y="680351"/>
                  </a:lnTo>
                  <a:lnTo>
                    <a:pt x="42808" y="695368"/>
                  </a:lnTo>
                  <a:lnTo>
                    <a:pt x="70091" y="700874"/>
                  </a:lnTo>
                  <a:lnTo>
                    <a:pt x="4428185" y="700874"/>
                  </a:lnTo>
                  <a:lnTo>
                    <a:pt x="4455467" y="695368"/>
                  </a:lnTo>
                  <a:lnTo>
                    <a:pt x="4477746" y="680351"/>
                  </a:lnTo>
                  <a:lnTo>
                    <a:pt x="4492768" y="658076"/>
                  </a:lnTo>
                  <a:lnTo>
                    <a:pt x="4498276" y="630796"/>
                  </a:lnTo>
                  <a:lnTo>
                    <a:pt x="4498276" y="70091"/>
                  </a:lnTo>
                  <a:lnTo>
                    <a:pt x="4492768" y="42808"/>
                  </a:lnTo>
                  <a:lnTo>
                    <a:pt x="4477746" y="20529"/>
                  </a:lnTo>
                  <a:lnTo>
                    <a:pt x="4455467" y="5508"/>
                  </a:lnTo>
                  <a:lnTo>
                    <a:pt x="4428185" y="0"/>
                  </a:lnTo>
                  <a:close/>
                </a:path>
              </a:pathLst>
            </a:custGeom>
            <a:solidFill>
              <a:srgbClr val="7C8A8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0D3D925C-6D96-4615-AE40-A6271466C56F}"/>
                </a:ext>
              </a:extLst>
            </p:cNvPr>
            <p:cNvSpPr/>
            <p:nvPr/>
          </p:nvSpPr>
          <p:spPr>
            <a:xfrm>
              <a:off x="1882755" y="5055415"/>
              <a:ext cx="4498340" cy="701040"/>
            </a:xfrm>
            <a:custGeom>
              <a:avLst/>
              <a:gdLst/>
              <a:ahLst/>
              <a:cxnLst/>
              <a:rect l="l" t="t" r="r" b="b"/>
              <a:pathLst>
                <a:path w="4498340" h="701039">
                  <a:moveTo>
                    <a:pt x="4428185" y="0"/>
                  </a:moveTo>
                  <a:lnTo>
                    <a:pt x="70091" y="0"/>
                  </a:lnTo>
                  <a:lnTo>
                    <a:pt x="42808" y="5508"/>
                  </a:lnTo>
                  <a:lnTo>
                    <a:pt x="20529" y="20529"/>
                  </a:lnTo>
                  <a:lnTo>
                    <a:pt x="5508" y="42808"/>
                  </a:lnTo>
                  <a:lnTo>
                    <a:pt x="0" y="70091"/>
                  </a:lnTo>
                  <a:lnTo>
                    <a:pt x="0" y="630796"/>
                  </a:lnTo>
                  <a:lnTo>
                    <a:pt x="5508" y="658076"/>
                  </a:lnTo>
                  <a:lnTo>
                    <a:pt x="20529" y="680351"/>
                  </a:lnTo>
                  <a:lnTo>
                    <a:pt x="42808" y="695368"/>
                  </a:lnTo>
                  <a:lnTo>
                    <a:pt x="70091" y="700874"/>
                  </a:lnTo>
                  <a:lnTo>
                    <a:pt x="4428185" y="700874"/>
                  </a:lnTo>
                  <a:lnTo>
                    <a:pt x="4455467" y="695368"/>
                  </a:lnTo>
                  <a:lnTo>
                    <a:pt x="4477746" y="680351"/>
                  </a:lnTo>
                  <a:lnTo>
                    <a:pt x="4492768" y="658076"/>
                  </a:lnTo>
                  <a:lnTo>
                    <a:pt x="4498276" y="630796"/>
                  </a:lnTo>
                  <a:lnTo>
                    <a:pt x="4498276" y="70091"/>
                  </a:lnTo>
                  <a:lnTo>
                    <a:pt x="4492768" y="42808"/>
                  </a:lnTo>
                  <a:lnTo>
                    <a:pt x="4477746" y="20529"/>
                  </a:lnTo>
                  <a:lnTo>
                    <a:pt x="4455467" y="5508"/>
                  </a:lnTo>
                  <a:lnTo>
                    <a:pt x="4428185" y="0"/>
                  </a:lnTo>
                  <a:close/>
                </a:path>
              </a:pathLst>
            </a:custGeom>
            <a:solidFill>
              <a:srgbClr val="4B4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70D70268-DC2C-46F6-8076-C002D81F4B0C}"/>
                </a:ext>
              </a:extLst>
            </p:cNvPr>
            <p:cNvSpPr/>
            <p:nvPr/>
          </p:nvSpPr>
          <p:spPr>
            <a:xfrm>
              <a:off x="4800890" y="3107310"/>
              <a:ext cx="455930" cy="455930"/>
            </a:xfrm>
            <a:custGeom>
              <a:avLst/>
              <a:gdLst/>
              <a:ahLst/>
              <a:cxnLst/>
              <a:rect l="l" t="t" r="r" b="b"/>
              <a:pathLst>
                <a:path w="455929" h="455929">
                  <a:moveTo>
                    <a:pt x="353060" y="0"/>
                  </a:moveTo>
                  <a:lnTo>
                    <a:pt x="102501" y="0"/>
                  </a:lnTo>
                  <a:lnTo>
                    <a:pt x="102501" y="250558"/>
                  </a:lnTo>
                  <a:lnTo>
                    <a:pt x="0" y="250558"/>
                  </a:lnTo>
                  <a:lnTo>
                    <a:pt x="227787" y="455561"/>
                  </a:lnTo>
                  <a:lnTo>
                    <a:pt x="455574" y="250558"/>
                  </a:lnTo>
                  <a:lnTo>
                    <a:pt x="353060" y="250558"/>
                  </a:lnTo>
                  <a:lnTo>
                    <a:pt x="353060" y="0"/>
                  </a:lnTo>
                  <a:close/>
                </a:path>
              </a:pathLst>
            </a:custGeom>
            <a:solidFill>
              <a:srgbClr val="97C2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640A7CFE-AFDA-4216-A84C-546B23045D25}"/>
                </a:ext>
              </a:extLst>
            </p:cNvPr>
            <p:cNvSpPr/>
            <p:nvPr/>
          </p:nvSpPr>
          <p:spPr>
            <a:xfrm>
              <a:off x="4800890" y="3107310"/>
              <a:ext cx="455930" cy="455930"/>
            </a:xfrm>
            <a:custGeom>
              <a:avLst/>
              <a:gdLst/>
              <a:ahLst/>
              <a:cxnLst/>
              <a:rect l="l" t="t" r="r" b="b"/>
              <a:pathLst>
                <a:path w="455929" h="455929">
                  <a:moveTo>
                    <a:pt x="0" y="250558"/>
                  </a:moveTo>
                  <a:lnTo>
                    <a:pt x="102501" y="250558"/>
                  </a:lnTo>
                  <a:lnTo>
                    <a:pt x="102501" y="0"/>
                  </a:lnTo>
                  <a:lnTo>
                    <a:pt x="353060" y="0"/>
                  </a:lnTo>
                  <a:lnTo>
                    <a:pt x="353060" y="250558"/>
                  </a:lnTo>
                  <a:lnTo>
                    <a:pt x="455574" y="250558"/>
                  </a:lnTo>
                  <a:lnTo>
                    <a:pt x="227787" y="455561"/>
                  </a:lnTo>
                  <a:lnTo>
                    <a:pt x="0" y="250558"/>
                  </a:lnTo>
                  <a:close/>
                </a:path>
              </a:pathLst>
            </a:custGeom>
            <a:ln w="12699">
              <a:solidFill>
                <a:srgbClr val="D6DA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C715A002-43AF-4B4D-9FC0-E256DB635414}"/>
                </a:ext>
              </a:extLst>
            </p:cNvPr>
            <p:cNvSpPr/>
            <p:nvPr/>
          </p:nvSpPr>
          <p:spPr>
            <a:xfrm>
              <a:off x="5177620" y="3935618"/>
              <a:ext cx="455930" cy="455930"/>
            </a:xfrm>
            <a:custGeom>
              <a:avLst/>
              <a:gdLst/>
              <a:ahLst/>
              <a:cxnLst/>
              <a:rect l="l" t="t" r="r" b="b"/>
              <a:pathLst>
                <a:path w="455929" h="455929">
                  <a:moveTo>
                    <a:pt x="353060" y="0"/>
                  </a:moveTo>
                  <a:lnTo>
                    <a:pt x="102501" y="0"/>
                  </a:lnTo>
                  <a:lnTo>
                    <a:pt x="102501" y="250558"/>
                  </a:lnTo>
                  <a:lnTo>
                    <a:pt x="0" y="250558"/>
                  </a:lnTo>
                  <a:lnTo>
                    <a:pt x="227787" y="455561"/>
                  </a:lnTo>
                  <a:lnTo>
                    <a:pt x="455574" y="250558"/>
                  </a:lnTo>
                  <a:lnTo>
                    <a:pt x="353060" y="250558"/>
                  </a:lnTo>
                  <a:lnTo>
                    <a:pt x="353060" y="0"/>
                  </a:lnTo>
                  <a:close/>
                </a:path>
              </a:pathLst>
            </a:custGeom>
            <a:solidFill>
              <a:srgbClr val="97C2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4">
              <a:extLst>
                <a:ext uri="{FF2B5EF4-FFF2-40B4-BE49-F238E27FC236}">
                  <a16:creationId xmlns:a16="http://schemas.microsoft.com/office/drawing/2014/main" id="{76CBFC27-10EE-4FB5-84CF-4291F24A578D}"/>
                </a:ext>
              </a:extLst>
            </p:cNvPr>
            <p:cNvSpPr/>
            <p:nvPr/>
          </p:nvSpPr>
          <p:spPr>
            <a:xfrm>
              <a:off x="5177620" y="3935618"/>
              <a:ext cx="455930" cy="455930"/>
            </a:xfrm>
            <a:custGeom>
              <a:avLst/>
              <a:gdLst/>
              <a:ahLst/>
              <a:cxnLst/>
              <a:rect l="l" t="t" r="r" b="b"/>
              <a:pathLst>
                <a:path w="455929" h="455929">
                  <a:moveTo>
                    <a:pt x="0" y="250558"/>
                  </a:moveTo>
                  <a:lnTo>
                    <a:pt x="102501" y="250558"/>
                  </a:lnTo>
                  <a:lnTo>
                    <a:pt x="102501" y="0"/>
                  </a:lnTo>
                  <a:lnTo>
                    <a:pt x="353060" y="0"/>
                  </a:lnTo>
                  <a:lnTo>
                    <a:pt x="353060" y="250558"/>
                  </a:lnTo>
                  <a:lnTo>
                    <a:pt x="455574" y="250558"/>
                  </a:lnTo>
                  <a:lnTo>
                    <a:pt x="227787" y="455561"/>
                  </a:lnTo>
                  <a:lnTo>
                    <a:pt x="0" y="250558"/>
                  </a:lnTo>
                  <a:close/>
                </a:path>
              </a:pathLst>
            </a:custGeom>
            <a:ln w="12699">
              <a:solidFill>
                <a:srgbClr val="D6DA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5">
              <a:extLst>
                <a:ext uri="{FF2B5EF4-FFF2-40B4-BE49-F238E27FC236}">
                  <a16:creationId xmlns:a16="http://schemas.microsoft.com/office/drawing/2014/main" id="{41274E59-91CE-43CB-B704-7BA19D32849A}"/>
                </a:ext>
              </a:extLst>
            </p:cNvPr>
            <p:cNvSpPr/>
            <p:nvPr/>
          </p:nvSpPr>
          <p:spPr>
            <a:xfrm>
              <a:off x="5548727" y="4763924"/>
              <a:ext cx="455930" cy="455930"/>
            </a:xfrm>
            <a:custGeom>
              <a:avLst/>
              <a:gdLst/>
              <a:ahLst/>
              <a:cxnLst/>
              <a:rect l="l" t="t" r="r" b="b"/>
              <a:pathLst>
                <a:path w="455929" h="455929">
                  <a:moveTo>
                    <a:pt x="353060" y="0"/>
                  </a:moveTo>
                  <a:lnTo>
                    <a:pt x="102501" y="0"/>
                  </a:lnTo>
                  <a:lnTo>
                    <a:pt x="102501" y="250558"/>
                  </a:lnTo>
                  <a:lnTo>
                    <a:pt x="0" y="250558"/>
                  </a:lnTo>
                  <a:lnTo>
                    <a:pt x="227787" y="455561"/>
                  </a:lnTo>
                  <a:lnTo>
                    <a:pt x="455574" y="250558"/>
                  </a:lnTo>
                  <a:lnTo>
                    <a:pt x="353060" y="250558"/>
                  </a:lnTo>
                  <a:lnTo>
                    <a:pt x="353060" y="0"/>
                  </a:lnTo>
                  <a:close/>
                </a:path>
              </a:pathLst>
            </a:custGeom>
            <a:solidFill>
              <a:srgbClr val="97C2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4404C551-8B55-462C-97FF-27F53C05E1B7}"/>
                </a:ext>
              </a:extLst>
            </p:cNvPr>
            <p:cNvSpPr/>
            <p:nvPr/>
          </p:nvSpPr>
          <p:spPr>
            <a:xfrm>
              <a:off x="5548727" y="4763924"/>
              <a:ext cx="455930" cy="455930"/>
            </a:xfrm>
            <a:custGeom>
              <a:avLst/>
              <a:gdLst/>
              <a:ahLst/>
              <a:cxnLst/>
              <a:rect l="l" t="t" r="r" b="b"/>
              <a:pathLst>
                <a:path w="455929" h="455929">
                  <a:moveTo>
                    <a:pt x="0" y="250558"/>
                  </a:moveTo>
                  <a:lnTo>
                    <a:pt x="102501" y="250558"/>
                  </a:lnTo>
                  <a:lnTo>
                    <a:pt x="102501" y="0"/>
                  </a:lnTo>
                  <a:lnTo>
                    <a:pt x="353060" y="0"/>
                  </a:lnTo>
                  <a:lnTo>
                    <a:pt x="353060" y="250558"/>
                  </a:lnTo>
                  <a:lnTo>
                    <a:pt x="455574" y="250558"/>
                  </a:lnTo>
                  <a:lnTo>
                    <a:pt x="227787" y="455561"/>
                  </a:lnTo>
                  <a:lnTo>
                    <a:pt x="0" y="250558"/>
                  </a:lnTo>
                  <a:close/>
                </a:path>
              </a:pathLst>
            </a:custGeom>
            <a:ln w="12699">
              <a:solidFill>
                <a:srgbClr val="D6DA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Prostokąt 18">
            <a:extLst>
              <a:ext uri="{FF2B5EF4-FFF2-40B4-BE49-F238E27FC236}">
                <a16:creationId xmlns:a16="http://schemas.microsoft.com/office/drawing/2014/main" id="{905BBFC8-6805-4B54-AE06-E867EC14D66D}"/>
              </a:ext>
            </a:extLst>
          </p:cNvPr>
          <p:cNvSpPr/>
          <p:nvPr/>
        </p:nvSpPr>
        <p:spPr>
          <a:xfrm>
            <a:off x="3259895" y="4375194"/>
            <a:ext cx="6096000" cy="467436"/>
          </a:xfrm>
          <a:prstGeom prst="rect">
            <a:avLst/>
          </a:prstGeom>
        </p:spPr>
        <p:txBody>
          <a:bodyPr>
            <a:spAutoFit/>
          </a:bodyPr>
          <a:lstStyle/>
          <a:p>
            <a:pPr marL="866140">
              <a:lnSpc>
                <a:spcPts val="1375"/>
              </a:lnSpc>
              <a:spcBef>
                <a:spcPts val="100"/>
              </a:spcBef>
            </a:pPr>
            <a:r>
              <a:rPr lang="pl-PL" sz="1200" spc="125" dirty="0">
                <a:solidFill>
                  <a:srgbClr val="FFFFFF"/>
                </a:solidFill>
                <a:cs typeface="Calibri"/>
              </a:rPr>
              <a:t>Usługi</a:t>
            </a:r>
            <a:r>
              <a:rPr lang="pl-PL" sz="1200" spc="45" dirty="0">
                <a:solidFill>
                  <a:srgbClr val="FFFFFF"/>
                </a:solidFill>
                <a:cs typeface="Calibri"/>
              </a:rPr>
              <a:t> </a:t>
            </a:r>
            <a:r>
              <a:rPr lang="pl-PL" sz="1200" spc="90" dirty="0">
                <a:solidFill>
                  <a:srgbClr val="FFFFFF"/>
                </a:solidFill>
                <a:cs typeface="Calibri"/>
              </a:rPr>
              <a:t>ekosystemu/krajobrazu</a:t>
            </a:r>
            <a:endParaRPr lang="pl-PL" sz="1200" dirty="0">
              <a:cs typeface="Calibri"/>
            </a:endParaRPr>
          </a:p>
          <a:p>
            <a:pPr marL="866140">
              <a:lnSpc>
                <a:spcPts val="1375"/>
              </a:lnSpc>
            </a:pPr>
            <a:r>
              <a:rPr lang="pl-PL" sz="1200" spc="95" dirty="0">
                <a:solidFill>
                  <a:srgbClr val="FFFFFF"/>
                </a:solidFill>
                <a:cs typeface="Calibri"/>
              </a:rPr>
              <a:t>np.</a:t>
            </a:r>
            <a:r>
              <a:rPr lang="pl-PL" sz="1200" spc="50" dirty="0">
                <a:solidFill>
                  <a:srgbClr val="FFFFFF"/>
                </a:solidFill>
                <a:cs typeface="Calibri"/>
              </a:rPr>
              <a:t> </a:t>
            </a:r>
            <a:r>
              <a:rPr lang="pl-PL" sz="1200" spc="120" dirty="0">
                <a:solidFill>
                  <a:srgbClr val="FFFFFF"/>
                </a:solidFill>
                <a:cs typeface="Calibri"/>
              </a:rPr>
              <a:t>ochrona</a:t>
            </a:r>
            <a:r>
              <a:rPr lang="pl-PL" sz="1200" spc="45" dirty="0">
                <a:solidFill>
                  <a:srgbClr val="FFFFFF"/>
                </a:solidFill>
                <a:cs typeface="Calibri"/>
              </a:rPr>
              <a:t> </a:t>
            </a:r>
            <a:r>
              <a:rPr lang="pl-PL" sz="1200" spc="120" dirty="0">
                <a:solidFill>
                  <a:srgbClr val="FFFFFF"/>
                </a:solidFill>
                <a:cs typeface="Calibri"/>
              </a:rPr>
              <a:t>przeciwpowodziowa</a:t>
            </a:r>
            <a:endParaRPr lang="pl-PL" sz="1200" dirty="0">
              <a:cs typeface="Calibri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D6D9279F-0802-4F5E-B909-E80ADC6F0B42}"/>
              </a:ext>
            </a:extLst>
          </p:cNvPr>
          <p:cNvSpPr/>
          <p:nvPr/>
        </p:nvSpPr>
        <p:spPr>
          <a:xfrm>
            <a:off x="3321050" y="5111038"/>
            <a:ext cx="6096000" cy="6181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42695">
              <a:lnSpc>
                <a:spcPts val="1375"/>
              </a:lnSpc>
            </a:pPr>
            <a:r>
              <a:rPr lang="pl-PL" sz="1200" spc="105" dirty="0">
                <a:solidFill>
                  <a:srgbClr val="FFFFFF"/>
                </a:solidFill>
                <a:cs typeface="Calibri"/>
              </a:rPr>
              <a:t>Korzyści</a:t>
            </a:r>
            <a:r>
              <a:rPr lang="pl-PL" sz="1200" spc="55" dirty="0">
                <a:solidFill>
                  <a:srgbClr val="FFFFFF"/>
                </a:solidFill>
                <a:cs typeface="Calibri"/>
              </a:rPr>
              <a:t> </a:t>
            </a:r>
            <a:r>
              <a:rPr lang="pl-PL" sz="1200" spc="125" dirty="0">
                <a:solidFill>
                  <a:srgbClr val="FFFFFF"/>
                </a:solidFill>
                <a:cs typeface="Calibri"/>
              </a:rPr>
              <a:t>dla</a:t>
            </a:r>
            <a:r>
              <a:rPr lang="pl-PL" sz="1200" spc="50" dirty="0">
                <a:solidFill>
                  <a:srgbClr val="FFFFFF"/>
                </a:solidFill>
                <a:cs typeface="Calibri"/>
              </a:rPr>
              <a:t> </a:t>
            </a:r>
            <a:r>
              <a:rPr lang="pl-PL" sz="1200" spc="110" dirty="0">
                <a:solidFill>
                  <a:srgbClr val="FFFFFF"/>
                </a:solidFill>
                <a:cs typeface="Calibri"/>
              </a:rPr>
              <a:t>ludzi</a:t>
            </a:r>
            <a:endParaRPr lang="pl-PL" sz="1200" dirty="0">
              <a:cs typeface="Calibri"/>
            </a:endParaRPr>
          </a:p>
          <a:p>
            <a:pPr marL="1242695" marR="2285365">
              <a:lnSpc>
                <a:spcPts val="1320"/>
              </a:lnSpc>
              <a:spcBef>
                <a:spcPts val="80"/>
              </a:spcBef>
            </a:pPr>
            <a:r>
              <a:rPr lang="pl-PL" sz="1200" spc="95" dirty="0">
                <a:solidFill>
                  <a:srgbClr val="FFFFFF"/>
                </a:solidFill>
                <a:cs typeface="Calibri"/>
              </a:rPr>
              <a:t>np.</a:t>
            </a:r>
            <a:r>
              <a:rPr lang="pl-PL" sz="1200" spc="45" dirty="0">
                <a:solidFill>
                  <a:srgbClr val="FFFFFF"/>
                </a:solidFill>
                <a:cs typeface="Calibri"/>
              </a:rPr>
              <a:t> </a:t>
            </a:r>
            <a:r>
              <a:rPr lang="pl-PL" sz="1200" spc="114" dirty="0">
                <a:solidFill>
                  <a:srgbClr val="FFFFFF"/>
                </a:solidFill>
                <a:cs typeface="Calibri"/>
              </a:rPr>
              <a:t>zdrowie</a:t>
            </a:r>
            <a:r>
              <a:rPr lang="pl-PL" sz="1200" spc="45" dirty="0">
                <a:solidFill>
                  <a:srgbClr val="FFFFFF"/>
                </a:solidFill>
                <a:cs typeface="Calibri"/>
              </a:rPr>
              <a:t> </a:t>
            </a:r>
            <a:r>
              <a:rPr lang="pl-PL" sz="1200" spc="50" dirty="0">
                <a:solidFill>
                  <a:srgbClr val="FFFFFF"/>
                </a:solidFill>
                <a:cs typeface="Calibri"/>
              </a:rPr>
              <a:t>i</a:t>
            </a:r>
            <a:r>
              <a:rPr lang="pl-PL" sz="1200" spc="55" dirty="0">
                <a:solidFill>
                  <a:srgbClr val="FFFFFF"/>
                </a:solidFill>
                <a:cs typeface="Calibri"/>
              </a:rPr>
              <a:t> </a:t>
            </a:r>
            <a:r>
              <a:rPr lang="pl-PL" sz="1200" spc="120" dirty="0">
                <a:solidFill>
                  <a:srgbClr val="FFFFFF"/>
                </a:solidFill>
                <a:cs typeface="Calibri"/>
              </a:rPr>
              <a:t>dobre</a:t>
            </a:r>
            <a:r>
              <a:rPr lang="pl-PL" sz="1200" spc="45" dirty="0">
                <a:solidFill>
                  <a:srgbClr val="FFFFFF"/>
                </a:solidFill>
                <a:cs typeface="Calibri"/>
              </a:rPr>
              <a:t> </a:t>
            </a:r>
            <a:r>
              <a:rPr lang="pl-PL" sz="1200" spc="110" dirty="0">
                <a:solidFill>
                  <a:srgbClr val="FFFFFF"/>
                </a:solidFill>
                <a:cs typeface="Calibri"/>
              </a:rPr>
              <a:t>samopoczucie, </a:t>
            </a:r>
            <a:r>
              <a:rPr lang="pl-PL" sz="1200" spc="114" dirty="0">
                <a:solidFill>
                  <a:srgbClr val="FFFFFF"/>
                </a:solidFill>
                <a:cs typeface="Calibri"/>
              </a:rPr>
              <a:t>bezpieczeństwo</a:t>
            </a:r>
            <a:endParaRPr lang="pl-PL" sz="1200" dirty="0">
              <a:cs typeface="Calibri"/>
            </a:endParaRP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5E301E2A-D933-41F0-95AD-AFBF3DA3CEF9}"/>
              </a:ext>
            </a:extLst>
          </p:cNvPr>
          <p:cNvSpPr/>
          <p:nvPr/>
        </p:nvSpPr>
        <p:spPr>
          <a:xfrm>
            <a:off x="1301750" y="6044204"/>
            <a:ext cx="10725150" cy="51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" marR="547370">
              <a:lnSpc>
                <a:spcPct val="101000"/>
              </a:lnSpc>
            </a:pP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Związek</a:t>
            </a:r>
            <a:r>
              <a:rPr lang="pl-PL" sz="1400"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pomiędzy</a:t>
            </a:r>
            <a:r>
              <a:rPr lang="pl-PL" sz="1400" b="1" spc="-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spc="-10" dirty="0">
                <a:solidFill>
                  <a:srgbClr val="7B95A8"/>
                </a:solidFill>
                <a:latin typeface="Trebuchet MS"/>
                <a:cs typeface="Trebuchet MS"/>
              </a:rPr>
              <a:t>kapitałem</a:t>
            </a:r>
            <a:r>
              <a:rPr lang="pl-PL" sz="1400"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naturalnym,</a:t>
            </a:r>
            <a:r>
              <a:rPr lang="pl-PL" sz="1400"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funkcjami</a:t>
            </a:r>
            <a:r>
              <a:rPr lang="pl-PL" sz="1400" b="1" spc="-10" dirty="0">
                <a:solidFill>
                  <a:srgbClr val="7B95A8"/>
                </a:solidFill>
                <a:latin typeface="Trebuchet MS"/>
                <a:cs typeface="Trebuchet MS"/>
              </a:rPr>
              <a:t> ekosystemu/krajobrazu</a:t>
            </a:r>
            <a:r>
              <a:rPr lang="pl-PL" sz="1400" b="1" spc="-1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spc="-20" dirty="0">
                <a:solidFill>
                  <a:srgbClr val="7B95A8"/>
                </a:solidFill>
                <a:latin typeface="Trebuchet MS"/>
                <a:cs typeface="Trebuchet MS"/>
              </a:rPr>
              <a:t>oraz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usługami</a:t>
            </a:r>
            <a:r>
              <a:rPr lang="pl-PL" sz="1400" b="1" spc="-5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i</a:t>
            </a:r>
            <a:r>
              <a:rPr lang="pl-PL" sz="1400" b="1" spc="-4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korzyściami</a:t>
            </a:r>
            <a:r>
              <a:rPr lang="pl-PL" sz="1400" b="1" spc="-4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zielonej</a:t>
            </a:r>
            <a:r>
              <a:rPr lang="pl-PL" sz="1400" b="1" spc="-3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infrastruktury</a:t>
            </a:r>
            <a:r>
              <a:rPr lang="pl-PL" sz="1400" b="1" spc="-4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(na</a:t>
            </a:r>
            <a:r>
              <a:rPr lang="pl-PL" sz="1400" b="1" spc="-3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podstawie</a:t>
            </a:r>
            <a:r>
              <a:rPr lang="pl-PL" sz="1400" b="1" spc="-3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publikacji</a:t>
            </a:r>
            <a:r>
              <a:rPr lang="pl-PL" sz="1400" b="1" spc="215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spc="-10" dirty="0" err="1">
                <a:solidFill>
                  <a:srgbClr val="7B95A8"/>
                </a:solidFill>
                <a:latin typeface="Trebuchet MS"/>
                <a:cs typeface="Trebuchet MS"/>
              </a:rPr>
              <a:t>Potschin&amp;Haines</a:t>
            </a:r>
            <a:r>
              <a:rPr lang="pl-PL" sz="1400" b="1" spc="-10" dirty="0">
                <a:solidFill>
                  <a:srgbClr val="7B95A8"/>
                </a:solidFill>
                <a:latin typeface="Trebuchet MS"/>
                <a:cs typeface="Trebuchet MS"/>
              </a:rPr>
              <a:t>- </a:t>
            </a:r>
            <a:r>
              <a:rPr lang="pl-PL" sz="1400" b="1" dirty="0">
                <a:solidFill>
                  <a:srgbClr val="7B95A8"/>
                </a:solidFill>
                <a:latin typeface="Trebuchet MS"/>
                <a:cs typeface="Trebuchet MS"/>
              </a:rPr>
              <a:t>Young</a:t>
            </a:r>
            <a:r>
              <a:rPr lang="pl-PL" sz="1400" b="1" spc="-20" dirty="0">
                <a:solidFill>
                  <a:srgbClr val="7B95A8"/>
                </a:solidFill>
                <a:latin typeface="Trebuchet MS"/>
                <a:cs typeface="Trebuchet MS"/>
              </a:rPr>
              <a:t> </a:t>
            </a:r>
            <a:r>
              <a:rPr lang="pl-PL" sz="1400" b="1" spc="-10" dirty="0">
                <a:solidFill>
                  <a:srgbClr val="7B95A8"/>
                </a:solidFill>
                <a:latin typeface="Trebuchet MS"/>
                <a:cs typeface="Trebuchet MS"/>
              </a:rPr>
              <a:t>2011)</a:t>
            </a:r>
            <a:endParaRPr lang="pl-PL" sz="1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74425035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E617BB9D-49FB-4A4F-9E6F-9903C38532AC}"/>
              </a:ext>
            </a:extLst>
          </p:cNvPr>
          <p:cNvSpPr/>
          <p:nvPr/>
        </p:nvSpPr>
        <p:spPr>
          <a:xfrm>
            <a:off x="252548" y="201956"/>
            <a:ext cx="11686903" cy="6496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Gascon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M.,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Triguero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Mas,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M.,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Martínez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Dadvand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Rojas-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Rueda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Plasència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A.,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Nieuwenhuijsen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131445">
              <a:lnSpc>
                <a:spcPts val="1340"/>
              </a:lnSpc>
              <a:spcBef>
                <a:spcPts val="60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J.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(2016).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Residential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green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spaces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mortality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: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systematic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review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International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86,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60-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67.</a:t>
            </a:r>
            <a:endParaRPr lang="pl-PL" sz="14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Gill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(2005).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Let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Our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Children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Roam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Free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Ecologist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Dostępny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online:</a:t>
            </a:r>
            <a:endParaRPr lang="pl-PL" sz="14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https://theecologist.org/2005/sep/23/let-</a:t>
            </a:r>
            <a:r>
              <a:rPr lang="pl-PL" sz="1400" b="1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our-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children-roam-</a:t>
            </a:r>
            <a:r>
              <a:rPr lang="pl-PL" sz="1400" b="1" spc="-2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free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349885" algn="just">
              <a:lnSpc>
                <a:spcPct val="111500"/>
              </a:lnSpc>
              <a:spcBef>
                <a:spcPts val="595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Goodman,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J.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Zu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K.,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Loftus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Lynch,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H.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N.,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Prueitt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Mohar,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I.,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Shubin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P.,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Sax,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N.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(2018).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Short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term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ozone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exposure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asthma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severity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: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Weight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-of-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evidence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analysis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Environmental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Research</a:t>
            </a:r>
            <a:r>
              <a:rPr lang="pl-PL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160,</a:t>
            </a:r>
            <a:r>
              <a:rPr lang="pl-PL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391-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397.</a:t>
            </a:r>
          </a:p>
          <a:p>
            <a:pPr marL="13335" marR="210820">
              <a:lnSpc>
                <a:spcPct val="111000"/>
              </a:lnSpc>
            </a:pP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European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urban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regions,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Urban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Forestry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Urban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Greening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Urban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Forestry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Urban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Greening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Dostępny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online:</a:t>
            </a:r>
            <a:r>
              <a:rPr lang="pl-PL" sz="1400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https://doi.org/10.1016/j.ufug.2018.04.018</a:t>
            </a:r>
            <a:endParaRPr lang="pl-PL" sz="1400" dirty="0">
              <a:latin typeface="Trebuchet MS"/>
              <a:cs typeface="Trebuchet MS"/>
            </a:endParaRPr>
          </a:p>
          <a:p>
            <a:pPr marL="13335" marR="424180">
              <a:lnSpc>
                <a:spcPct val="111500"/>
              </a:lnSpc>
              <a:spcBef>
                <a:spcPts val="595"/>
              </a:spcBef>
            </a:pP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Haines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Young, R.,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Potschin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M.B. (2018):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Common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International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Classification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Ecosystem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Services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(CICES)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V5.1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Guidance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Application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Revised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Structure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Dostępny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online: </a:t>
            </a: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4"/>
              </a:rPr>
              <a:t>https://cices.eu/content/uploads/sites/8/2018/01/Guidance-V51-01012018.pdf</a:t>
            </a:r>
            <a:endParaRPr lang="pl-PL" sz="1400" dirty="0">
              <a:latin typeface="Trebuchet MS"/>
              <a:cs typeface="Trebuchet MS"/>
            </a:endParaRPr>
          </a:p>
          <a:p>
            <a:pPr marL="13335" marR="149225" algn="just">
              <a:lnSpc>
                <a:spcPct val="111500"/>
              </a:lnSpc>
              <a:spcBef>
                <a:spcPts val="595"/>
              </a:spcBef>
            </a:pP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Hänke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Scheid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B.,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Schaefer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Tscharntke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T.,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Thies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C.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(2009).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Increasing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syrphid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fly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diversity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and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density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sown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flower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strips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within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simple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vs.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complex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landscapes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Journal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Applied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Ecology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46,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1106– 1114.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85725">
              <a:lnSpc>
                <a:spcPct val="111500"/>
              </a:lnSpc>
              <a:spcBef>
                <a:spcPts val="590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Klar.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N.,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Herrmann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Henning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Hahn.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Pott-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Dörfer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B,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Hofer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H.,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Kramer-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Schadt.S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.,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(2012).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Between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ecological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theory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planning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practice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: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(Re-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)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Connecting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forest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patches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for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wildcat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Lower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Saxony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Germany.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Landscape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Urban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Planning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105(4),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376-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384.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189865">
              <a:lnSpc>
                <a:spcPct val="111000"/>
              </a:lnSpc>
              <a:spcBef>
                <a:spcPts val="600"/>
              </a:spcBef>
            </a:pP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Landscape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Institute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 (2009).</a:t>
            </a:r>
            <a:r>
              <a:rPr lang="pl-PL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Green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infrastructure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: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connected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multifunctional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landscapes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Landscape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Institute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Position</a:t>
            </a:r>
            <a:r>
              <a:rPr lang="pl-PL" sz="1400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Statement.</a:t>
            </a:r>
            <a:r>
              <a:rPr lang="pl-PL" sz="1400" spc="-6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Landscape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Institute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London.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331470">
              <a:lnSpc>
                <a:spcPct val="111300"/>
              </a:lnSpc>
              <a:spcBef>
                <a:spcPts val="595"/>
              </a:spcBef>
            </a:pP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Mazza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Bennett,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G.,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De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Nocker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Gantioler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S.,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Losarcos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Margerison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Kaphengst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T.,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McConville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Rayment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ten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Brink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Tucker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G.,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van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Diggelen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(2011).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Green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Infrastructure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Implementation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Efficiency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Final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 report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for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Komisja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Europejska,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DG</a:t>
            </a:r>
            <a:r>
              <a:rPr lang="pl-PL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Contract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ENV.B.2/SER/2010/0059.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Institute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for</a:t>
            </a:r>
            <a:r>
              <a:rPr lang="pl-PL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European</a:t>
            </a:r>
            <a:r>
              <a:rPr lang="pl-PL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Environmental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Policy,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Brussels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 and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London.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569595">
              <a:lnSpc>
                <a:spcPct val="111000"/>
              </a:lnSpc>
              <a:spcBef>
                <a:spcPts val="600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MA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Board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Millennium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Ecosystem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Assessment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Board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(2003).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Ecosystems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Human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Well-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Being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: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50" dirty="0">
                <a:solidFill>
                  <a:srgbClr val="4D4D4E"/>
                </a:solidFill>
                <a:latin typeface="Trebuchet MS"/>
                <a:cs typeface="Trebuchet MS"/>
              </a:rPr>
              <a:t>A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Framework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for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Assessment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Island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Press,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Washington.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19050">
              <a:lnSpc>
                <a:spcPct val="111000"/>
              </a:lnSpc>
              <a:spcBef>
                <a:spcPts val="600"/>
              </a:spcBef>
            </a:pP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Mooij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W.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Janse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J.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H.,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Senerpont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Domis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L.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N.,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Hülsmann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Ibelings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B.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W.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(2007).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Predicting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the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effect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climate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change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temperate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shallow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lakes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with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ecosystem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model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PCLake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Hydrobiologia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349885" algn="just">
              <a:lnSpc>
                <a:spcPct val="111500"/>
              </a:lnSpc>
              <a:spcBef>
                <a:spcPts val="595"/>
              </a:spcBef>
            </a:pPr>
            <a:endParaRPr lang="pl-PL" sz="1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09702098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297211BE-A7D6-4784-BF82-47A0A172023A}"/>
              </a:ext>
            </a:extLst>
          </p:cNvPr>
          <p:cNvSpPr/>
          <p:nvPr/>
        </p:nvSpPr>
        <p:spPr>
          <a:xfrm>
            <a:off x="235131" y="169563"/>
            <a:ext cx="11390811" cy="6958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346710">
              <a:lnSpc>
                <a:spcPct val="111000"/>
              </a:lnSpc>
              <a:spcBef>
                <a:spcPts val="615"/>
              </a:spcBef>
            </a:pP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Mullan,</a:t>
            </a:r>
            <a:r>
              <a:rPr lang="en-US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D.</a:t>
            </a:r>
            <a:r>
              <a:rPr lang="en-US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(2013).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Soil</a:t>
            </a:r>
            <a:r>
              <a:rPr lang="en-US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erosion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under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impacts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future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climate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change:</a:t>
            </a:r>
            <a:r>
              <a:rPr lang="en-US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Assessing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statistical significance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future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changes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potential on-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site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off-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site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problems.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CATENA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109,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234-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246.</a:t>
            </a:r>
            <a:endParaRPr lang="en-US" sz="1400" dirty="0">
              <a:latin typeface="Trebuchet MS"/>
              <a:cs typeface="Trebuchet MS"/>
            </a:endParaRPr>
          </a:p>
          <a:p>
            <a:pPr marL="12700" marR="64135">
              <a:lnSpc>
                <a:spcPct val="111300"/>
              </a:lnSpc>
              <a:spcBef>
                <a:spcPts val="595"/>
              </a:spcBef>
            </a:pP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rates.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Journal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Soil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Water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Conservation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59(1),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43-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50.</a:t>
            </a:r>
            <a:endParaRPr lang="en-US" sz="1400" dirty="0">
              <a:latin typeface="Trebuchet MS"/>
              <a:cs typeface="Trebuchet MS"/>
            </a:endParaRPr>
          </a:p>
          <a:p>
            <a:pPr marL="12700" marR="82550">
              <a:lnSpc>
                <a:spcPct val="111300"/>
              </a:lnSpc>
              <a:spcBef>
                <a:spcPts val="595"/>
              </a:spcBef>
            </a:pP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Oliver,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Heard,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M.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S.,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Isaac,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N.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J.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B.,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Roy,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B.,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Procter,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D.,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Eigenbrod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F.,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Freckleton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R.,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Hector,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A.,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Orme,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Petchey,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L.,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Proença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V.,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Raffaelli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Suttle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K.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Mace,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G.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M.,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MartínLópez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 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B.,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Woodcock,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B.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A.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Bullock,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J.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M.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(2015).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Biodiversity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resilience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ecosystem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functions.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Trends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in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Ecology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en-US" sz="1400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Evolution,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30(11),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673-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684.</a:t>
            </a:r>
            <a:endParaRPr lang="en-US" sz="1400" dirty="0">
              <a:latin typeface="Trebuchet MS"/>
              <a:cs typeface="Trebuchet MS"/>
            </a:endParaRPr>
          </a:p>
          <a:p>
            <a:pPr marL="12700" marR="639445">
              <a:lnSpc>
                <a:spcPct val="111000"/>
              </a:lnSpc>
              <a:spcBef>
                <a:spcPts val="615"/>
              </a:spcBef>
            </a:pP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Otto,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Pensini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P.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(2017).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Nature-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based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environmental education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children: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Environmental knowledge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connectedness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nature,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together,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are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related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ecological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behaviour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Global Environmental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Change 47,</a:t>
            </a:r>
            <a:r>
              <a:rPr lang="en-US" sz="1400" spc="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88-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94.</a:t>
            </a:r>
            <a:endParaRPr lang="en-US" sz="1400" dirty="0">
              <a:latin typeface="Trebuchet MS"/>
              <a:cs typeface="Trebuchet MS"/>
            </a:endParaRPr>
          </a:p>
          <a:p>
            <a:pPr marL="12700" marR="114935">
              <a:lnSpc>
                <a:spcPct val="112000"/>
              </a:lnSpc>
              <a:spcBef>
                <a:spcPts val="585"/>
              </a:spcBef>
            </a:pP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Pendergrass,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G.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Hartmann,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D. L. (2014).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Changes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Distribution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Rain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Frequency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Intensity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Response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Global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Warming.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Journal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Climate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27(22),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8372-8383.</a:t>
            </a:r>
            <a:endParaRPr lang="en-US" sz="14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lang="en-US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Potschin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M.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Haines-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Young,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(2011): Ecosystem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Services: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Exploring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geographical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perspective.</a:t>
            </a:r>
            <a:endParaRPr lang="en-US" sz="14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Progress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Physical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Geography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35(5):</a:t>
            </a:r>
            <a:r>
              <a:rPr lang="en-US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575-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594.</a:t>
            </a:r>
            <a:endParaRPr lang="en-US" sz="1400" dirty="0">
              <a:latin typeface="Trebuchet MS"/>
              <a:cs typeface="Trebuchet MS"/>
            </a:endParaRPr>
          </a:p>
          <a:p>
            <a:pPr marL="12700" marR="243204">
              <a:lnSpc>
                <a:spcPct val="111000"/>
              </a:lnSpc>
              <a:spcBef>
                <a:spcPts val="600"/>
              </a:spcBef>
            </a:pP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Purvis,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B.,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Mao,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Y.,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Robinson,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D.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(2018).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Three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pillars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sustainability: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search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conceptual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origins. Sustainability</a:t>
            </a:r>
            <a:r>
              <a:rPr lang="en-US" sz="1400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Science.</a:t>
            </a:r>
            <a:r>
              <a:rPr lang="en-US" sz="1400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Dostępny</a:t>
            </a:r>
            <a:r>
              <a:rPr lang="en-US" sz="1400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online:</a:t>
            </a:r>
            <a:r>
              <a:rPr lang="en-US" sz="1400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https://doi.org/10.1007/s11625-018-0627-</a:t>
            </a:r>
            <a:r>
              <a:rPr lang="en-US" sz="1400" b="1" spc="-5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5</a:t>
            </a:r>
            <a:endParaRPr lang="en-US" sz="1400" dirty="0">
              <a:latin typeface="Trebuchet MS"/>
              <a:cs typeface="Trebuchet MS"/>
            </a:endParaRPr>
          </a:p>
          <a:p>
            <a:pPr marL="12700" marR="401955">
              <a:lnSpc>
                <a:spcPct val="111000"/>
              </a:lnSpc>
              <a:spcBef>
                <a:spcPts val="610"/>
              </a:spcBef>
            </a:pP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Routshek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A.,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Schmidt,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J.,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Kreienkamp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F.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(2014).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Impact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climate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change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soil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erosion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—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high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resolution</a:t>
            </a:r>
            <a:r>
              <a:rPr lang="en-US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projection</a:t>
            </a:r>
            <a:r>
              <a:rPr lang="en-US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on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catchment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scale</a:t>
            </a:r>
            <a:r>
              <a:rPr lang="en-US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until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2100</a:t>
            </a:r>
            <a:r>
              <a:rPr lang="en-US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Saxony/Germany.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CATENA</a:t>
            </a:r>
            <a:r>
              <a:rPr lang="en-US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121,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9-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109.</a:t>
            </a:r>
            <a:endParaRPr lang="en-US" sz="1400" dirty="0">
              <a:latin typeface="Trebuchet MS"/>
              <a:cs typeface="Trebuchet MS"/>
            </a:endParaRPr>
          </a:p>
          <a:p>
            <a:pPr marL="12700" marR="365125">
              <a:lnSpc>
                <a:spcPct val="111000"/>
              </a:lnSpc>
              <a:spcBef>
                <a:spcPts val="615"/>
              </a:spcBef>
            </a:pP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Scannell,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L.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en-US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Gifford,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(2010).</a:t>
            </a:r>
            <a:r>
              <a:rPr lang="en-US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relations</a:t>
            </a:r>
            <a:r>
              <a:rPr lang="en-US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between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natural</a:t>
            </a:r>
            <a:r>
              <a:rPr lang="en-US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civic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place</a:t>
            </a:r>
            <a:r>
              <a:rPr lang="en-US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attachment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and</a:t>
            </a:r>
            <a:r>
              <a:rPr lang="en-US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pro-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environmental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 err="1">
                <a:solidFill>
                  <a:srgbClr val="4D4D4E"/>
                </a:solidFill>
                <a:latin typeface="Trebuchet MS"/>
                <a:cs typeface="Trebuchet MS"/>
              </a:rPr>
              <a:t>behaviour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en-US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Journal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of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Environmental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 Psychology</a:t>
            </a:r>
            <a:r>
              <a:rPr lang="en-US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dirty="0">
                <a:solidFill>
                  <a:srgbClr val="4D4D4E"/>
                </a:solidFill>
                <a:latin typeface="Trebuchet MS"/>
                <a:cs typeface="Trebuchet MS"/>
              </a:rPr>
              <a:t>30(3),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en-US" sz="1400" spc="-10" dirty="0">
                <a:solidFill>
                  <a:srgbClr val="4D4D4E"/>
                </a:solidFill>
                <a:latin typeface="Trebuchet MS"/>
                <a:cs typeface="Trebuchet MS"/>
              </a:rPr>
              <a:t>289-</a:t>
            </a:r>
            <a:r>
              <a:rPr lang="en-US" sz="1400" spc="-20" dirty="0">
                <a:solidFill>
                  <a:srgbClr val="4D4D4E"/>
                </a:solidFill>
                <a:latin typeface="Trebuchet MS"/>
                <a:cs typeface="Trebuchet MS"/>
              </a:rPr>
              <a:t>297.</a:t>
            </a:r>
            <a:endParaRPr lang="pl-PL" sz="1400" spc="-20" dirty="0">
              <a:solidFill>
                <a:srgbClr val="4D4D4E"/>
              </a:solidFill>
              <a:latin typeface="Trebuchet MS"/>
              <a:cs typeface="Trebuchet MS"/>
            </a:endParaRPr>
          </a:p>
          <a:p>
            <a:pPr marL="12700" marR="26670">
              <a:lnSpc>
                <a:spcPct val="111000"/>
              </a:lnSpc>
              <a:spcBef>
                <a:spcPts val="615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van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den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Berg,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Wendel-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Vos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W.,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van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Poppel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Kemper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H.,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van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Mechelen,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W.,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Maas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J.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(2015).</a:t>
            </a:r>
            <a:r>
              <a:rPr lang="pl-PL" sz="1400" spc="5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Health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benefits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green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spaces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in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the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living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environment: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systematic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review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epidemiological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studies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.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Urban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Forestry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Urban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Greening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14(4),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806-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816.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430530">
              <a:lnSpc>
                <a:spcPct val="111000"/>
              </a:lnSpc>
              <a:spcBef>
                <a:spcPts val="600"/>
              </a:spcBef>
            </a:pP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Westphal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C.,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Steffan-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Dewenter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I.,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Tscharntke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T.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(2003).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Mass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flowering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crops</a:t>
            </a:r>
            <a:r>
              <a:rPr lang="pl-PL" sz="1400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enhance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pollinator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densities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at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landscape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scale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Ecology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Letters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6,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961–965.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545465">
              <a:lnSpc>
                <a:spcPct val="111000"/>
              </a:lnSpc>
              <a:spcBef>
                <a:spcPts val="600"/>
              </a:spcBef>
            </a:pP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Winfree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Aguilar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R.,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Vázquez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D.P.,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LeBuhn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G.,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Aizen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M.A.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(2009).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meta-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analysis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of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bees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’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responses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anthropogenic</a:t>
            </a:r>
            <a:r>
              <a:rPr lang="pl-PL" sz="1400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 err="1">
                <a:solidFill>
                  <a:srgbClr val="4D4D4E"/>
                </a:solidFill>
                <a:latin typeface="Trebuchet MS"/>
                <a:cs typeface="Trebuchet MS"/>
              </a:rPr>
              <a:t>disturbance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Ecology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90(8),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2068–2076.</a:t>
            </a:r>
            <a:endParaRPr lang="pl-PL" sz="1400" dirty="0">
              <a:latin typeface="Trebuchet MS"/>
              <a:cs typeface="Trebuchet MS"/>
            </a:endParaRPr>
          </a:p>
          <a:p>
            <a:pPr marL="12700" marR="365125">
              <a:lnSpc>
                <a:spcPct val="111000"/>
              </a:lnSpc>
              <a:spcBef>
                <a:spcPts val="615"/>
              </a:spcBef>
            </a:pPr>
            <a:endParaRPr lang="en-US" sz="1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00094273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EDFD575C-D357-48D5-8F51-64BFDAC43115}"/>
              </a:ext>
            </a:extLst>
          </p:cNvPr>
          <p:cNvSpPr/>
          <p:nvPr/>
        </p:nvSpPr>
        <p:spPr>
          <a:xfrm>
            <a:off x="431893" y="2050050"/>
            <a:ext cx="29902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4604">
              <a:lnSpc>
                <a:spcPct val="100000"/>
              </a:lnSpc>
            </a:pPr>
            <a:r>
              <a:rPr lang="pl-PL" sz="2400" b="1" spc="190" dirty="0">
                <a:solidFill>
                  <a:srgbClr val="7B95A8"/>
                </a:solidFill>
                <a:cs typeface="Calibri"/>
              </a:rPr>
              <a:t>Źródła</a:t>
            </a:r>
            <a:r>
              <a:rPr lang="pl-PL" sz="2400" b="1" spc="-105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35" dirty="0">
                <a:solidFill>
                  <a:srgbClr val="7B95A8"/>
                </a:solidFill>
                <a:cs typeface="Calibri"/>
              </a:rPr>
              <a:t>Internetowe</a:t>
            </a:r>
            <a:endParaRPr lang="pl-PL" sz="2400" dirty="0">
              <a:cs typeface="Calibri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B47B0436-1384-4EB5-90B5-9A7BEA70290C}"/>
              </a:ext>
            </a:extLst>
          </p:cNvPr>
          <p:cNvSpPr/>
          <p:nvPr/>
        </p:nvSpPr>
        <p:spPr>
          <a:xfrm>
            <a:off x="352985" y="2613534"/>
            <a:ext cx="11198163" cy="1332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970" marR="397510">
              <a:lnSpc>
                <a:spcPct val="111000"/>
              </a:lnSpc>
              <a:spcBef>
                <a:spcPts val="600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EEA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–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European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Agency</a:t>
            </a:r>
            <a:r>
              <a:rPr lang="pl-PL" sz="1400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(2019).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CICES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Version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5.1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now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available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European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Environment </a:t>
            </a:r>
            <a:r>
              <a:rPr lang="pl-PL" sz="1400" dirty="0" err="1">
                <a:solidFill>
                  <a:srgbClr val="4D4D4E"/>
                </a:solidFill>
                <a:latin typeface="Trebuchet MS"/>
                <a:cs typeface="Trebuchet MS"/>
              </a:rPr>
              <a:t>Agency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Dostępny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online</a:t>
            </a:r>
            <a:r>
              <a:rPr lang="pl-PL" sz="1400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29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stycznia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2019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endParaRPr lang="pl-PL" sz="1400" dirty="0">
              <a:latin typeface="Trebuchet MS"/>
              <a:cs typeface="Trebuchet MS"/>
            </a:endParaRPr>
          </a:p>
          <a:p>
            <a:pPr marL="13970">
              <a:lnSpc>
                <a:spcPct val="100000"/>
              </a:lnSpc>
              <a:spcBef>
                <a:spcPts val="145"/>
              </a:spcBef>
            </a:pP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2"/>
              </a:rPr>
              <a:t>https://cices.eu</a:t>
            </a:r>
            <a:endParaRPr lang="pl-PL" sz="14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OED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Oxford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English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10" dirty="0">
                <a:solidFill>
                  <a:srgbClr val="4D4D4E"/>
                </a:solidFill>
                <a:latin typeface="Trebuchet MS"/>
                <a:cs typeface="Trebuchet MS"/>
              </a:rPr>
              <a:t>Dictionary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Online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(2018).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Capital.</a:t>
            </a:r>
            <a:r>
              <a:rPr lang="pl-PL" sz="1400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Dostępny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online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13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czerwca</a:t>
            </a:r>
            <a:r>
              <a:rPr lang="pl-PL" sz="1400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dirty="0">
                <a:solidFill>
                  <a:srgbClr val="4D4D4E"/>
                </a:solidFill>
                <a:latin typeface="Trebuchet MS"/>
                <a:cs typeface="Trebuchet MS"/>
              </a:rPr>
              <a:t>2018</a:t>
            </a:r>
            <a:r>
              <a:rPr lang="pl-PL" sz="1400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z="1400" spc="-25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endParaRPr lang="pl-PL" sz="14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pl-PL" sz="1400" b="1" spc="-10" dirty="0">
                <a:solidFill>
                  <a:srgbClr val="003399"/>
                </a:solidFill>
                <a:latin typeface="Trebuchet MS"/>
                <a:cs typeface="Trebuchet MS"/>
                <a:hlinkClick r:id="rId3"/>
              </a:rPr>
              <a:t>http://www.oed.com/view/Entry/27450</a:t>
            </a:r>
            <a:endParaRPr lang="pl-PL" sz="1400" dirty="0">
              <a:latin typeface="Trebuchet MS"/>
              <a:cs typeface="Trebuchet MS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B52A35A4-0E44-4980-A73D-3783A04A967D}"/>
              </a:ext>
            </a:extLst>
          </p:cNvPr>
          <p:cNvSpPr/>
          <p:nvPr/>
        </p:nvSpPr>
        <p:spPr>
          <a:xfrm>
            <a:off x="2057400" y="216283"/>
            <a:ext cx="807720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0B68FBD1-50EC-4C23-855C-BFF5E2C29FA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993" y="5613400"/>
            <a:ext cx="6880014" cy="10283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4568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A6267FCC-9EF6-4CB2-A9E7-9EEEF84D24E0}"/>
              </a:ext>
            </a:extLst>
          </p:cNvPr>
          <p:cNvSpPr/>
          <p:nvPr/>
        </p:nvSpPr>
        <p:spPr>
          <a:xfrm>
            <a:off x="355600" y="1139301"/>
            <a:ext cx="11277600" cy="3773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just">
              <a:lnSpc>
                <a:spcPct val="111500"/>
              </a:lnSpc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Kapitał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naturalny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jednym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czterech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różnych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rodzajów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kapitału,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pozostałe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trzy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to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kapitał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ludzki,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kapitał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produkcyjny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1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kapitał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społeczny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organizacyjny</a:t>
            </a:r>
            <a:r>
              <a:rPr lang="pl-PL" spc="20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Ekins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1992).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ludzkiego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punktu</a:t>
            </a:r>
            <a:r>
              <a:rPr lang="pl-PL" spc="1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widzenia</a:t>
            </a:r>
            <a:r>
              <a:rPr lang="pl-PL" spc="1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kapitał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naturalny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można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podzielić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cztery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Ekins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in.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2003):</a:t>
            </a:r>
            <a:endParaRPr lang="pl-PL" dirty="0">
              <a:latin typeface="Trebuchet MS"/>
              <a:cs typeface="Trebuchet MS"/>
            </a:endParaRPr>
          </a:p>
          <a:p>
            <a:pPr marL="298450" indent="-285750" algn="just">
              <a:lnSpc>
                <a:spcPct val="100000"/>
              </a:lnSpc>
              <a:spcBef>
                <a:spcPts val="730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39395" algn="l"/>
              </a:tabLst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zapewnienie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środków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produkcję</a:t>
            </a:r>
            <a:endParaRPr lang="pl-PL" dirty="0">
              <a:latin typeface="Trebuchet MS"/>
              <a:cs typeface="Trebuchet MS"/>
            </a:endParaRPr>
          </a:p>
          <a:p>
            <a:pPr marL="298450" indent="-285750" algn="just">
              <a:lnSpc>
                <a:spcPct val="100000"/>
              </a:lnSpc>
              <a:spcBef>
                <a:spcPts val="73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39395" algn="l"/>
              </a:tabLst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absorpcję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odpadów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(odpady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produkcyjne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usuwanie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towarów)</a:t>
            </a:r>
            <a:endParaRPr lang="pl-PL" dirty="0">
              <a:latin typeface="Trebuchet MS"/>
              <a:cs typeface="Trebuchet MS"/>
            </a:endParaRPr>
          </a:p>
          <a:p>
            <a:pPr marL="298450" indent="-285750" algn="just">
              <a:lnSpc>
                <a:spcPct val="100000"/>
              </a:lnSpc>
              <a:spcBef>
                <a:spcPts val="730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39395" algn="l"/>
              </a:tabLst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podtrzymywanie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życia</a:t>
            </a:r>
            <a:r>
              <a:rPr lang="pl-PL" spc="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(woda,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powietrze)</a:t>
            </a:r>
            <a:endParaRPr lang="pl-PL" dirty="0">
              <a:latin typeface="Trebuchet MS"/>
              <a:cs typeface="Trebuchet MS"/>
            </a:endParaRPr>
          </a:p>
          <a:p>
            <a:pPr marL="298450" indent="-285750" algn="just">
              <a:lnSpc>
                <a:spcPct val="100000"/>
              </a:lnSpc>
              <a:spcBef>
                <a:spcPts val="74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39395" algn="l"/>
              </a:tabLst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udogodnienia.</a:t>
            </a:r>
            <a:endParaRPr lang="pl-PL" dirty="0">
              <a:latin typeface="Trebuchet MS"/>
              <a:cs typeface="Trebuchet MS"/>
            </a:endParaRPr>
          </a:p>
          <a:p>
            <a:pPr marL="12700" marR="6985" algn="just">
              <a:lnSpc>
                <a:spcPct val="111300"/>
              </a:lnSpc>
              <a:spcBef>
                <a:spcPts val="600"/>
              </a:spcBef>
            </a:pP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Rozpatrując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przyrodę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kapitał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sam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sposób,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kapitał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produkcyjny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czy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ludzki,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jesteśmy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stanie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ocenić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jego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wkład</a:t>
            </a:r>
            <a:r>
              <a:rPr lang="pl-PL" spc="6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społeczeństwo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gospodarki,</a:t>
            </a:r>
            <a:r>
              <a:rPr lang="pl-PL" spc="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tym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samym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włączyć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go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procesów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decyzyjnych,</a:t>
            </a:r>
            <a:r>
              <a:rPr lang="pl-PL" spc="7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których</a:t>
            </a:r>
            <a:r>
              <a:rPr lang="pl-PL" spc="3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wcześniej</a:t>
            </a:r>
            <a:r>
              <a:rPr lang="pl-PL" spc="3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</a:t>
            </a:r>
            <a:r>
              <a:rPr lang="pl-PL" spc="3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miał</a:t>
            </a:r>
            <a:r>
              <a:rPr lang="pl-PL" spc="3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takiego</a:t>
            </a:r>
            <a:r>
              <a:rPr lang="pl-PL" spc="3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samego</a:t>
            </a:r>
            <a:r>
              <a:rPr lang="pl-PL" spc="3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znaczenia</a:t>
            </a:r>
            <a:r>
              <a:rPr lang="pl-PL" spc="3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3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inne</a:t>
            </a:r>
            <a:r>
              <a:rPr lang="pl-PL" spc="3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względy,</a:t>
            </a:r>
            <a:r>
              <a:rPr lang="pl-PL" spc="3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takie</a:t>
            </a:r>
            <a:r>
              <a:rPr lang="pl-PL" spc="30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3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mieszkalnictwo, zatrudnienie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infrastruktura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transportowa.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425362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60D1F1C6-9F90-4844-899D-9CBE48F95B0B}"/>
              </a:ext>
            </a:extLst>
          </p:cNvPr>
          <p:cNvSpPr/>
          <p:nvPr/>
        </p:nvSpPr>
        <p:spPr>
          <a:xfrm>
            <a:off x="649811" y="932934"/>
            <a:ext cx="3607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0825" indent="-237490">
              <a:lnSpc>
                <a:spcPct val="100000"/>
              </a:lnSpc>
              <a:buClr>
                <a:srgbClr val="7B95A8"/>
              </a:buClr>
              <a:buFont typeface="Calibri"/>
              <a:buAutoNum type="arabicPeriod" startAt="3"/>
              <a:tabLst>
                <a:tab pos="250825" algn="l"/>
              </a:tabLst>
            </a:pPr>
            <a:r>
              <a:rPr lang="pl-PL" sz="2400" b="1" spc="175" dirty="0">
                <a:solidFill>
                  <a:srgbClr val="7B95A8"/>
                </a:solidFill>
                <a:cs typeface="Calibri"/>
              </a:rPr>
              <a:t>Usługi</a:t>
            </a:r>
            <a:r>
              <a:rPr lang="pl-PL" sz="2400" b="1" spc="-100" dirty="0">
                <a:solidFill>
                  <a:srgbClr val="7B95A8"/>
                </a:solidFill>
                <a:cs typeface="Calibri"/>
              </a:rPr>
              <a:t> </a:t>
            </a:r>
            <a:r>
              <a:rPr lang="pl-PL" sz="2400" b="1" spc="160" dirty="0">
                <a:solidFill>
                  <a:srgbClr val="7B95A8"/>
                </a:solidFill>
                <a:cs typeface="Calibri"/>
              </a:rPr>
              <a:t>ekosystemowe</a:t>
            </a:r>
            <a:endParaRPr lang="pl-PL" sz="2400" dirty="0">
              <a:cs typeface="Calibri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5E3800F4-85C6-44D1-B255-C34CA7E9789F}"/>
              </a:ext>
            </a:extLst>
          </p:cNvPr>
          <p:cNvSpPr/>
          <p:nvPr/>
        </p:nvSpPr>
        <p:spPr>
          <a:xfrm>
            <a:off x="649811" y="1886252"/>
            <a:ext cx="9467850" cy="3450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just">
              <a:lnSpc>
                <a:spcPct val="111200"/>
              </a:lnSpc>
              <a:spcBef>
                <a:spcPts val="76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ekosystemów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dobrami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usługami,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które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przyroda,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nasz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kapitał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naturalny,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dostarcza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których 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ludzie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zależni.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Ważne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jest,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aby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zrozumieć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jak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funkcje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pełnione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przez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ekosystemy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ponieważ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stanowią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one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siłę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napędową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długoterminowej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ochrony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1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odbudowy</a:t>
            </a:r>
            <a:r>
              <a:rPr lang="pl-PL" spc="114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kapitału</a:t>
            </a:r>
            <a:r>
              <a:rPr lang="pl-PL" spc="11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naturalnego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Europy</a:t>
            </a:r>
            <a:r>
              <a:rPr lang="pl-PL" spc="1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(Unia</a:t>
            </a:r>
            <a:r>
              <a:rPr lang="pl-PL" spc="1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Europejska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2017).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unijnej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strategii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ochrony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 różnorodności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biologicznej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rok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2020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położono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nowy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nacisk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funkcje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ekosystemów,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jej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cel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określa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szereg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działań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mających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zadanie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utrzymanie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odbudowę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ekosystemów</a:t>
            </a:r>
            <a:r>
              <a:rPr lang="pl-PL" spc="5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ich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funkcji</a:t>
            </a:r>
            <a:r>
              <a:rPr lang="pl-PL" spc="-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(Komisja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Europejska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2011a).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działań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tych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należą: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poprawa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wiedzy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temat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ekosystemów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i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ich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funkcji,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ustalenie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priorytetów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zakresie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odbudowy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promowania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wykorzystania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zielonej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infrastruktury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8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zapewnienie,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że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</a:t>
            </a:r>
            <a:r>
              <a:rPr lang="pl-PL" spc="10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nastąpi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utrata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netto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różnorodności</a:t>
            </a:r>
            <a:r>
              <a:rPr lang="pl-PL" spc="9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biologicznej</a:t>
            </a:r>
            <a:r>
              <a:rPr lang="pl-PL" spc="8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funkcji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ekosystemu</a:t>
            </a:r>
            <a:r>
              <a:rPr lang="pl-PL" spc="9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(Komisja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Europejska</a:t>
            </a:r>
            <a:r>
              <a:rPr lang="pl-PL" spc="-7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2011b).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040589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387B145-2D49-46EB-89A4-0D092B33AC97}"/>
              </a:ext>
            </a:extLst>
          </p:cNvPr>
          <p:cNvSpPr/>
          <p:nvPr/>
        </p:nvSpPr>
        <p:spPr>
          <a:xfrm>
            <a:off x="1562100" y="416905"/>
            <a:ext cx="8572500" cy="4413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40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Istnieją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trzy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główne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klasyfikacje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usług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ekosystemowych:</a:t>
            </a:r>
          </a:p>
          <a:p>
            <a:pPr marL="12700" algn="just">
              <a:lnSpc>
                <a:spcPct val="100000"/>
              </a:lnSpc>
              <a:spcBef>
                <a:spcPts val="740"/>
              </a:spcBef>
            </a:pPr>
            <a:endParaRPr lang="pl-PL" dirty="0">
              <a:latin typeface="Trebuchet MS"/>
              <a:cs typeface="Trebuchet MS"/>
            </a:endParaRPr>
          </a:p>
          <a:p>
            <a:pPr marL="298450" lvl="1" indent="-285750">
              <a:lnSpc>
                <a:spcPct val="100000"/>
              </a:lnSpc>
              <a:spcBef>
                <a:spcPts val="735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40029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Milenijna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ocena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ekosystemów</a:t>
            </a:r>
            <a:r>
              <a:rPr lang="pl-PL" b="1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MA,</a:t>
            </a:r>
            <a:r>
              <a:rPr lang="pl-PL" b="1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MA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Board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2003)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–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uznana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jako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klasyfikacja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globalna;</a:t>
            </a:r>
          </a:p>
          <a:p>
            <a:pPr marL="12700" lvl="1">
              <a:lnSpc>
                <a:spcPct val="100000"/>
              </a:lnSpc>
              <a:spcBef>
                <a:spcPts val="735"/>
              </a:spcBef>
              <a:buClr>
                <a:srgbClr val="7D92A4"/>
              </a:buClr>
              <a:tabLst>
                <a:tab pos="240029" algn="l"/>
              </a:tabLst>
            </a:pPr>
            <a:endParaRPr lang="pl-PL" dirty="0">
              <a:latin typeface="Trebuchet MS"/>
              <a:cs typeface="Trebuchet MS"/>
            </a:endParaRPr>
          </a:p>
          <a:p>
            <a:pPr marL="297816" marR="319405" lvl="1" indent="-285750">
              <a:lnSpc>
                <a:spcPct val="111000"/>
              </a:lnSpc>
              <a:spcBef>
                <a:spcPts val="600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39395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Ekonomia</a:t>
            </a:r>
            <a:r>
              <a:rPr lang="pl-PL" b="1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ekosystemu</a:t>
            </a:r>
            <a:r>
              <a:rPr lang="pl-PL" b="1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b="1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różnorodności</a:t>
            </a:r>
            <a:r>
              <a:rPr lang="pl-PL" b="1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biologicznej</a:t>
            </a:r>
            <a:r>
              <a:rPr lang="pl-PL" b="1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TEEB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TEEB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2019)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oparta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ww.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milenijną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ocenę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ekosystemu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stosowana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całej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Europie;</a:t>
            </a:r>
          </a:p>
          <a:p>
            <a:pPr marL="12066" marR="319405" lvl="1">
              <a:lnSpc>
                <a:spcPct val="111000"/>
              </a:lnSpc>
              <a:spcBef>
                <a:spcPts val="600"/>
              </a:spcBef>
              <a:buClr>
                <a:srgbClr val="7D92A4"/>
              </a:buClr>
              <a:tabLst>
                <a:tab pos="239395" algn="l"/>
              </a:tabLst>
            </a:pPr>
            <a:endParaRPr lang="pl-PL" dirty="0">
              <a:latin typeface="Trebuchet MS"/>
              <a:cs typeface="Trebuchet MS"/>
            </a:endParaRPr>
          </a:p>
          <a:p>
            <a:pPr marL="297816" marR="93980" lvl="1" indent="-285750">
              <a:lnSpc>
                <a:spcPct val="111000"/>
              </a:lnSpc>
              <a:spcBef>
                <a:spcPts val="610"/>
              </a:spcBef>
              <a:buClr>
                <a:srgbClr val="7D92A4"/>
              </a:buClr>
              <a:buFont typeface="Arial" panose="020B0604020202020204" pitchFamily="34" charset="0"/>
              <a:buChar char="•"/>
              <a:tabLst>
                <a:tab pos="239395" algn="l"/>
              </a:tabLst>
            </a:pP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Wspólna</a:t>
            </a:r>
            <a:r>
              <a:rPr lang="pl-PL" b="1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Międzynarodowa</a:t>
            </a:r>
            <a:r>
              <a:rPr lang="pl-PL" b="1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Klasyfikacja</a:t>
            </a:r>
            <a:r>
              <a:rPr lang="pl-PL" b="1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Usług</a:t>
            </a:r>
            <a:r>
              <a:rPr lang="pl-PL" b="1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Ekosystemów</a:t>
            </a:r>
            <a:r>
              <a:rPr lang="pl-PL" b="1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CICES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,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Haines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Young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Potschin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2018)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-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oparciu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wspomnianą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Milenijną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Ocenę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Ekosystemów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oraz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Ekonomię</a:t>
            </a:r>
            <a:r>
              <a:rPr lang="pl-PL" b="1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ekosystemu</a:t>
            </a:r>
            <a:r>
              <a:rPr lang="pl-PL" b="1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b="1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różnorodności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biologicznej</a:t>
            </a:r>
            <a:r>
              <a:rPr lang="pl-PL" b="1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opracowana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przez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Europejską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Agencję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Środowiska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raz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pierwszy</a:t>
            </a:r>
            <a:r>
              <a:rPr lang="pl-PL" spc="-4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opublikowana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w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2013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r.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podlegająca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aktualizacji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(EEA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2019).</a:t>
            </a:r>
            <a:endParaRPr lang="pl-PL" dirty="0">
              <a:latin typeface="Trebuchet MS"/>
              <a:cs typeface="Trebuchet MS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9497F2FE-4D63-4737-AE03-4F8CE0A93551}"/>
              </a:ext>
            </a:extLst>
          </p:cNvPr>
          <p:cNvSpPr/>
          <p:nvPr/>
        </p:nvSpPr>
        <p:spPr>
          <a:xfrm>
            <a:off x="1562100" y="5127905"/>
            <a:ext cx="8985250" cy="1298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6985" algn="just">
              <a:lnSpc>
                <a:spcPct val="111000"/>
              </a:lnSpc>
              <a:spcBef>
                <a:spcPts val="615"/>
              </a:spcBef>
            </a:pP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Usługi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ekosystemów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są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często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podzielone</a:t>
            </a:r>
            <a:r>
              <a:rPr lang="pl-PL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na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cztery</a:t>
            </a:r>
            <a:r>
              <a:rPr lang="pl-PL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główne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kategorie: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zaopatrywanie,</a:t>
            </a:r>
            <a:r>
              <a:rPr lang="pl-PL" b="1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regulację</a:t>
            </a:r>
            <a:r>
              <a:rPr lang="pl-PL" b="1" spc="-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b="1" spc="-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spc="-10" dirty="0">
                <a:solidFill>
                  <a:srgbClr val="4D4D4E"/>
                </a:solidFill>
                <a:latin typeface="Trebuchet MS"/>
                <a:cs typeface="Trebuchet MS"/>
              </a:rPr>
              <a:t>ochronę,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usługi</a:t>
            </a:r>
            <a:r>
              <a:rPr lang="pl-PL" b="1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wspierające</a:t>
            </a:r>
            <a:r>
              <a:rPr lang="pl-PL" b="1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i</a:t>
            </a:r>
            <a:r>
              <a:rPr lang="pl-PL" b="1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b="1" dirty="0">
                <a:solidFill>
                  <a:srgbClr val="4D4D4E"/>
                </a:solidFill>
                <a:latin typeface="Trebuchet MS"/>
                <a:cs typeface="Trebuchet MS"/>
              </a:rPr>
              <a:t>kulturowe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.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CICES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nie</a:t>
            </a:r>
            <a:r>
              <a:rPr lang="pl-PL" spc="1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obejmuje</a:t>
            </a:r>
            <a:r>
              <a:rPr lang="pl-PL" spc="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usług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pomocniczych.</a:t>
            </a:r>
            <a:r>
              <a:rPr lang="pl-PL" spc="2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Poniższe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przykłady</a:t>
            </a:r>
            <a:r>
              <a:rPr lang="pl-PL" spc="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pochodzą</a:t>
            </a:r>
            <a:r>
              <a:rPr lang="pl-PL" spc="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50" dirty="0">
                <a:solidFill>
                  <a:srgbClr val="4D4D4E"/>
                </a:solidFill>
                <a:latin typeface="Trebuchet MS"/>
                <a:cs typeface="Trebuchet MS"/>
              </a:rPr>
              <a:t>z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systemu</a:t>
            </a:r>
            <a:r>
              <a:rPr lang="pl-PL" spc="-4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klasyfikacji</a:t>
            </a:r>
            <a:r>
              <a:rPr lang="pl-PL" spc="-3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CICES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(</a:t>
            </a:r>
            <a:r>
              <a:rPr lang="pl-PL" spc="-10" dirty="0" err="1">
                <a:solidFill>
                  <a:srgbClr val="4D4D4E"/>
                </a:solidFill>
                <a:latin typeface="Trebuchet MS"/>
                <a:cs typeface="Trebuchet MS"/>
              </a:rPr>
              <a:t>Haines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-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Young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>
                <a:solidFill>
                  <a:srgbClr val="4D4D4E"/>
                </a:solidFill>
                <a:latin typeface="Trebuchet MS"/>
                <a:cs typeface="Trebuchet MS"/>
              </a:rPr>
              <a:t>&amp;</a:t>
            </a:r>
            <a:r>
              <a:rPr lang="pl-PL" spc="-25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dirty="0" err="1">
                <a:solidFill>
                  <a:srgbClr val="4D4D4E"/>
                </a:solidFill>
                <a:latin typeface="Trebuchet MS"/>
                <a:cs typeface="Trebuchet MS"/>
              </a:rPr>
              <a:t>Potschin</a:t>
            </a:r>
            <a:r>
              <a:rPr lang="pl-PL" spc="-30" dirty="0">
                <a:solidFill>
                  <a:srgbClr val="4D4D4E"/>
                </a:solidFill>
                <a:latin typeface="Trebuchet MS"/>
                <a:cs typeface="Trebuchet MS"/>
              </a:rPr>
              <a:t> </a:t>
            </a:r>
            <a:r>
              <a:rPr lang="pl-PL" spc="-10" dirty="0">
                <a:solidFill>
                  <a:srgbClr val="4D4D4E"/>
                </a:solidFill>
                <a:latin typeface="Trebuchet MS"/>
                <a:cs typeface="Trebuchet MS"/>
              </a:rPr>
              <a:t>2018).</a:t>
            </a:r>
            <a:endParaRPr lang="pl-PL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61047068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865FE6A2BB0D41BD550639028B4892" ma:contentTypeVersion="4" ma:contentTypeDescription="Utwórz nowy dokument." ma:contentTypeScope="" ma:versionID="12a3e1ee61b39551febca0ce369e62a2">
  <xsd:schema xmlns:xsd="http://www.w3.org/2001/XMLSchema" xmlns:xs="http://www.w3.org/2001/XMLSchema" xmlns:p="http://schemas.microsoft.com/office/2006/metadata/properties" xmlns:ns2="9b54b6bc-d050-4f62-93d0-d8d494cbc3d6" targetNamespace="http://schemas.microsoft.com/office/2006/metadata/properties" ma:root="true" ma:fieldsID="419063ad1ee9e4c6ce0f5f483f15fba6" ns2:_="">
    <xsd:import namespace="9b54b6bc-d050-4f62-93d0-d8d494cbc3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54b6bc-d050-4f62-93d0-d8d494cbc3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B2ED5D-9D81-4F6B-88E4-EE58FDF0AF7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DD5672-70FB-4B7D-B21C-48E3480EF9C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72449B7-AB46-40BF-8098-F0F4C2CEC4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54b6bc-d050-4f62-93d0-d8d494cbc3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10349</Words>
  <Application>Microsoft Office PowerPoint</Application>
  <PresentationFormat>Panoramiczny</PresentationFormat>
  <Paragraphs>540</Paragraphs>
  <Slides>62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62</vt:i4>
      </vt:variant>
    </vt:vector>
  </HeadingPairs>
  <TitlesOfParts>
    <vt:vector size="70" baseType="lpstr">
      <vt:lpstr>Arial</vt:lpstr>
      <vt:lpstr>BundesSerif Regular</vt:lpstr>
      <vt:lpstr>Calibri</vt:lpstr>
      <vt:lpstr>Calibri Light</vt:lpstr>
      <vt:lpstr>Times New Roman</vt:lpstr>
      <vt:lpstr>Trebuchet MS</vt:lpstr>
      <vt:lpstr>Wingdings 2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Piotr Ponichtera</dc:creator>
  <cp:lastModifiedBy>Piotr Ponichtera</cp:lastModifiedBy>
  <cp:revision>26</cp:revision>
  <dcterms:created xsi:type="dcterms:W3CDTF">2024-12-16T11:37:25Z</dcterms:created>
  <dcterms:modified xsi:type="dcterms:W3CDTF">2025-07-04T08:51:02Z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0x010100B4865FE6A2BB0D41BD550639028B4892</vt:lpwstr>
  </property>
</Properties>
</file>