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3" r:id="rId17"/>
    <p:sldId id="269" r:id="rId18"/>
    <p:sldId id="270" r:id="rId19"/>
    <p:sldId id="271" r:id="rId20"/>
    <p:sldId id="272" r:id="rId21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7" autoAdjust="0"/>
    <p:restoredTop sz="94660"/>
  </p:normalViewPr>
  <p:slideViewPr>
    <p:cSldViewPr>
      <p:cViewPr varScale="1">
        <p:scale>
          <a:sx n="109" d="100"/>
          <a:sy n="109" d="100"/>
        </p:scale>
        <p:origin x="96" y="4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005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FF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5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F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5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59" y="131063"/>
            <a:ext cx="2779776" cy="3962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5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361" y="664591"/>
            <a:ext cx="7777276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005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2671" y="2610992"/>
            <a:ext cx="8058657" cy="22085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FF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69238" y="1553921"/>
            <a:ext cx="660654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200" dirty="0"/>
              <a:t>STYMULATORY</a:t>
            </a:r>
            <a:r>
              <a:rPr sz="1800" spc="110" dirty="0"/>
              <a:t> </a:t>
            </a:r>
            <a:r>
              <a:rPr sz="1800" spc="185" dirty="0"/>
              <a:t>WZROSTU</a:t>
            </a:r>
            <a:r>
              <a:rPr sz="1800" spc="114" dirty="0"/>
              <a:t> </a:t>
            </a:r>
            <a:r>
              <a:rPr sz="1800" spc="165" dirty="0"/>
              <a:t>A</a:t>
            </a:r>
            <a:r>
              <a:rPr sz="1800" spc="120" dirty="0"/>
              <a:t> </a:t>
            </a:r>
            <a:r>
              <a:rPr sz="1800" spc="204" dirty="0"/>
              <a:t>ŚRODKI</a:t>
            </a:r>
            <a:r>
              <a:rPr sz="1800" spc="120" dirty="0"/>
              <a:t> </a:t>
            </a:r>
            <a:r>
              <a:rPr sz="1800" spc="225" dirty="0"/>
              <a:t>OCHRONY</a:t>
            </a:r>
            <a:r>
              <a:rPr sz="1800" spc="114" dirty="0"/>
              <a:t> </a:t>
            </a:r>
            <a:r>
              <a:rPr sz="1800" spc="195" dirty="0"/>
              <a:t>ROŚLIN</a:t>
            </a:r>
            <a:endParaRPr sz="1800" dirty="0"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9324" y="2743200"/>
            <a:ext cx="6245352" cy="2135124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AF35806B-21CC-44A3-8CBD-E81EA1327FB6}"/>
              </a:ext>
            </a:extLst>
          </p:cNvPr>
          <p:cNvSpPr/>
          <p:nvPr/>
        </p:nvSpPr>
        <p:spPr>
          <a:xfrm>
            <a:off x="457200" y="9995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sz="1800" dirty="0">
              <a:effectLst/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sz="1800" dirty="0">
              <a:effectLst/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DE42825-EB43-4F8C-B03E-5998E87414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929766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2229" y="1274444"/>
            <a:ext cx="394017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0" dirty="0"/>
              <a:t>ŚRODKI</a:t>
            </a:r>
            <a:r>
              <a:rPr spc="180" dirty="0"/>
              <a:t> </a:t>
            </a:r>
            <a:r>
              <a:rPr spc="275" dirty="0"/>
              <a:t>OCHRONY</a:t>
            </a:r>
            <a:r>
              <a:rPr spc="180" dirty="0"/>
              <a:t> </a:t>
            </a:r>
            <a:r>
              <a:rPr spc="240" dirty="0"/>
              <a:t>ROŚLIN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8540" y="2287600"/>
            <a:ext cx="8072755" cy="84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mbria"/>
                <a:cs typeface="Cambria"/>
              </a:rPr>
              <a:t>Rozporządzenie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90" dirty="0">
                <a:latin typeface="Cambria"/>
                <a:cs typeface="Cambria"/>
              </a:rPr>
              <a:t>Parlamentu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Europejskiego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Rady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(WE)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135" dirty="0">
                <a:latin typeface="Cambria"/>
                <a:cs typeface="Cambria"/>
              </a:rPr>
              <a:t>Nr</a:t>
            </a:r>
            <a:r>
              <a:rPr sz="1800" spc="12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1107/2009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spc="-50" dirty="0">
                <a:latin typeface="Cambria"/>
                <a:cs typeface="Cambria"/>
              </a:rPr>
              <a:t>z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4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21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października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2009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r.</a:t>
            </a:r>
            <a:r>
              <a:rPr sz="1800" spc="45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dotyczące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wprowadzania</a:t>
            </a:r>
            <a:r>
              <a:rPr sz="1800" spc="459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obrotu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środków </a:t>
            </a:r>
            <a:r>
              <a:rPr sz="1800" dirty="0">
                <a:latin typeface="Cambria"/>
                <a:cs typeface="Cambria"/>
              </a:rPr>
              <a:t>ochrony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04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uchylające</a:t>
            </a:r>
            <a:r>
              <a:rPr sz="1800" spc="2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dyrektywy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spc="90" dirty="0">
                <a:latin typeface="Cambria"/>
                <a:cs typeface="Cambria"/>
              </a:rPr>
              <a:t>Rady</a:t>
            </a:r>
            <a:r>
              <a:rPr sz="1800" spc="2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79/117/EWG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04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91/414/EWG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8540" y="3800347"/>
            <a:ext cx="8074659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70" dirty="0">
                <a:latin typeface="Cambria"/>
                <a:cs typeface="Cambria"/>
              </a:rPr>
              <a:t>Niniejsze</a:t>
            </a:r>
            <a:r>
              <a:rPr sz="1800" spc="31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rozporządzenie</a:t>
            </a:r>
            <a:r>
              <a:rPr sz="1800" spc="315" dirty="0">
                <a:latin typeface="Cambria"/>
                <a:cs typeface="Cambria"/>
              </a:rPr>
              <a:t>   </a:t>
            </a:r>
            <a:r>
              <a:rPr sz="1800" spc="100" dirty="0">
                <a:latin typeface="Cambria"/>
                <a:cs typeface="Cambria"/>
              </a:rPr>
              <a:t>ma</a:t>
            </a:r>
            <a:r>
              <a:rPr sz="1800" spc="31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zastosowanie</a:t>
            </a:r>
            <a:r>
              <a:rPr sz="1800" spc="320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315" dirty="0">
                <a:latin typeface="Cambria"/>
                <a:cs typeface="Cambria"/>
              </a:rPr>
              <a:t>   </a:t>
            </a:r>
            <a:r>
              <a:rPr sz="1800" spc="65" dirty="0">
                <a:latin typeface="Cambria"/>
                <a:cs typeface="Cambria"/>
              </a:rPr>
              <a:t>substancji,</a:t>
            </a:r>
            <a:r>
              <a:rPr sz="1800" spc="310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320" dirty="0">
                <a:latin typeface="Cambria"/>
                <a:cs typeface="Cambria"/>
              </a:rPr>
              <a:t>   </a:t>
            </a:r>
            <a:r>
              <a:rPr sz="1800" spc="-25" dirty="0">
                <a:latin typeface="Cambria"/>
                <a:cs typeface="Cambria"/>
              </a:rPr>
              <a:t>tym </a:t>
            </a:r>
            <a:r>
              <a:rPr sz="1800" spc="45" dirty="0">
                <a:solidFill>
                  <a:srgbClr val="FF0000"/>
                </a:solidFill>
                <a:latin typeface="Cambria"/>
                <a:cs typeface="Cambria"/>
              </a:rPr>
              <a:t>mikroorganizmów</a:t>
            </a:r>
            <a:r>
              <a:rPr sz="1800" spc="45" dirty="0">
                <a:latin typeface="Cambria"/>
                <a:cs typeface="Cambria"/>
              </a:rPr>
              <a:t>,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wykazujących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ogólne</a:t>
            </a:r>
            <a:r>
              <a:rPr sz="1800" spc="120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specyficzne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oddziaływanie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na </a:t>
            </a:r>
            <a:r>
              <a:rPr sz="1800" spc="55" dirty="0">
                <a:latin typeface="Cambria"/>
                <a:cs typeface="Cambria"/>
              </a:rPr>
              <a:t>organizmy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szkodliwe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360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34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rośliny,</a:t>
            </a:r>
            <a:r>
              <a:rPr sz="1800" spc="3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części</a:t>
            </a:r>
            <a:r>
              <a:rPr sz="1800" spc="3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360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3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produkty</a:t>
            </a:r>
            <a:r>
              <a:rPr sz="1800" spc="35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roślinne; </a:t>
            </a: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te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są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zwane</a:t>
            </a:r>
            <a:r>
              <a:rPr sz="1800" spc="12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dalej</a:t>
            </a:r>
            <a:r>
              <a:rPr sz="1800" spc="14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„substancjami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czynnymi”.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0654" y="5169673"/>
            <a:ext cx="1169508" cy="11668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2223" y="1078814"/>
            <a:ext cx="810704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225" dirty="0"/>
              <a:t>STYMULATORY</a:t>
            </a:r>
            <a:r>
              <a:rPr sz="2000" spc="120" dirty="0"/>
              <a:t> </a:t>
            </a:r>
            <a:r>
              <a:rPr sz="2000" spc="204" dirty="0"/>
              <a:t>WZROSTU</a:t>
            </a:r>
            <a:r>
              <a:rPr sz="2000" spc="125" dirty="0"/>
              <a:t> </a:t>
            </a:r>
            <a:r>
              <a:rPr sz="2000" spc="235" dirty="0"/>
              <a:t>ZAWIERAJĄCE</a:t>
            </a:r>
            <a:r>
              <a:rPr sz="2000" spc="125" dirty="0"/>
              <a:t> </a:t>
            </a:r>
            <a:r>
              <a:rPr sz="2000" spc="215" dirty="0"/>
              <a:t>MIKROORGANIZMY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540816" y="1659128"/>
            <a:ext cx="8073390" cy="3833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80" dirty="0">
                <a:latin typeface="Cambria"/>
                <a:cs typeface="Cambria"/>
              </a:rPr>
              <a:t>Inokulanty</a:t>
            </a:r>
            <a:r>
              <a:rPr sz="1800" spc="114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mikrobiologiczne</a:t>
            </a:r>
            <a:r>
              <a:rPr sz="1800" spc="12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zwierające</a:t>
            </a:r>
            <a:r>
              <a:rPr sz="1800" spc="12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mikroorganizmy,</a:t>
            </a:r>
            <a:r>
              <a:rPr sz="1800" spc="12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które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40" dirty="0">
                <a:latin typeface="Cambria"/>
                <a:cs typeface="Cambria"/>
              </a:rPr>
              <a:t>naniesione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185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ziarno,</a:t>
            </a:r>
            <a:r>
              <a:rPr sz="1800" spc="19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powierzchnię</a:t>
            </a:r>
            <a:r>
              <a:rPr sz="1800" spc="1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rośliny</a:t>
            </a:r>
            <a:r>
              <a:rPr sz="1800" spc="190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18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1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gleby</a:t>
            </a:r>
            <a:r>
              <a:rPr sz="1800" spc="18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wspomagają</a:t>
            </a:r>
            <a:r>
              <a:rPr sz="1800" spc="19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wzrost</a:t>
            </a:r>
            <a:r>
              <a:rPr sz="1800" spc="190" dirty="0">
                <a:latin typeface="Cambria"/>
                <a:cs typeface="Cambria"/>
              </a:rPr>
              <a:t>  </a:t>
            </a:r>
            <a:r>
              <a:rPr sz="1800" spc="-10" dirty="0">
                <a:latin typeface="Cambria"/>
                <a:cs typeface="Cambria"/>
              </a:rPr>
              <a:t>roślin </a:t>
            </a:r>
            <a:r>
              <a:rPr sz="1800" dirty="0">
                <a:latin typeface="Cambria"/>
                <a:cs typeface="Cambria"/>
              </a:rPr>
              <a:t>poprzez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różnego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rodzaju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mechanizmy:</a:t>
            </a:r>
            <a:endParaRPr sz="18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10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55" dirty="0">
                <a:latin typeface="Cambria"/>
                <a:cs typeface="Cambria"/>
              </a:rPr>
              <a:t>zwiększanie</a:t>
            </a:r>
            <a:r>
              <a:rPr sz="1800" spc="12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pobrania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składników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pokarmowych</a:t>
            </a:r>
            <a:endParaRPr sz="18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dirty="0">
                <a:latin typeface="Cambria"/>
                <a:cs typeface="Cambria"/>
              </a:rPr>
              <a:t>przyrost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masy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korzeniowej</a:t>
            </a:r>
            <a:endParaRPr sz="18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65" dirty="0">
                <a:latin typeface="Cambria"/>
                <a:cs typeface="Cambria"/>
              </a:rPr>
              <a:t>nagromadzanie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biomasy</a:t>
            </a:r>
            <a:r>
              <a:rPr sz="1800" spc="29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roślin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910"/>
              </a:spcBef>
            </a:pPr>
            <a:endParaRPr sz="1800">
              <a:latin typeface="Cambria"/>
              <a:cs typeface="Cambria"/>
            </a:endParaRPr>
          </a:p>
          <a:p>
            <a:pPr marL="76200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mbria"/>
                <a:cs typeface="Cambria"/>
              </a:rPr>
              <a:t>Wolno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żyjące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bakterie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oraz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grzyby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tym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grzyby</a:t>
            </a:r>
            <a:r>
              <a:rPr sz="1800" spc="2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mikoryzowe</a:t>
            </a:r>
            <a:r>
              <a:rPr sz="1800" spc="245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m.in.</a:t>
            </a:r>
            <a:endParaRPr sz="1800">
              <a:latin typeface="Cambria"/>
              <a:cs typeface="Cambria"/>
            </a:endParaRPr>
          </a:p>
          <a:p>
            <a:pPr marL="76200" algn="just">
              <a:lnSpc>
                <a:spcPct val="100000"/>
              </a:lnSpc>
              <a:spcBef>
                <a:spcPts val="420"/>
              </a:spcBef>
            </a:pPr>
            <a:r>
              <a:rPr sz="1800" spc="200" dirty="0">
                <a:latin typeface="Cambria"/>
                <a:cs typeface="Cambria"/>
              </a:rPr>
              <a:t>PGRP</a:t>
            </a:r>
            <a:r>
              <a:rPr sz="1800" spc="1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(</a:t>
            </a:r>
            <a:r>
              <a:rPr sz="1800" i="1" spc="50" dirty="0">
                <a:latin typeface="Cambria"/>
                <a:cs typeface="Cambria"/>
              </a:rPr>
              <a:t>plant</a:t>
            </a:r>
            <a:r>
              <a:rPr sz="1800" i="1" spc="130" dirty="0">
                <a:latin typeface="Cambria"/>
                <a:cs typeface="Cambria"/>
              </a:rPr>
              <a:t> </a:t>
            </a:r>
            <a:r>
              <a:rPr sz="1800" i="1" dirty="0">
                <a:latin typeface="Cambria"/>
                <a:cs typeface="Cambria"/>
              </a:rPr>
              <a:t>-</a:t>
            </a:r>
            <a:r>
              <a:rPr sz="1800" i="1" spc="110" dirty="0">
                <a:latin typeface="Cambria"/>
                <a:cs typeface="Cambria"/>
              </a:rPr>
              <a:t> </a:t>
            </a:r>
            <a:r>
              <a:rPr sz="1800" i="1" spc="50" dirty="0">
                <a:latin typeface="Cambria"/>
                <a:cs typeface="Cambria"/>
              </a:rPr>
              <a:t>growth</a:t>
            </a:r>
            <a:r>
              <a:rPr sz="1800" i="1" spc="105" dirty="0">
                <a:latin typeface="Cambria"/>
                <a:cs typeface="Cambria"/>
              </a:rPr>
              <a:t> </a:t>
            </a:r>
            <a:r>
              <a:rPr sz="1800" i="1" spc="55" dirty="0">
                <a:latin typeface="Cambria"/>
                <a:cs typeface="Cambria"/>
              </a:rPr>
              <a:t>promoting</a:t>
            </a:r>
            <a:r>
              <a:rPr sz="1800" i="1" spc="130" dirty="0">
                <a:latin typeface="Cambria"/>
                <a:cs typeface="Cambria"/>
              </a:rPr>
              <a:t> </a:t>
            </a:r>
            <a:r>
              <a:rPr sz="1800" i="1" spc="-10" dirty="0">
                <a:latin typeface="Cambria"/>
                <a:cs typeface="Cambria"/>
              </a:rPr>
              <a:t>rhizobacteria</a:t>
            </a:r>
            <a:r>
              <a:rPr sz="1800" spc="-10" dirty="0">
                <a:latin typeface="Cambria"/>
                <a:cs typeface="Cambria"/>
              </a:rPr>
              <a:t>)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925"/>
              </a:spcBef>
            </a:pPr>
            <a:endParaRPr sz="1800">
              <a:latin typeface="Cambria"/>
              <a:cs typeface="Cambria"/>
            </a:endParaRPr>
          </a:p>
          <a:p>
            <a:pPr marL="12700" marR="6350" algn="just">
              <a:lnSpc>
                <a:spcPct val="100000"/>
              </a:lnSpc>
            </a:pPr>
            <a:r>
              <a:rPr sz="1800" spc="55" dirty="0">
                <a:latin typeface="Cambria"/>
                <a:cs typeface="Cambria"/>
              </a:rPr>
              <a:t>bakterie</a:t>
            </a:r>
            <a:r>
              <a:rPr sz="1800" spc="260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254" dirty="0">
                <a:latin typeface="Cambria"/>
                <a:cs typeface="Cambria"/>
              </a:rPr>
              <a:t>   </a:t>
            </a:r>
            <a:r>
              <a:rPr sz="1800" spc="45" dirty="0">
                <a:latin typeface="Cambria"/>
                <a:cs typeface="Cambria"/>
              </a:rPr>
              <a:t>rodzaju</a:t>
            </a:r>
            <a:r>
              <a:rPr sz="1800" spc="260" dirty="0">
                <a:latin typeface="Cambria"/>
                <a:cs typeface="Cambria"/>
              </a:rPr>
              <a:t>   </a:t>
            </a:r>
            <a:r>
              <a:rPr sz="1800" spc="55" dirty="0">
                <a:latin typeface="Cambria"/>
                <a:cs typeface="Cambria"/>
              </a:rPr>
              <a:t>Pseudomonas,</a:t>
            </a:r>
            <a:r>
              <a:rPr sz="1800" spc="265" dirty="0">
                <a:latin typeface="Cambria"/>
                <a:cs typeface="Cambria"/>
              </a:rPr>
              <a:t>   </a:t>
            </a:r>
            <a:r>
              <a:rPr sz="1800" spc="85" dirty="0">
                <a:latin typeface="Cambria"/>
                <a:cs typeface="Cambria"/>
              </a:rPr>
              <a:t>Bacillus,</a:t>
            </a:r>
            <a:r>
              <a:rPr sz="1800" spc="260" dirty="0">
                <a:latin typeface="Cambria"/>
                <a:cs typeface="Cambria"/>
              </a:rPr>
              <a:t>   </a:t>
            </a:r>
            <a:r>
              <a:rPr sz="1800" spc="60" dirty="0">
                <a:latin typeface="Cambria"/>
                <a:cs typeface="Cambria"/>
              </a:rPr>
              <a:t>Enterobacter,</a:t>
            </a:r>
            <a:r>
              <a:rPr sz="1800" spc="260" dirty="0">
                <a:latin typeface="Cambria"/>
                <a:cs typeface="Cambria"/>
              </a:rPr>
              <a:t>   </a:t>
            </a:r>
            <a:r>
              <a:rPr sz="1800" spc="80" dirty="0">
                <a:latin typeface="Cambria"/>
                <a:cs typeface="Cambria"/>
              </a:rPr>
              <a:t>Erwinia, </a:t>
            </a:r>
            <a:r>
              <a:rPr sz="1800" spc="10" dirty="0">
                <a:latin typeface="Cambria"/>
                <a:cs typeface="Cambria"/>
              </a:rPr>
              <a:t>Azotobacter,</a:t>
            </a:r>
            <a:r>
              <a:rPr sz="1800" spc="7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Azospirillum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17898" y="5490153"/>
            <a:ext cx="988043" cy="986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2057" rIns="0" bIns="0" rtlCol="0">
            <a:spAutoFit/>
          </a:bodyPr>
          <a:lstStyle/>
          <a:p>
            <a:pPr marL="785495">
              <a:lnSpc>
                <a:spcPct val="100000"/>
              </a:lnSpc>
              <a:spcBef>
                <a:spcPts val="105"/>
              </a:spcBef>
            </a:pPr>
            <a:r>
              <a:rPr sz="2000" spc="204" dirty="0">
                <a:solidFill>
                  <a:srgbClr val="005300"/>
                </a:solidFill>
              </a:rPr>
              <a:t>PLANT</a:t>
            </a:r>
            <a:r>
              <a:rPr sz="2000" spc="130" dirty="0">
                <a:solidFill>
                  <a:srgbClr val="005300"/>
                </a:solidFill>
              </a:rPr>
              <a:t> </a:t>
            </a:r>
            <a:r>
              <a:rPr sz="2000" spc="215" dirty="0">
                <a:solidFill>
                  <a:srgbClr val="005300"/>
                </a:solidFill>
              </a:rPr>
              <a:t>GROWTH</a:t>
            </a:r>
            <a:r>
              <a:rPr sz="2000" spc="95" dirty="0">
                <a:solidFill>
                  <a:srgbClr val="005300"/>
                </a:solidFill>
              </a:rPr>
              <a:t> </a:t>
            </a:r>
            <a:r>
              <a:rPr sz="2000" spc="225" dirty="0">
                <a:solidFill>
                  <a:srgbClr val="005300"/>
                </a:solidFill>
              </a:rPr>
              <a:t>PROMOTING</a:t>
            </a:r>
            <a:r>
              <a:rPr sz="2000" spc="95" dirty="0">
                <a:solidFill>
                  <a:srgbClr val="005300"/>
                </a:solidFill>
              </a:rPr>
              <a:t> </a:t>
            </a:r>
            <a:r>
              <a:rPr sz="2000" spc="195" dirty="0">
                <a:solidFill>
                  <a:srgbClr val="005300"/>
                </a:solidFill>
              </a:rPr>
              <a:t>RHIZOBACTERIA</a:t>
            </a:r>
            <a:endParaRPr sz="200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8312" y="1406525"/>
          <a:ext cx="8229600" cy="51377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114173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Działanie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pośrednie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>
                  <a:txBody>
                    <a:bodyPr/>
                    <a:lstStyle/>
                    <a:p>
                      <a:pPr marL="98107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Działanie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bezpośrednie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377825" indent="-286385">
                        <a:lnSpc>
                          <a:spcPct val="100000"/>
                        </a:lnSpc>
                        <a:spcBef>
                          <a:spcPts val="240"/>
                        </a:spcBef>
                        <a:buFont typeface="Arial MT"/>
                        <a:buChar char="•"/>
                        <a:tabLst>
                          <a:tab pos="377825" algn="l"/>
                        </a:tabLst>
                      </a:pPr>
                      <a:r>
                        <a:rPr sz="180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biologiczne</a:t>
                      </a:r>
                      <a:r>
                        <a:rPr sz="1800" spc="-55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zwalczanie</a:t>
                      </a:r>
                      <a:r>
                        <a:rPr sz="1800" spc="-55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patogenów: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378460" marR="923290" indent="-287020">
                        <a:lnSpc>
                          <a:spcPct val="100000"/>
                        </a:lnSpc>
                        <a:spcBef>
                          <a:spcPts val="240"/>
                        </a:spcBef>
                        <a:buFont typeface="Arial MT"/>
                        <a:buChar char="•"/>
                        <a:tabLst>
                          <a:tab pos="378460" algn="l"/>
                        </a:tabLst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produkcja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fitohormonów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odpowiadającym</a:t>
                      </a:r>
                      <a:r>
                        <a:rPr sz="18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giberelinom,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auksynom,</a:t>
                      </a:r>
                      <a:r>
                        <a:rPr sz="18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cytokininom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konkurencja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miejsce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na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korzeniu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6385">
                        <a:lnSpc>
                          <a:spcPct val="100000"/>
                        </a:lnSpc>
                        <a:spcBef>
                          <a:spcPts val="245"/>
                        </a:spcBef>
                        <a:buFont typeface="Arial MT"/>
                        <a:buChar char="•"/>
                        <a:tabLst>
                          <a:tab pos="378460" algn="l"/>
                        </a:tabLst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obniżanie</a:t>
                      </a:r>
                      <a:r>
                        <a:rPr sz="18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poziomu</a:t>
                      </a:r>
                      <a:r>
                        <a:rPr sz="18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acetylenu</a:t>
                      </a:r>
                      <a:r>
                        <a:rPr sz="18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w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roślinach</a:t>
                      </a:r>
                      <a:r>
                        <a:rPr sz="18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przez</a:t>
                      </a:r>
                      <a:r>
                        <a:rPr sz="18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bakteryjną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dezaminazę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Calibri"/>
                          <a:cs typeface="Calibri"/>
                        </a:rPr>
                        <a:t>ACC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0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ograniczenie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dostępności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żelaza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dla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patogenów</a:t>
                      </a:r>
                      <a:r>
                        <a:rPr sz="18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poprzez</a:t>
                      </a:r>
                      <a:r>
                        <a:rPr sz="18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wiązanie</a:t>
                      </a:r>
                      <a:r>
                        <a:rPr sz="18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8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siderofory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378460" marR="452755" indent="-287020">
                        <a:lnSpc>
                          <a:spcPct val="100000"/>
                        </a:lnSpc>
                        <a:spcBef>
                          <a:spcPts val="245"/>
                        </a:spcBef>
                        <a:buFont typeface="Arial MT"/>
                        <a:buChar char="•"/>
                        <a:tabLst>
                          <a:tab pos="378460" algn="l"/>
                        </a:tabLst>
                      </a:pP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zwiększanie</a:t>
                      </a:r>
                      <a:r>
                        <a:rPr sz="1800" spc="-8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pobierania</a:t>
                      </a:r>
                      <a:r>
                        <a:rPr sz="1800" spc="-6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związków mineralnych:</a:t>
                      </a:r>
                      <a:r>
                        <a:rPr sz="1800" spc="-7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ułatwianie</a:t>
                      </a:r>
                      <a:r>
                        <a:rPr sz="1800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pobierania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 marR="12192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azotu,</a:t>
                      </a:r>
                      <a:r>
                        <a:rPr sz="1800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rozpuszczanie</a:t>
                      </a:r>
                      <a:r>
                        <a:rPr sz="1800" spc="-3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związków</a:t>
                      </a:r>
                      <a:r>
                        <a:rPr sz="18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fosforu,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wiązanie</a:t>
                      </a:r>
                      <a:r>
                        <a:rPr sz="1800" spc="-7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żelaza</a:t>
                      </a:r>
                      <a:r>
                        <a:rPr sz="1800" spc="-7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przez</a:t>
                      </a:r>
                      <a:r>
                        <a:rPr sz="1800" spc="-8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siderofory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Synteza</a:t>
                      </a:r>
                      <a:r>
                        <a:rPr sz="18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metabolitów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przeciwgrzybowych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Produkcja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antybiotyków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 marR="59182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Produkcja</a:t>
                      </a:r>
                      <a:r>
                        <a:rPr sz="18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enzymów</a:t>
                      </a:r>
                      <a:r>
                        <a:rPr sz="18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lizujących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ściany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komórkowe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grzybów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377825" indent="-286385">
                        <a:lnSpc>
                          <a:spcPct val="100000"/>
                        </a:lnSpc>
                        <a:spcBef>
                          <a:spcPts val="250"/>
                        </a:spcBef>
                        <a:buFont typeface="Arial MT"/>
                        <a:buChar char="•"/>
                        <a:tabLst>
                          <a:tab pos="377825" algn="l"/>
                        </a:tabLst>
                      </a:pPr>
                      <a:r>
                        <a:rPr sz="1800" spc="-1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Indukowanie</a:t>
                      </a:r>
                      <a:r>
                        <a:rPr sz="1800" spc="-35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odporności</a:t>
                      </a:r>
                      <a:r>
                        <a:rPr sz="1800" spc="-5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005000"/>
                          </a:solidFill>
                          <a:latin typeface="Calibri"/>
                          <a:cs typeface="Calibri"/>
                        </a:rPr>
                        <a:t>systemicznej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9D789F8-1E60-47BB-81BE-DAD233799D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3361" y="664591"/>
            <a:ext cx="7777276" cy="695960"/>
          </a:xfrm>
          <a:prstGeom prst="rect">
            <a:avLst/>
          </a:prstGeom>
        </p:spPr>
        <p:txBody>
          <a:bodyPr vert="horz" wrap="square" lIns="0" tIns="102057" rIns="0" bIns="0" rtlCol="0">
            <a:spAutoFit/>
          </a:bodyPr>
          <a:lstStyle/>
          <a:p>
            <a:pPr marL="756285">
              <a:lnSpc>
                <a:spcPct val="100000"/>
              </a:lnSpc>
              <a:spcBef>
                <a:spcPts val="105"/>
              </a:spcBef>
            </a:pPr>
            <a:r>
              <a:rPr sz="2000" spc="225" dirty="0">
                <a:solidFill>
                  <a:srgbClr val="005300"/>
                </a:solidFill>
              </a:rPr>
              <a:t>STYMULATOR</a:t>
            </a:r>
            <a:r>
              <a:rPr sz="2000" spc="120" dirty="0">
                <a:solidFill>
                  <a:srgbClr val="005300"/>
                </a:solidFill>
              </a:rPr>
              <a:t> </a:t>
            </a:r>
            <a:r>
              <a:rPr sz="2000" spc="240" dirty="0">
                <a:solidFill>
                  <a:srgbClr val="005300"/>
                </a:solidFill>
              </a:rPr>
              <a:t>CZY</a:t>
            </a:r>
            <a:r>
              <a:rPr sz="2000" spc="125" dirty="0">
                <a:solidFill>
                  <a:srgbClr val="005300"/>
                </a:solidFill>
              </a:rPr>
              <a:t> </a:t>
            </a:r>
            <a:r>
              <a:rPr sz="2000" spc="250" dirty="0">
                <a:solidFill>
                  <a:srgbClr val="005300"/>
                </a:solidFill>
              </a:rPr>
              <a:t>ŚRODEK</a:t>
            </a:r>
            <a:r>
              <a:rPr sz="2000" spc="95" dirty="0">
                <a:solidFill>
                  <a:srgbClr val="005300"/>
                </a:solidFill>
              </a:rPr>
              <a:t> </a:t>
            </a:r>
            <a:r>
              <a:rPr sz="2000" spc="260" dirty="0">
                <a:solidFill>
                  <a:srgbClr val="005300"/>
                </a:solidFill>
              </a:rPr>
              <a:t>OCHRONY</a:t>
            </a:r>
            <a:r>
              <a:rPr sz="2000" spc="90" dirty="0">
                <a:solidFill>
                  <a:srgbClr val="005300"/>
                </a:solidFill>
              </a:rPr>
              <a:t> </a:t>
            </a:r>
            <a:r>
              <a:rPr sz="2000" spc="190" dirty="0">
                <a:solidFill>
                  <a:srgbClr val="005300"/>
                </a:solidFill>
              </a:rPr>
              <a:t>ROŚLIN?</a:t>
            </a:r>
            <a:endParaRPr sz="2000" dirty="0"/>
          </a:p>
        </p:txBody>
      </p:sp>
      <p:pic>
        <p:nvPicPr>
          <p:cNvPr id="5" name="object 3">
            <a:extLst>
              <a:ext uri="{FF2B5EF4-FFF2-40B4-BE49-F238E27FC236}">
                <a16:creationId xmlns:a16="http://schemas.microsoft.com/office/drawing/2014/main" id="{F0D90F1B-A1A9-4132-A688-E78A50C2F2F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87751" y="1363980"/>
            <a:ext cx="3960876" cy="2065020"/>
          </a:xfrm>
          <a:prstGeom prst="rect">
            <a:avLst/>
          </a:prstGeom>
        </p:spPr>
      </p:pic>
      <p:pic>
        <p:nvPicPr>
          <p:cNvPr id="6" name="object 4">
            <a:extLst>
              <a:ext uri="{FF2B5EF4-FFF2-40B4-BE49-F238E27FC236}">
                <a16:creationId xmlns:a16="http://schemas.microsoft.com/office/drawing/2014/main" id="{3D0004E3-A682-41B2-B510-3DD67040B6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3657600"/>
            <a:ext cx="4030979" cy="2846781"/>
          </a:xfrm>
          <a:prstGeom prst="rect">
            <a:avLst/>
          </a:prstGeom>
        </p:spPr>
      </p:pic>
      <p:pic>
        <p:nvPicPr>
          <p:cNvPr id="7" name="object 5">
            <a:extLst>
              <a:ext uri="{FF2B5EF4-FFF2-40B4-BE49-F238E27FC236}">
                <a16:creationId xmlns:a16="http://schemas.microsoft.com/office/drawing/2014/main" id="{0493ECA9-23D3-4D7D-9D04-94F93D5EF82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89048" y="5026433"/>
            <a:ext cx="1367987" cy="136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78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36801" y="1368297"/>
            <a:ext cx="546671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spc="225" dirty="0"/>
              <a:t>STYMULATORY</a:t>
            </a:r>
            <a:r>
              <a:rPr sz="2000" spc="120" dirty="0"/>
              <a:t> </a:t>
            </a:r>
            <a:r>
              <a:rPr sz="2000" spc="200" dirty="0"/>
              <a:t>WZROSTU</a:t>
            </a:r>
            <a:r>
              <a:rPr sz="2000" spc="130" dirty="0"/>
              <a:t> </a:t>
            </a:r>
            <a:r>
              <a:rPr sz="2000" spc="225" dirty="0"/>
              <a:t>ZAWIERAJĄCE</a:t>
            </a:r>
            <a:endParaRPr sz="2000"/>
          </a:p>
          <a:p>
            <a:pPr marL="4445" algn="ctr">
              <a:lnSpc>
                <a:spcPct val="100000"/>
              </a:lnSpc>
            </a:pPr>
            <a:r>
              <a:rPr sz="2000" spc="210" dirty="0"/>
              <a:t>MIKROORGANIZMY</a:t>
            </a:r>
            <a:endParaRPr sz="20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2780">
              <a:lnSpc>
                <a:spcPct val="100000"/>
              </a:lnSpc>
              <a:spcBef>
                <a:spcPts val="100"/>
              </a:spcBef>
            </a:pPr>
            <a:r>
              <a:rPr spc="50" dirty="0"/>
              <a:t>Zgodnie</a:t>
            </a:r>
            <a:r>
              <a:rPr spc="145" dirty="0"/>
              <a:t> </a:t>
            </a:r>
            <a:r>
              <a:rPr dirty="0"/>
              <a:t>ze</a:t>
            </a:r>
            <a:r>
              <a:rPr spc="145" dirty="0"/>
              <a:t> </a:t>
            </a:r>
            <a:r>
              <a:rPr spc="55" dirty="0"/>
              <a:t>stanowiskiem</a:t>
            </a:r>
            <a:r>
              <a:rPr spc="165" dirty="0"/>
              <a:t> </a:t>
            </a:r>
            <a:r>
              <a:rPr spc="70" dirty="0"/>
              <a:t>Ministerstwa</a:t>
            </a:r>
            <a:r>
              <a:rPr spc="170" dirty="0"/>
              <a:t> </a:t>
            </a:r>
            <a:r>
              <a:rPr spc="60" dirty="0"/>
              <a:t>Rolnictwa</a:t>
            </a:r>
            <a:r>
              <a:rPr spc="140" dirty="0"/>
              <a:t> </a:t>
            </a:r>
            <a:r>
              <a:rPr spc="65" dirty="0"/>
              <a:t>i</a:t>
            </a:r>
            <a:r>
              <a:rPr spc="155" dirty="0"/>
              <a:t> </a:t>
            </a:r>
            <a:r>
              <a:rPr dirty="0"/>
              <a:t>Rozwoju</a:t>
            </a:r>
            <a:r>
              <a:rPr spc="160" dirty="0"/>
              <a:t> </a:t>
            </a:r>
            <a:r>
              <a:rPr spc="40" dirty="0"/>
              <a:t>Wsi</a:t>
            </a:r>
          </a:p>
          <a:p>
            <a:pPr marL="567690" marR="527050" indent="228600">
              <a:lnSpc>
                <a:spcPct val="100000"/>
              </a:lnSpc>
            </a:pPr>
            <a:r>
              <a:rPr spc="60" dirty="0"/>
              <a:t>stymulatory</a:t>
            </a:r>
            <a:r>
              <a:rPr spc="175" dirty="0"/>
              <a:t> </a:t>
            </a:r>
            <a:r>
              <a:rPr dirty="0"/>
              <a:t>wzrostu</a:t>
            </a:r>
            <a:r>
              <a:rPr spc="180" dirty="0"/>
              <a:t> </a:t>
            </a:r>
            <a:r>
              <a:rPr spc="50" dirty="0"/>
              <a:t>zawierające</a:t>
            </a:r>
            <a:r>
              <a:rPr spc="180" dirty="0"/>
              <a:t> </a:t>
            </a:r>
            <a:r>
              <a:rPr dirty="0"/>
              <a:t>w</a:t>
            </a:r>
            <a:r>
              <a:rPr spc="185" dirty="0"/>
              <a:t> </a:t>
            </a:r>
            <a:r>
              <a:rPr dirty="0"/>
              <a:t>swoim</a:t>
            </a:r>
            <a:r>
              <a:rPr spc="175" dirty="0"/>
              <a:t> </a:t>
            </a:r>
            <a:r>
              <a:rPr spc="50" dirty="0"/>
              <a:t>składzie</a:t>
            </a:r>
            <a:r>
              <a:rPr spc="180" dirty="0"/>
              <a:t> </a:t>
            </a:r>
            <a:r>
              <a:rPr spc="35" dirty="0"/>
              <a:t>wyłącznie </a:t>
            </a:r>
            <a:r>
              <a:rPr spc="50" dirty="0"/>
              <a:t>mikroorganizmy</a:t>
            </a:r>
            <a:r>
              <a:rPr spc="114" dirty="0"/>
              <a:t> </a:t>
            </a:r>
            <a:r>
              <a:rPr spc="60" dirty="0"/>
              <a:t>nie</a:t>
            </a:r>
            <a:r>
              <a:rPr spc="145" dirty="0"/>
              <a:t> </a:t>
            </a:r>
            <a:r>
              <a:rPr spc="45" dirty="0"/>
              <a:t>podlegają</a:t>
            </a:r>
            <a:r>
              <a:rPr spc="180" dirty="0"/>
              <a:t> </a:t>
            </a:r>
            <a:r>
              <a:rPr dirty="0"/>
              <a:t>przepisom</a:t>
            </a:r>
            <a:r>
              <a:rPr spc="165" dirty="0"/>
              <a:t> </a:t>
            </a:r>
            <a:r>
              <a:rPr dirty="0"/>
              <a:t>o</a:t>
            </a:r>
            <a:r>
              <a:rPr spc="145" dirty="0"/>
              <a:t> </a:t>
            </a:r>
            <a:r>
              <a:rPr spc="55" dirty="0"/>
              <a:t>nawozach</a:t>
            </a:r>
            <a:r>
              <a:rPr spc="150" dirty="0"/>
              <a:t> </a:t>
            </a:r>
            <a:r>
              <a:rPr spc="65" dirty="0"/>
              <a:t>i</a:t>
            </a:r>
            <a:r>
              <a:rPr spc="150" dirty="0"/>
              <a:t> </a:t>
            </a:r>
            <a:r>
              <a:rPr spc="40" dirty="0"/>
              <a:t>nawożeniu</a:t>
            </a:r>
          </a:p>
          <a:p>
            <a:pPr marL="32384">
              <a:lnSpc>
                <a:spcPct val="100000"/>
              </a:lnSpc>
            </a:pPr>
            <a:endParaRPr spc="40" dirty="0"/>
          </a:p>
          <a:p>
            <a:pPr marL="32384">
              <a:lnSpc>
                <a:spcPct val="100000"/>
              </a:lnSpc>
              <a:spcBef>
                <a:spcPts val="5"/>
              </a:spcBef>
            </a:pPr>
            <a:endParaRPr spc="40" dirty="0"/>
          </a:p>
          <a:p>
            <a:pPr marL="45085" marR="5080" indent="676275">
              <a:lnSpc>
                <a:spcPct val="100000"/>
              </a:lnSpc>
            </a:pPr>
            <a:r>
              <a:rPr spc="85" dirty="0">
                <a:solidFill>
                  <a:srgbClr val="000000"/>
                </a:solidFill>
              </a:rPr>
              <a:t>Jednostki</a:t>
            </a:r>
            <a:r>
              <a:rPr spc="265" dirty="0">
                <a:solidFill>
                  <a:srgbClr val="000000"/>
                </a:solidFill>
              </a:rPr>
              <a:t> </a:t>
            </a:r>
            <a:r>
              <a:rPr spc="50" dirty="0">
                <a:solidFill>
                  <a:srgbClr val="000000"/>
                </a:solidFill>
              </a:rPr>
              <a:t>uprawnione</a:t>
            </a:r>
            <a:r>
              <a:rPr spc="229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do</a:t>
            </a:r>
            <a:r>
              <a:rPr spc="254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prowadzenia</a:t>
            </a:r>
            <a:r>
              <a:rPr spc="245" dirty="0">
                <a:solidFill>
                  <a:srgbClr val="000000"/>
                </a:solidFill>
              </a:rPr>
              <a:t> </a:t>
            </a:r>
            <a:r>
              <a:rPr spc="65" dirty="0">
                <a:solidFill>
                  <a:srgbClr val="000000"/>
                </a:solidFill>
              </a:rPr>
              <a:t>badań</a:t>
            </a:r>
            <a:r>
              <a:rPr spc="28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rolniczych</a:t>
            </a:r>
            <a:r>
              <a:rPr spc="220" dirty="0">
                <a:solidFill>
                  <a:srgbClr val="000000"/>
                </a:solidFill>
              </a:rPr>
              <a:t> </a:t>
            </a:r>
            <a:r>
              <a:rPr spc="70" dirty="0">
                <a:solidFill>
                  <a:srgbClr val="000000"/>
                </a:solidFill>
              </a:rPr>
              <a:t>takich </a:t>
            </a:r>
            <a:r>
              <a:rPr spc="10" dirty="0">
                <a:solidFill>
                  <a:srgbClr val="000000"/>
                </a:solidFill>
              </a:rPr>
              <a:t>stymulatorów</a:t>
            </a:r>
            <a:r>
              <a:rPr spc="325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wzrostu</a:t>
            </a:r>
            <a:r>
              <a:rPr spc="320" dirty="0">
                <a:solidFill>
                  <a:srgbClr val="000000"/>
                </a:solidFill>
              </a:rPr>
              <a:t> </a:t>
            </a:r>
            <a:r>
              <a:rPr spc="55" dirty="0">
                <a:solidFill>
                  <a:srgbClr val="000000"/>
                </a:solidFill>
              </a:rPr>
              <a:t>nie</a:t>
            </a:r>
            <a:r>
              <a:rPr spc="310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opracowują</a:t>
            </a:r>
            <a:r>
              <a:rPr spc="310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opinii</a:t>
            </a:r>
            <a:r>
              <a:rPr spc="310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niezbędnych</a:t>
            </a:r>
            <a:r>
              <a:rPr spc="320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do</a:t>
            </a:r>
            <a:r>
              <a:rPr spc="320" dirty="0">
                <a:solidFill>
                  <a:srgbClr val="000000"/>
                </a:solidFill>
              </a:rPr>
              <a:t> </a:t>
            </a:r>
            <a:r>
              <a:rPr spc="10" dirty="0">
                <a:solidFill>
                  <a:srgbClr val="000000"/>
                </a:solidFill>
              </a:rPr>
              <a:t>przedłożenia</a:t>
            </a:r>
            <a:r>
              <a:rPr spc="300" dirty="0">
                <a:solidFill>
                  <a:srgbClr val="000000"/>
                </a:solidFill>
              </a:rPr>
              <a:t> </a:t>
            </a:r>
            <a:r>
              <a:rPr spc="-50" dirty="0">
                <a:solidFill>
                  <a:srgbClr val="000000"/>
                </a:solidFill>
              </a:rPr>
              <a:t>w</a:t>
            </a:r>
          </a:p>
          <a:p>
            <a:pPr marL="599440">
              <a:lnSpc>
                <a:spcPct val="100000"/>
              </a:lnSpc>
            </a:pPr>
            <a:r>
              <a:rPr spc="145" dirty="0">
                <a:solidFill>
                  <a:srgbClr val="000000"/>
                </a:solidFill>
              </a:rPr>
              <a:t>MRiRW</a:t>
            </a:r>
            <a:r>
              <a:rPr spc="24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celem</a:t>
            </a:r>
            <a:r>
              <a:rPr spc="235" dirty="0">
                <a:solidFill>
                  <a:srgbClr val="000000"/>
                </a:solidFill>
              </a:rPr>
              <a:t> </a:t>
            </a:r>
            <a:r>
              <a:rPr spc="75" dirty="0">
                <a:solidFill>
                  <a:srgbClr val="000000"/>
                </a:solidFill>
              </a:rPr>
              <a:t>uzyskania</a:t>
            </a:r>
            <a:r>
              <a:rPr spc="229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zezwolenia</a:t>
            </a:r>
            <a:r>
              <a:rPr spc="229" dirty="0">
                <a:solidFill>
                  <a:srgbClr val="000000"/>
                </a:solidFill>
              </a:rPr>
              <a:t> </a:t>
            </a:r>
            <a:r>
              <a:rPr spc="110" dirty="0">
                <a:solidFill>
                  <a:srgbClr val="000000"/>
                </a:solidFill>
              </a:rPr>
              <a:t>na</a:t>
            </a:r>
            <a:r>
              <a:rPr spc="25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wprowadzenie</a:t>
            </a:r>
            <a:r>
              <a:rPr spc="24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do</a:t>
            </a:r>
            <a:r>
              <a:rPr spc="250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obrotu.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89048" y="5026433"/>
            <a:ext cx="1367987" cy="13638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7019" rIns="0" bIns="0" rtlCol="0">
            <a:spAutoFit/>
          </a:bodyPr>
          <a:lstStyle/>
          <a:p>
            <a:pPr marL="1210945">
              <a:lnSpc>
                <a:spcPct val="100000"/>
              </a:lnSpc>
              <a:spcBef>
                <a:spcPts val="95"/>
              </a:spcBef>
            </a:pPr>
            <a:r>
              <a:rPr spc="240" dirty="0"/>
              <a:t>ETYKIETA</a:t>
            </a:r>
            <a:r>
              <a:rPr spc="155" dirty="0"/>
              <a:t> </a:t>
            </a:r>
            <a:r>
              <a:rPr spc="245" dirty="0"/>
              <a:t>STYMULATORA</a:t>
            </a:r>
            <a:r>
              <a:rPr spc="140" dirty="0"/>
              <a:t> </a:t>
            </a:r>
            <a:r>
              <a:rPr spc="210" dirty="0"/>
              <a:t>WZROSTU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604010"/>
            <a:ext cx="8074025" cy="436118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95" dirty="0">
                <a:latin typeface="Cambria"/>
                <a:cs typeface="Cambria"/>
              </a:rPr>
              <a:t>Nazwa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handlowa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stymulatora</a:t>
            </a:r>
            <a:r>
              <a:rPr sz="1800" spc="1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wzrostu</a:t>
            </a:r>
            <a:endParaRPr sz="18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95" dirty="0">
                <a:latin typeface="Cambria"/>
                <a:cs typeface="Cambria"/>
              </a:rPr>
              <a:t>Numer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pozwolenia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wprowadzenie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obrotu</a:t>
            </a:r>
            <a:endParaRPr sz="18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85" dirty="0">
                <a:latin typeface="Cambria"/>
                <a:cs typeface="Cambria"/>
              </a:rPr>
              <a:t>Wymagania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jakościowe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zawarte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decyzji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125" dirty="0">
                <a:latin typeface="Cambria"/>
                <a:cs typeface="Cambria"/>
              </a:rPr>
              <a:t>MRiRW</a:t>
            </a:r>
            <a:endParaRPr sz="18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5600" algn="l"/>
                <a:tab pos="1213485" algn="l"/>
                <a:tab pos="2599055" algn="l"/>
                <a:tab pos="3783329" algn="l"/>
                <a:tab pos="4253230" algn="l"/>
                <a:tab pos="5085080" algn="l"/>
                <a:tab pos="6210300" algn="l"/>
              </a:tabLst>
            </a:pPr>
            <a:r>
              <a:rPr sz="1800" spc="85" dirty="0">
                <a:latin typeface="Cambria"/>
                <a:cs typeface="Cambria"/>
              </a:rPr>
              <a:t>Nazwa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40" dirty="0">
                <a:latin typeface="Cambria"/>
                <a:cs typeface="Cambria"/>
              </a:rPr>
              <a:t>producenta,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-10" dirty="0">
                <a:latin typeface="Cambria"/>
                <a:cs typeface="Cambria"/>
              </a:rPr>
              <a:t>importera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35" dirty="0">
                <a:latin typeface="Cambria"/>
                <a:cs typeface="Cambria"/>
              </a:rPr>
              <a:t>lub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-10" dirty="0">
                <a:latin typeface="Cambria"/>
                <a:cs typeface="Cambria"/>
              </a:rPr>
              <a:t>innego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-10" dirty="0">
                <a:latin typeface="Cambria"/>
                <a:cs typeface="Cambria"/>
              </a:rPr>
              <a:t>podmiotu</a:t>
            </a:r>
            <a:r>
              <a:rPr sz="1800" dirty="0">
                <a:latin typeface="Cambria"/>
                <a:cs typeface="Cambria"/>
              </a:rPr>
              <a:t>	</a:t>
            </a:r>
            <a:r>
              <a:rPr sz="1800" spc="-10" dirty="0">
                <a:latin typeface="Cambria"/>
                <a:cs typeface="Cambria"/>
              </a:rPr>
              <a:t>wprowadzającego</a:t>
            </a:r>
            <a:endParaRPr sz="1800">
              <a:latin typeface="Cambria"/>
              <a:cs typeface="Cambria"/>
            </a:endParaRPr>
          </a:p>
          <a:p>
            <a:pPr marL="355600">
              <a:lnSpc>
                <a:spcPct val="100000"/>
              </a:lnSpc>
            </a:pPr>
            <a:r>
              <a:rPr sz="1800" spc="60" dirty="0">
                <a:latin typeface="Cambria"/>
                <a:cs typeface="Cambria"/>
              </a:rPr>
              <a:t>stymulator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04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terytorium</a:t>
            </a:r>
            <a:r>
              <a:rPr sz="1800" spc="2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Rzeczypospolitej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Polskiej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oraz</a:t>
            </a:r>
            <a:r>
              <a:rPr sz="1800" spc="2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siedziba</a:t>
            </a:r>
            <a:endParaRPr sz="1800">
              <a:latin typeface="Cambria"/>
              <a:cs typeface="Cambria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75" dirty="0">
                <a:latin typeface="Cambria"/>
                <a:cs typeface="Cambria"/>
              </a:rPr>
              <a:t>Imię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spc="50" dirty="0">
                <a:latin typeface="Cambria"/>
                <a:cs typeface="Cambria"/>
              </a:rPr>
              <a:t>nazwisko</a:t>
            </a:r>
            <a:r>
              <a:rPr sz="1800" spc="215" dirty="0">
                <a:latin typeface="Cambria"/>
                <a:cs typeface="Cambria"/>
              </a:rPr>
              <a:t>  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spc="50" dirty="0">
                <a:latin typeface="Cambria"/>
                <a:cs typeface="Cambria"/>
              </a:rPr>
              <a:t>producenta,</a:t>
            </a:r>
            <a:r>
              <a:rPr sz="1800" spc="21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importera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spc="60" dirty="0">
                <a:latin typeface="Cambria"/>
                <a:cs typeface="Cambria"/>
              </a:rPr>
              <a:t>lub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innego</a:t>
            </a:r>
            <a:r>
              <a:rPr sz="1800" spc="215" dirty="0">
                <a:latin typeface="Cambria"/>
                <a:cs typeface="Cambria"/>
              </a:rPr>
              <a:t>   </a:t>
            </a:r>
            <a:r>
              <a:rPr sz="1800" spc="-10" dirty="0">
                <a:latin typeface="Cambria"/>
                <a:cs typeface="Cambria"/>
              </a:rPr>
              <a:t>podmiotu </a:t>
            </a:r>
            <a:r>
              <a:rPr sz="1800" dirty="0">
                <a:latin typeface="Cambria"/>
                <a:cs typeface="Cambria"/>
              </a:rPr>
              <a:t>wprowadzającego</a:t>
            </a:r>
            <a:r>
              <a:rPr sz="1800" spc="285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stymulator</a:t>
            </a:r>
            <a:r>
              <a:rPr sz="1800" spc="290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75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terytorium</a:t>
            </a:r>
            <a:r>
              <a:rPr sz="1800" spc="2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Rzeczypospolitej</a:t>
            </a:r>
            <a:r>
              <a:rPr sz="1800" spc="285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Polskiej </a:t>
            </a:r>
            <a:r>
              <a:rPr sz="1800" dirty="0">
                <a:latin typeface="Cambria"/>
                <a:cs typeface="Cambria"/>
              </a:rPr>
              <a:t>oraz</a:t>
            </a:r>
            <a:r>
              <a:rPr sz="1800" spc="27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adres</a:t>
            </a:r>
            <a:endParaRPr sz="1800">
              <a:latin typeface="Cambria"/>
              <a:cs typeface="Cambria"/>
            </a:endParaRPr>
          </a:p>
          <a:p>
            <a:pPr marL="355600" indent="-342900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125" dirty="0">
                <a:latin typeface="Cambria"/>
                <a:cs typeface="Cambria"/>
              </a:rPr>
              <a:t>Masa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netto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stymulatora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wzrostu</a:t>
            </a:r>
            <a:endParaRPr sz="1800">
              <a:latin typeface="Cambria"/>
              <a:cs typeface="Cambria"/>
            </a:endParaRPr>
          </a:p>
          <a:p>
            <a:pPr marL="355600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90" dirty="0">
                <a:latin typeface="Cambria"/>
                <a:cs typeface="Cambria"/>
              </a:rPr>
              <a:t>Okres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przydatności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stymulatora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wzrostu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do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stosowania</a:t>
            </a:r>
            <a:endParaRPr sz="1800">
              <a:latin typeface="Cambria"/>
              <a:cs typeface="Cambria"/>
            </a:endParaRPr>
          </a:p>
          <a:p>
            <a:pPr marL="355600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75" dirty="0">
                <a:latin typeface="Cambria"/>
                <a:cs typeface="Cambria"/>
              </a:rPr>
              <a:t>Instrukcja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stosowania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przechowywania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stymulatora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wzrostu</a:t>
            </a:r>
            <a:endParaRPr sz="1800">
              <a:latin typeface="Cambria"/>
              <a:cs typeface="Cambria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95" dirty="0">
                <a:latin typeface="Cambria"/>
                <a:cs typeface="Cambria"/>
              </a:rPr>
              <a:t>W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przypadku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stymulatorów</a:t>
            </a:r>
            <a:r>
              <a:rPr sz="1800" spc="9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wzrostu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postaci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płynnej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spc="95" dirty="0">
                <a:latin typeface="Cambria"/>
                <a:cs typeface="Cambria"/>
              </a:rPr>
              <a:t>–</a:t>
            </a:r>
            <a:r>
              <a:rPr sz="1800" spc="9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informacja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spc="-50" dirty="0">
                <a:latin typeface="Cambria"/>
                <a:cs typeface="Cambria"/>
              </a:rPr>
              <a:t>o </a:t>
            </a:r>
            <a:r>
              <a:rPr sz="1800" spc="50" dirty="0">
                <a:latin typeface="Cambria"/>
                <a:cs typeface="Cambria"/>
              </a:rPr>
              <a:t>temperaturze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przechowywania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oraz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środkach,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które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powinny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być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podjęte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razie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wypadku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podczas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stosowania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61010" rIns="0" bIns="0" rtlCol="0">
            <a:spAutoFit/>
          </a:bodyPr>
          <a:lstStyle/>
          <a:p>
            <a:pPr marL="3219450">
              <a:lnSpc>
                <a:spcPct val="100000"/>
              </a:lnSpc>
              <a:spcBef>
                <a:spcPts val="95"/>
              </a:spcBef>
            </a:pPr>
            <a:r>
              <a:rPr spc="220" dirty="0"/>
              <a:t>WNIOSKI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28015" y="1772539"/>
            <a:ext cx="8074025" cy="38119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75" dirty="0">
                <a:latin typeface="Cambria"/>
                <a:cs typeface="Cambria"/>
              </a:rPr>
              <a:t>Stymulatory</a:t>
            </a:r>
            <a:r>
              <a:rPr sz="1800" spc="14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wzrostu</a:t>
            </a:r>
            <a:r>
              <a:rPr sz="1800" spc="17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mogą</a:t>
            </a:r>
            <a:r>
              <a:rPr sz="1800" spc="16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być</a:t>
            </a:r>
            <a:r>
              <a:rPr sz="1800" spc="16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wprowadzane</a:t>
            </a:r>
            <a:r>
              <a:rPr sz="1800" spc="1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16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obrotu</a:t>
            </a:r>
            <a:r>
              <a:rPr sz="1800" spc="17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17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Polsce</a:t>
            </a:r>
            <a:r>
              <a:rPr sz="1800" spc="160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na </a:t>
            </a:r>
            <a:r>
              <a:rPr sz="1800" dirty="0">
                <a:latin typeface="Cambria"/>
                <a:cs typeface="Cambria"/>
              </a:rPr>
              <a:t>podstawie</a:t>
            </a:r>
            <a:r>
              <a:rPr sz="1800" spc="14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zezwolenia</a:t>
            </a:r>
            <a:r>
              <a:rPr sz="1800" spc="150" dirty="0">
                <a:latin typeface="Cambria"/>
                <a:cs typeface="Cambria"/>
              </a:rPr>
              <a:t>  </a:t>
            </a:r>
            <a:r>
              <a:rPr sz="1800" spc="70" dirty="0">
                <a:latin typeface="Cambria"/>
                <a:cs typeface="Cambria"/>
              </a:rPr>
              <a:t>ministra</a:t>
            </a:r>
            <a:r>
              <a:rPr sz="1800" spc="1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właściwego</a:t>
            </a:r>
            <a:r>
              <a:rPr sz="1800" spc="16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1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spraw</a:t>
            </a:r>
            <a:r>
              <a:rPr sz="1800" spc="1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rolnictwa</a:t>
            </a:r>
            <a:r>
              <a:rPr sz="1800" spc="15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145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na </a:t>
            </a:r>
            <a:r>
              <a:rPr sz="1800" dirty="0">
                <a:latin typeface="Cambria"/>
                <a:cs typeface="Cambria"/>
              </a:rPr>
              <a:t>podstawie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art.</a:t>
            </a:r>
            <a:r>
              <a:rPr sz="1800" spc="1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5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ustawy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2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10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lipca</a:t>
            </a:r>
            <a:r>
              <a:rPr sz="1800" spc="1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12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nawozach</a:t>
            </a:r>
            <a:r>
              <a:rPr sz="1800" spc="13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nawożeniu</a:t>
            </a:r>
            <a:endParaRPr sz="1800">
              <a:latin typeface="Cambria"/>
              <a:cs typeface="Cambria"/>
            </a:endParaRPr>
          </a:p>
          <a:p>
            <a:pPr marL="354965" marR="6985" indent="-342900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75" dirty="0">
                <a:latin typeface="Cambria"/>
                <a:cs typeface="Cambria"/>
              </a:rPr>
              <a:t>Stymulatory</a:t>
            </a:r>
            <a:r>
              <a:rPr sz="1800" spc="4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wzrostu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wprowadzane</a:t>
            </a:r>
            <a:r>
              <a:rPr sz="1800" spc="6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obrotu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Polsce</a:t>
            </a:r>
            <a:r>
              <a:rPr sz="1800" spc="50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mocy</a:t>
            </a:r>
            <a:r>
              <a:rPr sz="1800" spc="50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art.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spc="-50" dirty="0">
                <a:latin typeface="Cambria"/>
                <a:cs typeface="Cambria"/>
              </a:rPr>
              <a:t>5 </a:t>
            </a:r>
            <a:r>
              <a:rPr sz="1800" spc="75" dirty="0">
                <a:latin typeface="Cambria"/>
                <a:cs typeface="Cambria"/>
              </a:rPr>
              <a:t>muszą</a:t>
            </a:r>
            <a:r>
              <a:rPr sz="1800" spc="409" dirty="0">
                <a:latin typeface="Cambria"/>
                <a:cs typeface="Cambria"/>
              </a:rPr>
              <a:t>   </a:t>
            </a:r>
            <a:r>
              <a:rPr sz="1800" spc="45" dirty="0">
                <a:latin typeface="Cambria"/>
                <a:cs typeface="Cambria"/>
              </a:rPr>
              <a:t>spełniać</a:t>
            </a:r>
            <a:r>
              <a:rPr sz="1800" spc="415" dirty="0">
                <a:latin typeface="Cambria"/>
                <a:cs typeface="Cambria"/>
              </a:rPr>
              <a:t>   </a:t>
            </a:r>
            <a:r>
              <a:rPr sz="1800" spc="75" dirty="0">
                <a:latin typeface="Cambria"/>
                <a:cs typeface="Cambria"/>
              </a:rPr>
              <a:t>wymagania</a:t>
            </a:r>
            <a:r>
              <a:rPr sz="1800" spc="41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odnośnie</a:t>
            </a:r>
            <a:r>
              <a:rPr sz="1800" spc="409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dopuszczalnej</a:t>
            </a:r>
            <a:r>
              <a:rPr sz="1800" spc="409" dirty="0">
                <a:latin typeface="Cambria"/>
                <a:cs typeface="Cambria"/>
              </a:rPr>
              <a:t>   </a:t>
            </a:r>
            <a:r>
              <a:rPr sz="1800" spc="-10" dirty="0">
                <a:latin typeface="Cambria"/>
                <a:cs typeface="Cambria"/>
              </a:rPr>
              <a:t>zawartości </a:t>
            </a:r>
            <a:r>
              <a:rPr sz="1800" spc="50" dirty="0">
                <a:latin typeface="Cambria"/>
                <a:cs typeface="Cambria"/>
              </a:rPr>
              <a:t>zanieczyszczeń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zgodnie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wymaganiami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krajowymi.</a:t>
            </a:r>
            <a:endParaRPr sz="1800">
              <a:latin typeface="Cambria"/>
              <a:cs typeface="Cambria"/>
            </a:endParaRPr>
          </a:p>
          <a:p>
            <a:pPr marL="354965" indent="-342265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100" dirty="0">
                <a:latin typeface="Cambria"/>
                <a:cs typeface="Cambria"/>
              </a:rPr>
              <a:t>Nie</a:t>
            </a:r>
            <a:r>
              <a:rPr sz="1800" spc="35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istnieją</a:t>
            </a:r>
            <a:r>
              <a:rPr sz="1800" spc="35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krajowe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regulacje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odnośnie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wymagań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jakościowych</a:t>
            </a:r>
            <a:r>
              <a:rPr sz="1800" spc="34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dla</a:t>
            </a:r>
            <a:r>
              <a:rPr sz="1800" spc="36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tych</a:t>
            </a:r>
            <a:endParaRPr sz="1800">
              <a:latin typeface="Cambria"/>
              <a:cs typeface="Cambria"/>
            </a:endParaRPr>
          </a:p>
          <a:p>
            <a:pPr marL="354965">
              <a:lnSpc>
                <a:spcPct val="100000"/>
              </a:lnSpc>
            </a:pPr>
            <a:r>
              <a:rPr sz="1800" spc="-10" dirty="0">
                <a:latin typeface="Cambria"/>
                <a:cs typeface="Cambria"/>
              </a:rPr>
              <a:t>preparatów</a:t>
            </a:r>
            <a:endParaRPr sz="1800">
              <a:latin typeface="Cambria"/>
              <a:cs typeface="Cambria"/>
            </a:endParaRPr>
          </a:p>
          <a:p>
            <a:pPr marL="354965" marR="5080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75" dirty="0">
                <a:latin typeface="Cambria"/>
                <a:cs typeface="Cambria"/>
              </a:rPr>
              <a:t>Preparaty</a:t>
            </a:r>
            <a:r>
              <a:rPr sz="1800" spc="36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mikrobiologiczne</a:t>
            </a:r>
            <a:r>
              <a:rPr sz="1800" spc="37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będące</a:t>
            </a:r>
            <a:r>
              <a:rPr sz="1800" spc="380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stymulatorami</a:t>
            </a:r>
            <a:r>
              <a:rPr sz="1800" spc="380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nie</a:t>
            </a:r>
            <a:r>
              <a:rPr sz="1800" spc="375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podlegają</a:t>
            </a:r>
            <a:r>
              <a:rPr sz="1800" spc="375" dirty="0">
                <a:latin typeface="Cambria"/>
                <a:cs typeface="Cambria"/>
              </a:rPr>
              <a:t>  </a:t>
            </a:r>
            <a:r>
              <a:rPr sz="1800" spc="-50" dirty="0">
                <a:latin typeface="Cambria"/>
                <a:cs typeface="Cambria"/>
              </a:rPr>
              <a:t>w </a:t>
            </a:r>
            <a:r>
              <a:rPr sz="1800" dirty="0">
                <a:latin typeface="Cambria"/>
                <a:cs typeface="Cambria"/>
              </a:rPr>
              <a:t>Polsce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przepisom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nawozach</a:t>
            </a:r>
            <a:r>
              <a:rPr sz="1800" spc="204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nawożeniu.</a:t>
            </a:r>
            <a:endParaRPr sz="1800">
              <a:latin typeface="Cambria"/>
              <a:cs typeface="Cambria"/>
            </a:endParaRPr>
          </a:p>
          <a:p>
            <a:pPr marL="354965" marR="6350" indent="-342900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85" dirty="0">
                <a:latin typeface="Cambria"/>
                <a:cs typeface="Cambria"/>
              </a:rPr>
              <a:t>Realnym</a:t>
            </a:r>
            <a:r>
              <a:rPr sz="1800" spc="335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problemem</a:t>
            </a:r>
            <a:r>
              <a:rPr sz="1800" spc="335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jest</a:t>
            </a:r>
            <a:r>
              <a:rPr sz="1800" spc="340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właściwa</a:t>
            </a:r>
            <a:r>
              <a:rPr sz="1800" spc="340" dirty="0">
                <a:latin typeface="Cambria"/>
                <a:cs typeface="Cambria"/>
              </a:rPr>
              <a:t>    </a:t>
            </a:r>
            <a:r>
              <a:rPr sz="1800" spc="75" dirty="0">
                <a:latin typeface="Cambria"/>
                <a:cs typeface="Cambria"/>
              </a:rPr>
              <a:t>klasyfikacja</a:t>
            </a:r>
            <a:r>
              <a:rPr sz="1800" spc="340" dirty="0">
                <a:latin typeface="Cambria"/>
                <a:cs typeface="Cambria"/>
              </a:rPr>
              <a:t>    </a:t>
            </a:r>
            <a:r>
              <a:rPr sz="1800" spc="-10" dirty="0">
                <a:latin typeface="Cambria"/>
                <a:cs typeface="Cambria"/>
              </a:rPr>
              <a:t>preparatów </a:t>
            </a:r>
            <a:r>
              <a:rPr sz="1800" dirty="0">
                <a:latin typeface="Cambria"/>
                <a:cs typeface="Cambria"/>
              </a:rPr>
              <a:t>produkowanych</a:t>
            </a:r>
            <a:r>
              <a:rPr sz="1800" spc="280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9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terenie</a:t>
            </a:r>
            <a:r>
              <a:rPr sz="1800" spc="285" dirty="0">
                <a:latin typeface="Cambria"/>
                <a:cs typeface="Cambria"/>
              </a:rPr>
              <a:t>  </a:t>
            </a:r>
            <a:r>
              <a:rPr sz="1800" spc="270" dirty="0">
                <a:latin typeface="Cambria"/>
                <a:cs typeface="Cambria"/>
              </a:rPr>
              <a:t>UE</a:t>
            </a:r>
            <a:r>
              <a:rPr sz="1800" spc="29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wykazujących</a:t>
            </a:r>
            <a:r>
              <a:rPr sz="1800" spc="29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równoczesne</a:t>
            </a:r>
            <a:r>
              <a:rPr sz="1800" spc="29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działanie </a:t>
            </a:r>
            <a:r>
              <a:rPr sz="1800" dirty="0">
                <a:latin typeface="Cambria"/>
                <a:cs typeface="Cambria"/>
              </a:rPr>
              <a:t>nawozowe,</a:t>
            </a:r>
            <a:r>
              <a:rPr sz="1800" spc="26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stymulujące</a:t>
            </a:r>
            <a:r>
              <a:rPr sz="1800" spc="30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oraz</a:t>
            </a:r>
            <a:r>
              <a:rPr sz="1800" spc="2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wpływające</a:t>
            </a:r>
            <a:r>
              <a:rPr sz="1800" spc="295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8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żyzność</a:t>
            </a:r>
            <a:r>
              <a:rPr sz="1800" spc="28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gleby.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85800" y="2514600"/>
            <a:ext cx="8077200" cy="15151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1600" spc="105" dirty="0">
                <a:solidFill>
                  <a:srgbClr val="252525"/>
                </a:solidFill>
                <a:latin typeface="Cambria"/>
                <a:cs typeface="Cambria"/>
              </a:rPr>
              <a:t>Źródło: </a:t>
            </a:r>
            <a:r>
              <a:rPr sz="1600" spc="50" dirty="0" err="1">
                <a:solidFill>
                  <a:srgbClr val="252525"/>
                </a:solidFill>
                <a:latin typeface="Cambria"/>
                <a:cs typeface="Cambria"/>
              </a:rPr>
              <a:t>Rutkowska</a:t>
            </a:r>
            <a:r>
              <a:rPr lang="pl-PL" sz="1600" spc="50" dirty="0">
                <a:solidFill>
                  <a:srgbClr val="252525"/>
                </a:solidFill>
                <a:latin typeface="Cambria"/>
                <a:cs typeface="Cambria"/>
              </a:rPr>
              <a:t> </a:t>
            </a:r>
            <a:r>
              <a:rPr lang="pl-PL" sz="1600" spc="70" dirty="0">
                <a:solidFill>
                  <a:srgbClr val="252525"/>
                </a:solidFill>
                <a:latin typeface="Cambria"/>
                <a:cs typeface="Cambria"/>
              </a:rPr>
              <a:t>A., 2020: STYMULATORY WZROSTU A ŚRODKI OCHRONY ROŚLIN, </a:t>
            </a:r>
            <a:r>
              <a:rPr sz="1600" spc="65" dirty="0" err="1">
                <a:solidFill>
                  <a:srgbClr val="252525"/>
                </a:solidFill>
                <a:latin typeface="Cambria"/>
                <a:cs typeface="Cambria"/>
              </a:rPr>
              <a:t>Zakład</a:t>
            </a:r>
            <a:r>
              <a:rPr sz="1600" spc="130" dirty="0">
                <a:solidFill>
                  <a:srgbClr val="252525"/>
                </a:solidFill>
                <a:latin typeface="Cambria"/>
                <a:cs typeface="Cambria"/>
              </a:rPr>
              <a:t> </a:t>
            </a:r>
            <a:r>
              <a:rPr sz="1600" spc="50" dirty="0">
                <a:solidFill>
                  <a:srgbClr val="252525"/>
                </a:solidFill>
                <a:latin typeface="Cambria"/>
                <a:cs typeface="Cambria"/>
              </a:rPr>
              <a:t>Żywienia</a:t>
            </a:r>
            <a:r>
              <a:rPr sz="1600" spc="135" dirty="0">
                <a:solidFill>
                  <a:srgbClr val="252525"/>
                </a:solidFill>
                <a:latin typeface="Cambria"/>
                <a:cs typeface="Cambria"/>
              </a:rPr>
              <a:t> </a:t>
            </a:r>
            <a:r>
              <a:rPr sz="1600" spc="55" dirty="0">
                <a:solidFill>
                  <a:srgbClr val="252525"/>
                </a:solidFill>
                <a:latin typeface="Cambria"/>
                <a:cs typeface="Cambria"/>
              </a:rPr>
              <a:t>Roślin</a:t>
            </a:r>
            <a:r>
              <a:rPr sz="1600" spc="95" dirty="0">
                <a:solidFill>
                  <a:srgbClr val="252525"/>
                </a:solidFill>
                <a:latin typeface="Cambria"/>
                <a:cs typeface="Cambria"/>
              </a:rPr>
              <a:t> </a:t>
            </a:r>
            <a:r>
              <a:rPr sz="1600" dirty="0" err="1">
                <a:solidFill>
                  <a:srgbClr val="252525"/>
                </a:solidFill>
                <a:latin typeface="Cambria"/>
                <a:cs typeface="Cambria"/>
              </a:rPr>
              <a:t>i</a:t>
            </a:r>
            <a:r>
              <a:rPr sz="1600" spc="110" dirty="0">
                <a:solidFill>
                  <a:srgbClr val="252525"/>
                </a:solidFill>
                <a:latin typeface="Cambria"/>
                <a:cs typeface="Cambria"/>
              </a:rPr>
              <a:t> </a:t>
            </a:r>
            <a:r>
              <a:rPr sz="1600" spc="45" dirty="0" err="1">
                <a:solidFill>
                  <a:srgbClr val="252525"/>
                </a:solidFill>
                <a:latin typeface="Cambria"/>
                <a:cs typeface="Cambria"/>
              </a:rPr>
              <a:t>Nawożenia</a:t>
            </a:r>
            <a:r>
              <a:rPr lang="pl-PL" sz="1600" spc="45" dirty="0">
                <a:solidFill>
                  <a:srgbClr val="252525"/>
                </a:solidFill>
                <a:latin typeface="Cambria"/>
                <a:cs typeface="Cambria"/>
              </a:rPr>
              <a:t>, </a:t>
            </a:r>
            <a:r>
              <a:rPr lang="pl-PL" sz="1600" spc="50" dirty="0">
                <a:latin typeface="Cambria"/>
                <a:cs typeface="Cambria"/>
              </a:rPr>
              <a:t>Warsztaty</a:t>
            </a:r>
            <a:r>
              <a:rPr lang="pl-PL" sz="1600" spc="100" dirty="0">
                <a:latin typeface="Cambria"/>
                <a:cs typeface="Cambria"/>
              </a:rPr>
              <a:t> </a:t>
            </a:r>
            <a:r>
              <a:rPr lang="pl-PL" sz="1600" spc="-10" dirty="0">
                <a:latin typeface="Cambria"/>
                <a:cs typeface="Cambria"/>
              </a:rPr>
              <a:t>naukowe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„Wprowadzanie</a:t>
            </a:r>
            <a:r>
              <a:rPr lang="pl-PL" sz="1600" spc="20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do</a:t>
            </a:r>
            <a:r>
              <a:rPr lang="pl-PL" sz="1600" spc="16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obrotu</a:t>
            </a:r>
            <a:r>
              <a:rPr lang="pl-PL" sz="1600" spc="16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nawozów</a:t>
            </a:r>
            <a:r>
              <a:rPr lang="pl-PL" sz="1600" spc="17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i</a:t>
            </a:r>
            <a:r>
              <a:rPr lang="pl-PL" sz="1600" spc="16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środków</a:t>
            </a:r>
            <a:r>
              <a:rPr lang="pl-PL" sz="1600" spc="17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wspomagających</a:t>
            </a:r>
            <a:r>
              <a:rPr lang="pl-PL" sz="1600" spc="204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10" dirty="0">
                <a:solidFill>
                  <a:srgbClr val="001F5F"/>
                </a:solidFill>
                <a:latin typeface="Cambria"/>
                <a:cs typeface="Cambria"/>
              </a:rPr>
              <a:t>uprawę</a:t>
            </a:r>
            <a:r>
              <a:rPr lang="pl-PL" sz="1600" spc="17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-10" dirty="0">
                <a:solidFill>
                  <a:srgbClr val="001F5F"/>
                </a:solidFill>
                <a:latin typeface="Cambria"/>
                <a:cs typeface="Cambria"/>
              </a:rPr>
              <a:t>roślin</a:t>
            </a:r>
            <a:r>
              <a:rPr lang="pl-PL" sz="1600" dirty="0">
                <a:latin typeface="Cambria"/>
                <a:cs typeface="Cambria"/>
              </a:rPr>
              <a:t> </a:t>
            </a:r>
            <a:r>
              <a:rPr lang="pl-PL" sz="1600" spc="-10" dirty="0">
                <a:solidFill>
                  <a:srgbClr val="001F5F"/>
                </a:solidFill>
                <a:latin typeface="Cambria"/>
                <a:cs typeface="Cambria"/>
              </a:rPr>
              <a:t>-</a:t>
            </a:r>
            <a:r>
              <a:rPr lang="pl-PL" sz="1600" dirty="0">
                <a:solidFill>
                  <a:srgbClr val="001F5F"/>
                </a:solidFill>
                <a:latin typeface="Cambria"/>
                <a:cs typeface="Cambria"/>
              </a:rPr>
              <a:t>procedura,</a:t>
            </a:r>
            <a:r>
              <a:rPr lang="pl-PL" sz="1600" spc="3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dirty="0">
                <a:solidFill>
                  <a:srgbClr val="001F5F"/>
                </a:solidFill>
                <a:latin typeface="Cambria"/>
                <a:cs typeface="Cambria"/>
              </a:rPr>
              <a:t>ocena</a:t>
            </a:r>
            <a:r>
              <a:rPr lang="pl-PL" sz="1600" spc="30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dirty="0">
                <a:solidFill>
                  <a:srgbClr val="001F5F"/>
                </a:solidFill>
                <a:latin typeface="Cambria"/>
                <a:cs typeface="Cambria"/>
              </a:rPr>
              <a:t>zgodności,</a:t>
            </a:r>
            <a:r>
              <a:rPr lang="pl-PL" sz="1600" spc="29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lang="pl-PL" sz="1600" spc="-10" dirty="0">
                <a:solidFill>
                  <a:srgbClr val="001F5F"/>
                </a:solidFill>
                <a:latin typeface="Cambria"/>
                <a:cs typeface="Cambria"/>
              </a:rPr>
              <a:t>znakowanie”.</a:t>
            </a:r>
            <a:endParaRPr lang="pl-PL" sz="1600" dirty="0">
              <a:latin typeface="Cambria"/>
              <a:cs typeface="Cambria"/>
            </a:endParaRPr>
          </a:p>
          <a:p>
            <a:pPr marL="12700" algn="l">
              <a:spcBef>
                <a:spcPts val="95"/>
              </a:spcBef>
            </a:pPr>
            <a:endParaRPr lang="pl-PL" sz="1600" dirty="0">
              <a:latin typeface="Cambria"/>
              <a:cs typeface="Cambria"/>
            </a:endParaRPr>
          </a:p>
          <a:p>
            <a:pPr marL="12700" algn="l">
              <a:lnSpc>
                <a:spcPct val="100000"/>
              </a:lnSpc>
              <a:spcBef>
                <a:spcPts val="95"/>
              </a:spcBef>
            </a:pPr>
            <a:endParaRPr sz="1600" dirty="0">
              <a:latin typeface="Cambria"/>
              <a:cs typeface="Cambria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3EDCF91B-32BE-4146-B11A-39A33C371A87}"/>
              </a:ext>
            </a:extLst>
          </p:cNvPr>
          <p:cNvSpPr/>
          <p:nvPr/>
        </p:nvSpPr>
        <p:spPr>
          <a:xfrm>
            <a:off x="445477" y="1524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dirty="0" err="1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sz="1800" dirty="0">
              <a:effectLst/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sz="1800" dirty="0">
                <a:effectLst/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sz="1800" dirty="0">
              <a:effectLst/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CD079A4E-1504-49FF-A3DE-1D789B5D9D2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20" y="5930070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83204" y="2049907"/>
            <a:ext cx="32181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254" dirty="0"/>
              <a:t>PLAN</a:t>
            </a:r>
            <a:r>
              <a:rPr sz="2400" spc="160" dirty="0"/>
              <a:t> </a:t>
            </a:r>
            <a:r>
              <a:rPr sz="2400" spc="275" dirty="0"/>
              <a:t>PREZENTACJI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1122070" y="2934081"/>
            <a:ext cx="5792470" cy="1779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9085" algn="l"/>
              </a:tabLst>
            </a:pPr>
            <a:r>
              <a:rPr sz="2000" spc="85" dirty="0">
                <a:latin typeface="Cambria"/>
                <a:cs typeface="Cambria"/>
              </a:rPr>
              <a:t>Zasady</a:t>
            </a:r>
            <a:r>
              <a:rPr sz="2000" spc="130" dirty="0">
                <a:latin typeface="Cambria"/>
                <a:cs typeface="Cambria"/>
              </a:rPr>
              <a:t> </a:t>
            </a:r>
            <a:r>
              <a:rPr sz="2000" spc="55" dirty="0">
                <a:latin typeface="Cambria"/>
                <a:cs typeface="Cambria"/>
              </a:rPr>
              <a:t>wprowadzania</a:t>
            </a:r>
            <a:r>
              <a:rPr sz="2000" spc="8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do</a:t>
            </a:r>
            <a:r>
              <a:rPr sz="2000" spc="13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obrotu</a:t>
            </a:r>
            <a:r>
              <a:rPr sz="2000" spc="120" dirty="0">
                <a:latin typeface="Cambria"/>
                <a:cs typeface="Cambria"/>
              </a:rPr>
              <a:t> </a:t>
            </a:r>
            <a:r>
              <a:rPr sz="2000" spc="45" dirty="0">
                <a:latin typeface="Cambria"/>
                <a:cs typeface="Cambria"/>
              </a:rPr>
              <a:t>stymulatorów</a:t>
            </a:r>
            <a:endParaRPr sz="2000">
              <a:latin typeface="Cambria"/>
              <a:cs typeface="Cambria"/>
            </a:endParaRPr>
          </a:p>
          <a:p>
            <a:pPr marL="299085">
              <a:lnSpc>
                <a:spcPct val="100000"/>
              </a:lnSpc>
            </a:pPr>
            <a:r>
              <a:rPr sz="2000" spc="-10" dirty="0">
                <a:latin typeface="Cambria"/>
                <a:cs typeface="Cambria"/>
              </a:rPr>
              <a:t>wzrostu</a:t>
            </a:r>
            <a:endParaRPr sz="2000">
              <a:latin typeface="Cambria"/>
              <a:cs typeface="Cambria"/>
            </a:endParaRPr>
          </a:p>
          <a:p>
            <a:pPr marL="299085" indent="-286385">
              <a:lnSpc>
                <a:spcPct val="100000"/>
              </a:lnSpc>
              <a:spcBef>
                <a:spcPts val="600"/>
              </a:spcBef>
              <a:buFont typeface="Arial MT"/>
              <a:buChar char="•"/>
              <a:tabLst>
                <a:tab pos="299085" algn="l"/>
              </a:tabLst>
            </a:pPr>
            <a:r>
              <a:rPr sz="2000" spc="60" dirty="0">
                <a:latin typeface="Cambria"/>
                <a:cs typeface="Cambria"/>
              </a:rPr>
              <a:t>Podział</a:t>
            </a:r>
            <a:r>
              <a:rPr sz="2000" spc="114" dirty="0">
                <a:latin typeface="Cambria"/>
                <a:cs typeface="Cambria"/>
              </a:rPr>
              <a:t> </a:t>
            </a:r>
            <a:r>
              <a:rPr sz="2000" spc="55" dirty="0">
                <a:latin typeface="Cambria"/>
                <a:cs typeface="Cambria"/>
              </a:rPr>
              <a:t>stymulatorów</a:t>
            </a:r>
            <a:r>
              <a:rPr sz="2000" spc="90" dirty="0">
                <a:latin typeface="Cambria"/>
                <a:cs typeface="Cambria"/>
              </a:rPr>
              <a:t> </a:t>
            </a:r>
            <a:r>
              <a:rPr sz="2000" spc="-10" dirty="0">
                <a:latin typeface="Cambria"/>
                <a:cs typeface="Cambria"/>
              </a:rPr>
              <a:t>wzrostu</a:t>
            </a:r>
            <a:endParaRPr sz="2000">
              <a:latin typeface="Cambria"/>
              <a:cs typeface="Cambria"/>
            </a:endParaRPr>
          </a:p>
          <a:p>
            <a:pPr marL="299085" indent="-286385">
              <a:lnSpc>
                <a:spcPct val="100000"/>
              </a:lnSpc>
              <a:spcBef>
                <a:spcPts val="600"/>
              </a:spcBef>
              <a:buFont typeface="Arial MT"/>
              <a:buChar char="•"/>
              <a:tabLst>
                <a:tab pos="299085" algn="l"/>
              </a:tabLst>
            </a:pPr>
            <a:r>
              <a:rPr sz="2000" spc="60" dirty="0">
                <a:latin typeface="Cambria"/>
                <a:cs typeface="Cambria"/>
              </a:rPr>
              <a:t>Mikroorganizmy</a:t>
            </a:r>
            <a:endParaRPr sz="2000">
              <a:latin typeface="Cambria"/>
              <a:cs typeface="Cambria"/>
            </a:endParaRPr>
          </a:p>
          <a:p>
            <a:pPr marL="299085" indent="-286385">
              <a:lnSpc>
                <a:spcPct val="100000"/>
              </a:lnSpc>
              <a:spcBef>
                <a:spcPts val="600"/>
              </a:spcBef>
              <a:buFont typeface="Arial MT"/>
              <a:buChar char="•"/>
              <a:tabLst>
                <a:tab pos="299085" algn="l"/>
              </a:tabLst>
            </a:pPr>
            <a:r>
              <a:rPr sz="2000" spc="100" dirty="0">
                <a:latin typeface="Cambria"/>
                <a:cs typeface="Cambria"/>
              </a:rPr>
              <a:t>Etykieta</a:t>
            </a:r>
            <a:endParaRPr sz="2000">
              <a:latin typeface="Cambria"/>
              <a:cs typeface="Cambri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60127" y="3884159"/>
            <a:ext cx="2119393" cy="21152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2623" rIns="0" bIns="0" rtlCol="0">
            <a:spAutoFit/>
          </a:bodyPr>
          <a:lstStyle/>
          <a:p>
            <a:pPr marL="2377440">
              <a:lnSpc>
                <a:spcPct val="100000"/>
              </a:lnSpc>
              <a:spcBef>
                <a:spcPts val="95"/>
              </a:spcBef>
            </a:pPr>
            <a:r>
              <a:rPr spc="204" dirty="0"/>
              <a:t>PODSTAWA</a:t>
            </a:r>
            <a:r>
              <a:rPr spc="150" dirty="0"/>
              <a:t> </a:t>
            </a:r>
            <a:r>
              <a:rPr spc="185" dirty="0"/>
              <a:t>PRAWNA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5764" y="1556130"/>
            <a:ext cx="8074659" cy="5071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985" indent="-343535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105" dirty="0">
                <a:latin typeface="Cambria"/>
                <a:cs typeface="Cambria"/>
              </a:rPr>
              <a:t>Ustawa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10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lipca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2007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r.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nawozach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nawożeniu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(Dz.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210" dirty="0">
                <a:latin typeface="Cambria"/>
                <a:cs typeface="Cambria"/>
              </a:rPr>
              <a:t>U.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spc="135" dirty="0">
                <a:latin typeface="Cambria"/>
                <a:cs typeface="Cambria"/>
              </a:rPr>
              <a:t>Nr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147, </a:t>
            </a:r>
            <a:r>
              <a:rPr sz="1800" dirty="0">
                <a:latin typeface="Cambria"/>
                <a:cs typeface="Cambria"/>
              </a:rPr>
              <a:t>poz.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1033,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późn.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zm.)</a:t>
            </a:r>
            <a:endParaRPr sz="1800">
              <a:latin typeface="Cambria"/>
              <a:cs typeface="Cambria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10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Rozporządzenie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spc="90" dirty="0">
                <a:latin typeface="Cambria"/>
                <a:cs typeface="Cambria"/>
              </a:rPr>
              <a:t>Ministra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Rolnictwa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Rozwoju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Wsi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11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18</a:t>
            </a:r>
            <a:r>
              <a:rPr sz="1800" spc="100" dirty="0">
                <a:latin typeface="Cambria"/>
                <a:cs typeface="Cambria"/>
              </a:rPr>
              <a:t>  </a:t>
            </a:r>
            <a:r>
              <a:rPr sz="1800" spc="-10" dirty="0">
                <a:latin typeface="Cambria"/>
                <a:cs typeface="Cambria"/>
              </a:rPr>
              <a:t>czerwca </a:t>
            </a:r>
            <a:r>
              <a:rPr sz="1800" dirty="0">
                <a:latin typeface="Cambria"/>
                <a:cs typeface="Cambria"/>
              </a:rPr>
              <a:t>2008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r.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sprawie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wykonania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niektórych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przepisów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ustawy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nawozach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 </a:t>
            </a:r>
            <a:r>
              <a:rPr sz="1800" spc="55" dirty="0">
                <a:latin typeface="Cambria"/>
                <a:cs typeface="Cambria"/>
              </a:rPr>
              <a:t>nawożeniu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(Dz.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210" dirty="0">
                <a:latin typeface="Cambria"/>
                <a:cs typeface="Cambria"/>
              </a:rPr>
              <a:t>U.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spc="135" dirty="0">
                <a:latin typeface="Cambria"/>
                <a:cs typeface="Cambria"/>
              </a:rPr>
              <a:t>Nr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119,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poz.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765,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późn.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zm.)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Arial MT"/>
              <a:buChar char="•"/>
            </a:pP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 MT"/>
              <a:buChar char="•"/>
            </a:pPr>
            <a:endParaRPr sz="1800">
              <a:latin typeface="Cambria"/>
              <a:cs typeface="Cambria"/>
            </a:endParaRPr>
          </a:p>
          <a:p>
            <a:pPr marL="355600" marR="6985" indent="-343535" algn="just">
              <a:lnSpc>
                <a:spcPct val="100000"/>
              </a:lnSpc>
              <a:buFont typeface="Arial MT"/>
              <a:buChar char="•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Rozporządzenie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spc="90" dirty="0">
                <a:latin typeface="Cambria"/>
                <a:cs typeface="Cambria"/>
              </a:rPr>
              <a:t>Parlamentu</a:t>
            </a:r>
            <a:r>
              <a:rPr sz="1800" spc="30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Europejskiego</a:t>
            </a:r>
            <a:r>
              <a:rPr sz="1800" spc="3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30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Rady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(WE)</a:t>
            </a:r>
            <a:r>
              <a:rPr sz="1800" spc="300" dirty="0">
                <a:latin typeface="Cambria"/>
                <a:cs typeface="Cambria"/>
              </a:rPr>
              <a:t> </a:t>
            </a:r>
            <a:r>
              <a:rPr sz="1800" spc="135" dirty="0">
                <a:latin typeface="Cambria"/>
                <a:cs typeface="Cambria"/>
              </a:rPr>
              <a:t>Nr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1107/2009</a:t>
            </a:r>
            <a:r>
              <a:rPr sz="1800" spc="310" dirty="0">
                <a:latin typeface="Cambria"/>
                <a:cs typeface="Cambria"/>
              </a:rPr>
              <a:t> </a:t>
            </a:r>
            <a:r>
              <a:rPr sz="1800" spc="-50" dirty="0">
                <a:latin typeface="Cambria"/>
                <a:cs typeface="Cambria"/>
              </a:rPr>
              <a:t>z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15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21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października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2009</a:t>
            </a:r>
            <a:r>
              <a:rPr sz="1800" spc="15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r.</a:t>
            </a:r>
            <a:r>
              <a:rPr sz="1800" spc="15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dotyczące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wprowadzania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do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obrotu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środków </a:t>
            </a:r>
            <a:r>
              <a:rPr sz="1800" dirty="0">
                <a:latin typeface="Cambria"/>
                <a:cs typeface="Cambria"/>
              </a:rPr>
              <a:t>ochrony</a:t>
            </a:r>
            <a:r>
              <a:rPr sz="1800" spc="3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3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uchylające</a:t>
            </a:r>
            <a:r>
              <a:rPr sz="1800" spc="33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dyrektywy</a:t>
            </a:r>
            <a:r>
              <a:rPr sz="1800" spc="335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Rady</a:t>
            </a:r>
            <a:r>
              <a:rPr sz="1800" spc="3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79/117/EWG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3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91/414/EWG </a:t>
            </a:r>
            <a:r>
              <a:rPr sz="1800" spc="70" dirty="0">
                <a:latin typeface="Cambria"/>
                <a:cs typeface="Cambria"/>
              </a:rPr>
              <a:t>(Dz.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210" dirty="0">
                <a:latin typeface="Cambria"/>
                <a:cs typeface="Cambria"/>
              </a:rPr>
              <a:t>U.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spc="220" dirty="0">
                <a:latin typeface="Cambria"/>
                <a:cs typeface="Cambria"/>
              </a:rPr>
              <a:t>UE.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L2009.309.1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2009.11.24.)</a:t>
            </a:r>
            <a:endParaRPr sz="1800">
              <a:latin typeface="Cambria"/>
              <a:cs typeface="Cambria"/>
            </a:endParaRPr>
          </a:p>
          <a:p>
            <a:pPr marL="355600" indent="-342900" algn="just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105" dirty="0">
                <a:latin typeface="Cambria"/>
                <a:cs typeface="Cambria"/>
              </a:rPr>
              <a:t>Ustawa</a:t>
            </a:r>
            <a:r>
              <a:rPr sz="1800" spc="4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dnia</a:t>
            </a:r>
            <a:r>
              <a:rPr sz="1800" spc="4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8</a:t>
            </a:r>
            <a:r>
              <a:rPr sz="1800" spc="425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marca</a:t>
            </a:r>
            <a:r>
              <a:rPr sz="1800" spc="4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2013</a:t>
            </a:r>
            <a:r>
              <a:rPr sz="1800" spc="434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r.</a:t>
            </a:r>
            <a:r>
              <a:rPr sz="1800" spc="43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środkach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ochrony</a:t>
            </a:r>
            <a:r>
              <a:rPr sz="1800" spc="43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spc="114" dirty="0">
                <a:latin typeface="Cambria"/>
                <a:cs typeface="Cambria"/>
              </a:rPr>
              <a:t>(Dz.U.</a:t>
            </a:r>
            <a:r>
              <a:rPr sz="1800" spc="434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2020</a:t>
            </a:r>
            <a:endParaRPr sz="1800">
              <a:latin typeface="Cambria"/>
              <a:cs typeface="Cambria"/>
            </a:endParaRPr>
          </a:p>
          <a:p>
            <a:pPr marL="355600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mbria"/>
                <a:cs typeface="Cambria"/>
              </a:rPr>
              <a:t>poz.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2097)</a:t>
            </a:r>
            <a:endParaRPr sz="1800">
              <a:latin typeface="Cambria"/>
              <a:cs typeface="Cambria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10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Rozporządzenie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wykonawcze</a:t>
            </a:r>
            <a:r>
              <a:rPr sz="1800" spc="36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komisji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spc="90" dirty="0">
                <a:latin typeface="Cambria"/>
                <a:cs typeface="Cambria"/>
              </a:rPr>
              <a:t>(UE)</a:t>
            </a:r>
            <a:r>
              <a:rPr sz="1800" spc="390" dirty="0">
                <a:latin typeface="Cambria"/>
                <a:cs typeface="Cambria"/>
              </a:rPr>
              <a:t> </a:t>
            </a:r>
            <a:r>
              <a:rPr sz="1800" spc="204" dirty="0">
                <a:latin typeface="Cambria"/>
                <a:cs typeface="Cambria"/>
              </a:rPr>
              <a:t>NR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540/2011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37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dnia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25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maja </a:t>
            </a:r>
            <a:r>
              <a:rPr sz="1800" dirty="0">
                <a:latin typeface="Cambria"/>
                <a:cs typeface="Cambria"/>
              </a:rPr>
              <a:t>2011</a:t>
            </a:r>
            <a:r>
              <a:rPr sz="1800" spc="285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r.</a:t>
            </a:r>
            <a:r>
              <a:rPr sz="1800" spc="2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2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sprawie</a:t>
            </a:r>
            <a:r>
              <a:rPr sz="1800" spc="30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wykonania</a:t>
            </a:r>
            <a:r>
              <a:rPr sz="1800" spc="28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rozporządzenia</a:t>
            </a:r>
            <a:r>
              <a:rPr sz="1800" spc="290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Parlamentu</a:t>
            </a:r>
            <a:r>
              <a:rPr sz="1800" spc="3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Europejskiego </a:t>
            </a:r>
            <a:r>
              <a:rPr sz="1800" spc="65" dirty="0">
                <a:latin typeface="Cambria"/>
                <a:cs typeface="Cambria"/>
              </a:rPr>
              <a:t>i</a:t>
            </a:r>
            <a:r>
              <a:rPr sz="1800" spc="75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Rady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(WE)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70" dirty="0">
                <a:latin typeface="Cambria"/>
                <a:cs typeface="Cambria"/>
              </a:rPr>
              <a:t>nr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1107/2009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odniesieniu</a:t>
            </a:r>
            <a:r>
              <a:rPr sz="1800" spc="7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wykazu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35" dirty="0">
                <a:latin typeface="Cambria"/>
                <a:cs typeface="Cambria"/>
              </a:rPr>
              <a:t>zatwierdzonych </a:t>
            </a:r>
            <a:r>
              <a:rPr sz="1800" spc="60" dirty="0">
                <a:latin typeface="Cambria"/>
                <a:cs typeface="Cambria"/>
              </a:rPr>
              <a:t>substancji</a:t>
            </a:r>
            <a:r>
              <a:rPr sz="1800" spc="17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czynnych</a:t>
            </a:r>
            <a:r>
              <a:rPr sz="1800" spc="125" dirty="0">
                <a:latin typeface="Cambria"/>
                <a:cs typeface="Cambria"/>
              </a:rPr>
              <a:t> </a:t>
            </a:r>
            <a:r>
              <a:rPr sz="1800" spc="114" dirty="0">
                <a:latin typeface="Cambria"/>
                <a:cs typeface="Cambria"/>
              </a:rPr>
              <a:t>(Dz.U.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spc="229" dirty="0">
                <a:latin typeface="Cambria"/>
                <a:cs typeface="Cambria"/>
              </a:rPr>
              <a:t>L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153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11.6.2011,</a:t>
            </a:r>
            <a:r>
              <a:rPr sz="1800" spc="170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s.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1)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59813" y="342976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>
                <a:moveTo>
                  <a:pt x="0" y="0"/>
                </a:moveTo>
                <a:lnTo>
                  <a:pt x="5965825" y="0"/>
                </a:lnTo>
              </a:path>
            </a:pathLst>
          </a:custGeom>
          <a:ln w="3200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43909" y="396697"/>
            <a:ext cx="164274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80" dirty="0"/>
              <a:t>DEFINICJE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0816" y="687860"/>
            <a:ext cx="7740015" cy="5702935"/>
          </a:xfrm>
          <a:prstGeom prst="rect">
            <a:avLst/>
          </a:prstGeom>
        </p:spPr>
        <p:txBody>
          <a:bodyPr vert="horz" wrap="square" lIns="0" tIns="1536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1800" spc="204" dirty="0">
                <a:solidFill>
                  <a:srgbClr val="005000"/>
                </a:solidFill>
                <a:latin typeface="Cambria"/>
                <a:cs typeface="Cambria"/>
              </a:rPr>
              <a:t>STYMULATOR</a:t>
            </a:r>
            <a:r>
              <a:rPr sz="1800" spc="105" dirty="0">
                <a:solidFill>
                  <a:srgbClr val="005000"/>
                </a:solidFill>
                <a:latin typeface="Cambria"/>
                <a:cs typeface="Cambria"/>
              </a:rPr>
              <a:t> </a:t>
            </a:r>
            <a:r>
              <a:rPr sz="1800" spc="170" dirty="0">
                <a:solidFill>
                  <a:srgbClr val="005000"/>
                </a:solidFill>
                <a:latin typeface="Cambria"/>
                <a:cs typeface="Cambria"/>
              </a:rPr>
              <a:t>WZROSTU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980"/>
              </a:spcBef>
            </a:pPr>
            <a:r>
              <a:rPr sz="1600" spc="90" dirty="0">
                <a:latin typeface="Cambria"/>
                <a:cs typeface="Cambria"/>
              </a:rPr>
              <a:t>Art.</a:t>
            </a:r>
            <a:r>
              <a:rPr sz="1600" spc="150" dirty="0">
                <a:latin typeface="Cambria"/>
                <a:cs typeface="Cambria"/>
              </a:rPr>
              <a:t> </a:t>
            </a:r>
            <a:r>
              <a:rPr sz="1600" spc="65" dirty="0">
                <a:latin typeface="Cambria"/>
                <a:cs typeface="Cambria"/>
              </a:rPr>
              <a:t>2.ust.1,</a:t>
            </a:r>
            <a:r>
              <a:rPr sz="1600" spc="170" dirty="0">
                <a:latin typeface="Cambria"/>
                <a:cs typeface="Cambria"/>
              </a:rPr>
              <a:t> </a:t>
            </a:r>
            <a:r>
              <a:rPr sz="1600" spc="55" dirty="0">
                <a:latin typeface="Cambria"/>
                <a:cs typeface="Cambria"/>
              </a:rPr>
              <a:t>pkt.8</a:t>
            </a:r>
            <a:r>
              <a:rPr sz="1600" spc="170" dirty="0">
                <a:latin typeface="Cambria"/>
                <a:cs typeface="Cambria"/>
              </a:rPr>
              <a:t> </a:t>
            </a:r>
            <a:r>
              <a:rPr sz="1600" spc="55" dirty="0">
                <a:latin typeface="Cambria"/>
                <a:cs typeface="Cambria"/>
              </a:rPr>
              <a:t>ustawy</a:t>
            </a:r>
            <a:r>
              <a:rPr sz="1600" spc="17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o</a:t>
            </a:r>
            <a:r>
              <a:rPr sz="1600" spc="15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nawozach</a:t>
            </a:r>
            <a:r>
              <a:rPr sz="1600" spc="16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i</a:t>
            </a:r>
            <a:r>
              <a:rPr sz="1600" spc="15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nawożeniu</a:t>
            </a:r>
            <a:endParaRPr sz="1600">
              <a:latin typeface="Cambria"/>
              <a:cs typeface="Cambria"/>
            </a:endParaRPr>
          </a:p>
          <a:p>
            <a:pPr marL="12700" marR="5080">
              <a:lnSpc>
                <a:spcPct val="100000"/>
              </a:lnSpc>
              <a:spcBef>
                <a:spcPts val="960"/>
              </a:spcBef>
            </a:pPr>
            <a:r>
              <a:rPr sz="1500" spc="45" dirty="0">
                <a:latin typeface="Cambria"/>
                <a:cs typeface="Cambria"/>
              </a:rPr>
              <a:t>związek</a:t>
            </a:r>
            <a:r>
              <a:rPr sz="1500" spc="23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organiczny</a:t>
            </a:r>
            <a:r>
              <a:rPr sz="1500" spc="22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lub</a:t>
            </a:r>
            <a:r>
              <a:rPr sz="1500" spc="245" dirty="0">
                <a:latin typeface="Cambria"/>
                <a:cs typeface="Cambria"/>
              </a:rPr>
              <a:t> </a:t>
            </a:r>
            <a:r>
              <a:rPr sz="1500" spc="55" dirty="0">
                <a:latin typeface="Cambria"/>
                <a:cs typeface="Cambria"/>
              </a:rPr>
              <a:t>mineralny</a:t>
            </a:r>
            <a:r>
              <a:rPr sz="1500" spc="24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lub</a:t>
            </a:r>
            <a:r>
              <a:rPr sz="1500" spc="24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ich</a:t>
            </a:r>
            <a:r>
              <a:rPr sz="1500" spc="229" dirty="0">
                <a:latin typeface="Cambria"/>
                <a:cs typeface="Cambria"/>
              </a:rPr>
              <a:t> </a:t>
            </a:r>
            <a:r>
              <a:rPr sz="1500" spc="60" dirty="0">
                <a:latin typeface="Cambria"/>
                <a:cs typeface="Cambria"/>
              </a:rPr>
              <a:t>mieszanina,</a:t>
            </a:r>
            <a:r>
              <a:rPr sz="1500" spc="26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wpływające</a:t>
            </a:r>
            <a:r>
              <a:rPr sz="1500" spc="23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korzystnie</a:t>
            </a:r>
            <a:r>
              <a:rPr sz="1500" spc="229" dirty="0">
                <a:latin typeface="Cambria"/>
                <a:cs typeface="Cambria"/>
              </a:rPr>
              <a:t> </a:t>
            </a:r>
            <a:r>
              <a:rPr sz="1500" spc="80" dirty="0">
                <a:latin typeface="Cambria"/>
                <a:cs typeface="Cambria"/>
              </a:rPr>
              <a:t>na</a:t>
            </a:r>
            <a:r>
              <a:rPr sz="1500" spc="245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rozwój </a:t>
            </a:r>
            <a:r>
              <a:rPr sz="1500" dirty="0">
                <a:latin typeface="Cambria"/>
                <a:cs typeface="Cambria"/>
              </a:rPr>
              <a:t>roślin</a:t>
            </a:r>
            <a:r>
              <a:rPr sz="1500" spc="29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lub</a:t>
            </a:r>
            <a:r>
              <a:rPr sz="1500" spc="26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inne</a:t>
            </a:r>
            <a:r>
              <a:rPr sz="1500" spc="28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procesy</a:t>
            </a:r>
            <a:r>
              <a:rPr sz="1500" spc="26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życiowe</a:t>
            </a:r>
            <a:r>
              <a:rPr sz="1500" spc="27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roślin,</a:t>
            </a:r>
            <a:r>
              <a:rPr sz="1500" spc="28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z</a:t>
            </a:r>
            <a:r>
              <a:rPr sz="1500" spc="27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wyłączeniem</a:t>
            </a:r>
            <a:r>
              <a:rPr sz="1500" spc="27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regulatorów</a:t>
            </a:r>
            <a:r>
              <a:rPr sz="1500" spc="24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wzrostu</a:t>
            </a:r>
            <a:r>
              <a:rPr sz="1500" spc="265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będących </a:t>
            </a:r>
            <a:r>
              <a:rPr sz="1500" spc="10" dirty="0">
                <a:latin typeface="Cambria"/>
                <a:cs typeface="Cambria"/>
              </a:rPr>
              <a:t>środkami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ochrony</a:t>
            </a:r>
            <a:r>
              <a:rPr sz="1500" spc="17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roślin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w</a:t>
            </a:r>
            <a:r>
              <a:rPr sz="1500" spc="185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rozumieniu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przepisów</a:t>
            </a:r>
            <a:r>
              <a:rPr sz="1500" spc="19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o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ochronie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roślin</a:t>
            </a:r>
            <a:endParaRPr sz="15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1600" spc="90" dirty="0">
                <a:latin typeface="Cambria"/>
                <a:cs typeface="Cambria"/>
              </a:rPr>
              <a:t>Art.</a:t>
            </a:r>
            <a:r>
              <a:rPr sz="1600" spc="10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4</a:t>
            </a:r>
            <a:r>
              <a:rPr sz="1600" spc="110" dirty="0">
                <a:latin typeface="Cambria"/>
                <a:cs typeface="Cambria"/>
              </a:rPr>
              <a:t> </a:t>
            </a:r>
            <a:r>
              <a:rPr sz="1600" spc="70" dirty="0">
                <a:latin typeface="Cambria"/>
                <a:cs typeface="Cambria"/>
              </a:rPr>
              <a:t>ust.1.</a:t>
            </a:r>
            <a:r>
              <a:rPr sz="1600" spc="110" dirty="0">
                <a:latin typeface="Cambria"/>
                <a:cs typeface="Cambria"/>
              </a:rPr>
              <a:t> </a:t>
            </a:r>
            <a:r>
              <a:rPr sz="1600" spc="75" dirty="0">
                <a:latin typeface="Cambria"/>
                <a:cs typeface="Cambria"/>
              </a:rPr>
              <a:t>pkt.6.</a:t>
            </a:r>
            <a:r>
              <a:rPr sz="1600" spc="135" dirty="0">
                <a:latin typeface="Cambria"/>
                <a:cs typeface="Cambria"/>
              </a:rPr>
              <a:t> </a:t>
            </a:r>
            <a:r>
              <a:rPr sz="1600" spc="60" dirty="0">
                <a:latin typeface="Cambria"/>
                <a:cs typeface="Cambria"/>
              </a:rPr>
              <a:t>lit</a:t>
            </a:r>
            <a:r>
              <a:rPr sz="1600" spc="105" dirty="0">
                <a:latin typeface="Cambria"/>
                <a:cs typeface="Cambria"/>
              </a:rPr>
              <a:t> </a:t>
            </a:r>
            <a:r>
              <a:rPr sz="1600" spc="45" dirty="0">
                <a:latin typeface="Cambria"/>
                <a:cs typeface="Cambria"/>
              </a:rPr>
              <a:t>d.</a:t>
            </a:r>
            <a:endParaRPr sz="1600">
              <a:latin typeface="Cambria"/>
              <a:cs typeface="Cambria"/>
            </a:endParaRPr>
          </a:p>
          <a:p>
            <a:pPr marL="12700" marR="405765">
              <a:lnSpc>
                <a:spcPct val="100000"/>
              </a:lnSpc>
              <a:spcBef>
                <a:spcPts val="340"/>
              </a:spcBef>
            </a:pP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wpływa</a:t>
            </a:r>
            <a:r>
              <a:rPr sz="15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korzystnie</a:t>
            </a:r>
            <a:r>
              <a:rPr sz="15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na</a:t>
            </a:r>
            <a:r>
              <a:rPr sz="15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rozwój</a:t>
            </a:r>
            <a:r>
              <a:rPr sz="15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roślin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lub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inne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procesy</a:t>
            </a:r>
            <a:r>
              <a:rPr sz="15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życiowe</a:t>
            </a:r>
            <a:r>
              <a:rPr sz="15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roślin</a:t>
            </a:r>
            <a:r>
              <a:rPr sz="15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15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inny</a:t>
            </a:r>
            <a:r>
              <a:rPr sz="15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sposób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niż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FF0000"/>
                </a:solidFill>
                <a:latin typeface="Times New Roman"/>
                <a:cs typeface="Times New Roman"/>
              </a:rPr>
              <a:t>składnik </a:t>
            </a:r>
            <a:r>
              <a:rPr sz="1500" dirty="0">
                <a:solidFill>
                  <a:srgbClr val="FF0000"/>
                </a:solidFill>
                <a:latin typeface="Times New Roman"/>
                <a:cs typeface="Times New Roman"/>
              </a:rPr>
              <a:t>pokarmowy</a:t>
            </a:r>
            <a:r>
              <a:rPr sz="15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FF0000"/>
                </a:solidFill>
                <a:latin typeface="Times New Roman"/>
                <a:cs typeface="Times New Roman"/>
              </a:rPr>
              <a:t>roślin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05"/>
              </a:spcBef>
            </a:pPr>
            <a:r>
              <a:rPr sz="1600" spc="155" dirty="0">
                <a:solidFill>
                  <a:srgbClr val="003300"/>
                </a:solidFill>
                <a:latin typeface="Cambria"/>
                <a:cs typeface="Cambria"/>
              </a:rPr>
              <a:t>ROZPORZĄDZENIE</a:t>
            </a:r>
            <a:r>
              <a:rPr sz="1600" spc="185" dirty="0">
                <a:solidFill>
                  <a:srgbClr val="003300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003300"/>
                </a:solidFill>
                <a:latin typeface="Cambria"/>
                <a:cs typeface="Cambria"/>
              </a:rPr>
              <a:t>1009/2019</a:t>
            </a:r>
            <a:endParaRPr sz="16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800" spc="75" dirty="0">
                <a:latin typeface="Cambria"/>
                <a:cs typeface="Cambria"/>
              </a:rPr>
              <a:t>Załącznik</a:t>
            </a:r>
            <a:r>
              <a:rPr sz="1800" spc="8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1.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225" dirty="0">
                <a:latin typeface="Cambria"/>
                <a:cs typeface="Cambria"/>
              </a:rPr>
              <a:t>PFC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6.</a:t>
            </a:r>
            <a:r>
              <a:rPr sz="1800" spc="110" dirty="0">
                <a:latin typeface="Cambria"/>
                <a:cs typeface="Cambria"/>
              </a:rPr>
              <a:t> </a:t>
            </a:r>
            <a:r>
              <a:rPr sz="1800" spc="190" dirty="0">
                <a:latin typeface="Cambria"/>
                <a:cs typeface="Cambria"/>
              </a:rPr>
              <a:t>BIOSTYMULATOR</a:t>
            </a:r>
            <a:endParaRPr sz="1800">
              <a:latin typeface="Cambria"/>
              <a:cs typeface="Cambria"/>
            </a:endParaRPr>
          </a:p>
          <a:p>
            <a:pPr marL="12700" marR="149225">
              <a:lnSpc>
                <a:spcPct val="100000"/>
              </a:lnSpc>
              <a:spcBef>
                <a:spcPts val="960"/>
              </a:spcBef>
            </a:pPr>
            <a:r>
              <a:rPr sz="1500" dirty="0">
                <a:latin typeface="Cambria"/>
                <a:cs typeface="Cambria"/>
              </a:rPr>
              <a:t>produkt</a:t>
            </a:r>
            <a:r>
              <a:rPr sz="1500" spc="15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nawozowy</a:t>
            </a:r>
            <a:r>
              <a:rPr sz="1500" spc="140" dirty="0">
                <a:latin typeface="Cambria"/>
                <a:cs typeface="Cambria"/>
              </a:rPr>
              <a:t> </a:t>
            </a:r>
            <a:r>
              <a:rPr sz="1500" spc="185" dirty="0">
                <a:latin typeface="Cambria"/>
                <a:cs typeface="Cambria"/>
              </a:rPr>
              <a:t>UE,</a:t>
            </a:r>
            <a:r>
              <a:rPr sz="1500" spc="16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którego</a:t>
            </a:r>
            <a:r>
              <a:rPr sz="1500" spc="145" dirty="0">
                <a:latin typeface="Cambria"/>
                <a:cs typeface="Cambria"/>
              </a:rPr>
              <a:t> </a:t>
            </a:r>
            <a:r>
              <a:rPr sz="1500" spc="60" dirty="0">
                <a:latin typeface="Cambria"/>
                <a:cs typeface="Cambria"/>
              </a:rPr>
              <a:t>funkcja</a:t>
            </a:r>
            <a:r>
              <a:rPr sz="1500" spc="17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polega</a:t>
            </a:r>
            <a:r>
              <a:rPr sz="1500" spc="145" dirty="0">
                <a:latin typeface="Cambria"/>
                <a:cs typeface="Cambria"/>
              </a:rPr>
              <a:t> </a:t>
            </a:r>
            <a:r>
              <a:rPr sz="1500" spc="80" dirty="0">
                <a:latin typeface="Cambria"/>
                <a:cs typeface="Cambria"/>
              </a:rPr>
              <a:t>na</a:t>
            </a:r>
            <a:r>
              <a:rPr sz="1500" spc="165" dirty="0">
                <a:latin typeface="Cambria"/>
                <a:cs typeface="Cambria"/>
              </a:rPr>
              <a:t> </a:t>
            </a:r>
            <a:r>
              <a:rPr sz="1500" spc="50" dirty="0">
                <a:latin typeface="Cambria"/>
                <a:cs typeface="Cambria"/>
              </a:rPr>
              <a:t>stymulowaniu</a:t>
            </a:r>
            <a:r>
              <a:rPr sz="1500" spc="16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procesów</a:t>
            </a:r>
            <a:r>
              <a:rPr sz="1500" spc="15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odżywiania </a:t>
            </a:r>
            <a:r>
              <a:rPr sz="1500" spc="10" dirty="0">
                <a:latin typeface="Cambria"/>
                <a:cs typeface="Cambria"/>
              </a:rPr>
              <a:t>roślin</a:t>
            </a:r>
            <a:r>
              <a:rPr sz="1500" spc="290" dirty="0"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niezależnie</a:t>
            </a:r>
            <a:r>
              <a:rPr sz="1500" spc="28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od</a:t>
            </a:r>
            <a:r>
              <a:rPr sz="1500" spc="26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zawartości</a:t>
            </a:r>
            <a:r>
              <a:rPr sz="1500" spc="27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składników</a:t>
            </a:r>
            <a:r>
              <a:rPr sz="1500" spc="28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pokarmowych</a:t>
            </a:r>
            <a:r>
              <a:rPr sz="1500" spc="24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sz="1500" spc="254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FF0000"/>
                </a:solidFill>
                <a:latin typeface="Cambria"/>
                <a:cs typeface="Cambria"/>
              </a:rPr>
              <a:t>produkcie</a:t>
            </a:r>
            <a:r>
              <a:rPr sz="1500" spc="10" dirty="0">
                <a:latin typeface="Cambria"/>
                <a:cs typeface="Cambria"/>
              </a:rPr>
              <a:t>,</a:t>
            </a:r>
            <a:r>
              <a:rPr sz="1500" spc="27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którego </a:t>
            </a:r>
            <a:r>
              <a:rPr sz="1500" dirty="0">
                <a:latin typeface="Cambria"/>
                <a:cs typeface="Cambria"/>
              </a:rPr>
              <a:t>wyłącznym</a:t>
            </a:r>
            <a:r>
              <a:rPr sz="1500" spc="21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celem</a:t>
            </a:r>
            <a:r>
              <a:rPr sz="1500" spc="21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jest</a:t>
            </a:r>
            <a:r>
              <a:rPr sz="1500" spc="204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poprawa</a:t>
            </a:r>
            <a:r>
              <a:rPr sz="1500" spc="20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co</a:t>
            </a:r>
            <a:r>
              <a:rPr sz="1500" spc="204" dirty="0">
                <a:latin typeface="Cambria"/>
                <a:cs typeface="Cambria"/>
              </a:rPr>
              <a:t> </a:t>
            </a:r>
            <a:r>
              <a:rPr sz="1500" spc="55" dirty="0">
                <a:latin typeface="Cambria"/>
                <a:cs typeface="Cambria"/>
              </a:rPr>
              <a:t>najmniej</a:t>
            </a:r>
            <a:r>
              <a:rPr sz="1500" spc="229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jednej</a:t>
            </a:r>
            <a:r>
              <a:rPr sz="1500" spc="20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z</a:t>
            </a:r>
            <a:r>
              <a:rPr sz="1500" spc="210" dirty="0">
                <a:latin typeface="Cambria"/>
                <a:cs typeface="Cambria"/>
              </a:rPr>
              <a:t> </a:t>
            </a:r>
            <a:r>
              <a:rPr sz="1500" spc="45" dirty="0">
                <a:latin typeface="Cambria"/>
                <a:cs typeface="Cambria"/>
              </a:rPr>
              <a:t>następujących</a:t>
            </a:r>
            <a:r>
              <a:rPr sz="1500" spc="19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cech</a:t>
            </a:r>
            <a:r>
              <a:rPr sz="1500" spc="190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rośliny</a:t>
            </a:r>
            <a:r>
              <a:rPr sz="1500" spc="225" dirty="0">
                <a:latin typeface="Cambria"/>
                <a:cs typeface="Cambria"/>
              </a:rPr>
              <a:t> </a:t>
            </a:r>
            <a:r>
              <a:rPr sz="1500" spc="-25" dirty="0">
                <a:latin typeface="Cambria"/>
                <a:cs typeface="Cambria"/>
              </a:rPr>
              <a:t>lub</a:t>
            </a:r>
            <a:endParaRPr sz="15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500" dirty="0">
                <a:latin typeface="Cambria"/>
                <a:cs typeface="Cambria"/>
              </a:rPr>
              <a:t>ryzosfery</a:t>
            </a:r>
            <a:r>
              <a:rPr sz="1500" spc="30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rośliny:</a:t>
            </a:r>
            <a:endParaRPr sz="15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4965" algn="l"/>
              </a:tabLst>
            </a:pPr>
            <a:r>
              <a:rPr sz="1500" spc="10" dirty="0">
                <a:latin typeface="Cambria"/>
                <a:cs typeface="Cambria"/>
              </a:rPr>
              <a:t>efektywność</a:t>
            </a:r>
            <a:r>
              <a:rPr sz="1500" spc="250" dirty="0">
                <a:latin typeface="Cambria"/>
                <a:cs typeface="Cambria"/>
              </a:rPr>
              <a:t> </a:t>
            </a:r>
            <a:r>
              <a:rPr sz="1500" spc="45" dirty="0">
                <a:latin typeface="Cambria"/>
                <a:cs typeface="Cambria"/>
              </a:rPr>
              <a:t>wykorzystania</a:t>
            </a:r>
            <a:r>
              <a:rPr sz="1500" spc="285" dirty="0">
                <a:latin typeface="Cambria"/>
                <a:cs typeface="Cambria"/>
              </a:rPr>
              <a:t> </a:t>
            </a:r>
            <a:r>
              <a:rPr sz="1500" spc="10" dirty="0">
                <a:latin typeface="Cambria"/>
                <a:cs typeface="Cambria"/>
              </a:rPr>
              <a:t>składników</a:t>
            </a:r>
            <a:r>
              <a:rPr sz="1500" spc="29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pokarmowych,</a:t>
            </a:r>
            <a:endParaRPr sz="15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4965" algn="l"/>
              </a:tabLst>
            </a:pPr>
            <a:r>
              <a:rPr sz="1500" dirty="0">
                <a:latin typeface="Cambria"/>
                <a:cs typeface="Cambria"/>
              </a:rPr>
              <a:t>odporność</a:t>
            </a:r>
            <a:r>
              <a:rPr sz="1500" spc="120" dirty="0">
                <a:latin typeface="Cambria"/>
                <a:cs typeface="Cambria"/>
              </a:rPr>
              <a:t> </a:t>
            </a:r>
            <a:r>
              <a:rPr sz="1500" spc="80" dirty="0">
                <a:latin typeface="Cambria"/>
                <a:cs typeface="Cambria"/>
              </a:rPr>
              <a:t>na</a:t>
            </a:r>
            <a:r>
              <a:rPr sz="1500" spc="155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stres</a:t>
            </a:r>
            <a:r>
              <a:rPr sz="1500" spc="14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abiotyczny;</a:t>
            </a:r>
            <a:endParaRPr sz="15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4965" algn="l"/>
              </a:tabLst>
            </a:pPr>
            <a:r>
              <a:rPr sz="1500" dirty="0">
                <a:latin typeface="Cambria"/>
                <a:cs typeface="Cambria"/>
              </a:rPr>
              <a:t>cechy</a:t>
            </a:r>
            <a:r>
              <a:rPr sz="1500" spc="254" dirty="0">
                <a:latin typeface="Cambria"/>
                <a:cs typeface="Cambria"/>
              </a:rPr>
              <a:t> </a:t>
            </a:r>
            <a:r>
              <a:rPr sz="1500" dirty="0">
                <a:latin typeface="Cambria"/>
                <a:cs typeface="Cambria"/>
              </a:rPr>
              <a:t>jakościowe;</a:t>
            </a:r>
            <a:r>
              <a:rPr sz="1500" spc="270" dirty="0">
                <a:latin typeface="Cambria"/>
                <a:cs typeface="Cambria"/>
              </a:rPr>
              <a:t> </a:t>
            </a:r>
            <a:r>
              <a:rPr sz="1500" spc="-25" dirty="0">
                <a:latin typeface="Cambria"/>
                <a:cs typeface="Cambria"/>
              </a:rPr>
              <a:t>lub</a:t>
            </a:r>
            <a:endParaRPr sz="1500">
              <a:latin typeface="Cambria"/>
              <a:cs typeface="Cambria"/>
            </a:endParaRPr>
          </a:p>
          <a:p>
            <a:pPr marL="355600" marR="680720" indent="-342900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5600" algn="l"/>
              </a:tabLst>
            </a:pPr>
            <a:r>
              <a:rPr sz="1500" spc="20" dirty="0">
                <a:latin typeface="Cambria"/>
                <a:cs typeface="Cambria"/>
              </a:rPr>
              <a:t>przyswajalność</a:t>
            </a:r>
            <a:r>
              <a:rPr sz="1500" spc="185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składników</a:t>
            </a:r>
            <a:r>
              <a:rPr sz="1500" spc="195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pokarmowych</a:t>
            </a:r>
            <a:r>
              <a:rPr sz="1500" spc="180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z</a:t>
            </a:r>
            <a:r>
              <a:rPr sz="1500" spc="195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form</a:t>
            </a:r>
            <a:r>
              <a:rPr sz="1500" spc="185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trudnodostępnych</a:t>
            </a:r>
            <a:r>
              <a:rPr sz="1500" spc="165" dirty="0">
                <a:latin typeface="Cambria"/>
                <a:cs typeface="Cambria"/>
              </a:rPr>
              <a:t> </a:t>
            </a:r>
            <a:r>
              <a:rPr sz="1500" spc="20" dirty="0">
                <a:latin typeface="Cambria"/>
                <a:cs typeface="Cambria"/>
              </a:rPr>
              <a:t>w</a:t>
            </a:r>
            <a:r>
              <a:rPr sz="1500" spc="220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glebie </a:t>
            </a:r>
            <a:r>
              <a:rPr sz="1500" dirty="0">
                <a:latin typeface="Cambria"/>
                <a:cs typeface="Cambria"/>
              </a:rPr>
              <a:t>lub</a:t>
            </a:r>
            <a:r>
              <a:rPr sz="1500" spc="225" dirty="0">
                <a:latin typeface="Cambria"/>
                <a:cs typeface="Cambria"/>
              </a:rPr>
              <a:t> </a:t>
            </a:r>
            <a:r>
              <a:rPr sz="1500" spc="-10" dirty="0">
                <a:latin typeface="Cambria"/>
                <a:cs typeface="Cambria"/>
              </a:rPr>
              <a:t>ryzosferze.</a:t>
            </a:r>
            <a:endParaRPr sz="1500">
              <a:latin typeface="Cambria"/>
              <a:cs typeface="Cambri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9495" y="3284220"/>
            <a:ext cx="8064500" cy="0"/>
          </a:xfrm>
          <a:custGeom>
            <a:avLst/>
            <a:gdLst/>
            <a:ahLst/>
            <a:cxnLst/>
            <a:rect l="l" t="t" r="r" b="b"/>
            <a:pathLst>
              <a:path w="8064500">
                <a:moveTo>
                  <a:pt x="0" y="0"/>
                </a:moveTo>
                <a:lnTo>
                  <a:pt x="8064500" y="0"/>
                </a:lnTo>
              </a:path>
            </a:pathLst>
          </a:custGeom>
          <a:ln w="914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5532" y="1119631"/>
            <a:ext cx="394017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0" dirty="0"/>
              <a:t>ŚRODKI</a:t>
            </a:r>
            <a:r>
              <a:rPr spc="180" dirty="0"/>
              <a:t> </a:t>
            </a:r>
            <a:r>
              <a:rPr spc="275" dirty="0"/>
              <a:t>OCHRONY</a:t>
            </a:r>
            <a:r>
              <a:rPr spc="180" dirty="0"/>
              <a:t> </a:t>
            </a:r>
            <a:r>
              <a:rPr spc="240" dirty="0"/>
              <a:t>ROŚLIN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4065" y="1875282"/>
            <a:ext cx="8074025" cy="38119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350" indent="-3429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ochrona</a:t>
            </a:r>
            <a:r>
              <a:rPr sz="1800" spc="45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48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4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produktów</a:t>
            </a:r>
            <a:r>
              <a:rPr sz="1800" spc="47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roślinnych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przed</a:t>
            </a:r>
            <a:r>
              <a:rPr sz="1800" spc="47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wszelkimi</a:t>
            </a:r>
            <a:r>
              <a:rPr sz="1800" spc="47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organizmami </a:t>
            </a:r>
            <a:r>
              <a:rPr sz="1800" spc="10" dirty="0">
                <a:latin typeface="Cambria"/>
                <a:cs typeface="Cambria"/>
              </a:rPr>
              <a:t>szkodliwymi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26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zapobieganie</a:t>
            </a:r>
            <a:r>
              <a:rPr sz="1800" spc="26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działaniu</a:t>
            </a:r>
            <a:r>
              <a:rPr sz="1800" spc="275" dirty="0">
                <a:latin typeface="Cambria"/>
                <a:cs typeface="Cambria"/>
              </a:rPr>
              <a:t> </a:t>
            </a:r>
            <a:r>
              <a:rPr sz="1800" spc="80" dirty="0">
                <a:latin typeface="Cambria"/>
                <a:cs typeface="Cambria"/>
              </a:rPr>
              <a:t>takich</a:t>
            </a:r>
            <a:r>
              <a:rPr sz="1800" spc="27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organizmów,</a:t>
            </a:r>
            <a:endParaRPr sz="1800">
              <a:latin typeface="Cambria"/>
              <a:cs typeface="Cambria"/>
            </a:endParaRPr>
          </a:p>
          <a:p>
            <a:pPr marL="354965" indent="-342265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dirty="0">
                <a:latin typeface="Cambria"/>
                <a:cs typeface="Cambria"/>
              </a:rPr>
              <a:t>wpływanie</a:t>
            </a:r>
            <a:r>
              <a:rPr sz="1800" spc="90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10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procesy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życiowe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roślin,</a:t>
            </a:r>
            <a:r>
              <a:rPr sz="1800" spc="105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9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przykład</a:t>
            </a:r>
            <a:r>
              <a:rPr sz="1800" spc="10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poprzez</a:t>
            </a:r>
            <a:r>
              <a:rPr sz="1800" spc="100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substancje</a:t>
            </a:r>
            <a:endParaRPr sz="1800">
              <a:latin typeface="Cambria"/>
              <a:cs typeface="Cambria"/>
            </a:endParaRPr>
          </a:p>
          <a:p>
            <a:pPr marL="355600" algn="just">
              <a:lnSpc>
                <a:spcPct val="100000"/>
              </a:lnSpc>
            </a:pPr>
            <a:r>
              <a:rPr sz="1800" spc="55" dirty="0">
                <a:latin typeface="Cambria"/>
                <a:cs typeface="Cambria"/>
              </a:rPr>
              <a:t>działające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jako</a:t>
            </a:r>
            <a:r>
              <a:rPr sz="1800" spc="19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regulatory</a:t>
            </a:r>
            <a:r>
              <a:rPr sz="1800" spc="15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wzrostu,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inne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niż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odżywcze</a:t>
            </a:r>
            <a:endParaRPr sz="1800">
              <a:latin typeface="Cambria"/>
              <a:cs typeface="Cambria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45" dirty="0">
                <a:latin typeface="Cambria"/>
                <a:cs typeface="Cambria"/>
              </a:rPr>
              <a:t>zabezpieczanie</a:t>
            </a:r>
            <a:r>
              <a:rPr sz="1800" spc="4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produktów</a:t>
            </a:r>
            <a:r>
              <a:rPr sz="1800" spc="445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roślinnych</a:t>
            </a:r>
            <a:r>
              <a:rPr sz="1800" spc="4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450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zakresie,</a:t>
            </a:r>
            <a:r>
              <a:rPr sz="1800" spc="44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450" dirty="0">
                <a:latin typeface="Cambria"/>
                <a:cs typeface="Cambria"/>
              </a:rPr>
              <a:t>  </a:t>
            </a:r>
            <a:r>
              <a:rPr sz="1800" spc="80" dirty="0">
                <a:latin typeface="Cambria"/>
                <a:cs typeface="Cambria"/>
              </a:rPr>
              <a:t>jakim</a:t>
            </a:r>
            <a:r>
              <a:rPr sz="1800" spc="445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takie </a:t>
            </a: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495" dirty="0">
                <a:latin typeface="Cambria"/>
                <a:cs typeface="Cambria"/>
              </a:rPr>
              <a:t>   </a:t>
            </a:r>
            <a:r>
              <a:rPr sz="1800" spc="55" dirty="0">
                <a:latin typeface="Cambria"/>
                <a:cs typeface="Cambria"/>
              </a:rPr>
              <a:t>lub</a:t>
            </a:r>
            <a:r>
              <a:rPr sz="1800" spc="275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środki</a:t>
            </a:r>
            <a:r>
              <a:rPr sz="1800" spc="495" dirty="0">
                <a:latin typeface="Cambria"/>
                <a:cs typeface="Cambria"/>
              </a:rPr>
              <a:t>   </a:t>
            </a:r>
            <a:r>
              <a:rPr sz="1800" spc="60" dirty="0">
                <a:latin typeface="Cambria"/>
                <a:cs typeface="Cambria"/>
              </a:rPr>
              <a:t>nie</a:t>
            </a:r>
            <a:r>
              <a:rPr sz="1800" spc="275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podlegają</a:t>
            </a:r>
            <a:r>
              <a:rPr sz="1800" spc="490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szczególnym</a:t>
            </a:r>
            <a:r>
              <a:rPr sz="1800" spc="275" dirty="0">
                <a:latin typeface="Cambria"/>
                <a:cs typeface="Cambria"/>
              </a:rPr>
              <a:t>    </a:t>
            </a:r>
            <a:r>
              <a:rPr sz="1800" spc="-10" dirty="0">
                <a:latin typeface="Cambria"/>
                <a:cs typeface="Cambria"/>
              </a:rPr>
              <a:t>przepisów </a:t>
            </a:r>
            <a:r>
              <a:rPr sz="1800" dirty="0">
                <a:latin typeface="Cambria"/>
                <a:cs typeface="Cambria"/>
              </a:rPr>
              <a:t>wspólnotowym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dotyczącym</a:t>
            </a:r>
            <a:r>
              <a:rPr sz="1800" spc="3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środków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konserwujących</a:t>
            </a:r>
            <a:endParaRPr sz="1800">
              <a:latin typeface="Cambria"/>
              <a:cs typeface="Cambria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55" dirty="0">
                <a:latin typeface="Cambria"/>
                <a:cs typeface="Cambria"/>
              </a:rPr>
              <a:t>niszczenie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niepożądanych</a:t>
            </a:r>
            <a:r>
              <a:rPr sz="1800" spc="9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9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8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części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9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z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spc="60" dirty="0">
                <a:latin typeface="Cambria"/>
                <a:cs typeface="Cambria"/>
              </a:rPr>
              <a:t>wyjątkiem</a:t>
            </a:r>
            <a:r>
              <a:rPr sz="1800" spc="85" dirty="0">
                <a:latin typeface="Cambria"/>
                <a:cs typeface="Cambria"/>
              </a:rPr>
              <a:t>  </a:t>
            </a:r>
            <a:r>
              <a:rPr sz="1800" spc="-10" dirty="0">
                <a:latin typeface="Cambria"/>
                <a:cs typeface="Cambria"/>
              </a:rPr>
              <a:t>glonów, </a:t>
            </a:r>
            <a:r>
              <a:rPr sz="1800" spc="55" dirty="0">
                <a:latin typeface="Cambria"/>
                <a:cs typeface="Cambria"/>
              </a:rPr>
              <a:t>chyba</a:t>
            </a:r>
            <a:r>
              <a:rPr sz="1800" spc="4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że</a:t>
            </a:r>
            <a:r>
              <a:rPr sz="1800" spc="49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dane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środki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są</a:t>
            </a:r>
            <a:r>
              <a:rPr sz="1800" spc="4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stosowane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5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glebę</a:t>
            </a:r>
            <a:r>
              <a:rPr sz="1800" spc="50" dirty="0">
                <a:latin typeface="Cambria"/>
                <a:cs typeface="Cambria"/>
              </a:rPr>
              <a:t>  lub</a:t>
            </a:r>
            <a:r>
              <a:rPr sz="1800" spc="5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wodę</a:t>
            </a:r>
            <a:r>
              <a:rPr sz="1800" spc="4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4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celu</a:t>
            </a:r>
            <a:r>
              <a:rPr sz="1800" spc="50" dirty="0">
                <a:latin typeface="Cambria"/>
                <a:cs typeface="Cambria"/>
              </a:rPr>
              <a:t>  </a:t>
            </a:r>
            <a:r>
              <a:rPr sz="1800" spc="-10" dirty="0">
                <a:latin typeface="Cambria"/>
                <a:cs typeface="Cambria"/>
              </a:rPr>
              <a:t>ochrony roślin</a:t>
            </a:r>
            <a:endParaRPr sz="1800">
              <a:latin typeface="Cambria"/>
              <a:cs typeface="Cambria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60" dirty="0">
                <a:latin typeface="Cambria"/>
                <a:cs typeface="Cambria"/>
              </a:rPr>
              <a:t>hamowanie</a:t>
            </a:r>
            <a:r>
              <a:rPr sz="1800" spc="220" dirty="0">
                <a:latin typeface="Cambria"/>
                <a:cs typeface="Cambria"/>
              </a:rPr>
              <a:t> 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220" dirty="0">
                <a:latin typeface="Cambria"/>
                <a:cs typeface="Cambria"/>
              </a:rPr>
              <a:t>   </a:t>
            </a:r>
            <a:r>
              <a:rPr sz="1800" spc="50" dirty="0">
                <a:latin typeface="Cambria"/>
                <a:cs typeface="Cambria"/>
              </a:rPr>
              <a:t>zapobieganie</a:t>
            </a:r>
            <a:r>
              <a:rPr sz="1800" spc="210" dirty="0">
                <a:latin typeface="Cambria"/>
                <a:cs typeface="Cambria"/>
              </a:rPr>
              <a:t>   </a:t>
            </a:r>
            <a:r>
              <a:rPr sz="1800" spc="50" dirty="0">
                <a:latin typeface="Cambria"/>
                <a:cs typeface="Cambria"/>
              </a:rPr>
              <a:t>niepożądanemu</a:t>
            </a:r>
            <a:r>
              <a:rPr sz="1800" spc="22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wzrostowi</a:t>
            </a:r>
            <a:r>
              <a:rPr sz="1800" spc="21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roślin</a:t>
            </a:r>
            <a:r>
              <a:rPr sz="1800" spc="215" dirty="0">
                <a:latin typeface="Cambria"/>
                <a:cs typeface="Cambria"/>
              </a:rPr>
              <a:t>   </a:t>
            </a:r>
            <a:r>
              <a:rPr sz="1800" spc="-50" dirty="0">
                <a:latin typeface="Cambria"/>
                <a:cs typeface="Cambria"/>
              </a:rPr>
              <a:t>z </a:t>
            </a:r>
            <a:r>
              <a:rPr sz="1800" spc="60" dirty="0">
                <a:latin typeface="Cambria"/>
                <a:cs typeface="Cambria"/>
              </a:rPr>
              <a:t>wyjątkiem</a:t>
            </a:r>
            <a:r>
              <a:rPr sz="1800" spc="2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glonów,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chyba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że</a:t>
            </a:r>
            <a:r>
              <a:rPr sz="1800" spc="22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dane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środki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85" dirty="0">
                <a:latin typeface="Cambria"/>
                <a:cs typeface="Cambria"/>
              </a:rPr>
              <a:t>są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stosowane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110" dirty="0">
                <a:latin typeface="Cambria"/>
                <a:cs typeface="Cambria"/>
              </a:rPr>
              <a:t>na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glebę</a:t>
            </a:r>
            <a:r>
              <a:rPr sz="1800" spc="23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wodę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celu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ochrony</a:t>
            </a:r>
            <a:r>
              <a:rPr sz="1800" spc="2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roślin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53614" y="1650314"/>
            <a:ext cx="359219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60" dirty="0"/>
              <a:t>REGULATORY</a:t>
            </a:r>
            <a:r>
              <a:rPr spc="170" dirty="0"/>
              <a:t> </a:t>
            </a:r>
            <a:r>
              <a:rPr spc="210" dirty="0"/>
              <a:t>WZROSTU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0816" y="2668015"/>
            <a:ext cx="8072755" cy="1781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4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organiczne,</a:t>
            </a:r>
            <a:r>
              <a:rPr sz="1800" spc="459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inne</a:t>
            </a:r>
            <a:r>
              <a:rPr sz="1800" spc="45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niż</a:t>
            </a:r>
            <a:r>
              <a:rPr sz="1800" spc="459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4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odżywcze,</a:t>
            </a:r>
            <a:r>
              <a:rPr sz="1800" spc="4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które</a:t>
            </a:r>
            <a:r>
              <a:rPr sz="1800" spc="45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modyfikują</a:t>
            </a:r>
            <a:endParaRPr sz="1800">
              <a:latin typeface="Cambria"/>
              <a:cs typeface="Cambria"/>
            </a:endParaRPr>
          </a:p>
          <a:p>
            <a:pPr marL="355600" algn="just">
              <a:lnSpc>
                <a:spcPct val="100000"/>
              </a:lnSpc>
            </a:pPr>
            <a:r>
              <a:rPr sz="1800" spc="10" dirty="0">
                <a:latin typeface="Cambria"/>
                <a:cs typeface="Cambria"/>
              </a:rPr>
              <a:t>przebieg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procesów</a:t>
            </a:r>
            <a:r>
              <a:rPr sz="1800" spc="26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fizjologicznych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roślinach</a:t>
            </a:r>
            <a:endParaRPr sz="1800">
              <a:latin typeface="Cambria"/>
              <a:cs typeface="Cambria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65" dirty="0">
                <a:latin typeface="Cambria"/>
                <a:cs typeface="Cambria"/>
              </a:rPr>
              <a:t>działają</a:t>
            </a:r>
            <a:r>
              <a:rPr sz="1800" spc="22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wewnątrz</a:t>
            </a:r>
            <a:r>
              <a:rPr sz="1800" spc="229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komórek</a:t>
            </a:r>
            <a:r>
              <a:rPr sz="1800" spc="225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roślinnych,</a:t>
            </a:r>
            <a:r>
              <a:rPr sz="1800" spc="22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gdzie</a:t>
            </a:r>
            <a:r>
              <a:rPr sz="1800" spc="229" dirty="0">
                <a:latin typeface="Cambria"/>
                <a:cs typeface="Cambria"/>
              </a:rPr>
              <a:t>  </a:t>
            </a:r>
            <a:r>
              <a:rPr sz="1800" spc="75" dirty="0">
                <a:latin typeface="Cambria"/>
                <a:cs typeface="Cambria"/>
              </a:rPr>
              <a:t>stymulują</a:t>
            </a:r>
            <a:r>
              <a:rPr sz="1800" spc="225" dirty="0">
                <a:latin typeface="Cambria"/>
                <a:cs typeface="Cambria"/>
              </a:rPr>
              <a:t> 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225" dirty="0">
                <a:latin typeface="Cambria"/>
                <a:cs typeface="Cambria"/>
              </a:rPr>
              <a:t>  </a:t>
            </a:r>
            <a:r>
              <a:rPr sz="1800" spc="85" dirty="0">
                <a:latin typeface="Cambria"/>
                <a:cs typeface="Cambria"/>
              </a:rPr>
              <a:t>hamują </a:t>
            </a:r>
            <a:r>
              <a:rPr sz="1800" dirty="0">
                <a:latin typeface="Cambria"/>
                <a:cs typeface="Cambria"/>
              </a:rPr>
              <a:t>specyficzne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enzymy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lub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systemy</a:t>
            </a:r>
            <a:r>
              <a:rPr sz="1800" spc="37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enzymów</a:t>
            </a:r>
            <a:r>
              <a:rPr sz="1800" spc="35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biorących</a:t>
            </a:r>
            <a:r>
              <a:rPr sz="1800" spc="38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udział</a:t>
            </a:r>
            <a:r>
              <a:rPr sz="1800" spc="3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37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procesach </a:t>
            </a:r>
            <a:r>
              <a:rPr sz="1800" spc="45" dirty="0">
                <a:latin typeface="Cambria"/>
                <a:cs typeface="Cambria"/>
              </a:rPr>
              <a:t>metabolicznych</a:t>
            </a:r>
            <a:r>
              <a:rPr sz="1800" spc="3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(biostymulatory,</a:t>
            </a:r>
            <a:r>
              <a:rPr sz="1800" spc="3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bioregulatory)</a:t>
            </a:r>
            <a:endParaRPr sz="1800">
              <a:latin typeface="Cambria"/>
              <a:cs typeface="Cambria"/>
            </a:endParaRPr>
          </a:p>
          <a:p>
            <a:pPr marL="354965" indent="-342265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65" dirty="0">
                <a:latin typeface="Cambria"/>
                <a:cs typeface="Cambria"/>
              </a:rPr>
              <a:t>działają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bardzo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niskich</a:t>
            </a:r>
            <a:r>
              <a:rPr sz="1800" spc="15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stężeniach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0816" y="5111622"/>
            <a:ext cx="60979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20" dirty="0">
                <a:latin typeface="Cambria"/>
                <a:cs typeface="Cambria"/>
              </a:rPr>
              <a:t>Źródło:</a:t>
            </a:r>
            <a:r>
              <a:rPr sz="1100" spc="8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Tadeusz</a:t>
            </a:r>
            <a:r>
              <a:rPr sz="1100" spc="90" dirty="0">
                <a:latin typeface="Cambria"/>
                <a:cs typeface="Cambria"/>
              </a:rPr>
              <a:t> </a:t>
            </a:r>
            <a:r>
              <a:rPr sz="1100" spc="45" dirty="0">
                <a:latin typeface="Cambria"/>
                <a:cs typeface="Cambria"/>
              </a:rPr>
              <a:t>Praczyk</a:t>
            </a:r>
            <a:r>
              <a:rPr sz="1100" spc="85" dirty="0">
                <a:latin typeface="Cambria"/>
                <a:cs typeface="Cambria"/>
              </a:rPr>
              <a:t> </a:t>
            </a:r>
            <a:r>
              <a:rPr sz="1100" spc="80" dirty="0">
                <a:latin typeface="Cambria"/>
                <a:cs typeface="Cambria"/>
              </a:rPr>
              <a:t>,</a:t>
            </a:r>
            <a:r>
              <a:rPr sz="1100" spc="85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Regulatory</a:t>
            </a:r>
            <a:r>
              <a:rPr sz="1100" spc="7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wzrostu</a:t>
            </a:r>
            <a:r>
              <a:rPr sz="1100" spc="65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i</a:t>
            </a:r>
            <a:r>
              <a:rPr sz="1100" spc="9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rozwoju</a:t>
            </a:r>
            <a:r>
              <a:rPr sz="1100" spc="55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roślin,</a:t>
            </a:r>
            <a:r>
              <a:rPr sz="1100" spc="80" dirty="0">
                <a:latin typeface="Cambria"/>
                <a:cs typeface="Cambria"/>
              </a:rPr>
              <a:t> IOR-</a:t>
            </a:r>
            <a:r>
              <a:rPr sz="1100" spc="95" dirty="0">
                <a:latin typeface="Cambria"/>
                <a:cs typeface="Cambria"/>
              </a:rPr>
              <a:t>PIB, </a:t>
            </a:r>
            <a:r>
              <a:rPr sz="1100" spc="55" dirty="0">
                <a:latin typeface="Cambria"/>
                <a:cs typeface="Cambria"/>
              </a:rPr>
              <a:t>Licheń,</a:t>
            </a:r>
            <a:r>
              <a:rPr sz="1100" spc="8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30.01.2013</a:t>
            </a:r>
            <a:r>
              <a:rPr sz="1100" spc="70" dirty="0">
                <a:latin typeface="Cambria"/>
                <a:cs typeface="Cambria"/>
              </a:rPr>
              <a:t> </a:t>
            </a:r>
            <a:r>
              <a:rPr sz="1100" spc="30" dirty="0">
                <a:latin typeface="Cambria"/>
                <a:cs typeface="Cambria"/>
              </a:rPr>
              <a:t>r.</a:t>
            </a:r>
            <a:endParaRPr sz="1100">
              <a:latin typeface="Cambria"/>
              <a:cs typeface="Cambria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64324" y="4816552"/>
            <a:ext cx="1120646" cy="11206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15642" y="1526793"/>
            <a:ext cx="474789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4" dirty="0"/>
              <a:t>DO</a:t>
            </a:r>
            <a:r>
              <a:rPr spc="150" dirty="0"/>
              <a:t> </a:t>
            </a:r>
            <a:r>
              <a:rPr spc="240" dirty="0"/>
              <a:t>BIOREGULATORÓW</a:t>
            </a:r>
            <a:r>
              <a:rPr spc="210" dirty="0"/>
              <a:t> </a:t>
            </a:r>
            <a:r>
              <a:rPr spc="195" dirty="0"/>
              <a:t>NALEŻĄ: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53618" y="2466594"/>
            <a:ext cx="8072120" cy="2110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5600" algn="l"/>
              </a:tabLst>
            </a:pPr>
            <a:r>
              <a:rPr sz="1800" spc="55" dirty="0">
                <a:latin typeface="Cambria"/>
                <a:cs typeface="Cambria"/>
              </a:rPr>
              <a:t>substancje</a:t>
            </a:r>
            <a:r>
              <a:rPr sz="1800" spc="23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wzrostowe</a:t>
            </a:r>
            <a:r>
              <a:rPr sz="1800" spc="235" dirty="0">
                <a:latin typeface="Cambria"/>
                <a:cs typeface="Cambria"/>
              </a:rPr>
              <a:t>   </a:t>
            </a:r>
            <a:r>
              <a:rPr sz="1800" spc="55" dirty="0">
                <a:latin typeface="Cambria"/>
                <a:cs typeface="Cambria"/>
              </a:rPr>
              <a:t>wytwarzane</a:t>
            </a:r>
            <a:r>
              <a:rPr sz="1800" spc="23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przez</a:t>
            </a:r>
            <a:r>
              <a:rPr sz="1800" spc="23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rośliny</a:t>
            </a:r>
            <a:r>
              <a:rPr sz="1800" spc="235" dirty="0">
                <a:latin typeface="Cambria"/>
                <a:cs typeface="Cambria"/>
              </a:rPr>
              <a:t>   </a:t>
            </a:r>
            <a:r>
              <a:rPr sz="1800" dirty="0">
                <a:latin typeface="Cambria"/>
                <a:cs typeface="Cambria"/>
              </a:rPr>
              <a:t>endogennie</a:t>
            </a:r>
            <a:r>
              <a:rPr sz="1800" spc="229" dirty="0">
                <a:latin typeface="Cambria"/>
                <a:cs typeface="Cambria"/>
              </a:rPr>
              <a:t>   </a:t>
            </a:r>
            <a:r>
              <a:rPr sz="1800" spc="60" dirty="0">
                <a:latin typeface="Cambria"/>
                <a:cs typeface="Cambria"/>
              </a:rPr>
              <a:t>tzn. </a:t>
            </a:r>
            <a:r>
              <a:rPr sz="1800" dirty="0">
                <a:latin typeface="Cambria"/>
                <a:cs typeface="Cambria"/>
              </a:rPr>
              <a:t>hormony</a:t>
            </a:r>
            <a:r>
              <a:rPr sz="1800" spc="170" dirty="0">
                <a:latin typeface="Cambria"/>
                <a:cs typeface="Cambria"/>
              </a:rPr>
              <a:t>  </a:t>
            </a:r>
            <a:r>
              <a:rPr sz="1800" spc="65" dirty="0">
                <a:latin typeface="Cambria"/>
                <a:cs typeface="Cambria"/>
              </a:rPr>
              <a:t>(auksyny,</a:t>
            </a:r>
            <a:r>
              <a:rPr sz="1800" spc="165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gibereliny,</a:t>
            </a:r>
            <a:r>
              <a:rPr sz="1800" spc="170" dirty="0">
                <a:latin typeface="Cambria"/>
                <a:cs typeface="Cambria"/>
              </a:rPr>
              <a:t>  </a:t>
            </a:r>
            <a:r>
              <a:rPr sz="1800" spc="55" dirty="0">
                <a:latin typeface="Cambria"/>
                <a:cs typeface="Cambria"/>
              </a:rPr>
              <a:t>cytokininy,</a:t>
            </a:r>
            <a:r>
              <a:rPr sz="1800" spc="180" dirty="0">
                <a:latin typeface="Cambria"/>
                <a:cs typeface="Cambria"/>
              </a:rPr>
              <a:t>  </a:t>
            </a:r>
            <a:r>
              <a:rPr sz="1800" spc="70" dirty="0">
                <a:latin typeface="Cambria"/>
                <a:cs typeface="Cambria"/>
              </a:rPr>
              <a:t>kwas</a:t>
            </a:r>
            <a:r>
              <a:rPr sz="1800" spc="16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abscysynowy,</a:t>
            </a:r>
            <a:r>
              <a:rPr sz="1800" spc="180" dirty="0">
                <a:latin typeface="Cambria"/>
                <a:cs typeface="Cambria"/>
              </a:rPr>
              <a:t>  </a:t>
            </a:r>
            <a:r>
              <a:rPr sz="1800" spc="45" dirty="0">
                <a:latin typeface="Cambria"/>
                <a:cs typeface="Cambria"/>
              </a:rPr>
              <a:t>etylen, </a:t>
            </a:r>
            <a:r>
              <a:rPr sz="1800" spc="70" dirty="0">
                <a:latin typeface="Cambria"/>
                <a:cs typeface="Cambria"/>
              </a:rPr>
              <a:t>kwas</a:t>
            </a:r>
            <a:r>
              <a:rPr sz="1800" spc="1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jasminowy)</a:t>
            </a:r>
            <a:endParaRPr sz="1800">
              <a:latin typeface="Cambria"/>
              <a:cs typeface="Cambria"/>
            </a:endParaRPr>
          </a:p>
          <a:p>
            <a:pPr marL="354965" indent="-342265" algn="just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60" dirty="0">
                <a:latin typeface="Cambria"/>
                <a:cs typeface="Cambria"/>
              </a:rPr>
              <a:t>związki</a:t>
            </a:r>
            <a:r>
              <a:rPr sz="1800" spc="290" dirty="0">
                <a:latin typeface="Cambria"/>
                <a:cs typeface="Cambria"/>
              </a:rPr>
              <a:t>    </a:t>
            </a:r>
            <a:r>
              <a:rPr sz="1800" spc="50" dirty="0">
                <a:latin typeface="Cambria"/>
                <a:cs typeface="Cambria"/>
              </a:rPr>
              <a:t>syntetyczne</a:t>
            </a:r>
            <a:r>
              <a:rPr sz="1800" spc="290" dirty="0">
                <a:latin typeface="Cambria"/>
                <a:cs typeface="Cambria"/>
              </a:rPr>
              <a:t>    </a:t>
            </a:r>
            <a:r>
              <a:rPr sz="1800" spc="55" dirty="0">
                <a:latin typeface="Cambria"/>
                <a:cs typeface="Cambria"/>
              </a:rPr>
              <a:t>analogiczne</a:t>
            </a:r>
            <a:r>
              <a:rPr sz="1800" spc="295" dirty="0">
                <a:latin typeface="Cambria"/>
                <a:cs typeface="Cambria"/>
              </a:rPr>
              <a:t>    </a:t>
            </a:r>
            <a:r>
              <a:rPr sz="1800" dirty="0">
                <a:latin typeface="Cambria"/>
                <a:cs typeface="Cambria"/>
              </a:rPr>
              <a:t>do</a:t>
            </a:r>
            <a:r>
              <a:rPr sz="1800" spc="290" dirty="0">
                <a:latin typeface="Cambria"/>
                <a:cs typeface="Cambria"/>
              </a:rPr>
              <a:t>    </a:t>
            </a:r>
            <a:r>
              <a:rPr sz="1800" spc="60" dirty="0">
                <a:latin typeface="Cambria"/>
                <a:cs typeface="Cambria"/>
              </a:rPr>
              <a:t>substancji</a:t>
            </a:r>
            <a:r>
              <a:rPr sz="1800" spc="300" dirty="0">
                <a:latin typeface="Cambria"/>
                <a:cs typeface="Cambria"/>
              </a:rPr>
              <a:t>    </a:t>
            </a:r>
            <a:r>
              <a:rPr sz="1800" spc="-10" dirty="0">
                <a:latin typeface="Cambria"/>
                <a:cs typeface="Cambria"/>
              </a:rPr>
              <a:t>wzrostowych</a:t>
            </a:r>
            <a:endParaRPr sz="1800">
              <a:latin typeface="Cambria"/>
              <a:cs typeface="Cambria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Cambria"/>
                <a:cs typeface="Cambria"/>
              </a:rPr>
              <a:t>endogennych</a:t>
            </a:r>
            <a:endParaRPr sz="18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55" dirty="0">
                <a:latin typeface="Cambria"/>
                <a:cs typeface="Cambria"/>
              </a:rPr>
              <a:t>związki</a:t>
            </a:r>
            <a:r>
              <a:rPr sz="1800" spc="13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naśladujące</a:t>
            </a:r>
            <a:r>
              <a:rPr sz="1800" spc="18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hormony,</a:t>
            </a:r>
            <a:r>
              <a:rPr sz="1800" spc="1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które</a:t>
            </a:r>
            <a:r>
              <a:rPr sz="1800" spc="15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działają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jako</a:t>
            </a:r>
            <a:r>
              <a:rPr sz="1800" spc="16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antyhormony</a:t>
            </a:r>
            <a:endParaRPr sz="1800">
              <a:latin typeface="Cambria"/>
              <a:cs typeface="Cambria"/>
            </a:endParaRPr>
          </a:p>
          <a:p>
            <a:pPr marL="354965" indent="-342265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354965" algn="l"/>
              </a:tabLst>
            </a:pPr>
            <a:r>
              <a:rPr sz="1800" spc="60" dirty="0">
                <a:latin typeface="Cambria"/>
                <a:cs typeface="Cambria"/>
              </a:rPr>
              <a:t>substancje,</a:t>
            </a:r>
            <a:r>
              <a:rPr sz="1800" spc="29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które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zaburzają</a:t>
            </a:r>
            <a:r>
              <a:rPr sz="1800" spc="26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metabolizm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endogennych</a:t>
            </a:r>
            <a:r>
              <a:rPr sz="1800" spc="229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hormonów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3618" y="5239258"/>
            <a:ext cx="609727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20" dirty="0">
                <a:latin typeface="Cambria"/>
                <a:cs typeface="Cambria"/>
              </a:rPr>
              <a:t>Źródło:</a:t>
            </a:r>
            <a:r>
              <a:rPr sz="1100" spc="8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Tadeusz</a:t>
            </a:r>
            <a:r>
              <a:rPr sz="1100" spc="95" dirty="0">
                <a:latin typeface="Cambria"/>
                <a:cs typeface="Cambria"/>
              </a:rPr>
              <a:t> </a:t>
            </a:r>
            <a:r>
              <a:rPr sz="1100" spc="45" dirty="0">
                <a:latin typeface="Cambria"/>
                <a:cs typeface="Cambria"/>
              </a:rPr>
              <a:t>Praczyk</a:t>
            </a:r>
            <a:r>
              <a:rPr sz="1100" spc="85" dirty="0">
                <a:latin typeface="Cambria"/>
                <a:cs typeface="Cambria"/>
              </a:rPr>
              <a:t> </a:t>
            </a:r>
            <a:r>
              <a:rPr sz="1100" spc="80" dirty="0">
                <a:latin typeface="Cambria"/>
                <a:cs typeface="Cambria"/>
              </a:rPr>
              <a:t>, </a:t>
            </a:r>
            <a:r>
              <a:rPr sz="1100" spc="20" dirty="0">
                <a:latin typeface="Cambria"/>
                <a:cs typeface="Cambria"/>
              </a:rPr>
              <a:t>Regulatory</a:t>
            </a:r>
            <a:r>
              <a:rPr sz="1100" spc="75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wzrostu</a:t>
            </a:r>
            <a:r>
              <a:rPr sz="1100" spc="7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i</a:t>
            </a:r>
            <a:r>
              <a:rPr sz="1100" spc="9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rozwoju</a:t>
            </a:r>
            <a:r>
              <a:rPr sz="1100" spc="6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roślin,</a:t>
            </a:r>
            <a:r>
              <a:rPr sz="1100" spc="80" dirty="0">
                <a:latin typeface="Cambria"/>
                <a:cs typeface="Cambria"/>
              </a:rPr>
              <a:t> IOR-</a:t>
            </a:r>
            <a:r>
              <a:rPr sz="1100" spc="90" dirty="0">
                <a:latin typeface="Cambria"/>
                <a:cs typeface="Cambria"/>
              </a:rPr>
              <a:t>PIB,</a:t>
            </a:r>
            <a:r>
              <a:rPr sz="1100" spc="95" dirty="0">
                <a:latin typeface="Cambria"/>
                <a:cs typeface="Cambria"/>
              </a:rPr>
              <a:t> </a:t>
            </a:r>
            <a:r>
              <a:rPr sz="1100" spc="55" dirty="0">
                <a:latin typeface="Cambria"/>
                <a:cs typeface="Cambria"/>
              </a:rPr>
              <a:t>Licheń,</a:t>
            </a:r>
            <a:r>
              <a:rPr sz="1100" spc="80" dirty="0">
                <a:latin typeface="Cambria"/>
                <a:cs typeface="Cambria"/>
              </a:rPr>
              <a:t> </a:t>
            </a:r>
            <a:r>
              <a:rPr sz="1100" spc="20" dirty="0">
                <a:latin typeface="Cambria"/>
                <a:cs typeface="Cambria"/>
              </a:rPr>
              <a:t>30.01.3013</a:t>
            </a:r>
            <a:r>
              <a:rPr sz="1100" spc="75" dirty="0">
                <a:latin typeface="Cambria"/>
                <a:cs typeface="Cambria"/>
              </a:rPr>
              <a:t> </a:t>
            </a:r>
            <a:r>
              <a:rPr sz="1100" spc="30" dirty="0">
                <a:latin typeface="Cambria"/>
                <a:cs typeface="Cambria"/>
              </a:rPr>
              <a:t>r.</a:t>
            </a:r>
            <a:endParaRPr sz="1100">
              <a:latin typeface="Cambria"/>
              <a:cs typeface="Cambria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03929" y="4954786"/>
            <a:ext cx="1138979" cy="113333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 algn="ctr">
              <a:lnSpc>
                <a:spcPct val="100000"/>
              </a:lnSpc>
              <a:spcBef>
                <a:spcPts val="95"/>
              </a:spcBef>
            </a:pPr>
            <a:r>
              <a:rPr spc="204" dirty="0"/>
              <a:t>WPROWADZANIE</a:t>
            </a:r>
            <a:r>
              <a:rPr spc="185" dirty="0"/>
              <a:t> </a:t>
            </a:r>
            <a:r>
              <a:rPr spc="235" dirty="0"/>
              <a:t>STYMULATORÓW</a:t>
            </a:r>
            <a:r>
              <a:rPr spc="195" dirty="0"/>
              <a:t> </a:t>
            </a:r>
            <a:r>
              <a:rPr spc="215" dirty="0"/>
              <a:t>WZROSTU</a:t>
            </a:r>
            <a:r>
              <a:rPr spc="175" dirty="0"/>
              <a:t> </a:t>
            </a:r>
            <a:r>
              <a:rPr spc="229" dirty="0"/>
              <a:t>DO</a:t>
            </a:r>
          </a:p>
          <a:p>
            <a:pPr marL="6985" algn="ctr">
              <a:lnSpc>
                <a:spcPct val="100000"/>
              </a:lnSpc>
            </a:pPr>
            <a:r>
              <a:rPr spc="245" dirty="0"/>
              <a:t>OBROTU</a:t>
            </a:r>
            <a:r>
              <a:rPr spc="140" dirty="0"/>
              <a:t> </a:t>
            </a:r>
            <a:r>
              <a:rPr spc="240" dirty="0"/>
              <a:t>NA</a:t>
            </a:r>
            <a:r>
              <a:rPr spc="130" dirty="0"/>
              <a:t> </a:t>
            </a:r>
            <a:r>
              <a:rPr spc="245" dirty="0"/>
              <a:t>TERENIE</a:t>
            </a:r>
            <a:r>
              <a:rPr spc="145" dirty="0"/>
              <a:t> </a:t>
            </a:r>
            <a:r>
              <a:rPr spc="260" dirty="0"/>
              <a:t>RZECZYPOSPOLITEJ</a:t>
            </a:r>
            <a:r>
              <a:rPr spc="175" dirty="0"/>
              <a:t> </a:t>
            </a:r>
            <a:r>
              <a:rPr spc="280" dirty="0"/>
              <a:t>POLSKIEJ</a:t>
            </a:r>
          </a:p>
        </p:txBody>
      </p:sp>
      <p:sp>
        <p:nvSpPr>
          <p:cNvPr id="4" name="object 4"/>
          <p:cNvSpPr/>
          <p:nvPr/>
        </p:nvSpPr>
        <p:spPr>
          <a:xfrm>
            <a:off x="677418" y="2422398"/>
            <a:ext cx="3240405" cy="1367155"/>
          </a:xfrm>
          <a:custGeom>
            <a:avLst/>
            <a:gdLst/>
            <a:ahLst/>
            <a:cxnLst/>
            <a:rect l="l" t="t" r="r" b="b"/>
            <a:pathLst>
              <a:path w="3240404" h="1367154">
                <a:moveTo>
                  <a:pt x="0" y="683513"/>
                </a:moveTo>
                <a:lnTo>
                  <a:pt x="5113" y="628815"/>
                </a:lnTo>
                <a:lnTo>
                  <a:pt x="20194" y="575298"/>
                </a:lnTo>
                <a:lnTo>
                  <a:pt x="44856" y="523128"/>
                </a:lnTo>
                <a:lnTo>
                  <a:pt x="78712" y="472466"/>
                </a:lnTo>
                <a:lnTo>
                  <a:pt x="121374" y="423478"/>
                </a:lnTo>
                <a:lnTo>
                  <a:pt x="172456" y="376326"/>
                </a:lnTo>
                <a:lnTo>
                  <a:pt x="231571" y="331174"/>
                </a:lnTo>
                <a:lnTo>
                  <a:pt x="264019" y="309399"/>
                </a:lnTo>
                <a:lnTo>
                  <a:pt x="298331" y="288185"/>
                </a:lnTo>
                <a:lnTo>
                  <a:pt x="334456" y="267552"/>
                </a:lnTo>
                <a:lnTo>
                  <a:pt x="372348" y="247522"/>
                </a:lnTo>
                <a:lnTo>
                  <a:pt x="411958" y="228115"/>
                </a:lnTo>
                <a:lnTo>
                  <a:pt x="453237" y="209350"/>
                </a:lnTo>
                <a:lnTo>
                  <a:pt x="496137" y="191249"/>
                </a:lnTo>
                <a:lnTo>
                  <a:pt x="540609" y="173831"/>
                </a:lnTo>
                <a:lnTo>
                  <a:pt x="586606" y="157118"/>
                </a:lnTo>
                <a:lnTo>
                  <a:pt x="634079" y="141129"/>
                </a:lnTo>
                <a:lnTo>
                  <a:pt x="682979" y="125886"/>
                </a:lnTo>
                <a:lnTo>
                  <a:pt x="733257" y="111408"/>
                </a:lnTo>
                <a:lnTo>
                  <a:pt x="784867" y="97716"/>
                </a:lnTo>
                <a:lnTo>
                  <a:pt x="837758" y="84831"/>
                </a:lnTo>
                <a:lnTo>
                  <a:pt x="891884" y="72772"/>
                </a:lnTo>
                <a:lnTo>
                  <a:pt x="947195" y="61561"/>
                </a:lnTo>
                <a:lnTo>
                  <a:pt x="1003643" y="51217"/>
                </a:lnTo>
                <a:lnTo>
                  <a:pt x="1061179" y="41762"/>
                </a:lnTo>
                <a:lnTo>
                  <a:pt x="1119756" y="33215"/>
                </a:lnTo>
                <a:lnTo>
                  <a:pt x="1179325" y="25597"/>
                </a:lnTo>
                <a:lnTo>
                  <a:pt x="1239837" y="18928"/>
                </a:lnTo>
                <a:lnTo>
                  <a:pt x="1301244" y="13230"/>
                </a:lnTo>
                <a:lnTo>
                  <a:pt x="1363498" y="8521"/>
                </a:lnTo>
                <a:lnTo>
                  <a:pt x="1426550" y="4824"/>
                </a:lnTo>
                <a:lnTo>
                  <a:pt x="1490352" y="2157"/>
                </a:lnTo>
                <a:lnTo>
                  <a:pt x="1554855" y="542"/>
                </a:lnTo>
                <a:lnTo>
                  <a:pt x="1620012" y="0"/>
                </a:lnTo>
                <a:lnTo>
                  <a:pt x="1685168" y="542"/>
                </a:lnTo>
                <a:lnTo>
                  <a:pt x="1749671" y="2157"/>
                </a:lnTo>
                <a:lnTo>
                  <a:pt x="1813473" y="4824"/>
                </a:lnTo>
                <a:lnTo>
                  <a:pt x="1876525" y="8521"/>
                </a:lnTo>
                <a:lnTo>
                  <a:pt x="1938779" y="13230"/>
                </a:lnTo>
                <a:lnTo>
                  <a:pt x="2000186" y="18928"/>
                </a:lnTo>
                <a:lnTo>
                  <a:pt x="2060698" y="25597"/>
                </a:lnTo>
                <a:lnTo>
                  <a:pt x="2120267" y="33215"/>
                </a:lnTo>
                <a:lnTo>
                  <a:pt x="2178844" y="41762"/>
                </a:lnTo>
                <a:lnTo>
                  <a:pt x="2236380" y="51217"/>
                </a:lnTo>
                <a:lnTo>
                  <a:pt x="2292828" y="61561"/>
                </a:lnTo>
                <a:lnTo>
                  <a:pt x="2348139" y="72772"/>
                </a:lnTo>
                <a:lnTo>
                  <a:pt x="2402265" y="84831"/>
                </a:lnTo>
                <a:lnTo>
                  <a:pt x="2455156" y="97716"/>
                </a:lnTo>
                <a:lnTo>
                  <a:pt x="2506766" y="111408"/>
                </a:lnTo>
                <a:lnTo>
                  <a:pt x="2557044" y="125886"/>
                </a:lnTo>
                <a:lnTo>
                  <a:pt x="2605944" y="141129"/>
                </a:lnTo>
                <a:lnTo>
                  <a:pt x="2653417" y="157118"/>
                </a:lnTo>
                <a:lnTo>
                  <a:pt x="2699414" y="173831"/>
                </a:lnTo>
                <a:lnTo>
                  <a:pt x="2743886" y="191249"/>
                </a:lnTo>
                <a:lnTo>
                  <a:pt x="2786786" y="209350"/>
                </a:lnTo>
                <a:lnTo>
                  <a:pt x="2828065" y="228115"/>
                </a:lnTo>
                <a:lnTo>
                  <a:pt x="2867675" y="247522"/>
                </a:lnTo>
                <a:lnTo>
                  <a:pt x="2905567" y="267552"/>
                </a:lnTo>
                <a:lnTo>
                  <a:pt x="2941692" y="288185"/>
                </a:lnTo>
                <a:lnTo>
                  <a:pt x="2976004" y="309399"/>
                </a:lnTo>
                <a:lnTo>
                  <a:pt x="3008452" y="331174"/>
                </a:lnTo>
                <a:lnTo>
                  <a:pt x="3067567" y="376326"/>
                </a:lnTo>
                <a:lnTo>
                  <a:pt x="3118649" y="423478"/>
                </a:lnTo>
                <a:lnTo>
                  <a:pt x="3161311" y="472466"/>
                </a:lnTo>
                <a:lnTo>
                  <a:pt x="3195167" y="523128"/>
                </a:lnTo>
                <a:lnTo>
                  <a:pt x="3219829" y="575298"/>
                </a:lnTo>
                <a:lnTo>
                  <a:pt x="3234910" y="628815"/>
                </a:lnTo>
                <a:lnTo>
                  <a:pt x="3240023" y="683513"/>
                </a:lnTo>
                <a:lnTo>
                  <a:pt x="3238737" y="711001"/>
                </a:lnTo>
                <a:lnTo>
                  <a:pt x="3228592" y="765129"/>
                </a:lnTo>
                <a:lnTo>
                  <a:pt x="3208672" y="817993"/>
                </a:lnTo>
                <a:lnTo>
                  <a:pt x="3179364" y="869429"/>
                </a:lnTo>
                <a:lnTo>
                  <a:pt x="3141057" y="919274"/>
                </a:lnTo>
                <a:lnTo>
                  <a:pt x="3094136" y="967365"/>
                </a:lnTo>
                <a:lnTo>
                  <a:pt x="3038989" y="1013537"/>
                </a:lnTo>
                <a:lnTo>
                  <a:pt x="2976004" y="1057628"/>
                </a:lnTo>
                <a:lnTo>
                  <a:pt x="2941692" y="1078842"/>
                </a:lnTo>
                <a:lnTo>
                  <a:pt x="2905567" y="1099475"/>
                </a:lnTo>
                <a:lnTo>
                  <a:pt x="2867675" y="1119505"/>
                </a:lnTo>
                <a:lnTo>
                  <a:pt x="2828065" y="1138912"/>
                </a:lnTo>
                <a:lnTo>
                  <a:pt x="2786786" y="1157677"/>
                </a:lnTo>
                <a:lnTo>
                  <a:pt x="2743886" y="1175778"/>
                </a:lnTo>
                <a:lnTo>
                  <a:pt x="2699414" y="1193196"/>
                </a:lnTo>
                <a:lnTo>
                  <a:pt x="2653417" y="1209909"/>
                </a:lnTo>
                <a:lnTo>
                  <a:pt x="2605944" y="1225898"/>
                </a:lnTo>
                <a:lnTo>
                  <a:pt x="2557044" y="1241141"/>
                </a:lnTo>
                <a:lnTo>
                  <a:pt x="2506766" y="1255619"/>
                </a:lnTo>
                <a:lnTo>
                  <a:pt x="2455156" y="1269311"/>
                </a:lnTo>
                <a:lnTo>
                  <a:pt x="2402265" y="1282196"/>
                </a:lnTo>
                <a:lnTo>
                  <a:pt x="2348139" y="1294255"/>
                </a:lnTo>
                <a:lnTo>
                  <a:pt x="2292828" y="1305466"/>
                </a:lnTo>
                <a:lnTo>
                  <a:pt x="2236380" y="1315810"/>
                </a:lnTo>
                <a:lnTo>
                  <a:pt x="2178844" y="1325265"/>
                </a:lnTo>
                <a:lnTo>
                  <a:pt x="2120267" y="1333812"/>
                </a:lnTo>
                <a:lnTo>
                  <a:pt x="2060698" y="1341430"/>
                </a:lnTo>
                <a:lnTo>
                  <a:pt x="2000186" y="1348099"/>
                </a:lnTo>
                <a:lnTo>
                  <a:pt x="1938779" y="1353797"/>
                </a:lnTo>
                <a:lnTo>
                  <a:pt x="1876525" y="1358506"/>
                </a:lnTo>
                <a:lnTo>
                  <a:pt x="1813473" y="1362203"/>
                </a:lnTo>
                <a:lnTo>
                  <a:pt x="1749671" y="1364870"/>
                </a:lnTo>
                <a:lnTo>
                  <a:pt x="1685168" y="1366485"/>
                </a:lnTo>
                <a:lnTo>
                  <a:pt x="1620012" y="1367027"/>
                </a:lnTo>
                <a:lnTo>
                  <a:pt x="1554855" y="1366485"/>
                </a:lnTo>
                <a:lnTo>
                  <a:pt x="1490352" y="1364870"/>
                </a:lnTo>
                <a:lnTo>
                  <a:pt x="1426550" y="1362203"/>
                </a:lnTo>
                <a:lnTo>
                  <a:pt x="1363498" y="1358506"/>
                </a:lnTo>
                <a:lnTo>
                  <a:pt x="1301244" y="1353797"/>
                </a:lnTo>
                <a:lnTo>
                  <a:pt x="1239837" y="1348099"/>
                </a:lnTo>
                <a:lnTo>
                  <a:pt x="1179325" y="1341430"/>
                </a:lnTo>
                <a:lnTo>
                  <a:pt x="1119756" y="1333812"/>
                </a:lnTo>
                <a:lnTo>
                  <a:pt x="1061179" y="1325265"/>
                </a:lnTo>
                <a:lnTo>
                  <a:pt x="1003643" y="1315810"/>
                </a:lnTo>
                <a:lnTo>
                  <a:pt x="947195" y="1305466"/>
                </a:lnTo>
                <a:lnTo>
                  <a:pt x="891884" y="1294255"/>
                </a:lnTo>
                <a:lnTo>
                  <a:pt x="837758" y="1282196"/>
                </a:lnTo>
                <a:lnTo>
                  <a:pt x="784867" y="1269311"/>
                </a:lnTo>
                <a:lnTo>
                  <a:pt x="733257" y="1255619"/>
                </a:lnTo>
                <a:lnTo>
                  <a:pt x="682979" y="1241141"/>
                </a:lnTo>
                <a:lnTo>
                  <a:pt x="634079" y="1225898"/>
                </a:lnTo>
                <a:lnTo>
                  <a:pt x="586606" y="1209909"/>
                </a:lnTo>
                <a:lnTo>
                  <a:pt x="540609" y="1193196"/>
                </a:lnTo>
                <a:lnTo>
                  <a:pt x="496137" y="1175778"/>
                </a:lnTo>
                <a:lnTo>
                  <a:pt x="453237" y="1157677"/>
                </a:lnTo>
                <a:lnTo>
                  <a:pt x="411958" y="1138912"/>
                </a:lnTo>
                <a:lnTo>
                  <a:pt x="372348" y="1119505"/>
                </a:lnTo>
                <a:lnTo>
                  <a:pt x="334456" y="1099475"/>
                </a:lnTo>
                <a:lnTo>
                  <a:pt x="298331" y="1078842"/>
                </a:lnTo>
                <a:lnTo>
                  <a:pt x="264019" y="1057628"/>
                </a:lnTo>
                <a:lnTo>
                  <a:pt x="231571" y="1035853"/>
                </a:lnTo>
                <a:lnTo>
                  <a:pt x="172456" y="990701"/>
                </a:lnTo>
                <a:lnTo>
                  <a:pt x="121374" y="943549"/>
                </a:lnTo>
                <a:lnTo>
                  <a:pt x="78712" y="894561"/>
                </a:lnTo>
                <a:lnTo>
                  <a:pt x="44856" y="843899"/>
                </a:lnTo>
                <a:lnTo>
                  <a:pt x="20194" y="791729"/>
                </a:lnTo>
                <a:lnTo>
                  <a:pt x="5113" y="738212"/>
                </a:lnTo>
                <a:lnTo>
                  <a:pt x="0" y="683513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40866" y="2867660"/>
            <a:ext cx="190881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Art.5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ustawy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nawozach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50" dirty="0">
                <a:latin typeface="Calibri"/>
                <a:cs typeface="Calibri"/>
              </a:rPr>
              <a:t>i</a:t>
            </a:r>
            <a:endParaRPr sz="14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</a:pPr>
            <a:r>
              <a:rPr sz="1400" spc="-10" dirty="0">
                <a:latin typeface="Calibri"/>
                <a:cs typeface="Calibri"/>
              </a:rPr>
              <a:t>nawożeniu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004053" y="2492501"/>
            <a:ext cx="3313429" cy="1309370"/>
          </a:xfrm>
          <a:custGeom>
            <a:avLst/>
            <a:gdLst/>
            <a:ahLst/>
            <a:cxnLst/>
            <a:rect l="l" t="t" r="r" b="b"/>
            <a:pathLst>
              <a:path w="3313429" h="1309370">
                <a:moveTo>
                  <a:pt x="0" y="654558"/>
                </a:moveTo>
                <a:lnTo>
                  <a:pt x="5228" y="602177"/>
                </a:lnTo>
                <a:lnTo>
                  <a:pt x="20650" y="550929"/>
                </a:lnTo>
                <a:lnTo>
                  <a:pt x="45869" y="500970"/>
                </a:lnTo>
                <a:lnTo>
                  <a:pt x="80490" y="452456"/>
                </a:lnTo>
                <a:lnTo>
                  <a:pt x="124116" y="405543"/>
                </a:lnTo>
                <a:lnTo>
                  <a:pt x="176351" y="360389"/>
                </a:lnTo>
                <a:lnTo>
                  <a:pt x="236801" y="317149"/>
                </a:lnTo>
                <a:lnTo>
                  <a:pt x="269982" y="296297"/>
                </a:lnTo>
                <a:lnTo>
                  <a:pt x="305068" y="275981"/>
                </a:lnTo>
                <a:lnTo>
                  <a:pt x="342010" y="256223"/>
                </a:lnTo>
                <a:lnTo>
                  <a:pt x="380757" y="237041"/>
                </a:lnTo>
                <a:lnTo>
                  <a:pt x="421262" y="218456"/>
                </a:lnTo>
                <a:lnTo>
                  <a:pt x="463473" y="200486"/>
                </a:lnTo>
                <a:lnTo>
                  <a:pt x="507341" y="183151"/>
                </a:lnTo>
                <a:lnTo>
                  <a:pt x="552818" y="166471"/>
                </a:lnTo>
                <a:lnTo>
                  <a:pt x="599853" y="150466"/>
                </a:lnTo>
                <a:lnTo>
                  <a:pt x="648398" y="135154"/>
                </a:lnTo>
                <a:lnTo>
                  <a:pt x="698402" y="120556"/>
                </a:lnTo>
                <a:lnTo>
                  <a:pt x="749816" y="106691"/>
                </a:lnTo>
                <a:lnTo>
                  <a:pt x="802591" y="93579"/>
                </a:lnTo>
                <a:lnTo>
                  <a:pt x="856676" y="81239"/>
                </a:lnTo>
                <a:lnTo>
                  <a:pt x="912024" y="69691"/>
                </a:lnTo>
                <a:lnTo>
                  <a:pt x="968583" y="58955"/>
                </a:lnTo>
                <a:lnTo>
                  <a:pt x="1026306" y="49049"/>
                </a:lnTo>
                <a:lnTo>
                  <a:pt x="1085141" y="39994"/>
                </a:lnTo>
                <a:lnTo>
                  <a:pt x="1145040" y="31809"/>
                </a:lnTo>
                <a:lnTo>
                  <a:pt x="1205954" y="24513"/>
                </a:lnTo>
                <a:lnTo>
                  <a:pt x="1267832" y="18127"/>
                </a:lnTo>
                <a:lnTo>
                  <a:pt x="1330625" y="12670"/>
                </a:lnTo>
                <a:lnTo>
                  <a:pt x="1394284" y="8161"/>
                </a:lnTo>
                <a:lnTo>
                  <a:pt x="1458759" y="4619"/>
                </a:lnTo>
                <a:lnTo>
                  <a:pt x="1524001" y="2066"/>
                </a:lnTo>
                <a:lnTo>
                  <a:pt x="1589960" y="519"/>
                </a:lnTo>
                <a:lnTo>
                  <a:pt x="1656588" y="0"/>
                </a:lnTo>
                <a:lnTo>
                  <a:pt x="1723215" y="519"/>
                </a:lnTo>
                <a:lnTo>
                  <a:pt x="1789174" y="2066"/>
                </a:lnTo>
                <a:lnTo>
                  <a:pt x="1854416" y="4619"/>
                </a:lnTo>
                <a:lnTo>
                  <a:pt x="1918891" y="8161"/>
                </a:lnTo>
                <a:lnTo>
                  <a:pt x="1982550" y="12670"/>
                </a:lnTo>
                <a:lnTo>
                  <a:pt x="2045343" y="18127"/>
                </a:lnTo>
                <a:lnTo>
                  <a:pt x="2107221" y="24513"/>
                </a:lnTo>
                <a:lnTo>
                  <a:pt x="2168135" y="31809"/>
                </a:lnTo>
                <a:lnTo>
                  <a:pt x="2228034" y="39994"/>
                </a:lnTo>
                <a:lnTo>
                  <a:pt x="2286869" y="49049"/>
                </a:lnTo>
                <a:lnTo>
                  <a:pt x="2344592" y="58955"/>
                </a:lnTo>
                <a:lnTo>
                  <a:pt x="2401151" y="69691"/>
                </a:lnTo>
                <a:lnTo>
                  <a:pt x="2456499" y="81239"/>
                </a:lnTo>
                <a:lnTo>
                  <a:pt x="2510584" y="93579"/>
                </a:lnTo>
                <a:lnTo>
                  <a:pt x="2563359" y="106691"/>
                </a:lnTo>
                <a:lnTo>
                  <a:pt x="2614773" y="120556"/>
                </a:lnTo>
                <a:lnTo>
                  <a:pt x="2664777" y="135154"/>
                </a:lnTo>
                <a:lnTo>
                  <a:pt x="2713322" y="150466"/>
                </a:lnTo>
                <a:lnTo>
                  <a:pt x="2760357" y="166471"/>
                </a:lnTo>
                <a:lnTo>
                  <a:pt x="2805834" y="183151"/>
                </a:lnTo>
                <a:lnTo>
                  <a:pt x="2849702" y="200486"/>
                </a:lnTo>
                <a:lnTo>
                  <a:pt x="2891913" y="218456"/>
                </a:lnTo>
                <a:lnTo>
                  <a:pt x="2932418" y="237041"/>
                </a:lnTo>
                <a:lnTo>
                  <a:pt x="2971165" y="256223"/>
                </a:lnTo>
                <a:lnTo>
                  <a:pt x="3008107" y="275981"/>
                </a:lnTo>
                <a:lnTo>
                  <a:pt x="3043193" y="296297"/>
                </a:lnTo>
                <a:lnTo>
                  <a:pt x="3076374" y="317149"/>
                </a:lnTo>
                <a:lnTo>
                  <a:pt x="3136824" y="360389"/>
                </a:lnTo>
                <a:lnTo>
                  <a:pt x="3189059" y="405543"/>
                </a:lnTo>
                <a:lnTo>
                  <a:pt x="3232685" y="452456"/>
                </a:lnTo>
                <a:lnTo>
                  <a:pt x="3267306" y="500970"/>
                </a:lnTo>
                <a:lnTo>
                  <a:pt x="3292525" y="550929"/>
                </a:lnTo>
                <a:lnTo>
                  <a:pt x="3307947" y="602177"/>
                </a:lnTo>
                <a:lnTo>
                  <a:pt x="3313176" y="654558"/>
                </a:lnTo>
                <a:lnTo>
                  <a:pt x="3311860" y="680879"/>
                </a:lnTo>
                <a:lnTo>
                  <a:pt x="3301485" y="732713"/>
                </a:lnTo>
                <a:lnTo>
                  <a:pt x="3281115" y="783336"/>
                </a:lnTo>
                <a:lnTo>
                  <a:pt x="3251146" y="832593"/>
                </a:lnTo>
                <a:lnTo>
                  <a:pt x="3211973" y="880326"/>
                </a:lnTo>
                <a:lnTo>
                  <a:pt x="3163993" y="926379"/>
                </a:lnTo>
                <a:lnTo>
                  <a:pt x="3107601" y="970595"/>
                </a:lnTo>
                <a:lnTo>
                  <a:pt x="3043193" y="1012818"/>
                </a:lnTo>
                <a:lnTo>
                  <a:pt x="3008107" y="1033134"/>
                </a:lnTo>
                <a:lnTo>
                  <a:pt x="2971165" y="1052892"/>
                </a:lnTo>
                <a:lnTo>
                  <a:pt x="2932418" y="1072074"/>
                </a:lnTo>
                <a:lnTo>
                  <a:pt x="2891913" y="1090659"/>
                </a:lnTo>
                <a:lnTo>
                  <a:pt x="2849702" y="1108629"/>
                </a:lnTo>
                <a:lnTo>
                  <a:pt x="2805834" y="1125964"/>
                </a:lnTo>
                <a:lnTo>
                  <a:pt x="2760357" y="1142644"/>
                </a:lnTo>
                <a:lnTo>
                  <a:pt x="2713322" y="1158649"/>
                </a:lnTo>
                <a:lnTo>
                  <a:pt x="2664777" y="1173961"/>
                </a:lnTo>
                <a:lnTo>
                  <a:pt x="2614773" y="1188559"/>
                </a:lnTo>
                <a:lnTo>
                  <a:pt x="2563359" y="1202424"/>
                </a:lnTo>
                <a:lnTo>
                  <a:pt x="2510584" y="1215536"/>
                </a:lnTo>
                <a:lnTo>
                  <a:pt x="2456499" y="1227876"/>
                </a:lnTo>
                <a:lnTo>
                  <a:pt x="2401151" y="1239424"/>
                </a:lnTo>
                <a:lnTo>
                  <a:pt x="2344592" y="1250160"/>
                </a:lnTo>
                <a:lnTo>
                  <a:pt x="2286869" y="1260066"/>
                </a:lnTo>
                <a:lnTo>
                  <a:pt x="2228034" y="1269121"/>
                </a:lnTo>
                <a:lnTo>
                  <a:pt x="2168135" y="1277306"/>
                </a:lnTo>
                <a:lnTo>
                  <a:pt x="2107221" y="1284602"/>
                </a:lnTo>
                <a:lnTo>
                  <a:pt x="2045343" y="1290988"/>
                </a:lnTo>
                <a:lnTo>
                  <a:pt x="1982550" y="1296445"/>
                </a:lnTo>
                <a:lnTo>
                  <a:pt x="1918891" y="1300954"/>
                </a:lnTo>
                <a:lnTo>
                  <a:pt x="1854416" y="1304496"/>
                </a:lnTo>
                <a:lnTo>
                  <a:pt x="1789174" y="1307049"/>
                </a:lnTo>
                <a:lnTo>
                  <a:pt x="1723215" y="1308596"/>
                </a:lnTo>
                <a:lnTo>
                  <a:pt x="1656588" y="1309116"/>
                </a:lnTo>
                <a:lnTo>
                  <a:pt x="1589960" y="1308596"/>
                </a:lnTo>
                <a:lnTo>
                  <a:pt x="1524001" y="1307049"/>
                </a:lnTo>
                <a:lnTo>
                  <a:pt x="1458759" y="1304496"/>
                </a:lnTo>
                <a:lnTo>
                  <a:pt x="1394284" y="1300954"/>
                </a:lnTo>
                <a:lnTo>
                  <a:pt x="1330625" y="1296445"/>
                </a:lnTo>
                <a:lnTo>
                  <a:pt x="1267832" y="1290988"/>
                </a:lnTo>
                <a:lnTo>
                  <a:pt x="1205954" y="1284602"/>
                </a:lnTo>
                <a:lnTo>
                  <a:pt x="1145040" y="1277306"/>
                </a:lnTo>
                <a:lnTo>
                  <a:pt x="1085141" y="1269121"/>
                </a:lnTo>
                <a:lnTo>
                  <a:pt x="1026306" y="1260066"/>
                </a:lnTo>
                <a:lnTo>
                  <a:pt x="968583" y="1250160"/>
                </a:lnTo>
                <a:lnTo>
                  <a:pt x="912024" y="1239424"/>
                </a:lnTo>
                <a:lnTo>
                  <a:pt x="856676" y="1227876"/>
                </a:lnTo>
                <a:lnTo>
                  <a:pt x="802591" y="1215536"/>
                </a:lnTo>
                <a:lnTo>
                  <a:pt x="749816" y="1202424"/>
                </a:lnTo>
                <a:lnTo>
                  <a:pt x="698402" y="1188559"/>
                </a:lnTo>
                <a:lnTo>
                  <a:pt x="648398" y="1173961"/>
                </a:lnTo>
                <a:lnTo>
                  <a:pt x="599853" y="1158649"/>
                </a:lnTo>
                <a:lnTo>
                  <a:pt x="552818" y="1142644"/>
                </a:lnTo>
                <a:lnTo>
                  <a:pt x="507341" y="1125964"/>
                </a:lnTo>
                <a:lnTo>
                  <a:pt x="463473" y="1108629"/>
                </a:lnTo>
                <a:lnTo>
                  <a:pt x="421262" y="1090659"/>
                </a:lnTo>
                <a:lnTo>
                  <a:pt x="380757" y="1072074"/>
                </a:lnTo>
                <a:lnTo>
                  <a:pt x="342010" y="1052892"/>
                </a:lnTo>
                <a:lnTo>
                  <a:pt x="305068" y="1033134"/>
                </a:lnTo>
                <a:lnTo>
                  <a:pt x="269982" y="1012818"/>
                </a:lnTo>
                <a:lnTo>
                  <a:pt x="236801" y="991966"/>
                </a:lnTo>
                <a:lnTo>
                  <a:pt x="176351" y="948726"/>
                </a:lnTo>
                <a:lnTo>
                  <a:pt x="124116" y="903572"/>
                </a:lnTo>
                <a:lnTo>
                  <a:pt x="80490" y="856659"/>
                </a:lnTo>
                <a:lnTo>
                  <a:pt x="45869" y="808145"/>
                </a:lnTo>
                <a:lnTo>
                  <a:pt x="20650" y="758186"/>
                </a:lnTo>
                <a:lnTo>
                  <a:pt x="5228" y="706938"/>
                </a:lnTo>
                <a:lnTo>
                  <a:pt x="0" y="654558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579745" y="2695448"/>
            <a:ext cx="216344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Decyzja</a:t>
            </a:r>
            <a:r>
              <a:rPr sz="1400" spc="-10" dirty="0">
                <a:latin typeface="Calibri"/>
                <a:cs typeface="Calibri"/>
              </a:rPr>
              <a:t> Ministra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Rolnictwa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50" dirty="0">
                <a:latin typeface="Calibri"/>
                <a:cs typeface="Calibri"/>
              </a:rPr>
              <a:t>i </a:t>
            </a:r>
            <a:r>
              <a:rPr sz="1400" spc="-10" dirty="0">
                <a:latin typeface="Calibri"/>
                <a:cs typeface="Calibri"/>
              </a:rPr>
              <a:t>Rozwoju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Wsi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sprawie pozwolenia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na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wprowadzenie </a:t>
            </a:r>
            <a:r>
              <a:rPr sz="1400" dirty="0">
                <a:latin typeface="Calibri"/>
                <a:cs typeface="Calibri"/>
              </a:rPr>
              <a:t>do</a:t>
            </a:r>
            <a:r>
              <a:rPr sz="1400" spc="-10" dirty="0">
                <a:latin typeface="Calibri"/>
                <a:cs typeface="Calibri"/>
              </a:rPr>
              <a:t> obrotu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212" y="4382770"/>
            <a:ext cx="4549140" cy="203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Do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obrotu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można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wprowadzać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także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nawozy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oraz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środki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wspomagające uprawę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roślin,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których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mowa w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art.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3.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ust.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2,</a:t>
            </a:r>
            <a:r>
              <a:rPr sz="1200" spc="2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dopuszczone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do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obrotu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50" dirty="0">
                <a:latin typeface="Calibri"/>
                <a:cs typeface="Calibri"/>
              </a:rPr>
              <a:t>w </a:t>
            </a:r>
            <a:r>
              <a:rPr sz="1200" dirty="0">
                <a:latin typeface="Calibri"/>
                <a:cs typeface="Calibri"/>
              </a:rPr>
              <a:t>innym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państwie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Unii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Europejskiej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lub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Republice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Turcji,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które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zostały dopuszczone</a:t>
            </a:r>
            <a:r>
              <a:rPr sz="1200" spc="-5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do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obrotu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w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innym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państwie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członkowskim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Unii</a:t>
            </a:r>
            <a:endParaRPr sz="1200">
              <a:latin typeface="Calibri"/>
              <a:cs typeface="Calibri"/>
            </a:endParaRPr>
          </a:p>
          <a:p>
            <a:pPr marL="17145" marR="6985" indent="-5715" algn="ctr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Europejskiej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lub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Republice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Turcji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lub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w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państwie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będącym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członkiem Europejskiego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Stowarzyszenia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Wolnego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Handlu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(EFTA)</a:t>
            </a:r>
            <a:r>
              <a:rPr sz="1200" spc="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–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stronie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umowy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0" dirty="0">
                <a:latin typeface="Calibri"/>
                <a:cs typeface="Calibri"/>
              </a:rPr>
              <a:t>o </a:t>
            </a:r>
            <a:r>
              <a:rPr sz="1200" spc="-10" dirty="0">
                <a:latin typeface="Calibri"/>
                <a:cs typeface="Calibri"/>
              </a:rPr>
              <a:t>Europejskim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Obszarze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Gospodarczym,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jeżeli </a:t>
            </a:r>
            <a:r>
              <a:rPr sz="1200" spc="-10" dirty="0">
                <a:latin typeface="Calibri"/>
                <a:cs typeface="Calibri"/>
              </a:rPr>
              <a:t>przepisy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krajowe</a:t>
            </a:r>
            <a:r>
              <a:rPr sz="1200" spc="2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na </a:t>
            </a:r>
            <a:r>
              <a:rPr sz="1200" spc="-10" dirty="0">
                <a:latin typeface="Calibri"/>
                <a:cs typeface="Calibri"/>
              </a:rPr>
              <a:t>podstawie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których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są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one</a:t>
            </a:r>
            <a:r>
              <a:rPr sz="1200" spc="-10" dirty="0">
                <a:latin typeface="Calibri"/>
                <a:cs typeface="Calibri"/>
              </a:rPr>
              <a:t> produkowane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</a:t>
            </a:r>
            <a:r>
              <a:rPr sz="1200" spc="-10" dirty="0">
                <a:latin typeface="Calibri"/>
                <a:cs typeface="Calibri"/>
              </a:rPr>
              <a:t> wprowadzane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do</a:t>
            </a:r>
            <a:r>
              <a:rPr sz="1200" spc="-10" dirty="0">
                <a:latin typeface="Calibri"/>
                <a:cs typeface="Calibri"/>
              </a:rPr>
              <a:t> obrotu zapewniają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ochronę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zdrowia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ludzi,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zwierząt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ochronę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środowiska</a:t>
            </a:r>
            <a:r>
              <a:rPr sz="1200" spc="1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oraz </a:t>
            </a:r>
            <a:r>
              <a:rPr sz="1200" spc="-10" dirty="0">
                <a:latin typeface="Calibri"/>
                <a:cs typeface="Calibri"/>
              </a:rPr>
              <a:t>przydatność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do </a:t>
            </a:r>
            <a:r>
              <a:rPr sz="1200" spc="-10" dirty="0">
                <a:latin typeface="Calibri"/>
                <a:cs typeface="Calibri"/>
              </a:rPr>
              <a:t>stosowania,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w </a:t>
            </a:r>
            <a:r>
              <a:rPr sz="1200" spc="-10" dirty="0">
                <a:latin typeface="Calibri"/>
                <a:cs typeface="Calibri"/>
              </a:rPr>
              <a:t>zakresie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odpowiadającym</a:t>
            </a:r>
            <a:r>
              <a:rPr sz="1200" spc="-10" dirty="0">
                <a:latin typeface="Calibri"/>
                <a:cs typeface="Calibri"/>
              </a:rPr>
              <a:t> wymaganiom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200" spc="-10" dirty="0">
                <a:latin typeface="Calibri"/>
                <a:cs typeface="Calibri"/>
              </a:rPr>
              <a:t>określonym </a:t>
            </a:r>
            <a:r>
              <a:rPr sz="1200" dirty="0">
                <a:latin typeface="Calibri"/>
                <a:cs typeface="Calibri"/>
              </a:rPr>
              <a:t>w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art.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4.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ust.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6.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238755" y="3992879"/>
            <a:ext cx="71755" cy="314325"/>
            <a:chOff x="2238755" y="3992879"/>
            <a:chExt cx="71755" cy="314325"/>
          </a:xfrm>
        </p:grpSpPr>
        <p:sp>
          <p:nvSpPr>
            <p:cNvPr id="10" name="object 10"/>
            <p:cNvSpPr/>
            <p:nvPr/>
          </p:nvSpPr>
          <p:spPr>
            <a:xfrm>
              <a:off x="2251709" y="4005833"/>
              <a:ext cx="45720" cy="288290"/>
            </a:xfrm>
            <a:custGeom>
              <a:avLst/>
              <a:gdLst/>
              <a:ahLst/>
              <a:cxnLst/>
              <a:rect l="l" t="t" r="r" b="b"/>
              <a:pathLst>
                <a:path w="45719" h="288289">
                  <a:moveTo>
                    <a:pt x="34289" y="0"/>
                  </a:moveTo>
                  <a:lnTo>
                    <a:pt x="11429" y="0"/>
                  </a:lnTo>
                  <a:lnTo>
                    <a:pt x="11429" y="265176"/>
                  </a:lnTo>
                  <a:lnTo>
                    <a:pt x="0" y="265176"/>
                  </a:lnTo>
                  <a:lnTo>
                    <a:pt x="22859" y="288036"/>
                  </a:lnTo>
                  <a:lnTo>
                    <a:pt x="45719" y="265176"/>
                  </a:lnTo>
                  <a:lnTo>
                    <a:pt x="34289" y="265176"/>
                  </a:lnTo>
                  <a:lnTo>
                    <a:pt x="3428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51709" y="4005833"/>
              <a:ext cx="45720" cy="288290"/>
            </a:xfrm>
            <a:custGeom>
              <a:avLst/>
              <a:gdLst/>
              <a:ahLst/>
              <a:cxnLst/>
              <a:rect l="l" t="t" r="r" b="b"/>
              <a:pathLst>
                <a:path w="45719" h="288289">
                  <a:moveTo>
                    <a:pt x="0" y="265176"/>
                  </a:moveTo>
                  <a:lnTo>
                    <a:pt x="11429" y="265176"/>
                  </a:lnTo>
                  <a:lnTo>
                    <a:pt x="11429" y="0"/>
                  </a:lnTo>
                  <a:lnTo>
                    <a:pt x="34289" y="0"/>
                  </a:lnTo>
                  <a:lnTo>
                    <a:pt x="34289" y="265176"/>
                  </a:lnTo>
                  <a:lnTo>
                    <a:pt x="45719" y="265176"/>
                  </a:lnTo>
                  <a:lnTo>
                    <a:pt x="22859" y="288036"/>
                  </a:lnTo>
                  <a:lnTo>
                    <a:pt x="0" y="26517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2917698" y="1546605"/>
            <a:ext cx="1229995" cy="598805"/>
          </a:xfrm>
          <a:custGeom>
            <a:avLst/>
            <a:gdLst/>
            <a:ahLst/>
            <a:cxnLst/>
            <a:rect l="l" t="t" r="r" b="b"/>
            <a:pathLst>
              <a:path w="1229995" h="598805">
                <a:moveTo>
                  <a:pt x="75691" y="488188"/>
                </a:moveTo>
                <a:lnTo>
                  <a:pt x="67563" y="489712"/>
                </a:lnTo>
                <a:lnTo>
                  <a:pt x="63500" y="495554"/>
                </a:lnTo>
                <a:lnTo>
                  <a:pt x="0" y="588010"/>
                </a:lnTo>
                <a:lnTo>
                  <a:pt x="118871" y="598424"/>
                </a:lnTo>
                <a:lnTo>
                  <a:pt x="125094" y="593217"/>
                </a:lnTo>
                <a:lnTo>
                  <a:pt x="125491" y="588772"/>
                </a:lnTo>
                <a:lnTo>
                  <a:pt x="28701" y="588772"/>
                </a:lnTo>
                <a:lnTo>
                  <a:pt x="17652" y="565277"/>
                </a:lnTo>
                <a:lnTo>
                  <a:pt x="61070" y="544837"/>
                </a:lnTo>
                <a:lnTo>
                  <a:pt x="84835" y="510286"/>
                </a:lnTo>
                <a:lnTo>
                  <a:pt x="88900" y="504317"/>
                </a:lnTo>
                <a:lnTo>
                  <a:pt x="87502" y="496316"/>
                </a:lnTo>
                <a:lnTo>
                  <a:pt x="81533" y="492252"/>
                </a:lnTo>
                <a:lnTo>
                  <a:pt x="75691" y="488188"/>
                </a:lnTo>
                <a:close/>
              </a:path>
              <a:path w="1229995" h="598805">
                <a:moveTo>
                  <a:pt x="61070" y="544837"/>
                </a:moveTo>
                <a:lnTo>
                  <a:pt x="17652" y="565277"/>
                </a:lnTo>
                <a:lnTo>
                  <a:pt x="28701" y="588772"/>
                </a:lnTo>
                <a:lnTo>
                  <a:pt x="38142" y="584327"/>
                </a:lnTo>
                <a:lnTo>
                  <a:pt x="33908" y="584327"/>
                </a:lnTo>
                <a:lnTo>
                  <a:pt x="24383" y="564134"/>
                </a:lnTo>
                <a:lnTo>
                  <a:pt x="47798" y="564134"/>
                </a:lnTo>
                <a:lnTo>
                  <a:pt x="61070" y="544837"/>
                </a:lnTo>
                <a:close/>
              </a:path>
              <a:path w="1229995" h="598805">
                <a:moveTo>
                  <a:pt x="72114" y="568330"/>
                </a:moveTo>
                <a:lnTo>
                  <a:pt x="28701" y="588772"/>
                </a:lnTo>
                <a:lnTo>
                  <a:pt x="125491" y="588772"/>
                </a:lnTo>
                <a:lnTo>
                  <a:pt x="126364" y="578993"/>
                </a:lnTo>
                <a:lnTo>
                  <a:pt x="121157" y="572643"/>
                </a:lnTo>
                <a:lnTo>
                  <a:pt x="72114" y="568330"/>
                </a:lnTo>
                <a:close/>
              </a:path>
              <a:path w="1229995" h="598805">
                <a:moveTo>
                  <a:pt x="24383" y="564134"/>
                </a:moveTo>
                <a:lnTo>
                  <a:pt x="33908" y="584327"/>
                </a:lnTo>
                <a:lnTo>
                  <a:pt x="46462" y="566075"/>
                </a:lnTo>
                <a:lnTo>
                  <a:pt x="24383" y="564134"/>
                </a:lnTo>
                <a:close/>
              </a:path>
              <a:path w="1229995" h="598805">
                <a:moveTo>
                  <a:pt x="46462" y="566075"/>
                </a:moveTo>
                <a:lnTo>
                  <a:pt x="33908" y="584327"/>
                </a:lnTo>
                <a:lnTo>
                  <a:pt x="38142" y="584327"/>
                </a:lnTo>
                <a:lnTo>
                  <a:pt x="72114" y="568330"/>
                </a:lnTo>
                <a:lnTo>
                  <a:pt x="46462" y="566075"/>
                </a:lnTo>
                <a:close/>
              </a:path>
              <a:path w="1229995" h="598805">
                <a:moveTo>
                  <a:pt x="1218438" y="0"/>
                </a:moveTo>
                <a:lnTo>
                  <a:pt x="61070" y="544837"/>
                </a:lnTo>
                <a:lnTo>
                  <a:pt x="46462" y="566075"/>
                </a:lnTo>
                <a:lnTo>
                  <a:pt x="72114" y="568330"/>
                </a:lnTo>
                <a:lnTo>
                  <a:pt x="1229487" y="23368"/>
                </a:lnTo>
                <a:lnTo>
                  <a:pt x="1218438" y="0"/>
                </a:lnTo>
                <a:close/>
              </a:path>
              <a:path w="1229995" h="598805">
                <a:moveTo>
                  <a:pt x="47798" y="564134"/>
                </a:moveTo>
                <a:lnTo>
                  <a:pt x="24383" y="564134"/>
                </a:lnTo>
                <a:lnTo>
                  <a:pt x="46462" y="566075"/>
                </a:lnTo>
                <a:lnTo>
                  <a:pt x="47798" y="564134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855717" y="1546352"/>
            <a:ext cx="1373505" cy="603885"/>
          </a:xfrm>
          <a:custGeom>
            <a:avLst/>
            <a:gdLst/>
            <a:ahLst/>
            <a:cxnLst/>
            <a:rect l="l" t="t" r="r" b="b"/>
            <a:pathLst>
              <a:path w="1373504" h="603885">
                <a:moveTo>
                  <a:pt x="1300626" y="571566"/>
                </a:moveTo>
                <a:lnTo>
                  <a:pt x="1258951" y="576961"/>
                </a:lnTo>
                <a:lnTo>
                  <a:pt x="1251839" y="577976"/>
                </a:lnTo>
                <a:lnTo>
                  <a:pt x="1246886" y="584453"/>
                </a:lnTo>
                <a:lnTo>
                  <a:pt x="1248664" y="598677"/>
                </a:lnTo>
                <a:lnTo>
                  <a:pt x="1255268" y="603631"/>
                </a:lnTo>
                <a:lnTo>
                  <a:pt x="1358866" y="590169"/>
                </a:lnTo>
                <a:lnTo>
                  <a:pt x="1344803" y="590169"/>
                </a:lnTo>
                <a:lnTo>
                  <a:pt x="1300626" y="571566"/>
                </a:lnTo>
                <a:close/>
              </a:path>
              <a:path w="1373504" h="603885">
                <a:moveTo>
                  <a:pt x="1326165" y="568260"/>
                </a:moveTo>
                <a:lnTo>
                  <a:pt x="1300626" y="571566"/>
                </a:lnTo>
                <a:lnTo>
                  <a:pt x="1344803" y="590169"/>
                </a:lnTo>
                <a:lnTo>
                  <a:pt x="1346564" y="585977"/>
                </a:lnTo>
                <a:lnTo>
                  <a:pt x="1339469" y="585977"/>
                </a:lnTo>
                <a:lnTo>
                  <a:pt x="1326165" y="568260"/>
                </a:lnTo>
                <a:close/>
              </a:path>
              <a:path w="1373504" h="603885">
                <a:moveTo>
                  <a:pt x="1293749" y="491617"/>
                </a:moveTo>
                <a:lnTo>
                  <a:pt x="1282319" y="500252"/>
                </a:lnTo>
                <a:lnTo>
                  <a:pt x="1281176" y="508381"/>
                </a:lnTo>
                <a:lnTo>
                  <a:pt x="1310745" y="547724"/>
                </a:lnTo>
                <a:lnTo>
                  <a:pt x="1354836" y="566293"/>
                </a:lnTo>
                <a:lnTo>
                  <a:pt x="1344803" y="590169"/>
                </a:lnTo>
                <a:lnTo>
                  <a:pt x="1358866" y="590169"/>
                </a:lnTo>
                <a:lnTo>
                  <a:pt x="1373505" y="588263"/>
                </a:lnTo>
                <a:lnTo>
                  <a:pt x="1306195" y="498475"/>
                </a:lnTo>
                <a:lnTo>
                  <a:pt x="1301877" y="492760"/>
                </a:lnTo>
                <a:lnTo>
                  <a:pt x="1293749" y="491617"/>
                </a:lnTo>
                <a:close/>
              </a:path>
              <a:path w="1373504" h="603885">
                <a:moveTo>
                  <a:pt x="1348232" y="565403"/>
                </a:moveTo>
                <a:lnTo>
                  <a:pt x="1326165" y="568260"/>
                </a:lnTo>
                <a:lnTo>
                  <a:pt x="1339469" y="585977"/>
                </a:lnTo>
                <a:lnTo>
                  <a:pt x="1348232" y="565403"/>
                </a:lnTo>
                <a:close/>
              </a:path>
              <a:path w="1373504" h="603885">
                <a:moveTo>
                  <a:pt x="1352725" y="565403"/>
                </a:moveTo>
                <a:lnTo>
                  <a:pt x="1348232" y="565403"/>
                </a:lnTo>
                <a:lnTo>
                  <a:pt x="1339469" y="585977"/>
                </a:lnTo>
                <a:lnTo>
                  <a:pt x="1346564" y="585977"/>
                </a:lnTo>
                <a:lnTo>
                  <a:pt x="1354836" y="566293"/>
                </a:lnTo>
                <a:lnTo>
                  <a:pt x="1352725" y="565403"/>
                </a:lnTo>
                <a:close/>
              </a:path>
              <a:path w="1373504" h="603885">
                <a:moveTo>
                  <a:pt x="10160" y="0"/>
                </a:moveTo>
                <a:lnTo>
                  <a:pt x="0" y="23875"/>
                </a:lnTo>
                <a:lnTo>
                  <a:pt x="1300626" y="571566"/>
                </a:lnTo>
                <a:lnTo>
                  <a:pt x="1326165" y="568260"/>
                </a:lnTo>
                <a:lnTo>
                  <a:pt x="1310745" y="547724"/>
                </a:lnTo>
                <a:lnTo>
                  <a:pt x="10160" y="0"/>
                </a:lnTo>
                <a:close/>
              </a:path>
              <a:path w="1373504" h="603885">
                <a:moveTo>
                  <a:pt x="1310745" y="547724"/>
                </a:moveTo>
                <a:lnTo>
                  <a:pt x="1326165" y="568260"/>
                </a:lnTo>
                <a:lnTo>
                  <a:pt x="1348232" y="565403"/>
                </a:lnTo>
                <a:lnTo>
                  <a:pt x="1352725" y="565403"/>
                </a:lnTo>
                <a:lnTo>
                  <a:pt x="1310745" y="54772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1941" y="4735348"/>
            <a:ext cx="1308163" cy="13055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72892" y="1373199"/>
            <a:ext cx="397446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29" dirty="0"/>
              <a:t>WYMAGANIA</a:t>
            </a:r>
            <a:r>
              <a:rPr spc="175" dirty="0"/>
              <a:t> </a:t>
            </a:r>
            <a:r>
              <a:rPr spc="265" dirty="0"/>
              <a:t>JAKOŚCIOWE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9567" y="1958721"/>
            <a:ext cx="8065770" cy="31445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1140"/>
              </a:spcBef>
              <a:buFont typeface="Arial MT"/>
              <a:buChar char="•"/>
              <a:tabLst>
                <a:tab pos="380365" algn="l"/>
              </a:tabLst>
            </a:pPr>
            <a:r>
              <a:rPr sz="1800" b="1" spc="140" dirty="0">
                <a:latin typeface="Cambria"/>
                <a:cs typeface="Cambria"/>
              </a:rPr>
              <a:t>Brak</a:t>
            </a:r>
            <a:r>
              <a:rPr sz="1800" b="1" spc="125" dirty="0">
                <a:latin typeface="Cambria"/>
                <a:cs typeface="Cambria"/>
              </a:rPr>
              <a:t> </a:t>
            </a:r>
            <a:r>
              <a:rPr sz="1800" b="1" spc="105" dirty="0">
                <a:latin typeface="Cambria"/>
                <a:cs typeface="Cambria"/>
              </a:rPr>
              <a:t>określonych</a:t>
            </a:r>
            <a:r>
              <a:rPr sz="1800" b="1" spc="140" dirty="0">
                <a:latin typeface="Cambria"/>
                <a:cs typeface="Cambria"/>
              </a:rPr>
              <a:t> </a:t>
            </a:r>
            <a:r>
              <a:rPr sz="1800" b="1" spc="114" dirty="0">
                <a:latin typeface="Cambria"/>
                <a:cs typeface="Cambria"/>
              </a:rPr>
              <a:t>prawnie</a:t>
            </a:r>
            <a:r>
              <a:rPr sz="1800" b="1" spc="145" dirty="0">
                <a:latin typeface="Cambria"/>
                <a:cs typeface="Cambria"/>
              </a:rPr>
              <a:t> </a:t>
            </a:r>
            <a:r>
              <a:rPr sz="1800" b="1" spc="140" dirty="0">
                <a:latin typeface="Cambria"/>
                <a:cs typeface="Cambria"/>
              </a:rPr>
              <a:t>wymagań</a:t>
            </a:r>
            <a:r>
              <a:rPr sz="1800" b="1" spc="135" dirty="0">
                <a:latin typeface="Cambria"/>
                <a:cs typeface="Cambria"/>
              </a:rPr>
              <a:t> </a:t>
            </a:r>
            <a:r>
              <a:rPr sz="1800" b="1" spc="105" dirty="0">
                <a:latin typeface="Cambria"/>
                <a:cs typeface="Cambria"/>
              </a:rPr>
              <a:t>jakościowych</a:t>
            </a:r>
            <a:endParaRPr sz="1800">
              <a:latin typeface="Cambria"/>
              <a:cs typeface="Cambria"/>
            </a:endParaRPr>
          </a:p>
          <a:p>
            <a:pPr marL="380365" indent="-342265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380365" algn="l"/>
              </a:tabLst>
            </a:pPr>
            <a:r>
              <a:rPr sz="1800" spc="70" dirty="0">
                <a:latin typeface="Cambria"/>
                <a:cs typeface="Cambria"/>
              </a:rPr>
              <a:t>Deklarowanie</a:t>
            </a:r>
            <a:r>
              <a:rPr sz="1800" spc="2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co</a:t>
            </a:r>
            <a:r>
              <a:rPr sz="1800" spc="250" dirty="0">
                <a:latin typeface="Cambria"/>
                <a:cs typeface="Cambria"/>
              </a:rPr>
              <a:t> </a:t>
            </a:r>
            <a:r>
              <a:rPr sz="1800" spc="75" dirty="0">
                <a:latin typeface="Cambria"/>
                <a:cs typeface="Cambria"/>
              </a:rPr>
              <a:t>najmniej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dwóch</a:t>
            </a:r>
            <a:r>
              <a:rPr sz="1800" spc="24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parametrów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jakościowych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np.:</a:t>
            </a:r>
            <a:endParaRPr sz="1800">
              <a:latin typeface="Cambria"/>
              <a:cs typeface="Cambria"/>
            </a:endParaRPr>
          </a:p>
          <a:p>
            <a:pPr marL="952500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Cambria"/>
                <a:cs typeface="Cambria"/>
              </a:rPr>
              <a:t>gęstość</a:t>
            </a:r>
            <a:r>
              <a:rPr sz="1800" spc="3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(g/cm</a:t>
            </a:r>
            <a:r>
              <a:rPr sz="1800" spc="-15" baseline="25462" dirty="0">
                <a:latin typeface="Cambria"/>
                <a:cs typeface="Cambria"/>
              </a:rPr>
              <a:t>3</a:t>
            </a:r>
            <a:r>
              <a:rPr sz="1800" spc="-10" dirty="0">
                <a:latin typeface="Cambria"/>
                <a:cs typeface="Cambria"/>
              </a:rPr>
              <a:t>)</a:t>
            </a:r>
            <a:endParaRPr sz="1800">
              <a:latin typeface="Cambria"/>
              <a:cs typeface="Cambria"/>
            </a:endParaRPr>
          </a:p>
          <a:p>
            <a:pPr marL="9525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Cambria"/>
                <a:cs typeface="Cambria"/>
              </a:rPr>
              <a:t>zawartość</a:t>
            </a:r>
            <a:r>
              <a:rPr sz="1800" spc="28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węgla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organicznego</a:t>
            </a:r>
            <a:r>
              <a:rPr sz="1800" spc="260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(%,</a:t>
            </a:r>
            <a:r>
              <a:rPr sz="1800" spc="27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m/m)</a:t>
            </a:r>
            <a:endParaRPr sz="1800">
              <a:latin typeface="Cambria"/>
              <a:cs typeface="Cambria"/>
            </a:endParaRPr>
          </a:p>
          <a:p>
            <a:pPr marL="952500" marR="2569210">
              <a:lnSpc>
                <a:spcPct val="120000"/>
              </a:lnSpc>
              <a:spcBef>
                <a:spcPts val="5"/>
              </a:spcBef>
            </a:pPr>
            <a:r>
              <a:rPr sz="1800" dirty="0">
                <a:latin typeface="Cambria"/>
                <a:cs typeface="Cambria"/>
              </a:rPr>
              <a:t>zawartość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substancji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organicznej</a:t>
            </a:r>
            <a:r>
              <a:rPr sz="1800" spc="175" dirty="0">
                <a:latin typeface="Cambria"/>
                <a:cs typeface="Cambria"/>
              </a:rPr>
              <a:t>  </a:t>
            </a:r>
            <a:r>
              <a:rPr sz="1800" dirty="0">
                <a:latin typeface="Cambria"/>
                <a:cs typeface="Cambria"/>
              </a:rPr>
              <a:t>(%,</a:t>
            </a:r>
            <a:r>
              <a:rPr sz="1800" spc="16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m/m) </a:t>
            </a:r>
            <a:r>
              <a:rPr sz="1800" dirty="0">
                <a:latin typeface="Cambria"/>
                <a:cs typeface="Cambria"/>
              </a:rPr>
              <a:t>odczyn</a:t>
            </a:r>
            <a:r>
              <a:rPr sz="1800" spc="180" dirty="0">
                <a:latin typeface="Cambria"/>
                <a:cs typeface="Cambria"/>
              </a:rPr>
              <a:t> </a:t>
            </a:r>
            <a:r>
              <a:rPr sz="1800" spc="140" dirty="0">
                <a:latin typeface="Cambria"/>
                <a:cs typeface="Cambria"/>
              </a:rPr>
              <a:t>pH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(zakres)</a:t>
            </a:r>
            <a:endParaRPr sz="1800">
              <a:latin typeface="Cambria"/>
              <a:cs typeface="Cambria"/>
            </a:endParaRPr>
          </a:p>
          <a:p>
            <a:pPr marL="9525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Cambria"/>
                <a:cs typeface="Cambria"/>
              </a:rPr>
              <a:t>postać</a:t>
            </a:r>
            <a:r>
              <a:rPr sz="1800" spc="305" dirty="0">
                <a:latin typeface="Cambria"/>
                <a:cs typeface="Cambria"/>
              </a:rPr>
              <a:t> </a:t>
            </a:r>
            <a:r>
              <a:rPr sz="1800" spc="95" dirty="0">
                <a:latin typeface="Cambria"/>
                <a:cs typeface="Cambria"/>
              </a:rPr>
              <a:t>–</a:t>
            </a:r>
            <a:r>
              <a:rPr sz="1800" spc="27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płynna,</a:t>
            </a:r>
            <a:r>
              <a:rPr sz="1800" spc="27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półpłynna,</a:t>
            </a:r>
            <a:r>
              <a:rPr sz="1800" spc="27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zawiesina</a:t>
            </a:r>
            <a:endParaRPr sz="1800">
              <a:latin typeface="Cambria"/>
              <a:cs typeface="Cambria"/>
            </a:endParaRPr>
          </a:p>
          <a:p>
            <a:pPr marL="952500">
              <a:lnSpc>
                <a:spcPct val="100000"/>
              </a:lnSpc>
              <a:spcBef>
                <a:spcPts val="430"/>
              </a:spcBef>
            </a:pPr>
            <a:r>
              <a:rPr sz="1800" spc="10" dirty="0">
                <a:latin typeface="Cambria"/>
                <a:cs typeface="Cambria"/>
              </a:rPr>
              <a:t>zawartość</a:t>
            </a:r>
            <a:r>
              <a:rPr sz="1800" spc="35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aminokwasów</a:t>
            </a:r>
            <a:r>
              <a:rPr sz="1800" spc="35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(TAAs)</a:t>
            </a:r>
            <a:r>
              <a:rPr sz="1800" spc="36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(aminokwasy</a:t>
            </a:r>
            <a:r>
              <a:rPr sz="1400" spc="210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sumarycznie)</a:t>
            </a:r>
            <a:r>
              <a:rPr sz="1400" spc="22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(</a:t>
            </a:r>
            <a:r>
              <a:rPr sz="1400" spc="10" dirty="0">
                <a:latin typeface="Cambria"/>
                <a:cs typeface="Cambria"/>
              </a:rPr>
              <a:t>%,</a:t>
            </a:r>
            <a:r>
              <a:rPr sz="1400" spc="28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m/m)</a:t>
            </a:r>
            <a:endParaRPr sz="1800">
              <a:latin typeface="Cambria"/>
              <a:cs typeface="Cambria"/>
            </a:endParaRPr>
          </a:p>
          <a:p>
            <a:pPr marL="952500">
              <a:lnSpc>
                <a:spcPct val="100000"/>
              </a:lnSpc>
              <a:spcBef>
                <a:spcPts val="434"/>
              </a:spcBef>
            </a:pPr>
            <a:r>
              <a:rPr sz="1800" spc="10" dirty="0">
                <a:latin typeface="Cambria"/>
                <a:cs typeface="Cambria"/>
              </a:rPr>
              <a:t>zawartość</a:t>
            </a:r>
            <a:r>
              <a:rPr sz="1800" spc="27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wolnych</a:t>
            </a:r>
            <a:r>
              <a:rPr sz="1800" spc="26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aminokwasów</a:t>
            </a:r>
            <a:r>
              <a:rPr sz="1800" spc="28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(FAAs)</a:t>
            </a:r>
            <a:r>
              <a:rPr sz="1800" spc="290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(wolne</a:t>
            </a:r>
            <a:r>
              <a:rPr sz="1400" spc="15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aminokwasy)</a:t>
            </a:r>
            <a:r>
              <a:rPr sz="1400" spc="16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(%,</a:t>
            </a:r>
            <a:r>
              <a:rPr sz="1800" spc="254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m/m)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03953" y="5381961"/>
            <a:ext cx="988043" cy="9880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252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F0E861-8BF3-4F63-8290-D52D3E8FFD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946D70-FE57-4515-BE6F-81F680F99B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F07147-FA76-4EEF-9ECC-A9C9A13B8B9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1395</Words>
  <Application>Microsoft Office PowerPoint</Application>
  <PresentationFormat>Pokaz na ekranie (4:3)</PresentationFormat>
  <Paragraphs>129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3" baseType="lpstr">
      <vt:lpstr>Arial MT</vt:lpstr>
      <vt:lpstr>BundesSerif Regular</vt:lpstr>
      <vt:lpstr>Calibri</vt:lpstr>
      <vt:lpstr>Cambria</vt:lpstr>
      <vt:lpstr>Times New Roman</vt:lpstr>
      <vt:lpstr>Office Theme</vt:lpstr>
      <vt:lpstr>STYMULATORY WZROSTU A ŚRODKI OCHRONY ROŚLIN</vt:lpstr>
      <vt:lpstr>PLAN PREZENTACJI</vt:lpstr>
      <vt:lpstr>PODSTAWA PRAWNA</vt:lpstr>
      <vt:lpstr>DEFINICJE</vt:lpstr>
      <vt:lpstr>ŚRODKI OCHRONY ROŚLIN</vt:lpstr>
      <vt:lpstr>REGULATORY WZROSTU</vt:lpstr>
      <vt:lpstr>DO BIOREGULATORÓW NALEŻĄ:</vt:lpstr>
      <vt:lpstr>WPROWADZANIE STYMULATORÓW WZROSTU DO OBROTU NA TERENIE RZECZYPOSPOLITEJ POLSKIEJ</vt:lpstr>
      <vt:lpstr>WYMAGANIA JAKOŚCIOWE</vt:lpstr>
      <vt:lpstr>ŚRODKI OCHRONY ROŚLIN</vt:lpstr>
      <vt:lpstr>STYMULATORY WZROSTU ZAWIERAJĄCE MIKROORGANIZMY</vt:lpstr>
      <vt:lpstr>PLANT GROWTH PROMOTING RHIZOBACTERIA</vt:lpstr>
      <vt:lpstr>STYMULATOR CZY ŚRODEK OCHRONY ROŚLIN?</vt:lpstr>
      <vt:lpstr>STYMULATORY WZROSTU ZAWIERAJĄCE MIKROORGANIZMY</vt:lpstr>
      <vt:lpstr>ETYKIETA STYMULATORA WZROSTU</vt:lpstr>
      <vt:lpstr>WNIOSKI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Stacja Graficzna 4</dc:creator>
  <cp:lastModifiedBy>Piotr Ponichtera</cp:lastModifiedBy>
  <cp:revision>3</cp:revision>
  <dcterms:created xsi:type="dcterms:W3CDTF">2025-02-20T19:49:57Z</dcterms:created>
  <dcterms:modified xsi:type="dcterms:W3CDTF">2025-07-04T08:03:08Z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2021-11-22T00:00:00Z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2025-02-20T00:00:00Z</vt:filetime>
  </property>
  <property fmtid="{D5CDD505-2E9C-101B-9397-08002B2CF9AE}" pid="5" name="Producer">
    <vt:lpwstr>Microsoft® PowerPoint® 2019</vt:lpwstr>
  </property>
  <property fmtid="{D5CDD505-2E9C-101B-9397-08002B2CF9AE}" pid="6" name="ContentTypeId">
    <vt:lpwstr>0x010100B4865FE6A2BB0D41BD550639028B4892</vt:lpwstr>
  </property>
</Properties>
</file>