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80" r:id="rId26"/>
    <p:sldId id="277" r:id="rId27"/>
    <p:sldId id="278" r:id="rId28"/>
    <p:sldId id="279" r:id="rId29"/>
    <p:sldId id="282" r:id="rId30"/>
    <p:sldId id="28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68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FCFCCF5B-5B81-4920-BC9D-91614C4B564E}"/>
              </a:ext>
            </a:extLst>
          </p:cNvPr>
          <p:cNvSpPr/>
          <p:nvPr/>
        </p:nvSpPr>
        <p:spPr>
          <a:xfrm>
            <a:off x="2101850" y="2407335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800" b="1" spc="-35" dirty="0">
                <a:solidFill>
                  <a:srgbClr val="231F20"/>
                </a:solidFill>
                <a:latin typeface="Times New Roman"/>
                <a:cs typeface="Times New Roman"/>
              </a:rPr>
              <a:t>BIOSTYMULATORY</a:t>
            </a:r>
            <a:r>
              <a:rPr lang="pl-PL" sz="2800" b="1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2800" b="1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z="2800" b="1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2800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NOWOCZESNEJ</a:t>
            </a:r>
            <a:r>
              <a:rPr lang="pl-PL" sz="2800" b="1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2800" b="1" spc="-20" dirty="0">
                <a:solidFill>
                  <a:srgbClr val="231F20"/>
                </a:solidFill>
                <a:latin typeface="Times New Roman"/>
                <a:cs typeface="Times New Roman"/>
              </a:rPr>
              <a:t>UPRAWIE</a:t>
            </a:r>
            <a:r>
              <a:rPr lang="pl-PL" sz="2800" b="1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2800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endParaRPr lang="pl-PL" sz="2800" b="1" dirty="0"/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CDEE53CC-3191-4EB8-A7A7-E31001429777}"/>
              </a:ext>
            </a:extLst>
          </p:cNvPr>
          <p:cNvSpPr/>
          <p:nvPr/>
        </p:nvSpPr>
        <p:spPr>
          <a:xfrm>
            <a:off x="960407" y="240912"/>
            <a:ext cx="102711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2027EB5-18E5-46D0-B07D-E48A6952CBB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939" y="5939544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8574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ADB7A251-DD40-4EBF-8507-A72320F33199}"/>
              </a:ext>
            </a:extLst>
          </p:cNvPr>
          <p:cNvSpPr/>
          <p:nvPr/>
        </p:nvSpPr>
        <p:spPr>
          <a:xfrm>
            <a:off x="558800" y="613477"/>
            <a:ext cx="8178800" cy="204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Kwasy </a:t>
            </a:r>
            <a:r>
              <a:rPr lang="pl-PL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humusowe</a:t>
            </a:r>
            <a:endParaRPr lang="pl-PL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lang="pl-PL" dirty="0">
              <a:latin typeface="Times New Roman"/>
              <a:cs typeface="Times New Roman"/>
            </a:endParaRPr>
          </a:p>
          <a:p>
            <a:pPr marL="76200" marR="71755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Kwasy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humusowe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oddziałują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sposób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bezpośredni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pośredni.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Udowodniono</a:t>
            </a:r>
            <a:r>
              <a:rPr lang="pl-PL" spc="3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ścisłą</a:t>
            </a:r>
            <a:r>
              <a:rPr lang="pl-PL" spc="3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zależność</a:t>
            </a:r>
            <a:r>
              <a:rPr lang="pl-PL" spc="3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pomiędzy</a:t>
            </a:r>
            <a:r>
              <a:rPr lang="pl-PL" spc="3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zawartością</a:t>
            </a:r>
            <a:r>
              <a:rPr lang="pl-PL" spc="3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substancji</a:t>
            </a:r>
            <a:r>
              <a:rPr lang="pl-PL" spc="3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humusowych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glebie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plonowaniem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roślin.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Substancje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humusowe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powodują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pojem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ności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wodnej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gleby,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poprawiają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jej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strukturę,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zwiększają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jej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aktywność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mikrobio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logiczną,</a:t>
            </a:r>
            <a:r>
              <a:rPr lang="pl-PL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przez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co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wpływają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lepsze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pobieranie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składników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pokarmowych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4BFBBBA-5D78-41F0-BB5B-2E3B59520774}"/>
              </a:ext>
            </a:extLst>
          </p:cNvPr>
          <p:cNvSpPr/>
          <p:nvPr/>
        </p:nvSpPr>
        <p:spPr>
          <a:xfrm>
            <a:off x="558800" y="2934625"/>
            <a:ext cx="8178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1430" indent="179705" algn="just">
              <a:lnSpc>
                <a:spcPct val="100000"/>
              </a:lnSpc>
            </a:pP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Bezpośredn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efek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stymulując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kwasów</a:t>
            </a:r>
            <a:r>
              <a:rPr lang="pl-PL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humusowych</a:t>
            </a:r>
            <a:r>
              <a:rPr lang="pl-PL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poleg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zmianach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metabolizmi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zaabsorbowani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prze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ic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tkank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makromoleku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ł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kwasów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huminowych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pl-PL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HAs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fulwowych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pl-PL" spc="-85" dirty="0" err="1">
                <a:solidFill>
                  <a:srgbClr val="231F20"/>
                </a:solidFill>
                <a:latin typeface="Times New Roman"/>
                <a:cs typeface="Times New Roman"/>
              </a:rPr>
              <a:t>F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).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Kwasy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huminowe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mają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bezpośredni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błony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komórkowe,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powodują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ich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przepuszczalności,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tym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samym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skuteczniejsz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transpor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związków</a:t>
            </a:r>
            <a:r>
              <a:rPr lang="pl-PL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mineralnyc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miejs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aktywnyc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metaboliczni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.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 ich wniknięciu do komórek, następuje wzrost intensywności oddychania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komór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kowego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wzmożenie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procesó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podziałó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komórkowych.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Dzięki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tym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samym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mechanizmom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HAs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35" dirty="0" err="1">
                <a:solidFill>
                  <a:srgbClr val="231F20"/>
                </a:solidFill>
                <a:latin typeface="Times New Roman"/>
                <a:cs typeface="Times New Roman"/>
              </a:rPr>
              <a:t>FAs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wpływaj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ą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korzystni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kiełkowani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nasio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rozwój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siewek.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Należy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jednak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podkreślić,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że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zbyt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duże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stężenie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kwasów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huminowych i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fulwowych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może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mieć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działanie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toksyczne,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powodujące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zahamowanie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procesu kiełkowania lub zamierania siewek.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907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4D6C2FCE-287E-429C-B8BE-DFA499EF5699}"/>
              </a:ext>
            </a:extLst>
          </p:cNvPr>
          <p:cNvSpPr/>
          <p:nvPr/>
        </p:nvSpPr>
        <p:spPr>
          <a:xfrm>
            <a:off x="762000" y="891329"/>
            <a:ext cx="7518400" cy="342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Wyciągi</a:t>
            </a:r>
            <a:r>
              <a:rPr lang="pl-PL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wodorostów morskich</a:t>
            </a:r>
            <a:endParaRPr lang="pl-PL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lang="pl-PL" dirty="0">
              <a:latin typeface="Times New Roman"/>
              <a:cs typeface="Times New Roman"/>
            </a:endParaRPr>
          </a:p>
          <a:p>
            <a:pPr marL="12700" marR="5080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Algi</a:t>
            </a:r>
            <a:r>
              <a:rPr lang="pl-PL" spc="1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morskie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są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bogate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makro-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mikroelementy,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aminokwasy</a:t>
            </a:r>
            <a:r>
              <a:rPr lang="pl-PL" spc="1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witaminy.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Niektóre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nich,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szczególnie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algi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czerwone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brązowe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są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źródłem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niespotykanych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innych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związków.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Brązowe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algi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Ascophyllum</a:t>
            </a:r>
            <a:r>
              <a:rPr lang="pl-PL" i="1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nodosum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Fecus</a:t>
            </a:r>
            <a:r>
              <a:rPr lang="pl-PL" i="1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vecisulosus</a:t>
            </a:r>
            <a:r>
              <a:rPr lang="pl-PL" i="1" spc="5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Saccharina</a:t>
            </a:r>
            <a:r>
              <a:rPr lang="pl-PL" i="1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longicruris</a:t>
            </a:r>
            <a:r>
              <a:rPr lang="pl-PL" i="1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zawierają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laminarynę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alginian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Laminaryna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jest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polisachar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ydem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pełniącym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funkcję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materiału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zapasowego,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stymuluje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naturalną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odporność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bierze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udział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aktywacji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genów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odpowiedzialnych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syntezę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białek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związanych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patogenezą.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Alginian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jest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składnikiem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ścian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komórkowych,</a:t>
            </a:r>
            <a:r>
              <a:rPr lang="pl-PL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tworzącym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strukturę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wiążącą</a:t>
            </a:r>
            <a:r>
              <a:rPr lang="pl-PL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wodę,</a:t>
            </a:r>
            <a:r>
              <a:rPr lang="pl-PL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przez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co</a:t>
            </a:r>
            <a:r>
              <a:rPr lang="pl-PL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zapobiega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wysuszeniu</a:t>
            </a:r>
            <a:r>
              <a:rPr lang="pl-PL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przy</a:t>
            </a:r>
            <a:r>
              <a:rPr lang="pl-PL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wystawieniu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bezpo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średnie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działanie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powietrza,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np.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podczas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odpływu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5455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537AB988-BA60-43B9-A776-DEBC4156A1BB}"/>
              </a:ext>
            </a:extLst>
          </p:cNvPr>
          <p:cNvSpPr/>
          <p:nvPr/>
        </p:nvSpPr>
        <p:spPr>
          <a:xfrm>
            <a:off x="1003300" y="1917690"/>
            <a:ext cx="70675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6350" indent="179705" algn="just">
              <a:lnSpc>
                <a:spcPct val="100000"/>
              </a:lnSpc>
            </a:pP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Testy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roślinne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wskazują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obecność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glonach,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poza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substancjami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odżywczymi,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więcej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niż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jednej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grupy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substancji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czynnych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działających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stymulująco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rośliny.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Niewątpliwie są to również regulatory wzrostu, wśród których znajdują się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wspom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niane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już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hormony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roślinne –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auksyny,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cytokininy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czy kwas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abscysynowy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endParaRPr lang="pl-PL" dirty="0">
              <a:latin typeface="Times New Roman"/>
              <a:cs typeface="Times New Roman"/>
            </a:endParaRPr>
          </a:p>
          <a:p>
            <a:pPr marL="12700" marR="6985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Chemizm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bioaktywnych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związków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występujących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algach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fizjologiczny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mechanizm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ich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działania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zmniejszaniu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skutkó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czynników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stresowych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zostały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dogłębni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rozpoznane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Niemnie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jedna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podstawi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istniejąceg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stan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wiedz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można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wnioskować,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 że dużą rolę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odgrywa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 tu aktywność cytokinin.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4171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53377A47-735D-4969-859A-CC132554A00C}"/>
              </a:ext>
            </a:extLst>
          </p:cNvPr>
          <p:cNvSpPr/>
          <p:nvPr/>
        </p:nvSpPr>
        <p:spPr>
          <a:xfrm>
            <a:off x="806450" y="1437429"/>
            <a:ext cx="7658100" cy="3152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Hydrolizaty</a:t>
            </a:r>
            <a:r>
              <a:rPr lang="pl-PL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białkowe</a:t>
            </a:r>
            <a:r>
              <a:rPr lang="pl-PL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aminokwasy</a:t>
            </a:r>
            <a:endParaRPr lang="pl-PL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lang="pl-PL" dirty="0">
              <a:latin typeface="Times New Roman"/>
              <a:cs typeface="Times New Roman"/>
            </a:endParaRPr>
          </a:p>
          <a:p>
            <a:pPr marL="12700" marR="5080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Rośliny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są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zdolne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pobierania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aminokwasów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peptydów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zarówno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poprzez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liście,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jak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system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korzeniowy.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Mieszaniny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aminokwasów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peptydów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pozyskiwane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są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przez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chemiczną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lub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enzymatyczną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hydrolizę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półproduktów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pochodzenia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prze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mysłowego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lub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rolniczego,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surowców</a:t>
            </a:r>
            <a:r>
              <a:rPr lang="pl-PL" spc="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roślinnych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(resztki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pozbiorowe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np.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łubinu,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lucerny,</a:t>
            </a:r>
            <a:r>
              <a:rPr lang="pl-PL" spc="30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glikoproteidy</a:t>
            </a:r>
            <a:r>
              <a:rPr lang="pl-PL" spc="3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ściany</a:t>
            </a:r>
            <a:r>
              <a:rPr lang="pl-PL" spc="3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komórkowej</a:t>
            </a:r>
            <a:r>
              <a:rPr lang="pl-PL" spc="3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Nicotiana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30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białka</a:t>
            </a:r>
            <a:r>
              <a:rPr lang="pl-PL" spc="3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izolowane</a:t>
            </a:r>
            <a:r>
              <a:rPr lang="pl-PL" spc="3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3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alg)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lub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zwierzęcych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(kolagen,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elastyna,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tkanki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nabłonkowe).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Mimo,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że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prepa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raty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produktów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białkowych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mogą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zawierać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spore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ilości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azotu,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efekt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bio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stymulujący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wynika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bezpośrednio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odżywczego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działania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zawartego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tych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związkach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azotu.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73506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5B059015-0194-4CAF-8AA0-DD102537252E}"/>
              </a:ext>
            </a:extLst>
          </p:cNvPr>
          <p:cNvSpPr/>
          <p:nvPr/>
        </p:nvSpPr>
        <p:spPr>
          <a:xfrm>
            <a:off x="1574800" y="1315641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6350" indent="179705" algn="just">
              <a:lnSpc>
                <a:spcPct val="100000"/>
              </a:lnSpc>
            </a:pP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Aminokwasy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peptydy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zwiększają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tolerancję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stosunku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zanieczyszczeń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metalami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ciężkimi.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Przy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dużym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stężeniu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jonów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metali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ciężkich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glebie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indukowana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jest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synteza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proliny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roślinach.</a:t>
            </a:r>
            <a:r>
              <a:rPr lang="pl-PL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Aminokwas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ten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pełni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funkcję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osmoregulacyjną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poprzez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wyrównanie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deficytu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wody,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który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towarzyszyć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może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roślinom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warunkach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ekspozycji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metale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ciężkie.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Prolina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zdolna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jest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chelatowania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jonów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wewnątrz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komórek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roślinnych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soku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ksylemowym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Może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również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odgrywać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rolę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antyoksy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danta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chroniąc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komórki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przed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negatywnym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oddziaływaniem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wolnych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rodników.</a:t>
            </a:r>
            <a:endParaRPr lang="pl-PL" dirty="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chelatowaniu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takich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jonów</a:t>
            </a:r>
            <a:r>
              <a:rPr lang="pl-PL" spc="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jak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cynk,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nikiel,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arsen</a:t>
            </a:r>
            <a:r>
              <a:rPr lang="pl-PL" spc="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kadm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ważną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rolę</a:t>
            </a:r>
            <a:r>
              <a:rPr lang="pl-PL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odgrywają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również inne wolne aminokwasy jak asparagina, glutamina i cysteina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7386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20D3A6B3-5AA8-4A26-B590-C8603BE3F7D9}"/>
              </a:ext>
            </a:extLst>
          </p:cNvPr>
          <p:cNvSpPr/>
          <p:nvPr/>
        </p:nvSpPr>
        <p:spPr>
          <a:xfrm>
            <a:off x="933450" y="522682"/>
            <a:ext cx="7423150" cy="4537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8405">
              <a:lnSpc>
                <a:spcPct val="100000"/>
              </a:lnSpc>
              <a:spcBef>
                <a:spcPts val="100"/>
              </a:spcBef>
            </a:pP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Skuteczność</a:t>
            </a:r>
            <a:r>
              <a:rPr lang="pl-PL" b="1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b="1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uprawie</a:t>
            </a:r>
            <a:r>
              <a:rPr lang="pl-PL" b="1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b="1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polowych</a:t>
            </a:r>
            <a:endParaRPr lang="pl-PL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lang="pl-PL" dirty="0">
              <a:latin typeface="Times New Roman"/>
              <a:cs typeface="Times New Roman"/>
            </a:endParaRPr>
          </a:p>
          <a:p>
            <a:pPr marL="50800" marR="43180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Zgodnie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obowiązującymi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przepisami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prawnymi,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IUNG-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PIB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Puławach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prowadzi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badania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nad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oceną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wpływu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stymulatorów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plonowane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uprawy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polowej,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celem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uzyskania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pozwolenia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Ministra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Rolnictwa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Rozwoju</a:t>
            </a:r>
            <a:r>
              <a:rPr lang="pl-PL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Wsi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wprowadzenie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obrotu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Polsce.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Wszystkie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doświadczenia,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których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badana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była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skuteczność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przytaczanych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tym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opracowaniu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biostymulatorów,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prowadzone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były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glebach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dobrej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kulturze,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zgodnie</a:t>
            </a:r>
            <a:r>
              <a:rPr lang="pl-PL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przyjętą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technologią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uprawy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danego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gatunku. Działanie tych preparatów ma bowiem wspomagać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 i rozwój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ograniczając</a:t>
            </a:r>
            <a:r>
              <a:rPr lang="pl-PL" spc="2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niemożliwe</a:t>
            </a:r>
            <a:r>
              <a:rPr lang="pl-PL" spc="2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2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przewidzenia</a:t>
            </a:r>
            <a:r>
              <a:rPr lang="pl-PL" spc="2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niekorzystne</a:t>
            </a:r>
            <a:r>
              <a:rPr lang="pl-PL" spc="2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warunki</a:t>
            </a:r>
            <a:r>
              <a:rPr lang="pl-PL" spc="2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atmosferyczne,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</a:t>
            </a:r>
            <a:r>
              <a:rPr lang="pl-PL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niwelując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jednak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zaniedbań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wynikających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dbałości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stan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gleby.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Poniżej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przed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stawiono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wyniki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badań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nad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stymulatorami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wyciągów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roślinnych,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kwasów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humusowych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aminokwasów,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które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prowadzone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były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Rolniczym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Zakładzie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Doświadczalnym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IUNG-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PIB w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Grabowie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(woj.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mazowieckie).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0163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B53AAC5E-721A-4436-9C49-96325F616BAC}"/>
              </a:ext>
            </a:extLst>
          </p:cNvPr>
          <p:cNvSpPr/>
          <p:nvPr/>
        </p:nvSpPr>
        <p:spPr>
          <a:xfrm>
            <a:off x="774700" y="1397844"/>
            <a:ext cx="77152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" marR="45720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Korzystny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efekt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uprawie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zbóż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uzyskano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również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zastosowaniu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stymula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tora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kwasów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humusowych,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pozyskiwanych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węgla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brunatnego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torfu.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warunkach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przeprowadzonego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sezonie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wegetacyjnym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2012/2013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doświadczenia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pszenicą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ozimą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odmiany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Figura,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glebie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odczynie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obojętnym,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bardzo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wysokiej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zasobności</a:t>
            </a:r>
            <a:r>
              <a:rPr lang="pl-PL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fosfor,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potas</a:t>
            </a:r>
            <a:r>
              <a:rPr lang="pl-PL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magnez,</a:t>
            </a:r>
            <a:r>
              <a:rPr lang="pl-PL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zastosowano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nawożenie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mineralne jak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poniżej:</a:t>
            </a:r>
            <a:endParaRPr lang="pl-PL" dirty="0">
              <a:latin typeface="Times New Roman"/>
              <a:cs typeface="Times New Roman"/>
            </a:endParaRPr>
          </a:p>
          <a:p>
            <a:pPr marL="410209" indent="-179705" algn="just">
              <a:lnSpc>
                <a:spcPct val="100000"/>
              </a:lnSpc>
              <a:buAutoNum type="arabicPeriod"/>
              <a:tabLst>
                <a:tab pos="410209" algn="l"/>
              </a:tabLst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Kontrola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(bez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oprysku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stymulatorem)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60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kg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sz="1400" baseline="-21367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400" baseline="-21367" dirty="0">
                <a:solidFill>
                  <a:srgbClr val="231F20"/>
                </a:solidFill>
                <a:latin typeface="Times New Roman"/>
                <a:cs typeface="Times New Roman"/>
              </a:rPr>
              <a:t>5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90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kg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400" baseline="-21367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170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kg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N/ha.</a:t>
            </a:r>
            <a:endParaRPr lang="pl-PL" dirty="0">
              <a:latin typeface="Times New Roman"/>
              <a:cs typeface="Times New Roman"/>
            </a:endParaRPr>
          </a:p>
          <a:p>
            <a:pPr marL="410209" marR="45720" indent="-180340" algn="just">
              <a:lnSpc>
                <a:spcPct val="100000"/>
              </a:lnSpc>
              <a:buAutoNum type="arabicPeriod"/>
              <a:tabLst>
                <a:tab pos="410209" algn="l"/>
              </a:tabLst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Oprysk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stymulatorem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kwasów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humusowych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60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kg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sz="1400" spc="-15" baseline="-21367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400" spc="-15" baseline="-21367" dirty="0">
                <a:solidFill>
                  <a:srgbClr val="231F20"/>
                </a:solidFill>
                <a:latin typeface="Times New Roman"/>
                <a:cs typeface="Times New Roman"/>
              </a:rPr>
              <a:t>5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90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kg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400" spc="-37" baseline="-21367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O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 170 kg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N/ha.</a:t>
            </a:r>
            <a:endParaRPr lang="pl-PL" dirty="0">
              <a:latin typeface="Times New Roman"/>
              <a:cs typeface="Times New Roman"/>
            </a:endParaRPr>
          </a:p>
          <a:p>
            <a:pPr marL="410209" marR="45720" indent="-180340" algn="just">
              <a:lnSpc>
                <a:spcPct val="100000"/>
              </a:lnSpc>
              <a:buAutoNum type="arabicPeriod"/>
              <a:tabLst>
                <a:tab pos="410209" algn="l"/>
              </a:tabLst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Oprysk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stymulatorem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kwasów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humusowych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30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kg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sz="1400" spc="-15" baseline="-21367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400" spc="-15" baseline="-21367" dirty="0">
                <a:solidFill>
                  <a:srgbClr val="231F20"/>
                </a:solidFill>
                <a:latin typeface="Times New Roman"/>
                <a:cs typeface="Times New Roman"/>
              </a:rPr>
              <a:t>5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45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kg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400" spc="-37" baseline="-21367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O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 85 kg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N/ha.</a:t>
            </a:r>
            <a:endParaRPr lang="pl-PL" dirty="0">
              <a:latin typeface="Times New Roman"/>
              <a:cs typeface="Times New Roman"/>
            </a:endParaRPr>
          </a:p>
          <a:p>
            <a:pPr marL="50800" marR="44450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Preparat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stosowano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łącznej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dawce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16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l/ha:5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l/ha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następujących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fazach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rozwo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jowych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pszenicy: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pęd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główny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dwa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pędy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boczne,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początek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strzelania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źdźbło,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widoczne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drugie kolanko oraz 1 l/ha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fazie pełni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kłoszenia.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11047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>
            <a:extLst>
              <a:ext uri="{FF2B5EF4-FFF2-40B4-BE49-F238E27FC236}">
                <a16:creationId xmlns:a16="http://schemas.microsoft.com/office/drawing/2014/main" id="{C356D4DE-EF2D-4161-8B87-EF6F447F6CE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1263" y="2309660"/>
            <a:ext cx="3007000" cy="1836125"/>
          </a:xfrm>
          <a:prstGeom prst="rect">
            <a:avLst/>
          </a:prstGeom>
        </p:spPr>
      </p:pic>
      <p:sp>
        <p:nvSpPr>
          <p:cNvPr id="6" name="object 6">
            <a:extLst>
              <a:ext uri="{FF2B5EF4-FFF2-40B4-BE49-F238E27FC236}">
                <a16:creationId xmlns:a16="http://schemas.microsoft.com/office/drawing/2014/main" id="{9409F799-319B-4CAA-8543-00C177BD3670}"/>
              </a:ext>
            </a:extLst>
          </p:cNvPr>
          <p:cNvSpPr txBox="1"/>
          <p:nvPr/>
        </p:nvSpPr>
        <p:spPr>
          <a:xfrm>
            <a:off x="1990008" y="3520725"/>
            <a:ext cx="4527550" cy="17209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885565" algn="r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0,2</a:t>
            </a:r>
            <a:endParaRPr sz="6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95"/>
              </a:spcBef>
            </a:pPr>
            <a:endParaRPr sz="650" dirty="0">
              <a:latin typeface="Arial MT"/>
              <a:cs typeface="Arial MT"/>
            </a:endParaRPr>
          </a:p>
          <a:p>
            <a:pPr marR="3885565" algn="r">
              <a:lnSpc>
                <a:spcPct val="100000"/>
              </a:lnSpc>
              <a:spcBef>
                <a:spcPts val="5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0,1</a:t>
            </a:r>
            <a:endParaRPr sz="6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55"/>
              </a:spcBef>
            </a:pPr>
            <a:endParaRPr sz="650" dirty="0">
              <a:latin typeface="Arial MT"/>
              <a:cs typeface="Arial MT"/>
            </a:endParaRPr>
          </a:p>
          <a:p>
            <a:pPr marR="3885565" algn="r">
              <a:lnSpc>
                <a:spcPct val="100000"/>
              </a:lnSpc>
            </a:pPr>
            <a:r>
              <a:rPr sz="650" spc="-50" dirty="0">
                <a:solidFill>
                  <a:srgbClr val="231F20"/>
                </a:solidFill>
                <a:latin typeface="Arial MT"/>
                <a:cs typeface="Arial MT"/>
              </a:rPr>
              <a:t>0</a:t>
            </a:r>
            <a:endParaRPr sz="650" dirty="0">
              <a:latin typeface="Arial MT"/>
              <a:cs typeface="Arial MT"/>
            </a:endParaRPr>
          </a:p>
          <a:p>
            <a:pPr marL="1144905">
              <a:lnSpc>
                <a:spcPct val="100000"/>
              </a:lnSpc>
              <a:spcBef>
                <a:spcPts val="395"/>
              </a:spcBef>
              <a:tabLst>
                <a:tab pos="2287905" algn="l"/>
              </a:tabLst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Masa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korzeni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	Masa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10" dirty="0">
                <a:solidFill>
                  <a:srgbClr val="231F20"/>
                </a:solidFill>
                <a:latin typeface="Arial MT"/>
                <a:cs typeface="Arial MT"/>
              </a:rPr>
              <a:t>części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nadziemnej</a:t>
            </a:r>
            <a:endParaRPr sz="6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45"/>
              </a:spcBef>
            </a:pPr>
            <a:endParaRPr sz="650" dirty="0">
              <a:latin typeface="Arial MT"/>
              <a:cs typeface="Arial MT"/>
            </a:endParaRPr>
          </a:p>
          <a:p>
            <a:pPr marL="670560" marR="5080" indent="-480059">
              <a:lnSpc>
                <a:spcPct val="100000"/>
              </a:lnSpc>
            </a:pP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Rys.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1.</a:t>
            </a:r>
            <a:r>
              <a:rPr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stymulatora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wyciągu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i="1" dirty="0">
                <a:solidFill>
                  <a:srgbClr val="231F20"/>
                </a:solidFill>
                <a:latin typeface="Times New Roman"/>
                <a:cs typeface="Times New Roman"/>
              </a:rPr>
              <a:t>Ecklonia</a:t>
            </a:r>
            <a:r>
              <a:rPr sz="1200" i="1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i="1" dirty="0">
                <a:solidFill>
                  <a:srgbClr val="231F20"/>
                </a:solidFill>
                <a:latin typeface="Times New Roman"/>
                <a:cs typeface="Times New Roman"/>
              </a:rPr>
              <a:t>maxima</a:t>
            </a:r>
            <a:r>
              <a:rPr sz="1200" i="1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plon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suchej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masy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korzeni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części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nadziemnej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jęczmienia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jarego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odmiany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Skarb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fazie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kłoszenia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Źródło:</a:t>
            </a:r>
            <a:r>
              <a:rPr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opracowanie</a:t>
            </a:r>
            <a:r>
              <a:rPr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własne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DBAF07D7-72B5-4534-A405-B9EE8469CE4A}"/>
              </a:ext>
            </a:extLst>
          </p:cNvPr>
          <p:cNvSpPr txBox="1"/>
          <p:nvPr/>
        </p:nvSpPr>
        <p:spPr>
          <a:xfrm>
            <a:off x="2235230" y="3092215"/>
            <a:ext cx="107722" cy="247015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700" spc="-10" dirty="0">
                <a:solidFill>
                  <a:srgbClr val="231F20"/>
                </a:solidFill>
                <a:latin typeface="Arial MT"/>
                <a:cs typeface="Arial MT"/>
              </a:rPr>
              <a:t>kg/m</a:t>
            </a:r>
            <a:r>
              <a:rPr sz="600" spc="-15" baseline="34722" dirty="0">
                <a:solidFill>
                  <a:srgbClr val="231F20"/>
                </a:solidFill>
                <a:latin typeface="Arial MT"/>
                <a:cs typeface="Arial MT"/>
              </a:rPr>
              <a:t>2</a:t>
            </a:r>
            <a:endParaRPr sz="600" baseline="34722">
              <a:latin typeface="Arial MT"/>
              <a:cs typeface="Arial MT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364A6031-CBED-4B3B-B0F6-B86955F3F0D4}"/>
              </a:ext>
            </a:extLst>
          </p:cNvPr>
          <p:cNvSpPr txBox="1"/>
          <p:nvPr/>
        </p:nvSpPr>
        <p:spPr>
          <a:xfrm>
            <a:off x="2496201" y="2242686"/>
            <a:ext cx="140335" cy="629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0,7</a:t>
            </a: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00"/>
              </a:spcBef>
            </a:pP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0,6</a:t>
            </a: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20"/>
              </a:spcBef>
            </a:pP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0,5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42CDEABF-9E39-4F3B-97F7-3D24B8068566}"/>
              </a:ext>
            </a:extLst>
          </p:cNvPr>
          <p:cNvSpPr txBox="1"/>
          <p:nvPr/>
        </p:nvSpPr>
        <p:spPr>
          <a:xfrm>
            <a:off x="2496201" y="3266058"/>
            <a:ext cx="140335" cy="1128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0,3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67A518A5-8476-4B02-81B4-86B064E53AD7}"/>
              </a:ext>
            </a:extLst>
          </p:cNvPr>
          <p:cNvSpPr txBox="1"/>
          <p:nvPr/>
        </p:nvSpPr>
        <p:spPr>
          <a:xfrm>
            <a:off x="2496241" y="3008337"/>
            <a:ext cx="140335" cy="1128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0,4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BD2A7236-0B4B-4D08-BF88-7659AAF4B721}"/>
              </a:ext>
            </a:extLst>
          </p:cNvPr>
          <p:cNvSpPr txBox="1"/>
          <p:nvPr/>
        </p:nvSpPr>
        <p:spPr>
          <a:xfrm>
            <a:off x="5683062" y="2893675"/>
            <a:ext cx="319405" cy="1128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kontrola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B2A89A34-2329-4CF9-83D4-07C20A294784}"/>
              </a:ext>
            </a:extLst>
          </p:cNvPr>
          <p:cNvSpPr txBox="1"/>
          <p:nvPr/>
        </p:nvSpPr>
        <p:spPr>
          <a:xfrm>
            <a:off x="5683092" y="3136702"/>
            <a:ext cx="74168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na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bazie</a:t>
            </a: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i="1" spc="-10" dirty="0">
                <a:solidFill>
                  <a:srgbClr val="231F20"/>
                </a:solidFill>
                <a:latin typeface="Arial"/>
                <a:cs typeface="Arial"/>
              </a:rPr>
              <a:t>Ecklonia</a:t>
            </a:r>
            <a:r>
              <a:rPr sz="650" i="1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50" i="1" spc="-10" dirty="0">
                <a:solidFill>
                  <a:srgbClr val="231F20"/>
                </a:solidFill>
                <a:latin typeface="Arial"/>
                <a:cs typeface="Arial"/>
              </a:rPr>
              <a:t>maxima</a:t>
            </a:r>
            <a:endParaRPr sz="65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76679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13">
            <a:extLst>
              <a:ext uri="{FF2B5EF4-FFF2-40B4-BE49-F238E27FC236}">
                <a16:creationId xmlns:a16="http://schemas.microsoft.com/office/drawing/2014/main" id="{D3649DC0-98F9-4764-8BCD-3E6A1DEFF80C}"/>
              </a:ext>
            </a:extLst>
          </p:cNvPr>
          <p:cNvGrpSpPr/>
          <p:nvPr/>
        </p:nvGrpSpPr>
        <p:grpSpPr>
          <a:xfrm>
            <a:off x="2766099" y="1497210"/>
            <a:ext cx="3030220" cy="1740535"/>
            <a:chOff x="1388149" y="4507110"/>
            <a:chExt cx="3030220" cy="1740535"/>
          </a:xfrm>
        </p:grpSpPr>
        <p:pic>
          <p:nvPicPr>
            <p:cNvPr id="3" name="object 14">
              <a:extLst>
                <a:ext uri="{FF2B5EF4-FFF2-40B4-BE49-F238E27FC236}">
                  <a16:creationId xmlns:a16="http://schemas.microsoft.com/office/drawing/2014/main" id="{FAA4313E-6C82-45CF-BE94-445AA5C3DA8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8149" y="4507110"/>
              <a:ext cx="3030070" cy="1740140"/>
            </a:xfrm>
            <a:prstGeom prst="rect">
              <a:avLst/>
            </a:prstGeom>
          </p:spPr>
        </p:pic>
        <p:sp>
          <p:nvSpPr>
            <p:cNvPr id="4" name="object 15">
              <a:extLst>
                <a:ext uri="{FF2B5EF4-FFF2-40B4-BE49-F238E27FC236}">
                  <a16:creationId xmlns:a16="http://schemas.microsoft.com/office/drawing/2014/main" id="{F0719D28-F99A-435C-B681-9282B86D3A12}"/>
                </a:ext>
              </a:extLst>
            </p:cNvPr>
            <p:cNvSpPr/>
            <p:nvPr/>
          </p:nvSpPr>
          <p:spPr>
            <a:xfrm>
              <a:off x="1853996" y="5021986"/>
              <a:ext cx="2479675" cy="1094105"/>
            </a:xfrm>
            <a:custGeom>
              <a:avLst/>
              <a:gdLst/>
              <a:ahLst/>
              <a:cxnLst/>
              <a:rect l="l" t="t" r="r" b="b"/>
              <a:pathLst>
                <a:path w="2479675" h="1094104">
                  <a:moveTo>
                    <a:pt x="56883" y="1036828"/>
                  </a:moveTo>
                  <a:lnTo>
                    <a:pt x="0" y="1036828"/>
                  </a:lnTo>
                  <a:lnTo>
                    <a:pt x="0" y="1093711"/>
                  </a:lnTo>
                  <a:lnTo>
                    <a:pt x="56883" y="1093711"/>
                  </a:lnTo>
                  <a:lnTo>
                    <a:pt x="56883" y="1036828"/>
                  </a:lnTo>
                  <a:close/>
                </a:path>
                <a:path w="2479675" h="1094104">
                  <a:moveTo>
                    <a:pt x="954011" y="381596"/>
                  </a:moveTo>
                  <a:lnTo>
                    <a:pt x="897128" y="381596"/>
                  </a:lnTo>
                  <a:lnTo>
                    <a:pt x="897128" y="438480"/>
                  </a:lnTo>
                  <a:lnTo>
                    <a:pt x="954011" y="438480"/>
                  </a:lnTo>
                  <a:lnTo>
                    <a:pt x="954011" y="381596"/>
                  </a:lnTo>
                  <a:close/>
                </a:path>
                <a:path w="2479675" h="1094104">
                  <a:moveTo>
                    <a:pt x="1849678" y="241211"/>
                  </a:moveTo>
                  <a:lnTo>
                    <a:pt x="1792808" y="241211"/>
                  </a:lnTo>
                  <a:lnTo>
                    <a:pt x="1792808" y="298094"/>
                  </a:lnTo>
                  <a:lnTo>
                    <a:pt x="1849678" y="298094"/>
                  </a:lnTo>
                  <a:lnTo>
                    <a:pt x="1849678" y="241211"/>
                  </a:lnTo>
                  <a:close/>
                </a:path>
                <a:path w="2479675" h="1094104">
                  <a:moveTo>
                    <a:pt x="2479675" y="0"/>
                  </a:moveTo>
                  <a:lnTo>
                    <a:pt x="2422804" y="0"/>
                  </a:lnTo>
                  <a:lnTo>
                    <a:pt x="2422804" y="56883"/>
                  </a:lnTo>
                  <a:lnTo>
                    <a:pt x="2479675" y="56883"/>
                  </a:lnTo>
                  <a:lnTo>
                    <a:pt x="24796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16">
            <a:extLst>
              <a:ext uri="{FF2B5EF4-FFF2-40B4-BE49-F238E27FC236}">
                <a16:creationId xmlns:a16="http://schemas.microsoft.com/office/drawing/2014/main" id="{629FD9E4-040D-4AA3-9E53-FDC003B24BBA}"/>
              </a:ext>
            </a:extLst>
          </p:cNvPr>
          <p:cNvSpPr txBox="1"/>
          <p:nvPr/>
        </p:nvSpPr>
        <p:spPr>
          <a:xfrm>
            <a:off x="2349606" y="2133840"/>
            <a:ext cx="118110" cy="244475"/>
          </a:xfrm>
          <a:prstGeom prst="rect">
            <a:avLst/>
          </a:prstGeom>
        </p:spPr>
        <p:txBody>
          <a:bodyPr vert="vert270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SPAD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6" name="object 17">
            <a:extLst>
              <a:ext uri="{FF2B5EF4-FFF2-40B4-BE49-F238E27FC236}">
                <a16:creationId xmlns:a16="http://schemas.microsoft.com/office/drawing/2014/main" id="{20AA0EFA-73F2-4CB7-9077-A792F7F10E05}"/>
              </a:ext>
            </a:extLst>
          </p:cNvPr>
          <p:cNvSpPr txBox="1"/>
          <p:nvPr/>
        </p:nvSpPr>
        <p:spPr>
          <a:xfrm>
            <a:off x="3142687" y="2364742"/>
            <a:ext cx="213995" cy="110489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1100" spc="-310" dirty="0">
                <a:solidFill>
                  <a:srgbClr val="231F20"/>
                </a:solidFill>
                <a:latin typeface="Cambria"/>
                <a:cs typeface="Cambria"/>
              </a:rPr>
              <a:t>▶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7" name="object 18">
            <a:extLst>
              <a:ext uri="{FF2B5EF4-FFF2-40B4-BE49-F238E27FC236}">
                <a16:creationId xmlns:a16="http://schemas.microsoft.com/office/drawing/2014/main" id="{057ECFA8-DA91-4042-BDAF-7ED2B5102190}"/>
              </a:ext>
            </a:extLst>
          </p:cNvPr>
          <p:cNvSpPr txBox="1"/>
          <p:nvPr/>
        </p:nvSpPr>
        <p:spPr>
          <a:xfrm>
            <a:off x="4046686" y="1885990"/>
            <a:ext cx="213995" cy="110489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1100" spc="-310" dirty="0">
                <a:solidFill>
                  <a:srgbClr val="231F20"/>
                </a:solidFill>
                <a:latin typeface="Cambria"/>
                <a:cs typeface="Cambria"/>
              </a:rPr>
              <a:t>▶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8" name="object 19">
            <a:extLst>
              <a:ext uri="{FF2B5EF4-FFF2-40B4-BE49-F238E27FC236}">
                <a16:creationId xmlns:a16="http://schemas.microsoft.com/office/drawing/2014/main" id="{9FC2A2DE-8CE5-4EFE-8FD5-442BB51A02EF}"/>
              </a:ext>
            </a:extLst>
          </p:cNvPr>
          <p:cNvSpPr txBox="1"/>
          <p:nvPr/>
        </p:nvSpPr>
        <p:spPr>
          <a:xfrm>
            <a:off x="4939508" y="1657441"/>
            <a:ext cx="213995" cy="110489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1100" spc="-310" dirty="0">
                <a:solidFill>
                  <a:srgbClr val="231F20"/>
                </a:solidFill>
                <a:latin typeface="Cambria"/>
                <a:cs typeface="Cambria"/>
              </a:rPr>
              <a:t>▶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9" name="object 20">
            <a:extLst>
              <a:ext uri="{FF2B5EF4-FFF2-40B4-BE49-F238E27FC236}">
                <a16:creationId xmlns:a16="http://schemas.microsoft.com/office/drawing/2014/main" id="{8A266061-0061-4A8F-9686-94D7E029704F}"/>
              </a:ext>
            </a:extLst>
          </p:cNvPr>
          <p:cNvSpPr txBox="1"/>
          <p:nvPr/>
        </p:nvSpPr>
        <p:spPr>
          <a:xfrm>
            <a:off x="5565504" y="2320876"/>
            <a:ext cx="213995" cy="110489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1100" spc="-310" dirty="0">
                <a:solidFill>
                  <a:srgbClr val="231F20"/>
                </a:solidFill>
                <a:latin typeface="Cambria"/>
                <a:cs typeface="Cambria"/>
              </a:rPr>
              <a:t>▶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10" name="object 21">
            <a:extLst>
              <a:ext uri="{FF2B5EF4-FFF2-40B4-BE49-F238E27FC236}">
                <a16:creationId xmlns:a16="http://schemas.microsoft.com/office/drawing/2014/main" id="{B4D67340-5B53-4517-A794-6DAA1F2BA1CB}"/>
              </a:ext>
            </a:extLst>
          </p:cNvPr>
          <p:cNvSpPr txBox="1"/>
          <p:nvPr/>
        </p:nvSpPr>
        <p:spPr>
          <a:xfrm>
            <a:off x="2085295" y="2568285"/>
            <a:ext cx="5903005" cy="17594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7205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390</a:t>
            </a:r>
            <a:endParaRPr sz="6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90"/>
              </a:spcBef>
            </a:pPr>
            <a:endParaRPr sz="650" dirty="0">
              <a:latin typeface="Arial MT"/>
              <a:cs typeface="Arial MT"/>
            </a:endParaRPr>
          </a:p>
          <a:p>
            <a:pPr marL="497205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370</a:t>
            </a:r>
            <a:endParaRPr sz="6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40"/>
              </a:spcBef>
            </a:pPr>
            <a:endParaRPr sz="650" dirty="0">
              <a:latin typeface="Arial MT"/>
              <a:cs typeface="Arial MT"/>
            </a:endParaRPr>
          </a:p>
          <a:p>
            <a:pPr marL="497205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350</a:t>
            </a:r>
            <a:endParaRPr sz="650" dirty="0">
              <a:latin typeface="Arial MT"/>
              <a:cs typeface="Arial MT"/>
            </a:endParaRPr>
          </a:p>
          <a:p>
            <a:pPr marL="1021715">
              <a:lnSpc>
                <a:spcPct val="100000"/>
              </a:lnSpc>
              <a:spcBef>
                <a:spcPts val="300"/>
              </a:spcBef>
              <a:tabLst>
                <a:tab pos="1882775" algn="l"/>
                <a:tab pos="2758440" algn="l"/>
              </a:tabLst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26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maja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	8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czerwca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	22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czerwca</a:t>
            </a:r>
            <a:endParaRPr sz="6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55"/>
              </a:spcBef>
            </a:pPr>
            <a:endParaRPr sz="650" dirty="0">
              <a:latin typeface="Arial MT"/>
              <a:cs typeface="Arial MT"/>
            </a:endParaRPr>
          </a:p>
          <a:p>
            <a:pPr marL="427355">
              <a:lnSpc>
                <a:spcPct val="100000"/>
              </a:lnSpc>
            </a:pP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Rys.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2.</a:t>
            </a:r>
            <a:r>
              <a:rPr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oprysku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stymulatorem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wyciągu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i="1" dirty="0">
                <a:solidFill>
                  <a:srgbClr val="231F20"/>
                </a:solidFill>
                <a:latin typeface="Times New Roman"/>
                <a:cs typeface="Times New Roman"/>
              </a:rPr>
              <a:t>Ecklonia</a:t>
            </a:r>
            <a:r>
              <a:rPr sz="1200" i="1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i="1" spc="-10" dirty="0">
                <a:solidFill>
                  <a:srgbClr val="231F20"/>
                </a:solidFill>
                <a:latin typeface="Times New Roman"/>
                <a:cs typeface="Times New Roman"/>
              </a:rPr>
              <a:t>maxima</a:t>
            </a:r>
            <a:endParaRPr sz="1200" dirty="0">
              <a:latin typeface="Times New Roman"/>
              <a:cs typeface="Times New Roman"/>
            </a:endParaRPr>
          </a:p>
          <a:p>
            <a:pPr marL="648335" marR="226060" indent="104139">
              <a:lnSpc>
                <a:spcPct val="100000"/>
              </a:lnSpc>
            </a:pP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wartość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indeksu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zieloności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liścia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jęczmienia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jarego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odmiany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Skarb</a:t>
            </a:r>
            <a:r>
              <a:rPr sz="1200" spc="5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kolejnych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terminach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pomiarów</a:t>
            </a:r>
            <a:r>
              <a:rPr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(termin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aplikacji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stymulatora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11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maja)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Źródło:</a:t>
            </a:r>
            <a:r>
              <a:rPr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231F20"/>
                </a:solidFill>
                <a:latin typeface="Times New Roman"/>
                <a:cs typeface="Times New Roman"/>
              </a:rPr>
              <a:t>opracowanie</a:t>
            </a:r>
            <a:r>
              <a:rPr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własne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1" name="object 22">
            <a:extLst>
              <a:ext uri="{FF2B5EF4-FFF2-40B4-BE49-F238E27FC236}">
                <a16:creationId xmlns:a16="http://schemas.microsoft.com/office/drawing/2014/main" id="{9C033B8D-8E01-4932-991A-4BA03D227914}"/>
              </a:ext>
            </a:extLst>
          </p:cNvPr>
          <p:cNvSpPr txBox="1"/>
          <p:nvPr/>
        </p:nvSpPr>
        <p:spPr>
          <a:xfrm>
            <a:off x="2570318" y="1445936"/>
            <a:ext cx="1631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470</a:t>
            </a: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70"/>
              </a:spcBef>
            </a:pP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450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2" name="object 23">
            <a:extLst>
              <a:ext uri="{FF2B5EF4-FFF2-40B4-BE49-F238E27FC236}">
                <a16:creationId xmlns:a16="http://schemas.microsoft.com/office/drawing/2014/main" id="{986A55C4-B5D7-467A-92CD-4FBE13745B47}"/>
              </a:ext>
            </a:extLst>
          </p:cNvPr>
          <p:cNvSpPr txBox="1"/>
          <p:nvPr/>
        </p:nvSpPr>
        <p:spPr>
          <a:xfrm>
            <a:off x="2570324" y="2292486"/>
            <a:ext cx="16319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410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3" name="object 24">
            <a:extLst>
              <a:ext uri="{FF2B5EF4-FFF2-40B4-BE49-F238E27FC236}">
                <a16:creationId xmlns:a16="http://schemas.microsoft.com/office/drawing/2014/main" id="{40CFFB5E-8E8B-4D90-84E5-50A5C9BB9A37}"/>
              </a:ext>
            </a:extLst>
          </p:cNvPr>
          <p:cNvSpPr txBox="1"/>
          <p:nvPr/>
        </p:nvSpPr>
        <p:spPr>
          <a:xfrm>
            <a:off x="2570337" y="2004881"/>
            <a:ext cx="16319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430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4" name="object 25">
            <a:extLst>
              <a:ext uri="{FF2B5EF4-FFF2-40B4-BE49-F238E27FC236}">
                <a16:creationId xmlns:a16="http://schemas.microsoft.com/office/drawing/2014/main" id="{AAA7AF53-6164-4C78-98AB-A8052B7E5222}"/>
              </a:ext>
            </a:extLst>
          </p:cNvPr>
          <p:cNvSpPr txBox="1"/>
          <p:nvPr/>
        </p:nvSpPr>
        <p:spPr>
          <a:xfrm>
            <a:off x="5823857" y="1975163"/>
            <a:ext cx="31940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kontrola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5" name="object 26">
            <a:extLst>
              <a:ext uri="{FF2B5EF4-FFF2-40B4-BE49-F238E27FC236}">
                <a16:creationId xmlns:a16="http://schemas.microsoft.com/office/drawing/2014/main" id="{4A544298-E7AC-4E15-8467-66BD951CDC6F}"/>
              </a:ext>
            </a:extLst>
          </p:cNvPr>
          <p:cNvSpPr txBox="1"/>
          <p:nvPr/>
        </p:nvSpPr>
        <p:spPr>
          <a:xfrm>
            <a:off x="5823881" y="2317168"/>
            <a:ext cx="741680" cy="224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na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bazie</a:t>
            </a: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i="1" spc="-10" dirty="0">
                <a:solidFill>
                  <a:srgbClr val="231F20"/>
                </a:solidFill>
                <a:latin typeface="Arial"/>
                <a:cs typeface="Arial"/>
              </a:rPr>
              <a:t>Ecklonia</a:t>
            </a:r>
            <a:r>
              <a:rPr sz="650" i="1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50" i="1" spc="-10" dirty="0">
                <a:solidFill>
                  <a:srgbClr val="231F20"/>
                </a:solidFill>
                <a:latin typeface="Arial"/>
                <a:cs typeface="Arial"/>
              </a:rPr>
              <a:t>maxima</a:t>
            </a:r>
            <a:endParaRPr sz="65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097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D291333D-B46C-484B-A500-FAE329A1DBCF}"/>
              </a:ext>
            </a:extLst>
          </p:cNvPr>
          <p:cNvSpPr txBox="1"/>
          <p:nvPr/>
        </p:nvSpPr>
        <p:spPr>
          <a:xfrm>
            <a:off x="838384" y="4349968"/>
            <a:ext cx="7619816" cy="22672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41805" marR="552450" indent="-1181735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Fot.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1.</a:t>
            </a:r>
            <a:r>
              <a:rPr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stymulatora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kwasów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humusowych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przyrost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korzeni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fazie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kłoszenia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pszenicy</a:t>
            </a:r>
            <a:endParaRPr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Źródło: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opracowanie</a:t>
            </a:r>
            <a:r>
              <a:rPr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własne</a:t>
            </a:r>
            <a:endParaRPr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dirty="0">
              <a:latin typeface="Times New Roman"/>
              <a:cs typeface="Times New Roman"/>
            </a:endParaRPr>
          </a:p>
          <a:p>
            <a:pPr marL="12700" marR="5080" indent="179705" algn="just">
              <a:lnSpc>
                <a:spcPct val="100000"/>
              </a:lnSpc>
            </a:pPr>
            <a:r>
              <a:rPr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Oprysk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badany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preparatem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stymulował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korzen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pszenic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spc="-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fazie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kłosze-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ni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mas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korzen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rośli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traktowanyc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stymulatore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był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większ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rośli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kontrolnych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 60% (fot. 1, rys. 3). Rośliny nagromadzały również więcej biomasy nadziemnej.</a:t>
            </a:r>
            <a:endParaRPr dirty="0">
              <a:latin typeface="Times New Roman"/>
              <a:cs typeface="Times New Roman"/>
            </a:endParaRPr>
          </a:p>
        </p:txBody>
      </p:sp>
      <p:grpSp>
        <p:nvGrpSpPr>
          <p:cNvPr id="3" name="object 5">
            <a:extLst>
              <a:ext uri="{FF2B5EF4-FFF2-40B4-BE49-F238E27FC236}">
                <a16:creationId xmlns:a16="http://schemas.microsoft.com/office/drawing/2014/main" id="{5F2C1C2E-0535-401F-93D5-53B25CD40621}"/>
              </a:ext>
            </a:extLst>
          </p:cNvPr>
          <p:cNvGrpSpPr/>
          <p:nvPr/>
        </p:nvGrpSpPr>
        <p:grpSpPr>
          <a:xfrm>
            <a:off x="720001" y="1026000"/>
            <a:ext cx="7198449" cy="3222150"/>
            <a:chOff x="720001" y="1026000"/>
            <a:chExt cx="4680585" cy="1749425"/>
          </a:xfrm>
        </p:grpSpPr>
        <p:pic>
          <p:nvPicPr>
            <p:cNvPr id="4" name="object 6">
              <a:extLst>
                <a:ext uri="{FF2B5EF4-FFF2-40B4-BE49-F238E27FC236}">
                  <a16:creationId xmlns:a16="http://schemas.microsoft.com/office/drawing/2014/main" id="{E588CD5F-9498-4641-8A27-07658293396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0001" y="1026000"/>
              <a:ext cx="4679999" cy="1352939"/>
            </a:xfrm>
            <a:prstGeom prst="rect">
              <a:avLst/>
            </a:prstGeom>
          </p:spPr>
        </p:pic>
        <p:sp>
          <p:nvSpPr>
            <p:cNvPr id="5" name="object 7">
              <a:extLst>
                <a:ext uri="{FF2B5EF4-FFF2-40B4-BE49-F238E27FC236}">
                  <a16:creationId xmlns:a16="http://schemas.microsoft.com/office/drawing/2014/main" id="{D97F7FC3-AF8C-4D36-AD2D-7E6518B281BA}"/>
                </a:ext>
              </a:extLst>
            </p:cNvPr>
            <p:cNvSpPr/>
            <p:nvPr/>
          </p:nvSpPr>
          <p:spPr>
            <a:xfrm>
              <a:off x="720001" y="2342934"/>
              <a:ext cx="4680585" cy="432434"/>
            </a:xfrm>
            <a:custGeom>
              <a:avLst/>
              <a:gdLst/>
              <a:ahLst/>
              <a:cxnLst/>
              <a:rect l="l" t="t" r="r" b="b"/>
              <a:pathLst>
                <a:path w="4680585" h="432435">
                  <a:moveTo>
                    <a:pt x="4680000" y="0"/>
                  </a:moveTo>
                  <a:lnTo>
                    <a:pt x="0" y="0"/>
                  </a:lnTo>
                  <a:lnTo>
                    <a:pt x="0" y="432003"/>
                  </a:lnTo>
                  <a:lnTo>
                    <a:pt x="4680000" y="432003"/>
                  </a:lnTo>
                  <a:lnTo>
                    <a:pt x="468000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8">
            <a:extLst>
              <a:ext uri="{FF2B5EF4-FFF2-40B4-BE49-F238E27FC236}">
                <a16:creationId xmlns:a16="http://schemas.microsoft.com/office/drawing/2014/main" id="{C354840E-3FF8-468D-8752-7C2CF12A67CB}"/>
              </a:ext>
            </a:extLst>
          </p:cNvPr>
          <p:cNvSpPr txBox="1"/>
          <p:nvPr/>
        </p:nvSpPr>
        <p:spPr>
          <a:xfrm>
            <a:off x="1666392" y="3791071"/>
            <a:ext cx="296545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Kontrola</a:t>
            </a:r>
            <a:endParaRPr sz="600" dirty="0">
              <a:latin typeface="Arial MT"/>
              <a:cs typeface="Arial MT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id="{5CF2A97B-05FB-48EA-AD23-62E900B94F38}"/>
              </a:ext>
            </a:extLst>
          </p:cNvPr>
          <p:cNvSpPr txBox="1"/>
          <p:nvPr/>
        </p:nvSpPr>
        <p:spPr>
          <a:xfrm>
            <a:off x="6096000" y="3640893"/>
            <a:ext cx="11137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305" marR="159385" algn="ctr">
              <a:lnSpc>
                <a:spcPct val="100000"/>
              </a:lnSpc>
              <a:spcBef>
                <a:spcPts val="100"/>
              </a:spcBef>
            </a:pP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Biostymulator</a:t>
            </a:r>
            <a:r>
              <a:rPr sz="600" spc="-4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na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bazie,</a:t>
            </a:r>
            <a:r>
              <a:rPr sz="600" spc="50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kwasów</a:t>
            </a:r>
            <a:r>
              <a:rPr sz="600" spc="1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humusowych,</a:t>
            </a:r>
            <a:endParaRPr sz="600" dirty="0">
              <a:latin typeface="Arial MT"/>
              <a:cs typeface="Arial MT"/>
            </a:endParaRPr>
          </a:p>
          <a:p>
            <a:pPr marR="5080" algn="ctr">
              <a:lnSpc>
                <a:spcPct val="100000"/>
              </a:lnSpc>
            </a:pPr>
            <a:r>
              <a:rPr sz="600" spc="-45" dirty="0">
                <a:solidFill>
                  <a:srgbClr val="231F20"/>
                </a:solidFill>
                <a:latin typeface="Arial MT"/>
                <a:cs typeface="Arial MT"/>
              </a:rPr>
              <a:t>nawożenie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 NPK</a:t>
            </a:r>
            <a:r>
              <a:rPr sz="600" spc="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mniejsze</a:t>
            </a:r>
            <a:r>
              <a:rPr sz="600" spc="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o</a:t>
            </a:r>
            <a:r>
              <a:rPr sz="600" spc="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50%</a:t>
            </a:r>
            <a:endParaRPr sz="600" dirty="0">
              <a:latin typeface="Arial MT"/>
              <a:cs typeface="Arial MT"/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id="{FD6B343E-1FA0-4348-9D41-B62D4326C812}"/>
              </a:ext>
            </a:extLst>
          </p:cNvPr>
          <p:cNvSpPr txBox="1"/>
          <p:nvPr/>
        </p:nvSpPr>
        <p:spPr>
          <a:xfrm>
            <a:off x="3812680" y="3619812"/>
            <a:ext cx="10121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Biostymulator</a:t>
            </a:r>
            <a:r>
              <a:rPr sz="600" spc="-4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na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bazie</a:t>
            </a:r>
            <a:r>
              <a:rPr sz="600" spc="50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kwasów</a:t>
            </a:r>
            <a:r>
              <a:rPr sz="600" spc="1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humusowych,</a:t>
            </a:r>
            <a:r>
              <a:rPr sz="600" spc="50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standardowe</a:t>
            </a:r>
            <a:r>
              <a:rPr sz="600" spc="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45" dirty="0">
                <a:solidFill>
                  <a:srgbClr val="231F20"/>
                </a:solidFill>
                <a:latin typeface="Arial MT"/>
                <a:cs typeface="Arial MT"/>
              </a:rPr>
              <a:t>nawożenie</a:t>
            </a:r>
            <a:r>
              <a:rPr sz="600" spc="2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NPK</a:t>
            </a:r>
            <a:endParaRPr sz="6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4066697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3A0A3B8E-C240-487D-9766-00BE8AF007CA}"/>
              </a:ext>
            </a:extLst>
          </p:cNvPr>
          <p:cNvSpPr/>
          <p:nvPr/>
        </p:nvSpPr>
        <p:spPr>
          <a:xfrm>
            <a:off x="482600" y="742593"/>
            <a:ext cx="72453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nowoczesne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uprawi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rośli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biostymulator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stanowi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ą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jede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1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0" dirty="0">
                <a:solidFill>
                  <a:srgbClr val="231F20"/>
                </a:solidFill>
                <a:latin typeface="Times New Roman"/>
                <a:cs typeface="Times New Roman"/>
              </a:rPr>
              <a:t>elementów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agrotechniki,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który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obok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nawożenia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ochrony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może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wpływać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pozytywnie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wielkość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jakość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plonów.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Mnogoś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ć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produktów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działaniu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regulacyjno-stymulującym ora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bardz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szybk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zachodząc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innowacj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ic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produkcj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ora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stosowani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powodują,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że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regulacje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prawne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nadążają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tempem,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jakim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rozwija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się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rynek</a:t>
            </a:r>
            <a:r>
              <a:rPr lang="pl-PL" spc="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biostymu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latoró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Szacuje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się,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że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krajach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Unii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Europejskiej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obrocie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znajduje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się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obecnie około tysiąca tego typu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preparató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 a na rynku krajowym około dwustu.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iększość z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nich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wprowadzona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została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obrotu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terenie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Rzeczpospolitej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Polskiej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pod- stawie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art.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5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ustawy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nawozach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nawożeniu,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który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umożliwia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swobodną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dystrybucję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nawozów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środków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wspomagających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uprawę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wyprodukowanych</a:t>
            </a:r>
            <a:r>
              <a:rPr lang="pl-PL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 terenie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UE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pomiędzy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państwami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członkowskimi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bądź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należącymi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Europejskiego 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Stowarzyszeni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olneg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Hadl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(EFTA)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po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warunkie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20" dirty="0">
                <a:solidFill>
                  <a:srgbClr val="231F20"/>
                </a:solidFill>
                <a:latin typeface="Times New Roman"/>
                <a:cs typeface="Times New Roman"/>
              </a:rPr>
              <a:t>spełnieni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krajowych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wymagań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zakresie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ich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jakości.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814577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1">
            <a:extLst>
              <a:ext uri="{FF2B5EF4-FFF2-40B4-BE49-F238E27FC236}">
                <a16:creationId xmlns:a16="http://schemas.microsoft.com/office/drawing/2014/main" id="{6A18358E-3791-4ED9-B02E-7D3FD01B2C7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24137" y="697485"/>
            <a:ext cx="2996449" cy="1952934"/>
          </a:xfrm>
          <a:prstGeom prst="rect">
            <a:avLst/>
          </a:prstGeom>
        </p:spPr>
      </p:pic>
      <p:sp>
        <p:nvSpPr>
          <p:cNvPr id="3" name="object 12">
            <a:extLst>
              <a:ext uri="{FF2B5EF4-FFF2-40B4-BE49-F238E27FC236}">
                <a16:creationId xmlns:a16="http://schemas.microsoft.com/office/drawing/2014/main" id="{CC12940C-3828-4B1C-8EFD-874F450B8697}"/>
              </a:ext>
            </a:extLst>
          </p:cNvPr>
          <p:cNvSpPr txBox="1"/>
          <p:nvPr/>
        </p:nvSpPr>
        <p:spPr>
          <a:xfrm>
            <a:off x="2345610" y="2705735"/>
            <a:ext cx="6157039" cy="10336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917575" algn="ctr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solidFill>
                  <a:srgbClr val="231F20"/>
                </a:solidFill>
                <a:latin typeface="Arial MT"/>
                <a:cs typeface="Arial MT"/>
              </a:rPr>
              <a:t>Kombinacja</a:t>
            </a:r>
            <a:endParaRPr sz="700" dirty="0">
              <a:latin typeface="Arial MT"/>
              <a:cs typeface="Arial MT"/>
            </a:endParaRPr>
          </a:p>
          <a:p>
            <a:pPr marL="1741805" marR="192405" indent="-1546225">
              <a:lnSpc>
                <a:spcPct val="100000"/>
              </a:lnSpc>
              <a:spcBef>
                <a:spcPts val="675"/>
              </a:spcBef>
            </a:pP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Rys.</a:t>
            </a:r>
            <a:r>
              <a:rPr sz="14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3.</a:t>
            </a:r>
            <a:r>
              <a:rPr sz="14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sz="14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stymulatora</a:t>
            </a:r>
            <a:r>
              <a:rPr sz="14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sz="14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Times New Roman"/>
                <a:cs typeface="Times New Roman"/>
              </a:rPr>
              <a:t>APOL-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HUMUS</a:t>
            </a:r>
            <a:r>
              <a:rPr sz="14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z="14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wielkość</a:t>
            </a:r>
            <a:r>
              <a:rPr sz="14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plonów</a:t>
            </a:r>
            <a:r>
              <a:rPr sz="14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suchej</a:t>
            </a:r>
            <a:r>
              <a:rPr sz="14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masy</a:t>
            </a:r>
            <a:r>
              <a:rPr sz="14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Times New Roman"/>
                <a:cs typeface="Times New Roman"/>
              </a:rPr>
              <a:t>korzeni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14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fazie</a:t>
            </a:r>
            <a:r>
              <a:rPr sz="14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kłoszenia</a:t>
            </a:r>
            <a:r>
              <a:rPr sz="14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Times New Roman"/>
                <a:cs typeface="Times New Roman"/>
              </a:rPr>
              <a:t>pszenicy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Źródło:</a:t>
            </a:r>
            <a:r>
              <a:rPr sz="14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231F20"/>
                </a:solidFill>
                <a:latin typeface="Times New Roman"/>
                <a:cs typeface="Times New Roman"/>
              </a:rPr>
              <a:t>opracowanie</a:t>
            </a:r>
            <a:r>
              <a:rPr sz="14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Times New Roman"/>
                <a:cs typeface="Times New Roman"/>
              </a:rPr>
              <a:t>własne</a:t>
            </a: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900" dirty="0">
              <a:latin typeface="Times New Roman"/>
              <a:cs typeface="Times New Roman"/>
            </a:endParaRPr>
          </a:p>
        </p:txBody>
      </p:sp>
      <p:sp>
        <p:nvSpPr>
          <p:cNvPr id="4" name="object 13">
            <a:extLst>
              <a:ext uri="{FF2B5EF4-FFF2-40B4-BE49-F238E27FC236}">
                <a16:creationId xmlns:a16="http://schemas.microsoft.com/office/drawing/2014/main" id="{EB3074D4-85F6-4F3E-94FD-FCB7DFE69031}"/>
              </a:ext>
            </a:extLst>
          </p:cNvPr>
          <p:cNvSpPr txBox="1"/>
          <p:nvPr/>
        </p:nvSpPr>
        <p:spPr>
          <a:xfrm>
            <a:off x="2480131" y="1579417"/>
            <a:ext cx="125095" cy="202565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700" spc="-20" dirty="0">
                <a:solidFill>
                  <a:srgbClr val="231F20"/>
                </a:solidFill>
                <a:latin typeface="Arial MT"/>
                <a:cs typeface="Arial MT"/>
              </a:rPr>
              <a:t>g/m</a:t>
            </a:r>
            <a:r>
              <a:rPr sz="600" spc="-30" baseline="34722" dirty="0">
                <a:solidFill>
                  <a:srgbClr val="231F20"/>
                </a:solidFill>
                <a:latin typeface="Arial MT"/>
                <a:cs typeface="Arial MT"/>
              </a:rPr>
              <a:t>2</a:t>
            </a:r>
            <a:endParaRPr sz="600" baseline="34722">
              <a:latin typeface="Arial MT"/>
              <a:cs typeface="Arial MT"/>
            </a:endParaRPr>
          </a:p>
        </p:txBody>
      </p:sp>
      <p:sp>
        <p:nvSpPr>
          <p:cNvPr id="5" name="object 14">
            <a:extLst>
              <a:ext uri="{FF2B5EF4-FFF2-40B4-BE49-F238E27FC236}">
                <a16:creationId xmlns:a16="http://schemas.microsoft.com/office/drawing/2014/main" id="{5EF2507C-2E24-4969-A66D-0DE7E20BD35C}"/>
              </a:ext>
            </a:extLst>
          </p:cNvPr>
          <p:cNvSpPr txBox="1"/>
          <p:nvPr/>
        </p:nvSpPr>
        <p:spPr>
          <a:xfrm>
            <a:off x="2664179" y="646463"/>
            <a:ext cx="117475" cy="656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70</a:t>
            </a: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70"/>
              </a:spcBef>
            </a:pP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60</a:t>
            </a: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60"/>
              </a:spcBef>
            </a:pP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50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B117E50D-CEC1-4609-978F-F154EE2B028E}"/>
              </a:ext>
            </a:extLst>
          </p:cNvPr>
          <p:cNvSpPr txBox="1"/>
          <p:nvPr/>
        </p:nvSpPr>
        <p:spPr>
          <a:xfrm>
            <a:off x="2664230" y="2289869"/>
            <a:ext cx="117475" cy="400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10</a:t>
            </a: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40"/>
              </a:spcBef>
            </a:pPr>
            <a:endParaRPr sz="650">
              <a:latin typeface="Arial MT"/>
              <a:cs typeface="Arial MT"/>
            </a:endParaRPr>
          </a:p>
          <a:p>
            <a:pPr marL="58419">
              <a:lnSpc>
                <a:spcPct val="100000"/>
              </a:lnSpc>
            </a:pPr>
            <a:r>
              <a:rPr sz="650" spc="-50" dirty="0">
                <a:solidFill>
                  <a:srgbClr val="231F20"/>
                </a:solidFill>
                <a:latin typeface="Arial MT"/>
                <a:cs typeface="Arial MT"/>
              </a:rPr>
              <a:t>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2D671474-BE76-4FA8-A32E-E6D763311087}"/>
              </a:ext>
            </a:extLst>
          </p:cNvPr>
          <p:cNvSpPr txBox="1"/>
          <p:nvPr/>
        </p:nvSpPr>
        <p:spPr>
          <a:xfrm>
            <a:off x="2664210" y="2014482"/>
            <a:ext cx="11747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20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8" name="object 17">
            <a:extLst>
              <a:ext uri="{FF2B5EF4-FFF2-40B4-BE49-F238E27FC236}">
                <a16:creationId xmlns:a16="http://schemas.microsoft.com/office/drawing/2014/main" id="{4247F76F-25E8-4E46-8CE8-EA77200D44A2}"/>
              </a:ext>
            </a:extLst>
          </p:cNvPr>
          <p:cNvSpPr txBox="1"/>
          <p:nvPr/>
        </p:nvSpPr>
        <p:spPr>
          <a:xfrm>
            <a:off x="2664236" y="1741819"/>
            <a:ext cx="11747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9" name="object 18">
            <a:extLst>
              <a:ext uri="{FF2B5EF4-FFF2-40B4-BE49-F238E27FC236}">
                <a16:creationId xmlns:a16="http://schemas.microsoft.com/office/drawing/2014/main" id="{B4A43736-FEE4-4625-B8B9-1A0FFF5D2A31}"/>
              </a:ext>
            </a:extLst>
          </p:cNvPr>
          <p:cNvSpPr txBox="1"/>
          <p:nvPr/>
        </p:nvSpPr>
        <p:spPr>
          <a:xfrm>
            <a:off x="2664208" y="1466020"/>
            <a:ext cx="11747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0" name="object 19">
            <a:extLst>
              <a:ext uri="{FF2B5EF4-FFF2-40B4-BE49-F238E27FC236}">
                <a16:creationId xmlns:a16="http://schemas.microsoft.com/office/drawing/2014/main" id="{BB9624F8-8876-4902-85EF-B8F58F2EAA11}"/>
              </a:ext>
            </a:extLst>
          </p:cNvPr>
          <p:cNvSpPr txBox="1"/>
          <p:nvPr/>
        </p:nvSpPr>
        <p:spPr>
          <a:xfrm>
            <a:off x="5821423" y="1447528"/>
            <a:ext cx="31940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kontrola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1" name="object 20">
            <a:extLst>
              <a:ext uri="{FF2B5EF4-FFF2-40B4-BE49-F238E27FC236}">
                <a16:creationId xmlns:a16="http://schemas.microsoft.com/office/drawing/2014/main" id="{263912E7-2EE4-4211-8F42-E81F115EAEDC}"/>
              </a:ext>
            </a:extLst>
          </p:cNvPr>
          <p:cNvSpPr txBox="1"/>
          <p:nvPr/>
        </p:nvSpPr>
        <p:spPr>
          <a:xfrm>
            <a:off x="5821429" y="1717549"/>
            <a:ext cx="1108710" cy="479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APOL-HUMUS,</a:t>
            </a: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standardowe</a:t>
            </a:r>
            <a:r>
              <a:rPr sz="650" spc="2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45" dirty="0">
                <a:solidFill>
                  <a:srgbClr val="231F20"/>
                </a:solidFill>
                <a:latin typeface="Arial MT"/>
                <a:cs typeface="Arial MT"/>
              </a:rPr>
              <a:t>nawożenie</a:t>
            </a:r>
            <a:r>
              <a:rPr sz="650" spc="2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NPK</a:t>
            </a: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APOL-HUMUS,</a:t>
            </a: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50%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dawki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 NPK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C51778A0-EB16-4B4D-8D1C-34B1697B92BB}"/>
              </a:ext>
            </a:extLst>
          </p:cNvPr>
          <p:cNvSpPr/>
          <p:nvPr/>
        </p:nvSpPr>
        <p:spPr>
          <a:xfrm>
            <a:off x="342900" y="3838308"/>
            <a:ext cx="86296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179705" algn="just"/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Rośliny</a:t>
            </a:r>
            <a:r>
              <a:rPr lang="pl-PL" spc="2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traktowane</a:t>
            </a:r>
            <a:r>
              <a:rPr lang="pl-PL" spc="2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stymulatorem</a:t>
            </a:r>
            <a:r>
              <a:rPr lang="pl-PL" spc="2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charakteryzowały</a:t>
            </a:r>
            <a:r>
              <a:rPr lang="pl-PL" spc="2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się</a:t>
            </a:r>
            <a:r>
              <a:rPr lang="pl-PL" spc="2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większym</a:t>
            </a:r>
            <a:r>
              <a:rPr lang="pl-PL" spc="2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wigorem,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liście</a:t>
            </a:r>
            <a:r>
              <a:rPr lang="pl-PL" spc="25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pozostawały</a:t>
            </a:r>
            <a:r>
              <a:rPr lang="pl-PL" spc="2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dłużej</a:t>
            </a:r>
            <a:r>
              <a:rPr lang="pl-PL" spc="2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zielone</a:t>
            </a:r>
            <a:r>
              <a:rPr lang="pl-PL" spc="2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2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skutek</a:t>
            </a:r>
            <a:r>
              <a:rPr lang="pl-PL" spc="2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zwiększenia</a:t>
            </a:r>
            <a:r>
              <a:rPr lang="pl-PL" spc="2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zawartości</a:t>
            </a:r>
            <a:r>
              <a:rPr lang="pl-PL" spc="2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chlorofilu.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efekcie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dłużej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wykazywały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aktywność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fotosyntetyczną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co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przełożyło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się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zwyżkę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plonów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ziarna.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obiekcie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kontrolnym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plony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ziarna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pszenicy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osiągnęły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5,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6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t/ha,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takie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 same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plony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uzyskano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obiekcie,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którym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zredukowano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połowę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nawożenie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NPK,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al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traktowan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stymulatorem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Aplikacj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stymulator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prz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spc="1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standardowym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nawożeniu mineralnym pozwoliła na uzyskanie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plonó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 poziomie 6,2 t/ha.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29988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1D799DC6-B464-4C53-8061-48CEFFFB7C04}"/>
              </a:ext>
            </a:extLst>
          </p:cNvPr>
          <p:cNvSpPr txBox="1"/>
          <p:nvPr/>
        </p:nvSpPr>
        <p:spPr>
          <a:xfrm>
            <a:off x="1225962" y="4226001"/>
            <a:ext cx="7022688" cy="11592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7329" marR="5080" indent="-20701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Fot.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2.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stymulatora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aminokwasów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rozwój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systemu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korzeniowego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rzepaku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ozimego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21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dni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po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aplikacji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pierwszej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dawki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preparatu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(pobór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prób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października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2013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r.)</a:t>
            </a:r>
            <a:endParaRPr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Źródło: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opracowanie</a:t>
            </a:r>
            <a:r>
              <a:rPr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własne</a:t>
            </a:r>
            <a:endParaRPr dirty="0">
              <a:latin typeface="Times New Roman"/>
              <a:cs typeface="Times New Roman"/>
            </a:endParaRPr>
          </a:p>
        </p:txBody>
      </p:sp>
      <p:grpSp>
        <p:nvGrpSpPr>
          <p:cNvPr id="3" name="object 7">
            <a:extLst>
              <a:ext uri="{FF2B5EF4-FFF2-40B4-BE49-F238E27FC236}">
                <a16:creationId xmlns:a16="http://schemas.microsoft.com/office/drawing/2014/main" id="{8B46CFF0-E594-4612-B112-E513E5E7B8B3}"/>
              </a:ext>
            </a:extLst>
          </p:cNvPr>
          <p:cNvGrpSpPr/>
          <p:nvPr/>
        </p:nvGrpSpPr>
        <p:grpSpPr>
          <a:xfrm>
            <a:off x="1682751" y="892266"/>
            <a:ext cx="5743486" cy="3133634"/>
            <a:chOff x="720001" y="5154002"/>
            <a:chExt cx="4680585" cy="2133600"/>
          </a:xfrm>
        </p:grpSpPr>
        <p:pic>
          <p:nvPicPr>
            <p:cNvPr id="4" name="object 8">
              <a:extLst>
                <a:ext uri="{FF2B5EF4-FFF2-40B4-BE49-F238E27FC236}">
                  <a16:creationId xmlns:a16="http://schemas.microsoft.com/office/drawing/2014/main" id="{35294C2A-BCDE-4B0F-A674-CBC9751684D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0001" y="5154002"/>
              <a:ext cx="4680000" cy="1702790"/>
            </a:xfrm>
            <a:prstGeom prst="rect">
              <a:avLst/>
            </a:prstGeom>
          </p:spPr>
        </p:pic>
        <p:sp>
          <p:nvSpPr>
            <p:cNvPr id="5" name="object 9">
              <a:extLst>
                <a:ext uri="{FF2B5EF4-FFF2-40B4-BE49-F238E27FC236}">
                  <a16:creationId xmlns:a16="http://schemas.microsoft.com/office/drawing/2014/main" id="{21B5AE7D-0077-48C9-8B1E-B676DBD8ED26}"/>
                </a:ext>
              </a:extLst>
            </p:cNvPr>
            <p:cNvSpPr/>
            <p:nvPr/>
          </p:nvSpPr>
          <p:spPr>
            <a:xfrm>
              <a:off x="720001" y="6855002"/>
              <a:ext cx="4680585" cy="432434"/>
            </a:xfrm>
            <a:custGeom>
              <a:avLst/>
              <a:gdLst/>
              <a:ahLst/>
              <a:cxnLst/>
              <a:rect l="l" t="t" r="r" b="b"/>
              <a:pathLst>
                <a:path w="4680585" h="432434">
                  <a:moveTo>
                    <a:pt x="4680000" y="0"/>
                  </a:moveTo>
                  <a:lnTo>
                    <a:pt x="0" y="0"/>
                  </a:lnTo>
                  <a:lnTo>
                    <a:pt x="0" y="432003"/>
                  </a:lnTo>
                  <a:lnTo>
                    <a:pt x="4680000" y="432003"/>
                  </a:lnTo>
                  <a:lnTo>
                    <a:pt x="468000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10">
            <a:extLst>
              <a:ext uri="{FF2B5EF4-FFF2-40B4-BE49-F238E27FC236}">
                <a16:creationId xmlns:a16="http://schemas.microsoft.com/office/drawing/2014/main" id="{1FF03267-AEBC-46B1-8C4B-AF37DBA7C2F6}"/>
              </a:ext>
            </a:extLst>
          </p:cNvPr>
          <p:cNvSpPr txBox="1"/>
          <p:nvPr/>
        </p:nvSpPr>
        <p:spPr>
          <a:xfrm rot="10800000" flipV="1">
            <a:off x="2228850" y="3540932"/>
            <a:ext cx="374650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Kontrola</a:t>
            </a:r>
            <a:endParaRPr sz="600" dirty="0">
              <a:latin typeface="Arial MT"/>
              <a:cs typeface="Arial MT"/>
            </a:endParaRPr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42C504BF-ED01-4549-9379-59D258F091C6}"/>
              </a:ext>
            </a:extLst>
          </p:cNvPr>
          <p:cNvSpPr txBox="1"/>
          <p:nvPr/>
        </p:nvSpPr>
        <p:spPr>
          <a:xfrm>
            <a:off x="3380516" y="3489053"/>
            <a:ext cx="81343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62865">
              <a:lnSpc>
                <a:spcPct val="100000"/>
              </a:lnSpc>
              <a:spcBef>
                <a:spcPts val="100"/>
              </a:spcBef>
            </a:pP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na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bazie</a:t>
            </a:r>
            <a:r>
              <a:rPr sz="600" spc="50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aminokwasów</a:t>
            </a:r>
            <a:r>
              <a:rPr sz="60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(5,0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00" dirty="0">
              <a:latin typeface="Arial MT"/>
              <a:cs typeface="Arial MT"/>
            </a:endParaRPr>
          </a:p>
        </p:txBody>
      </p:sp>
      <p:sp>
        <p:nvSpPr>
          <p:cNvPr id="8" name="object 12">
            <a:extLst>
              <a:ext uri="{FF2B5EF4-FFF2-40B4-BE49-F238E27FC236}">
                <a16:creationId xmlns:a16="http://schemas.microsoft.com/office/drawing/2014/main" id="{B5E1E007-F409-4688-A272-75A9F80EA621}"/>
              </a:ext>
            </a:extLst>
          </p:cNvPr>
          <p:cNvSpPr txBox="1"/>
          <p:nvPr/>
        </p:nvSpPr>
        <p:spPr>
          <a:xfrm>
            <a:off x="4970967" y="3494799"/>
            <a:ext cx="81343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62865">
              <a:lnSpc>
                <a:spcPct val="100000"/>
              </a:lnSpc>
              <a:spcBef>
                <a:spcPts val="100"/>
              </a:spcBef>
            </a:pP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na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bazie</a:t>
            </a:r>
            <a:r>
              <a:rPr sz="600" spc="50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aminokwasów</a:t>
            </a:r>
            <a:r>
              <a:rPr sz="60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(6,0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00">
              <a:latin typeface="Arial MT"/>
              <a:cs typeface="Arial MT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0CADE284-2859-43E7-AC81-4D9BDBC437F9}"/>
              </a:ext>
            </a:extLst>
          </p:cNvPr>
          <p:cNvSpPr txBox="1"/>
          <p:nvPr/>
        </p:nvSpPr>
        <p:spPr>
          <a:xfrm>
            <a:off x="6407600" y="3489052"/>
            <a:ext cx="855344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84455">
              <a:lnSpc>
                <a:spcPct val="100000"/>
              </a:lnSpc>
              <a:spcBef>
                <a:spcPts val="100"/>
              </a:spcBef>
            </a:pP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na</a:t>
            </a:r>
            <a:r>
              <a:rPr sz="600" spc="-2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bazie</a:t>
            </a:r>
            <a:r>
              <a:rPr sz="600" spc="50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aminokwasów </a:t>
            </a:r>
            <a:r>
              <a:rPr sz="600" dirty="0">
                <a:solidFill>
                  <a:srgbClr val="231F20"/>
                </a:solidFill>
                <a:latin typeface="Arial MT"/>
                <a:cs typeface="Arial MT"/>
              </a:rPr>
              <a:t>(12,0</a:t>
            </a:r>
            <a:r>
              <a:rPr sz="60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187729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1">
            <a:extLst>
              <a:ext uri="{FF2B5EF4-FFF2-40B4-BE49-F238E27FC236}">
                <a16:creationId xmlns:a16="http://schemas.microsoft.com/office/drawing/2014/main" id="{2631AA3F-F9F6-4E82-91C6-CB4527D3980B}"/>
              </a:ext>
            </a:extLst>
          </p:cNvPr>
          <p:cNvSpPr txBox="1"/>
          <p:nvPr/>
        </p:nvSpPr>
        <p:spPr>
          <a:xfrm>
            <a:off x="960120" y="3874515"/>
            <a:ext cx="7053580" cy="8822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2555" marR="5080" indent="-97155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Rys.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4.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stymulatora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aminokwasów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przyrost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suchej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masy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korzeni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rzepaku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terminach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poboru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prób</a:t>
            </a:r>
            <a:endParaRPr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Źródło: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opracowanie</a:t>
            </a:r>
            <a:r>
              <a:rPr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własne</a:t>
            </a:r>
            <a:endParaRPr dirty="0">
              <a:latin typeface="Times New Roman"/>
              <a:cs typeface="Times New Roman"/>
            </a:endParaRPr>
          </a:p>
        </p:txBody>
      </p:sp>
      <p:pic>
        <p:nvPicPr>
          <p:cNvPr id="3" name="object 22">
            <a:extLst>
              <a:ext uri="{FF2B5EF4-FFF2-40B4-BE49-F238E27FC236}">
                <a16:creationId xmlns:a16="http://schemas.microsoft.com/office/drawing/2014/main" id="{71608D0C-835F-415A-B829-4E37381FEDD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92372" y="982167"/>
            <a:ext cx="2879265" cy="1812531"/>
          </a:xfrm>
          <a:prstGeom prst="rect">
            <a:avLst/>
          </a:prstGeom>
        </p:spPr>
      </p:pic>
      <p:sp>
        <p:nvSpPr>
          <p:cNvPr id="4" name="object 23">
            <a:extLst>
              <a:ext uri="{FF2B5EF4-FFF2-40B4-BE49-F238E27FC236}">
                <a16:creationId xmlns:a16="http://schemas.microsoft.com/office/drawing/2014/main" id="{738BFD6D-41B8-42DE-916F-F4FE4C61CCA6}"/>
              </a:ext>
            </a:extLst>
          </p:cNvPr>
          <p:cNvSpPr txBox="1"/>
          <p:nvPr/>
        </p:nvSpPr>
        <p:spPr>
          <a:xfrm>
            <a:off x="2277619" y="933956"/>
            <a:ext cx="163195" cy="418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160</a:t>
            </a: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140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5" name="object 24">
            <a:extLst>
              <a:ext uri="{FF2B5EF4-FFF2-40B4-BE49-F238E27FC236}">
                <a16:creationId xmlns:a16="http://schemas.microsoft.com/office/drawing/2014/main" id="{584D936D-7636-4044-9445-71BD4FE1A0D6}"/>
              </a:ext>
            </a:extLst>
          </p:cNvPr>
          <p:cNvSpPr txBox="1"/>
          <p:nvPr/>
        </p:nvSpPr>
        <p:spPr>
          <a:xfrm>
            <a:off x="2323550" y="2391954"/>
            <a:ext cx="117475" cy="418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60</a:t>
            </a: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6" name="object 25">
            <a:extLst>
              <a:ext uri="{FF2B5EF4-FFF2-40B4-BE49-F238E27FC236}">
                <a16:creationId xmlns:a16="http://schemas.microsoft.com/office/drawing/2014/main" id="{62B22F19-D568-47C0-8513-23A1FEE82B7F}"/>
              </a:ext>
            </a:extLst>
          </p:cNvPr>
          <p:cNvSpPr txBox="1"/>
          <p:nvPr/>
        </p:nvSpPr>
        <p:spPr>
          <a:xfrm>
            <a:off x="2323509" y="2101213"/>
            <a:ext cx="11747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80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7" name="object 26">
            <a:extLst>
              <a:ext uri="{FF2B5EF4-FFF2-40B4-BE49-F238E27FC236}">
                <a16:creationId xmlns:a16="http://schemas.microsoft.com/office/drawing/2014/main" id="{EF71BDA1-95DE-4521-80E7-78C176382AC7}"/>
              </a:ext>
            </a:extLst>
          </p:cNvPr>
          <p:cNvSpPr txBox="1"/>
          <p:nvPr/>
        </p:nvSpPr>
        <p:spPr>
          <a:xfrm>
            <a:off x="2277599" y="1807418"/>
            <a:ext cx="16319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100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8" name="object 27">
            <a:extLst>
              <a:ext uri="{FF2B5EF4-FFF2-40B4-BE49-F238E27FC236}">
                <a16:creationId xmlns:a16="http://schemas.microsoft.com/office/drawing/2014/main" id="{975CD97D-703A-4D5E-9AD0-29A9CCC1B4AC}"/>
              </a:ext>
            </a:extLst>
          </p:cNvPr>
          <p:cNvSpPr txBox="1"/>
          <p:nvPr/>
        </p:nvSpPr>
        <p:spPr>
          <a:xfrm>
            <a:off x="2277613" y="1519814"/>
            <a:ext cx="16319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120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9" name="object 28">
            <a:extLst>
              <a:ext uri="{FF2B5EF4-FFF2-40B4-BE49-F238E27FC236}">
                <a16:creationId xmlns:a16="http://schemas.microsoft.com/office/drawing/2014/main" id="{C74B02D0-2964-4D0F-9C8D-3A91039F8FB5}"/>
              </a:ext>
            </a:extLst>
          </p:cNvPr>
          <p:cNvSpPr txBox="1"/>
          <p:nvPr/>
        </p:nvSpPr>
        <p:spPr>
          <a:xfrm>
            <a:off x="2804778" y="2791579"/>
            <a:ext cx="172720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4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XI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0" name="object 29">
            <a:extLst>
              <a:ext uri="{FF2B5EF4-FFF2-40B4-BE49-F238E27FC236}">
                <a16:creationId xmlns:a16="http://schemas.microsoft.com/office/drawing/2014/main" id="{01E2BE0A-B300-48B5-91E2-F904D269A02F}"/>
              </a:ext>
            </a:extLst>
          </p:cNvPr>
          <p:cNvSpPr txBox="1"/>
          <p:nvPr/>
        </p:nvSpPr>
        <p:spPr>
          <a:xfrm>
            <a:off x="4906005" y="2791579"/>
            <a:ext cx="218440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22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IV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1" name="object 30">
            <a:extLst>
              <a:ext uri="{FF2B5EF4-FFF2-40B4-BE49-F238E27FC236}">
                <a16:creationId xmlns:a16="http://schemas.microsoft.com/office/drawing/2014/main" id="{6071A215-6DA4-4E0D-A333-05B3671B8FBF}"/>
              </a:ext>
            </a:extLst>
          </p:cNvPr>
          <p:cNvSpPr txBox="1"/>
          <p:nvPr/>
        </p:nvSpPr>
        <p:spPr>
          <a:xfrm>
            <a:off x="3484082" y="2791579"/>
            <a:ext cx="91186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739140" algn="l"/>
              </a:tabLst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14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XI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	7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IV</a:t>
            </a:r>
            <a:endParaRPr sz="650">
              <a:latin typeface="Arial MT"/>
              <a:cs typeface="Arial MT"/>
            </a:endParaRPr>
          </a:p>
          <a:p>
            <a:pPr marL="25400" algn="ctr">
              <a:lnSpc>
                <a:spcPct val="100000"/>
              </a:lnSpc>
              <a:spcBef>
                <a:spcPts val="480"/>
              </a:spcBef>
            </a:pP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Termin</a:t>
            </a:r>
            <a:r>
              <a:rPr sz="650" spc="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poboru</a:t>
            </a:r>
            <a:r>
              <a:rPr sz="650" spc="2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prób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2" name="object 31">
            <a:extLst>
              <a:ext uri="{FF2B5EF4-FFF2-40B4-BE49-F238E27FC236}">
                <a16:creationId xmlns:a16="http://schemas.microsoft.com/office/drawing/2014/main" id="{E9101D87-4B8B-45A1-A9F9-2888D4D25438}"/>
              </a:ext>
            </a:extLst>
          </p:cNvPr>
          <p:cNvSpPr txBox="1"/>
          <p:nvPr/>
        </p:nvSpPr>
        <p:spPr>
          <a:xfrm>
            <a:off x="5752485" y="1506358"/>
            <a:ext cx="31940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kontrola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3" name="object 32">
            <a:extLst>
              <a:ext uri="{FF2B5EF4-FFF2-40B4-BE49-F238E27FC236}">
                <a16:creationId xmlns:a16="http://schemas.microsoft.com/office/drawing/2014/main" id="{906A9E58-8551-47F8-BD7E-C11F0329229B}"/>
              </a:ext>
            </a:extLst>
          </p:cNvPr>
          <p:cNvSpPr txBox="1"/>
          <p:nvPr/>
        </p:nvSpPr>
        <p:spPr>
          <a:xfrm>
            <a:off x="5752452" y="1731390"/>
            <a:ext cx="68643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(5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4" name="object 33">
            <a:extLst>
              <a:ext uri="{FF2B5EF4-FFF2-40B4-BE49-F238E27FC236}">
                <a16:creationId xmlns:a16="http://schemas.microsoft.com/office/drawing/2014/main" id="{7DB2E641-7D0D-4BAD-85E3-54330A0641DC}"/>
              </a:ext>
            </a:extLst>
          </p:cNvPr>
          <p:cNvSpPr txBox="1"/>
          <p:nvPr/>
        </p:nvSpPr>
        <p:spPr>
          <a:xfrm>
            <a:off x="5752419" y="1956421"/>
            <a:ext cx="68643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(6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5" name="object 34">
            <a:extLst>
              <a:ext uri="{FF2B5EF4-FFF2-40B4-BE49-F238E27FC236}">
                <a16:creationId xmlns:a16="http://schemas.microsoft.com/office/drawing/2014/main" id="{C039A80D-2FDC-41CD-8F14-2C3AF644CC72}"/>
              </a:ext>
            </a:extLst>
          </p:cNvPr>
          <p:cNvSpPr txBox="1"/>
          <p:nvPr/>
        </p:nvSpPr>
        <p:spPr>
          <a:xfrm>
            <a:off x="5752394" y="2172454"/>
            <a:ext cx="73215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(12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6" name="object 35">
            <a:extLst>
              <a:ext uri="{FF2B5EF4-FFF2-40B4-BE49-F238E27FC236}">
                <a16:creationId xmlns:a16="http://schemas.microsoft.com/office/drawing/2014/main" id="{65A6C815-E62D-4BA1-9154-6A1DCE9D91E1}"/>
              </a:ext>
            </a:extLst>
          </p:cNvPr>
          <p:cNvSpPr txBox="1"/>
          <p:nvPr/>
        </p:nvSpPr>
        <p:spPr>
          <a:xfrm>
            <a:off x="2103481" y="1820111"/>
            <a:ext cx="125095" cy="202565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700" spc="-20" dirty="0">
                <a:solidFill>
                  <a:srgbClr val="231F20"/>
                </a:solidFill>
                <a:latin typeface="Arial MT"/>
                <a:cs typeface="Arial MT"/>
              </a:rPr>
              <a:t>g/m</a:t>
            </a:r>
            <a:r>
              <a:rPr sz="600" spc="-30" baseline="34722" dirty="0">
                <a:solidFill>
                  <a:srgbClr val="231F20"/>
                </a:solidFill>
                <a:latin typeface="Arial MT"/>
                <a:cs typeface="Arial MT"/>
              </a:rPr>
              <a:t>2</a:t>
            </a:r>
            <a:endParaRPr sz="600" baseline="34722">
              <a:latin typeface="Arial MT"/>
              <a:cs typeface="Arial MT"/>
            </a:endParaRPr>
          </a:p>
        </p:txBody>
      </p:sp>
      <p:pic>
        <p:nvPicPr>
          <p:cNvPr id="17" name="object 36">
            <a:extLst>
              <a:ext uri="{FF2B5EF4-FFF2-40B4-BE49-F238E27FC236}">
                <a16:creationId xmlns:a16="http://schemas.microsoft.com/office/drawing/2014/main" id="{D311778A-EAD3-4866-A323-38D0506B982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6876" y="1537493"/>
            <a:ext cx="236249" cy="74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04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B59493BC-3B1D-4E65-B650-5E86A25BB94C}"/>
              </a:ext>
            </a:extLst>
          </p:cNvPr>
          <p:cNvSpPr txBox="1"/>
          <p:nvPr/>
        </p:nvSpPr>
        <p:spPr>
          <a:xfrm>
            <a:off x="768350" y="4066307"/>
            <a:ext cx="7397749" cy="8822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6175" marR="5080" indent="-725805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Rys.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5.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stymulatora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aminokwasów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przyrost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suchej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masy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części</a:t>
            </a:r>
            <a:r>
              <a:rPr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nadziemnej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rzepaku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terminach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poboru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prób</a:t>
            </a:r>
            <a:endParaRPr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Źródło: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opracowanie</a:t>
            </a:r>
            <a:r>
              <a:rPr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własne</a:t>
            </a:r>
            <a:endParaRPr dirty="0">
              <a:latin typeface="Times New Roman"/>
              <a:cs typeface="Times New Roman"/>
            </a:endParaRPr>
          </a:p>
        </p:txBody>
      </p:sp>
      <p:pic>
        <p:nvPicPr>
          <p:cNvPr id="3" name="object 5">
            <a:extLst>
              <a:ext uri="{FF2B5EF4-FFF2-40B4-BE49-F238E27FC236}">
                <a16:creationId xmlns:a16="http://schemas.microsoft.com/office/drawing/2014/main" id="{2F0B47FF-71C8-41E4-8442-39F62FA8B83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60698" y="1184561"/>
            <a:ext cx="3217499" cy="1966699"/>
          </a:xfrm>
          <a:prstGeom prst="rect">
            <a:avLst/>
          </a:prstGeom>
        </p:spPr>
      </p:pic>
      <p:sp>
        <p:nvSpPr>
          <p:cNvPr id="4" name="object 6">
            <a:extLst>
              <a:ext uri="{FF2B5EF4-FFF2-40B4-BE49-F238E27FC236}">
                <a16:creationId xmlns:a16="http://schemas.microsoft.com/office/drawing/2014/main" id="{DBB340C6-4503-426A-A43B-B854F2D0A60F}"/>
              </a:ext>
            </a:extLst>
          </p:cNvPr>
          <p:cNvSpPr txBox="1"/>
          <p:nvPr/>
        </p:nvSpPr>
        <p:spPr>
          <a:xfrm>
            <a:off x="2845918" y="1123346"/>
            <a:ext cx="163830" cy="508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700</a:t>
            </a: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650</a:t>
            </a: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600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9A7F8990-46B0-4D3D-A368-F9EFC849BFFE}"/>
              </a:ext>
            </a:extLst>
          </p:cNvPr>
          <p:cNvSpPr txBox="1"/>
          <p:nvPr/>
        </p:nvSpPr>
        <p:spPr>
          <a:xfrm>
            <a:off x="2845972" y="3045771"/>
            <a:ext cx="16319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200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id="{B08D33DC-8A5F-4042-8400-FECBC14923BA}"/>
              </a:ext>
            </a:extLst>
          </p:cNvPr>
          <p:cNvSpPr txBox="1"/>
          <p:nvPr/>
        </p:nvSpPr>
        <p:spPr>
          <a:xfrm>
            <a:off x="2845964" y="2472709"/>
            <a:ext cx="163830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350</a:t>
            </a: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300</a:t>
            </a: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250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id="{2549F900-AF94-4CD8-93F0-68790E91ED71}"/>
              </a:ext>
            </a:extLst>
          </p:cNvPr>
          <p:cNvSpPr txBox="1"/>
          <p:nvPr/>
        </p:nvSpPr>
        <p:spPr>
          <a:xfrm>
            <a:off x="2845987" y="2086953"/>
            <a:ext cx="16319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450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id="{82BD54A5-6702-47B5-A4CB-7E8B7A9142DD}"/>
              </a:ext>
            </a:extLst>
          </p:cNvPr>
          <p:cNvSpPr txBox="1"/>
          <p:nvPr/>
        </p:nvSpPr>
        <p:spPr>
          <a:xfrm>
            <a:off x="2845996" y="1709287"/>
            <a:ext cx="16319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550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9" name="object 11">
            <a:extLst>
              <a:ext uri="{FF2B5EF4-FFF2-40B4-BE49-F238E27FC236}">
                <a16:creationId xmlns:a16="http://schemas.microsoft.com/office/drawing/2014/main" id="{C7735250-0E93-4BFC-B957-DFC8514B4190}"/>
              </a:ext>
            </a:extLst>
          </p:cNvPr>
          <p:cNvSpPr txBox="1"/>
          <p:nvPr/>
        </p:nvSpPr>
        <p:spPr>
          <a:xfrm>
            <a:off x="2846103" y="2277973"/>
            <a:ext cx="16319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400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60C6EDD8-BECD-4D6B-98EA-1EF581307BAC}"/>
              </a:ext>
            </a:extLst>
          </p:cNvPr>
          <p:cNvSpPr txBox="1"/>
          <p:nvPr/>
        </p:nvSpPr>
        <p:spPr>
          <a:xfrm>
            <a:off x="2846112" y="1900307"/>
            <a:ext cx="16319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500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1" name="object 13">
            <a:extLst>
              <a:ext uri="{FF2B5EF4-FFF2-40B4-BE49-F238E27FC236}">
                <a16:creationId xmlns:a16="http://schemas.microsoft.com/office/drawing/2014/main" id="{E2C008D7-4CC5-4B7A-8D0D-6AF1EC960C23}"/>
              </a:ext>
            </a:extLst>
          </p:cNvPr>
          <p:cNvSpPr txBox="1"/>
          <p:nvPr/>
        </p:nvSpPr>
        <p:spPr>
          <a:xfrm>
            <a:off x="2649281" y="2053600"/>
            <a:ext cx="125095" cy="202565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700" spc="-20" dirty="0">
                <a:solidFill>
                  <a:srgbClr val="231F20"/>
                </a:solidFill>
                <a:latin typeface="Arial MT"/>
                <a:cs typeface="Arial MT"/>
              </a:rPr>
              <a:t>g/m</a:t>
            </a:r>
            <a:r>
              <a:rPr sz="600" spc="-30" baseline="34722" dirty="0">
                <a:solidFill>
                  <a:srgbClr val="231F20"/>
                </a:solidFill>
                <a:latin typeface="Arial MT"/>
                <a:cs typeface="Arial MT"/>
              </a:rPr>
              <a:t>2</a:t>
            </a:r>
            <a:endParaRPr sz="600" baseline="34722">
              <a:latin typeface="Arial MT"/>
              <a:cs typeface="Arial MT"/>
            </a:endParaRPr>
          </a:p>
        </p:txBody>
      </p:sp>
      <p:sp>
        <p:nvSpPr>
          <p:cNvPr id="12" name="object 14">
            <a:extLst>
              <a:ext uri="{FF2B5EF4-FFF2-40B4-BE49-F238E27FC236}">
                <a16:creationId xmlns:a16="http://schemas.microsoft.com/office/drawing/2014/main" id="{72C47D9A-B07F-4D91-AC34-98DD35F90E15}"/>
              </a:ext>
            </a:extLst>
          </p:cNvPr>
          <p:cNvSpPr txBox="1"/>
          <p:nvPr/>
        </p:nvSpPr>
        <p:spPr>
          <a:xfrm>
            <a:off x="3454274" y="3152846"/>
            <a:ext cx="218440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14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XI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3" name="object 15">
            <a:extLst>
              <a:ext uri="{FF2B5EF4-FFF2-40B4-BE49-F238E27FC236}">
                <a16:creationId xmlns:a16="http://schemas.microsoft.com/office/drawing/2014/main" id="{7EB30B19-53D1-4273-8355-0216DC95ED4E}"/>
              </a:ext>
            </a:extLst>
          </p:cNvPr>
          <p:cNvSpPr txBox="1"/>
          <p:nvPr/>
        </p:nvSpPr>
        <p:spPr>
          <a:xfrm>
            <a:off x="4107216" y="3106963"/>
            <a:ext cx="741680" cy="31559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7780" algn="ctr">
              <a:lnSpc>
                <a:spcPct val="100000"/>
              </a:lnSpc>
              <a:spcBef>
                <a:spcPts val="459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7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IV</a:t>
            </a:r>
            <a:endParaRPr sz="6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Termin</a:t>
            </a:r>
            <a:r>
              <a:rPr sz="650" spc="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poboru</a:t>
            </a:r>
            <a:r>
              <a:rPr sz="650" spc="20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prób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4" name="object 16">
            <a:extLst>
              <a:ext uri="{FF2B5EF4-FFF2-40B4-BE49-F238E27FC236}">
                <a16:creationId xmlns:a16="http://schemas.microsoft.com/office/drawing/2014/main" id="{DE57A43C-0483-4927-9E0C-9AF9C4549C23}"/>
              </a:ext>
            </a:extLst>
          </p:cNvPr>
          <p:cNvSpPr txBox="1"/>
          <p:nvPr/>
        </p:nvSpPr>
        <p:spPr>
          <a:xfrm>
            <a:off x="5301083" y="3152846"/>
            <a:ext cx="218440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22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IV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5" name="object 17">
            <a:extLst>
              <a:ext uri="{FF2B5EF4-FFF2-40B4-BE49-F238E27FC236}">
                <a16:creationId xmlns:a16="http://schemas.microsoft.com/office/drawing/2014/main" id="{0A6A75B6-FD97-449F-9C2B-87DF578CA917}"/>
              </a:ext>
            </a:extLst>
          </p:cNvPr>
          <p:cNvSpPr txBox="1"/>
          <p:nvPr/>
        </p:nvSpPr>
        <p:spPr>
          <a:xfrm>
            <a:off x="6319078" y="1738682"/>
            <a:ext cx="31940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kontrola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6" name="object 18">
            <a:extLst>
              <a:ext uri="{FF2B5EF4-FFF2-40B4-BE49-F238E27FC236}">
                <a16:creationId xmlns:a16="http://schemas.microsoft.com/office/drawing/2014/main" id="{74081A57-158E-4295-9CE9-CEA699705F0C}"/>
              </a:ext>
            </a:extLst>
          </p:cNvPr>
          <p:cNvSpPr txBox="1"/>
          <p:nvPr/>
        </p:nvSpPr>
        <p:spPr>
          <a:xfrm>
            <a:off x="6319085" y="1918723"/>
            <a:ext cx="68643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(5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7" name="object 19">
            <a:extLst>
              <a:ext uri="{FF2B5EF4-FFF2-40B4-BE49-F238E27FC236}">
                <a16:creationId xmlns:a16="http://schemas.microsoft.com/office/drawing/2014/main" id="{86030B8C-BDA5-4621-B8BA-8B1374109BD8}"/>
              </a:ext>
            </a:extLst>
          </p:cNvPr>
          <p:cNvSpPr txBox="1"/>
          <p:nvPr/>
        </p:nvSpPr>
        <p:spPr>
          <a:xfrm>
            <a:off x="6319092" y="2098765"/>
            <a:ext cx="68643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(6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8" name="object 20">
            <a:extLst>
              <a:ext uri="{FF2B5EF4-FFF2-40B4-BE49-F238E27FC236}">
                <a16:creationId xmlns:a16="http://schemas.microsoft.com/office/drawing/2014/main" id="{CA752819-BFD7-45DA-8419-D86D3EAC6748}"/>
              </a:ext>
            </a:extLst>
          </p:cNvPr>
          <p:cNvSpPr txBox="1"/>
          <p:nvPr/>
        </p:nvSpPr>
        <p:spPr>
          <a:xfrm>
            <a:off x="6319091" y="2287804"/>
            <a:ext cx="73215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stymulator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(12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5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4027911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6">
            <a:extLst>
              <a:ext uri="{FF2B5EF4-FFF2-40B4-BE49-F238E27FC236}">
                <a16:creationId xmlns:a16="http://schemas.microsoft.com/office/drawing/2014/main" id="{4C85F4ED-1E0A-49C7-A19D-15B8D104BF6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40244" y="1304206"/>
            <a:ext cx="3385605" cy="1800147"/>
          </a:xfrm>
          <a:prstGeom prst="rect">
            <a:avLst/>
          </a:prstGeom>
        </p:spPr>
      </p:pic>
      <p:sp>
        <p:nvSpPr>
          <p:cNvPr id="3" name="object 7">
            <a:extLst>
              <a:ext uri="{FF2B5EF4-FFF2-40B4-BE49-F238E27FC236}">
                <a16:creationId xmlns:a16="http://schemas.microsoft.com/office/drawing/2014/main" id="{FA99A136-5198-4363-94E9-3D9F4E8377A5}"/>
              </a:ext>
            </a:extLst>
          </p:cNvPr>
          <p:cNvSpPr txBox="1"/>
          <p:nvPr/>
        </p:nvSpPr>
        <p:spPr>
          <a:xfrm>
            <a:off x="2010603" y="2556808"/>
            <a:ext cx="6898447" cy="186204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0555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3.6</a:t>
            </a:r>
            <a:endParaRPr sz="6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650" dirty="0">
              <a:latin typeface="Arial MT"/>
              <a:cs typeface="Arial MT"/>
            </a:endParaRPr>
          </a:p>
          <a:p>
            <a:pPr marL="630555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3.4</a:t>
            </a:r>
            <a:endParaRPr sz="6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0"/>
              </a:spcBef>
            </a:pPr>
            <a:endParaRPr sz="650" dirty="0">
              <a:latin typeface="Arial MT"/>
              <a:cs typeface="Arial MT"/>
            </a:endParaRPr>
          </a:p>
          <a:p>
            <a:pPr marL="630555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3.2</a:t>
            </a:r>
            <a:endParaRPr sz="650" dirty="0">
              <a:latin typeface="Arial MT"/>
              <a:cs typeface="Arial MT"/>
            </a:endParaRPr>
          </a:p>
          <a:p>
            <a:pPr marL="1135380">
              <a:lnSpc>
                <a:spcPct val="100000"/>
              </a:lnSpc>
              <a:spcBef>
                <a:spcPts val="210"/>
              </a:spcBef>
              <a:tabLst>
                <a:tab pos="1793875" algn="l"/>
                <a:tab pos="2618105" algn="l"/>
                <a:tab pos="3434079" algn="l"/>
              </a:tabLst>
            </a:pP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Kontrola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	Stymulator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(5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	Stymulator</a:t>
            </a:r>
            <a:r>
              <a:rPr sz="650" spc="-1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(6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	Stymulator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dirty="0">
                <a:solidFill>
                  <a:srgbClr val="231F20"/>
                </a:solidFill>
                <a:latin typeface="Arial MT"/>
                <a:cs typeface="Arial MT"/>
              </a:rPr>
              <a:t>(12</a:t>
            </a:r>
            <a:r>
              <a:rPr sz="650" spc="-5" dirty="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sz="650" spc="-10" dirty="0">
                <a:solidFill>
                  <a:srgbClr val="231F20"/>
                </a:solidFill>
                <a:latin typeface="Arial MT"/>
                <a:cs typeface="Arial MT"/>
              </a:rPr>
              <a:t>l/ha)</a:t>
            </a:r>
            <a:endParaRPr sz="6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dirty="0">
              <a:latin typeface="Arial MT"/>
              <a:cs typeface="Arial MT"/>
            </a:endParaRPr>
          </a:p>
          <a:p>
            <a:pPr marL="1430655" marR="5080" indent="-917575">
              <a:lnSpc>
                <a:spcPct val="100000"/>
              </a:lnSpc>
              <a:spcBef>
                <a:spcPts val="5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Rys.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6.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stymulatora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bazie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aminokwasów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wielkość</a:t>
            </a:r>
            <a:r>
              <a:rPr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plonów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ziarna</a:t>
            </a:r>
            <a:r>
              <a:rPr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jęczmienia</a:t>
            </a:r>
            <a:r>
              <a:rPr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jarego</a:t>
            </a:r>
            <a:r>
              <a:rPr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odmiany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Skarb</a:t>
            </a:r>
            <a:endParaRPr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Źródło: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opracowanie</a:t>
            </a:r>
            <a:r>
              <a:rPr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własne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4" name="object 8">
            <a:extLst>
              <a:ext uri="{FF2B5EF4-FFF2-40B4-BE49-F238E27FC236}">
                <a16:creationId xmlns:a16="http://schemas.microsoft.com/office/drawing/2014/main" id="{2F866841-536E-473F-8292-AE657A1190C9}"/>
              </a:ext>
            </a:extLst>
          </p:cNvPr>
          <p:cNvSpPr txBox="1"/>
          <p:nvPr/>
        </p:nvSpPr>
        <p:spPr>
          <a:xfrm>
            <a:off x="2628694" y="1240135"/>
            <a:ext cx="14033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4.8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5" name="object 9">
            <a:extLst>
              <a:ext uri="{FF2B5EF4-FFF2-40B4-BE49-F238E27FC236}">
                <a16:creationId xmlns:a16="http://schemas.microsoft.com/office/drawing/2014/main" id="{90A56EF3-274F-4D9C-8522-99B19FD47416}"/>
              </a:ext>
            </a:extLst>
          </p:cNvPr>
          <p:cNvSpPr txBox="1"/>
          <p:nvPr/>
        </p:nvSpPr>
        <p:spPr>
          <a:xfrm>
            <a:off x="2628733" y="2329713"/>
            <a:ext cx="14033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3.8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F8592B6B-34AD-44E6-BC99-1F945FC68FAB}"/>
              </a:ext>
            </a:extLst>
          </p:cNvPr>
          <p:cNvSpPr txBox="1"/>
          <p:nvPr/>
        </p:nvSpPr>
        <p:spPr>
          <a:xfrm>
            <a:off x="2628716" y="1889062"/>
            <a:ext cx="140335" cy="351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4.2</a:t>
            </a:r>
            <a:endParaRPr sz="6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6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4.0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7C84916D-5945-4485-84D0-077BF6C6C314}"/>
              </a:ext>
            </a:extLst>
          </p:cNvPr>
          <p:cNvSpPr txBox="1"/>
          <p:nvPr/>
        </p:nvSpPr>
        <p:spPr>
          <a:xfrm>
            <a:off x="2628745" y="1668570"/>
            <a:ext cx="14033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4.4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8" name="object 12">
            <a:extLst>
              <a:ext uri="{FF2B5EF4-FFF2-40B4-BE49-F238E27FC236}">
                <a16:creationId xmlns:a16="http://schemas.microsoft.com/office/drawing/2014/main" id="{C2D5A8F8-03C4-4E36-87FF-571BA7F1CB54}"/>
              </a:ext>
            </a:extLst>
          </p:cNvPr>
          <p:cNvSpPr txBox="1"/>
          <p:nvPr/>
        </p:nvSpPr>
        <p:spPr>
          <a:xfrm>
            <a:off x="2628705" y="1458233"/>
            <a:ext cx="14033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5" dirty="0">
                <a:solidFill>
                  <a:srgbClr val="231F20"/>
                </a:solidFill>
                <a:latin typeface="Arial MT"/>
                <a:cs typeface="Arial MT"/>
              </a:rPr>
              <a:t>4.6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4D4B6054-164A-49E8-8702-A877CB878A18}"/>
              </a:ext>
            </a:extLst>
          </p:cNvPr>
          <p:cNvSpPr txBox="1"/>
          <p:nvPr/>
        </p:nvSpPr>
        <p:spPr>
          <a:xfrm>
            <a:off x="2421680" y="2088513"/>
            <a:ext cx="125095" cy="17399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700" spc="-20" dirty="0">
                <a:solidFill>
                  <a:srgbClr val="231F20"/>
                </a:solidFill>
                <a:latin typeface="Arial MT"/>
                <a:cs typeface="Arial MT"/>
              </a:rPr>
              <a:t>t/ha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10" name="object 14">
            <a:extLst>
              <a:ext uri="{FF2B5EF4-FFF2-40B4-BE49-F238E27FC236}">
                <a16:creationId xmlns:a16="http://schemas.microsoft.com/office/drawing/2014/main" id="{AB8CD628-3C84-4BE2-90F1-69CF73D9763B}"/>
              </a:ext>
            </a:extLst>
          </p:cNvPr>
          <p:cNvSpPr txBox="1"/>
          <p:nvPr/>
        </p:nvSpPr>
        <p:spPr>
          <a:xfrm>
            <a:off x="3206680" y="2278711"/>
            <a:ext cx="18605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3.74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1" name="object 15">
            <a:extLst>
              <a:ext uri="{FF2B5EF4-FFF2-40B4-BE49-F238E27FC236}">
                <a16:creationId xmlns:a16="http://schemas.microsoft.com/office/drawing/2014/main" id="{7174AA0F-6287-4C68-8F49-DA36DE8883BB}"/>
              </a:ext>
            </a:extLst>
          </p:cNvPr>
          <p:cNvSpPr txBox="1"/>
          <p:nvPr/>
        </p:nvSpPr>
        <p:spPr>
          <a:xfrm>
            <a:off x="4040079" y="1747749"/>
            <a:ext cx="18605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4.28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2" name="object 16">
            <a:extLst>
              <a:ext uri="{FF2B5EF4-FFF2-40B4-BE49-F238E27FC236}">
                <a16:creationId xmlns:a16="http://schemas.microsoft.com/office/drawing/2014/main" id="{07ED234C-5D68-458D-9B74-00AF03279394}"/>
              </a:ext>
            </a:extLst>
          </p:cNvPr>
          <p:cNvSpPr txBox="1"/>
          <p:nvPr/>
        </p:nvSpPr>
        <p:spPr>
          <a:xfrm>
            <a:off x="4880638" y="1726121"/>
            <a:ext cx="18605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4.32</a:t>
            </a:r>
            <a:endParaRPr sz="650">
              <a:latin typeface="Arial MT"/>
              <a:cs typeface="Arial MT"/>
            </a:endParaRPr>
          </a:p>
        </p:txBody>
      </p:sp>
      <p:sp>
        <p:nvSpPr>
          <p:cNvPr id="13" name="object 17">
            <a:extLst>
              <a:ext uri="{FF2B5EF4-FFF2-40B4-BE49-F238E27FC236}">
                <a16:creationId xmlns:a16="http://schemas.microsoft.com/office/drawing/2014/main" id="{5390F8C8-3D3C-4B03-88C6-68980596EFB1}"/>
              </a:ext>
            </a:extLst>
          </p:cNvPr>
          <p:cNvSpPr txBox="1"/>
          <p:nvPr/>
        </p:nvSpPr>
        <p:spPr>
          <a:xfrm>
            <a:off x="5715851" y="1384116"/>
            <a:ext cx="18605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0" dirty="0">
                <a:solidFill>
                  <a:srgbClr val="231F20"/>
                </a:solidFill>
                <a:latin typeface="Arial MT"/>
                <a:cs typeface="Arial MT"/>
              </a:rPr>
              <a:t>4.61</a:t>
            </a:r>
            <a:endParaRPr sz="65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0137146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133B2681-CD65-4DB3-B845-7E44D98F241A}"/>
              </a:ext>
            </a:extLst>
          </p:cNvPr>
          <p:cNvSpPr txBox="1"/>
          <p:nvPr/>
        </p:nvSpPr>
        <p:spPr>
          <a:xfrm>
            <a:off x="824865" y="900861"/>
            <a:ext cx="7614285" cy="4734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Podsumowanie</a:t>
            </a:r>
            <a:endParaRPr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dirty="0">
              <a:latin typeface="Times New Roman"/>
              <a:cs typeface="Times New Roman"/>
            </a:endParaRPr>
          </a:p>
          <a:p>
            <a:pPr marL="12700" marR="5080" indent="179705" algn="just">
              <a:lnSpc>
                <a:spcPct val="100000"/>
              </a:lnSpc>
            </a:pP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Stymulator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względ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skła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pochodzenie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maj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ą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cel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usprawnić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podstawowe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biochemiczn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proces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zachodząc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roślini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glebie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prze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wpłynąć pozytywni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wzros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rozwó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j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rośli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ora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złagodzi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ć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skutk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niekorzystnyc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warunków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środowiska.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Preparaty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zawierające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substancje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stymulujące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nie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zastępują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nawożenia, mogą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jedynie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wpływać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korzystnie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wykorzystanie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zawartych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nawozach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err="1">
                <a:solidFill>
                  <a:srgbClr val="231F20"/>
                </a:solidFill>
                <a:latin typeface="Times New Roman"/>
                <a:cs typeface="Times New Roman"/>
              </a:rPr>
              <a:t>skład</a:t>
            </a:r>
            <a:r>
              <a:rPr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nikó</a:t>
            </a:r>
            <a:r>
              <a:rPr dirty="0" err="1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pokarmowych,</a:t>
            </a:r>
            <a:r>
              <a:rPr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głównie</a:t>
            </a:r>
            <a:r>
              <a:rPr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dzięki</a:t>
            </a:r>
            <a:r>
              <a:rPr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lepiej</a:t>
            </a:r>
            <a:r>
              <a:rPr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rozwiniętemu</a:t>
            </a:r>
            <a:r>
              <a:rPr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systemowi</a:t>
            </a:r>
            <a:r>
              <a:rPr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korzeniowemu roślin.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Pomimo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zawartości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składnikó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pokarmowych,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nie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można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traktować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ich</a:t>
            </a:r>
            <a:r>
              <a:rPr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jako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produktó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nawozowych</a:t>
            </a:r>
            <a:r>
              <a:rPr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stosować</a:t>
            </a:r>
            <a:r>
              <a:rPr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dawkach</a:t>
            </a:r>
            <a:r>
              <a:rPr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większych</a:t>
            </a:r>
            <a:r>
              <a:rPr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niż</a:t>
            </a:r>
            <a:r>
              <a:rPr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zalecane,</a:t>
            </a:r>
            <a:r>
              <a:rPr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ponieważ mogą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oddziaływać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toksycznie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spc="-7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badań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własnych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wyników</a:t>
            </a:r>
            <a:r>
              <a:rPr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innych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autoró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cytowanych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tej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pracy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wynika,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że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zwyżka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plonó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uprawnych</a:t>
            </a:r>
            <a:r>
              <a:rPr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pod wpływem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stosowania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biostymulatoró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waha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się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granic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ch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od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kilku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kilkunastu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procent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pc="-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zależni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spc="-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zawarte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j</a:t>
            </a:r>
            <a:r>
              <a:rPr spc="-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preparaci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substancj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czynne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j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>
                <a:solidFill>
                  <a:srgbClr val="231F20"/>
                </a:solidFill>
                <a:latin typeface="Times New Roman"/>
                <a:cs typeface="Times New Roman"/>
              </a:rPr>
              <a:t>ora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warunków</a:t>
            </a:r>
            <a:r>
              <a:rPr spc="-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glebowo-</a:t>
            </a:r>
            <a:r>
              <a:rPr dirty="0" err="1">
                <a:solidFill>
                  <a:srgbClr val="231F20"/>
                </a:solidFill>
                <a:latin typeface="Times New Roman"/>
                <a:cs typeface="Times New Roman"/>
              </a:rPr>
              <a:t>klimatycznych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danym sezonie</a:t>
            </a:r>
            <a:r>
              <a:rPr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231F20"/>
                </a:solidFill>
                <a:latin typeface="Times New Roman"/>
                <a:cs typeface="Times New Roman"/>
              </a:rPr>
              <a:t>wegetacyjnym poszczególnych </a:t>
            </a:r>
            <a:r>
              <a:rPr spc="-10" dirty="0">
                <a:solidFill>
                  <a:srgbClr val="231F20"/>
                </a:solidFill>
                <a:latin typeface="Times New Roman"/>
                <a:cs typeface="Times New Roman"/>
              </a:rPr>
              <a:t>upraw.</a:t>
            </a:r>
            <a:endParaRPr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36453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EE19AA63-D20E-4FB4-BA6E-CCFE3DC408B4}"/>
              </a:ext>
            </a:extLst>
          </p:cNvPr>
          <p:cNvSpPr/>
          <p:nvPr/>
        </p:nvSpPr>
        <p:spPr>
          <a:xfrm>
            <a:off x="755650" y="1052035"/>
            <a:ext cx="8661400" cy="4515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329" marR="5080" indent="-215265" algn="just">
              <a:lnSpc>
                <a:spcPct val="111100"/>
              </a:lnSpc>
              <a:spcBef>
                <a:spcPts val="280"/>
              </a:spcBef>
              <a:buAutoNum type="arabicPeriod"/>
              <a:tabLst>
                <a:tab pos="228600" algn="l"/>
              </a:tabLst>
            </a:pPr>
            <a:r>
              <a:rPr lang="pl-PL" sz="1200" spc="135" dirty="0" err="1">
                <a:solidFill>
                  <a:srgbClr val="231F20"/>
                </a:solidFill>
                <a:latin typeface="Times New Roman"/>
                <a:cs typeface="Times New Roman"/>
              </a:rPr>
              <a:t>Apone</a:t>
            </a:r>
            <a:r>
              <a:rPr lang="pl-PL" sz="1200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05" dirty="0">
                <a:solidFill>
                  <a:srgbClr val="231F20"/>
                </a:solidFill>
                <a:latin typeface="Times New Roman"/>
                <a:cs typeface="Times New Roman"/>
              </a:rPr>
              <a:t>F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z="1200"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5" dirty="0" err="1">
                <a:solidFill>
                  <a:srgbClr val="231F20"/>
                </a:solidFill>
                <a:latin typeface="Times New Roman"/>
                <a:cs typeface="Times New Roman"/>
              </a:rPr>
              <a:t>it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200" spc="2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A.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40" dirty="0" err="1">
                <a:solidFill>
                  <a:srgbClr val="231F20"/>
                </a:solidFill>
                <a:latin typeface="Times New Roman"/>
                <a:cs typeface="Times New Roman"/>
              </a:rPr>
              <a:t>Carola</a:t>
            </a:r>
            <a:r>
              <a:rPr lang="pl-PL" sz="1200" spc="2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A.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2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45" dirty="0" err="1">
                <a:solidFill>
                  <a:srgbClr val="231F20"/>
                </a:solidFill>
                <a:latin typeface="Times New Roman"/>
                <a:cs typeface="Times New Roman"/>
              </a:rPr>
              <a:t>Arciello</a:t>
            </a:r>
            <a:r>
              <a:rPr lang="pl-PL" sz="1200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S.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z="1200" spc="-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40" dirty="0" err="1">
                <a:solidFill>
                  <a:srgbClr val="231F20"/>
                </a:solidFill>
                <a:latin typeface="Times New Roman"/>
                <a:cs typeface="Times New Roman"/>
              </a:rPr>
              <a:t>ortora</a:t>
            </a:r>
            <a:r>
              <a:rPr lang="pl-PL" sz="1200" spc="2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A.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5" dirty="0" err="1">
                <a:solidFill>
                  <a:srgbClr val="231F20"/>
                </a:solidFill>
                <a:latin typeface="Times New Roman"/>
                <a:cs typeface="Times New Roman"/>
              </a:rPr>
              <a:t>Fillippin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L.,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	</a:t>
            </a:r>
            <a:r>
              <a:rPr lang="pl-PL" sz="1200" spc="170" dirty="0" err="1">
                <a:solidFill>
                  <a:srgbClr val="231F20"/>
                </a:solidFill>
                <a:latin typeface="Times New Roman"/>
                <a:cs typeface="Times New Roman"/>
              </a:rPr>
              <a:t>Mono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10" dirty="0" err="1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.,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05" dirty="0" err="1">
                <a:solidFill>
                  <a:srgbClr val="231F20"/>
                </a:solidFill>
                <a:latin typeface="Times New Roman"/>
                <a:cs typeface="Times New Roman"/>
              </a:rPr>
              <a:t>Cuc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80" dirty="0" err="1">
                <a:solidFill>
                  <a:srgbClr val="231F20"/>
                </a:solidFill>
                <a:latin typeface="Times New Roman"/>
                <a:cs typeface="Times New Roman"/>
              </a:rPr>
              <a:t>ra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M.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 err="1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8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80" dirty="0" err="1">
                <a:solidFill>
                  <a:srgbClr val="231F20"/>
                </a:solidFill>
                <a:latin typeface="Times New Roman"/>
                <a:cs typeface="Times New Roman"/>
              </a:rPr>
              <a:t>rt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on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S.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 err="1">
                <a:solidFill>
                  <a:srgbClr val="231F20"/>
                </a:solidFill>
                <a:latin typeface="Times New Roman"/>
                <a:cs typeface="Times New Roman"/>
              </a:rPr>
              <a:t>Chr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05" dirty="0" err="1">
                <a:solidFill>
                  <a:srgbClr val="231F20"/>
                </a:solidFill>
                <a:latin typeface="Times New Roman"/>
                <a:cs typeface="Times New Roman"/>
              </a:rPr>
              <a:t>spe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M.J.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Co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80" dirty="0" err="1">
                <a:solidFill>
                  <a:srgbClr val="231F20"/>
                </a:solidFill>
                <a:latin typeface="Times New Roman"/>
                <a:cs typeface="Times New Roman"/>
              </a:rPr>
              <a:t>uc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G.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	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mixture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peptides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sugars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derived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from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cell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walls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increases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defense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responses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to 	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stres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attenuates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ageing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associated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molecular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changes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cultured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skin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cells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J.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Biotechnol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., 	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2010, </a:t>
            </a:r>
            <a:r>
              <a:rPr lang="pl-PL" sz="1200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145: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367-376.</a:t>
            </a:r>
            <a:endParaRPr lang="pl-PL" sz="1200" dirty="0">
              <a:latin typeface="Times New Roman"/>
              <a:cs typeface="Times New Roman"/>
            </a:endParaRPr>
          </a:p>
          <a:p>
            <a:pPr marL="227329" marR="27940" indent="-215265" algn="just">
              <a:lnSpc>
                <a:spcPct val="111100"/>
              </a:lnSpc>
              <a:spcBef>
                <a:spcPts val="285"/>
              </a:spcBef>
              <a:buAutoNum type="arabicPeriod"/>
              <a:tabLst>
                <a:tab pos="228600" algn="l"/>
              </a:tabLst>
            </a:pP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B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4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4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J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4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growth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promoting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rhizobacteria</a:t>
            </a:r>
            <a:r>
              <a:rPr lang="pl-PL" sz="1200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(PGPR): 	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emergence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in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agriculture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World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J.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Microbiol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Biotechnol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., 2012,</a:t>
            </a:r>
            <a:r>
              <a:rPr lang="pl-PL" sz="1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28: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1327-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1350.</a:t>
            </a:r>
            <a:endParaRPr lang="pl-PL" sz="1200" dirty="0">
              <a:latin typeface="Times New Roman"/>
              <a:cs typeface="Times New Roman"/>
            </a:endParaRPr>
          </a:p>
          <a:p>
            <a:pPr marL="227329" marR="27940" indent="-215265" algn="just">
              <a:lnSpc>
                <a:spcPct val="111100"/>
              </a:lnSpc>
              <a:spcBef>
                <a:spcPts val="280"/>
              </a:spcBef>
              <a:buAutoNum type="arabicPeriod"/>
              <a:tabLst>
                <a:tab pos="228600" algn="l"/>
              </a:tabLst>
            </a:pP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200" spc="4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4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4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4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z="1200" spc="4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J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W.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Agricultural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uses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biostimulants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. 	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Soil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., 2014,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383: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3-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41.</a:t>
            </a:r>
            <a:endParaRPr lang="pl-PL" sz="1200" dirty="0">
              <a:latin typeface="Times New Roman"/>
              <a:cs typeface="Times New Roman"/>
            </a:endParaRPr>
          </a:p>
          <a:p>
            <a:pPr marL="227329" marR="28575" indent="-215265" algn="just">
              <a:lnSpc>
                <a:spcPct val="111100"/>
              </a:lnSpc>
              <a:spcBef>
                <a:spcPts val="285"/>
              </a:spcBef>
              <a:buAutoNum type="arabicPeriod"/>
              <a:tabLst>
                <a:tab pos="228600" algn="l"/>
              </a:tabLst>
            </a:pP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3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Y.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sz="1200" spc="3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3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Mechanisms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growth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stimulation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by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humic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	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substances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role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organo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iron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complexes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Soil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Sci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Nutr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.,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2004,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50:</a:t>
            </a:r>
            <a:r>
              <a:rPr lang="pl-PL" sz="1200" b="1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1089-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1095.</a:t>
            </a:r>
            <a:endParaRPr lang="pl-PL" sz="1200" dirty="0">
              <a:latin typeface="Times New Roman"/>
              <a:cs typeface="Times New Roman"/>
            </a:endParaRPr>
          </a:p>
          <a:p>
            <a:pPr marL="228600" marR="29209" indent="-216535" algn="just">
              <a:lnSpc>
                <a:spcPct val="111100"/>
              </a:lnSpc>
              <a:spcBef>
                <a:spcPts val="280"/>
              </a:spcBef>
              <a:buAutoNum type="arabicPeriod"/>
              <a:tabLst>
                <a:tab pos="228600" algn="l"/>
              </a:tabLst>
            </a:pP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Commission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Regulation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(EU)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amending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Regulation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(EC)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No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2003/2003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European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Parlament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Council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relating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fertilizer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for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purposes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adapting</a:t>
            </a:r>
            <a:r>
              <a:rPr lang="pl-PL" sz="1200" spc="-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Annexes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IV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(Project).</a:t>
            </a:r>
            <a:endParaRPr lang="pl-PL" sz="1200" dirty="0">
              <a:latin typeface="Times New Roman"/>
              <a:cs typeface="Times New Roman"/>
            </a:endParaRPr>
          </a:p>
          <a:p>
            <a:pPr marL="228600" indent="-215900" algn="just">
              <a:lnSpc>
                <a:spcPct val="100000"/>
              </a:lnSpc>
              <a:spcBef>
                <a:spcPts val="405"/>
              </a:spcBef>
              <a:buAutoNum type="arabicPeriod"/>
              <a:tabLst>
                <a:tab pos="228600" algn="l"/>
              </a:tabLst>
            </a:pP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Dz.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U.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nr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147,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poz.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1033,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2007: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Ustawa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dnia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10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lipca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2007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r.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nawozach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nawożeniu.</a:t>
            </a:r>
            <a:endParaRPr lang="pl-PL" sz="1200" dirty="0">
              <a:latin typeface="Times New Roman"/>
              <a:cs typeface="Times New Roman"/>
            </a:endParaRPr>
          </a:p>
          <a:p>
            <a:pPr marL="227329" marR="29845" indent="-215265" algn="just">
              <a:lnSpc>
                <a:spcPct val="111100"/>
              </a:lnSpc>
              <a:spcBef>
                <a:spcPts val="280"/>
              </a:spcBef>
              <a:buAutoNum type="arabicPeriod"/>
              <a:tabLst>
                <a:tab pos="228600" algn="l"/>
              </a:tabLst>
            </a:pP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Dz.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nr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17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poz.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765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2008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Rozporządzenie</a:t>
            </a:r>
            <a:r>
              <a:rPr lang="pl-PL" sz="1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Ministr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Rolnictwa</a:t>
            </a:r>
            <a:r>
              <a:rPr lang="pl-PL" sz="1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Rozwoj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z="1200" spc="-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Wsi</a:t>
            </a:r>
            <a:r>
              <a:rPr lang="pl-PL" sz="1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z="1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dnia</a:t>
            </a:r>
            <a:r>
              <a:rPr lang="pl-PL" sz="1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8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czerwca 	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2008 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r.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w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sprawie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wykonania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niektórych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przepisów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ustawy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o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nawozach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i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nawożeniu.</a:t>
            </a:r>
            <a:endParaRPr lang="pl-PL" sz="1200" dirty="0">
              <a:latin typeface="Times New Roman"/>
              <a:cs typeface="Times New Roman"/>
            </a:endParaRPr>
          </a:p>
          <a:p>
            <a:pPr marL="228600" marR="28575" indent="-216535" algn="just">
              <a:lnSpc>
                <a:spcPct val="111100"/>
              </a:lnSpc>
              <a:spcBef>
                <a:spcPts val="285"/>
              </a:spcBef>
              <a:buAutoNum type="arabicPeriod"/>
              <a:tabLst>
                <a:tab pos="228600" algn="l"/>
              </a:tabLst>
            </a:pP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Dz.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Urz.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WE,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24.11.2009: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Rozporządzenie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Parlamentu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Europejskiego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Rady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(WE)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nr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1107/2009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dnia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21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października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2009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r.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dotyczące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wprowadzania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obrotu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środków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ochrony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z="1200" spc="5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uchylające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dyrektywy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Rady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79/117/EWG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91/414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EWG.</a:t>
            </a:r>
            <a:endParaRPr lang="pl-PL" sz="1200" dirty="0">
              <a:latin typeface="Times New Roman"/>
              <a:cs typeface="Times New Roman"/>
            </a:endParaRPr>
          </a:p>
          <a:p>
            <a:pPr marL="228600" marR="28575" indent="-216535" algn="just">
              <a:lnSpc>
                <a:spcPct val="111100"/>
              </a:lnSpc>
              <a:spcBef>
                <a:spcPts val="285"/>
              </a:spcBef>
              <a:buAutoNum type="arabicPeriod"/>
              <a:tabLst>
                <a:tab pos="228600" algn="l"/>
              </a:tabLst>
            </a:pPr>
            <a:r>
              <a:rPr lang="pl-PL" sz="1200" spc="140" dirty="0">
                <a:solidFill>
                  <a:srgbClr val="231F20"/>
                </a:solidFill>
                <a:latin typeface="Times New Roman"/>
                <a:cs typeface="Times New Roman"/>
              </a:rPr>
              <a:t>Glick</a:t>
            </a:r>
            <a:r>
              <a:rPr lang="pl-PL" sz="1200" spc="3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B.R.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z="1200" spc="-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50" dirty="0" err="1">
                <a:solidFill>
                  <a:srgbClr val="231F20"/>
                </a:solidFill>
                <a:latin typeface="Times New Roman"/>
                <a:cs typeface="Times New Roman"/>
              </a:rPr>
              <a:t>odorovic</a:t>
            </a:r>
            <a:r>
              <a:rPr lang="pl-PL" sz="1200" spc="3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B.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45" dirty="0">
                <a:solidFill>
                  <a:srgbClr val="231F20"/>
                </a:solidFill>
                <a:latin typeface="Times New Roman"/>
                <a:cs typeface="Times New Roman"/>
              </a:rPr>
              <a:t>Czarny</a:t>
            </a:r>
            <a:r>
              <a:rPr lang="pl-PL" sz="1200" spc="3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J.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5" dirty="0">
                <a:solidFill>
                  <a:srgbClr val="231F20"/>
                </a:solidFill>
                <a:latin typeface="Times New Roman"/>
                <a:cs typeface="Times New Roman"/>
              </a:rPr>
              <a:t>Cheng</a:t>
            </a:r>
            <a:r>
              <a:rPr lang="pl-PL" sz="1200" spc="3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14" dirty="0">
                <a:solidFill>
                  <a:srgbClr val="231F20"/>
                </a:solidFill>
                <a:latin typeface="Times New Roman"/>
                <a:cs typeface="Times New Roman"/>
              </a:rPr>
              <a:t>Z.,</a:t>
            </a:r>
            <a:r>
              <a:rPr lang="pl-PL" sz="1200" spc="3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0" dirty="0" err="1">
                <a:solidFill>
                  <a:srgbClr val="231F20"/>
                </a:solidFill>
                <a:latin typeface="Times New Roman"/>
                <a:cs typeface="Times New Roman"/>
              </a:rPr>
              <a:t>Duan</a:t>
            </a:r>
            <a:r>
              <a:rPr lang="pl-PL" sz="1200" spc="3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J.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Promotion</a:t>
            </a:r>
            <a:r>
              <a:rPr lang="pl-PL" sz="1200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of plant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growth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by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bacterial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ACC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deaminase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Crit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 </a:t>
            </a:r>
            <a:r>
              <a:rPr lang="pl-PL" sz="1200"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Rev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Plant.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Sci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., 2007, </a:t>
            </a:r>
            <a:r>
              <a:rPr lang="pl-PL" sz="1200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26: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227-242.</a:t>
            </a:r>
            <a:endParaRPr lang="pl-PL" sz="1200" dirty="0">
              <a:latin typeface="Times New Roman"/>
              <a:cs typeface="Times New Roman"/>
            </a:endParaRPr>
          </a:p>
          <a:p>
            <a:pPr marL="226695" marR="6985" indent="-214629" algn="just">
              <a:lnSpc>
                <a:spcPct val="111100"/>
              </a:lnSpc>
              <a:spcBef>
                <a:spcPts val="284"/>
              </a:spcBef>
              <a:buAutoNum type="arabicPeriod"/>
              <a:tabLst>
                <a:tab pos="228600" algn="l"/>
              </a:tabLst>
            </a:pPr>
            <a:r>
              <a:rPr lang="pl-PL" sz="1200" spc="135" dirty="0" err="1">
                <a:solidFill>
                  <a:srgbClr val="231F20"/>
                </a:solidFill>
                <a:latin typeface="Times New Roman"/>
                <a:cs typeface="Times New Roman"/>
              </a:rPr>
              <a:t>Halpern</a:t>
            </a:r>
            <a:r>
              <a:rPr lang="pl-PL" sz="1200" spc="2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M.,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95" dirty="0">
                <a:solidFill>
                  <a:srgbClr val="231F20"/>
                </a:solidFill>
                <a:latin typeface="Times New Roman"/>
                <a:cs typeface="Times New Roman"/>
              </a:rPr>
              <a:t>Bar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pl-PL" sz="1200" spc="85" dirty="0">
                <a:solidFill>
                  <a:srgbClr val="231F20"/>
                </a:solidFill>
                <a:latin typeface="Times New Roman"/>
                <a:cs typeface="Times New Roman"/>
              </a:rPr>
              <a:t>Tal</a:t>
            </a:r>
            <a:r>
              <a:rPr lang="pl-PL" sz="1200" spc="2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A.,</a:t>
            </a:r>
            <a:r>
              <a:rPr lang="pl-PL" sz="1200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14" dirty="0" err="1">
                <a:solidFill>
                  <a:srgbClr val="231F20"/>
                </a:solidFill>
                <a:latin typeface="Times New Roman"/>
                <a:cs typeface="Times New Roman"/>
              </a:rPr>
              <a:t>Ofek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M.,</a:t>
            </a:r>
            <a:r>
              <a:rPr lang="pl-PL" sz="1200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14" dirty="0" err="1">
                <a:solidFill>
                  <a:srgbClr val="231F20"/>
                </a:solidFill>
                <a:latin typeface="Times New Roman"/>
                <a:cs typeface="Times New Roman"/>
              </a:rPr>
              <a:t>Minz</a:t>
            </a:r>
            <a:r>
              <a:rPr lang="pl-PL" sz="1200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D.,</a:t>
            </a:r>
            <a:r>
              <a:rPr lang="pl-PL" sz="1200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Muller</a:t>
            </a:r>
            <a:r>
              <a:rPr lang="pl-PL" sz="1200" spc="2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85" dirty="0">
                <a:solidFill>
                  <a:srgbClr val="231F20"/>
                </a:solidFill>
                <a:latin typeface="Times New Roman"/>
                <a:cs typeface="Times New Roman"/>
              </a:rPr>
              <a:t>T.,</a:t>
            </a:r>
            <a:r>
              <a:rPr lang="pl-PL" sz="1200" spc="2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0" dirty="0" err="1">
                <a:solidFill>
                  <a:srgbClr val="231F20"/>
                </a:solidFill>
                <a:latin typeface="Times New Roman"/>
                <a:cs typeface="Times New Roman"/>
              </a:rPr>
              <a:t>Yermiyahu</a:t>
            </a:r>
            <a:r>
              <a:rPr lang="pl-PL" sz="1200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85" dirty="0">
                <a:solidFill>
                  <a:srgbClr val="231F20"/>
                </a:solidFill>
                <a:latin typeface="Times New Roman"/>
                <a:cs typeface="Times New Roman"/>
              </a:rPr>
              <a:t>U.: 	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35" dirty="0" err="1">
                <a:solidFill>
                  <a:srgbClr val="231F20"/>
                </a:solidFill>
                <a:latin typeface="Times New Roman"/>
                <a:cs typeface="Times New Roman"/>
              </a:rPr>
              <a:t>use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biostimulants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for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5" dirty="0" err="1">
                <a:solidFill>
                  <a:srgbClr val="231F20"/>
                </a:solidFill>
                <a:latin typeface="Times New Roman"/>
                <a:cs typeface="Times New Roman"/>
              </a:rPr>
              <a:t>enchancing</a:t>
            </a:r>
            <a:r>
              <a:rPr lang="pl-PL" sz="120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nutrient</a:t>
            </a:r>
            <a:r>
              <a:rPr lang="pl-PL" sz="120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5" dirty="0" err="1">
                <a:solidFill>
                  <a:srgbClr val="231F20"/>
                </a:solidFill>
                <a:latin typeface="Times New Roman"/>
                <a:cs typeface="Times New Roman"/>
              </a:rPr>
              <a:t>uptake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Sparks</a:t>
            </a:r>
            <a:r>
              <a:rPr lang="pl-PL" sz="120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D.</a:t>
            </a:r>
            <a:r>
              <a:rPr lang="pl-PL" sz="120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L.</a:t>
            </a:r>
            <a:r>
              <a:rPr lang="pl-PL" sz="120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(ed.)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5" dirty="0" err="1">
                <a:solidFill>
                  <a:srgbClr val="231F20"/>
                </a:solidFill>
                <a:latin typeface="Times New Roman"/>
                <a:cs typeface="Times New Roman"/>
              </a:rPr>
              <a:t>Advances</a:t>
            </a:r>
            <a:r>
              <a:rPr lang="pl-PL" sz="120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85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pl-PL" sz="1200" spc="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Agronomy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, 	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2015,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129:</a:t>
            </a:r>
            <a:r>
              <a:rPr lang="pl-PL" sz="1200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141-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174.</a:t>
            </a:r>
            <a:endParaRPr lang="pl-PL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51509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D0E46AEC-166A-4610-9F6F-5E86AC252C9F}"/>
              </a:ext>
            </a:extLst>
          </p:cNvPr>
          <p:cNvSpPr/>
          <p:nvPr/>
        </p:nvSpPr>
        <p:spPr>
          <a:xfrm>
            <a:off x="370937" y="1175461"/>
            <a:ext cx="10591321" cy="3459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6" marR="29209" algn="just">
              <a:lnSpc>
                <a:spcPct val="111100"/>
              </a:lnSpc>
              <a:spcBef>
                <a:spcPts val="285"/>
              </a:spcBef>
              <a:tabLst>
                <a:tab pos="228600" algn="l"/>
              </a:tabLst>
            </a:pP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11. K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z="1200" spc="2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ę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ń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3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Wykorzystanie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ryzobakterii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stymulacji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wzrostu 	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roślin.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Biotechnologia,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2008, </a:t>
            </a:r>
            <a:r>
              <a:rPr lang="pl-PL" sz="1200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2(81):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102-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114.</a:t>
            </a:r>
            <a:endParaRPr lang="pl-PL" sz="1200" dirty="0">
              <a:latin typeface="Times New Roman"/>
              <a:cs typeface="Times New Roman"/>
            </a:endParaRPr>
          </a:p>
          <a:p>
            <a:pPr marL="12066" marR="38735" algn="just">
              <a:lnSpc>
                <a:spcPct val="111100"/>
              </a:lnSpc>
              <a:spcBef>
                <a:spcPts val="280"/>
              </a:spcBef>
              <a:tabLst>
                <a:tab pos="228600" algn="l"/>
              </a:tabLst>
            </a:pP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12. M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f</a:t>
            </a:r>
            <a:r>
              <a:rPr lang="pl-PL" sz="1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f</a:t>
            </a:r>
            <a:r>
              <a:rPr lang="pl-PL" sz="1200" spc="3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05" dirty="0" err="1">
                <a:solidFill>
                  <a:srgbClr val="231F20"/>
                </a:solidFill>
                <a:latin typeface="Times New Roman"/>
                <a:cs typeface="Times New Roman"/>
              </a:rPr>
              <a:t>F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45" dirty="0">
                <a:solidFill>
                  <a:srgbClr val="231F20"/>
                </a:solidFill>
                <a:latin typeface="Times New Roman"/>
                <a:cs typeface="Times New Roman"/>
              </a:rPr>
              <a:t>We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3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.: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Soil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organic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matter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in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sustainable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agriculture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CRC Press, 2004, 	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Upper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Saddle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River.</a:t>
            </a:r>
            <a:endParaRPr lang="pl-PL" sz="1200" dirty="0">
              <a:latin typeface="Times New Roman"/>
              <a:cs typeface="Times New Roman"/>
            </a:endParaRPr>
          </a:p>
          <a:p>
            <a:pPr marL="12065" marR="27305" algn="just">
              <a:lnSpc>
                <a:spcPct val="111100"/>
              </a:lnSpc>
              <a:spcBef>
                <a:spcPts val="285"/>
              </a:spcBef>
              <a:tabLst>
                <a:tab pos="228600" algn="l"/>
              </a:tabLst>
            </a:pP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13. </a:t>
            </a:r>
            <a:r>
              <a:rPr lang="pl-PL" sz="1200" spc="175" dirty="0" err="1">
                <a:solidFill>
                  <a:srgbClr val="231F20"/>
                </a:solidFill>
                <a:latin typeface="Times New Roman"/>
                <a:cs typeface="Times New Roman"/>
              </a:rPr>
              <a:t>Mancuso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40" dirty="0">
                <a:solidFill>
                  <a:srgbClr val="231F20"/>
                </a:solidFill>
                <a:latin typeface="Times New Roman"/>
                <a:cs typeface="Times New Roman"/>
              </a:rPr>
              <a:t>S.,</a:t>
            </a:r>
            <a:r>
              <a:rPr lang="pl-PL" sz="1200" spc="135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95" dirty="0">
                <a:solidFill>
                  <a:srgbClr val="231F20"/>
                </a:solidFill>
                <a:latin typeface="Times New Roman"/>
                <a:cs typeface="Times New Roman"/>
              </a:rPr>
              <a:t>Az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 err="1">
                <a:solidFill>
                  <a:srgbClr val="231F20"/>
                </a:solidFill>
                <a:latin typeface="Times New Roman"/>
                <a:cs typeface="Times New Roman"/>
              </a:rPr>
              <a:t>zarell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35" dirty="0">
                <a:solidFill>
                  <a:srgbClr val="231F20"/>
                </a:solidFill>
                <a:latin typeface="Times New Roman"/>
                <a:cs typeface="Times New Roman"/>
              </a:rPr>
              <a:t>E.,</a:t>
            </a:r>
            <a:r>
              <a:rPr lang="pl-PL" sz="1200" spc="165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75" dirty="0" err="1">
                <a:solidFill>
                  <a:srgbClr val="231F20"/>
                </a:solidFill>
                <a:latin typeface="Times New Roman"/>
                <a:cs typeface="Times New Roman"/>
              </a:rPr>
              <a:t>Mugnai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40" dirty="0">
                <a:solidFill>
                  <a:srgbClr val="231F20"/>
                </a:solidFill>
                <a:latin typeface="Times New Roman"/>
                <a:cs typeface="Times New Roman"/>
              </a:rPr>
              <a:t>S.,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40" dirty="0" err="1">
                <a:solidFill>
                  <a:srgbClr val="231F20"/>
                </a:solidFill>
                <a:latin typeface="Times New Roman"/>
                <a:cs typeface="Times New Roman"/>
              </a:rPr>
              <a:t>Bri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5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40" dirty="0">
                <a:solidFill>
                  <a:srgbClr val="231F20"/>
                </a:solidFill>
                <a:latin typeface="Times New Roman"/>
                <a:cs typeface="Times New Roman"/>
              </a:rPr>
              <a:t>X.:</a:t>
            </a:r>
            <a:r>
              <a:rPr lang="pl-PL" sz="1200" spc="1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Marine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bioactive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substances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(IPA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extract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improve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ion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fluxes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 err="1">
                <a:solidFill>
                  <a:srgbClr val="231F20"/>
                </a:solidFill>
                <a:latin typeface="Times New Roman"/>
                <a:cs typeface="Times New Roman"/>
              </a:rPr>
              <a:t>water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stress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tolerance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potted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5" dirty="0" err="1">
                <a:solidFill>
                  <a:srgbClr val="231F20"/>
                </a:solidFill>
                <a:latin typeface="Times New Roman"/>
                <a:cs typeface="Times New Roman"/>
              </a:rPr>
              <a:t>Vitis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vinifera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plants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.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Hortic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Sci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.,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2006,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20:</a:t>
            </a:r>
            <a:r>
              <a:rPr lang="pl-PL" sz="1200" b="1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156-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161.</a:t>
            </a:r>
            <a:endParaRPr lang="pl-PL" sz="1200" dirty="0">
              <a:latin typeface="Times New Roman"/>
              <a:cs typeface="Times New Roman"/>
            </a:endParaRPr>
          </a:p>
          <a:p>
            <a:pPr marL="12066" marR="30480" algn="just">
              <a:lnSpc>
                <a:spcPct val="111100"/>
              </a:lnSpc>
              <a:spcBef>
                <a:spcPts val="284"/>
              </a:spcBef>
              <a:tabLst>
                <a:tab pos="228600" algn="l"/>
              </a:tabLst>
            </a:pP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14. M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pl-PL" sz="1200" spc="4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459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459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Mechanisms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applications</a:t>
            </a:r>
            <a:r>
              <a:rPr lang="pl-PL" sz="1200" spc="10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growth</a:t>
            </a:r>
            <a:r>
              <a:rPr lang="pl-PL" sz="1200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promoting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	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rhizobacteria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Current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perspective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Journal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King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Saud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University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Science,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2014,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26(1):</a:t>
            </a:r>
            <a:r>
              <a:rPr lang="pl-PL" sz="1200" b="1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1-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20.</a:t>
            </a:r>
            <a:endParaRPr lang="pl-PL" sz="1200" dirty="0">
              <a:latin typeface="Times New Roman"/>
              <a:cs typeface="Times New Roman"/>
            </a:endParaRPr>
          </a:p>
          <a:p>
            <a:pPr marL="12066" marR="29845" algn="just">
              <a:lnSpc>
                <a:spcPct val="111100"/>
              </a:lnSpc>
              <a:spcBef>
                <a:spcPts val="280"/>
              </a:spcBef>
              <a:tabLst>
                <a:tab pos="228600" algn="l"/>
              </a:tabLst>
            </a:pPr>
            <a:r>
              <a:rPr lang="pl-PL" sz="1200" spc="150" dirty="0">
                <a:solidFill>
                  <a:srgbClr val="231F20"/>
                </a:solidFill>
                <a:latin typeface="Times New Roman"/>
                <a:cs typeface="Times New Roman"/>
              </a:rPr>
              <a:t>15. </a:t>
            </a:r>
            <a:r>
              <a:rPr lang="pl-PL" sz="1200" spc="150" dirty="0" err="1">
                <a:solidFill>
                  <a:srgbClr val="231F20"/>
                </a:solidFill>
                <a:latin typeface="Times New Roman"/>
                <a:cs typeface="Times New Roman"/>
              </a:rPr>
              <a:t>Santner</a:t>
            </a:r>
            <a:r>
              <a:rPr lang="pl-PL" sz="1200" spc="3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A.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43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Calderon-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pl-PL" sz="1200" spc="-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5" dirty="0" err="1">
                <a:solidFill>
                  <a:srgbClr val="231F20"/>
                </a:solidFill>
                <a:latin typeface="Times New Roman"/>
                <a:cs typeface="Times New Roman"/>
              </a:rPr>
              <a:t>illalobo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pl-PL" sz="1200" spc="43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50" dirty="0">
                <a:solidFill>
                  <a:srgbClr val="231F20"/>
                </a:solidFill>
                <a:latin typeface="Times New Roman"/>
                <a:cs typeface="Times New Roman"/>
              </a:rPr>
              <a:t>L.I.A.,</a:t>
            </a:r>
            <a:r>
              <a:rPr lang="pl-PL" sz="1200" spc="43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50" dirty="0">
                <a:solidFill>
                  <a:srgbClr val="231F20"/>
                </a:solidFill>
                <a:latin typeface="Times New Roman"/>
                <a:cs typeface="Times New Roman"/>
              </a:rPr>
              <a:t>Estelle</a:t>
            </a:r>
            <a:r>
              <a:rPr lang="pl-PL" sz="1200" spc="43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M.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hormones</a:t>
            </a:r>
            <a:r>
              <a:rPr lang="pl-PL" sz="1200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are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	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versatile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chemical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regulators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of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growth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Nature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Chem. Biol., 2009,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5: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301-307.</a:t>
            </a:r>
            <a:endParaRPr lang="pl-PL" sz="1200" dirty="0">
              <a:latin typeface="Times New Roman"/>
              <a:cs typeface="Times New Roman"/>
            </a:endParaRPr>
          </a:p>
          <a:p>
            <a:pPr marL="12066" marR="27940" algn="just">
              <a:lnSpc>
                <a:spcPct val="111100"/>
              </a:lnSpc>
              <a:spcBef>
                <a:spcPts val="284"/>
              </a:spcBef>
              <a:tabLst>
                <a:tab pos="228600" algn="l"/>
              </a:tabLst>
            </a:pP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16. </a:t>
            </a:r>
            <a:r>
              <a:rPr lang="pl-PL" sz="1200" spc="160" dirty="0" err="1">
                <a:solidFill>
                  <a:srgbClr val="231F20"/>
                </a:solidFill>
                <a:latin typeface="Times New Roman"/>
                <a:cs typeface="Times New Roman"/>
              </a:rPr>
              <a:t>Sharif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M.,</a:t>
            </a:r>
            <a:r>
              <a:rPr lang="pl-PL" sz="1200" spc="165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65" dirty="0" err="1">
                <a:solidFill>
                  <a:srgbClr val="231F20"/>
                </a:solidFill>
                <a:latin typeface="Times New Roman"/>
                <a:cs typeface="Times New Roman"/>
              </a:rPr>
              <a:t>Khattak</a:t>
            </a:r>
            <a:r>
              <a:rPr lang="pl-PL" sz="1200" spc="165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R.A.,</a:t>
            </a:r>
            <a:r>
              <a:rPr lang="pl-PL" sz="1200" spc="165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55" dirty="0" err="1">
                <a:solidFill>
                  <a:srgbClr val="231F20"/>
                </a:solidFill>
                <a:latin typeface="Times New Roman"/>
                <a:cs typeface="Times New Roman"/>
              </a:rPr>
              <a:t>Sarir</a:t>
            </a:r>
            <a:r>
              <a:rPr lang="pl-PL" sz="1200" spc="165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50" dirty="0">
                <a:solidFill>
                  <a:srgbClr val="231F20"/>
                </a:solidFill>
                <a:latin typeface="Times New Roman"/>
                <a:cs typeface="Times New Roman"/>
              </a:rPr>
              <a:t>M.S.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Effect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different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levels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lignitic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	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coal</a:t>
            </a:r>
            <a:r>
              <a:rPr lang="pl-PL" sz="1200" spc="1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derived</a:t>
            </a:r>
            <a:r>
              <a:rPr lang="pl-PL" sz="1200" spc="1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humic</a:t>
            </a:r>
            <a:r>
              <a:rPr lang="pl-PL" sz="1200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acid</a:t>
            </a:r>
            <a:r>
              <a:rPr lang="pl-PL" sz="1200" spc="1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on</a:t>
            </a:r>
            <a:r>
              <a:rPr lang="pl-PL" sz="1200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growth</a:t>
            </a:r>
            <a:r>
              <a:rPr lang="pl-PL" sz="1200" spc="1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maize</a:t>
            </a:r>
            <a:r>
              <a:rPr lang="pl-PL" sz="1200" spc="1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plants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1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Commun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Soil</a:t>
            </a:r>
            <a:r>
              <a:rPr lang="pl-PL" sz="1200" spc="1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Sci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1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Anal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.,</a:t>
            </a:r>
            <a:r>
              <a:rPr lang="pl-PL" sz="1200" spc="1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2002, 	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33:</a:t>
            </a:r>
            <a:r>
              <a:rPr lang="pl-PL" sz="1200" b="1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3567-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3580.</a:t>
            </a:r>
            <a:endParaRPr lang="pl-PL" sz="1200" dirty="0">
              <a:latin typeface="Times New Roman"/>
              <a:cs typeface="Times New Roman"/>
            </a:endParaRPr>
          </a:p>
          <a:p>
            <a:pPr marL="226695" marR="29209" indent="-214629" algn="just">
              <a:lnSpc>
                <a:spcPct val="111100"/>
              </a:lnSpc>
              <a:spcBef>
                <a:spcPts val="280"/>
              </a:spcBef>
              <a:buAutoNum type="arabicPeriod" startAt="17"/>
              <a:tabLst>
                <a:tab pos="228600" algn="l"/>
              </a:tabLst>
            </a:pPr>
            <a:r>
              <a:rPr lang="pl-PL" sz="1200" spc="145" dirty="0" err="1">
                <a:solidFill>
                  <a:srgbClr val="231F20"/>
                </a:solidFill>
                <a:latin typeface="Times New Roman"/>
                <a:cs typeface="Times New Roman"/>
              </a:rPr>
              <a:t>Sharma</a:t>
            </a:r>
            <a:r>
              <a:rPr lang="pl-PL" sz="1200" spc="4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45" dirty="0">
                <a:solidFill>
                  <a:srgbClr val="231F20"/>
                </a:solidFill>
                <a:latin typeface="Times New Roman"/>
                <a:cs typeface="Times New Roman"/>
              </a:rPr>
              <a:t>S.S.,</a:t>
            </a:r>
            <a:r>
              <a:rPr lang="pl-PL" sz="1200" spc="4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40" dirty="0" err="1">
                <a:solidFill>
                  <a:srgbClr val="231F20"/>
                </a:solidFill>
                <a:latin typeface="Times New Roman"/>
                <a:cs typeface="Times New Roman"/>
              </a:rPr>
              <a:t>Dietz</a:t>
            </a:r>
            <a:r>
              <a:rPr lang="pl-PL" sz="1200" spc="4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5" dirty="0">
                <a:solidFill>
                  <a:srgbClr val="231F20"/>
                </a:solidFill>
                <a:latin typeface="Times New Roman"/>
                <a:cs typeface="Times New Roman"/>
              </a:rPr>
              <a:t>K.J.</a:t>
            </a:r>
            <a:r>
              <a:rPr lang="pl-PL" sz="120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significance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amino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acids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amino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acid-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derived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	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molecules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responses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adaptation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heavy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metal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stress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J.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Exp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Bot.,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2006,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57:</a:t>
            </a:r>
            <a:r>
              <a:rPr lang="pl-PL" sz="1200" b="1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711-726.</a:t>
            </a:r>
            <a:endParaRPr lang="pl-PL" sz="1200" dirty="0">
              <a:latin typeface="Times New Roman"/>
              <a:cs typeface="Times New Roman"/>
            </a:endParaRPr>
          </a:p>
          <a:p>
            <a:pPr marL="226695" marR="29209" indent="-214629" algn="just">
              <a:lnSpc>
                <a:spcPct val="111100"/>
              </a:lnSpc>
              <a:spcBef>
                <a:spcPts val="285"/>
              </a:spcBef>
              <a:buAutoNum type="arabicPeriod" startAt="17"/>
              <a:tabLst>
                <a:tab pos="228600" algn="l"/>
              </a:tabLst>
            </a:pPr>
            <a:r>
              <a:rPr lang="pl-PL" sz="1200" spc="145" dirty="0" err="1">
                <a:solidFill>
                  <a:srgbClr val="231F20"/>
                </a:solidFill>
                <a:latin typeface="Times New Roman"/>
                <a:cs typeface="Times New Roman"/>
              </a:rPr>
              <a:t>Spaepen</a:t>
            </a:r>
            <a:r>
              <a:rPr lang="pl-PL" sz="1200" spc="4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20" dirty="0">
                <a:solidFill>
                  <a:srgbClr val="231F20"/>
                </a:solidFill>
                <a:latin typeface="Times New Roman"/>
                <a:cs typeface="Times New Roman"/>
              </a:rPr>
              <a:t>S.,</a:t>
            </a:r>
            <a:r>
              <a:rPr lang="pl-PL" sz="1200" spc="409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50" dirty="0" err="1">
                <a:solidFill>
                  <a:srgbClr val="231F20"/>
                </a:solidFill>
                <a:latin typeface="Times New Roman"/>
                <a:cs typeface="Times New Roman"/>
              </a:rPr>
              <a:t>Vanderleyden</a:t>
            </a:r>
            <a:r>
              <a:rPr lang="pl-PL" sz="1200" spc="4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90" dirty="0">
                <a:solidFill>
                  <a:srgbClr val="231F20"/>
                </a:solidFill>
                <a:latin typeface="Times New Roman"/>
                <a:cs typeface="Times New Roman"/>
              </a:rPr>
              <a:t>J.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Auxin</a:t>
            </a:r>
            <a:r>
              <a:rPr lang="pl-PL" sz="1200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lang="pl-PL" sz="1200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microbe</a:t>
            </a:r>
            <a:r>
              <a:rPr lang="pl-PL" sz="1200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interactions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Cold</a:t>
            </a:r>
            <a:r>
              <a:rPr lang="pl-PL" sz="1200" spc="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Spring 	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Harb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Perspect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Biol.,</a:t>
            </a:r>
            <a:r>
              <a:rPr lang="pl-PL"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2011,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3(4):</a:t>
            </a:r>
            <a:r>
              <a:rPr lang="pl-PL" sz="1200" b="1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1-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13.</a:t>
            </a:r>
            <a:endParaRPr lang="pl-PL" sz="1200" dirty="0">
              <a:latin typeface="Times New Roman"/>
              <a:cs typeface="Times New Roman"/>
            </a:endParaRPr>
          </a:p>
          <a:p>
            <a:pPr marL="226695" marR="5080" indent="-214629" algn="just">
              <a:lnSpc>
                <a:spcPct val="111100"/>
              </a:lnSpc>
              <a:spcBef>
                <a:spcPts val="280"/>
              </a:spcBef>
              <a:buAutoNum type="arabicPeriod" startAt="17"/>
              <a:tabLst>
                <a:tab pos="228600" algn="l"/>
              </a:tabLst>
            </a:pPr>
            <a:r>
              <a:rPr lang="pl-PL" sz="1200" spc="155" dirty="0" err="1">
                <a:solidFill>
                  <a:srgbClr val="231F20"/>
                </a:solidFill>
                <a:latin typeface="Times New Roman"/>
                <a:cs typeface="Times New Roman"/>
              </a:rPr>
              <a:t>Sytar</a:t>
            </a:r>
            <a:r>
              <a:rPr lang="pl-PL" sz="1200" spc="5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200" dirty="0">
                <a:solidFill>
                  <a:srgbClr val="231F20"/>
                </a:solidFill>
                <a:latin typeface="Times New Roman"/>
                <a:cs typeface="Times New Roman"/>
              </a:rPr>
              <a:t>O.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5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55" dirty="0">
                <a:solidFill>
                  <a:srgbClr val="231F20"/>
                </a:solidFill>
                <a:latin typeface="Times New Roman"/>
                <a:cs typeface="Times New Roman"/>
              </a:rPr>
              <a:t>Kumar</a:t>
            </a:r>
            <a:r>
              <a:rPr lang="pl-PL" sz="1200" spc="4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200" dirty="0">
                <a:solidFill>
                  <a:srgbClr val="231F20"/>
                </a:solidFill>
                <a:latin typeface="Times New Roman"/>
                <a:cs typeface="Times New Roman"/>
              </a:rPr>
              <a:t>A.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5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 err="1">
                <a:solidFill>
                  <a:srgbClr val="231F20"/>
                </a:solidFill>
                <a:latin typeface="Times New Roman"/>
                <a:cs typeface="Times New Roman"/>
              </a:rPr>
              <a:t>Latowski</a:t>
            </a:r>
            <a:r>
              <a:rPr lang="pl-PL" sz="1200" spc="5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200" dirty="0">
                <a:solidFill>
                  <a:srgbClr val="231F20"/>
                </a:solidFill>
                <a:latin typeface="Times New Roman"/>
                <a:cs typeface="Times New Roman"/>
              </a:rPr>
              <a:t>D.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5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 err="1">
                <a:solidFill>
                  <a:srgbClr val="231F20"/>
                </a:solidFill>
                <a:latin typeface="Times New Roman"/>
                <a:cs typeface="Times New Roman"/>
              </a:rPr>
              <a:t>Latowski</a:t>
            </a:r>
            <a:r>
              <a:rPr lang="pl-PL" sz="1200" spc="5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200" dirty="0">
                <a:solidFill>
                  <a:srgbClr val="231F20"/>
                </a:solidFill>
                <a:latin typeface="Times New Roman"/>
                <a:cs typeface="Times New Roman"/>
              </a:rPr>
              <a:t>D.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5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 err="1">
                <a:solidFill>
                  <a:srgbClr val="231F20"/>
                </a:solidFill>
                <a:latin typeface="Times New Roman"/>
                <a:cs typeface="Times New Roman"/>
              </a:rPr>
              <a:t>Kuczynska</a:t>
            </a:r>
            <a:r>
              <a:rPr lang="pl-PL" sz="1200" spc="5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00" dirty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lang="pl-PL" sz="1200" spc="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 	</a:t>
            </a:r>
            <a:r>
              <a:rPr lang="pl-PL" sz="1200" spc="145" dirty="0">
                <a:solidFill>
                  <a:srgbClr val="231F20"/>
                </a:solidFill>
                <a:latin typeface="Times New Roman"/>
                <a:cs typeface="Times New Roman"/>
              </a:rPr>
              <a:t>Strzałka</a:t>
            </a:r>
            <a:r>
              <a:rPr lang="pl-PL" sz="1200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K.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5" dirty="0" err="1">
                <a:solidFill>
                  <a:srgbClr val="231F20"/>
                </a:solidFill>
                <a:latin typeface="Times New Roman"/>
                <a:cs typeface="Times New Roman"/>
              </a:rPr>
              <a:t>Prasad</a:t>
            </a:r>
            <a:r>
              <a:rPr lang="pl-PL" sz="1200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M.N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Heavy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metal-</a:t>
            </a:r>
            <a:r>
              <a:rPr lang="pl-PL" sz="1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induced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oxidative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damage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defense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reactions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, 	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detoxification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mechanisms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plants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Acta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Physiol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 Plant, 2013, </a:t>
            </a:r>
            <a:r>
              <a:rPr lang="pl-PL" sz="1200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35: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985-999.</a:t>
            </a:r>
            <a:endParaRPr lang="pl-PL" sz="1200" dirty="0">
              <a:latin typeface="Times New Roman"/>
              <a:cs typeface="Times New Roman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5432F201-F5C8-4DBF-9A6F-671DC590C9CE}"/>
              </a:ext>
            </a:extLst>
          </p:cNvPr>
          <p:cNvSpPr/>
          <p:nvPr/>
        </p:nvSpPr>
        <p:spPr>
          <a:xfrm>
            <a:off x="370937" y="4680852"/>
            <a:ext cx="10921040" cy="1179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6" marR="8890" algn="just">
              <a:lnSpc>
                <a:spcPct val="111100"/>
              </a:lnSpc>
              <a:spcBef>
                <a:spcPts val="995"/>
              </a:spcBef>
              <a:tabLst>
                <a:tab pos="228600" algn="l"/>
              </a:tabLst>
            </a:pP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20. T</a:t>
            </a:r>
            <a:r>
              <a:rPr lang="pl-PL" sz="1200" spc="-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0" dirty="0" err="1">
                <a:solidFill>
                  <a:srgbClr val="231F20"/>
                </a:solidFill>
                <a:latin typeface="Times New Roman"/>
                <a:cs typeface="Times New Roman"/>
              </a:rPr>
              <a:t>ahir</a:t>
            </a:r>
            <a:r>
              <a:rPr lang="pl-PL" sz="1200" spc="4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M.M.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4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 err="1">
                <a:solidFill>
                  <a:srgbClr val="231F20"/>
                </a:solidFill>
                <a:latin typeface="Times New Roman"/>
                <a:cs typeface="Times New Roman"/>
              </a:rPr>
              <a:t>Khurshi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lang="pl-PL" sz="1200" spc="4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M.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4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Khan</a:t>
            </a:r>
            <a:r>
              <a:rPr lang="pl-PL" sz="1200" spc="4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M.Z.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3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45" dirty="0" err="1">
                <a:solidFill>
                  <a:srgbClr val="231F20"/>
                </a:solidFill>
                <a:latin typeface="Times New Roman"/>
                <a:cs typeface="Times New Roman"/>
              </a:rPr>
              <a:t>Abbasi</a:t>
            </a:r>
            <a:r>
              <a:rPr lang="pl-PL" sz="1200" spc="4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M.K.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4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35" dirty="0" err="1">
                <a:solidFill>
                  <a:srgbClr val="231F20"/>
                </a:solidFill>
                <a:latin typeface="Times New Roman"/>
                <a:cs typeface="Times New Roman"/>
              </a:rPr>
              <a:t>Hazmi</a:t>
            </a:r>
            <a:r>
              <a:rPr lang="pl-PL" sz="1200" spc="4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M.H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 	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Lignite-derived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humic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acid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effect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on</a:t>
            </a:r>
            <a:r>
              <a:rPr lang="pl-PL" sz="1200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growth</a:t>
            </a:r>
            <a:r>
              <a:rPr lang="pl-PL" sz="1200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wheat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plant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different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soils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Pedosphere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20</a:t>
            </a:r>
            <a:r>
              <a:rPr lang="pl-PL" sz="1200" spc="-35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1, 	</a:t>
            </a:r>
            <a:r>
              <a:rPr lang="pl-PL" sz="1200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2: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124-131.</a:t>
            </a:r>
            <a:endParaRPr lang="pl-PL" sz="1200" dirty="0">
              <a:latin typeface="Times New Roman"/>
              <a:cs typeface="Times New Roman"/>
            </a:endParaRPr>
          </a:p>
          <a:p>
            <a:pPr marL="12066" marR="8255" algn="just">
              <a:lnSpc>
                <a:spcPct val="111100"/>
              </a:lnSpc>
              <a:spcBef>
                <a:spcPts val="280"/>
              </a:spcBef>
              <a:tabLst>
                <a:tab pos="228600" algn="l"/>
              </a:tabLst>
            </a:pP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21. U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70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Effect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soi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applied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humic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acid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different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sowin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times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some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yield</a:t>
            </a:r>
            <a:r>
              <a:rPr lang="pl-PL" sz="1200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components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	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wheat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pl-PL" sz="1200" i="1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Triticum</a:t>
            </a:r>
            <a:r>
              <a:rPr lang="pl-PL" sz="1200" i="1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spp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.)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hybrids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. </a:t>
            </a:r>
            <a:r>
              <a:rPr lang="pl-PL" sz="1200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Int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J. Bot., 2008, </a:t>
            </a:r>
            <a:r>
              <a:rPr lang="pl-PL" sz="1200" b="1" spc="-5" dirty="0">
                <a:solidFill>
                  <a:srgbClr val="231F20"/>
                </a:solidFill>
                <a:latin typeface="Times New Roman"/>
                <a:cs typeface="Times New Roman"/>
              </a:rPr>
              <a:t>4(2):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164-175.</a:t>
            </a:r>
            <a:endParaRPr lang="pl-PL" sz="1200" dirty="0">
              <a:latin typeface="Times New Roman"/>
              <a:cs typeface="Times New Roman"/>
            </a:endParaRPr>
          </a:p>
          <a:p>
            <a:pPr marL="12065" marR="5080" algn="just">
              <a:lnSpc>
                <a:spcPct val="111100"/>
              </a:lnSpc>
              <a:spcBef>
                <a:spcPts val="285"/>
              </a:spcBef>
              <a:tabLst>
                <a:tab pos="228600" algn="l"/>
              </a:tabLst>
            </a:pPr>
            <a:r>
              <a:rPr lang="pl-PL" sz="1200" spc="50" dirty="0">
                <a:solidFill>
                  <a:srgbClr val="231F20"/>
                </a:solidFill>
                <a:latin typeface="Times New Roman"/>
                <a:cs typeface="Times New Roman"/>
              </a:rPr>
              <a:t>22.Ve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55" dirty="0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B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z="1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05" dirty="0">
                <a:solidFill>
                  <a:srgbClr val="231F20"/>
                </a:solidFill>
                <a:latin typeface="Times New Roman"/>
                <a:cs typeface="Times New Roman"/>
              </a:rPr>
              <a:t>si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05" dirty="0">
                <a:solidFill>
                  <a:srgbClr val="231F20"/>
                </a:solidFill>
                <a:latin typeface="Times New Roman"/>
                <a:cs typeface="Times New Roman"/>
              </a:rPr>
              <a:t>Fe</a:t>
            </a:r>
            <a:r>
              <a:rPr lang="pl-PL" sz="1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z="1200" spc="14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05" dirty="0">
                <a:solidFill>
                  <a:srgbClr val="231F20"/>
                </a:solidFill>
                <a:latin typeface="Times New Roman"/>
                <a:cs typeface="Times New Roman"/>
              </a:rPr>
              <a:t>A.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95" dirty="0">
                <a:solidFill>
                  <a:srgbClr val="231F20"/>
                </a:solidFill>
                <a:latin typeface="Times New Roman"/>
                <a:cs typeface="Times New Roman"/>
              </a:rPr>
              <a:t>Ma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105" dirty="0">
                <a:solidFill>
                  <a:srgbClr val="231F20"/>
                </a:solidFill>
                <a:latin typeface="Times New Roman"/>
                <a:cs typeface="Times New Roman"/>
              </a:rPr>
              <a:t>ni</a:t>
            </a:r>
            <a:r>
              <a:rPr lang="pl-PL" sz="1200" spc="160" dirty="0">
                <a:solidFill>
                  <a:srgbClr val="231F20"/>
                </a:solidFill>
                <a:latin typeface="Times New Roman"/>
                <a:cs typeface="Times New Roman"/>
              </a:rPr>
              <a:t>  </a:t>
            </a:r>
            <a:r>
              <a:rPr lang="pl-PL" sz="1200" spc="105" dirty="0">
                <a:solidFill>
                  <a:srgbClr val="231F20"/>
                </a:solidFill>
                <a:latin typeface="Times New Roman"/>
                <a:cs typeface="Times New Roman"/>
              </a:rPr>
              <a:t>G.</a:t>
            </a:r>
            <a:r>
              <a:rPr lang="pl-PL" sz="1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lang="pl-PL" sz="1200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Application</a:t>
            </a:r>
            <a:r>
              <a:rPr lang="pl-PL" sz="1200" spc="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biostimulants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floating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system</a:t>
            </a:r>
            <a:r>
              <a:rPr lang="pl-PL" sz="1200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for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improving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rocket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quality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J.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Food</a:t>
            </a:r>
            <a:r>
              <a:rPr lang="pl-PL" sz="1200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Agric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z="1200" spc="1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dirty="0" err="1">
                <a:solidFill>
                  <a:srgbClr val="231F20"/>
                </a:solidFill>
                <a:latin typeface="Times New Roman"/>
                <a:cs typeface="Times New Roman"/>
              </a:rPr>
              <a:t>Environ</a:t>
            </a:r>
            <a:r>
              <a:rPr lang="pl-PL" sz="1200" dirty="0">
                <a:solidFill>
                  <a:srgbClr val="231F20"/>
                </a:solidFill>
                <a:latin typeface="Times New Roman"/>
                <a:cs typeface="Times New Roman"/>
              </a:rPr>
              <a:t>.,</a:t>
            </a:r>
            <a:r>
              <a:rPr lang="pl-PL" sz="1200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2005, </a:t>
            </a:r>
            <a:r>
              <a:rPr lang="pl-PL" sz="1200" b="1" dirty="0">
                <a:solidFill>
                  <a:srgbClr val="231F20"/>
                </a:solidFill>
                <a:latin typeface="Times New Roman"/>
                <a:cs typeface="Times New Roman"/>
              </a:rPr>
              <a:t>3:</a:t>
            </a:r>
            <a:r>
              <a:rPr lang="pl-PL" sz="1200" b="1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spc="-10" dirty="0">
                <a:solidFill>
                  <a:srgbClr val="231F20"/>
                </a:solidFill>
                <a:latin typeface="Times New Roman"/>
                <a:cs typeface="Times New Roman"/>
              </a:rPr>
              <a:t>86-</a:t>
            </a:r>
            <a:r>
              <a:rPr lang="pl-PL" sz="1200" spc="-25" dirty="0">
                <a:solidFill>
                  <a:srgbClr val="231F20"/>
                </a:solidFill>
                <a:latin typeface="Times New Roman"/>
                <a:cs typeface="Times New Roman"/>
              </a:rPr>
              <a:t>88.</a:t>
            </a:r>
            <a:endParaRPr lang="pl-PL" sz="1200" dirty="0">
              <a:latin typeface="Times New Roman"/>
              <a:cs typeface="Times New Roman"/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ACDA28C-5340-4A1A-815C-FF08CEC2F6E0}"/>
              </a:ext>
            </a:extLst>
          </p:cNvPr>
          <p:cNvSpPr/>
          <p:nvPr/>
        </p:nvSpPr>
        <p:spPr>
          <a:xfrm>
            <a:off x="2921000" y="551202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35885" marR="8890" indent="693420" algn="r">
              <a:lnSpc>
                <a:spcPct val="100000"/>
              </a:lnSpc>
            </a:pPr>
            <a:r>
              <a:rPr lang="pl-PL" sz="1200" i="1" dirty="0">
                <a:solidFill>
                  <a:srgbClr val="231F20"/>
                </a:solidFill>
                <a:latin typeface="Times New Roman"/>
                <a:cs typeface="Times New Roman"/>
              </a:rPr>
              <a:t>dr</a:t>
            </a:r>
            <a:r>
              <a:rPr lang="pl-PL" sz="1200" i="1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z="1200" i="1" dirty="0">
                <a:solidFill>
                  <a:srgbClr val="231F20"/>
                </a:solidFill>
                <a:latin typeface="Times New Roman"/>
                <a:cs typeface="Times New Roman"/>
              </a:rPr>
              <a:t>Agnieszka </a:t>
            </a:r>
            <a:r>
              <a:rPr lang="pl-PL" sz="1200" i="1" spc="-10" dirty="0">
                <a:solidFill>
                  <a:srgbClr val="231F20"/>
                </a:solidFill>
                <a:latin typeface="Times New Roman"/>
                <a:cs typeface="Times New Roman"/>
              </a:rPr>
              <a:t>Rutkowska </a:t>
            </a:r>
          </a:p>
          <a:p>
            <a:pPr marL="2635885" marR="8890" indent="693420" algn="r">
              <a:lnSpc>
                <a:spcPct val="100000"/>
              </a:lnSpc>
            </a:pPr>
            <a:r>
              <a:rPr lang="pl-PL" sz="1200" i="1" dirty="0">
                <a:solidFill>
                  <a:srgbClr val="231F20"/>
                </a:solidFill>
                <a:latin typeface="Times New Roman"/>
                <a:cs typeface="Times New Roman"/>
              </a:rPr>
              <a:t>Zakład Żywienia Roślin i </a:t>
            </a:r>
            <a:r>
              <a:rPr lang="pl-PL" sz="1200" i="1" spc="-10" dirty="0">
                <a:solidFill>
                  <a:srgbClr val="231F20"/>
                </a:solidFill>
                <a:latin typeface="Times New Roman"/>
                <a:cs typeface="Times New Roman"/>
              </a:rPr>
              <a:t>Nawożenia 2016</a:t>
            </a:r>
            <a:endParaRPr lang="pl-PL" sz="1200" dirty="0">
              <a:latin typeface="Times New Roman"/>
              <a:cs typeface="Times New Roman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55D8B1C-D059-4EAD-B058-5A643C1B30F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0" y="6064885"/>
            <a:ext cx="5750560" cy="7931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rostokąt 5">
            <a:extLst>
              <a:ext uri="{FF2B5EF4-FFF2-40B4-BE49-F238E27FC236}">
                <a16:creationId xmlns:a16="http://schemas.microsoft.com/office/drawing/2014/main" id="{990603C5-203D-46F4-95CF-D385979838FB}"/>
              </a:ext>
            </a:extLst>
          </p:cNvPr>
          <p:cNvSpPr/>
          <p:nvPr/>
        </p:nvSpPr>
        <p:spPr>
          <a:xfrm>
            <a:off x="698741" y="229332"/>
            <a:ext cx="102635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55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2C56D3DE-1F53-4D38-BA93-470B9B7562E8}"/>
              </a:ext>
            </a:extLst>
          </p:cNvPr>
          <p:cNvSpPr/>
          <p:nvPr/>
        </p:nvSpPr>
        <p:spPr>
          <a:xfrm>
            <a:off x="895350" y="1471928"/>
            <a:ext cx="7080250" cy="2875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Biostymulatory – </a:t>
            </a:r>
            <a:r>
              <a:rPr lang="pl-PL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definicje</a:t>
            </a:r>
            <a:r>
              <a:rPr lang="pl-PL" b="1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oraz </a:t>
            </a:r>
            <a:r>
              <a:rPr lang="pl-PL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podział</a:t>
            </a:r>
            <a:endParaRPr lang="pl-PL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lang="pl-PL" dirty="0">
              <a:latin typeface="Times New Roman"/>
              <a:cs typeface="Times New Roman"/>
            </a:endParaRPr>
          </a:p>
          <a:p>
            <a:pPr marL="12700" marR="9525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Zgodnie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ustawą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dnia</a:t>
            </a:r>
            <a:r>
              <a:rPr lang="pl-PL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10</a:t>
            </a:r>
            <a:r>
              <a:rPr lang="pl-PL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lipca</a:t>
            </a:r>
            <a:r>
              <a:rPr lang="pl-PL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2007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60" dirty="0">
                <a:solidFill>
                  <a:srgbClr val="231F20"/>
                </a:solidFill>
                <a:latin typeface="Times New Roman"/>
                <a:cs typeface="Times New Roman"/>
              </a:rPr>
              <a:t>r.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nawozach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nawożeniu,</a:t>
            </a:r>
            <a:r>
              <a:rPr lang="pl-PL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stymulator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związek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organiczny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lub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mineralny,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lub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ich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mieszanina,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które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wpływają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korzystnie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rozwój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lub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inne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procesy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życiowe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roślin,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wyłączeniem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regula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tora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będącego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środkiem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ochrony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rozumieniu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przepisów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ochronie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roślin.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Jako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ten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ostatni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rozumie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się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środki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wpływające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procesy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życiowe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przykład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poprzez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substancje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działające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regulująco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roślinę,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inne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niż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substancje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odżywcze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6898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568B8C6-FB83-490E-84FD-56131FDFB62A}"/>
              </a:ext>
            </a:extLst>
          </p:cNvPr>
          <p:cNvSpPr/>
          <p:nvPr/>
        </p:nvSpPr>
        <p:spPr>
          <a:xfrm>
            <a:off x="1066800" y="905292"/>
            <a:ext cx="719455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8255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Stowarzyszenie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producentó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biostymulatoró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Eu</a:t>
            </a:r>
            <a:r>
              <a:rPr lang="pl-PL" i="1" spc="-45" dirty="0" err="1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opean</a:t>
            </a:r>
            <a:r>
              <a:rPr lang="pl-PL" i="1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5" dirty="0" err="1">
                <a:solidFill>
                  <a:srgbClr val="231F20"/>
                </a:solidFill>
                <a:latin typeface="Times New Roman"/>
                <a:cs typeface="Times New Roman"/>
              </a:rPr>
              <a:t>Biostimulant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pl-PL" i="1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Industry</a:t>
            </a:r>
            <a:r>
              <a:rPr lang="pl-PL" i="1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Council</a:t>
            </a:r>
            <a:r>
              <a:rPr lang="pl-PL" i="1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(EBIC)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zaproponowało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definicję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biostymulatora,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którą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Komisja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Europejska zawarła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projekcie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rozporządzenia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Parlamentu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Europejskiego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Rady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określającego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zasady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udostępnienia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rynku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produktó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nawozowych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oznakowaniem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CE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zmieniającego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rozporządzeni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(WE)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1069/2009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(WE)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5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107/200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9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(COM</a:t>
            </a:r>
            <a:r>
              <a:rPr lang="pl-PL" spc="-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(2016)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157.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9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edług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tej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definicji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biostymulator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produkt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nawozowy,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który</a:t>
            </a:r>
            <a:r>
              <a:rPr lang="pl-PL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niezależnie 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zawartości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składników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pokarmowych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zawiera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substancję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cz</a:t>
            </a:r>
            <a:r>
              <a:rPr lang="pl-PL" spc="5" dirty="0">
                <a:solidFill>
                  <a:srgbClr val="231F20"/>
                </a:solidFill>
                <a:latin typeface="Times New Roman"/>
                <a:cs typeface="Times New Roman"/>
              </a:rPr>
              <a:t>yn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ną</a:t>
            </a:r>
            <a:r>
              <a:rPr lang="pl-PL" spc="1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(substancje) bądź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mikroo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ganizm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zastosowaniu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roślinę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albo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obrębie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rizosfery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materiał ten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stymuluje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naturalne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proces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które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prowadzą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poprawy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co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najmniej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jednej z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następujących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cech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rośliny: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efektywności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wykorzystania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składników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pokarmo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wych,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 tolerancji na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stre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abiotyczny lub cech jakościowych </a:t>
            </a:r>
            <a:r>
              <a:rPr lang="pl-PL" spc="-5" dirty="0">
                <a:solidFill>
                  <a:srgbClr val="231F20"/>
                </a:solidFill>
                <a:latin typeface="Times New Roman"/>
                <a:cs typeface="Times New Roman"/>
              </a:rPr>
              <a:t>plonó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533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6A7CBD56-DA51-4797-AA2E-B2C3690FBB2F}"/>
              </a:ext>
            </a:extLst>
          </p:cNvPr>
          <p:cNvSpPr/>
          <p:nvPr/>
        </p:nvSpPr>
        <p:spPr>
          <a:xfrm>
            <a:off x="831850" y="1502192"/>
            <a:ext cx="76009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Podczas</a:t>
            </a:r>
            <a:r>
              <a:rPr lang="pl-PL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Pierwszego</a:t>
            </a:r>
            <a:r>
              <a:rPr lang="pl-PL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Światowego</a:t>
            </a:r>
            <a:r>
              <a:rPr lang="pl-PL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Kongresu</a:t>
            </a:r>
            <a:r>
              <a:rPr lang="pl-PL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Naukowego</a:t>
            </a:r>
            <a:r>
              <a:rPr lang="pl-PL" spc="2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poświęconego</a:t>
            </a:r>
            <a:r>
              <a:rPr lang="pl-PL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sto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sowaniu</a:t>
            </a:r>
            <a:r>
              <a:rPr lang="pl-PL" spc="2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biostymulatorów</a:t>
            </a:r>
            <a:r>
              <a:rPr lang="pl-PL" spc="2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2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rolnictwie,</a:t>
            </a:r>
            <a:r>
              <a:rPr lang="pl-PL" spc="2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który</a:t>
            </a:r>
            <a:r>
              <a:rPr lang="pl-PL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odbył</a:t>
            </a:r>
            <a:r>
              <a:rPr lang="pl-PL" spc="2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się</a:t>
            </a:r>
            <a:r>
              <a:rPr lang="pl-PL" spc="2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2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listopadzie</a:t>
            </a:r>
            <a:r>
              <a:rPr lang="pl-PL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2012</a:t>
            </a:r>
            <a:r>
              <a:rPr lang="pl-PL" spc="2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r.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Strasburgu,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dokonano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przeglądu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dostępnych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rynku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opisanych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literaturze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naukowej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stymulatorów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przedstawiono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ich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klasyfikację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uwzględnia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jącą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następujące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grupy: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substancje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humusowe,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kompleksowe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materiały</a:t>
            </a:r>
            <a:r>
              <a:rPr lang="pl-PL" spc="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organiczne,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składniki</a:t>
            </a:r>
            <a:r>
              <a:rPr lang="pl-PL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pochodzenia</a:t>
            </a:r>
            <a:r>
              <a:rPr lang="pl-PL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mineralnego,</a:t>
            </a:r>
            <a:r>
              <a:rPr lang="pl-PL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sole</a:t>
            </a:r>
            <a:r>
              <a:rPr lang="pl-PL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nieorganiczne</a:t>
            </a:r>
            <a:r>
              <a:rPr lang="pl-PL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(zawierające</a:t>
            </a:r>
            <a:r>
              <a:rPr lang="pl-PL" spc="3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fosforyn),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wyciągi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wodorostów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morskich,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pochodne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chityny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chitozanu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antytranspiranty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(substancje</a:t>
            </a:r>
            <a:r>
              <a:rPr lang="pl-PL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stosowane</a:t>
            </a:r>
            <a:r>
              <a:rPr lang="pl-PL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dolistnie</a:t>
            </a:r>
            <a:r>
              <a:rPr lang="pl-PL" spc="2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ograniczające</a:t>
            </a:r>
            <a:r>
              <a:rPr lang="pl-PL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transpirację)</a:t>
            </a:r>
            <a:r>
              <a:rPr lang="pl-PL" spc="2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2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wolne</a:t>
            </a:r>
            <a:r>
              <a:rPr lang="pl-PL" spc="2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amino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kwasy</a:t>
            </a:r>
            <a:r>
              <a:rPr lang="pl-PL" spc="1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inne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związki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azotowe.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1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stymulatorów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zalicza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się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również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inokulanty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mikrobiologiczne.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Poniżej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omówiono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działanie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tych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grup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stymulatorów,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które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są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najbardziej rozpowszechnione na polskim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rynku.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5739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3D115FF1-8ECB-4E63-8C6C-77616F7EEDD6}"/>
              </a:ext>
            </a:extLst>
          </p:cNvPr>
          <p:cNvSpPr/>
          <p:nvPr/>
        </p:nvSpPr>
        <p:spPr>
          <a:xfrm>
            <a:off x="927100" y="1257228"/>
            <a:ext cx="7531100" cy="342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l-PL" b="1" dirty="0" err="1">
                <a:solidFill>
                  <a:srgbClr val="231F20"/>
                </a:solidFill>
                <a:latin typeface="Times New Roman"/>
                <a:cs typeface="Times New Roman"/>
              </a:rPr>
              <a:t>Inokulanty</a:t>
            </a:r>
            <a:r>
              <a:rPr lang="pl-PL" b="1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b="1" spc="-10" dirty="0">
                <a:solidFill>
                  <a:srgbClr val="231F20"/>
                </a:solidFill>
                <a:latin typeface="Times New Roman"/>
                <a:cs typeface="Times New Roman"/>
              </a:rPr>
              <a:t>mikrobiologiczne</a:t>
            </a:r>
            <a:endParaRPr lang="pl-PL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lang="pl-PL" dirty="0">
              <a:latin typeface="Times New Roman"/>
              <a:cs typeface="Times New Roman"/>
            </a:endParaRPr>
          </a:p>
          <a:p>
            <a:pPr marL="12700" marR="6350" indent="179705" algn="just">
              <a:lnSpc>
                <a:spcPct val="100000"/>
              </a:lnSpc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Stymulatory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mikrobiologiczne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zawierają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mikroorganizmy,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które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naniesione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na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ziarno,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powierzchnię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albo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gleby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wspomagają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poprzez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różnego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rodzaju</a:t>
            </a:r>
            <a:r>
              <a:rPr lang="pl-PL" spc="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mechanizmy,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obejmujące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m.in.: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zwiększenie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pobrania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składników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pokar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mowych,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przyrost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masy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korzeniowej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lub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nagromadzanie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biomasy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roślin.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Preparaty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mikrobiologiczne</a:t>
            </a:r>
            <a:r>
              <a:rPr lang="pl-PL" spc="2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zawierają</a:t>
            </a:r>
            <a:r>
              <a:rPr lang="pl-PL" spc="2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głównie</a:t>
            </a:r>
            <a:r>
              <a:rPr lang="pl-PL" spc="2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wolno</a:t>
            </a:r>
            <a:r>
              <a:rPr lang="pl-PL" spc="2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żyjące</a:t>
            </a:r>
            <a:r>
              <a:rPr lang="pl-PL" spc="2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bakterie</a:t>
            </a:r>
            <a:r>
              <a:rPr lang="pl-PL" spc="2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2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grzyby,</a:t>
            </a:r>
            <a:r>
              <a:rPr lang="pl-PL" spc="2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2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tym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grzyby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mikoryzowe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które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izolowane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są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gleby,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roślin,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wody</a:t>
            </a:r>
            <a:r>
              <a:rPr lang="pl-PL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czy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przekompostowanego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obornika.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stymulatorów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mikrobiologicznych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zalicza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się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m.in.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wspomagające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lang="pl-PL" spc="3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3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Rhizobacteria</a:t>
            </a:r>
            <a:r>
              <a:rPr lang="pl-PL" i="1" spc="3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(PGPR</a:t>
            </a:r>
            <a:r>
              <a:rPr lang="pl-PL" spc="3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lang="pl-PL" i="1" spc="3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>
                <a:solidFill>
                  <a:srgbClr val="231F20"/>
                </a:solidFill>
                <a:latin typeface="Times New Roman"/>
                <a:cs typeface="Times New Roman"/>
              </a:rPr>
              <a:t>plant-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growth</a:t>
            </a:r>
            <a:r>
              <a:rPr lang="pl-PL" i="1" spc="3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promoting</a:t>
            </a:r>
            <a:r>
              <a:rPr lang="pl-PL" i="1" spc="3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rhizobacteria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),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pochodzące</a:t>
            </a:r>
            <a:r>
              <a:rPr lang="pl-PL" spc="25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głównie</a:t>
            </a:r>
            <a:r>
              <a:rPr lang="pl-PL" spc="25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25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ryzosfery.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7752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69D9E8B4-D509-4B77-BF24-4EFC23960D40}"/>
              </a:ext>
            </a:extLst>
          </p:cNvPr>
          <p:cNvSpPr/>
          <p:nvPr/>
        </p:nvSpPr>
        <p:spPr>
          <a:xfrm>
            <a:off x="203200" y="632401"/>
            <a:ext cx="885825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Obecnie</a:t>
            </a:r>
            <a:r>
              <a:rPr lang="pl-PL" spc="25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znanych</a:t>
            </a:r>
            <a:r>
              <a:rPr lang="pl-PL" spc="25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jest</a:t>
            </a:r>
            <a:r>
              <a:rPr lang="pl-PL" spc="25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kilkadziesiąt</a:t>
            </a:r>
            <a:r>
              <a:rPr lang="pl-PL" spc="25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szczepów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PGPR.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Bakterie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promujące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rozwój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należą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różnych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grup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filogenetycznych.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Najliczniejszą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grupę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stanowią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bakterie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rodzaju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Pseudomonas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także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Bacillus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Enterobacter</a:t>
            </a:r>
            <a:r>
              <a:rPr lang="pl-PL" i="1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dirty="0" err="1">
                <a:solidFill>
                  <a:srgbClr val="231F20"/>
                </a:solidFill>
                <a:latin typeface="Times New Roman"/>
                <a:cs typeface="Times New Roman"/>
              </a:rPr>
              <a:t>Erwinia</a:t>
            </a:r>
            <a:r>
              <a:rPr lang="pl-PL" i="1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i="1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Bakterie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PGPR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wpływają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1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wzrost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sposób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pośredni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bezpośredni.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Pośredni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sposób</a:t>
            </a:r>
            <a:r>
              <a:rPr lang="pl-PL" spc="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oddziaływania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rośliny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związany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jest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ochroną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przed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skutkami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działania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fitopatogenów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Bezpośrednia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stymulacja</a:t>
            </a:r>
            <a:r>
              <a:rPr lang="pl-PL" spc="2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polega</a:t>
            </a:r>
            <a:r>
              <a:rPr lang="pl-PL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dostarczeniu</a:t>
            </a:r>
            <a:r>
              <a:rPr lang="pl-PL" spc="2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roślinom</a:t>
            </a:r>
            <a:r>
              <a:rPr lang="pl-PL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składników</a:t>
            </a:r>
            <a:r>
              <a:rPr lang="pl-PL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mineralnych,</a:t>
            </a:r>
            <a:r>
              <a:rPr lang="pl-PL" spc="2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syntezie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fitohormonów</a:t>
            </a:r>
            <a:r>
              <a:rPr lang="pl-PL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pobudzających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lang="pl-PL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roślin,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podobnych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lang="pl-PL" spc="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hormonów</a:t>
            </a:r>
            <a:r>
              <a:rPr lang="pl-PL" spc="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roślinnych,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np.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auksyn,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giberelin,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cytokinin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bądź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obniżeniu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poziomu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etylenu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niekorzystnie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wpływającego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ukorzenianie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(tab.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1).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Gibereliny</a:t>
            </a:r>
            <a:r>
              <a:rPr lang="pl-PL" spc="1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stymulują</a:t>
            </a:r>
            <a:r>
              <a:rPr lang="pl-PL" spc="15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kiełkowanie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nasion,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łodyg,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indukują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kwitnienie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rozwój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kwiatów.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Pobudzają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wzrost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korzenia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włośników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korzeniowych.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Związki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te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produkowane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są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m.in.</a:t>
            </a:r>
            <a:r>
              <a:rPr lang="pl-PL" spc="1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przez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Acetobacter</a:t>
            </a:r>
            <a:r>
              <a:rPr lang="pl-PL" i="1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diazotrophicus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Herbaspirillum</a:t>
            </a:r>
            <a:r>
              <a:rPr lang="pl-PL" i="1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seropedicae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Bacillus</a:t>
            </a:r>
            <a:r>
              <a:rPr lang="pl-PL" i="1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oraz</a:t>
            </a:r>
            <a:r>
              <a:rPr lang="pl-PL" spc="-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i="1" spc="-10" dirty="0" err="1">
                <a:solidFill>
                  <a:srgbClr val="231F20"/>
                </a:solidFill>
                <a:latin typeface="Times New Roman"/>
                <a:cs typeface="Times New Roman"/>
              </a:rPr>
              <a:t>Azospirillum</a:t>
            </a:r>
            <a:r>
              <a:rPr lang="pl-PL" i="1" spc="-10" dirty="0">
                <a:solidFill>
                  <a:srgbClr val="231F20"/>
                </a:solidFill>
                <a:latin typeface="Times New Roman"/>
                <a:cs typeface="Times New Roman"/>
              </a:rPr>
              <a:t>.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Kwas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 err="1">
                <a:solidFill>
                  <a:srgbClr val="231F20"/>
                </a:solidFill>
                <a:latin typeface="Times New Roman"/>
                <a:cs typeface="Times New Roman"/>
              </a:rPr>
              <a:t>indolilooctowy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(IAA)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1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grupy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innych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hormonów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roślinnych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(auksyn)</a:t>
            </a:r>
            <a:r>
              <a:rPr lang="pl-PL" spc="1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jest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powszechnym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produktem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syntetyzowanym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przez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bakterie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PGPR.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Bierze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prawdo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podobnie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udział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nawiązywaniu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kontaktu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bakterii</a:t>
            </a:r>
            <a:r>
              <a:rPr lang="pl-PL" spc="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rośliną.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Może</a:t>
            </a:r>
            <a:r>
              <a:rPr lang="pl-PL" spc="1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również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wspomagać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działanie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auksyn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roślinnych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we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wzroście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korzenia</a:t>
            </a:r>
            <a:r>
              <a:rPr lang="pl-PL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poprzez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 bezpośredni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wpływ</a:t>
            </a:r>
            <a:r>
              <a:rPr lang="pl-PL" spc="9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podziały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wydłużanie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komórek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roślinnych.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Niski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poziom</a:t>
            </a:r>
            <a:r>
              <a:rPr lang="pl-PL" spc="9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bakteryjnego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IAA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pobudza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wydłużanie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korzeni,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natomiast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wysoki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poziom</a:t>
            </a:r>
            <a:r>
              <a:rPr lang="pl-PL" spc="1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stymuluje</a:t>
            </a:r>
            <a:r>
              <a:rPr lang="pl-PL" spc="114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tworzenie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korzeni</a:t>
            </a:r>
            <a:r>
              <a:rPr lang="pl-PL" spc="2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bocznych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2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przybyszowych.</a:t>
            </a:r>
            <a:r>
              <a:rPr lang="pl-PL" spc="2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Ponieważ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zmiany</a:t>
            </a:r>
            <a:r>
              <a:rPr lang="pl-PL" spc="2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endogennej</a:t>
            </a:r>
            <a:r>
              <a:rPr lang="pl-PL" spc="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puli</a:t>
            </a:r>
            <a:r>
              <a:rPr lang="pl-PL" spc="2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fitohor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monów</a:t>
            </a:r>
            <a:r>
              <a:rPr lang="pl-PL" spc="4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roślinnych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pod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wpływem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bakterii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PGPR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skutkują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przyrostem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masy</a:t>
            </a:r>
            <a:r>
              <a:rPr lang="pl-PL" spc="5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korze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niowej,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zwiększona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zostaje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tym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samym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powierzchnia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kontaktowa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rośliny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lang="pl-PL" spc="8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glebą, co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ułatwia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dostępność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bardziej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skuteczne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pobieranie</a:t>
            </a:r>
            <a:r>
              <a:rPr lang="pl-PL" spc="-7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składników</a:t>
            </a:r>
            <a:r>
              <a:rPr lang="pl-PL" spc="-7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pokarmowych.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34158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13D96CB1-571A-4DD2-9DD5-AD71D991E6CD}"/>
              </a:ext>
            </a:extLst>
          </p:cNvPr>
          <p:cNvSpPr/>
          <p:nvPr/>
        </p:nvSpPr>
        <p:spPr>
          <a:xfrm>
            <a:off x="1250950" y="597523"/>
            <a:ext cx="6096000" cy="6591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243070" algn="ctr">
              <a:lnSpc>
                <a:spcPct val="100000"/>
              </a:lnSpc>
            </a:pPr>
            <a:r>
              <a:rPr lang="pl-PL" spc="-10" dirty="0">
                <a:solidFill>
                  <a:srgbClr val="231F20"/>
                </a:solidFill>
                <a:latin typeface="Times New Roman"/>
                <a:cs typeface="Times New Roman"/>
              </a:rPr>
              <a:t>Tabela</a:t>
            </a:r>
            <a:r>
              <a:rPr lang="pl-PL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5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lang="pl-PL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0"/>
              </a:spcBef>
            </a:pP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Stymulacja</a:t>
            </a:r>
            <a:r>
              <a:rPr lang="pl-PL" spc="-3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wzrostu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roślin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dirty="0">
                <a:solidFill>
                  <a:srgbClr val="231F20"/>
                </a:solidFill>
                <a:latin typeface="Times New Roman"/>
                <a:cs typeface="Times New Roman"/>
              </a:rPr>
              <a:t>przez</a:t>
            </a:r>
            <a:r>
              <a:rPr lang="pl-PL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pl-PL" spc="-20" dirty="0">
                <a:solidFill>
                  <a:srgbClr val="231F20"/>
                </a:solidFill>
                <a:latin typeface="Times New Roman"/>
                <a:cs typeface="Times New Roman"/>
              </a:rPr>
              <a:t>PGPR</a:t>
            </a:r>
            <a:endParaRPr lang="pl-PL" dirty="0">
              <a:latin typeface="Times New Roman"/>
              <a:cs typeface="Times New Roman"/>
            </a:endParaRPr>
          </a:p>
        </p:txBody>
      </p:sp>
      <p:graphicFrame>
        <p:nvGraphicFramePr>
          <p:cNvPr id="3" name="object 5">
            <a:extLst>
              <a:ext uri="{FF2B5EF4-FFF2-40B4-BE49-F238E27FC236}">
                <a16:creationId xmlns:a16="http://schemas.microsoft.com/office/drawing/2014/main" id="{D3D4497A-BA45-42F0-B1AA-922CEE4A1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853305"/>
              </p:ext>
            </p:extLst>
          </p:nvPr>
        </p:nvGraphicFramePr>
        <p:xfrm>
          <a:off x="1374048" y="1648460"/>
          <a:ext cx="7001602" cy="29298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0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08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9541">
                <a:tc>
                  <a:txBody>
                    <a:bodyPr/>
                    <a:lstStyle/>
                    <a:p>
                      <a:pPr marL="713740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Działanie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pośrednie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5565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4365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Działanie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bezpośrednie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75565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03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76530" marR="60960" indent="-108585">
                        <a:lnSpc>
                          <a:spcPct val="100000"/>
                        </a:lnSpc>
                        <a:buChar char="–"/>
                        <a:tabLst>
                          <a:tab pos="176530" algn="l"/>
                          <a:tab pos="182245" algn="l"/>
                        </a:tabLst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	biologiczne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zwalczanie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patogenów: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konkurencja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miejsce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na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korzeniu,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ograniczenie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dostępności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żelaza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dla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patogenów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przez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wiązanie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siderofory,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synteza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metabolitów przeciwgrzybowych,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produkcja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antybiotyków,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produkcja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enzymów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lizujących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ściany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komórkowe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grzybów;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82245" indent="-114300">
                        <a:lnSpc>
                          <a:spcPct val="100000"/>
                        </a:lnSpc>
                        <a:spcBef>
                          <a:spcPts val="570"/>
                        </a:spcBef>
                        <a:buChar char="–"/>
                        <a:tabLst>
                          <a:tab pos="182245" algn="l"/>
                        </a:tabLst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indukowanie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odporności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systemicznej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(ISR).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778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6530" marR="153670" indent="-108585">
                        <a:lnSpc>
                          <a:spcPct val="100000"/>
                        </a:lnSpc>
                        <a:spcBef>
                          <a:spcPts val="894"/>
                        </a:spcBef>
                        <a:buChar char="–"/>
                        <a:tabLst>
                          <a:tab pos="176530" algn="l"/>
                          <a:tab pos="182245" algn="l"/>
                        </a:tabLst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	produkcja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fitohormonów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odpowiadających: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giberelinom,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auksynom,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cytokininom;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76530" marR="249554" indent="-108585">
                        <a:lnSpc>
                          <a:spcPct val="100000"/>
                        </a:lnSpc>
                        <a:spcBef>
                          <a:spcPts val="565"/>
                        </a:spcBef>
                        <a:buChar char="–"/>
                        <a:tabLst>
                          <a:tab pos="176530" algn="l"/>
                          <a:tab pos="182245" algn="l"/>
                        </a:tabLst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	obniżanie</a:t>
                      </a:r>
                      <a:r>
                        <a:rPr sz="1400" spc="-3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poziomu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acetylenu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400" spc="-3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roślinach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przez bakteryjną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dezaminazę</a:t>
                      </a:r>
                      <a:r>
                        <a:rPr sz="1400" spc="-5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ACC;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76530" marR="192405" indent="-108585">
                        <a:lnSpc>
                          <a:spcPct val="100000"/>
                        </a:lnSpc>
                        <a:spcBef>
                          <a:spcPts val="570"/>
                        </a:spcBef>
                        <a:buChar char="–"/>
                        <a:tabLst>
                          <a:tab pos="176530" algn="l"/>
                          <a:tab pos="182245" algn="l"/>
                        </a:tabLst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	zwiększanie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pobierania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związków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mineralnych: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ułatwianie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pobierania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azotu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rozpuszczanie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związków</a:t>
                      </a:r>
                      <a:r>
                        <a:rPr sz="1400" spc="-3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fosforu,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wiązanie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żelaza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przez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siderofory.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3664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6">
            <a:extLst>
              <a:ext uri="{FF2B5EF4-FFF2-40B4-BE49-F238E27FC236}">
                <a16:creationId xmlns:a16="http://schemas.microsoft.com/office/drawing/2014/main" id="{388C79A7-406D-431F-899B-E82336CED4C1}"/>
              </a:ext>
            </a:extLst>
          </p:cNvPr>
          <p:cNvSpPr txBox="1"/>
          <p:nvPr/>
        </p:nvSpPr>
        <p:spPr>
          <a:xfrm>
            <a:off x="1434465" y="4888852"/>
            <a:ext cx="213360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Times New Roman"/>
                <a:cs typeface="Times New Roman"/>
              </a:rPr>
              <a:t>Źródło:</a:t>
            </a:r>
            <a:r>
              <a:rPr sz="9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231F20"/>
                </a:solidFill>
                <a:latin typeface="Times New Roman"/>
                <a:cs typeface="Times New Roman"/>
              </a:rPr>
              <a:t>Kalitkiewicz</a:t>
            </a:r>
            <a:r>
              <a:rPr sz="9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z="9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231F20"/>
                </a:solidFill>
                <a:latin typeface="Times New Roman"/>
                <a:cs typeface="Times New Roman"/>
              </a:rPr>
              <a:t>Kępczyńska,</a:t>
            </a:r>
            <a:r>
              <a:rPr sz="900" spc="-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231F20"/>
                </a:solidFill>
                <a:latin typeface="Times New Roman"/>
                <a:cs typeface="Times New Roman"/>
              </a:rPr>
              <a:t>2008</a:t>
            </a:r>
            <a:r>
              <a:rPr sz="9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endParaRPr sz="9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6661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5C408525-37E8-42F2-8232-8DC435500436}"/>
              </a:ext>
            </a:extLst>
          </p:cNvPr>
          <p:cNvSpPr/>
          <p:nvPr/>
        </p:nvSpPr>
        <p:spPr>
          <a:xfrm>
            <a:off x="914400" y="1312039"/>
            <a:ext cx="7467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Preparaty mikrobiologiczne mogą być dodawane do nawozów w celu zwiększenia skuteczności działania składników pokarmowych zawartych w tych ostatnich. Skuteczność preparatów mikrobiologicznych zależy w dużej mierze od gatunku roślin, pod które są stosowane. Rośliny produkują bowiem różne wydzieliny korzeniowe, wspomagające aktywność </a:t>
            </a:r>
            <a:r>
              <a:rPr lang="pl-PL" dirty="0" err="1"/>
              <a:t>inokulowanych</a:t>
            </a:r>
            <a:r>
              <a:rPr lang="pl-PL" dirty="0"/>
              <a:t> mikroorganizmów, stanowiąc często substrat do tworzenia substancji aktywnych biologicznie wytwarzanych przez mikroorganizmy.</a:t>
            </a:r>
          </a:p>
        </p:txBody>
      </p:sp>
    </p:spTree>
    <p:extLst>
      <p:ext uri="{BB962C8B-B14F-4D97-AF65-F5344CB8AC3E}">
        <p14:creationId xmlns:p14="http://schemas.microsoft.com/office/powerpoint/2010/main" val="2319498912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65FE6A2BB0D41BD550639028B4892" ma:contentTypeVersion="4" ma:contentTypeDescription="Utwórz nowy dokument." ma:contentTypeScope="" ma:versionID="12a3e1ee61b39551febca0ce369e62a2">
  <xsd:schema xmlns:xsd="http://www.w3.org/2001/XMLSchema" xmlns:xs="http://www.w3.org/2001/XMLSchema" xmlns:p="http://schemas.microsoft.com/office/2006/metadata/properties" xmlns:ns2="9b54b6bc-d050-4f62-93d0-d8d494cbc3d6" targetNamespace="http://schemas.microsoft.com/office/2006/metadata/properties" ma:root="true" ma:fieldsID="419063ad1ee9e4c6ce0f5f483f15fba6" ns2:_="">
    <xsd:import namespace="9b54b6bc-d050-4f62-93d0-d8d494cbc3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54b6bc-d050-4f62-93d0-d8d494cbc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8E8283-667A-427B-9B7D-401ADA1787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54b6bc-d050-4f62-93d0-d8d494cbc3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A7F08E-4C94-452C-8132-5E77E8FC708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CC2DE8B-3C39-4A66-9537-4D73CB62A2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3660</Words>
  <Application>Microsoft Office PowerPoint</Application>
  <PresentationFormat>Panoramiczny</PresentationFormat>
  <Paragraphs>219</Paragraphs>
  <Slides>27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36" baseType="lpstr">
      <vt:lpstr>Arial</vt:lpstr>
      <vt:lpstr>Arial MT</vt:lpstr>
      <vt:lpstr>BundesSerif Regular</vt:lpstr>
      <vt:lpstr>Calibri</vt:lpstr>
      <vt:lpstr>Cambria</vt:lpstr>
      <vt:lpstr>Times New Roman</vt:lpstr>
      <vt:lpstr>Trebuchet MS</vt:lpstr>
      <vt:lpstr>Wingdings 3</vt:lpstr>
      <vt:lpstr>Faseta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 Ponichtera</dc:creator>
  <cp:lastModifiedBy>Piotr Ponichtera</cp:lastModifiedBy>
  <cp:revision>7</cp:revision>
  <dcterms:created xsi:type="dcterms:W3CDTF">2025-02-21T13:37:24Z</dcterms:created>
  <dcterms:modified xsi:type="dcterms:W3CDTF">2025-07-04T07:57:40Z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0x010100B4865FE6A2BB0D41BD550639028B4892</vt:lpwstr>
  </property>
</Properties>
</file>