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7" r:id="rId6"/>
    <p:sldId id="280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1" r:id="rId30"/>
    <p:sldId id="282" r:id="rId31"/>
    <p:sldId id="283" r:id="rId32"/>
    <p:sldId id="284" r:id="rId33"/>
    <p:sldId id="285" r:id="rId34"/>
    <p:sldId id="286" r:id="rId35"/>
    <p:sldId id="288" r:id="rId36"/>
    <p:sldId id="289" r:id="rId37"/>
    <p:sldId id="290" r:id="rId38"/>
    <p:sldId id="291" r:id="rId39"/>
    <p:sldId id="295" r:id="rId40"/>
    <p:sldId id="292" r:id="rId41"/>
    <p:sldId id="293" r:id="rId42"/>
    <p:sldId id="294" r:id="rId43"/>
    <p:sldId id="296" r:id="rId44"/>
    <p:sldId id="297" r:id="rId45"/>
    <p:sldId id="287" r:id="rId46"/>
    <p:sldId id="298" r:id="rId47"/>
    <p:sldId id="299" r:id="rId48"/>
    <p:sldId id="300" r:id="rId49"/>
    <p:sldId id="301" r:id="rId50"/>
    <p:sldId id="302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8" y="1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panoramiczny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7/4/2025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126D2075-7181-41E9-8018-8051BFD2B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1" cy="6872835"/>
          </a:xfrm>
          <a:prstGeom prst="rect">
            <a:avLst/>
          </a:prstGeom>
        </p:spPr>
      </p:pic>
      <p:sp>
        <p:nvSpPr>
          <p:cNvPr id="6" name="object 7">
            <a:extLst>
              <a:ext uri="{FF2B5EF4-FFF2-40B4-BE49-F238E27FC236}">
                <a16:creationId xmlns:a16="http://schemas.microsoft.com/office/drawing/2014/main" id="{9F3E3ED2-7019-4361-9498-8EAB50BB3650}"/>
              </a:ext>
            </a:extLst>
          </p:cNvPr>
          <p:cNvSpPr txBox="1">
            <a:spLocks/>
          </p:cNvSpPr>
          <p:nvPr/>
        </p:nvSpPr>
        <p:spPr>
          <a:xfrm>
            <a:off x="2363310" y="2691892"/>
            <a:ext cx="7465377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800" b="1" i="0">
                <a:solidFill>
                  <a:srgbClr val="404040"/>
                </a:solidFill>
                <a:latin typeface="Carlito"/>
                <a:ea typeface="+mj-ea"/>
                <a:cs typeface="Carlito"/>
              </a:defRPr>
            </a:lvl1pPr>
          </a:lstStyle>
          <a:p>
            <a:pPr marL="1270" marR="0" lvl="0" indent="0" algn="ctr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strike="noStrike" kern="0" cap="none" spc="-1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GOSPODARKA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800" b="1" i="0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O</a:t>
            </a:r>
            <a:r>
              <a:rPr kumimoji="0" lang="pl-PL" sz="4800" b="1" i="0" strike="noStrike" kern="0" cap="none" spc="-25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 </a:t>
            </a:r>
            <a:r>
              <a:rPr kumimoji="0" lang="pl-PL" sz="4800" b="1" i="0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OBIEGU</a:t>
            </a:r>
            <a:r>
              <a:rPr kumimoji="0" lang="pl-PL" sz="4800" b="1" i="0" strike="noStrike" kern="0" cap="none" spc="-2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 </a:t>
            </a:r>
            <a:r>
              <a:rPr kumimoji="0" lang="pl-PL" sz="4800" b="1" i="0" strike="noStrike" kern="0" cap="none" spc="-10" normalizeH="0" baseline="0" noProof="0" dirty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rlito"/>
                <a:ea typeface="+mj-ea"/>
              </a:rPr>
              <a:t>ZAMKNIĘTYM W ROLNICTWIE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FC9E9C54-EA8B-46ED-844E-6AD5447ED8C7}"/>
              </a:ext>
            </a:extLst>
          </p:cNvPr>
          <p:cNvSpPr/>
          <p:nvPr/>
        </p:nvSpPr>
        <p:spPr>
          <a:xfrm>
            <a:off x="874059" y="422616"/>
            <a:ext cx="1080247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D15E58C-9771-47D3-B4D5-F81CAB8DA06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178" y="6079720"/>
            <a:ext cx="5750560" cy="793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8143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1">
            <a:extLst>
              <a:ext uri="{FF2B5EF4-FFF2-40B4-BE49-F238E27FC236}">
                <a16:creationId xmlns:a16="http://schemas.microsoft.com/office/drawing/2014/main" id="{DC569CA0-78E2-49BE-B356-27BCD2AE00CC}"/>
              </a:ext>
            </a:extLst>
          </p:cNvPr>
          <p:cNvSpPr txBox="1"/>
          <p:nvPr/>
        </p:nvSpPr>
        <p:spPr>
          <a:xfrm>
            <a:off x="2429627" y="771541"/>
            <a:ext cx="7969431" cy="53149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b="1" spc="-10" dirty="0" err="1">
                <a:solidFill>
                  <a:srgbClr val="4471C4"/>
                </a:solidFill>
                <a:latin typeface="Carlito"/>
                <a:cs typeface="Carlito"/>
              </a:rPr>
              <a:t>Retencja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wody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szarej</a:t>
            </a:r>
            <a:r>
              <a:rPr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zaczyna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się</a:t>
            </a:r>
            <a:r>
              <a:rPr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od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domu</a:t>
            </a:r>
            <a:r>
              <a:rPr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i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budynków</a:t>
            </a:r>
            <a:r>
              <a:rPr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gospodarczych</a:t>
            </a:r>
            <a:endParaRPr dirty="0">
              <a:latin typeface="Carlito"/>
              <a:cs typeface="Carlito"/>
            </a:endParaRPr>
          </a:p>
          <a:p>
            <a:pPr marL="3489325" marR="43180" algn="ctr">
              <a:lnSpc>
                <a:spcPct val="150000"/>
              </a:lnSpc>
              <a:spcBef>
                <a:spcPts val="163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Ogród deszczowy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wykorzystuje</a:t>
            </a:r>
            <a:r>
              <a:rPr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wody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deszczowe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spływające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 err="1">
                <a:solidFill>
                  <a:srgbClr val="404040"/>
                </a:solidFill>
                <a:latin typeface="Carlito"/>
                <a:cs typeface="Carlito"/>
              </a:rPr>
              <a:t>rynnami</a:t>
            </a:r>
            <a:r>
              <a:rPr lang="pl-PL" spc="-10" dirty="0"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dachów.</a:t>
            </a:r>
            <a:endParaRPr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180"/>
              </a:spcBef>
            </a:pPr>
            <a:endParaRPr dirty="0">
              <a:latin typeface="Carlito"/>
              <a:cs typeface="Carlito"/>
            </a:endParaRPr>
          </a:p>
          <a:p>
            <a:pPr marL="3438525" algn="ctr">
              <a:lnSpc>
                <a:spcPct val="100000"/>
              </a:lnSpc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Trzeba</a:t>
            </a:r>
            <a:r>
              <a:rPr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pc="2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tym</a:t>
            </a:r>
            <a:r>
              <a:rPr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pamiętać</a:t>
            </a:r>
            <a:r>
              <a:rPr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pc="2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 err="1">
                <a:solidFill>
                  <a:srgbClr val="404040"/>
                </a:solidFill>
                <a:latin typeface="Carlito"/>
                <a:cs typeface="Carlito"/>
              </a:rPr>
              <a:t>dwóch</a:t>
            </a:r>
            <a:r>
              <a:rPr lang="pl-PL" dirty="0">
                <a:latin typeface="Carlito"/>
                <a:cs typeface="Carlito"/>
              </a:rPr>
              <a:t> </a:t>
            </a:r>
            <a:r>
              <a:rPr spc="-10" dirty="0" err="1">
                <a:solidFill>
                  <a:srgbClr val="404040"/>
                </a:solidFill>
                <a:latin typeface="Carlito"/>
                <a:cs typeface="Carlito"/>
              </a:rPr>
              <a:t>kwestiach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dirty="0">
              <a:latin typeface="Carlito"/>
              <a:cs typeface="Carlito"/>
            </a:endParaRPr>
          </a:p>
          <a:p>
            <a:pPr marL="3621404" marR="5080" indent="-169545" algn="just">
              <a:lnSpc>
                <a:spcPct val="150000"/>
              </a:lnSpc>
              <a:buFont typeface="Arial"/>
              <a:buChar char="•"/>
              <a:tabLst>
                <a:tab pos="3623310" algn="l"/>
              </a:tabLst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dobrać</a:t>
            </a:r>
            <a:r>
              <a:rPr spc="34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odpowiednie</a:t>
            </a:r>
            <a:r>
              <a:rPr spc="34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rośliny 	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dopasowane</a:t>
            </a:r>
            <a:r>
              <a:rPr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podmokłości</a:t>
            </a:r>
            <a:r>
              <a:rPr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oraz 	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warunków</a:t>
            </a:r>
            <a:r>
              <a:rPr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świetlnych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 err="1">
                <a:solidFill>
                  <a:srgbClr val="404040"/>
                </a:solidFill>
                <a:latin typeface="Carlito"/>
                <a:cs typeface="Carlito"/>
              </a:rPr>
              <a:t>stanowiska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;</a:t>
            </a:r>
            <a:endParaRPr lang="pl-PL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3621404" marR="5080" indent="-169545" algn="just">
              <a:lnSpc>
                <a:spcPct val="150000"/>
              </a:lnSpc>
              <a:buFont typeface="Arial"/>
              <a:buChar char="•"/>
              <a:tabLst>
                <a:tab pos="3623310" algn="l"/>
              </a:tabLst>
            </a:pP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Jeżeli ogród wykonujemy na glinach lub innych </a:t>
            </a:r>
            <a:r>
              <a:rPr lang="pl-PL" spc="-10" dirty="0" err="1">
                <a:solidFill>
                  <a:srgbClr val="404040"/>
                </a:solidFill>
                <a:latin typeface="Carlito"/>
                <a:cs typeface="Carlito"/>
              </a:rPr>
              <a:t>słaboprzepuszczalnych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gruntach trzeba w pobliżu w warstwie żwirowej </a:t>
            </a:r>
            <a:r>
              <a:rPr lang="pl-PL" spc="-10" dirty="0" err="1">
                <a:solidFill>
                  <a:srgbClr val="404040"/>
                </a:solidFill>
                <a:latin typeface="Carlito"/>
                <a:cs typeface="Carlito"/>
              </a:rPr>
              <a:t>ułożyż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rurę perforowaną i zapewnić nadmiarowi wody możliwość ujścia.</a:t>
            </a:r>
            <a:endParaRPr dirty="0">
              <a:latin typeface="Carlito"/>
              <a:cs typeface="Carlito"/>
            </a:endParaRPr>
          </a:p>
        </p:txBody>
      </p:sp>
      <p:pic>
        <p:nvPicPr>
          <p:cNvPr id="3" name="object 2">
            <a:extLst>
              <a:ext uri="{FF2B5EF4-FFF2-40B4-BE49-F238E27FC236}">
                <a16:creationId xmlns:a16="http://schemas.microsoft.com/office/drawing/2014/main" id="{143FB9A0-EB24-4548-B3A8-331F4853446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1964" y="1690475"/>
            <a:ext cx="4624083" cy="3477050"/>
          </a:xfrm>
          <a:prstGeom prst="rect">
            <a:avLst/>
          </a:prstGeom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7F4CD74F-A1B2-4E77-A50E-AEC5447C611A}"/>
              </a:ext>
            </a:extLst>
          </p:cNvPr>
          <p:cNvSpPr txBox="1"/>
          <p:nvPr/>
        </p:nvSpPr>
        <p:spPr>
          <a:xfrm>
            <a:off x="2524955" y="5405567"/>
            <a:ext cx="1569085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4471C4"/>
                </a:solidFill>
                <a:latin typeface="Carlito"/>
                <a:cs typeface="Carlito"/>
              </a:rPr>
              <a:t>Przykład</a:t>
            </a:r>
            <a:r>
              <a:rPr sz="1000" spc="-4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1000" dirty="0">
                <a:solidFill>
                  <a:srgbClr val="4471C4"/>
                </a:solidFill>
                <a:latin typeface="Carlito"/>
                <a:cs typeface="Carlito"/>
              </a:rPr>
              <a:t>ogrodu</a:t>
            </a:r>
            <a:r>
              <a:rPr sz="1000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1000" spc="-10" dirty="0">
                <a:solidFill>
                  <a:srgbClr val="4471C4"/>
                </a:solidFill>
                <a:latin typeface="Carlito"/>
                <a:cs typeface="Carlito"/>
              </a:rPr>
              <a:t>deszczowego</a:t>
            </a:r>
            <a:endParaRPr sz="1000" dirty="0">
              <a:latin typeface="Carlito"/>
              <a:cs typeface="Carlito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E962CBFE-CA02-44CD-A9E6-6C0530FD1146}"/>
              </a:ext>
            </a:extLst>
          </p:cNvPr>
          <p:cNvSpPr txBox="1"/>
          <p:nvPr/>
        </p:nvSpPr>
        <p:spPr>
          <a:xfrm>
            <a:off x="1583122" y="5669981"/>
            <a:ext cx="3454400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404040"/>
                </a:solidFill>
                <a:latin typeface="Carlito"/>
                <a:cs typeface="Carlito"/>
              </a:rPr>
              <a:t>(fig.</a:t>
            </a:r>
            <a:r>
              <a:rPr sz="1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000" dirty="0">
                <a:solidFill>
                  <a:srgbClr val="404040"/>
                </a:solidFill>
                <a:latin typeface="Carlito"/>
                <a:cs typeface="Carlito"/>
              </a:rPr>
              <a:t>Katalog</a:t>
            </a:r>
            <a:r>
              <a:rPr sz="10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000" spc="-10" dirty="0">
                <a:solidFill>
                  <a:srgbClr val="404040"/>
                </a:solidFill>
                <a:latin typeface="Carlito"/>
                <a:cs typeface="Carlito"/>
              </a:rPr>
              <a:t>zielono-niebieskiej</a:t>
            </a:r>
            <a:r>
              <a:rPr sz="1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000" spc="-10" dirty="0">
                <a:solidFill>
                  <a:srgbClr val="404040"/>
                </a:solidFill>
                <a:latin typeface="Carlito"/>
                <a:cs typeface="Carlito"/>
              </a:rPr>
              <a:t>infrastruktury</a:t>
            </a:r>
            <a:r>
              <a:rPr sz="1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1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1000" spc="-10" dirty="0">
                <a:solidFill>
                  <a:srgbClr val="404040"/>
                </a:solidFill>
                <a:latin typeface="Carlito"/>
                <a:cs typeface="Carlito"/>
              </a:rPr>
              <a:t>mwik.bydgoszcz.pl)</a:t>
            </a:r>
            <a:endParaRPr sz="10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582486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C82260A7-A25D-4907-AEA8-0C311B21AE6C}"/>
              </a:ext>
            </a:extLst>
          </p:cNvPr>
          <p:cNvSpPr txBox="1"/>
          <p:nvPr/>
        </p:nvSpPr>
        <p:spPr>
          <a:xfrm>
            <a:off x="1249738" y="991024"/>
            <a:ext cx="5715838" cy="48895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22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zawsze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bezpośrednio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rynnami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mamy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możliwość</a:t>
            </a:r>
            <a:r>
              <a:rPr sz="2000" spc="3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wykonania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nasadzeń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rozsączania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wód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opadowych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gruntu.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75"/>
              </a:spcBef>
            </a:pPr>
            <a:endParaRPr sz="2000" dirty="0">
              <a:latin typeface="Carlito"/>
              <a:cs typeface="Carlito"/>
            </a:endParaRPr>
          </a:p>
          <a:p>
            <a:pPr marL="12700" marR="5080">
              <a:lnSpc>
                <a:spcPct val="150000"/>
              </a:lnSpc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Warto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wtedy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skorzystać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zbiorników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naziemnych.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4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zabudowaniach</a:t>
            </a:r>
            <a:r>
              <a:rPr sz="2000" spc="4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gospodarskich</a:t>
            </a:r>
            <a:r>
              <a:rPr sz="2000" spc="4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mogą</a:t>
            </a:r>
            <a:r>
              <a:rPr sz="2000" spc="4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4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zwykłe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beczki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tzw.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mauzery.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80"/>
              </a:spcBef>
            </a:pPr>
            <a:endParaRPr sz="2000"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Wyglądu</a:t>
            </a:r>
            <a:r>
              <a:rPr sz="2000" spc="4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elewacji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domu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popsują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471C4"/>
                </a:solidFill>
                <a:latin typeface="Carlito"/>
                <a:cs typeface="Carlito"/>
              </a:rPr>
              <a:t>naziemne </a:t>
            </a:r>
            <a:r>
              <a:rPr sz="2000" dirty="0">
                <a:solidFill>
                  <a:srgbClr val="4471C4"/>
                </a:solidFill>
                <a:latin typeface="Carlito"/>
                <a:cs typeface="Carlito"/>
              </a:rPr>
              <a:t>zbiorniki</a:t>
            </a:r>
            <a:r>
              <a:rPr sz="2000" spc="310" dirty="0">
                <a:solidFill>
                  <a:srgbClr val="4471C4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471C4"/>
                </a:solidFill>
                <a:latin typeface="Carlito"/>
                <a:cs typeface="Carlito"/>
              </a:rPr>
              <a:t>o</a:t>
            </a:r>
            <a:r>
              <a:rPr sz="2000" spc="315" dirty="0">
                <a:solidFill>
                  <a:srgbClr val="4471C4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471C4"/>
                </a:solidFill>
                <a:latin typeface="Carlito"/>
                <a:cs typeface="Carlito"/>
              </a:rPr>
              <a:t>wyglądzie</a:t>
            </a:r>
            <a:r>
              <a:rPr sz="2000" spc="315" dirty="0">
                <a:solidFill>
                  <a:srgbClr val="4471C4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471C4"/>
                </a:solidFill>
                <a:latin typeface="Carlito"/>
                <a:cs typeface="Carlito"/>
              </a:rPr>
              <a:t>(i</a:t>
            </a:r>
            <a:r>
              <a:rPr sz="2000" spc="315" dirty="0">
                <a:solidFill>
                  <a:srgbClr val="4471C4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471C4"/>
                </a:solidFill>
                <a:latin typeface="Carlito"/>
                <a:cs typeface="Carlito"/>
              </a:rPr>
              <a:t>funkcji)</a:t>
            </a:r>
            <a:r>
              <a:rPr sz="2000" spc="315" dirty="0">
                <a:solidFill>
                  <a:srgbClr val="4471C4"/>
                </a:solidFill>
                <a:latin typeface="Carlito"/>
                <a:cs typeface="Carlito"/>
              </a:rPr>
              <a:t>   </a:t>
            </a:r>
            <a:r>
              <a:rPr sz="2000" spc="-10" dirty="0">
                <a:solidFill>
                  <a:srgbClr val="4471C4"/>
                </a:solidFill>
                <a:latin typeface="Carlito"/>
                <a:cs typeface="Carlito"/>
              </a:rPr>
              <a:t>donic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(fot.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D.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Bar-Michalczyk).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2">
            <a:extLst>
              <a:ext uri="{FF2B5EF4-FFF2-40B4-BE49-F238E27FC236}">
                <a16:creationId xmlns:a16="http://schemas.microsoft.com/office/drawing/2014/main" id="{C95474BD-A08C-4CEB-97D4-0C3187781CFA}"/>
              </a:ext>
            </a:extLst>
          </p:cNvPr>
          <p:cNvGrpSpPr/>
          <p:nvPr/>
        </p:nvGrpSpPr>
        <p:grpSpPr>
          <a:xfrm>
            <a:off x="8483167" y="1563116"/>
            <a:ext cx="3108325" cy="4676140"/>
            <a:chOff x="3749802" y="5232653"/>
            <a:chExt cx="3108325" cy="4676140"/>
          </a:xfrm>
        </p:grpSpPr>
        <p:pic>
          <p:nvPicPr>
            <p:cNvPr id="4" name="object 13">
              <a:extLst>
                <a:ext uri="{FF2B5EF4-FFF2-40B4-BE49-F238E27FC236}">
                  <a16:creationId xmlns:a16="http://schemas.microsoft.com/office/drawing/2014/main" id="{3EE90D96-173C-4E91-A8C7-69FE3BDE49C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9802" y="5232653"/>
              <a:ext cx="2645664" cy="4098036"/>
            </a:xfrm>
            <a:prstGeom prst="rect">
              <a:avLst/>
            </a:prstGeom>
          </p:spPr>
        </p:pic>
        <p:sp>
          <p:nvSpPr>
            <p:cNvPr id="5" name="object 14">
              <a:extLst>
                <a:ext uri="{FF2B5EF4-FFF2-40B4-BE49-F238E27FC236}">
                  <a16:creationId xmlns:a16="http://schemas.microsoft.com/office/drawing/2014/main" id="{E99877B5-080B-44E9-8F98-1C107A5A1EC8}"/>
                </a:ext>
              </a:extLst>
            </p:cNvPr>
            <p:cNvSpPr/>
            <p:nvPr/>
          </p:nvSpPr>
          <p:spPr>
            <a:xfrm>
              <a:off x="5883402" y="9018269"/>
              <a:ext cx="974725" cy="890269"/>
            </a:xfrm>
            <a:custGeom>
              <a:avLst/>
              <a:gdLst/>
              <a:ahLst/>
              <a:cxnLst/>
              <a:rect l="l" t="t" r="r" b="b"/>
              <a:pathLst>
                <a:path w="974725" h="890270">
                  <a:moveTo>
                    <a:pt x="974598" y="0"/>
                  </a:moveTo>
                  <a:lnTo>
                    <a:pt x="677926" y="270916"/>
                  </a:lnTo>
                  <a:lnTo>
                    <a:pt x="677926" y="593343"/>
                  </a:lnTo>
                  <a:lnTo>
                    <a:pt x="324865" y="593343"/>
                  </a:lnTo>
                  <a:lnTo>
                    <a:pt x="0" y="890015"/>
                  </a:lnTo>
                  <a:lnTo>
                    <a:pt x="974598" y="890015"/>
                  </a:lnTo>
                  <a:lnTo>
                    <a:pt x="974598" y="0"/>
                  </a:lnTo>
                  <a:close/>
                </a:path>
              </a:pathLst>
            </a:custGeom>
            <a:solidFill>
              <a:srgbClr val="4471C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27245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77CD552C-8E1C-4810-A09C-C322058187B7}"/>
              </a:ext>
            </a:extLst>
          </p:cNvPr>
          <p:cNvSpPr txBox="1"/>
          <p:nvPr/>
        </p:nvSpPr>
        <p:spPr>
          <a:xfrm>
            <a:off x="6845614" y="611564"/>
            <a:ext cx="3122587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3700" marR="5080" indent="-381000">
              <a:lnSpc>
                <a:spcPct val="1000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4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4471C4"/>
                </a:solidFill>
                <a:latin typeface="Carlito"/>
                <a:cs typeface="Carlito"/>
              </a:rPr>
              <a:t>naturalne obornik</a:t>
            </a:r>
            <a:endParaRPr sz="2400" dirty="0">
              <a:latin typeface="Carlito"/>
              <a:cs typeface="Carlito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9730B1C8-966A-47B5-99FE-60401B4BE161}"/>
              </a:ext>
            </a:extLst>
          </p:cNvPr>
          <p:cNvSpPr txBox="1"/>
          <p:nvPr/>
        </p:nvSpPr>
        <p:spPr>
          <a:xfrm>
            <a:off x="5800418" y="1911916"/>
            <a:ext cx="4382936" cy="313675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0"/>
              </a:spcBef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30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 obornika</a:t>
            </a:r>
            <a:r>
              <a:rPr sz="2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1 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hektar</a:t>
            </a:r>
            <a:endParaRPr sz="2400" dirty="0">
              <a:latin typeface="Carlito"/>
              <a:cs typeface="Carlito"/>
            </a:endParaRPr>
          </a:p>
          <a:p>
            <a:pPr marL="50800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dostarcza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około:</a:t>
            </a:r>
            <a:endParaRPr sz="24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150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4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90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4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4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400" baseline="-21367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210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4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4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sz="24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sz="2400" dirty="0">
              <a:latin typeface="Carlito"/>
              <a:cs typeface="Carlito"/>
            </a:endParaRPr>
          </a:p>
        </p:txBody>
      </p:sp>
      <p:sp>
        <p:nvSpPr>
          <p:cNvPr id="4" name="object 21">
            <a:extLst>
              <a:ext uri="{FF2B5EF4-FFF2-40B4-BE49-F238E27FC236}">
                <a16:creationId xmlns:a16="http://schemas.microsoft.com/office/drawing/2014/main" id="{361306BC-16A5-48EC-AE9E-35BA9E58546B}"/>
              </a:ext>
            </a:extLst>
          </p:cNvPr>
          <p:cNvSpPr txBox="1"/>
          <p:nvPr/>
        </p:nvSpPr>
        <p:spPr>
          <a:xfrm>
            <a:off x="4788953" y="1309618"/>
            <a:ext cx="5975559" cy="776495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74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95"/>
              </a:spcBef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4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ze</a:t>
            </a:r>
            <a:r>
              <a:rPr sz="24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słomy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4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odchodów</a:t>
            </a:r>
            <a:endParaRPr sz="2400" dirty="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w warunkach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 ściółkowego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chowu</a:t>
            </a:r>
            <a:r>
              <a:rPr sz="24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zwierząt</a:t>
            </a:r>
            <a:endParaRPr sz="2400" dirty="0">
              <a:latin typeface="Carlito"/>
              <a:cs typeface="Carlito"/>
            </a:endParaRPr>
          </a:p>
        </p:txBody>
      </p:sp>
      <p:pic>
        <p:nvPicPr>
          <p:cNvPr id="5" name="object 24">
            <a:extLst>
              <a:ext uri="{FF2B5EF4-FFF2-40B4-BE49-F238E27FC236}">
                <a16:creationId xmlns:a16="http://schemas.microsoft.com/office/drawing/2014/main" id="{62B8FD26-BDA8-445E-9307-A4E2FFF2EC0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20589" y="753903"/>
            <a:ext cx="3294680" cy="4140825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4A0A36EB-EBBA-428B-8969-E278297A4D71}"/>
              </a:ext>
            </a:extLst>
          </p:cNvPr>
          <p:cNvSpPr txBox="1"/>
          <p:nvPr/>
        </p:nvSpPr>
        <p:spPr>
          <a:xfrm>
            <a:off x="3261375" y="5048672"/>
            <a:ext cx="8025190" cy="11977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9855" marR="102870" algn="ctr">
              <a:lnSpc>
                <a:spcPct val="150000"/>
              </a:lnSpc>
              <a:spcBef>
                <a:spcPts val="100"/>
              </a:spcBef>
            </a:pP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najwięcej</a:t>
            </a:r>
            <a:r>
              <a:rPr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i potasu</a:t>
            </a:r>
            <a:r>
              <a:rPr b="1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pozyskany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od 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owiec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fosforu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najwięcej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wnosi obornik</a:t>
            </a:r>
            <a:r>
              <a:rPr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świński</a:t>
            </a:r>
            <a:endParaRPr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bydlęcy</a:t>
            </a:r>
            <a:r>
              <a:rPr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najmniej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zasobny</a:t>
            </a:r>
            <a:r>
              <a:rPr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zarówno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azot</a:t>
            </a:r>
            <a:r>
              <a:rPr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 fosfor</a:t>
            </a:r>
            <a:endParaRPr dirty="0">
              <a:latin typeface="Carlito"/>
              <a:cs typeface="Carlito"/>
            </a:endParaRPr>
          </a:p>
        </p:txBody>
      </p:sp>
      <p:pic>
        <p:nvPicPr>
          <p:cNvPr id="7" name="object 5">
            <a:extLst>
              <a:ext uri="{FF2B5EF4-FFF2-40B4-BE49-F238E27FC236}">
                <a16:creationId xmlns:a16="http://schemas.microsoft.com/office/drawing/2014/main" id="{8C766C3D-D293-4D4F-A518-8BAD2EC9A78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10502" y="5288486"/>
            <a:ext cx="594900" cy="64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072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6">
            <a:extLst>
              <a:ext uri="{FF2B5EF4-FFF2-40B4-BE49-F238E27FC236}">
                <a16:creationId xmlns:a16="http://schemas.microsoft.com/office/drawing/2014/main" id="{6F949ABE-4DEF-41CF-BE1B-B68927B443C3}"/>
              </a:ext>
            </a:extLst>
          </p:cNvPr>
          <p:cNvGrpSpPr/>
          <p:nvPr/>
        </p:nvGrpSpPr>
        <p:grpSpPr>
          <a:xfrm>
            <a:off x="1584932" y="2990739"/>
            <a:ext cx="571500" cy="470534"/>
            <a:chOff x="733285" y="5967022"/>
            <a:chExt cx="571500" cy="470534"/>
          </a:xfrm>
        </p:grpSpPr>
        <p:sp>
          <p:nvSpPr>
            <p:cNvPr id="3" name="object 7">
              <a:extLst>
                <a:ext uri="{FF2B5EF4-FFF2-40B4-BE49-F238E27FC236}">
                  <a16:creationId xmlns:a16="http://schemas.microsoft.com/office/drawing/2014/main" id="{7CFD5963-7294-4ACC-AA46-9A68BCF2DC09}"/>
                </a:ext>
              </a:extLst>
            </p:cNvPr>
            <p:cNvSpPr/>
            <p:nvPr/>
          </p:nvSpPr>
          <p:spPr>
            <a:xfrm>
              <a:off x="741720" y="6045543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39">
                  <a:moveTo>
                    <a:pt x="544016" y="136463"/>
                  </a:moveTo>
                  <a:lnTo>
                    <a:pt x="523280" y="97126"/>
                  </a:lnTo>
                  <a:lnTo>
                    <a:pt x="260350" y="92219"/>
                  </a:lnTo>
                  <a:lnTo>
                    <a:pt x="322937" y="77596"/>
                  </a:lnTo>
                  <a:lnTo>
                    <a:pt x="348406" y="35054"/>
                  </a:lnTo>
                  <a:lnTo>
                    <a:pt x="343579" y="20440"/>
                  </a:lnTo>
                  <a:lnTo>
                    <a:pt x="333159" y="8385"/>
                  </a:lnTo>
                  <a:lnTo>
                    <a:pt x="325618" y="3783"/>
                  </a:lnTo>
                  <a:lnTo>
                    <a:pt x="317356" y="964"/>
                  </a:lnTo>
                  <a:lnTo>
                    <a:pt x="308683" y="0"/>
                  </a:lnTo>
                  <a:lnTo>
                    <a:pt x="299909" y="958"/>
                  </a:lnTo>
                  <a:lnTo>
                    <a:pt x="122616" y="40512"/>
                  </a:lnTo>
                  <a:lnTo>
                    <a:pt x="45932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51744" y="139681"/>
                  </a:lnTo>
                  <a:lnTo>
                    <a:pt x="55223" y="136860"/>
                  </a:lnTo>
                  <a:lnTo>
                    <a:pt x="114682" y="59235"/>
                  </a:lnTo>
                  <a:lnTo>
                    <a:pt x="119883" y="55907"/>
                  </a:lnTo>
                  <a:lnTo>
                    <a:pt x="303051" y="15087"/>
                  </a:lnTo>
                  <a:lnTo>
                    <a:pt x="313189" y="14866"/>
                  </a:lnTo>
                  <a:lnTo>
                    <a:pt x="322308" y="18434"/>
                  </a:lnTo>
                  <a:lnTo>
                    <a:pt x="329425" y="25169"/>
                  </a:lnTo>
                  <a:lnTo>
                    <a:pt x="333557" y="34449"/>
                  </a:lnTo>
                  <a:lnTo>
                    <a:pt x="335447" y="42888"/>
                  </a:lnTo>
                  <a:lnTo>
                    <a:pt x="333111" y="51543"/>
                  </a:lnTo>
                  <a:lnTo>
                    <a:pt x="323589" y="61694"/>
                  </a:lnTo>
                  <a:lnTo>
                    <a:pt x="318713" y="64383"/>
                  </a:lnTo>
                  <a:lnTo>
                    <a:pt x="189550" y="93087"/>
                  </a:lnTo>
                  <a:lnTo>
                    <a:pt x="187203" y="96052"/>
                  </a:lnTo>
                  <a:lnTo>
                    <a:pt x="187215" y="103442"/>
                  </a:lnTo>
                  <a:lnTo>
                    <a:pt x="190441" y="106685"/>
                  </a:lnTo>
                  <a:lnTo>
                    <a:pt x="504181" y="106686"/>
                  </a:lnTo>
                  <a:lnTo>
                    <a:pt x="514181" y="108767"/>
                  </a:lnTo>
                  <a:lnTo>
                    <a:pt x="522326" y="114330"/>
                  </a:lnTo>
                  <a:lnTo>
                    <a:pt x="527794" y="122545"/>
                  </a:lnTo>
                  <a:lnTo>
                    <a:pt x="529739" y="133437"/>
                  </a:lnTo>
                  <a:lnTo>
                    <a:pt x="526948" y="143590"/>
                  </a:lnTo>
                  <a:lnTo>
                    <a:pt x="520997" y="151351"/>
                  </a:lnTo>
                  <a:lnTo>
                    <a:pt x="512651" y="156446"/>
                  </a:lnTo>
                  <a:lnTo>
                    <a:pt x="502700" y="158163"/>
                  </a:lnTo>
                  <a:lnTo>
                    <a:pt x="337445" y="158295"/>
                  </a:lnTo>
                  <a:lnTo>
                    <a:pt x="334315" y="161635"/>
                  </a:lnTo>
                  <a:lnTo>
                    <a:pt x="334580" y="169628"/>
                  </a:lnTo>
                  <a:lnTo>
                    <a:pt x="337915" y="172762"/>
                  </a:lnTo>
                  <a:lnTo>
                    <a:pt x="348870" y="171773"/>
                  </a:lnTo>
                  <a:lnTo>
                    <a:pt x="355876" y="173871"/>
                  </a:lnTo>
                  <a:lnTo>
                    <a:pt x="361222" y="178416"/>
                  </a:lnTo>
                  <a:lnTo>
                    <a:pt x="372397" y="196150"/>
                  </a:lnTo>
                  <a:lnTo>
                    <a:pt x="372359" y="213792"/>
                  </a:lnTo>
                  <a:lnTo>
                    <a:pt x="363583" y="228240"/>
                  </a:lnTo>
                  <a:lnTo>
                    <a:pt x="348545" y="236391"/>
                  </a:lnTo>
                  <a:lnTo>
                    <a:pt x="344656" y="237271"/>
                  </a:lnTo>
                  <a:lnTo>
                    <a:pt x="342225" y="241153"/>
                  </a:lnTo>
                  <a:lnTo>
                    <a:pt x="344933" y="248435"/>
                  </a:lnTo>
                  <a:lnTo>
                    <a:pt x="351808" y="259241"/>
                  </a:lnTo>
                  <a:lnTo>
                    <a:pt x="353941" y="271425"/>
                  </a:lnTo>
                  <a:lnTo>
                    <a:pt x="351356" y="283517"/>
                  </a:lnTo>
                  <a:lnTo>
                    <a:pt x="344079" y="294053"/>
                  </a:lnTo>
                  <a:lnTo>
                    <a:pt x="338083" y="299840"/>
                  </a:lnTo>
                  <a:lnTo>
                    <a:pt x="330090" y="303070"/>
                  </a:lnTo>
                  <a:lnTo>
                    <a:pt x="314921" y="302468"/>
                  </a:lnTo>
                  <a:lnTo>
                    <a:pt x="311345" y="305325"/>
                  </a:lnTo>
                  <a:lnTo>
                    <a:pt x="310659" y="311353"/>
                  </a:lnTo>
                  <a:lnTo>
                    <a:pt x="317414" y="321692"/>
                  </a:lnTo>
                  <a:lnTo>
                    <a:pt x="320227" y="329273"/>
                  </a:lnTo>
                  <a:lnTo>
                    <a:pt x="298141" y="367337"/>
                  </a:lnTo>
                  <a:lnTo>
                    <a:pt x="287449" y="368906"/>
                  </a:lnTo>
                  <a:lnTo>
                    <a:pt x="170686" y="368906"/>
                  </a:lnTo>
                  <a:lnTo>
                    <a:pt x="115528" y="358856"/>
                  </a:lnTo>
                  <a:lnTo>
                    <a:pt x="82671" y="337911"/>
                  </a:lnTo>
                  <a:lnTo>
                    <a:pt x="71957" y="329811"/>
                  </a:lnTo>
                  <a:lnTo>
                    <a:pt x="60663" y="322875"/>
                  </a:lnTo>
                  <a:lnTo>
                    <a:pt x="47913" y="318032"/>
                  </a:lnTo>
                  <a:lnTo>
                    <a:pt x="32829" y="316211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07" y="330677"/>
                  </a:lnTo>
                  <a:lnTo>
                    <a:pt x="44550" y="332125"/>
                  </a:lnTo>
                  <a:lnTo>
                    <a:pt x="54709" y="336090"/>
                  </a:lnTo>
                  <a:lnTo>
                    <a:pt x="89613" y="361040"/>
                  </a:lnTo>
                  <a:lnTo>
                    <a:pt x="109519" y="372036"/>
                  </a:lnTo>
                  <a:lnTo>
                    <a:pt x="135784" y="380185"/>
                  </a:lnTo>
                  <a:lnTo>
                    <a:pt x="170686" y="383372"/>
                  </a:lnTo>
                  <a:lnTo>
                    <a:pt x="287051" y="383372"/>
                  </a:lnTo>
                  <a:lnTo>
                    <a:pt x="303009" y="380903"/>
                  </a:lnTo>
                  <a:lnTo>
                    <a:pt x="316910" y="373529"/>
                  </a:lnTo>
                  <a:lnTo>
                    <a:pt x="327692" y="362059"/>
                  </a:lnTo>
                  <a:lnTo>
                    <a:pt x="334291" y="347302"/>
                  </a:lnTo>
                  <a:lnTo>
                    <a:pt x="335439" y="339511"/>
                  </a:lnTo>
                  <a:lnTo>
                    <a:pt x="335265" y="331692"/>
                  </a:lnTo>
                  <a:lnTo>
                    <a:pt x="333788" y="324010"/>
                  </a:lnTo>
                  <a:lnTo>
                    <a:pt x="331029" y="316633"/>
                  </a:lnTo>
                  <a:lnTo>
                    <a:pt x="348108" y="309422"/>
                  </a:lnTo>
                  <a:lnTo>
                    <a:pt x="360662" y="296655"/>
                  </a:lnTo>
                  <a:lnTo>
                    <a:pt x="367518" y="280107"/>
                  </a:lnTo>
                  <a:lnTo>
                    <a:pt x="367506" y="261551"/>
                  </a:lnTo>
                  <a:lnTo>
                    <a:pt x="364556" y="251473"/>
                  </a:lnTo>
                  <a:lnTo>
                    <a:pt x="361884" y="246952"/>
                  </a:lnTo>
                  <a:lnTo>
                    <a:pt x="376601" y="235671"/>
                  </a:lnTo>
                  <a:lnTo>
                    <a:pt x="385546" y="220149"/>
                  </a:lnTo>
                  <a:lnTo>
                    <a:pt x="388026" y="202399"/>
                  </a:lnTo>
                  <a:lnTo>
                    <a:pt x="383349" y="184432"/>
                  </a:lnTo>
                  <a:lnTo>
                    <a:pt x="378521" y="176210"/>
                  </a:lnTo>
                  <a:lnTo>
                    <a:pt x="375247" y="172750"/>
                  </a:lnTo>
                  <a:lnTo>
                    <a:pt x="502423" y="172629"/>
                  </a:lnTo>
                  <a:lnTo>
                    <a:pt x="517437" y="170069"/>
                  </a:lnTo>
                  <a:lnTo>
                    <a:pt x="530136" y="162525"/>
                  </a:lnTo>
                  <a:lnTo>
                    <a:pt x="539376" y="150992"/>
                  </a:lnTo>
                  <a:lnTo>
                    <a:pt x="544016" y="136463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8">
              <a:extLst>
                <a:ext uri="{FF2B5EF4-FFF2-40B4-BE49-F238E27FC236}">
                  <a16:creationId xmlns:a16="http://schemas.microsoft.com/office/drawing/2014/main" id="{1E49CE47-6EC6-40D5-963A-B25492F8BDC0}"/>
                </a:ext>
              </a:extLst>
            </p:cNvPr>
            <p:cNvSpPr/>
            <p:nvPr/>
          </p:nvSpPr>
          <p:spPr>
            <a:xfrm>
              <a:off x="741720" y="6045543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39">
                  <a:moveTo>
                    <a:pt x="82671" y="337911"/>
                  </a:moveTo>
                  <a:lnTo>
                    <a:pt x="47913" y="318032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07" y="330677"/>
                  </a:lnTo>
                  <a:lnTo>
                    <a:pt x="44550" y="332125"/>
                  </a:lnTo>
                  <a:lnTo>
                    <a:pt x="54709" y="336090"/>
                  </a:lnTo>
                  <a:lnTo>
                    <a:pt x="64162" y="342009"/>
                  </a:lnTo>
                  <a:lnTo>
                    <a:pt x="73787" y="349315"/>
                  </a:lnTo>
                  <a:lnTo>
                    <a:pt x="89613" y="361040"/>
                  </a:lnTo>
                  <a:lnTo>
                    <a:pt x="109519" y="372036"/>
                  </a:lnTo>
                  <a:lnTo>
                    <a:pt x="135784" y="380185"/>
                  </a:lnTo>
                  <a:lnTo>
                    <a:pt x="170686" y="383372"/>
                  </a:lnTo>
                  <a:lnTo>
                    <a:pt x="287051" y="383372"/>
                  </a:lnTo>
                  <a:lnTo>
                    <a:pt x="303009" y="380903"/>
                  </a:lnTo>
                  <a:lnTo>
                    <a:pt x="316910" y="373529"/>
                  </a:lnTo>
                  <a:lnTo>
                    <a:pt x="327692" y="362059"/>
                  </a:lnTo>
                  <a:lnTo>
                    <a:pt x="334291" y="347302"/>
                  </a:lnTo>
                  <a:lnTo>
                    <a:pt x="335439" y="339511"/>
                  </a:lnTo>
                  <a:lnTo>
                    <a:pt x="335265" y="331692"/>
                  </a:lnTo>
                  <a:lnTo>
                    <a:pt x="333788" y="324010"/>
                  </a:lnTo>
                  <a:lnTo>
                    <a:pt x="331029" y="316633"/>
                  </a:lnTo>
                  <a:lnTo>
                    <a:pt x="348108" y="309422"/>
                  </a:lnTo>
                  <a:lnTo>
                    <a:pt x="360662" y="296655"/>
                  </a:lnTo>
                  <a:lnTo>
                    <a:pt x="367518" y="280107"/>
                  </a:lnTo>
                  <a:lnTo>
                    <a:pt x="367506" y="261551"/>
                  </a:lnTo>
                  <a:lnTo>
                    <a:pt x="366458" y="256403"/>
                  </a:lnTo>
                  <a:lnTo>
                    <a:pt x="364556" y="251473"/>
                  </a:lnTo>
                  <a:lnTo>
                    <a:pt x="361884" y="246952"/>
                  </a:lnTo>
                  <a:lnTo>
                    <a:pt x="376601" y="235671"/>
                  </a:lnTo>
                  <a:lnTo>
                    <a:pt x="385546" y="220149"/>
                  </a:lnTo>
                  <a:lnTo>
                    <a:pt x="388026" y="202399"/>
                  </a:lnTo>
                  <a:lnTo>
                    <a:pt x="383349" y="184432"/>
                  </a:lnTo>
                  <a:lnTo>
                    <a:pt x="381254" y="180152"/>
                  </a:lnTo>
                  <a:lnTo>
                    <a:pt x="378521" y="176210"/>
                  </a:lnTo>
                  <a:lnTo>
                    <a:pt x="375247" y="172750"/>
                  </a:lnTo>
                  <a:lnTo>
                    <a:pt x="502423" y="172629"/>
                  </a:lnTo>
                  <a:lnTo>
                    <a:pt x="517437" y="170069"/>
                  </a:lnTo>
                  <a:lnTo>
                    <a:pt x="530136" y="162525"/>
                  </a:lnTo>
                  <a:lnTo>
                    <a:pt x="539376" y="150992"/>
                  </a:lnTo>
                  <a:lnTo>
                    <a:pt x="544016" y="136463"/>
                  </a:lnTo>
                  <a:lnTo>
                    <a:pt x="542428" y="120564"/>
                  </a:lnTo>
                  <a:lnTo>
                    <a:pt x="508033" y="92424"/>
                  </a:lnTo>
                  <a:lnTo>
                    <a:pt x="260350" y="92219"/>
                  </a:lnTo>
                  <a:lnTo>
                    <a:pt x="260302" y="92074"/>
                  </a:lnTo>
                  <a:lnTo>
                    <a:pt x="315908" y="79681"/>
                  </a:lnTo>
                  <a:lnTo>
                    <a:pt x="347411" y="50415"/>
                  </a:lnTo>
                  <a:lnTo>
                    <a:pt x="348406" y="35054"/>
                  </a:lnTo>
                  <a:lnTo>
                    <a:pt x="343579" y="20440"/>
                  </a:lnTo>
                  <a:lnTo>
                    <a:pt x="333159" y="8385"/>
                  </a:lnTo>
                  <a:lnTo>
                    <a:pt x="325618" y="3783"/>
                  </a:lnTo>
                  <a:lnTo>
                    <a:pt x="317356" y="964"/>
                  </a:lnTo>
                  <a:lnTo>
                    <a:pt x="308683" y="0"/>
                  </a:lnTo>
                  <a:lnTo>
                    <a:pt x="299909" y="958"/>
                  </a:lnTo>
                  <a:lnTo>
                    <a:pt x="122616" y="40512"/>
                  </a:lnTo>
                  <a:lnTo>
                    <a:pt x="45932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49500" y="139681"/>
                  </a:lnTo>
                  <a:lnTo>
                    <a:pt x="51744" y="139681"/>
                  </a:lnTo>
                  <a:lnTo>
                    <a:pt x="53863" y="138645"/>
                  </a:lnTo>
                  <a:lnTo>
                    <a:pt x="55223" y="136860"/>
                  </a:lnTo>
                  <a:lnTo>
                    <a:pt x="111046" y="64021"/>
                  </a:lnTo>
                  <a:lnTo>
                    <a:pt x="114682" y="59235"/>
                  </a:lnTo>
                  <a:lnTo>
                    <a:pt x="119883" y="55907"/>
                  </a:lnTo>
                  <a:lnTo>
                    <a:pt x="125746" y="54617"/>
                  </a:lnTo>
                  <a:lnTo>
                    <a:pt x="303051" y="15087"/>
                  </a:lnTo>
                  <a:lnTo>
                    <a:pt x="333581" y="34557"/>
                  </a:lnTo>
                  <a:lnTo>
                    <a:pt x="313368" y="65468"/>
                  </a:lnTo>
                  <a:lnTo>
                    <a:pt x="192861" y="92315"/>
                  </a:lnTo>
                  <a:lnTo>
                    <a:pt x="189550" y="93087"/>
                  </a:lnTo>
                  <a:lnTo>
                    <a:pt x="187203" y="96052"/>
                  </a:lnTo>
                  <a:lnTo>
                    <a:pt x="187215" y="99452"/>
                  </a:lnTo>
                  <a:lnTo>
                    <a:pt x="187215" y="103442"/>
                  </a:lnTo>
                  <a:lnTo>
                    <a:pt x="190441" y="106685"/>
                  </a:lnTo>
                  <a:lnTo>
                    <a:pt x="194438" y="106685"/>
                  </a:lnTo>
                  <a:lnTo>
                    <a:pt x="504181" y="106686"/>
                  </a:lnTo>
                  <a:lnTo>
                    <a:pt x="514181" y="108767"/>
                  </a:lnTo>
                  <a:lnTo>
                    <a:pt x="522326" y="114330"/>
                  </a:lnTo>
                  <a:lnTo>
                    <a:pt x="527794" y="122545"/>
                  </a:lnTo>
                  <a:lnTo>
                    <a:pt x="529763" y="132581"/>
                  </a:lnTo>
                  <a:lnTo>
                    <a:pt x="529751" y="133015"/>
                  </a:lnTo>
                  <a:lnTo>
                    <a:pt x="502700" y="158163"/>
                  </a:lnTo>
                  <a:lnTo>
                    <a:pt x="341442" y="158163"/>
                  </a:lnTo>
                  <a:lnTo>
                    <a:pt x="337445" y="158295"/>
                  </a:lnTo>
                  <a:lnTo>
                    <a:pt x="334315" y="161635"/>
                  </a:lnTo>
                  <a:lnTo>
                    <a:pt x="334448" y="165625"/>
                  </a:lnTo>
                  <a:lnTo>
                    <a:pt x="334580" y="169628"/>
                  </a:lnTo>
                  <a:lnTo>
                    <a:pt x="337915" y="172762"/>
                  </a:lnTo>
                  <a:lnTo>
                    <a:pt x="341900" y="172629"/>
                  </a:lnTo>
                  <a:lnTo>
                    <a:pt x="348870" y="171773"/>
                  </a:lnTo>
                  <a:lnTo>
                    <a:pt x="355876" y="173871"/>
                  </a:lnTo>
                  <a:lnTo>
                    <a:pt x="361222" y="178416"/>
                  </a:lnTo>
                  <a:lnTo>
                    <a:pt x="372397" y="196150"/>
                  </a:lnTo>
                  <a:lnTo>
                    <a:pt x="372359" y="213792"/>
                  </a:lnTo>
                  <a:lnTo>
                    <a:pt x="363583" y="228240"/>
                  </a:lnTo>
                  <a:lnTo>
                    <a:pt x="348545" y="236391"/>
                  </a:lnTo>
                  <a:lnTo>
                    <a:pt x="344656" y="237271"/>
                  </a:lnTo>
                  <a:lnTo>
                    <a:pt x="342225" y="241153"/>
                  </a:lnTo>
                  <a:lnTo>
                    <a:pt x="343115" y="245047"/>
                  </a:lnTo>
                  <a:lnTo>
                    <a:pt x="343404" y="246325"/>
                  </a:lnTo>
                  <a:lnTo>
                    <a:pt x="344030" y="247494"/>
                  </a:lnTo>
                  <a:lnTo>
                    <a:pt x="344933" y="248435"/>
                  </a:lnTo>
                  <a:lnTo>
                    <a:pt x="351808" y="259241"/>
                  </a:lnTo>
                  <a:lnTo>
                    <a:pt x="353941" y="271425"/>
                  </a:lnTo>
                  <a:lnTo>
                    <a:pt x="351356" y="283517"/>
                  </a:lnTo>
                  <a:lnTo>
                    <a:pt x="344079" y="294053"/>
                  </a:lnTo>
                  <a:lnTo>
                    <a:pt x="338083" y="299840"/>
                  </a:lnTo>
                  <a:lnTo>
                    <a:pt x="330090" y="303070"/>
                  </a:lnTo>
                  <a:lnTo>
                    <a:pt x="321771" y="303082"/>
                  </a:lnTo>
                  <a:lnTo>
                    <a:pt x="320808" y="303082"/>
                  </a:lnTo>
                  <a:lnTo>
                    <a:pt x="319845" y="303022"/>
                  </a:lnTo>
                  <a:lnTo>
                    <a:pt x="318882" y="302914"/>
                  </a:lnTo>
                  <a:lnTo>
                    <a:pt x="314921" y="302468"/>
                  </a:lnTo>
                  <a:lnTo>
                    <a:pt x="311345" y="305325"/>
                  </a:lnTo>
                  <a:lnTo>
                    <a:pt x="310900" y="309303"/>
                  </a:lnTo>
                  <a:lnTo>
                    <a:pt x="310659" y="311353"/>
                  </a:lnTo>
                  <a:lnTo>
                    <a:pt x="311321" y="313414"/>
                  </a:lnTo>
                  <a:lnTo>
                    <a:pt x="312718" y="314957"/>
                  </a:lnTo>
                  <a:lnTo>
                    <a:pt x="317414" y="321692"/>
                  </a:lnTo>
                  <a:lnTo>
                    <a:pt x="320227" y="329273"/>
                  </a:lnTo>
                  <a:lnTo>
                    <a:pt x="321067" y="337315"/>
                  </a:lnTo>
                  <a:lnTo>
                    <a:pt x="319845" y="345434"/>
                  </a:lnTo>
                  <a:lnTo>
                    <a:pt x="315016" y="355113"/>
                  </a:lnTo>
                  <a:lnTo>
                    <a:pt x="307556" y="362577"/>
                  </a:lnTo>
                  <a:lnTo>
                    <a:pt x="298141" y="367337"/>
                  </a:lnTo>
                  <a:lnTo>
                    <a:pt x="287449" y="368906"/>
                  </a:lnTo>
                  <a:lnTo>
                    <a:pt x="170686" y="368906"/>
                  </a:lnTo>
                  <a:lnTo>
                    <a:pt x="139158" y="366106"/>
                  </a:lnTo>
                  <a:lnTo>
                    <a:pt x="115528" y="358856"/>
                  </a:lnTo>
                  <a:lnTo>
                    <a:pt x="97473" y="348882"/>
                  </a:lnTo>
                  <a:lnTo>
                    <a:pt x="82671" y="337911"/>
                  </a:lnTo>
                  <a:close/>
                </a:path>
              </a:pathLst>
            </a:custGeom>
            <a:ln w="16861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9">
              <a:extLst>
                <a:ext uri="{FF2B5EF4-FFF2-40B4-BE49-F238E27FC236}">
                  <a16:creationId xmlns:a16="http://schemas.microsoft.com/office/drawing/2014/main" id="{E28842EA-D914-401E-AD1B-0806D7678C1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61577" y="6231645"/>
              <a:ext cx="142644" cy="157287"/>
            </a:xfrm>
            <a:prstGeom prst="rect">
              <a:avLst/>
            </a:prstGeom>
          </p:spPr>
        </p:pic>
        <p:pic>
          <p:nvPicPr>
            <p:cNvPr id="6" name="object 10">
              <a:extLst>
                <a:ext uri="{FF2B5EF4-FFF2-40B4-BE49-F238E27FC236}">
                  <a16:creationId xmlns:a16="http://schemas.microsoft.com/office/drawing/2014/main" id="{F4194EFB-AFDC-4851-93BC-4836B54463D6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61577" y="5967022"/>
              <a:ext cx="142644" cy="157291"/>
            </a:xfrm>
            <a:prstGeom prst="rect">
              <a:avLst/>
            </a:prstGeom>
          </p:spPr>
        </p:pic>
      </p:grpSp>
      <p:sp>
        <p:nvSpPr>
          <p:cNvPr id="7" name="object 11">
            <a:extLst>
              <a:ext uri="{FF2B5EF4-FFF2-40B4-BE49-F238E27FC236}">
                <a16:creationId xmlns:a16="http://schemas.microsoft.com/office/drawing/2014/main" id="{D119C4C0-29FC-4344-8CDA-4EC8FE41D46C}"/>
              </a:ext>
            </a:extLst>
          </p:cNvPr>
          <p:cNvSpPr txBox="1"/>
          <p:nvPr/>
        </p:nvSpPr>
        <p:spPr>
          <a:xfrm>
            <a:off x="2844665" y="1290273"/>
            <a:ext cx="7518535" cy="4244752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maksymalna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wnoszona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nawozem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 170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</a:p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wymaga</a:t>
            </a:r>
            <a:r>
              <a:rPr lang="pl-PL" sz="20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niezwłocznego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 zmieszania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glebą</a:t>
            </a:r>
            <a:endParaRPr lang="pl-PL"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posiadając</a:t>
            </a:r>
            <a:r>
              <a:rPr sz="20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nadmiar</a:t>
            </a:r>
            <a:r>
              <a:rPr sz="20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obornika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sporządzić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przechowywać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przez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przynajmniej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umowę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zbycia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powolne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działanie,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dlatego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stosować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raz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3-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lata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poprawia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strukturę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zwłaszcza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lekkich,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tym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samym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wpływa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polepszenie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stosunków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wodno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powietrznych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przypadku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uprawy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rzepaku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buraka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cukrowego</a:t>
            </a:r>
            <a:r>
              <a:rPr sz="2000" spc="2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dodatkowo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suplementować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bor,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którego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niewiele</a:t>
            </a:r>
            <a:endParaRPr sz="20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4187136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2">
            <a:extLst>
              <a:ext uri="{FF2B5EF4-FFF2-40B4-BE49-F238E27FC236}">
                <a16:creationId xmlns:a16="http://schemas.microsoft.com/office/drawing/2014/main" id="{6C4BA451-DFEE-4904-8870-B981D386ADF0}"/>
              </a:ext>
            </a:extLst>
          </p:cNvPr>
          <p:cNvSpPr txBox="1"/>
          <p:nvPr/>
        </p:nvSpPr>
        <p:spPr>
          <a:xfrm>
            <a:off x="2746053" y="1850867"/>
            <a:ext cx="8092276" cy="32444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marR="5080" indent="-169545" algn="just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</a:t>
            </a:r>
            <a:r>
              <a:rPr sz="2000" spc="3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otrzymać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bezpłatnie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swojego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gospodarstwa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gospodarstw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posiadających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nadmiar,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ale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obliczu</a:t>
            </a:r>
            <a:r>
              <a:rPr sz="2000" spc="2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rosnącego</a:t>
            </a:r>
            <a:r>
              <a:rPr sz="2000" spc="2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zainteresowania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bywa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sprzedawany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zł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(bez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kosztów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transportu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załadunku)</a:t>
            </a:r>
            <a:endParaRPr sz="2000" dirty="0">
              <a:latin typeface="Carlito"/>
              <a:cs typeface="Carlito"/>
            </a:endParaRPr>
          </a:p>
          <a:p>
            <a:pPr marL="182245" indent="-16954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nawożenie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obornikiem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zarówno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czasochłonne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energochłonne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4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każdy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hektar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pola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trzeba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jechać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kilka</a:t>
            </a:r>
            <a:r>
              <a:rPr sz="20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razy,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wiąże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też 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wysokim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zużyciem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paliwa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3" name="object 13">
            <a:extLst>
              <a:ext uri="{FF2B5EF4-FFF2-40B4-BE49-F238E27FC236}">
                <a16:creationId xmlns:a16="http://schemas.microsoft.com/office/drawing/2014/main" id="{269D75D1-71D1-484B-8258-ADD33C3C281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8430" y="2944317"/>
            <a:ext cx="668195" cy="5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09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B63F11D-29AD-4F65-800D-E0E51E23D78A}"/>
              </a:ext>
            </a:extLst>
          </p:cNvPr>
          <p:cNvSpPr txBox="1"/>
          <p:nvPr/>
        </p:nvSpPr>
        <p:spPr>
          <a:xfrm>
            <a:off x="6789792" y="2535120"/>
            <a:ext cx="3812929" cy="269048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0"/>
              </a:spcBef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sz="2400" baseline="25641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400" spc="120" baseline="25641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gnojówki</a:t>
            </a:r>
            <a:r>
              <a:rPr sz="2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około:</a:t>
            </a:r>
            <a:endParaRPr sz="2400" dirty="0">
              <a:latin typeface="Carlito"/>
              <a:cs typeface="Carlito"/>
            </a:endParaRPr>
          </a:p>
          <a:p>
            <a:pPr marL="2222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2250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400" dirty="0">
              <a:latin typeface="Carlito"/>
              <a:cs typeface="Carlito"/>
            </a:endParaRPr>
          </a:p>
          <a:p>
            <a:pPr marL="2222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2250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3,5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4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4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400" baseline="-21367" dirty="0">
              <a:latin typeface="Carlito"/>
              <a:cs typeface="Carlito"/>
            </a:endParaRPr>
          </a:p>
          <a:p>
            <a:pPr marL="2222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2250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7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4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400" dirty="0">
              <a:latin typeface="Carlito"/>
              <a:cs typeface="Carlito"/>
            </a:endParaRPr>
          </a:p>
          <a:p>
            <a:pPr marL="2222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2250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7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sz="2400" dirty="0">
              <a:latin typeface="Carlito"/>
              <a:cs typeface="Carlito"/>
            </a:endParaRPr>
          </a:p>
          <a:p>
            <a:pPr marL="2222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2250" algn="l"/>
              </a:tabLst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3,5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sz="24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21D0E03B-E034-4E30-B53A-055D2A07CA97}"/>
              </a:ext>
            </a:extLst>
          </p:cNvPr>
          <p:cNvSpPr txBox="1"/>
          <p:nvPr/>
        </p:nvSpPr>
        <p:spPr>
          <a:xfrm>
            <a:off x="5264969" y="1351270"/>
            <a:ext cx="6129617" cy="118385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400" b="1" spc="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z</a:t>
            </a:r>
            <a:r>
              <a:rPr sz="2400" b="1" spc="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przefermentowanego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moczu</a:t>
            </a:r>
            <a:endParaRPr sz="2400" dirty="0">
              <a:latin typeface="Carlito"/>
              <a:cs typeface="Carlito"/>
            </a:endParaRPr>
          </a:p>
          <a:p>
            <a:pPr marL="494665" marR="487045" algn="ctr">
              <a:lnSpc>
                <a:spcPct val="107000"/>
              </a:lnSpc>
            </a:pP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4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warunkach</a:t>
            </a:r>
            <a:r>
              <a:rPr sz="24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chowu</a:t>
            </a:r>
            <a:r>
              <a:rPr sz="24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zwierząt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na</a:t>
            </a:r>
            <a:r>
              <a:rPr sz="24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rlito"/>
                <a:cs typeface="Carlito"/>
              </a:rPr>
              <a:t>płytkiej</a:t>
            </a:r>
            <a:r>
              <a:rPr sz="24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rlito"/>
                <a:cs typeface="Carlito"/>
              </a:rPr>
              <a:t>ściółce</a:t>
            </a:r>
            <a:endParaRPr sz="2400" dirty="0">
              <a:latin typeface="Carlito"/>
              <a:cs typeface="Carlito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BE27B649-68A6-4DA0-BFFA-1F7D9C365A62}"/>
              </a:ext>
            </a:extLst>
          </p:cNvPr>
          <p:cNvSpPr txBox="1"/>
          <p:nvPr/>
        </p:nvSpPr>
        <p:spPr>
          <a:xfrm>
            <a:off x="6789792" y="600423"/>
            <a:ext cx="3226307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4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4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400" b="1" spc="-10" dirty="0">
                <a:solidFill>
                  <a:srgbClr val="4471C4"/>
                </a:solidFill>
                <a:latin typeface="Carlito"/>
                <a:cs typeface="Carlito"/>
              </a:rPr>
              <a:t>naturalne</a:t>
            </a:r>
            <a:endParaRPr sz="24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400" b="1" spc="-10" dirty="0">
                <a:solidFill>
                  <a:srgbClr val="4471C4"/>
                </a:solidFill>
                <a:latin typeface="Carlito"/>
                <a:cs typeface="Carlito"/>
              </a:rPr>
              <a:t>gnojówka</a:t>
            </a:r>
            <a:endParaRPr sz="2400" dirty="0">
              <a:latin typeface="Carlito"/>
              <a:cs typeface="Carlito"/>
            </a:endParaRPr>
          </a:p>
        </p:txBody>
      </p:sp>
      <p:pic>
        <p:nvPicPr>
          <p:cNvPr id="5" name="object 23">
            <a:extLst>
              <a:ext uri="{FF2B5EF4-FFF2-40B4-BE49-F238E27FC236}">
                <a16:creationId xmlns:a16="http://schemas.microsoft.com/office/drawing/2014/main" id="{11B6443B-2DC6-4FA8-B9E6-0C3376D1161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8111" y="1943195"/>
            <a:ext cx="4226008" cy="3622058"/>
          </a:xfrm>
          <a:prstGeom prst="rect">
            <a:avLst/>
          </a:prstGeom>
        </p:spPr>
      </p:pic>
      <p:sp>
        <p:nvSpPr>
          <p:cNvPr id="6" name="Prostokąt 5">
            <a:extLst>
              <a:ext uri="{FF2B5EF4-FFF2-40B4-BE49-F238E27FC236}">
                <a16:creationId xmlns:a16="http://schemas.microsoft.com/office/drawing/2014/main" id="{9905D78A-37C2-4A8A-B5A5-8876B276F23D}"/>
              </a:ext>
            </a:extLst>
          </p:cNvPr>
          <p:cNvSpPr/>
          <p:nvPr/>
        </p:nvSpPr>
        <p:spPr>
          <a:xfrm>
            <a:off x="3409349" y="5727726"/>
            <a:ext cx="57318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163830" algn="ctr">
              <a:lnSpc>
                <a:spcPct val="100000"/>
              </a:lnSpc>
              <a:spcBef>
                <a:spcPts val="100"/>
              </a:spcBef>
            </a:pP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nawóz</a:t>
            </a:r>
            <a:r>
              <a:rPr lang="pl-PL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bydlęcy</a:t>
            </a:r>
            <a:r>
              <a:rPr lang="pl-PL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lang="pl-PL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więcej</a:t>
            </a:r>
            <a:r>
              <a:rPr lang="pl-PL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potasu</a:t>
            </a:r>
            <a:r>
              <a:rPr lang="pl-PL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niż </a:t>
            </a:r>
            <a:r>
              <a:rPr lang="pl-PL" b="1" spc="-10" dirty="0">
                <a:solidFill>
                  <a:srgbClr val="404040"/>
                </a:solidFill>
                <a:latin typeface="Carlito"/>
                <a:cs typeface="Carlito"/>
              </a:rPr>
              <a:t>pochodzący</a:t>
            </a:r>
            <a:r>
              <a:rPr lang="pl-PL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lang="pl-PL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b="1" spc="-20" dirty="0">
                <a:solidFill>
                  <a:srgbClr val="404040"/>
                </a:solidFill>
                <a:latin typeface="Carlito"/>
                <a:cs typeface="Carlito"/>
              </a:rPr>
              <a:t>świń</a:t>
            </a:r>
            <a:endParaRPr lang="pl-PL" dirty="0">
              <a:latin typeface="Carlito"/>
              <a:cs typeface="Carlito"/>
            </a:endParaRPr>
          </a:p>
        </p:txBody>
      </p:sp>
      <p:pic>
        <p:nvPicPr>
          <p:cNvPr id="7" name="object 16">
            <a:extLst>
              <a:ext uri="{FF2B5EF4-FFF2-40B4-BE49-F238E27FC236}">
                <a16:creationId xmlns:a16="http://schemas.microsoft.com/office/drawing/2014/main" id="{708A29D8-BA47-4A3A-AA62-BD23E90A37B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36651" y="5588379"/>
            <a:ext cx="594971" cy="64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71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E795DA9-834B-4EF1-A487-3DFBD143512A}"/>
              </a:ext>
            </a:extLst>
          </p:cNvPr>
          <p:cNvSpPr txBox="1"/>
          <p:nvPr/>
        </p:nvSpPr>
        <p:spPr>
          <a:xfrm>
            <a:off x="2351571" y="921903"/>
            <a:ext cx="8647341" cy="4860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1145" marR="109855" indent="-169545">
              <a:lnSpc>
                <a:spcPct val="150000"/>
              </a:lnSpc>
              <a:spcBef>
                <a:spcPts val="5"/>
              </a:spcBef>
              <a:buFont typeface="Arial"/>
              <a:buChar char="•"/>
              <a:tabLst>
                <a:tab pos="273050" algn="l"/>
              </a:tabLst>
            </a:pP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maksymalna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4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wnoszona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nawozem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170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czym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jednorazowa</a:t>
            </a:r>
            <a:r>
              <a:rPr sz="20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gnojówki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powinna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przekraczać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15-20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3.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</a:p>
          <a:p>
            <a:pPr marL="271145" marR="109855" indent="-169545">
              <a:lnSpc>
                <a:spcPct val="150000"/>
              </a:lnSpc>
              <a:spcBef>
                <a:spcPts val="5"/>
              </a:spcBef>
              <a:buFont typeface="Arial"/>
              <a:buChar char="•"/>
              <a:tabLst>
                <a:tab pos="273050" algn="l"/>
              </a:tabLst>
            </a:pP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rozlewać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gnojowicę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bezpośrednio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zbiorze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przedplonu,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mieszając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 err="1">
                <a:solidFill>
                  <a:srgbClr val="404040"/>
                </a:solidFill>
                <a:latin typeface="Carlito"/>
                <a:cs typeface="Carlito"/>
              </a:rPr>
              <a:t>ją</a:t>
            </a:r>
            <a:r>
              <a:rPr lang="pl-PL" sz="2000" spc="-25" dirty="0"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glebą,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słomą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resztkami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pożniwnymi</a:t>
            </a:r>
            <a:endParaRPr sz="2000" dirty="0">
              <a:latin typeface="Carlito"/>
              <a:cs typeface="Carlito"/>
            </a:endParaRPr>
          </a:p>
          <a:p>
            <a:pPr marL="2711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711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zawarty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gnojówce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wspomaga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rozkład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materii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organicznej,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użyźniając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glebę</a:t>
            </a:r>
            <a:endParaRPr sz="2000" dirty="0">
              <a:latin typeface="Carlito"/>
              <a:cs typeface="Carlito"/>
            </a:endParaRPr>
          </a:p>
          <a:p>
            <a:pPr marL="2711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711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przypadku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tradycyjnego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rozlewania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gnojówki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najszybciej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wykonać</a:t>
            </a:r>
            <a:endParaRPr sz="2000" dirty="0">
              <a:latin typeface="Carlito"/>
              <a:cs typeface="Carlito"/>
            </a:endParaRPr>
          </a:p>
          <a:p>
            <a:pPr marL="2730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zabieg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uprawowy</a:t>
            </a:r>
            <a:endParaRPr sz="2000" dirty="0">
              <a:latin typeface="Carlito"/>
              <a:cs typeface="Carlito"/>
            </a:endParaRPr>
          </a:p>
          <a:p>
            <a:pPr marL="2711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711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21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stosowanie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gnojówki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uprawie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zbóż,</a:t>
            </a:r>
            <a:r>
              <a:rPr sz="2000" spc="2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kukurydzy,</a:t>
            </a:r>
            <a:r>
              <a:rPr sz="2000" spc="22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ziemniaków</a:t>
            </a:r>
            <a:endParaRPr sz="2000" dirty="0">
              <a:latin typeface="Carlito"/>
              <a:cs typeface="Carlito"/>
            </a:endParaRPr>
          </a:p>
          <a:p>
            <a:pPr marL="2730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buraków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cukrowych</a:t>
            </a:r>
            <a:endParaRPr sz="2000" dirty="0">
              <a:latin typeface="Carlito"/>
              <a:cs typeface="Carlito"/>
            </a:endParaRPr>
          </a:p>
          <a:p>
            <a:pPr marL="2711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711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kukurydzy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stosować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dwóch</a:t>
            </a:r>
            <a:r>
              <a:rPr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dawkach,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gdzie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druga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będzie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aplikowana</a:t>
            </a:r>
            <a:endParaRPr sz="2000" dirty="0">
              <a:latin typeface="Carlito"/>
              <a:cs typeface="Carlito"/>
            </a:endParaRPr>
          </a:p>
          <a:p>
            <a:pPr marL="2730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wężami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aplikatorami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doglebowymi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rzędy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roślin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7">
            <a:extLst>
              <a:ext uri="{FF2B5EF4-FFF2-40B4-BE49-F238E27FC236}">
                <a16:creationId xmlns:a16="http://schemas.microsoft.com/office/drawing/2014/main" id="{327C7F95-0620-4001-8C6D-9D5451F206A6}"/>
              </a:ext>
            </a:extLst>
          </p:cNvPr>
          <p:cNvGrpSpPr/>
          <p:nvPr/>
        </p:nvGrpSpPr>
        <p:grpSpPr>
          <a:xfrm>
            <a:off x="1367652" y="3193732"/>
            <a:ext cx="572135" cy="470534"/>
            <a:chOff x="811841" y="6256577"/>
            <a:chExt cx="572135" cy="470534"/>
          </a:xfrm>
        </p:grpSpPr>
        <p:sp>
          <p:nvSpPr>
            <p:cNvPr id="4" name="object 18">
              <a:extLst>
                <a:ext uri="{FF2B5EF4-FFF2-40B4-BE49-F238E27FC236}">
                  <a16:creationId xmlns:a16="http://schemas.microsoft.com/office/drawing/2014/main" id="{C4A43A8B-2C28-48C5-B07E-CF579F2EC187}"/>
                </a:ext>
              </a:extLst>
            </p:cNvPr>
            <p:cNvSpPr/>
            <p:nvPr/>
          </p:nvSpPr>
          <p:spPr>
            <a:xfrm>
              <a:off x="820279" y="6335103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544603" y="136463"/>
                  </a:moveTo>
                  <a:lnTo>
                    <a:pt x="523844" y="97126"/>
                  </a:lnTo>
                  <a:lnTo>
                    <a:pt x="260631" y="92219"/>
                  </a:lnTo>
                  <a:lnTo>
                    <a:pt x="323285" y="77596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51800" y="139681"/>
                  </a:lnTo>
                  <a:lnTo>
                    <a:pt x="55283" y="136860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303378" y="15087"/>
                  </a:lnTo>
                  <a:lnTo>
                    <a:pt x="313527" y="14866"/>
                  </a:lnTo>
                  <a:lnTo>
                    <a:pt x="322656" y="18434"/>
                  </a:lnTo>
                  <a:lnTo>
                    <a:pt x="329781" y="25169"/>
                  </a:lnTo>
                  <a:lnTo>
                    <a:pt x="333917" y="34449"/>
                  </a:lnTo>
                  <a:lnTo>
                    <a:pt x="335809" y="42888"/>
                  </a:lnTo>
                  <a:lnTo>
                    <a:pt x="333471" y="51543"/>
                  </a:lnTo>
                  <a:lnTo>
                    <a:pt x="323938" y="61694"/>
                  </a:lnTo>
                  <a:lnTo>
                    <a:pt x="319057" y="64383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10" y="133437"/>
                  </a:lnTo>
                  <a:lnTo>
                    <a:pt x="527516" y="143590"/>
                  </a:lnTo>
                  <a:lnTo>
                    <a:pt x="521559" y="151351"/>
                  </a:lnTo>
                  <a:lnTo>
                    <a:pt x="513205" y="156446"/>
                  </a:lnTo>
                  <a:lnTo>
                    <a:pt x="503242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0994" y="311353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15652" y="358856"/>
                  </a:lnTo>
                  <a:lnTo>
                    <a:pt x="82761" y="337911"/>
                  </a:lnTo>
                  <a:lnTo>
                    <a:pt x="72034" y="329811"/>
                  </a:lnTo>
                  <a:lnTo>
                    <a:pt x="60728" y="322875"/>
                  </a:lnTo>
                  <a:lnTo>
                    <a:pt x="47964" y="318032"/>
                  </a:lnTo>
                  <a:lnTo>
                    <a:pt x="32864" y="316211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9">
              <a:extLst>
                <a:ext uri="{FF2B5EF4-FFF2-40B4-BE49-F238E27FC236}">
                  <a16:creationId xmlns:a16="http://schemas.microsoft.com/office/drawing/2014/main" id="{EF3BCCAC-F11E-4105-A36D-E4C3AF4D9EAE}"/>
                </a:ext>
              </a:extLst>
            </p:cNvPr>
            <p:cNvSpPr/>
            <p:nvPr/>
          </p:nvSpPr>
          <p:spPr>
            <a:xfrm>
              <a:off x="820279" y="6335103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82761" y="337911"/>
                  </a:moveTo>
                  <a:lnTo>
                    <a:pt x="47964" y="318032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64231" y="342009"/>
                  </a:lnTo>
                  <a:lnTo>
                    <a:pt x="73866" y="349315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6854" y="256403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81665" y="18015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lnTo>
                    <a:pt x="543014" y="120564"/>
                  </a:lnTo>
                  <a:lnTo>
                    <a:pt x="508581" y="92424"/>
                  </a:lnTo>
                  <a:lnTo>
                    <a:pt x="260631" y="92219"/>
                  </a:lnTo>
                  <a:lnTo>
                    <a:pt x="260582" y="92074"/>
                  </a:lnTo>
                  <a:lnTo>
                    <a:pt x="316249" y="79681"/>
                  </a:lnTo>
                  <a:lnTo>
                    <a:pt x="347786" y="50415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49553" y="139681"/>
                  </a:lnTo>
                  <a:lnTo>
                    <a:pt x="51800" y="139681"/>
                  </a:lnTo>
                  <a:lnTo>
                    <a:pt x="53921" y="138645"/>
                  </a:lnTo>
                  <a:lnTo>
                    <a:pt x="55283" y="136860"/>
                  </a:lnTo>
                  <a:lnTo>
                    <a:pt x="111166" y="64021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125881" y="54617"/>
                  </a:lnTo>
                  <a:lnTo>
                    <a:pt x="303378" y="15087"/>
                  </a:lnTo>
                  <a:lnTo>
                    <a:pt x="333941" y="34557"/>
                  </a:lnTo>
                  <a:lnTo>
                    <a:pt x="313706" y="65468"/>
                  </a:lnTo>
                  <a:lnTo>
                    <a:pt x="193069" y="92315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994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194648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34" y="132581"/>
                  </a:lnTo>
                  <a:lnTo>
                    <a:pt x="530322" y="133015"/>
                  </a:lnTo>
                  <a:lnTo>
                    <a:pt x="503242" y="158163"/>
                  </a:lnTo>
                  <a:lnTo>
                    <a:pt x="341811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809" y="16562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2268" y="172629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3486" y="245047"/>
                  </a:lnTo>
                  <a:lnTo>
                    <a:pt x="343775" y="246325"/>
                  </a:lnTo>
                  <a:lnTo>
                    <a:pt x="344402" y="247494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22118" y="303082"/>
                  </a:lnTo>
                  <a:lnTo>
                    <a:pt x="321154" y="303082"/>
                  </a:lnTo>
                  <a:lnTo>
                    <a:pt x="320190" y="303022"/>
                  </a:lnTo>
                  <a:lnTo>
                    <a:pt x="319226" y="302914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1236" y="309303"/>
                  </a:lnTo>
                  <a:lnTo>
                    <a:pt x="310994" y="311353"/>
                  </a:lnTo>
                  <a:lnTo>
                    <a:pt x="311657" y="313414"/>
                  </a:lnTo>
                  <a:lnTo>
                    <a:pt x="313055" y="314957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321414" y="337315"/>
                  </a:lnTo>
                  <a:lnTo>
                    <a:pt x="320190" y="345434"/>
                  </a:lnTo>
                  <a:lnTo>
                    <a:pt x="315356" y="355113"/>
                  </a:lnTo>
                  <a:lnTo>
                    <a:pt x="307888" y="362577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39308" y="366106"/>
                  </a:lnTo>
                  <a:lnTo>
                    <a:pt x="115652" y="358856"/>
                  </a:lnTo>
                  <a:lnTo>
                    <a:pt x="97578" y="348882"/>
                  </a:lnTo>
                  <a:lnTo>
                    <a:pt x="82761" y="337911"/>
                  </a:lnTo>
                  <a:close/>
                </a:path>
              </a:pathLst>
            </a:custGeom>
            <a:ln w="1687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0">
              <a:extLst>
                <a:ext uri="{FF2B5EF4-FFF2-40B4-BE49-F238E27FC236}">
                  <a16:creationId xmlns:a16="http://schemas.microsoft.com/office/drawing/2014/main" id="{039EB38B-1995-4667-898B-D5993D1F2A9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0593" y="6521200"/>
              <a:ext cx="142790" cy="157297"/>
            </a:xfrm>
            <a:prstGeom prst="rect">
              <a:avLst/>
            </a:prstGeom>
          </p:spPr>
        </p:pic>
        <p:pic>
          <p:nvPicPr>
            <p:cNvPr id="7" name="object 21">
              <a:extLst>
                <a:ext uri="{FF2B5EF4-FFF2-40B4-BE49-F238E27FC236}">
                  <a16:creationId xmlns:a16="http://schemas.microsoft.com/office/drawing/2014/main" id="{6AF873A4-1AA9-41E1-918C-96B00AB8992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40593" y="6256577"/>
              <a:ext cx="142790" cy="157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11516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9D1488D8-10DE-40DA-B0EF-3B876FE205FE}"/>
              </a:ext>
            </a:extLst>
          </p:cNvPr>
          <p:cNvSpPr txBox="1"/>
          <p:nvPr/>
        </p:nvSpPr>
        <p:spPr>
          <a:xfrm>
            <a:off x="2530685" y="2407695"/>
            <a:ext cx="7975734" cy="204261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otrzymać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bezpłatnie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swojego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gospodarstwa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niewielką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odpłatą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zewnątrz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 algn="just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optymalne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wykorzystanie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daje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rozprowadzenie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pomocy</a:t>
            </a:r>
            <a:r>
              <a:rPr sz="2000" spc="2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aplikatorów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doglebowych,</a:t>
            </a:r>
            <a:r>
              <a:rPr sz="2000" spc="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które</a:t>
            </a:r>
            <a:r>
              <a:rPr sz="2000" spc="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pozwalają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ograniczyć</a:t>
            </a:r>
            <a:r>
              <a:rPr sz="2000" spc="4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straty</a:t>
            </a:r>
            <a:r>
              <a:rPr sz="2000" spc="4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4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oraz</a:t>
            </a:r>
            <a:r>
              <a:rPr sz="2000" spc="4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zaoszczędzić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czas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pieniądze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dzięki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jednoczesnej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aplikacji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3" name="object 22">
            <a:extLst>
              <a:ext uri="{FF2B5EF4-FFF2-40B4-BE49-F238E27FC236}">
                <a16:creationId xmlns:a16="http://schemas.microsoft.com/office/drawing/2014/main" id="{ED8F7CF2-6D68-42E7-9273-FB8CE1B67E8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85581" y="3250323"/>
            <a:ext cx="668901" cy="52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620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8">
            <a:extLst>
              <a:ext uri="{FF2B5EF4-FFF2-40B4-BE49-F238E27FC236}">
                <a16:creationId xmlns:a16="http://schemas.microsoft.com/office/drawing/2014/main" id="{36573BA9-9869-4BD1-85D4-B8A013392829}"/>
              </a:ext>
            </a:extLst>
          </p:cNvPr>
          <p:cNvSpPr txBox="1"/>
          <p:nvPr/>
        </p:nvSpPr>
        <p:spPr>
          <a:xfrm>
            <a:off x="5530853" y="1294170"/>
            <a:ext cx="5246884" cy="670055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wyniku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bezściółkowego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chowu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zwierząt, będąc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mieszaniną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kału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moczu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394DE7F3-E423-4639-8EDA-98600029073C}"/>
              </a:ext>
            </a:extLst>
          </p:cNvPr>
          <p:cNvSpPr txBox="1"/>
          <p:nvPr/>
        </p:nvSpPr>
        <p:spPr>
          <a:xfrm>
            <a:off x="4886840" y="1951863"/>
            <a:ext cx="3267455" cy="3299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bydlęcej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3,6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1,8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3,7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2,6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0,8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lang="pt-BR" sz="2000" dirty="0">
              <a:latin typeface="Carlito"/>
              <a:cs typeface="Carlito"/>
            </a:endParaRP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2FCA5179-2F89-4B63-A278-1A8B7B4B7A8D}"/>
              </a:ext>
            </a:extLst>
          </p:cNvPr>
          <p:cNvSpPr txBox="1"/>
          <p:nvPr/>
        </p:nvSpPr>
        <p:spPr>
          <a:xfrm>
            <a:off x="7357152" y="645275"/>
            <a:ext cx="2943293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3530" marR="5080" indent="-29146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naturalne gnojowica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6" name="object 29">
            <a:extLst>
              <a:ext uri="{FF2B5EF4-FFF2-40B4-BE49-F238E27FC236}">
                <a16:creationId xmlns:a16="http://schemas.microsoft.com/office/drawing/2014/main" id="{5C597DF9-C2FA-4E73-B09C-486BA0594A8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6824" y="1827769"/>
            <a:ext cx="3880686" cy="3202461"/>
          </a:xfrm>
          <a:prstGeom prst="rect">
            <a:avLst/>
          </a:prstGeom>
        </p:spPr>
      </p:pic>
      <p:sp>
        <p:nvSpPr>
          <p:cNvPr id="7" name="object 2">
            <a:extLst>
              <a:ext uri="{FF2B5EF4-FFF2-40B4-BE49-F238E27FC236}">
                <a16:creationId xmlns:a16="http://schemas.microsoft.com/office/drawing/2014/main" id="{BD519229-E706-444E-83D2-2AACB4B4F9F5}"/>
              </a:ext>
            </a:extLst>
          </p:cNvPr>
          <p:cNvSpPr txBox="1"/>
          <p:nvPr/>
        </p:nvSpPr>
        <p:spPr>
          <a:xfrm>
            <a:off x="8226730" y="1964225"/>
            <a:ext cx="3062144" cy="3299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2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świńskiej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3,5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1,7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2,3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3,8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0,8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lang="pt-BR" sz="2000" dirty="0">
              <a:latin typeface="Carlito"/>
              <a:cs typeface="Carlito"/>
            </a:endParaRPr>
          </a:p>
          <a:p>
            <a:pPr marL="12700" marR="5080">
              <a:lnSpc>
                <a:spcPct val="150200"/>
              </a:lnSpc>
              <a:spcBef>
                <a:spcPts val="100"/>
              </a:spcBef>
            </a:pPr>
            <a:endParaRPr sz="2000" dirty="0">
              <a:latin typeface="Carlito"/>
              <a:cs typeface="Carlito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F9C88B2E-0992-4797-B8EB-D6EC6A7EF7A1}"/>
              </a:ext>
            </a:extLst>
          </p:cNvPr>
          <p:cNvSpPr txBox="1"/>
          <p:nvPr/>
        </p:nvSpPr>
        <p:spPr>
          <a:xfrm>
            <a:off x="2908613" y="5249840"/>
            <a:ext cx="8010399" cy="78226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gnojowica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bydlęca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świńska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nieznacznie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różnią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się składem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gnojowica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bydlęca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zasobniejsza</a:t>
            </a:r>
            <a:r>
              <a:rPr sz="20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potas,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świńska</a:t>
            </a:r>
            <a:r>
              <a:rPr sz="2000" b="1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natomiast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wapń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10" name="object 18">
            <a:extLst>
              <a:ext uri="{FF2B5EF4-FFF2-40B4-BE49-F238E27FC236}">
                <a16:creationId xmlns:a16="http://schemas.microsoft.com/office/drawing/2014/main" id="{BC0DE42F-B375-4D1F-B9E4-1EA65CA370F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41307" y="5376421"/>
            <a:ext cx="594971" cy="64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38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>
            <a:extLst>
              <a:ext uri="{FF2B5EF4-FFF2-40B4-BE49-F238E27FC236}">
                <a16:creationId xmlns:a16="http://schemas.microsoft.com/office/drawing/2014/main" id="{5A22CEFC-29BC-4F5E-B811-0F8D1424F62D}"/>
              </a:ext>
            </a:extLst>
          </p:cNvPr>
          <p:cNvSpPr txBox="1"/>
          <p:nvPr/>
        </p:nvSpPr>
        <p:spPr>
          <a:xfrm>
            <a:off x="2230973" y="2076065"/>
            <a:ext cx="8161005" cy="27607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045" marR="768985" indent="-169545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maksymalna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wnoszona</a:t>
            </a:r>
            <a:r>
              <a:rPr sz="20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nawozem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170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, 	maksymalna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roczna wynosi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45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3.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</a:p>
          <a:p>
            <a:pPr marL="233045" marR="768985" indent="-169545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234950" algn="l"/>
              </a:tabLst>
            </a:pP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docelową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dawkę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najlepiej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 podzielić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mniejsze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15-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20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3.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</a:p>
          <a:p>
            <a:pPr marL="233045" marR="768985" indent="-169545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korzystny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skład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łatwo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przyswajalnym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azotem,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jednocześnie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ją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aplikować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doglebowo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konieczności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wykonywania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dodatkowych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zabiegów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uprawowych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9">
            <a:extLst>
              <a:ext uri="{FF2B5EF4-FFF2-40B4-BE49-F238E27FC236}">
                <a16:creationId xmlns:a16="http://schemas.microsoft.com/office/drawing/2014/main" id="{F533CC96-0D53-4C36-9938-98495F9EC889}"/>
              </a:ext>
            </a:extLst>
          </p:cNvPr>
          <p:cNvGrpSpPr/>
          <p:nvPr/>
        </p:nvGrpSpPr>
        <p:grpSpPr>
          <a:xfrm>
            <a:off x="1257393" y="3137820"/>
            <a:ext cx="572135" cy="469900"/>
            <a:chOff x="827087" y="6311326"/>
            <a:chExt cx="572135" cy="469900"/>
          </a:xfrm>
        </p:grpSpPr>
        <p:sp>
          <p:nvSpPr>
            <p:cNvPr id="4" name="object 20">
              <a:extLst>
                <a:ext uri="{FF2B5EF4-FFF2-40B4-BE49-F238E27FC236}">
                  <a16:creationId xmlns:a16="http://schemas.microsoft.com/office/drawing/2014/main" id="{C31F2A59-951D-4ED4-B5DD-5D815CA1BEFD}"/>
                </a:ext>
              </a:extLst>
            </p:cNvPr>
            <p:cNvSpPr/>
            <p:nvPr/>
          </p:nvSpPr>
          <p:spPr>
            <a:xfrm>
              <a:off x="835519" y="6389772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544603" y="136316"/>
                  </a:moveTo>
                  <a:lnTo>
                    <a:pt x="523844" y="97022"/>
                  </a:lnTo>
                  <a:lnTo>
                    <a:pt x="260631" y="92119"/>
                  </a:lnTo>
                  <a:lnTo>
                    <a:pt x="323285" y="77512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800" y="139531"/>
                  </a:lnTo>
                  <a:lnTo>
                    <a:pt x="55283" y="136713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303378" y="15071"/>
                  </a:lnTo>
                  <a:lnTo>
                    <a:pt x="313527" y="14850"/>
                  </a:lnTo>
                  <a:lnTo>
                    <a:pt x="322656" y="18414"/>
                  </a:lnTo>
                  <a:lnTo>
                    <a:pt x="329781" y="25142"/>
                  </a:lnTo>
                  <a:lnTo>
                    <a:pt x="333917" y="34411"/>
                  </a:lnTo>
                  <a:lnTo>
                    <a:pt x="335809" y="42841"/>
                  </a:lnTo>
                  <a:lnTo>
                    <a:pt x="333471" y="51488"/>
                  </a:lnTo>
                  <a:lnTo>
                    <a:pt x="323938" y="61628"/>
                  </a:lnTo>
                  <a:lnTo>
                    <a:pt x="319057" y="64313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10" y="133293"/>
                  </a:lnTo>
                  <a:lnTo>
                    <a:pt x="527516" y="143435"/>
                  </a:lnTo>
                  <a:lnTo>
                    <a:pt x="521559" y="151188"/>
                  </a:lnTo>
                  <a:lnTo>
                    <a:pt x="513205" y="156277"/>
                  </a:lnTo>
                  <a:lnTo>
                    <a:pt x="503242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0994" y="311017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15652" y="358469"/>
                  </a:lnTo>
                  <a:lnTo>
                    <a:pt x="82761" y="337547"/>
                  </a:lnTo>
                  <a:lnTo>
                    <a:pt x="72034" y="329455"/>
                  </a:lnTo>
                  <a:lnTo>
                    <a:pt x="60728" y="322526"/>
                  </a:lnTo>
                  <a:lnTo>
                    <a:pt x="47964" y="317689"/>
                  </a:lnTo>
                  <a:lnTo>
                    <a:pt x="32864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89710" y="360651"/>
                  </a:lnTo>
                  <a:lnTo>
                    <a:pt x="109637" y="371635"/>
                  </a:lnTo>
                  <a:lnTo>
                    <a:pt x="135930" y="379776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5"/>
                  </a:lnTo>
                  <a:lnTo>
                    <a:pt x="367902" y="261269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29"/>
                  </a:lnTo>
                  <a:lnTo>
                    <a:pt x="544603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1">
              <a:extLst>
                <a:ext uri="{FF2B5EF4-FFF2-40B4-BE49-F238E27FC236}">
                  <a16:creationId xmlns:a16="http://schemas.microsoft.com/office/drawing/2014/main" id="{58F4FE28-041E-4246-88B9-50E2E8958483}"/>
                </a:ext>
              </a:extLst>
            </p:cNvPr>
            <p:cNvSpPr/>
            <p:nvPr/>
          </p:nvSpPr>
          <p:spPr>
            <a:xfrm>
              <a:off x="835519" y="6389772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82761" y="337547"/>
                  </a:moveTo>
                  <a:lnTo>
                    <a:pt x="47964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64231" y="341640"/>
                  </a:lnTo>
                  <a:lnTo>
                    <a:pt x="73866" y="348939"/>
                  </a:lnTo>
                  <a:lnTo>
                    <a:pt x="89710" y="360651"/>
                  </a:lnTo>
                  <a:lnTo>
                    <a:pt x="109637" y="371635"/>
                  </a:lnTo>
                  <a:lnTo>
                    <a:pt x="135930" y="379776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5"/>
                  </a:lnTo>
                  <a:lnTo>
                    <a:pt x="367902" y="261269"/>
                  </a:lnTo>
                  <a:lnTo>
                    <a:pt x="366854" y="256127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81665" y="179958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29"/>
                  </a:lnTo>
                  <a:lnTo>
                    <a:pt x="544603" y="136316"/>
                  </a:lnTo>
                  <a:lnTo>
                    <a:pt x="543014" y="120434"/>
                  </a:lnTo>
                  <a:lnTo>
                    <a:pt x="508581" y="92324"/>
                  </a:lnTo>
                  <a:lnTo>
                    <a:pt x="260631" y="92119"/>
                  </a:lnTo>
                  <a:lnTo>
                    <a:pt x="260582" y="91975"/>
                  </a:lnTo>
                  <a:lnTo>
                    <a:pt x="316249" y="79595"/>
                  </a:lnTo>
                  <a:lnTo>
                    <a:pt x="347786" y="50360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53" y="139531"/>
                  </a:lnTo>
                  <a:lnTo>
                    <a:pt x="51800" y="139531"/>
                  </a:lnTo>
                  <a:lnTo>
                    <a:pt x="53921" y="138495"/>
                  </a:lnTo>
                  <a:lnTo>
                    <a:pt x="55283" y="136713"/>
                  </a:lnTo>
                  <a:lnTo>
                    <a:pt x="111166" y="63952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125881" y="54559"/>
                  </a:lnTo>
                  <a:lnTo>
                    <a:pt x="303378" y="15071"/>
                  </a:lnTo>
                  <a:lnTo>
                    <a:pt x="333941" y="34520"/>
                  </a:lnTo>
                  <a:lnTo>
                    <a:pt x="313706" y="65397"/>
                  </a:lnTo>
                  <a:lnTo>
                    <a:pt x="193069" y="92216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99345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194648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34" y="132438"/>
                  </a:lnTo>
                  <a:lnTo>
                    <a:pt x="530322" y="132872"/>
                  </a:lnTo>
                  <a:lnTo>
                    <a:pt x="503242" y="157992"/>
                  </a:lnTo>
                  <a:lnTo>
                    <a:pt x="341811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809" y="165447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2268" y="172443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3486" y="244783"/>
                  </a:lnTo>
                  <a:lnTo>
                    <a:pt x="343775" y="246059"/>
                  </a:lnTo>
                  <a:lnTo>
                    <a:pt x="344402" y="247228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22118" y="302756"/>
                  </a:lnTo>
                  <a:lnTo>
                    <a:pt x="321154" y="302756"/>
                  </a:lnTo>
                  <a:lnTo>
                    <a:pt x="320190" y="302696"/>
                  </a:lnTo>
                  <a:lnTo>
                    <a:pt x="319226" y="302587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1236" y="308970"/>
                  </a:lnTo>
                  <a:lnTo>
                    <a:pt x="310994" y="311017"/>
                  </a:lnTo>
                  <a:lnTo>
                    <a:pt x="311657" y="313076"/>
                  </a:lnTo>
                  <a:lnTo>
                    <a:pt x="313055" y="314618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321414" y="336951"/>
                  </a:lnTo>
                  <a:lnTo>
                    <a:pt x="320190" y="345061"/>
                  </a:lnTo>
                  <a:lnTo>
                    <a:pt x="315356" y="354730"/>
                  </a:lnTo>
                  <a:lnTo>
                    <a:pt x="307888" y="362186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39308" y="365711"/>
                  </a:lnTo>
                  <a:lnTo>
                    <a:pt x="115652" y="358469"/>
                  </a:lnTo>
                  <a:lnTo>
                    <a:pt x="97578" y="348506"/>
                  </a:lnTo>
                  <a:lnTo>
                    <a:pt x="82761" y="337547"/>
                  </a:lnTo>
                  <a:close/>
                </a:path>
              </a:pathLst>
            </a:custGeom>
            <a:ln w="16868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2">
              <a:extLst>
                <a:ext uri="{FF2B5EF4-FFF2-40B4-BE49-F238E27FC236}">
                  <a16:creationId xmlns:a16="http://schemas.microsoft.com/office/drawing/2014/main" id="{42A08D9C-E767-4C03-AE02-FDC47ADF37CF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5837" y="6575664"/>
              <a:ext cx="142782" cy="157138"/>
            </a:xfrm>
            <a:prstGeom prst="rect">
              <a:avLst/>
            </a:prstGeom>
          </p:spPr>
        </p:pic>
        <p:pic>
          <p:nvPicPr>
            <p:cNvPr id="7" name="object 23">
              <a:extLst>
                <a:ext uri="{FF2B5EF4-FFF2-40B4-BE49-F238E27FC236}">
                  <a16:creationId xmlns:a16="http://schemas.microsoft.com/office/drawing/2014/main" id="{21444AB6-71AD-423E-832E-E3E8D8A86B1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837" y="6311326"/>
              <a:ext cx="142782" cy="1571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5938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9C4EB0C-D69B-44AD-914E-0FB8575EFF76}"/>
              </a:ext>
            </a:extLst>
          </p:cNvPr>
          <p:cNvSpPr txBox="1"/>
          <p:nvPr/>
        </p:nvSpPr>
        <p:spPr>
          <a:xfrm>
            <a:off x="935974" y="1322346"/>
            <a:ext cx="8019767" cy="3099438"/>
          </a:xfrm>
          <a:prstGeom prst="rect">
            <a:avLst/>
          </a:prstGeom>
        </p:spPr>
        <p:txBody>
          <a:bodyPr vert="horz" wrap="square" lIns="0" tIns="1358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70"/>
              </a:spcBef>
            </a:pPr>
            <a:r>
              <a:rPr sz="2800" b="1" spc="-20" dirty="0">
                <a:solidFill>
                  <a:srgbClr val="4471C4"/>
                </a:solidFill>
                <a:latin typeface="Carlito"/>
                <a:cs typeface="Carlito"/>
              </a:rPr>
              <a:t>GOZ…</a:t>
            </a:r>
            <a:endParaRPr sz="2800"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Gospodarka</a:t>
            </a:r>
            <a:r>
              <a:rPr sz="28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8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obiegu</a:t>
            </a:r>
            <a:r>
              <a:rPr sz="28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zamkniętym,</a:t>
            </a:r>
            <a:r>
              <a:rPr sz="28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innymi</a:t>
            </a:r>
            <a:r>
              <a:rPr sz="28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słowy</a:t>
            </a:r>
            <a:r>
              <a:rPr sz="28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spc="-10" dirty="0">
                <a:solidFill>
                  <a:srgbClr val="404040"/>
                </a:solidFill>
                <a:latin typeface="Carlito"/>
                <a:cs typeface="Carlito"/>
              </a:rPr>
              <a:t>gospodarka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cyrkularna,</a:t>
            </a:r>
            <a:r>
              <a:rPr sz="28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8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hasłem</a:t>
            </a:r>
            <a:r>
              <a:rPr sz="28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coraz</a:t>
            </a:r>
            <a:r>
              <a:rPr sz="28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częściej</a:t>
            </a:r>
            <a:r>
              <a:rPr sz="2800" spc="4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wymienianym</a:t>
            </a:r>
            <a:r>
              <a:rPr sz="28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spc="-20" dirty="0">
                <a:solidFill>
                  <a:srgbClr val="404040"/>
                </a:solidFill>
                <a:latin typeface="Carlito"/>
                <a:cs typeface="Carlito"/>
              </a:rPr>
              <a:t>obok </a:t>
            </a:r>
            <a:r>
              <a:rPr sz="2800" spc="-10" dirty="0">
                <a:solidFill>
                  <a:srgbClr val="404040"/>
                </a:solidFill>
                <a:latin typeface="Carlito"/>
                <a:cs typeface="Carlito"/>
              </a:rPr>
              <a:t>potrzeb</a:t>
            </a:r>
            <a:r>
              <a:rPr sz="28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spc="-10" dirty="0">
                <a:solidFill>
                  <a:srgbClr val="404040"/>
                </a:solidFill>
                <a:latin typeface="Carlito"/>
                <a:cs typeface="Carlito"/>
              </a:rPr>
              <a:t>zrównoważonego</a:t>
            </a:r>
            <a:r>
              <a:rPr sz="28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rozwoju</a:t>
            </a:r>
            <a:r>
              <a:rPr sz="28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8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spc="-10" dirty="0">
                <a:solidFill>
                  <a:srgbClr val="404040"/>
                </a:solidFill>
                <a:latin typeface="Carlito"/>
                <a:cs typeface="Carlito"/>
              </a:rPr>
              <a:t>poszanowania</a:t>
            </a:r>
            <a:r>
              <a:rPr sz="28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spc="-10" dirty="0">
                <a:solidFill>
                  <a:srgbClr val="404040"/>
                </a:solidFill>
                <a:latin typeface="Carlito"/>
                <a:cs typeface="Carlito"/>
              </a:rPr>
              <a:t>zasobów.</a:t>
            </a:r>
            <a:endParaRPr sz="2800" dirty="0">
              <a:latin typeface="Carlito"/>
              <a:cs typeface="Carlito"/>
            </a:endParaRPr>
          </a:p>
        </p:txBody>
      </p:sp>
      <p:pic>
        <p:nvPicPr>
          <p:cNvPr id="3" name="object 9">
            <a:extLst>
              <a:ext uri="{FF2B5EF4-FFF2-40B4-BE49-F238E27FC236}">
                <a16:creationId xmlns:a16="http://schemas.microsoft.com/office/drawing/2014/main" id="{1D4247D0-6E74-4E45-9793-8DF136E6A1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84026" y="3670016"/>
            <a:ext cx="2090927" cy="2090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76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D530204F-D69B-4CBD-BB6A-F802FDDD749A}"/>
              </a:ext>
            </a:extLst>
          </p:cNvPr>
          <p:cNvSpPr txBox="1"/>
          <p:nvPr/>
        </p:nvSpPr>
        <p:spPr>
          <a:xfrm>
            <a:off x="2453273" y="1744909"/>
            <a:ext cx="7428888" cy="273510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otrzymać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bezpłatnie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swojego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gospodarstwa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niewielką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odpłatą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zewnątrz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sprzedaż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tego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najczęściej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realizowana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zasadzie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usługi,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obejmującej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rozlanie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polu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ceny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zakupu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efektywnych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mikroorganizmów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potrzebnych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procesu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fermentacji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uzdatniania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wzrosły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ostatnich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latach,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zniechęcając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rolników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z="2000" spc="-25" dirty="0"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sięgania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środki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3" name="object 24">
            <a:extLst>
              <a:ext uri="{FF2B5EF4-FFF2-40B4-BE49-F238E27FC236}">
                <a16:creationId xmlns:a16="http://schemas.microsoft.com/office/drawing/2014/main" id="{F9D28C9A-A27D-45DC-803C-4197B3A0077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0507" y="3112463"/>
            <a:ext cx="668916" cy="52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341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D4F4BEC5-6890-4175-A706-171CC8462B82}"/>
              </a:ext>
            </a:extLst>
          </p:cNvPr>
          <p:cNvSpPr txBox="1"/>
          <p:nvPr/>
        </p:nvSpPr>
        <p:spPr>
          <a:xfrm>
            <a:off x="6971886" y="1886509"/>
            <a:ext cx="3158012" cy="2652008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18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dawce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pomiotu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ptasiego</a:t>
            </a:r>
            <a:endParaRPr sz="2000" dirty="0">
              <a:latin typeface="Carlito"/>
              <a:cs typeface="Carlito"/>
            </a:endParaRPr>
          </a:p>
          <a:p>
            <a:pPr marL="76200">
              <a:lnSpc>
                <a:spcPct val="100000"/>
              </a:lnSpc>
              <a:spcBef>
                <a:spcPts val="85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kur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dostarcza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się:</a:t>
            </a:r>
            <a:endParaRPr sz="2000" dirty="0">
              <a:latin typeface="Carlito"/>
              <a:cs typeface="Carlito"/>
            </a:endParaRPr>
          </a:p>
          <a:p>
            <a:pPr marL="245745" indent="-169545">
              <a:lnSpc>
                <a:spcPct val="100000"/>
              </a:lnSpc>
              <a:spcBef>
                <a:spcPts val="885"/>
              </a:spcBef>
              <a:buFont typeface="Arial"/>
              <a:buChar char="•"/>
              <a:tabLst>
                <a:tab pos="2457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160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45745" indent="-169545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2457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150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45745" indent="-169545">
              <a:lnSpc>
                <a:spcPct val="100000"/>
              </a:lnSpc>
              <a:spcBef>
                <a:spcPts val="890"/>
              </a:spcBef>
              <a:buFont typeface="Arial"/>
              <a:buChar char="•"/>
              <a:tabLst>
                <a:tab pos="2457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80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  <a:p>
            <a:pPr marL="245745" indent="-169545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2457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70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8077C427-545D-48FF-A7BE-3088E77E0109}"/>
              </a:ext>
            </a:extLst>
          </p:cNvPr>
          <p:cNvSpPr txBox="1"/>
          <p:nvPr/>
        </p:nvSpPr>
        <p:spPr>
          <a:xfrm>
            <a:off x="6306419" y="1342644"/>
            <a:ext cx="4488947" cy="349455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marL="416559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uboczny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ferm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drobiu</a:t>
            </a:r>
            <a:endParaRPr sz="2000">
              <a:latin typeface="Carlito"/>
              <a:cs typeface="Carlito"/>
            </a:endParaRPr>
          </a:p>
        </p:txBody>
      </p:sp>
      <p:pic>
        <p:nvPicPr>
          <p:cNvPr id="4" name="object 6">
            <a:extLst>
              <a:ext uri="{FF2B5EF4-FFF2-40B4-BE49-F238E27FC236}">
                <a16:creationId xmlns:a16="http://schemas.microsoft.com/office/drawing/2014/main" id="{6842A941-6476-4668-9B5A-4A5B316E4BE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7130" y="1342643"/>
            <a:ext cx="4778814" cy="3195873"/>
          </a:xfrm>
          <a:prstGeom prst="rect">
            <a:avLst/>
          </a:prstGeom>
        </p:spPr>
      </p:pic>
      <p:sp>
        <p:nvSpPr>
          <p:cNvPr id="5" name="object 7">
            <a:extLst>
              <a:ext uri="{FF2B5EF4-FFF2-40B4-BE49-F238E27FC236}">
                <a16:creationId xmlns:a16="http://schemas.microsoft.com/office/drawing/2014/main" id="{8CEE97EF-94A5-4222-933E-64C6854783E9}"/>
              </a:ext>
            </a:extLst>
          </p:cNvPr>
          <p:cNvSpPr txBox="1"/>
          <p:nvPr/>
        </p:nvSpPr>
        <p:spPr>
          <a:xfrm>
            <a:off x="7527482" y="591610"/>
            <a:ext cx="2046823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4310" marR="5080" indent="-18224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naturalne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pomiot</a:t>
            </a:r>
            <a:r>
              <a:rPr sz="2000" b="1" spc="-5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kurzy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58CD3E39-0397-4AA6-A09F-78EE9F3735F2}"/>
              </a:ext>
            </a:extLst>
          </p:cNvPr>
          <p:cNvSpPr txBox="1"/>
          <p:nvPr/>
        </p:nvSpPr>
        <p:spPr>
          <a:xfrm>
            <a:off x="2814564" y="4854919"/>
            <a:ext cx="8314643" cy="132087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prawie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trzy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razy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więcej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niż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bydlęcy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świński najwartościowszym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pomiotem</a:t>
            </a:r>
            <a:r>
              <a:rPr sz="2000" b="1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b="1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kurzak,</a:t>
            </a:r>
            <a:endParaRPr sz="2000" dirty="0">
              <a:latin typeface="Carlito"/>
              <a:cs typeface="Carlito"/>
            </a:endParaRPr>
          </a:p>
          <a:p>
            <a:pPr marL="1270" algn="ctr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następnie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kolejno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pochodzący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indyków,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gęsi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kaczek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7" name="object 18">
            <a:extLst>
              <a:ext uri="{FF2B5EF4-FFF2-40B4-BE49-F238E27FC236}">
                <a16:creationId xmlns:a16="http://schemas.microsoft.com/office/drawing/2014/main" id="{6D860F3C-FEF6-45D1-AA5F-2D24CA7DC63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19611" y="5103683"/>
            <a:ext cx="594953" cy="64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298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32B74ABB-3126-4484-B5BB-DF4231FDFDF4}"/>
              </a:ext>
            </a:extLst>
          </p:cNvPr>
          <p:cNvSpPr txBox="1"/>
          <p:nvPr/>
        </p:nvSpPr>
        <p:spPr>
          <a:xfrm>
            <a:off x="1982992" y="566067"/>
            <a:ext cx="8758662" cy="5706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marR="5080" indent="-169545" algn="just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zalecana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pomiotu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kurzego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wynosi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8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15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hektar,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zależności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wyników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analizy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potrzeb uprawy</a:t>
            </a:r>
            <a:endParaRPr sz="2000" dirty="0">
              <a:latin typeface="Carlito"/>
              <a:cs typeface="Carlito"/>
            </a:endParaRPr>
          </a:p>
          <a:p>
            <a:pPr marL="182245" indent="-16954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zalecany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wysokich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wymaganiach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pokarmowych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kukurydzę,</a:t>
            </a:r>
            <a:endParaRPr sz="2000" dirty="0">
              <a:latin typeface="Carlito"/>
              <a:cs typeface="Carlito"/>
            </a:endParaRPr>
          </a:p>
          <a:p>
            <a:pPr marL="184150" algn="just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burak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cukrowy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 algn="just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roczna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naturalnego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przekraczać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ilości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zawierającej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więcej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niż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170 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</a:p>
          <a:p>
            <a:pPr marL="182245" marR="5080" indent="-169545" algn="just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azot</a:t>
            </a:r>
            <a:r>
              <a:rPr lang="pl-PL"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pomiocie</a:t>
            </a:r>
            <a:r>
              <a:rPr lang="pl-PL"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ptasim</a:t>
            </a:r>
            <a:r>
              <a:rPr lang="pl-PL" sz="20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występuje</a:t>
            </a:r>
            <a:r>
              <a:rPr lang="pl-PL"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również</a:t>
            </a:r>
            <a:r>
              <a:rPr lang="pl-PL"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formie</a:t>
            </a:r>
            <a:r>
              <a:rPr lang="pl-PL" sz="20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organicznej</a:t>
            </a:r>
            <a:r>
              <a:rPr lang="pl-PL"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2000" spc="3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kwasu 	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moczowego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amonowej</a:t>
            </a:r>
            <a:r>
              <a:rPr lang="pl-PL"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przez</a:t>
            </a:r>
            <a:r>
              <a:rPr lang="pl-PL" sz="20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duża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część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lang="pl-PL" sz="20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podatna</a:t>
            </a:r>
            <a:r>
              <a:rPr lang="pl-PL"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ulatnianie</a:t>
            </a:r>
            <a:r>
              <a:rPr lang="pl-PL" sz="20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 	do</a:t>
            </a:r>
            <a:r>
              <a:rPr lang="pl-PL" sz="20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atmosfery</a:t>
            </a:r>
            <a:r>
              <a:rPr lang="pl-PL" sz="2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powodując</a:t>
            </a:r>
            <a:r>
              <a:rPr lang="pl-PL"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straty</a:t>
            </a:r>
            <a:r>
              <a:rPr lang="pl-PL" sz="2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lang="pl-PL" sz="2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nawet</a:t>
            </a:r>
            <a:r>
              <a:rPr lang="pl-PL"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z="2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50%</a:t>
            </a:r>
            <a:r>
              <a:rPr lang="pl-PL" sz="20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dlatego</a:t>
            </a:r>
            <a:r>
              <a:rPr lang="pl-PL"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lang="pl-PL" sz="20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stosować</a:t>
            </a:r>
            <a:r>
              <a:rPr lang="pl-PL"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go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 	bezpośrednio</a:t>
            </a:r>
            <a:r>
              <a:rPr lang="pl-PL" sz="2000" spc="29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lang="pl-PL" sz="2000" spc="29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wywiezieniu</a:t>
            </a:r>
            <a:r>
              <a:rPr lang="pl-PL" sz="2000" spc="29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z="2000" spc="29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kurnika,</a:t>
            </a:r>
            <a:r>
              <a:rPr lang="pl-PL" sz="2000" spc="29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najlepiej</a:t>
            </a:r>
            <a:r>
              <a:rPr lang="pl-PL" sz="2000" spc="29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2000" spc="29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chłodne</a:t>
            </a:r>
            <a:r>
              <a:rPr lang="pl-PL" sz="20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pochmurne</a:t>
            </a:r>
            <a:r>
              <a:rPr lang="pl-PL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dni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pomiotu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mogą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dodawane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środki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hamujące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wydzielanie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amoniaku</a:t>
            </a:r>
            <a:endParaRPr sz="2000" dirty="0">
              <a:latin typeface="Carlito"/>
              <a:cs typeface="Carlito"/>
            </a:endParaRPr>
          </a:p>
          <a:p>
            <a:pPr marL="184150" algn="just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ograniczające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straty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odór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9">
            <a:extLst>
              <a:ext uri="{FF2B5EF4-FFF2-40B4-BE49-F238E27FC236}">
                <a16:creationId xmlns:a16="http://schemas.microsoft.com/office/drawing/2014/main" id="{5ED33E6D-1AEF-47C7-A689-1408E83390EE}"/>
              </a:ext>
            </a:extLst>
          </p:cNvPr>
          <p:cNvGrpSpPr/>
          <p:nvPr/>
        </p:nvGrpSpPr>
        <p:grpSpPr>
          <a:xfrm>
            <a:off x="1215253" y="3154789"/>
            <a:ext cx="572135" cy="470534"/>
            <a:chOff x="811841" y="6256577"/>
            <a:chExt cx="572135" cy="470534"/>
          </a:xfrm>
        </p:grpSpPr>
        <p:sp>
          <p:nvSpPr>
            <p:cNvPr id="4" name="object 20">
              <a:extLst>
                <a:ext uri="{FF2B5EF4-FFF2-40B4-BE49-F238E27FC236}">
                  <a16:creationId xmlns:a16="http://schemas.microsoft.com/office/drawing/2014/main" id="{CB66B154-096C-4FE2-B2F4-FC781A3CEFBD}"/>
                </a:ext>
              </a:extLst>
            </p:cNvPr>
            <p:cNvSpPr/>
            <p:nvPr/>
          </p:nvSpPr>
          <p:spPr>
            <a:xfrm>
              <a:off x="820279" y="6335103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544603" y="136463"/>
                  </a:moveTo>
                  <a:lnTo>
                    <a:pt x="523844" y="97126"/>
                  </a:lnTo>
                  <a:lnTo>
                    <a:pt x="260631" y="92219"/>
                  </a:lnTo>
                  <a:lnTo>
                    <a:pt x="323285" y="77596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51800" y="139681"/>
                  </a:lnTo>
                  <a:lnTo>
                    <a:pt x="55283" y="136860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303378" y="15087"/>
                  </a:lnTo>
                  <a:lnTo>
                    <a:pt x="313527" y="14866"/>
                  </a:lnTo>
                  <a:lnTo>
                    <a:pt x="322656" y="18434"/>
                  </a:lnTo>
                  <a:lnTo>
                    <a:pt x="329781" y="25169"/>
                  </a:lnTo>
                  <a:lnTo>
                    <a:pt x="333917" y="34449"/>
                  </a:lnTo>
                  <a:lnTo>
                    <a:pt x="335809" y="42888"/>
                  </a:lnTo>
                  <a:lnTo>
                    <a:pt x="333471" y="51543"/>
                  </a:lnTo>
                  <a:lnTo>
                    <a:pt x="323938" y="61694"/>
                  </a:lnTo>
                  <a:lnTo>
                    <a:pt x="319057" y="64383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10" y="133437"/>
                  </a:lnTo>
                  <a:lnTo>
                    <a:pt x="527516" y="143590"/>
                  </a:lnTo>
                  <a:lnTo>
                    <a:pt x="521559" y="151351"/>
                  </a:lnTo>
                  <a:lnTo>
                    <a:pt x="513205" y="156446"/>
                  </a:lnTo>
                  <a:lnTo>
                    <a:pt x="503242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0994" y="311353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15652" y="358856"/>
                  </a:lnTo>
                  <a:lnTo>
                    <a:pt x="82761" y="337911"/>
                  </a:lnTo>
                  <a:lnTo>
                    <a:pt x="72034" y="329811"/>
                  </a:lnTo>
                  <a:lnTo>
                    <a:pt x="60728" y="322875"/>
                  </a:lnTo>
                  <a:lnTo>
                    <a:pt x="47964" y="318032"/>
                  </a:lnTo>
                  <a:lnTo>
                    <a:pt x="32864" y="316211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1">
              <a:extLst>
                <a:ext uri="{FF2B5EF4-FFF2-40B4-BE49-F238E27FC236}">
                  <a16:creationId xmlns:a16="http://schemas.microsoft.com/office/drawing/2014/main" id="{D4EDC6AF-FA4F-484C-AB86-97854BF13D74}"/>
                </a:ext>
              </a:extLst>
            </p:cNvPr>
            <p:cNvSpPr/>
            <p:nvPr/>
          </p:nvSpPr>
          <p:spPr>
            <a:xfrm>
              <a:off x="820279" y="6335103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82761" y="337911"/>
                  </a:moveTo>
                  <a:lnTo>
                    <a:pt x="47964" y="318032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64231" y="342009"/>
                  </a:lnTo>
                  <a:lnTo>
                    <a:pt x="73866" y="349315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6854" y="256403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81665" y="18015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lnTo>
                    <a:pt x="543014" y="120564"/>
                  </a:lnTo>
                  <a:lnTo>
                    <a:pt x="508581" y="92424"/>
                  </a:lnTo>
                  <a:lnTo>
                    <a:pt x="260631" y="92219"/>
                  </a:lnTo>
                  <a:lnTo>
                    <a:pt x="260582" y="92074"/>
                  </a:lnTo>
                  <a:lnTo>
                    <a:pt x="316249" y="79681"/>
                  </a:lnTo>
                  <a:lnTo>
                    <a:pt x="347786" y="50415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49553" y="139681"/>
                  </a:lnTo>
                  <a:lnTo>
                    <a:pt x="51800" y="139681"/>
                  </a:lnTo>
                  <a:lnTo>
                    <a:pt x="53921" y="138645"/>
                  </a:lnTo>
                  <a:lnTo>
                    <a:pt x="55283" y="136860"/>
                  </a:lnTo>
                  <a:lnTo>
                    <a:pt x="111166" y="64021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125881" y="54617"/>
                  </a:lnTo>
                  <a:lnTo>
                    <a:pt x="303378" y="15087"/>
                  </a:lnTo>
                  <a:lnTo>
                    <a:pt x="333941" y="34557"/>
                  </a:lnTo>
                  <a:lnTo>
                    <a:pt x="313706" y="65468"/>
                  </a:lnTo>
                  <a:lnTo>
                    <a:pt x="193069" y="92315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994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194648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34" y="132581"/>
                  </a:lnTo>
                  <a:lnTo>
                    <a:pt x="530322" y="133015"/>
                  </a:lnTo>
                  <a:lnTo>
                    <a:pt x="503242" y="158163"/>
                  </a:lnTo>
                  <a:lnTo>
                    <a:pt x="341811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809" y="16562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2268" y="172629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3486" y="245047"/>
                  </a:lnTo>
                  <a:lnTo>
                    <a:pt x="343775" y="246325"/>
                  </a:lnTo>
                  <a:lnTo>
                    <a:pt x="344402" y="247494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22118" y="303082"/>
                  </a:lnTo>
                  <a:lnTo>
                    <a:pt x="321154" y="303082"/>
                  </a:lnTo>
                  <a:lnTo>
                    <a:pt x="320190" y="303022"/>
                  </a:lnTo>
                  <a:lnTo>
                    <a:pt x="319226" y="302914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1236" y="309303"/>
                  </a:lnTo>
                  <a:lnTo>
                    <a:pt x="310994" y="311353"/>
                  </a:lnTo>
                  <a:lnTo>
                    <a:pt x="311657" y="313414"/>
                  </a:lnTo>
                  <a:lnTo>
                    <a:pt x="313055" y="314957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321414" y="337315"/>
                  </a:lnTo>
                  <a:lnTo>
                    <a:pt x="320190" y="345434"/>
                  </a:lnTo>
                  <a:lnTo>
                    <a:pt x="315356" y="355113"/>
                  </a:lnTo>
                  <a:lnTo>
                    <a:pt x="307888" y="362577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39308" y="366106"/>
                  </a:lnTo>
                  <a:lnTo>
                    <a:pt x="115652" y="358856"/>
                  </a:lnTo>
                  <a:lnTo>
                    <a:pt x="97578" y="348882"/>
                  </a:lnTo>
                  <a:lnTo>
                    <a:pt x="82761" y="337911"/>
                  </a:lnTo>
                  <a:close/>
                </a:path>
              </a:pathLst>
            </a:custGeom>
            <a:ln w="1687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2">
              <a:extLst>
                <a:ext uri="{FF2B5EF4-FFF2-40B4-BE49-F238E27FC236}">
                  <a16:creationId xmlns:a16="http://schemas.microsoft.com/office/drawing/2014/main" id="{F4EB1608-4908-48B8-8828-1DF971BA8527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0593" y="6521200"/>
              <a:ext cx="142790" cy="157297"/>
            </a:xfrm>
            <a:prstGeom prst="rect">
              <a:avLst/>
            </a:prstGeom>
          </p:spPr>
        </p:pic>
        <p:pic>
          <p:nvPicPr>
            <p:cNvPr id="7" name="object 23">
              <a:extLst>
                <a:ext uri="{FF2B5EF4-FFF2-40B4-BE49-F238E27FC236}">
                  <a16:creationId xmlns:a16="http://schemas.microsoft.com/office/drawing/2014/main" id="{B3271B09-6A5D-49BD-86DD-D9F5D54DDC8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40593" y="6256577"/>
              <a:ext cx="142790" cy="1573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65387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38EC79AF-A179-417E-B52C-18624B879337}"/>
              </a:ext>
            </a:extLst>
          </p:cNvPr>
          <p:cNvSpPr txBox="1"/>
          <p:nvPr/>
        </p:nvSpPr>
        <p:spPr>
          <a:xfrm>
            <a:off x="7895426" y="2190293"/>
            <a:ext cx="2338952" cy="18081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8915" indent="-170815">
              <a:lnSpc>
                <a:spcPct val="100000"/>
              </a:lnSpc>
              <a:spcBef>
                <a:spcPts val="700"/>
              </a:spcBef>
              <a:buFont typeface="Wingdings"/>
              <a:buChar char=""/>
              <a:tabLst>
                <a:tab pos="20891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89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20891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89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20891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3kg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49FAF91-057F-4211-A502-53207650435A}"/>
              </a:ext>
            </a:extLst>
          </p:cNvPr>
          <p:cNvSpPr txBox="1"/>
          <p:nvPr/>
        </p:nvSpPr>
        <p:spPr>
          <a:xfrm>
            <a:off x="4626953" y="5099064"/>
            <a:ext cx="4522694" cy="888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marR="5080" indent="-134620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gotowy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kompost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obojętny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odczyn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skład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zależny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producenta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2B5140FF-778A-4791-A114-09A004B8F9E1}"/>
              </a:ext>
            </a:extLst>
          </p:cNvPr>
          <p:cNvSpPr txBox="1"/>
          <p:nvPr/>
        </p:nvSpPr>
        <p:spPr>
          <a:xfrm>
            <a:off x="6557683" y="1198625"/>
            <a:ext cx="4522694" cy="67480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0480" rIns="0" bIns="0" rtlCol="0">
            <a:spAutoFit/>
          </a:bodyPr>
          <a:lstStyle/>
          <a:p>
            <a:pPr marL="873125" marR="681990" indent="-184785">
              <a:lnSpc>
                <a:spcPct val="107000"/>
              </a:lnSpc>
              <a:spcBef>
                <a:spcPts val="240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000" b="1" spc="-4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ze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ściętej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trawy,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liści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rozdrobnionych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gałęzi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D834EB2E-8FD4-4FE2-B55F-22C6E92D6C94}"/>
              </a:ext>
            </a:extLst>
          </p:cNvPr>
          <p:cNvSpPr txBox="1"/>
          <p:nvPr/>
        </p:nvSpPr>
        <p:spPr>
          <a:xfrm>
            <a:off x="8052637" y="570889"/>
            <a:ext cx="2731904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8780" marR="5080" indent="-38671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organiczne kompost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7" name="object 19">
            <a:extLst>
              <a:ext uri="{FF2B5EF4-FFF2-40B4-BE49-F238E27FC236}">
                <a16:creationId xmlns:a16="http://schemas.microsoft.com/office/drawing/2014/main" id="{E5D46DCB-237A-439E-8019-DF1F1A127C6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16741" y="5219612"/>
            <a:ext cx="595577" cy="647352"/>
          </a:xfrm>
          <a:prstGeom prst="rect">
            <a:avLst/>
          </a:prstGeom>
        </p:spPr>
      </p:pic>
      <p:grpSp>
        <p:nvGrpSpPr>
          <p:cNvPr id="8" name="object 26">
            <a:extLst>
              <a:ext uri="{FF2B5EF4-FFF2-40B4-BE49-F238E27FC236}">
                <a16:creationId xmlns:a16="http://schemas.microsoft.com/office/drawing/2014/main" id="{B66296AB-5635-4AC7-BDB0-67AC83B2F434}"/>
              </a:ext>
            </a:extLst>
          </p:cNvPr>
          <p:cNvGrpSpPr/>
          <p:nvPr/>
        </p:nvGrpSpPr>
        <p:grpSpPr>
          <a:xfrm>
            <a:off x="950642" y="1452489"/>
            <a:ext cx="5804271" cy="3532087"/>
            <a:chOff x="462533" y="6182105"/>
            <a:chExt cx="6395720" cy="3726179"/>
          </a:xfrm>
        </p:grpSpPr>
        <p:pic>
          <p:nvPicPr>
            <p:cNvPr id="9" name="object 27">
              <a:extLst>
                <a:ext uri="{FF2B5EF4-FFF2-40B4-BE49-F238E27FC236}">
                  <a16:creationId xmlns:a16="http://schemas.microsoft.com/office/drawing/2014/main" id="{C50B2031-92F8-4014-85FF-CC5E3F7F5B1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2533" y="6182105"/>
              <a:ext cx="5932932" cy="3096768"/>
            </a:xfrm>
            <a:prstGeom prst="rect">
              <a:avLst/>
            </a:prstGeom>
          </p:spPr>
        </p:pic>
        <p:sp>
          <p:nvSpPr>
            <p:cNvPr id="10" name="object 28">
              <a:extLst>
                <a:ext uri="{FF2B5EF4-FFF2-40B4-BE49-F238E27FC236}">
                  <a16:creationId xmlns:a16="http://schemas.microsoft.com/office/drawing/2014/main" id="{F339F7F4-E2B7-4B67-B31E-A49B900F26EF}"/>
                </a:ext>
              </a:extLst>
            </p:cNvPr>
            <p:cNvSpPr/>
            <p:nvPr/>
          </p:nvSpPr>
          <p:spPr>
            <a:xfrm>
              <a:off x="5883401" y="9018270"/>
              <a:ext cx="974725" cy="890269"/>
            </a:xfrm>
            <a:custGeom>
              <a:avLst/>
              <a:gdLst/>
              <a:ahLst/>
              <a:cxnLst/>
              <a:rect l="l" t="t" r="r" b="b"/>
              <a:pathLst>
                <a:path w="974725" h="890270">
                  <a:moveTo>
                    <a:pt x="974598" y="0"/>
                  </a:moveTo>
                  <a:lnTo>
                    <a:pt x="677926" y="270916"/>
                  </a:lnTo>
                  <a:lnTo>
                    <a:pt x="677926" y="593343"/>
                  </a:lnTo>
                  <a:lnTo>
                    <a:pt x="324865" y="593343"/>
                  </a:lnTo>
                  <a:lnTo>
                    <a:pt x="0" y="890015"/>
                  </a:lnTo>
                  <a:lnTo>
                    <a:pt x="974598" y="890015"/>
                  </a:lnTo>
                  <a:lnTo>
                    <a:pt x="974598" y="0"/>
                  </a:lnTo>
                  <a:close/>
                </a:path>
              </a:pathLst>
            </a:custGeom>
            <a:solidFill>
              <a:srgbClr val="4471C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248523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88C4F7F8-4544-4E73-AF15-A74835A1E849}"/>
              </a:ext>
            </a:extLst>
          </p:cNvPr>
          <p:cNvSpPr txBox="1"/>
          <p:nvPr/>
        </p:nvSpPr>
        <p:spPr>
          <a:xfrm>
            <a:off x="2656211" y="1126073"/>
            <a:ext cx="7813787" cy="270586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zalecana</a:t>
            </a:r>
            <a:r>
              <a:rPr sz="20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dawka</a:t>
            </a:r>
            <a:r>
              <a:rPr sz="20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wynosi</a:t>
            </a:r>
            <a:r>
              <a:rPr sz="20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20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roku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40-60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3-4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lata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wnosi</a:t>
            </a:r>
            <a:r>
              <a:rPr sz="2000" spc="3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pola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dużą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dawkę</a:t>
            </a:r>
            <a:r>
              <a:rPr sz="20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cennej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materii</a:t>
            </a:r>
            <a:r>
              <a:rPr sz="20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organicznej</a:t>
            </a:r>
            <a:r>
              <a:rPr sz="20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bogatej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3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makro</a:t>
            </a:r>
            <a:r>
              <a:rPr sz="20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lang="pl-PL" sz="2000" spc="-50" dirty="0"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mikroelementy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nawóz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równomiernie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rozłożyć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wymieszać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wierzchnią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warstwą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gleby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głębokość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10-15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cm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poprawia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stosunki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wodno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powietrzne</a:t>
            </a:r>
            <a:r>
              <a:rPr sz="20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strukturę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rozluźnia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ciężkie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sz="20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lekkich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zatrzymuje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wodę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20">
            <a:extLst>
              <a:ext uri="{FF2B5EF4-FFF2-40B4-BE49-F238E27FC236}">
                <a16:creationId xmlns:a16="http://schemas.microsoft.com/office/drawing/2014/main" id="{FCD47874-0DC0-4B53-ADF6-4A00E0A55671}"/>
              </a:ext>
            </a:extLst>
          </p:cNvPr>
          <p:cNvGrpSpPr/>
          <p:nvPr/>
        </p:nvGrpSpPr>
        <p:grpSpPr>
          <a:xfrm>
            <a:off x="1435934" y="2244057"/>
            <a:ext cx="572135" cy="469900"/>
            <a:chOff x="827087" y="3763198"/>
            <a:chExt cx="572135" cy="469900"/>
          </a:xfrm>
        </p:grpSpPr>
        <p:sp>
          <p:nvSpPr>
            <p:cNvPr id="4" name="object 21">
              <a:extLst>
                <a:ext uri="{FF2B5EF4-FFF2-40B4-BE49-F238E27FC236}">
                  <a16:creationId xmlns:a16="http://schemas.microsoft.com/office/drawing/2014/main" id="{C0D44832-BBFC-4281-9F27-6A8CDFF5AB91}"/>
                </a:ext>
              </a:extLst>
            </p:cNvPr>
            <p:cNvSpPr/>
            <p:nvPr/>
          </p:nvSpPr>
          <p:spPr>
            <a:xfrm>
              <a:off x="835519" y="3841644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39">
                  <a:moveTo>
                    <a:pt x="544603" y="136316"/>
                  </a:moveTo>
                  <a:lnTo>
                    <a:pt x="523844" y="97022"/>
                  </a:lnTo>
                  <a:lnTo>
                    <a:pt x="260631" y="92119"/>
                  </a:lnTo>
                  <a:lnTo>
                    <a:pt x="323285" y="77512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800" y="139531"/>
                  </a:lnTo>
                  <a:lnTo>
                    <a:pt x="55283" y="136713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303378" y="15071"/>
                  </a:lnTo>
                  <a:lnTo>
                    <a:pt x="313527" y="14850"/>
                  </a:lnTo>
                  <a:lnTo>
                    <a:pt x="322656" y="18414"/>
                  </a:lnTo>
                  <a:lnTo>
                    <a:pt x="329781" y="25142"/>
                  </a:lnTo>
                  <a:lnTo>
                    <a:pt x="333917" y="34412"/>
                  </a:lnTo>
                  <a:lnTo>
                    <a:pt x="335809" y="42841"/>
                  </a:lnTo>
                  <a:lnTo>
                    <a:pt x="333471" y="51488"/>
                  </a:lnTo>
                  <a:lnTo>
                    <a:pt x="323938" y="61628"/>
                  </a:lnTo>
                  <a:lnTo>
                    <a:pt x="319057" y="64313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10" y="133293"/>
                  </a:lnTo>
                  <a:lnTo>
                    <a:pt x="527516" y="143435"/>
                  </a:lnTo>
                  <a:lnTo>
                    <a:pt x="521559" y="151188"/>
                  </a:lnTo>
                  <a:lnTo>
                    <a:pt x="513205" y="156277"/>
                  </a:lnTo>
                  <a:lnTo>
                    <a:pt x="503242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0994" y="311017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15652" y="358469"/>
                  </a:lnTo>
                  <a:lnTo>
                    <a:pt x="82761" y="337546"/>
                  </a:lnTo>
                  <a:lnTo>
                    <a:pt x="72034" y="329455"/>
                  </a:lnTo>
                  <a:lnTo>
                    <a:pt x="60728" y="322526"/>
                  </a:lnTo>
                  <a:lnTo>
                    <a:pt x="47964" y="317689"/>
                  </a:lnTo>
                  <a:lnTo>
                    <a:pt x="32864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89710" y="360651"/>
                  </a:lnTo>
                  <a:lnTo>
                    <a:pt x="109637" y="371634"/>
                  </a:lnTo>
                  <a:lnTo>
                    <a:pt x="135930" y="379775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6"/>
                  </a:lnTo>
                  <a:lnTo>
                    <a:pt x="367902" y="261269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30"/>
                  </a:lnTo>
                  <a:lnTo>
                    <a:pt x="544603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2">
              <a:extLst>
                <a:ext uri="{FF2B5EF4-FFF2-40B4-BE49-F238E27FC236}">
                  <a16:creationId xmlns:a16="http://schemas.microsoft.com/office/drawing/2014/main" id="{56855013-0986-4CE6-B147-833A95BDC185}"/>
                </a:ext>
              </a:extLst>
            </p:cNvPr>
            <p:cNvSpPr/>
            <p:nvPr/>
          </p:nvSpPr>
          <p:spPr>
            <a:xfrm>
              <a:off x="835519" y="3841644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39">
                  <a:moveTo>
                    <a:pt x="82761" y="337546"/>
                  </a:moveTo>
                  <a:lnTo>
                    <a:pt x="47964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64231" y="341640"/>
                  </a:lnTo>
                  <a:lnTo>
                    <a:pt x="73866" y="348939"/>
                  </a:lnTo>
                  <a:lnTo>
                    <a:pt x="89710" y="360651"/>
                  </a:lnTo>
                  <a:lnTo>
                    <a:pt x="109637" y="371634"/>
                  </a:lnTo>
                  <a:lnTo>
                    <a:pt x="135930" y="379775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6"/>
                  </a:lnTo>
                  <a:lnTo>
                    <a:pt x="367902" y="261269"/>
                  </a:lnTo>
                  <a:lnTo>
                    <a:pt x="366854" y="256127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81665" y="179958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30"/>
                  </a:lnTo>
                  <a:lnTo>
                    <a:pt x="544603" y="136316"/>
                  </a:lnTo>
                  <a:lnTo>
                    <a:pt x="543014" y="120435"/>
                  </a:lnTo>
                  <a:lnTo>
                    <a:pt x="508581" y="92324"/>
                  </a:lnTo>
                  <a:lnTo>
                    <a:pt x="260631" y="92119"/>
                  </a:lnTo>
                  <a:lnTo>
                    <a:pt x="260582" y="91975"/>
                  </a:lnTo>
                  <a:lnTo>
                    <a:pt x="316249" y="79595"/>
                  </a:lnTo>
                  <a:lnTo>
                    <a:pt x="347786" y="50360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53" y="139531"/>
                  </a:lnTo>
                  <a:lnTo>
                    <a:pt x="51800" y="139531"/>
                  </a:lnTo>
                  <a:lnTo>
                    <a:pt x="53921" y="138495"/>
                  </a:lnTo>
                  <a:lnTo>
                    <a:pt x="55283" y="136713"/>
                  </a:lnTo>
                  <a:lnTo>
                    <a:pt x="111166" y="63952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125881" y="54558"/>
                  </a:lnTo>
                  <a:lnTo>
                    <a:pt x="303378" y="15071"/>
                  </a:lnTo>
                  <a:lnTo>
                    <a:pt x="333941" y="34520"/>
                  </a:lnTo>
                  <a:lnTo>
                    <a:pt x="313706" y="65397"/>
                  </a:lnTo>
                  <a:lnTo>
                    <a:pt x="193069" y="92216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99345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194648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34" y="132438"/>
                  </a:lnTo>
                  <a:lnTo>
                    <a:pt x="530322" y="132872"/>
                  </a:lnTo>
                  <a:lnTo>
                    <a:pt x="503242" y="157992"/>
                  </a:lnTo>
                  <a:lnTo>
                    <a:pt x="341811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809" y="165447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2268" y="172443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3486" y="244783"/>
                  </a:lnTo>
                  <a:lnTo>
                    <a:pt x="343775" y="246059"/>
                  </a:lnTo>
                  <a:lnTo>
                    <a:pt x="344402" y="247228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22118" y="302756"/>
                  </a:lnTo>
                  <a:lnTo>
                    <a:pt x="321154" y="302756"/>
                  </a:lnTo>
                  <a:lnTo>
                    <a:pt x="320190" y="302696"/>
                  </a:lnTo>
                  <a:lnTo>
                    <a:pt x="319226" y="302587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1236" y="308970"/>
                  </a:lnTo>
                  <a:lnTo>
                    <a:pt x="310994" y="311017"/>
                  </a:lnTo>
                  <a:lnTo>
                    <a:pt x="311657" y="313076"/>
                  </a:lnTo>
                  <a:lnTo>
                    <a:pt x="313055" y="314618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321414" y="336951"/>
                  </a:lnTo>
                  <a:lnTo>
                    <a:pt x="320190" y="345061"/>
                  </a:lnTo>
                  <a:lnTo>
                    <a:pt x="315356" y="354730"/>
                  </a:lnTo>
                  <a:lnTo>
                    <a:pt x="307888" y="362186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39308" y="365711"/>
                  </a:lnTo>
                  <a:lnTo>
                    <a:pt x="115652" y="358469"/>
                  </a:lnTo>
                  <a:lnTo>
                    <a:pt x="97578" y="348506"/>
                  </a:lnTo>
                  <a:lnTo>
                    <a:pt x="82761" y="337546"/>
                  </a:lnTo>
                  <a:close/>
                </a:path>
              </a:pathLst>
            </a:custGeom>
            <a:ln w="16868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3">
              <a:extLst>
                <a:ext uri="{FF2B5EF4-FFF2-40B4-BE49-F238E27FC236}">
                  <a16:creationId xmlns:a16="http://schemas.microsoft.com/office/drawing/2014/main" id="{25C9DC97-8406-4BC0-A82B-C6D868ABD53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5837" y="4027536"/>
              <a:ext cx="142782" cy="157138"/>
            </a:xfrm>
            <a:prstGeom prst="rect">
              <a:avLst/>
            </a:prstGeom>
          </p:spPr>
        </p:pic>
        <p:pic>
          <p:nvPicPr>
            <p:cNvPr id="7" name="object 24">
              <a:extLst>
                <a:ext uri="{FF2B5EF4-FFF2-40B4-BE49-F238E27FC236}">
                  <a16:creationId xmlns:a16="http://schemas.microsoft.com/office/drawing/2014/main" id="{E24702E7-B1A7-49ED-8482-7FCC730E14C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837" y="3763198"/>
              <a:ext cx="142782" cy="157141"/>
            </a:xfrm>
            <a:prstGeom prst="rect">
              <a:avLst/>
            </a:prstGeom>
          </p:spPr>
        </p:pic>
      </p:grpSp>
      <p:sp>
        <p:nvSpPr>
          <p:cNvPr id="8" name="object 6">
            <a:extLst>
              <a:ext uri="{FF2B5EF4-FFF2-40B4-BE49-F238E27FC236}">
                <a16:creationId xmlns:a16="http://schemas.microsoft.com/office/drawing/2014/main" id="{E4AD4DBA-AA5A-4DAE-9634-930BA5F6C96A}"/>
              </a:ext>
            </a:extLst>
          </p:cNvPr>
          <p:cNvSpPr txBox="1"/>
          <p:nvPr/>
        </p:nvSpPr>
        <p:spPr>
          <a:xfrm>
            <a:off x="2656211" y="4456803"/>
            <a:ext cx="7969962" cy="13501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1610" marR="5080" indent="-169545" algn="just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cena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zwykle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zależna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wielkości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zamówienia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ilości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20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koszt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50-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56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zł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większych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ilościach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liczyć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znacznie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niższe 	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ceny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9" name="object 25">
            <a:extLst>
              <a:ext uri="{FF2B5EF4-FFF2-40B4-BE49-F238E27FC236}">
                <a16:creationId xmlns:a16="http://schemas.microsoft.com/office/drawing/2014/main" id="{FD1A27B6-ABE5-4C03-AE94-9594C713E39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65827" y="4646945"/>
            <a:ext cx="668901" cy="52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902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EC8DE979-7774-4D52-994E-A3FE75DBCBB5}"/>
              </a:ext>
            </a:extLst>
          </p:cNvPr>
          <p:cNvSpPr txBox="1"/>
          <p:nvPr/>
        </p:nvSpPr>
        <p:spPr>
          <a:xfrm>
            <a:off x="1178021" y="1243396"/>
            <a:ext cx="4496638" cy="4411464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resztki</a:t>
            </a:r>
            <a:r>
              <a:rPr sz="2000" b="1" spc="39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pożniwne</a:t>
            </a:r>
            <a:r>
              <a:rPr sz="2000" b="1" spc="39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</a:t>
            </a:r>
            <a:r>
              <a:rPr sz="2000" b="1" spc="38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uprawie</a:t>
            </a:r>
            <a:r>
              <a:rPr sz="2000" b="1" spc="39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rzepaku</a:t>
            </a:r>
            <a:r>
              <a:rPr sz="2000" b="1" spc="38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ozimego</a:t>
            </a:r>
            <a:endParaRPr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  <a:tabLst>
                <a:tab pos="72326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	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10-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12</a:t>
            </a:r>
            <a:r>
              <a:rPr sz="20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(stosunek</a:t>
            </a:r>
            <a:r>
              <a:rPr sz="2000" spc="17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spc="1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20" dirty="0" err="1">
                <a:solidFill>
                  <a:srgbClr val="404040"/>
                </a:solidFill>
                <a:latin typeface="Carlito"/>
                <a:cs typeface="Carlito"/>
              </a:rPr>
              <a:t>plonu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głównego do ubocznego 1:2), w tym:</a:t>
            </a:r>
          </a:p>
          <a:p>
            <a:pPr marL="209550" indent="-17145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70-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90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30-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35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l-PL" sz="2000" baseline="-21367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200-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220</a:t>
            </a:r>
            <a:r>
              <a:rPr lang="pl-PL"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l-PL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130-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150</a:t>
            </a:r>
            <a:r>
              <a:rPr lang="pl-PL"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5" dirty="0" err="1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150-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180</a:t>
            </a:r>
            <a:r>
              <a:rPr lang="pl-PL"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5" dirty="0" err="1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materia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organiczna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mikroelementy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cynk,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mangan,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bor,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miedź</a:t>
            </a:r>
            <a:endParaRPr lang="pl-PL" sz="2000" dirty="0">
              <a:latin typeface="Carlito"/>
              <a:cs typeface="Carlito"/>
            </a:endParaRPr>
          </a:p>
        </p:txBody>
      </p:sp>
      <p:sp>
        <p:nvSpPr>
          <p:cNvPr id="3" name="object 16">
            <a:extLst>
              <a:ext uri="{FF2B5EF4-FFF2-40B4-BE49-F238E27FC236}">
                <a16:creationId xmlns:a16="http://schemas.microsoft.com/office/drawing/2014/main" id="{028ECB16-FAE6-4D07-A17B-6810C28D8A5F}"/>
              </a:ext>
            </a:extLst>
          </p:cNvPr>
          <p:cNvSpPr txBox="1"/>
          <p:nvPr/>
        </p:nvSpPr>
        <p:spPr>
          <a:xfrm>
            <a:off x="5100995" y="615660"/>
            <a:ext cx="199000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419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zielone</a:t>
            </a:r>
            <a:endParaRPr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resztki</a:t>
            </a:r>
            <a:r>
              <a:rPr sz="2000" b="1" spc="-6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pożniwne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E4B0F285-5143-47A4-9F71-485D11B8EFAD}"/>
              </a:ext>
            </a:extLst>
          </p:cNvPr>
          <p:cNvSpPr txBox="1"/>
          <p:nvPr/>
        </p:nvSpPr>
        <p:spPr>
          <a:xfrm>
            <a:off x="6517343" y="1243396"/>
            <a:ext cx="4571998" cy="41806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resztki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pożniwne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uprawie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zbóż</a:t>
            </a:r>
            <a:r>
              <a:rPr sz="2000" b="1" spc="19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wynoszą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średnio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(stosunek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plonów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głównego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ubocznego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1:0,5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jęczmień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jary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1:1,5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żyto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ozime),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 err="1">
                <a:solidFill>
                  <a:srgbClr val="404040"/>
                </a:solidFill>
                <a:latin typeface="Carlito"/>
                <a:cs typeface="Carlito"/>
              </a:rPr>
              <a:t>tym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2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15-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45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l-PL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6-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10 kg</a:t>
            </a:r>
            <a:r>
              <a:rPr lang="pl-PL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l-PL"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30-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60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l-PL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l-PL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15-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20</a:t>
            </a:r>
            <a:r>
              <a:rPr lang="pl-PL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 </a:t>
            </a:r>
            <a:r>
              <a:rPr lang="pl-PL" sz="2000" spc="-25" dirty="0" err="1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lang="pl-PL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materia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organiczna</a:t>
            </a:r>
            <a:endParaRPr lang="pl-PL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mikroelementy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bor,</a:t>
            </a:r>
            <a:r>
              <a:rPr lang="pl-PL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miedź,</a:t>
            </a:r>
            <a:r>
              <a:rPr lang="pl-PL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molibden</a:t>
            </a:r>
            <a:endParaRPr lang="pl-PL" sz="20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977229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>
            <a:extLst>
              <a:ext uri="{FF2B5EF4-FFF2-40B4-BE49-F238E27FC236}">
                <a16:creationId xmlns:a16="http://schemas.microsoft.com/office/drawing/2014/main" id="{F68108AC-177C-4D16-B41C-4075EF0D1964}"/>
              </a:ext>
            </a:extLst>
          </p:cNvPr>
          <p:cNvSpPr txBox="1"/>
          <p:nvPr/>
        </p:nvSpPr>
        <p:spPr>
          <a:xfrm>
            <a:off x="971833" y="1006533"/>
            <a:ext cx="5124167" cy="4145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resztki</a:t>
            </a:r>
            <a:r>
              <a:rPr sz="2000" b="1" spc="204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pożniwne</a:t>
            </a:r>
            <a:r>
              <a:rPr sz="2000" b="1" spc="21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</a:t>
            </a:r>
            <a:r>
              <a:rPr sz="2000" b="1" spc="20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uprawie</a:t>
            </a:r>
            <a:r>
              <a:rPr sz="2000" b="1" spc="204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kukurydzy</a:t>
            </a:r>
            <a:r>
              <a:rPr sz="2000" b="1" spc="200" dirty="0">
                <a:solidFill>
                  <a:srgbClr val="4471C4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wnoszą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średnio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resztek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(stosunek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plonów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głównego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ubocznego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1:1,5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1:2):</a:t>
            </a:r>
            <a:endParaRPr lang="pl-PL" sz="2000" spc="-2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10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2,5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lang="pl-PL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l-PL" sz="2000" baseline="-21367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15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l-PL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l-PL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Mg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4</a:t>
            </a:r>
            <a:r>
              <a:rPr lang="pl-PL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25" dirty="0" err="1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lang="pl-PL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materia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organiczna</a:t>
            </a:r>
            <a:endParaRPr lang="pl-PL" sz="2000"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9">
            <a:extLst>
              <a:ext uri="{FF2B5EF4-FFF2-40B4-BE49-F238E27FC236}">
                <a16:creationId xmlns:a16="http://schemas.microsoft.com/office/drawing/2014/main" id="{1DA0C225-D0A8-42BE-9563-A2315EE388C4}"/>
              </a:ext>
            </a:extLst>
          </p:cNvPr>
          <p:cNvSpPr txBox="1"/>
          <p:nvPr/>
        </p:nvSpPr>
        <p:spPr>
          <a:xfrm>
            <a:off x="6508377" y="1006533"/>
            <a:ext cx="4480656" cy="888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resztki</a:t>
            </a:r>
            <a:r>
              <a:rPr sz="2000" b="1" spc="-1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pożniwne</a:t>
            </a:r>
            <a:r>
              <a:rPr sz="2000" b="1" spc="-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uprawie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bobowatych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wynoszą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35" dirty="0">
                <a:solidFill>
                  <a:srgbClr val="404040"/>
                </a:solidFill>
                <a:latin typeface="Carlito"/>
                <a:cs typeface="Carlito"/>
              </a:rPr>
              <a:t>5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E68E251E-B474-4405-85B1-8ABF6D6F6FA4}"/>
              </a:ext>
            </a:extLst>
          </p:cNvPr>
          <p:cNvSpPr txBox="1"/>
          <p:nvPr/>
        </p:nvSpPr>
        <p:spPr>
          <a:xfrm>
            <a:off x="6617901" y="2477696"/>
            <a:ext cx="1348351" cy="116698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80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382861F0-46B2-4541-B8E1-F144F447CF7C}"/>
              </a:ext>
            </a:extLst>
          </p:cNvPr>
          <p:cNvSpPr txBox="1"/>
          <p:nvPr/>
        </p:nvSpPr>
        <p:spPr>
          <a:xfrm>
            <a:off x="8545313" y="2342026"/>
            <a:ext cx="1202818" cy="147476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90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8163B848-3C05-4BD4-947D-9A9EB1733565}"/>
              </a:ext>
            </a:extLst>
          </p:cNvPr>
          <p:cNvSpPr txBox="1"/>
          <p:nvPr/>
        </p:nvSpPr>
        <p:spPr>
          <a:xfrm>
            <a:off x="6617901" y="1934257"/>
            <a:ext cx="43711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97585" algn="l"/>
                <a:tab pos="1955800" algn="l"/>
              </a:tabLst>
            </a:pPr>
            <a:r>
              <a:rPr lang="pl-PL" sz="2000" b="1" spc="-10" dirty="0">
                <a:solidFill>
                  <a:srgbClr val="4471C4"/>
                </a:solidFill>
                <a:latin typeface="Carlito"/>
                <a:cs typeface="Carlito"/>
              </a:rPr>
              <a:t>b</a:t>
            </a:r>
            <a:r>
              <a:rPr sz="2000" b="1" spc="-10" dirty="0" err="1">
                <a:solidFill>
                  <a:srgbClr val="4471C4"/>
                </a:solidFill>
                <a:latin typeface="Carlito"/>
                <a:cs typeface="Carlito"/>
              </a:rPr>
              <a:t>obik</a:t>
            </a:r>
            <a:r>
              <a:rPr lang="pl-PL" sz="2000" b="1" spc="-10" dirty="0">
                <a:solidFill>
                  <a:srgbClr val="4471C4"/>
                </a:solidFill>
                <a:latin typeface="Carlito"/>
                <a:cs typeface="Carlito"/>
              </a:rPr>
              <a:t>       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	</a:t>
            </a:r>
            <a:r>
              <a:rPr sz="2800" b="1" spc="-15" baseline="5555" dirty="0">
                <a:solidFill>
                  <a:srgbClr val="4471C4"/>
                </a:solidFill>
                <a:latin typeface="Carlito"/>
                <a:cs typeface="Carlito"/>
              </a:rPr>
              <a:t>groch</a:t>
            </a:r>
            <a:r>
              <a:rPr sz="2800" b="1" baseline="5555" dirty="0">
                <a:solidFill>
                  <a:srgbClr val="4471C4"/>
                </a:solidFill>
                <a:latin typeface="Carlito"/>
                <a:cs typeface="Carlito"/>
              </a:rPr>
              <a:t>	</a:t>
            </a:r>
            <a:r>
              <a:rPr lang="pl-PL" sz="2800" b="1" baseline="5555" dirty="0">
                <a:solidFill>
                  <a:srgbClr val="4471C4"/>
                </a:solidFill>
                <a:latin typeface="Carlito"/>
                <a:cs typeface="Carlito"/>
              </a:rPr>
              <a:t>          </a:t>
            </a:r>
            <a:r>
              <a:rPr sz="2800" b="1" baseline="2777" dirty="0" err="1">
                <a:solidFill>
                  <a:srgbClr val="4471C4"/>
                </a:solidFill>
                <a:latin typeface="Carlito"/>
                <a:cs typeface="Carlito"/>
              </a:rPr>
              <a:t>łubin</a:t>
            </a:r>
            <a:r>
              <a:rPr sz="2800" b="1" spc="-22" baseline="2777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spc="-15" baseline="2777" dirty="0">
                <a:solidFill>
                  <a:srgbClr val="4471C4"/>
                </a:solidFill>
                <a:latin typeface="Carlito"/>
                <a:cs typeface="Carlito"/>
              </a:rPr>
              <a:t>żółty</a:t>
            </a:r>
            <a:endParaRPr sz="2800" baseline="2777" dirty="0">
              <a:latin typeface="Carlito"/>
              <a:cs typeface="Carlito"/>
            </a:endParaRPr>
          </a:p>
        </p:txBody>
      </p:sp>
      <p:sp>
        <p:nvSpPr>
          <p:cNvPr id="8" name="object 14">
            <a:extLst>
              <a:ext uri="{FF2B5EF4-FFF2-40B4-BE49-F238E27FC236}">
                <a16:creationId xmlns:a16="http://schemas.microsoft.com/office/drawing/2014/main" id="{A67F0BC1-139F-4774-BFDB-7D40EA8CA692}"/>
              </a:ext>
            </a:extLst>
          </p:cNvPr>
          <p:cNvSpPr txBox="1"/>
          <p:nvPr/>
        </p:nvSpPr>
        <p:spPr>
          <a:xfrm>
            <a:off x="9881054" y="2316546"/>
            <a:ext cx="1339113" cy="116698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80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0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882D8C75-0CBC-4F7D-B5CB-6185A9851473}"/>
              </a:ext>
            </a:extLst>
          </p:cNvPr>
          <p:cNvSpPr txBox="1"/>
          <p:nvPr/>
        </p:nvSpPr>
        <p:spPr>
          <a:xfrm>
            <a:off x="3836251" y="5117758"/>
            <a:ext cx="6293867" cy="888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9230" marR="5080" indent="-177165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stosunek</a:t>
            </a:r>
            <a:r>
              <a:rPr sz="20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plonu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głównego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plonu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ubocznego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wynosi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zależnie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gatunku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roślin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uprawnych</a:t>
            </a:r>
            <a:r>
              <a:rPr sz="2000" b="1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1:0,5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1:2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10" name="object 27">
            <a:extLst>
              <a:ext uri="{FF2B5EF4-FFF2-40B4-BE49-F238E27FC236}">
                <a16:creationId xmlns:a16="http://schemas.microsoft.com/office/drawing/2014/main" id="{956D2C97-6D04-49BD-8C7D-5C260BE1B98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8945" y="5255231"/>
            <a:ext cx="594971" cy="64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992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5">
            <a:extLst>
              <a:ext uri="{FF2B5EF4-FFF2-40B4-BE49-F238E27FC236}">
                <a16:creationId xmlns:a16="http://schemas.microsoft.com/office/drawing/2014/main" id="{1A27A66E-F1DC-404B-A1E2-DE1A0F67A06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0060" y="784008"/>
            <a:ext cx="7397067" cy="1191768"/>
          </a:xfrm>
          <a:prstGeom prst="rect">
            <a:avLst/>
          </a:prstGeom>
        </p:spPr>
      </p:pic>
      <p:sp>
        <p:nvSpPr>
          <p:cNvPr id="3" name="object 33">
            <a:extLst>
              <a:ext uri="{FF2B5EF4-FFF2-40B4-BE49-F238E27FC236}">
                <a16:creationId xmlns:a16="http://schemas.microsoft.com/office/drawing/2014/main" id="{8564577E-0689-481E-8065-CCC82DDE4D1D}"/>
              </a:ext>
            </a:extLst>
          </p:cNvPr>
          <p:cNvSpPr txBox="1"/>
          <p:nvPr/>
        </p:nvSpPr>
        <p:spPr>
          <a:xfrm>
            <a:off x="1075765" y="2047494"/>
            <a:ext cx="10228729" cy="388927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388110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38811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pierwszym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roku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następcze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wykorzystują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resztek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pożniwnych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przeciętnie</a:t>
            </a:r>
            <a:r>
              <a:rPr lang="pl-PL" sz="2000" dirty="0"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20-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40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%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azotu,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25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%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fosforu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50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%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potasu</a:t>
            </a:r>
            <a:endParaRPr sz="2000" dirty="0">
              <a:latin typeface="Carlito"/>
              <a:cs typeface="Carlito"/>
            </a:endParaRPr>
          </a:p>
          <a:p>
            <a:pPr marL="1388110" marR="5080" indent="-169545" algn="just">
              <a:lnSpc>
                <a:spcPct val="150000"/>
              </a:lnSpc>
              <a:buFont typeface="Arial"/>
              <a:buChar char="•"/>
              <a:tabLst>
                <a:tab pos="139001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pozostawić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niskie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ściernisko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zadbać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rozdrobnienie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oraz</a:t>
            </a:r>
            <a:r>
              <a:rPr sz="2000" spc="1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równomierne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rozprowadzenie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słomy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powierzchni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pola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wymieszanie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jej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	z</a:t>
            </a:r>
            <a:r>
              <a:rPr sz="20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glebą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</a:t>
            </a:r>
            <a:r>
              <a:rPr sz="20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pomocą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p.</a:t>
            </a:r>
            <a:r>
              <a:rPr sz="20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talerzowania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(w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uprawie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tradycyjnej)</a:t>
            </a:r>
            <a:r>
              <a:rPr sz="20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pozostawienie</a:t>
            </a:r>
            <a:r>
              <a:rPr sz="20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	powierzchni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tworząc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mulcz (w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pasowej)</a:t>
            </a:r>
            <a:endParaRPr sz="2000" dirty="0">
              <a:latin typeface="Carlito"/>
              <a:cs typeface="Carlito"/>
            </a:endParaRPr>
          </a:p>
          <a:p>
            <a:pPr marL="1388110" marR="5715" indent="-169545" algn="just">
              <a:lnSpc>
                <a:spcPct val="150000"/>
              </a:lnSpc>
              <a:buFont typeface="Arial"/>
              <a:buChar char="•"/>
              <a:tabLst>
                <a:tab pos="139001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warto</a:t>
            </a:r>
            <a:r>
              <a:rPr sz="2000" spc="27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wspomóc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rozkład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materii</a:t>
            </a:r>
            <a:r>
              <a:rPr sz="2000" spc="27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organicznej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poprzez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wapnowanie</a:t>
            </a:r>
            <a:r>
              <a:rPr sz="2000" spc="27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(przy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niewłaściwym</a:t>
            </a:r>
            <a:r>
              <a:rPr sz="20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pH)</a:t>
            </a:r>
            <a:r>
              <a:rPr sz="20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zastosowanie</a:t>
            </a:r>
            <a:r>
              <a:rPr sz="20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azotowego</a:t>
            </a:r>
            <a:r>
              <a:rPr sz="20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(gnojowicę</a:t>
            </a:r>
            <a:r>
              <a:rPr sz="20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RSM)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dawce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5-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 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 </a:t>
            </a:r>
            <a:r>
              <a:rPr sz="2000" spc="-20" dirty="0" err="1">
                <a:solidFill>
                  <a:srgbClr val="404040"/>
                </a:solidFill>
                <a:latin typeface="Carlito"/>
                <a:cs typeface="Carlito"/>
              </a:rPr>
              <a:t>słomy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4" name="object 11">
            <a:extLst>
              <a:ext uri="{FF2B5EF4-FFF2-40B4-BE49-F238E27FC236}">
                <a16:creationId xmlns:a16="http://schemas.microsoft.com/office/drawing/2014/main" id="{9D353347-E13F-4668-9041-5928C261970B}"/>
              </a:ext>
            </a:extLst>
          </p:cNvPr>
          <p:cNvGrpSpPr/>
          <p:nvPr/>
        </p:nvGrpSpPr>
        <p:grpSpPr>
          <a:xfrm>
            <a:off x="1463466" y="3313220"/>
            <a:ext cx="571500" cy="469900"/>
            <a:chOff x="862831" y="8055549"/>
            <a:chExt cx="571500" cy="469900"/>
          </a:xfrm>
        </p:grpSpPr>
        <p:sp>
          <p:nvSpPr>
            <p:cNvPr id="5" name="object 12">
              <a:extLst>
                <a:ext uri="{FF2B5EF4-FFF2-40B4-BE49-F238E27FC236}">
                  <a16:creationId xmlns:a16="http://schemas.microsoft.com/office/drawing/2014/main" id="{7522AF29-DC03-4A96-AB16-C85DD92F72C4}"/>
                </a:ext>
              </a:extLst>
            </p:cNvPr>
            <p:cNvSpPr/>
            <p:nvPr/>
          </p:nvSpPr>
          <p:spPr>
            <a:xfrm>
              <a:off x="871260" y="8133990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544016" y="136316"/>
                  </a:moveTo>
                  <a:lnTo>
                    <a:pt x="523280" y="97022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1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7"/>
                  </a:ln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13">
              <a:extLst>
                <a:ext uri="{FF2B5EF4-FFF2-40B4-BE49-F238E27FC236}">
                  <a16:creationId xmlns:a16="http://schemas.microsoft.com/office/drawing/2014/main" id="{DA107D47-A33F-4714-A7DF-9B1B182F6171}"/>
                </a:ext>
              </a:extLst>
            </p:cNvPr>
            <p:cNvSpPr/>
            <p:nvPr/>
          </p:nvSpPr>
          <p:spPr>
            <a:xfrm>
              <a:off x="871260" y="8133990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82671" y="337547"/>
                  </a:moveTo>
                  <a:lnTo>
                    <a:pt x="47913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lnTo>
                    <a:pt x="542428" y="120434"/>
                  </a:lnTo>
                  <a:lnTo>
                    <a:pt x="508033" y="92324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9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1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7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14">
              <a:extLst>
                <a:ext uri="{FF2B5EF4-FFF2-40B4-BE49-F238E27FC236}">
                  <a16:creationId xmlns:a16="http://schemas.microsoft.com/office/drawing/2014/main" id="{BDE44763-62A3-4C63-97E3-6AFF507649D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1121" y="8319887"/>
              <a:ext cx="142636" cy="157128"/>
            </a:xfrm>
            <a:prstGeom prst="rect">
              <a:avLst/>
            </a:prstGeom>
          </p:spPr>
        </p:pic>
        <p:pic>
          <p:nvPicPr>
            <p:cNvPr id="8" name="object 15">
              <a:extLst>
                <a:ext uri="{FF2B5EF4-FFF2-40B4-BE49-F238E27FC236}">
                  <a16:creationId xmlns:a16="http://schemas.microsoft.com/office/drawing/2014/main" id="{D95553B2-CA34-4F04-B0C9-4572B50B677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91121" y="8055549"/>
              <a:ext cx="142636" cy="15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63387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55A0F9D9-1864-453C-80C8-88C501097E1D}"/>
              </a:ext>
            </a:extLst>
          </p:cNvPr>
          <p:cNvSpPr txBox="1"/>
          <p:nvPr/>
        </p:nvSpPr>
        <p:spPr>
          <a:xfrm>
            <a:off x="4497726" y="1291063"/>
            <a:ext cx="7030885" cy="132408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29845" rIns="0" bIns="0" rtlCol="0">
            <a:spAutoFit/>
          </a:bodyPr>
          <a:lstStyle/>
          <a:p>
            <a:pPr marL="106045" marR="98425" algn="ctr">
              <a:lnSpc>
                <a:spcPct val="107200"/>
              </a:lnSpc>
              <a:spcBef>
                <a:spcPts val="23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wsiewki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międzyplonowe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wysiewane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są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wiosną jednocześnie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 z</a:t>
            </a:r>
            <a:r>
              <a:rPr sz="2000" b="1" spc="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 err="1">
                <a:solidFill>
                  <a:srgbClr val="FFFFFF"/>
                </a:solidFill>
                <a:latin typeface="Carlito"/>
                <a:cs typeface="Carlito"/>
              </a:rPr>
              <a:t>rośliną</a:t>
            </a:r>
            <a:r>
              <a:rPr sz="2000" b="1" spc="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 err="1">
                <a:solidFill>
                  <a:srgbClr val="FFFFFF"/>
                </a:solidFill>
                <a:latin typeface="Carlito"/>
                <a:cs typeface="Carlito"/>
              </a:rPr>
              <a:t>uprawianą</a:t>
            </a:r>
            <a:r>
              <a:rPr lang="pl-PL" sz="2000" spc="-10" dirty="0"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plonie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głównym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lub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niektórych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przypadkach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później</a:t>
            </a:r>
            <a:endParaRPr sz="2000" dirty="0">
              <a:latin typeface="Carlito"/>
              <a:cs typeface="Carlito"/>
            </a:endParaRPr>
          </a:p>
          <a:p>
            <a:pPr marL="207645" marR="200660" algn="ctr">
              <a:lnSpc>
                <a:spcPct val="107000"/>
              </a:lnSpc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(np.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kukurydzy),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żeby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nie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zagłuszyć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uprawy głównej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FFC661C3-EBE0-4ADC-9EF4-2D5AC35D36BA}"/>
              </a:ext>
            </a:extLst>
          </p:cNvPr>
          <p:cNvSpPr txBox="1"/>
          <p:nvPr/>
        </p:nvSpPr>
        <p:spPr>
          <a:xfrm>
            <a:off x="4418479" y="2745108"/>
            <a:ext cx="3086099" cy="262892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trawy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życice: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trwała,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wielokwiatowa,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westerwoldzka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kupkówka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pospolita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rajgras</a:t>
            </a:r>
            <a:r>
              <a:rPr sz="2000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wyniosły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stokłosa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bezostna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67FBCB4A-2DBC-4A94-AD1C-BBF8E3E4DD77}"/>
              </a:ext>
            </a:extLst>
          </p:cNvPr>
          <p:cNvSpPr txBox="1"/>
          <p:nvPr/>
        </p:nvSpPr>
        <p:spPr>
          <a:xfrm>
            <a:off x="7917045" y="663327"/>
            <a:ext cx="2105496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8290" marR="5080" indent="-27622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zielone wsiewki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5" name="object 10">
            <a:extLst>
              <a:ext uri="{FF2B5EF4-FFF2-40B4-BE49-F238E27FC236}">
                <a16:creationId xmlns:a16="http://schemas.microsoft.com/office/drawing/2014/main" id="{387D0833-23CD-4C23-ADF0-7A837BB1F03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9511" y="1717233"/>
            <a:ext cx="3471211" cy="2976744"/>
          </a:xfrm>
          <a:prstGeom prst="rect">
            <a:avLst/>
          </a:prstGeom>
        </p:spPr>
      </p:pic>
      <p:sp>
        <p:nvSpPr>
          <p:cNvPr id="6" name="object 24">
            <a:extLst>
              <a:ext uri="{FF2B5EF4-FFF2-40B4-BE49-F238E27FC236}">
                <a16:creationId xmlns:a16="http://schemas.microsoft.com/office/drawing/2014/main" id="{3B44EFA8-A7E5-4F37-9C34-3782F5581E4D}"/>
              </a:ext>
            </a:extLst>
          </p:cNvPr>
          <p:cNvSpPr txBox="1"/>
          <p:nvPr/>
        </p:nvSpPr>
        <p:spPr>
          <a:xfrm>
            <a:off x="6842870" y="2847700"/>
            <a:ext cx="2609545" cy="2423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rośliny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 err="1">
                <a:solidFill>
                  <a:srgbClr val="4471C4"/>
                </a:solidFill>
                <a:latin typeface="Carlito"/>
                <a:cs typeface="Carlito"/>
              </a:rPr>
              <a:t>bobowate</a:t>
            </a:r>
            <a:r>
              <a:rPr sz="2000"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 err="1">
                <a:solidFill>
                  <a:srgbClr val="4471C4"/>
                </a:solidFill>
                <a:latin typeface="Carlito"/>
                <a:cs typeface="Carlito"/>
              </a:rPr>
              <a:t>drobnonasienne</a:t>
            </a:r>
            <a:endParaRPr lang="pl-PL" sz="2000" b="1" spc="-10" dirty="0">
              <a:solidFill>
                <a:srgbClr val="4471C4"/>
              </a:solidFill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seradela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lucerna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nerkowata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koniczyna</a:t>
            </a:r>
            <a:r>
              <a:rPr lang="pl-PL"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czerwona,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biała,</a:t>
            </a:r>
            <a:r>
              <a:rPr lang="pl-PL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perska</a:t>
            </a:r>
            <a:endParaRPr lang="pl-PL"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2000" dirty="0">
              <a:latin typeface="Carlito"/>
              <a:cs typeface="Carlito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990B43D9-70EB-42D9-B07F-D3775D40351D}"/>
              </a:ext>
            </a:extLst>
          </p:cNvPr>
          <p:cNvSpPr txBox="1"/>
          <p:nvPr/>
        </p:nvSpPr>
        <p:spPr>
          <a:xfrm>
            <a:off x="9317940" y="2755980"/>
            <a:ext cx="2418462" cy="17953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mieszanki</a:t>
            </a:r>
            <a:r>
              <a:rPr sz="20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 err="1">
                <a:solidFill>
                  <a:srgbClr val="4471C4"/>
                </a:solidFill>
                <a:latin typeface="Carlito"/>
                <a:cs typeface="Carlito"/>
              </a:rPr>
              <a:t>traw</a:t>
            </a:r>
            <a:r>
              <a:rPr sz="2000" b="1" spc="-1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endParaRPr lang="pl-PL" sz="2000" b="1" spc="-15" dirty="0">
              <a:solidFill>
                <a:srgbClr val="4471C4"/>
              </a:solidFill>
              <a:latin typeface="Carlito"/>
              <a:cs typeface="Carlito"/>
            </a:endParaRP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z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 bobowatymi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marchew</a:t>
            </a:r>
            <a:r>
              <a:rPr sz="2000" b="1" spc="-6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pastewna</a:t>
            </a:r>
            <a:endParaRPr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cykoria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51DD5D7-1AE0-43F8-B3DF-42D21D1515E2}"/>
              </a:ext>
            </a:extLst>
          </p:cNvPr>
          <p:cNvSpPr txBox="1"/>
          <p:nvPr/>
        </p:nvSpPr>
        <p:spPr>
          <a:xfrm>
            <a:off x="3714658" y="5274155"/>
            <a:ext cx="7274764" cy="888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02310" marR="5080" indent="-689610">
              <a:lnSpc>
                <a:spcPct val="1502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wsiewka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saradeli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stosowana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kukurydzy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ilości</a:t>
            </a:r>
            <a:r>
              <a:rPr sz="2000" b="1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30-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50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b="1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="1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b="1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="1" baseline="30000" dirty="0">
                <a:solidFill>
                  <a:srgbClr val="404040"/>
                </a:solidFill>
                <a:latin typeface="Carlito"/>
                <a:cs typeface="Carlito"/>
              </a:rPr>
              <a:t>-1 </a:t>
            </a:r>
            <a:r>
              <a:rPr sz="2000" b="1" spc="-10" dirty="0" err="1">
                <a:solidFill>
                  <a:srgbClr val="404040"/>
                </a:solidFill>
                <a:latin typeface="Carlito"/>
                <a:cs typeface="Carlito"/>
              </a:rPr>
              <a:t>oznacza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dostarczenie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10-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15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biomasy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50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10" name="object 18">
            <a:extLst>
              <a:ext uri="{FF2B5EF4-FFF2-40B4-BE49-F238E27FC236}">
                <a16:creationId xmlns:a16="http://schemas.microsoft.com/office/drawing/2014/main" id="{06E2B594-EBC9-4134-9800-869D1F276CE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50467" y="5374033"/>
            <a:ext cx="594953" cy="64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319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D1989C36-A8FE-41D9-BA28-8E52377AA0FC}"/>
              </a:ext>
            </a:extLst>
          </p:cNvPr>
          <p:cNvSpPr txBox="1"/>
          <p:nvPr/>
        </p:nvSpPr>
        <p:spPr>
          <a:xfrm>
            <a:off x="2728065" y="1152736"/>
            <a:ext cx="8621253" cy="455252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siewie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jednocześnie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zbożem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użyć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typowego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siewnika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zbożowego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szersze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międzyrzędzia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siejąc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wsiewki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drugą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redlice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pokrywa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międzyrzędziach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ogranicza stratę wody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oraz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zachwaszczenie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różne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gatunki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rosnące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jednym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polu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wymagają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szczególnej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uwagi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podczas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doboru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środków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ochrony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zwłaszcza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herbicydów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  <a:tab pos="471170" algn="l"/>
              </a:tabLst>
            </a:pP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	glebach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lekkich</a:t>
            </a:r>
            <a:r>
              <a:rPr sz="2000" spc="3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najchętniej</a:t>
            </a:r>
            <a:r>
              <a:rPr sz="2000" spc="3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uprawianą</a:t>
            </a:r>
            <a:r>
              <a:rPr sz="2000" spc="3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wsiewką</a:t>
            </a:r>
            <a:r>
              <a:rPr sz="2000" spc="3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3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seradela</a:t>
            </a:r>
            <a:r>
              <a:rPr sz="2000" spc="3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wsiewana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żyto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pszenżyto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ozime,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jary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owies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trawy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stosowane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glebach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żyznych,</a:t>
            </a:r>
            <a:r>
              <a:rPr sz="2000" spc="3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porównaniu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bobowatych</a:t>
            </a:r>
            <a:r>
              <a:rPr sz="2000" spc="3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odporniejsze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okresowe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niedobory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wody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mieszanki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bobowatych</a:t>
            </a:r>
            <a:r>
              <a:rPr sz="20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traw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wsiewane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jęczmień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jary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owies</a:t>
            </a:r>
            <a:r>
              <a:rPr sz="20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dla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wartości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paszowych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9">
            <a:extLst>
              <a:ext uri="{FF2B5EF4-FFF2-40B4-BE49-F238E27FC236}">
                <a16:creationId xmlns:a16="http://schemas.microsoft.com/office/drawing/2014/main" id="{5489B36C-355A-486A-9923-520ED4AC5502}"/>
              </a:ext>
            </a:extLst>
          </p:cNvPr>
          <p:cNvGrpSpPr/>
          <p:nvPr/>
        </p:nvGrpSpPr>
        <p:grpSpPr>
          <a:xfrm>
            <a:off x="1705513" y="2809089"/>
            <a:ext cx="571500" cy="469900"/>
            <a:chOff x="862831" y="7452807"/>
            <a:chExt cx="571500" cy="469900"/>
          </a:xfrm>
        </p:grpSpPr>
        <p:sp>
          <p:nvSpPr>
            <p:cNvPr id="4" name="object 20">
              <a:extLst>
                <a:ext uri="{FF2B5EF4-FFF2-40B4-BE49-F238E27FC236}">
                  <a16:creationId xmlns:a16="http://schemas.microsoft.com/office/drawing/2014/main" id="{47A3C14C-3A25-45A4-AC8B-B9924958BB9B}"/>
                </a:ext>
              </a:extLst>
            </p:cNvPr>
            <p:cNvSpPr/>
            <p:nvPr/>
          </p:nvSpPr>
          <p:spPr>
            <a:xfrm>
              <a:off x="871260" y="75312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544016" y="136316"/>
                  </a:moveTo>
                  <a:lnTo>
                    <a:pt x="542428" y="120434"/>
                  </a:lnTo>
                  <a:lnTo>
                    <a:pt x="535130" y="106864"/>
                  </a:lnTo>
                  <a:lnTo>
                    <a:pt x="523280" y="97022"/>
                  </a:lnTo>
                  <a:lnTo>
                    <a:pt x="504181" y="92119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1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0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3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7"/>
                  </a:ln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27692" y="361669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1">
              <a:extLst>
                <a:ext uri="{FF2B5EF4-FFF2-40B4-BE49-F238E27FC236}">
                  <a16:creationId xmlns:a16="http://schemas.microsoft.com/office/drawing/2014/main" id="{8B0C5CE9-F25F-44B0-9EF1-D16D283C8011}"/>
                </a:ext>
              </a:extLst>
            </p:cNvPr>
            <p:cNvSpPr/>
            <p:nvPr/>
          </p:nvSpPr>
          <p:spPr>
            <a:xfrm>
              <a:off x="871260" y="75312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82671" y="337547"/>
                  </a:move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27692" y="361669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lnTo>
                    <a:pt x="542428" y="120434"/>
                  </a:lnTo>
                  <a:lnTo>
                    <a:pt x="508033" y="92324"/>
                  </a:lnTo>
                  <a:lnTo>
                    <a:pt x="504181" y="92119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9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0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1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3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7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2">
              <a:extLst>
                <a:ext uri="{FF2B5EF4-FFF2-40B4-BE49-F238E27FC236}">
                  <a16:creationId xmlns:a16="http://schemas.microsoft.com/office/drawing/2014/main" id="{EBECD2CB-A51F-42A6-AF47-BDA19216ED7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1121" y="7717145"/>
              <a:ext cx="142636" cy="157128"/>
            </a:xfrm>
            <a:prstGeom prst="rect">
              <a:avLst/>
            </a:prstGeom>
          </p:spPr>
        </p:pic>
        <p:pic>
          <p:nvPicPr>
            <p:cNvPr id="7" name="object 23">
              <a:extLst>
                <a:ext uri="{FF2B5EF4-FFF2-40B4-BE49-F238E27FC236}">
                  <a16:creationId xmlns:a16="http://schemas.microsoft.com/office/drawing/2014/main" id="{DE0D0DDA-41C7-4735-B4BF-A6B7A93E0A9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1121" y="7452807"/>
              <a:ext cx="142636" cy="15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5694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99164E35-42BF-4B1A-8404-011A550EE5D9}"/>
              </a:ext>
            </a:extLst>
          </p:cNvPr>
          <p:cNvSpPr txBox="1"/>
          <p:nvPr/>
        </p:nvSpPr>
        <p:spPr>
          <a:xfrm>
            <a:off x="4114217" y="773280"/>
            <a:ext cx="6069689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8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404040"/>
                </a:solidFill>
                <a:latin typeface="Carlito"/>
                <a:cs typeface="Carlito"/>
              </a:rPr>
              <a:t>GOZ</a:t>
            </a:r>
            <a:r>
              <a:rPr sz="28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404040"/>
                </a:solidFill>
                <a:latin typeface="Carlito"/>
                <a:cs typeface="Carlito"/>
              </a:rPr>
              <a:t>rządzi</a:t>
            </a:r>
            <a:r>
              <a:rPr sz="28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rlito"/>
                <a:cs typeface="Carlito"/>
              </a:rPr>
              <a:t>ZASADA</a:t>
            </a:r>
            <a:r>
              <a:rPr sz="2800" b="1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spc="-25" dirty="0">
                <a:solidFill>
                  <a:srgbClr val="4471C4"/>
                </a:solidFill>
                <a:latin typeface="Carlito"/>
                <a:cs typeface="Carlito"/>
              </a:rPr>
              <a:t>6R:</a:t>
            </a:r>
            <a:endParaRPr sz="2800" dirty="0">
              <a:latin typeface="Carlito"/>
              <a:cs typeface="Carlito"/>
            </a:endParaRPr>
          </a:p>
        </p:txBody>
      </p:sp>
      <p:pic>
        <p:nvPicPr>
          <p:cNvPr id="3" name="object 3">
            <a:extLst>
              <a:ext uri="{FF2B5EF4-FFF2-40B4-BE49-F238E27FC236}">
                <a16:creationId xmlns:a16="http://schemas.microsoft.com/office/drawing/2014/main" id="{EAB94C53-94B6-4AB1-A1E9-EDE8C494517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8192" y="1578976"/>
            <a:ext cx="8915616" cy="370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128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C4B710F4-DB6E-4B9B-8331-A360C11AF611}"/>
              </a:ext>
            </a:extLst>
          </p:cNvPr>
          <p:cNvSpPr txBox="1"/>
          <p:nvPr/>
        </p:nvSpPr>
        <p:spPr>
          <a:xfrm>
            <a:off x="648282" y="1265262"/>
            <a:ext cx="5160847" cy="67480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0480" rIns="0" bIns="0" rtlCol="0">
            <a:spAutoFit/>
          </a:bodyPr>
          <a:lstStyle/>
          <a:p>
            <a:pPr marL="363220" marR="344805" indent="-10795">
              <a:lnSpc>
                <a:spcPct val="107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międzyplony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 ścierniskowe</a:t>
            </a:r>
            <a:r>
              <a:rPr sz="2000" b="1" spc="2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siane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są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latem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a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likwidowane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jesienią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tego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samego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roku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09642AA1-E941-4CAF-B4BF-F09C5F457A35}"/>
              </a:ext>
            </a:extLst>
          </p:cNvPr>
          <p:cNvSpPr txBox="1"/>
          <p:nvPr/>
        </p:nvSpPr>
        <p:spPr>
          <a:xfrm>
            <a:off x="920137" y="1972047"/>
            <a:ext cx="4010452" cy="44858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 err="1">
                <a:solidFill>
                  <a:srgbClr val="404040"/>
                </a:solidFill>
                <a:latin typeface="Carlito"/>
                <a:cs typeface="Carlito"/>
              </a:rPr>
              <a:t>mieszanki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7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gorczycy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facelią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seradeli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facelią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grochu</a:t>
            </a:r>
            <a:r>
              <a:rPr lang="pl-PL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słonecznikiem,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łubinu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seradelą,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łubinu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wyką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wyki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 bobikiem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słonecznikiem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łubinu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grochem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żyta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wyką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nostrzyku</a:t>
            </a:r>
            <a:r>
              <a:rPr lang="pl-PL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facelią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łubinu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owsem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gryki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 lnem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nostrzykiem</a:t>
            </a:r>
            <a:endParaRPr lang="pl-PL" dirty="0">
              <a:latin typeface="Carlito"/>
              <a:cs typeface="Carlito"/>
            </a:endParaRPr>
          </a:p>
          <a:p>
            <a:pPr marL="183515" indent="-170815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gorczycy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rzodkwią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oleistą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facelią</a:t>
            </a:r>
            <a:endParaRPr lang="pl-PL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dirty="0">
              <a:latin typeface="Carlito"/>
              <a:cs typeface="Carlito"/>
            </a:endParaRP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id="{7C98F6C9-2F4C-4A15-91A7-8A0977BF93B4}"/>
              </a:ext>
            </a:extLst>
          </p:cNvPr>
          <p:cNvSpPr txBox="1"/>
          <p:nvPr/>
        </p:nvSpPr>
        <p:spPr>
          <a:xfrm>
            <a:off x="749808" y="637526"/>
            <a:ext cx="4005744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zielone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międzyplony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ozime</a:t>
            </a:r>
            <a:r>
              <a:rPr sz="2000"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i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ścierniskowe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3B8DDB5C-7C7A-4489-A1C3-9AE53C7B9A3B}"/>
              </a:ext>
            </a:extLst>
          </p:cNvPr>
          <p:cNvSpPr txBox="1"/>
          <p:nvPr/>
        </p:nvSpPr>
        <p:spPr>
          <a:xfrm>
            <a:off x="5564856" y="2895863"/>
            <a:ext cx="5876365" cy="906723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0480" rIns="0" bIns="0" rtlCol="0">
            <a:spAutoFit/>
          </a:bodyPr>
          <a:lstStyle/>
          <a:p>
            <a:pPr marL="375285" marR="367030" algn="ctr">
              <a:lnSpc>
                <a:spcPct val="107000"/>
              </a:lnSpc>
              <a:spcBef>
                <a:spcPts val="240"/>
              </a:spcBef>
            </a:pP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międzyplony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ozime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wysiewane</a:t>
            </a:r>
            <a:r>
              <a:rPr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są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jesienią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po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 err="1">
                <a:solidFill>
                  <a:srgbClr val="FFFFFF"/>
                </a:solidFill>
                <a:latin typeface="Carlito"/>
                <a:cs typeface="Carlito"/>
              </a:rPr>
              <a:t>późno</a:t>
            </a:r>
            <a:r>
              <a:rPr lang="pl-PL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 err="1">
                <a:solidFill>
                  <a:srgbClr val="FFFFFF"/>
                </a:solidFill>
                <a:latin typeface="Carlito"/>
                <a:cs typeface="Carlito"/>
              </a:rPr>
              <a:t>zbieranych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0" dirty="0" err="1">
                <a:solidFill>
                  <a:srgbClr val="FFFFFF"/>
                </a:solidFill>
                <a:latin typeface="Carlito"/>
                <a:cs typeface="Carlito"/>
              </a:rPr>
              <a:t>przedplonach</a:t>
            </a:r>
            <a:r>
              <a:rPr lang="pl-PL" spc="-10" dirty="0"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a</a:t>
            </a:r>
            <a:r>
              <a:rPr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likwidowane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wiosną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kolejnego</a:t>
            </a:r>
            <a:r>
              <a:rPr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FFFFFF"/>
                </a:solidFill>
                <a:latin typeface="Carlito"/>
                <a:cs typeface="Carlito"/>
              </a:rPr>
              <a:t>roku, zapewniając</a:t>
            </a:r>
            <a:r>
              <a:rPr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okrywę</a:t>
            </a:r>
            <a:r>
              <a:rPr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FFFFFF"/>
                </a:solidFill>
                <a:latin typeface="Carlito"/>
                <a:cs typeface="Carlito"/>
              </a:rPr>
              <a:t>gleby</a:t>
            </a:r>
            <a:r>
              <a:rPr b="1" spc="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b="1" spc="-20" dirty="0">
                <a:solidFill>
                  <a:srgbClr val="FFFFFF"/>
                </a:solidFill>
                <a:latin typeface="Carlito"/>
                <a:cs typeface="Carlito"/>
              </a:rPr>
              <a:t>zimą</a:t>
            </a:r>
            <a:endParaRPr dirty="0">
              <a:latin typeface="Carlito"/>
              <a:cs typeface="Carlito"/>
            </a:endParaRPr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0DA56BA7-5323-4C4D-B5F6-47F9C7AD4864}"/>
              </a:ext>
            </a:extLst>
          </p:cNvPr>
          <p:cNvSpPr txBox="1"/>
          <p:nvPr/>
        </p:nvSpPr>
        <p:spPr>
          <a:xfrm>
            <a:off x="8910492" y="3775698"/>
            <a:ext cx="2681016" cy="142859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żyto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słonecznik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groch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bobik</a:t>
            </a:r>
            <a:endParaRPr dirty="0">
              <a:latin typeface="Carlito"/>
              <a:cs typeface="Carlito"/>
            </a:endParaRPr>
          </a:p>
        </p:txBody>
      </p:sp>
      <p:sp>
        <p:nvSpPr>
          <p:cNvPr id="8" name="object 9">
            <a:extLst>
              <a:ext uri="{FF2B5EF4-FFF2-40B4-BE49-F238E27FC236}">
                <a16:creationId xmlns:a16="http://schemas.microsoft.com/office/drawing/2014/main" id="{FAA4AD62-8C70-4CA2-B3E7-A28D4D341AF1}"/>
              </a:ext>
            </a:extLst>
          </p:cNvPr>
          <p:cNvSpPr txBox="1"/>
          <p:nvPr/>
        </p:nvSpPr>
        <p:spPr>
          <a:xfrm>
            <a:off x="6826743" y="3762467"/>
            <a:ext cx="2846175" cy="142859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gorczyca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facelia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seradela</a:t>
            </a:r>
            <a:endParaRPr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łubiny</a:t>
            </a:r>
            <a:endParaRPr dirty="0">
              <a:latin typeface="Carlito"/>
              <a:cs typeface="Carlito"/>
            </a:endParaRPr>
          </a:p>
        </p:txBody>
      </p:sp>
      <p:pic>
        <p:nvPicPr>
          <p:cNvPr id="9" name="object 14">
            <a:extLst>
              <a:ext uri="{FF2B5EF4-FFF2-40B4-BE49-F238E27FC236}">
                <a16:creationId xmlns:a16="http://schemas.microsoft.com/office/drawing/2014/main" id="{CFFDB4FE-05AC-4D69-96F9-575C741F967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18419" y="688453"/>
            <a:ext cx="3840525" cy="2106246"/>
          </a:xfrm>
          <a:prstGeom prst="rect">
            <a:avLst/>
          </a:prstGeom>
        </p:spPr>
      </p:pic>
      <p:sp>
        <p:nvSpPr>
          <p:cNvPr id="10" name="object 2">
            <a:extLst>
              <a:ext uri="{FF2B5EF4-FFF2-40B4-BE49-F238E27FC236}">
                <a16:creationId xmlns:a16="http://schemas.microsoft.com/office/drawing/2014/main" id="{94D88408-323C-4FC2-8AEE-9DBBD3CCCF90}"/>
              </a:ext>
            </a:extLst>
          </p:cNvPr>
          <p:cNvSpPr txBox="1"/>
          <p:nvPr/>
        </p:nvSpPr>
        <p:spPr>
          <a:xfrm>
            <a:off x="6560984" y="5504076"/>
            <a:ext cx="39979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dobrze</a:t>
            </a:r>
            <a:r>
              <a:rPr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rozwinięty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międzyplon</a:t>
            </a:r>
            <a:r>
              <a:rPr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działa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porównywalnie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8-20</a:t>
            </a:r>
            <a:r>
              <a:rPr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04040"/>
                </a:solidFill>
                <a:latin typeface="Carlito"/>
                <a:cs typeface="Carlito"/>
              </a:rPr>
              <a:t>obornika/ha</a:t>
            </a:r>
            <a:endParaRPr dirty="0">
              <a:latin typeface="Carlito"/>
              <a:cs typeface="Carlito"/>
            </a:endParaRPr>
          </a:p>
        </p:txBody>
      </p:sp>
      <p:pic>
        <p:nvPicPr>
          <p:cNvPr id="11" name="object 22">
            <a:extLst>
              <a:ext uri="{FF2B5EF4-FFF2-40B4-BE49-F238E27FC236}">
                <a16:creationId xmlns:a16="http://schemas.microsoft.com/office/drawing/2014/main" id="{3ED994C8-77DD-402A-998E-AD421720173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8523" y="5413317"/>
            <a:ext cx="594953" cy="64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14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00FBDE55-7D59-42A6-9929-515BFD28206A}"/>
              </a:ext>
            </a:extLst>
          </p:cNvPr>
          <p:cNvSpPr txBox="1"/>
          <p:nvPr/>
        </p:nvSpPr>
        <p:spPr>
          <a:xfrm>
            <a:off x="2217877" y="1235309"/>
            <a:ext cx="8701934" cy="43216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marR="5080" indent="-169545" algn="just">
              <a:spcBef>
                <a:spcPts val="100"/>
              </a:spcBef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międzyplon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dostosować</a:t>
            </a:r>
            <a:r>
              <a:rPr sz="20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gorczyca</a:t>
            </a:r>
            <a:r>
              <a:rPr sz="20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facelia</a:t>
            </a:r>
            <a:r>
              <a:rPr sz="20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uniwersalnymi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międzyplonami,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słabe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4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podatne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suszę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nadają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facelia,</a:t>
            </a:r>
            <a:r>
              <a:rPr sz="20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seradela,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łubiny,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żyto,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natomiast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groch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bobik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zalecane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glebach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zwięzłych</a:t>
            </a:r>
            <a:endParaRPr sz="2000" dirty="0">
              <a:latin typeface="Carlito"/>
              <a:cs typeface="Carlito"/>
            </a:endParaRPr>
          </a:p>
          <a:p>
            <a:pPr marL="182245" indent="-169545" algn="just"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2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wybierać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gatunków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międzyplonów,</a:t>
            </a:r>
            <a:r>
              <a:rPr sz="2000" spc="27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które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spokrewnione</a:t>
            </a:r>
            <a:r>
              <a:rPr sz="2000" spc="2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endParaRPr sz="2000" dirty="0">
              <a:latin typeface="Carlito"/>
              <a:cs typeface="Carlito"/>
            </a:endParaRPr>
          </a:p>
          <a:p>
            <a:pPr marL="184150" marR="5715" algn="just">
              <a:spcBef>
                <a:spcPts val="16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roślinami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uprawianymi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plonie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głównym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gorczycy</a:t>
            </a:r>
            <a:r>
              <a:rPr sz="20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stosuje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przy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uprawie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rzepaku</a:t>
            </a:r>
            <a:endParaRPr sz="2000" dirty="0">
              <a:latin typeface="Carlito"/>
              <a:cs typeface="Carlito"/>
            </a:endParaRPr>
          </a:p>
          <a:p>
            <a:pPr marL="182245" marR="5715" indent="-169545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ograniczają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parowanie,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spowalniają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mineralizację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próchnicy,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hamują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rozwój 	chwastów</a:t>
            </a:r>
            <a:endParaRPr sz="2000" dirty="0">
              <a:latin typeface="Carlito"/>
              <a:cs typeface="Carlito"/>
            </a:endParaRPr>
          </a:p>
          <a:p>
            <a:pPr marL="182245" marR="5715" indent="-169545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międzyplon</a:t>
            </a:r>
            <a:r>
              <a:rPr sz="2000" spc="43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wysiany</a:t>
            </a:r>
            <a:r>
              <a:rPr sz="20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przed</a:t>
            </a:r>
            <a:r>
              <a:rPr sz="2000" spc="43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zlikwidowaniem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samosiewów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z="20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spowodować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rozwój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chorób,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kiły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samosiewach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rzepaku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spcBef>
                <a:spcPts val="44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facelia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wspomaga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rozwój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pożytecznych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grzybów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Trichoderma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rzodkiew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oleista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owies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ograniczają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populacje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niebezpiecznych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dla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roślin</a:t>
            </a:r>
            <a:endParaRPr sz="2000" dirty="0">
              <a:latin typeface="Carlito"/>
              <a:cs typeface="Carlito"/>
            </a:endParaRPr>
          </a:p>
          <a:p>
            <a:pPr marL="184150" algn="just"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okopowych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nicieni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23">
            <a:extLst>
              <a:ext uri="{FF2B5EF4-FFF2-40B4-BE49-F238E27FC236}">
                <a16:creationId xmlns:a16="http://schemas.microsoft.com/office/drawing/2014/main" id="{5BD6184A-A066-45E7-A615-73D62B290286}"/>
              </a:ext>
            </a:extLst>
          </p:cNvPr>
          <p:cNvGrpSpPr/>
          <p:nvPr/>
        </p:nvGrpSpPr>
        <p:grpSpPr>
          <a:xfrm>
            <a:off x="1272189" y="3161207"/>
            <a:ext cx="571500" cy="469900"/>
            <a:chOff x="862831" y="7452807"/>
            <a:chExt cx="571500" cy="469900"/>
          </a:xfrm>
        </p:grpSpPr>
        <p:sp>
          <p:nvSpPr>
            <p:cNvPr id="4" name="object 24">
              <a:extLst>
                <a:ext uri="{FF2B5EF4-FFF2-40B4-BE49-F238E27FC236}">
                  <a16:creationId xmlns:a16="http://schemas.microsoft.com/office/drawing/2014/main" id="{4B134DEF-DAD3-4C6E-86CC-7623CB6CB156}"/>
                </a:ext>
              </a:extLst>
            </p:cNvPr>
            <p:cNvSpPr/>
            <p:nvPr/>
          </p:nvSpPr>
          <p:spPr>
            <a:xfrm>
              <a:off x="871260" y="75312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544016" y="136316"/>
                  </a:moveTo>
                  <a:lnTo>
                    <a:pt x="542428" y="120434"/>
                  </a:lnTo>
                  <a:lnTo>
                    <a:pt x="535130" y="106864"/>
                  </a:lnTo>
                  <a:lnTo>
                    <a:pt x="523280" y="97022"/>
                  </a:lnTo>
                  <a:lnTo>
                    <a:pt x="504181" y="92119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1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0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3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7"/>
                  </a:ln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27692" y="361669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5">
              <a:extLst>
                <a:ext uri="{FF2B5EF4-FFF2-40B4-BE49-F238E27FC236}">
                  <a16:creationId xmlns:a16="http://schemas.microsoft.com/office/drawing/2014/main" id="{112E2F05-FE01-425E-B4AC-0C08AAC1673E}"/>
                </a:ext>
              </a:extLst>
            </p:cNvPr>
            <p:cNvSpPr/>
            <p:nvPr/>
          </p:nvSpPr>
          <p:spPr>
            <a:xfrm>
              <a:off x="871260" y="75312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82671" y="337547"/>
                  </a:move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27692" y="361669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lnTo>
                    <a:pt x="542428" y="120434"/>
                  </a:lnTo>
                  <a:lnTo>
                    <a:pt x="508033" y="92324"/>
                  </a:lnTo>
                  <a:lnTo>
                    <a:pt x="504181" y="92119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9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0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1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3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7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6">
              <a:extLst>
                <a:ext uri="{FF2B5EF4-FFF2-40B4-BE49-F238E27FC236}">
                  <a16:creationId xmlns:a16="http://schemas.microsoft.com/office/drawing/2014/main" id="{2618EC54-9ECB-47A3-BB72-A095FCC8F6D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1121" y="7717145"/>
              <a:ext cx="142636" cy="157128"/>
            </a:xfrm>
            <a:prstGeom prst="rect">
              <a:avLst/>
            </a:prstGeom>
          </p:spPr>
        </p:pic>
        <p:pic>
          <p:nvPicPr>
            <p:cNvPr id="7" name="object 27">
              <a:extLst>
                <a:ext uri="{FF2B5EF4-FFF2-40B4-BE49-F238E27FC236}">
                  <a16:creationId xmlns:a16="http://schemas.microsoft.com/office/drawing/2014/main" id="{8361A190-9CCE-42A4-91AC-AF4088D2880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1121" y="7452807"/>
              <a:ext cx="142636" cy="15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61556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B4ED191B-66DC-44F7-83B0-3FC0A1BCD678}"/>
              </a:ext>
            </a:extLst>
          </p:cNvPr>
          <p:cNvSpPr txBox="1"/>
          <p:nvPr/>
        </p:nvSpPr>
        <p:spPr>
          <a:xfrm>
            <a:off x="2608729" y="600569"/>
            <a:ext cx="4778188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19910" algn="ctr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niekonwencjonalne</a:t>
            </a:r>
            <a:endParaRPr sz="2000" dirty="0">
              <a:latin typeface="Carlito"/>
              <a:cs typeface="Carlito"/>
            </a:endParaRPr>
          </a:p>
          <a:p>
            <a:pPr marL="1816100" algn="ctr">
              <a:lnSpc>
                <a:spcPct val="100000"/>
              </a:lnSpc>
            </a:pPr>
            <a:r>
              <a:rPr sz="2000" b="1" dirty="0" err="1">
                <a:solidFill>
                  <a:srgbClr val="4471C4"/>
                </a:solidFill>
                <a:latin typeface="Carlito"/>
                <a:cs typeface="Carlito"/>
              </a:rPr>
              <a:t>osady</a:t>
            </a:r>
            <a:r>
              <a:rPr sz="2000" b="1" spc="-4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 err="1">
                <a:solidFill>
                  <a:srgbClr val="4471C4"/>
                </a:solidFill>
                <a:latin typeface="Carlito"/>
                <a:cs typeface="Carlito"/>
              </a:rPr>
              <a:t>ściekowe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3C57E75D-72D9-4427-A718-0A36C8F05181}"/>
              </a:ext>
            </a:extLst>
          </p:cNvPr>
          <p:cNvSpPr txBox="1"/>
          <p:nvPr/>
        </p:nvSpPr>
        <p:spPr>
          <a:xfrm>
            <a:off x="862002" y="1185191"/>
            <a:ext cx="4418210" cy="148694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95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osadu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ściekowego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7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6,5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4,5</a:t>
            </a: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FE4DEF2F-3E57-48B9-8E8F-A67BC3FA3CDF}"/>
              </a:ext>
            </a:extLst>
          </p:cNvPr>
          <p:cNvSpPr txBox="1"/>
          <p:nvPr/>
        </p:nvSpPr>
        <p:spPr>
          <a:xfrm>
            <a:off x="862002" y="2789280"/>
            <a:ext cx="4516822" cy="1487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tonie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znajduje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10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5-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50 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2-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40 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76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7645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2-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40 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A3940401-0D1D-4704-B4F9-CD7B1FC1567A}"/>
              </a:ext>
            </a:extLst>
          </p:cNvPr>
          <p:cNvSpPr txBox="1"/>
          <p:nvPr/>
        </p:nvSpPr>
        <p:spPr>
          <a:xfrm>
            <a:off x="5871090" y="1382413"/>
            <a:ext cx="5458908" cy="1333442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0480" rIns="0" bIns="0" rtlCol="0">
            <a:spAutoFit/>
          </a:bodyPr>
          <a:lstStyle/>
          <a:p>
            <a:pPr marL="99695" marR="90170" algn="ctr">
              <a:lnSpc>
                <a:spcPct val="107000"/>
              </a:lnSpc>
              <a:spcBef>
                <a:spcPts val="240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biologicznego</a:t>
            </a:r>
            <a:r>
              <a:rPr sz="2000" b="1" spc="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000" b="1" spc="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mechanicznego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oczyszczania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ścieków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komunalnych,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stabilizowany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 za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pomocą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wapna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palonego,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wysokiej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temperatury,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kompostowania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i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fermentacji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6" name="object 17">
            <a:extLst>
              <a:ext uri="{FF2B5EF4-FFF2-40B4-BE49-F238E27FC236}">
                <a16:creationId xmlns:a16="http://schemas.microsoft.com/office/drawing/2014/main" id="{F668AFE6-92FD-4252-9276-69769B32BC1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46270" y="2925558"/>
            <a:ext cx="5908548" cy="3161538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D67AAFCD-53B6-4A01-9F61-DBEF8DD814DE}"/>
              </a:ext>
            </a:extLst>
          </p:cNvPr>
          <p:cNvSpPr/>
          <p:nvPr/>
        </p:nvSpPr>
        <p:spPr>
          <a:xfrm>
            <a:off x="-153895" y="4932934"/>
            <a:ext cx="6096000" cy="11541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85240" algn="ctr">
              <a:lnSpc>
                <a:spcPct val="100000"/>
              </a:lnSpc>
              <a:spcBef>
                <a:spcPts val="700"/>
              </a:spcBef>
            </a:pP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nawóz</a:t>
            </a:r>
            <a:r>
              <a:rPr lang="pl-PL" sz="16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gotowy</a:t>
            </a:r>
            <a:r>
              <a:rPr lang="pl-PL" sz="16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z="1600" b="1" spc="-10" dirty="0">
                <a:solidFill>
                  <a:srgbClr val="404040"/>
                </a:solidFill>
                <a:latin typeface="Carlito"/>
                <a:cs typeface="Carlito"/>
              </a:rPr>
              <a:t> sprzedaży</a:t>
            </a:r>
            <a:r>
              <a:rPr lang="pl-PL" sz="16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lang="pl-PL" sz="16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bezpieczny</a:t>
            </a:r>
            <a:r>
              <a:rPr lang="pl-PL" sz="16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lang="pl-PL" sz="16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względem</a:t>
            </a:r>
            <a:r>
              <a:rPr lang="pl-PL" sz="1600" b="1" spc="-10" dirty="0">
                <a:solidFill>
                  <a:srgbClr val="404040"/>
                </a:solidFill>
                <a:latin typeface="Carlito"/>
                <a:cs typeface="Carlito"/>
              </a:rPr>
              <a:t> sanitarnym,</a:t>
            </a:r>
            <a:endParaRPr lang="pl-PL" sz="1600" dirty="0">
              <a:latin typeface="Carlito"/>
              <a:cs typeface="Carlito"/>
            </a:endParaRPr>
          </a:p>
          <a:p>
            <a:pPr marL="1287780" algn="ctr">
              <a:lnSpc>
                <a:spcPct val="100000"/>
              </a:lnSpc>
              <a:spcBef>
                <a:spcPts val="600"/>
              </a:spcBef>
            </a:pPr>
            <a:r>
              <a:rPr lang="pl-PL" sz="1600" b="1" spc="-10" dirty="0">
                <a:solidFill>
                  <a:srgbClr val="404040"/>
                </a:solidFill>
                <a:latin typeface="Carlito"/>
                <a:cs typeface="Carlito"/>
              </a:rPr>
              <a:t>odwodniony,</a:t>
            </a:r>
            <a:r>
              <a:rPr lang="pl-PL" sz="16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praktycznie</a:t>
            </a:r>
            <a:r>
              <a:rPr lang="pl-PL" sz="16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bezzapachowy</a:t>
            </a:r>
            <a:r>
              <a:rPr lang="pl-PL" sz="1600" b="1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i ma</a:t>
            </a:r>
            <a:r>
              <a:rPr lang="pl-PL" sz="16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dirty="0">
                <a:solidFill>
                  <a:srgbClr val="404040"/>
                </a:solidFill>
                <a:latin typeface="Carlito"/>
                <a:cs typeface="Carlito"/>
              </a:rPr>
              <a:t>zasadowe</a:t>
            </a:r>
            <a:r>
              <a:rPr lang="pl-PL" sz="16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600" b="1" spc="-25" dirty="0" err="1">
                <a:solidFill>
                  <a:srgbClr val="404040"/>
                </a:solidFill>
                <a:latin typeface="Carlito"/>
                <a:cs typeface="Carlito"/>
              </a:rPr>
              <a:t>pH</a:t>
            </a:r>
            <a:endParaRPr lang="pl-PL" sz="1600" dirty="0">
              <a:latin typeface="Carlito"/>
              <a:cs typeface="Carlito"/>
            </a:endParaRPr>
          </a:p>
        </p:txBody>
      </p:sp>
      <p:pic>
        <p:nvPicPr>
          <p:cNvPr id="8" name="object 10">
            <a:extLst>
              <a:ext uri="{FF2B5EF4-FFF2-40B4-BE49-F238E27FC236}">
                <a16:creationId xmlns:a16="http://schemas.microsoft.com/office/drawing/2014/main" id="{FBC0F7CF-4690-4BB4-8982-09098DE6AF3C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2002" y="5190490"/>
            <a:ext cx="595577" cy="64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93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6">
            <a:extLst>
              <a:ext uri="{FF2B5EF4-FFF2-40B4-BE49-F238E27FC236}">
                <a16:creationId xmlns:a16="http://schemas.microsoft.com/office/drawing/2014/main" id="{BD203905-05BC-47E6-B2AF-8A6FDBAD88A6}"/>
              </a:ext>
            </a:extLst>
          </p:cNvPr>
          <p:cNvSpPr txBox="1"/>
          <p:nvPr/>
        </p:nvSpPr>
        <p:spPr>
          <a:xfrm>
            <a:off x="1390919" y="1543419"/>
            <a:ext cx="8541975" cy="370614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469390" marR="5080" indent="-169545">
              <a:buFont typeface="Arial"/>
              <a:buChar char="•"/>
              <a:tabLst>
                <a:tab pos="1471295" algn="l"/>
              </a:tabLst>
            </a:pP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zaleca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stosowanie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roku,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ewentualnie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6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dwa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9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masy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trzy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 err="1">
                <a:solidFill>
                  <a:srgbClr val="404040"/>
                </a:solidFill>
                <a:latin typeface="Carlito"/>
                <a:cs typeface="Carlito"/>
              </a:rPr>
              <a:t>lata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endParaRPr sz="2000" dirty="0">
              <a:latin typeface="Carlito"/>
              <a:cs typeface="Carlito"/>
            </a:endParaRPr>
          </a:p>
          <a:p>
            <a:pPr marL="1469390" marR="5080" indent="-169545">
              <a:spcBef>
                <a:spcPts val="160"/>
              </a:spcBef>
              <a:buFont typeface="Arial"/>
              <a:buChar char="•"/>
              <a:tabLst>
                <a:tab pos="147129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przekazany</a:t>
            </a:r>
            <a:r>
              <a:rPr sz="20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osad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niezwłocznie</a:t>
            </a:r>
            <a:r>
              <a:rPr sz="20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rozprowadzić</a:t>
            </a:r>
            <a:r>
              <a:rPr sz="20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powierzchni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pola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zmieszać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wierzchnią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warstwą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endParaRPr sz="2000" dirty="0">
              <a:latin typeface="Carlito"/>
              <a:cs typeface="Carlito"/>
            </a:endParaRPr>
          </a:p>
          <a:p>
            <a:pPr marL="1469390" marR="5080" indent="-169545">
              <a:spcBef>
                <a:spcPts val="5"/>
              </a:spcBef>
              <a:buFont typeface="Arial"/>
              <a:buChar char="•"/>
              <a:tabLst>
                <a:tab pos="147129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korzystanie wpływa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uprawne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suchych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latach,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względu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swoją 	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higroskopijność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endParaRPr sz="2000" dirty="0">
              <a:latin typeface="Carlito"/>
              <a:cs typeface="Carlito"/>
            </a:endParaRPr>
          </a:p>
          <a:p>
            <a:pPr marL="1469390" indent="-169545">
              <a:spcBef>
                <a:spcPts val="440"/>
              </a:spcBef>
              <a:buFont typeface="Arial"/>
              <a:buChar char="•"/>
              <a:tabLst>
                <a:tab pos="146939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zawsze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ustalić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dawkę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podstawie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informacji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producenta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endParaRPr sz="2000" dirty="0">
              <a:latin typeface="Carlito"/>
              <a:cs typeface="Carlito"/>
            </a:endParaRPr>
          </a:p>
          <a:p>
            <a:pPr marL="1469390" indent="-169545">
              <a:spcBef>
                <a:spcPts val="600"/>
              </a:spcBef>
              <a:buFont typeface="Arial"/>
              <a:buChar char="•"/>
              <a:tabLst>
                <a:tab pos="146939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stosowany</a:t>
            </a:r>
            <a:r>
              <a:rPr sz="20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pobliżu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zabudowań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 err="1">
                <a:solidFill>
                  <a:srgbClr val="404040"/>
                </a:solidFill>
                <a:latin typeface="Carlito"/>
                <a:cs typeface="Carlito"/>
              </a:rPr>
              <a:t>wód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endParaRPr sz="2000" dirty="0">
              <a:latin typeface="Carlito"/>
              <a:cs typeface="Carlito"/>
            </a:endParaRPr>
          </a:p>
          <a:p>
            <a:pPr marL="1469390" indent="-169545">
              <a:spcBef>
                <a:spcPts val="600"/>
              </a:spcBef>
              <a:buFont typeface="Arial"/>
              <a:buChar char="•"/>
              <a:tabLst>
                <a:tab pos="146939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obrót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osadem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terenie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województwa,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którym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powstał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1">
            <a:extLst>
              <a:ext uri="{FF2B5EF4-FFF2-40B4-BE49-F238E27FC236}">
                <a16:creationId xmlns:a16="http://schemas.microsoft.com/office/drawing/2014/main" id="{3C6CA795-F278-4A33-863E-7F615898821F}"/>
              </a:ext>
            </a:extLst>
          </p:cNvPr>
          <p:cNvGrpSpPr/>
          <p:nvPr/>
        </p:nvGrpSpPr>
        <p:grpSpPr>
          <a:xfrm>
            <a:off x="1741372" y="3132153"/>
            <a:ext cx="571500" cy="469900"/>
            <a:chOff x="862831" y="8055549"/>
            <a:chExt cx="571500" cy="469900"/>
          </a:xfrm>
        </p:grpSpPr>
        <p:sp>
          <p:nvSpPr>
            <p:cNvPr id="4" name="object 12">
              <a:extLst>
                <a:ext uri="{FF2B5EF4-FFF2-40B4-BE49-F238E27FC236}">
                  <a16:creationId xmlns:a16="http://schemas.microsoft.com/office/drawing/2014/main" id="{0B91D141-A4A0-4DF9-ABF0-BF899AF87D53}"/>
                </a:ext>
              </a:extLst>
            </p:cNvPr>
            <p:cNvSpPr/>
            <p:nvPr/>
          </p:nvSpPr>
          <p:spPr>
            <a:xfrm>
              <a:off x="871260" y="8133990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544016" y="136316"/>
                  </a:moveTo>
                  <a:lnTo>
                    <a:pt x="523280" y="97022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1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7"/>
                  </a:lnTo>
                  <a:lnTo>
                    <a:pt x="71957" y="329455"/>
                  </a:lnTo>
                  <a:lnTo>
                    <a:pt x="60663" y="322527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3">
              <a:extLst>
                <a:ext uri="{FF2B5EF4-FFF2-40B4-BE49-F238E27FC236}">
                  <a16:creationId xmlns:a16="http://schemas.microsoft.com/office/drawing/2014/main" id="{06C8F083-7FDE-40F0-922A-049A3475EF2A}"/>
                </a:ext>
              </a:extLst>
            </p:cNvPr>
            <p:cNvSpPr/>
            <p:nvPr/>
          </p:nvSpPr>
          <p:spPr>
            <a:xfrm>
              <a:off x="871260" y="8133990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82671" y="337547"/>
                  </a:moveTo>
                  <a:lnTo>
                    <a:pt x="47913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lnTo>
                    <a:pt x="542428" y="120434"/>
                  </a:lnTo>
                  <a:lnTo>
                    <a:pt x="508033" y="92324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9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1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7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14">
              <a:extLst>
                <a:ext uri="{FF2B5EF4-FFF2-40B4-BE49-F238E27FC236}">
                  <a16:creationId xmlns:a16="http://schemas.microsoft.com/office/drawing/2014/main" id="{0D9BF19E-87FE-481F-AC8C-045E63FE1E0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1121" y="8319887"/>
              <a:ext cx="142636" cy="157128"/>
            </a:xfrm>
            <a:prstGeom prst="rect">
              <a:avLst/>
            </a:prstGeom>
          </p:spPr>
        </p:pic>
        <p:pic>
          <p:nvPicPr>
            <p:cNvPr id="7" name="object 15">
              <a:extLst>
                <a:ext uri="{FF2B5EF4-FFF2-40B4-BE49-F238E27FC236}">
                  <a16:creationId xmlns:a16="http://schemas.microsoft.com/office/drawing/2014/main" id="{F99B0039-87AA-48E9-875E-87DCDD94BBC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1121" y="8055549"/>
              <a:ext cx="142636" cy="1571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03589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12B5A25E-3979-4BA0-B7B1-068FEA454A41}"/>
              </a:ext>
            </a:extLst>
          </p:cNvPr>
          <p:cNvSpPr txBox="1"/>
          <p:nvPr/>
        </p:nvSpPr>
        <p:spPr>
          <a:xfrm>
            <a:off x="1345462" y="1410945"/>
            <a:ext cx="5312059" cy="2564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30480">
              <a:lnSpc>
                <a:spcPct val="15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Zasobność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składniki</a:t>
            </a:r>
            <a:r>
              <a:rPr sz="20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zależna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substratów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(ich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rodzaju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proporcji),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średnio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poferment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sz="2000" spc="-37" baseline="25641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endParaRPr lang="pl-PL" sz="2000" spc="-25" dirty="0">
              <a:solidFill>
                <a:srgbClr val="404040"/>
              </a:solidFill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700"/>
              </a:spcBef>
              <a:buFont typeface="Arial"/>
              <a:buChar char="•"/>
              <a:tabLst>
                <a:tab pos="209550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4,5-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lang="pt-BR"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t-BR"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lang="pt-BR" sz="2000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2-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2,5 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t-BR"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lang="pt-BR" sz="2000" baseline="-21367" dirty="0">
              <a:latin typeface="Carlito"/>
              <a:cs typeface="Carlito"/>
            </a:endParaRPr>
          </a:p>
          <a:p>
            <a:pPr marL="209550" indent="-17145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09550" algn="l"/>
              </a:tabLst>
            </a:pPr>
            <a:r>
              <a:rPr lang="pt-BR" sz="2000" spc="-10" dirty="0">
                <a:solidFill>
                  <a:srgbClr val="404040"/>
                </a:solidFill>
                <a:latin typeface="Carlito"/>
                <a:cs typeface="Carlito"/>
              </a:rPr>
              <a:t>5-</a:t>
            </a:r>
            <a:r>
              <a:rPr lang="pt-BR" sz="2000" dirty="0">
                <a:solidFill>
                  <a:srgbClr val="404040"/>
                </a:solidFill>
                <a:latin typeface="Carlito"/>
                <a:cs typeface="Carlito"/>
              </a:rPr>
              <a:t>5,5 kg</a:t>
            </a:r>
            <a:r>
              <a:rPr lang="pt-BR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lang="pt-BR"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lang="pt-BR"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lang="pt-BR" sz="2000" dirty="0">
              <a:latin typeface="Carlito"/>
              <a:cs typeface="Carlito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D06CF1F4-1590-4C5E-B256-B3C2C6A815FF}"/>
              </a:ext>
            </a:extLst>
          </p:cNvPr>
          <p:cNvSpPr txBox="1"/>
          <p:nvPr/>
        </p:nvSpPr>
        <p:spPr>
          <a:xfrm>
            <a:off x="2841812" y="4394131"/>
            <a:ext cx="8148917" cy="147476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najczęściej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poferment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produkowany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kiszonki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kukurydzy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gnojowicy,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ale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substratami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bywają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też</a:t>
            </a:r>
            <a:r>
              <a:rPr sz="2000" b="1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kiszonki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zbóż,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odpady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przetwórstwa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zbóż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 rzepaku,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obornik,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odpady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 przetwórstwa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mięsnego,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wywar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gorzelniany, serwatka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091B434A-EAE7-4FF4-AD95-CC8FB89B1143}"/>
              </a:ext>
            </a:extLst>
          </p:cNvPr>
          <p:cNvSpPr txBox="1"/>
          <p:nvPr/>
        </p:nvSpPr>
        <p:spPr>
          <a:xfrm>
            <a:off x="6795247" y="1652777"/>
            <a:ext cx="4270830" cy="670055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jako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uboczny</a:t>
            </a:r>
            <a:endParaRPr sz="200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fermentacji</a:t>
            </a:r>
            <a:r>
              <a:rPr sz="2000" b="1" spc="-4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substratów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biogazowni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35F4747E-B895-4F7E-8347-7D130147F50C}"/>
              </a:ext>
            </a:extLst>
          </p:cNvPr>
          <p:cNvSpPr txBox="1"/>
          <p:nvPr/>
        </p:nvSpPr>
        <p:spPr>
          <a:xfrm>
            <a:off x="4547914" y="717115"/>
            <a:ext cx="3376885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6845" marR="5080" indent="-14478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niekonwencjonalne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poferment</a:t>
            </a:r>
            <a:r>
              <a:rPr sz="2000" b="1" spc="-5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z</a:t>
            </a:r>
            <a:r>
              <a:rPr sz="2000" b="1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biogazowni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7" name="object 19">
            <a:extLst>
              <a:ext uri="{FF2B5EF4-FFF2-40B4-BE49-F238E27FC236}">
                <a16:creationId xmlns:a16="http://schemas.microsoft.com/office/drawing/2014/main" id="{C91D371F-3023-471E-BCCA-CC4B0D70CC9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0048" y="4682641"/>
            <a:ext cx="595595" cy="64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9144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54E01733-E969-4DD2-B112-CC264C8040CA}"/>
              </a:ext>
            </a:extLst>
          </p:cNvPr>
          <p:cNvSpPr txBox="1"/>
          <p:nvPr/>
        </p:nvSpPr>
        <p:spPr>
          <a:xfrm>
            <a:off x="1903001" y="607726"/>
            <a:ext cx="9108140" cy="2564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045" marR="68580" indent="-169545" algn="just">
              <a:spcBef>
                <a:spcPts val="100"/>
              </a:spcBef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biogazownie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mają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zwykle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własne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zalecenia odnośnie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dawki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pofermentu, przy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czym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zwykle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średnio</a:t>
            </a:r>
            <a:r>
              <a:rPr sz="2000" spc="43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20-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30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3.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ozime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30-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40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3.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lang="pl-PL"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rośliny 	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jare</a:t>
            </a:r>
            <a:endParaRPr sz="2000" dirty="0">
              <a:latin typeface="Carlito"/>
              <a:cs typeface="Carlito"/>
            </a:endParaRPr>
          </a:p>
          <a:p>
            <a:pPr marL="233045" marR="68580" indent="-169545" algn="just"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aplikacja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odbywa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tak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przypadku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gnojowicy,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pomocy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wozu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asenizacyjnego,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najlepiej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wężami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wleczonymi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aplikatorem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doglebowym</a:t>
            </a:r>
            <a:endParaRPr sz="2000" dirty="0">
              <a:latin typeface="Carlito"/>
              <a:cs typeface="Carlito"/>
            </a:endParaRPr>
          </a:p>
          <a:p>
            <a:pPr marL="233045" indent="-169545" algn="just">
              <a:spcBef>
                <a:spcPts val="600"/>
              </a:spcBef>
              <a:buFont typeface="Arial"/>
              <a:buChar char="•"/>
              <a:tabLst>
                <a:tab pos="2330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skład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zbliżony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gnojowicy,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ale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nieprzyjemnego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zapachu</a:t>
            </a:r>
            <a:endParaRPr sz="2000" dirty="0">
              <a:latin typeface="Carlito"/>
              <a:cs typeface="Carlito"/>
            </a:endParaRPr>
          </a:p>
          <a:p>
            <a:pPr marL="233045" marR="68580" indent="-169545" algn="just"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stronie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biogazowni</a:t>
            </a:r>
            <a:r>
              <a:rPr sz="20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jako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producenta</a:t>
            </a:r>
            <a:r>
              <a:rPr sz="20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przygotowanie</a:t>
            </a:r>
            <a:r>
              <a:rPr sz="20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właściwych 	dokumentów,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aby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rolnik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stosujący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poferment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działał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zgodnie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prawem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6">
            <a:extLst>
              <a:ext uri="{FF2B5EF4-FFF2-40B4-BE49-F238E27FC236}">
                <a16:creationId xmlns:a16="http://schemas.microsoft.com/office/drawing/2014/main" id="{B90BB140-61E4-4639-82AA-D4D689ADB09F}"/>
              </a:ext>
            </a:extLst>
          </p:cNvPr>
          <p:cNvSpPr txBox="1"/>
          <p:nvPr/>
        </p:nvSpPr>
        <p:spPr>
          <a:xfrm>
            <a:off x="1970460" y="3258322"/>
            <a:ext cx="8704282" cy="116698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rolnicy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współpracujący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biogazownią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mogą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dostawać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poferment w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rozliczeniu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ceny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wąchają</a:t>
            </a:r>
            <a:r>
              <a:rPr sz="20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kilku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kilkunastu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złotych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metr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sześcienny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(bez</a:t>
            </a:r>
            <a:r>
              <a:rPr sz="20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kosztów</a:t>
            </a:r>
            <a:endParaRPr sz="2000" dirty="0">
              <a:latin typeface="Carlito"/>
              <a:cs typeface="Carlito"/>
            </a:endParaRPr>
          </a:p>
          <a:p>
            <a:pPr marL="184150">
              <a:spcBef>
                <a:spcPts val="600"/>
              </a:spcBef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transportu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aplikacji)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4" name="object 20">
            <a:extLst>
              <a:ext uri="{FF2B5EF4-FFF2-40B4-BE49-F238E27FC236}">
                <a16:creationId xmlns:a16="http://schemas.microsoft.com/office/drawing/2014/main" id="{80B26B03-1FFA-4703-93A9-892550496F29}"/>
              </a:ext>
            </a:extLst>
          </p:cNvPr>
          <p:cNvGrpSpPr/>
          <p:nvPr/>
        </p:nvGrpSpPr>
        <p:grpSpPr>
          <a:xfrm>
            <a:off x="1180859" y="1532492"/>
            <a:ext cx="572135" cy="470534"/>
            <a:chOff x="827081" y="4634279"/>
            <a:chExt cx="572135" cy="470534"/>
          </a:xfrm>
        </p:grpSpPr>
        <p:sp>
          <p:nvSpPr>
            <p:cNvPr id="5" name="object 21">
              <a:extLst>
                <a:ext uri="{FF2B5EF4-FFF2-40B4-BE49-F238E27FC236}">
                  <a16:creationId xmlns:a16="http://schemas.microsoft.com/office/drawing/2014/main" id="{E9C34DA2-4925-48A8-817F-BAE327237B36}"/>
                </a:ext>
              </a:extLst>
            </p:cNvPr>
            <p:cNvSpPr/>
            <p:nvPr/>
          </p:nvSpPr>
          <p:spPr>
            <a:xfrm>
              <a:off x="835519" y="4712805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39">
                  <a:moveTo>
                    <a:pt x="544603" y="136463"/>
                  </a:moveTo>
                  <a:lnTo>
                    <a:pt x="523844" y="97126"/>
                  </a:lnTo>
                  <a:lnTo>
                    <a:pt x="260631" y="92219"/>
                  </a:lnTo>
                  <a:lnTo>
                    <a:pt x="323285" y="77596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51800" y="139681"/>
                  </a:lnTo>
                  <a:lnTo>
                    <a:pt x="55283" y="136860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303378" y="15087"/>
                  </a:lnTo>
                  <a:lnTo>
                    <a:pt x="313527" y="14866"/>
                  </a:lnTo>
                  <a:lnTo>
                    <a:pt x="322656" y="18434"/>
                  </a:lnTo>
                  <a:lnTo>
                    <a:pt x="329781" y="25169"/>
                  </a:lnTo>
                  <a:lnTo>
                    <a:pt x="333917" y="34449"/>
                  </a:lnTo>
                  <a:lnTo>
                    <a:pt x="335809" y="42888"/>
                  </a:lnTo>
                  <a:lnTo>
                    <a:pt x="333471" y="51543"/>
                  </a:lnTo>
                  <a:lnTo>
                    <a:pt x="323938" y="61694"/>
                  </a:lnTo>
                  <a:lnTo>
                    <a:pt x="319057" y="64383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10" y="133437"/>
                  </a:lnTo>
                  <a:lnTo>
                    <a:pt x="527516" y="143590"/>
                  </a:lnTo>
                  <a:lnTo>
                    <a:pt x="521559" y="151351"/>
                  </a:lnTo>
                  <a:lnTo>
                    <a:pt x="513205" y="156446"/>
                  </a:lnTo>
                  <a:lnTo>
                    <a:pt x="503242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0994" y="311353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15652" y="358856"/>
                  </a:lnTo>
                  <a:lnTo>
                    <a:pt x="82761" y="337911"/>
                  </a:lnTo>
                  <a:lnTo>
                    <a:pt x="72034" y="329811"/>
                  </a:lnTo>
                  <a:lnTo>
                    <a:pt x="60728" y="322875"/>
                  </a:lnTo>
                  <a:lnTo>
                    <a:pt x="47964" y="318032"/>
                  </a:lnTo>
                  <a:lnTo>
                    <a:pt x="32864" y="316211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7FB65821-E46E-4F8E-8181-C2E2EA2FDFFF}"/>
                </a:ext>
              </a:extLst>
            </p:cNvPr>
            <p:cNvSpPr/>
            <p:nvPr/>
          </p:nvSpPr>
          <p:spPr>
            <a:xfrm>
              <a:off x="835519" y="4712805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39">
                  <a:moveTo>
                    <a:pt x="82761" y="337911"/>
                  </a:moveTo>
                  <a:lnTo>
                    <a:pt x="47964" y="318032"/>
                  </a:lnTo>
                  <a:lnTo>
                    <a:pt x="0" y="316211"/>
                  </a:lnTo>
                  <a:lnTo>
                    <a:pt x="0" y="330677"/>
                  </a:lnTo>
                  <a:lnTo>
                    <a:pt x="32843" y="330677"/>
                  </a:lnTo>
                  <a:lnTo>
                    <a:pt x="44599" y="332125"/>
                  </a:lnTo>
                  <a:lnTo>
                    <a:pt x="54768" y="336090"/>
                  </a:lnTo>
                  <a:lnTo>
                    <a:pt x="64231" y="342009"/>
                  </a:lnTo>
                  <a:lnTo>
                    <a:pt x="73866" y="349315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03336" y="380903"/>
                  </a:lnTo>
                  <a:lnTo>
                    <a:pt x="317252" y="373529"/>
                  </a:lnTo>
                  <a:lnTo>
                    <a:pt x="328046" y="362059"/>
                  </a:lnTo>
                  <a:lnTo>
                    <a:pt x="334652" y="347302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6854" y="256403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81665" y="18015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lnTo>
                    <a:pt x="543014" y="120564"/>
                  </a:lnTo>
                  <a:lnTo>
                    <a:pt x="508581" y="92424"/>
                  </a:lnTo>
                  <a:lnTo>
                    <a:pt x="260631" y="92219"/>
                  </a:lnTo>
                  <a:lnTo>
                    <a:pt x="260582" y="92074"/>
                  </a:lnTo>
                  <a:lnTo>
                    <a:pt x="316249" y="79681"/>
                  </a:lnTo>
                  <a:lnTo>
                    <a:pt x="347786" y="50415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2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1"/>
                  </a:lnTo>
                  <a:lnTo>
                    <a:pt x="49553" y="139681"/>
                  </a:lnTo>
                  <a:lnTo>
                    <a:pt x="51800" y="139681"/>
                  </a:lnTo>
                  <a:lnTo>
                    <a:pt x="53921" y="138645"/>
                  </a:lnTo>
                  <a:lnTo>
                    <a:pt x="55283" y="136860"/>
                  </a:lnTo>
                  <a:lnTo>
                    <a:pt x="111166" y="64021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125881" y="54617"/>
                  </a:lnTo>
                  <a:lnTo>
                    <a:pt x="303378" y="15087"/>
                  </a:lnTo>
                  <a:lnTo>
                    <a:pt x="333941" y="34557"/>
                  </a:lnTo>
                  <a:lnTo>
                    <a:pt x="313706" y="65468"/>
                  </a:lnTo>
                  <a:lnTo>
                    <a:pt x="193069" y="92315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99452"/>
                  </a:lnTo>
                  <a:lnTo>
                    <a:pt x="187417" y="103442"/>
                  </a:lnTo>
                  <a:lnTo>
                    <a:pt x="190647" y="106685"/>
                  </a:lnTo>
                  <a:lnTo>
                    <a:pt x="194648" y="106685"/>
                  </a:lnTo>
                  <a:lnTo>
                    <a:pt x="504725" y="106686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34" y="132581"/>
                  </a:lnTo>
                  <a:lnTo>
                    <a:pt x="530322" y="133015"/>
                  </a:lnTo>
                  <a:lnTo>
                    <a:pt x="503242" y="158163"/>
                  </a:lnTo>
                  <a:lnTo>
                    <a:pt x="341811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809" y="16562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2268" y="172629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3486" y="245047"/>
                  </a:lnTo>
                  <a:lnTo>
                    <a:pt x="343775" y="246325"/>
                  </a:lnTo>
                  <a:lnTo>
                    <a:pt x="344402" y="247494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22118" y="303082"/>
                  </a:lnTo>
                  <a:lnTo>
                    <a:pt x="321154" y="303082"/>
                  </a:lnTo>
                  <a:lnTo>
                    <a:pt x="320190" y="303022"/>
                  </a:lnTo>
                  <a:lnTo>
                    <a:pt x="319226" y="302914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1236" y="309303"/>
                  </a:lnTo>
                  <a:lnTo>
                    <a:pt x="310994" y="311353"/>
                  </a:lnTo>
                  <a:lnTo>
                    <a:pt x="311657" y="313414"/>
                  </a:lnTo>
                  <a:lnTo>
                    <a:pt x="313055" y="314957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321414" y="337315"/>
                  </a:lnTo>
                  <a:lnTo>
                    <a:pt x="320190" y="345434"/>
                  </a:lnTo>
                  <a:lnTo>
                    <a:pt x="315356" y="355113"/>
                  </a:lnTo>
                  <a:lnTo>
                    <a:pt x="307888" y="362577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39308" y="366106"/>
                  </a:lnTo>
                  <a:lnTo>
                    <a:pt x="115652" y="358856"/>
                  </a:lnTo>
                  <a:lnTo>
                    <a:pt x="97578" y="348882"/>
                  </a:lnTo>
                  <a:lnTo>
                    <a:pt x="82761" y="337911"/>
                  </a:lnTo>
                  <a:close/>
                </a:path>
              </a:pathLst>
            </a:custGeom>
            <a:ln w="1687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23">
              <a:extLst>
                <a:ext uri="{FF2B5EF4-FFF2-40B4-BE49-F238E27FC236}">
                  <a16:creationId xmlns:a16="http://schemas.microsoft.com/office/drawing/2014/main" id="{B8142A13-70FE-4B2F-B2A1-2A88079760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5833" y="4898902"/>
              <a:ext cx="142790" cy="157297"/>
            </a:xfrm>
            <a:prstGeom prst="rect">
              <a:avLst/>
            </a:prstGeom>
          </p:spPr>
        </p:pic>
        <p:pic>
          <p:nvPicPr>
            <p:cNvPr id="8" name="object 24">
              <a:extLst>
                <a:ext uri="{FF2B5EF4-FFF2-40B4-BE49-F238E27FC236}">
                  <a16:creationId xmlns:a16="http://schemas.microsoft.com/office/drawing/2014/main" id="{40A5E544-07A6-4ADB-B097-25ADFB79A0A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833" y="4634279"/>
              <a:ext cx="142790" cy="157301"/>
            </a:xfrm>
            <a:prstGeom prst="rect">
              <a:avLst/>
            </a:prstGeom>
          </p:spPr>
        </p:pic>
      </p:grpSp>
      <p:pic>
        <p:nvPicPr>
          <p:cNvPr id="9" name="object 25">
            <a:extLst>
              <a:ext uri="{FF2B5EF4-FFF2-40B4-BE49-F238E27FC236}">
                <a16:creationId xmlns:a16="http://schemas.microsoft.com/office/drawing/2014/main" id="{B3749AE9-5436-48FA-9785-A3CED4CFACBE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1029" y="3577135"/>
            <a:ext cx="668916" cy="529360"/>
          </a:xfrm>
          <a:prstGeom prst="rect">
            <a:avLst/>
          </a:prstGeom>
        </p:spPr>
      </p:pic>
      <p:grpSp>
        <p:nvGrpSpPr>
          <p:cNvPr id="10" name="object 26">
            <a:extLst>
              <a:ext uri="{FF2B5EF4-FFF2-40B4-BE49-F238E27FC236}">
                <a16:creationId xmlns:a16="http://schemas.microsoft.com/office/drawing/2014/main" id="{C2957B45-D702-4433-B676-14935A9D5807}"/>
              </a:ext>
            </a:extLst>
          </p:cNvPr>
          <p:cNvGrpSpPr/>
          <p:nvPr/>
        </p:nvGrpSpPr>
        <p:grpSpPr>
          <a:xfrm>
            <a:off x="7060556" y="4185597"/>
            <a:ext cx="4530809" cy="2064677"/>
            <a:chOff x="462533" y="7243571"/>
            <a:chExt cx="6395720" cy="2665095"/>
          </a:xfrm>
        </p:grpSpPr>
        <p:pic>
          <p:nvPicPr>
            <p:cNvPr id="11" name="object 27">
              <a:extLst>
                <a:ext uri="{FF2B5EF4-FFF2-40B4-BE49-F238E27FC236}">
                  <a16:creationId xmlns:a16="http://schemas.microsoft.com/office/drawing/2014/main" id="{32FD628E-808A-4F9F-91AC-15CF682D7A1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2533" y="7243571"/>
              <a:ext cx="5932932" cy="2128266"/>
            </a:xfrm>
            <a:prstGeom prst="rect">
              <a:avLst/>
            </a:prstGeom>
          </p:spPr>
        </p:pic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219704C8-4011-4BBE-A463-CED9303A46AA}"/>
                </a:ext>
              </a:extLst>
            </p:cNvPr>
            <p:cNvSpPr/>
            <p:nvPr/>
          </p:nvSpPr>
          <p:spPr>
            <a:xfrm>
              <a:off x="5883401" y="9018269"/>
              <a:ext cx="974725" cy="890269"/>
            </a:xfrm>
            <a:custGeom>
              <a:avLst/>
              <a:gdLst/>
              <a:ahLst/>
              <a:cxnLst/>
              <a:rect l="l" t="t" r="r" b="b"/>
              <a:pathLst>
                <a:path w="974725" h="890270">
                  <a:moveTo>
                    <a:pt x="974598" y="0"/>
                  </a:moveTo>
                  <a:lnTo>
                    <a:pt x="677926" y="270916"/>
                  </a:lnTo>
                  <a:lnTo>
                    <a:pt x="677926" y="593343"/>
                  </a:lnTo>
                  <a:lnTo>
                    <a:pt x="324865" y="593343"/>
                  </a:lnTo>
                  <a:lnTo>
                    <a:pt x="0" y="890015"/>
                  </a:lnTo>
                  <a:lnTo>
                    <a:pt x="974598" y="890015"/>
                  </a:lnTo>
                  <a:lnTo>
                    <a:pt x="974598" y="0"/>
                  </a:lnTo>
                  <a:close/>
                </a:path>
              </a:pathLst>
            </a:custGeom>
            <a:solidFill>
              <a:srgbClr val="4471C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6913489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421F73B3-DE0E-43DE-A524-9F0FB6ACBA49}"/>
              </a:ext>
            </a:extLst>
          </p:cNvPr>
          <p:cNvSpPr txBox="1"/>
          <p:nvPr/>
        </p:nvSpPr>
        <p:spPr>
          <a:xfrm>
            <a:off x="5288892" y="3269120"/>
            <a:ext cx="4421271" cy="1551707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wywar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gorzelniany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</a:t>
            </a:r>
            <a:r>
              <a:rPr sz="2000" baseline="25641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000" spc="112" baseline="25641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około: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3,5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66666DD0-A265-4F98-9A0E-3DC5B354A88B}"/>
              </a:ext>
            </a:extLst>
          </p:cNvPr>
          <p:cNvSpPr txBox="1"/>
          <p:nvPr/>
        </p:nvSpPr>
        <p:spPr>
          <a:xfrm>
            <a:off x="4962547" y="1704324"/>
            <a:ext cx="5660630" cy="1010020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30480" rIns="0" bIns="0" rtlCol="0">
            <a:spAutoFit/>
          </a:bodyPr>
          <a:lstStyle/>
          <a:p>
            <a:pPr marL="583565" marR="575945" algn="ctr">
              <a:lnSpc>
                <a:spcPct val="107000"/>
              </a:lnSpc>
              <a:spcBef>
                <a:spcPts val="240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powstaje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jako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uboczny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przy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produkcji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spirytusu</a:t>
            </a:r>
            <a:endParaRPr sz="2000" dirty="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ze zboża,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kukurydzy,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ziemniaków,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melasy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211D3E96-0089-48B3-9890-84C15F21B521}"/>
              </a:ext>
            </a:extLst>
          </p:cNvPr>
          <p:cNvSpPr txBox="1"/>
          <p:nvPr/>
        </p:nvSpPr>
        <p:spPr>
          <a:xfrm>
            <a:off x="6345631" y="719539"/>
            <a:ext cx="3364532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1790" marR="5080" indent="-33972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niekonwencjonalne </a:t>
            </a: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wywar</a:t>
            </a:r>
            <a:r>
              <a:rPr sz="2000" b="1" spc="-4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gorzelniany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5" name="object 22">
            <a:extLst>
              <a:ext uri="{FF2B5EF4-FFF2-40B4-BE49-F238E27FC236}">
                <a16:creationId xmlns:a16="http://schemas.microsoft.com/office/drawing/2014/main" id="{E158C829-F098-487C-AB04-9025AD3B4F1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99925" y="1160666"/>
            <a:ext cx="2964180" cy="4216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966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616CF2E1-3128-4972-B72C-4B12753A35E6}"/>
              </a:ext>
            </a:extLst>
          </p:cNvPr>
          <p:cNvSpPr txBox="1"/>
          <p:nvPr/>
        </p:nvSpPr>
        <p:spPr>
          <a:xfrm>
            <a:off x="1685364" y="748052"/>
            <a:ext cx="9601200" cy="495007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82245" indent="-169545" algn="just">
              <a:spcBef>
                <a:spcPts val="7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000"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traktowany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jako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zastępstwo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nawożenia</a:t>
            </a:r>
            <a:r>
              <a:rPr sz="20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mineralnego,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jego</a:t>
            </a:r>
            <a:endParaRPr sz="2000" dirty="0">
              <a:latin typeface="Carlito"/>
              <a:cs typeface="Carlito"/>
            </a:endParaRPr>
          </a:p>
          <a:p>
            <a:pPr marL="184150">
              <a:spcBef>
                <a:spcPts val="600"/>
              </a:spcBef>
            </a:pP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uzupełnieniem</a:t>
            </a:r>
            <a:endParaRPr sz="2000" dirty="0">
              <a:latin typeface="Carlito"/>
              <a:cs typeface="Carlito"/>
            </a:endParaRPr>
          </a:p>
          <a:p>
            <a:pPr marL="182245" marR="5715" indent="-169545" algn="just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aplikacja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odbywa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tak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przypadku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gnojowicy,</a:t>
            </a:r>
            <a:r>
              <a:rPr sz="20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pomocy</a:t>
            </a:r>
            <a:r>
              <a:rPr sz="20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wozu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asenizacyjnego,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najlepiej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wężami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wleczonymi</a:t>
            </a:r>
            <a:r>
              <a:rPr sz="20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aplikatorem</a:t>
            </a:r>
            <a:r>
              <a:rPr sz="20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doglebowym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	jako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dodatek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kompostu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 algn="just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duża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zawartość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azotu</a:t>
            </a:r>
            <a:r>
              <a:rPr sz="20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formie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białkowej,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przekłada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powolne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uwalnianie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glebie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 algn="just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zboża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kukurydzę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stosuję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masy,</a:t>
            </a:r>
            <a:r>
              <a:rPr sz="20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ziemniaki,</a:t>
            </a:r>
            <a:r>
              <a:rPr sz="20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buraki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cukrowe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suchej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masy</a:t>
            </a:r>
            <a:endParaRPr sz="2000" dirty="0">
              <a:latin typeface="Carlito"/>
              <a:cs typeface="Carlito"/>
            </a:endParaRPr>
          </a:p>
          <a:p>
            <a:pPr marL="182245" indent="-169545" algn="just"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często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niskie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pH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dlatego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warto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zbadać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odczyn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przed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zastosowaniem</a:t>
            </a:r>
            <a:endParaRPr sz="2000" dirty="0">
              <a:latin typeface="Carlito"/>
              <a:cs typeface="Carlito"/>
            </a:endParaRPr>
          </a:p>
          <a:p>
            <a:pPr>
              <a:buClr>
                <a:srgbClr val="404040"/>
              </a:buClr>
              <a:buFont typeface="Arial"/>
              <a:buChar char="•"/>
            </a:pPr>
            <a:endParaRPr sz="2000" dirty="0">
              <a:latin typeface="Carlito"/>
              <a:cs typeface="Carlito"/>
            </a:endParaRPr>
          </a:p>
          <a:p>
            <a:pPr>
              <a:spcBef>
                <a:spcPts val="130"/>
              </a:spcBef>
              <a:buClr>
                <a:srgbClr val="404040"/>
              </a:buClr>
              <a:buFont typeface="Arial"/>
              <a:buChar char="•"/>
            </a:pPr>
            <a:endParaRPr sz="2000" dirty="0">
              <a:latin typeface="Carlito"/>
              <a:cs typeface="Carlito"/>
            </a:endParaRPr>
          </a:p>
          <a:p>
            <a:pPr marL="182245" marR="5715" indent="-169545" algn="just"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cena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wynosi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kilka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złotych</a:t>
            </a:r>
            <a:r>
              <a:rPr sz="2000" spc="19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metr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sześcienny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(bez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kosztów</a:t>
            </a:r>
            <a:r>
              <a:rPr sz="2000" spc="1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transportu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aplikacji)</a:t>
            </a:r>
            <a:endParaRPr sz="2000" dirty="0">
              <a:latin typeface="Carlito"/>
              <a:cs typeface="Carlito"/>
            </a:endParaRPr>
          </a:p>
          <a:p>
            <a:pPr marL="182245" indent="-169545" algn="just"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produkt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dostępny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lokalnie,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małych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ilościach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6">
            <a:extLst>
              <a:ext uri="{FF2B5EF4-FFF2-40B4-BE49-F238E27FC236}">
                <a16:creationId xmlns:a16="http://schemas.microsoft.com/office/drawing/2014/main" id="{72457A16-2504-4B37-B098-A0A0A7C716A7}"/>
              </a:ext>
            </a:extLst>
          </p:cNvPr>
          <p:cNvGrpSpPr/>
          <p:nvPr/>
        </p:nvGrpSpPr>
        <p:grpSpPr>
          <a:xfrm>
            <a:off x="1001170" y="1996670"/>
            <a:ext cx="572135" cy="470534"/>
            <a:chOff x="827081" y="6682535"/>
            <a:chExt cx="572135" cy="470534"/>
          </a:xfrm>
        </p:grpSpPr>
        <p:sp>
          <p:nvSpPr>
            <p:cNvPr id="4" name="object 17">
              <a:extLst>
                <a:ext uri="{FF2B5EF4-FFF2-40B4-BE49-F238E27FC236}">
                  <a16:creationId xmlns:a16="http://schemas.microsoft.com/office/drawing/2014/main" id="{2AC0A2B9-1852-49FD-BE7F-BCFAD60308D9}"/>
                </a:ext>
              </a:extLst>
            </p:cNvPr>
            <p:cNvSpPr/>
            <p:nvPr/>
          </p:nvSpPr>
          <p:spPr>
            <a:xfrm>
              <a:off x="835519" y="6761061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544603" y="136463"/>
                  </a:moveTo>
                  <a:lnTo>
                    <a:pt x="543014" y="120564"/>
                  </a:lnTo>
                  <a:lnTo>
                    <a:pt x="535708" y="106979"/>
                  </a:lnTo>
                  <a:lnTo>
                    <a:pt x="523844" y="97126"/>
                  </a:lnTo>
                  <a:lnTo>
                    <a:pt x="504725" y="92219"/>
                  </a:lnTo>
                  <a:lnTo>
                    <a:pt x="260631" y="92219"/>
                  </a:lnTo>
                  <a:lnTo>
                    <a:pt x="323285" y="77596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3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2"/>
                  </a:lnTo>
                  <a:lnTo>
                    <a:pt x="51800" y="139682"/>
                  </a:lnTo>
                  <a:lnTo>
                    <a:pt x="55283" y="136861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303378" y="15087"/>
                  </a:lnTo>
                  <a:lnTo>
                    <a:pt x="313527" y="14866"/>
                  </a:lnTo>
                  <a:lnTo>
                    <a:pt x="322656" y="18434"/>
                  </a:lnTo>
                  <a:lnTo>
                    <a:pt x="329781" y="25169"/>
                  </a:lnTo>
                  <a:lnTo>
                    <a:pt x="333917" y="34449"/>
                  </a:lnTo>
                  <a:lnTo>
                    <a:pt x="335809" y="42888"/>
                  </a:lnTo>
                  <a:lnTo>
                    <a:pt x="333471" y="51543"/>
                  </a:lnTo>
                  <a:lnTo>
                    <a:pt x="323938" y="61694"/>
                  </a:lnTo>
                  <a:lnTo>
                    <a:pt x="319057" y="64383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103443"/>
                  </a:lnTo>
                  <a:lnTo>
                    <a:pt x="190647" y="106685"/>
                  </a:lnTo>
                  <a:lnTo>
                    <a:pt x="504725" y="106685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10" y="133437"/>
                  </a:lnTo>
                  <a:lnTo>
                    <a:pt x="527516" y="143590"/>
                  </a:lnTo>
                  <a:lnTo>
                    <a:pt x="521559" y="151351"/>
                  </a:lnTo>
                  <a:lnTo>
                    <a:pt x="513205" y="156446"/>
                  </a:lnTo>
                  <a:lnTo>
                    <a:pt x="503242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0994" y="311353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15652" y="358856"/>
                  </a:lnTo>
                  <a:lnTo>
                    <a:pt x="82761" y="337911"/>
                  </a:lnTo>
                  <a:lnTo>
                    <a:pt x="72034" y="329811"/>
                  </a:lnTo>
                  <a:lnTo>
                    <a:pt x="60728" y="322875"/>
                  </a:lnTo>
                  <a:lnTo>
                    <a:pt x="47964" y="318032"/>
                  </a:lnTo>
                  <a:lnTo>
                    <a:pt x="32864" y="316211"/>
                  </a:lnTo>
                  <a:lnTo>
                    <a:pt x="0" y="316211"/>
                  </a:lnTo>
                  <a:lnTo>
                    <a:pt x="0" y="330678"/>
                  </a:lnTo>
                  <a:lnTo>
                    <a:pt x="32843" y="330678"/>
                  </a:lnTo>
                  <a:lnTo>
                    <a:pt x="44599" y="332125"/>
                  </a:lnTo>
                  <a:lnTo>
                    <a:pt x="54768" y="336091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28046" y="362059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8">
              <a:extLst>
                <a:ext uri="{FF2B5EF4-FFF2-40B4-BE49-F238E27FC236}">
                  <a16:creationId xmlns:a16="http://schemas.microsoft.com/office/drawing/2014/main" id="{31AB5D9A-19FD-43AA-B02B-889BB153F11B}"/>
                </a:ext>
              </a:extLst>
            </p:cNvPr>
            <p:cNvSpPr/>
            <p:nvPr/>
          </p:nvSpPr>
          <p:spPr>
            <a:xfrm>
              <a:off x="835519" y="6761061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82761" y="337911"/>
                  </a:moveTo>
                  <a:lnTo>
                    <a:pt x="72034" y="329811"/>
                  </a:lnTo>
                  <a:lnTo>
                    <a:pt x="60728" y="322875"/>
                  </a:lnTo>
                  <a:lnTo>
                    <a:pt x="47964" y="318032"/>
                  </a:lnTo>
                  <a:lnTo>
                    <a:pt x="32864" y="316211"/>
                  </a:lnTo>
                  <a:lnTo>
                    <a:pt x="0" y="316211"/>
                  </a:lnTo>
                  <a:lnTo>
                    <a:pt x="0" y="330678"/>
                  </a:lnTo>
                  <a:lnTo>
                    <a:pt x="32843" y="330678"/>
                  </a:lnTo>
                  <a:lnTo>
                    <a:pt x="44599" y="332125"/>
                  </a:lnTo>
                  <a:lnTo>
                    <a:pt x="54768" y="336091"/>
                  </a:lnTo>
                  <a:lnTo>
                    <a:pt x="64231" y="342009"/>
                  </a:lnTo>
                  <a:lnTo>
                    <a:pt x="73866" y="349316"/>
                  </a:lnTo>
                  <a:lnTo>
                    <a:pt x="89710" y="361040"/>
                  </a:lnTo>
                  <a:lnTo>
                    <a:pt x="109637" y="372036"/>
                  </a:lnTo>
                  <a:lnTo>
                    <a:pt x="135930" y="380185"/>
                  </a:lnTo>
                  <a:lnTo>
                    <a:pt x="170870" y="383372"/>
                  </a:lnTo>
                  <a:lnTo>
                    <a:pt x="287361" y="383372"/>
                  </a:lnTo>
                  <a:lnTo>
                    <a:pt x="328046" y="362059"/>
                  </a:lnTo>
                  <a:lnTo>
                    <a:pt x="335801" y="339511"/>
                  </a:lnTo>
                  <a:lnTo>
                    <a:pt x="335627" y="331692"/>
                  </a:lnTo>
                  <a:lnTo>
                    <a:pt x="334148" y="324010"/>
                  </a:lnTo>
                  <a:lnTo>
                    <a:pt x="331386" y="316633"/>
                  </a:lnTo>
                  <a:lnTo>
                    <a:pt x="348484" y="309422"/>
                  </a:lnTo>
                  <a:lnTo>
                    <a:pt x="361051" y="296655"/>
                  </a:lnTo>
                  <a:lnTo>
                    <a:pt x="367915" y="280107"/>
                  </a:lnTo>
                  <a:lnTo>
                    <a:pt x="367902" y="261551"/>
                  </a:lnTo>
                  <a:lnTo>
                    <a:pt x="366854" y="256403"/>
                  </a:lnTo>
                  <a:lnTo>
                    <a:pt x="364950" y="251473"/>
                  </a:lnTo>
                  <a:lnTo>
                    <a:pt x="362274" y="246952"/>
                  </a:lnTo>
                  <a:lnTo>
                    <a:pt x="377007" y="235671"/>
                  </a:lnTo>
                  <a:lnTo>
                    <a:pt x="385962" y="220149"/>
                  </a:lnTo>
                  <a:lnTo>
                    <a:pt x="388445" y="202399"/>
                  </a:lnTo>
                  <a:lnTo>
                    <a:pt x="383762" y="184432"/>
                  </a:lnTo>
                  <a:lnTo>
                    <a:pt x="381665" y="180152"/>
                  </a:lnTo>
                  <a:lnTo>
                    <a:pt x="378930" y="176210"/>
                  </a:lnTo>
                  <a:lnTo>
                    <a:pt x="375652" y="172750"/>
                  </a:lnTo>
                  <a:lnTo>
                    <a:pt x="502965" y="172629"/>
                  </a:lnTo>
                  <a:lnTo>
                    <a:pt x="517996" y="170069"/>
                  </a:lnTo>
                  <a:lnTo>
                    <a:pt x="530708" y="162525"/>
                  </a:lnTo>
                  <a:lnTo>
                    <a:pt x="539958" y="150992"/>
                  </a:lnTo>
                  <a:lnTo>
                    <a:pt x="544603" y="136463"/>
                  </a:lnTo>
                  <a:lnTo>
                    <a:pt x="543014" y="120564"/>
                  </a:lnTo>
                  <a:lnTo>
                    <a:pt x="508581" y="92424"/>
                  </a:lnTo>
                  <a:lnTo>
                    <a:pt x="504725" y="92219"/>
                  </a:lnTo>
                  <a:lnTo>
                    <a:pt x="260631" y="92219"/>
                  </a:lnTo>
                  <a:lnTo>
                    <a:pt x="260582" y="92074"/>
                  </a:lnTo>
                  <a:lnTo>
                    <a:pt x="316249" y="79681"/>
                  </a:lnTo>
                  <a:lnTo>
                    <a:pt x="347786" y="50415"/>
                  </a:lnTo>
                  <a:lnTo>
                    <a:pt x="348782" y="35054"/>
                  </a:lnTo>
                  <a:lnTo>
                    <a:pt x="343949" y="20440"/>
                  </a:lnTo>
                  <a:lnTo>
                    <a:pt x="333519" y="8385"/>
                  </a:lnTo>
                  <a:lnTo>
                    <a:pt x="325969" y="3783"/>
                  </a:lnTo>
                  <a:lnTo>
                    <a:pt x="317698" y="964"/>
                  </a:lnTo>
                  <a:lnTo>
                    <a:pt x="309016" y="0"/>
                  </a:lnTo>
                  <a:lnTo>
                    <a:pt x="300232" y="958"/>
                  </a:lnTo>
                  <a:lnTo>
                    <a:pt x="122748" y="40513"/>
                  </a:lnTo>
                  <a:lnTo>
                    <a:pt x="45981" y="125215"/>
                  </a:lnTo>
                  <a:lnTo>
                    <a:pt x="0" y="125215"/>
                  </a:lnTo>
                  <a:lnTo>
                    <a:pt x="0" y="139682"/>
                  </a:lnTo>
                  <a:lnTo>
                    <a:pt x="49553" y="139682"/>
                  </a:lnTo>
                  <a:lnTo>
                    <a:pt x="51800" y="139682"/>
                  </a:lnTo>
                  <a:lnTo>
                    <a:pt x="53921" y="138645"/>
                  </a:lnTo>
                  <a:lnTo>
                    <a:pt x="55283" y="136861"/>
                  </a:lnTo>
                  <a:lnTo>
                    <a:pt x="111166" y="64021"/>
                  </a:lnTo>
                  <a:lnTo>
                    <a:pt x="114806" y="59235"/>
                  </a:lnTo>
                  <a:lnTo>
                    <a:pt x="120012" y="55907"/>
                  </a:lnTo>
                  <a:lnTo>
                    <a:pt x="125881" y="54618"/>
                  </a:lnTo>
                  <a:lnTo>
                    <a:pt x="303378" y="15087"/>
                  </a:lnTo>
                  <a:lnTo>
                    <a:pt x="333941" y="34557"/>
                  </a:lnTo>
                  <a:lnTo>
                    <a:pt x="313706" y="65468"/>
                  </a:lnTo>
                  <a:lnTo>
                    <a:pt x="193069" y="92315"/>
                  </a:lnTo>
                  <a:lnTo>
                    <a:pt x="189755" y="93087"/>
                  </a:lnTo>
                  <a:lnTo>
                    <a:pt x="187405" y="96052"/>
                  </a:lnTo>
                  <a:lnTo>
                    <a:pt x="187417" y="99452"/>
                  </a:lnTo>
                  <a:lnTo>
                    <a:pt x="187417" y="103443"/>
                  </a:lnTo>
                  <a:lnTo>
                    <a:pt x="190647" y="106685"/>
                  </a:lnTo>
                  <a:lnTo>
                    <a:pt x="194648" y="106685"/>
                  </a:lnTo>
                  <a:lnTo>
                    <a:pt x="504725" y="106685"/>
                  </a:lnTo>
                  <a:lnTo>
                    <a:pt x="514736" y="108767"/>
                  </a:lnTo>
                  <a:lnTo>
                    <a:pt x="522889" y="114330"/>
                  </a:lnTo>
                  <a:lnTo>
                    <a:pt x="528363" y="122545"/>
                  </a:lnTo>
                  <a:lnTo>
                    <a:pt x="530334" y="132581"/>
                  </a:lnTo>
                  <a:lnTo>
                    <a:pt x="530322" y="133015"/>
                  </a:lnTo>
                  <a:lnTo>
                    <a:pt x="503242" y="158163"/>
                  </a:lnTo>
                  <a:lnTo>
                    <a:pt x="341811" y="158163"/>
                  </a:lnTo>
                  <a:lnTo>
                    <a:pt x="337809" y="158295"/>
                  </a:lnTo>
                  <a:lnTo>
                    <a:pt x="334676" y="161635"/>
                  </a:lnTo>
                  <a:lnTo>
                    <a:pt x="334809" y="165625"/>
                  </a:lnTo>
                  <a:lnTo>
                    <a:pt x="334941" y="169628"/>
                  </a:lnTo>
                  <a:lnTo>
                    <a:pt x="338279" y="172762"/>
                  </a:lnTo>
                  <a:lnTo>
                    <a:pt x="342268" y="172629"/>
                  </a:lnTo>
                  <a:lnTo>
                    <a:pt x="349246" y="171773"/>
                  </a:lnTo>
                  <a:lnTo>
                    <a:pt x="356260" y="173871"/>
                  </a:lnTo>
                  <a:lnTo>
                    <a:pt x="361611" y="178416"/>
                  </a:lnTo>
                  <a:lnTo>
                    <a:pt x="372798" y="196150"/>
                  </a:lnTo>
                  <a:lnTo>
                    <a:pt x="372761" y="213792"/>
                  </a:lnTo>
                  <a:lnTo>
                    <a:pt x="363976" y="228240"/>
                  </a:lnTo>
                  <a:lnTo>
                    <a:pt x="348921" y="236391"/>
                  </a:lnTo>
                  <a:lnTo>
                    <a:pt x="345028" y="237271"/>
                  </a:lnTo>
                  <a:lnTo>
                    <a:pt x="342594" y="241153"/>
                  </a:lnTo>
                  <a:lnTo>
                    <a:pt x="343486" y="245047"/>
                  </a:lnTo>
                  <a:lnTo>
                    <a:pt x="343775" y="246325"/>
                  </a:lnTo>
                  <a:lnTo>
                    <a:pt x="344402" y="247494"/>
                  </a:lnTo>
                  <a:lnTo>
                    <a:pt x="345305" y="248435"/>
                  </a:lnTo>
                  <a:lnTo>
                    <a:pt x="352188" y="259241"/>
                  </a:lnTo>
                  <a:lnTo>
                    <a:pt x="354323" y="271425"/>
                  </a:lnTo>
                  <a:lnTo>
                    <a:pt x="351735" y="283517"/>
                  </a:lnTo>
                  <a:lnTo>
                    <a:pt x="344450" y="294053"/>
                  </a:lnTo>
                  <a:lnTo>
                    <a:pt x="338448" y="299840"/>
                  </a:lnTo>
                  <a:lnTo>
                    <a:pt x="330446" y="303070"/>
                  </a:lnTo>
                  <a:lnTo>
                    <a:pt x="322118" y="303082"/>
                  </a:lnTo>
                  <a:lnTo>
                    <a:pt x="321154" y="303082"/>
                  </a:lnTo>
                  <a:lnTo>
                    <a:pt x="320190" y="303022"/>
                  </a:lnTo>
                  <a:lnTo>
                    <a:pt x="319226" y="302914"/>
                  </a:lnTo>
                  <a:lnTo>
                    <a:pt x="315261" y="302468"/>
                  </a:lnTo>
                  <a:lnTo>
                    <a:pt x="311681" y="305325"/>
                  </a:lnTo>
                  <a:lnTo>
                    <a:pt x="311236" y="309303"/>
                  </a:lnTo>
                  <a:lnTo>
                    <a:pt x="310994" y="311353"/>
                  </a:lnTo>
                  <a:lnTo>
                    <a:pt x="311657" y="313414"/>
                  </a:lnTo>
                  <a:lnTo>
                    <a:pt x="313055" y="314957"/>
                  </a:lnTo>
                  <a:lnTo>
                    <a:pt x="317756" y="321692"/>
                  </a:lnTo>
                  <a:lnTo>
                    <a:pt x="320573" y="329273"/>
                  </a:lnTo>
                  <a:lnTo>
                    <a:pt x="321414" y="337315"/>
                  </a:lnTo>
                  <a:lnTo>
                    <a:pt x="320190" y="345434"/>
                  </a:lnTo>
                  <a:lnTo>
                    <a:pt x="315356" y="355113"/>
                  </a:lnTo>
                  <a:lnTo>
                    <a:pt x="307888" y="362577"/>
                  </a:lnTo>
                  <a:lnTo>
                    <a:pt x="298463" y="367337"/>
                  </a:lnTo>
                  <a:lnTo>
                    <a:pt x="287759" y="368906"/>
                  </a:lnTo>
                  <a:lnTo>
                    <a:pt x="170870" y="368906"/>
                  </a:lnTo>
                  <a:lnTo>
                    <a:pt x="139308" y="366106"/>
                  </a:lnTo>
                  <a:lnTo>
                    <a:pt x="115652" y="358856"/>
                  </a:lnTo>
                  <a:lnTo>
                    <a:pt x="97578" y="348882"/>
                  </a:lnTo>
                  <a:lnTo>
                    <a:pt x="82761" y="337911"/>
                  </a:lnTo>
                  <a:close/>
                </a:path>
              </a:pathLst>
            </a:custGeom>
            <a:ln w="16874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19">
              <a:extLst>
                <a:ext uri="{FF2B5EF4-FFF2-40B4-BE49-F238E27FC236}">
                  <a16:creationId xmlns:a16="http://schemas.microsoft.com/office/drawing/2014/main" id="{33FBFE2C-7061-4463-AD67-4BADEC1EBDD4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5833" y="6947158"/>
              <a:ext cx="142790" cy="157297"/>
            </a:xfrm>
            <a:prstGeom prst="rect">
              <a:avLst/>
            </a:prstGeom>
          </p:spPr>
        </p:pic>
        <p:pic>
          <p:nvPicPr>
            <p:cNvPr id="7" name="object 20">
              <a:extLst>
                <a:ext uri="{FF2B5EF4-FFF2-40B4-BE49-F238E27FC236}">
                  <a16:creationId xmlns:a16="http://schemas.microsoft.com/office/drawing/2014/main" id="{83CE5BF4-82F2-4949-A8CF-33A57095214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833" y="6682535"/>
              <a:ext cx="142790" cy="157301"/>
            </a:xfrm>
            <a:prstGeom prst="rect">
              <a:avLst/>
            </a:prstGeom>
          </p:spPr>
        </p:pic>
      </p:grpSp>
      <p:pic>
        <p:nvPicPr>
          <p:cNvPr id="8" name="object 21">
            <a:extLst>
              <a:ext uri="{FF2B5EF4-FFF2-40B4-BE49-F238E27FC236}">
                <a16:creationId xmlns:a16="http://schemas.microsoft.com/office/drawing/2014/main" id="{C1383E99-7D89-4BDB-BEF1-1E29AF08AF8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5436" y="4888224"/>
            <a:ext cx="668901" cy="52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6688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5731A7D5-7B81-4E23-A387-3821050A331A}"/>
              </a:ext>
            </a:extLst>
          </p:cNvPr>
          <p:cNvSpPr txBox="1"/>
          <p:nvPr/>
        </p:nvSpPr>
        <p:spPr>
          <a:xfrm>
            <a:off x="5329119" y="3021165"/>
            <a:ext cx="5413457" cy="232114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mięsno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kostna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 tonie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średnio: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60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100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120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BB291E28-9145-4D3C-9665-4B55FD19E498}"/>
              </a:ext>
            </a:extLst>
          </p:cNvPr>
          <p:cNvSpPr txBox="1"/>
          <p:nvPr/>
        </p:nvSpPr>
        <p:spPr>
          <a:xfrm>
            <a:off x="4851622" y="1330763"/>
            <a:ext cx="6185647" cy="1658018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jest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materiałem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zaliczanym</a:t>
            </a:r>
            <a:r>
              <a:rPr sz="2000" b="1" spc="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do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kategorii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2.</a:t>
            </a:r>
            <a:endParaRPr sz="2000" dirty="0">
              <a:latin typeface="Carlito"/>
              <a:cs typeface="Carlito"/>
            </a:endParaRPr>
          </a:p>
          <a:p>
            <a:pPr marL="131445" marR="124460" algn="ctr">
              <a:lnSpc>
                <a:spcPct val="107000"/>
              </a:lnSpc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rozumieniu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przepisów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o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produktach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ubocznych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pochodzenia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zwierzęcego, przed</a:t>
            </a:r>
            <a:r>
              <a:rPr sz="2000" b="1" spc="-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dopuszczeniem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do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 stosowania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musi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być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poddana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sterylizacji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ciśnieniowej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5">
            <a:extLst>
              <a:ext uri="{FF2B5EF4-FFF2-40B4-BE49-F238E27FC236}">
                <a16:creationId xmlns:a16="http://schemas.microsoft.com/office/drawing/2014/main" id="{14D0396D-04DA-42FF-80FA-9807F3596EA3}"/>
              </a:ext>
            </a:extLst>
          </p:cNvPr>
          <p:cNvSpPr txBox="1"/>
          <p:nvPr/>
        </p:nvSpPr>
        <p:spPr>
          <a:xfrm>
            <a:off x="3434150" y="5711596"/>
            <a:ext cx="78882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tona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mączki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mięsno-kostnej</a:t>
            </a:r>
            <a:r>
              <a:rPr sz="2000" b="1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wartość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porównywalną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b="1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ton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obornika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A18E6C69-0933-481C-A7F9-911073CE2624}"/>
              </a:ext>
            </a:extLst>
          </p:cNvPr>
          <p:cNvSpPr txBox="1"/>
          <p:nvPr/>
        </p:nvSpPr>
        <p:spPr>
          <a:xfrm>
            <a:off x="6096000" y="647612"/>
            <a:ext cx="353783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niekonwencjonalne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mączka</a:t>
            </a:r>
            <a:r>
              <a:rPr sz="2000" b="1" spc="-4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mięsno-kostna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6" name="object 23">
            <a:extLst>
              <a:ext uri="{FF2B5EF4-FFF2-40B4-BE49-F238E27FC236}">
                <a16:creationId xmlns:a16="http://schemas.microsoft.com/office/drawing/2014/main" id="{B09EC7F6-57B3-4F5F-85DE-08EC03FE411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7949" y="5481266"/>
            <a:ext cx="594971" cy="648027"/>
          </a:xfrm>
          <a:prstGeom prst="rect">
            <a:avLst/>
          </a:prstGeom>
        </p:spPr>
      </p:pic>
      <p:pic>
        <p:nvPicPr>
          <p:cNvPr id="7" name="object 24">
            <a:extLst>
              <a:ext uri="{FF2B5EF4-FFF2-40B4-BE49-F238E27FC236}">
                <a16:creationId xmlns:a16="http://schemas.microsoft.com/office/drawing/2014/main" id="{3809B609-38A3-48BC-A3B0-623E49CD1062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6219" y="1115523"/>
            <a:ext cx="3419239" cy="4075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556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2A8F4820-A77F-4D28-8B36-42C9FD2662DD}"/>
              </a:ext>
            </a:extLst>
          </p:cNvPr>
          <p:cNvSpPr txBox="1"/>
          <p:nvPr/>
        </p:nvSpPr>
        <p:spPr>
          <a:xfrm>
            <a:off x="2035113" y="619302"/>
            <a:ext cx="9377082" cy="56425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0" marR="5080" indent="-171450" algn="just">
              <a:lnSpc>
                <a:spcPct val="150000"/>
              </a:lnSpc>
              <a:spcBef>
                <a:spcPts val="100"/>
              </a:spcBef>
              <a:buFont typeface="Wingdings"/>
              <a:buChar char="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mączki znajduję się 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formie białkowej przez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uwalnia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stopniowo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przez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dwa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lata,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fosfor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oddziaływuje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następnym</a:t>
            </a:r>
            <a:r>
              <a:rPr sz="20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sezonie</a:t>
            </a:r>
            <a:r>
              <a:rPr sz="2000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zastosowaniu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mączki</a:t>
            </a:r>
            <a:endParaRPr sz="2000" dirty="0">
              <a:latin typeface="Carlito"/>
              <a:cs typeface="Carlito"/>
            </a:endParaRPr>
          </a:p>
          <a:p>
            <a:pPr marL="184150" marR="5080" indent="-171450" algn="just">
              <a:lnSpc>
                <a:spcPct val="150000"/>
              </a:lnSpc>
              <a:buFont typeface="Wingdings"/>
              <a:buChar char="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prawo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zezwala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stosowanie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mączki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maksymalnej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dawce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dwa</a:t>
            </a:r>
            <a:r>
              <a:rPr sz="20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lata,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pomocy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mączki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mięsno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kostnej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zrealizować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80%</a:t>
            </a:r>
            <a:r>
              <a:rPr sz="20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nawożenia azotowego</a:t>
            </a:r>
            <a:endParaRPr sz="2000" dirty="0">
              <a:latin typeface="Carlito"/>
              <a:cs typeface="Carlito"/>
            </a:endParaRPr>
          </a:p>
          <a:p>
            <a:pPr marL="183515" indent="-170815" algn="just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niską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zawartość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potasu,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który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trzeba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uzupełnić</a:t>
            </a:r>
            <a:endParaRPr sz="2000" dirty="0">
              <a:latin typeface="Carlito"/>
              <a:cs typeface="Carlito"/>
            </a:endParaRPr>
          </a:p>
          <a:p>
            <a:pPr marL="183515" indent="-170815" algn="just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mączka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mięsno</a:t>
            </a:r>
            <a:r>
              <a:rPr sz="2000"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kostna</a:t>
            </a:r>
            <a:r>
              <a:rPr sz="2000"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zwiększa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właściwości</a:t>
            </a:r>
            <a:r>
              <a:rPr sz="20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sorpcyjne</a:t>
            </a:r>
            <a:r>
              <a:rPr sz="2000" spc="3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sz="2000"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pobudza</a:t>
            </a:r>
            <a:r>
              <a:rPr sz="2000"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jej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aktywność</a:t>
            </a:r>
            <a:r>
              <a:rPr sz="2000" spc="-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mikrobiologiczną</a:t>
            </a:r>
            <a:endParaRPr sz="2000" dirty="0">
              <a:latin typeface="Carlito"/>
              <a:cs typeface="Carlito"/>
            </a:endParaRPr>
          </a:p>
          <a:p>
            <a:pPr marL="183515" indent="-170815" algn="just">
              <a:lnSpc>
                <a:spcPct val="100000"/>
              </a:lnSpc>
              <a:spcBef>
                <a:spcPts val="600"/>
              </a:spcBef>
              <a:buFont typeface="Wingdings"/>
              <a:buChar char=""/>
              <a:tabLst>
                <a:tab pos="18351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mączkę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mięsno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kostną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stosować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polach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tylko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dodatkiem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wapna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730"/>
              </a:spcBef>
            </a:pPr>
            <a:endParaRPr sz="2000" dirty="0">
              <a:latin typeface="Carlito"/>
              <a:cs typeface="Carlito"/>
            </a:endParaRPr>
          </a:p>
          <a:p>
            <a:pPr marL="182245" indent="-169545" algn="just">
              <a:lnSpc>
                <a:spcPct val="100000"/>
              </a:lnSpc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cena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wynosi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50 </a:t>
            </a:r>
            <a:r>
              <a:rPr sz="2000" spc="-20" dirty="0" err="1">
                <a:solidFill>
                  <a:srgbClr val="404040"/>
                </a:solidFill>
                <a:latin typeface="Carlito"/>
                <a:cs typeface="Carlito"/>
              </a:rPr>
              <a:t>zł</a:t>
            </a:r>
            <a:r>
              <a:rPr lang="pl-PL" sz="2000" spc="-2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spc="-2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endParaRPr sz="2000" baseline="30000" dirty="0">
              <a:latin typeface="Carlito"/>
              <a:cs typeface="Carlito"/>
            </a:endParaRPr>
          </a:p>
          <a:p>
            <a:pPr marL="182245" indent="-16954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stosuje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niższe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dawki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niż 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przypadku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nawozów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naturalnych, co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przekłada się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niższe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koszty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paliwa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17">
            <a:extLst>
              <a:ext uri="{FF2B5EF4-FFF2-40B4-BE49-F238E27FC236}">
                <a16:creationId xmlns:a16="http://schemas.microsoft.com/office/drawing/2014/main" id="{8B273417-5910-4BC8-B39F-AF3A24A6918C}"/>
              </a:ext>
            </a:extLst>
          </p:cNvPr>
          <p:cNvGrpSpPr/>
          <p:nvPr/>
        </p:nvGrpSpPr>
        <p:grpSpPr>
          <a:xfrm>
            <a:off x="1185230" y="2056424"/>
            <a:ext cx="572135" cy="469900"/>
            <a:chOff x="827087" y="6664132"/>
            <a:chExt cx="572135" cy="469900"/>
          </a:xfrm>
        </p:grpSpPr>
        <p:sp>
          <p:nvSpPr>
            <p:cNvPr id="4" name="object 18">
              <a:extLst>
                <a:ext uri="{FF2B5EF4-FFF2-40B4-BE49-F238E27FC236}">
                  <a16:creationId xmlns:a16="http://schemas.microsoft.com/office/drawing/2014/main" id="{C966C199-8978-4B5C-B149-A7C023179EF5}"/>
                </a:ext>
              </a:extLst>
            </p:cNvPr>
            <p:cNvSpPr/>
            <p:nvPr/>
          </p:nvSpPr>
          <p:spPr>
            <a:xfrm>
              <a:off x="835519" y="6742578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544603" y="136316"/>
                  </a:moveTo>
                  <a:lnTo>
                    <a:pt x="523844" y="97022"/>
                  </a:lnTo>
                  <a:lnTo>
                    <a:pt x="260631" y="92119"/>
                  </a:lnTo>
                  <a:lnTo>
                    <a:pt x="323285" y="77512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800" y="139531"/>
                  </a:lnTo>
                  <a:lnTo>
                    <a:pt x="55283" y="136713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303378" y="15071"/>
                  </a:lnTo>
                  <a:lnTo>
                    <a:pt x="313527" y="14850"/>
                  </a:lnTo>
                  <a:lnTo>
                    <a:pt x="322656" y="18414"/>
                  </a:lnTo>
                  <a:lnTo>
                    <a:pt x="329781" y="25142"/>
                  </a:lnTo>
                  <a:lnTo>
                    <a:pt x="333917" y="34411"/>
                  </a:lnTo>
                  <a:lnTo>
                    <a:pt x="335809" y="42841"/>
                  </a:lnTo>
                  <a:lnTo>
                    <a:pt x="333471" y="51488"/>
                  </a:lnTo>
                  <a:lnTo>
                    <a:pt x="323938" y="61628"/>
                  </a:lnTo>
                  <a:lnTo>
                    <a:pt x="319057" y="64313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10" y="133293"/>
                  </a:lnTo>
                  <a:lnTo>
                    <a:pt x="527516" y="143435"/>
                  </a:lnTo>
                  <a:lnTo>
                    <a:pt x="521559" y="151188"/>
                  </a:lnTo>
                  <a:lnTo>
                    <a:pt x="513205" y="156277"/>
                  </a:lnTo>
                  <a:lnTo>
                    <a:pt x="503242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0994" y="311017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15652" y="358469"/>
                  </a:lnTo>
                  <a:lnTo>
                    <a:pt x="82761" y="337547"/>
                  </a:lnTo>
                  <a:lnTo>
                    <a:pt x="72034" y="329455"/>
                  </a:lnTo>
                  <a:lnTo>
                    <a:pt x="60728" y="322526"/>
                  </a:lnTo>
                  <a:lnTo>
                    <a:pt x="47964" y="317689"/>
                  </a:lnTo>
                  <a:lnTo>
                    <a:pt x="32864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89710" y="360651"/>
                  </a:lnTo>
                  <a:lnTo>
                    <a:pt x="109637" y="371635"/>
                  </a:lnTo>
                  <a:lnTo>
                    <a:pt x="135930" y="379776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5"/>
                  </a:lnTo>
                  <a:lnTo>
                    <a:pt x="367902" y="261269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29"/>
                  </a:lnTo>
                  <a:lnTo>
                    <a:pt x="544603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19">
              <a:extLst>
                <a:ext uri="{FF2B5EF4-FFF2-40B4-BE49-F238E27FC236}">
                  <a16:creationId xmlns:a16="http://schemas.microsoft.com/office/drawing/2014/main" id="{122ABD5B-DF4B-4A35-8236-FC281B451F30}"/>
                </a:ext>
              </a:extLst>
            </p:cNvPr>
            <p:cNvSpPr/>
            <p:nvPr/>
          </p:nvSpPr>
          <p:spPr>
            <a:xfrm>
              <a:off x="835519" y="6742578"/>
              <a:ext cx="544830" cy="383540"/>
            </a:xfrm>
            <a:custGeom>
              <a:avLst/>
              <a:gdLst/>
              <a:ahLst/>
              <a:cxnLst/>
              <a:rect l="l" t="t" r="r" b="b"/>
              <a:pathLst>
                <a:path w="544830" h="383540">
                  <a:moveTo>
                    <a:pt x="82761" y="337547"/>
                  </a:moveTo>
                  <a:lnTo>
                    <a:pt x="47964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43" y="330321"/>
                  </a:lnTo>
                  <a:lnTo>
                    <a:pt x="44599" y="331767"/>
                  </a:lnTo>
                  <a:lnTo>
                    <a:pt x="54768" y="335728"/>
                  </a:lnTo>
                  <a:lnTo>
                    <a:pt x="64231" y="341640"/>
                  </a:lnTo>
                  <a:lnTo>
                    <a:pt x="73866" y="348939"/>
                  </a:lnTo>
                  <a:lnTo>
                    <a:pt x="89710" y="360651"/>
                  </a:lnTo>
                  <a:lnTo>
                    <a:pt x="109637" y="371635"/>
                  </a:lnTo>
                  <a:lnTo>
                    <a:pt x="135930" y="379776"/>
                  </a:lnTo>
                  <a:lnTo>
                    <a:pt x="170870" y="382959"/>
                  </a:lnTo>
                  <a:lnTo>
                    <a:pt x="287361" y="382959"/>
                  </a:lnTo>
                  <a:lnTo>
                    <a:pt x="303336" y="380493"/>
                  </a:lnTo>
                  <a:lnTo>
                    <a:pt x="317252" y="373126"/>
                  </a:lnTo>
                  <a:lnTo>
                    <a:pt x="328046" y="361669"/>
                  </a:lnTo>
                  <a:lnTo>
                    <a:pt x="334652" y="346928"/>
                  </a:lnTo>
                  <a:lnTo>
                    <a:pt x="335801" y="339145"/>
                  </a:lnTo>
                  <a:lnTo>
                    <a:pt x="335627" y="331334"/>
                  </a:lnTo>
                  <a:lnTo>
                    <a:pt x="334148" y="323661"/>
                  </a:lnTo>
                  <a:lnTo>
                    <a:pt x="331386" y="316292"/>
                  </a:lnTo>
                  <a:lnTo>
                    <a:pt x="348484" y="309088"/>
                  </a:lnTo>
                  <a:lnTo>
                    <a:pt x="361051" y="296336"/>
                  </a:lnTo>
                  <a:lnTo>
                    <a:pt x="367915" y="279805"/>
                  </a:lnTo>
                  <a:lnTo>
                    <a:pt x="367902" y="261269"/>
                  </a:lnTo>
                  <a:lnTo>
                    <a:pt x="366854" y="256127"/>
                  </a:lnTo>
                  <a:lnTo>
                    <a:pt x="364950" y="251202"/>
                  </a:lnTo>
                  <a:lnTo>
                    <a:pt x="362274" y="246686"/>
                  </a:lnTo>
                  <a:lnTo>
                    <a:pt x="377007" y="235417"/>
                  </a:lnTo>
                  <a:lnTo>
                    <a:pt x="385962" y="219912"/>
                  </a:lnTo>
                  <a:lnTo>
                    <a:pt x="388445" y="202181"/>
                  </a:lnTo>
                  <a:lnTo>
                    <a:pt x="383762" y="184233"/>
                  </a:lnTo>
                  <a:lnTo>
                    <a:pt x="381665" y="179958"/>
                  </a:lnTo>
                  <a:lnTo>
                    <a:pt x="378930" y="176020"/>
                  </a:lnTo>
                  <a:lnTo>
                    <a:pt x="375652" y="172564"/>
                  </a:lnTo>
                  <a:lnTo>
                    <a:pt x="502965" y="172443"/>
                  </a:lnTo>
                  <a:lnTo>
                    <a:pt x="517996" y="169886"/>
                  </a:lnTo>
                  <a:lnTo>
                    <a:pt x="530708" y="162350"/>
                  </a:lnTo>
                  <a:lnTo>
                    <a:pt x="539958" y="150829"/>
                  </a:lnTo>
                  <a:lnTo>
                    <a:pt x="544603" y="136316"/>
                  </a:lnTo>
                  <a:lnTo>
                    <a:pt x="543014" y="120434"/>
                  </a:lnTo>
                  <a:lnTo>
                    <a:pt x="508581" y="92324"/>
                  </a:lnTo>
                  <a:lnTo>
                    <a:pt x="260631" y="92119"/>
                  </a:lnTo>
                  <a:lnTo>
                    <a:pt x="260582" y="91975"/>
                  </a:lnTo>
                  <a:lnTo>
                    <a:pt x="316249" y="79595"/>
                  </a:lnTo>
                  <a:lnTo>
                    <a:pt x="347786" y="50360"/>
                  </a:lnTo>
                  <a:lnTo>
                    <a:pt x="348782" y="35017"/>
                  </a:lnTo>
                  <a:lnTo>
                    <a:pt x="343949" y="20418"/>
                  </a:lnTo>
                  <a:lnTo>
                    <a:pt x="333519" y="8375"/>
                  </a:lnTo>
                  <a:lnTo>
                    <a:pt x="325969" y="3779"/>
                  </a:lnTo>
                  <a:lnTo>
                    <a:pt x="317698" y="963"/>
                  </a:lnTo>
                  <a:lnTo>
                    <a:pt x="309016" y="0"/>
                  </a:lnTo>
                  <a:lnTo>
                    <a:pt x="300232" y="957"/>
                  </a:lnTo>
                  <a:lnTo>
                    <a:pt x="122748" y="40469"/>
                  </a:lnTo>
                  <a:lnTo>
                    <a:pt x="45981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53" y="139531"/>
                  </a:lnTo>
                  <a:lnTo>
                    <a:pt x="51800" y="139531"/>
                  </a:lnTo>
                  <a:lnTo>
                    <a:pt x="53921" y="138495"/>
                  </a:lnTo>
                  <a:lnTo>
                    <a:pt x="55283" y="136713"/>
                  </a:lnTo>
                  <a:lnTo>
                    <a:pt x="111166" y="63952"/>
                  </a:lnTo>
                  <a:lnTo>
                    <a:pt x="114806" y="59171"/>
                  </a:lnTo>
                  <a:lnTo>
                    <a:pt x="120012" y="55847"/>
                  </a:lnTo>
                  <a:lnTo>
                    <a:pt x="125881" y="54559"/>
                  </a:lnTo>
                  <a:lnTo>
                    <a:pt x="303378" y="15071"/>
                  </a:lnTo>
                  <a:lnTo>
                    <a:pt x="333941" y="34520"/>
                  </a:lnTo>
                  <a:lnTo>
                    <a:pt x="313706" y="65397"/>
                  </a:lnTo>
                  <a:lnTo>
                    <a:pt x="193069" y="92216"/>
                  </a:lnTo>
                  <a:lnTo>
                    <a:pt x="189755" y="92986"/>
                  </a:lnTo>
                  <a:lnTo>
                    <a:pt x="187405" y="95949"/>
                  </a:lnTo>
                  <a:lnTo>
                    <a:pt x="187417" y="99345"/>
                  </a:lnTo>
                  <a:lnTo>
                    <a:pt x="187417" y="103331"/>
                  </a:lnTo>
                  <a:lnTo>
                    <a:pt x="190647" y="106570"/>
                  </a:lnTo>
                  <a:lnTo>
                    <a:pt x="194648" y="106570"/>
                  </a:lnTo>
                  <a:lnTo>
                    <a:pt x="504725" y="106571"/>
                  </a:lnTo>
                  <a:lnTo>
                    <a:pt x="514736" y="108650"/>
                  </a:lnTo>
                  <a:lnTo>
                    <a:pt x="522889" y="114207"/>
                  </a:lnTo>
                  <a:lnTo>
                    <a:pt x="528363" y="122413"/>
                  </a:lnTo>
                  <a:lnTo>
                    <a:pt x="530334" y="132438"/>
                  </a:lnTo>
                  <a:lnTo>
                    <a:pt x="530322" y="132872"/>
                  </a:lnTo>
                  <a:lnTo>
                    <a:pt x="503242" y="157992"/>
                  </a:lnTo>
                  <a:lnTo>
                    <a:pt x="341811" y="157992"/>
                  </a:lnTo>
                  <a:lnTo>
                    <a:pt x="337809" y="158125"/>
                  </a:lnTo>
                  <a:lnTo>
                    <a:pt x="334676" y="161460"/>
                  </a:lnTo>
                  <a:lnTo>
                    <a:pt x="334809" y="165447"/>
                  </a:lnTo>
                  <a:lnTo>
                    <a:pt x="334941" y="169445"/>
                  </a:lnTo>
                  <a:lnTo>
                    <a:pt x="338279" y="172576"/>
                  </a:lnTo>
                  <a:lnTo>
                    <a:pt x="342268" y="172443"/>
                  </a:lnTo>
                  <a:lnTo>
                    <a:pt x="349246" y="171588"/>
                  </a:lnTo>
                  <a:lnTo>
                    <a:pt x="356260" y="173684"/>
                  </a:lnTo>
                  <a:lnTo>
                    <a:pt x="361611" y="178224"/>
                  </a:lnTo>
                  <a:lnTo>
                    <a:pt x="372798" y="195938"/>
                  </a:lnTo>
                  <a:lnTo>
                    <a:pt x="372761" y="213561"/>
                  </a:lnTo>
                  <a:lnTo>
                    <a:pt x="363976" y="227994"/>
                  </a:lnTo>
                  <a:lnTo>
                    <a:pt x="348921" y="236136"/>
                  </a:lnTo>
                  <a:lnTo>
                    <a:pt x="345028" y="237015"/>
                  </a:lnTo>
                  <a:lnTo>
                    <a:pt x="342594" y="240893"/>
                  </a:lnTo>
                  <a:lnTo>
                    <a:pt x="343486" y="244783"/>
                  </a:lnTo>
                  <a:lnTo>
                    <a:pt x="343775" y="246059"/>
                  </a:lnTo>
                  <a:lnTo>
                    <a:pt x="344402" y="247228"/>
                  </a:lnTo>
                  <a:lnTo>
                    <a:pt x="345305" y="248167"/>
                  </a:lnTo>
                  <a:lnTo>
                    <a:pt x="352188" y="258962"/>
                  </a:lnTo>
                  <a:lnTo>
                    <a:pt x="354323" y="271132"/>
                  </a:lnTo>
                  <a:lnTo>
                    <a:pt x="351735" y="283212"/>
                  </a:lnTo>
                  <a:lnTo>
                    <a:pt x="344450" y="293736"/>
                  </a:lnTo>
                  <a:lnTo>
                    <a:pt x="338448" y="299516"/>
                  </a:lnTo>
                  <a:lnTo>
                    <a:pt x="330446" y="302744"/>
                  </a:lnTo>
                  <a:lnTo>
                    <a:pt x="322118" y="302756"/>
                  </a:lnTo>
                  <a:lnTo>
                    <a:pt x="321154" y="302756"/>
                  </a:lnTo>
                  <a:lnTo>
                    <a:pt x="320190" y="302696"/>
                  </a:lnTo>
                  <a:lnTo>
                    <a:pt x="319226" y="302587"/>
                  </a:lnTo>
                  <a:lnTo>
                    <a:pt x="315261" y="302142"/>
                  </a:lnTo>
                  <a:lnTo>
                    <a:pt x="311681" y="304996"/>
                  </a:lnTo>
                  <a:lnTo>
                    <a:pt x="311236" y="308970"/>
                  </a:lnTo>
                  <a:lnTo>
                    <a:pt x="310994" y="311017"/>
                  </a:lnTo>
                  <a:lnTo>
                    <a:pt x="311657" y="313076"/>
                  </a:lnTo>
                  <a:lnTo>
                    <a:pt x="313055" y="314618"/>
                  </a:lnTo>
                  <a:lnTo>
                    <a:pt x="317756" y="321346"/>
                  </a:lnTo>
                  <a:lnTo>
                    <a:pt x="320573" y="328918"/>
                  </a:lnTo>
                  <a:lnTo>
                    <a:pt x="321414" y="336951"/>
                  </a:lnTo>
                  <a:lnTo>
                    <a:pt x="320190" y="345061"/>
                  </a:lnTo>
                  <a:lnTo>
                    <a:pt x="315356" y="354730"/>
                  </a:lnTo>
                  <a:lnTo>
                    <a:pt x="307888" y="362186"/>
                  </a:lnTo>
                  <a:lnTo>
                    <a:pt x="298463" y="366941"/>
                  </a:lnTo>
                  <a:lnTo>
                    <a:pt x="287759" y="368508"/>
                  </a:lnTo>
                  <a:lnTo>
                    <a:pt x="170870" y="368508"/>
                  </a:lnTo>
                  <a:lnTo>
                    <a:pt x="139308" y="365711"/>
                  </a:lnTo>
                  <a:lnTo>
                    <a:pt x="115652" y="358469"/>
                  </a:lnTo>
                  <a:lnTo>
                    <a:pt x="97578" y="348506"/>
                  </a:lnTo>
                  <a:lnTo>
                    <a:pt x="82761" y="337547"/>
                  </a:lnTo>
                  <a:close/>
                </a:path>
              </a:pathLst>
            </a:custGeom>
            <a:ln w="16868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0">
              <a:extLst>
                <a:ext uri="{FF2B5EF4-FFF2-40B4-BE49-F238E27FC236}">
                  <a16:creationId xmlns:a16="http://schemas.microsoft.com/office/drawing/2014/main" id="{132ECA59-2764-4023-B4A5-003E43396F5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5837" y="6928470"/>
              <a:ext cx="142782" cy="157138"/>
            </a:xfrm>
            <a:prstGeom prst="rect">
              <a:avLst/>
            </a:prstGeom>
          </p:spPr>
        </p:pic>
        <p:pic>
          <p:nvPicPr>
            <p:cNvPr id="7" name="object 21">
              <a:extLst>
                <a:ext uri="{FF2B5EF4-FFF2-40B4-BE49-F238E27FC236}">
                  <a16:creationId xmlns:a16="http://schemas.microsoft.com/office/drawing/2014/main" id="{9217C40B-3232-4FA9-B523-E29ADC9BDD8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837" y="6664132"/>
              <a:ext cx="142782" cy="157141"/>
            </a:xfrm>
            <a:prstGeom prst="rect">
              <a:avLst/>
            </a:prstGeom>
          </p:spPr>
        </p:pic>
      </p:grpSp>
      <p:pic>
        <p:nvPicPr>
          <p:cNvPr id="8" name="object 22">
            <a:extLst>
              <a:ext uri="{FF2B5EF4-FFF2-40B4-BE49-F238E27FC236}">
                <a16:creationId xmlns:a16="http://schemas.microsoft.com/office/drawing/2014/main" id="{021AB1DA-9159-4F80-8D82-B70BA71A57BA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05717" y="5357566"/>
            <a:ext cx="668916" cy="52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50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32EF7D4E-521E-40C1-A8B3-ED07C48905EC}"/>
              </a:ext>
            </a:extLst>
          </p:cNvPr>
          <p:cNvSpPr txBox="1"/>
          <p:nvPr/>
        </p:nvSpPr>
        <p:spPr>
          <a:xfrm>
            <a:off x="882186" y="691931"/>
            <a:ext cx="10269909" cy="52482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50000"/>
              </a:lnSpc>
              <a:spcBef>
                <a:spcPts val="10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„(..)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Refuse</a:t>
            </a:r>
            <a:r>
              <a:rPr b="1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odmawiaj,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czyli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kupuj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tego,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przyczynia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zwiększania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ilości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odpadów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twoim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domu,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warzyw czy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owoców pakowanych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 plastik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też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tanich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t-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shirtów.</a:t>
            </a:r>
            <a:r>
              <a:rPr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ten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sposób</a:t>
            </a:r>
            <a:r>
              <a:rPr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jako konsumenci</a:t>
            </a:r>
            <a:r>
              <a:rPr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dajemy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sygnał</a:t>
            </a:r>
            <a:r>
              <a:rPr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producentom,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czym</a:t>
            </a:r>
            <a:r>
              <a:rPr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naprawdę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nam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zależy.</a:t>
            </a:r>
            <a:endParaRPr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Reduce</a:t>
            </a:r>
            <a:r>
              <a:rPr b="1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redukuj,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ogranicz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ilość</a:t>
            </a:r>
            <a:r>
              <a:rPr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używanych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rzeczy,</a:t>
            </a:r>
            <a:r>
              <a:rPr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zastanów</a:t>
            </a:r>
            <a:r>
              <a:rPr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pewno</a:t>
            </a:r>
            <a:r>
              <a:rPr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każda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nich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ci</a:t>
            </a:r>
            <a:r>
              <a:rPr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niezbędna.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Postaraj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wprowadzić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ducha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minimalizmu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kupować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tylko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to,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co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ci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naprawdę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potrzebne.</a:t>
            </a:r>
            <a:endParaRPr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Reuse</a:t>
            </a:r>
            <a:r>
              <a:rPr b="1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używaj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ponownie,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wymieniaj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przekazuj</a:t>
            </a:r>
            <a:r>
              <a:rPr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niepotrzebne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rzeczy</a:t>
            </a:r>
            <a:r>
              <a:rPr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komuś,</a:t>
            </a:r>
            <a:r>
              <a:rPr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kto</a:t>
            </a:r>
            <a:r>
              <a:rPr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ich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potrzebować,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zastanów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się,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mogą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pełnić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innej</a:t>
            </a:r>
            <a:r>
              <a:rPr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funkcji.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Szukając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czegoś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nowego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zastanów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się,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lepiej</a:t>
            </a:r>
            <a:endParaRPr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zdecydować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rzecz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drugiej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ręki.</a:t>
            </a:r>
            <a:endParaRPr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Repair</a:t>
            </a:r>
            <a:r>
              <a:rPr b="1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naprawiaj,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wyrzucaj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razu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lekko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uszkodzonej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rzeczy,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może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uda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ją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naprawić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posłuży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ci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 przez</a:t>
            </a:r>
            <a:r>
              <a:rPr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kolejne</a:t>
            </a:r>
            <a:r>
              <a:rPr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lata.</a:t>
            </a:r>
            <a:endParaRPr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600"/>
              </a:spcBef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Recycle</a:t>
            </a:r>
            <a:r>
              <a:rPr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segreguj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odpady</a:t>
            </a:r>
            <a:r>
              <a:rPr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przyczyniaj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przetwarzania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surowców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wtórnych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np.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szklanych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butelek.</a:t>
            </a:r>
            <a:endParaRPr dirty="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</a:pPr>
            <a:r>
              <a:rPr b="1" dirty="0">
                <a:solidFill>
                  <a:srgbClr val="404040"/>
                </a:solidFill>
                <a:latin typeface="Carlito"/>
                <a:cs typeface="Carlito"/>
              </a:rPr>
              <a:t>Rot</a:t>
            </a:r>
            <a:r>
              <a:rPr b="1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kompostuj,</a:t>
            </a:r>
            <a:r>
              <a:rPr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marnuj</a:t>
            </a:r>
            <a:r>
              <a:rPr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jedzenia,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resztki,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których</a:t>
            </a:r>
            <a:r>
              <a:rPr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uda</a:t>
            </a:r>
            <a:r>
              <a:rPr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ci</a:t>
            </a:r>
            <a:r>
              <a:rPr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wykorzystać</a:t>
            </a:r>
            <a:r>
              <a:rPr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inny</a:t>
            </a:r>
            <a:r>
              <a:rPr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sposób,</a:t>
            </a:r>
            <a:r>
              <a:rPr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staraj</a:t>
            </a:r>
            <a:r>
              <a:rPr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 kompostować.</a:t>
            </a:r>
            <a:r>
              <a:rPr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(..)”</a:t>
            </a:r>
            <a:endParaRPr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562898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861EAF4E-2152-42F2-BAC2-86BF953CFAC5}"/>
              </a:ext>
            </a:extLst>
          </p:cNvPr>
          <p:cNvSpPr txBox="1"/>
          <p:nvPr/>
        </p:nvSpPr>
        <p:spPr>
          <a:xfrm>
            <a:off x="5338291" y="2682754"/>
            <a:ext cx="5149627" cy="232114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7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podłoże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pieczarkowe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tonie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średnio: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15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50" dirty="0">
                <a:solidFill>
                  <a:srgbClr val="404040"/>
                </a:solidFill>
                <a:latin typeface="Carlito"/>
                <a:cs typeface="Carlito"/>
              </a:rPr>
              <a:t>N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spc="-3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endParaRPr sz="2000" baseline="-21367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13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spc="-37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60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CaO</a:t>
            </a:r>
            <a:endParaRPr sz="2000" dirty="0">
              <a:latin typeface="Carlito"/>
              <a:cs typeface="Carlito"/>
            </a:endParaRPr>
          </a:p>
          <a:p>
            <a:pPr marL="2203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203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MgO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BD7F8DA-1652-441C-9839-B67A61761CC1}"/>
              </a:ext>
            </a:extLst>
          </p:cNvPr>
          <p:cNvSpPr txBox="1"/>
          <p:nvPr/>
        </p:nvSpPr>
        <p:spPr>
          <a:xfrm>
            <a:off x="4805082" y="1443701"/>
            <a:ext cx="6042212" cy="1311256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uboczny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produkcji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pieczarek,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wytwarza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się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ze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słomy,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pomiotu,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obornika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końskiego,</a:t>
            </a:r>
            <a:r>
              <a:rPr sz="2000" b="1" spc="-3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włókna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kokosowego,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torfu,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dolomitu,</a:t>
            </a:r>
            <a:endParaRPr sz="2000" dirty="0">
              <a:latin typeface="Carlito"/>
              <a:cs typeface="Carlito"/>
            </a:endParaRPr>
          </a:p>
          <a:p>
            <a:pPr marL="1270" algn="ctr">
              <a:lnSpc>
                <a:spcPct val="100000"/>
              </a:lnSpc>
              <a:spcBef>
                <a:spcPts val="8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wapna,</a:t>
            </a:r>
            <a:r>
              <a:rPr sz="2000" b="1" spc="-1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rlito"/>
                <a:cs typeface="Carlito"/>
              </a:rPr>
              <a:t>kredy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4" name="object 6">
            <a:extLst>
              <a:ext uri="{FF2B5EF4-FFF2-40B4-BE49-F238E27FC236}">
                <a16:creationId xmlns:a16="http://schemas.microsoft.com/office/drawing/2014/main" id="{1FE7ECF9-C83A-46A0-9F0F-A2EBD912DB40}"/>
              </a:ext>
            </a:extLst>
          </p:cNvPr>
          <p:cNvSpPr txBox="1"/>
          <p:nvPr/>
        </p:nvSpPr>
        <p:spPr>
          <a:xfrm>
            <a:off x="4721633" y="5292352"/>
            <a:ext cx="7049025" cy="8884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91210" marR="5080" indent="-779145">
              <a:lnSpc>
                <a:spcPct val="150000"/>
              </a:lnSpc>
              <a:spcBef>
                <a:spcPts val="1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podłoże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składniki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pokarmowe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ilości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dwukrotnie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większej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niż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obornik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bydlęcy</a:t>
            </a:r>
            <a:r>
              <a:rPr sz="2000" b="1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b="1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tej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samej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wadze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5" name="object 7">
            <a:extLst>
              <a:ext uri="{FF2B5EF4-FFF2-40B4-BE49-F238E27FC236}">
                <a16:creationId xmlns:a16="http://schemas.microsoft.com/office/drawing/2014/main" id="{2514199D-734B-4FBD-B9DE-49EE0587335F}"/>
              </a:ext>
            </a:extLst>
          </p:cNvPr>
          <p:cNvSpPr txBox="1"/>
          <p:nvPr/>
        </p:nvSpPr>
        <p:spPr>
          <a:xfrm>
            <a:off x="5170764" y="687365"/>
            <a:ext cx="5484683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niekonwencjonalne</a:t>
            </a:r>
            <a:endParaRPr sz="2000" dirty="0">
              <a:latin typeface="Carlito"/>
              <a:cs typeface="Carlito"/>
            </a:endParaRPr>
          </a:p>
          <a:p>
            <a:pPr algn="ctr">
              <a:lnSpc>
                <a:spcPct val="100000"/>
              </a:lnSpc>
            </a:pPr>
            <a:r>
              <a:rPr sz="2000" b="1" dirty="0">
                <a:solidFill>
                  <a:srgbClr val="4471C4"/>
                </a:solidFill>
                <a:latin typeface="Carlito"/>
                <a:cs typeface="Carlito"/>
              </a:rPr>
              <a:t>podłoża</a:t>
            </a:r>
            <a:r>
              <a:rPr sz="2000" b="1" spc="-8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pieczarkowe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6" name="object 24">
            <a:extLst>
              <a:ext uri="{FF2B5EF4-FFF2-40B4-BE49-F238E27FC236}">
                <a16:creationId xmlns:a16="http://schemas.microsoft.com/office/drawing/2014/main" id="{066450E7-BBD8-4188-8272-259DF906631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79935" y="5412557"/>
            <a:ext cx="595595" cy="648038"/>
          </a:xfrm>
          <a:prstGeom prst="rect">
            <a:avLst/>
          </a:prstGeom>
        </p:spPr>
      </p:pic>
      <p:pic>
        <p:nvPicPr>
          <p:cNvPr id="7" name="object 25">
            <a:extLst>
              <a:ext uri="{FF2B5EF4-FFF2-40B4-BE49-F238E27FC236}">
                <a16:creationId xmlns:a16="http://schemas.microsoft.com/office/drawing/2014/main" id="{95D25F7E-0540-4631-92FC-C3CAC3253C7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4054" y="1731451"/>
            <a:ext cx="3341652" cy="35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1081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96BD7C65-E69B-46A6-BB66-14730847BEA6}"/>
              </a:ext>
            </a:extLst>
          </p:cNvPr>
          <p:cNvSpPr txBox="1"/>
          <p:nvPr/>
        </p:nvSpPr>
        <p:spPr>
          <a:xfrm>
            <a:off x="2428106" y="935558"/>
            <a:ext cx="8130541" cy="31675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3045" marR="68580" indent="-169545" algn="just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azot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związkach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organicznych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długo</a:t>
            </a:r>
            <a:r>
              <a:rPr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uwalniany</a:t>
            </a:r>
            <a:r>
              <a:rPr sz="20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pełna</a:t>
            </a:r>
            <a:r>
              <a:rPr sz="20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mineralizacja</a:t>
            </a:r>
            <a:r>
              <a:rPr sz="20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zajmuje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lat,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najlepsze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efekty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dwóch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pierwszych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latach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zastosowaniu</a:t>
            </a:r>
            <a:endParaRPr sz="2000" dirty="0">
              <a:latin typeface="Carlito"/>
              <a:cs typeface="Carlito"/>
            </a:endParaRPr>
          </a:p>
          <a:p>
            <a:pPr marL="233045" marR="68580" indent="-169545" algn="just">
              <a:lnSpc>
                <a:spcPct val="150000"/>
              </a:lnSpc>
              <a:buFont typeface="Arial"/>
              <a:buChar char="•"/>
              <a:tabLst>
                <a:tab pos="2349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zawartości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 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N,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</a:t>
            </a:r>
            <a:r>
              <a:rPr sz="200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sz="2000" baseline="-21367" dirty="0">
                <a:solidFill>
                  <a:srgbClr val="404040"/>
                </a:solidFill>
                <a:latin typeface="Carlito"/>
                <a:cs typeface="Carlito"/>
              </a:rPr>
              <a:t>5</a:t>
            </a:r>
            <a:r>
              <a:rPr sz="2000" spc="127" baseline="-21367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i 5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kg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</a:t>
            </a:r>
            <a:r>
              <a:rPr sz="2000" baseline="-21367" dirty="0">
                <a:solidFill>
                  <a:srgbClr val="404040"/>
                </a:solidFill>
                <a:latin typeface="Carlito"/>
                <a:cs typeface="Carlito"/>
              </a:rPr>
              <a:t>2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O,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zalecane dawki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15-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20</a:t>
            </a:r>
            <a:r>
              <a:rPr sz="20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 	zboża,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20-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30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ziemniaki</a:t>
            </a:r>
            <a:r>
              <a:rPr sz="2000" spc="17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oraz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30-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40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ha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-1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</a:t>
            </a:r>
            <a:r>
              <a:rPr sz="2000" spc="18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buraki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z="2000" spc="-10" dirty="0" err="1">
                <a:solidFill>
                  <a:srgbClr val="404040"/>
                </a:solidFill>
                <a:latin typeface="Carlito"/>
                <a:cs typeface="Carlito"/>
              </a:rPr>
              <a:t>cukrowe</a:t>
            </a:r>
            <a:r>
              <a:rPr sz="2000" spc="5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kukurydzę</a:t>
            </a:r>
            <a:endParaRPr sz="2000" dirty="0">
              <a:latin typeface="Carlito"/>
              <a:cs typeface="Carlito"/>
            </a:endParaRPr>
          </a:p>
          <a:p>
            <a:pPr marL="233045" indent="-169545" algn="just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330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odczyn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zbliżony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obojętnego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E08B09BF-31BD-400F-AE90-63D16CDCE06A}"/>
              </a:ext>
            </a:extLst>
          </p:cNvPr>
          <p:cNvSpPr txBox="1"/>
          <p:nvPr/>
        </p:nvSpPr>
        <p:spPr>
          <a:xfrm>
            <a:off x="2428106" y="4542491"/>
            <a:ext cx="631369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indent="-16954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cena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wynosi</a:t>
            </a:r>
            <a:r>
              <a:rPr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ponad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50 </a:t>
            </a:r>
            <a:r>
              <a:rPr sz="2000" dirty="0" err="1">
                <a:solidFill>
                  <a:srgbClr val="404040"/>
                </a:solidFill>
                <a:latin typeface="Carlito"/>
                <a:cs typeface="Carlito"/>
              </a:rPr>
              <a:t>zł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t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2000" baseline="30000" dirty="0">
                <a:solidFill>
                  <a:srgbClr val="404040"/>
                </a:solidFill>
                <a:latin typeface="Carlito"/>
                <a:cs typeface="Carlito"/>
              </a:rPr>
              <a:t>1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dostępny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lokalnie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4" name="object 18">
            <a:extLst>
              <a:ext uri="{FF2B5EF4-FFF2-40B4-BE49-F238E27FC236}">
                <a16:creationId xmlns:a16="http://schemas.microsoft.com/office/drawing/2014/main" id="{BB4776B9-9A19-4AE6-9433-A95FBB061A73}"/>
              </a:ext>
            </a:extLst>
          </p:cNvPr>
          <p:cNvGrpSpPr/>
          <p:nvPr/>
        </p:nvGrpSpPr>
        <p:grpSpPr>
          <a:xfrm>
            <a:off x="1488691" y="2419604"/>
            <a:ext cx="562497" cy="461980"/>
            <a:chOff x="1042710" y="6277042"/>
            <a:chExt cx="562497" cy="461980"/>
          </a:xfrm>
        </p:grpSpPr>
        <p:sp>
          <p:nvSpPr>
            <p:cNvPr id="5" name="object 19">
              <a:extLst>
                <a:ext uri="{FF2B5EF4-FFF2-40B4-BE49-F238E27FC236}">
                  <a16:creationId xmlns:a16="http://schemas.microsoft.com/office/drawing/2014/main" id="{964522BD-653F-4EB5-BDE1-C2CB4CC51583}"/>
                </a:ext>
              </a:extLst>
            </p:cNvPr>
            <p:cNvSpPr/>
            <p:nvPr/>
          </p:nvSpPr>
          <p:spPr>
            <a:xfrm>
              <a:off x="1042710" y="6355482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544016" y="136316"/>
                  </a:moveTo>
                  <a:lnTo>
                    <a:pt x="523280" y="97022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1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7"/>
                  </a:lnTo>
                  <a:lnTo>
                    <a:pt x="71957" y="329455"/>
                  </a:lnTo>
                  <a:lnTo>
                    <a:pt x="60663" y="322526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20">
              <a:extLst>
                <a:ext uri="{FF2B5EF4-FFF2-40B4-BE49-F238E27FC236}">
                  <a16:creationId xmlns:a16="http://schemas.microsoft.com/office/drawing/2014/main" id="{3974821A-BBAB-4BE1-BE88-1449BA88AC2A}"/>
                </a:ext>
              </a:extLst>
            </p:cNvPr>
            <p:cNvSpPr/>
            <p:nvPr/>
          </p:nvSpPr>
          <p:spPr>
            <a:xfrm>
              <a:off x="1042710" y="6355482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40">
                  <a:moveTo>
                    <a:pt x="82671" y="337547"/>
                  </a:moveTo>
                  <a:lnTo>
                    <a:pt x="47913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5"/>
                  </a:lnTo>
                  <a:lnTo>
                    <a:pt x="135784" y="379776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5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29"/>
                  </a:lnTo>
                  <a:lnTo>
                    <a:pt x="544016" y="136316"/>
                  </a:lnTo>
                  <a:lnTo>
                    <a:pt x="542428" y="120434"/>
                  </a:lnTo>
                  <a:lnTo>
                    <a:pt x="508033" y="92324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60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9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2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7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21">
              <a:extLst>
                <a:ext uri="{FF2B5EF4-FFF2-40B4-BE49-F238E27FC236}">
                  <a16:creationId xmlns:a16="http://schemas.microsoft.com/office/drawing/2014/main" id="{10AED304-1863-46A4-BF06-FD48C75AF02E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62571" y="6541379"/>
              <a:ext cx="142636" cy="157128"/>
            </a:xfrm>
            <a:prstGeom prst="rect">
              <a:avLst/>
            </a:prstGeom>
          </p:spPr>
        </p:pic>
        <p:pic>
          <p:nvPicPr>
            <p:cNvPr id="8" name="object 22">
              <a:extLst>
                <a:ext uri="{FF2B5EF4-FFF2-40B4-BE49-F238E27FC236}">
                  <a16:creationId xmlns:a16="http://schemas.microsoft.com/office/drawing/2014/main" id="{07C9FA96-DE2A-487B-A83F-A298FB530A1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62571" y="6277042"/>
              <a:ext cx="142636" cy="157131"/>
            </a:xfrm>
            <a:prstGeom prst="rect">
              <a:avLst/>
            </a:prstGeom>
          </p:spPr>
        </p:pic>
      </p:grpSp>
      <p:pic>
        <p:nvPicPr>
          <p:cNvPr id="9" name="object 23">
            <a:extLst>
              <a:ext uri="{FF2B5EF4-FFF2-40B4-BE49-F238E27FC236}">
                <a16:creationId xmlns:a16="http://schemas.microsoft.com/office/drawing/2014/main" id="{3044771F-3963-49EA-985C-FCE279EF85A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82993" y="4438396"/>
            <a:ext cx="668195" cy="5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7920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>
            <a:extLst>
              <a:ext uri="{FF2B5EF4-FFF2-40B4-BE49-F238E27FC236}">
                <a16:creationId xmlns:a16="http://schemas.microsoft.com/office/drawing/2014/main" id="{08873D32-C8F1-4677-9D4D-082CB4396107}"/>
              </a:ext>
            </a:extLst>
          </p:cNvPr>
          <p:cNvSpPr txBox="1"/>
          <p:nvPr/>
        </p:nvSpPr>
        <p:spPr>
          <a:xfrm>
            <a:off x="2617604" y="752027"/>
            <a:ext cx="565681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56510" marR="5080" indent="-694055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Nawozy</a:t>
            </a:r>
            <a:r>
              <a:rPr sz="2000"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 err="1">
                <a:solidFill>
                  <a:srgbClr val="4471C4"/>
                </a:solidFill>
                <a:latin typeface="Carlito"/>
                <a:cs typeface="Carlito"/>
              </a:rPr>
              <a:t>niekonwencjonalne</a:t>
            </a: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000" b="1" spc="-10" dirty="0" err="1">
                <a:solidFill>
                  <a:srgbClr val="4471C4"/>
                </a:solidFill>
                <a:latin typeface="Carlito"/>
                <a:cs typeface="Carlito"/>
              </a:rPr>
              <a:t>serwatka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F52C8A7B-ABBC-4FF3-88AE-08AA14B0FE9E}"/>
              </a:ext>
            </a:extLst>
          </p:cNvPr>
          <p:cNvSpPr txBox="1"/>
          <p:nvPr/>
        </p:nvSpPr>
        <p:spPr>
          <a:xfrm>
            <a:off x="1282073" y="1469204"/>
            <a:ext cx="5009167" cy="21794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zawiera</a:t>
            </a: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oprócz</a:t>
            </a: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białka,</a:t>
            </a:r>
            <a:r>
              <a:rPr lang="pl-PL"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cenne</a:t>
            </a:r>
            <a:r>
              <a:rPr lang="pl-PL"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składniki</a:t>
            </a:r>
            <a:r>
              <a:rPr lang="pl-PL" sz="20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2000" dirty="0">
                <a:solidFill>
                  <a:srgbClr val="404040"/>
                </a:solidFill>
                <a:latin typeface="Carlito"/>
                <a:cs typeface="Carlito"/>
              </a:rPr>
              <a:t>takie</a:t>
            </a: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 jak:</a:t>
            </a:r>
          </a:p>
          <a:p>
            <a:pPr marL="182245" indent="-169545">
              <a:lnSpc>
                <a:spcPct val="100000"/>
              </a:lnSpc>
              <a:spcBef>
                <a:spcPts val="700"/>
              </a:spcBef>
              <a:buClr>
                <a:srgbClr val="404040"/>
              </a:buClr>
              <a:buFont typeface="Arial"/>
              <a:buChar char="•"/>
              <a:tabLst>
                <a:tab pos="182245" algn="l"/>
              </a:tabLst>
            </a:pP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sód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spc="-10" dirty="0">
                <a:solidFill>
                  <a:srgbClr val="404040"/>
                </a:solidFill>
                <a:latin typeface="Carlito"/>
                <a:cs typeface="Carlito"/>
              </a:rPr>
              <a:t>fosfor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spc="-25" dirty="0">
                <a:solidFill>
                  <a:srgbClr val="404040"/>
                </a:solidFill>
                <a:latin typeface="Carlito"/>
                <a:cs typeface="Carlito"/>
              </a:rPr>
              <a:t>jod</a:t>
            </a:r>
            <a:endParaRPr lang="pl-PL"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lang="pl-PL" sz="2000" spc="-20" dirty="0">
                <a:solidFill>
                  <a:srgbClr val="404040"/>
                </a:solidFill>
                <a:latin typeface="Carlito"/>
                <a:cs typeface="Carlito"/>
              </a:rPr>
              <a:t>wapń</a:t>
            </a:r>
            <a:endParaRPr lang="pl-PL" sz="20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</a:pPr>
            <a:endParaRPr lang="pl-PL" sz="2000" dirty="0">
              <a:latin typeface="Carlito"/>
              <a:cs typeface="Carlito"/>
            </a:endParaRP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BE562A11-39EE-41F2-A883-657F2C8F0F37}"/>
              </a:ext>
            </a:extLst>
          </p:cNvPr>
          <p:cNvSpPr txBox="1"/>
          <p:nvPr/>
        </p:nvSpPr>
        <p:spPr>
          <a:xfrm>
            <a:off x="6774617" y="1469204"/>
            <a:ext cx="3882201" cy="349455"/>
          </a:xfrm>
          <a:prstGeom prst="rect">
            <a:avLst/>
          </a:prstGeom>
          <a:solidFill>
            <a:srgbClr val="4471C4">
              <a:alpha val="50195"/>
            </a:srgbClr>
          </a:solidFill>
        </p:spPr>
        <p:txBody>
          <a:bodyPr vert="horz" wrap="square" lIns="0" tIns="41275" rIns="0" bIns="0" rtlCol="0">
            <a:spAutoFit/>
          </a:bodyPr>
          <a:lstStyle/>
          <a:p>
            <a:pPr marL="424180">
              <a:lnSpc>
                <a:spcPct val="100000"/>
              </a:lnSpc>
              <a:spcBef>
                <a:spcPts val="325"/>
              </a:spcBef>
            </a:pP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produkt</a:t>
            </a:r>
            <a:r>
              <a:rPr sz="2000" b="1" spc="-3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uboczny</a:t>
            </a:r>
            <a:r>
              <a:rPr sz="2000" b="1" spc="-25" dirty="0">
                <a:solidFill>
                  <a:srgbClr val="FFFFFF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rlito"/>
                <a:cs typeface="Carlito"/>
              </a:rPr>
              <a:t>produkcji</a:t>
            </a:r>
            <a:r>
              <a:rPr sz="2000" b="1" spc="-20" dirty="0">
                <a:solidFill>
                  <a:srgbClr val="FFFFFF"/>
                </a:solidFill>
                <a:latin typeface="Carlito"/>
                <a:cs typeface="Carlito"/>
              </a:rPr>
              <a:t> sera</a:t>
            </a:r>
            <a:endParaRPr sz="2000" dirty="0">
              <a:latin typeface="Carlito"/>
              <a:cs typeface="Carlito"/>
            </a:endParaRPr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C0D72D64-5A4D-4497-9A20-D5E080F85705}"/>
              </a:ext>
            </a:extLst>
          </p:cNvPr>
          <p:cNvSpPr txBox="1"/>
          <p:nvPr/>
        </p:nvSpPr>
        <p:spPr>
          <a:xfrm>
            <a:off x="1370525" y="5045814"/>
            <a:ext cx="4227280" cy="78226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produkcji</a:t>
            </a:r>
            <a:r>
              <a:rPr sz="2000" b="1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nawozu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wykorzystywana</a:t>
            </a:r>
            <a:endParaRPr sz="2000" dirty="0">
              <a:latin typeface="Carlito"/>
              <a:cs typeface="Carlito"/>
            </a:endParaRPr>
          </a:p>
          <a:p>
            <a:pPr marL="635" algn="ctr">
              <a:lnSpc>
                <a:spcPct val="100000"/>
              </a:lnSpc>
              <a:spcBef>
                <a:spcPts val="600"/>
              </a:spcBef>
            </a:pP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serwatka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słodka</a:t>
            </a:r>
            <a:r>
              <a:rPr sz="2000" b="1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rlito"/>
                <a:cs typeface="Carlito"/>
              </a:rPr>
              <a:t>o pH</a:t>
            </a:r>
            <a:r>
              <a:rPr sz="2000" b="1" spc="-10" dirty="0">
                <a:solidFill>
                  <a:srgbClr val="404040"/>
                </a:solidFill>
                <a:latin typeface="Carlito"/>
                <a:cs typeface="Carlito"/>
              </a:rPr>
              <a:t> 5,2-</a:t>
            </a:r>
            <a:r>
              <a:rPr sz="2000" b="1" spc="-25" dirty="0">
                <a:solidFill>
                  <a:srgbClr val="404040"/>
                </a:solidFill>
                <a:latin typeface="Carlito"/>
                <a:cs typeface="Carlito"/>
              </a:rPr>
              <a:t>6,7</a:t>
            </a:r>
            <a:endParaRPr sz="2000" dirty="0">
              <a:latin typeface="Carlito"/>
              <a:cs typeface="Carlito"/>
            </a:endParaRPr>
          </a:p>
        </p:txBody>
      </p:sp>
      <p:pic>
        <p:nvPicPr>
          <p:cNvPr id="9" name="object 26">
            <a:extLst>
              <a:ext uri="{FF2B5EF4-FFF2-40B4-BE49-F238E27FC236}">
                <a16:creationId xmlns:a16="http://schemas.microsoft.com/office/drawing/2014/main" id="{2D15799C-D1E7-478B-A635-AD37C2A92DD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4319" y="5083627"/>
            <a:ext cx="594971" cy="648027"/>
          </a:xfrm>
          <a:prstGeom prst="rect">
            <a:avLst/>
          </a:prstGeom>
        </p:spPr>
      </p:pic>
      <p:grpSp>
        <p:nvGrpSpPr>
          <p:cNvPr id="17" name="object 10">
            <a:extLst>
              <a:ext uri="{FF2B5EF4-FFF2-40B4-BE49-F238E27FC236}">
                <a16:creationId xmlns:a16="http://schemas.microsoft.com/office/drawing/2014/main" id="{F58CAF8A-2BB1-4A29-A010-1E5731A0D36C}"/>
              </a:ext>
            </a:extLst>
          </p:cNvPr>
          <p:cNvGrpSpPr/>
          <p:nvPr/>
        </p:nvGrpSpPr>
        <p:grpSpPr>
          <a:xfrm>
            <a:off x="5597805" y="2060202"/>
            <a:ext cx="5974714" cy="4188197"/>
            <a:chOff x="462533" y="5474208"/>
            <a:chExt cx="6395720" cy="4434205"/>
          </a:xfrm>
        </p:grpSpPr>
        <p:pic>
          <p:nvPicPr>
            <p:cNvPr id="18" name="object 11">
              <a:extLst>
                <a:ext uri="{FF2B5EF4-FFF2-40B4-BE49-F238E27FC236}">
                  <a16:creationId xmlns:a16="http://schemas.microsoft.com/office/drawing/2014/main" id="{365076A4-A46D-4993-8C37-8201DA7A26D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2533" y="5474208"/>
              <a:ext cx="5932932" cy="3823716"/>
            </a:xfrm>
            <a:prstGeom prst="rect">
              <a:avLst/>
            </a:prstGeom>
          </p:spPr>
        </p:pic>
        <p:sp>
          <p:nvSpPr>
            <p:cNvPr id="19" name="object 12">
              <a:extLst>
                <a:ext uri="{FF2B5EF4-FFF2-40B4-BE49-F238E27FC236}">
                  <a16:creationId xmlns:a16="http://schemas.microsoft.com/office/drawing/2014/main" id="{9099DEAE-90A8-402D-9059-421AE9D72CF4}"/>
                </a:ext>
              </a:extLst>
            </p:cNvPr>
            <p:cNvSpPr/>
            <p:nvPr/>
          </p:nvSpPr>
          <p:spPr>
            <a:xfrm>
              <a:off x="5883401" y="9018270"/>
              <a:ext cx="974725" cy="890269"/>
            </a:xfrm>
            <a:custGeom>
              <a:avLst/>
              <a:gdLst/>
              <a:ahLst/>
              <a:cxnLst/>
              <a:rect l="l" t="t" r="r" b="b"/>
              <a:pathLst>
                <a:path w="974725" h="890270">
                  <a:moveTo>
                    <a:pt x="974598" y="0"/>
                  </a:moveTo>
                  <a:lnTo>
                    <a:pt x="677926" y="270916"/>
                  </a:lnTo>
                  <a:lnTo>
                    <a:pt x="677926" y="593343"/>
                  </a:lnTo>
                  <a:lnTo>
                    <a:pt x="324865" y="593343"/>
                  </a:lnTo>
                  <a:lnTo>
                    <a:pt x="0" y="890015"/>
                  </a:lnTo>
                  <a:lnTo>
                    <a:pt x="974598" y="890015"/>
                  </a:lnTo>
                  <a:lnTo>
                    <a:pt x="974598" y="0"/>
                  </a:lnTo>
                  <a:close/>
                </a:path>
              </a:pathLst>
            </a:custGeom>
            <a:solidFill>
              <a:srgbClr val="4471C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708837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15FE2F6E-FBC7-4E7A-839C-518DBE99BF96}"/>
              </a:ext>
            </a:extLst>
          </p:cNvPr>
          <p:cNvSpPr txBox="1"/>
          <p:nvPr/>
        </p:nvSpPr>
        <p:spPr>
          <a:xfrm>
            <a:off x="2438356" y="1273818"/>
            <a:ext cx="8857174" cy="40046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245" marR="5080" indent="-169545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nawóz</a:t>
            </a:r>
            <a:r>
              <a:rPr sz="2000" spc="2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można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przygotować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skali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gospodarstwa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domowego</a:t>
            </a:r>
            <a:r>
              <a:rPr sz="2000" spc="2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mieszając</a:t>
            </a:r>
            <a:r>
              <a:rPr sz="20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świeżą 	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serwatkę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mleczną z wodą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proporcjach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1:1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sprawdza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ogrodnictwie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warzywnym,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należy</a:t>
            </a:r>
            <a:r>
              <a:rPr sz="20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podawać</a:t>
            </a:r>
            <a:r>
              <a:rPr sz="20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go</a:t>
            </a:r>
            <a:r>
              <a:rPr sz="20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poprzez</a:t>
            </a:r>
            <a:r>
              <a:rPr sz="20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podlewanie</a:t>
            </a:r>
            <a:endParaRPr sz="2000" dirty="0">
              <a:latin typeface="Carlito"/>
              <a:cs typeface="Carlito"/>
            </a:endParaRPr>
          </a:p>
          <a:p>
            <a:pPr marL="184150">
              <a:lnSpc>
                <a:spcPct val="100000"/>
              </a:lnSpc>
              <a:spcBef>
                <a:spcPts val="600"/>
              </a:spcBef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u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podstawy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łodygi</a:t>
            </a: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ma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właściwości</a:t>
            </a:r>
            <a:r>
              <a:rPr sz="2000"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ochronne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broni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korzenie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roślin</a:t>
            </a:r>
            <a:r>
              <a:rPr sz="20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przed</a:t>
            </a:r>
            <a:r>
              <a:rPr sz="20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chorobami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grzybowymi</a:t>
            </a: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buClr>
                <a:srgbClr val="404040"/>
              </a:buClr>
              <a:buFont typeface="Arial"/>
              <a:buChar char="•"/>
            </a:pPr>
            <a:endParaRPr sz="2000"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919"/>
              </a:spcBef>
              <a:buClr>
                <a:srgbClr val="404040"/>
              </a:buClr>
              <a:buFont typeface="Arial"/>
              <a:buChar char="•"/>
            </a:pPr>
            <a:endParaRPr sz="2000" dirty="0">
              <a:latin typeface="Carlito"/>
              <a:cs typeface="Carlito"/>
            </a:endParaRPr>
          </a:p>
          <a:p>
            <a:pPr marL="182245" indent="-169545">
              <a:lnSpc>
                <a:spcPct val="100000"/>
              </a:lnSpc>
              <a:buFont typeface="Arial"/>
              <a:buChar char="•"/>
              <a:tabLst>
                <a:tab pos="182245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nawóz</a:t>
            </a:r>
            <a:r>
              <a:rPr sz="20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produkowany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0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własny</a:t>
            </a:r>
            <a:r>
              <a:rPr sz="20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użytek</a:t>
            </a:r>
            <a:endParaRPr sz="2000" dirty="0">
              <a:latin typeface="Carlito"/>
              <a:cs typeface="Carlito"/>
            </a:endParaRPr>
          </a:p>
          <a:p>
            <a:pPr marL="182245" marR="5080" indent="-169545">
              <a:lnSpc>
                <a:spcPct val="150000"/>
              </a:lnSpc>
              <a:buFont typeface="Arial"/>
              <a:buChar char="•"/>
              <a:tabLst>
                <a:tab pos="184150" algn="l"/>
              </a:tabLst>
            </a:pP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lokalnie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możliwość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odkupu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zakładach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produkcyjnych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sera</a:t>
            </a:r>
            <a:r>
              <a:rPr sz="20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dirty="0">
                <a:solidFill>
                  <a:srgbClr val="404040"/>
                </a:solidFill>
                <a:latin typeface="Carlito"/>
                <a:cs typeface="Carlito"/>
              </a:rPr>
              <a:t>cena</a:t>
            </a:r>
            <a:r>
              <a:rPr sz="20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rlito"/>
                <a:cs typeface="Carlito"/>
              </a:rPr>
              <a:t>uzgadniana 	indywidualnie</a:t>
            </a:r>
            <a:endParaRPr sz="2000" dirty="0">
              <a:latin typeface="Carlito"/>
              <a:cs typeface="Carlito"/>
            </a:endParaRPr>
          </a:p>
        </p:txBody>
      </p:sp>
      <p:grpSp>
        <p:nvGrpSpPr>
          <p:cNvPr id="3" name="object 20">
            <a:extLst>
              <a:ext uri="{FF2B5EF4-FFF2-40B4-BE49-F238E27FC236}">
                <a16:creationId xmlns:a16="http://schemas.microsoft.com/office/drawing/2014/main" id="{321B53DB-4437-4B48-9618-B0E036B99F20}"/>
              </a:ext>
            </a:extLst>
          </p:cNvPr>
          <p:cNvGrpSpPr/>
          <p:nvPr/>
        </p:nvGrpSpPr>
        <p:grpSpPr>
          <a:xfrm>
            <a:off x="1523344" y="2159968"/>
            <a:ext cx="571500" cy="469900"/>
            <a:chOff x="745483" y="3414208"/>
            <a:chExt cx="571500" cy="469900"/>
          </a:xfrm>
        </p:grpSpPr>
        <p:sp>
          <p:nvSpPr>
            <p:cNvPr id="4" name="object 21">
              <a:extLst>
                <a:ext uri="{FF2B5EF4-FFF2-40B4-BE49-F238E27FC236}">
                  <a16:creationId xmlns:a16="http://schemas.microsoft.com/office/drawing/2014/main" id="{E35CD603-400C-4C0E-9347-8A41B7407DAC}"/>
                </a:ext>
              </a:extLst>
            </p:cNvPr>
            <p:cNvSpPr/>
            <p:nvPr/>
          </p:nvSpPr>
          <p:spPr>
            <a:xfrm>
              <a:off x="753912" y="34926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39">
                  <a:moveTo>
                    <a:pt x="544016" y="136316"/>
                  </a:moveTo>
                  <a:lnTo>
                    <a:pt x="523280" y="97022"/>
                  </a:lnTo>
                  <a:lnTo>
                    <a:pt x="260350" y="92119"/>
                  </a:lnTo>
                  <a:lnTo>
                    <a:pt x="322937" y="77512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59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51744" y="139531"/>
                  </a:lnTo>
                  <a:lnTo>
                    <a:pt x="55223" y="136713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303051" y="15071"/>
                  </a:lnTo>
                  <a:lnTo>
                    <a:pt x="313189" y="14850"/>
                  </a:lnTo>
                  <a:lnTo>
                    <a:pt x="322308" y="18414"/>
                  </a:lnTo>
                  <a:lnTo>
                    <a:pt x="329425" y="25142"/>
                  </a:lnTo>
                  <a:lnTo>
                    <a:pt x="333557" y="34412"/>
                  </a:lnTo>
                  <a:lnTo>
                    <a:pt x="335447" y="42841"/>
                  </a:lnTo>
                  <a:lnTo>
                    <a:pt x="333111" y="51488"/>
                  </a:lnTo>
                  <a:lnTo>
                    <a:pt x="323589" y="61628"/>
                  </a:lnTo>
                  <a:lnTo>
                    <a:pt x="318713" y="64313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39" y="133293"/>
                  </a:lnTo>
                  <a:lnTo>
                    <a:pt x="526948" y="143435"/>
                  </a:lnTo>
                  <a:lnTo>
                    <a:pt x="520997" y="151188"/>
                  </a:lnTo>
                  <a:lnTo>
                    <a:pt x="512651" y="156277"/>
                  </a:lnTo>
                  <a:lnTo>
                    <a:pt x="502700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659" y="311017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15528" y="358469"/>
                  </a:lnTo>
                  <a:lnTo>
                    <a:pt x="82671" y="337546"/>
                  </a:lnTo>
                  <a:lnTo>
                    <a:pt x="71957" y="329455"/>
                  </a:lnTo>
                  <a:lnTo>
                    <a:pt x="60663" y="322526"/>
                  </a:lnTo>
                  <a:lnTo>
                    <a:pt x="47913" y="317689"/>
                  </a:lnTo>
                  <a:lnTo>
                    <a:pt x="32829" y="315870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89613" y="360651"/>
                  </a:lnTo>
                  <a:lnTo>
                    <a:pt x="109519" y="371634"/>
                  </a:lnTo>
                  <a:lnTo>
                    <a:pt x="135784" y="379775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6"/>
                  </a:lnTo>
                  <a:lnTo>
                    <a:pt x="367506" y="261269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30"/>
                  </a:lnTo>
                  <a:lnTo>
                    <a:pt x="544016" y="136316"/>
                  </a:lnTo>
                  <a:close/>
                </a:path>
              </a:pathLst>
            </a:custGeom>
            <a:solidFill>
              <a:srgbClr val="4471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22">
              <a:extLst>
                <a:ext uri="{FF2B5EF4-FFF2-40B4-BE49-F238E27FC236}">
                  <a16:creationId xmlns:a16="http://schemas.microsoft.com/office/drawing/2014/main" id="{C5144475-AD7B-4FDF-82E0-8308BACF3123}"/>
                </a:ext>
              </a:extLst>
            </p:cNvPr>
            <p:cNvSpPr/>
            <p:nvPr/>
          </p:nvSpPr>
          <p:spPr>
            <a:xfrm>
              <a:off x="753912" y="3492648"/>
              <a:ext cx="544195" cy="383540"/>
            </a:xfrm>
            <a:custGeom>
              <a:avLst/>
              <a:gdLst/>
              <a:ahLst/>
              <a:cxnLst/>
              <a:rect l="l" t="t" r="r" b="b"/>
              <a:pathLst>
                <a:path w="544194" h="383539">
                  <a:moveTo>
                    <a:pt x="82671" y="337546"/>
                  </a:moveTo>
                  <a:lnTo>
                    <a:pt x="47913" y="317689"/>
                  </a:lnTo>
                  <a:lnTo>
                    <a:pt x="0" y="315870"/>
                  </a:lnTo>
                  <a:lnTo>
                    <a:pt x="0" y="330321"/>
                  </a:lnTo>
                  <a:lnTo>
                    <a:pt x="32807" y="330321"/>
                  </a:lnTo>
                  <a:lnTo>
                    <a:pt x="44550" y="331767"/>
                  </a:lnTo>
                  <a:lnTo>
                    <a:pt x="54709" y="335728"/>
                  </a:lnTo>
                  <a:lnTo>
                    <a:pt x="64162" y="341640"/>
                  </a:lnTo>
                  <a:lnTo>
                    <a:pt x="73787" y="348939"/>
                  </a:lnTo>
                  <a:lnTo>
                    <a:pt x="89613" y="360651"/>
                  </a:lnTo>
                  <a:lnTo>
                    <a:pt x="109519" y="371634"/>
                  </a:lnTo>
                  <a:lnTo>
                    <a:pt x="135784" y="379775"/>
                  </a:lnTo>
                  <a:lnTo>
                    <a:pt x="170686" y="382959"/>
                  </a:lnTo>
                  <a:lnTo>
                    <a:pt x="287051" y="382959"/>
                  </a:lnTo>
                  <a:lnTo>
                    <a:pt x="303009" y="380493"/>
                  </a:lnTo>
                  <a:lnTo>
                    <a:pt x="316910" y="373126"/>
                  </a:lnTo>
                  <a:lnTo>
                    <a:pt x="327692" y="361669"/>
                  </a:lnTo>
                  <a:lnTo>
                    <a:pt x="334291" y="346928"/>
                  </a:lnTo>
                  <a:lnTo>
                    <a:pt x="335439" y="339145"/>
                  </a:lnTo>
                  <a:lnTo>
                    <a:pt x="335265" y="331334"/>
                  </a:lnTo>
                  <a:lnTo>
                    <a:pt x="333788" y="323661"/>
                  </a:lnTo>
                  <a:lnTo>
                    <a:pt x="331029" y="316292"/>
                  </a:lnTo>
                  <a:lnTo>
                    <a:pt x="348108" y="309088"/>
                  </a:lnTo>
                  <a:lnTo>
                    <a:pt x="360662" y="296336"/>
                  </a:lnTo>
                  <a:lnTo>
                    <a:pt x="367518" y="279806"/>
                  </a:lnTo>
                  <a:lnTo>
                    <a:pt x="367506" y="261269"/>
                  </a:lnTo>
                  <a:lnTo>
                    <a:pt x="366458" y="256127"/>
                  </a:lnTo>
                  <a:lnTo>
                    <a:pt x="364556" y="251202"/>
                  </a:lnTo>
                  <a:lnTo>
                    <a:pt x="361884" y="246686"/>
                  </a:lnTo>
                  <a:lnTo>
                    <a:pt x="376601" y="235417"/>
                  </a:lnTo>
                  <a:lnTo>
                    <a:pt x="385546" y="219912"/>
                  </a:lnTo>
                  <a:lnTo>
                    <a:pt x="388026" y="202181"/>
                  </a:lnTo>
                  <a:lnTo>
                    <a:pt x="383349" y="184233"/>
                  </a:lnTo>
                  <a:lnTo>
                    <a:pt x="381254" y="179958"/>
                  </a:lnTo>
                  <a:lnTo>
                    <a:pt x="378521" y="176020"/>
                  </a:lnTo>
                  <a:lnTo>
                    <a:pt x="375247" y="172564"/>
                  </a:lnTo>
                  <a:lnTo>
                    <a:pt x="502423" y="172443"/>
                  </a:lnTo>
                  <a:lnTo>
                    <a:pt x="517437" y="169886"/>
                  </a:lnTo>
                  <a:lnTo>
                    <a:pt x="530136" y="162350"/>
                  </a:lnTo>
                  <a:lnTo>
                    <a:pt x="539376" y="150830"/>
                  </a:lnTo>
                  <a:lnTo>
                    <a:pt x="544016" y="136316"/>
                  </a:lnTo>
                  <a:lnTo>
                    <a:pt x="542428" y="120435"/>
                  </a:lnTo>
                  <a:lnTo>
                    <a:pt x="508033" y="92324"/>
                  </a:lnTo>
                  <a:lnTo>
                    <a:pt x="260350" y="92119"/>
                  </a:lnTo>
                  <a:lnTo>
                    <a:pt x="260302" y="91975"/>
                  </a:lnTo>
                  <a:lnTo>
                    <a:pt x="315908" y="79595"/>
                  </a:lnTo>
                  <a:lnTo>
                    <a:pt x="347411" y="50360"/>
                  </a:lnTo>
                  <a:lnTo>
                    <a:pt x="348406" y="35017"/>
                  </a:lnTo>
                  <a:lnTo>
                    <a:pt x="343579" y="20418"/>
                  </a:lnTo>
                  <a:lnTo>
                    <a:pt x="333159" y="8375"/>
                  </a:lnTo>
                  <a:lnTo>
                    <a:pt x="325618" y="3779"/>
                  </a:lnTo>
                  <a:lnTo>
                    <a:pt x="317356" y="963"/>
                  </a:lnTo>
                  <a:lnTo>
                    <a:pt x="308683" y="0"/>
                  </a:lnTo>
                  <a:lnTo>
                    <a:pt x="299909" y="957"/>
                  </a:lnTo>
                  <a:lnTo>
                    <a:pt x="122616" y="40469"/>
                  </a:lnTo>
                  <a:lnTo>
                    <a:pt x="45932" y="125080"/>
                  </a:lnTo>
                  <a:lnTo>
                    <a:pt x="0" y="125080"/>
                  </a:lnTo>
                  <a:lnTo>
                    <a:pt x="0" y="139531"/>
                  </a:lnTo>
                  <a:lnTo>
                    <a:pt x="49500" y="139531"/>
                  </a:lnTo>
                  <a:lnTo>
                    <a:pt x="51744" y="139531"/>
                  </a:lnTo>
                  <a:lnTo>
                    <a:pt x="53863" y="138495"/>
                  </a:lnTo>
                  <a:lnTo>
                    <a:pt x="55223" y="136713"/>
                  </a:lnTo>
                  <a:lnTo>
                    <a:pt x="111046" y="63952"/>
                  </a:lnTo>
                  <a:lnTo>
                    <a:pt x="114682" y="59171"/>
                  </a:lnTo>
                  <a:lnTo>
                    <a:pt x="119883" y="55847"/>
                  </a:lnTo>
                  <a:lnTo>
                    <a:pt x="125746" y="54558"/>
                  </a:lnTo>
                  <a:lnTo>
                    <a:pt x="303051" y="15071"/>
                  </a:lnTo>
                  <a:lnTo>
                    <a:pt x="333581" y="34520"/>
                  </a:lnTo>
                  <a:lnTo>
                    <a:pt x="313368" y="65397"/>
                  </a:lnTo>
                  <a:lnTo>
                    <a:pt x="192861" y="92216"/>
                  </a:lnTo>
                  <a:lnTo>
                    <a:pt x="189550" y="92986"/>
                  </a:lnTo>
                  <a:lnTo>
                    <a:pt x="187203" y="95949"/>
                  </a:lnTo>
                  <a:lnTo>
                    <a:pt x="187215" y="99345"/>
                  </a:lnTo>
                  <a:lnTo>
                    <a:pt x="187215" y="103331"/>
                  </a:lnTo>
                  <a:lnTo>
                    <a:pt x="190441" y="106570"/>
                  </a:lnTo>
                  <a:lnTo>
                    <a:pt x="194438" y="106570"/>
                  </a:lnTo>
                  <a:lnTo>
                    <a:pt x="504181" y="106571"/>
                  </a:lnTo>
                  <a:lnTo>
                    <a:pt x="514181" y="108650"/>
                  </a:lnTo>
                  <a:lnTo>
                    <a:pt x="522326" y="114207"/>
                  </a:lnTo>
                  <a:lnTo>
                    <a:pt x="527794" y="122413"/>
                  </a:lnTo>
                  <a:lnTo>
                    <a:pt x="529763" y="132438"/>
                  </a:lnTo>
                  <a:lnTo>
                    <a:pt x="529751" y="132872"/>
                  </a:lnTo>
                  <a:lnTo>
                    <a:pt x="502700" y="157992"/>
                  </a:lnTo>
                  <a:lnTo>
                    <a:pt x="341442" y="157992"/>
                  </a:lnTo>
                  <a:lnTo>
                    <a:pt x="337445" y="158125"/>
                  </a:lnTo>
                  <a:lnTo>
                    <a:pt x="334315" y="161460"/>
                  </a:lnTo>
                  <a:lnTo>
                    <a:pt x="334448" y="165447"/>
                  </a:lnTo>
                  <a:lnTo>
                    <a:pt x="334580" y="169445"/>
                  </a:lnTo>
                  <a:lnTo>
                    <a:pt x="337915" y="172576"/>
                  </a:lnTo>
                  <a:lnTo>
                    <a:pt x="341900" y="172443"/>
                  </a:lnTo>
                  <a:lnTo>
                    <a:pt x="348870" y="171588"/>
                  </a:lnTo>
                  <a:lnTo>
                    <a:pt x="355876" y="173684"/>
                  </a:lnTo>
                  <a:lnTo>
                    <a:pt x="361222" y="178224"/>
                  </a:lnTo>
                  <a:lnTo>
                    <a:pt x="372397" y="195938"/>
                  </a:lnTo>
                  <a:lnTo>
                    <a:pt x="372359" y="213561"/>
                  </a:lnTo>
                  <a:lnTo>
                    <a:pt x="363583" y="227994"/>
                  </a:lnTo>
                  <a:lnTo>
                    <a:pt x="348545" y="236136"/>
                  </a:lnTo>
                  <a:lnTo>
                    <a:pt x="344656" y="237015"/>
                  </a:lnTo>
                  <a:lnTo>
                    <a:pt x="342225" y="240893"/>
                  </a:lnTo>
                  <a:lnTo>
                    <a:pt x="343115" y="244783"/>
                  </a:lnTo>
                  <a:lnTo>
                    <a:pt x="343404" y="246059"/>
                  </a:lnTo>
                  <a:lnTo>
                    <a:pt x="344030" y="247228"/>
                  </a:lnTo>
                  <a:lnTo>
                    <a:pt x="344933" y="248167"/>
                  </a:lnTo>
                  <a:lnTo>
                    <a:pt x="351808" y="258962"/>
                  </a:lnTo>
                  <a:lnTo>
                    <a:pt x="353941" y="271132"/>
                  </a:lnTo>
                  <a:lnTo>
                    <a:pt x="351356" y="283212"/>
                  </a:lnTo>
                  <a:lnTo>
                    <a:pt x="344079" y="293736"/>
                  </a:lnTo>
                  <a:lnTo>
                    <a:pt x="338083" y="299516"/>
                  </a:lnTo>
                  <a:lnTo>
                    <a:pt x="330090" y="302744"/>
                  </a:lnTo>
                  <a:lnTo>
                    <a:pt x="321771" y="302756"/>
                  </a:lnTo>
                  <a:lnTo>
                    <a:pt x="320808" y="302756"/>
                  </a:lnTo>
                  <a:lnTo>
                    <a:pt x="319845" y="302696"/>
                  </a:lnTo>
                  <a:lnTo>
                    <a:pt x="318882" y="302587"/>
                  </a:lnTo>
                  <a:lnTo>
                    <a:pt x="314921" y="302142"/>
                  </a:lnTo>
                  <a:lnTo>
                    <a:pt x="311345" y="304996"/>
                  </a:lnTo>
                  <a:lnTo>
                    <a:pt x="310900" y="308970"/>
                  </a:lnTo>
                  <a:lnTo>
                    <a:pt x="310659" y="311017"/>
                  </a:lnTo>
                  <a:lnTo>
                    <a:pt x="311321" y="313076"/>
                  </a:lnTo>
                  <a:lnTo>
                    <a:pt x="312718" y="314618"/>
                  </a:lnTo>
                  <a:lnTo>
                    <a:pt x="317414" y="321346"/>
                  </a:lnTo>
                  <a:lnTo>
                    <a:pt x="320227" y="328918"/>
                  </a:lnTo>
                  <a:lnTo>
                    <a:pt x="321067" y="336951"/>
                  </a:lnTo>
                  <a:lnTo>
                    <a:pt x="319845" y="345061"/>
                  </a:lnTo>
                  <a:lnTo>
                    <a:pt x="315016" y="354730"/>
                  </a:lnTo>
                  <a:lnTo>
                    <a:pt x="307556" y="362186"/>
                  </a:lnTo>
                  <a:lnTo>
                    <a:pt x="298141" y="366941"/>
                  </a:lnTo>
                  <a:lnTo>
                    <a:pt x="287449" y="368508"/>
                  </a:lnTo>
                  <a:lnTo>
                    <a:pt x="170686" y="368508"/>
                  </a:lnTo>
                  <a:lnTo>
                    <a:pt x="139158" y="365711"/>
                  </a:lnTo>
                  <a:lnTo>
                    <a:pt x="115528" y="358469"/>
                  </a:lnTo>
                  <a:lnTo>
                    <a:pt x="97473" y="348506"/>
                  </a:lnTo>
                  <a:lnTo>
                    <a:pt x="82671" y="337546"/>
                  </a:lnTo>
                  <a:close/>
                </a:path>
              </a:pathLst>
            </a:custGeom>
            <a:ln w="16855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23">
              <a:extLst>
                <a:ext uri="{FF2B5EF4-FFF2-40B4-BE49-F238E27FC236}">
                  <a16:creationId xmlns:a16="http://schemas.microsoft.com/office/drawing/2014/main" id="{5CA1B274-ABB9-4A3C-A4C9-0F56AF17E04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3773" y="3678545"/>
              <a:ext cx="142636" cy="157128"/>
            </a:xfrm>
            <a:prstGeom prst="rect">
              <a:avLst/>
            </a:prstGeom>
          </p:spPr>
        </p:pic>
        <p:pic>
          <p:nvPicPr>
            <p:cNvPr id="7" name="object 24">
              <a:extLst>
                <a:ext uri="{FF2B5EF4-FFF2-40B4-BE49-F238E27FC236}">
                  <a16:creationId xmlns:a16="http://schemas.microsoft.com/office/drawing/2014/main" id="{AC0D1AF3-57E5-44AD-9185-A77E4760468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73773" y="3414208"/>
              <a:ext cx="142636" cy="157131"/>
            </a:xfrm>
            <a:prstGeom prst="rect">
              <a:avLst/>
            </a:prstGeom>
          </p:spPr>
        </p:pic>
      </p:grpSp>
      <p:pic>
        <p:nvPicPr>
          <p:cNvPr id="8" name="object 25">
            <a:extLst>
              <a:ext uri="{FF2B5EF4-FFF2-40B4-BE49-F238E27FC236}">
                <a16:creationId xmlns:a16="http://schemas.microsoft.com/office/drawing/2014/main" id="{FE15057E-9510-4FE8-9897-F358BA059E6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17536" y="4286382"/>
            <a:ext cx="668195" cy="5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532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7">
            <a:extLst>
              <a:ext uri="{FF2B5EF4-FFF2-40B4-BE49-F238E27FC236}">
                <a16:creationId xmlns:a16="http://schemas.microsoft.com/office/drawing/2014/main" id="{DBFF0189-053B-4113-AF51-D26BA0C39503}"/>
              </a:ext>
            </a:extLst>
          </p:cNvPr>
          <p:cNvSpPr txBox="1"/>
          <p:nvPr/>
        </p:nvSpPr>
        <p:spPr>
          <a:xfrm>
            <a:off x="5197718" y="628157"/>
            <a:ext cx="1974047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10" dirty="0">
                <a:solidFill>
                  <a:srgbClr val="4471C4"/>
                </a:solidFill>
                <a:latin typeface="Carlito"/>
                <a:cs typeface="Carlito"/>
              </a:rPr>
              <a:t>Bibliografia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7ECCCD4A-F06A-4A39-AD37-C53A9DC4DBB4}"/>
              </a:ext>
            </a:extLst>
          </p:cNvPr>
          <p:cNvSpPr/>
          <p:nvPr/>
        </p:nvSpPr>
        <p:spPr>
          <a:xfrm>
            <a:off x="878542" y="1078689"/>
            <a:ext cx="9914964" cy="515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marR="5715" algn="just">
              <a:lnSpc>
                <a:spcPct val="107000"/>
              </a:lnSpc>
              <a:spcBef>
                <a:spcPts val="100"/>
              </a:spcBef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Adeniyan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O.N.,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Ojo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A.O.,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Akinbode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O.A.,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Adediran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J.A.,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2011.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Comparative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study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different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manures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NPK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fertilizer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for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improvement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chemical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dry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matter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yield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maize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two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different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Environ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Manage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2(1):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9-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13</a:t>
            </a:r>
            <a:endParaRPr lang="pl-PL" sz="1400" dirty="0">
              <a:latin typeface="Carlito"/>
              <a:cs typeface="Carlito"/>
            </a:endParaRPr>
          </a:p>
          <a:p>
            <a:pPr marL="355600" marR="5715" algn="just">
              <a:lnSpc>
                <a:spcPct val="107000"/>
              </a:lnSpc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Agyarko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K.,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Abunyewa</a:t>
            </a:r>
            <a:r>
              <a:rPr lang="pl-PL" sz="1400" spc="2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A.A.,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Asiedu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E.K.,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Heva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 E.,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2016.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Dissolution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rock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phosphate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in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animal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manure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amendment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lettuce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growth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Eurasian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5(2):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84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88</a:t>
            </a:r>
            <a:endParaRPr lang="pl-PL" sz="1400" dirty="0">
              <a:latin typeface="Carlito"/>
              <a:cs typeface="Carlito"/>
            </a:endParaRPr>
          </a:p>
          <a:p>
            <a:pPr marL="355600" marR="5080">
              <a:lnSpc>
                <a:spcPct val="107000"/>
              </a:lnSpc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Albalasmeh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A.A.,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Alajlouni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M.A.,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Ghariabeh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M.A.,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Rusan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M.J.,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2019.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Short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Term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Olive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Mill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Wastewater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Spreading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Physical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Hydraulic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Water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Air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Pollut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230: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208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Bilalis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D.,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Sidiras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N.,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Economou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G.,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Vakali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2003.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different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levels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wheat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straw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surface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coverage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weed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flora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Vicia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faba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Agron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189,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233-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241</a:t>
            </a:r>
            <a:endParaRPr lang="pl-PL" sz="1400" dirty="0">
              <a:latin typeface="Carlito"/>
              <a:cs typeface="Carlito"/>
            </a:endParaRPr>
          </a:p>
          <a:p>
            <a:pPr marL="355600" marR="5080">
              <a:lnSpc>
                <a:spcPct val="107000"/>
              </a:lnSpc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Brzozowski</a:t>
            </a:r>
            <a:r>
              <a:rPr lang="pl-PL" sz="1400" spc="3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R.,</a:t>
            </a:r>
            <a:r>
              <a:rPr lang="pl-PL" sz="14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2000.</a:t>
            </a:r>
            <a:r>
              <a:rPr lang="pl-PL" sz="14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Praktyczne</a:t>
            </a:r>
            <a:r>
              <a:rPr lang="pl-PL" sz="14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wykorzystanie</a:t>
            </a:r>
            <a:r>
              <a:rPr lang="pl-PL" sz="1400" spc="3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odpadu</a:t>
            </a:r>
            <a:r>
              <a:rPr lang="pl-PL" sz="1400" spc="3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pohodowlanego</a:t>
            </a:r>
            <a:r>
              <a:rPr lang="pl-PL" sz="14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pomiot</a:t>
            </a:r>
            <a:r>
              <a:rPr lang="pl-PL" sz="14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kurzy.</a:t>
            </a:r>
            <a:r>
              <a:rPr lang="pl-PL" sz="1400" spc="3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Polskie Drobiarstwo,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9(4):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51-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52</a:t>
            </a:r>
            <a:endParaRPr lang="pl-PL" sz="1400" dirty="0">
              <a:latin typeface="Carlito"/>
              <a:cs typeface="Carlito"/>
            </a:endParaRPr>
          </a:p>
          <a:p>
            <a:pPr marL="355600" marR="5080" algn="just">
              <a:lnSpc>
                <a:spcPct val="107000"/>
              </a:lnSpc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Bueno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P.C.,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Rubí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J.A.M.,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Giménez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R.G.,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Ballesta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R.J.,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2009.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Impacts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caused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by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addition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 err="1">
                <a:solidFill>
                  <a:srgbClr val="404040"/>
                </a:solidFill>
                <a:latin typeface="Carlito"/>
                <a:cs typeface="Carlito"/>
              </a:rPr>
              <a:t>wine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vinasse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some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chemical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mineralogical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Luvisol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Vertisol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la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Mancha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(Central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Spain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).</a:t>
            </a:r>
            <a:r>
              <a:rPr lang="pl-PL" sz="1400" spc="-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Soils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Sediments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9(2),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121–128</a:t>
            </a:r>
            <a:endParaRPr lang="pl-PL" sz="1400" dirty="0">
              <a:latin typeface="Carlito"/>
              <a:cs typeface="Carlito"/>
            </a:endParaRPr>
          </a:p>
          <a:p>
            <a:pPr marL="355600" marR="5080" algn="just">
              <a:lnSpc>
                <a:spcPct val="107000"/>
              </a:lnSpc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Czekała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W.,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Pilewski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K.,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Dach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Janczak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D.,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Szymanska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2012.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Analiza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możliwości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zagospodarowania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pofermentu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biogazowni.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Technika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Ogrodnicza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Leśna,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4,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13-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15</a:t>
            </a:r>
            <a:endParaRPr lang="pl-PL" sz="1400" dirty="0">
              <a:latin typeface="Carlito"/>
              <a:cs typeface="Carlito"/>
            </a:endParaRPr>
          </a:p>
          <a:p>
            <a:pPr marL="355600" marR="5715" algn="just">
              <a:lnSpc>
                <a:spcPct val="107000"/>
              </a:lnSpc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da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Silva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R.R.,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Leite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R.C.,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Carneiro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J.S.S.,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de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Freitas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G.A.,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dos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Santos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A.C.M.,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dos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Santos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A.C.,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Kuyumjian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L.A., 2019.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Application of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slaughterhouse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residues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as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nitrogen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source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replacing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commercial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fertilizers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endParaRPr lang="pl-PL" sz="1400" dirty="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  <a:spcBef>
                <a:spcPts val="85"/>
              </a:spcBef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mombasa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grass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(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Megathyrsus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maximus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).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Aust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13(02),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294-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299</a:t>
            </a:r>
            <a:endParaRPr lang="pl-PL" sz="1400" dirty="0">
              <a:latin typeface="Carlito"/>
              <a:cs typeface="Carlito"/>
            </a:endParaRPr>
          </a:p>
          <a:p>
            <a:pPr marL="355600" marR="5715" algn="just">
              <a:lnSpc>
                <a:spcPct val="107000"/>
              </a:lnSpc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Oliveira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J.J.,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Dalmazo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G.O.,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Morselli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T.B.G.A.,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Oliveira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V.F.S.,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Corrê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L.B.,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Nora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Corrêa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É.K.,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2018.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Composted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slaughterhouse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sludge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as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substitute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for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chemical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fertilizers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cultures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lettuce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(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Lactuca</a:t>
            </a:r>
            <a:r>
              <a:rPr lang="pl-PL" sz="14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sativa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L.)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radish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(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Raphanus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sativus</a:t>
            </a:r>
            <a:r>
              <a:rPr lang="pl-PL" sz="1400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L.).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Food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Technol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38(1),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91-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97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	Döring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T.F.,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Brandt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Heß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Finckh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M.R.,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Saucke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H.,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2005.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straw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mulch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nitrate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dynamics,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weeds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yield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erosion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organically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grown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potatoes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Field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94,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238–249</a:t>
            </a:r>
            <a:endParaRPr lang="pl-PL" sz="1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17418262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6B1FE3D2-5151-422A-A404-6008BB82C4C9}"/>
              </a:ext>
            </a:extLst>
          </p:cNvPr>
          <p:cNvSpPr/>
          <p:nvPr/>
        </p:nvSpPr>
        <p:spPr>
          <a:xfrm>
            <a:off x="1210235" y="910915"/>
            <a:ext cx="9977718" cy="4467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Eden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Gerke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H.H.,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Houot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2017.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waste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recycling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agriculture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related</a:t>
            </a:r>
            <a:r>
              <a:rPr lang="pl-PL" sz="1400" spc="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water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retention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available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water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review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Sustain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Dev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37(11),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21</a:t>
            </a:r>
            <a:endParaRPr lang="pl-PL" sz="1400" dirty="0">
              <a:latin typeface="Carlito"/>
              <a:cs typeface="Carlito"/>
            </a:endParaRPr>
          </a:p>
          <a:p>
            <a:pPr marL="12065" marR="635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Gemtos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T.A.,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Chouliaras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N.,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Marakis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1999.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Vinasse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rate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time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application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compaction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effect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durum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wheat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Eng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73(3),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283–296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Ghulam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Khan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M.J.,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Usman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Ullah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2012.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different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rates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pressmud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growth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yield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lentil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calcareous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Sarhad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28(2):249-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252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Gralak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Grochowska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R.,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&amp;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Szczepaniak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I.,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2022.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Determinants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Implementation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Circular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Economy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Food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Processing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Sector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Example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Dairy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Industry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Zagadnienia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Ekonomiki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Rolnej,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372(3),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64-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84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Guardia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Puebla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Y.,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Llanes-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Cedeño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E.,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Rodríguez-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Pérez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Arias-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Cedeño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Q.,</a:t>
            </a:r>
            <a:r>
              <a:rPr lang="pl-PL" sz="1400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Sánchez-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Girón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V.,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Morscheck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G.,</a:t>
            </a:r>
            <a:r>
              <a:rPr lang="pl-PL" sz="14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Eichler-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Löbermann</a:t>
            </a:r>
            <a:r>
              <a:rPr lang="pl-PL" sz="14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B.,</a:t>
            </a:r>
            <a:r>
              <a:rPr lang="pl-PL" sz="14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2020.</a:t>
            </a:r>
            <a:r>
              <a:rPr lang="pl-PL" sz="1400" spc="3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Sustainable</a:t>
            </a:r>
            <a:r>
              <a:rPr lang="pl-PL" sz="1400" spc="3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management</a:t>
            </a:r>
            <a:r>
              <a:rPr lang="pl-PL" sz="14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wastewater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r>
              <a:rPr lang="pl-PL" sz="14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Theoretical</a:t>
            </a:r>
            <a:r>
              <a:rPr lang="pl-PL" sz="1400" spc="3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design</a:t>
            </a:r>
            <a:r>
              <a:rPr lang="pl-PL" sz="1400" spc="3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combined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upflow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anaerobic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reactors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artificial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wetlands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systems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Water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Land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Dev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47(X-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XII):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66-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76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Harasim</a:t>
            </a:r>
            <a:r>
              <a:rPr lang="pl-PL" sz="14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E.,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Gawęda</a:t>
            </a:r>
            <a:r>
              <a:rPr lang="pl-PL" sz="1400" spc="2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D.,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2010.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Wpływ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międzyplonów</a:t>
            </a:r>
            <a:r>
              <a:rPr lang="pl-PL" sz="14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ścierniskowych</a:t>
            </a:r>
            <a:r>
              <a:rPr lang="pl-PL" sz="14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plonowanie</a:t>
            </a:r>
            <a:r>
              <a:rPr lang="pl-PL" sz="14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efektywność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energetyczną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produkcji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zbóż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jarych.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Agronomy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Science.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Wyd.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Uniw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Przyrodniczego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Lublinie,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65(1),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64-</a:t>
            </a:r>
            <a:r>
              <a:rPr lang="pl-PL" sz="1400" spc="5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72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Hossain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Z.,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Fragstein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und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Niemsdorff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P.,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Heß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2016.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Origin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Wastes</a:t>
            </a:r>
            <a:r>
              <a:rPr lang="pl-PL" sz="14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as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Conditioner</a:t>
            </a:r>
            <a:r>
              <a:rPr lang="pl-PL" sz="1400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Fertilizer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: 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Review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American-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Eurasian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&amp;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Environ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16(7):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1362-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1371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5"/>
              </a:spcBef>
              <a:tabLst>
                <a:tab pos="353695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Ignaczak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Andrzejewska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1988.Wsiewki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seradeli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zboża.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Poradnik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Gospodarski,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7:2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Jaskulska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I.,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Gałęzewski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2009.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Aktualna</a:t>
            </a:r>
            <a:r>
              <a:rPr lang="pl-PL" sz="1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rola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międzyplonów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produkcji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roślinnej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środowisku.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Fragmenta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Agronomica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26(3):48-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57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5"/>
              </a:spcBef>
              <a:tabLst>
                <a:tab pos="353695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Kukwa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A.M.,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2016.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Cenne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resztki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pożniwne.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Wieś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Mazowiecka.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MODR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Warszawie,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7-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8: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23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3007726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39C0EF8D-040D-4ACF-B124-A2358B2F97BD}"/>
              </a:ext>
            </a:extLst>
          </p:cNvPr>
          <p:cNvSpPr/>
          <p:nvPr/>
        </p:nvSpPr>
        <p:spPr>
          <a:xfrm>
            <a:off x="1066799" y="1042257"/>
            <a:ext cx="10058401" cy="4773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080" algn="just">
              <a:lnSpc>
                <a:spcPct val="107000"/>
              </a:lnSpc>
              <a:spcBef>
                <a:spcPts val="100"/>
              </a:spcBef>
              <a:buClr>
                <a:srgbClr val="404040"/>
              </a:buClr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Kutera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1999.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Preferowane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technologie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gospodarki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gnojówka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gnojowica</a:t>
            </a:r>
            <a:r>
              <a:rPr lang="pl-PL" sz="1400" spc="20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Polsce.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Postęp</a:t>
            </a:r>
            <a:r>
              <a:rPr lang="pl-PL" sz="1400" spc="2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Nauk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Rolniczych,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46(1):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95-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104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ts val="1290"/>
              </a:lnSpc>
              <a:spcBef>
                <a:spcPts val="50"/>
              </a:spcBef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Lanza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B.,</a:t>
            </a:r>
            <a:r>
              <a:rPr lang="pl-PL" sz="14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Di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Serio,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M.G.,</a:t>
            </a:r>
            <a:r>
              <a:rPr lang="pl-PL" sz="14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Di</a:t>
            </a:r>
            <a:r>
              <a:rPr lang="pl-PL" sz="14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Giovacchino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2017.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Long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Term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Spreading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Olive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Mill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Wastewater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Olive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Orchard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Olive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Production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Oil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Quality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Commun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Anal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.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48(20),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2420-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2433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15"/>
              </a:spcBef>
              <a:tabLst>
                <a:tab pos="353695" algn="l"/>
              </a:tabLst>
            </a:pP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Majchrowska-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Safaryan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Tkaczuk,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2013.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Możliwość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wykorzystania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podłoża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produkcji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pieczarki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nawożeniu</a:t>
            </a:r>
            <a:r>
              <a:rPr lang="pl-PL" sz="14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gleb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jako</a:t>
            </a:r>
            <a:r>
              <a:rPr lang="pl-PL" sz="1400" spc="3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jeden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sposobów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jego</a:t>
            </a:r>
            <a:r>
              <a:rPr lang="pl-PL" sz="14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utylizacji.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Journal</a:t>
            </a:r>
            <a:r>
              <a:rPr lang="pl-PL" sz="1400" spc="3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Research</a:t>
            </a:r>
            <a:r>
              <a:rPr lang="pl-PL" sz="1400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Applications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Agricultural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Engineering,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58(4),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57-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62</a:t>
            </a:r>
            <a:endParaRPr lang="pl-PL" sz="1400" dirty="0">
              <a:latin typeface="Carlito"/>
              <a:cs typeface="Carlito"/>
            </a:endParaRPr>
          </a:p>
          <a:p>
            <a:pPr marL="12065" marR="635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Majchrowska-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Safaryan</a:t>
            </a:r>
            <a:r>
              <a:rPr lang="pl-PL" sz="1400" spc="2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29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2015.</a:t>
            </a:r>
            <a:r>
              <a:rPr lang="pl-PL" sz="1400" spc="30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Wpływ</a:t>
            </a:r>
            <a:r>
              <a:rPr lang="pl-PL" sz="1400" spc="29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zastosowania</a:t>
            </a:r>
            <a:r>
              <a:rPr lang="pl-PL" sz="1400" spc="2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podłoża</a:t>
            </a:r>
            <a:r>
              <a:rPr lang="pl-PL" sz="1400" spc="29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popieczarkowego</a:t>
            </a:r>
            <a:r>
              <a:rPr lang="pl-PL" sz="1400" spc="30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z="1400" spc="29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plon</a:t>
            </a:r>
            <a:r>
              <a:rPr lang="pl-PL" sz="1400" spc="50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zawartość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wybranych</a:t>
            </a:r>
            <a:r>
              <a:rPr lang="pl-PL" sz="1400"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makroelementów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bulwach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ziemniaka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ziarnie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pszenicy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ozimej.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Fragmenta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Agronomica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32(2),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63-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70</a:t>
            </a:r>
            <a:endParaRPr lang="pl-PL" sz="1400" dirty="0">
              <a:latin typeface="Carlito"/>
              <a:cs typeface="Carlito"/>
            </a:endParaRPr>
          </a:p>
          <a:p>
            <a:pPr marL="12065" marR="635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Malicki</a:t>
            </a:r>
            <a:r>
              <a:rPr lang="pl-PL" sz="14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L.,1997.</a:t>
            </a:r>
            <a:r>
              <a:rPr lang="pl-PL" sz="14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Znaczenie</a:t>
            </a:r>
            <a:r>
              <a:rPr lang="pl-PL" sz="14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resztek</a:t>
            </a:r>
            <a:r>
              <a:rPr lang="pl-PL" sz="1400" spc="3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pożniwnych</a:t>
            </a:r>
            <a:r>
              <a:rPr lang="pl-PL" sz="14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płodozmianie.</a:t>
            </a:r>
            <a:r>
              <a:rPr lang="pl-PL" sz="14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Acta</a:t>
            </a:r>
            <a:r>
              <a:rPr lang="pl-PL" sz="1400"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Academiae</a:t>
            </a:r>
            <a:r>
              <a:rPr lang="pl-PL" sz="14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Agriculturae</a:t>
            </a:r>
            <a:r>
              <a:rPr lang="pl-PL" sz="1400"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 err="1">
                <a:solidFill>
                  <a:srgbClr val="404040"/>
                </a:solidFill>
                <a:latin typeface="Carlito"/>
                <a:cs typeface="Carlito"/>
              </a:rPr>
              <a:t>ac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Technicae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Olstenensis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Agricultura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64,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57-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66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Memon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Memon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K.S.,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Mirani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Jamro</a:t>
            </a:r>
            <a:r>
              <a:rPr lang="pl-PL" sz="1400"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G.M.,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2012.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Comparative</a:t>
            </a:r>
            <a:r>
              <a:rPr lang="pl-PL" sz="1400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evaluation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wastes</a:t>
            </a:r>
            <a:r>
              <a:rPr lang="pl-PL" sz="1400"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for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improving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maize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growth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NPK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content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Afr.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Biotechnol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11(39):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9343-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9349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Parker,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M.B.,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Perkins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H.F.,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Fuller,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H.L.,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1959.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Nitrogen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Phosphorus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Potassium</a:t>
            </a:r>
            <a:r>
              <a:rPr lang="pl-PL" sz="1400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Content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Poultry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Manure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Some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Factors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Influencing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Its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Composition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Poult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38(5),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1154-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1158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5"/>
              </a:spcBef>
              <a:tabLst>
                <a:tab pos="353695" algn="l"/>
              </a:tabLst>
            </a:pP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Mystkowski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E.,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2015.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Poferment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biogazowni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rolniczej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nawozem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dla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rolnictwa.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Kukurydza,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52-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56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Parmar,D.K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Thakur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D.R.,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Jamwal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R.S.,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2016.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long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term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manure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application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carbon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sequestration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carbon</a:t>
            </a:r>
            <a:r>
              <a:rPr lang="pl-PL" sz="1400" spc="2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stock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productivity</a:t>
            </a:r>
            <a:r>
              <a:rPr lang="pl-PL" sz="1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under</a:t>
            </a:r>
            <a:r>
              <a:rPr lang="pl-PL" sz="1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two</a:t>
            </a:r>
            <a:r>
              <a:rPr lang="pl-PL" sz="1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vegetable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production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systems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Himachal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Pradesh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Environ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Biol.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37,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333-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339</a:t>
            </a:r>
            <a:endParaRPr lang="pl-PL" sz="1400" dirty="0">
              <a:latin typeface="Carlito"/>
              <a:cs typeface="Carlito"/>
            </a:endParaRPr>
          </a:p>
          <a:p>
            <a:pPr marL="12065" marR="635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Peng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Liu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Su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Li.P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Fang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Y.,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Wang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X.,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Sun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2012.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different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residues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 err="1">
                <a:solidFill>
                  <a:srgbClr val="404040"/>
                </a:solidFill>
                <a:latin typeface="Carlito"/>
                <a:cs typeface="Carlito"/>
              </a:rPr>
              <a:t>rice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yield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quality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Mt.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715–722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5"/>
              </a:spcBef>
              <a:tabLst>
                <a:tab pos="353695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Plaza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2008. Wsiewki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zamiast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obornika.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Agrotechnika.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Poradnik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Rolnika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21-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23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Skowrońska</a:t>
            </a:r>
            <a:r>
              <a:rPr lang="pl-PL" sz="14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4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Filipek</a:t>
            </a:r>
            <a:r>
              <a:rPr lang="pl-PL" sz="14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T.,</a:t>
            </a:r>
            <a:r>
              <a:rPr lang="pl-PL" sz="14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2012.Nawozowe</a:t>
            </a:r>
            <a:r>
              <a:rPr lang="pl-PL" sz="14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wykorzystanie</a:t>
            </a:r>
            <a:r>
              <a:rPr lang="pl-PL" sz="1400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wywaru</a:t>
            </a:r>
            <a:r>
              <a:rPr lang="pl-PL" sz="14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gorzelnianego.</a:t>
            </a:r>
            <a:r>
              <a:rPr lang="pl-PL" sz="1400" spc="4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Proceedings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ECOpole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6(1),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267-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271</a:t>
            </a:r>
            <a:endParaRPr lang="pl-PL" sz="1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50920048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CA909C39-184F-47D5-AB33-A4BEC13CDF67}"/>
              </a:ext>
            </a:extLst>
          </p:cNvPr>
          <p:cNvSpPr/>
          <p:nvPr/>
        </p:nvSpPr>
        <p:spPr>
          <a:xfrm>
            <a:off x="1156446" y="970803"/>
            <a:ext cx="9914966" cy="4911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Stobiecka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M.,</a:t>
            </a:r>
            <a:r>
              <a:rPr lang="pl-PL" sz="1400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Król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Brodziak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Topyła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B.,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2018.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Sposoby</a:t>
            </a:r>
            <a:r>
              <a:rPr lang="pl-PL" sz="1400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zagospodarowania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serwatki</a:t>
            </a:r>
            <a:r>
              <a:rPr lang="pl-PL" sz="1400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–</a:t>
            </a:r>
            <a:r>
              <a:rPr lang="pl-PL" sz="1400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produktu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ubocznego</a:t>
            </a:r>
            <a:r>
              <a:rPr lang="pl-PL" sz="1400" spc="43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przemyśle</a:t>
            </a:r>
            <a:r>
              <a:rPr lang="pl-PL" sz="14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mleczarskim.</a:t>
            </a:r>
            <a:r>
              <a:rPr lang="pl-PL" sz="14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Biogospodarka</a:t>
            </a:r>
            <a:r>
              <a:rPr lang="pl-PL" sz="14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Środowisko,</a:t>
            </a:r>
            <a:r>
              <a:rPr lang="pl-PL" sz="14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Wyd.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Uniw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4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Przyrodniczego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Lublinie,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19-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25</a:t>
            </a:r>
            <a:endParaRPr lang="pl-PL" sz="1400" dirty="0">
              <a:latin typeface="Carlito"/>
              <a:cs typeface="Carlito"/>
            </a:endParaRPr>
          </a:p>
          <a:p>
            <a:pPr marL="12065" marR="571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Stępień,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W.,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Mercik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2002.Ocena</a:t>
            </a:r>
            <a:r>
              <a:rPr lang="pl-PL" sz="1400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wartości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nawozowej</a:t>
            </a:r>
            <a:r>
              <a:rPr lang="pl-PL" sz="1400" spc="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odpadów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przetwórstwa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zwierzęcego.</a:t>
            </a:r>
            <a:r>
              <a:rPr lang="pl-PL" sz="1400" spc="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Zeszyty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Problemowe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Postępów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Nauk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Rolniczych,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484(2),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595-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600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Szczepaniak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W.,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Prackowiak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Pawlak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K.,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Pietr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S.J.,</a:t>
            </a:r>
            <a:r>
              <a:rPr lang="pl-PL" sz="1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2013.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Resztki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pożniwne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są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nawozem.</a:t>
            </a:r>
            <a:r>
              <a:rPr lang="pl-PL" sz="1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Agrotechnika.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Poradnik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Rolnika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6,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34-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36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5"/>
              </a:spcBef>
              <a:tabLst>
                <a:tab pos="353695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Szulc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W.,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Rutkowska</a:t>
            </a:r>
            <a:r>
              <a:rPr lang="pl-PL" sz="1400" spc="2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B.,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Labetowicz</a:t>
            </a:r>
            <a:r>
              <a:rPr lang="pl-PL" sz="1400" spc="2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Gutowska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2009.</a:t>
            </a:r>
            <a:r>
              <a:rPr lang="pl-PL" sz="1400" spc="22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Wywar</a:t>
            </a:r>
            <a:r>
              <a:rPr lang="pl-PL" sz="1400" spc="2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gorzelniany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odpad</a:t>
            </a:r>
            <a:r>
              <a:rPr lang="pl-PL" sz="1400" spc="2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lang="pl-PL" sz="1400" spc="2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nawózorganiczny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?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Zeszyty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Problemowe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Postępów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Nauk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Rolniczych,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535</a:t>
            </a:r>
            <a:endParaRPr lang="pl-PL" sz="1400" dirty="0">
              <a:latin typeface="Carlito"/>
              <a:cs typeface="Carlito"/>
            </a:endParaRPr>
          </a:p>
          <a:p>
            <a:pPr marL="12065" marR="5715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Tejada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M.,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Hernandez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M.T.,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Garcia,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2009.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restoration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using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composted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plant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residues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: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properties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Tillage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Res.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102,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109–117</a:t>
            </a:r>
            <a:endParaRPr lang="pl-PL" sz="1400" dirty="0">
              <a:latin typeface="Carlito"/>
              <a:cs typeface="Carlito"/>
            </a:endParaRPr>
          </a:p>
          <a:p>
            <a:pPr marL="12065" marR="5080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Thomas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B.W.,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Luo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Y.,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Li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Hao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X.,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2017.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Utilizing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Composted</a:t>
            </a:r>
            <a:r>
              <a:rPr lang="pl-PL" sz="1400" spc="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Beef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Cattle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Manure</a:t>
            </a:r>
            <a:r>
              <a:rPr lang="pl-PL" sz="1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Slaughterhouse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Waste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Nitrogen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and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Phosphorus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Fertilizers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for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Calcareous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Compost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Sci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Util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25(2),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102-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111</a:t>
            </a:r>
            <a:endParaRPr lang="pl-PL" sz="1400" dirty="0">
              <a:latin typeface="Carlito"/>
              <a:cs typeface="Carlito"/>
            </a:endParaRPr>
          </a:p>
          <a:p>
            <a:pPr marL="12065" marR="5715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Tu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C.,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Ristaino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J.B.,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Hu</a:t>
            </a:r>
            <a:r>
              <a:rPr lang="pl-PL" sz="1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2006.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microbial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biomass</a:t>
            </a:r>
            <a:r>
              <a:rPr lang="pl-PL" sz="1400" spc="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activity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tomato</a:t>
            </a:r>
            <a:r>
              <a:rPr lang="pl-PL" sz="1400" spc="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farming</a:t>
            </a:r>
            <a:r>
              <a:rPr lang="pl-PL" sz="1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systems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: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organic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inputs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straw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mulching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Soil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Biol.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Biochem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38(2),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247-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255</a:t>
            </a:r>
            <a:endParaRPr lang="pl-PL" sz="1400" dirty="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85"/>
              </a:spcBef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Wolska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M.S.,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2018;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Poferment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 biogazowni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nawozem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dla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roślin.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Poradnik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Gospodarski,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5,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8-</a:t>
            </a:r>
            <a:r>
              <a:rPr lang="pl-PL" sz="1400" spc="-50" dirty="0">
                <a:solidFill>
                  <a:srgbClr val="404040"/>
                </a:solidFill>
                <a:latin typeface="Carlito"/>
                <a:cs typeface="Carlito"/>
              </a:rPr>
              <a:t>9</a:t>
            </a:r>
            <a:endParaRPr lang="pl-PL" sz="1400" dirty="0">
              <a:latin typeface="Carlito"/>
              <a:cs typeface="Carlito"/>
            </a:endParaRPr>
          </a:p>
          <a:p>
            <a:pPr marL="12065" marR="635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Vavrečka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M.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Heviánková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Souček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Kodymová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J.,</a:t>
            </a:r>
            <a:r>
              <a:rPr lang="pl-PL" sz="1400" spc="4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2017;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Wykorzystanie</a:t>
            </a:r>
            <a:r>
              <a:rPr lang="pl-PL" sz="1400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pofermentu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	z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biogazowni</a:t>
            </a:r>
            <a:r>
              <a:rPr lang="pl-PL" sz="1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wytwarzania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nawozów.</a:t>
            </a:r>
            <a:r>
              <a:rPr lang="pl-PL" sz="1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Przemysł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Chemiczny,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96(11),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2324-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2330</a:t>
            </a:r>
            <a:endParaRPr lang="pl-PL" sz="1400" dirty="0">
              <a:latin typeface="Carlito"/>
              <a:cs typeface="Carlito"/>
            </a:endParaRPr>
          </a:p>
          <a:p>
            <a:pPr marL="12065" marR="5080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Xia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L.,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Wang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S.,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Yan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X.,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2014.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Effects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of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long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term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straw</a:t>
            </a:r>
            <a:r>
              <a:rPr lang="pl-PL" sz="1400" spc="1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incorporation</a:t>
            </a:r>
            <a:r>
              <a:rPr lang="pl-PL" sz="1400" spc="1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on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</a:t>
            </a:r>
            <a:r>
              <a:rPr lang="pl-PL" sz="1400" spc="1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net</a:t>
            </a:r>
            <a:r>
              <a:rPr lang="pl-PL" sz="1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global</a:t>
            </a:r>
            <a:r>
              <a:rPr lang="pl-PL" sz="1400"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Warming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potential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the net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economic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benefit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in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rice-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wheat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cropping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system in China.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Agric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Ecosyst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 err="1">
                <a:solidFill>
                  <a:srgbClr val="404040"/>
                </a:solidFill>
                <a:latin typeface="Carlito"/>
                <a:cs typeface="Carlito"/>
              </a:rPr>
              <a:t>Environ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. 	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933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197,</a:t>
            </a:r>
            <a:r>
              <a:rPr lang="pl-PL" sz="1400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118-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127</a:t>
            </a:r>
            <a:endParaRPr lang="pl-PL" sz="1400" dirty="0">
              <a:latin typeface="Carlito"/>
              <a:cs typeface="Carlito"/>
            </a:endParaRPr>
          </a:p>
          <a:p>
            <a:pPr marL="12065" marR="6985" algn="just">
              <a:lnSpc>
                <a:spcPct val="107000"/>
              </a:lnSpc>
              <a:tabLst>
                <a:tab pos="355600" algn="l"/>
              </a:tabLst>
            </a:pP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Zając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T.,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Witkowicz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R.,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1996.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Skład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chemiczny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biomasy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wsiewki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koniczyny</a:t>
            </a:r>
            <a:r>
              <a:rPr lang="pl-PL" sz="1400" spc="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czerwonej</a:t>
            </a:r>
            <a:r>
              <a:rPr lang="pl-PL" sz="1400" spc="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uprawianej</a:t>
            </a:r>
            <a:r>
              <a:rPr lang="pl-PL" sz="1400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cele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nawozowe.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Zeszyty Naukowe.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Akademia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Rolnicza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Szczecinie.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Rolnictwo,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62: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553-</a:t>
            </a:r>
            <a:r>
              <a:rPr lang="pl-PL" sz="1400" spc="-25" dirty="0">
                <a:solidFill>
                  <a:srgbClr val="404040"/>
                </a:solidFill>
                <a:latin typeface="Carlito"/>
                <a:cs typeface="Carlito"/>
              </a:rPr>
              <a:t>559</a:t>
            </a:r>
            <a:endParaRPr lang="pl-PL" sz="1400" dirty="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80"/>
              </a:spcBef>
              <a:tabLst>
                <a:tab pos="353695" algn="l"/>
              </a:tabLst>
            </a:pP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Byczkowski</a:t>
            </a:r>
            <a:r>
              <a:rPr lang="pl-PL" sz="1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A., 1996.</a:t>
            </a:r>
            <a:r>
              <a:rPr lang="pl-PL" sz="1400" spc="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Hydrologia,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t.</a:t>
            </a:r>
            <a:r>
              <a:rPr lang="pl-PL" sz="1400" spc="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spc="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 err="1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 II, 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Wydawnictwo</a:t>
            </a:r>
            <a:r>
              <a:rPr lang="pl-PL" sz="1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z="1400" dirty="0">
                <a:solidFill>
                  <a:srgbClr val="404040"/>
                </a:solidFill>
                <a:latin typeface="Carlito"/>
                <a:cs typeface="Carlito"/>
              </a:rPr>
              <a:t>SGGW,</a:t>
            </a:r>
            <a:r>
              <a:rPr lang="pl-PL" sz="1400" spc="-10" dirty="0">
                <a:solidFill>
                  <a:srgbClr val="404040"/>
                </a:solidFill>
                <a:latin typeface="Carlito"/>
                <a:cs typeface="Carlito"/>
              </a:rPr>
              <a:t> Warszawa</a:t>
            </a:r>
            <a:endParaRPr lang="pl-PL" sz="1400" dirty="0"/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FC9E9C54-EA8B-46ED-844E-6AD5447ED8C7}"/>
              </a:ext>
            </a:extLst>
          </p:cNvPr>
          <p:cNvSpPr/>
          <p:nvPr/>
        </p:nvSpPr>
        <p:spPr>
          <a:xfrm>
            <a:off x="694765" y="0"/>
            <a:ext cx="1080247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FED29CA-F8D6-4AAB-92EC-5F4E240B8C7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649" y="6064885"/>
            <a:ext cx="5750560" cy="793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5249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7D5C741D-C70D-40E4-AF32-51A5DE00D5E2}"/>
              </a:ext>
            </a:extLst>
          </p:cNvPr>
          <p:cNvSpPr txBox="1"/>
          <p:nvPr/>
        </p:nvSpPr>
        <p:spPr>
          <a:xfrm>
            <a:off x="6211826" y="657563"/>
            <a:ext cx="6634597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4471C4"/>
                </a:solidFill>
                <a:latin typeface="Carlito"/>
                <a:cs typeface="Carlito"/>
              </a:rPr>
              <a:t>…A</a:t>
            </a:r>
            <a:r>
              <a:rPr sz="2800" b="1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rlito"/>
                <a:cs typeface="Carlito"/>
              </a:rPr>
              <a:t>WODA</a:t>
            </a:r>
            <a:r>
              <a:rPr sz="2800" b="1" spc="-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dirty="0">
                <a:solidFill>
                  <a:srgbClr val="4471C4"/>
                </a:solidFill>
                <a:latin typeface="Carlito"/>
                <a:cs typeface="Carlito"/>
              </a:rPr>
              <a:t>I</a:t>
            </a:r>
            <a:r>
              <a:rPr sz="2800" b="1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spc="-20" dirty="0">
                <a:solidFill>
                  <a:srgbClr val="4471C4"/>
                </a:solidFill>
                <a:latin typeface="Carlito"/>
                <a:cs typeface="Carlito"/>
              </a:rPr>
              <a:t>MATERIA</a:t>
            </a:r>
            <a:r>
              <a:rPr sz="2800" b="1" spc="-3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sz="2800" b="1" spc="-10" dirty="0">
                <a:solidFill>
                  <a:srgbClr val="4471C4"/>
                </a:solidFill>
                <a:latin typeface="Carlito"/>
                <a:cs typeface="Carlito"/>
              </a:rPr>
              <a:t>ORGANICZNA</a:t>
            </a:r>
            <a:endParaRPr sz="2800" dirty="0">
              <a:latin typeface="Carlito"/>
              <a:cs typeface="Carlito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8ECD8F13-286D-4FB9-8538-738A7A7098B8}"/>
              </a:ext>
            </a:extLst>
          </p:cNvPr>
          <p:cNvSpPr txBox="1"/>
          <p:nvPr/>
        </p:nvSpPr>
        <p:spPr>
          <a:xfrm>
            <a:off x="696587" y="1373980"/>
            <a:ext cx="10798826" cy="43875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57200" algn="just">
              <a:lnSpc>
                <a:spcPct val="150000"/>
              </a:lnSpc>
              <a:spcBef>
                <a:spcPts val="100"/>
              </a:spcBef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GOZ</a:t>
            </a:r>
            <a:r>
              <a:rPr sz="2400" spc="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rolnictwie</a:t>
            </a:r>
            <a:r>
              <a:rPr sz="2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oznacza</a:t>
            </a:r>
            <a:r>
              <a:rPr sz="2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zarówno</a:t>
            </a:r>
            <a:r>
              <a:rPr sz="2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korzystanie</a:t>
            </a:r>
            <a:r>
              <a:rPr sz="2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sz="2400" spc="3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innowacyjnych</a:t>
            </a:r>
            <a:r>
              <a:rPr sz="2400"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technologii,</a:t>
            </a:r>
            <a:r>
              <a:rPr sz="2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ale</a:t>
            </a:r>
            <a:r>
              <a:rPr sz="2400"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również</a:t>
            </a:r>
            <a:r>
              <a:rPr sz="2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powrót</a:t>
            </a:r>
            <a:r>
              <a:rPr sz="2400"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 korzeni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rolnictwa.</a:t>
            </a:r>
            <a:r>
              <a:rPr sz="24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Rolnictwa,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którym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nic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4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nie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marnuje,</a:t>
            </a:r>
            <a:r>
              <a:rPr sz="2400" spc="4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sz="24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odpad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zamieniany</a:t>
            </a:r>
            <a:r>
              <a:rPr sz="2400" spc="4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jest</a:t>
            </a:r>
            <a:r>
              <a:rPr sz="2400" spc="45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400" spc="4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produkt.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Pytanie,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z="2400" spc="2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zbierać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gromadzić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wodę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opadową,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przestało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400" spc="2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już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aktualne.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Teraz</a:t>
            </a:r>
            <a:r>
              <a:rPr sz="2400" spc="2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pytamy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to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robić efektywniej.</a:t>
            </a:r>
            <a:endParaRPr sz="2400" dirty="0">
              <a:latin typeface="Carlito"/>
              <a:cs typeface="Carlito"/>
            </a:endParaRPr>
          </a:p>
          <a:p>
            <a:pPr marL="12700" marR="5715" indent="457200" algn="just">
              <a:lnSpc>
                <a:spcPct val="150000"/>
              </a:lnSpc>
            </a:pP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Woda</a:t>
            </a:r>
            <a:r>
              <a:rPr sz="2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szara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czy</a:t>
            </a:r>
            <a:r>
              <a:rPr sz="2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kompost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terenie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gospodarstwa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powinny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być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traktowane</a:t>
            </a:r>
            <a:r>
              <a:rPr sz="2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jako</a:t>
            </a:r>
            <a:r>
              <a:rPr sz="2400" spc="1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zasób</a:t>
            </a:r>
            <a:r>
              <a:rPr sz="2400" spc="15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własny</a:t>
            </a:r>
            <a:r>
              <a:rPr sz="2400" spc="15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 miejscowego</a:t>
            </a:r>
            <a:r>
              <a:rPr sz="2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wykorzystania.</a:t>
            </a:r>
            <a:r>
              <a:rPr sz="2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Retencja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wody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z="2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glebie</a:t>
            </a:r>
            <a:r>
              <a:rPr sz="2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odbywa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dzięki</a:t>
            </a:r>
            <a:r>
              <a:rPr sz="2400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materii</a:t>
            </a:r>
            <a:r>
              <a:rPr sz="2400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organicznej.</a:t>
            </a:r>
            <a:r>
              <a:rPr sz="2400" spc="25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Dlatego</a:t>
            </a:r>
            <a:r>
              <a:rPr sz="2400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też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 doradztwo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rolne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kładzie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tak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duży</a:t>
            </a:r>
            <a:r>
              <a:rPr sz="2400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nacisk</a:t>
            </a:r>
            <a:r>
              <a:rPr sz="2400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efektywne</a:t>
            </a:r>
            <a:r>
              <a:rPr sz="2400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wykorzystanie</a:t>
            </a:r>
            <a:r>
              <a:rPr sz="2400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dirty="0">
                <a:solidFill>
                  <a:srgbClr val="404040"/>
                </a:solidFill>
                <a:latin typeface="Carlito"/>
                <a:cs typeface="Carlito"/>
              </a:rPr>
              <a:t>jej</a:t>
            </a:r>
            <a:r>
              <a:rPr sz="2400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z="2400" spc="-10" dirty="0" err="1">
                <a:solidFill>
                  <a:srgbClr val="404040"/>
                </a:solidFill>
                <a:latin typeface="Carlito"/>
                <a:cs typeface="Carlito"/>
              </a:rPr>
              <a:t>źródeł</a:t>
            </a:r>
            <a:r>
              <a:rPr sz="2400" spc="-1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endParaRPr sz="2400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492534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8BEF2172-4F89-4E2A-8F29-6B22126040F7}"/>
              </a:ext>
            </a:extLst>
          </p:cNvPr>
          <p:cNvSpPr/>
          <p:nvPr/>
        </p:nvSpPr>
        <p:spPr>
          <a:xfrm>
            <a:off x="4552632" y="789523"/>
            <a:ext cx="6940120" cy="2957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indent="457200" algn="just">
              <a:lnSpc>
                <a:spcPct val="150000"/>
              </a:lnSpc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Dobre</a:t>
            </a:r>
            <a:r>
              <a:rPr lang="pl-PL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praktyki</a:t>
            </a:r>
            <a:r>
              <a:rPr lang="pl-PL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zaczerpnięte</a:t>
            </a:r>
            <a:r>
              <a:rPr lang="pl-PL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4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gospodarki</a:t>
            </a:r>
            <a:r>
              <a:rPr lang="pl-PL" spc="4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l-PL" spc="409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obiegu</a:t>
            </a:r>
            <a:r>
              <a:rPr lang="pl-PL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zamkniętym</a:t>
            </a:r>
            <a:r>
              <a:rPr lang="pl-PL" spc="4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pokazują,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ze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gospodarka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obiegu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zamkniętym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rolnictwie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była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obecna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zawsze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gdy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przez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zabiegi,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stosowane</a:t>
            </a:r>
            <a:r>
              <a:rPr lang="pl-PL" spc="4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środki</a:t>
            </a:r>
            <a:r>
              <a:rPr lang="pl-PL" spc="4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4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nawozy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rolnicy</a:t>
            </a:r>
            <a:r>
              <a:rPr lang="pl-PL" spc="4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dbali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</a:t>
            </a:r>
            <a:r>
              <a:rPr lang="pl-PL" spc="4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zawartość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materii</a:t>
            </a:r>
            <a:r>
              <a:rPr lang="pl-PL" spc="4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organicznej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glebie,</a:t>
            </a:r>
            <a:r>
              <a:rPr lang="pl-PL" spc="4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począwszy</a:t>
            </a:r>
            <a:r>
              <a:rPr lang="pl-PL" spc="48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 zagospodarowania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resztek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pożniwnych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stosowanie</a:t>
            </a:r>
            <a:r>
              <a:rPr lang="pl-PL" spc="35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nawozów,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których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składniki</a:t>
            </a:r>
            <a:r>
              <a:rPr lang="pl-PL" spc="35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pochodzą</a:t>
            </a:r>
            <a:r>
              <a:rPr lang="pl-PL" spc="5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niekonwencjonalnych</a:t>
            </a:r>
            <a:r>
              <a:rPr lang="pl-PL" spc="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źródeł</a:t>
            </a:r>
            <a:r>
              <a:rPr lang="pl-PL" spc="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odpadowych.</a:t>
            </a:r>
            <a:endParaRPr lang="pl-PL" dirty="0">
              <a:latin typeface="Carlito"/>
              <a:cs typeface="Carlito"/>
            </a:endParaRPr>
          </a:p>
        </p:txBody>
      </p:sp>
      <p:grpSp>
        <p:nvGrpSpPr>
          <p:cNvPr id="3" name="object 5">
            <a:extLst>
              <a:ext uri="{FF2B5EF4-FFF2-40B4-BE49-F238E27FC236}">
                <a16:creationId xmlns:a16="http://schemas.microsoft.com/office/drawing/2014/main" id="{64852A44-E4F9-43EC-B587-ECF914F602E1}"/>
              </a:ext>
            </a:extLst>
          </p:cNvPr>
          <p:cNvGrpSpPr/>
          <p:nvPr/>
        </p:nvGrpSpPr>
        <p:grpSpPr>
          <a:xfrm>
            <a:off x="699248" y="2001453"/>
            <a:ext cx="5396752" cy="4130712"/>
            <a:chOff x="462533" y="4479035"/>
            <a:chExt cx="6395720" cy="5429250"/>
          </a:xfrm>
        </p:grpSpPr>
        <p:pic>
          <p:nvPicPr>
            <p:cNvPr id="4" name="object 6">
              <a:extLst>
                <a:ext uri="{FF2B5EF4-FFF2-40B4-BE49-F238E27FC236}">
                  <a16:creationId xmlns:a16="http://schemas.microsoft.com/office/drawing/2014/main" id="{3B5DE759-0118-4581-86BC-9A050DD6318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2533" y="4479035"/>
              <a:ext cx="4566666" cy="3293364"/>
            </a:xfrm>
            <a:prstGeom prst="rect">
              <a:avLst/>
            </a:prstGeom>
          </p:spPr>
        </p:pic>
        <p:pic>
          <p:nvPicPr>
            <p:cNvPr id="5" name="object 7">
              <a:extLst>
                <a:ext uri="{FF2B5EF4-FFF2-40B4-BE49-F238E27FC236}">
                  <a16:creationId xmlns:a16="http://schemas.microsoft.com/office/drawing/2014/main" id="{D9FED063-7D62-4D20-9CF1-695C0994096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7000" y="7213853"/>
              <a:ext cx="3728466" cy="2113026"/>
            </a:xfrm>
            <a:prstGeom prst="rect">
              <a:avLst/>
            </a:prstGeom>
          </p:spPr>
        </p:pic>
        <p:pic>
          <p:nvPicPr>
            <p:cNvPr id="6" name="object 8">
              <a:extLst>
                <a:ext uri="{FF2B5EF4-FFF2-40B4-BE49-F238E27FC236}">
                  <a16:creationId xmlns:a16="http://schemas.microsoft.com/office/drawing/2014/main" id="{F37FD5BB-D96C-42C9-8CE3-2B3A9D7DCC14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7000" y="6739127"/>
              <a:ext cx="3728466" cy="2587752"/>
            </a:xfrm>
            <a:prstGeom prst="rect">
              <a:avLst/>
            </a:prstGeom>
          </p:spPr>
        </p:pic>
        <p:sp>
          <p:nvSpPr>
            <p:cNvPr id="7" name="object 9">
              <a:extLst>
                <a:ext uri="{FF2B5EF4-FFF2-40B4-BE49-F238E27FC236}">
                  <a16:creationId xmlns:a16="http://schemas.microsoft.com/office/drawing/2014/main" id="{3E61994B-F7B0-49D3-99C6-654FEDBC0407}"/>
                </a:ext>
              </a:extLst>
            </p:cNvPr>
            <p:cNvSpPr/>
            <p:nvPr/>
          </p:nvSpPr>
          <p:spPr>
            <a:xfrm>
              <a:off x="5883401" y="9018270"/>
              <a:ext cx="974725" cy="890269"/>
            </a:xfrm>
            <a:custGeom>
              <a:avLst/>
              <a:gdLst/>
              <a:ahLst/>
              <a:cxnLst/>
              <a:rect l="l" t="t" r="r" b="b"/>
              <a:pathLst>
                <a:path w="974725" h="890270">
                  <a:moveTo>
                    <a:pt x="974598" y="0"/>
                  </a:moveTo>
                  <a:lnTo>
                    <a:pt x="677926" y="270916"/>
                  </a:lnTo>
                  <a:lnTo>
                    <a:pt x="677926" y="593343"/>
                  </a:lnTo>
                  <a:lnTo>
                    <a:pt x="324865" y="593343"/>
                  </a:lnTo>
                  <a:lnTo>
                    <a:pt x="0" y="890015"/>
                  </a:lnTo>
                  <a:lnTo>
                    <a:pt x="974598" y="890015"/>
                  </a:lnTo>
                  <a:lnTo>
                    <a:pt x="974598" y="0"/>
                  </a:lnTo>
                  <a:close/>
                </a:path>
              </a:pathLst>
            </a:custGeom>
            <a:solidFill>
              <a:srgbClr val="4471C4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5386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0">
            <a:extLst>
              <a:ext uri="{FF2B5EF4-FFF2-40B4-BE49-F238E27FC236}">
                <a16:creationId xmlns:a16="http://schemas.microsoft.com/office/drawing/2014/main" id="{AD7C0158-CF1E-422B-81F2-D515CD3D8AE3}"/>
              </a:ext>
            </a:extLst>
          </p:cNvPr>
          <p:cNvSpPr txBox="1"/>
          <p:nvPr/>
        </p:nvSpPr>
        <p:spPr>
          <a:xfrm>
            <a:off x="1804967" y="1016066"/>
            <a:ext cx="9356091" cy="452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34620" algn="ctr">
              <a:lnSpc>
                <a:spcPct val="100000"/>
              </a:lnSpc>
            </a:pPr>
            <a:r>
              <a:rPr b="1" spc="-10" dirty="0" err="1">
                <a:solidFill>
                  <a:srgbClr val="4471C4"/>
                </a:solidFill>
                <a:latin typeface="Carlito"/>
                <a:cs typeface="Carlito"/>
              </a:rPr>
              <a:t>Zastoiska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,</a:t>
            </a:r>
            <a:r>
              <a:rPr b="1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oczka</a:t>
            </a:r>
            <a:r>
              <a:rPr b="1" spc="-4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wodne,</a:t>
            </a:r>
            <a:r>
              <a:rPr b="1" spc="-5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stawy</a:t>
            </a:r>
            <a:r>
              <a:rPr b="1" spc="-5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przez</a:t>
            </a:r>
            <a:r>
              <a:rPr b="1" spc="-4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wiele</a:t>
            </a:r>
            <a:r>
              <a:rPr b="1" spc="-4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lat</a:t>
            </a:r>
            <a:r>
              <a:rPr b="1" spc="-4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były</a:t>
            </a:r>
            <a:r>
              <a:rPr b="1" spc="-4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niedocenianymi</a:t>
            </a:r>
            <a:endParaRPr dirty="0">
              <a:latin typeface="Carlito"/>
              <a:cs typeface="Carlito"/>
            </a:endParaRPr>
          </a:p>
          <a:p>
            <a:pPr marR="132080" algn="ctr">
              <a:lnSpc>
                <a:spcPct val="100000"/>
              </a:lnSpc>
            </a:pPr>
            <a:r>
              <a:rPr b="1" dirty="0">
                <a:solidFill>
                  <a:srgbClr val="4471C4"/>
                </a:solidFill>
                <a:latin typeface="Carlito"/>
                <a:cs typeface="Carlito"/>
              </a:rPr>
              <a:t>elementami</a:t>
            </a:r>
            <a:r>
              <a:rPr b="1" spc="-6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krajobrazu</a:t>
            </a:r>
            <a:r>
              <a:rPr b="1" spc="-6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b="1" spc="-10" dirty="0">
                <a:solidFill>
                  <a:srgbClr val="4471C4"/>
                </a:solidFill>
                <a:latin typeface="Carlito"/>
                <a:cs typeface="Carlito"/>
              </a:rPr>
              <a:t>wiejskiego</a:t>
            </a:r>
            <a:endParaRPr dirty="0">
              <a:latin typeface="Carlito"/>
              <a:cs typeface="Carlito"/>
            </a:endParaRPr>
          </a:p>
          <a:p>
            <a:pPr marR="132080" algn="ctr">
              <a:lnSpc>
                <a:spcPct val="100000"/>
              </a:lnSpc>
              <a:spcBef>
                <a:spcPts val="84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ten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stan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zmienia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korzyść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zarówno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środowiska</a:t>
            </a:r>
            <a:r>
              <a:rPr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lokalnych</a:t>
            </a:r>
            <a:r>
              <a:rPr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rolników.</a:t>
            </a:r>
            <a:endParaRPr dirty="0">
              <a:latin typeface="Carlito"/>
              <a:cs typeface="Carlito"/>
            </a:endParaRPr>
          </a:p>
          <a:p>
            <a:pPr marL="3787775" marR="5080" algn="just">
              <a:lnSpc>
                <a:spcPct val="150000"/>
              </a:lnSpc>
              <a:spcBef>
                <a:spcPts val="118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Coraz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więcej</a:t>
            </a:r>
            <a:r>
              <a:rPr spc="325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miast</a:t>
            </a:r>
            <a:r>
              <a:rPr spc="32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inwestuje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zbiorniki</a:t>
            </a:r>
            <a:r>
              <a:rPr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gromadzenia</a:t>
            </a:r>
            <a:r>
              <a:rPr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20" dirty="0">
                <a:solidFill>
                  <a:srgbClr val="404040"/>
                </a:solidFill>
                <a:latin typeface="Carlito"/>
                <a:cs typeface="Carlito"/>
              </a:rPr>
              <a:t>wody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opadowej.</a:t>
            </a:r>
            <a:r>
              <a:rPr spc="37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Takie</a:t>
            </a:r>
            <a:r>
              <a:rPr spc="375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jak</a:t>
            </a:r>
            <a:r>
              <a:rPr spc="380" dirty="0">
                <a:solidFill>
                  <a:srgbClr val="404040"/>
                </a:solidFill>
                <a:latin typeface="Carlito"/>
                <a:cs typeface="Carlito"/>
              </a:rPr>
              <a:t>   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ten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471C4"/>
                </a:solidFill>
                <a:latin typeface="Carlito"/>
                <a:cs typeface="Carlito"/>
              </a:rPr>
              <a:t>rekreacyjny</a:t>
            </a:r>
            <a:r>
              <a:rPr spc="310" dirty="0">
                <a:solidFill>
                  <a:srgbClr val="4471C4"/>
                </a:solidFill>
                <a:latin typeface="Carlito"/>
                <a:cs typeface="Carlito"/>
              </a:rPr>
              <a:t>  </a:t>
            </a:r>
            <a:r>
              <a:rPr dirty="0">
                <a:solidFill>
                  <a:srgbClr val="4471C4"/>
                </a:solidFill>
                <a:latin typeface="Carlito"/>
                <a:cs typeface="Carlito"/>
              </a:rPr>
              <a:t>zbiornik</a:t>
            </a:r>
            <a:r>
              <a:rPr spc="315" dirty="0">
                <a:solidFill>
                  <a:srgbClr val="4471C4"/>
                </a:solidFill>
                <a:latin typeface="Carlito"/>
                <a:cs typeface="Carlito"/>
              </a:rPr>
              <a:t>  </a:t>
            </a:r>
            <a:r>
              <a:rPr spc="-10" dirty="0">
                <a:solidFill>
                  <a:srgbClr val="4471C4"/>
                </a:solidFill>
                <a:latin typeface="Carlito"/>
                <a:cs typeface="Carlito"/>
              </a:rPr>
              <a:t>retencyjny </a:t>
            </a:r>
            <a:r>
              <a:rPr dirty="0">
                <a:solidFill>
                  <a:srgbClr val="4471C4"/>
                </a:solidFill>
                <a:latin typeface="Carlito"/>
                <a:cs typeface="Carlito"/>
              </a:rPr>
              <a:t>w</a:t>
            </a:r>
            <a:r>
              <a:rPr spc="-10" dirty="0">
                <a:solidFill>
                  <a:srgbClr val="4471C4"/>
                </a:solidFill>
                <a:latin typeface="Carlito"/>
                <a:cs typeface="Carlito"/>
              </a:rPr>
              <a:t> Sopocie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.</a:t>
            </a:r>
            <a:endParaRPr dirty="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80"/>
              </a:spcBef>
            </a:pPr>
            <a:endParaRPr dirty="0">
              <a:latin typeface="Carlito"/>
              <a:cs typeface="Carlito"/>
            </a:endParaRPr>
          </a:p>
          <a:p>
            <a:pPr marL="3787775" marR="5080" indent="28575" algn="just">
              <a:lnSpc>
                <a:spcPct val="150000"/>
              </a:lnSpc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3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wsiach</a:t>
            </a:r>
            <a:r>
              <a:rPr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tego</a:t>
            </a:r>
            <a:r>
              <a:rPr spc="34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typu</a:t>
            </a:r>
            <a:r>
              <a:rPr spc="3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inwestycje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oprócz</a:t>
            </a:r>
            <a:r>
              <a:rPr spc="4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walorów</a:t>
            </a:r>
            <a:r>
              <a:rPr spc="490" dirty="0">
                <a:solidFill>
                  <a:srgbClr val="404040"/>
                </a:solidFill>
                <a:latin typeface="Carlito"/>
                <a:cs typeface="Carlito"/>
              </a:rPr>
              <a:t> 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estetycznych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spc="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środowiskowych</a:t>
            </a:r>
            <a:r>
              <a:rPr spc="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mają</a:t>
            </a:r>
            <a:r>
              <a:rPr spc="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dodatkowy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walor</a:t>
            </a:r>
            <a:r>
              <a:rPr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spc="1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magazynu</a:t>
            </a:r>
            <a:r>
              <a:rPr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wody</a:t>
            </a:r>
            <a:r>
              <a:rPr spc="1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spc="1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okresy suszy.</a:t>
            </a:r>
            <a:endParaRPr dirty="0">
              <a:latin typeface="Carlito"/>
              <a:cs typeface="Carlito"/>
            </a:endParaRPr>
          </a:p>
          <a:p>
            <a:pPr marL="1133475" marR="2293620" indent="-1121410" algn="just">
              <a:lnSpc>
                <a:spcPct val="100000"/>
              </a:lnSpc>
              <a:spcBef>
                <a:spcPts val="150"/>
              </a:spcBef>
            </a:pPr>
            <a:r>
              <a:rPr dirty="0">
                <a:solidFill>
                  <a:srgbClr val="404040"/>
                </a:solidFill>
                <a:latin typeface="Carlito"/>
                <a:cs typeface="Carlito"/>
              </a:rPr>
              <a:t>(fot.</a:t>
            </a:r>
            <a:r>
              <a:rPr spc="3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swiatwody.blog/2021/10/09/sopocki-zbiornik-retencyjny-</a:t>
            </a:r>
            <a:r>
              <a:rPr spc="-25" dirty="0">
                <a:solidFill>
                  <a:srgbClr val="404040"/>
                </a:solidFill>
                <a:latin typeface="Carlito"/>
                <a:cs typeface="Carlito"/>
              </a:rPr>
              <a:t>z-</a:t>
            </a:r>
            <a:r>
              <a:rPr spc="-10" dirty="0">
                <a:solidFill>
                  <a:srgbClr val="404040"/>
                </a:solidFill>
                <a:latin typeface="Carlito"/>
                <a:cs typeface="Carlito"/>
              </a:rPr>
              <a:t> meandrujaca-rzeka/)</a:t>
            </a:r>
            <a:endParaRPr dirty="0">
              <a:latin typeface="Carlito"/>
              <a:cs typeface="Carlito"/>
            </a:endParaRPr>
          </a:p>
        </p:txBody>
      </p:sp>
      <p:pic>
        <p:nvPicPr>
          <p:cNvPr id="3" name="object 5">
            <a:extLst>
              <a:ext uri="{FF2B5EF4-FFF2-40B4-BE49-F238E27FC236}">
                <a16:creationId xmlns:a16="http://schemas.microsoft.com/office/drawing/2014/main" id="{969BF1C9-7966-4041-AFA5-4B93463C79B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25388" y="2240661"/>
            <a:ext cx="3759707" cy="237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14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6">
            <a:extLst>
              <a:ext uri="{FF2B5EF4-FFF2-40B4-BE49-F238E27FC236}">
                <a16:creationId xmlns:a16="http://schemas.microsoft.com/office/drawing/2014/main" id="{4860C2F3-521B-403D-88A3-F1ED59A250E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25856" y="752317"/>
            <a:ext cx="6340288" cy="3819683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9430184F-3BA3-470F-ACE4-D273EEF8360E}"/>
              </a:ext>
            </a:extLst>
          </p:cNvPr>
          <p:cNvSpPr/>
          <p:nvPr/>
        </p:nvSpPr>
        <p:spPr>
          <a:xfrm>
            <a:off x="2925856" y="4761467"/>
            <a:ext cx="9950823" cy="1095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364229" algn="ctr">
              <a:lnSpc>
                <a:spcPct val="100000"/>
              </a:lnSpc>
              <a:spcBef>
                <a:spcPts val="700"/>
              </a:spcBef>
            </a:pP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Przykład</a:t>
            </a:r>
            <a:r>
              <a:rPr lang="pl-PL" spc="-5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sztucznego</a:t>
            </a:r>
            <a:r>
              <a:rPr lang="pl-PL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471C4"/>
                </a:solidFill>
                <a:latin typeface="Carlito"/>
                <a:cs typeface="Carlito"/>
              </a:rPr>
              <a:t>zbiornika</a:t>
            </a:r>
            <a:endParaRPr lang="pl-PL" dirty="0">
              <a:latin typeface="Carlito"/>
              <a:cs typeface="Carlito"/>
            </a:endParaRPr>
          </a:p>
          <a:p>
            <a:pPr marR="3362960" algn="ctr">
              <a:lnSpc>
                <a:spcPct val="100000"/>
              </a:lnSpc>
              <a:spcBef>
                <a:spcPts val="600"/>
              </a:spcBef>
            </a:pP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przepływowego</a:t>
            </a:r>
            <a:r>
              <a:rPr lang="pl-PL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z</a:t>
            </a:r>
            <a:r>
              <a:rPr lang="pl-PL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filtrem</a:t>
            </a:r>
            <a:r>
              <a:rPr lang="pl-PL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471C4"/>
                </a:solidFill>
                <a:latin typeface="Carlito"/>
                <a:cs typeface="Carlito"/>
              </a:rPr>
              <a:t>fitobiologicznym.</a:t>
            </a:r>
            <a:endParaRPr lang="pl-PL" dirty="0">
              <a:latin typeface="Carlito"/>
              <a:cs typeface="Carlito"/>
            </a:endParaRPr>
          </a:p>
          <a:p>
            <a:pPr marL="421005" marR="3785235" algn="ctr">
              <a:lnSpc>
                <a:spcPct val="150000"/>
              </a:lnSpc>
            </a:pP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Ogród</a:t>
            </a:r>
            <a:r>
              <a:rPr lang="pl-PL" spc="-20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471C4"/>
                </a:solidFill>
                <a:latin typeface="Carlito"/>
                <a:cs typeface="Carlito"/>
              </a:rPr>
              <a:t>pokazowy,</a:t>
            </a:r>
            <a:r>
              <a:rPr lang="pl-PL" spc="-3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dirty="0" err="1">
                <a:solidFill>
                  <a:srgbClr val="4471C4"/>
                </a:solidFill>
                <a:latin typeface="Carlito"/>
                <a:cs typeface="Carlito"/>
              </a:rPr>
              <a:t>Tulln</a:t>
            </a:r>
            <a:r>
              <a:rPr lang="pl-PL" spc="-25" dirty="0">
                <a:solidFill>
                  <a:srgbClr val="4471C4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471C4"/>
                </a:solidFill>
                <a:latin typeface="Carlito"/>
                <a:cs typeface="Carlito"/>
              </a:rPr>
              <a:t>Austria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(fot.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D.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Bar-Michalczyk)</a:t>
            </a:r>
            <a:endParaRPr lang="pl-PL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3636392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0E08055-A65E-4B99-AE57-E1A2D2E50986}"/>
              </a:ext>
            </a:extLst>
          </p:cNvPr>
          <p:cNvSpPr/>
          <p:nvPr/>
        </p:nvSpPr>
        <p:spPr>
          <a:xfrm>
            <a:off x="762002" y="1019625"/>
            <a:ext cx="10390092" cy="4850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" marR="5080" algn="just">
              <a:lnSpc>
                <a:spcPct val="150100"/>
              </a:lnSpc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niezabudowanym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3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płaskim</a:t>
            </a:r>
            <a:r>
              <a:rPr lang="pl-PL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terenie</a:t>
            </a:r>
            <a:r>
              <a:rPr lang="pl-PL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50%</a:t>
            </a:r>
            <a:r>
              <a:rPr lang="pl-PL" spc="3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opadu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wsiąka</a:t>
            </a:r>
            <a:r>
              <a:rPr lang="pl-PL" spc="3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poprzez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warstwy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lang="pl-PL" spc="3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zasilając</a:t>
            </a:r>
            <a:r>
              <a:rPr lang="pl-PL" spc="3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wody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podziemne,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40%</a:t>
            </a:r>
            <a:r>
              <a:rPr lang="pl-PL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nawadnia</a:t>
            </a:r>
            <a:r>
              <a:rPr lang="pl-PL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przypowierzchniowe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warstwy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gleby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</a:t>
            </a:r>
            <a:r>
              <a:rPr lang="pl-PL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rośliny,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których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woda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trafia</a:t>
            </a:r>
            <a:r>
              <a:rPr lang="pl-PL" spc="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atmosfery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procesach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 err="1">
                <a:solidFill>
                  <a:srgbClr val="404040"/>
                </a:solidFill>
                <a:latin typeface="Carlito"/>
                <a:cs typeface="Carlito"/>
              </a:rPr>
              <a:t>ewapotranspiracji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jedyne</a:t>
            </a:r>
            <a:r>
              <a:rPr lang="pl-PL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około</a:t>
            </a:r>
            <a:r>
              <a:rPr lang="pl-PL" spc="2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10%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spływa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powierzchniowo</a:t>
            </a:r>
            <a:r>
              <a:rPr lang="pl-PL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lang="pl-PL" spc="2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podpowierzchniowo</a:t>
            </a:r>
            <a:r>
              <a:rPr lang="pl-PL" spc="26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 najniżej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położonych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punktów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terenu.</a:t>
            </a:r>
            <a:endParaRPr lang="pl-PL" dirty="0">
              <a:latin typeface="Carlito"/>
              <a:cs typeface="Carlito"/>
            </a:endParaRPr>
          </a:p>
          <a:p>
            <a:pPr marL="26670" algn="just">
              <a:lnSpc>
                <a:spcPct val="100000"/>
              </a:lnSpc>
              <a:spcBef>
                <a:spcPts val="600"/>
              </a:spcBef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Natomiast</a:t>
            </a:r>
            <a:r>
              <a:rPr lang="pl-PL" spc="18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uszczelnione</a:t>
            </a:r>
            <a:r>
              <a:rPr lang="pl-PL" spc="2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powierzchnie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powodują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odwrócenie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tych</a:t>
            </a:r>
            <a:r>
              <a:rPr lang="pl-PL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proporcji</a:t>
            </a:r>
            <a:r>
              <a:rPr lang="pl-PL"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-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jedynie</a:t>
            </a:r>
            <a:r>
              <a:rPr lang="pl-PL" spc="19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15%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opadu</a:t>
            </a:r>
            <a:r>
              <a:rPr lang="pl-PL" spc="19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trafia</a:t>
            </a:r>
            <a:r>
              <a:rPr lang="pl-PL" spc="18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endParaRPr lang="pl-PL" dirty="0">
              <a:latin typeface="Carlito"/>
              <a:cs typeface="Carlito"/>
            </a:endParaRPr>
          </a:p>
          <a:p>
            <a:pPr marL="26670" algn="just">
              <a:lnSpc>
                <a:spcPct val="100000"/>
              </a:lnSpc>
              <a:spcBef>
                <a:spcPts val="600"/>
              </a:spcBef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głębszych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zasobów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wód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podziemnych,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30%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odparowuje,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a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aż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55% spływa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kanalizacji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deszczowej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lub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rzek.</a:t>
            </a:r>
            <a:endParaRPr lang="pl-PL" dirty="0">
              <a:latin typeface="Carlito"/>
              <a:cs typeface="Carlito"/>
            </a:endParaRPr>
          </a:p>
          <a:p>
            <a:pPr marL="26670" marR="5080" algn="just">
              <a:lnSpc>
                <a:spcPct val="150000"/>
              </a:lnSpc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 efekcie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powodując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niejednokrotnie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lokalne podtopienia.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Jest to woda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zmarnowana,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jej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brak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odczuwalny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jest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podczas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okresów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bezopadowych,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które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przechodzić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mogą</a:t>
            </a:r>
            <a:r>
              <a:rPr lang="pl-PL" spc="-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suszę.</a:t>
            </a:r>
            <a:endParaRPr lang="pl-PL" dirty="0">
              <a:latin typeface="Carlito"/>
              <a:cs typeface="Carlito"/>
            </a:endParaRPr>
          </a:p>
          <a:p>
            <a:pPr marL="26670" algn="just">
              <a:lnSpc>
                <a:spcPct val="100000"/>
              </a:lnSpc>
              <a:spcBef>
                <a:spcPts val="600"/>
              </a:spcBef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Budowanie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odporności</a:t>
            </a:r>
            <a:r>
              <a:rPr lang="pl-PL" spc="-4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negatywne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skutki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zmian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klimatu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oznacza</a:t>
            </a:r>
            <a:r>
              <a:rPr lang="pl-PL" spc="-2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budowanie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warunków</a:t>
            </a:r>
            <a:r>
              <a:rPr lang="pl-PL" spc="-3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do</a:t>
            </a:r>
            <a:r>
              <a:rPr lang="pl-PL" spc="-3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retencji</a:t>
            </a:r>
            <a:r>
              <a:rPr lang="pl-PL" spc="-1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wody.</a:t>
            </a:r>
            <a:endParaRPr lang="pl-PL" dirty="0">
              <a:latin typeface="Carlito"/>
              <a:cs typeface="Carlito"/>
            </a:endParaRPr>
          </a:p>
          <a:p>
            <a:pPr marL="26670" marR="5080" algn="just">
              <a:lnSpc>
                <a:spcPct val="150000"/>
              </a:lnSpc>
            </a:pP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Przekształcać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szybki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spływ</a:t>
            </a:r>
            <a:r>
              <a:rPr lang="pl-PL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powierzchniowy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na</a:t>
            </a:r>
            <a:r>
              <a:rPr lang="pl-PL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wolniejszy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proces</a:t>
            </a:r>
            <a:r>
              <a:rPr lang="pl-PL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infiltracji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powinno</a:t>
            </a:r>
            <a:r>
              <a:rPr lang="pl-PL" spc="16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się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zgodzie</a:t>
            </a:r>
            <a:r>
              <a:rPr lang="pl-PL" spc="17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z</a:t>
            </a:r>
            <a:r>
              <a:rPr lang="pl-PL" spc="17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zasadą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trzech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„S”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od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angielskiego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i="1" dirty="0">
                <a:solidFill>
                  <a:srgbClr val="404040"/>
                </a:solidFill>
                <a:latin typeface="Carlito"/>
                <a:cs typeface="Carlito"/>
              </a:rPr>
              <a:t>„</a:t>
            </a:r>
            <a:r>
              <a:rPr lang="pl-PL" i="1" dirty="0" err="1">
                <a:solidFill>
                  <a:srgbClr val="404040"/>
                </a:solidFill>
                <a:latin typeface="Carlito"/>
                <a:cs typeface="Carlito"/>
              </a:rPr>
              <a:t>slow</a:t>
            </a:r>
            <a:r>
              <a:rPr lang="pl-PL" i="1" dirty="0">
                <a:solidFill>
                  <a:srgbClr val="404040"/>
                </a:solidFill>
                <a:latin typeface="Carlito"/>
                <a:cs typeface="Carlito"/>
              </a:rPr>
              <a:t>,</a:t>
            </a:r>
            <a:r>
              <a:rPr lang="pl-PL" i="1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i="1" dirty="0" err="1">
                <a:solidFill>
                  <a:srgbClr val="404040"/>
                </a:solidFill>
                <a:latin typeface="Carlito"/>
                <a:cs typeface="Carlito"/>
              </a:rPr>
              <a:t>spread</a:t>
            </a:r>
            <a:r>
              <a:rPr lang="pl-PL" i="1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i="1" dirty="0">
                <a:solidFill>
                  <a:srgbClr val="404040"/>
                </a:solidFill>
                <a:latin typeface="Carlito"/>
                <a:cs typeface="Carlito"/>
              </a:rPr>
              <a:t>and</a:t>
            </a:r>
            <a:r>
              <a:rPr lang="pl-PL" i="1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i="1" dirty="0" err="1">
                <a:solidFill>
                  <a:srgbClr val="404040"/>
                </a:solidFill>
                <a:latin typeface="Carlito"/>
                <a:cs typeface="Carlito"/>
              </a:rPr>
              <a:t>sink</a:t>
            </a:r>
            <a:r>
              <a:rPr lang="pl-PL" i="1" dirty="0">
                <a:solidFill>
                  <a:srgbClr val="404040"/>
                </a:solidFill>
                <a:latin typeface="Carlito"/>
                <a:cs typeface="Carlito"/>
              </a:rPr>
              <a:t>”</a:t>
            </a:r>
            <a:r>
              <a:rPr lang="pl-PL" i="1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czyli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„zwolnić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przepływ,</a:t>
            </a:r>
            <a:r>
              <a:rPr lang="pl-PL" spc="11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rozprowadzić</a:t>
            </a:r>
            <a:r>
              <a:rPr lang="pl-PL" spc="114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wodę,</a:t>
            </a:r>
            <a:r>
              <a:rPr lang="pl-PL" spc="105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dirty="0">
                <a:solidFill>
                  <a:srgbClr val="404040"/>
                </a:solidFill>
                <a:latin typeface="Carlito"/>
                <a:cs typeface="Carlito"/>
              </a:rPr>
              <a:t>pozwolić</a:t>
            </a:r>
            <a:r>
              <a:rPr lang="pl-PL" spc="100" dirty="0">
                <a:solidFill>
                  <a:srgbClr val="404040"/>
                </a:solidFill>
                <a:latin typeface="Carlito"/>
                <a:cs typeface="Carlito"/>
              </a:rPr>
              <a:t> </a:t>
            </a:r>
            <a:r>
              <a:rPr lang="pl-PL" spc="-25" dirty="0">
                <a:solidFill>
                  <a:srgbClr val="404040"/>
                </a:solidFill>
                <a:latin typeface="Carlito"/>
                <a:cs typeface="Carlito"/>
              </a:rPr>
              <a:t>jej</a:t>
            </a:r>
            <a:r>
              <a:rPr lang="pl-PL" spc="-10" dirty="0">
                <a:solidFill>
                  <a:srgbClr val="404040"/>
                </a:solidFill>
                <a:latin typeface="Carlito"/>
                <a:cs typeface="Carlito"/>
              </a:rPr>
              <a:t> wsiąkać”.</a:t>
            </a:r>
            <a:endParaRPr lang="pl-PL" dirty="0">
              <a:latin typeface="Carlito"/>
              <a:cs typeface="Carlito"/>
            </a:endParaRPr>
          </a:p>
        </p:txBody>
      </p:sp>
    </p:spTree>
    <p:extLst>
      <p:ext uri="{BB962C8B-B14F-4D97-AF65-F5344CB8AC3E}">
        <p14:creationId xmlns:p14="http://schemas.microsoft.com/office/powerpoint/2010/main" val="20864798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zny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464CE71-7B6E-4945-B9BB-152C9895659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582D71E-B3EE-4FC9-AAF4-805C1BF31D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E098A8-9070-4872-8EE0-B7F689B6DA1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243</TotalTime>
  <Words>5032</Words>
  <Application>Microsoft Office PowerPoint</Application>
  <PresentationFormat>Panoramiczny</PresentationFormat>
  <Paragraphs>401</Paragraphs>
  <Slides>47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47</vt:i4>
      </vt:variant>
    </vt:vector>
  </HeadingPairs>
  <TitlesOfParts>
    <vt:vector size="55" baseType="lpstr">
      <vt:lpstr>Arial</vt:lpstr>
      <vt:lpstr>BundesSerif Regular</vt:lpstr>
      <vt:lpstr>Calibri</vt:lpstr>
      <vt:lpstr>Carlito</vt:lpstr>
      <vt:lpstr>Garamond</vt:lpstr>
      <vt:lpstr>Times New Roman</vt:lpstr>
      <vt:lpstr>Wingdings</vt:lpstr>
      <vt:lpstr>Organiczny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Piotr Ponichtera</dc:creator>
  <cp:lastModifiedBy>Piotr Ponichtera</cp:lastModifiedBy>
  <cp:revision>21</cp:revision>
  <dcterms:created xsi:type="dcterms:W3CDTF">2025-01-14T10:38:21Z</dcterms:created>
  <dcterms:modified xsi:type="dcterms:W3CDTF">2025-07-04T08:11:37Z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0x010100B4865FE6A2BB0D41BD550639028B4892</vt:lpwstr>
  </property>
</Properties>
</file>