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4"/>
  </p:sld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8" r:id="rId26"/>
    <p:sldId id="277" r:id="rId27"/>
    <p:sldId id="279" r:id="rId2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00" autoAdjust="0"/>
    <p:restoredTop sz="94660"/>
  </p:normalViewPr>
  <p:slideViewPr>
    <p:cSldViewPr snapToGrid="0">
      <p:cViewPr varScale="1">
        <p:scale>
          <a:sx n="71" d="100"/>
          <a:sy n="71" d="100"/>
        </p:scale>
        <p:origin x="68" y="138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Slajd tytułowy">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pl-PL"/>
              <a:t>Kliknij, aby edytować styl</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l-PL"/>
              <a:t>Kliknij, aby edytować styl wzorca podtytułu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7/4/2025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Obraz panoramiczny z podpise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pl-PL"/>
              <a:t>Kliknij ikonę, aby dodać obraz</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pl-PL"/>
              <a:t>Edytuj style wzorca tekstu</a:t>
            </a:r>
          </a:p>
        </p:txBody>
      </p:sp>
      <p:sp>
        <p:nvSpPr>
          <p:cNvPr id="3" name="Date Placeholder 2"/>
          <p:cNvSpPr>
            <a:spLocks noGrp="1"/>
          </p:cNvSpPr>
          <p:nvPr>
            <p:ph type="dt" sz="half" idx="10"/>
          </p:nvPr>
        </p:nvSpPr>
        <p:spPr/>
        <p:txBody>
          <a:bodyPr/>
          <a:lstStyle/>
          <a:p>
            <a:fld id="{B61BEF0D-F0BB-DE4B-95CE-6DB70DBA9567}" type="datetimeFigureOut">
              <a:rPr lang="en-US" dirty="0"/>
              <a:pPr/>
              <a:t>7/4/2025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ytuł i podpis">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pl-PL"/>
              <a:t>Kliknij, aby edytować styl</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a:t>Edytuj style wzorca tekstu</a:t>
            </a:r>
          </a:p>
        </p:txBody>
      </p:sp>
      <p:sp>
        <p:nvSpPr>
          <p:cNvPr id="4" name="Date Placeholder 3"/>
          <p:cNvSpPr>
            <a:spLocks noGrp="1"/>
          </p:cNvSpPr>
          <p:nvPr>
            <p:ph type="dt" sz="half" idx="10"/>
          </p:nvPr>
        </p:nvSpPr>
        <p:spPr/>
        <p:txBody>
          <a:bodyPr/>
          <a:lstStyle/>
          <a:p>
            <a:fld id="{B61BEF0D-F0BB-DE4B-95CE-6DB70DBA9567}" type="datetimeFigureOut">
              <a:rPr lang="en-US" dirty="0"/>
              <a:pPr/>
              <a:t>7/4/2025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Oferta z podpisem">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pl-PL"/>
              <a:t>Kliknij, aby edytować styl</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pl-PL"/>
              <a:t>Edytuj style wzorca tekstu</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a:t>Edytuj style wzorca tekstu</a:t>
            </a:r>
          </a:p>
        </p:txBody>
      </p:sp>
      <p:sp>
        <p:nvSpPr>
          <p:cNvPr id="4" name="Date Placeholder 3"/>
          <p:cNvSpPr>
            <a:spLocks noGrp="1"/>
          </p:cNvSpPr>
          <p:nvPr>
            <p:ph type="dt" sz="half" idx="10"/>
          </p:nvPr>
        </p:nvSpPr>
        <p:spPr/>
        <p:txBody>
          <a:bodyPr/>
          <a:lstStyle/>
          <a:p>
            <a:fld id="{B61BEF0D-F0BB-DE4B-95CE-6DB70DBA9567}" type="datetimeFigureOut">
              <a:rPr lang="en-US" dirty="0"/>
              <a:pPr/>
              <a:t>7/4/2025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Karta nazwy">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pl-PL"/>
              <a:t>Kliknij, aby edytować styl</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a:t>Edytuj style wzorca tekstu</a:t>
            </a:r>
          </a:p>
        </p:txBody>
      </p:sp>
      <p:sp>
        <p:nvSpPr>
          <p:cNvPr id="4" name="Date Placeholder 3"/>
          <p:cNvSpPr>
            <a:spLocks noGrp="1"/>
          </p:cNvSpPr>
          <p:nvPr>
            <p:ph type="dt" sz="half" idx="10"/>
          </p:nvPr>
        </p:nvSpPr>
        <p:spPr/>
        <p:txBody>
          <a:bodyPr/>
          <a:lstStyle/>
          <a:p>
            <a:fld id="{B61BEF0D-F0BB-DE4B-95CE-6DB70DBA9567}" type="datetimeFigureOut">
              <a:rPr lang="en-US" dirty="0"/>
              <a:pPr/>
              <a:t>7/4/2025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Karta nazwy cytatu">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pl-PL"/>
              <a:t>Kliknij, aby edytować styl</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pl-PL"/>
              <a:t>Edytuj style wzorca tekstu</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a:t>Edytuj style wzorca tekstu</a:t>
            </a:r>
          </a:p>
        </p:txBody>
      </p:sp>
      <p:sp>
        <p:nvSpPr>
          <p:cNvPr id="4" name="Date Placeholder 3"/>
          <p:cNvSpPr>
            <a:spLocks noGrp="1"/>
          </p:cNvSpPr>
          <p:nvPr>
            <p:ph type="dt" sz="half" idx="10"/>
          </p:nvPr>
        </p:nvSpPr>
        <p:spPr/>
        <p:txBody>
          <a:bodyPr/>
          <a:lstStyle/>
          <a:p>
            <a:fld id="{B61BEF0D-F0BB-DE4B-95CE-6DB70DBA9567}" type="datetimeFigureOut">
              <a:rPr lang="en-US" dirty="0"/>
              <a:pPr/>
              <a:t>7/4/2025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Prawda lub fałsz">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pl-PL"/>
              <a:t>Kliknij, aby edytować styl</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pl-PL"/>
              <a:t>Edytuj style wzorca tekstu</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a:t>Edytuj style wzorca tekstu</a:t>
            </a:r>
          </a:p>
        </p:txBody>
      </p:sp>
      <p:sp>
        <p:nvSpPr>
          <p:cNvPr id="4" name="Date Placeholder 3"/>
          <p:cNvSpPr>
            <a:spLocks noGrp="1"/>
          </p:cNvSpPr>
          <p:nvPr>
            <p:ph type="dt" sz="half" idx="10"/>
          </p:nvPr>
        </p:nvSpPr>
        <p:spPr/>
        <p:txBody>
          <a:bodyPr/>
          <a:lstStyle/>
          <a:p>
            <a:fld id="{B61BEF0D-F0BB-DE4B-95CE-6DB70DBA9567}" type="datetimeFigureOut">
              <a:rPr lang="en-US" dirty="0"/>
              <a:pPr/>
              <a:t>7/4/2025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pl-PL"/>
              <a:t>Kliknij, aby edytować styl</a:t>
            </a:r>
            <a:endParaRPr lang="en-US" dirty="0"/>
          </a:p>
        </p:txBody>
      </p:sp>
      <p:sp>
        <p:nvSpPr>
          <p:cNvPr id="3" name="Vertical Text Placeholder 2"/>
          <p:cNvSpPr>
            <a:spLocks noGrp="1"/>
          </p:cNvSpPr>
          <p:nvPr>
            <p:ph type="body" orient="vert" idx="1"/>
          </p:nvPr>
        </p:nvSpPr>
        <p:spPr/>
        <p:txBody>
          <a:bodyPr vert="eaVert" anchor="t"/>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7/4/2025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pl-PL"/>
              <a:t>Kliknij, aby edytować styl</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7/4/2025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Content Placeholder 2"/>
          <p:cNvSpPr>
            <a:spLocks noGrp="1"/>
          </p:cNvSpPr>
          <p:nvPr>
            <p:ph idx="1"/>
          </p:nvPr>
        </p:nvSpPr>
        <p:spPr/>
        <p:txBody>
          <a:bodyPr anchor="ctr"/>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7/4/2025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pl-PL"/>
              <a:t>Kliknij, aby edytować styl</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a:t>Edytuj style wzorca tekstu</a:t>
            </a:r>
          </a:p>
        </p:txBody>
      </p:sp>
      <p:sp>
        <p:nvSpPr>
          <p:cNvPr id="4" name="Date Placeholder 3"/>
          <p:cNvSpPr>
            <a:spLocks noGrp="1"/>
          </p:cNvSpPr>
          <p:nvPr>
            <p:ph type="dt" sz="half" idx="10"/>
          </p:nvPr>
        </p:nvSpPr>
        <p:spPr/>
        <p:txBody>
          <a:bodyPr/>
          <a:lstStyle/>
          <a:p>
            <a:fld id="{B61BEF0D-F0BB-DE4B-95CE-6DB70DBA9567}" type="datetimeFigureOut">
              <a:rPr lang="en-US" dirty="0"/>
              <a:pPr/>
              <a:t>7/4/2025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7/4/2025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pl-PL"/>
              <a:t>Kliknij, aby edytować styl</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Edytuj style wzorca tekstu</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Edytuj style wzorca tekstu</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7/4/2025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7/4/2025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7/4/2025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pl-PL"/>
              <a:t>Kliknij, aby edytować styl</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a:t>Edytuj style wzorca tekstu</a:t>
            </a:r>
          </a:p>
        </p:txBody>
      </p:sp>
      <p:sp>
        <p:nvSpPr>
          <p:cNvPr id="5" name="Date Placeholder 4"/>
          <p:cNvSpPr>
            <a:spLocks noGrp="1"/>
          </p:cNvSpPr>
          <p:nvPr>
            <p:ph type="dt" sz="half" idx="10"/>
          </p:nvPr>
        </p:nvSpPr>
        <p:spPr/>
        <p:txBody>
          <a:bodyPr/>
          <a:lstStyle/>
          <a:p>
            <a:fld id="{B61BEF0D-F0BB-DE4B-95CE-6DB70DBA9567}" type="datetimeFigureOut">
              <a:rPr lang="en-US" dirty="0"/>
              <a:pPr/>
              <a:t>7/4/2025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pl-PL"/>
              <a:t>Kliknij, aby edytować styl</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pl-PL"/>
              <a:t>Kliknij ikonę, aby dodać obraz</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a:t>Edytuj style wzorca tekstu</a:t>
            </a:r>
          </a:p>
        </p:txBody>
      </p:sp>
      <p:sp>
        <p:nvSpPr>
          <p:cNvPr id="5" name="Date Placeholder 4"/>
          <p:cNvSpPr>
            <a:spLocks noGrp="1"/>
          </p:cNvSpPr>
          <p:nvPr>
            <p:ph type="dt" sz="half" idx="10"/>
          </p:nvPr>
        </p:nvSpPr>
        <p:spPr/>
        <p:txBody>
          <a:bodyPr/>
          <a:lstStyle/>
          <a:p>
            <a:fld id="{B61BEF0D-F0BB-DE4B-95CE-6DB70DBA9567}" type="datetimeFigureOut">
              <a:rPr lang="en-US" dirty="0"/>
              <a:pPr/>
              <a:t>7/4/2025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pl-PL"/>
              <a:t>Kliknij, aby edytować styl</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B61BEF0D-F0BB-DE4B-95CE-6DB70DBA9567}" type="datetimeFigureOut">
              <a:rPr lang="en-US" dirty="0"/>
              <a:pPr/>
              <a:t>7/4/2025</a:t>
            </a:fld>
            <a:endParaRPr lang="en-US" dirty="0"/>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dirty="0"/>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D57F1E4F-1CFF-5643-939E-217C01CD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68"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6BC148AB-C4CB-40D3-B611-D100798F1E94}"/>
              </a:ext>
            </a:extLst>
          </p:cNvPr>
          <p:cNvSpPr>
            <a:spLocks noGrp="1"/>
          </p:cNvSpPr>
          <p:nvPr>
            <p:ph type="ctrTitle"/>
          </p:nvPr>
        </p:nvSpPr>
        <p:spPr>
          <a:xfrm>
            <a:off x="657318" y="1385046"/>
            <a:ext cx="8961812" cy="2971801"/>
          </a:xfrm>
        </p:spPr>
        <p:txBody>
          <a:bodyPr>
            <a:normAutofit fontScale="90000"/>
          </a:bodyPr>
          <a:lstStyle/>
          <a:p>
            <a:br>
              <a:rPr lang="pl-PL" dirty="0"/>
            </a:br>
            <a:r>
              <a:rPr lang="pl-PL" dirty="0"/>
              <a:t>Bakterie jako czynnik biologicznej ochrony roślin przed chorobami</a:t>
            </a:r>
          </a:p>
        </p:txBody>
      </p:sp>
      <p:sp>
        <p:nvSpPr>
          <p:cNvPr id="3" name="Prostokąt 2">
            <a:extLst>
              <a:ext uri="{FF2B5EF4-FFF2-40B4-BE49-F238E27FC236}">
                <a16:creationId xmlns:a16="http://schemas.microsoft.com/office/drawing/2014/main" id="{65DB9D4B-81E7-488C-B689-F66C4B272FCC}"/>
              </a:ext>
            </a:extLst>
          </p:cNvPr>
          <p:cNvSpPr/>
          <p:nvPr/>
        </p:nvSpPr>
        <p:spPr>
          <a:xfrm>
            <a:off x="770964" y="282860"/>
            <a:ext cx="10458918" cy="923330"/>
          </a:xfrm>
          <a:prstGeom prst="rect">
            <a:avLst/>
          </a:prstGeom>
        </p:spPr>
        <p:txBody>
          <a:bodyPr wrap="square">
            <a:spAutoFit/>
          </a:bodyPr>
          <a:lstStyle/>
          <a:p>
            <a:pPr algn="ctr">
              <a:spcAft>
                <a:spcPts val="0"/>
              </a:spcAft>
            </a:pPr>
            <a:r>
              <a:rPr lang="de-DE" dirty="0">
                <a:solidFill>
                  <a:schemeClr val="bg1"/>
                </a:solidFill>
                <a:latin typeface="BundesSerif Regular"/>
                <a:ea typeface="Times New Roman" panose="02020603050405020304" pitchFamily="18" charset="0"/>
                <a:cs typeface="Calibri" panose="020F0502020204030204" pitchFamily="34" charset="0"/>
              </a:rPr>
              <a:t>„UPSKILLING - </a:t>
            </a:r>
            <a:r>
              <a:rPr lang="de-DE" dirty="0" err="1">
                <a:solidFill>
                  <a:schemeClr val="bg1"/>
                </a:solidFill>
                <a:latin typeface="BundesSerif Regular"/>
                <a:ea typeface="Times New Roman" panose="02020603050405020304" pitchFamily="18" charset="0"/>
                <a:cs typeface="Calibri" panose="020F0502020204030204" pitchFamily="34" charset="0"/>
              </a:rPr>
              <a:t>wsparcie</a:t>
            </a:r>
            <a:r>
              <a:rPr lang="de-DE" dirty="0">
                <a:solidFill>
                  <a:schemeClr val="bg1"/>
                </a:solidFill>
                <a:latin typeface="BundesSerif Regular"/>
                <a:ea typeface="Times New Roman" panose="02020603050405020304" pitchFamily="18" charset="0"/>
                <a:cs typeface="Calibri" panose="020F0502020204030204" pitchFamily="34" charset="0"/>
              </a:rPr>
              <a:t> </a:t>
            </a:r>
            <a:r>
              <a:rPr lang="de-DE" dirty="0" err="1">
                <a:solidFill>
                  <a:schemeClr val="bg1"/>
                </a:solidFill>
                <a:latin typeface="BundesSerif Regular"/>
                <a:ea typeface="Times New Roman" panose="02020603050405020304" pitchFamily="18" charset="0"/>
                <a:cs typeface="Calibri" panose="020F0502020204030204" pitchFamily="34" charset="0"/>
              </a:rPr>
              <a:t>studentów</a:t>
            </a:r>
            <a:r>
              <a:rPr lang="de-DE" dirty="0">
                <a:solidFill>
                  <a:schemeClr val="bg1"/>
                </a:solidFill>
                <a:latin typeface="BundesSerif Regular"/>
                <a:ea typeface="Times New Roman" panose="02020603050405020304" pitchFamily="18" charset="0"/>
                <a:cs typeface="Calibri" panose="020F0502020204030204" pitchFamily="34" charset="0"/>
              </a:rPr>
              <a:t> i </a:t>
            </a:r>
            <a:r>
              <a:rPr lang="de-DE" dirty="0" err="1">
                <a:solidFill>
                  <a:schemeClr val="bg1"/>
                </a:solidFill>
                <a:latin typeface="BundesSerif Regular"/>
                <a:ea typeface="Times New Roman" panose="02020603050405020304" pitchFamily="18" charset="0"/>
                <a:cs typeface="Calibri" panose="020F0502020204030204" pitchFamily="34" charset="0"/>
              </a:rPr>
              <a:t>pracowników</a:t>
            </a:r>
            <a:r>
              <a:rPr lang="de-DE" dirty="0">
                <a:solidFill>
                  <a:schemeClr val="bg1"/>
                </a:solidFill>
                <a:latin typeface="BundesSerif Regular"/>
                <a:ea typeface="Times New Roman" panose="02020603050405020304" pitchFamily="18" charset="0"/>
                <a:cs typeface="Calibri" panose="020F0502020204030204" pitchFamily="34" charset="0"/>
              </a:rPr>
              <a:t> </a:t>
            </a:r>
            <a:r>
              <a:rPr lang="de-DE" dirty="0" err="1">
                <a:solidFill>
                  <a:schemeClr val="bg1"/>
                </a:solidFill>
                <a:latin typeface="BundesSerif Regular"/>
                <a:ea typeface="Times New Roman" panose="02020603050405020304" pitchFamily="18" charset="0"/>
                <a:cs typeface="Calibri" panose="020F0502020204030204" pitchFamily="34" charset="0"/>
              </a:rPr>
              <a:t>prowadzących</a:t>
            </a:r>
            <a:r>
              <a:rPr lang="de-DE" dirty="0">
                <a:solidFill>
                  <a:schemeClr val="bg1"/>
                </a:solidFill>
                <a:latin typeface="BundesSerif Regular"/>
                <a:ea typeface="Times New Roman" panose="02020603050405020304" pitchFamily="18" charset="0"/>
                <a:cs typeface="Calibri" panose="020F0502020204030204" pitchFamily="34" charset="0"/>
              </a:rPr>
              <a:t> </a:t>
            </a:r>
            <a:r>
              <a:rPr lang="de-DE" dirty="0" err="1">
                <a:solidFill>
                  <a:schemeClr val="bg1"/>
                </a:solidFill>
                <a:latin typeface="BundesSerif Regular"/>
                <a:ea typeface="Times New Roman" panose="02020603050405020304" pitchFamily="18" charset="0"/>
                <a:cs typeface="Calibri" panose="020F0502020204030204" pitchFamily="34" charset="0"/>
              </a:rPr>
              <a:t>kształcenie</a:t>
            </a:r>
            <a:r>
              <a:rPr lang="de-DE" dirty="0">
                <a:solidFill>
                  <a:schemeClr val="bg1"/>
                </a:solidFill>
                <a:latin typeface="BundesSerif Regular"/>
                <a:ea typeface="Times New Roman" panose="02020603050405020304" pitchFamily="18" charset="0"/>
                <a:cs typeface="Calibri" panose="020F0502020204030204" pitchFamily="34" charset="0"/>
              </a:rPr>
              <a:t> na </a:t>
            </a:r>
            <a:r>
              <a:rPr lang="de-DE" dirty="0" err="1">
                <a:solidFill>
                  <a:schemeClr val="bg1"/>
                </a:solidFill>
                <a:latin typeface="BundesSerif Regular"/>
                <a:ea typeface="Times New Roman" panose="02020603050405020304" pitchFamily="18" charset="0"/>
                <a:cs typeface="Calibri" panose="020F0502020204030204" pitchFamily="34" charset="0"/>
              </a:rPr>
              <a:t>wybranych</a:t>
            </a:r>
            <a:r>
              <a:rPr lang="de-DE" dirty="0">
                <a:solidFill>
                  <a:schemeClr val="bg1"/>
                </a:solidFill>
                <a:latin typeface="BundesSerif Regular"/>
                <a:ea typeface="Times New Roman" panose="02020603050405020304" pitchFamily="18" charset="0"/>
                <a:cs typeface="Calibri" panose="020F0502020204030204" pitchFamily="34" charset="0"/>
              </a:rPr>
              <a:t> </a:t>
            </a:r>
            <a:r>
              <a:rPr lang="de-DE" dirty="0" err="1">
                <a:solidFill>
                  <a:schemeClr val="bg1"/>
                </a:solidFill>
                <a:latin typeface="BundesSerif Regular"/>
                <a:ea typeface="Times New Roman" panose="02020603050405020304" pitchFamily="18" charset="0"/>
                <a:cs typeface="Calibri" panose="020F0502020204030204" pitchFamily="34" charset="0"/>
              </a:rPr>
              <a:t>kierunkach</a:t>
            </a:r>
            <a:r>
              <a:rPr lang="de-DE" dirty="0">
                <a:solidFill>
                  <a:schemeClr val="bg1"/>
                </a:solidFill>
                <a:latin typeface="BundesSerif Regular"/>
                <a:ea typeface="Times New Roman" panose="02020603050405020304" pitchFamily="18" charset="0"/>
                <a:cs typeface="Calibri" panose="020F0502020204030204" pitchFamily="34" charset="0"/>
              </a:rPr>
              <a:t> </a:t>
            </a:r>
            <a:r>
              <a:rPr lang="de-DE" dirty="0" err="1">
                <a:solidFill>
                  <a:schemeClr val="bg1"/>
                </a:solidFill>
                <a:latin typeface="BundesSerif Regular"/>
                <a:ea typeface="Times New Roman" panose="02020603050405020304" pitchFamily="18" charset="0"/>
                <a:cs typeface="Calibri" panose="020F0502020204030204" pitchFamily="34" charset="0"/>
              </a:rPr>
              <a:t>studiów</a:t>
            </a:r>
            <a:r>
              <a:rPr lang="de-DE" dirty="0">
                <a:solidFill>
                  <a:schemeClr val="bg1"/>
                </a:solidFill>
                <a:latin typeface="BundesSerif Regular"/>
                <a:ea typeface="Times New Roman" panose="02020603050405020304" pitchFamily="18" charset="0"/>
                <a:cs typeface="Calibri" panose="020F0502020204030204" pitchFamily="34" charset="0"/>
              </a:rPr>
              <a:t> w </a:t>
            </a:r>
            <a:r>
              <a:rPr lang="de-DE" dirty="0" err="1">
                <a:solidFill>
                  <a:schemeClr val="bg1"/>
                </a:solidFill>
                <a:latin typeface="BundesSerif Regular"/>
                <a:ea typeface="Times New Roman" panose="02020603050405020304" pitchFamily="18" charset="0"/>
                <a:cs typeface="Calibri" panose="020F0502020204030204" pitchFamily="34" charset="0"/>
              </a:rPr>
              <a:t>Międzynarodowej</a:t>
            </a:r>
            <a:r>
              <a:rPr lang="de-DE" dirty="0">
                <a:solidFill>
                  <a:schemeClr val="bg1"/>
                </a:solidFill>
                <a:latin typeface="BundesSerif Regular"/>
                <a:ea typeface="Times New Roman" panose="02020603050405020304" pitchFamily="18" charset="0"/>
                <a:cs typeface="Calibri" panose="020F0502020204030204" pitchFamily="34" charset="0"/>
              </a:rPr>
              <a:t> </a:t>
            </a:r>
            <a:r>
              <a:rPr lang="de-DE" dirty="0" err="1">
                <a:solidFill>
                  <a:schemeClr val="bg1"/>
                </a:solidFill>
                <a:latin typeface="BundesSerif Regular"/>
                <a:ea typeface="Times New Roman" panose="02020603050405020304" pitchFamily="18" charset="0"/>
                <a:cs typeface="Calibri" panose="020F0502020204030204" pitchFamily="34" charset="0"/>
              </a:rPr>
              <a:t>Akademii</a:t>
            </a:r>
            <a:r>
              <a:rPr lang="de-DE" dirty="0">
                <a:solidFill>
                  <a:schemeClr val="bg1"/>
                </a:solidFill>
                <a:latin typeface="BundesSerif Regular"/>
                <a:ea typeface="Times New Roman" panose="02020603050405020304" pitchFamily="18" charset="0"/>
                <a:cs typeface="Calibri" panose="020F0502020204030204" pitchFamily="34" charset="0"/>
              </a:rPr>
              <a:t> </a:t>
            </a:r>
            <a:r>
              <a:rPr lang="de-DE" dirty="0" err="1">
                <a:solidFill>
                  <a:schemeClr val="bg1"/>
                </a:solidFill>
                <a:latin typeface="BundesSerif Regular"/>
                <a:ea typeface="Times New Roman" panose="02020603050405020304" pitchFamily="18" charset="0"/>
                <a:cs typeface="Calibri" panose="020F0502020204030204" pitchFamily="34" charset="0"/>
              </a:rPr>
              <a:t>Nauk</a:t>
            </a:r>
            <a:r>
              <a:rPr lang="de-DE" dirty="0">
                <a:solidFill>
                  <a:schemeClr val="bg1"/>
                </a:solidFill>
                <a:latin typeface="BundesSerif Regular"/>
                <a:ea typeface="Times New Roman" panose="02020603050405020304" pitchFamily="18" charset="0"/>
                <a:cs typeface="Calibri" panose="020F0502020204030204" pitchFamily="34" charset="0"/>
              </a:rPr>
              <a:t> </a:t>
            </a:r>
            <a:r>
              <a:rPr lang="de-DE" dirty="0" err="1">
                <a:solidFill>
                  <a:schemeClr val="bg1"/>
                </a:solidFill>
                <a:latin typeface="BundesSerif Regular"/>
                <a:ea typeface="Times New Roman" panose="02020603050405020304" pitchFamily="18" charset="0"/>
                <a:cs typeface="Calibri" panose="020F0502020204030204" pitchFamily="34" charset="0"/>
              </a:rPr>
              <a:t>Stosowanych</a:t>
            </a:r>
            <a:r>
              <a:rPr lang="de-DE" dirty="0">
                <a:solidFill>
                  <a:schemeClr val="bg1"/>
                </a:solidFill>
                <a:latin typeface="BundesSerif Regular"/>
                <a:ea typeface="Times New Roman" panose="02020603050405020304" pitchFamily="18" charset="0"/>
                <a:cs typeface="Calibri" panose="020F0502020204030204" pitchFamily="34" charset="0"/>
              </a:rPr>
              <a:t> w </a:t>
            </a:r>
            <a:r>
              <a:rPr lang="de-DE" dirty="0" err="1">
                <a:solidFill>
                  <a:schemeClr val="bg1"/>
                </a:solidFill>
                <a:latin typeface="BundesSerif Regular"/>
                <a:ea typeface="Times New Roman" panose="02020603050405020304" pitchFamily="18" charset="0"/>
                <a:cs typeface="Calibri" panose="020F0502020204030204" pitchFamily="34" charset="0"/>
              </a:rPr>
              <a:t>Łomży</a:t>
            </a:r>
            <a:r>
              <a:rPr lang="de-DE" dirty="0">
                <a:solidFill>
                  <a:schemeClr val="bg1"/>
                </a:solidFill>
                <a:latin typeface="BundesSerif Regular"/>
                <a:ea typeface="Times New Roman" panose="02020603050405020304" pitchFamily="18" charset="0"/>
                <a:cs typeface="Calibri" panose="020F0502020204030204" pitchFamily="34" charset="0"/>
              </a:rPr>
              <a:t>”  </a:t>
            </a:r>
            <a:endParaRPr lang="pl-PL" dirty="0">
              <a:solidFill>
                <a:schemeClr val="bg1"/>
              </a:solidFill>
              <a:latin typeface="BundesSerif Regular"/>
              <a:ea typeface="Times New Roman" panose="02020603050405020304" pitchFamily="18" charset="0"/>
              <a:cs typeface="Times New Roman" panose="02020603050405020304" pitchFamily="18" charset="0"/>
            </a:endParaRPr>
          </a:p>
          <a:p>
            <a:pPr algn="ctr">
              <a:spcAft>
                <a:spcPts val="0"/>
              </a:spcAft>
            </a:pPr>
            <a:r>
              <a:rPr lang="de-DE" dirty="0">
                <a:solidFill>
                  <a:schemeClr val="bg1"/>
                </a:solidFill>
                <a:latin typeface="BundesSerif Regular"/>
                <a:ea typeface="Times New Roman" panose="02020603050405020304" pitchFamily="18" charset="0"/>
                <a:cs typeface="Calibri" panose="020F0502020204030204" pitchFamily="34" charset="0"/>
              </a:rPr>
              <a:t>Nr.  FERS.01.05-IP.08-0278/23 </a:t>
            </a:r>
            <a:endParaRPr lang="pl-PL" dirty="0">
              <a:solidFill>
                <a:schemeClr val="bg1"/>
              </a:solidFill>
              <a:latin typeface="BundesSerif Regular"/>
              <a:ea typeface="Times New Roman" panose="02020603050405020304" pitchFamily="18" charset="0"/>
              <a:cs typeface="Times New Roman" panose="02020603050405020304" pitchFamily="18" charset="0"/>
            </a:endParaRPr>
          </a:p>
        </p:txBody>
      </p:sp>
      <p:pic>
        <p:nvPicPr>
          <p:cNvPr id="4" name="Obraz 3">
            <a:extLst>
              <a:ext uri="{FF2B5EF4-FFF2-40B4-BE49-F238E27FC236}">
                <a16:creationId xmlns:a16="http://schemas.microsoft.com/office/drawing/2014/main" id="{C9D60EA8-D9D4-46B7-88CF-69B1368FA044}"/>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42815" y="5551525"/>
            <a:ext cx="5750560" cy="793115"/>
          </a:xfrm>
          <a:prstGeom prst="rect">
            <a:avLst/>
          </a:prstGeom>
          <a:noFill/>
          <a:ln>
            <a:noFill/>
          </a:ln>
        </p:spPr>
      </p:pic>
    </p:spTree>
    <p:extLst>
      <p:ext uri="{BB962C8B-B14F-4D97-AF65-F5344CB8AC3E}">
        <p14:creationId xmlns:p14="http://schemas.microsoft.com/office/powerpoint/2010/main" val="12682544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a:extLst>
              <a:ext uri="{FF2B5EF4-FFF2-40B4-BE49-F238E27FC236}">
                <a16:creationId xmlns:a16="http://schemas.microsoft.com/office/drawing/2014/main" id="{10E975F9-E02A-4B67-A545-59EADD9600D0}"/>
              </a:ext>
            </a:extLst>
          </p:cNvPr>
          <p:cNvSpPr/>
          <p:nvPr/>
        </p:nvSpPr>
        <p:spPr>
          <a:xfrm>
            <a:off x="3650458" y="883966"/>
            <a:ext cx="4891083" cy="400110"/>
          </a:xfrm>
          <a:prstGeom prst="rect">
            <a:avLst/>
          </a:prstGeom>
        </p:spPr>
        <p:txBody>
          <a:bodyPr wrap="none">
            <a:spAutoFit/>
          </a:bodyPr>
          <a:lstStyle/>
          <a:p>
            <a:r>
              <a:rPr lang="pl-PL" sz="2000" b="1" dirty="0">
                <a:solidFill>
                  <a:schemeClr val="bg1"/>
                </a:solidFill>
              </a:rPr>
              <a:t>Stymulacja wzrostu i plonowania roślin</a:t>
            </a:r>
          </a:p>
        </p:txBody>
      </p:sp>
      <p:sp>
        <p:nvSpPr>
          <p:cNvPr id="3" name="Prostokąt 2">
            <a:extLst>
              <a:ext uri="{FF2B5EF4-FFF2-40B4-BE49-F238E27FC236}">
                <a16:creationId xmlns:a16="http://schemas.microsoft.com/office/drawing/2014/main" id="{C7CA4482-C053-430A-9361-31D60B921054}"/>
              </a:ext>
            </a:extLst>
          </p:cNvPr>
          <p:cNvSpPr/>
          <p:nvPr/>
        </p:nvSpPr>
        <p:spPr>
          <a:xfrm>
            <a:off x="484094" y="1680551"/>
            <a:ext cx="10901082" cy="4093428"/>
          </a:xfrm>
          <a:prstGeom prst="rect">
            <a:avLst/>
          </a:prstGeom>
        </p:spPr>
        <p:txBody>
          <a:bodyPr wrap="square">
            <a:spAutoFit/>
          </a:bodyPr>
          <a:lstStyle/>
          <a:p>
            <a:r>
              <a:rPr lang="pl-PL" sz="2000" b="1" dirty="0">
                <a:solidFill>
                  <a:schemeClr val="bg1"/>
                </a:solidFill>
              </a:rPr>
              <a:t>Nowe strategie ochrony roślin przed chorobami uwzględniają użycie tzw. bakterii PGPR (plant </a:t>
            </a:r>
            <a:r>
              <a:rPr lang="pl-PL" sz="2000" b="1" dirty="0" err="1">
                <a:solidFill>
                  <a:schemeClr val="bg1"/>
                </a:solidFill>
              </a:rPr>
              <a:t>growth</a:t>
            </a:r>
            <a:r>
              <a:rPr lang="pl-PL" sz="2000" b="1" dirty="0">
                <a:solidFill>
                  <a:schemeClr val="bg1"/>
                </a:solidFill>
              </a:rPr>
              <a:t> </a:t>
            </a:r>
            <a:r>
              <a:rPr lang="pl-PL" sz="2000" b="1" dirty="0" err="1">
                <a:solidFill>
                  <a:schemeClr val="bg1"/>
                </a:solidFill>
              </a:rPr>
              <a:t>promoting</a:t>
            </a:r>
            <a:r>
              <a:rPr lang="pl-PL" sz="2000" b="1" dirty="0">
                <a:solidFill>
                  <a:schemeClr val="bg1"/>
                </a:solidFill>
              </a:rPr>
              <a:t> </a:t>
            </a:r>
            <a:r>
              <a:rPr lang="pl-PL" sz="2000" b="1" dirty="0" err="1">
                <a:solidFill>
                  <a:schemeClr val="bg1"/>
                </a:solidFill>
              </a:rPr>
              <a:t>rhizobacteria</a:t>
            </a:r>
            <a:r>
              <a:rPr lang="pl-PL" sz="2000" b="1" dirty="0">
                <a:solidFill>
                  <a:schemeClr val="bg1"/>
                </a:solidFill>
              </a:rPr>
              <a:t>) stymulujących  wzrost i plonowanie roślin. Działanie tych bakterii przejawia się w formie różnych mechanizmów, ale wydaje się, że jest ono najbardziej związane z konkurencją o pokarm i miejsce w danej niszy ekologicznej. Termin "stymulacja wzrostu roślin" został użyty przez </a:t>
            </a:r>
            <a:r>
              <a:rPr lang="pl-PL" sz="2000" b="1" dirty="0" err="1">
                <a:solidFill>
                  <a:schemeClr val="bg1"/>
                </a:solidFill>
              </a:rPr>
              <a:t>Kloeppera</a:t>
            </a:r>
            <a:r>
              <a:rPr lang="pl-PL" sz="2000" b="1" dirty="0">
                <a:solidFill>
                  <a:schemeClr val="bg1"/>
                </a:solidFill>
              </a:rPr>
              <a:t> w celu podkreślenia polepszenia wzrostu i plonowania roślin, które wystąpiły po inokulacji ich nasion lub korzeni pewnymi bakteriami, mającymi naturalną zdolność kolonizacji korzeni. Autor ten zaproponował również nazwę dla tych bakterii jako PGPR, w celu odróżnienia od wielu innych mikroorganizmów występujących w rizosferze, ale nie kolonizujących korzeni roślin i niestymulujących wzrostu roślin. Stymulacja wzrostu może być wynikiem ograniczania organizmów szkodliwych zasiedlających korzenie. Pewne miejsca na korzeniach, zwłaszcza tam gdzie wyrastają korzenie boczne, są chętnie kolonizowane przez bakterie zarówno szkodliwe, jak i pożyteczne. </a:t>
            </a:r>
          </a:p>
        </p:txBody>
      </p:sp>
    </p:spTree>
    <p:extLst>
      <p:ext uri="{BB962C8B-B14F-4D97-AF65-F5344CB8AC3E}">
        <p14:creationId xmlns:p14="http://schemas.microsoft.com/office/powerpoint/2010/main" val="42892433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a:extLst>
              <a:ext uri="{FF2B5EF4-FFF2-40B4-BE49-F238E27FC236}">
                <a16:creationId xmlns:a16="http://schemas.microsoft.com/office/drawing/2014/main" id="{F19FFA0B-821A-4643-A957-4FBBD4F6C2E5}"/>
              </a:ext>
            </a:extLst>
          </p:cNvPr>
          <p:cNvSpPr/>
          <p:nvPr/>
        </p:nvSpPr>
        <p:spPr>
          <a:xfrm>
            <a:off x="564776" y="828905"/>
            <a:ext cx="10668000" cy="4401205"/>
          </a:xfrm>
          <a:prstGeom prst="rect">
            <a:avLst/>
          </a:prstGeom>
        </p:spPr>
        <p:txBody>
          <a:bodyPr wrap="square">
            <a:spAutoFit/>
          </a:bodyPr>
          <a:lstStyle/>
          <a:p>
            <a:r>
              <a:rPr lang="pl-PL" sz="2000" b="1" dirty="0">
                <a:solidFill>
                  <a:schemeClr val="bg1"/>
                </a:solidFill>
              </a:rPr>
              <a:t>Inokulacja korzeni bakteriami PGPR chroni te miejsca i zmniejsza możliwość ich zasiedlenia przez organizmy szkodliwe. W przypadku cynii efekt ten uzyskano dzięki  szczepowi E6 bakterii z rodzaju</a:t>
            </a:r>
            <a:r>
              <a:rPr lang="pl-PL" sz="2000" b="1" i="1" dirty="0">
                <a:solidFill>
                  <a:schemeClr val="bg1"/>
                </a:solidFill>
              </a:rPr>
              <a:t> </a:t>
            </a:r>
            <a:r>
              <a:rPr lang="pl-PL" sz="2000" b="1" i="1" dirty="0" err="1">
                <a:solidFill>
                  <a:schemeClr val="bg1"/>
                </a:solidFill>
              </a:rPr>
              <a:t>Pseudomonas</a:t>
            </a:r>
            <a:r>
              <a:rPr lang="pl-PL" sz="2000" b="1" dirty="0">
                <a:solidFill>
                  <a:schemeClr val="bg1"/>
                </a:solidFill>
              </a:rPr>
              <a:t>, który powodował zmiany w składzie mikroorganizmów zasiedlających korzenie i ograniczał szkodliwość ewentualnych patogenów. Zastosowanie fluoryzujących bakterii </a:t>
            </a:r>
            <a:r>
              <a:rPr lang="pl-PL" sz="2000" b="1" i="1" dirty="0" err="1">
                <a:solidFill>
                  <a:schemeClr val="bg1"/>
                </a:solidFill>
              </a:rPr>
              <a:t>Pseudomonas</a:t>
            </a:r>
            <a:r>
              <a:rPr lang="pl-PL" sz="2000" b="1" dirty="0">
                <a:solidFill>
                  <a:schemeClr val="bg1"/>
                </a:solidFill>
              </a:rPr>
              <a:t> na sadzeniaki ziemniaka zmniejszyło o około 30% populację bakterii z rodzaju </a:t>
            </a:r>
            <a:r>
              <a:rPr lang="pl-PL" sz="2000" b="1" i="1" dirty="0" err="1">
                <a:solidFill>
                  <a:schemeClr val="bg1"/>
                </a:solidFill>
              </a:rPr>
              <a:t>Erwinia</a:t>
            </a:r>
            <a:r>
              <a:rPr lang="pl-PL" sz="2000" b="1" dirty="0">
                <a:solidFill>
                  <a:schemeClr val="bg1"/>
                </a:solidFill>
              </a:rPr>
              <a:t> w przetchlinkach nowo rozwijających się bulw. Z kolei szczep A13 bakterii </a:t>
            </a:r>
            <a:r>
              <a:rPr lang="pl-PL" sz="2000" b="1" i="1" dirty="0" err="1">
                <a:solidFill>
                  <a:schemeClr val="bg1"/>
                </a:solidFill>
              </a:rPr>
              <a:t>Bacillus</a:t>
            </a:r>
            <a:r>
              <a:rPr lang="pl-PL" sz="2000" b="1" i="1" dirty="0">
                <a:solidFill>
                  <a:schemeClr val="bg1"/>
                </a:solidFill>
              </a:rPr>
              <a:t> </a:t>
            </a:r>
            <a:r>
              <a:rPr lang="pl-PL" sz="2000" b="1" i="1" dirty="0" err="1">
                <a:solidFill>
                  <a:schemeClr val="bg1"/>
                </a:solidFill>
              </a:rPr>
              <a:t>subtilis</a:t>
            </a:r>
            <a:r>
              <a:rPr lang="pl-PL" sz="2000" b="1" dirty="0">
                <a:solidFill>
                  <a:schemeClr val="bg1"/>
                </a:solidFill>
              </a:rPr>
              <a:t>, wyizolowany z grzybni </a:t>
            </a:r>
            <a:r>
              <a:rPr lang="pl-PL" sz="2000" b="1" i="1" dirty="0" err="1">
                <a:solidFill>
                  <a:schemeClr val="bg1"/>
                </a:solidFill>
              </a:rPr>
              <a:t>Sclerotium</a:t>
            </a:r>
            <a:r>
              <a:rPr lang="pl-PL" sz="2000" b="1" i="1" dirty="0">
                <a:solidFill>
                  <a:schemeClr val="bg1"/>
                </a:solidFill>
              </a:rPr>
              <a:t> </a:t>
            </a:r>
            <a:r>
              <a:rPr lang="pl-PL" sz="2000" b="1" i="1" dirty="0" err="1">
                <a:solidFill>
                  <a:schemeClr val="bg1"/>
                </a:solidFill>
              </a:rPr>
              <a:t>rolfsii</a:t>
            </a:r>
            <a:r>
              <a:rPr lang="pl-PL" sz="2000" b="1" dirty="0">
                <a:solidFill>
                  <a:schemeClr val="bg1"/>
                </a:solidFill>
              </a:rPr>
              <a:t>, powodował polepszanie wzrostu wielu gatunków roślin. Zastosowany na nasiona zwiększał plon marchwi o 48%, a owsa o 33%. Jego działanie polegało głównie na ograniczaniu różnych patogenów roślin, a przypuszczalnie -także na bezpośredniej stymulacji wzrostu roślin. Uważa się, że niektóre bakterie mogą polepszać wzrost roślin dzięki wytwarzaniu w strefie otaczającej nasiona, a także w rizosferze, substancji podobnych do hormonów, np. auksyn, giberelin czy cytokinin. </a:t>
            </a:r>
          </a:p>
        </p:txBody>
      </p:sp>
    </p:spTree>
    <p:extLst>
      <p:ext uri="{BB962C8B-B14F-4D97-AF65-F5344CB8AC3E}">
        <p14:creationId xmlns:p14="http://schemas.microsoft.com/office/powerpoint/2010/main" val="30892544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a:extLst>
              <a:ext uri="{FF2B5EF4-FFF2-40B4-BE49-F238E27FC236}">
                <a16:creationId xmlns:a16="http://schemas.microsoft.com/office/drawing/2014/main" id="{DD234D0A-E57D-48B0-9B3B-E6D6A70ABCF1}"/>
              </a:ext>
            </a:extLst>
          </p:cNvPr>
          <p:cNvSpPr/>
          <p:nvPr/>
        </p:nvSpPr>
        <p:spPr>
          <a:xfrm>
            <a:off x="564777" y="1074509"/>
            <a:ext cx="10192870" cy="4708981"/>
          </a:xfrm>
          <a:prstGeom prst="rect">
            <a:avLst/>
          </a:prstGeom>
        </p:spPr>
        <p:txBody>
          <a:bodyPr wrap="square">
            <a:spAutoFit/>
          </a:bodyPr>
          <a:lstStyle/>
          <a:p>
            <a:r>
              <a:rPr lang="pl-PL" sz="2000" b="1" dirty="0">
                <a:solidFill>
                  <a:schemeClr val="bg1"/>
                </a:solidFill>
              </a:rPr>
              <a:t>Kilka doniesień dotyczy stymulacji wzrostu roślin wieloletnich. Podlewanie jabłoni zawiesiną szczepu EBW-4 </a:t>
            </a:r>
            <a:r>
              <a:rPr lang="pl-PL" sz="2000" b="1" dirty="0" err="1">
                <a:solidFill>
                  <a:schemeClr val="bg1"/>
                </a:solidFill>
              </a:rPr>
              <a:t>bakterli</a:t>
            </a:r>
            <a:r>
              <a:rPr lang="pl-PL" sz="2000" b="1" dirty="0">
                <a:solidFill>
                  <a:schemeClr val="bg1"/>
                </a:solidFill>
              </a:rPr>
              <a:t> </a:t>
            </a:r>
            <a:r>
              <a:rPr lang="pl-PL" sz="2000" b="1" i="1" dirty="0" err="1">
                <a:solidFill>
                  <a:schemeClr val="bg1"/>
                </a:solidFill>
              </a:rPr>
              <a:t>Bacillus</a:t>
            </a:r>
            <a:r>
              <a:rPr lang="pl-PL" sz="2000" b="1" i="1" dirty="0">
                <a:solidFill>
                  <a:schemeClr val="bg1"/>
                </a:solidFill>
              </a:rPr>
              <a:t> </a:t>
            </a:r>
            <a:r>
              <a:rPr lang="pl-PL" sz="2000" b="1" i="1" dirty="0" err="1">
                <a:solidFill>
                  <a:schemeClr val="bg1"/>
                </a:solidFill>
              </a:rPr>
              <a:t>subtilis</a:t>
            </a:r>
            <a:r>
              <a:rPr lang="pl-PL" sz="2000" b="1" dirty="0">
                <a:solidFill>
                  <a:schemeClr val="bg1"/>
                </a:solidFill>
              </a:rPr>
              <a:t>, nie wykazującego antagonizmu w stosunku do 20 </a:t>
            </a:r>
            <a:r>
              <a:rPr lang="pl-PL" sz="2000" b="1" dirty="0" err="1">
                <a:solidFill>
                  <a:schemeClr val="bg1"/>
                </a:solidFill>
              </a:rPr>
              <a:t>izolatów</a:t>
            </a:r>
            <a:r>
              <a:rPr lang="pl-PL" sz="2000" b="1" dirty="0">
                <a:solidFill>
                  <a:schemeClr val="bg1"/>
                </a:solidFill>
              </a:rPr>
              <a:t> grzybów pochodzących z gleby z objawami choroby zmęczenia, zwiększało pole poprzecznego przekroju pnia drzew, całkowitą długość pędów oraz plonowanie. Wysokość siewek jabłoni zwiększał także szczep BACT-1 tego samego gatunku bakterii, ale działający antybiotycznie w stosunku do większości tych samych </a:t>
            </a:r>
            <a:r>
              <a:rPr lang="pl-PL" sz="2000" b="1" dirty="0" err="1">
                <a:solidFill>
                  <a:schemeClr val="bg1"/>
                </a:solidFill>
              </a:rPr>
              <a:t>izolatów</a:t>
            </a:r>
            <a:r>
              <a:rPr lang="pl-PL" sz="2000" b="1" dirty="0">
                <a:solidFill>
                  <a:schemeClr val="bg1"/>
                </a:solidFill>
              </a:rPr>
              <a:t> grzybów. Wynik ten potwierdza obserwacje wielu autorów, że w glebie mamy do czynienia z różnymi formami pożytecznego oddziaływania bakterii na rośliny. Uważa się, że oba </a:t>
            </a:r>
            <a:r>
              <a:rPr lang="pl-PL" sz="2000" b="1" dirty="0" err="1">
                <a:solidFill>
                  <a:schemeClr val="bg1"/>
                </a:solidFill>
              </a:rPr>
              <a:t>izolaty</a:t>
            </a:r>
            <a:r>
              <a:rPr lang="pl-PL" sz="2000" b="1" dirty="0">
                <a:solidFill>
                  <a:schemeClr val="bg1"/>
                </a:solidFill>
              </a:rPr>
              <a:t> rokują duże nadzieje na zastosowanie w sadach, gdzie istnieje problem zmęczenia gleby wskutek długotrwałego użytkowania sadowniczego. </a:t>
            </a:r>
            <a:r>
              <a:rPr lang="pl-PL" sz="2000" b="1" dirty="0" err="1">
                <a:solidFill>
                  <a:schemeClr val="bg1"/>
                </a:solidFill>
              </a:rPr>
              <a:t>Caesar</a:t>
            </a:r>
            <a:r>
              <a:rPr lang="pl-PL" sz="2000" b="1" dirty="0">
                <a:solidFill>
                  <a:schemeClr val="bg1"/>
                </a:solidFill>
              </a:rPr>
              <a:t> i Burr traktowali nasiona, siewki i podkładki jabłoni bakteriami izolowanymi z korzeni różnych roślin. Uzyskali zwiększenie ich ciężaru nawet o 65% w przypadku siewek odm. </a:t>
            </a:r>
            <a:r>
              <a:rPr lang="pl-PL" sz="2000" b="1" dirty="0" err="1">
                <a:solidFill>
                  <a:schemeClr val="bg1"/>
                </a:solidFill>
              </a:rPr>
              <a:t>McIntosh</a:t>
            </a:r>
            <a:r>
              <a:rPr lang="pl-PL" sz="2000" b="1" dirty="0">
                <a:solidFill>
                  <a:schemeClr val="bg1"/>
                </a:solidFill>
              </a:rPr>
              <a:t> i 179% w przypadku podkładek M26 i M7. </a:t>
            </a:r>
          </a:p>
        </p:txBody>
      </p:sp>
    </p:spTree>
    <p:extLst>
      <p:ext uri="{BB962C8B-B14F-4D97-AF65-F5344CB8AC3E}">
        <p14:creationId xmlns:p14="http://schemas.microsoft.com/office/powerpoint/2010/main" val="16694817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a:extLst>
              <a:ext uri="{FF2B5EF4-FFF2-40B4-BE49-F238E27FC236}">
                <a16:creationId xmlns:a16="http://schemas.microsoft.com/office/drawing/2014/main" id="{D212CC8C-E98A-429F-8BE9-E002E03A6204}"/>
              </a:ext>
            </a:extLst>
          </p:cNvPr>
          <p:cNvSpPr/>
          <p:nvPr/>
        </p:nvSpPr>
        <p:spPr>
          <a:xfrm>
            <a:off x="1138516" y="1228397"/>
            <a:ext cx="9628095" cy="4401205"/>
          </a:xfrm>
          <a:prstGeom prst="rect">
            <a:avLst/>
          </a:prstGeom>
        </p:spPr>
        <p:txBody>
          <a:bodyPr wrap="square">
            <a:spAutoFit/>
          </a:bodyPr>
          <a:lstStyle/>
          <a:p>
            <a:r>
              <a:rPr lang="pl-PL" sz="2000" b="1" dirty="0">
                <a:solidFill>
                  <a:schemeClr val="bg1"/>
                </a:solidFill>
              </a:rPr>
              <a:t>Wiele różnych cech bakterii, a zwłaszcza takie jak: intensywność wzrostu, zdolność do wykorzystania różnych substratów, tolerancja na antybiotyki, zdolność do rozmnażania się i przeżywania w różnych warunkach termicznych i wilgotnościowych, decyduje o ich konkurencyjności w danej niszy ekologicznej. Bakterie glebowe mogą również produkować substancje, które ograniczają wzrost innych mikroorganizmów, w tym patogenów. Mogą to być m.in. </a:t>
            </a:r>
            <a:r>
              <a:rPr lang="pl-PL" sz="2000" b="1" dirty="0" err="1">
                <a:solidFill>
                  <a:schemeClr val="bg1"/>
                </a:solidFill>
              </a:rPr>
              <a:t>siderofory</a:t>
            </a:r>
            <a:r>
              <a:rPr lang="pl-PL" sz="2000" b="1" dirty="0">
                <a:solidFill>
                  <a:schemeClr val="bg1"/>
                </a:solidFill>
              </a:rPr>
              <a:t>, czyli związki </a:t>
            </a:r>
            <a:r>
              <a:rPr lang="pl-PL" sz="2000" b="1" dirty="0" err="1">
                <a:solidFill>
                  <a:schemeClr val="bg1"/>
                </a:solidFill>
              </a:rPr>
              <a:t>chelatowe</a:t>
            </a:r>
            <a:r>
              <a:rPr lang="pl-PL" sz="2000" b="1" dirty="0">
                <a:solidFill>
                  <a:schemeClr val="bg1"/>
                </a:solidFill>
              </a:rPr>
              <a:t> wychwytujące jony żelaza (Fe</a:t>
            </a:r>
            <a:r>
              <a:rPr lang="pl-PL" sz="2000" b="1" baseline="30000" dirty="0">
                <a:solidFill>
                  <a:schemeClr val="bg1"/>
                </a:solidFill>
              </a:rPr>
              <a:t>3+</a:t>
            </a:r>
            <a:r>
              <a:rPr lang="pl-PL" sz="2000" b="1" dirty="0">
                <a:solidFill>
                  <a:schemeClr val="bg1"/>
                </a:solidFill>
              </a:rPr>
              <a:t>) ze środowiska. Jest to jeden z najważniejszych mechanizmów ograniczających niektóre szkodliwe mikroorganizmy przez bakterie PGPR. Żelazo jest ważnym składnikiem biogennym wielu patogenów roślin, a jego niedostępność w środowisku zmniejsza ekonomiczne znaczenie chorób powodowanych przez te patogeny. </a:t>
            </a:r>
          </a:p>
          <a:p>
            <a:endParaRPr lang="pl-PL" sz="2000" b="1" dirty="0">
              <a:solidFill>
                <a:schemeClr val="bg1"/>
              </a:solidFill>
            </a:endParaRPr>
          </a:p>
        </p:txBody>
      </p:sp>
    </p:spTree>
    <p:extLst>
      <p:ext uri="{BB962C8B-B14F-4D97-AF65-F5344CB8AC3E}">
        <p14:creationId xmlns:p14="http://schemas.microsoft.com/office/powerpoint/2010/main" val="12190190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a:extLst>
              <a:ext uri="{FF2B5EF4-FFF2-40B4-BE49-F238E27FC236}">
                <a16:creationId xmlns:a16="http://schemas.microsoft.com/office/drawing/2014/main" id="{5B17B769-24D8-4E63-BFBF-7B397716B4A4}"/>
              </a:ext>
            </a:extLst>
          </p:cNvPr>
          <p:cNvSpPr/>
          <p:nvPr/>
        </p:nvSpPr>
        <p:spPr>
          <a:xfrm>
            <a:off x="3481341" y="411487"/>
            <a:ext cx="5229317" cy="400110"/>
          </a:xfrm>
          <a:prstGeom prst="rect">
            <a:avLst/>
          </a:prstGeom>
        </p:spPr>
        <p:txBody>
          <a:bodyPr wrap="none">
            <a:spAutoFit/>
          </a:bodyPr>
          <a:lstStyle/>
          <a:p>
            <a:r>
              <a:rPr lang="pl-PL" sz="2000" b="1" dirty="0">
                <a:solidFill>
                  <a:schemeClr val="bg1"/>
                </a:solidFill>
              </a:rPr>
              <a:t>Stymulacja odporności roślin na choroby</a:t>
            </a:r>
          </a:p>
        </p:txBody>
      </p:sp>
      <p:sp>
        <p:nvSpPr>
          <p:cNvPr id="3" name="Prostokąt 2">
            <a:extLst>
              <a:ext uri="{FF2B5EF4-FFF2-40B4-BE49-F238E27FC236}">
                <a16:creationId xmlns:a16="http://schemas.microsoft.com/office/drawing/2014/main" id="{D51DFADB-B821-44E9-BFD4-D8C27FE3EC93}"/>
              </a:ext>
            </a:extLst>
          </p:cNvPr>
          <p:cNvSpPr/>
          <p:nvPr/>
        </p:nvSpPr>
        <p:spPr>
          <a:xfrm>
            <a:off x="1084729" y="1185173"/>
            <a:ext cx="10685930" cy="4708981"/>
          </a:xfrm>
          <a:prstGeom prst="rect">
            <a:avLst/>
          </a:prstGeom>
        </p:spPr>
        <p:txBody>
          <a:bodyPr wrap="square">
            <a:spAutoFit/>
          </a:bodyPr>
          <a:lstStyle/>
          <a:p>
            <a:r>
              <a:rPr lang="pl-PL" sz="2000" b="1" dirty="0">
                <a:solidFill>
                  <a:schemeClr val="bg1"/>
                </a:solidFill>
              </a:rPr>
              <a:t>Rośliny bronią się przed porażeniem przez organizmy chorobotwórcze dzięki cechom strukturalnym i chemicznym. Jednym z ważniejszych mechanizmów obronnych jest reakcja nadwrażliwości, polegająca na gwałtownym zamieraniu komórek wokół miejsca zakażonego przez </a:t>
            </a:r>
            <a:r>
              <a:rPr lang="pl-PL" sz="2000" b="1" dirty="0" err="1">
                <a:solidFill>
                  <a:schemeClr val="bg1"/>
                </a:solidFill>
              </a:rPr>
              <a:t>patogena</a:t>
            </a:r>
            <a:r>
              <a:rPr lang="pl-PL" sz="2000" b="1" dirty="0">
                <a:solidFill>
                  <a:schemeClr val="bg1"/>
                </a:solidFill>
              </a:rPr>
              <a:t>, co uniemożliwia jego dalsze rozprzestrzenianie się. Większość bakterii chorobotwórczych dla roślin jest zdolna do wywołania reakcji nadwrażliwości. Bakterie wielu gatunków z rodzaju </a:t>
            </a:r>
            <a:r>
              <a:rPr lang="pl-PL" sz="2000" b="1" i="1" dirty="0" err="1">
                <a:solidFill>
                  <a:schemeClr val="bg1"/>
                </a:solidFill>
              </a:rPr>
              <a:t>Pseudomonas</a:t>
            </a:r>
            <a:r>
              <a:rPr lang="pl-PL" sz="2000" b="1" dirty="0">
                <a:solidFill>
                  <a:schemeClr val="bg1"/>
                </a:solidFill>
              </a:rPr>
              <a:t>, wywołujące reakcję nadwrażliwości u soi, powodowały w </a:t>
            </a:r>
            <a:r>
              <a:rPr lang="pl-PL" sz="2000" b="1" dirty="0" err="1">
                <a:solidFill>
                  <a:schemeClr val="bg1"/>
                </a:solidFill>
              </a:rPr>
              <a:t>zainokulowanych</a:t>
            </a:r>
            <a:r>
              <a:rPr lang="pl-PL" sz="2000" b="1" dirty="0">
                <a:solidFill>
                  <a:schemeClr val="bg1"/>
                </a:solidFill>
              </a:rPr>
              <a:t> liściach tej rośliny akumulację </a:t>
            </a:r>
            <a:r>
              <a:rPr lang="pl-PL" sz="2000" b="1" dirty="0" err="1">
                <a:solidFill>
                  <a:schemeClr val="bg1"/>
                </a:solidFill>
              </a:rPr>
              <a:t>fitoaleksyny</a:t>
            </a:r>
            <a:r>
              <a:rPr lang="pl-PL" sz="2000" b="1" dirty="0">
                <a:solidFill>
                  <a:schemeClr val="bg1"/>
                </a:solidFill>
              </a:rPr>
              <a:t>, </a:t>
            </a:r>
            <a:r>
              <a:rPr lang="pl-PL" sz="2000" b="1" dirty="0" err="1">
                <a:solidFill>
                  <a:schemeClr val="bg1"/>
                </a:solidFill>
              </a:rPr>
              <a:t>gliceoliny</a:t>
            </a:r>
            <a:r>
              <a:rPr lang="pl-PL" sz="2000" b="1" dirty="0">
                <a:solidFill>
                  <a:schemeClr val="bg1"/>
                </a:solidFill>
              </a:rPr>
              <a:t> i pochodnych </a:t>
            </a:r>
            <a:r>
              <a:rPr lang="pl-PL" sz="2000" b="1" dirty="0" err="1">
                <a:solidFill>
                  <a:schemeClr val="bg1"/>
                </a:solidFill>
              </a:rPr>
              <a:t>izoflawonoidów</a:t>
            </a:r>
            <a:r>
              <a:rPr lang="pl-PL" sz="2000" b="1" dirty="0">
                <a:solidFill>
                  <a:schemeClr val="bg1"/>
                </a:solidFill>
              </a:rPr>
              <a:t>. Przykładem mogą tu być: </a:t>
            </a:r>
            <a:r>
              <a:rPr lang="pl-PL" sz="2000" b="1" i="1" dirty="0" err="1">
                <a:solidFill>
                  <a:schemeClr val="bg1"/>
                </a:solidFill>
              </a:rPr>
              <a:t>Pseudomonas</a:t>
            </a:r>
            <a:r>
              <a:rPr lang="pl-PL" sz="2000" b="1" i="1" dirty="0">
                <a:solidFill>
                  <a:schemeClr val="bg1"/>
                </a:solidFill>
              </a:rPr>
              <a:t> </a:t>
            </a:r>
            <a:r>
              <a:rPr lang="pl-PL" sz="2000" b="1" i="1" dirty="0" err="1">
                <a:solidFill>
                  <a:schemeClr val="bg1"/>
                </a:solidFill>
              </a:rPr>
              <a:t>tomato</a:t>
            </a:r>
            <a:r>
              <a:rPr lang="pl-PL" sz="2000" b="1" dirty="0">
                <a:solidFill>
                  <a:schemeClr val="bg1"/>
                </a:solidFill>
              </a:rPr>
              <a:t>, </a:t>
            </a:r>
            <a:r>
              <a:rPr lang="pl-PL" sz="2000" b="1" i="1" dirty="0">
                <a:solidFill>
                  <a:schemeClr val="bg1"/>
                </a:solidFill>
              </a:rPr>
              <a:t>P. </a:t>
            </a:r>
            <a:r>
              <a:rPr lang="pl-PL" sz="2000" b="1" i="1" dirty="0" err="1">
                <a:solidFill>
                  <a:schemeClr val="bg1"/>
                </a:solidFill>
              </a:rPr>
              <a:t>lachrymans</a:t>
            </a:r>
            <a:r>
              <a:rPr lang="pl-PL" sz="2000" b="1" dirty="0">
                <a:solidFill>
                  <a:schemeClr val="bg1"/>
                </a:solidFill>
              </a:rPr>
              <a:t>, </a:t>
            </a:r>
            <a:r>
              <a:rPr lang="pl-PL" sz="2000" b="1" i="1" dirty="0">
                <a:solidFill>
                  <a:schemeClr val="bg1"/>
                </a:solidFill>
              </a:rPr>
              <a:t>P. </a:t>
            </a:r>
            <a:r>
              <a:rPr lang="pl-PL" sz="2000" b="1" i="1" dirty="0" err="1">
                <a:solidFill>
                  <a:schemeClr val="bg1"/>
                </a:solidFill>
              </a:rPr>
              <a:t>solanacearum</a:t>
            </a:r>
            <a:r>
              <a:rPr lang="pl-PL" sz="2000" b="1" dirty="0">
                <a:solidFill>
                  <a:schemeClr val="bg1"/>
                </a:solidFill>
              </a:rPr>
              <a:t>,</a:t>
            </a:r>
          </a:p>
          <a:p>
            <a:r>
              <a:rPr lang="pl-PL" sz="2000" b="1" i="1" dirty="0">
                <a:solidFill>
                  <a:schemeClr val="bg1"/>
                </a:solidFill>
              </a:rPr>
              <a:t>P. </a:t>
            </a:r>
            <a:r>
              <a:rPr lang="pl-PL" sz="2000" b="1" i="1" dirty="0" err="1">
                <a:solidFill>
                  <a:schemeClr val="bg1"/>
                </a:solidFill>
              </a:rPr>
              <a:t>phaseolicola</a:t>
            </a:r>
            <a:r>
              <a:rPr lang="pl-PL" sz="2000" b="1" i="1" dirty="0">
                <a:solidFill>
                  <a:schemeClr val="bg1"/>
                </a:solidFill>
              </a:rPr>
              <a:t> </a:t>
            </a:r>
            <a:r>
              <a:rPr lang="pl-PL" sz="2000" b="1" dirty="0">
                <a:solidFill>
                  <a:schemeClr val="bg1"/>
                </a:solidFill>
              </a:rPr>
              <a:t>oraz niezgodna rasa bakterii </a:t>
            </a:r>
            <a:r>
              <a:rPr lang="pl-PL" sz="2000" b="1" i="1" dirty="0">
                <a:solidFill>
                  <a:schemeClr val="bg1"/>
                </a:solidFill>
              </a:rPr>
              <a:t>P. </a:t>
            </a:r>
            <a:r>
              <a:rPr lang="pl-PL" sz="2000" b="1" i="1" dirty="0" err="1">
                <a:solidFill>
                  <a:schemeClr val="bg1"/>
                </a:solidFill>
              </a:rPr>
              <a:t>glycinea</a:t>
            </a:r>
            <a:r>
              <a:rPr lang="pl-PL" sz="2000" b="1" i="1" dirty="0">
                <a:solidFill>
                  <a:schemeClr val="bg1"/>
                </a:solidFill>
              </a:rPr>
              <a:t> </a:t>
            </a:r>
            <a:r>
              <a:rPr lang="pl-PL" sz="2000" b="1" dirty="0">
                <a:solidFill>
                  <a:schemeClr val="bg1"/>
                </a:solidFill>
              </a:rPr>
              <a:t>(czyli niezdolna do zakażenia danego gatunku rośliny). Natomiast zgodna rasa </a:t>
            </a:r>
            <a:r>
              <a:rPr lang="pl-PL" sz="2000" b="1" i="1" dirty="0">
                <a:solidFill>
                  <a:schemeClr val="bg1"/>
                </a:solidFill>
              </a:rPr>
              <a:t>P. </a:t>
            </a:r>
            <a:r>
              <a:rPr lang="pl-PL" sz="2000" b="1" i="1" dirty="0" err="1">
                <a:solidFill>
                  <a:schemeClr val="bg1"/>
                </a:solidFill>
              </a:rPr>
              <a:t>glycinea</a:t>
            </a:r>
            <a:r>
              <a:rPr lang="pl-PL" sz="2000" b="1" i="1" dirty="0">
                <a:solidFill>
                  <a:schemeClr val="bg1"/>
                </a:solidFill>
              </a:rPr>
              <a:t> </a:t>
            </a:r>
            <a:r>
              <a:rPr lang="pl-PL" sz="2000" b="1" dirty="0">
                <a:solidFill>
                  <a:schemeClr val="bg1"/>
                </a:solidFill>
              </a:rPr>
              <a:t>i saprofityczne bakterie </a:t>
            </a:r>
            <a:r>
              <a:rPr lang="pl-PL" sz="2000" b="1" i="1" dirty="0">
                <a:solidFill>
                  <a:schemeClr val="bg1"/>
                </a:solidFill>
              </a:rPr>
              <a:t>P. </a:t>
            </a:r>
            <a:r>
              <a:rPr lang="pl-PL" sz="2000" b="1" i="1" dirty="0" err="1">
                <a:solidFill>
                  <a:schemeClr val="bg1"/>
                </a:solidFill>
              </a:rPr>
              <a:t>fluorescens</a:t>
            </a:r>
            <a:r>
              <a:rPr lang="pl-PL" sz="2000" b="1" i="1" dirty="0">
                <a:solidFill>
                  <a:schemeClr val="bg1"/>
                </a:solidFill>
              </a:rPr>
              <a:t> </a:t>
            </a:r>
            <a:r>
              <a:rPr lang="pl-PL" sz="2000" b="1" dirty="0">
                <a:solidFill>
                  <a:schemeClr val="bg1"/>
                </a:solidFill>
              </a:rPr>
              <a:t>i </a:t>
            </a:r>
            <a:r>
              <a:rPr lang="pl-PL" sz="2000" b="1" i="1" dirty="0">
                <a:solidFill>
                  <a:schemeClr val="bg1"/>
                </a:solidFill>
              </a:rPr>
              <a:t>P. </a:t>
            </a:r>
            <a:r>
              <a:rPr lang="pl-PL" sz="2000" b="1" i="1" dirty="0" err="1">
                <a:solidFill>
                  <a:schemeClr val="bg1"/>
                </a:solidFill>
              </a:rPr>
              <a:t>aeruginosa</a:t>
            </a:r>
            <a:r>
              <a:rPr lang="pl-PL" sz="2000" b="1" i="1" dirty="0">
                <a:solidFill>
                  <a:schemeClr val="bg1"/>
                </a:solidFill>
              </a:rPr>
              <a:t> </a:t>
            </a:r>
            <a:r>
              <a:rPr lang="pl-PL" sz="2000" b="1" dirty="0">
                <a:solidFill>
                  <a:schemeClr val="bg1"/>
                </a:solidFill>
              </a:rPr>
              <a:t>były niezdolne do wywołania reakcji nadwrażliwości i produkcji </a:t>
            </a:r>
            <a:r>
              <a:rPr lang="pl-PL" sz="2000" b="1" dirty="0" err="1">
                <a:solidFill>
                  <a:schemeClr val="bg1"/>
                </a:solidFill>
              </a:rPr>
              <a:t>gliceoliny</a:t>
            </a:r>
            <a:r>
              <a:rPr lang="pl-PL" sz="2000" b="1" dirty="0">
                <a:solidFill>
                  <a:schemeClr val="bg1"/>
                </a:solidFill>
              </a:rPr>
              <a:t>. Uważa się, że lokalne zamieranie komórek w wyniku reakcji nadwrażliwości oraz produkcja i akumulacja </a:t>
            </a:r>
            <a:r>
              <a:rPr lang="pl-PL" sz="2000" b="1" dirty="0" err="1">
                <a:solidFill>
                  <a:schemeClr val="bg1"/>
                </a:solidFill>
              </a:rPr>
              <a:t>fitoaleksyn</a:t>
            </a:r>
            <a:r>
              <a:rPr lang="pl-PL" sz="2000" b="1" dirty="0">
                <a:solidFill>
                  <a:schemeClr val="bg1"/>
                </a:solidFill>
              </a:rPr>
              <a:t> są bardzo często ze sobą powiązane.</a:t>
            </a:r>
          </a:p>
        </p:txBody>
      </p:sp>
    </p:spTree>
    <p:extLst>
      <p:ext uri="{BB962C8B-B14F-4D97-AF65-F5344CB8AC3E}">
        <p14:creationId xmlns:p14="http://schemas.microsoft.com/office/powerpoint/2010/main" val="23511663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a:extLst>
              <a:ext uri="{FF2B5EF4-FFF2-40B4-BE49-F238E27FC236}">
                <a16:creationId xmlns:a16="http://schemas.microsoft.com/office/drawing/2014/main" id="{CCFDAFBE-A81B-46E0-B458-C2EA4703189E}"/>
              </a:ext>
            </a:extLst>
          </p:cNvPr>
          <p:cNvSpPr/>
          <p:nvPr/>
        </p:nvSpPr>
        <p:spPr>
          <a:xfrm>
            <a:off x="609600" y="302359"/>
            <a:ext cx="11170023" cy="6247864"/>
          </a:xfrm>
          <a:prstGeom prst="rect">
            <a:avLst/>
          </a:prstGeom>
        </p:spPr>
        <p:txBody>
          <a:bodyPr wrap="square">
            <a:spAutoFit/>
          </a:bodyPr>
          <a:lstStyle/>
          <a:p>
            <a:r>
              <a:rPr lang="pl-PL" sz="2000" b="1" dirty="0">
                <a:solidFill>
                  <a:schemeClr val="bg1"/>
                </a:solidFill>
              </a:rPr>
              <a:t>Specyficzną formą indukowanej odporności roślin na choroby jest tzw. ochrona krzyżowa będąca wynikiem interakcji blisko spokrewnionych ze sobą szczepów </a:t>
            </a:r>
            <a:r>
              <a:rPr lang="pl-PL" sz="2000" b="1" dirty="0" err="1">
                <a:solidFill>
                  <a:schemeClr val="bg1"/>
                </a:solidFill>
              </a:rPr>
              <a:t>patogena</a:t>
            </a:r>
            <a:r>
              <a:rPr lang="pl-PL" sz="2000" b="1" dirty="0">
                <a:solidFill>
                  <a:schemeClr val="bg1"/>
                </a:solidFill>
              </a:rPr>
              <a:t>. Testowanie różnych bakterii jako potencjalnych czynników biologicznej ochrony ziemniaka przed porażeniem przez </a:t>
            </a:r>
            <a:r>
              <a:rPr lang="pl-PL" sz="2000" b="1" i="1" dirty="0" err="1">
                <a:solidFill>
                  <a:schemeClr val="bg1"/>
                </a:solidFill>
              </a:rPr>
              <a:t>Pseudomonas</a:t>
            </a:r>
            <a:r>
              <a:rPr lang="pl-PL" sz="2000" b="1" i="1" dirty="0">
                <a:solidFill>
                  <a:schemeClr val="bg1"/>
                </a:solidFill>
              </a:rPr>
              <a:t> </a:t>
            </a:r>
            <a:r>
              <a:rPr lang="pl-PL" sz="2000" b="1" i="1" dirty="0" err="1">
                <a:solidFill>
                  <a:schemeClr val="bg1"/>
                </a:solidFill>
              </a:rPr>
              <a:t>solanacearum</a:t>
            </a:r>
            <a:r>
              <a:rPr lang="pl-PL" sz="2000" b="1" i="1" dirty="0">
                <a:solidFill>
                  <a:schemeClr val="bg1"/>
                </a:solidFill>
              </a:rPr>
              <a:t> </a:t>
            </a:r>
            <a:r>
              <a:rPr lang="pl-PL" sz="2000" b="1" dirty="0">
                <a:solidFill>
                  <a:schemeClr val="bg1"/>
                </a:solidFill>
              </a:rPr>
              <a:t>wykazało, że najbardziej efektywne były niepatogeniczne mutanty tej bakterii. Na przykład szczep B82 zastosowany na sadzeniaki zmniejszał szkodliwość bakteryjnego więdnięcia na ziemniakach w warunkach polowych w ponad 50%.</a:t>
            </a:r>
          </a:p>
          <a:p>
            <a:r>
              <a:rPr lang="pl-PL" sz="2000" b="1" dirty="0">
                <a:solidFill>
                  <a:schemeClr val="bg1"/>
                </a:solidFill>
              </a:rPr>
              <a:t>Od z górą 50 lat wiadomo, że pojedyncze geny odporności roślin na choroby mają swoje odpowiedniki u patogenów. Są one nazwane genami </a:t>
            </a:r>
            <a:r>
              <a:rPr lang="pl-PL" sz="2000" b="1" dirty="0" err="1">
                <a:solidFill>
                  <a:schemeClr val="bg1"/>
                </a:solidFill>
              </a:rPr>
              <a:t>awirulencji</a:t>
            </a:r>
            <a:r>
              <a:rPr lang="pl-PL" sz="2000" b="1" dirty="0">
                <a:solidFill>
                  <a:schemeClr val="bg1"/>
                </a:solidFill>
              </a:rPr>
              <a:t>, a ich dokładniejsze poznanie stanowiło podstawę tzw. teorii komplementarności gen w stosunku do genu (gen for gen). Funkcjonalne allele </a:t>
            </a:r>
            <a:r>
              <a:rPr lang="pl-PL" sz="2000" b="1" dirty="0" err="1">
                <a:solidFill>
                  <a:schemeClr val="bg1"/>
                </a:solidFill>
              </a:rPr>
              <a:t>awirulencji</a:t>
            </a:r>
            <a:r>
              <a:rPr lang="pl-PL" sz="2000" b="1" dirty="0">
                <a:solidFill>
                  <a:schemeClr val="bg1"/>
                </a:solidFill>
              </a:rPr>
              <a:t> muszą występować u </a:t>
            </a:r>
            <a:r>
              <a:rPr lang="pl-PL" sz="2000" b="1" dirty="0" err="1">
                <a:solidFill>
                  <a:schemeClr val="bg1"/>
                </a:solidFill>
              </a:rPr>
              <a:t>patogena</a:t>
            </a:r>
            <a:r>
              <a:rPr lang="pl-PL" sz="2000" b="1" dirty="0">
                <a:solidFill>
                  <a:schemeClr val="bg1"/>
                </a:solidFill>
              </a:rPr>
              <a:t> przed rozpoznaniem genu odporności na chorobę u rośliny zaatakowanej przez </a:t>
            </a:r>
            <a:r>
              <a:rPr lang="pl-PL" sz="2000" b="1" dirty="0" err="1">
                <a:solidFill>
                  <a:schemeClr val="bg1"/>
                </a:solidFill>
              </a:rPr>
              <a:t>patogena</a:t>
            </a:r>
            <a:r>
              <a:rPr lang="pl-PL" sz="2000" b="1" dirty="0">
                <a:solidFill>
                  <a:schemeClr val="bg1"/>
                </a:solidFill>
              </a:rPr>
              <a:t> i wzbudzeniem aktywnej reakcji odpornościowej. Pierwszym sklonowanym i scharakteryzowanym genem </a:t>
            </a:r>
            <a:r>
              <a:rPr lang="pl-PL" sz="2000" b="1" dirty="0" err="1">
                <a:solidFill>
                  <a:schemeClr val="bg1"/>
                </a:solidFill>
              </a:rPr>
              <a:t>awirulencji</a:t>
            </a:r>
            <a:r>
              <a:rPr lang="pl-PL" sz="2000" b="1" dirty="0">
                <a:solidFill>
                  <a:schemeClr val="bg1"/>
                </a:solidFill>
              </a:rPr>
              <a:t> u bakterii był </a:t>
            </a:r>
            <a:r>
              <a:rPr lang="pl-PL" sz="2000" b="1" dirty="0" err="1">
                <a:solidFill>
                  <a:schemeClr val="bg1"/>
                </a:solidFill>
              </a:rPr>
              <a:t>avrA</a:t>
            </a:r>
            <a:r>
              <a:rPr lang="pl-PL" sz="2000" b="1" dirty="0">
                <a:solidFill>
                  <a:schemeClr val="bg1"/>
                </a:solidFill>
              </a:rPr>
              <a:t> z rasy 6 </a:t>
            </a:r>
            <a:r>
              <a:rPr lang="pl-PL" sz="2000" b="1" i="1" dirty="0" err="1">
                <a:solidFill>
                  <a:schemeClr val="bg1"/>
                </a:solidFill>
              </a:rPr>
              <a:t>Pseudomonas</a:t>
            </a:r>
            <a:r>
              <a:rPr lang="pl-PL" sz="2000" b="1" i="1" dirty="0">
                <a:solidFill>
                  <a:schemeClr val="bg1"/>
                </a:solidFill>
              </a:rPr>
              <a:t> </a:t>
            </a:r>
            <a:r>
              <a:rPr lang="pl-PL" sz="2000" b="1" i="1" dirty="0" err="1">
                <a:solidFill>
                  <a:schemeClr val="bg1"/>
                </a:solidFill>
              </a:rPr>
              <a:t>syringae</a:t>
            </a:r>
            <a:r>
              <a:rPr lang="pl-PL" sz="2000" b="1" i="1" dirty="0">
                <a:solidFill>
                  <a:schemeClr val="bg1"/>
                </a:solidFill>
              </a:rPr>
              <a:t> </a:t>
            </a:r>
            <a:r>
              <a:rPr lang="pl-PL" sz="2000" b="1" i="1" dirty="0" err="1">
                <a:solidFill>
                  <a:schemeClr val="bg1"/>
                </a:solidFill>
              </a:rPr>
              <a:t>pv</a:t>
            </a:r>
            <a:r>
              <a:rPr lang="pl-PL" sz="2000" b="1" i="1" dirty="0">
                <a:solidFill>
                  <a:schemeClr val="bg1"/>
                </a:solidFill>
              </a:rPr>
              <a:t>. </a:t>
            </a:r>
            <a:r>
              <a:rPr lang="pl-PL" sz="2000" b="1" i="1" dirty="0" err="1">
                <a:solidFill>
                  <a:schemeClr val="bg1"/>
                </a:solidFill>
              </a:rPr>
              <a:t>glycinea</a:t>
            </a:r>
            <a:r>
              <a:rPr lang="pl-PL" sz="2000" b="1" dirty="0">
                <a:solidFill>
                  <a:schemeClr val="bg1"/>
                </a:solidFill>
              </a:rPr>
              <a:t>. Klonowanie genów </a:t>
            </a:r>
            <a:r>
              <a:rPr lang="pl-PL" sz="2000" b="1" dirty="0" err="1">
                <a:solidFill>
                  <a:schemeClr val="bg1"/>
                </a:solidFill>
              </a:rPr>
              <a:t>awirulencji</a:t>
            </a:r>
            <a:r>
              <a:rPr lang="pl-PL" sz="2000" b="1" dirty="0">
                <a:solidFill>
                  <a:schemeClr val="bg1"/>
                </a:solidFill>
              </a:rPr>
              <a:t> dostarczyło określonego narzędzia genetycznego co do ich roli w rozpoznaniu patogenów przez rośliny posiadające komplementarne geny odporności. Sklonowany gen </a:t>
            </a:r>
            <a:r>
              <a:rPr lang="pl-PL" sz="2000" b="1" dirty="0" err="1">
                <a:solidFill>
                  <a:schemeClr val="bg1"/>
                </a:solidFill>
              </a:rPr>
              <a:t>avrD</a:t>
            </a:r>
            <a:r>
              <a:rPr lang="pl-PL" sz="2000" b="1" dirty="0">
                <a:solidFill>
                  <a:schemeClr val="bg1"/>
                </a:solidFill>
              </a:rPr>
              <a:t> funkcjonował w komórkach </a:t>
            </a:r>
            <a:r>
              <a:rPr lang="pl-PL" sz="2000" b="1" i="1" dirty="0">
                <a:solidFill>
                  <a:schemeClr val="bg1"/>
                </a:solidFill>
              </a:rPr>
              <a:t>P. </a:t>
            </a:r>
            <a:r>
              <a:rPr lang="pl-PL" sz="2000" b="1" i="1" dirty="0" err="1">
                <a:solidFill>
                  <a:schemeClr val="bg1"/>
                </a:solidFill>
              </a:rPr>
              <a:t>syringae</a:t>
            </a:r>
            <a:r>
              <a:rPr lang="pl-PL" sz="2000" b="1" i="1" dirty="0">
                <a:solidFill>
                  <a:schemeClr val="bg1"/>
                </a:solidFill>
              </a:rPr>
              <a:t> </a:t>
            </a:r>
            <a:r>
              <a:rPr lang="pl-PL" sz="2000" b="1" i="1" dirty="0" err="1">
                <a:solidFill>
                  <a:schemeClr val="bg1"/>
                </a:solidFill>
              </a:rPr>
              <a:t>pv</a:t>
            </a:r>
            <a:r>
              <a:rPr lang="pl-PL" sz="2000" b="1" i="1" dirty="0">
                <a:solidFill>
                  <a:schemeClr val="bg1"/>
                </a:solidFill>
              </a:rPr>
              <a:t>. </a:t>
            </a:r>
            <a:r>
              <a:rPr lang="pl-PL" sz="2000" b="1" i="1" dirty="0" err="1">
                <a:solidFill>
                  <a:schemeClr val="bg1"/>
                </a:solidFill>
              </a:rPr>
              <a:t>glycinea</a:t>
            </a:r>
            <a:r>
              <a:rPr lang="pl-PL" sz="2000" b="1" i="1" dirty="0">
                <a:solidFill>
                  <a:schemeClr val="bg1"/>
                </a:solidFill>
              </a:rPr>
              <a:t> </a:t>
            </a:r>
            <a:r>
              <a:rPr lang="pl-PL" sz="2000" b="1" dirty="0">
                <a:solidFill>
                  <a:schemeClr val="bg1"/>
                </a:solidFill>
              </a:rPr>
              <a:t>zdolnych do wywołania reakcji nadwrażliwości tylko u tych odmian soi, które posiadały gen </a:t>
            </a:r>
            <a:r>
              <a:rPr lang="pl-PL" sz="2000" b="1" dirty="0" err="1">
                <a:solidFill>
                  <a:schemeClr val="bg1"/>
                </a:solidFill>
              </a:rPr>
              <a:t>odpomości</a:t>
            </a:r>
            <a:r>
              <a:rPr lang="pl-PL" sz="2000" b="1" dirty="0">
                <a:solidFill>
                  <a:schemeClr val="bg1"/>
                </a:solidFill>
              </a:rPr>
              <a:t> Rpg4.</a:t>
            </a:r>
          </a:p>
          <a:p>
            <a:endParaRPr lang="pl-PL" sz="2000" b="1" dirty="0">
              <a:solidFill>
                <a:schemeClr val="bg1"/>
              </a:solidFill>
            </a:endParaRPr>
          </a:p>
        </p:txBody>
      </p:sp>
    </p:spTree>
    <p:extLst>
      <p:ext uri="{BB962C8B-B14F-4D97-AF65-F5344CB8AC3E}">
        <p14:creationId xmlns:p14="http://schemas.microsoft.com/office/powerpoint/2010/main" val="32488005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a:extLst>
              <a:ext uri="{FF2B5EF4-FFF2-40B4-BE49-F238E27FC236}">
                <a16:creationId xmlns:a16="http://schemas.microsoft.com/office/drawing/2014/main" id="{84A27912-D3D2-4855-9202-6305B0F77C18}"/>
              </a:ext>
            </a:extLst>
          </p:cNvPr>
          <p:cNvSpPr/>
          <p:nvPr/>
        </p:nvSpPr>
        <p:spPr>
          <a:xfrm>
            <a:off x="833717" y="1795681"/>
            <a:ext cx="10363200" cy="1631216"/>
          </a:xfrm>
          <a:prstGeom prst="rect">
            <a:avLst/>
          </a:prstGeom>
        </p:spPr>
        <p:txBody>
          <a:bodyPr wrap="square">
            <a:spAutoFit/>
          </a:bodyPr>
          <a:lstStyle/>
          <a:p>
            <a:r>
              <a:rPr lang="pl-PL" sz="2000" b="1" dirty="0">
                <a:solidFill>
                  <a:schemeClr val="bg1"/>
                </a:solidFill>
              </a:rPr>
              <a:t>Pośrednie mechanizmy odpornościowe roślin na choroby związane są z wpływem na ich procesy fizjologiczne, co może doprowadzić na przykład do polepszenia tolerancji roślin na stres. Mechanizmy te obejmują m.in. produkcję hormonów przyśpieszających wzrost części nadziemnej lub korzeni roślin, poprawienie statusu wodnego lub pokarmowego, a także zwiększenie asymilacji azotu.</a:t>
            </a:r>
          </a:p>
        </p:txBody>
      </p:sp>
    </p:spTree>
    <p:extLst>
      <p:ext uri="{BB962C8B-B14F-4D97-AF65-F5344CB8AC3E}">
        <p14:creationId xmlns:p14="http://schemas.microsoft.com/office/powerpoint/2010/main" val="13441171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a:extLst>
              <a:ext uri="{FF2B5EF4-FFF2-40B4-BE49-F238E27FC236}">
                <a16:creationId xmlns:a16="http://schemas.microsoft.com/office/drawing/2014/main" id="{6B0B9511-AC6D-491D-987B-5E94AFD840EA}"/>
              </a:ext>
            </a:extLst>
          </p:cNvPr>
          <p:cNvSpPr/>
          <p:nvPr/>
        </p:nvSpPr>
        <p:spPr>
          <a:xfrm>
            <a:off x="3212839" y="976264"/>
            <a:ext cx="5766322" cy="400110"/>
          </a:xfrm>
          <a:prstGeom prst="rect">
            <a:avLst/>
          </a:prstGeom>
        </p:spPr>
        <p:txBody>
          <a:bodyPr wrap="none">
            <a:spAutoFit/>
          </a:bodyPr>
          <a:lstStyle/>
          <a:p>
            <a:r>
              <a:rPr lang="pl-PL" sz="2000" b="1" dirty="0">
                <a:solidFill>
                  <a:schemeClr val="bg1"/>
                </a:solidFill>
              </a:rPr>
              <a:t>Wykorzystanie bakterii do transformacji roślin</a:t>
            </a:r>
          </a:p>
        </p:txBody>
      </p:sp>
      <p:sp>
        <p:nvSpPr>
          <p:cNvPr id="3" name="Prostokąt 2">
            <a:extLst>
              <a:ext uri="{FF2B5EF4-FFF2-40B4-BE49-F238E27FC236}">
                <a16:creationId xmlns:a16="http://schemas.microsoft.com/office/drawing/2014/main" id="{DDC6BCF1-1DAA-4DDC-A406-53279CC363D2}"/>
              </a:ext>
            </a:extLst>
          </p:cNvPr>
          <p:cNvSpPr/>
          <p:nvPr/>
        </p:nvSpPr>
        <p:spPr>
          <a:xfrm>
            <a:off x="519952" y="1588585"/>
            <a:ext cx="10497672" cy="5324535"/>
          </a:xfrm>
          <a:prstGeom prst="rect">
            <a:avLst/>
          </a:prstGeom>
        </p:spPr>
        <p:txBody>
          <a:bodyPr wrap="square">
            <a:spAutoFit/>
          </a:bodyPr>
          <a:lstStyle/>
          <a:p>
            <a:r>
              <a:rPr lang="pl-PL" sz="2000" b="1" dirty="0">
                <a:solidFill>
                  <a:schemeClr val="bg1"/>
                </a:solidFill>
              </a:rPr>
              <a:t>Najbardziej efektywnym sposobem wprowadzenia genów </a:t>
            </a:r>
            <a:r>
              <a:rPr lang="pl-PL" sz="2000" b="1" dirty="0" err="1">
                <a:solidFill>
                  <a:schemeClr val="bg1"/>
                </a:solidFill>
              </a:rPr>
              <a:t>odpomości</a:t>
            </a:r>
            <a:r>
              <a:rPr lang="pl-PL" sz="2000" b="1" dirty="0">
                <a:solidFill>
                  <a:schemeClr val="bg1"/>
                </a:solidFill>
              </a:rPr>
              <a:t> na choroby do genomu roślin </a:t>
            </a:r>
            <a:r>
              <a:rPr lang="pl-PL" sz="2000" b="1" dirty="0" err="1">
                <a:solidFill>
                  <a:schemeClr val="bg1"/>
                </a:solidFill>
              </a:rPr>
              <a:t>dwulišciennych</a:t>
            </a:r>
            <a:r>
              <a:rPr lang="pl-PL" sz="2000" b="1" dirty="0">
                <a:solidFill>
                  <a:schemeClr val="bg1"/>
                </a:solidFill>
              </a:rPr>
              <a:t> jest </a:t>
            </a:r>
            <a:r>
              <a:rPr lang="pl-PL" sz="2000" b="1" dirty="0" err="1">
                <a:solidFill>
                  <a:schemeClr val="bg1"/>
                </a:solidFill>
              </a:rPr>
              <a:t>wykorzystaniezmodyfikowanej</a:t>
            </a:r>
            <a:r>
              <a:rPr lang="pl-PL" sz="2000" b="1" dirty="0">
                <a:solidFill>
                  <a:schemeClr val="bg1"/>
                </a:solidFill>
              </a:rPr>
              <a:t> genetycznie </a:t>
            </a:r>
            <a:r>
              <a:rPr lang="pl-PL" sz="2000" b="1" dirty="0" err="1">
                <a:solidFill>
                  <a:schemeClr val="bg1"/>
                </a:solidFill>
              </a:rPr>
              <a:t>bäkterii</a:t>
            </a:r>
            <a:r>
              <a:rPr lang="pl-PL" sz="2000" b="1" dirty="0">
                <a:solidFill>
                  <a:schemeClr val="bg1"/>
                </a:solidFill>
              </a:rPr>
              <a:t> A </a:t>
            </a:r>
            <a:r>
              <a:rPr lang="pl-PL" sz="2000" b="1" dirty="0" err="1">
                <a:solidFill>
                  <a:schemeClr val="bg1"/>
                </a:solidFill>
              </a:rPr>
              <a:t>grobacterium</a:t>
            </a:r>
            <a:r>
              <a:rPr lang="pl-PL" sz="2000" b="1" dirty="0">
                <a:solidFill>
                  <a:schemeClr val="bg1"/>
                </a:solidFill>
              </a:rPr>
              <a:t> </a:t>
            </a:r>
            <a:r>
              <a:rPr lang="pl-PL" sz="2000" b="1" dirty="0" err="1">
                <a:solidFill>
                  <a:schemeClr val="bg1"/>
                </a:solidFill>
              </a:rPr>
              <a:t>tuniefaciens</a:t>
            </a:r>
            <a:r>
              <a:rPr lang="pl-PL" sz="2000" b="1" dirty="0">
                <a:solidFill>
                  <a:schemeClr val="bg1"/>
                </a:solidFill>
              </a:rPr>
              <a:t>. Posiada ona w swej komórce plazmid Ti, </a:t>
            </a:r>
            <a:r>
              <a:rPr lang="pl-PL" sz="2000" b="1" dirty="0" err="1">
                <a:solidFill>
                  <a:schemeClr val="bg1"/>
                </a:solidFill>
              </a:rPr>
              <a:t>któ</a:t>
            </a:r>
            <a:r>
              <a:rPr lang="pl-PL" sz="2000" b="1" dirty="0">
                <a:solidFill>
                  <a:schemeClr val="bg1"/>
                </a:solidFill>
              </a:rPr>
              <a:t>-</a:t>
            </a:r>
          </a:p>
          <a:p>
            <a:r>
              <a:rPr lang="pl-PL" sz="2000" b="1" dirty="0" err="1">
                <a:solidFill>
                  <a:schemeClr val="bg1"/>
                </a:solidFill>
              </a:rPr>
              <a:t>rego</a:t>
            </a:r>
            <a:r>
              <a:rPr lang="pl-PL" sz="2000" b="1" dirty="0">
                <a:solidFill>
                  <a:schemeClr val="bg1"/>
                </a:solidFill>
              </a:rPr>
              <a:t> fragment zwany DNA transferowym (T-DNA) przemieszcza się przez uszko-</a:t>
            </a:r>
            <a:r>
              <a:rPr lang="pl-PL" sz="2000" b="1" dirty="0" err="1">
                <a:solidFill>
                  <a:schemeClr val="bg1"/>
                </a:solidFill>
              </a:rPr>
              <a:t>dzoną</a:t>
            </a:r>
            <a:r>
              <a:rPr lang="pl-PL" sz="2000" b="1" dirty="0">
                <a:solidFill>
                  <a:schemeClr val="bg1"/>
                </a:solidFill>
              </a:rPr>
              <a:t> ścianę komórkową do jądra, przyłącza do DNA rośliny i realizuje własny program genetyczny. Podstawą </a:t>
            </a:r>
            <a:r>
              <a:rPr lang="pl-PL" sz="2000" b="1" dirty="0" err="1">
                <a:solidFill>
                  <a:schemeClr val="bg1"/>
                </a:solidFill>
              </a:rPr>
              <a:t>uźywania</a:t>
            </a:r>
            <a:r>
              <a:rPr lang="pl-PL" sz="2000" b="1" dirty="0">
                <a:solidFill>
                  <a:schemeClr val="bg1"/>
                </a:solidFill>
              </a:rPr>
              <a:t> T-DNA dla celów inżynierii genetycznej jest fakt, że dla odcięcia i przeniesienia T-DNA potrzebne są jedynie lewa i prawa </a:t>
            </a:r>
            <a:r>
              <a:rPr lang="pl-PL" sz="2000" b="1" dirty="0" err="1">
                <a:solidFill>
                  <a:schemeClr val="bg1"/>
                </a:solidFill>
              </a:rPr>
              <a:t>Sgkwencja</a:t>
            </a:r>
            <a:r>
              <a:rPr lang="pl-PL" sz="2000" b="1" dirty="0">
                <a:solidFill>
                  <a:schemeClr val="bg1"/>
                </a:solidFill>
              </a:rPr>
              <a:t> graniczna. Pozostałe geny T-DNĄ </a:t>
            </a:r>
            <a:r>
              <a:rPr lang="pl-PL" sz="2000" b="1" dirty="0" err="1">
                <a:solidFill>
                  <a:schemeClr val="bg1"/>
                </a:solidFill>
              </a:rPr>
              <a:t>kodująeesyntezę</a:t>
            </a:r>
            <a:r>
              <a:rPr lang="pl-PL" sz="2000" b="1" dirty="0">
                <a:solidFill>
                  <a:schemeClr val="bg1"/>
                </a:solidFill>
              </a:rPr>
              <a:t> </a:t>
            </a:r>
            <a:r>
              <a:rPr lang="pl-PL" sz="2000" b="1" dirty="0" err="1">
                <a:solidFill>
                  <a:schemeClr val="bg1"/>
                </a:solidFill>
              </a:rPr>
              <a:t>hormonow</a:t>
            </a:r>
            <a:r>
              <a:rPr lang="pl-PL" sz="2000" b="1" dirty="0">
                <a:solidFill>
                  <a:schemeClr val="bg1"/>
                </a:solidFill>
              </a:rPr>
              <a:t> i </a:t>
            </a:r>
            <a:r>
              <a:rPr lang="pl-PL" sz="2000" b="1" dirty="0" err="1">
                <a:solidFill>
                  <a:schemeClr val="bg1"/>
                </a:solidFill>
              </a:rPr>
              <a:t>opin</a:t>
            </a:r>
            <a:r>
              <a:rPr lang="pl-PL" sz="2000" b="1" dirty="0">
                <a:solidFill>
                  <a:schemeClr val="bg1"/>
                </a:solidFill>
              </a:rPr>
              <a:t>, me </a:t>
            </a:r>
            <a:r>
              <a:rPr lang="pl-PL" sz="2000" b="1" dirty="0" err="1">
                <a:solidFill>
                  <a:schemeClr val="bg1"/>
                </a:solidFill>
              </a:rPr>
              <a:t>IïtajĄ</a:t>
            </a:r>
            <a:r>
              <a:rPr lang="pl-PL" sz="2000" b="1" dirty="0">
                <a:solidFill>
                  <a:schemeClr val="bg1"/>
                </a:solidFill>
              </a:rPr>
              <a:t> znaczenia dla transferu. Można je więc wyciąć(rozbroić bakterii z onkogenów), a w ich miejsce wstawić dowolne geny strukturalne oraz </a:t>
            </a:r>
            <a:r>
              <a:rPr lang="pl-PL" sz="2000" b="1" dirty="0" err="1">
                <a:solidFill>
                  <a:schemeClr val="bg1"/>
                </a:solidFill>
              </a:rPr>
              <a:t>promotory</a:t>
            </a:r>
            <a:r>
              <a:rPr lang="pl-PL" sz="2000" b="1" dirty="0">
                <a:solidFill>
                  <a:schemeClr val="bg1"/>
                </a:solidFill>
              </a:rPr>
              <a:t> inicjujące ich transkrypcję. Stwarza to możliwość konstrukcji wektorów z dowolnym zestawem genów. Chociaż metoda ta ma wiele ograniczeń, są już eksperymentalne sukcesy z transferem  obcych genów do roślin w celu uzyskania odporności na choroby. </a:t>
            </a:r>
          </a:p>
          <a:p>
            <a:endParaRPr lang="pl-PL" sz="2000" b="1" dirty="0">
              <a:solidFill>
                <a:schemeClr val="bg1"/>
              </a:solidFill>
            </a:endParaRPr>
          </a:p>
          <a:p>
            <a:endParaRPr lang="pl-PL" sz="2000" b="1" dirty="0">
              <a:solidFill>
                <a:schemeClr val="bg1"/>
              </a:solidFill>
            </a:endParaRPr>
          </a:p>
          <a:p>
            <a:endParaRPr lang="pl-PL" sz="2000" b="1" dirty="0">
              <a:solidFill>
                <a:schemeClr val="bg1"/>
              </a:solidFill>
            </a:endParaRPr>
          </a:p>
        </p:txBody>
      </p:sp>
    </p:spTree>
    <p:extLst>
      <p:ext uri="{BB962C8B-B14F-4D97-AF65-F5344CB8AC3E}">
        <p14:creationId xmlns:p14="http://schemas.microsoft.com/office/powerpoint/2010/main" val="36823523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a:extLst>
              <a:ext uri="{FF2B5EF4-FFF2-40B4-BE49-F238E27FC236}">
                <a16:creationId xmlns:a16="http://schemas.microsoft.com/office/drawing/2014/main" id="{C89EC675-9DB4-4D75-9F1C-3DCBEE4F2602}"/>
              </a:ext>
            </a:extLst>
          </p:cNvPr>
          <p:cNvSpPr/>
          <p:nvPr/>
        </p:nvSpPr>
        <p:spPr>
          <a:xfrm>
            <a:off x="941294" y="1914036"/>
            <a:ext cx="9897036" cy="2246769"/>
          </a:xfrm>
          <a:prstGeom prst="rect">
            <a:avLst/>
          </a:prstGeom>
        </p:spPr>
        <p:txBody>
          <a:bodyPr wrap="square">
            <a:spAutoFit/>
          </a:bodyPr>
          <a:lstStyle/>
          <a:p>
            <a:r>
              <a:rPr lang="pl-PL" sz="2000" b="1" dirty="0">
                <a:solidFill>
                  <a:schemeClr val="bg1"/>
                </a:solidFill>
              </a:rPr>
              <a:t>Jedna nowszych strategii biotechnologii w celu pozyskania roślin odpornych na choroby dotyczy wprowadzenia genów kodujących syntezy litycznych związków białkowych występujących u owadów </a:t>
            </a:r>
            <a:r>
              <a:rPr lang="pl-PL" sz="2000" b="1" i="1" dirty="0" err="1">
                <a:solidFill>
                  <a:schemeClr val="bg1"/>
                </a:solidFill>
              </a:rPr>
              <a:t>Hyalophora</a:t>
            </a:r>
            <a:r>
              <a:rPr lang="pl-PL" sz="2000" b="1" i="1" dirty="0">
                <a:solidFill>
                  <a:schemeClr val="bg1"/>
                </a:solidFill>
              </a:rPr>
              <a:t> </a:t>
            </a:r>
            <a:r>
              <a:rPr lang="pl-PL" sz="2000" b="1" i="1" dirty="0" err="1">
                <a:solidFill>
                  <a:schemeClr val="bg1"/>
                </a:solidFill>
              </a:rPr>
              <a:t>cecropia</a:t>
            </a:r>
            <a:r>
              <a:rPr lang="pl-PL" sz="2000" b="1" dirty="0">
                <a:solidFill>
                  <a:schemeClr val="bg1"/>
                </a:solidFill>
              </a:rPr>
              <a:t>, na które są bardzo wrażliwe bakterie chorobotwórcze dla roślin. </a:t>
            </a:r>
            <a:r>
              <a:rPr lang="pl-PL" sz="2000" b="1" dirty="0" err="1">
                <a:solidFill>
                  <a:schemeClr val="bg1"/>
                </a:solidFill>
              </a:rPr>
              <a:t>Stransformowany</a:t>
            </a:r>
            <a:r>
              <a:rPr lang="pl-PL" sz="2000" b="1" dirty="0">
                <a:solidFill>
                  <a:schemeClr val="bg1"/>
                </a:solidFill>
              </a:rPr>
              <a:t> tym genem tytoń wykazał zmniejszoną wrażliwość na porażenie przez </a:t>
            </a:r>
            <a:r>
              <a:rPr lang="pl-PL" sz="2000" b="1" i="1" dirty="0" err="1">
                <a:solidFill>
                  <a:schemeClr val="bg1"/>
                </a:solidFill>
              </a:rPr>
              <a:t>Pseudomonas</a:t>
            </a:r>
            <a:r>
              <a:rPr lang="pl-PL" sz="2000" b="1" i="1" dirty="0">
                <a:solidFill>
                  <a:schemeClr val="bg1"/>
                </a:solidFill>
              </a:rPr>
              <a:t> </a:t>
            </a:r>
            <a:r>
              <a:rPr lang="pl-PL" sz="2000" b="1" i="1" dirty="0" err="1">
                <a:solidFill>
                  <a:schemeClr val="bg1"/>
                </a:solidFill>
              </a:rPr>
              <a:t>solanacearum</a:t>
            </a:r>
            <a:r>
              <a:rPr lang="pl-PL" sz="2000" b="1" dirty="0">
                <a:solidFill>
                  <a:schemeClr val="bg1"/>
                </a:solidFill>
              </a:rPr>
              <a:t>. W podobny sposób uzyskano transgeniczne jabłonie z wyraźnie zwiększoną </a:t>
            </a:r>
            <a:r>
              <a:rPr lang="pl-PL" sz="2000" b="1" dirty="0" err="1">
                <a:solidFill>
                  <a:schemeClr val="bg1"/>
                </a:solidFill>
              </a:rPr>
              <a:t>odpomością</a:t>
            </a:r>
            <a:r>
              <a:rPr lang="pl-PL" sz="2000" b="1" dirty="0">
                <a:solidFill>
                  <a:schemeClr val="bg1"/>
                </a:solidFill>
              </a:rPr>
              <a:t> na zarazę ogniową {52].</a:t>
            </a:r>
          </a:p>
        </p:txBody>
      </p:sp>
    </p:spTree>
    <p:extLst>
      <p:ext uri="{BB962C8B-B14F-4D97-AF65-F5344CB8AC3E}">
        <p14:creationId xmlns:p14="http://schemas.microsoft.com/office/powerpoint/2010/main" val="34857645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a:extLst>
              <a:ext uri="{FF2B5EF4-FFF2-40B4-BE49-F238E27FC236}">
                <a16:creationId xmlns:a16="http://schemas.microsoft.com/office/drawing/2014/main" id="{D63D3541-203F-4AF3-9362-648160ADDD13}"/>
              </a:ext>
            </a:extLst>
          </p:cNvPr>
          <p:cNvSpPr/>
          <p:nvPr/>
        </p:nvSpPr>
        <p:spPr>
          <a:xfrm>
            <a:off x="1192305" y="2088393"/>
            <a:ext cx="9206753" cy="2862322"/>
          </a:xfrm>
          <a:prstGeom prst="rect">
            <a:avLst/>
          </a:prstGeom>
        </p:spPr>
        <p:txBody>
          <a:bodyPr wrap="square">
            <a:spAutoFit/>
          </a:bodyPr>
          <a:lstStyle/>
          <a:p>
            <a:r>
              <a:rPr lang="pl-PL" sz="2000" b="1" dirty="0">
                <a:solidFill>
                  <a:schemeClr val="bg1"/>
                </a:solidFill>
              </a:rPr>
              <a:t>Inżynieria genetyczna służy także do modyfikacji tych cech bakteryjnych, które są wykorzystywane w biologicznej ochronie roślin. Na przykład plazmid szczepu K84 bakterii </a:t>
            </a:r>
            <a:r>
              <a:rPr lang="pl-PL" sz="2000" b="1" i="1" dirty="0">
                <a:solidFill>
                  <a:schemeClr val="bg1"/>
                </a:solidFill>
              </a:rPr>
              <a:t>A. </a:t>
            </a:r>
            <a:r>
              <a:rPr lang="pl-PL" sz="2000" b="1" i="1" dirty="0" err="1">
                <a:solidFill>
                  <a:schemeClr val="bg1"/>
                </a:solidFill>
              </a:rPr>
              <a:t>radiobacter</a:t>
            </a:r>
            <a:r>
              <a:rPr lang="pl-PL" sz="2000" b="1" dirty="0">
                <a:solidFill>
                  <a:schemeClr val="bg1"/>
                </a:solidFill>
              </a:rPr>
              <a:t>, który w procesie </a:t>
            </a:r>
            <a:r>
              <a:rPr lang="pl-PL" sz="2000" b="1" dirty="0" err="1">
                <a:solidFill>
                  <a:schemeClr val="bg1"/>
                </a:solidFill>
              </a:rPr>
              <a:t>konjugacji</a:t>
            </a:r>
            <a:r>
              <a:rPr lang="pl-PL" sz="2000" b="1" dirty="0">
                <a:solidFill>
                  <a:schemeClr val="bg1"/>
                </a:solidFill>
              </a:rPr>
              <a:t> może być przenoszony do bakterii patogenicznych, co uodparnia je  na  ograniczające działanie bakterii K84, został pozbawiony genów odpowiedzialnych za transfer. Tak zmodyfikowany szczep, oznaczony symbolem K1026, jest składnikiem australijskiego preparatu o nazwie NO- GALL, stosowanego do zwalczania guzowatości korzeni.</a:t>
            </a:r>
          </a:p>
        </p:txBody>
      </p:sp>
    </p:spTree>
    <p:extLst>
      <p:ext uri="{BB962C8B-B14F-4D97-AF65-F5344CB8AC3E}">
        <p14:creationId xmlns:p14="http://schemas.microsoft.com/office/powerpoint/2010/main" val="20010598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rostokąt 2">
            <a:extLst>
              <a:ext uri="{FF2B5EF4-FFF2-40B4-BE49-F238E27FC236}">
                <a16:creationId xmlns:a16="http://schemas.microsoft.com/office/drawing/2014/main" id="{41E13923-A176-41D0-9836-8E6ECE6FC98B}"/>
              </a:ext>
            </a:extLst>
          </p:cNvPr>
          <p:cNvSpPr/>
          <p:nvPr/>
        </p:nvSpPr>
        <p:spPr>
          <a:xfrm>
            <a:off x="735105" y="441608"/>
            <a:ext cx="9762565" cy="5262979"/>
          </a:xfrm>
          <a:prstGeom prst="rect">
            <a:avLst/>
          </a:prstGeom>
        </p:spPr>
        <p:txBody>
          <a:bodyPr wrap="square">
            <a:spAutoFit/>
          </a:bodyPr>
          <a:lstStyle/>
          <a:p>
            <a:r>
              <a:rPr lang="pl-PL" sz="2400" b="1" dirty="0">
                <a:solidFill>
                  <a:schemeClr val="bg1"/>
                </a:solidFill>
              </a:rPr>
              <a:t>W ostatnich latach obserwujemy wzrost zainteresowania alternatywnymi metodami ochrony roślin w stosunku do metody chemicznej. Pestycydy, których pozostałości mogą występować zwłaszcza w produktach spożywczych pochodzenia roślinnego, są często uważane za zagrożenie dla zdrowia ludzkiego i środowiska. Aktualnie zasadnicze zmiany w chemicznej ochronie roślin dotyczą ograniczania zużycia pestycydów oraz ich selekcji. Podejmowane są próby zastąpienia lub uzupełnienia metody chemicznej innymi metodami, m.in. metodą biologiczną. Klasyczna definicja biologicznej ochrony roślin przed chorobami, sformułowana przez Bakera, to "ograniczenie patogenów za pomocą czynników biologicznych z wyłączeniem hodowli odpornościowej". Takimi czynnikami mogą być pożyteczne bakterie.</a:t>
            </a:r>
          </a:p>
        </p:txBody>
      </p:sp>
    </p:spTree>
    <p:extLst>
      <p:ext uri="{BB962C8B-B14F-4D97-AF65-F5344CB8AC3E}">
        <p14:creationId xmlns:p14="http://schemas.microsoft.com/office/powerpoint/2010/main" val="39343572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a:extLst>
              <a:ext uri="{FF2B5EF4-FFF2-40B4-BE49-F238E27FC236}">
                <a16:creationId xmlns:a16="http://schemas.microsoft.com/office/drawing/2014/main" id="{2C2CD783-9228-4C86-A8C7-05B120B9884B}"/>
              </a:ext>
            </a:extLst>
          </p:cNvPr>
          <p:cNvSpPr/>
          <p:nvPr/>
        </p:nvSpPr>
        <p:spPr>
          <a:xfrm>
            <a:off x="2966777" y="707322"/>
            <a:ext cx="6258445" cy="400110"/>
          </a:xfrm>
          <a:prstGeom prst="rect">
            <a:avLst/>
          </a:prstGeom>
        </p:spPr>
        <p:txBody>
          <a:bodyPr wrap="none">
            <a:spAutoFit/>
          </a:bodyPr>
          <a:lstStyle/>
          <a:p>
            <a:r>
              <a:rPr lang="pl-PL" sz="2000" b="1" dirty="0">
                <a:solidFill>
                  <a:schemeClr val="bg1"/>
                </a:solidFill>
              </a:rPr>
              <a:t>Wykorzystanie pożytecznych bakterii w praktyce</a:t>
            </a:r>
          </a:p>
        </p:txBody>
      </p:sp>
      <p:sp>
        <p:nvSpPr>
          <p:cNvPr id="3" name="Prostokąt 2">
            <a:extLst>
              <a:ext uri="{FF2B5EF4-FFF2-40B4-BE49-F238E27FC236}">
                <a16:creationId xmlns:a16="http://schemas.microsoft.com/office/drawing/2014/main" id="{CB7831E2-CFDA-4786-9E4F-0B0A853EB7F0}"/>
              </a:ext>
            </a:extLst>
          </p:cNvPr>
          <p:cNvSpPr/>
          <p:nvPr/>
        </p:nvSpPr>
        <p:spPr>
          <a:xfrm>
            <a:off x="699787" y="1507502"/>
            <a:ext cx="10658495" cy="4093428"/>
          </a:xfrm>
          <a:prstGeom prst="rect">
            <a:avLst/>
          </a:prstGeom>
        </p:spPr>
        <p:txBody>
          <a:bodyPr wrap="square">
            <a:spAutoFit/>
          </a:bodyPr>
          <a:lstStyle/>
          <a:p>
            <a:r>
              <a:rPr lang="pl-PL" sz="2000" b="1" dirty="0">
                <a:solidFill>
                  <a:schemeClr val="bg1"/>
                </a:solidFill>
              </a:rPr>
              <a:t>Jednym z ważniejszych czynników decydujących o zastosowaniu metody biologicznej na skalę produkcyjną jest to, czy będzie ona wystarczająco konkurencyjna w stosunku do metody chemicznej. Dotyczy to zarówno efektywności działania ewentualnych biopreparatów, ich stabilności i zakresu zwalczanych chorób, jak i szkodliwości dla środowiska. Większość znanych obecnie preparatów bakteryjnych jest dość wrażliwa na czynniki otoczenia i wymaga specjalnego traktowania podczas przechowywania i transportu. Okres ich trwałości jest niewspółmiernie krótszy od ewentualnych odpowiedników pochodzących z syntezy chemicznej. Istotną różnicą między preparatami biologicznymi a chemicznymi jest także to, że te pierwsze są prawie zawsze środkami zapobiegawczymi, natomiast nowoczesne fungicydy chemiczne działają systemicznie i mogą być użyte po infekcji.</a:t>
            </a:r>
          </a:p>
          <a:p>
            <a:endParaRPr lang="pl-PL" sz="2000" b="1" dirty="0">
              <a:solidFill>
                <a:schemeClr val="bg1"/>
              </a:solidFill>
            </a:endParaRPr>
          </a:p>
        </p:txBody>
      </p:sp>
    </p:spTree>
    <p:extLst>
      <p:ext uri="{BB962C8B-B14F-4D97-AF65-F5344CB8AC3E}">
        <p14:creationId xmlns:p14="http://schemas.microsoft.com/office/powerpoint/2010/main" val="239255703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a:extLst>
              <a:ext uri="{FF2B5EF4-FFF2-40B4-BE49-F238E27FC236}">
                <a16:creationId xmlns:a16="http://schemas.microsoft.com/office/drawing/2014/main" id="{BB952432-C61F-4AFC-97A2-7BA16982ECD0}"/>
              </a:ext>
            </a:extLst>
          </p:cNvPr>
          <p:cNvSpPr/>
          <p:nvPr/>
        </p:nvSpPr>
        <p:spPr>
          <a:xfrm>
            <a:off x="493059" y="722235"/>
            <a:ext cx="10139082" cy="4708981"/>
          </a:xfrm>
          <a:prstGeom prst="rect">
            <a:avLst/>
          </a:prstGeom>
        </p:spPr>
        <p:txBody>
          <a:bodyPr wrap="square">
            <a:spAutoFit/>
          </a:bodyPr>
          <a:lstStyle/>
          <a:p>
            <a:r>
              <a:rPr lang="pl-PL" sz="2000" b="1" dirty="0">
                <a:solidFill>
                  <a:schemeClr val="bg1"/>
                </a:solidFill>
              </a:rPr>
              <a:t>Preparaty biologiczne mają jednak wiele zalet a najważniejsza z nich to istotne ograniczenie zanieczyszczenia środowiska. Dlatego też w wielu krajach, zwłaszcza o wyższym poziomie rozwoju gospodarczego, przeznacza się coraz większe nakłady na rozwój badań nad wykorzystaniem bakterii i innych mikroorganizmów w ochronie roślin przed chorobami. W Stanach Zjednoczonych zarejestrowanych jest obecnie kilka preparatów opartych na bakteriach. Są to m.in. </a:t>
            </a:r>
            <a:r>
              <a:rPr lang="pl-PL" sz="2000" b="1" dirty="0" err="1">
                <a:solidFill>
                  <a:schemeClr val="bg1"/>
                </a:solidFill>
              </a:rPr>
              <a:t>Galltrol</a:t>
            </a:r>
            <a:r>
              <a:rPr lang="pl-PL" sz="2000" b="1" dirty="0">
                <a:solidFill>
                  <a:schemeClr val="bg1"/>
                </a:solidFill>
              </a:rPr>
              <a:t>  A, zawierający szczep K84 bakterii </a:t>
            </a:r>
            <a:r>
              <a:rPr lang="pl-PL" sz="2000" b="1" i="1" dirty="0" err="1">
                <a:solidFill>
                  <a:schemeClr val="bg1"/>
                </a:solidFill>
              </a:rPr>
              <a:t>Agrobacterium</a:t>
            </a:r>
            <a:r>
              <a:rPr lang="pl-PL" sz="2000" b="1" i="1" dirty="0">
                <a:solidFill>
                  <a:schemeClr val="bg1"/>
                </a:solidFill>
              </a:rPr>
              <a:t> </a:t>
            </a:r>
            <a:r>
              <a:rPr lang="pl-PL" sz="2000" b="1" i="1" dirty="0" err="1">
                <a:solidFill>
                  <a:schemeClr val="bg1"/>
                </a:solidFill>
              </a:rPr>
              <a:t>radiobacter</a:t>
            </a:r>
            <a:r>
              <a:rPr lang="pl-PL" sz="2000" b="1" dirty="0">
                <a:solidFill>
                  <a:schemeClr val="bg1"/>
                </a:solidFill>
              </a:rPr>
              <a:t>, stosowany do ochrony roślin przed guzowatością korzeni; </a:t>
            </a:r>
            <a:r>
              <a:rPr lang="pl-PL" sz="2000" b="1" dirty="0" err="1">
                <a:solidFill>
                  <a:schemeClr val="bg1"/>
                </a:solidFill>
              </a:rPr>
              <a:t>Dagger</a:t>
            </a:r>
            <a:r>
              <a:rPr lang="pl-PL" sz="2000" b="1" dirty="0">
                <a:solidFill>
                  <a:schemeClr val="bg1"/>
                </a:solidFill>
              </a:rPr>
              <a:t> G, oparty na </a:t>
            </a:r>
            <a:r>
              <a:rPr lang="pl-PL" sz="2000" b="1" i="1" dirty="0" err="1">
                <a:solidFill>
                  <a:schemeClr val="bg1"/>
                </a:solidFill>
              </a:rPr>
              <a:t>Pseudomonas</a:t>
            </a:r>
            <a:r>
              <a:rPr lang="pl-PL" sz="2000" b="1" i="1" dirty="0">
                <a:solidFill>
                  <a:schemeClr val="bg1"/>
                </a:solidFill>
              </a:rPr>
              <a:t> </a:t>
            </a:r>
            <a:r>
              <a:rPr lang="pl-PL" sz="2000" b="1" i="1" dirty="0" err="1">
                <a:solidFill>
                  <a:schemeClr val="bg1"/>
                </a:solidFill>
              </a:rPr>
              <a:t>fluorescens</a:t>
            </a:r>
            <a:r>
              <a:rPr lang="pl-PL" sz="2000" b="1" dirty="0">
                <a:solidFill>
                  <a:schemeClr val="bg1"/>
                </a:solidFill>
              </a:rPr>
              <a:t>, służący do zwalczania chorób siewek bawełny; Quantum 4000 HB, zawierający bakterie szczepu A13/GB03 </a:t>
            </a:r>
            <a:r>
              <a:rPr lang="pl-PL" sz="2000" b="1" i="1" dirty="0" err="1">
                <a:solidFill>
                  <a:schemeClr val="bg1"/>
                </a:solidFill>
              </a:rPr>
              <a:t>Bacillus</a:t>
            </a:r>
            <a:r>
              <a:rPr lang="pl-PL" sz="2000" b="1" i="1" dirty="0">
                <a:solidFill>
                  <a:schemeClr val="bg1"/>
                </a:solidFill>
              </a:rPr>
              <a:t> </a:t>
            </a:r>
            <a:r>
              <a:rPr lang="pl-PL" sz="2000" b="1" i="1" dirty="0" err="1">
                <a:solidFill>
                  <a:schemeClr val="bg1"/>
                </a:solidFill>
              </a:rPr>
              <a:t>subtilis</a:t>
            </a:r>
            <a:r>
              <a:rPr lang="pl-PL" sz="2000" b="1" dirty="0">
                <a:solidFill>
                  <a:schemeClr val="bg1"/>
                </a:solidFill>
              </a:rPr>
              <a:t>, wykorzystywany do zaprawiania nasion orzeszków ziemnych, fasoli i bawełny przeciwko </a:t>
            </a:r>
            <a:r>
              <a:rPr lang="pl-PL" sz="2000" b="1" dirty="0" err="1">
                <a:solidFill>
                  <a:schemeClr val="bg1"/>
                </a:solidFill>
              </a:rPr>
              <a:t>rizoktoniozie</a:t>
            </a:r>
            <a:r>
              <a:rPr lang="pl-PL" sz="2000" b="1" dirty="0">
                <a:solidFill>
                  <a:schemeClr val="bg1"/>
                </a:solidFill>
              </a:rPr>
              <a:t> siewek oraz </a:t>
            </a:r>
            <a:r>
              <a:rPr lang="pl-PL" sz="2000" b="1" dirty="0" err="1">
                <a:solidFill>
                  <a:schemeClr val="bg1"/>
                </a:solidFill>
              </a:rPr>
              <a:t>Frostban</a:t>
            </a:r>
            <a:r>
              <a:rPr lang="pl-PL" sz="2000" b="1" dirty="0">
                <a:solidFill>
                  <a:schemeClr val="bg1"/>
                </a:solidFill>
              </a:rPr>
              <a:t> B, zawierający szczep A506 bakterii </a:t>
            </a:r>
            <a:r>
              <a:rPr lang="pl-PL" sz="2000" b="1" i="1" dirty="0" err="1">
                <a:solidFill>
                  <a:schemeClr val="bg1"/>
                </a:solidFill>
              </a:rPr>
              <a:t>Pseudomonas</a:t>
            </a:r>
            <a:r>
              <a:rPr lang="pl-PL" sz="2000" b="1" i="1" dirty="0">
                <a:solidFill>
                  <a:schemeClr val="bg1"/>
                </a:solidFill>
              </a:rPr>
              <a:t> </a:t>
            </a:r>
            <a:r>
              <a:rPr lang="pl-PL" sz="2000" b="1" i="1" dirty="0" err="1">
                <a:solidFill>
                  <a:schemeClr val="bg1"/>
                </a:solidFill>
              </a:rPr>
              <a:t>fluorescens</a:t>
            </a:r>
            <a:r>
              <a:rPr lang="pl-PL" sz="2000" b="1" i="1" dirty="0">
                <a:solidFill>
                  <a:schemeClr val="bg1"/>
                </a:solidFill>
              </a:rPr>
              <a:t> </a:t>
            </a:r>
            <a:r>
              <a:rPr lang="pl-PL" sz="2000" b="1" dirty="0">
                <a:solidFill>
                  <a:schemeClr val="bg1"/>
                </a:solidFill>
              </a:rPr>
              <a:t>do walki z zarazą ogniową i przymrozkami. W Polsce Pabianicka Polfa produkuje </a:t>
            </a:r>
            <a:r>
              <a:rPr lang="pl-PL" sz="2000" b="1" dirty="0" err="1">
                <a:solidFill>
                  <a:schemeClr val="bg1"/>
                </a:solidFill>
              </a:rPr>
              <a:t>Polagrocynę</a:t>
            </a:r>
            <a:r>
              <a:rPr lang="pl-PL" sz="2000" b="1" dirty="0">
                <a:solidFill>
                  <a:schemeClr val="bg1"/>
                </a:solidFill>
              </a:rPr>
              <a:t> przeznaczoną do ochrony podkładek drzew owocowych i róż przed guzowatością korzeni.</a:t>
            </a:r>
          </a:p>
        </p:txBody>
      </p:sp>
    </p:spTree>
    <p:extLst>
      <p:ext uri="{BB962C8B-B14F-4D97-AF65-F5344CB8AC3E}">
        <p14:creationId xmlns:p14="http://schemas.microsoft.com/office/powerpoint/2010/main" val="110491763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a:extLst>
              <a:ext uri="{FF2B5EF4-FFF2-40B4-BE49-F238E27FC236}">
                <a16:creationId xmlns:a16="http://schemas.microsoft.com/office/drawing/2014/main" id="{CEDF4CA1-09A0-4322-8784-CFEA60892CFD}"/>
              </a:ext>
            </a:extLst>
          </p:cNvPr>
          <p:cNvSpPr/>
          <p:nvPr/>
        </p:nvSpPr>
        <p:spPr>
          <a:xfrm>
            <a:off x="519953" y="1027942"/>
            <a:ext cx="10363200" cy="5016758"/>
          </a:xfrm>
          <a:prstGeom prst="rect">
            <a:avLst/>
          </a:prstGeom>
        </p:spPr>
        <p:txBody>
          <a:bodyPr wrap="square">
            <a:spAutoFit/>
          </a:bodyPr>
          <a:lstStyle/>
          <a:p>
            <a:r>
              <a:rPr lang="pl-PL" sz="2000" b="1" dirty="0">
                <a:solidFill>
                  <a:schemeClr val="bg1"/>
                </a:solidFill>
              </a:rPr>
              <a:t>Zastosowanie metody biologicznej do ochrony roślin stwarza konieczność rozwiązania kilku ważnych problemów. O ile na roślinach nie będących środkami</a:t>
            </a:r>
          </a:p>
          <a:p>
            <a:r>
              <a:rPr lang="pl-PL" sz="2000" b="1" dirty="0">
                <a:solidFill>
                  <a:schemeClr val="bg1"/>
                </a:solidFill>
              </a:rPr>
              <a:t>żywności wprowadzenie egzogennych </a:t>
            </a:r>
            <a:r>
              <a:rPr lang="pl-PL" sz="2000" b="1" dirty="0" err="1">
                <a:solidFill>
                  <a:schemeClr val="bg1"/>
                </a:solidFill>
              </a:rPr>
              <a:t>mikroorganlzmów</a:t>
            </a:r>
            <a:r>
              <a:rPr lang="pl-PL" sz="2000" b="1" dirty="0">
                <a:solidFill>
                  <a:schemeClr val="bg1"/>
                </a:solidFill>
              </a:rPr>
              <a:t> nie powoduje większego ryzyka, o tyle w przypadku środków żywności będzie wymagało przeprowadzenia</a:t>
            </a:r>
          </a:p>
          <a:p>
            <a:r>
              <a:rPr lang="pl-PL" sz="2000" b="1" dirty="0">
                <a:solidFill>
                  <a:schemeClr val="bg1"/>
                </a:solidFill>
              </a:rPr>
              <a:t>wielokierunkowych badań zarówno o charakterze epidemiologicznym, jak i toksykologicznym. Istotne znaczenie będzie miała społeczna akceptacja metody oraz uwarunkowania prawne. Pomimo dużego zaawansowania prac o charakterze praktycznym wydaje się, że wciąż jesteśmy na początku drogi do szerszej "współpracy" z bakteriami. Dla badacza kłopotliwa jest dość niezwykła zmienność bakterii, która niejednokrotnie prowadzi do niekorzystnej zmiany jakiegoś interesującego organizmu w nowym otoczeniu. W takich sytuacjach pomocne są wnikliwe badania ekologiczne, a także wykorzystanie metod inżynierii genetycznej. Ich owocem jest m.in. uzyskanie i wprowadzenie do praktyki genetycznie zmodyfikowanego szczepu K1026 bakterii </a:t>
            </a:r>
            <a:r>
              <a:rPr lang="pl-PL" sz="2000" b="1" i="1" dirty="0">
                <a:solidFill>
                  <a:schemeClr val="bg1"/>
                </a:solidFill>
              </a:rPr>
              <a:t>A. </a:t>
            </a:r>
            <a:r>
              <a:rPr lang="pl-PL" sz="2000" b="1" i="1" dirty="0" err="1">
                <a:solidFill>
                  <a:schemeClr val="bg1"/>
                </a:solidFill>
              </a:rPr>
              <a:t>radiobacter</a:t>
            </a:r>
            <a:r>
              <a:rPr lang="pl-PL" sz="2000" b="1" dirty="0">
                <a:solidFill>
                  <a:schemeClr val="bg1"/>
                </a:solidFill>
              </a:rPr>
              <a:t> oraz zachęcające wyniki badań nad opracowaniem metody pokarmowej stymulacji antagonistów.</a:t>
            </a:r>
          </a:p>
        </p:txBody>
      </p:sp>
    </p:spTree>
    <p:extLst>
      <p:ext uri="{BB962C8B-B14F-4D97-AF65-F5344CB8AC3E}">
        <p14:creationId xmlns:p14="http://schemas.microsoft.com/office/powerpoint/2010/main" val="261282956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rostokąt 2">
            <a:extLst>
              <a:ext uri="{FF2B5EF4-FFF2-40B4-BE49-F238E27FC236}">
                <a16:creationId xmlns:a16="http://schemas.microsoft.com/office/drawing/2014/main" id="{C0ACFDF9-32C8-4DB6-8DAE-840DA7D95F81}"/>
              </a:ext>
            </a:extLst>
          </p:cNvPr>
          <p:cNvSpPr/>
          <p:nvPr/>
        </p:nvSpPr>
        <p:spPr>
          <a:xfrm>
            <a:off x="717177" y="2236765"/>
            <a:ext cx="10210800" cy="2554545"/>
          </a:xfrm>
          <a:prstGeom prst="rect">
            <a:avLst/>
          </a:prstGeom>
        </p:spPr>
        <p:txBody>
          <a:bodyPr wrap="square">
            <a:spAutoFit/>
          </a:bodyPr>
          <a:lstStyle/>
          <a:p>
            <a:r>
              <a:rPr lang="pl-PL" sz="2000" b="1" dirty="0">
                <a:solidFill>
                  <a:schemeClr val="bg1"/>
                </a:solidFill>
              </a:rPr>
              <a:t>Aktualnie wydaje się, że pożyteczne bakterie nie będą w najbliższym czasie uniwersalnym panaceum w walce z chorobami roślin i przeciwwagą metody chemicznej. Pewne jest jednak, że w niektórych uprawach i przeciwko niektórym patogenom będą wielką szansą. Bakterie te mają dużą perspektywę zastosowania, zwłaszcza tam gdzie istnieją możliwości  kontrolowania i regulacji warunków otoczenia, a więc w uprawach szklarniowych i kontenerowych oraz w przechowalniach. Nie możemy także zapominaj o ciągłym wykorzystaniu bakterii jako narzędzia inżynierii genetycznej.</a:t>
            </a:r>
          </a:p>
        </p:txBody>
      </p:sp>
    </p:spTree>
    <p:extLst>
      <p:ext uri="{BB962C8B-B14F-4D97-AF65-F5344CB8AC3E}">
        <p14:creationId xmlns:p14="http://schemas.microsoft.com/office/powerpoint/2010/main" val="99496373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a:extLst>
              <a:ext uri="{FF2B5EF4-FFF2-40B4-BE49-F238E27FC236}">
                <a16:creationId xmlns:a16="http://schemas.microsoft.com/office/drawing/2014/main" id="{AC14EA64-E42F-43F5-A1BC-898551BFD7A5}"/>
              </a:ext>
            </a:extLst>
          </p:cNvPr>
          <p:cNvSpPr/>
          <p:nvPr/>
        </p:nvSpPr>
        <p:spPr>
          <a:xfrm>
            <a:off x="573740" y="2439325"/>
            <a:ext cx="7763435" cy="1200329"/>
          </a:xfrm>
          <a:prstGeom prst="rect">
            <a:avLst/>
          </a:prstGeom>
        </p:spPr>
        <p:txBody>
          <a:bodyPr wrap="square">
            <a:spAutoFit/>
          </a:bodyPr>
          <a:lstStyle/>
          <a:p>
            <a:endParaRPr lang="pl-PL" b="1" dirty="0">
              <a:solidFill>
                <a:schemeClr val="bg1"/>
              </a:solidFill>
            </a:endParaRPr>
          </a:p>
          <a:p>
            <a:r>
              <a:rPr lang="pl-PL" b="1" dirty="0">
                <a:solidFill>
                  <a:schemeClr val="bg1"/>
                </a:solidFill>
              </a:rPr>
              <a:t>Źródło: Piotr </a:t>
            </a:r>
            <a:r>
              <a:rPr lang="pl-PL" b="1" dirty="0" err="1">
                <a:solidFill>
                  <a:schemeClr val="bg1"/>
                </a:solidFill>
              </a:rPr>
              <a:t>Sobiczewski</a:t>
            </a:r>
            <a:r>
              <a:rPr lang="pl-PL" b="1" dirty="0">
                <a:solidFill>
                  <a:schemeClr val="bg1"/>
                </a:solidFill>
              </a:rPr>
              <a:t>, Instytut Sadownictwa i Kwiaciarstwa w Skierniewicach, Postępy Nauk Rolniczych  nr 6/94</a:t>
            </a:r>
          </a:p>
          <a:p>
            <a:endParaRPr lang="pl-PL" b="1" dirty="0">
              <a:solidFill>
                <a:schemeClr val="bg1"/>
              </a:solidFill>
            </a:endParaRPr>
          </a:p>
        </p:txBody>
      </p:sp>
      <p:pic>
        <p:nvPicPr>
          <p:cNvPr id="3" name="Obraz 2">
            <a:extLst>
              <a:ext uri="{FF2B5EF4-FFF2-40B4-BE49-F238E27FC236}">
                <a16:creationId xmlns:a16="http://schemas.microsoft.com/office/drawing/2014/main" id="{17859609-1A1D-4F7C-9769-DDA18BAFE835}"/>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20720" y="5775642"/>
            <a:ext cx="5750560" cy="793115"/>
          </a:xfrm>
          <a:prstGeom prst="rect">
            <a:avLst/>
          </a:prstGeom>
          <a:noFill/>
          <a:ln>
            <a:noFill/>
          </a:ln>
        </p:spPr>
      </p:pic>
      <p:sp>
        <p:nvSpPr>
          <p:cNvPr id="4" name="Prostokąt 3">
            <a:extLst>
              <a:ext uri="{FF2B5EF4-FFF2-40B4-BE49-F238E27FC236}">
                <a16:creationId xmlns:a16="http://schemas.microsoft.com/office/drawing/2014/main" id="{CDDD219D-C5C8-4C77-900F-7C74FD63127E}"/>
              </a:ext>
            </a:extLst>
          </p:cNvPr>
          <p:cNvSpPr/>
          <p:nvPr/>
        </p:nvSpPr>
        <p:spPr>
          <a:xfrm>
            <a:off x="430305" y="448001"/>
            <a:ext cx="10811435" cy="923330"/>
          </a:xfrm>
          <a:prstGeom prst="rect">
            <a:avLst/>
          </a:prstGeom>
        </p:spPr>
        <p:txBody>
          <a:bodyPr wrap="square">
            <a:spAutoFit/>
          </a:bodyPr>
          <a:lstStyle/>
          <a:p>
            <a:pPr algn="ctr">
              <a:spcAft>
                <a:spcPts val="0"/>
              </a:spcAft>
            </a:pPr>
            <a:r>
              <a:rPr lang="de-DE" dirty="0">
                <a:solidFill>
                  <a:schemeClr val="bg1"/>
                </a:solidFill>
                <a:latin typeface="BundesSerif Regular"/>
                <a:ea typeface="Times New Roman" panose="02020603050405020304" pitchFamily="18" charset="0"/>
                <a:cs typeface="Calibri" panose="020F0502020204030204" pitchFamily="34" charset="0"/>
              </a:rPr>
              <a:t>„UPSKILLING - </a:t>
            </a:r>
            <a:r>
              <a:rPr lang="de-DE" dirty="0" err="1">
                <a:solidFill>
                  <a:schemeClr val="bg1"/>
                </a:solidFill>
                <a:latin typeface="BundesSerif Regular"/>
                <a:ea typeface="Times New Roman" panose="02020603050405020304" pitchFamily="18" charset="0"/>
                <a:cs typeface="Calibri" panose="020F0502020204030204" pitchFamily="34" charset="0"/>
              </a:rPr>
              <a:t>wsparcie</a:t>
            </a:r>
            <a:r>
              <a:rPr lang="de-DE" dirty="0">
                <a:solidFill>
                  <a:schemeClr val="bg1"/>
                </a:solidFill>
                <a:latin typeface="BundesSerif Regular"/>
                <a:ea typeface="Times New Roman" panose="02020603050405020304" pitchFamily="18" charset="0"/>
                <a:cs typeface="Calibri" panose="020F0502020204030204" pitchFamily="34" charset="0"/>
              </a:rPr>
              <a:t> </a:t>
            </a:r>
            <a:r>
              <a:rPr lang="de-DE" dirty="0" err="1">
                <a:solidFill>
                  <a:schemeClr val="bg1"/>
                </a:solidFill>
                <a:latin typeface="BundesSerif Regular"/>
                <a:ea typeface="Times New Roman" panose="02020603050405020304" pitchFamily="18" charset="0"/>
                <a:cs typeface="Calibri" panose="020F0502020204030204" pitchFamily="34" charset="0"/>
              </a:rPr>
              <a:t>studentów</a:t>
            </a:r>
            <a:r>
              <a:rPr lang="de-DE" dirty="0">
                <a:solidFill>
                  <a:schemeClr val="bg1"/>
                </a:solidFill>
                <a:latin typeface="BundesSerif Regular"/>
                <a:ea typeface="Times New Roman" panose="02020603050405020304" pitchFamily="18" charset="0"/>
                <a:cs typeface="Calibri" panose="020F0502020204030204" pitchFamily="34" charset="0"/>
              </a:rPr>
              <a:t> i </a:t>
            </a:r>
            <a:r>
              <a:rPr lang="de-DE" dirty="0" err="1">
                <a:solidFill>
                  <a:schemeClr val="bg1"/>
                </a:solidFill>
                <a:latin typeface="BundesSerif Regular"/>
                <a:ea typeface="Times New Roman" panose="02020603050405020304" pitchFamily="18" charset="0"/>
                <a:cs typeface="Calibri" panose="020F0502020204030204" pitchFamily="34" charset="0"/>
              </a:rPr>
              <a:t>pracowników</a:t>
            </a:r>
            <a:r>
              <a:rPr lang="de-DE" dirty="0">
                <a:solidFill>
                  <a:schemeClr val="bg1"/>
                </a:solidFill>
                <a:latin typeface="BundesSerif Regular"/>
                <a:ea typeface="Times New Roman" panose="02020603050405020304" pitchFamily="18" charset="0"/>
                <a:cs typeface="Calibri" panose="020F0502020204030204" pitchFamily="34" charset="0"/>
              </a:rPr>
              <a:t> </a:t>
            </a:r>
            <a:r>
              <a:rPr lang="de-DE" dirty="0" err="1">
                <a:solidFill>
                  <a:schemeClr val="bg1"/>
                </a:solidFill>
                <a:latin typeface="BundesSerif Regular"/>
                <a:ea typeface="Times New Roman" panose="02020603050405020304" pitchFamily="18" charset="0"/>
                <a:cs typeface="Calibri" panose="020F0502020204030204" pitchFamily="34" charset="0"/>
              </a:rPr>
              <a:t>prowadzących</a:t>
            </a:r>
            <a:r>
              <a:rPr lang="de-DE" dirty="0">
                <a:solidFill>
                  <a:schemeClr val="bg1"/>
                </a:solidFill>
                <a:latin typeface="BundesSerif Regular"/>
                <a:ea typeface="Times New Roman" panose="02020603050405020304" pitchFamily="18" charset="0"/>
                <a:cs typeface="Calibri" panose="020F0502020204030204" pitchFamily="34" charset="0"/>
              </a:rPr>
              <a:t> </a:t>
            </a:r>
            <a:r>
              <a:rPr lang="de-DE" dirty="0" err="1">
                <a:solidFill>
                  <a:schemeClr val="bg1"/>
                </a:solidFill>
                <a:latin typeface="BundesSerif Regular"/>
                <a:ea typeface="Times New Roman" panose="02020603050405020304" pitchFamily="18" charset="0"/>
                <a:cs typeface="Calibri" panose="020F0502020204030204" pitchFamily="34" charset="0"/>
              </a:rPr>
              <a:t>kształcenie</a:t>
            </a:r>
            <a:r>
              <a:rPr lang="de-DE" dirty="0">
                <a:solidFill>
                  <a:schemeClr val="bg1"/>
                </a:solidFill>
                <a:latin typeface="BundesSerif Regular"/>
                <a:ea typeface="Times New Roman" panose="02020603050405020304" pitchFamily="18" charset="0"/>
                <a:cs typeface="Calibri" panose="020F0502020204030204" pitchFamily="34" charset="0"/>
              </a:rPr>
              <a:t> na </a:t>
            </a:r>
            <a:r>
              <a:rPr lang="de-DE" dirty="0" err="1">
                <a:solidFill>
                  <a:schemeClr val="bg1"/>
                </a:solidFill>
                <a:latin typeface="BundesSerif Regular"/>
                <a:ea typeface="Times New Roman" panose="02020603050405020304" pitchFamily="18" charset="0"/>
                <a:cs typeface="Calibri" panose="020F0502020204030204" pitchFamily="34" charset="0"/>
              </a:rPr>
              <a:t>wybranych</a:t>
            </a:r>
            <a:r>
              <a:rPr lang="de-DE" dirty="0">
                <a:solidFill>
                  <a:schemeClr val="bg1"/>
                </a:solidFill>
                <a:latin typeface="BundesSerif Regular"/>
                <a:ea typeface="Times New Roman" panose="02020603050405020304" pitchFamily="18" charset="0"/>
                <a:cs typeface="Calibri" panose="020F0502020204030204" pitchFamily="34" charset="0"/>
              </a:rPr>
              <a:t> </a:t>
            </a:r>
            <a:r>
              <a:rPr lang="de-DE" dirty="0" err="1">
                <a:solidFill>
                  <a:schemeClr val="bg1"/>
                </a:solidFill>
                <a:latin typeface="BundesSerif Regular"/>
                <a:ea typeface="Times New Roman" panose="02020603050405020304" pitchFamily="18" charset="0"/>
                <a:cs typeface="Calibri" panose="020F0502020204030204" pitchFamily="34" charset="0"/>
              </a:rPr>
              <a:t>kierunkach</a:t>
            </a:r>
            <a:r>
              <a:rPr lang="de-DE" dirty="0">
                <a:solidFill>
                  <a:schemeClr val="bg1"/>
                </a:solidFill>
                <a:latin typeface="BundesSerif Regular"/>
                <a:ea typeface="Times New Roman" panose="02020603050405020304" pitchFamily="18" charset="0"/>
                <a:cs typeface="Calibri" panose="020F0502020204030204" pitchFamily="34" charset="0"/>
              </a:rPr>
              <a:t> </a:t>
            </a:r>
            <a:r>
              <a:rPr lang="de-DE" dirty="0" err="1">
                <a:solidFill>
                  <a:schemeClr val="bg1"/>
                </a:solidFill>
                <a:latin typeface="BundesSerif Regular"/>
                <a:ea typeface="Times New Roman" panose="02020603050405020304" pitchFamily="18" charset="0"/>
                <a:cs typeface="Calibri" panose="020F0502020204030204" pitchFamily="34" charset="0"/>
              </a:rPr>
              <a:t>studiów</a:t>
            </a:r>
            <a:r>
              <a:rPr lang="de-DE" dirty="0">
                <a:solidFill>
                  <a:schemeClr val="bg1"/>
                </a:solidFill>
                <a:latin typeface="BundesSerif Regular"/>
                <a:ea typeface="Times New Roman" panose="02020603050405020304" pitchFamily="18" charset="0"/>
                <a:cs typeface="Calibri" panose="020F0502020204030204" pitchFamily="34" charset="0"/>
              </a:rPr>
              <a:t> w </a:t>
            </a:r>
            <a:r>
              <a:rPr lang="de-DE" dirty="0" err="1">
                <a:solidFill>
                  <a:schemeClr val="bg1"/>
                </a:solidFill>
                <a:latin typeface="BundesSerif Regular"/>
                <a:ea typeface="Times New Roman" panose="02020603050405020304" pitchFamily="18" charset="0"/>
                <a:cs typeface="Calibri" panose="020F0502020204030204" pitchFamily="34" charset="0"/>
              </a:rPr>
              <a:t>Międzynarodowej</a:t>
            </a:r>
            <a:r>
              <a:rPr lang="de-DE" dirty="0">
                <a:solidFill>
                  <a:schemeClr val="bg1"/>
                </a:solidFill>
                <a:latin typeface="BundesSerif Regular"/>
                <a:ea typeface="Times New Roman" panose="02020603050405020304" pitchFamily="18" charset="0"/>
                <a:cs typeface="Calibri" panose="020F0502020204030204" pitchFamily="34" charset="0"/>
              </a:rPr>
              <a:t> </a:t>
            </a:r>
            <a:r>
              <a:rPr lang="de-DE" dirty="0" err="1">
                <a:solidFill>
                  <a:schemeClr val="bg1"/>
                </a:solidFill>
                <a:latin typeface="BundesSerif Regular"/>
                <a:ea typeface="Times New Roman" panose="02020603050405020304" pitchFamily="18" charset="0"/>
                <a:cs typeface="Calibri" panose="020F0502020204030204" pitchFamily="34" charset="0"/>
              </a:rPr>
              <a:t>Akademii</a:t>
            </a:r>
            <a:r>
              <a:rPr lang="de-DE" dirty="0">
                <a:solidFill>
                  <a:schemeClr val="bg1"/>
                </a:solidFill>
                <a:latin typeface="BundesSerif Regular"/>
                <a:ea typeface="Times New Roman" panose="02020603050405020304" pitchFamily="18" charset="0"/>
                <a:cs typeface="Calibri" panose="020F0502020204030204" pitchFamily="34" charset="0"/>
              </a:rPr>
              <a:t> </a:t>
            </a:r>
            <a:r>
              <a:rPr lang="de-DE" dirty="0" err="1">
                <a:solidFill>
                  <a:schemeClr val="bg1"/>
                </a:solidFill>
                <a:latin typeface="BundesSerif Regular"/>
                <a:ea typeface="Times New Roman" panose="02020603050405020304" pitchFamily="18" charset="0"/>
                <a:cs typeface="Calibri" panose="020F0502020204030204" pitchFamily="34" charset="0"/>
              </a:rPr>
              <a:t>Nauk</a:t>
            </a:r>
            <a:r>
              <a:rPr lang="de-DE" dirty="0">
                <a:solidFill>
                  <a:schemeClr val="bg1"/>
                </a:solidFill>
                <a:latin typeface="BundesSerif Regular"/>
                <a:ea typeface="Times New Roman" panose="02020603050405020304" pitchFamily="18" charset="0"/>
                <a:cs typeface="Calibri" panose="020F0502020204030204" pitchFamily="34" charset="0"/>
              </a:rPr>
              <a:t> </a:t>
            </a:r>
            <a:r>
              <a:rPr lang="de-DE" dirty="0" err="1">
                <a:solidFill>
                  <a:schemeClr val="bg1"/>
                </a:solidFill>
                <a:latin typeface="BundesSerif Regular"/>
                <a:ea typeface="Times New Roman" panose="02020603050405020304" pitchFamily="18" charset="0"/>
                <a:cs typeface="Calibri" panose="020F0502020204030204" pitchFamily="34" charset="0"/>
              </a:rPr>
              <a:t>Stosowanych</a:t>
            </a:r>
            <a:r>
              <a:rPr lang="de-DE" dirty="0">
                <a:solidFill>
                  <a:schemeClr val="bg1"/>
                </a:solidFill>
                <a:latin typeface="BundesSerif Regular"/>
                <a:ea typeface="Times New Roman" panose="02020603050405020304" pitchFamily="18" charset="0"/>
                <a:cs typeface="Calibri" panose="020F0502020204030204" pitchFamily="34" charset="0"/>
              </a:rPr>
              <a:t> w </a:t>
            </a:r>
            <a:r>
              <a:rPr lang="de-DE" dirty="0" err="1">
                <a:solidFill>
                  <a:schemeClr val="bg1"/>
                </a:solidFill>
                <a:latin typeface="BundesSerif Regular"/>
                <a:ea typeface="Times New Roman" panose="02020603050405020304" pitchFamily="18" charset="0"/>
                <a:cs typeface="Calibri" panose="020F0502020204030204" pitchFamily="34" charset="0"/>
              </a:rPr>
              <a:t>Łomży</a:t>
            </a:r>
            <a:r>
              <a:rPr lang="de-DE" dirty="0">
                <a:solidFill>
                  <a:schemeClr val="bg1"/>
                </a:solidFill>
                <a:latin typeface="BundesSerif Regular"/>
                <a:ea typeface="Times New Roman" panose="02020603050405020304" pitchFamily="18" charset="0"/>
                <a:cs typeface="Calibri" panose="020F0502020204030204" pitchFamily="34" charset="0"/>
              </a:rPr>
              <a:t>”  </a:t>
            </a:r>
            <a:endParaRPr lang="pl-PL" dirty="0">
              <a:solidFill>
                <a:schemeClr val="bg1"/>
              </a:solidFill>
              <a:latin typeface="BundesSerif Regular"/>
              <a:ea typeface="Times New Roman" panose="02020603050405020304" pitchFamily="18" charset="0"/>
              <a:cs typeface="Times New Roman" panose="02020603050405020304" pitchFamily="18" charset="0"/>
            </a:endParaRPr>
          </a:p>
          <a:p>
            <a:pPr algn="ctr">
              <a:spcAft>
                <a:spcPts val="0"/>
              </a:spcAft>
            </a:pPr>
            <a:r>
              <a:rPr lang="de-DE" dirty="0">
                <a:solidFill>
                  <a:schemeClr val="bg1"/>
                </a:solidFill>
                <a:latin typeface="BundesSerif Regular"/>
                <a:ea typeface="Times New Roman" panose="02020603050405020304" pitchFamily="18" charset="0"/>
                <a:cs typeface="Calibri" panose="020F0502020204030204" pitchFamily="34" charset="0"/>
              </a:rPr>
              <a:t>Nr.  FERS.01.05-IP.08-0278/23 </a:t>
            </a:r>
            <a:endParaRPr lang="pl-PL" dirty="0">
              <a:solidFill>
                <a:schemeClr val="bg1"/>
              </a:solidFill>
              <a:latin typeface="BundesSerif Regular"/>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682503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a:extLst>
              <a:ext uri="{FF2B5EF4-FFF2-40B4-BE49-F238E27FC236}">
                <a16:creationId xmlns:a16="http://schemas.microsoft.com/office/drawing/2014/main" id="{A4F8F634-89EC-4549-ADAC-9743D601BB71}"/>
              </a:ext>
            </a:extLst>
          </p:cNvPr>
          <p:cNvSpPr/>
          <p:nvPr/>
        </p:nvSpPr>
        <p:spPr>
          <a:xfrm>
            <a:off x="672353" y="643767"/>
            <a:ext cx="9511552" cy="4093428"/>
          </a:xfrm>
          <a:prstGeom prst="rect">
            <a:avLst/>
          </a:prstGeom>
        </p:spPr>
        <p:txBody>
          <a:bodyPr wrap="square">
            <a:spAutoFit/>
          </a:bodyPr>
          <a:lstStyle/>
          <a:p>
            <a:r>
              <a:rPr lang="pl-PL" sz="2000" b="1" dirty="0">
                <a:solidFill>
                  <a:schemeClr val="bg1"/>
                </a:solidFill>
              </a:rPr>
              <a:t>Pojęcia: bakterie i ochrona roślin kojarzą się najczęściej z kilkoma groźnymi chorobami roślin. Tymczasem wśród drobnoustrojów zasiedlających naturalne środowisko roślin występują również bakterie, które nie tylko że nie posiadają zdolności chorobotwórczych, ale zapobiegają porażaniu i rozwojowi chorób roślin. Mechanizmy działania takich bakterii można podzielić na bezpośrednie i pośrednie. W pierwszej z wymienionych grup znajdą się bakterie antagonistyczne w stosunku do patogenów roślin, w drugiej zaś - stymulujące wzrost i plonowanie roślin, indukujące odporność roślin na choroby oraz bakterie wykorzystywane do tworzenia roślin transgenicznych. Należy jednak podkreślić, że działanie pożytecznej bakterii nie jest zazwyczaj związane wyłącznie z jedną z wymienionych form. Wiele bakterii reprezentuje niejednokrotnie dwa lub więcej mechanizmów działania, które mogą być użyteczne w ochronie roślin.</a:t>
            </a:r>
          </a:p>
        </p:txBody>
      </p:sp>
    </p:spTree>
    <p:extLst>
      <p:ext uri="{BB962C8B-B14F-4D97-AF65-F5344CB8AC3E}">
        <p14:creationId xmlns:p14="http://schemas.microsoft.com/office/powerpoint/2010/main" val="18943796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a:extLst>
              <a:ext uri="{FF2B5EF4-FFF2-40B4-BE49-F238E27FC236}">
                <a16:creationId xmlns:a16="http://schemas.microsoft.com/office/drawing/2014/main" id="{8D5693F7-AF8C-45C6-B208-421990F88F1D}"/>
              </a:ext>
            </a:extLst>
          </p:cNvPr>
          <p:cNvSpPr/>
          <p:nvPr/>
        </p:nvSpPr>
        <p:spPr>
          <a:xfrm>
            <a:off x="5379297" y="241157"/>
            <a:ext cx="1433406" cy="400110"/>
          </a:xfrm>
          <a:prstGeom prst="rect">
            <a:avLst/>
          </a:prstGeom>
        </p:spPr>
        <p:txBody>
          <a:bodyPr wrap="none">
            <a:spAutoFit/>
          </a:bodyPr>
          <a:lstStyle/>
          <a:p>
            <a:r>
              <a:rPr lang="pl-PL" sz="2000" b="1" dirty="0">
                <a:solidFill>
                  <a:schemeClr val="bg1"/>
                </a:solidFill>
              </a:rPr>
              <a:t>Antybioza</a:t>
            </a:r>
          </a:p>
        </p:txBody>
      </p:sp>
      <p:sp>
        <p:nvSpPr>
          <p:cNvPr id="3" name="Prostokąt 2">
            <a:extLst>
              <a:ext uri="{FF2B5EF4-FFF2-40B4-BE49-F238E27FC236}">
                <a16:creationId xmlns:a16="http://schemas.microsoft.com/office/drawing/2014/main" id="{4BE336FC-0CA9-41AE-A3AB-6569FC4E1813}"/>
              </a:ext>
            </a:extLst>
          </p:cNvPr>
          <p:cNvSpPr/>
          <p:nvPr/>
        </p:nvSpPr>
        <p:spPr>
          <a:xfrm>
            <a:off x="170329" y="975061"/>
            <a:ext cx="11654118" cy="5016758"/>
          </a:xfrm>
          <a:prstGeom prst="rect">
            <a:avLst/>
          </a:prstGeom>
        </p:spPr>
        <p:txBody>
          <a:bodyPr wrap="square">
            <a:spAutoFit/>
          </a:bodyPr>
          <a:lstStyle/>
          <a:p>
            <a:r>
              <a:rPr lang="pl-PL" sz="2000" b="1" dirty="0">
                <a:solidFill>
                  <a:schemeClr val="bg1"/>
                </a:solidFill>
              </a:rPr>
              <a:t>Jednym z najważniejszych i wszechstronnie badanych mechanizmów działania pożytecznych bakterii w aspekcie biologicznej ochrony roślin przed drobnoustrojami chorobotwórczymi jest antybioza. Polega ona na wytwarzaniu do środowiska, zwłaszcza przez bakterie i grzyby, specyficznych i niespecyficznych metabolitów, czynników litycznych, enzymów, związków lotnych i innych substancji toksycznych, zwanych antybiotykami. Już przy małych koncentracjach są one szkodliwe dla wzrostu lub innej metabolicznej aktywności innych mikroorganizmów. Znaczenie antybiotyków bakteryjnych w ograniczaniu chorób roślin wyjaśniono dokładniej dopiero kilka lat temu, kiedy stwierdzono, że związek będący pochodną kwasu </a:t>
            </a:r>
            <a:r>
              <a:rPr lang="pl-PL" sz="2000" b="1" dirty="0" err="1">
                <a:solidFill>
                  <a:schemeClr val="bg1"/>
                </a:solidFill>
              </a:rPr>
              <a:t>fenazynokarboksylowego</a:t>
            </a:r>
            <a:r>
              <a:rPr lang="pl-PL" sz="2000" b="1" dirty="0">
                <a:solidFill>
                  <a:schemeClr val="bg1"/>
                </a:solidFill>
              </a:rPr>
              <a:t>, produkowany przez szczep 2-79 bakterii </a:t>
            </a:r>
            <a:r>
              <a:rPr lang="pl-PL" sz="2000" b="1" dirty="0" err="1">
                <a:solidFill>
                  <a:schemeClr val="bg1"/>
                </a:solidFill>
              </a:rPr>
              <a:t>Pseudomonas</a:t>
            </a:r>
            <a:r>
              <a:rPr lang="pl-PL" sz="2000" b="1" dirty="0">
                <a:solidFill>
                  <a:schemeClr val="bg1"/>
                </a:solidFill>
              </a:rPr>
              <a:t> </a:t>
            </a:r>
            <a:r>
              <a:rPr lang="pl-PL" sz="2000" b="1" dirty="0" err="1">
                <a:solidFill>
                  <a:schemeClr val="bg1"/>
                </a:solidFill>
              </a:rPr>
              <a:t>fluorescens</a:t>
            </a:r>
            <a:r>
              <a:rPr lang="pl-PL" sz="2000" b="1" dirty="0">
                <a:solidFill>
                  <a:schemeClr val="bg1"/>
                </a:solidFill>
              </a:rPr>
              <a:t>, odegrał zasadniczą rolę w ograniczaniu zgorzeli podstawy źdźbła pszenicy. Antybiotyk ten hamował rozwój sprawcy wymienionej choroby - grzyba </a:t>
            </a:r>
            <a:r>
              <a:rPr lang="pl-PL" sz="2000" b="1" dirty="0" err="1">
                <a:solidFill>
                  <a:schemeClr val="bg1"/>
                </a:solidFill>
              </a:rPr>
              <a:t>Gaeumannomyces</a:t>
            </a:r>
            <a:r>
              <a:rPr lang="pl-PL" sz="2000" b="1" dirty="0">
                <a:solidFill>
                  <a:schemeClr val="bg1"/>
                </a:solidFill>
              </a:rPr>
              <a:t> </a:t>
            </a:r>
            <a:r>
              <a:rPr lang="pl-PL" sz="2000" b="1" dirty="0" err="1">
                <a:solidFill>
                  <a:schemeClr val="bg1"/>
                </a:solidFill>
              </a:rPr>
              <a:t>graminis</a:t>
            </a:r>
            <a:r>
              <a:rPr lang="pl-PL" sz="2000" b="1" dirty="0">
                <a:solidFill>
                  <a:schemeClr val="bg1"/>
                </a:solidFill>
              </a:rPr>
              <a:t> </a:t>
            </a:r>
            <a:r>
              <a:rPr lang="pl-PL" sz="2000" b="1" dirty="0" err="1">
                <a:solidFill>
                  <a:schemeClr val="bg1"/>
                </a:solidFill>
              </a:rPr>
              <a:t>var</a:t>
            </a:r>
            <a:r>
              <a:rPr lang="pl-PL" sz="2000" b="1" dirty="0">
                <a:solidFill>
                  <a:schemeClr val="bg1"/>
                </a:solidFill>
              </a:rPr>
              <a:t>. </a:t>
            </a:r>
            <a:r>
              <a:rPr lang="pl-PL" sz="2000" b="1" dirty="0" err="1">
                <a:solidFill>
                  <a:schemeClr val="bg1"/>
                </a:solidFill>
              </a:rPr>
              <a:t>tritici</a:t>
            </a:r>
            <a:r>
              <a:rPr lang="pl-PL" sz="2000" b="1" dirty="0">
                <a:solidFill>
                  <a:schemeClr val="bg1"/>
                </a:solidFill>
              </a:rPr>
              <a:t> w dawce mniejszej niż 1 </a:t>
            </a:r>
            <a:r>
              <a:rPr lang="el-GR" sz="2000" b="1" dirty="0">
                <a:solidFill>
                  <a:schemeClr val="bg1"/>
                </a:solidFill>
              </a:rPr>
              <a:t>μ</a:t>
            </a:r>
            <a:r>
              <a:rPr lang="pl-PL" sz="2000" b="1" dirty="0">
                <a:solidFill>
                  <a:schemeClr val="bg1"/>
                </a:solidFill>
              </a:rPr>
              <a:t>g/ml. Także </a:t>
            </a:r>
            <a:r>
              <a:rPr lang="pl-PL" sz="2000" b="1" dirty="0" err="1">
                <a:solidFill>
                  <a:schemeClr val="bg1"/>
                </a:solidFill>
              </a:rPr>
              <a:t>agrocyna</a:t>
            </a:r>
            <a:r>
              <a:rPr lang="pl-PL" sz="2000" b="1" dirty="0">
                <a:solidFill>
                  <a:schemeClr val="bg1"/>
                </a:solidFill>
              </a:rPr>
              <a:t> 84 (antybiotyk typu nukleotydowego), produkowana przez szczep K84 bakterii </a:t>
            </a:r>
            <a:r>
              <a:rPr lang="pl-PL" sz="2000" b="1" dirty="0" err="1">
                <a:solidFill>
                  <a:schemeClr val="bg1"/>
                </a:solidFill>
              </a:rPr>
              <a:t>Agrobacterium</a:t>
            </a:r>
            <a:r>
              <a:rPr lang="pl-PL" sz="2000" b="1" dirty="0">
                <a:solidFill>
                  <a:schemeClr val="bg1"/>
                </a:solidFill>
              </a:rPr>
              <a:t> </a:t>
            </a:r>
            <a:r>
              <a:rPr lang="pl-PL" sz="2000" b="1" dirty="0" err="1">
                <a:solidFill>
                  <a:schemeClr val="bg1"/>
                </a:solidFill>
              </a:rPr>
              <a:t>radiobacter</a:t>
            </a:r>
            <a:r>
              <a:rPr lang="pl-PL" sz="2000" b="1" dirty="0">
                <a:solidFill>
                  <a:schemeClr val="bg1"/>
                </a:solidFill>
              </a:rPr>
              <a:t>, okazała się jednym z najważniejszych czynników odpowiedzialnych za biologiczną ochronę roślin przed guzowatością korzeni - choroby</a:t>
            </a:r>
          </a:p>
          <a:p>
            <a:r>
              <a:rPr lang="pl-PL" sz="2000" b="1" dirty="0">
                <a:solidFill>
                  <a:schemeClr val="bg1"/>
                </a:solidFill>
              </a:rPr>
              <a:t>o charakterze  nowotworowym. </a:t>
            </a:r>
          </a:p>
        </p:txBody>
      </p:sp>
    </p:spTree>
    <p:extLst>
      <p:ext uri="{BB962C8B-B14F-4D97-AF65-F5344CB8AC3E}">
        <p14:creationId xmlns:p14="http://schemas.microsoft.com/office/powerpoint/2010/main" val="29552838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a:extLst>
              <a:ext uri="{FF2B5EF4-FFF2-40B4-BE49-F238E27FC236}">
                <a16:creationId xmlns:a16="http://schemas.microsoft.com/office/drawing/2014/main" id="{8E1EA86D-4AE8-4CEB-AE21-50DBCAE6FD41}"/>
              </a:ext>
            </a:extLst>
          </p:cNvPr>
          <p:cNvSpPr/>
          <p:nvPr/>
        </p:nvSpPr>
        <p:spPr>
          <a:xfrm>
            <a:off x="5510946" y="420452"/>
            <a:ext cx="1763624" cy="400110"/>
          </a:xfrm>
          <a:prstGeom prst="rect">
            <a:avLst/>
          </a:prstGeom>
        </p:spPr>
        <p:txBody>
          <a:bodyPr wrap="none">
            <a:spAutoFit/>
          </a:bodyPr>
          <a:lstStyle/>
          <a:p>
            <a:r>
              <a:rPr lang="pl-PL" sz="2000" b="1" dirty="0">
                <a:solidFill>
                  <a:schemeClr val="bg1"/>
                </a:solidFill>
              </a:rPr>
              <a:t>Konkurencja</a:t>
            </a:r>
          </a:p>
        </p:txBody>
      </p:sp>
      <p:sp>
        <p:nvSpPr>
          <p:cNvPr id="3" name="Prostokąt 2">
            <a:extLst>
              <a:ext uri="{FF2B5EF4-FFF2-40B4-BE49-F238E27FC236}">
                <a16:creationId xmlns:a16="http://schemas.microsoft.com/office/drawing/2014/main" id="{7883CFE4-8901-405D-9057-0DF9FBEB2864}"/>
              </a:ext>
            </a:extLst>
          </p:cNvPr>
          <p:cNvSpPr/>
          <p:nvPr/>
        </p:nvSpPr>
        <p:spPr>
          <a:xfrm>
            <a:off x="977152" y="1329516"/>
            <a:ext cx="9646023" cy="3785652"/>
          </a:xfrm>
          <a:prstGeom prst="rect">
            <a:avLst/>
          </a:prstGeom>
        </p:spPr>
        <p:txBody>
          <a:bodyPr wrap="square">
            <a:spAutoFit/>
          </a:bodyPr>
          <a:lstStyle/>
          <a:p>
            <a:r>
              <a:rPr lang="pl-PL" sz="2000" b="1" dirty="0">
                <a:solidFill>
                  <a:schemeClr val="bg1"/>
                </a:solidFill>
              </a:rPr>
              <a:t>W ostatnich latach wiele uwagi zwraca się na selekcję bakterii zasiedlających glebę i </a:t>
            </a:r>
            <a:r>
              <a:rPr lang="pl-PL" sz="2000" b="1" dirty="0" err="1">
                <a:solidFill>
                  <a:schemeClr val="bg1"/>
                </a:solidFill>
              </a:rPr>
              <a:t>fylosferę</a:t>
            </a:r>
            <a:r>
              <a:rPr lang="pl-PL" sz="2000" b="1" dirty="0">
                <a:solidFill>
                  <a:schemeClr val="bg1"/>
                </a:solidFill>
              </a:rPr>
              <a:t>, wykazujących właściwości konkurencyjne w stosunku do mikro-organizmów patogenicznych. Chodzi tu przede wszystkim o wykorzystywanie składników pokarmowych umożliwiających przeżywanie i aktywność patogenów. Współzawodnictwo o wykorzystanie składników pokarmowych, występujące na powierzchni roślin, towarzyszy przypuszczalnie większości interakcji między pożytecznymi bakteriami a patogenami i w jakimś stopniu jest prawie zawsze odpowiedzialne za biologiczny efekt ochrony. Na uwagę zasługuje tu szczep A506 bakterii </a:t>
            </a:r>
            <a:r>
              <a:rPr lang="pl-PL" sz="2000" b="1" i="1" dirty="0" err="1">
                <a:solidFill>
                  <a:schemeClr val="bg1"/>
                </a:solidFill>
              </a:rPr>
              <a:t>Pseudomonas</a:t>
            </a:r>
            <a:r>
              <a:rPr lang="pl-PL" sz="2000" b="1" i="1" dirty="0">
                <a:solidFill>
                  <a:schemeClr val="bg1"/>
                </a:solidFill>
              </a:rPr>
              <a:t> </a:t>
            </a:r>
            <a:r>
              <a:rPr lang="pl-PL" sz="2000" b="1" i="1" dirty="0" err="1">
                <a:solidFill>
                  <a:schemeClr val="bg1"/>
                </a:solidFill>
              </a:rPr>
              <a:t>fluorescens</a:t>
            </a:r>
            <a:r>
              <a:rPr lang="pl-PL" sz="2000" b="1" dirty="0">
                <a:solidFill>
                  <a:schemeClr val="bg1"/>
                </a:solidFill>
              </a:rPr>
              <a:t>, który zastosowany zapobiegawczo na kwiaty gruszy skutecznie eliminował bakterię </a:t>
            </a:r>
            <a:r>
              <a:rPr lang="pl-PL" sz="2000" b="1" i="1" dirty="0" err="1">
                <a:solidFill>
                  <a:schemeClr val="bg1"/>
                </a:solidFill>
              </a:rPr>
              <a:t>Erwinia</a:t>
            </a:r>
            <a:r>
              <a:rPr lang="pl-PL" sz="2000" b="1" i="1" dirty="0">
                <a:solidFill>
                  <a:schemeClr val="bg1"/>
                </a:solidFill>
              </a:rPr>
              <a:t> </a:t>
            </a:r>
            <a:r>
              <a:rPr lang="pl-PL" sz="2000" b="1" i="1" dirty="0" err="1">
                <a:solidFill>
                  <a:schemeClr val="bg1"/>
                </a:solidFill>
              </a:rPr>
              <a:t>amylovora</a:t>
            </a:r>
            <a:r>
              <a:rPr lang="pl-PL" sz="2000" b="1" i="1" dirty="0">
                <a:solidFill>
                  <a:schemeClr val="bg1"/>
                </a:solidFill>
              </a:rPr>
              <a:t> </a:t>
            </a:r>
            <a:r>
              <a:rPr lang="pl-PL" sz="2000" b="1" dirty="0">
                <a:solidFill>
                  <a:schemeClr val="bg1"/>
                </a:solidFill>
              </a:rPr>
              <a:t>i zmniejszał porażenie roślin przez tego </a:t>
            </a:r>
            <a:r>
              <a:rPr lang="pl-PL" sz="2000" b="1" dirty="0" err="1">
                <a:solidFill>
                  <a:schemeClr val="bg1"/>
                </a:solidFill>
              </a:rPr>
              <a:t>patogena</a:t>
            </a:r>
            <a:r>
              <a:rPr lang="pl-PL" sz="2000" b="1" dirty="0">
                <a:solidFill>
                  <a:schemeClr val="bg1"/>
                </a:solidFill>
              </a:rPr>
              <a:t> o około 75%. </a:t>
            </a:r>
          </a:p>
        </p:txBody>
      </p:sp>
    </p:spTree>
    <p:extLst>
      <p:ext uri="{BB962C8B-B14F-4D97-AF65-F5344CB8AC3E}">
        <p14:creationId xmlns:p14="http://schemas.microsoft.com/office/powerpoint/2010/main" val="5873029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a:extLst>
              <a:ext uri="{FF2B5EF4-FFF2-40B4-BE49-F238E27FC236}">
                <a16:creationId xmlns:a16="http://schemas.microsoft.com/office/drawing/2014/main" id="{85A3159C-3396-4F2C-BEB9-59387FAD03A4}"/>
              </a:ext>
            </a:extLst>
          </p:cNvPr>
          <p:cNvSpPr/>
          <p:nvPr/>
        </p:nvSpPr>
        <p:spPr>
          <a:xfrm>
            <a:off x="869576" y="1481514"/>
            <a:ext cx="10076330" cy="3477875"/>
          </a:xfrm>
          <a:prstGeom prst="rect">
            <a:avLst/>
          </a:prstGeom>
        </p:spPr>
        <p:txBody>
          <a:bodyPr wrap="square">
            <a:spAutoFit/>
          </a:bodyPr>
          <a:lstStyle/>
          <a:p>
            <a:r>
              <a:rPr lang="pl-PL" sz="2000" b="1" dirty="0">
                <a:solidFill>
                  <a:schemeClr val="bg1"/>
                </a:solidFill>
              </a:rPr>
              <a:t>Od ponad 30 lat duże zainteresowanie zarówno badaczy, jak i praktyków wzbudza bakteria </a:t>
            </a:r>
            <a:r>
              <a:rPr lang="pl-PL" sz="2000" b="1" i="1" dirty="0" err="1">
                <a:solidFill>
                  <a:schemeClr val="bg1"/>
                </a:solidFill>
              </a:rPr>
              <a:t>Erwinia</a:t>
            </a:r>
            <a:r>
              <a:rPr lang="pl-PL" sz="2000" b="1" i="1" dirty="0">
                <a:solidFill>
                  <a:schemeClr val="bg1"/>
                </a:solidFill>
              </a:rPr>
              <a:t> </a:t>
            </a:r>
            <a:r>
              <a:rPr lang="pl-PL" sz="2000" b="1" i="1" dirty="0" err="1">
                <a:solidFill>
                  <a:schemeClr val="bg1"/>
                </a:solidFill>
              </a:rPr>
              <a:t>herbicola</a:t>
            </a:r>
            <a:r>
              <a:rPr lang="pl-PL" sz="2000" b="1" i="1" dirty="0">
                <a:solidFill>
                  <a:schemeClr val="bg1"/>
                </a:solidFill>
              </a:rPr>
              <a:t> </a:t>
            </a:r>
            <a:r>
              <a:rPr lang="pl-PL" sz="2000" b="1" dirty="0">
                <a:solidFill>
                  <a:schemeClr val="bg1"/>
                </a:solidFill>
              </a:rPr>
              <a:t>-powszechnie występujący epifit, zwłaszcza na nadziemnych organach jabłoni i grusz. Towarzyszy ona często objawom zarazy ogniowej powodowanej przez </a:t>
            </a:r>
            <a:r>
              <a:rPr lang="pl-PL" sz="2000" b="1" i="1" dirty="0" err="1">
                <a:solidFill>
                  <a:schemeClr val="bg1"/>
                </a:solidFill>
              </a:rPr>
              <a:t>Erwinia</a:t>
            </a:r>
            <a:r>
              <a:rPr lang="pl-PL" sz="2000" b="1" i="1" dirty="0">
                <a:solidFill>
                  <a:schemeClr val="bg1"/>
                </a:solidFill>
              </a:rPr>
              <a:t> </a:t>
            </a:r>
            <a:r>
              <a:rPr lang="pl-PL" sz="2000" b="1" i="1" dirty="0" err="1">
                <a:solidFill>
                  <a:schemeClr val="bg1"/>
                </a:solidFill>
              </a:rPr>
              <a:t>amylovora</a:t>
            </a:r>
            <a:r>
              <a:rPr lang="pl-PL" sz="2000" b="1" dirty="0">
                <a:solidFill>
                  <a:schemeClr val="bg1"/>
                </a:solidFill>
              </a:rPr>
              <a:t>. Początkowo sądzono, że antagonizm </a:t>
            </a:r>
            <a:r>
              <a:rPr lang="pl-PL" sz="2000" b="1" i="1" dirty="0">
                <a:solidFill>
                  <a:schemeClr val="bg1"/>
                </a:solidFill>
              </a:rPr>
              <a:t>E. </a:t>
            </a:r>
            <a:r>
              <a:rPr lang="pl-PL" sz="2000" b="1" i="1" dirty="0" err="1">
                <a:solidFill>
                  <a:schemeClr val="bg1"/>
                </a:solidFill>
              </a:rPr>
              <a:t>herbicola</a:t>
            </a:r>
            <a:r>
              <a:rPr lang="pl-PL" sz="2000" b="1" i="1" dirty="0">
                <a:solidFill>
                  <a:schemeClr val="bg1"/>
                </a:solidFill>
              </a:rPr>
              <a:t> </a:t>
            </a:r>
            <a:r>
              <a:rPr lang="pl-PL" sz="2000" b="1" dirty="0">
                <a:solidFill>
                  <a:schemeClr val="bg1"/>
                </a:solidFill>
              </a:rPr>
              <a:t>w stosunku do </a:t>
            </a:r>
            <a:r>
              <a:rPr lang="pl-PL" sz="2000" b="1" i="1" dirty="0">
                <a:solidFill>
                  <a:schemeClr val="bg1"/>
                </a:solidFill>
              </a:rPr>
              <a:t>E. </a:t>
            </a:r>
            <a:r>
              <a:rPr lang="pl-PL" sz="2000" b="1" i="1" dirty="0" err="1">
                <a:solidFill>
                  <a:schemeClr val="bg1"/>
                </a:solidFill>
              </a:rPr>
              <a:t>amylovora</a:t>
            </a:r>
            <a:r>
              <a:rPr lang="pl-PL" sz="2000" b="1" i="1" dirty="0">
                <a:solidFill>
                  <a:schemeClr val="bg1"/>
                </a:solidFill>
              </a:rPr>
              <a:t> </a:t>
            </a:r>
            <a:r>
              <a:rPr lang="pl-PL" sz="2000" b="1" dirty="0">
                <a:solidFill>
                  <a:schemeClr val="bg1"/>
                </a:solidFill>
              </a:rPr>
              <a:t>jest związany z wytwarzaniem bakteriocyny o nazwie </a:t>
            </a:r>
            <a:r>
              <a:rPr lang="pl-PL" sz="2000" b="1" dirty="0" err="1">
                <a:solidFill>
                  <a:schemeClr val="bg1"/>
                </a:solidFill>
              </a:rPr>
              <a:t>herbikolacyna</a:t>
            </a:r>
            <a:r>
              <a:rPr lang="pl-PL" sz="2000" b="1" dirty="0">
                <a:solidFill>
                  <a:schemeClr val="bg1"/>
                </a:solidFill>
              </a:rPr>
              <a:t>. Okazało się jednak, że nie jest ona jedynym, chociaż przypuszczalnie najważniejszym czynnikiem antagonizmu. </a:t>
            </a:r>
            <a:r>
              <a:rPr lang="pl-PL" sz="2000" b="1" i="1" dirty="0">
                <a:solidFill>
                  <a:schemeClr val="bg1"/>
                </a:solidFill>
              </a:rPr>
              <a:t>E. </a:t>
            </a:r>
            <a:r>
              <a:rPr lang="pl-PL" sz="2000" b="1" i="1" dirty="0" err="1">
                <a:solidFill>
                  <a:schemeClr val="bg1"/>
                </a:solidFill>
              </a:rPr>
              <a:t>herbicola</a:t>
            </a:r>
            <a:r>
              <a:rPr lang="pl-PL" sz="2000" b="1" i="1" dirty="0">
                <a:solidFill>
                  <a:schemeClr val="bg1"/>
                </a:solidFill>
              </a:rPr>
              <a:t> </a:t>
            </a:r>
            <a:r>
              <a:rPr lang="pl-PL" sz="2000" b="1" dirty="0">
                <a:solidFill>
                  <a:schemeClr val="bg1"/>
                </a:solidFill>
              </a:rPr>
              <a:t>rozmnaża się szybciej od </a:t>
            </a:r>
            <a:r>
              <a:rPr lang="pl-PL" sz="2000" b="1" i="1" dirty="0">
                <a:solidFill>
                  <a:schemeClr val="bg1"/>
                </a:solidFill>
              </a:rPr>
              <a:t>E. </a:t>
            </a:r>
            <a:r>
              <a:rPr lang="pl-PL" sz="2000" b="1" i="1" dirty="0" err="1">
                <a:solidFill>
                  <a:schemeClr val="bg1"/>
                </a:solidFill>
              </a:rPr>
              <a:t>amylovora</a:t>
            </a:r>
            <a:r>
              <a:rPr lang="pl-PL" sz="2000" b="1" dirty="0">
                <a:solidFill>
                  <a:schemeClr val="bg1"/>
                </a:solidFill>
              </a:rPr>
              <a:t>, powoduje silne zakwaszenie środowiska, a także szybciej wykorzystuje organiczny azot z podłoża. Podobne oddziaływanie </a:t>
            </a:r>
            <a:r>
              <a:rPr lang="pl-PL" sz="2000" b="1" i="1" dirty="0">
                <a:solidFill>
                  <a:schemeClr val="bg1"/>
                </a:solidFill>
              </a:rPr>
              <a:t>E. </a:t>
            </a:r>
            <a:r>
              <a:rPr lang="pl-PL" sz="2000" b="1" i="1" dirty="0" err="1">
                <a:solidFill>
                  <a:schemeClr val="bg1"/>
                </a:solidFill>
              </a:rPr>
              <a:t>herbicola</a:t>
            </a:r>
            <a:r>
              <a:rPr lang="pl-PL" sz="2000" b="1" i="1" dirty="0">
                <a:solidFill>
                  <a:schemeClr val="bg1"/>
                </a:solidFill>
              </a:rPr>
              <a:t> </a:t>
            </a:r>
            <a:r>
              <a:rPr lang="pl-PL" sz="2000" b="1" dirty="0">
                <a:solidFill>
                  <a:schemeClr val="bg1"/>
                </a:solidFill>
              </a:rPr>
              <a:t>przejawiła również do bakterii </a:t>
            </a:r>
            <a:r>
              <a:rPr lang="pl-PL" sz="2000" b="1" i="1" dirty="0" err="1">
                <a:solidFill>
                  <a:schemeClr val="bg1"/>
                </a:solidFill>
              </a:rPr>
              <a:t>Xanthomonas</a:t>
            </a:r>
            <a:r>
              <a:rPr lang="pl-PL" sz="2000" b="1" i="1" dirty="0">
                <a:solidFill>
                  <a:schemeClr val="bg1"/>
                </a:solidFill>
              </a:rPr>
              <a:t> </a:t>
            </a:r>
            <a:r>
              <a:rPr lang="pl-PL" sz="2000" b="1" i="1" dirty="0" err="1">
                <a:solidFill>
                  <a:schemeClr val="bg1"/>
                </a:solidFill>
              </a:rPr>
              <a:t>campestris</a:t>
            </a:r>
            <a:r>
              <a:rPr lang="pl-PL" sz="2000" b="1" i="1" dirty="0">
                <a:solidFill>
                  <a:schemeClr val="bg1"/>
                </a:solidFill>
              </a:rPr>
              <a:t> </a:t>
            </a:r>
            <a:r>
              <a:rPr lang="pl-PL" sz="2000" b="1" i="1" dirty="0" err="1">
                <a:solidFill>
                  <a:schemeClr val="bg1"/>
                </a:solidFill>
              </a:rPr>
              <a:t>pv</a:t>
            </a:r>
            <a:r>
              <a:rPr lang="pl-PL" sz="2000" b="1" i="1" dirty="0">
                <a:solidFill>
                  <a:schemeClr val="bg1"/>
                </a:solidFill>
              </a:rPr>
              <a:t>. </a:t>
            </a:r>
            <a:r>
              <a:rPr lang="pl-PL" sz="2000" b="1" i="1" dirty="0" err="1">
                <a:solidFill>
                  <a:schemeClr val="bg1"/>
                </a:solidFill>
              </a:rPr>
              <a:t>oryzae</a:t>
            </a:r>
            <a:r>
              <a:rPr lang="pl-PL" sz="2000" b="1" i="1" dirty="0">
                <a:solidFill>
                  <a:schemeClr val="bg1"/>
                </a:solidFill>
              </a:rPr>
              <a:t> </a:t>
            </a:r>
            <a:r>
              <a:rPr lang="pl-PL" sz="2000" b="1" dirty="0">
                <a:solidFill>
                  <a:schemeClr val="bg1"/>
                </a:solidFill>
              </a:rPr>
              <a:t>- sprawcy bakteryjnej zarazy ryżu.</a:t>
            </a:r>
          </a:p>
        </p:txBody>
      </p:sp>
    </p:spTree>
    <p:extLst>
      <p:ext uri="{BB962C8B-B14F-4D97-AF65-F5344CB8AC3E}">
        <p14:creationId xmlns:p14="http://schemas.microsoft.com/office/powerpoint/2010/main" val="18847721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a:extLst>
              <a:ext uri="{FF2B5EF4-FFF2-40B4-BE49-F238E27FC236}">
                <a16:creationId xmlns:a16="http://schemas.microsoft.com/office/drawing/2014/main" id="{536A8C0C-3E0D-4BCB-864F-243F1E759F4A}"/>
              </a:ext>
            </a:extLst>
          </p:cNvPr>
          <p:cNvSpPr/>
          <p:nvPr/>
        </p:nvSpPr>
        <p:spPr>
          <a:xfrm>
            <a:off x="905435" y="2274838"/>
            <a:ext cx="9359153" cy="1938992"/>
          </a:xfrm>
          <a:prstGeom prst="rect">
            <a:avLst/>
          </a:prstGeom>
        </p:spPr>
        <p:txBody>
          <a:bodyPr wrap="square">
            <a:spAutoFit/>
          </a:bodyPr>
          <a:lstStyle/>
          <a:p>
            <a:r>
              <a:rPr lang="pl-PL" sz="2000" b="1" dirty="0">
                <a:solidFill>
                  <a:schemeClr val="bg1"/>
                </a:solidFill>
              </a:rPr>
              <a:t>Przykładem wykorzystania uzdolnień konkurencyjnych bakterii w ochronie biologicznej jest sztuczna kolonizacja korzeni drzew owocowych i krzewów róży przez wspomniany już szczep K84 </a:t>
            </a:r>
            <a:r>
              <a:rPr lang="pl-PL" sz="2000" b="1" i="1" dirty="0">
                <a:solidFill>
                  <a:schemeClr val="bg1"/>
                </a:solidFill>
              </a:rPr>
              <a:t>A. </a:t>
            </a:r>
            <a:r>
              <a:rPr lang="pl-PL" sz="2000" b="1" i="1" dirty="0" err="1">
                <a:solidFill>
                  <a:schemeClr val="bg1"/>
                </a:solidFill>
              </a:rPr>
              <a:t>radiobacter</a:t>
            </a:r>
            <a:r>
              <a:rPr lang="pl-PL" sz="2000" b="1" dirty="0">
                <a:solidFill>
                  <a:schemeClr val="bg1"/>
                </a:solidFill>
              </a:rPr>
              <a:t>. Oprócz produkcji </a:t>
            </a:r>
            <a:r>
              <a:rPr lang="pl-PL" sz="2000" b="1" dirty="0" err="1">
                <a:solidFill>
                  <a:schemeClr val="bg1"/>
                </a:solidFill>
              </a:rPr>
              <a:t>agrocyny</a:t>
            </a:r>
            <a:r>
              <a:rPr lang="pl-PL" sz="2000" b="1" dirty="0">
                <a:solidFill>
                  <a:schemeClr val="bg1"/>
                </a:solidFill>
              </a:rPr>
              <a:t> 84, bakterie tego szczepu, wskutek wcześniejszego zasiedlenia możliwych miejsc infekcji, nie dopuszczają do porażenia roślin przez </a:t>
            </a:r>
            <a:r>
              <a:rPr lang="pl-PL" sz="2000" b="1" i="1" dirty="0">
                <a:solidFill>
                  <a:schemeClr val="bg1"/>
                </a:solidFill>
              </a:rPr>
              <a:t>A. </a:t>
            </a:r>
            <a:r>
              <a:rPr lang="pl-PL" sz="2000" b="1" i="1" dirty="0" err="1">
                <a:solidFill>
                  <a:schemeClr val="bg1"/>
                </a:solidFill>
              </a:rPr>
              <a:t>tumefaciens</a:t>
            </a:r>
            <a:r>
              <a:rPr lang="pl-PL" sz="2000" b="1" dirty="0">
                <a:solidFill>
                  <a:schemeClr val="bg1"/>
                </a:solidFill>
              </a:rPr>
              <a:t>.</a:t>
            </a:r>
          </a:p>
        </p:txBody>
      </p:sp>
    </p:spTree>
    <p:extLst>
      <p:ext uri="{BB962C8B-B14F-4D97-AF65-F5344CB8AC3E}">
        <p14:creationId xmlns:p14="http://schemas.microsoft.com/office/powerpoint/2010/main" val="41676347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a:extLst>
              <a:ext uri="{FF2B5EF4-FFF2-40B4-BE49-F238E27FC236}">
                <a16:creationId xmlns:a16="http://schemas.microsoft.com/office/drawing/2014/main" id="{939C89A2-A4D2-4970-A24E-7DE8E8636D07}"/>
              </a:ext>
            </a:extLst>
          </p:cNvPr>
          <p:cNvSpPr/>
          <p:nvPr/>
        </p:nvSpPr>
        <p:spPr>
          <a:xfrm>
            <a:off x="5118007" y="474240"/>
            <a:ext cx="1955985" cy="400110"/>
          </a:xfrm>
          <a:prstGeom prst="rect">
            <a:avLst/>
          </a:prstGeom>
        </p:spPr>
        <p:txBody>
          <a:bodyPr wrap="none">
            <a:spAutoFit/>
          </a:bodyPr>
          <a:lstStyle/>
          <a:p>
            <a:r>
              <a:rPr lang="pl-PL" sz="2000" b="1" dirty="0">
                <a:solidFill>
                  <a:schemeClr val="bg1"/>
                </a:solidFill>
              </a:rPr>
              <a:t>Pasożytnictwo</a:t>
            </a:r>
          </a:p>
        </p:txBody>
      </p:sp>
      <p:sp>
        <p:nvSpPr>
          <p:cNvPr id="3" name="Prostokąt 2">
            <a:extLst>
              <a:ext uri="{FF2B5EF4-FFF2-40B4-BE49-F238E27FC236}">
                <a16:creationId xmlns:a16="http://schemas.microsoft.com/office/drawing/2014/main" id="{A1AE3C6E-EC73-4344-9F12-BCBDB233EF1B}"/>
              </a:ext>
            </a:extLst>
          </p:cNvPr>
          <p:cNvSpPr/>
          <p:nvPr/>
        </p:nvSpPr>
        <p:spPr>
          <a:xfrm>
            <a:off x="1210234" y="1345630"/>
            <a:ext cx="8668871" cy="3477875"/>
          </a:xfrm>
          <a:prstGeom prst="rect">
            <a:avLst/>
          </a:prstGeom>
        </p:spPr>
        <p:txBody>
          <a:bodyPr wrap="square">
            <a:spAutoFit/>
          </a:bodyPr>
          <a:lstStyle/>
          <a:p>
            <a:r>
              <a:rPr lang="pl-PL" sz="2000" b="1" dirty="0">
                <a:solidFill>
                  <a:schemeClr val="bg1"/>
                </a:solidFill>
              </a:rPr>
              <a:t>Jest to mechanizm antagonistycznego działania głównie grzybów, np. </a:t>
            </a:r>
            <a:r>
              <a:rPr lang="pl-PL" sz="2000" b="1" i="1" dirty="0" err="1">
                <a:solidFill>
                  <a:schemeClr val="bg1"/>
                </a:solidFill>
              </a:rPr>
              <a:t>Trichoderma</a:t>
            </a:r>
            <a:r>
              <a:rPr lang="pl-PL" sz="2000" b="1" i="1" dirty="0">
                <a:solidFill>
                  <a:schemeClr val="bg1"/>
                </a:solidFill>
              </a:rPr>
              <a:t> sp</a:t>
            </a:r>
            <a:r>
              <a:rPr lang="pl-PL" sz="2000" b="1" dirty="0">
                <a:solidFill>
                  <a:schemeClr val="bg1"/>
                </a:solidFill>
              </a:rPr>
              <a:t>., </a:t>
            </a:r>
            <a:r>
              <a:rPr lang="pl-PL" sz="2000" b="1" i="1" dirty="0" err="1">
                <a:solidFill>
                  <a:schemeClr val="bg1"/>
                </a:solidFill>
              </a:rPr>
              <a:t>Gliocladium</a:t>
            </a:r>
            <a:r>
              <a:rPr lang="pl-PL" sz="2000" b="1" i="1" dirty="0">
                <a:solidFill>
                  <a:schemeClr val="bg1"/>
                </a:solidFill>
              </a:rPr>
              <a:t> </a:t>
            </a:r>
            <a:r>
              <a:rPr lang="pl-PL" sz="2000" b="1" i="1" dirty="0" err="1">
                <a:solidFill>
                  <a:schemeClr val="bg1"/>
                </a:solidFill>
              </a:rPr>
              <a:t>virens</a:t>
            </a:r>
            <a:r>
              <a:rPr lang="pl-PL" sz="2000" b="1" dirty="0">
                <a:solidFill>
                  <a:schemeClr val="bg1"/>
                </a:solidFill>
              </a:rPr>
              <a:t>, </a:t>
            </a:r>
            <a:r>
              <a:rPr lang="pl-PL" sz="2000" b="1" i="1" dirty="0" err="1">
                <a:solidFill>
                  <a:schemeClr val="bg1"/>
                </a:solidFill>
              </a:rPr>
              <a:t>Laetisaria</a:t>
            </a:r>
            <a:r>
              <a:rPr lang="pl-PL" sz="2000" b="1" i="1" dirty="0">
                <a:solidFill>
                  <a:schemeClr val="bg1"/>
                </a:solidFill>
              </a:rPr>
              <a:t> </a:t>
            </a:r>
            <a:r>
              <a:rPr lang="pl-PL" sz="2000" b="1" i="1" dirty="0" err="1">
                <a:solidFill>
                  <a:schemeClr val="bg1"/>
                </a:solidFill>
              </a:rPr>
              <a:t>arvalis</a:t>
            </a:r>
            <a:r>
              <a:rPr lang="pl-PL" sz="2000" b="1" dirty="0">
                <a:solidFill>
                  <a:schemeClr val="bg1"/>
                </a:solidFill>
              </a:rPr>
              <a:t>, </a:t>
            </a:r>
            <a:r>
              <a:rPr lang="pl-PL" sz="2000" b="1" i="1" dirty="0" err="1">
                <a:solidFill>
                  <a:schemeClr val="bg1"/>
                </a:solidFill>
              </a:rPr>
              <a:t>Coniothyrium</a:t>
            </a:r>
            <a:r>
              <a:rPr lang="pl-PL" sz="2000" b="1" i="1" dirty="0">
                <a:solidFill>
                  <a:schemeClr val="bg1"/>
                </a:solidFill>
              </a:rPr>
              <a:t> </a:t>
            </a:r>
            <a:r>
              <a:rPr lang="pl-PL" sz="2000" b="1" i="1" dirty="0" err="1">
                <a:solidFill>
                  <a:schemeClr val="bg1"/>
                </a:solidFill>
              </a:rPr>
              <a:t>miniforms</a:t>
            </a:r>
            <a:r>
              <a:rPr lang="pl-PL" sz="2000" b="1" dirty="0">
                <a:solidFill>
                  <a:schemeClr val="bg1"/>
                </a:solidFill>
              </a:rPr>
              <a:t>, </a:t>
            </a:r>
            <a:r>
              <a:rPr lang="pl-PL" sz="2000" b="1" i="1" dirty="0" err="1">
                <a:solidFill>
                  <a:schemeClr val="bg1"/>
                </a:solidFill>
              </a:rPr>
              <a:t>Pythium</a:t>
            </a:r>
            <a:r>
              <a:rPr lang="pl-PL" sz="2000" b="1" i="1" dirty="0">
                <a:solidFill>
                  <a:schemeClr val="bg1"/>
                </a:solidFill>
              </a:rPr>
              <a:t> </a:t>
            </a:r>
            <a:r>
              <a:rPr lang="pl-PL" sz="2000" b="1" i="1" dirty="0" err="1">
                <a:solidFill>
                  <a:schemeClr val="bg1"/>
                </a:solidFill>
              </a:rPr>
              <a:t>nunn</a:t>
            </a:r>
            <a:r>
              <a:rPr lang="pl-PL" sz="2000" b="1" dirty="0">
                <a:solidFill>
                  <a:schemeClr val="bg1"/>
                </a:solidFill>
              </a:rPr>
              <a:t>, </a:t>
            </a:r>
            <a:r>
              <a:rPr lang="pl-PL" sz="2000" b="1" i="1" dirty="0" err="1">
                <a:solidFill>
                  <a:schemeClr val="bg1"/>
                </a:solidFill>
              </a:rPr>
              <a:t>Talaromyces</a:t>
            </a:r>
            <a:r>
              <a:rPr lang="pl-PL" sz="2000" b="1" i="1" dirty="0">
                <a:solidFill>
                  <a:schemeClr val="bg1"/>
                </a:solidFill>
              </a:rPr>
              <a:t> </a:t>
            </a:r>
            <a:r>
              <a:rPr lang="pl-PL" sz="2000" b="1" i="1" dirty="0" err="1">
                <a:solidFill>
                  <a:schemeClr val="bg1"/>
                </a:solidFill>
              </a:rPr>
              <a:t>fiavus</a:t>
            </a:r>
            <a:r>
              <a:rPr lang="pl-PL" sz="2000" b="1" dirty="0">
                <a:solidFill>
                  <a:schemeClr val="bg1"/>
                </a:solidFill>
              </a:rPr>
              <a:t>,  </a:t>
            </a:r>
            <a:r>
              <a:rPr lang="pl-PL" sz="2000" b="1" i="1" dirty="0" err="1">
                <a:solidFill>
                  <a:schemeClr val="bg1"/>
                </a:solidFill>
              </a:rPr>
              <a:t>Sporidesmium</a:t>
            </a:r>
            <a:r>
              <a:rPr lang="pl-PL" sz="2000" b="1" i="1" dirty="0">
                <a:solidFill>
                  <a:schemeClr val="bg1"/>
                </a:solidFill>
              </a:rPr>
              <a:t> </a:t>
            </a:r>
            <a:r>
              <a:rPr lang="pl-PL" sz="2000" b="1" i="1" dirty="0" err="1">
                <a:solidFill>
                  <a:schemeClr val="bg1"/>
                </a:solidFill>
              </a:rPr>
              <a:t>sclerotivorum</a:t>
            </a:r>
            <a:r>
              <a:rPr lang="pl-PL" sz="2000" b="1" dirty="0">
                <a:solidFill>
                  <a:schemeClr val="bg1"/>
                </a:solidFill>
              </a:rPr>
              <a:t>. Doniesień o pasożytnictwie bakterii spotykamy stosunkowo niewiele. </a:t>
            </a:r>
            <a:r>
              <a:rPr lang="pl-PL" sz="2000" b="1" dirty="0" err="1">
                <a:solidFill>
                  <a:schemeClr val="bg1"/>
                </a:solidFill>
              </a:rPr>
              <a:t>Levine</a:t>
            </a:r>
            <a:r>
              <a:rPr lang="pl-PL" sz="2000" b="1" dirty="0">
                <a:solidFill>
                  <a:schemeClr val="bg1"/>
                </a:solidFill>
              </a:rPr>
              <a:t> i in. stwierdzili destrukcyjne pasożytowanie na grzybach rdzawnikowych bakterii z rodzaju </a:t>
            </a:r>
            <a:r>
              <a:rPr lang="pl-PL" sz="2000" b="1" i="1" dirty="0" err="1">
                <a:solidFill>
                  <a:schemeClr val="bg1"/>
                </a:solidFill>
              </a:rPr>
              <a:t>Bacillus</a:t>
            </a:r>
            <a:r>
              <a:rPr lang="pl-PL" sz="2000" b="1" dirty="0">
                <a:solidFill>
                  <a:schemeClr val="bg1"/>
                </a:solidFill>
              </a:rPr>
              <a:t>, </a:t>
            </a:r>
            <a:r>
              <a:rPr lang="pl-PL" sz="2000" b="1" dirty="0" err="1">
                <a:solidFill>
                  <a:schemeClr val="bg1"/>
                </a:solidFill>
              </a:rPr>
              <a:t>Hevesi</a:t>
            </a:r>
            <a:r>
              <a:rPr lang="pl-PL" sz="2000" b="1" dirty="0">
                <a:solidFill>
                  <a:schemeClr val="bg1"/>
                </a:solidFill>
              </a:rPr>
              <a:t> i </a:t>
            </a:r>
            <a:r>
              <a:rPr lang="pl-PL" sz="2000" b="1" dirty="0" err="1">
                <a:solidFill>
                  <a:schemeClr val="bg1"/>
                </a:solidFill>
              </a:rPr>
              <a:t>Mashaal</a:t>
            </a:r>
            <a:r>
              <a:rPr lang="pl-PL" sz="2000" b="1" dirty="0">
                <a:solidFill>
                  <a:schemeClr val="bg1"/>
                </a:solidFill>
              </a:rPr>
              <a:t> </a:t>
            </a:r>
            <a:r>
              <a:rPr lang="pl-PL" sz="2000" b="1" i="1" dirty="0" err="1">
                <a:solidFill>
                  <a:schemeClr val="bg1"/>
                </a:solidFill>
              </a:rPr>
              <a:t>Erwinia</a:t>
            </a:r>
            <a:r>
              <a:rPr lang="pl-PL" sz="2000" b="1" i="1" dirty="0">
                <a:solidFill>
                  <a:schemeClr val="bg1"/>
                </a:solidFill>
              </a:rPr>
              <a:t> </a:t>
            </a:r>
            <a:r>
              <a:rPr lang="pl-PL" sz="2000" b="1" i="1" dirty="0" err="1">
                <a:solidFill>
                  <a:schemeClr val="bg1"/>
                </a:solidFill>
              </a:rPr>
              <a:t>uredovora</a:t>
            </a:r>
            <a:r>
              <a:rPr lang="pl-PL" sz="2000" b="1" dirty="0">
                <a:solidFill>
                  <a:schemeClr val="bg1"/>
                </a:solidFill>
              </a:rPr>
              <a:t>, a </a:t>
            </a:r>
            <a:r>
              <a:rPr lang="pl-PL" sz="2000" b="1" dirty="0" err="1">
                <a:solidFill>
                  <a:schemeClr val="bg1"/>
                </a:solidFill>
              </a:rPr>
              <a:t>Pon</a:t>
            </a:r>
            <a:r>
              <a:rPr lang="pl-PL" sz="2000" b="1" dirty="0">
                <a:solidFill>
                  <a:schemeClr val="bg1"/>
                </a:solidFill>
              </a:rPr>
              <a:t> i in. </a:t>
            </a:r>
            <a:r>
              <a:rPr lang="pl-PL" sz="2000" b="1" i="1" dirty="0" err="1">
                <a:solidFill>
                  <a:schemeClr val="bg1"/>
                </a:solidFill>
              </a:rPr>
              <a:t>Xanthomonas</a:t>
            </a:r>
            <a:r>
              <a:rPr lang="pl-PL" sz="2000" b="1" i="1" dirty="0">
                <a:solidFill>
                  <a:schemeClr val="bg1"/>
                </a:solidFill>
              </a:rPr>
              <a:t> sp</a:t>
            </a:r>
            <a:r>
              <a:rPr lang="pl-PL" sz="2000" b="1" dirty="0">
                <a:solidFill>
                  <a:schemeClr val="bg1"/>
                </a:solidFill>
              </a:rPr>
              <a:t>. Jenkins wyizolował bardzo aktywny szczep bakterii </a:t>
            </a:r>
            <a:r>
              <a:rPr lang="pl-PL" sz="2000" b="1" i="1" dirty="0" err="1">
                <a:solidFill>
                  <a:schemeClr val="bg1"/>
                </a:solidFill>
              </a:rPr>
              <a:t>Bacillus</a:t>
            </a:r>
            <a:r>
              <a:rPr lang="pl-PL" sz="2000" b="1" i="1" dirty="0">
                <a:solidFill>
                  <a:schemeClr val="bg1"/>
                </a:solidFill>
              </a:rPr>
              <a:t> </a:t>
            </a:r>
            <a:r>
              <a:rPr lang="pl-PL" sz="2000" b="1" i="1" dirty="0" err="1">
                <a:solidFill>
                  <a:schemeClr val="bg1"/>
                </a:solidFill>
              </a:rPr>
              <a:t>subtilis</a:t>
            </a:r>
            <a:r>
              <a:rPr lang="pl-PL" sz="2000" b="1" i="1" dirty="0">
                <a:solidFill>
                  <a:schemeClr val="bg1"/>
                </a:solidFill>
              </a:rPr>
              <a:t> </a:t>
            </a:r>
            <a:r>
              <a:rPr lang="pl-PL" sz="2000" b="1" dirty="0">
                <a:solidFill>
                  <a:schemeClr val="bg1"/>
                </a:solidFill>
              </a:rPr>
              <a:t>z uszkodzonych konidiów grzyba </a:t>
            </a:r>
            <a:r>
              <a:rPr lang="pl-PL" sz="2000" b="1" i="1" dirty="0">
                <a:solidFill>
                  <a:schemeClr val="bg1"/>
                </a:solidFill>
              </a:rPr>
              <a:t>Monilinia</a:t>
            </a:r>
            <a:r>
              <a:rPr lang="pl-PL" sz="2000" b="1" dirty="0">
                <a:solidFill>
                  <a:schemeClr val="bg1"/>
                </a:solidFill>
              </a:rPr>
              <a:t> </a:t>
            </a:r>
            <a:r>
              <a:rPr lang="pl-PL" sz="2000" b="1" i="1" dirty="0" err="1">
                <a:solidFill>
                  <a:schemeClr val="bg1"/>
                </a:solidFill>
              </a:rPr>
              <a:t>fructicola</a:t>
            </a:r>
            <a:r>
              <a:rPr lang="pl-PL" sz="2000" b="1" dirty="0">
                <a:solidFill>
                  <a:schemeClr val="bg1"/>
                </a:solidFill>
              </a:rPr>
              <a:t>.</a:t>
            </a:r>
          </a:p>
          <a:p>
            <a:endParaRPr lang="pl-PL" sz="2000" b="1" dirty="0">
              <a:solidFill>
                <a:schemeClr val="bg1"/>
              </a:solidFill>
            </a:endParaRPr>
          </a:p>
        </p:txBody>
      </p:sp>
    </p:spTree>
    <p:extLst>
      <p:ext uri="{BB962C8B-B14F-4D97-AF65-F5344CB8AC3E}">
        <p14:creationId xmlns:p14="http://schemas.microsoft.com/office/powerpoint/2010/main" val="16457059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a:extLst>
              <a:ext uri="{FF2B5EF4-FFF2-40B4-BE49-F238E27FC236}">
                <a16:creationId xmlns:a16="http://schemas.microsoft.com/office/drawing/2014/main" id="{5CBD624B-36BE-496A-A6CB-C68998872ACE}"/>
              </a:ext>
            </a:extLst>
          </p:cNvPr>
          <p:cNvSpPr/>
          <p:nvPr/>
        </p:nvSpPr>
        <p:spPr>
          <a:xfrm>
            <a:off x="636494" y="833840"/>
            <a:ext cx="10560424" cy="4401205"/>
          </a:xfrm>
          <a:prstGeom prst="rect">
            <a:avLst/>
          </a:prstGeom>
        </p:spPr>
        <p:txBody>
          <a:bodyPr wrap="square">
            <a:spAutoFit/>
          </a:bodyPr>
          <a:lstStyle/>
          <a:p>
            <a:r>
              <a:rPr lang="pl-PL" sz="2000" b="1" dirty="0">
                <a:solidFill>
                  <a:schemeClr val="bg1"/>
                </a:solidFill>
              </a:rPr>
              <a:t>Niektóre bakterie występujące na nadziemnych organach roślin lub na zarodnikach grzybów mogą ujawniać niespecyficzny mechanizm działania w stosunku do patogenów. </a:t>
            </a:r>
            <a:r>
              <a:rPr lang="pl-PL" sz="2000" b="1" i="1" dirty="0" err="1">
                <a:solidFill>
                  <a:schemeClr val="bg1"/>
                </a:solidFill>
              </a:rPr>
              <a:t>Bacillus</a:t>
            </a:r>
            <a:r>
              <a:rPr lang="pl-PL" sz="2000" b="1" i="1" dirty="0">
                <a:solidFill>
                  <a:schemeClr val="bg1"/>
                </a:solidFill>
              </a:rPr>
              <a:t> </a:t>
            </a:r>
            <a:r>
              <a:rPr lang="pl-PL" sz="2000" b="1" i="1" dirty="0" err="1">
                <a:solidFill>
                  <a:schemeClr val="bg1"/>
                </a:solidFill>
              </a:rPr>
              <a:t>pumilis</a:t>
            </a:r>
            <a:r>
              <a:rPr lang="pl-PL" sz="2000" b="1" i="1" dirty="0">
                <a:solidFill>
                  <a:schemeClr val="bg1"/>
                </a:solidFill>
              </a:rPr>
              <a:t> </a:t>
            </a:r>
            <a:r>
              <a:rPr lang="pl-PL" sz="2000" b="1" dirty="0">
                <a:solidFill>
                  <a:schemeClr val="bg1"/>
                </a:solidFill>
              </a:rPr>
              <a:t>był zdolny do lizy strzępki </a:t>
            </a:r>
            <a:r>
              <a:rPr lang="pl-PL" sz="2000" b="1" dirty="0" err="1">
                <a:solidFill>
                  <a:schemeClr val="bg1"/>
                </a:solidFill>
              </a:rPr>
              <a:t>rostkowej</a:t>
            </a:r>
            <a:r>
              <a:rPr lang="pl-PL" sz="2000" b="1" dirty="0">
                <a:solidFill>
                  <a:schemeClr val="bg1"/>
                </a:solidFill>
              </a:rPr>
              <a:t> </a:t>
            </a:r>
            <a:r>
              <a:rPr lang="pl-PL" sz="2000" b="1" dirty="0" err="1">
                <a:solidFill>
                  <a:schemeClr val="bg1"/>
                </a:solidFill>
              </a:rPr>
              <a:t>uredospor</a:t>
            </a:r>
            <a:r>
              <a:rPr lang="pl-PL" sz="2000" b="1" dirty="0">
                <a:solidFill>
                  <a:schemeClr val="bg1"/>
                </a:solidFill>
              </a:rPr>
              <a:t> za pomocą substancji zarówno odpornych, jak i wrażliwych na wysoką temperaturę. Zarodniki </a:t>
            </a:r>
            <a:r>
              <a:rPr lang="pl-PL" sz="2000" b="1" i="1" dirty="0" err="1">
                <a:solidFill>
                  <a:schemeClr val="bg1"/>
                </a:solidFill>
              </a:rPr>
              <a:t>Rhynchosporium</a:t>
            </a:r>
            <a:r>
              <a:rPr lang="pl-PL" sz="2000" b="1" i="1" dirty="0">
                <a:solidFill>
                  <a:schemeClr val="bg1"/>
                </a:solidFill>
              </a:rPr>
              <a:t> </a:t>
            </a:r>
            <a:r>
              <a:rPr lang="pl-PL" sz="2000" b="1" i="1" dirty="0" err="1">
                <a:solidFill>
                  <a:schemeClr val="bg1"/>
                </a:solidFill>
              </a:rPr>
              <a:t>secalis</a:t>
            </a:r>
            <a:r>
              <a:rPr lang="pl-PL" sz="2000" b="1" i="1" dirty="0">
                <a:solidFill>
                  <a:schemeClr val="bg1"/>
                </a:solidFill>
              </a:rPr>
              <a:t> </a:t>
            </a:r>
            <a:r>
              <a:rPr lang="pl-PL" sz="2000" b="1" dirty="0">
                <a:solidFill>
                  <a:schemeClr val="bg1"/>
                </a:solidFill>
              </a:rPr>
              <a:t>wytworzone na porażonych liściach jęczmienia ulegały lizie przez epifityczne bakterie zasiedlające </a:t>
            </a:r>
            <a:r>
              <a:rPr lang="pl-PL" sz="2000" b="1" dirty="0" err="1">
                <a:solidFill>
                  <a:schemeClr val="bg1"/>
                </a:solidFill>
              </a:rPr>
              <a:t>fyloplanę</a:t>
            </a:r>
            <a:r>
              <a:rPr lang="pl-PL" sz="2000" b="1" dirty="0">
                <a:solidFill>
                  <a:schemeClr val="bg1"/>
                </a:solidFill>
              </a:rPr>
              <a:t>, głównie </a:t>
            </a:r>
            <a:r>
              <a:rPr lang="pl-PL" sz="2000" b="1" dirty="0" err="1">
                <a:solidFill>
                  <a:schemeClr val="bg1"/>
                </a:solidFill>
              </a:rPr>
              <a:t>zielonofluoryzujące</a:t>
            </a:r>
            <a:r>
              <a:rPr lang="pl-PL" sz="2000" b="1" dirty="0">
                <a:solidFill>
                  <a:schemeClr val="bg1"/>
                </a:solidFill>
              </a:rPr>
              <a:t> </a:t>
            </a:r>
            <a:r>
              <a:rPr lang="pl-PL" sz="2000" b="1" i="1" dirty="0" err="1">
                <a:solidFill>
                  <a:schemeClr val="bg1"/>
                </a:solidFill>
              </a:rPr>
              <a:t>Pseudomonas</a:t>
            </a:r>
            <a:r>
              <a:rPr lang="pl-PL" sz="2000" b="1" dirty="0">
                <a:solidFill>
                  <a:schemeClr val="bg1"/>
                </a:solidFill>
              </a:rPr>
              <a:t>. Także bakterie z rodzaju </a:t>
            </a:r>
            <a:r>
              <a:rPr lang="pl-PL" sz="2000" b="1" i="1" dirty="0" err="1">
                <a:solidFill>
                  <a:schemeClr val="bg1"/>
                </a:solidFill>
              </a:rPr>
              <a:t>Bdellovibrio</a:t>
            </a:r>
            <a:r>
              <a:rPr lang="pl-PL" sz="2000" b="1" dirty="0">
                <a:solidFill>
                  <a:schemeClr val="bg1"/>
                </a:solidFill>
              </a:rPr>
              <a:t> pasożytowały na innych bakteriach zarówno patogenicznych, jak  i niepatogenicznych. Chociaż ich naturalnym siedliskiem jest gleba i rizosfera, </a:t>
            </a:r>
            <a:r>
              <a:rPr lang="pl-PL" sz="2000" b="1" dirty="0" err="1">
                <a:solidFill>
                  <a:schemeClr val="bg1"/>
                </a:solidFill>
              </a:rPr>
              <a:t>Scherff</a:t>
            </a:r>
            <a:r>
              <a:rPr lang="pl-PL" sz="2000" b="1" dirty="0">
                <a:solidFill>
                  <a:schemeClr val="bg1"/>
                </a:solidFill>
              </a:rPr>
              <a:t>  zademonstrował, że </a:t>
            </a:r>
            <a:r>
              <a:rPr lang="pl-PL" sz="2000" b="1" dirty="0" err="1">
                <a:solidFill>
                  <a:schemeClr val="bg1"/>
                </a:solidFill>
              </a:rPr>
              <a:t>zainokulowanie</a:t>
            </a:r>
            <a:r>
              <a:rPr lang="pl-PL" sz="2000" b="1" dirty="0">
                <a:solidFill>
                  <a:schemeClr val="bg1"/>
                </a:solidFill>
              </a:rPr>
              <a:t> liści soi przez </a:t>
            </a:r>
            <a:r>
              <a:rPr lang="pl-PL" sz="2000" b="1" i="1" dirty="0" err="1">
                <a:solidFill>
                  <a:schemeClr val="bg1"/>
                </a:solidFill>
              </a:rPr>
              <a:t>Bdellovibrio</a:t>
            </a:r>
            <a:r>
              <a:rPr lang="pl-PL" sz="2000" b="1" i="1" dirty="0">
                <a:solidFill>
                  <a:schemeClr val="bg1"/>
                </a:solidFill>
              </a:rPr>
              <a:t> </a:t>
            </a:r>
            <a:r>
              <a:rPr lang="pl-PL" sz="2000" b="1" i="1" dirty="0" err="1">
                <a:solidFill>
                  <a:schemeClr val="bg1"/>
                </a:solidFill>
              </a:rPr>
              <a:t>bacteriovorus</a:t>
            </a:r>
            <a:r>
              <a:rPr lang="pl-PL" sz="2000" b="1" i="1" dirty="0">
                <a:solidFill>
                  <a:schemeClr val="bg1"/>
                </a:solidFill>
              </a:rPr>
              <a:t> </a:t>
            </a:r>
            <a:r>
              <a:rPr lang="pl-PL" sz="2000" b="1" dirty="0">
                <a:solidFill>
                  <a:schemeClr val="bg1"/>
                </a:solidFill>
              </a:rPr>
              <a:t>chroniło rośliny przed porażeniem przez </a:t>
            </a:r>
            <a:r>
              <a:rPr lang="pl-PL" sz="2000" b="1" i="1" dirty="0" err="1">
                <a:solidFill>
                  <a:schemeClr val="bg1"/>
                </a:solidFill>
              </a:rPr>
              <a:t>Pseudomonas</a:t>
            </a:r>
            <a:r>
              <a:rPr lang="pl-PL" sz="2000" b="1" i="1" dirty="0">
                <a:solidFill>
                  <a:schemeClr val="bg1"/>
                </a:solidFill>
              </a:rPr>
              <a:t> </a:t>
            </a:r>
            <a:r>
              <a:rPr lang="pl-PL" sz="2000" b="1" i="1" dirty="0" err="1">
                <a:solidFill>
                  <a:schemeClr val="bg1"/>
                </a:solidFill>
              </a:rPr>
              <a:t>syringae</a:t>
            </a:r>
            <a:r>
              <a:rPr lang="pl-PL" sz="2000" b="1" i="1" dirty="0">
                <a:solidFill>
                  <a:schemeClr val="bg1"/>
                </a:solidFill>
              </a:rPr>
              <a:t> </a:t>
            </a:r>
            <a:r>
              <a:rPr lang="pl-PL" sz="2000" b="1" i="1" dirty="0" err="1">
                <a:solidFill>
                  <a:schemeClr val="bg1"/>
                </a:solidFill>
              </a:rPr>
              <a:t>pv</a:t>
            </a:r>
            <a:r>
              <a:rPr lang="pl-PL" sz="2000" b="1" i="1" dirty="0">
                <a:solidFill>
                  <a:schemeClr val="bg1"/>
                </a:solidFill>
              </a:rPr>
              <a:t>. </a:t>
            </a:r>
            <a:r>
              <a:rPr lang="pl-PL" sz="2000" b="1" i="1" dirty="0" err="1">
                <a:solidFill>
                  <a:schemeClr val="bg1"/>
                </a:solidFill>
              </a:rPr>
              <a:t>glycinea</a:t>
            </a:r>
            <a:r>
              <a:rPr lang="pl-PL" sz="2000" b="1" dirty="0">
                <a:solidFill>
                  <a:schemeClr val="bg1"/>
                </a:solidFill>
              </a:rPr>
              <a:t>. Za pomocą bakterii </a:t>
            </a:r>
            <a:r>
              <a:rPr lang="pl-PL" sz="2000" b="1" i="1" dirty="0" err="1">
                <a:solidFill>
                  <a:schemeClr val="bg1"/>
                </a:solidFill>
              </a:rPr>
              <a:t>Enterobacter</a:t>
            </a:r>
            <a:r>
              <a:rPr lang="pl-PL" sz="2000" b="1" i="1" dirty="0">
                <a:solidFill>
                  <a:schemeClr val="bg1"/>
                </a:solidFill>
              </a:rPr>
              <a:t> </a:t>
            </a:r>
            <a:r>
              <a:rPr lang="pl-PL" sz="2000" b="1" i="1" dirty="0" err="1">
                <a:solidFill>
                  <a:schemeClr val="bg1"/>
                </a:solidFill>
              </a:rPr>
              <a:t>cloace</a:t>
            </a:r>
            <a:r>
              <a:rPr lang="pl-PL" sz="2000" b="1" i="1" dirty="0">
                <a:solidFill>
                  <a:schemeClr val="bg1"/>
                </a:solidFill>
              </a:rPr>
              <a:t> </a:t>
            </a:r>
            <a:r>
              <a:rPr lang="pl-PL" sz="2000" b="1" dirty="0">
                <a:solidFill>
                  <a:schemeClr val="bg1"/>
                </a:solidFill>
              </a:rPr>
              <a:t>uzyskano istotne ograniczenie zgnilizny owoców brzoskwini powodowanej przez </a:t>
            </a:r>
            <a:r>
              <a:rPr lang="pl-PL" sz="2000" b="1" i="1" dirty="0" err="1">
                <a:solidFill>
                  <a:schemeClr val="bg1"/>
                </a:solidFill>
              </a:rPr>
              <a:t>Rhizopus</a:t>
            </a:r>
            <a:r>
              <a:rPr lang="pl-PL" sz="2000" b="1" i="1" dirty="0">
                <a:solidFill>
                  <a:schemeClr val="bg1"/>
                </a:solidFill>
              </a:rPr>
              <a:t> </a:t>
            </a:r>
            <a:r>
              <a:rPr lang="pl-PL" sz="2000" b="1" i="1" dirty="0" err="1">
                <a:solidFill>
                  <a:schemeClr val="bg1"/>
                </a:solidFill>
              </a:rPr>
              <a:t>stolonifer</a:t>
            </a:r>
            <a:r>
              <a:rPr lang="pl-PL" sz="2000" b="1" i="1" dirty="0">
                <a:solidFill>
                  <a:schemeClr val="bg1"/>
                </a:solidFill>
              </a:rPr>
              <a:t> </a:t>
            </a:r>
            <a:r>
              <a:rPr lang="pl-PL" sz="2000" b="1" dirty="0">
                <a:solidFill>
                  <a:schemeClr val="bg1"/>
                </a:solidFill>
              </a:rPr>
              <a:t>. Infekcja była całkowicie zahamowana na 70% owoców przez 5 dni po inokulacji.</a:t>
            </a:r>
          </a:p>
        </p:txBody>
      </p:sp>
    </p:spTree>
    <p:extLst>
      <p:ext uri="{BB962C8B-B14F-4D97-AF65-F5344CB8AC3E}">
        <p14:creationId xmlns:p14="http://schemas.microsoft.com/office/powerpoint/2010/main" val="3325425487"/>
      </p:ext>
    </p:extLst>
  </p:cSld>
  <p:clrMapOvr>
    <a:masterClrMapping/>
  </p:clrMapOvr>
</p:sld>
</file>

<file path=ppt/theme/theme1.xml><?xml version="1.0" encoding="utf-8"?>
<a:theme xmlns:a="http://schemas.openxmlformats.org/drawingml/2006/main" name="Wycinek">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kument" ma:contentTypeID="0x010100B4865FE6A2BB0D41BD550639028B4892" ma:contentTypeVersion="4" ma:contentTypeDescription="Utwórz nowy dokument." ma:contentTypeScope="" ma:versionID="12a3e1ee61b39551febca0ce369e62a2">
  <xsd:schema xmlns:xsd="http://www.w3.org/2001/XMLSchema" xmlns:xs="http://www.w3.org/2001/XMLSchema" xmlns:p="http://schemas.microsoft.com/office/2006/metadata/properties" xmlns:ns2="9b54b6bc-d050-4f62-93d0-d8d494cbc3d6" targetNamespace="http://schemas.microsoft.com/office/2006/metadata/properties" ma:root="true" ma:fieldsID="419063ad1ee9e4c6ce0f5f483f15fba6" ns2:_="">
    <xsd:import namespace="9b54b6bc-d050-4f62-93d0-d8d494cbc3d6"/>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b54b6bc-d050-4f62-93d0-d8d494cbc3d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 zawartości"/>
        <xsd:element ref="dc:title" minOccurs="0" maxOccurs="1" ma:index="4" ma:displayName="Tytuł"/>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437DAC3-7599-4FA5-B8C8-E759511D67A4}">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443781B8-5452-4D7C-B547-1BF6B21B5B55}">
  <ds:schemaRefs>
    <ds:schemaRef ds:uri="http://schemas.microsoft.com/sharepoint/v3/contenttype/forms"/>
  </ds:schemaRefs>
</ds:datastoreItem>
</file>

<file path=customXml/itemProps3.xml><?xml version="1.0" encoding="utf-8"?>
<ds:datastoreItem xmlns:ds="http://schemas.openxmlformats.org/officeDocument/2006/customXml" ds:itemID="{10356DB4-A541-4A42-B5CA-F15DED174EA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b54b6bc-d050-4f62-93d0-d8d494cbc3d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Slice</Template>
  <TotalTime>116</TotalTime>
  <Words>2837</Words>
  <Application>Microsoft Office PowerPoint</Application>
  <PresentationFormat>Panoramiczny</PresentationFormat>
  <Paragraphs>43</Paragraphs>
  <Slides>24</Slides>
  <Notes>0</Notes>
  <HiddenSlides>0</HiddenSlides>
  <MMClips>0</MMClips>
  <ScaleCrop>false</ScaleCrop>
  <HeadingPairs>
    <vt:vector size="6" baseType="variant">
      <vt:variant>
        <vt:lpstr>Używane czcionki</vt:lpstr>
      </vt:variant>
      <vt:variant>
        <vt:i4>5</vt:i4>
      </vt:variant>
      <vt:variant>
        <vt:lpstr>Motyw</vt:lpstr>
      </vt:variant>
      <vt:variant>
        <vt:i4>1</vt:i4>
      </vt:variant>
      <vt:variant>
        <vt:lpstr>Tytuły slajdów</vt:lpstr>
      </vt:variant>
      <vt:variant>
        <vt:i4>24</vt:i4>
      </vt:variant>
    </vt:vector>
  </HeadingPairs>
  <TitlesOfParts>
    <vt:vector size="30" baseType="lpstr">
      <vt:lpstr>BundesSerif Regular</vt:lpstr>
      <vt:lpstr>Calibri</vt:lpstr>
      <vt:lpstr>Century Gothic</vt:lpstr>
      <vt:lpstr>Times New Roman</vt:lpstr>
      <vt:lpstr>Wingdings 3</vt:lpstr>
      <vt:lpstr>Wycinek</vt:lpstr>
      <vt:lpstr> Bakterie jako czynnik biologicznej ochrony roślin przed chorobami</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Bakterie jako czynnik biologicznej ochrony roślin przed chorobami</dc:title>
  <dc:creator>Piotr Ponichtera</dc:creator>
  <cp:lastModifiedBy>Piotr Ponichtera</cp:lastModifiedBy>
  <cp:revision>13</cp:revision>
  <dcterms:created xsi:type="dcterms:W3CDTF">2025-03-12T09:00:03Z</dcterms:created>
  <dcterms:modified xsi:type="dcterms:W3CDTF">2025-07-04T07:53:47Z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0x010100B4865FE6A2BB0D41BD550639028B4892</vt:lpwstr>
  </property>
</Properties>
</file>