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notesMasterIdLst>
    <p:notesMasterId r:id="rId47"/>
  </p:notesMasterIdLst>
  <p:sldIdLst>
    <p:sldId id="256" r:id="rId5"/>
    <p:sldId id="264" r:id="rId6"/>
    <p:sldId id="265" r:id="rId7"/>
    <p:sldId id="266" r:id="rId8"/>
    <p:sldId id="267" r:id="rId9"/>
    <p:sldId id="257" r:id="rId10"/>
    <p:sldId id="270" r:id="rId11"/>
    <p:sldId id="268" r:id="rId12"/>
    <p:sldId id="25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59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60" r:id="rId31"/>
    <p:sldId id="295" r:id="rId32"/>
    <p:sldId id="286" r:id="rId33"/>
    <p:sldId id="287" r:id="rId34"/>
    <p:sldId id="288" r:id="rId35"/>
    <p:sldId id="289" r:id="rId36"/>
    <p:sldId id="290" r:id="rId37"/>
    <p:sldId id="292" r:id="rId38"/>
    <p:sldId id="293" r:id="rId39"/>
    <p:sldId id="294" r:id="rId40"/>
    <p:sldId id="291" r:id="rId41"/>
    <p:sldId id="261" r:id="rId42"/>
    <p:sldId id="262" r:id="rId43"/>
    <p:sldId id="296" r:id="rId44"/>
    <p:sldId id="263" r:id="rId45"/>
    <p:sldId id="297" r:id="rId46"/>
  </p:sldIdLst>
  <p:sldSz cx="14630400" cy="8229600"/>
  <p:notesSz cx="8229600" cy="14630400"/>
  <p:embeddedFontLst>
    <p:embeddedFont>
      <p:font typeface="Barlow" panose="020B0604020202020204" charset="-18"/>
      <p:regular r:id="rId48"/>
      <p:bold r:id="rId49"/>
      <p:italic r:id="rId50"/>
      <p:boldItalic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</p:embeddedFont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3" d="100"/>
          <a:sy n="63" d="100"/>
        </p:scale>
        <p:origin x="32" y="1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font" Target="fonts/font6.fntdata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1.fntdata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font" Target="fonts/font4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2.fntdata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9477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A081B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50437" y="2389703"/>
            <a:ext cx="7733698" cy="205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720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Gospodarka o obiegu zamkniętym: Szanse dla rolnictwa i leśnictwa</a:t>
            </a:r>
            <a:endParaRPr lang="en-US" sz="7200" dirty="0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67F7A8DF-3B77-4DC0-99C7-437231B39918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4CF1B84-DBEE-4B82-9A2F-D0CC1154758E}"/>
              </a:ext>
            </a:extLst>
          </p:cNvPr>
          <p:cNvSpPr/>
          <p:nvPr/>
        </p:nvSpPr>
        <p:spPr>
          <a:xfrm>
            <a:off x="1452880" y="446316"/>
            <a:ext cx="1184656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1F6EE9B-0005-4116-BEE7-24F372C5DDD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338" y="6959918"/>
            <a:ext cx="8950960" cy="1269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D04A7-0242-7F26-33C4-9F9B05926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6BBA42B1-BCEC-736A-B899-699CAEF85447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3289FA7C-2D65-0BB8-61A2-D819AA92AFF0}"/>
              </a:ext>
            </a:extLst>
          </p:cNvPr>
          <p:cNvSpPr txBox="1"/>
          <p:nvPr/>
        </p:nvSpPr>
        <p:spPr>
          <a:xfrm>
            <a:off x="1836605" y="1350123"/>
            <a:ext cx="11792197" cy="525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590" marR="695325">
              <a:lnSpc>
                <a:spcPct val="110600"/>
              </a:lnSpc>
              <a:spcBef>
                <a:spcPts val="95"/>
              </a:spcBef>
            </a:pPr>
            <a:r>
              <a:rPr lang="pl-PL" sz="2800" b="1" dirty="0">
                <a:solidFill>
                  <a:srgbClr val="EEE959"/>
                </a:solidFill>
                <a:cs typeface="Arimo"/>
              </a:rPr>
              <a:t>Gospodarka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o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obiegu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zamkni</a:t>
            </a:r>
            <a:r>
              <a:rPr lang="pl-PL" sz="2800" b="1" dirty="0">
                <a:solidFill>
                  <a:srgbClr val="EEE959"/>
                </a:solidFill>
                <a:cs typeface="Liberation Sans"/>
              </a:rPr>
              <a:t>ę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tym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w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kontek</a:t>
            </a:r>
            <a:r>
              <a:rPr lang="pl-PL" sz="2800" b="1" dirty="0">
                <a:solidFill>
                  <a:srgbClr val="EEE959"/>
                </a:solidFill>
                <a:cs typeface="Liberation Sans"/>
              </a:rPr>
              <a:t>ś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cie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dzia</a:t>
            </a:r>
            <a:r>
              <a:rPr lang="pl-PL" sz="2800" b="1" spc="-10" dirty="0">
                <a:solidFill>
                  <a:srgbClr val="EEE959"/>
                </a:solidFill>
                <a:cs typeface="Liberation Sans"/>
              </a:rPr>
              <a:t>ł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a</a:t>
            </a:r>
            <a:r>
              <a:rPr lang="pl-PL" sz="2800" b="1" spc="-10" dirty="0">
                <a:solidFill>
                  <a:srgbClr val="EEE959"/>
                </a:solidFill>
                <a:cs typeface="Liberation Sans"/>
              </a:rPr>
              <a:t>ń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Unii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Europejskiej</a:t>
            </a:r>
            <a:endParaRPr lang="pl-PL" sz="2800" dirty="0">
              <a:cs typeface="Arimo"/>
            </a:endParaRPr>
          </a:p>
          <a:p>
            <a:pPr marL="12700" marR="5080">
              <a:lnSpc>
                <a:spcPct val="158500"/>
              </a:lnSpc>
              <a:spcBef>
                <a:spcPts val="112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Polityka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ada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zwrot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ecze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stwa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stron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wykorzystania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zosta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okre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lone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strategii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2020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rzecz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inteligentnego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rozwoju.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Strategia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okre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ogólne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ramy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skupiaj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inicjatywy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promowanie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korzystania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Europie.</a:t>
            </a:r>
            <a:endParaRPr lang="pl-PL" sz="2400" dirty="0">
              <a:cs typeface="Arimo"/>
            </a:endParaRPr>
          </a:p>
          <a:p>
            <a:pPr>
              <a:lnSpc>
                <a:spcPct val="100000"/>
              </a:lnSpc>
              <a:spcBef>
                <a:spcPts val="975"/>
              </a:spcBef>
            </a:pPr>
            <a:endParaRPr lang="pl-PL" sz="2400" dirty="0">
              <a:cs typeface="Arimo"/>
            </a:endParaRPr>
          </a:p>
          <a:p>
            <a:pPr marL="12700" marR="79375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Rozwój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jednym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realizacji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planu,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przekszta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konkurencyjn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korzystaj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z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gdzie</a:t>
            </a:r>
            <a:r>
              <a:rPr lang="pl-PL" sz="2400" spc="40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nieodnawialnych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zmniejszona.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091208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8A4C39-1599-A266-6AA7-76BDAAE9B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3FA1874A-449C-0926-D64E-CD77FCD70B5E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3" name="object 7">
            <a:extLst>
              <a:ext uri="{FF2B5EF4-FFF2-40B4-BE49-F238E27FC236}">
                <a16:creationId xmlns:a16="http://schemas.microsoft.com/office/drawing/2014/main" id="{07E3FA72-2650-5703-6355-FBD55D87169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47337" y="1056732"/>
            <a:ext cx="10535726" cy="6151590"/>
          </a:xfrm>
          <a:prstGeom prst="rect">
            <a:avLst/>
          </a:prstGeom>
        </p:spPr>
      </p:pic>
      <p:sp>
        <p:nvSpPr>
          <p:cNvPr id="5" name="object 8">
            <a:extLst>
              <a:ext uri="{FF2B5EF4-FFF2-40B4-BE49-F238E27FC236}">
                <a16:creationId xmlns:a16="http://schemas.microsoft.com/office/drawing/2014/main" id="{B1F7D5B6-2027-5F26-5673-9E3C59CD197F}"/>
              </a:ext>
            </a:extLst>
          </p:cNvPr>
          <p:cNvSpPr txBox="1"/>
          <p:nvPr/>
        </p:nvSpPr>
        <p:spPr>
          <a:xfrm>
            <a:off x="2327326" y="283016"/>
            <a:ext cx="7541069" cy="44755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800" dirty="0">
                <a:solidFill>
                  <a:srgbClr val="FFFFFF"/>
                </a:solidFill>
                <a:cs typeface="Arimo"/>
              </a:rPr>
              <a:t>Model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Strategii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Europa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spc="-20" dirty="0">
                <a:solidFill>
                  <a:srgbClr val="FFFFFF"/>
                </a:solidFill>
                <a:cs typeface="Arimo"/>
              </a:rPr>
              <a:t>2020</a:t>
            </a:r>
            <a:endParaRPr sz="2800" dirty="0">
              <a:cs typeface="Arimo"/>
            </a:endParaRPr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id="{5A07AD82-B20D-3846-49FB-3DD9B42FD33C}"/>
              </a:ext>
            </a:extLst>
          </p:cNvPr>
          <p:cNvSpPr txBox="1"/>
          <p:nvPr/>
        </p:nvSpPr>
        <p:spPr>
          <a:xfrm>
            <a:off x="2327326" y="7424091"/>
            <a:ext cx="4587496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sz="2400" dirty="0">
                <a:solidFill>
                  <a:srgbClr val="FFFFFF"/>
                </a:solidFill>
                <a:cs typeface="Arimo"/>
              </a:rPr>
              <a:t>ród</a:t>
            </a:r>
            <a:r>
              <a:rPr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sz="2400" dirty="0">
                <a:solidFill>
                  <a:srgbClr val="FFFFFF"/>
                </a:solidFill>
                <a:cs typeface="Arimo"/>
              </a:rPr>
              <a:t>o:</a:t>
            </a:r>
            <a:r>
              <a:rPr sz="2400" spc="60" dirty="0">
                <a:solidFill>
                  <a:srgbClr val="FFFFFF"/>
                </a:solidFill>
                <a:cs typeface="Arimo"/>
              </a:rPr>
              <a:t> </a:t>
            </a:r>
            <a:r>
              <a:rPr sz="2400" dirty="0">
                <a:solidFill>
                  <a:srgbClr val="FFFFFF"/>
                </a:solidFill>
                <a:cs typeface="Arimo"/>
              </a:rPr>
              <a:t>Komisja</a:t>
            </a:r>
            <a:r>
              <a:rPr sz="2400" spc="60" dirty="0">
                <a:solidFill>
                  <a:srgbClr val="FFFFFF"/>
                </a:solidFill>
                <a:cs typeface="Arimo"/>
              </a:rPr>
              <a:t> </a:t>
            </a:r>
            <a:r>
              <a:rPr sz="2400" spc="-10" dirty="0">
                <a:solidFill>
                  <a:srgbClr val="FFFFFF"/>
                </a:solidFill>
                <a:cs typeface="Arimo"/>
              </a:rPr>
              <a:t>Europejska</a:t>
            </a:r>
            <a:endParaRPr sz="240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4058150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C6B38A-C5E0-3332-9F6F-1AC16A4AA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E5AB871B-660D-2A17-779B-3273E41AE132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BEAF6B8-523E-7D01-C0AE-169A6382588E}"/>
              </a:ext>
            </a:extLst>
          </p:cNvPr>
          <p:cNvSpPr txBox="1"/>
          <p:nvPr/>
        </p:nvSpPr>
        <p:spPr>
          <a:xfrm>
            <a:off x="1735297" y="1040667"/>
            <a:ext cx="11159806" cy="5809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0640" marR="5080">
              <a:lnSpc>
                <a:spcPct val="158500"/>
              </a:lnSpc>
              <a:spcBef>
                <a:spcPts val="9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atwienia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Komisja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Europejska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zgromadzi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szereg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istniej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polityk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narz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"Pakiet"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obejmuje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cuch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warto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wniosków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legislacyjnych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sprawie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recyklingu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przegl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rozporz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sprawie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nawozów.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Wszystko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przyczynia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spc="-25" dirty="0">
                <a:solidFill>
                  <a:srgbClr val="FFFFFF"/>
                </a:solidFill>
                <a:cs typeface="Liberation Sans"/>
              </a:rPr>
              <a:t>ę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realizacji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szerszych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celów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strategicznych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ramach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strategii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2020.</a:t>
            </a:r>
            <a:endParaRPr lang="pl-PL" sz="2400" dirty="0">
              <a:cs typeface="Arimo"/>
            </a:endParaRPr>
          </a:p>
          <a:p>
            <a:pPr>
              <a:lnSpc>
                <a:spcPct val="100000"/>
              </a:lnSpc>
              <a:spcBef>
                <a:spcPts val="975"/>
              </a:spcBef>
            </a:pPr>
            <a:endParaRPr lang="pl-PL" sz="2400" dirty="0">
              <a:cs typeface="Arimo"/>
            </a:endParaRPr>
          </a:p>
          <a:p>
            <a:pPr marL="40640" marR="127000">
              <a:lnSpc>
                <a:spcPct val="158500"/>
              </a:lnSpc>
              <a:spcBef>
                <a:spcPts val="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rolnictwa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nictwa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istnieje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szereg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polityk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narz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UE,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zapewniaj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wsparcie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dziedzinie.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np.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rodki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narz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dostarczone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przez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Wspóln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Polityk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programy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rozwoju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obszarów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wiejskich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EIP­AGRI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,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równie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wsparcie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przewidziane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ramach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programu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Horyzont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2020.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6663328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5C1BE-5894-2CA4-D415-0DD26F0F2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817C6715-A142-A808-14F7-19969CA0DA93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CA882FC8-27E5-1C6A-FA7A-B5F3B4CC5DD1}"/>
              </a:ext>
            </a:extLst>
          </p:cNvPr>
          <p:cNvSpPr txBox="1"/>
          <p:nvPr/>
        </p:nvSpPr>
        <p:spPr>
          <a:xfrm>
            <a:off x="469075" y="579281"/>
            <a:ext cx="13692249" cy="7071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pl-PL" sz="2800" b="1" dirty="0">
                <a:solidFill>
                  <a:srgbClr val="EEE959"/>
                </a:solidFill>
                <a:cs typeface="Arimo"/>
              </a:rPr>
              <a:t>Dlaczego</a:t>
            </a:r>
            <a:r>
              <a:rPr lang="pl-PL" sz="2800" b="1" spc="-3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“gospodarka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o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obiegu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zamkni</a:t>
            </a:r>
            <a:r>
              <a:rPr lang="pl-PL" sz="2800" b="1" spc="-10" dirty="0">
                <a:solidFill>
                  <a:srgbClr val="EEE959"/>
                </a:solidFill>
                <a:cs typeface="Liberation Sans"/>
              </a:rPr>
              <a:t>ę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tym”?</a:t>
            </a:r>
            <a:endParaRPr lang="pl-PL" sz="2800" dirty="0">
              <a:cs typeface="Arimo"/>
            </a:endParaRPr>
          </a:p>
          <a:p>
            <a:pPr marL="40640" marR="5080">
              <a:lnSpc>
                <a:spcPct val="158500"/>
              </a:lnSpc>
              <a:spcBef>
                <a:spcPts val="1870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Europejska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obecnie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mierze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oparta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"liniowym".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Wykorzystujemy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wytworzenia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produktu,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potem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ywamy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ko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cu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pozby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Gdy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potrzebujemy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produktu,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rozpoczynamy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proces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nowa.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Powoduje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korzystamy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wytwarzamy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sposób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liniowy.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Kontynuacja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popytu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wytwarzane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sposób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przyczynia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bezpo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redniego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ograniczania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nieodnawialnych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zasobów.</a:t>
            </a:r>
            <a:endParaRPr lang="pl-PL" sz="2400" dirty="0">
              <a:cs typeface="Arimo"/>
            </a:endParaRPr>
          </a:p>
          <a:p>
            <a:pPr>
              <a:lnSpc>
                <a:spcPct val="100000"/>
              </a:lnSpc>
              <a:spcBef>
                <a:spcPts val="980"/>
              </a:spcBef>
            </a:pPr>
            <a:endParaRPr lang="pl-PL" sz="2400" dirty="0">
              <a:cs typeface="Arimo"/>
            </a:endParaRPr>
          </a:p>
          <a:p>
            <a:pPr marL="40640" marR="36830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Spo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ecze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stwo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polega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liniowym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dziesi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cioleci,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zaspokajanie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potrzeb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ecze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stwa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odbywa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zasobów.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ostatnich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czasach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zapotrzebowanie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bio­produkty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wzrasta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ciowo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zmiany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wzorców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konsumpcji.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Jest</a:t>
            </a:r>
            <a:endParaRPr lang="pl-PL" sz="2400" dirty="0">
              <a:cs typeface="Arimo"/>
            </a:endParaRPr>
          </a:p>
          <a:p>
            <a:pPr marL="40640" marR="955675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równie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proaktywnych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rozwoju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bio­gospodarki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dekarbonizacji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systemu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energetycznego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rozwój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produkcji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energii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róde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odnawialnych.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3136067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8A78B-C56E-44EE-2491-C229D3943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E40FEB4B-B0B4-20B9-16A4-6A665E294200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C85CA2D-8C9A-DF86-C739-F6A46C6F8007}"/>
              </a:ext>
            </a:extLst>
          </p:cNvPr>
          <p:cNvSpPr txBox="1"/>
          <p:nvPr/>
        </p:nvSpPr>
        <p:spPr>
          <a:xfrm>
            <a:off x="382979" y="523076"/>
            <a:ext cx="13864441" cy="6983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165" marR="41910">
              <a:lnSpc>
                <a:spcPct val="158500"/>
              </a:lnSpc>
              <a:spcBef>
                <a:spcPts val="9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Sektor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rolnictwa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nictwa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stosunkowo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tkowy,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gdy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znacznym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stopniu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uzale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niony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cykli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naturalnych.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takie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woda,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gleba,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sk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adniki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ywcze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norodno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biologiczna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stanowi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podstaw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funkcjonowania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ekosystemów.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Poniewa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zapotrzebowanie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gospodarce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liniowo,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ryzykujemy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nadmiernie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wykorzystywanie,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zahamowanie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podstawowych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sektorów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-10" dirty="0"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przysz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ograniczenie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generuj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spo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ecze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stwa.</a:t>
            </a:r>
            <a:endParaRPr lang="pl-PL" sz="2400" dirty="0">
              <a:cs typeface="Arimo"/>
            </a:endParaRPr>
          </a:p>
          <a:p>
            <a:pPr>
              <a:lnSpc>
                <a:spcPct val="100000"/>
              </a:lnSpc>
              <a:spcBef>
                <a:spcPts val="975"/>
              </a:spcBef>
            </a:pPr>
            <a:endParaRPr lang="pl-PL" sz="2400" dirty="0">
              <a:cs typeface="Arimo"/>
            </a:endParaRPr>
          </a:p>
          <a:p>
            <a:pPr marL="50165" marR="6985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Dlatego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niezb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przestawienie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zasobów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ponowne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ytkowanie,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stanowi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podstaw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koncepcji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obiegu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sprawi,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przedsi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biorstwa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stan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wydajne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ekonomicznie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szej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perspektywie,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zmniejszaj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ryzyko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ze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zmieniaj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cymi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warunkami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zewn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trznymi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cenami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surowców,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jednocze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nie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presj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otwarcie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strumieni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przychodów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innowacje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wspó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prac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sektorami.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4049834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B2FA2-0137-B2A1-5286-D4E4F7804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58610676-07C3-6556-D752-BC7667A2FE6B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07A3E416-39E9-7D7B-1587-4F3DB34759E3}"/>
              </a:ext>
            </a:extLst>
          </p:cNvPr>
          <p:cNvSpPr txBox="1"/>
          <p:nvPr/>
        </p:nvSpPr>
        <p:spPr>
          <a:xfrm>
            <a:off x="1122217" y="808154"/>
            <a:ext cx="12385965" cy="6968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lang="pl-PL" sz="2800" b="1" dirty="0">
                <a:solidFill>
                  <a:srgbClr val="EEE959"/>
                </a:solidFill>
                <a:cs typeface="Arimo"/>
              </a:rPr>
              <a:t>Plan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dzia</a:t>
            </a:r>
            <a:r>
              <a:rPr lang="pl-PL" sz="2800" b="1" dirty="0">
                <a:solidFill>
                  <a:srgbClr val="EEE959"/>
                </a:solidFill>
                <a:cs typeface="Liberation Sans"/>
              </a:rPr>
              <a:t>ł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ania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UE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na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rzecz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gospodarki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o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obiegu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zamkni</a:t>
            </a:r>
            <a:r>
              <a:rPr lang="pl-PL" sz="2800" b="1" spc="-10" dirty="0">
                <a:solidFill>
                  <a:srgbClr val="EEE959"/>
                </a:solidFill>
                <a:cs typeface="Liberation Sans"/>
              </a:rPr>
              <a:t>ę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tym</a:t>
            </a:r>
            <a:endParaRPr lang="pl-PL" sz="2800" dirty="0">
              <a:cs typeface="Arimo"/>
            </a:endParaRPr>
          </a:p>
          <a:p>
            <a:pPr marL="50165" marR="5080">
              <a:lnSpc>
                <a:spcPct val="158500"/>
              </a:lnSpc>
              <a:spcBef>
                <a:spcPts val="670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Pakiet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ramach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koncepcji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daje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wyra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ź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ny</a:t>
            </a:r>
            <a:r>
              <a:rPr lang="pl-PL" sz="2400" spc="500" dirty="0">
                <a:solidFill>
                  <a:srgbClr val="FFFFFF"/>
                </a:solidFill>
                <a:cs typeface="Arimo"/>
              </a:rPr>
              <a:t> 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sygna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podmiotów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gospodarczych,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prowadzi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zmierzaj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przekszta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unijnej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otwieraj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drog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liwo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biznesowych</a:t>
            </a:r>
            <a:r>
              <a:rPr lang="pl-PL" sz="2400" spc="50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kszaniu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konkurencyjno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Szeroko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zakrojone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zmianie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pe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nego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cyklu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wykracza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dotychczasowe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skie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oparte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na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cowym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przetwarzaniu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podkre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wyra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ambicje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Komisji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przekszta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UE.</a:t>
            </a:r>
          </a:p>
          <a:p>
            <a:pPr marL="50165" marR="5080">
              <a:lnSpc>
                <a:spcPct val="158500"/>
              </a:lnSpc>
              <a:spcBef>
                <a:spcPts val="670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Celem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propagowanie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innowacyjnych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wydajnych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sposobów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konsumpcji.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potencja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stworzy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wiele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miejsc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pracy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Europie,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zachowuj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ograniczone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dzi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zmniejszeniu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wp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rodowisko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odpadowych.</a:t>
            </a:r>
            <a:endParaRPr lang="pl-PL" sz="2400" dirty="0">
              <a:cs typeface="Arimo"/>
            </a:endParaRPr>
          </a:p>
          <a:p>
            <a:pPr marL="50165" marR="5080">
              <a:lnSpc>
                <a:spcPct val="158500"/>
              </a:lnSpc>
              <a:spcBef>
                <a:spcPts val="670"/>
              </a:spcBef>
            </a:pPr>
            <a:endParaRPr lang="pl-PL" sz="1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4626954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4E51A-DDC0-A0A7-824B-0DFBBE91A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3A52B313-6BC8-5C24-3641-7B3C8A57529C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234B0CD9-F93E-F14E-BEE7-02F2D818A502}"/>
              </a:ext>
            </a:extLst>
          </p:cNvPr>
          <p:cNvSpPr txBox="1"/>
          <p:nvPr/>
        </p:nvSpPr>
        <p:spPr>
          <a:xfrm>
            <a:off x="522514" y="341799"/>
            <a:ext cx="13585372" cy="718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601345">
              <a:lnSpc>
                <a:spcPct val="158500"/>
              </a:lnSpc>
              <a:spcBef>
                <a:spcPts val="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Szereg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przeprowadzany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lub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przeprowadzany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przysz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ramach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mandatu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obecnej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Komisji,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obejmuj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m.in.:</a:t>
            </a:r>
          </a:p>
          <a:p>
            <a:pPr marL="12700" marR="601345">
              <a:lnSpc>
                <a:spcPct val="158500"/>
              </a:lnSpc>
              <a:spcBef>
                <a:spcPts val="5"/>
              </a:spcBef>
            </a:pPr>
            <a:endParaRPr lang="pl-PL" sz="2400" dirty="0">
              <a:cs typeface="Arimo"/>
            </a:endParaRPr>
          </a:p>
          <a:p>
            <a:pPr marL="12700" marR="461645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000" dirty="0">
                <a:solidFill>
                  <a:srgbClr val="FFFFFF"/>
                </a:solidFill>
                <a:cs typeface="Arimo"/>
              </a:rPr>
              <a:t>Finansowanie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kwocie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ponad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650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mln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€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ramach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Horyzontu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2020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5,5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mld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€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50" dirty="0">
                <a:solidFill>
                  <a:srgbClr val="FFFFFF"/>
                </a:solidFill>
                <a:cs typeface="Arimo"/>
              </a:rPr>
              <a:t>w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ramach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funduszy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strukturalnych;</a:t>
            </a:r>
            <a:endParaRPr lang="pl-PL" sz="2000" dirty="0">
              <a:cs typeface="Arimo"/>
            </a:endParaRPr>
          </a:p>
          <a:p>
            <a:pPr marL="12700" marR="312420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0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ania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maj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ce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celu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zmniejszenie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ilo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spo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ywczych,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by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osi</a:t>
            </a:r>
            <a:r>
              <a:rPr lang="pl-PL" sz="2000" spc="-1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gn</a:t>
            </a:r>
            <a:r>
              <a:rPr lang="pl-PL" sz="2000" spc="-10" dirty="0">
                <a:solidFill>
                  <a:srgbClr val="FFFFFF"/>
                </a:solidFill>
                <a:cs typeface="Liberation Sans"/>
              </a:rPr>
              <a:t>ąć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globalny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cel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onego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rozwoju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okre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laj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cy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m.in.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zmniejszenie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po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ow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0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ilo</a:t>
            </a:r>
            <a:r>
              <a:rPr lang="pl-PL" sz="20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ci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spo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ywczych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2030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25" dirty="0">
                <a:solidFill>
                  <a:srgbClr val="FFFFFF"/>
                </a:solidFill>
                <a:cs typeface="Arimo"/>
              </a:rPr>
              <a:t>r;</a:t>
            </a:r>
            <a:endParaRPr lang="pl-PL" sz="2000" dirty="0">
              <a:cs typeface="Arimo"/>
            </a:endParaRPr>
          </a:p>
          <a:p>
            <a:pPr marL="12700" marR="433705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000" dirty="0">
                <a:solidFill>
                  <a:srgbClr val="FFFFFF"/>
                </a:solidFill>
                <a:cs typeface="Arimo"/>
              </a:rPr>
              <a:t>Opracowanie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standardów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jako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ciowych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surowców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wtórnych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ramach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jednolitego rynku;</a:t>
            </a:r>
            <a:endParaRPr lang="pl-PL" sz="2000" dirty="0">
              <a:cs typeface="Arimo"/>
            </a:endParaRPr>
          </a:p>
          <a:p>
            <a:pPr marL="12700" marR="657860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0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ania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planie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prac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dotycz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cych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'</a:t>
            </a:r>
            <a:r>
              <a:rPr lang="pl-PL" sz="2000" dirty="0" err="1">
                <a:solidFill>
                  <a:srgbClr val="FFFFFF"/>
                </a:solidFill>
                <a:cs typeface="Arimo"/>
              </a:rPr>
              <a:t>Ekoprojektu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'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lata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2015­2017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20" dirty="0">
                <a:solidFill>
                  <a:srgbClr val="FFFFFF"/>
                </a:solidFill>
                <a:cs typeface="Arimo"/>
              </a:rPr>
              <a:t>celu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promowania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liwo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0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naprawy,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trwa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0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recyklingu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produktów,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dodatkowo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poprawy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efektywno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energetycznej;</a:t>
            </a:r>
            <a:endParaRPr lang="pl-PL" sz="2000" dirty="0">
              <a:cs typeface="Arimo"/>
            </a:endParaRPr>
          </a:p>
          <a:p>
            <a:pPr marL="12700" marR="116839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000" dirty="0">
                <a:solidFill>
                  <a:srgbClr val="FFFFFF"/>
                </a:solidFill>
                <a:cs typeface="Arimo"/>
              </a:rPr>
              <a:t>Zmiany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rozporz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dzeniach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dotycz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cych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nawozów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celu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zdefiniowania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zasad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obrotem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nawozami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organicznymi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nawozami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opartymi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substancjach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odpadowych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25" dirty="0">
                <a:solidFill>
                  <a:srgbClr val="FFFFFF"/>
                </a:solidFill>
                <a:cs typeface="Arimo"/>
              </a:rPr>
              <a:t>na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jednolitym</a:t>
            </a:r>
            <a:r>
              <a:rPr lang="pl-PL" sz="20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rynku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wspieranie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roli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 err="1">
                <a:solidFill>
                  <a:srgbClr val="FFFFFF"/>
                </a:solidFill>
                <a:cs typeface="Arimo"/>
              </a:rPr>
              <a:t>bio­sk</a:t>
            </a:r>
            <a:r>
              <a:rPr lang="pl-PL" sz="2000" dirty="0" err="1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000" dirty="0" err="1">
                <a:solidFill>
                  <a:srgbClr val="FFFFFF"/>
                </a:solidFill>
                <a:cs typeface="Arimo"/>
              </a:rPr>
              <a:t>adników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000" spc="-1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ywczych;</a:t>
            </a:r>
            <a:endParaRPr lang="pl-PL" sz="2000" dirty="0">
              <a:cs typeface="Arimo"/>
            </a:endParaRPr>
          </a:p>
          <a:p>
            <a:pPr marL="12700" marR="350520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000" dirty="0">
                <a:solidFill>
                  <a:srgbClr val="FFFFFF"/>
                </a:solidFill>
                <a:cs typeface="Arimo"/>
              </a:rPr>
              <a:t>Strategia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dotycz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ca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rozwi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zywania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problemów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zanych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recyklingiem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plastiku,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biodegradacji,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utylizacji</a:t>
            </a:r>
            <a:r>
              <a:rPr lang="pl-PL" sz="20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niebezpiecznych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substancji.</a:t>
            </a:r>
            <a:endParaRPr lang="pl-PL" sz="2000" dirty="0">
              <a:cs typeface="Arimo"/>
            </a:endParaRPr>
          </a:p>
          <a:p>
            <a:pPr marL="12700" marR="788035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000" dirty="0">
                <a:solidFill>
                  <a:srgbClr val="FFFFFF"/>
                </a:solidFill>
                <a:cs typeface="Arimo"/>
              </a:rPr>
              <a:t>Szereg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0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0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sprawie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ponownego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wody,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0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0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zakresie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ponownego</a:t>
            </a:r>
            <a:r>
              <a:rPr lang="pl-PL" sz="20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0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0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000" spc="-10" dirty="0">
                <a:solidFill>
                  <a:srgbClr val="FFFFFF"/>
                </a:solidFill>
                <a:cs typeface="Arimo"/>
              </a:rPr>
              <a:t>cieków.</a:t>
            </a:r>
            <a:endParaRPr lang="pl-PL" sz="20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4040221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692110"/>
            <a:ext cx="7415927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Korzyści z Gospodarki o Obiegu Zamkniętym</a:t>
            </a:r>
            <a:endParaRPr lang="en-US" sz="4300" dirty="0"/>
          </a:p>
        </p:txBody>
      </p:sp>
      <p:sp>
        <p:nvSpPr>
          <p:cNvPr id="4" name="Shape 1"/>
          <p:cNvSpPr/>
          <p:nvPr/>
        </p:nvSpPr>
        <p:spPr>
          <a:xfrm>
            <a:off x="864037" y="2433995"/>
            <a:ext cx="3584615" cy="3020854"/>
          </a:xfrm>
          <a:prstGeom prst="roundRect">
            <a:avLst>
              <a:gd name="adj" fmla="val 12259"/>
            </a:avLst>
          </a:prstGeom>
          <a:solidFill>
            <a:srgbClr val="0A081B"/>
          </a:solidFill>
          <a:ln w="30480">
            <a:solidFill>
              <a:srgbClr val="16FFBB"/>
            </a:solidFill>
            <a:prstDash val="solid"/>
          </a:ln>
        </p:spPr>
        <p:txBody>
          <a:bodyPr/>
          <a:lstStyle/>
          <a:p>
            <a:endParaRPr lang="pl-PL"/>
          </a:p>
        </p:txBody>
      </p:sp>
      <p:sp>
        <p:nvSpPr>
          <p:cNvPr id="5" name="Text 2"/>
          <p:cNvSpPr/>
          <p:nvPr/>
        </p:nvSpPr>
        <p:spPr>
          <a:xfrm>
            <a:off x="1141333" y="2711291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Wzrost gospodarczy</a:t>
            </a:r>
            <a:endParaRPr lang="en-US" sz="2150" dirty="0"/>
          </a:p>
        </p:txBody>
      </p:sp>
      <p:sp>
        <p:nvSpPr>
          <p:cNvPr id="6" name="Text 3"/>
          <p:cNvSpPr/>
          <p:nvPr/>
        </p:nvSpPr>
        <p:spPr>
          <a:xfrm>
            <a:off x="1141333" y="3202305"/>
            <a:ext cx="3030022" cy="1580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Nowe możliwości biznesowe, rozwój innowacji i tworzenie nowych miejsc pracy.</a:t>
            </a:r>
            <a:endParaRPr lang="en-US" sz="1900" dirty="0"/>
          </a:p>
        </p:txBody>
      </p:sp>
      <p:sp>
        <p:nvSpPr>
          <p:cNvPr id="7" name="Shape 4"/>
          <p:cNvSpPr/>
          <p:nvPr/>
        </p:nvSpPr>
        <p:spPr>
          <a:xfrm>
            <a:off x="4695468" y="2433995"/>
            <a:ext cx="3584615" cy="3020854"/>
          </a:xfrm>
          <a:prstGeom prst="roundRect">
            <a:avLst>
              <a:gd name="adj" fmla="val 12259"/>
            </a:avLst>
          </a:prstGeom>
          <a:solidFill>
            <a:srgbClr val="0A081B"/>
          </a:solidFill>
          <a:ln w="30480">
            <a:solidFill>
              <a:srgbClr val="29DDDA"/>
            </a:solidFill>
            <a:prstDash val="solid"/>
          </a:ln>
        </p:spPr>
        <p:txBody>
          <a:bodyPr/>
          <a:lstStyle/>
          <a:p>
            <a:endParaRPr lang="pl-PL"/>
          </a:p>
        </p:txBody>
      </p:sp>
      <p:sp>
        <p:nvSpPr>
          <p:cNvPr id="8" name="Text 5"/>
          <p:cNvSpPr/>
          <p:nvPr/>
        </p:nvSpPr>
        <p:spPr>
          <a:xfrm>
            <a:off x="4972764" y="2711291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Ochrona środowiska</a:t>
            </a:r>
            <a:endParaRPr lang="en-US" sz="2150" dirty="0"/>
          </a:p>
        </p:txBody>
      </p:sp>
      <p:sp>
        <p:nvSpPr>
          <p:cNvPr id="9" name="Text 6"/>
          <p:cNvSpPr/>
          <p:nvPr/>
        </p:nvSpPr>
        <p:spPr>
          <a:xfrm>
            <a:off x="4972764" y="3202305"/>
            <a:ext cx="3030022" cy="19752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Zmniejszenie zużycia surowców, ograniczenie emisji gazów cieplarnianych i ochrona zasobów naturalnych.</a:t>
            </a:r>
            <a:endParaRPr lang="en-US" sz="1900" dirty="0"/>
          </a:p>
        </p:txBody>
      </p:sp>
      <p:sp>
        <p:nvSpPr>
          <p:cNvPr id="10" name="Shape 7"/>
          <p:cNvSpPr/>
          <p:nvPr/>
        </p:nvSpPr>
        <p:spPr>
          <a:xfrm>
            <a:off x="864037" y="5701665"/>
            <a:ext cx="7415927" cy="1835706"/>
          </a:xfrm>
          <a:prstGeom prst="roundRect">
            <a:avLst>
              <a:gd name="adj" fmla="val 20174"/>
            </a:avLst>
          </a:prstGeom>
          <a:solidFill>
            <a:srgbClr val="0A081B"/>
          </a:solidFill>
          <a:ln w="30480">
            <a:solidFill>
              <a:srgbClr val="37A7E7"/>
            </a:solidFill>
            <a:prstDash val="solid"/>
          </a:ln>
        </p:spPr>
        <p:txBody>
          <a:bodyPr/>
          <a:lstStyle/>
          <a:p>
            <a:endParaRPr lang="pl-PL"/>
          </a:p>
        </p:txBody>
      </p:sp>
      <p:sp>
        <p:nvSpPr>
          <p:cNvPr id="11" name="Text 8"/>
          <p:cNvSpPr/>
          <p:nvPr/>
        </p:nvSpPr>
        <p:spPr>
          <a:xfrm>
            <a:off x="1141333" y="5978962"/>
            <a:ext cx="3836075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Zwiększona konkurencyjność</a:t>
            </a:r>
            <a:endParaRPr lang="en-US" sz="2150" dirty="0"/>
          </a:p>
        </p:txBody>
      </p:sp>
      <p:sp>
        <p:nvSpPr>
          <p:cNvPr id="12" name="Text 9"/>
          <p:cNvSpPr/>
          <p:nvPr/>
        </p:nvSpPr>
        <p:spPr>
          <a:xfrm>
            <a:off x="1141333" y="6469975"/>
            <a:ext cx="6861334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Poprawa efektywności, ograniczenie kosztów produkcji i zwiększenie odporności na zmiany cen surowców.</a:t>
            </a:r>
            <a:endParaRPr lang="en-US" sz="1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D639F-50D2-5F20-6FE6-6990CDE1A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1456FE92-EA57-B215-D4CD-344F9764A2F6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58D68FE3-52D5-029B-182B-B327B9CAE6A0}"/>
              </a:ext>
            </a:extLst>
          </p:cNvPr>
          <p:cNvSpPr txBox="1"/>
          <p:nvPr/>
        </p:nvSpPr>
        <p:spPr>
          <a:xfrm>
            <a:off x="2196935" y="1797720"/>
            <a:ext cx="10236530" cy="357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165">
              <a:lnSpc>
                <a:spcPct val="100000"/>
              </a:lnSpc>
              <a:spcBef>
                <a:spcPts val="110"/>
              </a:spcBef>
            </a:pPr>
            <a:r>
              <a:rPr lang="pl-PL" sz="2800" b="1" dirty="0">
                <a:solidFill>
                  <a:srgbClr val="EEE959"/>
                </a:solidFill>
                <a:cs typeface="Arimo"/>
              </a:rPr>
              <a:t>Propozycja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nowego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prawa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o</a:t>
            </a:r>
            <a:r>
              <a:rPr lang="pl-PL" sz="2800" b="1" spc="-1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odpadach</a:t>
            </a:r>
            <a:endParaRPr lang="pl-PL" sz="2800" dirty="0">
              <a:cs typeface="Arimo"/>
            </a:endParaRPr>
          </a:p>
          <a:p>
            <a:pPr marL="12700" marR="5080">
              <a:lnSpc>
                <a:spcPct val="158500"/>
              </a:lnSpc>
              <a:spcBef>
                <a:spcPts val="1350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Nowy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wniosek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legislacyjny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sprawie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ustanawia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jasne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dotycz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zmniejszenia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ilo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ustanawia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ambitn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ugoterminowego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zarz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dzania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odpadami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recyklingu.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zapewnienia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skutecznej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realizacji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celów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przedstawiono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konkretne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rodki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realizacji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dostosowane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sytuacji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poszczególnych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stwach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cz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onkowskich.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1538211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EF6EE23E-2DF3-CF62-467E-55014EB7EBA6}"/>
              </a:ext>
            </a:extLst>
          </p:cNvPr>
          <p:cNvSpPr txBox="1"/>
          <p:nvPr/>
        </p:nvSpPr>
        <p:spPr>
          <a:xfrm>
            <a:off x="884712" y="568070"/>
            <a:ext cx="12860976" cy="6227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Kluczowe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elementy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propozycji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prawa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dotycz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obejmuj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:</a:t>
            </a:r>
          </a:p>
          <a:p>
            <a:pPr marL="12700">
              <a:lnSpc>
                <a:spcPct val="100000"/>
              </a:lnSpc>
            </a:pPr>
            <a:endParaRPr lang="pl-PL" sz="2400" dirty="0">
              <a:cs typeface="Arimo"/>
            </a:endParaRPr>
          </a:p>
          <a:p>
            <a:pPr marL="124460" indent="-111760">
              <a:lnSpc>
                <a:spcPct val="100000"/>
              </a:lnSpc>
              <a:spcBef>
                <a:spcPts val="915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Wspólny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dot.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recyklingu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–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65%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komunalnych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roku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2030;</a:t>
            </a:r>
            <a:endParaRPr lang="pl-PL" sz="2400" dirty="0">
              <a:cs typeface="Arimo"/>
            </a:endParaRPr>
          </a:p>
          <a:p>
            <a:pPr marL="124460" indent="-111760">
              <a:lnSpc>
                <a:spcPct val="100000"/>
              </a:lnSpc>
              <a:spcBef>
                <a:spcPts val="910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Wspólny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dot.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recyklingu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–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75%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opakowa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2030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roku;</a:t>
            </a:r>
            <a:endParaRPr lang="pl-PL" sz="2400" dirty="0">
              <a:cs typeface="Arimo"/>
            </a:endParaRPr>
          </a:p>
          <a:p>
            <a:pPr marL="12700" marR="117475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ążą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dot.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ogranicze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adowisk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maksymalnie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10%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wszystkich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roku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2030;</a:t>
            </a:r>
            <a:endParaRPr lang="pl-PL" sz="2400" dirty="0">
              <a:cs typeface="Arimo"/>
            </a:endParaRPr>
          </a:p>
          <a:p>
            <a:pPr marL="124460" indent="-111760">
              <a:lnSpc>
                <a:spcPct val="100000"/>
              </a:lnSpc>
              <a:spcBef>
                <a:spcPts val="915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Zakaz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adowania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selektywnie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zbieranych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odpadów;</a:t>
            </a:r>
            <a:endParaRPr lang="pl-PL" sz="2400" dirty="0">
              <a:cs typeface="Arimo"/>
            </a:endParaRPr>
          </a:p>
          <a:p>
            <a:pPr marL="124460" indent="-111760">
              <a:lnSpc>
                <a:spcPct val="100000"/>
              </a:lnSpc>
              <a:spcBef>
                <a:spcPts val="915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Promocja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instrumentów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ekonomicznych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zniech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cych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adowania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odpadów;</a:t>
            </a:r>
            <a:endParaRPr lang="pl-PL" sz="2400" dirty="0">
              <a:cs typeface="Arimo"/>
            </a:endParaRPr>
          </a:p>
          <a:p>
            <a:pPr marL="12700" marR="154305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Uproszczone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definicje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zharmonizowane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metody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obliczania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wspó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czynnika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recyklingu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ej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UE;</a:t>
            </a:r>
            <a:endParaRPr lang="pl-PL" sz="2400" dirty="0">
              <a:cs typeface="Arimo"/>
            </a:endParaRPr>
          </a:p>
          <a:p>
            <a:pPr marL="12700" marR="284480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Konkretne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promowania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ponownego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(promocja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"produkt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cowy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jednej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bran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–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surowcem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tkowym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innej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bran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y")</a:t>
            </a:r>
            <a:endParaRPr lang="pl-PL" sz="2400" dirty="0">
              <a:cs typeface="Arimo"/>
            </a:endParaRPr>
          </a:p>
          <a:p>
            <a:pPr marL="12700" marR="789940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Bod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ekonomiczne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producentów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wprowadzenia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"zielonych"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rynek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program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wsparcia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odzysku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recyklingu.</a:t>
            </a:r>
            <a:endParaRPr lang="pl-PL" sz="2400" dirty="0">
              <a:cs typeface="Arimo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9BED8237-0622-C1C1-697D-D78A835B041A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9062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CD639A0B-0BF4-A40E-EA88-037CC86BFA61}"/>
              </a:ext>
            </a:extLst>
          </p:cNvPr>
          <p:cNvSpPr txBox="1"/>
          <p:nvPr/>
        </p:nvSpPr>
        <p:spPr>
          <a:xfrm>
            <a:off x="2101933" y="1045030"/>
            <a:ext cx="10889672" cy="5311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lnSpc>
                <a:spcPct val="158500"/>
              </a:lnSpc>
              <a:spcBef>
                <a:spcPts val="127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naszych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gospodarek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wyciekaj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materia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wiecie,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którym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popyt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na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okre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lone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niekiedy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ograniczone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konkurencja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obszarze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coraz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ksze,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presja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wywierana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powoduje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narastaj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degradacj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niestabilno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ść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rodowiska,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odnie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gospodarcze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rodowiskowe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lepszego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czasu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rewolucji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przemys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owej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naszych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gospodarkach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utrwali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wzrostu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„we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wyprodukuj,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yj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wyrzu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”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–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linearny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oparty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na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eniu,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wyst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obfitych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ilo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ciach,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dost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pne,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atwo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pozyskiwalne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usun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niewielkim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kosztem.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Staje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oczywiste,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zagra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to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konkurencyjno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Europy.</a:t>
            </a:r>
            <a:endParaRPr lang="pl-PL" sz="2400" dirty="0">
              <a:cs typeface="Arimo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690FCE6-3004-0616-EFEE-ED2253C39908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25401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164A8-CD69-0947-575F-333A42542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57CFDA29-8BC5-3FC9-DF2A-73E720B3052A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3D360565-85C7-4837-A9E2-E40A075580B2}"/>
              </a:ext>
            </a:extLst>
          </p:cNvPr>
          <p:cNvSpPr txBox="1"/>
          <p:nvPr/>
        </p:nvSpPr>
        <p:spPr>
          <a:xfrm>
            <a:off x="1686296" y="1208276"/>
            <a:ext cx="11257808" cy="4113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9690" marR="361950">
              <a:lnSpc>
                <a:spcPct val="110600"/>
              </a:lnSpc>
              <a:spcBef>
                <a:spcPts val="95"/>
              </a:spcBef>
            </a:pPr>
            <a:r>
              <a:rPr lang="pl-PL" sz="2400" b="1" dirty="0">
                <a:solidFill>
                  <a:srgbClr val="EEE959"/>
                </a:solidFill>
                <a:cs typeface="Arimo"/>
              </a:rPr>
              <a:t>Koncepcja</a:t>
            </a:r>
            <a:r>
              <a:rPr lang="pl-PL" sz="24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400" b="1" dirty="0">
                <a:solidFill>
                  <a:srgbClr val="EEE959"/>
                </a:solidFill>
                <a:cs typeface="Arimo"/>
              </a:rPr>
              <a:t>gospodarki</a:t>
            </a:r>
            <a:r>
              <a:rPr lang="pl-PL" sz="24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400" b="1" dirty="0">
                <a:solidFill>
                  <a:srgbClr val="EEE959"/>
                </a:solidFill>
                <a:cs typeface="Arimo"/>
              </a:rPr>
              <a:t>o</a:t>
            </a:r>
            <a:r>
              <a:rPr lang="pl-PL" sz="24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400" b="1" dirty="0">
                <a:solidFill>
                  <a:srgbClr val="EEE959"/>
                </a:solidFill>
                <a:cs typeface="Arimo"/>
              </a:rPr>
              <a:t>obiegu</a:t>
            </a:r>
            <a:r>
              <a:rPr lang="pl-PL" sz="24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400" b="1" dirty="0">
                <a:solidFill>
                  <a:srgbClr val="EEE959"/>
                </a:solidFill>
                <a:cs typeface="Arimo"/>
              </a:rPr>
              <a:t>zamkni</a:t>
            </a:r>
            <a:r>
              <a:rPr lang="pl-PL" sz="2400" b="1" dirty="0">
                <a:solidFill>
                  <a:srgbClr val="EEE959"/>
                </a:solidFill>
                <a:cs typeface="Liberation Sans"/>
              </a:rPr>
              <a:t>ę</a:t>
            </a:r>
            <a:r>
              <a:rPr lang="pl-PL" sz="2400" b="1" dirty="0">
                <a:solidFill>
                  <a:srgbClr val="EEE959"/>
                </a:solidFill>
                <a:cs typeface="Arimo"/>
              </a:rPr>
              <a:t>tym</a:t>
            </a:r>
            <a:r>
              <a:rPr lang="pl-PL" sz="24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400" b="1" dirty="0">
                <a:solidFill>
                  <a:srgbClr val="EEE959"/>
                </a:solidFill>
                <a:cs typeface="Arimo"/>
              </a:rPr>
              <a:t>w</a:t>
            </a:r>
            <a:r>
              <a:rPr lang="pl-PL" sz="24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400" b="1" dirty="0">
                <a:solidFill>
                  <a:srgbClr val="EEE959"/>
                </a:solidFill>
                <a:cs typeface="Arimo"/>
              </a:rPr>
              <a:t>rolnictwie</a:t>
            </a:r>
            <a:r>
              <a:rPr lang="pl-PL" sz="24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400" b="1" spc="-50" dirty="0">
                <a:solidFill>
                  <a:srgbClr val="EEE959"/>
                </a:solidFill>
                <a:cs typeface="Arimo"/>
              </a:rPr>
              <a:t>i </a:t>
            </a:r>
            <a:r>
              <a:rPr lang="pl-PL" sz="2400" b="1" spc="-10" dirty="0">
                <a:solidFill>
                  <a:srgbClr val="EEE959"/>
                </a:solidFill>
                <a:cs typeface="Arimo"/>
              </a:rPr>
              <a:t>le</a:t>
            </a:r>
            <a:r>
              <a:rPr lang="pl-PL" sz="2400" b="1" spc="-10" dirty="0">
                <a:solidFill>
                  <a:srgbClr val="EEE959"/>
                </a:solidFill>
                <a:cs typeface="Liberation Sans"/>
              </a:rPr>
              <a:t>ś</a:t>
            </a:r>
            <a:r>
              <a:rPr lang="pl-PL" sz="2400" b="1" spc="-10" dirty="0">
                <a:solidFill>
                  <a:srgbClr val="EEE959"/>
                </a:solidFill>
                <a:cs typeface="Arimo"/>
              </a:rPr>
              <a:t>nictwie</a:t>
            </a:r>
            <a:endParaRPr lang="pl-PL" sz="2400" dirty="0">
              <a:cs typeface="Arimo"/>
            </a:endParaRPr>
          </a:p>
          <a:p>
            <a:pPr marL="12700" marR="5080">
              <a:lnSpc>
                <a:spcPct val="158500"/>
              </a:lnSpc>
              <a:spcBef>
                <a:spcPts val="1200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gospodarka,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korzystanie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z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nadrz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dnym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celem,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zapewniaj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warto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dodan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upewniaj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wykorzystywane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ugo,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liwe,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mog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stosowane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wielokrotnie.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gdzie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unikni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spc="-25" dirty="0">
                <a:solidFill>
                  <a:srgbClr val="FFFFFF"/>
                </a:solidFill>
                <a:cs typeface="Liberation Sans"/>
              </a:rPr>
              <a:t>ą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eliminowane,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wymagania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dotycz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3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zminimalizowane,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wydajno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3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ulega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poprawie,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koszty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obni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one.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11482375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7F3AFC-E34E-6D80-10D2-41B2B331D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6AFD3EA6-9FF3-DFDB-6082-251A9015A3B2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2AD1C31-0C79-DBD9-BF24-2E5175DDB369}"/>
              </a:ext>
            </a:extLst>
          </p:cNvPr>
          <p:cNvSpPr txBox="1"/>
          <p:nvPr/>
        </p:nvSpPr>
        <p:spPr>
          <a:xfrm>
            <a:off x="2018805" y="1543391"/>
            <a:ext cx="10592790" cy="5142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rolnictwie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nictwie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oznacza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to:</a:t>
            </a:r>
          </a:p>
          <a:p>
            <a:pPr marL="12700">
              <a:lnSpc>
                <a:spcPct val="100000"/>
              </a:lnSpc>
            </a:pPr>
            <a:endParaRPr lang="pl-PL" sz="2400" dirty="0">
              <a:cs typeface="Arimo"/>
            </a:endParaRPr>
          </a:p>
          <a:p>
            <a:pPr marL="12700" marR="255904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Zachowanie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wzmocnienie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kapita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przep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ywów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odnawialnych;</a:t>
            </a:r>
            <a:endParaRPr lang="pl-PL" sz="2400" dirty="0">
              <a:cs typeface="Arimo"/>
            </a:endParaRPr>
          </a:p>
          <a:p>
            <a:pPr marL="12700" marR="704215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Optymalizacj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(nie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maksymalizacj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)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wydajno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poprzez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zapewnienie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produktom,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komponentom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materia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om;</a:t>
            </a:r>
            <a:endParaRPr lang="pl-PL" sz="2400" dirty="0">
              <a:cs typeface="Arimo"/>
            </a:endParaRPr>
          </a:p>
          <a:p>
            <a:pPr marL="124460" indent="-111760">
              <a:lnSpc>
                <a:spcPct val="100000"/>
              </a:lnSpc>
              <a:spcBef>
                <a:spcPts val="915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Wspieranie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eliminowania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szkodliwych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praktyk;</a:t>
            </a:r>
            <a:endParaRPr lang="pl-PL" sz="2400" dirty="0">
              <a:cs typeface="Arimo"/>
            </a:endParaRPr>
          </a:p>
          <a:p>
            <a:pPr marL="12700" marR="285115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Wspieranie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interakcji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lud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mi,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optymalne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zarz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dzanie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nieuniknionymi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odpadami.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824219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6B8660-A772-319B-BC66-D922CBF305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2D3704C4-2AA4-7145-B205-C3A7CCD496EA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object 8">
            <a:extLst>
              <a:ext uri="{FF2B5EF4-FFF2-40B4-BE49-F238E27FC236}">
                <a16:creationId xmlns:a16="http://schemas.microsoft.com/office/drawing/2014/main" id="{F8B00D58-57A9-00CC-A0D4-8BAE50193F61}"/>
              </a:ext>
            </a:extLst>
          </p:cNvPr>
          <p:cNvSpPr txBox="1"/>
          <p:nvPr/>
        </p:nvSpPr>
        <p:spPr>
          <a:xfrm>
            <a:off x="1638465" y="447623"/>
            <a:ext cx="6686137" cy="44755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800" dirty="0" err="1">
                <a:solidFill>
                  <a:srgbClr val="FFFFFF"/>
                </a:solidFill>
                <a:cs typeface="Arimo"/>
              </a:rPr>
              <a:t>Schemat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gospodarki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o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obiegu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spc="-10" dirty="0">
                <a:solidFill>
                  <a:srgbClr val="FFFFFF"/>
                </a:solidFill>
                <a:cs typeface="Arimo"/>
              </a:rPr>
              <a:t>zamkni</a:t>
            </a:r>
            <a:r>
              <a:rPr sz="28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sz="2800" spc="-10" dirty="0">
                <a:solidFill>
                  <a:srgbClr val="FFFFFF"/>
                </a:solidFill>
                <a:cs typeface="Arimo"/>
              </a:rPr>
              <a:t>tym</a:t>
            </a:r>
            <a:endParaRPr sz="2800" dirty="0">
              <a:cs typeface="Arimo"/>
            </a:endParaRPr>
          </a:p>
        </p:txBody>
      </p:sp>
      <p:pic>
        <p:nvPicPr>
          <p:cNvPr id="5" name="object 7">
            <a:extLst>
              <a:ext uri="{FF2B5EF4-FFF2-40B4-BE49-F238E27FC236}">
                <a16:creationId xmlns:a16="http://schemas.microsoft.com/office/drawing/2014/main" id="{E515A5E9-EFFC-0BBC-68C9-761E069A43B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34066" y="1138328"/>
            <a:ext cx="8362267" cy="5952943"/>
          </a:xfrm>
          <a:prstGeom prst="rect">
            <a:avLst/>
          </a:prstGeom>
        </p:spPr>
      </p:pic>
      <p:sp>
        <p:nvSpPr>
          <p:cNvPr id="6" name="object 9">
            <a:extLst>
              <a:ext uri="{FF2B5EF4-FFF2-40B4-BE49-F238E27FC236}">
                <a16:creationId xmlns:a16="http://schemas.microsoft.com/office/drawing/2014/main" id="{6A97F18F-F3BF-04C0-815E-0BADAF9C72C8}"/>
              </a:ext>
            </a:extLst>
          </p:cNvPr>
          <p:cNvSpPr txBox="1"/>
          <p:nvPr/>
        </p:nvSpPr>
        <p:spPr>
          <a:xfrm>
            <a:off x="3134066" y="7315963"/>
            <a:ext cx="4359264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sz="2400" dirty="0">
                <a:solidFill>
                  <a:srgbClr val="FFFFFF"/>
                </a:solidFill>
                <a:cs typeface="Arimo"/>
              </a:rPr>
              <a:t>ród</a:t>
            </a:r>
            <a:r>
              <a:rPr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sz="2400" dirty="0">
                <a:solidFill>
                  <a:srgbClr val="FFFFFF"/>
                </a:solidFill>
                <a:cs typeface="Arimo"/>
              </a:rPr>
              <a:t>o:</a:t>
            </a:r>
            <a:r>
              <a:rPr sz="2400" spc="60" dirty="0">
                <a:solidFill>
                  <a:srgbClr val="FFFFFF"/>
                </a:solidFill>
                <a:cs typeface="Arimo"/>
              </a:rPr>
              <a:t> </a:t>
            </a:r>
            <a:r>
              <a:rPr sz="2400" dirty="0">
                <a:solidFill>
                  <a:srgbClr val="FFFFFF"/>
                </a:solidFill>
                <a:cs typeface="Arimo"/>
              </a:rPr>
              <a:t>Komisja</a:t>
            </a:r>
            <a:r>
              <a:rPr sz="2400" spc="60" dirty="0">
                <a:solidFill>
                  <a:srgbClr val="FFFFFF"/>
                </a:solidFill>
                <a:cs typeface="Arimo"/>
              </a:rPr>
              <a:t> </a:t>
            </a:r>
            <a:r>
              <a:rPr sz="2400" spc="-10" dirty="0">
                <a:solidFill>
                  <a:srgbClr val="FFFFFF"/>
                </a:solidFill>
                <a:cs typeface="Arimo"/>
              </a:rPr>
              <a:t>Europejska</a:t>
            </a:r>
            <a:endParaRPr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39938734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191A9-6BF3-BCEC-0FA0-A9D432C6CC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27AA63CF-A5F0-49B5-E54B-0D498828A3D8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E654F4E-26E9-DCA3-448B-345F707CBEDD}"/>
              </a:ext>
            </a:extLst>
          </p:cNvPr>
          <p:cNvSpPr txBox="1"/>
          <p:nvPr/>
        </p:nvSpPr>
        <p:spPr>
          <a:xfrm>
            <a:off x="2636321" y="1845625"/>
            <a:ext cx="9797143" cy="3550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79375">
              <a:lnSpc>
                <a:spcPct val="158500"/>
              </a:lnSpc>
              <a:spcBef>
                <a:spcPts val="9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Przestrzeganie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zasad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oznacza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szerokie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pozosta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jako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"zasobów",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koniec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systemu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przetwórczego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tkiem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tworzenie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obiegu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surowców.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aszczyznach,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gospodarstwie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lub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lesie,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albo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jednostek,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przedsi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biorstw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sektorów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zasobów.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5094600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5CF9D-8449-5BFB-A8CE-EBA835B8E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62F30F09-2D66-8822-BD2D-5BB4FAFC7328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31EC2FFF-8F15-C176-DD8E-3D5DBC0CFADB}"/>
              </a:ext>
            </a:extLst>
          </p:cNvPr>
          <p:cNvSpPr txBox="1"/>
          <p:nvPr/>
        </p:nvSpPr>
        <p:spPr>
          <a:xfrm>
            <a:off x="1235034" y="1109834"/>
            <a:ext cx="12480966" cy="5809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1435">
              <a:lnSpc>
                <a:spcPct val="158500"/>
              </a:lnSpc>
              <a:spcBef>
                <a:spcPts val="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Model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bio­gospodarki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mylony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kolejny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koncepcyjny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termin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ywany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kontek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zasobów.</a:t>
            </a:r>
            <a:endParaRPr lang="pl-PL" sz="2400" dirty="0">
              <a:cs typeface="Arimo"/>
            </a:endParaRPr>
          </a:p>
          <a:p>
            <a:pPr marL="12700" marR="266065">
              <a:lnSpc>
                <a:spcPct val="158500"/>
              </a:lnSpc>
            </a:pPr>
            <a:r>
              <a:rPr lang="pl-PL" sz="2400" dirty="0" err="1">
                <a:solidFill>
                  <a:srgbClr val="FFFFFF"/>
                </a:solidFill>
                <a:cs typeface="Arimo"/>
              </a:rPr>
              <a:t>Bio­gospodarka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skupia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odnawialnych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zasobów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biologicznych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konwersji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warto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dodanej,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takich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ywno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,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pasza,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materia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bioenergia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bazie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biologicznej.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Rolnictwo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nictwo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samym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centrum</a:t>
            </a:r>
            <a:r>
              <a:rPr lang="pl-PL" sz="2400" spc="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tej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koncepcji.</a:t>
            </a:r>
            <a:endParaRPr lang="pl-PL" sz="2400" dirty="0">
              <a:cs typeface="Arimo"/>
            </a:endParaRPr>
          </a:p>
          <a:p>
            <a:pPr>
              <a:lnSpc>
                <a:spcPct val="100000"/>
              </a:lnSpc>
              <a:spcBef>
                <a:spcPts val="975"/>
              </a:spcBef>
            </a:pPr>
            <a:endParaRPr lang="pl-PL" sz="2400" dirty="0">
              <a:cs typeface="Arimo"/>
            </a:endParaRPr>
          </a:p>
          <a:p>
            <a:pPr marL="12700" marR="508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Zarówno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bio­gospodarka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wymagaj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innowacji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biznesowych.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Ale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przeciwie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stwie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tym,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bio­gospodarka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oddolnego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mie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liniowy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lub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obiegowy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charakter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dokonanych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wyborów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3704892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5BBD0-3C7D-87EF-9826-C4F43C1FB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0488FEB2-A3DF-74BC-8D23-7FB9DE01AFD4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1038AFCD-59CF-65FE-69C2-F8B83C8E959D}"/>
              </a:ext>
            </a:extLst>
          </p:cNvPr>
          <p:cNvSpPr txBox="1"/>
          <p:nvPr/>
        </p:nvSpPr>
        <p:spPr>
          <a:xfrm>
            <a:off x="1306285" y="565601"/>
            <a:ext cx="12231585" cy="6762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640080">
              <a:lnSpc>
                <a:spcPct val="110600"/>
              </a:lnSpc>
              <a:spcBef>
                <a:spcPts val="95"/>
              </a:spcBef>
            </a:pPr>
            <a:r>
              <a:rPr lang="pl-PL" sz="2800" b="1" dirty="0">
                <a:solidFill>
                  <a:srgbClr val="EEE959"/>
                </a:solidFill>
                <a:cs typeface="Arimo"/>
              </a:rPr>
              <a:t>Rolnictwo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i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le</a:t>
            </a:r>
            <a:r>
              <a:rPr lang="pl-PL" sz="2800" b="1" dirty="0">
                <a:solidFill>
                  <a:srgbClr val="EEE959"/>
                </a:solidFill>
                <a:cs typeface="Liberation Sans"/>
              </a:rPr>
              <a:t>ś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nictwo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–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w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kierunku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gospodarki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o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obiegu zamkni</a:t>
            </a:r>
            <a:r>
              <a:rPr lang="pl-PL" sz="2800" b="1" spc="-10" dirty="0">
                <a:solidFill>
                  <a:srgbClr val="EEE959"/>
                </a:solidFill>
                <a:cs typeface="Liberation Sans"/>
              </a:rPr>
              <a:t>ę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tym</a:t>
            </a:r>
            <a:endParaRPr lang="pl-PL" sz="2800" dirty="0">
              <a:cs typeface="Arimo"/>
            </a:endParaRPr>
          </a:p>
          <a:p>
            <a:pPr marL="12700" marR="5080">
              <a:lnSpc>
                <a:spcPct val="158500"/>
              </a:lnSpc>
              <a:spcBef>
                <a:spcPts val="187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Przekszta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rosn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rozwój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bio­</a:t>
            </a:r>
            <a:r>
              <a:rPr lang="pl-PL" sz="2400" spc="-10" dirty="0" err="1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niesie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sob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wiele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liwo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sektora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nego.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Obejmuj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m.in.:</a:t>
            </a:r>
          </a:p>
          <a:p>
            <a:pPr marL="12700" marR="5080">
              <a:lnSpc>
                <a:spcPct val="158500"/>
              </a:lnSpc>
              <a:spcBef>
                <a:spcPts val="1875"/>
              </a:spcBef>
            </a:pPr>
            <a:endParaRPr lang="pl-PL" sz="2400" dirty="0">
              <a:cs typeface="Arimo"/>
            </a:endParaRPr>
          </a:p>
          <a:p>
            <a:pPr marL="12700" marR="256540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Nowe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dochodów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zatrudnienia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oraz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otwarcie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rynków.</a:t>
            </a:r>
            <a:endParaRPr lang="pl-PL" sz="2400" dirty="0">
              <a:cs typeface="Arimo"/>
            </a:endParaRPr>
          </a:p>
          <a:p>
            <a:pPr marL="124460" indent="-111760">
              <a:lnSpc>
                <a:spcPct val="100000"/>
              </a:lnSpc>
              <a:spcBef>
                <a:spcPts val="910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Dywersyfikacja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praktyk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liwo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powstania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sektorów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przedsi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biorstw.</a:t>
            </a:r>
            <a:endParaRPr lang="pl-PL" sz="2400" dirty="0">
              <a:cs typeface="Arimo"/>
            </a:endParaRPr>
          </a:p>
          <a:p>
            <a:pPr marL="12700" marR="70485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Ograniczenie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ekspozycji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ryzyko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zmian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towarów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lub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zmian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prawodawstwie,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biznesowych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wykorzystuj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cych zasobów.</a:t>
            </a:r>
            <a:endParaRPr lang="pl-PL" sz="2400" dirty="0">
              <a:cs typeface="Arimo"/>
            </a:endParaRPr>
          </a:p>
          <a:p>
            <a:pPr marL="12700" marR="13970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Obni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kosztów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ponowne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odpadów.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40244555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99CCA-C345-01A0-9274-548844B8B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455F2841-35E6-ADA6-007D-FEAA032EF2AA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D1821F3A-FEC1-3941-1ADF-E0592742ECB7}"/>
              </a:ext>
            </a:extLst>
          </p:cNvPr>
          <p:cNvSpPr txBox="1"/>
          <p:nvPr/>
        </p:nvSpPr>
        <p:spPr>
          <a:xfrm>
            <a:off x="700644" y="1210158"/>
            <a:ext cx="13229112" cy="5809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15367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system,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opiera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procesach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zasobach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biologicznych,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ale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silnym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zaniem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aniami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gospodarczymi.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Przetwarzanie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surowców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nieod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Producenci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konsumenci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sob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zani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beneficjentami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z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korzystania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zasobów.</a:t>
            </a:r>
            <a:endParaRPr lang="pl-PL" sz="2400" dirty="0">
              <a:cs typeface="Arimo"/>
            </a:endParaRPr>
          </a:p>
          <a:p>
            <a:pPr>
              <a:lnSpc>
                <a:spcPct val="100000"/>
              </a:lnSpc>
              <a:spcBef>
                <a:spcPts val="980"/>
              </a:spcBef>
            </a:pPr>
            <a:endParaRPr lang="pl-PL" sz="2400" dirty="0">
              <a:cs typeface="Arimo"/>
            </a:endParaRPr>
          </a:p>
          <a:p>
            <a:pPr marL="12700" marR="34925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system,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którym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pe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ni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wiod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rozwoju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bio­gospodarki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prowadz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ania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integracj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cyklów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wyst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przyrodzie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tymi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zanymi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przetwarzaniem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surowców.</a:t>
            </a:r>
            <a:r>
              <a:rPr lang="pl-PL" sz="2400" spc="40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Zapewnienie,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-25" dirty="0"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korzystaj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kluczowe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znaczenie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ich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zaanga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owania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ugoterminowej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stabilno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bio­gospodarki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praktyce.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14831015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6647" y="628531"/>
            <a:ext cx="7550706" cy="12646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950"/>
              </a:lnSpc>
              <a:buNone/>
            </a:pPr>
            <a:r>
              <a:rPr lang="en-US" sz="395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Przykładowe Działania w Rolnictwie i Leśnictwie</a:t>
            </a:r>
            <a:endParaRPr lang="en-US" sz="39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647" y="2234565"/>
            <a:ext cx="569000" cy="5690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6647" y="3031093"/>
            <a:ext cx="2529364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Recykling</a:t>
            </a:r>
            <a:endParaRPr lang="en-US" sz="1950" dirty="0"/>
          </a:p>
        </p:txBody>
      </p:sp>
      <p:sp>
        <p:nvSpPr>
          <p:cNvPr id="6" name="Text 2"/>
          <p:cNvSpPr/>
          <p:nvPr/>
        </p:nvSpPr>
        <p:spPr>
          <a:xfrm>
            <a:off x="796647" y="3483769"/>
            <a:ext cx="3604617" cy="10926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Ponowne wykorzystanie odpadów organicznych jako nawozów i paszy dla zwierząt.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2617" y="2234565"/>
            <a:ext cx="569000" cy="5690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742617" y="3031093"/>
            <a:ext cx="2529364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Zarządzanie wodą</a:t>
            </a:r>
            <a:endParaRPr lang="en-US" sz="1950" dirty="0"/>
          </a:p>
        </p:txBody>
      </p:sp>
      <p:sp>
        <p:nvSpPr>
          <p:cNvPr id="9" name="Text 4"/>
          <p:cNvSpPr/>
          <p:nvPr/>
        </p:nvSpPr>
        <p:spPr>
          <a:xfrm>
            <a:off x="4742617" y="3483769"/>
            <a:ext cx="3604736" cy="10926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Efektywne wykorzystanie wody w rolnictwie, systemy nawadniania kropelkowego.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647" y="5259229"/>
            <a:ext cx="569000" cy="56900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96647" y="6055757"/>
            <a:ext cx="3103602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Leśnictwo zrównoważone</a:t>
            </a:r>
            <a:endParaRPr lang="en-US" sz="1950" dirty="0"/>
          </a:p>
        </p:txBody>
      </p:sp>
      <p:sp>
        <p:nvSpPr>
          <p:cNvPr id="12" name="Text 6"/>
          <p:cNvSpPr/>
          <p:nvPr/>
        </p:nvSpPr>
        <p:spPr>
          <a:xfrm>
            <a:off x="796647" y="6508433"/>
            <a:ext cx="3604617" cy="10926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Odpowiedzialne zarządzanie lasami, wykorzystanie drewna i innych zasobów leśnych.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2617" y="5259229"/>
            <a:ext cx="569000" cy="56900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742617" y="6055757"/>
            <a:ext cx="2529364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Energia odnawialna</a:t>
            </a:r>
            <a:endParaRPr lang="en-US" sz="1950" dirty="0"/>
          </a:p>
        </p:txBody>
      </p:sp>
      <p:sp>
        <p:nvSpPr>
          <p:cNvPr id="15" name="Text 8"/>
          <p:cNvSpPr/>
          <p:nvPr/>
        </p:nvSpPr>
        <p:spPr>
          <a:xfrm>
            <a:off x="4742617" y="6508433"/>
            <a:ext cx="3604736" cy="10926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Wykorzystanie energii słonecznej, wiatru i biomasy w gospodarstwach rolnych i leśnych.</a:t>
            </a:r>
            <a:endParaRPr lang="en-US" sz="175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C4F66-763A-8AE7-C9C9-8B3B567F81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5F105524-8086-DC84-6AF0-B8338F72B68F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object 8">
            <a:extLst>
              <a:ext uri="{FF2B5EF4-FFF2-40B4-BE49-F238E27FC236}">
                <a16:creationId xmlns:a16="http://schemas.microsoft.com/office/drawing/2014/main" id="{64C10A4B-D3E8-D760-93E1-6A4AA7990F1D}"/>
              </a:ext>
            </a:extLst>
          </p:cNvPr>
          <p:cNvSpPr txBox="1"/>
          <p:nvPr/>
        </p:nvSpPr>
        <p:spPr>
          <a:xfrm>
            <a:off x="2774540" y="192772"/>
            <a:ext cx="9081318" cy="44755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800" dirty="0" err="1">
                <a:solidFill>
                  <a:srgbClr val="FFFFFF"/>
                </a:solidFill>
                <a:cs typeface="Arimo"/>
              </a:rPr>
              <a:t>Gospodarka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o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obiegu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zamkni</a:t>
            </a:r>
            <a:r>
              <a:rPr sz="28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sz="2800" dirty="0">
                <a:solidFill>
                  <a:srgbClr val="FFFFFF"/>
                </a:solidFill>
                <a:cs typeface="Arimo"/>
              </a:rPr>
              <a:t>tym</a:t>
            </a:r>
            <a:r>
              <a:rPr sz="2800" spc="45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w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sektorze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rolnym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i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spc="-10" dirty="0">
                <a:solidFill>
                  <a:srgbClr val="FFFFFF"/>
                </a:solidFill>
                <a:cs typeface="Arimo"/>
              </a:rPr>
              <a:t>le</a:t>
            </a:r>
            <a:r>
              <a:rPr sz="28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sz="2800" spc="-10" dirty="0">
                <a:solidFill>
                  <a:srgbClr val="FFFFFF"/>
                </a:solidFill>
                <a:cs typeface="Arimo"/>
              </a:rPr>
              <a:t>nym</a:t>
            </a:r>
            <a:endParaRPr sz="2800" dirty="0">
              <a:cs typeface="Arimo"/>
            </a:endParaRPr>
          </a:p>
        </p:txBody>
      </p:sp>
      <p:sp>
        <p:nvSpPr>
          <p:cNvPr id="3" name="object 9">
            <a:extLst>
              <a:ext uri="{FF2B5EF4-FFF2-40B4-BE49-F238E27FC236}">
                <a16:creationId xmlns:a16="http://schemas.microsoft.com/office/drawing/2014/main" id="{8D544ABF-58BF-EA0E-391C-CDF06AB7DF91}"/>
              </a:ext>
            </a:extLst>
          </p:cNvPr>
          <p:cNvSpPr txBox="1"/>
          <p:nvPr/>
        </p:nvSpPr>
        <p:spPr>
          <a:xfrm>
            <a:off x="4420863" y="7763469"/>
            <a:ext cx="4864406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sz="2400" dirty="0">
                <a:solidFill>
                  <a:srgbClr val="FFFFFF"/>
                </a:solidFill>
                <a:cs typeface="Arimo"/>
              </a:rPr>
              <a:t>ród</a:t>
            </a:r>
            <a:r>
              <a:rPr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sz="2400" dirty="0">
                <a:solidFill>
                  <a:srgbClr val="FFFFFF"/>
                </a:solidFill>
                <a:cs typeface="Arimo"/>
              </a:rPr>
              <a:t>o:</a:t>
            </a:r>
            <a:r>
              <a:rPr sz="2400" spc="60" dirty="0">
                <a:solidFill>
                  <a:srgbClr val="FFFFFF"/>
                </a:solidFill>
                <a:cs typeface="Arimo"/>
              </a:rPr>
              <a:t> </a:t>
            </a:r>
            <a:r>
              <a:rPr sz="2400" dirty="0">
                <a:solidFill>
                  <a:srgbClr val="FFFFFF"/>
                </a:solidFill>
                <a:cs typeface="Arimo"/>
              </a:rPr>
              <a:t>Komisja</a:t>
            </a:r>
            <a:r>
              <a:rPr sz="2400" spc="60" dirty="0">
                <a:solidFill>
                  <a:srgbClr val="FFFFFF"/>
                </a:solidFill>
                <a:cs typeface="Arimo"/>
              </a:rPr>
              <a:t> </a:t>
            </a:r>
            <a:r>
              <a:rPr sz="2400" spc="-10" dirty="0">
                <a:solidFill>
                  <a:srgbClr val="FFFFFF"/>
                </a:solidFill>
                <a:cs typeface="Arimo"/>
              </a:rPr>
              <a:t>Europejska</a:t>
            </a:r>
            <a:endParaRPr sz="2400" dirty="0">
              <a:cs typeface="Arimo"/>
            </a:endParaRPr>
          </a:p>
        </p:txBody>
      </p:sp>
      <p:pic>
        <p:nvPicPr>
          <p:cNvPr id="5" name="object 7">
            <a:extLst>
              <a:ext uri="{FF2B5EF4-FFF2-40B4-BE49-F238E27FC236}">
                <a16:creationId xmlns:a16="http://schemas.microsoft.com/office/drawing/2014/main" id="{0A1F94F4-4948-AEC0-E055-FC805E403F7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20863" y="897444"/>
            <a:ext cx="5788673" cy="6748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263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8EA8B-5E17-B1B8-26B2-7FE4C1CE6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FAFA8376-758E-D94B-146B-8A8B54B1E38F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866803FE-DB52-BBD8-7754-04C102AF3F67}"/>
              </a:ext>
            </a:extLst>
          </p:cNvPr>
          <p:cNvSpPr txBox="1"/>
          <p:nvPr/>
        </p:nvSpPr>
        <p:spPr>
          <a:xfrm>
            <a:off x="1763485" y="1461353"/>
            <a:ext cx="11103429" cy="5681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0165" marR="601980">
              <a:lnSpc>
                <a:spcPct val="110600"/>
              </a:lnSpc>
              <a:spcBef>
                <a:spcPts val="95"/>
              </a:spcBef>
            </a:pPr>
            <a:r>
              <a:rPr lang="pl-PL" sz="2800" b="1" dirty="0">
                <a:solidFill>
                  <a:srgbClr val="EEE959"/>
                </a:solidFill>
                <a:cs typeface="Arimo"/>
              </a:rPr>
              <a:t>Rolnictwo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i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le</a:t>
            </a:r>
            <a:r>
              <a:rPr lang="pl-PL" sz="2800" b="1" dirty="0">
                <a:solidFill>
                  <a:srgbClr val="EEE959"/>
                </a:solidFill>
                <a:cs typeface="Liberation Sans"/>
              </a:rPr>
              <a:t>ś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nictwo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jako</a:t>
            </a:r>
            <a:r>
              <a:rPr lang="pl-PL" sz="2800" b="1" spc="-20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element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gospodarki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dirty="0">
                <a:solidFill>
                  <a:srgbClr val="EEE959"/>
                </a:solidFill>
                <a:cs typeface="Arimo"/>
              </a:rPr>
              <a:t>o</a:t>
            </a:r>
            <a:r>
              <a:rPr lang="pl-PL" sz="2800" b="1" spc="-25" dirty="0">
                <a:solidFill>
                  <a:srgbClr val="EEE959"/>
                </a:solidFill>
                <a:cs typeface="Arimo"/>
              </a:rPr>
              <a:t> 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obiegu zamkni</a:t>
            </a:r>
            <a:r>
              <a:rPr lang="pl-PL" sz="2800" b="1" spc="-10" dirty="0">
                <a:solidFill>
                  <a:srgbClr val="EEE959"/>
                </a:solidFill>
                <a:cs typeface="Liberation Sans"/>
              </a:rPr>
              <a:t>ę</a:t>
            </a:r>
            <a:r>
              <a:rPr lang="pl-PL" sz="2800" b="1" spc="-10" dirty="0">
                <a:solidFill>
                  <a:srgbClr val="EEE959"/>
                </a:solidFill>
                <a:cs typeface="Arimo"/>
              </a:rPr>
              <a:t>tym</a:t>
            </a:r>
          </a:p>
          <a:p>
            <a:pPr marL="50165" marR="601980">
              <a:lnSpc>
                <a:spcPct val="110600"/>
              </a:lnSpc>
              <a:spcBef>
                <a:spcPts val="95"/>
              </a:spcBef>
            </a:pPr>
            <a:endParaRPr lang="pl-PL" sz="2800" dirty="0">
              <a:cs typeface="Arimo"/>
            </a:endParaRPr>
          </a:p>
          <a:p>
            <a:pPr marL="124460" indent="-111760">
              <a:lnSpc>
                <a:spcPct val="100000"/>
              </a:lnSpc>
              <a:spcBef>
                <a:spcPts val="1585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Waloryzacja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obecnie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odpady</a:t>
            </a:r>
            <a:endParaRPr lang="pl-PL" sz="2400" dirty="0">
              <a:cs typeface="Arimo"/>
            </a:endParaRPr>
          </a:p>
          <a:p>
            <a:pPr marL="12700" marR="508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Zapewnienie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"drugiego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ycia"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produktom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kluczowym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aspektem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Zamiast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wyrzucania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norm</a:t>
            </a:r>
            <a:r>
              <a:rPr lang="pl-PL" sz="2400" spc="50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handlowych,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obecnie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powszechna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praktyk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alternatywny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sposób.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przetwarzane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mog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stosowane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przemy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ywczym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/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lub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50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paszy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bioenergii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lub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wykorzystywane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zawarto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substancji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organicznych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glebie.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Dalszy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rozwój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rynków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zbytu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rolnictwie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nictwie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ogromne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znaczenie.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910330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83EBE-F7DE-7F23-1921-74714B7FF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C76B639A-60BB-7103-2BBB-91CA357FD122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24492E7E-72A7-9A6E-92FF-1770FA70C5A1}"/>
              </a:ext>
            </a:extLst>
          </p:cNvPr>
          <p:cNvSpPr txBox="1"/>
          <p:nvPr/>
        </p:nvSpPr>
        <p:spPr>
          <a:xfrm>
            <a:off x="2066306" y="1279967"/>
            <a:ext cx="11281559" cy="4137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45212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Przechodzenie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nieodzowne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realizacji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inicjatywy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rzecz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zasobooszcz</a:t>
            </a:r>
            <a:r>
              <a:rPr lang="pl-PL" sz="2400" dirty="0" err="1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dno</a:t>
            </a:r>
            <a:r>
              <a:rPr lang="pl-PL" sz="2400" dirty="0" err="1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przewidzianej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ramach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strategii</a:t>
            </a:r>
            <a:endParaRPr lang="pl-PL" sz="2400" dirty="0">
              <a:cs typeface="Arimo"/>
            </a:endParaRPr>
          </a:p>
          <a:p>
            <a:pPr marL="12700" marR="312420">
              <a:lnSpc>
                <a:spcPct val="158500"/>
              </a:lnSpc>
              <a:spcBef>
                <a:spcPts val="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„Europa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2020”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rzecz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inteligentnego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rozwoju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sprzyjaj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cego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czeniu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ecznemu.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Dalsza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trwa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poprawa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zakresie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zasobooszcz</a:t>
            </a:r>
            <a:r>
              <a:rPr lang="pl-PL" sz="2400" dirty="0" err="1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dno</a:t>
            </a:r>
            <a:r>
              <a:rPr lang="pl-PL" sz="2400" dirty="0" err="1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jest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galna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przynie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znaczne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gospodarcze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…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”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ówne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przes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anie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komunikatu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Komisji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Europejskiej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pn.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„Ku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gospodarce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tym: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program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‘zero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odpadów’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Europy”.</a:t>
            </a:r>
            <a:r>
              <a:rPr lang="pl-PL" sz="2400" spc="390" dirty="0">
                <a:solidFill>
                  <a:srgbClr val="FFFFFF"/>
                </a:solidFill>
                <a:cs typeface="Arimo"/>
              </a:rPr>
              <a:t> 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8442290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8C0D86-2B3D-34EE-7F51-5664C4A12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9483287B-7E7A-8653-E96F-6C75D988F094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F7FED87-77E9-349E-0A2C-7BC2FE11D80A}"/>
              </a:ext>
            </a:extLst>
          </p:cNvPr>
          <p:cNvSpPr txBox="1"/>
          <p:nvPr/>
        </p:nvSpPr>
        <p:spPr>
          <a:xfrm>
            <a:off x="2885704" y="1886154"/>
            <a:ext cx="9524010" cy="3919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4460" indent="-111760">
              <a:lnSpc>
                <a:spcPct val="100000"/>
              </a:lnSpc>
              <a:spcBef>
                <a:spcPts val="5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Badania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innowacje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–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wsparcie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wielofunkcyjnego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podej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cia</a:t>
            </a:r>
            <a:endParaRPr lang="pl-PL" sz="2400" dirty="0">
              <a:cs typeface="Arimo"/>
            </a:endParaRPr>
          </a:p>
          <a:p>
            <a:pPr marL="12700" marR="16383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Takie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wielofunkcyjne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obejmuj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m.in.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ograniczenie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surowców,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ich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ponowne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odzyskiwanie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nym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elementem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posiadacze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lasów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wymagaj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wsparcia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tylko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zdobywaniu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niezb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umiej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wiedzy,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ale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uzyskaniu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dost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rezultatów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bada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innowacyjnych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rozwi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31039224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237F79-F77B-063A-8028-1D4329A74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1C41B110-1F0F-4C21-4D39-049015644313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031DEA7-3C6F-46A0-3B84-E26564FFF276}"/>
              </a:ext>
            </a:extLst>
          </p:cNvPr>
          <p:cNvSpPr txBox="1"/>
          <p:nvPr/>
        </p:nvSpPr>
        <p:spPr>
          <a:xfrm>
            <a:off x="1757548" y="2328594"/>
            <a:ext cx="11495314" cy="3229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4460" indent="-111760">
              <a:lnSpc>
                <a:spcPct val="1000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Strategia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d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ugoterminowa</a:t>
            </a:r>
            <a:endParaRPr lang="pl-PL" sz="2400" dirty="0">
              <a:cs typeface="Arimo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Realizacja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koncepcji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rolnictwie</a:t>
            </a:r>
            <a:endParaRPr lang="pl-PL" sz="2400" dirty="0">
              <a:cs typeface="Arimo"/>
            </a:endParaRPr>
          </a:p>
          <a:p>
            <a:pPr marL="12700" marR="99314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nictwie,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wszy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podstawowej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konsumenta,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wymaga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sprecyzowanej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ugoterminowej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strategii.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Strategia,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pozwala</a:t>
            </a:r>
            <a:r>
              <a:rPr lang="pl-PL" sz="2400" spc="-10" dirty="0"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maksymalizacj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warto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jednoczesnym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eniu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kosztów</a:t>
            </a:r>
            <a:r>
              <a:rPr lang="pl-PL" sz="2400" spc="-10" dirty="0"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ryzyka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odpowiedzi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rosn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niedobór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naturalnych.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1637419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20F63-5C58-CF79-3C71-1E91103DC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25AFC2D8-7908-A077-D293-3D7771395BFD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C7A3B1D-5CE8-492E-BF41-A89B397757D8}"/>
              </a:ext>
            </a:extLst>
          </p:cNvPr>
          <p:cNvSpPr txBox="1"/>
          <p:nvPr/>
        </p:nvSpPr>
        <p:spPr>
          <a:xfrm>
            <a:off x="2508693" y="1334830"/>
            <a:ext cx="10212779" cy="4724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321945" indent="111760">
              <a:lnSpc>
                <a:spcPct val="158500"/>
              </a:lnSpc>
              <a:spcBef>
                <a:spcPts val="95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–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wzmocnienie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klasycznej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koncepcji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rolnictwa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nictwa</a:t>
            </a:r>
            <a:endParaRPr lang="pl-PL" sz="2400" dirty="0">
              <a:cs typeface="Arimo"/>
            </a:endParaRPr>
          </a:p>
          <a:p>
            <a:pPr marL="12700" marR="14604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Rolnictwo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nictwo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oparte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cyklach.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Woda,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adniki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ywcze,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gleba,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wiatr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energia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oneczna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kluczowymi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czynnikami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kszanie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produktywno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jednoczesnym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dost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pnych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zasobów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przynosi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wiele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istotnych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ekonomicznych.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Dalsza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optymalizacja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ma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ogromny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potencja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kontek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specjalizacji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zarówno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linnej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zwierz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cej.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37012978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B40D0-4A3D-D5BE-265D-80635B7C2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A2CF5BF4-2254-BFBC-C6E0-2F680EFFC7D4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254D043-A17A-BB08-CFF1-D4F008B0C480}"/>
              </a:ext>
            </a:extLst>
          </p:cNvPr>
          <p:cNvSpPr txBox="1"/>
          <p:nvPr/>
        </p:nvSpPr>
        <p:spPr>
          <a:xfrm>
            <a:off x="724395" y="1158596"/>
            <a:ext cx="13181610" cy="5681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4460" indent="-111760">
              <a:lnSpc>
                <a:spcPct val="1000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Wspieranie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zintegrowanych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systemów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rolniczych</a:t>
            </a:r>
            <a:endParaRPr lang="pl-PL" sz="2400" dirty="0">
              <a:cs typeface="Arimo"/>
            </a:endParaRPr>
          </a:p>
          <a:p>
            <a:pPr marL="12700" marR="508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Zintegrowane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systemy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gospodarowania,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pozwalaj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rodków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zewn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trznych,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takich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nawozy,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energia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rodki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ochrony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lin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atrakcyjn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form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gospodarowania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rolnictwie.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Precyzyjna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technologia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jednym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narz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dzi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wykorzystywanych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realizacji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naciskiem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wykorzystywanie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Dobrym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adem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jest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odpowiedzialne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korzystanie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wód,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recykling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wody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wykorzystywanie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pozosta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podstawowej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linnej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paszy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zwierz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cej.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Zintegrowany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system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wspó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pracy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rolników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zakresie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m.in.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optymalizacji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nawozów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organicznych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dywersyfikacji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znacz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sposób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przyczynia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zmniejszenia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wp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rolnictwa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rodowisko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naturalne,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jednocze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koszty produkcji.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8856909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29DCC-25FB-C9E1-5446-9F6DFF2F7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4481B095-BC31-35A6-5AE2-CEB9BBF53DA4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AEC5819B-D958-D097-1D2E-8AFA1DC7BBC9}"/>
              </a:ext>
            </a:extLst>
          </p:cNvPr>
          <p:cNvSpPr txBox="1"/>
          <p:nvPr/>
        </p:nvSpPr>
        <p:spPr>
          <a:xfrm>
            <a:off x="2164308" y="1450069"/>
            <a:ext cx="10557164" cy="5093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4460" indent="-111760">
              <a:lnSpc>
                <a:spcPct val="100000"/>
              </a:lnSpc>
              <a:spcBef>
                <a:spcPts val="5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Optymalizacja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konsumpcji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+</a:t>
            </a:r>
            <a:r>
              <a:rPr lang="pl-PL" sz="2400" spc="40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zmniejszenie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ilo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odpadów</a:t>
            </a:r>
            <a:endParaRPr lang="pl-PL" sz="2400" dirty="0">
              <a:cs typeface="Arimo"/>
            </a:endParaRPr>
          </a:p>
          <a:p>
            <a:pPr marL="12700" marR="33147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Unikanie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marnotrawstwa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priorytetem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rolników.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wiatowy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popyt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na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pasze,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paliwa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wzrasta,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natomiast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wielko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jest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ograniczona.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Istotne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aby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zach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rolników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gospodarki</a:t>
            </a:r>
            <a:endParaRPr lang="pl-PL" sz="2400" dirty="0">
              <a:cs typeface="Arimo"/>
            </a:endParaRPr>
          </a:p>
          <a:p>
            <a:pPr marL="12700" marR="77851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konsumpcji</a:t>
            </a:r>
            <a:r>
              <a:rPr lang="pl-PL" sz="2400" spc="50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promowanie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stosowania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uczciwych</a:t>
            </a:r>
            <a:endParaRPr lang="pl-PL" sz="2400" dirty="0">
              <a:cs typeface="Arimo"/>
            </a:endParaRPr>
          </a:p>
          <a:p>
            <a:pPr marL="12700" marR="61087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dym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etapie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cuchów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 err="1">
                <a:solidFill>
                  <a:srgbClr val="FFFFFF"/>
                </a:solidFill>
                <a:cs typeface="Arimo"/>
              </a:rPr>
              <a:t>rolno­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spo</a:t>
            </a:r>
            <a:r>
              <a:rPr lang="pl-PL" sz="2400" dirty="0" err="1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ywczych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.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Celem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jest,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najlepsze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terenów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produkcyjnych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pomoc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konsumentom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dokonywaniu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zdrowych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wyborów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stylu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ycia.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42025203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DEFD7-75E7-0C4D-0EF9-87A4D643C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BB32E8A-FD63-EC4D-773D-91C52F983F98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815D030-C9D0-0CD5-67BE-12160CC249A8}"/>
              </a:ext>
            </a:extLst>
          </p:cNvPr>
          <p:cNvSpPr txBox="1"/>
          <p:nvPr/>
        </p:nvSpPr>
        <p:spPr>
          <a:xfrm>
            <a:off x="1476978" y="1506496"/>
            <a:ext cx="11676443" cy="4724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881380" indent="111760">
              <a:lnSpc>
                <a:spcPct val="158500"/>
              </a:lnSpc>
              <a:spcBef>
                <a:spcPts val="95"/>
              </a:spcBef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Edukacja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konsumentów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zakresie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zmniejsza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marnotrawienia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ywno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Rosn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populacja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miejska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nego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zrozumienia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procesów</a:t>
            </a:r>
            <a:r>
              <a:rPr lang="pl-PL" sz="2400" spc="-10" dirty="0"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naturalnych.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wraz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ide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(tj.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kolor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rozmiar),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przyczynia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spc="-25" dirty="0">
                <a:solidFill>
                  <a:srgbClr val="FFFFFF"/>
                </a:solidFill>
                <a:cs typeface="Liberation Sans"/>
              </a:rPr>
              <a:t>ę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ilo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Edukacja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konsumentów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zasadnicze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znaczenie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zapewnienia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kszej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uwagi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warto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ywczych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produktów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wizualnych.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ograniczenie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marnotrawienia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pocz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wszy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gospodarstwa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rolnego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przetwórstwo,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handel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konsumpcj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23127353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8084E-E819-118B-D0BF-491C7E47D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86BBBB43-2950-7C35-23B6-B48787630CC9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66D4457E-F828-DEDA-5C4D-96695CA42B74}"/>
              </a:ext>
            </a:extLst>
          </p:cNvPr>
          <p:cNvSpPr txBox="1"/>
          <p:nvPr/>
        </p:nvSpPr>
        <p:spPr>
          <a:xfrm>
            <a:off x="1389413" y="1062697"/>
            <a:ext cx="12445339" cy="56810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4460" indent="-111760">
              <a:lnSpc>
                <a:spcPct val="100000"/>
              </a:lnSpc>
              <a:buChar char="*"/>
              <a:tabLst>
                <a:tab pos="124460" algn="l"/>
              </a:tabLst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Nowe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biznesowe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rolnictwa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nictwa</a:t>
            </a:r>
            <a:endParaRPr lang="pl-PL" sz="2400" dirty="0">
              <a:cs typeface="Arimo"/>
            </a:endParaRPr>
          </a:p>
          <a:p>
            <a:pPr marL="12700" marR="508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Nowe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modele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biznesowe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mog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tworzone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optymalizacj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ponowne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zasobów.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Perspektywa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400" spc="3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pozosta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oraz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ubocznych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przetwórstwa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surowców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alno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ciach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0" dirty="0">
                <a:solidFill>
                  <a:srgbClr val="FFFFFF"/>
                </a:solidFill>
                <a:cs typeface="Arimo"/>
              </a:rPr>
              <a:t>jest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obiecuj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powinno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promowane.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stwarza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szanse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aby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rozwija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skutecznie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zarz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alternatywnymi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procesami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produktami,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równie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ż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uzyska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dost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rynków.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Koncepcja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musi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atrakcyjna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dla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rednich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przedsi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biorstw,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potencja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innowacyjno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znalezienia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rynków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zbytu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ubocznych,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kolei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pozwala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im</a:t>
            </a:r>
            <a:r>
              <a:rPr lang="pl-PL" sz="2400" spc="500" dirty="0">
                <a:solidFill>
                  <a:srgbClr val="FFFFFF"/>
                </a:solidFill>
                <a:cs typeface="Arimo"/>
              </a:rPr>
              <a:t> 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bardziej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konkurencyjnymi,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tworzy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miejsca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pracy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generowa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wzrost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gospodarczy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obszarach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wiejskich.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13698202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DD3A3-C6E4-F510-953B-D6E50A0455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1384CACF-24D0-AFAF-D1AE-2A87E28F9710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9A9D5CC-ED24-C3DB-8CD3-28B5160C5A95}"/>
              </a:ext>
            </a:extLst>
          </p:cNvPr>
          <p:cNvSpPr txBox="1"/>
          <p:nvPr/>
        </p:nvSpPr>
        <p:spPr>
          <a:xfrm>
            <a:off x="1763486" y="1296675"/>
            <a:ext cx="11103428" cy="4687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144780" indent="111760">
              <a:lnSpc>
                <a:spcPct val="158500"/>
              </a:lnSpc>
              <a:buChar char="*"/>
              <a:tabLst>
                <a:tab pos="124460" algn="l"/>
              </a:tabLst>
            </a:pPr>
            <a:r>
              <a:rPr lang="pl-PL" sz="2400" dirty="0" err="1">
                <a:solidFill>
                  <a:srgbClr val="FFFFFF"/>
                </a:solidFill>
                <a:cs typeface="Arimo"/>
              </a:rPr>
              <a:t>Bio­gospodarka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–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inteligentne,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odnawialnych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Bio­gospodarka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pozwala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efektywne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odnawialnych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postaci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ubocznych,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maksymalne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warto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Przyczynia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zmniejszenia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surowców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kopalnych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kszenia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bioenergii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bazie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naturalnej,</a:t>
            </a:r>
            <a:endParaRPr lang="pl-PL" sz="2400" dirty="0">
              <a:cs typeface="Arimo"/>
            </a:endParaRPr>
          </a:p>
          <a:p>
            <a:pPr marL="12700" marR="63881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które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parze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Ogromna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znaczenie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zaanga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owanie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rolników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wykorzystywanie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alternatywnych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róde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energii,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takich</a:t>
            </a:r>
            <a:endParaRPr lang="pl-PL" sz="2400" dirty="0">
              <a:cs typeface="Arimo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jak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biogaz,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energia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wiatru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energia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oneczna.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12707319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1331714"/>
            <a:ext cx="12902327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Wyzwania w Przejściu do Gospodarki o Obiegu Zamkniętym</a:t>
            </a:r>
            <a:endParaRPr lang="en-US" sz="43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140" y="3197066"/>
            <a:ext cx="2128838" cy="836533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4022765" y="3456861"/>
            <a:ext cx="133588" cy="4937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850"/>
              </a:lnSpc>
              <a:buNone/>
            </a:pPr>
            <a:r>
              <a:rPr lang="en-US" sz="240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1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5400794" y="3443883"/>
            <a:ext cx="2369939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Brak świadomości</a:t>
            </a:r>
            <a:endParaRPr lang="en-US" sz="2150" dirty="0"/>
          </a:p>
        </p:txBody>
      </p:sp>
      <p:sp>
        <p:nvSpPr>
          <p:cNvPr id="6" name="Shape 3"/>
          <p:cNvSpPr/>
          <p:nvPr/>
        </p:nvSpPr>
        <p:spPr>
          <a:xfrm>
            <a:off x="5215652" y="4049197"/>
            <a:ext cx="8489037" cy="15240"/>
          </a:xfrm>
          <a:prstGeom prst="roundRect">
            <a:avLst>
              <a:gd name="adj" fmla="val 2430000"/>
            </a:avLst>
          </a:prstGeom>
          <a:solidFill>
            <a:srgbClr val="16FFBB"/>
          </a:solidFill>
          <a:ln/>
        </p:spPr>
        <p:txBody>
          <a:bodyPr/>
          <a:lstStyle/>
          <a:p>
            <a:endParaRPr lang="pl-PL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0721" y="4095274"/>
            <a:ext cx="4257675" cy="836533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4003715" y="4266605"/>
            <a:ext cx="171688" cy="4937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850"/>
              </a:lnSpc>
              <a:buNone/>
            </a:pPr>
            <a:r>
              <a:rPr lang="en-US" sz="240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2</a:t>
            </a:r>
            <a:endParaRPr lang="en-US" sz="2400" dirty="0"/>
          </a:p>
        </p:txBody>
      </p:sp>
      <p:sp>
        <p:nvSpPr>
          <p:cNvPr id="9" name="Text 5"/>
          <p:cNvSpPr/>
          <p:nvPr/>
        </p:nvSpPr>
        <p:spPr>
          <a:xfrm>
            <a:off x="6465213" y="4342090"/>
            <a:ext cx="2486978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Brak infrastruktury</a:t>
            </a:r>
            <a:endParaRPr lang="en-US" sz="2150" dirty="0"/>
          </a:p>
        </p:txBody>
      </p:sp>
      <p:sp>
        <p:nvSpPr>
          <p:cNvPr id="10" name="Shape 6"/>
          <p:cNvSpPr/>
          <p:nvPr/>
        </p:nvSpPr>
        <p:spPr>
          <a:xfrm>
            <a:off x="6280071" y="4947404"/>
            <a:ext cx="7424618" cy="15240"/>
          </a:xfrm>
          <a:prstGeom prst="roundRect">
            <a:avLst>
              <a:gd name="adj" fmla="val 2430000"/>
            </a:avLst>
          </a:prstGeom>
          <a:solidFill>
            <a:srgbClr val="29DDDA"/>
          </a:solidFill>
          <a:ln/>
        </p:spPr>
        <p:txBody>
          <a:bodyPr/>
          <a:lstStyle/>
          <a:p>
            <a:endParaRPr lang="pl-PL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183" y="4993481"/>
            <a:ext cx="6386632" cy="836533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3999071" y="5164812"/>
            <a:ext cx="180737" cy="4937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850"/>
              </a:lnSpc>
              <a:buNone/>
            </a:pPr>
            <a:r>
              <a:rPr lang="en-US" sz="240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3</a:t>
            </a:r>
            <a:endParaRPr lang="en-US" sz="2400" dirty="0"/>
          </a:p>
        </p:txBody>
      </p:sp>
      <p:sp>
        <p:nvSpPr>
          <p:cNvPr id="13" name="Text 8"/>
          <p:cNvSpPr/>
          <p:nvPr/>
        </p:nvSpPr>
        <p:spPr>
          <a:xfrm>
            <a:off x="7529632" y="5240298"/>
            <a:ext cx="2024658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Brak motywacji</a:t>
            </a:r>
            <a:endParaRPr lang="en-US" sz="2150" dirty="0"/>
          </a:p>
        </p:txBody>
      </p:sp>
      <p:sp>
        <p:nvSpPr>
          <p:cNvPr id="14" name="Text 9"/>
          <p:cNvSpPr/>
          <p:nvPr/>
        </p:nvSpPr>
        <p:spPr>
          <a:xfrm>
            <a:off x="864037" y="6107668"/>
            <a:ext cx="12902327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Należy zwiększyć świadomość korzyści z gospodarki o obiegu zamkniętym, rozwijać infrastrukturę, stworzyć odpowiednie programy wsparcia i stworzyć atrakcyjne modele biznesowe dla rolników i leśników.</a:t>
            </a:r>
            <a:endParaRPr lang="en-US" sz="1900" dirty="0"/>
          </a:p>
        </p:txBody>
      </p:sp>
      <p:sp>
        <p:nvSpPr>
          <p:cNvPr id="15" name="Prostokąt 14">
            <a:extLst>
              <a:ext uri="{FF2B5EF4-FFF2-40B4-BE49-F238E27FC236}">
                <a16:creationId xmlns:a16="http://schemas.microsoft.com/office/drawing/2014/main" id="{10149879-BA1D-4A1B-910E-1CEF0E51A2D9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22277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2340" y="2712006"/>
            <a:ext cx="4463058" cy="4938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850"/>
              </a:lnSpc>
              <a:buNone/>
            </a:pPr>
            <a:r>
              <a:rPr lang="en-US" sz="310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Wsparcie dla Przemiany</a:t>
            </a:r>
            <a:endParaRPr lang="en-US" sz="31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340" y="3472577"/>
            <a:ext cx="889040" cy="142255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778079" y="3650337"/>
            <a:ext cx="1975842" cy="2470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Finansowanie</a:t>
            </a:r>
            <a:endParaRPr lang="en-US" sz="1550" dirty="0"/>
          </a:p>
        </p:txBody>
      </p:sp>
      <p:sp>
        <p:nvSpPr>
          <p:cNvPr id="6" name="Text 2"/>
          <p:cNvSpPr/>
          <p:nvPr/>
        </p:nvSpPr>
        <p:spPr>
          <a:xfrm>
            <a:off x="1778079" y="4004072"/>
            <a:ext cx="12229981" cy="284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Dotacje, pożyczki i programy inwestycyjne dla rolników i leśników.</a:t>
            </a:r>
            <a:endParaRPr lang="en-US" sz="14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340" y="4895136"/>
            <a:ext cx="889040" cy="142255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778079" y="5072896"/>
            <a:ext cx="1975842" cy="2470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Edukacja</a:t>
            </a:r>
            <a:endParaRPr lang="en-US" sz="1550" dirty="0"/>
          </a:p>
        </p:txBody>
      </p:sp>
      <p:sp>
        <p:nvSpPr>
          <p:cNvPr id="9" name="Text 4"/>
          <p:cNvSpPr/>
          <p:nvPr/>
        </p:nvSpPr>
        <p:spPr>
          <a:xfrm>
            <a:off x="1778079" y="5426631"/>
            <a:ext cx="12229981" cy="284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Szkolenia i programy informacyjne dla rolników i leśników.</a:t>
            </a:r>
            <a:endParaRPr lang="en-US" sz="14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340" y="6317694"/>
            <a:ext cx="889040" cy="1422559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778079" y="6495455"/>
            <a:ext cx="1975842" cy="2470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900"/>
              </a:lnSpc>
              <a:buNone/>
            </a:pPr>
            <a:r>
              <a:rPr lang="en-US" sz="15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Współpraca</a:t>
            </a:r>
            <a:endParaRPr lang="en-US" sz="1550" dirty="0"/>
          </a:p>
        </p:txBody>
      </p:sp>
      <p:sp>
        <p:nvSpPr>
          <p:cNvPr id="12" name="Text 6"/>
          <p:cNvSpPr/>
          <p:nvPr/>
        </p:nvSpPr>
        <p:spPr>
          <a:xfrm>
            <a:off x="1778079" y="6849189"/>
            <a:ext cx="12229981" cy="2845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14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Promocja współpracy między rolnikami, leśnikami, przedsiębiorstwami i instytucjami badawczymi.</a:t>
            </a:r>
            <a:endParaRPr lang="en-US" sz="1400" dirty="0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C1BE8C9B-645F-4C20-B4EF-09DA12E38383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7C8C2-CF9C-AF24-C52A-55856FCD1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7883EEC0-A770-3727-959B-B9279374733F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EC6AB658-3C6F-9ED4-196F-60888956834B}"/>
              </a:ext>
            </a:extLst>
          </p:cNvPr>
          <p:cNvSpPr txBox="1"/>
          <p:nvPr/>
        </p:nvSpPr>
        <p:spPr>
          <a:xfrm>
            <a:off x="2161310" y="2082976"/>
            <a:ext cx="11222182" cy="3550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191135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Czym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zatem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jest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(ang.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„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circular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 err="1">
                <a:solidFill>
                  <a:srgbClr val="FFFFFF"/>
                </a:solidFill>
                <a:cs typeface="Arimo"/>
              </a:rPr>
              <a:t>economy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”)?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</a:p>
          <a:p>
            <a:pPr marL="12700" marR="191135">
              <a:lnSpc>
                <a:spcPct val="158500"/>
              </a:lnSpc>
            </a:pPr>
            <a:r>
              <a:rPr lang="pl-PL" sz="2400" spc="-25" dirty="0">
                <a:solidFill>
                  <a:srgbClr val="FFFFFF"/>
                </a:solidFill>
                <a:cs typeface="Arimo"/>
              </a:rPr>
              <a:t>Jak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wynika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ww.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komunikatu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taki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system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gospodarki,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„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…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pozwala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zachowa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liwie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najd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ej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warto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dodan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wyeliminowa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odpady.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Zachowuj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obr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</a:p>
          <a:p>
            <a:pPr marL="12700" marR="191135">
              <a:lnSpc>
                <a:spcPct val="158500"/>
              </a:lnSpc>
            </a:pPr>
            <a:r>
              <a:rPr lang="pl-PL" sz="2400" spc="-10" dirty="0">
                <a:solidFill>
                  <a:srgbClr val="FFFFFF"/>
                </a:solidFill>
                <a:cs typeface="Arimo"/>
              </a:rPr>
              <a:t>Kiedy</a:t>
            </a:r>
            <a:r>
              <a:rPr lang="pl-PL" sz="2400" spc="-10" dirty="0"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cykl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dobiega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ca,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pozwalaj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ponowne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wielokrotne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sposób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produktywny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tworz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sposób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kolejn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warto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”.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17912536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7FB7E016-63BD-61B7-9FF1-F7C6BEBC515D}"/>
              </a:ext>
            </a:extLst>
          </p:cNvPr>
          <p:cNvSpPr txBox="1"/>
          <p:nvPr/>
        </p:nvSpPr>
        <p:spPr>
          <a:xfrm>
            <a:off x="2137558" y="1780682"/>
            <a:ext cx="11150929" cy="3550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lnSpc>
                <a:spcPct val="158500"/>
              </a:lnSpc>
              <a:spcBef>
                <a:spcPts val="9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Jako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ycia,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zdrowie,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ywno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ść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–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wszystko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zale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rodowiska.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Jednak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sposób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tempo,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jakim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wykorzystujemy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naturalne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ostatecznie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doprowadzi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pogorszenia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naszego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dobrostanu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zku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liwo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natury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zakresie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zaspokajania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naszych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potrzeb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ograniczone.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Musimy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diametralnie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zmieni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sposób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wytwarzania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towarów,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wzorce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konsumpcji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styl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ycia.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Musimy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zmieni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podej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towarów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wykorzystywania,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proces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ten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powinien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zacz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ju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teraz.</a:t>
            </a:r>
            <a:endParaRPr lang="pl-PL" sz="2400" dirty="0">
              <a:cs typeface="Arimo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53EB6852-98E4-94E2-2933-436B378C6423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77171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30861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64037" y="4537234"/>
            <a:ext cx="5486400" cy="6858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Podsumowanie</a:t>
            </a:r>
            <a:endParaRPr lang="en-US" sz="4300" dirty="0"/>
          </a:p>
        </p:txBody>
      </p:sp>
      <p:sp>
        <p:nvSpPr>
          <p:cNvPr id="4" name="Text 1"/>
          <p:cNvSpPr/>
          <p:nvPr/>
        </p:nvSpPr>
        <p:spPr>
          <a:xfrm>
            <a:off x="864037" y="5593318"/>
            <a:ext cx="12902327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Gospodarka o obiegu zamkniętym jest kluczowa dla osiągnięcia zrównoważonego rozwoju. Rolnictwo i leśnictwo mogą odgrywać wiodącą rolę w tej transformacji, tworząc innowacyjne modele biznesowe, które przynoszą korzyści zarówno dla środowiska, jak i dla gospodarki.</a:t>
            </a:r>
            <a:endParaRPr lang="en-US" sz="1900" dirty="0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39D2FAC-79F6-4665-9467-64D11CD2177C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6E9EE-5DCE-C8BB-1159-280322777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2E06D187-94CC-4938-0CBF-7C78EC9EC312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6A132020-5529-07B3-25AB-B5AC10A94362}"/>
              </a:ext>
            </a:extLst>
          </p:cNvPr>
          <p:cNvSpPr txBox="1"/>
          <p:nvPr/>
        </p:nvSpPr>
        <p:spPr>
          <a:xfrm>
            <a:off x="1733797" y="2025537"/>
            <a:ext cx="10664042" cy="381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lang="en-US" sz="2400" spc="-10" dirty="0" err="1">
                <a:solidFill>
                  <a:srgbClr val="FFFFFF"/>
                </a:solidFill>
                <a:cs typeface="Arimo"/>
              </a:rPr>
              <a:t>Literatura</a:t>
            </a:r>
            <a:r>
              <a:rPr lang="en-US" sz="2400" spc="-10" dirty="0">
                <a:solidFill>
                  <a:srgbClr val="FFFFFF"/>
                </a:solidFill>
                <a:cs typeface="Arimo"/>
              </a:rPr>
              <a:t>:</a:t>
            </a:r>
            <a:endParaRPr lang="en-US" sz="2400" dirty="0">
              <a:cs typeface="Arimo"/>
            </a:endParaRPr>
          </a:p>
          <a:p>
            <a:pPr marL="12700" marR="5080" indent="153035">
              <a:lnSpc>
                <a:spcPct val="119200"/>
              </a:lnSpc>
              <a:buAutoNum type="arabicPeriod"/>
              <a:tabLst>
                <a:tab pos="165735" algn="l"/>
              </a:tabLst>
            </a:pPr>
            <a:r>
              <a:rPr lang="en-US" sz="2400" spc="-10" dirty="0">
                <a:solidFill>
                  <a:srgbClr val="FFFFFF"/>
                </a:solidFill>
                <a:cs typeface="Arimo"/>
              </a:rPr>
              <a:t>COMMUNICATION</a:t>
            </a:r>
            <a:r>
              <a:rPr lang="en-US" sz="2400" spc="-2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FROM</a:t>
            </a:r>
            <a:r>
              <a:rPr lang="en-US" sz="2400" spc="-2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THE</a:t>
            </a:r>
            <a:r>
              <a:rPr lang="en-US" sz="2400" spc="-2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COMMISSION</a:t>
            </a:r>
            <a:r>
              <a:rPr lang="en-US" sz="2400" spc="-2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en-US" sz="2400" spc="-2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THE</a:t>
            </a:r>
            <a:r>
              <a:rPr lang="en-US" sz="2400" spc="-2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mo"/>
              </a:rPr>
              <a:t>EUROPEAN</a:t>
            </a:r>
            <a:r>
              <a:rPr lang="en-US" sz="2400" spc="-2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mo"/>
              </a:rPr>
              <a:t>PARLIAMENT,</a:t>
            </a:r>
            <a:r>
              <a:rPr lang="en-US" sz="2400" spc="-25" dirty="0">
                <a:solidFill>
                  <a:srgbClr val="FFFFFF"/>
                </a:solidFill>
                <a:cs typeface="Arimo"/>
              </a:rPr>
              <a:t> THE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COUNCIL,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THE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mo"/>
              </a:rPr>
              <a:t>EUROPEAN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ECONOMIC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AND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SOCIAL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mo"/>
              </a:rPr>
              <a:t>COMMITTEE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AND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THE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mo"/>
              </a:rPr>
              <a:t>COMMITTEE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spc="-25" dirty="0">
                <a:solidFill>
                  <a:srgbClr val="FFFFFF"/>
                </a:solidFill>
                <a:cs typeface="Arimo"/>
              </a:rPr>
              <a:t>OF</a:t>
            </a:r>
            <a:endParaRPr lang="en-US" sz="2400" dirty="0">
              <a:cs typeface="Arimo"/>
            </a:endParaRPr>
          </a:p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lang="en-US" sz="2400" dirty="0">
                <a:solidFill>
                  <a:srgbClr val="FFFFFF"/>
                </a:solidFill>
                <a:cs typeface="Arimo"/>
              </a:rPr>
              <a:t>THE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REGIONS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‘Towards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circular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economy: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zero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waste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 err="1">
                <a:solidFill>
                  <a:srgbClr val="FFFFFF"/>
                </a:solidFill>
                <a:cs typeface="Arimo"/>
              </a:rPr>
              <a:t>programme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for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Europe’,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mo"/>
              </a:rPr>
              <a:t>2014.</a:t>
            </a:r>
            <a:endParaRPr lang="en-US" sz="2400" dirty="0">
              <a:cs typeface="Arimo"/>
            </a:endParaRPr>
          </a:p>
          <a:p>
            <a:pPr marL="165735" indent="-153035">
              <a:lnSpc>
                <a:spcPct val="100000"/>
              </a:lnSpc>
              <a:spcBef>
                <a:spcPts val="254"/>
              </a:spcBef>
              <a:buAutoNum type="arabicPeriod" startAt="2"/>
              <a:tabLst>
                <a:tab pos="165735" algn="l"/>
              </a:tabLst>
            </a:pPr>
            <a:r>
              <a:rPr lang="en-US" sz="2400" spc="-10" dirty="0">
                <a:solidFill>
                  <a:srgbClr val="FFFFFF"/>
                </a:solidFill>
                <a:cs typeface="Arimo"/>
              </a:rPr>
              <a:t>‘Opportunities</a:t>
            </a:r>
            <a:r>
              <a:rPr lang="en-US" sz="2400" spc="-2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for</a:t>
            </a:r>
            <a:r>
              <a:rPr lang="en-US" sz="2400" spc="-1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agriculture</a:t>
            </a:r>
            <a:r>
              <a:rPr lang="en-US" sz="2400" spc="-1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and</a:t>
            </a:r>
            <a:r>
              <a:rPr lang="en-US" sz="2400" spc="-1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forestry</a:t>
            </a:r>
            <a:r>
              <a:rPr lang="en-US" sz="2400" spc="-1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in</a:t>
            </a:r>
            <a:r>
              <a:rPr lang="en-US" sz="2400" spc="-1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the</a:t>
            </a:r>
            <a:r>
              <a:rPr lang="en-US" sz="2400" spc="-1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circular</a:t>
            </a:r>
            <a:r>
              <a:rPr lang="en-US" sz="2400" spc="-1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economy’,</a:t>
            </a:r>
            <a:r>
              <a:rPr lang="en-US" sz="2400" spc="-2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spc="-10" dirty="0">
                <a:solidFill>
                  <a:srgbClr val="FFFFFF"/>
                </a:solidFill>
                <a:cs typeface="Arimo"/>
              </a:rPr>
              <a:t>EIP­AGRI.</a:t>
            </a:r>
            <a:endParaRPr lang="en-US" sz="2400" dirty="0">
              <a:cs typeface="Arimo"/>
            </a:endParaRPr>
          </a:p>
          <a:p>
            <a:pPr marL="12700" marR="196215" indent="153035">
              <a:lnSpc>
                <a:spcPct val="119200"/>
              </a:lnSpc>
              <a:buAutoNum type="arabicPeriod" startAt="2"/>
              <a:tabLst>
                <a:tab pos="165735" algn="l"/>
              </a:tabLst>
            </a:pPr>
            <a:r>
              <a:rPr lang="en-US" sz="2400" dirty="0">
                <a:solidFill>
                  <a:srgbClr val="FFFFFF"/>
                </a:solidFill>
                <a:cs typeface="Arimo"/>
              </a:rPr>
              <a:t>‘Enhancing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the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contribution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of</a:t>
            </a:r>
            <a:r>
              <a:rPr lang="en-US" sz="2400" spc="-2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agriculture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and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forestry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the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circular</a:t>
            </a:r>
            <a:r>
              <a:rPr lang="en-US" sz="2400" spc="-35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economy’,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dirty="0">
                <a:solidFill>
                  <a:srgbClr val="FFFFFF"/>
                </a:solidFill>
                <a:cs typeface="Arimo"/>
              </a:rPr>
              <a:t>Copa</a:t>
            </a:r>
            <a:r>
              <a:rPr lang="en-US" sz="2400" spc="-30" dirty="0">
                <a:solidFill>
                  <a:srgbClr val="FFFFFF"/>
                </a:solidFill>
                <a:cs typeface="Arimo"/>
              </a:rPr>
              <a:t> </a:t>
            </a:r>
            <a:r>
              <a:rPr lang="en-US" sz="2400" spc="-10" dirty="0" err="1">
                <a:solidFill>
                  <a:srgbClr val="FFFFFF"/>
                </a:solidFill>
                <a:cs typeface="Arimo"/>
              </a:rPr>
              <a:t>Cogeca</a:t>
            </a:r>
            <a:r>
              <a:rPr lang="en-US" sz="2400" spc="-10" dirty="0">
                <a:solidFill>
                  <a:srgbClr val="FFFFFF"/>
                </a:solidFill>
                <a:cs typeface="Arimo"/>
              </a:rPr>
              <a:t>, 2014.</a:t>
            </a:r>
            <a:endParaRPr lang="en-US" sz="2400" dirty="0">
              <a:cs typeface="Arimo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251FA6CD-087E-4E3F-885B-401DDC9C32AB}"/>
              </a:ext>
            </a:extLst>
          </p:cNvPr>
          <p:cNvSpPr/>
          <p:nvPr/>
        </p:nvSpPr>
        <p:spPr>
          <a:xfrm>
            <a:off x="1452880" y="446316"/>
            <a:ext cx="11846560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„UPSKILLING -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wsparcie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studentów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i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pracowników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prowadzących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kształcenie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na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wybranych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kierunkach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studiów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Międzynarodowej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Akademii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Nauk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Stosowanych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 w </a:t>
            </a:r>
            <a:r>
              <a:rPr lang="de-DE" dirty="0" err="1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Łomży</a:t>
            </a: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” 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de-DE" dirty="0">
                <a:latin typeface="BundesSerif Regular"/>
                <a:ea typeface="Times New Roman" panose="02020603050405020304" pitchFamily="18" charset="0"/>
                <a:cs typeface="Calibri" panose="020F0502020204030204" pitchFamily="34" charset="0"/>
              </a:rPr>
              <a:t>Nr.  FERS.01.05-IP.08-0278/23 </a:t>
            </a:r>
            <a:endParaRPr lang="pl-PL" dirty="0">
              <a:latin typeface="BundesSerif Regular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10E9044-4EDF-4237-8F1D-BBE53A64CC8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338" y="6959918"/>
            <a:ext cx="8950960" cy="12696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8495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154F24-12D7-CEA6-AB80-994A2873A1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FBA8E364-4F85-933C-90C3-E13F6A15B8A5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C0147DB-2F88-A635-1BCE-B399971DFA36}"/>
              </a:ext>
            </a:extLst>
          </p:cNvPr>
          <p:cNvSpPr txBox="1"/>
          <p:nvPr/>
        </p:nvSpPr>
        <p:spPr>
          <a:xfrm>
            <a:off x="1977241" y="708157"/>
            <a:ext cx="10675917" cy="639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408940">
              <a:lnSpc>
                <a:spcPct val="158500"/>
              </a:lnSpc>
              <a:spcBef>
                <a:spcPts val="9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Komisja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Europejska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dniu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2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grudnia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2015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roku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nowy,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ambitny</a:t>
            </a:r>
            <a:r>
              <a:rPr lang="pl-PL" sz="2400" spc="39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pakiet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pod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nazw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"Gospodarka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tym"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–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pakiet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na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celu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pomóc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europejskim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przedsi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biorstwom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konsumentom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dokona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modelu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którym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wykorzystywane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sposób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bardziej zrównowa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ony.</a:t>
            </a:r>
            <a:endParaRPr lang="pl-PL" sz="2400" dirty="0">
              <a:cs typeface="Arimo"/>
            </a:endParaRPr>
          </a:p>
          <a:p>
            <a:pPr>
              <a:lnSpc>
                <a:spcPct val="100000"/>
              </a:lnSpc>
              <a:spcBef>
                <a:spcPts val="975"/>
              </a:spcBef>
            </a:pPr>
            <a:endParaRPr lang="pl-PL" sz="2400" dirty="0">
              <a:cs typeface="Arimo"/>
            </a:endParaRPr>
          </a:p>
          <a:p>
            <a:pPr marL="12700" marR="109855">
              <a:lnSpc>
                <a:spcPct val="158500"/>
              </a:lnSpc>
              <a:spcBef>
                <a:spcPts val="5"/>
              </a:spcBef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Proponowane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przyczyni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2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"zamkni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obiegu"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cyklu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produktów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poprzez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zwi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kszenie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recyklingu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ponownego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zasobów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przyniesie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korzy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zarówno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dla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rodowiska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gospodarki.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zak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adaj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15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maksymalne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wykorzystanie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surowców,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sposób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sprzyjaj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oszcz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dno</a:t>
            </a:r>
            <a:r>
              <a:rPr lang="pl-PL" sz="2400" spc="-1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ci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energii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redukcji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emisji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gazów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cieplarnianych.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3690699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454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8438" y="3653314"/>
            <a:ext cx="12953524" cy="133064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200"/>
              </a:lnSpc>
              <a:buNone/>
            </a:pPr>
            <a:r>
              <a:rPr lang="en-US" sz="415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Gospodarka o Obiegu Zamkniętym: Podstawowe Zasady</a:t>
            </a:r>
            <a:endParaRPr lang="en-US" sz="4150" dirty="0"/>
          </a:p>
        </p:txBody>
      </p:sp>
      <p:sp>
        <p:nvSpPr>
          <p:cNvPr id="4" name="Shape 1"/>
          <p:cNvSpPr/>
          <p:nvPr/>
        </p:nvSpPr>
        <p:spPr>
          <a:xfrm>
            <a:off x="838438" y="5612725"/>
            <a:ext cx="538996" cy="538996"/>
          </a:xfrm>
          <a:prstGeom prst="roundRect">
            <a:avLst>
              <a:gd name="adj" fmla="val 66671"/>
            </a:avLst>
          </a:prstGeom>
          <a:solidFill>
            <a:srgbClr val="0A081B"/>
          </a:solidFill>
          <a:ln w="22860">
            <a:solidFill>
              <a:srgbClr val="16FFBB"/>
            </a:solidFill>
            <a:prstDash val="solid"/>
          </a:ln>
        </p:spPr>
        <p:txBody>
          <a:bodyPr/>
          <a:lstStyle/>
          <a:p>
            <a:endParaRPr lang="pl-PL"/>
          </a:p>
        </p:txBody>
      </p:sp>
      <p:sp>
        <p:nvSpPr>
          <p:cNvPr id="5" name="Text 2"/>
          <p:cNvSpPr/>
          <p:nvPr/>
        </p:nvSpPr>
        <p:spPr>
          <a:xfrm>
            <a:off x="1038820" y="5722501"/>
            <a:ext cx="138113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1</a:t>
            </a:r>
            <a:endParaRPr lang="en-US" sz="2500" dirty="0"/>
          </a:p>
        </p:txBody>
      </p:sp>
      <p:sp>
        <p:nvSpPr>
          <p:cNvPr id="6" name="Text 3"/>
          <p:cNvSpPr/>
          <p:nvPr/>
        </p:nvSpPr>
        <p:spPr>
          <a:xfrm>
            <a:off x="1616988" y="5612725"/>
            <a:ext cx="2921913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1. Zachowanie wartości</a:t>
            </a:r>
            <a:endParaRPr lang="en-US" sz="2050" dirty="0"/>
          </a:p>
        </p:txBody>
      </p:sp>
      <p:sp>
        <p:nvSpPr>
          <p:cNvPr id="7" name="Text 4"/>
          <p:cNvSpPr/>
          <p:nvPr/>
        </p:nvSpPr>
        <p:spPr>
          <a:xfrm>
            <a:off x="1616988" y="6089213"/>
            <a:ext cx="3379589" cy="114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Maksymalne wykorzystanie zasobów przez jak najdłuższy czas.</a:t>
            </a:r>
            <a:endParaRPr lang="en-US" sz="1850" dirty="0"/>
          </a:p>
        </p:txBody>
      </p:sp>
      <p:sp>
        <p:nvSpPr>
          <p:cNvPr id="8" name="Shape 5"/>
          <p:cNvSpPr/>
          <p:nvPr/>
        </p:nvSpPr>
        <p:spPr>
          <a:xfrm>
            <a:off x="5236131" y="5612725"/>
            <a:ext cx="538996" cy="538996"/>
          </a:xfrm>
          <a:prstGeom prst="roundRect">
            <a:avLst>
              <a:gd name="adj" fmla="val 66671"/>
            </a:avLst>
          </a:prstGeom>
          <a:solidFill>
            <a:srgbClr val="0A081B"/>
          </a:solidFill>
          <a:ln w="22860">
            <a:solidFill>
              <a:srgbClr val="29DDDA"/>
            </a:solidFill>
            <a:prstDash val="solid"/>
          </a:ln>
        </p:spPr>
        <p:txBody>
          <a:bodyPr/>
          <a:lstStyle/>
          <a:p>
            <a:endParaRPr lang="pl-PL"/>
          </a:p>
        </p:txBody>
      </p:sp>
      <p:sp>
        <p:nvSpPr>
          <p:cNvPr id="9" name="Text 6"/>
          <p:cNvSpPr/>
          <p:nvPr/>
        </p:nvSpPr>
        <p:spPr>
          <a:xfrm>
            <a:off x="5416748" y="5722501"/>
            <a:ext cx="177641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2</a:t>
            </a:r>
            <a:endParaRPr lang="en-US" sz="2500" dirty="0"/>
          </a:p>
        </p:txBody>
      </p:sp>
      <p:sp>
        <p:nvSpPr>
          <p:cNvPr id="10" name="Text 7"/>
          <p:cNvSpPr/>
          <p:nvPr/>
        </p:nvSpPr>
        <p:spPr>
          <a:xfrm>
            <a:off x="6014680" y="5612725"/>
            <a:ext cx="3239572" cy="332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2. Minimalizacja odpadów</a:t>
            </a:r>
            <a:endParaRPr lang="en-US" sz="2050" dirty="0"/>
          </a:p>
        </p:txBody>
      </p:sp>
      <p:sp>
        <p:nvSpPr>
          <p:cNvPr id="11" name="Text 8"/>
          <p:cNvSpPr/>
          <p:nvPr/>
        </p:nvSpPr>
        <p:spPr>
          <a:xfrm>
            <a:off x="6014680" y="6089213"/>
            <a:ext cx="3379589" cy="114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Eliminacja niepotrzebnych odpadów poprzez ponowne wykorzystanie i recykling.</a:t>
            </a:r>
            <a:endParaRPr lang="en-US" sz="1850" dirty="0"/>
          </a:p>
        </p:txBody>
      </p:sp>
      <p:sp>
        <p:nvSpPr>
          <p:cNvPr id="12" name="Shape 9"/>
          <p:cNvSpPr/>
          <p:nvPr/>
        </p:nvSpPr>
        <p:spPr>
          <a:xfrm>
            <a:off x="9633823" y="5612725"/>
            <a:ext cx="538996" cy="538996"/>
          </a:xfrm>
          <a:prstGeom prst="roundRect">
            <a:avLst>
              <a:gd name="adj" fmla="val 66671"/>
            </a:avLst>
          </a:prstGeom>
          <a:solidFill>
            <a:srgbClr val="0A081B"/>
          </a:solidFill>
          <a:ln w="22860">
            <a:solidFill>
              <a:srgbClr val="37A7E7"/>
            </a:solidFill>
            <a:prstDash val="solid"/>
          </a:ln>
        </p:spPr>
        <p:txBody>
          <a:bodyPr/>
          <a:lstStyle/>
          <a:p>
            <a:endParaRPr lang="pl-PL"/>
          </a:p>
        </p:txBody>
      </p:sp>
      <p:sp>
        <p:nvSpPr>
          <p:cNvPr id="13" name="Text 10"/>
          <p:cNvSpPr/>
          <p:nvPr/>
        </p:nvSpPr>
        <p:spPr>
          <a:xfrm>
            <a:off x="9809798" y="5722501"/>
            <a:ext cx="187047" cy="3194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250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3</a:t>
            </a:r>
            <a:endParaRPr lang="en-US" sz="2500" dirty="0"/>
          </a:p>
        </p:txBody>
      </p:sp>
      <p:sp>
        <p:nvSpPr>
          <p:cNvPr id="14" name="Text 11"/>
          <p:cNvSpPr/>
          <p:nvPr/>
        </p:nvSpPr>
        <p:spPr>
          <a:xfrm>
            <a:off x="10412373" y="5612725"/>
            <a:ext cx="3379589" cy="6655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600"/>
              </a:lnSpc>
              <a:buNone/>
            </a:pPr>
            <a:r>
              <a:rPr lang="en-US" sz="2050" b="1" dirty="0">
                <a:solidFill>
                  <a:srgbClr val="E0E4E6"/>
                </a:solidFill>
                <a:ea typeface="Spline Sans Bold" pitchFamily="34" charset="-122"/>
                <a:cs typeface="Spline Sans Bold" pitchFamily="34" charset="-120"/>
              </a:rPr>
              <a:t>3. Efektywność i zrównoważenie</a:t>
            </a:r>
            <a:endParaRPr lang="en-US" sz="2050" dirty="0"/>
          </a:p>
        </p:txBody>
      </p:sp>
      <p:sp>
        <p:nvSpPr>
          <p:cNvPr id="15" name="Text 12"/>
          <p:cNvSpPr/>
          <p:nvPr/>
        </p:nvSpPr>
        <p:spPr>
          <a:xfrm>
            <a:off x="10412373" y="6421993"/>
            <a:ext cx="3379589" cy="11497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185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Zwiększenie wydajności i zrównoważonego rozwoju gospodarczego.</a:t>
            </a:r>
            <a:endParaRPr lang="en-US" sz="1850" dirty="0"/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7543A3C8-C871-4406-A627-92007358276C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265DD-7F27-61E5-1778-750D5CF51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22D057FA-1450-E9FF-A803-79AC043FA835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5E8729D3-D30B-4844-8567-CD685519E3AA}"/>
              </a:ext>
            </a:extLst>
          </p:cNvPr>
          <p:cNvSpPr txBox="1"/>
          <p:nvPr/>
        </p:nvSpPr>
        <p:spPr>
          <a:xfrm>
            <a:off x="2434440" y="1126485"/>
            <a:ext cx="10462161" cy="4724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5080">
              <a:lnSpc>
                <a:spcPct val="158500"/>
              </a:lnSpc>
            </a:pPr>
            <a:r>
              <a:rPr lang="pl-PL" sz="2400" dirty="0">
                <a:solidFill>
                  <a:srgbClr val="FFFFFF"/>
                </a:solidFill>
                <a:cs typeface="Arimo"/>
              </a:rPr>
              <a:t>Propozycje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obejmuj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cykl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ycia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produktu: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produkcji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konsumpcji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gospodarowania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odpadami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rynku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surowców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wtórnych.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Przekszta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cenie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do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dzie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wspierane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finansowo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przez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Europejski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Fundusz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Strukturalny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Inwestycyjny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(ESIF),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wsparcie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to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wynosi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ć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dzie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5,5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mld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€,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na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zrównowa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ż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gospodarowanie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odpadami.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Ponadto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dzia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ania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wspierane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ą</a:t>
            </a:r>
            <a:r>
              <a:rPr lang="pl-PL" sz="2400" spc="3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spc="-50" dirty="0">
                <a:solidFill>
                  <a:srgbClr val="FFFFFF"/>
                </a:solidFill>
                <a:cs typeface="Arimo"/>
              </a:rPr>
              <a:t>w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ramach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Horyzontu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2020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(unijnego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programu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finansowania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bada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ń</a:t>
            </a:r>
            <a:r>
              <a:rPr lang="pl-PL" sz="2400" spc="20" dirty="0">
                <a:solidFill>
                  <a:srgbClr val="FFFFFF"/>
                </a:solidFill>
                <a:cs typeface="Liberation Sans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innowacji)</a:t>
            </a:r>
            <a:r>
              <a:rPr lang="pl-PL" sz="2400" spc="-10" dirty="0"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wysoko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ś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ci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650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mln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€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oraz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inwestycji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dot.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gospodarki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</a:t>
            </a:r>
            <a:r>
              <a:rPr lang="pl-PL" sz="2400" spc="20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obiegu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zamkni</a:t>
            </a:r>
            <a:r>
              <a:rPr lang="pl-PL" sz="2400" dirty="0">
                <a:solidFill>
                  <a:srgbClr val="FFFFFF"/>
                </a:solidFill>
                <a:cs typeface="Liberation Sans"/>
              </a:rPr>
              <a:t>ę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tym</a:t>
            </a:r>
            <a:r>
              <a:rPr lang="pl-PL" sz="2400" spc="1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25" dirty="0">
                <a:solidFill>
                  <a:srgbClr val="FFFFFF"/>
                </a:solidFill>
                <a:cs typeface="Arimo"/>
              </a:rPr>
              <a:t>na </a:t>
            </a:r>
            <a:r>
              <a:rPr lang="pl-PL" sz="2400" dirty="0">
                <a:solidFill>
                  <a:srgbClr val="FFFFFF"/>
                </a:solidFill>
                <a:cs typeface="Arimo"/>
              </a:rPr>
              <a:t>poziomie</a:t>
            </a:r>
            <a:r>
              <a:rPr lang="pl-PL" sz="2400" spc="25" dirty="0">
                <a:solidFill>
                  <a:srgbClr val="FFFFFF"/>
                </a:solidFill>
                <a:cs typeface="Arimo"/>
              </a:rPr>
              <a:t> </a:t>
            </a:r>
            <a:r>
              <a:rPr lang="pl-PL" sz="2400" spc="-10" dirty="0">
                <a:solidFill>
                  <a:srgbClr val="FFFFFF"/>
                </a:solidFill>
                <a:cs typeface="Arimo"/>
              </a:rPr>
              <a:t>krajowym.</a:t>
            </a:r>
            <a:endParaRPr lang="pl-PL"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812727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8" descr="Obraz zawierający tekst, zrzut ekranu, design&#10;&#10;Opis wygenerowany automatycznie">
            <a:extLst>
              <a:ext uri="{FF2B5EF4-FFF2-40B4-BE49-F238E27FC236}">
                <a16:creationId xmlns:a16="http://schemas.microsoft.com/office/drawing/2014/main" id="{AE9951D3-E679-FCC4-0406-0613F360995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160" y="937580"/>
            <a:ext cx="13086079" cy="6354437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0DC23AB8-C37F-7599-9B94-C8E516A2CD9F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object 7">
            <a:extLst>
              <a:ext uri="{FF2B5EF4-FFF2-40B4-BE49-F238E27FC236}">
                <a16:creationId xmlns:a16="http://schemas.microsoft.com/office/drawing/2014/main" id="{ED2CB877-6C36-8149-8B71-6685F4C0D968}"/>
              </a:ext>
            </a:extLst>
          </p:cNvPr>
          <p:cNvSpPr txBox="1"/>
          <p:nvPr/>
        </p:nvSpPr>
        <p:spPr>
          <a:xfrm>
            <a:off x="963913" y="452484"/>
            <a:ext cx="7360690" cy="44755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800" dirty="0">
                <a:solidFill>
                  <a:srgbClr val="FFFFFF"/>
                </a:solidFill>
                <a:cs typeface="Arimo"/>
              </a:rPr>
              <a:t>Model</a:t>
            </a:r>
            <a:r>
              <a:rPr sz="2800" spc="45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gospodarki</a:t>
            </a:r>
            <a:r>
              <a:rPr sz="2800" spc="50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o</a:t>
            </a:r>
            <a:r>
              <a:rPr sz="2800" spc="45" dirty="0">
                <a:solidFill>
                  <a:srgbClr val="FFFFFF"/>
                </a:solidFill>
                <a:cs typeface="Arimo"/>
              </a:rPr>
              <a:t> </a:t>
            </a:r>
            <a:r>
              <a:rPr sz="2800" dirty="0">
                <a:solidFill>
                  <a:srgbClr val="FFFFFF"/>
                </a:solidFill>
                <a:cs typeface="Arimo"/>
              </a:rPr>
              <a:t>obiegu</a:t>
            </a:r>
            <a:r>
              <a:rPr sz="2800" spc="45" dirty="0">
                <a:solidFill>
                  <a:srgbClr val="FFFFFF"/>
                </a:solidFill>
                <a:cs typeface="Arimo"/>
              </a:rPr>
              <a:t> </a:t>
            </a:r>
            <a:r>
              <a:rPr sz="2800" spc="-10" dirty="0">
                <a:solidFill>
                  <a:srgbClr val="FFFFFF"/>
                </a:solidFill>
                <a:cs typeface="Arimo"/>
              </a:rPr>
              <a:t>zamkni</a:t>
            </a:r>
            <a:r>
              <a:rPr sz="2800" spc="-10" dirty="0">
                <a:solidFill>
                  <a:srgbClr val="FFFFFF"/>
                </a:solidFill>
                <a:cs typeface="Liberation Sans"/>
              </a:rPr>
              <a:t>ę</a:t>
            </a:r>
            <a:r>
              <a:rPr sz="2800" spc="-10" dirty="0">
                <a:solidFill>
                  <a:srgbClr val="FFFFFF"/>
                </a:solidFill>
                <a:cs typeface="Arimo"/>
              </a:rPr>
              <a:t>tym</a:t>
            </a:r>
            <a:endParaRPr sz="2800" dirty="0">
              <a:cs typeface="Arimo"/>
            </a:endParaRPr>
          </a:p>
        </p:txBody>
      </p:sp>
      <p:sp>
        <p:nvSpPr>
          <p:cNvPr id="5" name="object 9">
            <a:extLst>
              <a:ext uri="{FF2B5EF4-FFF2-40B4-BE49-F238E27FC236}">
                <a16:creationId xmlns:a16="http://schemas.microsoft.com/office/drawing/2014/main" id="{7E6561D4-1F78-B77F-2362-6E818DBD99D6}"/>
              </a:ext>
            </a:extLst>
          </p:cNvPr>
          <p:cNvSpPr txBox="1"/>
          <p:nvPr/>
        </p:nvSpPr>
        <p:spPr>
          <a:xfrm>
            <a:off x="1047041" y="7541437"/>
            <a:ext cx="4890622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400" dirty="0">
                <a:solidFill>
                  <a:srgbClr val="FFFFFF"/>
                </a:solidFill>
                <a:cs typeface="Liberation Sans"/>
              </a:rPr>
              <a:t>Ź</a:t>
            </a:r>
            <a:r>
              <a:rPr sz="2400" dirty="0">
                <a:solidFill>
                  <a:srgbClr val="FFFFFF"/>
                </a:solidFill>
                <a:cs typeface="Arimo"/>
              </a:rPr>
              <a:t>ród</a:t>
            </a:r>
            <a:r>
              <a:rPr sz="2400" dirty="0">
                <a:solidFill>
                  <a:srgbClr val="FFFFFF"/>
                </a:solidFill>
                <a:cs typeface="Liberation Sans"/>
              </a:rPr>
              <a:t>ł</a:t>
            </a:r>
            <a:r>
              <a:rPr sz="2400" dirty="0">
                <a:solidFill>
                  <a:srgbClr val="FFFFFF"/>
                </a:solidFill>
                <a:cs typeface="Arimo"/>
              </a:rPr>
              <a:t>o:</a:t>
            </a:r>
            <a:r>
              <a:rPr sz="2400" spc="60" dirty="0">
                <a:solidFill>
                  <a:srgbClr val="FFFFFF"/>
                </a:solidFill>
                <a:cs typeface="Arimo"/>
              </a:rPr>
              <a:t> </a:t>
            </a:r>
            <a:r>
              <a:rPr sz="2400" dirty="0">
                <a:solidFill>
                  <a:srgbClr val="FFFFFF"/>
                </a:solidFill>
                <a:cs typeface="Arimo"/>
              </a:rPr>
              <a:t>Komisja</a:t>
            </a:r>
            <a:r>
              <a:rPr sz="2400" spc="60" dirty="0">
                <a:solidFill>
                  <a:srgbClr val="FFFFFF"/>
                </a:solidFill>
                <a:cs typeface="Arimo"/>
              </a:rPr>
              <a:t> </a:t>
            </a:r>
            <a:r>
              <a:rPr sz="2400" spc="-10" dirty="0">
                <a:solidFill>
                  <a:srgbClr val="FFFFFF"/>
                </a:solidFill>
                <a:cs typeface="Arimo"/>
              </a:rPr>
              <a:t>Europejska</a:t>
            </a:r>
            <a:endParaRPr sz="2400" dirty="0">
              <a:cs typeface="Arimo"/>
            </a:endParaRPr>
          </a:p>
        </p:txBody>
      </p:sp>
    </p:spTree>
    <p:extLst>
      <p:ext uri="{BB962C8B-B14F-4D97-AF65-F5344CB8AC3E}">
        <p14:creationId xmlns:p14="http://schemas.microsoft.com/office/powerpoint/2010/main" val="711362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64037" y="2121932"/>
            <a:ext cx="12902327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400"/>
              </a:lnSpc>
              <a:buNone/>
            </a:pPr>
            <a:r>
              <a:rPr lang="en-US" sz="430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Gospodarka o Obiegu Zamkniętym w Rolnictwie i Leśnictwie</a:t>
            </a:r>
            <a:endParaRPr lang="en-US" sz="4300" dirty="0"/>
          </a:p>
        </p:txBody>
      </p:sp>
      <p:sp>
        <p:nvSpPr>
          <p:cNvPr id="3" name="Text 1"/>
          <p:cNvSpPr/>
          <p:nvPr/>
        </p:nvSpPr>
        <p:spPr>
          <a:xfrm>
            <a:off x="864037" y="4110633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Rolnictwo</a:t>
            </a:r>
            <a:endParaRPr lang="en-US" sz="2150" dirty="0"/>
          </a:p>
        </p:txBody>
      </p:sp>
      <p:sp>
        <p:nvSpPr>
          <p:cNvPr id="4" name="Text 2"/>
          <p:cNvSpPr/>
          <p:nvPr/>
        </p:nvSpPr>
        <p:spPr>
          <a:xfrm>
            <a:off x="864037" y="4700349"/>
            <a:ext cx="6150054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Zwiększenie efektywności wykorzystania wody, nawozów, paszy i innych zasobów. Wspieranie innowacji w produkcji i przetwórstwie.</a:t>
            </a:r>
            <a:endParaRPr lang="en-US" sz="1900" dirty="0"/>
          </a:p>
        </p:txBody>
      </p:sp>
      <p:sp>
        <p:nvSpPr>
          <p:cNvPr id="5" name="Text 3"/>
          <p:cNvSpPr/>
          <p:nvPr/>
        </p:nvSpPr>
        <p:spPr>
          <a:xfrm>
            <a:off x="7623929" y="4110633"/>
            <a:ext cx="2743200" cy="342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150" b="1" dirty="0">
                <a:solidFill>
                  <a:srgbClr val="F0FCFF"/>
                </a:solidFill>
                <a:ea typeface="Spline Sans Bold" pitchFamily="34" charset="-122"/>
                <a:cs typeface="Spline Sans Bold" pitchFamily="34" charset="-120"/>
              </a:rPr>
              <a:t>Leśnictwo</a:t>
            </a:r>
            <a:endParaRPr lang="en-US" sz="2150" dirty="0"/>
          </a:p>
        </p:txBody>
      </p:sp>
      <p:sp>
        <p:nvSpPr>
          <p:cNvPr id="6" name="Text 4"/>
          <p:cNvSpPr/>
          <p:nvPr/>
        </p:nvSpPr>
        <p:spPr>
          <a:xfrm>
            <a:off x="7623929" y="4700349"/>
            <a:ext cx="6150054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E0E4E6"/>
                </a:solidFill>
                <a:ea typeface="Barlow" pitchFamily="34" charset="-122"/>
                <a:cs typeface="Barlow" pitchFamily="34" charset="-120"/>
              </a:rPr>
              <a:t>Zrównoważona gospodarka leśna, wykorzystanie drewna i innych zasobów leśnych w sposób odpowiedzialny. Promocja biopaliw i biomateriałów.</a:t>
            </a:r>
            <a:endParaRPr lang="en-US" sz="1900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CA7C2F15-C4A5-4977-96F5-9337CF12B318}"/>
              </a:ext>
            </a:extLst>
          </p:cNvPr>
          <p:cNvSpPr/>
          <p:nvPr/>
        </p:nvSpPr>
        <p:spPr>
          <a:xfrm>
            <a:off x="12721472" y="7777113"/>
            <a:ext cx="1814660" cy="3723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4865FE6A2BB0D41BD550639028B4892" ma:contentTypeVersion="4" ma:contentTypeDescription="Utwórz nowy dokument." ma:contentTypeScope="" ma:versionID="12a3e1ee61b39551febca0ce369e62a2">
  <xsd:schema xmlns:xsd="http://www.w3.org/2001/XMLSchema" xmlns:xs="http://www.w3.org/2001/XMLSchema" xmlns:p="http://schemas.microsoft.com/office/2006/metadata/properties" xmlns:ns2="9b54b6bc-d050-4f62-93d0-d8d494cbc3d6" targetNamespace="http://schemas.microsoft.com/office/2006/metadata/properties" ma:root="true" ma:fieldsID="419063ad1ee9e4c6ce0f5f483f15fba6" ns2:_="">
    <xsd:import namespace="9b54b6bc-d050-4f62-93d0-d8d494cbc3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4b6bc-d050-4f62-93d0-d8d494cbc3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AF8A5E-6A60-4EAB-9C1C-F384A0A8E8D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BA8543B-504E-4179-B5DC-7336238292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b54b6bc-d050-4f62-93d0-d8d494cbc3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75E3D32-3209-4A85-A029-45BB86C696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3281</Words>
  <Application>Microsoft Office PowerPoint</Application>
  <PresentationFormat>Niestandardowy</PresentationFormat>
  <Paragraphs>170</Paragraphs>
  <Slides>42</Slides>
  <Notes>8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42</vt:i4>
      </vt:variant>
    </vt:vector>
  </HeadingPairs>
  <TitlesOfParts>
    <vt:vector size="51" baseType="lpstr">
      <vt:lpstr>BundesSerif Regular</vt:lpstr>
      <vt:lpstr>Liberation Sans</vt:lpstr>
      <vt:lpstr>Times New Roman</vt:lpstr>
      <vt:lpstr>Arimo</vt:lpstr>
      <vt:lpstr>Spline Sans Bold</vt:lpstr>
      <vt:lpstr>Barlow</vt:lpstr>
      <vt:lpstr>Calibri</vt:lpstr>
      <vt:lpstr>Arial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Piotr Ponichtera</cp:lastModifiedBy>
  <cp:revision>7</cp:revision>
  <dcterms:created xsi:type="dcterms:W3CDTF">2024-12-16T09:24:55Z</dcterms:created>
  <dcterms:modified xsi:type="dcterms:W3CDTF">2025-07-04T08:07:45Z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0x010100B4865FE6A2BB0D41BD550639028B4892</vt:lpwstr>
  </property>
</Properties>
</file>