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5" r:id="rId22"/>
    <p:sldId id="273" r:id="rId23"/>
    <p:sldId id="274" r:id="rId24"/>
    <p:sldId id="279" r:id="rId25"/>
    <p:sldId id="276" r:id="rId26"/>
    <p:sldId id="277" r:id="rId27"/>
    <p:sldId id="278"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71" d="100"/>
          <a:sy n="71" d="100"/>
        </p:scale>
        <p:origin x="68" y="13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pl-PL"/>
              <a:t>Kliknij, aby edytować styl</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7/4/2025</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smtClean="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639412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p:txBody>
          <a:bodyPr vert="eaVert"/>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7/4/2025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207236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pl-PL"/>
              <a:t>Kliknij, aby edytować styl</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7/4/2025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321582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nchor="t"/>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7/4/2025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5267126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pl-PL"/>
              <a:t>Kliknij, aby edytować styl</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Edytuj style wzorca tekstu</a:t>
            </a:r>
          </a:p>
        </p:txBody>
      </p:sp>
      <p:sp>
        <p:nvSpPr>
          <p:cNvPr id="4" name="Date Placeholder 3"/>
          <p:cNvSpPr>
            <a:spLocks noGrp="1"/>
          </p:cNvSpPr>
          <p:nvPr>
            <p:ph type="dt" sz="half" idx="10"/>
          </p:nvPr>
        </p:nvSpPr>
        <p:spPr/>
        <p:txBody>
          <a:bodyPr/>
          <a:lstStyle/>
          <a:p>
            <a:fld id="{48A87A34-81AB-432B-8DAE-1953F412C126}" type="datetimeFigureOut">
              <a:rPr lang="en-US" smtClean="0"/>
              <a:t>7/4/2025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19681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pl-PL"/>
              <a:t>Kliknij, aby edytować styl</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7/4/2025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68356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pl-PL"/>
              <a:t>Kliknij, aby edytować styl</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4" name="Content Placeholder 3"/>
          <p:cNvSpPr>
            <a:spLocks noGrp="1"/>
          </p:cNvSpPr>
          <p:nvPr>
            <p:ph sz="half" idx="2"/>
          </p:nvPr>
        </p:nvSpPr>
        <p:spPr>
          <a:xfrm>
            <a:off x="1447191" y="2824269"/>
            <a:ext cx="4645152" cy="2644457"/>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6" name="Content Placeholder 5"/>
          <p:cNvSpPr>
            <a:spLocks noGrp="1"/>
          </p:cNvSpPr>
          <p:nvPr>
            <p:ph sz="quarter" idx="4"/>
          </p:nvPr>
        </p:nvSpPr>
        <p:spPr>
          <a:xfrm>
            <a:off x="6412362" y="2821491"/>
            <a:ext cx="4645152" cy="2637371"/>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7/4/2025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92069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7/4/2025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08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7/4/2025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348590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pl-PL"/>
              <a:t>Kliknij, aby edytować styl</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Edytuj style wzorca tekstu</a:t>
            </a:r>
          </a:p>
        </p:txBody>
      </p:sp>
      <p:sp>
        <p:nvSpPr>
          <p:cNvPr id="5" name="Date Placeholder 4"/>
          <p:cNvSpPr>
            <a:spLocks noGrp="1"/>
          </p:cNvSpPr>
          <p:nvPr>
            <p:ph type="dt" sz="half" idx="10"/>
          </p:nvPr>
        </p:nvSpPr>
        <p:spPr/>
        <p:txBody>
          <a:bodyPr/>
          <a:lstStyle/>
          <a:p>
            <a:fld id="{48A87A34-81AB-432B-8DAE-1953F412C126}" type="datetimeFigureOut">
              <a:rPr lang="en-US" smtClean="0"/>
              <a:t>7/4/2025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27314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pl-PL"/>
              <a:t>Kliknij, aby edytować styl</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Edytuj style wzorca tekstu</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smtClean="0"/>
              <a:pPr/>
              <a:t>7/4/2025</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11623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pl-PL"/>
              <a:t>Kliknij, aby edytować styl</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smtClean="0"/>
              <a:pPr/>
              <a:t>7/4/2025</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smtClean="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73366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ole tekstowe 5">
            <a:extLst>
              <a:ext uri="{FF2B5EF4-FFF2-40B4-BE49-F238E27FC236}">
                <a16:creationId xmlns:a16="http://schemas.microsoft.com/office/drawing/2014/main" id="{FEF17EBE-A5B7-4C5F-ABD2-64CA39785BDD}"/>
              </a:ext>
            </a:extLst>
          </p:cNvPr>
          <p:cNvSpPr txBox="1"/>
          <p:nvPr/>
        </p:nvSpPr>
        <p:spPr>
          <a:xfrm>
            <a:off x="1326776" y="1541928"/>
            <a:ext cx="10551459" cy="1754326"/>
          </a:xfrm>
          <a:prstGeom prst="rect">
            <a:avLst/>
          </a:prstGeom>
          <a:noFill/>
        </p:spPr>
        <p:txBody>
          <a:bodyPr wrap="square" rtlCol="0">
            <a:spAutoFit/>
          </a:bodyPr>
          <a:lstStyle/>
          <a:p>
            <a:pPr algn="ctr"/>
            <a:r>
              <a:rPr lang="pl-PL" sz="3600" b="1" dirty="0"/>
              <a:t>BIOLOGICZNE ŚRODKI OCHRONY ROŚLIN JAKO ALTERNATYWA DLA KONWENCJONALNYCH PESTYCYDÓW</a:t>
            </a:r>
          </a:p>
        </p:txBody>
      </p:sp>
      <p:sp>
        <p:nvSpPr>
          <p:cNvPr id="2" name="Prostokąt 1">
            <a:extLst>
              <a:ext uri="{FF2B5EF4-FFF2-40B4-BE49-F238E27FC236}">
                <a16:creationId xmlns:a16="http://schemas.microsoft.com/office/drawing/2014/main" id="{077B1DE4-712A-4FF7-96BA-259E65EC42BE}"/>
              </a:ext>
            </a:extLst>
          </p:cNvPr>
          <p:cNvSpPr/>
          <p:nvPr/>
        </p:nvSpPr>
        <p:spPr>
          <a:xfrm>
            <a:off x="197224" y="175283"/>
            <a:ext cx="11564470" cy="923330"/>
          </a:xfrm>
          <a:prstGeom prst="rect">
            <a:avLst/>
          </a:prstGeom>
        </p:spPr>
        <p:txBody>
          <a:bodyPr wrap="square">
            <a:spAutoFit/>
          </a:bodyPr>
          <a:lstStyle/>
          <a:p>
            <a:pPr algn="ctr">
              <a:spcAft>
                <a:spcPts val="0"/>
              </a:spcAft>
            </a:pPr>
            <a:r>
              <a:rPr lang="de-DE" dirty="0">
                <a:latin typeface="BundesSerif Regular"/>
                <a:ea typeface="Times New Roman" panose="02020603050405020304" pitchFamily="18" charset="0"/>
                <a:cs typeface="Calibri" panose="020F0502020204030204" pitchFamily="34" charset="0"/>
              </a:rPr>
              <a:t>„UPSKILLING - </a:t>
            </a:r>
            <a:r>
              <a:rPr lang="de-DE" dirty="0" err="1">
                <a:latin typeface="BundesSerif Regular"/>
                <a:ea typeface="Times New Roman" panose="02020603050405020304" pitchFamily="18" charset="0"/>
                <a:cs typeface="Calibri" panose="020F0502020204030204" pitchFamily="34" charset="0"/>
              </a:rPr>
              <a:t>wsparcie</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studentów</a:t>
            </a:r>
            <a:r>
              <a:rPr lang="de-DE" dirty="0">
                <a:latin typeface="BundesSerif Regular"/>
                <a:ea typeface="Times New Roman" panose="02020603050405020304" pitchFamily="18" charset="0"/>
                <a:cs typeface="Calibri" panose="020F0502020204030204" pitchFamily="34" charset="0"/>
              </a:rPr>
              <a:t> i </a:t>
            </a:r>
            <a:r>
              <a:rPr lang="de-DE" dirty="0" err="1">
                <a:latin typeface="BundesSerif Regular"/>
                <a:ea typeface="Times New Roman" panose="02020603050405020304" pitchFamily="18" charset="0"/>
                <a:cs typeface="Calibri" panose="020F0502020204030204" pitchFamily="34" charset="0"/>
              </a:rPr>
              <a:t>pracowników</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prowadzących</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kształcenie</a:t>
            </a:r>
            <a:r>
              <a:rPr lang="de-DE" dirty="0">
                <a:latin typeface="BundesSerif Regular"/>
                <a:ea typeface="Times New Roman" panose="02020603050405020304" pitchFamily="18" charset="0"/>
                <a:cs typeface="Calibri" panose="020F0502020204030204" pitchFamily="34" charset="0"/>
              </a:rPr>
              <a:t> na </a:t>
            </a:r>
            <a:r>
              <a:rPr lang="de-DE" dirty="0" err="1">
                <a:latin typeface="BundesSerif Regular"/>
                <a:ea typeface="Times New Roman" panose="02020603050405020304" pitchFamily="18" charset="0"/>
                <a:cs typeface="Calibri" panose="020F0502020204030204" pitchFamily="34" charset="0"/>
              </a:rPr>
              <a:t>wybranych</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kierunkach</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studiów</a:t>
            </a:r>
            <a:r>
              <a:rPr lang="de-DE" dirty="0">
                <a:latin typeface="BundesSerif Regular"/>
                <a:ea typeface="Times New Roman" panose="02020603050405020304" pitchFamily="18" charset="0"/>
                <a:cs typeface="Calibri" panose="020F0502020204030204" pitchFamily="34" charset="0"/>
              </a:rPr>
              <a:t> w </a:t>
            </a:r>
            <a:r>
              <a:rPr lang="de-DE" dirty="0" err="1">
                <a:latin typeface="BundesSerif Regular"/>
                <a:ea typeface="Times New Roman" panose="02020603050405020304" pitchFamily="18" charset="0"/>
                <a:cs typeface="Calibri" panose="020F0502020204030204" pitchFamily="34" charset="0"/>
              </a:rPr>
              <a:t>Międzynarodowej</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Akademii</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Nauk</a:t>
            </a:r>
            <a:r>
              <a:rPr lang="de-DE" dirty="0">
                <a:latin typeface="BundesSerif Regular"/>
                <a:ea typeface="Times New Roman" panose="02020603050405020304" pitchFamily="18" charset="0"/>
                <a:cs typeface="Calibri" panose="020F0502020204030204" pitchFamily="34" charset="0"/>
              </a:rPr>
              <a:t> </a:t>
            </a:r>
            <a:r>
              <a:rPr lang="de-DE" dirty="0" err="1">
                <a:latin typeface="BundesSerif Regular"/>
                <a:ea typeface="Times New Roman" panose="02020603050405020304" pitchFamily="18" charset="0"/>
                <a:cs typeface="Calibri" panose="020F0502020204030204" pitchFamily="34" charset="0"/>
              </a:rPr>
              <a:t>Stosowanych</a:t>
            </a:r>
            <a:r>
              <a:rPr lang="de-DE" dirty="0">
                <a:latin typeface="BundesSerif Regular"/>
                <a:ea typeface="Times New Roman" panose="02020603050405020304" pitchFamily="18" charset="0"/>
                <a:cs typeface="Calibri" panose="020F0502020204030204" pitchFamily="34" charset="0"/>
              </a:rPr>
              <a:t> w </a:t>
            </a:r>
            <a:r>
              <a:rPr lang="de-DE" dirty="0" err="1">
                <a:latin typeface="BundesSerif Regular"/>
                <a:ea typeface="Times New Roman" panose="02020603050405020304" pitchFamily="18" charset="0"/>
                <a:cs typeface="Calibri" panose="020F0502020204030204" pitchFamily="34" charset="0"/>
              </a:rPr>
              <a:t>Łomży</a:t>
            </a:r>
            <a:r>
              <a:rPr lang="de-DE" dirty="0">
                <a:latin typeface="BundesSerif Regular"/>
                <a:ea typeface="Times New Roman" panose="02020603050405020304" pitchFamily="18" charset="0"/>
                <a:cs typeface="Calibri" panose="020F0502020204030204" pitchFamily="34" charset="0"/>
              </a:rPr>
              <a:t>”  </a:t>
            </a:r>
            <a:endParaRPr lang="pl-PL" dirty="0">
              <a:latin typeface="BundesSerif Regular"/>
              <a:ea typeface="Times New Roman" panose="02020603050405020304" pitchFamily="18" charset="0"/>
              <a:cs typeface="Times New Roman" panose="02020603050405020304" pitchFamily="18" charset="0"/>
            </a:endParaRPr>
          </a:p>
          <a:p>
            <a:pPr algn="ctr">
              <a:spcAft>
                <a:spcPts val="0"/>
              </a:spcAft>
            </a:pPr>
            <a:r>
              <a:rPr lang="de-DE" dirty="0">
                <a:latin typeface="BundesSerif Regular"/>
                <a:ea typeface="Times New Roman" panose="02020603050405020304" pitchFamily="18" charset="0"/>
                <a:cs typeface="Calibri" panose="020F0502020204030204" pitchFamily="34" charset="0"/>
              </a:rPr>
              <a:t>Nr.  FERS.01.05-IP.08-0278/23 </a:t>
            </a:r>
            <a:endParaRPr lang="pl-PL" dirty="0">
              <a:latin typeface="BundesSerif Regular"/>
              <a:ea typeface="Times New Roman" panose="02020603050405020304" pitchFamily="18" charset="0"/>
              <a:cs typeface="Times New Roman" panose="02020603050405020304" pitchFamily="18" charset="0"/>
            </a:endParaRPr>
          </a:p>
        </p:txBody>
      </p:sp>
      <p:pic>
        <p:nvPicPr>
          <p:cNvPr id="4" name="Obraz 3">
            <a:extLst>
              <a:ext uri="{FF2B5EF4-FFF2-40B4-BE49-F238E27FC236}">
                <a16:creationId xmlns:a16="http://schemas.microsoft.com/office/drawing/2014/main" id="{AC63F227-F39C-4903-8F13-4EB204E1EFF9}"/>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05952" y="6122894"/>
            <a:ext cx="5779845" cy="735106"/>
          </a:xfrm>
          <a:prstGeom prst="rect">
            <a:avLst/>
          </a:prstGeom>
          <a:noFill/>
          <a:ln>
            <a:noFill/>
          </a:ln>
        </p:spPr>
      </p:pic>
    </p:spTree>
    <p:extLst>
      <p:ext uri="{BB962C8B-B14F-4D97-AF65-F5344CB8AC3E}">
        <p14:creationId xmlns:p14="http://schemas.microsoft.com/office/powerpoint/2010/main" val="1735147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BE2523C6-13E1-4189-BE90-B66716A1B0C0}"/>
              </a:ext>
            </a:extLst>
          </p:cNvPr>
          <p:cNvSpPr/>
          <p:nvPr/>
        </p:nvSpPr>
        <p:spPr>
          <a:xfrm>
            <a:off x="1017917" y="894656"/>
            <a:ext cx="10032521" cy="4524315"/>
          </a:xfrm>
          <a:prstGeom prst="rect">
            <a:avLst/>
          </a:prstGeom>
        </p:spPr>
        <p:txBody>
          <a:bodyPr wrap="square">
            <a:spAutoFit/>
          </a:bodyPr>
          <a:lstStyle/>
          <a:p>
            <a:r>
              <a:rPr lang="pl-PL" dirty="0"/>
              <a:t>Preparaty zawierające różniące się od </a:t>
            </a:r>
            <a:r>
              <a:rPr lang="pl-PL" dirty="0" err="1"/>
              <a:t>Trichoderma</a:t>
            </a:r>
            <a:r>
              <a:rPr lang="pl-PL" dirty="0"/>
              <a:t> szczepy grzybów charakteryzują się odmiennymi mechanizmami oddziaływania na patogeny. Za przykład może posłużyć </a:t>
            </a:r>
            <a:r>
              <a:rPr lang="pl-PL" dirty="0" err="1"/>
              <a:t>Pythium</a:t>
            </a:r>
            <a:r>
              <a:rPr lang="pl-PL" dirty="0"/>
              <a:t> </a:t>
            </a:r>
            <a:r>
              <a:rPr lang="pl-PL" dirty="0" err="1"/>
              <a:t>oligandrum</a:t>
            </a:r>
            <a:r>
              <a:rPr lang="pl-PL" dirty="0"/>
              <a:t>, który nie wchodzi w interakcje z patogenem. Grzyb ten stymuluje odporność rośliny aktywując jej mechanizmy obronne poprzez wydzielanie do środowiska </a:t>
            </a:r>
            <a:r>
              <a:rPr lang="pl-PL" dirty="0" err="1"/>
              <a:t>oligandryny</a:t>
            </a:r>
            <a:r>
              <a:rPr lang="pl-PL" dirty="0"/>
              <a:t> [Ciesielska i in. 2011]. Sam przebieg tego procesu oraz jego zasada działania nie są jednak do końca po- znane. Zaobserwowano natomiast, że </a:t>
            </a:r>
            <a:r>
              <a:rPr lang="pl-PL" dirty="0" err="1"/>
              <a:t>dolistna</a:t>
            </a:r>
            <a:r>
              <a:rPr lang="pl-PL" dirty="0"/>
              <a:t> aplikacja substancji zawierających białko P. </a:t>
            </a:r>
            <a:r>
              <a:rPr lang="pl-PL" dirty="0" err="1"/>
              <a:t>oligandrum</a:t>
            </a:r>
            <a:r>
              <a:rPr lang="pl-PL" dirty="0"/>
              <a:t> powoduję znacznie szybszą i efektywniejszą reakcje obronną na infekcje grzybowe. Wszystko dzięki wysokiemu stężeniu grzybobójczych związków kumulujących się w miejscu, w którym doszło do zakażenia [</a:t>
            </a:r>
            <a:r>
              <a:rPr lang="pl-PL" dirty="0" err="1"/>
              <a:t>Yacoub</a:t>
            </a:r>
            <a:r>
              <a:rPr lang="pl-PL" dirty="0"/>
              <a:t> i in. 2020].</a:t>
            </a:r>
          </a:p>
          <a:p>
            <a:endParaRPr lang="pl-PL" dirty="0"/>
          </a:p>
          <a:p>
            <a:r>
              <a:rPr lang="pl-PL" dirty="0"/>
              <a:t>Mechanizm ukazany powyżej bazuje na stymulacji naturalnych systemów obronnych roślin, przy braku bezpośredniej interakcji między grzybami. Z kolei odmienne zachowanie prezentują preparaty oparte na grzybach takich jak </a:t>
            </a:r>
            <a:r>
              <a:rPr lang="pl-PL" dirty="0" err="1"/>
              <a:t>Aureobasidium</a:t>
            </a:r>
            <a:r>
              <a:rPr lang="pl-PL" dirty="0"/>
              <a:t> </a:t>
            </a:r>
            <a:r>
              <a:rPr lang="pl-PL" dirty="0" err="1"/>
              <a:t>pullulans</a:t>
            </a:r>
            <a:r>
              <a:rPr lang="pl-PL" dirty="0"/>
              <a:t>, czy Candida </a:t>
            </a:r>
            <a:r>
              <a:rPr lang="pl-PL" dirty="0" err="1"/>
              <a:t>oleophila</a:t>
            </a:r>
            <a:r>
              <a:rPr lang="pl-PL" dirty="0"/>
              <a:t>, które poza indukowaniem odporności roślin bazują także na konkurencji o ograniczone w przestrzeni życiowej zasoby. Zjawisko to pozwala na ich wykorzystanie do celów ochrony </a:t>
            </a:r>
            <a:r>
              <a:rPr lang="pl-PL" dirty="0" err="1"/>
              <a:t>fungicydowej</a:t>
            </a:r>
            <a:r>
              <a:rPr lang="pl-PL" dirty="0"/>
              <a:t>. Gatunki te produkują również grzybobójcze metabolity wtórne, które ograniczają rozwój innych grzybów. Warto również nadmienić, że wymienione procesy zachodzą jednocześnie, co wspomaga działanie </a:t>
            </a:r>
            <a:r>
              <a:rPr lang="pl-PL" dirty="0" err="1"/>
              <a:t>fungistatyczne</a:t>
            </a:r>
            <a:r>
              <a:rPr lang="pl-PL" dirty="0"/>
              <a:t> [Mazurkiewicz-</a:t>
            </a:r>
            <a:r>
              <a:rPr lang="pl-PL" dirty="0" err="1"/>
              <a:t>Zapałowicz</a:t>
            </a:r>
            <a:r>
              <a:rPr lang="pl-PL" dirty="0"/>
              <a:t> i in. 2021].</a:t>
            </a:r>
          </a:p>
        </p:txBody>
      </p:sp>
    </p:spTree>
    <p:extLst>
      <p:ext uri="{BB962C8B-B14F-4D97-AF65-F5344CB8AC3E}">
        <p14:creationId xmlns:p14="http://schemas.microsoft.com/office/powerpoint/2010/main" val="26099181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A9361213-AFDA-4E9B-A1FE-2E16FBBC3680}"/>
              </a:ext>
            </a:extLst>
          </p:cNvPr>
          <p:cNvSpPr/>
          <p:nvPr/>
        </p:nvSpPr>
        <p:spPr>
          <a:xfrm>
            <a:off x="923026" y="1776284"/>
            <a:ext cx="9627079" cy="2308324"/>
          </a:xfrm>
          <a:prstGeom prst="rect">
            <a:avLst/>
          </a:prstGeom>
        </p:spPr>
        <p:txBody>
          <a:bodyPr wrap="square">
            <a:spAutoFit/>
          </a:bodyPr>
          <a:lstStyle/>
          <a:p>
            <a:r>
              <a:rPr lang="pl-PL" dirty="0"/>
              <a:t>Do biologicznej walki z patogenami grzybowymi wykorzystywane są również preparaty zawierające w swoim składzie bakterie grzybobójcze takie jak </a:t>
            </a:r>
            <a:r>
              <a:rPr lang="pl-PL" dirty="0" err="1"/>
              <a:t>Streptomyces</a:t>
            </a:r>
            <a:r>
              <a:rPr lang="pl-PL" dirty="0"/>
              <a:t> </a:t>
            </a:r>
            <a:r>
              <a:rPr lang="pl-PL" dirty="0" err="1"/>
              <a:t>griseoviridis</a:t>
            </a:r>
            <a:r>
              <a:rPr lang="pl-PL" dirty="0"/>
              <a:t>, czy </a:t>
            </a:r>
            <a:r>
              <a:rPr lang="pl-PL" dirty="0" err="1"/>
              <a:t>Bacillus</a:t>
            </a:r>
            <a:r>
              <a:rPr lang="pl-PL" dirty="0"/>
              <a:t> </a:t>
            </a:r>
            <a:r>
              <a:rPr lang="pl-PL" dirty="0" err="1"/>
              <a:t>amyloliquefaciens</a:t>
            </a:r>
            <a:r>
              <a:rPr lang="pl-PL" dirty="0"/>
              <a:t> wykazujące działanie </a:t>
            </a:r>
            <a:r>
              <a:rPr lang="pl-PL" dirty="0" err="1"/>
              <a:t>fungistatyczne</a:t>
            </a:r>
            <a:r>
              <a:rPr lang="pl-PL" dirty="0"/>
              <a:t> przejawiające się co najmniej na dwa sposoby. Pierwszym z nich jest kolonizacja powierzchni korzeni rośliny jeszcze przed atakiem patogenu grzybowego, co pozwala ograniczyć przestrzeń dostępną dla grzybów atakujących, przez co mają one ograniczony dostęp i możliwości zakażenia rośliny. Drugi mechanizm sprowadza się do produkcji przez bakterie substancji, charakteryzujących się fitotoksycznym oddziaływaniem na grzyby. Do takich substancji zalicza się na przykład antybiotyk streptomycynę [</a:t>
            </a:r>
            <a:r>
              <a:rPr lang="pl-PL" dirty="0" err="1"/>
              <a:t>Kortemaa</a:t>
            </a:r>
            <a:r>
              <a:rPr lang="pl-PL" dirty="0"/>
              <a:t> i in. 1994].</a:t>
            </a:r>
          </a:p>
        </p:txBody>
      </p:sp>
    </p:spTree>
    <p:extLst>
      <p:ext uri="{BB962C8B-B14F-4D97-AF65-F5344CB8AC3E}">
        <p14:creationId xmlns:p14="http://schemas.microsoft.com/office/powerpoint/2010/main" val="8307667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D11F62F6-D01C-4782-8517-1702BAA83C1B}"/>
              </a:ext>
            </a:extLst>
          </p:cNvPr>
          <p:cNvSpPr/>
          <p:nvPr/>
        </p:nvSpPr>
        <p:spPr>
          <a:xfrm>
            <a:off x="5058023" y="216462"/>
            <a:ext cx="2075953" cy="369332"/>
          </a:xfrm>
          <a:prstGeom prst="rect">
            <a:avLst/>
          </a:prstGeom>
        </p:spPr>
        <p:txBody>
          <a:bodyPr wrap="none">
            <a:spAutoFit/>
          </a:bodyPr>
          <a:lstStyle/>
          <a:p>
            <a:r>
              <a:rPr lang="pl-PL" dirty="0"/>
              <a:t>BIONEMATOCYDY</a:t>
            </a:r>
          </a:p>
        </p:txBody>
      </p:sp>
      <p:sp>
        <p:nvSpPr>
          <p:cNvPr id="3" name="Prostokąt 2">
            <a:extLst>
              <a:ext uri="{FF2B5EF4-FFF2-40B4-BE49-F238E27FC236}">
                <a16:creationId xmlns:a16="http://schemas.microsoft.com/office/drawing/2014/main" id="{91D86F3E-1E37-49C3-AD95-7980E3A00962}"/>
              </a:ext>
            </a:extLst>
          </p:cNvPr>
          <p:cNvSpPr/>
          <p:nvPr/>
        </p:nvSpPr>
        <p:spPr>
          <a:xfrm>
            <a:off x="984848" y="585794"/>
            <a:ext cx="10222302" cy="5909310"/>
          </a:xfrm>
          <a:prstGeom prst="rect">
            <a:avLst/>
          </a:prstGeom>
        </p:spPr>
        <p:txBody>
          <a:bodyPr wrap="square">
            <a:spAutoFit/>
          </a:bodyPr>
          <a:lstStyle/>
          <a:p>
            <a:r>
              <a:rPr lang="pl-PL" dirty="0" err="1"/>
              <a:t>Bionematocydy</a:t>
            </a:r>
            <a:r>
              <a:rPr lang="pl-PL" dirty="0"/>
              <a:t> są środkami przeznaczonymi do zwalczania nicieni. Jest to to bardzo wąska grupa produktów, do których można zaliczyć grzyby i bakterie (tab. 3.). </a:t>
            </a:r>
            <a:r>
              <a:rPr lang="pl-PL" dirty="0" err="1"/>
              <a:t>Bionematocydy</a:t>
            </a:r>
            <a:r>
              <a:rPr lang="pl-PL" dirty="0"/>
              <a:t> oparte o </a:t>
            </a:r>
            <a:r>
              <a:rPr lang="pl-PL" dirty="0" err="1"/>
              <a:t>Purpureocillium</a:t>
            </a:r>
            <a:r>
              <a:rPr lang="pl-PL" dirty="0"/>
              <a:t> </a:t>
            </a:r>
            <a:r>
              <a:rPr lang="pl-PL" dirty="0" err="1"/>
              <a:t>lilacinum</a:t>
            </a:r>
            <a:r>
              <a:rPr lang="pl-PL" dirty="0"/>
              <a:t> wykorzystywane są do zwalczania nicieni z rodzaju </a:t>
            </a:r>
            <a:r>
              <a:rPr lang="pl-PL" dirty="0" err="1"/>
              <a:t>Meloidogyne</a:t>
            </a:r>
            <a:r>
              <a:rPr lang="pl-PL" dirty="0"/>
              <a:t>. W badaniach wykazano, że skutecznie chronią roślinę przed niekorzystnym wpływem </a:t>
            </a:r>
            <a:r>
              <a:rPr lang="pl-PL" dirty="0" err="1"/>
              <a:t>agrofagów</a:t>
            </a:r>
            <a:r>
              <a:rPr lang="pl-PL" dirty="0"/>
              <a:t> poprzez kolonizację skorupek jaj nicieni, kutykuli larw lub poprzez bezpośrednią penetrację przez grzybnię. Działanie to dodatkowo jest wspierane poprzez enzymy hydrolityczne, takie jak proteazy i </a:t>
            </a:r>
            <a:r>
              <a:rPr lang="pl-PL" dirty="0" err="1"/>
              <a:t>chitynazy</a:t>
            </a:r>
            <a:r>
              <a:rPr lang="pl-PL" dirty="0"/>
              <a:t> [</a:t>
            </a:r>
            <a:r>
              <a:rPr lang="pl-PL" dirty="0" err="1"/>
              <a:t>Dahlin</a:t>
            </a:r>
            <a:r>
              <a:rPr lang="pl-PL" dirty="0"/>
              <a:t> i in. 2019]. Z kolei </a:t>
            </a:r>
            <a:r>
              <a:rPr lang="pl-PL" dirty="0" err="1"/>
              <a:t>Bacillus</a:t>
            </a:r>
            <a:r>
              <a:rPr lang="pl-PL" dirty="0"/>
              <a:t> </a:t>
            </a:r>
            <a:r>
              <a:rPr lang="pl-PL" dirty="0" err="1"/>
              <a:t>firmus</a:t>
            </a:r>
            <a:r>
              <a:rPr lang="pl-PL" dirty="0"/>
              <a:t> I-1582 jest antagonistą nicieni </a:t>
            </a:r>
            <a:r>
              <a:rPr lang="pl-PL" dirty="0" err="1"/>
              <a:t>Meloidogyne</a:t>
            </a:r>
            <a:r>
              <a:rPr lang="pl-PL" dirty="0"/>
              <a:t> zdolnym samodzielnie degradować i kolonizować ich jaja, a także wywołać systemową odporność roślin. Efekt wspomagania odporności, różni się w zależności od typu rośliny [</a:t>
            </a:r>
            <a:r>
              <a:rPr lang="pl-PL" dirty="0" err="1"/>
              <a:t>Ghahremani</a:t>
            </a:r>
            <a:r>
              <a:rPr lang="pl-PL" dirty="0"/>
              <a:t> i in. 2020].</a:t>
            </a:r>
          </a:p>
          <a:p>
            <a:endParaRPr lang="pl-PL" dirty="0"/>
          </a:p>
          <a:p>
            <a:r>
              <a:rPr lang="pl-PL" dirty="0"/>
              <a:t>Zupełnie inny mechanizmem działania charakteryzuje się grzyb z rodzaju </a:t>
            </a:r>
            <a:r>
              <a:rPr lang="pl-PL" dirty="0" err="1"/>
              <a:t>Pasteuria</a:t>
            </a:r>
            <a:r>
              <a:rPr lang="pl-PL" dirty="0"/>
              <a:t> </a:t>
            </a:r>
            <a:r>
              <a:rPr lang="pl-PL" dirty="0" err="1"/>
              <a:t>nishizawae</a:t>
            </a:r>
            <a:r>
              <a:rPr lang="pl-PL" dirty="0"/>
              <a:t> wykorzystywany do walki z mątwikiem sojowym (</a:t>
            </a:r>
            <a:r>
              <a:rPr lang="pl-PL" dirty="0" err="1"/>
              <a:t>Heterodera</a:t>
            </a:r>
            <a:r>
              <a:rPr lang="pl-PL" dirty="0"/>
              <a:t> </a:t>
            </a:r>
            <a:r>
              <a:rPr lang="pl-PL" dirty="0" err="1"/>
              <a:t>glycines</a:t>
            </a:r>
            <a:r>
              <a:rPr lang="pl-PL" dirty="0"/>
              <a:t>). Nasiona zaprawione grzybem dostarczają do gleby zarodniki, które w momencie kontaktu z zewnętrzną warstwą kutykuli nicienia, rozpoczynają budowę rurki zarodnikowej. Po przeniknięciu w głąb ciała, powoduje ona infekcje komórkami </a:t>
            </a:r>
            <a:r>
              <a:rPr lang="pl-PL" dirty="0" err="1"/>
              <a:t>Pasteuria</a:t>
            </a:r>
            <a:r>
              <a:rPr lang="pl-PL" dirty="0"/>
              <a:t> </a:t>
            </a:r>
            <a:r>
              <a:rPr lang="pl-PL" dirty="0" err="1"/>
              <a:t>nishizawae</a:t>
            </a:r>
            <a:r>
              <a:rPr lang="pl-PL" dirty="0"/>
              <a:t>. Ogranicza to znacznie możliwość rozmnażania się a następnie śmierć samicy. Samiec z kolei zostaje pozbawiony substancji odżywczych co również prowadzi do zgonu. W miarę rozkładu, z pozostałości zainfekowanego nicienia uwalniane są zarodniki </a:t>
            </a:r>
            <a:r>
              <a:rPr lang="pl-PL" dirty="0" err="1"/>
              <a:t>Pasteuria</a:t>
            </a:r>
            <a:r>
              <a:rPr lang="pl-PL" dirty="0"/>
              <a:t> </a:t>
            </a:r>
            <a:r>
              <a:rPr lang="pl-PL" dirty="0" err="1"/>
              <a:t>nishizawae</a:t>
            </a:r>
            <a:r>
              <a:rPr lang="pl-PL" dirty="0"/>
              <a:t> co pozwala na kontynuacje ochrony [Syngenta 2021]. W Polsce środki tego typu są niedostępne, jednak w przeprowadzonych w kraju badaniach zaobserwowano redukcję populacji mątwika burakowego w uprawie buraka cukrowego o ponad 50% dzięki wykorzystaniu nicieniobójczego grzyba </a:t>
            </a:r>
            <a:r>
              <a:rPr lang="pl-PL" dirty="0" err="1"/>
              <a:t>Cylindrocarpon</a:t>
            </a:r>
            <a:r>
              <a:rPr lang="pl-PL" dirty="0"/>
              <a:t> </a:t>
            </a:r>
            <a:r>
              <a:rPr lang="pl-PL" dirty="0" err="1"/>
              <a:t>destructans</a:t>
            </a:r>
            <a:r>
              <a:rPr lang="pl-PL" dirty="0"/>
              <a:t> [Tomalak i Sosnowska 2008].</a:t>
            </a:r>
          </a:p>
          <a:p>
            <a:endParaRPr lang="pl-PL" dirty="0"/>
          </a:p>
        </p:txBody>
      </p:sp>
    </p:spTree>
    <p:extLst>
      <p:ext uri="{BB962C8B-B14F-4D97-AF65-F5344CB8AC3E}">
        <p14:creationId xmlns:p14="http://schemas.microsoft.com/office/powerpoint/2010/main" val="1060412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85D9F8B1-7E59-4772-A2AF-9C64F2528208}"/>
              </a:ext>
            </a:extLst>
          </p:cNvPr>
          <p:cNvSpPr/>
          <p:nvPr/>
        </p:nvSpPr>
        <p:spPr>
          <a:xfrm>
            <a:off x="1491150" y="604651"/>
            <a:ext cx="4604850" cy="369332"/>
          </a:xfrm>
          <a:prstGeom prst="rect">
            <a:avLst/>
          </a:prstGeom>
        </p:spPr>
        <p:txBody>
          <a:bodyPr wrap="none">
            <a:spAutoFit/>
          </a:bodyPr>
          <a:lstStyle/>
          <a:p>
            <a:r>
              <a:rPr lang="pl-PL" dirty="0"/>
              <a:t>Tabela 3. Biologiczne preparaty </a:t>
            </a:r>
            <a:r>
              <a:rPr lang="pl-PL" dirty="0" err="1"/>
              <a:t>nematocydowe</a:t>
            </a:r>
            <a:r>
              <a:rPr lang="pl-PL" dirty="0"/>
              <a:t> </a:t>
            </a:r>
          </a:p>
        </p:txBody>
      </p:sp>
      <p:graphicFrame>
        <p:nvGraphicFramePr>
          <p:cNvPr id="3" name="Tabela 2">
            <a:extLst>
              <a:ext uri="{FF2B5EF4-FFF2-40B4-BE49-F238E27FC236}">
                <a16:creationId xmlns:a16="http://schemas.microsoft.com/office/drawing/2014/main" id="{9D7FAAD2-591F-48D9-A908-33EF1E1E88CD}"/>
              </a:ext>
            </a:extLst>
          </p:cNvPr>
          <p:cNvGraphicFramePr>
            <a:graphicFrameLocks noGrp="1"/>
          </p:cNvGraphicFramePr>
          <p:nvPr>
            <p:extLst>
              <p:ext uri="{D42A27DB-BD31-4B8C-83A1-F6EECF244321}">
                <p14:modId xmlns:p14="http://schemas.microsoft.com/office/powerpoint/2010/main" val="2071390743"/>
              </p:ext>
            </p:extLst>
          </p:nvPr>
        </p:nvGraphicFramePr>
        <p:xfrm>
          <a:off x="1588997" y="1541671"/>
          <a:ext cx="8848965" cy="2926812"/>
        </p:xfrm>
        <a:graphic>
          <a:graphicData uri="http://schemas.openxmlformats.org/drawingml/2006/table">
            <a:tbl>
              <a:tblPr firstRow="1" bandRow="1">
                <a:tableStyleId>{2D5ABB26-0587-4C30-8999-92F81FD0307C}</a:tableStyleId>
              </a:tblPr>
              <a:tblGrid>
                <a:gridCol w="4500185">
                  <a:extLst>
                    <a:ext uri="{9D8B030D-6E8A-4147-A177-3AD203B41FA5}">
                      <a16:colId xmlns:a16="http://schemas.microsoft.com/office/drawing/2014/main" val="2138342872"/>
                    </a:ext>
                  </a:extLst>
                </a:gridCol>
                <a:gridCol w="4348780">
                  <a:extLst>
                    <a:ext uri="{9D8B030D-6E8A-4147-A177-3AD203B41FA5}">
                      <a16:colId xmlns:a16="http://schemas.microsoft.com/office/drawing/2014/main" val="2141338045"/>
                    </a:ext>
                  </a:extLst>
                </a:gridCol>
              </a:tblGrid>
              <a:tr h="430206">
                <a:tc gridSpan="2">
                  <a:txBody>
                    <a:bodyPr/>
                    <a:lstStyle/>
                    <a:p>
                      <a:pPr algn="ctr">
                        <a:lnSpc>
                          <a:spcPct val="100000"/>
                        </a:lnSpc>
                        <a:spcBef>
                          <a:spcPts val="35"/>
                        </a:spcBef>
                      </a:pPr>
                      <a:r>
                        <a:rPr sz="2000" b="1" spc="-10" dirty="0">
                          <a:solidFill>
                            <a:srgbClr val="231F20"/>
                          </a:solidFill>
                          <a:latin typeface="Times New Roman"/>
                          <a:cs typeface="Times New Roman"/>
                        </a:rPr>
                        <a:t>Bionematocydy/Bionematocides</a:t>
                      </a:r>
                      <a:endParaRPr sz="20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hMerge="1">
                  <a:txBody>
                    <a:bodyPr/>
                    <a:lstStyle/>
                    <a:p>
                      <a:endParaRPr/>
                    </a:p>
                  </a:txBody>
                  <a:tcPr marL="0" marR="0" marT="0" marB="0"/>
                </a:tc>
                <a:extLst>
                  <a:ext uri="{0D108BD9-81ED-4DB2-BD59-A6C34878D82A}">
                    <a16:rowId xmlns:a16="http://schemas.microsoft.com/office/drawing/2014/main" val="3230267651"/>
                  </a:ext>
                </a:extLst>
              </a:tr>
              <a:tr h="430206">
                <a:tc>
                  <a:txBody>
                    <a:bodyPr/>
                    <a:lstStyle/>
                    <a:p>
                      <a:pPr algn="ctr">
                        <a:lnSpc>
                          <a:spcPct val="100000"/>
                        </a:lnSpc>
                        <a:spcBef>
                          <a:spcPts val="35"/>
                        </a:spcBef>
                      </a:pPr>
                      <a:r>
                        <a:rPr sz="2000" b="1" spc="-10" dirty="0">
                          <a:solidFill>
                            <a:srgbClr val="231F20"/>
                          </a:solidFill>
                          <a:latin typeface="Times New Roman"/>
                          <a:cs typeface="Times New Roman"/>
                        </a:rPr>
                        <a:t>Środek/Preparation</a:t>
                      </a:r>
                      <a:endParaRPr sz="20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algn="ctr">
                        <a:lnSpc>
                          <a:spcPct val="100000"/>
                        </a:lnSpc>
                        <a:spcBef>
                          <a:spcPts val="35"/>
                        </a:spcBef>
                      </a:pPr>
                      <a:r>
                        <a:rPr sz="2000" b="1" spc="-25" dirty="0">
                          <a:solidFill>
                            <a:srgbClr val="231F20"/>
                          </a:solidFill>
                          <a:latin typeface="Times New Roman"/>
                          <a:cs typeface="Times New Roman"/>
                        </a:rPr>
                        <a:t>Substancja</a:t>
                      </a:r>
                      <a:r>
                        <a:rPr sz="2000" b="1" spc="-20" dirty="0">
                          <a:solidFill>
                            <a:srgbClr val="231F20"/>
                          </a:solidFill>
                          <a:latin typeface="Times New Roman"/>
                          <a:cs typeface="Times New Roman"/>
                        </a:rPr>
                        <a:t> </a:t>
                      </a:r>
                      <a:r>
                        <a:rPr sz="2000" b="1" spc="-10" dirty="0">
                          <a:solidFill>
                            <a:srgbClr val="231F20"/>
                          </a:solidFill>
                          <a:latin typeface="Times New Roman"/>
                          <a:cs typeface="Times New Roman"/>
                        </a:rPr>
                        <a:t>czynna/Active</a:t>
                      </a:r>
                      <a:r>
                        <a:rPr sz="2000" b="1" spc="-20" dirty="0">
                          <a:solidFill>
                            <a:srgbClr val="231F20"/>
                          </a:solidFill>
                          <a:latin typeface="Times New Roman"/>
                          <a:cs typeface="Times New Roman"/>
                        </a:rPr>
                        <a:t> </a:t>
                      </a:r>
                      <a:r>
                        <a:rPr sz="2000" b="1" spc="-10" dirty="0">
                          <a:solidFill>
                            <a:srgbClr val="231F20"/>
                          </a:solidFill>
                          <a:latin typeface="Times New Roman"/>
                          <a:cs typeface="Times New Roman"/>
                        </a:rPr>
                        <a:t>ingredient</a:t>
                      </a:r>
                      <a:endParaRPr sz="20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1274054119"/>
                  </a:ext>
                </a:extLst>
              </a:tr>
              <a:tr h="818097">
                <a:tc>
                  <a:txBody>
                    <a:bodyPr/>
                    <a:lstStyle/>
                    <a:p>
                      <a:pPr algn="ctr">
                        <a:lnSpc>
                          <a:spcPct val="100000"/>
                        </a:lnSpc>
                        <a:spcBef>
                          <a:spcPts val="585"/>
                        </a:spcBef>
                      </a:pPr>
                      <a:r>
                        <a:rPr sz="2000" spc="-10" dirty="0">
                          <a:solidFill>
                            <a:srgbClr val="231F20"/>
                          </a:solidFill>
                          <a:latin typeface="Times New Roman"/>
                          <a:cs typeface="Times New Roman"/>
                        </a:rPr>
                        <a:t>MeloCon</a:t>
                      </a:r>
                      <a:r>
                        <a:rPr sz="2000" spc="10" dirty="0">
                          <a:solidFill>
                            <a:srgbClr val="231F20"/>
                          </a:solidFill>
                          <a:latin typeface="Times New Roman"/>
                          <a:cs typeface="Times New Roman"/>
                        </a:rPr>
                        <a:t> </a:t>
                      </a:r>
                      <a:r>
                        <a:rPr sz="2000" spc="-25" dirty="0">
                          <a:solidFill>
                            <a:srgbClr val="231F20"/>
                          </a:solidFill>
                          <a:latin typeface="Times New Roman"/>
                          <a:cs typeface="Times New Roman"/>
                        </a:rPr>
                        <a:t>WG</a:t>
                      </a:r>
                      <a:endParaRPr sz="2000" dirty="0">
                        <a:latin typeface="Times New Roman"/>
                        <a:cs typeface="Times New Roman"/>
                      </a:endParaRPr>
                    </a:p>
                  </a:txBody>
                  <a:tcPr marL="0" marR="0" marT="7429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marL="342265">
                        <a:lnSpc>
                          <a:spcPct val="100000"/>
                        </a:lnSpc>
                        <a:spcBef>
                          <a:spcPts val="35"/>
                        </a:spcBef>
                      </a:pPr>
                      <a:r>
                        <a:rPr sz="2000" i="1" spc="-25" dirty="0">
                          <a:solidFill>
                            <a:srgbClr val="231F20"/>
                          </a:solidFill>
                          <a:latin typeface="Times New Roman"/>
                          <a:cs typeface="Times New Roman"/>
                        </a:rPr>
                        <a:t>Purpureocillium</a:t>
                      </a:r>
                      <a:r>
                        <a:rPr sz="2000" i="1" spc="10" dirty="0">
                          <a:solidFill>
                            <a:srgbClr val="231F20"/>
                          </a:solidFill>
                          <a:latin typeface="Times New Roman"/>
                          <a:cs typeface="Times New Roman"/>
                        </a:rPr>
                        <a:t> </a:t>
                      </a:r>
                      <a:r>
                        <a:rPr sz="2000" i="1" spc="-10" dirty="0">
                          <a:solidFill>
                            <a:srgbClr val="231F20"/>
                          </a:solidFill>
                          <a:latin typeface="Times New Roman"/>
                          <a:cs typeface="Times New Roman"/>
                        </a:rPr>
                        <a:t>lilacinum</a:t>
                      </a:r>
                      <a:r>
                        <a:rPr sz="2000" i="1" spc="10" dirty="0">
                          <a:solidFill>
                            <a:srgbClr val="231F20"/>
                          </a:solidFill>
                          <a:latin typeface="Times New Roman"/>
                          <a:cs typeface="Times New Roman"/>
                        </a:rPr>
                        <a:t> </a:t>
                      </a:r>
                      <a:r>
                        <a:rPr sz="2000" spc="-20" dirty="0">
                          <a:solidFill>
                            <a:srgbClr val="231F20"/>
                          </a:solidFill>
                          <a:latin typeface="Times New Roman"/>
                          <a:cs typeface="Times New Roman"/>
                        </a:rPr>
                        <a:t>szczep</a:t>
                      </a:r>
                      <a:r>
                        <a:rPr sz="2000" spc="5" dirty="0">
                          <a:solidFill>
                            <a:srgbClr val="231F20"/>
                          </a:solidFill>
                          <a:latin typeface="Times New Roman"/>
                          <a:cs typeface="Times New Roman"/>
                        </a:rPr>
                        <a:t> </a:t>
                      </a:r>
                      <a:r>
                        <a:rPr sz="2000" spc="-25" dirty="0">
                          <a:solidFill>
                            <a:srgbClr val="231F20"/>
                          </a:solidFill>
                          <a:latin typeface="Times New Roman"/>
                          <a:cs typeface="Times New Roman"/>
                        </a:rPr>
                        <a:t>251</a:t>
                      </a:r>
                      <a:endParaRPr sz="2000" dirty="0">
                        <a:latin typeface="Times New Roman"/>
                        <a:cs typeface="Times New Roman"/>
                      </a:endParaRPr>
                    </a:p>
                    <a:p>
                      <a:pPr marL="358775">
                        <a:lnSpc>
                          <a:spcPct val="100000"/>
                        </a:lnSpc>
                        <a:spcBef>
                          <a:spcPts val="20"/>
                        </a:spcBef>
                      </a:pPr>
                      <a:r>
                        <a:rPr sz="2000" i="1" spc="-25" dirty="0">
                          <a:solidFill>
                            <a:srgbClr val="231F20"/>
                          </a:solidFill>
                          <a:latin typeface="Times New Roman"/>
                          <a:cs typeface="Times New Roman"/>
                        </a:rPr>
                        <a:t>Purpureocillium</a:t>
                      </a:r>
                      <a:r>
                        <a:rPr sz="2000" i="1" spc="15" dirty="0">
                          <a:solidFill>
                            <a:srgbClr val="231F20"/>
                          </a:solidFill>
                          <a:latin typeface="Times New Roman"/>
                          <a:cs typeface="Times New Roman"/>
                        </a:rPr>
                        <a:t> </a:t>
                      </a:r>
                      <a:r>
                        <a:rPr sz="2000" i="1" spc="-10" dirty="0">
                          <a:solidFill>
                            <a:srgbClr val="231F20"/>
                          </a:solidFill>
                          <a:latin typeface="Times New Roman"/>
                          <a:cs typeface="Times New Roman"/>
                        </a:rPr>
                        <a:t>lilacinum</a:t>
                      </a:r>
                      <a:r>
                        <a:rPr sz="2000" i="1" spc="15" dirty="0">
                          <a:solidFill>
                            <a:srgbClr val="231F20"/>
                          </a:solidFill>
                          <a:latin typeface="Times New Roman"/>
                          <a:cs typeface="Times New Roman"/>
                        </a:rPr>
                        <a:t> </a:t>
                      </a:r>
                      <a:r>
                        <a:rPr sz="2000" dirty="0">
                          <a:solidFill>
                            <a:srgbClr val="231F20"/>
                          </a:solidFill>
                          <a:latin typeface="Times New Roman"/>
                          <a:cs typeface="Times New Roman"/>
                        </a:rPr>
                        <a:t>strain</a:t>
                      </a:r>
                      <a:r>
                        <a:rPr sz="2000" spc="15" dirty="0">
                          <a:solidFill>
                            <a:srgbClr val="231F20"/>
                          </a:solidFill>
                          <a:latin typeface="Times New Roman"/>
                          <a:cs typeface="Times New Roman"/>
                        </a:rPr>
                        <a:t> </a:t>
                      </a:r>
                      <a:r>
                        <a:rPr sz="2000" spc="-25" dirty="0">
                          <a:solidFill>
                            <a:srgbClr val="231F20"/>
                          </a:solidFill>
                          <a:latin typeface="Times New Roman"/>
                          <a:cs typeface="Times New Roman"/>
                        </a:rPr>
                        <a:t>251</a:t>
                      </a:r>
                      <a:endParaRPr sz="20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3825205101"/>
                  </a:ext>
                </a:extLst>
              </a:tr>
              <a:tr h="430206">
                <a:tc>
                  <a:txBody>
                    <a:bodyPr/>
                    <a:lstStyle/>
                    <a:p>
                      <a:pPr algn="ctr">
                        <a:lnSpc>
                          <a:spcPct val="100000"/>
                        </a:lnSpc>
                        <a:spcBef>
                          <a:spcPts val="35"/>
                        </a:spcBef>
                      </a:pPr>
                      <a:r>
                        <a:rPr sz="2000" spc="-10" dirty="0">
                          <a:solidFill>
                            <a:srgbClr val="231F20"/>
                          </a:solidFill>
                          <a:latin typeface="Times New Roman"/>
                          <a:cs typeface="Times New Roman"/>
                        </a:rPr>
                        <a:t>Clariva </a:t>
                      </a:r>
                      <a:r>
                        <a:rPr sz="2000" dirty="0">
                          <a:solidFill>
                            <a:srgbClr val="231F20"/>
                          </a:solidFill>
                          <a:latin typeface="Times New Roman"/>
                          <a:cs typeface="Times New Roman"/>
                        </a:rPr>
                        <a:t>pn</a:t>
                      </a:r>
                      <a:r>
                        <a:rPr sz="2000" spc="-10" dirty="0">
                          <a:solidFill>
                            <a:srgbClr val="231F20"/>
                          </a:solidFill>
                          <a:latin typeface="Times New Roman"/>
                          <a:cs typeface="Times New Roman"/>
                        </a:rPr>
                        <a:t> seed treatment</a:t>
                      </a:r>
                      <a:endParaRPr sz="20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algn="ctr">
                        <a:lnSpc>
                          <a:spcPct val="100000"/>
                        </a:lnSpc>
                        <a:spcBef>
                          <a:spcPts val="35"/>
                        </a:spcBef>
                      </a:pPr>
                      <a:r>
                        <a:rPr sz="2000" i="1" spc="-25" dirty="0">
                          <a:solidFill>
                            <a:srgbClr val="231F20"/>
                          </a:solidFill>
                          <a:latin typeface="Times New Roman"/>
                          <a:cs typeface="Times New Roman"/>
                        </a:rPr>
                        <a:t>Pasteuria</a:t>
                      </a:r>
                      <a:r>
                        <a:rPr sz="2000" i="1" spc="5" dirty="0">
                          <a:solidFill>
                            <a:srgbClr val="231F20"/>
                          </a:solidFill>
                          <a:latin typeface="Times New Roman"/>
                          <a:cs typeface="Times New Roman"/>
                        </a:rPr>
                        <a:t> </a:t>
                      </a:r>
                      <a:r>
                        <a:rPr sz="2000" i="1" spc="-10" dirty="0">
                          <a:solidFill>
                            <a:srgbClr val="231F20"/>
                          </a:solidFill>
                          <a:latin typeface="Times New Roman"/>
                          <a:cs typeface="Times New Roman"/>
                        </a:rPr>
                        <a:t>nishizawae</a:t>
                      </a:r>
                      <a:endParaRPr sz="20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4195927285"/>
                  </a:ext>
                </a:extLst>
              </a:tr>
              <a:tr h="818097">
                <a:tc>
                  <a:txBody>
                    <a:bodyPr/>
                    <a:lstStyle/>
                    <a:p>
                      <a:pPr algn="ctr">
                        <a:lnSpc>
                          <a:spcPct val="100000"/>
                        </a:lnSpc>
                        <a:spcBef>
                          <a:spcPts val="585"/>
                        </a:spcBef>
                      </a:pPr>
                      <a:r>
                        <a:rPr sz="2000" spc="-10" dirty="0">
                          <a:solidFill>
                            <a:srgbClr val="231F20"/>
                          </a:solidFill>
                          <a:latin typeface="Times New Roman"/>
                          <a:cs typeface="Times New Roman"/>
                        </a:rPr>
                        <a:t>Bionem </a:t>
                      </a:r>
                      <a:r>
                        <a:rPr sz="2000" dirty="0">
                          <a:solidFill>
                            <a:srgbClr val="231F20"/>
                          </a:solidFill>
                          <a:latin typeface="Times New Roman"/>
                          <a:cs typeface="Times New Roman"/>
                        </a:rPr>
                        <a:t>WP</a:t>
                      </a:r>
                      <a:r>
                        <a:rPr sz="2000" spc="-5" dirty="0">
                          <a:solidFill>
                            <a:srgbClr val="231F20"/>
                          </a:solidFill>
                          <a:latin typeface="Times New Roman"/>
                          <a:cs typeface="Times New Roman"/>
                        </a:rPr>
                        <a:t> </a:t>
                      </a:r>
                      <a:r>
                        <a:rPr sz="2000" spc="-50" dirty="0">
                          <a:solidFill>
                            <a:srgbClr val="231F20"/>
                          </a:solidFill>
                          <a:latin typeface="Times New Roman"/>
                          <a:cs typeface="Times New Roman"/>
                        </a:rPr>
                        <a:t>5</a:t>
                      </a:r>
                      <a:endParaRPr sz="2000">
                        <a:latin typeface="Times New Roman"/>
                        <a:cs typeface="Times New Roman"/>
                      </a:endParaRPr>
                    </a:p>
                  </a:txBody>
                  <a:tcPr marL="0" marR="0" marT="7429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marL="549275">
                        <a:lnSpc>
                          <a:spcPct val="100000"/>
                        </a:lnSpc>
                        <a:spcBef>
                          <a:spcPts val="35"/>
                        </a:spcBef>
                      </a:pPr>
                      <a:r>
                        <a:rPr sz="2000" i="1" spc="-30" dirty="0">
                          <a:solidFill>
                            <a:srgbClr val="231F20"/>
                          </a:solidFill>
                          <a:latin typeface="Times New Roman"/>
                          <a:cs typeface="Times New Roman"/>
                        </a:rPr>
                        <a:t>Bacillus</a:t>
                      </a:r>
                      <a:r>
                        <a:rPr sz="2000" i="1" spc="-5" dirty="0">
                          <a:solidFill>
                            <a:srgbClr val="231F20"/>
                          </a:solidFill>
                          <a:latin typeface="Times New Roman"/>
                          <a:cs typeface="Times New Roman"/>
                        </a:rPr>
                        <a:t> </a:t>
                      </a:r>
                      <a:r>
                        <a:rPr sz="2000" i="1" spc="-10" dirty="0">
                          <a:solidFill>
                            <a:srgbClr val="231F20"/>
                          </a:solidFill>
                          <a:latin typeface="Times New Roman"/>
                          <a:cs typeface="Times New Roman"/>
                        </a:rPr>
                        <a:t>firmus</a:t>
                      </a:r>
                      <a:r>
                        <a:rPr sz="2000" i="1" dirty="0">
                          <a:solidFill>
                            <a:srgbClr val="231F20"/>
                          </a:solidFill>
                          <a:latin typeface="Times New Roman"/>
                          <a:cs typeface="Times New Roman"/>
                        </a:rPr>
                        <a:t> </a:t>
                      </a:r>
                      <a:r>
                        <a:rPr sz="2000" spc="-20" dirty="0">
                          <a:solidFill>
                            <a:srgbClr val="231F20"/>
                          </a:solidFill>
                          <a:latin typeface="Times New Roman"/>
                          <a:cs typeface="Times New Roman"/>
                        </a:rPr>
                        <a:t>szczep</a:t>
                      </a:r>
                      <a:r>
                        <a:rPr sz="2000" spc="-5" dirty="0">
                          <a:solidFill>
                            <a:srgbClr val="231F20"/>
                          </a:solidFill>
                          <a:latin typeface="Times New Roman"/>
                          <a:cs typeface="Times New Roman"/>
                        </a:rPr>
                        <a:t> </a:t>
                      </a:r>
                      <a:r>
                        <a:rPr sz="2000" spc="-10" dirty="0">
                          <a:solidFill>
                            <a:srgbClr val="231F20"/>
                          </a:solidFill>
                          <a:latin typeface="Times New Roman"/>
                          <a:cs typeface="Times New Roman"/>
                        </a:rPr>
                        <a:t>I1582</a:t>
                      </a:r>
                      <a:endParaRPr sz="2000" dirty="0">
                        <a:latin typeface="Times New Roman"/>
                        <a:cs typeface="Times New Roman"/>
                      </a:endParaRPr>
                    </a:p>
                    <a:p>
                      <a:pPr marL="565785">
                        <a:lnSpc>
                          <a:spcPct val="100000"/>
                        </a:lnSpc>
                        <a:spcBef>
                          <a:spcPts val="20"/>
                        </a:spcBef>
                      </a:pPr>
                      <a:r>
                        <a:rPr sz="2000" i="1" spc="-30" dirty="0">
                          <a:solidFill>
                            <a:srgbClr val="231F20"/>
                          </a:solidFill>
                          <a:latin typeface="Times New Roman"/>
                          <a:cs typeface="Times New Roman"/>
                        </a:rPr>
                        <a:t>Bacillus</a:t>
                      </a:r>
                      <a:r>
                        <a:rPr sz="2000" i="1" dirty="0">
                          <a:solidFill>
                            <a:srgbClr val="231F20"/>
                          </a:solidFill>
                          <a:latin typeface="Times New Roman"/>
                          <a:cs typeface="Times New Roman"/>
                        </a:rPr>
                        <a:t> </a:t>
                      </a:r>
                      <a:r>
                        <a:rPr sz="2000" i="1" spc="-10" dirty="0">
                          <a:solidFill>
                            <a:srgbClr val="231F20"/>
                          </a:solidFill>
                          <a:latin typeface="Times New Roman"/>
                          <a:cs typeface="Times New Roman"/>
                        </a:rPr>
                        <a:t>firmus</a:t>
                      </a:r>
                      <a:r>
                        <a:rPr sz="2000" i="1" dirty="0">
                          <a:solidFill>
                            <a:srgbClr val="231F20"/>
                          </a:solidFill>
                          <a:latin typeface="Times New Roman"/>
                          <a:cs typeface="Times New Roman"/>
                        </a:rPr>
                        <a:t> </a:t>
                      </a:r>
                      <a:r>
                        <a:rPr sz="2000" dirty="0">
                          <a:solidFill>
                            <a:srgbClr val="231F20"/>
                          </a:solidFill>
                          <a:latin typeface="Times New Roman"/>
                          <a:cs typeface="Times New Roman"/>
                        </a:rPr>
                        <a:t>strain </a:t>
                      </a:r>
                      <a:r>
                        <a:rPr sz="2000" spc="-10" dirty="0">
                          <a:solidFill>
                            <a:srgbClr val="231F20"/>
                          </a:solidFill>
                          <a:latin typeface="Times New Roman"/>
                          <a:cs typeface="Times New Roman"/>
                        </a:rPr>
                        <a:t>I1582</a:t>
                      </a:r>
                      <a:endParaRPr sz="20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195713238"/>
                  </a:ext>
                </a:extLst>
              </a:tr>
            </a:tbl>
          </a:graphicData>
        </a:graphic>
      </p:graphicFrame>
    </p:spTree>
    <p:extLst>
      <p:ext uri="{BB962C8B-B14F-4D97-AF65-F5344CB8AC3E}">
        <p14:creationId xmlns:p14="http://schemas.microsoft.com/office/powerpoint/2010/main" val="33427140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C52BA798-C10A-4BFB-B86E-56671A1CE575}"/>
              </a:ext>
            </a:extLst>
          </p:cNvPr>
          <p:cNvSpPr/>
          <p:nvPr/>
        </p:nvSpPr>
        <p:spPr>
          <a:xfrm>
            <a:off x="5077483" y="527014"/>
            <a:ext cx="2037033" cy="369332"/>
          </a:xfrm>
          <a:prstGeom prst="rect">
            <a:avLst/>
          </a:prstGeom>
        </p:spPr>
        <p:txBody>
          <a:bodyPr wrap="none">
            <a:spAutoFit/>
          </a:bodyPr>
          <a:lstStyle/>
          <a:p>
            <a:r>
              <a:rPr lang="pl-PL" dirty="0"/>
              <a:t>BIOWIRUSOCYDY</a:t>
            </a:r>
          </a:p>
        </p:txBody>
      </p:sp>
      <p:sp>
        <p:nvSpPr>
          <p:cNvPr id="3" name="Prostokąt 2">
            <a:extLst>
              <a:ext uri="{FF2B5EF4-FFF2-40B4-BE49-F238E27FC236}">
                <a16:creationId xmlns:a16="http://schemas.microsoft.com/office/drawing/2014/main" id="{489744C9-8E05-42F1-BE96-8013E9B174E8}"/>
              </a:ext>
            </a:extLst>
          </p:cNvPr>
          <p:cNvSpPr/>
          <p:nvPr/>
        </p:nvSpPr>
        <p:spPr>
          <a:xfrm>
            <a:off x="1130061" y="1296715"/>
            <a:ext cx="10144664" cy="2585323"/>
          </a:xfrm>
          <a:prstGeom prst="rect">
            <a:avLst/>
          </a:prstGeom>
        </p:spPr>
        <p:txBody>
          <a:bodyPr wrap="square">
            <a:spAutoFit/>
          </a:bodyPr>
          <a:lstStyle/>
          <a:p>
            <a:r>
              <a:rPr lang="pl-PL" dirty="0" err="1"/>
              <a:t>Biowirusocydy</a:t>
            </a:r>
            <a:r>
              <a:rPr lang="pl-PL" dirty="0"/>
              <a:t> są grupą substancji jak dotąd bardzo słabo poznaną. Przykładem ich zastosowania w ochronie roślin jest wykorzystanie słabego szczepu wirusa żółtej mozaiki cukinii ZYMV – WK. Jego działanie oparte jest na mechanizmie ochrony krzyżowej. Jest on stymulatorem reakcji </a:t>
            </a:r>
            <a:r>
              <a:rPr lang="pl-PL" dirty="0" err="1"/>
              <a:t>potranskrypcyjnego</a:t>
            </a:r>
            <a:r>
              <a:rPr lang="pl-PL" dirty="0"/>
              <a:t> wyciszania genów (PTGS) w komórkach roślinnych na szczepy wirusa ZYMV, które powodują ciężką chorobę. Wirus replikuje się w podatnych na zakażenie organizmach, ale nie powoduje jawnej choroby roślin i jest słabo przenoszony przez wektory takie jak mszyce. Młode rośliny zaszczepione substancją czynną ZYMV-WK, przejawiają łagodne objawy chorobowe ujawniające się tylko na liściach (lokalne zmiany plamistości liści i wzór mozaikowy). Pozwala to uniknąć wystąpienia późniejszych wad rozwojowych owoców [</a:t>
            </a:r>
            <a:r>
              <a:rPr lang="pl-PL" dirty="0" err="1"/>
              <a:t>Tomimatsu</a:t>
            </a:r>
            <a:r>
              <a:rPr lang="pl-PL" dirty="0"/>
              <a:t> 2007].</a:t>
            </a:r>
          </a:p>
        </p:txBody>
      </p:sp>
    </p:spTree>
    <p:extLst>
      <p:ext uri="{BB962C8B-B14F-4D97-AF65-F5344CB8AC3E}">
        <p14:creationId xmlns:p14="http://schemas.microsoft.com/office/powerpoint/2010/main" val="10163936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DB84332E-EABA-4E30-B2CE-C5DA611E8232}"/>
              </a:ext>
            </a:extLst>
          </p:cNvPr>
          <p:cNvSpPr/>
          <p:nvPr/>
        </p:nvSpPr>
        <p:spPr>
          <a:xfrm>
            <a:off x="4977360" y="708168"/>
            <a:ext cx="2237279" cy="369332"/>
          </a:xfrm>
          <a:prstGeom prst="rect">
            <a:avLst/>
          </a:prstGeom>
        </p:spPr>
        <p:txBody>
          <a:bodyPr wrap="none">
            <a:spAutoFit/>
          </a:bodyPr>
          <a:lstStyle/>
          <a:p>
            <a:r>
              <a:rPr lang="pl-PL" dirty="0"/>
              <a:t>BIOBAKTERIOCYDY</a:t>
            </a:r>
          </a:p>
        </p:txBody>
      </p:sp>
      <p:sp>
        <p:nvSpPr>
          <p:cNvPr id="3" name="Prostokąt 2">
            <a:extLst>
              <a:ext uri="{FF2B5EF4-FFF2-40B4-BE49-F238E27FC236}">
                <a16:creationId xmlns:a16="http://schemas.microsoft.com/office/drawing/2014/main" id="{88B4C194-8FCB-4F8E-B9ED-DB3683FAE54A}"/>
              </a:ext>
            </a:extLst>
          </p:cNvPr>
          <p:cNvSpPr/>
          <p:nvPr/>
        </p:nvSpPr>
        <p:spPr>
          <a:xfrm>
            <a:off x="1118557" y="1651352"/>
            <a:ext cx="9954883" cy="2308324"/>
          </a:xfrm>
          <a:prstGeom prst="rect">
            <a:avLst/>
          </a:prstGeom>
        </p:spPr>
        <p:txBody>
          <a:bodyPr wrap="square">
            <a:spAutoFit/>
          </a:bodyPr>
          <a:lstStyle/>
          <a:p>
            <a:r>
              <a:rPr lang="pl-PL" dirty="0"/>
              <a:t>Do </a:t>
            </a:r>
            <a:r>
              <a:rPr lang="pl-PL" dirty="0" err="1"/>
              <a:t>biobakteriocydów</a:t>
            </a:r>
            <a:r>
              <a:rPr lang="pl-PL" dirty="0"/>
              <a:t> można zaliczyć bakterie </a:t>
            </a:r>
            <a:r>
              <a:rPr lang="pl-PL" dirty="0" err="1"/>
              <a:t>Bacillus</a:t>
            </a:r>
            <a:r>
              <a:rPr lang="pl-PL" dirty="0"/>
              <a:t> </a:t>
            </a:r>
            <a:r>
              <a:rPr lang="pl-PL" dirty="0" err="1"/>
              <a:t>subtilis</a:t>
            </a:r>
            <a:r>
              <a:rPr lang="pl-PL" dirty="0"/>
              <a:t> oraz </a:t>
            </a:r>
            <a:r>
              <a:rPr lang="pl-PL" dirty="0" err="1"/>
              <a:t>Bacillus</a:t>
            </a:r>
            <a:r>
              <a:rPr lang="pl-PL" dirty="0"/>
              <a:t> </a:t>
            </a:r>
            <a:r>
              <a:rPr lang="pl-PL" dirty="0" err="1"/>
              <a:t>amyloliquefaciens</a:t>
            </a:r>
            <a:r>
              <a:rPr lang="pl-PL" dirty="0"/>
              <a:t>. Mechanizm działania </a:t>
            </a:r>
            <a:r>
              <a:rPr lang="pl-PL" dirty="0" err="1"/>
              <a:t>Bacillus</a:t>
            </a:r>
            <a:r>
              <a:rPr lang="pl-PL" dirty="0"/>
              <a:t> </a:t>
            </a:r>
            <a:r>
              <a:rPr lang="pl-PL" dirty="0" err="1"/>
              <a:t>subtilis</a:t>
            </a:r>
            <a:r>
              <a:rPr lang="pl-PL" dirty="0"/>
              <a:t> wykorzystywany w biologicznym zwalczaniu bakterii polega na powstrzymaniu zarodników patogenów roślinnych przed kiełkowaniem. Wyraźnie zaburza on wzrost zarodników jak również nie pozwala na przyczepienie się patogenu roślinnego do liścia [</a:t>
            </a:r>
            <a:r>
              <a:rPr lang="pl-PL" dirty="0" err="1"/>
              <a:t>Hutton</a:t>
            </a:r>
            <a:r>
              <a:rPr lang="pl-PL" dirty="0"/>
              <a:t> i in. 2000]. Inne działanie przejawia </a:t>
            </a:r>
            <a:r>
              <a:rPr lang="pl-PL" dirty="0" err="1"/>
              <a:t>Bacillus</a:t>
            </a:r>
            <a:r>
              <a:rPr lang="pl-PL" dirty="0"/>
              <a:t> </a:t>
            </a:r>
            <a:r>
              <a:rPr lang="pl-PL" dirty="0" err="1"/>
              <a:t>amyloliquefaciens</a:t>
            </a:r>
            <a:r>
              <a:rPr lang="pl-PL" dirty="0"/>
              <a:t>, którego aktywność przeciwbakteryjna jest oparta o działanie antybiotyków na bazie </a:t>
            </a:r>
            <a:r>
              <a:rPr lang="pl-PL" dirty="0" err="1"/>
              <a:t>lipopeptydów</a:t>
            </a:r>
            <a:r>
              <a:rPr lang="pl-PL" dirty="0"/>
              <a:t>. Szczególnie skuteczne działanie bakteria wykazuje w stosunku do </a:t>
            </a:r>
            <a:r>
              <a:rPr lang="pl-PL" dirty="0" err="1"/>
              <a:t>Agrobacterium</a:t>
            </a:r>
            <a:r>
              <a:rPr lang="pl-PL" dirty="0"/>
              <a:t> </a:t>
            </a:r>
            <a:r>
              <a:rPr lang="pl-PL" dirty="0" err="1"/>
              <a:t>tumefaciens</a:t>
            </a:r>
            <a:r>
              <a:rPr lang="pl-PL" dirty="0"/>
              <a:t> powodującej u roślin chorobę zwaną guzowatością korzeni [Ben </a:t>
            </a:r>
            <a:r>
              <a:rPr lang="pl-PL" dirty="0" err="1"/>
              <a:t>Abdallah</a:t>
            </a:r>
            <a:r>
              <a:rPr lang="pl-PL" dirty="0"/>
              <a:t> i in. 2015].</a:t>
            </a:r>
          </a:p>
        </p:txBody>
      </p:sp>
    </p:spTree>
    <p:extLst>
      <p:ext uri="{BB962C8B-B14F-4D97-AF65-F5344CB8AC3E}">
        <p14:creationId xmlns:p14="http://schemas.microsoft.com/office/powerpoint/2010/main" val="9804603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AE8FB79C-38BD-433A-A1B6-576143D42D53}"/>
              </a:ext>
            </a:extLst>
          </p:cNvPr>
          <p:cNvSpPr/>
          <p:nvPr/>
        </p:nvSpPr>
        <p:spPr>
          <a:xfrm>
            <a:off x="4161528" y="527013"/>
            <a:ext cx="3868944" cy="369332"/>
          </a:xfrm>
          <a:prstGeom prst="rect">
            <a:avLst/>
          </a:prstGeom>
        </p:spPr>
        <p:txBody>
          <a:bodyPr wrap="none">
            <a:spAutoFit/>
          </a:bodyPr>
          <a:lstStyle/>
          <a:p>
            <a:r>
              <a:rPr lang="pl-PL" dirty="0"/>
              <a:t>POŻYTECZNE MAKROORGANIZMY</a:t>
            </a:r>
          </a:p>
        </p:txBody>
      </p:sp>
      <p:sp>
        <p:nvSpPr>
          <p:cNvPr id="3" name="Prostokąt 2">
            <a:extLst>
              <a:ext uri="{FF2B5EF4-FFF2-40B4-BE49-F238E27FC236}">
                <a16:creationId xmlns:a16="http://schemas.microsoft.com/office/drawing/2014/main" id="{97EF5637-BA9A-45FA-9DD4-13FCBD4AA263}"/>
              </a:ext>
            </a:extLst>
          </p:cNvPr>
          <p:cNvSpPr/>
          <p:nvPr/>
        </p:nvSpPr>
        <p:spPr>
          <a:xfrm>
            <a:off x="1295400" y="1339848"/>
            <a:ext cx="9601200" cy="2862322"/>
          </a:xfrm>
          <a:prstGeom prst="rect">
            <a:avLst/>
          </a:prstGeom>
        </p:spPr>
        <p:txBody>
          <a:bodyPr wrap="square">
            <a:spAutoFit/>
          </a:bodyPr>
          <a:lstStyle/>
          <a:p>
            <a:r>
              <a:rPr lang="pl-PL" dirty="0"/>
              <a:t>Makroorganizmy pożyteczne, głównie ze względu na swoją skuteczność, są coraz częściej wykorzystywane do ochrony upraw rolniczych (tab. 4.). Mechanizm działania poszczególnych organizmów znacznie się od siebie różni. Do najważniejszych makroorganizmów pożytecznych należą drapieżne owady, nicienie owadobójcze oraz pasożytnicze błonkówki [Tomalak i Sosnowska 2008]. Wykorzystanie owadów drapieżnych bazuje na ich naturalnych mechanizmach. Drapieżnictwo umożliwia efektywną redukcję populacji niepożądanych </a:t>
            </a:r>
            <a:r>
              <a:rPr lang="pl-PL" dirty="0" err="1"/>
              <a:t>agrofagów</a:t>
            </a:r>
            <a:r>
              <a:rPr lang="pl-PL" dirty="0"/>
              <a:t> na plantacji, bez wykorzystywania dodatkowych środków ochrony. Niweluje to również zagrożenie związane z możliwością negatywnego oddziaływania środka ochrony roślin na organizmy pożyteczne. Drapieżniki wykorzystywane w ochronie są antagonistami wyłącznie organizmów szkodliwych dla upraw. Nie stanowią one zagrożenia dla plantacji.</a:t>
            </a:r>
          </a:p>
        </p:txBody>
      </p:sp>
    </p:spTree>
    <p:extLst>
      <p:ext uri="{BB962C8B-B14F-4D97-AF65-F5344CB8AC3E}">
        <p14:creationId xmlns:p14="http://schemas.microsoft.com/office/powerpoint/2010/main" val="40923377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5B599291-F2ED-4B88-808B-2D2A0727464F}"/>
              </a:ext>
            </a:extLst>
          </p:cNvPr>
          <p:cNvSpPr/>
          <p:nvPr/>
        </p:nvSpPr>
        <p:spPr>
          <a:xfrm>
            <a:off x="378407" y="0"/>
            <a:ext cx="5793509" cy="369332"/>
          </a:xfrm>
          <a:prstGeom prst="rect">
            <a:avLst/>
          </a:prstGeom>
        </p:spPr>
        <p:txBody>
          <a:bodyPr wrap="none">
            <a:spAutoFit/>
          </a:bodyPr>
          <a:lstStyle/>
          <a:p>
            <a:r>
              <a:rPr lang="pl-PL" dirty="0"/>
              <a:t>Tabela 4. Biologiczne preparaty zawierające makroorganizmy</a:t>
            </a:r>
          </a:p>
        </p:txBody>
      </p:sp>
      <p:graphicFrame>
        <p:nvGraphicFramePr>
          <p:cNvPr id="3" name="Tabela 2">
            <a:extLst>
              <a:ext uri="{FF2B5EF4-FFF2-40B4-BE49-F238E27FC236}">
                <a16:creationId xmlns:a16="http://schemas.microsoft.com/office/drawing/2014/main" id="{E8B74272-F7FD-49A6-B817-7F60FC5DB349}"/>
              </a:ext>
            </a:extLst>
          </p:cNvPr>
          <p:cNvGraphicFramePr>
            <a:graphicFrameLocks noGrp="1"/>
          </p:cNvGraphicFramePr>
          <p:nvPr>
            <p:extLst>
              <p:ext uri="{D42A27DB-BD31-4B8C-83A1-F6EECF244321}">
                <p14:modId xmlns:p14="http://schemas.microsoft.com/office/powerpoint/2010/main" val="397623872"/>
              </p:ext>
            </p:extLst>
          </p:nvPr>
        </p:nvGraphicFramePr>
        <p:xfrm>
          <a:off x="1873669" y="457200"/>
          <a:ext cx="7667145" cy="5641677"/>
        </p:xfrm>
        <a:graphic>
          <a:graphicData uri="http://schemas.openxmlformats.org/drawingml/2006/table">
            <a:tbl>
              <a:tblPr firstRow="1" bandRow="1"/>
              <a:tblGrid>
                <a:gridCol w="3830546">
                  <a:extLst>
                    <a:ext uri="{9D8B030D-6E8A-4147-A177-3AD203B41FA5}">
                      <a16:colId xmlns:a16="http://schemas.microsoft.com/office/drawing/2014/main" val="2900421184"/>
                    </a:ext>
                  </a:extLst>
                </a:gridCol>
                <a:gridCol w="3836599">
                  <a:extLst>
                    <a:ext uri="{9D8B030D-6E8A-4147-A177-3AD203B41FA5}">
                      <a16:colId xmlns:a16="http://schemas.microsoft.com/office/drawing/2014/main" val="272519691"/>
                    </a:ext>
                  </a:extLst>
                </a:gridCol>
              </a:tblGrid>
              <a:tr h="208951">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b="1" spc="-10" dirty="0">
                          <a:solidFill>
                            <a:srgbClr val="231F20"/>
                          </a:solidFill>
                          <a:latin typeface="Times New Roman"/>
                          <a:cs typeface="Times New Roman"/>
                        </a:rPr>
                        <a:t>Pożyteczne</a:t>
                      </a:r>
                      <a:r>
                        <a:rPr sz="1200" b="1" spc="-15" dirty="0">
                          <a:solidFill>
                            <a:srgbClr val="231F20"/>
                          </a:solidFill>
                          <a:latin typeface="Times New Roman"/>
                          <a:cs typeface="Times New Roman"/>
                        </a:rPr>
                        <a:t> </a:t>
                      </a:r>
                      <a:r>
                        <a:rPr sz="1200" b="1" spc="-10" dirty="0">
                          <a:solidFill>
                            <a:srgbClr val="231F20"/>
                          </a:solidFill>
                          <a:latin typeface="Times New Roman"/>
                          <a:cs typeface="Times New Roman"/>
                        </a:rPr>
                        <a:t>makroorganizmy/Useful</a:t>
                      </a:r>
                      <a:r>
                        <a:rPr sz="1200" b="1" spc="-15" dirty="0">
                          <a:solidFill>
                            <a:srgbClr val="231F20"/>
                          </a:solidFill>
                          <a:latin typeface="Times New Roman"/>
                          <a:cs typeface="Times New Roman"/>
                        </a:rPr>
                        <a:t> </a:t>
                      </a:r>
                      <a:r>
                        <a:rPr sz="1200" b="1" spc="-10" dirty="0">
                          <a:solidFill>
                            <a:srgbClr val="231F20"/>
                          </a:solidFill>
                          <a:latin typeface="Times New Roman"/>
                          <a:cs typeface="Times New Roman"/>
                        </a:rPr>
                        <a:t>macro-organisms</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hMerge="1">
                  <a:txBody>
                    <a:bodyPr/>
                    <a:lstStyle/>
                    <a:p>
                      <a:endParaRPr/>
                    </a:p>
                  </a:txBody>
                  <a:tcPr marL="0" marR="0" marT="0" marB="0"/>
                </a:tc>
                <a:extLst>
                  <a:ext uri="{0D108BD9-81ED-4DB2-BD59-A6C34878D82A}">
                    <a16:rowId xmlns:a16="http://schemas.microsoft.com/office/drawing/2014/main" val="997356467"/>
                  </a:ext>
                </a:extLst>
              </a:tr>
              <a:tr h="208951">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492759">
                        <a:lnSpc>
                          <a:spcPct val="100000"/>
                        </a:lnSpc>
                        <a:spcBef>
                          <a:spcPts val="35"/>
                        </a:spcBef>
                      </a:pPr>
                      <a:r>
                        <a:rPr sz="1200" b="1" spc="-30" dirty="0">
                          <a:solidFill>
                            <a:srgbClr val="231F20"/>
                          </a:solidFill>
                          <a:latin typeface="Times New Roman"/>
                          <a:cs typeface="Times New Roman"/>
                        </a:rPr>
                        <a:t>Preparaty</a:t>
                      </a:r>
                      <a:r>
                        <a:rPr sz="1200" b="1" spc="-10" dirty="0">
                          <a:solidFill>
                            <a:srgbClr val="231F20"/>
                          </a:solidFill>
                          <a:latin typeface="Times New Roman"/>
                          <a:cs typeface="Times New Roman"/>
                        </a:rPr>
                        <a:t> </a:t>
                      </a:r>
                      <a:r>
                        <a:rPr sz="1200" b="1" spc="-25" dirty="0">
                          <a:solidFill>
                            <a:srgbClr val="231F20"/>
                          </a:solidFill>
                          <a:latin typeface="Times New Roman"/>
                          <a:cs typeface="Times New Roman"/>
                        </a:rPr>
                        <a:t>wykorzystujące</a:t>
                      </a:r>
                      <a:r>
                        <a:rPr sz="1200" b="1" spc="-10" dirty="0">
                          <a:solidFill>
                            <a:srgbClr val="231F20"/>
                          </a:solidFill>
                          <a:latin typeface="Times New Roman"/>
                          <a:cs typeface="Times New Roman"/>
                        </a:rPr>
                        <a:t> </a:t>
                      </a:r>
                      <a:r>
                        <a:rPr sz="1200" b="1" spc="-25" dirty="0">
                          <a:solidFill>
                            <a:srgbClr val="231F20"/>
                          </a:solidFill>
                          <a:latin typeface="Times New Roman"/>
                          <a:cs typeface="Times New Roman"/>
                        </a:rPr>
                        <a:t>owady</a:t>
                      </a:r>
                      <a:r>
                        <a:rPr sz="1200" b="1" spc="-10" dirty="0">
                          <a:solidFill>
                            <a:srgbClr val="231F20"/>
                          </a:solidFill>
                          <a:latin typeface="Times New Roman"/>
                          <a:cs typeface="Times New Roman"/>
                        </a:rPr>
                        <a:t> drapieżne/Preparations </a:t>
                      </a:r>
                      <a:r>
                        <a:rPr sz="1200" b="1" dirty="0">
                          <a:solidFill>
                            <a:srgbClr val="231F20"/>
                          </a:solidFill>
                          <a:latin typeface="Times New Roman"/>
                          <a:cs typeface="Times New Roman"/>
                        </a:rPr>
                        <a:t>using</a:t>
                      </a:r>
                      <a:r>
                        <a:rPr sz="1200" b="1" spc="-5" dirty="0">
                          <a:solidFill>
                            <a:srgbClr val="231F20"/>
                          </a:solidFill>
                          <a:latin typeface="Times New Roman"/>
                          <a:cs typeface="Times New Roman"/>
                        </a:rPr>
                        <a:t> </a:t>
                      </a:r>
                      <a:r>
                        <a:rPr sz="1200" b="1" spc="-25" dirty="0">
                          <a:solidFill>
                            <a:srgbClr val="231F20"/>
                          </a:solidFill>
                          <a:latin typeface="Times New Roman"/>
                          <a:cs typeface="Times New Roman"/>
                        </a:rPr>
                        <a:t>predatory</a:t>
                      </a:r>
                      <a:r>
                        <a:rPr sz="1200" b="1" spc="-10" dirty="0">
                          <a:solidFill>
                            <a:srgbClr val="231F20"/>
                          </a:solidFill>
                          <a:latin typeface="Times New Roman"/>
                          <a:cs typeface="Times New Roman"/>
                        </a:rPr>
                        <a:t> insects</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hMerge="1">
                  <a:txBody>
                    <a:bodyPr/>
                    <a:lstStyle/>
                    <a:p>
                      <a:endParaRPr/>
                    </a:p>
                  </a:txBody>
                  <a:tcPr marL="0" marR="0" marT="0" marB="0"/>
                </a:tc>
                <a:extLst>
                  <a:ext uri="{0D108BD9-81ED-4DB2-BD59-A6C34878D82A}">
                    <a16:rowId xmlns:a16="http://schemas.microsoft.com/office/drawing/2014/main" val="1403434784"/>
                  </a:ext>
                </a:extLst>
              </a:tr>
              <a:tr h="20895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b="1" spc="-10" dirty="0">
                          <a:solidFill>
                            <a:srgbClr val="231F20"/>
                          </a:solidFill>
                          <a:latin typeface="Times New Roman"/>
                          <a:cs typeface="Times New Roman"/>
                        </a:rPr>
                        <a:t>Środek/Preparation</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b="1" spc="-25" dirty="0">
                          <a:solidFill>
                            <a:srgbClr val="231F20"/>
                          </a:solidFill>
                          <a:latin typeface="Times New Roman"/>
                          <a:cs typeface="Times New Roman"/>
                        </a:rPr>
                        <a:t>Gatunek</a:t>
                      </a:r>
                      <a:r>
                        <a:rPr sz="1200" b="1" dirty="0">
                          <a:solidFill>
                            <a:srgbClr val="231F20"/>
                          </a:solidFill>
                          <a:latin typeface="Times New Roman"/>
                          <a:cs typeface="Times New Roman"/>
                        </a:rPr>
                        <a:t> </a:t>
                      </a:r>
                      <a:r>
                        <a:rPr sz="1200" b="1" spc="-10" dirty="0">
                          <a:solidFill>
                            <a:srgbClr val="231F20"/>
                          </a:solidFill>
                          <a:latin typeface="Times New Roman"/>
                          <a:cs typeface="Times New Roman"/>
                        </a:rPr>
                        <a:t>owada/Insect</a:t>
                      </a:r>
                      <a:r>
                        <a:rPr sz="1200" b="1" dirty="0">
                          <a:solidFill>
                            <a:srgbClr val="231F20"/>
                          </a:solidFill>
                          <a:latin typeface="Times New Roman"/>
                          <a:cs typeface="Times New Roman"/>
                        </a:rPr>
                        <a:t> </a:t>
                      </a:r>
                      <a:r>
                        <a:rPr sz="1200" b="1" spc="-10" dirty="0">
                          <a:solidFill>
                            <a:srgbClr val="231F20"/>
                          </a:solidFill>
                          <a:latin typeface="Times New Roman"/>
                          <a:cs typeface="Times New Roman"/>
                        </a:rPr>
                        <a:t>species</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945318363"/>
                  </a:ext>
                </a:extLst>
              </a:tr>
              <a:tr h="20895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spc="-55" dirty="0">
                          <a:solidFill>
                            <a:srgbClr val="231F20"/>
                          </a:solidFill>
                          <a:latin typeface="Times New Roman"/>
                          <a:cs typeface="Times New Roman"/>
                        </a:rPr>
                        <a:t>ABS-</a:t>
                      </a:r>
                      <a:r>
                        <a:rPr sz="1200" spc="-10" dirty="0">
                          <a:solidFill>
                            <a:srgbClr val="231F20"/>
                          </a:solidFill>
                          <a:latin typeface="Times New Roman"/>
                          <a:cs typeface="Times New Roman"/>
                        </a:rPr>
                        <a:t>System</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i="1" spc="-20" dirty="0">
                          <a:solidFill>
                            <a:srgbClr val="231F20"/>
                          </a:solidFill>
                          <a:latin typeface="Times New Roman"/>
                          <a:cs typeface="Times New Roman"/>
                        </a:rPr>
                        <a:t>Amblyseius</a:t>
                      </a:r>
                      <a:r>
                        <a:rPr sz="1200" i="1" spc="25" dirty="0">
                          <a:solidFill>
                            <a:srgbClr val="231F20"/>
                          </a:solidFill>
                          <a:latin typeface="Times New Roman"/>
                          <a:cs typeface="Times New Roman"/>
                        </a:rPr>
                        <a:t> </a:t>
                      </a:r>
                      <a:r>
                        <a:rPr sz="1200" i="1" spc="-10" dirty="0">
                          <a:solidFill>
                            <a:srgbClr val="231F20"/>
                          </a:solidFill>
                          <a:latin typeface="Times New Roman"/>
                          <a:cs typeface="Times New Roman"/>
                        </a:rPr>
                        <a:t>cucumeris</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943772345"/>
                  </a:ext>
                </a:extLst>
              </a:tr>
              <a:tr h="20895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spc="-25" dirty="0">
                          <a:solidFill>
                            <a:srgbClr val="231F20"/>
                          </a:solidFill>
                          <a:latin typeface="Times New Roman"/>
                          <a:cs typeface="Times New Roman"/>
                        </a:rPr>
                        <a:t>Adalia-</a:t>
                      </a:r>
                      <a:r>
                        <a:rPr sz="1200" spc="-10" dirty="0">
                          <a:solidFill>
                            <a:srgbClr val="231F20"/>
                          </a:solidFill>
                          <a:latin typeface="Times New Roman"/>
                          <a:cs typeface="Times New Roman"/>
                        </a:rPr>
                        <a:t>System</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i="1" spc="-10" dirty="0">
                          <a:solidFill>
                            <a:srgbClr val="231F20"/>
                          </a:solidFill>
                          <a:latin typeface="Times New Roman"/>
                          <a:cs typeface="Times New Roman"/>
                        </a:rPr>
                        <a:t>Adalia</a:t>
                      </a:r>
                      <a:r>
                        <a:rPr sz="1200" i="1" spc="-30" dirty="0">
                          <a:solidFill>
                            <a:srgbClr val="231F20"/>
                          </a:solidFill>
                          <a:latin typeface="Times New Roman"/>
                          <a:cs typeface="Times New Roman"/>
                        </a:rPr>
                        <a:t> </a:t>
                      </a:r>
                      <a:r>
                        <a:rPr sz="1200" i="1" spc="-10" dirty="0">
                          <a:solidFill>
                            <a:srgbClr val="231F20"/>
                          </a:solidFill>
                          <a:latin typeface="Times New Roman"/>
                          <a:cs typeface="Times New Roman"/>
                        </a:rPr>
                        <a:t>bipunctata</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3446250814"/>
                  </a:ext>
                </a:extLst>
              </a:tr>
              <a:tr h="20895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spc="-10" dirty="0">
                          <a:solidFill>
                            <a:srgbClr val="231F20"/>
                          </a:solidFill>
                          <a:latin typeface="Times New Roman"/>
                          <a:cs typeface="Times New Roman"/>
                        </a:rPr>
                        <a:t>Andersoni-System</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i="1" spc="-20" dirty="0">
                          <a:solidFill>
                            <a:srgbClr val="231F20"/>
                          </a:solidFill>
                          <a:latin typeface="Times New Roman"/>
                          <a:cs typeface="Times New Roman"/>
                        </a:rPr>
                        <a:t>Amblyseius</a:t>
                      </a:r>
                      <a:r>
                        <a:rPr sz="1200" i="1" spc="25" dirty="0">
                          <a:solidFill>
                            <a:srgbClr val="231F20"/>
                          </a:solidFill>
                          <a:latin typeface="Times New Roman"/>
                          <a:cs typeface="Times New Roman"/>
                        </a:rPr>
                        <a:t> </a:t>
                      </a:r>
                      <a:r>
                        <a:rPr sz="1200" i="1" spc="-10" dirty="0">
                          <a:solidFill>
                            <a:srgbClr val="231F20"/>
                          </a:solidFill>
                          <a:latin typeface="Times New Roman"/>
                          <a:cs typeface="Times New Roman"/>
                        </a:rPr>
                        <a:t>anderson</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310045856"/>
                  </a:ext>
                </a:extLst>
              </a:tr>
              <a:tr h="20895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spc="-10" dirty="0">
                          <a:solidFill>
                            <a:srgbClr val="231F20"/>
                          </a:solidFill>
                          <a:latin typeface="Times New Roman"/>
                          <a:cs typeface="Times New Roman"/>
                        </a:rPr>
                        <a:t>Atheta-System</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i="1" dirty="0">
                          <a:solidFill>
                            <a:srgbClr val="231F20"/>
                          </a:solidFill>
                          <a:latin typeface="Times New Roman"/>
                          <a:cs typeface="Times New Roman"/>
                        </a:rPr>
                        <a:t>Atheta</a:t>
                      </a:r>
                      <a:r>
                        <a:rPr sz="1200" i="1" spc="-55" dirty="0">
                          <a:solidFill>
                            <a:srgbClr val="231F20"/>
                          </a:solidFill>
                          <a:latin typeface="Times New Roman"/>
                          <a:cs typeface="Times New Roman"/>
                        </a:rPr>
                        <a:t> </a:t>
                      </a:r>
                      <a:r>
                        <a:rPr sz="1200" i="1" spc="-10" dirty="0">
                          <a:solidFill>
                            <a:srgbClr val="231F20"/>
                          </a:solidFill>
                          <a:latin typeface="Times New Roman"/>
                          <a:cs typeface="Times New Roman"/>
                        </a:rPr>
                        <a:t>coriaria</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2768313009"/>
                  </a:ext>
                </a:extLst>
              </a:tr>
              <a:tr h="20895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spc="-10" dirty="0">
                          <a:solidFill>
                            <a:srgbClr val="231F20"/>
                          </a:solidFill>
                          <a:latin typeface="Times New Roman"/>
                          <a:cs typeface="Times New Roman"/>
                        </a:rPr>
                        <a:t>Californicus-System</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i="1" spc="-20" dirty="0">
                          <a:solidFill>
                            <a:srgbClr val="231F20"/>
                          </a:solidFill>
                          <a:latin typeface="Times New Roman"/>
                          <a:cs typeface="Times New Roman"/>
                        </a:rPr>
                        <a:t>Amblyseius</a:t>
                      </a:r>
                      <a:r>
                        <a:rPr sz="1200" i="1" spc="25" dirty="0">
                          <a:solidFill>
                            <a:srgbClr val="231F20"/>
                          </a:solidFill>
                          <a:latin typeface="Times New Roman"/>
                          <a:cs typeface="Times New Roman"/>
                        </a:rPr>
                        <a:t> </a:t>
                      </a:r>
                      <a:r>
                        <a:rPr sz="1200" i="1" spc="-10" dirty="0">
                          <a:solidFill>
                            <a:srgbClr val="231F20"/>
                          </a:solidFill>
                          <a:latin typeface="Times New Roman"/>
                          <a:cs typeface="Times New Roman"/>
                        </a:rPr>
                        <a:t>californicus</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2205813869"/>
                  </a:ext>
                </a:extLst>
              </a:tr>
              <a:tr h="20895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spc="-10" dirty="0">
                          <a:solidFill>
                            <a:srgbClr val="231F20"/>
                          </a:solidFill>
                          <a:latin typeface="Times New Roman"/>
                          <a:cs typeface="Times New Roman"/>
                        </a:rPr>
                        <a:t>Phytoseiulus-System</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i="1" spc="-25" dirty="0">
                          <a:solidFill>
                            <a:srgbClr val="231F20"/>
                          </a:solidFill>
                          <a:latin typeface="Times New Roman"/>
                          <a:cs typeface="Times New Roman"/>
                        </a:rPr>
                        <a:t>Phytoseiulus</a:t>
                      </a:r>
                      <a:r>
                        <a:rPr sz="1200" i="1" spc="30" dirty="0">
                          <a:solidFill>
                            <a:srgbClr val="231F20"/>
                          </a:solidFill>
                          <a:latin typeface="Times New Roman"/>
                          <a:cs typeface="Times New Roman"/>
                        </a:rPr>
                        <a:t> </a:t>
                      </a:r>
                      <a:r>
                        <a:rPr sz="1200" i="1" spc="-10" dirty="0">
                          <a:solidFill>
                            <a:srgbClr val="231F20"/>
                          </a:solidFill>
                          <a:latin typeface="Times New Roman"/>
                          <a:cs typeface="Times New Roman"/>
                        </a:rPr>
                        <a:t>persimilis</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727666317"/>
                  </a:ext>
                </a:extLst>
              </a:tr>
              <a:tr h="20895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spc="-10" dirty="0">
                          <a:solidFill>
                            <a:srgbClr val="231F20"/>
                          </a:solidFill>
                          <a:latin typeface="Times New Roman"/>
                          <a:cs typeface="Times New Roman"/>
                        </a:rPr>
                        <a:t>Cryptobug</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i="1" spc="-20" dirty="0">
                          <a:solidFill>
                            <a:srgbClr val="231F20"/>
                          </a:solidFill>
                          <a:latin typeface="Times New Roman"/>
                          <a:cs typeface="Times New Roman"/>
                        </a:rPr>
                        <a:t>Cryptolaemus</a:t>
                      </a:r>
                      <a:r>
                        <a:rPr sz="1200" i="1" spc="40" dirty="0">
                          <a:solidFill>
                            <a:srgbClr val="231F20"/>
                          </a:solidFill>
                          <a:latin typeface="Times New Roman"/>
                          <a:cs typeface="Times New Roman"/>
                        </a:rPr>
                        <a:t> </a:t>
                      </a:r>
                      <a:r>
                        <a:rPr sz="1200" i="1" spc="-10" dirty="0">
                          <a:solidFill>
                            <a:srgbClr val="231F20"/>
                          </a:solidFill>
                          <a:latin typeface="Times New Roman"/>
                          <a:cs typeface="Times New Roman"/>
                        </a:rPr>
                        <a:t>montrouzieri</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2457915168"/>
                  </a:ext>
                </a:extLst>
              </a:tr>
              <a:tr h="208951">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342900">
                        <a:lnSpc>
                          <a:spcPct val="100000"/>
                        </a:lnSpc>
                        <a:spcBef>
                          <a:spcPts val="35"/>
                        </a:spcBef>
                      </a:pPr>
                      <a:r>
                        <a:rPr sz="1200" b="1" spc="-30" dirty="0">
                          <a:solidFill>
                            <a:srgbClr val="231F20"/>
                          </a:solidFill>
                          <a:latin typeface="Times New Roman"/>
                          <a:cs typeface="Times New Roman"/>
                        </a:rPr>
                        <a:t>Preparaty</a:t>
                      </a:r>
                      <a:r>
                        <a:rPr sz="1200" b="1" spc="-25" dirty="0">
                          <a:solidFill>
                            <a:srgbClr val="231F20"/>
                          </a:solidFill>
                          <a:latin typeface="Times New Roman"/>
                          <a:cs typeface="Times New Roman"/>
                        </a:rPr>
                        <a:t> wykorzystujące</a:t>
                      </a:r>
                      <a:r>
                        <a:rPr sz="1200" b="1" spc="-10" dirty="0">
                          <a:solidFill>
                            <a:srgbClr val="231F20"/>
                          </a:solidFill>
                          <a:latin typeface="Times New Roman"/>
                          <a:cs typeface="Times New Roman"/>
                        </a:rPr>
                        <a:t> </a:t>
                      </a:r>
                      <a:r>
                        <a:rPr sz="1200" b="1" dirty="0">
                          <a:solidFill>
                            <a:srgbClr val="231F20"/>
                          </a:solidFill>
                          <a:latin typeface="Times New Roman"/>
                          <a:cs typeface="Times New Roman"/>
                        </a:rPr>
                        <a:t>nicienie</a:t>
                      </a:r>
                      <a:r>
                        <a:rPr sz="1200" b="1" spc="-10" dirty="0">
                          <a:solidFill>
                            <a:srgbClr val="231F20"/>
                          </a:solidFill>
                          <a:latin typeface="Times New Roman"/>
                          <a:cs typeface="Times New Roman"/>
                        </a:rPr>
                        <a:t> owadobójcze/Products</a:t>
                      </a:r>
                      <a:r>
                        <a:rPr sz="1200" b="1" spc="-15" dirty="0">
                          <a:solidFill>
                            <a:srgbClr val="231F20"/>
                          </a:solidFill>
                          <a:latin typeface="Times New Roman"/>
                          <a:cs typeface="Times New Roman"/>
                        </a:rPr>
                        <a:t> </a:t>
                      </a:r>
                      <a:r>
                        <a:rPr sz="1200" b="1" dirty="0">
                          <a:solidFill>
                            <a:srgbClr val="231F20"/>
                          </a:solidFill>
                          <a:latin typeface="Times New Roman"/>
                          <a:cs typeface="Times New Roman"/>
                        </a:rPr>
                        <a:t>using</a:t>
                      </a:r>
                      <a:r>
                        <a:rPr sz="1200" b="1" spc="-10" dirty="0">
                          <a:solidFill>
                            <a:srgbClr val="231F20"/>
                          </a:solidFill>
                          <a:latin typeface="Times New Roman"/>
                          <a:cs typeface="Times New Roman"/>
                        </a:rPr>
                        <a:t> </a:t>
                      </a:r>
                      <a:r>
                        <a:rPr sz="1200" b="1" dirty="0">
                          <a:solidFill>
                            <a:srgbClr val="231F20"/>
                          </a:solidFill>
                          <a:latin typeface="Times New Roman"/>
                          <a:cs typeface="Times New Roman"/>
                        </a:rPr>
                        <a:t>insecticidal</a:t>
                      </a:r>
                      <a:r>
                        <a:rPr sz="1200" b="1" spc="-10" dirty="0">
                          <a:solidFill>
                            <a:srgbClr val="231F20"/>
                          </a:solidFill>
                          <a:latin typeface="Times New Roman"/>
                          <a:cs typeface="Times New Roman"/>
                        </a:rPr>
                        <a:t> nematodes</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hMerge="1">
                  <a:txBody>
                    <a:bodyPr/>
                    <a:lstStyle/>
                    <a:p>
                      <a:endParaRPr/>
                    </a:p>
                  </a:txBody>
                  <a:tcPr marL="0" marR="0" marT="0" marB="0"/>
                </a:tc>
                <a:extLst>
                  <a:ext uri="{0D108BD9-81ED-4DB2-BD59-A6C34878D82A}">
                    <a16:rowId xmlns:a16="http://schemas.microsoft.com/office/drawing/2014/main" val="2619528939"/>
                  </a:ext>
                </a:extLst>
              </a:tr>
              <a:tr h="20895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b="1" spc="-10" dirty="0">
                          <a:solidFill>
                            <a:srgbClr val="231F20"/>
                          </a:solidFill>
                          <a:latin typeface="Times New Roman"/>
                          <a:cs typeface="Times New Roman"/>
                        </a:rPr>
                        <a:t>Środek/Preparation</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b="1" spc="-25" dirty="0">
                          <a:solidFill>
                            <a:srgbClr val="231F20"/>
                          </a:solidFill>
                          <a:latin typeface="Times New Roman"/>
                          <a:cs typeface="Times New Roman"/>
                        </a:rPr>
                        <a:t>Gatunek</a:t>
                      </a:r>
                      <a:r>
                        <a:rPr sz="1200" b="1" spc="-20" dirty="0">
                          <a:solidFill>
                            <a:srgbClr val="231F20"/>
                          </a:solidFill>
                          <a:latin typeface="Times New Roman"/>
                          <a:cs typeface="Times New Roman"/>
                        </a:rPr>
                        <a:t> </a:t>
                      </a:r>
                      <a:r>
                        <a:rPr sz="1200" b="1" dirty="0">
                          <a:solidFill>
                            <a:srgbClr val="231F20"/>
                          </a:solidFill>
                          <a:latin typeface="Times New Roman"/>
                          <a:cs typeface="Times New Roman"/>
                        </a:rPr>
                        <a:t>nicienia/Nematode</a:t>
                      </a:r>
                      <a:r>
                        <a:rPr sz="1200" b="1" spc="-20" dirty="0">
                          <a:solidFill>
                            <a:srgbClr val="231F20"/>
                          </a:solidFill>
                          <a:latin typeface="Times New Roman"/>
                          <a:cs typeface="Times New Roman"/>
                        </a:rPr>
                        <a:t> </a:t>
                      </a:r>
                      <a:r>
                        <a:rPr sz="1200" b="1" spc="-10" dirty="0">
                          <a:solidFill>
                            <a:srgbClr val="231F20"/>
                          </a:solidFill>
                          <a:latin typeface="Times New Roman"/>
                          <a:cs typeface="Times New Roman"/>
                        </a:rPr>
                        <a:t>species</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92670801"/>
                  </a:ext>
                </a:extLst>
              </a:tr>
              <a:tr h="20895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spc="-10" dirty="0">
                          <a:solidFill>
                            <a:srgbClr val="231F20"/>
                          </a:solidFill>
                          <a:latin typeface="Times New Roman"/>
                          <a:cs typeface="Times New Roman"/>
                        </a:rPr>
                        <a:t>Larvanem</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i="1" spc="-25" dirty="0">
                          <a:solidFill>
                            <a:srgbClr val="231F20"/>
                          </a:solidFill>
                          <a:latin typeface="Times New Roman"/>
                          <a:cs typeface="Times New Roman"/>
                        </a:rPr>
                        <a:t>Heterorhabditis</a:t>
                      </a:r>
                      <a:r>
                        <a:rPr sz="1200" i="1" spc="30" dirty="0">
                          <a:solidFill>
                            <a:srgbClr val="231F20"/>
                          </a:solidFill>
                          <a:latin typeface="Times New Roman"/>
                          <a:cs typeface="Times New Roman"/>
                        </a:rPr>
                        <a:t> </a:t>
                      </a:r>
                      <a:r>
                        <a:rPr sz="1200" i="1" spc="-10" dirty="0">
                          <a:solidFill>
                            <a:srgbClr val="231F20"/>
                          </a:solidFill>
                          <a:latin typeface="Times New Roman"/>
                          <a:cs typeface="Times New Roman"/>
                        </a:rPr>
                        <a:t>bacteriophora</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250615512"/>
                  </a:ext>
                </a:extLst>
              </a:tr>
              <a:tr h="20895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spc="-10" dirty="0">
                          <a:solidFill>
                            <a:srgbClr val="231F20"/>
                          </a:solidFill>
                          <a:latin typeface="Times New Roman"/>
                          <a:cs typeface="Times New Roman"/>
                        </a:rPr>
                        <a:t>Capsanem</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i="1" spc="-10" dirty="0">
                          <a:solidFill>
                            <a:srgbClr val="231F20"/>
                          </a:solidFill>
                          <a:latin typeface="Times New Roman"/>
                          <a:cs typeface="Times New Roman"/>
                        </a:rPr>
                        <a:t>Steinernema</a:t>
                      </a:r>
                      <a:r>
                        <a:rPr sz="1200" i="1" spc="-35" dirty="0">
                          <a:solidFill>
                            <a:srgbClr val="231F20"/>
                          </a:solidFill>
                          <a:latin typeface="Times New Roman"/>
                          <a:cs typeface="Times New Roman"/>
                        </a:rPr>
                        <a:t> </a:t>
                      </a:r>
                      <a:r>
                        <a:rPr sz="1200" i="1" spc="-10" dirty="0">
                          <a:solidFill>
                            <a:srgbClr val="231F20"/>
                          </a:solidFill>
                          <a:latin typeface="Times New Roman"/>
                          <a:cs typeface="Times New Roman"/>
                        </a:rPr>
                        <a:t>carpocapsae</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801100888"/>
                  </a:ext>
                </a:extLst>
              </a:tr>
              <a:tr h="20895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spc="-10" dirty="0">
                          <a:solidFill>
                            <a:srgbClr val="231F20"/>
                          </a:solidFill>
                          <a:latin typeface="Times New Roman"/>
                          <a:cs typeface="Times New Roman"/>
                        </a:rPr>
                        <a:t>Entonem</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i="1" spc="-10" dirty="0">
                          <a:solidFill>
                            <a:srgbClr val="231F20"/>
                          </a:solidFill>
                          <a:latin typeface="Times New Roman"/>
                          <a:cs typeface="Times New Roman"/>
                        </a:rPr>
                        <a:t>Steinernema</a:t>
                      </a:r>
                      <a:r>
                        <a:rPr sz="1200" i="1" spc="-35" dirty="0">
                          <a:solidFill>
                            <a:srgbClr val="231F20"/>
                          </a:solidFill>
                          <a:latin typeface="Times New Roman"/>
                          <a:cs typeface="Times New Roman"/>
                        </a:rPr>
                        <a:t> </a:t>
                      </a:r>
                      <a:r>
                        <a:rPr sz="1200" i="1" spc="-10" dirty="0">
                          <a:solidFill>
                            <a:srgbClr val="231F20"/>
                          </a:solidFill>
                          <a:latin typeface="Times New Roman"/>
                          <a:cs typeface="Times New Roman"/>
                        </a:rPr>
                        <a:t>feltiae</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81227366"/>
                  </a:ext>
                </a:extLst>
              </a:tr>
              <a:tr h="20895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spc="-20" dirty="0">
                          <a:solidFill>
                            <a:srgbClr val="231F20"/>
                          </a:solidFill>
                          <a:latin typeface="Times New Roman"/>
                          <a:cs typeface="Times New Roman"/>
                        </a:rPr>
                        <a:t>Nemasys</a:t>
                      </a:r>
                      <a:r>
                        <a:rPr sz="1200" spc="15" dirty="0">
                          <a:solidFill>
                            <a:srgbClr val="231F20"/>
                          </a:solidFill>
                          <a:latin typeface="Times New Roman"/>
                          <a:cs typeface="Times New Roman"/>
                        </a:rPr>
                        <a:t> </a:t>
                      </a:r>
                      <a:r>
                        <a:rPr sz="1200" spc="-50" dirty="0">
                          <a:solidFill>
                            <a:srgbClr val="231F20"/>
                          </a:solidFill>
                          <a:latin typeface="Times New Roman"/>
                          <a:cs typeface="Times New Roman"/>
                        </a:rPr>
                        <a:t>F</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35"/>
                        </a:spcBef>
                      </a:pPr>
                      <a:r>
                        <a:rPr sz="1200" i="1" spc="-10" dirty="0">
                          <a:solidFill>
                            <a:srgbClr val="231F20"/>
                          </a:solidFill>
                          <a:latin typeface="Times New Roman"/>
                          <a:cs typeface="Times New Roman"/>
                        </a:rPr>
                        <a:t>Steinernema</a:t>
                      </a:r>
                      <a:r>
                        <a:rPr sz="1200" i="1" spc="-35" dirty="0">
                          <a:solidFill>
                            <a:srgbClr val="231F20"/>
                          </a:solidFill>
                          <a:latin typeface="Times New Roman"/>
                          <a:cs typeface="Times New Roman"/>
                        </a:rPr>
                        <a:t> </a:t>
                      </a:r>
                      <a:r>
                        <a:rPr sz="1200" i="1" spc="-10" dirty="0">
                          <a:solidFill>
                            <a:srgbClr val="231F20"/>
                          </a:solidFill>
                          <a:latin typeface="Times New Roman"/>
                          <a:cs typeface="Times New Roman"/>
                        </a:rPr>
                        <a:t>feltiae</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2742741924"/>
                  </a:ext>
                </a:extLst>
              </a:tr>
              <a:tr h="20895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40"/>
                        </a:spcBef>
                      </a:pPr>
                      <a:r>
                        <a:rPr sz="1200" spc="-20" dirty="0">
                          <a:solidFill>
                            <a:srgbClr val="231F20"/>
                          </a:solidFill>
                          <a:latin typeface="Times New Roman"/>
                          <a:cs typeface="Times New Roman"/>
                        </a:rPr>
                        <a:t>Nemasys</a:t>
                      </a:r>
                      <a:r>
                        <a:rPr sz="1200" spc="15" dirty="0">
                          <a:solidFill>
                            <a:srgbClr val="231F20"/>
                          </a:solidFill>
                          <a:latin typeface="Times New Roman"/>
                          <a:cs typeface="Times New Roman"/>
                        </a:rPr>
                        <a:t> </a:t>
                      </a:r>
                      <a:r>
                        <a:rPr sz="1200" spc="-50" dirty="0">
                          <a:solidFill>
                            <a:srgbClr val="231F20"/>
                          </a:solidFill>
                          <a:latin typeface="Times New Roman"/>
                          <a:cs typeface="Times New Roman"/>
                        </a:rPr>
                        <a:t>L</a:t>
                      </a:r>
                      <a:endParaRPr sz="120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40"/>
                        </a:spcBef>
                      </a:pPr>
                      <a:r>
                        <a:rPr sz="1200" i="1" spc="-10" dirty="0">
                          <a:solidFill>
                            <a:srgbClr val="231F20"/>
                          </a:solidFill>
                          <a:latin typeface="Times New Roman"/>
                          <a:cs typeface="Times New Roman"/>
                        </a:rPr>
                        <a:t>Steinernema</a:t>
                      </a:r>
                      <a:r>
                        <a:rPr sz="1200" i="1" spc="-35" dirty="0">
                          <a:solidFill>
                            <a:srgbClr val="231F20"/>
                          </a:solidFill>
                          <a:latin typeface="Times New Roman"/>
                          <a:cs typeface="Times New Roman"/>
                        </a:rPr>
                        <a:t> </a:t>
                      </a:r>
                      <a:r>
                        <a:rPr sz="1200" i="1" spc="-10" dirty="0">
                          <a:solidFill>
                            <a:srgbClr val="231F20"/>
                          </a:solidFill>
                          <a:latin typeface="Times New Roman"/>
                          <a:cs typeface="Times New Roman"/>
                        </a:rPr>
                        <a:t>kraussei</a:t>
                      </a:r>
                      <a:endParaRPr sz="1200" dirty="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749637914"/>
                  </a:ext>
                </a:extLst>
              </a:tr>
              <a:tr h="20895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635" algn="ctr">
                        <a:lnSpc>
                          <a:spcPct val="100000"/>
                        </a:lnSpc>
                        <a:spcBef>
                          <a:spcPts val="40"/>
                        </a:spcBef>
                      </a:pPr>
                      <a:r>
                        <a:rPr sz="1200" spc="-20" dirty="0">
                          <a:solidFill>
                            <a:srgbClr val="231F20"/>
                          </a:solidFill>
                          <a:latin typeface="Times New Roman"/>
                          <a:cs typeface="Times New Roman"/>
                        </a:rPr>
                        <a:t>Nemasys</a:t>
                      </a:r>
                      <a:r>
                        <a:rPr sz="1200" spc="15" dirty="0">
                          <a:solidFill>
                            <a:srgbClr val="231F20"/>
                          </a:solidFill>
                          <a:latin typeface="Times New Roman"/>
                          <a:cs typeface="Times New Roman"/>
                        </a:rPr>
                        <a:t> </a:t>
                      </a:r>
                      <a:r>
                        <a:rPr sz="1200" spc="-50" dirty="0">
                          <a:solidFill>
                            <a:srgbClr val="231F20"/>
                          </a:solidFill>
                          <a:latin typeface="Times New Roman"/>
                          <a:cs typeface="Times New Roman"/>
                        </a:rPr>
                        <a:t>G</a:t>
                      </a:r>
                      <a:endParaRPr sz="120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40"/>
                        </a:spcBef>
                      </a:pPr>
                      <a:r>
                        <a:rPr sz="1200" i="1" spc="-25" dirty="0">
                          <a:solidFill>
                            <a:srgbClr val="231F20"/>
                          </a:solidFill>
                          <a:latin typeface="Times New Roman"/>
                          <a:cs typeface="Times New Roman"/>
                        </a:rPr>
                        <a:t>Heterorhabditis</a:t>
                      </a:r>
                      <a:r>
                        <a:rPr sz="1200" i="1" spc="30" dirty="0">
                          <a:solidFill>
                            <a:srgbClr val="231F20"/>
                          </a:solidFill>
                          <a:latin typeface="Times New Roman"/>
                          <a:cs typeface="Times New Roman"/>
                        </a:rPr>
                        <a:t> </a:t>
                      </a:r>
                      <a:r>
                        <a:rPr sz="1200" i="1" spc="-10" dirty="0">
                          <a:solidFill>
                            <a:srgbClr val="231F20"/>
                          </a:solidFill>
                          <a:latin typeface="Times New Roman"/>
                          <a:cs typeface="Times New Roman"/>
                        </a:rPr>
                        <a:t>bacteriophora</a:t>
                      </a:r>
                      <a:endParaRPr sz="1200" dirty="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710145045"/>
                  </a:ext>
                </a:extLst>
              </a:tr>
              <a:tr h="20895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635" algn="ctr">
                        <a:lnSpc>
                          <a:spcPct val="100000"/>
                        </a:lnSpc>
                        <a:spcBef>
                          <a:spcPts val="40"/>
                        </a:spcBef>
                      </a:pPr>
                      <a:r>
                        <a:rPr sz="1200" spc="-20" dirty="0">
                          <a:solidFill>
                            <a:srgbClr val="231F20"/>
                          </a:solidFill>
                          <a:latin typeface="Times New Roman"/>
                          <a:cs typeface="Times New Roman"/>
                        </a:rPr>
                        <a:t>Nemasys</a:t>
                      </a:r>
                      <a:r>
                        <a:rPr sz="1200" spc="15" dirty="0">
                          <a:solidFill>
                            <a:srgbClr val="231F20"/>
                          </a:solidFill>
                          <a:latin typeface="Times New Roman"/>
                          <a:cs typeface="Times New Roman"/>
                        </a:rPr>
                        <a:t> </a:t>
                      </a:r>
                      <a:r>
                        <a:rPr sz="1200" spc="-50" dirty="0">
                          <a:solidFill>
                            <a:srgbClr val="231F20"/>
                          </a:solidFill>
                          <a:latin typeface="Times New Roman"/>
                          <a:cs typeface="Times New Roman"/>
                        </a:rPr>
                        <a:t>C</a:t>
                      </a:r>
                      <a:endParaRPr sz="120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40"/>
                        </a:spcBef>
                      </a:pPr>
                      <a:r>
                        <a:rPr sz="1200" i="1" spc="-10" dirty="0">
                          <a:solidFill>
                            <a:srgbClr val="231F20"/>
                          </a:solidFill>
                          <a:latin typeface="Times New Roman"/>
                          <a:cs typeface="Times New Roman"/>
                        </a:rPr>
                        <a:t>Steinernema</a:t>
                      </a:r>
                      <a:r>
                        <a:rPr sz="1200" i="1" spc="-35" dirty="0">
                          <a:solidFill>
                            <a:srgbClr val="231F20"/>
                          </a:solidFill>
                          <a:latin typeface="Times New Roman"/>
                          <a:cs typeface="Times New Roman"/>
                        </a:rPr>
                        <a:t> </a:t>
                      </a:r>
                      <a:r>
                        <a:rPr sz="1200" i="1" spc="-10" dirty="0">
                          <a:solidFill>
                            <a:srgbClr val="231F20"/>
                          </a:solidFill>
                          <a:latin typeface="Times New Roman"/>
                          <a:cs typeface="Times New Roman"/>
                        </a:rPr>
                        <a:t>carpocapsae</a:t>
                      </a:r>
                      <a:endParaRPr sz="1200" dirty="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3346309200"/>
                  </a:ext>
                </a:extLst>
              </a:tr>
              <a:tr h="208951">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284480">
                        <a:lnSpc>
                          <a:spcPct val="100000"/>
                        </a:lnSpc>
                        <a:spcBef>
                          <a:spcPts val="40"/>
                        </a:spcBef>
                      </a:pPr>
                      <a:r>
                        <a:rPr sz="1200" b="1" spc="-30" dirty="0">
                          <a:solidFill>
                            <a:srgbClr val="231F20"/>
                          </a:solidFill>
                          <a:latin typeface="Times New Roman"/>
                          <a:cs typeface="Times New Roman"/>
                        </a:rPr>
                        <a:t>Preparaty</a:t>
                      </a:r>
                      <a:r>
                        <a:rPr sz="1200" b="1" spc="15" dirty="0">
                          <a:solidFill>
                            <a:srgbClr val="231F20"/>
                          </a:solidFill>
                          <a:latin typeface="Times New Roman"/>
                          <a:cs typeface="Times New Roman"/>
                        </a:rPr>
                        <a:t> </a:t>
                      </a:r>
                      <a:r>
                        <a:rPr sz="1200" b="1" spc="-25" dirty="0">
                          <a:solidFill>
                            <a:srgbClr val="231F20"/>
                          </a:solidFill>
                          <a:latin typeface="Times New Roman"/>
                          <a:cs typeface="Times New Roman"/>
                        </a:rPr>
                        <a:t>wykorzystujące</a:t>
                      </a:r>
                      <a:r>
                        <a:rPr sz="1200" b="1" spc="15" dirty="0">
                          <a:solidFill>
                            <a:srgbClr val="231F20"/>
                          </a:solidFill>
                          <a:latin typeface="Times New Roman"/>
                          <a:cs typeface="Times New Roman"/>
                        </a:rPr>
                        <a:t> </a:t>
                      </a:r>
                      <a:r>
                        <a:rPr sz="1200" b="1" spc="-10" dirty="0">
                          <a:solidFill>
                            <a:srgbClr val="231F20"/>
                          </a:solidFill>
                          <a:latin typeface="Times New Roman"/>
                          <a:cs typeface="Times New Roman"/>
                        </a:rPr>
                        <a:t>błonkówki</a:t>
                      </a:r>
                      <a:r>
                        <a:rPr sz="1200" b="1" spc="15" dirty="0">
                          <a:solidFill>
                            <a:srgbClr val="231F20"/>
                          </a:solidFill>
                          <a:latin typeface="Times New Roman"/>
                          <a:cs typeface="Times New Roman"/>
                        </a:rPr>
                        <a:t> </a:t>
                      </a:r>
                      <a:r>
                        <a:rPr sz="1200" b="1" spc="-10" dirty="0">
                          <a:solidFill>
                            <a:srgbClr val="231F20"/>
                          </a:solidFill>
                          <a:latin typeface="Times New Roman"/>
                          <a:cs typeface="Times New Roman"/>
                        </a:rPr>
                        <a:t>pasożytnicze/Products</a:t>
                      </a:r>
                      <a:r>
                        <a:rPr sz="1200" b="1" spc="20" dirty="0">
                          <a:solidFill>
                            <a:srgbClr val="231F20"/>
                          </a:solidFill>
                          <a:latin typeface="Times New Roman"/>
                          <a:cs typeface="Times New Roman"/>
                        </a:rPr>
                        <a:t> </a:t>
                      </a:r>
                      <a:r>
                        <a:rPr sz="1200" b="1" dirty="0">
                          <a:solidFill>
                            <a:srgbClr val="231F20"/>
                          </a:solidFill>
                          <a:latin typeface="Times New Roman"/>
                          <a:cs typeface="Times New Roman"/>
                        </a:rPr>
                        <a:t>using</a:t>
                      </a:r>
                      <a:r>
                        <a:rPr sz="1200" b="1" spc="15" dirty="0">
                          <a:solidFill>
                            <a:srgbClr val="231F20"/>
                          </a:solidFill>
                          <a:latin typeface="Times New Roman"/>
                          <a:cs typeface="Times New Roman"/>
                        </a:rPr>
                        <a:t> </a:t>
                      </a:r>
                      <a:r>
                        <a:rPr sz="1200" b="1" spc="-20" dirty="0">
                          <a:solidFill>
                            <a:srgbClr val="231F20"/>
                          </a:solidFill>
                          <a:latin typeface="Times New Roman"/>
                          <a:cs typeface="Times New Roman"/>
                        </a:rPr>
                        <a:t>parasitic</a:t>
                      </a:r>
                      <a:r>
                        <a:rPr sz="1200" b="1" spc="15" dirty="0">
                          <a:solidFill>
                            <a:srgbClr val="231F20"/>
                          </a:solidFill>
                          <a:latin typeface="Times New Roman"/>
                          <a:cs typeface="Times New Roman"/>
                        </a:rPr>
                        <a:t> </a:t>
                      </a:r>
                      <a:r>
                        <a:rPr sz="1200" b="1" i="1" spc="-10" dirty="0">
                          <a:solidFill>
                            <a:srgbClr val="231F20"/>
                          </a:solidFill>
                          <a:latin typeface="Times New Roman"/>
                          <a:cs typeface="Times New Roman"/>
                        </a:rPr>
                        <a:t>Hymenoptera</a:t>
                      </a:r>
                      <a:endParaRPr sz="1200" dirty="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hMerge="1">
                  <a:txBody>
                    <a:bodyPr/>
                    <a:lstStyle/>
                    <a:p>
                      <a:endParaRPr/>
                    </a:p>
                  </a:txBody>
                  <a:tcPr marL="0" marR="0" marT="0" marB="0"/>
                </a:tc>
                <a:extLst>
                  <a:ext uri="{0D108BD9-81ED-4DB2-BD59-A6C34878D82A}">
                    <a16:rowId xmlns:a16="http://schemas.microsoft.com/office/drawing/2014/main" val="2112653687"/>
                  </a:ext>
                </a:extLst>
              </a:tr>
              <a:tr h="20895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40"/>
                        </a:spcBef>
                      </a:pPr>
                      <a:r>
                        <a:rPr sz="1200" b="1" spc="-10" dirty="0">
                          <a:solidFill>
                            <a:srgbClr val="231F20"/>
                          </a:solidFill>
                          <a:latin typeface="Times New Roman"/>
                          <a:cs typeface="Times New Roman"/>
                        </a:rPr>
                        <a:t>Środek/Preparation</a:t>
                      </a:r>
                      <a:endParaRPr sz="120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100000"/>
                        </a:lnSpc>
                        <a:spcBef>
                          <a:spcPts val="40"/>
                        </a:spcBef>
                      </a:pPr>
                      <a:r>
                        <a:rPr sz="1200" b="1" spc="-10" dirty="0">
                          <a:solidFill>
                            <a:srgbClr val="231F20"/>
                          </a:solidFill>
                          <a:latin typeface="Times New Roman"/>
                          <a:cs typeface="Times New Roman"/>
                        </a:rPr>
                        <a:t>Organizm</a:t>
                      </a:r>
                      <a:r>
                        <a:rPr sz="1200" b="1" dirty="0">
                          <a:solidFill>
                            <a:srgbClr val="231F20"/>
                          </a:solidFill>
                          <a:latin typeface="Times New Roman"/>
                          <a:cs typeface="Times New Roman"/>
                        </a:rPr>
                        <a:t> </a:t>
                      </a:r>
                      <a:r>
                        <a:rPr sz="1200" b="1" spc="-10" dirty="0">
                          <a:solidFill>
                            <a:srgbClr val="231F20"/>
                          </a:solidFill>
                          <a:latin typeface="Times New Roman"/>
                          <a:cs typeface="Times New Roman"/>
                        </a:rPr>
                        <a:t>pożyteczny/Beneficial</a:t>
                      </a:r>
                      <a:r>
                        <a:rPr sz="1200" b="1" dirty="0">
                          <a:solidFill>
                            <a:srgbClr val="231F20"/>
                          </a:solidFill>
                          <a:latin typeface="Times New Roman"/>
                          <a:cs typeface="Times New Roman"/>
                        </a:rPr>
                        <a:t> </a:t>
                      </a:r>
                      <a:r>
                        <a:rPr sz="1200" b="1" spc="-10" dirty="0">
                          <a:solidFill>
                            <a:srgbClr val="231F20"/>
                          </a:solidFill>
                          <a:latin typeface="Times New Roman"/>
                          <a:cs typeface="Times New Roman"/>
                        </a:rPr>
                        <a:t>organism</a:t>
                      </a:r>
                      <a:endParaRPr sz="1200" dirty="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2941087750"/>
                  </a:ext>
                </a:extLst>
              </a:tr>
              <a:tr h="20895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635" algn="ctr">
                        <a:lnSpc>
                          <a:spcPct val="100000"/>
                        </a:lnSpc>
                        <a:spcBef>
                          <a:spcPts val="40"/>
                        </a:spcBef>
                      </a:pPr>
                      <a:r>
                        <a:rPr sz="1200" spc="-10" dirty="0">
                          <a:solidFill>
                            <a:srgbClr val="231F20"/>
                          </a:solidFill>
                          <a:latin typeface="Times New Roman"/>
                          <a:cs typeface="Times New Roman"/>
                        </a:rPr>
                        <a:t>Minusa</a:t>
                      </a:r>
                      <a:endParaRPr sz="120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635" algn="ctr">
                        <a:lnSpc>
                          <a:spcPct val="100000"/>
                        </a:lnSpc>
                        <a:spcBef>
                          <a:spcPts val="40"/>
                        </a:spcBef>
                      </a:pPr>
                      <a:r>
                        <a:rPr sz="1200" i="1" spc="-20" dirty="0">
                          <a:solidFill>
                            <a:srgbClr val="231F20"/>
                          </a:solidFill>
                          <a:latin typeface="Times New Roman"/>
                          <a:cs typeface="Times New Roman"/>
                        </a:rPr>
                        <a:t>Dacnusa</a:t>
                      </a:r>
                      <a:r>
                        <a:rPr sz="1200" i="1" spc="5" dirty="0">
                          <a:solidFill>
                            <a:srgbClr val="231F20"/>
                          </a:solidFill>
                          <a:latin typeface="Times New Roman"/>
                          <a:cs typeface="Times New Roman"/>
                        </a:rPr>
                        <a:t> </a:t>
                      </a:r>
                      <a:r>
                        <a:rPr sz="1200" i="1" spc="-10" dirty="0">
                          <a:solidFill>
                            <a:srgbClr val="231F20"/>
                          </a:solidFill>
                          <a:latin typeface="Times New Roman"/>
                          <a:cs typeface="Times New Roman"/>
                        </a:rPr>
                        <a:t>sibirica</a:t>
                      </a:r>
                      <a:endParaRPr sz="1200" dirty="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3854365690"/>
                  </a:ext>
                </a:extLst>
              </a:tr>
              <a:tr h="20895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635" algn="ctr">
                        <a:lnSpc>
                          <a:spcPct val="100000"/>
                        </a:lnSpc>
                        <a:spcBef>
                          <a:spcPts val="40"/>
                        </a:spcBef>
                      </a:pPr>
                      <a:r>
                        <a:rPr sz="1200" spc="-10" dirty="0">
                          <a:solidFill>
                            <a:srgbClr val="231F20"/>
                          </a:solidFill>
                          <a:latin typeface="Times New Roman"/>
                          <a:cs typeface="Times New Roman"/>
                        </a:rPr>
                        <a:t>Ercal</a:t>
                      </a:r>
                      <a:endParaRPr sz="120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635" algn="ctr">
                        <a:lnSpc>
                          <a:spcPct val="100000"/>
                        </a:lnSpc>
                        <a:spcBef>
                          <a:spcPts val="40"/>
                        </a:spcBef>
                      </a:pPr>
                      <a:r>
                        <a:rPr sz="1200" i="1" spc="-30" dirty="0">
                          <a:solidFill>
                            <a:srgbClr val="231F20"/>
                          </a:solidFill>
                          <a:latin typeface="Times New Roman"/>
                          <a:cs typeface="Times New Roman"/>
                        </a:rPr>
                        <a:t>Eretmocerus</a:t>
                      </a:r>
                      <a:r>
                        <a:rPr sz="1200" i="1" spc="15" dirty="0">
                          <a:solidFill>
                            <a:srgbClr val="231F20"/>
                          </a:solidFill>
                          <a:latin typeface="Times New Roman"/>
                          <a:cs typeface="Times New Roman"/>
                        </a:rPr>
                        <a:t> </a:t>
                      </a:r>
                      <a:r>
                        <a:rPr sz="1200" i="1" spc="-10" dirty="0">
                          <a:solidFill>
                            <a:srgbClr val="231F20"/>
                          </a:solidFill>
                          <a:latin typeface="Times New Roman"/>
                          <a:cs typeface="Times New Roman"/>
                        </a:rPr>
                        <a:t>eremicus</a:t>
                      </a:r>
                      <a:endParaRPr sz="1200" dirty="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3539300521"/>
                  </a:ext>
                </a:extLst>
              </a:tr>
              <a:tr h="20895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635" algn="ctr">
                        <a:lnSpc>
                          <a:spcPct val="100000"/>
                        </a:lnSpc>
                        <a:spcBef>
                          <a:spcPts val="40"/>
                        </a:spcBef>
                      </a:pPr>
                      <a:r>
                        <a:rPr sz="1200" spc="-10" dirty="0">
                          <a:solidFill>
                            <a:srgbClr val="231F20"/>
                          </a:solidFill>
                          <a:latin typeface="Times New Roman"/>
                          <a:cs typeface="Times New Roman"/>
                        </a:rPr>
                        <a:t>Encarsia/Eretmocerus</a:t>
                      </a:r>
                      <a:endParaRPr sz="120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635" algn="ctr">
                        <a:lnSpc>
                          <a:spcPct val="100000"/>
                        </a:lnSpc>
                        <a:spcBef>
                          <a:spcPts val="40"/>
                        </a:spcBef>
                      </a:pPr>
                      <a:r>
                        <a:rPr sz="1200" i="1" spc="-35" dirty="0">
                          <a:solidFill>
                            <a:srgbClr val="231F20"/>
                          </a:solidFill>
                          <a:latin typeface="Times New Roman"/>
                          <a:cs typeface="Times New Roman"/>
                        </a:rPr>
                        <a:t>Encarsia</a:t>
                      </a:r>
                      <a:r>
                        <a:rPr sz="1200" i="1" spc="10" dirty="0">
                          <a:solidFill>
                            <a:srgbClr val="231F20"/>
                          </a:solidFill>
                          <a:latin typeface="Times New Roman"/>
                          <a:cs typeface="Times New Roman"/>
                        </a:rPr>
                        <a:t> </a:t>
                      </a:r>
                      <a:r>
                        <a:rPr sz="1200" i="1" spc="-10" dirty="0">
                          <a:solidFill>
                            <a:srgbClr val="231F20"/>
                          </a:solidFill>
                          <a:latin typeface="Times New Roman"/>
                          <a:cs typeface="Times New Roman"/>
                        </a:rPr>
                        <a:t>formosa</a:t>
                      </a:r>
                      <a:endParaRPr sz="1200" dirty="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2214093764"/>
                  </a:ext>
                </a:extLst>
              </a:tr>
              <a:tr h="20895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635" algn="ctr">
                        <a:lnSpc>
                          <a:spcPct val="100000"/>
                        </a:lnSpc>
                        <a:spcBef>
                          <a:spcPts val="40"/>
                        </a:spcBef>
                      </a:pPr>
                      <a:r>
                        <a:rPr sz="1200" dirty="0">
                          <a:solidFill>
                            <a:srgbClr val="231F20"/>
                          </a:solidFill>
                          <a:latin typeface="Times New Roman"/>
                          <a:cs typeface="Times New Roman"/>
                        </a:rPr>
                        <a:t>Dacnusa</a:t>
                      </a:r>
                      <a:r>
                        <a:rPr sz="1200" spc="-25" dirty="0">
                          <a:solidFill>
                            <a:srgbClr val="231F20"/>
                          </a:solidFill>
                          <a:latin typeface="Times New Roman"/>
                          <a:cs typeface="Times New Roman"/>
                        </a:rPr>
                        <a:t> </a:t>
                      </a:r>
                      <a:r>
                        <a:rPr sz="1200" spc="-10" dirty="0">
                          <a:solidFill>
                            <a:srgbClr val="231F20"/>
                          </a:solidFill>
                          <a:latin typeface="Times New Roman"/>
                          <a:cs typeface="Times New Roman"/>
                        </a:rPr>
                        <a:t>sibirica</a:t>
                      </a:r>
                      <a:endParaRPr sz="120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635" algn="ctr">
                        <a:lnSpc>
                          <a:spcPct val="100000"/>
                        </a:lnSpc>
                        <a:spcBef>
                          <a:spcPts val="40"/>
                        </a:spcBef>
                      </a:pPr>
                      <a:r>
                        <a:rPr sz="1200" i="1" spc="-20" dirty="0">
                          <a:solidFill>
                            <a:srgbClr val="231F20"/>
                          </a:solidFill>
                          <a:latin typeface="Times New Roman"/>
                          <a:cs typeface="Times New Roman"/>
                        </a:rPr>
                        <a:t>Dacnusa</a:t>
                      </a:r>
                      <a:r>
                        <a:rPr sz="1200" i="1" spc="5" dirty="0">
                          <a:solidFill>
                            <a:srgbClr val="231F20"/>
                          </a:solidFill>
                          <a:latin typeface="Times New Roman"/>
                          <a:cs typeface="Times New Roman"/>
                        </a:rPr>
                        <a:t> </a:t>
                      </a:r>
                      <a:r>
                        <a:rPr sz="1200" i="1" spc="-10" dirty="0">
                          <a:solidFill>
                            <a:srgbClr val="231F20"/>
                          </a:solidFill>
                          <a:latin typeface="Times New Roman"/>
                          <a:cs typeface="Times New Roman"/>
                        </a:rPr>
                        <a:t>sibirica</a:t>
                      </a:r>
                      <a:endParaRPr sz="1200" dirty="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4249898214"/>
                  </a:ext>
                </a:extLst>
              </a:tr>
              <a:tr h="20895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635" algn="ctr">
                        <a:lnSpc>
                          <a:spcPct val="100000"/>
                        </a:lnSpc>
                        <a:spcBef>
                          <a:spcPts val="40"/>
                        </a:spcBef>
                      </a:pPr>
                      <a:r>
                        <a:rPr sz="1200" spc="-10" dirty="0">
                          <a:solidFill>
                            <a:srgbClr val="231F20"/>
                          </a:solidFill>
                          <a:latin typeface="Times New Roman"/>
                          <a:cs typeface="Times New Roman"/>
                        </a:rPr>
                        <a:t>EREMIcontrol</a:t>
                      </a:r>
                      <a:endParaRPr sz="120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635" algn="ctr">
                        <a:lnSpc>
                          <a:spcPct val="100000"/>
                        </a:lnSpc>
                        <a:spcBef>
                          <a:spcPts val="40"/>
                        </a:spcBef>
                      </a:pPr>
                      <a:r>
                        <a:rPr sz="1200" i="1" spc="-30" dirty="0">
                          <a:solidFill>
                            <a:srgbClr val="231F20"/>
                          </a:solidFill>
                          <a:latin typeface="Times New Roman"/>
                          <a:cs typeface="Times New Roman"/>
                        </a:rPr>
                        <a:t>Eretmocerus</a:t>
                      </a:r>
                      <a:r>
                        <a:rPr sz="1200" i="1" spc="15" dirty="0">
                          <a:solidFill>
                            <a:srgbClr val="231F20"/>
                          </a:solidFill>
                          <a:latin typeface="Times New Roman"/>
                          <a:cs typeface="Times New Roman"/>
                        </a:rPr>
                        <a:t> </a:t>
                      </a:r>
                      <a:r>
                        <a:rPr sz="1200" i="1" spc="-10" dirty="0">
                          <a:solidFill>
                            <a:srgbClr val="231F20"/>
                          </a:solidFill>
                          <a:latin typeface="Times New Roman"/>
                          <a:cs typeface="Times New Roman"/>
                        </a:rPr>
                        <a:t>eremicus</a:t>
                      </a:r>
                      <a:endParaRPr sz="1200" dirty="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2094847203"/>
                  </a:ext>
                </a:extLst>
              </a:tr>
              <a:tr h="20895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635" algn="ctr">
                        <a:lnSpc>
                          <a:spcPct val="100000"/>
                        </a:lnSpc>
                        <a:spcBef>
                          <a:spcPts val="40"/>
                        </a:spcBef>
                      </a:pPr>
                      <a:r>
                        <a:rPr sz="1200" spc="-10" dirty="0">
                          <a:solidFill>
                            <a:srgbClr val="231F20"/>
                          </a:solidFill>
                          <a:latin typeface="Times New Roman"/>
                          <a:cs typeface="Times New Roman"/>
                        </a:rPr>
                        <a:t>DIGLYcontrol</a:t>
                      </a:r>
                      <a:endParaRPr sz="120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635" algn="ctr">
                        <a:lnSpc>
                          <a:spcPct val="100000"/>
                        </a:lnSpc>
                        <a:spcBef>
                          <a:spcPts val="40"/>
                        </a:spcBef>
                      </a:pPr>
                      <a:r>
                        <a:rPr sz="1200" i="1" spc="-25" dirty="0">
                          <a:solidFill>
                            <a:srgbClr val="231F20"/>
                          </a:solidFill>
                          <a:latin typeface="Times New Roman"/>
                          <a:cs typeface="Times New Roman"/>
                        </a:rPr>
                        <a:t>Diglyphus</a:t>
                      </a:r>
                      <a:r>
                        <a:rPr sz="1200" i="1" dirty="0">
                          <a:solidFill>
                            <a:srgbClr val="231F20"/>
                          </a:solidFill>
                          <a:latin typeface="Times New Roman"/>
                          <a:cs typeface="Times New Roman"/>
                        </a:rPr>
                        <a:t> </a:t>
                      </a:r>
                      <a:r>
                        <a:rPr sz="1200" i="1" spc="-10" dirty="0">
                          <a:solidFill>
                            <a:srgbClr val="231F20"/>
                          </a:solidFill>
                          <a:latin typeface="Times New Roman"/>
                          <a:cs typeface="Times New Roman"/>
                        </a:rPr>
                        <a:t>isaea</a:t>
                      </a:r>
                      <a:endParaRPr sz="1200" dirty="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432173679"/>
                  </a:ext>
                </a:extLst>
              </a:tr>
            </a:tbl>
          </a:graphicData>
        </a:graphic>
      </p:graphicFrame>
    </p:spTree>
    <p:extLst>
      <p:ext uri="{BB962C8B-B14F-4D97-AF65-F5344CB8AC3E}">
        <p14:creationId xmlns:p14="http://schemas.microsoft.com/office/powerpoint/2010/main" val="42264325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D85ECE24-F1D1-464C-8B68-B52081AE611E}"/>
              </a:ext>
            </a:extLst>
          </p:cNvPr>
          <p:cNvSpPr/>
          <p:nvPr/>
        </p:nvSpPr>
        <p:spPr>
          <a:xfrm>
            <a:off x="1307621" y="671322"/>
            <a:ext cx="9576758" cy="4524315"/>
          </a:xfrm>
          <a:prstGeom prst="rect">
            <a:avLst/>
          </a:prstGeom>
        </p:spPr>
        <p:txBody>
          <a:bodyPr wrap="square">
            <a:spAutoFit/>
          </a:bodyPr>
          <a:lstStyle/>
          <a:p>
            <a:r>
              <a:rPr lang="pl-PL" dirty="0"/>
              <a:t>Koleją grupą </a:t>
            </a:r>
            <a:r>
              <a:rPr lang="pl-PL" dirty="0" err="1"/>
              <a:t>bioinsektycydów</a:t>
            </a:r>
            <a:r>
              <a:rPr lang="pl-PL" dirty="0"/>
              <a:t> są środki oparte na nicieniach owadobójczych (tab. 4). Nicienie wykorzystywane w biopreparatach są wyselekcjonowanymi gatunkami o konkretnych preferencjach co do żywicieli. Niweluje to zagrożenie związane z porażeniem przez nie organizmów niebędących celem zabiegu, takim jak na przykład dżdżownice [</a:t>
            </a:r>
            <a:r>
              <a:rPr lang="pl-PL" dirty="0" err="1"/>
              <a:t>Royal</a:t>
            </a:r>
            <a:r>
              <a:rPr lang="pl-PL" dirty="0"/>
              <a:t> </a:t>
            </a:r>
            <a:r>
              <a:rPr lang="pl-PL" dirty="0" err="1"/>
              <a:t>Brinkman</a:t>
            </a:r>
            <a:r>
              <a:rPr lang="pl-PL" dirty="0"/>
              <a:t> 2021]. Mechanizm działania oparty jest na pasożytnictwie względem larwy owada. Nicień po dostaniu się poprzez otwory w ciele owada, takie jak przetchlinki czy otwór gębowy rozpoczyna pasożytniczy tryb życia [</a:t>
            </a:r>
            <a:r>
              <a:rPr lang="pl-PL" dirty="0" err="1"/>
              <a:t>Koppert</a:t>
            </a:r>
            <a:r>
              <a:rPr lang="pl-PL" dirty="0"/>
              <a:t> 2021]. Żyjąc w ciele owada nicienie namnażają się, aż do momentu wyczerpania składników pokarmowych lub przestrzeni do życia. Gdy to nastąpi emigrują z ciała owada. Są one w stanie przeżyć w glebie przez nawet 14 dni korzystając w tym czasie ze zgromadzonych substancji pokarmowych w swoim ciele. Nicienie w tym czasie intensywnie poszukują nowego żywiciela co pozwoli im na infekcje kolejnego osobnika i kontynuacje swojego cyklu biologicznego [Kowalska 2006].</a:t>
            </a:r>
          </a:p>
          <a:p>
            <a:endParaRPr lang="pl-PL" dirty="0"/>
          </a:p>
          <a:p>
            <a:r>
              <a:rPr lang="pl-PL" dirty="0"/>
              <a:t>Trzecim makroorganizmem pożytecznym są pasożytnicze błonkówki (tab. 4.). Charakteryzują się one odmiennym cyklem biologicznym w zależności od gatunku. Jednak posiadają one wspólne cechy, do których należy składanie jaj w ciele owadów. Dzięki temu skutecznie redukują populacje </a:t>
            </a:r>
            <a:r>
              <a:rPr lang="pl-PL" dirty="0" err="1"/>
              <a:t>agrofagów</a:t>
            </a:r>
            <a:r>
              <a:rPr lang="pl-PL" dirty="0"/>
              <a:t> na plantacjach [Tomalak i Sosnowska 2008].</a:t>
            </a:r>
          </a:p>
        </p:txBody>
      </p:sp>
    </p:spTree>
    <p:extLst>
      <p:ext uri="{BB962C8B-B14F-4D97-AF65-F5344CB8AC3E}">
        <p14:creationId xmlns:p14="http://schemas.microsoft.com/office/powerpoint/2010/main" val="20288722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F776A7FF-827E-4A39-9B80-747A57C7FEE6}"/>
              </a:ext>
            </a:extLst>
          </p:cNvPr>
          <p:cNvSpPr/>
          <p:nvPr/>
        </p:nvSpPr>
        <p:spPr>
          <a:xfrm>
            <a:off x="2711570" y="310876"/>
            <a:ext cx="7381336" cy="369332"/>
          </a:xfrm>
          <a:prstGeom prst="rect">
            <a:avLst/>
          </a:prstGeom>
        </p:spPr>
        <p:txBody>
          <a:bodyPr wrap="square">
            <a:spAutoFit/>
          </a:bodyPr>
          <a:lstStyle/>
          <a:p>
            <a:r>
              <a:rPr lang="pl-PL" dirty="0"/>
              <a:t>PERSPEKTYWY BIOLOGICZNYCH ŚRODKÓW OCHRONY ROŚLIN</a:t>
            </a:r>
          </a:p>
        </p:txBody>
      </p:sp>
      <p:sp>
        <p:nvSpPr>
          <p:cNvPr id="3" name="Prostokąt 2">
            <a:extLst>
              <a:ext uri="{FF2B5EF4-FFF2-40B4-BE49-F238E27FC236}">
                <a16:creationId xmlns:a16="http://schemas.microsoft.com/office/drawing/2014/main" id="{11C5B1F5-395C-4A7D-AAF9-3C62CDE765D1}"/>
              </a:ext>
            </a:extLst>
          </p:cNvPr>
          <p:cNvSpPr/>
          <p:nvPr/>
        </p:nvSpPr>
        <p:spPr>
          <a:xfrm>
            <a:off x="1554192" y="1458710"/>
            <a:ext cx="9282023" cy="3416320"/>
          </a:xfrm>
          <a:prstGeom prst="rect">
            <a:avLst/>
          </a:prstGeom>
        </p:spPr>
        <p:txBody>
          <a:bodyPr wrap="square">
            <a:spAutoFit/>
          </a:bodyPr>
          <a:lstStyle/>
          <a:p>
            <a:r>
              <a:rPr lang="pl-PL" dirty="0"/>
              <a:t>Biorąc pod uwagę wzrost wykorzystania biologicznych środków ochrony roślin oraz rosnący rynek biopreparatów, obserwuje się wzrost wartości rynku </a:t>
            </a:r>
            <a:r>
              <a:rPr lang="pl-PL" dirty="0" err="1"/>
              <a:t>biopestycydów</a:t>
            </a:r>
            <a:r>
              <a:rPr lang="pl-PL" dirty="0"/>
              <a:t> z 0,9% udziału w rynku ochrony roślin w 1999 roku do 5,6% w 2016 [</a:t>
            </a:r>
            <a:r>
              <a:rPr lang="pl-PL" dirty="0" err="1"/>
              <a:t>McDougall</a:t>
            </a:r>
            <a:r>
              <a:rPr lang="pl-PL" dirty="0"/>
              <a:t> 2018]. Jest to jednoznaczny sygnał, że rolnictwo coraz wyraźniej zaczyna dostrzegać korzyści wynikające z biologicznej ochrony roślin. Zwiększające się zapotrzebowanie, stymuluje rozwój w kierunku badań, skupiających się na poszukiwaniu nowych i bezpiecznych metod biologicznej ochrony roślin [Panasiewicz i in. 2007]. Istotnym faktem jest również prognoza zakładająca wzrost wartości rynku biologicznych preparatów do 10 miliardów dolarów w 2025 roku co tylko umocni pozycję tego typu środków. Przyczyniają się do tego nowopowstałe star-</a:t>
            </a:r>
            <a:r>
              <a:rPr lang="pl-PL" dirty="0" err="1"/>
              <a:t>upy</a:t>
            </a:r>
            <a:r>
              <a:rPr lang="pl-PL" dirty="0"/>
              <a:t> takie jak </a:t>
            </a:r>
            <a:r>
              <a:rPr lang="pl-PL" dirty="0" err="1"/>
              <a:t>Indigo</a:t>
            </a:r>
            <a:r>
              <a:rPr lang="pl-PL" dirty="0"/>
              <a:t>, </a:t>
            </a:r>
            <a:r>
              <a:rPr lang="pl-PL" dirty="0" err="1"/>
              <a:t>AgBiome</a:t>
            </a:r>
            <a:r>
              <a:rPr lang="pl-PL" dirty="0"/>
              <a:t>, Benson Hill, </a:t>
            </a:r>
            <a:r>
              <a:rPr lang="pl-PL" dirty="0" err="1"/>
              <a:t>Biosystems</a:t>
            </a:r>
            <a:r>
              <a:rPr lang="pl-PL" dirty="0"/>
              <a:t> oraz wiele innych. Niestety w porównaniu z globalnym rynkiem konwencjonalnych środków ochrony roślin, metody biologiczne nadal stanowią margines, co wyraźnie pokazują dane szacujące wartość rynku konwencjonalnych preparatów na 60 miliardów dolarów [</a:t>
            </a:r>
            <a:r>
              <a:rPr lang="pl-PL" dirty="0" err="1"/>
              <a:t>Flueckiger</a:t>
            </a:r>
            <a:r>
              <a:rPr lang="pl-PL" dirty="0"/>
              <a:t> 2021]. </a:t>
            </a:r>
          </a:p>
        </p:txBody>
      </p:sp>
    </p:spTree>
    <p:extLst>
      <p:ext uri="{BB962C8B-B14F-4D97-AF65-F5344CB8AC3E}">
        <p14:creationId xmlns:p14="http://schemas.microsoft.com/office/powerpoint/2010/main" val="13481696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a:extLst>
              <a:ext uri="{FF2B5EF4-FFF2-40B4-BE49-F238E27FC236}">
                <a16:creationId xmlns:a16="http://schemas.microsoft.com/office/drawing/2014/main" id="{ED23B470-E63A-4533-957D-18D1F09BDA97}"/>
              </a:ext>
            </a:extLst>
          </p:cNvPr>
          <p:cNvSpPr/>
          <p:nvPr/>
        </p:nvSpPr>
        <p:spPr>
          <a:xfrm>
            <a:off x="3208574" y="371738"/>
            <a:ext cx="5774851" cy="369332"/>
          </a:xfrm>
          <a:prstGeom prst="rect">
            <a:avLst/>
          </a:prstGeom>
        </p:spPr>
        <p:txBody>
          <a:bodyPr wrap="none">
            <a:spAutoFit/>
          </a:bodyPr>
          <a:lstStyle/>
          <a:p>
            <a:r>
              <a:rPr lang="pl-PL" dirty="0"/>
              <a:t>METODY I ŚRODKI BIOLOGICZNEJ OCHRONY ROŚLIN</a:t>
            </a:r>
          </a:p>
        </p:txBody>
      </p:sp>
      <p:sp>
        <p:nvSpPr>
          <p:cNvPr id="5" name="Prostokąt 4">
            <a:extLst>
              <a:ext uri="{FF2B5EF4-FFF2-40B4-BE49-F238E27FC236}">
                <a16:creationId xmlns:a16="http://schemas.microsoft.com/office/drawing/2014/main" id="{3D4C895F-C561-44FF-BDFE-0C91BF014530}"/>
              </a:ext>
            </a:extLst>
          </p:cNvPr>
          <p:cNvSpPr/>
          <p:nvPr/>
        </p:nvSpPr>
        <p:spPr>
          <a:xfrm>
            <a:off x="560717" y="1206160"/>
            <a:ext cx="10377578" cy="3970318"/>
          </a:xfrm>
          <a:prstGeom prst="rect">
            <a:avLst/>
          </a:prstGeom>
        </p:spPr>
        <p:txBody>
          <a:bodyPr wrap="square">
            <a:spAutoFit/>
          </a:bodyPr>
          <a:lstStyle/>
          <a:p>
            <a:r>
              <a:rPr lang="pl-PL" dirty="0"/>
              <a:t>Biologiczna ochrona roślin to forma walki z </a:t>
            </a:r>
            <a:r>
              <a:rPr lang="pl-PL" dirty="0" err="1"/>
              <a:t>agrofagami</a:t>
            </a:r>
            <a:r>
              <a:rPr lang="pl-PL" dirty="0"/>
              <a:t> bez użycia środków chemicznych, która w znacznej części polega na wykorzystywaniu naturalnych antagonizmów występujących między poszczególnymi organizmami. Korzystając z tych zależności możliwe jest efektywne przeciwdziałanie </a:t>
            </a:r>
            <a:r>
              <a:rPr lang="pl-PL" dirty="0" err="1"/>
              <a:t>agrofagom</a:t>
            </a:r>
            <a:r>
              <a:rPr lang="pl-PL" dirty="0"/>
              <a:t> za pomocą innych organizmów. Nie są to jednak jedyne metody stosowane w ochronie biologicznej. Należy tutaj również zwrócić uwagę na obecność środków biotechnicznych takich jak: feromony, biostymulatory czy pochodne substancji naturalnych [Pruszyński i in. 2012]. Zarówno metody, jak i środki stosowane w kontekście biologicznej ochrony roślin różnią się w zależności od rodzaju </a:t>
            </a:r>
            <a:r>
              <a:rPr lang="pl-PL" dirty="0" err="1"/>
              <a:t>agrofaga</a:t>
            </a:r>
            <a:r>
              <a:rPr lang="pl-PL" dirty="0"/>
              <a:t> do walki, z którym są przeznaczone. Podstawowy podział zakłada wyodrębnienie środków takich jak: </a:t>
            </a:r>
            <a:r>
              <a:rPr lang="pl-PL" dirty="0" err="1"/>
              <a:t>bioinsektycydy</a:t>
            </a:r>
            <a:r>
              <a:rPr lang="pl-PL" dirty="0"/>
              <a:t>, </a:t>
            </a:r>
            <a:r>
              <a:rPr lang="pl-PL" dirty="0" err="1"/>
              <a:t>biofungicydy</a:t>
            </a:r>
            <a:r>
              <a:rPr lang="pl-PL" dirty="0"/>
              <a:t>, </a:t>
            </a:r>
            <a:r>
              <a:rPr lang="pl-PL" dirty="0" err="1"/>
              <a:t>bionematocydy</a:t>
            </a:r>
            <a:r>
              <a:rPr lang="pl-PL" dirty="0"/>
              <a:t>, </a:t>
            </a:r>
            <a:r>
              <a:rPr lang="pl-PL" dirty="0" err="1"/>
              <a:t>biowirusocydy</a:t>
            </a:r>
            <a:r>
              <a:rPr lang="pl-PL" dirty="0"/>
              <a:t>, </a:t>
            </a:r>
            <a:r>
              <a:rPr lang="pl-PL" dirty="0" err="1"/>
              <a:t>biobakteriocydy</a:t>
            </a:r>
            <a:r>
              <a:rPr lang="pl-PL" dirty="0"/>
              <a:t> oraz organizmy pożyteczne. Dywersyfikacja i specjalizacja produktów biologicznych, podobnie jak w konwencjonalnej ochronie roślin, ma na celu zwiększenie efektywności, jak i selektywności preparatu. Każda z wyżej wymienionych kategorii </a:t>
            </a:r>
            <a:r>
              <a:rPr lang="pl-PL" dirty="0" err="1"/>
              <a:t>biopestycydów</a:t>
            </a:r>
            <a:r>
              <a:rPr lang="pl-PL" dirty="0"/>
              <a:t> wykorzystuje naturalnie występujące w przyrodzie organizmy w celu ograniczenia bądź całkowitej eliminacji presji </a:t>
            </a:r>
            <a:r>
              <a:rPr lang="pl-PL" dirty="0" err="1"/>
              <a:t>agrofaga</a:t>
            </a:r>
            <a:r>
              <a:rPr lang="pl-PL" dirty="0"/>
              <a:t>. Celem niniejszej pracy była analiza metod biologicznej ochrony roślin, jej potencjału w porównaniu z powszechnie stosowanymi konwencjonalnymi środkami ochrony.</a:t>
            </a:r>
          </a:p>
        </p:txBody>
      </p:sp>
    </p:spTree>
    <p:extLst>
      <p:ext uri="{BB962C8B-B14F-4D97-AF65-F5344CB8AC3E}">
        <p14:creationId xmlns:p14="http://schemas.microsoft.com/office/powerpoint/2010/main" val="9123768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CA8DD8E1-D6E7-4EB4-B4F1-B533F335704E}"/>
              </a:ext>
            </a:extLst>
          </p:cNvPr>
          <p:cNvSpPr/>
          <p:nvPr/>
        </p:nvSpPr>
        <p:spPr>
          <a:xfrm>
            <a:off x="715991" y="1232516"/>
            <a:ext cx="10489721" cy="3693319"/>
          </a:xfrm>
          <a:prstGeom prst="rect">
            <a:avLst/>
          </a:prstGeom>
        </p:spPr>
        <p:txBody>
          <a:bodyPr wrap="square">
            <a:spAutoFit/>
          </a:bodyPr>
          <a:lstStyle/>
          <a:p>
            <a:r>
              <a:rPr lang="pl-PL" dirty="0"/>
              <a:t>Powodem takiego stanu rzeczy jest wciąż niska skuteczność poszczególnych grup środków ochrony roślin w zestawieniu z ich chemicznymi odpowiednikami, jak również złożony mechanizm działania, którego efekt w większości przypadków jest rozłożony w czasie. W związku z tym wymagane do skutecznego działania warunki takie jak temperatura czy wilgotność muszą utrzymywać się przez znacznie dłuższy okres czasu co w warunkach zmienności pogodowej jest trudne do osiągnięcia. Jednak pomimo ograniczeń, sytuacja ulega zmianie na korzyść metod biologicznych. Obecnie społeczeństwo coraz większą uwagę zwraca się na ograniczanie ilości chemicznych środków ochrony roślin, które trafiają do środowiska [</a:t>
            </a:r>
            <a:r>
              <a:rPr lang="pl-PL" dirty="0" err="1"/>
              <a:t>Carvalho</a:t>
            </a:r>
            <a:r>
              <a:rPr lang="pl-PL" dirty="0"/>
              <a:t> 2017]. Dodatkowo w Unii Europejskiej została wprowadzona strategia „Od pola do stołu”, która jest częścią tzw. Zielonego ładu. Zakłada ona między innymi redukcję zużycia chemicznych środków ochrony roślin o 50% oraz przeznaczenie 25% gruntów rolnych na terenie Unii Europejskiej na cele produkcji ekologicznej do 2030 roku [Komisja Europejska 2020]. Czynnikiem przemawiającym na korzyść zwiększenia wykorzystania biologicznych środków ochrony roślin jest również konieczność sprostania postępującemu problemowi odporności </a:t>
            </a:r>
            <a:r>
              <a:rPr lang="pl-PL" dirty="0" err="1"/>
              <a:t>agrofagów</a:t>
            </a:r>
            <a:r>
              <a:rPr lang="pl-PL" dirty="0"/>
              <a:t> na substancje aktywne preparatów syntetycznych [</a:t>
            </a:r>
            <a:r>
              <a:rPr lang="pl-PL" dirty="0" err="1"/>
              <a:t>Samada</a:t>
            </a:r>
            <a:r>
              <a:rPr lang="pl-PL" dirty="0"/>
              <a:t> i </a:t>
            </a:r>
            <a:r>
              <a:rPr lang="pl-PL" dirty="0" err="1"/>
              <a:t>Tambunan</a:t>
            </a:r>
            <a:r>
              <a:rPr lang="pl-PL" dirty="0"/>
              <a:t> 2020].</a:t>
            </a:r>
          </a:p>
        </p:txBody>
      </p:sp>
    </p:spTree>
    <p:extLst>
      <p:ext uri="{BB962C8B-B14F-4D97-AF65-F5344CB8AC3E}">
        <p14:creationId xmlns:p14="http://schemas.microsoft.com/office/powerpoint/2010/main" val="2257548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EA4AE213-4387-4B87-B7DC-34ED08FE1235}"/>
              </a:ext>
            </a:extLst>
          </p:cNvPr>
          <p:cNvSpPr/>
          <p:nvPr/>
        </p:nvSpPr>
        <p:spPr>
          <a:xfrm>
            <a:off x="1407543" y="1479300"/>
            <a:ext cx="9376913" cy="2308324"/>
          </a:xfrm>
          <a:prstGeom prst="rect">
            <a:avLst/>
          </a:prstGeom>
        </p:spPr>
        <p:txBody>
          <a:bodyPr wrap="square">
            <a:spAutoFit/>
          </a:bodyPr>
          <a:lstStyle/>
          <a:p>
            <a:pPr algn="ctr"/>
            <a:r>
              <a:rPr lang="pl-PL" dirty="0"/>
              <a:t>Wykorzystanie biologicznych metod ochrony roślin jest obecnie coraz częściej rozważane w kontekście bardziej efektywnej walki z </a:t>
            </a:r>
            <a:r>
              <a:rPr lang="pl-PL" dirty="0" err="1"/>
              <a:t>agrofagami</a:t>
            </a:r>
            <a:r>
              <a:rPr lang="pl-PL" dirty="0"/>
              <a:t>. Powodem tego jest między innymi ich rosnąca odporność na chemiczne środki ochrony roślin, co wynika ze skupienia się człowieka na korzy- </a:t>
            </a:r>
            <a:r>
              <a:rPr lang="pl-PL" dirty="0" err="1"/>
              <a:t>ściach</a:t>
            </a:r>
            <a:r>
              <a:rPr lang="pl-PL" dirty="0"/>
              <a:t> płynących z ochrony chemicznej. Biologiczna ochrona roślin jest coraz częściej brana pod uwagę również ze względów prawnych. Nowe obostrzenia w kwestii ochrony roślin nakładane przez organizacje międzynarodowe oraz poszczególne kraje stwarzają dogodne środowisko do rozwoju biologicznych metod ochrony roślin. Zwraca się tu zdrowia ludzi i zwierząt, a także środowiska.</a:t>
            </a:r>
          </a:p>
        </p:txBody>
      </p:sp>
    </p:spTree>
    <p:extLst>
      <p:ext uri="{BB962C8B-B14F-4D97-AF65-F5344CB8AC3E}">
        <p14:creationId xmlns:p14="http://schemas.microsoft.com/office/powerpoint/2010/main" val="7983380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rostokąt 2">
            <a:extLst>
              <a:ext uri="{FF2B5EF4-FFF2-40B4-BE49-F238E27FC236}">
                <a16:creationId xmlns:a16="http://schemas.microsoft.com/office/drawing/2014/main" id="{2EC9FD6C-CA5D-47C7-B26D-8014A03CB554}"/>
              </a:ext>
            </a:extLst>
          </p:cNvPr>
          <p:cNvSpPr/>
          <p:nvPr/>
        </p:nvSpPr>
        <p:spPr>
          <a:xfrm>
            <a:off x="242978" y="186380"/>
            <a:ext cx="11706044" cy="5909310"/>
          </a:xfrm>
          <a:prstGeom prst="rect">
            <a:avLst/>
          </a:prstGeom>
        </p:spPr>
        <p:txBody>
          <a:bodyPr wrap="square">
            <a:spAutoFit/>
          </a:bodyPr>
          <a:lstStyle/>
          <a:p>
            <a:r>
              <a:rPr lang="pl-PL" dirty="0"/>
              <a:t>Ben </a:t>
            </a:r>
            <a:r>
              <a:rPr lang="pl-PL" dirty="0" err="1"/>
              <a:t>Abdallah</a:t>
            </a:r>
            <a:r>
              <a:rPr lang="pl-PL" dirty="0"/>
              <a:t> D., </a:t>
            </a:r>
            <a:r>
              <a:rPr lang="pl-PL" dirty="0" err="1"/>
              <a:t>Frikha-Gargouri</a:t>
            </a:r>
            <a:r>
              <a:rPr lang="pl-PL" dirty="0"/>
              <a:t> O., </a:t>
            </a:r>
            <a:r>
              <a:rPr lang="pl-PL" dirty="0" err="1"/>
              <a:t>Tounsi</a:t>
            </a:r>
            <a:r>
              <a:rPr lang="pl-PL" dirty="0"/>
              <a:t> S. 2015. </a:t>
            </a:r>
            <a:r>
              <a:rPr lang="pl-PL" dirty="0" err="1"/>
              <a:t>Bacillus</a:t>
            </a:r>
            <a:r>
              <a:rPr lang="pl-PL" dirty="0"/>
              <a:t> </a:t>
            </a:r>
            <a:r>
              <a:rPr lang="pl-PL" dirty="0" err="1"/>
              <a:t>amyloliquefaciens</a:t>
            </a:r>
            <a:r>
              <a:rPr lang="pl-PL" dirty="0"/>
              <a:t> </a:t>
            </a:r>
            <a:r>
              <a:rPr lang="pl-PL" dirty="0" err="1"/>
              <a:t>strain</a:t>
            </a:r>
            <a:r>
              <a:rPr lang="pl-PL" dirty="0"/>
              <a:t> 32a as a </a:t>
            </a:r>
            <a:r>
              <a:rPr lang="pl-PL" dirty="0" err="1"/>
              <a:t>source</a:t>
            </a:r>
            <a:r>
              <a:rPr lang="pl-PL" dirty="0"/>
              <a:t> of </a:t>
            </a:r>
            <a:r>
              <a:rPr lang="pl-PL" dirty="0" err="1"/>
              <a:t>lipopeptides</a:t>
            </a:r>
            <a:r>
              <a:rPr lang="pl-PL" dirty="0"/>
              <a:t> for </a:t>
            </a:r>
            <a:r>
              <a:rPr lang="pl-PL" dirty="0" err="1"/>
              <a:t>biocontrol</a:t>
            </a:r>
            <a:r>
              <a:rPr lang="pl-PL" dirty="0"/>
              <a:t> of </a:t>
            </a:r>
            <a:r>
              <a:rPr lang="pl-PL" dirty="0" err="1"/>
              <a:t>Agrobacterium</a:t>
            </a:r>
            <a:r>
              <a:rPr lang="pl-PL" dirty="0"/>
              <a:t> </a:t>
            </a:r>
            <a:r>
              <a:rPr lang="pl-PL" dirty="0" err="1"/>
              <a:t>tumefaciens</a:t>
            </a:r>
            <a:r>
              <a:rPr lang="pl-PL" dirty="0"/>
              <a:t> </a:t>
            </a:r>
            <a:r>
              <a:rPr lang="pl-PL" dirty="0" err="1"/>
              <a:t>strains</a:t>
            </a:r>
            <a:r>
              <a:rPr lang="pl-PL" dirty="0"/>
              <a:t>. J. </a:t>
            </a:r>
            <a:r>
              <a:rPr lang="pl-PL" dirty="0" err="1"/>
              <a:t>Appl</a:t>
            </a:r>
            <a:r>
              <a:rPr lang="pl-PL" dirty="0"/>
              <a:t>. </a:t>
            </a:r>
            <a:r>
              <a:rPr lang="pl-PL" dirty="0" err="1"/>
              <a:t>Microbiol</a:t>
            </a:r>
            <a:r>
              <a:rPr lang="pl-PL" dirty="0"/>
              <a:t>. 119(1): 196–207.</a:t>
            </a:r>
          </a:p>
          <a:p>
            <a:r>
              <a:rPr lang="pl-PL" dirty="0" err="1"/>
              <a:t>Biocont</a:t>
            </a:r>
            <a:r>
              <a:rPr lang="pl-PL" dirty="0"/>
              <a:t> (https://biocont.pl)</a:t>
            </a:r>
          </a:p>
          <a:p>
            <a:r>
              <a:rPr lang="pl-PL" dirty="0"/>
              <a:t>Błaszczyk L., </a:t>
            </a:r>
            <a:r>
              <a:rPr lang="pl-PL" dirty="0" err="1"/>
              <a:t>Siwulski</a:t>
            </a:r>
            <a:r>
              <a:rPr lang="pl-PL" dirty="0"/>
              <a:t> M., Sobieralski K., Lisiecka J., Jędryczka M. 2014. </a:t>
            </a:r>
            <a:r>
              <a:rPr lang="pl-PL" dirty="0" err="1"/>
              <a:t>Trichodrma</a:t>
            </a:r>
            <a:r>
              <a:rPr lang="pl-PL" dirty="0"/>
              <a:t> </a:t>
            </a:r>
            <a:r>
              <a:rPr lang="pl-PL" dirty="0" err="1"/>
              <a:t>spp</a:t>
            </a:r>
            <a:r>
              <a:rPr lang="pl-PL" dirty="0"/>
              <a:t>. – </a:t>
            </a:r>
            <a:r>
              <a:rPr lang="pl-PL" dirty="0" err="1"/>
              <a:t>application</a:t>
            </a:r>
            <a:r>
              <a:rPr lang="pl-PL" dirty="0"/>
              <a:t> and </a:t>
            </a:r>
            <a:r>
              <a:rPr lang="pl-PL" dirty="0" err="1"/>
              <a:t>prospects</a:t>
            </a:r>
            <a:r>
              <a:rPr lang="pl-PL" dirty="0"/>
              <a:t> for </a:t>
            </a:r>
            <a:r>
              <a:rPr lang="pl-PL" dirty="0" err="1"/>
              <a:t>use</a:t>
            </a:r>
            <a:r>
              <a:rPr lang="pl-PL" dirty="0"/>
              <a:t> in </a:t>
            </a:r>
            <a:r>
              <a:rPr lang="pl-PL" dirty="0" err="1"/>
              <a:t>organic</a:t>
            </a:r>
            <a:r>
              <a:rPr lang="pl-PL" dirty="0"/>
              <a:t> </a:t>
            </a:r>
            <a:r>
              <a:rPr lang="pl-PL" dirty="0" err="1"/>
              <a:t>farming</a:t>
            </a:r>
            <a:r>
              <a:rPr lang="pl-PL" dirty="0"/>
              <a:t> and </a:t>
            </a:r>
            <a:r>
              <a:rPr lang="pl-PL" dirty="0" err="1"/>
              <a:t>industry</a:t>
            </a:r>
            <a:r>
              <a:rPr lang="pl-PL" dirty="0"/>
              <a:t>. J. Plant Prot. Res. 54(4): 309–317.</a:t>
            </a:r>
          </a:p>
          <a:p>
            <a:r>
              <a:rPr lang="pl-PL" dirty="0" err="1"/>
              <a:t>Carvalho</a:t>
            </a:r>
            <a:r>
              <a:rPr lang="pl-PL" dirty="0"/>
              <a:t> F. P. 2017. </a:t>
            </a:r>
            <a:r>
              <a:rPr lang="pl-PL" dirty="0" err="1"/>
              <a:t>Pesticides</a:t>
            </a:r>
            <a:r>
              <a:rPr lang="pl-PL" dirty="0"/>
              <a:t>, environment, and food </a:t>
            </a:r>
            <a:r>
              <a:rPr lang="pl-PL" dirty="0" err="1"/>
              <a:t>safety</a:t>
            </a:r>
            <a:r>
              <a:rPr lang="pl-PL" dirty="0"/>
              <a:t>. Food Energy </a:t>
            </a:r>
            <a:r>
              <a:rPr lang="pl-PL" dirty="0" err="1"/>
              <a:t>Secur</a:t>
            </a:r>
            <a:r>
              <a:rPr lang="pl-PL" dirty="0"/>
              <a:t>. 6(2): 48–60.</a:t>
            </a:r>
          </a:p>
          <a:p>
            <a:r>
              <a:rPr lang="pl-PL" dirty="0"/>
              <a:t>Ciesielska J., </a:t>
            </a:r>
            <a:r>
              <a:rPr lang="pl-PL" dirty="0" err="1"/>
              <a:t>Malusà</a:t>
            </a:r>
            <a:r>
              <a:rPr lang="pl-PL" dirty="0"/>
              <a:t> E., Sas </a:t>
            </a:r>
            <a:r>
              <a:rPr lang="pl-PL" dirty="0" err="1"/>
              <a:t>Paszt</a:t>
            </a:r>
            <a:r>
              <a:rPr lang="pl-PL" dirty="0"/>
              <a:t> L. 2011. Środki Ochrony Roślin Stosowane w Rolnictwie Ekologicznym 889: 1–81.</a:t>
            </a:r>
          </a:p>
          <a:p>
            <a:r>
              <a:rPr lang="pl-PL" dirty="0" err="1"/>
              <a:t>Dahlin</a:t>
            </a:r>
            <a:r>
              <a:rPr lang="pl-PL" dirty="0"/>
              <a:t> P., Eder R., </a:t>
            </a:r>
            <a:r>
              <a:rPr lang="pl-PL" dirty="0" err="1"/>
              <a:t>Consoli</a:t>
            </a:r>
            <a:r>
              <a:rPr lang="pl-PL" dirty="0"/>
              <a:t> E., Krauss J., </a:t>
            </a:r>
            <a:r>
              <a:rPr lang="pl-PL" dirty="0" err="1"/>
              <a:t>Kiewnick</a:t>
            </a:r>
            <a:r>
              <a:rPr lang="pl-PL" dirty="0"/>
              <a:t> S. 2019. </a:t>
            </a:r>
            <a:r>
              <a:rPr lang="pl-PL" dirty="0" err="1"/>
              <a:t>Integrated</a:t>
            </a:r>
            <a:r>
              <a:rPr lang="pl-PL" dirty="0"/>
              <a:t> </a:t>
            </a:r>
            <a:r>
              <a:rPr lang="pl-PL" dirty="0" err="1"/>
              <a:t>control</a:t>
            </a:r>
            <a:r>
              <a:rPr lang="pl-PL" dirty="0"/>
              <a:t> of </a:t>
            </a:r>
            <a:r>
              <a:rPr lang="pl-PL" dirty="0" err="1"/>
              <a:t>Meloidogyne</a:t>
            </a:r>
            <a:r>
              <a:rPr lang="pl-PL" dirty="0"/>
              <a:t> </a:t>
            </a:r>
            <a:r>
              <a:rPr lang="pl-PL" dirty="0" err="1"/>
              <a:t>incognita</a:t>
            </a:r>
            <a:r>
              <a:rPr lang="pl-PL" dirty="0"/>
              <a:t> in </a:t>
            </a:r>
            <a:r>
              <a:rPr lang="pl-PL" dirty="0" err="1"/>
              <a:t>tomatoes</a:t>
            </a:r>
            <a:r>
              <a:rPr lang="pl-PL" dirty="0"/>
              <a:t> </a:t>
            </a:r>
            <a:r>
              <a:rPr lang="pl-PL" dirty="0" err="1"/>
              <a:t>using</a:t>
            </a:r>
            <a:r>
              <a:rPr lang="pl-PL" dirty="0"/>
              <a:t> </a:t>
            </a:r>
            <a:r>
              <a:rPr lang="pl-PL" dirty="0" err="1"/>
              <a:t>fluopyram</a:t>
            </a:r>
            <a:r>
              <a:rPr lang="pl-PL" dirty="0"/>
              <a:t> and </a:t>
            </a:r>
            <a:r>
              <a:rPr lang="pl-PL" dirty="0" err="1"/>
              <a:t>Purpureocillium</a:t>
            </a:r>
            <a:r>
              <a:rPr lang="pl-PL" dirty="0"/>
              <a:t> </a:t>
            </a:r>
            <a:r>
              <a:rPr lang="pl-PL" dirty="0" err="1"/>
              <a:t>lilacinum</a:t>
            </a:r>
            <a:r>
              <a:rPr lang="pl-PL" dirty="0"/>
              <a:t> </a:t>
            </a:r>
            <a:r>
              <a:rPr lang="pl-PL" dirty="0" err="1"/>
              <a:t>strain</a:t>
            </a:r>
            <a:r>
              <a:rPr lang="pl-PL" dirty="0"/>
              <a:t> 251. </a:t>
            </a:r>
            <a:r>
              <a:rPr lang="pl-PL" dirty="0" err="1"/>
              <a:t>Crop</a:t>
            </a:r>
            <a:r>
              <a:rPr lang="pl-PL" dirty="0"/>
              <a:t> Prot. 124, art. No. 104874.</a:t>
            </a:r>
          </a:p>
          <a:p>
            <a:r>
              <a:rPr lang="pl-PL" dirty="0" err="1"/>
              <a:t>Flueckiger</a:t>
            </a:r>
            <a:r>
              <a:rPr lang="pl-PL" dirty="0"/>
              <a:t> C. 2021. </a:t>
            </a:r>
            <a:r>
              <a:rPr lang="pl-PL" dirty="0" err="1"/>
              <a:t>Opportunity</a:t>
            </a:r>
            <a:r>
              <a:rPr lang="pl-PL" dirty="0"/>
              <a:t> </a:t>
            </a:r>
            <a:r>
              <a:rPr lang="pl-PL" dirty="0" err="1"/>
              <a:t>increasing</a:t>
            </a:r>
            <a:r>
              <a:rPr lang="pl-PL" dirty="0"/>
              <a:t> for </a:t>
            </a:r>
            <a:r>
              <a:rPr lang="pl-PL" dirty="0" err="1"/>
              <a:t>smaller</a:t>
            </a:r>
            <a:r>
              <a:rPr lang="pl-PL" dirty="0"/>
              <a:t> and </a:t>
            </a:r>
            <a:r>
              <a:rPr lang="pl-PL" dirty="0" err="1"/>
              <a:t>mid-size</a:t>
            </a:r>
            <a:r>
              <a:rPr lang="pl-PL" dirty="0"/>
              <a:t> </a:t>
            </a:r>
            <a:r>
              <a:rPr lang="pl-PL" dirty="0" err="1"/>
              <a:t>companies</a:t>
            </a:r>
            <a:r>
              <a:rPr lang="pl-PL" dirty="0"/>
              <a:t> to </a:t>
            </a:r>
            <a:r>
              <a:rPr lang="pl-PL" dirty="0" err="1"/>
              <a:t>compete</a:t>
            </a:r>
            <a:r>
              <a:rPr lang="pl-PL" dirty="0"/>
              <a:t> with the mul- </a:t>
            </a:r>
            <a:r>
              <a:rPr lang="pl-PL" dirty="0" err="1"/>
              <a:t>tinationals</a:t>
            </a:r>
            <a:r>
              <a:rPr lang="pl-PL" dirty="0"/>
              <a:t> in </a:t>
            </a:r>
            <a:r>
              <a:rPr lang="pl-PL" dirty="0" err="1"/>
              <a:t>biological</a:t>
            </a:r>
            <a:r>
              <a:rPr lang="pl-PL" dirty="0"/>
              <a:t> </a:t>
            </a:r>
            <a:r>
              <a:rPr lang="pl-PL" dirty="0" err="1"/>
              <a:t>sector</a:t>
            </a:r>
            <a:r>
              <a:rPr lang="pl-PL" dirty="0"/>
              <a:t> (https://news.agropages.com).</a:t>
            </a:r>
          </a:p>
          <a:p>
            <a:r>
              <a:rPr lang="pl-PL" dirty="0" err="1"/>
              <a:t>Ghahremani</a:t>
            </a:r>
            <a:r>
              <a:rPr lang="pl-PL" dirty="0"/>
              <a:t> Z., </a:t>
            </a:r>
            <a:r>
              <a:rPr lang="pl-PL" dirty="0" err="1"/>
              <a:t>Escudero</a:t>
            </a:r>
            <a:r>
              <a:rPr lang="pl-PL" dirty="0"/>
              <a:t> N., </a:t>
            </a:r>
            <a:r>
              <a:rPr lang="pl-PL" dirty="0" err="1"/>
              <a:t>Beltrán-Anadón</a:t>
            </a:r>
            <a:r>
              <a:rPr lang="pl-PL" dirty="0"/>
              <a:t> D., </a:t>
            </a:r>
            <a:r>
              <a:rPr lang="pl-PL" dirty="0" err="1"/>
              <a:t>Saus</a:t>
            </a:r>
            <a:r>
              <a:rPr lang="pl-PL" dirty="0"/>
              <a:t> E., </a:t>
            </a:r>
            <a:r>
              <a:rPr lang="pl-PL" dirty="0" err="1"/>
              <a:t>Cunquero</a:t>
            </a:r>
            <a:r>
              <a:rPr lang="pl-PL" dirty="0"/>
              <a:t> M., </a:t>
            </a:r>
            <a:r>
              <a:rPr lang="pl-PL" dirty="0" err="1"/>
              <a:t>Andilla</a:t>
            </a:r>
            <a:r>
              <a:rPr lang="pl-PL" dirty="0"/>
              <a:t> J., </a:t>
            </a:r>
            <a:r>
              <a:rPr lang="pl-PL" dirty="0" err="1"/>
              <a:t>Sorribas</a:t>
            </a:r>
            <a:r>
              <a:rPr lang="pl-PL" dirty="0"/>
              <a:t> F.J. 2020. </a:t>
            </a:r>
            <a:r>
              <a:rPr lang="pl-PL" dirty="0" err="1"/>
              <a:t>Bacillus</a:t>
            </a:r>
            <a:r>
              <a:rPr lang="pl-PL" dirty="0"/>
              <a:t> </a:t>
            </a:r>
            <a:r>
              <a:rPr lang="pl-PL" dirty="0" err="1"/>
              <a:t>firmus</a:t>
            </a:r>
            <a:r>
              <a:rPr lang="pl-PL" dirty="0"/>
              <a:t> </a:t>
            </a:r>
            <a:r>
              <a:rPr lang="pl-PL" dirty="0" err="1"/>
              <a:t>Strain</a:t>
            </a:r>
            <a:r>
              <a:rPr lang="pl-PL" dirty="0"/>
              <a:t> I-1582, a </a:t>
            </a:r>
            <a:r>
              <a:rPr lang="pl-PL" dirty="0" err="1"/>
              <a:t>nematode</a:t>
            </a:r>
            <a:r>
              <a:rPr lang="pl-PL" dirty="0"/>
              <a:t> </a:t>
            </a:r>
            <a:r>
              <a:rPr lang="pl-PL" dirty="0" err="1"/>
              <a:t>antagonist</a:t>
            </a:r>
            <a:r>
              <a:rPr lang="pl-PL" dirty="0"/>
              <a:t> by </a:t>
            </a:r>
            <a:r>
              <a:rPr lang="pl-PL" dirty="0" err="1"/>
              <a:t>itself</a:t>
            </a:r>
            <a:r>
              <a:rPr lang="pl-PL" dirty="0"/>
              <a:t> and </a:t>
            </a:r>
            <a:r>
              <a:rPr lang="pl-PL" dirty="0" err="1"/>
              <a:t>through</a:t>
            </a:r>
            <a:r>
              <a:rPr lang="pl-PL" dirty="0"/>
              <a:t> the plant. Front. Plant </a:t>
            </a:r>
            <a:r>
              <a:rPr lang="pl-PL" dirty="0" err="1"/>
              <a:t>Sci</a:t>
            </a:r>
            <a:r>
              <a:rPr lang="pl-PL" dirty="0"/>
              <a:t>. 11: art. No. 796.</a:t>
            </a:r>
          </a:p>
          <a:p>
            <a:r>
              <a:rPr lang="pl-PL" dirty="0" err="1"/>
              <a:t>Hutton</a:t>
            </a:r>
            <a:r>
              <a:rPr lang="pl-PL" dirty="0"/>
              <a:t> P., </a:t>
            </a:r>
            <a:r>
              <a:rPr lang="pl-PL" dirty="0" err="1"/>
              <a:t>Szuhay</a:t>
            </a:r>
            <a:r>
              <a:rPr lang="pl-PL" dirty="0"/>
              <a:t> D., </a:t>
            </a:r>
            <a:r>
              <a:rPr lang="pl-PL" dirty="0" err="1"/>
              <a:t>Kough</a:t>
            </a:r>
            <a:r>
              <a:rPr lang="pl-PL" dirty="0"/>
              <a:t> J., Watson M. T., </a:t>
            </a:r>
            <a:r>
              <a:rPr lang="pl-PL" dirty="0" err="1"/>
              <a:t>Etsitty</a:t>
            </a:r>
            <a:r>
              <a:rPr lang="pl-PL" dirty="0"/>
              <a:t> C., </a:t>
            </a:r>
            <a:r>
              <a:rPr lang="pl-PL" dirty="0" err="1"/>
              <a:t>Vaituzis</a:t>
            </a:r>
            <a:r>
              <a:rPr lang="pl-PL" dirty="0"/>
              <a:t> Z., Mendelson M., </a:t>
            </a:r>
            <a:r>
              <a:rPr lang="pl-PL" dirty="0" err="1"/>
              <a:t>Cerrelli</a:t>
            </a:r>
            <a:r>
              <a:rPr lang="pl-PL" dirty="0"/>
              <a:t> S., Hill H. 2000. </a:t>
            </a:r>
            <a:r>
              <a:rPr lang="pl-PL" dirty="0" err="1"/>
              <a:t>Bacillus</a:t>
            </a:r>
            <a:r>
              <a:rPr lang="pl-PL" dirty="0"/>
              <a:t> </a:t>
            </a:r>
            <a:r>
              <a:rPr lang="pl-PL" dirty="0" err="1"/>
              <a:t>subtilis</a:t>
            </a:r>
            <a:r>
              <a:rPr lang="pl-PL" dirty="0"/>
              <a:t> </a:t>
            </a:r>
            <a:r>
              <a:rPr lang="pl-PL" dirty="0" err="1"/>
              <a:t>Strain</a:t>
            </a:r>
            <a:r>
              <a:rPr lang="pl-PL" dirty="0"/>
              <a:t> QST 713 (PC </a:t>
            </a:r>
            <a:r>
              <a:rPr lang="pl-PL" dirty="0" err="1"/>
              <a:t>Code</a:t>
            </a:r>
            <a:r>
              <a:rPr lang="pl-PL" dirty="0"/>
              <a:t> 006479). </a:t>
            </a:r>
            <a:r>
              <a:rPr lang="pl-PL" dirty="0" err="1"/>
              <a:t>Biopesticide</a:t>
            </a:r>
            <a:r>
              <a:rPr lang="pl-PL" dirty="0"/>
              <a:t> </a:t>
            </a:r>
            <a:r>
              <a:rPr lang="pl-PL" dirty="0" err="1"/>
              <a:t>Registration</a:t>
            </a:r>
            <a:r>
              <a:rPr lang="pl-PL" dirty="0"/>
              <a:t> Action </a:t>
            </a:r>
            <a:r>
              <a:rPr lang="pl-PL" dirty="0" err="1"/>
              <a:t>Document</a:t>
            </a:r>
            <a:r>
              <a:rPr lang="pl-PL" dirty="0"/>
              <a:t>: 713.</a:t>
            </a:r>
          </a:p>
          <a:p>
            <a:r>
              <a:rPr lang="pl-PL" dirty="0"/>
              <a:t>Jamiołkowska A., Hetman B. 2016. Mechanizm działania preparatów biologicznych stosowanych w ochro- nie roślin przed patogenami. Ann. UMCS, </a:t>
            </a:r>
            <a:r>
              <a:rPr lang="pl-PL" dirty="0" err="1"/>
              <a:t>Sectio</a:t>
            </a:r>
            <a:r>
              <a:rPr lang="pl-PL" dirty="0"/>
              <a:t> E </a:t>
            </a:r>
            <a:r>
              <a:rPr lang="pl-PL" dirty="0" err="1"/>
              <a:t>Agricultura</a:t>
            </a:r>
            <a:r>
              <a:rPr lang="pl-PL" dirty="0"/>
              <a:t> 71: 13–29.</a:t>
            </a:r>
          </a:p>
          <a:p>
            <a:r>
              <a:rPr lang="pl-PL" dirty="0"/>
              <a:t>Komunikat Komisji do Parlamentu Europejskiego, Rady, Europejskiego Komitetu Ekonomiczno-</a:t>
            </a:r>
            <a:r>
              <a:rPr lang="pl-PL" dirty="0" err="1"/>
              <a:t>Społecz</a:t>
            </a:r>
            <a:r>
              <a:rPr lang="pl-PL" dirty="0"/>
              <a:t>- </a:t>
            </a:r>
            <a:r>
              <a:rPr lang="pl-PL" dirty="0" err="1"/>
              <a:t>nego</a:t>
            </a:r>
            <a:r>
              <a:rPr lang="pl-PL" dirty="0"/>
              <a:t> i Komitetu Regionów. Strategia „od pola do stołu” na rzecz sprawiedliwego, zdrowego i przyjazne- go dla środowiska systemu żywnościowego. Bruksela, dnia 20.5.2020 r. COM(2020) 381 </a:t>
            </a:r>
            <a:r>
              <a:rPr lang="pl-PL" dirty="0" err="1"/>
              <a:t>final</a:t>
            </a:r>
            <a:r>
              <a:rPr lang="pl-PL" dirty="0"/>
              <a:t>.</a:t>
            </a:r>
          </a:p>
          <a:p>
            <a:r>
              <a:rPr lang="pl-PL" dirty="0" err="1"/>
              <a:t>Koppert</a:t>
            </a:r>
            <a:r>
              <a:rPr lang="pl-PL" dirty="0"/>
              <a:t> (www.koppert.pl)</a:t>
            </a:r>
          </a:p>
        </p:txBody>
      </p:sp>
    </p:spTree>
    <p:extLst>
      <p:ext uri="{BB962C8B-B14F-4D97-AF65-F5344CB8AC3E}">
        <p14:creationId xmlns:p14="http://schemas.microsoft.com/office/powerpoint/2010/main" val="23721266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D72EC1B2-BCA9-422B-B7FC-2F6F4DCE9573}"/>
              </a:ext>
            </a:extLst>
          </p:cNvPr>
          <p:cNvSpPr/>
          <p:nvPr/>
        </p:nvSpPr>
        <p:spPr>
          <a:xfrm>
            <a:off x="603850" y="1000079"/>
            <a:ext cx="10550104" cy="4247317"/>
          </a:xfrm>
          <a:prstGeom prst="rect">
            <a:avLst/>
          </a:prstGeom>
        </p:spPr>
        <p:txBody>
          <a:bodyPr wrap="square">
            <a:spAutoFit/>
          </a:bodyPr>
          <a:lstStyle/>
          <a:p>
            <a:r>
              <a:rPr lang="pl-PL" dirty="0" err="1"/>
              <a:t>Kortemaa</a:t>
            </a:r>
            <a:r>
              <a:rPr lang="pl-PL" dirty="0"/>
              <a:t> H., Rita H., </a:t>
            </a:r>
            <a:r>
              <a:rPr lang="pl-PL" dirty="0" err="1"/>
              <a:t>Haahtela</a:t>
            </a:r>
            <a:r>
              <a:rPr lang="pl-PL" dirty="0"/>
              <a:t> K., </a:t>
            </a:r>
            <a:r>
              <a:rPr lang="pl-PL" dirty="0" err="1"/>
              <a:t>Smolander</a:t>
            </a:r>
            <a:r>
              <a:rPr lang="pl-PL" dirty="0"/>
              <a:t> A. 1994. Root-</a:t>
            </a:r>
            <a:r>
              <a:rPr lang="pl-PL" dirty="0" err="1"/>
              <a:t>colonization</a:t>
            </a:r>
            <a:r>
              <a:rPr lang="pl-PL" dirty="0"/>
              <a:t> </a:t>
            </a:r>
            <a:r>
              <a:rPr lang="pl-PL" dirty="0" err="1"/>
              <a:t>ability</a:t>
            </a:r>
            <a:r>
              <a:rPr lang="pl-PL" dirty="0"/>
              <a:t> of </a:t>
            </a:r>
            <a:r>
              <a:rPr lang="pl-PL" dirty="0" err="1"/>
              <a:t>antagonistic</a:t>
            </a:r>
            <a:r>
              <a:rPr lang="pl-PL" dirty="0"/>
              <a:t> </a:t>
            </a:r>
            <a:r>
              <a:rPr lang="pl-PL" dirty="0" err="1"/>
              <a:t>Strepto</a:t>
            </a:r>
            <a:r>
              <a:rPr lang="pl-PL" dirty="0"/>
              <a:t>- </a:t>
            </a:r>
            <a:r>
              <a:rPr lang="pl-PL" dirty="0" err="1"/>
              <a:t>myces</a:t>
            </a:r>
            <a:r>
              <a:rPr lang="pl-PL" dirty="0"/>
              <a:t> </a:t>
            </a:r>
            <a:r>
              <a:rPr lang="pl-PL" dirty="0" err="1"/>
              <a:t>griseoviridis</a:t>
            </a:r>
            <a:r>
              <a:rPr lang="pl-PL" dirty="0"/>
              <a:t>. Plant </a:t>
            </a:r>
            <a:r>
              <a:rPr lang="pl-PL" dirty="0" err="1"/>
              <a:t>Soil</a:t>
            </a:r>
            <a:r>
              <a:rPr lang="pl-PL" dirty="0"/>
              <a:t> 163(1): 77–83.</a:t>
            </a:r>
          </a:p>
          <a:p>
            <a:r>
              <a:rPr lang="pl-PL" dirty="0"/>
              <a:t>Kowalska J. 2006. Wzajemne powiązania pomiędzy nicieniami owadobójczymi, owadami i bakteriami oraz ich wykorzystanie w praktyce. Wiad. Parazytologiczne 52(2): 93–98.</a:t>
            </a:r>
          </a:p>
          <a:p>
            <a:r>
              <a:rPr lang="pl-PL" dirty="0"/>
              <a:t>Malinowski H. 2000. Wykorzystanie </a:t>
            </a:r>
            <a:r>
              <a:rPr lang="pl-PL" dirty="0" err="1"/>
              <a:t>Bacillus</a:t>
            </a:r>
            <a:r>
              <a:rPr lang="pl-PL" dirty="0"/>
              <a:t> </a:t>
            </a:r>
            <a:r>
              <a:rPr lang="pl-PL" dirty="0" err="1"/>
              <a:t>thuringiensis</a:t>
            </a:r>
            <a:r>
              <a:rPr lang="pl-PL" dirty="0"/>
              <a:t> w ochronie roślin: perspektywy i ograniczenia.</a:t>
            </a:r>
          </a:p>
          <a:p>
            <a:r>
              <a:rPr lang="pl-PL" dirty="0"/>
              <a:t>Biotechnologia 3(3): 81–92.</a:t>
            </a:r>
          </a:p>
          <a:p>
            <a:r>
              <a:rPr lang="pl-PL" dirty="0"/>
              <a:t>Mazurkiewicz-</a:t>
            </a:r>
            <a:r>
              <a:rPr lang="pl-PL" dirty="0" err="1"/>
              <a:t>Zapałowicz</a:t>
            </a:r>
            <a:r>
              <a:rPr lang="pl-PL" dirty="0"/>
              <a:t> K., </a:t>
            </a:r>
            <a:r>
              <a:rPr lang="pl-PL" dirty="0" err="1"/>
              <a:t>Ryplewska</a:t>
            </a:r>
            <a:r>
              <a:rPr lang="pl-PL" dirty="0"/>
              <a:t> R., </a:t>
            </a:r>
            <a:r>
              <a:rPr lang="pl-PL" dirty="0" err="1"/>
              <a:t>Biedunkiewicz</a:t>
            </a:r>
            <a:r>
              <a:rPr lang="pl-PL" dirty="0"/>
              <a:t> A., </a:t>
            </a:r>
            <a:r>
              <a:rPr lang="pl-PL" dirty="0" err="1"/>
              <a:t>łopusiewicz</a:t>
            </a:r>
            <a:r>
              <a:rPr lang="pl-PL" dirty="0"/>
              <a:t> ł. 2021. Możliwości </a:t>
            </a:r>
            <a:r>
              <a:rPr lang="pl-PL" dirty="0" err="1"/>
              <a:t>wykorzy</a:t>
            </a:r>
            <a:r>
              <a:rPr lang="pl-PL" dirty="0"/>
              <a:t>- stania drożdży w biologicznej ochronie roślin. Prog. Plant Prot. 61(4): 1–11.</a:t>
            </a:r>
          </a:p>
          <a:p>
            <a:r>
              <a:rPr lang="pl-PL" dirty="0" err="1"/>
              <a:t>McDougall</a:t>
            </a:r>
            <a:r>
              <a:rPr lang="pl-PL" dirty="0"/>
              <a:t> P. 2018. </a:t>
            </a:r>
            <a:r>
              <a:rPr lang="pl-PL" dirty="0" err="1"/>
              <a:t>Evolution</a:t>
            </a:r>
            <a:r>
              <a:rPr lang="pl-PL" dirty="0"/>
              <a:t> of the </a:t>
            </a:r>
            <a:r>
              <a:rPr lang="pl-PL" dirty="0" err="1"/>
              <a:t>crop</a:t>
            </a:r>
            <a:r>
              <a:rPr lang="pl-PL" dirty="0"/>
              <a:t> </a:t>
            </a:r>
            <a:r>
              <a:rPr lang="pl-PL" dirty="0" err="1"/>
              <a:t>protection</a:t>
            </a:r>
            <a:r>
              <a:rPr lang="pl-PL" dirty="0"/>
              <a:t> </a:t>
            </a:r>
            <a:r>
              <a:rPr lang="pl-PL" dirty="0" err="1"/>
              <a:t>industry</a:t>
            </a:r>
            <a:r>
              <a:rPr lang="pl-PL" dirty="0"/>
              <a:t> </a:t>
            </a:r>
            <a:r>
              <a:rPr lang="pl-PL" dirty="0" err="1"/>
              <a:t>since</a:t>
            </a:r>
            <a:r>
              <a:rPr lang="pl-PL" dirty="0"/>
              <a:t> 1960, </a:t>
            </a:r>
            <a:r>
              <a:rPr lang="pl-PL" dirty="0" err="1"/>
              <a:t>Informa</a:t>
            </a:r>
            <a:r>
              <a:rPr lang="pl-PL" dirty="0"/>
              <a:t>, pp. 18.</a:t>
            </a:r>
          </a:p>
          <a:p>
            <a:r>
              <a:rPr lang="pl-PL" dirty="0"/>
              <a:t>Pruszyński S., Bartkowski J., Pruszyński G. 2012. Integrowana ochrona roślin w zarysie. Wyd. CDR w Brwi- nowie, Oddział w Poznaniu, ss. 56.</a:t>
            </a:r>
          </a:p>
          <a:p>
            <a:r>
              <a:rPr lang="pl-PL" dirty="0" err="1"/>
              <a:t>Royal</a:t>
            </a:r>
            <a:r>
              <a:rPr lang="pl-PL" dirty="0"/>
              <a:t> </a:t>
            </a:r>
            <a:r>
              <a:rPr lang="pl-PL" dirty="0" err="1"/>
              <a:t>Brinkman</a:t>
            </a:r>
            <a:r>
              <a:rPr lang="pl-PL" dirty="0"/>
              <a:t> (https://royalbrinkman.pl)</a:t>
            </a:r>
          </a:p>
          <a:p>
            <a:r>
              <a:rPr lang="pl-PL" dirty="0" err="1"/>
              <a:t>Samada</a:t>
            </a:r>
            <a:r>
              <a:rPr lang="pl-PL" dirty="0"/>
              <a:t> L. H., </a:t>
            </a:r>
            <a:r>
              <a:rPr lang="pl-PL" dirty="0" err="1"/>
              <a:t>Tambunan</a:t>
            </a:r>
            <a:r>
              <a:rPr lang="pl-PL" dirty="0"/>
              <a:t> U. S. F. 2020. </a:t>
            </a:r>
            <a:r>
              <a:rPr lang="pl-PL" dirty="0" err="1"/>
              <a:t>Biopesticides</a:t>
            </a:r>
            <a:r>
              <a:rPr lang="pl-PL" dirty="0"/>
              <a:t> as </a:t>
            </a:r>
            <a:r>
              <a:rPr lang="pl-PL" dirty="0" err="1"/>
              <a:t>promising</a:t>
            </a:r>
            <a:r>
              <a:rPr lang="pl-PL" dirty="0"/>
              <a:t> </a:t>
            </a:r>
            <a:r>
              <a:rPr lang="pl-PL" dirty="0" err="1"/>
              <a:t>alternatives</a:t>
            </a:r>
            <a:r>
              <a:rPr lang="pl-PL" dirty="0"/>
              <a:t> to </a:t>
            </a:r>
            <a:r>
              <a:rPr lang="pl-PL" dirty="0" err="1"/>
              <a:t>chemical</a:t>
            </a:r>
            <a:r>
              <a:rPr lang="pl-PL" dirty="0"/>
              <a:t> </a:t>
            </a:r>
            <a:r>
              <a:rPr lang="pl-PL" dirty="0" err="1"/>
              <a:t>pesticides</a:t>
            </a:r>
            <a:r>
              <a:rPr lang="pl-PL" dirty="0"/>
              <a:t>: a </a:t>
            </a:r>
            <a:r>
              <a:rPr lang="pl-PL" dirty="0" err="1"/>
              <a:t>review</a:t>
            </a:r>
            <a:r>
              <a:rPr lang="pl-PL" dirty="0"/>
              <a:t> of </a:t>
            </a:r>
            <a:r>
              <a:rPr lang="pl-PL" dirty="0" err="1"/>
              <a:t>their</a:t>
            </a:r>
            <a:r>
              <a:rPr lang="pl-PL" dirty="0"/>
              <a:t> </a:t>
            </a:r>
            <a:r>
              <a:rPr lang="pl-PL" dirty="0" err="1"/>
              <a:t>current</a:t>
            </a:r>
            <a:r>
              <a:rPr lang="pl-PL" dirty="0"/>
              <a:t> and </a:t>
            </a:r>
            <a:r>
              <a:rPr lang="pl-PL" dirty="0" err="1"/>
              <a:t>future</a:t>
            </a:r>
            <a:r>
              <a:rPr lang="pl-PL" dirty="0"/>
              <a:t> status. J. Biol. </a:t>
            </a:r>
            <a:r>
              <a:rPr lang="pl-PL" dirty="0" err="1"/>
              <a:t>Sci</a:t>
            </a:r>
            <a:r>
              <a:rPr lang="pl-PL" dirty="0"/>
              <a:t>. 20: 66–76.</a:t>
            </a:r>
          </a:p>
          <a:p>
            <a:r>
              <a:rPr lang="pl-PL" dirty="0"/>
              <a:t>Syngenta (www.syngentaseedcare.com)</a:t>
            </a:r>
          </a:p>
        </p:txBody>
      </p:sp>
    </p:spTree>
    <p:extLst>
      <p:ext uri="{BB962C8B-B14F-4D97-AF65-F5344CB8AC3E}">
        <p14:creationId xmlns:p14="http://schemas.microsoft.com/office/powerpoint/2010/main" val="26423979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3BBB74E2-6045-4C16-A296-C2980295079E}"/>
              </a:ext>
            </a:extLst>
          </p:cNvPr>
          <p:cNvSpPr/>
          <p:nvPr/>
        </p:nvSpPr>
        <p:spPr>
          <a:xfrm>
            <a:off x="1360098" y="1268406"/>
            <a:ext cx="9471804" cy="4801314"/>
          </a:xfrm>
          <a:prstGeom prst="rect">
            <a:avLst/>
          </a:prstGeom>
        </p:spPr>
        <p:txBody>
          <a:bodyPr wrap="square">
            <a:spAutoFit/>
          </a:bodyPr>
          <a:lstStyle/>
          <a:p>
            <a:r>
              <a:rPr lang="pl-PL" dirty="0" err="1"/>
              <a:t>Tello</a:t>
            </a:r>
            <a:r>
              <a:rPr lang="pl-PL" dirty="0"/>
              <a:t> V., </a:t>
            </a:r>
            <a:r>
              <a:rPr lang="pl-PL" dirty="0" err="1"/>
              <a:t>Díaz</a:t>
            </a:r>
            <a:r>
              <a:rPr lang="pl-PL" dirty="0"/>
              <a:t> L., </a:t>
            </a:r>
            <a:r>
              <a:rPr lang="pl-PL" dirty="0" err="1"/>
              <a:t>Sánchez</a:t>
            </a:r>
            <a:r>
              <a:rPr lang="pl-PL" dirty="0"/>
              <a:t> M. 2013. </a:t>
            </a:r>
            <a:r>
              <a:rPr lang="pl-PL" dirty="0" err="1"/>
              <a:t>Side</a:t>
            </a:r>
            <a:r>
              <a:rPr lang="pl-PL" dirty="0"/>
              <a:t> </a:t>
            </a:r>
            <a:r>
              <a:rPr lang="pl-PL" dirty="0" err="1"/>
              <a:t>effects</a:t>
            </a:r>
            <a:r>
              <a:rPr lang="pl-PL" dirty="0"/>
              <a:t> of the </a:t>
            </a:r>
            <a:r>
              <a:rPr lang="pl-PL" dirty="0" err="1"/>
              <a:t>natural</a:t>
            </a:r>
            <a:r>
              <a:rPr lang="pl-PL" dirty="0"/>
              <a:t> </a:t>
            </a:r>
            <a:r>
              <a:rPr lang="pl-PL" dirty="0" err="1"/>
              <a:t>pesticide</a:t>
            </a:r>
            <a:r>
              <a:rPr lang="pl-PL" dirty="0"/>
              <a:t> </a:t>
            </a:r>
            <a:r>
              <a:rPr lang="pl-PL" dirty="0" err="1"/>
              <a:t>Spinosad</a:t>
            </a:r>
            <a:r>
              <a:rPr lang="pl-PL" dirty="0"/>
              <a:t> (GF-120 </a:t>
            </a:r>
            <a:r>
              <a:rPr lang="pl-PL" dirty="0" err="1"/>
              <a:t>formulation</a:t>
            </a:r>
            <a:r>
              <a:rPr lang="pl-PL" dirty="0"/>
              <a:t>) on </a:t>
            </a:r>
            <a:r>
              <a:rPr lang="pl-PL" dirty="0" err="1"/>
              <a:t>Eretmocerus</a:t>
            </a:r>
            <a:r>
              <a:rPr lang="pl-PL" dirty="0"/>
              <a:t> </a:t>
            </a:r>
            <a:r>
              <a:rPr lang="pl-PL" dirty="0" err="1"/>
              <a:t>paulistus</a:t>
            </a:r>
            <a:r>
              <a:rPr lang="pl-PL" dirty="0"/>
              <a:t> (</a:t>
            </a:r>
            <a:r>
              <a:rPr lang="pl-PL" dirty="0" err="1"/>
              <a:t>Hymenoptera</a:t>
            </a:r>
            <a:r>
              <a:rPr lang="pl-PL" dirty="0"/>
              <a:t>: </a:t>
            </a:r>
            <a:r>
              <a:rPr lang="pl-PL" dirty="0" err="1"/>
              <a:t>Aphelinidae</a:t>
            </a:r>
            <a:r>
              <a:rPr lang="pl-PL" dirty="0"/>
              <a:t>), a </a:t>
            </a:r>
            <a:r>
              <a:rPr lang="pl-PL" dirty="0" err="1"/>
              <a:t>parasitoid</a:t>
            </a:r>
            <a:r>
              <a:rPr lang="pl-PL" dirty="0"/>
              <a:t> of the </a:t>
            </a:r>
            <a:r>
              <a:rPr lang="pl-PL" dirty="0" err="1"/>
              <a:t>whitefy</a:t>
            </a:r>
            <a:r>
              <a:rPr lang="pl-PL" dirty="0"/>
              <a:t> </a:t>
            </a:r>
            <a:r>
              <a:rPr lang="pl-PL" dirty="0" err="1"/>
              <a:t>Aleurothrixus</a:t>
            </a:r>
            <a:r>
              <a:rPr lang="pl-PL" dirty="0"/>
              <a:t> </a:t>
            </a:r>
            <a:r>
              <a:rPr lang="pl-PL" dirty="0" err="1"/>
              <a:t>foc</a:t>
            </a:r>
            <a:r>
              <a:rPr lang="pl-PL" dirty="0"/>
              <a:t>- </a:t>
            </a:r>
            <a:r>
              <a:rPr lang="pl-PL" dirty="0" err="1"/>
              <a:t>cosus</a:t>
            </a:r>
            <a:r>
              <a:rPr lang="pl-PL" dirty="0"/>
              <a:t> (</a:t>
            </a:r>
            <a:r>
              <a:rPr lang="pl-PL" dirty="0" err="1"/>
              <a:t>Hemiptera</a:t>
            </a:r>
            <a:r>
              <a:rPr lang="pl-PL" dirty="0"/>
              <a:t>: </a:t>
            </a:r>
            <a:r>
              <a:rPr lang="pl-PL" dirty="0" err="1"/>
              <a:t>Aleyrodidae</a:t>
            </a:r>
            <a:r>
              <a:rPr lang="pl-PL" dirty="0"/>
              <a:t>), </a:t>
            </a:r>
            <a:r>
              <a:rPr lang="pl-PL" dirty="0" err="1"/>
              <a:t>under</a:t>
            </a:r>
            <a:r>
              <a:rPr lang="pl-PL" dirty="0"/>
              <a:t> </a:t>
            </a:r>
            <a:r>
              <a:rPr lang="pl-PL" dirty="0" err="1"/>
              <a:t>laboratory</a:t>
            </a:r>
            <a:r>
              <a:rPr lang="pl-PL" dirty="0"/>
              <a:t> </a:t>
            </a:r>
            <a:r>
              <a:rPr lang="pl-PL" dirty="0" err="1"/>
              <a:t>conditions</a:t>
            </a:r>
            <a:r>
              <a:rPr lang="pl-PL" dirty="0"/>
              <a:t>. </a:t>
            </a:r>
            <a:r>
              <a:rPr lang="pl-PL" dirty="0" err="1"/>
              <a:t>Ciencia</a:t>
            </a:r>
            <a:r>
              <a:rPr lang="pl-PL" dirty="0"/>
              <a:t> e </a:t>
            </a:r>
            <a:r>
              <a:rPr lang="pl-PL" dirty="0" err="1"/>
              <a:t>Investigacion</a:t>
            </a:r>
            <a:r>
              <a:rPr lang="pl-PL" dirty="0"/>
              <a:t> </a:t>
            </a:r>
            <a:r>
              <a:rPr lang="pl-PL" dirty="0" err="1"/>
              <a:t>Agraria</a:t>
            </a:r>
            <a:r>
              <a:rPr lang="pl-PL" dirty="0"/>
              <a:t> 40(2): 407–417.</a:t>
            </a:r>
          </a:p>
          <a:p>
            <a:r>
              <a:rPr lang="pl-PL" dirty="0"/>
              <a:t>Tomalak M., Sosnowska D. (red.). 2008. Organizmy pożyteczne w środowisku rolniczym. Wyd. IOR-PIB, Poznań, ss. 95.</a:t>
            </a:r>
          </a:p>
          <a:p>
            <a:r>
              <a:rPr lang="pl-PL" dirty="0" err="1"/>
              <a:t>Tomimatsu</a:t>
            </a:r>
            <a:r>
              <a:rPr lang="pl-PL" dirty="0"/>
              <a:t> G. 2007. </a:t>
            </a:r>
            <a:r>
              <a:rPr lang="pl-PL" dirty="0" err="1"/>
              <a:t>Biopesticide</a:t>
            </a:r>
            <a:r>
              <a:rPr lang="pl-PL" dirty="0"/>
              <a:t> </a:t>
            </a:r>
            <a:r>
              <a:rPr lang="pl-PL" dirty="0" err="1"/>
              <a:t>Registration</a:t>
            </a:r>
            <a:r>
              <a:rPr lang="pl-PL" dirty="0"/>
              <a:t> Action </a:t>
            </a:r>
            <a:r>
              <a:rPr lang="pl-PL" dirty="0" err="1"/>
              <a:t>Document</a:t>
            </a:r>
            <a:r>
              <a:rPr lang="pl-PL" dirty="0"/>
              <a:t> for </a:t>
            </a:r>
            <a:r>
              <a:rPr lang="pl-PL" dirty="0" err="1"/>
              <a:t>Zucchini</a:t>
            </a:r>
            <a:r>
              <a:rPr lang="pl-PL" dirty="0"/>
              <a:t> </a:t>
            </a:r>
            <a:r>
              <a:rPr lang="pl-PL" dirty="0" err="1"/>
              <a:t>Yellow</a:t>
            </a:r>
            <a:r>
              <a:rPr lang="pl-PL" dirty="0"/>
              <a:t> </a:t>
            </a:r>
            <a:r>
              <a:rPr lang="pl-PL" dirty="0" err="1"/>
              <a:t>Mosaic</a:t>
            </a:r>
            <a:r>
              <a:rPr lang="pl-PL" dirty="0"/>
              <a:t> </a:t>
            </a:r>
            <a:r>
              <a:rPr lang="pl-PL" dirty="0" err="1"/>
              <a:t>Virus</a:t>
            </a:r>
            <a:r>
              <a:rPr lang="pl-PL" dirty="0"/>
              <a:t> – </a:t>
            </a:r>
            <a:r>
              <a:rPr lang="pl-PL" dirty="0" err="1"/>
              <a:t>Weak</a:t>
            </a:r>
            <a:r>
              <a:rPr lang="pl-PL" dirty="0"/>
              <a:t> </a:t>
            </a:r>
            <a:r>
              <a:rPr lang="pl-PL" dirty="0" err="1"/>
              <a:t>Strain</a:t>
            </a:r>
            <a:r>
              <a:rPr lang="pl-PL" dirty="0"/>
              <a:t> PV-593, „</a:t>
            </a:r>
            <a:r>
              <a:rPr lang="pl-PL" dirty="0" err="1"/>
              <a:t>Strain</a:t>
            </a:r>
            <a:r>
              <a:rPr lang="pl-PL" dirty="0"/>
              <a:t>”.</a:t>
            </a:r>
          </a:p>
          <a:p>
            <a:r>
              <a:rPr lang="pl-PL" dirty="0"/>
              <a:t>U.S. </a:t>
            </a:r>
            <a:r>
              <a:rPr lang="pl-PL" dirty="0" err="1"/>
              <a:t>Environmental</a:t>
            </a:r>
            <a:r>
              <a:rPr lang="pl-PL" dirty="0"/>
              <a:t> </a:t>
            </a:r>
            <a:r>
              <a:rPr lang="pl-PL" dirty="0" err="1"/>
              <a:t>Protection</a:t>
            </a:r>
            <a:r>
              <a:rPr lang="pl-PL" dirty="0"/>
              <a:t> </a:t>
            </a:r>
            <a:r>
              <a:rPr lang="pl-PL" dirty="0" err="1"/>
              <a:t>Agency</a:t>
            </a:r>
            <a:r>
              <a:rPr lang="pl-PL" dirty="0"/>
              <a:t>. 2000. </a:t>
            </a:r>
            <a:r>
              <a:rPr lang="pl-PL" dirty="0" err="1"/>
              <a:t>Biopesticides</a:t>
            </a:r>
            <a:r>
              <a:rPr lang="pl-PL" dirty="0"/>
              <a:t> </a:t>
            </a:r>
            <a:r>
              <a:rPr lang="pl-PL" dirty="0" err="1"/>
              <a:t>Registration</a:t>
            </a:r>
            <a:r>
              <a:rPr lang="pl-PL" dirty="0"/>
              <a:t> Action </a:t>
            </a:r>
            <a:r>
              <a:rPr lang="pl-PL" dirty="0" err="1"/>
              <a:t>Document</a:t>
            </a:r>
            <a:r>
              <a:rPr lang="pl-PL" dirty="0"/>
              <a:t>: </a:t>
            </a:r>
            <a:r>
              <a:rPr lang="pl-PL" dirty="0" err="1"/>
              <a:t>Metarhizium</a:t>
            </a:r>
            <a:r>
              <a:rPr lang="pl-PL" dirty="0"/>
              <a:t> </a:t>
            </a:r>
            <a:r>
              <a:rPr lang="pl-PL" dirty="0" err="1"/>
              <a:t>anisopliae</a:t>
            </a:r>
            <a:r>
              <a:rPr lang="pl-PL" dirty="0"/>
              <a:t> </a:t>
            </a:r>
            <a:r>
              <a:rPr lang="pl-PL" dirty="0" err="1"/>
              <a:t>strain</a:t>
            </a:r>
            <a:r>
              <a:rPr lang="pl-PL" dirty="0"/>
              <a:t> F52.</a:t>
            </a:r>
          </a:p>
          <a:p>
            <a:r>
              <a:rPr lang="pl-PL" dirty="0" err="1"/>
              <a:t>Vinale</a:t>
            </a:r>
            <a:r>
              <a:rPr lang="pl-PL" dirty="0"/>
              <a:t> F., </a:t>
            </a:r>
            <a:r>
              <a:rPr lang="pl-PL" dirty="0" err="1"/>
              <a:t>Sivasithamparam</a:t>
            </a:r>
            <a:r>
              <a:rPr lang="pl-PL" dirty="0"/>
              <a:t> K., </a:t>
            </a:r>
            <a:r>
              <a:rPr lang="pl-PL" dirty="0" err="1"/>
              <a:t>Ghisalberti</a:t>
            </a:r>
            <a:r>
              <a:rPr lang="pl-PL" dirty="0"/>
              <a:t> E.L., </a:t>
            </a:r>
            <a:r>
              <a:rPr lang="pl-PL" dirty="0" err="1"/>
              <a:t>Marra</a:t>
            </a:r>
            <a:r>
              <a:rPr lang="pl-PL" dirty="0"/>
              <a:t> R., </a:t>
            </a:r>
            <a:r>
              <a:rPr lang="pl-PL" dirty="0" err="1"/>
              <a:t>Woo</a:t>
            </a:r>
            <a:r>
              <a:rPr lang="pl-PL" dirty="0"/>
              <a:t> S.L., </a:t>
            </a:r>
            <a:r>
              <a:rPr lang="pl-PL" dirty="0" err="1"/>
              <a:t>Lorito</a:t>
            </a:r>
            <a:r>
              <a:rPr lang="pl-PL" dirty="0"/>
              <a:t> M. 2008. </a:t>
            </a:r>
            <a:r>
              <a:rPr lang="pl-PL" dirty="0" err="1"/>
              <a:t>Trichoderma</a:t>
            </a:r>
            <a:r>
              <a:rPr lang="pl-PL" dirty="0"/>
              <a:t> – plant- </a:t>
            </a:r>
            <a:r>
              <a:rPr lang="pl-PL" dirty="0" err="1"/>
              <a:t>pathogen</a:t>
            </a:r>
            <a:r>
              <a:rPr lang="pl-PL" dirty="0"/>
              <a:t> </a:t>
            </a:r>
            <a:r>
              <a:rPr lang="pl-PL" dirty="0" err="1"/>
              <a:t>interactions</a:t>
            </a:r>
            <a:r>
              <a:rPr lang="pl-PL" dirty="0"/>
              <a:t>. </a:t>
            </a:r>
            <a:r>
              <a:rPr lang="pl-PL" dirty="0" err="1"/>
              <a:t>Soil</a:t>
            </a:r>
            <a:r>
              <a:rPr lang="pl-PL" dirty="0"/>
              <a:t> Biol. </a:t>
            </a:r>
            <a:r>
              <a:rPr lang="pl-PL" dirty="0" err="1"/>
              <a:t>Biochem</a:t>
            </a:r>
            <a:r>
              <a:rPr lang="pl-PL" dirty="0"/>
              <a:t>. 40(1): 1−10.</a:t>
            </a:r>
          </a:p>
          <a:p>
            <a:r>
              <a:rPr lang="pl-PL" dirty="0"/>
              <a:t>Wojtkowiak-</a:t>
            </a:r>
            <a:r>
              <a:rPr lang="pl-PL" dirty="0" err="1"/>
              <a:t>Gębarowska</a:t>
            </a:r>
            <a:r>
              <a:rPr lang="pl-PL" dirty="0"/>
              <a:t> E. 2006. Mechanizmy zwalczania </a:t>
            </a:r>
            <a:r>
              <a:rPr lang="pl-PL" dirty="0" err="1"/>
              <a:t>fitopatogenów</a:t>
            </a:r>
            <a:r>
              <a:rPr lang="pl-PL" dirty="0"/>
              <a:t> glebowych przez grzyby z </a:t>
            </a:r>
            <a:r>
              <a:rPr lang="pl-PL" dirty="0" err="1"/>
              <a:t>rodza</a:t>
            </a:r>
            <a:r>
              <a:rPr lang="pl-PL" dirty="0"/>
              <a:t>- </a:t>
            </a:r>
            <a:r>
              <a:rPr lang="pl-PL" dirty="0" err="1"/>
              <a:t>ju</a:t>
            </a:r>
            <a:r>
              <a:rPr lang="pl-PL" dirty="0"/>
              <a:t> </a:t>
            </a:r>
            <a:r>
              <a:rPr lang="pl-PL" dirty="0" err="1"/>
              <a:t>Trichoderma</a:t>
            </a:r>
            <a:r>
              <a:rPr lang="pl-PL" dirty="0"/>
              <a:t>. Post. </a:t>
            </a:r>
            <a:r>
              <a:rPr lang="pl-PL" dirty="0" err="1"/>
              <a:t>Mikrobiol</a:t>
            </a:r>
            <a:r>
              <a:rPr lang="pl-PL" dirty="0"/>
              <a:t>. 45(4): 261–273.</a:t>
            </a:r>
          </a:p>
          <a:p>
            <a:r>
              <a:rPr lang="pl-PL" dirty="0" err="1"/>
              <a:t>Yacoub</a:t>
            </a:r>
            <a:r>
              <a:rPr lang="pl-PL" dirty="0"/>
              <a:t> A., </a:t>
            </a:r>
            <a:r>
              <a:rPr lang="pl-PL" dirty="0" err="1"/>
              <a:t>Haidar</a:t>
            </a:r>
            <a:r>
              <a:rPr lang="pl-PL" dirty="0"/>
              <a:t> R., </a:t>
            </a:r>
            <a:r>
              <a:rPr lang="pl-PL" dirty="0" err="1"/>
              <a:t>Gerbore</a:t>
            </a:r>
            <a:r>
              <a:rPr lang="pl-PL" dirty="0"/>
              <a:t> J., Masson C., </a:t>
            </a:r>
            <a:r>
              <a:rPr lang="pl-PL" dirty="0" err="1"/>
              <a:t>Dufor</a:t>
            </a:r>
            <a:r>
              <a:rPr lang="pl-PL" dirty="0"/>
              <a:t> M. C., </a:t>
            </a:r>
            <a:r>
              <a:rPr lang="pl-PL" dirty="0" err="1"/>
              <a:t>Guyoneaud</a:t>
            </a:r>
            <a:r>
              <a:rPr lang="pl-PL" dirty="0"/>
              <a:t> R., Rey P. 2020. </a:t>
            </a:r>
            <a:r>
              <a:rPr lang="pl-PL" dirty="0" err="1"/>
              <a:t>Pythium</a:t>
            </a:r>
            <a:r>
              <a:rPr lang="pl-PL" dirty="0"/>
              <a:t> </a:t>
            </a:r>
            <a:r>
              <a:rPr lang="pl-PL" dirty="0" err="1"/>
              <a:t>oligandrum</a:t>
            </a:r>
            <a:r>
              <a:rPr lang="pl-PL" dirty="0"/>
              <a:t> </a:t>
            </a:r>
            <a:r>
              <a:rPr lang="pl-PL" dirty="0" err="1"/>
              <a:t>induces</a:t>
            </a:r>
            <a:r>
              <a:rPr lang="pl-PL" dirty="0"/>
              <a:t> </a:t>
            </a:r>
            <a:r>
              <a:rPr lang="pl-PL" dirty="0" err="1"/>
              <a:t>grapevine</a:t>
            </a:r>
            <a:r>
              <a:rPr lang="pl-PL" dirty="0"/>
              <a:t> </a:t>
            </a:r>
            <a:r>
              <a:rPr lang="pl-PL" dirty="0" err="1"/>
              <a:t>defence</a:t>
            </a:r>
            <a:r>
              <a:rPr lang="pl-PL" dirty="0"/>
              <a:t> </a:t>
            </a:r>
            <a:r>
              <a:rPr lang="pl-PL" dirty="0" err="1"/>
              <a:t>mechanisms</a:t>
            </a:r>
            <a:r>
              <a:rPr lang="pl-PL" dirty="0"/>
              <a:t> </a:t>
            </a:r>
            <a:r>
              <a:rPr lang="pl-PL" dirty="0" err="1"/>
              <a:t>against</a:t>
            </a:r>
            <a:r>
              <a:rPr lang="pl-PL" dirty="0"/>
              <a:t> the </a:t>
            </a:r>
            <a:r>
              <a:rPr lang="pl-PL" dirty="0" err="1"/>
              <a:t>trunk</a:t>
            </a:r>
            <a:r>
              <a:rPr lang="pl-PL" dirty="0"/>
              <a:t> </a:t>
            </a:r>
            <a:r>
              <a:rPr lang="pl-PL" dirty="0" err="1"/>
              <a:t>pathogen</a:t>
            </a:r>
            <a:r>
              <a:rPr lang="pl-PL" dirty="0"/>
              <a:t> </a:t>
            </a:r>
            <a:r>
              <a:rPr lang="pl-PL" dirty="0" err="1"/>
              <a:t>Neofusicoccum</a:t>
            </a:r>
            <a:r>
              <a:rPr lang="pl-PL" dirty="0"/>
              <a:t> </a:t>
            </a:r>
            <a:r>
              <a:rPr lang="pl-PL" dirty="0" err="1"/>
              <a:t>parvum</a:t>
            </a:r>
            <a:r>
              <a:rPr lang="pl-PL" dirty="0"/>
              <a:t>. </a:t>
            </a:r>
            <a:r>
              <a:rPr lang="pl-PL" dirty="0" err="1"/>
              <a:t>Phyto</a:t>
            </a:r>
            <a:r>
              <a:rPr lang="pl-PL" dirty="0"/>
              <a:t>- </a:t>
            </a:r>
            <a:r>
              <a:rPr lang="pl-PL" dirty="0" err="1"/>
              <a:t>pathol</a:t>
            </a:r>
            <a:r>
              <a:rPr lang="pl-PL" dirty="0"/>
              <a:t>. </a:t>
            </a:r>
            <a:r>
              <a:rPr lang="pl-PL" dirty="0" err="1"/>
              <a:t>Mediterranea</a:t>
            </a:r>
            <a:r>
              <a:rPr lang="pl-PL" dirty="0"/>
              <a:t> 59(3): 565–580.</a:t>
            </a:r>
          </a:p>
        </p:txBody>
      </p:sp>
      <p:pic>
        <p:nvPicPr>
          <p:cNvPr id="3" name="Obraz 2">
            <a:extLst>
              <a:ext uri="{FF2B5EF4-FFF2-40B4-BE49-F238E27FC236}">
                <a16:creationId xmlns:a16="http://schemas.microsoft.com/office/drawing/2014/main" id="{C8548AAA-D4AA-4760-8740-3E9A6126EB6F}"/>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13529" y="6122894"/>
            <a:ext cx="5761916" cy="735106"/>
          </a:xfrm>
          <a:prstGeom prst="rect">
            <a:avLst/>
          </a:prstGeom>
          <a:noFill/>
          <a:ln>
            <a:noFill/>
          </a:ln>
        </p:spPr>
      </p:pic>
      <p:sp>
        <p:nvSpPr>
          <p:cNvPr id="4" name="Prostokąt 3">
            <a:extLst>
              <a:ext uri="{FF2B5EF4-FFF2-40B4-BE49-F238E27FC236}">
                <a16:creationId xmlns:a16="http://schemas.microsoft.com/office/drawing/2014/main" id="{475E17D3-D049-4B40-91CA-E042B476F133}"/>
              </a:ext>
            </a:extLst>
          </p:cNvPr>
          <p:cNvSpPr/>
          <p:nvPr/>
        </p:nvSpPr>
        <p:spPr>
          <a:xfrm>
            <a:off x="663388" y="188115"/>
            <a:ext cx="11116236" cy="923330"/>
          </a:xfrm>
          <a:prstGeom prst="rect">
            <a:avLst/>
          </a:prstGeom>
        </p:spPr>
        <p:txBody>
          <a:bodyPr wrap="square">
            <a:spAutoFit/>
          </a:bodyPr>
          <a:lstStyle/>
          <a:p>
            <a:pPr algn="ctr">
              <a:spcAft>
                <a:spcPts val="0"/>
              </a:spcAft>
            </a:pPr>
            <a:r>
              <a:rPr lang="de-DE" b="1" dirty="0">
                <a:latin typeface="BundesSerif Regular"/>
                <a:ea typeface="Times New Roman" panose="02020603050405020304" pitchFamily="18" charset="0"/>
                <a:cs typeface="Calibri" panose="020F0502020204030204" pitchFamily="34" charset="0"/>
              </a:rPr>
              <a:t>„UPSKILLING - </a:t>
            </a:r>
            <a:r>
              <a:rPr lang="de-DE" b="1" dirty="0" err="1">
                <a:latin typeface="BundesSerif Regular"/>
                <a:ea typeface="Times New Roman" panose="02020603050405020304" pitchFamily="18" charset="0"/>
                <a:cs typeface="Calibri" panose="020F0502020204030204" pitchFamily="34" charset="0"/>
              </a:rPr>
              <a:t>wsparcie</a:t>
            </a:r>
            <a:r>
              <a:rPr lang="de-DE" b="1" dirty="0">
                <a:latin typeface="BundesSerif Regular"/>
                <a:ea typeface="Times New Roman" panose="02020603050405020304" pitchFamily="18" charset="0"/>
                <a:cs typeface="Calibri" panose="020F0502020204030204" pitchFamily="34" charset="0"/>
              </a:rPr>
              <a:t> </a:t>
            </a:r>
            <a:r>
              <a:rPr lang="de-DE" b="1" dirty="0" err="1">
                <a:latin typeface="BundesSerif Regular"/>
                <a:ea typeface="Times New Roman" panose="02020603050405020304" pitchFamily="18" charset="0"/>
                <a:cs typeface="Calibri" panose="020F0502020204030204" pitchFamily="34" charset="0"/>
              </a:rPr>
              <a:t>studentów</a:t>
            </a:r>
            <a:r>
              <a:rPr lang="de-DE" b="1" dirty="0">
                <a:latin typeface="BundesSerif Regular"/>
                <a:ea typeface="Times New Roman" panose="02020603050405020304" pitchFamily="18" charset="0"/>
                <a:cs typeface="Calibri" panose="020F0502020204030204" pitchFamily="34" charset="0"/>
              </a:rPr>
              <a:t> i </a:t>
            </a:r>
            <a:r>
              <a:rPr lang="de-DE" b="1" dirty="0" err="1">
                <a:latin typeface="BundesSerif Regular"/>
                <a:ea typeface="Times New Roman" panose="02020603050405020304" pitchFamily="18" charset="0"/>
                <a:cs typeface="Calibri" panose="020F0502020204030204" pitchFamily="34" charset="0"/>
              </a:rPr>
              <a:t>pracowników</a:t>
            </a:r>
            <a:r>
              <a:rPr lang="de-DE" b="1" dirty="0">
                <a:latin typeface="BundesSerif Regular"/>
                <a:ea typeface="Times New Roman" panose="02020603050405020304" pitchFamily="18" charset="0"/>
                <a:cs typeface="Calibri" panose="020F0502020204030204" pitchFamily="34" charset="0"/>
              </a:rPr>
              <a:t> </a:t>
            </a:r>
            <a:r>
              <a:rPr lang="de-DE" b="1" dirty="0" err="1">
                <a:latin typeface="BundesSerif Regular"/>
                <a:ea typeface="Times New Roman" panose="02020603050405020304" pitchFamily="18" charset="0"/>
                <a:cs typeface="Calibri" panose="020F0502020204030204" pitchFamily="34" charset="0"/>
              </a:rPr>
              <a:t>prowadzących</a:t>
            </a:r>
            <a:r>
              <a:rPr lang="de-DE" b="1" dirty="0">
                <a:latin typeface="BundesSerif Regular"/>
                <a:ea typeface="Times New Roman" panose="02020603050405020304" pitchFamily="18" charset="0"/>
                <a:cs typeface="Calibri" panose="020F0502020204030204" pitchFamily="34" charset="0"/>
              </a:rPr>
              <a:t> </a:t>
            </a:r>
            <a:r>
              <a:rPr lang="de-DE" b="1" dirty="0" err="1">
                <a:latin typeface="BundesSerif Regular"/>
                <a:ea typeface="Times New Roman" panose="02020603050405020304" pitchFamily="18" charset="0"/>
                <a:cs typeface="Calibri" panose="020F0502020204030204" pitchFamily="34" charset="0"/>
              </a:rPr>
              <a:t>kształcenie</a:t>
            </a:r>
            <a:r>
              <a:rPr lang="de-DE" b="1" dirty="0">
                <a:latin typeface="BundesSerif Regular"/>
                <a:ea typeface="Times New Roman" panose="02020603050405020304" pitchFamily="18" charset="0"/>
                <a:cs typeface="Calibri" panose="020F0502020204030204" pitchFamily="34" charset="0"/>
              </a:rPr>
              <a:t> na </a:t>
            </a:r>
            <a:r>
              <a:rPr lang="de-DE" b="1" dirty="0" err="1">
                <a:latin typeface="BundesSerif Regular"/>
                <a:ea typeface="Times New Roman" panose="02020603050405020304" pitchFamily="18" charset="0"/>
                <a:cs typeface="Calibri" panose="020F0502020204030204" pitchFamily="34" charset="0"/>
              </a:rPr>
              <a:t>wybranych</a:t>
            </a:r>
            <a:r>
              <a:rPr lang="de-DE" b="1" dirty="0">
                <a:latin typeface="BundesSerif Regular"/>
                <a:ea typeface="Times New Roman" panose="02020603050405020304" pitchFamily="18" charset="0"/>
                <a:cs typeface="Calibri" panose="020F0502020204030204" pitchFamily="34" charset="0"/>
              </a:rPr>
              <a:t> </a:t>
            </a:r>
            <a:r>
              <a:rPr lang="de-DE" b="1" dirty="0" err="1">
                <a:latin typeface="BundesSerif Regular"/>
                <a:ea typeface="Times New Roman" panose="02020603050405020304" pitchFamily="18" charset="0"/>
                <a:cs typeface="Calibri" panose="020F0502020204030204" pitchFamily="34" charset="0"/>
              </a:rPr>
              <a:t>kierunkach</a:t>
            </a:r>
            <a:r>
              <a:rPr lang="de-DE" b="1" dirty="0">
                <a:latin typeface="BundesSerif Regular"/>
                <a:ea typeface="Times New Roman" panose="02020603050405020304" pitchFamily="18" charset="0"/>
                <a:cs typeface="Calibri" panose="020F0502020204030204" pitchFamily="34" charset="0"/>
              </a:rPr>
              <a:t> </a:t>
            </a:r>
            <a:r>
              <a:rPr lang="de-DE" b="1" dirty="0" err="1">
                <a:latin typeface="BundesSerif Regular"/>
                <a:ea typeface="Times New Roman" panose="02020603050405020304" pitchFamily="18" charset="0"/>
                <a:cs typeface="Calibri" panose="020F0502020204030204" pitchFamily="34" charset="0"/>
              </a:rPr>
              <a:t>studiów</a:t>
            </a:r>
            <a:r>
              <a:rPr lang="de-DE" b="1" dirty="0">
                <a:latin typeface="BundesSerif Regular"/>
                <a:ea typeface="Times New Roman" panose="02020603050405020304" pitchFamily="18" charset="0"/>
                <a:cs typeface="Calibri" panose="020F0502020204030204" pitchFamily="34" charset="0"/>
              </a:rPr>
              <a:t> w </a:t>
            </a:r>
            <a:r>
              <a:rPr lang="de-DE" b="1" dirty="0" err="1">
                <a:latin typeface="BundesSerif Regular"/>
                <a:ea typeface="Times New Roman" panose="02020603050405020304" pitchFamily="18" charset="0"/>
                <a:cs typeface="Calibri" panose="020F0502020204030204" pitchFamily="34" charset="0"/>
              </a:rPr>
              <a:t>Międzynarodowej</a:t>
            </a:r>
            <a:r>
              <a:rPr lang="de-DE" b="1" dirty="0">
                <a:latin typeface="BundesSerif Regular"/>
                <a:ea typeface="Times New Roman" panose="02020603050405020304" pitchFamily="18" charset="0"/>
                <a:cs typeface="Calibri" panose="020F0502020204030204" pitchFamily="34" charset="0"/>
              </a:rPr>
              <a:t> </a:t>
            </a:r>
            <a:r>
              <a:rPr lang="de-DE" b="1" dirty="0" err="1">
                <a:latin typeface="BundesSerif Regular"/>
                <a:ea typeface="Times New Roman" panose="02020603050405020304" pitchFamily="18" charset="0"/>
                <a:cs typeface="Calibri" panose="020F0502020204030204" pitchFamily="34" charset="0"/>
              </a:rPr>
              <a:t>Akademii</a:t>
            </a:r>
            <a:r>
              <a:rPr lang="de-DE" b="1" dirty="0">
                <a:latin typeface="BundesSerif Regular"/>
                <a:ea typeface="Times New Roman" panose="02020603050405020304" pitchFamily="18" charset="0"/>
                <a:cs typeface="Calibri" panose="020F0502020204030204" pitchFamily="34" charset="0"/>
              </a:rPr>
              <a:t> </a:t>
            </a:r>
            <a:r>
              <a:rPr lang="de-DE" b="1" dirty="0" err="1">
                <a:latin typeface="BundesSerif Regular"/>
                <a:ea typeface="Times New Roman" panose="02020603050405020304" pitchFamily="18" charset="0"/>
                <a:cs typeface="Calibri" panose="020F0502020204030204" pitchFamily="34" charset="0"/>
              </a:rPr>
              <a:t>Nauk</a:t>
            </a:r>
            <a:r>
              <a:rPr lang="de-DE" b="1" dirty="0">
                <a:latin typeface="BundesSerif Regular"/>
                <a:ea typeface="Times New Roman" panose="02020603050405020304" pitchFamily="18" charset="0"/>
                <a:cs typeface="Calibri" panose="020F0502020204030204" pitchFamily="34" charset="0"/>
              </a:rPr>
              <a:t> </a:t>
            </a:r>
            <a:r>
              <a:rPr lang="de-DE" b="1" dirty="0" err="1">
                <a:latin typeface="BundesSerif Regular"/>
                <a:ea typeface="Times New Roman" panose="02020603050405020304" pitchFamily="18" charset="0"/>
                <a:cs typeface="Calibri" panose="020F0502020204030204" pitchFamily="34" charset="0"/>
              </a:rPr>
              <a:t>Stosowanych</a:t>
            </a:r>
            <a:r>
              <a:rPr lang="de-DE" b="1" dirty="0">
                <a:latin typeface="BundesSerif Regular"/>
                <a:ea typeface="Times New Roman" panose="02020603050405020304" pitchFamily="18" charset="0"/>
                <a:cs typeface="Calibri" panose="020F0502020204030204" pitchFamily="34" charset="0"/>
              </a:rPr>
              <a:t> w </a:t>
            </a:r>
            <a:r>
              <a:rPr lang="de-DE" b="1" dirty="0" err="1">
                <a:latin typeface="BundesSerif Regular"/>
                <a:ea typeface="Times New Roman" panose="02020603050405020304" pitchFamily="18" charset="0"/>
                <a:cs typeface="Calibri" panose="020F0502020204030204" pitchFamily="34" charset="0"/>
              </a:rPr>
              <a:t>Łomży</a:t>
            </a:r>
            <a:r>
              <a:rPr lang="de-DE" b="1" dirty="0">
                <a:latin typeface="BundesSerif Regular"/>
                <a:ea typeface="Times New Roman" panose="02020603050405020304" pitchFamily="18" charset="0"/>
                <a:cs typeface="Calibri" panose="020F0502020204030204" pitchFamily="34" charset="0"/>
              </a:rPr>
              <a:t>”  </a:t>
            </a:r>
            <a:endParaRPr lang="pl-PL" b="1" dirty="0">
              <a:latin typeface="BundesSerif Regular"/>
              <a:ea typeface="Times New Roman" panose="02020603050405020304" pitchFamily="18" charset="0"/>
              <a:cs typeface="Times New Roman" panose="02020603050405020304" pitchFamily="18" charset="0"/>
            </a:endParaRPr>
          </a:p>
          <a:p>
            <a:pPr algn="ctr">
              <a:spcAft>
                <a:spcPts val="0"/>
              </a:spcAft>
            </a:pPr>
            <a:r>
              <a:rPr lang="de-DE" b="1" dirty="0">
                <a:latin typeface="BundesSerif Regular"/>
                <a:ea typeface="Times New Roman" panose="02020603050405020304" pitchFamily="18" charset="0"/>
                <a:cs typeface="Calibri" panose="020F0502020204030204" pitchFamily="34" charset="0"/>
              </a:rPr>
              <a:t>Nr.  FERS.01.05-IP.08-0278/23 </a:t>
            </a:r>
            <a:endParaRPr lang="pl-PL" b="1" dirty="0">
              <a:latin typeface="BundesSerif Regular"/>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4296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11C0DEA7-E0F3-4837-B44C-0CAB9DE3ED0D}"/>
              </a:ext>
            </a:extLst>
          </p:cNvPr>
          <p:cNvSpPr/>
          <p:nvPr/>
        </p:nvSpPr>
        <p:spPr>
          <a:xfrm>
            <a:off x="5074246" y="294100"/>
            <a:ext cx="2043508" cy="369332"/>
          </a:xfrm>
          <a:prstGeom prst="rect">
            <a:avLst/>
          </a:prstGeom>
        </p:spPr>
        <p:txBody>
          <a:bodyPr wrap="none">
            <a:spAutoFit/>
          </a:bodyPr>
          <a:lstStyle/>
          <a:p>
            <a:r>
              <a:rPr lang="pl-PL" dirty="0"/>
              <a:t>BIOINSEKTYCYDY</a:t>
            </a:r>
          </a:p>
        </p:txBody>
      </p:sp>
      <p:sp>
        <p:nvSpPr>
          <p:cNvPr id="3" name="Prostokąt 2">
            <a:extLst>
              <a:ext uri="{FF2B5EF4-FFF2-40B4-BE49-F238E27FC236}">
                <a16:creationId xmlns:a16="http://schemas.microsoft.com/office/drawing/2014/main" id="{3AC21339-584D-4CAD-A4BE-CEB379081EB7}"/>
              </a:ext>
            </a:extLst>
          </p:cNvPr>
          <p:cNvSpPr/>
          <p:nvPr/>
        </p:nvSpPr>
        <p:spPr>
          <a:xfrm>
            <a:off x="785003" y="1439550"/>
            <a:ext cx="10412083" cy="3970318"/>
          </a:xfrm>
          <a:prstGeom prst="rect">
            <a:avLst/>
          </a:prstGeom>
        </p:spPr>
        <p:txBody>
          <a:bodyPr wrap="square">
            <a:spAutoFit/>
          </a:bodyPr>
          <a:lstStyle/>
          <a:p>
            <a:r>
              <a:rPr lang="pl-PL" dirty="0"/>
              <a:t>Do </a:t>
            </a:r>
            <a:r>
              <a:rPr lang="pl-PL" dirty="0" err="1"/>
              <a:t>bioinsektycydów</a:t>
            </a:r>
            <a:r>
              <a:rPr lang="pl-PL" dirty="0"/>
              <a:t> zalicza się środki ochrony roślin przeznaczone do zwalczania szkodników żerujących na uprawach rolniczych. Zawierają one substancje </a:t>
            </a:r>
            <a:r>
              <a:rPr lang="pl-PL" dirty="0" err="1"/>
              <a:t>entomopatogenne</a:t>
            </a:r>
            <a:r>
              <a:rPr lang="pl-PL" dirty="0"/>
              <a:t> lub mikroorganizmy. Można w tym miejscu wyszczególnić różne grupy biopreparatów (tab. 1). Główne kryterium podziału wynika z rodzaju substancji biobójczej lub rodzaju organizmu, który środek zawiera. Tym samym wyróżnia się </a:t>
            </a:r>
            <a:r>
              <a:rPr lang="pl-PL" dirty="0" err="1"/>
              <a:t>bioinsektycydy</a:t>
            </a:r>
            <a:r>
              <a:rPr lang="pl-PL" dirty="0"/>
              <a:t> na bazie bakterii, wirusów, nicieni czy grzybów.</a:t>
            </a:r>
          </a:p>
          <a:p>
            <a:endParaRPr lang="pl-PL" dirty="0"/>
          </a:p>
          <a:p>
            <a:r>
              <a:rPr lang="pl-PL" dirty="0"/>
              <a:t>Wiele preparatów jest opartych o bakterie </a:t>
            </a:r>
            <a:r>
              <a:rPr lang="pl-PL" dirty="0" err="1"/>
              <a:t>Bacillus</a:t>
            </a:r>
            <a:r>
              <a:rPr lang="pl-PL" dirty="0"/>
              <a:t> </a:t>
            </a:r>
            <a:r>
              <a:rPr lang="pl-PL" dirty="0" err="1"/>
              <a:t>thuringiensis</a:t>
            </a:r>
            <a:r>
              <a:rPr lang="pl-PL" dirty="0"/>
              <a:t>. Wysoka skuteczność tego mikroorganizmu wynika z mechanizmu jego działania. Zaraz po rozpoczęciu żerowania przez szkodnika na roślinie chronionej, do jego układu pokarmowego dostaje się krystaliczna toksyna, która rozłożona w przewodzie pokarmowym blokuje go, co zatrzymuje żer owada [Malinowski 2000]. Po niedługim czasie szkodnik umiera, a od jego pozostałości zarazić mogą się następne osobniki, czego efektem jest masowe wymieranie organizmów żerujących na roślinie chronionej [Tomalak i Sosnowska 2008]. Szybkie i selektywne działanie jest kluczowym czynnikiem pozwalającym na szerokie wykorzystanie preparatów na bazie tego mikroorganizmu na szerszą skalę jako alternatywa dla konwencjonalnych pestycydów.</a:t>
            </a:r>
          </a:p>
        </p:txBody>
      </p:sp>
    </p:spTree>
    <p:extLst>
      <p:ext uri="{BB962C8B-B14F-4D97-AF65-F5344CB8AC3E}">
        <p14:creationId xmlns:p14="http://schemas.microsoft.com/office/powerpoint/2010/main" val="31397738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0064318B-81BC-44A8-BF0B-71439BC88586}"/>
              </a:ext>
            </a:extLst>
          </p:cNvPr>
          <p:cNvSpPr/>
          <p:nvPr/>
        </p:nvSpPr>
        <p:spPr>
          <a:xfrm>
            <a:off x="724619" y="1305342"/>
            <a:ext cx="9842739" cy="2585323"/>
          </a:xfrm>
          <a:prstGeom prst="rect">
            <a:avLst/>
          </a:prstGeom>
        </p:spPr>
        <p:txBody>
          <a:bodyPr wrap="square">
            <a:spAutoFit/>
          </a:bodyPr>
          <a:lstStyle/>
          <a:p>
            <a:r>
              <a:rPr lang="pl-PL" dirty="0"/>
              <a:t>Jako </a:t>
            </a:r>
            <a:r>
              <a:rPr lang="pl-PL" dirty="0" err="1"/>
              <a:t>bioinsektycydy</a:t>
            </a:r>
            <a:r>
              <a:rPr lang="pl-PL" dirty="0"/>
              <a:t> wykorzystuje się również wirusy chorobotwórcze. Należą do nich wirusy </a:t>
            </a:r>
            <a:r>
              <a:rPr lang="pl-PL" dirty="0" err="1"/>
              <a:t>poliedrozy</a:t>
            </a:r>
            <a:r>
              <a:rPr lang="pl-PL" dirty="0"/>
              <a:t> jądrowej (NPV) oraz wirusy granulozy (GV). Mechanizm działania wirusów jest do siebie zbliżony. Drogą infekcji jest przewód pokarmowy, po spożyciu rozpoczyna się replikacja wirusa w ciele owada. Wirus po dostaniu się do organizmu szkodnika powoduje rozpuszczanie się nabłonka, co prowadzi do śmierci w przeciągu kilku dni [</a:t>
            </a:r>
            <a:r>
              <a:rPr lang="pl-PL" dirty="0" err="1"/>
              <a:t>Biocont</a:t>
            </a:r>
            <a:r>
              <a:rPr lang="pl-PL" dirty="0"/>
              <a:t> 2021]. Wykryto 3 typy infekcji do których należą: infekcja </a:t>
            </a:r>
            <a:r>
              <a:rPr lang="pl-PL" dirty="0" err="1"/>
              <a:t>hypodermy</a:t>
            </a:r>
            <a:r>
              <a:rPr lang="pl-PL" dirty="0"/>
              <a:t> i tkanek, infekcja tkanek z wyłączeniem </a:t>
            </a:r>
            <a:r>
              <a:rPr lang="pl-PL" dirty="0" err="1"/>
              <a:t>hypodermy</a:t>
            </a:r>
            <a:r>
              <a:rPr lang="pl-PL" dirty="0"/>
              <a:t> oraz infekcja nabłonka jelita środkowego. Wirus GV w większości odnotowanych przypadków atakuje ciało tłuszczowe insekta. Mankamentem środków na bazie wirusów jest jednak ich tempo działania, zaprzestanie żerowania i śmierć następuje bowiem w ciągu 3 do 5 dni [Tomalak i Sosnowska 2008].</a:t>
            </a:r>
          </a:p>
        </p:txBody>
      </p:sp>
    </p:spTree>
    <p:extLst>
      <p:ext uri="{BB962C8B-B14F-4D97-AF65-F5344CB8AC3E}">
        <p14:creationId xmlns:p14="http://schemas.microsoft.com/office/powerpoint/2010/main" val="35400878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981A2A8E-49C7-4F14-A230-4EF7681E1922}"/>
              </a:ext>
            </a:extLst>
          </p:cNvPr>
          <p:cNvSpPr/>
          <p:nvPr/>
        </p:nvSpPr>
        <p:spPr>
          <a:xfrm>
            <a:off x="905774" y="1067184"/>
            <a:ext cx="10610490" cy="3970318"/>
          </a:xfrm>
          <a:prstGeom prst="rect">
            <a:avLst/>
          </a:prstGeom>
        </p:spPr>
        <p:txBody>
          <a:bodyPr wrap="square">
            <a:spAutoFit/>
          </a:bodyPr>
          <a:lstStyle/>
          <a:p>
            <a:r>
              <a:rPr lang="pl-PL" dirty="0"/>
              <a:t>Kolejnym typem </a:t>
            </a:r>
            <a:r>
              <a:rPr lang="pl-PL" dirty="0" err="1"/>
              <a:t>bioinsektycydów</a:t>
            </a:r>
            <a:r>
              <a:rPr lang="pl-PL" dirty="0"/>
              <a:t> są środki oparte na biobójczym działaniu organizmów grzybowych. Do najczęściej wykorzystywanych w ochronie roślin grzybów należą </a:t>
            </a:r>
            <a:r>
              <a:rPr lang="pl-PL" dirty="0" err="1"/>
              <a:t>Beauveria</a:t>
            </a:r>
            <a:r>
              <a:rPr lang="pl-PL" dirty="0"/>
              <a:t> </a:t>
            </a:r>
            <a:r>
              <a:rPr lang="pl-PL" dirty="0" err="1"/>
              <a:t>bassiana</a:t>
            </a:r>
            <a:r>
              <a:rPr lang="pl-PL" dirty="0"/>
              <a:t>, </a:t>
            </a:r>
            <a:r>
              <a:rPr lang="pl-PL" dirty="0" err="1"/>
              <a:t>Paecilomyces</a:t>
            </a:r>
            <a:r>
              <a:rPr lang="pl-PL" dirty="0"/>
              <a:t> </a:t>
            </a:r>
            <a:r>
              <a:rPr lang="pl-PL" dirty="0" err="1"/>
              <a:t>lilacinus</a:t>
            </a:r>
            <a:r>
              <a:rPr lang="pl-PL" dirty="0"/>
              <a:t> czy </a:t>
            </a:r>
            <a:r>
              <a:rPr lang="pl-PL" dirty="0" err="1"/>
              <a:t>Lecanicillium</a:t>
            </a:r>
            <a:r>
              <a:rPr lang="pl-PL" dirty="0"/>
              <a:t> </a:t>
            </a:r>
            <a:r>
              <a:rPr lang="pl-PL" dirty="0" err="1"/>
              <a:t>muscarium</a:t>
            </a:r>
            <a:r>
              <a:rPr lang="pl-PL" dirty="0"/>
              <a:t> (ex </a:t>
            </a:r>
            <a:r>
              <a:rPr lang="pl-PL" dirty="0" err="1"/>
              <a:t>Verticillium</a:t>
            </a:r>
            <a:r>
              <a:rPr lang="pl-PL" dirty="0"/>
              <a:t> </a:t>
            </a:r>
            <a:r>
              <a:rPr lang="pl-PL" dirty="0" err="1"/>
              <a:t>lecanii</a:t>
            </a:r>
            <a:r>
              <a:rPr lang="pl-PL" dirty="0"/>
              <a:t>) [Ciesielska i in. 2011]. Mechanizm działania tych preparatów sprowadza się do zainfekowania szkodnika i pasożytowania na nim. Grzyby rozwijają się w organizmie owada, co pozwala na ich dalsze rozmnażanie się i infekcje innych osobników. Wśród poszczególnych grzybów zaobserwowano różnice w oddziaływaniu mechanizmu letalnego na organizm gospodarza. </a:t>
            </a:r>
            <a:r>
              <a:rPr lang="pl-PL" dirty="0" err="1"/>
              <a:t>Lecanicillium</a:t>
            </a:r>
            <a:r>
              <a:rPr lang="pl-PL" dirty="0"/>
              <a:t> </a:t>
            </a:r>
            <a:r>
              <a:rPr lang="pl-PL" dirty="0" err="1"/>
              <a:t>muscarium</a:t>
            </a:r>
            <a:r>
              <a:rPr lang="pl-PL" dirty="0"/>
              <a:t> po kontakcie z owadem rozpoczyna wzrost, a przenikające ciało owada strzępki grzybni niszczą jego tkanki. Grzyb wytwarza zarodniki poza ciałem żywiciela co pozwala infekować kolejne osobniki [</a:t>
            </a:r>
            <a:r>
              <a:rPr lang="pl-PL" dirty="0" err="1"/>
              <a:t>Koppert</a:t>
            </a:r>
            <a:r>
              <a:rPr lang="pl-PL" dirty="0"/>
              <a:t> 2021]. W przypadku </a:t>
            </a:r>
            <a:r>
              <a:rPr lang="pl-PL" dirty="0" err="1"/>
              <a:t>Metarhizium</a:t>
            </a:r>
            <a:r>
              <a:rPr lang="pl-PL" dirty="0"/>
              <a:t> </a:t>
            </a:r>
            <a:r>
              <a:rPr lang="pl-PL" dirty="0" err="1"/>
              <a:t>anisopliae</a:t>
            </a:r>
            <a:r>
              <a:rPr lang="pl-PL" dirty="0"/>
              <a:t> tuż po kontakcie z insektem grzyb rozpoczyna rozwój, a po penetracji </a:t>
            </a:r>
            <a:r>
              <a:rPr lang="pl-PL" dirty="0" err="1"/>
              <a:t>egzoszkieletu</a:t>
            </a:r>
            <a:r>
              <a:rPr lang="pl-PL" dirty="0"/>
              <a:t> następuje gwałtowny wzrost powodujący śmierć owada. Transmisja grzyba zachodzi w wyniku kontaktu z innym osobnikiem [U.S. </a:t>
            </a:r>
            <a:r>
              <a:rPr lang="pl-PL" dirty="0" err="1"/>
              <a:t>Environmental</a:t>
            </a:r>
            <a:r>
              <a:rPr lang="pl-PL" dirty="0"/>
              <a:t> </a:t>
            </a:r>
            <a:r>
              <a:rPr lang="pl-PL" dirty="0" err="1"/>
              <a:t>Protection</a:t>
            </a:r>
            <a:r>
              <a:rPr lang="pl-PL" dirty="0"/>
              <a:t> </a:t>
            </a:r>
            <a:r>
              <a:rPr lang="pl-PL" dirty="0" err="1"/>
              <a:t>Agency</a:t>
            </a:r>
            <a:r>
              <a:rPr lang="pl-PL" dirty="0"/>
              <a:t> 2000]. Jako </a:t>
            </a:r>
            <a:r>
              <a:rPr lang="pl-PL" dirty="0" err="1"/>
              <a:t>bioinsektycyd</a:t>
            </a:r>
            <a:r>
              <a:rPr lang="pl-PL" dirty="0"/>
              <a:t> wykorzystywana jest również substancja </a:t>
            </a:r>
            <a:r>
              <a:rPr lang="pl-PL" dirty="0" err="1"/>
              <a:t>spinosad</a:t>
            </a:r>
            <a:r>
              <a:rPr lang="pl-PL" dirty="0"/>
              <a:t> wytwarzana przez mikroorganizmy. Substancja ta jest produktem fermentacji bakterii </a:t>
            </a:r>
            <a:r>
              <a:rPr lang="pl-PL" dirty="0" err="1"/>
              <a:t>Saccharopolyspora</a:t>
            </a:r>
            <a:r>
              <a:rPr lang="pl-PL" dirty="0"/>
              <a:t> </a:t>
            </a:r>
            <a:r>
              <a:rPr lang="pl-PL" dirty="0" err="1"/>
              <a:t>spinosa</a:t>
            </a:r>
            <a:r>
              <a:rPr lang="pl-PL" dirty="0"/>
              <a:t>. Działanie </a:t>
            </a:r>
            <a:r>
              <a:rPr lang="pl-PL" dirty="0" err="1"/>
              <a:t>spinosadu</a:t>
            </a:r>
            <a:r>
              <a:rPr lang="pl-PL" dirty="0"/>
              <a:t> polega na oddziaływaniu na komórki nerwowe owadów, co prowadzi do ich paraliżu, konsekwencją czego jest ich śmierć [</a:t>
            </a:r>
            <a:r>
              <a:rPr lang="pl-PL" dirty="0" err="1"/>
              <a:t>Tello</a:t>
            </a:r>
            <a:r>
              <a:rPr lang="pl-PL" dirty="0"/>
              <a:t> i in. 2013].</a:t>
            </a:r>
          </a:p>
        </p:txBody>
      </p:sp>
    </p:spTree>
    <p:extLst>
      <p:ext uri="{BB962C8B-B14F-4D97-AF65-F5344CB8AC3E}">
        <p14:creationId xmlns:p14="http://schemas.microsoft.com/office/powerpoint/2010/main" val="33517287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62FB5DC6-044E-496F-BBEE-5AE52CDECDE3}"/>
              </a:ext>
            </a:extLst>
          </p:cNvPr>
          <p:cNvSpPr/>
          <p:nvPr/>
        </p:nvSpPr>
        <p:spPr>
          <a:xfrm>
            <a:off x="782725" y="181957"/>
            <a:ext cx="4553554" cy="369332"/>
          </a:xfrm>
          <a:prstGeom prst="rect">
            <a:avLst/>
          </a:prstGeom>
        </p:spPr>
        <p:txBody>
          <a:bodyPr wrap="none">
            <a:spAutoFit/>
          </a:bodyPr>
          <a:lstStyle/>
          <a:p>
            <a:r>
              <a:rPr lang="pl-PL" dirty="0"/>
              <a:t>Tabela 1. Biologiczne preparaty insektycydowe </a:t>
            </a:r>
          </a:p>
        </p:txBody>
      </p:sp>
      <p:graphicFrame>
        <p:nvGraphicFramePr>
          <p:cNvPr id="3" name="Tabela 2">
            <a:extLst>
              <a:ext uri="{FF2B5EF4-FFF2-40B4-BE49-F238E27FC236}">
                <a16:creationId xmlns:a16="http://schemas.microsoft.com/office/drawing/2014/main" id="{5855A5E7-E25B-4111-BE60-02FC234D3649}"/>
              </a:ext>
            </a:extLst>
          </p:cNvPr>
          <p:cNvGraphicFramePr>
            <a:graphicFrameLocks noGrp="1"/>
          </p:cNvGraphicFramePr>
          <p:nvPr>
            <p:extLst>
              <p:ext uri="{D42A27DB-BD31-4B8C-83A1-F6EECF244321}">
                <p14:modId xmlns:p14="http://schemas.microsoft.com/office/powerpoint/2010/main" val="2266881202"/>
              </p:ext>
            </p:extLst>
          </p:nvPr>
        </p:nvGraphicFramePr>
        <p:xfrm>
          <a:off x="3089993" y="842932"/>
          <a:ext cx="5777961" cy="4753199"/>
        </p:xfrm>
        <a:graphic>
          <a:graphicData uri="http://schemas.openxmlformats.org/drawingml/2006/table">
            <a:tbl>
              <a:tblPr firstRow="1" bandRow="1">
                <a:tableStyleId>{2D5ABB26-0587-4C30-8999-92F81FD0307C}</a:tableStyleId>
              </a:tblPr>
              <a:tblGrid>
                <a:gridCol w="2609132">
                  <a:extLst>
                    <a:ext uri="{9D8B030D-6E8A-4147-A177-3AD203B41FA5}">
                      <a16:colId xmlns:a16="http://schemas.microsoft.com/office/drawing/2014/main" val="4279423268"/>
                    </a:ext>
                  </a:extLst>
                </a:gridCol>
                <a:gridCol w="3168829">
                  <a:extLst>
                    <a:ext uri="{9D8B030D-6E8A-4147-A177-3AD203B41FA5}">
                      <a16:colId xmlns:a16="http://schemas.microsoft.com/office/drawing/2014/main" val="2712193324"/>
                    </a:ext>
                  </a:extLst>
                </a:gridCol>
              </a:tblGrid>
              <a:tr h="208714">
                <a:tc gridSpan="2">
                  <a:txBody>
                    <a:bodyPr/>
                    <a:lstStyle/>
                    <a:p>
                      <a:pPr algn="ctr">
                        <a:lnSpc>
                          <a:spcPct val="100000"/>
                        </a:lnSpc>
                        <a:spcBef>
                          <a:spcPts val="35"/>
                        </a:spcBef>
                      </a:pPr>
                      <a:r>
                        <a:rPr sz="1200" b="1" spc="-10" dirty="0">
                          <a:solidFill>
                            <a:srgbClr val="231F20"/>
                          </a:solidFill>
                          <a:latin typeface="Times New Roman"/>
                          <a:cs typeface="Times New Roman"/>
                        </a:rPr>
                        <a:t>Bioinsektycydy/Bioinsecticides</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hMerge="1">
                  <a:txBody>
                    <a:bodyPr/>
                    <a:lstStyle/>
                    <a:p>
                      <a:endParaRPr/>
                    </a:p>
                  </a:txBody>
                  <a:tcPr marL="0" marR="0" marT="0" marB="0"/>
                </a:tc>
                <a:extLst>
                  <a:ext uri="{0D108BD9-81ED-4DB2-BD59-A6C34878D82A}">
                    <a16:rowId xmlns:a16="http://schemas.microsoft.com/office/drawing/2014/main" val="1650862056"/>
                  </a:ext>
                </a:extLst>
              </a:tr>
              <a:tr h="208714">
                <a:tc gridSpan="2">
                  <a:txBody>
                    <a:bodyPr/>
                    <a:lstStyle/>
                    <a:p>
                      <a:pPr marL="321945">
                        <a:lnSpc>
                          <a:spcPct val="100000"/>
                        </a:lnSpc>
                        <a:spcBef>
                          <a:spcPts val="35"/>
                        </a:spcBef>
                      </a:pPr>
                      <a:r>
                        <a:rPr sz="1200" b="1" spc="-30" dirty="0">
                          <a:solidFill>
                            <a:srgbClr val="231F20"/>
                          </a:solidFill>
                          <a:latin typeface="Times New Roman"/>
                          <a:cs typeface="Times New Roman"/>
                        </a:rPr>
                        <a:t>Preparaty</a:t>
                      </a:r>
                      <a:r>
                        <a:rPr sz="1200" b="1" spc="-10" dirty="0">
                          <a:solidFill>
                            <a:srgbClr val="231F20"/>
                          </a:solidFill>
                          <a:latin typeface="Times New Roman"/>
                          <a:cs typeface="Times New Roman"/>
                        </a:rPr>
                        <a:t> bioinsektycydowe na bazie bakterii/Bioinsecticide products based </a:t>
                      </a:r>
                      <a:r>
                        <a:rPr sz="1200" b="1" dirty="0">
                          <a:solidFill>
                            <a:srgbClr val="231F20"/>
                          </a:solidFill>
                          <a:latin typeface="Times New Roman"/>
                          <a:cs typeface="Times New Roman"/>
                        </a:rPr>
                        <a:t>on</a:t>
                      </a:r>
                      <a:r>
                        <a:rPr sz="1200" b="1" spc="-10" dirty="0">
                          <a:solidFill>
                            <a:srgbClr val="231F20"/>
                          </a:solidFill>
                          <a:latin typeface="Times New Roman"/>
                          <a:cs typeface="Times New Roman"/>
                        </a:rPr>
                        <a:t> bacteria</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hMerge="1">
                  <a:txBody>
                    <a:bodyPr/>
                    <a:lstStyle/>
                    <a:p>
                      <a:endParaRPr/>
                    </a:p>
                  </a:txBody>
                  <a:tcPr marL="0" marR="0" marT="0" marB="0"/>
                </a:tc>
                <a:extLst>
                  <a:ext uri="{0D108BD9-81ED-4DB2-BD59-A6C34878D82A}">
                    <a16:rowId xmlns:a16="http://schemas.microsoft.com/office/drawing/2014/main" val="3610119733"/>
                  </a:ext>
                </a:extLst>
              </a:tr>
              <a:tr h="208714">
                <a:tc>
                  <a:txBody>
                    <a:bodyPr/>
                    <a:lstStyle/>
                    <a:p>
                      <a:pPr algn="ctr">
                        <a:lnSpc>
                          <a:spcPct val="100000"/>
                        </a:lnSpc>
                        <a:spcBef>
                          <a:spcPts val="35"/>
                        </a:spcBef>
                      </a:pPr>
                      <a:r>
                        <a:rPr sz="1200" b="1" spc="-10" dirty="0">
                          <a:solidFill>
                            <a:srgbClr val="231F20"/>
                          </a:solidFill>
                          <a:latin typeface="Times New Roman"/>
                          <a:cs typeface="Times New Roman"/>
                        </a:rPr>
                        <a:t>Środek/Preparation</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algn="ctr">
                        <a:lnSpc>
                          <a:spcPct val="100000"/>
                        </a:lnSpc>
                        <a:spcBef>
                          <a:spcPts val="35"/>
                        </a:spcBef>
                      </a:pPr>
                      <a:r>
                        <a:rPr sz="1200" b="1" spc="-20" dirty="0">
                          <a:solidFill>
                            <a:srgbClr val="231F20"/>
                          </a:solidFill>
                          <a:latin typeface="Times New Roman"/>
                          <a:cs typeface="Times New Roman"/>
                        </a:rPr>
                        <a:t>Szczep,</a:t>
                      </a:r>
                      <a:r>
                        <a:rPr sz="1200" b="1" dirty="0">
                          <a:solidFill>
                            <a:srgbClr val="231F20"/>
                          </a:solidFill>
                          <a:latin typeface="Times New Roman"/>
                          <a:cs typeface="Times New Roman"/>
                        </a:rPr>
                        <a:t> </a:t>
                      </a:r>
                      <a:r>
                        <a:rPr sz="1200" b="1" i="1" spc="-10" dirty="0">
                          <a:solidFill>
                            <a:srgbClr val="231F20"/>
                          </a:solidFill>
                          <a:latin typeface="Times New Roman"/>
                          <a:cs typeface="Times New Roman"/>
                        </a:rPr>
                        <a:t>B.</a:t>
                      </a:r>
                      <a:r>
                        <a:rPr sz="1200" b="1" i="1" spc="5" dirty="0">
                          <a:solidFill>
                            <a:srgbClr val="231F20"/>
                          </a:solidFill>
                          <a:latin typeface="Times New Roman"/>
                          <a:cs typeface="Times New Roman"/>
                        </a:rPr>
                        <a:t> </a:t>
                      </a:r>
                      <a:r>
                        <a:rPr sz="1200" b="1" i="1" spc="-20" dirty="0">
                          <a:solidFill>
                            <a:srgbClr val="231F20"/>
                          </a:solidFill>
                          <a:latin typeface="Times New Roman"/>
                          <a:cs typeface="Times New Roman"/>
                        </a:rPr>
                        <a:t>thurigiensis/</a:t>
                      </a:r>
                      <a:r>
                        <a:rPr sz="1200" b="1" spc="-20" dirty="0">
                          <a:solidFill>
                            <a:srgbClr val="231F20"/>
                          </a:solidFill>
                          <a:latin typeface="Times New Roman"/>
                          <a:cs typeface="Times New Roman"/>
                        </a:rPr>
                        <a:t>The</a:t>
                      </a:r>
                      <a:r>
                        <a:rPr sz="1200" b="1" dirty="0">
                          <a:solidFill>
                            <a:srgbClr val="231F20"/>
                          </a:solidFill>
                          <a:latin typeface="Times New Roman"/>
                          <a:cs typeface="Times New Roman"/>
                        </a:rPr>
                        <a:t> </a:t>
                      </a:r>
                      <a:r>
                        <a:rPr sz="1200" b="1" spc="-10" dirty="0">
                          <a:solidFill>
                            <a:srgbClr val="231F20"/>
                          </a:solidFill>
                          <a:latin typeface="Times New Roman"/>
                          <a:cs typeface="Times New Roman"/>
                        </a:rPr>
                        <a:t>strain,</a:t>
                      </a:r>
                      <a:r>
                        <a:rPr sz="1200" b="1" spc="5" dirty="0">
                          <a:solidFill>
                            <a:srgbClr val="231F20"/>
                          </a:solidFill>
                          <a:latin typeface="Times New Roman"/>
                          <a:cs typeface="Times New Roman"/>
                        </a:rPr>
                        <a:t> </a:t>
                      </a:r>
                      <a:r>
                        <a:rPr sz="1200" b="1" i="1" spc="-10" dirty="0">
                          <a:solidFill>
                            <a:srgbClr val="231F20"/>
                          </a:solidFill>
                          <a:latin typeface="Times New Roman"/>
                          <a:cs typeface="Times New Roman"/>
                        </a:rPr>
                        <a:t>B.</a:t>
                      </a:r>
                      <a:r>
                        <a:rPr sz="1200" b="1" i="1" dirty="0">
                          <a:solidFill>
                            <a:srgbClr val="231F20"/>
                          </a:solidFill>
                          <a:latin typeface="Times New Roman"/>
                          <a:cs typeface="Times New Roman"/>
                        </a:rPr>
                        <a:t> </a:t>
                      </a:r>
                      <a:r>
                        <a:rPr sz="1200" b="1" i="1" spc="-10" dirty="0">
                          <a:solidFill>
                            <a:srgbClr val="231F20"/>
                          </a:solidFill>
                          <a:latin typeface="Times New Roman"/>
                          <a:cs typeface="Times New Roman"/>
                        </a:rPr>
                        <a:t>thuringiensis</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2657758071"/>
                  </a:ext>
                </a:extLst>
              </a:tr>
              <a:tr h="208714">
                <a:tc>
                  <a:txBody>
                    <a:bodyPr/>
                    <a:lstStyle/>
                    <a:p>
                      <a:pPr algn="ctr">
                        <a:lnSpc>
                          <a:spcPct val="100000"/>
                        </a:lnSpc>
                        <a:spcBef>
                          <a:spcPts val="35"/>
                        </a:spcBef>
                      </a:pPr>
                      <a:r>
                        <a:rPr sz="1200" spc="-20" dirty="0">
                          <a:solidFill>
                            <a:srgbClr val="231F20"/>
                          </a:solidFill>
                          <a:latin typeface="Times New Roman"/>
                          <a:cs typeface="Times New Roman"/>
                        </a:rPr>
                        <a:t>Biobit,</a:t>
                      </a:r>
                      <a:r>
                        <a:rPr sz="1200" spc="-25" dirty="0">
                          <a:solidFill>
                            <a:srgbClr val="231F20"/>
                          </a:solidFill>
                          <a:latin typeface="Times New Roman"/>
                          <a:cs typeface="Times New Roman"/>
                        </a:rPr>
                        <a:t> </a:t>
                      </a:r>
                      <a:r>
                        <a:rPr sz="1200" spc="-10" dirty="0">
                          <a:solidFill>
                            <a:srgbClr val="231F20"/>
                          </a:solidFill>
                          <a:latin typeface="Times New Roman"/>
                          <a:cs typeface="Times New Roman"/>
                        </a:rPr>
                        <a:t>Dipel,</a:t>
                      </a:r>
                      <a:r>
                        <a:rPr sz="1200" spc="-20" dirty="0">
                          <a:solidFill>
                            <a:srgbClr val="231F20"/>
                          </a:solidFill>
                          <a:latin typeface="Times New Roman"/>
                          <a:cs typeface="Times New Roman"/>
                        </a:rPr>
                        <a:t> </a:t>
                      </a:r>
                      <a:r>
                        <a:rPr sz="1200" spc="-10" dirty="0">
                          <a:solidFill>
                            <a:srgbClr val="231F20"/>
                          </a:solidFill>
                          <a:latin typeface="Times New Roman"/>
                          <a:cs typeface="Times New Roman"/>
                        </a:rPr>
                        <a:t>Foray</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rowSpan="10">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spcBef>
                          <a:spcPts val="355"/>
                        </a:spcBef>
                      </a:pPr>
                      <a:endParaRPr sz="1200" dirty="0">
                        <a:latin typeface="Times New Roman"/>
                        <a:cs typeface="Times New Roman"/>
                      </a:endParaRPr>
                    </a:p>
                    <a:p>
                      <a:pPr marL="624840">
                        <a:lnSpc>
                          <a:spcPct val="100000"/>
                        </a:lnSpc>
                      </a:pPr>
                      <a:r>
                        <a:rPr sz="1200" i="1" spc="-30" dirty="0">
                          <a:solidFill>
                            <a:srgbClr val="231F20"/>
                          </a:solidFill>
                          <a:latin typeface="Times New Roman"/>
                          <a:cs typeface="Times New Roman"/>
                        </a:rPr>
                        <a:t>B.</a:t>
                      </a:r>
                      <a:r>
                        <a:rPr sz="1200" i="1" spc="-10" dirty="0">
                          <a:solidFill>
                            <a:srgbClr val="231F20"/>
                          </a:solidFill>
                          <a:latin typeface="Times New Roman"/>
                          <a:cs typeface="Times New Roman"/>
                        </a:rPr>
                        <a:t> </a:t>
                      </a:r>
                      <a:r>
                        <a:rPr sz="1200" i="1" spc="-20" dirty="0">
                          <a:solidFill>
                            <a:srgbClr val="231F20"/>
                          </a:solidFill>
                          <a:latin typeface="Times New Roman"/>
                          <a:cs typeface="Times New Roman"/>
                        </a:rPr>
                        <a:t>thuringiensis</a:t>
                      </a:r>
                      <a:r>
                        <a:rPr sz="1200" i="1" spc="-5" dirty="0">
                          <a:solidFill>
                            <a:srgbClr val="231F20"/>
                          </a:solidFill>
                          <a:latin typeface="Times New Roman"/>
                          <a:cs typeface="Times New Roman"/>
                        </a:rPr>
                        <a:t> </a:t>
                      </a:r>
                      <a:r>
                        <a:rPr sz="1200" dirty="0">
                          <a:solidFill>
                            <a:srgbClr val="231F20"/>
                          </a:solidFill>
                          <a:latin typeface="Times New Roman"/>
                          <a:cs typeface="Times New Roman"/>
                        </a:rPr>
                        <a:t>subsp</a:t>
                      </a:r>
                      <a:r>
                        <a:rPr sz="1200" i="1" dirty="0">
                          <a:solidFill>
                            <a:srgbClr val="231F20"/>
                          </a:solidFill>
                          <a:latin typeface="Times New Roman"/>
                          <a:cs typeface="Times New Roman"/>
                        </a:rPr>
                        <a:t>.</a:t>
                      </a:r>
                      <a:r>
                        <a:rPr sz="1200" i="1" spc="-10" dirty="0">
                          <a:solidFill>
                            <a:srgbClr val="231F20"/>
                          </a:solidFill>
                          <a:latin typeface="Times New Roman"/>
                          <a:cs typeface="Times New Roman"/>
                        </a:rPr>
                        <a:t> kurstaki</a:t>
                      </a:r>
                      <a:endParaRPr sz="1200" dirty="0">
                        <a:latin typeface="Times New Roman"/>
                        <a:cs typeface="Times New Roman"/>
                      </a:endParaRPr>
                    </a:p>
                  </a:txBody>
                  <a:tcPr marL="0" marR="0" marT="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2819173225"/>
                  </a:ext>
                </a:extLst>
              </a:tr>
              <a:tr h="208714">
                <a:tc>
                  <a:txBody>
                    <a:bodyPr/>
                    <a:lstStyle/>
                    <a:p>
                      <a:pPr algn="ctr">
                        <a:lnSpc>
                          <a:spcPct val="100000"/>
                        </a:lnSpc>
                        <a:spcBef>
                          <a:spcPts val="35"/>
                        </a:spcBef>
                      </a:pPr>
                      <a:r>
                        <a:rPr sz="1200" spc="-25" dirty="0">
                          <a:solidFill>
                            <a:srgbClr val="231F20"/>
                          </a:solidFill>
                          <a:latin typeface="Times New Roman"/>
                          <a:cs typeface="Times New Roman"/>
                        </a:rPr>
                        <a:t>Bactec</a:t>
                      </a:r>
                      <a:r>
                        <a:rPr sz="1200" dirty="0">
                          <a:solidFill>
                            <a:srgbClr val="231F20"/>
                          </a:solidFill>
                          <a:latin typeface="Times New Roman"/>
                          <a:cs typeface="Times New Roman"/>
                        </a:rPr>
                        <a:t> </a:t>
                      </a:r>
                      <a:r>
                        <a:rPr sz="1200" spc="-10" dirty="0">
                          <a:solidFill>
                            <a:srgbClr val="231F20"/>
                          </a:solidFill>
                          <a:latin typeface="Times New Roman"/>
                          <a:cs typeface="Times New Roman"/>
                        </a:rPr>
                        <a:t>Bernan</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vMerge="1">
                  <a:txBody>
                    <a:bodyPr/>
                    <a:lstStyle/>
                    <a:p>
                      <a:endParaRPr/>
                    </a:p>
                  </a:txBody>
                  <a:tcPr marL="0" marR="0" marT="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618512556"/>
                  </a:ext>
                </a:extLst>
              </a:tr>
              <a:tr h="208714">
                <a:tc>
                  <a:txBody>
                    <a:bodyPr/>
                    <a:lstStyle/>
                    <a:p>
                      <a:pPr algn="ctr">
                        <a:lnSpc>
                          <a:spcPct val="100000"/>
                        </a:lnSpc>
                        <a:spcBef>
                          <a:spcPts val="35"/>
                        </a:spcBef>
                      </a:pPr>
                      <a:r>
                        <a:rPr sz="1200" spc="-30" dirty="0">
                          <a:solidFill>
                            <a:srgbClr val="231F20"/>
                          </a:solidFill>
                          <a:latin typeface="Times New Roman"/>
                          <a:cs typeface="Times New Roman"/>
                        </a:rPr>
                        <a:t>BMP</a:t>
                      </a:r>
                      <a:r>
                        <a:rPr sz="1200" spc="-15" dirty="0">
                          <a:solidFill>
                            <a:srgbClr val="231F20"/>
                          </a:solidFill>
                          <a:latin typeface="Times New Roman"/>
                          <a:cs typeface="Times New Roman"/>
                        </a:rPr>
                        <a:t> </a:t>
                      </a:r>
                      <a:r>
                        <a:rPr sz="1200" spc="-25" dirty="0">
                          <a:solidFill>
                            <a:srgbClr val="231F20"/>
                          </a:solidFill>
                          <a:latin typeface="Times New Roman"/>
                          <a:cs typeface="Times New Roman"/>
                        </a:rPr>
                        <a:t>123</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vMerge="1">
                  <a:txBody>
                    <a:bodyPr/>
                    <a:lstStyle/>
                    <a:p>
                      <a:endParaRPr/>
                    </a:p>
                  </a:txBody>
                  <a:tcPr marL="0" marR="0" marT="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1260431770"/>
                  </a:ext>
                </a:extLst>
              </a:tr>
              <a:tr h="208714">
                <a:tc>
                  <a:txBody>
                    <a:bodyPr/>
                    <a:lstStyle/>
                    <a:p>
                      <a:pPr algn="ctr">
                        <a:lnSpc>
                          <a:spcPct val="100000"/>
                        </a:lnSpc>
                        <a:spcBef>
                          <a:spcPts val="35"/>
                        </a:spcBef>
                      </a:pPr>
                      <a:r>
                        <a:rPr sz="1200" dirty="0">
                          <a:solidFill>
                            <a:srgbClr val="231F20"/>
                          </a:solidFill>
                          <a:latin typeface="Times New Roman"/>
                          <a:cs typeface="Times New Roman"/>
                        </a:rPr>
                        <a:t>Condor,</a:t>
                      </a:r>
                      <a:r>
                        <a:rPr sz="1200" spc="-35" dirty="0">
                          <a:solidFill>
                            <a:srgbClr val="231F20"/>
                          </a:solidFill>
                          <a:latin typeface="Times New Roman"/>
                          <a:cs typeface="Times New Roman"/>
                        </a:rPr>
                        <a:t> </a:t>
                      </a:r>
                      <a:r>
                        <a:rPr sz="1200" dirty="0">
                          <a:solidFill>
                            <a:srgbClr val="231F20"/>
                          </a:solidFill>
                          <a:latin typeface="Times New Roman"/>
                          <a:cs typeface="Times New Roman"/>
                        </a:rPr>
                        <a:t>Crymax,</a:t>
                      </a:r>
                      <a:r>
                        <a:rPr sz="1200" spc="-30" dirty="0">
                          <a:solidFill>
                            <a:srgbClr val="231F20"/>
                          </a:solidFill>
                          <a:latin typeface="Times New Roman"/>
                          <a:cs typeface="Times New Roman"/>
                        </a:rPr>
                        <a:t> </a:t>
                      </a:r>
                      <a:r>
                        <a:rPr sz="1200" spc="-10" dirty="0">
                          <a:solidFill>
                            <a:srgbClr val="231F20"/>
                          </a:solidFill>
                          <a:latin typeface="Times New Roman"/>
                          <a:cs typeface="Times New Roman"/>
                        </a:rPr>
                        <a:t>Cutlass,</a:t>
                      </a:r>
                      <a:r>
                        <a:rPr sz="1200" spc="-30" dirty="0">
                          <a:solidFill>
                            <a:srgbClr val="231F20"/>
                          </a:solidFill>
                          <a:latin typeface="Times New Roman"/>
                          <a:cs typeface="Times New Roman"/>
                        </a:rPr>
                        <a:t> </a:t>
                      </a:r>
                      <a:r>
                        <a:rPr sz="1200" spc="-20" dirty="0">
                          <a:solidFill>
                            <a:srgbClr val="231F20"/>
                          </a:solidFill>
                          <a:latin typeface="Times New Roman"/>
                          <a:cs typeface="Times New Roman"/>
                        </a:rPr>
                        <a:t>Raven</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vMerge="1">
                  <a:txBody>
                    <a:bodyPr/>
                    <a:lstStyle/>
                    <a:p>
                      <a:endParaRPr/>
                    </a:p>
                  </a:txBody>
                  <a:tcPr marL="0" marR="0" marT="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915363420"/>
                  </a:ext>
                </a:extLst>
              </a:tr>
              <a:tr h="208714">
                <a:tc>
                  <a:txBody>
                    <a:bodyPr/>
                    <a:lstStyle/>
                    <a:p>
                      <a:pPr algn="ctr">
                        <a:lnSpc>
                          <a:spcPct val="100000"/>
                        </a:lnSpc>
                        <a:spcBef>
                          <a:spcPts val="35"/>
                        </a:spcBef>
                      </a:pPr>
                      <a:r>
                        <a:rPr sz="1200" spc="-10" dirty="0">
                          <a:solidFill>
                            <a:srgbClr val="231F20"/>
                          </a:solidFill>
                          <a:latin typeface="Times New Roman"/>
                          <a:cs typeface="Times New Roman"/>
                        </a:rPr>
                        <a:t>Forwabit</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vMerge="1">
                  <a:txBody>
                    <a:bodyPr/>
                    <a:lstStyle/>
                    <a:p>
                      <a:endParaRPr/>
                    </a:p>
                  </a:txBody>
                  <a:tcPr marL="0" marR="0" marT="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2555333608"/>
                  </a:ext>
                </a:extLst>
              </a:tr>
              <a:tr h="208714">
                <a:tc>
                  <a:txBody>
                    <a:bodyPr/>
                    <a:lstStyle/>
                    <a:p>
                      <a:pPr algn="ctr">
                        <a:lnSpc>
                          <a:spcPct val="100000"/>
                        </a:lnSpc>
                        <a:spcBef>
                          <a:spcPts val="35"/>
                        </a:spcBef>
                      </a:pPr>
                      <a:r>
                        <a:rPr sz="1200" spc="-10" dirty="0">
                          <a:solidFill>
                            <a:srgbClr val="231F20"/>
                          </a:solidFill>
                          <a:latin typeface="Times New Roman"/>
                          <a:cs typeface="Times New Roman"/>
                        </a:rPr>
                        <a:t>Costar,</a:t>
                      </a:r>
                      <a:r>
                        <a:rPr sz="1200" spc="5" dirty="0">
                          <a:solidFill>
                            <a:srgbClr val="231F20"/>
                          </a:solidFill>
                          <a:latin typeface="Times New Roman"/>
                          <a:cs typeface="Times New Roman"/>
                        </a:rPr>
                        <a:t> </a:t>
                      </a:r>
                      <a:r>
                        <a:rPr sz="1200" spc="-30" dirty="0">
                          <a:solidFill>
                            <a:srgbClr val="231F20"/>
                          </a:solidFill>
                          <a:latin typeface="Times New Roman"/>
                          <a:cs typeface="Times New Roman"/>
                        </a:rPr>
                        <a:t>Javelin,</a:t>
                      </a:r>
                      <a:r>
                        <a:rPr sz="1200" spc="10" dirty="0">
                          <a:solidFill>
                            <a:srgbClr val="231F20"/>
                          </a:solidFill>
                          <a:latin typeface="Times New Roman"/>
                          <a:cs typeface="Times New Roman"/>
                        </a:rPr>
                        <a:t> </a:t>
                      </a:r>
                      <a:r>
                        <a:rPr sz="1200" spc="-10" dirty="0">
                          <a:solidFill>
                            <a:srgbClr val="231F20"/>
                          </a:solidFill>
                          <a:latin typeface="Times New Roman"/>
                          <a:cs typeface="Times New Roman"/>
                        </a:rPr>
                        <a:t>Thuricide,</a:t>
                      </a:r>
                      <a:r>
                        <a:rPr sz="1200" spc="5" dirty="0">
                          <a:solidFill>
                            <a:srgbClr val="231F20"/>
                          </a:solidFill>
                          <a:latin typeface="Times New Roman"/>
                          <a:cs typeface="Times New Roman"/>
                        </a:rPr>
                        <a:t> </a:t>
                      </a:r>
                      <a:r>
                        <a:rPr sz="1200" spc="-20" dirty="0">
                          <a:solidFill>
                            <a:srgbClr val="231F20"/>
                          </a:solidFill>
                          <a:latin typeface="Times New Roman"/>
                          <a:cs typeface="Times New Roman"/>
                        </a:rPr>
                        <a:t>Vault</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vMerge="1">
                  <a:txBody>
                    <a:bodyPr/>
                    <a:lstStyle/>
                    <a:p>
                      <a:endParaRPr/>
                    </a:p>
                  </a:txBody>
                  <a:tcPr marL="0" marR="0" marT="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2139423614"/>
                  </a:ext>
                </a:extLst>
              </a:tr>
              <a:tr h="208714">
                <a:tc>
                  <a:txBody>
                    <a:bodyPr/>
                    <a:lstStyle/>
                    <a:p>
                      <a:pPr algn="ctr">
                        <a:lnSpc>
                          <a:spcPct val="100000"/>
                        </a:lnSpc>
                        <a:spcBef>
                          <a:spcPts val="35"/>
                        </a:spcBef>
                      </a:pPr>
                      <a:r>
                        <a:rPr sz="1200" spc="-10" dirty="0">
                          <a:solidFill>
                            <a:srgbClr val="231F20"/>
                          </a:solidFill>
                          <a:latin typeface="Times New Roman"/>
                          <a:cs typeface="Times New Roman"/>
                        </a:rPr>
                        <a:t>Bactosid</a:t>
                      </a:r>
                      <a:r>
                        <a:rPr sz="1200" spc="-30" dirty="0">
                          <a:solidFill>
                            <a:srgbClr val="231F20"/>
                          </a:solidFill>
                          <a:latin typeface="Times New Roman"/>
                          <a:cs typeface="Times New Roman"/>
                        </a:rPr>
                        <a:t> </a:t>
                      </a:r>
                      <a:r>
                        <a:rPr sz="1200" spc="-50" dirty="0">
                          <a:solidFill>
                            <a:srgbClr val="231F20"/>
                          </a:solidFill>
                          <a:latin typeface="Times New Roman"/>
                          <a:cs typeface="Times New Roman"/>
                        </a:rPr>
                        <a:t>K</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vMerge="1">
                  <a:txBody>
                    <a:bodyPr/>
                    <a:lstStyle/>
                    <a:p>
                      <a:endParaRPr/>
                    </a:p>
                  </a:txBody>
                  <a:tcPr marL="0" marR="0" marT="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4259451308"/>
                  </a:ext>
                </a:extLst>
              </a:tr>
              <a:tr h="208714">
                <a:tc>
                  <a:txBody>
                    <a:bodyPr/>
                    <a:lstStyle/>
                    <a:p>
                      <a:pPr algn="ctr">
                        <a:lnSpc>
                          <a:spcPct val="100000"/>
                        </a:lnSpc>
                        <a:spcBef>
                          <a:spcPts val="35"/>
                        </a:spcBef>
                      </a:pPr>
                      <a:r>
                        <a:rPr sz="1200" spc="-10" dirty="0">
                          <a:solidFill>
                            <a:srgbClr val="231F20"/>
                          </a:solidFill>
                          <a:latin typeface="Times New Roman"/>
                          <a:cs typeface="Times New Roman"/>
                        </a:rPr>
                        <a:t>Agrobac</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vMerge="1">
                  <a:txBody>
                    <a:bodyPr/>
                    <a:lstStyle/>
                    <a:p>
                      <a:endParaRPr/>
                    </a:p>
                  </a:txBody>
                  <a:tcPr marL="0" marR="0" marT="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1849212293"/>
                  </a:ext>
                </a:extLst>
              </a:tr>
              <a:tr h="208714">
                <a:tc>
                  <a:txBody>
                    <a:bodyPr/>
                    <a:lstStyle/>
                    <a:p>
                      <a:pPr algn="ctr">
                        <a:lnSpc>
                          <a:spcPct val="100000"/>
                        </a:lnSpc>
                        <a:spcBef>
                          <a:spcPts val="35"/>
                        </a:spcBef>
                      </a:pPr>
                      <a:r>
                        <a:rPr sz="1200" spc="-30" dirty="0">
                          <a:solidFill>
                            <a:srgbClr val="231F20"/>
                          </a:solidFill>
                          <a:latin typeface="Times New Roman"/>
                          <a:cs typeface="Times New Roman"/>
                        </a:rPr>
                        <a:t>Troy-</a:t>
                      </a:r>
                      <a:r>
                        <a:rPr sz="1200" spc="-25" dirty="0">
                          <a:solidFill>
                            <a:srgbClr val="231F20"/>
                          </a:solidFill>
                          <a:latin typeface="Times New Roman"/>
                          <a:cs typeface="Times New Roman"/>
                        </a:rPr>
                        <a:t>BT</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vMerge="1">
                  <a:txBody>
                    <a:bodyPr/>
                    <a:lstStyle/>
                    <a:p>
                      <a:endParaRPr/>
                    </a:p>
                  </a:txBody>
                  <a:tcPr marL="0" marR="0" marT="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2963838840"/>
                  </a:ext>
                </a:extLst>
              </a:tr>
              <a:tr h="208714">
                <a:tc>
                  <a:txBody>
                    <a:bodyPr/>
                    <a:lstStyle/>
                    <a:p>
                      <a:pPr algn="ctr">
                        <a:lnSpc>
                          <a:spcPct val="100000"/>
                        </a:lnSpc>
                        <a:spcBef>
                          <a:spcPts val="35"/>
                        </a:spcBef>
                      </a:pPr>
                      <a:r>
                        <a:rPr sz="1200" spc="-45" dirty="0">
                          <a:solidFill>
                            <a:srgbClr val="231F20"/>
                          </a:solidFill>
                          <a:latin typeface="Times New Roman"/>
                          <a:cs typeface="Times New Roman"/>
                        </a:rPr>
                        <a:t>MVP,</a:t>
                      </a:r>
                      <a:r>
                        <a:rPr sz="1200" spc="-25" dirty="0">
                          <a:solidFill>
                            <a:srgbClr val="231F20"/>
                          </a:solidFill>
                          <a:latin typeface="Times New Roman"/>
                          <a:cs typeface="Times New Roman"/>
                        </a:rPr>
                        <a:t> </a:t>
                      </a:r>
                      <a:r>
                        <a:rPr sz="1200" dirty="0">
                          <a:solidFill>
                            <a:srgbClr val="231F20"/>
                          </a:solidFill>
                          <a:latin typeface="Times New Roman"/>
                          <a:cs typeface="Times New Roman"/>
                        </a:rPr>
                        <a:t>MVP</a:t>
                      </a:r>
                      <a:r>
                        <a:rPr sz="1200" spc="-35" dirty="0">
                          <a:solidFill>
                            <a:srgbClr val="231F20"/>
                          </a:solidFill>
                          <a:latin typeface="Times New Roman"/>
                          <a:cs typeface="Times New Roman"/>
                        </a:rPr>
                        <a:t> </a:t>
                      </a:r>
                      <a:r>
                        <a:rPr sz="1200" dirty="0">
                          <a:solidFill>
                            <a:srgbClr val="231F20"/>
                          </a:solidFill>
                          <a:latin typeface="Times New Roman"/>
                          <a:cs typeface="Times New Roman"/>
                        </a:rPr>
                        <a:t>II,</a:t>
                      </a:r>
                      <a:r>
                        <a:rPr sz="1200" spc="-30" dirty="0">
                          <a:solidFill>
                            <a:srgbClr val="231F20"/>
                          </a:solidFill>
                          <a:latin typeface="Times New Roman"/>
                          <a:cs typeface="Times New Roman"/>
                        </a:rPr>
                        <a:t> </a:t>
                      </a:r>
                      <a:r>
                        <a:rPr sz="1200" dirty="0">
                          <a:solidFill>
                            <a:srgbClr val="231F20"/>
                          </a:solidFill>
                          <a:latin typeface="Times New Roman"/>
                          <a:cs typeface="Times New Roman"/>
                        </a:rPr>
                        <a:t>M-</a:t>
                      </a:r>
                      <a:r>
                        <a:rPr sz="1200" spc="-20" dirty="0">
                          <a:solidFill>
                            <a:srgbClr val="231F20"/>
                          </a:solidFill>
                          <a:latin typeface="Times New Roman"/>
                          <a:cs typeface="Times New Roman"/>
                        </a:rPr>
                        <a:t>Peril</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vMerge="1">
                  <a:txBody>
                    <a:bodyPr/>
                    <a:lstStyle/>
                    <a:p>
                      <a:endParaRPr/>
                    </a:p>
                  </a:txBody>
                  <a:tcPr marL="0" marR="0" marT="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1767864002"/>
                  </a:ext>
                </a:extLst>
              </a:tr>
              <a:tr h="208714">
                <a:tc>
                  <a:txBody>
                    <a:bodyPr/>
                    <a:lstStyle/>
                    <a:p>
                      <a:pPr algn="ctr">
                        <a:lnSpc>
                          <a:spcPct val="100000"/>
                        </a:lnSpc>
                        <a:spcBef>
                          <a:spcPts val="35"/>
                        </a:spcBef>
                      </a:pPr>
                      <a:r>
                        <a:rPr sz="1200" spc="-10" dirty="0">
                          <a:solidFill>
                            <a:srgbClr val="231F20"/>
                          </a:solidFill>
                          <a:latin typeface="Times New Roman"/>
                          <a:cs typeface="Times New Roman"/>
                        </a:rPr>
                        <a:t>Bactimos,</a:t>
                      </a:r>
                      <a:r>
                        <a:rPr sz="1200" spc="-25" dirty="0">
                          <a:solidFill>
                            <a:srgbClr val="231F20"/>
                          </a:solidFill>
                          <a:latin typeface="Times New Roman"/>
                          <a:cs typeface="Times New Roman"/>
                        </a:rPr>
                        <a:t> </a:t>
                      </a:r>
                      <a:r>
                        <a:rPr sz="1200" dirty="0">
                          <a:solidFill>
                            <a:srgbClr val="231F20"/>
                          </a:solidFill>
                          <a:latin typeface="Times New Roman"/>
                          <a:cs typeface="Times New Roman"/>
                        </a:rPr>
                        <a:t>Gnatrol,</a:t>
                      </a:r>
                      <a:r>
                        <a:rPr sz="1200" spc="-20" dirty="0">
                          <a:solidFill>
                            <a:srgbClr val="231F20"/>
                          </a:solidFill>
                          <a:latin typeface="Times New Roman"/>
                          <a:cs typeface="Times New Roman"/>
                        </a:rPr>
                        <a:t> </a:t>
                      </a:r>
                      <a:r>
                        <a:rPr sz="1200" spc="-25" dirty="0">
                          <a:solidFill>
                            <a:srgbClr val="231F20"/>
                          </a:solidFill>
                          <a:latin typeface="Times New Roman"/>
                          <a:cs typeface="Times New Roman"/>
                        </a:rPr>
                        <a:t>Skeetal,</a:t>
                      </a:r>
                      <a:r>
                        <a:rPr sz="1200" spc="-20" dirty="0">
                          <a:solidFill>
                            <a:srgbClr val="231F20"/>
                          </a:solidFill>
                          <a:latin typeface="Times New Roman"/>
                          <a:cs typeface="Times New Roman"/>
                        </a:rPr>
                        <a:t> </a:t>
                      </a:r>
                      <a:r>
                        <a:rPr sz="1200" spc="-10" dirty="0">
                          <a:solidFill>
                            <a:srgbClr val="231F20"/>
                          </a:solidFill>
                          <a:latin typeface="Times New Roman"/>
                          <a:cs typeface="Times New Roman"/>
                        </a:rPr>
                        <a:t>VectoBac</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rowSpan="3">
                  <a:txBody>
                    <a:bodyPr/>
                    <a:lstStyle/>
                    <a:p>
                      <a:pPr>
                        <a:lnSpc>
                          <a:spcPct val="100000"/>
                        </a:lnSpc>
                        <a:spcBef>
                          <a:spcPts val="225"/>
                        </a:spcBef>
                      </a:pPr>
                      <a:endParaRPr sz="1200" dirty="0">
                        <a:latin typeface="Times New Roman"/>
                        <a:cs typeface="Times New Roman"/>
                      </a:endParaRPr>
                    </a:p>
                    <a:p>
                      <a:pPr marL="582930">
                        <a:lnSpc>
                          <a:spcPct val="100000"/>
                        </a:lnSpc>
                      </a:pPr>
                      <a:r>
                        <a:rPr sz="1200" i="1" spc="-30" dirty="0">
                          <a:solidFill>
                            <a:srgbClr val="231F20"/>
                          </a:solidFill>
                          <a:latin typeface="Times New Roman"/>
                          <a:cs typeface="Times New Roman"/>
                        </a:rPr>
                        <a:t>B.</a:t>
                      </a:r>
                      <a:r>
                        <a:rPr sz="1200" i="1" spc="-5" dirty="0">
                          <a:solidFill>
                            <a:srgbClr val="231F20"/>
                          </a:solidFill>
                          <a:latin typeface="Times New Roman"/>
                          <a:cs typeface="Times New Roman"/>
                        </a:rPr>
                        <a:t> </a:t>
                      </a:r>
                      <a:r>
                        <a:rPr sz="1200" i="1" spc="-20" dirty="0">
                          <a:solidFill>
                            <a:srgbClr val="231F20"/>
                          </a:solidFill>
                          <a:latin typeface="Times New Roman"/>
                          <a:cs typeface="Times New Roman"/>
                        </a:rPr>
                        <a:t>thuringiensis</a:t>
                      </a:r>
                      <a:r>
                        <a:rPr sz="1200" i="1" spc="-5" dirty="0">
                          <a:solidFill>
                            <a:srgbClr val="231F20"/>
                          </a:solidFill>
                          <a:latin typeface="Times New Roman"/>
                          <a:cs typeface="Times New Roman"/>
                        </a:rPr>
                        <a:t> </a:t>
                      </a:r>
                      <a:r>
                        <a:rPr sz="1200" spc="-10" dirty="0">
                          <a:solidFill>
                            <a:srgbClr val="231F20"/>
                          </a:solidFill>
                          <a:latin typeface="Times New Roman"/>
                          <a:cs typeface="Times New Roman"/>
                        </a:rPr>
                        <a:t>subsp. </a:t>
                      </a:r>
                      <a:r>
                        <a:rPr sz="1200" i="1" spc="-10" dirty="0">
                          <a:solidFill>
                            <a:srgbClr val="231F20"/>
                          </a:solidFill>
                          <a:latin typeface="Times New Roman"/>
                          <a:cs typeface="Times New Roman"/>
                        </a:rPr>
                        <a:t>israelensis</a:t>
                      </a:r>
                      <a:endParaRPr sz="1200" dirty="0">
                        <a:latin typeface="Times New Roman"/>
                        <a:cs typeface="Times New Roman"/>
                      </a:endParaRPr>
                    </a:p>
                  </a:txBody>
                  <a:tcPr marL="0" marR="0" marT="2857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3060741398"/>
                  </a:ext>
                </a:extLst>
              </a:tr>
              <a:tr h="208714">
                <a:tc>
                  <a:txBody>
                    <a:bodyPr/>
                    <a:lstStyle/>
                    <a:p>
                      <a:pPr algn="ctr">
                        <a:lnSpc>
                          <a:spcPct val="100000"/>
                        </a:lnSpc>
                        <a:spcBef>
                          <a:spcPts val="35"/>
                        </a:spcBef>
                      </a:pPr>
                      <a:r>
                        <a:rPr sz="1200" spc="-10" dirty="0">
                          <a:solidFill>
                            <a:srgbClr val="231F20"/>
                          </a:solidFill>
                          <a:latin typeface="Times New Roman"/>
                          <a:cs typeface="Times New Roman"/>
                        </a:rPr>
                        <a:t>Aquabac,</a:t>
                      </a:r>
                      <a:r>
                        <a:rPr sz="1200" spc="-20" dirty="0">
                          <a:solidFill>
                            <a:srgbClr val="231F20"/>
                          </a:solidFill>
                          <a:latin typeface="Times New Roman"/>
                          <a:cs typeface="Times New Roman"/>
                        </a:rPr>
                        <a:t> </a:t>
                      </a:r>
                      <a:r>
                        <a:rPr sz="1200" spc="-10" dirty="0">
                          <a:solidFill>
                            <a:srgbClr val="231F20"/>
                          </a:solidFill>
                          <a:latin typeface="Times New Roman"/>
                          <a:cs typeface="Times New Roman"/>
                        </a:rPr>
                        <a:t>Aquabac</a:t>
                      </a:r>
                      <a:r>
                        <a:rPr sz="1200" spc="-15" dirty="0">
                          <a:solidFill>
                            <a:srgbClr val="231F20"/>
                          </a:solidFill>
                          <a:latin typeface="Times New Roman"/>
                          <a:cs typeface="Times New Roman"/>
                        </a:rPr>
                        <a:t> </a:t>
                      </a:r>
                      <a:r>
                        <a:rPr sz="1200" dirty="0">
                          <a:solidFill>
                            <a:srgbClr val="231F20"/>
                          </a:solidFill>
                          <a:latin typeface="Times New Roman"/>
                          <a:cs typeface="Times New Roman"/>
                        </a:rPr>
                        <a:t>Primary</a:t>
                      </a:r>
                      <a:r>
                        <a:rPr sz="1200" spc="-20" dirty="0">
                          <a:solidFill>
                            <a:srgbClr val="231F20"/>
                          </a:solidFill>
                          <a:latin typeface="Times New Roman"/>
                          <a:cs typeface="Times New Roman"/>
                        </a:rPr>
                        <a:t> </a:t>
                      </a:r>
                      <a:r>
                        <a:rPr sz="1200" spc="-10" dirty="0">
                          <a:solidFill>
                            <a:srgbClr val="231F20"/>
                          </a:solidFill>
                          <a:latin typeface="Times New Roman"/>
                          <a:cs typeface="Times New Roman"/>
                        </a:rPr>
                        <a:t>Powder</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vMerge="1">
                  <a:txBody>
                    <a:bodyPr/>
                    <a:lstStyle/>
                    <a:p>
                      <a:endParaRPr/>
                    </a:p>
                  </a:txBody>
                  <a:tcPr marL="0" marR="0" marT="2857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624517795"/>
                  </a:ext>
                </a:extLst>
              </a:tr>
              <a:tr h="208714">
                <a:tc>
                  <a:txBody>
                    <a:bodyPr/>
                    <a:lstStyle/>
                    <a:p>
                      <a:pPr algn="ctr">
                        <a:lnSpc>
                          <a:spcPct val="100000"/>
                        </a:lnSpc>
                        <a:spcBef>
                          <a:spcPts val="35"/>
                        </a:spcBef>
                      </a:pPr>
                      <a:r>
                        <a:rPr sz="1200" spc="-10" dirty="0">
                          <a:solidFill>
                            <a:srgbClr val="231F20"/>
                          </a:solidFill>
                          <a:latin typeface="Times New Roman"/>
                          <a:cs typeface="Times New Roman"/>
                        </a:rPr>
                        <a:t>Vectocide</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vMerge="1">
                  <a:txBody>
                    <a:bodyPr/>
                    <a:lstStyle/>
                    <a:p>
                      <a:endParaRPr/>
                    </a:p>
                  </a:txBody>
                  <a:tcPr marL="0" marR="0" marT="2857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3063042328"/>
                  </a:ext>
                </a:extLst>
              </a:tr>
              <a:tr h="208714">
                <a:tc>
                  <a:txBody>
                    <a:bodyPr/>
                    <a:lstStyle/>
                    <a:p>
                      <a:pPr algn="ctr">
                        <a:lnSpc>
                          <a:spcPct val="100000"/>
                        </a:lnSpc>
                        <a:spcBef>
                          <a:spcPts val="40"/>
                        </a:spcBef>
                      </a:pPr>
                      <a:r>
                        <a:rPr sz="1200" spc="-10" dirty="0">
                          <a:solidFill>
                            <a:srgbClr val="231F20"/>
                          </a:solidFill>
                          <a:latin typeface="Times New Roman"/>
                          <a:cs typeface="Times New Roman"/>
                        </a:rPr>
                        <a:t>Novodor</a:t>
                      </a:r>
                      <a:endParaRPr sz="120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rowSpan="3">
                  <a:txBody>
                    <a:bodyPr/>
                    <a:lstStyle/>
                    <a:p>
                      <a:pPr>
                        <a:lnSpc>
                          <a:spcPct val="100000"/>
                        </a:lnSpc>
                        <a:spcBef>
                          <a:spcPts val="225"/>
                        </a:spcBef>
                      </a:pPr>
                      <a:endParaRPr sz="1200" dirty="0">
                        <a:latin typeface="Times New Roman"/>
                        <a:cs typeface="Times New Roman"/>
                      </a:endParaRPr>
                    </a:p>
                    <a:p>
                      <a:pPr marL="587375">
                        <a:lnSpc>
                          <a:spcPct val="100000"/>
                        </a:lnSpc>
                      </a:pPr>
                      <a:r>
                        <a:rPr sz="1200" i="1" spc="-30" dirty="0">
                          <a:solidFill>
                            <a:srgbClr val="231F20"/>
                          </a:solidFill>
                          <a:latin typeface="Times New Roman"/>
                          <a:cs typeface="Times New Roman"/>
                        </a:rPr>
                        <a:t>B.</a:t>
                      </a:r>
                      <a:r>
                        <a:rPr sz="1200" i="1" spc="-5" dirty="0">
                          <a:solidFill>
                            <a:srgbClr val="231F20"/>
                          </a:solidFill>
                          <a:latin typeface="Times New Roman"/>
                          <a:cs typeface="Times New Roman"/>
                        </a:rPr>
                        <a:t> </a:t>
                      </a:r>
                      <a:r>
                        <a:rPr sz="1200" i="1" spc="-20" dirty="0">
                          <a:solidFill>
                            <a:srgbClr val="231F20"/>
                          </a:solidFill>
                          <a:latin typeface="Times New Roman"/>
                          <a:cs typeface="Times New Roman"/>
                        </a:rPr>
                        <a:t>thuringiensis</a:t>
                      </a:r>
                      <a:r>
                        <a:rPr sz="1200" i="1" spc="-5" dirty="0">
                          <a:solidFill>
                            <a:srgbClr val="231F20"/>
                          </a:solidFill>
                          <a:latin typeface="Times New Roman"/>
                          <a:cs typeface="Times New Roman"/>
                        </a:rPr>
                        <a:t> </a:t>
                      </a:r>
                      <a:r>
                        <a:rPr sz="1200" spc="-10" dirty="0">
                          <a:solidFill>
                            <a:srgbClr val="231F20"/>
                          </a:solidFill>
                          <a:latin typeface="Times New Roman"/>
                          <a:cs typeface="Times New Roman"/>
                        </a:rPr>
                        <a:t>subsp. </a:t>
                      </a:r>
                      <a:r>
                        <a:rPr sz="1200" i="1" spc="-10" dirty="0">
                          <a:solidFill>
                            <a:srgbClr val="231F20"/>
                          </a:solidFill>
                          <a:latin typeface="Times New Roman"/>
                          <a:cs typeface="Times New Roman"/>
                        </a:rPr>
                        <a:t>morrisoni</a:t>
                      </a:r>
                      <a:endParaRPr sz="1200" dirty="0">
                        <a:latin typeface="Times New Roman"/>
                        <a:cs typeface="Times New Roman"/>
                      </a:endParaRPr>
                    </a:p>
                  </a:txBody>
                  <a:tcPr marL="0" marR="0" marT="2857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2774879327"/>
                  </a:ext>
                </a:extLst>
              </a:tr>
              <a:tr h="208714">
                <a:tc>
                  <a:txBody>
                    <a:bodyPr/>
                    <a:lstStyle/>
                    <a:p>
                      <a:pPr algn="ctr">
                        <a:lnSpc>
                          <a:spcPct val="100000"/>
                        </a:lnSpc>
                        <a:spcBef>
                          <a:spcPts val="40"/>
                        </a:spcBef>
                      </a:pPr>
                      <a:r>
                        <a:rPr sz="1200" dirty="0">
                          <a:solidFill>
                            <a:srgbClr val="231F20"/>
                          </a:solidFill>
                          <a:latin typeface="Times New Roman"/>
                          <a:cs typeface="Times New Roman"/>
                        </a:rPr>
                        <a:t>M-</a:t>
                      </a:r>
                      <a:r>
                        <a:rPr sz="1200" spc="-20" dirty="0">
                          <a:solidFill>
                            <a:srgbClr val="231F20"/>
                          </a:solidFill>
                          <a:latin typeface="Times New Roman"/>
                          <a:cs typeface="Times New Roman"/>
                        </a:rPr>
                        <a:t>trak</a:t>
                      </a:r>
                      <a:endParaRPr sz="1200" dirty="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vMerge="1">
                  <a:txBody>
                    <a:bodyPr/>
                    <a:lstStyle/>
                    <a:p>
                      <a:endParaRPr/>
                    </a:p>
                  </a:txBody>
                  <a:tcPr marL="0" marR="0" marT="2857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3761815890"/>
                  </a:ext>
                </a:extLst>
              </a:tr>
              <a:tr h="208714">
                <a:tc>
                  <a:txBody>
                    <a:bodyPr/>
                    <a:lstStyle/>
                    <a:p>
                      <a:pPr algn="ctr">
                        <a:lnSpc>
                          <a:spcPct val="100000"/>
                        </a:lnSpc>
                        <a:spcBef>
                          <a:spcPts val="40"/>
                        </a:spcBef>
                      </a:pPr>
                      <a:r>
                        <a:rPr sz="1200" spc="-25" dirty="0">
                          <a:solidFill>
                            <a:srgbClr val="231F20"/>
                          </a:solidFill>
                          <a:latin typeface="Times New Roman"/>
                          <a:cs typeface="Times New Roman"/>
                        </a:rPr>
                        <a:t>Bactec</a:t>
                      </a:r>
                      <a:r>
                        <a:rPr sz="1200" dirty="0">
                          <a:solidFill>
                            <a:srgbClr val="231F20"/>
                          </a:solidFill>
                          <a:latin typeface="Times New Roman"/>
                          <a:cs typeface="Times New Roman"/>
                        </a:rPr>
                        <a:t> </a:t>
                      </a:r>
                      <a:r>
                        <a:rPr sz="1200" spc="-20" dirty="0">
                          <a:solidFill>
                            <a:srgbClr val="231F20"/>
                          </a:solidFill>
                          <a:latin typeface="Times New Roman"/>
                          <a:cs typeface="Times New Roman"/>
                        </a:rPr>
                        <a:t>Corp</a:t>
                      </a:r>
                      <a:endParaRPr sz="1200" dirty="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vMerge="1">
                  <a:txBody>
                    <a:bodyPr/>
                    <a:lstStyle/>
                    <a:p>
                      <a:endParaRPr/>
                    </a:p>
                  </a:txBody>
                  <a:tcPr marL="0" marR="0" marT="2857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4183304177"/>
                  </a:ext>
                </a:extLst>
              </a:tr>
              <a:tr h="208714">
                <a:tc>
                  <a:txBody>
                    <a:bodyPr/>
                    <a:lstStyle/>
                    <a:p>
                      <a:pPr algn="ctr">
                        <a:lnSpc>
                          <a:spcPct val="100000"/>
                        </a:lnSpc>
                        <a:spcBef>
                          <a:spcPts val="40"/>
                        </a:spcBef>
                      </a:pPr>
                      <a:r>
                        <a:rPr sz="1200" spc="-20" dirty="0">
                          <a:solidFill>
                            <a:srgbClr val="231F20"/>
                          </a:solidFill>
                          <a:latin typeface="Times New Roman"/>
                          <a:cs typeface="Times New Roman"/>
                        </a:rPr>
                        <a:t>Xen</a:t>
                      </a:r>
                      <a:r>
                        <a:rPr sz="1200" spc="-30" dirty="0">
                          <a:solidFill>
                            <a:srgbClr val="231F20"/>
                          </a:solidFill>
                          <a:latin typeface="Times New Roman"/>
                          <a:cs typeface="Times New Roman"/>
                        </a:rPr>
                        <a:t> </a:t>
                      </a:r>
                      <a:r>
                        <a:rPr sz="1200" spc="-20" dirty="0">
                          <a:solidFill>
                            <a:srgbClr val="231F20"/>
                          </a:solidFill>
                          <a:latin typeface="Times New Roman"/>
                          <a:cs typeface="Times New Roman"/>
                        </a:rPr>
                        <a:t>Tari</a:t>
                      </a:r>
                      <a:endParaRPr sz="120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rowSpan="3">
                  <a:txBody>
                    <a:bodyPr/>
                    <a:lstStyle/>
                    <a:p>
                      <a:pPr>
                        <a:lnSpc>
                          <a:spcPct val="100000"/>
                        </a:lnSpc>
                        <a:spcBef>
                          <a:spcPts val="225"/>
                        </a:spcBef>
                      </a:pPr>
                      <a:endParaRPr sz="1200" dirty="0">
                        <a:latin typeface="Times New Roman"/>
                        <a:cs typeface="Times New Roman"/>
                      </a:endParaRPr>
                    </a:p>
                    <a:p>
                      <a:pPr marL="633730">
                        <a:lnSpc>
                          <a:spcPct val="100000"/>
                        </a:lnSpc>
                      </a:pPr>
                      <a:r>
                        <a:rPr sz="1200" i="1" spc="-30" dirty="0">
                          <a:solidFill>
                            <a:srgbClr val="231F20"/>
                          </a:solidFill>
                          <a:latin typeface="Times New Roman"/>
                          <a:cs typeface="Times New Roman"/>
                        </a:rPr>
                        <a:t>B.</a:t>
                      </a:r>
                      <a:r>
                        <a:rPr sz="1200" i="1" spc="-5" dirty="0">
                          <a:solidFill>
                            <a:srgbClr val="231F20"/>
                          </a:solidFill>
                          <a:latin typeface="Times New Roman"/>
                          <a:cs typeface="Times New Roman"/>
                        </a:rPr>
                        <a:t> </a:t>
                      </a:r>
                      <a:r>
                        <a:rPr sz="1200" i="1" spc="-20" dirty="0">
                          <a:solidFill>
                            <a:srgbClr val="231F20"/>
                          </a:solidFill>
                          <a:latin typeface="Times New Roman"/>
                          <a:cs typeface="Times New Roman"/>
                        </a:rPr>
                        <a:t>thuringiensis</a:t>
                      </a:r>
                      <a:r>
                        <a:rPr sz="1200" i="1" spc="-5" dirty="0">
                          <a:solidFill>
                            <a:srgbClr val="231F20"/>
                          </a:solidFill>
                          <a:latin typeface="Times New Roman"/>
                          <a:cs typeface="Times New Roman"/>
                        </a:rPr>
                        <a:t> </a:t>
                      </a:r>
                      <a:r>
                        <a:rPr sz="1200" spc="-10" dirty="0">
                          <a:solidFill>
                            <a:srgbClr val="231F20"/>
                          </a:solidFill>
                          <a:latin typeface="Times New Roman"/>
                          <a:cs typeface="Times New Roman"/>
                        </a:rPr>
                        <a:t>subsp. </a:t>
                      </a:r>
                      <a:r>
                        <a:rPr sz="1200" i="1" spc="-10" dirty="0">
                          <a:solidFill>
                            <a:srgbClr val="231F20"/>
                          </a:solidFill>
                          <a:latin typeface="Times New Roman"/>
                          <a:cs typeface="Times New Roman"/>
                        </a:rPr>
                        <a:t>aizawai</a:t>
                      </a:r>
                      <a:endParaRPr sz="1200" dirty="0">
                        <a:latin typeface="Times New Roman"/>
                        <a:cs typeface="Times New Roman"/>
                      </a:endParaRPr>
                    </a:p>
                  </a:txBody>
                  <a:tcPr marL="0" marR="0" marT="2857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2481518317"/>
                  </a:ext>
                </a:extLst>
              </a:tr>
              <a:tr h="208714">
                <a:tc>
                  <a:txBody>
                    <a:bodyPr/>
                    <a:lstStyle/>
                    <a:p>
                      <a:pPr algn="ctr">
                        <a:lnSpc>
                          <a:spcPct val="100000"/>
                        </a:lnSpc>
                        <a:spcBef>
                          <a:spcPts val="40"/>
                        </a:spcBef>
                      </a:pPr>
                      <a:r>
                        <a:rPr sz="1200" spc="-25" dirty="0">
                          <a:solidFill>
                            <a:srgbClr val="231F20"/>
                          </a:solidFill>
                          <a:latin typeface="Times New Roman"/>
                          <a:cs typeface="Times New Roman"/>
                        </a:rPr>
                        <a:t>Agree,</a:t>
                      </a:r>
                      <a:r>
                        <a:rPr sz="1200" spc="-10" dirty="0">
                          <a:solidFill>
                            <a:srgbClr val="231F20"/>
                          </a:solidFill>
                          <a:latin typeface="Times New Roman"/>
                          <a:cs typeface="Times New Roman"/>
                        </a:rPr>
                        <a:t> Design</a:t>
                      </a:r>
                      <a:endParaRPr sz="1200" dirty="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vMerge="1">
                  <a:txBody>
                    <a:bodyPr/>
                    <a:lstStyle/>
                    <a:p>
                      <a:endParaRPr/>
                    </a:p>
                  </a:txBody>
                  <a:tcPr marL="0" marR="0" marT="2857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2940211466"/>
                  </a:ext>
                </a:extLst>
              </a:tr>
              <a:tr h="208714">
                <a:tc>
                  <a:txBody>
                    <a:bodyPr/>
                    <a:lstStyle/>
                    <a:p>
                      <a:pPr algn="ctr">
                        <a:lnSpc>
                          <a:spcPct val="100000"/>
                        </a:lnSpc>
                        <a:spcBef>
                          <a:spcPts val="40"/>
                        </a:spcBef>
                      </a:pPr>
                      <a:r>
                        <a:rPr sz="1200" spc="-10" dirty="0">
                          <a:solidFill>
                            <a:srgbClr val="231F20"/>
                          </a:solidFill>
                          <a:latin typeface="Times New Roman"/>
                          <a:cs typeface="Times New Roman"/>
                        </a:rPr>
                        <a:t>Mattch</a:t>
                      </a:r>
                      <a:endParaRPr sz="1200" dirty="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vMerge="1">
                  <a:txBody>
                    <a:bodyPr/>
                    <a:lstStyle/>
                    <a:p>
                      <a:endParaRPr/>
                    </a:p>
                  </a:txBody>
                  <a:tcPr marL="0" marR="0" marT="2857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3459924843"/>
                  </a:ext>
                </a:extLst>
              </a:tr>
            </a:tbl>
          </a:graphicData>
        </a:graphic>
      </p:graphicFrame>
    </p:spTree>
    <p:extLst>
      <p:ext uri="{BB962C8B-B14F-4D97-AF65-F5344CB8AC3E}">
        <p14:creationId xmlns:p14="http://schemas.microsoft.com/office/powerpoint/2010/main" val="2968835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a:extLst>
              <a:ext uri="{FF2B5EF4-FFF2-40B4-BE49-F238E27FC236}">
                <a16:creationId xmlns:a16="http://schemas.microsoft.com/office/drawing/2014/main" id="{E2E5077D-9947-467D-BB74-7D8EBE19068C}"/>
              </a:ext>
            </a:extLst>
          </p:cNvPr>
          <p:cNvGraphicFramePr>
            <a:graphicFrameLocks noGrp="1"/>
          </p:cNvGraphicFramePr>
          <p:nvPr>
            <p:extLst>
              <p:ext uri="{D42A27DB-BD31-4B8C-83A1-F6EECF244321}">
                <p14:modId xmlns:p14="http://schemas.microsoft.com/office/powerpoint/2010/main" val="1988963440"/>
              </p:ext>
            </p:extLst>
          </p:nvPr>
        </p:nvGraphicFramePr>
        <p:xfrm>
          <a:off x="2080703" y="577970"/>
          <a:ext cx="7753410" cy="4934776"/>
        </p:xfrm>
        <a:graphic>
          <a:graphicData uri="http://schemas.openxmlformats.org/drawingml/2006/table">
            <a:tbl>
              <a:tblPr firstRow="1" bandRow="1">
                <a:tableStyleId>{2D5ABB26-0587-4C30-8999-92F81FD0307C}</a:tableStyleId>
              </a:tblPr>
              <a:tblGrid>
                <a:gridCol w="3501178">
                  <a:extLst>
                    <a:ext uri="{9D8B030D-6E8A-4147-A177-3AD203B41FA5}">
                      <a16:colId xmlns:a16="http://schemas.microsoft.com/office/drawing/2014/main" val="1007641908"/>
                    </a:ext>
                  </a:extLst>
                </a:gridCol>
                <a:gridCol w="4252232">
                  <a:extLst>
                    <a:ext uri="{9D8B030D-6E8A-4147-A177-3AD203B41FA5}">
                      <a16:colId xmlns:a16="http://schemas.microsoft.com/office/drawing/2014/main" val="3233988398"/>
                    </a:ext>
                  </a:extLst>
                </a:gridCol>
              </a:tblGrid>
              <a:tr h="239406">
                <a:tc gridSpan="2">
                  <a:txBody>
                    <a:bodyPr/>
                    <a:lstStyle/>
                    <a:p>
                      <a:pPr marL="328930">
                        <a:lnSpc>
                          <a:spcPct val="100000"/>
                        </a:lnSpc>
                        <a:spcBef>
                          <a:spcPts val="40"/>
                        </a:spcBef>
                      </a:pPr>
                      <a:r>
                        <a:rPr sz="1600" b="1" spc="-30" dirty="0">
                          <a:solidFill>
                            <a:srgbClr val="231F20"/>
                          </a:solidFill>
                          <a:latin typeface="Times New Roman"/>
                          <a:cs typeface="Times New Roman"/>
                        </a:rPr>
                        <a:t>Preparaty</a:t>
                      </a:r>
                      <a:r>
                        <a:rPr sz="1600" b="1" spc="-5" dirty="0">
                          <a:solidFill>
                            <a:srgbClr val="231F20"/>
                          </a:solidFill>
                          <a:latin typeface="Times New Roman"/>
                          <a:cs typeface="Times New Roman"/>
                        </a:rPr>
                        <a:t> </a:t>
                      </a:r>
                      <a:r>
                        <a:rPr sz="1600" b="1" spc="-10" dirty="0">
                          <a:solidFill>
                            <a:srgbClr val="231F20"/>
                          </a:solidFill>
                          <a:latin typeface="Times New Roman"/>
                          <a:cs typeface="Times New Roman"/>
                        </a:rPr>
                        <a:t>bioinsektycydowe</a:t>
                      </a:r>
                      <a:r>
                        <a:rPr sz="1600" b="1" spc="-5" dirty="0">
                          <a:solidFill>
                            <a:srgbClr val="231F20"/>
                          </a:solidFill>
                          <a:latin typeface="Times New Roman"/>
                          <a:cs typeface="Times New Roman"/>
                        </a:rPr>
                        <a:t> </a:t>
                      </a:r>
                      <a:r>
                        <a:rPr sz="1600" b="1" spc="-10" dirty="0">
                          <a:solidFill>
                            <a:srgbClr val="231F20"/>
                          </a:solidFill>
                          <a:latin typeface="Times New Roman"/>
                          <a:cs typeface="Times New Roman"/>
                        </a:rPr>
                        <a:t>na</a:t>
                      </a:r>
                      <a:r>
                        <a:rPr sz="1600" b="1" dirty="0">
                          <a:solidFill>
                            <a:srgbClr val="231F20"/>
                          </a:solidFill>
                          <a:latin typeface="Times New Roman"/>
                          <a:cs typeface="Times New Roman"/>
                        </a:rPr>
                        <a:t> </a:t>
                      </a:r>
                      <a:r>
                        <a:rPr sz="1600" b="1" spc="-10" dirty="0">
                          <a:solidFill>
                            <a:srgbClr val="231F20"/>
                          </a:solidFill>
                          <a:latin typeface="Times New Roman"/>
                          <a:cs typeface="Times New Roman"/>
                        </a:rPr>
                        <a:t>bazie</a:t>
                      </a:r>
                      <a:r>
                        <a:rPr sz="1600" b="1" spc="-5" dirty="0">
                          <a:solidFill>
                            <a:srgbClr val="231F20"/>
                          </a:solidFill>
                          <a:latin typeface="Times New Roman"/>
                          <a:cs typeface="Times New Roman"/>
                        </a:rPr>
                        <a:t> </a:t>
                      </a:r>
                      <a:r>
                        <a:rPr sz="1600" b="1" spc="-10" dirty="0">
                          <a:solidFill>
                            <a:srgbClr val="231F20"/>
                          </a:solidFill>
                          <a:latin typeface="Times New Roman"/>
                          <a:cs typeface="Times New Roman"/>
                        </a:rPr>
                        <a:t>wirusów/Bioinsecticide</a:t>
                      </a:r>
                      <a:r>
                        <a:rPr sz="1600" b="1" spc="-5" dirty="0">
                          <a:solidFill>
                            <a:srgbClr val="231F20"/>
                          </a:solidFill>
                          <a:latin typeface="Times New Roman"/>
                          <a:cs typeface="Times New Roman"/>
                        </a:rPr>
                        <a:t> </a:t>
                      </a:r>
                      <a:r>
                        <a:rPr sz="1600" b="1" spc="-10" dirty="0">
                          <a:solidFill>
                            <a:srgbClr val="231F20"/>
                          </a:solidFill>
                          <a:latin typeface="Times New Roman"/>
                          <a:cs typeface="Times New Roman"/>
                        </a:rPr>
                        <a:t>products</a:t>
                      </a:r>
                      <a:r>
                        <a:rPr sz="1600" b="1" dirty="0">
                          <a:solidFill>
                            <a:srgbClr val="231F20"/>
                          </a:solidFill>
                          <a:latin typeface="Times New Roman"/>
                          <a:cs typeface="Times New Roman"/>
                        </a:rPr>
                        <a:t> </a:t>
                      </a:r>
                      <a:r>
                        <a:rPr sz="1600" b="1" spc="-10" dirty="0">
                          <a:solidFill>
                            <a:srgbClr val="231F20"/>
                          </a:solidFill>
                          <a:latin typeface="Times New Roman"/>
                          <a:cs typeface="Times New Roman"/>
                        </a:rPr>
                        <a:t>based</a:t>
                      </a:r>
                      <a:r>
                        <a:rPr sz="1600" b="1" spc="-5" dirty="0">
                          <a:solidFill>
                            <a:srgbClr val="231F20"/>
                          </a:solidFill>
                          <a:latin typeface="Times New Roman"/>
                          <a:cs typeface="Times New Roman"/>
                        </a:rPr>
                        <a:t> </a:t>
                      </a:r>
                      <a:r>
                        <a:rPr sz="1600" b="1" dirty="0">
                          <a:solidFill>
                            <a:srgbClr val="231F20"/>
                          </a:solidFill>
                          <a:latin typeface="Times New Roman"/>
                          <a:cs typeface="Times New Roman"/>
                        </a:rPr>
                        <a:t>on</a:t>
                      </a:r>
                      <a:r>
                        <a:rPr sz="1600" b="1" spc="-5" dirty="0">
                          <a:solidFill>
                            <a:srgbClr val="231F20"/>
                          </a:solidFill>
                          <a:latin typeface="Times New Roman"/>
                          <a:cs typeface="Times New Roman"/>
                        </a:rPr>
                        <a:t> </a:t>
                      </a:r>
                      <a:r>
                        <a:rPr sz="1600" b="1" spc="-10" dirty="0">
                          <a:solidFill>
                            <a:srgbClr val="231F20"/>
                          </a:solidFill>
                          <a:latin typeface="Times New Roman"/>
                          <a:cs typeface="Times New Roman"/>
                        </a:rPr>
                        <a:t>viruses</a:t>
                      </a:r>
                      <a:endParaRPr sz="1600" dirty="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hMerge="1">
                  <a:txBody>
                    <a:bodyPr/>
                    <a:lstStyle/>
                    <a:p>
                      <a:endParaRPr/>
                    </a:p>
                  </a:txBody>
                  <a:tcPr marL="0" marR="0" marT="0" marB="0"/>
                </a:tc>
                <a:extLst>
                  <a:ext uri="{0D108BD9-81ED-4DB2-BD59-A6C34878D82A}">
                    <a16:rowId xmlns:a16="http://schemas.microsoft.com/office/drawing/2014/main" val="1296241263"/>
                  </a:ext>
                </a:extLst>
              </a:tr>
              <a:tr h="239406">
                <a:tc>
                  <a:txBody>
                    <a:bodyPr/>
                    <a:lstStyle/>
                    <a:p>
                      <a:pPr algn="ctr">
                        <a:lnSpc>
                          <a:spcPct val="100000"/>
                        </a:lnSpc>
                        <a:spcBef>
                          <a:spcPts val="40"/>
                        </a:spcBef>
                      </a:pPr>
                      <a:r>
                        <a:rPr sz="1600" b="1" spc="-10" dirty="0">
                          <a:solidFill>
                            <a:srgbClr val="231F20"/>
                          </a:solidFill>
                          <a:latin typeface="Times New Roman"/>
                          <a:cs typeface="Times New Roman"/>
                        </a:rPr>
                        <a:t>Środek/Preparatio</a:t>
                      </a:r>
                      <a:r>
                        <a:rPr sz="1600" spc="-10" dirty="0">
                          <a:solidFill>
                            <a:srgbClr val="231F20"/>
                          </a:solidFill>
                          <a:latin typeface="Times New Roman"/>
                          <a:cs typeface="Times New Roman"/>
                        </a:rPr>
                        <a:t>n</a:t>
                      </a:r>
                      <a:endParaRPr sz="1600" dirty="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algn="ctr">
                        <a:lnSpc>
                          <a:spcPct val="100000"/>
                        </a:lnSpc>
                        <a:spcBef>
                          <a:spcPts val="40"/>
                        </a:spcBef>
                      </a:pPr>
                      <a:r>
                        <a:rPr sz="1600" b="1" spc="-25" dirty="0">
                          <a:solidFill>
                            <a:srgbClr val="231F20"/>
                          </a:solidFill>
                          <a:latin typeface="Times New Roman"/>
                          <a:cs typeface="Times New Roman"/>
                        </a:rPr>
                        <a:t>Substancja</a:t>
                      </a:r>
                      <a:r>
                        <a:rPr sz="1600" b="1" spc="-20" dirty="0">
                          <a:solidFill>
                            <a:srgbClr val="231F20"/>
                          </a:solidFill>
                          <a:latin typeface="Times New Roman"/>
                          <a:cs typeface="Times New Roman"/>
                        </a:rPr>
                        <a:t> </a:t>
                      </a:r>
                      <a:r>
                        <a:rPr sz="1600" b="1" spc="-10" dirty="0">
                          <a:solidFill>
                            <a:srgbClr val="231F20"/>
                          </a:solidFill>
                          <a:latin typeface="Times New Roman"/>
                          <a:cs typeface="Times New Roman"/>
                        </a:rPr>
                        <a:t>czynna/Active</a:t>
                      </a:r>
                      <a:r>
                        <a:rPr sz="1600" b="1" spc="-20" dirty="0">
                          <a:solidFill>
                            <a:srgbClr val="231F20"/>
                          </a:solidFill>
                          <a:latin typeface="Times New Roman"/>
                          <a:cs typeface="Times New Roman"/>
                        </a:rPr>
                        <a:t> </a:t>
                      </a:r>
                      <a:r>
                        <a:rPr sz="1600" b="1" spc="-10" dirty="0">
                          <a:solidFill>
                            <a:srgbClr val="231F20"/>
                          </a:solidFill>
                          <a:latin typeface="Times New Roman"/>
                          <a:cs typeface="Times New Roman"/>
                        </a:rPr>
                        <a:t>ingredient</a:t>
                      </a:r>
                      <a:endParaRPr sz="160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866309133"/>
                  </a:ext>
                </a:extLst>
              </a:tr>
              <a:tr h="1102839">
                <a:tc>
                  <a:txBody>
                    <a:bodyPr/>
                    <a:lstStyle/>
                    <a:p>
                      <a:pPr>
                        <a:lnSpc>
                          <a:spcPct val="100000"/>
                        </a:lnSpc>
                      </a:pPr>
                      <a:endParaRPr sz="1600" dirty="0">
                        <a:latin typeface="Times New Roman"/>
                        <a:cs typeface="Times New Roman"/>
                      </a:endParaRPr>
                    </a:p>
                    <a:p>
                      <a:pPr>
                        <a:lnSpc>
                          <a:spcPct val="100000"/>
                        </a:lnSpc>
                        <a:spcBef>
                          <a:spcPts val="165"/>
                        </a:spcBef>
                      </a:pPr>
                      <a:endParaRPr sz="1600" dirty="0">
                        <a:latin typeface="Times New Roman"/>
                        <a:cs typeface="Times New Roman"/>
                      </a:endParaRPr>
                    </a:p>
                    <a:p>
                      <a:pPr algn="ctr">
                        <a:lnSpc>
                          <a:spcPct val="100000"/>
                        </a:lnSpc>
                        <a:spcBef>
                          <a:spcPts val="5"/>
                        </a:spcBef>
                      </a:pPr>
                      <a:r>
                        <a:rPr sz="1600" spc="-10" dirty="0">
                          <a:solidFill>
                            <a:srgbClr val="231F20"/>
                          </a:solidFill>
                          <a:latin typeface="Times New Roman"/>
                          <a:cs typeface="Times New Roman"/>
                        </a:rPr>
                        <a:t>Capex</a:t>
                      </a:r>
                      <a:endParaRPr sz="1600" dirty="0">
                        <a:latin typeface="Times New Roman"/>
                        <a:cs typeface="Times New Roman"/>
                      </a:endParaRPr>
                    </a:p>
                  </a:txBody>
                  <a:tcPr marL="0" marR="0" marT="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marL="243840" marR="128905" indent="-107314">
                        <a:lnSpc>
                          <a:spcPct val="101800"/>
                        </a:lnSpc>
                        <a:spcBef>
                          <a:spcPts val="15"/>
                        </a:spcBef>
                        <a:buSzPct val="133333"/>
                        <a:buChar char="•"/>
                        <a:tabLst>
                          <a:tab pos="336550" algn="l"/>
                        </a:tabLst>
                      </a:pPr>
                      <a:r>
                        <a:rPr sz="1600" dirty="0">
                          <a:solidFill>
                            <a:srgbClr val="231F20"/>
                          </a:solidFill>
                          <a:latin typeface="Times New Roman"/>
                          <a:cs typeface="Times New Roman"/>
                        </a:rPr>
                        <a:t>wirus</a:t>
                      </a:r>
                      <a:r>
                        <a:rPr sz="1600" spc="-5" dirty="0">
                          <a:solidFill>
                            <a:srgbClr val="231F20"/>
                          </a:solidFill>
                          <a:latin typeface="Times New Roman"/>
                          <a:cs typeface="Times New Roman"/>
                        </a:rPr>
                        <a:t> </a:t>
                      </a:r>
                      <a:r>
                        <a:rPr sz="1600" spc="-10" dirty="0">
                          <a:solidFill>
                            <a:srgbClr val="231F20"/>
                          </a:solidFill>
                          <a:latin typeface="Times New Roman"/>
                          <a:cs typeface="Times New Roman"/>
                        </a:rPr>
                        <a:t>granulozy</a:t>
                      </a:r>
                      <a:r>
                        <a:rPr sz="1600" dirty="0">
                          <a:solidFill>
                            <a:srgbClr val="231F20"/>
                          </a:solidFill>
                          <a:latin typeface="Times New Roman"/>
                          <a:cs typeface="Times New Roman"/>
                        </a:rPr>
                        <a:t> </a:t>
                      </a:r>
                      <a:r>
                        <a:rPr sz="1600" spc="-20" dirty="0">
                          <a:solidFill>
                            <a:srgbClr val="231F20"/>
                          </a:solidFill>
                          <a:latin typeface="Times New Roman"/>
                          <a:cs typeface="Times New Roman"/>
                        </a:rPr>
                        <a:t>zwójki</a:t>
                      </a:r>
                      <a:r>
                        <a:rPr sz="1600" dirty="0">
                          <a:solidFill>
                            <a:srgbClr val="231F20"/>
                          </a:solidFill>
                          <a:latin typeface="Times New Roman"/>
                          <a:cs typeface="Times New Roman"/>
                        </a:rPr>
                        <a:t> </a:t>
                      </a:r>
                      <a:r>
                        <a:rPr sz="1600" spc="-20" dirty="0">
                          <a:solidFill>
                            <a:srgbClr val="231F20"/>
                          </a:solidFill>
                          <a:latin typeface="Times New Roman"/>
                          <a:cs typeface="Times New Roman"/>
                        </a:rPr>
                        <a:t>siatkóweczki</a:t>
                      </a:r>
                      <a:r>
                        <a:rPr sz="1600" dirty="0">
                          <a:solidFill>
                            <a:srgbClr val="231F20"/>
                          </a:solidFill>
                          <a:latin typeface="Times New Roman"/>
                          <a:cs typeface="Times New Roman"/>
                        </a:rPr>
                        <a:t> </a:t>
                      </a:r>
                      <a:r>
                        <a:rPr sz="1600" spc="-10" dirty="0">
                          <a:solidFill>
                            <a:srgbClr val="231F20"/>
                          </a:solidFill>
                          <a:latin typeface="Times New Roman"/>
                          <a:cs typeface="Times New Roman"/>
                        </a:rPr>
                        <a:t>(</a:t>
                      </a:r>
                      <a:r>
                        <a:rPr sz="1600" i="1" spc="-10" dirty="0">
                          <a:solidFill>
                            <a:srgbClr val="231F20"/>
                          </a:solidFill>
                          <a:latin typeface="Times New Roman"/>
                          <a:cs typeface="Times New Roman"/>
                        </a:rPr>
                        <a:t>Adoxophyes 	orna</a:t>
                      </a:r>
                      <a:r>
                        <a:rPr sz="1600" i="1" spc="20" dirty="0">
                          <a:solidFill>
                            <a:srgbClr val="231F20"/>
                          </a:solidFill>
                          <a:latin typeface="Times New Roman"/>
                          <a:cs typeface="Times New Roman"/>
                        </a:rPr>
                        <a:t> </a:t>
                      </a:r>
                      <a:r>
                        <a:rPr sz="1600" spc="-20" dirty="0">
                          <a:solidFill>
                            <a:srgbClr val="231F20"/>
                          </a:solidFill>
                          <a:latin typeface="Times New Roman"/>
                          <a:cs typeface="Times New Roman"/>
                        </a:rPr>
                        <a:t>(AoGV)/</a:t>
                      </a:r>
                      <a:r>
                        <a:rPr sz="1600" i="1" spc="-20" dirty="0">
                          <a:solidFill>
                            <a:srgbClr val="231F20"/>
                          </a:solidFill>
                          <a:latin typeface="Times New Roman"/>
                          <a:cs typeface="Times New Roman"/>
                        </a:rPr>
                        <a:t>Adoxophyes</a:t>
                      </a:r>
                      <a:r>
                        <a:rPr sz="1600" i="1" spc="25" dirty="0">
                          <a:solidFill>
                            <a:srgbClr val="231F20"/>
                          </a:solidFill>
                          <a:latin typeface="Times New Roman"/>
                          <a:cs typeface="Times New Roman"/>
                        </a:rPr>
                        <a:t> </a:t>
                      </a:r>
                      <a:r>
                        <a:rPr sz="1600" i="1" spc="-20" dirty="0">
                          <a:solidFill>
                            <a:srgbClr val="231F20"/>
                          </a:solidFill>
                          <a:latin typeface="Times New Roman"/>
                          <a:cs typeface="Times New Roman"/>
                        </a:rPr>
                        <a:t>orana</a:t>
                      </a:r>
                      <a:r>
                        <a:rPr sz="1600" i="1" spc="20" dirty="0">
                          <a:solidFill>
                            <a:srgbClr val="231F20"/>
                          </a:solidFill>
                          <a:latin typeface="Times New Roman"/>
                          <a:cs typeface="Times New Roman"/>
                        </a:rPr>
                        <a:t> </a:t>
                      </a:r>
                      <a:r>
                        <a:rPr sz="1600" spc="-10" dirty="0">
                          <a:solidFill>
                            <a:srgbClr val="231F20"/>
                          </a:solidFill>
                          <a:latin typeface="Times New Roman"/>
                          <a:cs typeface="Times New Roman"/>
                        </a:rPr>
                        <a:t>granulovirus</a:t>
                      </a:r>
                      <a:endParaRPr sz="1600" dirty="0">
                        <a:latin typeface="Times New Roman"/>
                        <a:cs typeface="Times New Roman"/>
                      </a:endParaRPr>
                    </a:p>
                    <a:p>
                      <a:pPr marL="770890">
                        <a:lnSpc>
                          <a:spcPct val="100000"/>
                        </a:lnSpc>
                        <a:spcBef>
                          <a:spcPts val="20"/>
                        </a:spcBef>
                      </a:pPr>
                      <a:r>
                        <a:rPr sz="1600" spc="-20" dirty="0">
                          <a:solidFill>
                            <a:srgbClr val="231F20"/>
                          </a:solidFill>
                          <a:latin typeface="Times New Roman"/>
                          <a:cs typeface="Times New Roman"/>
                        </a:rPr>
                        <a:t>(</a:t>
                      </a:r>
                      <a:r>
                        <a:rPr sz="1600" i="1" spc="-20" dirty="0">
                          <a:solidFill>
                            <a:srgbClr val="231F20"/>
                          </a:solidFill>
                          <a:latin typeface="Times New Roman"/>
                          <a:cs typeface="Times New Roman"/>
                        </a:rPr>
                        <a:t>Adoxophyes</a:t>
                      </a:r>
                      <a:r>
                        <a:rPr sz="1600" i="1" spc="-10" dirty="0">
                          <a:solidFill>
                            <a:srgbClr val="231F20"/>
                          </a:solidFill>
                          <a:latin typeface="Times New Roman"/>
                          <a:cs typeface="Times New Roman"/>
                        </a:rPr>
                        <a:t> orna </a:t>
                      </a:r>
                      <a:r>
                        <a:rPr sz="1600" spc="-10" dirty="0">
                          <a:solidFill>
                            <a:srgbClr val="231F20"/>
                          </a:solidFill>
                          <a:latin typeface="Times New Roman"/>
                          <a:cs typeface="Times New Roman"/>
                        </a:rPr>
                        <a:t>(AoGV)</a:t>
                      </a:r>
                      <a:endParaRPr sz="1600" dirty="0">
                        <a:latin typeface="Times New Roman"/>
                        <a:cs typeface="Times New Roman"/>
                      </a:endParaRPr>
                    </a:p>
                    <a:p>
                      <a:pPr marL="189865" marR="75565" indent="-107314">
                        <a:lnSpc>
                          <a:spcPct val="101800"/>
                        </a:lnSpc>
                        <a:spcBef>
                          <a:spcPts val="5"/>
                        </a:spcBef>
                        <a:buSzPct val="133333"/>
                        <a:buChar char="•"/>
                        <a:tabLst>
                          <a:tab pos="196850" algn="l"/>
                        </a:tabLst>
                      </a:pPr>
                      <a:r>
                        <a:rPr sz="1600" spc="-10" dirty="0">
                          <a:solidFill>
                            <a:srgbClr val="231F20"/>
                          </a:solidFill>
                          <a:latin typeface="Times New Roman"/>
                          <a:cs typeface="Times New Roman"/>
                        </a:rPr>
                        <a:t>entomopatogeniczny </a:t>
                      </a:r>
                      <a:r>
                        <a:rPr sz="1600" dirty="0">
                          <a:solidFill>
                            <a:srgbClr val="231F20"/>
                          </a:solidFill>
                          <a:latin typeface="Times New Roman"/>
                          <a:cs typeface="Times New Roman"/>
                        </a:rPr>
                        <a:t>wirus</a:t>
                      </a:r>
                      <a:r>
                        <a:rPr sz="1600" spc="-5" dirty="0">
                          <a:solidFill>
                            <a:srgbClr val="231F20"/>
                          </a:solidFill>
                          <a:latin typeface="Times New Roman"/>
                          <a:cs typeface="Times New Roman"/>
                        </a:rPr>
                        <a:t> </a:t>
                      </a:r>
                      <a:r>
                        <a:rPr sz="1600" dirty="0">
                          <a:solidFill>
                            <a:srgbClr val="231F20"/>
                          </a:solidFill>
                          <a:latin typeface="Times New Roman"/>
                          <a:cs typeface="Times New Roman"/>
                        </a:rPr>
                        <a:t>z</a:t>
                      </a:r>
                      <a:r>
                        <a:rPr sz="1600" spc="-5" dirty="0">
                          <a:solidFill>
                            <a:srgbClr val="231F20"/>
                          </a:solidFill>
                          <a:latin typeface="Times New Roman"/>
                          <a:cs typeface="Times New Roman"/>
                        </a:rPr>
                        <a:t> </a:t>
                      </a:r>
                      <a:r>
                        <a:rPr sz="1600" dirty="0">
                          <a:solidFill>
                            <a:srgbClr val="231F20"/>
                          </a:solidFill>
                          <a:latin typeface="Times New Roman"/>
                          <a:cs typeface="Times New Roman"/>
                        </a:rPr>
                        <a:t>rodziny</a:t>
                      </a:r>
                      <a:r>
                        <a:rPr sz="1600" spc="-5" dirty="0">
                          <a:solidFill>
                            <a:srgbClr val="231F20"/>
                          </a:solidFill>
                          <a:latin typeface="Times New Roman"/>
                          <a:cs typeface="Times New Roman"/>
                        </a:rPr>
                        <a:t> </a:t>
                      </a:r>
                      <a:r>
                        <a:rPr sz="1600" i="1" spc="-10" dirty="0">
                          <a:solidFill>
                            <a:srgbClr val="231F20"/>
                          </a:solidFill>
                          <a:latin typeface="Times New Roman"/>
                          <a:cs typeface="Times New Roman"/>
                        </a:rPr>
                        <a:t>Baculoviridae</a:t>
                      </a:r>
                      <a:r>
                        <a:rPr sz="1600" spc="-10" dirty="0">
                          <a:solidFill>
                            <a:srgbClr val="231F20"/>
                          </a:solidFill>
                          <a:latin typeface="Times New Roman"/>
                          <a:cs typeface="Times New Roman"/>
                        </a:rPr>
                        <a:t>/ 	</a:t>
                      </a:r>
                      <a:r>
                        <a:rPr sz="1600" dirty="0">
                          <a:solidFill>
                            <a:srgbClr val="231F20"/>
                          </a:solidFill>
                          <a:latin typeface="Times New Roman"/>
                          <a:cs typeface="Times New Roman"/>
                        </a:rPr>
                        <a:t>entomopathogenic</a:t>
                      </a:r>
                      <a:r>
                        <a:rPr sz="1600" spc="-5" dirty="0">
                          <a:solidFill>
                            <a:srgbClr val="231F20"/>
                          </a:solidFill>
                          <a:latin typeface="Times New Roman"/>
                          <a:cs typeface="Times New Roman"/>
                        </a:rPr>
                        <a:t> </a:t>
                      </a:r>
                      <a:r>
                        <a:rPr sz="1600" dirty="0">
                          <a:solidFill>
                            <a:srgbClr val="231F20"/>
                          </a:solidFill>
                          <a:latin typeface="Times New Roman"/>
                          <a:cs typeface="Times New Roman"/>
                        </a:rPr>
                        <a:t>virus</a:t>
                      </a:r>
                      <a:r>
                        <a:rPr sz="1600" spc="-5" dirty="0">
                          <a:solidFill>
                            <a:srgbClr val="231F20"/>
                          </a:solidFill>
                          <a:latin typeface="Times New Roman"/>
                          <a:cs typeface="Times New Roman"/>
                        </a:rPr>
                        <a:t> </a:t>
                      </a:r>
                      <a:r>
                        <a:rPr sz="1600" spc="-20" dirty="0">
                          <a:solidFill>
                            <a:srgbClr val="231F20"/>
                          </a:solidFill>
                          <a:latin typeface="Times New Roman"/>
                          <a:cs typeface="Times New Roman"/>
                        </a:rPr>
                        <a:t>of</a:t>
                      </a:r>
                      <a:r>
                        <a:rPr sz="1600" spc="-5" dirty="0">
                          <a:solidFill>
                            <a:srgbClr val="231F20"/>
                          </a:solidFill>
                          <a:latin typeface="Times New Roman"/>
                          <a:cs typeface="Times New Roman"/>
                        </a:rPr>
                        <a:t> </a:t>
                      </a:r>
                      <a:r>
                        <a:rPr sz="1600" dirty="0">
                          <a:solidFill>
                            <a:srgbClr val="231F20"/>
                          </a:solidFill>
                          <a:latin typeface="Times New Roman"/>
                          <a:cs typeface="Times New Roman"/>
                        </a:rPr>
                        <a:t>the</a:t>
                      </a:r>
                      <a:r>
                        <a:rPr sz="1600" spc="-5" dirty="0">
                          <a:solidFill>
                            <a:srgbClr val="231F20"/>
                          </a:solidFill>
                          <a:latin typeface="Times New Roman"/>
                          <a:cs typeface="Times New Roman"/>
                        </a:rPr>
                        <a:t> </a:t>
                      </a:r>
                      <a:r>
                        <a:rPr sz="1600" i="1" spc="-25" dirty="0">
                          <a:solidFill>
                            <a:srgbClr val="231F20"/>
                          </a:solidFill>
                          <a:latin typeface="Times New Roman"/>
                          <a:cs typeface="Times New Roman"/>
                        </a:rPr>
                        <a:t>Baculoviridae</a:t>
                      </a:r>
                      <a:r>
                        <a:rPr sz="1600" i="1" spc="-5" dirty="0">
                          <a:solidFill>
                            <a:srgbClr val="231F20"/>
                          </a:solidFill>
                          <a:latin typeface="Times New Roman"/>
                          <a:cs typeface="Times New Roman"/>
                        </a:rPr>
                        <a:t> </a:t>
                      </a:r>
                      <a:r>
                        <a:rPr sz="1600" spc="-10" dirty="0">
                          <a:solidFill>
                            <a:srgbClr val="231F20"/>
                          </a:solidFill>
                          <a:latin typeface="Times New Roman"/>
                          <a:cs typeface="Times New Roman"/>
                        </a:rPr>
                        <a:t>family</a:t>
                      </a:r>
                      <a:endParaRPr sz="1600" dirty="0">
                        <a:latin typeface="Times New Roman"/>
                        <a:cs typeface="Times New Roman"/>
                      </a:endParaRPr>
                    </a:p>
                  </a:txBody>
                  <a:tcPr marL="0" marR="0" marT="190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1298828886"/>
                  </a:ext>
                </a:extLst>
              </a:tr>
              <a:tr h="239406">
                <a:tc>
                  <a:txBody>
                    <a:bodyPr/>
                    <a:lstStyle/>
                    <a:p>
                      <a:pPr algn="ctr">
                        <a:lnSpc>
                          <a:spcPct val="100000"/>
                        </a:lnSpc>
                        <a:spcBef>
                          <a:spcPts val="35"/>
                        </a:spcBef>
                      </a:pPr>
                      <a:r>
                        <a:rPr sz="1600" dirty="0">
                          <a:solidFill>
                            <a:srgbClr val="231F20"/>
                          </a:solidFill>
                          <a:latin typeface="Times New Roman"/>
                          <a:cs typeface="Times New Roman"/>
                        </a:rPr>
                        <a:t>Carpovirusine</a:t>
                      </a:r>
                      <a:r>
                        <a:rPr sz="1600" spc="5" dirty="0">
                          <a:solidFill>
                            <a:srgbClr val="231F20"/>
                          </a:solidFill>
                          <a:latin typeface="Times New Roman"/>
                          <a:cs typeface="Times New Roman"/>
                        </a:rPr>
                        <a:t> </a:t>
                      </a:r>
                      <a:r>
                        <a:rPr sz="1600" spc="-25" dirty="0">
                          <a:solidFill>
                            <a:srgbClr val="231F20"/>
                          </a:solidFill>
                          <a:latin typeface="Times New Roman"/>
                          <a:cs typeface="Times New Roman"/>
                        </a:rPr>
                        <a:t>SC</a:t>
                      </a:r>
                      <a:endParaRPr sz="16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algn="ctr">
                        <a:lnSpc>
                          <a:spcPct val="100000"/>
                        </a:lnSpc>
                        <a:spcBef>
                          <a:spcPts val="35"/>
                        </a:spcBef>
                      </a:pPr>
                      <a:r>
                        <a:rPr sz="1600" spc="-10" dirty="0">
                          <a:solidFill>
                            <a:srgbClr val="231F20"/>
                          </a:solidFill>
                          <a:latin typeface="Times New Roman"/>
                          <a:cs typeface="Times New Roman"/>
                        </a:rPr>
                        <a:t>Cydiapomonella</a:t>
                      </a:r>
                      <a:r>
                        <a:rPr sz="1600" spc="10" dirty="0">
                          <a:solidFill>
                            <a:srgbClr val="231F20"/>
                          </a:solidFill>
                          <a:latin typeface="Times New Roman"/>
                          <a:cs typeface="Times New Roman"/>
                        </a:rPr>
                        <a:t> </a:t>
                      </a:r>
                      <a:r>
                        <a:rPr sz="1600" spc="-10" dirty="0">
                          <a:solidFill>
                            <a:srgbClr val="231F20"/>
                          </a:solidFill>
                          <a:latin typeface="Times New Roman"/>
                          <a:cs typeface="Times New Roman"/>
                        </a:rPr>
                        <a:t>granulosis</a:t>
                      </a:r>
                      <a:r>
                        <a:rPr sz="1600" spc="10" dirty="0">
                          <a:solidFill>
                            <a:srgbClr val="231F20"/>
                          </a:solidFill>
                          <a:latin typeface="Times New Roman"/>
                          <a:cs typeface="Times New Roman"/>
                        </a:rPr>
                        <a:t> </a:t>
                      </a:r>
                      <a:r>
                        <a:rPr sz="1600" dirty="0">
                          <a:solidFill>
                            <a:srgbClr val="231F20"/>
                          </a:solidFill>
                          <a:latin typeface="Times New Roman"/>
                          <a:cs typeface="Times New Roman"/>
                        </a:rPr>
                        <a:t>virus</a:t>
                      </a:r>
                      <a:r>
                        <a:rPr sz="1600" spc="10" dirty="0">
                          <a:solidFill>
                            <a:srgbClr val="231F20"/>
                          </a:solidFill>
                          <a:latin typeface="Times New Roman"/>
                          <a:cs typeface="Times New Roman"/>
                        </a:rPr>
                        <a:t> </a:t>
                      </a:r>
                      <a:r>
                        <a:rPr sz="1600" spc="-10" dirty="0">
                          <a:solidFill>
                            <a:srgbClr val="231F20"/>
                          </a:solidFill>
                          <a:latin typeface="Times New Roman"/>
                          <a:cs typeface="Times New Roman"/>
                        </a:rPr>
                        <a:t>(CpGV)</a:t>
                      </a:r>
                      <a:endParaRPr sz="16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1052625498"/>
                  </a:ext>
                </a:extLst>
              </a:tr>
              <a:tr h="239406">
                <a:tc gridSpan="2">
                  <a:txBody>
                    <a:bodyPr/>
                    <a:lstStyle/>
                    <a:p>
                      <a:pPr marL="351790">
                        <a:lnSpc>
                          <a:spcPct val="100000"/>
                        </a:lnSpc>
                        <a:spcBef>
                          <a:spcPts val="35"/>
                        </a:spcBef>
                      </a:pPr>
                      <a:r>
                        <a:rPr sz="1600" b="1" spc="-30" dirty="0">
                          <a:solidFill>
                            <a:srgbClr val="231F20"/>
                          </a:solidFill>
                          <a:latin typeface="Times New Roman"/>
                          <a:cs typeface="Times New Roman"/>
                        </a:rPr>
                        <a:t>Preparaty</a:t>
                      </a:r>
                      <a:r>
                        <a:rPr sz="1600" b="1" spc="-15" dirty="0">
                          <a:solidFill>
                            <a:srgbClr val="231F20"/>
                          </a:solidFill>
                          <a:latin typeface="Times New Roman"/>
                          <a:cs typeface="Times New Roman"/>
                        </a:rPr>
                        <a:t> </a:t>
                      </a:r>
                      <a:r>
                        <a:rPr sz="1600" b="1" spc="-10" dirty="0">
                          <a:solidFill>
                            <a:srgbClr val="231F20"/>
                          </a:solidFill>
                          <a:latin typeface="Times New Roman"/>
                          <a:cs typeface="Times New Roman"/>
                        </a:rPr>
                        <a:t>bioinsektycydowe na bazie grzybów/Bioinsecticidal products based </a:t>
                      </a:r>
                      <a:r>
                        <a:rPr sz="1600" b="1" dirty="0">
                          <a:solidFill>
                            <a:srgbClr val="231F20"/>
                          </a:solidFill>
                          <a:latin typeface="Times New Roman"/>
                          <a:cs typeface="Times New Roman"/>
                        </a:rPr>
                        <a:t>on</a:t>
                      </a:r>
                      <a:r>
                        <a:rPr sz="1600" b="1" spc="-15" dirty="0">
                          <a:solidFill>
                            <a:srgbClr val="231F20"/>
                          </a:solidFill>
                          <a:latin typeface="Times New Roman"/>
                          <a:cs typeface="Times New Roman"/>
                        </a:rPr>
                        <a:t> </a:t>
                      </a:r>
                      <a:r>
                        <a:rPr sz="1600" b="1" spc="-10" dirty="0">
                          <a:solidFill>
                            <a:srgbClr val="231F20"/>
                          </a:solidFill>
                          <a:latin typeface="Times New Roman"/>
                          <a:cs typeface="Times New Roman"/>
                        </a:rPr>
                        <a:t>fungi</a:t>
                      </a:r>
                      <a:endParaRPr sz="16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hMerge="1">
                  <a:txBody>
                    <a:bodyPr/>
                    <a:lstStyle/>
                    <a:p>
                      <a:endParaRPr/>
                    </a:p>
                  </a:txBody>
                  <a:tcPr marL="0" marR="0" marT="0" marB="0"/>
                </a:tc>
                <a:extLst>
                  <a:ext uri="{0D108BD9-81ED-4DB2-BD59-A6C34878D82A}">
                    <a16:rowId xmlns:a16="http://schemas.microsoft.com/office/drawing/2014/main" val="2181784696"/>
                  </a:ext>
                </a:extLst>
              </a:tr>
              <a:tr h="239406">
                <a:tc>
                  <a:txBody>
                    <a:bodyPr/>
                    <a:lstStyle/>
                    <a:p>
                      <a:pPr algn="ctr">
                        <a:lnSpc>
                          <a:spcPct val="100000"/>
                        </a:lnSpc>
                        <a:spcBef>
                          <a:spcPts val="35"/>
                        </a:spcBef>
                      </a:pPr>
                      <a:r>
                        <a:rPr sz="1600" b="1" spc="-10" dirty="0">
                          <a:solidFill>
                            <a:srgbClr val="231F20"/>
                          </a:solidFill>
                          <a:latin typeface="Times New Roman"/>
                          <a:cs typeface="Times New Roman"/>
                        </a:rPr>
                        <a:t>Środek/Preparation</a:t>
                      </a:r>
                      <a:endParaRPr sz="16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algn="ctr">
                        <a:lnSpc>
                          <a:spcPct val="100000"/>
                        </a:lnSpc>
                        <a:spcBef>
                          <a:spcPts val="35"/>
                        </a:spcBef>
                      </a:pPr>
                      <a:r>
                        <a:rPr sz="1600" b="1" spc="-25" dirty="0">
                          <a:solidFill>
                            <a:srgbClr val="231F20"/>
                          </a:solidFill>
                          <a:latin typeface="Times New Roman"/>
                          <a:cs typeface="Times New Roman"/>
                        </a:rPr>
                        <a:t>Substancja</a:t>
                      </a:r>
                      <a:r>
                        <a:rPr sz="1600" b="1" spc="-20" dirty="0">
                          <a:solidFill>
                            <a:srgbClr val="231F20"/>
                          </a:solidFill>
                          <a:latin typeface="Times New Roman"/>
                          <a:cs typeface="Times New Roman"/>
                        </a:rPr>
                        <a:t> </a:t>
                      </a:r>
                      <a:r>
                        <a:rPr sz="1600" b="1" spc="-10" dirty="0">
                          <a:solidFill>
                            <a:srgbClr val="231F20"/>
                          </a:solidFill>
                          <a:latin typeface="Times New Roman"/>
                          <a:cs typeface="Times New Roman"/>
                        </a:rPr>
                        <a:t>czynna/Active</a:t>
                      </a:r>
                      <a:r>
                        <a:rPr sz="1600" b="1" spc="-20" dirty="0">
                          <a:solidFill>
                            <a:srgbClr val="231F20"/>
                          </a:solidFill>
                          <a:latin typeface="Times New Roman"/>
                          <a:cs typeface="Times New Roman"/>
                        </a:rPr>
                        <a:t> </a:t>
                      </a:r>
                      <a:r>
                        <a:rPr sz="1600" b="1" spc="-10" dirty="0">
                          <a:solidFill>
                            <a:srgbClr val="231F20"/>
                          </a:solidFill>
                          <a:latin typeface="Times New Roman"/>
                          <a:cs typeface="Times New Roman"/>
                        </a:rPr>
                        <a:t>ingredient</a:t>
                      </a:r>
                      <a:endParaRPr sz="16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3518788845"/>
                  </a:ext>
                </a:extLst>
              </a:tr>
              <a:tr h="455264">
                <a:tc>
                  <a:txBody>
                    <a:bodyPr/>
                    <a:lstStyle/>
                    <a:p>
                      <a:pPr algn="ctr">
                        <a:lnSpc>
                          <a:spcPct val="100000"/>
                        </a:lnSpc>
                        <a:spcBef>
                          <a:spcPts val="585"/>
                        </a:spcBef>
                      </a:pPr>
                      <a:r>
                        <a:rPr sz="1600" spc="-10" dirty="0">
                          <a:solidFill>
                            <a:srgbClr val="231F20"/>
                          </a:solidFill>
                          <a:latin typeface="Times New Roman"/>
                          <a:cs typeface="Times New Roman"/>
                        </a:rPr>
                        <a:t>Naturalis</a:t>
                      </a:r>
                      <a:endParaRPr sz="1600">
                        <a:latin typeface="Times New Roman"/>
                        <a:cs typeface="Times New Roman"/>
                      </a:endParaRPr>
                    </a:p>
                  </a:txBody>
                  <a:tcPr marL="0" marR="0" marT="7429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marL="420370">
                        <a:lnSpc>
                          <a:spcPct val="100000"/>
                        </a:lnSpc>
                        <a:spcBef>
                          <a:spcPts val="35"/>
                        </a:spcBef>
                      </a:pPr>
                      <a:r>
                        <a:rPr sz="1600" i="1" spc="-25" dirty="0">
                          <a:solidFill>
                            <a:srgbClr val="231F20"/>
                          </a:solidFill>
                          <a:latin typeface="Times New Roman"/>
                          <a:cs typeface="Times New Roman"/>
                        </a:rPr>
                        <a:t>Beauveria</a:t>
                      </a:r>
                      <a:r>
                        <a:rPr sz="1600" i="1" spc="10" dirty="0">
                          <a:solidFill>
                            <a:srgbClr val="231F20"/>
                          </a:solidFill>
                          <a:latin typeface="Times New Roman"/>
                          <a:cs typeface="Times New Roman"/>
                        </a:rPr>
                        <a:t> </a:t>
                      </a:r>
                      <a:r>
                        <a:rPr sz="1600" i="1" spc="-25" dirty="0">
                          <a:solidFill>
                            <a:srgbClr val="231F20"/>
                          </a:solidFill>
                          <a:latin typeface="Times New Roman"/>
                          <a:cs typeface="Times New Roman"/>
                        </a:rPr>
                        <a:t>bassiana</a:t>
                      </a:r>
                      <a:r>
                        <a:rPr sz="1600" i="1" spc="15" dirty="0">
                          <a:solidFill>
                            <a:srgbClr val="231F20"/>
                          </a:solidFill>
                          <a:latin typeface="Times New Roman"/>
                          <a:cs typeface="Times New Roman"/>
                        </a:rPr>
                        <a:t> </a:t>
                      </a:r>
                      <a:r>
                        <a:rPr sz="1600" spc="-20" dirty="0">
                          <a:solidFill>
                            <a:srgbClr val="231F20"/>
                          </a:solidFill>
                          <a:latin typeface="Times New Roman"/>
                          <a:cs typeface="Times New Roman"/>
                        </a:rPr>
                        <a:t>szczep</a:t>
                      </a:r>
                      <a:r>
                        <a:rPr sz="1600" spc="5" dirty="0">
                          <a:solidFill>
                            <a:srgbClr val="231F20"/>
                          </a:solidFill>
                          <a:latin typeface="Times New Roman"/>
                          <a:cs typeface="Times New Roman"/>
                        </a:rPr>
                        <a:t> </a:t>
                      </a:r>
                      <a:r>
                        <a:rPr sz="1600" spc="-35" dirty="0">
                          <a:solidFill>
                            <a:srgbClr val="231F20"/>
                          </a:solidFill>
                          <a:latin typeface="Times New Roman"/>
                          <a:cs typeface="Times New Roman"/>
                        </a:rPr>
                        <a:t>ATCC</a:t>
                      </a:r>
                      <a:r>
                        <a:rPr sz="1600" spc="5" dirty="0">
                          <a:solidFill>
                            <a:srgbClr val="231F20"/>
                          </a:solidFill>
                          <a:latin typeface="Times New Roman"/>
                          <a:cs typeface="Times New Roman"/>
                        </a:rPr>
                        <a:t> </a:t>
                      </a:r>
                      <a:r>
                        <a:rPr sz="1600" spc="-10" dirty="0">
                          <a:solidFill>
                            <a:srgbClr val="231F20"/>
                          </a:solidFill>
                          <a:latin typeface="Times New Roman"/>
                          <a:cs typeface="Times New Roman"/>
                        </a:rPr>
                        <a:t>74040</a:t>
                      </a:r>
                      <a:endParaRPr sz="1600" dirty="0">
                        <a:latin typeface="Times New Roman"/>
                        <a:cs typeface="Times New Roman"/>
                      </a:endParaRPr>
                    </a:p>
                    <a:p>
                      <a:pPr marL="436880">
                        <a:lnSpc>
                          <a:spcPct val="100000"/>
                        </a:lnSpc>
                        <a:spcBef>
                          <a:spcPts val="20"/>
                        </a:spcBef>
                      </a:pPr>
                      <a:r>
                        <a:rPr sz="1600" i="1" spc="-25" dirty="0">
                          <a:solidFill>
                            <a:srgbClr val="231F20"/>
                          </a:solidFill>
                          <a:latin typeface="Times New Roman"/>
                          <a:cs typeface="Times New Roman"/>
                        </a:rPr>
                        <a:t>Beauveria</a:t>
                      </a:r>
                      <a:r>
                        <a:rPr sz="1600" i="1" spc="15" dirty="0">
                          <a:solidFill>
                            <a:srgbClr val="231F20"/>
                          </a:solidFill>
                          <a:latin typeface="Times New Roman"/>
                          <a:cs typeface="Times New Roman"/>
                        </a:rPr>
                        <a:t> </a:t>
                      </a:r>
                      <a:r>
                        <a:rPr sz="1600" i="1" spc="-25" dirty="0">
                          <a:solidFill>
                            <a:srgbClr val="231F20"/>
                          </a:solidFill>
                          <a:latin typeface="Times New Roman"/>
                          <a:cs typeface="Times New Roman"/>
                        </a:rPr>
                        <a:t>bassiana</a:t>
                      </a:r>
                      <a:r>
                        <a:rPr sz="1600" i="1" spc="10" dirty="0">
                          <a:solidFill>
                            <a:srgbClr val="231F20"/>
                          </a:solidFill>
                          <a:latin typeface="Times New Roman"/>
                          <a:cs typeface="Times New Roman"/>
                        </a:rPr>
                        <a:t> </a:t>
                      </a:r>
                      <a:r>
                        <a:rPr sz="1600" dirty="0">
                          <a:solidFill>
                            <a:srgbClr val="231F20"/>
                          </a:solidFill>
                          <a:latin typeface="Times New Roman"/>
                          <a:cs typeface="Times New Roman"/>
                        </a:rPr>
                        <a:t>strain</a:t>
                      </a:r>
                      <a:r>
                        <a:rPr sz="1600" spc="15" dirty="0">
                          <a:solidFill>
                            <a:srgbClr val="231F20"/>
                          </a:solidFill>
                          <a:latin typeface="Times New Roman"/>
                          <a:cs typeface="Times New Roman"/>
                        </a:rPr>
                        <a:t> </a:t>
                      </a:r>
                      <a:r>
                        <a:rPr sz="1600" spc="-35" dirty="0">
                          <a:solidFill>
                            <a:srgbClr val="231F20"/>
                          </a:solidFill>
                          <a:latin typeface="Times New Roman"/>
                          <a:cs typeface="Times New Roman"/>
                        </a:rPr>
                        <a:t>ATCC</a:t>
                      </a:r>
                      <a:r>
                        <a:rPr sz="1600" spc="10" dirty="0">
                          <a:solidFill>
                            <a:srgbClr val="231F20"/>
                          </a:solidFill>
                          <a:latin typeface="Times New Roman"/>
                          <a:cs typeface="Times New Roman"/>
                        </a:rPr>
                        <a:t> </a:t>
                      </a:r>
                      <a:r>
                        <a:rPr sz="1600" spc="-10" dirty="0">
                          <a:solidFill>
                            <a:srgbClr val="231F20"/>
                          </a:solidFill>
                          <a:latin typeface="Times New Roman"/>
                          <a:cs typeface="Times New Roman"/>
                        </a:rPr>
                        <a:t>74040</a:t>
                      </a:r>
                      <a:endParaRPr sz="16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3193887968"/>
                  </a:ext>
                </a:extLst>
              </a:tr>
              <a:tr h="455264">
                <a:tc>
                  <a:txBody>
                    <a:bodyPr/>
                    <a:lstStyle/>
                    <a:p>
                      <a:pPr algn="ctr">
                        <a:lnSpc>
                          <a:spcPct val="100000"/>
                        </a:lnSpc>
                        <a:spcBef>
                          <a:spcPts val="585"/>
                        </a:spcBef>
                      </a:pPr>
                      <a:r>
                        <a:rPr sz="1600" spc="-10" dirty="0">
                          <a:solidFill>
                            <a:srgbClr val="231F20"/>
                          </a:solidFill>
                          <a:latin typeface="Times New Roman"/>
                          <a:cs typeface="Times New Roman"/>
                        </a:rPr>
                        <a:t>Met52</a:t>
                      </a:r>
                      <a:r>
                        <a:rPr sz="1600" spc="-35" dirty="0">
                          <a:solidFill>
                            <a:srgbClr val="231F20"/>
                          </a:solidFill>
                          <a:latin typeface="Times New Roman"/>
                          <a:cs typeface="Times New Roman"/>
                        </a:rPr>
                        <a:t> </a:t>
                      </a:r>
                      <a:r>
                        <a:rPr sz="1600" spc="-10" dirty="0">
                          <a:solidFill>
                            <a:srgbClr val="231F20"/>
                          </a:solidFill>
                          <a:latin typeface="Times New Roman"/>
                          <a:cs typeface="Times New Roman"/>
                        </a:rPr>
                        <a:t>granular</a:t>
                      </a:r>
                      <a:endParaRPr sz="1600">
                        <a:latin typeface="Times New Roman"/>
                        <a:cs typeface="Times New Roman"/>
                      </a:endParaRPr>
                    </a:p>
                  </a:txBody>
                  <a:tcPr marL="0" marR="0" marT="7429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marL="201295">
                        <a:lnSpc>
                          <a:spcPct val="100000"/>
                        </a:lnSpc>
                        <a:spcBef>
                          <a:spcPts val="35"/>
                        </a:spcBef>
                      </a:pPr>
                      <a:r>
                        <a:rPr sz="1600" i="1" dirty="0">
                          <a:solidFill>
                            <a:srgbClr val="231F20"/>
                          </a:solidFill>
                          <a:latin typeface="Times New Roman"/>
                          <a:cs typeface="Times New Roman"/>
                        </a:rPr>
                        <a:t>Metarhizium </a:t>
                      </a:r>
                      <a:r>
                        <a:rPr sz="1600" i="1" spc="-30" dirty="0">
                          <a:solidFill>
                            <a:srgbClr val="231F20"/>
                          </a:solidFill>
                          <a:latin typeface="Times New Roman"/>
                          <a:cs typeface="Times New Roman"/>
                        </a:rPr>
                        <a:t>anisopliae</a:t>
                      </a:r>
                      <a:r>
                        <a:rPr sz="1600" i="1" dirty="0">
                          <a:solidFill>
                            <a:srgbClr val="231F20"/>
                          </a:solidFill>
                          <a:latin typeface="Times New Roman"/>
                          <a:cs typeface="Times New Roman"/>
                        </a:rPr>
                        <a:t> </a:t>
                      </a:r>
                      <a:r>
                        <a:rPr sz="1600" spc="-25" dirty="0">
                          <a:solidFill>
                            <a:srgbClr val="231F20"/>
                          </a:solidFill>
                          <a:latin typeface="Times New Roman"/>
                          <a:cs typeface="Times New Roman"/>
                        </a:rPr>
                        <a:t>var.</a:t>
                      </a:r>
                      <a:r>
                        <a:rPr sz="1600" dirty="0">
                          <a:solidFill>
                            <a:srgbClr val="231F20"/>
                          </a:solidFill>
                          <a:latin typeface="Times New Roman"/>
                          <a:cs typeface="Times New Roman"/>
                        </a:rPr>
                        <a:t> </a:t>
                      </a:r>
                      <a:r>
                        <a:rPr sz="1600" i="1" spc="-30" dirty="0">
                          <a:solidFill>
                            <a:srgbClr val="231F20"/>
                          </a:solidFill>
                          <a:latin typeface="Times New Roman"/>
                          <a:cs typeface="Times New Roman"/>
                        </a:rPr>
                        <a:t>anisopliae</a:t>
                      </a:r>
                      <a:r>
                        <a:rPr sz="1600" i="1" spc="5" dirty="0">
                          <a:solidFill>
                            <a:srgbClr val="231F20"/>
                          </a:solidFill>
                          <a:latin typeface="Times New Roman"/>
                          <a:cs typeface="Times New Roman"/>
                        </a:rPr>
                        <a:t> </a:t>
                      </a:r>
                      <a:r>
                        <a:rPr sz="1600" spc="-20" dirty="0">
                          <a:solidFill>
                            <a:srgbClr val="231F20"/>
                          </a:solidFill>
                          <a:latin typeface="Times New Roman"/>
                          <a:cs typeface="Times New Roman"/>
                        </a:rPr>
                        <a:t>szczep</a:t>
                      </a:r>
                      <a:r>
                        <a:rPr sz="1600" spc="-5" dirty="0">
                          <a:solidFill>
                            <a:srgbClr val="231F20"/>
                          </a:solidFill>
                          <a:latin typeface="Times New Roman"/>
                          <a:cs typeface="Times New Roman"/>
                        </a:rPr>
                        <a:t> </a:t>
                      </a:r>
                      <a:r>
                        <a:rPr sz="1600" spc="-25" dirty="0">
                          <a:solidFill>
                            <a:srgbClr val="231F20"/>
                          </a:solidFill>
                          <a:latin typeface="Times New Roman"/>
                          <a:cs typeface="Times New Roman"/>
                        </a:rPr>
                        <a:t>F52</a:t>
                      </a:r>
                      <a:endParaRPr sz="1600" dirty="0">
                        <a:latin typeface="Times New Roman"/>
                        <a:cs typeface="Times New Roman"/>
                      </a:endParaRPr>
                    </a:p>
                    <a:p>
                      <a:pPr marL="218440">
                        <a:lnSpc>
                          <a:spcPct val="100000"/>
                        </a:lnSpc>
                        <a:spcBef>
                          <a:spcPts val="20"/>
                        </a:spcBef>
                      </a:pPr>
                      <a:r>
                        <a:rPr sz="1600" i="1" dirty="0">
                          <a:solidFill>
                            <a:srgbClr val="231F20"/>
                          </a:solidFill>
                          <a:latin typeface="Times New Roman"/>
                          <a:cs typeface="Times New Roman"/>
                        </a:rPr>
                        <a:t>Metarhizium</a:t>
                      </a:r>
                      <a:r>
                        <a:rPr sz="1600" i="1" spc="5" dirty="0">
                          <a:solidFill>
                            <a:srgbClr val="231F20"/>
                          </a:solidFill>
                          <a:latin typeface="Times New Roman"/>
                          <a:cs typeface="Times New Roman"/>
                        </a:rPr>
                        <a:t> </a:t>
                      </a:r>
                      <a:r>
                        <a:rPr sz="1600" i="1" spc="-30" dirty="0">
                          <a:solidFill>
                            <a:srgbClr val="231F20"/>
                          </a:solidFill>
                          <a:latin typeface="Times New Roman"/>
                          <a:cs typeface="Times New Roman"/>
                        </a:rPr>
                        <a:t>anisopliae</a:t>
                      </a:r>
                      <a:r>
                        <a:rPr sz="1600" i="1" dirty="0">
                          <a:solidFill>
                            <a:srgbClr val="231F20"/>
                          </a:solidFill>
                          <a:latin typeface="Times New Roman"/>
                          <a:cs typeface="Times New Roman"/>
                        </a:rPr>
                        <a:t> </a:t>
                      </a:r>
                      <a:r>
                        <a:rPr sz="1600" spc="-25" dirty="0">
                          <a:solidFill>
                            <a:srgbClr val="231F20"/>
                          </a:solidFill>
                          <a:latin typeface="Times New Roman"/>
                          <a:cs typeface="Times New Roman"/>
                        </a:rPr>
                        <a:t>var.</a:t>
                      </a:r>
                      <a:r>
                        <a:rPr sz="1600" dirty="0">
                          <a:solidFill>
                            <a:srgbClr val="231F20"/>
                          </a:solidFill>
                          <a:latin typeface="Times New Roman"/>
                          <a:cs typeface="Times New Roman"/>
                        </a:rPr>
                        <a:t> </a:t>
                      </a:r>
                      <a:r>
                        <a:rPr sz="1600" i="1" spc="-30" dirty="0">
                          <a:solidFill>
                            <a:srgbClr val="231F20"/>
                          </a:solidFill>
                          <a:latin typeface="Times New Roman"/>
                          <a:cs typeface="Times New Roman"/>
                        </a:rPr>
                        <a:t>anisopliae</a:t>
                      </a:r>
                      <a:r>
                        <a:rPr sz="1600" i="1" dirty="0">
                          <a:solidFill>
                            <a:srgbClr val="231F20"/>
                          </a:solidFill>
                          <a:latin typeface="Times New Roman"/>
                          <a:cs typeface="Times New Roman"/>
                        </a:rPr>
                        <a:t> </a:t>
                      </a:r>
                      <a:r>
                        <a:rPr sz="1600" dirty="0">
                          <a:solidFill>
                            <a:srgbClr val="231F20"/>
                          </a:solidFill>
                          <a:latin typeface="Times New Roman"/>
                          <a:cs typeface="Times New Roman"/>
                        </a:rPr>
                        <a:t>strain</a:t>
                      </a:r>
                      <a:r>
                        <a:rPr sz="1600" spc="5" dirty="0">
                          <a:solidFill>
                            <a:srgbClr val="231F20"/>
                          </a:solidFill>
                          <a:latin typeface="Times New Roman"/>
                          <a:cs typeface="Times New Roman"/>
                        </a:rPr>
                        <a:t> </a:t>
                      </a:r>
                      <a:r>
                        <a:rPr sz="1600" spc="-25" dirty="0">
                          <a:solidFill>
                            <a:srgbClr val="231F20"/>
                          </a:solidFill>
                          <a:latin typeface="Times New Roman"/>
                          <a:cs typeface="Times New Roman"/>
                        </a:rPr>
                        <a:t>F52</a:t>
                      </a:r>
                      <a:endParaRPr sz="16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3421074023"/>
                  </a:ext>
                </a:extLst>
              </a:tr>
              <a:tr h="455264">
                <a:tc>
                  <a:txBody>
                    <a:bodyPr/>
                    <a:lstStyle/>
                    <a:p>
                      <a:pPr algn="ctr">
                        <a:lnSpc>
                          <a:spcPct val="100000"/>
                        </a:lnSpc>
                        <a:spcBef>
                          <a:spcPts val="585"/>
                        </a:spcBef>
                      </a:pPr>
                      <a:r>
                        <a:rPr sz="1600" spc="-20" dirty="0">
                          <a:solidFill>
                            <a:srgbClr val="231F20"/>
                          </a:solidFill>
                          <a:latin typeface="Times New Roman"/>
                          <a:cs typeface="Times New Roman"/>
                        </a:rPr>
                        <a:t>1020</a:t>
                      </a:r>
                      <a:endParaRPr sz="1600">
                        <a:latin typeface="Times New Roman"/>
                        <a:cs typeface="Times New Roman"/>
                      </a:endParaRPr>
                    </a:p>
                  </a:txBody>
                  <a:tcPr marL="0" marR="0" marT="7429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marL="201295">
                        <a:lnSpc>
                          <a:spcPct val="100000"/>
                        </a:lnSpc>
                        <a:spcBef>
                          <a:spcPts val="35"/>
                        </a:spcBef>
                      </a:pPr>
                      <a:r>
                        <a:rPr sz="1600" i="1" dirty="0">
                          <a:solidFill>
                            <a:srgbClr val="231F20"/>
                          </a:solidFill>
                          <a:latin typeface="Times New Roman"/>
                          <a:cs typeface="Times New Roman"/>
                        </a:rPr>
                        <a:t>Metarhizium </a:t>
                      </a:r>
                      <a:r>
                        <a:rPr sz="1600" i="1" spc="-30" dirty="0">
                          <a:solidFill>
                            <a:srgbClr val="231F20"/>
                          </a:solidFill>
                          <a:latin typeface="Times New Roman"/>
                          <a:cs typeface="Times New Roman"/>
                        </a:rPr>
                        <a:t>anisopliae</a:t>
                      </a:r>
                      <a:r>
                        <a:rPr sz="1600" i="1" dirty="0">
                          <a:solidFill>
                            <a:srgbClr val="231F20"/>
                          </a:solidFill>
                          <a:latin typeface="Times New Roman"/>
                          <a:cs typeface="Times New Roman"/>
                        </a:rPr>
                        <a:t> </a:t>
                      </a:r>
                      <a:r>
                        <a:rPr sz="1600" spc="-25" dirty="0">
                          <a:solidFill>
                            <a:srgbClr val="231F20"/>
                          </a:solidFill>
                          <a:latin typeface="Times New Roman"/>
                          <a:cs typeface="Times New Roman"/>
                        </a:rPr>
                        <a:t>var.</a:t>
                      </a:r>
                      <a:r>
                        <a:rPr sz="1600" dirty="0">
                          <a:solidFill>
                            <a:srgbClr val="231F20"/>
                          </a:solidFill>
                          <a:latin typeface="Times New Roman"/>
                          <a:cs typeface="Times New Roman"/>
                        </a:rPr>
                        <a:t> </a:t>
                      </a:r>
                      <a:r>
                        <a:rPr sz="1600" i="1" spc="-30" dirty="0">
                          <a:solidFill>
                            <a:srgbClr val="231F20"/>
                          </a:solidFill>
                          <a:latin typeface="Times New Roman"/>
                          <a:cs typeface="Times New Roman"/>
                        </a:rPr>
                        <a:t>anisopliae</a:t>
                      </a:r>
                      <a:r>
                        <a:rPr sz="1600" i="1" spc="5" dirty="0">
                          <a:solidFill>
                            <a:srgbClr val="231F20"/>
                          </a:solidFill>
                          <a:latin typeface="Times New Roman"/>
                          <a:cs typeface="Times New Roman"/>
                        </a:rPr>
                        <a:t> </a:t>
                      </a:r>
                      <a:r>
                        <a:rPr sz="1600" spc="-20" dirty="0">
                          <a:solidFill>
                            <a:srgbClr val="231F20"/>
                          </a:solidFill>
                          <a:latin typeface="Times New Roman"/>
                          <a:cs typeface="Times New Roman"/>
                        </a:rPr>
                        <a:t>szczep</a:t>
                      </a:r>
                      <a:r>
                        <a:rPr sz="1600" spc="-5" dirty="0">
                          <a:solidFill>
                            <a:srgbClr val="231F20"/>
                          </a:solidFill>
                          <a:latin typeface="Times New Roman"/>
                          <a:cs typeface="Times New Roman"/>
                        </a:rPr>
                        <a:t> </a:t>
                      </a:r>
                      <a:r>
                        <a:rPr sz="1600" spc="-25" dirty="0">
                          <a:solidFill>
                            <a:srgbClr val="231F20"/>
                          </a:solidFill>
                          <a:latin typeface="Times New Roman"/>
                          <a:cs typeface="Times New Roman"/>
                        </a:rPr>
                        <a:t>F52</a:t>
                      </a:r>
                      <a:endParaRPr sz="1600" dirty="0">
                        <a:latin typeface="Times New Roman"/>
                        <a:cs typeface="Times New Roman"/>
                      </a:endParaRPr>
                    </a:p>
                    <a:p>
                      <a:pPr marL="218440">
                        <a:lnSpc>
                          <a:spcPct val="100000"/>
                        </a:lnSpc>
                        <a:spcBef>
                          <a:spcPts val="20"/>
                        </a:spcBef>
                      </a:pPr>
                      <a:r>
                        <a:rPr sz="1600" i="1" dirty="0">
                          <a:solidFill>
                            <a:srgbClr val="231F20"/>
                          </a:solidFill>
                          <a:latin typeface="Times New Roman"/>
                          <a:cs typeface="Times New Roman"/>
                        </a:rPr>
                        <a:t>Metarhizium</a:t>
                      </a:r>
                      <a:r>
                        <a:rPr sz="1600" i="1" spc="5" dirty="0">
                          <a:solidFill>
                            <a:srgbClr val="231F20"/>
                          </a:solidFill>
                          <a:latin typeface="Times New Roman"/>
                          <a:cs typeface="Times New Roman"/>
                        </a:rPr>
                        <a:t> </a:t>
                      </a:r>
                      <a:r>
                        <a:rPr sz="1600" i="1" spc="-30" dirty="0">
                          <a:solidFill>
                            <a:srgbClr val="231F20"/>
                          </a:solidFill>
                          <a:latin typeface="Times New Roman"/>
                          <a:cs typeface="Times New Roman"/>
                        </a:rPr>
                        <a:t>anisopliae</a:t>
                      </a:r>
                      <a:r>
                        <a:rPr sz="1600" i="1" dirty="0">
                          <a:solidFill>
                            <a:srgbClr val="231F20"/>
                          </a:solidFill>
                          <a:latin typeface="Times New Roman"/>
                          <a:cs typeface="Times New Roman"/>
                        </a:rPr>
                        <a:t> </a:t>
                      </a:r>
                      <a:r>
                        <a:rPr sz="1600" spc="-25" dirty="0">
                          <a:solidFill>
                            <a:srgbClr val="231F20"/>
                          </a:solidFill>
                          <a:latin typeface="Times New Roman"/>
                          <a:cs typeface="Times New Roman"/>
                        </a:rPr>
                        <a:t>var.</a:t>
                      </a:r>
                      <a:r>
                        <a:rPr sz="1600" dirty="0">
                          <a:solidFill>
                            <a:srgbClr val="231F20"/>
                          </a:solidFill>
                          <a:latin typeface="Times New Roman"/>
                          <a:cs typeface="Times New Roman"/>
                        </a:rPr>
                        <a:t> </a:t>
                      </a:r>
                      <a:r>
                        <a:rPr sz="1600" i="1" spc="-30" dirty="0">
                          <a:solidFill>
                            <a:srgbClr val="231F20"/>
                          </a:solidFill>
                          <a:latin typeface="Times New Roman"/>
                          <a:cs typeface="Times New Roman"/>
                        </a:rPr>
                        <a:t>anisopliae</a:t>
                      </a:r>
                      <a:r>
                        <a:rPr sz="1600" i="1" dirty="0">
                          <a:solidFill>
                            <a:srgbClr val="231F20"/>
                          </a:solidFill>
                          <a:latin typeface="Times New Roman"/>
                          <a:cs typeface="Times New Roman"/>
                        </a:rPr>
                        <a:t> </a:t>
                      </a:r>
                      <a:r>
                        <a:rPr sz="1600" dirty="0">
                          <a:solidFill>
                            <a:srgbClr val="231F20"/>
                          </a:solidFill>
                          <a:latin typeface="Times New Roman"/>
                          <a:cs typeface="Times New Roman"/>
                        </a:rPr>
                        <a:t>strain</a:t>
                      </a:r>
                      <a:r>
                        <a:rPr sz="1600" spc="5" dirty="0">
                          <a:solidFill>
                            <a:srgbClr val="231F20"/>
                          </a:solidFill>
                          <a:latin typeface="Times New Roman"/>
                          <a:cs typeface="Times New Roman"/>
                        </a:rPr>
                        <a:t> </a:t>
                      </a:r>
                      <a:r>
                        <a:rPr sz="1600" spc="-25" dirty="0">
                          <a:solidFill>
                            <a:srgbClr val="231F20"/>
                          </a:solidFill>
                          <a:latin typeface="Times New Roman"/>
                          <a:cs typeface="Times New Roman"/>
                        </a:rPr>
                        <a:t>F52</a:t>
                      </a:r>
                      <a:endParaRPr sz="16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484701963"/>
                  </a:ext>
                </a:extLst>
              </a:tr>
              <a:tr h="239406">
                <a:tc>
                  <a:txBody>
                    <a:bodyPr/>
                    <a:lstStyle/>
                    <a:p>
                      <a:pPr algn="ctr">
                        <a:lnSpc>
                          <a:spcPct val="100000"/>
                        </a:lnSpc>
                        <a:spcBef>
                          <a:spcPts val="35"/>
                        </a:spcBef>
                      </a:pPr>
                      <a:r>
                        <a:rPr sz="1600" spc="-10" dirty="0">
                          <a:solidFill>
                            <a:srgbClr val="231F20"/>
                          </a:solidFill>
                          <a:latin typeface="Times New Roman"/>
                          <a:cs typeface="Times New Roman"/>
                        </a:rPr>
                        <a:t>Mycotal</a:t>
                      </a:r>
                      <a:endParaRPr sz="16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algn="ctr">
                        <a:lnSpc>
                          <a:spcPct val="100000"/>
                        </a:lnSpc>
                        <a:spcBef>
                          <a:spcPts val="35"/>
                        </a:spcBef>
                      </a:pPr>
                      <a:r>
                        <a:rPr sz="1600" i="1" spc="-25" dirty="0">
                          <a:solidFill>
                            <a:srgbClr val="231F20"/>
                          </a:solidFill>
                          <a:latin typeface="Times New Roman"/>
                          <a:cs typeface="Times New Roman"/>
                        </a:rPr>
                        <a:t>Lecanicillium</a:t>
                      </a:r>
                      <a:r>
                        <a:rPr sz="1600" i="1" spc="30" dirty="0">
                          <a:solidFill>
                            <a:srgbClr val="231F20"/>
                          </a:solidFill>
                          <a:latin typeface="Times New Roman"/>
                          <a:cs typeface="Times New Roman"/>
                        </a:rPr>
                        <a:t> </a:t>
                      </a:r>
                      <a:r>
                        <a:rPr sz="1600" i="1" spc="-10" dirty="0">
                          <a:solidFill>
                            <a:srgbClr val="231F20"/>
                          </a:solidFill>
                          <a:latin typeface="Times New Roman"/>
                          <a:cs typeface="Times New Roman"/>
                        </a:rPr>
                        <a:t>muscarium</a:t>
                      </a:r>
                      <a:endParaRPr sz="16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331648136"/>
                  </a:ext>
                </a:extLst>
              </a:tr>
            </a:tbl>
          </a:graphicData>
        </a:graphic>
      </p:graphicFrame>
    </p:spTree>
    <p:extLst>
      <p:ext uri="{BB962C8B-B14F-4D97-AF65-F5344CB8AC3E}">
        <p14:creationId xmlns:p14="http://schemas.microsoft.com/office/powerpoint/2010/main" val="12627561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554B731A-7C24-492F-BFB8-4892FC3FA8CA}"/>
              </a:ext>
            </a:extLst>
          </p:cNvPr>
          <p:cNvSpPr/>
          <p:nvPr/>
        </p:nvSpPr>
        <p:spPr>
          <a:xfrm>
            <a:off x="5177639" y="345859"/>
            <a:ext cx="1836721" cy="369332"/>
          </a:xfrm>
          <a:prstGeom prst="rect">
            <a:avLst/>
          </a:prstGeom>
        </p:spPr>
        <p:txBody>
          <a:bodyPr wrap="none">
            <a:spAutoFit/>
          </a:bodyPr>
          <a:lstStyle/>
          <a:p>
            <a:r>
              <a:rPr lang="pl-PL" dirty="0"/>
              <a:t>BIOFUNGICYDY</a:t>
            </a:r>
          </a:p>
        </p:txBody>
      </p:sp>
      <p:sp>
        <p:nvSpPr>
          <p:cNvPr id="3" name="Prostokąt 2">
            <a:extLst>
              <a:ext uri="{FF2B5EF4-FFF2-40B4-BE49-F238E27FC236}">
                <a16:creationId xmlns:a16="http://schemas.microsoft.com/office/drawing/2014/main" id="{B010702A-61A4-48C7-8B1C-C20E1546D095}"/>
              </a:ext>
            </a:extLst>
          </p:cNvPr>
          <p:cNvSpPr/>
          <p:nvPr/>
        </p:nvSpPr>
        <p:spPr>
          <a:xfrm>
            <a:off x="672861" y="1000556"/>
            <a:ext cx="9782354" cy="4247317"/>
          </a:xfrm>
          <a:prstGeom prst="rect">
            <a:avLst/>
          </a:prstGeom>
        </p:spPr>
        <p:txBody>
          <a:bodyPr wrap="square">
            <a:spAutoFit/>
          </a:bodyPr>
          <a:lstStyle/>
          <a:p>
            <a:r>
              <a:rPr lang="pl-PL" dirty="0" err="1"/>
              <a:t>Biofungicydy</a:t>
            </a:r>
            <a:r>
              <a:rPr lang="pl-PL" dirty="0"/>
              <a:t> są grupą preparatów biologicznych przeznaczonych do zwalczania patogenów grzybowych (tab. 2). Są one w dużej mierze oparte o grzyby z rodzaju </a:t>
            </a:r>
            <a:r>
              <a:rPr lang="pl-PL" dirty="0" err="1"/>
              <a:t>Trichoderma</a:t>
            </a:r>
            <a:r>
              <a:rPr lang="pl-PL" dirty="0"/>
              <a:t>. Bazują na pasożytnictwie na innych organizmach grzybowych, wydzielaniu do ryzosfery substancji toksycznych spowalniających lub kompletnie hamujących rozwój patogenów grzybowych. W zależności od szczepu mogą również wykazywać działanie o charakterze </a:t>
            </a:r>
            <a:r>
              <a:rPr lang="pl-PL" dirty="0" err="1"/>
              <a:t>mykodrapieżniczym</a:t>
            </a:r>
            <a:r>
              <a:rPr lang="pl-PL" dirty="0"/>
              <a:t> [Ciesielska i in. 2011].</a:t>
            </a:r>
          </a:p>
          <a:p>
            <a:r>
              <a:rPr lang="pl-PL" dirty="0"/>
              <a:t>Grzyby z rodzaju </a:t>
            </a:r>
            <a:r>
              <a:rPr lang="pl-PL" dirty="0" err="1"/>
              <a:t>Trichoderma</a:t>
            </a:r>
            <a:r>
              <a:rPr lang="pl-PL" dirty="0"/>
              <a:t> kolonizują glebę w obrębie korzeni roślin. Charakteryzują się szybkim wzrostem oraz wykorzystaniem wielu dostępnych rodzajów związków chemicznych jako źródła pokarmu [Błaszczyk i in. 2014]. Kolejną cechą, która bezpośrednio wpływa na wykorzystanie tych grzybów jako biologicznej ochrony jest ich antagonistyczna natura względem obcych mikroorganizmów. Mechanizm ten polega na wysokiej konkurencji, </a:t>
            </a:r>
            <a:r>
              <a:rPr lang="pl-PL" dirty="0" err="1"/>
              <a:t>nadpasożytnictwie</a:t>
            </a:r>
            <a:r>
              <a:rPr lang="pl-PL" dirty="0"/>
              <a:t> oraz antybiozie. Grzyby z rodzaju </a:t>
            </a:r>
            <a:r>
              <a:rPr lang="pl-PL" dirty="0" err="1"/>
              <a:t>Trichoderma</a:t>
            </a:r>
            <a:r>
              <a:rPr lang="pl-PL" dirty="0"/>
              <a:t> są w stanie penetrować komórki, co prowadzi do śmierci innego organizmu [</a:t>
            </a:r>
            <a:r>
              <a:rPr lang="pl-PL" dirty="0" err="1"/>
              <a:t>Vinale</a:t>
            </a:r>
            <a:r>
              <a:rPr lang="pl-PL" dirty="0"/>
              <a:t> i in. 2008]. Innym istotnym z punktu widzenia ich przydatności w ochronie roślin jest fakt, że grzyb ten produkuje szereg metabolitów wtórnych podobnych do antybiotyków. Wpływają one na niektóre wirusy oraz grzyby, blokując ich rozwój [</a:t>
            </a:r>
            <a:r>
              <a:rPr lang="pl-PL" dirty="0" err="1"/>
              <a:t>Jamioł</a:t>
            </a:r>
            <a:r>
              <a:rPr lang="pl-PL" dirty="0"/>
              <a:t>- </a:t>
            </a:r>
            <a:r>
              <a:rPr lang="pl-PL" dirty="0" err="1"/>
              <a:t>kowska</a:t>
            </a:r>
            <a:r>
              <a:rPr lang="pl-PL" dirty="0"/>
              <a:t> i Hetman 2016].</a:t>
            </a:r>
          </a:p>
          <a:p>
            <a:endParaRPr lang="pl-PL" dirty="0"/>
          </a:p>
        </p:txBody>
      </p:sp>
    </p:spTree>
    <p:extLst>
      <p:ext uri="{BB962C8B-B14F-4D97-AF65-F5344CB8AC3E}">
        <p14:creationId xmlns:p14="http://schemas.microsoft.com/office/powerpoint/2010/main" val="4135343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35803077-3D68-402F-AA8F-B5773CCACAA9}"/>
              </a:ext>
            </a:extLst>
          </p:cNvPr>
          <p:cNvSpPr/>
          <p:nvPr/>
        </p:nvSpPr>
        <p:spPr>
          <a:xfrm>
            <a:off x="683893" y="147451"/>
            <a:ext cx="4337149" cy="369332"/>
          </a:xfrm>
          <a:prstGeom prst="rect">
            <a:avLst/>
          </a:prstGeom>
        </p:spPr>
        <p:txBody>
          <a:bodyPr wrap="none">
            <a:spAutoFit/>
          </a:bodyPr>
          <a:lstStyle/>
          <a:p>
            <a:r>
              <a:rPr lang="pl-PL" dirty="0"/>
              <a:t>Tabela 2. Biologiczne preparaty </a:t>
            </a:r>
            <a:r>
              <a:rPr lang="pl-PL" dirty="0" err="1"/>
              <a:t>fungicydowe</a:t>
            </a:r>
            <a:r>
              <a:rPr lang="pl-PL" dirty="0"/>
              <a:t> </a:t>
            </a:r>
          </a:p>
        </p:txBody>
      </p:sp>
      <p:graphicFrame>
        <p:nvGraphicFramePr>
          <p:cNvPr id="3" name="Tabela 2">
            <a:extLst>
              <a:ext uri="{FF2B5EF4-FFF2-40B4-BE49-F238E27FC236}">
                <a16:creationId xmlns:a16="http://schemas.microsoft.com/office/drawing/2014/main" id="{2839A9FF-475E-476D-A7B3-454E49277808}"/>
              </a:ext>
            </a:extLst>
          </p:cNvPr>
          <p:cNvGraphicFramePr>
            <a:graphicFrameLocks noGrp="1"/>
          </p:cNvGraphicFramePr>
          <p:nvPr>
            <p:extLst>
              <p:ext uri="{D42A27DB-BD31-4B8C-83A1-F6EECF244321}">
                <p14:modId xmlns:p14="http://schemas.microsoft.com/office/powerpoint/2010/main" val="797846050"/>
              </p:ext>
            </p:extLst>
          </p:nvPr>
        </p:nvGraphicFramePr>
        <p:xfrm>
          <a:off x="950343" y="516783"/>
          <a:ext cx="10291313" cy="5485363"/>
        </p:xfrm>
        <a:graphic>
          <a:graphicData uri="http://schemas.openxmlformats.org/drawingml/2006/table">
            <a:tbl>
              <a:tblPr firstRow="1" bandRow="1">
                <a:tableStyleId>{2D5ABB26-0587-4C30-8999-92F81FD0307C}</a:tableStyleId>
              </a:tblPr>
              <a:tblGrid>
                <a:gridCol w="5218800">
                  <a:extLst>
                    <a:ext uri="{9D8B030D-6E8A-4147-A177-3AD203B41FA5}">
                      <a16:colId xmlns:a16="http://schemas.microsoft.com/office/drawing/2014/main" val="19223272"/>
                    </a:ext>
                  </a:extLst>
                </a:gridCol>
                <a:gridCol w="5072513">
                  <a:extLst>
                    <a:ext uri="{9D8B030D-6E8A-4147-A177-3AD203B41FA5}">
                      <a16:colId xmlns:a16="http://schemas.microsoft.com/office/drawing/2014/main" val="766748198"/>
                    </a:ext>
                  </a:extLst>
                </a:gridCol>
              </a:tblGrid>
              <a:tr h="182663">
                <a:tc gridSpan="2">
                  <a:txBody>
                    <a:bodyPr/>
                    <a:lstStyle/>
                    <a:p>
                      <a:pPr algn="ctr">
                        <a:lnSpc>
                          <a:spcPct val="100000"/>
                        </a:lnSpc>
                        <a:spcBef>
                          <a:spcPts val="35"/>
                        </a:spcBef>
                      </a:pPr>
                      <a:r>
                        <a:rPr sz="1200" b="1" spc="-10" dirty="0">
                          <a:solidFill>
                            <a:srgbClr val="231F20"/>
                          </a:solidFill>
                          <a:latin typeface="Times New Roman"/>
                          <a:cs typeface="Times New Roman"/>
                        </a:rPr>
                        <a:t>Biofungicydy/Biofungicides</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hMerge="1">
                  <a:txBody>
                    <a:bodyPr/>
                    <a:lstStyle/>
                    <a:p>
                      <a:endParaRPr/>
                    </a:p>
                  </a:txBody>
                  <a:tcPr marL="0" marR="0" marT="0" marB="0"/>
                </a:tc>
                <a:extLst>
                  <a:ext uri="{0D108BD9-81ED-4DB2-BD59-A6C34878D82A}">
                    <a16:rowId xmlns:a16="http://schemas.microsoft.com/office/drawing/2014/main" val="879556092"/>
                  </a:ext>
                </a:extLst>
              </a:tr>
              <a:tr h="199864">
                <a:tc gridSpan="2">
                  <a:txBody>
                    <a:bodyPr/>
                    <a:lstStyle/>
                    <a:p>
                      <a:pPr marL="419734">
                        <a:lnSpc>
                          <a:spcPct val="100000"/>
                        </a:lnSpc>
                        <a:spcBef>
                          <a:spcPts val="35"/>
                        </a:spcBef>
                      </a:pPr>
                      <a:r>
                        <a:rPr sz="1200" b="1" spc="-30" dirty="0">
                          <a:solidFill>
                            <a:srgbClr val="231F20"/>
                          </a:solidFill>
                          <a:latin typeface="Times New Roman"/>
                          <a:cs typeface="Times New Roman"/>
                        </a:rPr>
                        <a:t>Preparaty</a:t>
                      </a:r>
                      <a:r>
                        <a:rPr sz="1200" b="1" spc="-5" dirty="0">
                          <a:solidFill>
                            <a:srgbClr val="231F20"/>
                          </a:solidFill>
                          <a:latin typeface="Times New Roman"/>
                          <a:cs typeface="Times New Roman"/>
                        </a:rPr>
                        <a:t> </a:t>
                      </a:r>
                      <a:r>
                        <a:rPr sz="1200" b="1" spc="-10" dirty="0">
                          <a:solidFill>
                            <a:srgbClr val="231F20"/>
                          </a:solidFill>
                          <a:latin typeface="Times New Roman"/>
                          <a:cs typeface="Times New Roman"/>
                        </a:rPr>
                        <a:t>biofungicydowe</a:t>
                      </a:r>
                      <a:r>
                        <a:rPr sz="1200" b="1" spc="-5" dirty="0">
                          <a:solidFill>
                            <a:srgbClr val="231F20"/>
                          </a:solidFill>
                          <a:latin typeface="Times New Roman"/>
                          <a:cs typeface="Times New Roman"/>
                        </a:rPr>
                        <a:t> </a:t>
                      </a:r>
                      <a:r>
                        <a:rPr sz="1200" b="1" spc="-10" dirty="0">
                          <a:solidFill>
                            <a:srgbClr val="231F20"/>
                          </a:solidFill>
                          <a:latin typeface="Times New Roman"/>
                          <a:cs typeface="Times New Roman"/>
                        </a:rPr>
                        <a:t>na</a:t>
                      </a:r>
                      <a:r>
                        <a:rPr sz="1200" b="1" dirty="0">
                          <a:solidFill>
                            <a:srgbClr val="231F20"/>
                          </a:solidFill>
                          <a:latin typeface="Times New Roman"/>
                          <a:cs typeface="Times New Roman"/>
                        </a:rPr>
                        <a:t> </a:t>
                      </a:r>
                      <a:r>
                        <a:rPr sz="1200" b="1" spc="-10" dirty="0">
                          <a:solidFill>
                            <a:srgbClr val="231F20"/>
                          </a:solidFill>
                          <a:latin typeface="Times New Roman"/>
                          <a:cs typeface="Times New Roman"/>
                        </a:rPr>
                        <a:t>bazie</a:t>
                      </a:r>
                      <a:r>
                        <a:rPr sz="1200" b="1" spc="-5" dirty="0">
                          <a:solidFill>
                            <a:srgbClr val="231F20"/>
                          </a:solidFill>
                          <a:latin typeface="Times New Roman"/>
                          <a:cs typeface="Times New Roman"/>
                        </a:rPr>
                        <a:t> </a:t>
                      </a:r>
                      <a:r>
                        <a:rPr sz="1200" b="1" spc="-10" dirty="0">
                          <a:solidFill>
                            <a:srgbClr val="231F20"/>
                          </a:solidFill>
                          <a:latin typeface="Times New Roman"/>
                          <a:cs typeface="Times New Roman"/>
                        </a:rPr>
                        <a:t>grzybów/Biofungicides</a:t>
                      </a:r>
                      <a:r>
                        <a:rPr sz="1200" b="1" dirty="0">
                          <a:solidFill>
                            <a:srgbClr val="231F20"/>
                          </a:solidFill>
                          <a:latin typeface="Times New Roman"/>
                          <a:cs typeface="Times New Roman"/>
                        </a:rPr>
                        <a:t> </a:t>
                      </a:r>
                      <a:r>
                        <a:rPr sz="1200" b="1" spc="-10" dirty="0">
                          <a:solidFill>
                            <a:srgbClr val="231F20"/>
                          </a:solidFill>
                          <a:latin typeface="Times New Roman"/>
                          <a:cs typeface="Times New Roman"/>
                        </a:rPr>
                        <a:t>products</a:t>
                      </a:r>
                      <a:r>
                        <a:rPr sz="1200" b="1" spc="-5" dirty="0">
                          <a:solidFill>
                            <a:srgbClr val="231F20"/>
                          </a:solidFill>
                          <a:latin typeface="Times New Roman"/>
                          <a:cs typeface="Times New Roman"/>
                        </a:rPr>
                        <a:t> </a:t>
                      </a:r>
                      <a:r>
                        <a:rPr sz="1200" b="1" spc="-10" dirty="0">
                          <a:solidFill>
                            <a:srgbClr val="231F20"/>
                          </a:solidFill>
                          <a:latin typeface="Times New Roman"/>
                          <a:cs typeface="Times New Roman"/>
                        </a:rPr>
                        <a:t>based</a:t>
                      </a:r>
                      <a:r>
                        <a:rPr sz="1200" b="1" spc="-5" dirty="0">
                          <a:solidFill>
                            <a:srgbClr val="231F20"/>
                          </a:solidFill>
                          <a:latin typeface="Times New Roman"/>
                          <a:cs typeface="Times New Roman"/>
                        </a:rPr>
                        <a:t> </a:t>
                      </a:r>
                      <a:r>
                        <a:rPr sz="1200" b="1" dirty="0">
                          <a:solidFill>
                            <a:srgbClr val="231F20"/>
                          </a:solidFill>
                          <a:latin typeface="Times New Roman"/>
                          <a:cs typeface="Times New Roman"/>
                        </a:rPr>
                        <a:t>on </a:t>
                      </a:r>
                      <a:r>
                        <a:rPr sz="1200" b="1" spc="-10" dirty="0">
                          <a:solidFill>
                            <a:srgbClr val="231F20"/>
                          </a:solidFill>
                          <a:latin typeface="Times New Roman"/>
                          <a:cs typeface="Times New Roman"/>
                        </a:rPr>
                        <a:t>fungi</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hMerge="1">
                  <a:txBody>
                    <a:bodyPr/>
                    <a:lstStyle/>
                    <a:p>
                      <a:endParaRPr/>
                    </a:p>
                  </a:txBody>
                  <a:tcPr marL="0" marR="0" marT="0" marB="0"/>
                </a:tc>
                <a:extLst>
                  <a:ext uri="{0D108BD9-81ED-4DB2-BD59-A6C34878D82A}">
                    <a16:rowId xmlns:a16="http://schemas.microsoft.com/office/drawing/2014/main" val="2643123413"/>
                  </a:ext>
                </a:extLst>
              </a:tr>
              <a:tr h="199864">
                <a:tc>
                  <a:txBody>
                    <a:bodyPr/>
                    <a:lstStyle/>
                    <a:p>
                      <a:pPr algn="ctr">
                        <a:lnSpc>
                          <a:spcPct val="100000"/>
                        </a:lnSpc>
                        <a:spcBef>
                          <a:spcPts val="35"/>
                        </a:spcBef>
                      </a:pPr>
                      <a:r>
                        <a:rPr sz="1200" b="1" spc="-10" dirty="0">
                          <a:solidFill>
                            <a:srgbClr val="231F20"/>
                          </a:solidFill>
                          <a:latin typeface="Times New Roman"/>
                          <a:cs typeface="Times New Roman"/>
                        </a:rPr>
                        <a:t>Środek/Preparation</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algn="ctr">
                        <a:lnSpc>
                          <a:spcPct val="100000"/>
                        </a:lnSpc>
                        <a:spcBef>
                          <a:spcPts val="35"/>
                        </a:spcBef>
                      </a:pPr>
                      <a:r>
                        <a:rPr sz="1200" b="1" spc="-25" dirty="0">
                          <a:solidFill>
                            <a:srgbClr val="231F20"/>
                          </a:solidFill>
                          <a:latin typeface="Times New Roman"/>
                          <a:cs typeface="Times New Roman"/>
                        </a:rPr>
                        <a:t>Substancja</a:t>
                      </a:r>
                      <a:r>
                        <a:rPr sz="1200" b="1" spc="-20" dirty="0">
                          <a:solidFill>
                            <a:srgbClr val="231F20"/>
                          </a:solidFill>
                          <a:latin typeface="Times New Roman"/>
                          <a:cs typeface="Times New Roman"/>
                        </a:rPr>
                        <a:t> </a:t>
                      </a:r>
                      <a:r>
                        <a:rPr sz="1200" b="1" spc="-10" dirty="0">
                          <a:solidFill>
                            <a:srgbClr val="231F20"/>
                          </a:solidFill>
                          <a:latin typeface="Times New Roman"/>
                          <a:cs typeface="Times New Roman"/>
                        </a:rPr>
                        <a:t>czynna/Active</a:t>
                      </a:r>
                      <a:r>
                        <a:rPr sz="1200" b="1" spc="-20" dirty="0">
                          <a:solidFill>
                            <a:srgbClr val="231F20"/>
                          </a:solidFill>
                          <a:latin typeface="Times New Roman"/>
                          <a:cs typeface="Times New Roman"/>
                        </a:rPr>
                        <a:t> </a:t>
                      </a:r>
                      <a:r>
                        <a:rPr sz="1200" b="1" spc="-10" dirty="0">
                          <a:solidFill>
                            <a:srgbClr val="231F20"/>
                          </a:solidFill>
                          <a:latin typeface="Times New Roman"/>
                          <a:cs typeface="Times New Roman"/>
                        </a:rPr>
                        <a:t>ingredient</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2713021164"/>
                  </a:ext>
                </a:extLst>
              </a:tr>
              <a:tr h="199864">
                <a:tc>
                  <a:txBody>
                    <a:bodyPr/>
                    <a:lstStyle/>
                    <a:p>
                      <a:pPr algn="ctr">
                        <a:lnSpc>
                          <a:spcPct val="100000"/>
                        </a:lnSpc>
                        <a:spcBef>
                          <a:spcPts val="35"/>
                        </a:spcBef>
                      </a:pPr>
                      <a:r>
                        <a:rPr sz="1200" spc="-30" dirty="0">
                          <a:solidFill>
                            <a:srgbClr val="231F20"/>
                          </a:solidFill>
                          <a:latin typeface="Times New Roman"/>
                          <a:cs typeface="Times New Roman"/>
                        </a:rPr>
                        <a:t>Bio-</a:t>
                      </a:r>
                      <a:r>
                        <a:rPr sz="1200" dirty="0">
                          <a:solidFill>
                            <a:srgbClr val="231F20"/>
                          </a:solidFill>
                          <a:latin typeface="Times New Roman"/>
                          <a:cs typeface="Times New Roman"/>
                        </a:rPr>
                        <a:t>Fungus</a:t>
                      </a:r>
                      <a:r>
                        <a:rPr sz="1200" spc="-10" dirty="0">
                          <a:solidFill>
                            <a:srgbClr val="231F20"/>
                          </a:solidFill>
                          <a:latin typeface="Times New Roman"/>
                          <a:cs typeface="Times New Roman"/>
                        </a:rPr>
                        <a:t> </a:t>
                      </a:r>
                      <a:r>
                        <a:rPr sz="1200" dirty="0">
                          <a:solidFill>
                            <a:srgbClr val="231F20"/>
                          </a:solidFill>
                          <a:latin typeface="Times New Roman"/>
                          <a:cs typeface="Times New Roman"/>
                        </a:rPr>
                        <a:t>Trichoderma</a:t>
                      </a:r>
                      <a:r>
                        <a:rPr sz="1200" spc="-5" dirty="0">
                          <a:solidFill>
                            <a:srgbClr val="231F20"/>
                          </a:solidFill>
                          <a:latin typeface="Times New Roman"/>
                          <a:cs typeface="Times New Roman"/>
                        </a:rPr>
                        <a:t> </a:t>
                      </a:r>
                      <a:r>
                        <a:rPr sz="1200" spc="-20" dirty="0">
                          <a:solidFill>
                            <a:srgbClr val="231F20"/>
                          </a:solidFill>
                          <a:latin typeface="Times New Roman"/>
                          <a:cs typeface="Times New Roman"/>
                        </a:rPr>
                        <a:t>2000</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marL="885190">
                        <a:lnSpc>
                          <a:spcPct val="100000"/>
                        </a:lnSpc>
                        <a:spcBef>
                          <a:spcPts val="35"/>
                        </a:spcBef>
                      </a:pPr>
                      <a:r>
                        <a:rPr sz="1200" i="1" spc="-20" dirty="0">
                          <a:solidFill>
                            <a:srgbClr val="231F20"/>
                          </a:solidFill>
                          <a:latin typeface="Times New Roman"/>
                          <a:cs typeface="Times New Roman"/>
                        </a:rPr>
                        <a:t>T.</a:t>
                      </a:r>
                      <a:r>
                        <a:rPr sz="1200" i="1" spc="-35" dirty="0">
                          <a:solidFill>
                            <a:srgbClr val="231F20"/>
                          </a:solidFill>
                          <a:latin typeface="Times New Roman"/>
                          <a:cs typeface="Times New Roman"/>
                        </a:rPr>
                        <a:t> </a:t>
                      </a:r>
                      <a:r>
                        <a:rPr sz="1200" i="1" spc="-10" dirty="0">
                          <a:solidFill>
                            <a:srgbClr val="231F20"/>
                          </a:solidFill>
                          <a:latin typeface="Times New Roman"/>
                          <a:cs typeface="Times New Roman"/>
                        </a:rPr>
                        <a:t>harzianum</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2756279562"/>
                  </a:ext>
                </a:extLst>
              </a:tr>
              <a:tr h="199864">
                <a:tc>
                  <a:txBody>
                    <a:bodyPr/>
                    <a:lstStyle/>
                    <a:p>
                      <a:pPr algn="ctr">
                        <a:lnSpc>
                          <a:spcPct val="100000"/>
                        </a:lnSpc>
                        <a:spcBef>
                          <a:spcPts val="35"/>
                        </a:spcBef>
                      </a:pPr>
                      <a:r>
                        <a:rPr sz="1200" spc="-10" dirty="0">
                          <a:solidFill>
                            <a:srgbClr val="231F20"/>
                          </a:solidFill>
                          <a:latin typeface="Times New Roman"/>
                          <a:cs typeface="Times New Roman"/>
                        </a:rPr>
                        <a:t>Trichodex</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marL="885190">
                        <a:lnSpc>
                          <a:spcPct val="100000"/>
                        </a:lnSpc>
                        <a:spcBef>
                          <a:spcPts val="35"/>
                        </a:spcBef>
                      </a:pPr>
                      <a:r>
                        <a:rPr sz="1200" i="1" spc="-20" dirty="0">
                          <a:solidFill>
                            <a:srgbClr val="231F20"/>
                          </a:solidFill>
                          <a:latin typeface="Times New Roman"/>
                          <a:cs typeface="Times New Roman"/>
                        </a:rPr>
                        <a:t>T.</a:t>
                      </a:r>
                      <a:r>
                        <a:rPr sz="1200" i="1" spc="-35" dirty="0">
                          <a:solidFill>
                            <a:srgbClr val="231F20"/>
                          </a:solidFill>
                          <a:latin typeface="Times New Roman"/>
                          <a:cs typeface="Times New Roman"/>
                        </a:rPr>
                        <a:t> </a:t>
                      </a:r>
                      <a:r>
                        <a:rPr sz="1200" i="1" spc="-10" dirty="0">
                          <a:solidFill>
                            <a:srgbClr val="231F20"/>
                          </a:solidFill>
                          <a:latin typeface="Times New Roman"/>
                          <a:cs typeface="Times New Roman"/>
                        </a:rPr>
                        <a:t>harzianum</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4022043030"/>
                  </a:ext>
                </a:extLst>
              </a:tr>
              <a:tr h="199864">
                <a:tc>
                  <a:txBody>
                    <a:bodyPr/>
                    <a:lstStyle/>
                    <a:p>
                      <a:pPr algn="ctr">
                        <a:lnSpc>
                          <a:spcPct val="100000"/>
                        </a:lnSpc>
                        <a:spcBef>
                          <a:spcPts val="35"/>
                        </a:spcBef>
                      </a:pPr>
                      <a:r>
                        <a:rPr sz="1200" spc="-10" dirty="0">
                          <a:solidFill>
                            <a:srgbClr val="231F20"/>
                          </a:solidFill>
                          <a:latin typeface="Times New Roman"/>
                          <a:cs typeface="Times New Roman"/>
                        </a:rPr>
                        <a:t>Binab</a:t>
                      </a:r>
                      <a:r>
                        <a:rPr sz="1200" spc="-45" dirty="0">
                          <a:solidFill>
                            <a:srgbClr val="231F20"/>
                          </a:solidFill>
                          <a:latin typeface="Times New Roman"/>
                          <a:cs typeface="Times New Roman"/>
                        </a:rPr>
                        <a:t> </a:t>
                      </a:r>
                      <a:r>
                        <a:rPr sz="1200" spc="-50" dirty="0">
                          <a:solidFill>
                            <a:srgbClr val="231F20"/>
                          </a:solidFill>
                          <a:latin typeface="Times New Roman"/>
                          <a:cs typeface="Times New Roman"/>
                        </a:rPr>
                        <a:t>T</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marL="541655">
                        <a:lnSpc>
                          <a:spcPct val="100000"/>
                        </a:lnSpc>
                        <a:spcBef>
                          <a:spcPts val="35"/>
                        </a:spcBef>
                      </a:pPr>
                      <a:r>
                        <a:rPr sz="1200" i="1" spc="-20" dirty="0">
                          <a:solidFill>
                            <a:srgbClr val="231F20"/>
                          </a:solidFill>
                          <a:latin typeface="Times New Roman"/>
                          <a:cs typeface="Times New Roman"/>
                        </a:rPr>
                        <a:t>T.</a:t>
                      </a:r>
                      <a:r>
                        <a:rPr sz="1200" i="1" spc="-30" dirty="0">
                          <a:solidFill>
                            <a:srgbClr val="231F20"/>
                          </a:solidFill>
                          <a:latin typeface="Times New Roman"/>
                          <a:cs typeface="Times New Roman"/>
                        </a:rPr>
                        <a:t> </a:t>
                      </a:r>
                      <a:r>
                        <a:rPr sz="1200" i="1" dirty="0">
                          <a:solidFill>
                            <a:srgbClr val="231F20"/>
                          </a:solidFill>
                          <a:latin typeface="Times New Roman"/>
                          <a:cs typeface="Times New Roman"/>
                        </a:rPr>
                        <a:t>harzianum,</a:t>
                      </a:r>
                      <a:r>
                        <a:rPr sz="1200" i="1" spc="-25" dirty="0">
                          <a:solidFill>
                            <a:srgbClr val="231F20"/>
                          </a:solidFill>
                          <a:latin typeface="Times New Roman"/>
                          <a:cs typeface="Times New Roman"/>
                        </a:rPr>
                        <a:t> </a:t>
                      </a:r>
                      <a:r>
                        <a:rPr sz="1200" i="1" spc="-20" dirty="0">
                          <a:solidFill>
                            <a:srgbClr val="231F20"/>
                          </a:solidFill>
                          <a:latin typeface="Times New Roman"/>
                          <a:cs typeface="Times New Roman"/>
                        </a:rPr>
                        <a:t>T.</a:t>
                      </a:r>
                      <a:r>
                        <a:rPr sz="1200" i="1" spc="-25" dirty="0">
                          <a:solidFill>
                            <a:srgbClr val="231F20"/>
                          </a:solidFill>
                          <a:latin typeface="Times New Roman"/>
                          <a:cs typeface="Times New Roman"/>
                        </a:rPr>
                        <a:t> </a:t>
                      </a:r>
                      <a:r>
                        <a:rPr sz="1200" i="1" spc="-10" dirty="0">
                          <a:solidFill>
                            <a:srgbClr val="231F20"/>
                          </a:solidFill>
                          <a:latin typeface="Times New Roman"/>
                          <a:cs typeface="Times New Roman"/>
                        </a:rPr>
                        <a:t>polysporum</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797598951"/>
                  </a:ext>
                </a:extLst>
              </a:tr>
              <a:tr h="199864">
                <a:tc>
                  <a:txBody>
                    <a:bodyPr/>
                    <a:lstStyle/>
                    <a:p>
                      <a:pPr algn="ctr">
                        <a:lnSpc>
                          <a:spcPct val="100000"/>
                        </a:lnSpc>
                        <a:spcBef>
                          <a:spcPts val="35"/>
                        </a:spcBef>
                      </a:pPr>
                      <a:r>
                        <a:rPr sz="1200" spc="-10" dirty="0">
                          <a:solidFill>
                            <a:srgbClr val="231F20"/>
                          </a:solidFill>
                          <a:latin typeface="Times New Roman"/>
                          <a:cs typeface="Times New Roman"/>
                        </a:rPr>
                        <a:t>RootShield,</a:t>
                      </a:r>
                      <a:r>
                        <a:rPr sz="1200" spc="-20" dirty="0">
                          <a:solidFill>
                            <a:srgbClr val="231F20"/>
                          </a:solidFill>
                          <a:latin typeface="Times New Roman"/>
                          <a:cs typeface="Times New Roman"/>
                        </a:rPr>
                        <a:t> </a:t>
                      </a:r>
                      <a:r>
                        <a:rPr sz="1200" spc="-25" dirty="0">
                          <a:solidFill>
                            <a:srgbClr val="231F20"/>
                          </a:solidFill>
                          <a:latin typeface="Times New Roman"/>
                          <a:cs typeface="Times New Roman"/>
                        </a:rPr>
                        <a:t>Bio-Treck</a:t>
                      </a:r>
                      <a:r>
                        <a:rPr sz="1200" spc="-15" dirty="0">
                          <a:solidFill>
                            <a:srgbClr val="231F20"/>
                          </a:solidFill>
                          <a:latin typeface="Times New Roman"/>
                          <a:cs typeface="Times New Roman"/>
                        </a:rPr>
                        <a:t> </a:t>
                      </a:r>
                      <a:r>
                        <a:rPr sz="1200" spc="-40" dirty="0">
                          <a:solidFill>
                            <a:srgbClr val="231F20"/>
                          </a:solidFill>
                          <a:latin typeface="Times New Roman"/>
                          <a:cs typeface="Times New Roman"/>
                        </a:rPr>
                        <a:t>T-</a:t>
                      </a:r>
                      <a:r>
                        <a:rPr sz="1200" spc="-10" dirty="0">
                          <a:solidFill>
                            <a:srgbClr val="231F20"/>
                          </a:solidFill>
                          <a:latin typeface="Times New Roman"/>
                          <a:cs typeface="Times New Roman"/>
                        </a:rPr>
                        <a:t>22G,</a:t>
                      </a:r>
                      <a:r>
                        <a:rPr sz="1200" spc="-15" dirty="0">
                          <a:solidFill>
                            <a:srgbClr val="231F20"/>
                          </a:solidFill>
                          <a:latin typeface="Times New Roman"/>
                          <a:cs typeface="Times New Roman"/>
                        </a:rPr>
                        <a:t> </a:t>
                      </a:r>
                      <a:r>
                        <a:rPr sz="1200" dirty="0">
                          <a:solidFill>
                            <a:srgbClr val="231F20"/>
                          </a:solidFill>
                          <a:latin typeface="Times New Roman"/>
                          <a:cs typeface="Times New Roman"/>
                        </a:rPr>
                        <a:t>Planter</a:t>
                      </a:r>
                      <a:r>
                        <a:rPr sz="1200" spc="-15" dirty="0">
                          <a:solidFill>
                            <a:srgbClr val="231F20"/>
                          </a:solidFill>
                          <a:latin typeface="Times New Roman"/>
                          <a:cs typeface="Times New Roman"/>
                        </a:rPr>
                        <a:t> </a:t>
                      </a:r>
                      <a:r>
                        <a:rPr sz="1200" spc="-25" dirty="0">
                          <a:solidFill>
                            <a:srgbClr val="231F20"/>
                          </a:solidFill>
                          <a:latin typeface="Times New Roman"/>
                          <a:cs typeface="Times New Roman"/>
                        </a:rPr>
                        <a:t>Box</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marL="885190">
                        <a:lnSpc>
                          <a:spcPct val="100000"/>
                        </a:lnSpc>
                        <a:spcBef>
                          <a:spcPts val="35"/>
                        </a:spcBef>
                      </a:pPr>
                      <a:r>
                        <a:rPr sz="1200" i="1" spc="-20" dirty="0">
                          <a:solidFill>
                            <a:srgbClr val="231F20"/>
                          </a:solidFill>
                          <a:latin typeface="Times New Roman"/>
                          <a:cs typeface="Times New Roman"/>
                        </a:rPr>
                        <a:t>T.</a:t>
                      </a:r>
                      <a:r>
                        <a:rPr sz="1200" i="1" spc="-35" dirty="0">
                          <a:solidFill>
                            <a:srgbClr val="231F20"/>
                          </a:solidFill>
                          <a:latin typeface="Times New Roman"/>
                          <a:cs typeface="Times New Roman"/>
                        </a:rPr>
                        <a:t> </a:t>
                      </a:r>
                      <a:r>
                        <a:rPr sz="1200" i="1" spc="-10" dirty="0">
                          <a:solidFill>
                            <a:srgbClr val="231F20"/>
                          </a:solidFill>
                          <a:latin typeface="Times New Roman"/>
                          <a:cs typeface="Times New Roman"/>
                        </a:rPr>
                        <a:t>harzianum</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43699302"/>
                  </a:ext>
                </a:extLst>
              </a:tr>
              <a:tr h="199864">
                <a:tc>
                  <a:txBody>
                    <a:bodyPr/>
                    <a:lstStyle/>
                    <a:p>
                      <a:pPr algn="ctr">
                        <a:lnSpc>
                          <a:spcPct val="100000"/>
                        </a:lnSpc>
                        <a:spcBef>
                          <a:spcPts val="35"/>
                        </a:spcBef>
                      </a:pPr>
                      <a:r>
                        <a:rPr sz="1200" spc="-10" dirty="0">
                          <a:solidFill>
                            <a:srgbClr val="231F20"/>
                          </a:solidFill>
                          <a:latin typeface="Times New Roman"/>
                          <a:cs typeface="Times New Roman"/>
                        </a:rPr>
                        <a:t>SoilGard</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marL="999490">
                        <a:lnSpc>
                          <a:spcPct val="100000"/>
                        </a:lnSpc>
                        <a:spcBef>
                          <a:spcPts val="35"/>
                        </a:spcBef>
                      </a:pPr>
                      <a:r>
                        <a:rPr sz="1200" i="1" spc="-20" dirty="0">
                          <a:solidFill>
                            <a:srgbClr val="231F20"/>
                          </a:solidFill>
                          <a:latin typeface="Times New Roman"/>
                          <a:cs typeface="Times New Roman"/>
                        </a:rPr>
                        <a:t>T.</a:t>
                      </a:r>
                      <a:r>
                        <a:rPr sz="1200" i="1" spc="-35" dirty="0">
                          <a:solidFill>
                            <a:srgbClr val="231F20"/>
                          </a:solidFill>
                          <a:latin typeface="Times New Roman"/>
                          <a:cs typeface="Times New Roman"/>
                        </a:rPr>
                        <a:t> </a:t>
                      </a:r>
                      <a:r>
                        <a:rPr sz="1200" i="1" spc="-10" dirty="0">
                          <a:solidFill>
                            <a:srgbClr val="231F20"/>
                          </a:solidFill>
                          <a:latin typeface="Times New Roman"/>
                          <a:cs typeface="Times New Roman"/>
                        </a:rPr>
                        <a:t>virens</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2201720808"/>
                  </a:ext>
                </a:extLst>
              </a:tr>
              <a:tr h="199864">
                <a:tc>
                  <a:txBody>
                    <a:bodyPr/>
                    <a:lstStyle/>
                    <a:p>
                      <a:pPr algn="ctr">
                        <a:lnSpc>
                          <a:spcPct val="100000"/>
                        </a:lnSpc>
                        <a:spcBef>
                          <a:spcPts val="35"/>
                        </a:spcBef>
                      </a:pPr>
                      <a:r>
                        <a:rPr sz="1200" spc="-10" dirty="0">
                          <a:solidFill>
                            <a:srgbClr val="231F20"/>
                          </a:solidFill>
                          <a:latin typeface="Times New Roman"/>
                          <a:cs typeface="Times New Roman"/>
                        </a:rPr>
                        <a:t>Supresivit</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marL="885190">
                        <a:lnSpc>
                          <a:spcPct val="100000"/>
                        </a:lnSpc>
                        <a:spcBef>
                          <a:spcPts val="35"/>
                        </a:spcBef>
                      </a:pPr>
                      <a:r>
                        <a:rPr sz="1200" i="1" spc="-20" dirty="0">
                          <a:solidFill>
                            <a:srgbClr val="231F20"/>
                          </a:solidFill>
                          <a:latin typeface="Times New Roman"/>
                          <a:cs typeface="Times New Roman"/>
                        </a:rPr>
                        <a:t>T.</a:t>
                      </a:r>
                      <a:r>
                        <a:rPr sz="1200" i="1" spc="-35" dirty="0">
                          <a:solidFill>
                            <a:srgbClr val="231F20"/>
                          </a:solidFill>
                          <a:latin typeface="Times New Roman"/>
                          <a:cs typeface="Times New Roman"/>
                        </a:rPr>
                        <a:t> </a:t>
                      </a:r>
                      <a:r>
                        <a:rPr sz="1200" i="1" spc="-10" dirty="0">
                          <a:solidFill>
                            <a:srgbClr val="231F20"/>
                          </a:solidFill>
                          <a:latin typeface="Times New Roman"/>
                          <a:cs typeface="Times New Roman"/>
                        </a:rPr>
                        <a:t>harzianum</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4169724605"/>
                  </a:ext>
                </a:extLst>
              </a:tr>
              <a:tr h="199864">
                <a:tc>
                  <a:txBody>
                    <a:bodyPr/>
                    <a:lstStyle/>
                    <a:p>
                      <a:pPr algn="ctr">
                        <a:lnSpc>
                          <a:spcPct val="100000"/>
                        </a:lnSpc>
                        <a:spcBef>
                          <a:spcPts val="35"/>
                        </a:spcBef>
                      </a:pPr>
                      <a:r>
                        <a:rPr sz="1200" spc="-10" dirty="0">
                          <a:solidFill>
                            <a:srgbClr val="231F20"/>
                          </a:solidFill>
                          <a:latin typeface="Times New Roman"/>
                          <a:cs typeface="Times New Roman"/>
                        </a:rPr>
                        <a:t>Trichopel,</a:t>
                      </a:r>
                      <a:r>
                        <a:rPr sz="1200" spc="-5" dirty="0">
                          <a:solidFill>
                            <a:srgbClr val="231F20"/>
                          </a:solidFill>
                          <a:latin typeface="Times New Roman"/>
                          <a:cs typeface="Times New Roman"/>
                        </a:rPr>
                        <a:t> </a:t>
                      </a:r>
                      <a:r>
                        <a:rPr sz="1200" spc="-10" dirty="0">
                          <a:solidFill>
                            <a:srgbClr val="231F20"/>
                          </a:solidFill>
                          <a:latin typeface="Times New Roman"/>
                          <a:cs typeface="Times New Roman"/>
                        </a:rPr>
                        <a:t>Trichoject,</a:t>
                      </a:r>
                      <a:r>
                        <a:rPr sz="1200" dirty="0">
                          <a:solidFill>
                            <a:srgbClr val="231F20"/>
                          </a:solidFill>
                          <a:latin typeface="Times New Roman"/>
                          <a:cs typeface="Times New Roman"/>
                        </a:rPr>
                        <a:t> </a:t>
                      </a:r>
                      <a:r>
                        <a:rPr sz="1200" spc="-20" dirty="0">
                          <a:solidFill>
                            <a:srgbClr val="231F20"/>
                          </a:solidFill>
                          <a:latin typeface="Times New Roman"/>
                          <a:cs typeface="Times New Roman"/>
                        </a:rPr>
                        <a:t>Trichodowels,</a:t>
                      </a:r>
                      <a:r>
                        <a:rPr sz="1200" dirty="0">
                          <a:solidFill>
                            <a:srgbClr val="231F20"/>
                          </a:solidFill>
                          <a:latin typeface="Times New Roman"/>
                          <a:cs typeface="Times New Roman"/>
                        </a:rPr>
                        <a:t> </a:t>
                      </a:r>
                      <a:r>
                        <a:rPr sz="1200" spc="-10" dirty="0">
                          <a:solidFill>
                            <a:srgbClr val="231F20"/>
                          </a:solidFill>
                          <a:latin typeface="Times New Roman"/>
                          <a:cs typeface="Times New Roman"/>
                        </a:rPr>
                        <a:t>Trichoseal</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marL="673100">
                        <a:lnSpc>
                          <a:spcPct val="100000"/>
                        </a:lnSpc>
                        <a:spcBef>
                          <a:spcPts val="35"/>
                        </a:spcBef>
                      </a:pPr>
                      <a:r>
                        <a:rPr sz="1200" i="1" spc="-20" dirty="0">
                          <a:solidFill>
                            <a:srgbClr val="231F20"/>
                          </a:solidFill>
                          <a:latin typeface="Times New Roman"/>
                          <a:cs typeface="Times New Roman"/>
                        </a:rPr>
                        <a:t>T.</a:t>
                      </a:r>
                      <a:r>
                        <a:rPr sz="1200" i="1" spc="-30" dirty="0">
                          <a:solidFill>
                            <a:srgbClr val="231F20"/>
                          </a:solidFill>
                          <a:latin typeface="Times New Roman"/>
                          <a:cs typeface="Times New Roman"/>
                        </a:rPr>
                        <a:t> </a:t>
                      </a:r>
                      <a:r>
                        <a:rPr sz="1200" i="1" dirty="0">
                          <a:solidFill>
                            <a:srgbClr val="231F20"/>
                          </a:solidFill>
                          <a:latin typeface="Times New Roman"/>
                          <a:cs typeface="Times New Roman"/>
                        </a:rPr>
                        <a:t>harzianum,</a:t>
                      </a:r>
                      <a:r>
                        <a:rPr sz="1200" i="1" spc="-25" dirty="0">
                          <a:solidFill>
                            <a:srgbClr val="231F20"/>
                          </a:solidFill>
                          <a:latin typeface="Times New Roman"/>
                          <a:cs typeface="Times New Roman"/>
                        </a:rPr>
                        <a:t> </a:t>
                      </a:r>
                      <a:r>
                        <a:rPr sz="1200" i="1" spc="-20" dirty="0">
                          <a:solidFill>
                            <a:srgbClr val="231F20"/>
                          </a:solidFill>
                          <a:latin typeface="Times New Roman"/>
                          <a:cs typeface="Times New Roman"/>
                        </a:rPr>
                        <a:t>T.</a:t>
                      </a:r>
                      <a:r>
                        <a:rPr sz="1200" i="1" spc="-25" dirty="0">
                          <a:solidFill>
                            <a:srgbClr val="231F20"/>
                          </a:solidFill>
                          <a:latin typeface="Times New Roman"/>
                          <a:cs typeface="Times New Roman"/>
                        </a:rPr>
                        <a:t> </a:t>
                      </a:r>
                      <a:r>
                        <a:rPr sz="1200" i="1" spc="-10" dirty="0">
                          <a:solidFill>
                            <a:srgbClr val="231F20"/>
                          </a:solidFill>
                          <a:latin typeface="Times New Roman"/>
                          <a:cs typeface="Times New Roman"/>
                        </a:rPr>
                        <a:t>viride</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70465976"/>
                  </a:ext>
                </a:extLst>
              </a:tr>
              <a:tr h="199864">
                <a:tc>
                  <a:txBody>
                    <a:bodyPr/>
                    <a:lstStyle/>
                    <a:p>
                      <a:pPr algn="ctr">
                        <a:lnSpc>
                          <a:spcPct val="100000"/>
                        </a:lnSpc>
                        <a:spcBef>
                          <a:spcPts val="35"/>
                        </a:spcBef>
                      </a:pPr>
                      <a:r>
                        <a:rPr sz="1200" dirty="0">
                          <a:solidFill>
                            <a:srgbClr val="231F20"/>
                          </a:solidFill>
                          <a:latin typeface="Times New Roman"/>
                          <a:cs typeface="Times New Roman"/>
                        </a:rPr>
                        <a:t>Contans</a:t>
                      </a:r>
                      <a:r>
                        <a:rPr sz="1200" spc="10" dirty="0">
                          <a:solidFill>
                            <a:srgbClr val="231F20"/>
                          </a:solidFill>
                          <a:latin typeface="Times New Roman"/>
                          <a:cs typeface="Times New Roman"/>
                        </a:rPr>
                        <a:t> </a:t>
                      </a:r>
                      <a:r>
                        <a:rPr sz="1200" spc="-25" dirty="0">
                          <a:solidFill>
                            <a:srgbClr val="231F20"/>
                          </a:solidFill>
                          <a:latin typeface="Times New Roman"/>
                          <a:cs typeface="Times New Roman"/>
                        </a:rPr>
                        <a:t>WG</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algn="ctr">
                        <a:lnSpc>
                          <a:spcPct val="100000"/>
                        </a:lnSpc>
                        <a:spcBef>
                          <a:spcPts val="35"/>
                        </a:spcBef>
                      </a:pPr>
                      <a:r>
                        <a:rPr sz="1200" i="1" spc="-10" dirty="0">
                          <a:solidFill>
                            <a:srgbClr val="231F20"/>
                          </a:solidFill>
                          <a:latin typeface="Times New Roman"/>
                          <a:cs typeface="Times New Roman"/>
                        </a:rPr>
                        <a:t>Coniothyrium</a:t>
                      </a:r>
                      <a:r>
                        <a:rPr sz="1200" i="1" spc="20" dirty="0">
                          <a:solidFill>
                            <a:srgbClr val="231F20"/>
                          </a:solidFill>
                          <a:latin typeface="Times New Roman"/>
                          <a:cs typeface="Times New Roman"/>
                        </a:rPr>
                        <a:t> </a:t>
                      </a:r>
                      <a:r>
                        <a:rPr sz="1200" i="1" spc="-10" dirty="0">
                          <a:solidFill>
                            <a:srgbClr val="231F20"/>
                          </a:solidFill>
                          <a:latin typeface="Times New Roman"/>
                          <a:cs typeface="Times New Roman"/>
                        </a:rPr>
                        <a:t>minitans</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4032226776"/>
                  </a:ext>
                </a:extLst>
              </a:tr>
              <a:tr h="199864">
                <a:tc>
                  <a:txBody>
                    <a:bodyPr/>
                    <a:lstStyle/>
                    <a:p>
                      <a:pPr algn="ctr">
                        <a:lnSpc>
                          <a:spcPct val="100000"/>
                        </a:lnSpc>
                        <a:spcBef>
                          <a:spcPts val="35"/>
                        </a:spcBef>
                      </a:pPr>
                      <a:r>
                        <a:rPr sz="1200" spc="-20" dirty="0">
                          <a:solidFill>
                            <a:srgbClr val="231F20"/>
                          </a:solidFill>
                          <a:latin typeface="Times New Roman"/>
                          <a:cs typeface="Times New Roman"/>
                        </a:rPr>
                        <a:t>Nexy</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algn="ctr">
                        <a:lnSpc>
                          <a:spcPct val="100000"/>
                        </a:lnSpc>
                        <a:spcBef>
                          <a:spcPts val="35"/>
                        </a:spcBef>
                      </a:pPr>
                      <a:r>
                        <a:rPr sz="1200" i="1" spc="-10" dirty="0">
                          <a:solidFill>
                            <a:srgbClr val="231F20"/>
                          </a:solidFill>
                          <a:latin typeface="Times New Roman"/>
                          <a:cs typeface="Times New Roman"/>
                        </a:rPr>
                        <a:t>Candida</a:t>
                      </a:r>
                      <a:r>
                        <a:rPr sz="1200" i="1" spc="-20" dirty="0">
                          <a:solidFill>
                            <a:srgbClr val="231F20"/>
                          </a:solidFill>
                          <a:latin typeface="Times New Roman"/>
                          <a:cs typeface="Times New Roman"/>
                        </a:rPr>
                        <a:t> </a:t>
                      </a:r>
                      <a:r>
                        <a:rPr sz="1200" i="1" spc="-10" dirty="0">
                          <a:solidFill>
                            <a:srgbClr val="231F20"/>
                          </a:solidFill>
                          <a:latin typeface="Times New Roman"/>
                          <a:cs typeface="Times New Roman"/>
                        </a:rPr>
                        <a:t>oleophila</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2153943512"/>
                  </a:ext>
                </a:extLst>
              </a:tr>
              <a:tr h="199864">
                <a:tc>
                  <a:txBody>
                    <a:bodyPr/>
                    <a:lstStyle/>
                    <a:p>
                      <a:pPr algn="ctr">
                        <a:lnSpc>
                          <a:spcPct val="100000"/>
                        </a:lnSpc>
                        <a:spcBef>
                          <a:spcPts val="35"/>
                        </a:spcBef>
                      </a:pPr>
                      <a:r>
                        <a:rPr sz="1200" spc="-20" dirty="0">
                          <a:solidFill>
                            <a:srgbClr val="231F20"/>
                          </a:solidFill>
                          <a:latin typeface="Times New Roman"/>
                          <a:cs typeface="Times New Roman"/>
                        </a:rPr>
                        <a:t>Polygreen</a:t>
                      </a:r>
                      <a:r>
                        <a:rPr sz="1200" spc="-5" dirty="0">
                          <a:solidFill>
                            <a:srgbClr val="231F20"/>
                          </a:solidFill>
                          <a:latin typeface="Times New Roman"/>
                          <a:cs typeface="Times New Roman"/>
                        </a:rPr>
                        <a:t> </a:t>
                      </a:r>
                      <a:r>
                        <a:rPr sz="1200" spc="-10" dirty="0">
                          <a:solidFill>
                            <a:srgbClr val="231F20"/>
                          </a:solidFill>
                          <a:latin typeface="Times New Roman"/>
                          <a:cs typeface="Times New Roman"/>
                        </a:rPr>
                        <a:t>Fungicyde</a:t>
                      </a:r>
                      <a:r>
                        <a:rPr sz="1200" spc="-5" dirty="0">
                          <a:solidFill>
                            <a:srgbClr val="231F20"/>
                          </a:solidFill>
                          <a:latin typeface="Times New Roman"/>
                          <a:cs typeface="Times New Roman"/>
                        </a:rPr>
                        <a:t> </a:t>
                      </a:r>
                      <a:r>
                        <a:rPr sz="1200" spc="-50" dirty="0">
                          <a:solidFill>
                            <a:srgbClr val="231F20"/>
                          </a:solidFill>
                          <a:latin typeface="Times New Roman"/>
                          <a:cs typeface="Times New Roman"/>
                        </a:rPr>
                        <a:t>WP,</a:t>
                      </a:r>
                      <a:r>
                        <a:rPr sz="1200" spc="-5" dirty="0">
                          <a:solidFill>
                            <a:srgbClr val="231F20"/>
                          </a:solidFill>
                          <a:latin typeface="Times New Roman"/>
                          <a:cs typeface="Times New Roman"/>
                        </a:rPr>
                        <a:t> </a:t>
                      </a:r>
                      <a:r>
                        <a:rPr sz="1200" spc="-10" dirty="0">
                          <a:solidFill>
                            <a:srgbClr val="231F20"/>
                          </a:solidFill>
                          <a:latin typeface="Times New Roman"/>
                          <a:cs typeface="Times New Roman"/>
                        </a:rPr>
                        <a:t>Polyversum</a:t>
                      </a:r>
                      <a:r>
                        <a:rPr sz="1200" spc="-5" dirty="0">
                          <a:solidFill>
                            <a:srgbClr val="231F20"/>
                          </a:solidFill>
                          <a:latin typeface="Times New Roman"/>
                          <a:cs typeface="Times New Roman"/>
                        </a:rPr>
                        <a:t> </a:t>
                      </a:r>
                      <a:r>
                        <a:rPr sz="1200" spc="-25" dirty="0">
                          <a:solidFill>
                            <a:srgbClr val="231F20"/>
                          </a:solidFill>
                          <a:latin typeface="Times New Roman"/>
                          <a:cs typeface="Times New Roman"/>
                        </a:rPr>
                        <a:t>WP</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algn="ctr">
                        <a:lnSpc>
                          <a:spcPct val="100000"/>
                        </a:lnSpc>
                        <a:spcBef>
                          <a:spcPts val="35"/>
                        </a:spcBef>
                      </a:pPr>
                      <a:r>
                        <a:rPr sz="1200" i="1" dirty="0">
                          <a:solidFill>
                            <a:srgbClr val="231F20"/>
                          </a:solidFill>
                          <a:latin typeface="Times New Roman"/>
                          <a:cs typeface="Times New Roman"/>
                        </a:rPr>
                        <a:t>Pythium</a:t>
                      </a:r>
                      <a:r>
                        <a:rPr sz="1200" i="1" spc="-5" dirty="0">
                          <a:solidFill>
                            <a:srgbClr val="231F20"/>
                          </a:solidFill>
                          <a:latin typeface="Times New Roman"/>
                          <a:cs typeface="Times New Roman"/>
                        </a:rPr>
                        <a:t> </a:t>
                      </a:r>
                      <a:r>
                        <a:rPr sz="1200" i="1" spc="-10" dirty="0">
                          <a:solidFill>
                            <a:srgbClr val="231F20"/>
                          </a:solidFill>
                          <a:latin typeface="Times New Roman"/>
                          <a:cs typeface="Times New Roman"/>
                        </a:rPr>
                        <a:t>oligandrum</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3941087282"/>
                  </a:ext>
                </a:extLst>
              </a:tr>
              <a:tr h="199864">
                <a:tc>
                  <a:txBody>
                    <a:bodyPr/>
                    <a:lstStyle/>
                    <a:p>
                      <a:pPr algn="ctr">
                        <a:lnSpc>
                          <a:spcPct val="100000"/>
                        </a:lnSpc>
                        <a:spcBef>
                          <a:spcPts val="35"/>
                        </a:spcBef>
                      </a:pPr>
                      <a:r>
                        <a:rPr sz="1200" spc="-10" dirty="0">
                          <a:solidFill>
                            <a:srgbClr val="231F20"/>
                          </a:solidFill>
                          <a:latin typeface="Times New Roman"/>
                          <a:cs typeface="Times New Roman"/>
                        </a:rPr>
                        <a:t>Botector</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algn="ctr">
                        <a:lnSpc>
                          <a:spcPct val="100000"/>
                        </a:lnSpc>
                        <a:spcBef>
                          <a:spcPts val="35"/>
                        </a:spcBef>
                      </a:pPr>
                      <a:r>
                        <a:rPr sz="1200" i="1" spc="-20" dirty="0">
                          <a:solidFill>
                            <a:srgbClr val="231F20"/>
                          </a:solidFill>
                          <a:latin typeface="Times New Roman"/>
                          <a:cs typeface="Times New Roman"/>
                        </a:rPr>
                        <a:t>Aureobasidium</a:t>
                      </a:r>
                      <a:r>
                        <a:rPr sz="1200" i="1" spc="75" dirty="0">
                          <a:solidFill>
                            <a:srgbClr val="231F20"/>
                          </a:solidFill>
                          <a:latin typeface="Times New Roman"/>
                          <a:cs typeface="Times New Roman"/>
                        </a:rPr>
                        <a:t> </a:t>
                      </a:r>
                      <a:r>
                        <a:rPr sz="1200" i="1" spc="-10" dirty="0">
                          <a:solidFill>
                            <a:srgbClr val="231F20"/>
                          </a:solidFill>
                          <a:latin typeface="Times New Roman"/>
                          <a:cs typeface="Times New Roman"/>
                        </a:rPr>
                        <a:t>pullulans</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4221115985"/>
                  </a:ext>
                </a:extLst>
              </a:tr>
              <a:tr h="380070">
                <a:tc>
                  <a:txBody>
                    <a:bodyPr/>
                    <a:lstStyle/>
                    <a:p>
                      <a:pPr algn="ctr">
                        <a:lnSpc>
                          <a:spcPct val="100000"/>
                        </a:lnSpc>
                        <a:spcBef>
                          <a:spcPts val="585"/>
                        </a:spcBef>
                      </a:pPr>
                      <a:r>
                        <a:rPr sz="1200" spc="-10" dirty="0">
                          <a:solidFill>
                            <a:srgbClr val="231F20"/>
                          </a:solidFill>
                          <a:latin typeface="Times New Roman"/>
                          <a:cs typeface="Times New Roman"/>
                        </a:rPr>
                        <a:t>Julietta</a:t>
                      </a:r>
                      <a:endParaRPr sz="1200">
                        <a:latin typeface="Times New Roman"/>
                        <a:cs typeface="Times New Roman"/>
                      </a:endParaRPr>
                    </a:p>
                  </a:txBody>
                  <a:tcPr marL="0" marR="0" marT="7429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marL="304800">
                        <a:lnSpc>
                          <a:spcPct val="100000"/>
                        </a:lnSpc>
                        <a:spcBef>
                          <a:spcPts val="35"/>
                        </a:spcBef>
                      </a:pPr>
                      <a:r>
                        <a:rPr sz="1200" i="1" spc="-40" dirty="0">
                          <a:solidFill>
                            <a:srgbClr val="231F20"/>
                          </a:solidFill>
                          <a:latin typeface="Times New Roman"/>
                          <a:cs typeface="Times New Roman"/>
                        </a:rPr>
                        <a:t>Saccharomyces</a:t>
                      </a:r>
                      <a:r>
                        <a:rPr sz="1200" i="1" spc="20" dirty="0">
                          <a:solidFill>
                            <a:srgbClr val="231F20"/>
                          </a:solidFill>
                          <a:latin typeface="Times New Roman"/>
                          <a:cs typeface="Times New Roman"/>
                        </a:rPr>
                        <a:t> </a:t>
                      </a:r>
                      <a:r>
                        <a:rPr sz="1200" i="1" spc="-35" dirty="0">
                          <a:solidFill>
                            <a:srgbClr val="231F20"/>
                          </a:solidFill>
                          <a:latin typeface="Times New Roman"/>
                          <a:cs typeface="Times New Roman"/>
                        </a:rPr>
                        <a:t>cerevisiae</a:t>
                      </a:r>
                      <a:r>
                        <a:rPr sz="1200" i="1" spc="25" dirty="0">
                          <a:solidFill>
                            <a:srgbClr val="231F20"/>
                          </a:solidFill>
                          <a:latin typeface="Times New Roman"/>
                          <a:cs typeface="Times New Roman"/>
                        </a:rPr>
                        <a:t> </a:t>
                      </a:r>
                      <a:r>
                        <a:rPr sz="1200" spc="-20" dirty="0">
                          <a:solidFill>
                            <a:srgbClr val="231F20"/>
                          </a:solidFill>
                          <a:latin typeface="Times New Roman"/>
                          <a:cs typeface="Times New Roman"/>
                        </a:rPr>
                        <a:t>szczep</a:t>
                      </a:r>
                      <a:r>
                        <a:rPr sz="1200" spc="15" dirty="0">
                          <a:solidFill>
                            <a:srgbClr val="231F20"/>
                          </a:solidFill>
                          <a:latin typeface="Times New Roman"/>
                          <a:cs typeface="Times New Roman"/>
                        </a:rPr>
                        <a:t> </a:t>
                      </a:r>
                      <a:r>
                        <a:rPr sz="1200" spc="-10" dirty="0">
                          <a:solidFill>
                            <a:srgbClr val="231F20"/>
                          </a:solidFill>
                          <a:latin typeface="Times New Roman"/>
                          <a:cs typeface="Times New Roman"/>
                        </a:rPr>
                        <a:t>LAS02</a:t>
                      </a:r>
                      <a:endParaRPr sz="1200" dirty="0">
                        <a:latin typeface="Times New Roman"/>
                        <a:cs typeface="Times New Roman"/>
                      </a:endParaRPr>
                    </a:p>
                    <a:p>
                      <a:pPr marL="321310">
                        <a:lnSpc>
                          <a:spcPct val="100000"/>
                        </a:lnSpc>
                        <a:spcBef>
                          <a:spcPts val="20"/>
                        </a:spcBef>
                      </a:pPr>
                      <a:r>
                        <a:rPr sz="1200" i="1" spc="-40" dirty="0">
                          <a:solidFill>
                            <a:srgbClr val="231F20"/>
                          </a:solidFill>
                          <a:latin typeface="Times New Roman"/>
                          <a:cs typeface="Times New Roman"/>
                        </a:rPr>
                        <a:t>Saccharomyces</a:t>
                      </a:r>
                      <a:r>
                        <a:rPr sz="1200" i="1" spc="30" dirty="0">
                          <a:solidFill>
                            <a:srgbClr val="231F20"/>
                          </a:solidFill>
                          <a:latin typeface="Times New Roman"/>
                          <a:cs typeface="Times New Roman"/>
                        </a:rPr>
                        <a:t> </a:t>
                      </a:r>
                      <a:r>
                        <a:rPr sz="1200" i="1" spc="-35" dirty="0">
                          <a:solidFill>
                            <a:srgbClr val="231F20"/>
                          </a:solidFill>
                          <a:latin typeface="Times New Roman"/>
                          <a:cs typeface="Times New Roman"/>
                        </a:rPr>
                        <a:t>cerevisiae</a:t>
                      </a:r>
                      <a:r>
                        <a:rPr sz="1200" i="1" spc="20" dirty="0">
                          <a:solidFill>
                            <a:srgbClr val="231F20"/>
                          </a:solidFill>
                          <a:latin typeface="Times New Roman"/>
                          <a:cs typeface="Times New Roman"/>
                        </a:rPr>
                        <a:t> </a:t>
                      </a:r>
                      <a:r>
                        <a:rPr sz="1200" dirty="0">
                          <a:solidFill>
                            <a:srgbClr val="231F20"/>
                          </a:solidFill>
                          <a:latin typeface="Times New Roman"/>
                          <a:cs typeface="Times New Roman"/>
                        </a:rPr>
                        <a:t>strain</a:t>
                      </a:r>
                      <a:r>
                        <a:rPr sz="1200" spc="25" dirty="0">
                          <a:solidFill>
                            <a:srgbClr val="231F20"/>
                          </a:solidFill>
                          <a:latin typeface="Times New Roman"/>
                          <a:cs typeface="Times New Roman"/>
                        </a:rPr>
                        <a:t> </a:t>
                      </a:r>
                      <a:r>
                        <a:rPr sz="1200" spc="-10" dirty="0">
                          <a:solidFill>
                            <a:srgbClr val="231F20"/>
                          </a:solidFill>
                          <a:latin typeface="Times New Roman"/>
                          <a:cs typeface="Times New Roman"/>
                        </a:rPr>
                        <a:t>LAS02</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233287556"/>
                  </a:ext>
                </a:extLst>
              </a:tr>
              <a:tr h="199864">
                <a:tc>
                  <a:txBody>
                    <a:bodyPr/>
                    <a:lstStyle/>
                    <a:p>
                      <a:pPr algn="ctr">
                        <a:lnSpc>
                          <a:spcPct val="100000"/>
                        </a:lnSpc>
                        <a:spcBef>
                          <a:spcPts val="35"/>
                        </a:spcBef>
                      </a:pPr>
                      <a:r>
                        <a:rPr sz="1200" dirty="0">
                          <a:solidFill>
                            <a:srgbClr val="231F20"/>
                          </a:solidFill>
                          <a:latin typeface="Times New Roman"/>
                          <a:cs typeface="Times New Roman"/>
                        </a:rPr>
                        <a:t>Prestop</a:t>
                      </a:r>
                      <a:r>
                        <a:rPr sz="1200" spc="-25" dirty="0">
                          <a:solidFill>
                            <a:srgbClr val="231F20"/>
                          </a:solidFill>
                          <a:latin typeface="Times New Roman"/>
                          <a:cs typeface="Times New Roman"/>
                        </a:rPr>
                        <a:t> WP</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algn="ctr">
                        <a:lnSpc>
                          <a:spcPct val="100000"/>
                        </a:lnSpc>
                        <a:spcBef>
                          <a:spcPts val="35"/>
                        </a:spcBef>
                      </a:pPr>
                      <a:r>
                        <a:rPr sz="1200" i="1" spc="-25" dirty="0">
                          <a:solidFill>
                            <a:srgbClr val="231F20"/>
                          </a:solidFill>
                          <a:latin typeface="Times New Roman"/>
                          <a:cs typeface="Times New Roman"/>
                        </a:rPr>
                        <a:t>Gliocladium</a:t>
                      </a:r>
                      <a:r>
                        <a:rPr sz="1200" i="1" spc="35" dirty="0">
                          <a:solidFill>
                            <a:srgbClr val="231F20"/>
                          </a:solidFill>
                          <a:latin typeface="Times New Roman"/>
                          <a:cs typeface="Times New Roman"/>
                        </a:rPr>
                        <a:t> </a:t>
                      </a:r>
                      <a:r>
                        <a:rPr sz="1200" i="1" spc="-10" dirty="0">
                          <a:solidFill>
                            <a:srgbClr val="231F20"/>
                          </a:solidFill>
                          <a:latin typeface="Times New Roman"/>
                          <a:cs typeface="Times New Roman"/>
                        </a:rPr>
                        <a:t>catenulatum</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3163929446"/>
                  </a:ext>
                </a:extLst>
              </a:tr>
              <a:tr h="199864">
                <a:tc gridSpan="2">
                  <a:txBody>
                    <a:bodyPr/>
                    <a:lstStyle/>
                    <a:p>
                      <a:pPr marL="372110">
                        <a:lnSpc>
                          <a:spcPct val="100000"/>
                        </a:lnSpc>
                        <a:spcBef>
                          <a:spcPts val="35"/>
                        </a:spcBef>
                      </a:pPr>
                      <a:r>
                        <a:rPr sz="1200" b="1" spc="-30" dirty="0">
                          <a:solidFill>
                            <a:srgbClr val="231F20"/>
                          </a:solidFill>
                          <a:latin typeface="Times New Roman"/>
                          <a:cs typeface="Times New Roman"/>
                        </a:rPr>
                        <a:t>Preparaty</a:t>
                      </a:r>
                      <a:r>
                        <a:rPr sz="1200" b="1" spc="-5" dirty="0">
                          <a:solidFill>
                            <a:srgbClr val="231F20"/>
                          </a:solidFill>
                          <a:latin typeface="Times New Roman"/>
                          <a:cs typeface="Times New Roman"/>
                        </a:rPr>
                        <a:t> </a:t>
                      </a:r>
                      <a:r>
                        <a:rPr sz="1200" b="1" spc="-10" dirty="0">
                          <a:solidFill>
                            <a:srgbClr val="231F20"/>
                          </a:solidFill>
                          <a:latin typeface="Times New Roman"/>
                          <a:cs typeface="Times New Roman"/>
                        </a:rPr>
                        <a:t>biofungicydowe</a:t>
                      </a:r>
                      <a:r>
                        <a:rPr sz="1200" b="1" spc="-5" dirty="0">
                          <a:solidFill>
                            <a:srgbClr val="231F20"/>
                          </a:solidFill>
                          <a:latin typeface="Times New Roman"/>
                          <a:cs typeface="Times New Roman"/>
                        </a:rPr>
                        <a:t> </a:t>
                      </a:r>
                      <a:r>
                        <a:rPr sz="1200" b="1" spc="-10" dirty="0">
                          <a:solidFill>
                            <a:srgbClr val="231F20"/>
                          </a:solidFill>
                          <a:latin typeface="Times New Roman"/>
                          <a:cs typeface="Times New Roman"/>
                        </a:rPr>
                        <a:t>na</a:t>
                      </a:r>
                      <a:r>
                        <a:rPr sz="1200" b="1" spc="-5" dirty="0">
                          <a:solidFill>
                            <a:srgbClr val="231F20"/>
                          </a:solidFill>
                          <a:latin typeface="Times New Roman"/>
                          <a:cs typeface="Times New Roman"/>
                        </a:rPr>
                        <a:t> </a:t>
                      </a:r>
                      <a:r>
                        <a:rPr sz="1200" b="1" spc="-10" dirty="0">
                          <a:solidFill>
                            <a:srgbClr val="231F20"/>
                          </a:solidFill>
                          <a:latin typeface="Times New Roman"/>
                          <a:cs typeface="Times New Roman"/>
                        </a:rPr>
                        <a:t>bazie</a:t>
                      </a:r>
                      <a:r>
                        <a:rPr sz="1200" b="1" spc="-5" dirty="0">
                          <a:solidFill>
                            <a:srgbClr val="231F20"/>
                          </a:solidFill>
                          <a:latin typeface="Times New Roman"/>
                          <a:cs typeface="Times New Roman"/>
                        </a:rPr>
                        <a:t> </a:t>
                      </a:r>
                      <a:r>
                        <a:rPr sz="1200" b="1" spc="-10" dirty="0">
                          <a:solidFill>
                            <a:srgbClr val="231F20"/>
                          </a:solidFill>
                          <a:latin typeface="Times New Roman"/>
                          <a:cs typeface="Times New Roman"/>
                        </a:rPr>
                        <a:t>bakterii/Biofungicides</a:t>
                      </a:r>
                      <a:r>
                        <a:rPr sz="1200" b="1" spc="-5" dirty="0">
                          <a:solidFill>
                            <a:srgbClr val="231F20"/>
                          </a:solidFill>
                          <a:latin typeface="Times New Roman"/>
                          <a:cs typeface="Times New Roman"/>
                        </a:rPr>
                        <a:t> </a:t>
                      </a:r>
                      <a:r>
                        <a:rPr sz="1200" b="1" spc="-10" dirty="0">
                          <a:solidFill>
                            <a:srgbClr val="231F20"/>
                          </a:solidFill>
                          <a:latin typeface="Times New Roman"/>
                          <a:cs typeface="Times New Roman"/>
                        </a:rPr>
                        <a:t>products</a:t>
                      </a:r>
                      <a:r>
                        <a:rPr sz="1200" b="1" spc="-5" dirty="0">
                          <a:solidFill>
                            <a:srgbClr val="231F20"/>
                          </a:solidFill>
                          <a:latin typeface="Times New Roman"/>
                          <a:cs typeface="Times New Roman"/>
                        </a:rPr>
                        <a:t> </a:t>
                      </a:r>
                      <a:r>
                        <a:rPr sz="1200" b="1" spc="-10" dirty="0">
                          <a:solidFill>
                            <a:srgbClr val="231F20"/>
                          </a:solidFill>
                          <a:latin typeface="Times New Roman"/>
                          <a:cs typeface="Times New Roman"/>
                        </a:rPr>
                        <a:t>based</a:t>
                      </a:r>
                      <a:r>
                        <a:rPr sz="1200" b="1" dirty="0">
                          <a:solidFill>
                            <a:srgbClr val="231F20"/>
                          </a:solidFill>
                          <a:latin typeface="Times New Roman"/>
                          <a:cs typeface="Times New Roman"/>
                        </a:rPr>
                        <a:t> on</a:t>
                      </a:r>
                      <a:r>
                        <a:rPr sz="1200" b="1" spc="-5" dirty="0">
                          <a:solidFill>
                            <a:srgbClr val="231F20"/>
                          </a:solidFill>
                          <a:latin typeface="Times New Roman"/>
                          <a:cs typeface="Times New Roman"/>
                        </a:rPr>
                        <a:t> </a:t>
                      </a:r>
                      <a:r>
                        <a:rPr sz="1200" b="1" spc="-10" dirty="0">
                          <a:solidFill>
                            <a:srgbClr val="231F20"/>
                          </a:solidFill>
                          <a:latin typeface="Times New Roman"/>
                          <a:cs typeface="Times New Roman"/>
                        </a:rPr>
                        <a:t>bacteria</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hMerge="1">
                  <a:txBody>
                    <a:bodyPr/>
                    <a:lstStyle/>
                    <a:p>
                      <a:endParaRPr/>
                    </a:p>
                  </a:txBody>
                  <a:tcPr marL="0" marR="0" marT="0" marB="0"/>
                </a:tc>
                <a:extLst>
                  <a:ext uri="{0D108BD9-81ED-4DB2-BD59-A6C34878D82A}">
                    <a16:rowId xmlns:a16="http://schemas.microsoft.com/office/drawing/2014/main" val="1535960076"/>
                  </a:ext>
                </a:extLst>
              </a:tr>
              <a:tr h="199864">
                <a:tc>
                  <a:txBody>
                    <a:bodyPr/>
                    <a:lstStyle/>
                    <a:p>
                      <a:pPr algn="ctr">
                        <a:lnSpc>
                          <a:spcPct val="100000"/>
                        </a:lnSpc>
                        <a:spcBef>
                          <a:spcPts val="35"/>
                        </a:spcBef>
                      </a:pPr>
                      <a:r>
                        <a:rPr sz="1200" b="1" spc="-10" dirty="0">
                          <a:solidFill>
                            <a:srgbClr val="231F20"/>
                          </a:solidFill>
                          <a:latin typeface="Times New Roman"/>
                          <a:cs typeface="Times New Roman"/>
                        </a:rPr>
                        <a:t>Środek/Preparation</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algn="ctr">
                        <a:lnSpc>
                          <a:spcPct val="100000"/>
                        </a:lnSpc>
                        <a:spcBef>
                          <a:spcPts val="35"/>
                        </a:spcBef>
                      </a:pPr>
                      <a:r>
                        <a:rPr sz="1200" b="1" spc="-25" dirty="0">
                          <a:solidFill>
                            <a:srgbClr val="231F20"/>
                          </a:solidFill>
                          <a:latin typeface="Times New Roman"/>
                          <a:cs typeface="Times New Roman"/>
                        </a:rPr>
                        <a:t>Substancja</a:t>
                      </a:r>
                      <a:r>
                        <a:rPr sz="1200" b="1" spc="-20" dirty="0">
                          <a:solidFill>
                            <a:srgbClr val="231F20"/>
                          </a:solidFill>
                          <a:latin typeface="Times New Roman"/>
                          <a:cs typeface="Times New Roman"/>
                        </a:rPr>
                        <a:t> </a:t>
                      </a:r>
                      <a:r>
                        <a:rPr sz="1200" b="1" spc="-10" dirty="0">
                          <a:solidFill>
                            <a:srgbClr val="231F20"/>
                          </a:solidFill>
                          <a:latin typeface="Times New Roman"/>
                          <a:cs typeface="Times New Roman"/>
                        </a:rPr>
                        <a:t>czynna/Active</a:t>
                      </a:r>
                      <a:r>
                        <a:rPr sz="1200" b="1" spc="-20" dirty="0">
                          <a:solidFill>
                            <a:srgbClr val="231F20"/>
                          </a:solidFill>
                          <a:latin typeface="Times New Roman"/>
                          <a:cs typeface="Times New Roman"/>
                        </a:rPr>
                        <a:t> </a:t>
                      </a:r>
                      <a:r>
                        <a:rPr sz="1200" b="1" spc="-10" dirty="0">
                          <a:solidFill>
                            <a:srgbClr val="231F20"/>
                          </a:solidFill>
                          <a:latin typeface="Times New Roman"/>
                          <a:cs typeface="Times New Roman"/>
                        </a:rPr>
                        <a:t>ingredient</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3149357189"/>
                  </a:ext>
                </a:extLst>
              </a:tr>
              <a:tr h="199864">
                <a:tc>
                  <a:txBody>
                    <a:bodyPr/>
                    <a:lstStyle/>
                    <a:p>
                      <a:pPr algn="ctr">
                        <a:lnSpc>
                          <a:spcPct val="100000"/>
                        </a:lnSpc>
                        <a:spcBef>
                          <a:spcPts val="35"/>
                        </a:spcBef>
                      </a:pPr>
                      <a:r>
                        <a:rPr sz="1200" spc="-10" dirty="0">
                          <a:solidFill>
                            <a:srgbClr val="231F20"/>
                          </a:solidFill>
                          <a:latin typeface="Times New Roman"/>
                          <a:cs typeface="Times New Roman"/>
                        </a:rPr>
                        <a:t>Mycostop</a:t>
                      </a:r>
                      <a:endParaRPr sz="120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algn="ctr">
                        <a:lnSpc>
                          <a:spcPct val="100000"/>
                        </a:lnSpc>
                        <a:spcBef>
                          <a:spcPts val="35"/>
                        </a:spcBef>
                      </a:pPr>
                      <a:r>
                        <a:rPr sz="1200" i="1" spc="-30" dirty="0">
                          <a:solidFill>
                            <a:srgbClr val="231F20"/>
                          </a:solidFill>
                          <a:latin typeface="Times New Roman"/>
                          <a:cs typeface="Times New Roman"/>
                        </a:rPr>
                        <a:t>Streptomyces</a:t>
                      </a:r>
                      <a:r>
                        <a:rPr sz="1200" i="1" spc="25" dirty="0">
                          <a:solidFill>
                            <a:srgbClr val="231F20"/>
                          </a:solidFill>
                          <a:latin typeface="Times New Roman"/>
                          <a:cs typeface="Times New Roman"/>
                        </a:rPr>
                        <a:t> </a:t>
                      </a:r>
                      <a:r>
                        <a:rPr sz="1200" i="1" spc="-10" dirty="0">
                          <a:solidFill>
                            <a:srgbClr val="231F20"/>
                          </a:solidFill>
                          <a:latin typeface="Times New Roman"/>
                          <a:cs typeface="Times New Roman"/>
                        </a:rPr>
                        <a:t>griseoviridis</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235564959"/>
                  </a:ext>
                </a:extLst>
              </a:tr>
              <a:tr h="380070">
                <a:tc>
                  <a:txBody>
                    <a:bodyPr/>
                    <a:lstStyle/>
                    <a:p>
                      <a:pPr algn="ctr">
                        <a:lnSpc>
                          <a:spcPct val="100000"/>
                        </a:lnSpc>
                        <a:spcBef>
                          <a:spcPts val="585"/>
                        </a:spcBef>
                      </a:pPr>
                      <a:r>
                        <a:rPr sz="1200" spc="-10" dirty="0">
                          <a:solidFill>
                            <a:srgbClr val="231F20"/>
                          </a:solidFill>
                          <a:latin typeface="Times New Roman"/>
                          <a:cs typeface="Times New Roman"/>
                        </a:rPr>
                        <a:t>Proradix</a:t>
                      </a:r>
                      <a:endParaRPr sz="1200">
                        <a:latin typeface="Times New Roman"/>
                        <a:cs typeface="Times New Roman"/>
                      </a:endParaRPr>
                    </a:p>
                  </a:txBody>
                  <a:tcPr marL="0" marR="0" marT="7429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marL="329565">
                        <a:lnSpc>
                          <a:spcPct val="100000"/>
                        </a:lnSpc>
                        <a:spcBef>
                          <a:spcPts val="40"/>
                        </a:spcBef>
                      </a:pPr>
                      <a:r>
                        <a:rPr sz="1200" i="1" spc="-25" dirty="0">
                          <a:solidFill>
                            <a:srgbClr val="231F20"/>
                          </a:solidFill>
                          <a:latin typeface="Times New Roman"/>
                          <a:cs typeface="Times New Roman"/>
                        </a:rPr>
                        <a:t>Pseudomonas</a:t>
                      </a:r>
                      <a:r>
                        <a:rPr sz="1200" i="1" spc="-10" dirty="0">
                          <a:solidFill>
                            <a:srgbClr val="231F20"/>
                          </a:solidFill>
                          <a:latin typeface="Times New Roman"/>
                          <a:cs typeface="Times New Roman"/>
                        </a:rPr>
                        <a:t> </a:t>
                      </a:r>
                      <a:r>
                        <a:rPr sz="1200" spc="-10" dirty="0">
                          <a:solidFill>
                            <a:srgbClr val="231F20"/>
                          </a:solidFill>
                          <a:latin typeface="Times New Roman"/>
                          <a:cs typeface="Times New Roman"/>
                        </a:rPr>
                        <a:t>sp.</a:t>
                      </a:r>
                      <a:r>
                        <a:rPr sz="1200" spc="-5" dirty="0">
                          <a:solidFill>
                            <a:srgbClr val="231F20"/>
                          </a:solidFill>
                          <a:latin typeface="Times New Roman"/>
                          <a:cs typeface="Times New Roman"/>
                        </a:rPr>
                        <a:t> </a:t>
                      </a:r>
                      <a:r>
                        <a:rPr sz="1200" spc="-20" dirty="0">
                          <a:solidFill>
                            <a:srgbClr val="231F20"/>
                          </a:solidFill>
                          <a:latin typeface="Times New Roman"/>
                          <a:cs typeface="Times New Roman"/>
                        </a:rPr>
                        <a:t>szczep</a:t>
                      </a:r>
                      <a:r>
                        <a:rPr sz="1200" spc="-10" dirty="0">
                          <a:solidFill>
                            <a:srgbClr val="231F20"/>
                          </a:solidFill>
                          <a:latin typeface="Times New Roman"/>
                          <a:cs typeface="Times New Roman"/>
                        </a:rPr>
                        <a:t> </a:t>
                      </a:r>
                      <a:r>
                        <a:rPr sz="1200" spc="-25" dirty="0">
                          <a:solidFill>
                            <a:srgbClr val="231F20"/>
                          </a:solidFill>
                          <a:latin typeface="Times New Roman"/>
                          <a:cs typeface="Times New Roman"/>
                        </a:rPr>
                        <a:t>DSMZ</a:t>
                      </a:r>
                      <a:r>
                        <a:rPr sz="1200" spc="-10" dirty="0">
                          <a:solidFill>
                            <a:srgbClr val="231F20"/>
                          </a:solidFill>
                          <a:latin typeface="Times New Roman"/>
                          <a:cs typeface="Times New Roman"/>
                        </a:rPr>
                        <a:t> 13134</a:t>
                      </a:r>
                      <a:endParaRPr sz="1200" dirty="0">
                        <a:latin typeface="Times New Roman"/>
                        <a:cs typeface="Times New Roman"/>
                      </a:endParaRPr>
                    </a:p>
                    <a:p>
                      <a:pPr marL="346710">
                        <a:lnSpc>
                          <a:spcPct val="100000"/>
                        </a:lnSpc>
                        <a:spcBef>
                          <a:spcPts val="15"/>
                        </a:spcBef>
                      </a:pPr>
                      <a:r>
                        <a:rPr sz="1200" i="1" spc="-25" dirty="0">
                          <a:solidFill>
                            <a:srgbClr val="231F20"/>
                          </a:solidFill>
                          <a:latin typeface="Times New Roman"/>
                          <a:cs typeface="Times New Roman"/>
                        </a:rPr>
                        <a:t>Pseudomonas</a:t>
                      </a:r>
                      <a:r>
                        <a:rPr sz="1200" i="1" spc="-5" dirty="0">
                          <a:solidFill>
                            <a:srgbClr val="231F20"/>
                          </a:solidFill>
                          <a:latin typeface="Times New Roman"/>
                          <a:cs typeface="Times New Roman"/>
                        </a:rPr>
                        <a:t> </a:t>
                      </a:r>
                      <a:r>
                        <a:rPr sz="1200" spc="-20" dirty="0">
                          <a:solidFill>
                            <a:srgbClr val="231F20"/>
                          </a:solidFill>
                          <a:latin typeface="Times New Roman"/>
                          <a:cs typeface="Times New Roman"/>
                        </a:rPr>
                        <a:t>sp.</a:t>
                      </a:r>
                      <a:r>
                        <a:rPr sz="1200" dirty="0">
                          <a:solidFill>
                            <a:srgbClr val="231F20"/>
                          </a:solidFill>
                          <a:latin typeface="Times New Roman"/>
                          <a:cs typeface="Times New Roman"/>
                        </a:rPr>
                        <a:t> strain </a:t>
                      </a:r>
                      <a:r>
                        <a:rPr sz="1200" spc="-25" dirty="0">
                          <a:solidFill>
                            <a:srgbClr val="231F20"/>
                          </a:solidFill>
                          <a:latin typeface="Times New Roman"/>
                          <a:cs typeface="Times New Roman"/>
                        </a:rPr>
                        <a:t>DSMZ</a:t>
                      </a:r>
                      <a:r>
                        <a:rPr sz="1200" dirty="0">
                          <a:solidFill>
                            <a:srgbClr val="231F20"/>
                          </a:solidFill>
                          <a:latin typeface="Times New Roman"/>
                          <a:cs typeface="Times New Roman"/>
                        </a:rPr>
                        <a:t> </a:t>
                      </a:r>
                      <a:r>
                        <a:rPr sz="1200" spc="-10" dirty="0">
                          <a:solidFill>
                            <a:srgbClr val="231F20"/>
                          </a:solidFill>
                          <a:latin typeface="Times New Roman"/>
                          <a:cs typeface="Times New Roman"/>
                        </a:rPr>
                        <a:t>13134</a:t>
                      </a:r>
                      <a:endParaRPr sz="1200" dirty="0">
                        <a:latin typeface="Times New Roman"/>
                        <a:cs typeface="Times New Roman"/>
                      </a:endParaRPr>
                    </a:p>
                  </a:txBody>
                  <a:tcPr marL="0" marR="0" marT="508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4103283463"/>
                  </a:ext>
                </a:extLst>
              </a:tr>
              <a:tr h="380070">
                <a:tc>
                  <a:txBody>
                    <a:bodyPr/>
                    <a:lstStyle/>
                    <a:p>
                      <a:pPr algn="ctr">
                        <a:lnSpc>
                          <a:spcPct val="100000"/>
                        </a:lnSpc>
                        <a:spcBef>
                          <a:spcPts val="585"/>
                        </a:spcBef>
                      </a:pPr>
                      <a:r>
                        <a:rPr sz="1200" spc="-10" dirty="0">
                          <a:solidFill>
                            <a:srgbClr val="231F20"/>
                          </a:solidFill>
                          <a:latin typeface="Times New Roman"/>
                          <a:cs typeface="Times New Roman"/>
                        </a:rPr>
                        <a:t>Protexio</a:t>
                      </a:r>
                      <a:endParaRPr sz="1200">
                        <a:latin typeface="Times New Roman"/>
                        <a:cs typeface="Times New Roman"/>
                      </a:endParaRPr>
                    </a:p>
                  </a:txBody>
                  <a:tcPr marL="0" marR="0" marT="7429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marL="229870">
                        <a:lnSpc>
                          <a:spcPct val="100000"/>
                        </a:lnSpc>
                        <a:spcBef>
                          <a:spcPts val="35"/>
                        </a:spcBef>
                      </a:pPr>
                      <a:r>
                        <a:rPr sz="1200" i="1" spc="-30" dirty="0">
                          <a:solidFill>
                            <a:srgbClr val="231F20"/>
                          </a:solidFill>
                          <a:latin typeface="Times New Roman"/>
                          <a:cs typeface="Times New Roman"/>
                        </a:rPr>
                        <a:t>Bacillus</a:t>
                      </a:r>
                      <a:r>
                        <a:rPr sz="1200" i="1" spc="5" dirty="0">
                          <a:solidFill>
                            <a:srgbClr val="231F20"/>
                          </a:solidFill>
                          <a:latin typeface="Times New Roman"/>
                          <a:cs typeface="Times New Roman"/>
                        </a:rPr>
                        <a:t> </a:t>
                      </a:r>
                      <a:r>
                        <a:rPr sz="1200" i="1" spc="-25" dirty="0">
                          <a:solidFill>
                            <a:srgbClr val="231F20"/>
                          </a:solidFill>
                          <a:latin typeface="Times New Roman"/>
                          <a:cs typeface="Times New Roman"/>
                        </a:rPr>
                        <a:t>amyloliquefaciens</a:t>
                      </a:r>
                      <a:r>
                        <a:rPr sz="1200" i="1" spc="5" dirty="0">
                          <a:solidFill>
                            <a:srgbClr val="231F20"/>
                          </a:solidFill>
                          <a:latin typeface="Times New Roman"/>
                          <a:cs typeface="Times New Roman"/>
                        </a:rPr>
                        <a:t> </a:t>
                      </a:r>
                      <a:r>
                        <a:rPr sz="1200" spc="-20" dirty="0">
                          <a:solidFill>
                            <a:srgbClr val="231F20"/>
                          </a:solidFill>
                          <a:latin typeface="Times New Roman"/>
                          <a:cs typeface="Times New Roman"/>
                        </a:rPr>
                        <a:t>szczep</a:t>
                      </a:r>
                      <a:r>
                        <a:rPr sz="1200" dirty="0">
                          <a:solidFill>
                            <a:srgbClr val="231F20"/>
                          </a:solidFill>
                          <a:latin typeface="Times New Roman"/>
                          <a:cs typeface="Times New Roman"/>
                        </a:rPr>
                        <a:t> </a:t>
                      </a:r>
                      <a:r>
                        <a:rPr sz="1200" spc="-20" dirty="0">
                          <a:solidFill>
                            <a:srgbClr val="231F20"/>
                          </a:solidFill>
                          <a:latin typeface="Times New Roman"/>
                          <a:cs typeface="Times New Roman"/>
                        </a:rPr>
                        <a:t>QST</a:t>
                      </a:r>
                      <a:r>
                        <a:rPr sz="1200" spc="5" dirty="0">
                          <a:solidFill>
                            <a:srgbClr val="231F20"/>
                          </a:solidFill>
                          <a:latin typeface="Times New Roman"/>
                          <a:cs typeface="Times New Roman"/>
                        </a:rPr>
                        <a:t> </a:t>
                      </a:r>
                      <a:r>
                        <a:rPr sz="1200" spc="-25" dirty="0">
                          <a:solidFill>
                            <a:srgbClr val="231F20"/>
                          </a:solidFill>
                          <a:latin typeface="Times New Roman"/>
                          <a:cs typeface="Times New Roman"/>
                        </a:rPr>
                        <a:t>713</a:t>
                      </a:r>
                      <a:endParaRPr sz="1200" dirty="0">
                        <a:latin typeface="Times New Roman"/>
                        <a:cs typeface="Times New Roman"/>
                      </a:endParaRPr>
                    </a:p>
                    <a:p>
                      <a:pPr marL="246379">
                        <a:lnSpc>
                          <a:spcPct val="100000"/>
                        </a:lnSpc>
                        <a:spcBef>
                          <a:spcPts val="20"/>
                        </a:spcBef>
                      </a:pPr>
                      <a:r>
                        <a:rPr sz="1200" i="1" spc="-30" dirty="0">
                          <a:solidFill>
                            <a:srgbClr val="231F20"/>
                          </a:solidFill>
                          <a:latin typeface="Times New Roman"/>
                          <a:cs typeface="Times New Roman"/>
                        </a:rPr>
                        <a:t>Bacillus</a:t>
                      </a:r>
                      <a:r>
                        <a:rPr sz="1200" i="1" spc="10" dirty="0">
                          <a:solidFill>
                            <a:srgbClr val="231F20"/>
                          </a:solidFill>
                          <a:latin typeface="Times New Roman"/>
                          <a:cs typeface="Times New Roman"/>
                        </a:rPr>
                        <a:t> </a:t>
                      </a:r>
                      <a:r>
                        <a:rPr sz="1200" i="1" spc="-25" dirty="0">
                          <a:solidFill>
                            <a:srgbClr val="231F20"/>
                          </a:solidFill>
                          <a:latin typeface="Times New Roman"/>
                          <a:cs typeface="Times New Roman"/>
                        </a:rPr>
                        <a:t>amyloliquefaciens</a:t>
                      </a:r>
                      <a:r>
                        <a:rPr sz="1200" i="1" spc="10" dirty="0">
                          <a:solidFill>
                            <a:srgbClr val="231F20"/>
                          </a:solidFill>
                          <a:latin typeface="Times New Roman"/>
                          <a:cs typeface="Times New Roman"/>
                        </a:rPr>
                        <a:t> </a:t>
                      </a:r>
                      <a:r>
                        <a:rPr sz="1200" dirty="0">
                          <a:solidFill>
                            <a:srgbClr val="231F20"/>
                          </a:solidFill>
                          <a:latin typeface="Times New Roman"/>
                          <a:cs typeface="Times New Roman"/>
                        </a:rPr>
                        <a:t>strain</a:t>
                      </a:r>
                      <a:r>
                        <a:rPr sz="1200" spc="5" dirty="0">
                          <a:solidFill>
                            <a:srgbClr val="231F20"/>
                          </a:solidFill>
                          <a:latin typeface="Times New Roman"/>
                          <a:cs typeface="Times New Roman"/>
                        </a:rPr>
                        <a:t> </a:t>
                      </a:r>
                      <a:r>
                        <a:rPr sz="1200" spc="-20" dirty="0">
                          <a:solidFill>
                            <a:srgbClr val="231F20"/>
                          </a:solidFill>
                          <a:latin typeface="Times New Roman"/>
                          <a:cs typeface="Times New Roman"/>
                        </a:rPr>
                        <a:t>QST</a:t>
                      </a:r>
                      <a:r>
                        <a:rPr sz="1200" spc="10" dirty="0">
                          <a:solidFill>
                            <a:srgbClr val="231F20"/>
                          </a:solidFill>
                          <a:latin typeface="Times New Roman"/>
                          <a:cs typeface="Times New Roman"/>
                        </a:rPr>
                        <a:t> </a:t>
                      </a:r>
                      <a:r>
                        <a:rPr sz="1200" spc="-25" dirty="0">
                          <a:solidFill>
                            <a:srgbClr val="231F20"/>
                          </a:solidFill>
                          <a:latin typeface="Times New Roman"/>
                          <a:cs typeface="Times New Roman"/>
                        </a:rPr>
                        <a:t>713</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3485944639"/>
                  </a:ext>
                </a:extLst>
              </a:tr>
              <a:tr h="380070">
                <a:tc>
                  <a:txBody>
                    <a:bodyPr/>
                    <a:lstStyle/>
                    <a:p>
                      <a:pPr algn="ctr">
                        <a:lnSpc>
                          <a:spcPct val="100000"/>
                        </a:lnSpc>
                        <a:spcBef>
                          <a:spcPts val="585"/>
                        </a:spcBef>
                      </a:pPr>
                      <a:r>
                        <a:rPr sz="1200" spc="-10" dirty="0">
                          <a:solidFill>
                            <a:srgbClr val="231F20"/>
                          </a:solidFill>
                          <a:latin typeface="Times New Roman"/>
                          <a:cs typeface="Times New Roman"/>
                        </a:rPr>
                        <a:t>Serenade</a:t>
                      </a:r>
                      <a:r>
                        <a:rPr sz="1200" dirty="0">
                          <a:solidFill>
                            <a:srgbClr val="231F20"/>
                          </a:solidFill>
                          <a:latin typeface="Times New Roman"/>
                          <a:cs typeface="Times New Roman"/>
                        </a:rPr>
                        <a:t> </a:t>
                      </a:r>
                      <a:r>
                        <a:rPr sz="1200" spc="-25" dirty="0">
                          <a:solidFill>
                            <a:srgbClr val="231F20"/>
                          </a:solidFill>
                          <a:latin typeface="Times New Roman"/>
                          <a:cs typeface="Times New Roman"/>
                        </a:rPr>
                        <a:t>ASO</a:t>
                      </a:r>
                      <a:endParaRPr sz="1200">
                        <a:latin typeface="Times New Roman"/>
                        <a:cs typeface="Times New Roman"/>
                      </a:endParaRPr>
                    </a:p>
                  </a:txBody>
                  <a:tcPr marL="0" marR="0" marT="7429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marL="451484">
                        <a:lnSpc>
                          <a:spcPct val="100000"/>
                        </a:lnSpc>
                        <a:spcBef>
                          <a:spcPts val="35"/>
                        </a:spcBef>
                      </a:pPr>
                      <a:r>
                        <a:rPr sz="1200" i="1" spc="-30" dirty="0">
                          <a:solidFill>
                            <a:srgbClr val="231F20"/>
                          </a:solidFill>
                          <a:latin typeface="Times New Roman"/>
                          <a:cs typeface="Times New Roman"/>
                        </a:rPr>
                        <a:t>Bacillus</a:t>
                      </a:r>
                      <a:r>
                        <a:rPr sz="1200" i="1" spc="-5" dirty="0">
                          <a:solidFill>
                            <a:srgbClr val="231F20"/>
                          </a:solidFill>
                          <a:latin typeface="Times New Roman"/>
                          <a:cs typeface="Times New Roman"/>
                        </a:rPr>
                        <a:t> </a:t>
                      </a:r>
                      <a:r>
                        <a:rPr sz="1200" i="1" spc="-25" dirty="0">
                          <a:solidFill>
                            <a:srgbClr val="231F20"/>
                          </a:solidFill>
                          <a:latin typeface="Times New Roman"/>
                          <a:cs typeface="Times New Roman"/>
                        </a:rPr>
                        <a:t>subtilis</a:t>
                      </a:r>
                      <a:r>
                        <a:rPr sz="1200" i="1" spc="-10" dirty="0">
                          <a:solidFill>
                            <a:srgbClr val="231F20"/>
                          </a:solidFill>
                          <a:latin typeface="Times New Roman"/>
                          <a:cs typeface="Times New Roman"/>
                        </a:rPr>
                        <a:t> </a:t>
                      </a:r>
                      <a:r>
                        <a:rPr sz="1200" spc="-20" dirty="0">
                          <a:solidFill>
                            <a:srgbClr val="231F20"/>
                          </a:solidFill>
                          <a:latin typeface="Times New Roman"/>
                          <a:cs typeface="Times New Roman"/>
                        </a:rPr>
                        <a:t>szczep</a:t>
                      </a:r>
                      <a:r>
                        <a:rPr sz="1200" spc="-5" dirty="0">
                          <a:solidFill>
                            <a:srgbClr val="231F20"/>
                          </a:solidFill>
                          <a:latin typeface="Times New Roman"/>
                          <a:cs typeface="Times New Roman"/>
                        </a:rPr>
                        <a:t> </a:t>
                      </a:r>
                      <a:r>
                        <a:rPr sz="1200" spc="-20" dirty="0">
                          <a:solidFill>
                            <a:srgbClr val="231F20"/>
                          </a:solidFill>
                          <a:latin typeface="Times New Roman"/>
                          <a:cs typeface="Times New Roman"/>
                        </a:rPr>
                        <a:t>QST</a:t>
                      </a:r>
                      <a:r>
                        <a:rPr sz="1200" spc="-10" dirty="0">
                          <a:solidFill>
                            <a:srgbClr val="231F20"/>
                          </a:solidFill>
                          <a:latin typeface="Times New Roman"/>
                          <a:cs typeface="Times New Roman"/>
                        </a:rPr>
                        <a:t> </a:t>
                      </a:r>
                      <a:r>
                        <a:rPr sz="1200" spc="-20" dirty="0">
                          <a:solidFill>
                            <a:srgbClr val="231F20"/>
                          </a:solidFill>
                          <a:latin typeface="Times New Roman"/>
                          <a:cs typeface="Times New Roman"/>
                        </a:rPr>
                        <a:t>713/</a:t>
                      </a:r>
                      <a:endParaRPr sz="1200" dirty="0">
                        <a:latin typeface="Times New Roman"/>
                        <a:cs typeface="Times New Roman"/>
                      </a:endParaRPr>
                    </a:p>
                    <a:p>
                      <a:pPr marL="487045">
                        <a:lnSpc>
                          <a:spcPct val="100000"/>
                        </a:lnSpc>
                        <a:spcBef>
                          <a:spcPts val="20"/>
                        </a:spcBef>
                      </a:pPr>
                      <a:r>
                        <a:rPr sz="1200" i="1" spc="-30" dirty="0">
                          <a:solidFill>
                            <a:srgbClr val="231F20"/>
                          </a:solidFill>
                          <a:latin typeface="Times New Roman"/>
                          <a:cs typeface="Times New Roman"/>
                        </a:rPr>
                        <a:t>Bacillus</a:t>
                      </a:r>
                      <a:r>
                        <a:rPr sz="1200" i="1" dirty="0">
                          <a:solidFill>
                            <a:srgbClr val="231F20"/>
                          </a:solidFill>
                          <a:latin typeface="Times New Roman"/>
                          <a:cs typeface="Times New Roman"/>
                        </a:rPr>
                        <a:t> </a:t>
                      </a:r>
                      <a:r>
                        <a:rPr sz="1200" i="1" spc="-25" dirty="0">
                          <a:solidFill>
                            <a:srgbClr val="231F20"/>
                          </a:solidFill>
                          <a:latin typeface="Times New Roman"/>
                          <a:cs typeface="Times New Roman"/>
                        </a:rPr>
                        <a:t>subtilis</a:t>
                      </a:r>
                      <a:r>
                        <a:rPr sz="1200" i="1" spc="-5" dirty="0">
                          <a:solidFill>
                            <a:srgbClr val="231F20"/>
                          </a:solidFill>
                          <a:latin typeface="Times New Roman"/>
                          <a:cs typeface="Times New Roman"/>
                        </a:rPr>
                        <a:t> </a:t>
                      </a:r>
                      <a:r>
                        <a:rPr sz="1200" dirty="0">
                          <a:solidFill>
                            <a:srgbClr val="231F20"/>
                          </a:solidFill>
                          <a:latin typeface="Times New Roman"/>
                          <a:cs typeface="Times New Roman"/>
                        </a:rPr>
                        <a:t>strain </a:t>
                      </a:r>
                      <a:r>
                        <a:rPr sz="1200" spc="-20" dirty="0">
                          <a:solidFill>
                            <a:srgbClr val="231F20"/>
                          </a:solidFill>
                          <a:latin typeface="Times New Roman"/>
                          <a:cs typeface="Times New Roman"/>
                        </a:rPr>
                        <a:t>QST</a:t>
                      </a:r>
                      <a:r>
                        <a:rPr sz="1200" spc="-5" dirty="0">
                          <a:solidFill>
                            <a:srgbClr val="231F20"/>
                          </a:solidFill>
                          <a:latin typeface="Times New Roman"/>
                          <a:cs typeface="Times New Roman"/>
                        </a:rPr>
                        <a:t> </a:t>
                      </a:r>
                      <a:r>
                        <a:rPr sz="1200" spc="-25" dirty="0">
                          <a:solidFill>
                            <a:srgbClr val="231F20"/>
                          </a:solidFill>
                          <a:latin typeface="Times New Roman"/>
                          <a:cs typeface="Times New Roman"/>
                        </a:rPr>
                        <a:t>713</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529397032"/>
                  </a:ext>
                </a:extLst>
              </a:tr>
              <a:tr h="380070">
                <a:tc>
                  <a:txBody>
                    <a:bodyPr/>
                    <a:lstStyle/>
                    <a:p>
                      <a:pPr algn="ctr">
                        <a:lnSpc>
                          <a:spcPct val="100000"/>
                        </a:lnSpc>
                        <a:spcBef>
                          <a:spcPts val="585"/>
                        </a:spcBef>
                      </a:pPr>
                      <a:r>
                        <a:rPr sz="1200" spc="-10" dirty="0">
                          <a:solidFill>
                            <a:srgbClr val="231F20"/>
                          </a:solidFill>
                          <a:latin typeface="Times New Roman"/>
                          <a:cs typeface="Times New Roman"/>
                        </a:rPr>
                        <a:t>Serifel</a:t>
                      </a:r>
                      <a:endParaRPr sz="1200">
                        <a:latin typeface="Times New Roman"/>
                        <a:cs typeface="Times New Roman"/>
                      </a:endParaRPr>
                    </a:p>
                  </a:txBody>
                  <a:tcPr marL="0" marR="0" marT="7429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tc>
                  <a:txBody>
                    <a:bodyPr/>
                    <a:lstStyle/>
                    <a:p>
                      <a:pPr marL="294005">
                        <a:lnSpc>
                          <a:spcPct val="100000"/>
                        </a:lnSpc>
                        <a:spcBef>
                          <a:spcPts val="35"/>
                        </a:spcBef>
                      </a:pPr>
                      <a:r>
                        <a:rPr sz="1200" i="1" spc="-30" dirty="0">
                          <a:solidFill>
                            <a:srgbClr val="231F20"/>
                          </a:solidFill>
                          <a:latin typeface="Times New Roman"/>
                          <a:cs typeface="Times New Roman"/>
                        </a:rPr>
                        <a:t>Bacillus</a:t>
                      </a:r>
                      <a:r>
                        <a:rPr sz="1200" i="1" spc="20" dirty="0">
                          <a:solidFill>
                            <a:srgbClr val="231F20"/>
                          </a:solidFill>
                          <a:latin typeface="Times New Roman"/>
                          <a:cs typeface="Times New Roman"/>
                        </a:rPr>
                        <a:t> </a:t>
                      </a:r>
                      <a:r>
                        <a:rPr sz="1200" i="1" spc="-25" dirty="0">
                          <a:solidFill>
                            <a:srgbClr val="231F20"/>
                          </a:solidFill>
                          <a:latin typeface="Times New Roman"/>
                          <a:cs typeface="Times New Roman"/>
                        </a:rPr>
                        <a:t>amyloliquefaciens</a:t>
                      </a:r>
                      <a:r>
                        <a:rPr sz="1200" i="1" spc="15" dirty="0">
                          <a:solidFill>
                            <a:srgbClr val="231F20"/>
                          </a:solidFill>
                          <a:latin typeface="Times New Roman"/>
                          <a:cs typeface="Times New Roman"/>
                        </a:rPr>
                        <a:t> </a:t>
                      </a:r>
                      <a:r>
                        <a:rPr sz="1200" spc="-20" dirty="0">
                          <a:solidFill>
                            <a:srgbClr val="231F20"/>
                          </a:solidFill>
                          <a:latin typeface="Times New Roman"/>
                          <a:cs typeface="Times New Roman"/>
                        </a:rPr>
                        <a:t>szczep</a:t>
                      </a:r>
                      <a:r>
                        <a:rPr sz="1200" spc="15" dirty="0">
                          <a:solidFill>
                            <a:srgbClr val="231F20"/>
                          </a:solidFill>
                          <a:latin typeface="Times New Roman"/>
                          <a:cs typeface="Times New Roman"/>
                        </a:rPr>
                        <a:t> </a:t>
                      </a:r>
                      <a:r>
                        <a:rPr sz="1200" spc="-10" dirty="0">
                          <a:solidFill>
                            <a:srgbClr val="231F20"/>
                          </a:solidFill>
                          <a:latin typeface="Times New Roman"/>
                          <a:cs typeface="Times New Roman"/>
                        </a:rPr>
                        <a:t>BI600</a:t>
                      </a:r>
                      <a:endParaRPr sz="1200" dirty="0">
                        <a:latin typeface="Times New Roman"/>
                        <a:cs typeface="Times New Roman"/>
                      </a:endParaRPr>
                    </a:p>
                    <a:p>
                      <a:pPr marL="311150">
                        <a:lnSpc>
                          <a:spcPct val="100000"/>
                        </a:lnSpc>
                        <a:spcBef>
                          <a:spcPts val="20"/>
                        </a:spcBef>
                      </a:pPr>
                      <a:r>
                        <a:rPr sz="1200" i="1" spc="-30" dirty="0">
                          <a:solidFill>
                            <a:srgbClr val="231F20"/>
                          </a:solidFill>
                          <a:latin typeface="Times New Roman"/>
                          <a:cs typeface="Times New Roman"/>
                        </a:rPr>
                        <a:t>Bacillus</a:t>
                      </a:r>
                      <a:r>
                        <a:rPr sz="1200" i="1" spc="25" dirty="0">
                          <a:solidFill>
                            <a:srgbClr val="231F20"/>
                          </a:solidFill>
                          <a:latin typeface="Times New Roman"/>
                          <a:cs typeface="Times New Roman"/>
                        </a:rPr>
                        <a:t> </a:t>
                      </a:r>
                      <a:r>
                        <a:rPr sz="1200" i="1" spc="-25" dirty="0">
                          <a:solidFill>
                            <a:srgbClr val="231F20"/>
                          </a:solidFill>
                          <a:latin typeface="Times New Roman"/>
                          <a:cs typeface="Times New Roman"/>
                        </a:rPr>
                        <a:t>amyloliquefaciens</a:t>
                      </a:r>
                      <a:r>
                        <a:rPr sz="1200" i="1" spc="20" dirty="0">
                          <a:solidFill>
                            <a:srgbClr val="231F20"/>
                          </a:solidFill>
                          <a:latin typeface="Times New Roman"/>
                          <a:cs typeface="Times New Roman"/>
                        </a:rPr>
                        <a:t> </a:t>
                      </a:r>
                      <a:r>
                        <a:rPr sz="1200" dirty="0">
                          <a:solidFill>
                            <a:srgbClr val="231F20"/>
                          </a:solidFill>
                          <a:latin typeface="Times New Roman"/>
                          <a:cs typeface="Times New Roman"/>
                        </a:rPr>
                        <a:t>strain</a:t>
                      </a:r>
                      <a:r>
                        <a:rPr sz="1200" spc="20" dirty="0">
                          <a:solidFill>
                            <a:srgbClr val="231F20"/>
                          </a:solidFill>
                          <a:latin typeface="Times New Roman"/>
                          <a:cs typeface="Times New Roman"/>
                        </a:rPr>
                        <a:t> </a:t>
                      </a:r>
                      <a:r>
                        <a:rPr sz="1200" spc="-10" dirty="0">
                          <a:solidFill>
                            <a:srgbClr val="231F20"/>
                          </a:solidFill>
                          <a:latin typeface="Times New Roman"/>
                          <a:cs typeface="Times New Roman"/>
                        </a:rPr>
                        <a:t>BI600</a:t>
                      </a:r>
                      <a:endParaRPr sz="1200" dirty="0">
                        <a:latin typeface="Times New Roman"/>
                        <a:cs typeface="Times New Roman"/>
                      </a:endParaRPr>
                    </a:p>
                  </a:txBody>
                  <a:tcPr marL="0" marR="0" marT="444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tcPr>
                </a:tc>
                <a:extLst>
                  <a:ext uri="{0D108BD9-81ED-4DB2-BD59-A6C34878D82A}">
                    <a16:rowId xmlns:a16="http://schemas.microsoft.com/office/drawing/2014/main" val="1856066527"/>
                  </a:ext>
                </a:extLst>
              </a:tr>
            </a:tbl>
          </a:graphicData>
        </a:graphic>
      </p:graphicFrame>
    </p:spTree>
    <p:extLst>
      <p:ext uri="{BB962C8B-B14F-4D97-AF65-F5344CB8AC3E}">
        <p14:creationId xmlns:p14="http://schemas.microsoft.com/office/powerpoint/2010/main" val="38217129"/>
      </p:ext>
    </p:extLst>
  </p:cSld>
  <p:clrMapOvr>
    <a:masterClrMapping/>
  </p:clrMapOvr>
</p:sld>
</file>

<file path=ppt/theme/theme1.xml><?xml version="1.0" encoding="utf-8"?>
<a:theme xmlns:a="http://schemas.openxmlformats.org/drawingml/2006/main" name="Galeria">
  <a:themeElements>
    <a:clrScheme name="Galeri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eria">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eria">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B4865FE6A2BB0D41BD550639028B4892" ma:contentTypeVersion="4" ma:contentTypeDescription="Utwórz nowy dokument." ma:contentTypeScope="" ma:versionID="12a3e1ee61b39551febca0ce369e62a2">
  <xsd:schema xmlns:xsd="http://www.w3.org/2001/XMLSchema" xmlns:xs="http://www.w3.org/2001/XMLSchema" xmlns:p="http://schemas.microsoft.com/office/2006/metadata/properties" xmlns:ns2="9b54b6bc-d050-4f62-93d0-d8d494cbc3d6" targetNamespace="http://schemas.microsoft.com/office/2006/metadata/properties" ma:root="true" ma:fieldsID="419063ad1ee9e4c6ce0f5f483f15fba6" ns2:_="">
    <xsd:import namespace="9b54b6bc-d050-4f62-93d0-d8d494cbc3d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b54b6bc-d050-4f62-93d0-d8d494cbc3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zawartości"/>
        <xsd:element ref="dc:title" minOccurs="0" maxOccurs="1" ma:index="4" ma:displayName="Tytu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C8CA9AB-C257-4B53-A2C8-E904E3DDAE7D}">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E68AC87F-97F8-4809-89CE-935B0F085830}">
  <ds:schemaRefs>
    <ds:schemaRef ds:uri="http://schemas.microsoft.com/sharepoint/v3/contenttype/forms"/>
  </ds:schemaRefs>
</ds:datastoreItem>
</file>

<file path=customXml/itemProps3.xml><?xml version="1.0" encoding="utf-8"?>
<ds:datastoreItem xmlns:ds="http://schemas.openxmlformats.org/officeDocument/2006/customXml" ds:itemID="{D5BC0C4C-5F38-4389-A816-5770AC2981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b54b6bc-d050-4f62-93d0-d8d494cbc3d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Gallery</Template>
  <TotalTime>37</TotalTime>
  <Words>4013</Words>
  <Application>Microsoft Office PowerPoint</Application>
  <PresentationFormat>Panoramiczny</PresentationFormat>
  <Paragraphs>239</Paragraphs>
  <Slides>24</Slides>
  <Notes>0</Notes>
  <HiddenSlides>0</HiddenSlides>
  <MMClips>0</MMClips>
  <ScaleCrop>false</ScaleCrop>
  <HeadingPairs>
    <vt:vector size="6" baseType="variant">
      <vt:variant>
        <vt:lpstr>Używane czcionki</vt:lpstr>
      </vt:variant>
      <vt:variant>
        <vt:i4>5</vt:i4>
      </vt:variant>
      <vt:variant>
        <vt:lpstr>Motyw</vt:lpstr>
      </vt:variant>
      <vt:variant>
        <vt:i4>1</vt:i4>
      </vt:variant>
      <vt:variant>
        <vt:lpstr>Tytuły slajdów</vt:lpstr>
      </vt:variant>
      <vt:variant>
        <vt:i4>24</vt:i4>
      </vt:variant>
    </vt:vector>
  </HeadingPairs>
  <TitlesOfParts>
    <vt:vector size="30" baseType="lpstr">
      <vt:lpstr>Arial</vt:lpstr>
      <vt:lpstr>BundesSerif Regular</vt:lpstr>
      <vt:lpstr>Calibri</vt:lpstr>
      <vt:lpstr>Gill Sans MT</vt:lpstr>
      <vt:lpstr>Times New Roman</vt:lpstr>
      <vt:lpstr>Galeria</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Piotr Ponichtera</dc:creator>
  <cp:lastModifiedBy>Piotr Ponichtera</cp:lastModifiedBy>
  <cp:revision>6</cp:revision>
  <dcterms:created xsi:type="dcterms:W3CDTF">2025-03-11T11:51:59Z</dcterms:created>
  <dcterms:modified xsi:type="dcterms:W3CDTF">2025-07-04T07:55:39Z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0x010100B4865FE6A2BB0D41BD550639028B4892</vt:lpwstr>
  </property>
</Properties>
</file>